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heme/theme2.xml" ContentType="application/vnd.openxmlformats-officedocument.them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60" r:id="rId5"/>
  </p:sldMasterIdLst>
  <p:notesMasterIdLst>
    <p:notesMasterId r:id="rId22"/>
  </p:notesMasterIdLst>
  <p:sldIdLst>
    <p:sldId id="257" r:id="rId6"/>
    <p:sldId id="256" r:id="rId7"/>
    <p:sldId id="258" r:id="rId8"/>
    <p:sldId id="259" r:id="rId9"/>
    <p:sldId id="271" r:id="rId10"/>
    <p:sldId id="261" r:id="rId11"/>
    <p:sldId id="264" r:id="rId12"/>
    <p:sldId id="277" r:id="rId13"/>
    <p:sldId id="278" r:id="rId14"/>
    <p:sldId id="279" r:id="rId15"/>
    <p:sldId id="268" r:id="rId16"/>
    <p:sldId id="270" r:id="rId17"/>
    <p:sldId id="263" r:id="rId18"/>
    <p:sldId id="283" r:id="rId19"/>
    <p:sldId id="265" r:id="rId20"/>
    <p:sldId id="266" r:id="rId21"/>
  </p:sldIdLst>
  <p:sldSz cx="9144000" cy="5143500" type="screen16x9"/>
  <p:notesSz cx="6858000" cy="9144000"/>
  <p:custDataLst>
    <p:tags r:id="rId23"/>
  </p:custDataLst>
  <p:defaultTextStyle>
    <a:defPPr>
      <a:defRPr lang="ru-RU"/>
    </a:defPPr>
    <a:lvl1pPr marL="0" algn="l" defTabSz="584372" rtl="0" eaLnBrk="1" latinLnBrk="0" hangingPunct="1">
      <a:defRPr sz="1125" kern="1200">
        <a:solidFill>
          <a:schemeClr val="tx1"/>
        </a:solidFill>
        <a:latin typeface="+mn-lt"/>
        <a:ea typeface="+mn-ea"/>
        <a:cs typeface="+mn-cs"/>
      </a:defRPr>
    </a:lvl1pPr>
    <a:lvl2pPr marL="292187" algn="l" defTabSz="584372" rtl="0" eaLnBrk="1" latinLnBrk="0" hangingPunct="1">
      <a:defRPr sz="1125" kern="1200">
        <a:solidFill>
          <a:schemeClr val="tx1"/>
        </a:solidFill>
        <a:latin typeface="+mn-lt"/>
        <a:ea typeface="+mn-ea"/>
        <a:cs typeface="+mn-cs"/>
      </a:defRPr>
    </a:lvl2pPr>
    <a:lvl3pPr marL="584372" algn="l" defTabSz="584372" rtl="0" eaLnBrk="1" latinLnBrk="0" hangingPunct="1">
      <a:defRPr sz="1125" kern="1200">
        <a:solidFill>
          <a:schemeClr val="tx1"/>
        </a:solidFill>
        <a:latin typeface="+mn-lt"/>
        <a:ea typeface="+mn-ea"/>
        <a:cs typeface="+mn-cs"/>
      </a:defRPr>
    </a:lvl3pPr>
    <a:lvl4pPr marL="876559" algn="l" defTabSz="584372" rtl="0" eaLnBrk="1" latinLnBrk="0" hangingPunct="1">
      <a:defRPr sz="1125" kern="1200">
        <a:solidFill>
          <a:schemeClr val="tx1"/>
        </a:solidFill>
        <a:latin typeface="+mn-lt"/>
        <a:ea typeface="+mn-ea"/>
        <a:cs typeface="+mn-cs"/>
      </a:defRPr>
    </a:lvl4pPr>
    <a:lvl5pPr marL="1168745" algn="l" defTabSz="584372" rtl="0" eaLnBrk="1" latinLnBrk="0" hangingPunct="1">
      <a:defRPr sz="1125" kern="1200">
        <a:solidFill>
          <a:schemeClr val="tx1"/>
        </a:solidFill>
        <a:latin typeface="+mn-lt"/>
        <a:ea typeface="+mn-ea"/>
        <a:cs typeface="+mn-cs"/>
      </a:defRPr>
    </a:lvl5pPr>
    <a:lvl6pPr marL="1460931" algn="l" defTabSz="584372" rtl="0" eaLnBrk="1" latinLnBrk="0" hangingPunct="1">
      <a:defRPr sz="1125" kern="1200">
        <a:solidFill>
          <a:schemeClr val="tx1"/>
        </a:solidFill>
        <a:latin typeface="+mn-lt"/>
        <a:ea typeface="+mn-ea"/>
        <a:cs typeface="+mn-cs"/>
      </a:defRPr>
    </a:lvl6pPr>
    <a:lvl7pPr marL="1753117" algn="l" defTabSz="584372" rtl="0" eaLnBrk="1" latinLnBrk="0" hangingPunct="1">
      <a:defRPr sz="1125" kern="1200">
        <a:solidFill>
          <a:schemeClr val="tx1"/>
        </a:solidFill>
        <a:latin typeface="+mn-lt"/>
        <a:ea typeface="+mn-ea"/>
        <a:cs typeface="+mn-cs"/>
      </a:defRPr>
    </a:lvl7pPr>
    <a:lvl8pPr marL="2045303" algn="l" defTabSz="584372" rtl="0" eaLnBrk="1" latinLnBrk="0" hangingPunct="1">
      <a:defRPr sz="1125" kern="1200">
        <a:solidFill>
          <a:schemeClr val="tx1"/>
        </a:solidFill>
        <a:latin typeface="+mn-lt"/>
        <a:ea typeface="+mn-ea"/>
        <a:cs typeface="+mn-cs"/>
      </a:defRPr>
    </a:lvl8pPr>
    <a:lvl9pPr marL="2337489" algn="l" defTabSz="584372" rtl="0" eaLnBrk="1" latinLnBrk="0" hangingPunct="1">
      <a:defRPr sz="1125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1ACB7"/>
    <a:srgbClr val="008C9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607" autoAdjust="0"/>
    <p:restoredTop sz="94660"/>
  </p:normalViewPr>
  <p:slideViewPr>
    <p:cSldViewPr snapToGrid="0">
      <p:cViewPr varScale="1">
        <p:scale>
          <a:sx n="118" d="100"/>
          <a:sy n="118" d="100"/>
        </p:scale>
        <p:origin x="-326" y="-77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10.xml"/><Relationship Id="rId23" Type="http://schemas.openxmlformats.org/officeDocument/2006/relationships/tags" Target="tags/tag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customXml" Target="../customXml/item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D5FD567-6064-4E7F-B12D-129F92286ABB}" type="datetimeFigureOut">
              <a:rPr lang="ru-RU" smtClean="0"/>
              <a:t>04.10.2020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61CF475-C390-4D17-8989-2C37EB6883B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155207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4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2.bin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5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.bin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Титульный - ООО «СИБУР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Изображение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638" y="626618"/>
            <a:ext cx="2825500" cy="3816903"/>
          </a:xfrm>
          <a:prstGeom prst="rect">
            <a:avLst/>
          </a:prstGeom>
        </p:spPr>
      </p:pic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3924000" y="3022600"/>
            <a:ext cx="4945680" cy="781050"/>
          </a:xfrm>
        </p:spPr>
        <p:txBody>
          <a:bodyPr tIns="0" rIns="0" bIns="0"/>
          <a:lstStyle>
            <a:lvl1pPr marL="0" indent="0" algn="l">
              <a:buNone/>
              <a:defRPr sz="12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3895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779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1687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5582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9478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3374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727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1165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Фамилия Имя Отчество</a:t>
            </a:r>
          </a:p>
          <a:p>
            <a:r>
              <a:rPr lang="ru-RU" dirty="0" smtClean="0"/>
              <a:t>Должность, подразделение/функция, </a:t>
            </a:r>
            <a:br>
              <a:rPr lang="ru-RU" dirty="0" smtClean="0"/>
            </a:br>
            <a:r>
              <a:rPr lang="ru-RU" dirty="0" smtClean="0"/>
              <a:t>название организации </a:t>
            </a:r>
          </a:p>
        </p:txBody>
      </p:sp>
      <p:pic>
        <p:nvPicPr>
          <p:cNvPr id="15" name="Рисунок 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24000" y="324824"/>
            <a:ext cx="1099692" cy="208275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924000" y="1482725"/>
            <a:ext cx="4930242" cy="1076325"/>
          </a:xfrm>
        </p:spPr>
        <p:txBody>
          <a:bodyPr/>
          <a:lstStyle>
            <a:lvl1pPr>
              <a:defRPr lang="ru-RU" sz="2400" b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3" name="Текст 13"/>
          <p:cNvSpPr>
            <a:spLocks noGrp="1"/>
          </p:cNvSpPr>
          <p:nvPr>
            <p:ph type="body" sz="quarter" idx="19" hasCustomPrompt="1"/>
          </p:nvPr>
        </p:nvSpPr>
        <p:spPr>
          <a:xfrm>
            <a:off x="3924001" y="3973376"/>
            <a:ext cx="4939160" cy="428763"/>
          </a:xfrm>
        </p:spPr>
        <p:txBody>
          <a:bodyPr/>
          <a:lstStyle>
            <a:lvl1pPr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10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r>
              <a:rPr lang="ru-RU" dirty="0" smtClean="0"/>
              <a:t>Название мероприятия</a:t>
            </a:r>
            <a:br>
              <a:rPr lang="ru-RU" dirty="0" smtClean="0"/>
            </a:br>
            <a:r>
              <a:rPr lang="ru-RU" dirty="0" smtClean="0"/>
              <a:t>Дата</a:t>
            </a:r>
            <a:endParaRPr lang="ru-RU" dirty="0"/>
          </a:p>
        </p:txBody>
      </p:sp>
      <p:sp>
        <p:nvSpPr>
          <p:cNvPr id="16" name="TextBox 15"/>
          <p:cNvSpPr txBox="1"/>
          <p:nvPr/>
        </p:nvSpPr>
        <p:spPr>
          <a:xfrm>
            <a:off x="3826170" y="4515914"/>
            <a:ext cx="12852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200" b="1" dirty="0">
                <a:solidFill>
                  <a:schemeClr val="accent1"/>
                </a:solidFill>
              </a:rPr>
              <a:t>ООО «СИБУР»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 bwMode="auto">
          <a:xfrm flipH="1">
            <a:off x="5100442" y="4659165"/>
            <a:ext cx="4032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gradFill flip="none" rotWithShape="1">
              <a:gsLst>
                <a:gs pos="0">
                  <a:schemeClr val="accent1">
                    <a:alpha val="80000"/>
                  </a:schemeClr>
                </a:gs>
                <a:gs pos="47000">
                  <a:schemeClr val="accent1">
                    <a:tint val="44500"/>
                    <a:satMod val="160000"/>
                  </a:schemeClr>
                </a:gs>
                <a:gs pos="100000">
                  <a:schemeClr val="bg1"/>
                </a:gs>
              </a:gsLst>
              <a:lin ang="1080000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1" y="4659165"/>
            <a:ext cx="3840163" cy="0"/>
          </a:xfrm>
          <a:prstGeom prst="line">
            <a:avLst/>
          </a:prstGeom>
          <a:solidFill>
            <a:schemeClr val="accent1"/>
          </a:solidFill>
          <a:ln w="9525" cap="flat" cmpd="sng" algn="ctr">
            <a:gradFill flip="none" rotWithShape="1">
              <a:gsLst>
                <a:gs pos="0">
                  <a:schemeClr val="accent1">
                    <a:alpha val="80000"/>
                  </a:schemeClr>
                </a:gs>
                <a:gs pos="47000">
                  <a:schemeClr val="accent1">
                    <a:tint val="44500"/>
                    <a:satMod val="160000"/>
                  </a:schemeClr>
                </a:gs>
                <a:gs pos="100000">
                  <a:schemeClr val="bg1"/>
                </a:gs>
              </a:gsLst>
              <a:lin ang="1080000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7404470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12956" y="797374"/>
            <a:ext cx="4140000" cy="479822"/>
          </a:xfrm>
        </p:spPr>
        <p:txBody>
          <a:bodyPr anchor="t"/>
          <a:lstStyle>
            <a:lvl1pPr marL="0" indent="0">
              <a:buNone/>
              <a:defRPr sz="1600" b="1"/>
            </a:lvl1pPr>
            <a:lvl2pPr marL="342830" indent="0">
              <a:buNone/>
              <a:defRPr sz="1500" b="1"/>
            </a:lvl2pPr>
            <a:lvl3pPr marL="685662" indent="0">
              <a:buNone/>
              <a:defRPr sz="1350" b="1"/>
            </a:lvl3pPr>
            <a:lvl4pPr marL="1028493" indent="0">
              <a:buNone/>
              <a:defRPr sz="1200" b="1"/>
            </a:lvl4pPr>
            <a:lvl5pPr marL="1371324" indent="0">
              <a:buNone/>
              <a:defRPr sz="1200" b="1"/>
            </a:lvl5pPr>
            <a:lvl6pPr marL="1714154" indent="0">
              <a:buNone/>
              <a:defRPr sz="1200" b="1"/>
            </a:lvl6pPr>
            <a:lvl7pPr marL="2056985" indent="0">
              <a:buNone/>
              <a:defRPr sz="1200" b="1"/>
            </a:lvl7pPr>
            <a:lvl8pPr marL="2399816" indent="0">
              <a:buNone/>
              <a:defRPr sz="1200" b="1"/>
            </a:lvl8pPr>
            <a:lvl9pPr marL="2742647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12956" y="1277195"/>
            <a:ext cx="4140000" cy="3280057"/>
          </a:xfrm>
        </p:spPr>
        <p:txBody>
          <a:bodyPr/>
          <a:lstStyle>
            <a:lvl1pPr>
              <a:defRPr sz="1350"/>
            </a:lvl1pPr>
            <a:lvl2pPr>
              <a:defRPr sz="1200"/>
            </a:lvl2pPr>
            <a:lvl3pPr>
              <a:defRPr sz="1125"/>
            </a:lvl3pPr>
            <a:lvl4pPr>
              <a:defRPr sz="900"/>
            </a:lvl4pPr>
            <a:lvl5pPr>
              <a:defRPr sz="9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766196" y="797374"/>
            <a:ext cx="4140000" cy="479822"/>
          </a:xfrm>
        </p:spPr>
        <p:txBody>
          <a:bodyPr anchor="t"/>
          <a:lstStyle>
            <a:lvl1pPr marL="0" indent="0">
              <a:buNone/>
              <a:defRPr sz="1600" b="1"/>
            </a:lvl1pPr>
            <a:lvl2pPr marL="342830" indent="0">
              <a:buNone/>
              <a:defRPr sz="1500" b="1"/>
            </a:lvl2pPr>
            <a:lvl3pPr marL="685662" indent="0">
              <a:buNone/>
              <a:defRPr sz="1350" b="1"/>
            </a:lvl3pPr>
            <a:lvl4pPr marL="1028493" indent="0">
              <a:buNone/>
              <a:defRPr sz="1200" b="1"/>
            </a:lvl4pPr>
            <a:lvl5pPr marL="1371324" indent="0">
              <a:buNone/>
              <a:defRPr sz="1200" b="1"/>
            </a:lvl5pPr>
            <a:lvl6pPr marL="1714154" indent="0">
              <a:buNone/>
              <a:defRPr sz="1200" b="1"/>
            </a:lvl6pPr>
            <a:lvl7pPr marL="2056985" indent="0">
              <a:buNone/>
              <a:defRPr sz="1200" b="1"/>
            </a:lvl7pPr>
            <a:lvl8pPr marL="2399816" indent="0">
              <a:buNone/>
              <a:defRPr sz="1200" b="1"/>
            </a:lvl8pPr>
            <a:lvl9pPr marL="2742647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766196" y="1277195"/>
            <a:ext cx="4140000" cy="3280057"/>
          </a:xfrm>
        </p:spPr>
        <p:txBody>
          <a:bodyPr/>
          <a:lstStyle>
            <a:lvl1pPr>
              <a:defRPr sz="1350"/>
            </a:lvl1pPr>
            <a:lvl2pPr>
              <a:defRPr sz="1200"/>
            </a:lvl2pPr>
            <a:lvl3pPr>
              <a:defRPr sz="1125"/>
            </a:lvl3pPr>
            <a:lvl4pPr>
              <a:defRPr sz="900"/>
            </a:lvl4pPr>
            <a:lvl5pPr>
              <a:defRPr sz="9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/>
          </p:nvPr>
        </p:nvSpPr>
        <p:spPr>
          <a:xfrm>
            <a:off x="411480" y="207172"/>
            <a:ext cx="8494716" cy="47437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2" name="Дата 1">
            <a:extLst>
              <a:ext uri="{FF2B5EF4-FFF2-40B4-BE49-F238E27FC236}">
                <a16:creationId xmlns:a16="http://schemas.microsoft.com/office/drawing/2014/main" xmlns="" id="{43F23024-315A-467F-AC92-FD32818848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EE880-27FF-419B-8D7E-71CAC461A23F}" type="datetime1">
              <a:rPr lang="ru-RU" smtClean="0"/>
              <a:t>04.10.2020</a:t>
            </a:fld>
            <a:endParaRPr lang="ru-RU"/>
          </a:p>
        </p:txBody>
      </p:sp>
      <p:sp>
        <p:nvSpPr>
          <p:cNvPr id="11" name="Нижний колонтитул 10">
            <a:extLst>
              <a:ext uri="{FF2B5EF4-FFF2-40B4-BE49-F238E27FC236}">
                <a16:creationId xmlns:a16="http://schemas.microsoft.com/office/drawing/2014/main" xmlns="" id="{A0123E52-A6F7-47A1-B668-F87895637B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2" name="Номер слайда 11">
            <a:extLst>
              <a:ext uri="{FF2B5EF4-FFF2-40B4-BE49-F238E27FC236}">
                <a16:creationId xmlns:a16="http://schemas.microsoft.com/office/drawing/2014/main" xmlns="" id="{AC7D0566-6BE3-40D1-BD63-A7CBDDFC29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404631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11480" y="207172"/>
            <a:ext cx="8494463" cy="47437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02545" y="692269"/>
            <a:ext cx="8503651" cy="3998006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2120A6-9F89-4372-98BB-237005F0DC90}" type="datetime1">
              <a:rPr lang="ru-RU" smtClean="0"/>
              <a:t>04.10.2020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5141001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68745"/>
            <a:ext cx="2057400" cy="4723584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41474" y="268745"/>
            <a:ext cx="5935527" cy="4723584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Rectangle 42"/>
          <p:cNvSpPr>
            <a:spLocks noGrp="1" noChangeArrowheads="1"/>
          </p:cNvSpPr>
          <p:nvPr>
            <p:ph type="sldNum" sz="quarter" idx="10"/>
          </p:nvPr>
        </p:nvSpPr>
        <p:spPr>
          <a:xfrm rot="5400000">
            <a:off x="44109" y="4777114"/>
            <a:ext cx="304933" cy="287215"/>
          </a:xfrm>
          <a:ln/>
        </p:spPr>
        <p:txBody>
          <a:bodyPr/>
          <a:lstStyle>
            <a:lvl1pPr>
              <a:defRPr/>
            </a:lvl1pPr>
          </a:lstStyle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1"/>
          </p:nvPr>
        </p:nvSpPr>
        <p:spPr>
          <a:xfrm rot="5400000">
            <a:off x="-83829" y="3219014"/>
            <a:ext cx="610499" cy="216213"/>
          </a:xfrm>
        </p:spPr>
        <p:txBody>
          <a:bodyPr/>
          <a:lstStyle/>
          <a:p>
            <a:fld id="{CA44069D-649B-4540-92B9-E4BA5B97B4AF}" type="datetime1">
              <a:rPr lang="ru-RU" smtClean="0"/>
              <a:t>04.10.2020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2"/>
          </p:nvPr>
        </p:nvSpPr>
        <p:spPr>
          <a:xfrm rot="5400000">
            <a:off x="-854981" y="1213989"/>
            <a:ext cx="2352675" cy="462186"/>
          </a:xfrm>
        </p:spPr>
        <p:txBody>
          <a:bodyPr/>
          <a:lstStyle/>
          <a:p>
            <a:endParaRPr lang="ru-RU"/>
          </a:p>
        </p:txBody>
      </p:sp>
      <p:grpSp>
        <p:nvGrpSpPr>
          <p:cNvPr id="9" name="Группа 8"/>
          <p:cNvGrpSpPr/>
          <p:nvPr/>
        </p:nvGrpSpPr>
        <p:grpSpPr>
          <a:xfrm rot="5400000">
            <a:off x="-1779862" y="2937019"/>
            <a:ext cx="4064794" cy="348171"/>
            <a:chOff x="4486275" y="6431621"/>
            <a:chExt cx="5419725" cy="377185"/>
          </a:xfrm>
        </p:grpSpPr>
        <p:pic>
          <p:nvPicPr>
            <p:cNvPr id="7" name="Изображение 1"/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082957" y="6538806"/>
              <a:ext cx="1203999" cy="270000"/>
            </a:xfrm>
            <a:prstGeom prst="rect">
              <a:avLst/>
            </a:prstGeom>
          </p:spPr>
        </p:pic>
        <p:cxnSp>
          <p:nvCxnSpPr>
            <p:cNvPr id="8" name="Прямая соединительная линия 7"/>
            <p:cNvCxnSpPr/>
            <p:nvPr/>
          </p:nvCxnSpPr>
          <p:spPr bwMode="auto">
            <a:xfrm>
              <a:off x="4486275" y="6431621"/>
              <a:ext cx="5419725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gradFill flip="none" rotWithShape="1"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23000">
                    <a:schemeClr val="accent1">
                      <a:tint val="44500"/>
                      <a:satMod val="160000"/>
                    </a:schemeClr>
                  </a:gs>
                  <a:gs pos="79000">
                    <a:schemeClr val="bg1"/>
                  </a:gs>
                </a:gsLst>
                <a:lin ang="10800000" scaled="1"/>
                <a:tileRect/>
              </a:gra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09525638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онтакты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  <p:cxnSp>
        <p:nvCxnSpPr>
          <p:cNvPr id="9" name="Прямая соединительная линия 8"/>
          <p:cNvCxnSpPr/>
          <p:nvPr/>
        </p:nvCxnSpPr>
        <p:spPr bwMode="auto">
          <a:xfrm>
            <a:off x="2587256" y="1123321"/>
            <a:ext cx="4662081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" name="Прямая соединительная линия 10"/>
          <p:cNvCxnSpPr/>
          <p:nvPr/>
        </p:nvCxnSpPr>
        <p:spPr bwMode="auto">
          <a:xfrm>
            <a:off x="2587256" y="3763725"/>
            <a:ext cx="4662081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4" name="Рисунок 13"/>
          <p:cNvSpPr>
            <a:spLocks noGrp="1"/>
          </p:cNvSpPr>
          <p:nvPr>
            <p:ph type="pic" sz="quarter" idx="11" hasCustomPrompt="1"/>
          </p:nvPr>
        </p:nvSpPr>
        <p:spPr>
          <a:xfrm>
            <a:off x="1306624" y="859608"/>
            <a:ext cx="1188000" cy="1188000"/>
          </a:xfrm>
          <a:prstGeom prst="ellipse">
            <a:avLst/>
          </a:prstGeom>
          <a:ln w="19050">
            <a:solidFill>
              <a:schemeClr val="accent5">
                <a:lumMod val="90000"/>
              </a:schemeClr>
            </a:solidFill>
          </a:ln>
        </p:spPr>
        <p:txBody>
          <a:bodyPr anchor="ctr"/>
          <a:lstStyle>
            <a:lvl1pPr algn="ctr">
              <a:defRPr sz="825"/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/>
          <p:cNvSpPr>
            <a:spLocks noGrp="1"/>
          </p:cNvSpPr>
          <p:nvPr>
            <p:ph type="pic" sz="quarter" idx="12" hasCustomPrompt="1"/>
          </p:nvPr>
        </p:nvSpPr>
        <p:spPr>
          <a:xfrm>
            <a:off x="1306624" y="2179671"/>
            <a:ext cx="1188000" cy="1188000"/>
          </a:xfrm>
          <a:prstGeom prst="ellipse">
            <a:avLst/>
          </a:prstGeom>
          <a:ln w="19050">
            <a:solidFill>
              <a:schemeClr val="accent5">
                <a:lumMod val="90000"/>
              </a:schemeClr>
            </a:solidFill>
          </a:ln>
        </p:spPr>
        <p:txBody>
          <a:bodyPr anchor="ctr"/>
          <a:lstStyle>
            <a:lvl1pPr algn="ctr">
              <a:defRPr sz="825"/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6" name="Рисунок 13"/>
          <p:cNvSpPr>
            <a:spLocks noGrp="1"/>
          </p:cNvSpPr>
          <p:nvPr>
            <p:ph type="pic" sz="quarter" idx="13" hasCustomPrompt="1"/>
          </p:nvPr>
        </p:nvSpPr>
        <p:spPr>
          <a:xfrm>
            <a:off x="1306624" y="3511378"/>
            <a:ext cx="1188000" cy="1188000"/>
          </a:xfrm>
          <a:prstGeom prst="ellipse">
            <a:avLst/>
          </a:prstGeom>
          <a:ln w="19050">
            <a:solidFill>
              <a:schemeClr val="accent5">
                <a:lumMod val="90000"/>
              </a:schemeClr>
            </a:solidFill>
          </a:ln>
        </p:spPr>
        <p:txBody>
          <a:bodyPr anchor="ctr"/>
          <a:lstStyle>
            <a:lvl1pPr algn="ctr">
              <a:defRPr sz="825"/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8" name="Текст 17"/>
          <p:cNvSpPr>
            <a:spLocks noGrp="1"/>
          </p:cNvSpPr>
          <p:nvPr>
            <p:ph type="body" sz="quarter" idx="14" hasCustomPrompt="1"/>
          </p:nvPr>
        </p:nvSpPr>
        <p:spPr>
          <a:xfrm>
            <a:off x="2607386" y="954921"/>
            <a:ext cx="4641951" cy="157334"/>
          </a:xfrm>
        </p:spPr>
        <p:txBody>
          <a:bodyPr/>
          <a:lstStyle>
            <a:lvl1pPr>
              <a:defRPr lang="ru-RU" sz="9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Иванов Иван Иванович</a:t>
            </a:r>
          </a:p>
        </p:txBody>
      </p:sp>
      <p:sp>
        <p:nvSpPr>
          <p:cNvPr id="19" name="Текст 17"/>
          <p:cNvSpPr>
            <a:spLocks noGrp="1"/>
          </p:cNvSpPr>
          <p:nvPr>
            <p:ph type="body" sz="quarter" idx="15" hasCustomPrompt="1"/>
          </p:nvPr>
        </p:nvSpPr>
        <p:spPr>
          <a:xfrm>
            <a:off x="2607386" y="1143515"/>
            <a:ext cx="4641951" cy="840396"/>
          </a:xfrm>
        </p:spPr>
        <p:txBody>
          <a:bodyPr/>
          <a:lstStyle>
            <a:lvl1pPr>
              <a:defRPr lang="ru-RU" sz="788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Должность</a:t>
            </a:r>
          </a:p>
        </p:txBody>
      </p:sp>
      <p:sp>
        <p:nvSpPr>
          <p:cNvPr id="21" name="Текст 17"/>
          <p:cNvSpPr>
            <a:spLocks noGrp="1"/>
          </p:cNvSpPr>
          <p:nvPr>
            <p:ph type="body" sz="quarter" idx="16" hasCustomPrompt="1"/>
          </p:nvPr>
        </p:nvSpPr>
        <p:spPr>
          <a:xfrm>
            <a:off x="2607387" y="2238907"/>
            <a:ext cx="4641950" cy="157334"/>
          </a:xfrm>
        </p:spPr>
        <p:txBody>
          <a:bodyPr/>
          <a:lstStyle>
            <a:lvl1pPr>
              <a:defRPr lang="ru-RU" sz="9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Иванов Иван Иванович</a:t>
            </a:r>
          </a:p>
        </p:txBody>
      </p:sp>
      <p:sp>
        <p:nvSpPr>
          <p:cNvPr id="22" name="Текст 17"/>
          <p:cNvSpPr>
            <a:spLocks noGrp="1"/>
          </p:cNvSpPr>
          <p:nvPr>
            <p:ph type="body" sz="quarter" idx="17" hasCustomPrompt="1"/>
          </p:nvPr>
        </p:nvSpPr>
        <p:spPr>
          <a:xfrm>
            <a:off x="2607387" y="2427502"/>
            <a:ext cx="4641950" cy="840396"/>
          </a:xfrm>
        </p:spPr>
        <p:txBody>
          <a:bodyPr/>
          <a:lstStyle>
            <a:lvl1pPr>
              <a:defRPr lang="ru-RU" sz="788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Должность</a:t>
            </a:r>
          </a:p>
        </p:txBody>
      </p:sp>
      <p:sp>
        <p:nvSpPr>
          <p:cNvPr id="23" name="Текст 17"/>
          <p:cNvSpPr>
            <a:spLocks noGrp="1"/>
          </p:cNvSpPr>
          <p:nvPr>
            <p:ph type="body" sz="quarter" idx="18" hasCustomPrompt="1"/>
          </p:nvPr>
        </p:nvSpPr>
        <p:spPr>
          <a:xfrm>
            <a:off x="2607387" y="3612166"/>
            <a:ext cx="4641950" cy="157334"/>
          </a:xfrm>
        </p:spPr>
        <p:txBody>
          <a:bodyPr/>
          <a:lstStyle>
            <a:lvl1pPr>
              <a:defRPr lang="ru-RU" sz="9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Иванов Иван Иванович</a:t>
            </a:r>
          </a:p>
        </p:txBody>
      </p:sp>
      <p:sp>
        <p:nvSpPr>
          <p:cNvPr id="24" name="Текст 17"/>
          <p:cNvSpPr>
            <a:spLocks noGrp="1"/>
          </p:cNvSpPr>
          <p:nvPr>
            <p:ph type="body" sz="quarter" idx="19" hasCustomPrompt="1"/>
          </p:nvPr>
        </p:nvSpPr>
        <p:spPr>
          <a:xfrm>
            <a:off x="2607387" y="3800761"/>
            <a:ext cx="4641950" cy="840396"/>
          </a:xfrm>
        </p:spPr>
        <p:txBody>
          <a:bodyPr/>
          <a:lstStyle>
            <a:lvl1pPr>
              <a:defRPr lang="ru-RU" sz="788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Должность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 bwMode="auto">
          <a:xfrm>
            <a:off x="2587256" y="2403103"/>
            <a:ext cx="4662081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" name="Дата 3"/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A12C9F3D-1F99-4B3D-A608-3269B7EDF251}" type="datetime1">
              <a:rPr lang="ru-RU" smtClean="0"/>
              <a:t>04.10.2020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3914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онтакты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cxnSp>
        <p:nvCxnSpPr>
          <p:cNvPr id="9" name="Прямая соединительная линия 8"/>
          <p:cNvCxnSpPr/>
          <p:nvPr/>
        </p:nvCxnSpPr>
        <p:spPr bwMode="auto">
          <a:xfrm>
            <a:off x="852770" y="3174250"/>
            <a:ext cx="2331041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4" name="Рисунок 13"/>
          <p:cNvSpPr>
            <a:spLocks noGrp="1"/>
          </p:cNvSpPr>
          <p:nvPr>
            <p:ph type="pic" sz="quarter" idx="11" hasCustomPrompt="1"/>
          </p:nvPr>
        </p:nvSpPr>
        <p:spPr>
          <a:xfrm>
            <a:off x="1128499" y="1143740"/>
            <a:ext cx="1908000" cy="1908000"/>
          </a:xfrm>
          <a:prstGeom prst="ellipse">
            <a:avLst/>
          </a:prstGeom>
          <a:ln w="25400">
            <a:solidFill>
              <a:schemeClr val="accent5"/>
            </a:solidFill>
          </a:ln>
        </p:spPr>
        <p:txBody>
          <a:bodyPr anchor="ctr"/>
          <a:lstStyle>
            <a:lvl1pPr algn="ctr">
              <a:defRPr sz="825"/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/>
          <p:cNvSpPr>
            <a:spLocks noGrp="1"/>
          </p:cNvSpPr>
          <p:nvPr>
            <p:ph type="pic" sz="quarter" idx="12" hasCustomPrompt="1"/>
          </p:nvPr>
        </p:nvSpPr>
        <p:spPr>
          <a:xfrm>
            <a:off x="3802151" y="1143740"/>
            <a:ext cx="1908000" cy="1908000"/>
          </a:xfrm>
          <a:prstGeom prst="ellipse">
            <a:avLst/>
          </a:prstGeom>
          <a:ln w="25400">
            <a:solidFill>
              <a:schemeClr val="accent5"/>
            </a:solidFill>
          </a:ln>
        </p:spPr>
        <p:txBody>
          <a:bodyPr anchor="ctr"/>
          <a:lstStyle>
            <a:lvl1pPr algn="ctr">
              <a:defRPr sz="825"/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6" name="Рисунок 13"/>
          <p:cNvSpPr>
            <a:spLocks noGrp="1"/>
          </p:cNvSpPr>
          <p:nvPr>
            <p:ph type="pic" sz="quarter" idx="13" hasCustomPrompt="1"/>
          </p:nvPr>
        </p:nvSpPr>
        <p:spPr>
          <a:xfrm>
            <a:off x="6443951" y="1143740"/>
            <a:ext cx="1908000" cy="1908000"/>
          </a:xfrm>
          <a:prstGeom prst="ellipse">
            <a:avLst/>
          </a:prstGeom>
          <a:ln w="25400">
            <a:solidFill>
              <a:schemeClr val="accent5"/>
            </a:solidFill>
          </a:ln>
        </p:spPr>
        <p:txBody>
          <a:bodyPr anchor="ctr"/>
          <a:lstStyle>
            <a:lvl1pPr algn="ctr">
              <a:defRPr sz="825"/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8" name="Текст 17"/>
          <p:cNvSpPr>
            <a:spLocks noGrp="1"/>
          </p:cNvSpPr>
          <p:nvPr>
            <p:ph type="body" sz="quarter" idx="14" hasCustomPrompt="1"/>
          </p:nvPr>
        </p:nvSpPr>
        <p:spPr>
          <a:xfrm>
            <a:off x="872898" y="3219354"/>
            <a:ext cx="2310912" cy="191230"/>
          </a:xfrm>
        </p:spPr>
        <p:txBody>
          <a:bodyPr/>
          <a:lstStyle>
            <a:lvl1pPr>
              <a:defRPr lang="ru-RU" sz="9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Пример названия</a:t>
            </a:r>
          </a:p>
        </p:txBody>
      </p:sp>
      <p:sp>
        <p:nvSpPr>
          <p:cNvPr id="19" name="Текст 17"/>
          <p:cNvSpPr>
            <a:spLocks noGrp="1"/>
          </p:cNvSpPr>
          <p:nvPr>
            <p:ph type="body" sz="quarter" idx="15" hasCustomPrompt="1"/>
          </p:nvPr>
        </p:nvSpPr>
        <p:spPr>
          <a:xfrm>
            <a:off x="872898" y="3407948"/>
            <a:ext cx="2310912" cy="1021446"/>
          </a:xfrm>
        </p:spPr>
        <p:txBody>
          <a:bodyPr/>
          <a:lstStyle>
            <a:lvl1pPr>
              <a:defRPr lang="ru-RU" sz="900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Описание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 bwMode="auto">
          <a:xfrm>
            <a:off x="3502989" y="3174250"/>
            <a:ext cx="2331041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" name="Текст 17"/>
          <p:cNvSpPr>
            <a:spLocks noGrp="1"/>
          </p:cNvSpPr>
          <p:nvPr>
            <p:ph type="body" sz="quarter" idx="16" hasCustomPrompt="1"/>
          </p:nvPr>
        </p:nvSpPr>
        <p:spPr>
          <a:xfrm>
            <a:off x="3523117" y="3219354"/>
            <a:ext cx="2310912" cy="191230"/>
          </a:xfrm>
        </p:spPr>
        <p:txBody>
          <a:bodyPr/>
          <a:lstStyle>
            <a:lvl1pPr>
              <a:defRPr lang="ru-RU" sz="9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Пример названия</a:t>
            </a:r>
          </a:p>
        </p:txBody>
      </p:sp>
      <p:sp>
        <p:nvSpPr>
          <p:cNvPr id="25" name="Текст 17"/>
          <p:cNvSpPr>
            <a:spLocks noGrp="1"/>
          </p:cNvSpPr>
          <p:nvPr>
            <p:ph type="body" sz="quarter" idx="17" hasCustomPrompt="1"/>
          </p:nvPr>
        </p:nvSpPr>
        <p:spPr>
          <a:xfrm>
            <a:off x="3523117" y="3407948"/>
            <a:ext cx="2310912" cy="1021446"/>
          </a:xfrm>
        </p:spPr>
        <p:txBody>
          <a:bodyPr/>
          <a:lstStyle>
            <a:lvl1pPr>
              <a:defRPr lang="ru-RU" sz="900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Описание</a:t>
            </a:r>
          </a:p>
        </p:txBody>
      </p:sp>
      <p:cxnSp>
        <p:nvCxnSpPr>
          <p:cNvPr id="26" name="Прямая соединительная линия 25"/>
          <p:cNvCxnSpPr/>
          <p:nvPr/>
        </p:nvCxnSpPr>
        <p:spPr bwMode="auto">
          <a:xfrm>
            <a:off x="6185531" y="3174250"/>
            <a:ext cx="2331041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7" name="Текст 17"/>
          <p:cNvSpPr>
            <a:spLocks noGrp="1"/>
          </p:cNvSpPr>
          <p:nvPr>
            <p:ph type="body" sz="quarter" idx="18" hasCustomPrompt="1"/>
          </p:nvPr>
        </p:nvSpPr>
        <p:spPr>
          <a:xfrm>
            <a:off x="6205659" y="3219354"/>
            <a:ext cx="2310912" cy="191230"/>
          </a:xfrm>
        </p:spPr>
        <p:txBody>
          <a:bodyPr/>
          <a:lstStyle>
            <a:lvl1pPr>
              <a:defRPr lang="ru-RU" sz="9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Пример названия</a:t>
            </a:r>
          </a:p>
        </p:txBody>
      </p:sp>
      <p:sp>
        <p:nvSpPr>
          <p:cNvPr id="28" name="Текст 17"/>
          <p:cNvSpPr>
            <a:spLocks noGrp="1"/>
          </p:cNvSpPr>
          <p:nvPr>
            <p:ph type="body" sz="quarter" idx="19" hasCustomPrompt="1"/>
          </p:nvPr>
        </p:nvSpPr>
        <p:spPr>
          <a:xfrm>
            <a:off x="6205659" y="3407948"/>
            <a:ext cx="2310912" cy="1021446"/>
          </a:xfrm>
        </p:spPr>
        <p:txBody>
          <a:bodyPr/>
          <a:lstStyle>
            <a:lvl1pPr>
              <a:defRPr lang="ru-RU" sz="900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Описание</a:t>
            </a:r>
          </a:p>
        </p:txBody>
      </p:sp>
      <p:sp>
        <p:nvSpPr>
          <p:cNvPr id="6" name="Дата 5">
            <a:extLst>
              <a:ext uri="{FF2B5EF4-FFF2-40B4-BE49-F238E27FC236}">
                <a16:creationId xmlns:a16="http://schemas.microsoft.com/office/drawing/2014/main" xmlns="" id="{EFB82F25-C17A-471F-87F6-0238CE6B1BA5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3EA98071-F17C-43C5-BC5B-BB8C81293CE9}" type="datetime1">
              <a:rPr lang="ru-RU" smtClean="0"/>
              <a:t>04.10.2020</a:t>
            </a:fld>
            <a:endParaRPr lang="ru-RU"/>
          </a:p>
        </p:txBody>
      </p:sp>
      <p:sp>
        <p:nvSpPr>
          <p:cNvPr id="7" name="Нижний колонтитул 6">
            <a:extLst>
              <a:ext uri="{FF2B5EF4-FFF2-40B4-BE49-F238E27FC236}">
                <a16:creationId xmlns:a16="http://schemas.microsoft.com/office/drawing/2014/main" xmlns="" id="{7C1F1188-EDAC-49BA-863B-FE6F6C9E04E2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xmlns="" id="{68A8434B-3B65-48CC-A358-7DABAAEA0DC5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941730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50148-43D2-42AA-993C-2D3CF5DAF5E4}" type="datetime1">
              <a:rPr lang="ru-RU" smtClean="0"/>
              <a:t>04.10.2020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104787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Титульный - ПАО «СИБУР Холдинг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3924000" y="3022601"/>
            <a:ext cx="4945680" cy="774322"/>
          </a:xfrm>
        </p:spPr>
        <p:txBody>
          <a:bodyPr tIns="0" rIns="0" bIns="0"/>
          <a:lstStyle>
            <a:lvl1pPr marL="0" indent="0" algn="l">
              <a:buNone/>
              <a:defRPr sz="12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3895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779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1687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5582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9478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3374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7270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1165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Фамилия Имя Отчество</a:t>
            </a:r>
          </a:p>
          <a:p>
            <a:r>
              <a:rPr lang="ru-RU" dirty="0" smtClean="0"/>
              <a:t>Должность, подразделение/функция, </a:t>
            </a:r>
            <a:br>
              <a:rPr lang="ru-RU" dirty="0" smtClean="0"/>
            </a:br>
            <a:r>
              <a:rPr lang="ru-RU" dirty="0" smtClean="0"/>
              <a:t>название организации 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924000" y="1482725"/>
            <a:ext cx="4960596" cy="1076325"/>
          </a:xfrm>
        </p:spPr>
        <p:txBody>
          <a:bodyPr/>
          <a:lstStyle>
            <a:lvl1pPr>
              <a:defRPr lang="ru-RU" sz="2400" b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6" name="Текст 13"/>
          <p:cNvSpPr>
            <a:spLocks noGrp="1"/>
          </p:cNvSpPr>
          <p:nvPr>
            <p:ph type="body" sz="quarter" idx="19" hasCustomPrompt="1"/>
          </p:nvPr>
        </p:nvSpPr>
        <p:spPr>
          <a:xfrm>
            <a:off x="3924001" y="3971529"/>
            <a:ext cx="4939160" cy="436960"/>
          </a:xfrm>
        </p:spPr>
        <p:txBody>
          <a:bodyPr/>
          <a:lstStyle>
            <a:lvl1pPr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10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r>
              <a:rPr lang="ru-RU" dirty="0" smtClean="0"/>
              <a:t>Название мероприятия</a:t>
            </a:r>
            <a:r>
              <a:rPr lang="ru-RU" smtClean="0"/>
              <a:t/>
            </a:r>
            <a:br>
              <a:rPr lang="ru-RU" smtClean="0"/>
            </a:br>
            <a:r>
              <a:rPr lang="ru-RU" smtClean="0"/>
              <a:t>Дата</a:t>
            </a:r>
            <a:endParaRPr lang="ru-RU" dirty="0"/>
          </a:p>
        </p:txBody>
      </p:sp>
      <p:sp>
        <p:nvSpPr>
          <p:cNvPr id="17" name="TextBox 16"/>
          <p:cNvSpPr txBox="1"/>
          <p:nvPr/>
        </p:nvSpPr>
        <p:spPr>
          <a:xfrm>
            <a:off x="3818329" y="4518285"/>
            <a:ext cx="19457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</a:rPr>
              <a:t>ПАО «СИБУР Холдинг»</a:t>
            </a:r>
            <a:endParaRPr lang="ru-RU" sz="1200" b="1" dirty="0">
              <a:solidFill>
                <a:schemeClr val="accent1"/>
              </a:solidFill>
            </a:endParaRPr>
          </a:p>
        </p:txBody>
      </p:sp>
      <p:pic>
        <p:nvPicPr>
          <p:cNvPr id="11" name="Изображение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638" y="626618"/>
            <a:ext cx="2825500" cy="3816903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24000" y="324824"/>
            <a:ext cx="1099692" cy="208275"/>
          </a:xfrm>
          <a:prstGeom prst="rect">
            <a:avLst/>
          </a:prstGeom>
        </p:spPr>
      </p:pic>
      <p:cxnSp>
        <p:nvCxnSpPr>
          <p:cNvPr id="13" name="Прямая соединительная линия 12"/>
          <p:cNvCxnSpPr/>
          <p:nvPr/>
        </p:nvCxnSpPr>
        <p:spPr bwMode="auto">
          <a:xfrm flipH="1">
            <a:off x="5764118" y="4659165"/>
            <a:ext cx="3384000" cy="0"/>
          </a:xfrm>
          <a:prstGeom prst="line">
            <a:avLst/>
          </a:prstGeom>
          <a:solidFill>
            <a:schemeClr val="accent1"/>
          </a:solidFill>
          <a:ln w="9525" cap="flat" cmpd="sng" algn="ctr">
            <a:gradFill flip="none" rotWithShape="1">
              <a:gsLst>
                <a:gs pos="0">
                  <a:schemeClr val="accent1">
                    <a:alpha val="80000"/>
                  </a:schemeClr>
                </a:gs>
                <a:gs pos="47000">
                  <a:schemeClr val="accent1">
                    <a:tint val="44500"/>
                    <a:satMod val="160000"/>
                  </a:schemeClr>
                </a:gs>
                <a:gs pos="100000">
                  <a:schemeClr val="bg1"/>
                </a:gs>
              </a:gsLst>
              <a:lin ang="1080000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" name="Прямая соединительная линия 13"/>
          <p:cNvCxnSpPr/>
          <p:nvPr/>
        </p:nvCxnSpPr>
        <p:spPr bwMode="auto">
          <a:xfrm>
            <a:off x="1" y="4659165"/>
            <a:ext cx="3840163" cy="0"/>
          </a:xfrm>
          <a:prstGeom prst="line">
            <a:avLst/>
          </a:prstGeom>
          <a:solidFill>
            <a:schemeClr val="accent1"/>
          </a:solidFill>
          <a:ln w="9525" cap="flat" cmpd="sng" algn="ctr">
            <a:gradFill flip="none" rotWithShape="1">
              <a:gsLst>
                <a:gs pos="0">
                  <a:schemeClr val="accent1">
                    <a:alpha val="80000"/>
                  </a:schemeClr>
                </a:gs>
                <a:gs pos="47000">
                  <a:schemeClr val="accent1">
                    <a:tint val="44500"/>
                    <a:satMod val="160000"/>
                  </a:schemeClr>
                </a:gs>
                <a:gs pos="100000">
                  <a:schemeClr val="bg1"/>
                </a:gs>
              </a:gsLst>
              <a:lin ang="1080000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8393447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Объект 3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94918485"/>
              </p:ext>
            </p:extLst>
          </p:nvPr>
        </p:nvGraphicFramePr>
        <p:xfrm>
          <a:off x="1478" y="1206"/>
          <a:ext cx="1465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" name="Слайд think-cell" r:id="rId4" imgW="270" imgH="270" progId="TCLayout.ActiveDocument.1">
                  <p:embed/>
                </p:oleObj>
              </mc:Choice>
              <mc:Fallback>
                <p:oleObj name="Слайд think-cell" r:id="rId4" imgW="270" imgH="270" progId="TCLayout.ActiveDocument.1">
                  <p:embed/>
                  <p:pic>
                    <p:nvPicPr>
                      <p:cNvPr id="4" name="Объект 3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478" y="1206"/>
                        <a:ext cx="1465" cy="11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Дата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55F57B-0A6E-4B3A-8FB9-23630CAF2956}" type="datetime1">
              <a:rPr lang="ru-RU" smtClean="0"/>
              <a:t>04.10.2020</a:t>
            </a:fld>
            <a:endParaRPr lang="ru-RU"/>
          </a:p>
        </p:txBody>
      </p:sp>
      <p:sp>
        <p:nvSpPr>
          <p:cNvPr id="11" name="Нижний колонтитул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065524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33C6E3-8C75-4583-93F5-DA183E65B1D3}" type="datetime1">
              <a:rPr lang="ru-RU" smtClean="0"/>
              <a:t>04.10.2020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535545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15670411"/>
              </p:ext>
            </p:extLst>
          </p:nvPr>
        </p:nvGraphicFramePr>
        <p:xfrm>
          <a:off x="1476" y="1204"/>
          <a:ext cx="1465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" name="Слайд think-cell" r:id="rId4" imgW="270" imgH="270" progId="TCLayout.ActiveDocument.1">
                  <p:embed/>
                </p:oleObj>
              </mc:Choice>
              <mc:Fallback>
                <p:oleObj name="Слайд think-cell" r:id="rId4" imgW="270" imgH="270" progId="TCLayout.ActiveDocument.1">
                  <p:embed/>
                  <p:pic>
                    <p:nvPicPr>
                      <p:cNvPr id="5" name="Объект 4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476" y="1204"/>
                        <a:ext cx="1465" cy="11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1800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09574" y="692270"/>
            <a:ext cx="8460105" cy="399879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Дата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DF0E13-BC52-45D7-95EC-27AD76EE08BA}" type="datetime1">
              <a:rPr lang="ru-RU" smtClean="0"/>
              <a:t>04.10.2020</a:t>
            </a:fld>
            <a:endParaRPr lang="ru-RU"/>
          </a:p>
        </p:txBody>
      </p:sp>
      <p:sp>
        <p:nvSpPr>
          <p:cNvPr id="9" name="Нижний колонтитул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85046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47968" y="1750710"/>
            <a:ext cx="8514092" cy="634350"/>
          </a:xfrm>
        </p:spPr>
        <p:txBody>
          <a:bodyPr anchor="t"/>
          <a:lstStyle>
            <a:lvl1pPr algn="l">
              <a:defRPr sz="20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B49535-7804-4782-8CF3-BC2689E5B72A}" type="datetime1">
              <a:rPr lang="ru-RU" smtClean="0"/>
              <a:t>04.10.2020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729700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раздела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0366" y="1866193"/>
            <a:ext cx="8512281" cy="1021556"/>
          </a:xfrm>
        </p:spPr>
        <p:txBody>
          <a:bodyPr anchor="t"/>
          <a:lstStyle>
            <a:lvl1pPr algn="ctr">
              <a:defRPr sz="1800" b="0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B4E197-CB98-408C-A774-6751321613FE}" type="datetime1">
              <a:rPr lang="ru-RU" smtClean="0"/>
              <a:t>04.10.2020</a:t>
            </a:fld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090346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рило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Прямая соединительная линия 10"/>
          <p:cNvCxnSpPr>
            <a:cxnSpLocks/>
          </p:cNvCxnSpPr>
          <p:nvPr/>
        </p:nvCxnSpPr>
        <p:spPr bwMode="auto">
          <a:xfrm>
            <a:off x="631318" y="1630913"/>
            <a:ext cx="1956607" cy="0"/>
          </a:xfrm>
          <a:prstGeom prst="line">
            <a:avLst/>
          </a:prstGeom>
          <a:solidFill>
            <a:srgbClr val="008080"/>
          </a:solidFill>
          <a:ln w="12700" cap="flat" cmpd="sng" algn="ctr">
            <a:solidFill>
              <a:srgbClr val="00808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7" name="Прямая соединительная линия 16"/>
          <p:cNvCxnSpPr>
            <a:cxnSpLocks/>
          </p:cNvCxnSpPr>
          <p:nvPr/>
        </p:nvCxnSpPr>
        <p:spPr bwMode="auto">
          <a:xfrm>
            <a:off x="620707" y="1630913"/>
            <a:ext cx="2669010" cy="0"/>
          </a:xfrm>
          <a:prstGeom prst="line">
            <a:avLst/>
          </a:prstGeom>
          <a:solidFill>
            <a:srgbClr val="008080"/>
          </a:solidFill>
          <a:ln w="12700" cap="flat" cmpd="sng" algn="ctr">
            <a:solidFill>
              <a:srgbClr val="00808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" name="Текст 18"/>
          <p:cNvSpPr>
            <a:spLocks noGrp="1"/>
          </p:cNvSpPr>
          <p:nvPr>
            <p:ph type="body" sz="quarter" idx="11"/>
          </p:nvPr>
        </p:nvSpPr>
        <p:spPr>
          <a:xfrm>
            <a:off x="612282" y="1350403"/>
            <a:ext cx="2951754" cy="217646"/>
          </a:xfrm>
        </p:spPr>
        <p:txBody>
          <a:bodyPr/>
          <a:lstStyle>
            <a:lvl1pPr>
              <a:defRPr kumimoji="0" lang="ru-RU" sz="1800" b="0" i="0" u="none" strike="noStrike" kern="1200" cap="none" spc="0" normalizeH="0" baseline="0" dirty="0" smtClean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8" name="Дата 7">
            <a:extLst>
              <a:ext uri="{FF2B5EF4-FFF2-40B4-BE49-F238E27FC236}">
                <a16:creationId xmlns:a16="http://schemas.microsoft.com/office/drawing/2014/main" xmlns="" id="{24B5D5DA-1EFB-463F-A0D6-EDC9D6400F6B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D9F8D4FB-FB83-4E4C-8772-BD9EAD8B21D2}" type="datetime1">
              <a:rPr lang="ru-RU" smtClean="0"/>
              <a:t>04.10.2020</a:t>
            </a:fld>
            <a:endParaRPr lang="ru-RU"/>
          </a:p>
        </p:txBody>
      </p:sp>
      <p:sp>
        <p:nvSpPr>
          <p:cNvPr id="9" name="Нижний колонтитул 8">
            <a:extLst>
              <a:ext uri="{FF2B5EF4-FFF2-40B4-BE49-F238E27FC236}">
                <a16:creationId xmlns:a16="http://schemas.microsoft.com/office/drawing/2014/main" xmlns="" id="{BC3D9B85-19D0-496F-8F29-EC02E5D3ADB6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Номер слайда 9">
            <a:extLst>
              <a:ext uri="{FF2B5EF4-FFF2-40B4-BE49-F238E27FC236}">
                <a16:creationId xmlns:a16="http://schemas.microsoft.com/office/drawing/2014/main" xmlns="" id="{18337BFC-AA16-42AE-99DB-30BEF734AE90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609357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04887" y="704134"/>
            <a:ext cx="4172828" cy="3986930"/>
          </a:xfrm>
        </p:spPr>
        <p:txBody>
          <a:bodyPr/>
          <a:lstStyle>
            <a:lvl1pPr>
              <a:defRPr sz="1500"/>
            </a:lvl1pPr>
            <a:lvl2pPr marL="455854" indent="-162321">
              <a:defRPr sz="1400"/>
            </a:lvl2pPr>
            <a:lvl3pPr marL="764265" indent="-173143">
              <a:defRPr sz="1300"/>
            </a:lvl3pPr>
            <a:lvl4pPr marL="992867" indent="-150149">
              <a:tabLst>
                <a:tab pos="992867" algn="l"/>
              </a:tabLst>
              <a:defRPr sz="1000" b="0"/>
            </a:lvl4pPr>
            <a:lvl5pPr marL="1220117" indent="-127153">
              <a:defRPr sz="1000" b="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Объект 2"/>
          <p:cNvSpPr>
            <a:spLocks noGrp="1"/>
          </p:cNvSpPr>
          <p:nvPr>
            <p:ph sz="half" idx="13"/>
          </p:nvPr>
        </p:nvSpPr>
        <p:spPr>
          <a:xfrm>
            <a:off x="4696852" y="704134"/>
            <a:ext cx="4172828" cy="3986930"/>
          </a:xfrm>
        </p:spPr>
        <p:txBody>
          <a:bodyPr/>
          <a:lstStyle>
            <a:lvl1pPr>
              <a:defRPr sz="1500"/>
            </a:lvl1pPr>
            <a:lvl2pPr marL="455854" indent="-162321">
              <a:defRPr sz="1400"/>
            </a:lvl2pPr>
            <a:lvl3pPr marL="764265" indent="-173143">
              <a:defRPr sz="1300"/>
            </a:lvl3pPr>
            <a:lvl4pPr marL="992867" indent="-150149">
              <a:tabLst>
                <a:tab pos="992867" algn="l"/>
              </a:tabLst>
              <a:defRPr sz="1000" b="0"/>
            </a:lvl4pPr>
            <a:lvl5pPr marL="1220117" indent="-127153">
              <a:defRPr sz="1000" b="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8CCE2410-7155-4DF5-8849-C0A0009FFDFB}" type="datetime1">
              <a:rPr lang="ru-RU" smtClean="0"/>
              <a:t>04.10.2020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37932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ags" Target="../tags/tag2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emf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vmlDrawing" Target="../drawings/vmlDrawing1.v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oleObject" Target="../embeddings/oleObject1.bin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ags" Target="../tags/tag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Объект 2" hidden="1"/>
          <p:cNvGraphicFramePr>
            <a:graphicFrameLocks noChangeAspect="1"/>
          </p:cNvGraphicFramePr>
          <p:nvPr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1596554954"/>
              </p:ext>
            </p:extLst>
          </p:nvPr>
        </p:nvGraphicFramePr>
        <p:xfrm>
          <a:off x="1476" y="1204"/>
          <a:ext cx="1465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" name="Слайд think-cell" r:id="rId20" imgW="270" imgH="270" progId="TCLayout.ActiveDocument.1">
                  <p:embed/>
                </p:oleObj>
              </mc:Choice>
              <mc:Fallback>
                <p:oleObj name="Слайд think-cell" r:id="rId20" imgW="270" imgH="270" progId="TCLayout.ActiveDocument.1">
                  <p:embed/>
                  <p:pic>
                    <p:nvPicPr>
                      <p:cNvPr id="3" name="Объект 2" hidden="1"/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1476" y="1204"/>
                        <a:ext cx="1465" cy="11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Прямоугольник 1" hidden="1"/>
          <p:cNvSpPr/>
          <p:nvPr userDrawn="1">
            <p:custDataLst>
              <p:tags r:id="rId19"/>
            </p:custDataLst>
          </p:nvPr>
        </p:nvSpPr>
        <p:spPr bwMode="auto">
          <a:xfrm>
            <a:off x="0" y="0"/>
            <a:ext cx="119063" cy="119063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402543" y="217891"/>
            <a:ext cx="8481695" cy="4743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en-US" dirty="0"/>
              <a:t>Образец заголовка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2545" y="692269"/>
            <a:ext cx="8490869" cy="39980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0" tIns="0" rIns="77903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en-US" dirty="0"/>
              <a:t>Образец текста</a:t>
            </a:r>
          </a:p>
          <a:p>
            <a:pPr lvl="1"/>
            <a:r>
              <a:rPr lang="ru-RU" altLang="en-US" dirty="0"/>
              <a:t>Второй уровень</a:t>
            </a:r>
          </a:p>
          <a:p>
            <a:pPr lvl="2"/>
            <a:r>
              <a:rPr lang="ru-RU" altLang="en-US" dirty="0"/>
              <a:t>Третий уровень</a:t>
            </a:r>
          </a:p>
          <a:p>
            <a:pPr lvl="3"/>
            <a:r>
              <a:rPr lang="ru-RU" altLang="en-US" dirty="0"/>
              <a:t>Четвертый уровень</a:t>
            </a:r>
          </a:p>
          <a:p>
            <a:pPr lvl="4"/>
            <a:r>
              <a:rPr lang="ru-RU" altLang="en-US" dirty="0"/>
              <a:t>Пятый уровень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9302270" y="82154"/>
            <a:ext cx="612531" cy="436959"/>
          </a:xfrm>
          <a:prstGeom prst="rect">
            <a:avLst/>
          </a:prstGeom>
          <a:solidFill>
            <a:srgbClr val="008C9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0</a:t>
            </a:r>
          </a:p>
          <a:p>
            <a:pPr algn="ctr" eaLnBrk="1" hangingPunct="1">
              <a:defRPr/>
            </a:pPr>
            <a:r>
              <a:rPr lang="en-US" sz="900" dirty="0">
                <a:solidFill>
                  <a:srgbClr val="FFFFFF"/>
                </a:solidFill>
              </a:rPr>
              <a:t>140</a:t>
            </a:r>
            <a:endParaRPr lang="ru-RU" sz="900" dirty="0">
              <a:solidFill>
                <a:srgbClr val="FFFFFF"/>
              </a:solidFill>
            </a:endParaRP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</a:t>
            </a:r>
            <a:r>
              <a:rPr lang="en-US" sz="900" dirty="0">
                <a:solidFill>
                  <a:srgbClr val="FFFFFF"/>
                </a:solidFill>
              </a:rPr>
              <a:t>49</a:t>
            </a:r>
            <a:endParaRPr lang="ru-RU" sz="900" dirty="0">
              <a:solidFill>
                <a:srgbClr val="FFFFFF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9302270" y="956072"/>
            <a:ext cx="612531" cy="438150"/>
          </a:xfrm>
          <a:prstGeom prst="rect">
            <a:avLst/>
          </a:prstGeom>
          <a:solidFill>
            <a:srgbClr val="D0D0D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208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208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208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9302270" y="519114"/>
            <a:ext cx="612531" cy="436960"/>
          </a:xfrm>
          <a:prstGeom prst="rect">
            <a:avLst/>
          </a:prstGeom>
          <a:solidFill>
            <a:srgbClr val="99CC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153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204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9302270" y="3381387"/>
            <a:ext cx="612531" cy="436960"/>
          </a:xfrm>
          <a:prstGeom prst="rect">
            <a:avLst/>
          </a:prstGeom>
          <a:solidFill>
            <a:srgbClr val="E5F2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229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9302270" y="1637110"/>
            <a:ext cx="612531" cy="438150"/>
          </a:xfrm>
          <a:prstGeom prst="rect">
            <a:avLst/>
          </a:prstGeom>
          <a:solidFill>
            <a:srgbClr val="F2F2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9302270" y="2070497"/>
            <a:ext cx="612531" cy="436959"/>
          </a:xfrm>
          <a:prstGeom prst="rect">
            <a:avLst/>
          </a:prstGeom>
          <a:solidFill>
            <a:srgbClr val="B2D2D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178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210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216</a:t>
            </a:r>
          </a:p>
        </p:txBody>
      </p:sp>
      <p:sp>
        <p:nvSpPr>
          <p:cNvPr id="22" name="Прямоугольник 21"/>
          <p:cNvSpPr/>
          <p:nvPr/>
        </p:nvSpPr>
        <p:spPr>
          <a:xfrm>
            <a:off x="9302270" y="2507461"/>
            <a:ext cx="612531" cy="436960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255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192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9302270" y="2944418"/>
            <a:ext cx="612531" cy="436959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192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0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9302270" y="3818335"/>
            <a:ext cx="612531" cy="438150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128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128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128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9302270" y="4256485"/>
            <a:ext cx="612531" cy="438150"/>
          </a:xfrm>
          <a:prstGeom prst="rect">
            <a:avLst/>
          </a:prstGeom>
          <a:solidFill>
            <a:srgbClr val="F58A1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245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138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26" name="Прямоугольник 25"/>
          <p:cNvSpPr/>
          <p:nvPr/>
        </p:nvSpPr>
        <p:spPr>
          <a:xfrm>
            <a:off x="9302273" y="956072"/>
            <a:ext cx="612531" cy="438150"/>
          </a:xfrm>
          <a:prstGeom prst="rect">
            <a:avLst/>
          </a:prstGeom>
          <a:solidFill>
            <a:srgbClr val="D0D0D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208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208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208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9302273" y="519114"/>
            <a:ext cx="612531" cy="436960"/>
          </a:xfrm>
          <a:prstGeom prst="rect">
            <a:avLst/>
          </a:prstGeom>
          <a:solidFill>
            <a:srgbClr val="99CC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153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204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9302273" y="3381390"/>
            <a:ext cx="612531" cy="436960"/>
          </a:xfrm>
          <a:prstGeom prst="rect">
            <a:avLst/>
          </a:prstGeom>
          <a:solidFill>
            <a:srgbClr val="E5F2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229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9302273" y="1637110"/>
            <a:ext cx="612531" cy="438150"/>
          </a:xfrm>
          <a:prstGeom prst="rect">
            <a:avLst/>
          </a:prstGeom>
          <a:solidFill>
            <a:srgbClr val="F2F2F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242</a:t>
            </a:r>
          </a:p>
        </p:txBody>
      </p:sp>
      <p:sp>
        <p:nvSpPr>
          <p:cNvPr id="30" name="Прямоугольник 29"/>
          <p:cNvSpPr/>
          <p:nvPr/>
        </p:nvSpPr>
        <p:spPr>
          <a:xfrm>
            <a:off x="9302273" y="2070497"/>
            <a:ext cx="612531" cy="436959"/>
          </a:xfrm>
          <a:prstGeom prst="rect">
            <a:avLst/>
          </a:prstGeom>
          <a:solidFill>
            <a:srgbClr val="B2D2D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178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210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216</a:t>
            </a:r>
          </a:p>
        </p:txBody>
      </p:sp>
      <p:sp>
        <p:nvSpPr>
          <p:cNvPr id="31" name="Прямоугольник 30"/>
          <p:cNvSpPr/>
          <p:nvPr/>
        </p:nvSpPr>
        <p:spPr>
          <a:xfrm>
            <a:off x="9302273" y="2507461"/>
            <a:ext cx="612531" cy="436960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255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192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9302273" y="2944418"/>
            <a:ext cx="612531" cy="436959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192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0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9302273" y="3818335"/>
            <a:ext cx="612531" cy="438150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128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128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128</a:t>
            </a:r>
          </a:p>
        </p:txBody>
      </p:sp>
      <p:sp>
        <p:nvSpPr>
          <p:cNvPr id="34" name="Прямоугольник 33"/>
          <p:cNvSpPr/>
          <p:nvPr/>
        </p:nvSpPr>
        <p:spPr>
          <a:xfrm>
            <a:off x="9302273" y="4256485"/>
            <a:ext cx="612531" cy="438150"/>
          </a:xfrm>
          <a:prstGeom prst="rect">
            <a:avLst/>
          </a:prstGeom>
          <a:solidFill>
            <a:srgbClr val="F58A1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77903" tIns="38952" rIns="77903" bIns="38952" anchor="ctr"/>
          <a:lstStyle/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245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138</a:t>
            </a:r>
          </a:p>
          <a:p>
            <a:pPr algn="ctr" eaLnBrk="1" hangingPunct="1">
              <a:defRPr/>
            </a:pPr>
            <a:r>
              <a:rPr lang="ru-RU" sz="900" dirty="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35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16636" y="4836759"/>
            <a:ext cx="289560" cy="1778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800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2B4C1D5F-BABA-4E0F-9FA4-46B920E6D5F1}" type="slidenum">
              <a:rPr lang="ru-RU" smtClean="0"/>
              <a:t>‹#›</a:t>
            </a:fld>
            <a:endParaRPr lang="ru-RU"/>
          </a:p>
        </p:txBody>
      </p:sp>
      <p:sp>
        <p:nvSpPr>
          <p:cNvPr id="36" name="Нижний колонтитул 8"/>
          <p:cNvSpPr>
            <a:spLocks noGrp="1"/>
          </p:cNvSpPr>
          <p:nvPr>
            <p:ph type="ftr" sz="quarter" idx="3"/>
          </p:nvPr>
        </p:nvSpPr>
        <p:spPr>
          <a:xfrm>
            <a:off x="418396" y="4700993"/>
            <a:ext cx="5846514" cy="313617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800">
                <a:solidFill>
                  <a:srgbClr val="008C95"/>
                </a:solidFill>
              </a:defRPr>
            </a:lvl1pPr>
          </a:lstStyle>
          <a:p>
            <a:endParaRPr lang="ru-RU"/>
          </a:p>
        </p:txBody>
      </p:sp>
      <p:sp>
        <p:nvSpPr>
          <p:cNvPr id="37" name="Дата 4"/>
          <p:cNvSpPr>
            <a:spLocks noGrp="1"/>
          </p:cNvSpPr>
          <p:nvPr>
            <p:ph type="dt" sz="half" idx="2"/>
          </p:nvPr>
        </p:nvSpPr>
        <p:spPr>
          <a:xfrm>
            <a:off x="6245226" y="4846677"/>
            <a:ext cx="936625" cy="1679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lang="ru-RU" sz="800" i="0" kern="1200" dirty="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</a:lstStyle>
          <a:p>
            <a:fld id="{BE057091-75A9-41D9-90C1-6DED8546E245}" type="datetime1">
              <a:rPr lang="ru-RU" smtClean="0"/>
              <a:t>04.10.2020</a:t>
            </a:fld>
            <a:endParaRPr lang="ru-RU"/>
          </a:p>
        </p:txBody>
      </p:sp>
      <p:pic>
        <p:nvPicPr>
          <p:cNvPr id="38" name="Рисунок 37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46182" y="4864212"/>
            <a:ext cx="865964" cy="163649"/>
          </a:xfrm>
          <a:prstGeom prst="rect">
            <a:avLst/>
          </a:prstGeom>
        </p:spPr>
      </p:pic>
      <p:cxnSp>
        <p:nvCxnSpPr>
          <p:cNvPr id="40" name="Прямая соединительная линия 39"/>
          <p:cNvCxnSpPr/>
          <p:nvPr/>
        </p:nvCxnSpPr>
        <p:spPr bwMode="auto">
          <a:xfrm>
            <a:off x="6426201" y="4749736"/>
            <a:ext cx="2717800" cy="0"/>
          </a:xfrm>
          <a:prstGeom prst="line">
            <a:avLst/>
          </a:prstGeom>
          <a:solidFill>
            <a:schemeClr val="accent1"/>
          </a:solidFill>
          <a:ln w="9525" cap="flat" cmpd="sng" algn="ctr"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65000">
                  <a:schemeClr val="accent1">
                    <a:tint val="44500"/>
                    <a:satMod val="160000"/>
                  </a:schemeClr>
                </a:gs>
                <a:gs pos="100000">
                  <a:schemeClr val="bg1"/>
                </a:gs>
              </a:gsLst>
              <a:lin ang="1080000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019953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  <p:sldLayoutId id="2147483771" r:id="rId11"/>
    <p:sldLayoutId id="2147483772" r:id="rId12"/>
    <p:sldLayoutId id="2147483773" r:id="rId13"/>
    <p:sldLayoutId id="2147483774" r:id="rId14"/>
    <p:sldLayoutId id="2147483775" r:id="rId15"/>
  </p:sldLayoutIdLst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1800">
          <a:solidFill>
            <a:schemeClr val="accent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>
          <a:solidFill>
            <a:schemeClr val="accent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>
          <a:solidFill>
            <a:schemeClr val="accent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>
          <a:solidFill>
            <a:schemeClr val="accent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>
          <a:solidFill>
            <a:schemeClr val="accent1"/>
          </a:solidFill>
          <a:latin typeface="Arial" charset="0"/>
        </a:defRPr>
      </a:lvl5pPr>
      <a:lvl6pPr marL="389502" algn="l" rtl="0" eaLnBrk="1" fontAlgn="base" hangingPunct="1">
        <a:spcBef>
          <a:spcPct val="0"/>
        </a:spcBef>
        <a:spcAft>
          <a:spcPct val="0"/>
        </a:spcAft>
        <a:defRPr>
          <a:solidFill>
            <a:schemeClr val="tx1"/>
          </a:solidFill>
          <a:latin typeface="Arial" charset="0"/>
        </a:defRPr>
      </a:lvl6pPr>
      <a:lvl7pPr marL="779006" algn="l" rtl="0" eaLnBrk="1" fontAlgn="base" hangingPunct="1">
        <a:spcBef>
          <a:spcPct val="0"/>
        </a:spcBef>
        <a:spcAft>
          <a:spcPct val="0"/>
        </a:spcAft>
        <a:defRPr>
          <a:solidFill>
            <a:schemeClr val="tx1"/>
          </a:solidFill>
          <a:latin typeface="Arial" charset="0"/>
        </a:defRPr>
      </a:lvl7pPr>
      <a:lvl8pPr marL="1168509" algn="l" rtl="0" eaLnBrk="1" fontAlgn="base" hangingPunct="1">
        <a:spcBef>
          <a:spcPct val="0"/>
        </a:spcBef>
        <a:spcAft>
          <a:spcPct val="0"/>
        </a:spcAft>
        <a:defRPr>
          <a:solidFill>
            <a:schemeClr val="tx1"/>
          </a:solidFill>
          <a:latin typeface="Arial" charset="0"/>
        </a:defRPr>
      </a:lvl8pPr>
      <a:lvl9pPr marL="1558012" algn="l" rtl="0" eaLnBrk="1" fontAlgn="base" hangingPunct="1">
        <a:spcBef>
          <a:spcPct val="0"/>
        </a:spcBef>
        <a:spcAft>
          <a:spcPct val="0"/>
        </a:spcAft>
        <a:defRPr>
          <a:solidFill>
            <a:schemeClr val="tx1"/>
          </a:solidFill>
          <a:latin typeface="Arial" charset="0"/>
        </a:defRPr>
      </a:lvl9pPr>
    </p:titleStyle>
    <p:bodyStyle>
      <a:lvl1pPr marL="0" indent="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Font typeface="Wingdings" charset="2"/>
        <a:buNone/>
        <a:defRPr>
          <a:solidFill>
            <a:schemeClr val="tx1"/>
          </a:solidFill>
          <a:latin typeface="+mn-lt"/>
          <a:ea typeface="+mn-ea"/>
          <a:cs typeface="+mn-cs"/>
        </a:defRPr>
      </a:lvl1pPr>
      <a:lvl2pPr marL="455854" indent="-162321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Arial" panose="020B0604020202020204" pitchFamily="34" charset="0"/>
        <a:buChar char="•"/>
        <a:defRPr sz="1400">
          <a:solidFill>
            <a:schemeClr val="tx1"/>
          </a:solidFill>
          <a:latin typeface="+mn-lt"/>
        </a:defRPr>
      </a:lvl2pPr>
      <a:lvl3pPr marL="683104" indent="-91983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Font typeface="Arial" panose="020B0604020202020204" pitchFamily="34" charset="0"/>
        <a:buChar char="•"/>
        <a:defRPr sz="1300">
          <a:solidFill>
            <a:schemeClr val="tx1"/>
          </a:solidFill>
          <a:latin typeface="+mn-lt"/>
        </a:defRPr>
      </a:lvl3pPr>
      <a:lvl4pPr marL="992867" indent="-150149" algn="l" rtl="0" eaLnBrk="1" fontAlgn="base" hangingPunct="1">
        <a:spcBef>
          <a:spcPct val="20000"/>
        </a:spcBef>
        <a:spcAft>
          <a:spcPct val="0"/>
        </a:spcAft>
        <a:buClrTx/>
        <a:buFont typeface="Arial" panose="020B0604020202020204" pitchFamily="34" charset="0"/>
        <a:buChar char="•"/>
        <a:defRPr sz="1000">
          <a:solidFill>
            <a:schemeClr val="tx1"/>
          </a:solidFill>
          <a:latin typeface="+mn-lt"/>
        </a:defRPr>
      </a:lvl4pPr>
      <a:lvl5pPr marL="1220117" indent="-127153" algn="l" rtl="0" eaLnBrk="1" fontAlgn="base" hangingPunct="1">
        <a:spcBef>
          <a:spcPct val="20000"/>
        </a:spcBef>
        <a:spcAft>
          <a:spcPct val="0"/>
        </a:spcAft>
        <a:buClr>
          <a:schemeClr val="accent4"/>
        </a:buClr>
        <a:buFont typeface="Arial" panose="020B0604020202020204" pitchFamily="34" charset="0"/>
        <a:buChar char="•"/>
        <a:defRPr sz="1000">
          <a:solidFill>
            <a:schemeClr val="tx1"/>
          </a:solidFill>
          <a:latin typeface="+mn-lt"/>
        </a:defRPr>
      </a:lvl5pPr>
      <a:lvl6pPr marL="1751411" indent="-269136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1000">
          <a:solidFill>
            <a:schemeClr val="tx1"/>
          </a:solidFill>
          <a:latin typeface="+mn-lt"/>
        </a:defRPr>
      </a:lvl6pPr>
      <a:lvl7pPr marL="2140915" indent="-269136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1000">
          <a:solidFill>
            <a:schemeClr val="tx1"/>
          </a:solidFill>
          <a:latin typeface="+mn-lt"/>
        </a:defRPr>
      </a:lvl7pPr>
      <a:lvl8pPr marL="2530418" indent="-269136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1000">
          <a:solidFill>
            <a:schemeClr val="tx1"/>
          </a:solidFill>
          <a:latin typeface="+mn-lt"/>
        </a:defRPr>
      </a:lvl8pPr>
      <a:lvl9pPr marL="2919920" indent="-269136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1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779006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89502" algn="l" defTabSz="779006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79006" algn="l" defTabSz="779006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68509" algn="l" defTabSz="779006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58012" algn="l" defTabSz="779006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947515" algn="l" defTabSz="779006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337020" algn="l" defTabSz="779006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726521" algn="l" defTabSz="779006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116024" algn="l" defTabSz="779006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347" userDrawn="1">
          <p15:clr>
            <a:srgbClr val="A4A3A4"/>
          </p15:clr>
        </p15:guide>
        <p15:guide id="2" pos="187" userDrawn="1">
          <p15:clr>
            <a:srgbClr val="A4A3A4"/>
          </p15:clr>
        </p15:guide>
        <p15:guide id="3" pos="4202" userDrawn="1">
          <p15:clr>
            <a:srgbClr val="A4A3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7.xml"/><Relationship Id="rId2" Type="http://schemas.openxmlformats.org/officeDocument/2006/relationships/tags" Target="../tags/tag6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.emf"/><Relationship Id="rId5" Type="http://schemas.openxmlformats.org/officeDocument/2006/relationships/oleObject" Target="../embeddings/oleObject4.bin"/><Relationship Id="rId4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16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13.bin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.png"/><Relationship Id="rId18" Type="http://schemas.openxmlformats.org/officeDocument/2006/relationships/image" Target="../media/image34.png"/><Relationship Id="rId26" Type="http://schemas.openxmlformats.org/officeDocument/2006/relationships/image" Target="../media/image42.png"/><Relationship Id="rId39" Type="http://schemas.openxmlformats.org/officeDocument/2006/relationships/image" Target="../media/image55.png"/><Relationship Id="rId21" Type="http://schemas.openxmlformats.org/officeDocument/2006/relationships/image" Target="../media/image37.png"/><Relationship Id="rId34" Type="http://schemas.openxmlformats.org/officeDocument/2006/relationships/image" Target="../media/image50.png"/><Relationship Id="rId42" Type="http://schemas.openxmlformats.org/officeDocument/2006/relationships/image" Target="../media/image58.png"/><Relationship Id="rId47" Type="http://schemas.openxmlformats.org/officeDocument/2006/relationships/image" Target="../media/image63.png"/><Relationship Id="rId50" Type="http://schemas.openxmlformats.org/officeDocument/2006/relationships/image" Target="../media/image66.png"/><Relationship Id="rId55" Type="http://schemas.openxmlformats.org/officeDocument/2006/relationships/image" Target="../media/image71.png"/><Relationship Id="rId63" Type="http://schemas.openxmlformats.org/officeDocument/2006/relationships/image" Target="../media/image79.png"/><Relationship Id="rId68" Type="http://schemas.openxmlformats.org/officeDocument/2006/relationships/image" Target="../media/image84.png"/><Relationship Id="rId7" Type="http://schemas.openxmlformats.org/officeDocument/2006/relationships/image" Target="../media/image23.png"/><Relationship Id="rId71" Type="http://schemas.openxmlformats.org/officeDocument/2006/relationships/image" Target="../media/image87.png"/><Relationship Id="rId2" Type="http://schemas.openxmlformats.org/officeDocument/2006/relationships/tags" Target="../tags/tag17.xml"/><Relationship Id="rId16" Type="http://schemas.openxmlformats.org/officeDocument/2006/relationships/image" Target="../media/image32.png"/><Relationship Id="rId29" Type="http://schemas.openxmlformats.org/officeDocument/2006/relationships/image" Target="../media/image45.png"/><Relationship Id="rId1" Type="http://schemas.openxmlformats.org/officeDocument/2006/relationships/vmlDrawing" Target="../drawings/vmlDrawing14.vm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24" Type="http://schemas.openxmlformats.org/officeDocument/2006/relationships/image" Target="../media/image40.png"/><Relationship Id="rId32" Type="http://schemas.openxmlformats.org/officeDocument/2006/relationships/image" Target="../media/image48.png"/><Relationship Id="rId37" Type="http://schemas.openxmlformats.org/officeDocument/2006/relationships/image" Target="../media/image53.png"/><Relationship Id="rId40" Type="http://schemas.openxmlformats.org/officeDocument/2006/relationships/image" Target="../media/image56.png"/><Relationship Id="rId45" Type="http://schemas.openxmlformats.org/officeDocument/2006/relationships/image" Target="../media/image61.png"/><Relationship Id="rId53" Type="http://schemas.openxmlformats.org/officeDocument/2006/relationships/image" Target="../media/image69.png"/><Relationship Id="rId58" Type="http://schemas.openxmlformats.org/officeDocument/2006/relationships/image" Target="../media/image74.png"/><Relationship Id="rId66" Type="http://schemas.openxmlformats.org/officeDocument/2006/relationships/image" Target="../media/image82.png"/><Relationship Id="rId5" Type="http://schemas.openxmlformats.org/officeDocument/2006/relationships/image" Target="../media/image6.emf"/><Relationship Id="rId15" Type="http://schemas.openxmlformats.org/officeDocument/2006/relationships/image" Target="../media/image31.png"/><Relationship Id="rId23" Type="http://schemas.openxmlformats.org/officeDocument/2006/relationships/image" Target="../media/image39.png"/><Relationship Id="rId28" Type="http://schemas.openxmlformats.org/officeDocument/2006/relationships/image" Target="../media/image44.png"/><Relationship Id="rId36" Type="http://schemas.openxmlformats.org/officeDocument/2006/relationships/image" Target="../media/image52.png"/><Relationship Id="rId49" Type="http://schemas.openxmlformats.org/officeDocument/2006/relationships/image" Target="../media/image65.png"/><Relationship Id="rId57" Type="http://schemas.openxmlformats.org/officeDocument/2006/relationships/image" Target="../media/image73.png"/><Relationship Id="rId61" Type="http://schemas.openxmlformats.org/officeDocument/2006/relationships/image" Target="../media/image77.png"/><Relationship Id="rId10" Type="http://schemas.openxmlformats.org/officeDocument/2006/relationships/image" Target="../media/image26.png"/><Relationship Id="rId19" Type="http://schemas.openxmlformats.org/officeDocument/2006/relationships/image" Target="../media/image35.png"/><Relationship Id="rId31" Type="http://schemas.openxmlformats.org/officeDocument/2006/relationships/image" Target="../media/image47.png"/><Relationship Id="rId44" Type="http://schemas.openxmlformats.org/officeDocument/2006/relationships/image" Target="../media/image60.png"/><Relationship Id="rId52" Type="http://schemas.openxmlformats.org/officeDocument/2006/relationships/image" Target="../media/image68.png"/><Relationship Id="rId60" Type="http://schemas.openxmlformats.org/officeDocument/2006/relationships/image" Target="../media/image76.png"/><Relationship Id="rId65" Type="http://schemas.openxmlformats.org/officeDocument/2006/relationships/image" Target="../media/image81.png"/><Relationship Id="rId4" Type="http://schemas.openxmlformats.org/officeDocument/2006/relationships/oleObject" Target="../embeddings/oleObject14.bin"/><Relationship Id="rId9" Type="http://schemas.openxmlformats.org/officeDocument/2006/relationships/image" Target="../media/image25.png"/><Relationship Id="rId14" Type="http://schemas.openxmlformats.org/officeDocument/2006/relationships/image" Target="../media/image30.png"/><Relationship Id="rId22" Type="http://schemas.openxmlformats.org/officeDocument/2006/relationships/image" Target="../media/image38.png"/><Relationship Id="rId27" Type="http://schemas.openxmlformats.org/officeDocument/2006/relationships/image" Target="../media/image43.png"/><Relationship Id="rId30" Type="http://schemas.openxmlformats.org/officeDocument/2006/relationships/image" Target="../media/image46.png"/><Relationship Id="rId35" Type="http://schemas.openxmlformats.org/officeDocument/2006/relationships/image" Target="../media/image51.png"/><Relationship Id="rId43" Type="http://schemas.openxmlformats.org/officeDocument/2006/relationships/image" Target="../media/image59.png"/><Relationship Id="rId48" Type="http://schemas.openxmlformats.org/officeDocument/2006/relationships/image" Target="../media/image64.png"/><Relationship Id="rId56" Type="http://schemas.openxmlformats.org/officeDocument/2006/relationships/image" Target="../media/image72.png"/><Relationship Id="rId64" Type="http://schemas.openxmlformats.org/officeDocument/2006/relationships/image" Target="../media/image80.png"/><Relationship Id="rId69" Type="http://schemas.openxmlformats.org/officeDocument/2006/relationships/image" Target="../media/image85.png"/><Relationship Id="rId8" Type="http://schemas.openxmlformats.org/officeDocument/2006/relationships/image" Target="../media/image24.png"/><Relationship Id="rId51" Type="http://schemas.openxmlformats.org/officeDocument/2006/relationships/image" Target="../media/image67.png"/><Relationship Id="rId3" Type="http://schemas.openxmlformats.org/officeDocument/2006/relationships/slideLayout" Target="../slideLayouts/slideLayout4.xml"/><Relationship Id="rId12" Type="http://schemas.openxmlformats.org/officeDocument/2006/relationships/image" Target="../media/image28.png"/><Relationship Id="rId17" Type="http://schemas.openxmlformats.org/officeDocument/2006/relationships/image" Target="../media/image33.png"/><Relationship Id="rId25" Type="http://schemas.openxmlformats.org/officeDocument/2006/relationships/image" Target="../media/image41.png"/><Relationship Id="rId33" Type="http://schemas.openxmlformats.org/officeDocument/2006/relationships/image" Target="../media/image49.png"/><Relationship Id="rId38" Type="http://schemas.openxmlformats.org/officeDocument/2006/relationships/image" Target="../media/image54.png"/><Relationship Id="rId46" Type="http://schemas.openxmlformats.org/officeDocument/2006/relationships/image" Target="../media/image62.png"/><Relationship Id="rId59" Type="http://schemas.openxmlformats.org/officeDocument/2006/relationships/image" Target="../media/image75.png"/><Relationship Id="rId67" Type="http://schemas.openxmlformats.org/officeDocument/2006/relationships/image" Target="../media/image83.png"/><Relationship Id="rId20" Type="http://schemas.openxmlformats.org/officeDocument/2006/relationships/image" Target="../media/image36.png"/><Relationship Id="rId41" Type="http://schemas.openxmlformats.org/officeDocument/2006/relationships/image" Target="../media/image57.png"/><Relationship Id="rId54" Type="http://schemas.openxmlformats.org/officeDocument/2006/relationships/image" Target="../media/image70.png"/><Relationship Id="rId62" Type="http://schemas.openxmlformats.org/officeDocument/2006/relationships/image" Target="../media/image78.png"/><Relationship Id="rId70" Type="http://schemas.openxmlformats.org/officeDocument/2006/relationships/image" Target="../media/image8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13" Type="http://schemas.openxmlformats.org/officeDocument/2006/relationships/image" Target="../media/image95.png"/><Relationship Id="rId18" Type="http://schemas.openxmlformats.org/officeDocument/2006/relationships/image" Target="../media/image100.png"/><Relationship Id="rId26" Type="http://schemas.openxmlformats.org/officeDocument/2006/relationships/image" Target="../media/image108.png"/><Relationship Id="rId39" Type="http://schemas.openxmlformats.org/officeDocument/2006/relationships/image" Target="../media/image121.png"/><Relationship Id="rId3" Type="http://schemas.openxmlformats.org/officeDocument/2006/relationships/slideLayout" Target="../slideLayouts/slideLayout4.xml"/><Relationship Id="rId21" Type="http://schemas.openxmlformats.org/officeDocument/2006/relationships/image" Target="../media/image103.png"/><Relationship Id="rId34" Type="http://schemas.openxmlformats.org/officeDocument/2006/relationships/image" Target="../media/image116.png"/><Relationship Id="rId7" Type="http://schemas.openxmlformats.org/officeDocument/2006/relationships/image" Target="../media/image89.png"/><Relationship Id="rId12" Type="http://schemas.openxmlformats.org/officeDocument/2006/relationships/image" Target="../media/image94.png"/><Relationship Id="rId17" Type="http://schemas.openxmlformats.org/officeDocument/2006/relationships/image" Target="../media/image99.png"/><Relationship Id="rId25" Type="http://schemas.openxmlformats.org/officeDocument/2006/relationships/image" Target="../media/image107.png"/><Relationship Id="rId33" Type="http://schemas.openxmlformats.org/officeDocument/2006/relationships/image" Target="../media/image115.png"/><Relationship Id="rId38" Type="http://schemas.openxmlformats.org/officeDocument/2006/relationships/image" Target="../media/image120.png"/><Relationship Id="rId2" Type="http://schemas.openxmlformats.org/officeDocument/2006/relationships/tags" Target="../tags/tag18.xml"/><Relationship Id="rId16" Type="http://schemas.openxmlformats.org/officeDocument/2006/relationships/image" Target="../media/image98.png"/><Relationship Id="rId20" Type="http://schemas.openxmlformats.org/officeDocument/2006/relationships/image" Target="../media/image102.png"/><Relationship Id="rId29" Type="http://schemas.openxmlformats.org/officeDocument/2006/relationships/image" Target="../media/image111.png"/><Relationship Id="rId1" Type="http://schemas.openxmlformats.org/officeDocument/2006/relationships/vmlDrawing" Target="../drawings/vmlDrawing15.vml"/><Relationship Id="rId6" Type="http://schemas.openxmlformats.org/officeDocument/2006/relationships/image" Target="../media/image88.png"/><Relationship Id="rId11" Type="http://schemas.openxmlformats.org/officeDocument/2006/relationships/image" Target="../media/image93.png"/><Relationship Id="rId24" Type="http://schemas.openxmlformats.org/officeDocument/2006/relationships/image" Target="../media/image106.png"/><Relationship Id="rId32" Type="http://schemas.openxmlformats.org/officeDocument/2006/relationships/image" Target="../media/image114.png"/><Relationship Id="rId37" Type="http://schemas.openxmlformats.org/officeDocument/2006/relationships/image" Target="../media/image119.png"/><Relationship Id="rId40" Type="http://schemas.openxmlformats.org/officeDocument/2006/relationships/image" Target="../media/image122.png"/><Relationship Id="rId5" Type="http://schemas.openxmlformats.org/officeDocument/2006/relationships/image" Target="../media/image6.emf"/><Relationship Id="rId15" Type="http://schemas.openxmlformats.org/officeDocument/2006/relationships/image" Target="../media/image97.png"/><Relationship Id="rId23" Type="http://schemas.openxmlformats.org/officeDocument/2006/relationships/image" Target="../media/image105.png"/><Relationship Id="rId28" Type="http://schemas.openxmlformats.org/officeDocument/2006/relationships/image" Target="../media/image110.png"/><Relationship Id="rId36" Type="http://schemas.openxmlformats.org/officeDocument/2006/relationships/image" Target="../media/image118.png"/><Relationship Id="rId10" Type="http://schemas.openxmlformats.org/officeDocument/2006/relationships/image" Target="../media/image92.png"/><Relationship Id="rId19" Type="http://schemas.openxmlformats.org/officeDocument/2006/relationships/image" Target="../media/image101.png"/><Relationship Id="rId31" Type="http://schemas.openxmlformats.org/officeDocument/2006/relationships/image" Target="../media/image113.png"/><Relationship Id="rId4" Type="http://schemas.openxmlformats.org/officeDocument/2006/relationships/oleObject" Target="../embeddings/oleObject15.bin"/><Relationship Id="rId9" Type="http://schemas.openxmlformats.org/officeDocument/2006/relationships/image" Target="../media/image91.png"/><Relationship Id="rId14" Type="http://schemas.openxmlformats.org/officeDocument/2006/relationships/image" Target="../media/image96.png"/><Relationship Id="rId22" Type="http://schemas.openxmlformats.org/officeDocument/2006/relationships/image" Target="../media/image104.png"/><Relationship Id="rId27" Type="http://schemas.openxmlformats.org/officeDocument/2006/relationships/image" Target="../media/image109.png"/><Relationship Id="rId30" Type="http://schemas.openxmlformats.org/officeDocument/2006/relationships/image" Target="../media/image112.png"/><Relationship Id="rId35" Type="http://schemas.openxmlformats.org/officeDocument/2006/relationships/image" Target="../media/image11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13" Type="http://schemas.openxmlformats.org/officeDocument/2006/relationships/image" Target="../media/image130.png"/><Relationship Id="rId18" Type="http://schemas.openxmlformats.org/officeDocument/2006/relationships/image" Target="../media/image135.png"/><Relationship Id="rId26" Type="http://schemas.openxmlformats.org/officeDocument/2006/relationships/image" Target="../media/image143.png"/><Relationship Id="rId3" Type="http://schemas.openxmlformats.org/officeDocument/2006/relationships/slideLayout" Target="../slideLayouts/slideLayout4.xml"/><Relationship Id="rId21" Type="http://schemas.openxmlformats.org/officeDocument/2006/relationships/image" Target="../media/image138.png"/><Relationship Id="rId7" Type="http://schemas.openxmlformats.org/officeDocument/2006/relationships/image" Target="../media/image124.png"/><Relationship Id="rId12" Type="http://schemas.openxmlformats.org/officeDocument/2006/relationships/image" Target="../media/image129.png"/><Relationship Id="rId17" Type="http://schemas.openxmlformats.org/officeDocument/2006/relationships/image" Target="../media/image134.png"/><Relationship Id="rId25" Type="http://schemas.openxmlformats.org/officeDocument/2006/relationships/image" Target="../media/image142.png"/><Relationship Id="rId2" Type="http://schemas.openxmlformats.org/officeDocument/2006/relationships/tags" Target="../tags/tag19.xml"/><Relationship Id="rId16" Type="http://schemas.openxmlformats.org/officeDocument/2006/relationships/image" Target="../media/image133.png"/><Relationship Id="rId20" Type="http://schemas.openxmlformats.org/officeDocument/2006/relationships/image" Target="../media/image137.png"/><Relationship Id="rId1" Type="http://schemas.openxmlformats.org/officeDocument/2006/relationships/vmlDrawing" Target="../drawings/vmlDrawing16.vml"/><Relationship Id="rId6" Type="http://schemas.openxmlformats.org/officeDocument/2006/relationships/image" Target="../media/image123.png"/><Relationship Id="rId11" Type="http://schemas.openxmlformats.org/officeDocument/2006/relationships/image" Target="../media/image128.png"/><Relationship Id="rId24" Type="http://schemas.openxmlformats.org/officeDocument/2006/relationships/image" Target="../media/image141.png"/><Relationship Id="rId5" Type="http://schemas.openxmlformats.org/officeDocument/2006/relationships/image" Target="../media/image6.emf"/><Relationship Id="rId15" Type="http://schemas.openxmlformats.org/officeDocument/2006/relationships/image" Target="../media/image132.png"/><Relationship Id="rId23" Type="http://schemas.openxmlformats.org/officeDocument/2006/relationships/image" Target="../media/image140.png"/><Relationship Id="rId28" Type="http://schemas.openxmlformats.org/officeDocument/2006/relationships/image" Target="../media/image145.png"/><Relationship Id="rId10" Type="http://schemas.openxmlformats.org/officeDocument/2006/relationships/image" Target="../media/image127.png"/><Relationship Id="rId19" Type="http://schemas.openxmlformats.org/officeDocument/2006/relationships/image" Target="../media/image136.png"/><Relationship Id="rId4" Type="http://schemas.openxmlformats.org/officeDocument/2006/relationships/oleObject" Target="../embeddings/oleObject16.bin"/><Relationship Id="rId9" Type="http://schemas.openxmlformats.org/officeDocument/2006/relationships/image" Target="../media/image126.png"/><Relationship Id="rId14" Type="http://schemas.openxmlformats.org/officeDocument/2006/relationships/image" Target="../media/image131.png"/><Relationship Id="rId22" Type="http://schemas.openxmlformats.org/officeDocument/2006/relationships/image" Target="../media/image139.png"/><Relationship Id="rId27" Type="http://schemas.openxmlformats.org/officeDocument/2006/relationships/image" Target="../media/image144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0.emf"/><Relationship Id="rId18" Type="http://schemas.openxmlformats.org/officeDocument/2006/relationships/image" Target="../media/image155.emf"/><Relationship Id="rId26" Type="http://schemas.openxmlformats.org/officeDocument/2006/relationships/image" Target="../media/image160.png"/><Relationship Id="rId39" Type="http://schemas.openxmlformats.org/officeDocument/2006/relationships/image" Target="../media/image168.emf"/><Relationship Id="rId3" Type="http://schemas.openxmlformats.org/officeDocument/2006/relationships/slideLayout" Target="../slideLayouts/slideLayout4.xml"/><Relationship Id="rId21" Type="http://schemas.microsoft.com/office/2007/relationships/hdphoto" Target="../media/hdphoto4.wdp"/><Relationship Id="rId34" Type="http://schemas.openxmlformats.org/officeDocument/2006/relationships/image" Target="../media/image164.png"/><Relationship Id="rId42" Type="http://schemas.openxmlformats.org/officeDocument/2006/relationships/image" Target="../media/image171.emf"/><Relationship Id="rId47" Type="http://schemas.openxmlformats.org/officeDocument/2006/relationships/image" Target="../media/image176.png"/><Relationship Id="rId50" Type="http://schemas.microsoft.com/office/2007/relationships/hdphoto" Target="../media/hdphoto13.wdp"/><Relationship Id="rId7" Type="http://schemas.microsoft.com/office/2007/relationships/hdphoto" Target="../media/hdphoto1.wdp"/><Relationship Id="rId12" Type="http://schemas.openxmlformats.org/officeDocument/2006/relationships/image" Target="../media/image149.emf"/><Relationship Id="rId17" Type="http://schemas.openxmlformats.org/officeDocument/2006/relationships/image" Target="../media/image154.emf"/><Relationship Id="rId25" Type="http://schemas.microsoft.com/office/2007/relationships/hdphoto" Target="../media/hdphoto6.wdp"/><Relationship Id="rId33" Type="http://schemas.microsoft.com/office/2007/relationships/hdphoto" Target="../media/hdphoto10.wdp"/><Relationship Id="rId38" Type="http://schemas.openxmlformats.org/officeDocument/2006/relationships/image" Target="../media/image167.emf"/><Relationship Id="rId46" Type="http://schemas.openxmlformats.org/officeDocument/2006/relationships/image" Target="../media/image175.emf"/><Relationship Id="rId2" Type="http://schemas.openxmlformats.org/officeDocument/2006/relationships/tags" Target="../tags/tag20.xml"/><Relationship Id="rId16" Type="http://schemas.openxmlformats.org/officeDocument/2006/relationships/image" Target="../media/image153.emf"/><Relationship Id="rId20" Type="http://schemas.openxmlformats.org/officeDocument/2006/relationships/image" Target="../media/image157.png"/><Relationship Id="rId29" Type="http://schemas.microsoft.com/office/2007/relationships/hdphoto" Target="../media/hdphoto8.wdp"/><Relationship Id="rId41" Type="http://schemas.openxmlformats.org/officeDocument/2006/relationships/image" Target="../media/image170.emf"/><Relationship Id="rId1" Type="http://schemas.openxmlformats.org/officeDocument/2006/relationships/vmlDrawing" Target="../drawings/vmlDrawing17.vml"/><Relationship Id="rId6" Type="http://schemas.openxmlformats.org/officeDocument/2006/relationships/image" Target="../media/image146.png"/><Relationship Id="rId11" Type="http://schemas.microsoft.com/office/2007/relationships/hdphoto" Target="../media/hdphoto3.wdp"/><Relationship Id="rId24" Type="http://schemas.openxmlformats.org/officeDocument/2006/relationships/image" Target="../media/image159.png"/><Relationship Id="rId32" Type="http://schemas.openxmlformats.org/officeDocument/2006/relationships/image" Target="../media/image163.png"/><Relationship Id="rId37" Type="http://schemas.microsoft.com/office/2007/relationships/hdphoto" Target="../media/hdphoto11.wdp"/><Relationship Id="rId40" Type="http://schemas.openxmlformats.org/officeDocument/2006/relationships/image" Target="../media/image169.emf"/><Relationship Id="rId45" Type="http://schemas.openxmlformats.org/officeDocument/2006/relationships/image" Target="../media/image174.emf"/><Relationship Id="rId5" Type="http://schemas.openxmlformats.org/officeDocument/2006/relationships/image" Target="../media/image6.emf"/><Relationship Id="rId15" Type="http://schemas.openxmlformats.org/officeDocument/2006/relationships/image" Target="../media/image152.emf"/><Relationship Id="rId23" Type="http://schemas.microsoft.com/office/2007/relationships/hdphoto" Target="../media/hdphoto5.wdp"/><Relationship Id="rId28" Type="http://schemas.openxmlformats.org/officeDocument/2006/relationships/image" Target="../media/image161.png"/><Relationship Id="rId36" Type="http://schemas.openxmlformats.org/officeDocument/2006/relationships/image" Target="../media/image166.png"/><Relationship Id="rId49" Type="http://schemas.openxmlformats.org/officeDocument/2006/relationships/image" Target="../media/image177.png"/><Relationship Id="rId10" Type="http://schemas.openxmlformats.org/officeDocument/2006/relationships/image" Target="../media/image148.png"/><Relationship Id="rId19" Type="http://schemas.openxmlformats.org/officeDocument/2006/relationships/image" Target="../media/image156.emf"/><Relationship Id="rId31" Type="http://schemas.microsoft.com/office/2007/relationships/hdphoto" Target="../media/hdphoto9.wdp"/><Relationship Id="rId44" Type="http://schemas.openxmlformats.org/officeDocument/2006/relationships/image" Target="../media/image173.emf"/><Relationship Id="rId4" Type="http://schemas.openxmlformats.org/officeDocument/2006/relationships/oleObject" Target="../embeddings/oleObject17.bin"/><Relationship Id="rId9" Type="http://schemas.microsoft.com/office/2007/relationships/hdphoto" Target="../media/hdphoto2.wdp"/><Relationship Id="rId14" Type="http://schemas.openxmlformats.org/officeDocument/2006/relationships/image" Target="../media/image151.emf"/><Relationship Id="rId22" Type="http://schemas.openxmlformats.org/officeDocument/2006/relationships/image" Target="../media/image158.png"/><Relationship Id="rId27" Type="http://schemas.microsoft.com/office/2007/relationships/hdphoto" Target="../media/hdphoto7.wdp"/><Relationship Id="rId30" Type="http://schemas.openxmlformats.org/officeDocument/2006/relationships/image" Target="../media/image162.png"/><Relationship Id="rId35" Type="http://schemas.openxmlformats.org/officeDocument/2006/relationships/image" Target="../media/image165.png"/><Relationship Id="rId43" Type="http://schemas.openxmlformats.org/officeDocument/2006/relationships/image" Target="../media/image172.emf"/><Relationship Id="rId48" Type="http://schemas.microsoft.com/office/2007/relationships/hdphoto" Target="../media/hdphoto12.wdp"/><Relationship Id="rId8" Type="http://schemas.openxmlformats.org/officeDocument/2006/relationships/image" Target="../media/image147.png"/></Relationships>
</file>

<file path=ppt/slides/_rels/slide16.xml.rels><?xml version="1.0" encoding="UTF-8" standalone="yes"?>
<Relationships xmlns="http://schemas.openxmlformats.org/package/2006/relationships"><Relationship Id="rId13" Type="http://schemas.microsoft.com/office/2007/relationships/hdphoto" Target="../media/hdphoto17.wdp"/><Relationship Id="rId18" Type="http://schemas.openxmlformats.org/officeDocument/2006/relationships/image" Target="../media/image188.png"/><Relationship Id="rId26" Type="http://schemas.openxmlformats.org/officeDocument/2006/relationships/image" Target="../media/image192.png"/><Relationship Id="rId39" Type="http://schemas.microsoft.com/office/2007/relationships/hdphoto" Target="../media/hdphoto30.wdp"/><Relationship Id="rId21" Type="http://schemas.microsoft.com/office/2007/relationships/hdphoto" Target="../media/hdphoto21.wdp"/><Relationship Id="rId34" Type="http://schemas.openxmlformats.org/officeDocument/2006/relationships/image" Target="../media/image196.png"/><Relationship Id="rId42" Type="http://schemas.openxmlformats.org/officeDocument/2006/relationships/image" Target="../media/image200.png"/><Relationship Id="rId47" Type="http://schemas.microsoft.com/office/2007/relationships/hdphoto" Target="../media/hdphoto34.wdp"/><Relationship Id="rId50" Type="http://schemas.openxmlformats.org/officeDocument/2006/relationships/image" Target="../media/image204.png"/><Relationship Id="rId55" Type="http://schemas.microsoft.com/office/2007/relationships/hdphoto" Target="../media/hdphoto38.wdp"/><Relationship Id="rId63" Type="http://schemas.microsoft.com/office/2007/relationships/hdphoto" Target="../media/hdphoto42.wdp"/><Relationship Id="rId68" Type="http://schemas.openxmlformats.org/officeDocument/2006/relationships/image" Target="../media/image213.png"/><Relationship Id="rId76" Type="http://schemas.openxmlformats.org/officeDocument/2006/relationships/image" Target="../media/image217.png"/><Relationship Id="rId84" Type="http://schemas.openxmlformats.org/officeDocument/2006/relationships/image" Target="../media/image221.png"/><Relationship Id="rId7" Type="http://schemas.microsoft.com/office/2007/relationships/hdphoto" Target="../media/hdphoto14.wdp"/><Relationship Id="rId71" Type="http://schemas.microsoft.com/office/2007/relationships/hdphoto" Target="../media/hdphoto46.wdp"/><Relationship Id="rId2" Type="http://schemas.openxmlformats.org/officeDocument/2006/relationships/image" Target="../media/image178.emf"/><Relationship Id="rId16" Type="http://schemas.openxmlformats.org/officeDocument/2006/relationships/image" Target="../media/image187.png"/><Relationship Id="rId29" Type="http://schemas.microsoft.com/office/2007/relationships/hdphoto" Target="../media/hdphoto25.wdp"/><Relationship Id="rId11" Type="http://schemas.microsoft.com/office/2007/relationships/hdphoto" Target="../media/hdphoto16.wdp"/><Relationship Id="rId24" Type="http://schemas.openxmlformats.org/officeDocument/2006/relationships/image" Target="../media/image191.png"/><Relationship Id="rId32" Type="http://schemas.openxmlformats.org/officeDocument/2006/relationships/image" Target="../media/image195.png"/><Relationship Id="rId37" Type="http://schemas.microsoft.com/office/2007/relationships/hdphoto" Target="../media/hdphoto29.wdp"/><Relationship Id="rId40" Type="http://schemas.openxmlformats.org/officeDocument/2006/relationships/image" Target="../media/image199.png"/><Relationship Id="rId45" Type="http://schemas.microsoft.com/office/2007/relationships/hdphoto" Target="../media/hdphoto33.wdp"/><Relationship Id="rId53" Type="http://schemas.microsoft.com/office/2007/relationships/hdphoto" Target="../media/hdphoto37.wdp"/><Relationship Id="rId58" Type="http://schemas.openxmlformats.org/officeDocument/2006/relationships/image" Target="../media/image208.png"/><Relationship Id="rId66" Type="http://schemas.openxmlformats.org/officeDocument/2006/relationships/image" Target="../media/image212.png"/><Relationship Id="rId74" Type="http://schemas.openxmlformats.org/officeDocument/2006/relationships/image" Target="../media/image216.png"/><Relationship Id="rId79" Type="http://schemas.microsoft.com/office/2007/relationships/hdphoto" Target="../media/hdphoto50.wdp"/><Relationship Id="rId5" Type="http://schemas.openxmlformats.org/officeDocument/2006/relationships/image" Target="../media/image181.emf"/><Relationship Id="rId61" Type="http://schemas.microsoft.com/office/2007/relationships/hdphoto" Target="../media/hdphoto41.wdp"/><Relationship Id="rId82" Type="http://schemas.openxmlformats.org/officeDocument/2006/relationships/image" Target="../media/image220.png"/><Relationship Id="rId19" Type="http://schemas.microsoft.com/office/2007/relationships/hdphoto" Target="../media/hdphoto20.wdp"/><Relationship Id="rId4" Type="http://schemas.openxmlformats.org/officeDocument/2006/relationships/image" Target="../media/image180.emf"/><Relationship Id="rId9" Type="http://schemas.microsoft.com/office/2007/relationships/hdphoto" Target="../media/hdphoto15.wdp"/><Relationship Id="rId14" Type="http://schemas.openxmlformats.org/officeDocument/2006/relationships/image" Target="../media/image186.png"/><Relationship Id="rId22" Type="http://schemas.openxmlformats.org/officeDocument/2006/relationships/image" Target="../media/image190.png"/><Relationship Id="rId27" Type="http://schemas.microsoft.com/office/2007/relationships/hdphoto" Target="../media/hdphoto24.wdp"/><Relationship Id="rId30" Type="http://schemas.openxmlformats.org/officeDocument/2006/relationships/image" Target="../media/image194.png"/><Relationship Id="rId35" Type="http://schemas.microsoft.com/office/2007/relationships/hdphoto" Target="../media/hdphoto28.wdp"/><Relationship Id="rId43" Type="http://schemas.microsoft.com/office/2007/relationships/hdphoto" Target="../media/hdphoto32.wdp"/><Relationship Id="rId48" Type="http://schemas.openxmlformats.org/officeDocument/2006/relationships/image" Target="../media/image203.png"/><Relationship Id="rId56" Type="http://schemas.openxmlformats.org/officeDocument/2006/relationships/image" Target="../media/image207.png"/><Relationship Id="rId64" Type="http://schemas.openxmlformats.org/officeDocument/2006/relationships/image" Target="../media/image211.png"/><Relationship Id="rId69" Type="http://schemas.microsoft.com/office/2007/relationships/hdphoto" Target="../media/hdphoto45.wdp"/><Relationship Id="rId77" Type="http://schemas.microsoft.com/office/2007/relationships/hdphoto" Target="../media/hdphoto49.wdp"/><Relationship Id="rId8" Type="http://schemas.openxmlformats.org/officeDocument/2006/relationships/image" Target="../media/image183.png"/><Relationship Id="rId51" Type="http://schemas.microsoft.com/office/2007/relationships/hdphoto" Target="../media/hdphoto36.wdp"/><Relationship Id="rId72" Type="http://schemas.openxmlformats.org/officeDocument/2006/relationships/image" Target="../media/image215.png"/><Relationship Id="rId80" Type="http://schemas.openxmlformats.org/officeDocument/2006/relationships/image" Target="../media/image219.png"/><Relationship Id="rId85" Type="http://schemas.microsoft.com/office/2007/relationships/hdphoto" Target="../media/hdphoto53.wdp"/><Relationship Id="rId3" Type="http://schemas.openxmlformats.org/officeDocument/2006/relationships/image" Target="../media/image179.emf"/><Relationship Id="rId12" Type="http://schemas.openxmlformats.org/officeDocument/2006/relationships/image" Target="../media/image185.png"/><Relationship Id="rId17" Type="http://schemas.microsoft.com/office/2007/relationships/hdphoto" Target="../media/hdphoto19.wdp"/><Relationship Id="rId25" Type="http://schemas.microsoft.com/office/2007/relationships/hdphoto" Target="../media/hdphoto23.wdp"/><Relationship Id="rId33" Type="http://schemas.microsoft.com/office/2007/relationships/hdphoto" Target="../media/hdphoto27.wdp"/><Relationship Id="rId38" Type="http://schemas.openxmlformats.org/officeDocument/2006/relationships/image" Target="../media/image198.png"/><Relationship Id="rId46" Type="http://schemas.openxmlformats.org/officeDocument/2006/relationships/image" Target="../media/image202.png"/><Relationship Id="rId59" Type="http://schemas.microsoft.com/office/2007/relationships/hdphoto" Target="../media/hdphoto40.wdp"/><Relationship Id="rId67" Type="http://schemas.microsoft.com/office/2007/relationships/hdphoto" Target="../media/hdphoto44.wdp"/><Relationship Id="rId20" Type="http://schemas.openxmlformats.org/officeDocument/2006/relationships/image" Target="../media/image189.png"/><Relationship Id="rId41" Type="http://schemas.microsoft.com/office/2007/relationships/hdphoto" Target="../media/hdphoto31.wdp"/><Relationship Id="rId54" Type="http://schemas.openxmlformats.org/officeDocument/2006/relationships/image" Target="../media/image206.png"/><Relationship Id="rId62" Type="http://schemas.openxmlformats.org/officeDocument/2006/relationships/image" Target="../media/image210.png"/><Relationship Id="rId70" Type="http://schemas.openxmlformats.org/officeDocument/2006/relationships/image" Target="../media/image214.png"/><Relationship Id="rId75" Type="http://schemas.microsoft.com/office/2007/relationships/hdphoto" Target="../media/hdphoto48.wdp"/><Relationship Id="rId83" Type="http://schemas.microsoft.com/office/2007/relationships/hdphoto" Target="../media/hdphoto52.wdp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2.png"/><Relationship Id="rId15" Type="http://schemas.microsoft.com/office/2007/relationships/hdphoto" Target="../media/hdphoto18.wdp"/><Relationship Id="rId23" Type="http://schemas.microsoft.com/office/2007/relationships/hdphoto" Target="../media/hdphoto22.wdp"/><Relationship Id="rId28" Type="http://schemas.openxmlformats.org/officeDocument/2006/relationships/image" Target="../media/image193.png"/><Relationship Id="rId36" Type="http://schemas.openxmlformats.org/officeDocument/2006/relationships/image" Target="../media/image197.png"/><Relationship Id="rId49" Type="http://schemas.microsoft.com/office/2007/relationships/hdphoto" Target="../media/hdphoto35.wdp"/><Relationship Id="rId57" Type="http://schemas.microsoft.com/office/2007/relationships/hdphoto" Target="../media/hdphoto39.wdp"/><Relationship Id="rId10" Type="http://schemas.openxmlformats.org/officeDocument/2006/relationships/image" Target="../media/image184.png"/><Relationship Id="rId31" Type="http://schemas.microsoft.com/office/2007/relationships/hdphoto" Target="../media/hdphoto26.wdp"/><Relationship Id="rId44" Type="http://schemas.openxmlformats.org/officeDocument/2006/relationships/image" Target="../media/image201.png"/><Relationship Id="rId52" Type="http://schemas.openxmlformats.org/officeDocument/2006/relationships/image" Target="../media/image205.png"/><Relationship Id="rId60" Type="http://schemas.openxmlformats.org/officeDocument/2006/relationships/image" Target="../media/image209.png"/><Relationship Id="rId65" Type="http://schemas.microsoft.com/office/2007/relationships/hdphoto" Target="../media/hdphoto43.wdp"/><Relationship Id="rId73" Type="http://schemas.microsoft.com/office/2007/relationships/hdphoto" Target="../media/hdphoto47.wdp"/><Relationship Id="rId78" Type="http://schemas.openxmlformats.org/officeDocument/2006/relationships/image" Target="../media/image218.png"/><Relationship Id="rId81" Type="http://schemas.microsoft.com/office/2007/relationships/hdphoto" Target="../media/hdphoto51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8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5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9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6.bin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10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7.bin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tags" Target="../tags/tag11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vmlDrawing" Target="../drawings/vmlDrawing8.v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emf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oleObject" Target="../embeddings/oleObject8.bin"/><Relationship Id="rId9" Type="http://schemas.openxmlformats.org/officeDocument/2006/relationships/image" Target="../media/image10.png"/><Relationship Id="rId1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12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9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13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10.bin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14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11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15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12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Объект 3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86635867"/>
              </p:ext>
            </p:extLst>
          </p:nvPr>
        </p:nvGraphicFramePr>
        <p:xfrm>
          <a:off x="1191" y="1191"/>
          <a:ext cx="1191" cy="119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64" name="Слайд think-cell" r:id="rId5" imgW="347" imgH="348" progId="TCLayout.ActiveDocument.1">
                  <p:embed/>
                </p:oleObj>
              </mc:Choice>
              <mc:Fallback>
                <p:oleObj name="Слайд think-cell" r:id="rId5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191" y="1191"/>
                        <a:ext cx="1191" cy="119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Прямоугольник 1" hidden="1"/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19063" cy="119063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 fontAlgn="base">
              <a:spcBef>
                <a:spcPct val="0"/>
              </a:spcBef>
              <a:spcAft>
                <a:spcPct val="0"/>
              </a:spcAft>
            </a:pPr>
            <a:endParaRPr lang="ru-RU" sz="2100" dirty="0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3914475" y="1558738"/>
            <a:ext cx="4741845" cy="1367342"/>
          </a:xfrm>
        </p:spPr>
        <p:txBody>
          <a:bodyPr/>
          <a:lstStyle/>
          <a:p>
            <a:r>
              <a:rPr lang="ru-RU" sz="4050" dirty="0"/>
              <a:t>Иконки </a:t>
            </a:r>
            <a:br>
              <a:rPr lang="ru-RU" sz="4050" dirty="0"/>
            </a:br>
            <a:r>
              <a:rPr lang="ru-RU" sz="2100" dirty="0" smtClean="0"/>
              <a:t>для </a:t>
            </a:r>
            <a:r>
              <a:rPr lang="ru-RU" sz="2100" dirty="0"/>
              <a:t>использования </a:t>
            </a:r>
            <a:r>
              <a:rPr lang="ru-RU" sz="2100" dirty="0" smtClean="0"/>
              <a:t/>
            </a:r>
            <a:br>
              <a:rPr lang="ru-RU" sz="2100" dirty="0" smtClean="0"/>
            </a:br>
            <a:r>
              <a:rPr lang="ru-RU" sz="2100" dirty="0" smtClean="0"/>
              <a:t>в презентационных материалах</a:t>
            </a:r>
            <a:endParaRPr lang="ru-RU" sz="2100" dirty="0"/>
          </a:p>
        </p:txBody>
      </p:sp>
    </p:spTree>
    <p:extLst>
      <p:ext uri="{BB962C8B-B14F-4D97-AF65-F5344CB8AC3E}">
        <p14:creationId xmlns:p14="http://schemas.microsoft.com/office/powerpoint/2010/main" val="927617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94744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61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2" name="Объект 1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95" name="Прямая соединительная линия 194"/>
          <p:cNvCxnSpPr/>
          <p:nvPr/>
        </p:nvCxnSpPr>
        <p:spPr bwMode="auto">
          <a:xfrm>
            <a:off x="4519613" y="681620"/>
            <a:ext cx="0" cy="3617330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35" name="TextBox 734"/>
          <p:cNvSpPr txBox="1"/>
          <p:nvPr/>
        </p:nvSpPr>
        <p:spPr>
          <a:xfrm>
            <a:off x="5962939" y="611504"/>
            <a:ext cx="1548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/>
              <a:t>О ЗАЩИТЕ ПРИРОДЫ</a:t>
            </a:r>
          </a:p>
        </p:txBody>
      </p:sp>
      <p:sp>
        <p:nvSpPr>
          <p:cNvPr id="737" name="TextBox 736"/>
          <p:cNvSpPr txBox="1"/>
          <p:nvPr/>
        </p:nvSpPr>
        <p:spPr>
          <a:xfrm>
            <a:off x="1799654" y="611504"/>
            <a:ext cx="9268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ПРОЦЕНТЫ</a:t>
            </a:r>
            <a:endParaRPr lang="ru-RU" sz="1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10</a:t>
            </a:fld>
            <a:endParaRPr lang="ru-RU"/>
          </a:p>
        </p:txBody>
      </p:sp>
      <p:grpSp>
        <p:nvGrpSpPr>
          <p:cNvPr id="1968" name="Группа 1967"/>
          <p:cNvGrpSpPr/>
          <p:nvPr/>
        </p:nvGrpSpPr>
        <p:grpSpPr>
          <a:xfrm>
            <a:off x="706438" y="1087438"/>
            <a:ext cx="358775" cy="369887"/>
            <a:chOff x="706438" y="1087438"/>
            <a:chExt cx="358775" cy="369887"/>
          </a:xfrm>
        </p:grpSpPr>
        <p:sp>
          <p:nvSpPr>
            <p:cNvPr id="7" name="Line 5"/>
            <p:cNvSpPr>
              <a:spLocks noChangeShapeType="1"/>
            </p:cNvSpPr>
            <p:nvPr/>
          </p:nvSpPr>
          <p:spPr bwMode="auto">
            <a:xfrm>
              <a:off x="876300" y="1116013"/>
              <a:ext cx="0" cy="26987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" name="Line 6"/>
            <p:cNvSpPr>
              <a:spLocks noChangeShapeType="1"/>
            </p:cNvSpPr>
            <p:nvPr/>
          </p:nvSpPr>
          <p:spPr bwMode="auto">
            <a:xfrm>
              <a:off x="733425" y="1258888"/>
              <a:ext cx="26988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>
              <a:off x="993775" y="1258888"/>
              <a:ext cx="26988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2" name="Freeform 8"/>
            <p:cNvSpPr>
              <a:spLocks/>
            </p:cNvSpPr>
            <p:nvPr/>
          </p:nvSpPr>
          <p:spPr bwMode="auto">
            <a:xfrm>
              <a:off x="804863" y="1177925"/>
              <a:ext cx="144463" cy="90487"/>
            </a:xfrm>
            <a:custGeom>
              <a:avLst/>
              <a:gdLst>
                <a:gd name="T0" fmla="*/ 0 w 91"/>
                <a:gd name="T1" fmla="*/ 0 h 57"/>
                <a:gd name="T2" fmla="*/ 45 w 91"/>
                <a:gd name="T3" fmla="*/ 57 h 57"/>
                <a:gd name="T4" fmla="*/ 91 w 91"/>
                <a:gd name="T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57">
                  <a:moveTo>
                    <a:pt x="0" y="0"/>
                  </a:moveTo>
                  <a:lnTo>
                    <a:pt x="45" y="57"/>
                  </a:lnTo>
                  <a:lnTo>
                    <a:pt x="91" y="29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3" name="Oval 9"/>
            <p:cNvSpPr>
              <a:spLocks noChangeArrowheads="1"/>
            </p:cNvSpPr>
            <p:nvPr/>
          </p:nvSpPr>
          <p:spPr bwMode="auto">
            <a:xfrm>
              <a:off x="930275" y="1331913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8" name="Freeform 10"/>
            <p:cNvSpPr>
              <a:spLocks/>
            </p:cNvSpPr>
            <p:nvPr/>
          </p:nvSpPr>
          <p:spPr bwMode="auto">
            <a:xfrm>
              <a:off x="1011238" y="1403350"/>
              <a:ext cx="53975" cy="53975"/>
            </a:xfrm>
            <a:custGeom>
              <a:avLst/>
              <a:gdLst>
                <a:gd name="T0" fmla="*/ 12 w 24"/>
                <a:gd name="T1" fmla="*/ 24 h 24"/>
                <a:gd name="T2" fmla="*/ 12 w 24"/>
                <a:gd name="T3" fmla="*/ 24 h 24"/>
                <a:gd name="T4" fmla="*/ 0 w 24"/>
                <a:gd name="T5" fmla="*/ 12 h 24"/>
                <a:gd name="T6" fmla="*/ 0 w 24"/>
                <a:gd name="T7" fmla="*/ 12 h 24"/>
                <a:gd name="T8" fmla="*/ 12 w 24"/>
                <a:gd name="T9" fmla="*/ 0 h 24"/>
                <a:gd name="T10" fmla="*/ 12 w 24"/>
                <a:gd name="T11" fmla="*/ 0 h 24"/>
                <a:gd name="T12" fmla="*/ 24 w 24"/>
                <a:gd name="T13" fmla="*/ 12 h 24"/>
                <a:gd name="T14" fmla="*/ 24 w 24"/>
                <a:gd name="T15" fmla="*/ 12 h 24"/>
                <a:gd name="T16" fmla="*/ 12 w 2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9" name="Line 11"/>
            <p:cNvSpPr>
              <a:spLocks noChangeShapeType="1"/>
            </p:cNvSpPr>
            <p:nvPr/>
          </p:nvSpPr>
          <p:spPr bwMode="auto">
            <a:xfrm flipV="1">
              <a:off x="949325" y="1331913"/>
              <a:ext cx="98425" cy="12541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0" name="Freeform 12"/>
            <p:cNvSpPr>
              <a:spLocks/>
            </p:cNvSpPr>
            <p:nvPr/>
          </p:nvSpPr>
          <p:spPr bwMode="auto">
            <a:xfrm>
              <a:off x="706438" y="1087438"/>
              <a:ext cx="341313" cy="342900"/>
            </a:xfrm>
            <a:custGeom>
              <a:avLst/>
              <a:gdLst>
                <a:gd name="T0" fmla="*/ 88 w 152"/>
                <a:gd name="T1" fmla="*/ 151 h 152"/>
                <a:gd name="T2" fmla="*/ 76 w 152"/>
                <a:gd name="T3" fmla="*/ 152 h 152"/>
                <a:gd name="T4" fmla="*/ 0 w 152"/>
                <a:gd name="T5" fmla="*/ 76 h 152"/>
                <a:gd name="T6" fmla="*/ 76 w 152"/>
                <a:gd name="T7" fmla="*/ 0 h 152"/>
                <a:gd name="T8" fmla="*/ 152 w 152"/>
                <a:gd name="T9" fmla="*/ 76 h 152"/>
                <a:gd name="T10" fmla="*/ 150 w 152"/>
                <a:gd name="T11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52">
                  <a:moveTo>
                    <a:pt x="88" y="151"/>
                  </a:moveTo>
                  <a:cubicBezTo>
                    <a:pt x="84" y="152"/>
                    <a:pt x="80" y="152"/>
                    <a:pt x="76" y="152"/>
                  </a:cubicBezTo>
                  <a:cubicBezTo>
                    <a:pt x="34" y="152"/>
                    <a:pt x="0" y="118"/>
                    <a:pt x="0" y="76"/>
                  </a:cubicBezTo>
                  <a:cubicBezTo>
                    <a:pt x="0" y="34"/>
                    <a:pt x="34" y="0"/>
                    <a:pt x="76" y="0"/>
                  </a:cubicBezTo>
                  <a:cubicBezTo>
                    <a:pt x="118" y="0"/>
                    <a:pt x="152" y="34"/>
                    <a:pt x="152" y="76"/>
                  </a:cubicBezTo>
                  <a:cubicBezTo>
                    <a:pt x="152" y="81"/>
                    <a:pt x="151" y="87"/>
                    <a:pt x="150" y="92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69" name="Группа 1968"/>
          <p:cNvGrpSpPr/>
          <p:nvPr/>
        </p:nvGrpSpPr>
        <p:grpSpPr>
          <a:xfrm>
            <a:off x="1398588" y="1069975"/>
            <a:ext cx="414337" cy="387350"/>
            <a:chOff x="1398588" y="1069975"/>
            <a:chExt cx="414337" cy="387350"/>
          </a:xfrm>
        </p:grpSpPr>
        <p:sp>
          <p:nvSpPr>
            <p:cNvPr id="1951" name="Line 13"/>
            <p:cNvSpPr>
              <a:spLocks noChangeShapeType="1"/>
            </p:cNvSpPr>
            <p:nvPr/>
          </p:nvSpPr>
          <p:spPr bwMode="auto">
            <a:xfrm>
              <a:off x="1479550" y="1376363"/>
              <a:ext cx="63500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Freeform 14"/>
            <p:cNvSpPr>
              <a:spLocks/>
            </p:cNvSpPr>
            <p:nvPr/>
          </p:nvSpPr>
          <p:spPr bwMode="auto">
            <a:xfrm>
              <a:off x="1533525" y="1133475"/>
              <a:ext cx="225425" cy="279400"/>
            </a:xfrm>
            <a:custGeom>
              <a:avLst/>
              <a:gdLst>
                <a:gd name="T0" fmla="*/ 0 w 100"/>
                <a:gd name="T1" fmla="*/ 0 h 124"/>
                <a:gd name="T2" fmla="*/ 88 w 100"/>
                <a:gd name="T3" fmla="*/ 0 h 124"/>
                <a:gd name="T4" fmla="*/ 100 w 100"/>
                <a:gd name="T5" fmla="*/ 12 h 124"/>
                <a:gd name="T6" fmla="*/ 100 w 100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24">
                  <a:moveTo>
                    <a:pt x="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95" y="0"/>
                    <a:pt x="100" y="5"/>
                    <a:pt x="100" y="12"/>
                  </a:cubicBezTo>
                  <a:cubicBezTo>
                    <a:pt x="100" y="124"/>
                    <a:pt x="100" y="124"/>
                    <a:pt x="100" y="124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7" name="Freeform 15"/>
            <p:cNvSpPr>
              <a:spLocks/>
            </p:cNvSpPr>
            <p:nvPr/>
          </p:nvSpPr>
          <p:spPr bwMode="auto">
            <a:xfrm>
              <a:off x="1425575" y="1069975"/>
              <a:ext cx="225425" cy="46037"/>
            </a:xfrm>
            <a:custGeom>
              <a:avLst/>
              <a:gdLst>
                <a:gd name="T0" fmla="*/ 0 w 100"/>
                <a:gd name="T1" fmla="*/ 0 h 20"/>
                <a:gd name="T2" fmla="*/ 88 w 100"/>
                <a:gd name="T3" fmla="*/ 0 h 20"/>
                <a:gd name="T4" fmla="*/ 100 w 100"/>
                <a:gd name="T5" fmla="*/ 12 h 20"/>
                <a:gd name="T6" fmla="*/ 100 w 100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20">
                  <a:moveTo>
                    <a:pt x="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95" y="0"/>
                    <a:pt x="100" y="5"/>
                    <a:pt x="100" y="12"/>
                  </a:cubicBezTo>
                  <a:cubicBezTo>
                    <a:pt x="100" y="20"/>
                    <a:pt x="100" y="20"/>
                    <a:pt x="100" y="20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8" name="Freeform 16"/>
            <p:cNvSpPr>
              <a:spLocks/>
            </p:cNvSpPr>
            <p:nvPr/>
          </p:nvSpPr>
          <p:spPr bwMode="auto">
            <a:xfrm>
              <a:off x="1398588" y="1069975"/>
              <a:ext cx="198438" cy="387350"/>
            </a:xfrm>
            <a:custGeom>
              <a:avLst/>
              <a:gdLst>
                <a:gd name="T0" fmla="*/ 88 w 88"/>
                <a:gd name="T1" fmla="*/ 172 h 172"/>
                <a:gd name="T2" fmla="*/ 72 w 88"/>
                <a:gd name="T3" fmla="*/ 156 h 172"/>
                <a:gd name="T4" fmla="*/ 72 w 88"/>
                <a:gd name="T5" fmla="*/ 40 h 172"/>
                <a:gd name="T6" fmla="*/ 60 w 88"/>
                <a:gd name="T7" fmla="*/ 28 h 172"/>
                <a:gd name="T8" fmla="*/ 48 w 88"/>
                <a:gd name="T9" fmla="*/ 40 h 172"/>
                <a:gd name="T10" fmla="*/ 48 w 88"/>
                <a:gd name="T11" fmla="*/ 124 h 172"/>
                <a:gd name="T12" fmla="*/ 36 w 88"/>
                <a:gd name="T13" fmla="*/ 136 h 172"/>
                <a:gd name="T14" fmla="*/ 24 w 88"/>
                <a:gd name="T15" fmla="*/ 124 h 172"/>
                <a:gd name="T16" fmla="*/ 24 w 88"/>
                <a:gd name="T17" fmla="*/ 12 h 172"/>
                <a:gd name="T18" fmla="*/ 12 w 88"/>
                <a:gd name="T19" fmla="*/ 0 h 172"/>
                <a:gd name="T20" fmla="*/ 0 w 88"/>
                <a:gd name="T21" fmla="*/ 12 h 172"/>
                <a:gd name="T22" fmla="*/ 0 w 88"/>
                <a:gd name="T23" fmla="*/ 24 h 172"/>
                <a:gd name="T24" fmla="*/ 16 w 88"/>
                <a:gd name="T25" fmla="*/ 2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172">
                  <a:moveTo>
                    <a:pt x="88" y="172"/>
                  </a:moveTo>
                  <a:cubicBezTo>
                    <a:pt x="79" y="172"/>
                    <a:pt x="72" y="165"/>
                    <a:pt x="72" y="156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3"/>
                    <a:pt x="67" y="28"/>
                    <a:pt x="60" y="28"/>
                  </a:cubicBezTo>
                  <a:cubicBezTo>
                    <a:pt x="53" y="28"/>
                    <a:pt x="48" y="33"/>
                    <a:pt x="48" y="40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8" y="131"/>
                    <a:pt x="43" y="136"/>
                    <a:pt x="36" y="136"/>
                  </a:cubicBezTo>
                  <a:cubicBezTo>
                    <a:pt x="29" y="136"/>
                    <a:pt x="24" y="131"/>
                    <a:pt x="24" y="124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6" y="24"/>
                    <a:pt x="16" y="24"/>
                    <a:pt x="16" y="24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9" name="Freeform 17"/>
            <p:cNvSpPr>
              <a:spLocks/>
            </p:cNvSpPr>
            <p:nvPr/>
          </p:nvSpPr>
          <p:spPr bwMode="auto">
            <a:xfrm>
              <a:off x="1597025" y="1412875"/>
              <a:ext cx="215900" cy="44450"/>
            </a:xfrm>
            <a:custGeom>
              <a:avLst/>
              <a:gdLst>
                <a:gd name="T0" fmla="*/ 16 w 96"/>
                <a:gd name="T1" fmla="*/ 4 h 20"/>
                <a:gd name="T2" fmla="*/ 16 w 96"/>
                <a:gd name="T3" fmla="*/ 0 h 20"/>
                <a:gd name="T4" fmla="*/ 96 w 96"/>
                <a:gd name="T5" fmla="*/ 0 h 20"/>
                <a:gd name="T6" fmla="*/ 96 w 96"/>
                <a:gd name="T7" fmla="*/ 4 h 20"/>
                <a:gd name="T8" fmla="*/ 80 w 96"/>
                <a:gd name="T9" fmla="*/ 20 h 20"/>
                <a:gd name="T10" fmla="*/ 0 w 96"/>
                <a:gd name="T11" fmla="*/ 20 h 20"/>
                <a:gd name="T12" fmla="*/ 16 w 96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20">
                  <a:moveTo>
                    <a:pt x="16" y="4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13"/>
                    <a:pt x="89" y="20"/>
                    <a:pt x="8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9" y="20"/>
                    <a:pt x="16" y="13"/>
                    <a:pt x="16" y="4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Freeform 18"/>
            <p:cNvSpPr>
              <a:spLocks/>
            </p:cNvSpPr>
            <p:nvPr/>
          </p:nvSpPr>
          <p:spPr bwMode="auto">
            <a:xfrm>
              <a:off x="1597025" y="1231900"/>
              <a:ext cx="44450" cy="46037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" name="Freeform 19"/>
            <p:cNvSpPr>
              <a:spLocks/>
            </p:cNvSpPr>
            <p:nvPr/>
          </p:nvSpPr>
          <p:spPr bwMode="auto">
            <a:xfrm>
              <a:off x="1677988" y="1295400"/>
              <a:ext cx="44450" cy="44450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" name="Line 20"/>
            <p:cNvSpPr>
              <a:spLocks noChangeShapeType="1"/>
            </p:cNvSpPr>
            <p:nvPr/>
          </p:nvSpPr>
          <p:spPr bwMode="auto">
            <a:xfrm flipV="1">
              <a:off x="1624013" y="1223963"/>
              <a:ext cx="71438" cy="12541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0" name="Группа 1969"/>
          <p:cNvGrpSpPr/>
          <p:nvPr/>
        </p:nvGrpSpPr>
        <p:grpSpPr>
          <a:xfrm>
            <a:off x="2128838" y="1087438"/>
            <a:ext cx="395288" cy="361950"/>
            <a:chOff x="2128838" y="1087438"/>
            <a:chExt cx="395288" cy="361950"/>
          </a:xfrm>
        </p:grpSpPr>
        <p:sp>
          <p:nvSpPr>
            <p:cNvPr id="227" name="Freeform 21"/>
            <p:cNvSpPr>
              <a:spLocks/>
            </p:cNvSpPr>
            <p:nvPr/>
          </p:nvSpPr>
          <p:spPr bwMode="auto">
            <a:xfrm>
              <a:off x="2190750" y="1116013"/>
              <a:ext cx="53975" cy="107950"/>
            </a:xfrm>
            <a:custGeom>
              <a:avLst/>
              <a:gdLst>
                <a:gd name="T0" fmla="*/ 34 w 34"/>
                <a:gd name="T1" fmla="*/ 34 h 68"/>
                <a:gd name="T2" fmla="*/ 34 w 34"/>
                <a:gd name="T3" fmla="*/ 0 h 68"/>
                <a:gd name="T4" fmla="*/ 0 w 34"/>
                <a:gd name="T5" fmla="*/ 0 h 68"/>
                <a:gd name="T6" fmla="*/ 0 w 34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8">
                  <a:moveTo>
                    <a:pt x="34" y="34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68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" name="Line 22"/>
            <p:cNvSpPr>
              <a:spLocks noChangeShapeType="1"/>
            </p:cNvSpPr>
            <p:nvPr/>
          </p:nvSpPr>
          <p:spPr bwMode="auto">
            <a:xfrm flipV="1">
              <a:off x="2163763" y="1312863"/>
              <a:ext cx="0" cy="136525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6" name="Freeform 23"/>
            <p:cNvSpPr>
              <a:spLocks/>
            </p:cNvSpPr>
            <p:nvPr/>
          </p:nvSpPr>
          <p:spPr bwMode="auto">
            <a:xfrm>
              <a:off x="2128838" y="1087438"/>
              <a:ext cx="395288" cy="234950"/>
            </a:xfrm>
            <a:custGeom>
              <a:avLst/>
              <a:gdLst>
                <a:gd name="T0" fmla="*/ 124 w 249"/>
                <a:gd name="T1" fmla="*/ 0 h 148"/>
                <a:gd name="T2" fmla="*/ 0 w 249"/>
                <a:gd name="T3" fmla="*/ 125 h 148"/>
                <a:gd name="T4" fmla="*/ 22 w 249"/>
                <a:gd name="T5" fmla="*/ 148 h 148"/>
                <a:gd name="T6" fmla="*/ 124 w 249"/>
                <a:gd name="T7" fmla="*/ 46 h 148"/>
                <a:gd name="T8" fmla="*/ 226 w 249"/>
                <a:gd name="T9" fmla="*/ 148 h 148"/>
                <a:gd name="T10" fmla="*/ 249 w 249"/>
                <a:gd name="T11" fmla="*/ 125 h 148"/>
                <a:gd name="T12" fmla="*/ 124 w 249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" h="148">
                  <a:moveTo>
                    <a:pt x="124" y="0"/>
                  </a:moveTo>
                  <a:lnTo>
                    <a:pt x="0" y="125"/>
                  </a:lnTo>
                  <a:lnTo>
                    <a:pt x="22" y="148"/>
                  </a:lnTo>
                  <a:lnTo>
                    <a:pt x="124" y="46"/>
                  </a:lnTo>
                  <a:lnTo>
                    <a:pt x="226" y="148"/>
                  </a:lnTo>
                  <a:lnTo>
                    <a:pt x="249" y="125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7" name="Rectangle 24"/>
            <p:cNvSpPr>
              <a:spLocks noChangeArrowheads="1"/>
            </p:cNvSpPr>
            <p:nvPr/>
          </p:nvSpPr>
          <p:spPr bwMode="auto">
            <a:xfrm>
              <a:off x="2227263" y="1312863"/>
              <a:ext cx="71438" cy="136525"/>
            </a:xfrm>
            <a:prstGeom prst="rect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8" name="Line 25"/>
            <p:cNvSpPr>
              <a:spLocks noChangeShapeType="1"/>
            </p:cNvSpPr>
            <p:nvPr/>
          </p:nvSpPr>
          <p:spPr bwMode="auto">
            <a:xfrm>
              <a:off x="2128838" y="1449388"/>
              <a:ext cx="196850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9" name="Oval 26"/>
            <p:cNvSpPr>
              <a:spLocks noChangeArrowheads="1"/>
            </p:cNvSpPr>
            <p:nvPr/>
          </p:nvSpPr>
          <p:spPr bwMode="auto">
            <a:xfrm>
              <a:off x="2335213" y="1322388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0" name="Freeform 27"/>
            <p:cNvSpPr>
              <a:spLocks/>
            </p:cNvSpPr>
            <p:nvPr/>
          </p:nvSpPr>
          <p:spPr bwMode="auto">
            <a:xfrm>
              <a:off x="2416175" y="1395413"/>
              <a:ext cx="53975" cy="53975"/>
            </a:xfrm>
            <a:custGeom>
              <a:avLst/>
              <a:gdLst>
                <a:gd name="T0" fmla="*/ 12 w 24"/>
                <a:gd name="T1" fmla="*/ 24 h 24"/>
                <a:gd name="T2" fmla="*/ 12 w 24"/>
                <a:gd name="T3" fmla="*/ 24 h 24"/>
                <a:gd name="T4" fmla="*/ 0 w 24"/>
                <a:gd name="T5" fmla="*/ 12 h 24"/>
                <a:gd name="T6" fmla="*/ 0 w 24"/>
                <a:gd name="T7" fmla="*/ 12 h 24"/>
                <a:gd name="T8" fmla="*/ 12 w 24"/>
                <a:gd name="T9" fmla="*/ 0 h 24"/>
                <a:gd name="T10" fmla="*/ 12 w 24"/>
                <a:gd name="T11" fmla="*/ 0 h 24"/>
                <a:gd name="T12" fmla="*/ 24 w 24"/>
                <a:gd name="T13" fmla="*/ 12 h 24"/>
                <a:gd name="T14" fmla="*/ 24 w 24"/>
                <a:gd name="T15" fmla="*/ 12 h 24"/>
                <a:gd name="T16" fmla="*/ 12 w 2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Line 28"/>
            <p:cNvSpPr>
              <a:spLocks noChangeShapeType="1"/>
            </p:cNvSpPr>
            <p:nvPr/>
          </p:nvSpPr>
          <p:spPr bwMode="auto">
            <a:xfrm flipV="1">
              <a:off x="2352675" y="1322388"/>
              <a:ext cx="100013" cy="12700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1" name="Группа 1970"/>
          <p:cNvGrpSpPr/>
          <p:nvPr/>
        </p:nvGrpSpPr>
        <p:grpSpPr>
          <a:xfrm>
            <a:off x="2847975" y="1143000"/>
            <a:ext cx="404813" cy="269875"/>
            <a:chOff x="2847975" y="1143000"/>
            <a:chExt cx="404813" cy="269875"/>
          </a:xfrm>
        </p:grpSpPr>
        <p:sp>
          <p:nvSpPr>
            <p:cNvPr id="1222" name="Freeform 29"/>
            <p:cNvSpPr>
              <a:spLocks/>
            </p:cNvSpPr>
            <p:nvPr/>
          </p:nvSpPr>
          <p:spPr bwMode="auto">
            <a:xfrm>
              <a:off x="2847975" y="1187450"/>
              <a:ext cx="404813" cy="171450"/>
            </a:xfrm>
            <a:custGeom>
              <a:avLst/>
              <a:gdLst>
                <a:gd name="T0" fmla="*/ 167 w 180"/>
                <a:gd name="T1" fmla="*/ 32 h 76"/>
                <a:gd name="T2" fmla="*/ 164 w 180"/>
                <a:gd name="T3" fmla="*/ 26 h 76"/>
                <a:gd name="T4" fmla="*/ 160 w 180"/>
                <a:gd name="T5" fmla="*/ 20 h 76"/>
                <a:gd name="T6" fmla="*/ 176 w 180"/>
                <a:gd name="T7" fmla="*/ 16 h 76"/>
                <a:gd name="T8" fmla="*/ 180 w 180"/>
                <a:gd name="T9" fmla="*/ 12 h 76"/>
                <a:gd name="T10" fmla="*/ 180 w 180"/>
                <a:gd name="T11" fmla="*/ 4 h 76"/>
                <a:gd name="T12" fmla="*/ 176 w 180"/>
                <a:gd name="T13" fmla="*/ 0 h 76"/>
                <a:gd name="T14" fmla="*/ 156 w 180"/>
                <a:gd name="T15" fmla="*/ 0 h 76"/>
                <a:gd name="T16" fmla="*/ 148 w 180"/>
                <a:gd name="T17" fmla="*/ 12 h 76"/>
                <a:gd name="T18" fmla="*/ 136 w 180"/>
                <a:gd name="T19" fmla="*/ 16 h 76"/>
                <a:gd name="T20" fmla="*/ 88 w 180"/>
                <a:gd name="T21" fmla="*/ 16 h 76"/>
                <a:gd name="T22" fmla="*/ 44 w 180"/>
                <a:gd name="T23" fmla="*/ 16 h 76"/>
                <a:gd name="T24" fmla="*/ 32 w 180"/>
                <a:gd name="T25" fmla="*/ 12 h 76"/>
                <a:gd name="T26" fmla="*/ 24 w 180"/>
                <a:gd name="T27" fmla="*/ 0 h 76"/>
                <a:gd name="T28" fmla="*/ 4 w 180"/>
                <a:gd name="T29" fmla="*/ 0 h 76"/>
                <a:gd name="T30" fmla="*/ 0 w 180"/>
                <a:gd name="T31" fmla="*/ 4 h 76"/>
                <a:gd name="T32" fmla="*/ 0 w 180"/>
                <a:gd name="T33" fmla="*/ 12 h 76"/>
                <a:gd name="T34" fmla="*/ 4 w 180"/>
                <a:gd name="T35" fmla="*/ 16 h 76"/>
                <a:gd name="T36" fmla="*/ 20 w 180"/>
                <a:gd name="T37" fmla="*/ 20 h 76"/>
                <a:gd name="T38" fmla="*/ 16 w 180"/>
                <a:gd name="T39" fmla="*/ 26 h 76"/>
                <a:gd name="T40" fmla="*/ 12 w 180"/>
                <a:gd name="T41" fmla="*/ 39 h 76"/>
                <a:gd name="T42" fmla="*/ 12 w 180"/>
                <a:gd name="T43" fmla="*/ 64 h 76"/>
                <a:gd name="T44" fmla="*/ 24 w 180"/>
                <a:gd name="T45" fmla="*/ 76 h 76"/>
                <a:gd name="T46" fmla="*/ 88 w 180"/>
                <a:gd name="T47" fmla="*/ 76 h 76"/>
                <a:gd name="T48" fmla="*/ 104 w 180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76">
                  <a:moveTo>
                    <a:pt x="167" y="32"/>
                  </a:moveTo>
                  <a:cubicBezTo>
                    <a:pt x="166" y="30"/>
                    <a:pt x="165" y="28"/>
                    <a:pt x="164" y="26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8" y="16"/>
                    <a:pt x="180" y="14"/>
                    <a:pt x="180" y="12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2"/>
                    <a:pt x="178" y="0"/>
                    <a:pt x="17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2" y="16"/>
                    <a:pt x="4" y="16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30"/>
                    <a:pt x="12" y="35"/>
                    <a:pt x="12" y="39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71"/>
                    <a:pt x="17" y="76"/>
                    <a:pt x="24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104" y="76"/>
                    <a:pt x="104" y="76"/>
                    <a:pt x="104" y="76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30"/>
            <p:cNvSpPr>
              <a:spLocks/>
            </p:cNvSpPr>
            <p:nvPr/>
          </p:nvSpPr>
          <p:spPr bwMode="auto">
            <a:xfrm>
              <a:off x="2911475" y="1143000"/>
              <a:ext cx="279400" cy="61912"/>
            </a:xfrm>
            <a:custGeom>
              <a:avLst/>
              <a:gdLst>
                <a:gd name="T0" fmla="*/ 0 w 124"/>
                <a:gd name="T1" fmla="*/ 28 h 28"/>
                <a:gd name="T2" fmla="*/ 12 w 124"/>
                <a:gd name="T3" fmla="*/ 4 h 28"/>
                <a:gd name="T4" fmla="*/ 20 w 124"/>
                <a:gd name="T5" fmla="*/ 0 h 28"/>
                <a:gd name="T6" fmla="*/ 104 w 124"/>
                <a:gd name="T7" fmla="*/ 0 h 28"/>
                <a:gd name="T8" fmla="*/ 112 w 124"/>
                <a:gd name="T9" fmla="*/ 4 h 28"/>
                <a:gd name="T10" fmla="*/ 124 w 124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28">
                  <a:moveTo>
                    <a:pt x="0" y="28"/>
                  </a:moveTo>
                  <a:cubicBezTo>
                    <a:pt x="0" y="28"/>
                    <a:pt x="10" y="6"/>
                    <a:pt x="12" y="4"/>
                  </a:cubicBezTo>
                  <a:cubicBezTo>
                    <a:pt x="14" y="2"/>
                    <a:pt x="17" y="0"/>
                    <a:pt x="20" y="0"/>
                  </a:cubicBezTo>
                  <a:cubicBezTo>
                    <a:pt x="26" y="0"/>
                    <a:pt x="96" y="0"/>
                    <a:pt x="104" y="0"/>
                  </a:cubicBezTo>
                  <a:cubicBezTo>
                    <a:pt x="107" y="0"/>
                    <a:pt x="110" y="2"/>
                    <a:pt x="112" y="4"/>
                  </a:cubicBezTo>
                  <a:cubicBezTo>
                    <a:pt x="114" y="6"/>
                    <a:pt x="124" y="28"/>
                    <a:pt x="124" y="28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31"/>
            <p:cNvSpPr>
              <a:spLocks/>
            </p:cNvSpPr>
            <p:nvPr/>
          </p:nvSpPr>
          <p:spPr bwMode="auto">
            <a:xfrm>
              <a:off x="2901950" y="1258888"/>
              <a:ext cx="63500" cy="19050"/>
            </a:xfrm>
            <a:custGeom>
              <a:avLst/>
              <a:gdLst>
                <a:gd name="T0" fmla="*/ 0 w 28"/>
                <a:gd name="T1" fmla="*/ 0 h 8"/>
                <a:gd name="T2" fmla="*/ 2 w 28"/>
                <a:gd name="T3" fmla="*/ 2 h 8"/>
                <a:gd name="T4" fmla="*/ 16 w 28"/>
                <a:gd name="T5" fmla="*/ 8 h 8"/>
                <a:gd name="T6" fmla="*/ 28 w 2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6" y="6"/>
                    <a:pt x="11" y="8"/>
                    <a:pt x="16" y="8"/>
                  </a:cubicBezTo>
                  <a:cubicBezTo>
                    <a:pt x="28" y="8"/>
                    <a:pt x="28" y="8"/>
                    <a:pt x="28" y="8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32"/>
            <p:cNvSpPr>
              <a:spLocks/>
            </p:cNvSpPr>
            <p:nvPr/>
          </p:nvSpPr>
          <p:spPr bwMode="auto">
            <a:xfrm>
              <a:off x="2884488" y="1349375"/>
              <a:ext cx="80963" cy="46037"/>
            </a:xfrm>
            <a:custGeom>
              <a:avLst/>
              <a:gdLst>
                <a:gd name="T0" fmla="*/ 0 w 36"/>
                <a:gd name="T1" fmla="*/ 0 h 20"/>
                <a:gd name="T2" fmla="*/ 0 w 36"/>
                <a:gd name="T3" fmla="*/ 16 h 20"/>
                <a:gd name="T4" fmla="*/ 4 w 36"/>
                <a:gd name="T5" fmla="*/ 20 h 20"/>
                <a:gd name="T6" fmla="*/ 32 w 36"/>
                <a:gd name="T7" fmla="*/ 20 h 20"/>
                <a:gd name="T8" fmla="*/ 36 w 36"/>
                <a:gd name="T9" fmla="*/ 16 h 20"/>
                <a:gd name="T10" fmla="*/ 36 w 36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0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2" y="20"/>
                    <a:pt x="4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4" y="20"/>
                    <a:pt x="36" y="18"/>
                    <a:pt x="36" y="16"/>
                  </a:cubicBezTo>
                  <a:cubicBezTo>
                    <a:pt x="36" y="4"/>
                    <a:pt x="36" y="4"/>
                    <a:pt x="36" y="4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Line 33"/>
            <p:cNvSpPr>
              <a:spLocks noChangeShapeType="1"/>
            </p:cNvSpPr>
            <p:nvPr/>
          </p:nvSpPr>
          <p:spPr bwMode="auto">
            <a:xfrm flipH="1">
              <a:off x="2965450" y="1312863"/>
              <a:ext cx="117475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Oval 34"/>
            <p:cNvSpPr>
              <a:spLocks noChangeArrowheads="1"/>
            </p:cNvSpPr>
            <p:nvPr/>
          </p:nvSpPr>
          <p:spPr bwMode="auto">
            <a:xfrm>
              <a:off x="3109913" y="1285875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35"/>
            <p:cNvSpPr>
              <a:spLocks/>
            </p:cNvSpPr>
            <p:nvPr/>
          </p:nvSpPr>
          <p:spPr bwMode="auto">
            <a:xfrm>
              <a:off x="3190875" y="1358900"/>
              <a:ext cx="53975" cy="53975"/>
            </a:xfrm>
            <a:custGeom>
              <a:avLst/>
              <a:gdLst>
                <a:gd name="T0" fmla="*/ 12 w 24"/>
                <a:gd name="T1" fmla="*/ 24 h 24"/>
                <a:gd name="T2" fmla="*/ 12 w 24"/>
                <a:gd name="T3" fmla="*/ 24 h 24"/>
                <a:gd name="T4" fmla="*/ 0 w 24"/>
                <a:gd name="T5" fmla="*/ 12 h 24"/>
                <a:gd name="T6" fmla="*/ 0 w 24"/>
                <a:gd name="T7" fmla="*/ 12 h 24"/>
                <a:gd name="T8" fmla="*/ 12 w 24"/>
                <a:gd name="T9" fmla="*/ 0 h 24"/>
                <a:gd name="T10" fmla="*/ 12 w 24"/>
                <a:gd name="T11" fmla="*/ 0 h 24"/>
                <a:gd name="T12" fmla="*/ 24 w 24"/>
                <a:gd name="T13" fmla="*/ 12 h 24"/>
                <a:gd name="T14" fmla="*/ 24 w 24"/>
                <a:gd name="T15" fmla="*/ 12 h 24"/>
                <a:gd name="T16" fmla="*/ 12 w 2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Line 36"/>
            <p:cNvSpPr>
              <a:spLocks noChangeShapeType="1"/>
            </p:cNvSpPr>
            <p:nvPr/>
          </p:nvSpPr>
          <p:spPr bwMode="auto">
            <a:xfrm flipV="1">
              <a:off x="3127375" y="1285875"/>
              <a:ext cx="98425" cy="12700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2" name="Группа 1971"/>
          <p:cNvGrpSpPr/>
          <p:nvPr/>
        </p:nvGrpSpPr>
        <p:grpSpPr>
          <a:xfrm>
            <a:off x="3549650" y="1087438"/>
            <a:ext cx="419100" cy="369887"/>
            <a:chOff x="3549650" y="1087438"/>
            <a:chExt cx="419100" cy="369887"/>
          </a:xfrm>
        </p:grpSpPr>
        <p:sp>
          <p:nvSpPr>
            <p:cNvPr id="1230" name="Freeform 37"/>
            <p:cNvSpPr>
              <a:spLocks/>
            </p:cNvSpPr>
            <p:nvPr/>
          </p:nvSpPr>
          <p:spPr bwMode="auto">
            <a:xfrm>
              <a:off x="3667125" y="1143000"/>
              <a:ext cx="301625" cy="169862"/>
            </a:xfrm>
            <a:custGeom>
              <a:avLst/>
              <a:gdLst>
                <a:gd name="T0" fmla="*/ 0 w 134"/>
                <a:gd name="T1" fmla="*/ 0 h 76"/>
                <a:gd name="T2" fmla="*/ 130 w 134"/>
                <a:gd name="T3" fmla="*/ 0 h 76"/>
                <a:gd name="T4" fmla="*/ 134 w 134"/>
                <a:gd name="T5" fmla="*/ 5 h 76"/>
                <a:gd name="T6" fmla="*/ 114 w 134"/>
                <a:gd name="T7" fmla="*/ 70 h 76"/>
                <a:gd name="T8" fmla="*/ 106 w 134"/>
                <a:gd name="T9" fmla="*/ 76 h 76"/>
                <a:gd name="T10" fmla="*/ 12 w 134"/>
                <a:gd name="T1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76">
                  <a:moveTo>
                    <a:pt x="0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133" y="0"/>
                    <a:pt x="134" y="3"/>
                    <a:pt x="134" y="5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3" y="74"/>
                    <a:pt x="110" y="76"/>
                    <a:pt x="106" y="76"/>
                  </a:cubicBezTo>
                  <a:cubicBezTo>
                    <a:pt x="12" y="76"/>
                    <a:pt x="12" y="76"/>
                    <a:pt x="12" y="76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38"/>
            <p:cNvSpPr>
              <a:spLocks/>
            </p:cNvSpPr>
            <p:nvPr/>
          </p:nvSpPr>
          <p:spPr bwMode="auto">
            <a:xfrm>
              <a:off x="3549650" y="1087438"/>
              <a:ext cx="369888" cy="288925"/>
            </a:xfrm>
            <a:custGeom>
              <a:avLst/>
              <a:gdLst>
                <a:gd name="T0" fmla="*/ 164 w 164"/>
                <a:gd name="T1" fmla="*/ 128 h 128"/>
                <a:gd name="T2" fmla="*/ 78 w 164"/>
                <a:gd name="T3" fmla="*/ 128 h 128"/>
                <a:gd name="T4" fmla="*/ 70 w 164"/>
                <a:gd name="T5" fmla="*/ 122 h 128"/>
                <a:gd name="T6" fmla="*/ 38 w 164"/>
                <a:gd name="T7" fmla="*/ 6 h 128"/>
                <a:gd name="T8" fmla="*/ 30 w 164"/>
                <a:gd name="T9" fmla="*/ 0 h 128"/>
                <a:gd name="T10" fmla="*/ 0 w 164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128">
                  <a:moveTo>
                    <a:pt x="164" y="128"/>
                  </a:moveTo>
                  <a:cubicBezTo>
                    <a:pt x="78" y="128"/>
                    <a:pt x="78" y="128"/>
                    <a:pt x="78" y="128"/>
                  </a:cubicBezTo>
                  <a:cubicBezTo>
                    <a:pt x="74" y="128"/>
                    <a:pt x="71" y="126"/>
                    <a:pt x="70" y="122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2"/>
                    <a:pt x="34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Oval 39"/>
            <p:cNvSpPr>
              <a:spLocks noChangeArrowheads="1"/>
            </p:cNvSpPr>
            <p:nvPr/>
          </p:nvSpPr>
          <p:spPr bwMode="auto">
            <a:xfrm>
              <a:off x="3684588" y="1403350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Oval 40"/>
            <p:cNvSpPr>
              <a:spLocks noChangeArrowheads="1"/>
            </p:cNvSpPr>
            <p:nvPr/>
          </p:nvSpPr>
          <p:spPr bwMode="auto">
            <a:xfrm>
              <a:off x="3865563" y="1403350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41"/>
            <p:cNvSpPr>
              <a:spLocks/>
            </p:cNvSpPr>
            <p:nvPr/>
          </p:nvSpPr>
          <p:spPr bwMode="auto">
            <a:xfrm>
              <a:off x="3738563" y="1177925"/>
              <a:ext cx="46038" cy="46037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42"/>
            <p:cNvSpPr>
              <a:spLocks/>
            </p:cNvSpPr>
            <p:nvPr/>
          </p:nvSpPr>
          <p:spPr bwMode="auto">
            <a:xfrm>
              <a:off x="3829050" y="1231900"/>
              <a:ext cx="44450" cy="46037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Line 43"/>
            <p:cNvSpPr>
              <a:spLocks noChangeShapeType="1"/>
            </p:cNvSpPr>
            <p:nvPr/>
          </p:nvSpPr>
          <p:spPr bwMode="auto">
            <a:xfrm flipV="1">
              <a:off x="3765550" y="1169988"/>
              <a:ext cx="80963" cy="115887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3" name="Группа 1972"/>
          <p:cNvGrpSpPr/>
          <p:nvPr/>
        </p:nvGrpSpPr>
        <p:grpSpPr>
          <a:xfrm>
            <a:off x="3549650" y="1827213"/>
            <a:ext cx="423863" cy="352425"/>
            <a:chOff x="3549650" y="1827213"/>
            <a:chExt cx="423863" cy="352425"/>
          </a:xfrm>
        </p:grpSpPr>
        <p:sp>
          <p:nvSpPr>
            <p:cNvPr id="1238" name="Freeform 44"/>
            <p:cNvSpPr>
              <a:spLocks/>
            </p:cNvSpPr>
            <p:nvPr/>
          </p:nvSpPr>
          <p:spPr bwMode="auto">
            <a:xfrm>
              <a:off x="3595688" y="1827213"/>
              <a:ext cx="377825" cy="352425"/>
            </a:xfrm>
            <a:custGeom>
              <a:avLst/>
              <a:gdLst>
                <a:gd name="T0" fmla="*/ 22 w 238"/>
                <a:gd name="T1" fmla="*/ 97 h 222"/>
                <a:gd name="T2" fmla="*/ 0 w 238"/>
                <a:gd name="T3" fmla="*/ 119 h 222"/>
                <a:gd name="T4" fmla="*/ 102 w 238"/>
                <a:gd name="T5" fmla="*/ 222 h 222"/>
                <a:gd name="T6" fmla="*/ 238 w 238"/>
                <a:gd name="T7" fmla="*/ 85 h 222"/>
                <a:gd name="T8" fmla="*/ 153 w 238"/>
                <a:gd name="T9" fmla="*/ 0 h 222"/>
                <a:gd name="T10" fmla="*/ 119 w 238"/>
                <a:gd name="T11" fmla="*/ 0 h 222"/>
                <a:gd name="T12" fmla="*/ 90 w 238"/>
                <a:gd name="T13" fmla="*/ 2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22">
                  <a:moveTo>
                    <a:pt x="22" y="97"/>
                  </a:moveTo>
                  <a:lnTo>
                    <a:pt x="0" y="119"/>
                  </a:lnTo>
                  <a:lnTo>
                    <a:pt x="102" y="222"/>
                  </a:lnTo>
                  <a:lnTo>
                    <a:pt x="238" y="85"/>
                  </a:lnTo>
                  <a:lnTo>
                    <a:pt x="153" y="0"/>
                  </a:lnTo>
                  <a:lnTo>
                    <a:pt x="119" y="0"/>
                  </a:lnTo>
                  <a:lnTo>
                    <a:pt x="90" y="28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45"/>
            <p:cNvSpPr>
              <a:spLocks/>
            </p:cNvSpPr>
            <p:nvPr/>
          </p:nvSpPr>
          <p:spPr bwMode="auto">
            <a:xfrm>
              <a:off x="3784600" y="1854200"/>
              <a:ext cx="53975" cy="26987"/>
            </a:xfrm>
            <a:custGeom>
              <a:avLst/>
              <a:gdLst>
                <a:gd name="T0" fmla="*/ 0 w 34"/>
                <a:gd name="T1" fmla="*/ 0 h 17"/>
                <a:gd name="T2" fmla="*/ 17 w 34"/>
                <a:gd name="T3" fmla="*/ 17 h 17"/>
                <a:gd name="T4" fmla="*/ 34 w 34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lnTo>
                    <a:pt x="17" y="17"/>
                  </a:lnTo>
                  <a:lnTo>
                    <a:pt x="34" y="0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Line 46"/>
            <p:cNvSpPr>
              <a:spLocks noChangeShapeType="1"/>
            </p:cNvSpPr>
            <p:nvPr/>
          </p:nvSpPr>
          <p:spPr bwMode="auto">
            <a:xfrm flipH="1">
              <a:off x="3613150" y="1900238"/>
              <a:ext cx="117475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Line 47"/>
            <p:cNvSpPr>
              <a:spLocks noChangeShapeType="1"/>
            </p:cNvSpPr>
            <p:nvPr/>
          </p:nvSpPr>
          <p:spPr bwMode="auto">
            <a:xfrm flipH="1">
              <a:off x="3576638" y="1844675"/>
              <a:ext cx="117475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Line 48"/>
            <p:cNvSpPr>
              <a:spLocks noChangeShapeType="1"/>
            </p:cNvSpPr>
            <p:nvPr/>
          </p:nvSpPr>
          <p:spPr bwMode="auto">
            <a:xfrm flipH="1">
              <a:off x="3549650" y="1954213"/>
              <a:ext cx="134938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49"/>
            <p:cNvSpPr>
              <a:spLocks/>
            </p:cNvSpPr>
            <p:nvPr/>
          </p:nvSpPr>
          <p:spPr bwMode="auto">
            <a:xfrm>
              <a:off x="3711575" y="1944688"/>
              <a:ext cx="46038" cy="44450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50"/>
            <p:cNvSpPr>
              <a:spLocks/>
            </p:cNvSpPr>
            <p:nvPr/>
          </p:nvSpPr>
          <p:spPr bwMode="auto">
            <a:xfrm>
              <a:off x="3792538" y="2008188"/>
              <a:ext cx="46038" cy="44450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Line 51"/>
            <p:cNvSpPr>
              <a:spLocks noChangeShapeType="1"/>
            </p:cNvSpPr>
            <p:nvPr/>
          </p:nvSpPr>
          <p:spPr bwMode="auto">
            <a:xfrm flipV="1">
              <a:off x="3738563" y="1935163"/>
              <a:ext cx="73025" cy="12700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85" name="Группа 1984"/>
          <p:cNvGrpSpPr/>
          <p:nvPr/>
        </p:nvGrpSpPr>
        <p:grpSpPr>
          <a:xfrm>
            <a:off x="2847975" y="1790700"/>
            <a:ext cx="396875" cy="388937"/>
            <a:chOff x="2847975" y="1790700"/>
            <a:chExt cx="396875" cy="388937"/>
          </a:xfrm>
        </p:grpSpPr>
        <p:sp>
          <p:nvSpPr>
            <p:cNvPr id="1253" name="Rectangle 52"/>
            <p:cNvSpPr>
              <a:spLocks noChangeArrowheads="1"/>
            </p:cNvSpPr>
            <p:nvPr/>
          </p:nvSpPr>
          <p:spPr bwMode="auto">
            <a:xfrm>
              <a:off x="2847975" y="1881188"/>
              <a:ext cx="188913" cy="242887"/>
            </a:xfrm>
            <a:prstGeom prst="rect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Line 53"/>
            <p:cNvSpPr>
              <a:spLocks noChangeShapeType="1"/>
            </p:cNvSpPr>
            <p:nvPr/>
          </p:nvSpPr>
          <p:spPr bwMode="auto">
            <a:xfrm flipH="1">
              <a:off x="2847975" y="1962150"/>
              <a:ext cx="188913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Line 54"/>
            <p:cNvSpPr>
              <a:spLocks noChangeShapeType="1"/>
            </p:cNvSpPr>
            <p:nvPr/>
          </p:nvSpPr>
          <p:spPr bwMode="auto">
            <a:xfrm flipH="1">
              <a:off x="2847975" y="2016125"/>
              <a:ext cx="188913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Line 55"/>
            <p:cNvSpPr>
              <a:spLocks noChangeShapeType="1"/>
            </p:cNvSpPr>
            <p:nvPr/>
          </p:nvSpPr>
          <p:spPr bwMode="auto">
            <a:xfrm flipH="1">
              <a:off x="2911475" y="2070100"/>
              <a:ext cx="125413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Line 56"/>
            <p:cNvSpPr>
              <a:spLocks noChangeShapeType="1"/>
            </p:cNvSpPr>
            <p:nvPr/>
          </p:nvSpPr>
          <p:spPr bwMode="auto">
            <a:xfrm flipV="1">
              <a:off x="2973388" y="1962150"/>
              <a:ext cx="0" cy="161925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Line 57"/>
            <p:cNvSpPr>
              <a:spLocks noChangeShapeType="1"/>
            </p:cNvSpPr>
            <p:nvPr/>
          </p:nvSpPr>
          <p:spPr bwMode="auto">
            <a:xfrm flipV="1">
              <a:off x="2911475" y="1962150"/>
              <a:ext cx="0" cy="161925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58"/>
            <p:cNvSpPr>
              <a:spLocks/>
            </p:cNvSpPr>
            <p:nvPr/>
          </p:nvSpPr>
          <p:spPr bwMode="auto">
            <a:xfrm>
              <a:off x="2946400" y="1790700"/>
              <a:ext cx="298450" cy="388937"/>
            </a:xfrm>
            <a:custGeom>
              <a:avLst/>
              <a:gdLst>
                <a:gd name="T0" fmla="*/ 0 w 132"/>
                <a:gd name="T1" fmla="*/ 32 h 172"/>
                <a:gd name="T2" fmla="*/ 0 w 132"/>
                <a:gd name="T3" fmla="*/ 8 h 172"/>
                <a:gd name="T4" fmla="*/ 8 w 132"/>
                <a:gd name="T5" fmla="*/ 0 h 172"/>
                <a:gd name="T6" fmla="*/ 100 w 132"/>
                <a:gd name="T7" fmla="*/ 0 h 172"/>
                <a:gd name="T8" fmla="*/ 132 w 132"/>
                <a:gd name="T9" fmla="*/ 32 h 172"/>
                <a:gd name="T10" fmla="*/ 132 w 132"/>
                <a:gd name="T11" fmla="*/ 164 h 172"/>
                <a:gd name="T12" fmla="*/ 124 w 132"/>
                <a:gd name="T13" fmla="*/ 172 h 172"/>
                <a:gd name="T14" fmla="*/ 8 w 132"/>
                <a:gd name="T15" fmla="*/ 172 h 172"/>
                <a:gd name="T16" fmla="*/ 0 w 132"/>
                <a:gd name="T17" fmla="*/ 164 h 172"/>
                <a:gd name="T18" fmla="*/ 0 w 132"/>
                <a:gd name="T19" fmla="*/ 15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" h="172">
                  <a:moveTo>
                    <a:pt x="0" y="3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2" y="168"/>
                    <a:pt x="128" y="172"/>
                    <a:pt x="124" y="172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4" y="172"/>
                    <a:pt x="0" y="168"/>
                    <a:pt x="0" y="164"/>
                  </a:cubicBezTo>
                  <a:cubicBezTo>
                    <a:pt x="0" y="156"/>
                    <a:pt x="0" y="156"/>
                    <a:pt x="0" y="156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59"/>
            <p:cNvSpPr>
              <a:spLocks/>
            </p:cNvSpPr>
            <p:nvPr/>
          </p:nvSpPr>
          <p:spPr bwMode="auto">
            <a:xfrm>
              <a:off x="3163888" y="1817688"/>
              <a:ext cx="53975" cy="53975"/>
            </a:xfrm>
            <a:custGeom>
              <a:avLst/>
              <a:gdLst>
                <a:gd name="T0" fmla="*/ 34 w 34"/>
                <a:gd name="T1" fmla="*/ 34 h 34"/>
                <a:gd name="T2" fmla="*/ 0 w 34"/>
                <a:gd name="T3" fmla="*/ 34 h 34"/>
                <a:gd name="T4" fmla="*/ 0 w 3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4">
                  <a:moveTo>
                    <a:pt x="34" y="34"/>
                  </a:moveTo>
                  <a:lnTo>
                    <a:pt x="0" y="34"/>
                  </a:lnTo>
                  <a:lnTo>
                    <a:pt x="0" y="0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Oval 60"/>
            <p:cNvSpPr>
              <a:spLocks noChangeArrowheads="1"/>
            </p:cNvSpPr>
            <p:nvPr/>
          </p:nvSpPr>
          <p:spPr bwMode="auto">
            <a:xfrm>
              <a:off x="3073400" y="1962150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61"/>
            <p:cNvSpPr>
              <a:spLocks/>
            </p:cNvSpPr>
            <p:nvPr/>
          </p:nvSpPr>
          <p:spPr bwMode="auto">
            <a:xfrm>
              <a:off x="3154363" y="2035175"/>
              <a:ext cx="53975" cy="53975"/>
            </a:xfrm>
            <a:custGeom>
              <a:avLst/>
              <a:gdLst>
                <a:gd name="T0" fmla="*/ 12 w 24"/>
                <a:gd name="T1" fmla="*/ 24 h 24"/>
                <a:gd name="T2" fmla="*/ 12 w 24"/>
                <a:gd name="T3" fmla="*/ 24 h 24"/>
                <a:gd name="T4" fmla="*/ 0 w 24"/>
                <a:gd name="T5" fmla="*/ 12 h 24"/>
                <a:gd name="T6" fmla="*/ 0 w 24"/>
                <a:gd name="T7" fmla="*/ 12 h 24"/>
                <a:gd name="T8" fmla="*/ 12 w 24"/>
                <a:gd name="T9" fmla="*/ 0 h 24"/>
                <a:gd name="T10" fmla="*/ 12 w 24"/>
                <a:gd name="T11" fmla="*/ 0 h 24"/>
                <a:gd name="T12" fmla="*/ 24 w 24"/>
                <a:gd name="T13" fmla="*/ 12 h 24"/>
                <a:gd name="T14" fmla="*/ 24 w 24"/>
                <a:gd name="T15" fmla="*/ 12 h 24"/>
                <a:gd name="T16" fmla="*/ 12 w 2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Line 62"/>
            <p:cNvSpPr>
              <a:spLocks noChangeShapeType="1"/>
            </p:cNvSpPr>
            <p:nvPr/>
          </p:nvSpPr>
          <p:spPr bwMode="auto">
            <a:xfrm flipV="1">
              <a:off x="3090863" y="1962150"/>
              <a:ext cx="100013" cy="12700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84" name="Группа 1983"/>
          <p:cNvGrpSpPr/>
          <p:nvPr/>
        </p:nvGrpSpPr>
        <p:grpSpPr>
          <a:xfrm>
            <a:off x="2209800" y="1773238"/>
            <a:ext cx="250825" cy="423862"/>
            <a:chOff x="2209800" y="1773238"/>
            <a:chExt cx="250825" cy="423862"/>
          </a:xfrm>
        </p:grpSpPr>
        <p:sp>
          <p:nvSpPr>
            <p:cNvPr id="1264" name="Freeform 63"/>
            <p:cNvSpPr>
              <a:spLocks/>
            </p:cNvSpPr>
            <p:nvPr/>
          </p:nvSpPr>
          <p:spPr bwMode="auto">
            <a:xfrm>
              <a:off x="2209800" y="1863725"/>
              <a:ext cx="250825" cy="333375"/>
            </a:xfrm>
            <a:custGeom>
              <a:avLst/>
              <a:gdLst>
                <a:gd name="T0" fmla="*/ 119 w 158"/>
                <a:gd name="T1" fmla="*/ 85 h 210"/>
                <a:gd name="T2" fmla="*/ 119 w 158"/>
                <a:gd name="T3" fmla="*/ 108 h 210"/>
                <a:gd name="T4" fmla="*/ 158 w 158"/>
                <a:gd name="T5" fmla="*/ 108 h 210"/>
                <a:gd name="T6" fmla="*/ 79 w 158"/>
                <a:gd name="T7" fmla="*/ 210 h 210"/>
                <a:gd name="T8" fmla="*/ 0 w 158"/>
                <a:gd name="T9" fmla="*/ 108 h 210"/>
                <a:gd name="T10" fmla="*/ 34 w 158"/>
                <a:gd name="T11" fmla="*/ 108 h 210"/>
                <a:gd name="T12" fmla="*/ 34 w 158"/>
                <a:gd name="T1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210">
                  <a:moveTo>
                    <a:pt x="119" y="85"/>
                  </a:moveTo>
                  <a:lnTo>
                    <a:pt x="119" y="108"/>
                  </a:lnTo>
                  <a:lnTo>
                    <a:pt x="158" y="108"/>
                  </a:lnTo>
                  <a:lnTo>
                    <a:pt x="79" y="210"/>
                  </a:lnTo>
                  <a:lnTo>
                    <a:pt x="0" y="108"/>
                  </a:lnTo>
                  <a:lnTo>
                    <a:pt x="34" y="108"/>
                  </a:lnTo>
                  <a:lnTo>
                    <a:pt x="34" y="0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Line 64"/>
            <p:cNvSpPr>
              <a:spLocks noChangeShapeType="1"/>
            </p:cNvSpPr>
            <p:nvPr/>
          </p:nvSpPr>
          <p:spPr bwMode="auto">
            <a:xfrm flipV="1">
              <a:off x="2263775" y="1827213"/>
              <a:ext cx="0" cy="1746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Line 65"/>
            <p:cNvSpPr>
              <a:spLocks noChangeShapeType="1"/>
            </p:cNvSpPr>
            <p:nvPr/>
          </p:nvSpPr>
          <p:spPr bwMode="auto">
            <a:xfrm flipV="1">
              <a:off x="2263775" y="1790700"/>
              <a:ext cx="0" cy="1905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Line 66"/>
            <p:cNvSpPr>
              <a:spLocks noChangeShapeType="1"/>
            </p:cNvSpPr>
            <p:nvPr/>
          </p:nvSpPr>
          <p:spPr bwMode="auto">
            <a:xfrm flipV="1">
              <a:off x="2217738" y="1817688"/>
              <a:ext cx="0" cy="109537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Oval 67"/>
            <p:cNvSpPr>
              <a:spLocks noChangeArrowheads="1"/>
            </p:cNvSpPr>
            <p:nvPr/>
          </p:nvSpPr>
          <p:spPr bwMode="auto">
            <a:xfrm>
              <a:off x="2406650" y="1927225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68"/>
            <p:cNvSpPr>
              <a:spLocks/>
            </p:cNvSpPr>
            <p:nvPr/>
          </p:nvSpPr>
          <p:spPr bwMode="auto">
            <a:xfrm>
              <a:off x="2325688" y="1854200"/>
              <a:ext cx="53975" cy="53975"/>
            </a:xfrm>
            <a:custGeom>
              <a:avLst/>
              <a:gdLst>
                <a:gd name="T0" fmla="*/ 12 w 24"/>
                <a:gd name="T1" fmla="*/ 0 h 24"/>
                <a:gd name="T2" fmla="*/ 12 w 24"/>
                <a:gd name="T3" fmla="*/ 0 h 24"/>
                <a:gd name="T4" fmla="*/ 24 w 24"/>
                <a:gd name="T5" fmla="*/ 12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24 h 24"/>
                <a:gd name="T12" fmla="*/ 0 w 24"/>
                <a:gd name="T13" fmla="*/ 12 h 24"/>
                <a:gd name="T14" fmla="*/ 0 w 24"/>
                <a:gd name="T15" fmla="*/ 12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Line 69"/>
            <p:cNvSpPr>
              <a:spLocks noChangeShapeType="1"/>
            </p:cNvSpPr>
            <p:nvPr/>
          </p:nvSpPr>
          <p:spPr bwMode="auto">
            <a:xfrm flipH="1">
              <a:off x="2344738" y="1854200"/>
              <a:ext cx="98425" cy="12700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Line 70"/>
            <p:cNvSpPr>
              <a:spLocks noChangeShapeType="1"/>
            </p:cNvSpPr>
            <p:nvPr/>
          </p:nvSpPr>
          <p:spPr bwMode="auto">
            <a:xfrm flipV="1">
              <a:off x="2398713" y="1773238"/>
              <a:ext cx="0" cy="6350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83" name="Группа 1982"/>
          <p:cNvGrpSpPr/>
          <p:nvPr/>
        </p:nvGrpSpPr>
        <p:grpSpPr>
          <a:xfrm>
            <a:off x="1479550" y="1782763"/>
            <a:ext cx="252413" cy="423862"/>
            <a:chOff x="1479550" y="1782763"/>
            <a:chExt cx="252413" cy="423862"/>
          </a:xfrm>
        </p:grpSpPr>
        <p:sp>
          <p:nvSpPr>
            <p:cNvPr id="1272" name="Freeform 71"/>
            <p:cNvSpPr>
              <a:spLocks/>
            </p:cNvSpPr>
            <p:nvPr/>
          </p:nvSpPr>
          <p:spPr bwMode="auto">
            <a:xfrm>
              <a:off x="1479550" y="1782763"/>
              <a:ext cx="252413" cy="333375"/>
            </a:xfrm>
            <a:custGeom>
              <a:avLst/>
              <a:gdLst>
                <a:gd name="T0" fmla="*/ 119 w 159"/>
                <a:gd name="T1" fmla="*/ 125 h 210"/>
                <a:gd name="T2" fmla="*/ 119 w 159"/>
                <a:gd name="T3" fmla="*/ 102 h 210"/>
                <a:gd name="T4" fmla="*/ 159 w 159"/>
                <a:gd name="T5" fmla="*/ 102 h 210"/>
                <a:gd name="T6" fmla="*/ 80 w 159"/>
                <a:gd name="T7" fmla="*/ 0 h 210"/>
                <a:gd name="T8" fmla="*/ 0 w 159"/>
                <a:gd name="T9" fmla="*/ 102 h 210"/>
                <a:gd name="T10" fmla="*/ 34 w 159"/>
                <a:gd name="T11" fmla="*/ 102 h 210"/>
                <a:gd name="T12" fmla="*/ 34 w 159"/>
                <a:gd name="T1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210">
                  <a:moveTo>
                    <a:pt x="119" y="125"/>
                  </a:moveTo>
                  <a:lnTo>
                    <a:pt x="119" y="102"/>
                  </a:lnTo>
                  <a:lnTo>
                    <a:pt x="159" y="102"/>
                  </a:lnTo>
                  <a:lnTo>
                    <a:pt x="80" y="0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34" y="210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Line 72"/>
            <p:cNvSpPr>
              <a:spLocks noChangeShapeType="1"/>
            </p:cNvSpPr>
            <p:nvPr/>
          </p:nvSpPr>
          <p:spPr bwMode="auto">
            <a:xfrm>
              <a:off x="1533525" y="2133600"/>
              <a:ext cx="0" cy="1746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Line 73"/>
            <p:cNvSpPr>
              <a:spLocks noChangeShapeType="1"/>
            </p:cNvSpPr>
            <p:nvPr/>
          </p:nvSpPr>
          <p:spPr bwMode="auto">
            <a:xfrm>
              <a:off x="1533525" y="2170113"/>
              <a:ext cx="0" cy="1746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Line 74"/>
            <p:cNvSpPr>
              <a:spLocks noChangeShapeType="1"/>
            </p:cNvSpPr>
            <p:nvPr/>
          </p:nvSpPr>
          <p:spPr bwMode="auto">
            <a:xfrm>
              <a:off x="1489075" y="2052638"/>
              <a:ext cx="0" cy="10795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Oval 75"/>
            <p:cNvSpPr>
              <a:spLocks noChangeArrowheads="1"/>
            </p:cNvSpPr>
            <p:nvPr/>
          </p:nvSpPr>
          <p:spPr bwMode="auto">
            <a:xfrm>
              <a:off x="1597025" y="1998663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76"/>
            <p:cNvSpPr>
              <a:spLocks/>
            </p:cNvSpPr>
            <p:nvPr/>
          </p:nvSpPr>
          <p:spPr bwMode="auto">
            <a:xfrm>
              <a:off x="1677988" y="2070100"/>
              <a:ext cx="53975" cy="53975"/>
            </a:xfrm>
            <a:custGeom>
              <a:avLst/>
              <a:gdLst>
                <a:gd name="T0" fmla="*/ 12 w 24"/>
                <a:gd name="T1" fmla="*/ 24 h 24"/>
                <a:gd name="T2" fmla="*/ 12 w 24"/>
                <a:gd name="T3" fmla="*/ 24 h 24"/>
                <a:gd name="T4" fmla="*/ 0 w 24"/>
                <a:gd name="T5" fmla="*/ 12 h 24"/>
                <a:gd name="T6" fmla="*/ 0 w 24"/>
                <a:gd name="T7" fmla="*/ 12 h 24"/>
                <a:gd name="T8" fmla="*/ 12 w 24"/>
                <a:gd name="T9" fmla="*/ 0 h 24"/>
                <a:gd name="T10" fmla="*/ 12 w 24"/>
                <a:gd name="T11" fmla="*/ 0 h 24"/>
                <a:gd name="T12" fmla="*/ 24 w 24"/>
                <a:gd name="T13" fmla="*/ 12 h 24"/>
                <a:gd name="T14" fmla="*/ 24 w 24"/>
                <a:gd name="T15" fmla="*/ 12 h 24"/>
                <a:gd name="T16" fmla="*/ 12 w 2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Line 77"/>
            <p:cNvSpPr>
              <a:spLocks noChangeShapeType="1"/>
            </p:cNvSpPr>
            <p:nvPr/>
          </p:nvSpPr>
          <p:spPr bwMode="auto">
            <a:xfrm flipV="1">
              <a:off x="1614488" y="1998663"/>
              <a:ext cx="100013" cy="12541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Line 78"/>
            <p:cNvSpPr>
              <a:spLocks noChangeShapeType="1"/>
            </p:cNvSpPr>
            <p:nvPr/>
          </p:nvSpPr>
          <p:spPr bwMode="auto">
            <a:xfrm>
              <a:off x="1668463" y="2143125"/>
              <a:ext cx="0" cy="6350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82" name="Группа 1981"/>
          <p:cNvGrpSpPr/>
          <p:nvPr/>
        </p:nvGrpSpPr>
        <p:grpSpPr>
          <a:xfrm>
            <a:off x="787400" y="1782763"/>
            <a:ext cx="215900" cy="414337"/>
            <a:chOff x="787400" y="1782763"/>
            <a:chExt cx="215900" cy="414337"/>
          </a:xfrm>
        </p:grpSpPr>
        <p:sp>
          <p:nvSpPr>
            <p:cNvPr id="582" name="Freeform 79"/>
            <p:cNvSpPr>
              <a:spLocks/>
            </p:cNvSpPr>
            <p:nvPr/>
          </p:nvSpPr>
          <p:spPr bwMode="auto">
            <a:xfrm>
              <a:off x="787400" y="1847850"/>
              <a:ext cx="215900" cy="349250"/>
            </a:xfrm>
            <a:custGeom>
              <a:avLst/>
              <a:gdLst>
                <a:gd name="T0" fmla="*/ 68 w 96"/>
                <a:gd name="T1" fmla="*/ 17 h 155"/>
                <a:gd name="T2" fmla="*/ 51 w 96"/>
                <a:gd name="T3" fmla="*/ 1 h 155"/>
                <a:gd name="T4" fmla="*/ 45 w 96"/>
                <a:gd name="T5" fmla="*/ 1 h 155"/>
                <a:gd name="T6" fmla="*/ 3 w 96"/>
                <a:gd name="T7" fmla="*/ 41 h 155"/>
                <a:gd name="T8" fmla="*/ 0 w 96"/>
                <a:gd name="T9" fmla="*/ 47 h 155"/>
                <a:gd name="T10" fmla="*/ 0 w 96"/>
                <a:gd name="T11" fmla="*/ 147 h 155"/>
                <a:gd name="T12" fmla="*/ 8 w 96"/>
                <a:gd name="T13" fmla="*/ 155 h 155"/>
                <a:gd name="T14" fmla="*/ 88 w 96"/>
                <a:gd name="T15" fmla="*/ 155 h 155"/>
                <a:gd name="T16" fmla="*/ 96 w 96"/>
                <a:gd name="T17" fmla="*/ 147 h 155"/>
                <a:gd name="T18" fmla="*/ 96 w 96"/>
                <a:gd name="T19" fmla="*/ 47 h 155"/>
                <a:gd name="T20" fmla="*/ 93 w 96"/>
                <a:gd name="T21" fmla="*/ 41 h 155"/>
                <a:gd name="T22" fmla="*/ 76 w 96"/>
                <a:gd name="T23" fmla="*/ 2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55">
                  <a:moveTo>
                    <a:pt x="68" y="17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49" y="0"/>
                    <a:pt x="47" y="0"/>
                    <a:pt x="45" y="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" y="42"/>
                    <a:pt x="0" y="44"/>
                    <a:pt x="0" y="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1"/>
                    <a:pt x="4" y="155"/>
                    <a:pt x="8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92" y="155"/>
                    <a:pt x="96" y="151"/>
                    <a:pt x="96" y="1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6" y="44"/>
                    <a:pt x="95" y="42"/>
                    <a:pt x="93" y="41"/>
                  </a:cubicBezTo>
                  <a:cubicBezTo>
                    <a:pt x="76" y="25"/>
                    <a:pt x="76" y="25"/>
                    <a:pt x="76" y="25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8" name="Freeform 80"/>
            <p:cNvSpPr>
              <a:spLocks/>
            </p:cNvSpPr>
            <p:nvPr/>
          </p:nvSpPr>
          <p:spPr bwMode="auto">
            <a:xfrm>
              <a:off x="831850" y="2016125"/>
              <a:ext cx="44450" cy="46037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9" name="Freeform 81"/>
            <p:cNvSpPr>
              <a:spLocks/>
            </p:cNvSpPr>
            <p:nvPr/>
          </p:nvSpPr>
          <p:spPr bwMode="auto">
            <a:xfrm>
              <a:off x="912813" y="2079625"/>
              <a:ext cx="44450" cy="44450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0" name="Line 82"/>
            <p:cNvSpPr>
              <a:spLocks noChangeShapeType="1"/>
            </p:cNvSpPr>
            <p:nvPr/>
          </p:nvSpPr>
          <p:spPr bwMode="auto">
            <a:xfrm flipV="1">
              <a:off x="858838" y="2008188"/>
              <a:ext cx="71438" cy="12541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1" name="Freeform 83"/>
            <p:cNvSpPr>
              <a:spLocks/>
            </p:cNvSpPr>
            <p:nvPr/>
          </p:nvSpPr>
          <p:spPr bwMode="auto">
            <a:xfrm>
              <a:off x="831850" y="1782763"/>
              <a:ext cx="125413" cy="125412"/>
            </a:xfrm>
            <a:custGeom>
              <a:avLst/>
              <a:gdLst>
                <a:gd name="T0" fmla="*/ 3 w 56"/>
                <a:gd name="T1" fmla="*/ 40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3" y="40"/>
                  </a:moveTo>
                  <a:cubicBezTo>
                    <a:pt x="1" y="36"/>
                    <a:pt x="0" y="32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6" y="13"/>
                    <a:pt x="56" y="28"/>
                  </a:cubicBezTo>
                  <a:cubicBezTo>
                    <a:pt x="56" y="43"/>
                    <a:pt x="43" y="56"/>
                    <a:pt x="28" y="56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2" name="Line 84"/>
            <p:cNvSpPr>
              <a:spLocks noChangeShapeType="1"/>
            </p:cNvSpPr>
            <p:nvPr/>
          </p:nvSpPr>
          <p:spPr bwMode="auto">
            <a:xfrm>
              <a:off x="895350" y="1890713"/>
              <a:ext cx="0" cy="3651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80" name="Группа 1979"/>
          <p:cNvGrpSpPr/>
          <p:nvPr/>
        </p:nvGrpSpPr>
        <p:grpSpPr>
          <a:xfrm>
            <a:off x="696913" y="2513013"/>
            <a:ext cx="377825" cy="395287"/>
            <a:chOff x="696913" y="2513013"/>
            <a:chExt cx="377825" cy="395287"/>
          </a:xfrm>
        </p:grpSpPr>
        <p:sp>
          <p:nvSpPr>
            <p:cNvPr id="1573" name="Oval 85"/>
            <p:cNvSpPr>
              <a:spLocks noChangeArrowheads="1"/>
            </p:cNvSpPr>
            <p:nvPr/>
          </p:nvSpPr>
          <p:spPr bwMode="auto">
            <a:xfrm>
              <a:off x="696913" y="2765425"/>
              <a:ext cx="63500" cy="61912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4" name="Freeform 86"/>
            <p:cNvSpPr>
              <a:spLocks/>
            </p:cNvSpPr>
            <p:nvPr/>
          </p:nvSpPr>
          <p:spPr bwMode="auto">
            <a:xfrm>
              <a:off x="787400" y="2846388"/>
              <a:ext cx="61913" cy="61912"/>
            </a:xfrm>
            <a:custGeom>
              <a:avLst/>
              <a:gdLst>
                <a:gd name="T0" fmla="*/ 14 w 28"/>
                <a:gd name="T1" fmla="*/ 28 h 28"/>
                <a:gd name="T2" fmla="*/ 14 w 28"/>
                <a:gd name="T3" fmla="*/ 28 h 28"/>
                <a:gd name="T4" fmla="*/ 0 w 28"/>
                <a:gd name="T5" fmla="*/ 14 h 28"/>
                <a:gd name="T6" fmla="*/ 0 w 28"/>
                <a:gd name="T7" fmla="*/ 14 h 28"/>
                <a:gd name="T8" fmla="*/ 14 w 28"/>
                <a:gd name="T9" fmla="*/ 0 h 28"/>
                <a:gd name="T10" fmla="*/ 14 w 28"/>
                <a:gd name="T11" fmla="*/ 0 h 28"/>
                <a:gd name="T12" fmla="*/ 28 w 28"/>
                <a:gd name="T13" fmla="*/ 14 h 28"/>
                <a:gd name="T14" fmla="*/ 28 w 28"/>
                <a:gd name="T15" fmla="*/ 14 h 28"/>
                <a:gd name="T16" fmla="*/ 14 w 28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5" name="Line 87"/>
            <p:cNvSpPr>
              <a:spLocks noChangeShapeType="1"/>
            </p:cNvSpPr>
            <p:nvPr/>
          </p:nvSpPr>
          <p:spPr bwMode="auto">
            <a:xfrm flipV="1">
              <a:off x="714375" y="2765425"/>
              <a:ext cx="117475" cy="142875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6" name="Line 88"/>
            <p:cNvSpPr>
              <a:spLocks noChangeShapeType="1"/>
            </p:cNvSpPr>
            <p:nvPr/>
          </p:nvSpPr>
          <p:spPr bwMode="auto">
            <a:xfrm flipH="1">
              <a:off x="868363" y="2908300"/>
              <a:ext cx="26988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7" name="Freeform 89"/>
            <p:cNvSpPr>
              <a:spLocks/>
            </p:cNvSpPr>
            <p:nvPr/>
          </p:nvSpPr>
          <p:spPr bwMode="auto">
            <a:xfrm>
              <a:off x="804863" y="2601913"/>
              <a:ext cx="90488" cy="144462"/>
            </a:xfrm>
            <a:custGeom>
              <a:avLst/>
              <a:gdLst>
                <a:gd name="T0" fmla="*/ 0 w 57"/>
                <a:gd name="T1" fmla="*/ 91 h 91"/>
                <a:gd name="T2" fmla="*/ 0 w 57"/>
                <a:gd name="T3" fmla="*/ 0 h 91"/>
                <a:gd name="T4" fmla="*/ 57 w 57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91">
                  <a:moveTo>
                    <a:pt x="0" y="91"/>
                  </a:moveTo>
                  <a:lnTo>
                    <a:pt x="0" y="0"/>
                  </a:lnTo>
                  <a:lnTo>
                    <a:pt x="57" y="0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8" name="Rectangle 90"/>
            <p:cNvSpPr>
              <a:spLocks noChangeArrowheads="1"/>
            </p:cNvSpPr>
            <p:nvPr/>
          </p:nvSpPr>
          <p:spPr bwMode="auto">
            <a:xfrm>
              <a:off x="895350" y="2513013"/>
              <a:ext cx="88900" cy="395287"/>
            </a:xfrm>
            <a:prstGeom prst="rect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9" name="Freeform 91"/>
            <p:cNvSpPr>
              <a:spLocks/>
            </p:cNvSpPr>
            <p:nvPr/>
          </p:nvSpPr>
          <p:spPr bwMode="auto">
            <a:xfrm>
              <a:off x="984250" y="2701925"/>
              <a:ext cx="90488" cy="206375"/>
            </a:xfrm>
            <a:custGeom>
              <a:avLst/>
              <a:gdLst>
                <a:gd name="T0" fmla="*/ 0 w 57"/>
                <a:gd name="T1" fmla="*/ 0 h 130"/>
                <a:gd name="T2" fmla="*/ 57 w 57"/>
                <a:gd name="T3" fmla="*/ 0 h 130"/>
                <a:gd name="T4" fmla="*/ 57 w 57"/>
                <a:gd name="T5" fmla="*/ 130 h 130"/>
                <a:gd name="T6" fmla="*/ 0 w 57"/>
                <a:gd name="T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30">
                  <a:moveTo>
                    <a:pt x="0" y="0"/>
                  </a:moveTo>
                  <a:lnTo>
                    <a:pt x="57" y="0"/>
                  </a:lnTo>
                  <a:lnTo>
                    <a:pt x="57" y="130"/>
                  </a:lnTo>
                  <a:lnTo>
                    <a:pt x="0" y="130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9" name="Группа 1978"/>
          <p:cNvGrpSpPr/>
          <p:nvPr/>
        </p:nvGrpSpPr>
        <p:grpSpPr>
          <a:xfrm>
            <a:off x="1390650" y="2557463"/>
            <a:ext cx="422276" cy="306387"/>
            <a:chOff x="1390650" y="2557463"/>
            <a:chExt cx="422276" cy="306387"/>
          </a:xfrm>
        </p:grpSpPr>
        <p:sp>
          <p:nvSpPr>
            <p:cNvPr id="1580" name="Line 92"/>
            <p:cNvSpPr>
              <a:spLocks noChangeShapeType="1"/>
            </p:cNvSpPr>
            <p:nvPr/>
          </p:nvSpPr>
          <p:spPr bwMode="auto">
            <a:xfrm flipH="1">
              <a:off x="1390650" y="2665413"/>
              <a:ext cx="142875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1" name="Line 93"/>
            <p:cNvSpPr>
              <a:spLocks noChangeShapeType="1"/>
            </p:cNvSpPr>
            <p:nvPr/>
          </p:nvSpPr>
          <p:spPr bwMode="auto">
            <a:xfrm flipH="1">
              <a:off x="1471613" y="2711450"/>
              <a:ext cx="98425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2" name="Line 94"/>
            <p:cNvSpPr>
              <a:spLocks noChangeShapeType="1"/>
            </p:cNvSpPr>
            <p:nvPr/>
          </p:nvSpPr>
          <p:spPr bwMode="auto">
            <a:xfrm flipH="1">
              <a:off x="1417638" y="2755900"/>
              <a:ext cx="134938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3" name="Freeform 95"/>
            <p:cNvSpPr>
              <a:spLocks/>
            </p:cNvSpPr>
            <p:nvPr/>
          </p:nvSpPr>
          <p:spPr bwMode="auto">
            <a:xfrm>
              <a:off x="1528763" y="2557463"/>
              <a:ext cx="284163" cy="306387"/>
            </a:xfrm>
            <a:custGeom>
              <a:avLst/>
              <a:gdLst>
                <a:gd name="T0" fmla="*/ 0 w 126"/>
                <a:gd name="T1" fmla="*/ 32 h 136"/>
                <a:gd name="T2" fmla="*/ 58 w 126"/>
                <a:gd name="T3" fmla="*/ 0 h 136"/>
                <a:gd name="T4" fmla="*/ 126 w 126"/>
                <a:gd name="T5" fmla="*/ 68 h 136"/>
                <a:gd name="T6" fmla="*/ 58 w 126"/>
                <a:gd name="T7" fmla="*/ 136 h 136"/>
                <a:gd name="T8" fmla="*/ 0 w 126"/>
                <a:gd name="T9" fmla="*/ 10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36">
                  <a:moveTo>
                    <a:pt x="0" y="32"/>
                  </a:moveTo>
                  <a:cubicBezTo>
                    <a:pt x="12" y="13"/>
                    <a:pt x="34" y="0"/>
                    <a:pt x="58" y="0"/>
                  </a:cubicBezTo>
                  <a:cubicBezTo>
                    <a:pt x="96" y="0"/>
                    <a:pt x="126" y="30"/>
                    <a:pt x="126" y="68"/>
                  </a:cubicBezTo>
                  <a:cubicBezTo>
                    <a:pt x="126" y="106"/>
                    <a:pt x="96" y="136"/>
                    <a:pt x="58" y="136"/>
                  </a:cubicBezTo>
                  <a:cubicBezTo>
                    <a:pt x="34" y="136"/>
                    <a:pt x="12" y="123"/>
                    <a:pt x="0" y="104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4" name="Freeform 96"/>
            <p:cNvSpPr>
              <a:spLocks/>
            </p:cNvSpPr>
            <p:nvPr/>
          </p:nvSpPr>
          <p:spPr bwMode="auto">
            <a:xfrm>
              <a:off x="1597025" y="2655888"/>
              <a:ext cx="44450" cy="46037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5" name="Freeform 97"/>
            <p:cNvSpPr>
              <a:spLocks/>
            </p:cNvSpPr>
            <p:nvPr/>
          </p:nvSpPr>
          <p:spPr bwMode="auto">
            <a:xfrm>
              <a:off x="1677988" y="2719388"/>
              <a:ext cx="44450" cy="46037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6" name="Line 98"/>
            <p:cNvSpPr>
              <a:spLocks noChangeShapeType="1"/>
            </p:cNvSpPr>
            <p:nvPr/>
          </p:nvSpPr>
          <p:spPr bwMode="auto">
            <a:xfrm flipV="1">
              <a:off x="1624013" y="2647950"/>
              <a:ext cx="71438" cy="12541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587" name="Freeform 99"/>
          <p:cNvSpPr>
            <a:spLocks/>
          </p:cNvSpPr>
          <p:nvPr/>
        </p:nvSpPr>
        <p:spPr bwMode="auto">
          <a:xfrm>
            <a:off x="2128838" y="2513013"/>
            <a:ext cx="287338" cy="395287"/>
          </a:xfrm>
          <a:custGeom>
            <a:avLst/>
            <a:gdLst>
              <a:gd name="T0" fmla="*/ 181 w 181"/>
              <a:gd name="T1" fmla="*/ 187 h 249"/>
              <a:gd name="T2" fmla="*/ 181 w 181"/>
              <a:gd name="T3" fmla="*/ 249 h 249"/>
              <a:gd name="T4" fmla="*/ 0 w 181"/>
              <a:gd name="T5" fmla="*/ 249 h 249"/>
              <a:gd name="T6" fmla="*/ 0 w 181"/>
              <a:gd name="T7" fmla="*/ 0 h 249"/>
              <a:gd name="T8" fmla="*/ 147 w 181"/>
              <a:gd name="T9" fmla="*/ 0 h 249"/>
              <a:gd name="T10" fmla="*/ 181 w 181"/>
              <a:gd name="T11" fmla="*/ 34 h 249"/>
              <a:gd name="T12" fmla="*/ 181 w 181"/>
              <a:gd name="T13" fmla="*/ 96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249">
                <a:moveTo>
                  <a:pt x="181" y="187"/>
                </a:moveTo>
                <a:lnTo>
                  <a:pt x="181" y="249"/>
                </a:lnTo>
                <a:lnTo>
                  <a:pt x="0" y="249"/>
                </a:lnTo>
                <a:lnTo>
                  <a:pt x="0" y="0"/>
                </a:lnTo>
                <a:lnTo>
                  <a:pt x="147" y="0"/>
                </a:lnTo>
                <a:lnTo>
                  <a:pt x="181" y="34"/>
                </a:lnTo>
                <a:lnTo>
                  <a:pt x="181" y="96"/>
                </a:lnTo>
              </a:path>
            </a:pathLst>
          </a:cu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88" name="Freeform 100"/>
          <p:cNvSpPr>
            <a:spLocks/>
          </p:cNvSpPr>
          <p:nvPr/>
        </p:nvSpPr>
        <p:spPr bwMode="auto">
          <a:xfrm>
            <a:off x="2344738" y="2530475"/>
            <a:ext cx="53975" cy="53975"/>
          </a:xfrm>
          <a:custGeom>
            <a:avLst/>
            <a:gdLst>
              <a:gd name="T0" fmla="*/ 34 w 34"/>
              <a:gd name="T1" fmla="*/ 34 h 34"/>
              <a:gd name="T2" fmla="*/ 0 w 34"/>
              <a:gd name="T3" fmla="*/ 34 h 34"/>
              <a:gd name="T4" fmla="*/ 0 w 34"/>
              <a:gd name="T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4" h="34">
                <a:moveTo>
                  <a:pt x="34" y="34"/>
                </a:moveTo>
                <a:lnTo>
                  <a:pt x="0" y="34"/>
                </a:lnTo>
                <a:lnTo>
                  <a:pt x="0" y="0"/>
                </a:lnTo>
              </a:path>
            </a:pathLst>
          </a:cu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89" name="Freeform 101"/>
          <p:cNvSpPr>
            <a:spLocks/>
          </p:cNvSpPr>
          <p:nvPr/>
        </p:nvSpPr>
        <p:spPr bwMode="auto">
          <a:xfrm>
            <a:off x="2298700" y="2620963"/>
            <a:ext cx="234950" cy="233362"/>
          </a:xfrm>
          <a:custGeom>
            <a:avLst/>
            <a:gdLst>
              <a:gd name="T0" fmla="*/ 103 w 104"/>
              <a:gd name="T1" fmla="*/ 18 h 104"/>
              <a:gd name="T2" fmla="*/ 30 w 104"/>
              <a:gd name="T3" fmla="*/ 91 h 104"/>
              <a:gd name="T4" fmla="*/ 0 w 104"/>
              <a:gd name="T5" fmla="*/ 104 h 104"/>
              <a:gd name="T6" fmla="*/ 13 w 104"/>
              <a:gd name="T7" fmla="*/ 74 h 104"/>
              <a:gd name="T8" fmla="*/ 86 w 104"/>
              <a:gd name="T9" fmla="*/ 1 h 104"/>
              <a:gd name="T10" fmla="*/ 92 w 104"/>
              <a:gd name="T11" fmla="*/ 1 h 104"/>
              <a:gd name="T12" fmla="*/ 103 w 104"/>
              <a:gd name="T13" fmla="*/ 12 h 104"/>
              <a:gd name="T14" fmla="*/ 103 w 104"/>
              <a:gd name="T15" fmla="*/ 1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4" h="104">
                <a:moveTo>
                  <a:pt x="103" y="18"/>
                </a:moveTo>
                <a:cubicBezTo>
                  <a:pt x="30" y="91"/>
                  <a:pt x="30" y="91"/>
                  <a:pt x="30" y="91"/>
                </a:cubicBezTo>
                <a:cubicBezTo>
                  <a:pt x="0" y="104"/>
                  <a:pt x="0" y="104"/>
                  <a:pt x="0" y="104"/>
                </a:cubicBezTo>
                <a:cubicBezTo>
                  <a:pt x="13" y="74"/>
                  <a:pt x="13" y="74"/>
                  <a:pt x="13" y="74"/>
                </a:cubicBezTo>
                <a:cubicBezTo>
                  <a:pt x="86" y="1"/>
                  <a:pt x="86" y="1"/>
                  <a:pt x="86" y="1"/>
                </a:cubicBezTo>
                <a:cubicBezTo>
                  <a:pt x="87" y="0"/>
                  <a:pt x="90" y="0"/>
                  <a:pt x="92" y="1"/>
                </a:cubicBezTo>
                <a:cubicBezTo>
                  <a:pt x="103" y="12"/>
                  <a:pt x="103" y="12"/>
                  <a:pt x="103" y="12"/>
                </a:cubicBezTo>
                <a:cubicBezTo>
                  <a:pt x="104" y="14"/>
                  <a:pt x="104" y="17"/>
                  <a:pt x="103" y="18"/>
                </a:cubicBezTo>
                <a:close/>
              </a:path>
            </a:pathLst>
          </a:cu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0" name="Line 102"/>
          <p:cNvSpPr>
            <a:spLocks noChangeShapeType="1"/>
          </p:cNvSpPr>
          <p:nvPr/>
        </p:nvSpPr>
        <p:spPr bwMode="auto">
          <a:xfrm>
            <a:off x="2460625" y="2654300"/>
            <a:ext cx="38100" cy="38100"/>
          </a:xfrm>
          <a:prstGeom prst="line">
            <a:avLst/>
          </a:pr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2" name="Oval 103"/>
          <p:cNvSpPr>
            <a:spLocks noChangeArrowheads="1"/>
          </p:cNvSpPr>
          <p:nvPr/>
        </p:nvSpPr>
        <p:spPr bwMode="auto">
          <a:xfrm>
            <a:off x="2182813" y="2601913"/>
            <a:ext cx="53975" cy="53975"/>
          </a:xfrm>
          <a:prstGeom prst="ellipse">
            <a:avLst/>
          </a:pr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3" name="Freeform 104"/>
          <p:cNvSpPr>
            <a:spLocks/>
          </p:cNvSpPr>
          <p:nvPr/>
        </p:nvSpPr>
        <p:spPr bwMode="auto">
          <a:xfrm>
            <a:off x="2263775" y="2674938"/>
            <a:ext cx="53975" cy="53975"/>
          </a:xfrm>
          <a:custGeom>
            <a:avLst/>
            <a:gdLst>
              <a:gd name="T0" fmla="*/ 12 w 24"/>
              <a:gd name="T1" fmla="*/ 24 h 24"/>
              <a:gd name="T2" fmla="*/ 12 w 24"/>
              <a:gd name="T3" fmla="*/ 24 h 24"/>
              <a:gd name="T4" fmla="*/ 0 w 24"/>
              <a:gd name="T5" fmla="*/ 12 h 24"/>
              <a:gd name="T6" fmla="*/ 0 w 24"/>
              <a:gd name="T7" fmla="*/ 12 h 24"/>
              <a:gd name="T8" fmla="*/ 12 w 24"/>
              <a:gd name="T9" fmla="*/ 0 h 24"/>
              <a:gd name="T10" fmla="*/ 12 w 24"/>
              <a:gd name="T11" fmla="*/ 0 h 24"/>
              <a:gd name="T12" fmla="*/ 24 w 24"/>
              <a:gd name="T13" fmla="*/ 12 h 24"/>
              <a:gd name="T14" fmla="*/ 24 w 24"/>
              <a:gd name="T15" fmla="*/ 12 h 24"/>
              <a:gd name="T16" fmla="*/ 12 w 24"/>
              <a:gd name="T1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24">
                <a:moveTo>
                  <a:pt x="12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9"/>
                  <a:pt x="19" y="24"/>
                  <a:pt x="12" y="24"/>
                </a:cubicBezTo>
                <a:close/>
              </a:path>
            </a:pathLst>
          </a:cu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7" name="Line 105"/>
          <p:cNvSpPr>
            <a:spLocks noChangeShapeType="1"/>
          </p:cNvSpPr>
          <p:nvPr/>
        </p:nvSpPr>
        <p:spPr bwMode="auto">
          <a:xfrm flipV="1">
            <a:off x="2200275" y="2601913"/>
            <a:ext cx="98425" cy="127000"/>
          </a:xfrm>
          <a:prstGeom prst="line">
            <a:avLst/>
          </a:pr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8" name="Line 106"/>
          <p:cNvSpPr>
            <a:spLocks noChangeShapeType="1"/>
          </p:cNvSpPr>
          <p:nvPr/>
        </p:nvSpPr>
        <p:spPr bwMode="auto">
          <a:xfrm flipH="1">
            <a:off x="2209800" y="2854325"/>
            <a:ext cx="71438" cy="0"/>
          </a:xfrm>
          <a:prstGeom prst="line">
            <a:avLst/>
          </a:pr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9" name="Freeform 107"/>
          <p:cNvSpPr>
            <a:spLocks/>
          </p:cNvSpPr>
          <p:nvPr/>
        </p:nvSpPr>
        <p:spPr bwMode="auto">
          <a:xfrm>
            <a:off x="2835275" y="2627313"/>
            <a:ext cx="363538" cy="273050"/>
          </a:xfrm>
          <a:custGeom>
            <a:avLst/>
            <a:gdLst>
              <a:gd name="T0" fmla="*/ 58 w 162"/>
              <a:gd name="T1" fmla="*/ 17 h 121"/>
              <a:gd name="T2" fmla="*/ 25 w 162"/>
              <a:gd name="T3" fmla="*/ 3 h 121"/>
              <a:gd name="T4" fmla="*/ 33 w 162"/>
              <a:gd name="T5" fmla="*/ 23 h 121"/>
              <a:gd name="T6" fmla="*/ 19 w 162"/>
              <a:gd name="T7" fmla="*/ 39 h 121"/>
              <a:gd name="T8" fmla="*/ 5 w 162"/>
              <a:gd name="T9" fmla="*/ 41 h 121"/>
              <a:gd name="T10" fmla="*/ 7 w 162"/>
              <a:gd name="T11" fmla="*/ 66 h 121"/>
              <a:gd name="T12" fmla="*/ 46 w 162"/>
              <a:gd name="T13" fmla="*/ 94 h 121"/>
              <a:gd name="T14" fmla="*/ 46 w 162"/>
              <a:gd name="T15" fmla="*/ 121 h 121"/>
              <a:gd name="T16" fmla="*/ 58 w 162"/>
              <a:gd name="T17" fmla="*/ 121 h 121"/>
              <a:gd name="T18" fmla="*/ 66 w 162"/>
              <a:gd name="T19" fmla="*/ 105 h 121"/>
              <a:gd name="T20" fmla="*/ 94 w 162"/>
              <a:gd name="T21" fmla="*/ 109 h 121"/>
              <a:gd name="T22" fmla="*/ 122 w 162"/>
              <a:gd name="T23" fmla="*/ 105 h 121"/>
              <a:gd name="T24" fmla="*/ 130 w 162"/>
              <a:gd name="T25" fmla="*/ 121 h 121"/>
              <a:gd name="T26" fmla="*/ 142 w 162"/>
              <a:gd name="T27" fmla="*/ 121 h 121"/>
              <a:gd name="T28" fmla="*/ 147 w 162"/>
              <a:gd name="T29" fmla="*/ 90 h 121"/>
              <a:gd name="T30" fmla="*/ 162 w 162"/>
              <a:gd name="T31" fmla="*/ 53 h 121"/>
              <a:gd name="T32" fmla="*/ 90 w 162"/>
              <a:gd name="T33" fmla="*/ 1 h 121"/>
              <a:gd name="T34" fmla="*/ 52 w 162"/>
              <a:gd name="T35" fmla="*/ 1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2" h="121">
                <a:moveTo>
                  <a:pt x="58" y="17"/>
                </a:moveTo>
                <a:cubicBezTo>
                  <a:pt x="47" y="3"/>
                  <a:pt x="27" y="0"/>
                  <a:pt x="25" y="3"/>
                </a:cubicBezTo>
                <a:cubicBezTo>
                  <a:pt x="23" y="6"/>
                  <a:pt x="29" y="16"/>
                  <a:pt x="33" y="23"/>
                </a:cubicBezTo>
                <a:cubicBezTo>
                  <a:pt x="27" y="27"/>
                  <a:pt x="22" y="32"/>
                  <a:pt x="19" y="39"/>
                </a:cubicBezTo>
                <a:cubicBezTo>
                  <a:pt x="16" y="40"/>
                  <a:pt x="12" y="41"/>
                  <a:pt x="5" y="41"/>
                </a:cubicBezTo>
                <a:cubicBezTo>
                  <a:pt x="0" y="41"/>
                  <a:pt x="2" y="57"/>
                  <a:pt x="7" y="66"/>
                </a:cubicBezTo>
                <a:cubicBezTo>
                  <a:pt x="12" y="75"/>
                  <a:pt x="42" y="94"/>
                  <a:pt x="46" y="94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73" y="107"/>
                  <a:pt x="86" y="109"/>
                  <a:pt x="94" y="109"/>
                </a:cubicBezTo>
                <a:cubicBezTo>
                  <a:pt x="103" y="109"/>
                  <a:pt x="113" y="108"/>
                  <a:pt x="122" y="105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42" y="121"/>
                  <a:pt x="142" y="121"/>
                  <a:pt x="142" y="121"/>
                </a:cubicBezTo>
                <a:cubicBezTo>
                  <a:pt x="147" y="90"/>
                  <a:pt x="147" y="90"/>
                  <a:pt x="147" y="90"/>
                </a:cubicBezTo>
                <a:cubicBezTo>
                  <a:pt x="157" y="81"/>
                  <a:pt x="162" y="68"/>
                  <a:pt x="162" y="53"/>
                </a:cubicBezTo>
                <a:cubicBezTo>
                  <a:pt x="162" y="23"/>
                  <a:pt x="127" y="1"/>
                  <a:pt x="90" y="1"/>
                </a:cubicBezTo>
                <a:cubicBezTo>
                  <a:pt x="80" y="1"/>
                  <a:pt x="63" y="4"/>
                  <a:pt x="52" y="11"/>
                </a:cubicBezTo>
              </a:path>
            </a:pathLst>
          </a:cu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32" name="Line 108"/>
          <p:cNvSpPr>
            <a:spLocks noChangeShapeType="1"/>
          </p:cNvSpPr>
          <p:nvPr/>
        </p:nvSpPr>
        <p:spPr bwMode="auto">
          <a:xfrm>
            <a:off x="2919413" y="2719388"/>
            <a:ext cx="19050" cy="0"/>
          </a:xfrm>
          <a:prstGeom prst="line">
            <a:avLst/>
          </a:pr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33" name="Freeform 109"/>
          <p:cNvSpPr>
            <a:spLocks/>
          </p:cNvSpPr>
          <p:nvPr/>
        </p:nvSpPr>
        <p:spPr bwMode="auto">
          <a:xfrm>
            <a:off x="3198813" y="2733675"/>
            <a:ext cx="53975" cy="15875"/>
          </a:xfrm>
          <a:custGeom>
            <a:avLst/>
            <a:gdLst>
              <a:gd name="T0" fmla="*/ 0 w 24"/>
              <a:gd name="T1" fmla="*/ 6 h 7"/>
              <a:gd name="T2" fmla="*/ 7 w 24"/>
              <a:gd name="T3" fmla="*/ 1 h 7"/>
              <a:gd name="T4" fmla="*/ 14 w 24"/>
              <a:gd name="T5" fmla="*/ 3 h 7"/>
              <a:gd name="T6" fmla="*/ 14 w 24"/>
              <a:gd name="T7" fmla="*/ 3 h 7"/>
              <a:gd name="T8" fmla="*/ 21 w 24"/>
              <a:gd name="T9" fmla="*/ 5 h 7"/>
              <a:gd name="T10" fmla="*/ 24 w 24"/>
              <a:gd name="T11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7">
                <a:moveTo>
                  <a:pt x="0" y="6"/>
                </a:moveTo>
                <a:cubicBezTo>
                  <a:pt x="7" y="1"/>
                  <a:pt x="7" y="1"/>
                  <a:pt x="7" y="1"/>
                </a:cubicBezTo>
                <a:cubicBezTo>
                  <a:pt x="10" y="0"/>
                  <a:pt x="13" y="1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6"/>
                  <a:pt x="19" y="7"/>
                  <a:pt x="21" y="5"/>
                </a:cubicBezTo>
                <a:cubicBezTo>
                  <a:pt x="24" y="2"/>
                  <a:pt x="24" y="2"/>
                  <a:pt x="24" y="2"/>
                </a:cubicBezTo>
              </a:path>
            </a:pathLst>
          </a:cu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6" name="Oval 110"/>
          <p:cNvSpPr>
            <a:spLocks noChangeArrowheads="1"/>
          </p:cNvSpPr>
          <p:nvPr/>
        </p:nvSpPr>
        <p:spPr bwMode="auto">
          <a:xfrm>
            <a:off x="2992438" y="2692400"/>
            <a:ext cx="53975" cy="53975"/>
          </a:xfrm>
          <a:prstGeom prst="ellipse">
            <a:avLst/>
          </a:pr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8" name="Freeform 111"/>
          <p:cNvSpPr>
            <a:spLocks/>
          </p:cNvSpPr>
          <p:nvPr/>
        </p:nvSpPr>
        <p:spPr bwMode="auto">
          <a:xfrm>
            <a:off x="3073400" y="2765425"/>
            <a:ext cx="53975" cy="53975"/>
          </a:xfrm>
          <a:custGeom>
            <a:avLst/>
            <a:gdLst>
              <a:gd name="T0" fmla="*/ 12 w 24"/>
              <a:gd name="T1" fmla="*/ 24 h 24"/>
              <a:gd name="T2" fmla="*/ 12 w 24"/>
              <a:gd name="T3" fmla="*/ 24 h 24"/>
              <a:gd name="T4" fmla="*/ 0 w 24"/>
              <a:gd name="T5" fmla="*/ 12 h 24"/>
              <a:gd name="T6" fmla="*/ 0 w 24"/>
              <a:gd name="T7" fmla="*/ 12 h 24"/>
              <a:gd name="T8" fmla="*/ 12 w 24"/>
              <a:gd name="T9" fmla="*/ 0 h 24"/>
              <a:gd name="T10" fmla="*/ 12 w 24"/>
              <a:gd name="T11" fmla="*/ 0 h 24"/>
              <a:gd name="T12" fmla="*/ 24 w 24"/>
              <a:gd name="T13" fmla="*/ 12 h 24"/>
              <a:gd name="T14" fmla="*/ 24 w 24"/>
              <a:gd name="T15" fmla="*/ 12 h 24"/>
              <a:gd name="T16" fmla="*/ 12 w 24"/>
              <a:gd name="T1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24">
                <a:moveTo>
                  <a:pt x="12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9"/>
                  <a:pt x="19" y="24"/>
                  <a:pt x="12" y="24"/>
                </a:cubicBezTo>
                <a:close/>
              </a:path>
            </a:pathLst>
          </a:cu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9" name="Line 112"/>
          <p:cNvSpPr>
            <a:spLocks noChangeShapeType="1"/>
          </p:cNvSpPr>
          <p:nvPr/>
        </p:nvSpPr>
        <p:spPr bwMode="auto">
          <a:xfrm flipV="1">
            <a:off x="3009900" y="2692400"/>
            <a:ext cx="100013" cy="127000"/>
          </a:xfrm>
          <a:prstGeom prst="line">
            <a:avLst/>
          </a:pr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0" name="Freeform 113"/>
          <p:cNvSpPr>
            <a:spLocks/>
          </p:cNvSpPr>
          <p:nvPr/>
        </p:nvSpPr>
        <p:spPr bwMode="auto">
          <a:xfrm>
            <a:off x="2982913" y="2520950"/>
            <a:ext cx="107950" cy="90487"/>
          </a:xfrm>
          <a:custGeom>
            <a:avLst/>
            <a:gdLst>
              <a:gd name="T0" fmla="*/ 6 w 48"/>
              <a:gd name="T1" fmla="*/ 40 h 40"/>
              <a:gd name="T2" fmla="*/ 0 w 48"/>
              <a:gd name="T3" fmla="*/ 24 h 40"/>
              <a:gd name="T4" fmla="*/ 24 w 48"/>
              <a:gd name="T5" fmla="*/ 0 h 40"/>
              <a:gd name="T6" fmla="*/ 48 w 48"/>
              <a:gd name="T7" fmla="*/ 24 h 40"/>
              <a:gd name="T8" fmla="*/ 42 w 48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0">
                <a:moveTo>
                  <a:pt x="6" y="40"/>
                </a:moveTo>
                <a:cubicBezTo>
                  <a:pt x="2" y="36"/>
                  <a:pt x="0" y="30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0"/>
                  <a:pt x="46" y="36"/>
                  <a:pt x="42" y="40"/>
                </a:cubicBezTo>
              </a:path>
            </a:pathLst>
          </a:custGeom>
          <a:noFill/>
          <a:ln w="17463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974" name="Группа 1973"/>
          <p:cNvGrpSpPr/>
          <p:nvPr/>
        </p:nvGrpSpPr>
        <p:grpSpPr>
          <a:xfrm>
            <a:off x="3576638" y="2520950"/>
            <a:ext cx="379412" cy="379413"/>
            <a:chOff x="3576638" y="2520950"/>
            <a:chExt cx="379412" cy="379413"/>
          </a:xfrm>
        </p:grpSpPr>
        <p:sp>
          <p:nvSpPr>
            <p:cNvPr id="741" name="Freeform 114"/>
            <p:cNvSpPr>
              <a:spLocks/>
            </p:cNvSpPr>
            <p:nvPr/>
          </p:nvSpPr>
          <p:spPr bwMode="auto">
            <a:xfrm>
              <a:off x="3613150" y="2827338"/>
              <a:ext cx="53975" cy="53975"/>
            </a:xfrm>
            <a:custGeom>
              <a:avLst/>
              <a:gdLst>
                <a:gd name="T0" fmla="*/ 34 w 34"/>
                <a:gd name="T1" fmla="*/ 0 h 34"/>
                <a:gd name="T2" fmla="*/ 0 w 34"/>
                <a:gd name="T3" fmla="*/ 0 h 34"/>
                <a:gd name="T4" fmla="*/ 0 w 34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4">
                  <a:moveTo>
                    <a:pt x="34" y="0"/>
                  </a:move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2" name="Oval 115"/>
            <p:cNvSpPr>
              <a:spLocks noChangeArrowheads="1"/>
            </p:cNvSpPr>
            <p:nvPr/>
          </p:nvSpPr>
          <p:spPr bwMode="auto">
            <a:xfrm>
              <a:off x="3694113" y="2647950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3" name="Freeform 116"/>
            <p:cNvSpPr>
              <a:spLocks/>
            </p:cNvSpPr>
            <p:nvPr/>
          </p:nvSpPr>
          <p:spPr bwMode="auto">
            <a:xfrm>
              <a:off x="3775075" y="2719388"/>
              <a:ext cx="53975" cy="53975"/>
            </a:xfrm>
            <a:custGeom>
              <a:avLst/>
              <a:gdLst>
                <a:gd name="T0" fmla="*/ 12 w 24"/>
                <a:gd name="T1" fmla="*/ 24 h 24"/>
                <a:gd name="T2" fmla="*/ 12 w 24"/>
                <a:gd name="T3" fmla="*/ 24 h 24"/>
                <a:gd name="T4" fmla="*/ 0 w 24"/>
                <a:gd name="T5" fmla="*/ 12 h 24"/>
                <a:gd name="T6" fmla="*/ 0 w 24"/>
                <a:gd name="T7" fmla="*/ 12 h 24"/>
                <a:gd name="T8" fmla="*/ 12 w 24"/>
                <a:gd name="T9" fmla="*/ 0 h 24"/>
                <a:gd name="T10" fmla="*/ 12 w 24"/>
                <a:gd name="T11" fmla="*/ 0 h 24"/>
                <a:gd name="T12" fmla="*/ 24 w 24"/>
                <a:gd name="T13" fmla="*/ 12 h 24"/>
                <a:gd name="T14" fmla="*/ 24 w 24"/>
                <a:gd name="T15" fmla="*/ 12 h 24"/>
                <a:gd name="T16" fmla="*/ 12 w 2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4" name="Line 117"/>
            <p:cNvSpPr>
              <a:spLocks noChangeShapeType="1"/>
            </p:cNvSpPr>
            <p:nvPr/>
          </p:nvSpPr>
          <p:spPr bwMode="auto">
            <a:xfrm flipV="1">
              <a:off x="3711575" y="2647950"/>
              <a:ext cx="100013" cy="12541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5" name="Freeform 118"/>
            <p:cNvSpPr>
              <a:spLocks/>
            </p:cNvSpPr>
            <p:nvPr/>
          </p:nvSpPr>
          <p:spPr bwMode="auto">
            <a:xfrm>
              <a:off x="3613150" y="2633663"/>
              <a:ext cx="342900" cy="266700"/>
            </a:xfrm>
            <a:custGeom>
              <a:avLst/>
              <a:gdLst>
                <a:gd name="T0" fmla="*/ 144 w 152"/>
                <a:gd name="T1" fmla="*/ 0 h 118"/>
                <a:gd name="T2" fmla="*/ 152 w 152"/>
                <a:gd name="T3" fmla="*/ 34 h 118"/>
                <a:gd name="T4" fmla="*/ 127 w 152"/>
                <a:gd name="T5" fmla="*/ 94 h 118"/>
                <a:gd name="T6" fmla="*/ 68 w 152"/>
                <a:gd name="T7" fmla="*/ 118 h 118"/>
                <a:gd name="T8" fmla="*/ 12 w 152"/>
                <a:gd name="T9" fmla="*/ 98 h 118"/>
                <a:gd name="T10" fmla="*/ 0 w 152"/>
                <a:gd name="T11" fmla="*/ 8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18">
                  <a:moveTo>
                    <a:pt x="144" y="0"/>
                  </a:moveTo>
                  <a:cubicBezTo>
                    <a:pt x="149" y="11"/>
                    <a:pt x="152" y="22"/>
                    <a:pt x="152" y="34"/>
                  </a:cubicBezTo>
                  <a:cubicBezTo>
                    <a:pt x="152" y="56"/>
                    <a:pt x="144" y="77"/>
                    <a:pt x="127" y="94"/>
                  </a:cubicBezTo>
                  <a:cubicBezTo>
                    <a:pt x="111" y="110"/>
                    <a:pt x="89" y="118"/>
                    <a:pt x="68" y="118"/>
                  </a:cubicBezTo>
                  <a:cubicBezTo>
                    <a:pt x="45" y="118"/>
                    <a:pt x="27" y="111"/>
                    <a:pt x="12" y="98"/>
                  </a:cubicBezTo>
                  <a:cubicBezTo>
                    <a:pt x="9" y="96"/>
                    <a:pt x="0" y="86"/>
                    <a:pt x="0" y="86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6" name="Freeform 119"/>
            <p:cNvSpPr>
              <a:spLocks/>
            </p:cNvSpPr>
            <p:nvPr/>
          </p:nvSpPr>
          <p:spPr bwMode="auto">
            <a:xfrm>
              <a:off x="3576638" y="2520950"/>
              <a:ext cx="342900" cy="266700"/>
            </a:xfrm>
            <a:custGeom>
              <a:avLst/>
              <a:gdLst>
                <a:gd name="T0" fmla="*/ 8 w 152"/>
                <a:gd name="T1" fmla="*/ 118 h 118"/>
                <a:gd name="T2" fmla="*/ 0 w 152"/>
                <a:gd name="T3" fmla="*/ 84 h 118"/>
                <a:gd name="T4" fmla="*/ 25 w 152"/>
                <a:gd name="T5" fmla="*/ 24 h 118"/>
                <a:gd name="T6" fmla="*/ 84 w 152"/>
                <a:gd name="T7" fmla="*/ 0 h 118"/>
                <a:gd name="T8" fmla="*/ 140 w 152"/>
                <a:gd name="T9" fmla="*/ 20 h 118"/>
                <a:gd name="T10" fmla="*/ 152 w 152"/>
                <a:gd name="T11" fmla="*/ 3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18">
                  <a:moveTo>
                    <a:pt x="8" y="118"/>
                  </a:moveTo>
                  <a:cubicBezTo>
                    <a:pt x="3" y="107"/>
                    <a:pt x="0" y="96"/>
                    <a:pt x="0" y="84"/>
                  </a:cubicBezTo>
                  <a:cubicBezTo>
                    <a:pt x="0" y="62"/>
                    <a:pt x="8" y="41"/>
                    <a:pt x="25" y="24"/>
                  </a:cubicBezTo>
                  <a:cubicBezTo>
                    <a:pt x="41" y="8"/>
                    <a:pt x="63" y="0"/>
                    <a:pt x="84" y="0"/>
                  </a:cubicBezTo>
                  <a:cubicBezTo>
                    <a:pt x="107" y="0"/>
                    <a:pt x="125" y="7"/>
                    <a:pt x="140" y="20"/>
                  </a:cubicBezTo>
                  <a:cubicBezTo>
                    <a:pt x="143" y="22"/>
                    <a:pt x="152" y="32"/>
                    <a:pt x="152" y="32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7" name="Freeform 120"/>
            <p:cNvSpPr>
              <a:spLocks/>
            </p:cNvSpPr>
            <p:nvPr/>
          </p:nvSpPr>
          <p:spPr bwMode="auto">
            <a:xfrm>
              <a:off x="3865563" y="2540000"/>
              <a:ext cx="53975" cy="53975"/>
            </a:xfrm>
            <a:custGeom>
              <a:avLst/>
              <a:gdLst>
                <a:gd name="T0" fmla="*/ 0 w 34"/>
                <a:gd name="T1" fmla="*/ 34 h 34"/>
                <a:gd name="T2" fmla="*/ 34 w 34"/>
                <a:gd name="T3" fmla="*/ 34 h 34"/>
                <a:gd name="T4" fmla="*/ 34 w 3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lnTo>
                    <a:pt x="34" y="34"/>
                  </a:lnTo>
                  <a:lnTo>
                    <a:pt x="34" y="0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8" name="Freeform 121"/>
            <p:cNvSpPr>
              <a:spLocks/>
            </p:cNvSpPr>
            <p:nvPr/>
          </p:nvSpPr>
          <p:spPr bwMode="auto">
            <a:xfrm>
              <a:off x="3630613" y="2574925"/>
              <a:ext cx="171450" cy="207962"/>
            </a:xfrm>
            <a:custGeom>
              <a:avLst/>
              <a:gdLst>
                <a:gd name="T0" fmla="*/ 76 w 76"/>
                <a:gd name="T1" fmla="*/ 2 h 92"/>
                <a:gd name="T2" fmla="*/ 60 w 76"/>
                <a:gd name="T3" fmla="*/ 0 h 92"/>
                <a:gd name="T4" fmla="*/ 0 w 76"/>
                <a:gd name="T5" fmla="*/ 60 h 92"/>
                <a:gd name="T6" fmla="*/ 9 w 76"/>
                <a:gd name="T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92">
                  <a:moveTo>
                    <a:pt x="76" y="2"/>
                  </a:moveTo>
                  <a:cubicBezTo>
                    <a:pt x="71" y="1"/>
                    <a:pt x="66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2"/>
                    <a:pt x="3" y="83"/>
                    <a:pt x="9" y="92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9" name="Freeform 122"/>
            <p:cNvSpPr>
              <a:spLocks/>
            </p:cNvSpPr>
            <p:nvPr/>
          </p:nvSpPr>
          <p:spPr bwMode="auto">
            <a:xfrm>
              <a:off x="3730625" y="2638425"/>
              <a:ext cx="169863" cy="207962"/>
            </a:xfrm>
            <a:custGeom>
              <a:avLst/>
              <a:gdLst>
                <a:gd name="T0" fmla="*/ 0 w 76"/>
                <a:gd name="T1" fmla="*/ 90 h 92"/>
                <a:gd name="T2" fmla="*/ 16 w 76"/>
                <a:gd name="T3" fmla="*/ 92 h 92"/>
                <a:gd name="T4" fmla="*/ 76 w 76"/>
                <a:gd name="T5" fmla="*/ 32 h 92"/>
                <a:gd name="T6" fmla="*/ 67 w 76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92">
                  <a:moveTo>
                    <a:pt x="0" y="90"/>
                  </a:moveTo>
                  <a:cubicBezTo>
                    <a:pt x="5" y="91"/>
                    <a:pt x="10" y="92"/>
                    <a:pt x="16" y="92"/>
                  </a:cubicBezTo>
                  <a:cubicBezTo>
                    <a:pt x="49" y="92"/>
                    <a:pt x="76" y="65"/>
                    <a:pt x="76" y="32"/>
                  </a:cubicBezTo>
                  <a:cubicBezTo>
                    <a:pt x="76" y="20"/>
                    <a:pt x="73" y="9"/>
                    <a:pt x="67" y="0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5" name="Группа 1974"/>
          <p:cNvGrpSpPr/>
          <p:nvPr/>
        </p:nvGrpSpPr>
        <p:grpSpPr>
          <a:xfrm>
            <a:off x="3568700" y="3233738"/>
            <a:ext cx="404813" cy="387350"/>
            <a:chOff x="3568700" y="3233738"/>
            <a:chExt cx="404813" cy="387350"/>
          </a:xfrm>
        </p:grpSpPr>
        <p:sp>
          <p:nvSpPr>
            <p:cNvPr id="750" name="Freeform 123"/>
            <p:cNvSpPr>
              <a:spLocks/>
            </p:cNvSpPr>
            <p:nvPr/>
          </p:nvSpPr>
          <p:spPr bwMode="auto">
            <a:xfrm>
              <a:off x="3568700" y="3233738"/>
              <a:ext cx="296863" cy="387350"/>
            </a:xfrm>
            <a:custGeom>
              <a:avLst/>
              <a:gdLst>
                <a:gd name="T0" fmla="*/ 132 w 132"/>
                <a:gd name="T1" fmla="*/ 76 h 172"/>
                <a:gd name="T2" fmla="*/ 132 w 132"/>
                <a:gd name="T3" fmla="*/ 8 h 172"/>
                <a:gd name="T4" fmla="*/ 124 w 132"/>
                <a:gd name="T5" fmla="*/ 0 h 172"/>
                <a:gd name="T6" fmla="*/ 32 w 132"/>
                <a:gd name="T7" fmla="*/ 0 h 172"/>
                <a:gd name="T8" fmla="*/ 0 w 132"/>
                <a:gd name="T9" fmla="*/ 32 h 172"/>
                <a:gd name="T10" fmla="*/ 0 w 132"/>
                <a:gd name="T11" fmla="*/ 164 h 172"/>
                <a:gd name="T12" fmla="*/ 8 w 132"/>
                <a:gd name="T13" fmla="*/ 172 h 172"/>
                <a:gd name="T14" fmla="*/ 124 w 132"/>
                <a:gd name="T15" fmla="*/ 172 h 172"/>
                <a:gd name="T16" fmla="*/ 132 w 132"/>
                <a:gd name="T17" fmla="*/ 164 h 172"/>
                <a:gd name="T18" fmla="*/ 132 w 132"/>
                <a:gd name="T19" fmla="*/ 15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" h="172">
                  <a:moveTo>
                    <a:pt x="132" y="76"/>
                  </a:moveTo>
                  <a:cubicBezTo>
                    <a:pt x="132" y="8"/>
                    <a:pt x="132" y="8"/>
                    <a:pt x="132" y="8"/>
                  </a:cubicBezTo>
                  <a:cubicBezTo>
                    <a:pt x="132" y="4"/>
                    <a:pt x="128" y="0"/>
                    <a:pt x="1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8"/>
                    <a:pt x="4" y="172"/>
                    <a:pt x="8" y="172"/>
                  </a:cubicBezTo>
                  <a:cubicBezTo>
                    <a:pt x="124" y="172"/>
                    <a:pt x="124" y="172"/>
                    <a:pt x="124" y="172"/>
                  </a:cubicBezTo>
                  <a:cubicBezTo>
                    <a:pt x="128" y="172"/>
                    <a:pt x="132" y="168"/>
                    <a:pt x="132" y="164"/>
                  </a:cubicBezTo>
                  <a:cubicBezTo>
                    <a:pt x="132" y="156"/>
                    <a:pt x="132" y="156"/>
                    <a:pt x="132" y="156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1" name="Freeform 124"/>
            <p:cNvSpPr>
              <a:spLocks/>
            </p:cNvSpPr>
            <p:nvPr/>
          </p:nvSpPr>
          <p:spPr bwMode="auto">
            <a:xfrm>
              <a:off x="3595688" y="3260725"/>
              <a:ext cx="53975" cy="53975"/>
            </a:xfrm>
            <a:custGeom>
              <a:avLst/>
              <a:gdLst>
                <a:gd name="T0" fmla="*/ 0 w 34"/>
                <a:gd name="T1" fmla="*/ 34 h 34"/>
                <a:gd name="T2" fmla="*/ 34 w 34"/>
                <a:gd name="T3" fmla="*/ 34 h 34"/>
                <a:gd name="T4" fmla="*/ 34 w 3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lnTo>
                    <a:pt x="34" y="34"/>
                  </a:lnTo>
                  <a:lnTo>
                    <a:pt x="34" y="0"/>
                  </a:ln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2" name="Freeform 125"/>
            <p:cNvSpPr>
              <a:spLocks/>
            </p:cNvSpPr>
            <p:nvPr/>
          </p:nvSpPr>
          <p:spPr bwMode="auto">
            <a:xfrm>
              <a:off x="3603625" y="3368675"/>
              <a:ext cx="46038" cy="44450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3" name="Freeform 126"/>
            <p:cNvSpPr>
              <a:spLocks/>
            </p:cNvSpPr>
            <p:nvPr/>
          </p:nvSpPr>
          <p:spPr bwMode="auto">
            <a:xfrm>
              <a:off x="3684588" y="3432175"/>
              <a:ext cx="46038" cy="44450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4" name="Line 127"/>
            <p:cNvSpPr>
              <a:spLocks noChangeShapeType="1"/>
            </p:cNvSpPr>
            <p:nvPr/>
          </p:nvSpPr>
          <p:spPr bwMode="auto">
            <a:xfrm flipV="1">
              <a:off x="3630613" y="3359150"/>
              <a:ext cx="73025" cy="12700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5" name="Freeform 128"/>
            <p:cNvSpPr>
              <a:spLocks/>
            </p:cNvSpPr>
            <p:nvPr/>
          </p:nvSpPr>
          <p:spPr bwMode="auto">
            <a:xfrm>
              <a:off x="3765550" y="3422650"/>
              <a:ext cx="207963" cy="144462"/>
            </a:xfrm>
            <a:custGeom>
              <a:avLst/>
              <a:gdLst>
                <a:gd name="T0" fmla="*/ 84 w 92"/>
                <a:gd name="T1" fmla="*/ 64 h 64"/>
                <a:gd name="T2" fmla="*/ 8 w 92"/>
                <a:gd name="T3" fmla="*/ 64 h 64"/>
                <a:gd name="T4" fmla="*/ 0 w 92"/>
                <a:gd name="T5" fmla="*/ 56 h 64"/>
                <a:gd name="T6" fmla="*/ 0 w 92"/>
                <a:gd name="T7" fmla="*/ 8 h 64"/>
                <a:gd name="T8" fmla="*/ 8 w 92"/>
                <a:gd name="T9" fmla="*/ 0 h 64"/>
                <a:gd name="T10" fmla="*/ 84 w 92"/>
                <a:gd name="T11" fmla="*/ 0 h 64"/>
                <a:gd name="T12" fmla="*/ 92 w 92"/>
                <a:gd name="T13" fmla="*/ 8 h 64"/>
                <a:gd name="T14" fmla="*/ 92 w 92"/>
                <a:gd name="T15" fmla="*/ 56 h 64"/>
                <a:gd name="T16" fmla="*/ 84 w 92"/>
                <a:gd name="T1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64">
                  <a:moveTo>
                    <a:pt x="84" y="64"/>
                  </a:moveTo>
                  <a:cubicBezTo>
                    <a:pt x="8" y="64"/>
                    <a:pt x="8" y="64"/>
                    <a:pt x="8" y="64"/>
                  </a:cubicBezTo>
                  <a:cubicBezTo>
                    <a:pt x="4" y="64"/>
                    <a:pt x="0" y="60"/>
                    <a:pt x="0" y="5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92" y="4"/>
                    <a:pt x="92" y="8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2" y="60"/>
                    <a:pt x="88" y="64"/>
                    <a:pt x="84" y="64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6" name="Line 129"/>
            <p:cNvSpPr>
              <a:spLocks noChangeShapeType="1"/>
            </p:cNvSpPr>
            <p:nvPr/>
          </p:nvSpPr>
          <p:spPr bwMode="auto">
            <a:xfrm>
              <a:off x="3765550" y="3522663"/>
              <a:ext cx="207963" cy="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6" name="Группа 1975"/>
          <p:cNvGrpSpPr/>
          <p:nvPr/>
        </p:nvGrpSpPr>
        <p:grpSpPr>
          <a:xfrm>
            <a:off x="2911475" y="3227388"/>
            <a:ext cx="287338" cy="403225"/>
            <a:chOff x="2911475" y="3227388"/>
            <a:chExt cx="287338" cy="403225"/>
          </a:xfrm>
        </p:grpSpPr>
        <p:sp>
          <p:nvSpPr>
            <p:cNvPr id="757" name="Freeform 130"/>
            <p:cNvSpPr>
              <a:spLocks/>
            </p:cNvSpPr>
            <p:nvPr/>
          </p:nvSpPr>
          <p:spPr bwMode="auto">
            <a:xfrm>
              <a:off x="2911475" y="3332163"/>
              <a:ext cx="287338" cy="298450"/>
            </a:xfrm>
            <a:custGeom>
              <a:avLst/>
              <a:gdLst>
                <a:gd name="T0" fmla="*/ 52 w 128"/>
                <a:gd name="T1" fmla="*/ 0 h 132"/>
                <a:gd name="T2" fmla="*/ 0 w 128"/>
                <a:gd name="T3" fmla="*/ 80 h 132"/>
                <a:gd name="T4" fmla="*/ 64 w 128"/>
                <a:gd name="T5" fmla="*/ 132 h 132"/>
                <a:gd name="T6" fmla="*/ 128 w 128"/>
                <a:gd name="T7" fmla="*/ 80 h 132"/>
                <a:gd name="T8" fmla="*/ 76 w 128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32">
                  <a:moveTo>
                    <a:pt x="52" y="0"/>
                  </a:moveTo>
                  <a:cubicBezTo>
                    <a:pt x="24" y="27"/>
                    <a:pt x="0" y="55"/>
                    <a:pt x="0" y="80"/>
                  </a:cubicBezTo>
                  <a:cubicBezTo>
                    <a:pt x="0" y="114"/>
                    <a:pt x="29" y="132"/>
                    <a:pt x="64" y="132"/>
                  </a:cubicBezTo>
                  <a:cubicBezTo>
                    <a:pt x="99" y="132"/>
                    <a:pt x="128" y="114"/>
                    <a:pt x="128" y="80"/>
                  </a:cubicBezTo>
                  <a:cubicBezTo>
                    <a:pt x="128" y="49"/>
                    <a:pt x="103" y="26"/>
                    <a:pt x="76" y="0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8" name="Freeform 131"/>
            <p:cNvSpPr>
              <a:spLocks/>
            </p:cNvSpPr>
            <p:nvPr/>
          </p:nvSpPr>
          <p:spPr bwMode="auto">
            <a:xfrm>
              <a:off x="2987675" y="3227388"/>
              <a:ext cx="125413" cy="114300"/>
            </a:xfrm>
            <a:custGeom>
              <a:avLst/>
              <a:gdLst>
                <a:gd name="T0" fmla="*/ 42 w 56"/>
                <a:gd name="T1" fmla="*/ 47 h 51"/>
                <a:gd name="T2" fmla="*/ 30 w 56"/>
                <a:gd name="T3" fmla="*/ 51 h 51"/>
                <a:gd name="T4" fmla="*/ 18 w 56"/>
                <a:gd name="T5" fmla="*/ 47 h 51"/>
                <a:gd name="T6" fmla="*/ 1 w 56"/>
                <a:gd name="T7" fmla="*/ 11 h 51"/>
                <a:gd name="T8" fmla="*/ 30 w 56"/>
                <a:gd name="T9" fmla="*/ 5 h 51"/>
                <a:gd name="T10" fmla="*/ 56 w 56"/>
                <a:gd name="T11" fmla="*/ 8 h 51"/>
                <a:gd name="T12" fmla="*/ 42 w 56"/>
                <a:gd name="T13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42" y="47"/>
                  </a:moveTo>
                  <a:cubicBezTo>
                    <a:pt x="41" y="49"/>
                    <a:pt x="34" y="51"/>
                    <a:pt x="30" y="51"/>
                  </a:cubicBezTo>
                  <a:cubicBezTo>
                    <a:pt x="26" y="51"/>
                    <a:pt x="20" y="49"/>
                    <a:pt x="18" y="47"/>
                  </a:cubicBezTo>
                  <a:cubicBezTo>
                    <a:pt x="18" y="47"/>
                    <a:pt x="0" y="12"/>
                    <a:pt x="1" y="11"/>
                  </a:cubicBezTo>
                  <a:cubicBezTo>
                    <a:pt x="6" y="0"/>
                    <a:pt x="19" y="2"/>
                    <a:pt x="30" y="5"/>
                  </a:cubicBezTo>
                  <a:cubicBezTo>
                    <a:pt x="46" y="9"/>
                    <a:pt x="53" y="9"/>
                    <a:pt x="56" y="8"/>
                  </a:cubicBezTo>
                  <a:cubicBezTo>
                    <a:pt x="56" y="13"/>
                    <a:pt x="42" y="47"/>
                    <a:pt x="42" y="47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9" name="Line 132"/>
            <p:cNvSpPr>
              <a:spLocks noChangeShapeType="1"/>
            </p:cNvSpPr>
            <p:nvPr/>
          </p:nvSpPr>
          <p:spPr bwMode="auto">
            <a:xfrm flipH="1" flipV="1">
              <a:off x="3000375" y="3324225"/>
              <a:ext cx="28575" cy="7937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0" name="Line 133"/>
            <p:cNvSpPr>
              <a:spLocks noChangeShapeType="1"/>
            </p:cNvSpPr>
            <p:nvPr/>
          </p:nvSpPr>
          <p:spPr bwMode="auto">
            <a:xfrm flipV="1">
              <a:off x="3082925" y="3324225"/>
              <a:ext cx="26988" cy="7937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1" name="Oval 134"/>
            <p:cNvSpPr>
              <a:spLocks noChangeArrowheads="1"/>
            </p:cNvSpPr>
            <p:nvPr/>
          </p:nvSpPr>
          <p:spPr bwMode="auto">
            <a:xfrm>
              <a:off x="2992438" y="3432175"/>
              <a:ext cx="53975" cy="53975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2" name="Freeform 135"/>
            <p:cNvSpPr>
              <a:spLocks/>
            </p:cNvSpPr>
            <p:nvPr/>
          </p:nvSpPr>
          <p:spPr bwMode="auto">
            <a:xfrm>
              <a:off x="3073400" y="3503613"/>
              <a:ext cx="53975" cy="53975"/>
            </a:xfrm>
            <a:custGeom>
              <a:avLst/>
              <a:gdLst>
                <a:gd name="T0" fmla="*/ 12 w 24"/>
                <a:gd name="T1" fmla="*/ 24 h 24"/>
                <a:gd name="T2" fmla="*/ 12 w 24"/>
                <a:gd name="T3" fmla="*/ 24 h 24"/>
                <a:gd name="T4" fmla="*/ 0 w 24"/>
                <a:gd name="T5" fmla="*/ 12 h 24"/>
                <a:gd name="T6" fmla="*/ 0 w 24"/>
                <a:gd name="T7" fmla="*/ 12 h 24"/>
                <a:gd name="T8" fmla="*/ 12 w 24"/>
                <a:gd name="T9" fmla="*/ 0 h 24"/>
                <a:gd name="T10" fmla="*/ 12 w 24"/>
                <a:gd name="T11" fmla="*/ 0 h 24"/>
                <a:gd name="T12" fmla="*/ 24 w 24"/>
                <a:gd name="T13" fmla="*/ 12 h 24"/>
                <a:gd name="T14" fmla="*/ 24 w 24"/>
                <a:gd name="T15" fmla="*/ 12 h 24"/>
                <a:gd name="T16" fmla="*/ 12 w 2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3" name="Line 136"/>
            <p:cNvSpPr>
              <a:spLocks noChangeShapeType="1"/>
            </p:cNvSpPr>
            <p:nvPr/>
          </p:nvSpPr>
          <p:spPr bwMode="auto">
            <a:xfrm flipV="1">
              <a:off x="3009900" y="3432175"/>
              <a:ext cx="100013" cy="12541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7" name="Группа 1976"/>
          <p:cNvGrpSpPr/>
          <p:nvPr/>
        </p:nvGrpSpPr>
        <p:grpSpPr>
          <a:xfrm>
            <a:off x="2173288" y="3233738"/>
            <a:ext cx="306388" cy="404812"/>
            <a:chOff x="2173288" y="3233738"/>
            <a:chExt cx="306388" cy="404812"/>
          </a:xfrm>
        </p:grpSpPr>
        <p:sp>
          <p:nvSpPr>
            <p:cNvPr id="764" name="Freeform 137"/>
            <p:cNvSpPr>
              <a:spLocks/>
            </p:cNvSpPr>
            <p:nvPr/>
          </p:nvSpPr>
          <p:spPr bwMode="auto">
            <a:xfrm>
              <a:off x="2173288" y="3233738"/>
              <a:ext cx="306388" cy="404812"/>
            </a:xfrm>
            <a:custGeom>
              <a:avLst/>
              <a:gdLst>
                <a:gd name="T0" fmla="*/ 68 w 136"/>
                <a:gd name="T1" fmla="*/ 180 h 180"/>
                <a:gd name="T2" fmla="*/ 136 w 136"/>
                <a:gd name="T3" fmla="*/ 104 h 180"/>
                <a:gd name="T4" fmla="*/ 136 w 136"/>
                <a:gd name="T5" fmla="*/ 28 h 180"/>
                <a:gd name="T6" fmla="*/ 68 w 136"/>
                <a:gd name="T7" fmla="*/ 0 h 180"/>
                <a:gd name="T8" fmla="*/ 0 w 136"/>
                <a:gd name="T9" fmla="*/ 28 h 180"/>
                <a:gd name="T10" fmla="*/ 0 w 136"/>
                <a:gd name="T11" fmla="*/ 104 h 180"/>
                <a:gd name="T12" fmla="*/ 68 w 136"/>
                <a:gd name="T13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80">
                  <a:moveTo>
                    <a:pt x="68" y="180"/>
                  </a:moveTo>
                  <a:cubicBezTo>
                    <a:pt x="72" y="179"/>
                    <a:pt x="136" y="149"/>
                    <a:pt x="136" y="104"/>
                  </a:cubicBezTo>
                  <a:cubicBezTo>
                    <a:pt x="136" y="104"/>
                    <a:pt x="136" y="57"/>
                    <a:pt x="136" y="28"/>
                  </a:cubicBezTo>
                  <a:cubicBezTo>
                    <a:pt x="119" y="28"/>
                    <a:pt x="75" y="9"/>
                    <a:pt x="68" y="0"/>
                  </a:cubicBezTo>
                  <a:cubicBezTo>
                    <a:pt x="61" y="9"/>
                    <a:pt x="17" y="28"/>
                    <a:pt x="0" y="28"/>
                  </a:cubicBezTo>
                  <a:cubicBezTo>
                    <a:pt x="0" y="57"/>
                    <a:pt x="0" y="104"/>
                    <a:pt x="0" y="104"/>
                  </a:cubicBezTo>
                  <a:cubicBezTo>
                    <a:pt x="0" y="149"/>
                    <a:pt x="64" y="179"/>
                    <a:pt x="68" y="180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5" name="Oval 138"/>
            <p:cNvSpPr>
              <a:spLocks noChangeArrowheads="1"/>
            </p:cNvSpPr>
            <p:nvPr/>
          </p:nvSpPr>
          <p:spPr bwMode="auto">
            <a:xfrm>
              <a:off x="2244725" y="3359150"/>
              <a:ext cx="63500" cy="63500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6" name="Freeform 139"/>
            <p:cNvSpPr>
              <a:spLocks/>
            </p:cNvSpPr>
            <p:nvPr/>
          </p:nvSpPr>
          <p:spPr bwMode="auto">
            <a:xfrm>
              <a:off x="2335213" y="3440113"/>
              <a:ext cx="63500" cy="63500"/>
            </a:xfrm>
            <a:custGeom>
              <a:avLst/>
              <a:gdLst>
                <a:gd name="T0" fmla="*/ 14 w 28"/>
                <a:gd name="T1" fmla="*/ 28 h 28"/>
                <a:gd name="T2" fmla="*/ 14 w 28"/>
                <a:gd name="T3" fmla="*/ 28 h 28"/>
                <a:gd name="T4" fmla="*/ 0 w 28"/>
                <a:gd name="T5" fmla="*/ 14 h 28"/>
                <a:gd name="T6" fmla="*/ 0 w 28"/>
                <a:gd name="T7" fmla="*/ 14 h 28"/>
                <a:gd name="T8" fmla="*/ 14 w 28"/>
                <a:gd name="T9" fmla="*/ 0 h 28"/>
                <a:gd name="T10" fmla="*/ 14 w 28"/>
                <a:gd name="T11" fmla="*/ 0 h 28"/>
                <a:gd name="T12" fmla="*/ 28 w 28"/>
                <a:gd name="T13" fmla="*/ 14 h 28"/>
                <a:gd name="T14" fmla="*/ 28 w 28"/>
                <a:gd name="T15" fmla="*/ 14 h 28"/>
                <a:gd name="T16" fmla="*/ 14 w 28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7" name="Line 140"/>
            <p:cNvSpPr>
              <a:spLocks noChangeShapeType="1"/>
            </p:cNvSpPr>
            <p:nvPr/>
          </p:nvSpPr>
          <p:spPr bwMode="auto">
            <a:xfrm flipV="1">
              <a:off x="2263775" y="3359150"/>
              <a:ext cx="115888" cy="14446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8" name="Группа 1977"/>
          <p:cNvGrpSpPr/>
          <p:nvPr/>
        </p:nvGrpSpPr>
        <p:grpSpPr>
          <a:xfrm>
            <a:off x="1425575" y="3219450"/>
            <a:ext cx="306388" cy="419100"/>
            <a:chOff x="1425575" y="3219450"/>
            <a:chExt cx="306388" cy="419100"/>
          </a:xfrm>
        </p:grpSpPr>
        <p:sp>
          <p:nvSpPr>
            <p:cNvPr id="1952" name="Freeform 141"/>
            <p:cNvSpPr>
              <a:spLocks/>
            </p:cNvSpPr>
            <p:nvPr/>
          </p:nvSpPr>
          <p:spPr bwMode="auto">
            <a:xfrm>
              <a:off x="1576388" y="3219450"/>
              <a:ext cx="111125" cy="85725"/>
            </a:xfrm>
            <a:custGeom>
              <a:avLst/>
              <a:gdLst>
                <a:gd name="T0" fmla="*/ 32 w 49"/>
                <a:gd name="T1" fmla="*/ 38 h 38"/>
                <a:gd name="T2" fmla="*/ 47 w 49"/>
                <a:gd name="T3" fmla="*/ 13 h 38"/>
                <a:gd name="T4" fmla="*/ 48 w 49"/>
                <a:gd name="T5" fmla="*/ 9 h 38"/>
                <a:gd name="T6" fmla="*/ 43 w 49"/>
                <a:gd name="T7" fmla="*/ 9 h 38"/>
                <a:gd name="T8" fmla="*/ 30 w 49"/>
                <a:gd name="T9" fmla="*/ 7 h 38"/>
                <a:gd name="T10" fmla="*/ 1 w 49"/>
                <a:gd name="T11" fmla="*/ 11 h 38"/>
                <a:gd name="T12" fmla="*/ 1 w 49"/>
                <a:gd name="T13" fmla="*/ 14 h 38"/>
                <a:gd name="T14" fmla="*/ 16 w 49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38">
                  <a:moveTo>
                    <a:pt x="32" y="38"/>
                  </a:moveTo>
                  <a:cubicBezTo>
                    <a:pt x="37" y="31"/>
                    <a:pt x="45" y="16"/>
                    <a:pt x="47" y="13"/>
                  </a:cubicBezTo>
                  <a:cubicBezTo>
                    <a:pt x="48" y="11"/>
                    <a:pt x="49" y="10"/>
                    <a:pt x="48" y="9"/>
                  </a:cubicBezTo>
                  <a:cubicBezTo>
                    <a:pt x="47" y="8"/>
                    <a:pt x="45" y="8"/>
                    <a:pt x="43" y="9"/>
                  </a:cubicBezTo>
                  <a:cubicBezTo>
                    <a:pt x="40" y="10"/>
                    <a:pt x="35" y="9"/>
                    <a:pt x="30" y="7"/>
                  </a:cubicBezTo>
                  <a:cubicBezTo>
                    <a:pt x="21" y="5"/>
                    <a:pt x="6" y="0"/>
                    <a:pt x="1" y="11"/>
                  </a:cubicBezTo>
                  <a:cubicBezTo>
                    <a:pt x="0" y="12"/>
                    <a:pt x="0" y="12"/>
                    <a:pt x="1" y="14"/>
                  </a:cubicBezTo>
                  <a:cubicBezTo>
                    <a:pt x="4" y="16"/>
                    <a:pt x="11" y="31"/>
                    <a:pt x="16" y="38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3" name="Freeform 142"/>
            <p:cNvSpPr>
              <a:spLocks/>
            </p:cNvSpPr>
            <p:nvPr/>
          </p:nvSpPr>
          <p:spPr bwMode="auto">
            <a:xfrm>
              <a:off x="1498600" y="3270250"/>
              <a:ext cx="88900" cy="34925"/>
            </a:xfrm>
            <a:custGeom>
              <a:avLst/>
              <a:gdLst>
                <a:gd name="T0" fmla="*/ 0 w 40"/>
                <a:gd name="T1" fmla="*/ 16 h 16"/>
                <a:gd name="T2" fmla="*/ 8 w 40"/>
                <a:gd name="T3" fmla="*/ 16 h 16"/>
                <a:gd name="T4" fmla="*/ 19 w 40"/>
                <a:gd name="T5" fmla="*/ 9 h 16"/>
                <a:gd name="T6" fmla="*/ 36 w 40"/>
                <a:gd name="T7" fmla="*/ 0 h 16"/>
                <a:gd name="T8" fmla="*/ 40 w 4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6">
                  <a:moveTo>
                    <a:pt x="0" y="16"/>
                  </a:moveTo>
                  <a:cubicBezTo>
                    <a:pt x="0" y="16"/>
                    <a:pt x="6" y="16"/>
                    <a:pt x="8" y="16"/>
                  </a:cubicBezTo>
                  <a:cubicBezTo>
                    <a:pt x="11" y="16"/>
                    <a:pt x="14" y="15"/>
                    <a:pt x="19" y="9"/>
                  </a:cubicBezTo>
                  <a:cubicBezTo>
                    <a:pt x="23" y="4"/>
                    <a:pt x="29" y="0"/>
                    <a:pt x="36" y="0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4" name="Freeform 143"/>
            <p:cNvSpPr>
              <a:spLocks/>
            </p:cNvSpPr>
            <p:nvPr/>
          </p:nvSpPr>
          <p:spPr bwMode="auto">
            <a:xfrm>
              <a:off x="1498600" y="3305175"/>
              <a:ext cx="188913" cy="107950"/>
            </a:xfrm>
            <a:custGeom>
              <a:avLst/>
              <a:gdLst>
                <a:gd name="T0" fmla="*/ 48 w 84"/>
                <a:gd name="T1" fmla="*/ 0 h 48"/>
                <a:gd name="T2" fmla="*/ 72 w 84"/>
                <a:gd name="T3" fmla="*/ 0 h 48"/>
                <a:gd name="T4" fmla="*/ 84 w 84"/>
                <a:gd name="T5" fmla="*/ 8 h 48"/>
                <a:gd name="T6" fmla="*/ 76 w 84"/>
                <a:gd name="T7" fmla="*/ 48 h 48"/>
                <a:gd name="T8" fmla="*/ 32 w 84"/>
                <a:gd name="T9" fmla="*/ 48 h 48"/>
                <a:gd name="T10" fmla="*/ 11 w 84"/>
                <a:gd name="T11" fmla="*/ 40 h 48"/>
                <a:gd name="T12" fmla="*/ 0 w 84"/>
                <a:gd name="T13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48">
                  <a:moveTo>
                    <a:pt x="48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7" y="0"/>
                    <a:pt x="84" y="3"/>
                    <a:pt x="84" y="8"/>
                  </a:cubicBezTo>
                  <a:cubicBezTo>
                    <a:pt x="84" y="23"/>
                    <a:pt x="83" y="48"/>
                    <a:pt x="76" y="48"/>
                  </a:cubicBezTo>
                  <a:cubicBezTo>
                    <a:pt x="66" y="48"/>
                    <a:pt x="32" y="48"/>
                    <a:pt x="32" y="48"/>
                  </a:cubicBezTo>
                  <a:cubicBezTo>
                    <a:pt x="23" y="48"/>
                    <a:pt x="15" y="40"/>
                    <a:pt x="11" y="40"/>
                  </a:cubicBezTo>
                  <a:cubicBezTo>
                    <a:pt x="7" y="40"/>
                    <a:pt x="0" y="40"/>
                    <a:pt x="0" y="40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5" name="Rectangle 144"/>
            <p:cNvSpPr>
              <a:spLocks noChangeArrowheads="1"/>
            </p:cNvSpPr>
            <p:nvPr/>
          </p:nvSpPr>
          <p:spPr bwMode="auto">
            <a:xfrm>
              <a:off x="1425575" y="3287713"/>
              <a:ext cx="73025" cy="117475"/>
            </a:xfrm>
            <a:prstGeom prst="rect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6" name="Line 145"/>
            <p:cNvSpPr>
              <a:spLocks noChangeShapeType="1"/>
            </p:cNvSpPr>
            <p:nvPr/>
          </p:nvSpPr>
          <p:spPr bwMode="auto">
            <a:xfrm>
              <a:off x="1462088" y="3314700"/>
              <a:ext cx="0" cy="1746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7" name="Freeform 146"/>
            <p:cNvSpPr>
              <a:spLocks/>
            </p:cNvSpPr>
            <p:nvPr/>
          </p:nvSpPr>
          <p:spPr bwMode="auto">
            <a:xfrm>
              <a:off x="1506538" y="3413125"/>
              <a:ext cx="225425" cy="225425"/>
            </a:xfrm>
            <a:custGeom>
              <a:avLst/>
              <a:gdLst>
                <a:gd name="T0" fmla="*/ 68 w 100"/>
                <a:gd name="T1" fmla="*/ 0 h 100"/>
                <a:gd name="T2" fmla="*/ 100 w 100"/>
                <a:gd name="T3" fmla="*/ 56 h 100"/>
                <a:gd name="T4" fmla="*/ 50 w 100"/>
                <a:gd name="T5" fmla="*/ 100 h 100"/>
                <a:gd name="T6" fmla="*/ 0 w 100"/>
                <a:gd name="T7" fmla="*/ 56 h 100"/>
                <a:gd name="T8" fmla="*/ 32 w 100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00">
                  <a:moveTo>
                    <a:pt x="68" y="0"/>
                  </a:moveTo>
                  <a:cubicBezTo>
                    <a:pt x="83" y="16"/>
                    <a:pt x="100" y="35"/>
                    <a:pt x="100" y="56"/>
                  </a:cubicBezTo>
                  <a:cubicBezTo>
                    <a:pt x="100" y="83"/>
                    <a:pt x="81" y="100"/>
                    <a:pt x="50" y="100"/>
                  </a:cubicBezTo>
                  <a:cubicBezTo>
                    <a:pt x="19" y="100"/>
                    <a:pt x="0" y="83"/>
                    <a:pt x="0" y="56"/>
                  </a:cubicBezTo>
                  <a:cubicBezTo>
                    <a:pt x="0" y="35"/>
                    <a:pt x="17" y="16"/>
                    <a:pt x="32" y="0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8" name="Freeform 147"/>
            <p:cNvSpPr>
              <a:spLocks/>
            </p:cNvSpPr>
            <p:nvPr/>
          </p:nvSpPr>
          <p:spPr bwMode="auto">
            <a:xfrm>
              <a:off x="1560513" y="3476625"/>
              <a:ext cx="46038" cy="46037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9" name="Freeform 148"/>
            <p:cNvSpPr>
              <a:spLocks/>
            </p:cNvSpPr>
            <p:nvPr/>
          </p:nvSpPr>
          <p:spPr bwMode="auto">
            <a:xfrm>
              <a:off x="1641475" y="3540125"/>
              <a:ext cx="46038" cy="44450"/>
            </a:xfrm>
            <a:custGeom>
              <a:avLst/>
              <a:gdLst>
                <a:gd name="T0" fmla="*/ 20 w 20"/>
                <a:gd name="T1" fmla="*/ 12 h 20"/>
                <a:gd name="T2" fmla="*/ 12 w 20"/>
                <a:gd name="T3" fmla="*/ 20 h 20"/>
                <a:gd name="T4" fmla="*/ 8 w 20"/>
                <a:gd name="T5" fmla="*/ 20 h 20"/>
                <a:gd name="T6" fmla="*/ 0 w 20"/>
                <a:gd name="T7" fmla="*/ 12 h 20"/>
                <a:gd name="T8" fmla="*/ 0 w 20"/>
                <a:gd name="T9" fmla="*/ 8 h 20"/>
                <a:gd name="T10" fmla="*/ 8 w 20"/>
                <a:gd name="T11" fmla="*/ 0 h 20"/>
                <a:gd name="T12" fmla="*/ 12 w 20"/>
                <a:gd name="T13" fmla="*/ 0 h 20"/>
                <a:gd name="T14" fmla="*/ 20 w 20"/>
                <a:gd name="T15" fmla="*/ 8 h 20"/>
                <a:gd name="T16" fmla="*/ 20 w 20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20" y="12"/>
                  </a:move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0" y="4"/>
                    <a:pt x="20" y="8"/>
                  </a:cubicBezTo>
                  <a:lnTo>
                    <a:pt x="20" y="12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0" name="Line 149"/>
            <p:cNvSpPr>
              <a:spLocks noChangeShapeType="1"/>
            </p:cNvSpPr>
            <p:nvPr/>
          </p:nvSpPr>
          <p:spPr bwMode="auto">
            <a:xfrm flipV="1">
              <a:off x="1587500" y="3467100"/>
              <a:ext cx="73025" cy="127000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81" name="Группа 1980"/>
          <p:cNvGrpSpPr/>
          <p:nvPr/>
        </p:nvGrpSpPr>
        <p:grpSpPr>
          <a:xfrm>
            <a:off x="681038" y="3270250"/>
            <a:ext cx="403225" cy="350837"/>
            <a:chOff x="681038" y="3270250"/>
            <a:chExt cx="403225" cy="350837"/>
          </a:xfrm>
        </p:grpSpPr>
        <p:sp>
          <p:nvSpPr>
            <p:cNvPr id="1961" name="Freeform 150"/>
            <p:cNvSpPr>
              <a:spLocks/>
            </p:cNvSpPr>
            <p:nvPr/>
          </p:nvSpPr>
          <p:spPr bwMode="auto">
            <a:xfrm>
              <a:off x="815975" y="3409950"/>
              <a:ext cx="268288" cy="157162"/>
            </a:xfrm>
            <a:custGeom>
              <a:avLst/>
              <a:gdLst>
                <a:gd name="T0" fmla="*/ 0 w 119"/>
                <a:gd name="T1" fmla="*/ 70 h 70"/>
                <a:gd name="T2" fmla="*/ 8 w 119"/>
                <a:gd name="T3" fmla="*/ 66 h 70"/>
                <a:gd name="T4" fmla="*/ 67 w 119"/>
                <a:gd name="T5" fmla="*/ 66 h 70"/>
                <a:gd name="T6" fmla="*/ 99 w 119"/>
                <a:gd name="T7" fmla="*/ 38 h 70"/>
                <a:gd name="T8" fmla="*/ 119 w 119"/>
                <a:gd name="T9" fmla="*/ 6 h 70"/>
                <a:gd name="T10" fmla="*/ 103 w 119"/>
                <a:gd name="T11" fmla="*/ 2 h 70"/>
                <a:gd name="T12" fmla="*/ 87 w 119"/>
                <a:gd name="T13" fmla="*/ 18 h 70"/>
                <a:gd name="T14" fmla="*/ 69 w 119"/>
                <a:gd name="T15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70">
                  <a:moveTo>
                    <a:pt x="0" y="70"/>
                  </a:moveTo>
                  <a:cubicBezTo>
                    <a:pt x="2" y="68"/>
                    <a:pt x="3" y="66"/>
                    <a:pt x="8" y="66"/>
                  </a:cubicBezTo>
                  <a:cubicBezTo>
                    <a:pt x="13" y="66"/>
                    <a:pt x="62" y="66"/>
                    <a:pt x="67" y="66"/>
                  </a:cubicBezTo>
                  <a:cubicBezTo>
                    <a:pt x="71" y="66"/>
                    <a:pt x="96" y="41"/>
                    <a:pt x="99" y="38"/>
                  </a:cubicBezTo>
                  <a:cubicBezTo>
                    <a:pt x="102" y="35"/>
                    <a:pt x="115" y="15"/>
                    <a:pt x="119" y="6"/>
                  </a:cubicBezTo>
                  <a:cubicBezTo>
                    <a:pt x="117" y="3"/>
                    <a:pt x="110" y="0"/>
                    <a:pt x="103" y="2"/>
                  </a:cubicBezTo>
                  <a:cubicBezTo>
                    <a:pt x="96" y="4"/>
                    <a:pt x="92" y="9"/>
                    <a:pt x="87" y="18"/>
                  </a:cubicBezTo>
                  <a:cubicBezTo>
                    <a:pt x="69" y="28"/>
                    <a:pt x="69" y="28"/>
                    <a:pt x="69" y="28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2" name="Freeform 151"/>
            <p:cNvSpPr>
              <a:spLocks/>
            </p:cNvSpPr>
            <p:nvPr/>
          </p:nvSpPr>
          <p:spPr bwMode="auto">
            <a:xfrm>
              <a:off x="744538" y="3440113"/>
              <a:ext cx="239713" cy="63500"/>
            </a:xfrm>
            <a:custGeom>
              <a:avLst/>
              <a:gdLst>
                <a:gd name="T0" fmla="*/ 55 w 107"/>
                <a:gd name="T1" fmla="*/ 28 h 28"/>
                <a:gd name="T2" fmla="*/ 91 w 107"/>
                <a:gd name="T3" fmla="*/ 28 h 28"/>
                <a:gd name="T4" fmla="*/ 91 w 107"/>
                <a:gd name="T5" fmla="*/ 8 h 28"/>
                <a:gd name="T6" fmla="*/ 67 w 107"/>
                <a:gd name="T7" fmla="*/ 8 h 28"/>
                <a:gd name="T8" fmla="*/ 52 w 107"/>
                <a:gd name="T9" fmla="*/ 0 h 28"/>
                <a:gd name="T10" fmla="*/ 32 w 107"/>
                <a:gd name="T11" fmla="*/ 0 h 28"/>
                <a:gd name="T12" fmla="*/ 16 w 107"/>
                <a:gd name="T13" fmla="*/ 8 h 28"/>
                <a:gd name="T14" fmla="*/ 0 w 107"/>
                <a:gd name="T1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8">
                  <a:moveTo>
                    <a:pt x="55" y="28"/>
                  </a:moveTo>
                  <a:cubicBezTo>
                    <a:pt x="55" y="28"/>
                    <a:pt x="87" y="28"/>
                    <a:pt x="91" y="28"/>
                  </a:cubicBezTo>
                  <a:cubicBezTo>
                    <a:pt x="107" y="28"/>
                    <a:pt x="107" y="8"/>
                    <a:pt x="91" y="8"/>
                  </a:cubicBezTo>
                  <a:cubicBezTo>
                    <a:pt x="87" y="8"/>
                    <a:pt x="78" y="8"/>
                    <a:pt x="67" y="8"/>
                  </a:cubicBezTo>
                  <a:cubicBezTo>
                    <a:pt x="64" y="8"/>
                    <a:pt x="57" y="0"/>
                    <a:pt x="52" y="0"/>
                  </a:cubicBezTo>
                  <a:cubicBezTo>
                    <a:pt x="50" y="0"/>
                    <a:pt x="38" y="0"/>
                    <a:pt x="32" y="0"/>
                  </a:cubicBezTo>
                  <a:cubicBezTo>
                    <a:pt x="27" y="0"/>
                    <a:pt x="20" y="4"/>
                    <a:pt x="16" y="8"/>
                  </a:cubicBezTo>
                  <a:cubicBezTo>
                    <a:pt x="10" y="14"/>
                    <a:pt x="0" y="24"/>
                    <a:pt x="0" y="24"/>
                  </a:cubicBezTo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3" name="Freeform 152"/>
            <p:cNvSpPr>
              <a:spLocks/>
            </p:cNvSpPr>
            <p:nvPr/>
          </p:nvSpPr>
          <p:spPr bwMode="auto">
            <a:xfrm>
              <a:off x="681038" y="3476625"/>
              <a:ext cx="144463" cy="144462"/>
            </a:xfrm>
            <a:custGeom>
              <a:avLst/>
              <a:gdLst>
                <a:gd name="T0" fmla="*/ 62 w 91"/>
                <a:gd name="T1" fmla="*/ 91 h 91"/>
                <a:gd name="T2" fmla="*/ 91 w 91"/>
                <a:gd name="T3" fmla="*/ 63 h 91"/>
                <a:gd name="T4" fmla="*/ 28 w 91"/>
                <a:gd name="T5" fmla="*/ 0 h 91"/>
                <a:gd name="T6" fmla="*/ 0 w 91"/>
                <a:gd name="T7" fmla="*/ 29 h 91"/>
                <a:gd name="T8" fmla="*/ 62 w 9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1">
                  <a:moveTo>
                    <a:pt x="62" y="91"/>
                  </a:moveTo>
                  <a:lnTo>
                    <a:pt x="91" y="63"/>
                  </a:lnTo>
                  <a:lnTo>
                    <a:pt x="28" y="0"/>
                  </a:lnTo>
                  <a:lnTo>
                    <a:pt x="0" y="29"/>
                  </a:lnTo>
                  <a:lnTo>
                    <a:pt x="62" y="91"/>
                  </a:ln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4" name="Line 153"/>
            <p:cNvSpPr>
              <a:spLocks noChangeShapeType="1"/>
            </p:cNvSpPr>
            <p:nvPr/>
          </p:nvSpPr>
          <p:spPr bwMode="auto">
            <a:xfrm>
              <a:off x="725488" y="3522663"/>
              <a:ext cx="19050" cy="17462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5" name="Oval 154"/>
            <p:cNvSpPr>
              <a:spLocks noChangeArrowheads="1"/>
            </p:cNvSpPr>
            <p:nvPr/>
          </p:nvSpPr>
          <p:spPr bwMode="auto">
            <a:xfrm>
              <a:off x="831850" y="3270250"/>
              <a:ext cx="63500" cy="61912"/>
            </a:xfrm>
            <a:prstGeom prst="ellips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6" name="Freeform 155"/>
            <p:cNvSpPr>
              <a:spLocks/>
            </p:cNvSpPr>
            <p:nvPr/>
          </p:nvSpPr>
          <p:spPr bwMode="auto">
            <a:xfrm>
              <a:off x="922338" y="3351213"/>
              <a:ext cx="61913" cy="61912"/>
            </a:xfrm>
            <a:custGeom>
              <a:avLst/>
              <a:gdLst>
                <a:gd name="T0" fmla="*/ 14 w 28"/>
                <a:gd name="T1" fmla="*/ 28 h 28"/>
                <a:gd name="T2" fmla="*/ 14 w 28"/>
                <a:gd name="T3" fmla="*/ 28 h 28"/>
                <a:gd name="T4" fmla="*/ 0 w 28"/>
                <a:gd name="T5" fmla="*/ 14 h 28"/>
                <a:gd name="T6" fmla="*/ 0 w 28"/>
                <a:gd name="T7" fmla="*/ 14 h 28"/>
                <a:gd name="T8" fmla="*/ 14 w 28"/>
                <a:gd name="T9" fmla="*/ 0 h 28"/>
                <a:gd name="T10" fmla="*/ 14 w 28"/>
                <a:gd name="T11" fmla="*/ 0 h 28"/>
                <a:gd name="T12" fmla="*/ 28 w 28"/>
                <a:gd name="T13" fmla="*/ 14 h 28"/>
                <a:gd name="T14" fmla="*/ 28 w 28"/>
                <a:gd name="T15" fmla="*/ 14 h 28"/>
                <a:gd name="T16" fmla="*/ 14 w 28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lose/>
                </a:path>
              </a:pathLst>
            </a:cu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7" name="Line 156"/>
            <p:cNvSpPr>
              <a:spLocks noChangeShapeType="1"/>
            </p:cNvSpPr>
            <p:nvPr/>
          </p:nvSpPr>
          <p:spPr bwMode="auto">
            <a:xfrm flipV="1">
              <a:off x="849313" y="3270250"/>
              <a:ext cx="117475" cy="142875"/>
            </a:xfrm>
            <a:prstGeom prst="line">
              <a:avLst/>
            </a:prstGeom>
            <a:noFill/>
            <a:ln w="174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3" name="Группа 642"/>
          <p:cNvGrpSpPr/>
          <p:nvPr/>
        </p:nvGrpSpPr>
        <p:grpSpPr>
          <a:xfrm>
            <a:off x="4875075" y="3280175"/>
            <a:ext cx="422549" cy="429256"/>
            <a:chOff x="728663" y="4217988"/>
            <a:chExt cx="600076" cy="609601"/>
          </a:xfrm>
        </p:grpSpPr>
        <p:sp>
          <p:nvSpPr>
            <p:cNvPr id="644" name="Freeform 13"/>
            <p:cNvSpPr>
              <a:spLocks/>
            </p:cNvSpPr>
            <p:nvPr/>
          </p:nvSpPr>
          <p:spPr bwMode="auto">
            <a:xfrm>
              <a:off x="1017588" y="4217988"/>
              <a:ext cx="103188" cy="155575"/>
            </a:xfrm>
            <a:custGeom>
              <a:avLst/>
              <a:gdLst>
                <a:gd name="T0" fmla="*/ 68 w 68"/>
                <a:gd name="T1" fmla="*/ 51 h 103"/>
                <a:gd name="T2" fmla="*/ 34 w 68"/>
                <a:gd name="T3" fmla="*/ 103 h 103"/>
                <a:gd name="T4" fmla="*/ 0 w 68"/>
                <a:gd name="T5" fmla="*/ 51 h 103"/>
                <a:gd name="T6" fmla="*/ 34 w 68"/>
                <a:gd name="T7" fmla="*/ 0 h 103"/>
                <a:gd name="T8" fmla="*/ 68 w 68"/>
                <a:gd name="T9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3">
                  <a:moveTo>
                    <a:pt x="68" y="51"/>
                  </a:moveTo>
                  <a:cubicBezTo>
                    <a:pt x="68" y="73"/>
                    <a:pt x="54" y="91"/>
                    <a:pt x="34" y="103"/>
                  </a:cubicBezTo>
                  <a:cubicBezTo>
                    <a:pt x="13" y="91"/>
                    <a:pt x="0" y="73"/>
                    <a:pt x="0" y="51"/>
                  </a:cubicBezTo>
                  <a:cubicBezTo>
                    <a:pt x="0" y="30"/>
                    <a:pt x="13" y="12"/>
                    <a:pt x="34" y="0"/>
                  </a:cubicBezTo>
                  <a:cubicBezTo>
                    <a:pt x="54" y="12"/>
                    <a:pt x="68" y="30"/>
                    <a:pt x="68" y="51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5" name="Line 14"/>
            <p:cNvSpPr>
              <a:spLocks noChangeShapeType="1"/>
            </p:cNvSpPr>
            <p:nvPr/>
          </p:nvSpPr>
          <p:spPr bwMode="auto">
            <a:xfrm flipH="1">
              <a:off x="1068388" y="4267201"/>
              <a:ext cx="41275" cy="460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6" name="Line 15"/>
            <p:cNvSpPr>
              <a:spLocks noChangeShapeType="1"/>
            </p:cNvSpPr>
            <p:nvPr/>
          </p:nvSpPr>
          <p:spPr bwMode="auto">
            <a:xfrm>
              <a:off x="1069976" y="4230688"/>
              <a:ext cx="0" cy="3381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7" name="Freeform 16"/>
            <p:cNvSpPr>
              <a:spLocks/>
            </p:cNvSpPr>
            <p:nvPr/>
          </p:nvSpPr>
          <p:spPr bwMode="auto">
            <a:xfrm>
              <a:off x="911226" y="4373563"/>
              <a:ext cx="128588" cy="128588"/>
            </a:xfrm>
            <a:custGeom>
              <a:avLst/>
              <a:gdLst>
                <a:gd name="T0" fmla="*/ 18 w 85"/>
                <a:gd name="T1" fmla="*/ 66 h 85"/>
                <a:gd name="T2" fmla="*/ 79 w 85"/>
                <a:gd name="T3" fmla="*/ 79 h 85"/>
                <a:gd name="T4" fmla="*/ 66 w 85"/>
                <a:gd name="T5" fmla="*/ 19 h 85"/>
                <a:gd name="T6" fmla="*/ 6 w 85"/>
                <a:gd name="T7" fmla="*/ 6 h 85"/>
                <a:gd name="T8" fmla="*/ 18 w 85"/>
                <a:gd name="T9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18" y="66"/>
                  </a:moveTo>
                  <a:cubicBezTo>
                    <a:pt x="33" y="81"/>
                    <a:pt x="56" y="85"/>
                    <a:pt x="79" y="79"/>
                  </a:cubicBezTo>
                  <a:cubicBezTo>
                    <a:pt x="85" y="56"/>
                    <a:pt x="81" y="33"/>
                    <a:pt x="66" y="19"/>
                  </a:cubicBezTo>
                  <a:cubicBezTo>
                    <a:pt x="52" y="4"/>
                    <a:pt x="29" y="0"/>
                    <a:pt x="6" y="6"/>
                  </a:cubicBezTo>
                  <a:cubicBezTo>
                    <a:pt x="0" y="29"/>
                    <a:pt x="4" y="52"/>
                    <a:pt x="18" y="66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8" name="Line 17"/>
            <p:cNvSpPr>
              <a:spLocks noChangeShapeType="1"/>
            </p:cNvSpPr>
            <p:nvPr/>
          </p:nvSpPr>
          <p:spPr bwMode="auto">
            <a:xfrm>
              <a:off x="920751" y="4383088"/>
              <a:ext cx="147638" cy="1460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9" name="Line 18"/>
            <p:cNvSpPr>
              <a:spLocks noChangeShapeType="1"/>
            </p:cNvSpPr>
            <p:nvPr/>
          </p:nvSpPr>
          <p:spPr bwMode="auto">
            <a:xfrm>
              <a:off x="935038" y="4462463"/>
              <a:ext cx="63500" cy="15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0" name="Line 19"/>
            <p:cNvSpPr>
              <a:spLocks noChangeShapeType="1"/>
            </p:cNvSpPr>
            <p:nvPr/>
          </p:nvSpPr>
          <p:spPr bwMode="auto">
            <a:xfrm>
              <a:off x="985838" y="4383088"/>
              <a:ext cx="6350" cy="698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1" name="Freeform 20"/>
            <p:cNvSpPr>
              <a:spLocks/>
            </p:cNvSpPr>
            <p:nvPr/>
          </p:nvSpPr>
          <p:spPr bwMode="auto">
            <a:xfrm>
              <a:off x="1098551" y="4373563"/>
              <a:ext cx="128588" cy="128588"/>
            </a:xfrm>
            <a:custGeom>
              <a:avLst/>
              <a:gdLst>
                <a:gd name="T0" fmla="*/ 66 w 85"/>
                <a:gd name="T1" fmla="*/ 66 h 85"/>
                <a:gd name="T2" fmla="*/ 6 w 85"/>
                <a:gd name="T3" fmla="*/ 79 h 85"/>
                <a:gd name="T4" fmla="*/ 18 w 85"/>
                <a:gd name="T5" fmla="*/ 19 h 85"/>
                <a:gd name="T6" fmla="*/ 79 w 85"/>
                <a:gd name="T7" fmla="*/ 6 h 85"/>
                <a:gd name="T8" fmla="*/ 66 w 85"/>
                <a:gd name="T9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66" y="66"/>
                  </a:moveTo>
                  <a:cubicBezTo>
                    <a:pt x="51" y="81"/>
                    <a:pt x="29" y="85"/>
                    <a:pt x="6" y="79"/>
                  </a:cubicBezTo>
                  <a:cubicBezTo>
                    <a:pt x="0" y="56"/>
                    <a:pt x="3" y="33"/>
                    <a:pt x="18" y="19"/>
                  </a:cubicBezTo>
                  <a:cubicBezTo>
                    <a:pt x="33" y="4"/>
                    <a:pt x="56" y="0"/>
                    <a:pt x="79" y="6"/>
                  </a:cubicBezTo>
                  <a:cubicBezTo>
                    <a:pt x="85" y="29"/>
                    <a:pt x="81" y="52"/>
                    <a:pt x="66" y="66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2" name="Line 21"/>
            <p:cNvSpPr>
              <a:spLocks noChangeShapeType="1"/>
            </p:cNvSpPr>
            <p:nvPr/>
          </p:nvSpPr>
          <p:spPr bwMode="auto">
            <a:xfrm flipH="1">
              <a:off x="1069976" y="4383088"/>
              <a:ext cx="147638" cy="1460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3" name="Line 22"/>
            <p:cNvSpPr>
              <a:spLocks noChangeShapeType="1"/>
            </p:cNvSpPr>
            <p:nvPr/>
          </p:nvSpPr>
          <p:spPr bwMode="auto">
            <a:xfrm flipH="1">
              <a:off x="1149351" y="4446588"/>
              <a:ext cx="61913" cy="31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4" name="Freeform 23"/>
            <p:cNvSpPr>
              <a:spLocks/>
            </p:cNvSpPr>
            <p:nvPr/>
          </p:nvSpPr>
          <p:spPr bwMode="auto">
            <a:xfrm>
              <a:off x="1133476" y="4529138"/>
              <a:ext cx="115888" cy="103188"/>
            </a:xfrm>
            <a:custGeom>
              <a:avLst/>
              <a:gdLst>
                <a:gd name="T0" fmla="*/ 64 w 76"/>
                <a:gd name="T1" fmla="*/ 31 h 68"/>
                <a:gd name="T2" fmla="*/ 76 w 76"/>
                <a:gd name="T3" fmla="*/ 9 h 68"/>
                <a:gd name="T4" fmla="*/ 75 w 76"/>
                <a:gd name="T5" fmla="*/ 8 h 68"/>
                <a:gd name="T6" fmla="*/ 66 w 76"/>
                <a:gd name="T7" fmla="*/ 5 h 68"/>
                <a:gd name="T8" fmla="*/ 28 w 76"/>
                <a:gd name="T9" fmla="*/ 26 h 68"/>
                <a:gd name="T10" fmla="*/ 0 w 76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68">
                  <a:moveTo>
                    <a:pt x="64" y="31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6" y="8"/>
                    <a:pt x="75" y="8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51" y="0"/>
                    <a:pt x="35" y="11"/>
                    <a:pt x="28" y="26"/>
                  </a:cubicBezTo>
                  <a:cubicBezTo>
                    <a:pt x="0" y="68"/>
                    <a:pt x="0" y="68"/>
                    <a:pt x="0" y="6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5" name="Freeform 24"/>
            <p:cNvSpPr>
              <a:spLocks/>
            </p:cNvSpPr>
            <p:nvPr/>
          </p:nvSpPr>
          <p:spPr bwMode="auto">
            <a:xfrm>
              <a:off x="879476" y="4549776"/>
              <a:ext cx="449263" cy="209550"/>
            </a:xfrm>
            <a:custGeom>
              <a:avLst/>
              <a:gdLst>
                <a:gd name="T0" fmla="*/ 0 w 297"/>
                <a:gd name="T1" fmla="*/ 139 h 139"/>
                <a:gd name="T2" fmla="*/ 53 w 297"/>
                <a:gd name="T3" fmla="*/ 139 h 139"/>
                <a:gd name="T4" fmla="*/ 202 w 297"/>
                <a:gd name="T5" fmla="*/ 84 h 139"/>
                <a:gd name="T6" fmla="*/ 297 w 297"/>
                <a:gd name="T7" fmla="*/ 19 h 139"/>
                <a:gd name="T8" fmla="*/ 296 w 297"/>
                <a:gd name="T9" fmla="*/ 18 h 139"/>
                <a:gd name="T10" fmla="*/ 290 w 297"/>
                <a:gd name="T11" fmla="*/ 11 h 139"/>
                <a:gd name="T12" fmla="*/ 246 w 297"/>
                <a:gd name="T13" fmla="*/ 12 h 139"/>
                <a:gd name="T14" fmla="*/ 189 w 297"/>
                <a:gd name="T15" fmla="*/ 44 h 139"/>
                <a:gd name="T16" fmla="*/ 167 w 297"/>
                <a:gd name="T17" fmla="*/ 57 h 139"/>
                <a:gd name="T18" fmla="*/ 72 w 297"/>
                <a:gd name="T19" fmla="*/ 57 h 139"/>
                <a:gd name="T20" fmla="*/ 72 w 297"/>
                <a:gd name="T21" fmla="*/ 49 h 139"/>
                <a:gd name="T22" fmla="*/ 131 w 297"/>
                <a:gd name="T23" fmla="*/ 49 h 139"/>
                <a:gd name="T24" fmla="*/ 158 w 297"/>
                <a:gd name="T25" fmla="*/ 16 h 139"/>
                <a:gd name="T26" fmla="*/ 157 w 297"/>
                <a:gd name="T27" fmla="*/ 13 h 139"/>
                <a:gd name="T28" fmla="*/ 52 w 297"/>
                <a:gd name="T29" fmla="*/ 13 h 139"/>
                <a:gd name="T30" fmla="*/ 11 w 297"/>
                <a:gd name="T31" fmla="*/ 48 h 139"/>
                <a:gd name="T32" fmla="*/ 0 w 297"/>
                <a:gd name="T33" fmla="*/ 4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7" h="139">
                  <a:moveTo>
                    <a:pt x="0" y="139"/>
                  </a:moveTo>
                  <a:cubicBezTo>
                    <a:pt x="53" y="139"/>
                    <a:pt x="53" y="139"/>
                    <a:pt x="53" y="139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97" y="18"/>
                    <a:pt x="297" y="18"/>
                    <a:pt x="296" y="18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78" y="0"/>
                    <a:pt x="259" y="2"/>
                    <a:pt x="246" y="12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46" y="48"/>
                    <a:pt x="158" y="32"/>
                    <a:pt x="158" y="16"/>
                  </a:cubicBezTo>
                  <a:cubicBezTo>
                    <a:pt x="158" y="16"/>
                    <a:pt x="157" y="13"/>
                    <a:pt x="157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0" y="48"/>
                    <a:pt x="0" y="48"/>
                    <a:pt x="0" y="4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6" name="Freeform 25"/>
            <p:cNvSpPr>
              <a:spLocks/>
            </p:cNvSpPr>
            <p:nvPr/>
          </p:nvSpPr>
          <p:spPr bwMode="auto">
            <a:xfrm>
              <a:off x="776288" y="4600576"/>
              <a:ext cx="104775" cy="201613"/>
            </a:xfrm>
            <a:custGeom>
              <a:avLst/>
              <a:gdLst>
                <a:gd name="T0" fmla="*/ 0 w 66"/>
                <a:gd name="T1" fmla="*/ 0 h 127"/>
                <a:gd name="T2" fmla="*/ 66 w 66"/>
                <a:gd name="T3" fmla="*/ 0 h 127"/>
                <a:gd name="T4" fmla="*/ 66 w 66"/>
                <a:gd name="T5" fmla="*/ 127 h 127"/>
                <a:gd name="T6" fmla="*/ 42 w 66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27">
                  <a:moveTo>
                    <a:pt x="0" y="0"/>
                  </a:moveTo>
                  <a:lnTo>
                    <a:pt x="66" y="0"/>
                  </a:lnTo>
                  <a:lnTo>
                    <a:pt x="66" y="127"/>
                  </a:lnTo>
                  <a:lnTo>
                    <a:pt x="42" y="127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7" name="Freeform 26"/>
            <p:cNvSpPr>
              <a:spLocks/>
            </p:cNvSpPr>
            <p:nvPr/>
          </p:nvSpPr>
          <p:spPr bwMode="auto">
            <a:xfrm>
              <a:off x="728663" y="4600576"/>
              <a:ext cx="119063" cy="227013"/>
            </a:xfrm>
            <a:custGeom>
              <a:avLst/>
              <a:gdLst>
                <a:gd name="T0" fmla="*/ 0 w 75"/>
                <a:gd name="T1" fmla="*/ 0 h 143"/>
                <a:gd name="T2" fmla="*/ 75 w 75"/>
                <a:gd name="T3" fmla="*/ 0 h 143"/>
                <a:gd name="T4" fmla="*/ 75 w 75"/>
                <a:gd name="T5" fmla="*/ 143 h 143"/>
                <a:gd name="T6" fmla="*/ 0 w 75"/>
                <a:gd name="T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143">
                  <a:moveTo>
                    <a:pt x="0" y="0"/>
                  </a:moveTo>
                  <a:lnTo>
                    <a:pt x="75" y="0"/>
                  </a:lnTo>
                  <a:lnTo>
                    <a:pt x="75" y="143"/>
                  </a:lnTo>
                  <a:lnTo>
                    <a:pt x="0" y="143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8" name="Oval 27"/>
            <p:cNvSpPr>
              <a:spLocks noChangeArrowheads="1"/>
            </p:cNvSpPr>
            <p:nvPr/>
          </p:nvSpPr>
          <p:spPr bwMode="auto">
            <a:xfrm>
              <a:off x="785813" y="4764088"/>
              <a:ext cx="31750" cy="31750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9" name="Freeform 28"/>
            <p:cNvSpPr>
              <a:spLocks/>
            </p:cNvSpPr>
            <p:nvPr/>
          </p:nvSpPr>
          <p:spPr bwMode="auto">
            <a:xfrm>
              <a:off x="728663" y="4600576"/>
              <a:ext cx="119063" cy="227013"/>
            </a:xfrm>
            <a:custGeom>
              <a:avLst/>
              <a:gdLst>
                <a:gd name="T0" fmla="*/ 0 w 75"/>
                <a:gd name="T1" fmla="*/ 0 h 143"/>
                <a:gd name="T2" fmla="*/ 75 w 75"/>
                <a:gd name="T3" fmla="*/ 0 h 143"/>
                <a:gd name="T4" fmla="*/ 75 w 75"/>
                <a:gd name="T5" fmla="*/ 143 h 143"/>
                <a:gd name="T6" fmla="*/ 0 w 75"/>
                <a:gd name="T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143">
                  <a:moveTo>
                    <a:pt x="0" y="0"/>
                  </a:moveTo>
                  <a:lnTo>
                    <a:pt x="75" y="0"/>
                  </a:lnTo>
                  <a:lnTo>
                    <a:pt x="75" y="143"/>
                  </a:lnTo>
                  <a:lnTo>
                    <a:pt x="0" y="143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660" name="Группа 659"/>
          <p:cNvGrpSpPr/>
          <p:nvPr/>
        </p:nvGrpSpPr>
        <p:grpSpPr>
          <a:xfrm>
            <a:off x="6185198" y="3301414"/>
            <a:ext cx="397956" cy="377834"/>
            <a:chOff x="2589213" y="4248151"/>
            <a:chExt cx="565151" cy="536575"/>
          </a:xfrm>
        </p:grpSpPr>
        <p:sp>
          <p:nvSpPr>
            <p:cNvPr id="661" name="Oval 29"/>
            <p:cNvSpPr>
              <a:spLocks noChangeArrowheads="1"/>
            </p:cNvSpPr>
            <p:nvPr/>
          </p:nvSpPr>
          <p:spPr bwMode="auto">
            <a:xfrm>
              <a:off x="2741613" y="4248151"/>
              <a:ext cx="263525" cy="26511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2" name="Oval 30"/>
            <p:cNvSpPr>
              <a:spLocks noChangeArrowheads="1"/>
            </p:cNvSpPr>
            <p:nvPr/>
          </p:nvSpPr>
          <p:spPr bwMode="auto">
            <a:xfrm>
              <a:off x="2797176" y="4248151"/>
              <a:ext cx="152400" cy="26511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3" name="Freeform 31"/>
            <p:cNvSpPr>
              <a:spLocks/>
            </p:cNvSpPr>
            <p:nvPr/>
          </p:nvSpPr>
          <p:spPr bwMode="auto">
            <a:xfrm>
              <a:off x="2873376" y="4248151"/>
              <a:ext cx="131763" cy="265113"/>
            </a:xfrm>
            <a:custGeom>
              <a:avLst/>
              <a:gdLst>
                <a:gd name="T0" fmla="*/ 0 w 88"/>
                <a:gd name="T1" fmla="*/ 175 h 175"/>
                <a:gd name="T2" fmla="*/ 88 w 88"/>
                <a:gd name="T3" fmla="*/ 87 h 175"/>
                <a:gd name="T4" fmla="*/ 0 w 88"/>
                <a:gd name="T5" fmla="*/ 0 h 175"/>
                <a:gd name="T6" fmla="*/ 0 w 88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75">
                  <a:moveTo>
                    <a:pt x="0" y="175"/>
                  </a:moveTo>
                  <a:cubicBezTo>
                    <a:pt x="49" y="175"/>
                    <a:pt x="88" y="136"/>
                    <a:pt x="88" y="87"/>
                  </a:cubicBezTo>
                  <a:cubicBezTo>
                    <a:pt x="88" y="39"/>
                    <a:pt x="49" y="0"/>
                    <a:pt x="0" y="0"/>
                  </a:cubicBezTo>
                  <a:lnTo>
                    <a:pt x="0" y="175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4" name="Freeform 32"/>
            <p:cNvSpPr>
              <a:spLocks/>
            </p:cNvSpPr>
            <p:nvPr/>
          </p:nvSpPr>
          <p:spPr bwMode="auto">
            <a:xfrm>
              <a:off x="2741613" y="4333876"/>
              <a:ext cx="263525" cy="93663"/>
            </a:xfrm>
            <a:custGeom>
              <a:avLst/>
              <a:gdLst>
                <a:gd name="T0" fmla="*/ 0 w 175"/>
                <a:gd name="T1" fmla="*/ 31 h 62"/>
                <a:gd name="T2" fmla="*/ 5 w 175"/>
                <a:gd name="T3" fmla="*/ 62 h 62"/>
                <a:gd name="T4" fmla="*/ 169 w 175"/>
                <a:gd name="T5" fmla="*/ 62 h 62"/>
                <a:gd name="T6" fmla="*/ 175 w 175"/>
                <a:gd name="T7" fmla="*/ 31 h 62"/>
                <a:gd name="T8" fmla="*/ 169 w 175"/>
                <a:gd name="T9" fmla="*/ 0 h 62"/>
                <a:gd name="T10" fmla="*/ 5 w 175"/>
                <a:gd name="T11" fmla="*/ 0 h 62"/>
                <a:gd name="T12" fmla="*/ 0 w 175"/>
                <a:gd name="T13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62">
                  <a:moveTo>
                    <a:pt x="0" y="31"/>
                  </a:moveTo>
                  <a:cubicBezTo>
                    <a:pt x="0" y="42"/>
                    <a:pt x="2" y="53"/>
                    <a:pt x="5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73" y="53"/>
                    <a:pt x="175" y="42"/>
                    <a:pt x="175" y="31"/>
                  </a:cubicBezTo>
                  <a:cubicBezTo>
                    <a:pt x="175" y="20"/>
                    <a:pt x="173" y="10"/>
                    <a:pt x="16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10"/>
                    <a:pt x="0" y="20"/>
                    <a:pt x="0" y="31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5" name="Freeform 33"/>
            <p:cNvSpPr>
              <a:spLocks/>
            </p:cNvSpPr>
            <p:nvPr/>
          </p:nvSpPr>
          <p:spPr bwMode="auto">
            <a:xfrm>
              <a:off x="2636838" y="4424363"/>
              <a:ext cx="49213" cy="114300"/>
            </a:xfrm>
            <a:custGeom>
              <a:avLst/>
              <a:gdLst>
                <a:gd name="T0" fmla="*/ 33 w 33"/>
                <a:gd name="T1" fmla="*/ 76 h 76"/>
                <a:gd name="T2" fmla="*/ 33 w 33"/>
                <a:gd name="T3" fmla="*/ 25 h 76"/>
                <a:gd name="T4" fmla="*/ 9 w 33"/>
                <a:gd name="T5" fmla="*/ 0 h 76"/>
                <a:gd name="T6" fmla="*/ 1 w 33"/>
                <a:gd name="T7" fmla="*/ 0 h 76"/>
                <a:gd name="T8" fmla="*/ 0 w 3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6">
                  <a:moveTo>
                    <a:pt x="33" y="76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1" y="12"/>
                    <a:pt x="22" y="0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6" name="Freeform 34"/>
            <p:cNvSpPr>
              <a:spLocks/>
            </p:cNvSpPr>
            <p:nvPr/>
          </p:nvSpPr>
          <p:spPr bwMode="auto">
            <a:xfrm>
              <a:off x="2589213" y="4383088"/>
              <a:ext cx="222250" cy="338138"/>
            </a:xfrm>
            <a:custGeom>
              <a:avLst/>
              <a:gdLst>
                <a:gd name="T0" fmla="*/ 77 w 146"/>
                <a:gd name="T1" fmla="*/ 220 h 223"/>
                <a:gd name="T2" fmla="*/ 1 w 146"/>
                <a:gd name="T3" fmla="*/ 92 h 223"/>
                <a:gd name="T4" fmla="*/ 0 w 146"/>
                <a:gd name="T5" fmla="*/ 0 h 223"/>
                <a:gd name="T6" fmla="*/ 1 w 146"/>
                <a:gd name="T7" fmla="*/ 0 h 223"/>
                <a:gd name="T8" fmla="*/ 9 w 146"/>
                <a:gd name="T9" fmla="*/ 0 h 223"/>
                <a:gd name="T10" fmla="*/ 33 w 146"/>
                <a:gd name="T11" fmla="*/ 25 h 223"/>
                <a:gd name="T12" fmla="*/ 33 w 146"/>
                <a:gd name="T13" fmla="*/ 76 h 223"/>
                <a:gd name="T14" fmla="*/ 52 w 146"/>
                <a:gd name="T15" fmla="*/ 96 h 223"/>
                <a:gd name="T16" fmla="*/ 106 w 146"/>
                <a:gd name="T17" fmla="*/ 151 h 223"/>
                <a:gd name="T18" fmla="*/ 111 w 146"/>
                <a:gd name="T19" fmla="*/ 146 h 223"/>
                <a:gd name="T20" fmla="*/ 78 w 146"/>
                <a:gd name="T21" fmla="*/ 112 h 223"/>
                <a:gd name="T22" fmla="*/ 81 w 146"/>
                <a:gd name="T23" fmla="*/ 78 h 223"/>
                <a:gd name="T24" fmla="*/ 83 w 146"/>
                <a:gd name="T25" fmla="*/ 76 h 223"/>
                <a:gd name="T26" fmla="*/ 144 w 146"/>
                <a:gd name="T27" fmla="*/ 137 h 223"/>
                <a:gd name="T28" fmla="*/ 146 w 146"/>
                <a:gd name="T29" fmla="*/ 180 h 223"/>
                <a:gd name="T30" fmla="*/ 146 w 146"/>
                <a:gd name="T3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223">
                  <a:moveTo>
                    <a:pt x="77" y="220"/>
                  </a:moveTo>
                  <a:cubicBezTo>
                    <a:pt x="1" y="92"/>
                    <a:pt x="1" y="92"/>
                    <a:pt x="1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2" y="0"/>
                    <a:pt x="31" y="12"/>
                    <a:pt x="33" y="25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78" y="112"/>
                    <a:pt x="78" y="112"/>
                    <a:pt x="78" y="112"/>
                  </a:cubicBezTo>
                  <a:cubicBezTo>
                    <a:pt x="69" y="103"/>
                    <a:pt x="72" y="87"/>
                    <a:pt x="81" y="78"/>
                  </a:cubicBezTo>
                  <a:cubicBezTo>
                    <a:pt x="81" y="78"/>
                    <a:pt x="83" y="76"/>
                    <a:pt x="83" y="76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6" y="180"/>
                    <a:pt x="146" y="180"/>
                    <a:pt x="146" y="180"/>
                  </a:cubicBezTo>
                  <a:cubicBezTo>
                    <a:pt x="146" y="223"/>
                    <a:pt x="146" y="223"/>
                    <a:pt x="146" y="22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7" name="Freeform 35"/>
            <p:cNvSpPr>
              <a:spLocks/>
            </p:cNvSpPr>
            <p:nvPr/>
          </p:nvSpPr>
          <p:spPr bwMode="auto">
            <a:xfrm>
              <a:off x="2665413" y="4721226"/>
              <a:ext cx="182563" cy="63500"/>
            </a:xfrm>
            <a:custGeom>
              <a:avLst/>
              <a:gdLst>
                <a:gd name="T0" fmla="*/ 115 w 115"/>
                <a:gd name="T1" fmla="*/ 40 h 40"/>
                <a:gd name="T2" fmla="*/ 115 w 115"/>
                <a:gd name="T3" fmla="*/ 0 h 40"/>
                <a:gd name="T4" fmla="*/ 0 w 115"/>
                <a:gd name="T5" fmla="*/ 0 h 40"/>
                <a:gd name="T6" fmla="*/ 0 w 115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40">
                  <a:moveTo>
                    <a:pt x="115" y="40"/>
                  </a:moveTo>
                  <a:lnTo>
                    <a:pt x="115" y="0"/>
                  </a:lnTo>
                  <a:lnTo>
                    <a:pt x="0" y="0"/>
                  </a:lnTo>
                  <a:lnTo>
                    <a:pt x="0" y="4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8" name="Freeform 36"/>
            <p:cNvSpPr>
              <a:spLocks/>
            </p:cNvSpPr>
            <p:nvPr/>
          </p:nvSpPr>
          <p:spPr bwMode="auto">
            <a:xfrm>
              <a:off x="2665413" y="4721226"/>
              <a:ext cx="182563" cy="63500"/>
            </a:xfrm>
            <a:custGeom>
              <a:avLst/>
              <a:gdLst>
                <a:gd name="T0" fmla="*/ 115 w 115"/>
                <a:gd name="T1" fmla="*/ 40 h 40"/>
                <a:gd name="T2" fmla="*/ 115 w 115"/>
                <a:gd name="T3" fmla="*/ 0 h 40"/>
                <a:gd name="T4" fmla="*/ 0 w 115"/>
                <a:gd name="T5" fmla="*/ 0 h 40"/>
                <a:gd name="T6" fmla="*/ 0 w 115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40">
                  <a:moveTo>
                    <a:pt x="115" y="40"/>
                  </a:moveTo>
                  <a:lnTo>
                    <a:pt x="115" y="0"/>
                  </a:lnTo>
                  <a:lnTo>
                    <a:pt x="0" y="0"/>
                  </a:lnTo>
                  <a:lnTo>
                    <a:pt x="0" y="4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9" name="Freeform 37"/>
            <p:cNvSpPr>
              <a:spLocks/>
            </p:cNvSpPr>
            <p:nvPr/>
          </p:nvSpPr>
          <p:spPr bwMode="auto">
            <a:xfrm>
              <a:off x="3032126" y="4424363"/>
              <a:ext cx="74613" cy="141288"/>
            </a:xfrm>
            <a:custGeom>
              <a:avLst/>
              <a:gdLst>
                <a:gd name="T0" fmla="*/ 0 w 50"/>
                <a:gd name="T1" fmla="*/ 94 h 94"/>
                <a:gd name="T2" fmla="*/ 17 w 50"/>
                <a:gd name="T3" fmla="*/ 76 h 94"/>
                <a:gd name="T4" fmla="*/ 17 w 50"/>
                <a:gd name="T5" fmla="*/ 25 h 94"/>
                <a:gd name="T6" fmla="*/ 41 w 50"/>
                <a:gd name="T7" fmla="*/ 0 h 94"/>
                <a:gd name="T8" fmla="*/ 49 w 50"/>
                <a:gd name="T9" fmla="*/ 0 h 94"/>
                <a:gd name="T10" fmla="*/ 50 w 50"/>
                <a:gd name="T11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94">
                  <a:moveTo>
                    <a:pt x="0" y="94"/>
                  </a:moveTo>
                  <a:cubicBezTo>
                    <a:pt x="17" y="76"/>
                    <a:pt x="17" y="76"/>
                    <a:pt x="17" y="7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9" y="12"/>
                    <a:pt x="28" y="0"/>
                    <a:pt x="4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50" y="0"/>
                    <a:pt x="5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0" name="Freeform 38"/>
            <p:cNvSpPr>
              <a:spLocks/>
            </p:cNvSpPr>
            <p:nvPr/>
          </p:nvSpPr>
          <p:spPr bwMode="auto">
            <a:xfrm>
              <a:off x="2933701" y="4383088"/>
              <a:ext cx="220663" cy="338138"/>
            </a:xfrm>
            <a:custGeom>
              <a:avLst/>
              <a:gdLst>
                <a:gd name="T0" fmla="*/ 68 w 146"/>
                <a:gd name="T1" fmla="*/ 221 h 223"/>
                <a:gd name="T2" fmla="*/ 145 w 146"/>
                <a:gd name="T3" fmla="*/ 92 h 223"/>
                <a:gd name="T4" fmla="*/ 146 w 146"/>
                <a:gd name="T5" fmla="*/ 0 h 223"/>
                <a:gd name="T6" fmla="*/ 145 w 146"/>
                <a:gd name="T7" fmla="*/ 0 h 223"/>
                <a:gd name="T8" fmla="*/ 138 w 146"/>
                <a:gd name="T9" fmla="*/ 0 h 223"/>
                <a:gd name="T10" fmla="*/ 113 w 146"/>
                <a:gd name="T11" fmla="*/ 25 h 223"/>
                <a:gd name="T12" fmla="*/ 113 w 146"/>
                <a:gd name="T13" fmla="*/ 76 h 223"/>
                <a:gd name="T14" fmla="*/ 94 w 146"/>
                <a:gd name="T15" fmla="*/ 96 h 223"/>
                <a:gd name="T16" fmla="*/ 40 w 146"/>
                <a:gd name="T17" fmla="*/ 151 h 223"/>
                <a:gd name="T18" fmla="*/ 35 w 146"/>
                <a:gd name="T19" fmla="*/ 146 h 223"/>
                <a:gd name="T20" fmla="*/ 69 w 146"/>
                <a:gd name="T21" fmla="*/ 112 h 223"/>
                <a:gd name="T22" fmla="*/ 65 w 146"/>
                <a:gd name="T23" fmla="*/ 78 h 223"/>
                <a:gd name="T24" fmla="*/ 63 w 146"/>
                <a:gd name="T25" fmla="*/ 76 h 223"/>
                <a:gd name="T26" fmla="*/ 3 w 146"/>
                <a:gd name="T27" fmla="*/ 137 h 223"/>
                <a:gd name="T28" fmla="*/ 0 w 146"/>
                <a:gd name="T29" fmla="*/ 180 h 223"/>
                <a:gd name="T30" fmla="*/ 0 w 146"/>
                <a:gd name="T3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223">
                  <a:moveTo>
                    <a:pt x="68" y="221"/>
                  </a:moveTo>
                  <a:cubicBezTo>
                    <a:pt x="145" y="92"/>
                    <a:pt x="145" y="92"/>
                    <a:pt x="145" y="92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5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25" y="0"/>
                    <a:pt x="115" y="12"/>
                    <a:pt x="113" y="25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7" y="103"/>
                    <a:pt x="74" y="87"/>
                    <a:pt x="65" y="78"/>
                  </a:cubicBezTo>
                  <a:cubicBezTo>
                    <a:pt x="65" y="78"/>
                    <a:pt x="63" y="76"/>
                    <a:pt x="63" y="76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23"/>
                    <a:pt x="0" y="223"/>
                    <a:pt x="0" y="22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1" name="Freeform 39"/>
            <p:cNvSpPr>
              <a:spLocks/>
            </p:cNvSpPr>
            <p:nvPr/>
          </p:nvSpPr>
          <p:spPr bwMode="auto">
            <a:xfrm>
              <a:off x="2895601" y="4721226"/>
              <a:ext cx="182563" cy="63500"/>
            </a:xfrm>
            <a:custGeom>
              <a:avLst/>
              <a:gdLst>
                <a:gd name="T0" fmla="*/ 0 w 115"/>
                <a:gd name="T1" fmla="*/ 40 h 40"/>
                <a:gd name="T2" fmla="*/ 0 w 115"/>
                <a:gd name="T3" fmla="*/ 0 h 40"/>
                <a:gd name="T4" fmla="*/ 115 w 115"/>
                <a:gd name="T5" fmla="*/ 0 h 40"/>
                <a:gd name="T6" fmla="*/ 115 w 115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40">
                  <a:moveTo>
                    <a:pt x="0" y="40"/>
                  </a:moveTo>
                  <a:lnTo>
                    <a:pt x="0" y="0"/>
                  </a:lnTo>
                  <a:lnTo>
                    <a:pt x="115" y="0"/>
                  </a:lnTo>
                  <a:lnTo>
                    <a:pt x="115" y="4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2" name="Freeform 40"/>
            <p:cNvSpPr>
              <a:spLocks/>
            </p:cNvSpPr>
            <p:nvPr/>
          </p:nvSpPr>
          <p:spPr bwMode="auto">
            <a:xfrm>
              <a:off x="2895601" y="4721226"/>
              <a:ext cx="182563" cy="63500"/>
            </a:xfrm>
            <a:custGeom>
              <a:avLst/>
              <a:gdLst>
                <a:gd name="T0" fmla="*/ 0 w 115"/>
                <a:gd name="T1" fmla="*/ 40 h 40"/>
                <a:gd name="T2" fmla="*/ 0 w 115"/>
                <a:gd name="T3" fmla="*/ 0 h 40"/>
                <a:gd name="T4" fmla="*/ 115 w 115"/>
                <a:gd name="T5" fmla="*/ 0 h 40"/>
                <a:gd name="T6" fmla="*/ 115 w 115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40">
                  <a:moveTo>
                    <a:pt x="0" y="40"/>
                  </a:moveTo>
                  <a:lnTo>
                    <a:pt x="0" y="0"/>
                  </a:lnTo>
                  <a:lnTo>
                    <a:pt x="115" y="0"/>
                  </a:lnTo>
                  <a:lnTo>
                    <a:pt x="115" y="4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673" name="Группа 672"/>
          <p:cNvGrpSpPr/>
          <p:nvPr/>
        </p:nvGrpSpPr>
        <p:grpSpPr>
          <a:xfrm>
            <a:off x="5534608" y="3270114"/>
            <a:ext cx="392367" cy="437081"/>
            <a:chOff x="1665288" y="4203701"/>
            <a:chExt cx="557213" cy="620713"/>
          </a:xfrm>
        </p:grpSpPr>
        <p:sp>
          <p:nvSpPr>
            <p:cNvPr id="674" name="Freeform 41"/>
            <p:cNvSpPr>
              <a:spLocks/>
            </p:cNvSpPr>
            <p:nvPr/>
          </p:nvSpPr>
          <p:spPr bwMode="auto">
            <a:xfrm>
              <a:off x="1828801" y="4203701"/>
              <a:ext cx="320675" cy="328613"/>
            </a:xfrm>
            <a:custGeom>
              <a:avLst/>
              <a:gdLst>
                <a:gd name="T0" fmla="*/ 208 w 213"/>
                <a:gd name="T1" fmla="*/ 215 h 218"/>
                <a:gd name="T2" fmla="*/ 213 w 213"/>
                <a:gd name="T3" fmla="*/ 177 h 218"/>
                <a:gd name="T4" fmla="*/ 106 w 213"/>
                <a:gd name="T5" fmla="*/ 0 h 218"/>
                <a:gd name="T6" fmla="*/ 0 w 213"/>
                <a:gd name="T7" fmla="*/ 177 h 218"/>
                <a:gd name="T8" fmla="*/ 6 w 213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8">
                  <a:moveTo>
                    <a:pt x="208" y="215"/>
                  </a:moveTo>
                  <a:cubicBezTo>
                    <a:pt x="211" y="202"/>
                    <a:pt x="213" y="189"/>
                    <a:pt x="213" y="177"/>
                  </a:cubicBezTo>
                  <a:cubicBezTo>
                    <a:pt x="213" y="100"/>
                    <a:pt x="100" y="2"/>
                    <a:pt x="106" y="0"/>
                  </a:cubicBezTo>
                  <a:cubicBezTo>
                    <a:pt x="113" y="2"/>
                    <a:pt x="0" y="100"/>
                    <a:pt x="0" y="177"/>
                  </a:cubicBezTo>
                  <a:cubicBezTo>
                    <a:pt x="0" y="190"/>
                    <a:pt x="2" y="204"/>
                    <a:pt x="6" y="21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5" name="Freeform 42"/>
            <p:cNvSpPr>
              <a:spLocks/>
            </p:cNvSpPr>
            <p:nvPr/>
          </p:nvSpPr>
          <p:spPr bwMode="auto">
            <a:xfrm>
              <a:off x="2043113" y="4352926"/>
              <a:ext cx="52388" cy="211138"/>
            </a:xfrm>
            <a:custGeom>
              <a:avLst/>
              <a:gdLst>
                <a:gd name="T0" fmla="*/ 13 w 35"/>
                <a:gd name="T1" fmla="*/ 140 h 140"/>
                <a:gd name="T2" fmla="*/ 35 w 35"/>
                <a:gd name="T3" fmla="*/ 78 h 140"/>
                <a:gd name="T4" fmla="*/ 0 w 35"/>
                <a:gd name="T5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40">
                  <a:moveTo>
                    <a:pt x="13" y="140"/>
                  </a:moveTo>
                  <a:cubicBezTo>
                    <a:pt x="29" y="122"/>
                    <a:pt x="35" y="97"/>
                    <a:pt x="35" y="78"/>
                  </a:cubicBezTo>
                  <a:cubicBezTo>
                    <a:pt x="35" y="55"/>
                    <a:pt x="19" y="26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6" name="Freeform 43"/>
            <p:cNvSpPr>
              <a:spLocks/>
            </p:cNvSpPr>
            <p:nvPr/>
          </p:nvSpPr>
          <p:spPr bwMode="auto">
            <a:xfrm>
              <a:off x="1682751" y="4510088"/>
              <a:ext cx="539750" cy="236538"/>
            </a:xfrm>
            <a:custGeom>
              <a:avLst/>
              <a:gdLst>
                <a:gd name="T0" fmla="*/ 106 w 357"/>
                <a:gd name="T1" fmla="*/ 153 h 156"/>
                <a:gd name="T2" fmla="*/ 106 w 357"/>
                <a:gd name="T3" fmla="*/ 144 h 156"/>
                <a:gd name="T4" fmla="*/ 273 w 357"/>
                <a:gd name="T5" fmla="*/ 101 h 156"/>
                <a:gd name="T6" fmla="*/ 357 w 357"/>
                <a:gd name="T7" fmla="*/ 19 h 156"/>
                <a:gd name="T8" fmla="*/ 356 w 357"/>
                <a:gd name="T9" fmla="*/ 18 h 156"/>
                <a:gd name="T10" fmla="*/ 349 w 357"/>
                <a:gd name="T11" fmla="*/ 11 h 156"/>
                <a:gd name="T12" fmla="*/ 304 w 357"/>
                <a:gd name="T13" fmla="*/ 12 h 156"/>
                <a:gd name="T14" fmla="*/ 258 w 357"/>
                <a:gd name="T15" fmla="*/ 58 h 156"/>
                <a:gd name="T16" fmla="*/ 223 w 357"/>
                <a:gd name="T17" fmla="*/ 59 h 156"/>
                <a:gd name="T18" fmla="*/ 125 w 357"/>
                <a:gd name="T19" fmla="*/ 59 h 156"/>
                <a:gd name="T20" fmla="*/ 125 w 357"/>
                <a:gd name="T21" fmla="*/ 50 h 156"/>
                <a:gd name="T22" fmla="*/ 186 w 357"/>
                <a:gd name="T23" fmla="*/ 50 h 156"/>
                <a:gd name="T24" fmla="*/ 213 w 357"/>
                <a:gd name="T25" fmla="*/ 17 h 156"/>
                <a:gd name="T26" fmla="*/ 213 w 357"/>
                <a:gd name="T27" fmla="*/ 13 h 156"/>
                <a:gd name="T28" fmla="*/ 104 w 357"/>
                <a:gd name="T29" fmla="*/ 13 h 156"/>
                <a:gd name="T30" fmla="*/ 62 w 357"/>
                <a:gd name="T31" fmla="*/ 50 h 156"/>
                <a:gd name="T32" fmla="*/ 0 w 357"/>
                <a:gd name="T33" fmla="*/ 112 h 156"/>
                <a:gd name="T34" fmla="*/ 0 w 357"/>
                <a:gd name="T35" fmla="*/ 144 h 156"/>
                <a:gd name="T36" fmla="*/ 0 w 357"/>
                <a:gd name="T3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7" h="156">
                  <a:moveTo>
                    <a:pt x="106" y="153"/>
                  </a:moveTo>
                  <a:cubicBezTo>
                    <a:pt x="106" y="144"/>
                    <a:pt x="106" y="144"/>
                    <a:pt x="106" y="144"/>
                  </a:cubicBezTo>
                  <a:cubicBezTo>
                    <a:pt x="273" y="101"/>
                    <a:pt x="273" y="101"/>
                    <a:pt x="273" y="101"/>
                  </a:cubicBezTo>
                  <a:cubicBezTo>
                    <a:pt x="357" y="19"/>
                    <a:pt x="357" y="19"/>
                    <a:pt x="357" y="19"/>
                  </a:cubicBezTo>
                  <a:cubicBezTo>
                    <a:pt x="356" y="19"/>
                    <a:pt x="356" y="19"/>
                    <a:pt x="356" y="18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37" y="0"/>
                    <a:pt x="318" y="3"/>
                    <a:pt x="304" y="12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201" y="50"/>
                    <a:pt x="213" y="33"/>
                    <a:pt x="213" y="17"/>
                  </a:cubicBezTo>
                  <a:cubicBezTo>
                    <a:pt x="213" y="17"/>
                    <a:pt x="213" y="13"/>
                    <a:pt x="213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6"/>
                    <a:pt x="0" y="156"/>
                    <a:pt x="0" y="15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7" name="Freeform 44"/>
            <p:cNvSpPr>
              <a:spLocks/>
            </p:cNvSpPr>
            <p:nvPr/>
          </p:nvSpPr>
          <p:spPr bwMode="auto">
            <a:xfrm>
              <a:off x="1665288" y="4743451"/>
              <a:ext cx="231775" cy="80963"/>
            </a:xfrm>
            <a:custGeom>
              <a:avLst/>
              <a:gdLst>
                <a:gd name="T0" fmla="*/ 0 w 146"/>
                <a:gd name="T1" fmla="*/ 51 h 51"/>
                <a:gd name="T2" fmla="*/ 0 w 146"/>
                <a:gd name="T3" fmla="*/ 0 h 51"/>
                <a:gd name="T4" fmla="*/ 146 w 146"/>
                <a:gd name="T5" fmla="*/ 0 h 51"/>
                <a:gd name="T6" fmla="*/ 146 w 146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51">
                  <a:moveTo>
                    <a:pt x="0" y="51"/>
                  </a:moveTo>
                  <a:lnTo>
                    <a:pt x="0" y="0"/>
                  </a:lnTo>
                  <a:lnTo>
                    <a:pt x="146" y="0"/>
                  </a:lnTo>
                  <a:lnTo>
                    <a:pt x="146" y="51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8" name="Freeform 45"/>
            <p:cNvSpPr>
              <a:spLocks/>
            </p:cNvSpPr>
            <p:nvPr/>
          </p:nvSpPr>
          <p:spPr bwMode="auto">
            <a:xfrm>
              <a:off x="1665288" y="4743451"/>
              <a:ext cx="231775" cy="80963"/>
            </a:xfrm>
            <a:custGeom>
              <a:avLst/>
              <a:gdLst>
                <a:gd name="T0" fmla="*/ 0 w 146"/>
                <a:gd name="T1" fmla="*/ 51 h 51"/>
                <a:gd name="T2" fmla="*/ 0 w 146"/>
                <a:gd name="T3" fmla="*/ 0 h 51"/>
                <a:gd name="T4" fmla="*/ 146 w 146"/>
                <a:gd name="T5" fmla="*/ 0 h 51"/>
                <a:gd name="T6" fmla="*/ 146 w 146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51">
                  <a:moveTo>
                    <a:pt x="0" y="51"/>
                  </a:moveTo>
                  <a:lnTo>
                    <a:pt x="0" y="0"/>
                  </a:lnTo>
                  <a:lnTo>
                    <a:pt x="146" y="0"/>
                  </a:lnTo>
                  <a:lnTo>
                    <a:pt x="146" y="51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679" name="Группа 678"/>
          <p:cNvGrpSpPr/>
          <p:nvPr/>
        </p:nvGrpSpPr>
        <p:grpSpPr>
          <a:xfrm>
            <a:off x="4861661" y="1121602"/>
            <a:ext cx="438199" cy="412487"/>
            <a:chOff x="709613" y="1152526"/>
            <a:chExt cx="622301" cy="585787"/>
          </a:xfrm>
        </p:grpSpPr>
        <p:sp>
          <p:nvSpPr>
            <p:cNvPr id="680" name="Freeform 46"/>
            <p:cNvSpPr>
              <a:spLocks/>
            </p:cNvSpPr>
            <p:nvPr/>
          </p:nvSpPr>
          <p:spPr bwMode="auto">
            <a:xfrm>
              <a:off x="750888" y="1565276"/>
              <a:ext cx="223838" cy="138113"/>
            </a:xfrm>
            <a:custGeom>
              <a:avLst/>
              <a:gdLst>
                <a:gd name="T0" fmla="*/ 0 w 148"/>
                <a:gd name="T1" fmla="*/ 0 h 91"/>
                <a:gd name="T2" fmla="*/ 39 w 148"/>
                <a:gd name="T3" fmla="*/ 69 h 91"/>
                <a:gd name="T4" fmla="*/ 40 w 148"/>
                <a:gd name="T5" fmla="*/ 71 h 91"/>
                <a:gd name="T6" fmla="*/ 75 w 148"/>
                <a:gd name="T7" fmla="*/ 91 h 91"/>
                <a:gd name="T8" fmla="*/ 148 w 148"/>
                <a:gd name="T9" fmla="*/ 91 h 91"/>
                <a:gd name="T10" fmla="*/ 148 w 148"/>
                <a:gd name="T11" fmla="*/ 0 h 91"/>
                <a:gd name="T12" fmla="*/ 43 w 148"/>
                <a:gd name="T1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91">
                  <a:moveTo>
                    <a:pt x="0" y="0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40" y="70"/>
                    <a:pt x="40" y="70"/>
                    <a:pt x="40" y="71"/>
                  </a:cubicBezTo>
                  <a:cubicBezTo>
                    <a:pt x="47" y="83"/>
                    <a:pt x="60" y="91"/>
                    <a:pt x="75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1" name="Freeform 47"/>
            <p:cNvSpPr>
              <a:spLocks/>
            </p:cNvSpPr>
            <p:nvPr/>
          </p:nvSpPr>
          <p:spPr bwMode="auto">
            <a:xfrm>
              <a:off x="1146176" y="1358901"/>
              <a:ext cx="185738" cy="263525"/>
            </a:xfrm>
            <a:custGeom>
              <a:avLst/>
              <a:gdLst>
                <a:gd name="T0" fmla="*/ 75 w 123"/>
                <a:gd name="T1" fmla="*/ 174 h 174"/>
                <a:gd name="T2" fmla="*/ 114 w 123"/>
                <a:gd name="T3" fmla="*/ 105 h 174"/>
                <a:gd name="T4" fmla="*/ 115 w 123"/>
                <a:gd name="T5" fmla="*/ 103 h 174"/>
                <a:gd name="T6" fmla="*/ 115 w 123"/>
                <a:gd name="T7" fmla="*/ 63 h 174"/>
                <a:gd name="T8" fmla="*/ 79 w 123"/>
                <a:gd name="T9" fmla="*/ 0 h 174"/>
                <a:gd name="T10" fmla="*/ 0 w 123"/>
                <a:gd name="T11" fmla="*/ 45 h 174"/>
                <a:gd name="T12" fmla="*/ 52 w 123"/>
                <a:gd name="T13" fmla="*/ 13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74">
                  <a:moveTo>
                    <a:pt x="75" y="174"/>
                  </a:moveTo>
                  <a:cubicBezTo>
                    <a:pt x="114" y="105"/>
                    <a:pt x="114" y="105"/>
                    <a:pt x="114" y="105"/>
                  </a:cubicBezTo>
                  <a:cubicBezTo>
                    <a:pt x="115" y="104"/>
                    <a:pt x="115" y="104"/>
                    <a:pt x="115" y="103"/>
                  </a:cubicBezTo>
                  <a:cubicBezTo>
                    <a:pt x="122" y="91"/>
                    <a:pt x="123" y="76"/>
                    <a:pt x="115" y="6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2" y="135"/>
                    <a:pt x="52" y="135"/>
                    <a:pt x="52" y="13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2" name="Freeform 48"/>
            <p:cNvSpPr>
              <a:spLocks/>
            </p:cNvSpPr>
            <p:nvPr/>
          </p:nvSpPr>
          <p:spPr bwMode="auto">
            <a:xfrm>
              <a:off x="822326" y="1152526"/>
              <a:ext cx="231775" cy="195263"/>
            </a:xfrm>
            <a:custGeom>
              <a:avLst/>
              <a:gdLst>
                <a:gd name="T0" fmla="*/ 153 w 153"/>
                <a:gd name="T1" fmla="*/ 0 h 129"/>
                <a:gd name="T2" fmla="*/ 74 w 153"/>
                <a:gd name="T3" fmla="*/ 0 h 129"/>
                <a:gd name="T4" fmla="*/ 72 w 153"/>
                <a:gd name="T5" fmla="*/ 0 h 129"/>
                <a:gd name="T6" fmla="*/ 37 w 153"/>
                <a:gd name="T7" fmla="*/ 20 h 129"/>
                <a:gd name="T8" fmla="*/ 0 w 153"/>
                <a:gd name="T9" fmla="*/ 83 h 129"/>
                <a:gd name="T10" fmla="*/ 79 w 153"/>
                <a:gd name="T11" fmla="*/ 129 h 129"/>
                <a:gd name="T12" fmla="*/ 132 w 153"/>
                <a:gd name="T13" fmla="*/ 3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129">
                  <a:moveTo>
                    <a:pt x="153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73" y="0"/>
                    <a:pt x="72" y="0"/>
                    <a:pt x="72" y="0"/>
                  </a:cubicBezTo>
                  <a:cubicBezTo>
                    <a:pt x="58" y="0"/>
                    <a:pt x="44" y="7"/>
                    <a:pt x="37" y="20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132" y="38"/>
                    <a:pt x="132" y="38"/>
                    <a:pt x="132" y="3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3" name="Freeform 49"/>
            <p:cNvSpPr>
              <a:spLocks/>
            </p:cNvSpPr>
            <p:nvPr/>
          </p:nvSpPr>
          <p:spPr bwMode="auto">
            <a:xfrm>
              <a:off x="709613" y="1317626"/>
              <a:ext cx="217488" cy="322263"/>
            </a:xfrm>
            <a:custGeom>
              <a:avLst/>
              <a:gdLst>
                <a:gd name="T0" fmla="*/ 144 w 144"/>
                <a:gd name="T1" fmla="*/ 77 h 214"/>
                <a:gd name="T2" fmla="*/ 128 w 144"/>
                <a:gd name="T3" fmla="*/ 39 h 214"/>
                <a:gd name="T4" fmla="*/ 111 w 144"/>
                <a:gd name="T5" fmla="*/ 0 h 214"/>
                <a:gd name="T6" fmla="*/ 69 w 144"/>
                <a:gd name="T7" fmla="*/ 5 h 214"/>
                <a:gd name="T8" fmla="*/ 27 w 144"/>
                <a:gd name="T9" fmla="*/ 10 h 214"/>
                <a:gd name="T10" fmla="*/ 47 w 144"/>
                <a:gd name="T11" fmla="*/ 22 h 214"/>
                <a:gd name="T12" fmla="*/ 9 w 144"/>
                <a:gd name="T13" fmla="*/ 89 h 214"/>
                <a:gd name="T14" fmla="*/ 8 w 144"/>
                <a:gd name="T15" fmla="*/ 90 h 214"/>
                <a:gd name="T16" fmla="*/ 7 w 144"/>
                <a:gd name="T17" fmla="*/ 131 h 214"/>
                <a:gd name="T18" fmla="*/ 55 w 144"/>
                <a:gd name="T19" fmla="*/ 214 h 214"/>
                <a:gd name="T20" fmla="*/ 62 w 144"/>
                <a:gd name="T21" fmla="*/ 179 h 214"/>
                <a:gd name="T22" fmla="*/ 63 w 144"/>
                <a:gd name="T23" fmla="*/ 177 h 214"/>
                <a:gd name="T24" fmla="*/ 127 w 144"/>
                <a:gd name="T25" fmla="*/ 68 h 214"/>
                <a:gd name="T26" fmla="*/ 144 w 144"/>
                <a:gd name="T27" fmla="*/ 7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214">
                  <a:moveTo>
                    <a:pt x="144" y="77"/>
                  </a:moveTo>
                  <a:cubicBezTo>
                    <a:pt x="128" y="39"/>
                    <a:pt x="128" y="39"/>
                    <a:pt x="128" y="39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8" y="89"/>
                    <a:pt x="8" y="90"/>
                    <a:pt x="8" y="90"/>
                  </a:cubicBezTo>
                  <a:cubicBezTo>
                    <a:pt x="1" y="102"/>
                    <a:pt x="0" y="118"/>
                    <a:pt x="7" y="131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3" y="202"/>
                    <a:pt x="56" y="189"/>
                    <a:pt x="62" y="179"/>
                  </a:cubicBezTo>
                  <a:cubicBezTo>
                    <a:pt x="62" y="178"/>
                    <a:pt x="63" y="178"/>
                    <a:pt x="63" y="177"/>
                  </a:cubicBezTo>
                  <a:cubicBezTo>
                    <a:pt x="127" y="68"/>
                    <a:pt x="127" y="68"/>
                    <a:pt x="127" y="68"/>
                  </a:cubicBezTo>
                  <a:lnTo>
                    <a:pt x="144" y="77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4" name="Freeform 50"/>
            <p:cNvSpPr>
              <a:spLocks/>
            </p:cNvSpPr>
            <p:nvPr/>
          </p:nvSpPr>
          <p:spPr bwMode="auto">
            <a:xfrm>
              <a:off x="979488" y="1535113"/>
              <a:ext cx="322263" cy="203200"/>
            </a:xfrm>
            <a:custGeom>
              <a:avLst/>
              <a:gdLst>
                <a:gd name="T0" fmla="*/ 180 w 213"/>
                <a:gd name="T1" fmla="*/ 20 h 135"/>
                <a:gd name="T2" fmla="*/ 177 w 213"/>
                <a:gd name="T3" fmla="*/ 20 h 135"/>
                <a:gd name="T4" fmla="*/ 51 w 213"/>
                <a:gd name="T5" fmla="*/ 19 h 135"/>
                <a:gd name="T6" fmla="*/ 51 w 213"/>
                <a:gd name="T7" fmla="*/ 0 h 135"/>
                <a:gd name="T8" fmla="*/ 25 w 213"/>
                <a:gd name="T9" fmla="*/ 33 h 135"/>
                <a:gd name="T10" fmla="*/ 0 w 213"/>
                <a:gd name="T11" fmla="*/ 67 h 135"/>
                <a:gd name="T12" fmla="*/ 25 w 213"/>
                <a:gd name="T13" fmla="*/ 101 h 135"/>
                <a:gd name="T14" fmla="*/ 51 w 213"/>
                <a:gd name="T15" fmla="*/ 135 h 135"/>
                <a:gd name="T16" fmla="*/ 51 w 213"/>
                <a:gd name="T17" fmla="*/ 111 h 135"/>
                <a:gd name="T18" fmla="*/ 128 w 213"/>
                <a:gd name="T19" fmla="*/ 111 h 135"/>
                <a:gd name="T20" fmla="*/ 130 w 213"/>
                <a:gd name="T21" fmla="*/ 111 h 135"/>
                <a:gd name="T22" fmla="*/ 165 w 213"/>
                <a:gd name="T23" fmla="*/ 91 h 135"/>
                <a:gd name="T24" fmla="*/ 213 w 213"/>
                <a:gd name="T25" fmla="*/ 8 h 135"/>
                <a:gd name="T26" fmla="*/ 180 w 213"/>
                <a:gd name="T27" fmla="*/ 2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3" h="135">
                  <a:moveTo>
                    <a:pt x="180" y="20"/>
                  </a:moveTo>
                  <a:cubicBezTo>
                    <a:pt x="179" y="20"/>
                    <a:pt x="178" y="20"/>
                    <a:pt x="177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9" y="111"/>
                    <a:pt x="129" y="111"/>
                    <a:pt x="130" y="111"/>
                  </a:cubicBezTo>
                  <a:cubicBezTo>
                    <a:pt x="144" y="111"/>
                    <a:pt x="158" y="104"/>
                    <a:pt x="165" y="91"/>
                  </a:cubicBezTo>
                  <a:cubicBezTo>
                    <a:pt x="213" y="8"/>
                    <a:pt x="213" y="8"/>
                    <a:pt x="213" y="8"/>
                  </a:cubicBezTo>
                  <a:cubicBezTo>
                    <a:pt x="204" y="16"/>
                    <a:pt x="192" y="20"/>
                    <a:pt x="180" y="2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5" name="Freeform 51"/>
            <p:cNvSpPr>
              <a:spLocks/>
            </p:cNvSpPr>
            <p:nvPr/>
          </p:nvSpPr>
          <p:spPr bwMode="auto">
            <a:xfrm>
              <a:off x="968376" y="1152526"/>
              <a:ext cx="288925" cy="233363"/>
            </a:xfrm>
            <a:custGeom>
              <a:avLst/>
              <a:gdLst>
                <a:gd name="T0" fmla="*/ 170 w 191"/>
                <a:gd name="T1" fmla="*/ 89 h 155"/>
                <a:gd name="T2" fmla="*/ 132 w 191"/>
                <a:gd name="T3" fmla="*/ 22 h 155"/>
                <a:gd name="T4" fmla="*/ 131 w 191"/>
                <a:gd name="T5" fmla="*/ 21 h 155"/>
                <a:gd name="T6" fmla="*/ 96 w 191"/>
                <a:gd name="T7" fmla="*/ 0 h 155"/>
                <a:gd name="T8" fmla="*/ 0 w 191"/>
                <a:gd name="T9" fmla="*/ 0 h 155"/>
                <a:gd name="T10" fmla="*/ 27 w 191"/>
                <a:gd name="T11" fmla="*/ 23 h 155"/>
                <a:gd name="T12" fmla="*/ 28 w 191"/>
                <a:gd name="T13" fmla="*/ 25 h 155"/>
                <a:gd name="T14" fmla="*/ 91 w 191"/>
                <a:gd name="T15" fmla="*/ 135 h 155"/>
                <a:gd name="T16" fmla="*/ 74 w 191"/>
                <a:gd name="T17" fmla="*/ 145 h 155"/>
                <a:gd name="T18" fmla="*/ 116 w 191"/>
                <a:gd name="T19" fmla="*/ 150 h 155"/>
                <a:gd name="T20" fmla="*/ 158 w 191"/>
                <a:gd name="T21" fmla="*/ 155 h 155"/>
                <a:gd name="T22" fmla="*/ 174 w 191"/>
                <a:gd name="T23" fmla="*/ 116 h 155"/>
                <a:gd name="T24" fmla="*/ 191 w 191"/>
                <a:gd name="T25" fmla="*/ 78 h 155"/>
                <a:gd name="T26" fmla="*/ 170 w 191"/>
                <a:gd name="T27" fmla="*/ 8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155">
                  <a:moveTo>
                    <a:pt x="170" y="89"/>
                  </a:moveTo>
                  <a:cubicBezTo>
                    <a:pt x="132" y="22"/>
                    <a:pt x="132" y="22"/>
                    <a:pt x="132" y="22"/>
                  </a:cubicBezTo>
                  <a:cubicBezTo>
                    <a:pt x="131" y="22"/>
                    <a:pt x="131" y="21"/>
                    <a:pt x="131" y="21"/>
                  </a:cubicBezTo>
                  <a:cubicBezTo>
                    <a:pt x="124" y="8"/>
                    <a:pt x="111" y="0"/>
                    <a:pt x="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4"/>
                    <a:pt x="21" y="13"/>
                    <a:pt x="27" y="23"/>
                  </a:cubicBezTo>
                  <a:cubicBezTo>
                    <a:pt x="27" y="24"/>
                    <a:pt x="28" y="25"/>
                    <a:pt x="28" y="2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58" y="155"/>
                    <a:pt x="158" y="155"/>
                    <a:pt x="158" y="155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91" y="78"/>
                    <a:pt x="191" y="78"/>
                    <a:pt x="191" y="78"/>
                  </a:cubicBezTo>
                  <a:lnTo>
                    <a:pt x="170" y="89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686" name="Группа 685"/>
          <p:cNvGrpSpPr/>
          <p:nvPr/>
        </p:nvGrpSpPr>
        <p:grpSpPr>
          <a:xfrm>
            <a:off x="7493086" y="1116012"/>
            <a:ext cx="406898" cy="411371"/>
            <a:chOff x="4446588" y="1144588"/>
            <a:chExt cx="577850" cy="584201"/>
          </a:xfrm>
        </p:grpSpPr>
        <p:sp>
          <p:nvSpPr>
            <p:cNvPr id="687" name="Freeform 52"/>
            <p:cNvSpPr>
              <a:spLocks/>
            </p:cNvSpPr>
            <p:nvPr/>
          </p:nvSpPr>
          <p:spPr bwMode="auto">
            <a:xfrm>
              <a:off x="4535488" y="1531938"/>
              <a:ext cx="57150" cy="165100"/>
            </a:xfrm>
            <a:custGeom>
              <a:avLst/>
              <a:gdLst>
                <a:gd name="T0" fmla="*/ 0 w 38"/>
                <a:gd name="T1" fmla="*/ 97 h 109"/>
                <a:gd name="T2" fmla="*/ 18 w 38"/>
                <a:gd name="T3" fmla="*/ 109 h 109"/>
                <a:gd name="T4" fmla="*/ 18 w 38"/>
                <a:gd name="T5" fmla="*/ 109 h 109"/>
                <a:gd name="T6" fmla="*/ 38 w 38"/>
                <a:gd name="T7" fmla="*/ 91 h 109"/>
                <a:gd name="T8" fmla="*/ 38 w 38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09">
                  <a:moveTo>
                    <a:pt x="0" y="97"/>
                  </a:moveTo>
                  <a:cubicBezTo>
                    <a:pt x="3" y="104"/>
                    <a:pt x="10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29" y="109"/>
                    <a:pt x="38" y="101"/>
                    <a:pt x="38" y="91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8" name="Freeform 53"/>
            <p:cNvSpPr>
              <a:spLocks/>
            </p:cNvSpPr>
            <p:nvPr/>
          </p:nvSpPr>
          <p:spPr bwMode="auto">
            <a:xfrm>
              <a:off x="4473576" y="1484313"/>
              <a:ext cx="106363" cy="242888"/>
            </a:xfrm>
            <a:custGeom>
              <a:avLst/>
              <a:gdLst>
                <a:gd name="T0" fmla="*/ 0 w 70"/>
                <a:gd name="T1" fmla="*/ 0 h 160"/>
                <a:gd name="T2" fmla="*/ 0 w 70"/>
                <a:gd name="T3" fmla="*/ 143 h 160"/>
                <a:gd name="T4" fmla="*/ 19 w 70"/>
                <a:gd name="T5" fmla="*/ 160 h 160"/>
                <a:gd name="T6" fmla="*/ 19 w 70"/>
                <a:gd name="T7" fmla="*/ 160 h 160"/>
                <a:gd name="T8" fmla="*/ 39 w 70"/>
                <a:gd name="T9" fmla="*/ 143 h 160"/>
                <a:gd name="T10" fmla="*/ 52 w 70"/>
                <a:gd name="T11" fmla="*/ 50 h 160"/>
                <a:gd name="T12" fmla="*/ 70 w 70"/>
                <a:gd name="T13" fmla="*/ 2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60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53"/>
                    <a:pt x="9" y="160"/>
                    <a:pt x="19" y="160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30" y="160"/>
                    <a:pt x="39" y="153"/>
                    <a:pt x="39" y="143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70" y="28"/>
                    <a:pt x="70" y="28"/>
                    <a:pt x="70" y="2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9" name="Freeform 54"/>
            <p:cNvSpPr>
              <a:spLocks/>
            </p:cNvSpPr>
            <p:nvPr/>
          </p:nvSpPr>
          <p:spPr bwMode="auto">
            <a:xfrm>
              <a:off x="4760913" y="1382713"/>
              <a:ext cx="66675" cy="65088"/>
            </a:xfrm>
            <a:custGeom>
              <a:avLst/>
              <a:gdLst>
                <a:gd name="T0" fmla="*/ 0 w 42"/>
                <a:gd name="T1" fmla="*/ 32 h 41"/>
                <a:gd name="T2" fmla="*/ 2 w 42"/>
                <a:gd name="T3" fmla="*/ 20 h 41"/>
                <a:gd name="T4" fmla="*/ 1 w 42"/>
                <a:gd name="T5" fmla="*/ 8 h 41"/>
                <a:gd name="T6" fmla="*/ 12 w 42"/>
                <a:gd name="T7" fmla="*/ 11 h 41"/>
                <a:gd name="T8" fmla="*/ 24 w 42"/>
                <a:gd name="T9" fmla="*/ 0 h 41"/>
                <a:gd name="T10" fmla="*/ 30 w 42"/>
                <a:gd name="T11" fmla="*/ 13 h 41"/>
                <a:gd name="T12" fmla="*/ 42 w 42"/>
                <a:gd name="T13" fmla="*/ 16 h 41"/>
                <a:gd name="T14" fmla="*/ 34 w 42"/>
                <a:gd name="T15" fmla="*/ 29 h 41"/>
                <a:gd name="T16" fmla="*/ 36 w 42"/>
                <a:gd name="T1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0" y="32"/>
                  </a:moveTo>
                  <a:lnTo>
                    <a:pt x="2" y="20"/>
                  </a:lnTo>
                  <a:lnTo>
                    <a:pt x="1" y="8"/>
                  </a:lnTo>
                  <a:lnTo>
                    <a:pt x="12" y="11"/>
                  </a:lnTo>
                  <a:lnTo>
                    <a:pt x="24" y="0"/>
                  </a:lnTo>
                  <a:lnTo>
                    <a:pt x="30" y="13"/>
                  </a:lnTo>
                  <a:lnTo>
                    <a:pt x="42" y="16"/>
                  </a:lnTo>
                  <a:lnTo>
                    <a:pt x="34" y="29"/>
                  </a:lnTo>
                  <a:lnTo>
                    <a:pt x="36" y="41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0" name="Freeform 55"/>
            <p:cNvSpPr>
              <a:spLocks/>
            </p:cNvSpPr>
            <p:nvPr/>
          </p:nvSpPr>
          <p:spPr bwMode="auto">
            <a:xfrm>
              <a:off x="4681538" y="1441451"/>
              <a:ext cx="239713" cy="287338"/>
            </a:xfrm>
            <a:custGeom>
              <a:avLst/>
              <a:gdLst>
                <a:gd name="T0" fmla="*/ 158 w 158"/>
                <a:gd name="T1" fmla="*/ 0 h 190"/>
                <a:gd name="T2" fmla="*/ 0 w 158"/>
                <a:gd name="T3" fmla="*/ 0 h 190"/>
                <a:gd name="T4" fmla="*/ 0 w 158"/>
                <a:gd name="T5" fmla="*/ 27 h 190"/>
                <a:gd name="T6" fmla="*/ 7 w 158"/>
                <a:gd name="T7" fmla="*/ 27 h 190"/>
                <a:gd name="T8" fmla="*/ 7 w 158"/>
                <a:gd name="T9" fmla="*/ 181 h 190"/>
                <a:gd name="T10" fmla="*/ 16 w 158"/>
                <a:gd name="T11" fmla="*/ 190 h 190"/>
                <a:gd name="T12" fmla="*/ 142 w 158"/>
                <a:gd name="T13" fmla="*/ 190 h 190"/>
                <a:gd name="T14" fmla="*/ 151 w 158"/>
                <a:gd name="T15" fmla="*/ 181 h 190"/>
                <a:gd name="T16" fmla="*/ 151 w 158"/>
                <a:gd name="T17" fmla="*/ 27 h 190"/>
                <a:gd name="T18" fmla="*/ 158 w 158"/>
                <a:gd name="T19" fmla="*/ 27 h 190"/>
                <a:gd name="T20" fmla="*/ 158 w 158"/>
                <a:gd name="T2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8" h="190">
                  <a:moveTo>
                    <a:pt x="1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181"/>
                    <a:pt x="7" y="181"/>
                    <a:pt x="7" y="181"/>
                  </a:cubicBezTo>
                  <a:cubicBezTo>
                    <a:pt x="7" y="186"/>
                    <a:pt x="11" y="190"/>
                    <a:pt x="16" y="190"/>
                  </a:cubicBezTo>
                  <a:cubicBezTo>
                    <a:pt x="142" y="190"/>
                    <a:pt x="142" y="190"/>
                    <a:pt x="142" y="190"/>
                  </a:cubicBezTo>
                  <a:cubicBezTo>
                    <a:pt x="147" y="190"/>
                    <a:pt x="151" y="186"/>
                    <a:pt x="151" y="181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58" y="27"/>
                    <a:pt x="158" y="27"/>
                    <a:pt x="158" y="27"/>
                  </a:cubicBezTo>
                  <a:lnTo>
                    <a:pt x="158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1" name="Line 56"/>
            <p:cNvSpPr>
              <a:spLocks noChangeShapeType="1"/>
            </p:cNvSpPr>
            <p:nvPr/>
          </p:nvSpPr>
          <p:spPr bwMode="auto">
            <a:xfrm>
              <a:off x="4684713" y="1481138"/>
              <a:ext cx="13335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2" name="Oval 57"/>
            <p:cNvSpPr>
              <a:spLocks noChangeArrowheads="1"/>
            </p:cNvSpPr>
            <p:nvPr/>
          </p:nvSpPr>
          <p:spPr bwMode="auto">
            <a:xfrm>
              <a:off x="4562476" y="1144588"/>
              <a:ext cx="117475" cy="117475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3" name="Freeform 58"/>
            <p:cNvSpPr>
              <a:spLocks/>
            </p:cNvSpPr>
            <p:nvPr/>
          </p:nvSpPr>
          <p:spPr bwMode="auto">
            <a:xfrm>
              <a:off x="4446588" y="1284288"/>
              <a:ext cx="333375" cy="261938"/>
            </a:xfrm>
            <a:custGeom>
              <a:avLst/>
              <a:gdLst>
                <a:gd name="T0" fmla="*/ 67 w 210"/>
                <a:gd name="T1" fmla="*/ 0 h 165"/>
                <a:gd name="T2" fmla="*/ 210 w 210"/>
                <a:gd name="T3" fmla="*/ 28 h 165"/>
                <a:gd name="T4" fmla="*/ 196 w 210"/>
                <a:gd name="T5" fmla="*/ 45 h 165"/>
                <a:gd name="T6" fmla="*/ 133 w 210"/>
                <a:gd name="T7" fmla="*/ 56 h 165"/>
                <a:gd name="T8" fmla="*/ 119 w 210"/>
                <a:gd name="T9" fmla="*/ 165 h 165"/>
                <a:gd name="T10" fmla="*/ 0 w 210"/>
                <a:gd name="T11" fmla="*/ 120 h 165"/>
                <a:gd name="T12" fmla="*/ 67 w 210"/>
                <a:gd name="T1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165">
                  <a:moveTo>
                    <a:pt x="67" y="0"/>
                  </a:moveTo>
                  <a:lnTo>
                    <a:pt x="210" y="28"/>
                  </a:lnTo>
                  <a:lnTo>
                    <a:pt x="196" y="45"/>
                  </a:lnTo>
                  <a:lnTo>
                    <a:pt x="133" y="56"/>
                  </a:lnTo>
                  <a:lnTo>
                    <a:pt x="119" y="165"/>
                  </a:lnTo>
                  <a:lnTo>
                    <a:pt x="0" y="120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4" name="Freeform 59"/>
            <p:cNvSpPr>
              <a:spLocks/>
            </p:cNvSpPr>
            <p:nvPr/>
          </p:nvSpPr>
          <p:spPr bwMode="auto">
            <a:xfrm>
              <a:off x="4973638" y="1563688"/>
              <a:ext cx="50800" cy="80963"/>
            </a:xfrm>
            <a:custGeom>
              <a:avLst/>
              <a:gdLst>
                <a:gd name="T0" fmla="*/ 17 w 33"/>
                <a:gd name="T1" fmla="*/ 54 h 54"/>
                <a:gd name="T2" fmla="*/ 30 w 33"/>
                <a:gd name="T3" fmla="*/ 49 h 54"/>
                <a:gd name="T4" fmla="*/ 32 w 33"/>
                <a:gd name="T5" fmla="*/ 44 h 54"/>
                <a:gd name="T6" fmla="*/ 17 w 33"/>
                <a:gd name="T7" fmla="*/ 3 h 54"/>
                <a:gd name="T8" fmla="*/ 13 w 33"/>
                <a:gd name="T9" fmla="*/ 0 h 54"/>
                <a:gd name="T10" fmla="*/ 0 w 33"/>
                <a:gd name="T11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54">
                  <a:moveTo>
                    <a:pt x="17" y="54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32" y="48"/>
                    <a:pt x="33" y="46"/>
                    <a:pt x="32" y="4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5" name="Freeform 60"/>
            <p:cNvSpPr>
              <a:spLocks/>
            </p:cNvSpPr>
            <p:nvPr/>
          </p:nvSpPr>
          <p:spPr bwMode="auto">
            <a:xfrm>
              <a:off x="4918076" y="1500188"/>
              <a:ext cx="103188" cy="228600"/>
            </a:xfrm>
            <a:custGeom>
              <a:avLst/>
              <a:gdLst>
                <a:gd name="T0" fmla="*/ 51 w 68"/>
                <a:gd name="T1" fmla="*/ 151 h 151"/>
                <a:gd name="T2" fmla="*/ 60 w 68"/>
                <a:gd name="T3" fmla="*/ 148 h 151"/>
                <a:gd name="T4" fmla="*/ 67 w 68"/>
                <a:gd name="T5" fmla="*/ 137 h 151"/>
                <a:gd name="T6" fmla="*/ 22 w 68"/>
                <a:gd name="T7" fmla="*/ 6 h 151"/>
                <a:gd name="T8" fmla="*/ 9 w 68"/>
                <a:gd name="T9" fmla="*/ 2 h 151"/>
                <a:gd name="T10" fmla="*/ 0 w 68"/>
                <a:gd name="T11" fmla="*/ 5 h 151"/>
                <a:gd name="T12" fmla="*/ 51 w 68"/>
                <a:gd name="T1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151">
                  <a:moveTo>
                    <a:pt x="51" y="151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5" y="146"/>
                    <a:pt x="68" y="141"/>
                    <a:pt x="67" y="13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2"/>
                    <a:pt x="14" y="0"/>
                    <a:pt x="9" y="2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51" y="15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696" name="Группа 695"/>
          <p:cNvGrpSpPr/>
          <p:nvPr/>
        </p:nvGrpSpPr>
        <p:grpSpPr>
          <a:xfrm>
            <a:off x="4881782" y="2559159"/>
            <a:ext cx="396838" cy="399074"/>
            <a:chOff x="738188" y="3194051"/>
            <a:chExt cx="563563" cy="566738"/>
          </a:xfrm>
        </p:grpSpPr>
        <p:sp>
          <p:nvSpPr>
            <p:cNvPr id="697" name="Freeform 61"/>
            <p:cNvSpPr>
              <a:spLocks/>
            </p:cNvSpPr>
            <p:nvPr/>
          </p:nvSpPr>
          <p:spPr bwMode="auto">
            <a:xfrm>
              <a:off x="1090613" y="3376613"/>
              <a:ext cx="211138" cy="214313"/>
            </a:xfrm>
            <a:custGeom>
              <a:avLst/>
              <a:gdLst>
                <a:gd name="T0" fmla="*/ 79 w 140"/>
                <a:gd name="T1" fmla="*/ 0 h 141"/>
                <a:gd name="T2" fmla="*/ 115 w 140"/>
                <a:gd name="T3" fmla="*/ 62 h 141"/>
                <a:gd name="T4" fmla="*/ 70 w 140"/>
                <a:gd name="T5" fmla="*/ 141 h 141"/>
                <a:gd name="T6" fmla="*/ 0 w 14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41">
                  <a:moveTo>
                    <a:pt x="79" y="0"/>
                  </a:moveTo>
                  <a:cubicBezTo>
                    <a:pt x="92" y="23"/>
                    <a:pt x="105" y="45"/>
                    <a:pt x="115" y="62"/>
                  </a:cubicBezTo>
                  <a:cubicBezTo>
                    <a:pt x="140" y="105"/>
                    <a:pt x="120" y="141"/>
                    <a:pt x="70" y="141"/>
                  </a:cubicBezTo>
                  <a:cubicBezTo>
                    <a:pt x="20" y="141"/>
                    <a:pt x="50" y="141"/>
                    <a:pt x="0" y="14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8" name="Freeform 62"/>
            <p:cNvSpPr>
              <a:spLocks/>
            </p:cNvSpPr>
            <p:nvPr/>
          </p:nvSpPr>
          <p:spPr bwMode="auto">
            <a:xfrm>
              <a:off x="1085851" y="3546476"/>
              <a:ext cx="55563" cy="85725"/>
            </a:xfrm>
            <a:custGeom>
              <a:avLst/>
              <a:gdLst>
                <a:gd name="T0" fmla="*/ 35 w 35"/>
                <a:gd name="T1" fmla="*/ 54 h 54"/>
                <a:gd name="T2" fmla="*/ 18 w 35"/>
                <a:gd name="T3" fmla="*/ 41 h 54"/>
                <a:gd name="T4" fmla="*/ 0 w 35"/>
                <a:gd name="T5" fmla="*/ 28 h 54"/>
                <a:gd name="T6" fmla="*/ 18 w 35"/>
                <a:gd name="T7" fmla="*/ 13 h 54"/>
                <a:gd name="T8" fmla="*/ 35 w 3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4">
                  <a:moveTo>
                    <a:pt x="35" y="54"/>
                  </a:moveTo>
                  <a:lnTo>
                    <a:pt x="18" y="41"/>
                  </a:lnTo>
                  <a:lnTo>
                    <a:pt x="0" y="28"/>
                  </a:lnTo>
                  <a:lnTo>
                    <a:pt x="18" y="13"/>
                  </a:lnTo>
                  <a:lnTo>
                    <a:pt x="35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9" name="Freeform 63"/>
            <p:cNvSpPr>
              <a:spLocks/>
            </p:cNvSpPr>
            <p:nvPr/>
          </p:nvSpPr>
          <p:spPr bwMode="auto">
            <a:xfrm>
              <a:off x="998538" y="3194051"/>
              <a:ext cx="198438" cy="157163"/>
            </a:xfrm>
            <a:custGeom>
              <a:avLst/>
              <a:gdLst>
                <a:gd name="T0" fmla="*/ 0 w 131"/>
                <a:gd name="T1" fmla="*/ 52 h 104"/>
                <a:gd name="T2" fmla="*/ 5 w 131"/>
                <a:gd name="T3" fmla="*/ 44 h 104"/>
                <a:gd name="T4" fmla="*/ 96 w 131"/>
                <a:gd name="T5" fmla="*/ 44 h 104"/>
                <a:gd name="T6" fmla="*/ 131 w 131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04">
                  <a:moveTo>
                    <a:pt x="0" y="52"/>
                  </a:moveTo>
                  <a:cubicBezTo>
                    <a:pt x="2" y="49"/>
                    <a:pt x="4" y="46"/>
                    <a:pt x="5" y="44"/>
                  </a:cubicBezTo>
                  <a:cubicBezTo>
                    <a:pt x="30" y="0"/>
                    <a:pt x="71" y="0"/>
                    <a:pt x="96" y="44"/>
                  </a:cubicBezTo>
                  <a:cubicBezTo>
                    <a:pt x="121" y="87"/>
                    <a:pt x="106" y="60"/>
                    <a:pt x="131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0" name="Freeform 64"/>
            <p:cNvSpPr>
              <a:spLocks/>
            </p:cNvSpPr>
            <p:nvPr/>
          </p:nvSpPr>
          <p:spPr bwMode="auto">
            <a:xfrm>
              <a:off x="1133476" y="3284538"/>
              <a:ext cx="73025" cy="71438"/>
            </a:xfrm>
            <a:custGeom>
              <a:avLst/>
              <a:gdLst>
                <a:gd name="T0" fmla="*/ 46 w 46"/>
                <a:gd name="T1" fmla="*/ 0 h 45"/>
                <a:gd name="T2" fmla="*/ 43 w 46"/>
                <a:gd name="T3" fmla="*/ 22 h 45"/>
                <a:gd name="T4" fmla="*/ 40 w 46"/>
                <a:gd name="T5" fmla="*/ 45 h 45"/>
                <a:gd name="T6" fmla="*/ 20 w 46"/>
                <a:gd name="T7" fmla="*/ 36 h 45"/>
                <a:gd name="T8" fmla="*/ 0 w 46"/>
                <a:gd name="T9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46" y="0"/>
                  </a:moveTo>
                  <a:lnTo>
                    <a:pt x="43" y="22"/>
                  </a:lnTo>
                  <a:lnTo>
                    <a:pt x="40" y="45"/>
                  </a:lnTo>
                  <a:lnTo>
                    <a:pt x="20" y="36"/>
                  </a:lnTo>
                  <a:lnTo>
                    <a:pt x="0" y="27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1" name="Freeform 65"/>
            <p:cNvSpPr>
              <a:spLocks/>
            </p:cNvSpPr>
            <p:nvPr/>
          </p:nvSpPr>
          <p:spPr bwMode="auto">
            <a:xfrm>
              <a:off x="914401" y="3303588"/>
              <a:ext cx="98425" cy="36513"/>
            </a:xfrm>
            <a:custGeom>
              <a:avLst/>
              <a:gdLst>
                <a:gd name="T0" fmla="*/ 0 w 62"/>
                <a:gd name="T1" fmla="*/ 23 h 23"/>
                <a:gd name="T2" fmla="*/ 0 w 62"/>
                <a:gd name="T3" fmla="*/ 0 h 23"/>
                <a:gd name="T4" fmla="*/ 62 w 62"/>
                <a:gd name="T5" fmla="*/ 0 h 23"/>
                <a:gd name="T6" fmla="*/ 62 w 62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23">
                  <a:moveTo>
                    <a:pt x="0" y="23"/>
                  </a:moveTo>
                  <a:lnTo>
                    <a:pt x="0" y="0"/>
                  </a:lnTo>
                  <a:lnTo>
                    <a:pt x="62" y="0"/>
                  </a:lnTo>
                  <a:lnTo>
                    <a:pt x="62" y="23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2" name="Freeform 66"/>
            <p:cNvSpPr>
              <a:spLocks/>
            </p:cNvSpPr>
            <p:nvPr/>
          </p:nvSpPr>
          <p:spPr bwMode="auto">
            <a:xfrm>
              <a:off x="887413" y="3340101"/>
              <a:ext cx="152400" cy="420688"/>
            </a:xfrm>
            <a:custGeom>
              <a:avLst/>
              <a:gdLst>
                <a:gd name="T0" fmla="*/ 0 w 101"/>
                <a:gd name="T1" fmla="*/ 177 h 279"/>
                <a:gd name="T2" fmla="*/ 0 w 101"/>
                <a:gd name="T3" fmla="*/ 4 h 279"/>
                <a:gd name="T4" fmla="*/ 4 w 101"/>
                <a:gd name="T5" fmla="*/ 0 h 279"/>
                <a:gd name="T6" fmla="*/ 98 w 101"/>
                <a:gd name="T7" fmla="*/ 0 h 279"/>
                <a:gd name="T8" fmla="*/ 101 w 101"/>
                <a:gd name="T9" fmla="*/ 4 h 279"/>
                <a:gd name="T10" fmla="*/ 101 w 101"/>
                <a:gd name="T11" fmla="*/ 275 h 279"/>
                <a:gd name="T12" fmla="*/ 98 w 101"/>
                <a:gd name="T13" fmla="*/ 279 h 279"/>
                <a:gd name="T14" fmla="*/ 4 w 101"/>
                <a:gd name="T15" fmla="*/ 279 h 279"/>
                <a:gd name="T16" fmla="*/ 0 w 101"/>
                <a:gd name="T17" fmla="*/ 275 h 279"/>
                <a:gd name="T18" fmla="*/ 0 w 101"/>
                <a:gd name="T19" fmla="*/ 25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279">
                  <a:moveTo>
                    <a:pt x="0" y="177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0" y="0"/>
                    <a:pt x="101" y="2"/>
                    <a:pt x="101" y="4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7"/>
                    <a:pt x="100" y="279"/>
                    <a:pt x="98" y="279"/>
                  </a:cubicBezTo>
                  <a:cubicBezTo>
                    <a:pt x="4" y="279"/>
                    <a:pt x="4" y="279"/>
                    <a:pt x="4" y="279"/>
                  </a:cubicBezTo>
                  <a:cubicBezTo>
                    <a:pt x="2" y="279"/>
                    <a:pt x="0" y="277"/>
                    <a:pt x="0" y="275"/>
                  </a:cubicBezTo>
                  <a:cubicBezTo>
                    <a:pt x="0" y="251"/>
                    <a:pt x="0" y="251"/>
                    <a:pt x="0" y="25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3" name="Rectangle 67"/>
            <p:cNvSpPr>
              <a:spLocks noChangeArrowheads="1"/>
            </p:cNvSpPr>
            <p:nvPr/>
          </p:nvSpPr>
          <p:spPr bwMode="auto">
            <a:xfrm>
              <a:off x="915988" y="3660776"/>
              <a:ext cx="95250" cy="71438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68" name="Rectangle 68"/>
            <p:cNvSpPr>
              <a:spLocks noChangeArrowheads="1"/>
            </p:cNvSpPr>
            <p:nvPr/>
          </p:nvSpPr>
          <p:spPr bwMode="auto">
            <a:xfrm>
              <a:off x="915988" y="3565526"/>
              <a:ext cx="95250" cy="68263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69" name="Rectangle 69"/>
            <p:cNvSpPr>
              <a:spLocks noChangeArrowheads="1"/>
            </p:cNvSpPr>
            <p:nvPr/>
          </p:nvSpPr>
          <p:spPr bwMode="auto">
            <a:xfrm>
              <a:off x="915988" y="3467101"/>
              <a:ext cx="95250" cy="69850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70" name="Freeform 70"/>
            <p:cNvSpPr>
              <a:spLocks/>
            </p:cNvSpPr>
            <p:nvPr/>
          </p:nvSpPr>
          <p:spPr bwMode="auto">
            <a:xfrm>
              <a:off x="738188" y="3551238"/>
              <a:ext cx="182563" cy="187325"/>
            </a:xfrm>
            <a:custGeom>
              <a:avLst/>
              <a:gdLst>
                <a:gd name="T0" fmla="*/ 108 w 121"/>
                <a:gd name="T1" fmla="*/ 101 h 124"/>
                <a:gd name="T2" fmla="*/ 102 w 121"/>
                <a:gd name="T3" fmla="*/ 40 h 124"/>
                <a:gd name="T4" fmla="*/ 0 w 121"/>
                <a:gd name="T5" fmla="*/ 24 h 124"/>
                <a:gd name="T6" fmla="*/ 46 w 121"/>
                <a:gd name="T7" fmla="*/ 108 h 124"/>
                <a:gd name="T8" fmla="*/ 108 w 121"/>
                <a:gd name="T9" fmla="*/ 102 h 124"/>
                <a:gd name="T10" fmla="*/ 109 w 121"/>
                <a:gd name="T11" fmla="*/ 10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24">
                  <a:moveTo>
                    <a:pt x="108" y="101"/>
                  </a:moveTo>
                  <a:cubicBezTo>
                    <a:pt x="121" y="82"/>
                    <a:pt x="119" y="54"/>
                    <a:pt x="102" y="40"/>
                  </a:cubicBezTo>
                  <a:cubicBezTo>
                    <a:pt x="56" y="0"/>
                    <a:pt x="0" y="24"/>
                    <a:pt x="0" y="24"/>
                  </a:cubicBezTo>
                  <a:cubicBezTo>
                    <a:pt x="31" y="30"/>
                    <a:pt x="21" y="86"/>
                    <a:pt x="46" y="108"/>
                  </a:cubicBezTo>
                  <a:cubicBezTo>
                    <a:pt x="64" y="124"/>
                    <a:pt x="92" y="121"/>
                    <a:pt x="108" y="102"/>
                  </a:cubicBezTo>
                  <a:cubicBezTo>
                    <a:pt x="108" y="102"/>
                    <a:pt x="108" y="101"/>
                    <a:pt x="109" y="10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71" name="Freeform 71"/>
            <p:cNvSpPr>
              <a:spLocks/>
            </p:cNvSpPr>
            <p:nvPr/>
          </p:nvSpPr>
          <p:spPr bwMode="auto">
            <a:xfrm>
              <a:off x="747713" y="3582988"/>
              <a:ext cx="158750" cy="173038"/>
            </a:xfrm>
            <a:custGeom>
              <a:avLst/>
              <a:gdLst>
                <a:gd name="T0" fmla="*/ 0 w 105"/>
                <a:gd name="T1" fmla="*/ 0 h 114"/>
                <a:gd name="T2" fmla="*/ 97 w 105"/>
                <a:gd name="T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5" h="114">
                  <a:moveTo>
                    <a:pt x="0" y="0"/>
                  </a:moveTo>
                  <a:cubicBezTo>
                    <a:pt x="76" y="19"/>
                    <a:pt x="105" y="91"/>
                    <a:pt x="97" y="11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72" name="Группа 771"/>
          <p:cNvGrpSpPr/>
          <p:nvPr/>
        </p:nvGrpSpPr>
        <p:grpSpPr>
          <a:xfrm>
            <a:off x="8136969" y="1848206"/>
            <a:ext cx="355478" cy="406898"/>
            <a:chOff x="5360988" y="2184401"/>
            <a:chExt cx="504826" cy="577850"/>
          </a:xfrm>
        </p:grpSpPr>
        <p:sp>
          <p:nvSpPr>
            <p:cNvPr id="773" name="Freeform 72"/>
            <p:cNvSpPr>
              <a:spLocks/>
            </p:cNvSpPr>
            <p:nvPr/>
          </p:nvSpPr>
          <p:spPr bwMode="auto">
            <a:xfrm>
              <a:off x="5654676" y="2366963"/>
              <a:ext cx="211138" cy="212725"/>
            </a:xfrm>
            <a:custGeom>
              <a:avLst/>
              <a:gdLst>
                <a:gd name="T0" fmla="*/ 79 w 140"/>
                <a:gd name="T1" fmla="*/ 0 h 141"/>
                <a:gd name="T2" fmla="*/ 115 w 140"/>
                <a:gd name="T3" fmla="*/ 62 h 141"/>
                <a:gd name="T4" fmla="*/ 69 w 140"/>
                <a:gd name="T5" fmla="*/ 141 h 141"/>
                <a:gd name="T6" fmla="*/ 0 w 14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41">
                  <a:moveTo>
                    <a:pt x="79" y="0"/>
                  </a:moveTo>
                  <a:cubicBezTo>
                    <a:pt x="92" y="23"/>
                    <a:pt x="105" y="45"/>
                    <a:pt x="115" y="62"/>
                  </a:cubicBezTo>
                  <a:cubicBezTo>
                    <a:pt x="140" y="105"/>
                    <a:pt x="119" y="141"/>
                    <a:pt x="69" y="141"/>
                  </a:cubicBezTo>
                  <a:cubicBezTo>
                    <a:pt x="19" y="141"/>
                    <a:pt x="50" y="141"/>
                    <a:pt x="0" y="14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74" name="Freeform 73"/>
            <p:cNvSpPr>
              <a:spLocks/>
            </p:cNvSpPr>
            <p:nvPr/>
          </p:nvSpPr>
          <p:spPr bwMode="auto">
            <a:xfrm>
              <a:off x="5649913" y="2536826"/>
              <a:ext cx="55563" cy="85725"/>
            </a:xfrm>
            <a:custGeom>
              <a:avLst/>
              <a:gdLst>
                <a:gd name="T0" fmla="*/ 35 w 35"/>
                <a:gd name="T1" fmla="*/ 54 h 54"/>
                <a:gd name="T2" fmla="*/ 17 w 35"/>
                <a:gd name="T3" fmla="*/ 41 h 54"/>
                <a:gd name="T4" fmla="*/ 0 w 35"/>
                <a:gd name="T5" fmla="*/ 27 h 54"/>
                <a:gd name="T6" fmla="*/ 17 w 35"/>
                <a:gd name="T7" fmla="*/ 13 h 54"/>
                <a:gd name="T8" fmla="*/ 35 w 3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4">
                  <a:moveTo>
                    <a:pt x="35" y="54"/>
                  </a:moveTo>
                  <a:lnTo>
                    <a:pt x="17" y="41"/>
                  </a:lnTo>
                  <a:lnTo>
                    <a:pt x="0" y="27"/>
                  </a:lnTo>
                  <a:lnTo>
                    <a:pt x="17" y="13"/>
                  </a:lnTo>
                  <a:lnTo>
                    <a:pt x="35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75" name="Freeform 74"/>
            <p:cNvSpPr>
              <a:spLocks/>
            </p:cNvSpPr>
            <p:nvPr/>
          </p:nvSpPr>
          <p:spPr bwMode="auto">
            <a:xfrm>
              <a:off x="5568951" y="2184401"/>
              <a:ext cx="190500" cy="157163"/>
            </a:xfrm>
            <a:custGeom>
              <a:avLst/>
              <a:gdLst>
                <a:gd name="T0" fmla="*/ 0 w 126"/>
                <a:gd name="T1" fmla="*/ 44 h 104"/>
                <a:gd name="T2" fmla="*/ 91 w 126"/>
                <a:gd name="T3" fmla="*/ 44 h 104"/>
                <a:gd name="T4" fmla="*/ 126 w 126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04">
                  <a:moveTo>
                    <a:pt x="0" y="44"/>
                  </a:moveTo>
                  <a:cubicBezTo>
                    <a:pt x="25" y="0"/>
                    <a:pt x="66" y="0"/>
                    <a:pt x="91" y="44"/>
                  </a:cubicBezTo>
                  <a:cubicBezTo>
                    <a:pt x="116" y="87"/>
                    <a:pt x="101" y="60"/>
                    <a:pt x="126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76" name="Freeform 75"/>
            <p:cNvSpPr>
              <a:spLocks/>
            </p:cNvSpPr>
            <p:nvPr/>
          </p:nvSpPr>
          <p:spPr bwMode="auto">
            <a:xfrm>
              <a:off x="5695951" y="2274888"/>
              <a:ext cx="74613" cy="69850"/>
            </a:xfrm>
            <a:custGeom>
              <a:avLst/>
              <a:gdLst>
                <a:gd name="T0" fmla="*/ 47 w 47"/>
                <a:gd name="T1" fmla="*/ 0 h 44"/>
                <a:gd name="T2" fmla="*/ 44 w 47"/>
                <a:gd name="T3" fmla="*/ 22 h 44"/>
                <a:gd name="T4" fmla="*/ 41 w 47"/>
                <a:gd name="T5" fmla="*/ 44 h 44"/>
                <a:gd name="T6" fmla="*/ 20 w 47"/>
                <a:gd name="T7" fmla="*/ 36 h 44"/>
                <a:gd name="T8" fmla="*/ 0 w 47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47" y="0"/>
                  </a:moveTo>
                  <a:lnTo>
                    <a:pt x="44" y="22"/>
                  </a:lnTo>
                  <a:lnTo>
                    <a:pt x="41" y="44"/>
                  </a:lnTo>
                  <a:lnTo>
                    <a:pt x="20" y="36"/>
                  </a:lnTo>
                  <a:lnTo>
                    <a:pt x="0" y="2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77" name="Freeform 76"/>
            <p:cNvSpPr>
              <a:spLocks/>
            </p:cNvSpPr>
            <p:nvPr/>
          </p:nvSpPr>
          <p:spPr bwMode="auto">
            <a:xfrm>
              <a:off x="5360988" y="2276476"/>
              <a:ext cx="246063" cy="485775"/>
            </a:xfrm>
            <a:custGeom>
              <a:avLst/>
              <a:gdLst>
                <a:gd name="T0" fmla="*/ 163 w 163"/>
                <a:gd name="T1" fmla="*/ 311 h 321"/>
                <a:gd name="T2" fmla="*/ 153 w 163"/>
                <a:gd name="T3" fmla="*/ 321 h 321"/>
                <a:gd name="T4" fmla="*/ 10 w 163"/>
                <a:gd name="T5" fmla="*/ 321 h 321"/>
                <a:gd name="T6" fmla="*/ 0 w 163"/>
                <a:gd name="T7" fmla="*/ 311 h 321"/>
                <a:gd name="T8" fmla="*/ 0 w 163"/>
                <a:gd name="T9" fmla="*/ 10 h 321"/>
                <a:gd name="T10" fmla="*/ 10 w 163"/>
                <a:gd name="T11" fmla="*/ 0 h 321"/>
                <a:gd name="T12" fmla="*/ 153 w 163"/>
                <a:gd name="T13" fmla="*/ 0 h 321"/>
                <a:gd name="T14" fmla="*/ 163 w 163"/>
                <a:gd name="T15" fmla="*/ 10 h 321"/>
                <a:gd name="T16" fmla="*/ 163 w 163"/>
                <a:gd name="T17" fmla="*/ 31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321">
                  <a:moveTo>
                    <a:pt x="163" y="311"/>
                  </a:moveTo>
                  <a:cubicBezTo>
                    <a:pt x="163" y="317"/>
                    <a:pt x="158" y="321"/>
                    <a:pt x="153" y="321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4" y="321"/>
                    <a:pt x="0" y="317"/>
                    <a:pt x="0" y="3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8" y="0"/>
                    <a:pt x="163" y="4"/>
                    <a:pt x="163" y="10"/>
                  </a:cubicBezTo>
                  <a:lnTo>
                    <a:pt x="163" y="31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78" name="Line 78"/>
            <p:cNvSpPr>
              <a:spLocks noChangeShapeType="1"/>
            </p:cNvSpPr>
            <p:nvPr/>
          </p:nvSpPr>
          <p:spPr bwMode="auto">
            <a:xfrm>
              <a:off x="5441951" y="2311401"/>
              <a:ext cx="8413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79" name="Line 79"/>
            <p:cNvSpPr>
              <a:spLocks noChangeShapeType="1"/>
            </p:cNvSpPr>
            <p:nvPr/>
          </p:nvSpPr>
          <p:spPr bwMode="auto">
            <a:xfrm>
              <a:off x="5473701" y="2724151"/>
              <a:ext cx="2063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0" name="Freeform 80"/>
            <p:cNvSpPr>
              <a:spLocks/>
            </p:cNvSpPr>
            <p:nvPr/>
          </p:nvSpPr>
          <p:spPr bwMode="auto">
            <a:xfrm>
              <a:off x="5397501" y="2419351"/>
              <a:ext cx="150813" cy="176213"/>
            </a:xfrm>
            <a:custGeom>
              <a:avLst/>
              <a:gdLst>
                <a:gd name="T0" fmla="*/ 70 w 100"/>
                <a:gd name="T1" fmla="*/ 111 h 116"/>
                <a:gd name="T2" fmla="*/ 21 w 100"/>
                <a:gd name="T3" fmla="*/ 89 h 116"/>
                <a:gd name="T4" fmla="*/ 34 w 100"/>
                <a:gd name="T5" fmla="*/ 0 h 116"/>
                <a:gd name="T6" fmla="*/ 92 w 100"/>
                <a:gd name="T7" fmla="*/ 60 h 116"/>
                <a:gd name="T8" fmla="*/ 71 w 100"/>
                <a:gd name="T9" fmla="*/ 110 h 116"/>
                <a:gd name="T10" fmla="*/ 69 w 100"/>
                <a:gd name="T11" fmla="*/ 11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16">
                  <a:moveTo>
                    <a:pt x="70" y="111"/>
                  </a:moveTo>
                  <a:cubicBezTo>
                    <a:pt x="51" y="116"/>
                    <a:pt x="28" y="107"/>
                    <a:pt x="21" y="89"/>
                  </a:cubicBezTo>
                  <a:cubicBezTo>
                    <a:pt x="0" y="40"/>
                    <a:pt x="34" y="0"/>
                    <a:pt x="34" y="0"/>
                  </a:cubicBezTo>
                  <a:cubicBezTo>
                    <a:pt x="31" y="26"/>
                    <a:pt x="81" y="33"/>
                    <a:pt x="92" y="60"/>
                  </a:cubicBezTo>
                  <a:cubicBezTo>
                    <a:pt x="100" y="79"/>
                    <a:pt x="91" y="102"/>
                    <a:pt x="71" y="110"/>
                  </a:cubicBezTo>
                  <a:cubicBezTo>
                    <a:pt x="71" y="110"/>
                    <a:pt x="70" y="110"/>
                    <a:pt x="69" y="11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1" name="Freeform 81"/>
            <p:cNvSpPr>
              <a:spLocks/>
            </p:cNvSpPr>
            <p:nvPr/>
          </p:nvSpPr>
          <p:spPr bwMode="auto">
            <a:xfrm>
              <a:off x="5437188" y="2425701"/>
              <a:ext cx="109538" cy="169863"/>
            </a:xfrm>
            <a:custGeom>
              <a:avLst/>
              <a:gdLst>
                <a:gd name="T0" fmla="*/ 5 w 73"/>
                <a:gd name="T1" fmla="*/ 0 h 112"/>
                <a:gd name="T2" fmla="*/ 73 w 73"/>
                <a:gd name="T3" fmla="*/ 11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3" h="112">
                  <a:moveTo>
                    <a:pt x="5" y="0"/>
                  </a:moveTo>
                  <a:cubicBezTo>
                    <a:pt x="0" y="68"/>
                    <a:pt x="52" y="112"/>
                    <a:pt x="73" y="11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2" name="Freeform 76"/>
            <p:cNvSpPr>
              <a:spLocks/>
            </p:cNvSpPr>
            <p:nvPr/>
          </p:nvSpPr>
          <p:spPr bwMode="auto">
            <a:xfrm>
              <a:off x="5395777" y="2348118"/>
              <a:ext cx="181287" cy="341724"/>
            </a:xfrm>
            <a:custGeom>
              <a:avLst/>
              <a:gdLst>
                <a:gd name="T0" fmla="*/ 163 w 163"/>
                <a:gd name="T1" fmla="*/ 311 h 321"/>
                <a:gd name="T2" fmla="*/ 153 w 163"/>
                <a:gd name="T3" fmla="*/ 321 h 321"/>
                <a:gd name="T4" fmla="*/ 10 w 163"/>
                <a:gd name="T5" fmla="*/ 321 h 321"/>
                <a:gd name="T6" fmla="*/ 0 w 163"/>
                <a:gd name="T7" fmla="*/ 311 h 321"/>
                <a:gd name="T8" fmla="*/ 0 w 163"/>
                <a:gd name="T9" fmla="*/ 10 h 321"/>
                <a:gd name="T10" fmla="*/ 10 w 163"/>
                <a:gd name="T11" fmla="*/ 0 h 321"/>
                <a:gd name="T12" fmla="*/ 153 w 163"/>
                <a:gd name="T13" fmla="*/ 0 h 321"/>
                <a:gd name="T14" fmla="*/ 163 w 163"/>
                <a:gd name="T15" fmla="*/ 10 h 321"/>
                <a:gd name="T16" fmla="*/ 163 w 163"/>
                <a:gd name="T17" fmla="*/ 31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321">
                  <a:moveTo>
                    <a:pt x="163" y="311"/>
                  </a:moveTo>
                  <a:cubicBezTo>
                    <a:pt x="163" y="317"/>
                    <a:pt x="158" y="321"/>
                    <a:pt x="153" y="321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4" y="321"/>
                    <a:pt x="0" y="317"/>
                    <a:pt x="0" y="3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8" y="0"/>
                    <a:pt x="163" y="4"/>
                    <a:pt x="163" y="10"/>
                  </a:cubicBezTo>
                  <a:lnTo>
                    <a:pt x="163" y="31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83" name="Группа 782"/>
          <p:cNvGrpSpPr/>
          <p:nvPr/>
        </p:nvGrpSpPr>
        <p:grpSpPr>
          <a:xfrm>
            <a:off x="8125790" y="2588223"/>
            <a:ext cx="454967" cy="357713"/>
            <a:chOff x="5345113" y="3235326"/>
            <a:chExt cx="646113" cy="508000"/>
          </a:xfrm>
        </p:grpSpPr>
        <p:sp>
          <p:nvSpPr>
            <p:cNvPr id="784" name="Freeform 82"/>
            <p:cNvSpPr>
              <a:spLocks/>
            </p:cNvSpPr>
            <p:nvPr/>
          </p:nvSpPr>
          <p:spPr bwMode="auto">
            <a:xfrm>
              <a:off x="5594351" y="3663951"/>
              <a:ext cx="236538" cy="79375"/>
            </a:xfrm>
            <a:custGeom>
              <a:avLst/>
              <a:gdLst>
                <a:gd name="T0" fmla="*/ 44 w 157"/>
                <a:gd name="T1" fmla="*/ 0 h 52"/>
                <a:gd name="T2" fmla="*/ 132 w 157"/>
                <a:gd name="T3" fmla="*/ 0 h 52"/>
                <a:gd name="T4" fmla="*/ 157 w 157"/>
                <a:gd name="T5" fmla="*/ 26 h 52"/>
                <a:gd name="T6" fmla="*/ 157 w 157"/>
                <a:gd name="T7" fmla="*/ 26 h 52"/>
                <a:gd name="T8" fmla="*/ 132 w 157"/>
                <a:gd name="T9" fmla="*/ 52 h 52"/>
                <a:gd name="T10" fmla="*/ 0 w 157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52">
                  <a:moveTo>
                    <a:pt x="44" y="0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146" y="0"/>
                    <a:pt x="157" y="12"/>
                    <a:pt x="157" y="26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57" y="40"/>
                    <a:pt x="146" y="52"/>
                    <a:pt x="132" y="52"/>
                  </a:cubicBezTo>
                  <a:cubicBezTo>
                    <a:pt x="0" y="52"/>
                    <a:pt x="0" y="52"/>
                    <a:pt x="0" y="5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5" name="Freeform 83"/>
            <p:cNvSpPr>
              <a:spLocks/>
            </p:cNvSpPr>
            <p:nvPr/>
          </p:nvSpPr>
          <p:spPr bwMode="auto">
            <a:xfrm>
              <a:off x="5661026" y="3587751"/>
              <a:ext cx="273050" cy="76200"/>
            </a:xfrm>
            <a:custGeom>
              <a:avLst/>
              <a:gdLst>
                <a:gd name="T0" fmla="*/ 101 w 181"/>
                <a:gd name="T1" fmla="*/ 0 h 51"/>
                <a:gd name="T2" fmla="*/ 155 w 181"/>
                <a:gd name="T3" fmla="*/ 0 h 51"/>
                <a:gd name="T4" fmla="*/ 181 w 181"/>
                <a:gd name="T5" fmla="*/ 26 h 51"/>
                <a:gd name="T6" fmla="*/ 181 w 181"/>
                <a:gd name="T7" fmla="*/ 26 h 51"/>
                <a:gd name="T8" fmla="*/ 155 w 181"/>
                <a:gd name="T9" fmla="*/ 51 h 51"/>
                <a:gd name="T10" fmla="*/ 0 w 181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51">
                  <a:moveTo>
                    <a:pt x="101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69" y="0"/>
                    <a:pt x="181" y="11"/>
                    <a:pt x="181" y="26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81" y="40"/>
                    <a:pt x="169" y="51"/>
                    <a:pt x="155" y="51"/>
                  </a:cubicBezTo>
                  <a:cubicBezTo>
                    <a:pt x="0" y="51"/>
                    <a:pt x="0" y="51"/>
                    <a:pt x="0" y="5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6" name="Freeform 84"/>
            <p:cNvSpPr>
              <a:spLocks/>
            </p:cNvSpPr>
            <p:nvPr/>
          </p:nvSpPr>
          <p:spPr bwMode="auto">
            <a:xfrm>
              <a:off x="5826126" y="3509963"/>
              <a:ext cx="165100" cy="77788"/>
            </a:xfrm>
            <a:custGeom>
              <a:avLst/>
              <a:gdLst>
                <a:gd name="T0" fmla="*/ 53 w 109"/>
                <a:gd name="T1" fmla="*/ 0 h 51"/>
                <a:gd name="T2" fmla="*/ 83 w 109"/>
                <a:gd name="T3" fmla="*/ 0 h 51"/>
                <a:gd name="T4" fmla="*/ 109 w 109"/>
                <a:gd name="T5" fmla="*/ 25 h 51"/>
                <a:gd name="T6" fmla="*/ 109 w 109"/>
                <a:gd name="T7" fmla="*/ 25 h 51"/>
                <a:gd name="T8" fmla="*/ 83 w 109"/>
                <a:gd name="T9" fmla="*/ 51 h 51"/>
                <a:gd name="T10" fmla="*/ 0 w 109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51">
                  <a:moveTo>
                    <a:pt x="53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97" y="0"/>
                    <a:pt x="109" y="11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40"/>
                    <a:pt x="97" y="51"/>
                    <a:pt x="83" y="51"/>
                  </a:cubicBezTo>
                  <a:cubicBezTo>
                    <a:pt x="0" y="51"/>
                    <a:pt x="0" y="51"/>
                    <a:pt x="0" y="5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7" name="Freeform 85"/>
            <p:cNvSpPr>
              <a:spLocks/>
            </p:cNvSpPr>
            <p:nvPr/>
          </p:nvSpPr>
          <p:spPr bwMode="auto">
            <a:xfrm>
              <a:off x="5559426" y="3235326"/>
              <a:ext cx="354013" cy="354013"/>
            </a:xfrm>
            <a:custGeom>
              <a:avLst/>
              <a:gdLst>
                <a:gd name="T0" fmla="*/ 0 w 234"/>
                <a:gd name="T1" fmla="*/ 134 h 234"/>
                <a:gd name="T2" fmla="*/ 0 w 234"/>
                <a:gd name="T3" fmla="*/ 234 h 234"/>
                <a:gd name="T4" fmla="*/ 156 w 234"/>
                <a:gd name="T5" fmla="*/ 234 h 234"/>
                <a:gd name="T6" fmla="*/ 234 w 234"/>
                <a:gd name="T7" fmla="*/ 156 h 234"/>
                <a:gd name="T8" fmla="*/ 156 w 234"/>
                <a:gd name="T9" fmla="*/ 78 h 234"/>
                <a:gd name="T10" fmla="*/ 78 w 234"/>
                <a:gd name="T11" fmla="*/ 0 h 234"/>
                <a:gd name="T12" fmla="*/ 0 w 234"/>
                <a:gd name="T13" fmla="*/ 7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234">
                  <a:moveTo>
                    <a:pt x="0" y="134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99" y="234"/>
                    <a:pt x="234" y="199"/>
                    <a:pt x="234" y="156"/>
                  </a:cubicBezTo>
                  <a:cubicBezTo>
                    <a:pt x="234" y="113"/>
                    <a:pt x="199" y="78"/>
                    <a:pt x="156" y="78"/>
                  </a:cubicBezTo>
                  <a:cubicBezTo>
                    <a:pt x="156" y="35"/>
                    <a:pt x="121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8" name="Freeform 86"/>
            <p:cNvSpPr>
              <a:spLocks/>
            </p:cNvSpPr>
            <p:nvPr/>
          </p:nvSpPr>
          <p:spPr bwMode="auto">
            <a:xfrm>
              <a:off x="5538788" y="3349626"/>
              <a:ext cx="142875" cy="87313"/>
            </a:xfrm>
            <a:custGeom>
              <a:avLst/>
              <a:gdLst>
                <a:gd name="T0" fmla="*/ 94 w 94"/>
                <a:gd name="T1" fmla="*/ 0 h 57"/>
                <a:gd name="T2" fmla="*/ 33 w 94"/>
                <a:gd name="T3" fmla="*/ 57 h 57"/>
                <a:gd name="T4" fmla="*/ 0 w 94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57">
                  <a:moveTo>
                    <a:pt x="94" y="0"/>
                  </a:moveTo>
                  <a:cubicBezTo>
                    <a:pt x="94" y="34"/>
                    <a:pt x="67" y="57"/>
                    <a:pt x="33" y="57"/>
                  </a:cubicBezTo>
                  <a:cubicBezTo>
                    <a:pt x="0" y="57"/>
                    <a:pt x="0" y="57"/>
                    <a:pt x="0" y="5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9" name="Freeform 87"/>
            <p:cNvSpPr>
              <a:spLocks/>
            </p:cNvSpPr>
            <p:nvPr/>
          </p:nvSpPr>
          <p:spPr bwMode="auto">
            <a:xfrm>
              <a:off x="5345113" y="3348038"/>
              <a:ext cx="403225" cy="395288"/>
            </a:xfrm>
            <a:custGeom>
              <a:avLst/>
              <a:gdLst>
                <a:gd name="T0" fmla="*/ 223 w 267"/>
                <a:gd name="T1" fmla="*/ 0 h 261"/>
                <a:gd name="T2" fmla="*/ 107 w 267"/>
                <a:gd name="T3" fmla="*/ 0 h 261"/>
                <a:gd name="T4" fmla="*/ 0 w 267"/>
                <a:gd name="T5" fmla="*/ 130 h 261"/>
                <a:gd name="T6" fmla="*/ 0 w 267"/>
                <a:gd name="T7" fmla="*/ 130 h 261"/>
                <a:gd name="T8" fmla="*/ 130 w 267"/>
                <a:gd name="T9" fmla="*/ 261 h 261"/>
                <a:gd name="T10" fmla="*/ 267 w 267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61">
                  <a:moveTo>
                    <a:pt x="223" y="0"/>
                  </a:moveTo>
                  <a:cubicBezTo>
                    <a:pt x="107" y="0"/>
                    <a:pt x="107" y="0"/>
                    <a:pt x="107" y="0"/>
                  </a:cubicBezTo>
                  <a:cubicBezTo>
                    <a:pt x="58" y="0"/>
                    <a:pt x="0" y="58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202"/>
                    <a:pt x="58" y="261"/>
                    <a:pt x="130" y="261"/>
                  </a:cubicBezTo>
                  <a:cubicBezTo>
                    <a:pt x="267" y="261"/>
                    <a:pt x="267" y="261"/>
                    <a:pt x="267" y="26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90" name="Группа 789"/>
          <p:cNvGrpSpPr/>
          <p:nvPr/>
        </p:nvGrpSpPr>
        <p:grpSpPr>
          <a:xfrm>
            <a:off x="7573571" y="2551334"/>
            <a:ext cx="222453" cy="418077"/>
            <a:chOff x="4560888" y="3182938"/>
            <a:chExt cx="315913" cy="593725"/>
          </a:xfrm>
        </p:grpSpPr>
        <p:sp>
          <p:nvSpPr>
            <p:cNvPr id="791" name="Line 88"/>
            <p:cNvSpPr>
              <a:spLocks noChangeShapeType="1"/>
            </p:cNvSpPr>
            <p:nvPr/>
          </p:nvSpPr>
          <p:spPr bwMode="auto">
            <a:xfrm>
              <a:off x="4719638" y="3500438"/>
              <a:ext cx="0" cy="1095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2" name="Freeform 89"/>
            <p:cNvSpPr>
              <a:spLocks/>
            </p:cNvSpPr>
            <p:nvPr/>
          </p:nvSpPr>
          <p:spPr bwMode="auto">
            <a:xfrm>
              <a:off x="4560888" y="3516313"/>
              <a:ext cx="119063" cy="95250"/>
            </a:xfrm>
            <a:custGeom>
              <a:avLst/>
              <a:gdLst>
                <a:gd name="T0" fmla="*/ 79 w 79"/>
                <a:gd name="T1" fmla="*/ 62 h 63"/>
                <a:gd name="T2" fmla="*/ 60 w 79"/>
                <a:gd name="T3" fmla="*/ 22 h 63"/>
                <a:gd name="T4" fmla="*/ 3 w 79"/>
                <a:gd name="T5" fmla="*/ 2 h 63"/>
                <a:gd name="T6" fmla="*/ 22 w 79"/>
                <a:gd name="T7" fmla="*/ 59 h 63"/>
                <a:gd name="T8" fmla="*/ 27 w 79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3">
                  <a:moveTo>
                    <a:pt x="79" y="62"/>
                  </a:moveTo>
                  <a:cubicBezTo>
                    <a:pt x="78" y="47"/>
                    <a:pt x="71" y="33"/>
                    <a:pt x="60" y="22"/>
                  </a:cubicBezTo>
                  <a:cubicBezTo>
                    <a:pt x="44" y="6"/>
                    <a:pt x="23" y="0"/>
                    <a:pt x="3" y="2"/>
                  </a:cubicBezTo>
                  <a:cubicBezTo>
                    <a:pt x="0" y="22"/>
                    <a:pt x="7" y="44"/>
                    <a:pt x="22" y="59"/>
                  </a:cubicBezTo>
                  <a:cubicBezTo>
                    <a:pt x="24" y="61"/>
                    <a:pt x="25" y="62"/>
                    <a:pt x="27" y="6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3" name="Line 90"/>
            <p:cNvSpPr>
              <a:spLocks noChangeShapeType="1"/>
            </p:cNvSpPr>
            <p:nvPr/>
          </p:nvSpPr>
          <p:spPr bwMode="auto">
            <a:xfrm>
              <a:off x="4565651" y="3519488"/>
              <a:ext cx="88900" cy="904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4" name="Freeform 91"/>
            <p:cNvSpPr>
              <a:spLocks/>
            </p:cNvSpPr>
            <p:nvPr/>
          </p:nvSpPr>
          <p:spPr bwMode="auto">
            <a:xfrm>
              <a:off x="4757738" y="3516313"/>
              <a:ext cx="119063" cy="95250"/>
            </a:xfrm>
            <a:custGeom>
              <a:avLst/>
              <a:gdLst>
                <a:gd name="T0" fmla="*/ 0 w 79"/>
                <a:gd name="T1" fmla="*/ 62 h 63"/>
                <a:gd name="T2" fmla="*/ 20 w 79"/>
                <a:gd name="T3" fmla="*/ 22 h 63"/>
                <a:gd name="T4" fmla="*/ 77 w 79"/>
                <a:gd name="T5" fmla="*/ 2 h 63"/>
                <a:gd name="T6" fmla="*/ 57 w 79"/>
                <a:gd name="T7" fmla="*/ 59 h 63"/>
                <a:gd name="T8" fmla="*/ 53 w 79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3">
                  <a:moveTo>
                    <a:pt x="0" y="62"/>
                  </a:moveTo>
                  <a:cubicBezTo>
                    <a:pt x="2" y="47"/>
                    <a:pt x="8" y="33"/>
                    <a:pt x="20" y="22"/>
                  </a:cubicBezTo>
                  <a:cubicBezTo>
                    <a:pt x="35" y="6"/>
                    <a:pt x="56" y="0"/>
                    <a:pt x="77" y="2"/>
                  </a:cubicBezTo>
                  <a:cubicBezTo>
                    <a:pt x="79" y="22"/>
                    <a:pt x="73" y="44"/>
                    <a:pt x="57" y="59"/>
                  </a:cubicBezTo>
                  <a:cubicBezTo>
                    <a:pt x="56" y="61"/>
                    <a:pt x="54" y="62"/>
                    <a:pt x="53" y="6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5" name="Line 92"/>
            <p:cNvSpPr>
              <a:spLocks noChangeShapeType="1"/>
            </p:cNvSpPr>
            <p:nvPr/>
          </p:nvSpPr>
          <p:spPr bwMode="auto">
            <a:xfrm flipH="1">
              <a:off x="4781551" y="3519488"/>
              <a:ext cx="92075" cy="920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6" name="Freeform 93"/>
            <p:cNvSpPr>
              <a:spLocks/>
            </p:cNvSpPr>
            <p:nvPr/>
          </p:nvSpPr>
          <p:spPr bwMode="auto">
            <a:xfrm>
              <a:off x="4594226" y="3182938"/>
              <a:ext cx="250825" cy="304800"/>
            </a:xfrm>
            <a:custGeom>
              <a:avLst/>
              <a:gdLst>
                <a:gd name="T0" fmla="*/ 0 w 166"/>
                <a:gd name="T1" fmla="*/ 83 h 201"/>
                <a:gd name="T2" fmla="*/ 83 w 166"/>
                <a:gd name="T3" fmla="*/ 0 h 201"/>
                <a:gd name="T4" fmla="*/ 166 w 166"/>
                <a:gd name="T5" fmla="*/ 83 h 201"/>
                <a:gd name="T6" fmla="*/ 132 w 166"/>
                <a:gd name="T7" fmla="*/ 165 h 201"/>
                <a:gd name="T8" fmla="*/ 125 w 166"/>
                <a:gd name="T9" fmla="*/ 201 h 201"/>
                <a:gd name="T10" fmla="*/ 89 w 166"/>
                <a:gd name="T11" fmla="*/ 201 h 201"/>
                <a:gd name="T12" fmla="*/ 77 w 166"/>
                <a:gd name="T13" fmla="*/ 201 h 201"/>
                <a:gd name="T14" fmla="*/ 40 w 166"/>
                <a:gd name="T15" fmla="*/ 201 h 201"/>
                <a:gd name="T16" fmla="*/ 33 w 166"/>
                <a:gd name="T17" fmla="*/ 165 h 201"/>
                <a:gd name="T18" fmla="*/ 0 w 166"/>
                <a:gd name="T19" fmla="*/ 8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201">
                  <a:moveTo>
                    <a:pt x="0" y="83"/>
                  </a:moveTo>
                  <a:cubicBezTo>
                    <a:pt x="0" y="37"/>
                    <a:pt x="37" y="0"/>
                    <a:pt x="83" y="0"/>
                  </a:cubicBezTo>
                  <a:cubicBezTo>
                    <a:pt x="129" y="0"/>
                    <a:pt x="166" y="37"/>
                    <a:pt x="166" y="83"/>
                  </a:cubicBezTo>
                  <a:cubicBezTo>
                    <a:pt x="166" y="86"/>
                    <a:pt x="164" y="124"/>
                    <a:pt x="132" y="165"/>
                  </a:cubicBezTo>
                  <a:cubicBezTo>
                    <a:pt x="123" y="177"/>
                    <a:pt x="125" y="201"/>
                    <a:pt x="125" y="201"/>
                  </a:cubicBezTo>
                  <a:cubicBezTo>
                    <a:pt x="112" y="201"/>
                    <a:pt x="102" y="201"/>
                    <a:pt x="89" y="201"/>
                  </a:cubicBezTo>
                  <a:cubicBezTo>
                    <a:pt x="85" y="201"/>
                    <a:pt x="81" y="201"/>
                    <a:pt x="77" y="201"/>
                  </a:cubicBezTo>
                  <a:cubicBezTo>
                    <a:pt x="64" y="201"/>
                    <a:pt x="53" y="201"/>
                    <a:pt x="40" y="201"/>
                  </a:cubicBezTo>
                  <a:cubicBezTo>
                    <a:pt x="40" y="201"/>
                    <a:pt x="42" y="177"/>
                    <a:pt x="33" y="165"/>
                  </a:cubicBezTo>
                  <a:cubicBezTo>
                    <a:pt x="2" y="124"/>
                    <a:pt x="0" y="86"/>
                    <a:pt x="0" y="83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7" name="Freeform 94"/>
            <p:cNvSpPr>
              <a:spLocks/>
            </p:cNvSpPr>
            <p:nvPr/>
          </p:nvSpPr>
          <p:spPr bwMode="auto">
            <a:xfrm>
              <a:off x="4594226" y="3182938"/>
              <a:ext cx="250825" cy="304800"/>
            </a:xfrm>
            <a:custGeom>
              <a:avLst/>
              <a:gdLst>
                <a:gd name="T0" fmla="*/ 0 w 166"/>
                <a:gd name="T1" fmla="*/ 83 h 201"/>
                <a:gd name="T2" fmla="*/ 83 w 166"/>
                <a:gd name="T3" fmla="*/ 0 h 201"/>
                <a:gd name="T4" fmla="*/ 166 w 166"/>
                <a:gd name="T5" fmla="*/ 83 h 201"/>
                <a:gd name="T6" fmla="*/ 132 w 166"/>
                <a:gd name="T7" fmla="*/ 165 h 201"/>
                <a:gd name="T8" fmla="*/ 125 w 166"/>
                <a:gd name="T9" fmla="*/ 201 h 201"/>
                <a:gd name="T10" fmla="*/ 89 w 166"/>
                <a:gd name="T11" fmla="*/ 201 h 201"/>
                <a:gd name="T12" fmla="*/ 77 w 166"/>
                <a:gd name="T13" fmla="*/ 201 h 201"/>
                <a:gd name="T14" fmla="*/ 40 w 166"/>
                <a:gd name="T15" fmla="*/ 201 h 201"/>
                <a:gd name="T16" fmla="*/ 33 w 166"/>
                <a:gd name="T17" fmla="*/ 165 h 201"/>
                <a:gd name="T18" fmla="*/ 0 w 166"/>
                <a:gd name="T19" fmla="*/ 8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201">
                  <a:moveTo>
                    <a:pt x="0" y="83"/>
                  </a:moveTo>
                  <a:cubicBezTo>
                    <a:pt x="0" y="37"/>
                    <a:pt x="37" y="0"/>
                    <a:pt x="83" y="0"/>
                  </a:cubicBezTo>
                  <a:cubicBezTo>
                    <a:pt x="129" y="0"/>
                    <a:pt x="166" y="37"/>
                    <a:pt x="166" y="83"/>
                  </a:cubicBezTo>
                  <a:cubicBezTo>
                    <a:pt x="166" y="86"/>
                    <a:pt x="164" y="124"/>
                    <a:pt x="132" y="165"/>
                  </a:cubicBezTo>
                  <a:cubicBezTo>
                    <a:pt x="123" y="177"/>
                    <a:pt x="125" y="201"/>
                    <a:pt x="125" y="201"/>
                  </a:cubicBezTo>
                  <a:cubicBezTo>
                    <a:pt x="112" y="201"/>
                    <a:pt x="102" y="201"/>
                    <a:pt x="89" y="201"/>
                  </a:cubicBezTo>
                  <a:cubicBezTo>
                    <a:pt x="85" y="201"/>
                    <a:pt x="81" y="201"/>
                    <a:pt x="77" y="201"/>
                  </a:cubicBezTo>
                  <a:cubicBezTo>
                    <a:pt x="64" y="201"/>
                    <a:pt x="53" y="201"/>
                    <a:pt x="40" y="201"/>
                  </a:cubicBezTo>
                  <a:cubicBezTo>
                    <a:pt x="40" y="201"/>
                    <a:pt x="42" y="177"/>
                    <a:pt x="33" y="165"/>
                  </a:cubicBezTo>
                  <a:cubicBezTo>
                    <a:pt x="2" y="124"/>
                    <a:pt x="0" y="86"/>
                    <a:pt x="0" y="83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8" name="Line 95"/>
            <p:cNvSpPr>
              <a:spLocks noChangeShapeType="1"/>
            </p:cNvSpPr>
            <p:nvPr/>
          </p:nvSpPr>
          <p:spPr bwMode="auto">
            <a:xfrm flipH="1" flipV="1">
              <a:off x="4664076" y="3341688"/>
              <a:ext cx="23813" cy="1460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9" name="Line 96"/>
            <p:cNvSpPr>
              <a:spLocks noChangeShapeType="1"/>
            </p:cNvSpPr>
            <p:nvPr/>
          </p:nvSpPr>
          <p:spPr bwMode="auto">
            <a:xfrm flipV="1">
              <a:off x="4751388" y="3341688"/>
              <a:ext cx="23813" cy="1460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0" name="Freeform 97"/>
            <p:cNvSpPr>
              <a:spLocks/>
            </p:cNvSpPr>
            <p:nvPr/>
          </p:nvSpPr>
          <p:spPr bwMode="auto">
            <a:xfrm>
              <a:off x="4665663" y="3346451"/>
              <a:ext cx="109538" cy="12700"/>
            </a:xfrm>
            <a:custGeom>
              <a:avLst/>
              <a:gdLst>
                <a:gd name="T0" fmla="*/ 0 w 69"/>
                <a:gd name="T1" fmla="*/ 0 h 8"/>
                <a:gd name="T2" fmla="*/ 7 w 69"/>
                <a:gd name="T3" fmla="*/ 8 h 8"/>
                <a:gd name="T4" fmla="*/ 14 w 69"/>
                <a:gd name="T5" fmla="*/ 0 h 8"/>
                <a:gd name="T6" fmla="*/ 21 w 69"/>
                <a:gd name="T7" fmla="*/ 8 h 8"/>
                <a:gd name="T8" fmla="*/ 28 w 69"/>
                <a:gd name="T9" fmla="*/ 0 h 8"/>
                <a:gd name="T10" fmla="*/ 34 w 69"/>
                <a:gd name="T11" fmla="*/ 8 h 8"/>
                <a:gd name="T12" fmla="*/ 41 w 69"/>
                <a:gd name="T13" fmla="*/ 0 h 8"/>
                <a:gd name="T14" fmla="*/ 49 w 69"/>
                <a:gd name="T15" fmla="*/ 8 h 8"/>
                <a:gd name="T16" fmla="*/ 55 w 69"/>
                <a:gd name="T17" fmla="*/ 0 h 8"/>
                <a:gd name="T18" fmla="*/ 62 w 69"/>
                <a:gd name="T19" fmla="*/ 8 h 8"/>
                <a:gd name="T20" fmla="*/ 69 w 69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8">
                  <a:moveTo>
                    <a:pt x="0" y="0"/>
                  </a:moveTo>
                  <a:lnTo>
                    <a:pt x="7" y="8"/>
                  </a:lnTo>
                  <a:lnTo>
                    <a:pt x="14" y="0"/>
                  </a:lnTo>
                  <a:lnTo>
                    <a:pt x="21" y="8"/>
                  </a:lnTo>
                  <a:lnTo>
                    <a:pt x="28" y="0"/>
                  </a:lnTo>
                  <a:lnTo>
                    <a:pt x="34" y="8"/>
                  </a:lnTo>
                  <a:lnTo>
                    <a:pt x="41" y="0"/>
                  </a:lnTo>
                  <a:lnTo>
                    <a:pt x="49" y="8"/>
                  </a:lnTo>
                  <a:lnTo>
                    <a:pt x="55" y="0"/>
                  </a:lnTo>
                  <a:lnTo>
                    <a:pt x="62" y="8"/>
                  </a:lnTo>
                  <a:lnTo>
                    <a:pt x="69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1" name="Freeform 98"/>
            <p:cNvSpPr>
              <a:spLocks/>
            </p:cNvSpPr>
            <p:nvPr/>
          </p:nvSpPr>
          <p:spPr bwMode="auto">
            <a:xfrm>
              <a:off x="4648201" y="3484563"/>
              <a:ext cx="142875" cy="77788"/>
            </a:xfrm>
            <a:custGeom>
              <a:avLst/>
              <a:gdLst>
                <a:gd name="T0" fmla="*/ 79 w 95"/>
                <a:gd name="T1" fmla="*/ 51 h 51"/>
                <a:gd name="T2" fmla="*/ 89 w 95"/>
                <a:gd name="T3" fmla="*/ 41 h 51"/>
                <a:gd name="T4" fmla="*/ 89 w 95"/>
                <a:gd name="T5" fmla="*/ 41 h 51"/>
                <a:gd name="T6" fmla="*/ 95 w 95"/>
                <a:gd name="T7" fmla="*/ 34 h 51"/>
                <a:gd name="T8" fmla="*/ 90 w 95"/>
                <a:gd name="T9" fmla="*/ 27 h 51"/>
                <a:gd name="T10" fmla="*/ 95 w 95"/>
                <a:gd name="T11" fmla="*/ 20 h 51"/>
                <a:gd name="T12" fmla="*/ 90 w 95"/>
                <a:gd name="T13" fmla="*/ 14 h 51"/>
                <a:gd name="T14" fmla="*/ 95 w 95"/>
                <a:gd name="T15" fmla="*/ 7 h 51"/>
                <a:gd name="T16" fmla="*/ 89 w 95"/>
                <a:gd name="T17" fmla="*/ 0 h 51"/>
                <a:gd name="T18" fmla="*/ 75 w 95"/>
                <a:gd name="T19" fmla="*/ 0 h 51"/>
                <a:gd name="T20" fmla="*/ 21 w 95"/>
                <a:gd name="T21" fmla="*/ 0 h 51"/>
                <a:gd name="T22" fmla="*/ 7 w 95"/>
                <a:gd name="T23" fmla="*/ 0 h 51"/>
                <a:gd name="T24" fmla="*/ 0 w 95"/>
                <a:gd name="T25" fmla="*/ 7 h 51"/>
                <a:gd name="T26" fmla="*/ 5 w 95"/>
                <a:gd name="T27" fmla="*/ 14 h 51"/>
                <a:gd name="T28" fmla="*/ 0 w 95"/>
                <a:gd name="T29" fmla="*/ 20 h 51"/>
                <a:gd name="T30" fmla="*/ 5 w 95"/>
                <a:gd name="T31" fmla="*/ 27 h 51"/>
                <a:gd name="T32" fmla="*/ 0 w 95"/>
                <a:gd name="T33" fmla="*/ 34 h 51"/>
                <a:gd name="T34" fmla="*/ 7 w 95"/>
                <a:gd name="T35" fmla="*/ 41 h 51"/>
                <a:gd name="T36" fmla="*/ 7 w 95"/>
                <a:gd name="T37" fmla="*/ 41 h 51"/>
                <a:gd name="T38" fmla="*/ 16 w 95"/>
                <a:gd name="T3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51">
                  <a:moveTo>
                    <a:pt x="79" y="51"/>
                  </a:moveTo>
                  <a:cubicBezTo>
                    <a:pt x="85" y="51"/>
                    <a:pt x="89" y="47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5" y="38"/>
                    <a:pt x="95" y="34"/>
                  </a:cubicBezTo>
                  <a:cubicBezTo>
                    <a:pt x="95" y="31"/>
                    <a:pt x="93" y="28"/>
                    <a:pt x="90" y="27"/>
                  </a:cubicBezTo>
                  <a:cubicBezTo>
                    <a:pt x="93" y="26"/>
                    <a:pt x="95" y="24"/>
                    <a:pt x="95" y="20"/>
                  </a:cubicBezTo>
                  <a:cubicBezTo>
                    <a:pt x="95" y="17"/>
                    <a:pt x="93" y="15"/>
                    <a:pt x="90" y="14"/>
                  </a:cubicBezTo>
                  <a:cubicBezTo>
                    <a:pt x="93" y="13"/>
                    <a:pt x="95" y="10"/>
                    <a:pt x="95" y="7"/>
                  </a:cubicBezTo>
                  <a:cubicBezTo>
                    <a:pt x="95" y="3"/>
                    <a:pt x="92" y="0"/>
                    <a:pt x="89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2" y="15"/>
                    <a:pt x="0" y="17"/>
                    <a:pt x="0" y="20"/>
                  </a:cubicBezTo>
                  <a:cubicBezTo>
                    <a:pt x="0" y="24"/>
                    <a:pt x="2" y="26"/>
                    <a:pt x="5" y="27"/>
                  </a:cubicBezTo>
                  <a:cubicBezTo>
                    <a:pt x="2" y="28"/>
                    <a:pt x="0" y="31"/>
                    <a:pt x="0" y="34"/>
                  </a:cubicBezTo>
                  <a:cubicBezTo>
                    <a:pt x="0" y="38"/>
                    <a:pt x="3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7"/>
                    <a:pt x="11" y="51"/>
                    <a:pt x="16" y="5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2" name="Freeform 99"/>
            <p:cNvSpPr>
              <a:spLocks/>
            </p:cNvSpPr>
            <p:nvPr/>
          </p:nvSpPr>
          <p:spPr bwMode="auto">
            <a:xfrm>
              <a:off x="4679951" y="3498851"/>
              <a:ext cx="79375" cy="112713"/>
            </a:xfrm>
            <a:custGeom>
              <a:avLst/>
              <a:gdLst>
                <a:gd name="T0" fmla="*/ 3 w 53"/>
                <a:gd name="T1" fmla="*/ 74 h 75"/>
                <a:gd name="T2" fmla="*/ 0 w 53"/>
                <a:gd name="T3" fmla="*/ 54 h 75"/>
                <a:gd name="T4" fmla="*/ 27 w 53"/>
                <a:gd name="T5" fmla="*/ 0 h 75"/>
                <a:gd name="T6" fmla="*/ 53 w 53"/>
                <a:gd name="T7" fmla="*/ 54 h 75"/>
                <a:gd name="T8" fmla="*/ 50 w 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75">
                  <a:moveTo>
                    <a:pt x="3" y="74"/>
                  </a:moveTo>
                  <a:cubicBezTo>
                    <a:pt x="1" y="67"/>
                    <a:pt x="0" y="61"/>
                    <a:pt x="0" y="54"/>
                  </a:cubicBezTo>
                  <a:cubicBezTo>
                    <a:pt x="0" y="32"/>
                    <a:pt x="11" y="12"/>
                    <a:pt x="27" y="0"/>
                  </a:cubicBezTo>
                  <a:cubicBezTo>
                    <a:pt x="43" y="12"/>
                    <a:pt x="53" y="32"/>
                    <a:pt x="53" y="54"/>
                  </a:cubicBezTo>
                  <a:cubicBezTo>
                    <a:pt x="53" y="61"/>
                    <a:pt x="52" y="68"/>
                    <a:pt x="50" y="7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3" name="Line 100"/>
            <p:cNvSpPr>
              <a:spLocks noChangeShapeType="1"/>
            </p:cNvSpPr>
            <p:nvPr/>
          </p:nvSpPr>
          <p:spPr bwMode="auto">
            <a:xfrm>
              <a:off x="4719638" y="3498851"/>
              <a:ext cx="0" cy="1127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4" name="Freeform 101"/>
            <p:cNvSpPr>
              <a:spLocks/>
            </p:cNvSpPr>
            <p:nvPr/>
          </p:nvSpPr>
          <p:spPr bwMode="auto">
            <a:xfrm>
              <a:off x="4606926" y="3659188"/>
              <a:ext cx="227013" cy="117475"/>
            </a:xfrm>
            <a:custGeom>
              <a:avLst/>
              <a:gdLst>
                <a:gd name="T0" fmla="*/ 0 w 150"/>
                <a:gd name="T1" fmla="*/ 0 h 78"/>
                <a:gd name="T2" fmla="*/ 11 w 150"/>
                <a:gd name="T3" fmla="*/ 72 h 78"/>
                <a:gd name="T4" fmla="*/ 17 w 150"/>
                <a:gd name="T5" fmla="*/ 78 h 78"/>
                <a:gd name="T6" fmla="*/ 132 w 150"/>
                <a:gd name="T7" fmla="*/ 78 h 78"/>
                <a:gd name="T8" fmla="*/ 139 w 150"/>
                <a:gd name="T9" fmla="*/ 72 h 78"/>
                <a:gd name="T10" fmla="*/ 150 w 150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78">
                  <a:moveTo>
                    <a:pt x="0" y="0"/>
                  </a:moveTo>
                  <a:cubicBezTo>
                    <a:pt x="4" y="28"/>
                    <a:pt x="7" y="44"/>
                    <a:pt x="11" y="72"/>
                  </a:cubicBezTo>
                  <a:cubicBezTo>
                    <a:pt x="11" y="75"/>
                    <a:pt x="14" y="78"/>
                    <a:pt x="17" y="78"/>
                  </a:cubicBezTo>
                  <a:cubicBezTo>
                    <a:pt x="56" y="78"/>
                    <a:pt x="94" y="78"/>
                    <a:pt x="132" y="78"/>
                  </a:cubicBezTo>
                  <a:cubicBezTo>
                    <a:pt x="135" y="78"/>
                    <a:pt x="138" y="75"/>
                    <a:pt x="139" y="72"/>
                  </a:cubicBezTo>
                  <a:cubicBezTo>
                    <a:pt x="142" y="44"/>
                    <a:pt x="146" y="28"/>
                    <a:pt x="15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5" name="Freeform 102"/>
            <p:cNvSpPr>
              <a:spLocks/>
            </p:cNvSpPr>
            <p:nvPr/>
          </p:nvSpPr>
          <p:spPr bwMode="auto">
            <a:xfrm>
              <a:off x="4592638" y="3611563"/>
              <a:ext cx="254000" cy="52388"/>
            </a:xfrm>
            <a:custGeom>
              <a:avLst/>
              <a:gdLst>
                <a:gd name="T0" fmla="*/ 155 w 160"/>
                <a:gd name="T1" fmla="*/ 33 h 33"/>
                <a:gd name="T2" fmla="*/ 4 w 160"/>
                <a:gd name="T3" fmla="*/ 33 h 33"/>
                <a:gd name="T4" fmla="*/ 0 w 160"/>
                <a:gd name="T5" fmla="*/ 0 h 33"/>
                <a:gd name="T6" fmla="*/ 160 w 160"/>
                <a:gd name="T7" fmla="*/ 0 h 33"/>
                <a:gd name="T8" fmla="*/ 155 w 160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33">
                  <a:moveTo>
                    <a:pt x="155" y="33"/>
                  </a:moveTo>
                  <a:lnTo>
                    <a:pt x="4" y="33"/>
                  </a:lnTo>
                  <a:lnTo>
                    <a:pt x="0" y="0"/>
                  </a:lnTo>
                  <a:lnTo>
                    <a:pt x="160" y="0"/>
                  </a:lnTo>
                  <a:lnTo>
                    <a:pt x="155" y="33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06" name="Группа 805"/>
          <p:cNvGrpSpPr/>
          <p:nvPr/>
        </p:nvGrpSpPr>
        <p:grpSpPr>
          <a:xfrm>
            <a:off x="6831317" y="3281293"/>
            <a:ext cx="424785" cy="411370"/>
            <a:chOff x="3506788" y="4219576"/>
            <a:chExt cx="603251" cy="584200"/>
          </a:xfrm>
        </p:grpSpPr>
        <p:sp>
          <p:nvSpPr>
            <p:cNvPr id="807" name="Line 103"/>
            <p:cNvSpPr>
              <a:spLocks noChangeShapeType="1"/>
            </p:cNvSpPr>
            <p:nvPr/>
          </p:nvSpPr>
          <p:spPr bwMode="auto">
            <a:xfrm flipH="1">
              <a:off x="4010026" y="4219576"/>
              <a:ext cx="4763" cy="285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8" name="Line 104"/>
            <p:cNvSpPr>
              <a:spLocks noChangeShapeType="1"/>
            </p:cNvSpPr>
            <p:nvPr/>
          </p:nvSpPr>
          <p:spPr bwMode="auto">
            <a:xfrm>
              <a:off x="3959226" y="4222751"/>
              <a:ext cx="9525" cy="285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9" name="Line 105"/>
            <p:cNvSpPr>
              <a:spLocks noChangeShapeType="1"/>
            </p:cNvSpPr>
            <p:nvPr/>
          </p:nvSpPr>
          <p:spPr bwMode="auto">
            <a:xfrm>
              <a:off x="3911601" y="4254501"/>
              <a:ext cx="22225" cy="190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0" name="Line 106"/>
            <p:cNvSpPr>
              <a:spLocks noChangeShapeType="1"/>
            </p:cNvSpPr>
            <p:nvPr/>
          </p:nvSpPr>
          <p:spPr bwMode="auto">
            <a:xfrm>
              <a:off x="3887788" y="4305301"/>
              <a:ext cx="28575" cy="63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1" name="Line 107"/>
            <p:cNvSpPr>
              <a:spLocks noChangeShapeType="1"/>
            </p:cNvSpPr>
            <p:nvPr/>
          </p:nvSpPr>
          <p:spPr bwMode="auto">
            <a:xfrm flipV="1">
              <a:off x="3889376" y="4352926"/>
              <a:ext cx="30163" cy="95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2" name="Line 108"/>
            <p:cNvSpPr>
              <a:spLocks noChangeShapeType="1"/>
            </p:cNvSpPr>
            <p:nvPr/>
          </p:nvSpPr>
          <p:spPr bwMode="auto">
            <a:xfrm flipV="1">
              <a:off x="3921126" y="4387851"/>
              <a:ext cx="20638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3" name="Line 109"/>
            <p:cNvSpPr>
              <a:spLocks noChangeShapeType="1"/>
            </p:cNvSpPr>
            <p:nvPr/>
          </p:nvSpPr>
          <p:spPr bwMode="auto">
            <a:xfrm flipV="1">
              <a:off x="3973513" y="4405313"/>
              <a:ext cx="6350" cy="285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4" name="Line 110"/>
            <p:cNvSpPr>
              <a:spLocks noChangeShapeType="1"/>
            </p:cNvSpPr>
            <p:nvPr/>
          </p:nvSpPr>
          <p:spPr bwMode="auto">
            <a:xfrm flipH="1" flipV="1">
              <a:off x="4019551" y="4402138"/>
              <a:ext cx="9525" cy="301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5" name="Line 111"/>
            <p:cNvSpPr>
              <a:spLocks noChangeShapeType="1"/>
            </p:cNvSpPr>
            <p:nvPr/>
          </p:nvSpPr>
          <p:spPr bwMode="auto">
            <a:xfrm flipH="1" flipV="1">
              <a:off x="4054476" y="4379913"/>
              <a:ext cx="23813" cy="206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6" name="Line 112"/>
            <p:cNvSpPr>
              <a:spLocks noChangeShapeType="1"/>
            </p:cNvSpPr>
            <p:nvPr/>
          </p:nvSpPr>
          <p:spPr bwMode="auto">
            <a:xfrm flipH="1" flipV="1">
              <a:off x="4073526" y="4341813"/>
              <a:ext cx="28575" cy="63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7" name="Line 113"/>
            <p:cNvSpPr>
              <a:spLocks noChangeShapeType="1"/>
            </p:cNvSpPr>
            <p:nvPr/>
          </p:nvSpPr>
          <p:spPr bwMode="auto">
            <a:xfrm flipH="1">
              <a:off x="4070351" y="4292601"/>
              <a:ext cx="28575" cy="95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8" name="Line 114"/>
            <p:cNvSpPr>
              <a:spLocks noChangeShapeType="1"/>
            </p:cNvSpPr>
            <p:nvPr/>
          </p:nvSpPr>
          <p:spPr bwMode="auto">
            <a:xfrm flipH="1">
              <a:off x="4046538" y="4244976"/>
              <a:ext cx="20638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9" name="Oval 115"/>
            <p:cNvSpPr>
              <a:spLocks noChangeArrowheads="1"/>
            </p:cNvSpPr>
            <p:nvPr/>
          </p:nvSpPr>
          <p:spPr bwMode="auto">
            <a:xfrm>
              <a:off x="3946526" y="4278313"/>
              <a:ext cx="96838" cy="96838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0" name="Oval 116"/>
            <p:cNvSpPr>
              <a:spLocks noChangeArrowheads="1"/>
            </p:cNvSpPr>
            <p:nvPr/>
          </p:nvSpPr>
          <p:spPr bwMode="auto">
            <a:xfrm>
              <a:off x="3506788" y="4583113"/>
              <a:ext cx="219075" cy="22066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1" name="Freeform 117"/>
            <p:cNvSpPr>
              <a:spLocks/>
            </p:cNvSpPr>
            <p:nvPr/>
          </p:nvSpPr>
          <p:spPr bwMode="auto">
            <a:xfrm>
              <a:off x="3521076" y="4551363"/>
              <a:ext cx="238125" cy="141288"/>
            </a:xfrm>
            <a:custGeom>
              <a:avLst/>
              <a:gdLst>
                <a:gd name="T0" fmla="*/ 0 w 157"/>
                <a:gd name="T1" fmla="*/ 23 h 94"/>
                <a:gd name="T2" fmla="*/ 62 w 157"/>
                <a:gd name="T3" fmla="*/ 0 h 94"/>
                <a:gd name="T4" fmla="*/ 157 w 157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7" h="94">
                  <a:moveTo>
                    <a:pt x="0" y="23"/>
                  </a:moveTo>
                  <a:cubicBezTo>
                    <a:pt x="16" y="9"/>
                    <a:pt x="38" y="0"/>
                    <a:pt x="62" y="0"/>
                  </a:cubicBezTo>
                  <a:cubicBezTo>
                    <a:pt x="115" y="0"/>
                    <a:pt x="157" y="42"/>
                    <a:pt x="157" y="9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2" name="Oval 118"/>
            <p:cNvSpPr>
              <a:spLocks noChangeArrowheads="1"/>
            </p:cNvSpPr>
            <p:nvPr/>
          </p:nvSpPr>
          <p:spPr bwMode="auto">
            <a:xfrm>
              <a:off x="3857626" y="4583113"/>
              <a:ext cx="220663" cy="22066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3" name="Freeform 119"/>
            <p:cNvSpPr>
              <a:spLocks/>
            </p:cNvSpPr>
            <p:nvPr/>
          </p:nvSpPr>
          <p:spPr bwMode="auto">
            <a:xfrm>
              <a:off x="3873501" y="4551363"/>
              <a:ext cx="236538" cy="141288"/>
            </a:xfrm>
            <a:custGeom>
              <a:avLst/>
              <a:gdLst>
                <a:gd name="T0" fmla="*/ 0 w 157"/>
                <a:gd name="T1" fmla="*/ 23 h 94"/>
                <a:gd name="T2" fmla="*/ 62 w 157"/>
                <a:gd name="T3" fmla="*/ 0 h 94"/>
                <a:gd name="T4" fmla="*/ 157 w 157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7" h="94">
                  <a:moveTo>
                    <a:pt x="0" y="23"/>
                  </a:moveTo>
                  <a:cubicBezTo>
                    <a:pt x="16" y="9"/>
                    <a:pt x="38" y="0"/>
                    <a:pt x="62" y="0"/>
                  </a:cubicBezTo>
                  <a:cubicBezTo>
                    <a:pt x="114" y="0"/>
                    <a:pt x="157" y="42"/>
                    <a:pt x="157" y="9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4" name="Freeform 120"/>
            <p:cNvSpPr>
              <a:spLocks/>
            </p:cNvSpPr>
            <p:nvPr/>
          </p:nvSpPr>
          <p:spPr bwMode="auto">
            <a:xfrm>
              <a:off x="3698876" y="4503738"/>
              <a:ext cx="265113" cy="192088"/>
            </a:xfrm>
            <a:custGeom>
              <a:avLst/>
              <a:gdLst>
                <a:gd name="T0" fmla="*/ 0 w 167"/>
                <a:gd name="T1" fmla="*/ 0 h 121"/>
                <a:gd name="T2" fmla="*/ 109 w 167"/>
                <a:gd name="T3" fmla="*/ 0 h 121"/>
                <a:gd name="T4" fmla="*/ 167 w 167"/>
                <a:gd name="T5" fmla="*/ 121 h 121"/>
                <a:gd name="T6" fmla="*/ 59 w 167"/>
                <a:gd name="T7" fmla="*/ 121 h 121"/>
                <a:gd name="T8" fmla="*/ 0 w 167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21">
                  <a:moveTo>
                    <a:pt x="0" y="0"/>
                  </a:moveTo>
                  <a:lnTo>
                    <a:pt x="109" y="0"/>
                  </a:lnTo>
                  <a:lnTo>
                    <a:pt x="167" y="121"/>
                  </a:lnTo>
                  <a:lnTo>
                    <a:pt x="59" y="1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5" name="Freeform 121"/>
            <p:cNvSpPr>
              <a:spLocks/>
            </p:cNvSpPr>
            <p:nvPr/>
          </p:nvSpPr>
          <p:spPr bwMode="auto">
            <a:xfrm>
              <a:off x="3605213" y="4440238"/>
              <a:ext cx="163513" cy="255588"/>
            </a:xfrm>
            <a:custGeom>
              <a:avLst/>
              <a:gdLst>
                <a:gd name="T0" fmla="*/ 103 w 103"/>
                <a:gd name="T1" fmla="*/ 0 h 161"/>
                <a:gd name="T2" fmla="*/ 74 w 103"/>
                <a:gd name="T3" fmla="*/ 0 h 161"/>
                <a:gd name="T4" fmla="*/ 0 w 103"/>
                <a:gd name="T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161">
                  <a:moveTo>
                    <a:pt x="103" y="0"/>
                  </a:moveTo>
                  <a:lnTo>
                    <a:pt x="74" y="0"/>
                  </a:lnTo>
                  <a:lnTo>
                    <a:pt x="0" y="161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6" name="Line 122"/>
            <p:cNvSpPr>
              <a:spLocks noChangeShapeType="1"/>
            </p:cNvSpPr>
            <p:nvPr/>
          </p:nvSpPr>
          <p:spPr bwMode="auto">
            <a:xfrm>
              <a:off x="3840163" y="4468813"/>
              <a:ext cx="5715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7" name="Line 123"/>
            <p:cNvSpPr>
              <a:spLocks noChangeShapeType="1"/>
            </p:cNvSpPr>
            <p:nvPr/>
          </p:nvSpPr>
          <p:spPr bwMode="auto">
            <a:xfrm flipH="1">
              <a:off x="3792538" y="4511676"/>
              <a:ext cx="71438" cy="1778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28" name="Группа 827"/>
          <p:cNvGrpSpPr/>
          <p:nvPr/>
        </p:nvGrpSpPr>
        <p:grpSpPr>
          <a:xfrm>
            <a:off x="6161723" y="2617287"/>
            <a:ext cx="454967" cy="305174"/>
            <a:chOff x="2555876" y="3276601"/>
            <a:chExt cx="646113" cy="433387"/>
          </a:xfrm>
        </p:grpSpPr>
        <p:sp>
          <p:nvSpPr>
            <p:cNvPr id="829" name="Freeform 124"/>
            <p:cNvSpPr>
              <a:spLocks/>
            </p:cNvSpPr>
            <p:nvPr/>
          </p:nvSpPr>
          <p:spPr bwMode="auto">
            <a:xfrm>
              <a:off x="2955926" y="3341688"/>
              <a:ext cx="171450" cy="334963"/>
            </a:xfrm>
            <a:custGeom>
              <a:avLst/>
              <a:gdLst>
                <a:gd name="T0" fmla="*/ 0 w 114"/>
                <a:gd name="T1" fmla="*/ 0 h 221"/>
                <a:gd name="T2" fmla="*/ 103 w 114"/>
                <a:gd name="T3" fmla="*/ 0 h 221"/>
                <a:gd name="T4" fmla="*/ 114 w 114"/>
                <a:gd name="T5" fmla="*/ 12 h 221"/>
                <a:gd name="T6" fmla="*/ 114 w 114"/>
                <a:gd name="T7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221">
                  <a:moveTo>
                    <a:pt x="0" y="0"/>
                  </a:moveTo>
                  <a:cubicBezTo>
                    <a:pt x="103" y="0"/>
                    <a:pt x="103" y="0"/>
                    <a:pt x="103" y="0"/>
                  </a:cubicBezTo>
                  <a:cubicBezTo>
                    <a:pt x="109" y="0"/>
                    <a:pt x="114" y="5"/>
                    <a:pt x="114" y="12"/>
                  </a:cubicBezTo>
                  <a:cubicBezTo>
                    <a:pt x="114" y="221"/>
                    <a:pt x="114" y="221"/>
                    <a:pt x="114" y="22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0" name="Freeform 125"/>
            <p:cNvSpPr>
              <a:spLocks/>
            </p:cNvSpPr>
            <p:nvPr/>
          </p:nvSpPr>
          <p:spPr bwMode="auto">
            <a:xfrm>
              <a:off x="2628901" y="3341688"/>
              <a:ext cx="173038" cy="334963"/>
            </a:xfrm>
            <a:custGeom>
              <a:avLst/>
              <a:gdLst>
                <a:gd name="T0" fmla="*/ 0 w 114"/>
                <a:gd name="T1" fmla="*/ 221 h 221"/>
                <a:gd name="T2" fmla="*/ 0 w 114"/>
                <a:gd name="T3" fmla="*/ 12 h 221"/>
                <a:gd name="T4" fmla="*/ 12 w 114"/>
                <a:gd name="T5" fmla="*/ 0 h 221"/>
                <a:gd name="T6" fmla="*/ 114 w 114"/>
                <a:gd name="T7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221">
                  <a:moveTo>
                    <a:pt x="0" y="22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1" name="Freeform 126"/>
            <p:cNvSpPr>
              <a:spLocks/>
            </p:cNvSpPr>
            <p:nvPr/>
          </p:nvSpPr>
          <p:spPr bwMode="auto">
            <a:xfrm>
              <a:off x="2660651" y="3375026"/>
              <a:ext cx="434975" cy="265113"/>
            </a:xfrm>
            <a:custGeom>
              <a:avLst/>
              <a:gdLst>
                <a:gd name="T0" fmla="*/ 196 w 274"/>
                <a:gd name="T1" fmla="*/ 0 h 167"/>
                <a:gd name="T2" fmla="*/ 274 w 274"/>
                <a:gd name="T3" fmla="*/ 0 h 167"/>
                <a:gd name="T4" fmla="*/ 274 w 274"/>
                <a:gd name="T5" fmla="*/ 167 h 167"/>
                <a:gd name="T6" fmla="*/ 0 w 274"/>
                <a:gd name="T7" fmla="*/ 167 h 167"/>
                <a:gd name="T8" fmla="*/ 0 w 274"/>
                <a:gd name="T9" fmla="*/ 0 h 167"/>
                <a:gd name="T10" fmla="*/ 78 w 274"/>
                <a:gd name="T11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167">
                  <a:moveTo>
                    <a:pt x="196" y="0"/>
                  </a:moveTo>
                  <a:lnTo>
                    <a:pt x="274" y="0"/>
                  </a:lnTo>
                  <a:lnTo>
                    <a:pt x="274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78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2" name="Freeform 127"/>
            <p:cNvSpPr>
              <a:spLocks/>
            </p:cNvSpPr>
            <p:nvPr/>
          </p:nvSpPr>
          <p:spPr bwMode="auto">
            <a:xfrm>
              <a:off x="2555876" y="3675063"/>
              <a:ext cx="646113" cy="34925"/>
            </a:xfrm>
            <a:custGeom>
              <a:avLst/>
              <a:gdLst>
                <a:gd name="T0" fmla="*/ 428 w 428"/>
                <a:gd name="T1" fmla="*/ 12 h 23"/>
                <a:gd name="T2" fmla="*/ 428 w 428"/>
                <a:gd name="T3" fmla="*/ 0 h 23"/>
                <a:gd name="T4" fmla="*/ 250 w 428"/>
                <a:gd name="T5" fmla="*/ 0 h 23"/>
                <a:gd name="T6" fmla="*/ 248 w 428"/>
                <a:gd name="T7" fmla="*/ 0 h 23"/>
                <a:gd name="T8" fmla="*/ 235 w 428"/>
                <a:gd name="T9" fmla="*/ 6 h 23"/>
                <a:gd name="T10" fmla="*/ 194 w 428"/>
                <a:gd name="T11" fmla="*/ 6 h 23"/>
                <a:gd name="T12" fmla="*/ 180 w 428"/>
                <a:gd name="T13" fmla="*/ 0 h 23"/>
                <a:gd name="T14" fmla="*/ 178 w 428"/>
                <a:gd name="T15" fmla="*/ 0 h 23"/>
                <a:gd name="T16" fmla="*/ 0 w 428"/>
                <a:gd name="T17" fmla="*/ 0 h 23"/>
                <a:gd name="T18" fmla="*/ 0 w 428"/>
                <a:gd name="T19" fmla="*/ 12 h 23"/>
                <a:gd name="T20" fmla="*/ 26 w 428"/>
                <a:gd name="T21" fmla="*/ 23 h 23"/>
                <a:gd name="T22" fmla="*/ 162 w 428"/>
                <a:gd name="T23" fmla="*/ 23 h 23"/>
                <a:gd name="T24" fmla="*/ 267 w 428"/>
                <a:gd name="T25" fmla="*/ 23 h 23"/>
                <a:gd name="T26" fmla="*/ 403 w 428"/>
                <a:gd name="T27" fmla="*/ 23 h 23"/>
                <a:gd name="T28" fmla="*/ 428 w 428"/>
                <a:gd name="T2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8" h="23">
                  <a:moveTo>
                    <a:pt x="428" y="12"/>
                  </a:moveTo>
                  <a:cubicBezTo>
                    <a:pt x="428" y="0"/>
                    <a:pt x="428" y="0"/>
                    <a:pt x="428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6" y="6"/>
                    <a:pt x="241" y="6"/>
                    <a:pt x="235" y="6"/>
                  </a:cubicBezTo>
                  <a:cubicBezTo>
                    <a:pt x="194" y="6"/>
                    <a:pt x="194" y="6"/>
                    <a:pt x="194" y="6"/>
                  </a:cubicBezTo>
                  <a:cubicBezTo>
                    <a:pt x="188" y="6"/>
                    <a:pt x="182" y="6"/>
                    <a:pt x="180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5" y="23"/>
                    <a:pt x="26" y="23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403" y="23"/>
                    <a:pt x="403" y="23"/>
                    <a:pt x="403" y="23"/>
                  </a:cubicBezTo>
                  <a:cubicBezTo>
                    <a:pt x="414" y="23"/>
                    <a:pt x="428" y="12"/>
                    <a:pt x="428" y="12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3" name="Freeform 128"/>
            <p:cNvSpPr>
              <a:spLocks/>
            </p:cNvSpPr>
            <p:nvPr/>
          </p:nvSpPr>
          <p:spPr bwMode="auto">
            <a:xfrm>
              <a:off x="2779713" y="3276601"/>
              <a:ext cx="200025" cy="285750"/>
            </a:xfrm>
            <a:custGeom>
              <a:avLst/>
              <a:gdLst>
                <a:gd name="T0" fmla="*/ 66 w 133"/>
                <a:gd name="T1" fmla="*/ 0 h 189"/>
                <a:gd name="T2" fmla="*/ 0 w 133"/>
                <a:gd name="T3" fmla="*/ 95 h 189"/>
                <a:gd name="T4" fmla="*/ 66 w 133"/>
                <a:gd name="T5" fmla="*/ 189 h 189"/>
                <a:gd name="T6" fmla="*/ 133 w 133"/>
                <a:gd name="T7" fmla="*/ 95 h 189"/>
                <a:gd name="T8" fmla="*/ 66 w 133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89">
                  <a:moveTo>
                    <a:pt x="66" y="0"/>
                  </a:moveTo>
                  <a:cubicBezTo>
                    <a:pt x="28" y="14"/>
                    <a:pt x="0" y="51"/>
                    <a:pt x="0" y="95"/>
                  </a:cubicBezTo>
                  <a:cubicBezTo>
                    <a:pt x="0" y="138"/>
                    <a:pt x="28" y="175"/>
                    <a:pt x="66" y="189"/>
                  </a:cubicBezTo>
                  <a:cubicBezTo>
                    <a:pt x="105" y="175"/>
                    <a:pt x="133" y="138"/>
                    <a:pt x="133" y="95"/>
                  </a:cubicBezTo>
                  <a:cubicBezTo>
                    <a:pt x="133" y="51"/>
                    <a:pt x="105" y="14"/>
                    <a:pt x="6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4" name="Line 129"/>
            <p:cNvSpPr>
              <a:spLocks noChangeShapeType="1"/>
            </p:cNvSpPr>
            <p:nvPr/>
          </p:nvSpPr>
          <p:spPr bwMode="auto">
            <a:xfrm>
              <a:off x="2878138" y="3276601"/>
              <a:ext cx="0" cy="276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5" name="Line 130"/>
            <p:cNvSpPr>
              <a:spLocks noChangeShapeType="1"/>
            </p:cNvSpPr>
            <p:nvPr/>
          </p:nvSpPr>
          <p:spPr bwMode="auto">
            <a:xfrm>
              <a:off x="2878138" y="3562351"/>
              <a:ext cx="0" cy="317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6" name="Line 131"/>
            <p:cNvSpPr>
              <a:spLocks noChangeShapeType="1"/>
            </p:cNvSpPr>
            <p:nvPr/>
          </p:nvSpPr>
          <p:spPr bwMode="auto">
            <a:xfrm flipH="1">
              <a:off x="2882901" y="3343276"/>
              <a:ext cx="69850" cy="635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7" name="Line 132"/>
            <p:cNvSpPr>
              <a:spLocks noChangeShapeType="1"/>
            </p:cNvSpPr>
            <p:nvPr/>
          </p:nvSpPr>
          <p:spPr bwMode="auto">
            <a:xfrm flipH="1">
              <a:off x="2882901" y="3414713"/>
              <a:ext cx="92075" cy="857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8" name="Line 133"/>
            <p:cNvSpPr>
              <a:spLocks noChangeShapeType="1"/>
            </p:cNvSpPr>
            <p:nvPr/>
          </p:nvSpPr>
          <p:spPr bwMode="auto">
            <a:xfrm>
              <a:off x="2806701" y="3343276"/>
              <a:ext cx="68263" cy="635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9" name="Line 134"/>
            <p:cNvSpPr>
              <a:spLocks noChangeShapeType="1"/>
            </p:cNvSpPr>
            <p:nvPr/>
          </p:nvSpPr>
          <p:spPr bwMode="auto">
            <a:xfrm>
              <a:off x="2781301" y="3414713"/>
              <a:ext cx="93663" cy="857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40" name="Группа 839"/>
          <p:cNvGrpSpPr/>
          <p:nvPr/>
        </p:nvGrpSpPr>
        <p:grpSpPr>
          <a:xfrm>
            <a:off x="7508736" y="3276821"/>
            <a:ext cx="381188" cy="429255"/>
            <a:chOff x="4468813" y="4213226"/>
            <a:chExt cx="541338" cy="609600"/>
          </a:xfrm>
        </p:grpSpPr>
        <p:sp>
          <p:nvSpPr>
            <p:cNvPr id="841" name="Freeform 135"/>
            <p:cNvSpPr>
              <a:spLocks/>
            </p:cNvSpPr>
            <p:nvPr/>
          </p:nvSpPr>
          <p:spPr bwMode="auto">
            <a:xfrm>
              <a:off x="4827588" y="4424363"/>
              <a:ext cx="63500" cy="296863"/>
            </a:xfrm>
            <a:custGeom>
              <a:avLst/>
              <a:gdLst>
                <a:gd name="T0" fmla="*/ 0 w 42"/>
                <a:gd name="T1" fmla="*/ 197 h 197"/>
                <a:gd name="T2" fmla="*/ 42 w 42"/>
                <a:gd name="T3" fmla="*/ 82 h 197"/>
                <a:gd name="T4" fmla="*/ 22 w 42"/>
                <a:gd name="T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97">
                  <a:moveTo>
                    <a:pt x="0" y="197"/>
                  </a:moveTo>
                  <a:cubicBezTo>
                    <a:pt x="26" y="165"/>
                    <a:pt x="42" y="125"/>
                    <a:pt x="42" y="82"/>
                  </a:cubicBezTo>
                  <a:cubicBezTo>
                    <a:pt x="42" y="53"/>
                    <a:pt x="35" y="25"/>
                    <a:pt x="22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2" name="Freeform 136"/>
            <p:cNvSpPr>
              <a:spLocks/>
            </p:cNvSpPr>
            <p:nvPr/>
          </p:nvSpPr>
          <p:spPr bwMode="auto">
            <a:xfrm>
              <a:off x="4586288" y="4302126"/>
              <a:ext cx="153988" cy="417513"/>
            </a:xfrm>
            <a:custGeom>
              <a:avLst/>
              <a:gdLst>
                <a:gd name="T0" fmla="*/ 101 w 101"/>
                <a:gd name="T1" fmla="*/ 0 h 276"/>
                <a:gd name="T2" fmla="*/ 0 w 101"/>
                <a:gd name="T3" fmla="*/ 163 h 276"/>
                <a:gd name="T4" fmla="*/ 41 w 101"/>
                <a:gd name="T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276">
                  <a:moveTo>
                    <a:pt x="101" y="0"/>
                  </a:moveTo>
                  <a:cubicBezTo>
                    <a:pt x="40" y="34"/>
                    <a:pt x="0" y="94"/>
                    <a:pt x="0" y="163"/>
                  </a:cubicBezTo>
                  <a:cubicBezTo>
                    <a:pt x="0" y="206"/>
                    <a:pt x="16" y="245"/>
                    <a:pt x="41" y="27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3" name="Freeform 137"/>
            <p:cNvSpPr>
              <a:spLocks/>
            </p:cNvSpPr>
            <p:nvPr/>
          </p:nvSpPr>
          <p:spPr bwMode="auto">
            <a:xfrm>
              <a:off x="4740276" y="4338638"/>
              <a:ext cx="98425" cy="98425"/>
            </a:xfrm>
            <a:custGeom>
              <a:avLst/>
              <a:gdLst>
                <a:gd name="T0" fmla="*/ 66 w 66"/>
                <a:gd name="T1" fmla="*/ 65 h 65"/>
                <a:gd name="T2" fmla="*/ 41 w 66"/>
                <a:gd name="T3" fmla="*/ 31 h 65"/>
                <a:gd name="T4" fmla="*/ 0 w 66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65">
                  <a:moveTo>
                    <a:pt x="66" y="65"/>
                  </a:moveTo>
                  <a:cubicBezTo>
                    <a:pt x="59" y="53"/>
                    <a:pt x="51" y="41"/>
                    <a:pt x="41" y="31"/>
                  </a:cubicBezTo>
                  <a:cubicBezTo>
                    <a:pt x="29" y="19"/>
                    <a:pt x="15" y="8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4" name="Line 138"/>
            <p:cNvSpPr>
              <a:spLocks noChangeShapeType="1"/>
            </p:cNvSpPr>
            <p:nvPr/>
          </p:nvSpPr>
          <p:spPr bwMode="auto">
            <a:xfrm>
              <a:off x="4740276" y="4306888"/>
              <a:ext cx="0" cy="4143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5" name="Line 139"/>
            <p:cNvSpPr>
              <a:spLocks noChangeShapeType="1"/>
            </p:cNvSpPr>
            <p:nvPr/>
          </p:nvSpPr>
          <p:spPr bwMode="auto">
            <a:xfrm flipH="1">
              <a:off x="4740276" y="4424363"/>
              <a:ext cx="119063" cy="1079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6" name="Line 140"/>
            <p:cNvSpPr>
              <a:spLocks noChangeShapeType="1"/>
            </p:cNvSpPr>
            <p:nvPr/>
          </p:nvSpPr>
          <p:spPr bwMode="auto">
            <a:xfrm flipH="1" flipV="1">
              <a:off x="4598988" y="4484688"/>
              <a:ext cx="139700" cy="1270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7" name="Line 141"/>
            <p:cNvSpPr>
              <a:spLocks noChangeShapeType="1"/>
            </p:cNvSpPr>
            <p:nvPr/>
          </p:nvSpPr>
          <p:spPr bwMode="auto">
            <a:xfrm flipH="1">
              <a:off x="4741863" y="4538663"/>
              <a:ext cx="146050" cy="1317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8" name="Line 142"/>
            <p:cNvSpPr>
              <a:spLocks noChangeShapeType="1"/>
            </p:cNvSpPr>
            <p:nvPr/>
          </p:nvSpPr>
          <p:spPr bwMode="auto">
            <a:xfrm>
              <a:off x="4735513" y="4213226"/>
              <a:ext cx="0" cy="571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9" name="Line 143"/>
            <p:cNvSpPr>
              <a:spLocks noChangeShapeType="1"/>
            </p:cNvSpPr>
            <p:nvPr/>
          </p:nvSpPr>
          <p:spPr bwMode="auto">
            <a:xfrm>
              <a:off x="4600576" y="4251326"/>
              <a:ext cx="26988" cy="492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0" name="Line 144"/>
            <p:cNvSpPr>
              <a:spLocks noChangeShapeType="1"/>
            </p:cNvSpPr>
            <p:nvPr/>
          </p:nvSpPr>
          <p:spPr bwMode="auto">
            <a:xfrm>
              <a:off x="4502151" y="4352926"/>
              <a:ext cx="49213" cy="269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1" name="Line 145"/>
            <p:cNvSpPr>
              <a:spLocks noChangeShapeType="1"/>
            </p:cNvSpPr>
            <p:nvPr/>
          </p:nvSpPr>
          <p:spPr bwMode="auto">
            <a:xfrm>
              <a:off x="4468813" y="4489451"/>
              <a:ext cx="555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2" name="Line 146"/>
            <p:cNvSpPr>
              <a:spLocks noChangeShapeType="1"/>
            </p:cNvSpPr>
            <p:nvPr/>
          </p:nvSpPr>
          <p:spPr bwMode="auto">
            <a:xfrm flipH="1">
              <a:off x="4954588" y="4479926"/>
              <a:ext cx="555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3" name="Line 147"/>
            <p:cNvSpPr>
              <a:spLocks noChangeShapeType="1"/>
            </p:cNvSpPr>
            <p:nvPr/>
          </p:nvSpPr>
          <p:spPr bwMode="auto">
            <a:xfrm flipH="1">
              <a:off x="4922838" y="4344988"/>
              <a:ext cx="47625" cy="285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4" name="Line 148"/>
            <p:cNvSpPr>
              <a:spLocks noChangeShapeType="1"/>
            </p:cNvSpPr>
            <p:nvPr/>
          </p:nvSpPr>
          <p:spPr bwMode="auto">
            <a:xfrm flipH="1">
              <a:off x="4841876" y="4248151"/>
              <a:ext cx="28575" cy="492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5" name="Line 149"/>
            <p:cNvSpPr>
              <a:spLocks noChangeShapeType="1"/>
            </p:cNvSpPr>
            <p:nvPr/>
          </p:nvSpPr>
          <p:spPr bwMode="auto">
            <a:xfrm flipH="1" flipV="1">
              <a:off x="4926013" y="4592638"/>
              <a:ext cx="47625" cy="269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6" name="Line 150"/>
            <p:cNvSpPr>
              <a:spLocks noChangeShapeType="1"/>
            </p:cNvSpPr>
            <p:nvPr/>
          </p:nvSpPr>
          <p:spPr bwMode="auto">
            <a:xfrm flipV="1">
              <a:off x="4505326" y="4597401"/>
              <a:ext cx="49213" cy="285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7" name="Freeform 151"/>
            <p:cNvSpPr>
              <a:spLocks/>
            </p:cNvSpPr>
            <p:nvPr/>
          </p:nvSpPr>
          <p:spPr bwMode="auto">
            <a:xfrm>
              <a:off x="4645026" y="4721226"/>
              <a:ext cx="190500" cy="101600"/>
            </a:xfrm>
            <a:custGeom>
              <a:avLst/>
              <a:gdLst>
                <a:gd name="T0" fmla="*/ 126 w 126"/>
                <a:gd name="T1" fmla="*/ 27 h 67"/>
                <a:gd name="T2" fmla="*/ 119 w 126"/>
                <a:gd name="T3" fmla="*/ 18 h 67"/>
                <a:gd name="T4" fmla="*/ 126 w 126"/>
                <a:gd name="T5" fmla="*/ 9 h 67"/>
                <a:gd name="T6" fmla="*/ 117 w 126"/>
                <a:gd name="T7" fmla="*/ 0 h 67"/>
                <a:gd name="T8" fmla="*/ 98 w 126"/>
                <a:gd name="T9" fmla="*/ 0 h 67"/>
                <a:gd name="T10" fmla="*/ 27 w 126"/>
                <a:gd name="T11" fmla="*/ 0 h 67"/>
                <a:gd name="T12" fmla="*/ 9 w 126"/>
                <a:gd name="T13" fmla="*/ 0 h 67"/>
                <a:gd name="T14" fmla="*/ 0 w 126"/>
                <a:gd name="T15" fmla="*/ 9 h 67"/>
                <a:gd name="T16" fmla="*/ 6 w 126"/>
                <a:gd name="T17" fmla="*/ 18 h 67"/>
                <a:gd name="T18" fmla="*/ 0 w 126"/>
                <a:gd name="T19" fmla="*/ 27 h 67"/>
                <a:gd name="T20" fmla="*/ 6 w 126"/>
                <a:gd name="T21" fmla="*/ 36 h 67"/>
                <a:gd name="T22" fmla="*/ 0 w 126"/>
                <a:gd name="T23" fmla="*/ 44 h 67"/>
                <a:gd name="T24" fmla="*/ 9 w 126"/>
                <a:gd name="T25" fmla="*/ 54 h 67"/>
                <a:gd name="T26" fmla="*/ 9 w 126"/>
                <a:gd name="T27" fmla="*/ 54 h 67"/>
                <a:gd name="T28" fmla="*/ 21 w 126"/>
                <a:gd name="T29" fmla="*/ 67 h 67"/>
                <a:gd name="T30" fmla="*/ 40 w 126"/>
                <a:gd name="T31" fmla="*/ 67 h 67"/>
                <a:gd name="T32" fmla="*/ 86 w 126"/>
                <a:gd name="T33" fmla="*/ 67 h 67"/>
                <a:gd name="T34" fmla="*/ 104 w 126"/>
                <a:gd name="T35" fmla="*/ 67 h 67"/>
                <a:gd name="T36" fmla="*/ 117 w 126"/>
                <a:gd name="T37" fmla="*/ 54 h 67"/>
                <a:gd name="T38" fmla="*/ 117 w 126"/>
                <a:gd name="T39" fmla="*/ 54 h 67"/>
                <a:gd name="T40" fmla="*/ 126 w 126"/>
                <a:gd name="T41" fmla="*/ 44 h 67"/>
                <a:gd name="T42" fmla="*/ 119 w 126"/>
                <a:gd name="T43" fmla="*/ 36 h 67"/>
                <a:gd name="T44" fmla="*/ 126 w 126"/>
                <a:gd name="T45" fmla="*/ 2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6" h="67">
                  <a:moveTo>
                    <a:pt x="126" y="27"/>
                  </a:moveTo>
                  <a:cubicBezTo>
                    <a:pt x="126" y="22"/>
                    <a:pt x="123" y="19"/>
                    <a:pt x="119" y="18"/>
                  </a:cubicBezTo>
                  <a:cubicBezTo>
                    <a:pt x="123" y="17"/>
                    <a:pt x="126" y="13"/>
                    <a:pt x="126" y="9"/>
                  </a:cubicBezTo>
                  <a:cubicBezTo>
                    <a:pt x="126" y="4"/>
                    <a:pt x="122" y="0"/>
                    <a:pt x="117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3" y="17"/>
                    <a:pt x="6" y="18"/>
                  </a:cubicBezTo>
                  <a:cubicBezTo>
                    <a:pt x="3" y="19"/>
                    <a:pt x="0" y="22"/>
                    <a:pt x="0" y="27"/>
                  </a:cubicBezTo>
                  <a:cubicBezTo>
                    <a:pt x="0" y="31"/>
                    <a:pt x="3" y="34"/>
                    <a:pt x="6" y="36"/>
                  </a:cubicBezTo>
                  <a:cubicBezTo>
                    <a:pt x="3" y="37"/>
                    <a:pt x="0" y="40"/>
                    <a:pt x="0" y="44"/>
                  </a:cubicBezTo>
                  <a:cubicBezTo>
                    <a:pt x="0" y="49"/>
                    <a:pt x="4" y="53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61"/>
                    <a:pt x="14" y="67"/>
                    <a:pt x="21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11" y="67"/>
                    <a:pt x="117" y="61"/>
                    <a:pt x="117" y="54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22" y="53"/>
                    <a:pt x="126" y="49"/>
                    <a:pt x="126" y="44"/>
                  </a:cubicBezTo>
                  <a:cubicBezTo>
                    <a:pt x="126" y="40"/>
                    <a:pt x="123" y="37"/>
                    <a:pt x="119" y="36"/>
                  </a:cubicBezTo>
                  <a:cubicBezTo>
                    <a:pt x="123" y="34"/>
                    <a:pt x="126" y="31"/>
                    <a:pt x="126" y="27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8" name="Line 152"/>
            <p:cNvSpPr>
              <a:spLocks noChangeShapeType="1"/>
            </p:cNvSpPr>
            <p:nvPr/>
          </p:nvSpPr>
          <p:spPr bwMode="auto">
            <a:xfrm>
              <a:off x="4649788" y="4749801"/>
              <a:ext cx="14128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9" name="Line 153"/>
            <p:cNvSpPr>
              <a:spLocks noChangeShapeType="1"/>
            </p:cNvSpPr>
            <p:nvPr/>
          </p:nvSpPr>
          <p:spPr bwMode="auto">
            <a:xfrm>
              <a:off x="4649788" y="4776788"/>
              <a:ext cx="14128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60" name="Группа 859"/>
          <p:cNvGrpSpPr/>
          <p:nvPr/>
        </p:nvGrpSpPr>
        <p:grpSpPr>
          <a:xfrm>
            <a:off x="5543551" y="1119366"/>
            <a:ext cx="392366" cy="414724"/>
            <a:chOff x="1677988" y="1149351"/>
            <a:chExt cx="514350" cy="588963"/>
          </a:xfrm>
        </p:grpSpPr>
        <p:sp>
          <p:nvSpPr>
            <p:cNvPr id="861" name="Freeform 154"/>
            <p:cNvSpPr>
              <a:spLocks/>
            </p:cNvSpPr>
            <p:nvPr/>
          </p:nvSpPr>
          <p:spPr bwMode="auto">
            <a:xfrm>
              <a:off x="1855788" y="1317626"/>
              <a:ext cx="160338" cy="227013"/>
            </a:xfrm>
            <a:custGeom>
              <a:avLst/>
              <a:gdLst>
                <a:gd name="T0" fmla="*/ 53 w 106"/>
                <a:gd name="T1" fmla="*/ 0 h 151"/>
                <a:gd name="T2" fmla="*/ 0 w 106"/>
                <a:gd name="T3" fmla="*/ 76 h 151"/>
                <a:gd name="T4" fmla="*/ 53 w 106"/>
                <a:gd name="T5" fmla="*/ 151 h 151"/>
                <a:gd name="T6" fmla="*/ 106 w 106"/>
                <a:gd name="T7" fmla="*/ 76 h 151"/>
                <a:gd name="T8" fmla="*/ 53 w 106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51">
                  <a:moveTo>
                    <a:pt x="53" y="0"/>
                  </a:moveTo>
                  <a:cubicBezTo>
                    <a:pt x="22" y="11"/>
                    <a:pt x="0" y="41"/>
                    <a:pt x="0" y="76"/>
                  </a:cubicBezTo>
                  <a:cubicBezTo>
                    <a:pt x="0" y="110"/>
                    <a:pt x="22" y="140"/>
                    <a:pt x="53" y="151"/>
                  </a:cubicBezTo>
                  <a:cubicBezTo>
                    <a:pt x="84" y="140"/>
                    <a:pt x="106" y="110"/>
                    <a:pt x="106" y="76"/>
                  </a:cubicBezTo>
                  <a:cubicBezTo>
                    <a:pt x="106" y="41"/>
                    <a:pt x="84" y="11"/>
                    <a:pt x="53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2" name="Line 155"/>
            <p:cNvSpPr>
              <a:spLocks noChangeShapeType="1"/>
            </p:cNvSpPr>
            <p:nvPr/>
          </p:nvSpPr>
          <p:spPr bwMode="auto">
            <a:xfrm>
              <a:off x="1935163" y="1317626"/>
              <a:ext cx="0" cy="2206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3" name="Line 156"/>
            <p:cNvSpPr>
              <a:spLocks noChangeShapeType="1"/>
            </p:cNvSpPr>
            <p:nvPr/>
          </p:nvSpPr>
          <p:spPr bwMode="auto">
            <a:xfrm>
              <a:off x="1935163" y="1544638"/>
              <a:ext cx="0" cy="254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4" name="Line 157"/>
            <p:cNvSpPr>
              <a:spLocks noChangeShapeType="1"/>
            </p:cNvSpPr>
            <p:nvPr/>
          </p:nvSpPr>
          <p:spPr bwMode="auto">
            <a:xfrm flipH="1">
              <a:off x="1938338" y="1371601"/>
              <a:ext cx="53975" cy="492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5" name="Line 158"/>
            <p:cNvSpPr>
              <a:spLocks noChangeShapeType="1"/>
            </p:cNvSpPr>
            <p:nvPr/>
          </p:nvSpPr>
          <p:spPr bwMode="auto">
            <a:xfrm flipH="1">
              <a:off x="1936751" y="1427163"/>
              <a:ext cx="76200" cy="682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6" name="Line 159"/>
            <p:cNvSpPr>
              <a:spLocks noChangeShapeType="1"/>
            </p:cNvSpPr>
            <p:nvPr/>
          </p:nvSpPr>
          <p:spPr bwMode="auto">
            <a:xfrm>
              <a:off x="1876426" y="1371601"/>
              <a:ext cx="55563" cy="492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7" name="Line 160"/>
            <p:cNvSpPr>
              <a:spLocks noChangeShapeType="1"/>
            </p:cNvSpPr>
            <p:nvPr/>
          </p:nvSpPr>
          <p:spPr bwMode="auto">
            <a:xfrm>
              <a:off x="1857376" y="1427163"/>
              <a:ext cx="74613" cy="682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8" name="Freeform 161"/>
            <p:cNvSpPr>
              <a:spLocks/>
            </p:cNvSpPr>
            <p:nvPr/>
          </p:nvSpPr>
          <p:spPr bwMode="auto">
            <a:xfrm>
              <a:off x="1677988" y="1149351"/>
              <a:ext cx="320675" cy="534988"/>
            </a:xfrm>
            <a:custGeom>
              <a:avLst/>
              <a:gdLst>
                <a:gd name="T0" fmla="*/ 181 w 212"/>
                <a:gd name="T1" fmla="*/ 21 h 354"/>
                <a:gd name="T2" fmla="*/ 151 w 212"/>
                <a:gd name="T3" fmla="*/ 0 h 354"/>
                <a:gd name="T4" fmla="*/ 151 w 212"/>
                <a:gd name="T5" fmla="*/ 21 h 354"/>
                <a:gd name="T6" fmla="*/ 0 w 212"/>
                <a:gd name="T7" fmla="*/ 200 h 354"/>
                <a:gd name="T8" fmla="*/ 84 w 212"/>
                <a:gd name="T9" fmla="*/ 354 h 354"/>
                <a:gd name="T10" fmla="*/ 104 w 212"/>
                <a:gd name="T11" fmla="*/ 323 h 354"/>
                <a:gd name="T12" fmla="*/ 36 w 212"/>
                <a:gd name="T13" fmla="*/ 200 h 354"/>
                <a:gd name="T14" fmla="*/ 151 w 212"/>
                <a:gd name="T15" fmla="*/ 57 h 354"/>
                <a:gd name="T16" fmla="*/ 151 w 212"/>
                <a:gd name="T17" fmla="*/ 86 h 354"/>
                <a:gd name="T18" fmla="*/ 181 w 212"/>
                <a:gd name="T19" fmla="*/ 64 h 354"/>
                <a:gd name="T20" fmla="*/ 212 w 212"/>
                <a:gd name="T21" fmla="*/ 43 h 354"/>
                <a:gd name="T22" fmla="*/ 181 w 212"/>
                <a:gd name="T23" fmla="*/ 2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354">
                  <a:moveTo>
                    <a:pt x="181" y="21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65" y="35"/>
                    <a:pt x="0" y="110"/>
                    <a:pt x="0" y="200"/>
                  </a:cubicBezTo>
                  <a:cubicBezTo>
                    <a:pt x="0" y="263"/>
                    <a:pt x="31" y="320"/>
                    <a:pt x="84" y="354"/>
                  </a:cubicBezTo>
                  <a:cubicBezTo>
                    <a:pt x="104" y="323"/>
                    <a:pt x="104" y="323"/>
                    <a:pt x="104" y="323"/>
                  </a:cubicBezTo>
                  <a:cubicBezTo>
                    <a:pt x="61" y="296"/>
                    <a:pt x="36" y="250"/>
                    <a:pt x="36" y="200"/>
                  </a:cubicBezTo>
                  <a:cubicBezTo>
                    <a:pt x="36" y="130"/>
                    <a:pt x="85" y="72"/>
                    <a:pt x="151" y="57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81" y="64"/>
                    <a:pt x="181" y="64"/>
                    <a:pt x="181" y="64"/>
                  </a:cubicBezTo>
                  <a:cubicBezTo>
                    <a:pt x="212" y="43"/>
                    <a:pt x="212" y="43"/>
                    <a:pt x="212" y="43"/>
                  </a:cubicBezTo>
                  <a:lnTo>
                    <a:pt x="181" y="2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9" name="Freeform 162"/>
            <p:cNvSpPr>
              <a:spLocks/>
            </p:cNvSpPr>
            <p:nvPr/>
          </p:nvSpPr>
          <p:spPr bwMode="auto">
            <a:xfrm>
              <a:off x="1871663" y="1203326"/>
              <a:ext cx="320675" cy="534988"/>
            </a:xfrm>
            <a:custGeom>
              <a:avLst/>
              <a:gdLst>
                <a:gd name="T0" fmla="*/ 30 w 212"/>
                <a:gd name="T1" fmla="*/ 332 h 354"/>
                <a:gd name="T2" fmla="*/ 61 w 212"/>
                <a:gd name="T3" fmla="*/ 354 h 354"/>
                <a:gd name="T4" fmla="*/ 61 w 212"/>
                <a:gd name="T5" fmla="*/ 333 h 354"/>
                <a:gd name="T6" fmla="*/ 212 w 212"/>
                <a:gd name="T7" fmla="*/ 154 h 354"/>
                <a:gd name="T8" fmla="*/ 127 w 212"/>
                <a:gd name="T9" fmla="*/ 0 h 354"/>
                <a:gd name="T10" fmla="*/ 108 w 212"/>
                <a:gd name="T11" fmla="*/ 30 h 354"/>
                <a:gd name="T12" fmla="*/ 176 w 212"/>
                <a:gd name="T13" fmla="*/ 154 h 354"/>
                <a:gd name="T14" fmla="*/ 61 w 212"/>
                <a:gd name="T15" fmla="*/ 296 h 354"/>
                <a:gd name="T16" fmla="*/ 61 w 212"/>
                <a:gd name="T17" fmla="*/ 268 h 354"/>
                <a:gd name="T18" fmla="*/ 30 w 212"/>
                <a:gd name="T19" fmla="*/ 289 h 354"/>
                <a:gd name="T20" fmla="*/ 0 w 212"/>
                <a:gd name="T21" fmla="*/ 311 h 354"/>
                <a:gd name="T22" fmla="*/ 30 w 212"/>
                <a:gd name="T23" fmla="*/ 33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354">
                  <a:moveTo>
                    <a:pt x="30" y="332"/>
                  </a:moveTo>
                  <a:cubicBezTo>
                    <a:pt x="61" y="354"/>
                    <a:pt x="61" y="354"/>
                    <a:pt x="61" y="354"/>
                  </a:cubicBezTo>
                  <a:cubicBezTo>
                    <a:pt x="61" y="333"/>
                    <a:pt x="61" y="333"/>
                    <a:pt x="61" y="333"/>
                  </a:cubicBezTo>
                  <a:cubicBezTo>
                    <a:pt x="146" y="318"/>
                    <a:pt x="212" y="243"/>
                    <a:pt x="212" y="154"/>
                  </a:cubicBezTo>
                  <a:cubicBezTo>
                    <a:pt x="212" y="91"/>
                    <a:pt x="180" y="33"/>
                    <a:pt x="127" y="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50" y="57"/>
                    <a:pt x="176" y="103"/>
                    <a:pt x="176" y="154"/>
                  </a:cubicBezTo>
                  <a:cubicBezTo>
                    <a:pt x="176" y="223"/>
                    <a:pt x="126" y="282"/>
                    <a:pt x="61" y="296"/>
                  </a:cubicBezTo>
                  <a:cubicBezTo>
                    <a:pt x="61" y="268"/>
                    <a:pt x="61" y="268"/>
                    <a:pt x="61" y="268"/>
                  </a:cubicBezTo>
                  <a:cubicBezTo>
                    <a:pt x="30" y="289"/>
                    <a:pt x="30" y="289"/>
                    <a:pt x="30" y="289"/>
                  </a:cubicBezTo>
                  <a:cubicBezTo>
                    <a:pt x="0" y="311"/>
                    <a:pt x="0" y="311"/>
                    <a:pt x="0" y="311"/>
                  </a:cubicBezTo>
                  <a:lnTo>
                    <a:pt x="30" y="332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70" name="Группа 869"/>
          <p:cNvGrpSpPr/>
          <p:nvPr/>
        </p:nvGrpSpPr>
        <p:grpSpPr>
          <a:xfrm>
            <a:off x="6832435" y="2547981"/>
            <a:ext cx="418077" cy="399073"/>
            <a:chOff x="3508376" y="3178176"/>
            <a:chExt cx="593725" cy="566737"/>
          </a:xfrm>
        </p:grpSpPr>
        <p:sp>
          <p:nvSpPr>
            <p:cNvPr id="871" name="Freeform 163"/>
            <p:cNvSpPr>
              <a:spLocks/>
            </p:cNvSpPr>
            <p:nvPr/>
          </p:nvSpPr>
          <p:spPr bwMode="auto">
            <a:xfrm>
              <a:off x="3711576" y="3178176"/>
              <a:ext cx="269875" cy="152400"/>
            </a:xfrm>
            <a:custGeom>
              <a:avLst/>
              <a:gdLst>
                <a:gd name="T0" fmla="*/ 0 w 178"/>
                <a:gd name="T1" fmla="*/ 101 h 101"/>
                <a:gd name="T2" fmla="*/ 0 w 178"/>
                <a:gd name="T3" fmla="*/ 74 h 101"/>
                <a:gd name="T4" fmla="*/ 75 w 178"/>
                <a:gd name="T5" fmla="*/ 0 h 101"/>
                <a:gd name="T6" fmla="*/ 104 w 178"/>
                <a:gd name="T7" fmla="*/ 0 h 101"/>
                <a:gd name="T8" fmla="*/ 178 w 178"/>
                <a:gd name="T9" fmla="*/ 74 h 101"/>
                <a:gd name="T10" fmla="*/ 178 w 178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101">
                  <a:moveTo>
                    <a:pt x="0" y="101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33"/>
                    <a:pt x="33" y="0"/>
                    <a:pt x="75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45" y="0"/>
                    <a:pt x="178" y="33"/>
                    <a:pt x="178" y="74"/>
                  </a:cubicBezTo>
                  <a:cubicBezTo>
                    <a:pt x="178" y="101"/>
                    <a:pt x="178" y="101"/>
                    <a:pt x="178" y="10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2" name="Freeform 164"/>
            <p:cNvSpPr>
              <a:spLocks/>
            </p:cNvSpPr>
            <p:nvPr/>
          </p:nvSpPr>
          <p:spPr bwMode="auto">
            <a:xfrm>
              <a:off x="3508376" y="3328988"/>
              <a:ext cx="533400" cy="415925"/>
            </a:xfrm>
            <a:custGeom>
              <a:avLst/>
              <a:gdLst>
                <a:gd name="T0" fmla="*/ 304 w 336"/>
                <a:gd name="T1" fmla="*/ 262 h 262"/>
                <a:gd name="T2" fmla="*/ 0 w 336"/>
                <a:gd name="T3" fmla="*/ 262 h 262"/>
                <a:gd name="T4" fmla="*/ 0 w 336"/>
                <a:gd name="T5" fmla="*/ 0 h 262"/>
                <a:gd name="T6" fmla="*/ 336 w 336"/>
                <a:gd name="T7" fmla="*/ 0 h 262"/>
                <a:gd name="T8" fmla="*/ 336 w 336"/>
                <a:gd name="T9" fmla="*/ 23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62">
                  <a:moveTo>
                    <a:pt x="304" y="262"/>
                  </a:moveTo>
                  <a:lnTo>
                    <a:pt x="0" y="262"/>
                  </a:lnTo>
                  <a:lnTo>
                    <a:pt x="0" y="0"/>
                  </a:lnTo>
                  <a:lnTo>
                    <a:pt x="336" y="0"/>
                  </a:lnTo>
                  <a:lnTo>
                    <a:pt x="336" y="23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3" name="Freeform 165"/>
            <p:cNvSpPr>
              <a:spLocks/>
            </p:cNvSpPr>
            <p:nvPr/>
          </p:nvSpPr>
          <p:spPr bwMode="auto">
            <a:xfrm>
              <a:off x="3636963" y="3178176"/>
              <a:ext cx="271463" cy="222250"/>
            </a:xfrm>
            <a:custGeom>
              <a:avLst/>
              <a:gdLst>
                <a:gd name="T0" fmla="*/ 0 w 179"/>
                <a:gd name="T1" fmla="*/ 147 h 147"/>
                <a:gd name="T2" fmla="*/ 0 w 179"/>
                <a:gd name="T3" fmla="*/ 74 h 147"/>
                <a:gd name="T4" fmla="*/ 75 w 179"/>
                <a:gd name="T5" fmla="*/ 0 h 147"/>
                <a:gd name="T6" fmla="*/ 104 w 179"/>
                <a:gd name="T7" fmla="*/ 0 h 147"/>
                <a:gd name="T8" fmla="*/ 179 w 179"/>
                <a:gd name="T9" fmla="*/ 74 h 147"/>
                <a:gd name="T10" fmla="*/ 179 w 179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147">
                  <a:moveTo>
                    <a:pt x="0" y="147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33"/>
                    <a:pt x="34" y="0"/>
                    <a:pt x="75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45" y="0"/>
                    <a:pt x="179" y="33"/>
                    <a:pt x="179" y="74"/>
                  </a:cubicBezTo>
                  <a:cubicBezTo>
                    <a:pt x="179" y="147"/>
                    <a:pt x="179" y="147"/>
                    <a:pt x="179" y="14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4" name="Rectangle 166"/>
            <p:cNvSpPr>
              <a:spLocks noChangeArrowheads="1"/>
            </p:cNvSpPr>
            <p:nvPr/>
          </p:nvSpPr>
          <p:spPr bwMode="auto">
            <a:xfrm>
              <a:off x="3989388" y="3328988"/>
              <a:ext cx="112713" cy="41592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5" name="Freeform 167"/>
            <p:cNvSpPr>
              <a:spLocks/>
            </p:cNvSpPr>
            <p:nvPr/>
          </p:nvSpPr>
          <p:spPr bwMode="auto">
            <a:xfrm>
              <a:off x="3986213" y="3694113"/>
              <a:ext cx="112713" cy="50800"/>
            </a:xfrm>
            <a:custGeom>
              <a:avLst/>
              <a:gdLst>
                <a:gd name="T0" fmla="*/ 36 w 71"/>
                <a:gd name="T1" fmla="*/ 0 h 32"/>
                <a:gd name="T2" fmla="*/ 54 w 71"/>
                <a:gd name="T3" fmla="*/ 17 h 32"/>
                <a:gd name="T4" fmla="*/ 71 w 71"/>
                <a:gd name="T5" fmla="*/ 32 h 32"/>
                <a:gd name="T6" fmla="*/ 36 w 71"/>
                <a:gd name="T7" fmla="*/ 32 h 32"/>
                <a:gd name="T8" fmla="*/ 0 w 71"/>
                <a:gd name="T9" fmla="*/ 32 h 32"/>
                <a:gd name="T10" fmla="*/ 18 w 71"/>
                <a:gd name="T11" fmla="*/ 17 h 32"/>
                <a:gd name="T12" fmla="*/ 36 w 7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32">
                  <a:moveTo>
                    <a:pt x="36" y="0"/>
                  </a:moveTo>
                  <a:lnTo>
                    <a:pt x="54" y="17"/>
                  </a:lnTo>
                  <a:lnTo>
                    <a:pt x="71" y="32"/>
                  </a:lnTo>
                  <a:lnTo>
                    <a:pt x="36" y="32"/>
                  </a:lnTo>
                  <a:lnTo>
                    <a:pt x="0" y="32"/>
                  </a:lnTo>
                  <a:lnTo>
                    <a:pt x="18" y="17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6" name="Freeform 168"/>
            <p:cNvSpPr>
              <a:spLocks/>
            </p:cNvSpPr>
            <p:nvPr/>
          </p:nvSpPr>
          <p:spPr bwMode="auto">
            <a:xfrm>
              <a:off x="3627438" y="3517901"/>
              <a:ext cx="71438" cy="46038"/>
            </a:xfrm>
            <a:custGeom>
              <a:avLst/>
              <a:gdLst>
                <a:gd name="T0" fmla="*/ 45 w 45"/>
                <a:gd name="T1" fmla="*/ 29 h 29"/>
                <a:gd name="T2" fmla="*/ 28 w 45"/>
                <a:gd name="T3" fmla="*/ 0 h 29"/>
                <a:gd name="T4" fmla="*/ 0 w 45"/>
                <a:gd name="T5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9">
                  <a:moveTo>
                    <a:pt x="45" y="29"/>
                  </a:moveTo>
                  <a:lnTo>
                    <a:pt x="28" y="0"/>
                  </a:lnTo>
                  <a:lnTo>
                    <a:pt x="0" y="1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7" name="Freeform 169"/>
            <p:cNvSpPr>
              <a:spLocks/>
            </p:cNvSpPr>
            <p:nvPr/>
          </p:nvSpPr>
          <p:spPr bwMode="auto">
            <a:xfrm>
              <a:off x="3654426" y="3524251"/>
              <a:ext cx="84138" cy="125413"/>
            </a:xfrm>
            <a:custGeom>
              <a:avLst/>
              <a:gdLst>
                <a:gd name="T0" fmla="*/ 10 w 56"/>
                <a:gd name="T1" fmla="*/ 0 h 83"/>
                <a:gd name="T2" fmla="*/ 56 w 56"/>
                <a:gd name="T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83">
                  <a:moveTo>
                    <a:pt x="10" y="0"/>
                  </a:moveTo>
                  <a:cubicBezTo>
                    <a:pt x="0" y="36"/>
                    <a:pt x="21" y="73"/>
                    <a:pt x="56" y="8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8" name="Freeform 170"/>
            <p:cNvSpPr>
              <a:spLocks/>
            </p:cNvSpPr>
            <p:nvPr/>
          </p:nvSpPr>
          <p:spPr bwMode="auto">
            <a:xfrm>
              <a:off x="3773488" y="3602038"/>
              <a:ext cx="46038" cy="71438"/>
            </a:xfrm>
            <a:custGeom>
              <a:avLst/>
              <a:gdLst>
                <a:gd name="T0" fmla="*/ 17 w 29"/>
                <a:gd name="T1" fmla="*/ 0 h 45"/>
                <a:gd name="T2" fmla="*/ 0 w 29"/>
                <a:gd name="T3" fmla="*/ 29 h 45"/>
                <a:gd name="T4" fmla="*/ 29 w 29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5">
                  <a:moveTo>
                    <a:pt x="17" y="0"/>
                  </a:moveTo>
                  <a:lnTo>
                    <a:pt x="0" y="29"/>
                  </a:lnTo>
                  <a:lnTo>
                    <a:pt x="29" y="45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9" name="Freeform 171"/>
            <p:cNvSpPr>
              <a:spLocks/>
            </p:cNvSpPr>
            <p:nvPr/>
          </p:nvSpPr>
          <p:spPr bwMode="auto">
            <a:xfrm>
              <a:off x="3781426" y="3524251"/>
              <a:ext cx="85725" cy="123825"/>
            </a:xfrm>
            <a:custGeom>
              <a:avLst/>
              <a:gdLst>
                <a:gd name="T0" fmla="*/ 0 w 57"/>
                <a:gd name="T1" fmla="*/ 82 h 82"/>
                <a:gd name="T2" fmla="*/ 48 w 57"/>
                <a:gd name="T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82">
                  <a:moveTo>
                    <a:pt x="0" y="82"/>
                  </a:moveTo>
                  <a:cubicBezTo>
                    <a:pt x="36" y="73"/>
                    <a:pt x="57" y="36"/>
                    <a:pt x="48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80" name="Freeform 172"/>
            <p:cNvSpPr>
              <a:spLocks/>
            </p:cNvSpPr>
            <p:nvPr/>
          </p:nvSpPr>
          <p:spPr bwMode="auto">
            <a:xfrm>
              <a:off x="3786188" y="3438526"/>
              <a:ext cx="52388" cy="52388"/>
            </a:xfrm>
            <a:custGeom>
              <a:avLst/>
              <a:gdLst>
                <a:gd name="T0" fmla="*/ 0 w 33"/>
                <a:gd name="T1" fmla="*/ 33 h 33"/>
                <a:gd name="T2" fmla="*/ 33 w 33"/>
                <a:gd name="T3" fmla="*/ 33 h 33"/>
                <a:gd name="T4" fmla="*/ 33 w 33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lnTo>
                    <a:pt x="33" y="33"/>
                  </a:lnTo>
                  <a:lnTo>
                    <a:pt x="33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81" name="Freeform 173"/>
            <p:cNvSpPr>
              <a:spLocks/>
            </p:cNvSpPr>
            <p:nvPr/>
          </p:nvSpPr>
          <p:spPr bwMode="auto">
            <a:xfrm>
              <a:off x="3692526" y="3444876"/>
              <a:ext cx="142875" cy="41275"/>
            </a:xfrm>
            <a:custGeom>
              <a:avLst/>
              <a:gdLst>
                <a:gd name="T0" fmla="*/ 95 w 95"/>
                <a:gd name="T1" fmla="*/ 27 h 27"/>
                <a:gd name="T2" fmla="*/ 0 w 95"/>
                <a:gd name="T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5" h="27">
                  <a:moveTo>
                    <a:pt x="95" y="27"/>
                  </a:moveTo>
                  <a:cubicBezTo>
                    <a:pt x="69" y="0"/>
                    <a:pt x="26" y="0"/>
                    <a:pt x="0" y="2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82" name="Группа 881"/>
          <p:cNvGrpSpPr/>
          <p:nvPr/>
        </p:nvGrpSpPr>
        <p:grpSpPr>
          <a:xfrm>
            <a:off x="6812314" y="1135016"/>
            <a:ext cx="449377" cy="394601"/>
            <a:chOff x="3479801" y="1171576"/>
            <a:chExt cx="638175" cy="560387"/>
          </a:xfrm>
        </p:grpSpPr>
        <p:sp>
          <p:nvSpPr>
            <p:cNvPr id="883" name="Freeform 174"/>
            <p:cNvSpPr>
              <a:spLocks/>
            </p:cNvSpPr>
            <p:nvPr/>
          </p:nvSpPr>
          <p:spPr bwMode="auto">
            <a:xfrm>
              <a:off x="3479801" y="1409701"/>
              <a:ext cx="207963" cy="280988"/>
            </a:xfrm>
            <a:custGeom>
              <a:avLst/>
              <a:gdLst>
                <a:gd name="T0" fmla="*/ 8 w 137"/>
                <a:gd name="T1" fmla="*/ 102 h 186"/>
                <a:gd name="T2" fmla="*/ 23 w 137"/>
                <a:gd name="T3" fmla="*/ 111 h 186"/>
                <a:gd name="T4" fmla="*/ 60 w 137"/>
                <a:gd name="T5" fmla="*/ 25 h 186"/>
                <a:gd name="T6" fmla="*/ 116 w 137"/>
                <a:gd name="T7" fmla="*/ 0 h 186"/>
                <a:gd name="T8" fmla="*/ 126 w 137"/>
                <a:gd name="T9" fmla="*/ 36 h 186"/>
                <a:gd name="T10" fmla="*/ 115 w 137"/>
                <a:gd name="T11" fmla="*/ 112 h 186"/>
                <a:gd name="T12" fmla="*/ 89 w 137"/>
                <a:gd name="T13" fmla="*/ 140 h 186"/>
                <a:gd name="T14" fmla="*/ 104 w 137"/>
                <a:gd name="T15" fmla="*/ 139 h 186"/>
                <a:gd name="T16" fmla="*/ 116 w 137"/>
                <a:gd name="T17" fmla="*/ 182 h 186"/>
                <a:gd name="T18" fmla="*/ 8 w 137"/>
                <a:gd name="T19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86">
                  <a:moveTo>
                    <a:pt x="8" y="102"/>
                  </a:move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0" y="59"/>
                    <a:pt x="60" y="25"/>
                  </a:cubicBezTo>
                  <a:cubicBezTo>
                    <a:pt x="86" y="11"/>
                    <a:pt x="116" y="0"/>
                    <a:pt x="116" y="0"/>
                  </a:cubicBezTo>
                  <a:cubicBezTo>
                    <a:pt x="116" y="0"/>
                    <a:pt x="116" y="16"/>
                    <a:pt x="126" y="36"/>
                  </a:cubicBezTo>
                  <a:cubicBezTo>
                    <a:pt x="135" y="56"/>
                    <a:pt x="137" y="89"/>
                    <a:pt x="115" y="112"/>
                  </a:cubicBezTo>
                  <a:cubicBezTo>
                    <a:pt x="94" y="135"/>
                    <a:pt x="89" y="140"/>
                    <a:pt x="89" y="140"/>
                  </a:cubicBezTo>
                  <a:cubicBezTo>
                    <a:pt x="104" y="139"/>
                    <a:pt x="104" y="139"/>
                    <a:pt x="104" y="139"/>
                  </a:cubicBezTo>
                  <a:cubicBezTo>
                    <a:pt x="104" y="139"/>
                    <a:pt x="67" y="173"/>
                    <a:pt x="116" y="182"/>
                  </a:cubicBezTo>
                  <a:cubicBezTo>
                    <a:pt x="116" y="182"/>
                    <a:pt x="28" y="186"/>
                    <a:pt x="8" y="102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84" name="Freeform 175"/>
            <p:cNvSpPr>
              <a:spLocks/>
            </p:cNvSpPr>
            <p:nvPr/>
          </p:nvSpPr>
          <p:spPr bwMode="auto">
            <a:xfrm>
              <a:off x="3525838" y="1417638"/>
              <a:ext cx="241300" cy="268288"/>
            </a:xfrm>
            <a:custGeom>
              <a:avLst/>
              <a:gdLst>
                <a:gd name="T0" fmla="*/ 160 w 160"/>
                <a:gd name="T1" fmla="*/ 177 h 177"/>
                <a:gd name="T2" fmla="*/ 79 w 160"/>
                <a:gd name="T3" fmla="*/ 177 h 177"/>
                <a:gd name="T4" fmla="*/ 28 w 160"/>
                <a:gd name="T5" fmla="*/ 89 h 177"/>
                <a:gd name="T6" fmla="*/ 80 w 160"/>
                <a:gd name="T7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177">
                  <a:moveTo>
                    <a:pt x="160" y="177"/>
                  </a:moveTo>
                  <a:cubicBezTo>
                    <a:pt x="130" y="177"/>
                    <a:pt x="102" y="177"/>
                    <a:pt x="79" y="177"/>
                  </a:cubicBezTo>
                  <a:cubicBezTo>
                    <a:pt x="23" y="177"/>
                    <a:pt x="0" y="137"/>
                    <a:pt x="28" y="89"/>
                  </a:cubicBezTo>
                  <a:cubicBezTo>
                    <a:pt x="56" y="40"/>
                    <a:pt x="52" y="49"/>
                    <a:pt x="8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85" name="Freeform 176"/>
            <p:cNvSpPr>
              <a:spLocks/>
            </p:cNvSpPr>
            <p:nvPr/>
          </p:nvSpPr>
          <p:spPr bwMode="auto">
            <a:xfrm>
              <a:off x="3819526" y="1427163"/>
              <a:ext cx="298450" cy="304800"/>
            </a:xfrm>
            <a:custGeom>
              <a:avLst/>
              <a:gdLst>
                <a:gd name="T0" fmla="*/ 180 w 198"/>
                <a:gd name="T1" fmla="*/ 69 h 201"/>
                <a:gd name="T2" fmla="*/ 140 w 198"/>
                <a:gd name="T3" fmla="*/ 0 h 201"/>
                <a:gd name="T4" fmla="*/ 113 w 198"/>
                <a:gd name="T5" fmla="*/ 15 h 201"/>
                <a:gd name="T6" fmla="*/ 153 w 198"/>
                <a:gd name="T7" fmla="*/ 85 h 201"/>
                <a:gd name="T8" fmla="*/ 159 w 198"/>
                <a:gd name="T9" fmla="*/ 132 h 201"/>
                <a:gd name="T10" fmla="*/ 116 w 198"/>
                <a:gd name="T11" fmla="*/ 150 h 201"/>
                <a:gd name="T12" fmla="*/ 42 w 198"/>
                <a:gd name="T13" fmla="*/ 150 h 201"/>
                <a:gd name="T14" fmla="*/ 42 w 198"/>
                <a:gd name="T15" fmla="*/ 132 h 201"/>
                <a:gd name="T16" fmla="*/ 0 w 198"/>
                <a:gd name="T17" fmla="*/ 166 h 201"/>
                <a:gd name="T18" fmla="*/ 42 w 198"/>
                <a:gd name="T19" fmla="*/ 201 h 201"/>
                <a:gd name="T20" fmla="*/ 42 w 198"/>
                <a:gd name="T21" fmla="*/ 181 h 201"/>
                <a:gd name="T22" fmla="*/ 116 w 198"/>
                <a:gd name="T23" fmla="*/ 181 h 201"/>
                <a:gd name="T24" fmla="*/ 186 w 198"/>
                <a:gd name="T25" fmla="*/ 147 h 201"/>
                <a:gd name="T26" fmla="*/ 180 w 198"/>
                <a:gd name="T27" fmla="*/ 6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8" h="201">
                  <a:moveTo>
                    <a:pt x="180" y="69"/>
                  </a:moveTo>
                  <a:cubicBezTo>
                    <a:pt x="140" y="0"/>
                    <a:pt x="140" y="0"/>
                    <a:pt x="140" y="0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64" y="103"/>
                    <a:pt x="166" y="120"/>
                    <a:pt x="159" y="132"/>
                  </a:cubicBezTo>
                  <a:cubicBezTo>
                    <a:pt x="153" y="143"/>
                    <a:pt x="137" y="150"/>
                    <a:pt x="116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116" y="181"/>
                    <a:pt x="116" y="181"/>
                    <a:pt x="116" y="181"/>
                  </a:cubicBezTo>
                  <a:cubicBezTo>
                    <a:pt x="148" y="181"/>
                    <a:pt x="173" y="169"/>
                    <a:pt x="186" y="147"/>
                  </a:cubicBezTo>
                  <a:cubicBezTo>
                    <a:pt x="198" y="125"/>
                    <a:pt x="196" y="98"/>
                    <a:pt x="180" y="69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86" name="Freeform 177"/>
            <p:cNvSpPr>
              <a:spLocks/>
            </p:cNvSpPr>
            <p:nvPr/>
          </p:nvSpPr>
          <p:spPr bwMode="auto">
            <a:xfrm>
              <a:off x="3667126" y="1171576"/>
              <a:ext cx="336550" cy="228600"/>
            </a:xfrm>
            <a:custGeom>
              <a:avLst/>
              <a:gdLst>
                <a:gd name="T0" fmla="*/ 40 w 223"/>
                <a:gd name="T1" fmla="*/ 44 h 151"/>
                <a:gd name="T2" fmla="*/ 0 w 223"/>
                <a:gd name="T3" fmla="*/ 114 h 151"/>
                <a:gd name="T4" fmla="*/ 27 w 223"/>
                <a:gd name="T5" fmla="*/ 129 h 151"/>
                <a:gd name="T6" fmla="*/ 67 w 223"/>
                <a:gd name="T7" fmla="*/ 60 h 151"/>
                <a:gd name="T8" fmla="*/ 104 w 223"/>
                <a:gd name="T9" fmla="*/ 31 h 151"/>
                <a:gd name="T10" fmla="*/ 142 w 223"/>
                <a:gd name="T11" fmla="*/ 60 h 151"/>
                <a:gd name="T12" fmla="*/ 179 w 223"/>
                <a:gd name="T13" fmla="*/ 123 h 151"/>
                <a:gd name="T14" fmla="*/ 164 w 223"/>
                <a:gd name="T15" fmla="*/ 132 h 151"/>
                <a:gd name="T16" fmla="*/ 214 w 223"/>
                <a:gd name="T17" fmla="*/ 151 h 151"/>
                <a:gd name="T18" fmla="*/ 223 w 223"/>
                <a:gd name="T19" fmla="*/ 98 h 151"/>
                <a:gd name="T20" fmla="*/ 206 w 223"/>
                <a:gd name="T21" fmla="*/ 108 h 151"/>
                <a:gd name="T22" fmla="*/ 169 w 223"/>
                <a:gd name="T23" fmla="*/ 44 h 151"/>
                <a:gd name="T24" fmla="*/ 104 w 223"/>
                <a:gd name="T25" fmla="*/ 0 h 151"/>
                <a:gd name="T26" fmla="*/ 40 w 223"/>
                <a:gd name="T27" fmla="*/ 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3" h="151">
                  <a:moveTo>
                    <a:pt x="40" y="44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77" y="41"/>
                    <a:pt x="91" y="31"/>
                    <a:pt x="104" y="31"/>
                  </a:cubicBezTo>
                  <a:cubicBezTo>
                    <a:pt x="118" y="31"/>
                    <a:pt x="131" y="41"/>
                    <a:pt x="142" y="60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64" y="132"/>
                    <a:pt x="164" y="132"/>
                    <a:pt x="164" y="132"/>
                  </a:cubicBezTo>
                  <a:cubicBezTo>
                    <a:pt x="214" y="151"/>
                    <a:pt x="214" y="151"/>
                    <a:pt x="214" y="151"/>
                  </a:cubicBezTo>
                  <a:cubicBezTo>
                    <a:pt x="223" y="98"/>
                    <a:pt x="223" y="98"/>
                    <a:pt x="223" y="98"/>
                  </a:cubicBezTo>
                  <a:cubicBezTo>
                    <a:pt x="206" y="108"/>
                    <a:pt x="206" y="108"/>
                    <a:pt x="206" y="108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52" y="16"/>
                    <a:pt x="129" y="0"/>
                    <a:pt x="104" y="0"/>
                  </a:cubicBezTo>
                  <a:cubicBezTo>
                    <a:pt x="79" y="0"/>
                    <a:pt x="57" y="16"/>
                    <a:pt x="40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87" name="Группа 886"/>
          <p:cNvGrpSpPr/>
          <p:nvPr/>
        </p:nvGrpSpPr>
        <p:grpSpPr>
          <a:xfrm>
            <a:off x="6887210" y="1824731"/>
            <a:ext cx="329767" cy="414724"/>
            <a:chOff x="3586163" y="2151063"/>
            <a:chExt cx="468313" cy="588963"/>
          </a:xfrm>
        </p:grpSpPr>
        <p:sp>
          <p:nvSpPr>
            <p:cNvPr id="888" name="Freeform 178"/>
            <p:cNvSpPr>
              <a:spLocks/>
            </p:cNvSpPr>
            <p:nvPr/>
          </p:nvSpPr>
          <p:spPr bwMode="auto">
            <a:xfrm>
              <a:off x="3843338" y="2366963"/>
              <a:ext cx="211138" cy="212725"/>
            </a:xfrm>
            <a:custGeom>
              <a:avLst/>
              <a:gdLst>
                <a:gd name="T0" fmla="*/ 79 w 140"/>
                <a:gd name="T1" fmla="*/ 0 h 141"/>
                <a:gd name="T2" fmla="*/ 115 w 140"/>
                <a:gd name="T3" fmla="*/ 62 h 141"/>
                <a:gd name="T4" fmla="*/ 69 w 140"/>
                <a:gd name="T5" fmla="*/ 141 h 141"/>
                <a:gd name="T6" fmla="*/ 0 w 14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41">
                  <a:moveTo>
                    <a:pt x="79" y="0"/>
                  </a:moveTo>
                  <a:cubicBezTo>
                    <a:pt x="92" y="23"/>
                    <a:pt x="105" y="45"/>
                    <a:pt x="115" y="62"/>
                  </a:cubicBezTo>
                  <a:cubicBezTo>
                    <a:pt x="140" y="105"/>
                    <a:pt x="119" y="141"/>
                    <a:pt x="69" y="141"/>
                  </a:cubicBezTo>
                  <a:cubicBezTo>
                    <a:pt x="19" y="141"/>
                    <a:pt x="50" y="141"/>
                    <a:pt x="0" y="14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89" name="Freeform 179"/>
            <p:cNvSpPr>
              <a:spLocks/>
            </p:cNvSpPr>
            <p:nvPr/>
          </p:nvSpPr>
          <p:spPr bwMode="auto">
            <a:xfrm>
              <a:off x="3838576" y="2536826"/>
              <a:ext cx="55563" cy="85725"/>
            </a:xfrm>
            <a:custGeom>
              <a:avLst/>
              <a:gdLst>
                <a:gd name="T0" fmla="*/ 35 w 35"/>
                <a:gd name="T1" fmla="*/ 54 h 54"/>
                <a:gd name="T2" fmla="*/ 18 w 35"/>
                <a:gd name="T3" fmla="*/ 41 h 54"/>
                <a:gd name="T4" fmla="*/ 0 w 35"/>
                <a:gd name="T5" fmla="*/ 27 h 54"/>
                <a:gd name="T6" fmla="*/ 18 w 35"/>
                <a:gd name="T7" fmla="*/ 13 h 54"/>
                <a:gd name="T8" fmla="*/ 35 w 3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4">
                  <a:moveTo>
                    <a:pt x="35" y="54"/>
                  </a:moveTo>
                  <a:lnTo>
                    <a:pt x="18" y="41"/>
                  </a:lnTo>
                  <a:lnTo>
                    <a:pt x="0" y="27"/>
                  </a:lnTo>
                  <a:lnTo>
                    <a:pt x="18" y="13"/>
                  </a:lnTo>
                  <a:lnTo>
                    <a:pt x="35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0" name="Freeform 180"/>
            <p:cNvSpPr>
              <a:spLocks/>
            </p:cNvSpPr>
            <p:nvPr/>
          </p:nvSpPr>
          <p:spPr bwMode="auto">
            <a:xfrm>
              <a:off x="3765551" y="2184401"/>
              <a:ext cx="184150" cy="157163"/>
            </a:xfrm>
            <a:custGeom>
              <a:avLst/>
              <a:gdLst>
                <a:gd name="T0" fmla="*/ 0 w 121"/>
                <a:gd name="T1" fmla="*/ 36 h 104"/>
                <a:gd name="T2" fmla="*/ 86 w 121"/>
                <a:gd name="T3" fmla="*/ 44 h 104"/>
                <a:gd name="T4" fmla="*/ 121 w 121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104">
                  <a:moveTo>
                    <a:pt x="0" y="36"/>
                  </a:moveTo>
                  <a:cubicBezTo>
                    <a:pt x="25" y="0"/>
                    <a:pt x="63" y="3"/>
                    <a:pt x="86" y="44"/>
                  </a:cubicBezTo>
                  <a:cubicBezTo>
                    <a:pt x="111" y="87"/>
                    <a:pt x="96" y="60"/>
                    <a:pt x="121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1" name="Freeform 181"/>
            <p:cNvSpPr>
              <a:spLocks/>
            </p:cNvSpPr>
            <p:nvPr/>
          </p:nvSpPr>
          <p:spPr bwMode="auto">
            <a:xfrm>
              <a:off x="3886201" y="2274888"/>
              <a:ext cx="73025" cy="69850"/>
            </a:xfrm>
            <a:custGeom>
              <a:avLst/>
              <a:gdLst>
                <a:gd name="T0" fmla="*/ 46 w 46"/>
                <a:gd name="T1" fmla="*/ 0 h 44"/>
                <a:gd name="T2" fmla="*/ 43 w 46"/>
                <a:gd name="T3" fmla="*/ 22 h 44"/>
                <a:gd name="T4" fmla="*/ 41 w 46"/>
                <a:gd name="T5" fmla="*/ 44 h 44"/>
                <a:gd name="T6" fmla="*/ 20 w 46"/>
                <a:gd name="T7" fmla="*/ 36 h 44"/>
                <a:gd name="T8" fmla="*/ 0 w 46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4">
                  <a:moveTo>
                    <a:pt x="46" y="0"/>
                  </a:moveTo>
                  <a:lnTo>
                    <a:pt x="43" y="22"/>
                  </a:lnTo>
                  <a:lnTo>
                    <a:pt x="41" y="44"/>
                  </a:lnTo>
                  <a:lnTo>
                    <a:pt x="20" y="36"/>
                  </a:lnTo>
                  <a:lnTo>
                    <a:pt x="0" y="2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2" name="Freeform 182"/>
            <p:cNvSpPr>
              <a:spLocks/>
            </p:cNvSpPr>
            <p:nvPr/>
          </p:nvSpPr>
          <p:spPr bwMode="auto">
            <a:xfrm>
              <a:off x="3586163" y="2193926"/>
              <a:ext cx="211138" cy="546100"/>
            </a:xfrm>
            <a:custGeom>
              <a:avLst/>
              <a:gdLst>
                <a:gd name="T0" fmla="*/ 139 w 140"/>
                <a:gd name="T1" fmla="*/ 104 h 361"/>
                <a:gd name="T2" fmla="*/ 127 w 140"/>
                <a:gd name="T3" fmla="*/ 37 h 361"/>
                <a:gd name="T4" fmla="*/ 13 w 140"/>
                <a:gd name="T5" fmla="*/ 37 h 361"/>
                <a:gd name="T6" fmla="*/ 1 w 140"/>
                <a:gd name="T7" fmla="*/ 104 h 361"/>
                <a:gd name="T8" fmla="*/ 1 w 140"/>
                <a:gd name="T9" fmla="*/ 313 h 361"/>
                <a:gd name="T10" fmla="*/ 1 w 140"/>
                <a:gd name="T11" fmla="*/ 314 h 361"/>
                <a:gd name="T12" fmla="*/ 1 w 140"/>
                <a:gd name="T13" fmla="*/ 316 h 361"/>
                <a:gd name="T14" fmla="*/ 29 w 140"/>
                <a:gd name="T15" fmla="*/ 361 h 361"/>
                <a:gd name="T16" fmla="*/ 49 w 140"/>
                <a:gd name="T17" fmla="*/ 344 h 361"/>
                <a:gd name="T18" fmla="*/ 70 w 140"/>
                <a:gd name="T19" fmla="*/ 361 h 361"/>
                <a:gd name="T20" fmla="*/ 91 w 140"/>
                <a:gd name="T21" fmla="*/ 344 h 361"/>
                <a:gd name="T22" fmla="*/ 111 w 140"/>
                <a:gd name="T23" fmla="*/ 361 h 361"/>
                <a:gd name="T24" fmla="*/ 139 w 140"/>
                <a:gd name="T25" fmla="*/ 316 h 361"/>
                <a:gd name="T26" fmla="*/ 139 w 140"/>
                <a:gd name="T27" fmla="*/ 314 h 361"/>
                <a:gd name="T28" fmla="*/ 139 w 140"/>
                <a:gd name="T29" fmla="*/ 313 h 361"/>
                <a:gd name="T30" fmla="*/ 139 w 140"/>
                <a:gd name="T31" fmla="*/ 10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361">
                  <a:moveTo>
                    <a:pt x="139" y="104"/>
                  </a:moveTo>
                  <a:cubicBezTo>
                    <a:pt x="139" y="90"/>
                    <a:pt x="140" y="55"/>
                    <a:pt x="127" y="37"/>
                  </a:cubicBezTo>
                  <a:cubicBezTo>
                    <a:pt x="101" y="0"/>
                    <a:pt x="39" y="0"/>
                    <a:pt x="13" y="37"/>
                  </a:cubicBezTo>
                  <a:cubicBezTo>
                    <a:pt x="0" y="55"/>
                    <a:pt x="1" y="90"/>
                    <a:pt x="1" y="104"/>
                  </a:cubicBezTo>
                  <a:cubicBezTo>
                    <a:pt x="1" y="193"/>
                    <a:pt x="1" y="224"/>
                    <a:pt x="1" y="313"/>
                  </a:cubicBezTo>
                  <a:cubicBezTo>
                    <a:pt x="1" y="314"/>
                    <a:pt x="1" y="314"/>
                    <a:pt x="1" y="314"/>
                  </a:cubicBezTo>
                  <a:cubicBezTo>
                    <a:pt x="1" y="315"/>
                    <a:pt x="1" y="315"/>
                    <a:pt x="1" y="316"/>
                  </a:cubicBezTo>
                  <a:cubicBezTo>
                    <a:pt x="0" y="340"/>
                    <a:pt x="13" y="361"/>
                    <a:pt x="29" y="361"/>
                  </a:cubicBezTo>
                  <a:cubicBezTo>
                    <a:pt x="37" y="361"/>
                    <a:pt x="44" y="355"/>
                    <a:pt x="49" y="344"/>
                  </a:cubicBezTo>
                  <a:cubicBezTo>
                    <a:pt x="55" y="354"/>
                    <a:pt x="62" y="361"/>
                    <a:pt x="70" y="361"/>
                  </a:cubicBezTo>
                  <a:cubicBezTo>
                    <a:pt x="78" y="361"/>
                    <a:pt x="86" y="354"/>
                    <a:pt x="91" y="344"/>
                  </a:cubicBezTo>
                  <a:cubicBezTo>
                    <a:pt x="96" y="355"/>
                    <a:pt x="103" y="361"/>
                    <a:pt x="111" y="361"/>
                  </a:cubicBezTo>
                  <a:cubicBezTo>
                    <a:pt x="127" y="361"/>
                    <a:pt x="140" y="340"/>
                    <a:pt x="139" y="316"/>
                  </a:cubicBezTo>
                  <a:cubicBezTo>
                    <a:pt x="139" y="315"/>
                    <a:pt x="139" y="315"/>
                    <a:pt x="139" y="314"/>
                  </a:cubicBezTo>
                  <a:cubicBezTo>
                    <a:pt x="139" y="314"/>
                    <a:pt x="139" y="314"/>
                    <a:pt x="139" y="313"/>
                  </a:cubicBezTo>
                  <a:cubicBezTo>
                    <a:pt x="139" y="224"/>
                    <a:pt x="139" y="193"/>
                    <a:pt x="139" y="10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3" name="Rectangle 183"/>
            <p:cNvSpPr>
              <a:spLocks noChangeArrowheads="1"/>
            </p:cNvSpPr>
            <p:nvPr/>
          </p:nvSpPr>
          <p:spPr bwMode="auto">
            <a:xfrm>
              <a:off x="3656013" y="2151063"/>
              <a:ext cx="73025" cy="4762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4" name="Line 184"/>
            <p:cNvSpPr>
              <a:spLocks noChangeShapeType="1"/>
            </p:cNvSpPr>
            <p:nvPr/>
          </p:nvSpPr>
          <p:spPr bwMode="auto">
            <a:xfrm>
              <a:off x="3795713" y="2338388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5" name="Line 185"/>
            <p:cNvSpPr>
              <a:spLocks noChangeShapeType="1"/>
            </p:cNvSpPr>
            <p:nvPr/>
          </p:nvSpPr>
          <p:spPr bwMode="auto">
            <a:xfrm>
              <a:off x="3586163" y="2338388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6" name="Freeform 186"/>
            <p:cNvSpPr>
              <a:spLocks/>
            </p:cNvSpPr>
            <p:nvPr/>
          </p:nvSpPr>
          <p:spPr bwMode="auto">
            <a:xfrm>
              <a:off x="3587751" y="2332038"/>
              <a:ext cx="207963" cy="306388"/>
            </a:xfrm>
            <a:custGeom>
              <a:avLst/>
              <a:gdLst>
                <a:gd name="T0" fmla="*/ 0 w 138"/>
                <a:gd name="T1" fmla="*/ 13 h 203"/>
                <a:gd name="T2" fmla="*/ 0 w 138"/>
                <a:gd name="T3" fmla="*/ 203 h 203"/>
                <a:gd name="T4" fmla="*/ 138 w 138"/>
                <a:gd name="T5" fmla="*/ 203 h 203"/>
                <a:gd name="T6" fmla="*/ 138 w 138"/>
                <a:gd name="T7" fmla="*/ 13 h 203"/>
                <a:gd name="T8" fmla="*/ 138 w 138"/>
                <a:gd name="T9" fmla="*/ 0 h 203"/>
                <a:gd name="T10" fmla="*/ 0 w 138"/>
                <a:gd name="T11" fmla="*/ 0 h 203"/>
                <a:gd name="T12" fmla="*/ 0 w 138"/>
                <a:gd name="T13" fmla="*/ 1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203">
                  <a:moveTo>
                    <a:pt x="0" y="13"/>
                  </a:moveTo>
                  <a:cubicBezTo>
                    <a:pt x="0" y="96"/>
                    <a:pt x="0" y="128"/>
                    <a:pt x="0" y="203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38" y="128"/>
                    <a:pt x="138" y="96"/>
                    <a:pt x="138" y="13"/>
                  </a:cubicBezTo>
                  <a:cubicBezTo>
                    <a:pt x="138" y="10"/>
                    <a:pt x="138" y="5"/>
                    <a:pt x="13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3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7" name="Oval 187"/>
            <p:cNvSpPr>
              <a:spLocks noChangeArrowheads="1"/>
            </p:cNvSpPr>
            <p:nvPr/>
          </p:nvSpPr>
          <p:spPr bwMode="auto">
            <a:xfrm>
              <a:off x="3644901" y="2403476"/>
              <a:ext cx="93663" cy="9366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8" name="Line 188"/>
            <p:cNvSpPr>
              <a:spLocks noChangeShapeType="1"/>
            </p:cNvSpPr>
            <p:nvPr/>
          </p:nvSpPr>
          <p:spPr bwMode="auto">
            <a:xfrm>
              <a:off x="3633788" y="2533651"/>
              <a:ext cx="1174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99" name="Группа 898"/>
          <p:cNvGrpSpPr/>
          <p:nvPr/>
        </p:nvGrpSpPr>
        <p:grpSpPr>
          <a:xfrm>
            <a:off x="5527900" y="1848206"/>
            <a:ext cx="409134" cy="393484"/>
            <a:chOff x="1655763" y="2184401"/>
            <a:chExt cx="581025" cy="558800"/>
          </a:xfrm>
        </p:grpSpPr>
        <p:sp>
          <p:nvSpPr>
            <p:cNvPr id="900" name="Freeform 189"/>
            <p:cNvSpPr>
              <a:spLocks/>
            </p:cNvSpPr>
            <p:nvPr/>
          </p:nvSpPr>
          <p:spPr bwMode="auto">
            <a:xfrm>
              <a:off x="1690688" y="2598738"/>
              <a:ext cx="266700" cy="144463"/>
            </a:xfrm>
            <a:custGeom>
              <a:avLst/>
              <a:gdLst>
                <a:gd name="T0" fmla="*/ 168 w 168"/>
                <a:gd name="T1" fmla="*/ 0 h 91"/>
                <a:gd name="T2" fmla="*/ 168 w 168"/>
                <a:gd name="T3" fmla="*/ 42 h 91"/>
                <a:gd name="T4" fmla="*/ 84 w 168"/>
                <a:gd name="T5" fmla="*/ 91 h 91"/>
                <a:gd name="T6" fmla="*/ 0 w 168"/>
                <a:gd name="T7" fmla="*/ 42 h 91"/>
                <a:gd name="T8" fmla="*/ 0 w 16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91">
                  <a:moveTo>
                    <a:pt x="168" y="0"/>
                  </a:moveTo>
                  <a:lnTo>
                    <a:pt x="168" y="42"/>
                  </a:lnTo>
                  <a:lnTo>
                    <a:pt x="84" y="91"/>
                  </a:lnTo>
                  <a:lnTo>
                    <a:pt x="0" y="42"/>
                  </a:lnTo>
                  <a:lnTo>
                    <a:pt x="0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1" name="Line 190"/>
            <p:cNvSpPr>
              <a:spLocks noChangeShapeType="1"/>
            </p:cNvSpPr>
            <p:nvPr/>
          </p:nvSpPr>
          <p:spPr bwMode="auto">
            <a:xfrm>
              <a:off x="1824038" y="2436813"/>
              <a:ext cx="133350" cy="762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2" name="Freeform 191"/>
            <p:cNvSpPr>
              <a:spLocks/>
            </p:cNvSpPr>
            <p:nvPr/>
          </p:nvSpPr>
          <p:spPr bwMode="auto">
            <a:xfrm>
              <a:off x="1824038" y="2436813"/>
              <a:ext cx="133350" cy="306388"/>
            </a:xfrm>
            <a:custGeom>
              <a:avLst/>
              <a:gdLst>
                <a:gd name="T0" fmla="*/ 84 w 84"/>
                <a:gd name="T1" fmla="*/ 103 h 193"/>
                <a:gd name="T2" fmla="*/ 84 w 84"/>
                <a:gd name="T3" fmla="*/ 144 h 193"/>
                <a:gd name="T4" fmla="*/ 0 w 84"/>
                <a:gd name="T5" fmla="*/ 193 h 193"/>
                <a:gd name="T6" fmla="*/ 0 w 84"/>
                <a:gd name="T7" fmla="*/ 0 h 193"/>
                <a:gd name="T8" fmla="*/ 84 w 84"/>
                <a:gd name="T9" fmla="*/ 4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93">
                  <a:moveTo>
                    <a:pt x="84" y="103"/>
                  </a:moveTo>
                  <a:lnTo>
                    <a:pt x="84" y="144"/>
                  </a:lnTo>
                  <a:lnTo>
                    <a:pt x="0" y="193"/>
                  </a:lnTo>
                  <a:lnTo>
                    <a:pt x="0" y="0"/>
                  </a:lnTo>
                  <a:lnTo>
                    <a:pt x="84" y="48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3" name="Freeform 192"/>
            <p:cNvSpPr>
              <a:spLocks/>
            </p:cNvSpPr>
            <p:nvPr/>
          </p:nvSpPr>
          <p:spPr bwMode="auto">
            <a:xfrm>
              <a:off x="1655763" y="2371726"/>
              <a:ext cx="168275" cy="141288"/>
            </a:xfrm>
            <a:custGeom>
              <a:avLst/>
              <a:gdLst>
                <a:gd name="T0" fmla="*/ 0 w 106"/>
                <a:gd name="T1" fmla="*/ 48 h 89"/>
                <a:gd name="T2" fmla="*/ 84 w 106"/>
                <a:gd name="T3" fmla="*/ 0 h 89"/>
                <a:gd name="T4" fmla="*/ 106 w 106"/>
                <a:gd name="T5" fmla="*/ 41 h 89"/>
                <a:gd name="T6" fmla="*/ 22 w 106"/>
                <a:gd name="T7" fmla="*/ 89 h 89"/>
                <a:gd name="T8" fmla="*/ 0 w 106"/>
                <a:gd name="T9" fmla="*/ 4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89">
                  <a:moveTo>
                    <a:pt x="0" y="48"/>
                  </a:moveTo>
                  <a:lnTo>
                    <a:pt x="84" y="0"/>
                  </a:lnTo>
                  <a:lnTo>
                    <a:pt x="106" y="41"/>
                  </a:lnTo>
                  <a:lnTo>
                    <a:pt x="22" y="89"/>
                  </a:lnTo>
                  <a:lnTo>
                    <a:pt x="0" y="48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4" name="Freeform 193"/>
            <p:cNvSpPr>
              <a:spLocks/>
            </p:cNvSpPr>
            <p:nvPr/>
          </p:nvSpPr>
          <p:spPr bwMode="auto">
            <a:xfrm>
              <a:off x="1824038" y="2371726"/>
              <a:ext cx="168275" cy="141288"/>
            </a:xfrm>
            <a:custGeom>
              <a:avLst/>
              <a:gdLst>
                <a:gd name="T0" fmla="*/ 106 w 106"/>
                <a:gd name="T1" fmla="*/ 48 h 89"/>
                <a:gd name="T2" fmla="*/ 23 w 106"/>
                <a:gd name="T3" fmla="*/ 0 h 89"/>
                <a:gd name="T4" fmla="*/ 0 w 106"/>
                <a:gd name="T5" fmla="*/ 41 h 89"/>
                <a:gd name="T6" fmla="*/ 84 w 106"/>
                <a:gd name="T7" fmla="*/ 89 h 89"/>
                <a:gd name="T8" fmla="*/ 106 w 106"/>
                <a:gd name="T9" fmla="*/ 4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89">
                  <a:moveTo>
                    <a:pt x="106" y="48"/>
                  </a:moveTo>
                  <a:lnTo>
                    <a:pt x="23" y="0"/>
                  </a:lnTo>
                  <a:lnTo>
                    <a:pt x="0" y="41"/>
                  </a:lnTo>
                  <a:lnTo>
                    <a:pt x="84" y="89"/>
                  </a:lnTo>
                  <a:lnTo>
                    <a:pt x="106" y="48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5" name="Freeform 194"/>
            <p:cNvSpPr>
              <a:spLocks/>
            </p:cNvSpPr>
            <p:nvPr/>
          </p:nvSpPr>
          <p:spPr bwMode="auto">
            <a:xfrm>
              <a:off x="1690688" y="2436813"/>
              <a:ext cx="266700" cy="152400"/>
            </a:xfrm>
            <a:custGeom>
              <a:avLst/>
              <a:gdLst>
                <a:gd name="T0" fmla="*/ 0 w 168"/>
                <a:gd name="T1" fmla="*/ 48 h 96"/>
                <a:gd name="T2" fmla="*/ 84 w 168"/>
                <a:gd name="T3" fmla="*/ 0 h 96"/>
                <a:gd name="T4" fmla="*/ 168 w 168"/>
                <a:gd name="T5" fmla="*/ 48 h 96"/>
                <a:gd name="T6" fmla="*/ 168 w 168"/>
                <a:gd name="T7" fmla="*/ 48 h 96"/>
                <a:gd name="T8" fmla="*/ 84 w 168"/>
                <a:gd name="T9" fmla="*/ 96 h 96"/>
                <a:gd name="T10" fmla="*/ 0 w 168"/>
                <a:gd name="T11" fmla="*/ 48 h 96"/>
                <a:gd name="T12" fmla="*/ 0 w 168"/>
                <a:gd name="T13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96">
                  <a:moveTo>
                    <a:pt x="0" y="48"/>
                  </a:moveTo>
                  <a:lnTo>
                    <a:pt x="84" y="0"/>
                  </a:lnTo>
                  <a:lnTo>
                    <a:pt x="168" y="48"/>
                  </a:lnTo>
                  <a:lnTo>
                    <a:pt x="168" y="48"/>
                  </a:lnTo>
                  <a:lnTo>
                    <a:pt x="84" y="96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6" name="Freeform 195"/>
            <p:cNvSpPr>
              <a:spLocks/>
            </p:cNvSpPr>
            <p:nvPr/>
          </p:nvSpPr>
          <p:spPr bwMode="auto">
            <a:xfrm>
              <a:off x="1824038" y="2513013"/>
              <a:ext cx="166688" cy="141288"/>
            </a:xfrm>
            <a:custGeom>
              <a:avLst/>
              <a:gdLst>
                <a:gd name="T0" fmla="*/ 0 w 105"/>
                <a:gd name="T1" fmla="*/ 49 h 89"/>
                <a:gd name="T2" fmla="*/ 84 w 105"/>
                <a:gd name="T3" fmla="*/ 0 h 89"/>
                <a:gd name="T4" fmla="*/ 105 w 105"/>
                <a:gd name="T5" fmla="*/ 41 h 89"/>
                <a:gd name="T6" fmla="*/ 22 w 105"/>
                <a:gd name="T7" fmla="*/ 89 h 89"/>
                <a:gd name="T8" fmla="*/ 0 w 105"/>
                <a:gd name="T9" fmla="*/ 4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9">
                  <a:moveTo>
                    <a:pt x="0" y="49"/>
                  </a:moveTo>
                  <a:lnTo>
                    <a:pt x="84" y="0"/>
                  </a:lnTo>
                  <a:lnTo>
                    <a:pt x="105" y="41"/>
                  </a:lnTo>
                  <a:lnTo>
                    <a:pt x="22" y="89"/>
                  </a:lnTo>
                  <a:lnTo>
                    <a:pt x="0" y="49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7" name="Freeform 196"/>
            <p:cNvSpPr>
              <a:spLocks/>
            </p:cNvSpPr>
            <p:nvPr/>
          </p:nvSpPr>
          <p:spPr bwMode="auto">
            <a:xfrm>
              <a:off x="1655763" y="2513013"/>
              <a:ext cx="168275" cy="142875"/>
            </a:xfrm>
            <a:custGeom>
              <a:avLst/>
              <a:gdLst>
                <a:gd name="T0" fmla="*/ 106 w 106"/>
                <a:gd name="T1" fmla="*/ 49 h 90"/>
                <a:gd name="T2" fmla="*/ 22 w 106"/>
                <a:gd name="T3" fmla="*/ 0 h 90"/>
                <a:gd name="T4" fmla="*/ 0 w 106"/>
                <a:gd name="T5" fmla="*/ 41 h 90"/>
                <a:gd name="T6" fmla="*/ 84 w 106"/>
                <a:gd name="T7" fmla="*/ 90 h 90"/>
                <a:gd name="T8" fmla="*/ 106 w 106"/>
                <a:gd name="T9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0">
                  <a:moveTo>
                    <a:pt x="106" y="49"/>
                  </a:moveTo>
                  <a:lnTo>
                    <a:pt x="22" y="0"/>
                  </a:lnTo>
                  <a:lnTo>
                    <a:pt x="0" y="41"/>
                  </a:lnTo>
                  <a:lnTo>
                    <a:pt x="84" y="90"/>
                  </a:lnTo>
                  <a:lnTo>
                    <a:pt x="106" y="49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8" name="Freeform 197"/>
            <p:cNvSpPr>
              <a:spLocks/>
            </p:cNvSpPr>
            <p:nvPr/>
          </p:nvSpPr>
          <p:spPr bwMode="auto">
            <a:xfrm>
              <a:off x="2024063" y="2366963"/>
              <a:ext cx="212725" cy="212725"/>
            </a:xfrm>
            <a:custGeom>
              <a:avLst/>
              <a:gdLst>
                <a:gd name="T0" fmla="*/ 80 w 140"/>
                <a:gd name="T1" fmla="*/ 0 h 141"/>
                <a:gd name="T2" fmla="*/ 115 w 140"/>
                <a:gd name="T3" fmla="*/ 62 h 141"/>
                <a:gd name="T4" fmla="*/ 70 w 140"/>
                <a:gd name="T5" fmla="*/ 141 h 141"/>
                <a:gd name="T6" fmla="*/ 0 w 14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41">
                  <a:moveTo>
                    <a:pt x="80" y="0"/>
                  </a:moveTo>
                  <a:cubicBezTo>
                    <a:pt x="93" y="23"/>
                    <a:pt x="105" y="45"/>
                    <a:pt x="115" y="62"/>
                  </a:cubicBezTo>
                  <a:cubicBezTo>
                    <a:pt x="140" y="105"/>
                    <a:pt x="120" y="141"/>
                    <a:pt x="70" y="141"/>
                  </a:cubicBezTo>
                  <a:cubicBezTo>
                    <a:pt x="20" y="141"/>
                    <a:pt x="50" y="141"/>
                    <a:pt x="0" y="14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9" name="Freeform 198"/>
            <p:cNvSpPr>
              <a:spLocks/>
            </p:cNvSpPr>
            <p:nvPr/>
          </p:nvSpPr>
          <p:spPr bwMode="auto">
            <a:xfrm>
              <a:off x="2019301" y="2536826"/>
              <a:ext cx="58738" cy="85725"/>
            </a:xfrm>
            <a:custGeom>
              <a:avLst/>
              <a:gdLst>
                <a:gd name="T0" fmla="*/ 37 w 37"/>
                <a:gd name="T1" fmla="*/ 54 h 54"/>
                <a:gd name="T2" fmla="*/ 19 w 37"/>
                <a:gd name="T3" fmla="*/ 41 h 54"/>
                <a:gd name="T4" fmla="*/ 0 w 37"/>
                <a:gd name="T5" fmla="*/ 27 h 54"/>
                <a:gd name="T6" fmla="*/ 19 w 37"/>
                <a:gd name="T7" fmla="*/ 13 h 54"/>
                <a:gd name="T8" fmla="*/ 37 w 37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4">
                  <a:moveTo>
                    <a:pt x="37" y="54"/>
                  </a:moveTo>
                  <a:lnTo>
                    <a:pt x="19" y="41"/>
                  </a:lnTo>
                  <a:lnTo>
                    <a:pt x="0" y="27"/>
                  </a:lnTo>
                  <a:lnTo>
                    <a:pt x="19" y="13"/>
                  </a:lnTo>
                  <a:lnTo>
                    <a:pt x="37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0" name="Freeform 199"/>
            <p:cNvSpPr>
              <a:spLocks/>
            </p:cNvSpPr>
            <p:nvPr/>
          </p:nvSpPr>
          <p:spPr bwMode="auto">
            <a:xfrm>
              <a:off x="1887538" y="2184401"/>
              <a:ext cx="242888" cy="158750"/>
            </a:xfrm>
            <a:custGeom>
              <a:avLst/>
              <a:gdLst>
                <a:gd name="T0" fmla="*/ 0 w 161"/>
                <a:gd name="T1" fmla="*/ 105 h 105"/>
                <a:gd name="T2" fmla="*/ 36 w 161"/>
                <a:gd name="T3" fmla="*/ 44 h 105"/>
                <a:gd name="T4" fmla="*/ 126 w 161"/>
                <a:gd name="T5" fmla="*/ 44 h 105"/>
                <a:gd name="T6" fmla="*/ 161 w 161"/>
                <a:gd name="T7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105">
                  <a:moveTo>
                    <a:pt x="0" y="105"/>
                  </a:moveTo>
                  <a:cubicBezTo>
                    <a:pt x="13" y="83"/>
                    <a:pt x="25" y="61"/>
                    <a:pt x="36" y="44"/>
                  </a:cubicBezTo>
                  <a:cubicBezTo>
                    <a:pt x="61" y="0"/>
                    <a:pt x="101" y="0"/>
                    <a:pt x="126" y="44"/>
                  </a:cubicBezTo>
                  <a:cubicBezTo>
                    <a:pt x="151" y="87"/>
                    <a:pt x="136" y="60"/>
                    <a:pt x="161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1" name="Freeform 200"/>
            <p:cNvSpPr>
              <a:spLocks/>
            </p:cNvSpPr>
            <p:nvPr/>
          </p:nvSpPr>
          <p:spPr bwMode="auto">
            <a:xfrm>
              <a:off x="2066926" y="2274888"/>
              <a:ext cx="74613" cy="69850"/>
            </a:xfrm>
            <a:custGeom>
              <a:avLst/>
              <a:gdLst>
                <a:gd name="T0" fmla="*/ 47 w 47"/>
                <a:gd name="T1" fmla="*/ 0 h 44"/>
                <a:gd name="T2" fmla="*/ 44 w 47"/>
                <a:gd name="T3" fmla="*/ 22 h 44"/>
                <a:gd name="T4" fmla="*/ 41 w 47"/>
                <a:gd name="T5" fmla="*/ 44 h 44"/>
                <a:gd name="T6" fmla="*/ 21 w 47"/>
                <a:gd name="T7" fmla="*/ 36 h 44"/>
                <a:gd name="T8" fmla="*/ 0 w 47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47" y="0"/>
                  </a:moveTo>
                  <a:lnTo>
                    <a:pt x="44" y="22"/>
                  </a:lnTo>
                  <a:lnTo>
                    <a:pt x="41" y="44"/>
                  </a:lnTo>
                  <a:lnTo>
                    <a:pt x="21" y="36"/>
                  </a:lnTo>
                  <a:lnTo>
                    <a:pt x="0" y="2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912" name="Группа 911"/>
          <p:cNvGrpSpPr/>
          <p:nvPr/>
        </p:nvGrpSpPr>
        <p:grpSpPr>
          <a:xfrm>
            <a:off x="6194141" y="1832555"/>
            <a:ext cx="396838" cy="402427"/>
            <a:chOff x="2601913" y="2162175"/>
            <a:chExt cx="563563" cy="571500"/>
          </a:xfrm>
        </p:grpSpPr>
        <p:sp>
          <p:nvSpPr>
            <p:cNvPr id="913" name="Freeform 201"/>
            <p:cNvSpPr>
              <a:spLocks/>
            </p:cNvSpPr>
            <p:nvPr/>
          </p:nvSpPr>
          <p:spPr bwMode="auto">
            <a:xfrm>
              <a:off x="2954338" y="2366963"/>
              <a:ext cx="211138" cy="212725"/>
            </a:xfrm>
            <a:custGeom>
              <a:avLst/>
              <a:gdLst>
                <a:gd name="T0" fmla="*/ 79 w 140"/>
                <a:gd name="T1" fmla="*/ 0 h 141"/>
                <a:gd name="T2" fmla="*/ 115 w 140"/>
                <a:gd name="T3" fmla="*/ 62 h 141"/>
                <a:gd name="T4" fmla="*/ 69 w 140"/>
                <a:gd name="T5" fmla="*/ 141 h 141"/>
                <a:gd name="T6" fmla="*/ 0 w 14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41">
                  <a:moveTo>
                    <a:pt x="79" y="0"/>
                  </a:moveTo>
                  <a:cubicBezTo>
                    <a:pt x="92" y="23"/>
                    <a:pt x="105" y="45"/>
                    <a:pt x="115" y="62"/>
                  </a:cubicBezTo>
                  <a:cubicBezTo>
                    <a:pt x="140" y="105"/>
                    <a:pt x="119" y="141"/>
                    <a:pt x="69" y="141"/>
                  </a:cubicBezTo>
                  <a:cubicBezTo>
                    <a:pt x="19" y="141"/>
                    <a:pt x="50" y="141"/>
                    <a:pt x="0" y="14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4" name="Freeform 202"/>
            <p:cNvSpPr>
              <a:spLocks/>
            </p:cNvSpPr>
            <p:nvPr/>
          </p:nvSpPr>
          <p:spPr bwMode="auto">
            <a:xfrm>
              <a:off x="2949576" y="2536826"/>
              <a:ext cx="55563" cy="85725"/>
            </a:xfrm>
            <a:custGeom>
              <a:avLst/>
              <a:gdLst>
                <a:gd name="T0" fmla="*/ 35 w 35"/>
                <a:gd name="T1" fmla="*/ 54 h 54"/>
                <a:gd name="T2" fmla="*/ 18 w 35"/>
                <a:gd name="T3" fmla="*/ 41 h 54"/>
                <a:gd name="T4" fmla="*/ 0 w 35"/>
                <a:gd name="T5" fmla="*/ 27 h 54"/>
                <a:gd name="T6" fmla="*/ 18 w 35"/>
                <a:gd name="T7" fmla="*/ 13 h 54"/>
                <a:gd name="T8" fmla="*/ 35 w 3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4">
                  <a:moveTo>
                    <a:pt x="35" y="54"/>
                  </a:moveTo>
                  <a:lnTo>
                    <a:pt x="18" y="41"/>
                  </a:lnTo>
                  <a:lnTo>
                    <a:pt x="0" y="27"/>
                  </a:lnTo>
                  <a:lnTo>
                    <a:pt x="18" y="13"/>
                  </a:lnTo>
                  <a:lnTo>
                    <a:pt x="35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5" name="Freeform 203"/>
            <p:cNvSpPr>
              <a:spLocks/>
            </p:cNvSpPr>
            <p:nvPr/>
          </p:nvSpPr>
          <p:spPr bwMode="auto">
            <a:xfrm>
              <a:off x="2814638" y="2184401"/>
              <a:ext cx="246063" cy="158750"/>
            </a:xfrm>
            <a:custGeom>
              <a:avLst/>
              <a:gdLst>
                <a:gd name="T0" fmla="*/ 0 w 162"/>
                <a:gd name="T1" fmla="*/ 105 h 105"/>
                <a:gd name="T2" fmla="*/ 36 w 162"/>
                <a:gd name="T3" fmla="*/ 44 h 105"/>
                <a:gd name="T4" fmla="*/ 127 w 162"/>
                <a:gd name="T5" fmla="*/ 44 h 105"/>
                <a:gd name="T6" fmla="*/ 162 w 162"/>
                <a:gd name="T7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105">
                  <a:moveTo>
                    <a:pt x="0" y="105"/>
                  </a:moveTo>
                  <a:cubicBezTo>
                    <a:pt x="14" y="83"/>
                    <a:pt x="26" y="61"/>
                    <a:pt x="36" y="44"/>
                  </a:cubicBezTo>
                  <a:cubicBezTo>
                    <a:pt x="61" y="0"/>
                    <a:pt x="102" y="0"/>
                    <a:pt x="127" y="44"/>
                  </a:cubicBezTo>
                  <a:cubicBezTo>
                    <a:pt x="152" y="87"/>
                    <a:pt x="137" y="60"/>
                    <a:pt x="162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6" name="Freeform 204"/>
            <p:cNvSpPr>
              <a:spLocks/>
            </p:cNvSpPr>
            <p:nvPr/>
          </p:nvSpPr>
          <p:spPr bwMode="auto">
            <a:xfrm>
              <a:off x="2997201" y="2274888"/>
              <a:ext cx="73025" cy="69850"/>
            </a:xfrm>
            <a:custGeom>
              <a:avLst/>
              <a:gdLst>
                <a:gd name="T0" fmla="*/ 46 w 46"/>
                <a:gd name="T1" fmla="*/ 0 h 44"/>
                <a:gd name="T2" fmla="*/ 43 w 46"/>
                <a:gd name="T3" fmla="*/ 22 h 44"/>
                <a:gd name="T4" fmla="*/ 41 w 46"/>
                <a:gd name="T5" fmla="*/ 44 h 44"/>
                <a:gd name="T6" fmla="*/ 20 w 46"/>
                <a:gd name="T7" fmla="*/ 36 h 44"/>
                <a:gd name="T8" fmla="*/ 0 w 46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4">
                  <a:moveTo>
                    <a:pt x="46" y="0"/>
                  </a:moveTo>
                  <a:lnTo>
                    <a:pt x="43" y="22"/>
                  </a:lnTo>
                  <a:lnTo>
                    <a:pt x="41" y="44"/>
                  </a:lnTo>
                  <a:lnTo>
                    <a:pt x="20" y="36"/>
                  </a:lnTo>
                  <a:lnTo>
                    <a:pt x="0" y="2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7" name="Freeform 206"/>
            <p:cNvSpPr>
              <a:spLocks/>
            </p:cNvSpPr>
            <p:nvPr/>
          </p:nvSpPr>
          <p:spPr bwMode="auto">
            <a:xfrm>
              <a:off x="2767013" y="2459038"/>
              <a:ext cx="146050" cy="195262"/>
            </a:xfrm>
            <a:custGeom>
              <a:avLst/>
              <a:gdLst>
                <a:gd name="T0" fmla="*/ 0 w 97"/>
                <a:gd name="T1" fmla="*/ 117 h 129"/>
                <a:gd name="T2" fmla="*/ 37 w 97"/>
                <a:gd name="T3" fmla="*/ 129 h 129"/>
                <a:gd name="T4" fmla="*/ 82 w 97"/>
                <a:gd name="T5" fmla="*/ 110 h 129"/>
                <a:gd name="T6" fmla="*/ 87 w 97"/>
                <a:gd name="T7" fmla="*/ 39 h 129"/>
                <a:gd name="T8" fmla="*/ 71 w 97"/>
                <a:gd name="T9" fmla="*/ 0 h 129"/>
                <a:gd name="T10" fmla="*/ 4 w 97"/>
                <a:gd name="T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29">
                  <a:moveTo>
                    <a:pt x="0" y="117"/>
                  </a:moveTo>
                  <a:cubicBezTo>
                    <a:pt x="9" y="125"/>
                    <a:pt x="22" y="129"/>
                    <a:pt x="37" y="129"/>
                  </a:cubicBezTo>
                  <a:cubicBezTo>
                    <a:pt x="57" y="129"/>
                    <a:pt x="72" y="122"/>
                    <a:pt x="82" y="110"/>
                  </a:cubicBezTo>
                  <a:cubicBezTo>
                    <a:pt x="95" y="93"/>
                    <a:pt x="97" y="67"/>
                    <a:pt x="87" y="39"/>
                  </a:cubicBezTo>
                  <a:cubicBezTo>
                    <a:pt x="82" y="24"/>
                    <a:pt x="76" y="10"/>
                    <a:pt x="71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8" name="Line 207"/>
            <p:cNvSpPr>
              <a:spLocks noChangeShapeType="1"/>
            </p:cNvSpPr>
            <p:nvPr/>
          </p:nvSpPr>
          <p:spPr bwMode="auto">
            <a:xfrm>
              <a:off x="2827338" y="2655888"/>
              <a:ext cx="0" cy="77787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9" name="Line 208"/>
            <p:cNvSpPr>
              <a:spLocks noChangeShapeType="1"/>
            </p:cNvSpPr>
            <p:nvPr/>
          </p:nvSpPr>
          <p:spPr bwMode="auto">
            <a:xfrm>
              <a:off x="2786063" y="2733675"/>
              <a:ext cx="809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0" name="Line 209"/>
            <p:cNvSpPr>
              <a:spLocks noChangeShapeType="1"/>
            </p:cNvSpPr>
            <p:nvPr/>
          </p:nvSpPr>
          <p:spPr bwMode="auto">
            <a:xfrm flipH="1">
              <a:off x="2741613" y="2579688"/>
              <a:ext cx="16510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1" name="Freeform 210"/>
            <p:cNvSpPr>
              <a:spLocks/>
            </p:cNvSpPr>
            <p:nvPr/>
          </p:nvSpPr>
          <p:spPr bwMode="auto">
            <a:xfrm>
              <a:off x="2601913" y="2276475"/>
              <a:ext cx="165100" cy="454025"/>
            </a:xfrm>
            <a:custGeom>
              <a:avLst/>
              <a:gdLst>
                <a:gd name="T0" fmla="*/ 74 w 109"/>
                <a:gd name="T1" fmla="*/ 0 h 301"/>
                <a:gd name="T2" fmla="*/ 74 w 109"/>
                <a:gd name="T3" fmla="*/ 18 h 301"/>
                <a:gd name="T4" fmla="*/ 109 w 109"/>
                <a:gd name="T5" fmla="*/ 63 h 301"/>
                <a:gd name="T6" fmla="*/ 109 w 109"/>
                <a:gd name="T7" fmla="*/ 290 h 301"/>
                <a:gd name="T8" fmla="*/ 109 w 109"/>
                <a:gd name="T9" fmla="*/ 291 h 301"/>
                <a:gd name="T10" fmla="*/ 109 w 109"/>
                <a:gd name="T11" fmla="*/ 299 h 301"/>
                <a:gd name="T12" fmla="*/ 107 w 109"/>
                <a:gd name="T13" fmla="*/ 301 h 301"/>
                <a:gd name="T14" fmla="*/ 3 w 109"/>
                <a:gd name="T15" fmla="*/ 301 h 301"/>
                <a:gd name="T16" fmla="*/ 0 w 109"/>
                <a:gd name="T17" fmla="*/ 299 h 301"/>
                <a:gd name="T18" fmla="*/ 0 w 109"/>
                <a:gd name="T19" fmla="*/ 291 h 301"/>
                <a:gd name="T20" fmla="*/ 0 w 109"/>
                <a:gd name="T21" fmla="*/ 290 h 301"/>
                <a:gd name="T22" fmla="*/ 0 w 109"/>
                <a:gd name="T23" fmla="*/ 63 h 301"/>
                <a:gd name="T24" fmla="*/ 35 w 109"/>
                <a:gd name="T25" fmla="*/ 18 h 301"/>
                <a:gd name="T26" fmla="*/ 35 w 109"/>
                <a:gd name="T2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301">
                  <a:moveTo>
                    <a:pt x="74" y="0"/>
                  </a:moveTo>
                  <a:cubicBezTo>
                    <a:pt x="74" y="18"/>
                    <a:pt x="74" y="18"/>
                    <a:pt x="74" y="18"/>
                  </a:cubicBezTo>
                  <a:cubicBezTo>
                    <a:pt x="94" y="25"/>
                    <a:pt x="109" y="42"/>
                    <a:pt x="109" y="63"/>
                  </a:cubicBezTo>
                  <a:cubicBezTo>
                    <a:pt x="109" y="290"/>
                    <a:pt x="109" y="290"/>
                    <a:pt x="109" y="290"/>
                  </a:cubicBezTo>
                  <a:cubicBezTo>
                    <a:pt x="109" y="290"/>
                    <a:pt x="109" y="290"/>
                    <a:pt x="109" y="291"/>
                  </a:cubicBezTo>
                  <a:cubicBezTo>
                    <a:pt x="109" y="299"/>
                    <a:pt x="109" y="299"/>
                    <a:pt x="109" y="299"/>
                  </a:cubicBezTo>
                  <a:cubicBezTo>
                    <a:pt x="109" y="300"/>
                    <a:pt x="108" y="301"/>
                    <a:pt x="107" y="301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1" y="301"/>
                    <a:pt x="0" y="300"/>
                    <a:pt x="0" y="299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2"/>
                    <a:pt x="15" y="25"/>
                    <a:pt x="35" y="1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2" name="Freeform 211"/>
            <p:cNvSpPr>
              <a:spLocks/>
            </p:cNvSpPr>
            <p:nvPr/>
          </p:nvSpPr>
          <p:spPr bwMode="auto">
            <a:xfrm>
              <a:off x="2654300" y="2162175"/>
              <a:ext cx="60325" cy="117475"/>
            </a:xfrm>
            <a:custGeom>
              <a:avLst/>
              <a:gdLst>
                <a:gd name="T0" fmla="*/ 0 w 39"/>
                <a:gd name="T1" fmla="*/ 77 h 77"/>
                <a:gd name="T2" fmla="*/ 0 w 39"/>
                <a:gd name="T3" fmla="*/ 4 h 77"/>
                <a:gd name="T4" fmla="*/ 5 w 39"/>
                <a:gd name="T5" fmla="*/ 0 h 77"/>
                <a:gd name="T6" fmla="*/ 34 w 39"/>
                <a:gd name="T7" fmla="*/ 0 h 77"/>
                <a:gd name="T8" fmla="*/ 39 w 39"/>
                <a:gd name="T9" fmla="*/ 4 h 77"/>
                <a:gd name="T10" fmla="*/ 39 w 39"/>
                <a:gd name="T1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0"/>
                    <a:pt x="39" y="2"/>
                    <a:pt x="39" y="4"/>
                  </a:cubicBezTo>
                  <a:cubicBezTo>
                    <a:pt x="39" y="77"/>
                    <a:pt x="39" y="77"/>
                    <a:pt x="39" y="7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3" name="Line 212"/>
            <p:cNvSpPr>
              <a:spLocks noChangeShapeType="1"/>
            </p:cNvSpPr>
            <p:nvPr/>
          </p:nvSpPr>
          <p:spPr bwMode="auto">
            <a:xfrm flipH="1">
              <a:off x="2646363" y="2211388"/>
              <a:ext cx="3333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4" name="Line 213"/>
            <p:cNvSpPr>
              <a:spLocks noChangeShapeType="1"/>
            </p:cNvSpPr>
            <p:nvPr/>
          </p:nvSpPr>
          <p:spPr bwMode="auto">
            <a:xfrm flipH="1">
              <a:off x="2646363" y="2265363"/>
              <a:ext cx="682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5" name="Line 214"/>
            <p:cNvSpPr>
              <a:spLocks noChangeShapeType="1"/>
            </p:cNvSpPr>
            <p:nvPr/>
          </p:nvSpPr>
          <p:spPr bwMode="auto">
            <a:xfrm flipH="1">
              <a:off x="2601913" y="2403475"/>
              <a:ext cx="1698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6" name="Line 215"/>
            <p:cNvSpPr>
              <a:spLocks noChangeShapeType="1"/>
            </p:cNvSpPr>
            <p:nvPr/>
          </p:nvSpPr>
          <p:spPr bwMode="auto">
            <a:xfrm flipH="1">
              <a:off x="2601913" y="2578100"/>
              <a:ext cx="1698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7" name="Line 216"/>
            <p:cNvSpPr>
              <a:spLocks noChangeShapeType="1"/>
            </p:cNvSpPr>
            <p:nvPr/>
          </p:nvSpPr>
          <p:spPr bwMode="auto">
            <a:xfrm>
              <a:off x="2690813" y="2211388"/>
              <a:ext cx="1111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928" name="Группа 927"/>
          <p:cNvGrpSpPr/>
          <p:nvPr/>
        </p:nvGrpSpPr>
        <p:grpSpPr>
          <a:xfrm>
            <a:off x="4878428" y="1848205"/>
            <a:ext cx="431492" cy="389013"/>
            <a:chOff x="733425" y="2184400"/>
            <a:chExt cx="612775" cy="552450"/>
          </a:xfrm>
        </p:grpSpPr>
        <p:sp>
          <p:nvSpPr>
            <p:cNvPr id="929" name="Freeform 217"/>
            <p:cNvSpPr>
              <a:spLocks/>
            </p:cNvSpPr>
            <p:nvPr/>
          </p:nvSpPr>
          <p:spPr bwMode="auto">
            <a:xfrm>
              <a:off x="1133475" y="2366963"/>
              <a:ext cx="212725" cy="212725"/>
            </a:xfrm>
            <a:custGeom>
              <a:avLst/>
              <a:gdLst>
                <a:gd name="T0" fmla="*/ 79 w 140"/>
                <a:gd name="T1" fmla="*/ 0 h 141"/>
                <a:gd name="T2" fmla="*/ 115 w 140"/>
                <a:gd name="T3" fmla="*/ 62 h 141"/>
                <a:gd name="T4" fmla="*/ 69 w 140"/>
                <a:gd name="T5" fmla="*/ 141 h 141"/>
                <a:gd name="T6" fmla="*/ 0 w 14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41">
                  <a:moveTo>
                    <a:pt x="79" y="0"/>
                  </a:moveTo>
                  <a:cubicBezTo>
                    <a:pt x="92" y="23"/>
                    <a:pt x="105" y="45"/>
                    <a:pt x="115" y="62"/>
                  </a:cubicBezTo>
                  <a:cubicBezTo>
                    <a:pt x="140" y="105"/>
                    <a:pt x="119" y="141"/>
                    <a:pt x="69" y="141"/>
                  </a:cubicBezTo>
                  <a:cubicBezTo>
                    <a:pt x="19" y="141"/>
                    <a:pt x="50" y="141"/>
                    <a:pt x="0" y="14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0" name="Freeform 218"/>
            <p:cNvSpPr>
              <a:spLocks/>
            </p:cNvSpPr>
            <p:nvPr/>
          </p:nvSpPr>
          <p:spPr bwMode="auto">
            <a:xfrm>
              <a:off x="1130300" y="2536825"/>
              <a:ext cx="55563" cy="85725"/>
            </a:xfrm>
            <a:custGeom>
              <a:avLst/>
              <a:gdLst>
                <a:gd name="T0" fmla="*/ 35 w 35"/>
                <a:gd name="T1" fmla="*/ 54 h 54"/>
                <a:gd name="T2" fmla="*/ 18 w 35"/>
                <a:gd name="T3" fmla="*/ 41 h 54"/>
                <a:gd name="T4" fmla="*/ 0 w 35"/>
                <a:gd name="T5" fmla="*/ 27 h 54"/>
                <a:gd name="T6" fmla="*/ 18 w 35"/>
                <a:gd name="T7" fmla="*/ 13 h 54"/>
                <a:gd name="T8" fmla="*/ 35 w 3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4">
                  <a:moveTo>
                    <a:pt x="35" y="54"/>
                  </a:moveTo>
                  <a:lnTo>
                    <a:pt x="18" y="41"/>
                  </a:lnTo>
                  <a:lnTo>
                    <a:pt x="0" y="27"/>
                  </a:lnTo>
                  <a:lnTo>
                    <a:pt x="18" y="13"/>
                  </a:lnTo>
                  <a:lnTo>
                    <a:pt x="35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1" name="Freeform 219"/>
            <p:cNvSpPr>
              <a:spLocks/>
            </p:cNvSpPr>
            <p:nvPr/>
          </p:nvSpPr>
          <p:spPr bwMode="auto">
            <a:xfrm>
              <a:off x="1008063" y="2184400"/>
              <a:ext cx="231775" cy="157162"/>
            </a:xfrm>
            <a:custGeom>
              <a:avLst/>
              <a:gdLst>
                <a:gd name="T0" fmla="*/ 0 w 153"/>
                <a:gd name="T1" fmla="*/ 90 h 104"/>
                <a:gd name="T2" fmla="*/ 27 w 153"/>
                <a:gd name="T3" fmla="*/ 44 h 104"/>
                <a:gd name="T4" fmla="*/ 118 w 153"/>
                <a:gd name="T5" fmla="*/ 44 h 104"/>
                <a:gd name="T6" fmla="*/ 153 w 153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04">
                  <a:moveTo>
                    <a:pt x="0" y="90"/>
                  </a:moveTo>
                  <a:cubicBezTo>
                    <a:pt x="10" y="73"/>
                    <a:pt x="19" y="57"/>
                    <a:pt x="27" y="44"/>
                  </a:cubicBezTo>
                  <a:cubicBezTo>
                    <a:pt x="52" y="0"/>
                    <a:pt x="93" y="0"/>
                    <a:pt x="118" y="44"/>
                  </a:cubicBezTo>
                  <a:cubicBezTo>
                    <a:pt x="143" y="87"/>
                    <a:pt x="128" y="60"/>
                    <a:pt x="153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2" name="Freeform 220"/>
            <p:cNvSpPr>
              <a:spLocks/>
            </p:cNvSpPr>
            <p:nvPr/>
          </p:nvSpPr>
          <p:spPr bwMode="auto">
            <a:xfrm>
              <a:off x="1176338" y="2274888"/>
              <a:ext cx="74613" cy="69850"/>
            </a:xfrm>
            <a:custGeom>
              <a:avLst/>
              <a:gdLst>
                <a:gd name="T0" fmla="*/ 47 w 47"/>
                <a:gd name="T1" fmla="*/ 0 h 44"/>
                <a:gd name="T2" fmla="*/ 44 w 47"/>
                <a:gd name="T3" fmla="*/ 22 h 44"/>
                <a:gd name="T4" fmla="*/ 41 w 47"/>
                <a:gd name="T5" fmla="*/ 44 h 44"/>
                <a:gd name="T6" fmla="*/ 20 w 47"/>
                <a:gd name="T7" fmla="*/ 36 h 44"/>
                <a:gd name="T8" fmla="*/ 0 w 47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47" y="0"/>
                  </a:moveTo>
                  <a:lnTo>
                    <a:pt x="44" y="22"/>
                  </a:lnTo>
                  <a:lnTo>
                    <a:pt x="41" y="44"/>
                  </a:lnTo>
                  <a:lnTo>
                    <a:pt x="20" y="36"/>
                  </a:lnTo>
                  <a:lnTo>
                    <a:pt x="0" y="2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3" name="Freeform 221"/>
            <p:cNvSpPr>
              <a:spLocks/>
            </p:cNvSpPr>
            <p:nvPr/>
          </p:nvSpPr>
          <p:spPr bwMode="auto">
            <a:xfrm>
              <a:off x="773113" y="2281238"/>
              <a:ext cx="304800" cy="417512"/>
            </a:xfrm>
            <a:custGeom>
              <a:avLst/>
              <a:gdLst>
                <a:gd name="T0" fmla="*/ 167 w 192"/>
                <a:gd name="T1" fmla="*/ 263 h 263"/>
                <a:gd name="T2" fmla="*/ 192 w 192"/>
                <a:gd name="T3" fmla="*/ 263 h 263"/>
                <a:gd name="T4" fmla="*/ 192 w 192"/>
                <a:gd name="T5" fmla="*/ 210 h 263"/>
                <a:gd name="T6" fmla="*/ 192 w 192"/>
                <a:gd name="T7" fmla="*/ 141 h 263"/>
                <a:gd name="T8" fmla="*/ 192 w 192"/>
                <a:gd name="T9" fmla="*/ 0 h 263"/>
                <a:gd name="T10" fmla="*/ 0 w 192"/>
                <a:gd name="T11" fmla="*/ 0 h 263"/>
                <a:gd name="T12" fmla="*/ 0 w 192"/>
                <a:gd name="T13" fmla="*/ 2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263">
                  <a:moveTo>
                    <a:pt x="167" y="263"/>
                  </a:moveTo>
                  <a:lnTo>
                    <a:pt x="192" y="263"/>
                  </a:lnTo>
                  <a:lnTo>
                    <a:pt x="192" y="210"/>
                  </a:lnTo>
                  <a:lnTo>
                    <a:pt x="192" y="141"/>
                  </a:lnTo>
                  <a:lnTo>
                    <a:pt x="192" y="0"/>
                  </a:lnTo>
                  <a:lnTo>
                    <a:pt x="0" y="0"/>
                  </a:lnTo>
                  <a:lnTo>
                    <a:pt x="0" y="24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4" name="Freeform 222"/>
            <p:cNvSpPr>
              <a:spLocks/>
            </p:cNvSpPr>
            <p:nvPr/>
          </p:nvSpPr>
          <p:spPr bwMode="auto">
            <a:xfrm>
              <a:off x="733425" y="2319338"/>
              <a:ext cx="304800" cy="417512"/>
            </a:xfrm>
            <a:custGeom>
              <a:avLst/>
              <a:gdLst>
                <a:gd name="T0" fmla="*/ 192 w 192"/>
                <a:gd name="T1" fmla="*/ 263 h 263"/>
                <a:gd name="T2" fmla="*/ 192 w 192"/>
                <a:gd name="T3" fmla="*/ 122 h 263"/>
                <a:gd name="T4" fmla="*/ 192 w 192"/>
                <a:gd name="T5" fmla="*/ 51 h 263"/>
                <a:gd name="T6" fmla="*/ 141 w 192"/>
                <a:gd name="T7" fmla="*/ 0 h 263"/>
                <a:gd name="T8" fmla="*/ 0 w 192"/>
                <a:gd name="T9" fmla="*/ 0 h 263"/>
                <a:gd name="T10" fmla="*/ 0 w 192"/>
                <a:gd name="T11" fmla="*/ 53 h 263"/>
                <a:gd name="T12" fmla="*/ 0 w 192"/>
                <a:gd name="T13" fmla="*/ 122 h 263"/>
                <a:gd name="T14" fmla="*/ 0 w 192"/>
                <a:gd name="T15" fmla="*/ 263 h 263"/>
                <a:gd name="T16" fmla="*/ 192 w 192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263">
                  <a:moveTo>
                    <a:pt x="192" y="263"/>
                  </a:moveTo>
                  <a:lnTo>
                    <a:pt x="192" y="122"/>
                  </a:lnTo>
                  <a:lnTo>
                    <a:pt x="192" y="51"/>
                  </a:lnTo>
                  <a:lnTo>
                    <a:pt x="141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0" y="122"/>
                  </a:lnTo>
                  <a:lnTo>
                    <a:pt x="0" y="263"/>
                  </a:lnTo>
                  <a:lnTo>
                    <a:pt x="192" y="263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5" name="Freeform 223"/>
            <p:cNvSpPr>
              <a:spLocks/>
            </p:cNvSpPr>
            <p:nvPr/>
          </p:nvSpPr>
          <p:spPr bwMode="auto">
            <a:xfrm>
              <a:off x="957263" y="2319338"/>
              <a:ext cx="80963" cy="80962"/>
            </a:xfrm>
            <a:custGeom>
              <a:avLst/>
              <a:gdLst>
                <a:gd name="T0" fmla="*/ 0 w 51"/>
                <a:gd name="T1" fmla="*/ 51 h 51"/>
                <a:gd name="T2" fmla="*/ 51 w 51"/>
                <a:gd name="T3" fmla="*/ 51 h 51"/>
                <a:gd name="T4" fmla="*/ 0 w 51"/>
                <a:gd name="T5" fmla="*/ 0 h 51"/>
                <a:gd name="T6" fmla="*/ 0 w 51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1">
                  <a:moveTo>
                    <a:pt x="0" y="51"/>
                  </a:moveTo>
                  <a:lnTo>
                    <a:pt x="51" y="51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936" name="Группа 935"/>
          <p:cNvGrpSpPr/>
          <p:nvPr/>
        </p:nvGrpSpPr>
        <p:grpSpPr>
          <a:xfrm>
            <a:off x="6168430" y="1127191"/>
            <a:ext cx="430374" cy="409133"/>
            <a:chOff x="2565400" y="1160463"/>
            <a:chExt cx="611188" cy="581024"/>
          </a:xfrm>
        </p:grpSpPr>
        <p:sp>
          <p:nvSpPr>
            <p:cNvPr id="937" name="Freeform 224"/>
            <p:cNvSpPr>
              <a:spLocks/>
            </p:cNvSpPr>
            <p:nvPr/>
          </p:nvSpPr>
          <p:spPr bwMode="auto">
            <a:xfrm>
              <a:off x="2863850" y="1425575"/>
              <a:ext cx="312738" cy="315912"/>
            </a:xfrm>
            <a:custGeom>
              <a:avLst/>
              <a:gdLst>
                <a:gd name="T0" fmla="*/ 187 w 207"/>
                <a:gd name="T1" fmla="*/ 72 h 209"/>
                <a:gd name="T2" fmla="*/ 146 w 207"/>
                <a:gd name="T3" fmla="*/ 0 h 209"/>
                <a:gd name="T4" fmla="*/ 118 w 207"/>
                <a:gd name="T5" fmla="*/ 16 h 209"/>
                <a:gd name="T6" fmla="*/ 160 w 207"/>
                <a:gd name="T7" fmla="*/ 88 h 209"/>
                <a:gd name="T8" fmla="*/ 166 w 207"/>
                <a:gd name="T9" fmla="*/ 137 h 209"/>
                <a:gd name="T10" fmla="*/ 121 w 207"/>
                <a:gd name="T11" fmla="*/ 156 h 209"/>
                <a:gd name="T12" fmla="*/ 44 w 207"/>
                <a:gd name="T13" fmla="*/ 156 h 209"/>
                <a:gd name="T14" fmla="*/ 44 w 207"/>
                <a:gd name="T15" fmla="*/ 138 h 209"/>
                <a:gd name="T16" fmla="*/ 0 w 207"/>
                <a:gd name="T17" fmla="*/ 173 h 209"/>
                <a:gd name="T18" fmla="*/ 44 w 207"/>
                <a:gd name="T19" fmla="*/ 209 h 209"/>
                <a:gd name="T20" fmla="*/ 44 w 207"/>
                <a:gd name="T21" fmla="*/ 188 h 209"/>
                <a:gd name="T22" fmla="*/ 121 w 207"/>
                <a:gd name="T23" fmla="*/ 188 h 209"/>
                <a:gd name="T24" fmla="*/ 194 w 207"/>
                <a:gd name="T25" fmla="*/ 153 h 209"/>
                <a:gd name="T26" fmla="*/ 187 w 207"/>
                <a:gd name="T27" fmla="*/ 7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7" h="209">
                  <a:moveTo>
                    <a:pt x="187" y="72"/>
                  </a:moveTo>
                  <a:cubicBezTo>
                    <a:pt x="146" y="0"/>
                    <a:pt x="146" y="0"/>
                    <a:pt x="146" y="0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71" y="108"/>
                    <a:pt x="173" y="125"/>
                    <a:pt x="166" y="137"/>
                  </a:cubicBezTo>
                  <a:cubicBezTo>
                    <a:pt x="159" y="149"/>
                    <a:pt x="143" y="156"/>
                    <a:pt x="121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4" y="138"/>
                    <a:pt x="44" y="138"/>
                    <a:pt x="44" y="138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188"/>
                    <a:pt x="44" y="188"/>
                    <a:pt x="44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55" y="188"/>
                    <a:pt x="181" y="176"/>
                    <a:pt x="194" y="153"/>
                  </a:cubicBezTo>
                  <a:cubicBezTo>
                    <a:pt x="207" y="131"/>
                    <a:pt x="204" y="102"/>
                    <a:pt x="187" y="72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8" name="Freeform 225"/>
            <p:cNvSpPr>
              <a:spLocks/>
            </p:cNvSpPr>
            <p:nvPr/>
          </p:nvSpPr>
          <p:spPr bwMode="auto">
            <a:xfrm>
              <a:off x="2705100" y="1160463"/>
              <a:ext cx="350838" cy="238125"/>
            </a:xfrm>
            <a:custGeom>
              <a:avLst/>
              <a:gdLst>
                <a:gd name="T0" fmla="*/ 42 w 232"/>
                <a:gd name="T1" fmla="*/ 46 h 157"/>
                <a:gd name="T2" fmla="*/ 0 w 232"/>
                <a:gd name="T3" fmla="*/ 118 h 157"/>
                <a:gd name="T4" fmla="*/ 28 w 232"/>
                <a:gd name="T5" fmla="*/ 134 h 157"/>
                <a:gd name="T6" fmla="*/ 70 w 232"/>
                <a:gd name="T7" fmla="*/ 62 h 157"/>
                <a:gd name="T8" fmla="*/ 109 w 232"/>
                <a:gd name="T9" fmla="*/ 32 h 157"/>
                <a:gd name="T10" fmla="*/ 148 w 232"/>
                <a:gd name="T11" fmla="*/ 62 h 157"/>
                <a:gd name="T12" fmla="*/ 186 w 232"/>
                <a:gd name="T13" fmla="*/ 128 h 157"/>
                <a:gd name="T14" fmla="*/ 170 w 232"/>
                <a:gd name="T15" fmla="*/ 137 h 157"/>
                <a:gd name="T16" fmla="*/ 223 w 232"/>
                <a:gd name="T17" fmla="*/ 157 h 157"/>
                <a:gd name="T18" fmla="*/ 232 w 232"/>
                <a:gd name="T19" fmla="*/ 102 h 157"/>
                <a:gd name="T20" fmla="*/ 214 w 232"/>
                <a:gd name="T21" fmla="*/ 112 h 157"/>
                <a:gd name="T22" fmla="*/ 176 w 232"/>
                <a:gd name="T23" fmla="*/ 46 h 157"/>
                <a:gd name="T24" fmla="*/ 109 w 232"/>
                <a:gd name="T25" fmla="*/ 0 h 157"/>
                <a:gd name="T26" fmla="*/ 42 w 232"/>
                <a:gd name="T27" fmla="*/ 4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2" h="157">
                  <a:moveTo>
                    <a:pt x="42" y="46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81" y="42"/>
                    <a:pt x="95" y="32"/>
                    <a:pt x="109" y="32"/>
                  </a:cubicBezTo>
                  <a:cubicBezTo>
                    <a:pt x="123" y="32"/>
                    <a:pt x="137" y="42"/>
                    <a:pt x="148" y="62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223" y="157"/>
                    <a:pt x="223" y="157"/>
                    <a:pt x="223" y="157"/>
                  </a:cubicBezTo>
                  <a:cubicBezTo>
                    <a:pt x="232" y="102"/>
                    <a:pt x="232" y="102"/>
                    <a:pt x="232" y="10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59" y="16"/>
                    <a:pt x="135" y="0"/>
                    <a:pt x="109" y="0"/>
                  </a:cubicBezTo>
                  <a:cubicBezTo>
                    <a:pt x="83" y="0"/>
                    <a:pt x="59" y="16"/>
                    <a:pt x="42" y="46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9" name="Freeform 226"/>
            <p:cNvSpPr>
              <a:spLocks/>
            </p:cNvSpPr>
            <p:nvPr/>
          </p:nvSpPr>
          <p:spPr bwMode="auto">
            <a:xfrm>
              <a:off x="2565400" y="1389063"/>
              <a:ext cx="255588" cy="322262"/>
            </a:xfrm>
            <a:custGeom>
              <a:avLst/>
              <a:gdLst>
                <a:gd name="T0" fmla="*/ 86 w 169"/>
                <a:gd name="T1" fmla="*/ 213 h 213"/>
                <a:gd name="T2" fmla="*/ 169 w 169"/>
                <a:gd name="T3" fmla="*/ 213 h 213"/>
                <a:gd name="T4" fmla="*/ 169 w 169"/>
                <a:gd name="T5" fmla="*/ 181 h 213"/>
                <a:gd name="T6" fmla="*/ 86 w 169"/>
                <a:gd name="T7" fmla="*/ 181 h 213"/>
                <a:gd name="T8" fmla="*/ 40 w 169"/>
                <a:gd name="T9" fmla="*/ 162 h 213"/>
                <a:gd name="T10" fmla="*/ 47 w 169"/>
                <a:gd name="T11" fmla="*/ 113 h 213"/>
                <a:gd name="T12" fmla="*/ 85 w 169"/>
                <a:gd name="T13" fmla="*/ 47 h 213"/>
                <a:gd name="T14" fmla="*/ 101 w 169"/>
                <a:gd name="T15" fmla="*/ 56 h 213"/>
                <a:gd name="T16" fmla="*/ 92 w 169"/>
                <a:gd name="T17" fmla="*/ 0 h 213"/>
                <a:gd name="T18" fmla="*/ 39 w 169"/>
                <a:gd name="T19" fmla="*/ 20 h 213"/>
                <a:gd name="T20" fmla="*/ 57 w 169"/>
                <a:gd name="T21" fmla="*/ 31 h 213"/>
                <a:gd name="T22" fmla="*/ 19 w 169"/>
                <a:gd name="T23" fmla="*/ 97 h 213"/>
                <a:gd name="T24" fmla="*/ 13 w 169"/>
                <a:gd name="T25" fmla="*/ 178 h 213"/>
                <a:gd name="T26" fmla="*/ 86 w 169"/>
                <a:gd name="T27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" h="213">
                  <a:moveTo>
                    <a:pt x="86" y="213"/>
                  </a:moveTo>
                  <a:cubicBezTo>
                    <a:pt x="169" y="213"/>
                    <a:pt x="169" y="213"/>
                    <a:pt x="169" y="213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86" y="181"/>
                    <a:pt x="86" y="181"/>
                    <a:pt x="86" y="181"/>
                  </a:cubicBezTo>
                  <a:cubicBezTo>
                    <a:pt x="63" y="181"/>
                    <a:pt x="47" y="174"/>
                    <a:pt x="40" y="162"/>
                  </a:cubicBezTo>
                  <a:cubicBezTo>
                    <a:pt x="33" y="150"/>
                    <a:pt x="35" y="132"/>
                    <a:pt x="47" y="113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" y="127"/>
                    <a:pt x="0" y="155"/>
                    <a:pt x="13" y="178"/>
                  </a:cubicBezTo>
                  <a:cubicBezTo>
                    <a:pt x="26" y="200"/>
                    <a:pt x="52" y="213"/>
                    <a:pt x="86" y="213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0" name="Freeform 227"/>
            <p:cNvSpPr>
              <a:spLocks noEditPoints="1"/>
            </p:cNvSpPr>
            <p:nvPr/>
          </p:nvSpPr>
          <p:spPr bwMode="auto">
            <a:xfrm>
              <a:off x="2801938" y="1395413"/>
              <a:ext cx="127000" cy="177800"/>
            </a:xfrm>
            <a:custGeom>
              <a:avLst/>
              <a:gdLst>
                <a:gd name="T0" fmla="*/ 42 w 84"/>
                <a:gd name="T1" fmla="*/ 18 h 117"/>
                <a:gd name="T2" fmla="*/ 72 w 84"/>
                <a:gd name="T3" fmla="*/ 69 h 117"/>
                <a:gd name="T4" fmla="*/ 42 w 84"/>
                <a:gd name="T5" fmla="*/ 105 h 117"/>
                <a:gd name="T6" fmla="*/ 12 w 84"/>
                <a:gd name="T7" fmla="*/ 69 h 117"/>
                <a:gd name="T8" fmla="*/ 42 w 84"/>
                <a:gd name="T9" fmla="*/ 18 h 117"/>
                <a:gd name="T10" fmla="*/ 42 w 84"/>
                <a:gd name="T11" fmla="*/ 0 h 117"/>
                <a:gd name="T12" fmla="*/ 42 w 84"/>
                <a:gd name="T13" fmla="*/ 0 h 117"/>
                <a:gd name="T14" fmla="*/ 42 w 84"/>
                <a:gd name="T15" fmla="*/ 0 h 117"/>
                <a:gd name="T16" fmla="*/ 42 w 84"/>
                <a:gd name="T17" fmla="*/ 0 h 117"/>
                <a:gd name="T18" fmla="*/ 0 w 84"/>
                <a:gd name="T19" fmla="*/ 69 h 117"/>
                <a:gd name="T20" fmla="*/ 42 w 84"/>
                <a:gd name="T21" fmla="*/ 117 h 117"/>
                <a:gd name="T22" fmla="*/ 84 w 84"/>
                <a:gd name="T23" fmla="*/ 69 h 117"/>
                <a:gd name="T24" fmla="*/ 42 w 84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17">
                  <a:moveTo>
                    <a:pt x="42" y="18"/>
                  </a:moveTo>
                  <a:cubicBezTo>
                    <a:pt x="53" y="31"/>
                    <a:pt x="72" y="53"/>
                    <a:pt x="72" y="69"/>
                  </a:cubicBezTo>
                  <a:cubicBezTo>
                    <a:pt x="72" y="83"/>
                    <a:pt x="64" y="104"/>
                    <a:pt x="42" y="105"/>
                  </a:cubicBezTo>
                  <a:cubicBezTo>
                    <a:pt x="20" y="104"/>
                    <a:pt x="12" y="83"/>
                    <a:pt x="12" y="69"/>
                  </a:cubicBezTo>
                  <a:cubicBezTo>
                    <a:pt x="12" y="53"/>
                    <a:pt x="31" y="31"/>
                    <a:pt x="42" y="18"/>
                  </a:cubicBezTo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lose/>
                  <a:moveTo>
                    <a:pt x="42" y="0"/>
                  </a:moveTo>
                  <a:cubicBezTo>
                    <a:pt x="40" y="5"/>
                    <a:pt x="0" y="41"/>
                    <a:pt x="0" y="69"/>
                  </a:cubicBezTo>
                  <a:cubicBezTo>
                    <a:pt x="0" y="91"/>
                    <a:pt x="14" y="116"/>
                    <a:pt x="42" y="117"/>
                  </a:cubicBezTo>
                  <a:cubicBezTo>
                    <a:pt x="71" y="116"/>
                    <a:pt x="84" y="91"/>
                    <a:pt x="84" y="69"/>
                  </a:cubicBezTo>
                  <a:cubicBezTo>
                    <a:pt x="84" y="41"/>
                    <a:pt x="45" y="5"/>
                    <a:pt x="42" y="0"/>
                  </a:cubicBezTo>
                  <a:close/>
                </a:path>
              </a:pathLst>
            </a:custGeom>
            <a:solidFill>
              <a:srgbClr val="008C95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941" name="Группа 940"/>
          <p:cNvGrpSpPr/>
          <p:nvPr/>
        </p:nvGrpSpPr>
        <p:grpSpPr>
          <a:xfrm>
            <a:off x="5536844" y="2556923"/>
            <a:ext cx="399073" cy="418077"/>
            <a:chOff x="1668463" y="3190875"/>
            <a:chExt cx="566737" cy="593725"/>
          </a:xfrm>
        </p:grpSpPr>
        <p:sp>
          <p:nvSpPr>
            <p:cNvPr id="942" name="Freeform 228"/>
            <p:cNvSpPr>
              <a:spLocks/>
            </p:cNvSpPr>
            <p:nvPr/>
          </p:nvSpPr>
          <p:spPr bwMode="auto">
            <a:xfrm>
              <a:off x="2022475" y="3373438"/>
              <a:ext cx="212725" cy="214312"/>
            </a:xfrm>
            <a:custGeom>
              <a:avLst/>
              <a:gdLst>
                <a:gd name="T0" fmla="*/ 79 w 140"/>
                <a:gd name="T1" fmla="*/ 0 h 141"/>
                <a:gd name="T2" fmla="*/ 115 w 140"/>
                <a:gd name="T3" fmla="*/ 62 h 141"/>
                <a:gd name="T4" fmla="*/ 69 w 140"/>
                <a:gd name="T5" fmla="*/ 141 h 141"/>
                <a:gd name="T6" fmla="*/ 0 w 14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41">
                  <a:moveTo>
                    <a:pt x="79" y="0"/>
                  </a:moveTo>
                  <a:cubicBezTo>
                    <a:pt x="92" y="23"/>
                    <a:pt x="105" y="45"/>
                    <a:pt x="115" y="62"/>
                  </a:cubicBezTo>
                  <a:cubicBezTo>
                    <a:pt x="140" y="105"/>
                    <a:pt x="119" y="141"/>
                    <a:pt x="69" y="141"/>
                  </a:cubicBezTo>
                  <a:cubicBezTo>
                    <a:pt x="19" y="141"/>
                    <a:pt x="50" y="141"/>
                    <a:pt x="0" y="14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3" name="Freeform 229"/>
            <p:cNvSpPr>
              <a:spLocks/>
            </p:cNvSpPr>
            <p:nvPr/>
          </p:nvSpPr>
          <p:spPr bwMode="auto">
            <a:xfrm>
              <a:off x="2019300" y="3543300"/>
              <a:ext cx="55563" cy="85725"/>
            </a:xfrm>
            <a:custGeom>
              <a:avLst/>
              <a:gdLst>
                <a:gd name="T0" fmla="*/ 35 w 35"/>
                <a:gd name="T1" fmla="*/ 54 h 54"/>
                <a:gd name="T2" fmla="*/ 17 w 35"/>
                <a:gd name="T3" fmla="*/ 41 h 54"/>
                <a:gd name="T4" fmla="*/ 0 w 35"/>
                <a:gd name="T5" fmla="*/ 28 h 54"/>
                <a:gd name="T6" fmla="*/ 17 w 35"/>
                <a:gd name="T7" fmla="*/ 14 h 54"/>
                <a:gd name="T8" fmla="*/ 35 w 3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4">
                  <a:moveTo>
                    <a:pt x="35" y="54"/>
                  </a:moveTo>
                  <a:lnTo>
                    <a:pt x="17" y="41"/>
                  </a:lnTo>
                  <a:lnTo>
                    <a:pt x="0" y="28"/>
                  </a:lnTo>
                  <a:lnTo>
                    <a:pt x="17" y="14"/>
                  </a:lnTo>
                  <a:lnTo>
                    <a:pt x="35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4" name="Freeform 230"/>
            <p:cNvSpPr>
              <a:spLocks/>
            </p:cNvSpPr>
            <p:nvPr/>
          </p:nvSpPr>
          <p:spPr bwMode="auto">
            <a:xfrm>
              <a:off x="1922463" y="3190875"/>
              <a:ext cx="206375" cy="157162"/>
            </a:xfrm>
            <a:custGeom>
              <a:avLst/>
              <a:gdLst>
                <a:gd name="T0" fmla="*/ 0 w 137"/>
                <a:gd name="T1" fmla="*/ 63 h 104"/>
                <a:gd name="T2" fmla="*/ 11 w 137"/>
                <a:gd name="T3" fmla="*/ 43 h 104"/>
                <a:gd name="T4" fmla="*/ 102 w 137"/>
                <a:gd name="T5" fmla="*/ 43 h 104"/>
                <a:gd name="T6" fmla="*/ 137 w 137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04">
                  <a:moveTo>
                    <a:pt x="0" y="63"/>
                  </a:moveTo>
                  <a:cubicBezTo>
                    <a:pt x="4" y="56"/>
                    <a:pt x="8" y="49"/>
                    <a:pt x="11" y="43"/>
                  </a:cubicBezTo>
                  <a:cubicBezTo>
                    <a:pt x="36" y="0"/>
                    <a:pt x="77" y="0"/>
                    <a:pt x="102" y="43"/>
                  </a:cubicBezTo>
                  <a:cubicBezTo>
                    <a:pt x="127" y="87"/>
                    <a:pt x="112" y="60"/>
                    <a:pt x="137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5" name="Freeform 231"/>
            <p:cNvSpPr>
              <a:spLocks/>
            </p:cNvSpPr>
            <p:nvPr/>
          </p:nvSpPr>
          <p:spPr bwMode="auto">
            <a:xfrm>
              <a:off x="2065338" y="3281363"/>
              <a:ext cx="74613" cy="69850"/>
            </a:xfrm>
            <a:custGeom>
              <a:avLst/>
              <a:gdLst>
                <a:gd name="T0" fmla="*/ 47 w 47"/>
                <a:gd name="T1" fmla="*/ 0 h 44"/>
                <a:gd name="T2" fmla="*/ 44 w 47"/>
                <a:gd name="T3" fmla="*/ 22 h 44"/>
                <a:gd name="T4" fmla="*/ 41 w 47"/>
                <a:gd name="T5" fmla="*/ 44 h 44"/>
                <a:gd name="T6" fmla="*/ 20 w 47"/>
                <a:gd name="T7" fmla="*/ 36 h 44"/>
                <a:gd name="T8" fmla="*/ 0 w 47"/>
                <a:gd name="T9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47" y="0"/>
                  </a:moveTo>
                  <a:lnTo>
                    <a:pt x="44" y="22"/>
                  </a:lnTo>
                  <a:lnTo>
                    <a:pt x="41" y="44"/>
                  </a:lnTo>
                  <a:lnTo>
                    <a:pt x="20" y="36"/>
                  </a:lnTo>
                  <a:lnTo>
                    <a:pt x="0" y="27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6" name="Freeform 232"/>
            <p:cNvSpPr>
              <a:spLocks/>
            </p:cNvSpPr>
            <p:nvPr/>
          </p:nvSpPr>
          <p:spPr bwMode="auto">
            <a:xfrm>
              <a:off x="1700213" y="3287713"/>
              <a:ext cx="241300" cy="28575"/>
            </a:xfrm>
            <a:custGeom>
              <a:avLst/>
              <a:gdLst>
                <a:gd name="T0" fmla="*/ 0 w 152"/>
                <a:gd name="T1" fmla="*/ 18 h 18"/>
                <a:gd name="T2" fmla="*/ 0 w 152"/>
                <a:gd name="T3" fmla="*/ 0 h 18"/>
                <a:gd name="T4" fmla="*/ 152 w 152"/>
                <a:gd name="T5" fmla="*/ 0 h 18"/>
                <a:gd name="T6" fmla="*/ 152 w 15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18">
                  <a:moveTo>
                    <a:pt x="0" y="18"/>
                  </a:moveTo>
                  <a:lnTo>
                    <a:pt x="0" y="0"/>
                  </a:lnTo>
                  <a:lnTo>
                    <a:pt x="152" y="0"/>
                  </a:lnTo>
                  <a:lnTo>
                    <a:pt x="152" y="18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7" name="Freeform 233"/>
            <p:cNvSpPr>
              <a:spLocks/>
            </p:cNvSpPr>
            <p:nvPr/>
          </p:nvSpPr>
          <p:spPr bwMode="auto">
            <a:xfrm>
              <a:off x="1668463" y="3316288"/>
              <a:ext cx="303213" cy="468312"/>
            </a:xfrm>
            <a:custGeom>
              <a:avLst/>
              <a:gdLst>
                <a:gd name="T0" fmla="*/ 35 w 191"/>
                <a:gd name="T1" fmla="*/ 295 h 295"/>
                <a:gd name="T2" fmla="*/ 0 w 191"/>
                <a:gd name="T3" fmla="*/ 269 h 295"/>
                <a:gd name="T4" fmla="*/ 0 w 191"/>
                <a:gd name="T5" fmla="*/ 19 h 295"/>
                <a:gd name="T6" fmla="*/ 21 w 191"/>
                <a:gd name="T7" fmla="*/ 0 h 295"/>
                <a:gd name="T8" fmla="*/ 167 w 191"/>
                <a:gd name="T9" fmla="*/ 0 h 295"/>
                <a:gd name="T10" fmla="*/ 191 w 191"/>
                <a:gd name="T11" fmla="*/ 19 h 295"/>
                <a:gd name="T12" fmla="*/ 191 w 191"/>
                <a:gd name="T13" fmla="*/ 269 h 295"/>
                <a:gd name="T14" fmla="*/ 153 w 191"/>
                <a:gd name="T15" fmla="*/ 295 h 295"/>
                <a:gd name="T16" fmla="*/ 35 w 191"/>
                <a:gd name="T17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95">
                  <a:moveTo>
                    <a:pt x="35" y="295"/>
                  </a:moveTo>
                  <a:lnTo>
                    <a:pt x="0" y="269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167" y="0"/>
                  </a:lnTo>
                  <a:lnTo>
                    <a:pt x="191" y="19"/>
                  </a:lnTo>
                  <a:lnTo>
                    <a:pt x="191" y="269"/>
                  </a:lnTo>
                  <a:lnTo>
                    <a:pt x="153" y="295"/>
                  </a:lnTo>
                  <a:lnTo>
                    <a:pt x="35" y="295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8" name="Line 234"/>
            <p:cNvSpPr>
              <a:spLocks noChangeShapeType="1"/>
            </p:cNvSpPr>
            <p:nvPr/>
          </p:nvSpPr>
          <p:spPr bwMode="auto">
            <a:xfrm>
              <a:off x="1671638" y="3743325"/>
              <a:ext cx="20478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9" name="Line 235"/>
            <p:cNvSpPr>
              <a:spLocks noChangeShapeType="1"/>
            </p:cNvSpPr>
            <p:nvPr/>
          </p:nvSpPr>
          <p:spPr bwMode="auto">
            <a:xfrm>
              <a:off x="1908175" y="3743325"/>
              <a:ext cx="6191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50" name="Line 236"/>
            <p:cNvSpPr>
              <a:spLocks noChangeShapeType="1"/>
            </p:cNvSpPr>
            <p:nvPr/>
          </p:nvSpPr>
          <p:spPr bwMode="auto">
            <a:xfrm>
              <a:off x="1671638" y="3348038"/>
              <a:ext cx="20478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51" name="Line 237"/>
            <p:cNvSpPr>
              <a:spLocks noChangeShapeType="1"/>
            </p:cNvSpPr>
            <p:nvPr/>
          </p:nvSpPr>
          <p:spPr bwMode="auto">
            <a:xfrm>
              <a:off x="1908175" y="3348038"/>
              <a:ext cx="6191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52" name="Line 238"/>
            <p:cNvSpPr>
              <a:spLocks noChangeShapeType="1"/>
            </p:cNvSpPr>
            <p:nvPr/>
          </p:nvSpPr>
          <p:spPr bwMode="auto">
            <a:xfrm>
              <a:off x="1911350" y="3373438"/>
              <a:ext cx="0" cy="3111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53" name="Line 239"/>
            <p:cNvSpPr>
              <a:spLocks noChangeShapeType="1"/>
            </p:cNvSpPr>
            <p:nvPr/>
          </p:nvSpPr>
          <p:spPr bwMode="auto">
            <a:xfrm>
              <a:off x="1865313" y="3373438"/>
              <a:ext cx="0" cy="80962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954" name="Группа 953"/>
          <p:cNvGrpSpPr/>
          <p:nvPr/>
        </p:nvGrpSpPr>
        <p:grpSpPr>
          <a:xfrm>
            <a:off x="7472964" y="1848205"/>
            <a:ext cx="393485" cy="411370"/>
            <a:chOff x="4418013" y="2184400"/>
            <a:chExt cx="558800" cy="584200"/>
          </a:xfrm>
        </p:grpSpPr>
        <p:sp>
          <p:nvSpPr>
            <p:cNvPr id="955" name="Freeform 240"/>
            <p:cNvSpPr>
              <a:spLocks/>
            </p:cNvSpPr>
            <p:nvPr/>
          </p:nvSpPr>
          <p:spPr bwMode="auto">
            <a:xfrm>
              <a:off x="4765675" y="2366963"/>
              <a:ext cx="211138" cy="212725"/>
            </a:xfrm>
            <a:custGeom>
              <a:avLst/>
              <a:gdLst>
                <a:gd name="T0" fmla="*/ 79 w 140"/>
                <a:gd name="T1" fmla="*/ 0 h 141"/>
                <a:gd name="T2" fmla="*/ 115 w 140"/>
                <a:gd name="T3" fmla="*/ 62 h 141"/>
                <a:gd name="T4" fmla="*/ 69 w 140"/>
                <a:gd name="T5" fmla="*/ 141 h 141"/>
                <a:gd name="T6" fmla="*/ 0 w 14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41">
                  <a:moveTo>
                    <a:pt x="79" y="0"/>
                  </a:moveTo>
                  <a:cubicBezTo>
                    <a:pt x="92" y="23"/>
                    <a:pt x="105" y="45"/>
                    <a:pt x="115" y="62"/>
                  </a:cubicBezTo>
                  <a:cubicBezTo>
                    <a:pt x="140" y="105"/>
                    <a:pt x="119" y="141"/>
                    <a:pt x="69" y="141"/>
                  </a:cubicBezTo>
                  <a:cubicBezTo>
                    <a:pt x="19" y="141"/>
                    <a:pt x="50" y="141"/>
                    <a:pt x="0" y="14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56" name="Freeform 241"/>
            <p:cNvSpPr>
              <a:spLocks/>
            </p:cNvSpPr>
            <p:nvPr/>
          </p:nvSpPr>
          <p:spPr bwMode="auto">
            <a:xfrm>
              <a:off x="4760913" y="2536825"/>
              <a:ext cx="55563" cy="85725"/>
            </a:xfrm>
            <a:custGeom>
              <a:avLst/>
              <a:gdLst>
                <a:gd name="T0" fmla="*/ 35 w 35"/>
                <a:gd name="T1" fmla="*/ 54 h 54"/>
                <a:gd name="T2" fmla="*/ 17 w 35"/>
                <a:gd name="T3" fmla="*/ 41 h 54"/>
                <a:gd name="T4" fmla="*/ 0 w 35"/>
                <a:gd name="T5" fmla="*/ 27 h 54"/>
                <a:gd name="T6" fmla="*/ 17 w 35"/>
                <a:gd name="T7" fmla="*/ 13 h 54"/>
                <a:gd name="T8" fmla="*/ 35 w 3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4">
                  <a:moveTo>
                    <a:pt x="35" y="54"/>
                  </a:moveTo>
                  <a:lnTo>
                    <a:pt x="17" y="41"/>
                  </a:lnTo>
                  <a:lnTo>
                    <a:pt x="0" y="27"/>
                  </a:lnTo>
                  <a:lnTo>
                    <a:pt x="17" y="13"/>
                  </a:lnTo>
                  <a:lnTo>
                    <a:pt x="35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57" name="Freeform 242"/>
            <p:cNvSpPr>
              <a:spLocks/>
            </p:cNvSpPr>
            <p:nvPr/>
          </p:nvSpPr>
          <p:spPr bwMode="auto">
            <a:xfrm>
              <a:off x="4625975" y="2184400"/>
              <a:ext cx="244475" cy="158750"/>
            </a:xfrm>
            <a:custGeom>
              <a:avLst/>
              <a:gdLst>
                <a:gd name="T0" fmla="*/ 0 w 162"/>
                <a:gd name="T1" fmla="*/ 105 h 105"/>
                <a:gd name="T2" fmla="*/ 36 w 162"/>
                <a:gd name="T3" fmla="*/ 44 h 105"/>
                <a:gd name="T4" fmla="*/ 127 w 162"/>
                <a:gd name="T5" fmla="*/ 44 h 105"/>
                <a:gd name="T6" fmla="*/ 162 w 162"/>
                <a:gd name="T7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105">
                  <a:moveTo>
                    <a:pt x="0" y="105"/>
                  </a:moveTo>
                  <a:cubicBezTo>
                    <a:pt x="13" y="83"/>
                    <a:pt x="26" y="61"/>
                    <a:pt x="36" y="44"/>
                  </a:cubicBezTo>
                  <a:cubicBezTo>
                    <a:pt x="61" y="0"/>
                    <a:pt x="102" y="0"/>
                    <a:pt x="127" y="44"/>
                  </a:cubicBezTo>
                  <a:cubicBezTo>
                    <a:pt x="152" y="87"/>
                    <a:pt x="137" y="60"/>
                    <a:pt x="162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58" name="Freeform 243"/>
            <p:cNvSpPr>
              <a:spLocks/>
            </p:cNvSpPr>
            <p:nvPr/>
          </p:nvSpPr>
          <p:spPr bwMode="auto">
            <a:xfrm>
              <a:off x="4806950" y="2274888"/>
              <a:ext cx="74613" cy="69850"/>
            </a:xfrm>
            <a:custGeom>
              <a:avLst/>
              <a:gdLst>
                <a:gd name="T0" fmla="*/ 47 w 47"/>
                <a:gd name="T1" fmla="*/ 0 h 44"/>
                <a:gd name="T2" fmla="*/ 44 w 47"/>
                <a:gd name="T3" fmla="*/ 22 h 44"/>
                <a:gd name="T4" fmla="*/ 41 w 47"/>
                <a:gd name="T5" fmla="*/ 44 h 44"/>
                <a:gd name="T6" fmla="*/ 20 w 47"/>
                <a:gd name="T7" fmla="*/ 36 h 44"/>
                <a:gd name="T8" fmla="*/ 0 w 47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47" y="0"/>
                  </a:moveTo>
                  <a:lnTo>
                    <a:pt x="44" y="22"/>
                  </a:lnTo>
                  <a:lnTo>
                    <a:pt x="41" y="44"/>
                  </a:lnTo>
                  <a:lnTo>
                    <a:pt x="20" y="36"/>
                  </a:lnTo>
                  <a:lnTo>
                    <a:pt x="0" y="2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59" name="Freeform 244"/>
            <p:cNvSpPr>
              <a:spLocks/>
            </p:cNvSpPr>
            <p:nvPr/>
          </p:nvSpPr>
          <p:spPr bwMode="auto">
            <a:xfrm>
              <a:off x="4522788" y="2239963"/>
              <a:ext cx="55563" cy="134937"/>
            </a:xfrm>
            <a:custGeom>
              <a:avLst/>
              <a:gdLst>
                <a:gd name="T0" fmla="*/ 0 w 37"/>
                <a:gd name="T1" fmla="*/ 0 h 89"/>
                <a:gd name="T2" fmla="*/ 36 w 37"/>
                <a:gd name="T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89">
                  <a:moveTo>
                    <a:pt x="0" y="0"/>
                  </a:moveTo>
                  <a:cubicBezTo>
                    <a:pt x="25" y="24"/>
                    <a:pt x="37" y="57"/>
                    <a:pt x="36" y="89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0" name="Freeform 245"/>
            <p:cNvSpPr>
              <a:spLocks/>
            </p:cNvSpPr>
            <p:nvPr/>
          </p:nvSpPr>
          <p:spPr bwMode="auto">
            <a:xfrm>
              <a:off x="4418013" y="2373313"/>
              <a:ext cx="323850" cy="395287"/>
            </a:xfrm>
            <a:custGeom>
              <a:avLst/>
              <a:gdLst>
                <a:gd name="T0" fmla="*/ 205 w 214"/>
                <a:gd name="T1" fmla="*/ 168 h 262"/>
                <a:gd name="T2" fmla="*/ 173 w 214"/>
                <a:gd name="T3" fmla="*/ 102 h 262"/>
                <a:gd name="T4" fmla="*/ 144 w 214"/>
                <a:gd name="T5" fmla="*/ 18 h 262"/>
                <a:gd name="T6" fmla="*/ 113 w 214"/>
                <a:gd name="T7" fmla="*/ 0 h 262"/>
                <a:gd name="T8" fmla="*/ 107 w 214"/>
                <a:gd name="T9" fmla="*/ 0 h 262"/>
                <a:gd name="T10" fmla="*/ 102 w 214"/>
                <a:gd name="T11" fmla="*/ 0 h 262"/>
                <a:gd name="T12" fmla="*/ 70 w 214"/>
                <a:gd name="T13" fmla="*/ 18 h 262"/>
                <a:gd name="T14" fmla="*/ 41 w 214"/>
                <a:gd name="T15" fmla="*/ 102 h 262"/>
                <a:gd name="T16" fmla="*/ 9 w 214"/>
                <a:gd name="T17" fmla="*/ 168 h 262"/>
                <a:gd name="T18" fmla="*/ 48 w 214"/>
                <a:gd name="T19" fmla="*/ 250 h 262"/>
                <a:gd name="T20" fmla="*/ 107 w 214"/>
                <a:gd name="T21" fmla="*/ 248 h 262"/>
                <a:gd name="T22" fmla="*/ 166 w 214"/>
                <a:gd name="T23" fmla="*/ 250 h 262"/>
                <a:gd name="T24" fmla="*/ 205 w 214"/>
                <a:gd name="T25" fmla="*/ 16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4" h="262">
                  <a:moveTo>
                    <a:pt x="205" y="168"/>
                  </a:moveTo>
                  <a:cubicBezTo>
                    <a:pt x="198" y="140"/>
                    <a:pt x="191" y="132"/>
                    <a:pt x="173" y="102"/>
                  </a:cubicBezTo>
                  <a:cubicBezTo>
                    <a:pt x="153" y="67"/>
                    <a:pt x="155" y="37"/>
                    <a:pt x="144" y="18"/>
                  </a:cubicBezTo>
                  <a:cubicBezTo>
                    <a:pt x="137" y="5"/>
                    <a:pt x="123" y="2"/>
                    <a:pt x="113" y="0"/>
                  </a:cubicBezTo>
                  <a:cubicBezTo>
                    <a:pt x="113" y="0"/>
                    <a:pt x="109" y="0"/>
                    <a:pt x="107" y="0"/>
                  </a:cubicBezTo>
                  <a:cubicBezTo>
                    <a:pt x="105" y="0"/>
                    <a:pt x="102" y="0"/>
                    <a:pt x="102" y="0"/>
                  </a:cubicBezTo>
                  <a:cubicBezTo>
                    <a:pt x="91" y="2"/>
                    <a:pt x="77" y="5"/>
                    <a:pt x="70" y="18"/>
                  </a:cubicBezTo>
                  <a:cubicBezTo>
                    <a:pt x="59" y="37"/>
                    <a:pt x="62" y="67"/>
                    <a:pt x="41" y="102"/>
                  </a:cubicBezTo>
                  <a:cubicBezTo>
                    <a:pt x="23" y="132"/>
                    <a:pt x="16" y="140"/>
                    <a:pt x="9" y="168"/>
                  </a:cubicBezTo>
                  <a:cubicBezTo>
                    <a:pt x="0" y="206"/>
                    <a:pt x="16" y="237"/>
                    <a:pt x="48" y="250"/>
                  </a:cubicBezTo>
                  <a:cubicBezTo>
                    <a:pt x="71" y="260"/>
                    <a:pt x="97" y="255"/>
                    <a:pt x="107" y="248"/>
                  </a:cubicBezTo>
                  <a:cubicBezTo>
                    <a:pt x="118" y="255"/>
                    <a:pt x="144" y="262"/>
                    <a:pt x="166" y="250"/>
                  </a:cubicBezTo>
                  <a:cubicBezTo>
                    <a:pt x="197" y="235"/>
                    <a:pt x="214" y="206"/>
                    <a:pt x="205" y="168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1" name="Freeform 246"/>
            <p:cNvSpPr>
              <a:spLocks/>
            </p:cNvSpPr>
            <p:nvPr/>
          </p:nvSpPr>
          <p:spPr bwMode="auto">
            <a:xfrm>
              <a:off x="4443413" y="2290763"/>
              <a:ext cx="106363" cy="74612"/>
            </a:xfrm>
            <a:custGeom>
              <a:avLst/>
              <a:gdLst>
                <a:gd name="T0" fmla="*/ 70 w 70"/>
                <a:gd name="T1" fmla="*/ 36 h 49"/>
                <a:gd name="T2" fmla="*/ 37 w 70"/>
                <a:gd name="T3" fmla="*/ 45 h 49"/>
                <a:gd name="T4" fmla="*/ 0 w 70"/>
                <a:gd name="T5" fmla="*/ 3 h 49"/>
                <a:gd name="T6" fmla="*/ 47 w 70"/>
                <a:gd name="T7" fmla="*/ 4 h 49"/>
                <a:gd name="T8" fmla="*/ 70 w 70"/>
                <a:gd name="T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9">
                  <a:moveTo>
                    <a:pt x="70" y="36"/>
                  </a:moveTo>
                  <a:cubicBezTo>
                    <a:pt x="62" y="39"/>
                    <a:pt x="53" y="49"/>
                    <a:pt x="37" y="45"/>
                  </a:cubicBezTo>
                  <a:cubicBezTo>
                    <a:pt x="2" y="37"/>
                    <a:pt x="0" y="3"/>
                    <a:pt x="0" y="3"/>
                  </a:cubicBezTo>
                  <a:cubicBezTo>
                    <a:pt x="13" y="21"/>
                    <a:pt x="26" y="0"/>
                    <a:pt x="47" y="4"/>
                  </a:cubicBezTo>
                  <a:cubicBezTo>
                    <a:pt x="66" y="8"/>
                    <a:pt x="69" y="25"/>
                    <a:pt x="70" y="36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2" name="Freeform 247"/>
            <p:cNvSpPr>
              <a:spLocks/>
            </p:cNvSpPr>
            <p:nvPr/>
          </p:nvSpPr>
          <p:spPr bwMode="auto">
            <a:xfrm>
              <a:off x="4443413" y="2297113"/>
              <a:ext cx="103188" cy="46037"/>
            </a:xfrm>
            <a:custGeom>
              <a:avLst/>
              <a:gdLst>
                <a:gd name="T0" fmla="*/ 68 w 68"/>
                <a:gd name="T1" fmla="*/ 30 h 30"/>
                <a:gd name="T2" fmla="*/ 35 w 68"/>
                <a:gd name="T3" fmla="*/ 20 h 30"/>
                <a:gd name="T4" fmla="*/ 0 w 68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30">
                  <a:moveTo>
                    <a:pt x="68" y="30"/>
                  </a:moveTo>
                  <a:cubicBezTo>
                    <a:pt x="60" y="24"/>
                    <a:pt x="51" y="19"/>
                    <a:pt x="35" y="20"/>
                  </a:cubicBezTo>
                  <a:cubicBezTo>
                    <a:pt x="14" y="21"/>
                    <a:pt x="5" y="1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3" name="Freeform 248"/>
            <p:cNvSpPr>
              <a:spLocks/>
            </p:cNvSpPr>
            <p:nvPr/>
          </p:nvSpPr>
          <p:spPr bwMode="auto">
            <a:xfrm>
              <a:off x="4618038" y="2643188"/>
              <a:ext cx="82550" cy="82550"/>
            </a:xfrm>
            <a:custGeom>
              <a:avLst/>
              <a:gdLst>
                <a:gd name="T0" fmla="*/ 55 w 55"/>
                <a:gd name="T1" fmla="*/ 0 h 54"/>
                <a:gd name="T2" fmla="*/ 0 w 55"/>
                <a:gd name="T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54">
                  <a:moveTo>
                    <a:pt x="55" y="0"/>
                  </a:moveTo>
                  <a:cubicBezTo>
                    <a:pt x="55" y="30"/>
                    <a:pt x="30" y="54"/>
                    <a:pt x="0" y="5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964" name="Группа 963"/>
          <p:cNvGrpSpPr/>
          <p:nvPr/>
        </p:nvGrpSpPr>
        <p:grpSpPr>
          <a:xfrm>
            <a:off x="8131379" y="1186436"/>
            <a:ext cx="430374" cy="300703"/>
            <a:chOff x="5353050" y="1244600"/>
            <a:chExt cx="611188" cy="427038"/>
          </a:xfrm>
        </p:grpSpPr>
        <p:sp>
          <p:nvSpPr>
            <p:cNvPr id="965" name="Freeform 249"/>
            <p:cNvSpPr>
              <a:spLocks/>
            </p:cNvSpPr>
            <p:nvPr/>
          </p:nvSpPr>
          <p:spPr bwMode="auto">
            <a:xfrm>
              <a:off x="5803900" y="1244600"/>
              <a:ext cx="47625" cy="39687"/>
            </a:xfrm>
            <a:custGeom>
              <a:avLst/>
              <a:gdLst>
                <a:gd name="T0" fmla="*/ 0 w 31"/>
                <a:gd name="T1" fmla="*/ 26 h 26"/>
                <a:gd name="T2" fmla="*/ 0 w 31"/>
                <a:gd name="T3" fmla="*/ 15 h 26"/>
                <a:gd name="T4" fmla="*/ 15 w 31"/>
                <a:gd name="T5" fmla="*/ 0 h 26"/>
                <a:gd name="T6" fmla="*/ 15 w 31"/>
                <a:gd name="T7" fmla="*/ 0 h 26"/>
                <a:gd name="T8" fmla="*/ 31 w 31"/>
                <a:gd name="T9" fmla="*/ 15 h 26"/>
                <a:gd name="T10" fmla="*/ 31 w 31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6">
                  <a:moveTo>
                    <a:pt x="0" y="26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4" y="0"/>
                    <a:pt x="31" y="7"/>
                    <a:pt x="31" y="15"/>
                  </a:cubicBezTo>
                  <a:cubicBezTo>
                    <a:pt x="31" y="26"/>
                    <a:pt x="31" y="26"/>
                    <a:pt x="31" y="2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6" name="Freeform 250"/>
            <p:cNvSpPr>
              <a:spLocks/>
            </p:cNvSpPr>
            <p:nvPr/>
          </p:nvSpPr>
          <p:spPr bwMode="auto">
            <a:xfrm>
              <a:off x="5761038" y="1287463"/>
              <a:ext cx="203200" cy="319087"/>
            </a:xfrm>
            <a:custGeom>
              <a:avLst/>
              <a:gdLst>
                <a:gd name="T0" fmla="*/ 84 w 134"/>
                <a:gd name="T1" fmla="*/ 0 h 211"/>
                <a:gd name="T2" fmla="*/ 129 w 134"/>
                <a:gd name="T3" fmla="*/ 120 h 211"/>
                <a:gd name="T4" fmla="*/ 129 w 134"/>
                <a:gd name="T5" fmla="*/ 168 h 211"/>
                <a:gd name="T6" fmla="*/ 134 w 134"/>
                <a:gd name="T7" fmla="*/ 168 h 211"/>
                <a:gd name="T8" fmla="*/ 134 w 134"/>
                <a:gd name="T9" fmla="*/ 211 h 211"/>
                <a:gd name="T10" fmla="*/ 88 w 134"/>
                <a:gd name="T11" fmla="*/ 211 h 211"/>
                <a:gd name="T12" fmla="*/ 62 w 134"/>
                <a:gd name="T13" fmla="*/ 195 h 211"/>
                <a:gd name="T14" fmla="*/ 35 w 134"/>
                <a:gd name="T15" fmla="*/ 211 h 211"/>
                <a:gd name="T16" fmla="*/ 0 w 134"/>
                <a:gd name="T17" fmla="*/ 211 h 211"/>
                <a:gd name="T18" fmla="*/ 0 w 134"/>
                <a:gd name="T19" fmla="*/ 0 h 211"/>
                <a:gd name="T20" fmla="*/ 84 w 134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" h="211">
                  <a:moveTo>
                    <a:pt x="84" y="0"/>
                  </a:moveTo>
                  <a:cubicBezTo>
                    <a:pt x="129" y="120"/>
                    <a:pt x="129" y="120"/>
                    <a:pt x="129" y="120"/>
                  </a:cubicBezTo>
                  <a:cubicBezTo>
                    <a:pt x="129" y="168"/>
                    <a:pt x="129" y="168"/>
                    <a:pt x="129" y="168"/>
                  </a:cubicBezTo>
                  <a:cubicBezTo>
                    <a:pt x="134" y="168"/>
                    <a:pt x="134" y="168"/>
                    <a:pt x="134" y="168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88" y="211"/>
                    <a:pt x="88" y="211"/>
                    <a:pt x="88" y="211"/>
                  </a:cubicBezTo>
                  <a:cubicBezTo>
                    <a:pt x="83" y="201"/>
                    <a:pt x="73" y="195"/>
                    <a:pt x="62" y="195"/>
                  </a:cubicBezTo>
                  <a:cubicBezTo>
                    <a:pt x="50" y="195"/>
                    <a:pt x="40" y="201"/>
                    <a:pt x="3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7" name="Line 251"/>
            <p:cNvSpPr>
              <a:spLocks noChangeShapeType="1"/>
            </p:cNvSpPr>
            <p:nvPr/>
          </p:nvSpPr>
          <p:spPr bwMode="auto">
            <a:xfrm flipH="1">
              <a:off x="5510213" y="1606550"/>
              <a:ext cx="4603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8" name="Freeform 252"/>
            <p:cNvSpPr>
              <a:spLocks/>
            </p:cNvSpPr>
            <p:nvPr/>
          </p:nvSpPr>
          <p:spPr bwMode="auto">
            <a:xfrm>
              <a:off x="5378450" y="1543050"/>
              <a:ext cx="576263" cy="63500"/>
            </a:xfrm>
            <a:custGeom>
              <a:avLst/>
              <a:gdLst>
                <a:gd name="T0" fmla="*/ 33 w 363"/>
                <a:gd name="T1" fmla="*/ 40 h 40"/>
                <a:gd name="T2" fmla="*/ 0 w 363"/>
                <a:gd name="T3" fmla="*/ 40 h 40"/>
                <a:gd name="T4" fmla="*/ 0 w 363"/>
                <a:gd name="T5" fmla="*/ 0 h 40"/>
                <a:gd name="T6" fmla="*/ 363 w 363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3" h="40">
                  <a:moveTo>
                    <a:pt x="33" y="40"/>
                  </a:moveTo>
                  <a:lnTo>
                    <a:pt x="0" y="40"/>
                  </a:lnTo>
                  <a:lnTo>
                    <a:pt x="0" y="0"/>
                  </a:lnTo>
                  <a:lnTo>
                    <a:pt x="363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9" name="Line 253"/>
            <p:cNvSpPr>
              <a:spLocks noChangeShapeType="1"/>
            </p:cNvSpPr>
            <p:nvPr/>
          </p:nvSpPr>
          <p:spPr bwMode="auto">
            <a:xfrm flipH="1">
              <a:off x="5641975" y="1606550"/>
              <a:ext cx="11588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0" name="Oval 254"/>
            <p:cNvSpPr>
              <a:spLocks noChangeArrowheads="1"/>
            </p:cNvSpPr>
            <p:nvPr/>
          </p:nvSpPr>
          <p:spPr bwMode="auto">
            <a:xfrm>
              <a:off x="5810250" y="1582738"/>
              <a:ext cx="88900" cy="88900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1" name="Oval 255"/>
            <p:cNvSpPr>
              <a:spLocks noChangeArrowheads="1"/>
            </p:cNvSpPr>
            <p:nvPr/>
          </p:nvSpPr>
          <p:spPr bwMode="auto">
            <a:xfrm>
              <a:off x="5554663" y="1582738"/>
              <a:ext cx="90488" cy="88900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2" name="Oval 256"/>
            <p:cNvSpPr>
              <a:spLocks noChangeArrowheads="1"/>
            </p:cNvSpPr>
            <p:nvPr/>
          </p:nvSpPr>
          <p:spPr bwMode="auto">
            <a:xfrm>
              <a:off x="5427663" y="1582738"/>
              <a:ext cx="90488" cy="88900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3" name="Oval 257"/>
            <p:cNvSpPr>
              <a:spLocks noChangeArrowheads="1"/>
            </p:cNvSpPr>
            <p:nvPr/>
          </p:nvSpPr>
          <p:spPr bwMode="auto">
            <a:xfrm>
              <a:off x="5427663" y="1582738"/>
              <a:ext cx="90488" cy="88900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4" name="Freeform 258"/>
            <p:cNvSpPr>
              <a:spLocks/>
            </p:cNvSpPr>
            <p:nvPr/>
          </p:nvSpPr>
          <p:spPr bwMode="auto">
            <a:xfrm>
              <a:off x="5813425" y="1330325"/>
              <a:ext cx="138113" cy="130175"/>
            </a:xfrm>
            <a:custGeom>
              <a:avLst/>
              <a:gdLst>
                <a:gd name="T0" fmla="*/ 59 w 92"/>
                <a:gd name="T1" fmla="*/ 0 h 86"/>
                <a:gd name="T2" fmla="*/ 5 w 92"/>
                <a:gd name="T3" fmla="*/ 0 h 86"/>
                <a:gd name="T4" fmla="*/ 0 w 92"/>
                <a:gd name="T5" fmla="*/ 5 h 86"/>
                <a:gd name="T6" fmla="*/ 0 w 92"/>
                <a:gd name="T7" fmla="*/ 81 h 86"/>
                <a:gd name="T8" fmla="*/ 5 w 92"/>
                <a:gd name="T9" fmla="*/ 86 h 86"/>
                <a:gd name="T10" fmla="*/ 39 w 92"/>
                <a:gd name="T11" fmla="*/ 86 h 86"/>
                <a:gd name="T12" fmla="*/ 70 w 92"/>
                <a:gd name="T13" fmla="*/ 71 h 86"/>
                <a:gd name="T14" fmla="*/ 92 w 92"/>
                <a:gd name="T15" fmla="*/ 7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86">
                  <a:moveTo>
                    <a:pt x="5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6"/>
                    <a:pt x="5" y="8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92" y="71"/>
                    <a:pt x="92" y="71"/>
                    <a:pt x="92" y="7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5" name="Oval 259"/>
            <p:cNvSpPr>
              <a:spLocks noChangeArrowheads="1"/>
            </p:cNvSpPr>
            <p:nvPr/>
          </p:nvSpPr>
          <p:spPr bwMode="auto">
            <a:xfrm>
              <a:off x="5834063" y="1606550"/>
              <a:ext cx="41275" cy="41275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6" name="Oval 260"/>
            <p:cNvSpPr>
              <a:spLocks noChangeArrowheads="1"/>
            </p:cNvSpPr>
            <p:nvPr/>
          </p:nvSpPr>
          <p:spPr bwMode="auto">
            <a:xfrm>
              <a:off x="5578475" y="1606550"/>
              <a:ext cx="41275" cy="41275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7" name="Oval 261"/>
            <p:cNvSpPr>
              <a:spLocks noChangeArrowheads="1"/>
            </p:cNvSpPr>
            <p:nvPr/>
          </p:nvSpPr>
          <p:spPr bwMode="auto">
            <a:xfrm>
              <a:off x="5451475" y="1606550"/>
              <a:ext cx="41275" cy="41275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8" name="Freeform 262"/>
            <p:cNvSpPr>
              <a:spLocks/>
            </p:cNvSpPr>
            <p:nvPr/>
          </p:nvSpPr>
          <p:spPr bwMode="auto">
            <a:xfrm>
              <a:off x="5394325" y="1252538"/>
              <a:ext cx="363538" cy="290512"/>
            </a:xfrm>
            <a:custGeom>
              <a:avLst/>
              <a:gdLst>
                <a:gd name="T0" fmla="*/ 0 w 229"/>
                <a:gd name="T1" fmla="*/ 183 h 183"/>
                <a:gd name="T2" fmla="*/ 229 w 229"/>
                <a:gd name="T3" fmla="*/ 183 h 183"/>
                <a:gd name="T4" fmla="*/ 229 w 229"/>
                <a:gd name="T5" fmla="*/ 23 h 183"/>
                <a:gd name="T6" fmla="*/ 190 w 229"/>
                <a:gd name="T7" fmla="*/ 0 h 183"/>
                <a:gd name="T8" fmla="*/ 43 w 229"/>
                <a:gd name="T9" fmla="*/ 0 h 183"/>
                <a:gd name="T10" fmla="*/ 0 w 229"/>
                <a:gd name="T11" fmla="*/ 77 h 183"/>
                <a:gd name="T12" fmla="*/ 0 w 229"/>
                <a:gd name="T1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183">
                  <a:moveTo>
                    <a:pt x="0" y="183"/>
                  </a:moveTo>
                  <a:lnTo>
                    <a:pt x="229" y="183"/>
                  </a:lnTo>
                  <a:lnTo>
                    <a:pt x="229" y="23"/>
                  </a:lnTo>
                  <a:lnTo>
                    <a:pt x="190" y="0"/>
                  </a:lnTo>
                  <a:lnTo>
                    <a:pt x="43" y="0"/>
                  </a:lnTo>
                  <a:lnTo>
                    <a:pt x="0" y="77"/>
                  </a:lnTo>
                  <a:lnTo>
                    <a:pt x="0" y="183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9" name="Line 263"/>
            <p:cNvSpPr>
              <a:spLocks noChangeShapeType="1"/>
            </p:cNvSpPr>
            <p:nvPr/>
          </p:nvSpPr>
          <p:spPr bwMode="auto">
            <a:xfrm>
              <a:off x="5813425" y="1500188"/>
              <a:ext cx="3968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80" name="Line 264"/>
            <p:cNvSpPr>
              <a:spLocks noChangeShapeType="1"/>
            </p:cNvSpPr>
            <p:nvPr/>
          </p:nvSpPr>
          <p:spPr bwMode="auto">
            <a:xfrm flipH="1" flipV="1">
              <a:off x="5353050" y="1385888"/>
              <a:ext cx="30163" cy="1555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81" name="Line 265"/>
            <p:cNvSpPr>
              <a:spLocks noChangeShapeType="1"/>
            </p:cNvSpPr>
            <p:nvPr/>
          </p:nvSpPr>
          <p:spPr bwMode="auto">
            <a:xfrm>
              <a:off x="5692775" y="1317625"/>
              <a:ext cx="0" cy="165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82" name="Line 266"/>
            <p:cNvSpPr>
              <a:spLocks noChangeShapeType="1"/>
            </p:cNvSpPr>
            <p:nvPr/>
          </p:nvSpPr>
          <p:spPr bwMode="auto">
            <a:xfrm>
              <a:off x="5618163" y="1317625"/>
              <a:ext cx="0" cy="165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83" name="Line 267"/>
            <p:cNvSpPr>
              <a:spLocks noChangeShapeType="1"/>
            </p:cNvSpPr>
            <p:nvPr/>
          </p:nvSpPr>
          <p:spPr bwMode="auto">
            <a:xfrm>
              <a:off x="5543550" y="1317625"/>
              <a:ext cx="0" cy="165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84" name="Line 268"/>
            <p:cNvSpPr>
              <a:spLocks noChangeShapeType="1"/>
            </p:cNvSpPr>
            <p:nvPr/>
          </p:nvSpPr>
          <p:spPr bwMode="auto">
            <a:xfrm>
              <a:off x="5472113" y="1317625"/>
              <a:ext cx="0" cy="165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986" name="Группа 985"/>
          <p:cNvGrpSpPr/>
          <p:nvPr/>
        </p:nvGrpSpPr>
        <p:grpSpPr>
          <a:xfrm>
            <a:off x="8141936" y="3280901"/>
            <a:ext cx="413810" cy="413810"/>
            <a:chOff x="3683898" y="3291348"/>
            <a:chExt cx="413810" cy="413810"/>
          </a:xfrm>
        </p:grpSpPr>
        <p:grpSp>
          <p:nvGrpSpPr>
            <p:cNvPr id="987" name="Группа 986"/>
            <p:cNvGrpSpPr/>
            <p:nvPr/>
          </p:nvGrpSpPr>
          <p:grpSpPr>
            <a:xfrm>
              <a:off x="3691225" y="3325275"/>
              <a:ext cx="384541" cy="320824"/>
              <a:chOff x="5378451" y="4267201"/>
              <a:chExt cx="546100" cy="455613"/>
            </a:xfrm>
          </p:grpSpPr>
          <p:sp>
            <p:nvSpPr>
              <p:cNvPr id="989" name="Freeform 5"/>
              <p:cNvSpPr>
                <a:spLocks/>
              </p:cNvSpPr>
              <p:nvPr/>
            </p:nvSpPr>
            <p:spPr bwMode="auto">
              <a:xfrm>
                <a:off x="5510213" y="4383088"/>
                <a:ext cx="3175" cy="1588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noFill/>
              <a:ln w="12700" cap="flat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  <p:sp>
            <p:nvSpPr>
              <p:cNvPr id="990" name="Freeform 7"/>
              <p:cNvSpPr>
                <a:spLocks/>
              </p:cNvSpPr>
              <p:nvPr/>
            </p:nvSpPr>
            <p:spPr bwMode="auto">
              <a:xfrm>
                <a:off x="5487988" y="4295776"/>
                <a:ext cx="1588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noFill/>
              <a:ln w="12700" cap="flat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  <p:sp>
            <p:nvSpPr>
              <p:cNvPr id="991" name="Freeform 8"/>
              <p:cNvSpPr>
                <a:spLocks/>
              </p:cNvSpPr>
              <p:nvPr/>
            </p:nvSpPr>
            <p:spPr bwMode="auto">
              <a:xfrm>
                <a:off x="5518151" y="4384676"/>
                <a:ext cx="1588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noFill/>
              <a:ln w="12700" cap="flat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  <p:sp>
            <p:nvSpPr>
              <p:cNvPr id="992" name="Freeform 9"/>
              <p:cNvSpPr>
                <a:spLocks/>
              </p:cNvSpPr>
              <p:nvPr/>
            </p:nvSpPr>
            <p:spPr bwMode="auto">
              <a:xfrm>
                <a:off x="5448301" y="4511676"/>
                <a:ext cx="109538" cy="211138"/>
              </a:xfrm>
              <a:custGeom>
                <a:avLst/>
                <a:gdLst>
                  <a:gd name="T0" fmla="*/ 18 w 69"/>
                  <a:gd name="T1" fmla="*/ 0 h 133"/>
                  <a:gd name="T2" fmla="*/ 0 w 69"/>
                  <a:gd name="T3" fmla="*/ 40 h 133"/>
                  <a:gd name="T4" fmla="*/ 16 w 69"/>
                  <a:gd name="T5" fmla="*/ 71 h 133"/>
                  <a:gd name="T6" fmla="*/ 16 w 69"/>
                  <a:gd name="T7" fmla="*/ 110 h 133"/>
                  <a:gd name="T8" fmla="*/ 26 w 69"/>
                  <a:gd name="T9" fmla="*/ 133 h 133"/>
                  <a:gd name="T10" fmla="*/ 69 w 69"/>
                  <a:gd name="T11" fmla="*/ 46 h 133"/>
                  <a:gd name="T12" fmla="*/ 18 w 69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33">
                    <a:moveTo>
                      <a:pt x="18" y="0"/>
                    </a:moveTo>
                    <a:lnTo>
                      <a:pt x="0" y="40"/>
                    </a:lnTo>
                    <a:lnTo>
                      <a:pt x="16" y="71"/>
                    </a:lnTo>
                    <a:lnTo>
                      <a:pt x="16" y="110"/>
                    </a:lnTo>
                    <a:lnTo>
                      <a:pt x="26" y="133"/>
                    </a:lnTo>
                    <a:lnTo>
                      <a:pt x="69" y="46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12700" cap="flat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  <p:sp>
            <p:nvSpPr>
              <p:cNvPr id="993" name="Freeform 10"/>
              <p:cNvSpPr>
                <a:spLocks/>
              </p:cNvSpPr>
              <p:nvPr/>
            </p:nvSpPr>
            <p:spPr bwMode="auto">
              <a:xfrm>
                <a:off x="5378451" y="4271963"/>
                <a:ext cx="144463" cy="268288"/>
              </a:xfrm>
              <a:custGeom>
                <a:avLst/>
                <a:gdLst>
                  <a:gd name="T0" fmla="*/ 77 w 91"/>
                  <a:gd name="T1" fmla="*/ 0 h 169"/>
                  <a:gd name="T2" fmla="*/ 60 w 91"/>
                  <a:gd name="T3" fmla="*/ 29 h 169"/>
                  <a:gd name="T4" fmla="*/ 42 w 91"/>
                  <a:gd name="T5" fmla="*/ 60 h 169"/>
                  <a:gd name="T6" fmla="*/ 55 w 91"/>
                  <a:gd name="T7" fmla="*/ 79 h 169"/>
                  <a:gd name="T8" fmla="*/ 66 w 91"/>
                  <a:gd name="T9" fmla="*/ 60 h 169"/>
                  <a:gd name="T10" fmla="*/ 91 w 91"/>
                  <a:gd name="T11" fmla="*/ 89 h 169"/>
                  <a:gd name="T12" fmla="*/ 49 w 91"/>
                  <a:gd name="T13" fmla="*/ 126 h 169"/>
                  <a:gd name="T14" fmla="*/ 26 w 91"/>
                  <a:gd name="T15" fmla="*/ 128 h 169"/>
                  <a:gd name="T16" fmla="*/ 21 w 91"/>
                  <a:gd name="T17" fmla="*/ 141 h 169"/>
                  <a:gd name="T18" fmla="*/ 43 w 91"/>
                  <a:gd name="T19" fmla="*/ 169 h 169"/>
                  <a:gd name="T20" fmla="*/ 8 w 91"/>
                  <a:gd name="T21" fmla="*/ 154 h 169"/>
                  <a:gd name="T22" fmla="*/ 0 w 91"/>
                  <a:gd name="T23" fmla="*/ 142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169">
                    <a:moveTo>
                      <a:pt x="77" y="0"/>
                    </a:moveTo>
                    <a:lnTo>
                      <a:pt x="60" y="29"/>
                    </a:lnTo>
                    <a:lnTo>
                      <a:pt x="42" y="60"/>
                    </a:lnTo>
                    <a:lnTo>
                      <a:pt x="55" y="79"/>
                    </a:lnTo>
                    <a:lnTo>
                      <a:pt x="66" y="60"/>
                    </a:lnTo>
                    <a:lnTo>
                      <a:pt x="91" y="89"/>
                    </a:lnTo>
                    <a:lnTo>
                      <a:pt x="49" y="126"/>
                    </a:lnTo>
                    <a:lnTo>
                      <a:pt x="26" y="128"/>
                    </a:lnTo>
                    <a:lnTo>
                      <a:pt x="21" y="141"/>
                    </a:lnTo>
                    <a:lnTo>
                      <a:pt x="43" y="169"/>
                    </a:lnTo>
                    <a:lnTo>
                      <a:pt x="8" y="154"/>
                    </a:lnTo>
                    <a:lnTo>
                      <a:pt x="0" y="142"/>
                    </a:lnTo>
                  </a:path>
                </a:pathLst>
              </a:custGeom>
              <a:noFill/>
              <a:ln w="127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  <p:sp>
            <p:nvSpPr>
              <p:cNvPr id="994" name="Freeform 11"/>
              <p:cNvSpPr>
                <a:spLocks/>
              </p:cNvSpPr>
              <p:nvPr/>
            </p:nvSpPr>
            <p:spPr bwMode="auto">
              <a:xfrm>
                <a:off x="5503863" y="4267201"/>
                <a:ext cx="95250" cy="103188"/>
              </a:xfrm>
              <a:custGeom>
                <a:avLst/>
                <a:gdLst>
                  <a:gd name="T0" fmla="*/ 0 w 64"/>
                  <a:gd name="T1" fmla="*/ 21 h 69"/>
                  <a:gd name="T2" fmla="*/ 23 w 64"/>
                  <a:gd name="T3" fmla="*/ 69 h 69"/>
                  <a:gd name="T4" fmla="*/ 54 w 64"/>
                  <a:gd name="T5" fmla="*/ 44 h 69"/>
                  <a:gd name="T6" fmla="*/ 64 w 64"/>
                  <a:gd name="T7" fmla="*/ 0 h 69"/>
                  <a:gd name="T8" fmla="*/ 0 w 64"/>
                  <a:gd name="T9" fmla="*/ 2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69">
                    <a:moveTo>
                      <a:pt x="0" y="21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41" y="0"/>
                      <a:pt x="0" y="21"/>
                    </a:cubicBezTo>
                    <a:close/>
                  </a:path>
                </a:pathLst>
              </a:custGeom>
              <a:noFill/>
              <a:ln w="127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  <p:sp>
            <p:nvSpPr>
              <p:cNvPr id="995" name="Freeform 12"/>
              <p:cNvSpPr>
                <a:spLocks/>
              </p:cNvSpPr>
              <p:nvPr/>
            </p:nvSpPr>
            <p:spPr bwMode="auto">
              <a:xfrm>
                <a:off x="5581651" y="4287838"/>
                <a:ext cx="342900" cy="379413"/>
              </a:xfrm>
              <a:custGeom>
                <a:avLst/>
                <a:gdLst>
                  <a:gd name="T0" fmla="*/ 172 w 227"/>
                  <a:gd name="T1" fmla="*/ 0 h 251"/>
                  <a:gd name="T2" fmla="*/ 128 w 227"/>
                  <a:gd name="T3" fmla="*/ 24 h 251"/>
                  <a:gd name="T4" fmla="*/ 84 w 227"/>
                  <a:gd name="T5" fmla="*/ 38 h 251"/>
                  <a:gd name="T6" fmla="*/ 56 w 227"/>
                  <a:gd name="T7" fmla="*/ 28 h 251"/>
                  <a:gd name="T8" fmla="*/ 28 w 227"/>
                  <a:gd name="T9" fmla="*/ 54 h 251"/>
                  <a:gd name="T10" fmla="*/ 38 w 227"/>
                  <a:gd name="T11" fmla="*/ 70 h 251"/>
                  <a:gd name="T12" fmla="*/ 14 w 227"/>
                  <a:gd name="T13" fmla="*/ 84 h 251"/>
                  <a:gd name="T14" fmla="*/ 16 w 227"/>
                  <a:gd name="T15" fmla="*/ 95 h 251"/>
                  <a:gd name="T16" fmla="*/ 43 w 227"/>
                  <a:gd name="T17" fmla="*/ 100 h 251"/>
                  <a:gd name="T18" fmla="*/ 68 w 227"/>
                  <a:gd name="T19" fmla="*/ 114 h 251"/>
                  <a:gd name="T20" fmla="*/ 48 w 227"/>
                  <a:gd name="T21" fmla="*/ 118 h 251"/>
                  <a:gd name="T22" fmla="*/ 36 w 227"/>
                  <a:gd name="T23" fmla="*/ 111 h 251"/>
                  <a:gd name="T24" fmla="*/ 14 w 227"/>
                  <a:gd name="T25" fmla="*/ 116 h 251"/>
                  <a:gd name="T26" fmla="*/ 0 w 227"/>
                  <a:gd name="T27" fmla="*/ 154 h 251"/>
                  <a:gd name="T28" fmla="*/ 11 w 227"/>
                  <a:gd name="T29" fmla="*/ 174 h 251"/>
                  <a:gd name="T30" fmla="*/ 34 w 227"/>
                  <a:gd name="T31" fmla="*/ 175 h 251"/>
                  <a:gd name="T32" fmla="*/ 42 w 227"/>
                  <a:gd name="T33" fmla="*/ 220 h 251"/>
                  <a:gd name="T34" fmla="*/ 55 w 227"/>
                  <a:gd name="T35" fmla="*/ 251 h 251"/>
                  <a:gd name="T36" fmla="*/ 72 w 227"/>
                  <a:gd name="T37" fmla="*/ 240 h 251"/>
                  <a:gd name="T38" fmla="*/ 104 w 227"/>
                  <a:gd name="T39" fmla="*/ 161 h 251"/>
                  <a:gd name="T40" fmla="*/ 85 w 227"/>
                  <a:gd name="T41" fmla="*/ 154 h 251"/>
                  <a:gd name="T42" fmla="*/ 82 w 227"/>
                  <a:gd name="T43" fmla="*/ 137 h 251"/>
                  <a:gd name="T44" fmla="*/ 100 w 227"/>
                  <a:gd name="T45" fmla="*/ 144 h 251"/>
                  <a:gd name="T46" fmla="*/ 110 w 227"/>
                  <a:gd name="T47" fmla="*/ 146 h 251"/>
                  <a:gd name="T48" fmla="*/ 122 w 227"/>
                  <a:gd name="T49" fmla="*/ 130 h 251"/>
                  <a:gd name="T50" fmla="*/ 138 w 227"/>
                  <a:gd name="T51" fmla="*/ 159 h 251"/>
                  <a:gd name="T52" fmla="*/ 163 w 227"/>
                  <a:gd name="T53" fmla="*/ 142 h 251"/>
                  <a:gd name="T54" fmla="*/ 181 w 227"/>
                  <a:gd name="T55" fmla="*/ 177 h 251"/>
                  <a:gd name="T56" fmla="*/ 209 w 227"/>
                  <a:gd name="T57" fmla="*/ 119 h 251"/>
                  <a:gd name="T58" fmla="*/ 227 w 227"/>
                  <a:gd name="T59" fmla="*/ 8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7" h="251">
                    <a:moveTo>
                      <a:pt x="172" y="0"/>
                    </a:moveTo>
                    <a:cubicBezTo>
                      <a:pt x="150" y="12"/>
                      <a:pt x="128" y="24"/>
                      <a:pt x="128" y="24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48" y="118"/>
                      <a:pt x="48" y="118"/>
                      <a:pt x="48" y="118"/>
                    </a:cubicBezTo>
                    <a:cubicBezTo>
                      <a:pt x="36" y="111"/>
                      <a:pt x="36" y="111"/>
                      <a:pt x="36" y="111"/>
                    </a:cubicBezTo>
                    <a:cubicBezTo>
                      <a:pt x="14" y="116"/>
                      <a:pt x="14" y="116"/>
                      <a:pt x="14" y="116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11" y="174"/>
                      <a:pt x="11" y="174"/>
                      <a:pt x="11" y="174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55" y="251"/>
                      <a:pt x="55" y="251"/>
                      <a:pt x="55" y="251"/>
                    </a:cubicBezTo>
                    <a:cubicBezTo>
                      <a:pt x="72" y="240"/>
                      <a:pt x="72" y="240"/>
                      <a:pt x="72" y="240"/>
                    </a:cubicBezTo>
                    <a:cubicBezTo>
                      <a:pt x="104" y="161"/>
                      <a:pt x="104" y="161"/>
                      <a:pt x="104" y="161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2" y="137"/>
                      <a:pt x="82" y="137"/>
                      <a:pt x="82" y="137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22" y="130"/>
                      <a:pt x="122" y="130"/>
                      <a:pt x="122" y="130"/>
                    </a:cubicBezTo>
                    <a:cubicBezTo>
                      <a:pt x="138" y="159"/>
                      <a:pt x="138" y="159"/>
                      <a:pt x="138" y="159"/>
                    </a:cubicBezTo>
                    <a:cubicBezTo>
                      <a:pt x="163" y="142"/>
                      <a:pt x="163" y="142"/>
                      <a:pt x="163" y="142"/>
                    </a:cubicBezTo>
                    <a:cubicBezTo>
                      <a:pt x="181" y="177"/>
                      <a:pt x="181" y="177"/>
                      <a:pt x="181" y="177"/>
                    </a:cubicBezTo>
                    <a:cubicBezTo>
                      <a:pt x="209" y="119"/>
                      <a:pt x="209" y="119"/>
                      <a:pt x="209" y="119"/>
                    </a:cubicBezTo>
                    <a:cubicBezTo>
                      <a:pt x="227" y="86"/>
                      <a:pt x="227" y="86"/>
                      <a:pt x="227" y="86"/>
                    </a:cubicBezTo>
                  </a:path>
                </a:pathLst>
              </a:custGeom>
              <a:noFill/>
              <a:ln w="12700" cap="rnd">
                <a:solidFill>
                  <a:schemeClr val="accent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</p:grpSp>
        <p:sp>
          <p:nvSpPr>
            <p:cNvPr id="988" name="Овал 987"/>
            <p:cNvSpPr/>
            <p:nvPr/>
          </p:nvSpPr>
          <p:spPr bwMode="auto">
            <a:xfrm>
              <a:off x="3683898" y="3291348"/>
              <a:ext cx="413810" cy="413810"/>
            </a:xfrm>
            <a:prstGeom prst="ellipse">
              <a:avLst/>
            </a:prstGeom>
            <a:noFill/>
            <a:ln w="952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4603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Прямая соединительная линия 35"/>
          <p:cNvCxnSpPr/>
          <p:nvPr/>
        </p:nvCxnSpPr>
        <p:spPr bwMode="auto">
          <a:xfrm>
            <a:off x="4612794" y="782080"/>
            <a:ext cx="0" cy="3794884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11</a:t>
            </a:fld>
            <a:endParaRPr lang="ru-RU"/>
          </a:p>
        </p:txBody>
      </p:sp>
      <p:grpSp>
        <p:nvGrpSpPr>
          <p:cNvPr id="79" name="Группа 78"/>
          <p:cNvGrpSpPr/>
          <p:nvPr/>
        </p:nvGrpSpPr>
        <p:grpSpPr>
          <a:xfrm>
            <a:off x="2299388" y="3846077"/>
            <a:ext cx="345921" cy="353664"/>
            <a:chOff x="7088188" y="3571876"/>
            <a:chExt cx="212725" cy="217487"/>
          </a:xfrm>
          <a:solidFill>
            <a:srgbClr val="008C95"/>
          </a:solidFill>
        </p:grpSpPr>
        <p:sp>
          <p:nvSpPr>
            <p:cNvPr id="80" name="Freeform 342"/>
            <p:cNvSpPr>
              <a:spLocks noEditPoints="1"/>
            </p:cNvSpPr>
            <p:nvPr/>
          </p:nvSpPr>
          <p:spPr bwMode="auto">
            <a:xfrm>
              <a:off x="7146925" y="3738563"/>
              <a:ext cx="96837" cy="50800"/>
            </a:xfrm>
            <a:custGeom>
              <a:avLst/>
              <a:gdLst>
                <a:gd name="T0" fmla="*/ 23 w 25"/>
                <a:gd name="T1" fmla="*/ 13 h 13"/>
                <a:gd name="T2" fmla="*/ 1 w 25"/>
                <a:gd name="T3" fmla="*/ 13 h 13"/>
                <a:gd name="T4" fmla="*/ 0 w 25"/>
                <a:gd name="T5" fmla="*/ 12 h 13"/>
                <a:gd name="T6" fmla="*/ 8 w 25"/>
                <a:gd name="T7" fmla="*/ 7 h 13"/>
                <a:gd name="T8" fmla="*/ 8 w 25"/>
                <a:gd name="T9" fmla="*/ 1 h 13"/>
                <a:gd name="T10" fmla="*/ 9 w 25"/>
                <a:gd name="T11" fmla="*/ 0 h 13"/>
                <a:gd name="T12" fmla="*/ 16 w 25"/>
                <a:gd name="T13" fmla="*/ 0 h 13"/>
                <a:gd name="T14" fmla="*/ 17 w 25"/>
                <a:gd name="T15" fmla="*/ 1 h 13"/>
                <a:gd name="T16" fmla="*/ 17 w 25"/>
                <a:gd name="T17" fmla="*/ 7 h 13"/>
                <a:gd name="T18" fmla="*/ 25 w 25"/>
                <a:gd name="T19" fmla="*/ 12 h 13"/>
                <a:gd name="T20" fmla="*/ 23 w 25"/>
                <a:gd name="T21" fmla="*/ 13 h 13"/>
                <a:gd name="T22" fmla="*/ 3 w 25"/>
                <a:gd name="T23" fmla="*/ 11 h 13"/>
                <a:gd name="T24" fmla="*/ 21 w 25"/>
                <a:gd name="T25" fmla="*/ 11 h 13"/>
                <a:gd name="T26" fmla="*/ 15 w 25"/>
                <a:gd name="T27" fmla="*/ 9 h 13"/>
                <a:gd name="T28" fmla="*/ 14 w 25"/>
                <a:gd name="T29" fmla="*/ 8 h 13"/>
                <a:gd name="T30" fmla="*/ 14 w 25"/>
                <a:gd name="T31" fmla="*/ 2 h 13"/>
                <a:gd name="T32" fmla="*/ 10 w 25"/>
                <a:gd name="T33" fmla="*/ 2 h 13"/>
                <a:gd name="T34" fmla="*/ 10 w 25"/>
                <a:gd name="T35" fmla="*/ 8 h 13"/>
                <a:gd name="T36" fmla="*/ 9 w 25"/>
                <a:gd name="T37" fmla="*/ 9 h 13"/>
                <a:gd name="T38" fmla="*/ 3 w 25"/>
                <a:gd name="T3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13">
                  <a:moveTo>
                    <a:pt x="23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9"/>
                    <a:pt x="4" y="8"/>
                    <a:pt x="8" y="7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8"/>
                    <a:pt x="25" y="9"/>
                    <a:pt x="25" y="12"/>
                  </a:cubicBezTo>
                  <a:cubicBezTo>
                    <a:pt x="25" y="13"/>
                    <a:pt x="24" y="13"/>
                    <a:pt x="23" y="13"/>
                  </a:cubicBezTo>
                  <a:close/>
                  <a:moveTo>
                    <a:pt x="3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0"/>
                    <a:pt x="18" y="10"/>
                    <a:pt x="15" y="9"/>
                  </a:cubicBezTo>
                  <a:cubicBezTo>
                    <a:pt x="15" y="9"/>
                    <a:pt x="14" y="9"/>
                    <a:pt x="14" y="8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6" y="9"/>
                    <a:pt x="4" y="10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" name="Freeform 343"/>
            <p:cNvSpPr>
              <a:spLocks noEditPoints="1"/>
            </p:cNvSpPr>
            <p:nvPr/>
          </p:nvSpPr>
          <p:spPr bwMode="auto">
            <a:xfrm>
              <a:off x="7088188" y="3602038"/>
              <a:ext cx="212725" cy="125413"/>
            </a:xfrm>
            <a:custGeom>
              <a:avLst/>
              <a:gdLst>
                <a:gd name="T0" fmla="*/ 54 w 55"/>
                <a:gd name="T1" fmla="*/ 32 h 32"/>
                <a:gd name="T2" fmla="*/ 1 w 55"/>
                <a:gd name="T3" fmla="*/ 32 h 32"/>
                <a:gd name="T4" fmla="*/ 0 w 55"/>
                <a:gd name="T5" fmla="*/ 31 h 32"/>
                <a:gd name="T6" fmla="*/ 0 w 55"/>
                <a:gd name="T7" fmla="*/ 2 h 32"/>
                <a:gd name="T8" fmla="*/ 2 w 55"/>
                <a:gd name="T9" fmla="*/ 0 h 32"/>
                <a:gd name="T10" fmla="*/ 12 w 55"/>
                <a:gd name="T11" fmla="*/ 0 h 32"/>
                <a:gd name="T12" fmla="*/ 13 w 55"/>
                <a:gd name="T13" fmla="*/ 1 h 32"/>
                <a:gd name="T14" fmla="*/ 13 w 55"/>
                <a:gd name="T15" fmla="*/ 10 h 32"/>
                <a:gd name="T16" fmla="*/ 14 w 55"/>
                <a:gd name="T17" fmla="*/ 11 h 32"/>
                <a:gd name="T18" fmla="*/ 18 w 55"/>
                <a:gd name="T19" fmla="*/ 11 h 32"/>
                <a:gd name="T20" fmla="*/ 19 w 55"/>
                <a:gd name="T21" fmla="*/ 12 h 32"/>
                <a:gd name="T22" fmla="*/ 19 w 55"/>
                <a:gd name="T23" fmla="*/ 17 h 32"/>
                <a:gd name="T24" fmla="*/ 24 w 55"/>
                <a:gd name="T25" fmla="*/ 11 h 32"/>
                <a:gd name="T26" fmla="*/ 25 w 55"/>
                <a:gd name="T27" fmla="*/ 11 h 32"/>
                <a:gd name="T28" fmla="*/ 43 w 55"/>
                <a:gd name="T29" fmla="*/ 11 h 32"/>
                <a:gd name="T30" fmla="*/ 44 w 55"/>
                <a:gd name="T31" fmla="*/ 10 h 32"/>
                <a:gd name="T32" fmla="*/ 44 w 55"/>
                <a:gd name="T33" fmla="*/ 1 h 32"/>
                <a:gd name="T34" fmla="*/ 45 w 55"/>
                <a:gd name="T35" fmla="*/ 0 h 32"/>
                <a:gd name="T36" fmla="*/ 53 w 55"/>
                <a:gd name="T37" fmla="*/ 0 h 32"/>
                <a:gd name="T38" fmla="*/ 55 w 55"/>
                <a:gd name="T39" fmla="*/ 2 h 32"/>
                <a:gd name="T40" fmla="*/ 55 w 55"/>
                <a:gd name="T41" fmla="*/ 31 h 32"/>
                <a:gd name="T42" fmla="*/ 54 w 55"/>
                <a:gd name="T43" fmla="*/ 32 h 32"/>
                <a:gd name="T44" fmla="*/ 2 w 55"/>
                <a:gd name="T45" fmla="*/ 30 h 32"/>
                <a:gd name="T46" fmla="*/ 53 w 55"/>
                <a:gd name="T47" fmla="*/ 30 h 32"/>
                <a:gd name="T48" fmla="*/ 53 w 55"/>
                <a:gd name="T49" fmla="*/ 2 h 32"/>
                <a:gd name="T50" fmla="*/ 46 w 55"/>
                <a:gd name="T51" fmla="*/ 2 h 32"/>
                <a:gd name="T52" fmla="*/ 46 w 55"/>
                <a:gd name="T53" fmla="*/ 10 h 32"/>
                <a:gd name="T54" fmla="*/ 43 w 55"/>
                <a:gd name="T55" fmla="*/ 13 h 32"/>
                <a:gd name="T56" fmla="*/ 26 w 55"/>
                <a:gd name="T57" fmla="*/ 13 h 32"/>
                <a:gd name="T58" fmla="*/ 19 w 55"/>
                <a:gd name="T59" fmla="*/ 21 h 32"/>
                <a:gd name="T60" fmla="*/ 18 w 55"/>
                <a:gd name="T61" fmla="*/ 22 h 32"/>
                <a:gd name="T62" fmla="*/ 17 w 55"/>
                <a:gd name="T63" fmla="*/ 21 h 32"/>
                <a:gd name="T64" fmla="*/ 17 w 55"/>
                <a:gd name="T65" fmla="*/ 13 h 32"/>
                <a:gd name="T66" fmla="*/ 14 w 55"/>
                <a:gd name="T67" fmla="*/ 13 h 32"/>
                <a:gd name="T68" fmla="*/ 11 w 55"/>
                <a:gd name="T69" fmla="*/ 10 h 32"/>
                <a:gd name="T70" fmla="*/ 11 w 55"/>
                <a:gd name="T71" fmla="*/ 2 h 32"/>
                <a:gd name="T72" fmla="*/ 2 w 55"/>
                <a:gd name="T73" fmla="*/ 2 h 32"/>
                <a:gd name="T74" fmla="*/ 2 w 55"/>
                <a:gd name="T7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32">
                  <a:moveTo>
                    <a:pt x="54" y="32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1"/>
                    <a:pt x="44" y="10"/>
                    <a:pt x="44" y="1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4" y="32"/>
                    <a:pt x="54" y="32"/>
                  </a:cubicBezTo>
                  <a:close/>
                  <a:moveTo>
                    <a:pt x="2" y="30"/>
                  </a:moveTo>
                  <a:cubicBezTo>
                    <a:pt x="53" y="30"/>
                    <a:pt x="53" y="30"/>
                    <a:pt x="53" y="3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2"/>
                    <a:pt x="45" y="13"/>
                    <a:pt x="43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3"/>
                    <a:pt x="11" y="12"/>
                    <a:pt x="11" y="1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" name="Freeform 344"/>
            <p:cNvSpPr>
              <a:spLocks noEditPoints="1"/>
            </p:cNvSpPr>
            <p:nvPr/>
          </p:nvSpPr>
          <p:spPr bwMode="auto">
            <a:xfrm>
              <a:off x="7088188" y="3719513"/>
              <a:ext cx="212725" cy="26988"/>
            </a:xfrm>
            <a:custGeom>
              <a:avLst/>
              <a:gdLst>
                <a:gd name="T0" fmla="*/ 53 w 55"/>
                <a:gd name="T1" fmla="*/ 7 h 7"/>
                <a:gd name="T2" fmla="*/ 2 w 55"/>
                <a:gd name="T3" fmla="*/ 7 h 7"/>
                <a:gd name="T4" fmla="*/ 0 w 55"/>
                <a:gd name="T5" fmla="*/ 5 h 7"/>
                <a:gd name="T6" fmla="*/ 0 w 55"/>
                <a:gd name="T7" fmla="*/ 1 h 7"/>
                <a:gd name="T8" fmla="*/ 1 w 55"/>
                <a:gd name="T9" fmla="*/ 0 h 7"/>
                <a:gd name="T10" fmla="*/ 54 w 55"/>
                <a:gd name="T11" fmla="*/ 0 h 7"/>
                <a:gd name="T12" fmla="*/ 55 w 55"/>
                <a:gd name="T13" fmla="*/ 1 h 7"/>
                <a:gd name="T14" fmla="*/ 55 w 55"/>
                <a:gd name="T15" fmla="*/ 5 h 7"/>
                <a:gd name="T16" fmla="*/ 53 w 55"/>
                <a:gd name="T17" fmla="*/ 7 h 7"/>
                <a:gd name="T18" fmla="*/ 2 w 55"/>
                <a:gd name="T19" fmla="*/ 2 h 7"/>
                <a:gd name="T20" fmla="*/ 2 w 55"/>
                <a:gd name="T21" fmla="*/ 5 h 7"/>
                <a:gd name="T22" fmla="*/ 53 w 55"/>
                <a:gd name="T23" fmla="*/ 5 h 7"/>
                <a:gd name="T24" fmla="*/ 53 w 55"/>
                <a:gd name="T25" fmla="*/ 2 h 7"/>
                <a:gd name="T26" fmla="*/ 2 w 55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7">
                  <a:moveTo>
                    <a:pt x="53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4" y="7"/>
                    <a:pt x="53" y="7"/>
                  </a:cubicBezTo>
                  <a:close/>
                  <a:moveTo>
                    <a:pt x="2" y="2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2"/>
                    <a:pt x="53" y="2"/>
                    <a:pt x="53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" name="Freeform 345"/>
            <p:cNvSpPr>
              <a:spLocks noEditPoints="1"/>
            </p:cNvSpPr>
            <p:nvPr/>
          </p:nvSpPr>
          <p:spPr bwMode="auto">
            <a:xfrm>
              <a:off x="7131050" y="3571876"/>
              <a:ext cx="134937" cy="115888"/>
            </a:xfrm>
            <a:custGeom>
              <a:avLst/>
              <a:gdLst>
                <a:gd name="T0" fmla="*/ 7 w 35"/>
                <a:gd name="T1" fmla="*/ 30 h 30"/>
                <a:gd name="T2" fmla="*/ 7 w 35"/>
                <a:gd name="T3" fmla="*/ 30 h 30"/>
                <a:gd name="T4" fmla="*/ 6 w 35"/>
                <a:gd name="T5" fmla="*/ 29 h 30"/>
                <a:gd name="T6" fmla="*/ 6 w 35"/>
                <a:gd name="T7" fmla="*/ 21 h 30"/>
                <a:gd name="T8" fmla="*/ 3 w 35"/>
                <a:gd name="T9" fmla="*/ 21 h 30"/>
                <a:gd name="T10" fmla="*/ 0 w 35"/>
                <a:gd name="T11" fmla="*/ 18 h 30"/>
                <a:gd name="T12" fmla="*/ 0 w 35"/>
                <a:gd name="T13" fmla="*/ 4 h 30"/>
                <a:gd name="T14" fmla="*/ 3 w 35"/>
                <a:gd name="T15" fmla="*/ 0 h 30"/>
                <a:gd name="T16" fmla="*/ 32 w 35"/>
                <a:gd name="T17" fmla="*/ 0 h 30"/>
                <a:gd name="T18" fmla="*/ 35 w 35"/>
                <a:gd name="T19" fmla="*/ 4 h 30"/>
                <a:gd name="T20" fmla="*/ 35 w 35"/>
                <a:gd name="T21" fmla="*/ 18 h 30"/>
                <a:gd name="T22" fmla="*/ 32 w 35"/>
                <a:gd name="T23" fmla="*/ 21 h 30"/>
                <a:gd name="T24" fmla="*/ 15 w 35"/>
                <a:gd name="T25" fmla="*/ 21 h 30"/>
                <a:gd name="T26" fmla="*/ 8 w 35"/>
                <a:gd name="T27" fmla="*/ 29 h 30"/>
                <a:gd name="T28" fmla="*/ 7 w 35"/>
                <a:gd name="T29" fmla="*/ 30 h 30"/>
                <a:gd name="T30" fmla="*/ 3 w 35"/>
                <a:gd name="T31" fmla="*/ 3 h 30"/>
                <a:gd name="T32" fmla="*/ 2 w 35"/>
                <a:gd name="T33" fmla="*/ 4 h 30"/>
                <a:gd name="T34" fmla="*/ 2 w 35"/>
                <a:gd name="T35" fmla="*/ 18 h 30"/>
                <a:gd name="T36" fmla="*/ 3 w 35"/>
                <a:gd name="T37" fmla="*/ 19 h 30"/>
                <a:gd name="T38" fmla="*/ 7 w 35"/>
                <a:gd name="T39" fmla="*/ 19 h 30"/>
                <a:gd name="T40" fmla="*/ 8 w 35"/>
                <a:gd name="T41" fmla="*/ 20 h 30"/>
                <a:gd name="T42" fmla="*/ 8 w 35"/>
                <a:gd name="T43" fmla="*/ 25 h 30"/>
                <a:gd name="T44" fmla="*/ 13 w 35"/>
                <a:gd name="T45" fmla="*/ 19 h 30"/>
                <a:gd name="T46" fmla="*/ 14 w 35"/>
                <a:gd name="T47" fmla="*/ 19 h 30"/>
                <a:gd name="T48" fmla="*/ 32 w 35"/>
                <a:gd name="T49" fmla="*/ 19 h 30"/>
                <a:gd name="T50" fmla="*/ 33 w 35"/>
                <a:gd name="T51" fmla="*/ 18 h 30"/>
                <a:gd name="T52" fmla="*/ 33 w 35"/>
                <a:gd name="T53" fmla="*/ 4 h 30"/>
                <a:gd name="T54" fmla="*/ 32 w 35"/>
                <a:gd name="T55" fmla="*/ 3 h 30"/>
                <a:gd name="T56" fmla="*/ 3 w 35"/>
                <a:gd name="T5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30">
                  <a:moveTo>
                    <a:pt x="7" y="30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2"/>
                    <a:pt x="35" y="4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20"/>
                    <a:pt x="34" y="21"/>
                    <a:pt x="32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30"/>
                    <a:pt x="7" y="30"/>
                  </a:cubicBezTo>
                  <a:close/>
                  <a:moveTo>
                    <a:pt x="3" y="3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9"/>
                    <a:pt x="3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3" y="3"/>
                    <a:pt x="32" y="3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4" name="Группа 83"/>
          <p:cNvGrpSpPr/>
          <p:nvPr/>
        </p:nvGrpSpPr>
        <p:grpSpPr>
          <a:xfrm>
            <a:off x="753255" y="3865682"/>
            <a:ext cx="353666" cy="302036"/>
            <a:chOff x="7478713" y="1577976"/>
            <a:chExt cx="217488" cy="185738"/>
          </a:xfrm>
          <a:solidFill>
            <a:srgbClr val="008C95"/>
          </a:solidFill>
        </p:grpSpPr>
        <p:sp>
          <p:nvSpPr>
            <p:cNvPr id="85" name="Freeform 1206"/>
            <p:cNvSpPr>
              <a:spLocks noEditPoints="1"/>
            </p:cNvSpPr>
            <p:nvPr/>
          </p:nvSpPr>
          <p:spPr bwMode="auto">
            <a:xfrm>
              <a:off x="7534275" y="1577976"/>
              <a:ext cx="111125" cy="92075"/>
            </a:xfrm>
            <a:custGeom>
              <a:avLst/>
              <a:gdLst>
                <a:gd name="T0" fmla="*/ 6 w 29"/>
                <a:gd name="T1" fmla="*/ 24 h 24"/>
                <a:gd name="T2" fmla="*/ 6 w 29"/>
                <a:gd name="T3" fmla="*/ 24 h 24"/>
                <a:gd name="T4" fmla="*/ 5 w 29"/>
                <a:gd name="T5" fmla="*/ 23 h 24"/>
                <a:gd name="T6" fmla="*/ 5 w 29"/>
                <a:gd name="T7" fmla="*/ 17 h 24"/>
                <a:gd name="T8" fmla="*/ 3 w 29"/>
                <a:gd name="T9" fmla="*/ 17 h 24"/>
                <a:gd name="T10" fmla="*/ 0 w 29"/>
                <a:gd name="T11" fmla="*/ 14 h 24"/>
                <a:gd name="T12" fmla="*/ 0 w 29"/>
                <a:gd name="T13" fmla="*/ 3 h 24"/>
                <a:gd name="T14" fmla="*/ 3 w 29"/>
                <a:gd name="T15" fmla="*/ 0 h 24"/>
                <a:gd name="T16" fmla="*/ 26 w 29"/>
                <a:gd name="T17" fmla="*/ 0 h 24"/>
                <a:gd name="T18" fmla="*/ 29 w 29"/>
                <a:gd name="T19" fmla="*/ 3 h 24"/>
                <a:gd name="T20" fmla="*/ 29 w 29"/>
                <a:gd name="T21" fmla="*/ 14 h 24"/>
                <a:gd name="T22" fmla="*/ 26 w 29"/>
                <a:gd name="T23" fmla="*/ 17 h 24"/>
                <a:gd name="T24" fmla="*/ 12 w 29"/>
                <a:gd name="T25" fmla="*/ 17 h 24"/>
                <a:gd name="T26" fmla="*/ 7 w 29"/>
                <a:gd name="T27" fmla="*/ 23 h 24"/>
                <a:gd name="T28" fmla="*/ 6 w 29"/>
                <a:gd name="T29" fmla="*/ 24 h 24"/>
                <a:gd name="T30" fmla="*/ 3 w 29"/>
                <a:gd name="T31" fmla="*/ 2 h 24"/>
                <a:gd name="T32" fmla="*/ 2 w 29"/>
                <a:gd name="T33" fmla="*/ 3 h 24"/>
                <a:gd name="T34" fmla="*/ 2 w 29"/>
                <a:gd name="T35" fmla="*/ 14 h 24"/>
                <a:gd name="T36" fmla="*/ 3 w 29"/>
                <a:gd name="T37" fmla="*/ 15 h 24"/>
                <a:gd name="T38" fmla="*/ 6 w 29"/>
                <a:gd name="T39" fmla="*/ 15 h 24"/>
                <a:gd name="T40" fmla="*/ 7 w 29"/>
                <a:gd name="T41" fmla="*/ 16 h 24"/>
                <a:gd name="T42" fmla="*/ 7 w 29"/>
                <a:gd name="T43" fmla="*/ 20 h 24"/>
                <a:gd name="T44" fmla="*/ 11 w 29"/>
                <a:gd name="T45" fmla="*/ 15 h 24"/>
                <a:gd name="T46" fmla="*/ 12 w 29"/>
                <a:gd name="T47" fmla="*/ 15 h 24"/>
                <a:gd name="T48" fmla="*/ 26 w 29"/>
                <a:gd name="T49" fmla="*/ 15 h 24"/>
                <a:gd name="T50" fmla="*/ 27 w 29"/>
                <a:gd name="T51" fmla="*/ 14 h 24"/>
                <a:gd name="T52" fmla="*/ 27 w 29"/>
                <a:gd name="T53" fmla="*/ 3 h 24"/>
                <a:gd name="T54" fmla="*/ 26 w 29"/>
                <a:gd name="T55" fmla="*/ 2 h 24"/>
                <a:gd name="T56" fmla="*/ 3 w 29"/>
                <a:gd name="T5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24">
                  <a:moveTo>
                    <a:pt x="6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3"/>
                    <a:pt x="5" y="2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29" y="1"/>
                    <a:pt x="29" y="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8" y="17"/>
                    <a:pt x="26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7" y="24"/>
                    <a:pt x="6" y="24"/>
                  </a:cubicBezTo>
                  <a:close/>
                  <a:moveTo>
                    <a:pt x="3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5"/>
                    <a:pt x="27" y="1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6" y="2"/>
                    <a:pt x="26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" name="Freeform 1207"/>
            <p:cNvSpPr>
              <a:spLocks noEditPoints="1"/>
            </p:cNvSpPr>
            <p:nvPr/>
          </p:nvSpPr>
          <p:spPr bwMode="auto">
            <a:xfrm>
              <a:off x="7499350" y="1620839"/>
              <a:ext cx="180975" cy="123825"/>
            </a:xfrm>
            <a:custGeom>
              <a:avLst/>
              <a:gdLst>
                <a:gd name="T0" fmla="*/ 45 w 47"/>
                <a:gd name="T1" fmla="*/ 32 h 32"/>
                <a:gd name="T2" fmla="*/ 1 w 47"/>
                <a:gd name="T3" fmla="*/ 32 h 32"/>
                <a:gd name="T4" fmla="*/ 0 w 47"/>
                <a:gd name="T5" fmla="*/ 31 h 32"/>
                <a:gd name="T6" fmla="*/ 0 w 47"/>
                <a:gd name="T7" fmla="*/ 1 h 32"/>
                <a:gd name="T8" fmla="*/ 1 w 47"/>
                <a:gd name="T9" fmla="*/ 0 h 32"/>
                <a:gd name="T10" fmla="*/ 10 w 47"/>
                <a:gd name="T11" fmla="*/ 0 h 32"/>
                <a:gd name="T12" fmla="*/ 11 w 47"/>
                <a:gd name="T13" fmla="*/ 1 h 32"/>
                <a:gd name="T14" fmla="*/ 11 w 47"/>
                <a:gd name="T15" fmla="*/ 3 h 32"/>
                <a:gd name="T16" fmla="*/ 12 w 47"/>
                <a:gd name="T17" fmla="*/ 4 h 32"/>
                <a:gd name="T18" fmla="*/ 15 w 47"/>
                <a:gd name="T19" fmla="*/ 4 h 32"/>
                <a:gd name="T20" fmla="*/ 16 w 47"/>
                <a:gd name="T21" fmla="*/ 5 h 32"/>
                <a:gd name="T22" fmla="*/ 16 w 47"/>
                <a:gd name="T23" fmla="*/ 9 h 32"/>
                <a:gd name="T24" fmla="*/ 20 w 47"/>
                <a:gd name="T25" fmla="*/ 4 h 32"/>
                <a:gd name="T26" fmla="*/ 21 w 47"/>
                <a:gd name="T27" fmla="*/ 4 h 32"/>
                <a:gd name="T28" fmla="*/ 35 w 47"/>
                <a:gd name="T29" fmla="*/ 4 h 32"/>
                <a:gd name="T30" fmla="*/ 36 w 47"/>
                <a:gd name="T31" fmla="*/ 3 h 32"/>
                <a:gd name="T32" fmla="*/ 36 w 47"/>
                <a:gd name="T33" fmla="*/ 1 h 32"/>
                <a:gd name="T34" fmla="*/ 37 w 47"/>
                <a:gd name="T35" fmla="*/ 0 h 32"/>
                <a:gd name="T36" fmla="*/ 45 w 47"/>
                <a:gd name="T37" fmla="*/ 0 h 32"/>
                <a:gd name="T38" fmla="*/ 47 w 47"/>
                <a:gd name="T39" fmla="*/ 1 h 32"/>
                <a:gd name="T40" fmla="*/ 47 w 47"/>
                <a:gd name="T41" fmla="*/ 31 h 32"/>
                <a:gd name="T42" fmla="*/ 45 w 47"/>
                <a:gd name="T43" fmla="*/ 32 h 32"/>
                <a:gd name="T44" fmla="*/ 2 w 47"/>
                <a:gd name="T45" fmla="*/ 30 h 32"/>
                <a:gd name="T46" fmla="*/ 44 w 47"/>
                <a:gd name="T47" fmla="*/ 30 h 32"/>
                <a:gd name="T48" fmla="*/ 44 w 47"/>
                <a:gd name="T49" fmla="*/ 3 h 32"/>
                <a:gd name="T50" fmla="*/ 38 w 47"/>
                <a:gd name="T51" fmla="*/ 3 h 32"/>
                <a:gd name="T52" fmla="*/ 38 w 47"/>
                <a:gd name="T53" fmla="*/ 3 h 32"/>
                <a:gd name="T54" fmla="*/ 35 w 47"/>
                <a:gd name="T55" fmla="*/ 6 h 32"/>
                <a:gd name="T56" fmla="*/ 21 w 47"/>
                <a:gd name="T57" fmla="*/ 6 h 32"/>
                <a:gd name="T58" fmla="*/ 16 w 47"/>
                <a:gd name="T59" fmla="*/ 12 h 32"/>
                <a:gd name="T60" fmla="*/ 15 w 47"/>
                <a:gd name="T61" fmla="*/ 13 h 32"/>
                <a:gd name="T62" fmla="*/ 14 w 47"/>
                <a:gd name="T63" fmla="*/ 12 h 32"/>
                <a:gd name="T64" fmla="*/ 14 w 47"/>
                <a:gd name="T65" fmla="*/ 6 h 32"/>
                <a:gd name="T66" fmla="*/ 12 w 47"/>
                <a:gd name="T67" fmla="*/ 6 h 32"/>
                <a:gd name="T68" fmla="*/ 9 w 47"/>
                <a:gd name="T69" fmla="*/ 3 h 32"/>
                <a:gd name="T70" fmla="*/ 9 w 47"/>
                <a:gd name="T71" fmla="*/ 3 h 32"/>
                <a:gd name="T72" fmla="*/ 2 w 47"/>
                <a:gd name="T73" fmla="*/ 3 h 32"/>
                <a:gd name="T74" fmla="*/ 2 w 47"/>
                <a:gd name="T7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32">
                  <a:moveTo>
                    <a:pt x="45" y="32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0" y="31"/>
                    <a:pt x="0" y="3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6" y="4"/>
                    <a:pt x="36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0"/>
                    <a:pt x="3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1"/>
                    <a:pt x="47" y="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6" y="32"/>
                    <a:pt x="45" y="32"/>
                  </a:cubicBezTo>
                  <a:close/>
                  <a:moveTo>
                    <a:pt x="2" y="30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5"/>
                    <a:pt x="37" y="6"/>
                    <a:pt x="35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3"/>
                    <a:pt x="14" y="12"/>
                    <a:pt x="14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9" y="5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" name="Freeform 1208"/>
            <p:cNvSpPr>
              <a:spLocks noEditPoints="1"/>
            </p:cNvSpPr>
            <p:nvPr/>
          </p:nvSpPr>
          <p:spPr bwMode="auto">
            <a:xfrm>
              <a:off x="7478713" y="1736726"/>
              <a:ext cx="217488" cy="26988"/>
            </a:xfrm>
            <a:custGeom>
              <a:avLst/>
              <a:gdLst>
                <a:gd name="T0" fmla="*/ 50 w 56"/>
                <a:gd name="T1" fmla="*/ 7 h 7"/>
                <a:gd name="T2" fmla="*/ 7 w 56"/>
                <a:gd name="T3" fmla="*/ 7 h 7"/>
                <a:gd name="T4" fmla="*/ 6 w 56"/>
                <a:gd name="T5" fmla="*/ 6 h 7"/>
                <a:gd name="T6" fmla="*/ 1 w 56"/>
                <a:gd name="T7" fmla="*/ 2 h 7"/>
                <a:gd name="T8" fmla="*/ 1 w 56"/>
                <a:gd name="T9" fmla="*/ 0 h 7"/>
                <a:gd name="T10" fmla="*/ 2 w 56"/>
                <a:gd name="T11" fmla="*/ 0 h 7"/>
                <a:gd name="T12" fmla="*/ 55 w 56"/>
                <a:gd name="T13" fmla="*/ 0 h 7"/>
                <a:gd name="T14" fmla="*/ 56 w 56"/>
                <a:gd name="T15" fmla="*/ 0 h 7"/>
                <a:gd name="T16" fmla="*/ 56 w 56"/>
                <a:gd name="T17" fmla="*/ 2 h 7"/>
                <a:gd name="T18" fmla="*/ 51 w 56"/>
                <a:gd name="T19" fmla="*/ 6 h 7"/>
                <a:gd name="T20" fmla="*/ 50 w 56"/>
                <a:gd name="T21" fmla="*/ 7 h 7"/>
                <a:gd name="T22" fmla="*/ 7 w 56"/>
                <a:gd name="T23" fmla="*/ 4 h 7"/>
                <a:gd name="T24" fmla="*/ 49 w 56"/>
                <a:gd name="T25" fmla="*/ 4 h 7"/>
                <a:gd name="T26" fmla="*/ 52 w 56"/>
                <a:gd name="T27" fmla="*/ 2 h 7"/>
                <a:gd name="T28" fmla="*/ 4 w 56"/>
                <a:gd name="T29" fmla="*/ 2 h 7"/>
                <a:gd name="T30" fmla="*/ 7 w 56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7">
                  <a:moveTo>
                    <a:pt x="50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2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7"/>
                    <a:pt x="50" y="7"/>
                    <a:pt x="50" y="7"/>
                  </a:cubicBezTo>
                  <a:close/>
                  <a:moveTo>
                    <a:pt x="7" y="4"/>
                  </a:moveTo>
                  <a:cubicBezTo>
                    <a:pt x="49" y="4"/>
                    <a:pt x="49" y="4"/>
                    <a:pt x="49" y="4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88" name="Группа 87"/>
          <p:cNvGrpSpPr/>
          <p:nvPr/>
        </p:nvGrpSpPr>
        <p:grpSpPr>
          <a:xfrm>
            <a:off x="3065021" y="3875483"/>
            <a:ext cx="351083" cy="276221"/>
            <a:chOff x="7085013" y="3184526"/>
            <a:chExt cx="215900" cy="169863"/>
          </a:xfrm>
          <a:solidFill>
            <a:srgbClr val="008C95"/>
          </a:solidFill>
        </p:grpSpPr>
        <p:sp>
          <p:nvSpPr>
            <p:cNvPr id="89" name="Freeform 1214"/>
            <p:cNvSpPr>
              <a:spLocks noEditPoints="1"/>
            </p:cNvSpPr>
            <p:nvPr/>
          </p:nvSpPr>
          <p:spPr bwMode="auto">
            <a:xfrm>
              <a:off x="7112000" y="3184526"/>
              <a:ext cx="166688" cy="96838"/>
            </a:xfrm>
            <a:custGeom>
              <a:avLst/>
              <a:gdLst>
                <a:gd name="T0" fmla="*/ 42 w 43"/>
                <a:gd name="T1" fmla="*/ 25 h 25"/>
                <a:gd name="T2" fmla="*/ 1 w 43"/>
                <a:gd name="T3" fmla="*/ 25 h 25"/>
                <a:gd name="T4" fmla="*/ 0 w 43"/>
                <a:gd name="T5" fmla="*/ 24 h 25"/>
                <a:gd name="T6" fmla="*/ 0 w 43"/>
                <a:gd name="T7" fmla="*/ 3 h 25"/>
                <a:gd name="T8" fmla="*/ 3 w 43"/>
                <a:gd name="T9" fmla="*/ 0 h 25"/>
                <a:gd name="T10" fmla="*/ 40 w 43"/>
                <a:gd name="T11" fmla="*/ 0 h 25"/>
                <a:gd name="T12" fmla="*/ 43 w 43"/>
                <a:gd name="T13" fmla="*/ 3 h 25"/>
                <a:gd name="T14" fmla="*/ 43 w 43"/>
                <a:gd name="T15" fmla="*/ 24 h 25"/>
                <a:gd name="T16" fmla="*/ 42 w 43"/>
                <a:gd name="T17" fmla="*/ 25 h 25"/>
                <a:gd name="T18" fmla="*/ 2 w 43"/>
                <a:gd name="T19" fmla="*/ 23 h 25"/>
                <a:gd name="T20" fmla="*/ 41 w 43"/>
                <a:gd name="T21" fmla="*/ 23 h 25"/>
                <a:gd name="T22" fmla="*/ 41 w 43"/>
                <a:gd name="T23" fmla="*/ 3 h 25"/>
                <a:gd name="T24" fmla="*/ 40 w 43"/>
                <a:gd name="T25" fmla="*/ 2 h 25"/>
                <a:gd name="T26" fmla="*/ 3 w 43"/>
                <a:gd name="T27" fmla="*/ 2 h 25"/>
                <a:gd name="T28" fmla="*/ 2 w 43"/>
                <a:gd name="T29" fmla="*/ 3 h 25"/>
                <a:gd name="T30" fmla="*/ 2 w 43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25">
                  <a:moveTo>
                    <a:pt x="42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5"/>
                    <a:pt x="42" y="25"/>
                    <a:pt x="42" y="25"/>
                  </a:cubicBezTo>
                  <a:close/>
                  <a:moveTo>
                    <a:pt x="2" y="23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lnTo>
                    <a:pt x="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" name="Freeform 1215"/>
            <p:cNvSpPr>
              <a:spLocks noEditPoints="1"/>
            </p:cNvSpPr>
            <p:nvPr/>
          </p:nvSpPr>
          <p:spPr bwMode="auto">
            <a:xfrm>
              <a:off x="7085013" y="3273426"/>
              <a:ext cx="215900" cy="61913"/>
            </a:xfrm>
            <a:custGeom>
              <a:avLst/>
              <a:gdLst>
                <a:gd name="T0" fmla="*/ 55 w 56"/>
                <a:gd name="T1" fmla="*/ 16 h 16"/>
                <a:gd name="T2" fmla="*/ 2 w 56"/>
                <a:gd name="T3" fmla="*/ 16 h 16"/>
                <a:gd name="T4" fmla="*/ 1 w 56"/>
                <a:gd name="T5" fmla="*/ 16 h 16"/>
                <a:gd name="T6" fmla="*/ 1 w 56"/>
                <a:gd name="T7" fmla="*/ 15 h 16"/>
                <a:gd name="T8" fmla="*/ 7 w 56"/>
                <a:gd name="T9" fmla="*/ 1 h 16"/>
                <a:gd name="T10" fmla="*/ 8 w 56"/>
                <a:gd name="T11" fmla="*/ 0 h 16"/>
                <a:gd name="T12" fmla="*/ 49 w 56"/>
                <a:gd name="T13" fmla="*/ 0 h 16"/>
                <a:gd name="T14" fmla="*/ 50 w 56"/>
                <a:gd name="T15" fmla="*/ 1 h 16"/>
                <a:gd name="T16" fmla="*/ 56 w 56"/>
                <a:gd name="T17" fmla="*/ 15 h 16"/>
                <a:gd name="T18" fmla="*/ 56 w 56"/>
                <a:gd name="T19" fmla="*/ 16 h 16"/>
                <a:gd name="T20" fmla="*/ 55 w 56"/>
                <a:gd name="T21" fmla="*/ 16 h 16"/>
                <a:gd name="T22" fmla="*/ 3 w 56"/>
                <a:gd name="T23" fmla="*/ 14 h 16"/>
                <a:gd name="T24" fmla="*/ 53 w 56"/>
                <a:gd name="T25" fmla="*/ 14 h 16"/>
                <a:gd name="T26" fmla="*/ 48 w 56"/>
                <a:gd name="T27" fmla="*/ 2 h 16"/>
                <a:gd name="T28" fmla="*/ 8 w 56"/>
                <a:gd name="T29" fmla="*/ 2 h 16"/>
                <a:gd name="T30" fmla="*/ 3 w 56"/>
                <a:gd name="T3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16">
                  <a:moveTo>
                    <a:pt x="55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50" y="1"/>
                    <a:pt x="50" y="1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6"/>
                  </a:cubicBezTo>
                  <a:close/>
                  <a:moveTo>
                    <a:pt x="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" name="Freeform 1216"/>
            <p:cNvSpPr>
              <a:spLocks/>
            </p:cNvSpPr>
            <p:nvPr/>
          </p:nvSpPr>
          <p:spPr bwMode="auto">
            <a:xfrm>
              <a:off x="7112000" y="3203576"/>
              <a:ext cx="166688" cy="7938"/>
            </a:xfrm>
            <a:custGeom>
              <a:avLst/>
              <a:gdLst>
                <a:gd name="T0" fmla="*/ 42 w 43"/>
                <a:gd name="T1" fmla="*/ 2 h 2"/>
                <a:gd name="T2" fmla="*/ 1 w 43"/>
                <a:gd name="T3" fmla="*/ 2 h 2"/>
                <a:gd name="T4" fmla="*/ 0 w 43"/>
                <a:gd name="T5" fmla="*/ 1 h 2"/>
                <a:gd name="T6" fmla="*/ 1 w 43"/>
                <a:gd name="T7" fmla="*/ 0 h 2"/>
                <a:gd name="T8" fmla="*/ 42 w 43"/>
                <a:gd name="T9" fmla="*/ 0 h 2"/>
                <a:gd name="T10" fmla="*/ 43 w 43"/>
                <a:gd name="T11" fmla="*/ 1 h 2"/>
                <a:gd name="T12" fmla="*/ 42 w 4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">
                  <a:moveTo>
                    <a:pt x="4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3" y="0"/>
                    <a:pt x="43" y="1"/>
                  </a:cubicBezTo>
                  <a:cubicBezTo>
                    <a:pt x="43" y="1"/>
                    <a:pt x="42" y="2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" name="Freeform 1217"/>
            <p:cNvSpPr>
              <a:spLocks/>
            </p:cNvSpPr>
            <p:nvPr/>
          </p:nvSpPr>
          <p:spPr bwMode="auto">
            <a:xfrm>
              <a:off x="7085013" y="3327401"/>
              <a:ext cx="215900" cy="26988"/>
            </a:xfrm>
            <a:custGeom>
              <a:avLst/>
              <a:gdLst>
                <a:gd name="T0" fmla="*/ 53 w 56"/>
                <a:gd name="T1" fmla="*/ 7 h 7"/>
                <a:gd name="T2" fmla="*/ 4 w 56"/>
                <a:gd name="T3" fmla="*/ 7 h 7"/>
                <a:gd name="T4" fmla="*/ 0 w 56"/>
                <a:gd name="T5" fmla="*/ 3 h 7"/>
                <a:gd name="T6" fmla="*/ 0 w 56"/>
                <a:gd name="T7" fmla="*/ 1 h 7"/>
                <a:gd name="T8" fmla="*/ 2 w 56"/>
                <a:gd name="T9" fmla="*/ 0 h 7"/>
                <a:gd name="T10" fmla="*/ 3 w 56"/>
                <a:gd name="T11" fmla="*/ 1 h 7"/>
                <a:gd name="T12" fmla="*/ 3 w 56"/>
                <a:gd name="T13" fmla="*/ 3 h 7"/>
                <a:gd name="T14" fmla="*/ 4 w 56"/>
                <a:gd name="T15" fmla="*/ 4 h 7"/>
                <a:gd name="T16" fmla="*/ 53 w 56"/>
                <a:gd name="T17" fmla="*/ 4 h 7"/>
                <a:gd name="T18" fmla="*/ 54 w 56"/>
                <a:gd name="T19" fmla="*/ 3 h 7"/>
                <a:gd name="T20" fmla="*/ 54 w 56"/>
                <a:gd name="T21" fmla="*/ 1 h 7"/>
                <a:gd name="T22" fmla="*/ 55 w 56"/>
                <a:gd name="T23" fmla="*/ 0 h 7"/>
                <a:gd name="T24" fmla="*/ 56 w 56"/>
                <a:gd name="T25" fmla="*/ 1 h 7"/>
                <a:gd name="T26" fmla="*/ 56 w 56"/>
                <a:gd name="T27" fmla="*/ 3 h 7"/>
                <a:gd name="T28" fmla="*/ 53 w 56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7">
                  <a:moveTo>
                    <a:pt x="5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4" y="4"/>
                    <a:pt x="54" y="3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6" y="0"/>
                    <a:pt x="56" y="0"/>
                    <a:pt x="56" y="1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5"/>
                    <a:pt x="55" y="7"/>
                    <a:pt x="5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" name="Freeform 1218"/>
            <p:cNvSpPr>
              <a:spLocks noEditPoints="1"/>
            </p:cNvSpPr>
            <p:nvPr/>
          </p:nvSpPr>
          <p:spPr bwMode="auto">
            <a:xfrm>
              <a:off x="7165975" y="3308351"/>
              <a:ext cx="53975" cy="26988"/>
            </a:xfrm>
            <a:custGeom>
              <a:avLst/>
              <a:gdLst>
                <a:gd name="T0" fmla="*/ 13 w 14"/>
                <a:gd name="T1" fmla="*/ 7 h 7"/>
                <a:gd name="T2" fmla="*/ 2 w 14"/>
                <a:gd name="T3" fmla="*/ 7 h 7"/>
                <a:gd name="T4" fmla="*/ 1 w 14"/>
                <a:gd name="T5" fmla="*/ 7 h 7"/>
                <a:gd name="T6" fmla="*/ 1 w 14"/>
                <a:gd name="T7" fmla="*/ 6 h 7"/>
                <a:gd name="T8" fmla="*/ 3 w 14"/>
                <a:gd name="T9" fmla="*/ 0 h 7"/>
                <a:gd name="T10" fmla="*/ 4 w 14"/>
                <a:gd name="T11" fmla="*/ 0 h 7"/>
                <a:gd name="T12" fmla="*/ 11 w 14"/>
                <a:gd name="T13" fmla="*/ 0 h 7"/>
                <a:gd name="T14" fmla="*/ 12 w 14"/>
                <a:gd name="T15" fmla="*/ 0 h 7"/>
                <a:gd name="T16" fmla="*/ 14 w 14"/>
                <a:gd name="T17" fmla="*/ 6 h 7"/>
                <a:gd name="T18" fmla="*/ 14 w 14"/>
                <a:gd name="T19" fmla="*/ 7 h 7"/>
                <a:gd name="T20" fmla="*/ 13 w 14"/>
                <a:gd name="T21" fmla="*/ 7 h 7"/>
                <a:gd name="T22" fmla="*/ 3 w 14"/>
                <a:gd name="T23" fmla="*/ 5 h 7"/>
                <a:gd name="T24" fmla="*/ 11 w 14"/>
                <a:gd name="T25" fmla="*/ 5 h 7"/>
                <a:gd name="T26" fmla="*/ 10 w 14"/>
                <a:gd name="T27" fmla="*/ 2 h 7"/>
                <a:gd name="T28" fmla="*/ 4 w 14"/>
                <a:gd name="T29" fmla="*/ 2 h 7"/>
                <a:gd name="T30" fmla="*/ 3 w 14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7">
                  <a:moveTo>
                    <a:pt x="13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lose/>
                  <a:moveTo>
                    <a:pt x="3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94" name="Группа 93"/>
          <p:cNvGrpSpPr/>
          <p:nvPr/>
        </p:nvGrpSpPr>
        <p:grpSpPr>
          <a:xfrm>
            <a:off x="1527255" y="3877445"/>
            <a:ext cx="353664" cy="271058"/>
            <a:chOff x="3925888" y="2393951"/>
            <a:chExt cx="217488" cy="166688"/>
          </a:xfrm>
          <a:solidFill>
            <a:srgbClr val="008C95"/>
          </a:solidFill>
        </p:grpSpPr>
        <p:sp>
          <p:nvSpPr>
            <p:cNvPr id="95" name="Freeform 1219"/>
            <p:cNvSpPr>
              <a:spLocks noEditPoints="1"/>
            </p:cNvSpPr>
            <p:nvPr/>
          </p:nvSpPr>
          <p:spPr bwMode="auto">
            <a:xfrm>
              <a:off x="3949700" y="2393951"/>
              <a:ext cx="169863" cy="120650"/>
            </a:xfrm>
            <a:custGeom>
              <a:avLst/>
              <a:gdLst>
                <a:gd name="T0" fmla="*/ 43 w 44"/>
                <a:gd name="T1" fmla="*/ 31 h 31"/>
                <a:gd name="T2" fmla="*/ 1 w 44"/>
                <a:gd name="T3" fmla="*/ 31 h 31"/>
                <a:gd name="T4" fmla="*/ 0 w 44"/>
                <a:gd name="T5" fmla="*/ 30 h 31"/>
                <a:gd name="T6" fmla="*/ 0 w 44"/>
                <a:gd name="T7" fmla="*/ 3 h 31"/>
                <a:gd name="T8" fmla="*/ 3 w 44"/>
                <a:gd name="T9" fmla="*/ 0 h 31"/>
                <a:gd name="T10" fmla="*/ 40 w 44"/>
                <a:gd name="T11" fmla="*/ 0 h 31"/>
                <a:gd name="T12" fmla="*/ 44 w 44"/>
                <a:gd name="T13" fmla="*/ 3 h 31"/>
                <a:gd name="T14" fmla="*/ 44 w 44"/>
                <a:gd name="T15" fmla="*/ 30 h 31"/>
                <a:gd name="T16" fmla="*/ 43 w 44"/>
                <a:gd name="T17" fmla="*/ 31 h 31"/>
                <a:gd name="T18" fmla="*/ 2 w 44"/>
                <a:gd name="T19" fmla="*/ 29 h 31"/>
                <a:gd name="T20" fmla="*/ 41 w 44"/>
                <a:gd name="T21" fmla="*/ 29 h 31"/>
                <a:gd name="T22" fmla="*/ 41 w 44"/>
                <a:gd name="T23" fmla="*/ 3 h 31"/>
                <a:gd name="T24" fmla="*/ 40 w 44"/>
                <a:gd name="T25" fmla="*/ 2 h 31"/>
                <a:gd name="T26" fmla="*/ 3 w 44"/>
                <a:gd name="T27" fmla="*/ 2 h 31"/>
                <a:gd name="T28" fmla="*/ 2 w 44"/>
                <a:gd name="T29" fmla="*/ 3 h 31"/>
                <a:gd name="T30" fmla="*/ 2 w 44"/>
                <a:gd name="T31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1">
                  <a:moveTo>
                    <a:pt x="43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4" y="1"/>
                    <a:pt x="44" y="3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3" y="31"/>
                    <a:pt x="43" y="31"/>
                  </a:cubicBezTo>
                  <a:close/>
                  <a:moveTo>
                    <a:pt x="2" y="29"/>
                  </a:moveTo>
                  <a:cubicBezTo>
                    <a:pt x="41" y="29"/>
                    <a:pt x="41" y="29"/>
                    <a:pt x="41" y="29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2"/>
                    <a:pt x="41" y="2"/>
                    <a:pt x="4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lnTo>
                    <a:pt x="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" name="Freeform 1220"/>
            <p:cNvSpPr>
              <a:spLocks noEditPoints="1"/>
            </p:cNvSpPr>
            <p:nvPr/>
          </p:nvSpPr>
          <p:spPr bwMode="auto">
            <a:xfrm>
              <a:off x="3925888" y="2506663"/>
              <a:ext cx="217488" cy="31750"/>
            </a:xfrm>
            <a:custGeom>
              <a:avLst/>
              <a:gdLst>
                <a:gd name="T0" fmla="*/ 55 w 56"/>
                <a:gd name="T1" fmla="*/ 8 h 8"/>
                <a:gd name="T2" fmla="*/ 1 w 56"/>
                <a:gd name="T3" fmla="*/ 8 h 8"/>
                <a:gd name="T4" fmla="*/ 0 w 56"/>
                <a:gd name="T5" fmla="*/ 7 h 8"/>
                <a:gd name="T6" fmla="*/ 0 w 56"/>
                <a:gd name="T7" fmla="*/ 6 h 8"/>
                <a:gd name="T8" fmla="*/ 7 w 56"/>
                <a:gd name="T9" fmla="*/ 0 h 8"/>
                <a:gd name="T10" fmla="*/ 7 w 56"/>
                <a:gd name="T11" fmla="*/ 0 h 8"/>
                <a:gd name="T12" fmla="*/ 49 w 56"/>
                <a:gd name="T13" fmla="*/ 0 h 8"/>
                <a:gd name="T14" fmla="*/ 49 w 56"/>
                <a:gd name="T15" fmla="*/ 0 h 8"/>
                <a:gd name="T16" fmla="*/ 55 w 56"/>
                <a:gd name="T17" fmla="*/ 6 h 8"/>
                <a:gd name="T18" fmla="*/ 56 w 56"/>
                <a:gd name="T19" fmla="*/ 7 h 8"/>
                <a:gd name="T20" fmla="*/ 55 w 56"/>
                <a:gd name="T21" fmla="*/ 8 h 8"/>
                <a:gd name="T22" fmla="*/ 4 w 56"/>
                <a:gd name="T23" fmla="*/ 6 h 8"/>
                <a:gd name="T24" fmla="*/ 52 w 56"/>
                <a:gd name="T25" fmla="*/ 6 h 8"/>
                <a:gd name="T26" fmla="*/ 48 w 56"/>
                <a:gd name="T27" fmla="*/ 2 h 8"/>
                <a:gd name="T28" fmla="*/ 8 w 56"/>
                <a:gd name="T29" fmla="*/ 2 h 8"/>
                <a:gd name="T30" fmla="*/ 4 w 56"/>
                <a:gd name="T3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8">
                  <a:moveTo>
                    <a:pt x="55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6" y="6"/>
                    <a:pt x="56" y="7"/>
                    <a:pt x="56" y="7"/>
                  </a:cubicBezTo>
                  <a:cubicBezTo>
                    <a:pt x="56" y="8"/>
                    <a:pt x="55" y="8"/>
                    <a:pt x="55" y="8"/>
                  </a:cubicBezTo>
                  <a:close/>
                  <a:moveTo>
                    <a:pt x="4" y="6"/>
                  </a:moveTo>
                  <a:cubicBezTo>
                    <a:pt x="52" y="6"/>
                    <a:pt x="52" y="6"/>
                    <a:pt x="52" y="6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" name="Freeform 1221"/>
            <p:cNvSpPr>
              <a:spLocks noEditPoints="1"/>
            </p:cNvSpPr>
            <p:nvPr/>
          </p:nvSpPr>
          <p:spPr bwMode="auto">
            <a:xfrm>
              <a:off x="3925888" y="2530476"/>
              <a:ext cx="217488" cy="30163"/>
            </a:xfrm>
            <a:custGeom>
              <a:avLst/>
              <a:gdLst>
                <a:gd name="T0" fmla="*/ 53 w 56"/>
                <a:gd name="T1" fmla="*/ 8 h 8"/>
                <a:gd name="T2" fmla="*/ 3 w 56"/>
                <a:gd name="T3" fmla="*/ 8 h 8"/>
                <a:gd name="T4" fmla="*/ 0 w 56"/>
                <a:gd name="T5" fmla="*/ 5 h 8"/>
                <a:gd name="T6" fmla="*/ 0 w 56"/>
                <a:gd name="T7" fmla="*/ 1 h 8"/>
                <a:gd name="T8" fmla="*/ 1 w 56"/>
                <a:gd name="T9" fmla="*/ 0 h 8"/>
                <a:gd name="T10" fmla="*/ 55 w 56"/>
                <a:gd name="T11" fmla="*/ 0 h 8"/>
                <a:gd name="T12" fmla="*/ 56 w 56"/>
                <a:gd name="T13" fmla="*/ 1 h 8"/>
                <a:gd name="T14" fmla="*/ 56 w 56"/>
                <a:gd name="T15" fmla="*/ 5 h 8"/>
                <a:gd name="T16" fmla="*/ 53 w 56"/>
                <a:gd name="T17" fmla="*/ 8 h 8"/>
                <a:gd name="T18" fmla="*/ 2 w 56"/>
                <a:gd name="T19" fmla="*/ 2 h 8"/>
                <a:gd name="T20" fmla="*/ 2 w 56"/>
                <a:gd name="T21" fmla="*/ 5 h 8"/>
                <a:gd name="T22" fmla="*/ 3 w 56"/>
                <a:gd name="T23" fmla="*/ 6 h 8"/>
                <a:gd name="T24" fmla="*/ 53 w 56"/>
                <a:gd name="T25" fmla="*/ 6 h 8"/>
                <a:gd name="T26" fmla="*/ 54 w 56"/>
                <a:gd name="T27" fmla="*/ 5 h 8"/>
                <a:gd name="T28" fmla="*/ 54 w 56"/>
                <a:gd name="T29" fmla="*/ 2 h 8"/>
                <a:gd name="T30" fmla="*/ 2 w 56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8">
                  <a:moveTo>
                    <a:pt x="5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0" y="7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7"/>
                    <a:pt x="54" y="8"/>
                    <a:pt x="53" y="8"/>
                  </a:cubicBezTo>
                  <a:close/>
                  <a:moveTo>
                    <a:pt x="2" y="2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4" y="6"/>
                    <a:pt x="54" y="5"/>
                  </a:cubicBezTo>
                  <a:cubicBezTo>
                    <a:pt x="54" y="2"/>
                    <a:pt x="54" y="2"/>
                    <a:pt x="54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8" name="Freeform 1222"/>
            <p:cNvSpPr>
              <a:spLocks noEditPoints="1"/>
            </p:cNvSpPr>
            <p:nvPr/>
          </p:nvSpPr>
          <p:spPr bwMode="auto">
            <a:xfrm>
              <a:off x="3981450" y="2420938"/>
              <a:ext cx="26988" cy="31750"/>
            </a:xfrm>
            <a:custGeom>
              <a:avLst/>
              <a:gdLst>
                <a:gd name="T0" fmla="*/ 4 w 7"/>
                <a:gd name="T1" fmla="*/ 8 h 8"/>
                <a:gd name="T2" fmla="*/ 0 w 7"/>
                <a:gd name="T3" fmla="*/ 4 h 8"/>
                <a:gd name="T4" fmla="*/ 4 w 7"/>
                <a:gd name="T5" fmla="*/ 0 h 8"/>
                <a:gd name="T6" fmla="*/ 7 w 7"/>
                <a:gd name="T7" fmla="*/ 4 h 8"/>
                <a:gd name="T8" fmla="*/ 4 w 7"/>
                <a:gd name="T9" fmla="*/ 8 h 8"/>
                <a:gd name="T10" fmla="*/ 4 w 7"/>
                <a:gd name="T11" fmla="*/ 3 h 8"/>
                <a:gd name="T12" fmla="*/ 2 w 7"/>
                <a:gd name="T13" fmla="*/ 4 h 8"/>
                <a:gd name="T14" fmla="*/ 4 w 7"/>
                <a:gd name="T15" fmla="*/ 6 h 8"/>
                <a:gd name="T16" fmla="*/ 5 w 7"/>
                <a:gd name="T17" fmla="*/ 4 h 8"/>
                <a:gd name="T18" fmla="*/ 4 w 7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lose/>
                  <a:moveTo>
                    <a:pt x="4" y="3"/>
                  </a:moveTo>
                  <a:cubicBezTo>
                    <a:pt x="3" y="3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5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9" name="Freeform 1223"/>
            <p:cNvSpPr>
              <a:spLocks noEditPoints="1"/>
            </p:cNvSpPr>
            <p:nvPr/>
          </p:nvSpPr>
          <p:spPr bwMode="auto">
            <a:xfrm>
              <a:off x="4019550" y="2452688"/>
              <a:ext cx="26988" cy="31750"/>
            </a:xfrm>
            <a:custGeom>
              <a:avLst/>
              <a:gdLst>
                <a:gd name="T0" fmla="*/ 3 w 7"/>
                <a:gd name="T1" fmla="*/ 8 h 8"/>
                <a:gd name="T2" fmla="*/ 0 w 7"/>
                <a:gd name="T3" fmla="*/ 4 h 8"/>
                <a:gd name="T4" fmla="*/ 3 w 7"/>
                <a:gd name="T5" fmla="*/ 0 h 8"/>
                <a:gd name="T6" fmla="*/ 7 w 7"/>
                <a:gd name="T7" fmla="*/ 4 h 8"/>
                <a:gd name="T8" fmla="*/ 3 w 7"/>
                <a:gd name="T9" fmla="*/ 8 h 8"/>
                <a:gd name="T10" fmla="*/ 3 w 7"/>
                <a:gd name="T11" fmla="*/ 2 h 8"/>
                <a:gd name="T12" fmla="*/ 2 w 7"/>
                <a:gd name="T13" fmla="*/ 4 h 8"/>
                <a:gd name="T14" fmla="*/ 3 w 7"/>
                <a:gd name="T15" fmla="*/ 6 h 8"/>
                <a:gd name="T16" fmla="*/ 5 w 7"/>
                <a:gd name="T17" fmla="*/ 4 h 8"/>
                <a:gd name="T18" fmla="*/ 3 w 7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6"/>
                    <a:pt x="5" y="8"/>
                    <a:pt x="3" y="8"/>
                  </a:cubicBezTo>
                  <a:close/>
                  <a:moveTo>
                    <a:pt x="3" y="2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5" y="3"/>
                    <a:pt x="4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0" name="Freeform 1224"/>
            <p:cNvSpPr>
              <a:spLocks noEditPoints="1"/>
            </p:cNvSpPr>
            <p:nvPr/>
          </p:nvSpPr>
          <p:spPr bwMode="auto">
            <a:xfrm>
              <a:off x="4062413" y="2436813"/>
              <a:ext cx="26988" cy="31750"/>
            </a:xfrm>
            <a:custGeom>
              <a:avLst/>
              <a:gdLst>
                <a:gd name="T0" fmla="*/ 3 w 7"/>
                <a:gd name="T1" fmla="*/ 8 h 8"/>
                <a:gd name="T2" fmla="*/ 0 w 7"/>
                <a:gd name="T3" fmla="*/ 4 h 8"/>
                <a:gd name="T4" fmla="*/ 3 w 7"/>
                <a:gd name="T5" fmla="*/ 0 h 8"/>
                <a:gd name="T6" fmla="*/ 7 w 7"/>
                <a:gd name="T7" fmla="*/ 4 h 8"/>
                <a:gd name="T8" fmla="*/ 3 w 7"/>
                <a:gd name="T9" fmla="*/ 8 h 8"/>
                <a:gd name="T10" fmla="*/ 3 w 7"/>
                <a:gd name="T11" fmla="*/ 2 h 8"/>
                <a:gd name="T12" fmla="*/ 2 w 7"/>
                <a:gd name="T13" fmla="*/ 4 h 8"/>
                <a:gd name="T14" fmla="*/ 3 w 7"/>
                <a:gd name="T15" fmla="*/ 6 h 8"/>
                <a:gd name="T16" fmla="*/ 5 w 7"/>
                <a:gd name="T17" fmla="*/ 4 h 8"/>
                <a:gd name="T18" fmla="*/ 3 w 7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6"/>
                    <a:pt x="5" y="8"/>
                    <a:pt x="3" y="8"/>
                  </a:cubicBezTo>
                  <a:close/>
                  <a:moveTo>
                    <a:pt x="3" y="2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5" y="3"/>
                    <a:pt x="4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1" name="Freeform 1225"/>
            <p:cNvSpPr>
              <a:spLocks/>
            </p:cNvSpPr>
            <p:nvPr/>
          </p:nvSpPr>
          <p:spPr bwMode="auto">
            <a:xfrm>
              <a:off x="3995738" y="2441576"/>
              <a:ext cx="31750" cy="22225"/>
            </a:xfrm>
            <a:custGeom>
              <a:avLst/>
              <a:gdLst>
                <a:gd name="T0" fmla="*/ 7 w 8"/>
                <a:gd name="T1" fmla="*/ 6 h 6"/>
                <a:gd name="T2" fmla="*/ 7 w 8"/>
                <a:gd name="T3" fmla="*/ 6 h 6"/>
                <a:gd name="T4" fmla="*/ 1 w 8"/>
                <a:gd name="T5" fmla="*/ 2 h 6"/>
                <a:gd name="T6" fmla="*/ 1 w 8"/>
                <a:gd name="T7" fmla="*/ 0 h 6"/>
                <a:gd name="T8" fmla="*/ 2 w 8"/>
                <a:gd name="T9" fmla="*/ 0 h 6"/>
                <a:gd name="T10" fmla="*/ 8 w 8"/>
                <a:gd name="T11" fmla="*/ 5 h 6"/>
                <a:gd name="T12" fmla="*/ 8 w 8"/>
                <a:gd name="T13" fmla="*/ 6 h 6"/>
                <a:gd name="T14" fmla="*/ 7 w 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2" name="Freeform 1226"/>
            <p:cNvSpPr>
              <a:spLocks/>
            </p:cNvSpPr>
            <p:nvPr/>
          </p:nvSpPr>
          <p:spPr bwMode="auto">
            <a:xfrm>
              <a:off x="4038600" y="2452688"/>
              <a:ext cx="31750" cy="19050"/>
            </a:xfrm>
            <a:custGeom>
              <a:avLst/>
              <a:gdLst>
                <a:gd name="T0" fmla="*/ 1 w 8"/>
                <a:gd name="T1" fmla="*/ 5 h 5"/>
                <a:gd name="T2" fmla="*/ 0 w 8"/>
                <a:gd name="T3" fmla="*/ 4 h 5"/>
                <a:gd name="T4" fmla="*/ 1 w 8"/>
                <a:gd name="T5" fmla="*/ 3 h 5"/>
                <a:gd name="T6" fmla="*/ 6 w 8"/>
                <a:gd name="T7" fmla="*/ 1 h 5"/>
                <a:gd name="T8" fmla="*/ 8 w 8"/>
                <a:gd name="T9" fmla="*/ 1 h 5"/>
                <a:gd name="T10" fmla="*/ 7 w 8"/>
                <a:gd name="T11" fmla="*/ 3 h 5"/>
                <a:gd name="T12" fmla="*/ 1 w 8"/>
                <a:gd name="T13" fmla="*/ 5 h 5"/>
                <a:gd name="T14" fmla="*/ 1 w 8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03" name="Группа 102"/>
          <p:cNvGrpSpPr/>
          <p:nvPr/>
        </p:nvGrpSpPr>
        <p:grpSpPr>
          <a:xfrm>
            <a:off x="3086324" y="1209941"/>
            <a:ext cx="301533" cy="368841"/>
            <a:chOff x="6315075" y="376238"/>
            <a:chExt cx="177800" cy="217488"/>
          </a:xfrm>
          <a:solidFill>
            <a:srgbClr val="008C95"/>
          </a:solidFill>
        </p:grpSpPr>
        <p:sp>
          <p:nvSpPr>
            <p:cNvPr id="104" name="Freeform 346"/>
            <p:cNvSpPr>
              <a:spLocks noEditPoints="1"/>
            </p:cNvSpPr>
            <p:nvPr/>
          </p:nvSpPr>
          <p:spPr bwMode="auto">
            <a:xfrm>
              <a:off x="6315075" y="376238"/>
              <a:ext cx="177800" cy="131763"/>
            </a:xfrm>
            <a:custGeom>
              <a:avLst/>
              <a:gdLst>
                <a:gd name="T0" fmla="*/ 43 w 46"/>
                <a:gd name="T1" fmla="*/ 34 h 34"/>
                <a:gd name="T2" fmla="*/ 3 w 46"/>
                <a:gd name="T3" fmla="*/ 34 h 34"/>
                <a:gd name="T4" fmla="*/ 0 w 46"/>
                <a:gd name="T5" fmla="*/ 31 h 34"/>
                <a:gd name="T6" fmla="*/ 0 w 46"/>
                <a:gd name="T7" fmla="*/ 3 h 34"/>
                <a:gd name="T8" fmla="*/ 3 w 46"/>
                <a:gd name="T9" fmla="*/ 0 h 34"/>
                <a:gd name="T10" fmla="*/ 43 w 46"/>
                <a:gd name="T11" fmla="*/ 0 h 34"/>
                <a:gd name="T12" fmla="*/ 46 w 46"/>
                <a:gd name="T13" fmla="*/ 3 h 34"/>
                <a:gd name="T14" fmla="*/ 46 w 46"/>
                <a:gd name="T15" fmla="*/ 31 h 34"/>
                <a:gd name="T16" fmla="*/ 43 w 46"/>
                <a:gd name="T17" fmla="*/ 34 h 34"/>
                <a:gd name="T18" fmla="*/ 3 w 46"/>
                <a:gd name="T19" fmla="*/ 2 h 34"/>
                <a:gd name="T20" fmla="*/ 2 w 46"/>
                <a:gd name="T21" fmla="*/ 3 h 34"/>
                <a:gd name="T22" fmla="*/ 2 w 46"/>
                <a:gd name="T23" fmla="*/ 31 h 34"/>
                <a:gd name="T24" fmla="*/ 3 w 46"/>
                <a:gd name="T25" fmla="*/ 32 h 34"/>
                <a:gd name="T26" fmla="*/ 43 w 46"/>
                <a:gd name="T27" fmla="*/ 32 h 34"/>
                <a:gd name="T28" fmla="*/ 44 w 46"/>
                <a:gd name="T29" fmla="*/ 31 h 34"/>
                <a:gd name="T30" fmla="*/ 44 w 46"/>
                <a:gd name="T31" fmla="*/ 3 h 34"/>
                <a:gd name="T32" fmla="*/ 43 w 46"/>
                <a:gd name="T33" fmla="*/ 2 h 34"/>
                <a:gd name="T34" fmla="*/ 3 w 46"/>
                <a:gd name="T35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34">
                  <a:moveTo>
                    <a:pt x="43" y="34"/>
                  </a:moveTo>
                  <a:cubicBezTo>
                    <a:pt x="3" y="34"/>
                    <a:pt x="3" y="34"/>
                    <a:pt x="3" y="34"/>
                  </a:cubicBezTo>
                  <a:cubicBezTo>
                    <a:pt x="2" y="34"/>
                    <a:pt x="0" y="33"/>
                    <a:pt x="0" y="3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6" y="1"/>
                    <a:pt x="46" y="3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3"/>
                    <a:pt x="45" y="34"/>
                    <a:pt x="43" y="34"/>
                  </a:cubicBezTo>
                  <a:close/>
                  <a:moveTo>
                    <a:pt x="3" y="2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4" y="31"/>
                    <a:pt x="44" y="31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2"/>
                    <a:pt x="43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5" name="Freeform 347"/>
            <p:cNvSpPr>
              <a:spLocks noEditPoints="1"/>
            </p:cNvSpPr>
            <p:nvPr/>
          </p:nvSpPr>
          <p:spPr bwMode="auto">
            <a:xfrm>
              <a:off x="6337300" y="400051"/>
              <a:ext cx="131762" cy="85725"/>
            </a:xfrm>
            <a:custGeom>
              <a:avLst/>
              <a:gdLst>
                <a:gd name="T0" fmla="*/ 32 w 34"/>
                <a:gd name="T1" fmla="*/ 22 h 22"/>
                <a:gd name="T2" fmla="*/ 2 w 34"/>
                <a:gd name="T3" fmla="*/ 22 h 22"/>
                <a:gd name="T4" fmla="*/ 0 w 34"/>
                <a:gd name="T5" fmla="*/ 20 h 22"/>
                <a:gd name="T6" fmla="*/ 0 w 34"/>
                <a:gd name="T7" fmla="*/ 2 h 22"/>
                <a:gd name="T8" fmla="*/ 2 w 34"/>
                <a:gd name="T9" fmla="*/ 0 h 22"/>
                <a:gd name="T10" fmla="*/ 32 w 34"/>
                <a:gd name="T11" fmla="*/ 0 h 22"/>
                <a:gd name="T12" fmla="*/ 34 w 34"/>
                <a:gd name="T13" fmla="*/ 2 h 22"/>
                <a:gd name="T14" fmla="*/ 34 w 34"/>
                <a:gd name="T15" fmla="*/ 20 h 22"/>
                <a:gd name="T16" fmla="*/ 32 w 34"/>
                <a:gd name="T17" fmla="*/ 22 h 22"/>
                <a:gd name="T18" fmla="*/ 2 w 34"/>
                <a:gd name="T19" fmla="*/ 2 h 22"/>
                <a:gd name="T20" fmla="*/ 2 w 34"/>
                <a:gd name="T21" fmla="*/ 20 h 22"/>
                <a:gd name="T22" fmla="*/ 32 w 34"/>
                <a:gd name="T23" fmla="*/ 20 h 22"/>
                <a:gd name="T24" fmla="*/ 32 w 34"/>
                <a:gd name="T25" fmla="*/ 2 h 22"/>
                <a:gd name="T26" fmla="*/ 2 w 34"/>
                <a:gd name="T2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22">
                  <a:moveTo>
                    <a:pt x="3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1"/>
                    <a:pt x="34" y="2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3" y="22"/>
                    <a:pt x="32" y="22"/>
                  </a:cubicBezTo>
                  <a:close/>
                  <a:moveTo>
                    <a:pt x="2" y="2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"/>
                    <a:pt x="32" y="2"/>
                    <a:pt x="32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6" name="Freeform 348"/>
            <p:cNvSpPr>
              <a:spLocks noEditPoints="1"/>
            </p:cNvSpPr>
            <p:nvPr/>
          </p:nvSpPr>
          <p:spPr bwMode="auto">
            <a:xfrm>
              <a:off x="6380163" y="501651"/>
              <a:ext cx="46037" cy="38100"/>
            </a:xfrm>
            <a:custGeom>
              <a:avLst/>
              <a:gdLst>
                <a:gd name="T0" fmla="*/ 11 w 12"/>
                <a:gd name="T1" fmla="*/ 10 h 10"/>
                <a:gd name="T2" fmla="*/ 1 w 12"/>
                <a:gd name="T3" fmla="*/ 10 h 10"/>
                <a:gd name="T4" fmla="*/ 0 w 12"/>
                <a:gd name="T5" fmla="*/ 9 h 10"/>
                <a:gd name="T6" fmla="*/ 0 w 12"/>
                <a:gd name="T7" fmla="*/ 1 h 10"/>
                <a:gd name="T8" fmla="*/ 1 w 12"/>
                <a:gd name="T9" fmla="*/ 0 h 10"/>
                <a:gd name="T10" fmla="*/ 11 w 12"/>
                <a:gd name="T11" fmla="*/ 0 h 10"/>
                <a:gd name="T12" fmla="*/ 12 w 12"/>
                <a:gd name="T13" fmla="*/ 1 h 10"/>
                <a:gd name="T14" fmla="*/ 12 w 12"/>
                <a:gd name="T15" fmla="*/ 9 h 10"/>
                <a:gd name="T16" fmla="*/ 11 w 12"/>
                <a:gd name="T17" fmla="*/ 10 h 10"/>
                <a:gd name="T18" fmla="*/ 2 w 12"/>
                <a:gd name="T19" fmla="*/ 8 h 10"/>
                <a:gd name="T20" fmla="*/ 10 w 12"/>
                <a:gd name="T21" fmla="*/ 8 h 10"/>
                <a:gd name="T22" fmla="*/ 10 w 12"/>
                <a:gd name="T23" fmla="*/ 2 h 10"/>
                <a:gd name="T24" fmla="*/ 2 w 12"/>
                <a:gd name="T25" fmla="*/ 2 h 10"/>
                <a:gd name="T26" fmla="*/ 2 w 12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0">
                  <a:moveTo>
                    <a:pt x="1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1" y="10"/>
                  </a:cubicBezTo>
                  <a:close/>
                  <a:moveTo>
                    <a:pt x="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7" name="Freeform 349"/>
            <p:cNvSpPr>
              <a:spLocks noEditPoints="1"/>
            </p:cNvSpPr>
            <p:nvPr/>
          </p:nvSpPr>
          <p:spPr bwMode="auto">
            <a:xfrm>
              <a:off x="6315075" y="531813"/>
              <a:ext cx="177800" cy="61913"/>
            </a:xfrm>
            <a:custGeom>
              <a:avLst/>
              <a:gdLst>
                <a:gd name="T0" fmla="*/ 45 w 46"/>
                <a:gd name="T1" fmla="*/ 16 h 16"/>
                <a:gd name="T2" fmla="*/ 1 w 46"/>
                <a:gd name="T3" fmla="*/ 16 h 16"/>
                <a:gd name="T4" fmla="*/ 0 w 46"/>
                <a:gd name="T5" fmla="*/ 15 h 16"/>
                <a:gd name="T6" fmla="*/ 0 w 46"/>
                <a:gd name="T7" fmla="*/ 1 h 16"/>
                <a:gd name="T8" fmla="*/ 1 w 46"/>
                <a:gd name="T9" fmla="*/ 0 h 16"/>
                <a:gd name="T10" fmla="*/ 45 w 46"/>
                <a:gd name="T11" fmla="*/ 0 h 16"/>
                <a:gd name="T12" fmla="*/ 46 w 46"/>
                <a:gd name="T13" fmla="*/ 1 h 16"/>
                <a:gd name="T14" fmla="*/ 46 w 46"/>
                <a:gd name="T15" fmla="*/ 15 h 16"/>
                <a:gd name="T16" fmla="*/ 45 w 46"/>
                <a:gd name="T17" fmla="*/ 16 h 16"/>
                <a:gd name="T18" fmla="*/ 2 w 46"/>
                <a:gd name="T19" fmla="*/ 14 h 16"/>
                <a:gd name="T20" fmla="*/ 44 w 46"/>
                <a:gd name="T21" fmla="*/ 14 h 16"/>
                <a:gd name="T22" fmla="*/ 44 w 46"/>
                <a:gd name="T23" fmla="*/ 2 h 16"/>
                <a:gd name="T24" fmla="*/ 2 w 46"/>
                <a:gd name="T25" fmla="*/ 2 h 16"/>
                <a:gd name="T26" fmla="*/ 2 w 46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6">
                  <a:moveTo>
                    <a:pt x="45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1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6"/>
                    <a:pt x="45" y="16"/>
                  </a:cubicBezTo>
                  <a:close/>
                  <a:moveTo>
                    <a:pt x="2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8" name="Freeform 350"/>
            <p:cNvSpPr>
              <a:spLocks noEditPoints="1"/>
            </p:cNvSpPr>
            <p:nvPr/>
          </p:nvSpPr>
          <p:spPr bwMode="auto">
            <a:xfrm>
              <a:off x="6337300" y="542926"/>
              <a:ext cx="34925" cy="34925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5 h 9"/>
                <a:gd name="T4" fmla="*/ 4 w 9"/>
                <a:gd name="T5" fmla="*/ 0 h 9"/>
                <a:gd name="T6" fmla="*/ 9 w 9"/>
                <a:gd name="T7" fmla="*/ 5 h 9"/>
                <a:gd name="T8" fmla="*/ 4 w 9"/>
                <a:gd name="T9" fmla="*/ 9 h 9"/>
                <a:gd name="T10" fmla="*/ 4 w 9"/>
                <a:gd name="T11" fmla="*/ 3 h 9"/>
                <a:gd name="T12" fmla="*/ 2 w 9"/>
                <a:gd name="T13" fmla="*/ 5 h 9"/>
                <a:gd name="T14" fmla="*/ 4 w 9"/>
                <a:gd name="T15" fmla="*/ 7 h 9"/>
                <a:gd name="T16" fmla="*/ 7 w 9"/>
                <a:gd name="T17" fmla="*/ 5 h 9"/>
                <a:gd name="T18" fmla="*/ 4 w 9"/>
                <a:gd name="T1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lose/>
                  <a:moveTo>
                    <a:pt x="4" y="3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7" y="4"/>
                    <a:pt x="6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9" name="Freeform 351"/>
            <p:cNvSpPr>
              <a:spLocks/>
            </p:cNvSpPr>
            <p:nvPr/>
          </p:nvSpPr>
          <p:spPr bwMode="auto">
            <a:xfrm>
              <a:off x="6418263" y="550863"/>
              <a:ext cx="50800" cy="7938"/>
            </a:xfrm>
            <a:custGeom>
              <a:avLst/>
              <a:gdLst>
                <a:gd name="T0" fmla="*/ 12 w 13"/>
                <a:gd name="T1" fmla="*/ 2 h 2"/>
                <a:gd name="T2" fmla="*/ 1 w 13"/>
                <a:gd name="T3" fmla="*/ 2 h 2"/>
                <a:gd name="T4" fmla="*/ 0 w 13"/>
                <a:gd name="T5" fmla="*/ 1 h 2"/>
                <a:gd name="T6" fmla="*/ 1 w 13"/>
                <a:gd name="T7" fmla="*/ 0 h 2"/>
                <a:gd name="T8" fmla="*/ 12 w 13"/>
                <a:gd name="T9" fmla="*/ 0 h 2"/>
                <a:gd name="T10" fmla="*/ 13 w 13"/>
                <a:gd name="T11" fmla="*/ 1 h 2"/>
                <a:gd name="T12" fmla="*/ 12 w 1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1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0" name="Freeform 352"/>
            <p:cNvSpPr>
              <a:spLocks/>
            </p:cNvSpPr>
            <p:nvPr/>
          </p:nvSpPr>
          <p:spPr bwMode="auto">
            <a:xfrm>
              <a:off x="6418263" y="566738"/>
              <a:ext cx="50800" cy="7938"/>
            </a:xfrm>
            <a:custGeom>
              <a:avLst/>
              <a:gdLst>
                <a:gd name="T0" fmla="*/ 12 w 13"/>
                <a:gd name="T1" fmla="*/ 2 h 2"/>
                <a:gd name="T2" fmla="*/ 1 w 13"/>
                <a:gd name="T3" fmla="*/ 2 h 2"/>
                <a:gd name="T4" fmla="*/ 0 w 13"/>
                <a:gd name="T5" fmla="*/ 1 h 2"/>
                <a:gd name="T6" fmla="*/ 1 w 13"/>
                <a:gd name="T7" fmla="*/ 0 h 2"/>
                <a:gd name="T8" fmla="*/ 12 w 13"/>
                <a:gd name="T9" fmla="*/ 0 h 2"/>
                <a:gd name="T10" fmla="*/ 13 w 13"/>
                <a:gd name="T11" fmla="*/ 1 h 2"/>
                <a:gd name="T12" fmla="*/ 12 w 1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1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11" name="Группа 110"/>
          <p:cNvGrpSpPr/>
          <p:nvPr/>
        </p:nvGrpSpPr>
        <p:grpSpPr>
          <a:xfrm>
            <a:off x="2293166" y="1217098"/>
            <a:ext cx="368840" cy="349994"/>
            <a:chOff x="1952625" y="1979613"/>
            <a:chExt cx="217487" cy="206375"/>
          </a:xfrm>
          <a:solidFill>
            <a:srgbClr val="008C95"/>
          </a:solidFill>
        </p:grpSpPr>
        <p:sp>
          <p:nvSpPr>
            <p:cNvPr id="112" name="Freeform 353"/>
            <p:cNvSpPr>
              <a:spLocks noEditPoints="1"/>
            </p:cNvSpPr>
            <p:nvPr/>
          </p:nvSpPr>
          <p:spPr bwMode="auto">
            <a:xfrm>
              <a:off x="1952625" y="1979613"/>
              <a:ext cx="217487" cy="147638"/>
            </a:xfrm>
            <a:custGeom>
              <a:avLst/>
              <a:gdLst>
                <a:gd name="T0" fmla="*/ 51 w 56"/>
                <a:gd name="T1" fmla="*/ 38 h 38"/>
                <a:gd name="T2" fmla="*/ 4 w 56"/>
                <a:gd name="T3" fmla="*/ 38 h 38"/>
                <a:gd name="T4" fmla="*/ 0 w 56"/>
                <a:gd name="T5" fmla="*/ 34 h 38"/>
                <a:gd name="T6" fmla="*/ 0 w 56"/>
                <a:gd name="T7" fmla="*/ 5 h 38"/>
                <a:gd name="T8" fmla="*/ 4 w 56"/>
                <a:gd name="T9" fmla="*/ 0 h 38"/>
                <a:gd name="T10" fmla="*/ 51 w 56"/>
                <a:gd name="T11" fmla="*/ 0 h 38"/>
                <a:gd name="T12" fmla="*/ 56 w 56"/>
                <a:gd name="T13" fmla="*/ 5 h 38"/>
                <a:gd name="T14" fmla="*/ 56 w 56"/>
                <a:gd name="T15" fmla="*/ 34 h 38"/>
                <a:gd name="T16" fmla="*/ 51 w 56"/>
                <a:gd name="T17" fmla="*/ 38 h 38"/>
                <a:gd name="T18" fmla="*/ 4 w 56"/>
                <a:gd name="T19" fmla="*/ 2 h 38"/>
                <a:gd name="T20" fmla="*/ 2 w 56"/>
                <a:gd name="T21" fmla="*/ 5 h 38"/>
                <a:gd name="T22" fmla="*/ 2 w 56"/>
                <a:gd name="T23" fmla="*/ 34 h 38"/>
                <a:gd name="T24" fmla="*/ 4 w 56"/>
                <a:gd name="T25" fmla="*/ 36 h 38"/>
                <a:gd name="T26" fmla="*/ 51 w 56"/>
                <a:gd name="T27" fmla="*/ 36 h 38"/>
                <a:gd name="T28" fmla="*/ 53 w 56"/>
                <a:gd name="T29" fmla="*/ 34 h 38"/>
                <a:gd name="T30" fmla="*/ 53 w 56"/>
                <a:gd name="T31" fmla="*/ 5 h 38"/>
                <a:gd name="T32" fmla="*/ 51 w 56"/>
                <a:gd name="T33" fmla="*/ 2 h 38"/>
                <a:gd name="T34" fmla="*/ 4 w 56"/>
                <a:gd name="T35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38">
                  <a:moveTo>
                    <a:pt x="51" y="38"/>
                  </a:moveTo>
                  <a:cubicBezTo>
                    <a:pt x="4" y="38"/>
                    <a:pt x="4" y="38"/>
                    <a:pt x="4" y="38"/>
                  </a:cubicBezTo>
                  <a:cubicBezTo>
                    <a:pt x="2" y="38"/>
                    <a:pt x="0" y="36"/>
                    <a:pt x="0" y="3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6"/>
                    <a:pt x="54" y="38"/>
                    <a:pt x="51" y="38"/>
                  </a:cubicBez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2" y="36"/>
                    <a:pt x="53" y="35"/>
                    <a:pt x="53" y="34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3"/>
                    <a:pt x="52" y="2"/>
                    <a:pt x="51" y="2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3" name="Freeform 354"/>
            <p:cNvSpPr>
              <a:spLocks noEditPoints="1"/>
            </p:cNvSpPr>
            <p:nvPr/>
          </p:nvSpPr>
          <p:spPr bwMode="auto">
            <a:xfrm>
              <a:off x="1968500" y="2000251"/>
              <a:ext cx="180975" cy="111125"/>
            </a:xfrm>
            <a:custGeom>
              <a:avLst/>
              <a:gdLst>
                <a:gd name="T0" fmla="*/ 46 w 47"/>
                <a:gd name="T1" fmla="*/ 29 h 29"/>
                <a:gd name="T2" fmla="*/ 1 w 47"/>
                <a:gd name="T3" fmla="*/ 29 h 29"/>
                <a:gd name="T4" fmla="*/ 0 w 47"/>
                <a:gd name="T5" fmla="*/ 28 h 29"/>
                <a:gd name="T6" fmla="*/ 0 w 47"/>
                <a:gd name="T7" fmla="*/ 1 h 29"/>
                <a:gd name="T8" fmla="*/ 1 w 47"/>
                <a:gd name="T9" fmla="*/ 0 h 29"/>
                <a:gd name="T10" fmla="*/ 46 w 47"/>
                <a:gd name="T11" fmla="*/ 0 h 29"/>
                <a:gd name="T12" fmla="*/ 47 w 47"/>
                <a:gd name="T13" fmla="*/ 1 h 29"/>
                <a:gd name="T14" fmla="*/ 47 w 47"/>
                <a:gd name="T15" fmla="*/ 28 h 29"/>
                <a:gd name="T16" fmla="*/ 46 w 47"/>
                <a:gd name="T17" fmla="*/ 29 h 29"/>
                <a:gd name="T18" fmla="*/ 2 w 47"/>
                <a:gd name="T19" fmla="*/ 27 h 29"/>
                <a:gd name="T20" fmla="*/ 45 w 47"/>
                <a:gd name="T21" fmla="*/ 27 h 29"/>
                <a:gd name="T22" fmla="*/ 45 w 47"/>
                <a:gd name="T23" fmla="*/ 2 h 29"/>
                <a:gd name="T24" fmla="*/ 2 w 47"/>
                <a:gd name="T25" fmla="*/ 2 h 29"/>
                <a:gd name="T26" fmla="*/ 2 w 47"/>
                <a:gd name="T27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29">
                  <a:moveTo>
                    <a:pt x="46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8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1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9"/>
                    <a:pt x="46" y="29"/>
                  </a:cubicBezTo>
                  <a:close/>
                  <a:moveTo>
                    <a:pt x="2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4" name="Freeform 355"/>
            <p:cNvSpPr>
              <a:spLocks/>
            </p:cNvSpPr>
            <p:nvPr/>
          </p:nvSpPr>
          <p:spPr bwMode="auto">
            <a:xfrm>
              <a:off x="2011363" y="2135188"/>
              <a:ext cx="100012" cy="50800"/>
            </a:xfrm>
            <a:custGeom>
              <a:avLst/>
              <a:gdLst>
                <a:gd name="T0" fmla="*/ 25 w 26"/>
                <a:gd name="T1" fmla="*/ 13 h 13"/>
                <a:gd name="T2" fmla="*/ 1 w 26"/>
                <a:gd name="T3" fmla="*/ 13 h 13"/>
                <a:gd name="T4" fmla="*/ 0 w 26"/>
                <a:gd name="T5" fmla="*/ 12 h 13"/>
                <a:gd name="T6" fmla="*/ 0 w 26"/>
                <a:gd name="T7" fmla="*/ 8 h 13"/>
                <a:gd name="T8" fmla="*/ 3 w 26"/>
                <a:gd name="T9" fmla="*/ 5 h 13"/>
                <a:gd name="T10" fmla="*/ 7 w 26"/>
                <a:gd name="T11" fmla="*/ 5 h 13"/>
                <a:gd name="T12" fmla="*/ 7 w 26"/>
                <a:gd name="T13" fmla="*/ 1 h 13"/>
                <a:gd name="T14" fmla="*/ 8 w 26"/>
                <a:gd name="T15" fmla="*/ 0 h 13"/>
                <a:gd name="T16" fmla="*/ 9 w 26"/>
                <a:gd name="T17" fmla="*/ 1 h 13"/>
                <a:gd name="T18" fmla="*/ 9 w 26"/>
                <a:gd name="T19" fmla="*/ 5 h 13"/>
                <a:gd name="T20" fmla="*/ 7 w 26"/>
                <a:gd name="T21" fmla="*/ 7 h 13"/>
                <a:gd name="T22" fmla="*/ 3 w 26"/>
                <a:gd name="T23" fmla="*/ 7 h 13"/>
                <a:gd name="T24" fmla="*/ 2 w 26"/>
                <a:gd name="T25" fmla="*/ 8 h 13"/>
                <a:gd name="T26" fmla="*/ 2 w 26"/>
                <a:gd name="T27" fmla="*/ 11 h 13"/>
                <a:gd name="T28" fmla="*/ 24 w 26"/>
                <a:gd name="T29" fmla="*/ 11 h 13"/>
                <a:gd name="T30" fmla="*/ 24 w 26"/>
                <a:gd name="T31" fmla="*/ 8 h 13"/>
                <a:gd name="T32" fmla="*/ 22 w 26"/>
                <a:gd name="T33" fmla="*/ 7 h 13"/>
                <a:gd name="T34" fmla="*/ 19 w 26"/>
                <a:gd name="T35" fmla="*/ 7 h 13"/>
                <a:gd name="T36" fmla="*/ 17 w 26"/>
                <a:gd name="T37" fmla="*/ 5 h 13"/>
                <a:gd name="T38" fmla="*/ 17 w 26"/>
                <a:gd name="T39" fmla="*/ 1 h 13"/>
                <a:gd name="T40" fmla="*/ 18 w 26"/>
                <a:gd name="T41" fmla="*/ 0 h 13"/>
                <a:gd name="T42" fmla="*/ 19 w 26"/>
                <a:gd name="T43" fmla="*/ 1 h 13"/>
                <a:gd name="T44" fmla="*/ 19 w 26"/>
                <a:gd name="T45" fmla="*/ 5 h 13"/>
                <a:gd name="T46" fmla="*/ 22 w 26"/>
                <a:gd name="T47" fmla="*/ 5 h 13"/>
                <a:gd name="T48" fmla="*/ 26 w 26"/>
                <a:gd name="T49" fmla="*/ 8 h 13"/>
                <a:gd name="T50" fmla="*/ 26 w 26"/>
                <a:gd name="T51" fmla="*/ 12 h 13"/>
                <a:gd name="T52" fmla="*/ 25 w 26"/>
                <a:gd name="T5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13">
                  <a:moveTo>
                    <a:pt x="25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7" y="6"/>
                    <a:pt x="17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4" y="5"/>
                    <a:pt x="26" y="6"/>
                    <a:pt x="26" y="8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5" y="13"/>
                    <a:pt x="2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5" name="Oval 356"/>
            <p:cNvSpPr>
              <a:spLocks noChangeArrowheads="1"/>
            </p:cNvSpPr>
            <p:nvPr/>
          </p:nvSpPr>
          <p:spPr bwMode="auto">
            <a:xfrm>
              <a:off x="2025650" y="2049463"/>
              <a:ext cx="12700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6" name="Oval 357"/>
            <p:cNvSpPr>
              <a:spLocks noChangeArrowheads="1"/>
            </p:cNvSpPr>
            <p:nvPr/>
          </p:nvSpPr>
          <p:spPr bwMode="auto">
            <a:xfrm>
              <a:off x="2052638" y="2049463"/>
              <a:ext cx="12700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7" name="Oval 358"/>
            <p:cNvSpPr>
              <a:spLocks noChangeArrowheads="1"/>
            </p:cNvSpPr>
            <p:nvPr/>
          </p:nvSpPr>
          <p:spPr bwMode="auto">
            <a:xfrm>
              <a:off x="2079625" y="2049463"/>
              <a:ext cx="15875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18" name="Группа 117"/>
          <p:cNvGrpSpPr/>
          <p:nvPr/>
        </p:nvGrpSpPr>
        <p:grpSpPr>
          <a:xfrm>
            <a:off x="3840093" y="1923207"/>
            <a:ext cx="368840" cy="231537"/>
            <a:chOff x="6689725" y="2014538"/>
            <a:chExt cx="217487" cy="136526"/>
          </a:xfrm>
          <a:solidFill>
            <a:srgbClr val="008C95"/>
          </a:solidFill>
        </p:grpSpPr>
        <p:sp>
          <p:nvSpPr>
            <p:cNvPr id="119" name="Freeform 379"/>
            <p:cNvSpPr>
              <a:spLocks noEditPoints="1"/>
            </p:cNvSpPr>
            <p:nvPr/>
          </p:nvSpPr>
          <p:spPr bwMode="auto">
            <a:xfrm>
              <a:off x="6689725" y="2014538"/>
              <a:ext cx="142875" cy="117475"/>
            </a:xfrm>
            <a:custGeom>
              <a:avLst/>
              <a:gdLst>
                <a:gd name="T0" fmla="*/ 36 w 37"/>
                <a:gd name="T1" fmla="*/ 30 h 30"/>
                <a:gd name="T2" fmla="*/ 1 w 37"/>
                <a:gd name="T3" fmla="*/ 30 h 30"/>
                <a:gd name="T4" fmla="*/ 0 w 37"/>
                <a:gd name="T5" fmla="*/ 29 h 30"/>
                <a:gd name="T6" fmla="*/ 0 w 37"/>
                <a:gd name="T7" fmla="*/ 1 h 30"/>
                <a:gd name="T8" fmla="*/ 1 w 37"/>
                <a:gd name="T9" fmla="*/ 0 h 30"/>
                <a:gd name="T10" fmla="*/ 36 w 37"/>
                <a:gd name="T11" fmla="*/ 0 h 30"/>
                <a:gd name="T12" fmla="*/ 37 w 37"/>
                <a:gd name="T13" fmla="*/ 1 h 30"/>
                <a:gd name="T14" fmla="*/ 37 w 37"/>
                <a:gd name="T15" fmla="*/ 29 h 30"/>
                <a:gd name="T16" fmla="*/ 36 w 37"/>
                <a:gd name="T17" fmla="*/ 30 h 30"/>
                <a:gd name="T18" fmla="*/ 3 w 37"/>
                <a:gd name="T19" fmla="*/ 28 h 30"/>
                <a:gd name="T20" fmla="*/ 35 w 37"/>
                <a:gd name="T21" fmla="*/ 28 h 30"/>
                <a:gd name="T22" fmla="*/ 35 w 37"/>
                <a:gd name="T23" fmla="*/ 2 h 30"/>
                <a:gd name="T24" fmla="*/ 3 w 37"/>
                <a:gd name="T25" fmla="*/ 2 h 30"/>
                <a:gd name="T26" fmla="*/ 3 w 37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30">
                  <a:moveTo>
                    <a:pt x="36" y="3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1"/>
                    <a:pt x="37" y="1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lose/>
                  <a:moveTo>
                    <a:pt x="3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0" name="Freeform 380"/>
            <p:cNvSpPr>
              <a:spLocks/>
            </p:cNvSpPr>
            <p:nvPr/>
          </p:nvSpPr>
          <p:spPr bwMode="auto">
            <a:xfrm>
              <a:off x="6735763" y="2143126"/>
              <a:ext cx="50800" cy="7938"/>
            </a:xfrm>
            <a:custGeom>
              <a:avLst/>
              <a:gdLst>
                <a:gd name="T0" fmla="*/ 12 w 13"/>
                <a:gd name="T1" fmla="*/ 2 h 2"/>
                <a:gd name="T2" fmla="*/ 2 w 13"/>
                <a:gd name="T3" fmla="*/ 2 h 2"/>
                <a:gd name="T4" fmla="*/ 0 w 13"/>
                <a:gd name="T5" fmla="*/ 1 h 2"/>
                <a:gd name="T6" fmla="*/ 2 w 13"/>
                <a:gd name="T7" fmla="*/ 0 h 2"/>
                <a:gd name="T8" fmla="*/ 12 w 13"/>
                <a:gd name="T9" fmla="*/ 0 h 2"/>
                <a:gd name="T10" fmla="*/ 13 w 13"/>
                <a:gd name="T11" fmla="*/ 1 h 2"/>
                <a:gd name="T12" fmla="*/ 12 w 1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1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2"/>
                    <a:pt x="13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1" name="Freeform 381"/>
            <p:cNvSpPr>
              <a:spLocks noEditPoints="1"/>
            </p:cNvSpPr>
            <p:nvPr/>
          </p:nvSpPr>
          <p:spPr bwMode="auto">
            <a:xfrm>
              <a:off x="6845300" y="2014538"/>
              <a:ext cx="61912" cy="136525"/>
            </a:xfrm>
            <a:custGeom>
              <a:avLst/>
              <a:gdLst>
                <a:gd name="T0" fmla="*/ 15 w 16"/>
                <a:gd name="T1" fmla="*/ 35 h 35"/>
                <a:gd name="T2" fmla="*/ 1 w 16"/>
                <a:gd name="T3" fmla="*/ 35 h 35"/>
                <a:gd name="T4" fmla="*/ 0 w 16"/>
                <a:gd name="T5" fmla="*/ 34 h 35"/>
                <a:gd name="T6" fmla="*/ 0 w 16"/>
                <a:gd name="T7" fmla="*/ 1 h 35"/>
                <a:gd name="T8" fmla="*/ 1 w 16"/>
                <a:gd name="T9" fmla="*/ 0 h 35"/>
                <a:gd name="T10" fmla="*/ 15 w 16"/>
                <a:gd name="T11" fmla="*/ 0 h 35"/>
                <a:gd name="T12" fmla="*/ 16 w 16"/>
                <a:gd name="T13" fmla="*/ 1 h 35"/>
                <a:gd name="T14" fmla="*/ 16 w 16"/>
                <a:gd name="T15" fmla="*/ 34 h 35"/>
                <a:gd name="T16" fmla="*/ 15 w 16"/>
                <a:gd name="T17" fmla="*/ 35 h 35"/>
                <a:gd name="T18" fmla="*/ 3 w 16"/>
                <a:gd name="T19" fmla="*/ 33 h 35"/>
                <a:gd name="T20" fmla="*/ 14 w 16"/>
                <a:gd name="T21" fmla="*/ 33 h 35"/>
                <a:gd name="T22" fmla="*/ 14 w 16"/>
                <a:gd name="T23" fmla="*/ 2 h 35"/>
                <a:gd name="T24" fmla="*/ 3 w 16"/>
                <a:gd name="T25" fmla="*/ 2 h 35"/>
                <a:gd name="T26" fmla="*/ 3 w 16"/>
                <a:gd name="T27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5">
                  <a:moveTo>
                    <a:pt x="15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5"/>
                    <a:pt x="15" y="35"/>
                  </a:cubicBezTo>
                  <a:close/>
                  <a:moveTo>
                    <a:pt x="3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2" name="Oval 382"/>
            <p:cNvSpPr>
              <a:spLocks noChangeArrowheads="1"/>
            </p:cNvSpPr>
            <p:nvPr/>
          </p:nvSpPr>
          <p:spPr bwMode="auto">
            <a:xfrm>
              <a:off x="6867525" y="2111376"/>
              <a:ext cx="19050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3" name="Freeform 383"/>
            <p:cNvSpPr>
              <a:spLocks/>
            </p:cNvSpPr>
            <p:nvPr/>
          </p:nvSpPr>
          <p:spPr bwMode="auto">
            <a:xfrm>
              <a:off x="6759575" y="2124076"/>
              <a:ext cx="7937" cy="26988"/>
            </a:xfrm>
            <a:custGeom>
              <a:avLst/>
              <a:gdLst>
                <a:gd name="T0" fmla="*/ 1 w 2"/>
                <a:gd name="T1" fmla="*/ 7 h 7"/>
                <a:gd name="T2" fmla="*/ 0 w 2"/>
                <a:gd name="T3" fmla="*/ 6 h 7"/>
                <a:gd name="T4" fmla="*/ 0 w 2"/>
                <a:gd name="T5" fmla="*/ 1 h 7"/>
                <a:gd name="T6" fmla="*/ 1 w 2"/>
                <a:gd name="T7" fmla="*/ 0 h 7"/>
                <a:gd name="T8" fmla="*/ 2 w 2"/>
                <a:gd name="T9" fmla="*/ 1 h 7"/>
                <a:gd name="T10" fmla="*/ 2 w 2"/>
                <a:gd name="T11" fmla="*/ 6 h 7"/>
                <a:gd name="T12" fmla="*/ 1 w 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4" name="Freeform 384"/>
            <p:cNvSpPr>
              <a:spLocks/>
            </p:cNvSpPr>
            <p:nvPr/>
          </p:nvSpPr>
          <p:spPr bwMode="auto">
            <a:xfrm>
              <a:off x="6864350" y="2035176"/>
              <a:ext cx="26987" cy="11113"/>
            </a:xfrm>
            <a:custGeom>
              <a:avLst/>
              <a:gdLst>
                <a:gd name="T0" fmla="*/ 6 w 7"/>
                <a:gd name="T1" fmla="*/ 3 h 3"/>
                <a:gd name="T2" fmla="*/ 1 w 7"/>
                <a:gd name="T3" fmla="*/ 3 h 3"/>
                <a:gd name="T4" fmla="*/ 0 w 7"/>
                <a:gd name="T5" fmla="*/ 1 h 3"/>
                <a:gd name="T6" fmla="*/ 1 w 7"/>
                <a:gd name="T7" fmla="*/ 0 h 3"/>
                <a:gd name="T8" fmla="*/ 6 w 7"/>
                <a:gd name="T9" fmla="*/ 0 h 3"/>
                <a:gd name="T10" fmla="*/ 7 w 7"/>
                <a:gd name="T11" fmla="*/ 1 h 3"/>
                <a:gd name="T12" fmla="*/ 6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2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5" name="Freeform 385"/>
            <p:cNvSpPr>
              <a:spLocks/>
            </p:cNvSpPr>
            <p:nvPr/>
          </p:nvSpPr>
          <p:spPr bwMode="auto">
            <a:xfrm>
              <a:off x="6864350" y="2054226"/>
              <a:ext cx="26987" cy="7938"/>
            </a:xfrm>
            <a:custGeom>
              <a:avLst/>
              <a:gdLst>
                <a:gd name="T0" fmla="*/ 6 w 7"/>
                <a:gd name="T1" fmla="*/ 2 h 2"/>
                <a:gd name="T2" fmla="*/ 1 w 7"/>
                <a:gd name="T3" fmla="*/ 2 h 2"/>
                <a:gd name="T4" fmla="*/ 0 w 7"/>
                <a:gd name="T5" fmla="*/ 1 h 2"/>
                <a:gd name="T6" fmla="*/ 1 w 7"/>
                <a:gd name="T7" fmla="*/ 0 h 2"/>
                <a:gd name="T8" fmla="*/ 6 w 7"/>
                <a:gd name="T9" fmla="*/ 0 h 2"/>
                <a:gd name="T10" fmla="*/ 7 w 7"/>
                <a:gd name="T11" fmla="*/ 1 h 2"/>
                <a:gd name="T12" fmla="*/ 6 w 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6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6" name="Freeform 386"/>
            <p:cNvSpPr>
              <a:spLocks/>
            </p:cNvSpPr>
            <p:nvPr/>
          </p:nvSpPr>
          <p:spPr bwMode="auto">
            <a:xfrm>
              <a:off x="6864350" y="2068513"/>
              <a:ext cx="26987" cy="12700"/>
            </a:xfrm>
            <a:custGeom>
              <a:avLst/>
              <a:gdLst>
                <a:gd name="T0" fmla="*/ 6 w 7"/>
                <a:gd name="T1" fmla="*/ 3 h 3"/>
                <a:gd name="T2" fmla="*/ 1 w 7"/>
                <a:gd name="T3" fmla="*/ 3 h 3"/>
                <a:gd name="T4" fmla="*/ 0 w 7"/>
                <a:gd name="T5" fmla="*/ 2 h 3"/>
                <a:gd name="T6" fmla="*/ 1 w 7"/>
                <a:gd name="T7" fmla="*/ 0 h 3"/>
                <a:gd name="T8" fmla="*/ 6 w 7"/>
                <a:gd name="T9" fmla="*/ 0 h 3"/>
                <a:gd name="T10" fmla="*/ 7 w 7"/>
                <a:gd name="T11" fmla="*/ 2 h 3"/>
                <a:gd name="T12" fmla="*/ 6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6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7" name="Freeform 387"/>
            <p:cNvSpPr>
              <a:spLocks/>
            </p:cNvSpPr>
            <p:nvPr/>
          </p:nvSpPr>
          <p:spPr bwMode="auto">
            <a:xfrm>
              <a:off x="6708775" y="2035176"/>
              <a:ext cx="19050" cy="14288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4 h 4"/>
                <a:gd name="T4" fmla="*/ 0 w 5"/>
                <a:gd name="T5" fmla="*/ 3 h 4"/>
                <a:gd name="T6" fmla="*/ 3 w 5"/>
                <a:gd name="T7" fmla="*/ 0 h 4"/>
                <a:gd name="T8" fmla="*/ 4 w 5"/>
                <a:gd name="T9" fmla="*/ 0 h 4"/>
                <a:gd name="T10" fmla="*/ 4 w 5"/>
                <a:gd name="T11" fmla="*/ 2 h 4"/>
                <a:gd name="T12" fmla="*/ 2 w 5"/>
                <a:gd name="T13" fmla="*/ 4 h 4"/>
                <a:gd name="T14" fmla="*/ 1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4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8" name="Freeform 388"/>
            <p:cNvSpPr>
              <a:spLocks/>
            </p:cNvSpPr>
            <p:nvPr/>
          </p:nvSpPr>
          <p:spPr bwMode="auto">
            <a:xfrm>
              <a:off x="6713538" y="2038351"/>
              <a:ext cx="30162" cy="26988"/>
            </a:xfrm>
            <a:custGeom>
              <a:avLst/>
              <a:gdLst>
                <a:gd name="T0" fmla="*/ 1 w 8"/>
                <a:gd name="T1" fmla="*/ 7 h 7"/>
                <a:gd name="T2" fmla="*/ 1 w 8"/>
                <a:gd name="T3" fmla="*/ 7 h 7"/>
                <a:gd name="T4" fmla="*/ 1 w 8"/>
                <a:gd name="T5" fmla="*/ 5 h 7"/>
                <a:gd name="T6" fmla="*/ 6 w 8"/>
                <a:gd name="T7" fmla="*/ 0 h 7"/>
                <a:gd name="T8" fmla="*/ 7 w 8"/>
                <a:gd name="T9" fmla="*/ 0 h 7"/>
                <a:gd name="T10" fmla="*/ 7 w 8"/>
                <a:gd name="T11" fmla="*/ 2 h 7"/>
                <a:gd name="T12" fmla="*/ 2 w 8"/>
                <a:gd name="T13" fmla="*/ 7 h 7"/>
                <a:gd name="T14" fmla="*/ 1 w 8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29" name="Группа 128"/>
          <p:cNvGrpSpPr/>
          <p:nvPr/>
        </p:nvGrpSpPr>
        <p:grpSpPr>
          <a:xfrm>
            <a:off x="3840093" y="3215041"/>
            <a:ext cx="368840" cy="341919"/>
            <a:chOff x="2741613" y="5178426"/>
            <a:chExt cx="217487" cy="201613"/>
          </a:xfrm>
          <a:solidFill>
            <a:srgbClr val="008C95"/>
          </a:solidFill>
        </p:grpSpPr>
        <p:sp>
          <p:nvSpPr>
            <p:cNvPr id="130" name="Freeform 399"/>
            <p:cNvSpPr>
              <a:spLocks noEditPoints="1"/>
            </p:cNvSpPr>
            <p:nvPr/>
          </p:nvSpPr>
          <p:spPr bwMode="auto">
            <a:xfrm>
              <a:off x="2741613" y="5178426"/>
              <a:ext cx="93662" cy="74613"/>
            </a:xfrm>
            <a:custGeom>
              <a:avLst/>
              <a:gdLst>
                <a:gd name="T0" fmla="*/ 20 w 24"/>
                <a:gd name="T1" fmla="*/ 19 h 19"/>
                <a:gd name="T2" fmla="*/ 4 w 24"/>
                <a:gd name="T3" fmla="*/ 19 h 19"/>
                <a:gd name="T4" fmla="*/ 0 w 24"/>
                <a:gd name="T5" fmla="*/ 15 h 19"/>
                <a:gd name="T6" fmla="*/ 0 w 24"/>
                <a:gd name="T7" fmla="*/ 4 h 19"/>
                <a:gd name="T8" fmla="*/ 4 w 24"/>
                <a:gd name="T9" fmla="*/ 0 h 19"/>
                <a:gd name="T10" fmla="*/ 20 w 24"/>
                <a:gd name="T11" fmla="*/ 0 h 19"/>
                <a:gd name="T12" fmla="*/ 24 w 24"/>
                <a:gd name="T13" fmla="*/ 4 h 19"/>
                <a:gd name="T14" fmla="*/ 24 w 24"/>
                <a:gd name="T15" fmla="*/ 15 h 19"/>
                <a:gd name="T16" fmla="*/ 20 w 24"/>
                <a:gd name="T17" fmla="*/ 19 h 19"/>
                <a:gd name="T18" fmla="*/ 4 w 24"/>
                <a:gd name="T19" fmla="*/ 2 h 19"/>
                <a:gd name="T20" fmla="*/ 2 w 24"/>
                <a:gd name="T21" fmla="*/ 4 h 19"/>
                <a:gd name="T22" fmla="*/ 2 w 24"/>
                <a:gd name="T23" fmla="*/ 15 h 19"/>
                <a:gd name="T24" fmla="*/ 4 w 24"/>
                <a:gd name="T25" fmla="*/ 17 h 19"/>
                <a:gd name="T26" fmla="*/ 20 w 24"/>
                <a:gd name="T27" fmla="*/ 17 h 19"/>
                <a:gd name="T28" fmla="*/ 22 w 24"/>
                <a:gd name="T29" fmla="*/ 15 h 19"/>
                <a:gd name="T30" fmla="*/ 22 w 24"/>
                <a:gd name="T31" fmla="*/ 4 h 19"/>
                <a:gd name="T32" fmla="*/ 20 w 24"/>
                <a:gd name="T33" fmla="*/ 2 h 19"/>
                <a:gd name="T34" fmla="*/ 4 w 24"/>
                <a:gd name="T3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9">
                  <a:moveTo>
                    <a:pt x="20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7"/>
                    <a:pt x="22" y="19"/>
                    <a:pt x="20" y="19"/>
                  </a:cubicBez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2" y="16"/>
                    <a:pt x="22" y="1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2"/>
                    <a:pt x="20" y="2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1" name="Freeform 400"/>
            <p:cNvSpPr>
              <a:spLocks/>
            </p:cNvSpPr>
            <p:nvPr/>
          </p:nvSpPr>
          <p:spPr bwMode="auto">
            <a:xfrm>
              <a:off x="2768600" y="5256213"/>
              <a:ext cx="34925" cy="7938"/>
            </a:xfrm>
            <a:custGeom>
              <a:avLst/>
              <a:gdLst>
                <a:gd name="T0" fmla="*/ 8 w 9"/>
                <a:gd name="T1" fmla="*/ 2 h 2"/>
                <a:gd name="T2" fmla="*/ 2 w 9"/>
                <a:gd name="T3" fmla="*/ 2 h 2"/>
                <a:gd name="T4" fmla="*/ 0 w 9"/>
                <a:gd name="T5" fmla="*/ 1 h 2"/>
                <a:gd name="T6" fmla="*/ 2 w 9"/>
                <a:gd name="T7" fmla="*/ 0 h 2"/>
                <a:gd name="T8" fmla="*/ 8 w 9"/>
                <a:gd name="T9" fmla="*/ 0 h 2"/>
                <a:gd name="T10" fmla="*/ 9 w 9"/>
                <a:gd name="T11" fmla="*/ 1 h 2"/>
                <a:gd name="T12" fmla="*/ 8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2" name="Freeform 401"/>
            <p:cNvSpPr>
              <a:spLocks noEditPoints="1"/>
            </p:cNvSpPr>
            <p:nvPr/>
          </p:nvSpPr>
          <p:spPr bwMode="auto">
            <a:xfrm>
              <a:off x="2865438" y="5295901"/>
              <a:ext cx="93662" cy="73025"/>
            </a:xfrm>
            <a:custGeom>
              <a:avLst/>
              <a:gdLst>
                <a:gd name="T0" fmla="*/ 19 w 24"/>
                <a:gd name="T1" fmla="*/ 19 h 19"/>
                <a:gd name="T2" fmla="*/ 4 w 24"/>
                <a:gd name="T3" fmla="*/ 19 h 19"/>
                <a:gd name="T4" fmla="*/ 0 w 24"/>
                <a:gd name="T5" fmla="*/ 15 h 19"/>
                <a:gd name="T6" fmla="*/ 0 w 24"/>
                <a:gd name="T7" fmla="*/ 4 h 19"/>
                <a:gd name="T8" fmla="*/ 4 w 24"/>
                <a:gd name="T9" fmla="*/ 0 h 19"/>
                <a:gd name="T10" fmla="*/ 19 w 24"/>
                <a:gd name="T11" fmla="*/ 0 h 19"/>
                <a:gd name="T12" fmla="*/ 24 w 24"/>
                <a:gd name="T13" fmla="*/ 4 h 19"/>
                <a:gd name="T14" fmla="*/ 24 w 24"/>
                <a:gd name="T15" fmla="*/ 15 h 19"/>
                <a:gd name="T16" fmla="*/ 19 w 24"/>
                <a:gd name="T17" fmla="*/ 19 h 19"/>
                <a:gd name="T18" fmla="*/ 4 w 24"/>
                <a:gd name="T19" fmla="*/ 2 h 19"/>
                <a:gd name="T20" fmla="*/ 2 w 24"/>
                <a:gd name="T21" fmla="*/ 4 h 19"/>
                <a:gd name="T22" fmla="*/ 2 w 24"/>
                <a:gd name="T23" fmla="*/ 15 h 19"/>
                <a:gd name="T24" fmla="*/ 4 w 24"/>
                <a:gd name="T25" fmla="*/ 17 h 19"/>
                <a:gd name="T26" fmla="*/ 19 w 24"/>
                <a:gd name="T27" fmla="*/ 17 h 19"/>
                <a:gd name="T28" fmla="*/ 22 w 24"/>
                <a:gd name="T29" fmla="*/ 15 h 19"/>
                <a:gd name="T30" fmla="*/ 22 w 24"/>
                <a:gd name="T31" fmla="*/ 4 h 19"/>
                <a:gd name="T32" fmla="*/ 19 w 24"/>
                <a:gd name="T33" fmla="*/ 2 h 19"/>
                <a:gd name="T34" fmla="*/ 4 w 24"/>
                <a:gd name="T3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9">
                  <a:moveTo>
                    <a:pt x="19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2"/>
                    <a:pt x="24" y="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7"/>
                    <a:pt x="22" y="19"/>
                    <a:pt x="19" y="19"/>
                  </a:cubicBez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1" y="17"/>
                    <a:pt x="22" y="16"/>
                    <a:pt x="22" y="1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2"/>
                    <a:pt x="19" y="2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3" name="Freeform 402"/>
            <p:cNvSpPr>
              <a:spLocks/>
            </p:cNvSpPr>
            <p:nvPr/>
          </p:nvSpPr>
          <p:spPr bwMode="auto">
            <a:xfrm>
              <a:off x="2892425" y="5372101"/>
              <a:ext cx="34925" cy="7938"/>
            </a:xfrm>
            <a:custGeom>
              <a:avLst/>
              <a:gdLst>
                <a:gd name="T0" fmla="*/ 8 w 9"/>
                <a:gd name="T1" fmla="*/ 2 h 2"/>
                <a:gd name="T2" fmla="*/ 1 w 9"/>
                <a:gd name="T3" fmla="*/ 2 h 2"/>
                <a:gd name="T4" fmla="*/ 0 w 9"/>
                <a:gd name="T5" fmla="*/ 1 h 2"/>
                <a:gd name="T6" fmla="*/ 1 w 9"/>
                <a:gd name="T7" fmla="*/ 0 h 2"/>
                <a:gd name="T8" fmla="*/ 8 w 9"/>
                <a:gd name="T9" fmla="*/ 0 h 2"/>
                <a:gd name="T10" fmla="*/ 9 w 9"/>
                <a:gd name="T11" fmla="*/ 1 h 2"/>
                <a:gd name="T12" fmla="*/ 8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4" name="Freeform 403"/>
            <p:cNvSpPr>
              <a:spLocks noEditPoints="1"/>
            </p:cNvSpPr>
            <p:nvPr/>
          </p:nvSpPr>
          <p:spPr bwMode="auto">
            <a:xfrm>
              <a:off x="2889250" y="5194301"/>
              <a:ext cx="42862" cy="42863"/>
            </a:xfrm>
            <a:custGeom>
              <a:avLst/>
              <a:gdLst>
                <a:gd name="T0" fmla="*/ 6 w 11"/>
                <a:gd name="T1" fmla="*/ 11 h 11"/>
                <a:gd name="T2" fmla="*/ 0 w 11"/>
                <a:gd name="T3" fmla="*/ 5 h 11"/>
                <a:gd name="T4" fmla="*/ 6 w 11"/>
                <a:gd name="T5" fmla="*/ 0 h 11"/>
                <a:gd name="T6" fmla="*/ 11 w 11"/>
                <a:gd name="T7" fmla="*/ 5 h 11"/>
                <a:gd name="T8" fmla="*/ 6 w 11"/>
                <a:gd name="T9" fmla="*/ 11 h 11"/>
                <a:gd name="T10" fmla="*/ 6 w 11"/>
                <a:gd name="T11" fmla="*/ 2 h 11"/>
                <a:gd name="T12" fmla="*/ 2 w 11"/>
                <a:gd name="T13" fmla="*/ 5 h 11"/>
                <a:gd name="T14" fmla="*/ 6 w 11"/>
                <a:gd name="T15" fmla="*/ 9 h 11"/>
                <a:gd name="T16" fmla="*/ 9 w 11"/>
                <a:gd name="T17" fmla="*/ 5 h 11"/>
                <a:gd name="T18" fmla="*/ 6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cubicBezTo>
                    <a:pt x="3" y="11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lose/>
                  <a:moveTo>
                    <a:pt x="6" y="2"/>
                  </a:moveTo>
                  <a:cubicBezTo>
                    <a:pt x="4" y="2"/>
                    <a:pt x="2" y="3"/>
                    <a:pt x="2" y="5"/>
                  </a:cubicBezTo>
                  <a:cubicBezTo>
                    <a:pt x="2" y="7"/>
                    <a:pt x="4" y="9"/>
                    <a:pt x="6" y="9"/>
                  </a:cubicBezTo>
                  <a:cubicBezTo>
                    <a:pt x="8" y="9"/>
                    <a:pt x="9" y="7"/>
                    <a:pt x="9" y="5"/>
                  </a:cubicBezTo>
                  <a:cubicBezTo>
                    <a:pt x="9" y="3"/>
                    <a:pt x="8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5" name="Freeform 404"/>
            <p:cNvSpPr>
              <a:spLocks noEditPoints="1"/>
            </p:cNvSpPr>
            <p:nvPr/>
          </p:nvSpPr>
          <p:spPr bwMode="auto">
            <a:xfrm>
              <a:off x="2765425" y="5318126"/>
              <a:ext cx="42862" cy="42863"/>
            </a:xfrm>
            <a:custGeom>
              <a:avLst/>
              <a:gdLst>
                <a:gd name="T0" fmla="*/ 6 w 11"/>
                <a:gd name="T1" fmla="*/ 11 h 11"/>
                <a:gd name="T2" fmla="*/ 0 w 11"/>
                <a:gd name="T3" fmla="*/ 5 h 11"/>
                <a:gd name="T4" fmla="*/ 6 w 11"/>
                <a:gd name="T5" fmla="*/ 0 h 11"/>
                <a:gd name="T6" fmla="*/ 11 w 11"/>
                <a:gd name="T7" fmla="*/ 5 h 11"/>
                <a:gd name="T8" fmla="*/ 6 w 11"/>
                <a:gd name="T9" fmla="*/ 11 h 11"/>
                <a:gd name="T10" fmla="*/ 6 w 11"/>
                <a:gd name="T11" fmla="*/ 2 h 11"/>
                <a:gd name="T12" fmla="*/ 3 w 11"/>
                <a:gd name="T13" fmla="*/ 5 h 11"/>
                <a:gd name="T14" fmla="*/ 6 w 11"/>
                <a:gd name="T15" fmla="*/ 8 h 11"/>
                <a:gd name="T16" fmla="*/ 9 w 11"/>
                <a:gd name="T17" fmla="*/ 5 h 11"/>
                <a:gd name="T18" fmla="*/ 6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cubicBezTo>
                    <a:pt x="3" y="11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lose/>
                  <a:moveTo>
                    <a:pt x="6" y="2"/>
                  </a:moveTo>
                  <a:cubicBezTo>
                    <a:pt x="4" y="2"/>
                    <a:pt x="3" y="3"/>
                    <a:pt x="3" y="5"/>
                  </a:cubicBezTo>
                  <a:cubicBezTo>
                    <a:pt x="3" y="7"/>
                    <a:pt x="4" y="8"/>
                    <a:pt x="6" y="8"/>
                  </a:cubicBezTo>
                  <a:cubicBezTo>
                    <a:pt x="8" y="8"/>
                    <a:pt x="9" y="7"/>
                    <a:pt x="9" y="5"/>
                  </a:cubicBezTo>
                  <a:cubicBezTo>
                    <a:pt x="9" y="3"/>
                    <a:pt x="8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6" name="Freeform 405"/>
            <p:cNvSpPr>
              <a:spLocks/>
            </p:cNvSpPr>
            <p:nvPr/>
          </p:nvSpPr>
          <p:spPr bwMode="auto">
            <a:xfrm>
              <a:off x="2827338" y="5210176"/>
              <a:ext cx="69850" cy="7938"/>
            </a:xfrm>
            <a:custGeom>
              <a:avLst/>
              <a:gdLst>
                <a:gd name="T0" fmla="*/ 17 w 18"/>
                <a:gd name="T1" fmla="*/ 2 h 2"/>
                <a:gd name="T2" fmla="*/ 1 w 18"/>
                <a:gd name="T3" fmla="*/ 2 h 2"/>
                <a:gd name="T4" fmla="*/ 0 w 18"/>
                <a:gd name="T5" fmla="*/ 1 h 2"/>
                <a:gd name="T6" fmla="*/ 1 w 18"/>
                <a:gd name="T7" fmla="*/ 0 h 2"/>
                <a:gd name="T8" fmla="*/ 17 w 18"/>
                <a:gd name="T9" fmla="*/ 0 h 2"/>
                <a:gd name="T10" fmla="*/ 18 w 18"/>
                <a:gd name="T11" fmla="*/ 1 h 2"/>
                <a:gd name="T12" fmla="*/ 17 w 1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">
                  <a:moveTo>
                    <a:pt x="1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7" name="Freeform 407"/>
            <p:cNvSpPr>
              <a:spLocks/>
            </p:cNvSpPr>
            <p:nvPr/>
          </p:nvSpPr>
          <p:spPr bwMode="auto">
            <a:xfrm>
              <a:off x="2784475" y="5256213"/>
              <a:ext cx="7937" cy="69850"/>
            </a:xfrm>
            <a:custGeom>
              <a:avLst/>
              <a:gdLst>
                <a:gd name="T0" fmla="*/ 1 w 2"/>
                <a:gd name="T1" fmla="*/ 18 h 18"/>
                <a:gd name="T2" fmla="*/ 0 w 2"/>
                <a:gd name="T3" fmla="*/ 17 h 18"/>
                <a:gd name="T4" fmla="*/ 0 w 2"/>
                <a:gd name="T5" fmla="*/ 1 h 18"/>
                <a:gd name="T6" fmla="*/ 1 w 2"/>
                <a:gd name="T7" fmla="*/ 0 h 18"/>
                <a:gd name="T8" fmla="*/ 2 w 2"/>
                <a:gd name="T9" fmla="*/ 1 h 18"/>
                <a:gd name="T10" fmla="*/ 2 w 2"/>
                <a:gd name="T11" fmla="*/ 17 h 18"/>
                <a:gd name="T12" fmla="*/ 1 w 2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8">
                  <a:moveTo>
                    <a:pt x="1" y="18"/>
                  </a:moveTo>
                  <a:cubicBezTo>
                    <a:pt x="0" y="18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8" name="Freeform 408"/>
            <p:cNvSpPr>
              <a:spLocks/>
            </p:cNvSpPr>
            <p:nvPr/>
          </p:nvSpPr>
          <p:spPr bwMode="auto">
            <a:xfrm>
              <a:off x="2800350" y="5334001"/>
              <a:ext cx="73025" cy="7938"/>
            </a:xfrm>
            <a:custGeom>
              <a:avLst/>
              <a:gdLst>
                <a:gd name="T0" fmla="*/ 18 w 19"/>
                <a:gd name="T1" fmla="*/ 2 h 2"/>
                <a:gd name="T2" fmla="*/ 1 w 19"/>
                <a:gd name="T3" fmla="*/ 2 h 2"/>
                <a:gd name="T4" fmla="*/ 0 w 19"/>
                <a:gd name="T5" fmla="*/ 1 h 2"/>
                <a:gd name="T6" fmla="*/ 1 w 19"/>
                <a:gd name="T7" fmla="*/ 0 h 2"/>
                <a:gd name="T8" fmla="*/ 18 w 19"/>
                <a:gd name="T9" fmla="*/ 0 h 2"/>
                <a:gd name="T10" fmla="*/ 19 w 19"/>
                <a:gd name="T11" fmla="*/ 1 h 2"/>
                <a:gd name="T12" fmla="*/ 18 w 1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">
                  <a:moveTo>
                    <a:pt x="18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19" y="2"/>
                    <a:pt x="18" y="2"/>
                    <a:pt x="1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9" name="Freeform 409"/>
            <p:cNvSpPr>
              <a:spLocks/>
            </p:cNvSpPr>
            <p:nvPr/>
          </p:nvSpPr>
          <p:spPr bwMode="auto">
            <a:xfrm>
              <a:off x="2908300" y="5229226"/>
              <a:ext cx="7937" cy="73025"/>
            </a:xfrm>
            <a:custGeom>
              <a:avLst/>
              <a:gdLst>
                <a:gd name="T0" fmla="*/ 1 w 2"/>
                <a:gd name="T1" fmla="*/ 19 h 19"/>
                <a:gd name="T2" fmla="*/ 0 w 2"/>
                <a:gd name="T3" fmla="*/ 18 h 19"/>
                <a:gd name="T4" fmla="*/ 0 w 2"/>
                <a:gd name="T5" fmla="*/ 1 h 19"/>
                <a:gd name="T6" fmla="*/ 1 w 2"/>
                <a:gd name="T7" fmla="*/ 0 h 19"/>
                <a:gd name="T8" fmla="*/ 2 w 2"/>
                <a:gd name="T9" fmla="*/ 1 h 19"/>
                <a:gd name="T10" fmla="*/ 2 w 2"/>
                <a:gd name="T11" fmla="*/ 18 h 19"/>
                <a:gd name="T12" fmla="*/ 1 w 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9">
                  <a:moveTo>
                    <a:pt x="1" y="19"/>
                  </a:moveTo>
                  <a:cubicBezTo>
                    <a:pt x="0" y="19"/>
                    <a:pt x="0" y="18"/>
                    <a:pt x="0" y="1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1" y="19"/>
                    <a:pt x="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40" name="Группа 139"/>
          <p:cNvGrpSpPr/>
          <p:nvPr/>
        </p:nvGrpSpPr>
        <p:grpSpPr>
          <a:xfrm>
            <a:off x="3840092" y="3880185"/>
            <a:ext cx="368841" cy="263843"/>
            <a:chOff x="5505450" y="3602038"/>
            <a:chExt cx="217488" cy="155576"/>
          </a:xfrm>
          <a:solidFill>
            <a:srgbClr val="008C95"/>
          </a:solidFill>
        </p:grpSpPr>
        <p:sp>
          <p:nvSpPr>
            <p:cNvPr id="141" name="Freeform 422"/>
            <p:cNvSpPr>
              <a:spLocks/>
            </p:cNvSpPr>
            <p:nvPr/>
          </p:nvSpPr>
          <p:spPr bwMode="auto">
            <a:xfrm>
              <a:off x="5505450" y="3602038"/>
              <a:ext cx="185737" cy="128588"/>
            </a:xfrm>
            <a:custGeom>
              <a:avLst/>
              <a:gdLst>
                <a:gd name="T0" fmla="*/ 35 w 48"/>
                <a:gd name="T1" fmla="*/ 33 h 33"/>
                <a:gd name="T2" fmla="*/ 3 w 48"/>
                <a:gd name="T3" fmla="*/ 33 h 33"/>
                <a:gd name="T4" fmla="*/ 0 w 48"/>
                <a:gd name="T5" fmla="*/ 30 h 33"/>
                <a:gd name="T6" fmla="*/ 0 w 48"/>
                <a:gd name="T7" fmla="*/ 4 h 33"/>
                <a:gd name="T8" fmla="*/ 3 w 48"/>
                <a:gd name="T9" fmla="*/ 0 h 33"/>
                <a:gd name="T10" fmla="*/ 45 w 48"/>
                <a:gd name="T11" fmla="*/ 0 h 33"/>
                <a:gd name="T12" fmla="*/ 48 w 48"/>
                <a:gd name="T13" fmla="*/ 4 h 33"/>
                <a:gd name="T14" fmla="*/ 48 w 48"/>
                <a:gd name="T15" fmla="*/ 11 h 33"/>
                <a:gd name="T16" fmla="*/ 47 w 48"/>
                <a:gd name="T17" fmla="*/ 12 h 33"/>
                <a:gd name="T18" fmla="*/ 46 w 48"/>
                <a:gd name="T19" fmla="*/ 11 h 33"/>
                <a:gd name="T20" fmla="*/ 46 w 48"/>
                <a:gd name="T21" fmla="*/ 4 h 33"/>
                <a:gd name="T22" fmla="*/ 45 w 48"/>
                <a:gd name="T23" fmla="*/ 3 h 33"/>
                <a:gd name="T24" fmla="*/ 3 w 48"/>
                <a:gd name="T25" fmla="*/ 3 h 33"/>
                <a:gd name="T26" fmla="*/ 2 w 48"/>
                <a:gd name="T27" fmla="*/ 4 h 33"/>
                <a:gd name="T28" fmla="*/ 2 w 48"/>
                <a:gd name="T29" fmla="*/ 30 h 33"/>
                <a:gd name="T30" fmla="*/ 3 w 48"/>
                <a:gd name="T31" fmla="*/ 31 h 33"/>
                <a:gd name="T32" fmla="*/ 35 w 48"/>
                <a:gd name="T33" fmla="*/ 31 h 33"/>
                <a:gd name="T34" fmla="*/ 36 w 48"/>
                <a:gd name="T35" fmla="*/ 32 h 33"/>
                <a:gd name="T36" fmla="*/ 35 w 48"/>
                <a:gd name="T3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35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2" y="33"/>
                    <a:pt x="0" y="32"/>
                    <a:pt x="0" y="3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8" y="2"/>
                    <a:pt x="48" y="4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2"/>
                    <a:pt x="47" y="12"/>
                  </a:cubicBezTo>
                  <a:cubicBezTo>
                    <a:pt x="47" y="12"/>
                    <a:pt x="46" y="11"/>
                    <a:pt x="46" y="11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3" y="31"/>
                    <a:pt x="3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6" y="31"/>
                    <a:pt x="36" y="32"/>
                  </a:cubicBezTo>
                  <a:cubicBezTo>
                    <a:pt x="36" y="33"/>
                    <a:pt x="35" y="33"/>
                    <a:pt x="3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2" name="Freeform 423"/>
            <p:cNvSpPr>
              <a:spLocks/>
            </p:cNvSpPr>
            <p:nvPr/>
          </p:nvSpPr>
          <p:spPr bwMode="auto">
            <a:xfrm>
              <a:off x="5567363" y="3749676"/>
              <a:ext cx="66675" cy="7938"/>
            </a:xfrm>
            <a:custGeom>
              <a:avLst/>
              <a:gdLst>
                <a:gd name="T0" fmla="*/ 15 w 17"/>
                <a:gd name="T1" fmla="*/ 2 h 2"/>
                <a:gd name="T2" fmla="*/ 1 w 17"/>
                <a:gd name="T3" fmla="*/ 2 h 2"/>
                <a:gd name="T4" fmla="*/ 0 w 17"/>
                <a:gd name="T5" fmla="*/ 1 h 2"/>
                <a:gd name="T6" fmla="*/ 1 w 17"/>
                <a:gd name="T7" fmla="*/ 0 h 2"/>
                <a:gd name="T8" fmla="*/ 15 w 17"/>
                <a:gd name="T9" fmla="*/ 0 h 2"/>
                <a:gd name="T10" fmla="*/ 17 w 17"/>
                <a:gd name="T11" fmla="*/ 1 h 2"/>
                <a:gd name="T12" fmla="*/ 15 w 1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">
                  <a:moveTo>
                    <a:pt x="1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6" y="2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3" name="Freeform 424"/>
            <p:cNvSpPr>
              <a:spLocks/>
            </p:cNvSpPr>
            <p:nvPr/>
          </p:nvSpPr>
          <p:spPr bwMode="auto">
            <a:xfrm>
              <a:off x="5594350" y="3722688"/>
              <a:ext cx="7937" cy="34925"/>
            </a:xfrm>
            <a:custGeom>
              <a:avLst/>
              <a:gdLst>
                <a:gd name="T0" fmla="*/ 1 w 2"/>
                <a:gd name="T1" fmla="*/ 9 h 9"/>
                <a:gd name="T2" fmla="*/ 0 w 2"/>
                <a:gd name="T3" fmla="*/ 8 h 9"/>
                <a:gd name="T4" fmla="*/ 0 w 2"/>
                <a:gd name="T5" fmla="*/ 1 h 9"/>
                <a:gd name="T6" fmla="*/ 1 w 2"/>
                <a:gd name="T7" fmla="*/ 0 h 9"/>
                <a:gd name="T8" fmla="*/ 2 w 2"/>
                <a:gd name="T9" fmla="*/ 1 h 9"/>
                <a:gd name="T10" fmla="*/ 2 w 2"/>
                <a:gd name="T11" fmla="*/ 8 h 9"/>
                <a:gd name="T12" fmla="*/ 1 w 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1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4" name="Freeform 425"/>
            <p:cNvSpPr>
              <a:spLocks noEditPoints="1"/>
            </p:cNvSpPr>
            <p:nvPr/>
          </p:nvSpPr>
          <p:spPr bwMode="auto">
            <a:xfrm>
              <a:off x="5656263" y="3657601"/>
              <a:ext cx="66675" cy="100013"/>
            </a:xfrm>
            <a:custGeom>
              <a:avLst/>
              <a:gdLst>
                <a:gd name="T0" fmla="*/ 14 w 17"/>
                <a:gd name="T1" fmla="*/ 26 h 26"/>
                <a:gd name="T2" fmla="*/ 3 w 17"/>
                <a:gd name="T3" fmla="*/ 26 h 26"/>
                <a:gd name="T4" fmla="*/ 0 w 17"/>
                <a:gd name="T5" fmla="*/ 23 h 26"/>
                <a:gd name="T6" fmla="*/ 0 w 17"/>
                <a:gd name="T7" fmla="*/ 4 h 26"/>
                <a:gd name="T8" fmla="*/ 3 w 17"/>
                <a:gd name="T9" fmla="*/ 0 h 26"/>
                <a:gd name="T10" fmla="*/ 14 w 17"/>
                <a:gd name="T11" fmla="*/ 0 h 26"/>
                <a:gd name="T12" fmla="*/ 17 w 17"/>
                <a:gd name="T13" fmla="*/ 4 h 26"/>
                <a:gd name="T14" fmla="*/ 17 w 17"/>
                <a:gd name="T15" fmla="*/ 23 h 26"/>
                <a:gd name="T16" fmla="*/ 14 w 17"/>
                <a:gd name="T17" fmla="*/ 26 h 26"/>
                <a:gd name="T18" fmla="*/ 3 w 17"/>
                <a:gd name="T19" fmla="*/ 3 h 26"/>
                <a:gd name="T20" fmla="*/ 2 w 17"/>
                <a:gd name="T21" fmla="*/ 4 h 26"/>
                <a:gd name="T22" fmla="*/ 2 w 17"/>
                <a:gd name="T23" fmla="*/ 23 h 26"/>
                <a:gd name="T24" fmla="*/ 3 w 17"/>
                <a:gd name="T25" fmla="*/ 24 h 26"/>
                <a:gd name="T26" fmla="*/ 14 w 17"/>
                <a:gd name="T27" fmla="*/ 24 h 26"/>
                <a:gd name="T28" fmla="*/ 15 w 17"/>
                <a:gd name="T29" fmla="*/ 23 h 26"/>
                <a:gd name="T30" fmla="*/ 15 w 17"/>
                <a:gd name="T31" fmla="*/ 4 h 26"/>
                <a:gd name="T32" fmla="*/ 14 w 17"/>
                <a:gd name="T33" fmla="*/ 3 h 26"/>
                <a:gd name="T34" fmla="*/ 3 w 17"/>
                <a:gd name="T3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6">
                  <a:moveTo>
                    <a:pt x="14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1" y="26"/>
                    <a:pt x="0" y="25"/>
                    <a:pt x="0" y="2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7" y="2"/>
                    <a:pt x="17" y="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5"/>
                    <a:pt x="15" y="26"/>
                    <a:pt x="14" y="26"/>
                  </a:cubicBezTo>
                  <a:close/>
                  <a:moveTo>
                    <a:pt x="3" y="3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4" y="3"/>
                    <a:pt x="14" y="3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5" name="Oval 426"/>
            <p:cNvSpPr>
              <a:spLocks noChangeArrowheads="1"/>
            </p:cNvSpPr>
            <p:nvPr/>
          </p:nvSpPr>
          <p:spPr bwMode="auto">
            <a:xfrm>
              <a:off x="5594350" y="3698876"/>
              <a:ext cx="11112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6" name="Oval 427"/>
            <p:cNvSpPr>
              <a:spLocks noChangeArrowheads="1"/>
            </p:cNvSpPr>
            <p:nvPr/>
          </p:nvSpPr>
          <p:spPr bwMode="auto">
            <a:xfrm>
              <a:off x="5683250" y="3727451"/>
              <a:ext cx="12700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7" name="Freeform 428"/>
            <p:cNvSpPr>
              <a:spLocks/>
            </p:cNvSpPr>
            <p:nvPr/>
          </p:nvSpPr>
          <p:spPr bwMode="auto">
            <a:xfrm>
              <a:off x="5505450" y="3625851"/>
              <a:ext cx="185737" cy="7938"/>
            </a:xfrm>
            <a:custGeom>
              <a:avLst/>
              <a:gdLst>
                <a:gd name="T0" fmla="*/ 47 w 48"/>
                <a:gd name="T1" fmla="*/ 2 h 2"/>
                <a:gd name="T2" fmla="*/ 1 w 48"/>
                <a:gd name="T3" fmla="*/ 2 h 2"/>
                <a:gd name="T4" fmla="*/ 0 w 48"/>
                <a:gd name="T5" fmla="*/ 1 h 2"/>
                <a:gd name="T6" fmla="*/ 1 w 48"/>
                <a:gd name="T7" fmla="*/ 0 h 2"/>
                <a:gd name="T8" fmla="*/ 47 w 48"/>
                <a:gd name="T9" fmla="*/ 0 h 2"/>
                <a:gd name="T10" fmla="*/ 48 w 48"/>
                <a:gd name="T11" fmla="*/ 1 h 2"/>
                <a:gd name="T12" fmla="*/ 47 w 4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">
                  <a:moveTo>
                    <a:pt x="4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2"/>
                    <a:pt x="48" y="2"/>
                    <a:pt x="4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3840091" y="1254922"/>
            <a:ext cx="368842" cy="250382"/>
            <a:chOff x="2741613" y="806451"/>
            <a:chExt cx="217488" cy="147638"/>
          </a:xfrm>
          <a:solidFill>
            <a:srgbClr val="008C95"/>
          </a:solidFill>
        </p:grpSpPr>
        <p:sp>
          <p:nvSpPr>
            <p:cNvPr id="149" name="Freeform 1191"/>
            <p:cNvSpPr>
              <a:spLocks noEditPoints="1"/>
            </p:cNvSpPr>
            <p:nvPr/>
          </p:nvSpPr>
          <p:spPr bwMode="auto">
            <a:xfrm>
              <a:off x="2754313" y="806451"/>
              <a:ext cx="193675" cy="120650"/>
            </a:xfrm>
            <a:custGeom>
              <a:avLst/>
              <a:gdLst>
                <a:gd name="T0" fmla="*/ 49 w 50"/>
                <a:gd name="T1" fmla="*/ 31 h 31"/>
                <a:gd name="T2" fmla="*/ 1 w 50"/>
                <a:gd name="T3" fmla="*/ 31 h 31"/>
                <a:gd name="T4" fmla="*/ 0 w 50"/>
                <a:gd name="T5" fmla="*/ 30 h 31"/>
                <a:gd name="T6" fmla="*/ 0 w 50"/>
                <a:gd name="T7" fmla="*/ 3 h 31"/>
                <a:gd name="T8" fmla="*/ 3 w 50"/>
                <a:gd name="T9" fmla="*/ 0 h 31"/>
                <a:gd name="T10" fmla="*/ 47 w 50"/>
                <a:gd name="T11" fmla="*/ 0 h 31"/>
                <a:gd name="T12" fmla="*/ 50 w 50"/>
                <a:gd name="T13" fmla="*/ 3 h 31"/>
                <a:gd name="T14" fmla="*/ 50 w 50"/>
                <a:gd name="T15" fmla="*/ 30 h 31"/>
                <a:gd name="T16" fmla="*/ 49 w 50"/>
                <a:gd name="T17" fmla="*/ 31 h 31"/>
                <a:gd name="T18" fmla="*/ 2 w 50"/>
                <a:gd name="T19" fmla="*/ 29 h 31"/>
                <a:gd name="T20" fmla="*/ 48 w 50"/>
                <a:gd name="T21" fmla="*/ 29 h 31"/>
                <a:gd name="T22" fmla="*/ 48 w 50"/>
                <a:gd name="T23" fmla="*/ 3 h 31"/>
                <a:gd name="T24" fmla="*/ 47 w 50"/>
                <a:gd name="T25" fmla="*/ 2 h 31"/>
                <a:gd name="T26" fmla="*/ 3 w 50"/>
                <a:gd name="T27" fmla="*/ 2 h 31"/>
                <a:gd name="T28" fmla="*/ 2 w 50"/>
                <a:gd name="T29" fmla="*/ 3 h 31"/>
                <a:gd name="T30" fmla="*/ 2 w 50"/>
                <a:gd name="T31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31">
                  <a:moveTo>
                    <a:pt x="49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0" y="2"/>
                    <a:pt x="50" y="3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31"/>
                    <a:pt x="49" y="31"/>
                  </a:cubicBezTo>
                  <a:close/>
                  <a:moveTo>
                    <a:pt x="2" y="29"/>
                  </a:moveTo>
                  <a:cubicBezTo>
                    <a:pt x="48" y="29"/>
                    <a:pt x="48" y="29"/>
                    <a:pt x="48" y="29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7" y="2"/>
                    <a:pt x="4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lnTo>
                    <a:pt x="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0" name="Freeform 1192"/>
            <p:cNvSpPr>
              <a:spLocks noEditPoints="1"/>
            </p:cNvSpPr>
            <p:nvPr/>
          </p:nvSpPr>
          <p:spPr bwMode="auto">
            <a:xfrm>
              <a:off x="2741613" y="919164"/>
              <a:ext cx="217488" cy="34925"/>
            </a:xfrm>
            <a:custGeom>
              <a:avLst/>
              <a:gdLst>
                <a:gd name="T0" fmla="*/ 54 w 56"/>
                <a:gd name="T1" fmla="*/ 9 h 9"/>
                <a:gd name="T2" fmla="*/ 2 w 56"/>
                <a:gd name="T3" fmla="*/ 9 h 9"/>
                <a:gd name="T4" fmla="*/ 0 w 56"/>
                <a:gd name="T5" fmla="*/ 6 h 9"/>
                <a:gd name="T6" fmla="*/ 0 w 56"/>
                <a:gd name="T7" fmla="*/ 2 h 9"/>
                <a:gd name="T8" fmla="*/ 2 w 56"/>
                <a:gd name="T9" fmla="*/ 0 h 9"/>
                <a:gd name="T10" fmla="*/ 54 w 56"/>
                <a:gd name="T11" fmla="*/ 0 h 9"/>
                <a:gd name="T12" fmla="*/ 56 w 56"/>
                <a:gd name="T13" fmla="*/ 2 h 9"/>
                <a:gd name="T14" fmla="*/ 56 w 56"/>
                <a:gd name="T15" fmla="*/ 6 h 9"/>
                <a:gd name="T16" fmla="*/ 54 w 56"/>
                <a:gd name="T17" fmla="*/ 9 h 9"/>
                <a:gd name="T18" fmla="*/ 2 w 56"/>
                <a:gd name="T19" fmla="*/ 2 h 9"/>
                <a:gd name="T20" fmla="*/ 2 w 56"/>
                <a:gd name="T21" fmla="*/ 6 h 9"/>
                <a:gd name="T22" fmla="*/ 54 w 56"/>
                <a:gd name="T23" fmla="*/ 6 h 9"/>
                <a:gd name="T24" fmla="*/ 54 w 56"/>
                <a:gd name="T25" fmla="*/ 2 h 9"/>
                <a:gd name="T26" fmla="*/ 2 w 56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9">
                  <a:moveTo>
                    <a:pt x="54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6" y="2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8"/>
                    <a:pt x="55" y="9"/>
                    <a:pt x="54" y="9"/>
                  </a:cubicBezTo>
                  <a:close/>
                  <a:moveTo>
                    <a:pt x="2" y="2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2"/>
                    <a:pt x="54" y="2"/>
                    <a:pt x="54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1" name="Freeform 1193"/>
            <p:cNvSpPr>
              <a:spLocks/>
            </p:cNvSpPr>
            <p:nvPr/>
          </p:nvSpPr>
          <p:spPr bwMode="auto">
            <a:xfrm>
              <a:off x="2830513" y="930276"/>
              <a:ext cx="34925" cy="7938"/>
            </a:xfrm>
            <a:custGeom>
              <a:avLst/>
              <a:gdLst>
                <a:gd name="T0" fmla="*/ 8 w 9"/>
                <a:gd name="T1" fmla="*/ 2 h 2"/>
                <a:gd name="T2" fmla="*/ 1 w 9"/>
                <a:gd name="T3" fmla="*/ 2 h 2"/>
                <a:gd name="T4" fmla="*/ 0 w 9"/>
                <a:gd name="T5" fmla="*/ 1 h 2"/>
                <a:gd name="T6" fmla="*/ 1 w 9"/>
                <a:gd name="T7" fmla="*/ 0 h 2"/>
                <a:gd name="T8" fmla="*/ 8 w 9"/>
                <a:gd name="T9" fmla="*/ 0 h 2"/>
                <a:gd name="T10" fmla="*/ 9 w 9"/>
                <a:gd name="T11" fmla="*/ 1 h 2"/>
                <a:gd name="T12" fmla="*/ 8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52" name="Группа 151"/>
          <p:cNvGrpSpPr/>
          <p:nvPr/>
        </p:nvGrpSpPr>
        <p:grpSpPr>
          <a:xfrm>
            <a:off x="3840092" y="2585339"/>
            <a:ext cx="368841" cy="209998"/>
            <a:chOff x="5110163" y="819151"/>
            <a:chExt cx="217488" cy="123826"/>
          </a:xfrm>
          <a:solidFill>
            <a:srgbClr val="008C95"/>
          </a:solidFill>
        </p:grpSpPr>
        <p:sp>
          <p:nvSpPr>
            <p:cNvPr id="153" name="Freeform 1203"/>
            <p:cNvSpPr>
              <a:spLocks noEditPoints="1"/>
            </p:cNvSpPr>
            <p:nvPr/>
          </p:nvSpPr>
          <p:spPr bwMode="auto">
            <a:xfrm>
              <a:off x="5130800" y="819151"/>
              <a:ext cx="180975" cy="103188"/>
            </a:xfrm>
            <a:custGeom>
              <a:avLst/>
              <a:gdLst>
                <a:gd name="T0" fmla="*/ 45 w 47"/>
                <a:gd name="T1" fmla="*/ 27 h 27"/>
                <a:gd name="T2" fmla="*/ 1 w 47"/>
                <a:gd name="T3" fmla="*/ 27 h 27"/>
                <a:gd name="T4" fmla="*/ 0 w 47"/>
                <a:gd name="T5" fmla="*/ 26 h 27"/>
                <a:gd name="T6" fmla="*/ 0 w 47"/>
                <a:gd name="T7" fmla="*/ 4 h 27"/>
                <a:gd name="T8" fmla="*/ 4 w 47"/>
                <a:gd name="T9" fmla="*/ 0 h 27"/>
                <a:gd name="T10" fmla="*/ 42 w 47"/>
                <a:gd name="T11" fmla="*/ 0 h 27"/>
                <a:gd name="T12" fmla="*/ 47 w 47"/>
                <a:gd name="T13" fmla="*/ 4 h 27"/>
                <a:gd name="T14" fmla="*/ 47 w 47"/>
                <a:gd name="T15" fmla="*/ 26 h 27"/>
                <a:gd name="T16" fmla="*/ 45 w 47"/>
                <a:gd name="T17" fmla="*/ 27 h 27"/>
                <a:gd name="T18" fmla="*/ 2 w 47"/>
                <a:gd name="T19" fmla="*/ 25 h 27"/>
                <a:gd name="T20" fmla="*/ 44 w 47"/>
                <a:gd name="T21" fmla="*/ 25 h 27"/>
                <a:gd name="T22" fmla="*/ 44 w 47"/>
                <a:gd name="T23" fmla="*/ 4 h 27"/>
                <a:gd name="T24" fmla="*/ 42 w 47"/>
                <a:gd name="T25" fmla="*/ 2 h 27"/>
                <a:gd name="T26" fmla="*/ 4 w 47"/>
                <a:gd name="T27" fmla="*/ 2 h 27"/>
                <a:gd name="T28" fmla="*/ 2 w 47"/>
                <a:gd name="T29" fmla="*/ 4 h 27"/>
                <a:gd name="T30" fmla="*/ 2 w 47"/>
                <a:gd name="T3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27">
                  <a:moveTo>
                    <a:pt x="45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5" y="0"/>
                    <a:pt x="47" y="1"/>
                    <a:pt x="47" y="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6" y="27"/>
                    <a:pt x="45" y="27"/>
                  </a:cubicBezTo>
                  <a:close/>
                  <a:moveTo>
                    <a:pt x="2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3"/>
                    <a:pt x="43" y="2"/>
                    <a:pt x="4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2" y="4"/>
                  </a:cubicBez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4" name="Freeform 1204"/>
            <p:cNvSpPr>
              <a:spLocks noEditPoints="1"/>
            </p:cNvSpPr>
            <p:nvPr/>
          </p:nvSpPr>
          <p:spPr bwMode="auto">
            <a:xfrm>
              <a:off x="5145088" y="833439"/>
              <a:ext cx="147638" cy="88900"/>
            </a:xfrm>
            <a:custGeom>
              <a:avLst/>
              <a:gdLst>
                <a:gd name="T0" fmla="*/ 37 w 38"/>
                <a:gd name="T1" fmla="*/ 23 h 23"/>
                <a:gd name="T2" fmla="*/ 1 w 38"/>
                <a:gd name="T3" fmla="*/ 23 h 23"/>
                <a:gd name="T4" fmla="*/ 0 w 38"/>
                <a:gd name="T5" fmla="*/ 22 h 23"/>
                <a:gd name="T6" fmla="*/ 0 w 38"/>
                <a:gd name="T7" fmla="*/ 4 h 23"/>
                <a:gd name="T8" fmla="*/ 4 w 38"/>
                <a:gd name="T9" fmla="*/ 0 h 23"/>
                <a:gd name="T10" fmla="*/ 34 w 38"/>
                <a:gd name="T11" fmla="*/ 0 h 23"/>
                <a:gd name="T12" fmla="*/ 38 w 38"/>
                <a:gd name="T13" fmla="*/ 4 h 23"/>
                <a:gd name="T14" fmla="*/ 38 w 38"/>
                <a:gd name="T15" fmla="*/ 22 h 23"/>
                <a:gd name="T16" fmla="*/ 37 w 38"/>
                <a:gd name="T17" fmla="*/ 23 h 23"/>
                <a:gd name="T18" fmla="*/ 2 w 38"/>
                <a:gd name="T19" fmla="*/ 21 h 23"/>
                <a:gd name="T20" fmla="*/ 36 w 38"/>
                <a:gd name="T21" fmla="*/ 21 h 23"/>
                <a:gd name="T22" fmla="*/ 36 w 38"/>
                <a:gd name="T23" fmla="*/ 4 h 23"/>
                <a:gd name="T24" fmla="*/ 34 w 38"/>
                <a:gd name="T25" fmla="*/ 2 h 23"/>
                <a:gd name="T26" fmla="*/ 4 w 38"/>
                <a:gd name="T27" fmla="*/ 2 h 23"/>
                <a:gd name="T28" fmla="*/ 2 w 38"/>
                <a:gd name="T29" fmla="*/ 4 h 23"/>
                <a:gd name="T30" fmla="*/ 2 w 38"/>
                <a:gd name="T3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3">
                  <a:moveTo>
                    <a:pt x="37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0"/>
                    <a:pt x="38" y="2"/>
                    <a:pt x="38" y="4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3"/>
                    <a:pt x="37" y="23"/>
                  </a:cubicBezTo>
                  <a:close/>
                  <a:moveTo>
                    <a:pt x="2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2" y="4"/>
                  </a:cubicBezTo>
                  <a:lnTo>
                    <a:pt x="2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5" name="Freeform 1205"/>
            <p:cNvSpPr>
              <a:spLocks noEditPoints="1"/>
            </p:cNvSpPr>
            <p:nvPr/>
          </p:nvSpPr>
          <p:spPr bwMode="auto">
            <a:xfrm>
              <a:off x="5110163" y="915989"/>
              <a:ext cx="217488" cy="26988"/>
            </a:xfrm>
            <a:custGeom>
              <a:avLst/>
              <a:gdLst>
                <a:gd name="T0" fmla="*/ 49 w 56"/>
                <a:gd name="T1" fmla="*/ 7 h 7"/>
                <a:gd name="T2" fmla="*/ 7 w 56"/>
                <a:gd name="T3" fmla="*/ 7 h 7"/>
                <a:gd name="T4" fmla="*/ 0 w 56"/>
                <a:gd name="T5" fmla="*/ 1 h 7"/>
                <a:gd name="T6" fmla="*/ 1 w 56"/>
                <a:gd name="T7" fmla="*/ 0 h 7"/>
                <a:gd name="T8" fmla="*/ 55 w 56"/>
                <a:gd name="T9" fmla="*/ 0 h 7"/>
                <a:gd name="T10" fmla="*/ 56 w 56"/>
                <a:gd name="T11" fmla="*/ 1 h 7"/>
                <a:gd name="T12" fmla="*/ 49 w 56"/>
                <a:gd name="T13" fmla="*/ 7 h 7"/>
                <a:gd name="T14" fmla="*/ 3 w 56"/>
                <a:gd name="T15" fmla="*/ 2 h 7"/>
                <a:gd name="T16" fmla="*/ 7 w 56"/>
                <a:gd name="T17" fmla="*/ 5 h 7"/>
                <a:gd name="T18" fmla="*/ 49 w 56"/>
                <a:gd name="T19" fmla="*/ 5 h 7"/>
                <a:gd name="T20" fmla="*/ 54 w 56"/>
                <a:gd name="T21" fmla="*/ 2 h 7"/>
                <a:gd name="T22" fmla="*/ 3 w 56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7">
                  <a:moveTo>
                    <a:pt x="49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0" y="4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6" y="4"/>
                    <a:pt x="53" y="7"/>
                    <a:pt x="49" y="7"/>
                  </a:cubicBezTo>
                  <a:close/>
                  <a:moveTo>
                    <a:pt x="3" y="2"/>
                  </a:moveTo>
                  <a:cubicBezTo>
                    <a:pt x="3" y="4"/>
                    <a:pt x="5" y="5"/>
                    <a:pt x="7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5"/>
                    <a:pt x="53" y="4"/>
                    <a:pt x="54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56" name="Группа 155"/>
          <p:cNvGrpSpPr/>
          <p:nvPr/>
        </p:nvGrpSpPr>
        <p:grpSpPr>
          <a:xfrm>
            <a:off x="747493" y="1252878"/>
            <a:ext cx="368841" cy="255764"/>
            <a:chOff x="5505450" y="3192464"/>
            <a:chExt cx="217488" cy="150812"/>
          </a:xfrm>
          <a:solidFill>
            <a:srgbClr val="008C95"/>
          </a:solidFill>
        </p:grpSpPr>
        <p:sp>
          <p:nvSpPr>
            <p:cNvPr id="157" name="Freeform 1209"/>
            <p:cNvSpPr>
              <a:spLocks noEditPoints="1"/>
            </p:cNvSpPr>
            <p:nvPr/>
          </p:nvSpPr>
          <p:spPr bwMode="auto">
            <a:xfrm>
              <a:off x="5529263" y="3192464"/>
              <a:ext cx="169863" cy="100013"/>
            </a:xfrm>
            <a:custGeom>
              <a:avLst/>
              <a:gdLst>
                <a:gd name="T0" fmla="*/ 43 w 44"/>
                <a:gd name="T1" fmla="*/ 26 h 26"/>
                <a:gd name="T2" fmla="*/ 1 w 44"/>
                <a:gd name="T3" fmla="*/ 26 h 26"/>
                <a:gd name="T4" fmla="*/ 0 w 44"/>
                <a:gd name="T5" fmla="*/ 25 h 26"/>
                <a:gd name="T6" fmla="*/ 0 w 44"/>
                <a:gd name="T7" fmla="*/ 1 h 26"/>
                <a:gd name="T8" fmla="*/ 1 w 44"/>
                <a:gd name="T9" fmla="*/ 0 h 26"/>
                <a:gd name="T10" fmla="*/ 43 w 44"/>
                <a:gd name="T11" fmla="*/ 0 h 26"/>
                <a:gd name="T12" fmla="*/ 44 w 44"/>
                <a:gd name="T13" fmla="*/ 1 h 26"/>
                <a:gd name="T14" fmla="*/ 44 w 44"/>
                <a:gd name="T15" fmla="*/ 25 h 26"/>
                <a:gd name="T16" fmla="*/ 43 w 44"/>
                <a:gd name="T17" fmla="*/ 26 h 26"/>
                <a:gd name="T18" fmla="*/ 3 w 44"/>
                <a:gd name="T19" fmla="*/ 24 h 26"/>
                <a:gd name="T20" fmla="*/ 42 w 44"/>
                <a:gd name="T21" fmla="*/ 24 h 26"/>
                <a:gd name="T22" fmla="*/ 42 w 44"/>
                <a:gd name="T23" fmla="*/ 2 h 26"/>
                <a:gd name="T24" fmla="*/ 3 w 44"/>
                <a:gd name="T25" fmla="*/ 2 h 26"/>
                <a:gd name="T26" fmla="*/ 3 w 44"/>
                <a:gd name="T27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26">
                  <a:moveTo>
                    <a:pt x="43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5"/>
                    <a:pt x="0" y="2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4" y="1"/>
                    <a:pt x="44" y="1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3" y="26"/>
                    <a:pt x="43" y="26"/>
                  </a:cubicBezTo>
                  <a:close/>
                  <a:moveTo>
                    <a:pt x="3" y="24"/>
                  </a:moveTo>
                  <a:cubicBezTo>
                    <a:pt x="42" y="24"/>
                    <a:pt x="42" y="24"/>
                    <a:pt x="42" y="24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8" name="Freeform 1211"/>
            <p:cNvSpPr>
              <a:spLocks noEditPoints="1"/>
            </p:cNvSpPr>
            <p:nvPr/>
          </p:nvSpPr>
          <p:spPr bwMode="auto">
            <a:xfrm>
              <a:off x="5505450" y="3284538"/>
              <a:ext cx="217488" cy="58738"/>
            </a:xfrm>
            <a:custGeom>
              <a:avLst/>
              <a:gdLst>
                <a:gd name="T0" fmla="*/ 55 w 56"/>
                <a:gd name="T1" fmla="*/ 15 h 15"/>
                <a:gd name="T2" fmla="*/ 1 w 56"/>
                <a:gd name="T3" fmla="*/ 15 h 15"/>
                <a:gd name="T4" fmla="*/ 0 w 56"/>
                <a:gd name="T5" fmla="*/ 15 h 15"/>
                <a:gd name="T6" fmla="*/ 0 w 56"/>
                <a:gd name="T7" fmla="*/ 14 h 15"/>
                <a:gd name="T8" fmla="*/ 7 w 56"/>
                <a:gd name="T9" fmla="*/ 0 h 15"/>
                <a:gd name="T10" fmla="*/ 7 w 56"/>
                <a:gd name="T11" fmla="*/ 0 h 15"/>
                <a:gd name="T12" fmla="*/ 49 w 56"/>
                <a:gd name="T13" fmla="*/ 0 h 15"/>
                <a:gd name="T14" fmla="*/ 50 w 56"/>
                <a:gd name="T15" fmla="*/ 0 h 15"/>
                <a:gd name="T16" fmla="*/ 56 w 56"/>
                <a:gd name="T17" fmla="*/ 14 h 15"/>
                <a:gd name="T18" fmla="*/ 56 w 56"/>
                <a:gd name="T19" fmla="*/ 15 h 15"/>
                <a:gd name="T20" fmla="*/ 55 w 56"/>
                <a:gd name="T21" fmla="*/ 15 h 15"/>
                <a:gd name="T22" fmla="*/ 3 w 56"/>
                <a:gd name="T23" fmla="*/ 13 h 15"/>
                <a:gd name="T24" fmla="*/ 53 w 56"/>
                <a:gd name="T25" fmla="*/ 13 h 15"/>
                <a:gd name="T26" fmla="*/ 48 w 56"/>
                <a:gd name="T27" fmla="*/ 2 h 15"/>
                <a:gd name="T28" fmla="*/ 8 w 56"/>
                <a:gd name="T29" fmla="*/ 2 h 15"/>
                <a:gd name="T30" fmla="*/ 3 w 56"/>
                <a:gd name="T3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15">
                  <a:moveTo>
                    <a:pt x="55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lose/>
                  <a:moveTo>
                    <a:pt x="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9" name="Freeform 1212"/>
            <p:cNvSpPr>
              <a:spLocks/>
            </p:cNvSpPr>
            <p:nvPr/>
          </p:nvSpPr>
          <p:spPr bwMode="auto">
            <a:xfrm>
              <a:off x="5567363" y="3300413"/>
              <a:ext cx="93663" cy="7938"/>
            </a:xfrm>
            <a:custGeom>
              <a:avLst/>
              <a:gdLst>
                <a:gd name="T0" fmla="*/ 23 w 24"/>
                <a:gd name="T1" fmla="*/ 2 h 2"/>
                <a:gd name="T2" fmla="*/ 2 w 24"/>
                <a:gd name="T3" fmla="*/ 2 h 2"/>
                <a:gd name="T4" fmla="*/ 0 w 24"/>
                <a:gd name="T5" fmla="*/ 1 h 2"/>
                <a:gd name="T6" fmla="*/ 2 w 24"/>
                <a:gd name="T7" fmla="*/ 0 h 2"/>
                <a:gd name="T8" fmla="*/ 23 w 24"/>
                <a:gd name="T9" fmla="*/ 0 h 2"/>
                <a:gd name="T10" fmla="*/ 24 w 24"/>
                <a:gd name="T11" fmla="*/ 1 h 2"/>
                <a:gd name="T12" fmla="*/ 23 w 2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">
                  <a:moveTo>
                    <a:pt x="2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0" name="Freeform 1213"/>
            <p:cNvSpPr>
              <a:spLocks/>
            </p:cNvSpPr>
            <p:nvPr/>
          </p:nvSpPr>
          <p:spPr bwMode="auto">
            <a:xfrm>
              <a:off x="5548313" y="3319463"/>
              <a:ext cx="131763" cy="7938"/>
            </a:xfrm>
            <a:custGeom>
              <a:avLst/>
              <a:gdLst>
                <a:gd name="T0" fmla="*/ 33 w 34"/>
                <a:gd name="T1" fmla="*/ 2 h 2"/>
                <a:gd name="T2" fmla="*/ 1 w 34"/>
                <a:gd name="T3" fmla="*/ 2 h 2"/>
                <a:gd name="T4" fmla="*/ 0 w 34"/>
                <a:gd name="T5" fmla="*/ 1 h 2"/>
                <a:gd name="T6" fmla="*/ 1 w 34"/>
                <a:gd name="T7" fmla="*/ 0 h 2"/>
                <a:gd name="T8" fmla="*/ 33 w 34"/>
                <a:gd name="T9" fmla="*/ 0 h 2"/>
                <a:gd name="T10" fmla="*/ 34 w 34"/>
                <a:gd name="T11" fmla="*/ 1 h 2"/>
                <a:gd name="T12" fmla="*/ 33 w 3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">
                  <a:moveTo>
                    <a:pt x="3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4" y="1"/>
                    <a:pt x="34" y="2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61" name="Группа 160"/>
          <p:cNvGrpSpPr/>
          <p:nvPr/>
        </p:nvGrpSpPr>
        <p:grpSpPr>
          <a:xfrm>
            <a:off x="1527144" y="1223232"/>
            <a:ext cx="368841" cy="333840"/>
            <a:chOff x="6294438" y="4768851"/>
            <a:chExt cx="217488" cy="196850"/>
          </a:xfrm>
          <a:solidFill>
            <a:srgbClr val="008C95"/>
          </a:solidFill>
        </p:grpSpPr>
        <p:sp>
          <p:nvSpPr>
            <p:cNvPr id="162" name="Freeform 1269"/>
            <p:cNvSpPr>
              <a:spLocks/>
            </p:cNvSpPr>
            <p:nvPr/>
          </p:nvSpPr>
          <p:spPr bwMode="auto">
            <a:xfrm>
              <a:off x="6337300" y="4833938"/>
              <a:ext cx="136525" cy="69850"/>
            </a:xfrm>
            <a:custGeom>
              <a:avLst/>
              <a:gdLst>
                <a:gd name="T0" fmla="*/ 17 w 35"/>
                <a:gd name="T1" fmla="*/ 18 h 18"/>
                <a:gd name="T2" fmla="*/ 0 w 35"/>
                <a:gd name="T3" fmla="*/ 1 h 18"/>
                <a:gd name="T4" fmla="*/ 1 w 35"/>
                <a:gd name="T5" fmla="*/ 0 h 18"/>
                <a:gd name="T6" fmla="*/ 2 w 35"/>
                <a:gd name="T7" fmla="*/ 1 h 18"/>
                <a:gd name="T8" fmla="*/ 17 w 35"/>
                <a:gd name="T9" fmla="*/ 16 h 18"/>
                <a:gd name="T10" fmla="*/ 33 w 35"/>
                <a:gd name="T11" fmla="*/ 1 h 18"/>
                <a:gd name="T12" fmla="*/ 34 w 35"/>
                <a:gd name="T13" fmla="*/ 0 h 18"/>
                <a:gd name="T14" fmla="*/ 35 w 35"/>
                <a:gd name="T15" fmla="*/ 1 h 18"/>
                <a:gd name="T16" fmla="*/ 17 w 3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8">
                  <a:moveTo>
                    <a:pt x="17" y="18"/>
                  </a:moveTo>
                  <a:cubicBezTo>
                    <a:pt x="8" y="18"/>
                    <a:pt x="0" y="1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9"/>
                    <a:pt x="9" y="16"/>
                    <a:pt x="17" y="16"/>
                  </a:cubicBezTo>
                  <a:cubicBezTo>
                    <a:pt x="26" y="16"/>
                    <a:pt x="33" y="9"/>
                    <a:pt x="33" y="1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4" y="0"/>
                    <a:pt x="35" y="0"/>
                    <a:pt x="35" y="1"/>
                  </a:cubicBezTo>
                  <a:cubicBezTo>
                    <a:pt x="35" y="10"/>
                    <a:pt x="27" y="18"/>
                    <a:pt x="1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3" name="Freeform 1270"/>
            <p:cNvSpPr>
              <a:spLocks/>
            </p:cNvSpPr>
            <p:nvPr/>
          </p:nvSpPr>
          <p:spPr bwMode="auto">
            <a:xfrm>
              <a:off x="6337300" y="4833938"/>
              <a:ext cx="136525" cy="7938"/>
            </a:xfrm>
            <a:custGeom>
              <a:avLst/>
              <a:gdLst>
                <a:gd name="T0" fmla="*/ 34 w 35"/>
                <a:gd name="T1" fmla="*/ 2 h 2"/>
                <a:gd name="T2" fmla="*/ 1 w 35"/>
                <a:gd name="T3" fmla="*/ 2 h 2"/>
                <a:gd name="T4" fmla="*/ 0 w 35"/>
                <a:gd name="T5" fmla="*/ 1 h 2"/>
                <a:gd name="T6" fmla="*/ 1 w 35"/>
                <a:gd name="T7" fmla="*/ 0 h 2"/>
                <a:gd name="T8" fmla="*/ 34 w 35"/>
                <a:gd name="T9" fmla="*/ 0 h 2"/>
                <a:gd name="T10" fmla="*/ 35 w 35"/>
                <a:gd name="T11" fmla="*/ 1 h 2"/>
                <a:gd name="T12" fmla="*/ 34 w 3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">
                  <a:moveTo>
                    <a:pt x="34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5" y="0"/>
                    <a:pt x="35" y="1"/>
                  </a:cubicBezTo>
                  <a:cubicBezTo>
                    <a:pt x="35" y="1"/>
                    <a:pt x="34" y="2"/>
                    <a:pt x="3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4" name="Freeform 1271"/>
            <p:cNvSpPr>
              <a:spLocks/>
            </p:cNvSpPr>
            <p:nvPr/>
          </p:nvSpPr>
          <p:spPr bwMode="auto">
            <a:xfrm>
              <a:off x="6315075" y="4833938"/>
              <a:ext cx="180975" cy="104775"/>
            </a:xfrm>
            <a:custGeom>
              <a:avLst/>
              <a:gdLst>
                <a:gd name="T0" fmla="*/ 45 w 47"/>
                <a:gd name="T1" fmla="*/ 27 h 27"/>
                <a:gd name="T2" fmla="*/ 1 w 47"/>
                <a:gd name="T3" fmla="*/ 27 h 27"/>
                <a:gd name="T4" fmla="*/ 0 w 47"/>
                <a:gd name="T5" fmla="*/ 26 h 27"/>
                <a:gd name="T6" fmla="*/ 0 w 47"/>
                <a:gd name="T7" fmla="*/ 1 h 27"/>
                <a:gd name="T8" fmla="*/ 1 w 47"/>
                <a:gd name="T9" fmla="*/ 0 h 27"/>
                <a:gd name="T10" fmla="*/ 2 w 47"/>
                <a:gd name="T11" fmla="*/ 0 h 27"/>
                <a:gd name="T12" fmla="*/ 4 w 47"/>
                <a:gd name="T13" fmla="*/ 1 h 27"/>
                <a:gd name="T14" fmla="*/ 2 w 47"/>
                <a:gd name="T15" fmla="*/ 2 h 27"/>
                <a:gd name="T16" fmla="*/ 2 w 47"/>
                <a:gd name="T17" fmla="*/ 2 h 27"/>
                <a:gd name="T18" fmla="*/ 2 w 47"/>
                <a:gd name="T19" fmla="*/ 25 h 27"/>
                <a:gd name="T20" fmla="*/ 44 w 47"/>
                <a:gd name="T21" fmla="*/ 25 h 27"/>
                <a:gd name="T22" fmla="*/ 44 w 47"/>
                <a:gd name="T23" fmla="*/ 2 h 27"/>
                <a:gd name="T24" fmla="*/ 44 w 47"/>
                <a:gd name="T25" fmla="*/ 2 h 27"/>
                <a:gd name="T26" fmla="*/ 43 w 47"/>
                <a:gd name="T27" fmla="*/ 1 h 27"/>
                <a:gd name="T28" fmla="*/ 44 w 47"/>
                <a:gd name="T29" fmla="*/ 0 h 27"/>
                <a:gd name="T30" fmla="*/ 45 w 47"/>
                <a:gd name="T31" fmla="*/ 0 h 27"/>
                <a:gd name="T32" fmla="*/ 47 w 47"/>
                <a:gd name="T33" fmla="*/ 1 h 27"/>
                <a:gd name="T34" fmla="*/ 47 w 47"/>
                <a:gd name="T35" fmla="*/ 26 h 27"/>
                <a:gd name="T36" fmla="*/ 45 w 47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7">
                  <a:moveTo>
                    <a:pt x="45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1"/>
                    <a:pt x="43" y="1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7" y="0"/>
                    <a:pt x="47" y="1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6" y="27"/>
                    <a:pt x="4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" name="Freeform 1272"/>
            <p:cNvSpPr>
              <a:spLocks noEditPoints="1"/>
            </p:cNvSpPr>
            <p:nvPr/>
          </p:nvSpPr>
          <p:spPr bwMode="auto">
            <a:xfrm>
              <a:off x="6294438" y="4930776"/>
              <a:ext cx="217488" cy="34925"/>
            </a:xfrm>
            <a:custGeom>
              <a:avLst/>
              <a:gdLst>
                <a:gd name="T0" fmla="*/ 50 w 56"/>
                <a:gd name="T1" fmla="*/ 9 h 9"/>
                <a:gd name="T2" fmla="*/ 6 w 56"/>
                <a:gd name="T3" fmla="*/ 9 h 9"/>
                <a:gd name="T4" fmla="*/ 3 w 56"/>
                <a:gd name="T5" fmla="*/ 7 h 9"/>
                <a:gd name="T6" fmla="*/ 0 w 56"/>
                <a:gd name="T7" fmla="*/ 1 h 9"/>
                <a:gd name="T8" fmla="*/ 1 w 56"/>
                <a:gd name="T9" fmla="*/ 0 h 9"/>
                <a:gd name="T10" fmla="*/ 1 w 56"/>
                <a:gd name="T11" fmla="*/ 0 h 9"/>
                <a:gd name="T12" fmla="*/ 55 w 56"/>
                <a:gd name="T13" fmla="*/ 0 h 9"/>
                <a:gd name="T14" fmla="*/ 56 w 56"/>
                <a:gd name="T15" fmla="*/ 0 h 9"/>
                <a:gd name="T16" fmla="*/ 56 w 56"/>
                <a:gd name="T17" fmla="*/ 1 h 9"/>
                <a:gd name="T18" fmla="*/ 53 w 56"/>
                <a:gd name="T19" fmla="*/ 7 h 9"/>
                <a:gd name="T20" fmla="*/ 50 w 56"/>
                <a:gd name="T21" fmla="*/ 9 h 9"/>
                <a:gd name="T22" fmla="*/ 3 w 56"/>
                <a:gd name="T23" fmla="*/ 2 h 9"/>
                <a:gd name="T24" fmla="*/ 5 w 56"/>
                <a:gd name="T25" fmla="*/ 6 h 9"/>
                <a:gd name="T26" fmla="*/ 6 w 56"/>
                <a:gd name="T27" fmla="*/ 7 h 9"/>
                <a:gd name="T28" fmla="*/ 50 w 56"/>
                <a:gd name="T29" fmla="*/ 7 h 9"/>
                <a:gd name="T30" fmla="*/ 51 w 56"/>
                <a:gd name="T31" fmla="*/ 6 h 9"/>
                <a:gd name="T32" fmla="*/ 53 w 56"/>
                <a:gd name="T33" fmla="*/ 2 h 9"/>
                <a:gd name="T34" fmla="*/ 3 w 56"/>
                <a:gd name="T3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9">
                  <a:moveTo>
                    <a:pt x="50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4" y="8"/>
                    <a:pt x="3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6" y="0"/>
                    <a:pt x="56" y="1"/>
                    <a:pt x="56" y="1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8"/>
                    <a:pt x="52" y="9"/>
                    <a:pt x="50" y="9"/>
                  </a:cubicBezTo>
                  <a:close/>
                  <a:moveTo>
                    <a:pt x="3" y="2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53" y="2"/>
                    <a:pt x="53" y="2"/>
                    <a:pt x="53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6" name="Freeform 1273"/>
            <p:cNvSpPr>
              <a:spLocks noEditPoints="1"/>
            </p:cNvSpPr>
            <p:nvPr/>
          </p:nvSpPr>
          <p:spPr bwMode="auto">
            <a:xfrm>
              <a:off x="6399213" y="4768851"/>
              <a:ext cx="74613" cy="134938"/>
            </a:xfrm>
            <a:custGeom>
              <a:avLst/>
              <a:gdLst>
                <a:gd name="T0" fmla="*/ 1 w 19"/>
                <a:gd name="T1" fmla="*/ 35 h 35"/>
                <a:gd name="T2" fmla="*/ 0 w 19"/>
                <a:gd name="T3" fmla="*/ 34 h 35"/>
                <a:gd name="T4" fmla="*/ 1 w 19"/>
                <a:gd name="T5" fmla="*/ 33 h 35"/>
                <a:gd name="T6" fmla="*/ 9 w 19"/>
                <a:gd name="T7" fmla="*/ 18 h 35"/>
                <a:gd name="T8" fmla="*/ 1 w 19"/>
                <a:gd name="T9" fmla="*/ 2 h 35"/>
                <a:gd name="T10" fmla="*/ 0 w 19"/>
                <a:gd name="T11" fmla="*/ 1 h 35"/>
                <a:gd name="T12" fmla="*/ 1 w 19"/>
                <a:gd name="T13" fmla="*/ 0 h 35"/>
                <a:gd name="T14" fmla="*/ 19 w 19"/>
                <a:gd name="T15" fmla="*/ 18 h 35"/>
                <a:gd name="T16" fmla="*/ 1 w 19"/>
                <a:gd name="T17" fmla="*/ 35 h 35"/>
                <a:gd name="T18" fmla="*/ 7 w 19"/>
                <a:gd name="T19" fmla="*/ 3 h 35"/>
                <a:gd name="T20" fmla="*/ 11 w 19"/>
                <a:gd name="T21" fmla="*/ 18 h 35"/>
                <a:gd name="T22" fmla="*/ 7 w 19"/>
                <a:gd name="T23" fmla="*/ 32 h 35"/>
                <a:gd name="T24" fmla="*/ 17 w 19"/>
                <a:gd name="T25" fmla="*/ 18 h 35"/>
                <a:gd name="T26" fmla="*/ 7 w 19"/>
                <a:gd name="T2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35">
                  <a:moveTo>
                    <a:pt x="1" y="35"/>
                  </a:moveTo>
                  <a:cubicBezTo>
                    <a:pt x="1" y="35"/>
                    <a:pt x="0" y="35"/>
                    <a:pt x="0" y="34"/>
                  </a:cubicBezTo>
                  <a:cubicBezTo>
                    <a:pt x="0" y="34"/>
                    <a:pt x="1" y="33"/>
                    <a:pt x="1" y="33"/>
                  </a:cubicBezTo>
                  <a:cubicBezTo>
                    <a:pt x="5" y="33"/>
                    <a:pt x="9" y="26"/>
                    <a:pt x="9" y="18"/>
                  </a:cubicBezTo>
                  <a:cubicBezTo>
                    <a:pt x="9" y="9"/>
                    <a:pt x="5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1" y="0"/>
                    <a:pt x="19" y="8"/>
                    <a:pt x="19" y="18"/>
                  </a:cubicBezTo>
                  <a:cubicBezTo>
                    <a:pt x="19" y="27"/>
                    <a:pt x="11" y="35"/>
                    <a:pt x="1" y="35"/>
                  </a:cubicBezTo>
                  <a:close/>
                  <a:moveTo>
                    <a:pt x="7" y="3"/>
                  </a:moveTo>
                  <a:cubicBezTo>
                    <a:pt x="9" y="6"/>
                    <a:pt x="11" y="12"/>
                    <a:pt x="11" y="18"/>
                  </a:cubicBezTo>
                  <a:cubicBezTo>
                    <a:pt x="11" y="24"/>
                    <a:pt x="9" y="29"/>
                    <a:pt x="7" y="32"/>
                  </a:cubicBezTo>
                  <a:cubicBezTo>
                    <a:pt x="13" y="30"/>
                    <a:pt x="17" y="24"/>
                    <a:pt x="17" y="18"/>
                  </a:cubicBezTo>
                  <a:cubicBezTo>
                    <a:pt x="17" y="11"/>
                    <a:pt x="13" y="5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7" name="Freeform 1274"/>
            <p:cNvSpPr>
              <a:spLocks noEditPoints="1"/>
            </p:cNvSpPr>
            <p:nvPr/>
          </p:nvSpPr>
          <p:spPr bwMode="auto">
            <a:xfrm>
              <a:off x="6337300" y="4768851"/>
              <a:ext cx="69850" cy="134938"/>
            </a:xfrm>
            <a:custGeom>
              <a:avLst/>
              <a:gdLst>
                <a:gd name="T0" fmla="*/ 17 w 18"/>
                <a:gd name="T1" fmla="*/ 35 h 35"/>
                <a:gd name="T2" fmla="*/ 0 w 18"/>
                <a:gd name="T3" fmla="*/ 18 h 35"/>
                <a:gd name="T4" fmla="*/ 17 w 18"/>
                <a:gd name="T5" fmla="*/ 0 h 35"/>
                <a:gd name="T6" fmla="*/ 18 w 18"/>
                <a:gd name="T7" fmla="*/ 1 h 35"/>
                <a:gd name="T8" fmla="*/ 17 w 18"/>
                <a:gd name="T9" fmla="*/ 2 h 35"/>
                <a:gd name="T10" fmla="*/ 10 w 18"/>
                <a:gd name="T11" fmla="*/ 18 h 35"/>
                <a:gd name="T12" fmla="*/ 17 w 18"/>
                <a:gd name="T13" fmla="*/ 33 h 35"/>
                <a:gd name="T14" fmla="*/ 18 w 18"/>
                <a:gd name="T15" fmla="*/ 34 h 35"/>
                <a:gd name="T16" fmla="*/ 17 w 18"/>
                <a:gd name="T17" fmla="*/ 35 h 35"/>
                <a:gd name="T18" fmla="*/ 12 w 18"/>
                <a:gd name="T19" fmla="*/ 3 h 35"/>
                <a:gd name="T20" fmla="*/ 2 w 18"/>
                <a:gd name="T21" fmla="*/ 18 h 35"/>
                <a:gd name="T22" fmla="*/ 12 w 18"/>
                <a:gd name="T23" fmla="*/ 32 h 35"/>
                <a:gd name="T24" fmla="*/ 8 w 18"/>
                <a:gd name="T25" fmla="*/ 18 h 35"/>
                <a:gd name="T26" fmla="*/ 12 w 18"/>
                <a:gd name="T2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5">
                  <a:moveTo>
                    <a:pt x="17" y="35"/>
                  </a:move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3" y="2"/>
                    <a:pt x="10" y="9"/>
                    <a:pt x="10" y="18"/>
                  </a:cubicBezTo>
                  <a:cubicBezTo>
                    <a:pt x="10" y="26"/>
                    <a:pt x="13" y="33"/>
                    <a:pt x="17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8" y="35"/>
                    <a:pt x="17" y="35"/>
                  </a:cubicBezTo>
                  <a:close/>
                  <a:moveTo>
                    <a:pt x="12" y="3"/>
                  </a:moveTo>
                  <a:cubicBezTo>
                    <a:pt x="6" y="5"/>
                    <a:pt x="2" y="11"/>
                    <a:pt x="2" y="18"/>
                  </a:cubicBezTo>
                  <a:cubicBezTo>
                    <a:pt x="2" y="24"/>
                    <a:pt x="6" y="30"/>
                    <a:pt x="12" y="32"/>
                  </a:cubicBezTo>
                  <a:cubicBezTo>
                    <a:pt x="9" y="29"/>
                    <a:pt x="8" y="24"/>
                    <a:pt x="8" y="18"/>
                  </a:cubicBezTo>
                  <a:cubicBezTo>
                    <a:pt x="8" y="12"/>
                    <a:pt x="9" y="6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8" name="Freeform 1275"/>
            <p:cNvSpPr>
              <a:spLocks noEditPoints="1"/>
            </p:cNvSpPr>
            <p:nvPr/>
          </p:nvSpPr>
          <p:spPr bwMode="auto">
            <a:xfrm>
              <a:off x="6369050" y="4768851"/>
              <a:ext cx="38100" cy="134938"/>
            </a:xfrm>
            <a:custGeom>
              <a:avLst/>
              <a:gdLst>
                <a:gd name="T0" fmla="*/ 9 w 10"/>
                <a:gd name="T1" fmla="*/ 35 h 35"/>
                <a:gd name="T2" fmla="*/ 0 w 10"/>
                <a:gd name="T3" fmla="*/ 18 h 35"/>
                <a:gd name="T4" fmla="*/ 9 w 10"/>
                <a:gd name="T5" fmla="*/ 0 h 35"/>
                <a:gd name="T6" fmla="*/ 10 w 10"/>
                <a:gd name="T7" fmla="*/ 1 h 35"/>
                <a:gd name="T8" fmla="*/ 10 w 10"/>
                <a:gd name="T9" fmla="*/ 34 h 35"/>
                <a:gd name="T10" fmla="*/ 9 w 10"/>
                <a:gd name="T11" fmla="*/ 35 h 35"/>
                <a:gd name="T12" fmla="*/ 8 w 10"/>
                <a:gd name="T13" fmla="*/ 2 h 35"/>
                <a:gd name="T14" fmla="*/ 2 w 10"/>
                <a:gd name="T15" fmla="*/ 18 h 35"/>
                <a:gd name="T16" fmla="*/ 8 w 10"/>
                <a:gd name="T17" fmla="*/ 33 h 35"/>
                <a:gd name="T18" fmla="*/ 8 w 10"/>
                <a:gd name="T1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5">
                  <a:moveTo>
                    <a:pt x="9" y="35"/>
                  </a:moveTo>
                  <a:cubicBezTo>
                    <a:pt x="4" y="35"/>
                    <a:pt x="0" y="28"/>
                    <a:pt x="0" y="18"/>
                  </a:cubicBezTo>
                  <a:cubicBezTo>
                    <a:pt x="0" y="8"/>
                    <a:pt x="4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9" y="35"/>
                  </a:cubicBezTo>
                  <a:close/>
                  <a:moveTo>
                    <a:pt x="8" y="2"/>
                  </a:moveTo>
                  <a:cubicBezTo>
                    <a:pt x="5" y="4"/>
                    <a:pt x="2" y="10"/>
                    <a:pt x="2" y="18"/>
                  </a:cubicBezTo>
                  <a:cubicBezTo>
                    <a:pt x="2" y="25"/>
                    <a:pt x="5" y="32"/>
                    <a:pt x="8" y="33"/>
                  </a:cubicBez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" name="Freeform 1276"/>
            <p:cNvSpPr>
              <a:spLocks noEditPoints="1"/>
            </p:cNvSpPr>
            <p:nvPr/>
          </p:nvSpPr>
          <p:spPr bwMode="auto">
            <a:xfrm>
              <a:off x="6399213" y="4768851"/>
              <a:ext cx="42863" cy="134938"/>
            </a:xfrm>
            <a:custGeom>
              <a:avLst/>
              <a:gdLst>
                <a:gd name="T0" fmla="*/ 1 w 11"/>
                <a:gd name="T1" fmla="*/ 35 h 35"/>
                <a:gd name="T2" fmla="*/ 0 w 11"/>
                <a:gd name="T3" fmla="*/ 34 h 35"/>
                <a:gd name="T4" fmla="*/ 0 w 11"/>
                <a:gd name="T5" fmla="*/ 1 h 35"/>
                <a:gd name="T6" fmla="*/ 1 w 11"/>
                <a:gd name="T7" fmla="*/ 0 h 35"/>
                <a:gd name="T8" fmla="*/ 11 w 11"/>
                <a:gd name="T9" fmla="*/ 18 h 35"/>
                <a:gd name="T10" fmla="*/ 1 w 11"/>
                <a:gd name="T11" fmla="*/ 35 h 35"/>
                <a:gd name="T12" fmla="*/ 2 w 11"/>
                <a:gd name="T13" fmla="*/ 2 h 35"/>
                <a:gd name="T14" fmla="*/ 2 w 11"/>
                <a:gd name="T15" fmla="*/ 33 h 35"/>
                <a:gd name="T16" fmla="*/ 9 w 11"/>
                <a:gd name="T17" fmla="*/ 18 h 35"/>
                <a:gd name="T18" fmla="*/ 2 w 11"/>
                <a:gd name="T1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5">
                  <a:moveTo>
                    <a:pt x="1" y="35"/>
                  </a:moveTo>
                  <a:cubicBezTo>
                    <a:pt x="1" y="35"/>
                    <a:pt x="0" y="35"/>
                    <a:pt x="0" y="3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7" y="0"/>
                    <a:pt x="11" y="8"/>
                    <a:pt x="11" y="18"/>
                  </a:cubicBezTo>
                  <a:cubicBezTo>
                    <a:pt x="11" y="28"/>
                    <a:pt x="7" y="35"/>
                    <a:pt x="1" y="35"/>
                  </a:cubicBezTo>
                  <a:close/>
                  <a:moveTo>
                    <a:pt x="2" y="2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6" y="32"/>
                    <a:pt x="9" y="25"/>
                    <a:pt x="9" y="18"/>
                  </a:cubicBezTo>
                  <a:cubicBezTo>
                    <a:pt x="9" y="10"/>
                    <a:pt x="6" y="4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70" name="Группа 169"/>
          <p:cNvGrpSpPr/>
          <p:nvPr/>
        </p:nvGrpSpPr>
        <p:grpSpPr>
          <a:xfrm>
            <a:off x="752331" y="2531850"/>
            <a:ext cx="356097" cy="350861"/>
            <a:chOff x="5900738" y="2767013"/>
            <a:chExt cx="215900" cy="212726"/>
          </a:xfrm>
          <a:solidFill>
            <a:srgbClr val="008C95"/>
          </a:solidFill>
        </p:grpSpPr>
        <p:sp>
          <p:nvSpPr>
            <p:cNvPr id="171" name="Freeform 310"/>
            <p:cNvSpPr>
              <a:spLocks/>
            </p:cNvSpPr>
            <p:nvPr/>
          </p:nvSpPr>
          <p:spPr bwMode="auto">
            <a:xfrm>
              <a:off x="6046788" y="2971801"/>
              <a:ext cx="42862" cy="7938"/>
            </a:xfrm>
            <a:custGeom>
              <a:avLst/>
              <a:gdLst>
                <a:gd name="T0" fmla="*/ 10 w 11"/>
                <a:gd name="T1" fmla="*/ 2 h 2"/>
                <a:gd name="T2" fmla="*/ 1 w 11"/>
                <a:gd name="T3" fmla="*/ 2 h 2"/>
                <a:gd name="T4" fmla="*/ 0 w 11"/>
                <a:gd name="T5" fmla="*/ 1 h 2"/>
                <a:gd name="T6" fmla="*/ 1 w 11"/>
                <a:gd name="T7" fmla="*/ 0 h 2"/>
                <a:gd name="T8" fmla="*/ 10 w 11"/>
                <a:gd name="T9" fmla="*/ 0 h 2"/>
                <a:gd name="T10" fmla="*/ 11 w 11"/>
                <a:gd name="T11" fmla="*/ 1 h 2"/>
                <a:gd name="T12" fmla="*/ 10 w 1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1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2"/>
                    <a:pt x="11" y="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2" name="Freeform 311"/>
            <p:cNvSpPr>
              <a:spLocks noEditPoints="1"/>
            </p:cNvSpPr>
            <p:nvPr/>
          </p:nvSpPr>
          <p:spPr bwMode="auto">
            <a:xfrm>
              <a:off x="5900738" y="2767013"/>
              <a:ext cx="96837" cy="73025"/>
            </a:xfrm>
            <a:custGeom>
              <a:avLst/>
              <a:gdLst>
                <a:gd name="T0" fmla="*/ 24 w 25"/>
                <a:gd name="T1" fmla="*/ 19 h 19"/>
                <a:gd name="T2" fmla="*/ 1 w 25"/>
                <a:gd name="T3" fmla="*/ 19 h 19"/>
                <a:gd name="T4" fmla="*/ 0 w 25"/>
                <a:gd name="T5" fmla="*/ 18 h 19"/>
                <a:gd name="T6" fmla="*/ 0 w 25"/>
                <a:gd name="T7" fmla="*/ 1 h 19"/>
                <a:gd name="T8" fmla="*/ 1 w 25"/>
                <a:gd name="T9" fmla="*/ 0 h 19"/>
                <a:gd name="T10" fmla="*/ 24 w 25"/>
                <a:gd name="T11" fmla="*/ 0 h 19"/>
                <a:gd name="T12" fmla="*/ 25 w 25"/>
                <a:gd name="T13" fmla="*/ 1 h 19"/>
                <a:gd name="T14" fmla="*/ 25 w 25"/>
                <a:gd name="T15" fmla="*/ 18 h 19"/>
                <a:gd name="T16" fmla="*/ 24 w 25"/>
                <a:gd name="T17" fmla="*/ 19 h 19"/>
                <a:gd name="T18" fmla="*/ 2 w 25"/>
                <a:gd name="T19" fmla="*/ 17 h 19"/>
                <a:gd name="T20" fmla="*/ 23 w 25"/>
                <a:gd name="T21" fmla="*/ 17 h 19"/>
                <a:gd name="T22" fmla="*/ 23 w 25"/>
                <a:gd name="T23" fmla="*/ 2 h 19"/>
                <a:gd name="T24" fmla="*/ 2 w 25"/>
                <a:gd name="T25" fmla="*/ 2 h 19"/>
                <a:gd name="T26" fmla="*/ 2 w 25"/>
                <a:gd name="T2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9">
                  <a:moveTo>
                    <a:pt x="24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3" name="Freeform 312"/>
            <p:cNvSpPr>
              <a:spLocks noEditPoints="1"/>
            </p:cNvSpPr>
            <p:nvPr/>
          </p:nvSpPr>
          <p:spPr bwMode="auto">
            <a:xfrm>
              <a:off x="6019800" y="2886076"/>
              <a:ext cx="96837" cy="74613"/>
            </a:xfrm>
            <a:custGeom>
              <a:avLst/>
              <a:gdLst>
                <a:gd name="T0" fmla="*/ 24 w 25"/>
                <a:gd name="T1" fmla="*/ 19 h 19"/>
                <a:gd name="T2" fmla="*/ 2 w 25"/>
                <a:gd name="T3" fmla="*/ 19 h 19"/>
                <a:gd name="T4" fmla="*/ 0 w 25"/>
                <a:gd name="T5" fmla="*/ 18 h 19"/>
                <a:gd name="T6" fmla="*/ 0 w 25"/>
                <a:gd name="T7" fmla="*/ 1 h 19"/>
                <a:gd name="T8" fmla="*/ 2 w 25"/>
                <a:gd name="T9" fmla="*/ 0 h 19"/>
                <a:gd name="T10" fmla="*/ 24 w 25"/>
                <a:gd name="T11" fmla="*/ 0 h 19"/>
                <a:gd name="T12" fmla="*/ 25 w 25"/>
                <a:gd name="T13" fmla="*/ 1 h 19"/>
                <a:gd name="T14" fmla="*/ 25 w 25"/>
                <a:gd name="T15" fmla="*/ 18 h 19"/>
                <a:gd name="T16" fmla="*/ 24 w 25"/>
                <a:gd name="T17" fmla="*/ 19 h 19"/>
                <a:gd name="T18" fmla="*/ 3 w 25"/>
                <a:gd name="T19" fmla="*/ 17 h 19"/>
                <a:gd name="T20" fmla="*/ 23 w 25"/>
                <a:gd name="T21" fmla="*/ 17 h 19"/>
                <a:gd name="T22" fmla="*/ 23 w 25"/>
                <a:gd name="T23" fmla="*/ 2 h 19"/>
                <a:gd name="T24" fmla="*/ 3 w 25"/>
                <a:gd name="T25" fmla="*/ 2 h 19"/>
                <a:gd name="T26" fmla="*/ 3 w 25"/>
                <a:gd name="T2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9">
                  <a:moveTo>
                    <a:pt x="24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4" name="Freeform 313"/>
            <p:cNvSpPr>
              <a:spLocks/>
            </p:cNvSpPr>
            <p:nvPr/>
          </p:nvSpPr>
          <p:spPr bwMode="auto">
            <a:xfrm>
              <a:off x="6067425" y="2952751"/>
              <a:ext cx="6350" cy="26988"/>
            </a:xfrm>
            <a:custGeom>
              <a:avLst/>
              <a:gdLst>
                <a:gd name="T0" fmla="*/ 1 w 2"/>
                <a:gd name="T1" fmla="*/ 7 h 7"/>
                <a:gd name="T2" fmla="*/ 0 w 2"/>
                <a:gd name="T3" fmla="*/ 6 h 7"/>
                <a:gd name="T4" fmla="*/ 0 w 2"/>
                <a:gd name="T5" fmla="*/ 1 h 7"/>
                <a:gd name="T6" fmla="*/ 1 w 2"/>
                <a:gd name="T7" fmla="*/ 0 h 7"/>
                <a:gd name="T8" fmla="*/ 2 w 2"/>
                <a:gd name="T9" fmla="*/ 1 h 7"/>
                <a:gd name="T10" fmla="*/ 2 w 2"/>
                <a:gd name="T11" fmla="*/ 6 h 7"/>
                <a:gd name="T12" fmla="*/ 1 w 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5" name="Freeform 314"/>
            <p:cNvSpPr>
              <a:spLocks/>
            </p:cNvSpPr>
            <p:nvPr/>
          </p:nvSpPr>
          <p:spPr bwMode="auto">
            <a:xfrm>
              <a:off x="5946775" y="2832101"/>
              <a:ext cx="7937" cy="26988"/>
            </a:xfrm>
            <a:custGeom>
              <a:avLst/>
              <a:gdLst>
                <a:gd name="T0" fmla="*/ 1 w 2"/>
                <a:gd name="T1" fmla="*/ 7 h 7"/>
                <a:gd name="T2" fmla="*/ 0 w 2"/>
                <a:gd name="T3" fmla="*/ 6 h 7"/>
                <a:gd name="T4" fmla="*/ 0 w 2"/>
                <a:gd name="T5" fmla="*/ 1 h 7"/>
                <a:gd name="T6" fmla="*/ 1 w 2"/>
                <a:gd name="T7" fmla="*/ 0 h 7"/>
                <a:gd name="T8" fmla="*/ 2 w 2"/>
                <a:gd name="T9" fmla="*/ 1 h 7"/>
                <a:gd name="T10" fmla="*/ 2 w 2"/>
                <a:gd name="T11" fmla="*/ 6 h 7"/>
                <a:gd name="T12" fmla="*/ 1 w 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6" name="Freeform 315"/>
            <p:cNvSpPr>
              <a:spLocks/>
            </p:cNvSpPr>
            <p:nvPr/>
          </p:nvSpPr>
          <p:spPr bwMode="auto">
            <a:xfrm>
              <a:off x="5927725" y="2851151"/>
              <a:ext cx="42862" cy="7938"/>
            </a:xfrm>
            <a:custGeom>
              <a:avLst/>
              <a:gdLst>
                <a:gd name="T0" fmla="*/ 10 w 11"/>
                <a:gd name="T1" fmla="*/ 2 h 2"/>
                <a:gd name="T2" fmla="*/ 1 w 11"/>
                <a:gd name="T3" fmla="*/ 2 h 2"/>
                <a:gd name="T4" fmla="*/ 0 w 11"/>
                <a:gd name="T5" fmla="*/ 1 h 2"/>
                <a:gd name="T6" fmla="*/ 1 w 11"/>
                <a:gd name="T7" fmla="*/ 0 h 2"/>
                <a:gd name="T8" fmla="*/ 10 w 11"/>
                <a:gd name="T9" fmla="*/ 0 h 2"/>
                <a:gd name="T10" fmla="*/ 11 w 11"/>
                <a:gd name="T11" fmla="*/ 1 h 2"/>
                <a:gd name="T12" fmla="*/ 10 w 1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1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1"/>
                    <a:pt x="11" y="1"/>
                  </a:cubicBezTo>
                  <a:cubicBezTo>
                    <a:pt x="11" y="2"/>
                    <a:pt x="10" y="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7" name="Freeform 316"/>
            <p:cNvSpPr>
              <a:spLocks/>
            </p:cNvSpPr>
            <p:nvPr/>
          </p:nvSpPr>
          <p:spPr bwMode="auto">
            <a:xfrm>
              <a:off x="6011863" y="2767013"/>
              <a:ext cx="104775" cy="103188"/>
            </a:xfrm>
            <a:custGeom>
              <a:avLst/>
              <a:gdLst>
                <a:gd name="T0" fmla="*/ 26 w 27"/>
                <a:gd name="T1" fmla="*/ 27 h 27"/>
                <a:gd name="T2" fmla="*/ 25 w 27"/>
                <a:gd name="T3" fmla="*/ 25 h 27"/>
                <a:gd name="T4" fmla="*/ 25 w 27"/>
                <a:gd name="T5" fmla="*/ 2 h 27"/>
                <a:gd name="T6" fmla="*/ 1 w 27"/>
                <a:gd name="T7" fmla="*/ 2 h 27"/>
                <a:gd name="T8" fmla="*/ 0 w 27"/>
                <a:gd name="T9" fmla="*/ 1 h 27"/>
                <a:gd name="T10" fmla="*/ 1 w 27"/>
                <a:gd name="T11" fmla="*/ 0 h 27"/>
                <a:gd name="T12" fmla="*/ 26 w 27"/>
                <a:gd name="T13" fmla="*/ 0 h 27"/>
                <a:gd name="T14" fmla="*/ 27 w 27"/>
                <a:gd name="T15" fmla="*/ 1 h 27"/>
                <a:gd name="T16" fmla="*/ 27 w 27"/>
                <a:gd name="T17" fmla="*/ 25 h 27"/>
                <a:gd name="T18" fmla="*/ 26 w 27"/>
                <a:gd name="T1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26" y="27"/>
                  </a:moveTo>
                  <a:cubicBezTo>
                    <a:pt x="25" y="27"/>
                    <a:pt x="25" y="26"/>
                    <a:pt x="25" y="25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7"/>
                    <a:pt x="2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" name="Freeform 317"/>
            <p:cNvSpPr>
              <a:spLocks/>
            </p:cNvSpPr>
            <p:nvPr/>
          </p:nvSpPr>
          <p:spPr bwMode="auto">
            <a:xfrm>
              <a:off x="5900738" y="2878138"/>
              <a:ext cx="104775" cy="101600"/>
            </a:xfrm>
            <a:custGeom>
              <a:avLst/>
              <a:gdLst>
                <a:gd name="T0" fmla="*/ 26 w 27"/>
                <a:gd name="T1" fmla="*/ 26 h 26"/>
                <a:gd name="T2" fmla="*/ 1 w 27"/>
                <a:gd name="T3" fmla="*/ 26 h 26"/>
                <a:gd name="T4" fmla="*/ 0 w 27"/>
                <a:gd name="T5" fmla="*/ 25 h 26"/>
                <a:gd name="T6" fmla="*/ 0 w 27"/>
                <a:gd name="T7" fmla="*/ 1 h 26"/>
                <a:gd name="T8" fmla="*/ 1 w 27"/>
                <a:gd name="T9" fmla="*/ 0 h 26"/>
                <a:gd name="T10" fmla="*/ 2 w 27"/>
                <a:gd name="T11" fmla="*/ 1 h 26"/>
                <a:gd name="T12" fmla="*/ 2 w 27"/>
                <a:gd name="T13" fmla="*/ 24 h 26"/>
                <a:gd name="T14" fmla="*/ 26 w 27"/>
                <a:gd name="T15" fmla="*/ 24 h 26"/>
                <a:gd name="T16" fmla="*/ 27 w 27"/>
                <a:gd name="T17" fmla="*/ 25 h 26"/>
                <a:gd name="T18" fmla="*/ 26 w 27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6">
                  <a:moveTo>
                    <a:pt x="26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6"/>
                    <a:pt x="0" y="2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5"/>
                    <a:pt x="27" y="25"/>
                  </a:cubicBezTo>
                  <a:cubicBezTo>
                    <a:pt x="27" y="26"/>
                    <a:pt x="27" y="26"/>
                    <a:pt x="2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79" name="Группа 178"/>
          <p:cNvGrpSpPr/>
          <p:nvPr/>
        </p:nvGrpSpPr>
        <p:grpSpPr>
          <a:xfrm>
            <a:off x="1520077" y="1896787"/>
            <a:ext cx="358712" cy="301111"/>
            <a:chOff x="3136900" y="392113"/>
            <a:chExt cx="217487" cy="182563"/>
          </a:xfrm>
          <a:solidFill>
            <a:srgbClr val="008C95"/>
          </a:solidFill>
        </p:grpSpPr>
        <p:sp>
          <p:nvSpPr>
            <p:cNvPr id="180" name="Freeform 318"/>
            <p:cNvSpPr>
              <a:spLocks noEditPoints="1"/>
            </p:cNvSpPr>
            <p:nvPr/>
          </p:nvSpPr>
          <p:spPr bwMode="auto">
            <a:xfrm>
              <a:off x="3136900" y="392113"/>
              <a:ext cx="217487" cy="147638"/>
            </a:xfrm>
            <a:custGeom>
              <a:avLst/>
              <a:gdLst>
                <a:gd name="T0" fmla="*/ 55 w 56"/>
                <a:gd name="T1" fmla="*/ 38 h 38"/>
                <a:gd name="T2" fmla="*/ 1 w 56"/>
                <a:gd name="T3" fmla="*/ 38 h 38"/>
                <a:gd name="T4" fmla="*/ 0 w 56"/>
                <a:gd name="T5" fmla="*/ 37 h 38"/>
                <a:gd name="T6" fmla="*/ 0 w 56"/>
                <a:gd name="T7" fmla="*/ 1 h 38"/>
                <a:gd name="T8" fmla="*/ 1 w 56"/>
                <a:gd name="T9" fmla="*/ 0 h 38"/>
                <a:gd name="T10" fmla="*/ 55 w 56"/>
                <a:gd name="T11" fmla="*/ 0 h 38"/>
                <a:gd name="T12" fmla="*/ 56 w 56"/>
                <a:gd name="T13" fmla="*/ 1 h 38"/>
                <a:gd name="T14" fmla="*/ 56 w 56"/>
                <a:gd name="T15" fmla="*/ 37 h 38"/>
                <a:gd name="T16" fmla="*/ 55 w 56"/>
                <a:gd name="T17" fmla="*/ 38 h 38"/>
                <a:gd name="T18" fmla="*/ 2 w 56"/>
                <a:gd name="T19" fmla="*/ 36 h 38"/>
                <a:gd name="T20" fmla="*/ 54 w 56"/>
                <a:gd name="T21" fmla="*/ 36 h 38"/>
                <a:gd name="T22" fmla="*/ 54 w 56"/>
                <a:gd name="T23" fmla="*/ 2 h 38"/>
                <a:gd name="T24" fmla="*/ 2 w 56"/>
                <a:gd name="T25" fmla="*/ 2 h 38"/>
                <a:gd name="T26" fmla="*/ 2 w 56"/>
                <a:gd name="T2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38">
                  <a:moveTo>
                    <a:pt x="55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0" y="38"/>
                    <a:pt x="0" y="3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6" y="1"/>
                    <a:pt x="56" y="1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5" y="38"/>
                    <a:pt x="55" y="38"/>
                  </a:cubicBezTo>
                  <a:close/>
                  <a:moveTo>
                    <a:pt x="2" y="36"/>
                  </a:moveTo>
                  <a:cubicBezTo>
                    <a:pt x="54" y="36"/>
                    <a:pt x="54" y="36"/>
                    <a:pt x="54" y="36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1" name="Freeform 319"/>
            <p:cNvSpPr>
              <a:spLocks noEditPoints="1"/>
            </p:cNvSpPr>
            <p:nvPr/>
          </p:nvSpPr>
          <p:spPr bwMode="auto">
            <a:xfrm>
              <a:off x="3209925" y="531813"/>
              <a:ext cx="66675" cy="42863"/>
            </a:xfrm>
            <a:custGeom>
              <a:avLst/>
              <a:gdLst>
                <a:gd name="T0" fmla="*/ 16 w 17"/>
                <a:gd name="T1" fmla="*/ 11 h 11"/>
                <a:gd name="T2" fmla="*/ 1 w 17"/>
                <a:gd name="T3" fmla="*/ 11 h 11"/>
                <a:gd name="T4" fmla="*/ 0 w 17"/>
                <a:gd name="T5" fmla="*/ 10 h 11"/>
                <a:gd name="T6" fmla="*/ 0 w 17"/>
                <a:gd name="T7" fmla="*/ 1 h 11"/>
                <a:gd name="T8" fmla="*/ 1 w 17"/>
                <a:gd name="T9" fmla="*/ 0 h 11"/>
                <a:gd name="T10" fmla="*/ 16 w 17"/>
                <a:gd name="T11" fmla="*/ 0 h 11"/>
                <a:gd name="T12" fmla="*/ 17 w 17"/>
                <a:gd name="T13" fmla="*/ 1 h 11"/>
                <a:gd name="T14" fmla="*/ 17 w 17"/>
                <a:gd name="T15" fmla="*/ 10 h 11"/>
                <a:gd name="T16" fmla="*/ 16 w 17"/>
                <a:gd name="T17" fmla="*/ 11 h 11"/>
                <a:gd name="T18" fmla="*/ 3 w 17"/>
                <a:gd name="T19" fmla="*/ 9 h 11"/>
                <a:gd name="T20" fmla="*/ 15 w 17"/>
                <a:gd name="T21" fmla="*/ 9 h 11"/>
                <a:gd name="T22" fmla="*/ 15 w 17"/>
                <a:gd name="T23" fmla="*/ 2 h 11"/>
                <a:gd name="T24" fmla="*/ 3 w 17"/>
                <a:gd name="T25" fmla="*/ 2 h 11"/>
                <a:gd name="T26" fmla="*/ 3 w 17"/>
                <a:gd name="T2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1">
                  <a:moveTo>
                    <a:pt x="16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6" y="11"/>
                  </a:cubicBezTo>
                  <a:close/>
                  <a:moveTo>
                    <a:pt x="3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2" name="Freeform 320"/>
            <p:cNvSpPr>
              <a:spLocks/>
            </p:cNvSpPr>
            <p:nvPr/>
          </p:nvSpPr>
          <p:spPr bwMode="auto">
            <a:xfrm>
              <a:off x="3190875" y="566738"/>
              <a:ext cx="107950" cy="7938"/>
            </a:xfrm>
            <a:custGeom>
              <a:avLst/>
              <a:gdLst>
                <a:gd name="T0" fmla="*/ 27 w 28"/>
                <a:gd name="T1" fmla="*/ 2 h 2"/>
                <a:gd name="T2" fmla="*/ 1 w 28"/>
                <a:gd name="T3" fmla="*/ 2 h 2"/>
                <a:gd name="T4" fmla="*/ 0 w 28"/>
                <a:gd name="T5" fmla="*/ 1 h 2"/>
                <a:gd name="T6" fmla="*/ 1 w 28"/>
                <a:gd name="T7" fmla="*/ 0 h 2"/>
                <a:gd name="T8" fmla="*/ 27 w 28"/>
                <a:gd name="T9" fmla="*/ 0 h 2"/>
                <a:gd name="T10" fmla="*/ 28 w 28"/>
                <a:gd name="T11" fmla="*/ 1 h 2"/>
                <a:gd name="T12" fmla="*/ 27 w 2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">
                  <a:moveTo>
                    <a:pt x="2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2"/>
                    <a:pt x="27" y="2"/>
                    <a:pt x="2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" name="Freeform 321"/>
            <p:cNvSpPr>
              <a:spLocks/>
            </p:cNvSpPr>
            <p:nvPr/>
          </p:nvSpPr>
          <p:spPr bwMode="auto">
            <a:xfrm>
              <a:off x="3155950" y="415926"/>
              <a:ext cx="23812" cy="19050"/>
            </a:xfrm>
            <a:custGeom>
              <a:avLst/>
              <a:gdLst>
                <a:gd name="T0" fmla="*/ 1 w 6"/>
                <a:gd name="T1" fmla="*/ 5 h 5"/>
                <a:gd name="T2" fmla="*/ 1 w 6"/>
                <a:gd name="T3" fmla="*/ 5 h 5"/>
                <a:gd name="T4" fmla="*/ 1 w 6"/>
                <a:gd name="T5" fmla="*/ 4 h 5"/>
                <a:gd name="T6" fmla="*/ 4 w 6"/>
                <a:gd name="T7" fmla="*/ 0 h 5"/>
                <a:gd name="T8" fmla="*/ 6 w 6"/>
                <a:gd name="T9" fmla="*/ 0 h 5"/>
                <a:gd name="T10" fmla="*/ 6 w 6"/>
                <a:gd name="T11" fmla="*/ 2 h 5"/>
                <a:gd name="T12" fmla="*/ 2 w 6"/>
                <a:gd name="T13" fmla="*/ 5 h 5"/>
                <a:gd name="T14" fmla="*/ 1 w 6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4" name="Freeform 322"/>
            <p:cNvSpPr>
              <a:spLocks/>
            </p:cNvSpPr>
            <p:nvPr/>
          </p:nvSpPr>
          <p:spPr bwMode="auto">
            <a:xfrm>
              <a:off x="3163888" y="419101"/>
              <a:ext cx="38100" cy="39688"/>
            </a:xfrm>
            <a:custGeom>
              <a:avLst/>
              <a:gdLst>
                <a:gd name="T0" fmla="*/ 1 w 10"/>
                <a:gd name="T1" fmla="*/ 10 h 10"/>
                <a:gd name="T2" fmla="*/ 1 w 10"/>
                <a:gd name="T3" fmla="*/ 9 h 10"/>
                <a:gd name="T4" fmla="*/ 1 w 10"/>
                <a:gd name="T5" fmla="*/ 8 h 10"/>
                <a:gd name="T6" fmla="*/ 8 w 10"/>
                <a:gd name="T7" fmla="*/ 1 h 10"/>
                <a:gd name="T8" fmla="*/ 9 w 10"/>
                <a:gd name="T9" fmla="*/ 1 h 10"/>
                <a:gd name="T10" fmla="*/ 9 w 10"/>
                <a:gd name="T11" fmla="*/ 2 h 10"/>
                <a:gd name="T12" fmla="*/ 2 w 10"/>
                <a:gd name="T13" fmla="*/ 9 h 10"/>
                <a:gd name="T14" fmla="*/ 1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5" name="Группа 184"/>
          <p:cNvGrpSpPr/>
          <p:nvPr/>
        </p:nvGrpSpPr>
        <p:grpSpPr>
          <a:xfrm>
            <a:off x="2293056" y="1892811"/>
            <a:ext cx="356096" cy="311585"/>
            <a:chOff x="4716463" y="388938"/>
            <a:chExt cx="215900" cy="188913"/>
          </a:xfrm>
          <a:solidFill>
            <a:srgbClr val="008C95"/>
          </a:solidFill>
        </p:grpSpPr>
        <p:sp>
          <p:nvSpPr>
            <p:cNvPr id="186" name="Freeform 337"/>
            <p:cNvSpPr>
              <a:spLocks/>
            </p:cNvSpPr>
            <p:nvPr/>
          </p:nvSpPr>
          <p:spPr bwMode="auto">
            <a:xfrm>
              <a:off x="4735513" y="411163"/>
              <a:ext cx="23812" cy="20638"/>
            </a:xfrm>
            <a:custGeom>
              <a:avLst/>
              <a:gdLst>
                <a:gd name="T0" fmla="*/ 2 w 6"/>
                <a:gd name="T1" fmla="*/ 5 h 5"/>
                <a:gd name="T2" fmla="*/ 1 w 6"/>
                <a:gd name="T3" fmla="*/ 5 h 5"/>
                <a:gd name="T4" fmla="*/ 1 w 6"/>
                <a:gd name="T5" fmla="*/ 4 h 5"/>
                <a:gd name="T6" fmla="*/ 4 w 6"/>
                <a:gd name="T7" fmla="*/ 0 h 5"/>
                <a:gd name="T8" fmla="*/ 6 w 6"/>
                <a:gd name="T9" fmla="*/ 0 h 5"/>
                <a:gd name="T10" fmla="*/ 6 w 6"/>
                <a:gd name="T11" fmla="*/ 2 h 5"/>
                <a:gd name="T12" fmla="*/ 2 w 6"/>
                <a:gd name="T13" fmla="*/ 5 h 5"/>
                <a:gd name="T14" fmla="*/ 2 w 6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" name="Freeform 338"/>
            <p:cNvSpPr>
              <a:spLocks/>
            </p:cNvSpPr>
            <p:nvPr/>
          </p:nvSpPr>
          <p:spPr bwMode="auto">
            <a:xfrm>
              <a:off x="4743450" y="415926"/>
              <a:ext cx="38100" cy="38100"/>
            </a:xfrm>
            <a:custGeom>
              <a:avLst/>
              <a:gdLst>
                <a:gd name="T0" fmla="*/ 1 w 10"/>
                <a:gd name="T1" fmla="*/ 10 h 10"/>
                <a:gd name="T2" fmla="*/ 1 w 10"/>
                <a:gd name="T3" fmla="*/ 9 h 10"/>
                <a:gd name="T4" fmla="*/ 1 w 10"/>
                <a:gd name="T5" fmla="*/ 8 h 10"/>
                <a:gd name="T6" fmla="*/ 8 w 10"/>
                <a:gd name="T7" fmla="*/ 1 h 10"/>
                <a:gd name="T8" fmla="*/ 9 w 10"/>
                <a:gd name="T9" fmla="*/ 1 h 10"/>
                <a:gd name="T10" fmla="*/ 9 w 10"/>
                <a:gd name="T11" fmla="*/ 2 h 10"/>
                <a:gd name="T12" fmla="*/ 2 w 10"/>
                <a:gd name="T13" fmla="*/ 9 h 10"/>
                <a:gd name="T14" fmla="*/ 1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" name="Freeform 339"/>
            <p:cNvSpPr>
              <a:spLocks noEditPoints="1"/>
            </p:cNvSpPr>
            <p:nvPr/>
          </p:nvSpPr>
          <p:spPr bwMode="auto">
            <a:xfrm>
              <a:off x="4773613" y="528638"/>
              <a:ext cx="96837" cy="49213"/>
            </a:xfrm>
            <a:custGeom>
              <a:avLst/>
              <a:gdLst>
                <a:gd name="T0" fmla="*/ 24 w 25"/>
                <a:gd name="T1" fmla="*/ 13 h 13"/>
                <a:gd name="T2" fmla="*/ 1 w 25"/>
                <a:gd name="T3" fmla="*/ 13 h 13"/>
                <a:gd name="T4" fmla="*/ 0 w 25"/>
                <a:gd name="T5" fmla="*/ 12 h 13"/>
                <a:gd name="T6" fmla="*/ 9 w 25"/>
                <a:gd name="T7" fmla="*/ 7 h 13"/>
                <a:gd name="T8" fmla="*/ 9 w 25"/>
                <a:gd name="T9" fmla="*/ 1 h 13"/>
                <a:gd name="T10" fmla="*/ 10 w 25"/>
                <a:gd name="T11" fmla="*/ 0 h 13"/>
                <a:gd name="T12" fmla="*/ 16 w 25"/>
                <a:gd name="T13" fmla="*/ 0 h 13"/>
                <a:gd name="T14" fmla="*/ 17 w 25"/>
                <a:gd name="T15" fmla="*/ 1 h 13"/>
                <a:gd name="T16" fmla="*/ 17 w 25"/>
                <a:gd name="T17" fmla="*/ 7 h 13"/>
                <a:gd name="T18" fmla="*/ 25 w 25"/>
                <a:gd name="T19" fmla="*/ 12 h 13"/>
                <a:gd name="T20" fmla="*/ 24 w 25"/>
                <a:gd name="T21" fmla="*/ 13 h 13"/>
                <a:gd name="T22" fmla="*/ 3 w 25"/>
                <a:gd name="T23" fmla="*/ 11 h 13"/>
                <a:gd name="T24" fmla="*/ 22 w 25"/>
                <a:gd name="T25" fmla="*/ 11 h 13"/>
                <a:gd name="T26" fmla="*/ 16 w 25"/>
                <a:gd name="T27" fmla="*/ 9 h 13"/>
                <a:gd name="T28" fmla="*/ 15 w 25"/>
                <a:gd name="T29" fmla="*/ 8 h 13"/>
                <a:gd name="T30" fmla="*/ 15 w 25"/>
                <a:gd name="T31" fmla="*/ 2 h 13"/>
                <a:gd name="T32" fmla="*/ 11 w 25"/>
                <a:gd name="T33" fmla="*/ 2 h 13"/>
                <a:gd name="T34" fmla="*/ 11 w 25"/>
                <a:gd name="T35" fmla="*/ 8 h 13"/>
                <a:gd name="T36" fmla="*/ 10 w 25"/>
                <a:gd name="T37" fmla="*/ 9 h 13"/>
                <a:gd name="T38" fmla="*/ 3 w 25"/>
                <a:gd name="T3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13">
                  <a:moveTo>
                    <a:pt x="24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9"/>
                    <a:pt x="4" y="8"/>
                    <a:pt x="9" y="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8"/>
                    <a:pt x="25" y="10"/>
                    <a:pt x="25" y="12"/>
                  </a:cubicBezTo>
                  <a:cubicBezTo>
                    <a:pt x="25" y="13"/>
                    <a:pt x="25" y="13"/>
                    <a:pt x="24" y="13"/>
                  </a:cubicBezTo>
                  <a:close/>
                  <a:moveTo>
                    <a:pt x="3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1" y="10"/>
                    <a:pt x="19" y="10"/>
                    <a:pt x="16" y="9"/>
                  </a:cubicBezTo>
                  <a:cubicBezTo>
                    <a:pt x="16" y="9"/>
                    <a:pt x="15" y="9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7" y="10"/>
                    <a:pt x="4" y="10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9" name="Freeform 340"/>
            <p:cNvSpPr>
              <a:spLocks noEditPoints="1"/>
            </p:cNvSpPr>
            <p:nvPr/>
          </p:nvSpPr>
          <p:spPr bwMode="auto">
            <a:xfrm>
              <a:off x="4716463" y="388938"/>
              <a:ext cx="215900" cy="127000"/>
            </a:xfrm>
            <a:custGeom>
              <a:avLst/>
              <a:gdLst>
                <a:gd name="T0" fmla="*/ 55 w 56"/>
                <a:gd name="T1" fmla="*/ 33 h 33"/>
                <a:gd name="T2" fmla="*/ 1 w 56"/>
                <a:gd name="T3" fmla="*/ 33 h 33"/>
                <a:gd name="T4" fmla="*/ 0 w 56"/>
                <a:gd name="T5" fmla="*/ 32 h 33"/>
                <a:gd name="T6" fmla="*/ 0 w 56"/>
                <a:gd name="T7" fmla="*/ 1 h 33"/>
                <a:gd name="T8" fmla="*/ 1 w 56"/>
                <a:gd name="T9" fmla="*/ 0 h 33"/>
                <a:gd name="T10" fmla="*/ 55 w 56"/>
                <a:gd name="T11" fmla="*/ 0 h 33"/>
                <a:gd name="T12" fmla="*/ 56 w 56"/>
                <a:gd name="T13" fmla="*/ 1 h 33"/>
                <a:gd name="T14" fmla="*/ 56 w 56"/>
                <a:gd name="T15" fmla="*/ 32 h 33"/>
                <a:gd name="T16" fmla="*/ 55 w 56"/>
                <a:gd name="T17" fmla="*/ 33 h 33"/>
                <a:gd name="T18" fmla="*/ 2 w 56"/>
                <a:gd name="T19" fmla="*/ 31 h 33"/>
                <a:gd name="T20" fmla="*/ 54 w 56"/>
                <a:gd name="T21" fmla="*/ 31 h 33"/>
                <a:gd name="T22" fmla="*/ 54 w 56"/>
                <a:gd name="T23" fmla="*/ 2 h 33"/>
                <a:gd name="T24" fmla="*/ 2 w 56"/>
                <a:gd name="T25" fmla="*/ 2 h 33"/>
                <a:gd name="T26" fmla="*/ 2 w 56"/>
                <a:gd name="T2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33">
                  <a:moveTo>
                    <a:pt x="55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0" y="33"/>
                    <a:pt x="0" y="3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6" y="1"/>
                    <a:pt x="56" y="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3"/>
                    <a:pt x="55" y="33"/>
                    <a:pt x="55" y="33"/>
                  </a:cubicBezTo>
                  <a:close/>
                  <a:moveTo>
                    <a:pt x="2" y="31"/>
                  </a:moveTo>
                  <a:cubicBezTo>
                    <a:pt x="54" y="31"/>
                    <a:pt x="54" y="31"/>
                    <a:pt x="54" y="31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0" name="Freeform 341"/>
            <p:cNvSpPr>
              <a:spLocks noEditPoints="1"/>
            </p:cNvSpPr>
            <p:nvPr/>
          </p:nvSpPr>
          <p:spPr bwMode="auto">
            <a:xfrm>
              <a:off x="4716463" y="508001"/>
              <a:ext cx="215900" cy="28575"/>
            </a:xfrm>
            <a:custGeom>
              <a:avLst/>
              <a:gdLst>
                <a:gd name="T0" fmla="*/ 55 w 56"/>
                <a:gd name="T1" fmla="*/ 7 h 7"/>
                <a:gd name="T2" fmla="*/ 1 w 56"/>
                <a:gd name="T3" fmla="*/ 7 h 7"/>
                <a:gd name="T4" fmla="*/ 0 w 56"/>
                <a:gd name="T5" fmla="*/ 6 h 7"/>
                <a:gd name="T6" fmla="*/ 0 w 56"/>
                <a:gd name="T7" fmla="*/ 1 h 7"/>
                <a:gd name="T8" fmla="*/ 1 w 56"/>
                <a:gd name="T9" fmla="*/ 0 h 7"/>
                <a:gd name="T10" fmla="*/ 55 w 56"/>
                <a:gd name="T11" fmla="*/ 0 h 7"/>
                <a:gd name="T12" fmla="*/ 56 w 56"/>
                <a:gd name="T13" fmla="*/ 1 h 7"/>
                <a:gd name="T14" fmla="*/ 56 w 56"/>
                <a:gd name="T15" fmla="*/ 6 h 7"/>
                <a:gd name="T16" fmla="*/ 55 w 56"/>
                <a:gd name="T17" fmla="*/ 7 h 7"/>
                <a:gd name="T18" fmla="*/ 2 w 56"/>
                <a:gd name="T19" fmla="*/ 5 h 7"/>
                <a:gd name="T20" fmla="*/ 54 w 56"/>
                <a:gd name="T21" fmla="*/ 5 h 7"/>
                <a:gd name="T22" fmla="*/ 54 w 56"/>
                <a:gd name="T23" fmla="*/ 2 h 7"/>
                <a:gd name="T24" fmla="*/ 2 w 56"/>
                <a:gd name="T25" fmla="*/ 2 h 7"/>
                <a:gd name="T26" fmla="*/ 2 w 56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7">
                  <a:moveTo>
                    <a:pt x="55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7"/>
                    <a:pt x="55" y="7"/>
                    <a:pt x="55" y="7"/>
                  </a:cubicBezTo>
                  <a:close/>
                  <a:moveTo>
                    <a:pt x="2" y="5"/>
                  </a:move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91" name="Группа 190"/>
          <p:cNvGrpSpPr/>
          <p:nvPr/>
        </p:nvGrpSpPr>
        <p:grpSpPr>
          <a:xfrm>
            <a:off x="754321" y="1877896"/>
            <a:ext cx="350859" cy="350861"/>
            <a:chOff x="3532188" y="1976438"/>
            <a:chExt cx="212725" cy="212726"/>
          </a:xfrm>
          <a:solidFill>
            <a:srgbClr val="008C95"/>
          </a:solidFill>
        </p:grpSpPr>
        <p:sp>
          <p:nvSpPr>
            <p:cNvPr id="192" name="Freeform 366"/>
            <p:cNvSpPr>
              <a:spLocks/>
            </p:cNvSpPr>
            <p:nvPr/>
          </p:nvSpPr>
          <p:spPr bwMode="auto">
            <a:xfrm>
              <a:off x="3532188" y="1992313"/>
              <a:ext cx="212725" cy="7938"/>
            </a:xfrm>
            <a:custGeom>
              <a:avLst/>
              <a:gdLst>
                <a:gd name="T0" fmla="*/ 54 w 55"/>
                <a:gd name="T1" fmla="*/ 2 h 2"/>
                <a:gd name="T2" fmla="*/ 1 w 55"/>
                <a:gd name="T3" fmla="*/ 2 h 2"/>
                <a:gd name="T4" fmla="*/ 0 w 55"/>
                <a:gd name="T5" fmla="*/ 1 h 2"/>
                <a:gd name="T6" fmla="*/ 1 w 55"/>
                <a:gd name="T7" fmla="*/ 0 h 2"/>
                <a:gd name="T8" fmla="*/ 54 w 55"/>
                <a:gd name="T9" fmla="*/ 0 h 2"/>
                <a:gd name="T10" fmla="*/ 55 w 55"/>
                <a:gd name="T11" fmla="*/ 1 h 2"/>
                <a:gd name="T12" fmla="*/ 54 w 5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">
                  <a:moveTo>
                    <a:pt x="54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1"/>
                    <a:pt x="55" y="1"/>
                  </a:cubicBezTo>
                  <a:cubicBezTo>
                    <a:pt x="55" y="2"/>
                    <a:pt x="55" y="2"/>
                    <a:pt x="5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3" name="Freeform 367"/>
            <p:cNvSpPr>
              <a:spLocks noEditPoints="1"/>
            </p:cNvSpPr>
            <p:nvPr/>
          </p:nvSpPr>
          <p:spPr bwMode="auto">
            <a:xfrm>
              <a:off x="3532188" y="1976438"/>
              <a:ext cx="212725" cy="123825"/>
            </a:xfrm>
            <a:custGeom>
              <a:avLst/>
              <a:gdLst>
                <a:gd name="T0" fmla="*/ 51 w 55"/>
                <a:gd name="T1" fmla="*/ 32 h 32"/>
                <a:gd name="T2" fmla="*/ 5 w 55"/>
                <a:gd name="T3" fmla="*/ 32 h 32"/>
                <a:gd name="T4" fmla="*/ 0 w 55"/>
                <a:gd name="T5" fmla="*/ 28 h 32"/>
                <a:gd name="T6" fmla="*/ 0 w 55"/>
                <a:gd name="T7" fmla="*/ 4 h 32"/>
                <a:gd name="T8" fmla="*/ 5 w 55"/>
                <a:gd name="T9" fmla="*/ 0 h 32"/>
                <a:gd name="T10" fmla="*/ 51 w 55"/>
                <a:gd name="T11" fmla="*/ 0 h 32"/>
                <a:gd name="T12" fmla="*/ 55 w 55"/>
                <a:gd name="T13" fmla="*/ 4 h 32"/>
                <a:gd name="T14" fmla="*/ 55 w 55"/>
                <a:gd name="T15" fmla="*/ 28 h 32"/>
                <a:gd name="T16" fmla="*/ 51 w 55"/>
                <a:gd name="T17" fmla="*/ 32 h 32"/>
                <a:gd name="T18" fmla="*/ 5 w 55"/>
                <a:gd name="T19" fmla="*/ 2 h 32"/>
                <a:gd name="T20" fmla="*/ 3 w 55"/>
                <a:gd name="T21" fmla="*/ 4 h 32"/>
                <a:gd name="T22" fmla="*/ 3 w 55"/>
                <a:gd name="T23" fmla="*/ 28 h 32"/>
                <a:gd name="T24" fmla="*/ 5 w 55"/>
                <a:gd name="T25" fmla="*/ 30 h 32"/>
                <a:gd name="T26" fmla="*/ 51 w 55"/>
                <a:gd name="T27" fmla="*/ 30 h 32"/>
                <a:gd name="T28" fmla="*/ 53 w 55"/>
                <a:gd name="T29" fmla="*/ 28 h 32"/>
                <a:gd name="T30" fmla="*/ 53 w 55"/>
                <a:gd name="T31" fmla="*/ 4 h 32"/>
                <a:gd name="T32" fmla="*/ 51 w 55"/>
                <a:gd name="T33" fmla="*/ 2 h 32"/>
                <a:gd name="T34" fmla="*/ 5 w 55"/>
                <a:gd name="T3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32">
                  <a:moveTo>
                    <a:pt x="51" y="32"/>
                  </a:moveTo>
                  <a:cubicBezTo>
                    <a:pt x="5" y="32"/>
                    <a:pt x="5" y="3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0"/>
                    <a:pt x="55" y="2"/>
                    <a:pt x="55" y="4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31"/>
                    <a:pt x="53" y="32"/>
                    <a:pt x="51" y="32"/>
                  </a:cubicBezTo>
                  <a:close/>
                  <a:moveTo>
                    <a:pt x="5" y="2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4" y="30"/>
                    <a:pt x="5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2" y="30"/>
                    <a:pt x="53" y="29"/>
                    <a:pt x="53" y="28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" name="Freeform 368"/>
            <p:cNvSpPr>
              <a:spLocks/>
            </p:cNvSpPr>
            <p:nvPr/>
          </p:nvSpPr>
          <p:spPr bwMode="auto">
            <a:xfrm>
              <a:off x="3636963" y="2092326"/>
              <a:ext cx="6350" cy="31750"/>
            </a:xfrm>
            <a:custGeom>
              <a:avLst/>
              <a:gdLst>
                <a:gd name="T0" fmla="*/ 1 w 2"/>
                <a:gd name="T1" fmla="*/ 8 h 8"/>
                <a:gd name="T2" fmla="*/ 0 w 2"/>
                <a:gd name="T3" fmla="*/ 7 h 8"/>
                <a:gd name="T4" fmla="*/ 0 w 2"/>
                <a:gd name="T5" fmla="*/ 1 h 8"/>
                <a:gd name="T6" fmla="*/ 1 w 2"/>
                <a:gd name="T7" fmla="*/ 0 h 8"/>
                <a:gd name="T8" fmla="*/ 2 w 2"/>
                <a:gd name="T9" fmla="*/ 1 h 8"/>
                <a:gd name="T10" fmla="*/ 2 w 2"/>
                <a:gd name="T11" fmla="*/ 7 h 8"/>
                <a:gd name="T12" fmla="*/ 1 w 2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5" name="Freeform 369"/>
            <p:cNvSpPr>
              <a:spLocks/>
            </p:cNvSpPr>
            <p:nvPr/>
          </p:nvSpPr>
          <p:spPr bwMode="auto">
            <a:xfrm>
              <a:off x="3594100" y="2111376"/>
              <a:ext cx="88900" cy="26988"/>
            </a:xfrm>
            <a:custGeom>
              <a:avLst/>
              <a:gdLst>
                <a:gd name="T0" fmla="*/ 22 w 23"/>
                <a:gd name="T1" fmla="*/ 7 h 7"/>
                <a:gd name="T2" fmla="*/ 22 w 23"/>
                <a:gd name="T3" fmla="*/ 6 h 7"/>
                <a:gd name="T4" fmla="*/ 2 w 23"/>
                <a:gd name="T5" fmla="*/ 6 h 7"/>
                <a:gd name="T6" fmla="*/ 1 w 23"/>
                <a:gd name="T7" fmla="*/ 6 h 7"/>
                <a:gd name="T8" fmla="*/ 1 w 23"/>
                <a:gd name="T9" fmla="*/ 5 h 7"/>
                <a:gd name="T10" fmla="*/ 23 w 23"/>
                <a:gd name="T11" fmla="*/ 5 h 7"/>
                <a:gd name="T12" fmla="*/ 23 w 23"/>
                <a:gd name="T13" fmla="*/ 6 h 7"/>
                <a:gd name="T14" fmla="*/ 22 w 23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7">
                  <a:moveTo>
                    <a:pt x="22" y="7"/>
                  </a:moveTo>
                  <a:cubicBezTo>
                    <a:pt x="22" y="7"/>
                    <a:pt x="22" y="7"/>
                    <a:pt x="22" y="6"/>
                  </a:cubicBezTo>
                  <a:cubicBezTo>
                    <a:pt x="16" y="2"/>
                    <a:pt x="8" y="2"/>
                    <a:pt x="2" y="6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8" y="0"/>
                    <a:pt x="16" y="0"/>
                    <a:pt x="23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7"/>
                    <a:pt x="2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6" name="Freeform 370"/>
            <p:cNvSpPr>
              <a:spLocks/>
            </p:cNvSpPr>
            <p:nvPr/>
          </p:nvSpPr>
          <p:spPr bwMode="auto">
            <a:xfrm>
              <a:off x="3532188" y="2076451"/>
              <a:ext cx="212725" cy="7938"/>
            </a:xfrm>
            <a:custGeom>
              <a:avLst/>
              <a:gdLst>
                <a:gd name="T0" fmla="*/ 54 w 55"/>
                <a:gd name="T1" fmla="*/ 2 h 2"/>
                <a:gd name="T2" fmla="*/ 1 w 55"/>
                <a:gd name="T3" fmla="*/ 2 h 2"/>
                <a:gd name="T4" fmla="*/ 0 w 55"/>
                <a:gd name="T5" fmla="*/ 1 h 2"/>
                <a:gd name="T6" fmla="*/ 1 w 55"/>
                <a:gd name="T7" fmla="*/ 0 h 2"/>
                <a:gd name="T8" fmla="*/ 54 w 55"/>
                <a:gd name="T9" fmla="*/ 0 h 2"/>
                <a:gd name="T10" fmla="*/ 55 w 55"/>
                <a:gd name="T11" fmla="*/ 1 h 2"/>
                <a:gd name="T12" fmla="*/ 54 w 5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">
                  <a:moveTo>
                    <a:pt x="54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5" y="1"/>
                  </a:cubicBezTo>
                  <a:cubicBezTo>
                    <a:pt x="55" y="1"/>
                    <a:pt x="55" y="2"/>
                    <a:pt x="5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7" name="Freeform 371"/>
            <p:cNvSpPr>
              <a:spLocks noEditPoints="1"/>
            </p:cNvSpPr>
            <p:nvPr/>
          </p:nvSpPr>
          <p:spPr bwMode="auto">
            <a:xfrm>
              <a:off x="3532188" y="2151063"/>
              <a:ext cx="150812" cy="38100"/>
            </a:xfrm>
            <a:custGeom>
              <a:avLst/>
              <a:gdLst>
                <a:gd name="T0" fmla="*/ 38 w 39"/>
                <a:gd name="T1" fmla="*/ 10 h 10"/>
                <a:gd name="T2" fmla="*/ 1 w 39"/>
                <a:gd name="T3" fmla="*/ 10 h 10"/>
                <a:gd name="T4" fmla="*/ 1 w 39"/>
                <a:gd name="T5" fmla="*/ 10 h 10"/>
                <a:gd name="T6" fmla="*/ 0 w 39"/>
                <a:gd name="T7" fmla="*/ 9 h 10"/>
                <a:gd name="T8" fmla="*/ 4 w 39"/>
                <a:gd name="T9" fmla="*/ 0 h 10"/>
                <a:gd name="T10" fmla="*/ 5 w 39"/>
                <a:gd name="T11" fmla="*/ 0 h 10"/>
                <a:gd name="T12" fmla="*/ 34 w 39"/>
                <a:gd name="T13" fmla="*/ 0 h 10"/>
                <a:gd name="T14" fmla="*/ 35 w 39"/>
                <a:gd name="T15" fmla="*/ 0 h 10"/>
                <a:gd name="T16" fmla="*/ 39 w 39"/>
                <a:gd name="T17" fmla="*/ 9 h 10"/>
                <a:gd name="T18" fmla="*/ 39 w 39"/>
                <a:gd name="T19" fmla="*/ 10 h 10"/>
                <a:gd name="T20" fmla="*/ 38 w 39"/>
                <a:gd name="T21" fmla="*/ 10 h 10"/>
                <a:gd name="T22" fmla="*/ 3 w 39"/>
                <a:gd name="T23" fmla="*/ 8 h 10"/>
                <a:gd name="T24" fmla="*/ 37 w 39"/>
                <a:gd name="T25" fmla="*/ 8 h 10"/>
                <a:gd name="T26" fmla="*/ 34 w 39"/>
                <a:gd name="T27" fmla="*/ 2 h 10"/>
                <a:gd name="T28" fmla="*/ 6 w 39"/>
                <a:gd name="T29" fmla="*/ 2 h 10"/>
                <a:gd name="T30" fmla="*/ 3 w 39"/>
                <a:gd name="T3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0">
                  <a:moveTo>
                    <a:pt x="38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10"/>
                    <a:pt x="39" y="10"/>
                  </a:cubicBezTo>
                  <a:cubicBezTo>
                    <a:pt x="39" y="10"/>
                    <a:pt x="39" y="10"/>
                    <a:pt x="38" y="10"/>
                  </a:cubicBezTo>
                  <a:close/>
                  <a:moveTo>
                    <a:pt x="3" y="8"/>
                  </a:moveTo>
                  <a:cubicBezTo>
                    <a:pt x="37" y="8"/>
                    <a:pt x="37" y="8"/>
                    <a:pt x="37" y="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" name="Freeform 372"/>
            <p:cNvSpPr>
              <a:spLocks noEditPoints="1"/>
            </p:cNvSpPr>
            <p:nvPr/>
          </p:nvSpPr>
          <p:spPr bwMode="auto">
            <a:xfrm>
              <a:off x="3694113" y="2165351"/>
              <a:ext cx="42862" cy="23813"/>
            </a:xfrm>
            <a:custGeom>
              <a:avLst/>
              <a:gdLst>
                <a:gd name="T0" fmla="*/ 10 w 11"/>
                <a:gd name="T1" fmla="*/ 6 h 6"/>
                <a:gd name="T2" fmla="*/ 1 w 11"/>
                <a:gd name="T3" fmla="*/ 6 h 6"/>
                <a:gd name="T4" fmla="*/ 0 w 11"/>
                <a:gd name="T5" fmla="*/ 5 h 6"/>
                <a:gd name="T6" fmla="*/ 6 w 11"/>
                <a:gd name="T7" fmla="*/ 0 h 6"/>
                <a:gd name="T8" fmla="*/ 11 w 11"/>
                <a:gd name="T9" fmla="*/ 5 h 6"/>
                <a:gd name="T10" fmla="*/ 10 w 11"/>
                <a:gd name="T11" fmla="*/ 6 h 6"/>
                <a:gd name="T12" fmla="*/ 2 w 11"/>
                <a:gd name="T13" fmla="*/ 4 h 6"/>
                <a:gd name="T14" fmla="*/ 9 w 11"/>
                <a:gd name="T15" fmla="*/ 4 h 6"/>
                <a:gd name="T16" fmla="*/ 6 w 11"/>
                <a:gd name="T17" fmla="*/ 2 h 6"/>
                <a:gd name="T18" fmla="*/ 2 w 11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">
                  <a:moveTo>
                    <a:pt x="10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6"/>
                    <a:pt x="11" y="6"/>
                    <a:pt x="10" y="6"/>
                  </a:cubicBezTo>
                  <a:close/>
                  <a:moveTo>
                    <a:pt x="2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7" y="2"/>
                    <a:pt x="6" y="2"/>
                  </a:cubicBezTo>
                  <a:cubicBezTo>
                    <a:pt x="4" y="2"/>
                    <a:pt x="3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" name="Freeform 373"/>
            <p:cNvSpPr>
              <a:spLocks/>
            </p:cNvSpPr>
            <p:nvPr/>
          </p:nvSpPr>
          <p:spPr bwMode="auto">
            <a:xfrm>
              <a:off x="3713163" y="2159001"/>
              <a:ext cx="7937" cy="14288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3 h 4"/>
                <a:gd name="T4" fmla="*/ 0 w 2"/>
                <a:gd name="T5" fmla="*/ 1 h 4"/>
                <a:gd name="T6" fmla="*/ 1 w 2"/>
                <a:gd name="T7" fmla="*/ 0 h 4"/>
                <a:gd name="T8" fmla="*/ 2 w 2"/>
                <a:gd name="T9" fmla="*/ 1 h 4"/>
                <a:gd name="T10" fmla="*/ 2 w 2"/>
                <a:gd name="T11" fmla="*/ 3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00" name="Группа 199"/>
          <p:cNvGrpSpPr/>
          <p:nvPr/>
        </p:nvGrpSpPr>
        <p:grpSpPr>
          <a:xfrm>
            <a:off x="3064046" y="1925620"/>
            <a:ext cx="358713" cy="225180"/>
            <a:chOff x="5110163" y="2014538"/>
            <a:chExt cx="217487" cy="136526"/>
          </a:xfrm>
          <a:solidFill>
            <a:srgbClr val="008C95"/>
          </a:solidFill>
        </p:grpSpPr>
        <p:sp>
          <p:nvSpPr>
            <p:cNvPr id="201" name="Freeform 374"/>
            <p:cNvSpPr>
              <a:spLocks noEditPoints="1"/>
            </p:cNvSpPr>
            <p:nvPr/>
          </p:nvSpPr>
          <p:spPr bwMode="auto">
            <a:xfrm>
              <a:off x="5110163" y="2014538"/>
              <a:ext cx="144462" cy="117475"/>
            </a:xfrm>
            <a:custGeom>
              <a:avLst/>
              <a:gdLst>
                <a:gd name="T0" fmla="*/ 33 w 37"/>
                <a:gd name="T1" fmla="*/ 30 h 30"/>
                <a:gd name="T2" fmla="*/ 5 w 37"/>
                <a:gd name="T3" fmla="*/ 30 h 30"/>
                <a:gd name="T4" fmla="*/ 0 w 37"/>
                <a:gd name="T5" fmla="*/ 25 h 30"/>
                <a:gd name="T6" fmla="*/ 0 w 37"/>
                <a:gd name="T7" fmla="*/ 4 h 30"/>
                <a:gd name="T8" fmla="*/ 5 w 37"/>
                <a:gd name="T9" fmla="*/ 0 h 30"/>
                <a:gd name="T10" fmla="*/ 33 w 37"/>
                <a:gd name="T11" fmla="*/ 0 h 30"/>
                <a:gd name="T12" fmla="*/ 37 w 37"/>
                <a:gd name="T13" fmla="*/ 4 h 30"/>
                <a:gd name="T14" fmla="*/ 37 w 37"/>
                <a:gd name="T15" fmla="*/ 25 h 30"/>
                <a:gd name="T16" fmla="*/ 33 w 37"/>
                <a:gd name="T17" fmla="*/ 30 h 30"/>
                <a:gd name="T18" fmla="*/ 5 w 37"/>
                <a:gd name="T19" fmla="*/ 2 h 30"/>
                <a:gd name="T20" fmla="*/ 2 w 37"/>
                <a:gd name="T21" fmla="*/ 4 h 30"/>
                <a:gd name="T22" fmla="*/ 2 w 37"/>
                <a:gd name="T23" fmla="*/ 25 h 30"/>
                <a:gd name="T24" fmla="*/ 5 w 37"/>
                <a:gd name="T25" fmla="*/ 28 h 30"/>
                <a:gd name="T26" fmla="*/ 33 w 37"/>
                <a:gd name="T27" fmla="*/ 28 h 30"/>
                <a:gd name="T28" fmla="*/ 35 w 37"/>
                <a:gd name="T29" fmla="*/ 25 h 30"/>
                <a:gd name="T30" fmla="*/ 35 w 37"/>
                <a:gd name="T31" fmla="*/ 4 h 30"/>
                <a:gd name="T32" fmla="*/ 33 w 37"/>
                <a:gd name="T33" fmla="*/ 2 h 30"/>
                <a:gd name="T34" fmla="*/ 5 w 37"/>
                <a:gd name="T3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30">
                  <a:moveTo>
                    <a:pt x="33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2" y="30"/>
                    <a:pt x="0" y="28"/>
                    <a:pt x="0" y="2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7" y="2"/>
                    <a:pt x="37" y="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8"/>
                    <a:pt x="35" y="30"/>
                    <a:pt x="33" y="30"/>
                  </a:cubicBezTo>
                  <a:close/>
                  <a:moveTo>
                    <a:pt x="5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7"/>
                    <a:pt x="3" y="28"/>
                    <a:pt x="5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4" y="28"/>
                    <a:pt x="35" y="27"/>
                    <a:pt x="35" y="2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4" y="2"/>
                    <a:pt x="33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2" name="Freeform 375"/>
            <p:cNvSpPr>
              <a:spLocks noEditPoints="1"/>
            </p:cNvSpPr>
            <p:nvPr/>
          </p:nvSpPr>
          <p:spPr bwMode="auto">
            <a:xfrm>
              <a:off x="5130800" y="2030413"/>
              <a:ext cx="107950" cy="80963"/>
            </a:xfrm>
            <a:custGeom>
              <a:avLst/>
              <a:gdLst>
                <a:gd name="T0" fmla="*/ 27 w 28"/>
                <a:gd name="T1" fmla="*/ 21 h 21"/>
                <a:gd name="T2" fmla="*/ 1 w 28"/>
                <a:gd name="T3" fmla="*/ 21 h 21"/>
                <a:gd name="T4" fmla="*/ 0 w 28"/>
                <a:gd name="T5" fmla="*/ 20 h 21"/>
                <a:gd name="T6" fmla="*/ 0 w 28"/>
                <a:gd name="T7" fmla="*/ 1 h 21"/>
                <a:gd name="T8" fmla="*/ 1 w 28"/>
                <a:gd name="T9" fmla="*/ 0 h 21"/>
                <a:gd name="T10" fmla="*/ 27 w 28"/>
                <a:gd name="T11" fmla="*/ 0 h 21"/>
                <a:gd name="T12" fmla="*/ 28 w 28"/>
                <a:gd name="T13" fmla="*/ 1 h 21"/>
                <a:gd name="T14" fmla="*/ 28 w 28"/>
                <a:gd name="T15" fmla="*/ 20 h 21"/>
                <a:gd name="T16" fmla="*/ 27 w 28"/>
                <a:gd name="T17" fmla="*/ 21 h 21"/>
                <a:gd name="T18" fmla="*/ 2 w 28"/>
                <a:gd name="T19" fmla="*/ 19 h 21"/>
                <a:gd name="T20" fmla="*/ 26 w 28"/>
                <a:gd name="T21" fmla="*/ 19 h 21"/>
                <a:gd name="T22" fmla="*/ 26 w 28"/>
                <a:gd name="T23" fmla="*/ 2 h 21"/>
                <a:gd name="T24" fmla="*/ 2 w 28"/>
                <a:gd name="T25" fmla="*/ 2 h 21"/>
                <a:gd name="T26" fmla="*/ 2 w 28"/>
                <a:gd name="T2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1">
                  <a:moveTo>
                    <a:pt x="27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lose/>
                  <a:moveTo>
                    <a:pt x="2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" name="Freeform 376"/>
            <p:cNvSpPr>
              <a:spLocks/>
            </p:cNvSpPr>
            <p:nvPr/>
          </p:nvSpPr>
          <p:spPr bwMode="auto">
            <a:xfrm>
              <a:off x="5157788" y="2143126"/>
              <a:ext cx="49212" cy="7938"/>
            </a:xfrm>
            <a:custGeom>
              <a:avLst/>
              <a:gdLst>
                <a:gd name="T0" fmla="*/ 12 w 13"/>
                <a:gd name="T1" fmla="*/ 2 h 2"/>
                <a:gd name="T2" fmla="*/ 1 w 13"/>
                <a:gd name="T3" fmla="*/ 2 h 2"/>
                <a:gd name="T4" fmla="*/ 0 w 13"/>
                <a:gd name="T5" fmla="*/ 1 h 2"/>
                <a:gd name="T6" fmla="*/ 1 w 13"/>
                <a:gd name="T7" fmla="*/ 0 h 2"/>
                <a:gd name="T8" fmla="*/ 12 w 13"/>
                <a:gd name="T9" fmla="*/ 0 h 2"/>
                <a:gd name="T10" fmla="*/ 13 w 13"/>
                <a:gd name="T11" fmla="*/ 1 h 2"/>
                <a:gd name="T12" fmla="*/ 12 w 1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1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2"/>
                    <a:pt x="13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4" name="Freeform 377"/>
            <p:cNvSpPr>
              <a:spLocks noEditPoints="1"/>
            </p:cNvSpPr>
            <p:nvPr/>
          </p:nvSpPr>
          <p:spPr bwMode="auto">
            <a:xfrm>
              <a:off x="5265738" y="2014538"/>
              <a:ext cx="61912" cy="136525"/>
            </a:xfrm>
            <a:custGeom>
              <a:avLst/>
              <a:gdLst>
                <a:gd name="T0" fmla="*/ 12 w 16"/>
                <a:gd name="T1" fmla="*/ 35 h 35"/>
                <a:gd name="T2" fmla="*/ 5 w 16"/>
                <a:gd name="T3" fmla="*/ 35 h 35"/>
                <a:gd name="T4" fmla="*/ 0 w 16"/>
                <a:gd name="T5" fmla="*/ 31 h 35"/>
                <a:gd name="T6" fmla="*/ 0 w 16"/>
                <a:gd name="T7" fmla="*/ 4 h 35"/>
                <a:gd name="T8" fmla="*/ 5 w 16"/>
                <a:gd name="T9" fmla="*/ 0 h 35"/>
                <a:gd name="T10" fmla="*/ 12 w 16"/>
                <a:gd name="T11" fmla="*/ 0 h 35"/>
                <a:gd name="T12" fmla="*/ 16 w 16"/>
                <a:gd name="T13" fmla="*/ 4 h 35"/>
                <a:gd name="T14" fmla="*/ 16 w 16"/>
                <a:gd name="T15" fmla="*/ 31 h 35"/>
                <a:gd name="T16" fmla="*/ 12 w 16"/>
                <a:gd name="T17" fmla="*/ 35 h 35"/>
                <a:gd name="T18" fmla="*/ 5 w 16"/>
                <a:gd name="T19" fmla="*/ 2 h 35"/>
                <a:gd name="T20" fmla="*/ 2 w 16"/>
                <a:gd name="T21" fmla="*/ 4 h 35"/>
                <a:gd name="T22" fmla="*/ 2 w 16"/>
                <a:gd name="T23" fmla="*/ 31 h 35"/>
                <a:gd name="T24" fmla="*/ 5 w 16"/>
                <a:gd name="T25" fmla="*/ 33 h 35"/>
                <a:gd name="T26" fmla="*/ 12 w 16"/>
                <a:gd name="T27" fmla="*/ 33 h 35"/>
                <a:gd name="T28" fmla="*/ 14 w 16"/>
                <a:gd name="T29" fmla="*/ 31 h 35"/>
                <a:gd name="T30" fmla="*/ 14 w 16"/>
                <a:gd name="T31" fmla="*/ 4 h 35"/>
                <a:gd name="T32" fmla="*/ 12 w 16"/>
                <a:gd name="T33" fmla="*/ 2 h 35"/>
                <a:gd name="T34" fmla="*/ 5 w 16"/>
                <a:gd name="T3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5">
                  <a:moveTo>
                    <a:pt x="12" y="35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2" y="35"/>
                    <a:pt x="0" y="33"/>
                    <a:pt x="0" y="3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3"/>
                    <a:pt x="14" y="35"/>
                    <a:pt x="12" y="35"/>
                  </a:cubicBezTo>
                  <a:close/>
                  <a:moveTo>
                    <a:pt x="5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3" y="33"/>
                    <a:pt x="5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4" y="32"/>
                    <a:pt x="14" y="31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3" y="2"/>
                    <a:pt x="12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" name="Oval 378"/>
            <p:cNvSpPr>
              <a:spLocks noChangeArrowheads="1"/>
            </p:cNvSpPr>
            <p:nvPr/>
          </p:nvSpPr>
          <p:spPr bwMode="auto">
            <a:xfrm>
              <a:off x="5289550" y="2111376"/>
              <a:ext cx="14287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06" name="Группа 205"/>
          <p:cNvGrpSpPr/>
          <p:nvPr/>
        </p:nvGrpSpPr>
        <p:grpSpPr>
          <a:xfrm>
            <a:off x="1522511" y="3238492"/>
            <a:ext cx="358713" cy="280165"/>
            <a:chOff x="4321175" y="5194301"/>
            <a:chExt cx="217487" cy="169863"/>
          </a:xfrm>
          <a:solidFill>
            <a:srgbClr val="008C95"/>
          </a:solidFill>
        </p:grpSpPr>
        <p:sp>
          <p:nvSpPr>
            <p:cNvPr id="207" name="Freeform 389"/>
            <p:cNvSpPr>
              <a:spLocks/>
            </p:cNvSpPr>
            <p:nvPr/>
          </p:nvSpPr>
          <p:spPr bwMode="auto">
            <a:xfrm>
              <a:off x="4321175" y="5194301"/>
              <a:ext cx="128587" cy="142875"/>
            </a:xfrm>
            <a:custGeom>
              <a:avLst/>
              <a:gdLst>
                <a:gd name="T0" fmla="*/ 32 w 33"/>
                <a:gd name="T1" fmla="*/ 37 h 37"/>
                <a:gd name="T2" fmla="*/ 1 w 33"/>
                <a:gd name="T3" fmla="*/ 37 h 37"/>
                <a:gd name="T4" fmla="*/ 0 w 33"/>
                <a:gd name="T5" fmla="*/ 36 h 37"/>
                <a:gd name="T6" fmla="*/ 0 w 33"/>
                <a:gd name="T7" fmla="*/ 1 h 37"/>
                <a:gd name="T8" fmla="*/ 1 w 33"/>
                <a:gd name="T9" fmla="*/ 0 h 37"/>
                <a:gd name="T10" fmla="*/ 32 w 33"/>
                <a:gd name="T11" fmla="*/ 0 h 37"/>
                <a:gd name="T12" fmla="*/ 33 w 33"/>
                <a:gd name="T13" fmla="*/ 1 h 37"/>
                <a:gd name="T14" fmla="*/ 32 w 33"/>
                <a:gd name="T15" fmla="*/ 2 h 37"/>
                <a:gd name="T16" fmla="*/ 2 w 33"/>
                <a:gd name="T17" fmla="*/ 2 h 37"/>
                <a:gd name="T18" fmla="*/ 2 w 33"/>
                <a:gd name="T19" fmla="*/ 35 h 37"/>
                <a:gd name="T20" fmla="*/ 32 w 33"/>
                <a:gd name="T21" fmla="*/ 35 h 37"/>
                <a:gd name="T22" fmla="*/ 33 w 33"/>
                <a:gd name="T23" fmla="*/ 36 h 37"/>
                <a:gd name="T24" fmla="*/ 32 w 33"/>
                <a:gd name="T2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37">
                  <a:moveTo>
                    <a:pt x="32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6"/>
                    <a:pt x="33" y="36"/>
                  </a:cubicBezTo>
                  <a:cubicBezTo>
                    <a:pt x="33" y="37"/>
                    <a:pt x="32" y="37"/>
                    <a:pt x="3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" name="Freeform 390"/>
            <p:cNvSpPr>
              <a:spLocks/>
            </p:cNvSpPr>
            <p:nvPr/>
          </p:nvSpPr>
          <p:spPr bwMode="auto">
            <a:xfrm>
              <a:off x="4383088" y="5357813"/>
              <a:ext cx="61912" cy="6350"/>
            </a:xfrm>
            <a:custGeom>
              <a:avLst/>
              <a:gdLst>
                <a:gd name="T0" fmla="*/ 15 w 16"/>
                <a:gd name="T1" fmla="*/ 2 h 2"/>
                <a:gd name="T2" fmla="*/ 1 w 16"/>
                <a:gd name="T3" fmla="*/ 2 h 2"/>
                <a:gd name="T4" fmla="*/ 0 w 16"/>
                <a:gd name="T5" fmla="*/ 1 h 2"/>
                <a:gd name="T6" fmla="*/ 1 w 16"/>
                <a:gd name="T7" fmla="*/ 0 h 2"/>
                <a:gd name="T8" fmla="*/ 15 w 16"/>
                <a:gd name="T9" fmla="*/ 0 h 2"/>
                <a:gd name="T10" fmla="*/ 16 w 16"/>
                <a:gd name="T11" fmla="*/ 1 h 2"/>
                <a:gd name="T12" fmla="*/ 15 w 1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">
                  <a:moveTo>
                    <a:pt x="1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2"/>
                    <a:pt x="15" y="2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9" name="Freeform 391"/>
            <p:cNvSpPr>
              <a:spLocks noEditPoints="1"/>
            </p:cNvSpPr>
            <p:nvPr/>
          </p:nvSpPr>
          <p:spPr bwMode="auto">
            <a:xfrm>
              <a:off x="4460875" y="5194301"/>
              <a:ext cx="77787" cy="169863"/>
            </a:xfrm>
            <a:custGeom>
              <a:avLst/>
              <a:gdLst>
                <a:gd name="T0" fmla="*/ 19 w 20"/>
                <a:gd name="T1" fmla="*/ 44 h 44"/>
                <a:gd name="T2" fmla="*/ 1 w 20"/>
                <a:gd name="T3" fmla="*/ 44 h 44"/>
                <a:gd name="T4" fmla="*/ 0 w 20"/>
                <a:gd name="T5" fmla="*/ 43 h 44"/>
                <a:gd name="T6" fmla="*/ 0 w 20"/>
                <a:gd name="T7" fmla="*/ 1 h 44"/>
                <a:gd name="T8" fmla="*/ 1 w 20"/>
                <a:gd name="T9" fmla="*/ 0 h 44"/>
                <a:gd name="T10" fmla="*/ 19 w 20"/>
                <a:gd name="T11" fmla="*/ 0 h 44"/>
                <a:gd name="T12" fmla="*/ 20 w 20"/>
                <a:gd name="T13" fmla="*/ 1 h 44"/>
                <a:gd name="T14" fmla="*/ 20 w 20"/>
                <a:gd name="T15" fmla="*/ 43 h 44"/>
                <a:gd name="T16" fmla="*/ 19 w 20"/>
                <a:gd name="T17" fmla="*/ 44 h 44"/>
                <a:gd name="T18" fmla="*/ 2 w 20"/>
                <a:gd name="T19" fmla="*/ 42 h 44"/>
                <a:gd name="T20" fmla="*/ 18 w 20"/>
                <a:gd name="T21" fmla="*/ 42 h 44"/>
                <a:gd name="T22" fmla="*/ 18 w 20"/>
                <a:gd name="T23" fmla="*/ 2 h 44"/>
                <a:gd name="T24" fmla="*/ 2 w 20"/>
                <a:gd name="T25" fmla="*/ 2 h 44"/>
                <a:gd name="T26" fmla="*/ 2 w 20"/>
                <a:gd name="T2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44">
                  <a:moveTo>
                    <a:pt x="19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4"/>
                    <a:pt x="19" y="44"/>
                    <a:pt x="19" y="44"/>
                  </a:cubicBezTo>
                  <a:close/>
                  <a:moveTo>
                    <a:pt x="2" y="42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" name="Freeform 392"/>
            <p:cNvSpPr>
              <a:spLocks noEditPoints="1"/>
            </p:cNvSpPr>
            <p:nvPr/>
          </p:nvSpPr>
          <p:spPr bwMode="auto">
            <a:xfrm>
              <a:off x="4483100" y="5310188"/>
              <a:ext cx="31750" cy="31750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  <a:gd name="T10" fmla="*/ 4 w 8"/>
                <a:gd name="T11" fmla="*/ 2 h 8"/>
                <a:gd name="T12" fmla="*/ 2 w 8"/>
                <a:gd name="T13" fmla="*/ 4 h 8"/>
                <a:gd name="T14" fmla="*/ 4 w 8"/>
                <a:gd name="T15" fmla="*/ 6 h 8"/>
                <a:gd name="T16" fmla="*/ 6 w 8"/>
                <a:gd name="T17" fmla="*/ 4 h 8"/>
                <a:gd name="T18" fmla="*/ 4 w 8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5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1" name="Freeform 393"/>
            <p:cNvSpPr>
              <a:spLocks/>
            </p:cNvSpPr>
            <p:nvPr/>
          </p:nvSpPr>
          <p:spPr bwMode="auto">
            <a:xfrm>
              <a:off x="4410075" y="5329238"/>
              <a:ext cx="7937" cy="34925"/>
            </a:xfrm>
            <a:custGeom>
              <a:avLst/>
              <a:gdLst>
                <a:gd name="T0" fmla="*/ 1 w 2"/>
                <a:gd name="T1" fmla="*/ 9 h 9"/>
                <a:gd name="T2" fmla="*/ 0 w 2"/>
                <a:gd name="T3" fmla="*/ 8 h 9"/>
                <a:gd name="T4" fmla="*/ 0 w 2"/>
                <a:gd name="T5" fmla="*/ 1 h 9"/>
                <a:gd name="T6" fmla="*/ 1 w 2"/>
                <a:gd name="T7" fmla="*/ 0 h 9"/>
                <a:gd name="T8" fmla="*/ 2 w 2"/>
                <a:gd name="T9" fmla="*/ 1 h 9"/>
                <a:gd name="T10" fmla="*/ 2 w 2"/>
                <a:gd name="T11" fmla="*/ 8 h 9"/>
                <a:gd name="T12" fmla="*/ 1 w 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1" y="9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" name="Freeform 394"/>
            <p:cNvSpPr>
              <a:spLocks/>
            </p:cNvSpPr>
            <p:nvPr/>
          </p:nvSpPr>
          <p:spPr bwMode="auto">
            <a:xfrm>
              <a:off x="4483100" y="5221288"/>
              <a:ext cx="31750" cy="7938"/>
            </a:xfrm>
            <a:custGeom>
              <a:avLst/>
              <a:gdLst>
                <a:gd name="T0" fmla="*/ 7 w 8"/>
                <a:gd name="T1" fmla="*/ 2 h 2"/>
                <a:gd name="T2" fmla="*/ 1 w 8"/>
                <a:gd name="T3" fmla="*/ 2 h 2"/>
                <a:gd name="T4" fmla="*/ 0 w 8"/>
                <a:gd name="T5" fmla="*/ 1 h 2"/>
                <a:gd name="T6" fmla="*/ 1 w 8"/>
                <a:gd name="T7" fmla="*/ 0 h 2"/>
                <a:gd name="T8" fmla="*/ 7 w 8"/>
                <a:gd name="T9" fmla="*/ 0 h 2"/>
                <a:gd name="T10" fmla="*/ 8 w 8"/>
                <a:gd name="T11" fmla="*/ 1 h 2"/>
                <a:gd name="T12" fmla="*/ 7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3" name="Freeform 395"/>
            <p:cNvSpPr>
              <a:spLocks/>
            </p:cNvSpPr>
            <p:nvPr/>
          </p:nvSpPr>
          <p:spPr bwMode="auto">
            <a:xfrm>
              <a:off x="4483100" y="5245101"/>
              <a:ext cx="31750" cy="7938"/>
            </a:xfrm>
            <a:custGeom>
              <a:avLst/>
              <a:gdLst>
                <a:gd name="T0" fmla="*/ 7 w 8"/>
                <a:gd name="T1" fmla="*/ 2 h 2"/>
                <a:gd name="T2" fmla="*/ 1 w 8"/>
                <a:gd name="T3" fmla="*/ 2 h 2"/>
                <a:gd name="T4" fmla="*/ 0 w 8"/>
                <a:gd name="T5" fmla="*/ 1 h 2"/>
                <a:gd name="T6" fmla="*/ 1 w 8"/>
                <a:gd name="T7" fmla="*/ 0 h 2"/>
                <a:gd name="T8" fmla="*/ 7 w 8"/>
                <a:gd name="T9" fmla="*/ 0 h 2"/>
                <a:gd name="T10" fmla="*/ 8 w 8"/>
                <a:gd name="T11" fmla="*/ 1 h 2"/>
                <a:gd name="T12" fmla="*/ 7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" name="Freeform 396"/>
            <p:cNvSpPr>
              <a:spLocks/>
            </p:cNvSpPr>
            <p:nvPr/>
          </p:nvSpPr>
          <p:spPr bwMode="auto">
            <a:xfrm>
              <a:off x="4483100" y="5264151"/>
              <a:ext cx="31750" cy="7938"/>
            </a:xfrm>
            <a:custGeom>
              <a:avLst/>
              <a:gdLst>
                <a:gd name="T0" fmla="*/ 7 w 8"/>
                <a:gd name="T1" fmla="*/ 2 h 2"/>
                <a:gd name="T2" fmla="*/ 1 w 8"/>
                <a:gd name="T3" fmla="*/ 2 h 2"/>
                <a:gd name="T4" fmla="*/ 0 w 8"/>
                <a:gd name="T5" fmla="*/ 1 h 2"/>
                <a:gd name="T6" fmla="*/ 1 w 8"/>
                <a:gd name="T7" fmla="*/ 0 h 2"/>
                <a:gd name="T8" fmla="*/ 7 w 8"/>
                <a:gd name="T9" fmla="*/ 0 h 2"/>
                <a:gd name="T10" fmla="*/ 8 w 8"/>
                <a:gd name="T11" fmla="*/ 1 h 2"/>
                <a:gd name="T12" fmla="*/ 7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5" name="Freeform 397"/>
            <p:cNvSpPr>
              <a:spLocks/>
            </p:cNvSpPr>
            <p:nvPr/>
          </p:nvSpPr>
          <p:spPr bwMode="auto">
            <a:xfrm>
              <a:off x="4344988" y="5218113"/>
              <a:ext cx="19050" cy="19050"/>
            </a:xfrm>
            <a:custGeom>
              <a:avLst/>
              <a:gdLst>
                <a:gd name="T0" fmla="*/ 1 w 5"/>
                <a:gd name="T1" fmla="*/ 5 h 5"/>
                <a:gd name="T2" fmla="*/ 0 w 5"/>
                <a:gd name="T3" fmla="*/ 5 h 5"/>
                <a:gd name="T4" fmla="*/ 0 w 5"/>
                <a:gd name="T5" fmla="*/ 3 h 5"/>
                <a:gd name="T6" fmla="*/ 4 w 5"/>
                <a:gd name="T7" fmla="*/ 0 h 5"/>
                <a:gd name="T8" fmla="*/ 5 w 5"/>
                <a:gd name="T9" fmla="*/ 0 h 5"/>
                <a:gd name="T10" fmla="*/ 5 w 5"/>
                <a:gd name="T11" fmla="*/ 1 h 5"/>
                <a:gd name="T12" fmla="*/ 2 w 5"/>
                <a:gd name="T13" fmla="*/ 5 h 5"/>
                <a:gd name="T14" fmla="*/ 1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6" name="Freeform 398"/>
            <p:cNvSpPr>
              <a:spLocks/>
            </p:cNvSpPr>
            <p:nvPr/>
          </p:nvSpPr>
          <p:spPr bwMode="auto">
            <a:xfrm>
              <a:off x="4352925" y="5221288"/>
              <a:ext cx="30162" cy="34925"/>
            </a:xfrm>
            <a:custGeom>
              <a:avLst/>
              <a:gdLst>
                <a:gd name="T0" fmla="*/ 1 w 8"/>
                <a:gd name="T1" fmla="*/ 9 h 9"/>
                <a:gd name="T2" fmla="*/ 0 w 8"/>
                <a:gd name="T3" fmla="*/ 9 h 9"/>
                <a:gd name="T4" fmla="*/ 0 w 8"/>
                <a:gd name="T5" fmla="*/ 7 h 9"/>
                <a:gd name="T6" fmla="*/ 6 w 8"/>
                <a:gd name="T7" fmla="*/ 1 h 9"/>
                <a:gd name="T8" fmla="*/ 8 w 8"/>
                <a:gd name="T9" fmla="*/ 1 h 9"/>
                <a:gd name="T10" fmla="*/ 8 w 8"/>
                <a:gd name="T11" fmla="*/ 2 h 9"/>
                <a:gd name="T12" fmla="*/ 2 w 8"/>
                <a:gd name="T13" fmla="*/ 9 h 9"/>
                <a:gd name="T14" fmla="*/ 1 w 8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17" name="Группа 216"/>
          <p:cNvGrpSpPr/>
          <p:nvPr/>
        </p:nvGrpSpPr>
        <p:grpSpPr>
          <a:xfrm>
            <a:off x="2298026" y="2528868"/>
            <a:ext cx="343003" cy="358714"/>
            <a:chOff x="1562100" y="376238"/>
            <a:chExt cx="207962" cy="217488"/>
          </a:xfrm>
          <a:solidFill>
            <a:srgbClr val="008C95"/>
          </a:solidFill>
        </p:grpSpPr>
        <p:sp>
          <p:nvSpPr>
            <p:cNvPr id="218" name="Freeform 414"/>
            <p:cNvSpPr>
              <a:spLocks noEditPoints="1"/>
            </p:cNvSpPr>
            <p:nvPr/>
          </p:nvSpPr>
          <p:spPr bwMode="auto">
            <a:xfrm>
              <a:off x="1616075" y="542926"/>
              <a:ext cx="96837" cy="50800"/>
            </a:xfrm>
            <a:custGeom>
              <a:avLst/>
              <a:gdLst>
                <a:gd name="T0" fmla="*/ 24 w 25"/>
                <a:gd name="T1" fmla="*/ 13 h 13"/>
                <a:gd name="T2" fmla="*/ 1 w 25"/>
                <a:gd name="T3" fmla="*/ 13 h 13"/>
                <a:gd name="T4" fmla="*/ 0 w 25"/>
                <a:gd name="T5" fmla="*/ 12 h 13"/>
                <a:gd name="T6" fmla="*/ 8 w 25"/>
                <a:gd name="T7" fmla="*/ 7 h 13"/>
                <a:gd name="T8" fmla="*/ 8 w 25"/>
                <a:gd name="T9" fmla="*/ 1 h 13"/>
                <a:gd name="T10" fmla="*/ 9 w 25"/>
                <a:gd name="T11" fmla="*/ 0 h 13"/>
                <a:gd name="T12" fmla="*/ 16 w 25"/>
                <a:gd name="T13" fmla="*/ 0 h 13"/>
                <a:gd name="T14" fmla="*/ 17 w 25"/>
                <a:gd name="T15" fmla="*/ 1 h 13"/>
                <a:gd name="T16" fmla="*/ 17 w 25"/>
                <a:gd name="T17" fmla="*/ 7 h 13"/>
                <a:gd name="T18" fmla="*/ 25 w 25"/>
                <a:gd name="T19" fmla="*/ 12 h 13"/>
                <a:gd name="T20" fmla="*/ 24 w 25"/>
                <a:gd name="T21" fmla="*/ 13 h 13"/>
                <a:gd name="T22" fmla="*/ 3 w 25"/>
                <a:gd name="T23" fmla="*/ 11 h 13"/>
                <a:gd name="T24" fmla="*/ 22 w 25"/>
                <a:gd name="T25" fmla="*/ 11 h 13"/>
                <a:gd name="T26" fmla="*/ 16 w 25"/>
                <a:gd name="T27" fmla="*/ 9 h 13"/>
                <a:gd name="T28" fmla="*/ 15 w 25"/>
                <a:gd name="T29" fmla="*/ 8 h 13"/>
                <a:gd name="T30" fmla="*/ 15 w 25"/>
                <a:gd name="T31" fmla="*/ 2 h 13"/>
                <a:gd name="T32" fmla="*/ 11 w 25"/>
                <a:gd name="T33" fmla="*/ 2 h 13"/>
                <a:gd name="T34" fmla="*/ 11 w 25"/>
                <a:gd name="T35" fmla="*/ 8 h 13"/>
                <a:gd name="T36" fmla="*/ 10 w 25"/>
                <a:gd name="T37" fmla="*/ 9 h 13"/>
                <a:gd name="T38" fmla="*/ 3 w 25"/>
                <a:gd name="T3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13">
                  <a:moveTo>
                    <a:pt x="24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9"/>
                    <a:pt x="4" y="7"/>
                    <a:pt x="8" y="7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7"/>
                    <a:pt x="25" y="9"/>
                    <a:pt x="25" y="12"/>
                  </a:cubicBezTo>
                  <a:cubicBezTo>
                    <a:pt x="25" y="12"/>
                    <a:pt x="24" y="13"/>
                    <a:pt x="24" y="13"/>
                  </a:cubicBezTo>
                  <a:close/>
                  <a:moveTo>
                    <a:pt x="3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1" y="10"/>
                    <a:pt x="19" y="9"/>
                    <a:pt x="16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9"/>
                    <a:pt x="10" y="9"/>
                  </a:cubicBezTo>
                  <a:cubicBezTo>
                    <a:pt x="6" y="9"/>
                    <a:pt x="4" y="10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9" name="Freeform 415"/>
            <p:cNvSpPr>
              <a:spLocks/>
            </p:cNvSpPr>
            <p:nvPr/>
          </p:nvSpPr>
          <p:spPr bwMode="auto">
            <a:xfrm>
              <a:off x="1562100" y="407988"/>
              <a:ext cx="207962" cy="123825"/>
            </a:xfrm>
            <a:custGeom>
              <a:avLst/>
              <a:gdLst>
                <a:gd name="T0" fmla="*/ 53 w 54"/>
                <a:gd name="T1" fmla="*/ 32 h 32"/>
                <a:gd name="T2" fmla="*/ 1 w 54"/>
                <a:gd name="T3" fmla="*/ 32 h 32"/>
                <a:gd name="T4" fmla="*/ 0 w 54"/>
                <a:gd name="T5" fmla="*/ 31 h 32"/>
                <a:gd name="T6" fmla="*/ 0 w 54"/>
                <a:gd name="T7" fmla="*/ 1 h 32"/>
                <a:gd name="T8" fmla="*/ 1 w 54"/>
                <a:gd name="T9" fmla="*/ 0 h 32"/>
                <a:gd name="T10" fmla="*/ 6 w 54"/>
                <a:gd name="T11" fmla="*/ 0 h 32"/>
                <a:gd name="T12" fmla="*/ 7 w 54"/>
                <a:gd name="T13" fmla="*/ 1 h 32"/>
                <a:gd name="T14" fmla="*/ 6 w 54"/>
                <a:gd name="T15" fmla="*/ 2 h 32"/>
                <a:gd name="T16" fmla="*/ 2 w 54"/>
                <a:gd name="T17" fmla="*/ 2 h 32"/>
                <a:gd name="T18" fmla="*/ 2 w 54"/>
                <a:gd name="T19" fmla="*/ 30 h 32"/>
                <a:gd name="T20" fmla="*/ 51 w 54"/>
                <a:gd name="T21" fmla="*/ 30 h 32"/>
                <a:gd name="T22" fmla="*/ 51 w 54"/>
                <a:gd name="T23" fmla="*/ 2 h 32"/>
                <a:gd name="T24" fmla="*/ 47 w 54"/>
                <a:gd name="T25" fmla="*/ 2 h 32"/>
                <a:gd name="T26" fmla="*/ 46 w 54"/>
                <a:gd name="T27" fmla="*/ 1 h 32"/>
                <a:gd name="T28" fmla="*/ 47 w 54"/>
                <a:gd name="T29" fmla="*/ 0 h 32"/>
                <a:gd name="T30" fmla="*/ 53 w 54"/>
                <a:gd name="T31" fmla="*/ 0 h 32"/>
                <a:gd name="T32" fmla="*/ 54 w 54"/>
                <a:gd name="T33" fmla="*/ 1 h 32"/>
                <a:gd name="T34" fmla="*/ 54 w 54"/>
                <a:gd name="T35" fmla="*/ 31 h 32"/>
                <a:gd name="T36" fmla="*/ 53 w 54"/>
                <a:gd name="T3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32">
                  <a:moveTo>
                    <a:pt x="53" y="32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6" y="2"/>
                    <a:pt x="46" y="1"/>
                  </a:cubicBezTo>
                  <a:cubicBezTo>
                    <a:pt x="46" y="1"/>
                    <a:pt x="47" y="0"/>
                    <a:pt x="47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4" y="1"/>
                    <a:pt x="54" y="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0" name="Freeform 416"/>
            <p:cNvSpPr>
              <a:spLocks noEditPoints="1"/>
            </p:cNvSpPr>
            <p:nvPr/>
          </p:nvSpPr>
          <p:spPr bwMode="auto">
            <a:xfrm>
              <a:off x="1562100" y="523876"/>
              <a:ext cx="207962" cy="26988"/>
            </a:xfrm>
            <a:custGeom>
              <a:avLst/>
              <a:gdLst>
                <a:gd name="T0" fmla="*/ 53 w 54"/>
                <a:gd name="T1" fmla="*/ 7 h 7"/>
                <a:gd name="T2" fmla="*/ 1 w 54"/>
                <a:gd name="T3" fmla="*/ 7 h 7"/>
                <a:gd name="T4" fmla="*/ 0 w 54"/>
                <a:gd name="T5" fmla="*/ 6 h 7"/>
                <a:gd name="T6" fmla="*/ 0 w 54"/>
                <a:gd name="T7" fmla="*/ 1 h 7"/>
                <a:gd name="T8" fmla="*/ 1 w 54"/>
                <a:gd name="T9" fmla="*/ 0 h 7"/>
                <a:gd name="T10" fmla="*/ 53 w 54"/>
                <a:gd name="T11" fmla="*/ 0 h 7"/>
                <a:gd name="T12" fmla="*/ 54 w 54"/>
                <a:gd name="T13" fmla="*/ 1 h 7"/>
                <a:gd name="T14" fmla="*/ 54 w 54"/>
                <a:gd name="T15" fmla="*/ 6 h 7"/>
                <a:gd name="T16" fmla="*/ 53 w 54"/>
                <a:gd name="T17" fmla="*/ 7 h 7"/>
                <a:gd name="T18" fmla="*/ 2 w 54"/>
                <a:gd name="T19" fmla="*/ 5 h 7"/>
                <a:gd name="T20" fmla="*/ 51 w 54"/>
                <a:gd name="T21" fmla="*/ 5 h 7"/>
                <a:gd name="T22" fmla="*/ 51 w 54"/>
                <a:gd name="T23" fmla="*/ 2 h 7"/>
                <a:gd name="T24" fmla="*/ 2 w 54"/>
                <a:gd name="T25" fmla="*/ 2 h 7"/>
                <a:gd name="T26" fmla="*/ 2 w 54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7">
                  <a:moveTo>
                    <a:pt x="53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4" y="0"/>
                    <a:pt x="54" y="1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3" y="7"/>
                    <a:pt x="53" y="7"/>
                  </a:cubicBezTo>
                  <a:close/>
                  <a:moveTo>
                    <a:pt x="2" y="5"/>
                  </a:move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1" name="Freeform 417"/>
            <p:cNvSpPr>
              <a:spLocks noEditPoints="1"/>
            </p:cNvSpPr>
            <p:nvPr/>
          </p:nvSpPr>
          <p:spPr bwMode="auto">
            <a:xfrm>
              <a:off x="1662113" y="376238"/>
              <a:ext cx="69850" cy="131763"/>
            </a:xfrm>
            <a:custGeom>
              <a:avLst/>
              <a:gdLst>
                <a:gd name="T0" fmla="*/ 1 w 18"/>
                <a:gd name="T1" fmla="*/ 34 h 34"/>
                <a:gd name="T2" fmla="*/ 0 w 18"/>
                <a:gd name="T3" fmla="*/ 33 h 34"/>
                <a:gd name="T4" fmla="*/ 1 w 18"/>
                <a:gd name="T5" fmla="*/ 32 h 34"/>
                <a:gd name="T6" fmla="*/ 8 w 18"/>
                <a:gd name="T7" fmla="*/ 17 h 34"/>
                <a:gd name="T8" fmla="*/ 1 w 18"/>
                <a:gd name="T9" fmla="*/ 2 h 34"/>
                <a:gd name="T10" fmla="*/ 0 w 18"/>
                <a:gd name="T11" fmla="*/ 1 h 34"/>
                <a:gd name="T12" fmla="*/ 1 w 18"/>
                <a:gd name="T13" fmla="*/ 0 h 34"/>
                <a:gd name="T14" fmla="*/ 18 w 18"/>
                <a:gd name="T15" fmla="*/ 17 h 34"/>
                <a:gd name="T16" fmla="*/ 1 w 18"/>
                <a:gd name="T17" fmla="*/ 34 h 34"/>
                <a:gd name="T18" fmla="*/ 6 w 18"/>
                <a:gd name="T19" fmla="*/ 3 h 34"/>
                <a:gd name="T20" fmla="*/ 10 w 18"/>
                <a:gd name="T21" fmla="*/ 17 h 34"/>
                <a:gd name="T22" fmla="*/ 6 w 18"/>
                <a:gd name="T23" fmla="*/ 31 h 34"/>
                <a:gd name="T24" fmla="*/ 16 w 18"/>
                <a:gd name="T25" fmla="*/ 17 h 34"/>
                <a:gd name="T26" fmla="*/ 6 w 18"/>
                <a:gd name="T2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4">
                  <a:moveTo>
                    <a:pt x="1" y="34"/>
                  </a:moveTo>
                  <a:cubicBezTo>
                    <a:pt x="0" y="34"/>
                    <a:pt x="0" y="34"/>
                    <a:pt x="0" y="33"/>
                  </a:cubicBezTo>
                  <a:cubicBezTo>
                    <a:pt x="0" y="32"/>
                    <a:pt x="0" y="32"/>
                    <a:pt x="1" y="32"/>
                  </a:cubicBezTo>
                  <a:cubicBezTo>
                    <a:pt x="5" y="32"/>
                    <a:pt x="8" y="25"/>
                    <a:pt x="8" y="17"/>
                  </a:cubicBezTo>
                  <a:cubicBezTo>
                    <a:pt x="8" y="9"/>
                    <a:pt x="5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0" y="0"/>
                    <a:pt x="18" y="8"/>
                    <a:pt x="18" y="17"/>
                  </a:cubicBezTo>
                  <a:cubicBezTo>
                    <a:pt x="18" y="26"/>
                    <a:pt x="10" y="34"/>
                    <a:pt x="1" y="34"/>
                  </a:cubicBezTo>
                  <a:close/>
                  <a:moveTo>
                    <a:pt x="6" y="3"/>
                  </a:moveTo>
                  <a:cubicBezTo>
                    <a:pt x="8" y="6"/>
                    <a:pt x="10" y="11"/>
                    <a:pt x="10" y="17"/>
                  </a:cubicBezTo>
                  <a:cubicBezTo>
                    <a:pt x="10" y="23"/>
                    <a:pt x="8" y="28"/>
                    <a:pt x="6" y="31"/>
                  </a:cubicBezTo>
                  <a:cubicBezTo>
                    <a:pt x="12" y="29"/>
                    <a:pt x="16" y="23"/>
                    <a:pt x="16" y="17"/>
                  </a:cubicBezTo>
                  <a:cubicBezTo>
                    <a:pt x="16" y="11"/>
                    <a:pt x="12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2" name="Freeform 418"/>
            <p:cNvSpPr>
              <a:spLocks noEditPoints="1"/>
            </p:cNvSpPr>
            <p:nvPr/>
          </p:nvSpPr>
          <p:spPr bwMode="auto">
            <a:xfrm>
              <a:off x="1600200" y="376238"/>
              <a:ext cx="69850" cy="131763"/>
            </a:xfrm>
            <a:custGeom>
              <a:avLst/>
              <a:gdLst>
                <a:gd name="T0" fmla="*/ 17 w 18"/>
                <a:gd name="T1" fmla="*/ 34 h 34"/>
                <a:gd name="T2" fmla="*/ 0 w 18"/>
                <a:gd name="T3" fmla="*/ 17 h 34"/>
                <a:gd name="T4" fmla="*/ 17 w 18"/>
                <a:gd name="T5" fmla="*/ 0 h 34"/>
                <a:gd name="T6" fmla="*/ 18 w 18"/>
                <a:gd name="T7" fmla="*/ 1 h 34"/>
                <a:gd name="T8" fmla="*/ 17 w 18"/>
                <a:gd name="T9" fmla="*/ 2 h 34"/>
                <a:gd name="T10" fmla="*/ 10 w 18"/>
                <a:gd name="T11" fmla="*/ 17 h 34"/>
                <a:gd name="T12" fmla="*/ 17 w 18"/>
                <a:gd name="T13" fmla="*/ 32 h 34"/>
                <a:gd name="T14" fmla="*/ 18 w 18"/>
                <a:gd name="T15" fmla="*/ 33 h 34"/>
                <a:gd name="T16" fmla="*/ 17 w 18"/>
                <a:gd name="T17" fmla="*/ 34 h 34"/>
                <a:gd name="T18" fmla="*/ 11 w 18"/>
                <a:gd name="T19" fmla="*/ 3 h 34"/>
                <a:gd name="T20" fmla="*/ 2 w 18"/>
                <a:gd name="T21" fmla="*/ 17 h 34"/>
                <a:gd name="T22" fmla="*/ 11 w 18"/>
                <a:gd name="T23" fmla="*/ 31 h 34"/>
                <a:gd name="T24" fmla="*/ 8 w 18"/>
                <a:gd name="T25" fmla="*/ 17 h 34"/>
                <a:gd name="T26" fmla="*/ 11 w 18"/>
                <a:gd name="T2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4">
                  <a:moveTo>
                    <a:pt x="17" y="34"/>
                  </a:moveTo>
                  <a:cubicBezTo>
                    <a:pt x="7" y="34"/>
                    <a:pt x="0" y="26"/>
                    <a:pt x="0" y="17"/>
                  </a:cubicBezTo>
                  <a:cubicBezTo>
                    <a:pt x="0" y="8"/>
                    <a:pt x="7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3" y="2"/>
                    <a:pt x="10" y="9"/>
                    <a:pt x="10" y="17"/>
                  </a:cubicBezTo>
                  <a:cubicBezTo>
                    <a:pt x="10" y="25"/>
                    <a:pt x="13" y="32"/>
                    <a:pt x="17" y="32"/>
                  </a:cubicBezTo>
                  <a:cubicBezTo>
                    <a:pt x="17" y="32"/>
                    <a:pt x="18" y="32"/>
                    <a:pt x="18" y="33"/>
                  </a:cubicBezTo>
                  <a:cubicBezTo>
                    <a:pt x="18" y="34"/>
                    <a:pt x="17" y="34"/>
                    <a:pt x="17" y="34"/>
                  </a:cubicBezTo>
                  <a:close/>
                  <a:moveTo>
                    <a:pt x="11" y="3"/>
                  </a:moveTo>
                  <a:cubicBezTo>
                    <a:pt x="6" y="5"/>
                    <a:pt x="2" y="11"/>
                    <a:pt x="2" y="17"/>
                  </a:cubicBezTo>
                  <a:cubicBezTo>
                    <a:pt x="2" y="23"/>
                    <a:pt x="6" y="29"/>
                    <a:pt x="11" y="31"/>
                  </a:cubicBezTo>
                  <a:cubicBezTo>
                    <a:pt x="9" y="28"/>
                    <a:pt x="8" y="23"/>
                    <a:pt x="8" y="17"/>
                  </a:cubicBezTo>
                  <a:cubicBezTo>
                    <a:pt x="8" y="11"/>
                    <a:pt x="9" y="6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3" name="Freeform 419"/>
            <p:cNvSpPr>
              <a:spLocks noEditPoints="1"/>
            </p:cNvSpPr>
            <p:nvPr/>
          </p:nvSpPr>
          <p:spPr bwMode="auto">
            <a:xfrm>
              <a:off x="1631950" y="376238"/>
              <a:ext cx="38100" cy="131763"/>
            </a:xfrm>
            <a:custGeom>
              <a:avLst/>
              <a:gdLst>
                <a:gd name="T0" fmla="*/ 9 w 10"/>
                <a:gd name="T1" fmla="*/ 34 h 34"/>
                <a:gd name="T2" fmla="*/ 0 w 10"/>
                <a:gd name="T3" fmla="*/ 17 h 34"/>
                <a:gd name="T4" fmla="*/ 9 w 10"/>
                <a:gd name="T5" fmla="*/ 0 h 34"/>
                <a:gd name="T6" fmla="*/ 10 w 10"/>
                <a:gd name="T7" fmla="*/ 1 h 34"/>
                <a:gd name="T8" fmla="*/ 10 w 10"/>
                <a:gd name="T9" fmla="*/ 33 h 34"/>
                <a:gd name="T10" fmla="*/ 9 w 10"/>
                <a:gd name="T11" fmla="*/ 34 h 34"/>
                <a:gd name="T12" fmla="*/ 8 w 10"/>
                <a:gd name="T13" fmla="*/ 2 h 34"/>
                <a:gd name="T14" fmla="*/ 2 w 10"/>
                <a:gd name="T15" fmla="*/ 17 h 34"/>
                <a:gd name="T16" fmla="*/ 8 w 10"/>
                <a:gd name="T17" fmla="*/ 32 h 34"/>
                <a:gd name="T18" fmla="*/ 8 w 10"/>
                <a:gd name="T1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4">
                  <a:moveTo>
                    <a:pt x="9" y="34"/>
                  </a:moveTo>
                  <a:cubicBezTo>
                    <a:pt x="4" y="34"/>
                    <a:pt x="0" y="27"/>
                    <a:pt x="0" y="17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9" y="34"/>
                    <a:pt x="9" y="34"/>
                  </a:cubicBezTo>
                  <a:close/>
                  <a:moveTo>
                    <a:pt x="8" y="2"/>
                  </a:moveTo>
                  <a:cubicBezTo>
                    <a:pt x="4" y="3"/>
                    <a:pt x="2" y="10"/>
                    <a:pt x="2" y="17"/>
                  </a:cubicBezTo>
                  <a:cubicBezTo>
                    <a:pt x="2" y="24"/>
                    <a:pt x="4" y="31"/>
                    <a:pt x="8" y="32"/>
                  </a:cubicBez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4" name="Freeform 420"/>
            <p:cNvSpPr>
              <a:spLocks noEditPoints="1"/>
            </p:cNvSpPr>
            <p:nvPr/>
          </p:nvSpPr>
          <p:spPr bwMode="auto">
            <a:xfrm>
              <a:off x="1662113" y="376238"/>
              <a:ext cx="39687" cy="131763"/>
            </a:xfrm>
            <a:custGeom>
              <a:avLst/>
              <a:gdLst>
                <a:gd name="T0" fmla="*/ 1 w 10"/>
                <a:gd name="T1" fmla="*/ 34 h 34"/>
                <a:gd name="T2" fmla="*/ 0 w 10"/>
                <a:gd name="T3" fmla="*/ 33 h 34"/>
                <a:gd name="T4" fmla="*/ 0 w 10"/>
                <a:gd name="T5" fmla="*/ 1 h 34"/>
                <a:gd name="T6" fmla="*/ 1 w 10"/>
                <a:gd name="T7" fmla="*/ 0 h 34"/>
                <a:gd name="T8" fmla="*/ 10 w 10"/>
                <a:gd name="T9" fmla="*/ 17 h 34"/>
                <a:gd name="T10" fmla="*/ 1 w 10"/>
                <a:gd name="T11" fmla="*/ 34 h 34"/>
                <a:gd name="T12" fmla="*/ 2 w 10"/>
                <a:gd name="T13" fmla="*/ 2 h 34"/>
                <a:gd name="T14" fmla="*/ 2 w 10"/>
                <a:gd name="T15" fmla="*/ 32 h 34"/>
                <a:gd name="T16" fmla="*/ 8 w 10"/>
                <a:gd name="T17" fmla="*/ 17 h 34"/>
                <a:gd name="T18" fmla="*/ 2 w 10"/>
                <a:gd name="T1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4">
                  <a:moveTo>
                    <a:pt x="1" y="34"/>
                  </a:moveTo>
                  <a:cubicBezTo>
                    <a:pt x="0" y="34"/>
                    <a:pt x="0" y="34"/>
                    <a:pt x="0" y="3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" y="0"/>
                    <a:pt x="10" y="7"/>
                    <a:pt x="10" y="17"/>
                  </a:cubicBezTo>
                  <a:cubicBezTo>
                    <a:pt x="10" y="27"/>
                    <a:pt x="6" y="34"/>
                    <a:pt x="1" y="34"/>
                  </a:cubicBezTo>
                  <a:close/>
                  <a:moveTo>
                    <a:pt x="2" y="2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5" y="31"/>
                    <a:pt x="8" y="24"/>
                    <a:pt x="8" y="17"/>
                  </a:cubicBezTo>
                  <a:cubicBezTo>
                    <a:pt x="8" y="10"/>
                    <a:pt x="5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5" name="Freeform 421"/>
            <p:cNvSpPr>
              <a:spLocks/>
            </p:cNvSpPr>
            <p:nvPr/>
          </p:nvSpPr>
          <p:spPr bwMode="auto">
            <a:xfrm>
              <a:off x="1600200" y="439738"/>
              <a:ext cx="131762" cy="6350"/>
            </a:xfrm>
            <a:custGeom>
              <a:avLst/>
              <a:gdLst>
                <a:gd name="T0" fmla="*/ 33 w 34"/>
                <a:gd name="T1" fmla="*/ 2 h 2"/>
                <a:gd name="T2" fmla="*/ 1 w 34"/>
                <a:gd name="T3" fmla="*/ 2 h 2"/>
                <a:gd name="T4" fmla="*/ 0 w 34"/>
                <a:gd name="T5" fmla="*/ 1 h 2"/>
                <a:gd name="T6" fmla="*/ 1 w 34"/>
                <a:gd name="T7" fmla="*/ 0 h 2"/>
                <a:gd name="T8" fmla="*/ 33 w 34"/>
                <a:gd name="T9" fmla="*/ 0 h 2"/>
                <a:gd name="T10" fmla="*/ 34 w 34"/>
                <a:gd name="T11" fmla="*/ 1 h 2"/>
                <a:gd name="T12" fmla="*/ 33 w 3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">
                  <a:moveTo>
                    <a:pt x="3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34" y="2"/>
                    <a:pt x="33" y="2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6" name="Группа 225"/>
          <p:cNvGrpSpPr/>
          <p:nvPr/>
        </p:nvGrpSpPr>
        <p:grpSpPr>
          <a:xfrm>
            <a:off x="752333" y="3219601"/>
            <a:ext cx="356096" cy="329913"/>
            <a:chOff x="2347913" y="2379664"/>
            <a:chExt cx="215900" cy="200025"/>
          </a:xfrm>
          <a:solidFill>
            <a:srgbClr val="008C95"/>
          </a:solidFill>
        </p:grpSpPr>
        <p:sp>
          <p:nvSpPr>
            <p:cNvPr id="227" name="Freeform 1194"/>
            <p:cNvSpPr>
              <a:spLocks/>
            </p:cNvSpPr>
            <p:nvPr/>
          </p:nvSpPr>
          <p:spPr bwMode="auto">
            <a:xfrm>
              <a:off x="2393950" y="2433639"/>
              <a:ext cx="120650" cy="65088"/>
            </a:xfrm>
            <a:custGeom>
              <a:avLst/>
              <a:gdLst>
                <a:gd name="T0" fmla="*/ 16 w 31"/>
                <a:gd name="T1" fmla="*/ 17 h 17"/>
                <a:gd name="T2" fmla="*/ 0 w 31"/>
                <a:gd name="T3" fmla="*/ 1 h 17"/>
                <a:gd name="T4" fmla="*/ 1 w 31"/>
                <a:gd name="T5" fmla="*/ 0 h 17"/>
                <a:gd name="T6" fmla="*/ 2 w 31"/>
                <a:gd name="T7" fmla="*/ 1 h 17"/>
                <a:gd name="T8" fmla="*/ 16 w 31"/>
                <a:gd name="T9" fmla="*/ 14 h 17"/>
                <a:gd name="T10" fmla="*/ 29 w 31"/>
                <a:gd name="T11" fmla="*/ 1 h 17"/>
                <a:gd name="T12" fmla="*/ 30 w 31"/>
                <a:gd name="T13" fmla="*/ 0 h 17"/>
                <a:gd name="T14" fmla="*/ 31 w 31"/>
                <a:gd name="T15" fmla="*/ 1 h 17"/>
                <a:gd name="T16" fmla="*/ 16 w 31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7">
                  <a:moveTo>
                    <a:pt x="16" y="17"/>
                  </a:moveTo>
                  <a:cubicBezTo>
                    <a:pt x="7" y="17"/>
                    <a:pt x="0" y="1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8"/>
                    <a:pt x="8" y="14"/>
                    <a:pt x="16" y="14"/>
                  </a:cubicBezTo>
                  <a:cubicBezTo>
                    <a:pt x="23" y="14"/>
                    <a:pt x="29" y="8"/>
                    <a:pt x="29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1" y="0"/>
                    <a:pt x="31" y="1"/>
                    <a:pt x="31" y="1"/>
                  </a:cubicBezTo>
                  <a:cubicBezTo>
                    <a:pt x="31" y="10"/>
                    <a:pt x="24" y="17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" name="Freeform 1195"/>
            <p:cNvSpPr>
              <a:spLocks/>
            </p:cNvSpPr>
            <p:nvPr/>
          </p:nvSpPr>
          <p:spPr bwMode="auto">
            <a:xfrm>
              <a:off x="2359025" y="2433639"/>
              <a:ext cx="193675" cy="119063"/>
            </a:xfrm>
            <a:custGeom>
              <a:avLst/>
              <a:gdLst>
                <a:gd name="T0" fmla="*/ 49 w 50"/>
                <a:gd name="T1" fmla="*/ 31 h 31"/>
                <a:gd name="T2" fmla="*/ 1 w 50"/>
                <a:gd name="T3" fmla="*/ 31 h 31"/>
                <a:gd name="T4" fmla="*/ 0 w 50"/>
                <a:gd name="T5" fmla="*/ 30 h 31"/>
                <a:gd name="T6" fmla="*/ 0 w 50"/>
                <a:gd name="T7" fmla="*/ 3 h 31"/>
                <a:gd name="T8" fmla="*/ 3 w 50"/>
                <a:gd name="T9" fmla="*/ 0 h 31"/>
                <a:gd name="T10" fmla="*/ 6 w 50"/>
                <a:gd name="T11" fmla="*/ 0 h 31"/>
                <a:gd name="T12" fmla="*/ 7 w 50"/>
                <a:gd name="T13" fmla="*/ 1 h 31"/>
                <a:gd name="T14" fmla="*/ 6 w 50"/>
                <a:gd name="T15" fmla="*/ 2 h 31"/>
                <a:gd name="T16" fmla="*/ 3 w 50"/>
                <a:gd name="T17" fmla="*/ 2 h 31"/>
                <a:gd name="T18" fmla="*/ 2 w 50"/>
                <a:gd name="T19" fmla="*/ 3 h 31"/>
                <a:gd name="T20" fmla="*/ 2 w 50"/>
                <a:gd name="T21" fmla="*/ 28 h 31"/>
                <a:gd name="T22" fmla="*/ 48 w 50"/>
                <a:gd name="T23" fmla="*/ 28 h 31"/>
                <a:gd name="T24" fmla="*/ 48 w 50"/>
                <a:gd name="T25" fmla="*/ 3 h 31"/>
                <a:gd name="T26" fmla="*/ 47 w 50"/>
                <a:gd name="T27" fmla="*/ 2 h 31"/>
                <a:gd name="T28" fmla="*/ 43 w 50"/>
                <a:gd name="T29" fmla="*/ 2 h 31"/>
                <a:gd name="T30" fmla="*/ 42 w 50"/>
                <a:gd name="T31" fmla="*/ 1 h 31"/>
                <a:gd name="T32" fmla="*/ 43 w 50"/>
                <a:gd name="T33" fmla="*/ 0 h 31"/>
                <a:gd name="T34" fmla="*/ 47 w 50"/>
                <a:gd name="T35" fmla="*/ 0 h 31"/>
                <a:gd name="T36" fmla="*/ 50 w 50"/>
                <a:gd name="T37" fmla="*/ 3 h 31"/>
                <a:gd name="T38" fmla="*/ 50 w 50"/>
                <a:gd name="T39" fmla="*/ 30 h 31"/>
                <a:gd name="T40" fmla="*/ 49 w 50"/>
                <a:gd name="T4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31">
                  <a:moveTo>
                    <a:pt x="49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7" y="2"/>
                    <a:pt x="47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2" y="2"/>
                    <a:pt x="42" y="1"/>
                  </a:cubicBezTo>
                  <a:cubicBezTo>
                    <a:pt x="42" y="1"/>
                    <a:pt x="43" y="0"/>
                    <a:pt x="4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0" y="1"/>
                    <a:pt x="50" y="3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31"/>
                    <a:pt x="4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9" name="Freeform 1196"/>
            <p:cNvSpPr>
              <a:spLocks noEditPoints="1"/>
            </p:cNvSpPr>
            <p:nvPr/>
          </p:nvSpPr>
          <p:spPr bwMode="auto">
            <a:xfrm>
              <a:off x="2347913" y="2541589"/>
              <a:ext cx="215900" cy="38100"/>
            </a:xfrm>
            <a:custGeom>
              <a:avLst/>
              <a:gdLst>
                <a:gd name="T0" fmla="*/ 53 w 56"/>
                <a:gd name="T1" fmla="*/ 10 h 10"/>
                <a:gd name="T2" fmla="*/ 2 w 56"/>
                <a:gd name="T3" fmla="*/ 10 h 10"/>
                <a:gd name="T4" fmla="*/ 0 w 56"/>
                <a:gd name="T5" fmla="*/ 7 h 10"/>
                <a:gd name="T6" fmla="*/ 0 w 56"/>
                <a:gd name="T7" fmla="*/ 3 h 10"/>
                <a:gd name="T8" fmla="*/ 2 w 56"/>
                <a:gd name="T9" fmla="*/ 0 h 10"/>
                <a:gd name="T10" fmla="*/ 53 w 56"/>
                <a:gd name="T11" fmla="*/ 0 h 10"/>
                <a:gd name="T12" fmla="*/ 56 w 56"/>
                <a:gd name="T13" fmla="*/ 3 h 10"/>
                <a:gd name="T14" fmla="*/ 56 w 56"/>
                <a:gd name="T15" fmla="*/ 7 h 10"/>
                <a:gd name="T16" fmla="*/ 53 w 56"/>
                <a:gd name="T17" fmla="*/ 10 h 10"/>
                <a:gd name="T18" fmla="*/ 2 w 56"/>
                <a:gd name="T19" fmla="*/ 3 h 10"/>
                <a:gd name="T20" fmla="*/ 2 w 56"/>
                <a:gd name="T21" fmla="*/ 7 h 10"/>
                <a:gd name="T22" fmla="*/ 53 w 56"/>
                <a:gd name="T23" fmla="*/ 7 h 10"/>
                <a:gd name="T24" fmla="*/ 53 w 56"/>
                <a:gd name="T25" fmla="*/ 3 h 10"/>
                <a:gd name="T26" fmla="*/ 2 w 56"/>
                <a:gd name="T2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0">
                  <a:moveTo>
                    <a:pt x="53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1"/>
                    <a:pt x="56" y="3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9"/>
                    <a:pt x="55" y="10"/>
                    <a:pt x="53" y="10"/>
                  </a:cubicBezTo>
                  <a:close/>
                  <a:moveTo>
                    <a:pt x="2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3"/>
                    <a:pt x="53" y="3"/>
                    <a:pt x="53" y="3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" name="Freeform 1197"/>
            <p:cNvSpPr>
              <a:spLocks/>
            </p:cNvSpPr>
            <p:nvPr/>
          </p:nvSpPr>
          <p:spPr bwMode="auto">
            <a:xfrm>
              <a:off x="2436813" y="2557464"/>
              <a:ext cx="34925" cy="7938"/>
            </a:xfrm>
            <a:custGeom>
              <a:avLst/>
              <a:gdLst>
                <a:gd name="T0" fmla="*/ 8 w 9"/>
                <a:gd name="T1" fmla="*/ 2 h 2"/>
                <a:gd name="T2" fmla="*/ 1 w 9"/>
                <a:gd name="T3" fmla="*/ 2 h 2"/>
                <a:gd name="T4" fmla="*/ 0 w 9"/>
                <a:gd name="T5" fmla="*/ 1 h 2"/>
                <a:gd name="T6" fmla="*/ 1 w 9"/>
                <a:gd name="T7" fmla="*/ 0 h 2"/>
                <a:gd name="T8" fmla="*/ 8 w 9"/>
                <a:gd name="T9" fmla="*/ 0 h 2"/>
                <a:gd name="T10" fmla="*/ 9 w 9"/>
                <a:gd name="T11" fmla="*/ 1 h 2"/>
                <a:gd name="T12" fmla="*/ 8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1" name="Freeform 1198"/>
            <p:cNvSpPr>
              <a:spLocks noEditPoints="1"/>
            </p:cNvSpPr>
            <p:nvPr/>
          </p:nvSpPr>
          <p:spPr bwMode="auto">
            <a:xfrm>
              <a:off x="2393950" y="2379664"/>
              <a:ext cx="65088" cy="100013"/>
            </a:xfrm>
            <a:custGeom>
              <a:avLst/>
              <a:gdLst>
                <a:gd name="T0" fmla="*/ 5 w 17"/>
                <a:gd name="T1" fmla="*/ 26 h 26"/>
                <a:gd name="T2" fmla="*/ 5 w 17"/>
                <a:gd name="T3" fmla="*/ 26 h 26"/>
                <a:gd name="T4" fmla="*/ 5 w 17"/>
                <a:gd name="T5" fmla="*/ 26 h 26"/>
                <a:gd name="T6" fmla="*/ 0 w 17"/>
                <a:gd name="T7" fmla="*/ 15 h 26"/>
                <a:gd name="T8" fmla="*/ 16 w 17"/>
                <a:gd name="T9" fmla="*/ 0 h 26"/>
                <a:gd name="T10" fmla="*/ 17 w 17"/>
                <a:gd name="T11" fmla="*/ 1 h 26"/>
                <a:gd name="T12" fmla="*/ 17 w 17"/>
                <a:gd name="T13" fmla="*/ 15 h 26"/>
                <a:gd name="T14" fmla="*/ 16 w 17"/>
                <a:gd name="T15" fmla="*/ 16 h 26"/>
                <a:gd name="T16" fmla="*/ 6 w 17"/>
                <a:gd name="T17" fmla="*/ 26 h 26"/>
                <a:gd name="T18" fmla="*/ 5 w 17"/>
                <a:gd name="T19" fmla="*/ 26 h 26"/>
                <a:gd name="T20" fmla="*/ 15 w 17"/>
                <a:gd name="T21" fmla="*/ 2 h 26"/>
                <a:gd name="T22" fmla="*/ 2 w 17"/>
                <a:gd name="T23" fmla="*/ 15 h 26"/>
                <a:gd name="T24" fmla="*/ 6 w 17"/>
                <a:gd name="T25" fmla="*/ 24 h 26"/>
                <a:gd name="T26" fmla="*/ 15 w 17"/>
                <a:gd name="T27" fmla="*/ 15 h 26"/>
                <a:gd name="T28" fmla="*/ 15 w 17"/>
                <a:gd name="T2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6"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3"/>
                    <a:pt x="0" y="19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6" y="1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5" y="26"/>
                  </a:cubicBezTo>
                  <a:close/>
                  <a:moveTo>
                    <a:pt x="15" y="2"/>
                  </a:moveTo>
                  <a:cubicBezTo>
                    <a:pt x="8" y="2"/>
                    <a:pt x="2" y="8"/>
                    <a:pt x="2" y="15"/>
                  </a:cubicBezTo>
                  <a:cubicBezTo>
                    <a:pt x="2" y="18"/>
                    <a:pt x="3" y="21"/>
                    <a:pt x="6" y="24"/>
                  </a:cubicBezTo>
                  <a:cubicBezTo>
                    <a:pt x="15" y="15"/>
                    <a:pt x="15" y="15"/>
                    <a:pt x="15" y="15"/>
                  </a:cubicBez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2" name="Freeform 1199"/>
            <p:cNvSpPr>
              <a:spLocks noEditPoints="1"/>
            </p:cNvSpPr>
            <p:nvPr/>
          </p:nvSpPr>
          <p:spPr bwMode="auto">
            <a:xfrm>
              <a:off x="2409825" y="2433639"/>
              <a:ext cx="100013" cy="65088"/>
            </a:xfrm>
            <a:custGeom>
              <a:avLst/>
              <a:gdLst>
                <a:gd name="T0" fmla="*/ 12 w 26"/>
                <a:gd name="T1" fmla="*/ 17 h 17"/>
                <a:gd name="T2" fmla="*/ 1 w 26"/>
                <a:gd name="T3" fmla="*/ 12 h 17"/>
                <a:gd name="T4" fmla="*/ 1 w 26"/>
                <a:gd name="T5" fmla="*/ 11 h 17"/>
                <a:gd name="T6" fmla="*/ 11 w 26"/>
                <a:gd name="T7" fmla="*/ 0 h 17"/>
                <a:gd name="T8" fmla="*/ 12 w 26"/>
                <a:gd name="T9" fmla="*/ 0 h 17"/>
                <a:gd name="T10" fmla="*/ 26 w 26"/>
                <a:gd name="T11" fmla="*/ 5 h 17"/>
                <a:gd name="T12" fmla="*/ 26 w 26"/>
                <a:gd name="T13" fmla="*/ 6 h 17"/>
                <a:gd name="T14" fmla="*/ 26 w 26"/>
                <a:gd name="T15" fmla="*/ 6 h 17"/>
                <a:gd name="T16" fmla="*/ 12 w 26"/>
                <a:gd name="T17" fmla="*/ 17 h 17"/>
                <a:gd name="T18" fmla="*/ 3 w 26"/>
                <a:gd name="T19" fmla="*/ 11 h 17"/>
                <a:gd name="T20" fmla="*/ 12 w 26"/>
                <a:gd name="T21" fmla="*/ 14 h 17"/>
                <a:gd name="T22" fmla="*/ 24 w 26"/>
                <a:gd name="T23" fmla="*/ 7 h 17"/>
                <a:gd name="T24" fmla="*/ 12 w 26"/>
                <a:gd name="T25" fmla="*/ 2 h 17"/>
                <a:gd name="T26" fmla="*/ 3 w 26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7">
                  <a:moveTo>
                    <a:pt x="12" y="17"/>
                  </a:moveTo>
                  <a:cubicBezTo>
                    <a:pt x="8" y="17"/>
                    <a:pt x="4" y="15"/>
                    <a:pt x="1" y="12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12"/>
                    <a:pt x="18" y="17"/>
                    <a:pt x="12" y="17"/>
                  </a:cubicBezTo>
                  <a:close/>
                  <a:moveTo>
                    <a:pt x="3" y="11"/>
                  </a:moveTo>
                  <a:cubicBezTo>
                    <a:pt x="5" y="13"/>
                    <a:pt x="8" y="14"/>
                    <a:pt x="12" y="14"/>
                  </a:cubicBezTo>
                  <a:cubicBezTo>
                    <a:pt x="17" y="14"/>
                    <a:pt x="22" y="11"/>
                    <a:pt x="24" y="7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3" name="Freeform 1200"/>
            <p:cNvSpPr>
              <a:spLocks noEditPoints="1"/>
            </p:cNvSpPr>
            <p:nvPr/>
          </p:nvSpPr>
          <p:spPr bwMode="auto">
            <a:xfrm>
              <a:off x="2452688" y="2379664"/>
              <a:ext cx="61913" cy="80963"/>
            </a:xfrm>
            <a:custGeom>
              <a:avLst/>
              <a:gdLst>
                <a:gd name="T0" fmla="*/ 14 w 16"/>
                <a:gd name="T1" fmla="*/ 21 h 21"/>
                <a:gd name="T2" fmla="*/ 14 w 16"/>
                <a:gd name="T3" fmla="*/ 21 h 21"/>
                <a:gd name="T4" fmla="*/ 0 w 16"/>
                <a:gd name="T5" fmla="*/ 16 h 21"/>
                <a:gd name="T6" fmla="*/ 0 w 16"/>
                <a:gd name="T7" fmla="*/ 15 h 21"/>
                <a:gd name="T8" fmla="*/ 0 w 16"/>
                <a:gd name="T9" fmla="*/ 1 h 21"/>
                <a:gd name="T10" fmla="*/ 1 w 16"/>
                <a:gd name="T11" fmla="*/ 0 h 21"/>
                <a:gd name="T12" fmla="*/ 16 w 16"/>
                <a:gd name="T13" fmla="*/ 15 h 21"/>
                <a:gd name="T14" fmla="*/ 15 w 16"/>
                <a:gd name="T15" fmla="*/ 20 h 21"/>
                <a:gd name="T16" fmla="*/ 14 w 16"/>
                <a:gd name="T17" fmla="*/ 21 h 21"/>
                <a:gd name="T18" fmla="*/ 2 w 16"/>
                <a:gd name="T19" fmla="*/ 14 h 21"/>
                <a:gd name="T20" fmla="*/ 13 w 16"/>
                <a:gd name="T21" fmla="*/ 19 h 21"/>
                <a:gd name="T22" fmla="*/ 14 w 16"/>
                <a:gd name="T23" fmla="*/ 15 h 21"/>
                <a:gd name="T24" fmla="*/ 2 w 16"/>
                <a:gd name="T25" fmla="*/ 2 h 21"/>
                <a:gd name="T26" fmla="*/ 2 w 16"/>
                <a:gd name="T2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1">
                  <a:moveTo>
                    <a:pt x="14" y="21"/>
                  </a:moveTo>
                  <a:cubicBezTo>
                    <a:pt x="14" y="21"/>
                    <a:pt x="14" y="21"/>
                    <a:pt x="14" y="2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9" y="0"/>
                    <a:pt x="16" y="7"/>
                    <a:pt x="16" y="15"/>
                  </a:cubicBezTo>
                  <a:cubicBezTo>
                    <a:pt x="16" y="17"/>
                    <a:pt x="16" y="19"/>
                    <a:pt x="15" y="20"/>
                  </a:cubicBezTo>
                  <a:cubicBezTo>
                    <a:pt x="15" y="21"/>
                    <a:pt x="15" y="21"/>
                    <a:pt x="14" y="21"/>
                  </a:cubicBezTo>
                  <a:close/>
                  <a:moveTo>
                    <a:pt x="2" y="14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8"/>
                    <a:pt x="9" y="2"/>
                    <a:pt x="2" y="2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4" name="Группа 233"/>
          <p:cNvGrpSpPr/>
          <p:nvPr/>
        </p:nvGrpSpPr>
        <p:grpSpPr>
          <a:xfrm>
            <a:off x="3064957" y="2572614"/>
            <a:ext cx="345622" cy="243508"/>
            <a:chOff x="4324350" y="806451"/>
            <a:chExt cx="209550" cy="147638"/>
          </a:xfrm>
          <a:solidFill>
            <a:srgbClr val="008C95"/>
          </a:solidFill>
        </p:grpSpPr>
        <p:sp>
          <p:nvSpPr>
            <p:cNvPr id="235" name="Freeform 1201"/>
            <p:cNvSpPr>
              <a:spLocks noEditPoints="1"/>
            </p:cNvSpPr>
            <p:nvPr/>
          </p:nvSpPr>
          <p:spPr bwMode="auto">
            <a:xfrm>
              <a:off x="4332288" y="806451"/>
              <a:ext cx="193675" cy="128588"/>
            </a:xfrm>
            <a:custGeom>
              <a:avLst/>
              <a:gdLst>
                <a:gd name="T0" fmla="*/ 28 w 50"/>
                <a:gd name="T1" fmla="*/ 33 h 33"/>
                <a:gd name="T2" fmla="*/ 22 w 50"/>
                <a:gd name="T3" fmla="*/ 33 h 33"/>
                <a:gd name="T4" fmla="*/ 21 w 50"/>
                <a:gd name="T5" fmla="*/ 33 h 33"/>
                <a:gd name="T6" fmla="*/ 20 w 50"/>
                <a:gd name="T7" fmla="*/ 31 h 33"/>
                <a:gd name="T8" fmla="*/ 1 w 50"/>
                <a:gd name="T9" fmla="*/ 31 h 33"/>
                <a:gd name="T10" fmla="*/ 0 w 50"/>
                <a:gd name="T11" fmla="*/ 30 h 33"/>
                <a:gd name="T12" fmla="*/ 0 w 50"/>
                <a:gd name="T13" fmla="*/ 3 h 33"/>
                <a:gd name="T14" fmla="*/ 3 w 50"/>
                <a:gd name="T15" fmla="*/ 0 h 33"/>
                <a:gd name="T16" fmla="*/ 47 w 50"/>
                <a:gd name="T17" fmla="*/ 0 h 33"/>
                <a:gd name="T18" fmla="*/ 50 w 50"/>
                <a:gd name="T19" fmla="*/ 3 h 33"/>
                <a:gd name="T20" fmla="*/ 50 w 50"/>
                <a:gd name="T21" fmla="*/ 30 h 33"/>
                <a:gd name="T22" fmla="*/ 49 w 50"/>
                <a:gd name="T23" fmla="*/ 31 h 33"/>
                <a:gd name="T24" fmla="*/ 30 w 50"/>
                <a:gd name="T25" fmla="*/ 31 h 33"/>
                <a:gd name="T26" fmla="*/ 29 w 50"/>
                <a:gd name="T27" fmla="*/ 33 h 33"/>
                <a:gd name="T28" fmla="*/ 28 w 50"/>
                <a:gd name="T29" fmla="*/ 33 h 33"/>
                <a:gd name="T30" fmla="*/ 23 w 50"/>
                <a:gd name="T31" fmla="*/ 31 h 33"/>
                <a:gd name="T32" fmla="*/ 27 w 50"/>
                <a:gd name="T33" fmla="*/ 31 h 33"/>
                <a:gd name="T34" fmla="*/ 28 w 50"/>
                <a:gd name="T35" fmla="*/ 29 h 33"/>
                <a:gd name="T36" fmla="*/ 29 w 50"/>
                <a:gd name="T37" fmla="*/ 29 h 33"/>
                <a:gd name="T38" fmla="*/ 48 w 50"/>
                <a:gd name="T39" fmla="*/ 29 h 33"/>
                <a:gd name="T40" fmla="*/ 48 w 50"/>
                <a:gd name="T41" fmla="*/ 3 h 33"/>
                <a:gd name="T42" fmla="*/ 47 w 50"/>
                <a:gd name="T43" fmla="*/ 2 h 33"/>
                <a:gd name="T44" fmla="*/ 3 w 50"/>
                <a:gd name="T45" fmla="*/ 2 h 33"/>
                <a:gd name="T46" fmla="*/ 2 w 50"/>
                <a:gd name="T47" fmla="*/ 3 h 33"/>
                <a:gd name="T48" fmla="*/ 2 w 50"/>
                <a:gd name="T49" fmla="*/ 29 h 33"/>
                <a:gd name="T50" fmla="*/ 21 w 50"/>
                <a:gd name="T51" fmla="*/ 29 h 33"/>
                <a:gd name="T52" fmla="*/ 22 w 50"/>
                <a:gd name="T53" fmla="*/ 29 h 33"/>
                <a:gd name="T54" fmla="*/ 23 w 50"/>
                <a:gd name="T5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33">
                  <a:moveTo>
                    <a:pt x="28" y="33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0" y="2"/>
                    <a:pt x="50" y="3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31"/>
                    <a:pt x="4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23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9" y="29"/>
                    <a:pt x="29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2" y="29"/>
                    <a:pt x="22" y="29"/>
                  </a:cubicBezTo>
                  <a:lnTo>
                    <a:pt x="23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6" name="Freeform 1202"/>
            <p:cNvSpPr>
              <a:spLocks noEditPoints="1"/>
            </p:cNvSpPr>
            <p:nvPr/>
          </p:nvSpPr>
          <p:spPr bwMode="auto">
            <a:xfrm>
              <a:off x="4324350" y="919164"/>
              <a:ext cx="209550" cy="34925"/>
            </a:xfrm>
            <a:custGeom>
              <a:avLst/>
              <a:gdLst>
                <a:gd name="T0" fmla="*/ 48 w 54"/>
                <a:gd name="T1" fmla="*/ 9 h 9"/>
                <a:gd name="T2" fmla="*/ 5 w 54"/>
                <a:gd name="T3" fmla="*/ 9 h 9"/>
                <a:gd name="T4" fmla="*/ 2 w 54"/>
                <a:gd name="T5" fmla="*/ 6 h 9"/>
                <a:gd name="T6" fmla="*/ 0 w 54"/>
                <a:gd name="T7" fmla="*/ 3 h 9"/>
                <a:gd name="T8" fmla="*/ 0 w 54"/>
                <a:gd name="T9" fmla="*/ 0 h 9"/>
                <a:gd name="T10" fmla="*/ 2 w 54"/>
                <a:gd name="T11" fmla="*/ 0 h 9"/>
                <a:gd name="T12" fmla="*/ 22 w 54"/>
                <a:gd name="T13" fmla="*/ 0 h 9"/>
                <a:gd name="T14" fmla="*/ 24 w 54"/>
                <a:gd name="T15" fmla="*/ 1 h 9"/>
                <a:gd name="T16" fmla="*/ 25 w 54"/>
                <a:gd name="T17" fmla="*/ 2 h 9"/>
                <a:gd name="T18" fmla="*/ 29 w 54"/>
                <a:gd name="T19" fmla="*/ 2 h 9"/>
                <a:gd name="T20" fmla="*/ 30 w 54"/>
                <a:gd name="T21" fmla="*/ 1 h 9"/>
                <a:gd name="T22" fmla="*/ 32 w 54"/>
                <a:gd name="T23" fmla="*/ 0 h 9"/>
                <a:gd name="T24" fmla="*/ 52 w 54"/>
                <a:gd name="T25" fmla="*/ 0 h 9"/>
                <a:gd name="T26" fmla="*/ 54 w 54"/>
                <a:gd name="T27" fmla="*/ 0 h 9"/>
                <a:gd name="T28" fmla="*/ 54 w 54"/>
                <a:gd name="T29" fmla="*/ 3 h 9"/>
                <a:gd name="T30" fmla="*/ 52 w 54"/>
                <a:gd name="T31" fmla="*/ 6 h 9"/>
                <a:gd name="T32" fmla="*/ 48 w 54"/>
                <a:gd name="T33" fmla="*/ 9 h 9"/>
                <a:gd name="T34" fmla="*/ 22 w 54"/>
                <a:gd name="T35" fmla="*/ 2 h 9"/>
                <a:gd name="T36" fmla="*/ 2 w 54"/>
                <a:gd name="T37" fmla="*/ 2 h 9"/>
                <a:gd name="T38" fmla="*/ 4 w 54"/>
                <a:gd name="T39" fmla="*/ 5 h 9"/>
                <a:gd name="T40" fmla="*/ 5 w 54"/>
                <a:gd name="T41" fmla="*/ 6 h 9"/>
                <a:gd name="T42" fmla="*/ 48 w 54"/>
                <a:gd name="T43" fmla="*/ 6 h 9"/>
                <a:gd name="T44" fmla="*/ 50 w 54"/>
                <a:gd name="T45" fmla="*/ 5 h 9"/>
                <a:gd name="T46" fmla="*/ 52 w 54"/>
                <a:gd name="T47" fmla="*/ 2 h 9"/>
                <a:gd name="T48" fmla="*/ 32 w 54"/>
                <a:gd name="T49" fmla="*/ 2 h 9"/>
                <a:gd name="T50" fmla="*/ 31 w 54"/>
                <a:gd name="T51" fmla="*/ 3 h 9"/>
                <a:gd name="T52" fmla="*/ 29 w 54"/>
                <a:gd name="T53" fmla="*/ 4 h 9"/>
                <a:gd name="T54" fmla="*/ 25 w 54"/>
                <a:gd name="T55" fmla="*/ 4 h 9"/>
                <a:gd name="T56" fmla="*/ 23 w 54"/>
                <a:gd name="T57" fmla="*/ 3 h 9"/>
                <a:gd name="T58" fmla="*/ 22 w 54"/>
                <a:gd name="T59" fmla="*/ 2 h 9"/>
                <a:gd name="T60" fmla="*/ 52 w 54"/>
                <a:gd name="T61" fmla="*/ 2 h 9"/>
                <a:gd name="T62" fmla="*/ 52 w 54"/>
                <a:gd name="T6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9">
                  <a:moveTo>
                    <a:pt x="48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2" y="8"/>
                    <a:pt x="2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8"/>
                    <a:pt x="50" y="9"/>
                    <a:pt x="48" y="9"/>
                  </a:cubicBezTo>
                  <a:close/>
                  <a:moveTo>
                    <a:pt x="2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9" y="6"/>
                    <a:pt x="50" y="6"/>
                    <a:pt x="50" y="5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3" y="3"/>
                  </a:cubicBezTo>
                  <a:lnTo>
                    <a:pt x="22" y="2"/>
                  </a:lnTo>
                  <a:close/>
                  <a:moveTo>
                    <a:pt x="52" y="2"/>
                  </a:moveTo>
                  <a:cubicBezTo>
                    <a:pt x="52" y="2"/>
                    <a:pt x="52" y="2"/>
                    <a:pt x="5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" name="Группа 236"/>
          <p:cNvGrpSpPr/>
          <p:nvPr/>
        </p:nvGrpSpPr>
        <p:grpSpPr>
          <a:xfrm>
            <a:off x="1531725" y="2543780"/>
            <a:ext cx="343006" cy="319439"/>
            <a:chOff x="3930650" y="5578476"/>
            <a:chExt cx="207963" cy="193675"/>
          </a:xfrm>
          <a:solidFill>
            <a:srgbClr val="008C95"/>
          </a:solidFill>
        </p:grpSpPr>
        <p:sp>
          <p:nvSpPr>
            <p:cNvPr id="238" name="Freeform 1284"/>
            <p:cNvSpPr>
              <a:spLocks/>
            </p:cNvSpPr>
            <p:nvPr/>
          </p:nvSpPr>
          <p:spPr bwMode="auto">
            <a:xfrm>
              <a:off x="3938588" y="5627688"/>
              <a:ext cx="193675" cy="128588"/>
            </a:xfrm>
            <a:custGeom>
              <a:avLst/>
              <a:gdLst>
                <a:gd name="T0" fmla="*/ 28 w 50"/>
                <a:gd name="T1" fmla="*/ 33 h 33"/>
                <a:gd name="T2" fmla="*/ 22 w 50"/>
                <a:gd name="T3" fmla="*/ 33 h 33"/>
                <a:gd name="T4" fmla="*/ 21 w 50"/>
                <a:gd name="T5" fmla="*/ 33 h 33"/>
                <a:gd name="T6" fmla="*/ 21 w 50"/>
                <a:gd name="T7" fmla="*/ 32 h 33"/>
                <a:gd name="T8" fmla="*/ 21 w 50"/>
                <a:gd name="T9" fmla="*/ 32 h 33"/>
                <a:gd name="T10" fmla="*/ 21 w 50"/>
                <a:gd name="T11" fmla="*/ 32 h 33"/>
                <a:gd name="T12" fmla="*/ 20 w 50"/>
                <a:gd name="T13" fmla="*/ 30 h 33"/>
                <a:gd name="T14" fmla="*/ 20 w 50"/>
                <a:gd name="T15" fmla="*/ 30 h 33"/>
                <a:gd name="T16" fmla="*/ 1 w 50"/>
                <a:gd name="T17" fmla="*/ 30 h 33"/>
                <a:gd name="T18" fmla="*/ 0 w 50"/>
                <a:gd name="T19" fmla="*/ 29 h 33"/>
                <a:gd name="T20" fmla="*/ 0 w 50"/>
                <a:gd name="T21" fmla="*/ 3 h 33"/>
                <a:gd name="T22" fmla="*/ 3 w 50"/>
                <a:gd name="T23" fmla="*/ 0 h 33"/>
                <a:gd name="T24" fmla="*/ 4 w 50"/>
                <a:gd name="T25" fmla="*/ 1 h 33"/>
                <a:gd name="T26" fmla="*/ 3 w 50"/>
                <a:gd name="T27" fmla="*/ 2 h 33"/>
                <a:gd name="T28" fmla="*/ 2 w 50"/>
                <a:gd name="T29" fmla="*/ 3 h 33"/>
                <a:gd name="T30" fmla="*/ 2 w 50"/>
                <a:gd name="T31" fmla="*/ 28 h 33"/>
                <a:gd name="T32" fmla="*/ 21 w 50"/>
                <a:gd name="T33" fmla="*/ 28 h 33"/>
                <a:gd name="T34" fmla="*/ 22 w 50"/>
                <a:gd name="T35" fmla="*/ 29 h 33"/>
                <a:gd name="T36" fmla="*/ 22 w 50"/>
                <a:gd name="T37" fmla="*/ 30 h 33"/>
                <a:gd name="T38" fmla="*/ 22 w 50"/>
                <a:gd name="T39" fmla="*/ 30 h 33"/>
                <a:gd name="T40" fmla="*/ 22 w 50"/>
                <a:gd name="T41" fmla="*/ 30 h 33"/>
                <a:gd name="T42" fmla="*/ 22 w 50"/>
                <a:gd name="T43" fmla="*/ 31 h 33"/>
                <a:gd name="T44" fmla="*/ 23 w 50"/>
                <a:gd name="T45" fmla="*/ 31 h 33"/>
                <a:gd name="T46" fmla="*/ 27 w 50"/>
                <a:gd name="T47" fmla="*/ 31 h 33"/>
                <a:gd name="T48" fmla="*/ 27 w 50"/>
                <a:gd name="T49" fmla="*/ 31 h 33"/>
                <a:gd name="T50" fmla="*/ 28 w 50"/>
                <a:gd name="T51" fmla="*/ 30 h 33"/>
                <a:gd name="T52" fmla="*/ 28 w 50"/>
                <a:gd name="T53" fmla="*/ 30 h 33"/>
                <a:gd name="T54" fmla="*/ 28 w 50"/>
                <a:gd name="T55" fmla="*/ 29 h 33"/>
                <a:gd name="T56" fmla="*/ 29 w 50"/>
                <a:gd name="T57" fmla="*/ 28 h 33"/>
                <a:gd name="T58" fmla="*/ 48 w 50"/>
                <a:gd name="T59" fmla="*/ 28 h 33"/>
                <a:gd name="T60" fmla="*/ 48 w 50"/>
                <a:gd name="T61" fmla="*/ 3 h 33"/>
                <a:gd name="T62" fmla="*/ 47 w 50"/>
                <a:gd name="T63" fmla="*/ 2 h 33"/>
                <a:gd name="T64" fmla="*/ 46 w 50"/>
                <a:gd name="T65" fmla="*/ 1 h 33"/>
                <a:gd name="T66" fmla="*/ 47 w 50"/>
                <a:gd name="T67" fmla="*/ 0 h 33"/>
                <a:gd name="T68" fmla="*/ 50 w 50"/>
                <a:gd name="T69" fmla="*/ 3 h 33"/>
                <a:gd name="T70" fmla="*/ 50 w 50"/>
                <a:gd name="T71" fmla="*/ 29 h 33"/>
                <a:gd name="T72" fmla="*/ 49 w 50"/>
                <a:gd name="T73" fmla="*/ 30 h 33"/>
                <a:gd name="T74" fmla="*/ 30 w 50"/>
                <a:gd name="T75" fmla="*/ 30 h 33"/>
                <a:gd name="T76" fmla="*/ 30 w 50"/>
                <a:gd name="T77" fmla="*/ 30 h 33"/>
                <a:gd name="T78" fmla="*/ 29 w 50"/>
                <a:gd name="T79" fmla="*/ 32 h 33"/>
                <a:gd name="T80" fmla="*/ 29 w 50"/>
                <a:gd name="T81" fmla="*/ 32 h 33"/>
                <a:gd name="T82" fmla="*/ 29 w 50"/>
                <a:gd name="T83" fmla="*/ 33 h 33"/>
                <a:gd name="T84" fmla="*/ 28 w 50"/>
                <a:gd name="T8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33">
                  <a:moveTo>
                    <a:pt x="28" y="33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9" y="28"/>
                    <a:pt x="29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2"/>
                    <a:pt x="47" y="2"/>
                  </a:cubicBezTo>
                  <a:cubicBezTo>
                    <a:pt x="46" y="2"/>
                    <a:pt x="46" y="2"/>
                    <a:pt x="46" y="1"/>
                  </a:cubicBezTo>
                  <a:cubicBezTo>
                    <a:pt x="46" y="0"/>
                    <a:pt x="46" y="0"/>
                    <a:pt x="47" y="0"/>
                  </a:cubicBezTo>
                  <a:cubicBezTo>
                    <a:pt x="49" y="0"/>
                    <a:pt x="50" y="1"/>
                    <a:pt x="50" y="3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4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9" name="Freeform 1285"/>
            <p:cNvSpPr>
              <a:spLocks noEditPoints="1"/>
            </p:cNvSpPr>
            <p:nvPr/>
          </p:nvSpPr>
          <p:spPr bwMode="auto">
            <a:xfrm>
              <a:off x="3930650" y="5737226"/>
              <a:ext cx="207963" cy="34925"/>
            </a:xfrm>
            <a:custGeom>
              <a:avLst/>
              <a:gdLst>
                <a:gd name="T0" fmla="*/ 48 w 54"/>
                <a:gd name="T1" fmla="*/ 9 h 9"/>
                <a:gd name="T2" fmla="*/ 5 w 54"/>
                <a:gd name="T3" fmla="*/ 9 h 9"/>
                <a:gd name="T4" fmla="*/ 2 w 54"/>
                <a:gd name="T5" fmla="*/ 7 h 9"/>
                <a:gd name="T6" fmla="*/ 0 w 54"/>
                <a:gd name="T7" fmla="*/ 3 h 9"/>
                <a:gd name="T8" fmla="*/ 0 w 54"/>
                <a:gd name="T9" fmla="*/ 1 h 9"/>
                <a:gd name="T10" fmla="*/ 2 w 54"/>
                <a:gd name="T11" fmla="*/ 0 h 9"/>
                <a:gd name="T12" fmla="*/ 22 w 54"/>
                <a:gd name="T13" fmla="*/ 0 h 9"/>
                <a:gd name="T14" fmla="*/ 24 w 54"/>
                <a:gd name="T15" fmla="*/ 2 h 9"/>
                <a:gd name="T16" fmla="*/ 25 w 54"/>
                <a:gd name="T17" fmla="*/ 3 h 9"/>
                <a:gd name="T18" fmla="*/ 29 w 54"/>
                <a:gd name="T19" fmla="*/ 3 h 9"/>
                <a:gd name="T20" fmla="*/ 30 w 54"/>
                <a:gd name="T21" fmla="*/ 2 h 9"/>
                <a:gd name="T22" fmla="*/ 32 w 54"/>
                <a:gd name="T23" fmla="*/ 0 h 9"/>
                <a:gd name="T24" fmla="*/ 52 w 54"/>
                <a:gd name="T25" fmla="*/ 0 h 9"/>
                <a:gd name="T26" fmla="*/ 54 w 54"/>
                <a:gd name="T27" fmla="*/ 1 h 9"/>
                <a:gd name="T28" fmla="*/ 54 w 54"/>
                <a:gd name="T29" fmla="*/ 3 h 9"/>
                <a:gd name="T30" fmla="*/ 52 w 54"/>
                <a:gd name="T31" fmla="*/ 7 h 9"/>
                <a:gd name="T32" fmla="*/ 48 w 54"/>
                <a:gd name="T33" fmla="*/ 9 h 9"/>
                <a:gd name="T34" fmla="*/ 22 w 54"/>
                <a:gd name="T35" fmla="*/ 2 h 9"/>
                <a:gd name="T36" fmla="*/ 2 w 54"/>
                <a:gd name="T37" fmla="*/ 2 h 9"/>
                <a:gd name="T38" fmla="*/ 4 w 54"/>
                <a:gd name="T39" fmla="*/ 6 h 9"/>
                <a:gd name="T40" fmla="*/ 5 w 54"/>
                <a:gd name="T41" fmla="*/ 7 h 9"/>
                <a:gd name="T42" fmla="*/ 48 w 54"/>
                <a:gd name="T43" fmla="*/ 7 h 9"/>
                <a:gd name="T44" fmla="*/ 50 w 54"/>
                <a:gd name="T45" fmla="*/ 6 h 9"/>
                <a:gd name="T46" fmla="*/ 52 w 54"/>
                <a:gd name="T47" fmla="*/ 2 h 9"/>
                <a:gd name="T48" fmla="*/ 32 w 54"/>
                <a:gd name="T49" fmla="*/ 2 h 9"/>
                <a:gd name="T50" fmla="*/ 31 w 54"/>
                <a:gd name="T51" fmla="*/ 4 h 9"/>
                <a:gd name="T52" fmla="*/ 29 w 54"/>
                <a:gd name="T53" fmla="*/ 5 h 9"/>
                <a:gd name="T54" fmla="*/ 25 w 54"/>
                <a:gd name="T55" fmla="*/ 5 h 9"/>
                <a:gd name="T56" fmla="*/ 23 w 54"/>
                <a:gd name="T57" fmla="*/ 4 h 9"/>
                <a:gd name="T58" fmla="*/ 22 w 54"/>
                <a:gd name="T59" fmla="*/ 2 h 9"/>
                <a:gd name="T60" fmla="*/ 52 w 54"/>
                <a:gd name="T61" fmla="*/ 2 h 9"/>
                <a:gd name="T62" fmla="*/ 52 w 54"/>
                <a:gd name="T6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9">
                  <a:moveTo>
                    <a:pt x="48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2" y="8"/>
                    <a:pt x="2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1" y="0"/>
                    <a:pt x="3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1"/>
                    <a:pt x="54" y="1"/>
                  </a:cubicBezTo>
                  <a:cubicBezTo>
                    <a:pt x="54" y="2"/>
                    <a:pt x="54" y="3"/>
                    <a:pt x="54" y="3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0" y="9"/>
                    <a:pt x="48" y="9"/>
                  </a:cubicBezTo>
                  <a:close/>
                  <a:moveTo>
                    <a:pt x="2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50" y="7"/>
                    <a:pt x="50" y="6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3" y="5"/>
                    <a:pt x="23" y="4"/>
                  </a:cubicBezTo>
                  <a:lnTo>
                    <a:pt x="22" y="2"/>
                  </a:lnTo>
                  <a:close/>
                  <a:moveTo>
                    <a:pt x="52" y="2"/>
                  </a:moveTo>
                  <a:cubicBezTo>
                    <a:pt x="52" y="2"/>
                    <a:pt x="52" y="2"/>
                    <a:pt x="5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0" name="Freeform 1286"/>
            <p:cNvSpPr>
              <a:spLocks noEditPoints="1"/>
            </p:cNvSpPr>
            <p:nvPr/>
          </p:nvSpPr>
          <p:spPr bwMode="auto">
            <a:xfrm>
              <a:off x="3952875" y="5578476"/>
              <a:ext cx="158750" cy="103188"/>
            </a:xfrm>
            <a:custGeom>
              <a:avLst/>
              <a:gdLst>
                <a:gd name="T0" fmla="*/ 33 w 41"/>
                <a:gd name="T1" fmla="*/ 27 h 27"/>
                <a:gd name="T2" fmla="*/ 9 w 41"/>
                <a:gd name="T3" fmla="*/ 27 h 27"/>
                <a:gd name="T4" fmla="*/ 0 w 41"/>
                <a:gd name="T5" fmla="*/ 19 h 27"/>
                <a:gd name="T6" fmla="*/ 2 w 41"/>
                <a:gd name="T7" fmla="*/ 13 h 27"/>
                <a:gd name="T8" fmla="*/ 8 w 41"/>
                <a:gd name="T9" fmla="*/ 10 h 27"/>
                <a:gd name="T10" fmla="*/ 8 w 41"/>
                <a:gd name="T11" fmla="*/ 8 h 27"/>
                <a:gd name="T12" fmla="*/ 16 w 41"/>
                <a:gd name="T13" fmla="*/ 0 h 27"/>
                <a:gd name="T14" fmla="*/ 24 w 41"/>
                <a:gd name="T15" fmla="*/ 6 h 27"/>
                <a:gd name="T16" fmla="*/ 25 w 41"/>
                <a:gd name="T17" fmla="*/ 6 h 27"/>
                <a:gd name="T18" fmla="*/ 33 w 41"/>
                <a:gd name="T19" fmla="*/ 10 h 27"/>
                <a:gd name="T20" fmla="*/ 39 w 41"/>
                <a:gd name="T21" fmla="*/ 13 h 27"/>
                <a:gd name="T22" fmla="*/ 41 w 41"/>
                <a:gd name="T23" fmla="*/ 19 h 27"/>
                <a:gd name="T24" fmla="*/ 33 w 41"/>
                <a:gd name="T25" fmla="*/ 27 h 27"/>
                <a:gd name="T26" fmla="*/ 9 w 41"/>
                <a:gd name="T27" fmla="*/ 12 h 27"/>
                <a:gd name="T28" fmla="*/ 4 w 41"/>
                <a:gd name="T29" fmla="*/ 15 h 27"/>
                <a:gd name="T30" fmla="*/ 2 w 41"/>
                <a:gd name="T31" fmla="*/ 19 h 27"/>
                <a:gd name="T32" fmla="*/ 9 w 41"/>
                <a:gd name="T33" fmla="*/ 25 h 27"/>
                <a:gd name="T34" fmla="*/ 33 w 41"/>
                <a:gd name="T35" fmla="*/ 25 h 27"/>
                <a:gd name="T36" fmla="*/ 39 w 41"/>
                <a:gd name="T37" fmla="*/ 19 h 27"/>
                <a:gd name="T38" fmla="*/ 38 w 41"/>
                <a:gd name="T39" fmla="*/ 15 h 27"/>
                <a:gd name="T40" fmla="*/ 33 w 41"/>
                <a:gd name="T41" fmla="*/ 12 h 27"/>
                <a:gd name="T42" fmla="*/ 32 w 41"/>
                <a:gd name="T43" fmla="*/ 12 h 27"/>
                <a:gd name="T44" fmla="*/ 32 w 41"/>
                <a:gd name="T45" fmla="*/ 12 h 27"/>
                <a:gd name="T46" fmla="*/ 31 w 41"/>
                <a:gd name="T47" fmla="*/ 12 h 27"/>
                <a:gd name="T48" fmla="*/ 25 w 41"/>
                <a:gd name="T49" fmla="*/ 8 h 27"/>
                <a:gd name="T50" fmla="*/ 24 w 41"/>
                <a:gd name="T51" fmla="*/ 8 h 27"/>
                <a:gd name="T52" fmla="*/ 23 w 41"/>
                <a:gd name="T53" fmla="*/ 8 h 27"/>
                <a:gd name="T54" fmla="*/ 22 w 41"/>
                <a:gd name="T55" fmla="*/ 7 h 27"/>
                <a:gd name="T56" fmla="*/ 16 w 41"/>
                <a:gd name="T57" fmla="*/ 2 h 27"/>
                <a:gd name="T58" fmla="*/ 10 w 41"/>
                <a:gd name="T59" fmla="*/ 8 h 27"/>
                <a:gd name="T60" fmla="*/ 10 w 41"/>
                <a:gd name="T61" fmla="*/ 11 h 27"/>
                <a:gd name="T62" fmla="*/ 10 w 41"/>
                <a:gd name="T63" fmla="*/ 12 h 27"/>
                <a:gd name="T64" fmla="*/ 9 w 41"/>
                <a:gd name="T65" fmla="*/ 12 h 27"/>
                <a:gd name="T66" fmla="*/ 9 w 41"/>
                <a:gd name="T67" fmla="*/ 12 h 27"/>
                <a:gd name="T68" fmla="*/ 9 w 41"/>
                <a:gd name="T6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27">
                  <a:moveTo>
                    <a:pt x="33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4" y="27"/>
                    <a:pt x="0" y="23"/>
                    <a:pt x="0" y="19"/>
                  </a:cubicBezTo>
                  <a:cubicBezTo>
                    <a:pt x="0" y="17"/>
                    <a:pt x="1" y="15"/>
                    <a:pt x="2" y="13"/>
                  </a:cubicBezTo>
                  <a:cubicBezTo>
                    <a:pt x="3" y="12"/>
                    <a:pt x="6" y="10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4"/>
                    <a:pt x="11" y="0"/>
                    <a:pt x="16" y="0"/>
                  </a:cubicBezTo>
                  <a:cubicBezTo>
                    <a:pt x="20" y="0"/>
                    <a:pt x="23" y="2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8" y="6"/>
                    <a:pt x="31" y="8"/>
                    <a:pt x="33" y="10"/>
                  </a:cubicBezTo>
                  <a:cubicBezTo>
                    <a:pt x="35" y="10"/>
                    <a:pt x="38" y="11"/>
                    <a:pt x="39" y="13"/>
                  </a:cubicBezTo>
                  <a:cubicBezTo>
                    <a:pt x="41" y="15"/>
                    <a:pt x="41" y="17"/>
                    <a:pt x="41" y="19"/>
                  </a:cubicBezTo>
                  <a:cubicBezTo>
                    <a:pt x="41" y="23"/>
                    <a:pt x="37" y="27"/>
                    <a:pt x="33" y="27"/>
                  </a:cubicBezTo>
                  <a:close/>
                  <a:moveTo>
                    <a:pt x="9" y="12"/>
                  </a:moveTo>
                  <a:cubicBezTo>
                    <a:pt x="7" y="12"/>
                    <a:pt x="5" y="13"/>
                    <a:pt x="4" y="15"/>
                  </a:cubicBezTo>
                  <a:cubicBezTo>
                    <a:pt x="3" y="16"/>
                    <a:pt x="2" y="17"/>
                    <a:pt x="2" y="19"/>
                  </a:cubicBezTo>
                  <a:cubicBezTo>
                    <a:pt x="2" y="22"/>
                    <a:pt x="5" y="25"/>
                    <a:pt x="9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6" y="25"/>
                    <a:pt x="39" y="22"/>
                    <a:pt x="39" y="19"/>
                  </a:cubicBezTo>
                  <a:cubicBezTo>
                    <a:pt x="39" y="17"/>
                    <a:pt x="39" y="16"/>
                    <a:pt x="38" y="15"/>
                  </a:cubicBezTo>
                  <a:cubicBezTo>
                    <a:pt x="36" y="13"/>
                    <a:pt x="35" y="12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0" y="9"/>
                    <a:pt x="28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4"/>
                    <a:pt x="19" y="2"/>
                    <a:pt x="16" y="2"/>
                  </a:cubicBezTo>
                  <a:cubicBezTo>
                    <a:pt x="13" y="2"/>
                    <a:pt x="10" y="5"/>
                    <a:pt x="10" y="8"/>
                  </a:cubicBezTo>
                  <a:cubicBezTo>
                    <a:pt x="10" y="9"/>
                    <a:pt x="10" y="10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41" name="Группа 240"/>
          <p:cNvGrpSpPr/>
          <p:nvPr/>
        </p:nvGrpSpPr>
        <p:grpSpPr>
          <a:xfrm>
            <a:off x="3067476" y="3255393"/>
            <a:ext cx="356097" cy="235654"/>
            <a:chOff x="4716463" y="4795838"/>
            <a:chExt cx="215900" cy="142876"/>
          </a:xfrm>
          <a:solidFill>
            <a:srgbClr val="008C95"/>
          </a:solidFill>
        </p:grpSpPr>
        <p:sp>
          <p:nvSpPr>
            <p:cNvPr id="242" name="Freeform 1291"/>
            <p:cNvSpPr>
              <a:spLocks noEditPoints="1"/>
            </p:cNvSpPr>
            <p:nvPr/>
          </p:nvSpPr>
          <p:spPr bwMode="auto">
            <a:xfrm>
              <a:off x="4727575" y="4795838"/>
              <a:ext cx="193675" cy="115888"/>
            </a:xfrm>
            <a:custGeom>
              <a:avLst/>
              <a:gdLst>
                <a:gd name="T0" fmla="*/ 35 w 50"/>
                <a:gd name="T1" fmla="*/ 30 h 30"/>
                <a:gd name="T2" fmla="*/ 1 w 50"/>
                <a:gd name="T3" fmla="*/ 30 h 30"/>
                <a:gd name="T4" fmla="*/ 0 w 50"/>
                <a:gd name="T5" fmla="*/ 29 h 30"/>
                <a:gd name="T6" fmla="*/ 0 w 50"/>
                <a:gd name="T7" fmla="*/ 3 h 30"/>
                <a:gd name="T8" fmla="*/ 3 w 50"/>
                <a:gd name="T9" fmla="*/ 0 h 30"/>
                <a:gd name="T10" fmla="*/ 47 w 50"/>
                <a:gd name="T11" fmla="*/ 0 h 30"/>
                <a:gd name="T12" fmla="*/ 50 w 50"/>
                <a:gd name="T13" fmla="*/ 3 h 30"/>
                <a:gd name="T14" fmla="*/ 50 w 50"/>
                <a:gd name="T15" fmla="*/ 10 h 30"/>
                <a:gd name="T16" fmla="*/ 49 w 50"/>
                <a:gd name="T17" fmla="*/ 11 h 30"/>
                <a:gd name="T18" fmla="*/ 36 w 50"/>
                <a:gd name="T19" fmla="*/ 11 h 30"/>
                <a:gd name="T20" fmla="*/ 36 w 50"/>
                <a:gd name="T21" fmla="*/ 29 h 30"/>
                <a:gd name="T22" fmla="*/ 35 w 50"/>
                <a:gd name="T23" fmla="*/ 30 h 30"/>
                <a:gd name="T24" fmla="*/ 2 w 50"/>
                <a:gd name="T25" fmla="*/ 28 h 30"/>
                <a:gd name="T26" fmla="*/ 34 w 50"/>
                <a:gd name="T27" fmla="*/ 28 h 30"/>
                <a:gd name="T28" fmla="*/ 34 w 50"/>
                <a:gd name="T29" fmla="*/ 10 h 30"/>
                <a:gd name="T30" fmla="*/ 35 w 50"/>
                <a:gd name="T31" fmla="*/ 9 h 30"/>
                <a:gd name="T32" fmla="*/ 48 w 50"/>
                <a:gd name="T33" fmla="*/ 9 h 30"/>
                <a:gd name="T34" fmla="*/ 48 w 50"/>
                <a:gd name="T35" fmla="*/ 3 h 30"/>
                <a:gd name="T36" fmla="*/ 47 w 50"/>
                <a:gd name="T37" fmla="*/ 2 h 30"/>
                <a:gd name="T38" fmla="*/ 3 w 50"/>
                <a:gd name="T39" fmla="*/ 2 h 30"/>
                <a:gd name="T40" fmla="*/ 2 w 50"/>
                <a:gd name="T41" fmla="*/ 3 h 30"/>
                <a:gd name="T42" fmla="*/ 2 w 50"/>
                <a:gd name="T43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0">
                  <a:moveTo>
                    <a:pt x="35" y="3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0" y="1"/>
                    <a:pt x="50" y="3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0" y="11"/>
                    <a:pt x="49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30"/>
                    <a:pt x="35" y="30"/>
                  </a:cubicBezTo>
                  <a:close/>
                  <a:moveTo>
                    <a:pt x="2" y="28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5" y="9"/>
                    <a:pt x="35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2"/>
                    <a:pt x="48" y="2"/>
                    <a:pt x="4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" name="Freeform 1292"/>
            <p:cNvSpPr>
              <a:spLocks noEditPoints="1"/>
            </p:cNvSpPr>
            <p:nvPr/>
          </p:nvSpPr>
          <p:spPr bwMode="auto">
            <a:xfrm>
              <a:off x="4716463" y="4903788"/>
              <a:ext cx="150813" cy="34925"/>
            </a:xfrm>
            <a:custGeom>
              <a:avLst/>
              <a:gdLst>
                <a:gd name="T0" fmla="*/ 38 w 39"/>
                <a:gd name="T1" fmla="*/ 9 h 9"/>
                <a:gd name="T2" fmla="*/ 2 w 39"/>
                <a:gd name="T3" fmla="*/ 9 h 9"/>
                <a:gd name="T4" fmla="*/ 0 w 39"/>
                <a:gd name="T5" fmla="*/ 7 h 9"/>
                <a:gd name="T6" fmla="*/ 0 w 39"/>
                <a:gd name="T7" fmla="*/ 2 h 9"/>
                <a:gd name="T8" fmla="*/ 2 w 39"/>
                <a:gd name="T9" fmla="*/ 0 h 9"/>
                <a:gd name="T10" fmla="*/ 38 w 39"/>
                <a:gd name="T11" fmla="*/ 0 h 9"/>
                <a:gd name="T12" fmla="*/ 39 w 39"/>
                <a:gd name="T13" fmla="*/ 1 h 9"/>
                <a:gd name="T14" fmla="*/ 39 w 39"/>
                <a:gd name="T15" fmla="*/ 8 h 9"/>
                <a:gd name="T16" fmla="*/ 38 w 39"/>
                <a:gd name="T17" fmla="*/ 9 h 9"/>
                <a:gd name="T18" fmla="*/ 2 w 39"/>
                <a:gd name="T19" fmla="*/ 2 h 9"/>
                <a:gd name="T20" fmla="*/ 2 w 39"/>
                <a:gd name="T21" fmla="*/ 7 h 9"/>
                <a:gd name="T22" fmla="*/ 37 w 39"/>
                <a:gd name="T23" fmla="*/ 7 h 9"/>
                <a:gd name="T24" fmla="*/ 37 w 39"/>
                <a:gd name="T25" fmla="*/ 2 h 9"/>
                <a:gd name="T26" fmla="*/ 2 w 39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9">
                  <a:moveTo>
                    <a:pt x="38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8" y="9"/>
                  </a:cubicBezTo>
                  <a:close/>
                  <a:moveTo>
                    <a:pt x="2" y="2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" name="Freeform 1293"/>
            <p:cNvSpPr>
              <a:spLocks/>
            </p:cNvSpPr>
            <p:nvPr/>
          </p:nvSpPr>
          <p:spPr bwMode="auto">
            <a:xfrm>
              <a:off x="4808538" y="4919663"/>
              <a:ext cx="31750" cy="7938"/>
            </a:xfrm>
            <a:custGeom>
              <a:avLst/>
              <a:gdLst>
                <a:gd name="T0" fmla="*/ 7 w 8"/>
                <a:gd name="T1" fmla="*/ 2 h 2"/>
                <a:gd name="T2" fmla="*/ 1 w 8"/>
                <a:gd name="T3" fmla="*/ 2 h 2"/>
                <a:gd name="T4" fmla="*/ 0 w 8"/>
                <a:gd name="T5" fmla="*/ 1 h 2"/>
                <a:gd name="T6" fmla="*/ 1 w 8"/>
                <a:gd name="T7" fmla="*/ 0 h 2"/>
                <a:gd name="T8" fmla="*/ 7 w 8"/>
                <a:gd name="T9" fmla="*/ 0 h 2"/>
                <a:gd name="T10" fmla="*/ 8 w 8"/>
                <a:gd name="T11" fmla="*/ 1 h 2"/>
                <a:gd name="T12" fmla="*/ 7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" name="Freeform 1294"/>
            <p:cNvSpPr>
              <a:spLocks noEditPoints="1"/>
            </p:cNvSpPr>
            <p:nvPr/>
          </p:nvSpPr>
          <p:spPr bwMode="auto">
            <a:xfrm>
              <a:off x="4859338" y="4830763"/>
              <a:ext cx="73025" cy="107950"/>
            </a:xfrm>
            <a:custGeom>
              <a:avLst/>
              <a:gdLst>
                <a:gd name="T0" fmla="*/ 17 w 19"/>
                <a:gd name="T1" fmla="*/ 28 h 28"/>
                <a:gd name="T2" fmla="*/ 1 w 19"/>
                <a:gd name="T3" fmla="*/ 28 h 28"/>
                <a:gd name="T4" fmla="*/ 0 w 19"/>
                <a:gd name="T5" fmla="*/ 27 h 28"/>
                <a:gd name="T6" fmla="*/ 0 w 19"/>
                <a:gd name="T7" fmla="*/ 1 h 28"/>
                <a:gd name="T8" fmla="*/ 1 w 19"/>
                <a:gd name="T9" fmla="*/ 0 h 28"/>
                <a:gd name="T10" fmla="*/ 18 w 19"/>
                <a:gd name="T11" fmla="*/ 0 h 28"/>
                <a:gd name="T12" fmla="*/ 19 w 19"/>
                <a:gd name="T13" fmla="*/ 1 h 28"/>
                <a:gd name="T14" fmla="*/ 19 w 19"/>
                <a:gd name="T15" fmla="*/ 26 h 28"/>
                <a:gd name="T16" fmla="*/ 17 w 19"/>
                <a:gd name="T17" fmla="*/ 28 h 28"/>
                <a:gd name="T18" fmla="*/ 2 w 19"/>
                <a:gd name="T19" fmla="*/ 26 h 28"/>
                <a:gd name="T20" fmla="*/ 17 w 19"/>
                <a:gd name="T21" fmla="*/ 26 h 28"/>
                <a:gd name="T22" fmla="*/ 17 w 19"/>
                <a:gd name="T23" fmla="*/ 2 h 28"/>
                <a:gd name="T24" fmla="*/ 2 w 19"/>
                <a:gd name="T25" fmla="*/ 2 h 28"/>
                <a:gd name="T26" fmla="*/ 2 w 19"/>
                <a:gd name="T2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8">
                  <a:moveTo>
                    <a:pt x="17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8" y="28"/>
                    <a:pt x="17" y="28"/>
                  </a:cubicBezTo>
                  <a:close/>
                  <a:moveTo>
                    <a:pt x="2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" name="Freeform 1295"/>
            <p:cNvSpPr>
              <a:spLocks/>
            </p:cNvSpPr>
            <p:nvPr/>
          </p:nvSpPr>
          <p:spPr bwMode="auto">
            <a:xfrm>
              <a:off x="4921250" y="4927601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1 h 3"/>
                <a:gd name="T8" fmla="*/ 2 w 3"/>
                <a:gd name="T9" fmla="*/ 0 h 3"/>
                <a:gd name="T10" fmla="*/ 3 w 3"/>
                <a:gd name="T11" fmla="*/ 1 h 3"/>
                <a:gd name="T12" fmla="*/ 3 w 3"/>
                <a:gd name="T13" fmla="*/ 2 h 3"/>
                <a:gd name="T14" fmla="*/ 2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" name="Freeform 1296"/>
            <p:cNvSpPr>
              <a:spLocks/>
            </p:cNvSpPr>
            <p:nvPr/>
          </p:nvSpPr>
          <p:spPr bwMode="auto">
            <a:xfrm>
              <a:off x="4883150" y="4849813"/>
              <a:ext cx="26988" cy="7938"/>
            </a:xfrm>
            <a:custGeom>
              <a:avLst/>
              <a:gdLst>
                <a:gd name="T0" fmla="*/ 6 w 7"/>
                <a:gd name="T1" fmla="*/ 2 h 2"/>
                <a:gd name="T2" fmla="*/ 1 w 7"/>
                <a:gd name="T3" fmla="*/ 2 h 2"/>
                <a:gd name="T4" fmla="*/ 0 w 7"/>
                <a:gd name="T5" fmla="*/ 1 h 2"/>
                <a:gd name="T6" fmla="*/ 1 w 7"/>
                <a:gd name="T7" fmla="*/ 0 h 2"/>
                <a:gd name="T8" fmla="*/ 6 w 7"/>
                <a:gd name="T9" fmla="*/ 0 h 2"/>
                <a:gd name="T10" fmla="*/ 7 w 7"/>
                <a:gd name="T11" fmla="*/ 1 h 2"/>
                <a:gd name="T12" fmla="*/ 6 w 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6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" name="Freeform 1297"/>
            <p:cNvSpPr>
              <a:spLocks/>
            </p:cNvSpPr>
            <p:nvPr/>
          </p:nvSpPr>
          <p:spPr bwMode="auto">
            <a:xfrm>
              <a:off x="4886325" y="4911726"/>
              <a:ext cx="19050" cy="11113"/>
            </a:xfrm>
            <a:custGeom>
              <a:avLst/>
              <a:gdLst>
                <a:gd name="T0" fmla="*/ 4 w 5"/>
                <a:gd name="T1" fmla="*/ 3 h 3"/>
                <a:gd name="T2" fmla="*/ 1 w 5"/>
                <a:gd name="T3" fmla="*/ 3 h 3"/>
                <a:gd name="T4" fmla="*/ 0 w 5"/>
                <a:gd name="T5" fmla="*/ 1 h 3"/>
                <a:gd name="T6" fmla="*/ 1 w 5"/>
                <a:gd name="T7" fmla="*/ 0 h 3"/>
                <a:gd name="T8" fmla="*/ 4 w 5"/>
                <a:gd name="T9" fmla="*/ 0 h 3"/>
                <a:gd name="T10" fmla="*/ 5 w 5"/>
                <a:gd name="T11" fmla="*/ 1 h 3"/>
                <a:gd name="T12" fmla="*/ 4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" name="Freeform 1298"/>
            <p:cNvSpPr>
              <a:spLocks/>
            </p:cNvSpPr>
            <p:nvPr/>
          </p:nvSpPr>
          <p:spPr bwMode="auto">
            <a:xfrm>
              <a:off x="4743450" y="4811713"/>
              <a:ext cx="26988" cy="22225"/>
            </a:xfrm>
            <a:custGeom>
              <a:avLst/>
              <a:gdLst>
                <a:gd name="T0" fmla="*/ 2 w 7"/>
                <a:gd name="T1" fmla="*/ 6 h 6"/>
                <a:gd name="T2" fmla="*/ 1 w 7"/>
                <a:gd name="T3" fmla="*/ 6 h 6"/>
                <a:gd name="T4" fmla="*/ 1 w 7"/>
                <a:gd name="T5" fmla="*/ 4 h 6"/>
                <a:gd name="T6" fmla="*/ 5 w 7"/>
                <a:gd name="T7" fmla="*/ 0 h 6"/>
                <a:gd name="T8" fmla="*/ 6 w 7"/>
                <a:gd name="T9" fmla="*/ 0 h 6"/>
                <a:gd name="T10" fmla="*/ 6 w 7"/>
                <a:gd name="T11" fmla="*/ 2 h 6"/>
                <a:gd name="T12" fmla="*/ 2 w 7"/>
                <a:gd name="T13" fmla="*/ 6 h 6"/>
                <a:gd name="T14" fmla="*/ 2 w 7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" name="Freeform 1299"/>
            <p:cNvSpPr>
              <a:spLocks/>
            </p:cNvSpPr>
            <p:nvPr/>
          </p:nvSpPr>
          <p:spPr bwMode="auto">
            <a:xfrm>
              <a:off x="4746625" y="4814888"/>
              <a:ext cx="46038" cy="42863"/>
            </a:xfrm>
            <a:custGeom>
              <a:avLst/>
              <a:gdLst>
                <a:gd name="T0" fmla="*/ 2 w 12"/>
                <a:gd name="T1" fmla="*/ 11 h 11"/>
                <a:gd name="T2" fmla="*/ 1 w 12"/>
                <a:gd name="T3" fmla="*/ 10 h 11"/>
                <a:gd name="T4" fmla="*/ 1 w 12"/>
                <a:gd name="T5" fmla="*/ 9 h 11"/>
                <a:gd name="T6" fmla="*/ 10 w 12"/>
                <a:gd name="T7" fmla="*/ 0 h 11"/>
                <a:gd name="T8" fmla="*/ 11 w 12"/>
                <a:gd name="T9" fmla="*/ 0 h 11"/>
                <a:gd name="T10" fmla="*/ 11 w 12"/>
                <a:gd name="T11" fmla="*/ 2 h 11"/>
                <a:gd name="T12" fmla="*/ 2 w 12"/>
                <a:gd name="T13" fmla="*/ 10 h 11"/>
                <a:gd name="T14" fmla="*/ 2 w 1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1" y="11"/>
                    <a:pt x="1" y="11"/>
                    <a:pt x="1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1"/>
                    <a:pt x="12" y="1"/>
                    <a:pt x="11" y="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51" name="Группа 250"/>
          <p:cNvGrpSpPr/>
          <p:nvPr/>
        </p:nvGrpSpPr>
        <p:grpSpPr>
          <a:xfrm>
            <a:off x="2295307" y="3213636"/>
            <a:ext cx="358715" cy="345623"/>
            <a:chOff x="6294438" y="6359526"/>
            <a:chExt cx="217488" cy="209550"/>
          </a:xfrm>
          <a:solidFill>
            <a:srgbClr val="008C95"/>
          </a:solidFill>
        </p:grpSpPr>
        <p:sp>
          <p:nvSpPr>
            <p:cNvPr id="252" name="Freeform 1325"/>
            <p:cNvSpPr>
              <a:spLocks/>
            </p:cNvSpPr>
            <p:nvPr/>
          </p:nvSpPr>
          <p:spPr bwMode="auto">
            <a:xfrm>
              <a:off x="6315075" y="6429376"/>
              <a:ext cx="180975" cy="120650"/>
            </a:xfrm>
            <a:custGeom>
              <a:avLst/>
              <a:gdLst>
                <a:gd name="T0" fmla="*/ 46 w 47"/>
                <a:gd name="T1" fmla="*/ 31 h 31"/>
                <a:gd name="T2" fmla="*/ 1 w 47"/>
                <a:gd name="T3" fmla="*/ 31 h 31"/>
                <a:gd name="T4" fmla="*/ 0 w 47"/>
                <a:gd name="T5" fmla="*/ 29 h 31"/>
                <a:gd name="T6" fmla="*/ 0 w 47"/>
                <a:gd name="T7" fmla="*/ 3 h 31"/>
                <a:gd name="T8" fmla="*/ 3 w 47"/>
                <a:gd name="T9" fmla="*/ 0 h 31"/>
                <a:gd name="T10" fmla="*/ 8 w 47"/>
                <a:gd name="T11" fmla="*/ 0 h 31"/>
                <a:gd name="T12" fmla="*/ 9 w 47"/>
                <a:gd name="T13" fmla="*/ 1 h 31"/>
                <a:gd name="T14" fmla="*/ 8 w 47"/>
                <a:gd name="T15" fmla="*/ 2 h 31"/>
                <a:gd name="T16" fmla="*/ 3 w 47"/>
                <a:gd name="T17" fmla="*/ 2 h 31"/>
                <a:gd name="T18" fmla="*/ 2 w 47"/>
                <a:gd name="T19" fmla="*/ 3 h 31"/>
                <a:gd name="T20" fmla="*/ 2 w 47"/>
                <a:gd name="T21" fmla="*/ 28 h 31"/>
                <a:gd name="T22" fmla="*/ 44 w 47"/>
                <a:gd name="T23" fmla="*/ 28 h 31"/>
                <a:gd name="T24" fmla="*/ 44 w 47"/>
                <a:gd name="T25" fmla="*/ 3 h 31"/>
                <a:gd name="T26" fmla="*/ 43 w 47"/>
                <a:gd name="T27" fmla="*/ 2 h 31"/>
                <a:gd name="T28" fmla="*/ 39 w 47"/>
                <a:gd name="T29" fmla="*/ 2 h 31"/>
                <a:gd name="T30" fmla="*/ 38 w 47"/>
                <a:gd name="T31" fmla="*/ 1 h 31"/>
                <a:gd name="T32" fmla="*/ 39 w 47"/>
                <a:gd name="T33" fmla="*/ 0 h 31"/>
                <a:gd name="T34" fmla="*/ 43 w 47"/>
                <a:gd name="T35" fmla="*/ 0 h 31"/>
                <a:gd name="T36" fmla="*/ 47 w 47"/>
                <a:gd name="T37" fmla="*/ 3 h 31"/>
                <a:gd name="T38" fmla="*/ 47 w 47"/>
                <a:gd name="T39" fmla="*/ 29 h 31"/>
                <a:gd name="T40" fmla="*/ 46 w 47"/>
                <a:gd name="T4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31">
                  <a:moveTo>
                    <a:pt x="46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2"/>
                    <a:pt x="43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2"/>
                    <a:pt x="38" y="2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7" y="2"/>
                    <a:pt x="47" y="3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6" y="31"/>
                    <a:pt x="4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" name="Freeform 1326"/>
            <p:cNvSpPr>
              <a:spLocks/>
            </p:cNvSpPr>
            <p:nvPr/>
          </p:nvSpPr>
          <p:spPr bwMode="auto">
            <a:xfrm>
              <a:off x="6329363" y="6445251"/>
              <a:ext cx="147638" cy="104775"/>
            </a:xfrm>
            <a:custGeom>
              <a:avLst/>
              <a:gdLst>
                <a:gd name="T0" fmla="*/ 37 w 38"/>
                <a:gd name="T1" fmla="*/ 27 h 27"/>
                <a:gd name="T2" fmla="*/ 1 w 38"/>
                <a:gd name="T3" fmla="*/ 27 h 27"/>
                <a:gd name="T4" fmla="*/ 0 w 38"/>
                <a:gd name="T5" fmla="*/ 25 h 27"/>
                <a:gd name="T6" fmla="*/ 0 w 38"/>
                <a:gd name="T7" fmla="*/ 3 h 27"/>
                <a:gd name="T8" fmla="*/ 2 w 38"/>
                <a:gd name="T9" fmla="*/ 0 h 27"/>
                <a:gd name="T10" fmla="*/ 4 w 38"/>
                <a:gd name="T11" fmla="*/ 0 h 27"/>
                <a:gd name="T12" fmla="*/ 5 w 38"/>
                <a:gd name="T13" fmla="*/ 2 h 27"/>
                <a:gd name="T14" fmla="*/ 4 w 38"/>
                <a:gd name="T15" fmla="*/ 3 h 27"/>
                <a:gd name="T16" fmla="*/ 2 w 38"/>
                <a:gd name="T17" fmla="*/ 3 h 27"/>
                <a:gd name="T18" fmla="*/ 2 w 38"/>
                <a:gd name="T19" fmla="*/ 24 h 27"/>
                <a:gd name="T20" fmla="*/ 36 w 38"/>
                <a:gd name="T21" fmla="*/ 24 h 27"/>
                <a:gd name="T22" fmla="*/ 36 w 38"/>
                <a:gd name="T23" fmla="*/ 3 h 27"/>
                <a:gd name="T24" fmla="*/ 35 w 38"/>
                <a:gd name="T25" fmla="*/ 3 h 27"/>
                <a:gd name="T26" fmla="*/ 34 w 38"/>
                <a:gd name="T27" fmla="*/ 2 h 27"/>
                <a:gd name="T28" fmla="*/ 35 w 38"/>
                <a:gd name="T29" fmla="*/ 0 h 27"/>
                <a:gd name="T30" fmla="*/ 36 w 38"/>
                <a:gd name="T31" fmla="*/ 0 h 27"/>
                <a:gd name="T32" fmla="*/ 38 w 38"/>
                <a:gd name="T33" fmla="*/ 3 h 27"/>
                <a:gd name="T34" fmla="*/ 38 w 38"/>
                <a:gd name="T35" fmla="*/ 25 h 27"/>
                <a:gd name="T36" fmla="*/ 37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37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2"/>
                    <a:pt x="34" y="2"/>
                  </a:cubicBezTo>
                  <a:cubicBezTo>
                    <a:pt x="34" y="1"/>
                    <a:pt x="34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8" y="1"/>
                    <a:pt x="38" y="3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8" y="27"/>
                    <a:pt x="37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" name="Freeform 1327"/>
            <p:cNvSpPr>
              <a:spLocks noEditPoints="1"/>
            </p:cNvSpPr>
            <p:nvPr/>
          </p:nvSpPr>
          <p:spPr bwMode="auto">
            <a:xfrm>
              <a:off x="6294438" y="6538913"/>
              <a:ext cx="217488" cy="30163"/>
            </a:xfrm>
            <a:custGeom>
              <a:avLst/>
              <a:gdLst>
                <a:gd name="T0" fmla="*/ 49 w 56"/>
                <a:gd name="T1" fmla="*/ 8 h 8"/>
                <a:gd name="T2" fmla="*/ 7 w 56"/>
                <a:gd name="T3" fmla="*/ 8 h 8"/>
                <a:gd name="T4" fmla="*/ 0 w 56"/>
                <a:gd name="T5" fmla="*/ 1 h 8"/>
                <a:gd name="T6" fmla="*/ 1 w 56"/>
                <a:gd name="T7" fmla="*/ 0 h 8"/>
                <a:gd name="T8" fmla="*/ 55 w 56"/>
                <a:gd name="T9" fmla="*/ 0 h 8"/>
                <a:gd name="T10" fmla="*/ 56 w 56"/>
                <a:gd name="T11" fmla="*/ 1 h 8"/>
                <a:gd name="T12" fmla="*/ 49 w 56"/>
                <a:gd name="T13" fmla="*/ 8 h 8"/>
                <a:gd name="T14" fmla="*/ 3 w 56"/>
                <a:gd name="T15" fmla="*/ 3 h 8"/>
                <a:gd name="T16" fmla="*/ 7 w 56"/>
                <a:gd name="T17" fmla="*/ 6 h 8"/>
                <a:gd name="T18" fmla="*/ 49 w 56"/>
                <a:gd name="T19" fmla="*/ 6 h 8"/>
                <a:gd name="T20" fmla="*/ 54 w 56"/>
                <a:gd name="T21" fmla="*/ 3 h 8"/>
                <a:gd name="T22" fmla="*/ 3 w 56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8">
                  <a:moveTo>
                    <a:pt x="49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5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1"/>
                    <a:pt x="56" y="1"/>
                  </a:cubicBezTo>
                  <a:cubicBezTo>
                    <a:pt x="56" y="5"/>
                    <a:pt x="53" y="8"/>
                    <a:pt x="49" y="8"/>
                  </a:cubicBezTo>
                  <a:close/>
                  <a:moveTo>
                    <a:pt x="3" y="3"/>
                  </a:moveTo>
                  <a:cubicBezTo>
                    <a:pt x="3" y="4"/>
                    <a:pt x="5" y="6"/>
                    <a:pt x="7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2" y="6"/>
                    <a:pt x="53" y="4"/>
                    <a:pt x="54" y="3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" name="Freeform 1328"/>
            <p:cNvSpPr>
              <a:spLocks noEditPoints="1"/>
            </p:cNvSpPr>
            <p:nvPr/>
          </p:nvSpPr>
          <p:spPr bwMode="auto">
            <a:xfrm>
              <a:off x="6356350" y="6410326"/>
              <a:ext cx="96838" cy="80963"/>
            </a:xfrm>
            <a:custGeom>
              <a:avLst/>
              <a:gdLst>
                <a:gd name="T0" fmla="*/ 23 w 25"/>
                <a:gd name="T1" fmla="*/ 21 h 21"/>
                <a:gd name="T2" fmla="*/ 1 w 25"/>
                <a:gd name="T3" fmla="*/ 21 h 21"/>
                <a:gd name="T4" fmla="*/ 0 w 25"/>
                <a:gd name="T5" fmla="*/ 20 h 21"/>
                <a:gd name="T6" fmla="*/ 0 w 25"/>
                <a:gd name="T7" fmla="*/ 1 h 21"/>
                <a:gd name="T8" fmla="*/ 1 w 25"/>
                <a:gd name="T9" fmla="*/ 0 h 21"/>
                <a:gd name="T10" fmla="*/ 23 w 25"/>
                <a:gd name="T11" fmla="*/ 0 h 21"/>
                <a:gd name="T12" fmla="*/ 25 w 25"/>
                <a:gd name="T13" fmla="*/ 1 h 21"/>
                <a:gd name="T14" fmla="*/ 25 w 25"/>
                <a:gd name="T15" fmla="*/ 20 h 21"/>
                <a:gd name="T16" fmla="*/ 23 w 25"/>
                <a:gd name="T17" fmla="*/ 21 h 21"/>
                <a:gd name="T18" fmla="*/ 2 w 25"/>
                <a:gd name="T19" fmla="*/ 19 h 21"/>
                <a:gd name="T20" fmla="*/ 22 w 25"/>
                <a:gd name="T21" fmla="*/ 19 h 21"/>
                <a:gd name="T22" fmla="*/ 22 w 25"/>
                <a:gd name="T23" fmla="*/ 2 h 21"/>
                <a:gd name="T24" fmla="*/ 2 w 25"/>
                <a:gd name="T25" fmla="*/ 2 h 21"/>
                <a:gd name="T26" fmla="*/ 2 w 25"/>
                <a:gd name="T2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1">
                  <a:moveTo>
                    <a:pt x="23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1"/>
                    <a:pt x="25" y="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4" y="21"/>
                    <a:pt x="23" y="21"/>
                  </a:cubicBezTo>
                  <a:close/>
                  <a:moveTo>
                    <a:pt x="2" y="19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" name="Freeform 1329"/>
            <p:cNvSpPr>
              <a:spLocks noEditPoints="1"/>
            </p:cNvSpPr>
            <p:nvPr/>
          </p:nvSpPr>
          <p:spPr bwMode="auto">
            <a:xfrm>
              <a:off x="6388100" y="6426201"/>
              <a:ext cx="30163" cy="30163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4 w 8"/>
                <a:gd name="T5" fmla="*/ 0 h 8"/>
                <a:gd name="T6" fmla="*/ 8 w 8"/>
                <a:gd name="T7" fmla="*/ 4 h 8"/>
                <a:gd name="T8" fmla="*/ 4 w 8"/>
                <a:gd name="T9" fmla="*/ 8 h 8"/>
                <a:gd name="T10" fmla="*/ 4 w 8"/>
                <a:gd name="T11" fmla="*/ 2 h 8"/>
                <a:gd name="T12" fmla="*/ 2 w 8"/>
                <a:gd name="T13" fmla="*/ 4 h 8"/>
                <a:gd name="T14" fmla="*/ 4 w 8"/>
                <a:gd name="T15" fmla="*/ 6 h 8"/>
                <a:gd name="T16" fmla="*/ 6 w 8"/>
                <a:gd name="T17" fmla="*/ 4 h 8"/>
                <a:gd name="T18" fmla="*/ 4 w 8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7" y="8"/>
                    <a:pt x="4" y="8"/>
                  </a:cubicBez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5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" name="Freeform 1330"/>
            <p:cNvSpPr>
              <a:spLocks/>
            </p:cNvSpPr>
            <p:nvPr/>
          </p:nvSpPr>
          <p:spPr bwMode="auto">
            <a:xfrm>
              <a:off x="6399213" y="6448426"/>
              <a:ext cx="7938" cy="31750"/>
            </a:xfrm>
            <a:custGeom>
              <a:avLst/>
              <a:gdLst>
                <a:gd name="T0" fmla="*/ 1 w 2"/>
                <a:gd name="T1" fmla="*/ 8 h 8"/>
                <a:gd name="T2" fmla="*/ 0 w 2"/>
                <a:gd name="T3" fmla="*/ 7 h 8"/>
                <a:gd name="T4" fmla="*/ 0 w 2"/>
                <a:gd name="T5" fmla="*/ 1 h 8"/>
                <a:gd name="T6" fmla="*/ 1 w 2"/>
                <a:gd name="T7" fmla="*/ 0 h 8"/>
                <a:gd name="T8" fmla="*/ 2 w 2"/>
                <a:gd name="T9" fmla="*/ 1 h 8"/>
                <a:gd name="T10" fmla="*/ 2 w 2"/>
                <a:gd name="T11" fmla="*/ 7 h 8"/>
                <a:gd name="T12" fmla="*/ 1 w 2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1" y="8"/>
                    <a:pt x="0" y="7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" name="Freeform 1331"/>
            <p:cNvSpPr>
              <a:spLocks/>
            </p:cNvSpPr>
            <p:nvPr/>
          </p:nvSpPr>
          <p:spPr bwMode="auto">
            <a:xfrm>
              <a:off x="6369050" y="6359526"/>
              <a:ext cx="69850" cy="58738"/>
            </a:xfrm>
            <a:custGeom>
              <a:avLst/>
              <a:gdLst>
                <a:gd name="T0" fmla="*/ 17 w 18"/>
                <a:gd name="T1" fmla="*/ 15 h 15"/>
                <a:gd name="T2" fmla="*/ 16 w 18"/>
                <a:gd name="T3" fmla="*/ 14 h 15"/>
                <a:gd name="T4" fmla="*/ 16 w 18"/>
                <a:gd name="T5" fmla="*/ 9 h 15"/>
                <a:gd name="T6" fmla="*/ 9 w 18"/>
                <a:gd name="T7" fmla="*/ 2 h 15"/>
                <a:gd name="T8" fmla="*/ 2 w 18"/>
                <a:gd name="T9" fmla="*/ 9 h 15"/>
                <a:gd name="T10" fmla="*/ 2 w 18"/>
                <a:gd name="T11" fmla="*/ 14 h 15"/>
                <a:gd name="T12" fmla="*/ 1 w 18"/>
                <a:gd name="T13" fmla="*/ 15 h 15"/>
                <a:gd name="T14" fmla="*/ 0 w 18"/>
                <a:gd name="T15" fmla="*/ 14 h 15"/>
                <a:gd name="T16" fmla="*/ 0 w 18"/>
                <a:gd name="T17" fmla="*/ 9 h 15"/>
                <a:gd name="T18" fmla="*/ 9 w 18"/>
                <a:gd name="T19" fmla="*/ 0 h 15"/>
                <a:gd name="T20" fmla="*/ 18 w 18"/>
                <a:gd name="T21" fmla="*/ 9 h 15"/>
                <a:gd name="T22" fmla="*/ 18 w 18"/>
                <a:gd name="T23" fmla="*/ 14 h 15"/>
                <a:gd name="T24" fmla="*/ 17 w 1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5">
                  <a:moveTo>
                    <a:pt x="17" y="15"/>
                  </a:moveTo>
                  <a:cubicBezTo>
                    <a:pt x="17" y="15"/>
                    <a:pt x="16" y="15"/>
                    <a:pt x="16" y="1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6"/>
                    <a:pt x="13" y="2"/>
                    <a:pt x="9" y="2"/>
                  </a:cubicBezTo>
                  <a:cubicBezTo>
                    <a:pt x="5" y="2"/>
                    <a:pt x="2" y="6"/>
                    <a:pt x="2" y="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sp>
        <p:nvSpPr>
          <p:cNvPr id="259" name="TextBox 258"/>
          <p:cNvSpPr txBox="1"/>
          <p:nvPr/>
        </p:nvSpPr>
        <p:spPr>
          <a:xfrm>
            <a:off x="1921087" y="790879"/>
            <a:ext cx="113685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КОМПЬЮТЕРЫ</a:t>
            </a:r>
            <a:endParaRPr lang="ru-RU" sz="1000" dirty="0"/>
          </a:p>
        </p:txBody>
      </p:sp>
      <p:sp>
        <p:nvSpPr>
          <p:cNvPr id="260" name="TextBox 259"/>
          <p:cNvSpPr txBox="1"/>
          <p:nvPr/>
        </p:nvSpPr>
        <p:spPr>
          <a:xfrm>
            <a:off x="6116978" y="790879"/>
            <a:ext cx="132279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СТРОИТЕЛЬСТВО</a:t>
            </a:r>
            <a:endParaRPr lang="ru-RU" sz="1000" dirty="0"/>
          </a:p>
        </p:txBody>
      </p:sp>
      <p:grpSp>
        <p:nvGrpSpPr>
          <p:cNvPr id="652" name="Группа 651"/>
          <p:cNvGrpSpPr/>
          <p:nvPr/>
        </p:nvGrpSpPr>
        <p:grpSpPr>
          <a:xfrm>
            <a:off x="4975225" y="2524126"/>
            <a:ext cx="498475" cy="420687"/>
            <a:chOff x="4975225" y="2524126"/>
            <a:chExt cx="498475" cy="420687"/>
          </a:xfrm>
        </p:grpSpPr>
        <p:sp>
          <p:nvSpPr>
            <p:cNvPr id="440" name="Freeform 5"/>
            <p:cNvSpPr>
              <a:spLocks/>
            </p:cNvSpPr>
            <p:nvPr/>
          </p:nvSpPr>
          <p:spPr bwMode="auto">
            <a:xfrm>
              <a:off x="5084762" y="2709863"/>
              <a:ext cx="84137" cy="42863"/>
            </a:xfrm>
            <a:custGeom>
              <a:avLst/>
              <a:gdLst>
                <a:gd name="T0" fmla="*/ 0 w 53"/>
                <a:gd name="T1" fmla="*/ 27 h 27"/>
                <a:gd name="T2" fmla="*/ 0 w 53"/>
                <a:gd name="T3" fmla="*/ 0 h 27"/>
                <a:gd name="T4" fmla="*/ 53 w 53"/>
                <a:gd name="T5" fmla="*/ 0 h 27"/>
                <a:gd name="T6" fmla="*/ 53 w 53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27">
                  <a:moveTo>
                    <a:pt x="0" y="27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53" y="2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1" name="Freeform 6"/>
            <p:cNvSpPr>
              <a:spLocks/>
            </p:cNvSpPr>
            <p:nvPr/>
          </p:nvSpPr>
          <p:spPr bwMode="auto">
            <a:xfrm>
              <a:off x="5000625" y="2709863"/>
              <a:ext cx="84137" cy="42863"/>
            </a:xfrm>
            <a:custGeom>
              <a:avLst/>
              <a:gdLst>
                <a:gd name="T0" fmla="*/ 0 w 53"/>
                <a:gd name="T1" fmla="*/ 27 h 27"/>
                <a:gd name="T2" fmla="*/ 0 w 53"/>
                <a:gd name="T3" fmla="*/ 0 h 27"/>
                <a:gd name="T4" fmla="*/ 53 w 53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27">
                  <a:moveTo>
                    <a:pt x="0" y="27"/>
                  </a:moveTo>
                  <a:lnTo>
                    <a:pt x="0" y="0"/>
                  </a:lnTo>
                  <a:lnTo>
                    <a:pt x="53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2" name="Freeform 7"/>
            <p:cNvSpPr>
              <a:spLocks/>
            </p:cNvSpPr>
            <p:nvPr/>
          </p:nvSpPr>
          <p:spPr bwMode="auto">
            <a:xfrm>
              <a:off x="5041900" y="2667001"/>
              <a:ext cx="85725" cy="42863"/>
            </a:xfrm>
            <a:custGeom>
              <a:avLst/>
              <a:gdLst>
                <a:gd name="T0" fmla="*/ 0 w 54"/>
                <a:gd name="T1" fmla="*/ 27 h 27"/>
                <a:gd name="T2" fmla="*/ 0 w 54"/>
                <a:gd name="T3" fmla="*/ 0 h 27"/>
                <a:gd name="T4" fmla="*/ 54 w 54"/>
                <a:gd name="T5" fmla="*/ 0 h 27"/>
                <a:gd name="T6" fmla="*/ 54 w 54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7">
                  <a:moveTo>
                    <a:pt x="0" y="27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54" y="2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3" name="Freeform 8"/>
            <p:cNvSpPr>
              <a:spLocks/>
            </p:cNvSpPr>
            <p:nvPr/>
          </p:nvSpPr>
          <p:spPr bwMode="auto">
            <a:xfrm>
              <a:off x="5064125" y="2540001"/>
              <a:ext cx="39687" cy="80963"/>
            </a:xfrm>
            <a:custGeom>
              <a:avLst/>
              <a:gdLst>
                <a:gd name="T0" fmla="*/ 0 w 83"/>
                <a:gd name="T1" fmla="*/ 125 h 166"/>
                <a:gd name="T2" fmla="*/ 42 w 83"/>
                <a:gd name="T3" fmla="*/ 166 h 166"/>
                <a:gd name="T4" fmla="*/ 83 w 83"/>
                <a:gd name="T5" fmla="*/ 125 h 166"/>
                <a:gd name="T6" fmla="*/ 42 w 83"/>
                <a:gd name="T7" fmla="*/ 83 h 166"/>
                <a:gd name="T8" fmla="*/ 0 w 83"/>
                <a:gd name="T9" fmla="*/ 41 h 166"/>
                <a:gd name="T10" fmla="*/ 42 w 83"/>
                <a:gd name="T11" fmla="*/ 0 h 166"/>
                <a:gd name="T12" fmla="*/ 83 w 83"/>
                <a:gd name="T13" fmla="*/ 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6">
                  <a:moveTo>
                    <a:pt x="0" y="125"/>
                  </a:moveTo>
                  <a:cubicBezTo>
                    <a:pt x="0" y="148"/>
                    <a:pt x="19" y="166"/>
                    <a:pt x="42" y="166"/>
                  </a:cubicBezTo>
                  <a:cubicBezTo>
                    <a:pt x="65" y="166"/>
                    <a:pt x="83" y="148"/>
                    <a:pt x="83" y="125"/>
                  </a:cubicBezTo>
                  <a:cubicBezTo>
                    <a:pt x="83" y="102"/>
                    <a:pt x="66" y="91"/>
                    <a:pt x="42" y="83"/>
                  </a:cubicBezTo>
                  <a:cubicBezTo>
                    <a:pt x="20" y="76"/>
                    <a:pt x="0" y="64"/>
                    <a:pt x="0" y="41"/>
                  </a:cubicBezTo>
                  <a:cubicBezTo>
                    <a:pt x="0" y="18"/>
                    <a:pt x="19" y="0"/>
                    <a:pt x="42" y="0"/>
                  </a:cubicBezTo>
                  <a:cubicBezTo>
                    <a:pt x="65" y="0"/>
                    <a:pt x="83" y="18"/>
                    <a:pt x="83" y="4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4" name="Line 9"/>
            <p:cNvSpPr>
              <a:spLocks noChangeShapeType="1"/>
            </p:cNvSpPr>
            <p:nvPr/>
          </p:nvSpPr>
          <p:spPr bwMode="auto">
            <a:xfrm>
              <a:off x="5084762" y="2524126"/>
              <a:ext cx="0" cy="1587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5" name="Line 10"/>
            <p:cNvSpPr>
              <a:spLocks noChangeShapeType="1"/>
            </p:cNvSpPr>
            <p:nvPr/>
          </p:nvSpPr>
          <p:spPr bwMode="auto">
            <a:xfrm>
              <a:off x="5084762" y="2620963"/>
              <a:ext cx="0" cy="1587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6" name="Freeform 11"/>
            <p:cNvSpPr>
              <a:spLocks/>
            </p:cNvSpPr>
            <p:nvPr/>
          </p:nvSpPr>
          <p:spPr bwMode="auto">
            <a:xfrm>
              <a:off x="5257800" y="2643188"/>
              <a:ext cx="215900" cy="261938"/>
            </a:xfrm>
            <a:custGeom>
              <a:avLst/>
              <a:gdLst>
                <a:gd name="T0" fmla="*/ 305 w 447"/>
                <a:gd name="T1" fmla="*/ 545 h 545"/>
                <a:gd name="T2" fmla="*/ 404 w 447"/>
                <a:gd name="T3" fmla="*/ 545 h 545"/>
                <a:gd name="T4" fmla="*/ 417 w 447"/>
                <a:gd name="T5" fmla="*/ 545 h 545"/>
                <a:gd name="T6" fmla="*/ 447 w 447"/>
                <a:gd name="T7" fmla="*/ 516 h 545"/>
                <a:gd name="T8" fmla="*/ 417 w 447"/>
                <a:gd name="T9" fmla="*/ 486 h 545"/>
                <a:gd name="T10" fmla="*/ 404 w 447"/>
                <a:gd name="T11" fmla="*/ 486 h 545"/>
                <a:gd name="T12" fmla="*/ 404 w 447"/>
                <a:gd name="T13" fmla="*/ 192 h 545"/>
                <a:gd name="T14" fmla="*/ 291 w 447"/>
                <a:gd name="T15" fmla="*/ 0 h 545"/>
                <a:gd name="T16" fmla="*/ 0 w 447"/>
                <a:gd name="T17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7" h="545">
                  <a:moveTo>
                    <a:pt x="305" y="545"/>
                  </a:moveTo>
                  <a:cubicBezTo>
                    <a:pt x="404" y="545"/>
                    <a:pt x="404" y="545"/>
                    <a:pt x="404" y="545"/>
                  </a:cubicBezTo>
                  <a:cubicBezTo>
                    <a:pt x="417" y="545"/>
                    <a:pt x="417" y="545"/>
                    <a:pt x="417" y="545"/>
                  </a:cubicBezTo>
                  <a:cubicBezTo>
                    <a:pt x="433" y="545"/>
                    <a:pt x="447" y="532"/>
                    <a:pt x="447" y="516"/>
                  </a:cubicBezTo>
                  <a:cubicBezTo>
                    <a:pt x="447" y="499"/>
                    <a:pt x="433" y="486"/>
                    <a:pt x="417" y="486"/>
                  </a:cubicBezTo>
                  <a:cubicBezTo>
                    <a:pt x="404" y="486"/>
                    <a:pt x="404" y="486"/>
                    <a:pt x="404" y="486"/>
                  </a:cubicBezTo>
                  <a:cubicBezTo>
                    <a:pt x="404" y="192"/>
                    <a:pt x="404" y="192"/>
                    <a:pt x="404" y="192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7" name="Freeform 12"/>
            <p:cNvSpPr>
              <a:spLocks/>
            </p:cNvSpPr>
            <p:nvPr/>
          </p:nvSpPr>
          <p:spPr bwMode="auto">
            <a:xfrm>
              <a:off x="5327650" y="2687638"/>
              <a:ext cx="76200" cy="119063"/>
            </a:xfrm>
            <a:custGeom>
              <a:avLst/>
              <a:gdLst>
                <a:gd name="T0" fmla="*/ 0 w 48"/>
                <a:gd name="T1" fmla="*/ 75 h 75"/>
                <a:gd name="T2" fmla="*/ 48 w 48"/>
                <a:gd name="T3" fmla="*/ 75 h 75"/>
                <a:gd name="T4" fmla="*/ 48 w 48"/>
                <a:gd name="T5" fmla="*/ 36 h 75"/>
                <a:gd name="T6" fmla="*/ 26 w 48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5">
                  <a:moveTo>
                    <a:pt x="0" y="75"/>
                  </a:moveTo>
                  <a:lnTo>
                    <a:pt x="48" y="75"/>
                  </a:lnTo>
                  <a:lnTo>
                    <a:pt x="48" y="36"/>
                  </a:lnTo>
                  <a:lnTo>
                    <a:pt x="26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8" name="Freeform 13"/>
            <p:cNvSpPr>
              <a:spLocks/>
            </p:cNvSpPr>
            <p:nvPr/>
          </p:nvSpPr>
          <p:spPr bwMode="auto">
            <a:xfrm>
              <a:off x="4975225" y="2579688"/>
              <a:ext cx="352425" cy="325438"/>
            </a:xfrm>
            <a:custGeom>
              <a:avLst/>
              <a:gdLst>
                <a:gd name="T0" fmla="*/ 651 w 729"/>
                <a:gd name="T1" fmla="*/ 74 h 674"/>
                <a:gd name="T2" fmla="*/ 651 w 729"/>
                <a:gd name="T3" fmla="*/ 0 h 674"/>
                <a:gd name="T4" fmla="*/ 586 w 729"/>
                <a:gd name="T5" fmla="*/ 0 h 674"/>
                <a:gd name="T6" fmla="*/ 586 w 729"/>
                <a:gd name="T7" fmla="*/ 252 h 674"/>
                <a:gd name="T8" fmla="*/ 617 w 729"/>
                <a:gd name="T9" fmla="*/ 348 h 674"/>
                <a:gd name="T10" fmla="*/ 651 w 729"/>
                <a:gd name="T11" fmla="*/ 391 h 674"/>
                <a:gd name="T12" fmla="*/ 651 w 729"/>
                <a:gd name="T13" fmla="*/ 471 h 674"/>
                <a:gd name="T14" fmla="*/ 534 w 729"/>
                <a:gd name="T15" fmla="*/ 471 h 674"/>
                <a:gd name="T16" fmla="*/ 480 w 729"/>
                <a:gd name="T17" fmla="*/ 401 h 674"/>
                <a:gd name="T18" fmla="*/ 0 w 729"/>
                <a:gd name="T19" fmla="*/ 401 h 674"/>
                <a:gd name="T20" fmla="*/ 0 w 729"/>
                <a:gd name="T21" fmla="*/ 674 h 674"/>
                <a:gd name="T22" fmla="*/ 60 w 729"/>
                <a:gd name="T23" fmla="*/ 674 h 674"/>
                <a:gd name="T24" fmla="*/ 199 w 729"/>
                <a:gd name="T25" fmla="*/ 536 h 674"/>
                <a:gd name="T26" fmla="*/ 337 w 729"/>
                <a:gd name="T27" fmla="*/ 674 h 674"/>
                <a:gd name="T28" fmla="*/ 729 w 729"/>
                <a:gd name="T29" fmla="*/ 674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9" h="674">
                  <a:moveTo>
                    <a:pt x="651" y="74"/>
                  </a:moveTo>
                  <a:cubicBezTo>
                    <a:pt x="651" y="0"/>
                    <a:pt x="651" y="0"/>
                    <a:pt x="651" y="0"/>
                  </a:cubicBezTo>
                  <a:cubicBezTo>
                    <a:pt x="586" y="0"/>
                    <a:pt x="586" y="0"/>
                    <a:pt x="586" y="0"/>
                  </a:cubicBezTo>
                  <a:cubicBezTo>
                    <a:pt x="586" y="252"/>
                    <a:pt x="586" y="252"/>
                    <a:pt x="586" y="252"/>
                  </a:cubicBezTo>
                  <a:cubicBezTo>
                    <a:pt x="586" y="294"/>
                    <a:pt x="597" y="324"/>
                    <a:pt x="617" y="348"/>
                  </a:cubicBezTo>
                  <a:cubicBezTo>
                    <a:pt x="651" y="391"/>
                    <a:pt x="651" y="391"/>
                    <a:pt x="651" y="391"/>
                  </a:cubicBezTo>
                  <a:cubicBezTo>
                    <a:pt x="651" y="471"/>
                    <a:pt x="651" y="471"/>
                    <a:pt x="651" y="471"/>
                  </a:cubicBezTo>
                  <a:cubicBezTo>
                    <a:pt x="534" y="471"/>
                    <a:pt x="534" y="471"/>
                    <a:pt x="534" y="471"/>
                  </a:cubicBezTo>
                  <a:cubicBezTo>
                    <a:pt x="480" y="401"/>
                    <a:pt x="480" y="401"/>
                    <a:pt x="480" y="401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674"/>
                    <a:pt x="0" y="674"/>
                    <a:pt x="0" y="674"/>
                  </a:cubicBezTo>
                  <a:cubicBezTo>
                    <a:pt x="60" y="674"/>
                    <a:pt x="60" y="674"/>
                    <a:pt x="60" y="674"/>
                  </a:cubicBezTo>
                  <a:cubicBezTo>
                    <a:pt x="60" y="598"/>
                    <a:pt x="122" y="536"/>
                    <a:pt x="199" y="536"/>
                  </a:cubicBezTo>
                  <a:cubicBezTo>
                    <a:pt x="275" y="536"/>
                    <a:pt x="337" y="598"/>
                    <a:pt x="337" y="674"/>
                  </a:cubicBezTo>
                  <a:cubicBezTo>
                    <a:pt x="729" y="674"/>
                    <a:pt x="729" y="674"/>
                    <a:pt x="729" y="67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9" name="Oval 14"/>
            <p:cNvSpPr>
              <a:spLocks noChangeArrowheads="1"/>
            </p:cNvSpPr>
            <p:nvPr/>
          </p:nvSpPr>
          <p:spPr bwMode="auto">
            <a:xfrm>
              <a:off x="5032375" y="2865438"/>
              <a:ext cx="77787" cy="7937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0" name="Oval 15"/>
            <p:cNvSpPr>
              <a:spLocks noChangeArrowheads="1"/>
            </p:cNvSpPr>
            <p:nvPr/>
          </p:nvSpPr>
          <p:spPr bwMode="auto">
            <a:xfrm>
              <a:off x="5053012" y="2887663"/>
              <a:ext cx="36512" cy="3651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1" name="Oval 16"/>
            <p:cNvSpPr>
              <a:spLocks noChangeArrowheads="1"/>
            </p:cNvSpPr>
            <p:nvPr/>
          </p:nvSpPr>
          <p:spPr bwMode="auto">
            <a:xfrm>
              <a:off x="5327650" y="2865438"/>
              <a:ext cx="77787" cy="7937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2" name="Oval 17"/>
            <p:cNvSpPr>
              <a:spLocks noChangeArrowheads="1"/>
            </p:cNvSpPr>
            <p:nvPr/>
          </p:nvSpPr>
          <p:spPr bwMode="auto">
            <a:xfrm>
              <a:off x="5348287" y="2887663"/>
              <a:ext cx="36512" cy="3651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4" name="Группа 663"/>
          <p:cNvGrpSpPr/>
          <p:nvPr/>
        </p:nvGrpSpPr>
        <p:grpSpPr>
          <a:xfrm>
            <a:off x="7562850" y="3787776"/>
            <a:ext cx="407987" cy="452437"/>
            <a:chOff x="7562850" y="3787776"/>
            <a:chExt cx="407987" cy="452437"/>
          </a:xfrm>
        </p:grpSpPr>
        <p:sp>
          <p:nvSpPr>
            <p:cNvPr id="453" name="Freeform 18"/>
            <p:cNvSpPr>
              <a:spLocks/>
            </p:cNvSpPr>
            <p:nvPr/>
          </p:nvSpPr>
          <p:spPr bwMode="auto">
            <a:xfrm>
              <a:off x="7654925" y="4040188"/>
              <a:ext cx="223837" cy="112713"/>
            </a:xfrm>
            <a:custGeom>
              <a:avLst/>
              <a:gdLst>
                <a:gd name="T0" fmla="*/ 463 w 463"/>
                <a:gd name="T1" fmla="*/ 0 h 231"/>
                <a:gd name="T2" fmla="*/ 231 w 463"/>
                <a:gd name="T3" fmla="*/ 231 h 231"/>
                <a:gd name="T4" fmla="*/ 0 w 463"/>
                <a:gd name="T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3" h="231">
                  <a:moveTo>
                    <a:pt x="463" y="0"/>
                  </a:moveTo>
                  <a:cubicBezTo>
                    <a:pt x="463" y="128"/>
                    <a:pt x="359" y="231"/>
                    <a:pt x="231" y="231"/>
                  </a:cubicBezTo>
                  <a:cubicBezTo>
                    <a:pt x="103" y="231"/>
                    <a:pt x="0" y="128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4" name="Freeform 19"/>
            <p:cNvSpPr>
              <a:spLocks/>
            </p:cNvSpPr>
            <p:nvPr/>
          </p:nvSpPr>
          <p:spPr bwMode="auto">
            <a:xfrm>
              <a:off x="7577137" y="4040188"/>
              <a:ext cx="379412" cy="200025"/>
            </a:xfrm>
            <a:custGeom>
              <a:avLst/>
              <a:gdLst>
                <a:gd name="T0" fmla="*/ 67 w 785"/>
                <a:gd name="T1" fmla="*/ 0 h 414"/>
                <a:gd name="T2" fmla="*/ 67 w 785"/>
                <a:gd name="T3" fmla="*/ 2 h 414"/>
                <a:gd name="T4" fmla="*/ 16 w 785"/>
                <a:gd name="T5" fmla="*/ 130 h 414"/>
                <a:gd name="T6" fmla="*/ 0 w 785"/>
                <a:gd name="T7" fmla="*/ 147 h 414"/>
                <a:gd name="T8" fmla="*/ 69 w 785"/>
                <a:gd name="T9" fmla="*/ 267 h 414"/>
                <a:gd name="T10" fmla="*/ 92 w 785"/>
                <a:gd name="T11" fmla="*/ 262 h 414"/>
                <a:gd name="T12" fmla="*/ 229 w 785"/>
                <a:gd name="T13" fmla="*/ 282 h 414"/>
                <a:gd name="T14" fmla="*/ 230 w 785"/>
                <a:gd name="T15" fmla="*/ 283 h 414"/>
                <a:gd name="T16" fmla="*/ 317 w 785"/>
                <a:gd name="T17" fmla="*/ 391 h 414"/>
                <a:gd name="T18" fmla="*/ 323 w 785"/>
                <a:gd name="T19" fmla="*/ 414 h 414"/>
                <a:gd name="T20" fmla="*/ 462 w 785"/>
                <a:gd name="T21" fmla="*/ 414 h 414"/>
                <a:gd name="T22" fmla="*/ 468 w 785"/>
                <a:gd name="T23" fmla="*/ 391 h 414"/>
                <a:gd name="T24" fmla="*/ 555 w 785"/>
                <a:gd name="T25" fmla="*/ 283 h 414"/>
                <a:gd name="T26" fmla="*/ 555 w 785"/>
                <a:gd name="T27" fmla="*/ 283 h 414"/>
                <a:gd name="T28" fmla="*/ 556 w 785"/>
                <a:gd name="T29" fmla="*/ 282 h 414"/>
                <a:gd name="T30" fmla="*/ 693 w 785"/>
                <a:gd name="T31" fmla="*/ 262 h 414"/>
                <a:gd name="T32" fmla="*/ 716 w 785"/>
                <a:gd name="T33" fmla="*/ 267 h 414"/>
                <a:gd name="T34" fmla="*/ 785 w 785"/>
                <a:gd name="T35" fmla="*/ 147 h 414"/>
                <a:gd name="T36" fmla="*/ 769 w 785"/>
                <a:gd name="T37" fmla="*/ 130 h 414"/>
                <a:gd name="T38" fmla="*/ 718 w 785"/>
                <a:gd name="T39" fmla="*/ 1 h 414"/>
                <a:gd name="T40" fmla="*/ 718 w 785"/>
                <a:gd name="T41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5" h="414">
                  <a:moveTo>
                    <a:pt x="67" y="0"/>
                  </a:moveTo>
                  <a:cubicBezTo>
                    <a:pt x="67" y="1"/>
                    <a:pt x="67" y="1"/>
                    <a:pt x="67" y="2"/>
                  </a:cubicBezTo>
                  <a:cubicBezTo>
                    <a:pt x="67" y="50"/>
                    <a:pt x="49" y="96"/>
                    <a:pt x="16" y="13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9" y="267"/>
                    <a:pt x="69" y="267"/>
                    <a:pt x="69" y="267"/>
                  </a:cubicBezTo>
                  <a:cubicBezTo>
                    <a:pt x="92" y="262"/>
                    <a:pt x="92" y="262"/>
                    <a:pt x="92" y="262"/>
                  </a:cubicBezTo>
                  <a:cubicBezTo>
                    <a:pt x="138" y="250"/>
                    <a:pt x="187" y="258"/>
                    <a:pt x="229" y="282"/>
                  </a:cubicBezTo>
                  <a:cubicBezTo>
                    <a:pt x="229" y="283"/>
                    <a:pt x="229" y="283"/>
                    <a:pt x="230" y="283"/>
                  </a:cubicBezTo>
                  <a:cubicBezTo>
                    <a:pt x="272" y="307"/>
                    <a:pt x="303" y="345"/>
                    <a:pt x="317" y="391"/>
                  </a:cubicBezTo>
                  <a:cubicBezTo>
                    <a:pt x="323" y="414"/>
                    <a:pt x="323" y="414"/>
                    <a:pt x="323" y="414"/>
                  </a:cubicBezTo>
                  <a:cubicBezTo>
                    <a:pt x="462" y="414"/>
                    <a:pt x="462" y="414"/>
                    <a:pt x="462" y="414"/>
                  </a:cubicBezTo>
                  <a:cubicBezTo>
                    <a:pt x="468" y="391"/>
                    <a:pt x="468" y="391"/>
                    <a:pt x="468" y="391"/>
                  </a:cubicBezTo>
                  <a:cubicBezTo>
                    <a:pt x="481" y="345"/>
                    <a:pt x="513" y="307"/>
                    <a:pt x="555" y="283"/>
                  </a:cubicBezTo>
                  <a:cubicBezTo>
                    <a:pt x="555" y="283"/>
                    <a:pt x="555" y="283"/>
                    <a:pt x="555" y="283"/>
                  </a:cubicBezTo>
                  <a:cubicBezTo>
                    <a:pt x="555" y="283"/>
                    <a:pt x="556" y="283"/>
                    <a:pt x="556" y="282"/>
                  </a:cubicBezTo>
                  <a:cubicBezTo>
                    <a:pt x="597" y="258"/>
                    <a:pt x="646" y="250"/>
                    <a:pt x="693" y="262"/>
                  </a:cubicBezTo>
                  <a:cubicBezTo>
                    <a:pt x="716" y="267"/>
                    <a:pt x="716" y="267"/>
                    <a:pt x="716" y="267"/>
                  </a:cubicBezTo>
                  <a:cubicBezTo>
                    <a:pt x="785" y="147"/>
                    <a:pt x="785" y="147"/>
                    <a:pt x="785" y="147"/>
                  </a:cubicBezTo>
                  <a:cubicBezTo>
                    <a:pt x="769" y="130"/>
                    <a:pt x="769" y="130"/>
                    <a:pt x="769" y="130"/>
                  </a:cubicBezTo>
                  <a:cubicBezTo>
                    <a:pt x="735" y="96"/>
                    <a:pt x="718" y="49"/>
                    <a:pt x="718" y="1"/>
                  </a:cubicBezTo>
                  <a:cubicBezTo>
                    <a:pt x="718" y="1"/>
                    <a:pt x="718" y="0"/>
                    <a:pt x="718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5" name="Freeform 20"/>
            <p:cNvSpPr>
              <a:spLocks/>
            </p:cNvSpPr>
            <p:nvPr/>
          </p:nvSpPr>
          <p:spPr bwMode="auto">
            <a:xfrm>
              <a:off x="7562850" y="3787776"/>
              <a:ext cx="407987" cy="231775"/>
            </a:xfrm>
            <a:custGeom>
              <a:avLst/>
              <a:gdLst>
                <a:gd name="T0" fmla="*/ 567 w 849"/>
                <a:gd name="T1" fmla="*/ 484 h 484"/>
                <a:gd name="T2" fmla="*/ 786 w 849"/>
                <a:gd name="T3" fmla="*/ 484 h 484"/>
                <a:gd name="T4" fmla="*/ 814 w 849"/>
                <a:gd name="T5" fmla="*/ 484 h 484"/>
                <a:gd name="T6" fmla="*/ 849 w 849"/>
                <a:gd name="T7" fmla="*/ 449 h 484"/>
                <a:gd name="T8" fmla="*/ 849 w 849"/>
                <a:gd name="T9" fmla="*/ 363 h 484"/>
                <a:gd name="T10" fmla="*/ 814 w 849"/>
                <a:gd name="T11" fmla="*/ 329 h 484"/>
                <a:gd name="T12" fmla="*/ 798 w 849"/>
                <a:gd name="T13" fmla="*/ 329 h 484"/>
                <a:gd name="T14" fmla="*/ 424 w 849"/>
                <a:gd name="T15" fmla="*/ 0 h 484"/>
                <a:gd name="T16" fmla="*/ 50 w 849"/>
                <a:gd name="T17" fmla="*/ 329 h 484"/>
                <a:gd name="T18" fmla="*/ 34 w 849"/>
                <a:gd name="T19" fmla="*/ 329 h 484"/>
                <a:gd name="T20" fmla="*/ 0 w 849"/>
                <a:gd name="T21" fmla="*/ 363 h 484"/>
                <a:gd name="T22" fmla="*/ 0 w 849"/>
                <a:gd name="T23" fmla="*/ 449 h 484"/>
                <a:gd name="T24" fmla="*/ 34 w 849"/>
                <a:gd name="T25" fmla="*/ 484 h 484"/>
                <a:gd name="T26" fmla="*/ 63 w 849"/>
                <a:gd name="T27" fmla="*/ 484 h 484"/>
                <a:gd name="T28" fmla="*/ 284 w 849"/>
                <a:gd name="T29" fmla="*/ 48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9" h="484">
                  <a:moveTo>
                    <a:pt x="567" y="484"/>
                  </a:moveTo>
                  <a:cubicBezTo>
                    <a:pt x="786" y="484"/>
                    <a:pt x="786" y="484"/>
                    <a:pt x="786" y="484"/>
                  </a:cubicBezTo>
                  <a:cubicBezTo>
                    <a:pt x="814" y="484"/>
                    <a:pt x="814" y="484"/>
                    <a:pt x="814" y="484"/>
                  </a:cubicBezTo>
                  <a:cubicBezTo>
                    <a:pt x="833" y="484"/>
                    <a:pt x="849" y="468"/>
                    <a:pt x="849" y="449"/>
                  </a:cubicBezTo>
                  <a:cubicBezTo>
                    <a:pt x="849" y="363"/>
                    <a:pt x="849" y="363"/>
                    <a:pt x="849" y="363"/>
                  </a:cubicBezTo>
                  <a:cubicBezTo>
                    <a:pt x="849" y="344"/>
                    <a:pt x="833" y="329"/>
                    <a:pt x="814" y="329"/>
                  </a:cubicBezTo>
                  <a:cubicBezTo>
                    <a:pt x="798" y="329"/>
                    <a:pt x="798" y="329"/>
                    <a:pt x="798" y="329"/>
                  </a:cubicBezTo>
                  <a:cubicBezTo>
                    <a:pt x="775" y="143"/>
                    <a:pt x="616" y="0"/>
                    <a:pt x="424" y="0"/>
                  </a:cubicBezTo>
                  <a:cubicBezTo>
                    <a:pt x="232" y="0"/>
                    <a:pt x="74" y="143"/>
                    <a:pt x="50" y="329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15" y="329"/>
                    <a:pt x="0" y="344"/>
                    <a:pt x="0" y="363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68"/>
                    <a:pt x="15" y="484"/>
                    <a:pt x="34" y="484"/>
                  </a:cubicBezTo>
                  <a:cubicBezTo>
                    <a:pt x="63" y="484"/>
                    <a:pt x="63" y="484"/>
                    <a:pt x="63" y="484"/>
                  </a:cubicBezTo>
                  <a:cubicBezTo>
                    <a:pt x="284" y="484"/>
                    <a:pt x="284" y="484"/>
                    <a:pt x="284" y="48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6" name="Oval 21"/>
            <p:cNvSpPr>
              <a:spLocks noChangeArrowheads="1"/>
            </p:cNvSpPr>
            <p:nvPr/>
          </p:nvSpPr>
          <p:spPr bwMode="auto">
            <a:xfrm>
              <a:off x="7691437" y="3870326"/>
              <a:ext cx="149225" cy="14922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7" name="Freeform 22"/>
            <p:cNvSpPr>
              <a:spLocks/>
            </p:cNvSpPr>
            <p:nvPr/>
          </p:nvSpPr>
          <p:spPr bwMode="auto">
            <a:xfrm>
              <a:off x="7715250" y="3892551"/>
              <a:ext cx="103187" cy="74613"/>
            </a:xfrm>
            <a:custGeom>
              <a:avLst/>
              <a:gdLst>
                <a:gd name="T0" fmla="*/ 108 w 217"/>
                <a:gd name="T1" fmla="*/ 89 h 153"/>
                <a:gd name="T2" fmla="*/ 207 w 217"/>
                <a:gd name="T3" fmla="*/ 153 h 153"/>
                <a:gd name="T4" fmla="*/ 217 w 217"/>
                <a:gd name="T5" fmla="*/ 109 h 153"/>
                <a:gd name="T6" fmla="*/ 108 w 217"/>
                <a:gd name="T7" fmla="*/ 0 h 153"/>
                <a:gd name="T8" fmla="*/ 0 w 217"/>
                <a:gd name="T9" fmla="*/ 109 h 153"/>
                <a:gd name="T10" fmla="*/ 9 w 217"/>
                <a:gd name="T11" fmla="*/ 153 h 153"/>
                <a:gd name="T12" fmla="*/ 108 w 217"/>
                <a:gd name="T13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" h="153">
                  <a:moveTo>
                    <a:pt x="108" y="89"/>
                  </a:moveTo>
                  <a:cubicBezTo>
                    <a:pt x="152" y="89"/>
                    <a:pt x="190" y="116"/>
                    <a:pt x="207" y="153"/>
                  </a:cubicBezTo>
                  <a:cubicBezTo>
                    <a:pt x="214" y="140"/>
                    <a:pt x="217" y="125"/>
                    <a:pt x="217" y="109"/>
                  </a:cubicBezTo>
                  <a:cubicBezTo>
                    <a:pt x="217" y="49"/>
                    <a:pt x="168" y="0"/>
                    <a:pt x="108" y="0"/>
                  </a:cubicBezTo>
                  <a:cubicBezTo>
                    <a:pt x="48" y="0"/>
                    <a:pt x="0" y="49"/>
                    <a:pt x="0" y="109"/>
                  </a:cubicBezTo>
                  <a:cubicBezTo>
                    <a:pt x="0" y="125"/>
                    <a:pt x="3" y="140"/>
                    <a:pt x="9" y="153"/>
                  </a:cubicBezTo>
                  <a:cubicBezTo>
                    <a:pt x="26" y="116"/>
                    <a:pt x="64" y="89"/>
                    <a:pt x="108" y="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8" name="Line 23"/>
            <p:cNvSpPr>
              <a:spLocks noChangeShapeType="1"/>
            </p:cNvSpPr>
            <p:nvPr/>
          </p:nvSpPr>
          <p:spPr bwMode="auto">
            <a:xfrm>
              <a:off x="7840662" y="3944938"/>
              <a:ext cx="106362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9" name="Line 24"/>
            <p:cNvSpPr>
              <a:spLocks noChangeShapeType="1"/>
            </p:cNvSpPr>
            <p:nvPr/>
          </p:nvSpPr>
          <p:spPr bwMode="auto">
            <a:xfrm>
              <a:off x="7586662" y="3944938"/>
              <a:ext cx="104775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6" name="Группа 665"/>
          <p:cNvGrpSpPr/>
          <p:nvPr/>
        </p:nvGrpSpPr>
        <p:grpSpPr>
          <a:xfrm>
            <a:off x="8250237" y="3154363"/>
            <a:ext cx="358775" cy="434975"/>
            <a:chOff x="8250237" y="3154363"/>
            <a:chExt cx="358775" cy="434975"/>
          </a:xfrm>
        </p:grpSpPr>
        <p:sp>
          <p:nvSpPr>
            <p:cNvPr id="460" name="Freeform 25"/>
            <p:cNvSpPr>
              <a:spLocks/>
            </p:cNvSpPr>
            <p:nvPr/>
          </p:nvSpPr>
          <p:spPr bwMode="auto">
            <a:xfrm>
              <a:off x="8250237" y="3230563"/>
              <a:ext cx="57150" cy="114300"/>
            </a:xfrm>
            <a:custGeom>
              <a:avLst/>
              <a:gdLst>
                <a:gd name="T0" fmla="*/ 0 w 119"/>
                <a:gd name="T1" fmla="*/ 179 h 238"/>
                <a:gd name="T2" fmla="*/ 60 w 119"/>
                <a:gd name="T3" fmla="*/ 238 h 238"/>
                <a:gd name="T4" fmla="*/ 119 w 119"/>
                <a:gd name="T5" fmla="*/ 179 h 238"/>
                <a:gd name="T6" fmla="*/ 60 w 119"/>
                <a:gd name="T7" fmla="*/ 119 h 238"/>
                <a:gd name="T8" fmla="*/ 0 w 119"/>
                <a:gd name="T9" fmla="*/ 60 h 238"/>
                <a:gd name="T10" fmla="*/ 60 w 119"/>
                <a:gd name="T11" fmla="*/ 0 h 238"/>
                <a:gd name="T12" fmla="*/ 119 w 119"/>
                <a:gd name="T13" fmla="*/ 6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38">
                  <a:moveTo>
                    <a:pt x="0" y="179"/>
                  </a:moveTo>
                  <a:cubicBezTo>
                    <a:pt x="0" y="211"/>
                    <a:pt x="27" y="238"/>
                    <a:pt x="60" y="238"/>
                  </a:cubicBezTo>
                  <a:cubicBezTo>
                    <a:pt x="92" y="238"/>
                    <a:pt x="119" y="211"/>
                    <a:pt x="119" y="179"/>
                  </a:cubicBezTo>
                  <a:cubicBezTo>
                    <a:pt x="119" y="146"/>
                    <a:pt x="95" y="131"/>
                    <a:pt x="60" y="119"/>
                  </a:cubicBezTo>
                  <a:cubicBezTo>
                    <a:pt x="28" y="109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2" y="0"/>
                    <a:pt x="119" y="27"/>
                    <a:pt x="119" y="6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1" name="Line 26"/>
            <p:cNvSpPr>
              <a:spLocks noChangeShapeType="1"/>
            </p:cNvSpPr>
            <p:nvPr/>
          </p:nvSpPr>
          <p:spPr bwMode="auto">
            <a:xfrm>
              <a:off x="8278812" y="3208338"/>
              <a:ext cx="0" cy="222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2" name="Line 27"/>
            <p:cNvSpPr>
              <a:spLocks noChangeShapeType="1"/>
            </p:cNvSpPr>
            <p:nvPr/>
          </p:nvSpPr>
          <p:spPr bwMode="auto">
            <a:xfrm>
              <a:off x="8278812" y="3344863"/>
              <a:ext cx="0" cy="222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3" name="Freeform 28"/>
            <p:cNvSpPr>
              <a:spLocks/>
            </p:cNvSpPr>
            <p:nvPr/>
          </p:nvSpPr>
          <p:spPr bwMode="auto">
            <a:xfrm>
              <a:off x="8329612" y="3497263"/>
              <a:ext cx="92075" cy="92075"/>
            </a:xfrm>
            <a:custGeom>
              <a:avLst/>
              <a:gdLst>
                <a:gd name="T0" fmla="*/ 18 w 192"/>
                <a:gd name="T1" fmla="*/ 173 h 191"/>
                <a:gd name="T2" fmla="*/ 18 w 192"/>
                <a:gd name="T3" fmla="*/ 173 h 191"/>
                <a:gd name="T4" fmla="*/ 18 w 192"/>
                <a:gd name="T5" fmla="*/ 109 h 191"/>
                <a:gd name="T6" fmla="*/ 110 w 192"/>
                <a:gd name="T7" fmla="*/ 18 h 191"/>
                <a:gd name="T8" fmla="*/ 174 w 192"/>
                <a:gd name="T9" fmla="*/ 18 h 191"/>
                <a:gd name="T10" fmla="*/ 174 w 192"/>
                <a:gd name="T11" fmla="*/ 18 h 191"/>
                <a:gd name="T12" fmla="*/ 174 w 192"/>
                <a:gd name="T13" fmla="*/ 82 h 191"/>
                <a:gd name="T14" fmla="*/ 83 w 192"/>
                <a:gd name="T15" fmla="*/ 173 h 191"/>
                <a:gd name="T16" fmla="*/ 18 w 192"/>
                <a:gd name="T17" fmla="*/ 17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1">
                  <a:moveTo>
                    <a:pt x="18" y="173"/>
                  </a:moveTo>
                  <a:cubicBezTo>
                    <a:pt x="18" y="173"/>
                    <a:pt x="18" y="173"/>
                    <a:pt x="18" y="173"/>
                  </a:cubicBezTo>
                  <a:cubicBezTo>
                    <a:pt x="0" y="156"/>
                    <a:pt x="0" y="127"/>
                    <a:pt x="18" y="10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27" y="0"/>
                    <a:pt x="156" y="0"/>
                    <a:pt x="174" y="18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92" y="35"/>
                    <a:pt x="192" y="64"/>
                    <a:pt x="174" y="82"/>
                  </a:cubicBezTo>
                  <a:cubicBezTo>
                    <a:pt x="83" y="173"/>
                    <a:pt x="83" y="173"/>
                    <a:pt x="83" y="173"/>
                  </a:cubicBezTo>
                  <a:cubicBezTo>
                    <a:pt x="65" y="191"/>
                    <a:pt x="36" y="191"/>
                    <a:pt x="18" y="173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4" name="Freeform 29"/>
            <p:cNvSpPr>
              <a:spLocks/>
            </p:cNvSpPr>
            <p:nvPr/>
          </p:nvSpPr>
          <p:spPr bwMode="auto">
            <a:xfrm>
              <a:off x="8388350" y="3309938"/>
              <a:ext cx="220662" cy="220663"/>
            </a:xfrm>
            <a:custGeom>
              <a:avLst/>
              <a:gdLst>
                <a:gd name="T0" fmla="*/ 180 w 458"/>
                <a:gd name="T1" fmla="*/ 366 h 459"/>
                <a:gd name="T2" fmla="*/ 259 w 458"/>
                <a:gd name="T3" fmla="*/ 446 h 459"/>
                <a:gd name="T4" fmla="*/ 300 w 458"/>
                <a:gd name="T5" fmla="*/ 437 h 459"/>
                <a:gd name="T6" fmla="*/ 451 w 458"/>
                <a:gd name="T7" fmla="*/ 40 h 459"/>
                <a:gd name="T8" fmla="*/ 419 w 458"/>
                <a:gd name="T9" fmla="*/ 8 h 459"/>
                <a:gd name="T10" fmla="*/ 21 w 458"/>
                <a:gd name="T11" fmla="*/ 159 h 459"/>
                <a:gd name="T12" fmla="*/ 13 w 458"/>
                <a:gd name="T13" fmla="*/ 199 h 459"/>
                <a:gd name="T14" fmla="*/ 92 w 458"/>
                <a:gd name="T15" fmla="*/ 27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8" h="459">
                  <a:moveTo>
                    <a:pt x="180" y="366"/>
                  </a:moveTo>
                  <a:cubicBezTo>
                    <a:pt x="259" y="446"/>
                    <a:pt x="259" y="446"/>
                    <a:pt x="259" y="446"/>
                  </a:cubicBezTo>
                  <a:cubicBezTo>
                    <a:pt x="272" y="459"/>
                    <a:pt x="294" y="454"/>
                    <a:pt x="300" y="437"/>
                  </a:cubicBezTo>
                  <a:cubicBezTo>
                    <a:pt x="451" y="40"/>
                    <a:pt x="451" y="40"/>
                    <a:pt x="451" y="40"/>
                  </a:cubicBezTo>
                  <a:cubicBezTo>
                    <a:pt x="458" y="20"/>
                    <a:pt x="439" y="0"/>
                    <a:pt x="419" y="8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5" y="165"/>
                    <a:pt x="0" y="186"/>
                    <a:pt x="13" y="199"/>
                  </a:cubicBezTo>
                  <a:cubicBezTo>
                    <a:pt x="92" y="279"/>
                    <a:pt x="92" y="279"/>
                    <a:pt x="92" y="279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5" name="Line 30"/>
            <p:cNvSpPr>
              <a:spLocks noChangeShapeType="1"/>
            </p:cNvSpPr>
            <p:nvPr/>
          </p:nvSpPr>
          <p:spPr bwMode="auto">
            <a:xfrm flipV="1">
              <a:off x="8413750" y="3421063"/>
              <a:ext cx="82550" cy="8413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6" name="Freeform 31"/>
            <p:cNvSpPr>
              <a:spLocks/>
            </p:cNvSpPr>
            <p:nvPr/>
          </p:nvSpPr>
          <p:spPr bwMode="auto">
            <a:xfrm>
              <a:off x="8382000" y="3311526"/>
              <a:ext cx="114300" cy="55563"/>
            </a:xfrm>
            <a:custGeom>
              <a:avLst/>
              <a:gdLst>
                <a:gd name="T0" fmla="*/ 72 w 72"/>
                <a:gd name="T1" fmla="*/ 0 h 35"/>
                <a:gd name="T2" fmla="*/ 0 w 72"/>
                <a:gd name="T3" fmla="*/ 0 h 35"/>
                <a:gd name="T4" fmla="*/ 0 w 72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35">
                  <a:moveTo>
                    <a:pt x="72" y="0"/>
                  </a:moveTo>
                  <a:lnTo>
                    <a:pt x="0" y="0"/>
                  </a:lnTo>
                  <a:lnTo>
                    <a:pt x="0" y="35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7" name="Freeform 32"/>
            <p:cNvSpPr>
              <a:spLocks/>
            </p:cNvSpPr>
            <p:nvPr/>
          </p:nvSpPr>
          <p:spPr bwMode="auto">
            <a:xfrm>
              <a:off x="8459787" y="3262313"/>
              <a:ext cx="146050" cy="49213"/>
            </a:xfrm>
            <a:custGeom>
              <a:avLst/>
              <a:gdLst>
                <a:gd name="T0" fmla="*/ 0 w 92"/>
                <a:gd name="T1" fmla="*/ 31 h 31"/>
                <a:gd name="T2" fmla="*/ 0 w 92"/>
                <a:gd name="T3" fmla="*/ 0 h 31"/>
                <a:gd name="T4" fmla="*/ 92 w 92"/>
                <a:gd name="T5" fmla="*/ 0 h 31"/>
                <a:gd name="T6" fmla="*/ 92 w 92"/>
                <a:gd name="T7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1">
                  <a:moveTo>
                    <a:pt x="0" y="31"/>
                  </a:moveTo>
                  <a:lnTo>
                    <a:pt x="0" y="0"/>
                  </a:lnTo>
                  <a:lnTo>
                    <a:pt x="92" y="0"/>
                  </a:lnTo>
                  <a:lnTo>
                    <a:pt x="92" y="2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8" name="Freeform 33"/>
            <p:cNvSpPr>
              <a:spLocks/>
            </p:cNvSpPr>
            <p:nvPr/>
          </p:nvSpPr>
          <p:spPr bwMode="auto">
            <a:xfrm>
              <a:off x="8382000" y="3208338"/>
              <a:ext cx="133350" cy="53975"/>
            </a:xfrm>
            <a:custGeom>
              <a:avLst/>
              <a:gdLst>
                <a:gd name="T0" fmla="*/ 84 w 84"/>
                <a:gd name="T1" fmla="*/ 34 h 34"/>
                <a:gd name="T2" fmla="*/ 84 w 84"/>
                <a:gd name="T3" fmla="*/ 0 h 34"/>
                <a:gd name="T4" fmla="*/ 0 w 84"/>
                <a:gd name="T5" fmla="*/ 0 h 34"/>
                <a:gd name="T6" fmla="*/ 0 w 84"/>
                <a:gd name="T7" fmla="*/ 34 h 34"/>
                <a:gd name="T8" fmla="*/ 33 w 84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4">
                  <a:moveTo>
                    <a:pt x="84" y="34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0" y="34"/>
                  </a:lnTo>
                  <a:lnTo>
                    <a:pt x="33" y="34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9" name="Freeform 34"/>
            <p:cNvSpPr>
              <a:spLocks/>
            </p:cNvSpPr>
            <p:nvPr/>
          </p:nvSpPr>
          <p:spPr bwMode="auto">
            <a:xfrm>
              <a:off x="8459787" y="3154363"/>
              <a:ext cx="146050" cy="53975"/>
            </a:xfrm>
            <a:custGeom>
              <a:avLst/>
              <a:gdLst>
                <a:gd name="T0" fmla="*/ 0 w 92"/>
                <a:gd name="T1" fmla="*/ 34 h 34"/>
                <a:gd name="T2" fmla="*/ 0 w 92"/>
                <a:gd name="T3" fmla="*/ 0 h 34"/>
                <a:gd name="T4" fmla="*/ 92 w 92"/>
                <a:gd name="T5" fmla="*/ 0 h 34"/>
                <a:gd name="T6" fmla="*/ 92 w 92"/>
                <a:gd name="T7" fmla="*/ 34 h 34"/>
                <a:gd name="T8" fmla="*/ 56 w 9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34">
                  <a:moveTo>
                    <a:pt x="0" y="34"/>
                  </a:moveTo>
                  <a:lnTo>
                    <a:pt x="0" y="0"/>
                  </a:lnTo>
                  <a:lnTo>
                    <a:pt x="92" y="0"/>
                  </a:lnTo>
                  <a:lnTo>
                    <a:pt x="92" y="34"/>
                  </a:lnTo>
                  <a:lnTo>
                    <a:pt x="56" y="34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0" name="Freeform 35"/>
            <p:cNvSpPr>
              <a:spLocks/>
            </p:cNvSpPr>
            <p:nvPr/>
          </p:nvSpPr>
          <p:spPr bwMode="auto">
            <a:xfrm>
              <a:off x="8502650" y="3338513"/>
              <a:ext cx="77787" cy="77788"/>
            </a:xfrm>
            <a:custGeom>
              <a:avLst/>
              <a:gdLst>
                <a:gd name="T0" fmla="*/ 0 w 49"/>
                <a:gd name="T1" fmla="*/ 18 h 49"/>
                <a:gd name="T2" fmla="*/ 31 w 49"/>
                <a:gd name="T3" fmla="*/ 49 h 49"/>
                <a:gd name="T4" fmla="*/ 49 w 49"/>
                <a:gd name="T5" fmla="*/ 0 h 49"/>
                <a:gd name="T6" fmla="*/ 0 w 49"/>
                <a:gd name="T7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49">
                  <a:moveTo>
                    <a:pt x="0" y="18"/>
                  </a:moveTo>
                  <a:lnTo>
                    <a:pt x="31" y="49"/>
                  </a:lnTo>
                  <a:lnTo>
                    <a:pt x="4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8" name="Группа 667"/>
          <p:cNvGrpSpPr/>
          <p:nvPr/>
        </p:nvGrpSpPr>
        <p:grpSpPr>
          <a:xfrm>
            <a:off x="7512050" y="2459038"/>
            <a:ext cx="482599" cy="469901"/>
            <a:chOff x="7512050" y="2459038"/>
            <a:chExt cx="482599" cy="469901"/>
          </a:xfrm>
        </p:grpSpPr>
        <p:sp>
          <p:nvSpPr>
            <p:cNvPr id="471" name="Freeform 36"/>
            <p:cNvSpPr>
              <a:spLocks/>
            </p:cNvSpPr>
            <p:nvPr/>
          </p:nvSpPr>
          <p:spPr bwMode="auto">
            <a:xfrm>
              <a:off x="7620000" y="2566988"/>
              <a:ext cx="222250" cy="222250"/>
            </a:xfrm>
            <a:custGeom>
              <a:avLst/>
              <a:gdLst>
                <a:gd name="T0" fmla="*/ 16 w 462"/>
                <a:gd name="T1" fmla="*/ 158 h 462"/>
                <a:gd name="T2" fmla="*/ 16 w 462"/>
                <a:gd name="T3" fmla="*/ 214 h 462"/>
                <a:gd name="T4" fmla="*/ 232 w 462"/>
                <a:gd name="T5" fmla="*/ 430 h 462"/>
                <a:gd name="T6" fmla="*/ 249 w 462"/>
                <a:gd name="T7" fmla="*/ 447 h 462"/>
                <a:gd name="T8" fmla="*/ 298 w 462"/>
                <a:gd name="T9" fmla="*/ 452 h 462"/>
                <a:gd name="T10" fmla="*/ 452 w 462"/>
                <a:gd name="T11" fmla="*/ 298 h 462"/>
                <a:gd name="T12" fmla="*/ 447 w 462"/>
                <a:gd name="T13" fmla="*/ 249 h 462"/>
                <a:gd name="T14" fmla="*/ 430 w 462"/>
                <a:gd name="T15" fmla="*/ 232 h 462"/>
                <a:gd name="T16" fmla="*/ 214 w 462"/>
                <a:gd name="T17" fmla="*/ 16 h 462"/>
                <a:gd name="T18" fmla="*/ 158 w 462"/>
                <a:gd name="T19" fmla="*/ 16 h 462"/>
                <a:gd name="T20" fmla="*/ 158 w 462"/>
                <a:gd name="T21" fmla="*/ 16 h 462"/>
                <a:gd name="T22" fmla="*/ 16 w 462"/>
                <a:gd name="T23" fmla="*/ 158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2" h="462">
                  <a:moveTo>
                    <a:pt x="16" y="158"/>
                  </a:moveTo>
                  <a:cubicBezTo>
                    <a:pt x="0" y="174"/>
                    <a:pt x="0" y="199"/>
                    <a:pt x="16" y="214"/>
                  </a:cubicBezTo>
                  <a:cubicBezTo>
                    <a:pt x="232" y="430"/>
                    <a:pt x="232" y="430"/>
                    <a:pt x="232" y="430"/>
                  </a:cubicBezTo>
                  <a:cubicBezTo>
                    <a:pt x="249" y="447"/>
                    <a:pt x="249" y="447"/>
                    <a:pt x="249" y="447"/>
                  </a:cubicBezTo>
                  <a:cubicBezTo>
                    <a:pt x="262" y="460"/>
                    <a:pt x="283" y="462"/>
                    <a:pt x="298" y="452"/>
                  </a:cubicBezTo>
                  <a:cubicBezTo>
                    <a:pt x="358" y="410"/>
                    <a:pt x="410" y="358"/>
                    <a:pt x="452" y="298"/>
                  </a:cubicBezTo>
                  <a:cubicBezTo>
                    <a:pt x="462" y="283"/>
                    <a:pt x="460" y="262"/>
                    <a:pt x="447" y="249"/>
                  </a:cubicBezTo>
                  <a:cubicBezTo>
                    <a:pt x="430" y="232"/>
                    <a:pt x="430" y="232"/>
                    <a:pt x="430" y="232"/>
                  </a:cubicBezTo>
                  <a:cubicBezTo>
                    <a:pt x="214" y="16"/>
                    <a:pt x="214" y="16"/>
                    <a:pt x="214" y="16"/>
                  </a:cubicBezTo>
                  <a:cubicBezTo>
                    <a:pt x="199" y="0"/>
                    <a:pt x="174" y="0"/>
                    <a:pt x="158" y="16"/>
                  </a:cubicBezTo>
                  <a:cubicBezTo>
                    <a:pt x="158" y="16"/>
                    <a:pt x="158" y="16"/>
                    <a:pt x="158" y="16"/>
                  </a:cubicBezTo>
                  <a:lnTo>
                    <a:pt x="16" y="158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2" name="Freeform 37"/>
            <p:cNvSpPr>
              <a:spLocks/>
            </p:cNvSpPr>
            <p:nvPr/>
          </p:nvSpPr>
          <p:spPr bwMode="auto">
            <a:xfrm>
              <a:off x="7683500" y="2630488"/>
              <a:ext cx="55562" cy="55563"/>
            </a:xfrm>
            <a:custGeom>
              <a:avLst/>
              <a:gdLst>
                <a:gd name="T0" fmla="*/ 0 w 114"/>
                <a:gd name="T1" fmla="*/ 114 h 114"/>
                <a:gd name="T2" fmla="*/ 114 w 114"/>
                <a:gd name="T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4" h="114">
                  <a:moveTo>
                    <a:pt x="0" y="114"/>
                  </a:moveTo>
                  <a:cubicBezTo>
                    <a:pt x="43" y="81"/>
                    <a:pt x="81" y="43"/>
                    <a:pt x="114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3" name="Freeform 38"/>
            <p:cNvSpPr>
              <a:spLocks/>
            </p:cNvSpPr>
            <p:nvPr/>
          </p:nvSpPr>
          <p:spPr bwMode="auto">
            <a:xfrm>
              <a:off x="7766050" y="2713038"/>
              <a:ext cx="131762" cy="131763"/>
            </a:xfrm>
            <a:custGeom>
              <a:avLst/>
              <a:gdLst>
                <a:gd name="T0" fmla="*/ 43 w 83"/>
                <a:gd name="T1" fmla="*/ 0 h 83"/>
                <a:gd name="T2" fmla="*/ 83 w 83"/>
                <a:gd name="T3" fmla="*/ 40 h 83"/>
                <a:gd name="T4" fmla="*/ 61 w 83"/>
                <a:gd name="T5" fmla="*/ 61 h 83"/>
                <a:gd name="T6" fmla="*/ 40 w 83"/>
                <a:gd name="T7" fmla="*/ 83 h 83"/>
                <a:gd name="T8" fmla="*/ 0 w 83"/>
                <a:gd name="T9" fmla="*/ 4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3" y="0"/>
                  </a:moveTo>
                  <a:lnTo>
                    <a:pt x="83" y="40"/>
                  </a:lnTo>
                  <a:lnTo>
                    <a:pt x="61" y="61"/>
                  </a:lnTo>
                  <a:lnTo>
                    <a:pt x="40" y="83"/>
                  </a:lnTo>
                  <a:lnTo>
                    <a:pt x="0" y="43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4" name="Line 39"/>
            <p:cNvSpPr>
              <a:spLocks noChangeShapeType="1"/>
            </p:cNvSpPr>
            <p:nvPr/>
          </p:nvSpPr>
          <p:spPr bwMode="auto">
            <a:xfrm flipV="1">
              <a:off x="7850187" y="2797176"/>
              <a:ext cx="68262" cy="68263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5" name="Freeform 40"/>
            <p:cNvSpPr>
              <a:spLocks/>
            </p:cNvSpPr>
            <p:nvPr/>
          </p:nvSpPr>
          <p:spPr bwMode="auto">
            <a:xfrm>
              <a:off x="7872412" y="2819401"/>
              <a:ext cx="109537" cy="109538"/>
            </a:xfrm>
            <a:custGeom>
              <a:avLst/>
              <a:gdLst>
                <a:gd name="T0" fmla="*/ 0 w 69"/>
                <a:gd name="T1" fmla="*/ 15 h 69"/>
                <a:gd name="T2" fmla="*/ 50 w 69"/>
                <a:gd name="T3" fmla="*/ 65 h 69"/>
                <a:gd name="T4" fmla="*/ 69 w 69"/>
                <a:gd name="T5" fmla="*/ 69 h 69"/>
                <a:gd name="T6" fmla="*/ 65 w 69"/>
                <a:gd name="T7" fmla="*/ 49 h 69"/>
                <a:gd name="T8" fmla="*/ 15 w 69"/>
                <a:gd name="T9" fmla="*/ 0 h 69"/>
                <a:gd name="T10" fmla="*/ 0 w 69"/>
                <a:gd name="T11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69">
                  <a:moveTo>
                    <a:pt x="0" y="15"/>
                  </a:moveTo>
                  <a:lnTo>
                    <a:pt x="50" y="65"/>
                  </a:lnTo>
                  <a:lnTo>
                    <a:pt x="69" y="69"/>
                  </a:lnTo>
                  <a:lnTo>
                    <a:pt x="65" y="49"/>
                  </a:lnTo>
                  <a:lnTo>
                    <a:pt x="15" y="0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6" name="Freeform 41"/>
            <p:cNvSpPr>
              <a:spLocks/>
            </p:cNvSpPr>
            <p:nvPr/>
          </p:nvSpPr>
          <p:spPr bwMode="auto">
            <a:xfrm>
              <a:off x="7512050" y="2459038"/>
              <a:ext cx="184150" cy="184150"/>
            </a:xfrm>
            <a:custGeom>
              <a:avLst/>
              <a:gdLst>
                <a:gd name="T0" fmla="*/ 381 w 381"/>
                <a:gd name="T1" fmla="*/ 239 h 381"/>
                <a:gd name="T2" fmla="*/ 331 w 381"/>
                <a:gd name="T3" fmla="*/ 189 h 381"/>
                <a:gd name="T4" fmla="*/ 365 w 381"/>
                <a:gd name="T5" fmla="*/ 89 h 381"/>
                <a:gd name="T6" fmla="*/ 297 w 381"/>
                <a:gd name="T7" fmla="*/ 21 h 381"/>
                <a:gd name="T8" fmla="*/ 222 w 381"/>
                <a:gd name="T9" fmla="*/ 21 h 381"/>
                <a:gd name="T10" fmla="*/ 122 w 381"/>
                <a:gd name="T11" fmla="*/ 122 h 381"/>
                <a:gd name="T12" fmla="*/ 21 w 381"/>
                <a:gd name="T13" fmla="*/ 222 h 381"/>
                <a:gd name="T14" fmla="*/ 21 w 381"/>
                <a:gd name="T15" fmla="*/ 297 h 381"/>
                <a:gd name="T16" fmla="*/ 89 w 381"/>
                <a:gd name="T17" fmla="*/ 365 h 381"/>
                <a:gd name="T18" fmla="*/ 189 w 381"/>
                <a:gd name="T19" fmla="*/ 331 h 381"/>
                <a:gd name="T20" fmla="*/ 239 w 381"/>
                <a:gd name="T21" fmla="*/ 381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1" h="381">
                  <a:moveTo>
                    <a:pt x="381" y="239"/>
                  </a:moveTo>
                  <a:cubicBezTo>
                    <a:pt x="331" y="189"/>
                    <a:pt x="331" y="189"/>
                    <a:pt x="331" y="189"/>
                  </a:cubicBezTo>
                  <a:cubicBezTo>
                    <a:pt x="365" y="89"/>
                    <a:pt x="365" y="89"/>
                    <a:pt x="365" y="89"/>
                  </a:cubicBezTo>
                  <a:cubicBezTo>
                    <a:pt x="297" y="21"/>
                    <a:pt x="297" y="21"/>
                    <a:pt x="297" y="21"/>
                  </a:cubicBezTo>
                  <a:cubicBezTo>
                    <a:pt x="276" y="0"/>
                    <a:pt x="243" y="0"/>
                    <a:pt x="222" y="21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0" y="243"/>
                    <a:pt x="0" y="276"/>
                    <a:pt x="21" y="297"/>
                  </a:cubicBezTo>
                  <a:cubicBezTo>
                    <a:pt x="89" y="365"/>
                    <a:pt x="89" y="365"/>
                    <a:pt x="89" y="365"/>
                  </a:cubicBezTo>
                  <a:cubicBezTo>
                    <a:pt x="189" y="331"/>
                    <a:pt x="189" y="331"/>
                    <a:pt x="189" y="331"/>
                  </a:cubicBezTo>
                  <a:cubicBezTo>
                    <a:pt x="239" y="381"/>
                    <a:pt x="239" y="381"/>
                    <a:pt x="239" y="38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7" name="Freeform 42"/>
            <p:cNvSpPr>
              <a:spLocks/>
            </p:cNvSpPr>
            <p:nvPr/>
          </p:nvSpPr>
          <p:spPr bwMode="auto">
            <a:xfrm>
              <a:off x="7545387" y="2492376"/>
              <a:ext cx="109537" cy="109538"/>
            </a:xfrm>
            <a:custGeom>
              <a:avLst/>
              <a:gdLst>
                <a:gd name="T0" fmla="*/ 69 w 69"/>
                <a:gd name="T1" fmla="*/ 10 h 69"/>
                <a:gd name="T2" fmla="*/ 58 w 69"/>
                <a:gd name="T3" fmla="*/ 0 h 69"/>
                <a:gd name="T4" fmla="*/ 29 w 69"/>
                <a:gd name="T5" fmla="*/ 29 h 69"/>
                <a:gd name="T6" fmla="*/ 0 w 69"/>
                <a:gd name="T7" fmla="*/ 58 h 69"/>
                <a:gd name="T8" fmla="*/ 10 w 69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9" y="10"/>
                  </a:move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lnTo>
                    <a:pt x="10" y="69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8" name="Freeform 43"/>
            <p:cNvSpPr>
              <a:spLocks/>
            </p:cNvSpPr>
            <p:nvPr/>
          </p:nvSpPr>
          <p:spPr bwMode="auto">
            <a:xfrm>
              <a:off x="7542212" y="2787651"/>
              <a:ext cx="203200" cy="141288"/>
            </a:xfrm>
            <a:custGeom>
              <a:avLst/>
              <a:gdLst>
                <a:gd name="T0" fmla="*/ 0 w 128"/>
                <a:gd name="T1" fmla="*/ 89 h 89"/>
                <a:gd name="T2" fmla="*/ 88 w 128"/>
                <a:gd name="T3" fmla="*/ 0 h 89"/>
                <a:gd name="T4" fmla="*/ 117 w 128"/>
                <a:gd name="T5" fmla="*/ 29 h 89"/>
                <a:gd name="T6" fmla="*/ 128 w 128"/>
                <a:gd name="T7" fmla="*/ 1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89">
                  <a:moveTo>
                    <a:pt x="0" y="89"/>
                  </a:moveTo>
                  <a:lnTo>
                    <a:pt x="88" y="0"/>
                  </a:lnTo>
                  <a:lnTo>
                    <a:pt x="117" y="29"/>
                  </a:lnTo>
                  <a:lnTo>
                    <a:pt x="128" y="18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9" name="Freeform 44"/>
            <p:cNvSpPr>
              <a:spLocks/>
            </p:cNvSpPr>
            <p:nvPr/>
          </p:nvSpPr>
          <p:spPr bwMode="auto">
            <a:xfrm>
              <a:off x="7586662" y="2833688"/>
              <a:ext cx="138112" cy="95250"/>
            </a:xfrm>
            <a:custGeom>
              <a:avLst/>
              <a:gdLst>
                <a:gd name="T0" fmla="*/ 87 w 87"/>
                <a:gd name="T1" fmla="*/ 27 h 60"/>
                <a:gd name="T2" fmla="*/ 60 w 87"/>
                <a:gd name="T3" fmla="*/ 0 h 60"/>
                <a:gd name="T4" fmla="*/ 0 w 87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60">
                  <a:moveTo>
                    <a:pt x="87" y="27"/>
                  </a:moveTo>
                  <a:lnTo>
                    <a:pt x="60" y="0"/>
                  </a:lnTo>
                  <a:lnTo>
                    <a:pt x="0" y="6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0" name="Freeform 45"/>
            <p:cNvSpPr>
              <a:spLocks/>
            </p:cNvSpPr>
            <p:nvPr/>
          </p:nvSpPr>
          <p:spPr bwMode="auto">
            <a:xfrm>
              <a:off x="7850187" y="2557463"/>
              <a:ext cx="144462" cy="100013"/>
            </a:xfrm>
            <a:custGeom>
              <a:avLst/>
              <a:gdLst>
                <a:gd name="T0" fmla="*/ 0 w 91"/>
                <a:gd name="T1" fmla="*/ 63 h 63"/>
                <a:gd name="T2" fmla="*/ 36 w 91"/>
                <a:gd name="T3" fmla="*/ 27 h 63"/>
                <a:gd name="T4" fmla="*/ 66 w 91"/>
                <a:gd name="T5" fmla="*/ 57 h 63"/>
                <a:gd name="T6" fmla="*/ 71 w 91"/>
                <a:gd name="T7" fmla="*/ 20 h 63"/>
                <a:gd name="T8" fmla="*/ 91 w 91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63">
                  <a:moveTo>
                    <a:pt x="0" y="63"/>
                  </a:moveTo>
                  <a:lnTo>
                    <a:pt x="36" y="27"/>
                  </a:lnTo>
                  <a:lnTo>
                    <a:pt x="66" y="57"/>
                  </a:lnTo>
                  <a:lnTo>
                    <a:pt x="71" y="20"/>
                  </a:lnTo>
                  <a:lnTo>
                    <a:pt x="91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1" name="Line 46"/>
            <p:cNvSpPr>
              <a:spLocks noChangeShapeType="1"/>
            </p:cNvSpPr>
            <p:nvPr/>
          </p:nvSpPr>
          <p:spPr bwMode="auto">
            <a:xfrm flipV="1">
              <a:off x="7880350" y="2651126"/>
              <a:ext cx="31750" cy="317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2" name="Freeform 47"/>
            <p:cNvSpPr>
              <a:spLocks/>
            </p:cNvSpPr>
            <p:nvPr/>
          </p:nvSpPr>
          <p:spPr bwMode="auto">
            <a:xfrm>
              <a:off x="7720012" y="2667001"/>
              <a:ext cx="96837" cy="96838"/>
            </a:xfrm>
            <a:custGeom>
              <a:avLst/>
              <a:gdLst>
                <a:gd name="T0" fmla="*/ 134 w 201"/>
                <a:gd name="T1" fmla="*/ 0 h 200"/>
                <a:gd name="T2" fmla="*/ 0 w 201"/>
                <a:gd name="T3" fmla="*/ 131 h 200"/>
                <a:gd name="T4" fmla="*/ 68 w 201"/>
                <a:gd name="T5" fmla="*/ 200 h 200"/>
                <a:gd name="T6" fmla="*/ 201 w 201"/>
                <a:gd name="T7" fmla="*/ 67 h 200"/>
                <a:gd name="T8" fmla="*/ 134 w 201"/>
                <a:gd name="T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0">
                  <a:moveTo>
                    <a:pt x="134" y="0"/>
                  </a:moveTo>
                  <a:cubicBezTo>
                    <a:pt x="109" y="60"/>
                    <a:pt x="60" y="108"/>
                    <a:pt x="0" y="131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120" y="163"/>
                    <a:pt x="164" y="119"/>
                    <a:pt x="201" y="6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5" name="Группа 654"/>
          <p:cNvGrpSpPr/>
          <p:nvPr/>
        </p:nvGrpSpPr>
        <p:grpSpPr>
          <a:xfrm>
            <a:off x="6910387" y="2516188"/>
            <a:ext cx="422275" cy="431800"/>
            <a:chOff x="6910387" y="2516188"/>
            <a:chExt cx="422275" cy="431800"/>
          </a:xfrm>
        </p:grpSpPr>
        <p:sp>
          <p:nvSpPr>
            <p:cNvPr id="483" name="Freeform 48"/>
            <p:cNvSpPr>
              <a:spLocks/>
            </p:cNvSpPr>
            <p:nvPr/>
          </p:nvSpPr>
          <p:spPr bwMode="auto">
            <a:xfrm>
              <a:off x="6910387" y="2668588"/>
              <a:ext cx="271462" cy="274638"/>
            </a:xfrm>
            <a:custGeom>
              <a:avLst/>
              <a:gdLst>
                <a:gd name="T0" fmla="*/ 427 w 563"/>
                <a:gd name="T1" fmla="*/ 0 h 570"/>
                <a:gd name="T2" fmla="*/ 38 w 563"/>
                <a:gd name="T3" fmla="*/ 400 h 570"/>
                <a:gd name="T4" fmla="*/ 38 w 563"/>
                <a:gd name="T5" fmla="*/ 541 h 570"/>
                <a:gd name="T6" fmla="*/ 106 w 563"/>
                <a:gd name="T7" fmla="*/ 570 h 570"/>
                <a:gd name="T8" fmla="*/ 175 w 563"/>
                <a:gd name="T9" fmla="*/ 541 h 570"/>
                <a:gd name="T10" fmla="*/ 563 w 563"/>
                <a:gd name="T11" fmla="*/ 139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3" h="570">
                  <a:moveTo>
                    <a:pt x="427" y="0"/>
                  </a:moveTo>
                  <a:cubicBezTo>
                    <a:pt x="38" y="400"/>
                    <a:pt x="38" y="400"/>
                    <a:pt x="38" y="400"/>
                  </a:cubicBezTo>
                  <a:cubicBezTo>
                    <a:pt x="0" y="439"/>
                    <a:pt x="0" y="502"/>
                    <a:pt x="38" y="541"/>
                  </a:cubicBezTo>
                  <a:cubicBezTo>
                    <a:pt x="57" y="560"/>
                    <a:pt x="82" y="570"/>
                    <a:pt x="106" y="570"/>
                  </a:cubicBezTo>
                  <a:cubicBezTo>
                    <a:pt x="131" y="570"/>
                    <a:pt x="156" y="560"/>
                    <a:pt x="175" y="541"/>
                  </a:cubicBezTo>
                  <a:cubicBezTo>
                    <a:pt x="563" y="139"/>
                    <a:pt x="563" y="139"/>
                    <a:pt x="563" y="139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4" name="Freeform 49"/>
            <p:cNvSpPr>
              <a:spLocks/>
            </p:cNvSpPr>
            <p:nvPr/>
          </p:nvSpPr>
          <p:spPr bwMode="auto">
            <a:xfrm>
              <a:off x="7177087" y="2624138"/>
              <a:ext cx="71437" cy="109538"/>
            </a:xfrm>
            <a:custGeom>
              <a:avLst/>
              <a:gdLst>
                <a:gd name="T0" fmla="*/ 11 w 151"/>
                <a:gd name="T1" fmla="*/ 228 h 228"/>
                <a:gd name="T2" fmla="*/ 44 w 151"/>
                <a:gd name="T3" fmla="*/ 107 h 228"/>
                <a:gd name="T4" fmla="*/ 151 w 151"/>
                <a:gd name="T5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228">
                  <a:moveTo>
                    <a:pt x="11" y="228"/>
                  </a:moveTo>
                  <a:cubicBezTo>
                    <a:pt x="0" y="185"/>
                    <a:pt x="12" y="139"/>
                    <a:pt x="44" y="107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5" name="Freeform 50"/>
            <p:cNvSpPr>
              <a:spLocks/>
            </p:cNvSpPr>
            <p:nvPr/>
          </p:nvSpPr>
          <p:spPr bwMode="auto">
            <a:xfrm>
              <a:off x="7142162" y="2751138"/>
              <a:ext cx="190500" cy="196850"/>
            </a:xfrm>
            <a:custGeom>
              <a:avLst/>
              <a:gdLst>
                <a:gd name="T0" fmla="*/ 0 w 394"/>
                <a:gd name="T1" fmla="*/ 120 h 407"/>
                <a:gd name="T2" fmla="*/ 245 w 394"/>
                <a:gd name="T3" fmla="*/ 372 h 407"/>
                <a:gd name="T4" fmla="*/ 363 w 394"/>
                <a:gd name="T5" fmla="*/ 373 h 407"/>
                <a:gd name="T6" fmla="*/ 362 w 394"/>
                <a:gd name="T7" fmla="*/ 256 h 407"/>
                <a:gd name="T8" fmla="*/ 114 w 394"/>
                <a:gd name="T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407">
                  <a:moveTo>
                    <a:pt x="0" y="120"/>
                  </a:moveTo>
                  <a:cubicBezTo>
                    <a:pt x="245" y="372"/>
                    <a:pt x="245" y="372"/>
                    <a:pt x="245" y="372"/>
                  </a:cubicBezTo>
                  <a:cubicBezTo>
                    <a:pt x="277" y="405"/>
                    <a:pt x="331" y="407"/>
                    <a:pt x="363" y="373"/>
                  </a:cubicBezTo>
                  <a:cubicBezTo>
                    <a:pt x="394" y="341"/>
                    <a:pt x="393" y="288"/>
                    <a:pt x="362" y="256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6" name="Freeform 51"/>
            <p:cNvSpPr>
              <a:spLocks/>
            </p:cNvSpPr>
            <p:nvPr/>
          </p:nvSpPr>
          <p:spPr bwMode="auto">
            <a:xfrm>
              <a:off x="7116762" y="2601913"/>
              <a:ext cx="109537" cy="73025"/>
            </a:xfrm>
            <a:custGeom>
              <a:avLst/>
              <a:gdLst>
                <a:gd name="T0" fmla="*/ 0 w 228"/>
                <a:gd name="T1" fmla="*/ 140 h 151"/>
                <a:gd name="T2" fmla="*/ 0 w 228"/>
                <a:gd name="T3" fmla="*/ 140 h 151"/>
                <a:gd name="T4" fmla="*/ 122 w 228"/>
                <a:gd name="T5" fmla="*/ 106 h 151"/>
                <a:gd name="T6" fmla="*/ 228 w 228"/>
                <a:gd name="T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8" h="151">
                  <a:moveTo>
                    <a:pt x="0" y="140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44" y="151"/>
                    <a:pt x="90" y="138"/>
                    <a:pt x="122" y="106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7" name="Freeform 52"/>
            <p:cNvSpPr>
              <a:spLocks/>
            </p:cNvSpPr>
            <p:nvPr/>
          </p:nvSpPr>
          <p:spPr bwMode="auto">
            <a:xfrm>
              <a:off x="6913562" y="2516188"/>
              <a:ext cx="187325" cy="196850"/>
            </a:xfrm>
            <a:custGeom>
              <a:avLst/>
              <a:gdLst>
                <a:gd name="T0" fmla="*/ 282 w 392"/>
                <a:gd name="T1" fmla="*/ 409 h 409"/>
                <a:gd name="T2" fmla="*/ 218 w 392"/>
                <a:gd name="T3" fmla="*/ 343 h 409"/>
                <a:gd name="T4" fmla="*/ 56 w 392"/>
                <a:gd name="T5" fmla="*/ 299 h 409"/>
                <a:gd name="T6" fmla="*/ 12 w 392"/>
                <a:gd name="T7" fmla="*/ 142 h 409"/>
                <a:gd name="T8" fmla="*/ 37 w 392"/>
                <a:gd name="T9" fmla="*/ 169 h 409"/>
                <a:gd name="T10" fmla="*/ 74 w 392"/>
                <a:gd name="T11" fmla="*/ 206 h 409"/>
                <a:gd name="T12" fmla="*/ 160 w 392"/>
                <a:gd name="T13" fmla="*/ 229 h 409"/>
                <a:gd name="T14" fmla="*/ 160 w 392"/>
                <a:gd name="T15" fmla="*/ 229 h 409"/>
                <a:gd name="T16" fmla="*/ 222 w 392"/>
                <a:gd name="T17" fmla="*/ 167 h 409"/>
                <a:gd name="T18" fmla="*/ 224 w 392"/>
                <a:gd name="T19" fmla="*/ 162 h 409"/>
                <a:gd name="T20" fmla="*/ 201 w 392"/>
                <a:gd name="T21" fmla="*/ 78 h 409"/>
                <a:gd name="T22" fmla="*/ 163 w 392"/>
                <a:gd name="T23" fmla="*/ 39 h 409"/>
                <a:gd name="T24" fmla="*/ 138 w 392"/>
                <a:gd name="T25" fmla="*/ 12 h 409"/>
                <a:gd name="T26" fmla="*/ 291 w 392"/>
                <a:gd name="T27" fmla="*/ 58 h 409"/>
                <a:gd name="T28" fmla="*/ 333 w 392"/>
                <a:gd name="T29" fmla="*/ 225 h 409"/>
                <a:gd name="T30" fmla="*/ 392 w 392"/>
                <a:gd name="T31" fmla="*/ 28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2" h="409">
                  <a:moveTo>
                    <a:pt x="282" y="409"/>
                  </a:moveTo>
                  <a:cubicBezTo>
                    <a:pt x="218" y="343"/>
                    <a:pt x="218" y="343"/>
                    <a:pt x="218" y="343"/>
                  </a:cubicBezTo>
                  <a:cubicBezTo>
                    <a:pt x="162" y="359"/>
                    <a:pt x="100" y="344"/>
                    <a:pt x="56" y="299"/>
                  </a:cubicBezTo>
                  <a:cubicBezTo>
                    <a:pt x="15" y="257"/>
                    <a:pt x="0" y="197"/>
                    <a:pt x="12" y="142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74" y="206"/>
                    <a:pt x="74" y="206"/>
                    <a:pt x="74" y="206"/>
                  </a:cubicBezTo>
                  <a:cubicBezTo>
                    <a:pt x="96" y="229"/>
                    <a:pt x="129" y="238"/>
                    <a:pt x="160" y="229"/>
                  </a:cubicBezTo>
                  <a:cubicBezTo>
                    <a:pt x="160" y="229"/>
                    <a:pt x="160" y="229"/>
                    <a:pt x="160" y="229"/>
                  </a:cubicBezTo>
                  <a:cubicBezTo>
                    <a:pt x="191" y="221"/>
                    <a:pt x="214" y="197"/>
                    <a:pt x="222" y="167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31" y="132"/>
                    <a:pt x="223" y="100"/>
                    <a:pt x="201" y="7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91" y="0"/>
                    <a:pt x="249" y="15"/>
                    <a:pt x="291" y="58"/>
                  </a:cubicBezTo>
                  <a:cubicBezTo>
                    <a:pt x="334" y="103"/>
                    <a:pt x="348" y="167"/>
                    <a:pt x="333" y="225"/>
                  </a:cubicBezTo>
                  <a:cubicBezTo>
                    <a:pt x="392" y="284"/>
                    <a:pt x="392" y="284"/>
                    <a:pt x="392" y="28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8" name="Freeform 53"/>
            <p:cNvSpPr>
              <a:spLocks/>
            </p:cNvSpPr>
            <p:nvPr/>
          </p:nvSpPr>
          <p:spPr bwMode="auto">
            <a:xfrm>
              <a:off x="7224712" y="2532063"/>
              <a:ext cx="93662" cy="93663"/>
            </a:xfrm>
            <a:custGeom>
              <a:avLst/>
              <a:gdLst>
                <a:gd name="T0" fmla="*/ 194 w 194"/>
                <a:gd name="T1" fmla="*/ 65 h 194"/>
                <a:gd name="T2" fmla="*/ 161 w 194"/>
                <a:gd name="T3" fmla="*/ 32 h 194"/>
                <a:gd name="T4" fmla="*/ 129 w 194"/>
                <a:gd name="T5" fmla="*/ 0 h 194"/>
                <a:gd name="T6" fmla="*/ 28 w 194"/>
                <a:gd name="T7" fmla="*/ 58 h 194"/>
                <a:gd name="T8" fmla="*/ 0 w 194"/>
                <a:gd name="T9" fmla="*/ 119 h 194"/>
                <a:gd name="T10" fmla="*/ 21 w 194"/>
                <a:gd name="T11" fmla="*/ 169 h 194"/>
                <a:gd name="T12" fmla="*/ 23 w 194"/>
                <a:gd name="T13" fmla="*/ 171 h 194"/>
                <a:gd name="T14" fmla="*/ 25 w 194"/>
                <a:gd name="T15" fmla="*/ 173 h 194"/>
                <a:gd name="T16" fmla="*/ 74 w 194"/>
                <a:gd name="T17" fmla="*/ 193 h 194"/>
                <a:gd name="T18" fmla="*/ 135 w 194"/>
                <a:gd name="T19" fmla="*/ 166 h 194"/>
                <a:gd name="T20" fmla="*/ 194 w 194"/>
                <a:gd name="T21" fmla="*/ 6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194">
                  <a:moveTo>
                    <a:pt x="194" y="65"/>
                  </a:moveTo>
                  <a:cubicBezTo>
                    <a:pt x="161" y="32"/>
                    <a:pt x="161" y="32"/>
                    <a:pt x="161" y="32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78" y="27"/>
                    <a:pt x="55" y="34"/>
                    <a:pt x="28" y="58"/>
                  </a:cubicBezTo>
                  <a:cubicBezTo>
                    <a:pt x="11" y="74"/>
                    <a:pt x="0" y="96"/>
                    <a:pt x="0" y="119"/>
                  </a:cubicBezTo>
                  <a:cubicBezTo>
                    <a:pt x="0" y="135"/>
                    <a:pt x="5" y="153"/>
                    <a:pt x="21" y="169"/>
                  </a:cubicBezTo>
                  <a:cubicBezTo>
                    <a:pt x="21" y="170"/>
                    <a:pt x="22" y="170"/>
                    <a:pt x="23" y="171"/>
                  </a:cubicBezTo>
                  <a:cubicBezTo>
                    <a:pt x="24" y="171"/>
                    <a:pt x="24" y="172"/>
                    <a:pt x="25" y="173"/>
                  </a:cubicBezTo>
                  <a:cubicBezTo>
                    <a:pt x="41" y="188"/>
                    <a:pt x="59" y="193"/>
                    <a:pt x="74" y="193"/>
                  </a:cubicBezTo>
                  <a:cubicBezTo>
                    <a:pt x="98" y="194"/>
                    <a:pt x="119" y="182"/>
                    <a:pt x="135" y="166"/>
                  </a:cubicBezTo>
                  <a:cubicBezTo>
                    <a:pt x="160" y="139"/>
                    <a:pt x="167" y="116"/>
                    <a:pt x="194" y="65"/>
                  </a:cubicBezTo>
                  <a:close/>
                </a:path>
              </a:pathLst>
            </a:custGeom>
            <a:noFill/>
            <a:ln w="11113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9" name="Freeform 54"/>
            <p:cNvSpPr>
              <a:spLocks/>
            </p:cNvSpPr>
            <p:nvPr/>
          </p:nvSpPr>
          <p:spPr bwMode="auto">
            <a:xfrm>
              <a:off x="6935787" y="2801938"/>
              <a:ext cx="117475" cy="119063"/>
            </a:xfrm>
            <a:custGeom>
              <a:avLst/>
              <a:gdLst>
                <a:gd name="T0" fmla="*/ 20 w 244"/>
                <a:gd name="T1" fmla="*/ 231 h 246"/>
                <a:gd name="T2" fmla="*/ 55 w 244"/>
                <a:gd name="T3" fmla="*/ 246 h 246"/>
                <a:gd name="T4" fmla="*/ 90 w 244"/>
                <a:gd name="T5" fmla="*/ 231 h 246"/>
                <a:gd name="T6" fmla="*/ 244 w 244"/>
                <a:gd name="T7" fmla="*/ 73 h 246"/>
                <a:gd name="T8" fmla="*/ 171 w 244"/>
                <a:gd name="T9" fmla="*/ 0 h 246"/>
                <a:gd name="T10" fmla="*/ 20 w 244"/>
                <a:gd name="T11" fmla="*/ 156 h 246"/>
                <a:gd name="T12" fmla="*/ 20 w 244"/>
                <a:gd name="T13" fmla="*/ 23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246">
                  <a:moveTo>
                    <a:pt x="20" y="231"/>
                  </a:moveTo>
                  <a:cubicBezTo>
                    <a:pt x="30" y="241"/>
                    <a:pt x="42" y="246"/>
                    <a:pt x="55" y="246"/>
                  </a:cubicBezTo>
                  <a:cubicBezTo>
                    <a:pt x="69" y="246"/>
                    <a:pt x="81" y="241"/>
                    <a:pt x="90" y="231"/>
                  </a:cubicBezTo>
                  <a:cubicBezTo>
                    <a:pt x="244" y="73"/>
                    <a:pt x="244" y="73"/>
                    <a:pt x="244" y="73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0" y="176"/>
                    <a:pt x="0" y="210"/>
                    <a:pt x="20" y="2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7" name="Группа 666"/>
          <p:cNvGrpSpPr/>
          <p:nvPr/>
        </p:nvGrpSpPr>
        <p:grpSpPr>
          <a:xfrm>
            <a:off x="8169275" y="2546351"/>
            <a:ext cx="506412" cy="393700"/>
            <a:chOff x="8169275" y="2546351"/>
            <a:chExt cx="506412" cy="393700"/>
          </a:xfrm>
        </p:grpSpPr>
        <p:sp>
          <p:nvSpPr>
            <p:cNvPr id="490" name="Freeform 55"/>
            <p:cNvSpPr>
              <a:spLocks/>
            </p:cNvSpPr>
            <p:nvPr/>
          </p:nvSpPr>
          <p:spPr bwMode="auto">
            <a:xfrm>
              <a:off x="8197850" y="2687638"/>
              <a:ext cx="449262" cy="252413"/>
            </a:xfrm>
            <a:custGeom>
              <a:avLst/>
              <a:gdLst>
                <a:gd name="T0" fmla="*/ 930 w 930"/>
                <a:gd name="T1" fmla="*/ 0 h 524"/>
                <a:gd name="T2" fmla="*/ 930 w 930"/>
                <a:gd name="T3" fmla="*/ 495 h 524"/>
                <a:gd name="T4" fmla="*/ 900 w 930"/>
                <a:gd name="T5" fmla="*/ 524 h 524"/>
                <a:gd name="T6" fmla="*/ 30 w 930"/>
                <a:gd name="T7" fmla="*/ 524 h 524"/>
                <a:gd name="T8" fmla="*/ 0 w 930"/>
                <a:gd name="T9" fmla="*/ 495 h 524"/>
                <a:gd name="T10" fmla="*/ 0 w 930"/>
                <a:gd name="T1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0" h="524">
                  <a:moveTo>
                    <a:pt x="930" y="0"/>
                  </a:moveTo>
                  <a:cubicBezTo>
                    <a:pt x="930" y="495"/>
                    <a:pt x="930" y="495"/>
                    <a:pt x="930" y="495"/>
                  </a:cubicBezTo>
                  <a:cubicBezTo>
                    <a:pt x="930" y="511"/>
                    <a:pt x="916" y="524"/>
                    <a:pt x="900" y="524"/>
                  </a:cubicBezTo>
                  <a:cubicBezTo>
                    <a:pt x="30" y="524"/>
                    <a:pt x="30" y="524"/>
                    <a:pt x="30" y="524"/>
                  </a:cubicBezTo>
                  <a:cubicBezTo>
                    <a:pt x="13" y="524"/>
                    <a:pt x="0" y="511"/>
                    <a:pt x="0" y="49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1" name="Freeform 56"/>
            <p:cNvSpPr>
              <a:spLocks/>
            </p:cNvSpPr>
            <p:nvPr/>
          </p:nvSpPr>
          <p:spPr bwMode="auto">
            <a:xfrm>
              <a:off x="8332787" y="2546351"/>
              <a:ext cx="179387" cy="55563"/>
            </a:xfrm>
            <a:custGeom>
              <a:avLst/>
              <a:gdLst>
                <a:gd name="T0" fmla="*/ 374 w 374"/>
                <a:gd name="T1" fmla="*/ 116 h 116"/>
                <a:gd name="T2" fmla="*/ 374 w 374"/>
                <a:gd name="T3" fmla="*/ 41 h 116"/>
                <a:gd name="T4" fmla="*/ 333 w 374"/>
                <a:gd name="T5" fmla="*/ 0 h 116"/>
                <a:gd name="T6" fmla="*/ 41 w 374"/>
                <a:gd name="T7" fmla="*/ 0 h 116"/>
                <a:gd name="T8" fmla="*/ 0 w 374"/>
                <a:gd name="T9" fmla="*/ 41 h 116"/>
                <a:gd name="T10" fmla="*/ 0 w 374"/>
                <a:gd name="T1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4" h="116">
                  <a:moveTo>
                    <a:pt x="374" y="116"/>
                  </a:moveTo>
                  <a:cubicBezTo>
                    <a:pt x="374" y="41"/>
                    <a:pt x="374" y="41"/>
                    <a:pt x="374" y="41"/>
                  </a:cubicBezTo>
                  <a:cubicBezTo>
                    <a:pt x="374" y="18"/>
                    <a:pt x="356" y="0"/>
                    <a:pt x="33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2" name="Freeform 57"/>
            <p:cNvSpPr>
              <a:spLocks/>
            </p:cNvSpPr>
            <p:nvPr/>
          </p:nvSpPr>
          <p:spPr bwMode="auto">
            <a:xfrm>
              <a:off x="8169275" y="2601913"/>
              <a:ext cx="506412" cy="85725"/>
            </a:xfrm>
            <a:custGeom>
              <a:avLst/>
              <a:gdLst>
                <a:gd name="T0" fmla="*/ 792 w 1050"/>
                <a:gd name="T1" fmla="*/ 179 h 179"/>
                <a:gd name="T2" fmla="*/ 1050 w 1050"/>
                <a:gd name="T3" fmla="*/ 179 h 179"/>
                <a:gd name="T4" fmla="*/ 1050 w 1050"/>
                <a:gd name="T5" fmla="*/ 100 h 179"/>
                <a:gd name="T6" fmla="*/ 950 w 1050"/>
                <a:gd name="T7" fmla="*/ 0 h 179"/>
                <a:gd name="T8" fmla="*/ 100 w 1050"/>
                <a:gd name="T9" fmla="*/ 0 h 179"/>
                <a:gd name="T10" fmla="*/ 0 w 1050"/>
                <a:gd name="T11" fmla="*/ 100 h 179"/>
                <a:gd name="T12" fmla="*/ 0 w 1050"/>
                <a:gd name="T13" fmla="*/ 179 h 179"/>
                <a:gd name="T14" fmla="*/ 258 w 1050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0" h="179">
                  <a:moveTo>
                    <a:pt x="792" y="179"/>
                  </a:moveTo>
                  <a:cubicBezTo>
                    <a:pt x="1050" y="179"/>
                    <a:pt x="1050" y="179"/>
                    <a:pt x="1050" y="179"/>
                  </a:cubicBezTo>
                  <a:cubicBezTo>
                    <a:pt x="1050" y="100"/>
                    <a:pt x="1050" y="100"/>
                    <a:pt x="1050" y="100"/>
                  </a:cubicBezTo>
                  <a:cubicBezTo>
                    <a:pt x="1050" y="45"/>
                    <a:pt x="1005" y="0"/>
                    <a:pt x="95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45" y="0"/>
                    <a:pt x="0" y="45"/>
                    <a:pt x="0" y="100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58" y="179"/>
                    <a:pt x="258" y="179"/>
                    <a:pt x="258" y="179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3" name="Freeform 58"/>
            <p:cNvSpPr>
              <a:spLocks/>
            </p:cNvSpPr>
            <p:nvPr/>
          </p:nvSpPr>
          <p:spPr bwMode="auto">
            <a:xfrm>
              <a:off x="8499475" y="2654301"/>
              <a:ext cx="52387" cy="68263"/>
            </a:xfrm>
            <a:custGeom>
              <a:avLst/>
              <a:gdLst>
                <a:gd name="T0" fmla="*/ 109 w 109"/>
                <a:gd name="T1" fmla="*/ 143 h 143"/>
                <a:gd name="T2" fmla="*/ 0 w 109"/>
                <a:gd name="T3" fmla="*/ 143 h 143"/>
                <a:gd name="T4" fmla="*/ 0 w 109"/>
                <a:gd name="T5" fmla="*/ 54 h 143"/>
                <a:gd name="T6" fmla="*/ 55 w 109"/>
                <a:gd name="T7" fmla="*/ 0 h 143"/>
                <a:gd name="T8" fmla="*/ 55 w 109"/>
                <a:gd name="T9" fmla="*/ 0 h 143"/>
                <a:gd name="T10" fmla="*/ 109 w 109"/>
                <a:gd name="T11" fmla="*/ 54 h 143"/>
                <a:gd name="T12" fmla="*/ 109 w 109"/>
                <a:gd name="T1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43">
                  <a:moveTo>
                    <a:pt x="109" y="143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5" y="0"/>
                    <a:pt x="109" y="24"/>
                    <a:pt x="109" y="54"/>
                  </a:cubicBezTo>
                  <a:lnTo>
                    <a:pt x="109" y="143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4" name="Freeform 59"/>
            <p:cNvSpPr>
              <a:spLocks/>
            </p:cNvSpPr>
            <p:nvPr/>
          </p:nvSpPr>
          <p:spPr bwMode="auto">
            <a:xfrm>
              <a:off x="8294687" y="2654301"/>
              <a:ext cx="50800" cy="68263"/>
            </a:xfrm>
            <a:custGeom>
              <a:avLst/>
              <a:gdLst>
                <a:gd name="T0" fmla="*/ 108 w 108"/>
                <a:gd name="T1" fmla="*/ 143 h 143"/>
                <a:gd name="T2" fmla="*/ 0 w 108"/>
                <a:gd name="T3" fmla="*/ 143 h 143"/>
                <a:gd name="T4" fmla="*/ 0 w 108"/>
                <a:gd name="T5" fmla="*/ 54 h 143"/>
                <a:gd name="T6" fmla="*/ 54 w 108"/>
                <a:gd name="T7" fmla="*/ 0 h 143"/>
                <a:gd name="T8" fmla="*/ 54 w 108"/>
                <a:gd name="T9" fmla="*/ 0 h 143"/>
                <a:gd name="T10" fmla="*/ 108 w 108"/>
                <a:gd name="T11" fmla="*/ 54 h 143"/>
                <a:gd name="T12" fmla="*/ 108 w 108"/>
                <a:gd name="T1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43">
                  <a:moveTo>
                    <a:pt x="108" y="143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84" y="0"/>
                    <a:pt x="108" y="24"/>
                    <a:pt x="108" y="54"/>
                  </a:cubicBezTo>
                  <a:lnTo>
                    <a:pt x="108" y="143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5" name="Line 60"/>
            <p:cNvSpPr>
              <a:spLocks noChangeShapeType="1"/>
            </p:cNvSpPr>
            <p:nvPr/>
          </p:nvSpPr>
          <p:spPr bwMode="auto">
            <a:xfrm>
              <a:off x="8345487" y="2687638"/>
              <a:ext cx="153987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6" name="Line 61"/>
            <p:cNvSpPr>
              <a:spLocks noChangeShapeType="1"/>
            </p:cNvSpPr>
            <p:nvPr/>
          </p:nvSpPr>
          <p:spPr bwMode="auto">
            <a:xfrm>
              <a:off x="8294687" y="2747963"/>
              <a:ext cx="5080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7" name="Line 62"/>
            <p:cNvSpPr>
              <a:spLocks noChangeShapeType="1"/>
            </p:cNvSpPr>
            <p:nvPr/>
          </p:nvSpPr>
          <p:spPr bwMode="auto">
            <a:xfrm>
              <a:off x="8499475" y="2747963"/>
              <a:ext cx="52387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8" name="Freeform 63"/>
            <p:cNvSpPr>
              <a:spLocks/>
            </p:cNvSpPr>
            <p:nvPr/>
          </p:nvSpPr>
          <p:spPr bwMode="auto">
            <a:xfrm>
              <a:off x="8221662" y="2835276"/>
              <a:ext cx="401637" cy="82550"/>
            </a:xfrm>
            <a:custGeom>
              <a:avLst/>
              <a:gdLst>
                <a:gd name="T0" fmla="*/ 836 w 836"/>
                <a:gd name="T1" fmla="*/ 172 h 172"/>
                <a:gd name="T2" fmla="*/ 836 w 836"/>
                <a:gd name="T3" fmla="*/ 0 h 172"/>
                <a:gd name="T4" fmla="*/ 418 w 836"/>
                <a:gd name="T5" fmla="*/ 89 h 172"/>
                <a:gd name="T6" fmla="*/ 0 w 836"/>
                <a:gd name="T7" fmla="*/ 0 h 172"/>
                <a:gd name="T8" fmla="*/ 0 w 836"/>
                <a:gd name="T9" fmla="*/ 172 h 172"/>
                <a:gd name="T10" fmla="*/ 836 w 836"/>
                <a:gd name="T1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6" h="172">
                  <a:moveTo>
                    <a:pt x="836" y="172"/>
                  </a:moveTo>
                  <a:cubicBezTo>
                    <a:pt x="836" y="0"/>
                    <a:pt x="836" y="0"/>
                    <a:pt x="836" y="0"/>
                  </a:cubicBezTo>
                  <a:cubicBezTo>
                    <a:pt x="715" y="56"/>
                    <a:pt x="572" y="89"/>
                    <a:pt x="418" y="89"/>
                  </a:cubicBezTo>
                  <a:cubicBezTo>
                    <a:pt x="264" y="89"/>
                    <a:pt x="121" y="56"/>
                    <a:pt x="0" y="0"/>
                  </a:cubicBezTo>
                  <a:cubicBezTo>
                    <a:pt x="0" y="172"/>
                    <a:pt x="0" y="172"/>
                    <a:pt x="0" y="172"/>
                  </a:cubicBezTo>
                  <a:lnTo>
                    <a:pt x="836" y="17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5" name="Группа 664"/>
          <p:cNvGrpSpPr/>
          <p:nvPr/>
        </p:nvGrpSpPr>
        <p:grpSpPr>
          <a:xfrm>
            <a:off x="8204200" y="3776663"/>
            <a:ext cx="415925" cy="466726"/>
            <a:chOff x="8204200" y="3776663"/>
            <a:chExt cx="415925" cy="466726"/>
          </a:xfrm>
        </p:grpSpPr>
        <p:sp>
          <p:nvSpPr>
            <p:cNvPr id="499" name="Freeform 64"/>
            <p:cNvSpPr>
              <a:spLocks/>
            </p:cNvSpPr>
            <p:nvPr/>
          </p:nvSpPr>
          <p:spPr bwMode="auto">
            <a:xfrm>
              <a:off x="8294687" y="3776663"/>
              <a:ext cx="90487" cy="60325"/>
            </a:xfrm>
            <a:custGeom>
              <a:avLst/>
              <a:gdLst>
                <a:gd name="T0" fmla="*/ 0 w 186"/>
                <a:gd name="T1" fmla="*/ 13 h 124"/>
                <a:gd name="T2" fmla="*/ 0 w 186"/>
                <a:gd name="T3" fmla="*/ 108 h 124"/>
                <a:gd name="T4" fmla="*/ 16 w 186"/>
                <a:gd name="T5" fmla="*/ 124 h 124"/>
                <a:gd name="T6" fmla="*/ 23 w 186"/>
                <a:gd name="T7" fmla="*/ 124 h 124"/>
                <a:gd name="T8" fmla="*/ 39 w 186"/>
                <a:gd name="T9" fmla="*/ 110 h 124"/>
                <a:gd name="T10" fmla="*/ 39 w 186"/>
                <a:gd name="T11" fmla="*/ 108 h 124"/>
                <a:gd name="T12" fmla="*/ 96 w 186"/>
                <a:gd name="T13" fmla="*/ 58 h 124"/>
                <a:gd name="T14" fmla="*/ 96 w 186"/>
                <a:gd name="T15" fmla="*/ 58 h 124"/>
                <a:gd name="T16" fmla="*/ 153 w 186"/>
                <a:gd name="T17" fmla="*/ 108 h 124"/>
                <a:gd name="T18" fmla="*/ 153 w 186"/>
                <a:gd name="T19" fmla="*/ 110 h 124"/>
                <a:gd name="T20" fmla="*/ 169 w 186"/>
                <a:gd name="T21" fmla="*/ 124 h 124"/>
                <a:gd name="T22" fmla="*/ 169 w 186"/>
                <a:gd name="T23" fmla="*/ 124 h 124"/>
                <a:gd name="T24" fmla="*/ 186 w 186"/>
                <a:gd name="T25" fmla="*/ 108 h 124"/>
                <a:gd name="T26" fmla="*/ 186 w 186"/>
                <a:gd name="T27" fmla="*/ 13 h 124"/>
                <a:gd name="T28" fmla="*/ 173 w 186"/>
                <a:gd name="T29" fmla="*/ 0 h 124"/>
                <a:gd name="T30" fmla="*/ 13 w 186"/>
                <a:gd name="T31" fmla="*/ 0 h 124"/>
                <a:gd name="T32" fmla="*/ 0 w 186"/>
                <a:gd name="T33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6" h="124">
                  <a:moveTo>
                    <a:pt x="0" y="13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17"/>
                    <a:pt x="7" y="124"/>
                    <a:pt x="16" y="124"/>
                  </a:cubicBezTo>
                  <a:cubicBezTo>
                    <a:pt x="23" y="124"/>
                    <a:pt x="23" y="124"/>
                    <a:pt x="23" y="124"/>
                  </a:cubicBezTo>
                  <a:cubicBezTo>
                    <a:pt x="31" y="124"/>
                    <a:pt x="38" y="118"/>
                    <a:pt x="39" y="110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43" y="80"/>
                    <a:pt x="67" y="58"/>
                    <a:pt x="96" y="58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125" y="58"/>
                    <a:pt x="149" y="80"/>
                    <a:pt x="153" y="108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4" y="118"/>
                    <a:pt x="161" y="124"/>
                    <a:pt x="169" y="124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78" y="124"/>
                    <a:pt x="186" y="117"/>
                    <a:pt x="186" y="108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6"/>
                    <a:pt x="180" y="0"/>
                    <a:pt x="17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0" name="Freeform 65"/>
            <p:cNvSpPr>
              <a:spLocks/>
            </p:cNvSpPr>
            <p:nvPr/>
          </p:nvSpPr>
          <p:spPr bwMode="auto">
            <a:xfrm>
              <a:off x="8385175" y="3803651"/>
              <a:ext cx="98425" cy="146050"/>
            </a:xfrm>
            <a:custGeom>
              <a:avLst/>
              <a:gdLst>
                <a:gd name="T0" fmla="*/ 0 w 62"/>
                <a:gd name="T1" fmla="*/ 0 h 92"/>
                <a:gd name="T2" fmla="*/ 62 w 62"/>
                <a:gd name="T3" fmla="*/ 0 h 92"/>
                <a:gd name="T4" fmla="*/ 62 w 62"/>
                <a:gd name="T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92">
                  <a:moveTo>
                    <a:pt x="0" y="0"/>
                  </a:moveTo>
                  <a:lnTo>
                    <a:pt x="62" y="0"/>
                  </a:lnTo>
                  <a:lnTo>
                    <a:pt x="62" y="92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1" name="Freeform 66"/>
            <p:cNvSpPr>
              <a:spLocks/>
            </p:cNvSpPr>
            <p:nvPr/>
          </p:nvSpPr>
          <p:spPr bwMode="auto">
            <a:xfrm>
              <a:off x="8204200" y="3803651"/>
              <a:ext cx="203200" cy="382588"/>
            </a:xfrm>
            <a:custGeom>
              <a:avLst/>
              <a:gdLst>
                <a:gd name="T0" fmla="*/ 128 w 128"/>
                <a:gd name="T1" fmla="*/ 241 h 241"/>
                <a:gd name="T2" fmla="*/ 0 w 128"/>
                <a:gd name="T3" fmla="*/ 241 h 241"/>
                <a:gd name="T4" fmla="*/ 0 w 128"/>
                <a:gd name="T5" fmla="*/ 0 h 241"/>
                <a:gd name="T6" fmla="*/ 57 w 128"/>
                <a:gd name="T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241">
                  <a:moveTo>
                    <a:pt x="128" y="241"/>
                  </a:moveTo>
                  <a:lnTo>
                    <a:pt x="0" y="241"/>
                  </a:lnTo>
                  <a:lnTo>
                    <a:pt x="0" y="0"/>
                  </a:lnTo>
                  <a:lnTo>
                    <a:pt x="57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2" name="Line 67"/>
            <p:cNvSpPr>
              <a:spLocks noChangeShapeType="1"/>
            </p:cNvSpPr>
            <p:nvPr/>
          </p:nvSpPr>
          <p:spPr bwMode="auto">
            <a:xfrm>
              <a:off x="8272462" y="3881438"/>
              <a:ext cx="13335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3" name="Line 68"/>
            <p:cNvSpPr>
              <a:spLocks noChangeShapeType="1"/>
            </p:cNvSpPr>
            <p:nvPr/>
          </p:nvSpPr>
          <p:spPr bwMode="auto">
            <a:xfrm>
              <a:off x="8274050" y="3916363"/>
              <a:ext cx="13335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4" name="Freeform 69"/>
            <p:cNvSpPr>
              <a:spLocks/>
            </p:cNvSpPr>
            <p:nvPr/>
          </p:nvSpPr>
          <p:spPr bwMode="auto">
            <a:xfrm>
              <a:off x="8407400" y="3949701"/>
              <a:ext cx="212725" cy="293688"/>
            </a:xfrm>
            <a:custGeom>
              <a:avLst/>
              <a:gdLst>
                <a:gd name="T0" fmla="*/ 397 w 440"/>
                <a:gd name="T1" fmla="*/ 0 h 608"/>
                <a:gd name="T2" fmla="*/ 43 w 440"/>
                <a:gd name="T3" fmla="*/ 0 h 608"/>
                <a:gd name="T4" fmla="*/ 0 w 440"/>
                <a:gd name="T5" fmla="*/ 43 h 608"/>
                <a:gd name="T6" fmla="*/ 0 w 440"/>
                <a:gd name="T7" fmla="*/ 565 h 608"/>
                <a:gd name="T8" fmla="*/ 43 w 440"/>
                <a:gd name="T9" fmla="*/ 608 h 608"/>
                <a:gd name="T10" fmla="*/ 397 w 440"/>
                <a:gd name="T11" fmla="*/ 608 h 608"/>
                <a:gd name="T12" fmla="*/ 440 w 440"/>
                <a:gd name="T13" fmla="*/ 565 h 608"/>
                <a:gd name="T14" fmla="*/ 440 w 440"/>
                <a:gd name="T15" fmla="*/ 43 h 608"/>
                <a:gd name="T16" fmla="*/ 397 w 440"/>
                <a:gd name="T1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0" h="608">
                  <a:moveTo>
                    <a:pt x="397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19"/>
                    <a:pt x="0" y="43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0" y="589"/>
                    <a:pt x="19" y="608"/>
                    <a:pt x="43" y="608"/>
                  </a:cubicBezTo>
                  <a:cubicBezTo>
                    <a:pt x="397" y="608"/>
                    <a:pt x="397" y="608"/>
                    <a:pt x="397" y="608"/>
                  </a:cubicBezTo>
                  <a:cubicBezTo>
                    <a:pt x="421" y="608"/>
                    <a:pt x="440" y="589"/>
                    <a:pt x="440" y="565"/>
                  </a:cubicBezTo>
                  <a:cubicBezTo>
                    <a:pt x="440" y="43"/>
                    <a:pt x="440" y="43"/>
                    <a:pt x="440" y="43"/>
                  </a:cubicBezTo>
                  <a:cubicBezTo>
                    <a:pt x="440" y="19"/>
                    <a:pt x="421" y="0"/>
                    <a:pt x="397" y="0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5" name="Rectangle 70"/>
            <p:cNvSpPr>
              <a:spLocks noChangeArrowheads="1"/>
            </p:cNvSpPr>
            <p:nvPr/>
          </p:nvSpPr>
          <p:spPr bwMode="auto">
            <a:xfrm>
              <a:off x="8437562" y="3979863"/>
              <a:ext cx="152400" cy="44450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6" name="Line 71"/>
            <p:cNvSpPr>
              <a:spLocks noChangeShapeType="1"/>
            </p:cNvSpPr>
            <p:nvPr/>
          </p:nvSpPr>
          <p:spPr bwMode="auto">
            <a:xfrm>
              <a:off x="8540750" y="4095751"/>
              <a:ext cx="3175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7" name="Line 72"/>
            <p:cNvSpPr>
              <a:spLocks noChangeShapeType="1"/>
            </p:cNvSpPr>
            <p:nvPr/>
          </p:nvSpPr>
          <p:spPr bwMode="auto">
            <a:xfrm>
              <a:off x="8455025" y="4095751"/>
              <a:ext cx="3175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8" name="Line 73"/>
            <p:cNvSpPr>
              <a:spLocks noChangeShapeType="1"/>
            </p:cNvSpPr>
            <p:nvPr/>
          </p:nvSpPr>
          <p:spPr bwMode="auto">
            <a:xfrm>
              <a:off x="8470900" y="4079876"/>
              <a:ext cx="0" cy="317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9" name="Line 74"/>
            <p:cNvSpPr>
              <a:spLocks noChangeShapeType="1"/>
            </p:cNvSpPr>
            <p:nvPr/>
          </p:nvSpPr>
          <p:spPr bwMode="auto">
            <a:xfrm>
              <a:off x="8459787" y="4168776"/>
              <a:ext cx="22225" cy="222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0" name="Line 75"/>
            <p:cNvSpPr>
              <a:spLocks noChangeShapeType="1"/>
            </p:cNvSpPr>
            <p:nvPr/>
          </p:nvSpPr>
          <p:spPr bwMode="auto">
            <a:xfrm flipH="1">
              <a:off x="8459787" y="4168776"/>
              <a:ext cx="22225" cy="222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1" name="Line 76"/>
            <p:cNvSpPr>
              <a:spLocks noChangeShapeType="1"/>
            </p:cNvSpPr>
            <p:nvPr/>
          </p:nvSpPr>
          <p:spPr bwMode="auto">
            <a:xfrm>
              <a:off x="8537575" y="4179888"/>
              <a:ext cx="3175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2" name="Freeform 77"/>
            <p:cNvSpPr>
              <a:spLocks/>
            </p:cNvSpPr>
            <p:nvPr/>
          </p:nvSpPr>
          <p:spPr bwMode="auto">
            <a:xfrm>
              <a:off x="8551862" y="4164013"/>
              <a:ext cx="3175" cy="1588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4 h 4"/>
                <a:gd name="T4" fmla="*/ 1 w 5"/>
                <a:gd name="T5" fmla="*/ 0 h 4"/>
                <a:gd name="T6" fmla="*/ 4 w 5"/>
                <a:gd name="T7" fmla="*/ 0 h 4"/>
                <a:gd name="T8" fmla="*/ 4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3"/>
                    <a:pt x="4" y="4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" name="Freeform 78"/>
            <p:cNvSpPr>
              <a:spLocks/>
            </p:cNvSpPr>
            <p:nvPr/>
          </p:nvSpPr>
          <p:spPr bwMode="auto">
            <a:xfrm>
              <a:off x="8551862" y="4194176"/>
              <a:ext cx="3175" cy="3175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5 h 5"/>
                <a:gd name="T4" fmla="*/ 1 w 5"/>
                <a:gd name="T5" fmla="*/ 1 h 5"/>
                <a:gd name="T6" fmla="*/ 4 w 5"/>
                <a:gd name="T7" fmla="*/ 1 h 5"/>
                <a:gd name="T8" fmla="*/ 4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5"/>
                    <a:pt x="2" y="5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4"/>
                    <a:pt x="4" y="5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" name="Line 79"/>
            <p:cNvSpPr>
              <a:spLocks noChangeShapeType="1"/>
            </p:cNvSpPr>
            <p:nvPr/>
          </p:nvSpPr>
          <p:spPr bwMode="auto">
            <a:xfrm>
              <a:off x="8431212" y="4135438"/>
              <a:ext cx="16510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" name="Line 80"/>
            <p:cNvSpPr>
              <a:spLocks noChangeShapeType="1"/>
            </p:cNvSpPr>
            <p:nvPr/>
          </p:nvSpPr>
          <p:spPr bwMode="auto">
            <a:xfrm>
              <a:off x="8515350" y="4052888"/>
              <a:ext cx="0" cy="16510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" name="Freeform 81"/>
            <p:cNvSpPr>
              <a:spLocks/>
            </p:cNvSpPr>
            <p:nvPr/>
          </p:nvSpPr>
          <p:spPr bwMode="auto">
            <a:xfrm>
              <a:off x="8223250" y="4068763"/>
              <a:ext cx="98425" cy="98425"/>
            </a:xfrm>
            <a:custGeom>
              <a:avLst/>
              <a:gdLst>
                <a:gd name="T0" fmla="*/ 62 w 62"/>
                <a:gd name="T1" fmla="*/ 62 h 62"/>
                <a:gd name="T2" fmla="*/ 0 w 62"/>
                <a:gd name="T3" fmla="*/ 0 h 62"/>
                <a:gd name="T4" fmla="*/ 0 w 62"/>
                <a:gd name="T5" fmla="*/ 62 h 62"/>
                <a:gd name="T6" fmla="*/ 62 w 62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2">
                  <a:moveTo>
                    <a:pt x="62" y="62"/>
                  </a:moveTo>
                  <a:lnTo>
                    <a:pt x="0" y="0"/>
                  </a:lnTo>
                  <a:lnTo>
                    <a:pt x="0" y="62"/>
                  </a:lnTo>
                  <a:lnTo>
                    <a:pt x="62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4" name="Группа 653"/>
          <p:cNvGrpSpPr/>
          <p:nvPr/>
        </p:nvGrpSpPr>
        <p:grpSpPr>
          <a:xfrm>
            <a:off x="6257925" y="2482851"/>
            <a:ext cx="452437" cy="466725"/>
            <a:chOff x="6257925" y="2482851"/>
            <a:chExt cx="452437" cy="466725"/>
          </a:xfrm>
        </p:grpSpPr>
        <p:sp>
          <p:nvSpPr>
            <p:cNvPr id="517" name="Freeform 82"/>
            <p:cNvSpPr>
              <a:spLocks/>
            </p:cNvSpPr>
            <p:nvPr/>
          </p:nvSpPr>
          <p:spPr bwMode="auto">
            <a:xfrm>
              <a:off x="6419850" y="2495551"/>
              <a:ext cx="290512" cy="290513"/>
            </a:xfrm>
            <a:custGeom>
              <a:avLst/>
              <a:gdLst>
                <a:gd name="T0" fmla="*/ 12 w 602"/>
                <a:gd name="T1" fmla="*/ 169 h 602"/>
                <a:gd name="T2" fmla="*/ 433 w 602"/>
                <a:gd name="T3" fmla="*/ 590 h 602"/>
                <a:gd name="T4" fmla="*/ 472 w 602"/>
                <a:gd name="T5" fmla="*/ 594 h 602"/>
                <a:gd name="T6" fmla="*/ 594 w 602"/>
                <a:gd name="T7" fmla="*/ 472 h 602"/>
                <a:gd name="T8" fmla="*/ 590 w 602"/>
                <a:gd name="T9" fmla="*/ 434 h 602"/>
                <a:gd name="T10" fmla="*/ 169 w 602"/>
                <a:gd name="T11" fmla="*/ 12 h 602"/>
                <a:gd name="T12" fmla="*/ 130 w 602"/>
                <a:gd name="T13" fmla="*/ 8 h 602"/>
                <a:gd name="T14" fmla="*/ 8 w 602"/>
                <a:gd name="T15" fmla="*/ 130 h 602"/>
                <a:gd name="T16" fmla="*/ 12 w 602"/>
                <a:gd name="T17" fmla="*/ 169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2" h="602">
                  <a:moveTo>
                    <a:pt x="12" y="169"/>
                  </a:moveTo>
                  <a:cubicBezTo>
                    <a:pt x="433" y="590"/>
                    <a:pt x="433" y="590"/>
                    <a:pt x="433" y="590"/>
                  </a:cubicBezTo>
                  <a:cubicBezTo>
                    <a:pt x="444" y="601"/>
                    <a:pt x="460" y="602"/>
                    <a:pt x="472" y="594"/>
                  </a:cubicBezTo>
                  <a:cubicBezTo>
                    <a:pt x="521" y="563"/>
                    <a:pt x="562" y="521"/>
                    <a:pt x="594" y="472"/>
                  </a:cubicBezTo>
                  <a:cubicBezTo>
                    <a:pt x="602" y="460"/>
                    <a:pt x="600" y="444"/>
                    <a:pt x="590" y="434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"/>
                    <a:pt x="142" y="0"/>
                    <a:pt x="130" y="8"/>
                  </a:cubicBezTo>
                  <a:cubicBezTo>
                    <a:pt x="81" y="40"/>
                    <a:pt x="40" y="82"/>
                    <a:pt x="8" y="130"/>
                  </a:cubicBezTo>
                  <a:cubicBezTo>
                    <a:pt x="0" y="143"/>
                    <a:pt x="2" y="159"/>
                    <a:pt x="12" y="169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8" name="Freeform 83"/>
            <p:cNvSpPr>
              <a:spLocks/>
            </p:cNvSpPr>
            <p:nvPr/>
          </p:nvSpPr>
          <p:spPr bwMode="auto">
            <a:xfrm>
              <a:off x="6257925" y="2763838"/>
              <a:ext cx="184150" cy="185738"/>
            </a:xfrm>
            <a:custGeom>
              <a:avLst/>
              <a:gdLst>
                <a:gd name="T0" fmla="*/ 30 w 385"/>
                <a:gd name="T1" fmla="*/ 355 h 384"/>
                <a:gd name="T2" fmla="*/ 30 w 385"/>
                <a:gd name="T3" fmla="*/ 355 h 384"/>
                <a:gd name="T4" fmla="*/ 137 w 385"/>
                <a:gd name="T5" fmla="*/ 355 h 384"/>
                <a:gd name="T6" fmla="*/ 355 w 385"/>
                <a:gd name="T7" fmla="*/ 137 h 384"/>
                <a:gd name="T8" fmla="*/ 355 w 385"/>
                <a:gd name="T9" fmla="*/ 29 h 384"/>
                <a:gd name="T10" fmla="*/ 355 w 385"/>
                <a:gd name="T11" fmla="*/ 29 h 384"/>
                <a:gd name="T12" fmla="*/ 248 w 385"/>
                <a:gd name="T13" fmla="*/ 29 h 384"/>
                <a:gd name="T14" fmla="*/ 30 w 385"/>
                <a:gd name="T15" fmla="*/ 247 h 384"/>
                <a:gd name="T16" fmla="*/ 30 w 385"/>
                <a:gd name="T17" fmla="*/ 35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" h="384">
                  <a:moveTo>
                    <a:pt x="30" y="355"/>
                  </a:moveTo>
                  <a:cubicBezTo>
                    <a:pt x="30" y="355"/>
                    <a:pt x="30" y="355"/>
                    <a:pt x="30" y="355"/>
                  </a:cubicBezTo>
                  <a:cubicBezTo>
                    <a:pt x="59" y="384"/>
                    <a:pt x="108" y="384"/>
                    <a:pt x="137" y="355"/>
                  </a:cubicBezTo>
                  <a:cubicBezTo>
                    <a:pt x="355" y="137"/>
                    <a:pt x="355" y="137"/>
                    <a:pt x="355" y="137"/>
                  </a:cubicBezTo>
                  <a:cubicBezTo>
                    <a:pt x="385" y="107"/>
                    <a:pt x="385" y="59"/>
                    <a:pt x="355" y="29"/>
                  </a:cubicBezTo>
                  <a:cubicBezTo>
                    <a:pt x="355" y="29"/>
                    <a:pt x="355" y="29"/>
                    <a:pt x="355" y="29"/>
                  </a:cubicBezTo>
                  <a:cubicBezTo>
                    <a:pt x="325" y="0"/>
                    <a:pt x="277" y="0"/>
                    <a:pt x="248" y="29"/>
                  </a:cubicBezTo>
                  <a:cubicBezTo>
                    <a:pt x="30" y="247"/>
                    <a:pt x="30" y="247"/>
                    <a:pt x="30" y="247"/>
                  </a:cubicBezTo>
                  <a:cubicBezTo>
                    <a:pt x="0" y="277"/>
                    <a:pt x="0" y="325"/>
                    <a:pt x="30" y="355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9" name="Freeform 84"/>
            <p:cNvSpPr>
              <a:spLocks/>
            </p:cNvSpPr>
            <p:nvPr/>
          </p:nvSpPr>
          <p:spPr bwMode="auto">
            <a:xfrm>
              <a:off x="6340475" y="2482851"/>
              <a:ext cx="128587" cy="295275"/>
            </a:xfrm>
            <a:custGeom>
              <a:avLst/>
              <a:gdLst>
                <a:gd name="T0" fmla="*/ 227 w 267"/>
                <a:gd name="T1" fmla="*/ 89 h 612"/>
                <a:gd name="T2" fmla="*/ 138 w 267"/>
                <a:gd name="T3" fmla="*/ 0 h 612"/>
                <a:gd name="T4" fmla="*/ 47 w 267"/>
                <a:gd name="T5" fmla="*/ 92 h 612"/>
                <a:gd name="T6" fmla="*/ 47 w 267"/>
                <a:gd name="T7" fmla="*/ 262 h 612"/>
                <a:gd name="T8" fmla="*/ 239 w 267"/>
                <a:gd name="T9" fmla="*/ 455 h 612"/>
                <a:gd name="T10" fmla="*/ 239 w 267"/>
                <a:gd name="T11" fmla="*/ 554 h 612"/>
                <a:gd name="T12" fmla="*/ 181 w 267"/>
                <a:gd name="T13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7" h="612">
                  <a:moveTo>
                    <a:pt x="227" y="89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0" y="139"/>
                    <a:pt x="0" y="215"/>
                    <a:pt x="47" y="262"/>
                  </a:cubicBezTo>
                  <a:cubicBezTo>
                    <a:pt x="239" y="455"/>
                    <a:pt x="239" y="455"/>
                    <a:pt x="239" y="455"/>
                  </a:cubicBezTo>
                  <a:cubicBezTo>
                    <a:pt x="267" y="482"/>
                    <a:pt x="267" y="527"/>
                    <a:pt x="239" y="554"/>
                  </a:cubicBezTo>
                  <a:cubicBezTo>
                    <a:pt x="181" y="612"/>
                    <a:pt x="181" y="612"/>
                    <a:pt x="181" y="612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0" name="Freeform 85"/>
            <p:cNvSpPr>
              <a:spLocks/>
            </p:cNvSpPr>
            <p:nvPr/>
          </p:nvSpPr>
          <p:spPr bwMode="auto">
            <a:xfrm>
              <a:off x="6464300" y="2798763"/>
              <a:ext cx="207962" cy="139700"/>
            </a:xfrm>
            <a:custGeom>
              <a:avLst/>
              <a:gdLst>
                <a:gd name="T0" fmla="*/ 131 w 131"/>
                <a:gd name="T1" fmla="*/ 88 h 88"/>
                <a:gd name="T2" fmla="*/ 42 w 131"/>
                <a:gd name="T3" fmla="*/ 0 h 88"/>
                <a:gd name="T4" fmla="*/ 13 w 131"/>
                <a:gd name="T5" fmla="*/ 29 h 88"/>
                <a:gd name="T6" fmla="*/ 0 w 131"/>
                <a:gd name="T7" fmla="*/ 1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131" y="88"/>
                  </a:moveTo>
                  <a:lnTo>
                    <a:pt x="42" y="0"/>
                  </a:lnTo>
                  <a:lnTo>
                    <a:pt x="13" y="29"/>
                  </a:lnTo>
                  <a:lnTo>
                    <a:pt x="0" y="15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1" name="Freeform 86"/>
            <p:cNvSpPr>
              <a:spLocks/>
            </p:cNvSpPr>
            <p:nvPr/>
          </p:nvSpPr>
          <p:spPr bwMode="auto">
            <a:xfrm>
              <a:off x="6489700" y="2844801"/>
              <a:ext cx="136525" cy="93663"/>
            </a:xfrm>
            <a:custGeom>
              <a:avLst/>
              <a:gdLst>
                <a:gd name="T0" fmla="*/ 0 w 86"/>
                <a:gd name="T1" fmla="*/ 27 h 59"/>
                <a:gd name="T2" fmla="*/ 27 w 86"/>
                <a:gd name="T3" fmla="*/ 0 h 59"/>
                <a:gd name="T4" fmla="*/ 86 w 86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59">
                  <a:moveTo>
                    <a:pt x="0" y="27"/>
                  </a:moveTo>
                  <a:lnTo>
                    <a:pt x="27" y="0"/>
                  </a:lnTo>
                  <a:lnTo>
                    <a:pt x="86" y="59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2" name="Freeform 87"/>
            <p:cNvSpPr>
              <a:spLocks/>
            </p:cNvSpPr>
            <p:nvPr/>
          </p:nvSpPr>
          <p:spPr bwMode="auto">
            <a:xfrm>
              <a:off x="6273800" y="2617788"/>
              <a:ext cx="146050" cy="101600"/>
            </a:xfrm>
            <a:custGeom>
              <a:avLst/>
              <a:gdLst>
                <a:gd name="T0" fmla="*/ 92 w 92"/>
                <a:gd name="T1" fmla="*/ 64 h 64"/>
                <a:gd name="T2" fmla="*/ 56 w 92"/>
                <a:gd name="T3" fmla="*/ 27 h 64"/>
                <a:gd name="T4" fmla="*/ 26 w 92"/>
                <a:gd name="T5" fmla="*/ 58 h 64"/>
                <a:gd name="T6" fmla="*/ 21 w 92"/>
                <a:gd name="T7" fmla="*/ 20 h 64"/>
                <a:gd name="T8" fmla="*/ 0 w 92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4">
                  <a:moveTo>
                    <a:pt x="92" y="64"/>
                  </a:moveTo>
                  <a:lnTo>
                    <a:pt x="56" y="27"/>
                  </a:lnTo>
                  <a:lnTo>
                    <a:pt x="26" y="58"/>
                  </a:lnTo>
                  <a:lnTo>
                    <a:pt x="21" y="20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3" name="Line 88"/>
            <p:cNvSpPr>
              <a:spLocks noChangeShapeType="1"/>
            </p:cNvSpPr>
            <p:nvPr/>
          </p:nvSpPr>
          <p:spPr bwMode="auto">
            <a:xfrm flipH="1" flipV="1">
              <a:off x="6357937" y="2713038"/>
              <a:ext cx="31750" cy="30163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4" name="Freeform 89"/>
            <p:cNvSpPr>
              <a:spLocks/>
            </p:cNvSpPr>
            <p:nvPr/>
          </p:nvSpPr>
          <p:spPr bwMode="auto">
            <a:xfrm>
              <a:off x="6573837" y="2649538"/>
              <a:ext cx="111125" cy="111125"/>
            </a:xfrm>
            <a:custGeom>
              <a:avLst/>
              <a:gdLst>
                <a:gd name="T0" fmla="*/ 91 w 230"/>
                <a:gd name="T1" fmla="*/ 0 h 230"/>
                <a:gd name="T2" fmla="*/ 0 w 230"/>
                <a:gd name="T3" fmla="*/ 91 h 230"/>
                <a:gd name="T4" fmla="*/ 139 w 230"/>
                <a:gd name="T5" fmla="*/ 230 h 230"/>
                <a:gd name="T6" fmla="*/ 230 w 230"/>
                <a:gd name="T7" fmla="*/ 139 h 230"/>
                <a:gd name="T8" fmla="*/ 91 w 230"/>
                <a:gd name="T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230">
                  <a:moveTo>
                    <a:pt x="91" y="0"/>
                  </a:moveTo>
                  <a:cubicBezTo>
                    <a:pt x="66" y="35"/>
                    <a:pt x="35" y="66"/>
                    <a:pt x="0" y="91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75" y="205"/>
                    <a:pt x="205" y="175"/>
                    <a:pt x="230" y="139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3" name="Группа 662"/>
          <p:cNvGrpSpPr/>
          <p:nvPr/>
        </p:nvGrpSpPr>
        <p:grpSpPr>
          <a:xfrm>
            <a:off x="6902450" y="3825876"/>
            <a:ext cx="420687" cy="374650"/>
            <a:chOff x="6902450" y="3825876"/>
            <a:chExt cx="420687" cy="374650"/>
          </a:xfrm>
        </p:grpSpPr>
        <p:sp>
          <p:nvSpPr>
            <p:cNvPr id="547" name="Freeform 112"/>
            <p:cNvSpPr>
              <a:spLocks/>
            </p:cNvSpPr>
            <p:nvPr/>
          </p:nvSpPr>
          <p:spPr bwMode="auto">
            <a:xfrm>
              <a:off x="6902450" y="4121151"/>
              <a:ext cx="236537" cy="79375"/>
            </a:xfrm>
            <a:custGeom>
              <a:avLst/>
              <a:gdLst>
                <a:gd name="T0" fmla="*/ 409 w 492"/>
                <a:gd name="T1" fmla="*/ 165 h 165"/>
                <a:gd name="T2" fmla="*/ 83 w 492"/>
                <a:gd name="T3" fmla="*/ 165 h 165"/>
                <a:gd name="T4" fmla="*/ 0 w 492"/>
                <a:gd name="T5" fmla="*/ 82 h 165"/>
                <a:gd name="T6" fmla="*/ 0 w 492"/>
                <a:gd name="T7" fmla="*/ 82 h 165"/>
                <a:gd name="T8" fmla="*/ 83 w 492"/>
                <a:gd name="T9" fmla="*/ 0 h 165"/>
                <a:gd name="T10" fmla="*/ 409 w 492"/>
                <a:gd name="T11" fmla="*/ 0 h 165"/>
                <a:gd name="T12" fmla="*/ 492 w 492"/>
                <a:gd name="T13" fmla="*/ 82 h 165"/>
                <a:gd name="T14" fmla="*/ 492 w 492"/>
                <a:gd name="T15" fmla="*/ 82 h 165"/>
                <a:gd name="T16" fmla="*/ 409 w 492"/>
                <a:gd name="T1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2" h="165">
                  <a:moveTo>
                    <a:pt x="409" y="165"/>
                  </a:moveTo>
                  <a:cubicBezTo>
                    <a:pt x="83" y="165"/>
                    <a:pt x="83" y="165"/>
                    <a:pt x="83" y="165"/>
                  </a:cubicBezTo>
                  <a:cubicBezTo>
                    <a:pt x="37" y="165"/>
                    <a:pt x="0" y="128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37"/>
                    <a:pt x="37" y="0"/>
                    <a:pt x="83" y="0"/>
                  </a:cubicBezTo>
                  <a:cubicBezTo>
                    <a:pt x="409" y="0"/>
                    <a:pt x="409" y="0"/>
                    <a:pt x="409" y="0"/>
                  </a:cubicBezTo>
                  <a:cubicBezTo>
                    <a:pt x="455" y="0"/>
                    <a:pt x="492" y="37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2" y="128"/>
                    <a:pt x="455" y="165"/>
                    <a:pt x="409" y="165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8" name="Oval 113"/>
            <p:cNvSpPr>
              <a:spLocks noChangeArrowheads="1"/>
            </p:cNvSpPr>
            <p:nvPr/>
          </p:nvSpPr>
          <p:spPr bwMode="auto">
            <a:xfrm>
              <a:off x="7092950" y="4159251"/>
              <a:ext cx="3175" cy="4763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9" name="Oval 114"/>
            <p:cNvSpPr>
              <a:spLocks noChangeArrowheads="1"/>
            </p:cNvSpPr>
            <p:nvPr/>
          </p:nvSpPr>
          <p:spPr bwMode="auto">
            <a:xfrm>
              <a:off x="7054850" y="4159251"/>
              <a:ext cx="4762" cy="4763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0" name="Oval 115"/>
            <p:cNvSpPr>
              <a:spLocks noChangeArrowheads="1"/>
            </p:cNvSpPr>
            <p:nvPr/>
          </p:nvSpPr>
          <p:spPr bwMode="auto">
            <a:xfrm>
              <a:off x="7018337" y="4159251"/>
              <a:ext cx="3175" cy="4763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1" name="Oval 116"/>
            <p:cNvSpPr>
              <a:spLocks noChangeArrowheads="1"/>
            </p:cNvSpPr>
            <p:nvPr/>
          </p:nvSpPr>
          <p:spPr bwMode="auto">
            <a:xfrm>
              <a:off x="6980237" y="4159251"/>
              <a:ext cx="4762" cy="4763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2" name="Oval 117"/>
            <p:cNvSpPr>
              <a:spLocks noChangeArrowheads="1"/>
            </p:cNvSpPr>
            <p:nvPr/>
          </p:nvSpPr>
          <p:spPr bwMode="auto">
            <a:xfrm>
              <a:off x="6943725" y="4159251"/>
              <a:ext cx="4762" cy="4763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3" name="Line 118"/>
            <p:cNvSpPr>
              <a:spLocks noChangeShapeType="1"/>
            </p:cNvSpPr>
            <p:nvPr/>
          </p:nvSpPr>
          <p:spPr bwMode="auto">
            <a:xfrm>
              <a:off x="7050087" y="4075113"/>
              <a:ext cx="0" cy="4603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4" name="Line 119"/>
            <p:cNvSpPr>
              <a:spLocks noChangeShapeType="1"/>
            </p:cNvSpPr>
            <p:nvPr/>
          </p:nvSpPr>
          <p:spPr bwMode="auto">
            <a:xfrm flipV="1">
              <a:off x="6989762" y="4075113"/>
              <a:ext cx="0" cy="4603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5" name="Freeform 120"/>
            <p:cNvSpPr>
              <a:spLocks/>
            </p:cNvSpPr>
            <p:nvPr/>
          </p:nvSpPr>
          <p:spPr bwMode="auto">
            <a:xfrm>
              <a:off x="6902450" y="3825876"/>
              <a:ext cx="392112" cy="249238"/>
            </a:xfrm>
            <a:custGeom>
              <a:avLst/>
              <a:gdLst>
                <a:gd name="T0" fmla="*/ 761 w 817"/>
                <a:gd name="T1" fmla="*/ 66 h 518"/>
                <a:gd name="T2" fmla="*/ 622 w 817"/>
                <a:gd name="T3" fmla="*/ 66 h 518"/>
                <a:gd name="T4" fmla="*/ 410 w 817"/>
                <a:gd name="T5" fmla="*/ 278 h 518"/>
                <a:gd name="T6" fmla="*/ 492 w 817"/>
                <a:gd name="T7" fmla="*/ 361 h 518"/>
                <a:gd name="T8" fmla="*/ 492 w 817"/>
                <a:gd name="T9" fmla="*/ 458 h 518"/>
                <a:gd name="T10" fmla="*/ 433 w 817"/>
                <a:gd name="T11" fmla="*/ 518 h 518"/>
                <a:gd name="T12" fmla="*/ 50 w 817"/>
                <a:gd name="T13" fmla="*/ 518 h 518"/>
                <a:gd name="T14" fmla="*/ 0 w 817"/>
                <a:gd name="T15" fmla="*/ 468 h 518"/>
                <a:gd name="T16" fmla="*/ 0 w 817"/>
                <a:gd name="T17" fmla="*/ 279 h 518"/>
                <a:gd name="T18" fmla="*/ 50 w 817"/>
                <a:gd name="T19" fmla="*/ 228 h 518"/>
                <a:gd name="T20" fmla="*/ 360 w 817"/>
                <a:gd name="T21" fmla="*/ 228 h 518"/>
                <a:gd name="T22" fmla="*/ 589 w 817"/>
                <a:gd name="T23" fmla="*/ 0 h 518"/>
                <a:gd name="T24" fmla="*/ 817 w 817"/>
                <a:gd name="T25" fmla="*/ 0 h 518"/>
                <a:gd name="T26" fmla="*/ 817 w 817"/>
                <a:gd name="T27" fmla="*/ 42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7" h="518">
                  <a:moveTo>
                    <a:pt x="761" y="66"/>
                  </a:moveTo>
                  <a:cubicBezTo>
                    <a:pt x="622" y="66"/>
                    <a:pt x="622" y="66"/>
                    <a:pt x="622" y="66"/>
                  </a:cubicBezTo>
                  <a:cubicBezTo>
                    <a:pt x="410" y="278"/>
                    <a:pt x="410" y="278"/>
                    <a:pt x="410" y="278"/>
                  </a:cubicBezTo>
                  <a:cubicBezTo>
                    <a:pt x="492" y="361"/>
                    <a:pt x="492" y="361"/>
                    <a:pt x="492" y="361"/>
                  </a:cubicBezTo>
                  <a:cubicBezTo>
                    <a:pt x="492" y="458"/>
                    <a:pt x="492" y="458"/>
                    <a:pt x="492" y="458"/>
                  </a:cubicBezTo>
                  <a:cubicBezTo>
                    <a:pt x="492" y="491"/>
                    <a:pt x="466" y="518"/>
                    <a:pt x="433" y="518"/>
                  </a:cubicBezTo>
                  <a:cubicBezTo>
                    <a:pt x="50" y="518"/>
                    <a:pt x="50" y="518"/>
                    <a:pt x="50" y="518"/>
                  </a:cubicBezTo>
                  <a:cubicBezTo>
                    <a:pt x="22" y="518"/>
                    <a:pt x="0" y="495"/>
                    <a:pt x="0" y="46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0" y="251"/>
                    <a:pt x="22" y="228"/>
                    <a:pt x="50" y="228"/>
                  </a:cubicBezTo>
                  <a:cubicBezTo>
                    <a:pt x="360" y="228"/>
                    <a:pt x="360" y="228"/>
                    <a:pt x="360" y="228"/>
                  </a:cubicBezTo>
                  <a:cubicBezTo>
                    <a:pt x="589" y="0"/>
                    <a:pt x="589" y="0"/>
                    <a:pt x="589" y="0"/>
                  </a:cubicBezTo>
                  <a:cubicBezTo>
                    <a:pt x="817" y="0"/>
                    <a:pt x="817" y="0"/>
                    <a:pt x="817" y="0"/>
                  </a:cubicBezTo>
                  <a:cubicBezTo>
                    <a:pt x="817" y="420"/>
                    <a:pt x="817" y="420"/>
                    <a:pt x="817" y="42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6" name="Freeform 121"/>
            <p:cNvSpPr>
              <a:spLocks/>
            </p:cNvSpPr>
            <p:nvPr/>
          </p:nvSpPr>
          <p:spPr bwMode="auto">
            <a:xfrm>
              <a:off x="7267575" y="4029076"/>
              <a:ext cx="55562" cy="111125"/>
            </a:xfrm>
            <a:custGeom>
              <a:avLst/>
              <a:gdLst>
                <a:gd name="T0" fmla="*/ 0 w 35"/>
                <a:gd name="T1" fmla="*/ 0 h 70"/>
                <a:gd name="T2" fmla="*/ 0 w 35"/>
                <a:gd name="T3" fmla="*/ 24 h 70"/>
                <a:gd name="T4" fmla="*/ 8 w 35"/>
                <a:gd name="T5" fmla="*/ 40 h 70"/>
                <a:gd name="T6" fmla="*/ 8 w 35"/>
                <a:gd name="T7" fmla="*/ 70 h 70"/>
                <a:gd name="T8" fmla="*/ 27 w 35"/>
                <a:gd name="T9" fmla="*/ 70 h 70"/>
                <a:gd name="T10" fmla="*/ 27 w 35"/>
                <a:gd name="T11" fmla="*/ 40 h 70"/>
                <a:gd name="T12" fmla="*/ 35 w 35"/>
                <a:gd name="T13" fmla="*/ 24 h 70"/>
                <a:gd name="T14" fmla="*/ 35 w 35"/>
                <a:gd name="T15" fmla="*/ 0 h 70"/>
                <a:gd name="T16" fmla="*/ 0 w 35"/>
                <a:gd name="T1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70">
                  <a:moveTo>
                    <a:pt x="0" y="0"/>
                  </a:moveTo>
                  <a:lnTo>
                    <a:pt x="0" y="24"/>
                  </a:lnTo>
                  <a:lnTo>
                    <a:pt x="8" y="40"/>
                  </a:lnTo>
                  <a:lnTo>
                    <a:pt x="8" y="70"/>
                  </a:lnTo>
                  <a:lnTo>
                    <a:pt x="27" y="70"/>
                  </a:lnTo>
                  <a:lnTo>
                    <a:pt x="27" y="40"/>
                  </a:lnTo>
                  <a:lnTo>
                    <a:pt x="35" y="24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7" name="Line 122"/>
            <p:cNvSpPr>
              <a:spLocks noChangeShapeType="1"/>
            </p:cNvSpPr>
            <p:nvPr/>
          </p:nvSpPr>
          <p:spPr bwMode="auto">
            <a:xfrm>
              <a:off x="7280275" y="4160838"/>
              <a:ext cx="30162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8" name="Line 123"/>
            <p:cNvSpPr>
              <a:spLocks noChangeShapeType="1"/>
            </p:cNvSpPr>
            <p:nvPr/>
          </p:nvSpPr>
          <p:spPr bwMode="auto">
            <a:xfrm>
              <a:off x="7294562" y="4160838"/>
              <a:ext cx="0" cy="3968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9" name="Freeform 124"/>
            <p:cNvSpPr>
              <a:spLocks/>
            </p:cNvSpPr>
            <p:nvPr/>
          </p:nvSpPr>
          <p:spPr bwMode="auto">
            <a:xfrm>
              <a:off x="6923087" y="3981451"/>
              <a:ext cx="73025" cy="73025"/>
            </a:xfrm>
            <a:custGeom>
              <a:avLst/>
              <a:gdLst>
                <a:gd name="T0" fmla="*/ 0 w 154"/>
                <a:gd name="T1" fmla="*/ 147 h 154"/>
                <a:gd name="T2" fmla="*/ 7 w 154"/>
                <a:gd name="T3" fmla="*/ 154 h 154"/>
                <a:gd name="T4" fmla="*/ 154 w 154"/>
                <a:gd name="T5" fmla="*/ 154 h 154"/>
                <a:gd name="T6" fmla="*/ 0 w 154"/>
                <a:gd name="T7" fmla="*/ 0 h 154"/>
                <a:gd name="T8" fmla="*/ 0 w 154"/>
                <a:gd name="T9" fmla="*/ 14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154">
                  <a:moveTo>
                    <a:pt x="0" y="147"/>
                  </a:moveTo>
                  <a:cubicBezTo>
                    <a:pt x="0" y="151"/>
                    <a:pt x="3" y="154"/>
                    <a:pt x="7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8" name="Группа 657"/>
          <p:cNvGrpSpPr/>
          <p:nvPr/>
        </p:nvGrpSpPr>
        <p:grpSpPr>
          <a:xfrm>
            <a:off x="5626100" y="3186113"/>
            <a:ext cx="458787" cy="374650"/>
            <a:chOff x="5626100" y="3186113"/>
            <a:chExt cx="458787" cy="374650"/>
          </a:xfrm>
        </p:grpSpPr>
        <p:sp>
          <p:nvSpPr>
            <p:cNvPr id="560" name="Freeform 125"/>
            <p:cNvSpPr>
              <a:spLocks/>
            </p:cNvSpPr>
            <p:nvPr/>
          </p:nvSpPr>
          <p:spPr bwMode="auto">
            <a:xfrm>
              <a:off x="5626100" y="3481388"/>
              <a:ext cx="236537" cy="79375"/>
            </a:xfrm>
            <a:custGeom>
              <a:avLst/>
              <a:gdLst>
                <a:gd name="T0" fmla="*/ 410 w 492"/>
                <a:gd name="T1" fmla="*/ 165 h 165"/>
                <a:gd name="T2" fmla="*/ 83 w 492"/>
                <a:gd name="T3" fmla="*/ 165 h 165"/>
                <a:gd name="T4" fmla="*/ 0 w 492"/>
                <a:gd name="T5" fmla="*/ 83 h 165"/>
                <a:gd name="T6" fmla="*/ 0 w 492"/>
                <a:gd name="T7" fmla="*/ 83 h 165"/>
                <a:gd name="T8" fmla="*/ 83 w 492"/>
                <a:gd name="T9" fmla="*/ 0 h 165"/>
                <a:gd name="T10" fmla="*/ 410 w 492"/>
                <a:gd name="T11" fmla="*/ 0 h 165"/>
                <a:gd name="T12" fmla="*/ 492 w 492"/>
                <a:gd name="T13" fmla="*/ 83 h 165"/>
                <a:gd name="T14" fmla="*/ 492 w 492"/>
                <a:gd name="T15" fmla="*/ 83 h 165"/>
                <a:gd name="T16" fmla="*/ 410 w 492"/>
                <a:gd name="T1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2" h="165">
                  <a:moveTo>
                    <a:pt x="410" y="165"/>
                  </a:moveTo>
                  <a:cubicBezTo>
                    <a:pt x="83" y="165"/>
                    <a:pt x="83" y="165"/>
                    <a:pt x="83" y="165"/>
                  </a:cubicBezTo>
                  <a:cubicBezTo>
                    <a:pt x="37" y="165"/>
                    <a:pt x="0" y="128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37"/>
                    <a:pt x="37" y="0"/>
                    <a:pt x="83" y="0"/>
                  </a:cubicBezTo>
                  <a:cubicBezTo>
                    <a:pt x="410" y="0"/>
                    <a:pt x="410" y="0"/>
                    <a:pt x="410" y="0"/>
                  </a:cubicBezTo>
                  <a:cubicBezTo>
                    <a:pt x="455" y="0"/>
                    <a:pt x="492" y="37"/>
                    <a:pt x="492" y="83"/>
                  </a:cubicBezTo>
                  <a:cubicBezTo>
                    <a:pt x="492" y="83"/>
                    <a:pt x="492" y="83"/>
                    <a:pt x="492" y="83"/>
                  </a:cubicBezTo>
                  <a:cubicBezTo>
                    <a:pt x="492" y="128"/>
                    <a:pt x="455" y="165"/>
                    <a:pt x="410" y="165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1" name="Oval 126"/>
            <p:cNvSpPr>
              <a:spLocks noChangeArrowheads="1"/>
            </p:cNvSpPr>
            <p:nvPr/>
          </p:nvSpPr>
          <p:spPr bwMode="auto">
            <a:xfrm>
              <a:off x="5816600" y="3519488"/>
              <a:ext cx="4762" cy="317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2" name="Oval 127"/>
            <p:cNvSpPr>
              <a:spLocks noChangeArrowheads="1"/>
            </p:cNvSpPr>
            <p:nvPr/>
          </p:nvSpPr>
          <p:spPr bwMode="auto">
            <a:xfrm>
              <a:off x="5780087" y="3519488"/>
              <a:ext cx="4762" cy="317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3" name="Oval 128"/>
            <p:cNvSpPr>
              <a:spLocks noChangeArrowheads="1"/>
            </p:cNvSpPr>
            <p:nvPr/>
          </p:nvSpPr>
          <p:spPr bwMode="auto">
            <a:xfrm>
              <a:off x="5741987" y="3519488"/>
              <a:ext cx="4762" cy="317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4" name="Oval 129"/>
            <p:cNvSpPr>
              <a:spLocks noChangeArrowheads="1"/>
            </p:cNvSpPr>
            <p:nvPr/>
          </p:nvSpPr>
          <p:spPr bwMode="auto">
            <a:xfrm>
              <a:off x="5705475" y="3519488"/>
              <a:ext cx="3175" cy="317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5" name="Oval 130"/>
            <p:cNvSpPr>
              <a:spLocks noChangeArrowheads="1"/>
            </p:cNvSpPr>
            <p:nvPr/>
          </p:nvSpPr>
          <p:spPr bwMode="auto">
            <a:xfrm>
              <a:off x="5667375" y="3519488"/>
              <a:ext cx="4762" cy="317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6" name="Line 131"/>
            <p:cNvSpPr>
              <a:spLocks noChangeShapeType="1"/>
            </p:cNvSpPr>
            <p:nvPr/>
          </p:nvSpPr>
          <p:spPr bwMode="auto">
            <a:xfrm>
              <a:off x="5773737" y="3435351"/>
              <a:ext cx="0" cy="4603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7" name="Line 132"/>
            <p:cNvSpPr>
              <a:spLocks noChangeShapeType="1"/>
            </p:cNvSpPr>
            <p:nvPr/>
          </p:nvSpPr>
          <p:spPr bwMode="auto">
            <a:xfrm flipV="1">
              <a:off x="5715000" y="3435351"/>
              <a:ext cx="0" cy="4603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8" name="Freeform 133"/>
            <p:cNvSpPr>
              <a:spLocks/>
            </p:cNvSpPr>
            <p:nvPr/>
          </p:nvSpPr>
          <p:spPr bwMode="auto">
            <a:xfrm>
              <a:off x="5626100" y="3186113"/>
              <a:ext cx="393700" cy="249238"/>
            </a:xfrm>
            <a:custGeom>
              <a:avLst/>
              <a:gdLst>
                <a:gd name="T0" fmla="*/ 761 w 817"/>
                <a:gd name="T1" fmla="*/ 67 h 518"/>
                <a:gd name="T2" fmla="*/ 622 w 817"/>
                <a:gd name="T3" fmla="*/ 67 h 518"/>
                <a:gd name="T4" fmla="*/ 410 w 817"/>
                <a:gd name="T5" fmla="*/ 279 h 518"/>
                <a:gd name="T6" fmla="*/ 492 w 817"/>
                <a:gd name="T7" fmla="*/ 361 h 518"/>
                <a:gd name="T8" fmla="*/ 492 w 817"/>
                <a:gd name="T9" fmla="*/ 459 h 518"/>
                <a:gd name="T10" fmla="*/ 433 w 817"/>
                <a:gd name="T11" fmla="*/ 518 h 518"/>
                <a:gd name="T12" fmla="*/ 50 w 817"/>
                <a:gd name="T13" fmla="*/ 518 h 518"/>
                <a:gd name="T14" fmla="*/ 0 w 817"/>
                <a:gd name="T15" fmla="*/ 468 h 518"/>
                <a:gd name="T16" fmla="*/ 0 w 817"/>
                <a:gd name="T17" fmla="*/ 279 h 518"/>
                <a:gd name="T18" fmla="*/ 50 w 817"/>
                <a:gd name="T19" fmla="*/ 229 h 518"/>
                <a:gd name="T20" fmla="*/ 361 w 817"/>
                <a:gd name="T21" fmla="*/ 229 h 518"/>
                <a:gd name="T22" fmla="*/ 589 w 817"/>
                <a:gd name="T23" fmla="*/ 0 h 518"/>
                <a:gd name="T24" fmla="*/ 817 w 817"/>
                <a:gd name="T25" fmla="*/ 0 h 518"/>
                <a:gd name="T26" fmla="*/ 817 w 817"/>
                <a:gd name="T27" fmla="*/ 42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7" h="518">
                  <a:moveTo>
                    <a:pt x="761" y="67"/>
                  </a:moveTo>
                  <a:cubicBezTo>
                    <a:pt x="622" y="67"/>
                    <a:pt x="622" y="67"/>
                    <a:pt x="622" y="67"/>
                  </a:cubicBezTo>
                  <a:cubicBezTo>
                    <a:pt x="410" y="279"/>
                    <a:pt x="410" y="279"/>
                    <a:pt x="410" y="279"/>
                  </a:cubicBezTo>
                  <a:cubicBezTo>
                    <a:pt x="492" y="361"/>
                    <a:pt x="492" y="361"/>
                    <a:pt x="492" y="361"/>
                  </a:cubicBezTo>
                  <a:cubicBezTo>
                    <a:pt x="492" y="459"/>
                    <a:pt x="492" y="459"/>
                    <a:pt x="492" y="459"/>
                  </a:cubicBezTo>
                  <a:cubicBezTo>
                    <a:pt x="492" y="491"/>
                    <a:pt x="466" y="518"/>
                    <a:pt x="433" y="518"/>
                  </a:cubicBezTo>
                  <a:cubicBezTo>
                    <a:pt x="50" y="518"/>
                    <a:pt x="50" y="518"/>
                    <a:pt x="50" y="518"/>
                  </a:cubicBezTo>
                  <a:cubicBezTo>
                    <a:pt x="23" y="518"/>
                    <a:pt x="0" y="496"/>
                    <a:pt x="0" y="46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0" y="251"/>
                    <a:pt x="23" y="229"/>
                    <a:pt x="50" y="229"/>
                  </a:cubicBezTo>
                  <a:cubicBezTo>
                    <a:pt x="361" y="229"/>
                    <a:pt x="361" y="229"/>
                    <a:pt x="361" y="229"/>
                  </a:cubicBezTo>
                  <a:cubicBezTo>
                    <a:pt x="589" y="0"/>
                    <a:pt x="589" y="0"/>
                    <a:pt x="589" y="0"/>
                  </a:cubicBezTo>
                  <a:cubicBezTo>
                    <a:pt x="817" y="0"/>
                    <a:pt x="817" y="0"/>
                    <a:pt x="817" y="0"/>
                  </a:cubicBezTo>
                  <a:cubicBezTo>
                    <a:pt x="817" y="420"/>
                    <a:pt x="817" y="420"/>
                    <a:pt x="817" y="42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9" name="Oval 134"/>
            <p:cNvSpPr>
              <a:spLocks noChangeArrowheads="1"/>
            </p:cNvSpPr>
            <p:nvPr/>
          </p:nvSpPr>
          <p:spPr bwMode="auto">
            <a:xfrm>
              <a:off x="5954712" y="3387726"/>
              <a:ext cx="130175" cy="131763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0" name="Freeform 135"/>
            <p:cNvSpPr>
              <a:spLocks/>
            </p:cNvSpPr>
            <p:nvPr/>
          </p:nvSpPr>
          <p:spPr bwMode="auto">
            <a:xfrm>
              <a:off x="6019800" y="3422651"/>
              <a:ext cx="31750" cy="31750"/>
            </a:xfrm>
            <a:custGeom>
              <a:avLst/>
              <a:gdLst>
                <a:gd name="T0" fmla="*/ 0 w 65"/>
                <a:gd name="T1" fmla="*/ 0 h 65"/>
                <a:gd name="T2" fmla="*/ 65 w 65"/>
                <a:gd name="T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5" h="65">
                  <a:moveTo>
                    <a:pt x="0" y="0"/>
                  </a:moveTo>
                  <a:cubicBezTo>
                    <a:pt x="36" y="0"/>
                    <a:pt x="65" y="29"/>
                    <a:pt x="65" y="65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1" name="Freeform 136"/>
            <p:cNvSpPr>
              <a:spLocks/>
            </p:cNvSpPr>
            <p:nvPr/>
          </p:nvSpPr>
          <p:spPr bwMode="auto">
            <a:xfrm>
              <a:off x="5646737" y="3338513"/>
              <a:ext cx="74612" cy="74613"/>
            </a:xfrm>
            <a:custGeom>
              <a:avLst/>
              <a:gdLst>
                <a:gd name="T0" fmla="*/ 0 w 154"/>
                <a:gd name="T1" fmla="*/ 147 h 155"/>
                <a:gd name="T2" fmla="*/ 7 w 154"/>
                <a:gd name="T3" fmla="*/ 155 h 155"/>
                <a:gd name="T4" fmla="*/ 154 w 154"/>
                <a:gd name="T5" fmla="*/ 155 h 155"/>
                <a:gd name="T6" fmla="*/ 0 w 154"/>
                <a:gd name="T7" fmla="*/ 0 h 155"/>
                <a:gd name="T8" fmla="*/ 0 w 154"/>
                <a:gd name="T9" fmla="*/ 14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155">
                  <a:moveTo>
                    <a:pt x="0" y="147"/>
                  </a:moveTo>
                  <a:cubicBezTo>
                    <a:pt x="0" y="151"/>
                    <a:pt x="3" y="155"/>
                    <a:pt x="7" y="155"/>
                  </a:cubicBezTo>
                  <a:cubicBezTo>
                    <a:pt x="154" y="155"/>
                    <a:pt x="154" y="155"/>
                    <a:pt x="154" y="15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6" name="Группа 655"/>
          <p:cNvGrpSpPr/>
          <p:nvPr/>
        </p:nvGrpSpPr>
        <p:grpSpPr>
          <a:xfrm>
            <a:off x="6875462" y="3113088"/>
            <a:ext cx="492125" cy="487363"/>
            <a:chOff x="6875462" y="3113088"/>
            <a:chExt cx="492125" cy="487363"/>
          </a:xfrm>
        </p:grpSpPr>
        <p:sp>
          <p:nvSpPr>
            <p:cNvPr id="572" name="Line 137"/>
            <p:cNvSpPr>
              <a:spLocks noChangeShapeType="1"/>
            </p:cNvSpPr>
            <p:nvPr/>
          </p:nvSpPr>
          <p:spPr bwMode="auto">
            <a:xfrm>
              <a:off x="6938962" y="3409951"/>
              <a:ext cx="274637" cy="1587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" name="Line 138"/>
            <p:cNvSpPr>
              <a:spLocks noChangeShapeType="1"/>
            </p:cNvSpPr>
            <p:nvPr/>
          </p:nvSpPr>
          <p:spPr bwMode="auto">
            <a:xfrm flipV="1">
              <a:off x="6938962" y="3149601"/>
              <a:ext cx="0" cy="2603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" name="Freeform 139"/>
            <p:cNvSpPr>
              <a:spLocks/>
            </p:cNvSpPr>
            <p:nvPr/>
          </p:nvSpPr>
          <p:spPr bwMode="auto">
            <a:xfrm>
              <a:off x="6913562" y="3113088"/>
              <a:ext cx="52387" cy="26988"/>
            </a:xfrm>
            <a:custGeom>
              <a:avLst/>
              <a:gdLst>
                <a:gd name="T0" fmla="*/ 0 w 33"/>
                <a:gd name="T1" fmla="*/ 17 h 17"/>
                <a:gd name="T2" fmla="*/ 16 w 33"/>
                <a:gd name="T3" fmla="*/ 0 h 17"/>
                <a:gd name="T4" fmla="*/ 33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0" y="17"/>
                  </a:moveTo>
                  <a:lnTo>
                    <a:pt x="16" y="0"/>
                  </a:lnTo>
                  <a:lnTo>
                    <a:pt x="33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5" name="Freeform 140"/>
            <p:cNvSpPr>
              <a:spLocks/>
            </p:cNvSpPr>
            <p:nvPr/>
          </p:nvSpPr>
          <p:spPr bwMode="auto">
            <a:xfrm>
              <a:off x="7215187" y="3565526"/>
              <a:ext cx="36512" cy="26988"/>
            </a:xfrm>
            <a:custGeom>
              <a:avLst/>
              <a:gdLst>
                <a:gd name="T0" fmla="*/ 19 w 23"/>
                <a:gd name="T1" fmla="*/ 0 h 17"/>
                <a:gd name="T2" fmla="*/ 23 w 23"/>
                <a:gd name="T3" fmla="*/ 15 h 17"/>
                <a:gd name="T4" fmla="*/ 0 w 2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19" y="0"/>
                  </a:moveTo>
                  <a:lnTo>
                    <a:pt x="23" y="15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6" name="Line 141"/>
            <p:cNvSpPr>
              <a:spLocks noChangeShapeType="1"/>
            </p:cNvSpPr>
            <p:nvPr/>
          </p:nvSpPr>
          <p:spPr bwMode="auto">
            <a:xfrm flipH="1">
              <a:off x="6875462" y="3436938"/>
              <a:ext cx="25400" cy="1270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7" name="Line 142"/>
            <p:cNvSpPr>
              <a:spLocks noChangeShapeType="1"/>
            </p:cNvSpPr>
            <p:nvPr/>
          </p:nvSpPr>
          <p:spPr bwMode="auto">
            <a:xfrm flipH="1">
              <a:off x="6910387" y="3454401"/>
              <a:ext cx="23812" cy="1428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8" name="Line 143"/>
            <p:cNvSpPr>
              <a:spLocks noChangeShapeType="1"/>
            </p:cNvSpPr>
            <p:nvPr/>
          </p:nvSpPr>
          <p:spPr bwMode="auto">
            <a:xfrm flipH="1">
              <a:off x="6943725" y="3473451"/>
              <a:ext cx="23812" cy="1428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9" name="Line 144"/>
            <p:cNvSpPr>
              <a:spLocks noChangeShapeType="1"/>
            </p:cNvSpPr>
            <p:nvPr/>
          </p:nvSpPr>
          <p:spPr bwMode="auto">
            <a:xfrm flipH="1">
              <a:off x="6978650" y="3492501"/>
              <a:ext cx="23812" cy="1428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0" name="Line 145"/>
            <p:cNvSpPr>
              <a:spLocks noChangeShapeType="1"/>
            </p:cNvSpPr>
            <p:nvPr/>
          </p:nvSpPr>
          <p:spPr bwMode="auto">
            <a:xfrm flipH="1">
              <a:off x="7011987" y="3511551"/>
              <a:ext cx="23812" cy="1428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1" name="Line 146"/>
            <p:cNvSpPr>
              <a:spLocks noChangeShapeType="1"/>
            </p:cNvSpPr>
            <p:nvPr/>
          </p:nvSpPr>
          <p:spPr bwMode="auto">
            <a:xfrm flipH="1">
              <a:off x="7045325" y="3530601"/>
              <a:ext cx="25400" cy="1428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2" name="Line 147"/>
            <p:cNvSpPr>
              <a:spLocks noChangeShapeType="1"/>
            </p:cNvSpPr>
            <p:nvPr/>
          </p:nvSpPr>
          <p:spPr bwMode="auto">
            <a:xfrm flipH="1">
              <a:off x="7080250" y="3549651"/>
              <a:ext cx="23812" cy="1270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3" name="Line 148"/>
            <p:cNvSpPr>
              <a:spLocks noChangeShapeType="1"/>
            </p:cNvSpPr>
            <p:nvPr/>
          </p:nvSpPr>
          <p:spPr bwMode="auto">
            <a:xfrm flipH="1">
              <a:off x="7112000" y="3567113"/>
              <a:ext cx="25400" cy="1428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4" name="Line 149"/>
            <p:cNvSpPr>
              <a:spLocks noChangeShapeType="1"/>
            </p:cNvSpPr>
            <p:nvPr/>
          </p:nvSpPr>
          <p:spPr bwMode="auto">
            <a:xfrm flipH="1">
              <a:off x="7145337" y="3586163"/>
              <a:ext cx="23812" cy="1428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5" name="Freeform 150"/>
            <p:cNvSpPr>
              <a:spLocks/>
            </p:cNvSpPr>
            <p:nvPr/>
          </p:nvSpPr>
          <p:spPr bwMode="auto">
            <a:xfrm>
              <a:off x="6989762" y="3246438"/>
              <a:ext cx="219075" cy="125413"/>
            </a:xfrm>
            <a:custGeom>
              <a:avLst/>
              <a:gdLst>
                <a:gd name="T0" fmla="*/ 0 w 138"/>
                <a:gd name="T1" fmla="*/ 28 h 79"/>
                <a:gd name="T2" fmla="*/ 48 w 138"/>
                <a:gd name="T3" fmla="*/ 0 h 79"/>
                <a:gd name="T4" fmla="*/ 138 w 138"/>
                <a:gd name="T5" fmla="*/ 52 h 79"/>
                <a:gd name="T6" fmla="*/ 90 w 138"/>
                <a:gd name="T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79">
                  <a:moveTo>
                    <a:pt x="0" y="28"/>
                  </a:moveTo>
                  <a:lnTo>
                    <a:pt x="48" y="0"/>
                  </a:lnTo>
                  <a:lnTo>
                    <a:pt x="138" y="52"/>
                  </a:lnTo>
                  <a:lnTo>
                    <a:pt x="90" y="79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6" name="Freeform 151"/>
            <p:cNvSpPr>
              <a:spLocks/>
            </p:cNvSpPr>
            <p:nvPr/>
          </p:nvSpPr>
          <p:spPr bwMode="auto">
            <a:xfrm>
              <a:off x="6989762" y="3290888"/>
              <a:ext cx="219075" cy="171450"/>
            </a:xfrm>
            <a:custGeom>
              <a:avLst/>
              <a:gdLst>
                <a:gd name="T0" fmla="*/ 138 w 138"/>
                <a:gd name="T1" fmla="*/ 24 h 108"/>
                <a:gd name="T2" fmla="*/ 138 w 138"/>
                <a:gd name="T3" fmla="*/ 79 h 108"/>
                <a:gd name="T4" fmla="*/ 90 w 138"/>
                <a:gd name="T5" fmla="*/ 108 h 108"/>
                <a:gd name="T6" fmla="*/ 0 w 138"/>
                <a:gd name="T7" fmla="*/ 56 h 108"/>
                <a:gd name="T8" fmla="*/ 0 w 138"/>
                <a:gd name="T9" fmla="*/ 0 h 108"/>
                <a:gd name="T10" fmla="*/ 90 w 138"/>
                <a:gd name="T11" fmla="*/ 51 h 108"/>
                <a:gd name="T12" fmla="*/ 90 w 138"/>
                <a:gd name="T13" fmla="*/ 8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08">
                  <a:moveTo>
                    <a:pt x="138" y="24"/>
                  </a:moveTo>
                  <a:lnTo>
                    <a:pt x="138" y="79"/>
                  </a:lnTo>
                  <a:lnTo>
                    <a:pt x="90" y="108"/>
                  </a:lnTo>
                  <a:lnTo>
                    <a:pt x="0" y="56"/>
                  </a:lnTo>
                  <a:lnTo>
                    <a:pt x="0" y="0"/>
                  </a:lnTo>
                  <a:lnTo>
                    <a:pt x="90" y="51"/>
                  </a:lnTo>
                  <a:lnTo>
                    <a:pt x="90" y="89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7" name="Freeform 152"/>
            <p:cNvSpPr>
              <a:spLocks/>
            </p:cNvSpPr>
            <p:nvPr/>
          </p:nvSpPr>
          <p:spPr bwMode="auto">
            <a:xfrm>
              <a:off x="7011987" y="3330576"/>
              <a:ext cx="98425" cy="92075"/>
            </a:xfrm>
            <a:custGeom>
              <a:avLst/>
              <a:gdLst>
                <a:gd name="T0" fmla="*/ 0 w 62"/>
                <a:gd name="T1" fmla="*/ 23 h 58"/>
                <a:gd name="T2" fmla="*/ 62 w 62"/>
                <a:gd name="T3" fmla="*/ 58 h 58"/>
                <a:gd name="T4" fmla="*/ 62 w 62"/>
                <a:gd name="T5" fmla="*/ 35 h 58"/>
                <a:gd name="T6" fmla="*/ 0 w 62"/>
                <a:gd name="T7" fmla="*/ 0 h 58"/>
                <a:gd name="T8" fmla="*/ 0 w 62"/>
                <a:gd name="T9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8">
                  <a:moveTo>
                    <a:pt x="0" y="23"/>
                  </a:moveTo>
                  <a:lnTo>
                    <a:pt x="62" y="58"/>
                  </a:lnTo>
                  <a:lnTo>
                    <a:pt x="62" y="35"/>
                  </a:lnTo>
                  <a:lnTo>
                    <a:pt x="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8" name="Freeform 153"/>
            <p:cNvSpPr>
              <a:spLocks/>
            </p:cNvSpPr>
            <p:nvPr/>
          </p:nvSpPr>
          <p:spPr bwMode="auto">
            <a:xfrm>
              <a:off x="7064375" y="3113088"/>
              <a:ext cx="220662" cy="125413"/>
            </a:xfrm>
            <a:custGeom>
              <a:avLst/>
              <a:gdLst>
                <a:gd name="T0" fmla="*/ 0 w 139"/>
                <a:gd name="T1" fmla="*/ 28 h 79"/>
                <a:gd name="T2" fmla="*/ 49 w 139"/>
                <a:gd name="T3" fmla="*/ 0 h 79"/>
                <a:gd name="T4" fmla="*/ 139 w 139"/>
                <a:gd name="T5" fmla="*/ 51 h 79"/>
                <a:gd name="T6" fmla="*/ 90 w 139"/>
                <a:gd name="T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79">
                  <a:moveTo>
                    <a:pt x="0" y="28"/>
                  </a:moveTo>
                  <a:lnTo>
                    <a:pt x="49" y="0"/>
                  </a:lnTo>
                  <a:lnTo>
                    <a:pt x="139" y="51"/>
                  </a:lnTo>
                  <a:lnTo>
                    <a:pt x="90" y="79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9" name="Freeform 154"/>
            <p:cNvSpPr>
              <a:spLocks/>
            </p:cNvSpPr>
            <p:nvPr/>
          </p:nvSpPr>
          <p:spPr bwMode="auto">
            <a:xfrm>
              <a:off x="7207250" y="3194051"/>
              <a:ext cx="77787" cy="133350"/>
            </a:xfrm>
            <a:custGeom>
              <a:avLst/>
              <a:gdLst>
                <a:gd name="T0" fmla="*/ 0 w 49"/>
                <a:gd name="T1" fmla="*/ 84 h 84"/>
                <a:gd name="T2" fmla="*/ 49 w 49"/>
                <a:gd name="T3" fmla="*/ 56 h 84"/>
                <a:gd name="T4" fmla="*/ 49 w 49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84">
                  <a:moveTo>
                    <a:pt x="0" y="84"/>
                  </a:moveTo>
                  <a:lnTo>
                    <a:pt x="49" y="56"/>
                  </a:lnTo>
                  <a:lnTo>
                    <a:pt x="49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0" name="Freeform 155"/>
            <p:cNvSpPr>
              <a:spLocks/>
            </p:cNvSpPr>
            <p:nvPr/>
          </p:nvSpPr>
          <p:spPr bwMode="auto">
            <a:xfrm>
              <a:off x="7064375" y="3157538"/>
              <a:ext cx="142875" cy="139700"/>
            </a:xfrm>
            <a:custGeom>
              <a:avLst/>
              <a:gdLst>
                <a:gd name="T0" fmla="*/ 90 w 90"/>
                <a:gd name="T1" fmla="*/ 88 h 88"/>
                <a:gd name="T2" fmla="*/ 90 w 90"/>
                <a:gd name="T3" fmla="*/ 51 h 88"/>
                <a:gd name="T4" fmla="*/ 0 w 90"/>
                <a:gd name="T5" fmla="*/ 0 h 88"/>
                <a:gd name="T6" fmla="*/ 0 w 90"/>
                <a:gd name="T7" fmla="*/ 5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88">
                  <a:moveTo>
                    <a:pt x="90" y="88"/>
                  </a:moveTo>
                  <a:lnTo>
                    <a:pt x="90" y="51"/>
                  </a:lnTo>
                  <a:lnTo>
                    <a:pt x="0" y="0"/>
                  </a:lnTo>
                  <a:lnTo>
                    <a:pt x="0" y="5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1" name="Freeform 156"/>
            <p:cNvSpPr>
              <a:spLocks/>
            </p:cNvSpPr>
            <p:nvPr/>
          </p:nvSpPr>
          <p:spPr bwMode="auto">
            <a:xfrm>
              <a:off x="7208837" y="3284538"/>
              <a:ext cx="76200" cy="131763"/>
            </a:xfrm>
            <a:custGeom>
              <a:avLst/>
              <a:gdLst>
                <a:gd name="T0" fmla="*/ 48 w 48"/>
                <a:gd name="T1" fmla="*/ 0 h 83"/>
                <a:gd name="T2" fmla="*/ 48 w 48"/>
                <a:gd name="T3" fmla="*/ 55 h 83"/>
                <a:gd name="T4" fmla="*/ 0 w 48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83">
                  <a:moveTo>
                    <a:pt x="48" y="0"/>
                  </a:moveTo>
                  <a:lnTo>
                    <a:pt x="48" y="55"/>
                  </a:lnTo>
                  <a:lnTo>
                    <a:pt x="0" y="83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2" name="Freeform 157"/>
            <p:cNvSpPr>
              <a:spLocks/>
            </p:cNvSpPr>
            <p:nvPr/>
          </p:nvSpPr>
          <p:spPr bwMode="auto">
            <a:xfrm>
              <a:off x="7234237" y="3395663"/>
              <a:ext cx="133350" cy="115888"/>
            </a:xfrm>
            <a:custGeom>
              <a:avLst/>
              <a:gdLst>
                <a:gd name="T0" fmla="*/ 0 w 84"/>
                <a:gd name="T1" fmla="*/ 73 h 73"/>
                <a:gd name="T2" fmla="*/ 84 w 84"/>
                <a:gd name="T3" fmla="*/ 24 h 73"/>
                <a:gd name="T4" fmla="*/ 42 w 84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73">
                  <a:moveTo>
                    <a:pt x="0" y="73"/>
                  </a:moveTo>
                  <a:lnTo>
                    <a:pt x="84" y="24"/>
                  </a:lnTo>
                  <a:lnTo>
                    <a:pt x="42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3" name="Line 158"/>
            <p:cNvSpPr>
              <a:spLocks noChangeShapeType="1"/>
            </p:cNvSpPr>
            <p:nvPr/>
          </p:nvSpPr>
          <p:spPr bwMode="auto">
            <a:xfrm flipH="1" flipV="1">
              <a:off x="7307262" y="3433763"/>
              <a:ext cx="30162" cy="17463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4" name="Line 159"/>
            <p:cNvSpPr>
              <a:spLocks noChangeShapeType="1"/>
            </p:cNvSpPr>
            <p:nvPr/>
          </p:nvSpPr>
          <p:spPr bwMode="auto">
            <a:xfrm flipH="1" flipV="1">
              <a:off x="7277100" y="3451226"/>
              <a:ext cx="31750" cy="17463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5" name="Line 160"/>
            <p:cNvSpPr>
              <a:spLocks noChangeShapeType="1"/>
            </p:cNvSpPr>
            <p:nvPr/>
          </p:nvSpPr>
          <p:spPr bwMode="auto">
            <a:xfrm flipH="1" flipV="1">
              <a:off x="7246937" y="3468688"/>
              <a:ext cx="31750" cy="17463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9" name="Группа 658"/>
          <p:cNvGrpSpPr/>
          <p:nvPr/>
        </p:nvGrpSpPr>
        <p:grpSpPr>
          <a:xfrm>
            <a:off x="4987925" y="3068638"/>
            <a:ext cx="447674" cy="536575"/>
            <a:chOff x="4987925" y="3068638"/>
            <a:chExt cx="447674" cy="536575"/>
          </a:xfrm>
        </p:grpSpPr>
        <p:sp>
          <p:nvSpPr>
            <p:cNvPr id="596" name="Line 161"/>
            <p:cNvSpPr>
              <a:spLocks noChangeShapeType="1"/>
            </p:cNvSpPr>
            <p:nvPr/>
          </p:nvSpPr>
          <p:spPr bwMode="auto">
            <a:xfrm>
              <a:off x="5251450" y="3209926"/>
              <a:ext cx="0" cy="157163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7" name="Line 162"/>
            <p:cNvSpPr>
              <a:spLocks noChangeShapeType="1"/>
            </p:cNvSpPr>
            <p:nvPr/>
          </p:nvSpPr>
          <p:spPr bwMode="auto">
            <a:xfrm flipV="1">
              <a:off x="5137150" y="3209926"/>
              <a:ext cx="0" cy="1460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8" name="Freeform 163"/>
            <p:cNvSpPr>
              <a:spLocks/>
            </p:cNvSpPr>
            <p:nvPr/>
          </p:nvSpPr>
          <p:spPr bwMode="auto">
            <a:xfrm>
              <a:off x="5167312" y="3251201"/>
              <a:ext cx="53975" cy="26988"/>
            </a:xfrm>
            <a:custGeom>
              <a:avLst/>
              <a:gdLst>
                <a:gd name="T0" fmla="*/ 34 w 34"/>
                <a:gd name="T1" fmla="*/ 17 h 17"/>
                <a:gd name="T2" fmla="*/ 17 w 34"/>
                <a:gd name="T3" fmla="*/ 0 h 17"/>
                <a:gd name="T4" fmla="*/ 0 w 34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7">
                  <a:moveTo>
                    <a:pt x="34" y="17"/>
                  </a:move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9" name="Freeform 164"/>
            <p:cNvSpPr>
              <a:spLocks/>
            </p:cNvSpPr>
            <p:nvPr/>
          </p:nvSpPr>
          <p:spPr bwMode="auto">
            <a:xfrm>
              <a:off x="5167312" y="3305176"/>
              <a:ext cx="53975" cy="25400"/>
            </a:xfrm>
            <a:custGeom>
              <a:avLst/>
              <a:gdLst>
                <a:gd name="T0" fmla="*/ 34 w 34"/>
                <a:gd name="T1" fmla="*/ 16 h 16"/>
                <a:gd name="T2" fmla="*/ 17 w 34"/>
                <a:gd name="T3" fmla="*/ 0 h 16"/>
                <a:gd name="T4" fmla="*/ 0 w 3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6">
                  <a:moveTo>
                    <a:pt x="34" y="16"/>
                  </a:moveTo>
                  <a:lnTo>
                    <a:pt x="17" y="0"/>
                  </a:lnTo>
                  <a:lnTo>
                    <a:pt x="0" y="1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0" name="Freeform 165"/>
            <p:cNvSpPr>
              <a:spLocks/>
            </p:cNvSpPr>
            <p:nvPr/>
          </p:nvSpPr>
          <p:spPr bwMode="auto">
            <a:xfrm>
              <a:off x="5137150" y="3068638"/>
              <a:ext cx="114300" cy="100013"/>
            </a:xfrm>
            <a:custGeom>
              <a:avLst/>
              <a:gdLst>
                <a:gd name="T0" fmla="*/ 72 w 72"/>
                <a:gd name="T1" fmla="*/ 63 h 63"/>
                <a:gd name="T2" fmla="*/ 72 w 72"/>
                <a:gd name="T3" fmla="*/ 36 h 63"/>
                <a:gd name="T4" fmla="*/ 36 w 72"/>
                <a:gd name="T5" fmla="*/ 0 h 63"/>
                <a:gd name="T6" fmla="*/ 0 w 72"/>
                <a:gd name="T7" fmla="*/ 36 h 63"/>
                <a:gd name="T8" fmla="*/ 0 w 72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3">
                  <a:moveTo>
                    <a:pt x="72" y="63"/>
                  </a:moveTo>
                  <a:lnTo>
                    <a:pt x="72" y="36"/>
                  </a:lnTo>
                  <a:lnTo>
                    <a:pt x="36" y="0"/>
                  </a:lnTo>
                  <a:lnTo>
                    <a:pt x="0" y="36"/>
                  </a:lnTo>
                  <a:lnTo>
                    <a:pt x="0" y="63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1" name="Freeform 166"/>
            <p:cNvSpPr>
              <a:spLocks/>
            </p:cNvSpPr>
            <p:nvPr/>
          </p:nvSpPr>
          <p:spPr bwMode="auto">
            <a:xfrm>
              <a:off x="5024437" y="3168651"/>
              <a:ext cx="411162" cy="68263"/>
            </a:xfrm>
            <a:custGeom>
              <a:avLst/>
              <a:gdLst>
                <a:gd name="T0" fmla="*/ 259 w 259"/>
                <a:gd name="T1" fmla="*/ 26 h 43"/>
                <a:gd name="T2" fmla="*/ 233 w 259"/>
                <a:gd name="T3" fmla="*/ 0 h 43"/>
                <a:gd name="T4" fmla="*/ 43 w 259"/>
                <a:gd name="T5" fmla="*/ 0 h 43"/>
                <a:gd name="T6" fmla="*/ 0 w 259"/>
                <a:gd name="T7" fmla="*/ 0 h 43"/>
                <a:gd name="T8" fmla="*/ 0 w 259"/>
                <a:gd name="T9" fmla="*/ 26 h 43"/>
                <a:gd name="T10" fmla="*/ 0 w 259"/>
                <a:gd name="T11" fmla="*/ 43 h 43"/>
                <a:gd name="T12" fmla="*/ 43 w 259"/>
                <a:gd name="T13" fmla="*/ 43 h 43"/>
                <a:gd name="T14" fmla="*/ 43 w 259"/>
                <a:gd name="T15" fmla="*/ 26 h 43"/>
                <a:gd name="T16" fmla="*/ 259 w 259"/>
                <a:gd name="T17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9" h="43">
                  <a:moveTo>
                    <a:pt x="259" y="26"/>
                  </a:moveTo>
                  <a:lnTo>
                    <a:pt x="233" y="0"/>
                  </a:lnTo>
                  <a:lnTo>
                    <a:pt x="43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0" y="43"/>
                  </a:lnTo>
                  <a:lnTo>
                    <a:pt x="43" y="43"/>
                  </a:lnTo>
                  <a:lnTo>
                    <a:pt x="43" y="26"/>
                  </a:lnTo>
                  <a:lnTo>
                    <a:pt x="259" y="26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2" name="Line 167"/>
            <p:cNvSpPr>
              <a:spLocks noChangeShapeType="1"/>
            </p:cNvSpPr>
            <p:nvPr/>
          </p:nvSpPr>
          <p:spPr bwMode="auto">
            <a:xfrm>
              <a:off x="5394325" y="3209926"/>
              <a:ext cx="0" cy="730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3" name="Freeform 168"/>
            <p:cNvSpPr>
              <a:spLocks/>
            </p:cNvSpPr>
            <p:nvPr/>
          </p:nvSpPr>
          <p:spPr bwMode="auto">
            <a:xfrm>
              <a:off x="5130800" y="3362326"/>
              <a:ext cx="257175" cy="144463"/>
            </a:xfrm>
            <a:custGeom>
              <a:avLst/>
              <a:gdLst>
                <a:gd name="T0" fmla="*/ 400 w 534"/>
                <a:gd name="T1" fmla="*/ 211 h 298"/>
                <a:gd name="T2" fmla="*/ 174 w 534"/>
                <a:gd name="T3" fmla="*/ 155 h 298"/>
                <a:gd name="T4" fmla="*/ 95 w 534"/>
                <a:gd name="T5" fmla="*/ 157 h 298"/>
                <a:gd name="T6" fmla="*/ 16 w 534"/>
                <a:gd name="T7" fmla="*/ 200 h 298"/>
                <a:gd name="T8" fmla="*/ 4 w 534"/>
                <a:gd name="T9" fmla="*/ 172 h 298"/>
                <a:gd name="T10" fmla="*/ 19 w 534"/>
                <a:gd name="T11" fmla="*/ 119 h 298"/>
                <a:gd name="T12" fmla="*/ 65 w 534"/>
                <a:gd name="T13" fmla="*/ 67 h 298"/>
                <a:gd name="T14" fmla="*/ 123 w 534"/>
                <a:gd name="T15" fmla="*/ 41 h 298"/>
                <a:gd name="T16" fmla="*/ 189 w 534"/>
                <a:gd name="T17" fmla="*/ 39 h 298"/>
                <a:gd name="T18" fmla="*/ 342 w 534"/>
                <a:gd name="T19" fmla="*/ 75 h 298"/>
                <a:gd name="T20" fmla="*/ 534 w 53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4" h="298">
                  <a:moveTo>
                    <a:pt x="400" y="211"/>
                  </a:moveTo>
                  <a:cubicBezTo>
                    <a:pt x="270" y="298"/>
                    <a:pt x="174" y="155"/>
                    <a:pt x="174" y="155"/>
                  </a:cubicBezTo>
                  <a:cubicBezTo>
                    <a:pt x="128" y="92"/>
                    <a:pt x="95" y="157"/>
                    <a:pt x="95" y="157"/>
                  </a:cubicBezTo>
                  <a:cubicBezTo>
                    <a:pt x="71" y="215"/>
                    <a:pt x="36" y="210"/>
                    <a:pt x="16" y="200"/>
                  </a:cubicBezTo>
                  <a:cubicBezTo>
                    <a:pt x="5" y="195"/>
                    <a:pt x="0" y="183"/>
                    <a:pt x="4" y="172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6" y="95"/>
                    <a:pt x="43" y="76"/>
                    <a:pt x="65" y="67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44" y="32"/>
                    <a:pt x="163" y="34"/>
                    <a:pt x="189" y="39"/>
                  </a:cubicBezTo>
                  <a:cubicBezTo>
                    <a:pt x="342" y="75"/>
                    <a:pt x="342" y="75"/>
                    <a:pt x="342" y="75"/>
                  </a:cubicBezTo>
                  <a:cubicBezTo>
                    <a:pt x="534" y="0"/>
                    <a:pt x="534" y="0"/>
                    <a:pt x="534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4" name="Line 169"/>
            <p:cNvSpPr>
              <a:spLocks noChangeShapeType="1"/>
            </p:cNvSpPr>
            <p:nvPr/>
          </p:nvSpPr>
          <p:spPr bwMode="auto">
            <a:xfrm flipH="1">
              <a:off x="5291137" y="3459163"/>
              <a:ext cx="106362" cy="571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5" name="Freeform 170"/>
            <p:cNvSpPr>
              <a:spLocks/>
            </p:cNvSpPr>
            <p:nvPr/>
          </p:nvSpPr>
          <p:spPr bwMode="auto">
            <a:xfrm>
              <a:off x="5214937" y="3484563"/>
              <a:ext cx="87312" cy="71438"/>
            </a:xfrm>
            <a:custGeom>
              <a:avLst/>
              <a:gdLst>
                <a:gd name="T0" fmla="*/ 118 w 181"/>
                <a:gd name="T1" fmla="*/ 27 h 146"/>
                <a:gd name="T2" fmla="*/ 173 w 181"/>
                <a:gd name="T3" fmla="*/ 85 h 146"/>
                <a:gd name="T4" fmla="*/ 178 w 181"/>
                <a:gd name="T5" fmla="*/ 114 h 146"/>
                <a:gd name="T6" fmla="*/ 178 w 181"/>
                <a:gd name="T7" fmla="*/ 114 h 146"/>
                <a:gd name="T8" fmla="*/ 119 w 181"/>
                <a:gd name="T9" fmla="*/ 126 h 146"/>
                <a:gd name="T10" fmla="*/ 0 w 181"/>
                <a:gd name="T1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46">
                  <a:moveTo>
                    <a:pt x="118" y="27"/>
                  </a:moveTo>
                  <a:cubicBezTo>
                    <a:pt x="173" y="85"/>
                    <a:pt x="173" y="85"/>
                    <a:pt x="173" y="85"/>
                  </a:cubicBezTo>
                  <a:cubicBezTo>
                    <a:pt x="180" y="93"/>
                    <a:pt x="181" y="104"/>
                    <a:pt x="178" y="114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69" y="139"/>
                    <a:pt x="137" y="146"/>
                    <a:pt x="119" y="12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6" name="Freeform 171"/>
            <p:cNvSpPr>
              <a:spLocks/>
            </p:cNvSpPr>
            <p:nvPr/>
          </p:nvSpPr>
          <p:spPr bwMode="auto">
            <a:xfrm>
              <a:off x="5191125" y="3514726"/>
              <a:ext cx="88900" cy="63500"/>
            </a:xfrm>
            <a:custGeom>
              <a:avLst/>
              <a:gdLst>
                <a:gd name="T0" fmla="*/ 0 w 187"/>
                <a:gd name="T1" fmla="*/ 0 h 132"/>
                <a:gd name="T2" fmla="*/ 100 w 187"/>
                <a:gd name="T3" fmla="*/ 104 h 132"/>
                <a:gd name="T4" fmla="*/ 186 w 187"/>
                <a:gd name="T5" fmla="*/ 85 h 132"/>
                <a:gd name="T6" fmla="*/ 187 w 187"/>
                <a:gd name="T7" fmla="*/ 8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32">
                  <a:moveTo>
                    <a:pt x="0" y="0"/>
                  </a:moveTo>
                  <a:cubicBezTo>
                    <a:pt x="100" y="104"/>
                    <a:pt x="100" y="104"/>
                    <a:pt x="100" y="104"/>
                  </a:cubicBezTo>
                  <a:cubicBezTo>
                    <a:pt x="127" y="132"/>
                    <a:pt x="174" y="122"/>
                    <a:pt x="186" y="85"/>
                  </a:cubicBezTo>
                  <a:cubicBezTo>
                    <a:pt x="187" y="84"/>
                    <a:pt x="187" y="84"/>
                    <a:pt x="187" y="83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7" name="Freeform 172"/>
            <p:cNvSpPr>
              <a:spLocks/>
            </p:cNvSpPr>
            <p:nvPr/>
          </p:nvSpPr>
          <p:spPr bwMode="auto">
            <a:xfrm>
              <a:off x="5167312" y="3538538"/>
              <a:ext cx="82550" cy="52388"/>
            </a:xfrm>
            <a:custGeom>
              <a:avLst/>
              <a:gdLst>
                <a:gd name="T0" fmla="*/ 0 w 170"/>
                <a:gd name="T1" fmla="*/ 0 h 111"/>
                <a:gd name="T2" fmla="*/ 82 w 170"/>
                <a:gd name="T3" fmla="*/ 92 h 111"/>
                <a:gd name="T4" fmla="*/ 118 w 170"/>
                <a:gd name="T5" fmla="*/ 110 h 111"/>
                <a:gd name="T6" fmla="*/ 170 w 170"/>
                <a:gd name="T7" fmla="*/ 7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111">
                  <a:moveTo>
                    <a:pt x="0" y="0"/>
                  </a:moveTo>
                  <a:cubicBezTo>
                    <a:pt x="82" y="92"/>
                    <a:pt x="82" y="92"/>
                    <a:pt x="82" y="92"/>
                  </a:cubicBezTo>
                  <a:cubicBezTo>
                    <a:pt x="92" y="102"/>
                    <a:pt x="104" y="109"/>
                    <a:pt x="118" y="110"/>
                  </a:cubicBezTo>
                  <a:cubicBezTo>
                    <a:pt x="134" y="111"/>
                    <a:pt x="153" y="105"/>
                    <a:pt x="170" y="77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8" name="Freeform 173"/>
            <p:cNvSpPr>
              <a:spLocks/>
            </p:cNvSpPr>
            <p:nvPr/>
          </p:nvSpPr>
          <p:spPr bwMode="auto">
            <a:xfrm>
              <a:off x="4987925" y="3455988"/>
              <a:ext cx="223837" cy="149225"/>
            </a:xfrm>
            <a:custGeom>
              <a:avLst/>
              <a:gdLst>
                <a:gd name="T0" fmla="*/ 465 w 465"/>
                <a:gd name="T1" fmla="*/ 272 h 310"/>
                <a:gd name="T2" fmla="*/ 465 w 465"/>
                <a:gd name="T3" fmla="*/ 273 h 310"/>
                <a:gd name="T4" fmla="*/ 408 w 465"/>
                <a:gd name="T5" fmla="*/ 291 h 310"/>
                <a:gd name="T6" fmla="*/ 166 w 465"/>
                <a:gd name="T7" fmla="*/ 47 h 310"/>
                <a:gd name="T8" fmla="*/ 0 w 465"/>
                <a:gd name="T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5" h="310">
                  <a:moveTo>
                    <a:pt x="465" y="272"/>
                  </a:moveTo>
                  <a:cubicBezTo>
                    <a:pt x="465" y="273"/>
                    <a:pt x="465" y="273"/>
                    <a:pt x="465" y="273"/>
                  </a:cubicBezTo>
                  <a:cubicBezTo>
                    <a:pt x="461" y="300"/>
                    <a:pt x="427" y="310"/>
                    <a:pt x="408" y="291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9" name="Freeform 174"/>
            <p:cNvSpPr>
              <a:spLocks/>
            </p:cNvSpPr>
            <p:nvPr/>
          </p:nvSpPr>
          <p:spPr bwMode="auto">
            <a:xfrm>
              <a:off x="5060950" y="3497263"/>
              <a:ext cx="25400" cy="46038"/>
            </a:xfrm>
            <a:custGeom>
              <a:avLst/>
              <a:gdLst>
                <a:gd name="T0" fmla="*/ 53 w 53"/>
                <a:gd name="T1" fmla="*/ 0 h 95"/>
                <a:gd name="T2" fmla="*/ 10 w 53"/>
                <a:gd name="T3" fmla="*/ 47 h 95"/>
                <a:gd name="T4" fmla="*/ 13 w 53"/>
                <a:gd name="T5" fmla="*/ 85 h 95"/>
                <a:gd name="T6" fmla="*/ 13 w 53"/>
                <a:gd name="T7" fmla="*/ 85 h 95"/>
                <a:gd name="T8" fmla="*/ 53 w 53"/>
                <a:gd name="T9" fmla="*/ 8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5">
                  <a:moveTo>
                    <a:pt x="53" y="0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0" y="58"/>
                    <a:pt x="1" y="75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25" y="95"/>
                    <a:pt x="43" y="93"/>
                    <a:pt x="53" y="8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0" name="Freeform 175"/>
            <p:cNvSpPr>
              <a:spLocks/>
            </p:cNvSpPr>
            <p:nvPr/>
          </p:nvSpPr>
          <p:spPr bwMode="auto">
            <a:xfrm>
              <a:off x="5075237" y="3519488"/>
              <a:ext cx="39687" cy="50800"/>
            </a:xfrm>
            <a:custGeom>
              <a:avLst/>
              <a:gdLst>
                <a:gd name="T0" fmla="*/ 83 w 83"/>
                <a:gd name="T1" fmla="*/ 65 h 103"/>
                <a:gd name="T2" fmla="*/ 61 w 83"/>
                <a:gd name="T3" fmla="*/ 89 h 103"/>
                <a:gd name="T4" fmla="*/ 15 w 83"/>
                <a:gd name="T5" fmla="*/ 92 h 103"/>
                <a:gd name="T6" fmla="*/ 15 w 83"/>
                <a:gd name="T7" fmla="*/ 92 h 103"/>
                <a:gd name="T8" fmla="*/ 12 w 83"/>
                <a:gd name="T9" fmla="*/ 46 h 103"/>
                <a:gd name="T10" fmla="*/ 53 w 83"/>
                <a:gd name="T1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03">
                  <a:moveTo>
                    <a:pt x="83" y="65"/>
                  </a:moveTo>
                  <a:cubicBezTo>
                    <a:pt x="61" y="89"/>
                    <a:pt x="61" y="89"/>
                    <a:pt x="61" y="89"/>
                  </a:cubicBezTo>
                  <a:cubicBezTo>
                    <a:pt x="49" y="102"/>
                    <a:pt x="29" y="103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2" y="80"/>
                    <a:pt x="0" y="59"/>
                    <a:pt x="12" y="46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1" name="Freeform 176"/>
            <p:cNvSpPr>
              <a:spLocks/>
            </p:cNvSpPr>
            <p:nvPr/>
          </p:nvSpPr>
          <p:spPr bwMode="auto">
            <a:xfrm>
              <a:off x="5102225" y="3540126"/>
              <a:ext cx="36512" cy="46038"/>
            </a:xfrm>
            <a:custGeom>
              <a:avLst/>
              <a:gdLst>
                <a:gd name="T0" fmla="*/ 47 w 75"/>
                <a:gd name="T1" fmla="*/ 0 h 95"/>
                <a:gd name="T2" fmla="*/ 12 w 75"/>
                <a:gd name="T3" fmla="*/ 37 h 95"/>
                <a:gd name="T4" fmla="*/ 14 w 75"/>
                <a:gd name="T5" fmla="*/ 83 h 95"/>
                <a:gd name="T6" fmla="*/ 14 w 75"/>
                <a:gd name="T7" fmla="*/ 83 h 95"/>
                <a:gd name="T8" fmla="*/ 60 w 75"/>
                <a:gd name="T9" fmla="*/ 81 h 95"/>
                <a:gd name="T10" fmla="*/ 75 w 75"/>
                <a:gd name="T11" fmla="*/ 6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95">
                  <a:moveTo>
                    <a:pt x="47" y="0"/>
                  </a:moveTo>
                  <a:cubicBezTo>
                    <a:pt x="12" y="37"/>
                    <a:pt x="12" y="37"/>
                    <a:pt x="12" y="37"/>
                  </a:cubicBezTo>
                  <a:cubicBezTo>
                    <a:pt x="0" y="50"/>
                    <a:pt x="1" y="71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7" y="95"/>
                    <a:pt x="48" y="94"/>
                    <a:pt x="60" y="81"/>
                  </a:cubicBezTo>
                  <a:cubicBezTo>
                    <a:pt x="75" y="65"/>
                    <a:pt x="75" y="65"/>
                    <a:pt x="75" y="65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2" name="Freeform 177"/>
            <p:cNvSpPr>
              <a:spLocks/>
            </p:cNvSpPr>
            <p:nvPr/>
          </p:nvSpPr>
          <p:spPr bwMode="auto">
            <a:xfrm>
              <a:off x="5129212" y="3562351"/>
              <a:ext cx="41275" cy="39688"/>
            </a:xfrm>
            <a:custGeom>
              <a:avLst/>
              <a:gdLst>
                <a:gd name="T0" fmla="*/ 85 w 85"/>
                <a:gd name="T1" fmla="*/ 43 h 84"/>
                <a:gd name="T2" fmla="*/ 55 w 85"/>
                <a:gd name="T3" fmla="*/ 72 h 84"/>
                <a:gd name="T4" fmla="*/ 12 w 85"/>
                <a:gd name="T5" fmla="*/ 73 h 84"/>
                <a:gd name="T6" fmla="*/ 12 w 85"/>
                <a:gd name="T7" fmla="*/ 73 h 84"/>
                <a:gd name="T8" fmla="*/ 11 w 85"/>
                <a:gd name="T9" fmla="*/ 30 h 84"/>
                <a:gd name="T10" fmla="*/ 39 w 85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84">
                  <a:moveTo>
                    <a:pt x="85" y="43"/>
                  </a:moveTo>
                  <a:cubicBezTo>
                    <a:pt x="55" y="72"/>
                    <a:pt x="55" y="72"/>
                    <a:pt x="55" y="72"/>
                  </a:cubicBezTo>
                  <a:cubicBezTo>
                    <a:pt x="44" y="84"/>
                    <a:pt x="24" y="84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0" y="61"/>
                    <a:pt x="0" y="42"/>
                    <a:pt x="11" y="3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3" name="Line 178"/>
            <p:cNvSpPr>
              <a:spLocks noChangeShapeType="1"/>
            </p:cNvSpPr>
            <p:nvPr/>
          </p:nvSpPr>
          <p:spPr bwMode="auto">
            <a:xfrm flipH="1" flipV="1">
              <a:off x="5006975" y="3344863"/>
              <a:ext cx="169862" cy="42863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4" name="Freeform 179"/>
            <p:cNvSpPr>
              <a:spLocks/>
            </p:cNvSpPr>
            <p:nvPr/>
          </p:nvSpPr>
          <p:spPr bwMode="auto">
            <a:xfrm>
              <a:off x="5129212" y="3440113"/>
              <a:ext cx="87312" cy="58738"/>
            </a:xfrm>
            <a:custGeom>
              <a:avLst/>
              <a:gdLst>
                <a:gd name="T0" fmla="*/ 154 w 182"/>
                <a:gd name="T1" fmla="*/ 14 h 122"/>
                <a:gd name="T2" fmla="*/ 140 w 182"/>
                <a:gd name="T3" fmla="*/ 0 h 122"/>
                <a:gd name="T4" fmla="*/ 129 w 182"/>
                <a:gd name="T5" fmla="*/ 11 h 122"/>
                <a:gd name="T6" fmla="*/ 73 w 182"/>
                <a:gd name="T7" fmla="*/ 74 h 122"/>
                <a:gd name="T8" fmla="*/ 46 w 182"/>
                <a:gd name="T9" fmla="*/ 79 h 122"/>
                <a:gd name="T10" fmla="*/ 8 w 182"/>
                <a:gd name="T11" fmla="*/ 69 h 122"/>
                <a:gd name="T12" fmla="*/ 0 w 182"/>
                <a:gd name="T13" fmla="*/ 65 h 122"/>
                <a:gd name="T14" fmla="*/ 8 w 182"/>
                <a:gd name="T15" fmla="*/ 93 h 122"/>
                <a:gd name="T16" fmla="*/ 59 w 182"/>
                <a:gd name="T17" fmla="*/ 122 h 122"/>
                <a:gd name="T18" fmla="*/ 112 w 182"/>
                <a:gd name="T19" fmla="*/ 103 h 122"/>
                <a:gd name="T20" fmla="*/ 182 w 182"/>
                <a:gd name="T21" fmla="*/ 47 h 122"/>
                <a:gd name="T22" fmla="*/ 154 w 182"/>
                <a:gd name="T23" fmla="*/ 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2" h="122">
                  <a:moveTo>
                    <a:pt x="154" y="14"/>
                  </a:moveTo>
                  <a:cubicBezTo>
                    <a:pt x="146" y="3"/>
                    <a:pt x="141" y="1"/>
                    <a:pt x="140" y="0"/>
                  </a:cubicBezTo>
                  <a:cubicBezTo>
                    <a:pt x="137" y="1"/>
                    <a:pt x="132" y="7"/>
                    <a:pt x="129" y="11"/>
                  </a:cubicBezTo>
                  <a:cubicBezTo>
                    <a:pt x="116" y="44"/>
                    <a:pt x="97" y="65"/>
                    <a:pt x="73" y="74"/>
                  </a:cubicBezTo>
                  <a:cubicBezTo>
                    <a:pt x="64" y="77"/>
                    <a:pt x="55" y="79"/>
                    <a:pt x="46" y="79"/>
                  </a:cubicBezTo>
                  <a:cubicBezTo>
                    <a:pt x="34" y="79"/>
                    <a:pt x="21" y="76"/>
                    <a:pt x="8" y="69"/>
                  </a:cubicBezTo>
                  <a:cubicBezTo>
                    <a:pt x="5" y="68"/>
                    <a:pt x="2" y="66"/>
                    <a:pt x="0" y="65"/>
                  </a:cubicBezTo>
                  <a:cubicBezTo>
                    <a:pt x="0" y="74"/>
                    <a:pt x="3" y="84"/>
                    <a:pt x="8" y="93"/>
                  </a:cubicBezTo>
                  <a:cubicBezTo>
                    <a:pt x="18" y="111"/>
                    <a:pt x="38" y="122"/>
                    <a:pt x="59" y="122"/>
                  </a:cubicBezTo>
                  <a:cubicBezTo>
                    <a:pt x="78" y="122"/>
                    <a:pt x="96" y="113"/>
                    <a:pt x="112" y="103"/>
                  </a:cubicBezTo>
                  <a:cubicBezTo>
                    <a:pt x="138" y="87"/>
                    <a:pt x="161" y="68"/>
                    <a:pt x="182" y="47"/>
                  </a:cubicBezTo>
                  <a:cubicBezTo>
                    <a:pt x="166" y="31"/>
                    <a:pt x="156" y="17"/>
                    <a:pt x="154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1" name="Группа 660"/>
          <p:cNvGrpSpPr/>
          <p:nvPr/>
        </p:nvGrpSpPr>
        <p:grpSpPr>
          <a:xfrm>
            <a:off x="5554662" y="3851276"/>
            <a:ext cx="522287" cy="368300"/>
            <a:chOff x="5554662" y="3851276"/>
            <a:chExt cx="522287" cy="368300"/>
          </a:xfrm>
        </p:grpSpPr>
        <p:sp>
          <p:nvSpPr>
            <p:cNvPr id="615" name="Freeform 180"/>
            <p:cNvSpPr>
              <a:spLocks/>
            </p:cNvSpPr>
            <p:nvPr/>
          </p:nvSpPr>
          <p:spPr bwMode="auto">
            <a:xfrm>
              <a:off x="5881687" y="3946526"/>
              <a:ext cx="195262" cy="238125"/>
            </a:xfrm>
            <a:custGeom>
              <a:avLst/>
              <a:gdLst>
                <a:gd name="T0" fmla="*/ 276 w 404"/>
                <a:gd name="T1" fmla="*/ 494 h 494"/>
                <a:gd name="T2" fmla="*/ 366 w 404"/>
                <a:gd name="T3" fmla="*/ 494 h 494"/>
                <a:gd name="T4" fmla="*/ 377 w 404"/>
                <a:gd name="T5" fmla="*/ 494 h 494"/>
                <a:gd name="T6" fmla="*/ 404 w 404"/>
                <a:gd name="T7" fmla="*/ 467 h 494"/>
                <a:gd name="T8" fmla="*/ 377 w 404"/>
                <a:gd name="T9" fmla="*/ 440 h 494"/>
                <a:gd name="T10" fmla="*/ 366 w 404"/>
                <a:gd name="T11" fmla="*/ 440 h 494"/>
                <a:gd name="T12" fmla="*/ 366 w 404"/>
                <a:gd name="T13" fmla="*/ 174 h 494"/>
                <a:gd name="T14" fmla="*/ 263 w 404"/>
                <a:gd name="T15" fmla="*/ 0 h 494"/>
                <a:gd name="T16" fmla="*/ 0 w 404"/>
                <a:gd name="T17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494">
                  <a:moveTo>
                    <a:pt x="276" y="494"/>
                  </a:moveTo>
                  <a:cubicBezTo>
                    <a:pt x="366" y="494"/>
                    <a:pt x="366" y="494"/>
                    <a:pt x="366" y="494"/>
                  </a:cubicBezTo>
                  <a:cubicBezTo>
                    <a:pt x="377" y="494"/>
                    <a:pt x="377" y="494"/>
                    <a:pt x="377" y="494"/>
                  </a:cubicBezTo>
                  <a:cubicBezTo>
                    <a:pt x="392" y="494"/>
                    <a:pt x="404" y="482"/>
                    <a:pt x="404" y="467"/>
                  </a:cubicBezTo>
                  <a:cubicBezTo>
                    <a:pt x="404" y="452"/>
                    <a:pt x="392" y="440"/>
                    <a:pt x="377" y="440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6" y="174"/>
                    <a:pt x="366" y="174"/>
                    <a:pt x="366" y="174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6" name="Freeform 181"/>
            <p:cNvSpPr>
              <a:spLocks/>
            </p:cNvSpPr>
            <p:nvPr/>
          </p:nvSpPr>
          <p:spPr bwMode="auto">
            <a:xfrm>
              <a:off x="5945187" y="3987801"/>
              <a:ext cx="69850" cy="107950"/>
            </a:xfrm>
            <a:custGeom>
              <a:avLst/>
              <a:gdLst>
                <a:gd name="T0" fmla="*/ 0 w 44"/>
                <a:gd name="T1" fmla="*/ 68 h 68"/>
                <a:gd name="T2" fmla="*/ 44 w 44"/>
                <a:gd name="T3" fmla="*/ 68 h 68"/>
                <a:gd name="T4" fmla="*/ 44 w 44"/>
                <a:gd name="T5" fmla="*/ 33 h 68"/>
                <a:gd name="T6" fmla="*/ 24 w 44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68">
                  <a:moveTo>
                    <a:pt x="0" y="68"/>
                  </a:moveTo>
                  <a:lnTo>
                    <a:pt x="44" y="68"/>
                  </a:lnTo>
                  <a:lnTo>
                    <a:pt x="44" y="33"/>
                  </a:lnTo>
                  <a:lnTo>
                    <a:pt x="24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7" name="Freeform 182"/>
            <p:cNvSpPr>
              <a:spLocks/>
            </p:cNvSpPr>
            <p:nvPr/>
          </p:nvSpPr>
          <p:spPr bwMode="auto">
            <a:xfrm>
              <a:off x="5626100" y="4044951"/>
              <a:ext cx="319087" cy="139700"/>
            </a:xfrm>
            <a:custGeom>
              <a:avLst/>
              <a:gdLst>
                <a:gd name="T0" fmla="*/ 0 w 660"/>
                <a:gd name="T1" fmla="*/ 0 h 291"/>
                <a:gd name="T2" fmla="*/ 0 w 660"/>
                <a:gd name="T3" fmla="*/ 291 h 291"/>
                <a:gd name="T4" fmla="*/ 54 w 660"/>
                <a:gd name="T5" fmla="*/ 291 h 291"/>
                <a:gd name="T6" fmla="*/ 180 w 660"/>
                <a:gd name="T7" fmla="*/ 165 h 291"/>
                <a:gd name="T8" fmla="*/ 306 w 660"/>
                <a:gd name="T9" fmla="*/ 291 h 291"/>
                <a:gd name="T10" fmla="*/ 660 w 660"/>
                <a:gd name="T1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0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54" y="291"/>
                    <a:pt x="54" y="291"/>
                    <a:pt x="54" y="291"/>
                  </a:cubicBezTo>
                  <a:cubicBezTo>
                    <a:pt x="54" y="221"/>
                    <a:pt x="111" y="165"/>
                    <a:pt x="180" y="165"/>
                  </a:cubicBezTo>
                  <a:cubicBezTo>
                    <a:pt x="249" y="165"/>
                    <a:pt x="306" y="221"/>
                    <a:pt x="306" y="291"/>
                  </a:cubicBezTo>
                  <a:cubicBezTo>
                    <a:pt x="660" y="291"/>
                    <a:pt x="660" y="291"/>
                    <a:pt x="660" y="29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8" name="Oval 183"/>
            <p:cNvSpPr>
              <a:spLocks noChangeArrowheads="1"/>
            </p:cNvSpPr>
            <p:nvPr/>
          </p:nvSpPr>
          <p:spPr bwMode="auto">
            <a:xfrm>
              <a:off x="5678487" y="4149726"/>
              <a:ext cx="69850" cy="69850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9" name="Oval 184"/>
            <p:cNvSpPr>
              <a:spLocks noChangeArrowheads="1"/>
            </p:cNvSpPr>
            <p:nvPr/>
          </p:nvSpPr>
          <p:spPr bwMode="auto">
            <a:xfrm>
              <a:off x="5699125" y="4170363"/>
              <a:ext cx="28575" cy="28575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0" name="Oval 185"/>
            <p:cNvSpPr>
              <a:spLocks noChangeArrowheads="1"/>
            </p:cNvSpPr>
            <p:nvPr/>
          </p:nvSpPr>
          <p:spPr bwMode="auto">
            <a:xfrm>
              <a:off x="5945187" y="4149726"/>
              <a:ext cx="69850" cy="69850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1" name="Oval 186"/>
            <p:cNvSpPr>
              <a:spLocks noChangeArrowheads="1"/>
            </p:cNvSpPr>
            <p:nvPr/>
          </p:nvSpPr>
          <p:spPr bwMode="auto">
            <a:xfrm>
              <a:off x="5965825" y="4170363"/>
              <a:ext cx="28575" cy="28575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2" name="Freeform 187"/>
            <p:cNvSpPr>
              <a:spLocks/>
            </p:cNvSpPr>
            <p:nvPr/>
          </p:nvSpPr>
          <p:spPr bwMode="auto">
            <a:xfrm>
              <a:off x="5578475" y="3856038"/>
              <a:ext cx="239712" cy="222250"/>
            </a:xfrm>
            <a:custGeom>
              <a:avLst/>
              <a:gdLst>
                <a:gd name="T0" fmla="*/ 386 w 497"/>
                <a:gd name="T1" fmla="*/ 418 h 461"/>
                <a:gd name="T2" fmla="*/ 497 w 497"/>
                <a:gd name="T3" fmla="*/ 179 h 461"/>
                <a:gd name="T4" fmla="*/ 96 w 497"/>
                <a:gd name="T5" fmla="*/ 13 h 461"/>
                <a:gd name="T6" fmla="*/ 0 w 497"/>
                <a:gd name="T7" fmla="*/ 220 h 461"/>
                <a:gd name="T8" fmla="*/ 386 w 497"/>
                <a:gd name="T9" fmla="*/ 418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7" h="461">
                  <a:moveTo>
                    <a:pt x="386" y="418"/>
                  </a:moveTo>
                  <a:cubicBezTo>
                    <a:pt x="497" y="179"/>
                    <a:pt x="497" y="179"/>
                    <a:pt x="497" y="179"/>
                  </a:cubicBezTo>
                  <a:cubicBezTo>
                    <a:pt x="481" y="102"/>
                    <a:pt x="401" y="0"/>
                    <a:pt x="96" y="13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188" y="461"/>
                    <a:pt x="317" y="456"/>
                    <a:pt x="386" y="418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3" name="Freeform 188"/>
            <p:cNvSpPr>
              <a:spLocks/>
            </p:cNvSpPr>
            <p:nvPr/>
          </p:nvSpPr>
          <p:spPr bwMode="auto">
            <a:xfrm>
              <a:off x="5764212" y="4027488"/>
              <a:ext cx="49212" cy="38100"/>
            </a:xfrm>
            <a:custGeom>
              <a:avLst/>
              <a:gdLst>
                <a:gd name="T0" fmla="*/ 0 w 101"/>
                <a:gd name="T1" fmla="*/ 62 h 80"/>
                <a:gd name="T2" fmla="*/ 10 w 101"/>
                <a:gd name="T3" fmla="*/ 67 h 80"/>
                <a:gd name="T4" fmla="*/ 82 w 101"/>
                <a:gd name="T5" fmla="*/ 41 h 80"/>
                <a:gd name="T6" fmla="*/ 101 w 101"/>
                <a:gd name="T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80">
                  <a:moveTo>
                    <a:pt x="0" y="62"/>
                  </a:moveTo>
                  <a:cubicBezTo>
                    <a:pt x="10" y="67"/>
                    <a:pt x="10" y="67"/>
                    <a:pt x="10" y="67"/>
                  </a:cubicBezTo>
                  <a:cubicBezTo>
                    <a:pt x="37" y="80"/>
                    <a:pt x="69" y="68"/>
                    <a:pt x="82" y="41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4" name="Freeform 189"/>
            <p:cNvSpPr>
              <a:spLocks/>
            </p:cNvSpPr>
            <p:nvPr/>
          </p:nvSpPr>
          <p:spPr bwMode="auto">
            <a:xfrm>
              <a:off x="5818187" y="3941763"/>
              <a:ext cx="23812" cy="63500"/>
            </a:xfrm>
            <a:custGeom>
              <a:avLst/>
              <a:gdLst>
                <a:gd name="T0" fmla="*/ 12 w 49"/>
                <a:gd name="T1" fmla="*/ 130 h 130"/>
                <a:gd name="T2" fmla="*/ 37 w 49"/>
                <a:gd name="T3" fmla="*/ 76 h 130"/>
                <a:gd name="T4" fmla="*/ 10 w 49"/>
                <a:gd name="T5" fmla="*/ 4 h 130"/>
                <a:gd name="T6" fmla="*/ 0 w 49"/>
                <a:gd name="T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130">
                  <a:moveTo>
                    <a:pt x="12" y="130"/>
                  </a:moveTo>
                  <a:cubicBezTo>
                    <a:pt x="37" y="76"/>
                    <a:pt x="37" y="76"/>
                    <a:pt x="37" y="76"/>
                  </a:cubicBezTo>
                  <a:cubicBezTo>
                    <a:pt x="49" y="49"/>
                    <a:pt x="37" y="17"/>
                    <a:pt x="10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5" name="Freeform 190"/>
            <p:cNvSpPr>
              <a:spLocks/>
            </p:cNvSpPr>
            <p:nvPr/>
          </p:nvSpPr>
          <p:spPr bwMode="auto">
            <a:xfrm>
              <a:off x="5554662" y="3851276"/>
              <a:ext cx="69850" cy="111125"/>
            </a:xfrm>
            <a:custGeom>
              <a:avLst/>
              <a:gdLst>
                <a:gd name="T0" fmla="*/ 145 w 145"/>
                <a:gd name="T1" fmla="*/ 21 h 228"/>
                <a:gd name="T2" fmla="*/ 112 w 145"/>
                <a:gd name="T3" fmla="*/ 5 h 228"/>
                <a:gd name="T4" fmla="*/ 82 w 145"/>
                <a:gd name="T5" fmla="*/ 16 h 228"/>
                <a:gd name="T6" fmla="*/ 5 w 145"/>
                <a:gd name="T7" fmla="*/ 182 h 228"/>
                <a:gd name="T8" fmla="*/ 16 w 145"/>
                <a:gd name="T9" fmla="*/ 213 h 228"/>
                <a:gd name="T10" fmla="*/ 49 w 145"/>
                <a:gd name="T1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228">
                  <a:moveTo>
                    <a:pt x="145" y="21"/>
                  </a:move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7" y="5"/>
                    <a:pt x="82" y="16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0" y="194"/>
                    <a:pt x="5" y="207"/>
                    <a:pt x="16" y="213"/>
                  </a:cubicBezTo>
                  <a:cubicBezTo>
                    <a:pt x="49" y="228"/>
                    <a:pt x="49" y="228"/>
                    <a:pt x="49" y="228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6" name="Freeform 191"/>
            <p:cNvSpPr>
              <a:spLocks/>
            </p:cNvSpPr>
            <p:nvPr/>
          </p:nvSpPr>
          <p:spPr bwMode="auto">
            <a:xfrm>
              <a:off x="5822950" y="3890963"/>
              <a:ext cx="87312" cy="204788"/>
            </a:xfrm>
            <a:custGeom>
              <a:avLst/>
              <a:gdLst>
                <a:gd name="T0" fmla="*/ 0 w 180"/>
                <a:gd name="T1" fmla="*/ 237 h 427"/>
                <a:gd name="T2" fmla="*/ 57 w 180"/>
                <a:gd name="T3" fmla="*/ 264 h 427"/>
                <a:gd name="T4" fmla="*/ 57 w 180"/>
                <a:gd name="T5" fmla="*/ 390 h 427"/>
                <a:gd name="T6" fmla="*/ 94 w 180"/>
                <a:gd name="T7" fmla="*/ 427 h 427"/>
                <a:gd name="T8" fmla="*/ 180 w 180"/>
                <a:gd name="T9" fmla="*/ 427 h 427"/>
                <a:gd name="T10" fmla="*/ 180 w 180"/>
                <a:gd name="T11" fmla="*/ 354 h 427"/>
                <a:gd name="T12" fmla="*/ 149 w 180"/>
                <a:gd name="T13" fmla="*/ 316 h 427"/>
                <a:gd name="T14" fmla="*/ 122 w 180"/>
                <a:gd name="T15" fmla="*/ 228 h 427"/>
                <a:gd name="T16" fmla="*/ 122 w 180"/>
                <a:gd name="T17" fmla="*/ 0 h 427"/>
                <a:gd name="T18" fmla="*/ 180 w 180"/>
                <a:gd name="T19" fmla="*/ 0 h 427"/>
                <a:gd name="T20" fmla="*/ 180 w 180"/>
                <a:gd name="T21" fmla="*/ 6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427">
                  <a:moveTo>
                    <a:pt x="0" y="237"/>
                  </a:moveTo>
                  <a:cubicBezTo>
                    <a:pt x="57" y="264"/>
                    <a:pt x="57" y="264"/>
                    <a:pt x="57" y="264"/>
                  </a:cubicBezTo>
                  <a:cubicBezTo>
                    <a:pt x="57" y="390"/>
                    <a:pt x="57" y="390"/>
                    <a:pt x="57" y="390"/>
                  </a:cubicBezTo>
                  <a:cubicBezTo>
                    <a:pt x="57" y="410"/>
                    <a:pt x="74" y="427"/>
                    <a:pt x="94" y="427"/>
                  </a:cubicBezTo>
                  <a:cubicBezTo>
                    <a:pt x="180" y="427"/>
                    <a:pt x="180" y="427"/>
                    <a:pt x="180" y="427"/>
                  </a:cubicBezTo>
                  <a:cubicBezTo>
                    <a:pt x="180" y="354"/>
                    <a:pt x="180" y="354"/>
                    <a:pt x="180" y="354"/>
                  </a:cubicBezTo>
                  <a:cubicBezTo>
                    <a:pt x="149" y="316"/>
                    <a:pt x="149" y="316"/>
                    <a:pt x="149" y="316"/>
                  </a:cubicBezTo>
                  <a:cubicBezTo>
                    <a:pt x="132" y="294"/>
                    <a:pt x="122" y="266"/>
                    <a:pt x="122" y="228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67"/>
                    <a:pt x="180" y="67"/>
                    <a:pt x="180" y="67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7" name="Группа 656"/>
          <p:cNvGrpSpPr/>
          <p:nvPr/>
        </p:nvGrpSpPr>
        <p:grpSpPr>
          <a:xfrm>
            <a:off x="6276975" y="3163888"/>
            <a:ext cx="412750" cy="412750"/>
            <a:chOff x="6276975" y="3163888"/>
            <a:chExt cx="412750" cy="412750"/>
          </a:xfrm>
        </p:grpSpPr>
        <p:sp>
          <p:nvSpPr>
            <p:cNvPr id="627" name="Oval 192"/>
            <p:cNvSpPr>
              <a:spLocks noChangeArrowheads="1"/>
            </p:cNvSpPr>
            <p:nvPr/>
          </p:nvSpPr>
          <p:spPr bwMode="auto">
            <a:xfrm>
              <a:off x="6513512" y="3440113"/>
              <a:ext cx="138112" cy="13652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8" name="Oval 193"/>
            <p:cNvSpPr>
              <a:spLocks noChangeArrowheads="1"/>
            </p:cNvSpPr>
            <p:nvPr/>
          </p:nvSpPr>
          <p:spPr bwMode="auto">
            <a:xfrm>
              <a:off x="6289675" y="3440113"/>
              <a:ext cx="138112" cy="13652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9" name="Freeform 194"/>
            <p:cNvSpPr>
              <a:spLocks/>
            </p:cNvSpPr>
            <p:nvPr/>
          </p:nvSpPr>
          <p:spPr bwMode="auto">
            <a:xfrm>
              <a:off x="6276975" y="3252788"/>
              <a:ext cx="412750" cy="185738"/>
            </a:xfrm>
            <a:custGeom>
              <a:avLst/>
              <a:gdLst>
                <a:gd name="T0" fmla="*/ 389 w 857"/>
                <a:gd name="T1" fmla="*/ 373 h 384"/>
                <a:gd name="T2" fmla="*/ 0 w 857"/>
                <a:gd name="T3" fmla="*/ 299 h 384"/>
                <a:gd name="T4" fmla="*/ 0 w 857"/>
                <a:gd name="T5" fmla="*/ 119 h 384"/>
                <a:gd name="T6" fmla="*/ 472 w 857"/>
                <a:gd name="T7" fmla="*/ 119 h 384"/>
                <a:gd name="T8" fmla="*/ 553 w 857"/>
                <a:gd name="T9" fmla="*/ 0 h 384"/>
                <a:gd name="T10" fmla="*/ 822 w 857"/>
                <a:gd name="T11" fmla="*/ 0 h 384"/>
                <a:gd name="T12" fmla="*/ 857 w 857"/>
                <a:gd name="T13" fmla="*/ 34 h 384"/>
                <a:gd name="T14" fmla="*/ 857 w 857"/>
                <a:gd name="T15" fmla="*/ 34 h 384"/>
                <a:gd name="T16" fmla="*/ 824 w 857"/>
                <a:gd name="T17" fmla="*/ 69 h 384"/>
                <a:gd name="T18" fmla="*/ 746 w 857"/>
                <a:gd name="T19" fmla="*/ 73 h 384"/>
                <a:gd name="T20" fmla="*/ 624 w 857"/>
                <a:gd name="T21" fmla="*/ 151 h 384"/>
                <a:gd name="T22" fmla="*/ 542 w 857"/>
                <a:gd name="T23" fmla="*/ 301 h 384"/>
                <a:gd name="T24" fmla="*/ 389 w 857"/>
                <a:gd name="T25" fmla="*/ 373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7" h="384">
                  <a:moveTo>
                    <a:pt x="389" y="373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472" y="119"/>
                    <a:pt x="472" y="119"/>
                    <a:pt x="472" y="119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822" y="0"/>
                    <a:pt x="822" y="0"/>
                    <a:pt x="822" y="0"/>
                  </a:cubicBezTo>
                  <a:cubicBezTo>
                    <a:pt x="841" y="0"/>
                    <a:pt x="857" y="15"/>
                    <a:pt x="857" y="34"/>
                  </a:cubicBezTo>
                  <a:cubicBezTo>
                    <a:pt x="857" y="34"/>
                    <a:pt x="857" y="34"/>
                    <a:pt x="857" y="34"/>
                  </a:cubicBezTo>
                  <a:cubicBezTo>
                    <a:pt x="857" y="52"/>
                    <a:pt x="843" y="67"/>
                    <a:pt x="824" y="69"/>
                  </a:cubicBezTo>
                  <a:cubicBezTo>
                    <a:pt x="746" y="73"/>
                    <a:pt x="746" y="73"/>
                    <a:pt x="746" y="73"/>
                  </a:cubicBezTo>
                  <a:cubicBezTo>
                    <a:pt x="694" y="77"/>
                    <a:pt x="648" y="106"/>
                    <a:pt x="624" y="151"/>
                  </a:cubicBezTo>
                  <a:cubicBezTo>
                    <a:pt x="542" y="301"/>
                    <a:pt x="542" y="301"/>
                    <a:pt x="542" y="301"/>
                  </a:cubicBezTo>
                  <a:cubicBezTo>
                    <a:pt x="512" y="355"/>
                    <a:pt x="450" y="384"/>
                    <a:pt x="389" y="373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0" name="Freeform 195"/>
            <p:cNvSpPr>
              <a:spLocks/>
            </p:cNvSpPr>
            <p:nvPr/>
          </p:nvSpPr>
          <p:spPr bwMode="auto">
            <a:xfrm>
              <a:off x="6538912" y="3395663"/>
              <a:ext cx="150812" cy="128588"/>
            </a:xfrm>
            <a:custGeom>
              <a:avLst/>
              <a:gdLst>
                <a:gd name="T0" fmla="*/ 0 w 313"/>
                <a:gd name="T1" fmla="*/ 0 h 265"/>
                <a:gd name="T2" fmla="*/ 278 w 313"/>
                <a:gd name="T3" fmla="*/ 0 h 265"/>
                <a:gd name="T4" fmla="*/ 278 w 313"/>
                <a:gd name="T5" fmla="*/ 182 h 265"/>
                <a:gd name="T6" fmla="*/ 278 w 313"/>
                <a:gd name="T7" fmla="*/ 182 h 265"/>
                <a:gd name="T8" fmla="*/ 313 w 313"/>
                <a:gd name="T9" fmla="*/ 216 h 265"/>
                <a:gd name="T10" fmla="*/ 313 w 313"/>
                <a:gd name="T11" fmla="*/ 230 h 265"/>
                <a:gd name="T12" fmla="*/ 278 w 313"/>
                <a:gd name="T13" fmla="*/ 265 h 265"/>
                <a:gd name="T14" fmla="*/ 228 w 313"/>
                <a:gd name="T15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3" h="265">
                  <a:moveTo>
                    <a:pt x="0" y="0"/>
                  </a:moveTo>
                  <a:cubicBezTo>
                    <a:pt x="278" y="0"/>
                    <a:pt x="278" y="0"/>
                    <a:pt x="278" y="0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97" y="182"/>
                    <a:pt x="313" y="197"/>
                    <a:pt x="313" y="216"/>
                  </a:cubicBezTo>
                  <a:cubicBezTo>
                    <a:pt x="313" y="230"/>
                    <a:pt x="313" y="230"/>
                    <a:pt x="313" y="230"/>
                  </a:cubicBezTo>
                  <a:cubicBezTo>
                    <a:pt x="313" y="249"/>
                    <a:pt x="297" y="265"/>
                    <a:pt x="278" y="265"/>
                  </a:cubicBezTo>
                  <a:cubicBezTo>
                    <a:pt x="228" y="265"/>
                    <a:pt x="228" y="265"/>
                    <a:pt x="228" y="265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1" name="Line 196"/>
            <p:cNvSpPr>
              <a:spLocks noChangeShapeType="1"/>
            </p:cNvSpPr>
            <p:nvPr/>
          </p:nvSpPr>
          <p:spPr bwMode="auto">
            <a:xfrm flipH="1">
              <a:off x="6426200" y="3524251"/>
              <a:ext cx="8890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2" name="Freeform 197"/>
            <p:cNvSpPr>
              <a:spLocks/>
            </p:cNvSpPr>
            <p:nvPr/>
          </p:nvSpPr>
          <p:spPr bwMode="auto">
            <a:xfrm>
              <a:off x="6276975" y="3403601"/>
              <a:ext cx="33337" cy="73025"/>
            </a:xfrm>
            <a:custGeom>
              <a:avLst/>
              <a:gdLst>
                <a:gd name="T0" fmla="*/ 44 w 68"/>
                <a:gd name="T1" fmla="*/ 151 h 151"/>
                <a:gd name="T2" fmla="*/ 21 w 68"/>
                <a:gd name="T3" fmla="*/ 133 h 151"/>
                <a:gd name="T4" fmla="*/ 12 w 68"/>
                <a:gd name="T5" fmla="*/ 77 h 151"/>
                <a:gd name="T6" fmla="*/ 68 w 68"/>
                <a:gd name="T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51">
                  <a:moveTo>
                    <a:pt x="44" y="151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3" y="120"/>
                    <a:pt x="0" y="95"/>
                    <a:pt x="12" y="77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3" name="Freeform 198"/>
            <p:cNvSpPr>
              <a:spLocks/>
            </p:cNvSpPr>
            <p:nvPr/>
          </p:nvSpPr>
          <p:spPr bwMode="auto">
            <a:xfrm>
              <a:off x="6597650" y="3302001"/>
              <a:ext cx="53975" cy="93663"/>
            </a:xfrm>
            <a:custGeom>
              <a:avLst/>
              <a:gdLst>
                <a:gd name="T0" fmla="*/ 0 w 111"/>
                <a:gd name="T1" fmla="*/ 0 h 194"/>
                <a:gd name="T2" fmla="*/ 63 w 111"/>
                <a:gd name="T3" fmla="*/ 25 h 194"/>
                <a:gd name="T4" fmla="*/ 111 w 111"/>
                <a:gd name="T5" fmla="*/ 95 h 194"/>
                <a:gd name="T6" fmla="*/ 111 w 111"/>
                <a:gd name="T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94">
                  <a:moveTo>
                    <a:pt x="0" y="0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91" y="36"/>
                    <a:pt x="111" y="64"/>
                    <a:pt x="111" y="95"/>
                  </a:cubicBezTo>
                  <a:cubicBezTo>
                    <a:pt x="111" y="194"/>
                    <a:pt x="111" y="194"/>
                    <a:pt x="111" y="19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4" name="Freeform 199"/>
            <p:cNvSpPr>
              <a:spLocks/>
            </p:cNvSpPr>
            <p:nvPr/>
          </p:nvSpPr>
          <p:spPr bwMode="auto">
            <a:xfrm>
              <a:off x="6411912" y="3192463"/>
              <a:ext cx="111125" cy="60325"/>
            </a:xfrm>
            <a:custGeom>
              <a:avLst/>
              <a:gdLst>
                <a:gd name="T0" fmla="*/ 231 w 231"/>
                <a:gd name="T1" fmla="*/ 84 h 127"/>
                <a:gd name="T2" fmla="*/ 169 w 231"/>
                <a:gd name="T3" fmla="*/ 21 h 127"/>
                <a:gd name="T4" fmla="*/ 95 w 231"/>
                <a:gd name="T5" fmla="*/ 22 h 127"/>
                <a:gd name="T6" fmla="*/ 0 w 231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1" h="127">
                  <a:moveTo>
                    <a:pt x="231" y="84"/>
                  </a:moveTo>
                  <a:cubicBezTo>
                    <a:pt x="169" y="21"/>
                    <a:pt x="169" y="21"/>
                    <a:pt x="169" y="21"/>
                  </a:cubicBezTo>
                  <a:cubicBezTo>
                    <a:pt x="148" y="0"/>
                    <a:pt x="115" y="0"/>
                    <a:pt x="95" y="22"/>
                  </a:cubicBezTo>
                  <a:cubicBezTo>
                    <a:pt x="0" y="127"/>
                    <a:pt x="0" y="127"/>
                    <a:pt x="0" y="127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5" name="Freeform 200"/>
            <p:cNvSpPr>
              <a:spLocks/>
            </p:cNvSpPr>
            <p:nvPr/>
          </p:nvSpPr>
          <p:spPr bwMode="auto">
            <a:xfrm>
              <a:off x="6299200" y="3163888"/>
              <a:ext cx="149225" cy="120650"/>
            </a:xfrm>
            <a:custGeom>
              <a:avLst/>
              <a:gdLst>
                <a:gd name="T0" fmla="*/ 94 w 94"/>
                <a:gd name="T1" fmla="*/ 31 h 76"/>
                <a:gd name="T2" fmla="*/ 64 w 94"/>
                <a:gd name="T3" fmla="*/ 0 h 76"/>
                <a:gd name="T4" fmla="*/ 0 w 94"/>
                <a:gd name="T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6">
                  <a:moveTo>
                    <a:pt x="94" y="31"/>
                  </a:moveTo>
                  <a:lnTo>
                    <a:pt x="64" y="0"/>
                  </a:lnTo>
                  <a:lnTo>
                    <a:pt x="0" y="7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6" name="Oval 201"/>
            <p:cNvSpPr>
              <a:spLocks noChangeArrowheads="1"/>
            </p:cNvSpPr>
            <p:nvPr/>
          </p:nvSpPr>
          <p:spPr bwMode="auto">
            <a:xfrm>
              <a:off x="6557962" y="3484563"/>
              <a:ext cx="49212" cy="47625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7" name="Oval 202"/>
            <p:cNvSpPr>
              <a:spLocks noChangeArrowheads="1"/>
            </p:cNvSpPr>
            <p:nvPr/>
          </p:nvSpPr>
          <p:spPr bwMode="auto">
            <a:xfrm>
              <a:off x="6334125" y="3484563"/>
              <a:ext cx="49212" cy="47625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0" name="Группа 639"/>
          <p:cNvGrpSpPr/>
          <p:nvPr/>
        </p:nvGrpSpPr>
        <p:grpSpPr>
          <a:xfrm>
            <a:off x="5013325" y="1216025"/>
            <a:ext cx="392112" cy="444500"/>
            <a:chOff x="5013325" y="1216025"/>
            <a:chExt cx="392112" cy="444500"/>
          </a:xfrm>
        </p:grpSpPr>
        <p:sp>
          <p:nvSpPr>
            <p:cNvPr id="638" name="Line 203"/>
            <p:cNvSpPr>
              <a:spLocks noChangeShapeType="1"/>
            </p:cNvSpPr>
            <p:nvPr/>
          </p:nvSpPr>
          <p:spPr bwMode="auto">
            <a:xfrm>
              <a:off x="5238750" y="1357313"/>
              <a:ext cx="0" cy="26670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9" name="Line 204"/>
            <p:cNvSpPr>
              <a:spLocks noChangeShapeType="1"/>
            </p:cNvSpPr>
            <p:nvPr/>
          </p:nvSpPr>
          <p:spPr bwMode="auto">
            <a:xfrm flipV="1">
              <a:off x="5126037" y="1357313"/>
              <a:ext cx="0" cy="26670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06"/>
            <p:cNvSpPr>
              <a:spLocks/>
            </p:cNvSpPr>
            <p:nvPr/>
          </p:nvSpPr>
          <p:spPr bwMode="auto">
            <a:xfrm>
              <a:off x="5156200" y="1397000"/>
              <a:ext cx="52387" cy="26987"/>
            </a:xfrm>
            <a:custGeom>
              <a:avLst/>
              <a:gdLst>
                <a:gd name="T0" fmla="*/ 33 w 33"/>
                <a:gd name="T1" fmla="*/ 17 h 17"/>
                <a:gd name="T2" fmla="*/ 17 w 33"/>
                <a:gd name="T3" fmla="*/ 0 h 17"/>
                <a:gd name="T4" fmla="*/ 0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" name="Freeform 207"/>
            <p:cNvSpPr>
              <a:spLocks/>
            </p:cNvSpPr>
            <p:nvPr/>
          </p:nvSpPr>
          <p:spPr bwMode="auto">
            <a:xfrm>
              <a:off x="5156200" y="1450975"/>
              <a:ext cx="52387" cy="26987"/>
            </a:xfrm>
            <a:custGeom>
              <a:avLst/>
              <a:gdLst>
                <a:gd name="T0" fmla="*/ 33 w 33"/>
                <a:gd name="T1" fmla="*/ 17 h 17"/>
                <a:gd name="T2" fmla="*/ 17 w 33"/>
                <a:gd name="T3" fmla="*/ 0 h 17"/>
                <a:gd name="T4" fmla="*/ 0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" name="Freeform 208"/>
            <p:cNvSpPr>
              <a:spLocks/>
            </p:cNvSpPr>
            <p:nvPr/>
          </p:nvSpPr>
          <p:spPr bwMode="auto">
            <a:xfrm>
              <a:off x="5156200" y="1504950"/>
              <a:ext cx="52387" cy="25400"/>
            </a:xfrm>
            <a:custGeom>
              <a:avLst/>
              <a:gdLst>
                <a:gd name="T0" fmla="*/ 33 w 33"/>
                <a:gd name="T1" fmla="*/ 16 h 16"/>
                <a:gd name="T2" fmla="*/ 17 w 33"/>
                <a:gd name="T3" fmla="*/ 0 h 16"/>
                <a:gd name="T4" fmla="*/ 0 w 3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16"/>
                  </a:moveTo>
                  <a:lnTo>
                    <a:pt x="17" y="0"/>
                  </a:lnTo>
                  <a:lnTo>
                    <a:pt x="0" y="1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" name="Freeform 209"/>
            <p:cNvSpPr>
              <a:spLocks/>
            </p:cNvSpPr>
            <p:nvPr/>
          </p:nvSpPr>
          <p:spPr bwMode="auto">
            <a:xfrm>
              <a:off x="5156200" y="1557338"/>
              <a:ext cx="52387" cy="26987"/>
            </a:xfrm>
            <a:custGeom>
              <a:avLst/>
              <a:gdLst>
                <a:gd name="T0" fmla="*/ 33 w 33"/>
                <a:gd name="T1" fmla="*/ 17 h 17"/>
                <a:gd name="T2" fmla="*/ 17 w 33"/>
                <a:gd name="T3" fmla="*/ 0 h 17"/>
                <a:gd name="T4" fmla="*/ 0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" name="Freeform 210"/>
            <p:cNvSpPr>
              <a:spLocks/>
            </p:cNvSpPr>
            <p:nvPr/>
          </p:nvSpPr>
          <p:spPr bwMode="auto">
            <a:xfrm>
              <a:off x="5095875" y="1624013"/>
              <a:ext cx="173037" cy="36512"/>
            </a:xfrm>
            <a:custGeom>
              <a:avLst/>
              <a:gdLst>
                <a:gd name="T0" fmla="*/ 296 w 360"/>
                <a:gd name="T1" fmla="*/ 0 h 76"/>
                <a:gd name="T2" fmla="*/ 64 w 360"/>
                <a:gd name="T3" fmla="*/ 0 h 76"/>
                <a:gd name="T4" fmla="*/ 0 w 360"/>
                <a:gd name="T5" fmla="*/ 65 h 76"/>
                <a:gd name="T6" fmla="*/ 0 w 360"/>
                <a:gd name="T7" fmla="*/ 76 h 76"/>
                <a:gd name="T8" fmla="*/ 360 w 360"/>
                <a:gd name="T9" fmla="*/ 76 h 76"/>
                <a:gd name="T10" fmla="*/ 360 w 360"/>
                <a:gd name="T11" fmla="*/ 65 h 76"/>
                <a:gd name="T12" fmla="*/ 296 w 36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6">
                  <a:moveTo>
                    <a:pt x="296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0" y="29"/>
                    <a:pt x="0" y="6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60" y="76"/>
                    <a:pt x="360" y="76"/>
                    <a:pt x="360" y="76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60" y="29"/>
                    <a:pt x="331" y="0"/>
                    <a:pt x="296" y="0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" name="Freeform 211"/>
            <p:cNvSpPr>
              <a:spLocks/>
            </p:cNvSpPr>
            <p:nvPr/>
          </p:nvSpPr>
          <p:spPr bwMode="auto">
            <a:xfrm>
              <a:off x="5341938" y="1357313"/>
              <a:ext cx="44450" cy="128587"/>
            </a:xfrm>
            <a:custGeom>
              <a:avLst/>
              <a:gdLst>
                <a:gd name="T0" fmla="*/ 46 w 93"/>
                <a:gd name="T1" fmla="*/ 0 h 266"/>
                <a:gd name="T2" fmla="*/ 46 w 93"/>
                <a:gd name="T3" fmla="*/ 173 h 266"/>
                <a:gd name="T4" fmla="*/ 93 w 93"/>
                <a:gd name="T5" fmla="*/ 219 h 266"/>
                <a:gd name="T6" fmla="*/ 46 w 93"/>
                <a:gd name="T7" fmla="*/ 266 h 266"/>
                <a:gd name="T8" fmla="*/ 0 w 93"/>
                <a:gd name="T9" fmla="*/ 21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66">
                  <a:moveTo>
                    <a:pt x="46" y="0"/>
                  </a:moveTo>
                  <a:cubicBezTo>
                    <a:pt x="46" y="173"/>
                    <a:pt x="46" y="173"/>
                    <a:pt x="46" y="173"/>
                  </a:cubicBezTo>
                  <a:cubicBezTo>
                    <a:pt x="72" y="173"/>
                    <a:pt x="93" y="194"/>
                    <a:pt x="93" y="219"/>
                  </a:cubicBezTo>
                  <a:cubicBezTo>
                    <a:pt x="93" y="245"/>
                    <a:pt x="72" y="266"/>
                    <a:pt x="46" y="266"/>
                  </a:cubicBezTo>
                  <a:cubicBezTo>
                    <a:pt x="20" y="266"/>
                    <a:pt x="0" y="245"/>
                    <a:pt x="0" y="219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" name="Freeform 212"/>
            <p:cNvSpPr>
              <a:spLocks/>
            </p:cNvSpPr>
            <p:nvPr/>
          </p:nvSpPr>
          <p:spPr bwMode="auto">
            <a:xfrm>
              <a:off x="5126038" y="1216025"/>
              <a:ext cx="112712" cy="98425"/>
            </a:xfrm>
            <a:custGeom>
              <a:avLst/>
              <a:gdLst>
                <a:gd name="T0" fmla="*/ 71 w 71"/>
                <a:gd name="T1" fmla="*/ 62 h 62"/>
                <a:gd name="T2" fmla="*/ 71 w 71"/>
                <a:gd name="T3" fmla="*/ 36 h 62"/>
                <a:gd name="T4" fmla="*/ 36 w 71"/>
                <a:gd name="T5" fmla="*/ 0 h 62"/>
                <a:gd name="T6" fmla="*/ 0 w 71"/>
                <a:gd name="T7" fmla="*/ 36 h 62"/>
                <a:gd name="T8" fmla="*/ 0 w 71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2">
                  <a:moveTo>
                    <a:pt x="71" y="62"/>
                  </a:moveTo>
                  <a:lnTo>
                    <a:pt x="71" y="36"/>
                  </a:lnTo>
                  <a:lnTo>
                    <a:pt x="36" y="0"/>
                  </a:lnTo>
                  <a:lnTo>
                    <a:pt x="0" y="36"/>
                  </a:lnTo>
                  <a:lnTo>
                    <a:pt x="0" y="62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" name="Freeform 213"/>
            <p:cNvSpPr>
              <a:spLocks/>
            </p:cNvSpPr>
            <p:nvPr/>
          </p:nvSpPr>
          <p:spPr bwMode="auto">
            <a:xfrm>
              <a:off x="5013325" y="1316038"/>
              <a:ext cx="392112" cy="66675"/>
            </a:xfrm>
            <a:custGeom>
              <a:avLst/>
              <a:gdLst>
                <a:gd name="T0" fmla="*/ 247 w 247"/>
                <a:gd name="T1" fmla="*/ 26 h 42"/>
                <a:gd name="T2" fmla="*/ 221 w 247"/>
                <a:gd name="T3" fmla="*/ 0 h 42"/>
                <a:gd name="T4" fmla="*/ 43 w 247"/>
                <a:gd name="T5" fmla="*/ 0 h 42"/>
                <a:gd name="T6" fmla="*/ 0 w 247"/>
                <a:gd name="T7" fmla="*/ 0 h 42"/>
                <a:gd name="T8" fmla="*/ 0 w 247"/>
                <a:gd name="T9" fmla="*/ 26 h 42"/>
                <a:gd name="T10" fmla="*/ 0 w 247"/>
                <a:gd name="T11" fmla="*/ 42 h 42"/>
                <a:gd name="T12" fmla="*/ 43 w 247"/>
                <a:gd name="T13" fmla="*/ 42 h 42"/>
                <a:gd name="T14" fmla="*/ 43 w 247"/>
                <a:gd name="T15" fmla="*/ 26 h 42"/>
                <a:gd name="T16" fmla="*/ 247 w 247"/>
                <a:gd name="T17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42">
                  <a:moveTo>
                    <a:pt x="247" y="26"/>
                  </a:moveTo>
                  <a:lnTo>
                    <a:pt x="221" y="0"/>
                  </a:lnTo>
                  <a:lnTo>
                    <a:pt x="43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43" y="42"/>
                  </a:lnTo>
                  <a:lnTo>
                    <a:pt x="43" y="26"/>
                  </a:lnTo>
                  <a:lnTo>
                    <a:pt x="247" y="26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" name="Freeform 214"/>
            <p:cNvSpPr>
              <a:spLocks/>
            </p:cNvSpPr>
            <p:nvPr/>
          </p:nvSpPr>
          <p:spPr bwMode="auto">
            <a:xfrm>
              <a:off x="5146675" y="1244600"/>
              <a:ext cx="71437" cy="38100"/>
            </a:xfrm>
            <a:custGeom>
              <a:avLst/>
              <a:gdLst>
                <a:gd name="T0" fmla="*/ 23 w 45"/>
                <a:gd name="T1" fmla="*/ 0 h 24"/>
                <a:gd name="T2" fmla="*/ 0 w 45"/>
                <a:gd name="T3" fmla="*/ 23 h 24"/>
                <a:gd name="T4" fmla="*/ 0 w 45"/>
                <a:gd name="T5" fmla="*/ 24 h 24"/>
                <a:gd name="T6" fmla="*/ 45 w 45"/>
                <a:gd name="T7" fmla="*/ 24 h 24"/>
                <a:gd name="T8" fmla="*/ 45 w 45"/>
                <a:gd name="T9" fmla="*/ 23 h 24"/>
                <a:gd name="T10" fmla="*/ 23 w 45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24">
                  <a:moveTo>
                    <a:pt x="23" y="0"/>
                  </a:moveTo>
                  <a:lnTo>
                    <a:pt x="0" y="23"/>
                  </a:lnTo>
                  <a:lnTo>
                    <a:pt x="0" y="24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1" name="Группа 640"/>
          <p:cNvGrpSpPr/>
          <p:nvPr/>
        </p:nvGrpSpPr>
        <p:grpSpPr>
          <a:xfrm>
            <a:off x="5654675" y="1216025"/>
            <a:ext cx="404812" cy="444500"/>
            <a:chOff x="5654675" y="1216025"/>
            <a:chExt cx="404812" cy="444500"/>
          </a:xfrm>
        </p:grpSpPr>
        <p:sp>
          <p:nvSpPr>
            <p:cNvPr id="269" name="Line 215"/>
            <p:cNvSpPr>
              <a:spLocks noChangeShapeType="1"/>
            </p:cNvSpPr>
            <p:nvPr/>
          </p:nvSpPr>
          <p:spPr bwMode="auto">
            <a:xfrm>
              <a:off x="5880100" y="1357313"/>
              <a:ext cx="0" cy="26670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" name="Line 216"/>
            <p:cNvSpPr>
              <a:spLocks noChangeShapeType="1"/>
            </p:cNvSpPr>
            <p:nvPr/>
          </p:nvSpPr>
          <p:spPr bwMode="auto">
            <a:xfrm flipV="1">
              <a:off x="5765800" y="1357313"/>
              <a:ext cx="0" cy="26670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" name="Freeform 217"/>
            <p:cNvSpPr>
              <a:spLocks/>
            </p:cNvSpPr>
            <p:nvPr/>
          </p:nvSpPr>
          <p:spPr bwMode="auto">
            <a:xfrm>
              <a:off x="5797550" y="1397000"/>
              <a:ext cx="52387" cy="26987"/>
            </a:xfrm>
            <a:custGeom>
              <a:avLst/>
              <a:gdLst>
                <a:gd name="T0" fmla="*/ 33 w 33"/>
                <a:gd name="T1" fmla="*/ 17 h 17"/>
                <a:gd name="T2" fmla="*/ 16 w 33"/>
                <a:gd name="T3" fmla="*/ 0 h 17"/>
                <a:gd name="T4" fmla="*/ 0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lnTo>
                    <a:pt x="16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" name="Freeform 218"/>
            <p:cNvSpPr>
              <a:spLocks/>
            </p:cNvSpPr>
            <p:nvPr/>
          </p:nvSpPr>
          <p:spPr bwMode="auto">
            <a:xfrm>
              <a:off x="5797550" y="1450975"/>
              <a:ext cx="52387" cy="26987"/>
            </a:xfrm>
            <a:custGeom>
              <a:avLst/>
              <a:gdLst>
                <a:gd name="T0" fmla="*/ 33 w 33"/>
                <a:gd name="T1" fmla="*/ 17 h 17"/>
                <a:gd name="T2" fmla="*/ 16 w 33"/>
                <a:gd name="T3" fmla="*/ 0 h 17"/>
                <a:gd name="T4" fmla="*/ 0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lnTo>
                    <a:pt x="16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" name="Freeform 219"/>
            <p:cNvSpPr>
              <a:spLocks/>
            </p:cNvSpPr>
            <p:nvPr/>
          </p:nvSpPr>
          <p:spPr bwMode="auto">
            <a:xfrm>
              <a:off x="5797550" y="1504950"/>
              <a:ext cx="52387" cy="25400"/>
            </a:xfrm>
            <a:custGeom>
              <a:avLst/>
              <a:gdLst>
                <a:gd name="T0" fmla="*/ 33 w 33"/>
                <a:gd name="T1" fmla="*/ 16 h 16"/>
                <a:gd name="T2" fmla="*/ 16 w 33"/>
                <a:gd name="T3" fmla="*/ 0 h 16"/>
                <a:gd name="T4" fmla="*/ 0 w 3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3" y="16"/>
                  </a:moveTo>
                  <a:lnTo>
                    <a:pt x="16" y="0"/>
                  </a:lnTo>
                  <a:lnTo>
                    <a:pt x="0" y="1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" name="Freeform 220"/>
            <p:cNvSpPr>
              <a:spLocks/>
            </p:cNvSpPr>
            <p:nvPr/>
          </p:nvSpPr>
          <p:spPr bwMode="auto">
            <a:xfrm>
              <a:off x="5797550" y="1557338"/>
              <a:ext cx="52387" cy="26987"/>
            </a:xfrm>
            <a:custGeom>
              <a:avLst/>
              <a:gdLst>
                <a:gd name="T0" fmla="*/ 33 w 33"/>
                <a:gd name="T1" fmla="*/ 17 h 17"/>
                <a:gd name="T2" fmla="*/ 16 w 33"/>
                <a:gd name="T3" fmla="*/ 0 h 17"/>
                <a:gd name="T4" fmla="*/ 0 w 33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lnTo>
                    <a:pt x="16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5" name="Freeform 221"/>
            <p:cNvSpPr>
              <a:spLocks/>
            </p:cNvSpPr>
            <p:nvPr/>
          </p:nvSpPr>
          <p:spPr bwMode="auto">
            <a:xfrm>
              <a:off x="5737225" y="1624013"/>
              <a:ext cx="173037" cy="36512"/>
            </a:xfrm>
            <a:custGeom>
              <a:avLst/>
              <a:gdLst>
                <a:gd name="T0" fmla="*/ 296 w 360"/>
                <a:gd name="T1" fmla="*/ 0 h 76"/>
                <a:gd name="T2" fmla="*/ 64 w 360"/>
                <a:gd name="T3" fmla="*/ 0 h 76"/>
                <a:gd name="T4" fmla="*/ 0 w 360"/>
                <a:gd name="T5" fmla="*/ 65 h 76"/>
                <a:gd name="T6" fmla="*/ 0 w 360"/>
                <a:gd name="T7" fmla="*/ 76 h 76"/>
                <a:gd name="T8" fmla="*/ 360 w 360"/>
                <a:gd name="T9" fmla="*/ 76 h 76"/>
                <a:gd name="T10" fmla="*/ 360 w 360"/>
                <a:gd name="T11" fmla="*/ 65 h 76"/>
                <a:gd name="T12" fmla="*/ 296 w 36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6">
                  <a:moveTo>
                    <a:pt x="296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0" y="29"/>
                    <a:pt x="0" y="6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60" y="76"/>
                    <a:pt x="360" y="76"/>
                    <a:pt x="360" y="76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60" y="29"/>
                    <a:pt x="331" y="0"/>
                    <a:pt x="296" y="0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6" name="Line 222"/>
            <p:cNvSpPr>
              <a:spLocks noChangeShapeType="1"/>
            </p:cNvSpPr>
            <p:nvPr/>
          </p:nvSpPr>
          <p:spPr bwMode="auto">
            <a:xfrm>
              <a:off x="6015038" y="1357313"/>
              <a:ext cx="0" cy="825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7" name="Freeform 223"/>
            <p:cNvSpPr>
              <a:spLocks/>
            </p:cNvSpPr>
            <p:nvPr/>
          </p:nvSpPr>
          <p:spPr bwMode="auto">
            <a:xfrm>
              <a:off x="5765800" y="1216025"/>
              <a:ext cx="114300" cy="98425"/>
            </a:xfrm>
            <a:custGeom>
              <a:avLst/>
              <a:gdLst>
                <a:gd name="T0" fmla="*/ 72 w 72"/>
                <a:gd name="T1" fmla="*/ 62 h 62"/>
                <a:gd name="T2" fmla="*/ 72 w 72"/>
                <a:gd name="T3" fmla="*/ 36 h 62"/>
                <a:gd name="T4" fmla="*/ 36 w 72"/>
                <a:gd name="T5" fmla="*/ 0 h 62"/>
                <a:gd name="T6" fmla="*/ 0 w 72"/>
                <a:gd name="T7" fmla="*/ 36 h 62"/>
                <a:gd name="T8" fmla="*/ 0 w 72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2">
                  <a:moveTo>
                    <a:pt x="72" y="62"/>
                  </a:moveTo>
                  <a:lnTo>
                    <a:pt x="72" y="36"/>
                  </a:lnTo>
                  <a:lnTo>
                    <a:pt x="36" y="0"/>
                  </a:lnTo>
                  <a:lnTo>
                    <a:pt x="0" y="36"/>
                  </a:lnTo>
                  <a:lnTo>
                    <a:pt x="0" y="62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" name="Freeform 224"/>
            <p:cNvSpPr>
              <a:spLocks/>
            </p:cNvSpPr>
            <p:nvPr/>
          </p:nvSpPr>
          <p:spPr bwMode="auto">
            <a:xfrm>
              <a:off x="5654675" y="1316038"/>
              <a:ext cx="401637" cy="66675"/>
            </a:xfrm>
            <a:custGeom>
              <a:avLst/>
              <a:gdLst>
                <a:gd name="T0" fmla="*/ 253 w 253"/>
                <a:gd name="T1" fmla="*/ 26 h 42"/>
                <a:gd name="T2" fmla="*/ 227 w 253"/>
                <a:gd name="T3" fmla="*/ 0 h 42"/>
                <a:gd name="T4" fmla="*/ 42 w 253"/>
                <a:gd name="T5" fmla="*/ 0 h 42"/>
                <a:gd name="T6" fmla="*/ 0 w 253"/>
                <a:gd name="T7" fmla="*/ 0 h 42"/>
                <a:gd name="T8" fmla="*/ 0 w 253"/>
                <a:gd name="T9" fmla="*/ 26 h 42"/>
                <a:gd name="T10" fmla="*/ 0 w 253"/>
                <a:gd name="T11" fmla="*/ 42 h 42"/>
                <a:gd name="T12" fmla="*/ 42 w 253"/>
                <a:gd name="T13" fmla="*/ 42 h 42"/>
                <a:gd name="T14" fmla="*/ 42 w 253"/>
                <a:gd name="T15" fmla="*/ 26 h 42"/>
                <a:gd name="T16" fmla="*/ 253 w 253"/>
                <a:gd name="T17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42">
                  <a:moveTo>
                    <a:pt x="253" y="26"/>
                  </a:moveTo>
                  <a:lnTo>
                    <a:pt x="227" y="0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42" y="42"/>
                  </a:lnTo>
                  <a:lnTo>
                    <a:pt x="42" y="26"/>
                  </a:lnTo>
                  <a:lnTo>
                    <a:pt x="253" y="26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" name="Rectangle 225"/>
            <p:cNvSpPr>
              <a:spLocks noChangeArrowheads="1"/>
            </p:cNvSpPr>
            <p:nvPr/>
          </p:nvSpPr>
          <p:spPr bwMode="auto">
            <a:xfrm>
              <a:off x="5969000" y="1439863"/>
              <a:ext cx="90487" cy="90487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" name="Line 226"/>
            <p:cNvSpPr>
              <a:spLocks noChangeShapeType="1"/>
            </p:cNvSpPr>
            <p:nvPr/>
          </p:nvSpPr>
          <p:spPr bwMode="auto">
            <a:xfrm>
              <a:off x="6027738" y="1498600"/>
              <a:ext cx="11112" cy="1111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" name="Line 227"/>
            <p:cNvSpPr>
              <a:spLocks noChangeShapeType="1"/>
            </p:cNvSpPr>
            <p:nvPr/>
          </p:nvSpPr>
          <p:spPr bwMode="auto">
            <a:xfrm>
              <a:off x="5991225" y="1462088"/>
              <a:ext cx="11112" cy="1111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" name="Line 228"/>
            <p:cNvSpPr>
              <a:spLocks noChangeShapeType="1"/>
            </p:cNvSpPr>
            <p:nvPr/>
          </p:nvSpPr>
          <p:spPr bwMode="auto">
            <a:xfrm flipH="1">
              <a:off x="5999163" y="1470025"/>
              <a:ext cx="31750" cy="317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" name="Freeform 229"/>
            <p:cNvSpPr>
              <a:spLocks/>
            </p:cNvSpPr>
            <p:nvPr/>
          </p:nvSpPr>
          <p:spPr bwMode="auto">
            <a:xfrm>
              <a:off x="5788025" y="1244600"/>
              <a:ext cx="71437" cy="38100"/>
            </a:xfrm>
            <a:custGeom>
              <a:avLst/>
              <a:gdLst>
                <a:gd name="T0" fmla="*/ 22 w 45"/>
                <a:gd name="T1" fmla="*/ 0 h 24"/>
                <a:gd name="T2" fmla="*/ 0 w 45"/>
                <a:gd name="T3" fmla="*/ 23 h 24"/>
                <a:gd name="T4" fmla="*/ 0 w 45"/>
                <a:gd name="T5" fmla="*/ 24 h 24"/>
                <a:gd name="T6" fmla="*/ 45 w 45"/>
                <a:gd name="T7" fmla="*/ 24 h 24"/>
                <a:gd name="T8" fmla="*/ 45 w 45"/>
                <a:gd name="T9" fmla="*/ 23 h 24"/>
                <a:gd name="T10" fmla="*/ 22 w 45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24">
                  <a:moveTo>
                    <a:pt x="22" y="0"/>
                  </a:moveTo>
                  <a:lnTo>
                    <a:pt x="0" y="23"/>
                  </a:lnTo>
                  <a:lnTo>
                    <a:pt x="0" y="24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2" name="Группа 641"/>
          <p:cNvGrpSpPr/>
          <p:nvPr/>
        </p:nvGrpSpPr>
        <p:grpSpPr>
          <a:xfrm>
            <a:off x="6256338" y="1252538"/>
            <a:ext cx="446087" cy="385762"/>
            <a:chOff x="6256338" y="1252538"/>
            <a:chExt cx="446087" cy="385762"/>
          </a:xfrm>
        </p:grpSpPr>
        <p:sp>
          <p:nvSpPr>
            <p:cNvPr id="284" name="Freeform 230"/>
            <p:cNvSpPr>
              <a:spLocks/>
            </p:cNvSpPr>
            <p:nvPr/>
          </p:nvSpPr>
          <p:spPr bwMode="auto">
            <a:xfrm>
              <a:off x="6511925" y="1381125"/>
              <a:ext cx="38100" cy="77787"/>
            </a:xfrm>
            <a:custGeom>
              <a:avLst/>
              <a:gdLst>
                <a:gd name="T0" fmla="*/ 0 w 80"/>
                <a:gd name="T1" fmla="*/ 120 h 159"/>
                <a:gd name="T2" fmla="*/ 40 w 80"/>
                <a:gd name="T3" fmla="*/ 159 h 159"/>
                <a:gd name="T4" fmla="*/ 80 w 80"/>
                <a:gd name="T5" fmla="*/ 120 h 159"/>
                <a:gd name="T6" fmla="*/ 40 w 80"/>
                <a:gd name="T7" fmla="*/ 80 h 159"/>
                <a:gd name="T8" fmla="*/ 0 w 80"/>
                <a:gd name="T9" fmla="*/ 40 h 159"/>
                <a:gd name="T10" fmla="*/ 40 w 80"/>
                <a:gd name="T11" fmla="*/ 0 h 159"/>
                <a:gd name="T12" fmla="*/ 80 w 80"/>
                <a:gd name="T13" fmla="*/ 4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59">
                  <a:moveTo>
                    <a:pt x="0" y="120"/>
                  </a:moveTo>
                  <a:cubicBezTo>
                    <a:pt x="0" y="142"/>
                    <a:pt x="18" y="159"/>
                    <a:pt x="40" y="159"/>
                  </a:cubicBezTo>
                  <a:cubicBezTo>
                    <a:pt x="62" y="159"/>
                    <a:pt x="80" y="142"/>
                    <a:pt x="80" y="120"/>
                  </a:cubicBezTo>
                  <a:cubicBezTo>
                    <a:pt x="80" y="97"/>
                    <a:pt x="64" y="87"/>
                    <a:pt x="40" y="80"/>
                  </a:cubicBezTo>
                  <a:cubicBezTo>
                    <a:pt x="19" y="73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" name="Line 231"/>
            <p:cNvSpPr>
              <a:spLocks noChangeShapeType="1"/>
            </p:cNvSpPr>
            <p:nvPr/>
          </p:nvSpPr>
          <p:spPr bwMode="auto">
            <a:xfrm>
              <a:off x="6530975" y="1366838"/>
              <a:ext cx="0" cy="142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" name="Line 232"/>
            <p:cNvSpPr>
              <a:spLocks noChangeShapeType="1"/>
            </p:cNvSpPr>
            <p:nvPr/>
          </p:nvSpPr>
          <p:spPr bwMode="auto">
            <a:xfrm>
              <a:off x="6530975" y="1458913"/>
              <a:ext cx="0" cy="142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" name="Freeform 233"/>
            <p:cNvSpPr>
              <a:spLocks/>
            </p:cNvSpPr>
            <p:nvPr/>
          </p:nvSpPr>
          <p:spPr bwMode="auto">
            <a:xfrm>
              <a:off x="6484938" y="1252538"/>
              <a:ext cx="92075" cy="53975"/>
            </a:xfrm>
            <a:custGeom>
              <a:avLst/>
              <a:gdLst>
                <a:gd name="T0" fmla="*/ 177 w 190"/>
                <a:gd name="T1" fmla="*/ 0 h 111"/>
                <a:gd name="T2" fmla="*/ 13 w 190"/>
                <a:gd name="T3" fmla="*/ 0 h 111"/>
                <a:gd name="T4" fmla="*/ 0 w 190"/>
                <a:gd name="T5" fmla="*/ 13 h 111"/>
                <a:gd name="T6" fmla="*/ 0 w 190"/>
                <a:gd name="T7" fmla="*/ 83 h 111"/>
                <a:gd name="T8" fmla="*/ 27 w 190"/>
                <a:gd name="T9" fmla="*/ 111 h 111"/>
                <a:gd name="T10" fmla="*/ 28 w 190"/>
                <a:gd name="T11" fmla="*/ 111 h 111"/>
                <a:gd name="T12" fmla="*/ 53 w 190"/>
                <a:gd name="T13" fmla="*/ 93 h 111"/>
                <a:gd name="T14" fmla="*/ 95 w 190"/>
                <a:gd name="T15" fmla="*/ 65 h 111"/>
                <a:gd name="T16" fmla="*/ 137 w 190"/>
                <a:gd name="T17" fmla="*/ 93 h 111"/>
                <a:gd name="T18" fmla="*/ 162 w 190"/>
                <a:gd name="T19" fmla="*/ 111 h 111"/>
                <a:gd name="T20" fmla="*/ 163 w 190"/>
                <a:gd name="T21" fmla="*/ 111 h 111"/>
                <a:gd name="T22" fmla="*/ 190 w 190"/>
                <a:gd name="T23" fmla="*/ 83 h 111"/>
                <a:gd name="T24" fmla="*/ 190 w 190"/>
                <a:gd name="T25" fmla="*/ 13 h 111"/>
                <a:gd name="T26" fmla="*/ 177 w 190"/>
                <a:gd name="T2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111">
                  <a:moveTo>
                    <a:pt x="17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98"/>
                    <a:pt x="12" y="111"/>
                    <a:pt x="27" y="111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39" y="111"/>
                    <a:pt x="49" y="103"/>
                    <a:pt x="53" y="93"/>
                  </a:cubicBezTo>
                  <a:cubicBezTo>
                    <a:pt x="60" y="77"/>
                    <a:pt x="76" y="65"/>
                    <a:pt x="95" y="65"/>
                  </a:cubicBezTo>
                  <a:cubicBezTo>
                    <a:pt x="114" y="65"/>
                    <a:pt x="130" y="77"/>
                    <a:pt x="137" y="93"/>
                  </a:cubicBezTo>
                  <a:cubicBezTo>
                    <a:pt x="141" y="103"/>
                    <a:pt x="151" y="111"/>
                    <a:pt x="162" y="111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78" y="111"/>
                    <a:pt x="190" y="98"/>
                    <a:pt x="190" y="83"/>
                  </a:cubicBezTo>
                  <a:cubicBezTo>
                    <a:pt x="190" y="13"/>
                    <a:pt x="190" y="13"/>
                    <a:pt x="190" y="13"/>
                  </a:cubicBezTo>
                  <a:cubicBezTo>
                    <a:pt x="190" y="6"/>
                    <a:pt x="184" y="0"/>
                    <a:pt x="177" y="0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" name="Freeform 234"/>
            <p:cNvSpPr>
              <a:spLocks/>
            </p:cNvSpPr>
            <p:nvPr/>
          </p:nvSpPr>
          <p:spPr bwMode="auto">
            <a:xfrm>
              <a:off x="6553200" y="1281113"/>
              <a:ext cx="149225" cy="339725"/>
            </a:xfrm>
            <a:custGeom>
              <a:avLst/>
              <a:gdLst>
                <a:gd name="T0" fmla="*/ 242 w 310"/>
                <a:gd name="T1" fmla="*/ 0 h 705"/>
                <a:gd name="T2" fmla="*/ 310 w 310"/>
                <a:gd name="T3" fmla="*/ 0 h 705"/>
                <a:gd name="T4" fmla="*/ 310 w 310"/>
                <a:gd name="T5" fmla="*/ 561 h 705"/>
                <a:gd name="T6" fmla="*/ 166 w 310"/>
                <a:gd name="T7" fmla="*/ 705 h 705"/>
                <a:gd name="T8" fmla="*/ 0 w 310"/>
                <a:gd name="T9" fmla="*/ 705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705">
                  <a:moveTo>
                    <a:pt x="242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310" y="561"/>
                    <a:pt x="310" y="561"/>
                    <a:pt x="310" y="561"/>
                  </a:cubicBezTo>
                  <a:cubicBezTo>
                    <a:pt x="310" y="636"/>
                    <a:pt x="241" y="705"/>
                    <a:pt x="166" y="705"/>
                  </a:cubicBezTo>
                  <a:cubicBezTo>
                    <a:pt x="0" y="705"/>
                    <a:pt x="0" y="705"/>
                    <a:pt x="0" y="705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" name="Freeform 235"/>
            <p:cNvSpPr>
              <a:spLocks/>
            </p:cNvSpPr>
            <p:nvPr/>
          </p:nvSpPr>
          <p:spPr bwMode="auto">
            <a:xfrm>
              <a:off x="6553200" y="1252538"/>
              <a:ext cx="115887" cy="334962"/>
            </a:xfrm>
            <a:custGeom>
              <a:avLst/>
              <a:gdLst>
                <a:gd name="T0" fmla="*/ 0 w 242"/>
                <a:gd name="T1" fmla="*/ 694 h 694"/>
                <a:gd name="T2" fmla="*/ 119 w 242"/>
                <a:gd name="T3" fmla="*/ 694 h 694"/>
                <a:gd name="T4" fmla="*/ 157 w 242"/>
                <a:gd name="T5" fmla="*/ 656 h 694"/>
                <a:gd name="T6" fmla="*/ 157 w 242"/>
                <a:gd name="T7" fmla="*/ 609 h 694"/>
                <a:gd name="T8" fmla="*/ 204 w 242"/>
                <a:gd name="T9" fmla="*/ 609 h 694"/>
                <a:gd name="T10" fmla="*/ 242 w 242"/>
                <a:gd name="T11" fmla="*/ 571 h 694"/>
                <a:gd name="T12" fmla="*/ 242 w 242"/>
                <a:gd name="T13" fmla="*/ 0 h 694"/>
                <a:gd name="T14" fmla="*/ 105 w 242"/>
                <a:gd name="T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694">
                  <a:moveTo>
                    <a:pt x="0" y="694"/>
                  </a:moveTo>
                  <a:cubicBezTo>
                    <a:pt x="119" y="694"/>
                    <a:pt x="119" y="694"/>
                    <a:pt x="119" y="694"/>
                  </a:cubicBezTo>
                  <a:cubicBezTo>
                    <a:pt x="140" y="694"/>
                    <a:pt x="157" y="677"/>
                    <a:pt x="157" y="656"/>
                  </a:cubicBezTo>
                  <a:cubicBezTo>
                    <a:pt x="157" y="609"/>
                    <a:pt x="157" y="609"/>
                    <a:pt x="157" y="609"/>
                  </a:cubicBezTo>
                  <a:cubicBezTo>
                    <a:pt x="204" y="609"/>
                    <a:pt x="204" y="609"/>
                    <a:pt x="204" y="609"/>
                  </a:cubicBezTo>
                  <a:cubicBezTo>
                    <a:pt x="225" y="609"/>
                    <a:pt x="242" y="592"/>
                    <a:pt x="242" y="571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" name="Freeform 236"/>
            <p:cNvSpPr>
              <a:spLocks/>
            </p:cNvSpPr>
            <p:nvPr/>
          </p:nvSpPr>
          <p:spPr bwMode="auto">
            <a:xfrm>
              <a:off x="6391275" y="1252538"/>
              <a:ext cx="66675" cy="227012"/>
            </a:xfrm>
            <a:custGeom>
              <a:avLst/>
              <a:gdLst>
                <a:gd name="T0" fmla="*/ 42 w 42"/>
                <a:gd name="T1" fmla="*/ 0 h 143"/>
                <a:gd name="T2" fmla="*/ 0 w 42"/>
                <a:gd name="T3" fmla="*/ 0 h 143"/>
                <a:gd name="T4" fmla="*/ 0 w 42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43">
                  <a:moveTo>
                    <a:pt x="42" y="0"/>
                  </a:moveTo>
                  <a:lnTo>
                    <a:pt x="0" y="0"/>
                  </a:lnTo>
                  <a:lnTo>
                    <a:pt x="0" y="143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" name="Rectangle 237"/>
            <p:cNvSpPr>
              <a:spLocks noChangeArrowheads="1"/>
            </p:cNvSpPr>
            <p:nvPr/>
          </p:nvSpPr>
          <p:spPr bwMode="auto">
            <a:xfrm>
              <a:off x="6391275" y="1570038"/>
              <a:ext cx="136525" cy="68262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" name="Freeform 238"/>
            <p:cNvSpPr>
              <a:spLocks/>
            </p:cNvSpPr>
            <p:nvPr/>
          </p:nvSpPr>
          <p:spPr bwMode="auto">
            <a:xfrm>
              <a:off x="6256338" y="1570038"/>
              <a:ext cx="134937" cy="68262"/>
            </a:xfrm>
            <a:custGeom>
              <a:avLst/>
              <a:gdLst>
                <a:gd name="T0" fmla="*/ 85 w 85"/>
                <a:gd name="T1" fmla="*/ 43 h 43"/>
                <a:gd name="T2" fmla="*/ 0 w 85"/>
                <a:gd name="T3" fmla="*/ 43 h 43"/>
                <a:gd name="T4" fmla="*/ 0 w 85"/>
                <a:gd name="T5" fmla="*/ 0 h 43"/>
                <a:gd name="T6" fmla="*/ 85 w 85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43">
                  <a:moveTo>
                    <a:pt x="85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85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" name="Freeform 239"/>
            <p:cNvSpPr>
              <a:spLocks/>
            </p:cNvSpPr>
            <p:nvPr/>
          </p:nvSpPr>
          <p:spPr bwMode="auto">
            <a:xfrm>
              <a:off x="6324600" y="1500188"/>
              <a:ext cx="136525" cy="69850"/>
            </a:xfrm>
            <a:custGeom>
              <a:avLst/>
              <a:gdLst>
                <a:gd name="T0" fmla="*/ 0 w 86"/>
                <a:gd name="T1" fmla="*/ 44 h 44"/>
                <a:gd name="T2" fmla="*/ 0 w 86"/>
                <a:gd name="T3" fmla="*/ 0 h 44"/>
                <a:gd name="T4" fmla="*/ 86 w 86"/>
                <a:gd name="T5" fmla="*/ 0 h 44"/>
                <a:gd name="T6" fmla="*/ 86 w 86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44">
                  <a:moveTo>
                    <a:pt x="0" y="44"/>
                  </a:moveTo>
                  <a:lnTo>
                    <a:pt x="0" y="0"/>
                  </a:lnTo>
                  <a:lnTo>
                    <a:pt x="86" y="0"/>
                  </a:lnTo>
                  <a:lnTo>
                    <a:pt x="86" y="44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" name="Freeform 240"/>
            <p:cNvSpPr>
              <a:spLocks/>
            </p:cNvSpPr>
            <p:nvPr/>
          </p:nvSpPr>
          <p:spPr bwMode="auto">
            <a:xfrm>
              <a:off x="6345238" y="1520825"/>
              <a:ext cx="93662" cy="28575"/>
            </a:xfrm>
            <a:custGeom>
              <a:avLst/>
              <a:gdLst>
                <a:gd name="T0" fmla="*/ 0 w 196"/>
                <a:gd name="T1" fmla="*/ 0 h 59"/>
                <a:gd name="T2" fmla="*/ 0 w 196"/>
                <a:gd name="T3" fmla="*/ 58 h 59"/>
                <a:gd name="T4" fmla="*/ 98 w 196"/>
                <a:gd name="T5" fmla="*/ 51 h 59"/>
                <a:gd name="T6" fmla="*/ 196 w 196"/>
                <a:gd name="T7" fmla="*/ 59 h 59"/>
                <a:gd name="T8" fmla="*/ 196 w 196"/>
                <a:gd name="T9" fmla="*/ 0 h 59"/>
                <a:gd name="T10" fmla="*/ 0 w 196"/>
                <a:gd name="T1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59">
                  <a:moveTo>
                    <a:pt x="0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31" y="53"/>
                    <a:pt x="64" y="51"/>
                    <a:pt x="98" y="51"/>
                  </a:cubicBezTo>
                  <a:cubicBezTo>
                    <a:pt x="132" y="51"/>
                    <a:pt x="165" y="53"/>
                    <a:pt x="196" y="59"/>
                  </a:cubicBezTo>
                  <a:cubicBezTo>
                    <a:pt x="196" y="0"/>
                    <a:pt x="196" y="0"/>
                    <a:pt x="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3" name="Группа 642"/>
          <p:cNvGrpSpPr/>
          <p:nvPr/>
        </p:nvGrpSpPr>
        <p:grpSpPr>
          <a:xfrm>
            <a:off x="6911975" y="1241425"/>
            <a:ext cx="434975" cy="400050"/>
            <a:chOff x="6911975" y="1241425"/>
            <a:chExt cx="434975" cy="400050"/>
          </a:xfrm>
        </p:grpSpPr>
        <p:sp>
          <p:nvSpPr>
            <p:cNvPr id="295" name="Freeform 241"/>
            <p:cNvSpPr>
              <a:spLocks/>
            </p:cNvSpPr>
            <p:nvPr/>
          </p:nvSpPr>
          <p:spPr bwMode="auto">
            <a:xfrm>
              <a:off x="6954838" y="1271588"/>
              <a:ext cx="295275" cy="369887"/>
            </a:xfrm>
            <a:custGeom>
              <a:avLst/>
              <a:gdLst>
                <a:gd name="T0" fmla="*/ 547 w 613"/>
                <a:gd name="T1" fmla="*/ 0 h 768"/>
                <a:gd name="T2" fmla="*/ 613 w 613"/>
                <a:gd name="T3" fmla="*/ 0 h 768"/>
                <a:gd name="T4" fmla="*/ 613 w 613"/>
                <a:gd name="T5" fmla="*/ 618 h 768"/>
                <a:gd name="T6" fmla="*/ 463 w 613"/>
                <a:gd name="T7" fmla="*/ 768 h 768"/>
                <a:gd name="T8" fmla="*/ 0 w 613"/>
                <a:gd name="T9" fmla="*/ 768 h 768"/>
                <a:gd name="T10" fmla="*/ 0 w 613"/>
                <a:gd name="T11" fmla="*/ 702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3" h="768">
                  <a:moveTo>
                    <a:pt x="547" y="0"/>
                  </a:moveTo>
                  <a:cubicBezTo>
                    <a:pt x="613" y="0"/>
                    <a:pt x="613" y="0"/>
                    <a:pt x="613" y="0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3" y="701"/>
                    <a:pt x="546" y="768"/>
                    <a:pt x="463" y="768"/>
                  </a:cubicBezTo>
                  <a:cubicBezTo>
                    <a:pt x="0" y="768"/>
                    <a:pt x="0" y="768"/>
                    <a:pt x="0" y="768"/>
                  </a:cubicBezTo>
                  <a:cubicBezTo>
                    <a:pt x="0" y="702"/>
                    <a:pt x="0" y="702"/>
                    <a:pt x="0" y="702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" name="Freeform 242"/>
            <p:cNvSpPr>
              <a:spLocks/>
            </p:cNvSpPr>
            <p:nvPr/>
          </p:nvSpPr>
          <p:spPr bwMode="auto">
            <a:xfrm>
              <a:off x="7013575" y="1241425"/>
              <a:ext cx="101600" cy="58737"/>
            </a:xfrm>
            <a:custGeom>
              <a:avLst/>
              <a:gdLst>
                <a:gd name="T0" fmla="*/ 196 w 210"/>
                <a:gd name="T1" fmla="*/ 0 h 123"/>
                <a:gd name="T2" fmla="*/ 14 w 210"/>
                <a:gd name="T3" fmla="*/ 0 h 123"/>
                <a:gd name="T4" fmla="*/ 0 w 210"/>
                <a:gd name="T5" fmla="*/ 15 h 123"/>
                <a:gd name="T6" fmla="*/ 0 w 210"/>
                <a:gd name="T7" fmla="*/ 92 h 123"/>
                <a:gd name="T8" fmla="*/ 30 w 210"/>
                <a:gd name="T9" fmla="*/ 123 h 123"/>
                <a:gd name="T10" fmla="*/ 31 w 210"/>
                <a:gd name="T11" fmla="*/ 123 h 123"/>
                <a:gd name="T12" fmla="*/ 59 w 210"/>
                <a:gd name="T13" fmla="*/ 103 h 123"/>
                <a:gd name="T14" fmla="*/ 105 w 210"/>
                <a:gd name="T15" fmla="*/ 72 h 123"/>
                <a:gd name="T16" fmla="*/ 151 w 210"/>
                <a:gd name="T17" fmla="*/ 103 h 123"/>
                <a:gd name="T18" fmla="*/ 179 w 210"/>
                <a:gd name="T19" fmla="*/ 123 h 123"/>
                <a:gd name="T20" fmla="*/ 180 w 210"/>
                <a:gd name="T21" fmla="*/ 123 h 123"/>
                <a:gd name="T22" fmla="*/ 210 w 210"/>
                <a:gd name="T23" fmla="*/ 92 h 123"/>
                <a:gd name="T24" fmla="*/ 210 w 210"/>
                <a:gd name="T25" fmla="*/ 15 h 123"/>
                <a:gd name="T26" fmla="*/ 196 w 210"/>
                <a:gd name="T2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0" h="123">
                  <a:moveTo>
                    <a:pt x="196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9"/>
                    <a:pt x="14" y="123"/>
                    <a:pt x="30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43" y="123"/>
                    <a:pt x="54" y="115"/>
                    <a:pt x="59" y="103"/>
                  </a:cubicBezTo>
                  <a:cubicBezTo>
                    <a:pt x="66" y="85"/>
                    <a:pt x="84" y="72"/>
                    <a:pt x="105" y="72"/>
                  </a:cubicBezTo>
                  <a:cubicBezTo>
                    <a:pt x="126" y="72"/>
                    <a:pt x="144" y="85"/>
                    <a:pt x="151" y="103"/>
                  </a:cubicBezTo>
                  <a:cubicBezTo>
                    <a:pt x="156" y="115"/>
                    <a:pt x="167" y="123"/>
                    <a:pt x="179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97" y="123"/>
                    <a:pt x="210" y="109"/>
                    <a:pt x="210" y="92"/>
                  </a:cubicBezTo>
                  <a:cubicBezTo>
                    <a:pt x="210" y="15"/>
                    <a:pt x="210" y="15"/>
                    <a:pt x="210" y="15"/>
                  </a:cubicBezTo>
                  <a:cubicBezTo>
                    <a:pt x="210" y="7"/>
                    <a:pt x="204" y="0"/>
                    <a:pt x="196" y="0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" name="Freeform 243"/>
            <p:cNvSpPr>
              <a:spLocks/>
            </p:cNvSpPr>
            <p:nvPr/>
          </p:nvSpPr>
          <p:spPr bwMode="auto">
            <a:xfrm>
              <a:off x="6911975" y="1241425"/>
              <a:ext cx="306387" cy="368300"/>
            </a:xfrm>
            <a:custGeom>
              <a:avLst/>
              <a:gdLst>
                <a:gd name="T0" fmla="*/ 151 w 636"/>
                <a:gd name="T1" fmla="*/ 0 h 766"/>
                <a:gd name="T2" fmla="*/ 0 w 636"/>
                <a:gd name="T3" fmla="*/ 0 h 766"/>
                <a:gd name="T4" fmla="*/ 0 w 636"/>
                <a:gd name="T5" fmla="*/ 766 h 766"/>
                <a:gd name="T6" fmla="*/ 500 w 636"/>
                <a:gd name="T7" fmla="*/ 766 h 766"/>
                <a:gd name="T8" fmla="*/ 542 w 636"/>
                <a:gd name="T9" fmla="*/ 724 h 766"/>
                <a:gd name="T10" fmla="*/ 542 w 636"/>
                <a:gd name="T11" fmla="*/ 672 h 766"/>
                <a:gd name="T12" fmla="*/ 594 w 636"/>
                <a:gd name="T13" fmla="*/ 672 h 766"/>
                <a:gd name="T14" fmla="*/ 636 w 636"/>
                <a:gd name="T15" fmla="*/ 630 h 766"/>
                <a:gd name="T16" fmla="*/ 636 w 636"/>
                <a:gd name="T17" fmla="*/ 0 h 766"/>
                <a:gd name="T18" fmla="*/ 485 w 636"/>
                <a:gd name="T19" fmla="*/ 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6" h="766">
                  <a:moveTo>
                    <a:pt x="15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66"/>
                    <a:pt x="0" y="766"/>
                    <a:pt x="0" y="766"/>
                  </a:cubicBezTo>
                  <a:cubicBezTo>
                    <a:pt x="500" y="766"/>
                    <a:pt x="500" y="766"/>
                    <a:pt x="500" y="766"/>
                  </a:cubicBezTo>
                  <a:cubicBezTo>
                    <a:pt x="523" y="766"/>
                    <a:pt x="542" y="747"/>
                    <a:pt x="542" y="724"/>
                  </a:cubicBezTo>
                  <a:cubicBezTo>
                    <a:pt x="542" y="672"/>
                    <a:pt x="542" y="672"/>
                    <a:pt x="542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617" y="672"/>
                    <a:pt x="636" y="653"/>
                    <a:pt x="636" y="630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485" y="0"/>
                    <a:pt x="485" y="0"/>
                    <a:pt x="485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" name="Freeform 244"/>
            <p:cNvSpPr>
              <a:spLocks/>
            </p:cNvSpPr>
            <p:nvPr/>
          </p:nvSpPr>
          <p:spPr bwMode="auto">
            <a:xfrm>
              <a:off x="6986588" y="1422400"/>
              <a:ext cx="155575" cy="92075"/>
            </a:xfrm>
            <a:custGeom>
              <a:avLst/>
              <a:gdLst>
                <a:gd name="T0" fmla="*/ 98 w 98"/>
                <a:gd name="T1" fmla="*/ 0 h 58"/>
                <a:gd name="T2" fmla="*/ 98 w 98"/>
                <a:gd name="T3" fmla="*/ 36 h 58"/>
                <a:gd name="T4" fmla="*/ 98 w 98"/>
                <a:gd name="T5" fmla="*/ 58 h 58"/>
                <a:gd name="T6" fmla="*/ 60 w 98"/>
                <a:gd name="T7" fmla="*/ 58 h 58"/>
                <a:gd name="T8" fmla="*/ 0 w 98"/>
                <a:gd name="T9" fmla="*/ 58 h 58"/>
                <a:gd name="T10" fmla="*/ 0 w 98"/>
                <a:gd name="T1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58">
                  <a:moveTo>
                    <a:pt x="98" y="0"/>
                  </a:moveTo>
                  <a:lnTo>
                    <a:pt x="98" y="36"/>
                  </a:lnTo>
                  <a:lnTo>
                    <a:pt x="98" y="58"/>
                  </a:lnTo>
                  <a:lnTo>
                    <a:pt x="60" y="58"/>
                  </a:lnTo>
                  <a:lnTo>
                    <a:pt x="0" y="58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" name="Freeform 245"/>
            <p:cNvSpPr>
              <a:spLocks/>
            </p:cNvSpPr>
            <p:nvPr/>
          </p:nvSpPr>
          <p:spPr bwMode="auto">
            <a:xfrm>
              <a:off x="7042150" y="1370013"/>
              <a:ext cx="44450" cy="15875"/>
            </a:xfrm>
            <a:custGeom>
              <a:avLst/>
              <a:gdLst>
                <a:gd name="T0" fmla="*/ 90 w 90"/>
                <a:gd name="T1" fmla="*/ 33 h 33"/>
                <a:gd name="T2" fmla="*/ 45 w 90"/>
                <a:gd name="T3" fmla="*/ 0 h 33"/>
                <a:gd name="T4" fmla="*/ 0 w 90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33">
                  <a:moveTo>
                    <a:pt x="90" y="33"/>
                  </a:moveTo>
                  <a:cubicBezTo>
                    <a:pt x="69" y="18"/>
                    <a:pt x="45" y="0"/>
                    <a:pt x="45" y="0"/>
                  </a:cubicBezTo>
                  <a:cubicBezTo>
                    <a:pt x="0" y="33"/>
                    <a:pt x="0" y="33"/>
                    <a:pt x="0" y="33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" name="Freeform 246"/>
            <p:cNvSpPr>
              <a:spLocks/>
            </p:cNvSpPr>
            <p:nvPr/>
          </p:nvSpPr>
          <p:spPr bwMode="auto">
            <a:xfrm>
              <a:off x="6969125" y="1336675"/>
              <a:ext cx="192087" cy="73025"/>
            </a:xfrm>
            <a:custGeom>
              <a:avLst/>
              <a:gdLst>
                <a:gd name="T0" fmla="*/ 0 w 121"/>
                <a:gd name="T1" fmla="*/ 46 h 46"/>
                <a:gd name="T2" fmla="*/ 60 w 121"/>
                <a:gd name="T3" fmla="*/ 0 h 46"/>
                <a:gd name="T4" fmla="*/ 121 w 121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46">
                  <a:moveTo>
                    <a:pt x="0" y="46"/>
                  </a:moveTo>
                  <a:lnTo>
                    <a:pt x="60" y="0"/>
                  </a:lnTo>
                  <a:lnTo>
                    <a:pt x="121" y="4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" name="Rectangle 247"/>
            <p:cNvSpPr>
              <a:spLocks noChangeArrowheads="1"/>
            </p:cNvSpPr>
            <p:nvPr/>
          </p:nvSpPr>
          <p:spPr bwMode="auto">
            <a:xfrm>
              <a:off x="7042150" y="1422400"/>
              <a:ext cx="44450" cy="42862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" name="Rectangle 248"/>
            <p:cNvSpPr>
              <a:spLocks noChangeArrowheads="1"/>
            </p:cNvSpPr>
            <p:nvPr/>
          </p:nvSpPr>
          <p:spPr bwMode="auto">
            <a:xfrm>
              <a:off x="7289800" y="1271588"/>
              <a:ext cx="57150" cy="338137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" name="Line 249"/>
            <p:cNvSpPr>
              <a:spLocks noChangeShapeType="1"/>
            </p:cNvSpPr>
            <p:nvPr/>
          </p:nvSpPr>
          <p:spPr bwMode="auto">
            <a:xfrm flipH="1">
              <a:off x="7318375" y="1544638"/>
              <a:ext cx="28575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" name="Line 250"/>
            <p:cNvSpPr>
              <a:spLocks noChangeShapeType="1"/>
            </p:cNvSpPr>
            <p:nvPr/>
          </p:nvSpPr>
          <p:spPr bwMode="auto">
            <a:xfrm flipH="1">
              <a:off x="7318375" y="1492250"/>
              <a:ext cx="28575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" name="Line 251"/>
            <p:cNvSpPr>
              <a:spLocks noChangeShapeType="1"/>
            </p:cNvSpPr>
            <p:nvPr/>
          </p:nvSpPr>
          <p:spPr bwMode="auto">
            <a:xfrm flipH="1">
              <a:off x="7318375" y="1441450"/>
              <a:ext cx="28575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" name="Line 252"/>
            <p:cNvSpPr>
              <a:spLocks noChangeShapeType="1"/>
            </p:cNvSpPr>
            <p:nvPr/>
          </p:nvSpPr>
          <p:spPr bwMode="auto">
            <a:xfrm flipH="1">
              <a:off x="7318375" y="1389063"/>
              <a:ext cx="28575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" name="Line 253"/>
            <p:cNvSpPr>
              <a:spLocks noChangeShapeType="1"/>
            </p:cNvSpPr>
            <p:nvPr/>
          </p:nvSpPr>
          <p:spPr bwMode="auto">
            <a:xfrm flipH="1">
              <a:off x="7318375" y="1338263"/>
              <a:ext cx="28575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" name="Freeform 254"/>
            <p:cNvSpPr>
              <a:spLocks/>
            </p:cNvSpPr>
            <p:nvPr/>
          </p:nvSpPr>
          <p:spPr bwMode="auto">
            <a:xfrm>
              <a:off x="6932613" y="1517650"/>
              <a:ext cx="71437" cy="71437"/>
            </a:xfrm>
            <a:custGeom>
              <a:avLst/>
              <a:gdLst>
                <a:gd name="T0" fmla="*/ 45 w 45"/>
                <a:gd name="T1" fmla="*/ 45 h 45"/>
                <a:gd name="T2" fmla="*/ 0 w 45"/>
                <a:gd name="T3" fmla="*/ 0 h 45"/>
                <a:gd name="T4" fmla="*/ 0 w 45"/>
                <a:gd name="T5" fmla="*/ 45 h 45"/>
                <a:gd name="T6" fmla="*/ 45 w 45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5">
                  <a:moveTo>
                    <a:pt x="45" y="45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4" name="Группа 643"/>
          <p:cNvGrpSpPr/>
          <p:nvPr/>
        </p:nvGrpSpPr>
        <p:grpSpPr>
          <a:xfrm>
            <a:off x="7597775" y="1223963"/>
            <a:ext cx="334963" cy="433387"/>
            <a:chOff x="7597775" y="1223963"/>
            <a:chExt cx="334963" cy="433387"/>
          </a:xfrm>
        </p:grpSpPr>
        <p:sp>
          <p:nvSpPr>
            <p:cNvPr id="309" name="Freeform 255"/>
            <p:cNvSpPr>
              <a:spLocks/>
            </p:cNvSpPr>
            <p:nvPr/>
          </p:nvSpPr>
          <p:spPr bwMode="auto">
            <a:xfrm>
              <a:off x="7827963" y="1482725"/>
              <a:ext cx="104775" cy="174625"/>
            </a:xfrm>
            <a:custGeom>
              <a:avLst/>
              <a:gdLst>
                <a:gd name="T0" fmla="*/ 0 w 218"/>
                <a:gd name="T1" fmla="*/ 0 h 364"/>
                <a:gd name="T2" fmla="*/ 150 w 218"/>
                <a:gd name="T3" fmla="*/ 129 h 364"/>
                <a:gd name="T4" fmla="*/ 218 w 218"/>
                <a:gd name="T5" fmla="*/ 277 h 364"/>
                <a:gd name="T6" fmla="*/ 218 w 218"/>
                <a:gd name="T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8" h="364">
                  <a:moveTo>
                    <a:pt x="0" y="0"/>
                  </a:moveTo>
                  <a:cubicBezTo>
                    <a:pt x="150" y="129"/>
                    <a:pt x="150" y="129"/>
                    <a:pt x="150" y="129"/>
                  </a:cubicBezTo>
                  <a:cubicBezTo>
                    <a:pt x="194" y="166"/>
                    <a:pt x="218" y="220"/>
                    <a:pt x="218" y="277"/>
                  </a:cubicBezTo>
                  <a:cubicBezTo>
                    <a:pt x="218" y="364"/>
                    <a:pt x="218" y="364"/>
                    <a:pt x="218" y="36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" name="Freeform 256"/>
            <p:cNvSpPr>
              <a:spLocks/>
            </p:cNvSpPr>
            <p:nvPr/>
          </p:nvSpPr>
          <p:spPr bwMode="auto">
            <a:xfrm>
              <a:off x="7597775" y="1482725"/>
              <a:ext cx="106362" cy="174625"/>
            </a:xfrm>
            <a:custGeom>
              <a:avLst/>
              <a:gdLst>
                <a:gd name="T0" fmla="*/ 223 w 223"/>
                <a:gd name="T1" fmla="*/ 0 h 364"/>
                <a:gd name="T2" fmla="*/ 69 w 223"/>
                <a:gd name="T3" fmla="*/ 129 h 364"/>
                <a:gd name="T4" fmla="*/ 0 w 223"/>
                <a:gd name="T5" fmla="*/ 278 h 364"/>
                <a:gd name="T6" fmla="*/ 0 w 223"/>
                <a:gd name="T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3" h="364">
                  <a:moveTo>
                    <a:pt x="223" y="0"/>
                  </a:moveTo>
                  <a:cubicBezTo>
                    <a:pt x="69" y="129"/>
                    <a:pt x="69" y="129"/>
                    <a:pt x="69" y="129"/>
                  </a:cubicBezTo>
                  <a:cubicBezTo>
                    <a:pt x="25" y="166"/>
                    <a:pt x="0" y="221"/>
                    <a:pt x="0" y="278"/>
                  </a:cubicBezTo>
                  <a:cubicBezTo>
                    <a:pt x="0" y="364"/>
                    <a:pt x="0" y="364"/>
                    <a:pt x="0" y="36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" name="Freeform 257"/>
            <p:cNvSpPr>
              <a:spLocks/>
            </p:cNvSpPr>
            <p:nvPr/>
          </p:nvSpPr>
          <p:spPr bwMode="auto">
            <a:xfrm>
              <a:off x="7666038" y="1389063"/>
              <a:ext cx="198437" cy="119062"/>
            </a:xfrm>
            <a:custGeom>
              <a:avLst/>
              <a:gdLst>
                <a:gd name="T0" fmla="*/ 411 w 411"/>
                <a:gd name="T1" fmla="*/ 0 h 245"/>
                <a:gd name="T2" fmla="*/ 206 w 411"/>
                <a:gd name="T3" fmla="*/ 245 h 245"/>
                <a:gd name="T4" fmla="*/ 0 w 411"/>
                <a:gd name="T5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1" h="245">
                  <a:moveTo>
                    <a:pt x="411" y="0"/>
                  </a:moveTo>
                  <a:cubicBezTo>
                    <a:pt x="411" y="135"/>
                    <a:pt x="319" y="245"/>
                    <a:pt x="206" y="245"/>
                  </a:cubicBezTo>
                  <a:cubicBezTo>
                    <a:pt x="92" y="245"/>
                    <a:pt x="0" y="135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" name="Freeform 258"/>
            <p:cNvSpPr>
              <a:spLocks/>
            </p:cNvSpPr>
            <p:nvPr/>
          </p:nvSpPr>
          <p:spPr bwMode="auto">
            <a:xfrm>
              <a:off x="7651750" y="1223963"/>
              <a:ext cx="227012" cy="149225"/>
            </a:xfrm>
            <a:custGeom>
              <a:avLst/>
              <a:gdLst>
                <a:gd name="T0" fmla="*/ 0 w 471"/>
                <a:gd name="T1" fmla="*/ 276 h 310"/>
                <a:gd name="T2" fmla="*/ 0 w 471"/>
                <a:gd name="T3" fmla="*/ 273 h 310"/>
                <a:gd name="T4" fmla="*/ 28 w 471"/>
                <a:gd name="T5" fmla="*/ 246 h 310"/>
                <a:gd name="T6" fmla="*/ 73 w 471"/>
                <a:gd name="T7" fmla="*/ 246 h 310"/>
                <a:gd name="T8" fmla="*/ 181 w 471"/>
                <a:gd name="T9" fmla="*/ 123 h 310"/>
                <a:gd name="T10" fmla="*/ 171 w 471"/>
                <a:gd name="T11" fmla="*/ 36 h 310"/>
                <a:gd name="T12" fmla="*/ 204 w 471"/>
                <a:gd name="T13" fmla="*/ 0 h 310"/>
                <a:gd name="T14" fmla="*/ 267 w 471"/>
                <a:gd name="T15" fmla="*/ 0 h 310"/>
                <a:gd name="T16" fmla="*/ 300 w 471"/>
                <a:gd name="T17" fmla="*/ 36 h 310"/>
                <a:gd name="T18" fmla="*/ 290 w 471"/>
                <a:gd name="T19" fmla="*/ 123 h 310"/>
                <a:gd name="T20" fmla="*/ 399 w 471"/>
                <a:gd name="T21" fmla="*/ 246 h 310"/>
                <a:gd name="T22" fmla="*/ 444 w 471"/>
                <a:gd name="T23" fmla="*/ 246 h 310"/>
                <a:gd name="T24" fmla="*/ 471 w 471"/>
                <a:gd name="T25" fmla="*/ 273 h 310"/>
                <a:gd name="T26" fmla="*/ 471 w 471"/>
                <a:gd name="T27" fmla="*/ 276 h 310"/>
                <a:gd name="T28" fmla="*/ 471 w 471"/>
                <a:gd name="T29" fmla="*/ 310 h 310"/>
                <a:gd name="T30" fmla="*/ 0 w 471"/>
                <a:gd name="T31" fmla="*/ 310 h 310"/>
                <a:gd name="T32" fmla="*/ 0 w 471"/>
                <a:gd name="T33" fmla="*/ 27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1" h="310">
                  <a:moveTo>
                    <a:pt x="0" y="276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58"/>
                    <a:pt x="12" y="246"/>
                    <a:pt x="28" y="246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138" y="246"/>
                    <a:pt x="189" y="188"/>
                    <a:pt x="181" y="123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9" y="17"/>
                    <a:pt x="184" y="0"/>
                    <a:pt x="204" y="0"/>
                  </a:cubicBezTo>
                  <a:cubicBezTo>
                    <a:pt x="267" y="0"/>
                    <a:pt x="267" y="0"/>
                    <a:pt x="267" y="0"/>
                  </a:cubicBezTo>
                  <a:cubicBezTo>
                    <a:pt x="287" y="0"/>
                    <a:pt x="302" y="17"/>
                    <a:pt x="300" y="36"/>
                  </a:cubicBezTo>
                  <a:cubicBezTo>
                    <a:pt x="290" y="123"/>
                    <a:pt x="290" y="123"/>
                    <a:pt x="290" y="123"/>
                  </a:cubicBezTo>
                  <a:cubicBezTo>
                    <a:pt x="282" y="188"/>
                    <a:pt x="333" y="246"/>
                    <a:pt x="399" y="246"/>
                  </a:cubicBezTo>
                  <a:cubicBezTo>
                    <a:pt x="444" y="246"/>
                    <a:pt x="444" y="246"/>
                    <a:pt x="444" y="246"/>
                  </a:cubicBezTo>
                  <a:cubicBezTo>
                    <a:pt x="459" y="246"/>
                    <a:pt x="471" y="258"/>
                    <a:pt x="471" y="273"/>
                  </a:cubicBezTo>
                  <a:cubicBezTo>
                    <a:pt x="471" y="276"/>
                    <a:pt x="471" y="276"/>
                    <a:pt x="471" y="276"/>
                  </a:cubicBezTo>
                  <a:cubicBezTo>
                    <a:pt x="471" y="310"/>
                    <a:pt x="471" y="310"/>
                    <a:pt x="471" y="310"/>
                  </a:cubicBezTo>
                  <a:cubicBezTo>
                    <a:pt x="0" y="310"/>
                    <a:pt x="0" y="310"/>
                    <a:pt x="0" y="310"/>
                  </a:cubicBezTo>
                  <a:lnTo>
                    <a:pt x="0" y="276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" name="Freeform 259"/>
            <p:cNvSpPr>
              <a:spLocks/>
            </p:cNvSpPr>
            <p:nvPr/>
          </p:nvSpPr>
          <p:spPr bwMode="auto">
            <a:xfrm>
              <a:off x="7796213" y="1241425"/>
              <a:ext cx="68262" cy="100012"/>
            </a:xfrm>
            <a:custGeom>
              <a:avLst/>
              <a:gdLst>
                <a:gd name="T0" fmla="*/ 144 w 144"/>
                <a:gd name="T1" fmla="*/ 210 h 210"/>
                <a:gd name="T2" fmla="*/ 144 w 144"/>
                <a:gd name="T3" fmla="*/ 144 h 210"/>
                <a:gd name="T4" fmla="*/ 0 w 144"/>
                <a:gd name="T5" fmla="*/ 0 h 210"/>
                <a:gd name="T6" fmla="*/ 0 w 144"/>
                <a:gd name="T7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210">
                  <a:moveTo>
                    <a:pt x="144" y="210"/>
                  </a:moveTo>
                  <a:cubicBezTo>
                    <a:pt x="144" y="144"/>
                    <a:pt x="144" y="144"/>
                    <a:pt x="144" y="144"/>
                  </a:cubicBezTo>
                  <a:cubicBezTo>
                    <a:pt x="144" y="65"/>
                    <a:pt x="7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" name="Freeform 260"/>
            <p:cNvSpPr>
              <a:spLocks/>
            </p:cNvSpPr>
            <p:nvPr/>
          </p:nvSpPr>
          <p:spPr bwMode="auto">
            <a:xfrm>
              <a:off x="7664450" y="1241425"/>
              <a:ext cx="69850" cy="100012"/>
            </a:xfrm>
            <a:custGeom>
              <a:avLst/>
              <a:gdLst>
                <a:gd name="T0" fmla="*/ 0 w 144"/>
                <a:gd name="T1" fmla="*/ 210 h 210"/>
                <a:gd name="T2" fmla="*/ 0 w 144"/>
                <a:gd name="T3" fmla="*/ 144 h 210"/>
                <a:gd name="T4" fmla="*/ 144 w 144"/>
                <a:gd name="T5" fmla="*/ 0 h 210"/>
                <a:gd name="T6" fmla="*/ 144 w 144"/>
                <a:gd name="T7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210">
                  <a:moveTo>
                    <a:pt x="0" y="210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" name="Freeform 261"/>
            <p:cNvSpPr>
              <a:spLocks/>
            </p:cNvSpPr>
            <p:nvPr/>
          </p:nvSpPr>
          <p:spPr bwMode="auto">
            <a:xfrm>
              <a:off x="7831138" y="1520825"/>
              <a:ext cx="41275" cy="136525"/>
            </a:xfrm>
            <a:custGeom>
              <a:avLst/>
              <a:gdLst>
                <a:gd name="T0" fmla="*/ 86 w 86"/>
                <a:gd name="T1" fmla="*/ 0 h 284"/>
                <a:gd name="T2" fmla="*/ 0 w 86"/>
                <a:gd name="T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6" h="284">
                  <a:moveTo>
                    <a:pt x="86" y="0"/>
                  </a:moveTo>
                  <a:cubicBezTo>
                    <a:pt x="86" y="0"/>
                    <a:pt x="0" y="55"/>
                    <a:pt x="0" y="28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" name="Freeform 262"/>
            <p:cNvSpPr>
              <a:spLocks/>
            </p:cNvSpPr>
            <p:nvPr/>
          </p:nvSpPr>
          <p:spPr bwMode="auto">
            <a:xfrm>
              <a:off x="7658100" y="1520825"/>
              <a:ext cx="41275" cy="136525"/>
            </a:xfrm>
            <a:custGeom>
              <a:avLst/>
              <a:gdLst>
                <a:gd name="T0" fmla="*/ 0 w 87"/>
                <a:gd name="T1" fmla="*/ 0 h 284"/>
                <a:gd name="T2" fmla="*/ 87 w 87"/>
                <a:gd name="T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7" h="284">
                  <a:moveTo>
                    <a:pt x="0" y="0"/>
                  </a:moveTo>
                  <a:cubicBezTo>
                    <a:pt x="0" y="0"/>
                    <a:pt x="87" y="55"/>
                    <a:pt x="87" y="28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" name="Freeform 263"/>
            <p:cNvSpPr>
              <a:spLocks/>
            </p:cNvSpPr>
            <p:nvPr/>
          </p:nvSpPr>
          <p:spPr bwMode="auto">
            <a:xfrm>
              <a:off x="7705725" y="1509713"/>
              <a:ext cx="117475" cy="60325"/>
            </a:xfrm>
            <a:custGeom>
              <a:avLst/>
              <a:gdLst>
                <a:gd name="T0" fmla="*/ 0 w 244"/>
                <a:gd name="T1" fmla="*/ 0 h 125"/>
                <a:gd name="T2" fmla="*/ 123 w 244"/>
                <a:gd name="T3" fmla="*/ 125 h 125"/>
                <a:gd name="T4" fmla="*/ 244 w 244"/>
                <a:gd name="T5" fmla="*/ 4 h 125"/>
                <a:gd name="T6" fmla="*/ 125 w 244"/>
                <a:gd name="T7" fmla="*/ 39 h 125"/>
                <a:gd name="T8" fmla="*/ 0 w 244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25">
                  <a:moveTo>
                    <a:pt x="0" y="0"/>
                  </a:moveTo>
                  <a:cubicBezTo>
                    <a:pt x="29" y="77"/>
                    <a:pt x="73" y="125"/>
                    <a:pt x="123" y="125"/>
                  </a:cubicBezTo>
                  <a:cubicBezTo>
                    <a:pt x="171" y="125"/>
                    <a:pt x="214" y="78"/>
                    <a:pt x="244" y="4"/>
                  </a:cubicBezTo>
                  <a:cubicBezTo>
                    <a:pt x="208" y="26"/>
                    <a:pt x="168" y="39"/>
                    <a:pt x="125" y="39"/>
                  </a:cubicBezTo>
                  <a:cubicBezTo>
                    <a:pt x="79" y="39"/>
                    <a:pt x="37" y="25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5" name="Группа 644"/>
          <p:cNvGrpSpPr/>
          <p:nvPr/>
        </p:nvGrpSpPr>
        <p:grpSpPr>
          <a:xfrm>
            <a:off x="8213725" y="1223963"/>
            <a:ext cx="387350" cy="434975"/>
            <a:chOff x="8213725" y="1223963"/>
            <a:chExt cx="387350" cy="434975"/>
          </a:xfrm>
        </p:grpSpPr>
        <p:sp>
          <p:nvSpPr>
            <p:cNvPr id="318" name="Freeform 264"/>
            <p:cNvSpPr>
              <a:spLocks/>
            </p:cNvSpPr>
            <p:nvPr/>
          </p:nvSpPr>
          <p:spPr bwMode="auto">
            <a:xfrm>
              <a:off x="8447088" y="1425575"/>
              <a:ext cx="34925" cy="71437"/>
            </a:xfrm>
            <a:custGeom>
              <a:avLst/>
              <a:gdLst>
                <a:gd name="T0" fmla="*/ 0 w 74"/>
                <a:gd name="T1" fmla="*/ 111 h 149"/>
                <a:gd name="T2" fmla="*/ 37 w 74"/>
                <a:gd name="T3" fmla="*/ 149 h 149"/>
                <a:gd name="T4" fmla="*/ 74 w 74"/>
                <a:gd name="T5" fmla="*/ 111 h 149"/>
                <a:gd name="T6" fmla="*/ 37 w 74"/>
                <a:gd name="T7" fmla="*/ 74 h 149"/>
                <a:gd name="T8" fmla="*/ 0 w 74"/>
                <a:gd name="T9" fmla="*/ 37 h 149"/>
                <a:gd name="T10" fmla="*/ 37 w 74"/>
                <a:gd name="T11" fmla="*/ 0 h 149"/>
                <a:gd name="T12" fmla="*/ 74 w 74"/>
                <a:gd name="T13" fmla="*/ 3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49">
                  <a:moveTo>
                    <a:pt x="0" y="111"/>
                  </a:moveTo>
                  <a:cubicBezTo>
                    <a:pt x="0" y="132"/>
                    <a:pt x="16" y="149"/>
                    <a:pt x="37" y="149"/>
                  </a:cubicBezTo>
                  <a:cubicBezTo>
                    <a:pt x="57" y="149"/>
                    <a:pt x="74" y="132"/>
                    <a:pt x="74" y="111"/>
                  </a:cubicBezTo>
                  <a:cubicBezTo>
                    <a:pt x="74" y="91"/>
                    <a:pt x="59" y="81"/>
                    <a:pt x="37" y="74"/>
                  </a:cubicBezTo>
                  <a:cubicBezTo>
                    <a:pt x="17" y="68"/>
                    <a:pt x="0" y="58"/>
                    <a:pt x="0" y="37"/>
                  </a:cubicBezTo>
                  <a:cubicBezTo>
                    <a:pt x="0" y="17"/>
                    <a:pt x="16" y="0"/>
                    <a:pt x="37" y="0"/>
                  </a:cubicBezTo>
                  <a:cubicBezTo>
                    <a:pt x="57" y="0"/>
                    <a:pt x="74" y="17"/>
                    <a:pt x="74" y="37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" name="Line 265"/>
            <p:cNvSpPr>
              <a:spLocks noChangeShapeType="1"/>
            </p:cNvSpPr>
            <p:nvPr/>
          </p:nvSpPr>
          <p:spPr bwMode="auto">
            <a:xfrm>
              <a:off x="8464550" y="1411288"/>
              <a:ext cx="0" cy="142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" name="Line 266"/>
            <p:cNvSpPr>
              <a:spLocks noChangeShapeType="1"/>
            </p:cNvSpPr>
            <p:nvPr/>
          </p:nvSpPr>
          <p:spPr bwMode="auto">
            <a:xfrm>
              <a:off x="8464550" y="1497013"/>
              <a:ext cx="0" cy="142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1" name="Rectangle 267"/>
            <p:cNvSpPr>
              <a:spLocks noChangeArrowheads="1"/>
            </p:cNvSpPr>
            <p:nvPr/>
          </p:nvSpPr>
          <p:spPr bwMode="auto">
            <a:xfrm>
              <a:off x="8243888" y="1598613"/>
              <a:ext cx="357187" cy="60325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2" name="Line 268"/>
            <p:cNvSpPr>
              <a:spLocks noChangeShapeType="1"/>
            </p:cNvSpPr>
            <p:nvPr/>
          </p:nvSpPr>
          <p:spPr bwMode="auto">
            <a:xfrm>
              <a:off x="8531225" y="1598613"/>
              <a:ext cx="0" cy="3016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3" name="Line 269"/>
            <p:cNvSpPr>
              <a:spLocks noChangeShapeType="1"/>
            </p:cNvSpPr>
            <p:nvPr/>
          </p:nvSpPr>
          <p:spPr bwMode="auto">
            <a:xfrm>
              <a:off x="8477250" y="1598613"/>
              <a:ext cx="0" cy="3016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4" name="Line 270"/>
            <p:cNvSpPr>
              <a:spLocks noChangeShapeType="1"/>
            </p:cNvSpPr>
            <p:nvPr/>
          </p:nvSpPr>
          <p:spPr bwMode="auto">
            <a:xfrm>
              <a:off x="8423275" y="1598613"/>
              <a:ext cx="0" cy="3016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" name="Line 271"/>
            <p:cNvSpPr>
              <a:spLocks noChangeShapeType="1"/>
            </p:cNvSpPr>
            <p:nvPr/>
          </p:nvSpPr>
          <p:spPr bwMode="auto">
            <a:xfrm>
              <a:off x="8367713" y="1598613"/>
              <a:ext cx="0" cy="3016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" name="Line 272"/>
            <p:cNvSpPr>
              <a:spLocks noChangeShapeType="1"/>
            </p:cNvSpPr>
            <p:nvPr/>
          </p:nvSpPr>
          <p:spPr bwMode="auto">
            <a:xfrm>
              <a:off x="8313738" y="1598613"/>
              <a:ext cx="0" cy="3016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" name="Freeform 273"/>
            <p:cNvSpPr>
              <a:spLocks/>
            </p:cNvSpPr>
            <p:nvPr/>
          </p:nvSpPr>
          <p:spPr bwMode="auto">
            <a:xfrm>
              <a:off x="8213725" y="1223963"/>
              <a:ext cx="387350" cy="333375"/>
            </a:xfrm>
            <a:custGeom>
              <a:avLst/>
              <a:gdLst>
                <a:gd name="T0" fmla="*/ 147 w 804"/>
                <a:gd name="T1" fmla="*/ 73 h 692"/>
                <a:gd name="T2" fmla="*/ 804 w 804"/>
                <a:gd name="T3" fmla="*/ 73 h 692"/>
                <a:gd name="T4" fmla="*/ 804 w 804"/>
                <a:gd name="T5" fmla="*/ 692 h 692"/>
                <a:gd name="T6" fmla="*/ 85 w 804"/>
                <a:gd name="T7" fmla="*/ 692 h 692"/>
                <a:gd name="T8" fmla="*/ 0 w 804"/>
                <a:gd name="T9" fmla="*/ 608 h 692"/>
                <a:gd name="T10" fmla="*/ 0 w 804"/>
                <a:gd name="T11" fmla="*/ 74 h 692"/>
                <a:gd name="T12" fmla="*/ 73 w 804"/>
                <a:gd name="T13" fmla="*/ 0 h 692"/>
                <a:gd name="T14" fmla="*/ 73 w 804"/>
                <a:gd name="T15" fmla="*/ 0 h 692"/>
                <a:gd name="T16" fmla="*/ 147 w 804"/>
                <a:gd name="T17" fmla="*/ 74 h 692"/>
                <a:gd name="T18" fmla="*/ 147 w 804"/>
                <a:gd name="T19" fmla="*/ 595 h 692"/>
                <a:gd name="T20" fmla="*/ 54 w 804"/>
                <a:gd name="T21" fmla="*/ 56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4" h="692">
                  <a:moveTo>
                    <a:pt x="147" y="73"/>
                  </a:moveTo>
                  <a:cubicBezTo>
                    <a:pt x="804" y="73"/>
                    <a:pt x="804" y="73"/>
                    <a:pt x="804" y="73"/>
                  </a:cubicBezTo>
                  <a:cubicBezTo>
                    <a:pt x="804" y="692"/>
                    <a:pt x="804" y="692"/>
                    <a:pt x="804" y="692"/>
                  </a:cubicBezTo>
                  <a:cubicBezTo>
                    <a:pt x="85" y="692"/>
                    <a:pt x="85" y="692"/>
                    <a:pt x="85" y="692"/>
                  </a:cubicBezTo>
                  <a:cubicBezTo>
                    <a:pt x="38" y="692"/>
                    <a:pt x="0" y="654"/>
                    <a:pt x="0" y="60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33"/>
                    <a:pt x="3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114" y="0"/>
                    <a:pt x="147" y="33"/>
                    <a:pt x="147" y="74"/>
                  </a:cubicBezTo>
                  <a:cubicBezTo>
                    <a:pt x="147" y="595"/>
                    <a:pt x="147" y="595"/>
                    <a:pt x="147" y="595"/>
                  </a:cubicBezTo>
                  <a:cubicBezTo>
                    <a:pt x="147" y="595"/>
                    <a:pt x="105" y="558"/>
                    <a:pt x="54" y="567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" name="Freeform 274"/>
            <p:cNvSpPr>
              <a:spLocks/>
            </p:cNvSpPr>
            <p:nvPr/>
          </p:nvSpPr>
          <p:spPr bwMode="auto">
            <a:xfrm>
              <a:off x="8308975" y="1284288"/>
              <a:ext cx="155575" cy="77787"/>
            </a:xfrm>
            <a:custGeom>
              <a:avLst/>
              <a:gdLst>
                <a:gd name="T0" fmla="*/ 0 w 98"/>
                <a:gd name="T1" fmla="*/ 49 h 49"/>
                <a:gd name="T2" fmla="*/ 98 w 98"/>
                <a:gd name="T3" fmla="*/ 49 h 49"/>
                <a:gd name="T4" fmla="*/ 98 w 98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49">
                  <a:moveTo>
                    <a:pt x="0" y="49"/>
                  </a:moveTo>
                  <a:lnTo>
                    <a:pt x="98" y="49"/>
                  </a:lnTo>
                  <a:lnTo>
                    <a:pt x="98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9" name="Freeform 275"/>
            <p:cNvSpPr>
              <a:spLocks/>
            </p:cNvSpPr>
            <p:nvPr/>
          </p:nvSpPr>
          <p:spPr bwMode="auto">
            <a:xfrm>
              <a:off x="8308975" y="1284288"/>
              <a:ext cx="77787" cy="155575"/>
            </a:xfrm>
            <a:custGeom>
              <a:avLst/>
              <a:gdLst>
                <a:gd name="T0" fmla="*/ 49 w 49"/>
                <a:gd name="T1" fmla="*/ 0 h 98"/>
                <a:gd name="T2" fmla="*/ 49 w 49"/>
                <a:gd name="T3" fmla="*/ 98 h 98"/>
                <a:gd name="T4" fmla="*/ 0 w 49"/>
                <a:gd name="T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98">
                  <a:moveTo>
                    <a:pt x="49" y="0"/>
                  </a:moveTo>
                  <a:lnTo>
                    <a:pt x="49" y="98"/>
                  </a:lnTo>
                  <a:lnTo>
                    <a:pt x="0" y="98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0" name="Freeform 276"/>
            <p:cNvSpPr>
              <a:spLocks/>
            </p:cNvSpPr>
            <p:nvPr/>
          </p:nvSpPr>
          <p:spPr bwMode="auto">
            <a:xfrm>
              <a:off x="8513763" y="1279525"/>
              <a:ext cx="66675" cy="66675"/>
            </a:xfrm>
            <a:custGeom>
              <a:avLst/>
              <a:gdLst>
                <a:gd name="T0" fmla="*/ 0 w 42"/>
                <a:gd name="T1" fmla="*/ 0 h 42"/>
                <a:gd name="T2" fmla="*/ 42 w 42"/>
                <a:gd name="T3" fmla="*/ 42 h 42"/>
                <a:gd name="T4" fmla="*/ 42 w 42"/>
                <a:gd name="T5" fmla="*/ 0 h 42"/>
                <a:gd name="T6" fmla="*/ 0 w 42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2">
                  <a:moveTo>
                    <a:pt x="0" y="0"/>
                  </a:moveTo>
                  <a:lnTo>
                    <a:pt x="42" y="42"/>
                  </a:lnTo>
                  <a:lnTo>
                    <a:pt x="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6" name="Группа 645"/>
          <p:cNvGrpSpPr/>
          <p:nvPr/>
        </p:nvGrpSpPr>
        <p:grpSpPr>
          <a:xfrm>
            <a:off x="8181975" y="1858963"/>
            <a:ext cx="471487" cy="450849"/>
            <a:chOff x="8181975" y="1858963"/>
            <a:chExt cx="471487" cy="450849"/>
          </a:xfrm>
        </p:grpSpPr>
        <p:sp>
          <p:nvSpPr>
            <p:cNvPr id="331" name="Freeform 277"/>
            <p:cNvSpPr>
              <a:spLocks/>
            </p:cNvSpPr>
            <p:nvPr/>
          </p:nvSpPr>
          <p:spPr bwMode="auto">
            <a:xfrm>
              <a:off x="8329613" y="2022475"/>
              <a:ext cx="157162" cy="90487"/>
            </a:xfrm>
            <a:custGeom>
              <a:avLst/>
              <a:gdLst>
                <a:gd name="T0" fmla="*/ 99 w 99"/>
                <a:gd name="T1" fmla="*/ 0 h 57"/>
                <a:gd name="T2" fmla="*/ 99 w 99"/>
                <a:gd name="T3" fmla="*/ 35 h 57"/>
                <a:gd name="T4" fmla="*/ 99 w 99"/>
                <a:gd name="T5" fmla="*/ 57 h 57"/>
                <a:gd name="T6" fmla="*/ 60 w 99"/>
                <a:gd name="T7" fmla="*/ 57 h 57"/>
                <a:gd name="T8" fmla="*/ 0 w 99"/>
                <a:gd name="T9" fmla="*/ 57 h 57"/>
                <a:gd name="T10" fmla="*/ 0 w 99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57">
                  <a:moveTo>
                    <a:pt x="99" y="0"/>
                  </a:moveTo>
                  <a:lnTo>
                    <a:pt x="99" y="35"/>
                  </a:lnTo>
                  <a:lnTo>
                    <a:pt x="99" y="57"/>
                  </a:lnTo>
                  <a:lnTo>
                    <a:pt x="60" y="57"/>
                  </a:lnTo>
                  <a:lnTo>
                    <a:pt x="0" y="57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2" name="Freeform 278"/>
            <p:cNvSpPr>
              <a:spLocks/>
            </p:cNvSpPr>
            <p:nvPr/>
          </p:nvSpPr>
          <p:spPr bwMode="auto">
            <a:xfrm>
              <a:off x="8386763" y="1970088"/>
              <a:ext cx="42862" cy="15875"/>
            </a:xfrm>
            <a:custGeom>
              <a:avLst/>
              <a:gdLst>
                <a:gd name="T0" fmla="*/ 89 w 89"/>
                <a:gd name="T1" fmla="*/ 34 h 34"/>
                <a:gd name="T2" fmla="*/ 44 w 89"/>
                <a:gd name="T3" fmla="*/ 0 h 34"/>
                <a:gd name="T4" fmla="*/ 0 w 89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34">
                  <a:moveTo>
                    <a:pt x="89" y="34"/>
                  </a:moveTo>
                  <a:cubicBezTo>
                    <a:pt x="68" y="18"/>
                    <a:pt x="44" y="0"/>
                    <a:pt x="44" y="0"/>
                  </a:cubicBezTo>
                  <a:cubicBezTo>
                    <a:pt x="0" y="34"/>
                    <a:pt x="0" y="34"/>
                    <a:pt x="0" y="3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3" name="Freeform 279"/>
            <p:cNvSpPr>
              <a:spLocks/>
            </p:cNvSpPr>
            <p:nvPr/>
          </p:nvSpPr>
          <p:spPr bwMode="auto">
            <a:xfrm>
              <a:off x="8312150" y="1936750"/>
              <a:ext cx="192087" cy="71437"/>
            </a:xfrm>
            <a:custGeom>
              <a:avLst/>
              <a:gdLst>
                <a:gd name="T0" fmla="*/ 0 w 121"/>
                <a:gd name="T1" fmla="*/ 45 h 45"/>
                <a:gd name="T2" fmla="*/ 60 w 121"/>
                <a:gd name="T3" fmla="*/ 0 h 45"/>
                <a:gd name="T4" fmla="*/ 121 w 12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45">
                  <a:moveTo>
                    <a:pt x="0" y="45"/>
                  </a:moveTo>
                  <a:lnTo>
                    <a:pt x="60" y="0"/>
                  </a:lnTo>
                  <a:lnTo>
                    <a:pt x="121" y="45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4" name="Rectangle 280"/>
            <p:cNvSpPr>
              <a:spLocks noChangeArrowheads="1"/>
            </p:cNvSpPr>
            <p:nvPr/>
          </p:nvSpPr>
          <p:spPr bwMode="auto">
            <a:xfrm>
              <a:off x="8386763" y="2022475"/>
              <a:ext cx="42862" cy="42862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5" name="Rectangle 281"/>
            <p:cNvSpPr>
              <a:spLocks noChangeArrowheads="1"/>
            </p:cNvSpPr>
            <p:nvPr/>
          </p:nvSpPr>
          <p:spPr bwMode="auto">
            <a:xfrm>
              <a:off x="8486775" y="2143125"/>
              <a:ext cx="166687" cy="166687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6" name="Line 282"/>
            <p:cNvSpPr>
              <a:spLocks noChangeShapeType="1"/>
            </p:cNvSpPr>
            <p:nvPr/>
          </p:nvSpPr>
          <p:spPr bwMode="auto">
            <a:xfrm>
              <a:off x="8597900" y="2185988"/>
              <a:ext cx="3175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7" name="Line 283"/>
            <p:cNvSpPr>
              <a:spLocks noChangeShapeType="1"/>
            </p:cNvSpPr>
            <p:nvPr/>
          </p:nvSpPr>
          <p:spPr bwMode="auto">
            <a:xfrm>
              <a:off x="8510588" y="2185988"/>
              <a:ext cx="3175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8" name="Line 284"/>
            <p:cNvSpPr>
              <a:spLocks noChangeShapeType="1"/>
            </p:cNvSpPr>
            <p:nvPr/>
          </p:nvSpPr>
          <p:spPr bwMode="auto">
            <a:xfrm>
              <a:off x="8526463" y="2170113"/>
              <a:ext cx="0" cy="317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9" name="Line 285"/>
            <p:cNvSpPr>
              <a:spLocks noChangeShapeType="1"/>
            </p:cNvSpPr>
            <p:nvPr/>
          </p:nvSpPr>
          <p:spPr bwMode="auto">
            <a:xfrm>
              <a:off x="8515350" y="2260600"/>
              <a:ext cx="22225" cy="222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0" name="Line 286"/>
            <p:cNvSpPr>
              <a:spLocks noChangeShapeType="1"/>
            </p:cNvSpPr>
            <p:nvPr/>
          </p:nvSpPr>
          <p:spPr bwMode="auto">
            <a:xfrm flipH="1">
              <a:off x="8515350" y="2260600"/>
              <a:ext cx="22225" cy="222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1" name="Line 287"/>
            <p:cNvSpPr>
              <a:spLocks noChangeShapeType="1"/>
            </p:cNvSpPr>
            <p:nvPr/>
          </p:nvSpPr>
          <p:spPr bwMode="auto">
            <a:xfrm>
              <a:off x="8594725" y="2271713"/>
              <a:ext cx="3175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2" name="Freeform 288"/>
            <p:cNvSpPr>
              <a:spLocks/>
            </p:cNvSpPr>
            <p:nvPr/>
          </p:nvSpPr>
          <p:spPr bwMode="auto">
            <a:xfrm>
              <a:off x="8609013" y="2254250"/>
              <a:ext cx="3175" cy="3175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4 h 5"/>
                <a:gd name="T4" fmla="*/ 1 w 5"/>
                <a:gd name="T5" fmla="*/ 1 h 5"/>
                <a:gd name="T6" fmla="*/ 5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3" name="Freeform 289"/>
            <p:cNvSpPr>
              <a:spLocks/>
            </p:cNvSpPr>
            <p:nvPr/>
          </p:nvSpPr>
          <p:spPr bwMode="auto">
            <a:xfrm>
              <a:off x="8609013" y="2286000"/>
              <a:ext cx="3175" cy="3175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4 h 5"/>
                <a:gd name="T4" fmla="*/ 1 w 5"/>
                <a:gd name="T5" fmla="*/ 1 h 5"/>
                <a:gd name="T6" fmla="*/ 5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4" name="Line 290"/>
            <p:cNvSpPr>
              <a:spLocks noChangeShapeType="1"/>
            </p:cNvSpPr>
            <p:nvPr/>
          </p:nvSpPr>
          <p:spPr bwMode="auto">
            <a:xfrm>
              <a:off x="8486775" y="2227263"/>
              <a:ext cx="166687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5" name="Line 291"/>
            <p:cNvSpPr>
              <a:spLocks noChangeShapeType="1"/>
            </p:cNvSpPr>
            <p:nvPr/>
          </p:nvSpPr>
          <p:spPr bwMode="auto">
            <a:xfrm>
              <a:off x="8570913" y="2143125"/>
              <a:ext cx="0" cy="1666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6" name="Freeform 292"/>
            <p:cNvSpPr>
              <a:spLocks/>
            </p:cNvSpPr>
            <p:nvPr/>
          </p:nvSpPr>
          <p:spPr bwMode="auto">
            <a:xfrm>
              <a:off x="8181975" y="1858963"/>
              <a:ext cx="279400" cy="333375"/>
            </a:xfrm>
            <a:custGeom>
              <a:avLst/>
              <a:gdLst>
                <a:gd name="T0" fmla="*/ 54 w 579"/>
                <a:gd name="T1" fmla="*/ 566 h 691"/>
                <a:gd name="T2" fmla="*/ 147 w 579"/>
                <a:gd name="T3" fmla="*/ 594 h 691"/>
                <a:gd name="T4" fmla="*/ 147 w 579"/>
                <a:gd name="T5" fmla="*/ 73 h 691"/>
                <a:gd name="T6" fmla="*/ 74 w 579"/>
                <a:gd name="T7" fmla="*/ 0 h 691"/>
                <a:gd name="T8" fmla="*/ 74 w 579"/>
                <a:gd name="T9" fmla="*/ 0 h 691"/>
                <a:gd name="T10" fmla="*/ 0 w 579"/>
                <a:gd name="T11" fmla="*/ 73 h 691"/>
                <a:gd name="T12" fmla="*/ 0 w 579"/>
                <a:gd name="T13" fmla="*/ 607 h 691"/>
                <a:gd name="T14" fmla="*/ 85 w 579"/>
                <a:gd name="T15" fmla="*/ 691 h 691"/>
                <a:gd name="T16" fmla="*/ 579 w 579"/>
                <a:gd name="T17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9" h="691">
                  <a:moveTo>
                    <a:pt x="54" y="566"/>
                  </a:moveTo>
                  <a:cubicBezTo>
                    <a:pt x="105" y="557"/>
                    <a:pt x="147" y="594"/>
                    <a:pt x="147" y="594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7" y="32"/>
                    <a:pt x="11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0"/>
                    <a:pt x="0" y="32"/>
                    <a:pt x="0" y="73"/>
                  </a:cubicBezTo>
                  <a:cubicBezTo>
                    <a:pt x="0" y="607"/>
                    <a:pt x="0" y="607"/>
                    <a:pt x="0" y="607"/>
                  </a:cubicBezTo>
                  <a:cubicBezTo>
                    <a:pt x="0" y="653"/>
                    <a:pt x="38" y="691"/>
                    <a:pt x="85" y="691"/>
                  </a:cubicBezTo>
                  <a:cubicBezTo>
                    <a:pt x="579" y="691"/>
                    <a:pt x="579" y="691"/>
                    <a:pt x="579" y="69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7" name="Freeform 293"/>
            <p:cNvSpPr>
              <a:spLocks/>
            </p:cNvSpPr>
            <p:nvPr/>
          </p:nvSpPr>
          <p:spPr bwMode="auto">
            <a:xfrm>
              <a:off x="8253413" y="1893888"/>
              <a:ext cx="315912" cy="225425"/>
            </a:xfrm>
            <a:custGeom>
              <a:avLst/>
              <a:gdLst>
                <a:gd name="T0" fmla="*/ 0 w 199"/>
                <a:gd name="T1" fmla="*/ 0 h 142"/>
                <a:gd name="T2" fmla="*/ 199 w 199"/>
                <a:gd name="T3" fmla="*/ 0 h 142"/>
                <a:gd name="T4" fmla="*/ 199 w 199"/>
                <a:gd name="T5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142">
                  <a:moveTo>
                    <a:pt x="0" y="0"/>
                  </a:moveTo>
                  <a:lnTo>
                    <a:pt x="199" y="0"/>
                  </a:lnTo>
                  <a:lnTo>
                    <a:pt x="199" y="142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8" name="Freeform 294"/>
            <p:cNvSpPr>
              <a:spLocks/>
            </p:cNvSpPr>
            <p:nvPr/>
          </p:nvSpPr>
          <p:spPr bwMode="auto">
            <a:xfrm>
              <a:off x="8450263" y="1914525"/>
              <a:ext cx="98425" cy="71437"/>
            </a:xfrm>
            <a:custGeom>
              <a:avLst/>
              <a:gdLst>
                <a:gd name="T0" fmla="*/ 0 w 62"/>
                <a:gd name="T1" fmla="*/ 0 h 45"/>
                <a:gd name="T2" fmla="*/ 62 w 62"/>
                <a:gd name="T3" fmla="*/ 45 h 45"/>
                <a:gd name="T4" fmla="*/ 62 w 62"/>
                <a:gd name="T5" fmla="*/ 0 h 45"/>
                <a:gd name="T6" fmla="*/ 0 w 62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45">
                  <a:moveTo>
                    <a:pt x="0" y="0"/>
                  </a:moveTo>
                  <a:lnTo>
                    <a:pt x="62" y="45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7" name="Группа 646"/>
          <p:cNvGrpSpPr/>
          <p:nvPr/>
        </p:nvGrpSpPr>
        <p:grpSpPr>
          <a:xfrm>
            <a:off x="7585075" y="1851025"/>
            <a:ext cx="360362" cy="447675"/>
            <a:chOff x="7585075" y="1851025"/>
            <a:chExt cx="360362" cy="447675"/>
          </a:xfrm>
        </p:grpSpPr>
        <p:sp>
          <p:nvSpPr>
            <p:cNvPr id="349" name="Line 295"/>
            <p:cNvSpPr>
              <a:spLocks noChangeShapeType="1"/>
            </p:cNvSpPr>
            <p:nvPr/>
          </p:nvSpPr>
          <p:spPr bwMode="auto">
            <a:xfrm>
              <a:off x="7812088" y="1992313"/>
              <a:ext cx="0" cy="1285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0" name="Line 296"/>
            <p:cNvSpPr>
              <a:spLocks noChangeShapeType="1"/>
            </p:cNvSpPr>
            <p:nvPr/>
          </p:nvSpPr>
          <p:spPr bwMode="auto">
            <a:xfrm flipV="1">
              <a:off x="7697788" y="1992313"/>
              <a:ext cx="0" cy="1285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1" name="Freeform 297"/>
            <p:cNvSpPr>
              <a:spLocks/>
            </p:cNvSpPr>
            <p:nvPr/>
          </p:nvSpPr>
          <p:spPr bwMode="auto">
            <a:xfrm>
              <a:off x="7727950" y="2033588"/>
              <a:ext cx="53975" cy="26987"/>
            </a:xfrm>
            <a:custGeom>
              <a:avLst/>
              <a:gdLst>
                <a:gd name="T0" fmla="*/ 34 w 34"/>
                <a:gd name="T1" fmla="*/ 17 h 17"/>
                <a:gd name="T2" fmla="*/ 17 w 34"/>
                <a:gd name="T3" fmla="*/ 0 h 17"/>
                <a:gd name="T4" fmla="*/ 0 w 34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7">
                  <a:moveTo>
                    <a:pt x="34" y="17"/>
                  </a:move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2" name="Freeform 298"/>
            <p:cNvSpPr>
              <a:spLocks/>
            </p:cNvSpPr>
            <p:nvPr/>
          </p:nvSpPr>
          <p:spPr bwMode="auto">
            <a:xfrm>
              <a:off x="7727950" y="2085975"/>
              <a:ext cx="53975" cy="26987"/>
            </a:xfrm>
            <a:custGeom>
              <a:avLst/>
              <a:gdLst>
                <a:gd name="T0" fmla="*/ 34 w 34"/>
                <a:gd name="T1" fmla="*/ 17 h 17"/>
                <a:gd name="T2" fmla="*/ 17 w 34"/>
                <a:gd name="T3" fmla="*/ 0 h 17"/>
                <a:gd name="T4" fmla="*/ 0 w 34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7">
                  <a:moveTo>
                    <a:pt x="34" y="17"/>
                  </a:move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3" name="Line 299"/>
            <p:cNvSpPr>
              <a:spLocks noChangeShapeType="1"/>
            </p:cNvSpPr>
            <p:nvPr/>
          </p:nvSpPr>
          <p:spPr bwMode="auto">
            <a:xfrm>
              <a:off x="7904163" y="1992313"/>
              <a:ext cx="0" cy="904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4" name="Freeform 300"/>
            <p:cNvSpPr>
              <a:spLocks/>
            </p:cNvSpPr>
            <p:nvPr/>
          </p:nvSpPr>
          <p:spPr bwMode="auto">
            <a:xfrm>
              <a:off x="7697788" y="1851025"/>
              <a:ext cx="114300" cy="100012"/>
            </a:xfrm>
            <a:custGeom>
              <a:avLst/>
              <a:gdLst>
                <a:gd name="T0" fmla="*/ 72 w 72"/>
                <a:gd name="T1" fmla="*/ 63 h 63"/>
                <a:gd name="T2" fmla="*/ 72 w 72"/>
                <a:gd name="T3" fmla="*/ 36 h 63"/>
                <a:gd name="T4" fmla="*/ 36 w 72"/>
                <a:gd name="T5" fmla="*/ 0 h 63"/>
                <a:gd name="T6" fmla="*/ 0 w 72"/>
                <a:gd name="T7" fmla="*/ 36 h 63"/>
                <a:gd name="T8" fmla="*/ 0 w 72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3">
                  <a:moveTo>
                    <a:pt x="72" y="63"/>
                  </a:moveTo>
                  <a:lnTo>
                    <a:pt x="72" y="36"/>
                  </a:lnTo>
                  <a:lnTo>
                    <a:pt x="36" y="0"/>
                  </a:lnTo>
                  <a:lnTo>
                    <a:pt x="0" y="36"/>
                  </a:lnTo>
                  <a:lnTo>
                    <a:pt x="0" y="63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5" name="Freeform 301"/>
            <p:cNvSpPr>
              <a:spLocks/>
            </p:cNvSpPr>
            <p:nvPr/>
          </p:nvSpPr>
          <p:spPr bwMode="auto">
            <a:xfrm>
              <a:off x="7585075" y="1951038"/>
              <a:ext cx="360362" cy="68262"/>
            </a:xfrm>
            <a:custGeom>
              <a:avLst/>
              <a:gdLst>
                <a:gd name="T0" fmla="*/ 227 w 227"/>
                <a:gd name="T1" fmla="*/ 26 h 43"/>
                <a:gd name="T2" fmla="*/ 201 w 227"/>
                <a:gd name="T3" fmla="*/ 0 h 43"/>
                <a:gd name="T4" fmla="*/ 43 w 227"/>
                <a:gd name="T5" fmla="*/ 0 h 43"/>
                <a:gd name="T6" fmla="*/ 0 w 227"/>
                <a:gd name="T7" fmla="*/ 0 h 43"/>
                <a:gd name="T8" fmla="*/ 0 w 227"/>
                <a:gd name="T9" fmla="*/ 26 h 43"/>
                <a:gd name="T10" fmla="*/ 0 w 227"/>
                <a:gd name="T11" fmla="*/ 43 h 43"/>
                <a:gd name="T12" fmla="*/ 43 w 227"/>
                <a:gd name="T13" fmla="*/ 43 h 43"/>
                <a:gd name="T14" fmla="*/ 43 w 227"/>
                <a:gd name="T15" fmla="*/ 26 h 43"/>
                <a:gd name="T16" fmla="*/ 227 w 227"/>
                <a:gd name="T17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43">
                  <a:moveTo>
                    <a:pt x="227" y="26"/>
                  </a:moveTo>
                  <a:lnTo>
                    <a:pt x="201" y="0"/>
                  </a:lnTo>
                  <a:lnTo>
                    <a:pt x="43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0" y="43"/>
                  </a:lnTo>
                  <a:lnTo>
                    <a:pt x="43" y="43"/>
                  </a:lnTo>
                  <a:lnTo>
                    <a:pt x="43" y="26"/>
                  </a:lnTo>
                  <a:lnTo>
                    <a:pt x="227" y="26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6" name="Freeform 302"/>
            <p:cNvSpPr>
              <a:spLocks/>
            </p:cNvSpPr>
            <p:nvPr/>
          </p:nvSpPr>
          <p:spPr bwMode="auto">
            <a:xfrm>
              <a:off x="7886700" y="2082800"/>
              <a:ext cx="36512" cy="76200"/>
            </a:xfrm>
            <a:custGeom>
              <a:avLst/>
              <a:gdLst>
                <a:gd name="T0" fmla="*/ 0 w 78"/>
                <a:gd name="T1" fmla="*/ 117 h 156"/>
                <a:gd name="T2" fmla="*/ 39 w 78"/>
                <a:gd name="T3" fmla="*/ 156 h 156"/>
                <a:gd name="T4" fmla="*/ 78 w 78"/>
                <a:gd name="T5" fmla="*/ 117 h 156"/>
                <a:gd name="T6" fmla="*/ 39 w 78"/>
                <a:gd name="T7" fmla="*/ 78 h 156"/>
                <a:gd name="T8" fmla="*/ 0 w 78"/>
                <a:gd name="T9" fmla="*/ 39 h 156"/>
                <a:gd name="T10" fmla="*/ 39 w 78"/>
                <a:gd name="T11" fmla="*/ 0 h 156"/>
                <a:gd name="T12" fmla="*/ 78 w 78"/>
                <a:gd name="T13" fmla="*/ 3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156">
                  <a:moveTo>
                    <a:pt x="0" y="117"/>
                  </a:moveTo>
                  <a:cubicBezTo>
                    <a:pt x="0" y="138"/>
                    <a:pt x="17" y="156"/>
                    <a:pt x="39" y="156"/>
                  </a:cubicBezTo>
                  <a:cubicBezTo>
                    <a:pt x="60" y="156"/>
                    <a:pt x="78" y="138"/>
                    <a:pt x="78" y="117"/>
                  </a:cubicBezTo>
                  <a:cubicBezTo>
                    <a:pt x="78" y="95"/>
                    <a:pt x="62" y="85"/>
                    <a:pt x="39" y="78"/>
                  </a:cubicBezTo>
                  <a:cubicBezTo>
                    <a:pt x="18" y="71"/>
                    <a:pt x="0" y="60"/>
                    <a:pt x="0" y="39"/>
                  </a:cubicBezTo>
                  <a:cubicBezTo>
                    <a:pt x="0" y="17"/>
                    <a:pt x="17" y="0"/>
                    <a:pt x="39" y="0"/>
                  </a:cubicBezTo>
                  <a:cubicBezTo>
                    <a:pt x="60" y="0"/>
                    <a:pt x="78" y="17"/>
                    <a:pt x="78" y="39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7" name="Line 303"/>
            <p:cNvSpPr>
              <a:spLocks noChangeShapeType="1"/>
            </p:cNvSpPr>
            <p:nvPr/>
          </p:nvSpPr>
          <p:spPr bwMode="auto">
            <a:xfrm>
              <a:off x="7904163" y="2159000"/>
              <a:ext cx="0" cy="142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8" name="Rectangle 304"/>
            <p:cNvSpPr>
              <a:spLocks noChangeArrowheads="1"/>
            </p:cNvSpPr>
            <p:nvPr/>
          </p:nvSpPr>
          <p:spPr bwMode="auto">
            <a:xfrm>
              <a:off x="7754938" y="2222500"/>
              <a:ext cx="152400" cy="76200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305"/>
            <p:cNvSpPr>
              <a:spLocks/>
            </p:cNvSpPr>
            <p:nvPr/>
          </p:nvSpPr>
          <p:spPr bwMode="auto">
            <a:xfrm>
              <a:off x="7602538" y="2222500"/>
              <a:ext cx="152400" cy="76200"/>
            </a:xfrm>
            <a:custGeom>
              <a:avLst/>
              <a:gdLst>
                <a:gd name="T0" fmla="*/ 96 w 96"/>
                <a:gd name="T1" fmla="*/ 48 h 48"/>
                <a:gd name="T2" fmla="*/ 0 w 96"/>
                <a:gd name="T3" fmla="*/ 48 h 48"/>
                <a:gd name="T4" fmla="*/ 0 w 96"/>
                <a:gd name="T5" fmla="*/ 0 h 48"/>
                <a:gd name="T6" fmla="*/ 96 w 96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48">
                  <a:moveTo>
                    <a:pt x="96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96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0" name="Freeform 306"/>
            <p:cNvSpPr>
              <a:spLocks/>
            </p:cNvSpPr>
            <p:nvPr/>
          </p:nvSpPr>
          <p:spPr bwMode="auto">
            <a:xfrm>
              <a:off x="7678738" y="2144713"/>
              <a:ext cx="152400" cy="77787"/>
            </a:xfrm>
            <a:custGeom>
              <a:avLst/>
              <a:gdLst>
                <a:gd name="T0" fmla="*/ 0 w 96"/>
                <a:gd name="T1" fmla="*/ 49 h 49"/>
                <a:gd name="T2" fmla="*/ 0 w 96"/>
                <a:gd name="T3" fmla="*/ 0 h 49"/>
                <a:gd name="T4" fmla="*/ 96 w 96"/>
                <a:gd name="T5" fmla="*/ 0 h 49"/>
                <a:gd name="T6" fmla="*/ 96 w 96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49">
                  <a:moveTo>
                    <a:pt x="0" y="49"/>
                  </a:moveTo>
                  <a:lnTo>
                    <a:pt x="0" y="0"/>
                  </a:lnTo>
                  <a:lnTo>
                    <a:pt x="96" y="0"/>
                  </a:lnTo>
                  <a:lnTo>
                    <a:pt x="96" y="49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1" name="Freeform 307"/>
            <p:cNvSpPr>
              <a:spLocks/>
            </p:cNvSpPr>
            <p:nvPr/>
          </p:nvSpPr>
          <p:spPr bwMode="auto">
            <a:xfrm>
              <a:off x="7699375" y="2165350"/>
              <a:ext cx="111125" cy="33337"/>
            </a:xfrm>
            <a:custGeom>
              <a:avLst/>
              <a:gdLst>
                <a:gd name="T0" fmla="*/ 0 w 230"/>
                <a:gd name="T1" fmla="*/ 0 h 69"/>
                <a:gd name="T2" fmla="*/ 0 w 230"/>
                <a:gd name="T3" fmla="*/ 69 h 69"/>
                <a:gd name="T4" fmla="*/ 115 w 230"/>
                <a:gd name="T5" fmla="*/ 57 h 69"/>
                <a:gd name="T6" fmla="*/ 230 w 230"/>
                <a:gd name="T7" fmla="*/ 69 h 69"/>
                <a:gd name="T8" fmla="*/ 230 w 230"/>
                <a:gd name="T9" fmla="*/ 0 h 69"/>
                <a:gd name="T10" fmla="*/ 0 w 230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69">
                  <a:moveTo>
                    <a:pt x="0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36" y="61"/>
                    <a:pt x="75" y="57"/>
                    <a:pt x="115" y="57"/>
                  </a:cubicBezTo>
                  <a:cubicBezTo>
                    <a:pt x="155" y="57"/>
                    <a:pt x="194" y="61"/>
                    <a:pt x="230" y="69"/>
                  </a:cubicBezTo>
                  <a:cubicBezTo>
                    <a:pt x="230" y="0"/>
                    <a:pt x="230" y="0"/>
                    <a:pt x="23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8" name="Группа 647"/>
          <p:cNvGrpSpPr/>
          <p:nvPr/>
        </p:nvGrpSpPr>
        <p:grpSpPr>
          <a:xfrm>
            <a:off x="6881813" y="1887538"/>
            <a:ext cx="534987" cy="390524"/>
            <a:chOff x="6881813" y="1887538"/>
            <a:chExt cx="534987" cy="390524"/>
          </a:xfrm>
        </p:grpSpPr>
        <p:sp>
          <p:nvSpPr>
            <p:cNvPr id="362" name="Rectangle 308"/>
            <p:cNvSpPr>
              <a:spLocks noChangeArrowheads="1"/>
            </p:cNvSpPr>
            <p:nvPr/>
          </p:nvSpPr>
          <p:spPr bwMode="auto">
            <a:xfrm>
              <a:off x="7280275" y="2209800"/>
              <a:ext cx="136525" cy="68262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3" name="Freeform 309"/>
            <p:cNvSpPr>
              <a:spLocks/>
            </p:cNvSpPr>
            <p:nvPr/>
          </p:nvSpPr>
          <p:spPr bwMode="auto">
            <a:xfrm>
              <a:off x="7145338" y="2209800"/>
              <a:ext cx="136525" cy="68262"/>
            </a:xfrm>
            <a:custGeom>
              <a:avLst/>
              <a:gdLst>
                <a:gd name="T0" fmla="*/ 86 w 86"/>
                <a:gd name="T1" fmla="*/ 43 h 43"/>
                <a:gd name="T2" fmla="*/ 0 w 86"/>
                <a:gd name="T3" fmla="*/ 43 h 43"/>
                <a:gd name="T4" fmla="*/ 0 w 86"/>
                <a:gd name="T5" fmla="*/ 0 h 43"/>
                <a:gd name="T6" fmla="*/ 86 w 86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43">
                  <a:moveTo>
                    <a:pt x="8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86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4" name="Freeform 310"/>
            <p:cNvSpPr>
              <a:spLocks/>
            </p:cNvSpPr>
            <p:nvPr/>
          </p:nvSpPr>
          <p:spPr bwMode="auto">
            <a:xfrm>
              <a:off x="7213600" y="2139950"/>
              <a:ext cx="134937" cy="69850"/>
            </a:xfrm>
            <a:custGeom>
              <a:avLst/>
              <a:gdLst>
                <a:gd name="T0" fmla="*/ 0 w 85"/>
                <a:gd name="T1" fmla="*/ 44 h 44"/>
                <a:gd name="T2" fmla="*/ 0 w 85"/>
                <a:gd name="T3" fmla="*/ 0 h 44"/>
                <a:gd name="T4" fmla="*/ 85 w 85"/>
                <a:gd name="T5" fmla="*/ 0 h 44"/>
                <a:gd name="T6" fmla="*/ 85 w 85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44">
                  <a:moveTo>
                    <a:pt x="0" y="44"/>
                  </a:moveTo>
                  <a:lnTo>
                    <a:pt x="0" y="0"/>
                  </a:lnTo>
                  <a:lnTo>
                    <a:pt x="85" y="0"/>
                  </a:lnTo>
                  <a:lnTo>
                    <a:pt x="85" y="44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5" name="Freeform 311"/>
            <p:cNvSpPr>
              <a:spLocks/>
            </p:cNvSpPr>
            <p:nvPr/>
          </p:nvSpPr>
          <p:spPr bwMode="auto">
            <a:xfrm>
              <a:off x="6894513" y="2060575"/>
              <a:ext cx="227012" cy="187325"/>
            </a:xfrm>
            <a:custGeom>
              <a:avLst/>
              <a:gdLst>
                <a:gd name="T0" fmla="*/ 471 w 471"/>
                <a:gd name="T1" fmla="*/ 387 h 387"/>
                <a:gd name="T2" fmla="*/ 48 w 471"/>
                <a:gd name="T3" fmla="*/ 387 h 387"/>
                <a:gd name="T4" fmla="*/ 0 w 471"/>
                <a:gd name="T5" fmla="*/ 338 h 387"/>
                <a:gd name="T6" fmla="*/ 0 w 471"/>
                <a:gd name="T7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1" h="387">
                  <a:moveTo>
                    <a:pt x="471" y="387"/>
                  </a:moveTo>
                  <a:cubicBezTo>
                    <a:pt x="48" y="387"/>
                    <a:pt x="48" y="387"/>
                    <a:pt x="48" y="387"/>
                  </a:cubicBezTo>
                  <a:cubicBezTo>
                    <a:pt x="21" y="387"/>
                    <a:pt x="0" y="365"/>
                    <a:pt x="0" y="3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6" name="Line 312"/>
            <p:cNvSpPr>
              <a:spLocks noChangeShapeType="1"/>
            </p:cNvSpPr>
            <p:nvPr/>
          </p:nvSpPr>
          <p:spPr bwMode="auto">
            <a:xfrm>
              <a:off x="7281863" y="2060575"/>
              <a:ext cx="0" cy="5715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7" name="Freeform 313"/>
            <p:cNvSpPr>
              <a:spLocks/>
            </p:cNvSpPr>
            <p:nvPr/>
          </p:nvSpPr>
          <p:spPr bwMode="auto">
            <a:xfrm>
              <a:off x="6881813" y="1941513"/>
              <a:ext cx="412750" cy="134937"/>
            </a:xfrm>
            <a:custGeom>
              <a:avLst/>
              <a:gdLst>
                <a:gd name="T0" fmla="*/ 379 w 857"/>
                <a:gd name="T1" fmla="*/ 281 h 281"/>
                <a:gd name="T2" fmla="*/ 12 w 857"/>
                <a:gd name="T3" fmla="*/ 246 h 281"/>
                <a:gd name="T4" fmla="*/ 0 w 857"/>
                <a:gd name="T5" fmla="*/ 231 h 281"/>
                <a:gd name="T6" fmla="*/ 0 w 857"/>
                <a:gd name="T7" fmla="*/ 34 h 281"/>
                <a:gd name="T8" fmla="*/ 34 w 857"/>
                <a:gd name="T9" fmla="*/ 0 h 281"/>
                <a:gd name="T10" fmla="*/ 824 w 857"/>
                <a:gd name="T11" fmla="*/ 0 h 281"/>
                <a:gd name="T12" fmla="*/ 857 w 857"/>
                <a:gd name="T13" fmla="*/ 34 h 281"/>
                <a:gd name="T14" fmla="*/ 857 w 857"/>
                <a:gd name="T15" fmla="*/ 231 h 281"/>
                <a:gd name="T16" fmla="*/ 845 w 857"/>
                <a:gd name="T17" fmla="*/ 246 h 281"/>
                <a:gd name="T18" fmla="*/ 478 w 857"/>
                <a:gd name="T19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281">
                  <a:moveTo>
                    <a:pt x="379" y="281"/>
                  </a:moveTo>
                  <a:cubicBezTo>
                    <a:pt x="256" y="279"/>
                    <a:pt x="134" y="267"/>
                    <a:pt x="12" y="246"/>
                  </a:cubicBezTo>
                  <a:cubicBezTo>
                    <a:pt x="5" y="245"/>
                    <a:pt x="0" y="239"/>
                    <a:pt x="0" y="231"/>
                  </a:cubicBezTo>
                  <a:cubicBezTo>
                    <a:pt x="0" y="166"/>
                    <a:pt x="0" y="100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824" y="0"/>
                    <a:pt x="824" y="0"/>
                    <a:pt x="824" y="0"/>
                  </a:cubicBezTo>
                  <a:cubicBezTo>
                    <a:pt x="842" y="0"/>
                    <a:pt x="857" y="15"/>
                    <a:pt x="857" y="34"/>
                  </a:cubicBezTo>
                  <a:cubicBezTo>
                    <a:pt x="857" y="231"/>
                    <a:pt x="857" y="231"/>
                    <a:pt x="857" y="231"/>
                  </a:cubicBezTo>
                  <a:cubicBezTo>
                    <a:pt x="857" y="239"/>
                    <a:pt x="852" y="245"/>
                    <a:pt x="845" y="246"/>
                  </a:cubicBezTo>
                  <a:cubicBezTo>
                    <a:pt x="724" y="267"/>
                    <a:pt x="601" y="279"/>
                    <a:pt x="478" y="28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" name="Freeform 314"/>
            <p:cNvSpPr>
              <a:spLocks/>
            </p:cNvSpPr>
            <p:nvPr/>
          </p:nvSpPr>
          <p:spPr bwMode="auto">
            <a:xfrm>
              <a:off x="7064375" y="2052638"/>
              <a:ext cx="47625" cy="47625"/>
            </a:xfrm>
            <a:custGeom>
              <a:avLst/>
              <a:gdLst>
                <a:gd name="T0" fmla="*/ 77 w 99"/>
                <a:gd name="T1" fmla="*/ 0 h 99"/>
                <a:gd name="T2" fmla="*/ 22 w 99"/>
                <a:gd name="T3" fmla="*/ 0 h 99"/>
                <a:gd name="T4" fmla="*/ 0 w 99"/>
                <a:gd name="T5" fmla="*/ 22 h 99"/>
                <a:gd name="T6" fmla="*/ 0 w 99"/>
                <a:gd name="T7" fmla="*/ 77 h 99"/>
                <a:gd name="T8" fmla="*/ 22 w 99"/>
                <a:gd name="T9" fmla="*/ 99 h 99"/>
                <a:gd name="T10" fmla="*/ 77 w 99"/>
                <a:gd name="T11" fmla="*/ 99 h 99"/>
                <a:gd name="T12" fmla="*/ 99 w 99"/>
                <a:gd name="T13" fmla="*/ 77 h 99"/>
                <a:gd name="T14" fmla="*/ 99 w 99"/>
                <a:gd name="T15" fmla="*/ 22 h 99"/>
                <a:gd name="T16" fmla="*/ 77 w 99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99">
                  <a:moveTo>
                    <a:pt x="77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9"/>
                    <a:pt x="0" y="2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9"/>
                    <a:pt x="10" y="99"/>
                    <a:pt x="22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90" y="99"/>
                    <a:pt x="99" y="89"/>
                    <a:pt x="99" y="77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9" y="9"/>
                    <a:pt x="90" y="0"/>
                    <a:pt x="77" y="0"/>
                  </a:cubicBez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" name="Line 315"/>
            <p:cNvSpPr>
              <a:spLocks noChangeShapeType="1"/>
            </p:cNvSpPr>
            <p:nvPr/>
          </p:nvSpPr>
          <p:spPr bwMode="auto">
            <a:xfrm>
              <a:off x="7064375" y="2125663"/>
              <a:ext cx="47625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0" name="Freeform 316"/>
            <p:cNvSpPr>
              <a:spLocks/>
            </p:cNvSpPr>
            <p:nvPr/>
          </p:nvSpPr>
          <p:spPr bwMode="auto">
            <a:xfrm>
              <a:off x="6997700" y="1887538"/>
              <a:ext cx="179387" cy="53975"/>
            </a:xfrm>
            <a:custGeom>
              <a:avLst/>
              <a:gdLst>
                <a:gd name="T0" fmla="*/ 374 w 374"/>
                <a:gd name="T1" fmla="*/ 111 h 111"/>
                <a:gd name="T2" fmla="*/ 374 w 374"/>
                <a:gd name="T3" fmla="*/ 40 h 111"/>
                <a:gd name="T4" fmla="*/ 334 w 374"/>
                <a:gd name="T5" fmla="*/ 0 h 111"/>
                <a:gd name="T6" fmla="*/ 39 w 374"/>
                <a:gd name="T7" fmla="*/ 0 h 111"/>
                <a:gd name="T8" fmla="*/ 0 w 374"/>
                <a:gd name="T9" fmla="*/ 40 h 111"/>
                <a:gd name="T10" fmla="*/ 0 w 374"/>
                <a:gd name="T11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4" h="111">
                  <a:moveTo>
                    <a:pt x="374" y="111"/>
                  </a:moveTo>
                  <a:cubicBezTo>
                    <a:pt x="374" y="40"/>
                    <a:pt x="374" y="40"/>
                    <a:pt x="374" y="40"/>
                  </a:cubicBezTo>
                  <a:cubicBezTo>
                    <a:pt x="374" y="18"/>
                    <a:pt x="356" y="0"/>
                    <a:pt x="334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11"/>
                    <a:pt x="0" y="111"/>
                    <a:pt x="0" y="11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1" name="Freeform 317"/>
            <p:cNvSpPr>
              <a:spLocks/>
            </p:cNvSpPr>
            <p:nvPr/>
          </p:nvSpPr>
          <p:spPr bwMode="auto">
            <a:xfrm>
              <a:off x="6902450" y="1962150"/>
              <a:ext cx="371475" cy="53975"/>
            </a:xfrm>
            <a:custGeom>
              <a:avLst/>
              <a:gdLst>
                <a:gd name="T0" fmla="*/ 0 w 771"/>
                <a:gd name="T1" fmla="*/ 0 h 113"/>
                <a:gd name="T2" fmla="*/ 0 w 771"/>
                <a:gd name="T3" fmla="*/ 113 h 113"/>
                <a:gd name="T4" fmla="*/ 386 w 771"/>
                <a:gd name="T5" fmla="*/ 74 h 113"/>
                <a:gd name="T6" fmla="*/ 771 w 771"/>
                <a:gd name="T7" fmla="*/ 113 h 113"/>
                <a:gd name="T8" fmla="*/ 771 w 771"/>
                <a:gd name="T9" fmla="*/ 0 h 113"/>
                <a:gd name="T10" fmla="*/ 0 w 771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1" h="113">
                  <a:moveTo>
                    <a:pt x="0" y="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113" y="88"/>
                    <a:pt x="245" y="74"/>
                    <a:pt x="386" y="74"/>
                  </a:cubicBezTo>
                  <a:cubicBezTo>
                    <a:pt x="527" y="74"/>
                    <a:pt x="659" y="88"/>
                    <a:pt x="771" y="113"/>
                  </a:cubicBezTo>
                  <a:cubicBezTo>
                    <a:pt x="771" y="0"/>
                    <a:pt x="771" y="0"/>
                    <a:pt x="7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9" name="Группа 648"/>
          <p:cNvGrpSpPr/>
          <p:nvPr/>
        </p:nvGrpSpPr>
        <p:grpSpPr>
          <a:xfrm>
            <a:off x="6227763" y="1804988"/>
            <a:ext cx="476250" cy="500062"/>
            <a:chOff x="6227763" y="1804988"/>
            <a:chExt cx="476250" cy="500062"/>
          </a:xfrm>
        </p:grpSpPr>
        <p:sp>
          <p:nvSpPr>
            <p:cNvPr id="372" name="Freeform 318"/>
            <p:cNvSpPr>
              <a:spLocks/>
            </p:cNvSpPr>
            <p:nvPr/>
          </p:nvSpPr>
          <p:spPr bwMode="auto">
            <a:xfrm>
              <a:off x="6581775" y="2057400"/>
              <a:ext cx="33337" cy="66675"/>
            </a:xfrm>
            <a:custGeom>
              <a:avLst/>
              <a:gdLst>
                <a:gd name="T0" fmla="*/ 0 w 69"/>
                <a:gd name="T1" fmla="*/ 104 h 139"/>
                <a:gd name="T2" fmla="*/ 35 w 69"/>
                <a:gd name="T3" fmla="*/ 139 h 139"/>
                <a:gd name="T4" fmla="*/ 69 w 69"/>
                <a:gd name="T5" fmla="*/ 104 h 139"/>
                <a:gd name="T6" fmla="*/ 35 w 69"/>
                <a:gd name="T7" fmla="*/ 69 h 139"/>
                <a:gd name="T8" fmla="*/ 0 w 69"/>
                <a:gd name="T9" fmla="*/ 35 h 139"/>
                <a:gd name="T10" fmla="*/ 35 w 69"/>
                <a:gd name="T11" fmla="*/ 0 h 139"/>
                <a:gd name="T12" fmla="*/ 69 w 69"/>
                <a:gd name="T13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39">
                  <a:moveTo>
                    <a:pt x="0" y="104"/>
                  </a:moveTo>
                  <a:cubicBezTo>
                    <a:pt x="0" y="123"/>
                    <a:pt x="15" y="139"/>
                    <a:pt x="35" y="139"/>
                  </a:cubicBezTo>
                  <a:cubicBezTo>
                    <a:pt x="54" y="139"/>
                    <a:pt x="69" y="123"/>
                    <a:pt x="69" y="104"/>
                  </a:cubicBezTo>
                  <a:cubicBezTo>
                    <a:pt x="69" y="85"/>
                    <a:pt x="55" y="76"/>
                    <a:pt x="35" y="69"/>
                  </a:cubicBezTo>
                  <a:cubicBezTo>
                    <a:pt x="16" y="63"/>
                    <a:pt x="0" y="54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54" y="0"/>
                    <a:pt x="69" y="15"/>
                    <a:pt x="69" y="35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3" name="Line 319"/>
            <p:cNvSpPr>
              <a:spLocks noChangeShapeType="1"/>
            </p:cNvSpPr>
            <p:nvPr/>
          </p:nvSpPr>
          <p:spPr bwMode="auto">
            <a:xfrm>
              <a:off x="6597650" y="2047875"/>
              <a:ext cx="0" cy="95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4" name="Line 320"/>
            <p:cNvSpPr>
              <a:spLocks noChangeShapeType="1"/>
            </p:cNvSpPr>
            <p:nvPr/>
          </p:nvSpPr>
          <p:spPr bwMode="auto">
            <a:xfrm>
              <a:off x="6597650" y="2124075"/>
              <a:ext cx="0" cy="95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5" name="Oval 321"/>
            <p:cNvSpPr>
              <a:spLocks noChangeArrowheads="1"/>
            </p:cNvSpPr>
            <p:nvPr/>
          </p:nvSpPr>
          <p:spPr bwMode="auto">
            <a:xfrm>
              <a:off x="6526213" y="2019300"/>
              <a:ext cx="142875" cy="142875"/>
            </a:xfrm>
            <a:prstGeom prst="ellips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6" name="Freeform 322"/>
            <p:cNvSpPr>
              <a:spLocks/>
            </p:cNvSpPr>
            <p:nvPr/>
          </p:nvSpPr>
          <p:spPr bwMode="auto">
            <a:xfrm>
              <a:off x="6469063" y="2178050"/>
              <a:ext cx="234950" cy="95250"/>
            </a:xfrm>
            <a:custGeom>
              <a:avLst/>
              <a:gdLst>
                <a:gd name="T0" fmla="*/ 0 w 486"/>
                <a:gd name="T1" fmla="*/ 197 h 197"/>
                <a:gd name="T2" fmla="*/ 163 w 486"/>
                <a:gd name="T3" fmla="*/ 180 h 197"/>
                <a:gd name="T4" fmla="*/ 272 w 486"/>
                <a:gd name="T5" fmla="*/ 187 h 197"/>
                <a:gd name="T6" fmla="*/ 376 w 486"/>
                <a:gd name="T7" fmla="*/ 147 h 197"/>
                <a:gd name="T8" fmla="*/ 479 w 486"/>
                <a:gd name="T9" fmla="*/ 48 h 197"/>
                <a:gd name="T10" fmla="*/ 480 w 486"/>
                <a:gd name="T11" fmla="*/ 24 h 197"/>
                <a:gd name="T12" fmla="*/ 480 w 486"/>
                <a:gd name="T13" fmla="*/ 24 h 197"/>
                <a:gd name="T14" fmla="*/ 398 w 486"/>
                <a:gd name="T15" fmla="*/ 22 h 197"/>
                <a:gd name="T16" fmla="*/ 358 w 486"/>
                <a:gd name="T17" fmla="*/ 6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6" h="197">
                  <a:moveTo>
                    <a:pt x="0" y="197"/>
                  </a:moveTo>
                  <a:cubicBezTo>
                    <a:pt x="53" y="183"/>
                    <a:pt x="108" y="177"/>
                    <a:pt x="163" y="180"/>
                  </a:cubicBezTo>
                  <a:cubicBezTo>
                    <a:pt x="200" y="182"/>
                    <a:pt x="236" y="188"/>
                    <a:pt x="272" y="187"/>
                  </a:cubicBezTo>
                  <a:cubicBezTo>
                    <a:pt x="308" y="185"/>
                    <a:pt x="350" y="171"/>
                    <a:pt x="376" y="147"/>
                  </a:cubicBezTo>
                  <a:cubicBezTo>
                    <a:pt x="479" y="48"/>
                    <a:pt x="479" y="48"/>
                    <a:pt x="479" y="48"/>
                  </a:cubicBezTo>
                  <a:cubicBezTo>
                    <a:pt x="486" y="42"/>
                    <a:pt x="486" y="31"/>
                    <a:pt x="480" y="24"/>
                  </a:cubicBezTo>
                  <a:cubicBezTo>
                    <a:pt x="480" y="24"/>
                    <a:pt x="480" y="24"/>
                    <a:pt x="480" y="24"/>
                  </a:cubicBezTo>
                  <a:cubicBezTo>
                    <a:pt x="458" y="1"/>
                    <a:pt x="421" y="0"/>
                    <a:pt x="398" y="22"/>
                  </a:cubicBezTo>
                  <a:cubicBezTo>
                    <a:pt x="358" y="61"/>
                    <a:pt x="358" y="61"/>
                    <a:pt x="358" y="6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7" name="Freeform 323"/>
            <p:cNvSpPr>
              <a:spLocks/>
            </p:cNvSpPr>
            <p:nvPr/>
          </p:nvSpPr>
          <p:spPr bwMode="auto">
            <a:xfrm>
              <a:off x="6437313" y="2173288"/>
              <a:ext cx="185737" cy="57150"/>
            </a:xfrm>
            <a:custGeom>
              <a:avLst/>
              <a:gdLst>
                <a:gd name="T0" fmla="*/ 191 w 387"/>
                <a:gd name="T1" fmla="*/ 97 h 118"/>
                <a:gd name="T2" fmla="*/ 256 w 387"/>
                <a:gd name="T3" fmla="*/ 111 h 118"/>
                <a:gd name="T4" fmla="*/ 319 w 387"/>
                <a:gd name="T5" fmla="*/ 118 h 118"/>
                <a:gd name="T6" fmla="*/ 354 w 387"/>
                <a:gd name="T7" fmla="*/ 118 h 118"/>
                <a:gd name="T8" fmla="*/ 387 w 387"/>
                <a:gd name="T9" fmla="*/ 85 h 118"/>
                <a:gd name="T10" fmla="*/ 387 w 387"/>
                <a:gd name="T11" fmla="*/ 85 h 118"/>
                <a:gd name="T12" fmla="*/ 354 w 387"/>
                <a:gd name="T13" fmla="*/ 52 h 118"/>
                <a:gd name="T14" fmla="*/ 323 w 387"/>
                <a:gd name="T15" fmla="*/ 52 h 118"/>
                <a:gd name="T16" fmla="*/ 240 w 387"/>
                <a:gd name="T17" fmla="*/ 35 h 118"/>
                <a:gd name="T18" fmla="*/ 183 w 387"/>
                <a:gd name="T19" fmla="*/ 14 h 118"/>
                <a:gd name="T20" fmla="*/ 0 w 387"/>
                <a:gd name="T21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7" h="118">
                  <a:moveTo>
                    <a:pt x="191" y="97"/>
                  </a:moveTo>
                  <a:cubicBezTo>
                    <a:pt x="256" y="111"/>
                    <a:pt x="256" y="111"/>
                    <a:pt x="256" y="111"/>
                  </a:cubicBezTo>
                  <a:cubicBezTo>
                    <a:pt x="277" y="116"/>
                    <a:pt x="298" y="118"/>
                    <a:pt x="319" y="118"/>
                  </a:cubicBezTo>
                  <a:cubicBezTo>
                    <a:pt x="354" y="118"/>
                    <a:pt x="354" y="118"/>
                    <a:pt x="354" y="118"/>
                  </a:cubicBezTo>
                  <a:cubicBezTo>
                    <a:pt x="372" y="118"/>
                    <a:pt x="387" y="103"/>
                    <a:pt x="387" y="85"/>
                  </a:cubicBezTo>
                  <a:cubicBezTo>
                    <a:pt x="387" y="85"/>
                    <a:pt x="387" y="85"/>
                    <a:pt x="387" y="85"/>
                  </a:cubicBezTo>
                  <a:cubicBezTo>
                    <a:pt x="387" y="67"/>
                    <a:pt x="372" y="52"/>
                    <a:pt x="354" y="52"/>
                  </a:cubicBezTo>
                  <a:cubicBezTo>
                    <a:pt x="323" y="52"/>
                    <a:pt x="323" y="52"/>
                    <a:pt x="323" y="52"/>
                  </a:cubicBezTo>
                  <a:cubicBezTo>
                    <a:pt x="294" y="52"/>
                    <a:pt x="266" y="46"/>
                    <a:pt x="240" y="35"/>
                  </a:cubicBezTo>
                  <a:cubicBezTo>
                    <a:pt x="221" y="27"/>
                    <a:pt x="203" y="19"/>
                    <a:pt x="183" y="14"/>
                  </a:cubicBezTo>
                  <a:cubicBezTo>
                    <a:pt x="129" y="0"/>
                    <a:pt x="52" y="15"/>
                    <a:pt x="0" y="8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8" name="Freeform 324"/>
            <p:cNvSpPr>
              <a:spLocks/>
            </p:cNvSpPr>
            <p:nvPr/>
          </p:nvSpPr>
          <p:spPr bwMode="auto">
            <a:xfrm>
              <a:off x="6269038" y="2190750"/>
              <a:ext cx="209550" cy="114300"/>
            </a:xfrm>
            <a:custGeom>
              <a:avLst/>
              <a:gdLst>
                <a:gd name="T0" fmla="*/ 0 w 435"/>
                <a:gd name="T1" fmla="*/ 0 h 238"/>
                <a:gd name="T2" fmla="*/ 307 w 435"/>
                <a:gd name="T3" fmla="*/ 0 h 238"/>
                <a:gd name="T4" fmla="*/ 327 w 435"/>
                <a:gd name="T5" fmla="*/ 12 h 238"/>
                <a:gd name="T6" fmla="*/ 427 w 435"/>
                <a:gd name="T7" fmla="*/ 205 h 238"/>
                <a:gd name="T8" fmla="*/ 408 w 435"/>
                <a:gd name="T9" fmla="*/ 238 h 238"/>
                <a:gd name="T10" fmla="*/ 0 w 435"/>
                <a:gd name="T11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5" h="238">
                  <a:moveTo>
                    <a:pt x="0" y="0"/>
                  </a:moveTo>
                  <a:cubicBezTo>
                    <a:pt x="307" y="0"/>
                    <a:pt x="307" y="0"/>
                    <a:pt x="307" y="0"/>
                  </a:cubicBezTo>
                  <a:cubicBezTo>
                    <a:pt x="315" y="0"/>
                    <a:pt x="323" y="4"/>
                    <a:pt x="327" y="12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35" y="220"/>
                    <a:pt x="424" y="238"/>
                    <a:pt x="408" y="238"/>
                  </a:cubicBezTo>
                  <a:cubicBezTo>
                    <a:pt x="0" y="238"/>
                    <a:pt x="0" y="238"/>
                    <a:pt x="0" y="238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9" name="Line 325"/>
            <p:cNvSpPr>
              <a:spLocks noChangeShapeType="1"/>
            </p:cNvSpPr>
            <p:nvPr/>
          </p:nvSpPr>
          <p:spPr bwMode="auto">
            <a:xfrm>
              <a:off x="6454775" y="1946275"/>
              <a:ext cx="0" cy="20796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0" name="Line 326"/>
            <p:cNvSpPr>
              <a:spLocks noChangeShapeType="1"/>
            </p:cNvSpPr>
            <p:nvPr/>
          </p:nvSpPr>
          <p:spPr bwMode="auto">
            <a:xfrm flipV="1">
              <a:off x="6340475" y="1946275"/>
              <a:ext cx="0" cy="20796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1" name="Freeform 327"/>
            <p:cNvSpPr>
              <a:spLocks/>
            </p:cNvSpPr>
            <p:nvPr/>
          </p:nvSpPr>
          <p:spPr bwMode="auto">
            <a:xfrm>
              <a:off x="6370638" y="1987550"/>
              <a:ext cx="53975" cy="26987"/>
            </a:xfrm>
            <a:custGeom>
              <a:avLst/>
              <a:gdLst>
                <a:gd name="T0" fmla="*/ 34 w 34"/>
                <a:gd name="T1" fmla="*/ 17 h 17"/>
                <a:gd name="T2" fmla="*/ 17 w 34"/>
                <a:gd name="T3" fmla="*/ 0 h 17"/>
                <a:gd name="T4" fmla="*/ 0 w 34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7">
                  <a:moveTo>
                    <a:pt x="34" y="17"/>
                  </a:move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2" name="Freeform 328"/>
            <p:cNvSpPr>
              <a:spLocks/>
            </p:cNvSpPr>
            <p:nvPr/>
          </p:nvSpPr>
          <p:spPr bwMode="auto">
            <a:xfrm>
              <a:off x="6370638" y="2041525"/>
              <a:ext cx="53975" cy="25400"/>
            </a:xfrm>
            <a:custGeom>
              <a:avLst/>
              <a:gdLst>
                <a:gd name="T0" fmla="*/ 34 w 34"/>
                <a:gd name="T1" fmla="*/ 16 h 16"/>
                <a:gd name="T2" fmla="*/ 17 w 34"/>
                <a:gd name="T3" fmla="*/ 0 h 16"/>
                <a:gd name="T4" fmla="*/ 0 w 3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6">
                  <a:moveTo>
                    <a:pt x="34" y="16"/>
                  </a:moveTo>
                  <a:lnTo>
                    <a:pt x="17" y="0"/>
                  </a:lnTo>
                  <a:lnTo>
                    <a:pt x="0" y="1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3" name="Freeform 329"/>
            <p:cNvSpPr>
              <a:spLocks/>
            </p:cNvSpPr>
            <p:nvPr/>
          </p:nvSpPr>
          <p:spPr bwMode="auto">
            <a:xfrm>
              <a:off x="6370638" y="2090738"/>
              <a:ext cx="53975" cy="26987"/>
            </a:xfrm>
            <a:custGeom>
              <a:avLst/>
              <a:gdLst>
                <a:gd name="T0" fmla="*/ 34 w 34"/>
                <a:gd name="T1" fmla="*/ 17 h 17"/>
                <a:gd name="T2" fmla="*/ 17 w 34"/>
                <a:gd name="T3" fmla="*/ 0 h 17"/>
                <a:gd name="T4" fmla="*/ 0 w 34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7">
                  <a:moveTo>
                    <a:pt x="34" y="17"/>
                  </a:moveTo>
                  <a:lnTo>
                    <a:pt x="17" y="0"/>
                  </a:lnTo>
                  <a:lnTo>
                    <a:pt x="0" y="17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4" name="Freeform 330"/>
            <p:cNvSpPr>
              <a:spLocks/>
            </p:cNvSpPr>
            <p:nvPr/>
          </p:nvSpPr>
          <p:spPr bwMode="auto">
            <a:xfrm>
              <a:off x="6340475" y="1804988"/>
              <a:ext cx="114300" cy="100012"/>
            </a:xfrm>
            <a:custGeom>
              <a:avLst/>
              <a:gdLst>
                <a:gd name="T0" fmla="*/ 72 w 72"/>
                <a:gd name="T1" fmla="*/ 63 h 63"/>
                <a:gd name="T2" fmla="*/ 72 w 72"/>
                <a:gd name="T3" fmla="*/ 36 h 63"/>
                <a:gd name="T4" fmla="*/ 36 w 72"/>
                <a:gd name="T5" fmla="*/ 0 h 63"/>
                <a:gd name="T6" fmla="*/ 0 w 72"/>
                <a:gd name="T7" fmla="*/ 36 h 63"/>
                <a:gd name="T8" fmla="*/ 0 w 72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3">
                  <a:moveTo>
                    <a:pt x="72" y="63"/>
                  </a:moveTo>
                  <a:lnTo>
                    <a:pt x="72" y="36"/>
                  </a:lnTo>
                  <a:lnTo>
                    <a:pt x="36" y="0"/>
                  </a:lnTo>
                  <a:lnTo>
                    <a:pt x="0" y="36"/>
                  </a:lnTo>
                  <a:lnTo>
                    <a:pt x="0" y="63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5" name="Freeform 331"/>
            <p:cNvSpPr>
              <a:spLocks/>
            </p:cNvSpPr>
            <p:nvPr/>
          </p:nvSpPr>
          <p:spPr bwMode="auto">
            <a:xfrm>
              <a:off x="6227763" y="1906588"/>
              <a:ext cx="411162" cy="66675"/>
            </a:xfrm>
            <a:custGeom>
              <a:avLst/>
              <a:gdLst>
                <a:gd name="T0" fmla="*/ 259 w 259"/>
                <a:gd name="T1" fmla="*/ 25 h 42"/>
                <a:gd name="T2" fmla="*/ 233 w 259"/>
                <a:gd name="T3" fmla="*/ 0 h 42"/>
                <a:gd name="T4" fmla="*/ 43 w 259"/>
                <a:gd name="T5" fmla="*/ 0 h 42"/>
                <a:gd name="T6" fmla="*/ 0 w 259"/>
                <a:gd name="T7" fmla="*/ 0 h 42"/>
                <a:gd name="T8" fmla="*/ 0 w 259"/>
                <a:gd name="T9" fmla="*/ 25 h 42"/>
                <a:gd name="T10" fmla="*/ 0 w 259"/>
                <a:gd name="T11" fmla="*/ 42 h 42"/>
                <a:gd name="T12" fmla="*/ 43 w 259"/>
                <a:gd name="T13" fmla="*/ 42 h 42"/>
                <a:gd name="T14" fmla="*/ 43 w 259"/>
                <a:gd name="T15" fmla="*/ 25 h 42"/>
                <a:gd name="T16" fmla="*/ 259 w 259"/>
                <a:gd name="T17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9" h="42">
                  <a:moveTo>
                    <a:pt x="259" y="25"/>
                  </a:moveTo>
                  <a:lnTo>
                    <a:pt x="233" y="0"/>
                  </a:lnTo>
                  <a:lnTo>
                    <a:pt x="43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0" y="42"/>
                  </a:lnTo>
                  <a:lnTo>
                    <a:pt x="43" y="42"/>
                  </a:lnTo>
                  <a:lnTo>
                    <a:pt x="43" y="25"/>
                  </a:lnTo>
                  <a:lnTo>
                    <a:pt x="259" y="25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6" name="Line 332"/>
            <p:cNvSpPr>
              <a:spLocks noChangeShapeType="1"/>
            </p:cNvSpPr>
            <p:nvPr/>
          </p:nvSpPr>
          <p:spPr bwMode="auto">
            <a:xfrm>
              <a:off x="6597650" y="1946275"/>
              <a:ext cx="0" cy="730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7" name="Freeform 333"/>
            <p:cNvSpPr>
              <a:spLocks/>
            </p:cNvSpPr>
            <p:nvPr/>
          </p:nvSpPr>
          <p:spPr bwMode="auto">
            <a:xfrm>
              <a:off x="6343650" y="2211388"/>
              <a:ext cx="104775" cy="73025"/>
            </a:xfrm>
            <a:custGeom>
              <a:avLst/>
              <a:gdLst>
                <a:gd name="T0" fmla="*/ 42 w 66"/>
                <a:gd name="T1" fmla="*/ 0 h 46"/>
                <a:gd name="T2" fmla="*/ 0 w 66"/>
                <a:gd name="T3" fmla="*/ 0 h 46"/>
                <a:gd name="T4" fmla="*/ 20 w 66"/>
                <a:gd name="T5" fmla="*/ 46 h 46"/>
                <a:gd name="T6" fmla="*/ 66 w 66"/>
                <a:gd name="T7" fmla="*/ 46 h 46"/>
                <a:gd name="T8" fmla="*/ 42 w 6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6">
                  <a:moveTo>
                    <a:pt x="42" y="0"/>
                  </a:moveTo>
                  <a:lnTo>
                    <a:pt x="0" y="0"/>
                  </a:lnTo>
                  <a:lnTo>
                    <a:pt x="20" y="46"/>
                  </a:lnTo>
                  <a:lnTo>
                    <a:pt x="66" y="4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0" name="Группа 649"/>
          <p:cNvGrpSpPr/>
          <p:nvPr/>
        </p:nvGrpSpPr>
        <p:grpSpPr>
          <a:xfrm>
            <a:off x="5580063" y="1858963"/>
            <a:ext cx="511175" cy="447675"/>
            <a:chOff x="5580063" y="1858963"/>
            <a:chExt cx="511175" cy="447675"/>
          </a:xfrm>
        </p:grpSpPr>
        <p:sp>
          <p:nvSpPr>
            <p:cNvPr id="388" name="Freeform 334"/>
            <p:cNvSpPr>
              <a:spLocks/>
            </p:cNvSpPr>
            <p:nvPr/>
          </p:nvSpPr>
          <p:spPr bwMode="auto">
            <a:xfrm>
              <a:off x="5708650" y="1874838"/>
              <a:ext cx="39687" cy="79375"/>
            </a:xfrm>
            <a:custGeom>
              <a:avLst/>
              <a:gdLst>
                <a:gd name="T0" fmla="*/ 0 w 83"/>
                <a:gd name="T1" fmla="*/ 124 h 166"/>
                <a:gd name="T2" fmla="*/ 41 w 83"/>
                <a:gd name="T3" fmla="*/ 166 h 166"/>
                <a:gd name="T4" fmla="*/ 83 w 83"/>
                <a:gd name="T5" fmla="*/ 124 h 166"/>
                <a:gd name="T6" fmla="*/ 41 w 83"/>
                <a:gd name="T7" fmla="*/ 83 h 166"/>
                <a:gd name="T8" fmla="*/ 0 w 83"/>
                <a:gd name="T9" fmla="*/ 41 h 166"/>
                <a:gd name="T10" fmla="*/ 41 w 83"/>
                <a:gd name="T11" fmla="*/ 0 h 166"/>
                <a:gd name="T12" fmla="*/ 83 w 83"/>
                <a:gd name="T13" fmla="*/ 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6">
                  <a:moveTo>
                    <a:pt x="0" y="124"/>
                  </a:moveTo>
                  <a:cubicBezTo>
                    <a:pt x="0" y="147"/>
                    <a:pt x="18" y="166"/>
                    <a:pt x="41" y="166"/>
                  </a:cubicBezTo>
                  <a:cubicBezTo>
                    <a:pt x="64" y="166"/>
                    <a:pt x="83" y="147"/>
                    <a:pt x="83" y="124"/>
                  </a:cubicBezTo>
                  <a:cubicBezTo>
                    <a:pt x="83" y="101"/>
                    <a:pt x="66" y="91"/>
                    <a:pt x="41" y="83"/>
                  </a:cubicBezTo>
                  <a:cubicBezTo>
                    <a:pt x="19" y="76"/>
                    <a:pt x="0" y="64"/>
                    <a:pt x="0" y="41"/>
                  </a:cubicBezTo>
                  <a:cubicBezTo>
                    <a:pt x="0" y="18"/>
                    <a:pt x="18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9" name="Line 335"/>
            <p:cNvSpPr>
              <a:spLocks noChangeShapeType="1"/>
            </p:cNvSpPr>
            <p:nvPr/>
          </p:nvSpPr>
          <p:spPr bwMode="auto">
            <a:xfrm>
              <a:off x="5727700" y="1858963"/>
              <a:ext cx="0" cy="1587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0" name="Line 336"/>
            <p:cNvSpPr>
              <a:spLocks noChangeShapeType="1"/>
            </p:cNvSpPr>
            <p:nvPr/>
          </p:nvSpPr>
          <p:spPr bwMode="auto">
            <a:xfrm>
              <a:off x="5727700" y="1954213"/>
              <a:ext cx="0" cy="1587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1" name="Freeform 337"/>
            <p:cNvSpPr>
              <a:spLocks/>
            </p:cNvSpPr>
            <p:nvPr/>
          </p:nvSpPr>
          <p:spPr bwMode="auto">
            <a:xfrm>
              <a:off x="5770563" y="1995488"/>
              <a:ext cx="158750" cy="204787"/>
            </a:xfrm>
            <a:custGeom>
              <a:avLst/>
              <a:gdLst>
                <a:gd name="T0" fmla="*/ 0 w 100"/>
                <a:gd name="T1" fmla="*/ 0 h 129"/>
                <a:gd name="T2" fmla="*/ 37 w 100"/>
                <a:gd name="T3" fmla="*/ 56 h 129"/>
                <a:gd name="T4" fmla="*/ 100 w 100"/>
                <a:gd name="T5" fmla="*/ 19 h 129"/>
                <a:gd name="T6" fmla="*/ 100 w 100"/>
                <a:gd name="T7" fmla="*/ 93 h 129"/>
                <a:gd name="T8" fmla="*/ 37 w 100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29">
                  <a:moveTo>
                    <a:pt x="0" y="0"/>
                  </a:moveTo>
                  <a:lnTo>
                    <a:pt x="37" y="56"/>
                  </a:lnTo>
                  <a:lnTo>
                    <a:pt x="100" y="19"/>
                  </a:lnTo>
                  <a:lnTo>
                    <a:pt x="100" y="93"/>
                  </a:lnTo>
                  <a:lnTo>
                    <a:pt x="37" y="129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2" name="Freeform 338"/>
            <p:cNvSpPr>
              <a:spLocks/>
            </p:cNvSpPr>
            <p:nvPr/>
          </p:nvSpPr>
          <p:spPr bwMode="auto">
            <a:xfrm>
              <a:off x="5727700" y="2025650"/>
              <a:ext cx="101600" cy="174625"/>
            </a:xfrm>
            <a:custGeom>
              <a:avLst/>
              <a:gdLst>
                <a:gd name="T0" fmla="*/ 64 w 64"/>
                <a:gd name="T1" fmla="*/ 110 h 110"/>
                <a:gd name="T2" fmla="*/ 0 w 64"/>
                <a:gd name="T3" fmla="*/ 74 h 110"/>
                <a:gd name="T4" fmla="*/ 0 w 64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10">
                  <a:moveTo>
                    <a:pt x="64" y="110"/>
                  </a:moveTo>
                  <a:lnTo>
                    <a:pt x="0" y="74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3" name="Line 339"/>
            <p:cNvSpPr>
              <a:spLocks noChangeShapeType="1"/>
            </p:cNvSpPr>
            <p:nvPr/>
          </p:nvSpPr>
          <p:spPr bwMode="auto">
            <a:xfrm flipV="1">
              <a:off x="5727700" y="1995488"/>
              <a:ext cx="42862" cy="3016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4" name="Line 340"/>
            <p:cNvSpPr>
              <a:spLocks noChangeShapeType="1"/>
            </p:cNvSpPr>
            <p:nvPr/>
          </p:nvSpPr>
          <p:spPr bwMode="auto">
            <a:xfrm>
              <a:off x="5891213" y="2201863"/>
              <a:ext cx="25400" cy="142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5" name="Line 341"/>
            <p:cNvSpPr>
              <a:spLocks noChangeShapeType="1"/>
            </p:cNvSpPr>
            <p:nvPr/>
          </p:nvSpPr>
          <p:spPr bwMode="auto">
            <a:xfrm>
              <a:off x="5926138" y="2181225"/>
              <a:ext cx="25400" cy="142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6" name="Freeform 342"/>
            <p:cNvSpPr>
              <a:spLocks/>
            </p:cNvSpPr>
            <p:nvPr/>
          </p:nvSpPr>
          <p:spPr bwMode="auto">
            <a:xfrm>
              <a:off x="5856288" y="2160588"/>
              <a:ext cx="130175" cy="76200"/>
            </a:xfrm>
            <a:custGeom>
              <a:avLst/>
              <a:gdLst>
                <a:gd name="T0" fmla="*/ 0 w 82"/>
                <a:gd name="T1" fmla="*/ 38 h 48"/>
                <a:gd name="T2" fmla="*/ 16 w 82"/>
                <a:gd name="T3" fmla="*/ 48 h 48"/>
                <a:gd name="T4" fmla="*/ 82 w 82"/>
                <a:gd name="T5" fmla="*/ 9 h 48"/>
                <a:gd name="T6" fmla="*/ 66 w 82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8">
                  <a:moveTo>
                    <a:pt x="0" y="38"/>
                  </a:moveTo>
                  <a:lnTo>
                    <a:pt x="16" y="48"/>
                  </a:lnTo>
                  <a:lnTo>
                    <a:pt x="82" y="9"/>
                  </a:lnTo>
                  <a:lnTo>
                    <a:pt x="66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7" name="Freeform 343"/>
            <p:cNvSpPr>
              <a:spLocks/>
            </p:cNvSpPr>
            <p:nvPr/>
          </p:nvSpPr>
          <p:spPr bwMode="auto">
            <a:xfrm>
              <a:off x="5849938" y="2078038"/>
              <a:ext cx="49212" cy="69850"/>
            </a:xfrm>
            <a:custGeom>
              <a:avLst/>
              <a:gdLst>
                <a:gd name="T0" fmla="*/ 31 w 31"/>
                <a:gd name="T1" fmla="*/ 26 h 44"/>
                <a:gd name="T2" fmla="*/ 0 w 31"/>
                <a:gd name="T3" fmla="*/ 44 h 44"/>
                <a:gd name="T4" fmla="*/ 0 w 31"/>
                <a:gd name="T5" fmla="*/ 18 h 44"/>
                <a:gd name="T6" fmla="*/ 31 w 31"/>
                <a:gd name="T7" fmla="*/ 0 h 44"/>
                <a:gd name="T8" fmla="*/ 31 w 31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4">
                  <a:moveTo>
                    <a:pt x="31" y="26"/>
                  </a:moveTo>
                  <a:lnTo>
                    <a:pt x="0" y="44"/>
                  </a:lnTo>
                  <a:lnTo>
                    <a:pt x="0" y="18"/>
                  </a:lnTo>
                  <a:lnTo>
                    <a:pt x="31" y="0"/>
                  </a:lnTo>
                  <a:lnTo>
                    <a:pt x="31" y="26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8" name="Freeform 344"/>
            <p:cNvSpPr>
              <a:spLocks/>
            </p:cNvSpPr>
            <p:nvPr/>
          </p:nvSpPr>
          <p:spPr bwMode="auto">
            <a:xfrm>
              <a:off x="5770563" y="1936750"/>
              <a:ext cx="158750" cy="88900"/>
            </a:xfrm>
            <a:custGeom>
              <a:avLst/>
              <a:gdLst>
                <a:gd name="T0" fmla="*/ 0 w 100"/>
                <a:gd name="T1" fmla="*/ 37 h 56"/>
                <a:gd name="T2" fmla="*/ 63 w 100"/>
                <a:gd name="T3" fmla="*/ 0 h 56"/>
                <a:gd name="T4" fmla="*/ 100 w 100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56">
                  <a:moveTo>
                    <a:pt x="0" y="37"/>
                  </a:moveTo>
                  <a:lnTo>
                    <a:pt x="63" y="0"/>
                  </a:lnTo>
                  <a:lnTo>
                    <a:pt x="100" y="5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9" name="Freeform 345"/>
            <p:cNvSpPr>
              <a:spLocks/>
            </p:cNvSpPr>
            <p:nvPr/>
          </p:nvSpPr>
          <p:spPr bwMode="auto">
            <a:xfrm>
              <a:off x="5580063" y="2078038"/>
              <a:ext cx="511175" cy="228600"/>
            </a:xfrm>
            <a:custGeom>
              <a:avLst/>
              <a:gdLst>
                <a:gd name="T0" fmla="*/ 234 w 322"/>
                <a:gd name="T1" fmla="*/ 0 h 144"/>
                <a:gd name="T2" fmla="*/ 322 w 322"/>
                <a:gd name="T3" fmla="*/ 51 h 144"/>
                <a:gd name="T4" fmla="*/ 161 w 322"/>
                <a:gd name="T5" fmla="*/ 144 h 144"/>
                <a:gd name="T6" fmla="*/ 0 w 322"/>
                <a:gd name="T7" fmla="*/ 51 h 144"/>
                <a:gd name="T8" fmla="*/ 80 w 322"/>
                <a:gd name="T9" fmla="*/ 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2" h="144">
                  <a:moveTo>
                    <a:pt x="234" y="0"/>
                  </a:moveTo>
                  <a:lnTo>
                    <a:pt x="322" y="51"/>
                  </a:lnTo>
                  <a:lnTo>
                    <a:pt x="161" y="144"/>
                  </a:lnTo>
                  <a:lnTo>
                    <a:pt x="0" y="51"/>
                  </a:lnTo>
                  <a:lnTo>
                    <a:pt x="80" y="4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0" name="Freeform 346"/>
            <p:cNvSpPr>
              <a:spLocks/>
            </p:cNvSpPr>
            <p:nvPr/>
          </p:nvSpPr>
          <p:spPr bwMode="auto">
            <a:xfrm>
              <a:off x="5819775" y="1965325"/>
              <a:ext cx="69850" cy="38100"/>
            </a:xfrm>
            <a:custGeom>
              <a:avLst/>
              <a:gdLst>
                <a:gd name="T0" fmla="*/ 0 w 44"/>
                <a:gd name="T1" fmla="*/ 16 h 24"/>
                <a:gd name="T2" fmla="*/ 44 w 44"/>
                <a:gd name="T3" fmla="*/ 24 h 24"/>
                <a:gd name="T4" fmla="*/ 28 w 44"/>
                <a:gd name="T5" fmla="*/ 0 h 24"/>
                <a:gd name="T6" fmla="*/ 0 w 44"/>
                <a:gd name="T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4">
                  <a:moveTo>
                    <a:pt x="0" y="16"/>
                  </a:moveTo>
                  <a:lnTo>
                    <a:pt x="44" y="24"/>
                  </a:lnTo>
                  <a:lnTo>
                    <a:pt x="28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1" name="Группа 650"/>
          <p:cNvGrpSpPr/>
          <p:nvPr/>
        </p:nvGrpSpPr>
        <p:grpSpPr>
          <a:xfrm>
            <a:off x="4978400" y="1873250"/>
            <a:ext cx="428625" cy="434975"/>
            <a:chOff x="4978400" y="1873250"/>
            <a:chExt cx="428625" cy="434975"/>
          </a:xfrm>
        </p:grpSpPr>
        <p:sp>
          <p:nvSpPr>
            <p:cNvPr id="401" name="Freeform 347"/>
            <p:cNvSpPr>
              <a:spLocks/>
            </p:cNvSpPr>
            <p:nvPr/>
          </p:nvSpPr>
          <p:spPr bwMode="auto">
            <a:xfrm>
              <a:off x="5037138" y="2032000"/>
              <a:ext cx="153987" cy="90487"/>
            </a:xfrm>
            <a:custGeom>
              <a:avLst/>
              <a:gdLst>
                <a:gd name="T0" fmla="*/ 97 w 97"/>
                <a:gd name="T1" fmla="*/ 0 h 57"/>
                <a:gd name="T2" fmla="*/ 97 w 97"/>
                <a:gd name="T3" fmla="*/ 35 h 57"/>
                <a:gd name="T4" fmla="*/ 97 w 97"/>
                <a:gd name="T5" fmla="*/ 57 h 57"/>
                <a:gd name="T6" fmla="*/ 59 w 97"/>
                <a:gd name="T7" fmla="*/ 57 h 57"/>
                <a:gd name="T8" fmla="*/ 0 w 97"/>
                <a:gd name="T9" fmla="*/ 57 h 57"/>
                <a:gd name="T10" fmla="*/ 0 w 97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7">
                  <a:moveTo>
                    <a:pt x="97" y="0"/>
                  </a:moveTo>
                  <a:lnTo>
                    <a:pt x="97" y="35"/>
                  </a:lnTo>
                  <a:lnTo>
                    <a:pt x="97" y="57"/>
                  </a:lnTo>
                  <a:lnTo>
                    <a:pt x="59" y="57"/>
                  </a:lnTo>
                  <a:lnTo>
                    <a:pt x="0" y="57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2" name="Freeform 348"/>
            <p:cNvSpPr>
              <a:spLocks/>
            </p:cNvSpPr>
            <p:nvPr/>
          </p:nvSpPr>
          <p:spPr bwMode="auto">
            <a:xfrm>
              <a:off x="5092700" y="1979613"/>
              <a:ext cx="42862" cy="17462"/>
            </a:xfrm>
            <a:custGeom>
              <a:avLst/>
              <a:gdLst>
                <a:gd name="T0" fmla="*/ 89 w 89"/>
                <a:gd name="T1" fmla="*/ 34 h 34"/>
                <a:gd name="T2" fmla="*/ 45 w 89"/>
                <a:gd name="T3" fmla="*/ 0 h 34"/>
                <a:gd name="T4" fmla="*/ 0 w 89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34">
                  <a:moveTo>
                    <a:pt x="89" y="34"/>
                  </a:moveTo>
                  <a:cubicBezTo>
                    <a:pt x="68" y="18"/>
                    <a:pt x="45" y="0"/>
                    <a:pt x="45" y="0"/>
                  </a:cubicBezTo>
                  <a:cubicBezTo>
                    <a:pt x="0" y="34"/>
                    <a:pt x="0" y="34"/>
                    <a:pt x="0" y="34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3" name="Freeform 349"/>
            <p:cNvSpPr>
              <a:spLocks/>
            </p:cNvSpPr>
            <p:nvPr/>
          </p:nvSpPr>
          <p:spPr bwMode="auto">
            <a:xfrm>
              <a:off x="5019675" y="1946275"/>
              <a:ext cx="190500" cy="73025"/>
            </a:xfrm>
            <a:custGeom>
              <a:avLst/>
              <a:gdLst>
                <a:gd name="T0" fmla="*/ 0 w 120"/>
                <a:gd name="T1" fmla="*/ 46 h 46"/>
                <a:gd name="T2" fmla="*/ 60 w 120"/>
                <a:gd name="T3" fmla="*/ 0 h 46"/>
                <a:gd name="T4" fmla="*/ 120 w 12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46">
                  <a:moveTo>
                    <a:pt x="0" y="46"/>
                  </a:moveTo>
                  <a:lnTo>
                    <a:pt x="60" y="0"/>
                  </a:lnTo>
                  <a:lnTo>
                    <a:pt x="120" y="4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4" name="Rectangle 350"/>
            <p:cNvSpPr>
              <a:spLocks noChangeArrowheads="1"/>
            </p:cNvSpPr>
            <p:nvPr/>
          </p:nvSpPr>
          <p:spPr bwMode="auto">
            <a:xfrm>
              <a:off x="5092700" y="2032000"/>
              <a:ext cx="42862" cy="42862"/>
            </a:xfrm>
            <a:prstGeom prst="rect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5" name="Freeform 351"/>
            <p:cNvSpPr>
              <a:spLocks/>
            </p:cNvSpPr>
            <p:nvPr/>
          </p:nvSpPr>
          <p:spPr bwMode="auto">
            <a:xfrm>
              <a:off x="4978400" y="1873250"/>
              <a:ext cx="273050" cy="374650"/>
            </a:xfrm>
            <a:custGeom>
              <a:avLst/>
              <a:gdLst>
                <a:gd name="T0" fmla="*/ 172 w 172"/>
                <a:gd name="T1" fmla="*/ 201 h 236"/>
                <a:gd name="T2" fmla="*/ 172 w 172"/>
                <a:gd name="T3" fmla="*/ 0 h 236"/>
                <a:gd name="T4" fmla="*/ 0 w 172"/>
                <a:gd name="T5" fmla="*/ 0 h 236"/>
                <a:gd name="T6" fmla="*/ 0 w 172"/>
                <a:gd name="T7" fmla="*/ 236 h 236"/>
                <a:gd name="T8" fmla="*/ 72 w 172"/>
                <a:gd name="T9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36">
                  <a:moveTo>
                    <a:pt x="172" y="201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236"/>
                  </a:lnTo>
                  <a:lnTo>
                    <a:pt x="72" y="23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6" name="Freeform 352"/>
            <p:cNvSpPr>
              <a:spLocks/>
            </p:cNvSpPr>
            <p:nvPr/>
          </p:nvSpPr>
          <p:spPr bwMode="auto">
            <a:xfrm>
              <a:off x="5072063" y="2108200"/>
              <a:ext cx="311150" cy="200025"/>
            </a:xfrm>
            <a:custGeom>
              <a:avLst/>
              <a:gdLst>
                <a:gd name="T0" fmla="*/ 0 w 196"/>
                <a:gd name="T1" fmla="*/ 126 h 126"/>
                <a:gd name="T2" fmla="*/ 77 w 196"/>
                <a:gd name="T3" fmla="*/ 49 h 126"/>
                <a:gd name="T4" fmla="*/ 112 w 196"/>
                <a:gd name="T5" fmla="*/ 84 h 126"/>
                <a:gd name="T6" fmla="*/ 196 w 196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126">
                  <a:moveTo>
                    <a:pt x="0" y="126"/>
                  </a:moveTo>
                  <a:lnTo>
                    <a:pt x="77" y="49"/>
                  </a:lnTo>
                  <a:lnTo>
                    <a:pt x="112" y="84"/>
                  </a:lnTo>
                  <a:lnTo>
                    <a:pt x="196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7" name="Freeform 353"/>
            <p:cNvSpPr>
              <a:spLocks/>
            </p:cNvSpPr>
            <p:nvPr/>
          </p:nvSpPr>
          <p:spPr bwMode="auto">
            <a:xfrm>
              <a:off x="5365750" y="2084388"/>
              <a:ext cx="41275" cy="41275"/>
            </a:xfrm>
            <a:custGeom>
              <a:avLst/>
              <a:gdLst>
                <a:gd name="T0" fmla="*/ 0 w 26"/>
                <a:gd name="T1" fmla="*/ 0 h 26"/>
                <a:gd name="T2" fmla="*/ 26 w 26"/>
                <a:gd name="T3" fmla="*/ 0 h 26"/>
                <a:gd name="T4" fmla="*/ 26 w 26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6">
                  <a:moveTo>
                    <a:pt x="0" y="0"/>
                  </a:moveTo>
                  <a:lnTo>
                    <a:pt x="26" y="0"/>
                  </a:lnTo>
                  <a:lnTo>
                    <a:pt x="26" y="2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8" name="Freeform 354"/>
            <p:cNvSpPr>
              <a:spLocks/>
            </p:cNvSpPr>
            <p:nvPr/>
          </p:nvSpPr>
          <p:spPr bwMode="auto">
            <a:xfrm>
              <a:off x="5168900" y="2220913"/>
              <a:ext cx="26987" cy="87312"/>
            </a:xfrm>
            <a:custGeom>
              <a:avLst/>
              <a:gdLst>
                <a:gd name="T0" fmla="*/ 0 w 17"/>
                <a:gd name="T1" fmla="*/ 13 h 55"/>
                <a:gd name="T2" fmla="*/ 0 w 17"/>
                <a:gd name="T3" fmla="*/ 55 h 55"/>
                <a:gd name="T4" fmla="*/ 17 w 17"/>
                <a:gd name="T5" fmla="*/ 55 h 55"/>
                <a:gd name="T6" fmla="*/ 17 w 17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55">
                  <a:moveTo>
                    <a:pt x="0" y="13"/>
                  </a:moveTo>
                  <a:lnTo>
                    <a:pt x="0" y="55"/>
                  </a:lnTo>
                  <a:lnTo>
                    <a:pt x="17" y="55"/>
                  </a:lnTo>
                  <a:lnTo>
                    <a:pt x="17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9" name="Freeform 355"/>
            <p:cNvSpPr>
              <a:spLocks/>
            </p:cNvSpPr>
            <p:nvPr/>
          </p:nvSpPr>
          <p:spPr bwMode="auto">
            <a:xfrm>
              <a:off x="5237163" y="2255838"/>
              <a:ext cx="26987" cy="52387"/>
            </a:xfrm>
            <a:custGeom>
              <a:avLst/>
              <a:gdLst>
                <a:gd name="T0" fmla="*/ 0 w 17"/>
                <a:gd name="T1" fmla="*/ 1 h 33"/>
                <a:gd name="T2" fmla="*/ 0 w 17"/>
                <a:gd name="T3" fmla="*/ 33 h 33"/>
                <a:gd name="T4" fmla="*/ 17 w 17"/>
                <a:gd name="T5" fmla="*/ 33 h 33"/>
                <a:gd name="T6" fmla="*/ 17 w 1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0" y="1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17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0" name="Freeform 356"/>
            <p:cNvSpPr>
              <a:spLocks/>
            </p:cNvSpPr>
            <p:nvPr/>
          </p:nvSpPr>
          <p:spPr bwMode="auto">
            <a:xfrm>
              <a:off x="5303838" y="2189163"/>
              <a:ext cx="28575" cy="119062"/>
            </a:xfrm>
            <a:custGeom>
              <a:avLst/>
              <a:gdLst>
                <a:gd name="T0" fmla="*/ 0 w 18"/>
                <a:gd name="T1" fmla="*/ 17 h 75"/>
                <a:gd name="T2" fmla="*/ 0 w 18"/>
                <a:gd name="T3" fmla="*/ 75 h 75"/>
                <a:gd name="T4" fmla="*/ 18 w 18"/>
                <a:gd name="T5" fmla="*/ 75 h 75"/>
                <a:gd name="T6" fmla="*/ 18 w 18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75">
                  <a:moveTo>
                    <a:pt x="0" y="17"/>
                  </a:moveTo>
                  <a:lnTo>
                    <a:pt x="0" y="75"/>
                  </a:lnTo>
                  <a:lnTo>
                    <a:pt x="18" y="75"/>
                  </a:lnTo>
                  <a:lnTo>
                    <a:pt x="18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1" name="Freeform 357"/>
            <p:cNvSpPr>
              <a:spLocks/>
            </p:cNvSpPr>
            <p:nvPr/>
          </p:nvSpPr>
          <p:spPr bwMode="auto">
            <a:xfrm>
              <a:off x="5135563" y="1893888"/>
              <a:ext cx="95250" cy="61912"/>
            </a:xfrm>
            <a:custGeom>
              <a:avLst/>
              <a:gdLst>
                <a:gd name="T0" fmla="*/ 0 w 60"/>
                <a:gd name="T1" fmla="*/ 0 h 39"/>
                <a:gd name="T2" fmla="*/ 60 w 60"/>
                <a:gd name="T3" fmla="*/ 39 h 39"/>
                <a:gd name="T4" fmla="*/ 60 w 60"/>
                <a:gd name="T5" fmla="*/ 0 h 39"/>
                <a:gd name="T6" fmla="*/ 0 w 60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39">
                  <a:moveTo>
                    <a:pt x="0" y="0"/>
                  </a:moveTo>
                  <a:lnTo>
                    <a:pt x="60" y="39"/>
                  </a:lnTo>
                  <a:lnTo>
                    <a:pt x="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3" name="Группа 652"/>
          <p:cNvGrpSpPr/>
          <p:nvPr/>
        </p:nvGrpSpPr>
        <p:grpSpPr>
          <a:xfrm>
            <a:off x="5613400" y="2511426"/>
            <a:ext cx="446087" cy="439738"/>
            <a:chOff x="5613400" y="2511426"/>
            <a:chExt cx="446087" cy="439738"/>
          </a:xfrm>
        </p:grpSpPr>
        <p:sp>
          <p:nvSpPr>
            <p:cNvPr id="525" name="Line 90"/>
            <p:cNvSpPr>
              <a:spLocks noChangeShapeType="1"/>
            </p:cNvSpPr>
            <p:nvPr/>
          </p:nvSpPr>
          <p:spPr bwMode="auto">
            <a:xfrm>
              <a:off x="5932487" y="2636838"/>
              <a:ext cx="0" cy="3143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6" name="Line 91"/>
            <p:cNvSpPr>
              <a:spLocks noChangeShapeType="1"/>
            </p:cNvSpPr>
            <p:nvPr/>
          </p:nvSpPr>
          <p:spPr bwMode="auto">
            <a:xfrm flipV="1">
              <a:off x="5832475" y="2636838"/>
              <a:ext cx="0" cy="3143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7" name="Freeform 92"/>
            <p:cNvSpPr>
              <a:spLocks/>
            </p:cNvSpPr>
            <p:nvPr/>
          </p:nvSpPr>
          <p:spPr bwMode="auto">
            <a:xfrm>
              <a:off x="5864225" y="2695576"/>
              <a:ext cx="38100" cy="19050"/>
            </a:xfrm>
            <a:custGeom>
              <a:avLst/>
              <a:gdLst>
                <a:gd name="T0" fmla="*/ 24 w 24"/>
                <a:gd name="T1" fmla="*/ 12 h 12"/>
                <a:gd name="T2" fmla="*/ 12 w 24"/>
                <a:gd name="T3" fmla="*/ 0 h 12"/>
                <a:gd name="T4" fmla="*/ 0 w 2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2">
                  <a:moveTo>
                    <a:pt x="24" y="12"/>
                  </a:moveTo>
                  <a:lnTo>
                    <a:pt x="12" y="0"/>
                  </a:lnTo>
                  <a:lnTo>
                    <a:pt x="0" y="12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8" name="Freeform 93"/>
            <p:cNvSpPr>
              <a:spLocks/>
            </p:cNvSpPr>
            <p:nvPr/>
          </p:nvSpPr>
          <p:spPr bwMode="auto">
            <a:xfrm>
              <a:off x="5864225" y="2747963"/>
              <a:ext cx="38100" cy="20638"/>
            </a:xfrm>
            <a:custGeom>
              <a:avLst/>
              <a:gdLst>
                <a:gd name="T0" fmla="*/ 24 w 24"/>
                <a:gd name="T1" fmla="*/ 13 h 13"/>
                <a:gd name="T2" fmla="*/ 12 w 24"/>
                <a:gd name="T3" fmla="*/ 0 h 13"/>
                <a:gd name="T4" fmla="*/ 0 w 24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24" y="13"/>
                  </a:moveTo>
                  <a:lnTo>
                    <a:pt x="12" y="0"/>
                  </a:lnTo>
                  <a:lnTo>
                    <a:pt x="0" y="13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9" name="Freeform 94"/>
            <p:cNvSpPr>
              <a:spLocks/>
            </p:cNvSpPr>
            <p:nvPr/>
          </p:nvSpPr>
          <p:spPr bwMode="auto">
            <a:xfrm>
              <a:off x="5864225" y="2801938"/>
              <a:ext cx="38100" cy="19050"/>
            </a:xfrm>
            <a:custGeom>
              <a:avLst/>
              <a:gdLst>
                <a:gd name="T0" fmla="*/ 24 w 24"/>
                <a:gd name="T1" fmla="*/ 12 h 12"/>
                <a:gd name="T2" fmla="*/ 12 w 24"/>
                <a:gd name="T3" fmla="*/ 0 h 12"/>
                <a:gd name="T4" fmla="*/ 0 w 2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2">
                  <a:moveTo>
                    <a:pt x="24" y="12"/>
                  </a:moveTo>
                  <a:lnTo>
                    <a:pt x="12" y="0"/>
                  </a:lnTo>
                  <a:lnTo>
                    <a:pt x="0" y="12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0" name="Freeform 95"/>
            <p:cNvSpPr>
              <a:spLocks/>
            </p:cNvSpPr>
            <p:nvPr/>
          </p:nvSpPr>
          <p:spPr bwMode="auto">
            <a:xfrm>
              <a:off x="5864225" y="2854326"/>
              <a:ext cx="38100" cy="20638"/>
            </a:xfrm>
            <a:custGeom>
              <a:avLst/>
              <a:gdLst>
                <a:gd name="T0" fmla="*/ 24 w 24"/>
                <a:gd name="T1" fmla="*/ 13 h 13"/>
                <a:gd name="T2" fmla="*/ 12 w 24"/>
                <a:gd name="T3" fmla="*/ 0 h 13"/>
                <a:gd name="T4" fmla="*/ 0 w 24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24" y="13"/>
                  </a:moveTo>
                  <a:lnTo>
                    <a:pt x="12" y="0"/>
                  </a:lnTo>
                  <a:lnTo>
                    <a:pt x="0" y="13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1" name="Line 96"/>
            <p:cNvSpPr>
              <a:spLocks noChangeShapeType="1"/>
            </p:cNvSpPr>
            <p:nvPr/>
          </p:nvSpPr>
          <p:spPr bwMode="auto">
            <a:xfrm>
              <a:off x="5997575" y="2636838"/>
              <a:ext cx="0" cy="153988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2" name="Freeform 97"/>
            <p:cNvSpPr>
              <a:spLocks/>
            </p:cNvSpPr>
            <p:nvPr/>
          </p:nvSpPr>
          <p:spPr bwMode="auto">
            <a:xfrm>
              <a:off x="5832475" y="2511426"/>
              <a:ext cx="100012" cy="87313"/>
            </a:xfrm>
            <a:custGeom>
              <a:avLst/>
              <a:gdLst>
                <a:gd name="T0" fmla="*/ 63 w 63"/>
                <a:gd name="T1" fmla="*/ 55 h 55"/>
                <a:gd name="T2" fmla="*/ 63 w 63"/>
                <a:gd name="T3" fmla="*/ 32 h 55"/>
                <a:gd name="T4" fmla="*/ 32 w 63"/>
                <a:gd name="T5" fmla="*/ 0 h 55"/>
                <a:gd name="T6" fmla="*/ 0 w 63"/>
                <a:gd name="T7" fmla="*/ 32 h 55"/>
                <a:gd name="T8" fmla="*/ 0 w 63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5">
                  <a:moveTo>
                    <a:pt x="63" y="55"/>
                  </a:moveTo>
                  <a:lnTo>
                    <a:pt x="63" y="32"/>
                  </a:lnTo>
                  <a:lnTo>
                    <a:pt x="32" y="0"/>
                  </a:lnTo>
                  <a:lnTo>
                    <a:pt x="0" y="32"/>
                  </a:lnTo>
                  <a:lnTo>
                    <a:pt x="0" y="55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3" name="Freeform 98"/>
            <p:cNvSpPr>
              <a:spLocks/>
            </p:cNvSpPr>
            <p:nvPr/>
          </p:nvSpPr>
          <p:spPr bwMode="auto">
            <a:xfrm>
              <a:off x="5734050" y="2600326"/>
              <a:ext cx="298450" cy="58738"/>
            </a:xfrm>
            <a:custGeom>
              <a:avLst/>
              <a:gdLst>
                <a:gd name="T0" fmla="*/ 188 w 188"/>
                <a:gd name="T1" fmla="*/ 23 h 37"/>
                <a:gd name="T2" fmla="*/ 166 w 188"/>
                <a:gd name="T3" fmla="*/ 0 h 37"/>
                <a:gd name="T4" fmla="*/ 37 w 188"/>
                <a:gd name="T5" fmla="*/ 0 h 37"/>
                <a:gd name="T6" fmla="*/ 0 w 188"/>
                <a:gd name="T7" fmla="*/ 0 h 37"/>
                <a:gd name="T8" fmla="*/ 0 w 188"/>
                <a:gd name="T9" fmla="*/ 23 h 37"/>
                <a:gd name="T10" fmla="*/ 0 w 188"/>
                <a:gd name="T11" fmla="*/ 37 h 37"/>
                <a:gd name="T12" fmla="*/ 37 w 188"/>
                <a:gd name="T13" fmla="*/ 37 h 37"/>
                <a:gd name="T14" fmla="*/ 37 w 188"/>
                <a:gd name="T15" fmla="*/ 23 h 37"/>
                <a:gd name="T16" fmla="*/ 188 w 188"/>
                <a:gd name="T17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7">
                  <a:moveTo>
                    <a:pt x="188" y="23"/>
                  </a:moveTo>
                  <a:lnTo>
                    <a:pt x="166" y="0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7"/>
                  </a:lnTo>
                  <a:lnTo>
                    <a:pt x="37" y="37"/>
                  </a:lnTo>
                  <a:lnTo>
                    <a:pt x="37" y="23"/>
                  </a:lnTo>
                  <a:lnTo>
                    <a:pt x="188" y="23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4" name="Freeform 99"/>
            <p:cNvSpPr>
              <a:spLocks/>
            </p:cNvSpPr>
            <p:nvPr/>
          </p:nvSpPr>
          <p:spPr bwMode="auto">
            <a:xfrm>
              <a:off x="5995987" y="2822576"/>
              <a:ext cx="63500" cy="128588"/>
            </a:xfrm>
            <a:custGeom>
              <a:avLst/>
              <a:gdLst>
                <a:gd name="T0" fmla="*/ 0 w 40"/>
                <a:gd name="T1" fmla="*/ 20 h 81"/>
                <a:gd name="T2" fmla="*/ 0 w 40"/>
                <a:gd name="T3" fmla="*/ 0 h 81"/>
                <a:gd name="T4" fmla="*/ 40 w 40"/>
                <a:gd name="T5" fmla="*/ 0 h 81"/>
                <a:gd name="T6" fmla="*/ 40 w 40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81">
                  <a:moveTo>
                    <a:pt x="0" y="20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40" y="81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5" name="Line 100"/>
            <p:cNvSpPr>
              <a:spLocks noChangeShapeType="1"/>
            </p:cNvSpPr>
            <p:nvPr/>
          </p:nvSpPr>
          <p:spPr bwMode="auto">
            <a:xfrm>
              <a:off x="5932487" y="2822576"/>
              <a:ext cx="6350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6" name="Freeform 101"/>
            <p:cNvSpPr>
              <a:spLocks/>
            </p:cNvSpPr>
            <p:nvPr/>
          </p:nvSpPr>
          <p:spPr bwMode="auto">
            <a:xfrm>
              <a:off x="5964237" y="2790826"/>
              <a:ext cx="65087" cy="31750"/>
            </a:xfrm>
            <a:custGeom>
              <a:avLst/>
              <a:gdLst>
                <a:gd name="T0" fmla="*/ 0 w 41"/>
                <a:gd name="T1" fmla="*/ 20 h 20"/>
                <a:gd name="T2" fmla="*/ 0 w 41"/>
                <a:gd name="T3" fmla="*/ 0 h 20"/>
                <a:gd name="T4" fmla="*/ 41 w 41"/>
                <a:gd name="T5" fmla="*/ 0 h 20"/>
                <a:gd name="T6" fmla="*/ 41 w 41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20">
                  <a:moveTo>
                    <a:pt x="0" y="20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2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7" name="Freeform 102"/>
            <p:cNvSpPr>
              <a:spLocks/>
            </p:cNvSpPr>
            <p:nvPr/>
          </p:nvSpPr>
          <p:spPr bwMode="auto">
            <a:xfrm>
              <a:off x="5613400" y="2752726"/>
              <a:ext cx="119062" cy="198438"/>
            </a:xfrm>
            <a:custGeom>
              <a:avLst/>
              <a:gdLst>
                <a:gd name="T0" fmla="*/ 247 w 247"/>
                <a:gd name="T1" fmla="*/ 414 h 414"/>
                <a:gd name="T2" fmla="*/ 247 w 247"/>
                <a:gd name="T3" fmla="*/ 61 h 414"/>
                <a:gd name="T4" fmla="*/ 186 w 247"/>
                <a:gd name="T5" fmla="*/ 0 h 414"/>
                <a:gd name="T6" fmla="*/ 60 w 247"/>
                <a:gd name="T7" fmla="*/ 0 h 414"/>
                <a:gd name="T8" fmla="*/ 0 w 247"/>
                <a:gd name="T9" fmla="*/ 61 h 414"/>
                <a:gd name="T10" fmla="*/ 0 w 247"/>
                <a:gd name="T11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7" h="414">
                  <a:moveTo>
                    <a:pt x="247" y="414"/>
                  </a:moveTo>
                  <a:cubicBezTo>
                    <a:pt x="247" y="61"/>
                    <a:pt x="247" y="61"/>
                    <a:pt x="247" y="61"/>
                  </a:cubicBezTo>
                  <a:cubicBezTo>
                    <a:pt x="247" y="27"/>
                    <a:pt x="220" y="0"/>
                    <a:pt x="186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414"/>
                    <a:pt x="0" y="414"/>
                    <a:pt x="0" y="414"/>
                  </a:cubicBezTo>
                </a:path>
              </a:pathLst>
            </a:custGeom>
            <a:noFill/>
            <a:ln w="11113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8" name="Freeform 103"/>
            <p:cNvSpPr>
              <a:spLocks/>
            </p:cNvSpPr>
            <p:nvPr/>
          </p:nvSpPr>
          <p:spPr bwMode="auto">
            <a:xfrm>
              <a:off x="5640387" y="2687638"/>
              <a:ext cx="65087" cy="65088"/>
            </a:xfrm>
            <a:custGeom>
              <a:avLst/>
              <a:gdLst>
                <a:gd name="T0" fmla="*/ 0 w 135"/>
                <a:gd name="T1" fmla="*/ 135 h 135"/>
                <a:gd name="T2" fmla="*/ 0 w 135"/>
                <a:gd name="T3" fmla="*/ 68 h 135"/>
                <a:gd name="T4" fmla="*/ 67 w 135"/>
                <a:gd name="T5" fmla="*/ 0 h 135"/>
                <a:gd name="T6" fmla="*/ 67 w 135"/>
                <a:gd name="T7" fmla="*/ 0 h 135"/>
                <a:gd name="T8" fmla="*/ 135 w 135"/>
                <a:gd name="T9" fmla="*/ 68 h 135"/>
                <a:gd name="T10" fmla="*/ 135 w 135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135">
                  <a:moveTo>
                    <a:pt x="0" y="135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31"/>
                    <a:pt x="30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5" y="0"/>
                    <a:pt x="135" y="31"/>
                    <a:pt x="135" y="68"/>
                  </a:cubicBezTo>
                  <a:cubicBezTo>
                    <a:pt x="135" y="135"/>
                    <a:pt x="135" y="135"/>
                    <a:pt x="135" y="135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9" name="Line 104"/>
            <p:cNvSpPr>
              <a:spLocks noChangeShapeType="1"/>
            </p:cNvSpPr>
            <p:nvPr/>
          </p:nvSpPr>
          <p:spPr bwMode="auto">
            <a:xfrm flipV="1">
              <a:off x="5672137" y="2643188"/>
              <a:ext cx="0" cy="42863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0" name="Freeform 105"/>
            <p:cNvSpPr>
              <a:spLocks/>
            </p:cNvSpPr>
            <p:nvPr/>
          </p:nvSpPr>
          <p:spPr bwMode="auto">
            <a:xfrm>
              <a:off x="5732462" y="2805113"/>
              <a:ext cx="98425" cy="47625"/>
            </a:xfrm>
            <a:custGeom>
              <a:avLst/>
              <a:gdLst>
                <a:gd name="T0" fmla="*/ 62 w 62"/>
                <a:gd name="T1" fmla="*/ 30 h 30"/>
                <a:gd name="T2" fmla="*/ 31 w 62"/>
                <a:gd name="T3" fmla="*/ 0 h 30"/>
                <a:gd name="T4" fmla="*/ 0 w 62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30">
                  <a:moveTo>
                    <a:pt x="62" y="30"/>
                  </a:moveTo>
                  <a:lnTo>
                    <a:pt x="31" y="0"/>
                  </a:lnTo>
                  <a:lnTo>
                    <a:pt x="0" y="3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1" name="Line 106"/>
            <p:cNvSpPr>
              <a:spLocks noChangeShapeType="1"/>
            </p:cNvSpPr>
            <p:nvPr/>
          </p:nvSpPr>
          <p:spPr bwMode="auto">
            <a:xfrm>
              <a:off x="5672137" y="2805113"/>
              <a:ext cx="0" cy="12700"/>
            </a:xfrm>
            <a:prstGeom prst="line">
              <a:avLst/>
            </a:prstGeom>
            <a:noFill/>
            <a:ln w="11113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2" name="Line 107"/>
            <p:cNvSpPr>
              <a:spLocks noChangeShapeType="1"/>
            </p:cNvSpPr>
            <p:nvPr/>
          </p:nvSpPr>
          <p:spPr bwMode="auto">
            <a:xfrm>
              <a:off x="5672137" y="2857501"/>
              <a:ext cx="0" cy="12700"/>
            </a:xfrm>
            <a:prstGeom prst="line">
              <a:avLst/>
            </a:prstGeom>
            <a:noFill/>
            <a:ln w="11113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3" name="Line 108"/>
            <p:cNvSpPr>
              <a:spLocks noChangeShapeType="1"/>
            </p:cNvSpPr>
            <p:nvPr/>
          </p:nvSpPr>
          <p:spPr bwMode="auto">
            <a:xfrm>
              <a:off x="5672137" y="2909888"/>
              <a:ext cx="0" cy="14288"/>
            </a:xfrm>
            <a:prstGeom prst="line">
              <a:avLst/>
            </a:prstGeom>
            <a:noFill/>
            <a:ln w="11113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4" name="Line 109"/>
            <p:cNvSpPr>
              <a:spLocks noChangeShapeType="1"/>
            </p:cNvSpPr>
            <p:nvPr/>
          </p:nvSpPr>
          <p:spPr bwMode="auto">
            <a:xfrm>
              <a:off x="5781675" y="2867026"/>
              <a:ext cx="0" cy="12700"/>
            </a:xfrm>
            <a:prstGeom prst="line">
              <a:avLst/>
            </a:prstGeom>
            <a:noFill/>
            <a:ln w="11113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5" name="Line 110"/>
            <p:cNvSpPr>
              <a:spLocks noChangeShapeType="1"/>
            </p:cNvSpPr>
            <p:nvPr/>
          </p:nvSpPr>
          <p:spPr bwMode="auto">
            <a:xfrm>
              <a:off x="5781675" y="2911476"/>
              <a:ext cx="0" cy="12700"/>
            </a:xfrm>
            <a:prstGeom prst="line">
              <a:avLst/>
            </a:prstGeom>
            <a:noFill/>
            <a:ln w="11113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6" name="Line 111"/>
            <p:cNvSpPr>
              <a:spLocks noChangeShapeType="1"/>
            </p:cNvSpPr>
            <p:nvPr/>
          </p:nvSpPr>
          <p:spPr bwMode="auto">
            <a:xfrm flipH="1">
              <a:off x="5932487" y="2855913"/>
              <a:ext cx="127000" cy="0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2" name="Rectangle 358"/>
            <p:cNvSpPr>
              <a:spLocks noChangeArrowheads="1"/>
            </p:cNvSpPr>
            <p:nvPr/>
          </p:nvSpPr>
          <p:spPr bwMode="auto">
            <a:xfrm>
              <a:off x="5956300" y="2879725"/>
              <a:ext cx="80962" cy="7143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9" name="Группа 668"/>
          <p:cNvGrpSpPr/>
          <p:nvPr/>
        </p:nvGrpSpPr>
        <p:grpSpPr>
          <a:xfrm>
            <a:off x="7558088" y="3132138"/>
            <a:ext cx="431800" cy="477837"/>
            <a:chOff x="7558088" y="3132138"/>
            <a:chExt cx="431800" cy="477837"/>
          </a:xfrm>
        </p:grpSpPr>
        <p:sp>
          <p:nvSpPr>
            <p:cNvPr id="413" name="Freeform 359"/>
            <p:cNvSpPr>
              <a:spLocks/>
            </p:cNvSpPr>
            <p:nvPr/>
          </p:nvSpPr>
          <p:spPr bwMode="auto">
            <a:xfrm>
              <a:off x="7558088" y="3132138"/>
              <a:ext cx="320675" cy="385762"/>
            </a:xfrm>
            <a:custGeom>
              <a:avLst/>
              <a:gdLst>
                <a:gd name="T0" fmla="*/ 664 w 664"/>
                <a:gd name="T1" fmla="*/ 375 h 801"/>
                <a:gd name="T2" fmla="*/ 664 w 664"/>
                <a:gd name="T3" fmla="*/ 0 h 801"/>
                <a:gd name="T4" fmla="*/ 141 w 664"/>
                <a:gd name="T5" fmla="*/ 0 h 801"/>
                <a:gd name="T6" fmla="*/ 98 w 664"/>
                <a:gd name="T7" fmla="*/ 43 h 801"/>
                <a:gd name="T8" fmla="*/ 98 w 664"/>
                <a:gd name="T9" fmla="*/ 98 h 801"/>
                <a:gd name="T10" fmla="*/ 43 w 664"/>
                <a:gd name="T11" fmla="*/ 98 h 801"/>
                <a:gd name="T12" fmla="*/ 0 w 664"/>
                <a:gd name="T13" fmla="*/ 141 h 801"/>
                <a:gd name="T14" fmla="*/ 0 w 664"/>
                <a:gd name="T15" fmla="*/ 801 h 801"/>
                <a:gd name="T16" fmla="*/ 371 w 664"/>
                <a:gd name="T17" fmla="*/ 801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801">
                  <a:moveTo>
                    <a:pt x="664" y="375"/>
                  </a:moveTo>
                  <a:cubicBezTo>
                    <a:pt x="664" y="0"/>
                    <a:pt x="664" y="0"/>
                    <a:pt x="664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17" y="0"/>
                    <a:pt x="98" y="19"/>
                    <a:pt x="98" y="43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19" y="98"/>
                    <a:pt x="0" y="117"/>
                    <a:pt x="0" y="141"/>
                  </a:cubicBezTo>
                  <a:cubicBezTo>
                    <a:pt x="0" y="801"/>
                    <a:pt x="0" y="801"/>
                    <a:pt x="0" y="801"/>
                  </a:cubicBezTo>
                  <a:cubicBezTo>
                    <a:pt x="371" y="801"/>
                    <a:pt x="371" y="801"/>
                    <a:pt x="371" y="801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4" name="Freeform 360"/>
            <p:cNvSpPr>
              <a:spLocks/>
            </p:cNvSpPr>
            <p:nvPr/>
          </p:nvSpPr>
          <p:spPr bwMode="auto">
            <a:xfrm>
              <a:off x="7662863" y="3222625"/>
              <a:ext cx="38100" cy="77787"/>
            </a:xfrm>
            <a:custGeom>
              <a:avLst/>
              <a:gdLst>
                <a:gd name="T0" fmla="*/ 0 w 80"/>
                <a:gd name="T1" fmla="*/ 120 h 160"/>
                <a:gd name="T2" fmla="*/ 40 w 80"/>
                <a:gd name="T3" fmla="*/ 160 h 160"/>
                <a:gd name="T4" fmla="*/ 80 w 80"/>
                <a:gd name="T5" fmla="*/ 120 h 160"/>
                <a:gd name="T6" fmla="*/ 40 w 80"/>
                <a:gd name="T7" fmla="*/ 80 h 160"/>
                <a:gd name="T8" fmla="*/ 0 w 80"/>
                <a:gd name="T9" fmla="*/ 40 h 160"/>
                <a:gd name="T10" fmla="*/ 40 w 80"/>
                <a:gd name="T11" fmla="*/ 0 h 160"/>
                <a:gd name="T12" fmla="*/ 80 w 80"/>
                <a:gd name="T13" fmla="*/ 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60">
                  <a:moveTo>
                    <a:pt x="0" y="120"/>
                  </a:moveTo>
                  <a:cubicBezTo>
                    <a:pt x="0" y="142"/>
                    <a:pt x="18" y="160"/>
                    <a:pt x="40" y="160"/>
                  </a:cubicBezTo>
                  <a:cubicBezTo>
                    <a:pt x="62" y="160"/>
                    <a:pt x="80" y="142"/>
                    <a:pt x="80" y="120"/>
                  </a:cubicBezTo>
                  <a:cubicBezTo>
                    <a:pt x="80" y="98"/>
                    <a:pt x="64" y="87"/>
                    <a:pt x="40" y="80"/>
                  </a:cubicBezTo>
                  <a:cubicBezTo>
                    <a:pt x="19" y="73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0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5" name="Line 361"/>
            <p:cNvSpPr>
              <a:spLocks noChangeShapeType="1"/>
            </p:cNvSpPr>
            <p:nvPr/>
          </p:nvSpPr>
          <p:spPr bwMode="auto">
            <a:xfrm>
              <a:off x="7681913" y="3208338"/>
              <a:ext cx="0" cy="142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6" name="Line 362"/>
            <p:cNvSpPr>
              <a:spLocks noChangeShapeType="1"/>
            </p:cNvSpPr>
            <p:nvPr/>
          </p:nvSpPr>
          <p:spPr bwMode="auto">
            <a:xfrm>
              <a:off x="7681913" y="3300413"/>
              <a:ext cx="0" cy="14287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7" name="Freeform 363"/>
            <p:cNvSpPr>
              <a:spLocks/>
            </p:cNvSpPr>
            <p:nvPr/>
          </p:nvSpPr>
          <p:spPr bwMode="auto">
            <a:xfrm>
              <a:off x="7645400" y="3300413"/>
              <a:ext cx="166687" cy="146050"/>
            </a:xfrm>
            <a:custGeom>
              <a:avLst/>
              <a:gdLst>
                <a:gd name="T0" fmla="*/ 105 w 105"/>
                <a:gd name="T1" fmla="*/ 0 h 92"/>
                <a:gd name="T2" fmla="*/ 0 w 105"/>
                <a:gd name="T3" fmla="*/ 61 h 92"/>
                <a:gd name="T4" fmla="*/ 52 w 105"/>
                <a:gd name="T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92">
                  <a:moveTo>
                    <a:pt x="105" y="0"/>
                  </a:moveTo>
                  <a:lnTo>
                    <a:pt x="0" y="61"/>
                  </a:lnTo>
                  <a:lnTo>
                    <a:pt x="52" y="92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8" name="Line 364"/>
            <p:cNvSpPr>
              <a:spLocks noChangeShapeType="1"/>
            </p:cNvSpPr>
            <p:nvPr/>
          </p:nvSpPr>
          <p:spPr bwMode="auto">
            <a:xfrm>
              <a:off x="7681913" y="3376613"/>
              <a:ext cx="39687" cy="222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9" name="Line 365"/>
            <p:cNvSpPr>
              <a:spLocks noChangeShapeType="1"/>
            </p:cNvSpPr>
            <p:nvPr/>
          </p:nvSpPr>
          <p:spPr bwMode="auto">
            <a:xfrm>
              <a:off x="7720013" y="3354388"/>
              <a:ext cx="38100" cy="222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0" name="Line 366"/>
            <p:cNvSpPr>
              <a:spLocks noChangeShapeType="1"/>
            </p:cNvSpPr>
            <p:nvPr/>
          </p:nvSpPr>
          <p:spPr bwMode="auto">
            <a:xfrm>
              <a:off x="7758113" y="3333750"/>
              <a:ext cx="38100" cy="2222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1" name="Freeform 367"/>
            <p:cNvSpPr>
              <a:spLocks/>
            </p:cNvSpPr>
            <p:nvPr/>
          </p:nvSpPr>
          <p:spPr bwMode="auto">
            <a:xfrm>
              <a:off x="7762875" y="3444875"/>
              <a:ext cx="168275" cy="96837"/>
            </a:xfrm>
            <a:custGeom>
              <a:avLst/>
              <a:gdLst>
                <a:gd name="T0" fmla="*/ 0 w 106"/>
                <a:gd name="T1" fmla="*/ 21 h 61"/>
                <a:gd name="T2" fmla="*/ 37 w 106"/>
                <a:gd name="T3" fmla="*/ 0 h 61"/>
                <a:gd name="T4" fmla="*/ 106 w 106"/>
                <a:gd name="T5" fmla="*/ 39 h 61"/>
                <a:gd name="T6" fmla="*/ 69 w 106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61">
                  <a:moveTo>
                    <a:pt x="0" y="21"/>
                  </a:moveTo>
                  <a:lnTo>
                    <a:pt x="37" y="0"/>
                  </a:lnTo>
                  <a:lnTo>
                    <a:pt x="106" y="39"/>
                  </a:lnTo>
                  <a:lnTo>
                    <a:pt x="69" y="61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2" name="Freeform 368"/>
            <p:cNvSpPr>
              <a:spLocks/>
            </p:cNvSpPr>
            <p:nvPr/>
          </p:nvSpPr>
          <p:spPr bwMode="auto">
            <a:xfrm>
              <a:off x="7762875" y="3478213"/>
              <a:ext cx="168275" cy="131762"/>
            </a:xfrm>
            <a:custGeom>
              <a:avLst/>
              <a:gdLst>
                <a:gd name="T0" fmla="*/ 106 w 106"/>
                <a:gd name="T1" fmla="*/ 18 h 83"/>
                <a:gd name="T2" fmla="*/ 106 w 106"/>
                <a:gd name="T3" fmla="*/ 62 h 83"/>
                <a:gd name="T4" fmla="*/ 69 w 106"/>
                <a:gd name="T5" fmla="*/ 83 h 83"/>
                <a:gd name="T6" fmla="*/ 0 w 106"/>
                <a:gd name="T7" fmla="*/ 44 h 83"/>
                <a:gd name="T8" fmla="*/ 0 w 106"/>
                <a:gd name="T9" fmla="*/ 0 h 83"/>
                <a:gd name="T10" fmla="*/ 69 w 106"/>
                <a:gd name="T11" fmla="*/ 40 h 83"/>
                <a:gd name="T12" fmla="*/ 69 w 106"/>
                <a:gd name="T13" fmla="*/ 6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83">
                  <a:moveTo>
                    <a:pt x="106" y="18"/>
                  </a:moveTo>
                  <a:lnTo>
                    <a:pt x="106" y="62"/>
                  </a:lnTo>
                  <a:lnTo>
                    <a:pt x="69" y="83"/>
                  </a:lnTo>
                  <a:lnTo>
                    <a:pt x="0" y="44"/>
                  </a:lnTo>
                  <a:lnTo>
                    <a:pt x="0" y="0"/>
                  </a:lnTo>
                  <a:lnTo>
                    <a:pt x="69" y="40"/>
                  </a:lnTo>
                  <a:lnTo>
                    <a:pt x="69" y="69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3" name="Freeform 369"/>
            <p:cNvSpPr>
              <a:spLocks/>
            </p:cNvSpPr>
            <p:nvPr/>
          </p:nvSpPr>
          <p:spPr bwMode="auto">
            <a:xfrm>
              <a:off x="7820025" y="3340100"/>
              <a:ext cx="169862" cy="96837"/>
            </a:xfrm>
            <a:custGeom>
              <a:avLst/>
              <a:gdLst>
                <a:gd name="T0" fmla="*/ 0 w 107"/>
                <a:gd name="T1" fmla="*/ 22 h 61"/>
                <a:gd name="T2" fmla="*/ 37 w 107"/>
                <a:gd name="T3" fmla="*/ 0 h 61"/>
                <a:gd name="T4" fmla="*/ 107 w 107"/>
                <a:gd name="T5" fmla="*/ 40 h 61"/>
                <a:gd name="T6" fmla="*/ 69 w 107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61">
                  <a:moveTo>
                    <a:pt x="0" y="22"/>
                  </a:moveTo>
                  <a:lnTo>
                    <a:pt x="37" y="0"/>
                  </a:lnTo>
                  <a:lnTo>
                    <a:pt x="107" y="40"/>
                  </a:lnTo>
                  <a:lnTo>
                    <a:pt x="69" y="61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4" name="Freeform 370"/>
            <p:cNvSpPr>
              <a:spLocks/>
            </p:cNvSpPr>
            <p:nvPr/>
          </p:nvSpPr>
          <p:spPr bwMode="auto">
            <a:xfrm>
              <a:off x="7929563" y="3403600"/>
              <a:ext cx="60325" cy="103187"/>
            </a:xfrm>
            <a:custGeom>
              <a:avLst/>
              <a:gdLst>
                <a:gd name="T0" fmla="*/ 0 w 38"/>
                <a:gd name="T1" fmla="*/ 65 h 65"/>
                <a:gd name="T2" fmla="*/ 38 w 38"/>
                <a:gd name="T3" fmla="*/ 43 h 65"/>
                <a:gd name="T4" fmla="*/ 38 w 38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65">
                  <a:moveTo>
                    <a:pt x="0" y="65"/>
                  </a:moveTo>
                  <a:lnTo>
                    <a:pt x="38" y="43"/>
                  </a:lnTo>
                  <a:lnTo>
                    <a:pt x="38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5" name="Freeform 371"/>
            <p:cNvSpPr>
              <a:spLocks/>
            </p:cNvSpPr>
            <p:nvPr/>
          </p:nvSpPr>
          <p:spPr bwMode="auto">
            <a:xfrm>
              <a:off x="7820025" y="3375025"/>
              <a:ext cx="109537" cy="107950"/>
            </a:xfrm>
            <a:custGeom>
              <a:avLst/>
              <a:gdLst>
                <a:gd name="T0" fmla="*/ 69 w 69"/>
                <a:gd name="T1" fmla="*/ 68 h 68"/>
                <a:gd name="T2" fmla="*/ 69 w 69"/>
                <a:gd name="T3" fmla="*/ 39 h 68"/>
                <a:gd name="T4" fmla="*/ 0 w 69"/>
                <a:gd name="T5" fmla="*/ 0 h 68"/>
                <a:gd name="T6" fmla="*/ 0 w 69"/>
                <a:gd name="T7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8">
                  <a:moveTo>
                    <a:pt x="69" y="68"/>
                  </a:moveTo>
                  <a:lnTo>
                    <a:pt x="69" y="39"/>
                  </a:lnTo>
                  <a:lnTo>
                    <a:pt x="0" y="0"/>
                  </a:lnTo>
                  <a:lnTo>
                    <a:pt x="0" y="43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6" name="Freeform 372"/>
            <p:cNvSpPr>
              <a:spLocks/>
            </p:cNvSpPr>
            <p:nvPr/>
          </p:nvSpPr>
          <p:spPr bwMode="auto">
            <a:xfrm>
              <a:off x="7931150" y="3473450"/>
              <a:ext cx="58737" cy="103187"/>
            </a:xfrm>
            <a:custGeom>
              <a:avLst/>
              <a:gdLst>
                <a:gd name="T0" fmla="*/ 37 w 37"/>
                <a:gd name="T1" fmla="*/ 0 h 65"/>
                <a:gd name="T2" fmla="*/ 37 w 37"/>
                <a:gd name="T3" fmla="*/ 43 h 65"/>
                <a:gd name="T4" fmla="*/ 0 w 37"/>
                <a:gd name="T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5">
                  <a:moveTo>
                    <a:pt x="37" y="0"/>
                  </a:moveTo>
                  <a:lnTo>
                    <a:pt x="37" y="43"/>
                  </a:lnTo>
                  <a:lnTo>
                    <a:pt x="0" y="65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7" name="Freeform 373"/>
            <p:cNvSpPr>
              <a:spLocks/>
            </p:cNvSpPr>
            <p:nvPr/>
          </p:nvSpPr>
          <p:spPr bwMode="auto">
            <a:xfrm>
              <a:off x="7781925" y="3152775"/>
              <a:ext cx="76200" cy="76200"/>
            </a:xfrm>
            <a:custGeom>
              <a:avLst/>
              <a:gdLst>
                <a:gd name="T0" fmla="*/ 0 w 48"/>
                <a:gd name="T1" fmla="*/ 0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8">
                  <a:moveTo>
                    <a:pt x="0" y="0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0" name="Группа 659"/>
          <p:cNvGrpSpPr/>
          <p:nvPr/>
        </p:nvGrpSpPr>
        <p:grpSpPr>
          <a:xfrm>
            <a:off x="4997450" y="3800475"/>
            <a:ext cx="412750" cy="409575"/>
            <a:chOff x="4997450" y="3800475"/>
            <a:chExt cx="412750" cy="409575"/>
          </a:xfrm>
        </p:grpSpPr>
        <p:sp>
          <p:nvSpPr>
            <p:cNvPr id="428" name="Freeform 374"/>
            <p:cNvSpPr>
              <a:spLocks/>
            </p:cNvSpPr>
            <p:nvPr/>
          </p:nvSpPr>
          <p:spPr bwMode="auto">
            <a:xfrm>
              <a:off x="4997450" y="4021138"/>
              <a:ext cx="80962" cy="82550"/>
            </a:xfrm>
            <a:custGeom>
              <a:avLst/>
              <a:gdLst>
                <a:gd name="T0" fmla="*/ 64 w 170"/>
                <a:gd name="T1" fmla="*/ 0 h 170"/>
                <a:gd name="T2" fmla="*/ 11 w 170"/>
                <a:gd name="T3" fmla="*/ 52 h 170"/>
                <a:gd name="T4" fmla="*/ 11 w 170"/>
                <a:gd name="T5" fmla="*/ 93 h 170"/>
                <a:gd name="T6" fmla="*/ 77 w 170"/>
                <a:gd name="T7" fmla="*/ 159 h 170"/>
                <a:gd name="T8" fmla="*/ 117 w 170"/>
                <a:gd name="T9" fmla="*/ 159 h 170"/>
                <a:gd name="T10" fmla="*/ 170 w 170"/>
                <a:gd name="T11" fmla="*/ 10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70">
                  <a:moveTo>
                    <a:pt x="64" y="0"/>
                  </a:moveTo>
                  <a:cubicBezTo>
                    <a:pt x="11" y="52"/>
                    <a:pt x="11" y="52"/>
                    <a:pt x="11" y="52"/>
                  </a:cubicBezTo>
                  <a:cubicBezTo>
                    <a:pt x="0" y="64"/>
                    <a:pt x="0" y="82"/>
                    <a:pt x="11" y="93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88" y="170"/>
                    <a:pt x="106" y="170"/>
                    <a:pt x="117" y="159"/>
                  </a:cubicBezTo>
                  <a:cubicBezTo>
                    <a:pt x="170" y="107"/>
                    <a:pt x="170" y="107"/>
                    <a:pt x="170" y="107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9" name="Freeform 375"/>
            <p:cNvSpPr>
              <a:spLocks/>
            </p:cNvSpPr>
            <p:nvPr/>
          </p:nvSpPr>
          <p:spPr bwMode="auto">
            <a:xfrm>
              <a:off x="5027613" y="3800475"/>
              <a:ext cx="273050" cy="273050"/>
            </a:xfrm>
            <a:custGeom>
              <a:avLst/>
              <a:gdLst>
                <a:gd name="T0" fmla="*/ 156 w 172"/>
                <a:gd name="T1" fmla="*/ 48 h 172"/>
                <a:gd name="T2" fmla="*/ 172 w 172"/>
                <a:gd name="T3" fmla="*/ 0 h 172"/>
                <a:gd name="T4" fmla="*/ 124 w 172"/>
                <a:gd name="T5" fmla="*/ 16 h 172"/>
                <a:gd name="T6" fmla="*/ 0 w 172"/>
                <a:gd name="T7" fmla="*/ 139 h 172"/>
                <a:gd name="T8" fmla="*/ 32 w 172"/>
                <a:gd name="T9" fmla="*/ 172 h 172"/>
                <a:gd name="T10" fmla="*/ 156 w 172"/>
                <a:gd name="T11" fmla="*/ 4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172">
                  <a:moveTo>
                    <a:pt x="156" y="48"/>
                  </a:moveTo>
                  <a:lnTo>
                    <a:pt x="172" y="0"/>
                  </a:lnTo>
                  <a:lnTo>
                    <a:pt x="124" y="16"/>
                  </a:lnTo>
                  <a:lnTo>
                    <a:pt x="0" y="139"/>
                  </a:lnTo>
                  <a:lnTo>
                    <a:pt x="32" y="172"/>
                  </a:lnTo>
                  <a:lnTo>
                    <a:pt x="156" y="48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0" name="Line 376"/>
            <p:cNvSpPr>
              <a:spLocks noChangeShapeType="1"/>
            </p:cNvSpPr>
            <p:nvPr/>
          </p:nvSpPr>
          <p:spPr bwMode="auto">
            <a:xfrm flipH="1">
              <a:off x="5197475" y="3873500"/>
              <a:ext cx="28575" cy="28575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1" name="Freeform 377"/>
            <p:cNvSpPr>
              <a:spLocks noEditPoints="1"/>
            </p:cNvSpPr>
            <p:nvPr/>
          </p:nvSpPr>
          <p:spPr bwMode="auto">
            <a:xfrm>
              <a:off x="5010150" y="3808413"/>
              <a:ext cx="400050" cy="401637"/>
            </a:xfrm>
            <a:custGeom>
              <a:avLst/>
              <a:gdLst>
                <a:gd name="T0" fmla="*/ 0 w 252"/>
                <a:gd name="T1" fmla="*/ 253 h 253"/>
                <a:gd name="T2" fmla="*/ 252 w 252"/>
                <a:gd name="T3" fmla="*/ 253 h 253"/>
                <a:gd name="T4" fmla="*/ 252 w 252"/>
                <a:gd name="T5" fmla="*/ 0 h 253"/>
                <a:gd name="T6" fmla="*/ 0 w 252"/>
                <a:gd name="T7" fmla="*/ 253 h 253"/>
                <a:gd name="T8" fmla="*/ 206 w 252"/>
                <a:gd name="T9" fmla="*/ 207 h 253"/>
                <a:gd name="T10" fmla="*/ 110 w 252"/>
                <a:gd name="T11" fmla="*/ 207 h 253"/>
                <a:gd name="T12" fmla="*/ 206 w 252"/>
                <a:gd name="T13" fmla="*/ 111 h 253"/>
                <a:gd name="T14" fmla="*/ 206 w 252"/>
                <a:gd name="T15" fmla="*/ 20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2" h="253">
                  <a:moveTo>
                    <a:pt x="0" y="253"/>
                  </a:moveTo>
                  <a:lnTo>
                    <a:pt x="252" y="253"/>
                  </a:lnTo>
                  <a:lnTo>
                    <a:pt x="252" y="0"/>
                  </a:lnTo>
                  <a:lnTo>
                    <a:pt x="0" y="253"/>
                  </a:lnTo>
                  <a:close/>
                  <a:moveTo>
                    <a:pt x="206" y="207"/>
                  </a:moveTo>
                  <a:lnTo>
                    <a:pt x="110" y="207"/>
                  </a:lnTo>
                  <a:lnTo>
                    <a:pt x="206" y="111"/>
                  </a:lnTo>
                  <a:lnTo>
                    <a:pt x="206" y="207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2" name="Freeform 378"/>
            <p:cNvSpPr>
              <a:spLocks/>
            </p:cNvSpPr>
            <p:nvPr/>
          </p:nvSpPr>
          <p:spPr bwMode="auto">
            <a:xfrm>
              <a:off x="5216525" y="3859213"/>
              <a:ext cx="173037" cy="173037"/>
            </a:xfrm>
            <a:custGeom>
              <a:avLst/>
              <a:gdLst>
                <a:gd name="T0" fmla="*/ 89 w 109"/>
                <a:gd name="T1" fmla="*/ 47 h 109"/>
                <a:gd name="T2" fmla="*/ 89 w 109"/>
                <a:gd name="T3" fmla="*/ 109 h 109"/>
                <a:gd name="T4" fmla="*/ 109 w 109"/>
                <a:gd name="T5" fmla="*/ 109 h 109"/>
                <a:gd name="T6" fmla="*/ 109 w 109"/>
                <a:gd name="T7" fmla="*/ 0 h 109"/>
                <a:gd name="T8" fmla="*/ 0 w 109"/>
                <a:gd name="T9" fmla="*/ 109 h 109"/>
                <a:gd name="T10" fmla="*/ 27 w 109"/>
                <a:gd name="T11" fmla="*/ 109 h 109"/>
                <a:gd name="T12" fmla="*/ 89 w 109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09">
                  <a:moveTo>
                    <a:pt x="89" y="47"/>
                  </a:moveTo>
                  <a:lnTo>
                    <a:pt x="89" y="109"/>
                  </a:lnTo>
                  <a:lnTo>
                    <a:pt x="109" y="109"/>
                  </a:lnTo>
                  <a:lnTo>
                    <a:pt x="109" y="0"/>
                  </a:lnTo>
                  <a:lnTo>
                    <a:pt x="0" y="109"/>
                  </a:lnTo>
                  <a:lnTo>
                    <a:pt x="27" y="109"/>
                  </a:lnTo>
                  <a:lnTo>
                    <a:pt x="89" y="4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2" name="Группа 661"/>
          <p:cNvGrpSpPr/>
          <p:nvPr/>
        </p:nvGrpSpPr>
        <p:grpSpPr>
          <a:xfrm>
            <a:off x="6262688" y="3803650"/>
            <a:ext cx="430212" cy="414338"/>
            <a:chOff x="6262688" y="3803650"/>
            <a:chExt cx="430212" cy="414338"/>
          </a:xfrm>
        </p:grpSpPr>
        <p:sp>
          <p:nvSpPr>
            <p:cNvPr id="433" name="Freeform 379"/>
            <p:cNvSpPr>
              <a:spLocks/>
            </p:cNvSpPr>
            <p:nvPr/>
          </p:nvSpPr>
          <p:spPr bwMode="auto">
            <a:xfrm>
              <a:off x="6262688" y="4014788"/>
              <a:ext cx="203200" cy="203200"/>
            </a:xfrm>
            <a:custGeom>
              <a:avLst/>
              <a:gdLst>
                <a:gd name="T0" fmla="*/ 358 w 421"/>
                <a:gd name="T1" fmla="*/ 173 h 421"/>
                <a:gd name="T2" fmla="*/ 421 w 421"/>
                <a:gd name="T3" fmla="*/ 235 h 421"/>
                <a:gd name="T4" fmla="*/ 281 w 421"/>
                <a:gd name="T5" fmla="*/ 375 h 421"/>
                <a:gd name="T6" fmla="*/ 161 w 421"/>
                <a:gd name="T7" fmla="*/ 413 h 421"/>
                <a:gd name="T8" fmla="*/ 56 w 421"/>
                <a:gd name="T9" fmla="*/ 365 h 421"/>
                <a:gd name="T10" fmla="*/ 8 w 421"/>
                <a:gd name="T11" fmla="*/ 260 h 421"/>
                <a:gd name="T12" fmla="*/ 46 w 421"/>
                <a:gd name="T13" fmla="*/ 140 h 421"/>
                <a:gd name="T14" fmla="*/ 186 w 421"/>
                <a:gd name="T15" fmla="*/ 0 h 421"/>
                <a:gd name="T16" fmla="*/ 248 w 421"/>
                <a:gd name="T17" fmla="*/ 63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1" h="421">
                  <a:moveTo>
                    <a:pt x="358" y="173"/>
                  </a:moveTo>
                  <a:cubicBezTo>
                    <a:pt x="421" y="235"/>
                    <a:pt x="421" y="235"/>
                    <a:pt x="421" y="235"/>
                  </a:cubicBezTo>
                  <a:cubicBezTo>
                    <a:pt x="281" y="375"/>
                    <a:pt x="281" y="375"/>
                    <a:pt x="281" y="375"/>
                  </a:cubicBezTo>
                  <a:cubicBezTo>
                    <a:pt x="249" y="407"/>
                    <a:pt x="205" y="421"/>
                    <a:pt x="161" y="413"/>
                  </a:cubicBezTo>
                  <a:cubicBezTo>
                    <a:pt x="125" y="407"/>
                    <a:pt x="84" y="393"/>
                    <a:pt x="56" y="365"/>
                  </a:cubicBezTo>
                  <a:cubicBezTo>
                    <a:pt x="28" y="337"/>
                    <a:pt x="14" y="296"/>
                    <a:pt x="8" y="260"/>
                  </a:cubicBezTo>
                  <a:cubicBezTo>
                    <a:pt x="0" y="216"/>
                    <a:pt x="14" y="172"/>
                    <a:pt x="46" y="14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248" y="63"/>
                    <a:pt x="248" y="63"/>
                    <a:pt x="248" y="63"/>
                  </a:cubicBez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4" name="Freeform 380"/>
            <p:cNvSpPr>
              <a:spLocks/>
            </p:cNvSpPr>
            <p:nvPr/>
          </p:nvSpPr>
          <p:spPr bwMode="auto">
            <a:xfrm>
              <a:off x="6356350" y="3803650"/>
              <a:ext cx="320675" cy="320675"/>
            </a:xfrm>
            <a:custGeom>
              <a:avLst/>
              <a:gdLst>
                <a:gd name="T0" fmla="*/ 487 w 666"/>
                <a:gd name="T1" fmla="*/ 227 h 666"/>
                <a:gd name="T2" fmla="*/ 612 w 666"/>
                <a:gd name="T3" fmla="*/ 243 h 666"/>
                <a:gd name="T4" fmla="*/ 647 w 666"/>
                <a:gd name="T5" fmla="*/ 208 h 666"/>
                <a:gd name="T6" fmla="*/ 647 w 666"/>
                <a:gd name="T7" fmla="*/ 139 h 666"/>
                <a:gd name="T8" fmla="*/ 587 w 666"/>
                <a:gd name="T9" fmla="*/ 79 h 666"/>
                <a:gd name="T10" fmla="*/ 527 w 666"/>
                <a:gd name="T11" fmla="*/ 19 h 666"/>
                <a:gd name="T12" fmla="*/ 458 w 666"/>
                <a:gd name="T13" fmla="*/ 19 h 666"/>
                <a:gd name="T14" fmla="*/ 423 w 666"/>
                <a:gd name="T15" fmla="*/ 54 h 666"/>
                <a:gd name="T16" fmla="*/ 439 w 666"/>
                <a:gd name="T17" fmla="*/ 179 h 666"/>
                <a:gd name="T18" fmla="*/ 13 w 666"/>
                <a:gd name="T19" fmla="*/ 605 h 666"/>
                <a:gd name="T20" fmla="*/ 13 w 666"/>
                <a:gd name="T21" fmla="*/ 653 h 666"/>
                <a:gd name="T22" fmla="*/ 13 w 666"/>
                <a:gd name="T23" fmla="*/ 653 h 666"/>
                <a:gd name="T24" fmla="*/ 61 w 666"/>
                <a:gd name="T25" fmla="*/ 653 h 666"/>
                <a:gd name="T26" fmla="*/ 487 w 666"/>
                <a:gd name="T27" fmla="*/ 227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6" h="666">
                  <a:moveTo>
                    <a:pt x="487" y="227"/>
                  </a:moveTo>
                  <a:cubicBezTo>
                    <a:pt x="612" y="243"/>
                    <a:pt x="612" y="243"/>
                    <a:pt x="612" y="243"/>
                  </a:cubicBezTo>
                  <a:cubicBezTo>
                    <a:pt x="647" y="208"/>
                    <a:pt x="647" y="208"/>
                    <a:pt x="647" y="208"/>
                  </a:cubicBezTo>
                  <a:cubicBezTo>
                    <a:pt x="666" y="189"/>
                    <a:pt x="666" y="158"/>
                    <a:pt x="647" y="139"/>
                  </a:cubicBezTo>
                  <a:cubicBezTo>
                    <a:pt x="587" y="79"/>
                    <a:pt x="587" y="79"/>
                    <a:pt x="587" y="79"/>
                  </a:cubicBezTo>
                  <a:cubicBezTo>
                    <a:pt x="527" y="19"/>
                    <a:pt x="527" y="19"/>
                    <a:pt x="527" y="19"/>
                  </a:cubicBezTo>
                  <a:cubicBezTo>
                    <a:pt x="508" y="0"/>
                    <a:pt x="477" y="0"/>
                    <a:pt x="458" y="19"/>
                  </a:cubicBezTo>
                  <a:cubicBezTo>
                    <a:pt x="423" y="54"/>
                    <a:pt x="423" y="54"/>
                    <a:pt x="423" y="54"/>
                  </a:cubicBezTo>
                  <a:cubicBezTo>
                    <a:pt x="439" y="179"/>
                    <a:pt x="439" y="179"/>
                    <a:pt x="439" y="179"/>
                  </a:cubicBezTo>
                  <a:cubicBezTo>
                    <a:pt x="13" y="605"/>
                    <a:pt x="13" y="605"/>
                    <a:pt x="13" y="605"/>
                  </a:cubicBezTo>
                  <a:cubicBezTo>
                    <a:pt x="0" y="618"/>
                    <a:pt x="0" y="640"/>
                    <a:pt x="13" y="653"/>
                  </a:cubicBezTo>
                  <a:cubicBezTo>
                    <a:pt x="13" y="653"/>
                    <a:pt x="13" y="653"/>
                    <a:pt x="13" y="653"/>
                  </a:cubicBezTo>
                  <a:cubicBezTo>
                    <a:pt x="26" y="666"/>
                    <a:pt x="48" y="666"/>
                    <a:pt x="61" y="653"/>
                  </a:cubicBezTo>
                  <a:lnTo>
                    <a:pt x="487" y="227"/>
                  </a:lnTo>
                  <a:close/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5" name="Freeform 381"/>
            <p:cNvSpPr>
              <a:spLocks/>
            </p:cNvSpPr>
            <p:nvPr/>
          </p:nvSpPr>
          <p:spPr bwMode="auto">
            <a:xfrm>
              <a:off x="6483350" y="4046538"/>
              <a:ext cx="209550" cy="141287"/>
            </a:xfrm>
            <a:custGeom>
              <a:avLst/>
              <a:gdLst>
                <a:gd name="T0" fmla="*/ 132 w 132"/>
                <a:gd name="T1" fmla="*/ 89 h 89"/>
                <a:gd name="T2" fmla="*/ 43 w 132"/>
                <a:gd name="T3" fmla="*/ 0 h 89"/>
                <a:gd name="T4" fmla="*/ 14 w 132"/>
                <a:gd name="T5" fmla="*/ 29 h 89"/>
                <a:gd name="T6" fmla="*/ 0 w 132"/>
                <a:gd name="T7" fmla="*/ 1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89">
                  <a:moveTo>
                    <a:pt x="132" y="89"/>
                  </a:moveTo>
                  <a:lnTo>
                    <a:pt x="43" y="0"/>
                  </a:lnTo>
                  <a:lnTo>
                    <a:pt x="14" y="29"/>
                  </a:lnTo>
                  <a:lnTo>
                    <a:pt x="0" y="16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6" name="Freeform 382"/>
            <p:cNvSpPr>
              <a:spLocks/>
            </p:cNvSpPr>
            <p:nvPr/>
          </p:nvSpPr>
          <p:spPr bwMode="auto">
            <a:xfrm>
              <a:off x="6510338" y="4094163"/>
              <a:ext cx="136525" cy="93662"/>
            </a:xfrm>
            <a:custGeom>
              <a:avLst/>
              <a:gdLst>
                <a:gd name="T0" fmla="*/ 0 w 86"/>
                <a:gd name="T1" fmla="*/ 27 h 59"/>
                <a:gd name="T2" fmla="*/ 27 w 86"/>
                <a:gd name="T3" fmla="*/ 0 h 59"/>
                <a:gd name="T4" fmla="*/ 86 w 86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59">
                  <a:moveTo>
                    <a:pt x="0" y="27"/>
                  </a:moveTo>
                  <a:lnTo>
                    <a:pt x="27" y="0"/>
                  </a:lnTo>
                  <a:lnTo>
                    <a:pt x="86" y="59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7" name="Freeform 383"/>
            <p:cNvSpPr>
              <a:spLocks/>
            </p:cNvSpPr>
            <p:nvPr/>
          </p:nvSpPr>
          <p:spPr bwMode="auto">
            <a:xfrm>
              <a:off x="6294438" y="3867150"/>
              <a:ext cx="146050" cy="100012"/>
            </a:xfrm>
            <a:custGeom>
              <a:avLst/>
              <a:gdLst>
                <a:gd name="T0" fmla="*/ 92 w 92"/>
                <a:gd name="T1" fmla="*/ 63 h 63"/>
                <a:gd name="T2" fmla="*/ 55 w 92"/>
                <a:gd name="T3" fmla="*/ 27 h 63"/>
                <a:gd name="T4" fmla="*/ 25 w 92"/>
                <a:gd name="T5" fmla="*/ 57 h 63"/>
                <a:gd name="T6" fmla="*/ 20 w 92"/>
                <a:gd name="T7" fmla="*/ 20 h 63"/>
                <a:gd name="T8" fmla="*/ 0 w 92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3">
                  <a:moveTo>
                    <a:pt x="92" y="63"/>
                  </a:moveTo>
                  <a:lnTo>
                    <a:pt x="55" y="27"/>
                  </a:lnTo>
                  <a:lnTo>
                    <a:pt x="25" y="57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8" name="Line 384"/>
            <p:cNvSpPr>
              <a:spLocks noChangeShapeType="1"/>
            </p:cNvSpPr>
            <p:nvPr/>
          </p:nvSpPr>
          <p:spPr bwMode="auto">
            <a:xfrm flipH="1" flipV="1">
              <a:off x="6378575" y="3960813"/>
              <a:ext cx="30162" cy="30162"/>
            </a:xfrm>
            <a:prstGeom prst="line">
              <a:avLst/>
            </a:prstGeom>
            <a:noFill/>
            <a:ln w="11113" cap="rnd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9" name="Freeform 385"/>
            <p:cNvSpPr>
              <a:spLocks/>
            </p:cNvSpPr>
            <p:nvPr/>
          </p:nvSpPr>
          <p:spPr bwMode="auto">
            <a:xfrm>
              <a:off x="6284913" y="4087813"/>
              <a:ext cx="107950" cy="106362"/>
            </a:xfrm>
            <a:custGeom>
              <a:avLst/>
              <a:gdLst>
                <a:gd name="T0" fmla="*/ 51 w 225"/>
                <a:gd name="T1" fmla="*/ 0 h 221"/>
                <a:gd name="T2" fmla="*/ 31 w 225"/>
                <a:gd name="T3" fmla="*/ 20 h 221"/>
                <a:gd name="T4" fmla="*/ 5 w 225"/>
                <a:gd name="T5" fmla="*/ 101 h 221"/>
                <a:gd name="T6" fmla="*/ 41 w 225"/>
                <a:gd name="T7" fmla="*/ 184 h 221"/>
                <a:gd name="T8" fmla="*/ 124 w 225"/>
                <a:gd name="T9" fmla="*/ 220 h 221"/>
                <a:gd name="T10" fmla="*/ 140 w 225"/>
                <a:gd name="T11" fmla="*/ 221 h 221"/>
                <a:gd name="T12" fmla="*/ 205 w 225"/>
                <a:gd name="T13" fmla="*/ 194 h 221"/>
                <a:gd name="T14" fmla="*/ 225 w 225"/>
                <a:gd name="T15" fmla="*/ 174 h 221"/>
                <a:gd name="T16" fmla="*/ 51 w 225"/>
                <a:gd name="T17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5" h="221">
                  <a:moveTo>
                    <a:pt x="51" y="0"/>
                  </a:moveTo>
                  <a:cubicBezTo>
                    <a:pt x="31" y="20"/>
                    <a:pt x="31" y="20"/>
                    <a:pt x="31" y="20"/>
                  </a:cubicBezTo>
                  <a:cubicBezTo>
                    <a:pt x="10" y="41"/>
                    <a:pt x="0" y="72"/>
                    <a:pt x="5" y="101"/>
                  </a:cubicBezTo>
                  <a:cubicBezTo>
                    <a:pt x="12" y="138"/>
                    <a:pt x="25" y="167"/>
                    <a:pt x="41" y="184"/>
                  </a:cubicBezTo>
                  <a:cubicBezTo>
                    <a:pt x="58" y="200"/>
                    <a:pt x="87" y="213"/>
                    <a:pt x="124" y="220"/>
                  </a:cubicBezTo>
                  <a:cubicBezTo>
                    <a:pt x="129" y="221"/>
                    <a:pt x="135" y="221"/>
                    <a:pt x="140" y="221"/>
                  </a:cubicBezTo>
                  <a:cubicBezTo>
                    <a:pt x="164" y="221"/>
                    <a:pt x="187" y="211"/>
                    <a:pt x="205" y="194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135" y="162"/>
                    <a:pt x="63" y="90"/>
                    <a:pt x="5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618762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10466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65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2" name="Объект 1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38" name="Прямая соединительная линия 237"/>
          <p:cNvCxnSpPr/>
          <p:nvPr/>
        </p:nvCxnSpPr>
        <p:spPr bwMode="auto">
          <a:xfrm>
            <a:off x="4612794" y="782080"/>
            <a:ext cx="0" cy="3794884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12</a:t>
            </a:fld>
            <a:endParaRPr lang="ru-RU"/>
          </a:p>
        </p:txBody>
      </p:sp>
      <p:pic>
        <p:nvPicPr>
          <p:cNvPr id="475" name="Рисунок 474"/>
          <p:cNvPicPr>
            <a:picLocks noChangeAspect="1"/>
          </p:cNvPicPr>
          <p:nvPr/>
        </p:nvPicPr>
        <p:blipFill>
          <a:blip r:embed="rId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1979" y="2361145"/>
            <a:ext cx="276722" cy="276722"/>
          </a:xfrm>
          <a:prstGeom prst="rect">
            <a:avLst/>
          </a:prstGeom>
        </p:spPr>
      </p:pic>
      <p:pic>
        <p:nvPicPr>
          <p:cNvPr id="476" name="Рисунок 475"/>
          <p:cNvPicPr>
            <a:picLocks noChangeAspect="1"/>
          </p:cNvPicPr>
          <p:nvPr/>
        </p:nvPicPr>
        <p:blipFill>
          <a:blip r:embed="rId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6364" y="2361145"/>
            <a:ext cx="276722" cy="276722"/>
          </a:xfrm>
          <a:prstGeom prst="rect">
            <a:avLst/>
          </a:prstGeom>
        </p:spPr>
      </p:pic>
      <p:pic>
        <p:nvPicPr>
          <p:cNvPr id="477" name="Рисунок 476"/>
          <p:cNvPicPr>
            <a:picLocks noChangeAspect="1"/>
          </p:cNvPicPr>
          <p:nvPr/>
        </p:nvPicPr>
        <p:blipFill>
          <a:blip r:embed="rId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748" y="2361145"/>
            <a:ext cx="276722" cy="276722"/>
          </a:xfrm>
          <a:prstGeom prst="rect">
            <a:avLst/>
          </a:prstGeom>
        </p:spPr>
      </p:pic>
      <p:pic>
        <p:nvPicPr>
          <p:cNvPr id="478" name="Рисунок 477"/>
          <p:cNvPicPr>
            <a:picLocks noChangeAspect="1"/>
          </p:cNvPicPr>
          <p:nvPr/>
        </p:nvPicPr>
        <p:blipFill>
          <a:blip r:embed="rId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1979" y="1800772"/>
            <a:ext cx="276722" cy="276722"/>
          </a:xfrm>
          <a:prstGeom prst="rect">
            <a:avLst/>
          </a:prstGeom>
        </p:spPr>
      </p:pic>
      <p:pic>
        <p:nvPicPr>
          <p:cNvPr id="479" name="Рисунок 478"/>
          <p:cNvPicPr>
            <a:picLocks noChangeAspect="1"/>
          </p:cNvPicPr>
          <p:nvPr/>
        </p:nvPicPr>
        <p:blipFill>
          <a:blip r:embed="rId1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6364" y="1800772"/>
            <a:ext cx="276722" cy="276722"/>
          </a:xfrm>
          <a:prstGeom prst="rect">
            <a:avLst/>
          </a:prstGeom>
        </p:spPr>
      </p:pic>
      <p:pic>
        <p:nvPicPr>
          <p:cNvPr id="480" name="Рисунок 479"/>
          <p:cNvPicPr>
            <a:picLocks noChangeAspect="1"/>
          </p:cNvPicPr>
          <p:nvPr/>
        </p:nvPicPr>
        <p:blipFill>
          <a:blip r:embed="rId11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748" y="1800772"/>
            <a:ext cx="276722" cy="276722"/>
          </a:xfrm>
          <a:prstGeom prst="rect">
            <a:avLst/>
          </a:prstGeom>
        </p:spPr>
      </p:pic>
      <p:pic>
        <p:nvPicPr>
          <p:cNvPr id="481" name="Рисунок 480"/>
          <p:cNvPicPr>
            <a:picLocks noChangeAspect="1"/>
          </p:cNvPicPr>
          <p:nvPr/>
        </p:nvPicPr>
        <p:blipFill>
          <a:blip r:embed="rId12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1979" y="1221152"/>
            <a:ext cx="276722" cy="276722"/>
          </a:xfrm>
          <a:prstGeom prst="rect">
            <a:avLst/>
          </a:prstGeom>
        </p:spPr>
      </p:pic>
      <p:pic>
        <p:nvPicPr>
          <p:cNvPr id="482" name="Рисунок 481"/>
          <p:cNvPicPr>
            <a:picLocks noChangeAspect="1"/>
          </p:cNvPicPr>
          <p:nvPr/>
        </p:nvPicPr>
        <p:blipFill>
          <a:blip r:embed="rId1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6364" y="1221152"/>
            <a:ext cx="276722" cy="276722"/>
          </a:xfrm>
          <a:prstGeom prst="rect">
            <a:avLst/>
          </a:prstGeom>
        </p:spPr>
      </p:pic>
      <p:pic>
        <p:nvPicPr>
          <p:cNvPr id="483" name="Рисунок 482"/>
          <p:cNvPicPr>
            <a:picLocks noChangeAspect="1"/>
          </p:cNvPicPr>
          <p:nvPr/>
        </p:nvPicPr>
        <p:blipFill>
          <a:blip r:embed="rId1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0748" y="1221152"/>
            <a:ext cx="276722" cy="276722"/>
          </a:xfrm>
          <a:prstGeom prst="rect">
            <a:avLst/>
          </a:prstGeom>
        </p:spPr>
      </p:pic>
      <p:pic>
        <p:nvPicPr>
          <p:cNvPr id="484" name="Рисунок 483"/>
          <p:cNvPicPr>
            <a:picLocks noChangeAspect="1"/>
          </p:cNvPicPr>
          <p:nvPr/>
        </p:nvPicPr>
        <p:blipFill>
          <a:blip r:embed="rId15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8282" y="1111963"/>
            <a:ext cx="488560" cy="488560"/>
          </a:xfrm>
          <a:prstGeom prst="rect">
            <a:avLst/>
          </a:prstGeom>
        </p:spPr>
      </p:pic>
      <p:pic>
        <p:nvPicPr>
          <p:cNvPr id="485" name="Рисунок 484"/>
          <p:cNvPicPr>
            <a:picLocks noChangeAspect="1"/>
          </p:cNvPicPr>
          <p:nvPr/>
        </p:nvPicPr>
        <p:blipFill>
          <a:blip r:embed="rId16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8282" y="2278086"/>
            <a:ext cx="488560" cy="488560"/>
          </a:xfrm>
          <a:prstGeom prst="rect">
            <a:avLst/>
          </a:prstGeom>
        </p:spPr>
      </p:pic>
      <p:pic>
        <p:nvPicPr>
          <p:cNvPr id="486" name="Рисунок 485"/>
          <p:cNvPicPr>
            <a:picLocks noChangeAspect="1"/>
          </p:cNvPicPr>
          <p:nvPr/>
        </p:nvPicPr>
        <p:blipFill>
          <a:blip r:embed="rId17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8282" y="1617792"/>
            <a:ext cx="488560" cy="488560"/>
          </a:xfrm>
          <a:prstGeom prst="rect">
            <a:avLst/>
          </a:prstGeom>
        </p:spPr>
      </p:pic>
      <p:pic>
        <p:nvPicPr>
          <p:cNvPr id="487" name="Рисунок 486"/>
          <p:cNvPicPr>
            <a:picLocks noChangeAspect="1"/>
          </p:cNvPicPr>
          <p:nvPr/>
        </p:nvPicPr>
        <p:blipFill>
          <a:blip r:embed="rId1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52667" y="2278086"/>
            <a:ext cx="488560" cy="488560"/>
          </a:xfrm>
          <a:prstGeom prst="rect">
            <a:avLst/>
          </a:prstGeom>
        </p:spPr>
      </p:pic>
      <p:pic>
        <p:nvPicPr>
          <p:cNvPr id="488" name="Рисунок 487"/>
          <p:cNvPicPr>
            <a:picLocks noChangeAspect="1"/>
          </p:cNvPicPr>
          <p:nvPr/>
        </p:nvPicPr>
        <p:blipFill>
          <a:blip r:embed="rId19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52667" y="1617792"/>
            <a:ext cx="488560" cy="488560"/>
          </a:xfrm>
          <a:prstGeom prst="rect">
            <a:avLst/>
          </a:prstGeom>
        </p:spPr>
      </p:pic>
      <p:pic>
        <p:nvPicPr>
          <p:cNvPr id="489" name="Рисунок 488"/>
          <p:cNvPicPr>
            <a:picLocks noChangeAspect="1"/>
          </p:cNvPicPr>
          <p:nvPr/>
        </p:nvPicPr>
        <p:blipFill>
          <a:blip r:embed="rId20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52667" y="1138093"/>
            <a:ext cx="488560" cy="488560"/>
          </a:xfrm>
          <a:prstGeom prst="rect">
            <a:avLst/>
          </a:prstGeom>
        </p:spPr>
      </p:pic>
      <p:pic>
        <p:nvPicPr>
          <p:cNvPr id="490" name="Рисунок 489"/>
          <p:cNvPicPr>
            <a:picLocks noChangeAspect="1"/>
          </p:cNvPicPr>
          <p:nvPr/>
        </p:nvPicPr>
        <p:blipFill>
          <a:blip r:embed="rId21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7894" y="2278086"/>
            <a:ext cx="488560" cy="488560"/>
          </a:xfrm>
          <a:prstGeom prst="rect">
            <a:avLst/>
          </a:prstGeom>
        </p:spPr>
      </p:pic>
      <p:pic>
        <p:nvPicPr>
          <p:cNvPr id="491" name="Рисунок 490"/>
          <p:cNvPicPr>
            <a:picLocks noChangeAspect="1"/>
          </p:cNvPicPr>
          <p:nvPr/>
        </p:nvPicPr>
        <p:blipFill>
          <a:blip r:embed="rId2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7895" y="1755882"/>
            <a:ext cx="488558" cy="412222"/>
          </a:xfrm>
          <a:prstGeom prst="rect">
            <a:avLst/>
          </a:prstGeom>
        </p:spPr>
      </p:pic>
      <p:pic>
        <p:nvPicPr>
          <p:cNvPr id="492" name="Рисунок 491"/>
          <p:cNvPicPr>
            <a:picLocks noChangeAspect="1"/>
          </p:cNvPicPr>
          <p:nvPr/>
        </p:nvPicPr>
        <p:blipFill>
          <a:blip r:embed="rId23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7894" y="1138093"/>
            <a:ext cx="488560" cy="488560"/>
          </a:xfrm>
          <a:prstGeom prst="rect">
            <a:avLst/>
          </a:prstGeom>
        </p:spPr>
      </p:pic>
      <p:cxnSp>
        <p:nvCxnSpPr>
          <p:cNvPr id="493" name="Прямая соединительная линия 492"/>
          <p:cNvCxnSpPr/>
          <p:nvPr/>
        </p:nvCxnSpPr>
        <p:spPr bwMode="auto">
          <a:xfrm>
            <a:off x="2306561" y="1154308"/>
            <a:ext cx="0" cy="1589455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494" name="Рисунок 493"/>
          <p:cNvPicPr>
            <a:picLocks noChangeAspect="1"/>
          </p:cNvPicPr>
          <p:nvPr/>
        </p:nvPicPr>
        <p:blipFill>
          <a:blip r:embed="rId2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4309" y="2961899"/>
            <a:ext cx="390575" cy="390575"/>
          </a:xfrm>
          <a:prstGeom prst="rect">
            <a:avLst/>
          </a:prstGeom>
        </p:spPr>
      </p:pic>
      <p:pic>
        <p:nvPicPr>
          <p:cNvPr id="495" name="Рисунок 494"/>
          <p:cNvPicPr>
            <a:picLocks noChangeAspect="1"/>
          </p:cNvPicPr>
          <p:nvPr/>
        </p:nvPicPr>
        <p:blipFill>
          <a:blip r:embed="rId25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3607" y="2961899"/>
            <a:ext cx="390575" cy="390575"/>
          </a:xfrm>
          <a:prstGeom prst="rect">
            <a:avLst/>
          </a:prstGeom>
        </p:spPr>
      </p:pic>
      <p:pic>
        <p:nvPicPr>
          <p:cNvPr id="496" name="Рисунок 495"/>
          <p:cNvPicPr>
            <a:picLocks noChangeAspect="1"/>
          </p:cNvPicPr>
          <p:nvPr/>
        </p:nvPicPr>
        <p:blipFill>
          <a:blip r:embed="rId2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58518" y="2961899"/>
            <a:ext cx="390575" cy="390575"/>
          </a:xfrm>
          <a:prstGeom prst="rect">
            <a:avLst/>
          </a:prstGeom>
        </p:spPr>
      </p:pic>
      <p:pic>
        <p:nvPicPr>
          <p:cNvPr id="497" name="Рисунок 496"/>
          <p:cNvPicPr>
            <a:picLocks noChangeAspect="1"/>
          </p:cNvPicPr>
          <p:nvPr/>
        </p:nvPicPr>
        <p:blipFill>
          <a:blip r:embed="rId2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28159" y="2961899"/>
            <a:ext cx="390575" cy="390575"/>
          </a:xfrm>
          <a:prstGeom prst="rect">
            <a:avLst/>
          </a:prstGeom>
        </p:spPr>
      </p:pic>
      <p:pic>
        <p:nvPicPr>
          <p:cNvPr id="498" name="Рисунок 497"/>
          <p:cNvPicPr>
            <a:picLocks noChangeAspect="1"/>
          </p:cNvPicPr>
          <p:nvPr/>
        </p:nvPicPr>
        <p:blipFill>
          <a:blip r:embed="rId2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5315" y="2961899"/>
            <a:ext cx="390575" cy="390575"/>
          </a:xfrm>
          <a:prstGeom prst="rect">
            <a:avLst/>
          </a:prstGeom>
        </p:spPr>
      </p:pic>
      <p:pic>
        <p:nvPicPr>
          <p:cNvPr id="499" name="Рисунок 498"/>
          <p:cNvPicPr>
            <a:picLocks noChangeAspect="1"/>
          </p:cNvPicPr>
          <p:nvPr/>
        </p:nvPicPr>
        <p:blipFill>
          <a:blip r:embed="rId2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4309" y="3577572"/>
            <a:ext cx="390575" cy="390575"/>
          </a:xfrm>
          <a:prstGeom prst="rect">
            <a:avLst/>
          </a:prstGeom>
        </p:spPr>
      </p:pic>
      <p:pic>
        <p:nvPicPr>
          <p:cNvPr id="500" name="Рисунок 499"/>
          <p:cNvPicPr>
            <a:picLocks noChangeAspect="1"/>
          </p:cNvPicPr>
          <p:nvPr/>
        </p:nvPicPr>
        <p:blipFill>
          <a:blip r:embed="rId3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3607" y="3577572"/>
            <a:ext cx="390575" cy="390575"/>
          </a:xfrm>
          <a:prstGeom prst="rect">
            <a:avLst/>
          </a:prstGeom>
        </p:spPr>
      </p:pic>
      <p:pic>
        <p:nvPicPr>
          <p:cNvPr id="501" name="Рисунок 500"/>
          <p:cNvPicPr>
            <a:picLocks noChangeAspect="1"/>
          </p:cNvPicPr>
          <p:nvPr/>
        </p:nvPicPr>
        <p:blipFill>
          <a:blip r:embed="rId31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58518" y="3577572"/>
            <a:ext cx="390575" cy="390575"/>
          </a:xfrm>
          <a:prstGeom prst="rect">
            <a:avLst/>
          </a:prstGeom>
        </p:spPr>
      </p:pic>
      <p:pic>
        <p:nvPicPr>
          <p:cNvPr id="502" name="Рисунок 501"/>
          <p:cNvPicPr>
            <a:picLocks noChangeAspect="1"/>
          </p:cNvPicPr>
          <p:nvPr/>
        </p:nvPicPr>
        <p:blipFill>
          <a:blip r:embed="rId32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28159" y="3577572"/>
            <a:ext cx="390575" cy="390575"/>
          </a:xfrm>
          <a:prstGeom prst="rect">
            <a:avLst/>
          </a:prstGeom>
        </p:spPr>
      </p:pic>
      <p:pic>
        <p:nvPicPr>
          <p:cNvPr id="503" name="Рисунок 502"/>
          <p:cNvPicPr>
            <a:picLocks noChangeAspect="1"/>
          </p:cNvPicPr>
          <p:nvPr/>
        </p:nvPicPr>
        <p:blipFill>
          <a:blip r:embed="rId3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5315" y="3577572"/>
            <a:ext cx="390575" cy="390575"/>
          </a:xfrm>
          <a:prstGeom prst="rect">
            <a:avLst/>
          </a:prstGeom>
        </p:spPr>
      </p:pic>
      <p:pic>
        <p:nvPicPr>
          <p:cNvPr id="504" name="Рисунок 503"/>
          <p:cNvPicPr>
            <a:picLocks noChangeAspect="1"/>
          </p:cNvPicPr>
          <p:nvPr/>
        </p:nvPicPr>
        <p:blipFill>
          <a:blip r:embed="rId3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4309" y="4220087"/>
            <a:ext cx="390575" cy="390575"/>
          </a:xfrm>
          <a:prstGeom prst="rect">
            <a:avLst/>
          </a:prstGeom>
        </p:spPr>
      </p:pic>
      <p:pic>
        <p:nvPicPr>
          <p:cNvPr id="505" name="Рисунок 504"/>
          <p:cNvPicPr>
            <a:picLocks noChangeAspect="1"/>
          </p:cNvPicPr>
          <p:nvPr/>
        </p:nvPicPr>
        <p:blipFill>
          <a:blip r:embed="rId35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3607" y="4220087"/>
            <a:ext cx="390575" cy="390575"/>
          </a:xfrm>
          <a:prstGeom prst="rect">
            <a:avLst/>
          </a:prstGeom>
        </p:spPr>
      </p:pic>
      <p:pic>
        <p:nvPicPr>
          <p:cNvPr id="506" name="Рисунок 505"/>
          <p:cNvPicPr>
            <a:picLocks noChangeAspect="1"/>
          </p:cNvPicPr>
          <p:nvPr/>
        </p:nvPicPr>
        <p:blipFill>
          <a:blip r:embed="rId3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58518" y="4220087"/>
            <a:ext cx="390575" cy="390575"/>
          </a:xfrm>
          <a:prstGeom prst="rect">
            <a:avLst/>
          </a:prstGeom>
        </p:spPr>
      </p:pic>
      <p:pic>
        <p:nvPicPr>
          <p:cNvPr id="507" name="Рисунок 506"/>
          <p:cNvPicPr>
            <a:picLocks noChangeAspect="1"/>
          </p:cNvPicPr>
          <p:nvPr/>
        </p:nvPicPr>
        <p:blipFill>
          <a:blip r:embed="rId3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28159" y="4220087"/>
            <a:ext cx="390575" cy="390575"/>
          </a:xfrm>
          <a:prstGeom prst="rect">
            <a:avLst/>
          </a:prstGeom>
        </p:spPr>
      </p:pic>
      <p:pic>
        <p:nvPicPr>
          <p:cNvPr id="508" name="Рисунок 507"/>
          <p:cNvPicPr>
            <a:picLocks noChangeAspect="1"/>
          </p:cNvPicPr>
          <p:nvPr/>
        </p:nvPicPr>
        <p:blipFill>
          <a:blip r:embed="rId3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5315" y="4220087"/>
            <a:ext cx="390575" cy="390575"/>
          </a:xfrm>
          <a:prstGeom prst="rect">
            <a:avLst/>
          </a:prstGeom>
        </p:spPr>
      </p:pic>
      <p:cxnSp>
        <p:nvCxnSpPr>
          <p:cNvPr id="509" name="Прямая соединительная линия 508"/>
          <p:cNvCxnSpPr/>
          <p:nvPr/>
        </p:nvCxnSpPr>
        <p:spPr bwMode="auto">
          <a:xfrm flipH="1">
            <a:off x="409119" y="2862965"/>
            <a:ext cx="4003241" cy="0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10" name="TextBox 509"/>
          <p:cNvSpPr txBox="1"/>
          <p:nvPr/>
        </p:nvSpPr>
        <p:spPr>
          <a:xfrm>
            <a:off x="1952138" y="790879"/>
            <a:ext cx="7088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РАЗНОЕ</a:t>
            </a:r>
            <a:endParaRPr lang="ru-RU" sz="1000" dirty="0"/>
          </a:p>
        </p:txBody>
      </p:sp>
      <p:pic>
        <p:nvPicPr>
          <p:cNvPr id="512" name="Рисунок 511"/>
          <p:cNvPicPr>
            <a:picLocks noChangeAspect="1"/>
          </p:cNvPicPr>
          <p:nvPr/>
        </p:nvPicPr>
        <p:blipFill>
          <a:blip r:embed="rId3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08980" y="2952482"/>
            <a:ext cx="291784" cy="291784"/>
          </a:xfrm>
          <a:prstGeom prst="rect">
            <a:avLst/>
          </a:prstGeom>
        </p:spPr>
      </p:pic>
      <p:pic>
        <p:nvPicPr>
          <p:cNvPr id="513" name="Рисунок 512"/>
          <p:cNvPicPr>
            <a:picLocks noChangeAspect="1"/>
          </p:cNvPicPr>
          <p:nvPr/>
        </p:nvPicPr>
        <p:blipFill>
          <a:blip r:embed="rId4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58555" y="2952482"/>
            <a:ext cx="291784" cy="291784"/>
          </a:xfrm>
          <a:prstGeom prst="rect">
            <a:avLst/>
          </a:prstGeom>
        </p:spPr>
      </p:pic>
      <p:pic>
        <p:nvPicPr>
          <p:cNvPr id="514" name="Рисунок 513"/>
          <p:cNvPicPr>
            <a:picLocks noChangeAspect="1"/>
          </p:cNvPicPr>
          <p:nvPr/>
        </p:nvPicPr>
        <p:blipFill>
          <a:blip r:embed="rId41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08130" y="2952482"/>
            <a:ext cx="291784" cy="291784"/>
          </a:xfrm>
          <a:prstGeom prst="rect">
            <a:avLst/>
          </a:prstGeom>
        </p:spPr>
      </p:pic>
      <p:pic>
        <p:nvPicPr>
          <p:cNvPr id="515" name="Рисунок 514"/>
          <p:cNvPicPr>
            <a:picLocks noChangeAspect="1"/>
          </p:cNvPicPr>
          <p:nvPr/>
        </p:nvPicPr>
        <p:blipFill>
          <a:blip r:embed="rId42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57705" y="2952482"/>
            <a:ext cx="291784" cy="291784"/>
          </a:xfrm>
          <a:prstGeom prst="rect">
            <a:avLst/>
          </a:prstGeom>
        </p:spPr>
      </p:pic>
      <p:pic>
        <p:nvPicPr>
          <p:cNvPr id="516" name="Рисунок 515"/>
          <p:cNvPicPr>
            <a:picLocks noChangeAspect="1"/>
          </p:cNvPicPr>
          <p:nvPr/>
        </p:nvPicPr>
        <p:blipFill>
          <a:blip r:embed="rId4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07281" y="2952482"/>
            <a:ext cx="291784" cy="291784"/>
          </a:xfrm>
          <a:prstGeom prst="rect">
            <a:avLst/>
          </a:prstGeom>
        </p:spPr>
      </p:pic>
      <p:pic>
        <p:nvPicPr>
          <p:cNvPr id="517" name="Рисунок 516"/>
          <p:cNvPicPr>
            <a:picLocks noChangeAspect="1"/>
          </p:cNvPicPr>
          <p:nvPr/>
        </p:nvPicPr>
        <p:blipFill>
          <a:blip r:embed="rId4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07281" y="3513684"/>
            <a:ext cx="291784" cy="291784"/>
          </a:xfrm>
          <a:prstGeom prst="rect">
            <a:avLst/>
          </a:prstGeom>
        </p:spPr>
      </p:pic>
      <p:pic>
        <p:nvPicPr>
          <p:cNvPr id="518" name="Рисунок 517"/>
          <p:cNvPicPr>
            <a:picLocks noChangeAspect="1"/>
          </p:cNvPicPr>
          <p:nvPr/>
        </p:nvPicPr>
        <p:blipFill>
          <a:blip r:embed="rId45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57705" y="3513684"/>
            <a:ext cx="291784" cy="291784"/>
          </a:xfrm>
          <a:prstGeom prst="rect">
            <a:avLst/>
          </a:prstGeom>
        </p:spPr>
      </p:pic>
      <p:pic>
        <p:nvPicPr>
          <p:cNvPr id="519" name="Рисунок 518"/>
          <p:cNvPicPr>
            <a:picLocks noChangeAspect="1"/>
          </p:cNvPicPr>
          <p:nvPr/>
        </p:nvPicPr>
        <p:blipFill>
          <a:blip r:embed="rId4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08130" y="3513684"/>
            <a:ext cx="291784" cy="291784"/>
          </a:xfrm>
          <a:prstGeom prst="rect">
            <a:avLst/>
          </a:prstGeom>
        </p:spPr>
      </p:pic>
      <p:pic>
        <p:nvPicPr>
          <p:cNvPr id="520" name="Рисунок 519"/>
          <p:cNvPicPr>
            <a:picLocks noChangeAspect="1"/>
          </p:cNvPicPr>
          <p:nvPr/>
        </p:nvPicPr>
        <p:blipFill>
          <a:blip r:embed="rId4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58555" y="3513684"/>
            <a:ext cx="291784" cy="291784"/>
          </a:xfrm>
          <a:prstGeom prst="rect">
            <a:avLst/>
          </a:prstGeom>
        </p:spPr>
      </p:pic>
      <p:pic>
        <p:nvPicPr>
          <p:cNvPr id="521" name="Рисунок 520"/>
          <p:cNvPicPr>
            <a:picLocks noChangeAspect="1"/>
          </p:cNvPicPr>
          <p:nvPr/>
        </p:nvPicPr>
        <p:blipFill>
          <a:blip r:embed="rId4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08980" y="3513684"/>
            <a:ext cx="291784" cy="291784"/>
          </a:xfrm>
          <a:prstGeom prst="rect">
            <a:avLst/>
          </a:prstGeom>
        </p:spPr>
      </p:pic>
      <p:pic>
        <p:nvPicPr>
          <p:cNvPr id="522" name="Рисунок 521"/>
          <p:cNvPicPr>
            <a:picLocks noChangeAspect="1"/>
          </p:cNvPicPr>
          <p:nvPr/>
        </p:nvPicPr>
        <p:blipFill>
          <a:blip r:embed="rId4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6856" y="1833787"/>
            <a:ext cx="291784" cy="291784"/>
          </a:xfrm>
          <a:prstGeom prst="rect">
            <a:avLst/>
          </a:prstGeom>
        </p:spPr>
      </p:pic>
      <p:pic>
        <p:nvPicPr>
          <p:cNvPr id="523" name="Рисунок 522"/>
          <p:cNvPicPr>
            <a:picLocks noChangeAspect="1"/>
          </p:cNvPicPr>
          <p:nvPr/>
        </p:nvPicPr>
        <p:blipFill>
          <a:blip r:embed="rId5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07281" y="1833787"/>
            <a:ext cx="291784" cy="291784"/>
          </a:xfrm>
          <a:prstGeom prst="rect">
            <a:avLst/>
          </a:prstGeom>
        </p:spPr>
      </p:pic>
      <p:pic>
        <p:nvPicPr>
          <p:cNvPr id="524" name="Рисунок 523"/>
          <p:cNvPicPr>
            <a:picLocks noChangeAspect="1"/>
          </p:cNvPicPr>
          <p:nvPr/>
        </p:nvPicPr>
        <p:blipFill>
          <a:blip r:embed="rId51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57706" y="1833787"/>
            <a:ext cx="291784" cy="291784"/>
          </a:xfrm>
          <a:prstGeom prst="rect">
            <a:avLst/>
          </a:prstGeom>
        </p:spPr>
      </p:pic>
      <p:pic>
        <p:nvPicPr>
          <p:cNvPr id="525" name="Рисунок 524"/>
          <p:cNvPicPr>
            <a:picLocks noChangeAspect="1"/>
          </p:cNvPicPr>
          <p:nvPr/>
        </p:nvPicPr>
        <p:blipFill>
          <a:blip r:embed="rId52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08131" y="1833787"/>
            <a:ext cx="291784" cy="291784"/>
          </a:xfrm>
          <a:prstGeom prst="rect">
            <a:avLst/>
          </a:prstGeom>
        </p:spPr>
      </p:pic>
      <p:pic>
        <p:nvPicPr>
          <p:cNvPr id="526" name="Рисунок 525"/>
          <p:cNvPicPr>
            <a:picLocks noChangeAspect="1"/>
          </p:cNvPicPr>
          <p:nvPr/>
        </p:nvPicPr>
        <p:blipFill>
          <a:blip r:embed="rId5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58556" y="1833787"/>
            <a:ext cx="291784" cy="291784"/>
          </a:xfrm>
          <a:prstGeom prst="rect">
            <a:avLst/>
          </a:prstGeom>
        </p:spPr>
      </p:pic>
      <p:pic>
        <p:nvPicPr>
          <p:cNvPr id="527" name="Рисунок 526"/>
          <p:cNvPicPr>
            <a:picLocks noChangeAspect="1"/>
          </p:cNvPicPr>
          <p:nvPr/>
        </p:nvPicPr>
        <p:blipFill>
          <a:blip r:embed="rId5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08981" y="1833787"/>
            <a:ext cx="291784" cy="291784"/>
          </a:xfrm>
          <a:prstGeom prst="rect">
            <a:avLst/>
          </a:prstGeom>
        </p:spPr>
      </p:pic>
      <p:pic>
        <p:nvPicPr>
          <p:cNvPr id="528" name="Рисунок 527"/>
          <p:cNvPicPr>
            <a:picLocks noChangeAspect="1"/>
          </p:cNvPicPr>
          <p:nvPr/>
        </p:nvPicPr>
        <p:blipFill>
          <a:blip r:embed="rId55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08981" y="2360837"/>
            <a:ext cx="291784" cy="291784"/>
          </a:xfrm>
          <a:prstGeom prst="rect">
            <a:avLst/>
          </a:prstGeom>
        </p:spPr>
      </p:pic>
      <p:pic>
        <p:nvPicPr>
          <p:cNvPr id="529" name="Рисунок 528"/>
          <p:cNvPicPr>
            <a:picLocks noChangeAspect="1"/>
          </p:cNvPicPr>
          <p:nvPr/>
        </p:nvPicPr>
        <p:blipFill>
          <a:blip r:embed="rId5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58556" y="2360837"/>
            <a:ext cx="291784" cy="291784"/>
          </a:xfrm>
          <a:prstGeom prst="rect">
            <a:avLst/>
          </a:prstGeom>
        </p:spPr>
      </p:pic>
      <p:pic>
        <p:nvPicPr>
          <p:cNvPr id="530" name="Рисунок 529"/>
          <p:cNvPicPr>
            <a:picLocks noChangeAspect="1"/>
          </p:cNvPicPr>
          <p:nvPr/>
        </p:nvPicPr>
        <p:blipFill>
          <a:blip r:embed="rId5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08131" y="2360837"/>
            <a:ext cx="291784" cy="291784"/>
          </a:xfrm>
          <a:prstGeom prst="rect">
            <a:avLst/>
          </a:prstGeom>
        </p:spPr>
      </p:pic>
      <p:pic>
        <p:nvPicPr>
          <p:cNvPr id="531" name="Рисунок 530"/>
          <p:cNvPicPr>
            <a:picLocks noChangeAspect="1"/>
          </p:cNvPicPr>
          <p:nvPr/>
        </p:nvPicPr>
        <p:blipFill>
          <a:blip r:embed="rId5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57706" y="2360837"/>
            <a:ext cx="291784" cy="291784"/>
          </a:xfrm>
          <a:prstGeom prst="rect">
            <a:avLst/>
          </a:prstGeom>
        </p:spPr>
      </p:pic>
      <p:pic>
        <p:nvPicPr>
          <p:cNvPr id="532" name="Рисунок 531"/>
          <p:cNvPicPr>
            <a:picLocks noChangeAspect="1"/>
          </p:cNvPicPr>
          <p:nvPr/>
        </p:nvPicPr>
        <p:blipFill>
          <a:blip r:embed="rId5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07281" y="2360837"/>
            <a:ext cx="291784" cy="291784"/>
          </a:xfrm>
          <a:prstGeom prst="rect">
            <a:avLst/>
          </a:prstGeom>
        </p:spPr>
      </p:pic>
      <p:pic>
        <p:nvPicPr>
          <p:cNvPr id="533" name="Рисунок 532"/>
          <p:cNvPicPr>
            <a:picLocks noChangeAspect="1"/>
          </p:cNvPicPr>
          <p:nvPr/>
        </p:nvPicPr>
        <p:blipFill>
          <a:blip r:embed="rId6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6856" y="2360837"/>
            <a:ext cx="291784" cy="291784"/>
          </a:xfrm>
          <a:prstGeom prst="rect">
            <a:avLst/>
          </a:prstGeom>
        </p:spPr>
      </p:pic>
      <p:pic>
        <p:nvPicPr>
          <p:cNvPr id="534" name="Рисунок 533"/>
          <p:cNvPicPr>
            <a:picLocks noChangeAspect="1"/>
          </p:cNvPicPr>
          <p:nvPr/>
        </p:nvPicPr>
        <p:blipFill>
          <a:blip r:embed="rId61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08980" y="4040734"/>
            <a:ext cx="291784" cy="291784"/>
          </a:xfrm>
          <a:prstGeom prst="rect">
            <a:avLst/>
          </a:prstGeom>
        </p:spPr>
      </p:pic>
      <p:pic>
        <p:nvPicPr>
          <p:cNvPr id="535" name="Рисунок 534"/>
          <p:cNvPicPr>
            <a:picLocks noChangeAspect="1"/>
          </p:cNvPicPr>
          <p:nvPr/>
        </p:nvPicPr>
        <p:blipFill>
          <a:blip r:embed="rId62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58555" y="4040734"/>
            <a:ext cx="291784" cy="291784"/>
          </a:xfrm>
          <a:prstGeom prst="rect">
            <a:avLst/>
          </a:prstGeom>
        </p:spPr>
      </p:pic>
      <p:pic>
        <p:nvPicPr>
          <p:cNvPr id="536" name="Рисунок 535"/>
          <p:cNvPicPr>
            <a:picLocks noChangeAspect="1"/>
          </p:cNvPicPr>
          <p:nvPr/>
        </p:nvPicPr>
        <p:blipFill>
          <a:blip r:embed="rId6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08130" y="4040734"/>
            <a:ext cx="291784" cy="291784"/>
          </a:xfrm>
          <a:prstGeom prst="rect">
            <a:avLst/>
          </a:prstGeom>
        </p:spPr>
      </p:pic>
      <p:pic>
        <p:nvPicPr>
          <p:cNvPr id="537" name="Рисунок 536"/>
          <p:cNvPicPr>
            <a:picLocks noChangeAspect="1"/>
          </p:cNvPicPr>
          <p:nvPr/>
        </p:nvPicPr>
        <p:blipFill>
          <a:blip r:embed="rId6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38813" y="3503788"/>
            <a:ext cx="291784" cy="291784"/>
          </a:xfrm>
          <a:prstGeom prst="rect">
            <a:avLst/>
          </a:prstGeom>
        </p:spPr>
      </p:pic>
      <p:pic>
        <p:nvPicPr>
          <p:cNvPr id="538" name="Рисунок 537"/>
          <p:cNvPicPr>
            <a:picLocks noChangeAspect="1"/>
          </p:cNvPicPr>
          <p:nvPr/>
        </p:nvPicPr>
        <p:blipFill>
          <a:blip r:embed="rId65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6856" y="2952482"/>
            <a:ext cx="291784" cy="291784"/>
          </a:xfrm>
          <a:prstGeom prst="rect">
            <a:avLst/>
          </a:prstGeom>
        </p:spPr>
      </p:pic>
      <p:pic>
        <p:nvPicPr>
          <p:cNvPr id="539" name="Рисунок 538"/>
          <p:cNvPicPr>
            <a:picLocks noChangeAspect="1"/>
          </p:cNvPicPr>
          <p:nvPr/>
        </p:nvPicPr>
        <p:blipFill>
          <a:blip r:embed="rId6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08981" y="1272585"/>
            <a:ext cx="291784" cy="291784"/>
          </a:xfrm>
          <a:prstGeom prst="rect">
            <a:avLst/>
          </a:prstGeom>
        </p:spPr>
      </p:pic>
      <p:pic>
        <p:nvPicPr>
          <p:cNvPr id="540" name="Рисунок 539"/>
          <p:cNvPicPr>
            <a:picLocks noChangeAspect="1"/>
          </p:cNvPicPr>
          <p:nvPr/>
        </p:nvPicPr>
        <p:blipFill>
          <a:blip r:embed="rId6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58556" y="1272585"/>
            <a:ext cx="291784" cy="291784"/>
          </a:xfrm>
          <a:prstGeom prst="rect">
            <a:avLst/>
          </a:prstGeom>
        </p:spPr>
      </p:pic>
      <p:pic>
        <p:nvPicPr>
          <p:cNvPr id="541" name="Рисунок 540"/>
          <p:cNvPicPr>
            <a:picLocks noChangeAspect="1"/>
          </p:cNvPicPr>
          <p:nvPr/>
        </p:nvPicPr>
        <p:blipFill>
          <a:blip r:embed="rId6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08131" y="1272585"/>
            <a:ext cx="291784" cy="291784"/>
          </a:xfrm>
          <a:prstGeom prst="rect">
            <a:avLst/>
          </a:prstGeom>
        </p:spPr>
      </p:pic>
      <p:pic>
        <p:nvPicPr>
          <p:cNvPr id="542" name="Рисунок 541"/>
          <p:cNvPicPr>
            <a:picLocks noChangeAspect="1"/>
          </p:cNvPicPr>
          <p:nvPr/>
        </p:nvPicPr>
        <p:blipFill>
          <a:blip r:embed="rId6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57706" y="1272585"/>
            <a:ext cx="291784" cy="291784"/>
          </a:xfrm>
          <a:prstGeom prst="rect">
            <a:avLst/>
          </a:prstGeom>
        </p:spPr>
      </p:pic>
      <p:pic>
        <p:nvPicPr>
          <p:cNvPr id="543" name="Рисунок 542"/>
          <p:cNvPicPr>
            <a:picLocks noChangeAspect="1"/>
          </p:cNvPicPr>
          <p:nvPr/>
        </p:nvPicPr>
        <p:blipFill>
          <a:blip r:embed="rId7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07281" y="1272585"/>
            <a:ext cx="291784" cy="291784"/>
          </a:xfrm>
          <a:prstGeom prst="rect">
            <a:avLst/>
          </a:prstGeom>
        </p:spPr>
      </p:pic>
      <p:pic>
        <p:nvPicPr>
          <p:cNvPr id="544" name="Рисунок 543"/>
          <p:cNvPicPr>
            <a:picLocks noChangeAspect="1"/>
          </p:cNvPicPr>
          <p:nvPr/>
        </p:nvPicPr>
        <p:blipFill>
          <a:blip r:embed="rId71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6856" y="1272585"/>
            <a:ext cx="291784" cy="291784"/>
          </a:xfrm>
          <a:prstGeom prst="rect">
            <a:avLst/>
          </a:prstGeom>
        </p:spPr>
      </p:pic>
      <p:sp>
        <p:nvSpPr>
          <p:cNvPr id="545" name="TextBox 544"/>
          <p:cNvSpPr txBox="1"/>
          <p:nvPr/>
        </p:nvSpPr>
        <p:spPr>
          <a:xfrm>
            <a:off x="6477353" y="796254"/>
            <a:ext cx="7088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РАЗНОЕ</a:t>
            </a:r>
            <a:endParaRPr lang="ru-RU" sz="1000" dirty="0"/>
          </a:p>
        </p:txBody>
      </p:sp>
    </p:spTree>
    <p:extLst>
      <p:ext uri="{BB962C8B-B14F-4D97-AF65-F5344CB8AC3E}">
        <p14:creationId xmlns:p14="http://schemas.microsoft.com/office/powerpoint/2010/main" val="4093143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10466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2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38" name="Прямая соединительная линия 237"/>
          <p:cNvCxnSpPr/>
          <p:nvPr/>
        </p:nvCxnSpPr>
        <p:spPr bwMode="auto">
          <a:xfrm>
            <a:off x="4760595" y="656877"/>
            <a:ext cx="0" cy="4118323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65" name="Группа 464"/>
          <p:cNvGrpSpPr/>
          <p:nvPr/>
        </p:nvGrpSpPr>
        <p:grpSpPr>
          <a:xfrm>
            <a:off x="2181789" y="1228310"/>
            <a:ext cx="311450" cy="329031"/>
            <a:chOff x="2413000" y="1438276"/>
            <a:chExt cx="196851" cy="207963"/>
          </a:xfrm>
          <a:solidFill>
            <a:schemeClr val="accent1"/>
          </a:solidFill>
        </p:grpSpPr>
        <p:sp>
          <p:nvSpPr>
            <p:cNvPr id="466" name="Freeform 5"/>
            <p:cNvSpPr>
              <a:spLocks/>
            </p:cNvSpPr>
            <p:nvPr/>
          </p:nvSpPr>
          <p:spPr bwMode="auto">
            <a:xfrm>
              <a:off x="2413000" y="1562101"/>
              <a:ext cx="36513" cy="55563"/>
            </a:xfrm>
            <a:custGeom>
              <a:avLst/>
              <a:gdLst>
                <a:gd name="T0" fmla="*/ 12 w 13"/>
                <a:gd name="T1" fmla="*/ 20 h 20"/>
                <a:gd name="T2" fmla="*/ 11 w 13"/>
                <a:gd name="T3" fmla="*/ 19 h 20"/>
                <a:gd name="T4" fmla="*/ 11 w 13"/>
                <a:gd name="T5" fmla="*/ 2 h 20"/>
                <a:gd name="T6" fmla="*/ 2 w 13"/>
                <a:gd name="T7" fmla="*/ 2 h 20"/>
                <a:gd name="T8" fmla="*/ 2 w 13"/>
                <a:gd name="T9" fmla="*/ 19 h 20"/>
                <a:gd name="T10" fmla="*/ 1 w 13"/>
                <a:gd name="T11" fmla="*/ 20 h 20"/>
                <a:gd name="T12" fmla="*/ 0 w 13"/>
                <a:gd name="T13" fmla="*/ 19 h 20"/>
                <a:gd name="T14" fmla="*/ 0 w 13"/>
                <a:gd name="T15" fmla="*/ 1 h 20"/>
                <a:gd name="T16" fmla="*/ 1 w 13"/>
                <a:gd name="T17" fmla="*/ 0 h 20"/>
                <a:gd name="T18" fmla="*/ 12 w 13"/>
                <a:gd name="T19" fmla="*/ 0 h 20"/>
                <a:gd name="T20" fmla="*/ 13 w 13"/>
                <a:gd name="T21" fmla="*/ 1 h 20"/>
                <a:gd name="T22" fmla="*/ 13 w 13"/>
                <a:gd name="T23" fmla="*/ 19 h 20"/>
                <a:gd name="T24" fmla="*/ 12 w 13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0">
                  <a:moveTo>
                    <a:pt x="12" y="20"/>
                  </a:moveTo>
                  <a:cubicBezTo>
                    <a:pt x="11" y="20"/>
                    <a:pt x="11" y="20"/>
                    <a:pt x="11" y="19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0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7" name="Freeform 6"/>
            <p:cNvSpPr>
              <a:spLocks/>
            </p:cNvSpPr>
            <p:nvPr/>
          </p:nvSpPr>
          <p:spPr bwMode="auto">
            <a:xfrm>
              <a:off x="2495550" y="1577976"/>
              <a:ext cx="4763" cy="39688"/>
            </a:xfrm>
            <a:custGeom>
              <a:avLst/>
              <a:gdLst>
                <a:gd name="T0" fmla="*/ 1 w 2"/>
                <a:gd name="T1" fmla="*/ 14 h 14"/>
                <a:gd name="T2" fmla="*/ 0 w 2"/>
                <a:gd name="T3" fmla="*/ 13 h 14"/>
                <a:gd name="T4" fmla="*/ 0 w 2"/>
                <a:gd name="T5" fmla="*/ 1 h 14"/>
                <a:gd name="T6" fmla="*/ 1 w 2"/>
                <a:gd name="T7" fmla="*/ 0 h 14"/>
                <a:gd name="T8" fmla="*/ 2 w 2"/>
                <a:gd name="T9" fmla="*/ 1 h 14"/>
                <a:gd name="T10" fmla="*/ 2 w 2"/>
                <a:gd name="T11" fmla="*/ 13 h 14"/>
                <a:gd name="T12" fmla="*/ 1 w 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1" y="14"/>
                  </a:moveTo>
                  <a:cubicBezTo>
                    <a:pt x="0" y="14"/>
                    <a:pt x="0" y="14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8" name="Freeform 7"/>
            <p:cNvSpPr>
              <a:spLocks/>
            </p:cNvSpPr>
            <p:nvPr/>
          </p:nvSpPr>
          <p:spPr bwMode="auto">
            <a:xfrm>
              <a:off x="2463800" y="1536701"/>
              <a:ext cx="28575" cy="80963"/>
            </a:xfrm>
            <a:custGeom>
              <a:avLst/>
              <a:gdLst>
                <a:gd name="T0" fmla="*/ 1 w 10"/>
                <a:gd name="T1" fmla="*/ 29 h 29"/>
                <a:gd name="T2" fmla="*/ 0 w 10"/>
                <a:gd name="T3" fmla="*/ 28 h 29"/>
                <a:gd name="T4" fmla="*/ 0 w 10"/>
                <a:gd name="T5" fmla="*/ 1 h 29"/>
                <a:gd name="T6" fmla="*/ 1 w 10"/>
                <a:gd name="T7" fmla="*/ 0 h 29"/>
                <a:gd name="T8" fmla="*/ 9 w 10"/>
                <a:gd name="T9" fmla="*/ 0 h 29"/>
                <a:gd name="T10" fmla="*/ 10 w 10"/>
                <a:gd name="T11" fmla="*/ 1 h 29"/>
                <a:gd name="T12" fmla="*/ 9 w 10"/>
                <a:gd name="T13" fmla="*/ 2 h 29"/>
                <a:gd name="T14" fmla="*/ 2 w 10"/>
                <a:gd name="T15" fmla="*/ 2 h 29"/>
                <a:gd name="T16" fmla="*/ 2 w 10"/>
                <a:gd name="T17" fmla="*/ 28 h 29"/>
                <a:gd name="T18" fmla="*/ 1 w 10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9">
                  <a:moveTo>
                    <a:pt x="1" y="29"/>
                  </a:moveTo>
                  <a:cubicBezTo>
                    <a:pt x="0" y="29"/>
                    <a:pt x="0" y="29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9" name="Freeform 8"/>
            <p:cNvSpPr>
              <a:spLocks/>
            </p:cNvSpPr>
            <p:nvPr/>
          </p:nvSpPr>
          <p:spPr bwMode="auto">
            <a:xfrm>
              <a:off x="2514600" y="1492251"/>
              <a:ext cx="36513" cy="38100"/>
            </a:xfrm>
            <a:custGeom>
              <a:avLst/>
              <a:gdLst>
                <a:gd name="T0" fmla="*/ 1 w 13"/>
                <a:gd name="T1" fmla="*/ 14 h 14"/>
                <a:gd name="T2" fmla="*/ 0 w 13"/>
                <a:gd name="T3" fmla="*/ 13 h 14"/>
                <a:gd name="T4" fmla="*/ 0 w 13"/>
                <a:gd name="T5" fmla="*/ 1 h 14"/>
                <a:gd name="T6" fmla="*/ 1 w 13"/>
                <a:gd name="T7" fmla="*/ 0 h 14"/>
                <a:gd name="T8" fmla="*/ 12 w 13"/>
                <a:gd name="T9" fmla="*/ 0 h 14"/>
                <a:gd name="T10" fmla="*/ 13 w 13"/>
                <a:gd name="T11" fmla="*/ 1 h 14"/>
                <a:gd name="T12" fmla="*/ 13 w 13"/>
                <a:gd name="T13" fmla="*/ 7 h 14"/>
                <a:gd name="T14" fmla="*/ 12 w 13"/>
                <a:gd name="T15" fmla="*/ 8 h 14"/>
                <a:gd name="T16" fmla="*/ 11 w 13"/>
                <a:gd name="T17" fmla="*/ 7 h 14"/>
                <a:gd name="T18" fmla="*/ 11 w 13"/>
                <a:gd name="T19" fmla="*/ 2 h 14"/>
                <a:gd name="T20" fmla="*/ 2 w 13"/>
                <a:gd name="T21" fmla="*/ 2 h 14"/>
                <a:gd name="T22" fmla="*/ 2 w 13"/>
                <a:gd name="T23" fmla="*/ 13 h 14"/>
                <a:gd name="T24" fmla="*/ 1 w 13"/>
                <a:gd name="T2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1" y="14"/>
                  </a:moveTo>
                  <a:cubicBezTo>
                    <a:pt x="1" y="14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0" name="Freeform 9"/>
            <p:cNvSpPr>
              <a:spLocks noEditPoints="1"/>
            </p:cNvSpPr>
            <p:nvPr/>
          </p:nvSpPr>
          <p:spPr bwMode="auto">
            <a:xfrm>
              <a:off x="2413000" y="1506538"/>
              <a:ext cx="36513" cy="34925"/>
            </a:xfrm>
            <a:custGeom>
              <a:avLst/>
              <a:gdLst>
                <a:gd name="T0" fmla="*/ 6 w 13"/>
                <a:gd name="T1" fmla="*/ 13 h 13"/>
                <a:gd name="T2" fmla="*/ 0 w 13"/>
                <a:gd name="T3" fmla="*/ 6 h 13"/>
                <a:gd name="T4" fmla="*/ 6 w 13"/>
                <a:gd name="T5" fmla="*/ 0 h 13"/>
                <a:gd name="T6" fmla="*/ 12 w 13"/>
                <a:gd name="T7" fmla="*/ 3 h 13"/>
                <a:gd name="T8" fmla="*/ 12 w 13"/>
                <a:gd name="T9" fmla="*/ 3 h 13"/>
                <a:gd name="T10" fmla="*/ 13 w 13"/>
                <a:gd name="T11" fmla="*/ 6 h 13"/>
                <a:gd name="T12" fmla="*/ 6 w 13"/>
                <a:gd name="T13" fmla="*/ 13 h 13"/>
                <a:gd name="T14" fmla="*/ 6 w 13"/>
                <a:gd name="T15" fmla="*/ 2 h 13"/>
                <a:gd name="T16" fmla="*/ 2 w 13"/>
                <a:gd name="T17" fmla="*/ 6 h 13"/>
                <a:gd name="T18" fmla="*/ 6 w 13"/>
                <a:gd name="T19" fmla="*/ 11 h 13"/>
                <a:gd name="T20" fmla="*/ 11 w 13"/>
                <a:gd name="T21" fmla="*/ 6 h 13"/>
                <a:gd name="T22" fmla="*/ 10 w 13"/>
                <a:gd name="T23" fmla="*/ 4 h 13"/>
                <a:gd name="T24" fmla="*/ 10 w 13"/>
                <a:gd name="T25" fmla="*/ 4 h 13"/>
                <a:gd name="T26" fmla="*/ 6 w 13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10"/>
                    <a:pt x="10" y="13"/>
                    <a:pt x="6" y="13"/>
                  </a:cubicBezTo>
                  <a:close/>
                  <a:moveTo>
                    <a:pt x="6" y="2"/>
                  </a:moveTo>
                  <a:cubicBezTo>
                    <a:pt x="4" y="2"/>
                    <a:pt x="2" y="4"/>
                    <a:pt x="2" y="6"/>
                  </a:cubicBezTo>
                  <a:cubicBezTo>
                    <a:pt x="2" y="9"/>
                    <a:pt x="4" y="11"/>
                    <a:pt x="6" y="11"/>
                  </a:cubicBezTo>
                  <a:cubicBezTo>
                    <a:pt x="9" y="11"/>
                    <a:pt x="11" y="9"/>
                    <a:pt x="11" y="6"/>
                  </a:cubicBezTo>
                  <a:cubicBezTo>
                    <a:pt x="11" y="6"/>
                    <a:pt x="11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8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1" name="Freeform 10"/>
            <p:cNvSpPr>
              <a:spLocks/>
            </p:cNvSpPr>
            <p:nvPr/>
          </p:nvSpPr>
          <p:spPr bwMode="auto">
            <a:xfrm>
              <a:off x="2441575" y="1503363"/>
              <a:ext cx="30163" cy="15875"/>
            </a:xfrm>
            <a:custGeom>
              <a:avLst/>
              <a:gdLst>
                <a:gd name="T0" fmla="*/ 1 w 11"/>
                <a:gd name="T1" fmla="*/ 6 h 6"/>
                <a:gd name="T2" fmla="*/ 0 w 11"/>
                <a:gd name="T3" fmla="*/ 5 h 6"/>
                <a:gd name="T4" fmla="*/ 1 w 11"/>
                <a:gd name="T5" fmla="*/ 4 h 6"/>
                <a:gd name="T6" fmla="*/ 9 w 11"/>
                <a:gd name="T7" fmla="*/ 0 h 6"/>
                <a:gd name="T8" fmla="*/ 11 w 11"/>
                <a:gd name="T9" fmla="*/ 1 h 6"/>
                <a:gd name="T10" fmla="*/ 10 w 11"/>
                <a:gd name="T11" fmla="*/ 2 h 6"/>
                <a:gd name="T12" fmla="*/ 2 w 11"/>
                <a:gd name="T13" fmla="*/ 6 h 6"/>
                <a:gd name="T14" fmla="*/ 1 w 11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1" y="6"/>
                    <a:pt x="1" y="6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2" name="Freeform 11"/>
            <p:cNvSpPr>
              <a:spLocks noEditPoints="1"/>
            </p:cNvSpPr>
            <p:nvPr/>
          </p:nvSpPr>
          <p:spPr bwMode="auto">
            <a:xfrm>
              <a:off x="2463800" y="1481138"/>
              <a:ext cx="36513" cy="38100"/>
            </a:xfrm>
            <a:custGeom>
              <a:avLst/>
              <a:gdLst>
                <a:gd name="T0" fmla="*/ 7 w 13"/>
                <a:gd name="T1" fmla="*/ 14 h 14"/>
                <a:gd name="T2" fmla="*/ 1 w 13"/>
                <a:gd name="T3" fmla="*/ 10 h 14"/>
                <a:gd name="T4" fmla="*/ 0 w 13"/>
                <a:gd name="T5" fmla="*/ 7 h 14"/>
                <a:gd name="T6" fmla="*/ 7 w 13"/>
                <a:gd name="T7" fmla="*/ 0 h 14"/>
                <a:gd name="T8" fmla="*/ 12 w 13"/>
                <a:gd name="T9" fmla="*/ 3 h 14"/>
                <a:gd name="T10" fmla="*/ 13 w 13"/>
                <a:gd name="T11" fmla="*/ 7 h 14"/>
                <a:gd name="T12" fmla="*/ 7 w 13"/>
                <a:gd name="T13" fmla="*/ 14 h 14"/>
                <a:gd name="T14" fmla="*/ 7 w 13"/>
                <a:gd name="T15" fmla="*/ 3 h 14"/>
                <a:gd name="T16" fmla="*/ 2 w 13"/>
                <a:gd name="T17" fmla="*/ 7 h 14"/>
                <a:gd name="T18" fmla="*/ 3 w 13"/>
                <a:gd name="T19" fmla="*/ 9 h 14"/>
                <a:gd name="T20" fmla="*/ 7 w 13"/>
                <a:gd name="T21" fmla="*/ 11 h 14"/>
                <a:gd name="T22" fmla="*/ 11 w 13"/>
                <a:gd name="T23" fmla="*/ 7 h 14"/>
                <a:gd name="T24" fmla="*/ 10 w 13"/>
                <a:gd name="T25" fmla="*/ 4 h 14"/>
                <a:gd name="T26" fmla="*/ 10 w 13"/>
                <a:gd name="T27" fmla="*/ 4 h 14"/>
                <a:gd name="T28" fmla="*/ 7 w 13"/>
                <a:gd name="T2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4">
                  <a:moveTo>
                    <a:pt x="7" y="14"/>
                  </a:moveTo>
                  <a:cubicBezTo>
                    <a:pt x="4" y="14"/>
                    <a:pt x="2" y="12"/>
                    <a:pt x="1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" y="0"/>
                    <a:pt x="10" y="1"/>
                    <a:pt x="12" y="3"/>
                  </a:cubicBezTo>
                  <a:cubicBezTo>
                    <a:pt x="13" y="4"/>
                    <a:pt x="13" y="6"/>
                    <a:pt x="13" y="7"/>
                  </a:cubicBezTo>
                  <a:cubicBezTo>
                    <a:pt x="13" y="11"/>
                    <a:pt x="10" y="14"/>
                    <a:pt x="7" y="14"/>
                  </a:cubicBezTo>
                  <a:close/>
                  <a:moveTo>
                    <a:pt x="7" y="3"/>
                  </a:moveTo>
                  <a:cubicBezTo>
                    <a:pt x="4" y="3"/>
                    <a:pt x="2" y="5"/>
                    <a:pt x="2" y="7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3" y="10"/>
                    <a:pt x="5" y="11"/>
                    <a:pt x="7" y="11"/>
                  </a:cubicBezTo>
                  <a:cubicBezTo>
                    <a:pt x="9" y="11"/>
                    <a:pt x="11" y="9"/>
                    <a:pt x="11" y="7"/>
                  </a:cubicBezTo>
                  <a:cubicBezTo>
                    <a:pt x="11" y="6"/>
                    <a:pt x="11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3" name="Freeform 12"/>
            <p:cNvSpPr>
              <a:spLocks/>
            </p:cNvSpPr>
            <p:nvPr/>
          </p:nvSpPr>
          <p:spPr bwMode="auto">
            <a:xfrm>
              <a:off x="2492375" y="1463676"/>
              <a:ext cx="33338" cy="30163"/>
            </a:xfrm>
            <a:custGeom>
              <a:avLst/>
              <a:gdLst>
                <a:gd name="T0" fmla="*/ 1 w 12"/>
                <a:gd name="T1" fmla="*/ 11 h 11"/>
                <a:gd name="T2" fmla="*/ 0 w 12"/>
                <a:gd name="T3" fmla="*/ 10 h 11"/>
                <a:gd name="T4" fmla="*/ 0 w 12"/>
                <a:gd name="T5" fmla="*/ 9 h 11"/>
                <a:gd name="T6" fmla="*/ 10 w 12"/>
                <a:gd name="T7" fmla="*/ 1 h 11"/>
                <a:gd name="T8" fmla="*/ 11 w 12"/>
                <a:gd name="T9" fmla="*/ 1 h 11"/>
                <a:gd name="T10" fmla="*/ 11 w 12"/>
                <a:gd name="T11" fmla="*/ 2 h 11"/>
                <a:gd name="T12" fmla="*/ 2 w 12"/>
                <a:gd name="T13" fmla="*/ 10 h 11"/>
                <a:gd name="T14" fmla="*/ 1 w 1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" y="11"/>
                  </a:move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4" name="Freeform 13"/>
            <p:cNvSpPr>
              <a:spLocks noEditPoints="1"/>
            </p:cNvSpPr>
            <p:nvPr/>
          </p:nvSpPr>
          <p:spPr bwMode="auto">
            <a:xfrm>
              <a:off x="2514600" y="1438276"/>
              <a:ext cx="36513" cy="36513"/>
            </a:xfrm>
            <a:custGeom>
              <a:avLst/>
              <a:gdLst>
                <a:gd name="T0" fmla="*/ 7 w 13"/>
                <a:gd name="T1" fmla="*/ 13 h 13"/>
                <a:gd name="T2" fmla="*/ 2 w 13"/>
                <a:gd name="T3" fmla="*/ 11 h 13"/>
                <a:gd name="T4" fmla="*/ 0 w 13"/>
                <a:gd name="T5" fmla="*/ 7 h 13"/>
                <a:gd name="T6" fmla="*/ 7 w 13"/>
                <a:gd name="T7" fmla="*/ 0 h 13"/>
                <a:gd name="T8" fmla="*/ 13 w 13"/>
                <a:gd name="T9" fmla="*/ 7 h 13"/>
                <a:gd name="T10" fmla="*/ 7 w 13"/>
                <a:gd name="T11" fmla="*/ 13 h 13"/>
                <a:gd name="T12" fmla="*/ 7 w 13"/>
                <a:gd name="T13" fmla="*/ 3 h 13"/>
                <a:gd name="T14" fmla="*/ 2 w 13"/>
                <a:gd name="T15" fmla="*/ 7 h 13"/>
                <a:gd name="T16" fmla="*/ 3 w 13"/>
                <a:gd name="T17" fmla="*/ 10 h 13"/>
                <a:gd name="T18" fmla="*/ 7 w 13"/>
                <a:gd name="T19" fmla="*/ 11 h 13"/>
                <a:gd name="T20" fmla="*/ 11 w 13"/>
                <a:gd name="T21" fmla="*/ 7 h 13"/>
                <a:gd name="T22" fmla="*/ 7 w 13"/>
                <a:gd name="T2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5" y="13"/>
                    <a:pt x="3" y="13"/>
                    <a:pt x="2" y="11"/>
                  </a:cubicBezTo>
                  <a:cubicBezTo>
                    <a:pt x="1" y="10"/>
                    <a:pt x="0" y="8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0" y="13"/>
                    <a:pt x="7" y="13"/>
                  </a:cubicBezTo>
                  <a:close/>
                  <a:moveTo>
                    <a:pt x="7" y="3"/>
                  </a:moveTo>
                  <a:cubicBezTo>
                    <a:pt x="4" y="3"/>
                    <a:pt x="2" y="4"/>
                    <a:pt x="2" y="7"/>
                  </a:cubicBezTo>
                  <a:cubicBezTo>
                    <a:pt x="2" y="8"/>
                    <a:pt x="3" y="9"/>
                    <a:pt x="3" y="10"/>
                  </a:cubicBezTo>
                  <a:cubicBezTo>
                    <a:pt x="4" y="11"/>
                    <a:pt x="5" y="11"/>
                    <a:pt x="7" y="11"/>
                  </a:cubicBezTo>
                  <a:cubicBezTo>
                    <a:pt x="9" y="11"/>
                    <a:pt x="11" y="9"/>
                    <a:pt x="11" y="7"/>
                  </a:cubicBezTo>
                  <a:cubicBezTo>
                    <a:pt x="11" y="4"/>
                    <a:pt x="9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5" name="Freeform 14"/>
            <p:cNvSpPr>
              <a:spLocks noEditPoints="1"/>
            </p:cNvSpPr>
            <p:nvPr/>
          </p:nvSpPr>
          <p:spPr bwMode="auto">
            <a:xfrm>
              <a:off x="2489200" y="1511301"/>
              <a:ext cx="90488" cy="66675"/>
            </a:xfrm>
            <a:custGeom>
              <a:avLst/>
              <a:gdLst>
                <a:gd name="T0" fmla="*/ 6 w 32"/>
                <a:gd name="T1" fmla="*/ 24 h 24"/>
                <a:gd name="T2" fmla="*/ 5 w 32"/>
                <a:gd name="T3" fmla="*/ 24 h 24"/>
                <a:gd name="T4" fmla="*/ 5 w 32"/>
                <a:gd name="T5" fmla="*/ 23 h 24"/>
                <a:gd name="T6" fmla="*/ 0 w 32"/>
                <a:gd name="T7" fmla="*/ 14 h 24"/>
                <a:gd name="T8" fmla="*/ 1 w 32"/>
                <a:gd name="T9" fmla="*/ 12 h 24"/>
                <a:gd name="T10" fmla="*/ 25 w 32"/>
                <a:gd name="T11" fmla="*/ 0 h 24"/>
                <a:gd name="T12" fmla="*/ 26 w 32"/>
                <a:gd name="T13" fmla="*/ 0 h 24"/>
                <a:gd name="T14" fmla="*/ 27 w 32"/>
                <a:gd name="T15" fmla="*/ 1 h 24"/>
                <a:gd name="T16" fmla="*/ 31 w 32"/>
                <a:gd name="T17" fmla="*/ 10 h 24"/>
                <a:gd name="T18" fmla="*/ 31 w 32"/>
                <a:gd name="T19" fmla="*/ 12 h 24"/>
                <a:gd name="T20" fmla="*/ 6 w 32"/>
                <a:gd name="T21" fmla="*/ 24 h 24"/>
                <a:gd name="T22" fmla="*/ 6 w 32"/>
                <a:gd name="T23" fmla="*/ 24 h 24"/>
                <a:gd name="T24" fmla="*/ 3 w 32"/>
                <a:gd name="T25" fmla="*/ 14 h 24"/>
                <a:gd name="T26" fmla="*/ 6 w 32"/>
                <a:gd name="T27" fmla="*/ 21 h 24"/>
                <a:gd name="T28" fmla="*/ 29 w 32"/>
                <a:gd name="T29" fmla="*/ 10 h 24"/>
                <a:gd name="T30" fmla="*/ 25 w 32"/>
                <a:gd name="T31" fmla="*/ 3 h 24"/>
                <a:gd name="T32" fmla="*/ 3 w 32"/>
                <a:gd name="T3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24">
                  <a:moveTo>
                    <a:pt x="6" y="24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1"/>
                    <a:pt x="27" y="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1"/>
                    <a:pt x="31" y="11"/>
                    <a:pt x="31" y="1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lose/>
                  <a:moveTo>
                    <a:pt x="3" y="14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5" y="3"/>
                    <a:pt x="25" y="3"/>
                    <a:pt x="25" y="3"/>
                  </a:cubicBez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6" name="Freeform 15"/>
            <p:cNvSpPr>
              <a:spLocks noEditPoints="1"/>
            </p:cNvSpPr>
            <p:nvPr/>
          </p:nvSpPr>
          <p:spPr bwMode="auto">
            <a:xfrm>
              <a:off x="2500313" y="1539876"/>
              <a:ext cx="109538" cy="106363"/>
            </a:xfrm>
            <a:custGeom>
              <a:avLst/>
              <a:gdLst>
                <a:gd name="T0" fmla="*/ 13 w 39"/>
                <a:gd name="T1" fmla="*/ 38 h 38"/>
                <a:gd name="T2" fmla="*/ 13 w 39"/>
                <a:gd name="T3" fmla="*/ 38 h 38"/>
                <a:gd name="T4" fmla="*/ 12 w 39"/>
                <a:gd name="T5" fmla="*/ 38 h 38"/>
                <a:gd name="T6" fmla="*/ 1 w 39"/>
                <a:gd name="T7" fmla="*/ 13 h 38"/>
                <a:gd name="T8" fmla="*/ 1 w 39"/>
                <a:gd name="T9" fmla="*/ 12 h 38"/>
                <a:gd name="T10" fmla="*/ 26 w 39"/>
                <a:gd name="T11" fmla="*/ 0 h 38"/>
                <a:gd name="T12" fmla="*/ 27 w 39"/>
                <a:gd name="T13" fmla="*/ 0 h 38"/>
                <a:gd name="T14" fmla="*/ 27 w 39"/>
                <a:gd name="T15" fmla="*/ 0 h 38"/>
                <a:gd name="T16" fmla="*/ 39 w 39"/>
                <a:gd name="T17" fmla="*/ 25 h 38"/>
                <a:gd name="T18" fmla="*/ 39 w 39"/>
                <a:gd name="T19" fmla="*/ 26 h 38"/>
                <a:gd name="T20" fmla="*/ 14 w 39"/>
                <a:gd name="T21" fmla="*/ 38 h 38"/>
                <a:gd name="T22" fmla="*/ 13 w 39"/>
                <a:gd name="T23" fmla="*/ 38 h 38"/>
                <a:gd name="T24" fmla="*/ 3 w 39"/>
                <a:gd name="T25" fmla="*/ 13 h 38"/>
                <a:gd name="T26" fmla="*/ 14 w 39"/>
                <a:gd name="T27" fmla="*/ 36 h 38"/>
                <a:gd name="T28" fmla="*/ 37 w 39"/>
                <a:gd name="T29" fmla="*/ 25 h 38"/>
                <a:gd name="T30" fmla="*/ 26 w 39"/>
                <a:gd name="T31" fmla="*/ 2 h 38"/>
                <a:gd name="T32" fmla="*/ 3 w 39"/>
                <a:gd name="T33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38">
                  <a:moveTo>
                    <a:pt x="13" y="38"/>
                  </a:move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3" y="38"/>
                  </a:cubicBezTo>
                  <a:close/>
                  <a:moveTo>
                    <a:pt x="3" y="13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26" y="2"/>
                    <a:pt x="26" y="2"/>
                    <a:pt x="26" y="2"/>
                  </a:cubicBez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7" name="Freeform 16"/>
            <p:cNvSpPr>
              <a:spLocks/>
            </p:cNvSpPr>
            <p:nvPr/>
          </p:nvSpPr>
          <p:spPr bwMode="auto">
            <a:xfrm>
              <a:off x="2500313" y="1570038"/>
              <a:ext cx="42863" cy="76200"/>
            </a:xfrm>
            <a:custGeom>
              <a:avLst/>
              <a:gdLst>
                <a:gd name="T0" fmla="*/ 13 w 15"/>
                <a:gd name="T1" fmla="*/ 27 h 27"/>
                <a:gd name="T2" fmla="*/ 12 w 15"/>
                <a:gd name="T3" fmla="*/ 27 h 27"/>
                <a:gd name="T4" fmla="*/ 1 w 15"/>
                <a:gd name="T5" fmla="*/ 2 h 27"/>
                <a:gd name="T6" fmla="*/ 1 w 15"/>
                <a:gd name="T7" fmla="*/ 1 h 27"/>
                <a:gd name="T8" fmla="*/ 3 w 15"/>
                <a:gd name="T9" fmla="*/ 1 h 27"/>
                <a:gd name="T10" fmla="*/ 14 w 15"/>
                <a:gd name="T11" fmla="*/ 26 h 27"/>
                <a:gd name="T12" fmla="*/ 14 w 15"/>
                <a:gd name="T13" fmla="*/ 27 h 27"/>
                <a:gd name="T14" fmla="*/ 13 w 15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7">
                  <a:moveTo>
                    <a:pt x="13" y="27"/>
                  </a:moveTo>
                  <a:cubicBezTo>
                    <a:pt x="13" y="27"/>
                    <a:pt x="13" y="27"/>
                    <a:pt x="12" y="2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7"/>
                    <a:pt x="14" y="27"/>
                  </a:cubicBezTo>
                  <a:cubicBezTo>
                    <a:pt x="14" y="27"/>
                    <a:pt x="14" y="27"/>
                    <a:pt x="1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8" name="Freeform 17"/>
            <p:cNvSpPr>
              <a:spLocks/>
            </p:cNvSpPr>
            <p:nvPr/>
          </p:nvSpPr>
          <p:spPr bwMode="auto">
            <a:xfrm>
              <a:off x="2522538" y="1558926"/>
              <a:ext cx="42863" cy="79375"/>
            </a:xfrm>
            <a:custGeom>
              <a:avLst/>
              <a:gdLst>
                <a:gd name="T0" fmla="*/ 14 w 15"/>
                <a:gd name="T1" fmla="*/ 28 h 28"/>
                <a:gd name="T2" fmla="*/ 13 w 15"/>
                <a:gd name="T3" fmla="*/ 27 h 28"/>
                <a:gd name="T4" fmla="*/ 1 w 15"/>
                <a:gd name="T5" fmla="*/ 2 h 28"/>
                <a:gd name="T6" fmla="*/ 1 w 15"/>
                <a:gd name="T7" fmla="*/ 1 h 28"/>
                <a:gd name="T8" fmla="*/ 3 w 15"/>
                <a:gd name="T9" fmla="*/ 1 h 28"/>
                <a:gd name="T10" fmla="*/ 15 w 15"/>
                <a:gd name="T11" fmla="*/ 26 h 28"/>
                <a:gd name="T12" fmla="*/ 14 w 15"/>
                <a:gd name="T13" fmla="*/ 27 h 28"/>
                <a:gd name="T14" fmla="*/ 14 w 15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8">
                  <a:moveTo>
                    <a:pt x="14" y="28"/>
                  </a:moveTo>
                  <a:cubicBezTo>
                    <a:pt x="13" y="28"/>
                    <a:pt x="13" y="27"/>
                    <a:pt x="13" y="2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7"/>
                    <a:pt x="14" y="27"/>
                  </a:cubicBezTo>
                  <a:cubicBezTo>
                    <a:pt x="14" y="27"/>
                    <a:pt x="14" y="28"/>
                    <a:pt x="1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9" name="Freeform 18"/>
            <p:cNvSpPr>
              <a:spLocks/>
            </p:cNvSpPr>
            <p:nvPr/>
          </p:nvSpPr>
          <p:spPr bwMode="auto">
            <a:xfrm>
              <a:off x="2547938" y="1547813"/>
              <a:ext cx="39688" cy="79375"/>
            </a:xfrm>
            <a:custGeom>
              <a:avLst/>
              <a:gdLst>
                <a:gd name="T0" fmla="*/ 13 w 14"/>
                <a:gd name="T1" fmla="*/ 28 h 28"/>
                <a:gd name="T2" fmla="*/ 12 w 14"/>
                <a:gd name="T3" fmla="*/ 27 h 28"/>
                <a:gd name="T4" fmla="*/ 0 w 14"/>
                <a:gd name="T5" fmla="*/ 2 h 28"/>
                <a:gd name="T6" fmla="*/ 1 w 14"/>
                <a:gd name="T7" fmla="*/ 1 h 28"/>
                <a:gd name="T8" fmla="*/ 2 w 14"/>
                <a:gd name="T9" fmla="*/ 1 h 28"/>
                <a:gd name="T10" fmla="*/ 14 w 14"/>
                <a:gd name="T11" fmla="*/ 26 h 28"/>
                <a:gd name="T12" fmla="*/ 13 w 14"/>
                <a:gd name="T13" fmla="*/ 27 h 28"/>
                <a:gd name="T14" fmla="*/ 13 w 14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13" y="28"/>
                  </a:moveTo>
                  <a:cubicBezTo>
                    <a:pt x="13" y="28"/>
                    <a:pt x="12" y="27"/>
                    <a:pt x="12" y="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0" name="Freeform 19"/>
            <p:cNvSpPr>
              <a:spLocks/>
            </p:cNvSpPr>
            <p:nvPr/>
          </p:nvSpPr>
          <p:spPr bwMode="auto">
            <a:xfrm>
              <a:off x="2570163" y="1536701"/>
              <a:ext cx="39688" cy="77788"/>
            </a:xfrm>
            <a:custGeom>
              <a:avLst/>
              <a:gdLst>
                <a:gd name="T0" fmla="*/ 13 w 14"/>
                <a:gd name="T1" fmla="*/ 28 h 28"/>
                <a:gd name="T2" fmla="*/ 12 w 14"/>
                <a:gd name="T3" fmla="*/ 27 h 28"/>
                <a:gd name="T4" fmla="*/ 0 w 14"/>
                <a:gd name="T5" fmla="*/ 2 h 28"/>
                <a:gd name="T6" fmla="*/ 1 w 14"/>
                <a:gd name="T7" fmla="*/ 1 h 28"/>
                <a:gd name="T8" fmla="*/ 2 w 14"/>
                <a:gd name="T9" fmla="*/ 1 h 28"/>
                <a:gd name="T10" fmla="*/ 14 w 14"/>
                <a:gd name="T11" fmla="*/ 26 h 28"/>
                <a:gd name="T12" fmla="*/ 14 w 14"/>
                <a:gd name="T13" fmla="*/ 27 h 28"/>
                <a:gd name="T14" fmla="*/ 13 w 14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13" y="28"/>
                  </a:moveTo>
                  <a:cubicBezTo>
                    <a:pt x="13" y="28"/>
                    <a:pt x="12" y="27"/>
                    <a:pt x="12" y="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3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1" name="Freeform 20"/>
            <p:cNvSpPr>
              <a:spLocks/>
            </p:cNvSpPr>
            <p:nvPr/>
          </p:nvSpPr>
          <p:spPr bwMode="auto">
            <a:xfrm>
              <a:off x="2500313" y="1536701"/>
              <a:ext cx="79375" cy="41275"/>
            </a:xfrm>
            <a:custGeom>
              <a:avLst/>
              <a:gdLst>
                <a:gd name="T0" fmla="*/ 2 w 28"/>
                <a:gd name="T1" fmla="*/ 15 h 15"/>
                <a:gd name="T2" fmla="*/ 1 w 28"/>
                <a:gd name="T3" fmla="*/ 14 h 15"/>
                <a:gd name="T4" fmla="*/ 1 w 28"/>
                <a:gd name="T5" fmla="*/ 13 h 15"/>
                <a:gd name="T6" fmla="*/ 26 w 28"/>
                <a:gd name="T7" fmla="*/ 1 h 15"/>
                <a:gd name="T8" fmla="*/ 27 w 28"/>
                <a:gd name="T9" fmla="*/ 1 h 15"/>
                <a:gd name="T10" fmla="*/ 27 w 28"/>
                <a:gd name="T11" fmla="*/ 3 h 15"/>
                <a:gd name="T12" fmla="*/ 2 w 28"/>
                <a:gd name="T13" fmla="*/ 15 h 15"/>
                <a:gd name="T14" fmla="*/ 2 w 2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5">
                  <a:moveTo>
                    <a:pt x="2" y="15"/>
                  </a:moveTo>
                  <a:cubicBezTo>
                    <a:pt x="1" y="15"/>
                    <a:pt x="1" y="15"/>
                    <a:pt x="1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7" y="1"/>
                    <a:pt x="27" y="1"/>
                  </a:cubicBezTo>
                  <a:cubicBezTo>
                    <a:pt x="28" y="2"/>
                    <a:pt x="27" y="2"/>
                    <a:pt x="27" y="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2" name="Freeform 21"/>
            <p:cNvSpPr>
              <a:spLocks/>
            </p:cNvSpPr>
            <p:nvPr/>
          </p:nvSpPr>
          <p:spPr bwMode="auto">
            <a:xfrm>
              <a:off x="2511425" y="1562101"/>
              <a:ext cx="79375" cy="39688"/>
            </a:xfrm>
            <a:custGeom>
              <a:avLst/>
              <a:gdLst>
                <a:gd name="T0" fmla="*/ 1 w 28"/>
                <a:gd name="T1" fmla="*/ 14 h 14"/>
                <a:gd name="T2" fmla="*/ 0 w 28"/>
                <a:gd name="T3" fmla="*/ 13 h 14"/>
                <a:gd name="T4" fmla="*/ 1 w 28"/>
                <a:gd name="T5" fmla="*/ 12 h 14"/>
                <a:gd name="T6" fmla="*/ 26 w 28"/>
                <a:gd name="T7" fmla="*/ 0 h 14"/>
                <a:gd name="T8" fmla="*/ 27 w 28"/>
                <a:gd name="T9" fmla="*/ 0 h 14"/>
                <a:gd name="T10" fmla="*/ 27 w 28"/>
                <a:gd name="T11" fmla="*/ 2 h 14"/>
                <a:gd name="T12" fmla="*/ 2 w 28"/>
                <a:gd name="T13" fmla="*/ 14 h 14"/>
                <a:gd name="T14" fmla="*/ 1 w 28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4">
                  <a:moveTo>
                    <a:pt x="1" y="14"/>
                  </a:move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8" y="1"/>
                    <a:pt x="27" y="2"/>
                    <a:pt x="27" y="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3" name="Freeform 22"/>
            <p:cNvSpPr>
              <a:spLocks/>
            </p:cNvSpPr>
            <p:nvPr/>
          </p:nvSpPr>
          <p:spPr bwMode="auto">
            <a:xfrm>
              <a:off x="2522538" y="1595438"/>
              <a:ext cx="53975" cy="28575"/>
            </a:xfrm>
            <a:custGeom>
              <a:avLst/>
              <a:gdLst>
                <a:gd name="T0" fmla="*/ 1 w 19"/>
                <a:gd name="T1" fmla="*/ 10 h 10"/>
                <a:gd name="T2" fmla="*/ 0 w 19"/>
                <a:gd name="T3" fmla="*/ 10 h 10"/>
                <a:gd name="T4" fmla="*/ 1 w 19"/>
                <a:gd name="T5" fmla="*/ 8 h 10"/>
                <a:gd name="T6" fmla="*/ 17 w 19"/>
                <a:gd name="T7" fmla="*/ 0 h 10"/>
                <a:gd name="T8" fmla="*/ 19 w 19"/>
                <a:gd name="T9" fmla="*/ 1 h 10"/>
                <a:gd name="T10" fmla="*/ 18 w 19"/>
                <a:gd name="T11" fmla="*/ 2 h 10"/>
                <a:gd name="T12" fmla="*/ 2 w 19"/>
                <a:gd name="T13" fmla="*/ 10 h 10"/>
                <a:gd name="T14" fmla="*/ 1 w 1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cubicBezTo>
                    <a:pt x="1" y="10"/>
                    <a:pt x="1" y="10"/>
                    <a:pt x="0" y="10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1"/>
                    <a:pt x="19" y="2"/>
                    <a:pt x="18" y="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4" name="Freeform 23"/>
            <p:cNvSpPr>
              <a:spLocks/>
            </p:cNvSpPr>
            <p:nvPr/>
          </p:nvSpPr>
          <p:spPr bwMode="auto">
            <a:xfrm>
              <a:off x="2533650" y="1606551"/>
              <a:ext cx="76200" cy="39688"/>
            </a:xfrm>
            <a:custGeom>
              <a:avLst/>
              <a:gdLst>
                <a:gd name="T0" fmla="*/ 1 w 27"/>
                <a:gd name="T1" fmla="*/ 14 h 14"/>
                <a:gd name="T2" fmla="*/ 0 w 27"/>
                <a:gd name="T3" fmla="*/ 14 h 14"/>
                <a:gd name="T4" fmla="*/ 1 w 27"/>
                <a:gd name="T5" fmla="*/ 12 h 14"/>
                <a:gd name="T6" fmla="*/ 26 w 27"/>
                <a:gd name="T7" fmla="*/ 0 h 14"/>
                <a:gd name="T8" fmla="*/ 27 w 27"/>
                <a:gd name="T9" fmla="*/ 1 h 14"/>
                <a:gd name="T10" fmla="*/ 27 w 27"/>
                <a:gd name="T11" fmla="*/ 2 h 14"/>
                <a:gd name="T12" fmla="*/ 2 w 27"/>
                <a:gd name="T13" fmla="*/ 14 h 14"/>
                <a:gd name="T14" fmla="*/ 1 w 27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4">
                  <a:moveTo>
                    <a:pt x="1" y="14"/>
                  </a:moveTo>
                  <a:cubicBezTo>
                    <a:pt x="1" y="14"/>
                    <a:pt x="1" y="14"/>
                    <a:pt x="0" y="14"/>
                  </a:cubicBezTo>
                  <a:cubicBezTo>
                    <a:pt x="0" y="13"/>
                    <a:pt x="0" y="13"/>
                    <a:pt x="1" y="1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85" name="Группа 484"/>
          <p:cNvGrpSpPr/>
          <p:nvPr/>
        </p:nvGrpSpPr>
        <p:grpSpPr>
          <a:xfrm>
            <a:off x="1565326" y="1211572"/>
            <a:ext cx="367782" cy="331232"/>
            <a:chOff x="3756025" y="2801938"/>
            <a:chExt cx="255588" cy="230188"/>
          </a:xfrm>
          <a:solidFill>
            <a:schemeClr val="accent1"/>
          </a:solidFill>
        </p:grpSpPr>
        <p:sp>
          <p:nvSpPr>
            <p:cNvPr id="486" name="Freeform 91"/>
            <p:cNvSpPr>
              <a:spLocks/>
            </p:cNvSpPr>
            <p:nvPr/>
          </p:nvSpPr>
          <p:spPr bwMode="auto">
            <a:xfrm>
              <a:off x="3800475" y="2933701"/>
              <a:ext cx="28575" cy="41275"/>
            </a:xfrm>
            <a:custGeom>
              <a:avLst/>
              <a:gdLst>
                <a:gd name="T0" fmla="*/ 8 w 10"/>
                <a:gd name="T1" fmla="*/ 15 h 15"/>
                <a:gd name="T2" fmla="*/ 1 w 10"/>
                <a:gd name="T3" fmla="*/ 15 h 15"/>
                <a:gd name="T4" fmla="*/ 0 w 10"/>
                <a:gd name="T5" fmla="*/ 14 h 15"/>
                <a:gd name="T6" fmla="*/ 0 w 10"/>
                <a:gd name="T7" fmla="*/ 1 h 15"/>
                <a:gd name="T8" fmla="*/ 1 w 10"/>
                <a:gd name="T9" fmla="*/ 0 h 15"/>
                <a:gd name="T10" fmla="*/ 2 w 10"/>
                <a:gd name="T11" fmla="*/ 1 h 15"/>
                <a:gd name="T12" fmla="*/ 2 w 10"/>
                <a:gd name="T13" fmla="*/ 13 h 15"/>
                <a:gd name="T14" fmla="*/ 8 w 10"/>
                <a:gd name="T15" fmla="*/ 13 h 15"/>
                <a:gd name="T16" fmla="*/ 10 w 10"/>
                <a:gd name="T17" fmla="*/ 14 h 15"/>
                <a:gd name="T18" fmla="*/ 8 w 10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8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4"/>
                    <a:pt x="10" y="14"/>
                  </a:cubicBezTo>
                  <a:cubicBezTo>
                    <a:pt x="10" y="15"/>
                    <a:pt x="9" y="15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7" name="Freeform 92"/>
            <p:cNvSpPr>
              <a:spLocks/>
            </p:cNvSpPr>
            <p:nvPr/>
          </p:nvSpPr>
          <p:spPr bwMode="auto">
            <a:xfrm>
              <a:off x="3800475" y="2801938"/>
              <a:ext cx="127000" cy="123825"/>
            </a:xfrm>
            <a:custGeom>
              <a:avLst/>
              <a:gdLst>
                <a:gd name="T0" fmla="*/ 43 w 45"/>
                <a:gd name="T1" fmla="*/ 44 h 44"/>
                <a:gd name="T2" fmla="*/ 42 w 45"/>
                <a:gd name="T3" fmla="*/ 43 h 44"/>
                <a:gd name="T4" fmla="*/ 42 w 45"/>
                <a:gd name="T5" fmla="*/ 2 h 44"/>
                <a:gd name="T6" fmla="*/ 2 w 45"/>
                <a:gd name="T7" fmla="*/ 2 h 44"/>
                <a:gd name="T8" fmla="*/ 2 w 45"/>
                <a:gd name="T9" fmla="*/ 27 h 44"/>
                <a:gd name="T10" fmla="*/ 1 w 45"/>
                <a:gd name="T11" fmla="*/ 28 h 44"/>
                <a:gd name="T12" fmla="*/ 0 w 45"/>
                <a:gd name="T13" fmla="*/ 27 h 44"/>
                <a:gd name="T14" fmla="*/ 0 w 45"/>
                <a:gd name="T15" fmla="*/ 1 h 44"/>
                <a:gd name="T16" fmla="*/ 1 w 45"/>
                <a:gd name="T17" fmla="*/ 0 h 44"/>
                <a:gd name="T18" fmla="*/ 43 w 45"/>
                <a:gd name="T19" fmla="*/ 0 h 44"/>
                <a:gd name="T20" fmla="*/ 45 w 45"/>
                <a:gd name="T21" fmla="*/ 1 h 44"/>
                <a:gd name="T22" fmla="*/ 45 w 45"/>
                <a:gd name="T23" fmla="*/ 43 h 44"/>
                <a:gd name="T24" fmla="*/ 43 w 45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4">
                  <a:moveTo>
                    <a:pt x="43" y="44"/>
                  </a:moveTo>
                  <a:cubicBezTo>
                    <a:pt x="43" y="44"/>
                    <a:pt x="42" y="44"/>
                    <a:pt x="42" y="4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0"/>
                    <a:pt x="45" y="1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4"/>
                    <a:pt x="44" y="44"/>
                    <a:pt x="43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8" name="Freeform 93"/>
            <p:cNvSpPr>
              <a:spLocks/>
            </p:cNvSpPr>
            <p:nvPr/>
          </p:nvSpPr>
          <p:spPr bwMode="auto">
            <a:xfrm>
              <a:off x="3857625" y="2832101"/>
              <a:ext cx="50800" cy="6350"/>
            </a:xfrm>
            <a:custGeom>
              <a:avLst/>
              <a:gdLst>
                <a:gd name="T0" fmla="*/ 17 w 18"/>
                <a:gd name="T1" fmla="*/ 2 h 2"/>
                <a:gd name="T2" fmla="*/ 1 w 18"/>
                <a:gd name="T3" fmla="*/ 2 h 2"/>
                <a:gd name="T4" fmla="*/ 0 w 18"/>
                <a:gd name="T5" fmla="*/ 1 h 2"/>
                <a:gd name="T6" fmla="*/ 1 w 18"/>
                <a:gd name="T7" fmla="*/ 0 h 2"/>
                <a:gd name="T8" fmla="*/ 17 w 18"/>
                <a:gd name="T9" fmla="*/ 0 h 2"/>
                <a:gd name="T10" fmla="*/ 18 w 18"/>
                <a:gd name="T11" fmla="*/ 1 h 2"/>
                <a:gd name="T12" fmla="*/ 17 w 1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">
                  <a:moveTo>
                    <a:pt x="1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9" name="Freeform 94"/>
            <p:cNvSpPr>
              <a:spLocks/>
            </p:cNvSpPr>
            <p:nvPr/>
          </p:nvSpPr>
          <p:spPr bwMode="auto">
            <a:xfrm>
              <a:off x="3857625" y="2854326"/>
              <a:ext cx="50800" cy="6350"/>
            </a:xfrm>
            <a:custGeom>
              <a:avLst/>
              <a:gdLst>
                <a:gd name="T0" fmla="*/ 17 w 18"/>
                <a:gd name="T1" fmla="*/ 2 h 2"/>
                <a:gd name="T2" fmla="*/ 1 w 18"/>
                <a:gd name="T3" fmla="*/ 2 h 2"/>
                <a:gd name="T4" fmla="*/ 0 w 18"/>
                <a:gd name="T5" fmla="*/ 1 h 2"/>
                <a:gd name="T6" fmla="*/ 1 w 18"/>
                <a:gd name="T7" fmla="*/ 0 h 2"/>
                <a:gd name="T8" fmla="*/ 17 w 18"/>
                <a:gd name="T9" fmla="*/ 0 h 2"/>
                <a:gd name="T10" fmla="*/ 18 w 18"/>
                <a:gd name="T11" fmla="*/ 1 h 2"/>
                <a:gd name="T12" fmla="*/ 17 w 1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">
                  <a:moveTo>
                    <a:pt x="1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1"/>
                    <a:pt x="18" y="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0" name="Freeform 95"/>
            <p:cNvSpPr>
              <a:spLocks/>
            </p:cNvSpPr>
            <p:nvPr/>
          </p:nvSpPr>
          <p:spPr bwMode="auto">
            <a:xfrm>
              <a:off x="3817938" y="2874963"/>
              <a:ext cx="90488" cy="4763"/>
            </a:xfrm>
            <a:custGeom>
              <a:avLst/>
              <a:gdLst>
                <a:gd name="T0" fmla="*/ 31 w 32"/>
                <a:gd name="T1" fmla="*/ 2 h 2"/>
                <a:gd name="T2" fmla="*/ 1 w 32"/>
                <a:gd name="T3" fmla="*/ 2 h 2"/>
                <a:gd name="T4" fmla="*/ 0 w 32"/>
                <a:gd name="T5" fmla="*/ 1 h 2"/>
                <a:gd name="T6" fmla="*/ 1 w 32"/>
                <a:gd name="T7" fmla="*/ 0 h 2"/>
                <a:gd name="T8" fmla="*/ 31 w 32"/>
                <a:gd name="T9" fmla="*/ 0 h 2"/>
                <a:gd name="T10" fmla="*/ 32 w 32"/>
                <a:gd name="T11" fmla="*/ 1 h 2"/>
                <a:gd name="T12" fmla="*/ 31 w 3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">
                  <a:moveTo>
                    <a:pt x="3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1"/>
                    <a:pt x="32" y="1"/>
                  </a:cubicBezTo>
                  <a:cubicBezTo>
                    <a:pt x="32" y="2"/>
                    <a:pt x="32" y="2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1" name="Freeform 96"/>
            <p:cNvSpPr>
              <a:spLocks/>
            </p:cNvSpPr>
            <p:nvPr/>
          </p:nvSpPr>
          <p:spPr bwMode="auto">
            <a:xfrm>
              <a:off x="3817938" y="2897188"/>
              <a:ext cx="90488" cy="4763"/>
            </a:xfrm>
            <a:custGeom>
              <a:avLst/>
              <a:gdLst>
                <a:gd name="T0" fmla="*/ 31 w 32"/>
                <a:gd name="T1" fmla="*/ 2 h 2"/>
                <a:gd name="T2" fmla="*/ 1 w 32"/>
                <a:gd name="T3" fmla="*/ 2 h 2"/>
                <a:gd name="T4" fmla="*/ 0 w 32"/>
                <a:gd name="T5" fmla="*/ 1 h 2"/>
                <a:gd name="T6" fmla="*/ 1 w 32"/>
                <a:gd name="T7" fmla="*/ 0 h 2"/>
                <a:gd name="T8" fmla="*/ 31 w 32"/>
                <a:gd name="T9" fmla="*/ 0 h 2"/>
                <a:gd name="T10" fmla="*/ 32 w 32"/>
                <a:gd name="T11" fmla="*/ 1 h 2"/>
                <a:gd name="T12" fmla="*/ 31 w 3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">
                  <a:moveTo>
                    <a:pt x="3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1"/>
                  </a:cubicBezTo>
                  <a:cubicBezTo>
                    <a:pt x="32" y="1"/>
                    <a:pt x="32" y="2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2" name="Freeform 97"/>
            <p:cNvSpPr>
              <a:spLocks/>
            </p:cNvSpPr>
            <p:nvPr/>
          </p:nvSpPr>
          <p:spPr bwMode="auto">
            <a:xfrm>
              <a:off x="3840163" y="2916238"/>
              <a:ext cx="68263" cy="6350"/>
            </a:xfrm>
            <a:custGeom>
              <a:avLst/>
              <a:gdLst>
                <a:gd name="T0" fmla="*/ 23 w 24"/>
                <a:gd name="T1" fmla="*/ 2 h 2"/>
                <a:gd name="T2" fmla="*/ 1 w 24"/>
                <a:gd name="T3" fmla="*/ 2 h 2"/>
                <a:gd name="T4" fmla="*/ 0 w 24"/>
                <a:gd name="T5" fmla="*/ 1 h 2"/>
                <a:gd name="T6" fmla="*/ 1 w 24"/>
                <a:gd name="T7" fmla="*/ 0 h 2"/>
                <a:gd name="T8" fmla="*/ 23 w 24"/>
                <a:gd name="T9" fmla="*/ 0 h 2"/>
                <a:gd name="T10" fmla="*/ 24 w 24"/>
                <a:gd name="T11" fmla="*/ 1 h 2"/>
                <a:gd name="T12" fmla="*/ 23 w 2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">
                  <a:moveTo>
                    <a:pt x="2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2"/>
                    <a:pt x="24" y="2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3" name="Freeform 98"/>
            <p:cNvSpPr>
              <a:spLocks/>
            </p:cNvSpPr>
            <p:nvPr/>
          </p:nvSpPr>
          <p:spPr bwMode="auto">
            <a:xfrm>
              <a:off x="3848100" y="2938463"/>
              <a:ext cx="28575" cy="6350"/>
            </a:xfrm>
            <a:custGeom>
              <a:avLst/>
              <a:gdLst>
                <a:gd name="T0" fmla="*/ 9 w 10"/>
                <a:gd name="T1" fmla="*/ 2 h 2"/>
                <a:gd name="T2" fmla="*/ 1 w 10"/>
                <a:gd name="T3" fmla="*/ 2 h 2"/>
                <a:gd name="T4" fmla="*/ 0 w 10"/>
                <a:gd name="T5" fmla="*/ 1 h 2"/>
                <a:gd name="T6" fmla="*/ 1 w 10"/>
                <a:gd name="T7" fmla="*/ 0 h 2"/>
                <a:gd name="T8" fmla="*/ 9 w 10"/>
                <a:gd name="T9" fmla="*/ 0 h 2"/>
                <a:gd name="T10" fmla="*/ 10 w 10"/>
                <a:gd name="T11" fmla="*/ 1 h 2"/>
                <a:gd name="T12" fmla="*/ 9 w 10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9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4" name="Freeform 99"/>
            <p:cNvSpPr>
              <a:spLocks noEditPoints="1"/>
            </p:cNvSpPr>
            <p:nvPr/>
          </p:nvSpPr>
          <p:spPr bwMode="auto">
            <a:xfrm>
              <a:off x="3817938" y="2832101"/>
              <a:ext cx="28575" cy="28575"/>
            </a:xfrm>
            <a:custGeom>
              <a:avLst/>
              <a:gdLst>
                <a:gd name="T0" fmla="*/ 9 w 10"/>
                <a:gd name="T1" fmla="*/ 10 h 10"/>
                <a:gd name="T2" fmla="*/ 1 w 10"/>
                <a:gd name="T3" fmla="*/ 10 h 10"/>
                <a:gd name="T4" fmla="*/ 0 w 10"/>
                <a:gd name="T5" fmla="*/ 9 h 10"/>
                <a:gd name="T6" fmla="*/ 0 w 10"/>
                <a:gd name="T7" fmla="*/ 1 h 10"/>
                <a:gd name="T8" fmla="*/ 1 w 10"/>
                <a:gd name="T9" fmla="*/ 0 h 10"/>
                <a:gd name="T10" fmla="*/ 9 w 10"/>
                <a:gd name="T11" fmla="*/ 0 h 10"/>
                <a:gd name="T12" fmla="*/ 10 w 10"/>
                <a:gd name="T13" fmla="*/ 1 h 10"/>
                <a:gd name="T14" fmla="*/ 10 w 10"/>
                <a:gd name="T15" fmla="*/ 9 h 10"/>
                <a:gd name="T16" fmla="*/ 9 w 10"/>
                <a:gd name="T17" fmla="*/ 10 h 10"/>
                <a:gd name="T18" fmla="*/ 2 w 10"/>
                <a:gd name="T19" fmla="*/ 8 h 10"/>
                <a:gd name="T20" fmla="*/ 7 w 10"/>
                <a:gd name="T21" fmla="*/ 8 h 10"/>
                <a:gd name="T22" fmla="*/ 7 w 10"/>
                <a:gd name="T23" fmla="*/ 2 h 10"/>
                <a:gd name="T24" fmla="*/ 2 w 10"/>
                <a:gd name="T25" fmla="*/ 2 h 10"/>
                <a:gd name="T26" fmla="*/ 2 w 10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9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10"/>
                    <a:pt x="9" y="10"/>
                  </a:cubicBezTo>
                  <a:close/>
                  <a:moveTo>
                    <a:pt x="2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5" name="Freeform 100"/>
            <p:cNvSpPr>
              <a:spLocks noEditPoints="1"/>
            </p:cNvSpPr>
            <p:nvPr/>
          </p:nvSpPr>
          <p:spPr bwMode="auto">
            <a:xfrm>
              <a:off x="3773488" y="2878138"/>
              <a:ext cx="66675" cy="66675"/>
            </a:xfrm>
            <a:custGeom>
              <a:avLst/>
              <a:gdLst>
                <a:gd name="T0" fmla="*/ 23 w 24"/>
                <a:gd name="T1" fmla="*/ 24 h 24"/>
                <a:gd name="T2" fmla="*/ 23 w 24"/>
                <a:gd name="T3" fmla="*/ 24 h 24"/>
                <a:gd name="T4" fmla="*/ 18 w 24"/>
                <a:gd name="T5" fmla="*/ 23 h 24"/>
                <a:gd name="T6" fmla="*/ 17 w 24"/>
                <a:gd name="T7" fmla="*/ 23 h 24"/>
                <a:gd name="T8" fmla="*/ 0 w 24"/>
                <a:gd name="T9" fmla="*/ 6 h 24"/>
                <a:gd name="T10" fmla="*/ 0 w 24"/>
                <a:gd name="T11" fmla="*/ 5 h 24"/>
                <a:gd name="T12" fmla="*/ 0 w 24"/>
                <a:gd name="T13" fmla="*/ 4 h 24"/>
                <a:gd name="T14" fmla="*/ 4 w 24"/>
                <a:gd name="T15" fmla="*/ 0 h 24"/>
                <a:gd name="T16" fmla="*/ 6 w 24"/>
                <a:gd name="T17" fmla="*/ 0 h 24"/>
                <a:gd name="T18" fmla="*/ 23 w 24"/>
                <a:gd name="T19" fmla="*/ 17 h 24"/>
                <a:gd name="T20" fmla="*/ 23 w 24"/>
                <a:gd name="T21" fmla="*/ 18 h 24"/>
                <a:gd name="T22" fmla="*/ 24 w 24"/>
                <a:gd name="T23" fmla="*/ 22 h 24"/>
                <a:gd name="T24" fmla="*/ 24 w 24"/>
                <a:gd name="T25" fmla="*/ 23 h 24"/>
                <a:gd name="T26" fmla="*/ 23 w 24"/>
                <a:gd name="T27" fmla="*/ 24 h 24"/>
                <a:gd name="T28" fmla="*/ 19 w 24"/>
                <a:gd name="T29" fmla="*/ 21 h 24"/>
                <a:gd name="T30" fmla="*/ 21 w 24"/>
                <a:gd name="T31" fmla="*/ 21 h 24"/>
                <a:gd name="T32" fmla="*/ 21 w 24"/>
                <a:gd name="T33" fmla="*/ 18 h 24"/>
                <a:gd name="T34" fmla="*/ 5 w 24"/>
                <a:gd name="T35" fmla="*/ 3 h 24"/>
                <a:gd name="T36" fmla="*/ 3 w 24"/>
                <a:gd name="T37" fmla="*/ 5 h 24"/>
                <a:gd name="T38" fmla="*/ 19 w 24"/>
                <a:gd name="T3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4"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7" y="23"/>
                    <a:pt x="17" y="2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4"/>
                    <a:pt x="23" y="24"/>
                    <a:pt x="23" y="24"/>
                  </a:cubicBezTo>
                  <a:close/>
                  <a:moveTo>
                    <a:pt x="19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1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6" name="Freeform 101"/>
            <p:cNvSpPr>
              <a:spLocks noEditPoints="1"/>
            </p:cNvSpPr>
            <p:nvPr/>
          </p:nvSpPr>
          <p:spPr bwMode="auto">
            <a:xfrm>
              <a:off x="3756025" y="2860676"/>
              <a:ext cx="28575" cy="25400"/>
            </a:xfrm>
            <a:custGeom>
              <a:avLst/>
              <a:gdLst>
                <a:gd name="T0" fmla="*/ 5 w 10"/>
                <a:gd name="T1" fmla="*/ 9 h 9"/>
                <a:gd name="T2" fmla="*/ 5 w 10"/>
                <a:gd name="T3" fmla="*/ 9 h 9"/>
                <a:gd name="T4" fmla="*/ 4 w 10"/>
                <a:gd name="T5" fmla="*/ 9 h 9"/>
                <a:gd name="T6" fmla="*/ 0 w 10"/>
                <a:gd name="T7" fmla="*/ 6 h 9"/>
                <a:gd name="T8" fmla="*/ 0 w 10"/>
                <a:gd name="T9" fmla="*/ 4 h 9"/>
                <a:gd name="T10" fmla="*/ 4 w 10"/>
                <a:gd name="T11" fmla="*/ 0 h 9"/>
                <a:gd name="T12" fmla="*/ 5 w 10"/>
                <a:gd name="T13" fmla="*/ 0 h 9"/>
                <a:gd name="T14" fmla="*/ 5 w 10"/>
                <a:gd name="T15" fmla="*/ 0 h 9"/>
                <a:gd name="T16" fmla="*/ 6 w 10"/>
                <a:gd name="T17" fmla="*/ 0 h 9"/>
                <a:gd name="T18" fmla="*/ 9 w 10"/>
                <a:gd name="T19" fmla="*/ 4 h 9"/>
                <a:gd name="T20" fmla="*/ 9 w 10"/>
                <a:gd name="T21" fmla="*/ 5 h 9"/>
                <a:gd name="T22" fmla="*/ 5 w 10"/>
                <a:gd name="T23" fmla="*/ 9 h 9"/>
                <a:gd name="T24" fmla="*/ 5 w 10"/>
                <a:gd name="T25" fmla="*/ 9 h 9"/>
                <a:gd name="T26" fmla="*/ 3 w 10"/>
                <a:gd name="T27" fmla="*/ 5 h 9"/>
                <a:gd name="T28" fmla="*/ 5 w 10"/>
                <a:gd name="T29" fmla="*/ 7 h 9"/>
                <a:gd name="T30" fmla="*/ 7 w 10"/>
                <a:gd name="T31" fmla="*/ 4 h 9"/>
                <a:gd name="T32" fmla="*/ 5 w 10"/>
                <a:gd name="T33" fmla="*/ 3 h 9"/>
                <a:gd name="T34" fmla="*/ 3 w 10"/>
                <a:gd name="T3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3" y="5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7" name="Freeform 102"/>
            <p:cNvSpPr>
              <a:spLocks/>
            </p:cNvSpPr>
            <p:nvPr/>
          </p:nvSpPr>
          <p:spPr bwMode="auto">
            <a:xfrm>
              <a:off x="3817938" y="2919413"/>
              <a:ext cx="17463" cy="19050"/>
            </a:xfrm>
            <a:custGeom>
              <a:avLst/>
              <a:gdLst>
                <a:gd name="T0" fmla="*/ 1 w 6"/>
                <a:gd name="T1" fmla="*/ 7 h 7"/>
                <a:gd name="T2" fmla="*/ 0 w 6"/>
                <a:gd name="T3" fmla="*/ 6 h 7"/>
                <a:gd name="T4" fmla="*/ 0 w 6"/>
                <a:gd name="T5" fmla="*/ 5 h 7"/>
                <a:gd name="T6" fmla="*/ 4 w 6"/>
                <a:gd name="T7" fmla="*/ 1 h 7"/>
                <a:gd name="T8" fmla="*/ 5 w 6"/>
                <a:gd name="T9" fmla="*/ 1 h 7"/>
                <a:gd name="T10" fmla="*/ 5 w 6"/>
                <a:gd name="T11" fmla="*/ 2 h 7"/>
                <a:gd name="T12" fmla="*/ 2 w 6"/>
                <a:gd name="T13" fmla="*/ 6 h 7"/>
                <a:gd name="T14" fmla="*/ 1 w 6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8" name="Freeform 103"/>
            <p:cNvSpPr>
              <a:spLocks/>
            </p:cNvSpPr>
            <p:nvPr/>
          </p:nvSpPr>
          <p:spPr bwMode="auto">
            <a:xfrm>
              <a:off x="3836988" y="2962276"/>
              <a:ext cx="46038" cy="69850"/>
            </a:xfrm>
            <a:custGeom>
              <a:avLst/>
              <a:gdLst>
                <a:gd name="T0" fmla="*/ 15 w 16"/>
                <a:gd name="T1" fmla="*/ 25 h 25"/>
                <a:gd name="T2" fmla="*/ 14 w 16"/>
                <a:gd name="T3" fmla="*/ 24 h 25"/>
                <a:gd name="T4" fmla="*/ 14 w 16"/>
                <a:gd name="T5" fmla="*/ 2 h 25"/>
                <a:gd name="T6" fmla="*/ 2 w 16"/>
                <a:gd name="T7" fmla="*/ 2 h 25"/>
                <a:gd name="T8" fmla="*/ 2 w 16"/>
                <a:gd name="T9" fmla="*/ 24 h 25"/>
                <a:gd name="T10" fmla="*/ 1 w 16"/>
                <a:gd name="T11" fmla="*/ 25 h 25"/>
                <a:gd name="T12" fmla="*/ 0 w 16"/>
                <a:gd name="T13" fmla="*/ 24 h 25"/>
                <a:gd name="T14" fmla="*/ 0 w 16"/>
                <a:gd name="T15" fmla="*/ 1 h 25"/>
                <a:gd name="T16" fmla="*/ 1 w 16"/>
                <a:gd name="T17" fmla="*/ 0 h 25"/>
                <a:gd name="T18" fmla="*/ 15 w 16"/>
                <a:gd name="T19" fmla="*/ 0 h 25"/>
                <a:gd name="T20" fmla="*/ 16 w 16"/>
                <a:gd name="T21" fmla="*/ 1 h 25"/>
                <a:gd name="T22" fmla="*/ 16 w 16"/>
                <a:gd name="T23" fmla="*/ 24 h 25"/>
                <a:gd name="T24" fmla="*/ 15 w 16"/>
                <a:gd name="T2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5">
                  <a:moveTo>
                    <a:pt x="15" y="25"/>
                  </a:moveTo>
                  <a:cubicBezTo>
                    <a:pt x="14" y="25"/>
                    <a:pt x="14" y="24"/>
                    <a:pt x="14" y="2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5"/>
                    <a:pt x="1" y="25"/>
                  </a:cubicBezTo>
                  <a:cubicBezTo>
                    <a:pt x="1" y="25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9" name="Freeform 104"/>
            <p:cNvSpPr>
              <a:spLocks/>
            </p:cNvSpPr>
            <p:nvPr/>
          </p:nvSpPr>
          <p:spPr bwMode="auto">
            <a:xfrm>
              <a:off x="3902075" y="2930526"/>
              <a:ext cx="44450" cy="101600"/>
            </a:xfrm>
            <a:custGeom>
              <a:avLst/>
              <a:gdLst>
                <a:gd name="T0" fmla="*/ 15 w 16"/>
                <a:gd name="T1" fmla="*/ 36 h 36"/>
                <a:gd name="T2" fmla="*/ 14 w 16"/>
                <a:gd name="T3" fmla="*/ 35 h 36"/>
                <a:gd name="T4" fmla="*/ 14 w 16"/>
                <a:gd name="T5" fmla="*/ 2 h 36"/>
                <a:gd name="T6" fmla="*/ 2 w 16"/>
                <a:gd name="T7" fmla="*/ 2 h 36"/>
                <a:gd name="T8" fmla="*/ 2 w 16"/>
                <a:gd name="T9" fmla="*/ 35 h 36"/>
                <a:gd name="T10" fmla="*/ 1 w 16"/>
                <a:gd name="T11" fmla="*/ 36 h 36"/>
                <a:gd name="T12" fmla="*/ 0 w 16"/>
                <a:gd name="T13" fmla="*/ 35 h 36"/>
                <a:gd name="T14" fmla="*/ 0 w 16"/>
                <a:gd name="T15" fmla="*/ 1 h 36"/>
                <a:gd name="T16" fmla="*/ 1 w 16"/>
                <a:gd name="T17" fmla="*/ 0 h 36"/>
                <a:gd name="T18" fmla="*/ 15 w 16"/>
                <a:gd name="T19" fmla="*/ 0 h 36"/>
                <a:gd name="T20" fmla="*/ 16 w 16"/>
                <a:gd name="T21" fmla="*/ 1 h 36"/>
                <a:gd name="T22" fmla="*/ 16 w 16"/>
                <a:gd name="T23" fmla="*/ 35 h 36"/>
                <a:gd name="T24" fmla="*/ 15 w 16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36">
                  <a:moveTo>
                    <a:pt x="15" y="36"/>
                  </a:moveTo>
                  <a:cubicBezTo>
                    <a:pt x="14" y="36"/>
                    <a:pt x="14" y="35"/>
                    <a:pt x="14" y="3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6"/>
                    <a:pt x="1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5" y="36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0" name="Freeform 105"/>
            <p:cNvSpPr>
              <a:spLocks/>
            </p:cNvSpPr>
            <p:nvPr/>
          </p:nvSpPr>
          <p:spPr bwMode="auto">
            <a:xfrm>
              <a:off x="3967163" y="2874963"/>
              <a:ext cx="44450" cy="157163"/>
            </a:xfrm>
            <a:custGeom>
              <a:avLst/>
              <a:gdLst>
                <a:gd name="T0" fmla="*/ 14 w 16"/>
                <a:gd name="T1" fmla="*/ 56 h 56"/>
                <a:gd name="T2" fmla="*/ 13 w 16"/>
                <a:gd name="T3" fmla="*/ 55 h 56"/>
                <a:gd name="T4" fmla="*/ 13 w 16"/>
                <a:gd name="T5" fmla="*/ 2 h 56"/>
                <a:gd name="T6" fmla="*/ 2 w 16"/>
                <a:gd name="T7" fmla="*/ 2 h 56"/>
                <a:gd name="T8" fmla="*/ 2 w 16"/>
                <a:gd name="T9" fmla="*/ 55 h 56"/>
                <a:gd name="T10" fmla="*/ 1 w 16"/>
                <a:gd name="T11" fmla="*/ 56 h 56"/>
                <a:gd name="T12" fmla="*/ 0 w 16"/>
                <a:gd name="T13" fmla="*/ 55 h 56"/>
                <a:gd name="T14" fmla="*/ 0 w 16"/>
                <a:gd name="T15" fmla="*/ 1 h 56"/>
                <a:gd name="T16" fmla="*/ 1 w 16"/>
                <a:gd name="T17" fmla="*/ 0 h 56"/>
                <a:gd name="T18" fmla="*/ 14 w 16"/>
                <a:gd name="T19" fmla="*/ 0 h 56"/>
                <a:gd name="T20" fmla="*/ 16 w 16"/>
                <a:gd name="T21" fmla="*/ 1 h 56"/>
                <a:gd name="T22" fmla="*/ 16 w 16"/>
                <a:gd name="T23" fmla="*/ 55 h 56"/>
                <a:gd name="T24" fmla="*/ 14 w 16"/>
                <a:gd name="T2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56">
                  <a:moveTo>
                    <a:pt x="14" y="56"/>
                  </a:moveTo>
                  <a:cubicBezTo>
                    <a:pt x="14" y="56"/>
                    <a:pt x="13" y="55"/>
                    <a:pt x="13" y="5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1" y="56"/>
                    <a:pt x="1" y="56"/>
                  </a:cubicBezTo>
                  <a:cubicBezTo>
                    <a:pt x="0" y="56"/>
                    <a:pt x="0" y="55"/>
                    <a:pt x="0" y="5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5" y="56"/>
                    <a:pt x="14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01" name="Группа 500"/>
          <p:cNvGrpSpPr/>
          <p:nvPr/>
        </p:nvGrpSpPr>
        <p:grpSpPr>
          <a:xfrm>
            <a:off x="2682862" y="1224130"/>
            <a:ext cx="295776" cy="291639"/>
            <a:chOff x="6515100" y="2805113"/>
            <a:chExt cx="227013" cy="223838"/>
          </a:xfrm>
          <a:solidFill>
            <a:schemeClr val="accent1"/>
          </a:solidFill>
        </p:grpSpPr>
        <p:sp>
          <p:nvSpPr>
            <p:cNvPr id="502" name="Freeform 125"/>
            <p:cNvSpPr>
              <a:spLocks/>
            </p:cNvSpPr>
            <p:nvPr/>
          </p:nvSpPr>
          <p:spPr bwMode="auto">
            <a:xfrm>
              <a:off x="6523038" y="2805113"/>
              <a:ext cx="103188" cy="223838"/>
            </a:xfrm>
            <a:custGeom>
              <a:avLst/>
              <a:gdLst>
                <a:gd name="T0" fmla="*/ 36 w 37"/>
                <a:gd name="T1" fmla="*/ 80 h 80"/>
                <a:gd name="T2" fmla="*/ 1 w 37"/>
                <a:gd name="T3" fmla="*/ 80 h 80"/>
                <a:gd name="T4" fmla="*/ 0 w 37"/>
                <a:gd name="T5" fmla="*/ 78 h 80"/>
                <a:gd name="T6" fmla="*/ 0 w 37"/>
                <a:gd name="T7" fmla="*/ 1 h 80"/>
                <a:gd name="T8" fmla="*/ 1 w 37"/>
                <a:gd name="T9" fmla="*/ 0 h 80"/>
                <a:gd name="T10" fmla="*/ 2 w 37"/>
                <a:gd name="T11" fmla="*/ 1 h 80"/>
                <a:gd name="T12" fmla="*/ 2 w 37"/>
                <a:gd name="T13" fmla="*/ 77 h 80"/>
                <a:gd name="T14" fmla="*/ 36 w 37"/>
                <a:gd name="T15" fmla="*/ 77 h 80"/>
                <a:gd name="T16" fmla="*/ 37 w 37"/>
                <a:gd name="T17" fmla="*/ 78 h 80"/>
                <a:gd name="T18" fmla="*/ 36 w 37"/>
                <a:gd name="T1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80">
                  <a:moveTo>
                    <a:pt x="36" y="80"/>
                  </a:moveTo>
                  <a:cubicBezTo>
                    <a:pt x="1" y="80"/>
                    <a:pt x="1" y="80"/>
                    <a:pt x="1" y="80"/>
                  </a:cubicBezTo>
                  <a:cubicBezTo>
                    <a:pt x="0" y="80"/>
                    <a:pt x="0" y="79"/>
                    <a:pt x="0" y="7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7" y="77"/>
                    <a:pt x="37" y="78"/>
                    <a:pt x="37" y="78"/>
                  </a:cubicBezTo>
                  <a:cubicBezTo>
                    <a:pt x="37" y="79"/>
                    <a:pt x="37" y="80"/>
                    <a:pt x="36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3" name="Freeform 126"/>
            <p:cNvSpPr>
              <a:spLocks/>
            </p:cNvSpPr>
            <p:nvPr/>
          </p:nvSpPr>
          <p:spPr bwMode="auto">
            <a:xfrm>
              <a:off x="6515100" y="2805113"/>
              <a:ext cx="22225" cy="12700"/>
            </a:xfrm>
            <a:custGeom>
              <a:avLst/>
              <a:gdLst>
                <a:gd name="T0" fmla="*/ 1 w 8"/>
                <a:gd name="T1" fmla="*/ 5 h 5"/>
                <a:gd name="T2" fmla="*/ 0 w 8"/>
                <a:gd name="T3" fmla="*/ 5 h 5"/>
                <a:gd name="T4" fmla="*/ 0 w 8"/>
                <a:gd name="T5" fmla="*/ 3 h 5"/>
                <a:gd name="T6" fmla="*/ 3 w 8"/>
                <a:gd name="T7" fmla="*/ 0 h 5"/>
                <a:gd name="T8" fmla="*/ 5 w 8"/>
                <a:gd name="T9" fmla="*/ 0 h 5"/>
                <a:gd name="T10" fmla="*/ 8 w 8"/>
                <a:gd name="T11" fmla="*/ 3 h 5"/>
                <a:gd name="T12" fmla="*/ 8 w 8"/>
                <a:gd name="T13" fmla="*/ 5 h 5"/>
                <a:gd name="T14" fmla="*/ 6 w 8"/>
                <a:gd name="T15" fmla="*/ 5 h 5"/>
                <a:gd name="T16" fmla="*/ 4 w 8"/>
                <a:gd name="T17" fmla="*/ 3 h 5"/>
                <a:gd name="T18" fmla="*/ 2 w 8"/>
                <a:gd name="T19" fmla="*/ 5 h 5"/>
                <a:gd name="T20" fmla="*/ 1 w 8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4" name="Freeform 127"/>
            <p:cNvSpPr>
              <a:spLocks/>
            </p:cNvSpPr>
            <p:nvPr/>
          </p:nvSpPr>
          <p:spPr bwMode="auto">
            <a:xfrm>
              <a:off x="6713538" y="2827338"/>
              <a:ext cx="22225" cy="19050"/>
            </a:xfrm>
            <a:custGeom>
              <a:avLst/>
              <a:gdLst>
                <a:gd name="T0" fmla="*/ 7 w 8"/>
                <a:gd name="T1" fmla="*/ 7 h 7"/>
                <a:gd name="T2" fmla="*/ 6 w 8"/>
                <a:gd name="T3" fmla="*/ 6 h 7"/>
                <a:gd name="T4" fmla="*/ 5 w 8"/>
                <a:gd name="T5" fmla="*/ 3 h 7"/>
                <a:gd name="T6" fmla="*/ 1 w 8"/>
                <a:gd name="T7" fmla="*/ 3 h 7"/>
                <a:gd name="T8" fmla="*/ 0 w 8"/>
                <a:gd name="T9" fmla="*/ 2 h 7"/>
                <a:gd name="T10" fmla="*/ 1 w 8"/>
                <a:gd name="T11" fmla="*/ 1 h 7"/>
                <a:gd name="T12" fmla="*/ 6 w 8"/>
                <a:gd name="T13" fmla="*/ 0 h 7"/>
                <a:gd name="T14" fmla="*/ 7 w 8"/>
                <a:gd name="T15" fmla="*/ 1 h 7"/>
                <a:gd name="T16" fmla="*/ 7 w 8"/>
                <a:gd name="T17" fmla="*/ 1 h 7"/>
                <a:gd name="T18" fmla="*/ 8 w 8"/>
                <a:gd name="T19" fmla="*/ 6 h 7"/>
                <a:gd name="T20" fmla="*/ 7 w 8"/>
                <a:gd name="T21" fmla="*/ 7 h 7"/>
                <a:gd name="T22" fmla="*/ 7 w 8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6" y="7"/>
                    <a:pt x="6" y="7"/>
                    <a:pt x="6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5" name="Freeform 128"/>
            <p:cNvSpPr>
              <a:spLocks/>
            </p:cNvSpPr>
            <p:nvPr/>
          </p:nvSpPr>
          <p:spPr bwMode="auto">
            <a:xfrm>
              <a:off x="6694488" y="2827338"/>
              <a:ext cx="41275" cy="50800"/>
            </a:xfrm>
            <a:custGeom>
              <a:avLst/>
              <a:gdLst>
                <a:gd name="T0" fmla="*/ 1 w 15"/>
                <a:gd name="T1" fmla="*/ 18 h 18"/>
                <a:gd name="T2" fmla="*/ 0 w 15"/>
                <a:gd name="T3" fmla="*/ 18 h 18"/>
                <a:gd name="T4" fmla="*/ 0 w 15"/>
                <a:gd name="T5" fmla="*/ 16 h 18"/>
                <a:gd name="T6" fmla="*/ 12 w 15"/>
                <a:gd name="T7" fmla="*/ 1 h 18"/>
                <a:gd name="T8" fmla="*/ 14 w 15"/>
                <a:gd name="T9" fmla="*/ 1 h 18"/>
                <a:gd name="T10" fmla="*/ 14 w 15"/>
                <a:gd name="T11" fmla="*/ 2 h 18"/>
                <a:gd name="T12" fmla="*/ 2 w 15"/>
                <a:gd name="T13" fmla="*/ 17 h 18"/>
                <a:gd name="T14" fmla="*/ 1 w 15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1" y="18"/>
                  </a:moveTo>
                  <a:cubicBezTo>
                    <a:pt x="1" y="18"/>
                    <a:pt x="1" y="18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1"/>
                    <a:pt x="15" y="2"/>
                    <a:pt x="14" y="2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6" name="Freeform 129"/>
            <p:cNvSpPr>
              <a:spLocks/>
            </p:cNvSpPr>
            <p:nvPr/>
          </p:nvSpPr>
          <p:spPr bwMode="auto">
            <a:xfrm>
              <a:off x="6537325" y="2900363"/>
              <a:ext cx="92075" cy="61913"/>
            </a:xfrm>
            <a:custGeom>
              <a:avLst/>
              <a:gdLst>
                <a:gd name="T0" fmla="*/ 10 w 33"/>
                <a:gd name="T1" fmla="*/ 22 h 22"/>
                <a:gd name="T2" fmla="*/ 9 w 33"/>
                <a:gd name="T3" fmla="*/ 22 h 22"/>
                <a:gd name="T4" fmla="*/ 0 w 33"/>
                <a:gd name="T5" fmla="*/ 16 h 22"/>
                <a:gd name="T6" fmla="*/ 0 w 33"/>
                <a:gd name="T7" fmla="*/ 14 h 22"/>
                <a:gd name="T8" fmla="*/ 2 w 33"/>
                <a:gd name="T9" fmla="*/ 14 h 22"/>
                <a:gd name="T10" fmla="*/ 10 w 33"/>
                <a:gd name="T11" fmla="*/ 19 h 22"/>
                <a:gd name="T12" fmla="*/ 25 w 33"/>
                <a:gd name="T13" fmla="*/ 0 h 22"/>
                <a:gd name="T14" fmla="*/ 27 w 33"/>
                <a:gd name="T15" fmla="*/ 0 h 22"/>
                <a:gd name="T16" fmla="*/ 32 w 33"/>
                <a:gd name="T17" fmla="*/ 3 h 22"/>
                <a:gd name="T18" fmla="*/ 33 w 33"/>
                <a:gd name="T19" fmla="*/ 4 h 22"/>
                <a:gd name="T20" fmla="*/ 31 w 33"/>
                <a:gd name="T21" fmla="*/ 5 h 22"/>
                <a:gd name="T22" fmla="*/ 27 w 33"/>
                <a:gd name="T23" fmla="*/ 3 h 22"/>
                <a:gd name="T24" fmla="*/ 11 w 33"/>
                <a:gd name="T25" fmla="*/ 21 h 22"/>
                <a:gd name="T26" fmla="*/ 10 w 33"/>
                <a:gd name="T2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2">
                  <a:moveTo>
                    <a:pt x="10" y="22"/>
                  </a:moveTo>
                  <a:cubicBezTo>
                    <a:pt x="10" y="22"/>
                    <a:pt x="9" y="22"/>
                    <a:pt x="9" y="2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7" name="Freeform 130"/>
            <p:cNvSpPr>
              <a:spLocks/>
            </p:cNvSpPr>
            <p:nvPr/>
          </p:nvSpPr>
          <p:spPr bwMode="auto">
            <a:xfrm>
              <a:off x="6719888" y="2841626"/>
              <a:ext cx="4763" cy="36513"/>
            </a:xfrm>
            <a:custGeom>
              <a:avLst/>
              <a:gdLst>
                <a:gd name="T0" fmla="*/ 1 w 2"/>
                <a:gd name="T1" fmla="*/ 13 h 13"/>
                <a:gd name="T2" fmla="*/ 0 w 2"/>
                <a:gd name="T3" fmla="*/ 12 h 13"/>
                <a:gd name="T4" fmla="*/ 0 w 2"/>
                <a:gd name="T5" fmla="*/ 1 h 13"/>
                <a:gd name="T6" fmla="*/ 1 w 2"/>
                <a:gd name="T7" fmla="*/ 0 h 13"/>
                <a:gd name="T8" fmla="*/ 2 w 2"/>
                <a:gd name="T9" fmla="*/ 1 h 13"/>
                <a:gd name="T10" fmla="*/ 2 w 2"/>
                <a:gd name="T11" fmla="*/ 12 h 13"/>
                <a:gd name="T12" fmla="*/ 1 w 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8" name="Freeform 131"/>
            <p:cNvSpPr>
              <a:spLocks/>
            </p:cNvSpPr>
            <p:nvPr/>
          </p:nvSpPr>
          <p:spPr bwMode="auto">
            <a:xfrm>
              <a:off x="6604000" y="2908301"/>
              <a:ext cx="6350" cy="101600"/>
            </a:xfrm>
            <a:custGeom>
              <a:avLst/>
              <a:gdLst>
                <a:gd name="T0" fmla="*/ 1 w 2"/>
                <a:gd name="T1" fmla="*/ 36 h 36"/>
                <a:gd name="T2" fmla="*/ 0 w 2"/>
                <a:gd name="T3" fmla="*/ 35 h 36"/>
                <a:gd name="T4" fmla="*/ 0 w 2"/>
                <a:gd name="T5" fmla="*/ 1 h 36"/>
                <a:gd name="T6" fmla="*/ 1 w 2"/>
                <a:gd name="T7" fmla="*/ 0 h 36"/>
                <a:gd name="T8" fmla="*/ 2 w 2"/>
                <a:gd name="T9" fmla="*/ 1 h 36"/>
                <a:gd name="T10" fmla="*/ 2 w 2"/>
                <a:gd name="T11" fmla="*/ 35 h 36"/>
                <a:gd name="T12" fmla="*/ 1 w 2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6">
                  <a:moveTo>
                    <a:pt x="1" y="36"/>
                  </a:moveTo>
                  <a:cubicBezTo>
                    <a:pt x="0" y="36"/>
                    <a:pt x="0" y="36"/>
                    <a:pt x="0" y="3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1" y="36"/>
                    <a:pt x="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9" name="Freeform 132"/>
            <p:cNvSpPr>
              <a:spLocks/>
            </p:cNvSpPr>
            <p:nvPr/>
          </p:nvSpPr>
          <p:spPr bwMode="auto">
            <a:xfrm>
              <a:off x="6573838" y="2941638"/>
              <a:ext cx="4763" cy="68263"/>
            </a:xfrm>
            <a:custGeom>
              <a:avLst/>
              <a:gdLst>
                <a:gd name="T0" fmla="*/ 1 w 2"/>
                <a:gd name="T1" fmla="*/ 24 h 24"/>
                <a:gd name="T2" fmla="*/ 0 w 2"/>
                <a:gd name="T3" fmla="*/ 23 h 24"/>
                <a:gd name="T4" fmla="*/ 0 w 2"/>
                <a:gd name="T5" fmla="*/ 1 h 24"/>
                <a:gd name="T6" fmla="*/ 1 w 2"/>
                <a:gd name="T7" fmla="*/ 0 h 24"/>
                <a:gd name="T8" fmla="*/ 2 w 2"/>
                <a:gd name="T9" fmla="*/ 1 h 24"/>
                <a:gd name="T10" fmla="*/ 2 w 2"/>
                <a:gd name="T11" fmla="*/ 23 h 24"/>
                <a:gd name="T12" fmla="*/ 1 w 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4">
                  <a:moveTo>
                    <a:pt x="1" y="24"/>
                  </a:moveTo>
                  <a:cubicBezTo>
                    <a:pt x="1" y="24"/>
                    <a:pt x="0" y="24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0" name="Freeform 133"/>
            <p:cNvSpPr>
              <a:spLocks/>
            </p:cNvSpPr>
            <p:nvPr/>
          </p:nvSpPr>
          <p:spPr bwMode="auto">
            <a:xfrm>
              <a:off x="6545263" y="2947988"/>
              <a:ext cx="6350" cy="61913"/>
            </a:xfrm>
            <a:custGeom>
              <a:avLst/>
              <a:gdLst>
                <a:gd name="T0" fmla="*/ 1 w 2"/>
                <a:gd name="T1" fmla="*/ 22 h 22"/>
                <a:gd name="T2" fmla="*/ 0 w 2"/>
                <a:gd name="T3" fmla="*/ 21 h 22"/>
                <a:gd name="T4" fmla="*/ 0 w 2"/>
                <a:gd name="T5" fmla="*/ 1 h 22"/>
                <a:gd name="T6" fmla="*/ 1 w 2"/>
                <a:gd name="T7" fmla="*/ 0 h 22"/>
                <a:gd name="T8" fmla="*/ 2 w 2"/>
                <a:gd name="T9" fmla="*/ 1 h 22"/>
                <a:gd name="T10" fmla="*/ 2 w 2"/>
                <a:gd name="T11" fmla="*/ 21 h 22"/>
                <a:gd name="T12" fmla="*/ 1 w 2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2">
                  <a:moveTo>
                    <a:pt x="1" y="22"/>
                  </a:moveTo>
                  <a:cubicBezTo>
                    <a:pt x="0" y="22"/>
                    <a:pt x="0" y="22"/>
                    <a:pt x="0" y="2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2" y="22"/>
                    <a:pt x="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1" name="Freeform 134"/>
            <p:cNvSpPr>
              <a:spLocks noEditPoints="1"/>
            </p:cNvSpPr>
            <p:nvPr/>
          </p:nvSpPr>
          <p:spPr bwMode="auto">
            <a:xfrm>
              <a:off x="6635750" y="2882901"/>
              <a:ext cx="106363" cy="42863"/>
            </a:xfrm>
            <a:custGeom>
              <a:avLst/>
              <a:gdLst>
                <a:gd name="T0" fmla="*/ 37 w 38"/>
                <a:gd name="T1" fmla="*/ 15 h 15"/>
                <a:gd name="T2" fmla="*/ 1 w 38"/>
                <a:gd name="T3" fmla="*/ 15 h 15"/>
                <a:gd name="T4" fmla="*/ 0 w 38"/>
                <a:gd name="T5" fmla="*/ 14 h 15"/>
                <a:gd name="T6" fmla="*/ 0 w 38"/>
                <a:gd name="T7" fmla="*/ 1 h 15"/>
                <a:gd name="T8" fmla="*/ 1 w 38"/>
                <a:gd name="T9" fmla="*/ 0 h 15"/>
                <a:gd name="T10" fmla="*/ 37 w 38"/>
                <a:gd name="T11" fmla="*/ 0 h 15"/>
                <a:gd name="T12" fmla="*/ 38 w 38"/>
                <a:gd name="T13" fmla="*/ 1 h 15"/>
                <a:gd name="T14" fmla="*/ 38 w 38"/>
                <a:gd name="T15" fmla="*/ 14 h 15"/>
                <a:gd name="T16" fmla="*/ 37 w 38"/>
                <a:gd name="T17" fmla="*/ 15 h 15"/>
                <a:gd name="T18" fmla="*/ 2 w 38"/>
                <a:gd name="T19" fmla="*/ 13 h 15"/>
                <a:gd name="T20" fmla="*/ 36 w 38"/>
                <a:gd name="T21" fmla="*/ 13 h 15"/>
                <a:gd name="T22" fmla="*/ 36 w 38"/>
                <a:gd name="T23" fmla="*/ 2 h 15"/>
                <a:gd name="T24" fmla="*/ 2 w 38"/>
                <a:gd name="T25" fmla="*/ 2 h 15"/>
                <a:gd name="T26" fmla="*/ 2 w 38"/>
                <a:gd name="T2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15">
                  <a:moveTo>
                    <a:pt x="37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1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8" y="15"/>
                    <a:pt x="37" y="15"/>
                  </a:cubicBezTo>
                  <a:close/>
                  <a:moveTo>
                    <a:pt x="2" y="13"/>
                  </a:moveTo>
                  <a:cubicBezTo>
                    <a:pt x="36" y="13"/>
                    <a:pt x="36" y="13"/>
                    <a:pt x="36" y="1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2" name="Freeform 135"/>
            <p:cNvSpPr>
              <a:spLocks noEditPoints="1"/>
            </p:cNvSpPr>
            <p:nvPr/>
          </p:nvSpPr>
          <p:spPr bwMode="auto">
            <a:xfrm>
              <a:off x="6635750" y="2919413"/>
              <a:ext cx="106363" cy="106363"/>
            </a:xfrm>
            <a:custGeom>
              <a:avLst/>
              <a:gdLst>
                <a:gd name="T0" fmla="*/ 37 w 38"/>
                <a:gd name="T1" fmla="*/ 38 h 38"/>
                <a:gd name="T2" fmla="*/ 1 w 38"/>
                <a:gd name="T3" fmla="*/ 38 h 38"/>
                <a:gd name="T4" fmla="*/ 0 w 38"/>
                <a:gd name="T5" fmla="*/ 37 h 38"/>
                <a:gd name="T6" fmla="*/ 0 w 38"/>
                <a:gd name="T7" fmla="*/ 1 h 38"/>
                <a:gd name="T8" fmla="*/ 1 w 38"/>
                <a:gd name="T9" fmla="*/ 0 h 38"/>
                <a:gd name="T10" fmla="*/ 37 w 38"/>
                <a:gd name="T11" fmla="*/ 0 h 38"/>
                <a:gd name="T12" fmla="*/ 38 w 38"/>
                <a:gd name="T13" fmla="*/ 1 h 38"/>
                <a:gd name="T14" fmla="*/ 38 w 38"/>
                <a:gd name="T15" fmla="*/ 37 h 38"/>
                <a:gd name="T16" fmla="*/ 37 w 38"/>
                <a:gd name="T17" fmla="*/ 38 h 38"/>
                <a:gd name="T18" fmla="*/ 2 w 38"/>
                <a:gd name="T19" fmla="*/ 36 h 38"/>
                <a:gd name="T20" fmla="*/ 36 w 38"/>
                <a:gd name="T21" fmla="*/ 36 h 38"/>
                <a:gd name="T22" fmla="*/ 36 w 38"/>
                <a:gd name="T23" fmla="*/ 2 h 38"/>
                <a:gd name="T24" fmla="*/ 2 w 38"/>
                <a:gd name="T25" fmla="*/ 2 h 38"/>
                <a:gd name="T26" fmla="*/ 2 w 38"/>
                <a:gd name="T2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38">
                  <a:moveTo>
                    <a:pt x="37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0" y="38"/>
                    <a:pt x="0" y="3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7" y="38"/>
                  </a:cubicBezTo>
                  <a:close/>
                  <a:moveTo>
                    <a:pt x="2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" name="Freeform 136"/>
            <p:cNvSpPr>
              <a:spLocks/>
            </p:cNvSpPr>
            <p:nvPr/>
          </p:nvSpPr>
          <p:spPr bwMode="auto">
            <a:xfrm>
              <a:off x="6686550" y="2919413"/>
              <a:ext cx="4763" cy="106363"/>
            </a:xfrm>
            <a:custGeom>
              <a:avLst/>
              <a:gdLst>
                <a:gd name="T0" fmla="*/ 1 w 2"/>
                <a:gd name="T1" fmla="*/ 38 h 38"/>
                <a:gd name="T2" fmla="*/ 0 w 2"/>
                <a:gd name="T3" fmla="*/ 37 h 38"/>
                <a:gd name="T4" fmla="*/ 0 w 2"/>
                <a:gd name="T5" fmla="*/ 1 h 38"/>
                <a:gd name="T6" fmla="*/ 1 w 2"/>
                <a:gd name="T7" fmla="*/ 0 h 38"/>
                <a:gd name="T8" fmla="*/ 2 w 2"/>
                <a:gd name="T9" fmla="*/ 1 h 38"/>
                <a:gd name="T10" fmla="*/ 2 w 2"/>
                <a:gd name="T11" fmla="*/ 37 h 38"/>
                <a:gd name="T12" fmla="*/ 1 w 2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8">
                  <a:moveTo>
                    <a:pt x="1" y="38"/>
                  </a:moveTo>
                  <a:cubicBezTo>
                    <a:pt x="1" y="38"/>
                    <a:pt x="0" y="38"/>
                    <a:pt x="0" y="3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" name="Freeform 137"/>
            <p:cNvSpPr>
              <a:spLocks/>
            </p:cNvSpPr>
            <p:nvPr/>
          </p:nvSpPr>
          <p:spPr bwMode="auto">
            <a:xfrm>
              <a:off x="6635750" y="2970213"/>
              <a:ext cx="106363" cy="4763"/>
            </a:xfrm>
            <a:custGeom>
              <a:avLst/>
              <a:gdLst>
                <a:gd name="T0" fmla="*/ 37 w 38"/>
                <a:gd name="T1" fmla="*/ 2 h 2"/>
                <a:gd name="T2" fmla="*/ 1 w 38"/>
                <a:gd name="T3" fmla="*/ 2 h 2"/>
                <a:gd name="T4" fmla="*/ 0 w 38"/>
                <a:gd name="T5" fmla="*/ 1 h 2"/>
                <a:gd name="T6" fmla="*/ 1 w 38"/>
                <a:gd name="T7" fmla="*/ 0 h 2"/>
                <a:gd name="T8" fmla="*/ 37 w 38"/>
                <a:gd name="T9" fmla="*/ 0 h 2"/>
                <a:gd name="T10" fmla="*/ 38 w 38"/>
                <a:gd name="T11" fmla="*/ 1 h 2"/>
                <a:gd name="T12" fmla="*/ 37 w 3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">
                  <a:moveTo>
                    <a:pt x="3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8" y="2"/>
                    <a:pt x="38" y="2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15" name="Группа 514"/>
          <p:cNvGrpSpPr/>
          <p:nvPr/>
        </p:nvGrpSpPr>
        <p:grpSpPr>
          <a:xfrm>
            <a:off x="3145692" y="2327112"/>
            <a:ext cx="346614" cy="298891"/>
            <a:chOff x="3086100" y="1449388"/>
            <a:chExt cx="219076" cy="188913"/>
          </a:xfrm>
          <a:solidFill>
            <a:schemeClr val="accent1"/>
          </a:solidFill>
        </p:grpSpPr>
        <p:sp>
          <p:nvSpPr>
            <p:cNvPr id="516" name="Freeform 421"/>
            <p:cNvSpPr>
              <a:spLocks/>
            </p:cNvSpPr>
            <p:nvPr/>
          </p:nvSpPr>
          <p:spPr bwMode="auto">
            <a:xfrm>
              <a:off x="3187700" y="1449388"/>
              <a:ext cx="117475" cy="22225"/>
            </a:xfrm>
            <a:custGeom>
              <a:avLst/>
              <a:gdLst>
                <a:gd name="T0" fmla="*/ 41 w 42"/>
                <a:gd name="T1" fmla="*/ 8 h 8"/>
                <a:gd name="T2" fmla="*/ 40 w 42"/>
                <a:gd name="T3" fmla="*/ 7 h 8"/>
                <a:gd name="T4" fmla="*/ 21 w 42"/>
                <a:gd name="T5" fmla="*/ 2 h 8"/>
                <a:gd name="T6" fmla="*/ 3 w 42"/>
                <a:gd name="T7" fmla="*/ 7 h 8"/>
                <a:gd name="T8" fmla="*/ 2 w 42"/>
                <a:gd name="T9" fmla="*/ 8 h 8"/>
                <a:gd name="T10" fmla="*/ 0 w 42"/>
                <a:gd name="T11" fmla="*/ 7 h 8"/>
                <a:gd name="T12" fmla="*/ 21 w 42"/>
                <a:gd name="T13" fmla="*/ 0 h 8"/>
                <a:gd name="T14" fmla="*/ 42 w 42"/>
                <a:gd name="T15" fmla="*/ 7 h 8"/>
                <a:gd name="T16" fmla="*/ 41 w 42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8">
                  <a:moveTo>
                    <a:pt x="41" y="8"/>
                  </a:moveTo>
                  <a:cubicBezTo>
                    <a:pt x="41" y="8"/>
                    <a:pt x="40" y="8"/>
                    <a:pt x="40" y="7"/>
                  </a:cubicBezTo>
                  <a:cubicBezTo>
                    <a:pt x="40" y="5"/>
                    <a:pt x="33" y="2"/>
                    <a:pt x="21" y="2"/>
                  </a:cubicBezTo>
                  <a:cubicBezTo>
                    <a:pt x="10" y="2"/>
                    <a:pt x="3" y="5"/>
                    <a:pt x="3" y="7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2"/>
                    <a:pt x="11" y="0"/>
                    <a:pt x="21" y="0"/>
                  </a:cubicBezTo>
                  <a:cubicBezTo>
                    <a:pt x="32" y="0"/>
                    <a:pt x="42" y="2"/>
                    <a:pt x="42" y="7"/>
                  </a:cubicBezTo>
                  <a:cubicBezTo>
                    <a:pt x="42" y="8"/>
                    <a:pt x="42" y="8"/>
                    <a:pt x="4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" name="Freeform 422"/>
            <p:cNvSpPr>
              <a:spLocks/>
            </p:cNvSpPr>
            <p:nvPr/>
          </p:nvSpPr>
          <p:spPr bwMode="auto">
            <a:xfrm>
              <a:off x="3265488" y="1492251"/>
              <a:ext cx="39688" cy="22225"/>
            </a:xfrm>
            <a:custGeom>
              <a:avLst/>
              <a:gdLst>
                <a:gd name="T0" fmla="*/ 1 w 14"/>
                <a:gd name="T1" fmla="*/ 8 h 8"/>
                <a:gd name="T2" fmla="*/ 0 w 14"/>
                <a:gd name="T3" fmla="*/ 7 h 8"/>
                <a:gd name="T4" fmla="*/ 1 w 14"/>
                <a:gd name="T5" fmla="*/ 6 h 8"/>
                <a:gd name="T6" fmla="*/ 12 w 14"/>
                <a:gd name="T7" fmla="*/ 1 h 8"/>
                <a:gd name="T8" fmla="*/ 13 w 14"/>
                <a:gd name="T9" fmla="*/ 0 h 8"/>
                <a:gd name="T10" fmla="*/ 14 w 14"/>
                <a:gd name="T11" fmla="*/ 1 h 8"/>
                <a:gd name="T12" fmla="*/ 1 w 14"/>
                <a:gd name="T13" fmla="*/ 8 h 8"/>
                <a:gd name="T14" fmla="*/ 1 w 14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8" y="5"/>
                    <a:pt x="12" y="3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5"/>
                    <a:pt x="9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8" name="Freeform 423"/>
            <p:cNvSpPr>
              <a:spLocks/>
            </p:cNvSpPr>
            <p:nvPr/>
          </p:nvSpPr>
          <p:spPr bwMode="auto">
            <a:xfrm>
              <a:off x="3265488" y="1519238"/>
              <a:ext cx="39688" cy="22225"/>
            </a:xfrm>
            <a:custGeom>
              <a:avLst/>
              <a:gdLst>
                <a:gd name="T0" fmla="*/ 1 w 14"/>
                <a:gd name="T1" fmla="*/ 8 h 8"/>
                <a:gd name="T2" fmla="*/ 0 w 14"/>
                <a:gd name="T3" fmla="*/ 7 h 8"/>
                <a:gd name="T4" fmla="*/ 1 w 14"/>
                <a:gd name="T5" fmla="*/ 5 h 8"/>
                <a:gd name="T6" fmla="*/ 12 w 14"/>
                <a:gd name="T7" fmla="*/ 1 h 8"/>
                <a:gd name="T8" fmla="*/ 13 w 14"/>
                <a:gd name="T9" fmla="*/ 0 h 8"/>
                <a:gd name="T10" fmla="*/ 14 w 14"/>
                <a:gd name="T11" fmla="*/ 1 h 8"/>
                <a:gd name="T12" fmla="*/ 1 w 14"/>
                <a:gd name="T13" fmla="*/ 8 h 8"/>
                <a:gd name="T14" fmla="*/ 1 w 14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8" y="4"/>
                    <a:pt x="12" y="2"/>
                    <a:pt x="12" y="1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4"/>
                    <a:pt x="9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9" name="Freeform 424"/>
            <p:cNvSpPr>
              <a:spLocks/>
            </p:cNvSpPr>
            <p:nvPr/>
          </p:nvSpPr>
          <p:spPr bwMode="auto">
            <a:xfrm>
              <a:off x="3265488" y="1544638"/>
              <a:ext cx="39688" cy="22225"/>
            </a:xfrm>
            <a:custGeom>
              <a:avLst/>
              <a:gdLst>
                <a:gd name="T0" fmla="*/ 1 w 14"/>
                <a:gd name="T1" fmla="*/ 8 h 8"/>
                <a:gd name="T2" fmla="*/ 0 w 14"/>
                <a:gd name="T3" fmla="*/ 7 h 8"/>
                <a:gd name="T4" fmla="*/ 1 w 14"/>
                <a:gd name="T5" fmla="*/ 6 h 8"/>
                <a:gd name="T6" fmla="*/ 12 w 14"/>
                <a:gd name="T7" fmla="*/ 1 h 8"/>
                <a:gd name="T8" fmla="*/ 13 w 14"/>
                <a:gd name="T9" fmla="*/ 0 h 8"/>
                <a:gd name="T10" fmla="*/ 14 w 14"/>
                <a:gd name="T11" fmla="*/ 1 h 8"/>
                <a:gd name="T12" fmla="*/ 1 w 14"/>
                <a:gd name="T13" fmla="*/ 8 h 8"/>
                <a:gd name="T14" fmla="*/ 1 w 14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8" y="5"/>
                    <a:pt x="12" y="2"/>
                    <a:pt x="12" y="1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4"/>
                    <a:pt x="9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0" name="Freeform 425"/>
            <p:cNvSpPr>
              <a:spLocks/>
            </p:cNvSpPr>
            <p:nvPr/>
          </p:nvSpPr>
          <p:spPr bwMode="auto">
            <a:xfrm>
              <a:off x="3187700" y="1466851"/>
              <a:ext cx="117475" cy="125413"/>
            </a:xfrm>
            <a:custGeom>
              <a:avLst/>
              <a:gdLst>
                <a:gd name="T0" fmla="*/ 29 w 42"/>
                <a:gd name="T1" fmla="*/ 45 h 45"/>
                <a:gd name="T2" fmla="*/ 28 w 42"/>
                <a:gd name="T3" fmla="*/ 44 h 45"/>
                <a:gd name="T4" fmla="*/ 28 w 42"/>
                <a:gd name="T5" fmla="*/ 43 h 45"/>
                <a:gd name="T6" fmla="*/ 40 w 42"/>
                <a:gd name="T7" fmla="*/ 38 h 45"/>
                <a:gd name="T8" fmla="*/ 40 w 42"/>
                <a:gd name="T9" fmla="*/ 5 h 45"/>
                <a:gd name="T10" fmla="*/ 3 w 42"/>
                <a:gd name="T11" fmla="*/ 5 h 45"/>
                <a:gd name="T12" fmla="*/ 3 w 42"/>
                <a:gd name="T13" fmla="*/ 9 h 45"/>
                <a:gd name="T14" fmla="*/ 2 w 42"/>
                <a:gd name="T15" fmla="*/ 10 h 45"/>
                <a:gd name="T16" fmla="*/ 0 w 42"/>
                <a:gd name="T17" fmla="*/ 9 h 45"/>
                <a:gd name="T18" fmla="*/ 0 w 42"/>
                <a:gd name="T19" fmla="*/ 1 h 45"/>
                <a:gd name="T20" fmla="*/ 2 w 42"/>
                <a:gd name="T21" fmla="*/ 0 h 45"/>
                <a:gd name="T22" fmla="*/ 3 w 42"/>
                <a:gd name="T23" fmla="*/ 1 h 45"/>
                <a:gd name="T24" fmla="*/ 21 w 42"/>
                <a:gd name="T25" fmla="*/ 6 h 45"/>
                <a:gd name="T26" fmla="*/ 40 w 42"/>
                <a:gd name="T27" fmla="*/ 1 h 45"/>
                <a:gd name="T28" fmla="*/ 41 w 42"/>
                <a:gd name="T29" fmla="*/ 0 h 45"/>
                <a:gd name="T30" fmla="*/ 42 w 42"/>
                <a:gd name="T31" fmla="*/ 1 h 45"/>
                <a:gd name="T32" fmla="*/ 42 w 42"/>
                <a:gd name="T33" fmla="*/ 38 h 45"/>
                <a:gd name="T34" fmla="*/ 29 w 42"/>
                <a:gd name="T35" fmla="*/ 45 h 45"/>
                <a:gd name="T36" fmla="*/ 29 w 42"/>
                <a:gd name="T3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5">
                  <a:moveTo>
                    <a:pt x="29" y="45"/>
                  </a:moveTo>
                  <a:cubicBezTo>
                    <a:pt x="28" y="45"/>
                    <a:pt x="28" y="45"/>
                    <a:pt x="28" y="44"/>
                  </a:cubicBezTo>
                  <a:cubicBezTo>
                    <a:pt x="27" y="43"/>
                    <a:pt x="28" y="43"/>
                    <a:pt x="28" y="43"/>
                  </a:cubicBezTo>
                  <a:cubicBezTo>
                    <a:pt x="36" y="42"/>
                    <a:pt x="40" y="40"/>
                    <a:pt x="40" y="38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3" y="10"/>
                    <a:pt x="10" y="10"/>
                    <a:pt x="3" y="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3"/>
                    <a:pt x="10" y="6"/>
                    <a:pt x="21" y="6"/>
                  </a:cubicBezTo>
                  <a:cubicBezTo>
                    <a:pt x="33" y="6"/>
                    <a:pt x="40" y="3"/>
                    <a:pt x="40" y="1"/>
                  </a:cubicBezTo>
                  <a:cubicBezTo>
                    <a:pt x="40" y="1"/>
                    <a:pt x="41" y="0"/>
                    <a:pt x="41" y="0"/>
                  </a:cubicBezTo>
                  <a:cubicBezTo>
                    <a:pt x="42" y="0"/>
                    <a:pt x="42" y="1"/>
                    <a:pt x="42" y="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41"/>
                    <a:pt x="37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1" name="Freeform 426"/>
            <p:cNvSpPr>
              <a:spLocks/>
            </p:cNvSpPr>
            <p:nvPr/>
          </p:nvSpPr>
          <p:spPr bwMode="auto">
            <a:xfrm>
              <a:off x="3144838" y="1497013"/>
              <a:ext cx="117475" cy="25400"/>
            </a:xfrm>
            <a:custGeom>
              <a:avLst/>
              <a:gdLst>
                <a:gd name="T0" fmla="*/ 41 w 42"/>
                <a:gd name="T1" fmla="*/ 9 h 9"/>
                <a:gd name="T2" fmla="*/ 40 w 42"/>
                <a:gd name="T3" fmla="*/ 8 h 9"/>
                <a:gd name="T4" fmla="*/ 21 w 42"/>
                <a:gd name="T5" fmla="*/ 3 h 9"/>
                <a:gd name="T6" fmla="*/ 3 w 42"/>
                <a:gd name="T7" fmla="*/ 8 h 9"/>
                <a:gd name="T8" fmla="*/ 1 w 42"/>
                <a:gd name="T9" fmla="*/ 9 h 9"/>
                <a:gd name="T10" fmla="*/ 0 w 42"/>
                <a:gd name="T11" fmla="*/ 8 h 9"/>
                <a:gd name="T12" fmla="*/ 21 w 42"/>
                <a:gd name="T13" fmla="*/ 0 h 9"/>
                <a:gd name="T14" fmla="*/ 42 w 42"/>
                <a:gd name="T15" fmla="*/ 8 h 9"/>
                <a:gd name="T16" fmla="*/ 41 w 42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">
                  <a:moveTo>
                    <a:pt x="41" y="9"/>
                  </a:moveTo>
                  <a:cubicBezTo>
                    <a:pt x="40" y="9"/>
                    <a:pt x="40" y="8"/>
                    <a:pt x="40" y="8"/>
                  </a:cubicBezTo>
                  <a:cubicBezTo>
                    <a:pt x="40" y="6"/>
                    <a:pt x="33" y="3"/>
                    <a:pt x="21" y="3"/>
                  </a:cubicBezTo>
                  <a:cubicBezTo>
                    <a:pt x="10" y="3"/>
                    <a:pt x="3" y="6"/>
                    <a:pt x="3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3"/>
                    <a:pt x="11" y="0"/>
                    <a:pt x="21" y="0"/>
                  </a:cubicBezTo>
                  <a:cubicBezTo>
                    <a:pt x="32" y="0"/>
                    <a:pt x="42" y="3"/>
                    <a:pt x="42" y="8"/>
                  </a:cubicBezTo>
                  <a:cubicBezTo>
                    <a:pt x="42" y="8"/>
                    <a:pt x="42" y="9"/>
                    <a:pt x="4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2" name="Freeform 427"/>
            <p:cNvSpPr>
              <a:spLocks/>
            </p:cNvSpPr>
            <p:nvPr/>
          </p:nvSpPr>
          <p:spPr bwMode="auto">
            <a:xfrm>
              <a:off x="3206750" y="1541463"/>
              <a:ext cx="55563" cy="23813"/>
            </a:xfrm>
            <a:custGeom>
              <a:avLst/>
              <a:gdLst>
                <a:gd name="T0" fmla="*/ 1 w 20"/>
                <a:gd name="T1" fmla="*/ 8 h 8"/>
                <a:gd name="T2" fmla="*/ 0 w 20"/>
                <a:gd name="T3" fmla="*/ 7 h 8"/>
                <a:gd name="T4" fmla="*/ 1 w 20"/>
                <a:gd name="T5" fmla="*/ 6 h 8"/>
                <a:gd name="T6" fmla="*/ 18 w 20"/>
                <a:gd name="T7" fmla="*/ 1 h 8"/>
                <a:gd name="T8" fmla="*/ 19 w 20"/>
                <a:gd name="T9" fmla="*/ 0 h 8"/>
                <a:gd name="T10" fmla="*/ 20 w 20"/>
                <a:gd name="T11" fmla="*/ 1 h 8"/>
                <a:gd name="T12" fmla="*/ 1 w 20"/>
                <a:gd name="T13" fmla="*/ 8 h 8"/>
                <a:gd name="T14" fmla="*/ 1 w 20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">
                  <a:moveTo>
                    <a:pt x="1" y="8"/>
                  </a:move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2" y="6"/>
                    <a:pt x="18" y="3"/>
                    <a:pt x="18" y="1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6"/>
                    <a:pt x="1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3" name="Freeform 428"/>
            <p:cNvSpPr>
              <a:spLocks/>
            </p:cNvSpPr>
            <p:nvPr/>
          </p:nvSpPr>
          <p:spPr bwMode="auto">
            <a:xfrm>
              <a:off x="3206750" y="1566863"/>
              <a:ext cx="55563" cy="25400"/>
            </a:xfrm>
            <a:custGeom>
              <a:avLst/>
              <a:gdLst>
                <a:gd name="T0" fmla="*/ 1 w 20"/>
                <a:gd name="T1" fmla="*/ 9 h 9"/>
                <a:gd name="T2" fmla="*/ 0 w 20"/>
                <a:gd name="T3" fmla="*/ 8 h 9"/>
                <a:gd name="T4" fmla="*/ 1 w 20"/>
                <a:gd name="T5" fmla="*/ 6 h 9"/>
                <a:gd name="T6" fmla="*/ 18 w 20"/>
                <a:gd name="T7" fmla="*/ 1 h 9"/>
                <a:gd name="T8" fmla="*/ 19 w 20"/>
                <a:gd name="T9" fmla="*/ 0 h 9"/>
                <a:gd name="T10" fmla="*/ 20 w 20"/>
                <a:gd name="T11" fmla="*/ 1 h 9"/>
                <a:gd name="T12" fmla="*/ 1 w 20"/>
                <a:gd name="T13" fmla="*/ 9 h 9"/>
                <a:gd name="T14" fmla="*/ 1 w 2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9">
                  <a:moveTo>
                    <a:pt x="1" y="9"/>
                  </a:move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2" y="6"/>
                    <a:pt x="18" y="3"/>
                    <a:pt x="18" y="1"/>
                  </a:cubicBezTo>
                  <a:cubicBezTo>
                    <a:pt x="18" y="1"/>
                    <a:pt x="18" y="0"/>
                    <a:pt x="19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6"/>
                    <a:pt x="1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4" name="Freeform 429"/>
            <p:cNvSpPr>
              <a:spLocks/>
            </p:cNvSpPr>
            <p:nvPr/>
          </p:nvSpPr>
          <p:spPr bwMode="auto">
            <a:xfrm>
              <a:off x="3144838" y="1517651"/>
              <a:ext cx="117475" cy="100013"/>
            </a:xfrm>
            <a:custGeom>
              <a:avLst/>
              <a:gdLst>
                <a:gd name="T0" fmla="*/ 24 w 42"/>
                <a:gd name="T1" fmla="*/ 36 h 36"/>
                <a:gd name="T2" fmla="*/ 23 w 42"/>
                <a:gd name="T3" fmla="*/ 35 h 36"/>
                <a:gd name="T4" fmla="*/ 24 w 42"/>
                <a:gd name="T5" fmla="*/ 34 h 36"/>
                <a:gd name="T6" fmla="*/ 40 w 42"/>
                <a:gd name="T7" fmla="*/ 29 h 36"/>
                <a:gd name="T8" fmla="*/ 40 w 42"/>
                <a:gd name="T9" fmla="*/ 4 h 36"/>
                <a:gd name="T10" fmla="*/ 3 w 42"/>
                <a:gd name="T11" fmla="*/ 4 h 36"/>
                <a:gd name="T12" fmla="*/ 3 w 42"/>
                <a:gd name="T13" fmla="*/ 7 h 36"/>
                <a:gd name="T14" fmla="*/ 1 w 42"/>
                <a:gd name="T15" fmla="*/ 9 h 36"/>
                <a:gd name="T16" fmla="*/ 0 w 42"/>
                <a:gd name="T17" fmla="*/ 7 h 36"/>
                <a:gd name="T18" fmla="*/ 0 w 42"/>
                <a:gd name="T19" fmla="*/ 1 h 36"/>
                <a:gd name="T20" fmla="*/ 1 w 42"/>
                <a:gd name="T21" fmla="*/ 0 h 36"/>
                <a:gd name="T22" fmla="*/ 3 w 42"/>
                <a:gd name="T23" fmla="*/ 1 h 36"/>
                <a:gd name="T24" fmla="*/ 21 w 42"/>
                <a:gd name="T25" fmla="*/ 6 h 36"/>
                <a:gd name="T26" fmla="*/ 40 w 42"/>
                <a:gd name="T27" fmla="*/ 1 h 36"/>
                <a:gd name="T28" fmla="*/ 41 w 42"/>
                <a:gd name="T29" fmla="*/ 0 h 36"/>
                <a:gd name="T30" fmla="*/ 42 w 42"/>
                <a:gd name="T31" fmla="*/ 1 h 36"/>
                <a:gd name="T32" fmla="*/ 42 w 42"/>
                <a:gd name="T33" fmla="*/ 29 h 36"/>
                <a:gd name="T34" fmla="*/ 24 w 42"/>
                <a:gd name="T35" fmla="*/ 36 h 36"/>
                <a:gd name="T36" fmla="*/ 24 w 42"/>
                <a:gd name="T3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36">
                  <a:moveTo>
                    <a:pt x="24" y="36"/>
                  </a:moveTo>
                  <a:cubicBezTo>
                    <a:pt x="23" y="36"/>
                    <a:pt x="23" y="35"/>
                    <a:pt x="23" y="35"/>
                  </a:cubicBezTo>
                  <a:cubicBezTo>
                    <a:pt x="23" y="34"/>
                    <a:pt x="23" y="34"/>
                    <a:pt x="24" y="34"/>
                  </a:cubicBezTo>
                  <a:cubicBezTo>
                    <a:pt x="34" y="33"/>
                    <a:pt x="40" y="30"/>
                    <a:pt x="40" y="29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3" y="9"/>
                    <a:pt x="10" y="9"/>
                    <a:pt x="3" y="4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3"/>
                    <a:pt x="10" y="6"/>
                    <a:pt x="21" y="6"/>
                  </a:cubicBezTo>
                  <a:cubicBezTo>
                    <a:pt x="33" y="6"/>
                    <a:pt x="40" y="3"/>
                    <a:pt x="40" y="1"/>
                  </a:cubicBezTo>
                  <a:cubicBezTo>
                    <a:pt x="40" y="0"/>
                    <a:pt x="40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3"/>
                    <a:pt x="33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5" name="Freeform 430"/>
            <p:cNvSpPr>
              <a:spLocks/>
            </p:cNvSpPr>
            <p:nvPr/>
          </p:nvSpPr>
          <p:spPr bwMode="auto">
            <a:xfrm>
              <a:off x="3086100" y="1544638"/>
              <a:ext cx="117475" cy="22225"/>
            </a:xfrm>
            <a:custGeom>
              <a:avLst/>
              <a:gdLst>
                <a:gd name="T0" fmla="*/ 41 w 42"/>
                <a:gd name="T1" fmla="*/ 8 h 8"/>
                <a:gd name="T2" fmla="*/ 40 w 42"/>
                <a:gd name="T3" fmla="*/ 7 h 8"/>
                <a:gd name="T4" fmla="*/ 21 w 42"/>
                <a:gd name="T5" fmla="*/ 2 h 8"/>
                <a:gd name="T6" fmla="*/ 2 w 42"/>
                <a:gd name="T7" fmla="*/ 7 h 8"/>
                <a:gd name="T8" fmla="*/ 1 w 42"/>
                <a:gd name="T9" fmla="*/ 8 h 8"/>
                <a:gd name="T10" fmla="*/ 0 w 42"/>
                <a:gd name="T11" fmla="*/ 7 h 8"/>
                <a:gd name="T12" fmla="*/ 21 w 42"/>
                <a:gd name="T13" fmla="*/ 0 h 8"/>
                <a:gd name="T14" fmla="*/ 42 w 42"/>
                <a:gd name="T15" fmla="*/ 7 h 8"/>
                <a:gd name="T16" fmla="*/ 41 w 42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8">
                  <a:moveTo>
                    <a:pt x="41" y="8"/>
                  </a:moveTo>
                  <a:cubicBezTo>
                    <a:pt x="40" y="8"/>
                    <a:pt x="40" y="8"/>
                    <a:pt x="40" y="7"/>
                  </a:cubicBezTo>
                  <a:cubicBezTo>
                    <a:pt x="40" y="5"/>
                    <a:pt x="33" y="2"/>
                    <a:pt x="21" y="2"/>
                  </a:cubicBezTo>
                  <a:cubicBezTo>
                    <a:pt x="10" y="2"/>
                    <a:pt x="2" y="5"/>
                    <a:pt x="2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2"/>
                    <a:pt x="11" y="0"/>
                    <a:pt x="21" y="0"/>
                  </a:cubicBezTo>
                  <a:cubicBezTo>
                    <a:pt x="32" y="0"/>
                    <a:pt x="42" y="2"/>
                    <a:pt x="42" y="7"/>
                  </a:cubicBezTo>
                  <a:cubicBezTo>
                    <a:pt x="42" y="8"/>
                    <a:pt x="42" y="8"/>
                    <a:pt x="4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6" name="Freeform 431"/>
            <p:cNvSpPr>
              <a:spLocks/>
            </p:cNvSpPr>
            <p:nvPr/>
          </p:nvSpPr>
          <p:spPr bwMode="auto">
            <a:xfrm>
              <a:off x="3086100" y="1562101"/>
              <a:ext cx="117475" cy="22225"/>
            </a:xfrm>
            <a:custGeom>
              <a:avLst/>
              <a:gdLst>
                <a:gd name="T0" fmla="*/ 21 w 42"/>
                <a:gd name="T1" fmla="*/ 8 h 8"/>
                <a:gd name="T2" fmla="*/ 0 w 42"/>
                <a:gd name="T3" fmla="*/ 1 h 8"/>
                <a:gd name="T4" fmla="*/ 1 w 42"/>
                <a:gd name="T5" fmla="*/ 0 h 8"/>
                <a:gd name="T6" fmla="*/ 2 w 42"/>
                <a:gd name="T7" fmla="*/ 1 h 8"/>
                <a:gd name="T8" fmla="*/ 21 w 42"/>
                <a:gd name="T9" fmla="*/ 6 h 8"/>
                <a:gd name="T10" fmla="*/ 40 w 42"/>
                <a:gd name="T11" fmla="*/ 1 h 8"/>
                <a:gd name="T12" fmla="*/ 41 w 42"/>
                <a:gd name="T13" fmla="*/ 0 h 8"/>
                <a:gd name="T14" fmla="*/ 42 w 42"/>
                <a:gd name="T15" fmla="*/ 1 h 8"/>
                <a:gd name="T16" fmla="*/ 21 w 42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8">
                  <a:moveTo>
                    <a:pt x="21" y="8"/>
                  </a:moveTo>
                  <a:cubicBezTo>
                    <a:pt x="11" y="8"/>
                    <a:pt x="0" y="6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3"/>
                    <a:pt x="10" y="6"/>
                    <a:pt x="21" y="6"/>
                  </a:cubicBezTo>
                  <a:cubicBezTo>
                    <a:pt x="33" y="6"/>
                    <a:pt x="40" y="3"/>
                    <a:pt x="40" y="1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2" y="0"/>
                    <a:pt x="42" y="1"/>
                    <a:pt x="42" y="1"/>
                  </a:cubicBezTo>
                  <a:cubicBezTo>
                    <a:pt x="42" y="6"/>
                    <a:pt x="32" y="8"/>
                    <a:pt x="2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7" name="Freeform 432"/>
            <p:cNvSpPr>
              <a:spLocks/>
            </p:cNvSpPr>
            <p:nvPr/>
          </p:nvSpPr>
          <p:spPr bwMode="auto">
            <a:xfrm>
              <a:off x="3086100" y="1587501"/>
              <a:ext cx="117475" cy="25400"/>
            </a:xfrm>
            <a:custGeom>
              <a:avLst/>
              <a:gdLst>
                <a:gd name="T0" fmla="*/ 21 w 42"/>
                <a:gd name="T1" fmla="*/ 9 h 9"/>
                <a:gd name="T2" fmla="*/ 0 w 42"/>
                <a:gd name="T3" fmla="*/ 1 h 9"/>
                <a:gd name="T4" fmla="*/ 1 w 42"/>
                <a:gd name="T5" fmla="*/ 0 h 9"/>
                <a:gd name="T6" fmla="*/ 2 w 42"/>
                <a:gd name="T7" fmla="*/ 1 h 9"/>
                <a:gd name="T8" fmla="*/ 21 w 42"/>
                <a:gd name="T9" fmla="*/ 6 h 9"/>
                <a:gd name="T10" fmla="*/ 40 w 42"/>
                <a:gd name="T11" fmla="*/ 1 h 9"/>
                <a:gd name="T12" fmla="*/ 41 w 42"/>
                <a:gd name="T13" fmla="*/ 0 h 9"/>
                <a:gd name="T14" fmla="*/ 42 w 42"/>
                <a:gd name="T15" fmla="*/ 1 h 9"/>
                <a:gd name="T16" fmla="*/ 21 w 42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">
                  <a:moveTo>
                    <a:pt x="21" y="9"/>
                  </a:moveTo>
                  <a:cubicBezTo>
                    <a:pt x="11" y="9"/>
                    <a:pt x="0" y="6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3"/>
                    <a:pt x="10" y="6"/>
                    <a:pt x="21" y="6"/>
                  </a:cubicBezTo>
                  <a:cubicBezTo>
                    <a:pt x="33" y="6"/>
                    <a:pt x="40" y="3"/>
                    <a:pt x="40" y="1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2" y="0"/>
                    <a:pt x="42" y="1"/>
                    <a:pt x="42" y="1"/>
                  </a:cubicBezTo>
                  <a:cubicBezTo>
                    <a:pt x="42" y="6"/>
                    <a:pt x="32" y="9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8" name="Freeform 433"/>
            <p:cNvSpPr>
              <a:spLocks/>
            </p:cNvSpPr>
            <p:nvPr/>
          </p:nvSpPr>
          <p:spPr bwMode="auto">
            <a:xfrm>
              <a:off x="3086100" y="1562101"/>
              <a:ext cx="117475" cy="76200"/>
            </a:xfrm>
            <a:custGeom>
              <a:avLst/>
              <a:gdLst>
                <a:gd name="T0" fmla="*/ 21 w 42"/>
                <a:gd name="T1" fmla="*/ 27 h 27"/>
                <a:gd name="T2" fmla="*/ 0 w 42"/>
                <a:gd name="T3" fmla="*/ 20 h 27"/>
                <a:gd name="T4" fmla="*/ 0 w 42"/>
                <a:gd name="T5" fmla="*/ 1 h 27"/>
                <a:gd name="T6" fmla="*/ 1 w 42"/>
                <a:gd name="T7" fmla="*/ 0 h 27"/>
                <a:gd name="T8" fmla="*/ 2 w 42"/>
                <a:gd name="T9" fmla="*/ 1 h 27"/>
                <a:gd name="T10" fmla="*/ 2 w 42"/>
                <a:gd name="T11" fmla="*/ 20 h 27"/>
                <a:gd name="T12" fmla="*/ 21 w 42"/>
                <a:gd name="T13" fmla="*/ 25 h 27"/>
                <a:gd name="T14" fmla="*/ 40 w 42"/>
                <a:gd name="T15" fmla="*/ 20 h 27"/>
                <a:gd name="T16" fmla="*/ 40 w 42"/>
                <a:gd name="T17" fmla="*/ 1 h 27"/>
                <a:gd name="T18" fmla="*/ 41 w 42"/>
                <a:gd name="T19" fmla="*/ 0 h 27"/>
                <a:gd name="T20" fmla="*/ 42 w 42"/>
                <a:gd name="T21" fmla="*/ 1 h 27"/>
                <a:gd name="T22" fmla="*/ 42 w 42"/>
                <a:gd name="T23" fmla="*/ 20 h 27"/>
                <a:gd name="T24" fmla="*/ 21 w 42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7">
                  <a:moveTo>
                    <a:pt x="21" y="27"/>
                  </a:moveTo>
                  <a:cubicBezTo>
                    <a:pt x="11" y="27"/>
                    <a:pt x="0" y="24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2"/>
                    <a:pt x="10" y="25"/>
                    <a:pt x="21" y="25"/>
                  </a:cubicBezTo>
                  <a:cubicBezTo>
                    <a:pt x="33" y="25"/>
                    <a:pt x="40" y="22"/>
                    <a:pt x="40" y="2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2" y="0"/>
                    <a:pt x="42" y="1"/>
                    <a:pt x="42" y="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4"/>
                    <a:pt x="32" y="27"/>
                    <a:pt x="2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29" name="Группа 528"/>
          <p:cNvGrpSpPr/>
          <p:nvPr/>
        </p:nvGrpSpPr>
        <p:grpSpPr>
          <a:xfrm>
            <a:off x="2071954" y="2347207"/>
            <a:ext cx="301402" cy="296379"/>
            <a:chOff x="3100388" y="2479676"/>
            <a:chExt cx="190500" cy="187325"/>
          </a:xfrm>
          <a:solidFill>
            <a:schemeClr val="accent1"/>
          </a:solidFill>
        </p:grpSpPr>
        <p:sp>
          <p:nvSpPr>
            <p:cNvPr id="530" name="Freeform 890"/>
            <p:cNvSpPr>
              <a:spLocks/>
            </p:cNvSpPr>
            <p:nvPr/>
          </p:nvSpPr>
          <p:spPr bwMode="auto">
            <a:xfrm>
              <a:off x="3141663" y="2605089"/>
              <a:ext cx="149225" cy="50800"/>
            </a:xfrm>
            <a:custGeom>
              <a:avLst/>
              <a:gdLst>
                <a:gd name="T0" fmla="*/ 26 w 53"/>
                <a:gd name="T1" fmla="*/ 18 h 18"/>
                <a:gd name="T2" fmla="*/ 25 w 53"/>
                <a:gd name="T3" fmla="*/ 18 h 18"/>
                <a:gd name="T4" fmla="*/ 1 w 53"/>
                <a:gd name="T5" fmla="*/ 16 h 18"/>
                <a:gd name="T6" fmla="*/ 0 w 53"/>
                <a:gd name="T7" fmla="*/ 15 h 18"/>
                <a:gd name="T8" fmla="*/ 1 w 53"/>
                <a:gd name="T9" fmla="*/ 14 h 18"/>
                <a:gd name="T10" fmla="*/ 1 w 53"/>
                <a:gd name="T11" fmla="*/ 14 h 18"/>
                <a:gd name="T12" fmla="*/ 26 w 53"/>
                <a:gd name="T13" fmla="*/ 16 h 18"/>
                <a:gd name="T14" fmla="*/ 51 w 53"/>
                <a:gd name="T15" fmla="*/ 6 h 18"/>
                <a:gd name="T16" fmla="*/ 51 w 53"/>
                <a:gd name="T17" fmla="*/ 6 h 18"/>
                <a:gd name="T18" fmla="*/ 51 w 53"/>
                <a:gd name="T19" fmla="*/ 6 h 18"/>
                <a:gd name="T20" fmla="*/ 45 w 53"/>
                <a:gd name="T21" fmla="*/ 4 h 18"/>
                <a:gd name="T22" fmla="*/ 33 w 53"/>
                <a:gd name="T23" fmla="*/ 9 h 18"/>
                <a:gd name="T24" fmla="*/ 29 w 53"/>
                <a:gd name="T25" fmla="*/ 9 h 18"/>
                <a:gd name="T26" fmla="*/ 22 w 53"/>
                <a:gd name="T27" fmla="*/ 7 h 18"/>
                <a:gd name="T28" fmla="*/ 22 w 53"/>
                <a:gd name="T29" fmla="*/ 5 h 18"/>
                <a:gd name="T30" fmla="*/ 23 w 53"/>
                <a:gd name="T31" fmla="*/ 4 h 18"/>
                <a:gd name="T32" fmla="*/ 29 w 53"/>
                <a:gd name="T33" fmla="*/ 6 h 18"/>
                <a:gd name="T34" fmla="*/ 32 w 53"/>
                <a:gd name="T35" fmla="*/ 6 h 18"/>
                <a:gd name="T36" fmla="*/ 44 w 53"/>
                <a:gd name="T37" fmla="*/ 2 h 18"/>
                <a:gd name="T38" fmla="*/ 53 w 53"/>
                <a:gd name="T39" fmla="*/ 4 h 18"/>
                <a:gd name="T40" fmla="*/ 53 w 53"/>
                <a:gd name="T41" fmla="*/ 7 h 18"/>
                <a:gd name="T42" fmla="*/ 52 w 53"/>
                <a:gd name="T43" fmla="*/ 8 h 18"/>
                <a:gd name="T44" fmla="*/ 26 w 53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18">
                  <a:moveTo>
                    <a:pt x="26" y="18"/>
                  </a:moveTo>
                  <a:cubicBezTo>
                    <a:pt x="26" y="18"/>
                    <a:pt x="26" y="18"/>
                    <a:pt x="25" y="18"/>
                  </a:cubicBezTo>
                  <a:cubicBezTo>
                    <a:pt x="22" y="17"/>
                    <a:pt x="7" y="16"/>
                    <a:pt x="1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2" y="14"/>
                    <a:pt x="26" y="16"/>
                  </a:cubicBezTo>
                  <a:cubicBezTo>
                    <a:pt x="27" y="16"/>
                    <a:pt x="36" y="13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4"/>
                    <a:pt x="47" y="3"/>
                    <a:pt x="45" y="4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9"/>
                    <a:pt x="30" y="9"/>
                    <a:pt x="29" y="9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1" y="6"/>
                    <a:pt x="22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7"/>
                    <a:pt x="31" y="7"/>
                    <a:pt x="32" y="6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7" y="0"/>
                    <a:pt x="51" y="2"/>
                    <a:pt x="53" y="4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3" y="7"/>
                    <a:pt x="52" y="8"/>
                    <a:pt x="52" y="8"/>
                  </a:cubicBezTo>
                  <a:cubicBezTo>
                    <a:pt x="42" y="13"/>
                    <a:pt x="31" y="18"/>
                    <a:pt x="2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1" name="Freeform 891"/>
            <p:cNvSpPr>
              <a:spLocks/>
            </p:cNvSpPr>
            <p:nvPr/>
          </p:nvSpPr>
          <p:spPr bwMode="auto">
            <a:xfrm>
              <a:off x="3125788" y="2590801"/>
              <a:ext cx="109538" cy="34925"/>
            </a:xfrm>
            <a:custGeom>
              <a:avLst/>
              <a:gdLst>
                <a:gd name="T0" fmla="*/ 36 w 39"/>
                <a:gd name="T1" fmla="*/ 12 h 12"/>
                <a:gd name="T2" fmla="*/ 19 w 39"/>
                <a:gd name="T3" fmla="*/ 12 h 12"/>
                <a:gd name="T4" fmla="*/ 18 w 39"/>
                <a:gd name="T5" fmla="*/ 10 h 12"/>
                <a:gd name="T6" fmla="*/ 19 w 39"/>
                <a:gd name="T7" fmla="*/ 9 h 12"/>
                <a:gd name="T8" fmla="*/ 36 w 39"/>
                <a:gd name="T9" fmla="*/ 9 h 12"/>
                <a:gd name="T10" fmla="*/ 32 w 39"/>
                <a:gd name="T11" fmla="*/ 5 h 12"/>
                <a:gd name="T12" fmla="*/ 25 w 39"/>
                <a:gd name="T13" fmla="*/ 5 h 12"/>
                <a:gd name="T14" fmla="*/ 20 w 39"/>
                <a:gd name="T15" fmla="*/ 4 h 12"/>
                <a:gd name="T16" fmla="*/ 12 w 39"/>
                <a:gd name="T17" fmla="*/ 2 h 12"/>
                <a:gd name="T18" fmla="*/ 2 w 39"/>
                <a:gd name="T19" fmla="*/ 8 h 12"/>
                <a:gd name="T20" fmla="*/ 1 w 39"/>
                <a:gd name="T21" fmla="*/ 8 h 12"/>
                <a:gd name="T22" fmla="*/ 1 w 39"/>
                <a:gd name="T23" fmla="*/ 7 h 12"/>
                <a:gd name="T24" fmla="*/ 12 w 39"/>
                <a:gd name="T25" fmla="*/ 0 h 12"/>
                <a:gd name="T26" fmla="*/ 21 w 39"/>
                <a:gd name="T27" fmla="*/ 1 h 12"/>
                <a:gd name="T28" fmla="*/ 25 w 39"/>
                <a:gd name="T29" fmla="*/ 3 h 12"/>
                <a:gd name="T30" fmla="*/ 32 w 39"/>
                <a:gd name="T31" fmla="*/ 3 h 12"/>
                <a:gd name="T32" fmla="*/ 39 w 39"/>
                <a:gd name="T33" fmla="*/ 10 h 12"/>
                <a:gd name="T34" fmla="*/ 36 w 39"/>
                <a:gd name="T3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12">
                  <a:moveTo>
                    <a:pt x="36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1"/>
                    <a:pt x="18" y="10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7"/>
                    <a:pt x="34" y="5"/>
                    <a:pt x="32" y="5"/>
                  </a:cubicBezTo>
                  <a:cubicBezTo>
                    <a:pt x="29" y="5"/>
                    <a:pt x="27" y="5"/>
                    <a:pt x="25" y="5"/>
                  </a:cubicBezTo>
                  <a:cubicBezTo>
                    <a:pt x="23" y="5"/>
                    <a:pt x="22" y="4"/>
                    <a:pt x="20" y="4"/>
                  </a:cubicBezTo>
                  <a:cubicBezTo>
                    <a:pt x="18" y="3"/>
                    <a:pt x="15" y="2"/>
                    <a:pt x="12" y="2"/>
                  </a:cubicBezTo>
                  <a:cubicBezTo>
                    <a:pt x="8" y="2"/>
                    <a:pt x="2" y="8"/>
                    <a:pt x="2" y="8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6"/>
                    <a:pt x="7" y="0"/>
                    <a:pt x="12" y="0"/>
                  </a:cubicBezTo>
                  <a:cubicBezTo>
                    <a:pt x="16" y="0"/>
                    <a:pt x="18" y="1"/>
                    <a:pt x="21" y="1"/>
                  </a:cubicBezTo>
                  <a:cubicBezTo>
                    <a:pt x="22" y="2"/>
                    <a:pt x="24" y="2"/>
                    <a:pt x="25" y="3"/>
                  </a:cubicBezTo>
                  <a:cubicBezTo>
                    <a:pt x="27" y="3"/>
                    <a:pt x="29" y="3"/>
                    <a:pt x="32" y="3"/>
                  </a:cubicBezTo>
                  <a:cubicBezTo>
                    <a:pt x="36" y="3"/>
                    <a:pt x="39" y="6"/>
                    <a:pt x="39" y="10"/>
                  </a:cubicBezTo>
                  <a:cubicBezTo>
                    <a:pt x="39" y="11"/>
                    <a:pt x="38" y="12"/>
                    <a:pt x="3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2" name="Freeform 892"/>
            <p:cNvSpPr>
              <a:spLocks noEditPoints="1"/>
            </p:cNvSpPr>
            <p:nvPr/>
          </p:nvSpPr>
          <p:spPr bwMode="auto">
            <a:xfrm>
              <a:off x="3100388" y="2600326"/>
              <a:ext cx="50800" cy="66675"/>
            </a:xfrm>
            <a:custGeom>
              <a:avLst/>
              <a:gdLst>
                <a:gd name="T0" fmla="*/ 9 w 18"/>
                <a:gd name="T1" fmla="*/ 24 h 24"/>
                <a:gd name="T2" fmla="*/ 9 w 18"/>
                <a:gd name="T3" fmla="*/ 24 h 24"/>
                <a:gd name="T4" fmla="*/ 8 w 18"/>
                <a:gd name="T5" fmla="*/ 23 h 24"/>
                <a:gd name="T6" fmla="*/ 0 w 18"/>
                <a:gd name="T7" fmla="*/ 5 h 24"/>
                <a:gd name="T8" fmla="*/ 1 w 18"/>
                <a:gd name="T9" fmla="*/ 3 h 24"/>
                <a:gd name="T10" fmla="*/ 8 w 18"/>
                <a:gd name="T11" fmla="*/ 0 h 24"/>
                <a:gd name="T12" fmla="*/ 9 w 18"/>
                <a:gd name="T13" fmla="*/ 0 h 24"/>
                <a:gd name="T14" fmla="*/ 10 w 18"/>
                <a:gd name="T15" fmla="*/ 0 h 24"/>
                <a:gd name="T16" fmla="*/ 18 w 18"/>
                <a:gd name="T17" fmla="*/ 19 h 24"/>
                <a:gd name="T18" fmla="*/ 17 w 18"/>
                <a:gd name="T19" fmla="*/ 21 h 24"/>
                <a:gd name="T20" fmla="*/ 10 w 18"/>
                <a:gd name="T21" fmla="*/ 24 h 24"/>
                <a:gd name="T22" fmla="*/ 9 w 18"/>
                <a:gd name="T23" fmla="*/ 24 h 24"/>
                <a:gd name="T24" fmla="*/ 3 w 18"/>
                <a:gd name="T25" fmla="*/ 5 h 24"/>
                <a:gd name="T26" fmla="*/ 10 w 18"/>
                <a:gd name="T27" fmla="*/ 21 h 24"/>
                <a:gd name="T28" fmla="*/ 15 w 18"/>
                <a:gd name="T29" fmla="*/ 19 h 24"/>
                <a:gd name="T30" fmla="*/ 8 w 18"/>
                <a:gd name="T31" fmla="*/ 2 h 24"/>
                <a:gd name="T32" fmla="*/ 3 w 18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24"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lose/>
                  <a:moveTo>
                    <a:pt x="3" y="5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3" name="Freeform 893"/>
            <p:cNvSpPr>
              <a:spLocks noEditPoints="1"/>
            </p:cNvSpPr>
            <p:nvPr/>
          </p:nvSpPr>
          <p:spPr bwMode="auto">
            <a:xfrm>
              <a:off x="3173413" y="2479676"/>
              <a:ext cx="95250" cy="95250"/>
            </a:xfrm>
            <a:custGeom>
              <a:avLst/>
              <a:gdLst>
                <a:gd name="T0" fmla="*/ 17 w 34"/>
                <a:gd name="T1" fmla="*/ 34 h 34"/>
                <a:gd name="T2" fmla="*/ 0 w 34"/>
                <a:gd name="T3" fmla="*/ 17 h 34"/>
                <a:gd name="T4" fmla="*/ 17 w 34"/>
                <a:gd name="T5" fmla="*/ 0 h 34"/>
                <a:gd name="T6" fmla="*/ 34 w 34"/>
                <a:gd name="T7" fmla="*/ 17 h 34"/>
                <a:gd name="T8" fmla="*/ 17 w 34"/>
                <a:gd name="T9" fmla="*/ 34 h 34"/>
                <a:gd name="T10" fmla="*/ 17 w 34"/>
                <a:gd name="T11" fmla="*/ 2 h 34"/>
                <a:gd name="T12" fmla="*/ 2 w 34"/>
                <a:gd name="T13" fmla="*/ 17 h 34"/>
                <a:gd name="T14" fmla="*/ 17 w 34"/>
                <a:gd name="T15" fmla="*/ 31 h 34"/>
                <a:gd name="T16" fmla="*/ 31 w 34"/>
                <a:gd name="T17" fmla="*/ 17 h 34"/>
                <a:gd name="T18" fmla="*/ 17 w 34"/>
                <a:gd name="T1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34"/>
                  </a:moveTo>
                  <a:cubicBezTo>
                    <a:pt x="7" y="34"/>
                    <a:pt x="0" y="26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6" y="0"/>
                    <a:pt x="34" y="7"/>
                    <a:pt x="34" y="17"/>
                  </a:cubicBezTo>
                  <a:cubicBezTo>
                    <a:pt x="34" y="26"/>
                    <a:pt x="26" y="34"/>
                    <a:pt x="17" y="34"/>
                  </a:cubicBezTo>
                  <a:close/>
                  <a:moveTo>
                    <a:pt x="17" y="2"/>
                  </a:moveTo>
                  <a:cubicBezTo>
                    <a:pt x="8" y="2"/>
                    <a:pt x="2" y="9"/>
                    <a:pt x="2" y="17"/>
                  </a:cubicBezTo>
                  <a:cubicBezTo>
                    <a:pt x="2" y="25"/>
                    <a:pt x="8" y="31"/>
                    <a:pt x="17" y="31"/>
                  </a:cubicBezTo>
                  <a:cubicBezTo>
                    <a:pt x="25" y="31"/>
                    <a:pt x="31" y="25"/>
                    <a:pt x="31" y="17"/>
                  </a:cubicBezTo>
                  <a:cubicBezTo>
                    <a:pt x="31" y="9"/>
                    <a:pt x="25" y="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4" name="Freeform 894"/>
            <p:cNvSpPr>
              <a:spLocks/>
            </p:cNvSpPr>
            <p:nvPr/>
          </p:nvSpPr>
          <p:spPr bwMode="auto">
            <a:xfrm>
              <a:off x="3203576" y="2505076"/>
              <a:ext cx="31750" cy="41275"/>
            </a:xfrm>
            <a:custGeom>
              <a:avLst/>
              <a:gdLst>
                <a:gd name="T0" fmla="*/ 7 w 11"/>
                <a:gd name="T1" fmla="*/ 15 h 15"/>
                <a:gd name="T2" fmla="*/ 4 w 11"/>
                <a:gd name="T3" fmla="*/ 15 h 15"/>
                <a:gd name="T4" fmla="*/ 0 w 11"/>
                <a:gd name="T5" fmla="*/ 11 h 15"/>
                <a:gd name="T6" fmla="*/ 1 w 11"/>
                <a:gd name="T7" fmla="*/ 10 h 15"/>
                <a:gd name="T8" fmla="*/ 2 w 11"/>
                <a:gd name="T9" fmla="*/ 11 h 15"/>
                <a:gd name="T10" fmla="*/ 4 w 11"/>
                <a:gd name="T11" fmla="*/ 13 h 15"/>
                <a:gd name="T12" fmla="*/ 7 w 11"/>
                <a:gd name="T13" fmla="*/ 13 h 15"/>
                <a:gd name="T14" fmla="*/ 9 w 11"/>
                <a:gd name="T15" fmla="*/ 11 h 15"/>
                <a:gd name="T16" fmla="*/ 7 w 11"/>
                <a:gd name="T17" fmla="*/ 9 h 15"/>
                <a:gd name="T18" fmla="*/ 4 w 11"/>
                <a:gd name="T19" fmla="*/ 9 h 15"/>
                <a:gd name="T20" fmla="*/ 0 w 11"/>
                <a:gd name="T21" fmla="*/ 5 h 15"/>
                <a:gd name="T22" fmla="*/ 4 w 11"/>
                <a:gd name="T23" fmla="*/ 0 h 15"/>
                <a:gd name="T24" fmla="*/ 7 w 11"/>
                <a:gd name="T25" fmla="*/ 0 h 15"/>
                <a:gd name="T26" fmla="*/ 11 w 11"/>
                <a:gd name="T27" fmla="*/ 5 h 15"/>
                <a:gd name="T28" fmla="*/ 10 w 11"/>
                <a:gd name="T29" fmla="*/ 6 h 15"/>
                <a:gd name="T30" fmla="*/ 9 w 11"/>
                <a:gd name="T31" fmla="*/ 5 h 15"/>
                <a:gd name="T32" fmla="*/ 7 w 11"/>
                <a:gd name="T33" fmla="*/ 3 h 15"/>
                <a:gd name="T34" fmla="*/ 4 w 11"/>
                <a:gd name="T35" fmla="*/ 3 h 15"/>
                <a:gd name="T36" fmla="*/ 2 w 11"/>
                <a:gd name="T37" fmla="*/ 5 h 15"/>
                <a:gd name="T38" fmla="*/ 4 w 11"/>
                <a:gd name="T39" fmla="*/ 7 h 15"/>
                <a:gd name="T40" fmla="*/ 7 w 11"/>
                <a:gd name="T41" fmla="*/ 7 h 15"/>
                <a:gd name="T42" fmla="*/ 11 w 11"/>
                <a:gd name="T43" fmla="*/ 11 h 15"/>
                <a:gd name="T44" fmla="*/ 7 w 11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5">
                  <a:moveTo>
                    <a:pt x="7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0" y="13"/>
                    <a:pt x="0" y="11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10"/>
                    <a:pt x="8" y="9"/>
                    <a:pt x="7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7"/>
                    <a:pt x="11" y="8"/>
                    <a:pt x="11" y="11"/>
                  </a:cubicBezTo>
                  <a:cubicBezTo>
                    <a:pt x="11" y="13"/>
                    <a:pt x="9" y="15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5" name="Freeform 895"/>
            <p:cNvSpPr>
              <a:spLocks/>
            </p:cNvSpPr>
            <p:nvPr/>
          </p:nvSpPr>
          <p:spPr bwMode="auto">
            <a:xfrm>
              <a:off x="3214688" y="2498726"/>
              <a:ext cx="9525" cy="14288"/>
            </a:xfrm>
            <a:custGeom>
              <a:avLst/>
              <a:gdLst>
                <a:gd name="T0" fmla="*/ 2 w 3"/>
                <a:gd name="T1" fmla="*/ 5 h 5"/>
                <a:gd name="T2" fmla="*/ 0 w 3"/>
                <a:gd name="T3" fmla="*/ 4 h 5"/>
                <a:gd name="T4" fmla="*/ 0 w 3"/>
                <a:gd name="T5" fmla="*/ 1 h 5"/>
                <a:gd name="T6" fmla="*/ 2 w 3"/>
                <a:gd name="T7" fmla="*/ 0 h 5"/>
                <a:gd name="T8" fmla="*/ 3 w 3"/>
                <a:gd name="T9" fmla="*/ 1 h 5"/>
                <a:gd name="T10" fmla="*/ 3 w 3"/>
                <a:gd name="T11" fmla="*/ 4 h 5"/>
                <a:gd name="T12" fmla="*/ 2 w 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1" y="5"/>
                    <a:pt x="0" y="4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6" name="Freeform 896"/>
            <p:cNvSpPr>
              <a:spLocks/>
            </p:cNvSpPr>
            <p:nvPr/>
          </p:nvSpPr>
          <p:spPr bwMode="auto">
            <a:xfrm>
              <a:off x="3214688" y="2541589"/>
              <a:ext cx="9525" cy="12700"/>
            </a:xfrm>
            <a:custGeom>
              <a:avLst/>
              <a:gdLst>
                <a:gd name="T0" fmla="*/ 2 w 3"/>
                <a:gd name="T1" fmla="*/ 5 h 5"/>
                <a:gd name="T2" fmla="*/ 0 w 3"/>
                <a:gd name="T3" fmla="*/ 4 h 5"/>
                <a:gd name="T4" fmla="*/ 0 w 3"/>
                <a:gd name="T5" fmla="*/ 1 h 5"/>
                <a:gd name="T6" fmla="*/ 2 w 3"/>
                <a:gd name="T7" fmla="*/ 0 h 5"/>
                <a:gd name="T8" fmla="*/ 3 w 3"/>
                <a:gd name="T9" fmla="*/ 1 h 5"/>
                <a:gd name="T10" fmla="*/ 3 w 3"/>
                <a:gd name="T11" fmla="*/ 4 h 5"/>
                <a:gd name="T12" fmla="*/ 2 w 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1" y="5"/>
                    <a:pt x="0" y="4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37" name="Группа 536"/>
          <p:cNvGrpSpPr/>
          <p:nvPr/>
        </p:nvGrpSpPr>
        <p:grpSpPr>
          <a:xfrm>
            <a:off x="1066032" y="675975"/>
            <a:ext cx="254604" cy="274810"/>
            <a:chOff x="3097213" y="406401"/>
            <a:chExt cx="200026" cy="215901"/>
          </a:xfrm>
          <a:solidFill>
            <a:schemeClr val="accent1"/>
          </a:solidFill>
        </p:grpSpPr>
        <p:sp>
          <p:nvSpPr>
            <p:cNvPr id="538" name="Freeform 967"/>
            <p:cNvSpPr>
              <a:spLocks/>
            </p:cNvSpPr>
            <p:nvPr/>
          </p:nvSpPr>
          <p:spPr bwMode="auto">
            <a:xfrm>
              <a:off x="3097213" y="414339"/>
              <a:ext cx="138113" cy="152400"/>
            </a:xfrm>
            <a:custGeom>
              <a:avLst/>
              <a:gdLst>
                <a:gd name="T0" fmla="*/ 8 w 49"/>
                <a:gd name="T1" fmla="*/ 54 h 54"/>
                <a:gd name="T2" fmla="*/ 7 w 49"/>
                <a:gd name="T3" fmla="*/ 53 h 54"/>
                <a:gd name="T4" fmla="*/ 10 w 49"/>
                <a:gd name="T5" fmla="*/ 14 h 54"/>
                <a:gd name="T6" fmla="*/ 48 w 49"/>
                <a:gd name="T7" fmla="*/ 5 h 54"/>
                <a:gd name="T8" fmla="*/ 48 w 49"/>
                <a:gd name="T9" fmla="*/ 7 h 54"/>
                <a:gd name="T10" fmla="*/ 47 w 49"/>
                <a:gd name="T11" fmla="*/ 7 h 54"/>
                <a:gd name="T12" fmla="*/ 12 w 49"/>
                <a:gd name="T13" fmla="*/ 16 h 54"/>
                <a:gd name="T14" fmla="*/ 9 w 49"/>
                <a:gd name="T15" fmla="*/ 52 h 54"/>
                <a:gd name="T16" fmla="*/ 9 w 49"/>
                <a:gd name="T17" fmla="*/ 53 h 54"/>
                <a:gd name="T18" fmla="*/ 8 w 49"/>
                <a:gd name="T1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54">
                  <a:moveTo>
                    <a:pt x="8" y="54"/>
                  </a:moveTo>
                  <a:cubicBezTo>
                    <a:pt x="8" y="54"/>
                    <a:pt x="8" y="53"/>
                    <a:pt x="7" y="53"/>
                  </a:cubicBezTo>
                  <a:cubicBezTo>
                    <a:pt x="0" y="41"/>
                    <a:pt x="1" y="25"/>
                    <a:pt x="10" y="14"/>
                  </a:cubicBezTo>
                  <a:cubicBezTo>
                    <a:pt x="19" y="3"/>
                    <a:pt x="34" y="0"/>
                    <a:pt x="48" y="5"/>
                  </a:cubicBezTo>
                  <a:cubicBezTo>
                    <a:pt x="48" y="5"/>
                    <a:pt x="49" y="6"/>
                    <a:pt x="48" y="7"/>
                  </a:cubicBezTo>
                  <a:cubicBezTo>
                    <a:pt x="48" y="7"/>
                    <a:pt x="47" y="8"/>
                    <a:pt x="47" y="7"/>
                  </a:cubicBezTo>
                  <a:cubicBezTo>
                    <a:pt x="35" y="2"/>
                    <a:pt x="20" y="6"/>
                    <a:pt x="12" y="16"/>
                  </a:cubicBezTo>
                  <a:cubicBezTo>
                    <a:pt x="3" y="26"/>
                    <a:pt x="2" y="41"/>
                    <a:pt x="9" y="52"/>
                  </a:cubicBezTo>
                  <a:cubicBezTo>
                    <a:pt x="10" y="52"/>
                    <a:pt x="9" y="53"/>
                    <a:pt x="9" y="53"/>
                  </a:cubicBezTo>
                  <a:cubicBezTo>
                    <a:pt x="9" y="54"/>
                    <a:pt x="9" y="54"/>
                    <a:pt x="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9" name="Freeform 968"/>
            <p:cNvSpPr>
              <a:spLocks/>
            </p:cNvSpPr>
            <p:nvPr/>
          </p:nvSpPr>
          <p:spPr bwMode="auto">
            <a:xfrm>
              <a:off x="3159126" y="465139"/>
              <a:ext cx="138113" cy="142875"/>
            </a:xfrm>
            <a:custGeom>
              <a:avLst/>
              <a:gdLst>
                <a:gd name="T0" fmla="*/ 13 w 49"/>
                <a:gd name="T1" fmla="*/ 51 h 51"/>
                <a:gd name="T2" fmla="*/ 1 w 49"/>
                <a:gd name="T3" fmla="*/ 48 h 51"/>
                <a:gd name="T4" fmla="*/ 0 w 49"/>
                <a:gd name="T5" fmla="*/ 47 h 51"/>
                <a:gd name="T6" fmla="*/ 2 w 49"/>
                <a:gd name="T7" fmla="*/ 46 h 51"/>
                <a:gd name="T8" fmla="*/ 37 w 49"/>
                <a:gd name="T9" fmla="*/ 37 h 51"/>
                <a:gd name="T10" fmla="*/ 39 w 49"/>
                <a:gd name="T11" fmla="*/ 1 h 51"/>
                <a:gd name="T12" fmla="*/ 40 w 49"/>
                <a:gd name="T13" fmla="*/ 0 h 51"/>
                <a:gd name="T14" fmla="*/ 41 w 49"/>
                <a:gd name="T15" fmla="*/ 0 h 51"/>
                <a:gd name="T16" fmla="*/ 38 w 49"/>
                <a:gd name="T17" fmla="*/ 39 h 51"/>
                <a:gd name="T18" fmla="*/ 13 w 49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51">
                  <a:moveTo>
                    <a:pt x="13" y="51"/>
                  </a:moveTo>
                  <a:cubicBezTo>
                    <a:pt x="9" y="51"/>
                    <a:pt x="5" y="50"/>
                    <a:pt x="1" y="48"/>
                  </a:cubicBezTo>
                  <a:cubicBezTo>
                    <a:pt x="0" y="48"/>
                    <a:pt x="0" y="47"/>
                    <a:pt x="0" y="47"/>
                  </a:cubicBezTo>
                  <a:cubicBezTo>
                    <a:pt x="0" y="46"/>
                    <a:pt x="1" y="46"/>
                    <a:pt x="2" y="46"/>
                  </a:cubicBezTo>
                  <a:cubicBezTo>
                    <a:pt x="14" y="51"/>
                    <a:pt x="28" y="48"/>
                    <a:pt x="37" y="37"/>
                  </a:cubicBezTo>
                  <a:cubicBezTo>
                    <a:pt x="45" y="27"/>
                    <a:pt x="46" y="13"/>
                    <a:pt x="39" y="1"/>
                  </a:cubicBezTo>
                  <a:cubicBezTo>
                    <a:pt x="39" y="1"/>
                    <a:pt x="39" y="0"/>
                    <a:pt x="40" y="0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9" y="12"/>
                    <a:pt x="48" y="28"/>
                    <a:pt x="38" y="39"/>
                  </a:cubicBezTo>
                  <a:cubicBezTo>
                    <a:pt x="32" y="46"/>
                    <a:pt x="23" y="51"/>
                    <a:pt x="13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0" name="Freeform 969"/>
            <p:cNvSpPr>
              <a:spLocks/>
            </p:cNvSpPr>
            <p:nvPr/>
          </p:nvSpPr>
          <p:spPr bwMode="auto">
            <a:xfrm>
              <a:off x="3203576" y="406401"/>
              <a:ext cx="31750" cy="39688"/>
            </a:xfrm>
            <a:custGeom>
              <a:avLst/>
              <a:gdLst>
                <a:gd name="T0" fmla="*/ 1 w 11"/>
                <a:gd name="T1" fmla="*/ 14 h 14"/>
                <a:gd name="T2" fmla="*/ 0 w 11"/>
                <a:gd name="T3" fmla="*/ 13 h 14"/>
                <a:gd name="T4" fmla="*/ 1 w 11"/>
                <a:gd name="T5" fmla="*/ 12 h 14"/>
                <a:gd name="T6" fmla="*/ 8 w 11"/>
                <a:gd name="T7" fmla="*/ 9 h 14"/>
                <a:gd name="T8" fmla="*/ 5 w 11"/>
                <a:gd name="T9" fmla="*/ 2 h 14"/>
                <a:gd name="T10" fmla="*/ 6 w 11"/>
                <a:gd name="T11" fmla="*/ 0 h 14"/>
                <a:gd name="T12" fmla="*/ 7 w 11"/>
                <a:gd name="T13" fmla="*/ 1 h 14"/>
                <a:gd name="T14" fmla="*/ 10 w 11"/>
                <a:gd name="T15" fmla="*/ 9 h 14"/>
                <a:gd name="T16" fmla="*/ 10 w 11"/>
                <a:gd name="T17" fmla="*/ 10 h 14"/>
                <a:gd name="T18" fmla="*/ 2 w 11"/>
                <a:gd name="T19" fmla="*/ 14 h 14"/>
                <a:gd name="T20" fmla="*/ 1 w 11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1" y="14"/>
                    <a:pt x="1" y="13"/>
                    <a:pt x="0" y="13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1" name="Freeform 970"/>
            <p:cNvSpPr>
              <a:spLocks/>
            </p:cNvSpPr>
            <p:nvPr/>
          </p:nvSpPr>
          <p:spPr bwMode="auto">
            <a:xfrm>
              <a:off x="3159126" y="582614"/>
              <a:ext cx="28575" cy="39688"/>
            </a:xfrm>
            <a:custGeom>
              <a:avLst/>
              <a:gdLst>
                <a:gd name="T0" fmla="*/ 4 w 10"/>
                <a:gd name="T1" fmla="*/ 14 h 14"/>
                <a:gd name="T2" fmla="*/ 3 w 10"/>
                <a:gd name="T3" fmla="*/ 13 h 14"/>
                <a:gd name="T4" fmla="*/ 0 w 10"/>
                <a:gd name="T5" fmla="*/ 5 h 14"/>
                <a:gd name="T6" fmla="*/ 1 w 10"/>
                <a:gd name="T7" fmla="*/ 4 h 14"/>
                <a:gd name="T8" fmla="*/ 9 w 10"/>
                <a:gd name="T9" fmla="*/ 1 h 14"/>
                <a:gd name="T10" fmla="*/ 10 w 10"/>
                <a:gd name="T11" fmla="*/ 1 h 14"/>
                <a:gd name="T12" fmla="*/ 9 w 10"/>
                <a:gd name="T13" fmla="*/ 3 h 14"/>
                <a:gd name="T14" fmla="*/ 3 w 10"/>
                <a:gd name="T15" fmla="*/ 6 h 14"/>
                <a:gd name="T16" fmla="*/ 5 w 10"/>
                <a:gd name="T17" fmla="*/ 12 h 14"/>
                <a:gd name="T18" fmla="*/ 5 w 10"/>
                <a:gd name="T19" fmla="*/ 14 h 14"/>
                <a:gd name="T20" fmla="*/ 4 w 10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4">
                  <a:moveTo>
                    <a:pt x="4" y="14"/>
                  </a:moveTo>
                  <a:cubicBezTo>
                    <a:pt x="4" y="14"/>
                    <a:pt x="4" y="14"/>
                    <a:pt x="3" y="1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5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42" name="Группа 541"/>
          <p:cNvGrpSpPr/>
          <p:nvPr/>
        </p:nvGrpSpPr>
        <p:grpSpPr>
          <a:xfrm>
            <a:off x="4160146" y="2378602"/>
            <a:ext cx="439546" cy="216006"/>
            <a:chOff x="3400426" y="2505076"/>
            <a:chExt cx="277813" cy="136526"/>
          </a:xfrm>
          <a:solidFill>
            <a:schemeClr val="accent1"/>
          </a:solidFill>
        </p:grpSpPr>
        <p:sp>
          <p:nvSpPr>
            <p:cNvPr id="543" name="Freeform 991"/>
            <p:cNvSpPr>
              <a:spLocks noEditPoints="1"/>
            </p:cNvSpPr>
            <p:nvPr/>
          </p:nvSpPr>
          <p:spPr bwMode="auto">
            <a:xfrm>
              <a:off x="3481388" y="2516189"/>
              <a:ext cx="115888" cy="111125"/>
            </a:xfrm>
            <a:custGeom>
              <a:avLst/>
              <a:gdLst>
                <a:gd name="T0" fmla="*/ 20 w 41"/>
                <a:gd name="T1" fmla="*/ 40 h 40"/>
                <a:gd name="T2" fmla="*/ 0 w 41"/>
                <a:gd name="T3" fmla="*/ 20 h 40"/>
                <a:gd name="T4" fmla="*/ 20 w 41"/>
                <a:gd name="T5" fmla="*/ 0 h 40"/>
                <a:gd name="T6" fmla="*/ 41 w 41"/>
                <a:gd name="T7" fmla="*/ 20 h 40"/>
                <a:gd name="T8" fmla="*/ 20 w 41"/>
                <a:gd name="T9" fmla="*/ 40 h 40"/>
                <a:gd name="T10" fmla="*/ 20 w 41"/>
                <a:gd name="T11" fmla="*/ 2 h 40"/>
                <a:gd name="T12" fmla="*/ 3 w 41"/>
                <a:gd name="T13" fmla="*/ 20 h 40"/>
                <a:gd name="T14" fmla="*/ 20 w 41"/>
                <a:gd name="T15" fmla="*/ 38 h 40"/>
                <a:gd name="T16" fmla="*/ 38 w 41"/>
                <a:gd name="T17" fmla="*/ 20 h 40"/>
                <a:gd name="T18" fmla="*/ 20 w 41"/>
                <a:gd name="T1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1" y="9"/>
                    <a:pt x="41" y="20"/>
                  </a:cubicBezTo>
                  <a:cubicBezTo>
                    <a:pt x="41" y="31"/>
                    <a:pt x="32" y="40"/>
                    <a:pt x="20" y="40"/>
                  </a:cubicBezTo>
                  <a:close/>
                  <a:moveTo>
                    <a:pt x="20" y="2"/>
                  </a:moveTo>
                  <a:cubicBezTo>
                    <a:pt x="11" y="2"/>
                    <a:pt x="3" y="10"/>
                    <a:pt x="3" y="20"/>
                  </a:cubicBezTo>
                  <a:cubicBezTo>
                    <a:pt x="3" y="30"/>
                    <a:pt x="11" y="38"/>
                    <a:pt x="20" y="38"/>
                  </a:cubicBezTo>
                  <a:cubicBezTo>
                    <a:pt x="30" y="38"/>
                    <a:pt x="38" y="30"/>
                    <a:pt x="38" y="20"/>
                  </a:cubicBezTo>
                  <a:cubicBezTo>
                    <a:pt x="38" y="10"/>
                    <a:pt x="30" y="2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4" name="Freeform 992"/>
            <p:cNvSpPr>
              <a:spLocks/>
            </p:cNvSpPr>
            <p:nvPr/>
          </p:nvSpPr>
          <p:spPr bwMode="auto">
            <a:xfrm>
              <a:off x="3521076" y="2549526"/>
              <a:ext cx="36513" cy="47625"/>
            </a:xfrm>
            <a:custGeom>
              <a:avLst/>
              <a:gdLst>
                <a:gd name="T0" fmla="*/ 8 w 13"/>
                <a:gd name="T1" fmla="*/ 17 h 17"/>
                <a:gd name="T2" fmla="*/ 5 w 13"/>
                <a:gd name="T3" fmla="*/ 17 h 17"/>
                <a:gd name="T4" fmla="*/ 0 w 13"/>
                <a:gd name="T5" fmla="*/ 12 h 17"/>
                <a:gd name="T6" fmla="*/ 1 w 13"/>
                <a:gd name="T7" fmla="*/ 11 h 17"/>
                <a:gd name="T8" fmla="*/ 2 w 13"/>
                <a:gd name="T9" fmla="*/ 12 h 17"/>
                <a:gd name="T10" fmla="*/ 5 w 13"/>
                <a:gd name="T11" fmla="*/ 14 h 17"/>
                <a:gd name="T12" fmla="*/ 8 w 13"/>
                <a:gd name="T13" fmla="*/ 14 h 17"/>
                <a:gd name="T14" fmla="*/ 11 w 13"/>
                <a:gd name="T15" fmla="*/ 12 h 17"/>
                <a:gd name="T16" fmla="*/ 8 w 13"/>
                <a:gd name="T17" fmla="*/ 9 h 17"/>
                <a:gd name="T18" fmla="*/ 5 w 13"/>
                <a:gd name="T19" fmla="*/ 9 h 17"/>
                <a:gd name="T20" fmla="*/ 0 w 13"/>
                <a:gd name="T21" fmla="*/ 4 h 17"/>
                <a:gd name="T22" fmla="*/ 5 w 13"/>
                <a:gd name="T23" fmla="*/ 0 h 17"/>
                <a:gd name="T24" fmla="*/ 8 w 13"/>
                <a:gd name="T25" fmla="*/ 0 h 17"/>
                <a:gd name="T26" fmla="*/ 13 w 13"/>
                <a:gd name="T27" fmla="*/ 4 h 17"/>
                <a:gd name="T28" fmla="*/ 12 w 13"/>
                <a:gd name="T29" fmla="*/ 5 h 17"/>
                <a:gd name="T30" fmla="*/ 11 w 13"/>
                <a:gd name="T31" fmla="*/ 4 h 17"/>
                <a:gd name="T32" fmla="*/ 8 w 13"/>
                <a:gd name="T33" fmla="*/ 2 h 17"/>
                <a:gd name="T34" fmla="*/ 5 w 13"/>
                <a:gd name="T35" fmla="*/ 2 h 17"/>
                <a:gd name="T36" fmla="*/ 2 w 13"/>
                <a:gd name="T37" fmla="*/ 4 h 17"/>
                <a:gd name="T38" fmla="*/ 5 w 13"/>
                <a:gd name="T39" fmla="*/ 7 h 17"/>
                <a:gd name="T40" fmla="*/ 8 w 13"/>
                <a:gd name="T41" fmla="*/ 7 h 17"/>
                <a:gd name="T42" fmla="*/ 13 w 13"/>
                <a:gd name="T43" fmla="*/ 12 h 17"/>
                <a:gd name="T44" fmla="*/ 8 w 13"/>
                <a:gd name="T4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7">
                  <a:moveTo>
                    <a:pt x="8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2" y="17"/>
                    <a:pt x="0" y="14"/>
                    <a:pt x="0" y="12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4" y="14"/>
                    <a:pt x="5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1" y="13"/>
                    <a:pt x="11" y="12"/>
                  </a:cubicBezTo>
                  <a:cubicBezTo>
                    <a:pt x="11" y="10"/>
                    <a:pt x="9" y="9"/>
                    <a:pt x="8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3" y="2"/>
                    <a:pt x="13" y="4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3"/>
                    <a:pt x="9" y="2"/>
                    <a:pt x="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2" y="3"/>
                    <a:pt x="2" y="4"/>
                  </a:cubicBezTo>
                  <a:cubicBezTo>
                    <a:pt x="2" y="6"/>
                    <a:pt x="4" y="7"/>
                    <a:pt x="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7"/>
                    <a:pt x="13" y="9"/>
                    <a:pt x="13" y="12"/>
                  </a:cubicBezTo>
                  <a:cubicBezTo>
                    <a:pt x="13" y="14"/>
                    <a:pt x="11" y="17"/>
                    <a:pt x="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5" name="Freeform 993"/>
            <p:cNvSpPr>
              <a:spLocks/>
            </p:cNvSpPr>
            <p:nvPr/>
          </p:nvSpPr>
          <p:spPr bwMode="auto">
            <a:xfrm>
              <a:off x="3535363" y="2538414"/>
              <a:ext cx="7938" cy="15875"/>
            </a:xfrm>
            <a:custGeom>
              <a:avLst/>
              <a:gdLst>
                <a:gd name="T0" fmla="*/ 1 w 3"/>
                <a:gd name="T1" fmla="*/ 6 h 6"/>
                <a:gd name="T2" fmla="*/ 0 w 3"/>
                <a:gd name="T3" fmla="*/ 5 h 6"/>
                <a:gd name="T4" fmla="*/ 0 w 3"/>
                <a:gd name="T5" fmla="*/ 1 h 6"/>
                <a:gd name="T6" fmla="*/ 1 w 3"/>
                <a:gd name="T7" fmla="*/ 0 h 6"/>
                <a:gd name="T8" fmla="*/ 3 w 3"/>
                <a:gd name="T9" fmla="*/ 1 h 6"/>
                <a:gd name="T10" fmla="*/ 3 w 3"/>
                <a:gd name="T11" fmla="*/ 5 h 6"/>
                <a:gd name="T12" fmla="*/ 1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6" name="Freeform 994"/>
            <p:cNvSpPr>
              <a:spLocks/>
            </p:cNvSpPr>
            <p:nvPr/>
          </p:nvSpPr>
          <p:spPr bwMode="auto">
            <a:xfrm>
              <a:off x="3535363" y="2589214"/>
              <a:ext cx="7938" cy="15875"/>
            </a:xfrm>
            <a:custGeom>
              <a:avLst/>
              <a:gdLst>
                <a:gd name="T0" fmla="*/ 1 w 3"/>
                <a:gd name="T1" fmla="*/ 6 h 6"/>
                <a:gd name="T2" fmla="*/ 0 w 3"/>
                <a:gd name="T3" fmla="*/ 5 h 6"/>
                <a:gd name="T4" fmla="*/ 0 w 3"/>
                <a:gd name="T5" fmla="*/ 1 h 6"/>
                <a:gd name="T6" fmla="*/ 1 w 3"/>
                <a:gd name="T7" fmla="*/ 0 h 6"/>
                <a:gd name="T8" fmla="*/ 3 w 3"/>
                <a:gd name="T9" fmla="*/ 1 h 6"/>
                <a:gd name="T10" fmla="*/ 3 w 3"/>
                <a:gd name="T11" fmla="*/ 5 h 6"/>
                <a:gd name="T12" fmla="*/ 1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7" name="Freeform 995"/>
            <p:cNvSpPr>
              <a:spLocks/>
            </p:cNvSpPr>
            <p:nvPr/>
          </p:nvSpPr>
          <p:spPr bwMode="auto">
            <a:xfrm>
              <a:off x="3400426" y="2505076"/>
              <a:ext cx="92075" cy="77788"/>
            </a:xfrm>
            <a:custGeom>
              <a:avLst/>
              <a:gdLst>
                <a:gd name="T0" fmla="*/ 22 w 33"/>
                <a:gd name="T1" fmla="*/ 28 h 28"/>
                <a:gd name="T2" fmla="*/ 21 w 33"/>
                <a:gd name="T3" fmla="*/ 28 h 28"/>
                <a:gd name="T4" fmla="*/ 0 w 33"/>
                <a:gd name="T5" fmla="*/ 15 h 28"/>
                <a:gd name="T6" fmla="*/ 0 w 33"/>
                <a:gd name="T7" fmla="*/ 14 h 28"/>
                <a:gd name="T8" fmla="*/ 0 w 33"/>
                <a:gd name="T9" fmla="*/ 13 h 28"/>
                <a:gd name="T10" fmla="*/ 21 w 33"/>
                <a:gd name="T11" fmla="*/ 0 h 28"/>
                <a:gd name="T12" fmla="*/ 22 w 33"/>
                <a:gd name="T13" fmla="*/ 0 h 28"/>
                <a:gd name="T14" fmla="*/ 23 w 33"/>
                <a:gd name="T15" fmla="*/ 1 h 28"/>
                <a:gd name="T16" fmla="*/ 23 w 33"/>
                <a:gd name="T17" fmla="*/ 7 h 28"/>
                <a:gd name="T18" fmla="*/ 32 w 33"/>
                <a:gd name="T19" fmla="*/ 7 h 28"/>
                <a:gd name="T20" fmla="*/ 33 w 33"/>
                <a:gd name="T21" fmla="*/ 8 h 28"/>
                <a:gd name="T22" fmla="*/ 32 w 33"/>
                <a:gd name="T23" fmla="*/ 9 h 28"/>
                <a:gd name="T24" fmla="*/ 22 w 33"/>
                <a:gd name="T25" fmla="*/ 9 h 28"/>
                <a:gd name="T26" fmla="*/ 20 w 33"/>
                <a:gd name="T27" fmla="*/ 8 h 28"/>
                <a:gd name="T28" fmla="*/ 20 w 33"/>
                <a:gd name="T29" fmla="*/ 3 h 28"/>
                <a:gd name="T30" fmla="*/ 3 w 33"/>
                <a:gd name="T31" fmla="*/ 14 h 28"/>
                <a:gd name="T32" fmla="*/ 20 w 33"/>
                <a:gd name="T33" fmla="*/ 25 h 28"/>
                <a:gd name="T34" fmla="*/ 20 w 33"/>
                <a:gd name="T35" fmla="*/ 20 h 28"/>
                <a:gd name="T36" fmla="*/ 22 w 33"/>
                <a:gd name="T37" fmla="*/ 18 h 28"/>
                <a:gd name="T38" fmla="*/ 27 w 33"/>
                <a:gd name="T39" fmla="*/ 18 h 28"/>
                <a:gd name="T40" fmla="*/ 28 w 33"/>
                <a:gd name="T41" fmla="*/ 20 h 28"/>
                <a:gd name="T42" fmla="*/ 27 w 33"/>
                <a:gd name="T43" fmla="*/ 21 h 28"/>
                <a:gd name="T44" fmla="*/ 23 w 33"/>
                <a:gd name="T45" fmla="*/ 21 h 28"/>
                <a:gd name="T46" fmla="*/ 23 w 33"/>
                <a:gd name="T47" fmla="*/ 27 h 28"/>
                <a:gd name="T48" fmla="*/ 22 w 33"/>
                <a:gd name="T49" fmla="*/ 28 h 28"/>
                <a:gd name="T50" fmla="*/ 22 w 33"/>
                <a:gd name="T5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28">
                  <a:moveTo>
                    <a:pt x="22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3" y="1"/>
                    <a:pt x="23" y="1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3" y="7"/>
                    <a:pt x="33" y="8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20" y="8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1" y="18"/>
                    <a:pt x="22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20"/>
                  </a:cubicBezTo>
                  <a:cubicBezTo>
                    <a:pt x="28" y="20"/>
                    <a:pt x="27" y="21"/>
                    <a:pt x="27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8" name="Freeform 996"/>
            <p:cNvSpPr>
              <a:spLocks/>
            </p:cNvSpPr>
            <p:nvPr/>
          </p:nvSpPr>
          <p:spPr bwMode="auto">
            <a:xfrm>
              <a:off x="3584576" y="2563814"/>
              <a:ext cx="93663" cy="77788"/>
            </a:xfrm>
            <a:custGeom>
              <a:avLst/>
              <a:gdLst>
                <a:gd name="T0" fmla="*/ 11 w 33"/>
                <a:gd name="T1" fmla="*/ 28 h 28"/>
                <a:gd name="T2" fmla="*/ 11 w 33"/>
                <a:gd name="T3" fmla="*/ 28 h 28"/>
                <a:gd name="T4" fmla="*/ 10 w 33"/>
                <a:gd name="T5" fmla="*/ 27 h 28"/>
                <a:gd name="T6" fmla="*/ 10 w 33"/>
                <a:gd name="T7" fmla="*/ 21 h 28"/>
                <a:gd name="T8" fmla="*/ 1 w 33"/>
                <a:gd name="T9" fmla="*/ 21 h 28"/>
                <a:gd name="T10" fmla="*/ 0 w 33"/>
                <a:gd name="T11" fmla="*/ 20 h 28"/>
                <a:gd name="T12" fmla="*/ 1 w 33"/>
                <a:gd name="T13" fmla="*/ 19 h 28"/>
                <a:gd name="T14" fmla="*/ 11 w 33"/>
                <a:gd name="T15" fmla="*/ 19 h 28"/>
                <a:gd name="T16" fmla="*/ 13 w 33"/>
                <a:gd name="T17" fmla="*/ 20 h 28"/>
                <a:gd name="T18" fmla="*/ 13 w 33"/>
                <a:gd name="T19" fmla="*/ 25 h 28"/>
                <a:gd name="T20" fmla="*/ 30 w 33"/>
                <a:gd name="T21" fmla="*/ 14 h 28"/>
                <a:gd name="T22" fmla="*/ 13 w 33"/>
                <a:gd name="T23" fmla="*/ 3 h 28"/>
                <a:gd name="T24" fmla="*/ 13 w 33"/>
                <a:gd name="T25" fmla="*/ 8 h 28"/>
                <a:gd name="T26" fmla="*/ 11 w 33"/>
                <a:gd name="T27" fmla="*/ 9 h 28"/>
                <a:gd name="T28" fmla="*/ 6 w 33"/>
                <a:gd name="T29" fmla="*/ 9 h 28"/>
                <a:gd name="T30" fmla="*/ 5 w 33"/>
                <a:gd name="T31" fmla="*/ 8 h 28"/>
                <a:gd name="T32" fmla="*/ 6 w 33"/>
                <a:gd name="T33" fmla="*/ 7 h 28"/>
                <a:gd name="T34" fmla="*/ 10 w 33"/>
                <a:gd name="T35" fmla="*/ 7 h 28"/>
                <a:gd name="T36" fmla="*/ 10 w 33"/>
                <a:gd name="T37" fmla="*/ 1 h 28"/>
                <a:gd name="T38" fmla="*/ 11 w 33"/>
                <a:gd name="T39" fmla="*/ 0 h 28"/>
                <a:gd name="T40" fmla="*/ 12 w 33"/>
                <a:gd name="T41" fmla="*/ 0 h 28"/>
                <a:gd name="T42" fmla="*/ 33 w 33"/>
                <a:gd name="T43" fmla="*/ 13 h 28"/>
                <a:gd name="T44" fmla="*/ 33 w 33"/>
                <a:gd name="T45" fmla="*/ 14 h 28"/>
                <a:gd name="T46" fmla="*/ 33 w 33"/>
                <a:gd name="T47" fmla="*/ 15 h 28"/>
                <a:gd name="T48" fmla="*/ 12 w 33"/>
                <a:gd name="T49" fmla="*/ 28 h 28"/>
                <a:gd name="T50" fmla="*/ 11 w 33"/>
                <a:gd name="T5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28"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3" y="19"/>
                    <a:pt x="13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2" y="9"/>
                    <a:pt x="11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49" name="Группа 548"/>
          <p:cNvGrpSpPr/>
          <p:nvPr/>
        </p:nvGrpSpPr>
        <p:grpSpPr>
          <a:xfrm>
            <a:off x="1562398" y="2342989"/>
            <a:ext cx="295123" cy="297277"/>
            <a:chOff x="2744788" y="2119313"/>
            <a:chExt cx="217488" cy="219076"/>
          </a:xfrm>
          <a:solidFill>
            <a:schemeClr val="accent1"/>
          </a:solidFill>
        </p:grpSpPr>
        <p:sp>
          <p:nvSpPr>
            <p:cNvPr id="550" name="Freeform 1185"/>
            <p:cNvSpPr>
              <a:spLocks/>
            </p:cNvSpPr>
            <p:nvPr/>
          </p:nvSpPr>
          <p:spPr bwMode="auto">
            <a:xfrm>
              <a:off x="2859088" y="2198688"/>
              <a:ext cx="33338" cy="47625"/>
            </a:xfrm>
            <a:custGeom>
              <a:avLst/>
              <a:gdLst>
                <a:gd name="T0" fmla="*/ 8 w 12"/>
                <a:gd name="T1" fmla="*/ 17 h 17"/>
                <a:gd name="T2" fmla="*/ 5 w 12"/>
                <a:gd name="T3" fmla="*/ 17 h 17"/>
                <a:gd name="T4" fmla="*/ 0 w 12"/>
                <a:gd name="T5" fmla="*/ 12 h 17"/>
                <a:gd name="T6" fmla="*/ 1 w 12"/>
                <a:gd name="T7" fmla="*/ 11 h 17"/>
                <a:gd name="T8" fmla="*/ 2 w 12"/>
                <a:gd name="T9" fmla="*/ 12 h 17"/>
                <a:gd name="T10" fmla="*/ 5 w 12"/>
                <a:gd name="T11" fmla="*/ 15 h 17"/>
                <a:gd name="T12" fmla="*/ 8 w 12"/>
                <a:gd name="T13" fmla="*/ 15 h 17"/>
                <a:gd name="T14" fmla="*/ 10 w 12"/>
                <a:gd name="T15" fmla="*/ 12 h 17"/>
                <a:gd name="T16" fmla="*/ 8 w 12"/>
                <a:gd name="T17" fmla="*/ 10 h 17"/>
                <a:gd name="T18" fmla="*/ 5 w 12"/>
                <a:gd name="T19" fmla="*/ 10 h 17"/>
                <a:gd name="T20" fmla="*/ 0 w 12"/>
                <a:gd name="T21" fmla="*/ 5 h 17"/>
                <a:gd name="T22" fmla="*/ 5 w 12"/>
                <a:gd name="T23" fmla="*/ 0 h 17"/>
                <a:gd name="T24" fmla="*/ 8 w 12"/>
                <a:gd name="T25" fmla="*/ 0 h 17"/>
                <a:gd name="T26" fmla="*/ 12 w 12"/>
                <a:gd name="T27" fmla="*/ 5 h 17"/>
                <a:gd name="T28" fmla="*/ 11 w 12"/>
                <a:gd name="T29" fmla="*/ 6 h 17"/>
                <a:gd name="T30" fmla="*/ 10 w 12"/>
                <a:gd name="T31" fmla="*/ 5 h 17"/>
                <a:gd name="T32" fmla="*/ 8 w 12"/>
                <a:gd name="T33" fmla="*/ 3 h 17"/>
                <a:gd name="T34" fmla="*/ 5 w 12"/>
                <a:gd name="T35" fmla="*/ 3 h 17"/>
                <a:gd name="T36" fmla="*/ 2 w 12"/>
                <a:gd name="T37" fmla="*/ 5 h 17"/>
                <a:gd name="T38" fmla="*/ 5 w 12"/>
                <a:gd name="T39" fmla="*/ 8 h 17"/>
                <a:gd name="T40" fmla="*/ 8 w 12"/>
                <a:gd name="T41" fmla="*/ 8 h 17"/>
                <a:gd name="T42" fmla="*/ 12 w 12"/>
                <a:gd name="T43" fmla="*/ 12 h 17"/>
                <a:gd name="T44" fmla="*/ 8 w 12"/>
                <a:gd name="T4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7">
                  <a:moveTo>
                    <a:pt x="8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2" y="17"/>
                    <a:pt x="0" y="15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2"/>
                  </a:cubicBezTo>
                  <a:cubicBezTo>
                    <a:pt x="10" y="11"/>
                    <a:pt x="9" y="10"/>
                    <a:pt x="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2" y="3"/>
                    <a:pt x="12" y="5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4"/>
                    <a:pt x="9" y="3"/>
                    <a:pt x="8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3" y="8"/>
                    <a:pt x="5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2" y="10"/>
                    <a:pt x="12" y="12"/>
                  </a:cubicBezTo>
                  <a:cubicBezTo>
                    <a:pt x="12" y="15"/>
                    <a:pt x="10" y="17"/>
                    <a:pt x="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1" name="Freeform 1186"/>
            <p:cNvSpPr>
              <a:spLocks/>
            </p:cNvSpPr>
            <p:nvPr/>
          </p:nvSpPr>
          <p:spPr bwMode="auto">
            <a:xfrm>
              <a:off x="2873376" y="2190751"/>
              <a:ext cx="4763" cy="15875"/>
            </a:xfrm>
            <a:custGeom>
              <a:avLst/>
              <a:gdLst>
                <a:gd name="T0" fmla="*/ 1 w 2"/>
                <a:gd name="T1" fmla="*/ 6 h 6"/>
                <a:gd name="T2" fmla="*/ 0 w 2"/>
                <a:gd name="T3" fmla="*/ 5 h 6"/>
                <a:gd name="T4" fmla="*/ 0 w 2"/>
                <a:gd name="T5" fmla="*/ 1 h 6"/>
                <a:gd name="T6" fmla="*/ 1 w 2"/>
                <a:gd name="T7" fmla="*/ 0 h 6"/>
                <a:gd name="T8" fmla="*/ 2 w 2"/>
                <a:gd name="T9" fmla="*/ 1 h 6"/>
                <a:gd name="T10" fmla="*/ 2 w 2"/>
                <a:gd name="T11" fmla="*/ 5 h 6"/>
                <a:gd name="T12" fmla="*/ 1 w 2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2" name="Freeform 1187"/>
            <p:cNvSpPr>
              <a:spLocks/>
            </p:cNvSpPr>
            <p:nvPr/>
          </p:nvSpPr>
          <p:spPr bwMode="auto">
            <a:xfrm>
              <a:off x="2873376" y="2239963"/>
              <a:ext cx="4763" cy="14288"/>
            </a:xfrm>
            <a:custGeom>
              <a:avLst/>
              <a:gdLst>
                <a:gd name="T0" fmla="*/ 1 w 2"/>
                <a:gd name="T1" fmla="*/ 5 h 5"/>
                <a:gd name="T2" fmla="*/ 0 w 2"/>
                <a:gd name="T3" fmla="*/ 4 h 5"/>
                <a:gd name="T4" fmla="*/ 0 w 2"/>
                <a:gd name="T5" fmla="*/ 1 h 5"/>
                <a:gd name="T6" fmla="*/ 1 w 2"/>
                <a:gd name="T7" fmla="*/ 0 h 5"/>
                <a:gd name="T8" fmla="*/ 2 w 2"/>
                <a:gd name="T9" fmla="*/ 1 h 5"/>
                <a:gd name="T10" fmla="*/ 2 w 2"/>
                <a:gd name="T11" fmla="*/ 4 h 5"/>
                <a:gd name="T12" fmla="*/ 1 w 2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5"/>
                    <a:pt x="0" y="5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3" name="Freeform 1188"/>
            <p:cNvSpPr>
              <a:spLocks noEditPoints="1"/>
            </p:cNvSpPr>
            <p:nvPr/>
          </p:nvSpPr>
          <p:spPr bwMode="auto">
            <a:xfrm>
              <a:off x="2843213" y="2119313"/>
              <a:ext cx="66675" cy="34925"/>
            </a:xfrm>
            <a:custGeom>
              <a:avLst/>
              <a:gdLst>
                <a:gd name="T0" fmla="*/ 19 w 24"/>
                <a:gd name="T1" fmla="*/ 12 h 12"/>
                <a:gd name="T2" fmla="*/ 5 w 24"/>
                <a:gd name="T3" fmla="*/ 12 h 12"/>
                <a:gd name="T4" fmla="*/ 4 w 24"/>
                <a:gd name="T5" fmla="*/ 12 h 12"/>
                <a:gd name="T6" fmla="*/ 1 w 24"/>
                <a:gd name="T7" fmla="*/ 3 h 12"/>
                <a:gd name="T8" fmla="*/ 1 w 24"/>
                <a:gd name="T9" fmla="*/ 1 h 12"/>
                <a:gd name="T10" fmla="*/ 3 w 24"/>
                <a:gd name="T11" fmla="*/ 0 h 12"/>
                <a:gd name="T12" fmla="*/ 6 w 24"/>
                <a:gd name="T13" fmla="*/ 1 h 12"/>
                <a:gd name="T14" fmla="*/ 11 w 24"/>
                <a:gd name="T15" fmla="*/ 0 h 12"/>
                <a:gd name="T16" fmla="*/ 11 w 24"/>
                <a:gd name="T17" fmla="*/ 0 h 12"/>
                <a:gd name="T18" fmla="*/ 13 w 24"/>
                <a:gd name="T19" fmla="*/ 0 h 12"/>
                <a:gd name="T20" fmla="*/ 18 w 24"/>
                <a:gd name="T21" fmla="*/ 1 h 12"/>
                <a:gd name="T22" fmla="*/ 21 w 24"/>
                <a:gd name="T23" fmla="*/ 0 h 12"/>
                <a:gd name="T24" fmla="*/ 24 w 24"/>
                <a:gd name="T25" fmla="*/ 1 h 12"/>
                <a:gd name="T26" fmla="*/ 24 w 24"/>
                <a:gd name="T27" fmla="*/ 3 h 12"/>
                <a:gd name="T28" fmla="*/ 20 w 24"/>
                <a:gd name="T29" fmla="*/ 12 h 12"/>
                <a:gd name="T30" fmla="*/ 19 w 24"/>
                <a:gd name="T31" fmla="*/ 12 h 12"/>
                <a:gd name="T32" fmla="*/ 6 w 24"/>
                <a:gd name="T33" fmla="*/ 10 h 12"/>
                <a:gd name="T34" fmla="*/ 18 w 24"/>
                <a:gd name="T35" fmla="*/ 10 h 12"/>
                <a:gd name="T36" fmla="*/ 22 w 24"/>
                <a:gd name="T37" fmla="*/ 2 h 12"/>
                <a:gd name="T38" fmla="*/ 18 w 24"/>
                <a:gd name="T39" fmla="*/ 4 h 12"/>
                <a:gd name="T40" fmla="*/ 17 w 24"/>
                <a:gd name="T41" fmla="*/ 3 h 12"/>
                <a:gd name="T42" fmla="*/ 13 w 24"/>
                <a:gd name="T43" fmla="*/ 2 h 12"/>
                <a:gd name="T44" fmla="*/ 12 w 24"/>
                <a:gd name="T45" fmla="*/ 2 h 12"/>
                <a:gd name="T46" fmla="*/ 7 w 24"/>
                <a:gd name="T47" fmla="*/ 3 h 12"/>
                <a:gd name="T48" fmla="*/ 6 w 24"/>
                <a:gd name="T49" fmla="*/ 4 h 12"/>
                <a:gd name="T50" fmla="*/ 3 w 24"/>
                <a:gd name="T51" fmla="*/ 2 h 12"/>
                <a:gd name="T52" fmla="*/ 6 w 24"/>
                <a:gd name="T5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12">
                  <a:moveTo>
                    <a:pt x="19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0"/>
                    <a:pt x="24" y="1"/>
                  </a:cubicBezTo>
                  <a:cubicBezTo>
                    <a:pt x="24" y="1"/>
                    <a:pt x="24" y="2"/>
                    <a:pt x="24" y="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lose/>
                  <a:moveTo>
                    <a:pt x="6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3"/>
                  </a:cubicBezTo>
                  <a:cubicBezTo>
                    <a:pt x="16" y="3"/>
                    <a:pt x="14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2"/>
                    <a:pt x="8" y="3"/>
                    <a:pt x="7" y="3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4" name="Freeform 1189"/>
            <p:cNvSpPr>
              <a:spLocks/>
            </p:cNvSpPr>
            <p:nvPr/>
          </p:nvSpPr>
          <p:spPr bwMode="auto">
            <a:xfrm>
              <a:off x="2854326" y="2147888"/>
              <a:ext cx="44450" cy="17463"/>
            </a:xfrm>
            <a:custGeom>
              <a:avLst/>
              <a:gdLst>
                <a:gd name="T0" fmla="*/ 15 w 16"/>
                <a:gd name="T1" fmla="*/ 6 h 6"/>
                <a:gd name="T2" fmla="*/ 1 w 16"/>
                <a:gd name="T3" fmla="*/ 6 h 6"/>
                <a:gd name="T4" fmla="*/ 0 w 16"/>
                <a:gd name="T5" fmla="*/ 5 h 6"/>
                <a:gd name="T6" fmla="*/ 0 w 16"/>
                <a:gd name="T7" fmla="*/ 1 h 6"/>
                <a:gd name="T8" fmla="*/ 1 w 16"/>
                <a:gd name="T9" fmla="*/ 0 h 6"/>
                <a:gd name="T10" fmla="*/ 3 w 16"/>
                <a:gd name="T11" fmla="*/ 1 h 6"/>
                <a:gd name="T12" fmla="*/ 3 w 16"/>
                <a:gd name="T13" fmla="*/ 4 h 6"/>
                <a:gd name="T14" fmla="*/ 14 w 16"/>
                <a:gd name="T15" fmla="*/ 4 h 6"/>
                <a:gd name="T16" fmla="*/ 14 w 16"/>
                <a:gd name="T17" fmla="*/ 1 h 6"/>
                <a:gd name="T18" fmla="*/ 15 w 16"/>
                <a:gd name="T19" fmla="*/ 0 h 6"/>
                <a:gd name="T20" fmla="*/ 16 w 16"/>
                <a:gd name="T21" fmla="*/ 1 h 6"/>
                <a:gd name="T22" fmla="*/ 16 w 16"/>
                <a:gd name="T23" fmla="*/ 5 h 6"/>
                <a:gd name="T24" fmla="*/ 15 w 16"/>
                <a:gd name="T2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6">
                  <a:moveTo>
                    <a:pt x="15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5" name="Freeform 1190"/>
            <p:cNvSpPr>
              <a:spLocks/>
            </p:cNvSpPr>
            <p:nvPr/>
          </p:nvSpPr>
          <p:spPr bwMode="auto">
            <a:xfrm>
              <a:off x="2814638" y="2159001"/>
              <a:ext cx="47625" cy="87313"/>
            </a:xfrm>
            <a:custGeom>
              <a:avLst/>
              <a:gdLst>
                <a:gd name="T0" fmla="*/ 3 w 17"/>
                <a:gd name="T1" fmla="*/ 31 h 31"/>
                <a:gd name="T2" fmla="*/ 2 w 17"/>
                <a:gd name="T3" fmla="*/ 30 h 31"/>
                <a:gd name="T4" fmla="*/ 1 w 17"/>
                <a:gd name="T5" fmla="*/ 24 h 31"/>
                <a:gd name="T6" fmla="*/ 15 w 17"/>
                <a:gd name="T7" fmla="*/ 0 h 31"/>
                <a:gd name="T8" fmla="*/ 16 w 17"/>
                <a:gd name="T9" fmla="*/ 1 h 31"/>
                <a:gd name="T10" fmla="*/ 16 w 17"/>
                <a:gd name="T11" fmla="*/ 2 h 31"/>
                <a:gd name="T12" fmla="*/ 3 w 17"/>
                <a:gd name="T13" fmla="*/ 24 h 31"/>
                <a:gd name="T14" fmla="*/ 4 w 17"/>
                <a:gd name="T15" fmla="*/ 30 h 31"/>
                <a:gd name="T16" fmla="*/ 3 w 17"/>
                <a:gd name="T17" fmla="*/ 31 h 31"/>
                <a:gd name="T18" fmla="*/ 3 w 17"/>
                <a:gd name="T1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31">
                  <a:moveTo>
                    <a:pt x="3" y="31"/>
                  </a:moveTo>
                  <a:cubicBezTo>
                    <a:pt x="2" y="31"/>
                    <a:pt x="2" y="31"/>
                    <a:pt x="2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1" y="23"/>
                    <a:pt x="0" y="9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2" y="10"/>
                    <a:pt x="3" y="23"/>
                    <a:pt x="3" y="24"/>
                  </a:cubicBezTo>
                  <a:cubicBezTo>
                    <a:pt x="3" y="26"/>
                    <a:pt x="3" y="28"/>
                    <a:pt x="4" y="30"/>
                  </a:cubicBezTo>
                  <a:cubicBezTo>
                    <a:pt x="4" y="30"/>
                    <a:pt x="4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6" name="Freeform 1191"/>
            <p:cNvSpPr>
              <a:spLocks/>
            </p:cNvSpPr>
            <p:nvPr/>
          </p:nvSpPr>
          <p:spPr bwMode="auto">
            <a:xfrm>
              <a:off x="2892426" y="2159001"/>
              <a:ext cx="47625" cy="117475"/>
            </a:xfrm>
            <a:custGeom>
              <a:avLst/>
              <a:gdLst>
                <a:gd name="T0" fmla="*/ 5 w 17"/>
                <a:gd name="T1" fmla="*/ 42 h 42"/>
                <a:gd name="T2" fmla="*/ 4 w 17"/>
                <a:gd name="T3" fmla="*/ 42 h 42"/>
                <a:gd name="T4" fmla="*/ 4 w 17"/>
                <a:gd name="T5" fmla="*/ 40 h 42"/>
                <a:gd name="T6" fmla="*/ 14 w 17"/>
                <a:gd name="T7" fmla="*/ 24 h 42"/>
                <a:gd name="T8" fmla="*/ 14 w 17"/>
                <a:gd name="T9" fmla="*/ 24 h 42"/>
                <a:gd name="T10" fmla="*/ 1 w 17"/>
                <a:gd name="T11" fmla="*/ 2 h 42"/>
                <a:gd name="T12" fmla="*/ 0 w 17"/>
                <a:gd name="T13" fmla="*/ 1 h 42"/>
                <a:gd name="T14" fmla="*/ 2 w 17"/>
                <a:gd name="T15" fmla="*/ 0 h 42"/>
                <a:gd name="T16" fmla="*/ 16 w 17"/>
                <a:gd name="T17" fmla="*/ 24 h 42"/>
                <a:gd name="T18" fmla="*/ 6 w 17"/>
                <a:gd name="T19" fmla="*/ 42 h 42"/>
                <a:gd name="T20" fmla="*/ 5 w 17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2">
                  <a:moveTo>
                    <a:pt x="5" y="42"/>
                  </a:moveTo>
                  <a:cubicBezTo>
                    <a:pt x="5" y="42"/>
                    <a:pt x="4" y="42"/>
                    <a:pt x="4" y="42"/>
                  </a:cubicBezTo>
                  <a:cubicBezTo>
                    <a:pt x="4" y="41"/>
                    <a:pt x="4" y="41"/>
                    <a:pt x="4" y="40"/>
                  </a:cubicBezTo>
                  <a:cubicBezTo>
                    <a:pt x="10" y="37"/>
                    <a:pt x="14" y="30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5" y="10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7" y="9"/>
                    <a:pt x="16" y="23"/>
                    <a:pt x="16" y="24"/>
                  </a:cubicBezTo>
                  <a:cubicBezTo>
                    <a:pt x="16" y="31"/>
                    <a:pt x="12" y="38"/>
                    <a:pt x="6" y="42"/>
                  </a:cubicBezTo>
                  <a:cubicBezTo>
                    <a:pt x="5" y="42"/>
                    <a:pt x="5" y="42"/>
                    <a:pt x="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7" name="Freeform 1192"/>
            <p:cNvSpPr>
              <a:spLocks/>
            </p:cNvSpPr>
            <p:nvPr/>
          </p:nvSpPr>
          <p:spPr bwMode="auto">
            <a:xfrm>
              <a:off x="2792413" y="2271713"/>
              <a:ext cx="169863" cy="52388"/>
            </a:xfrm>
            <a:custGeom>
              <a:avLst/>
              <a:gdLst>
                <a:gd name="T0" fmla="*/ 30 w 61"/>
                <a:gd name="T1" fmla="*/ 19 h 19"/>
                <a:gd name="T2" fmla="*/ 29 w 61"/>
                <a:gd name="T3" fmla="*/ 19 h 19"/>
                <a:gd name="T4" fmla="*/ 1 w 61"/>
                <a:gd name="T5" fmla="*/ 18 h 19"/>
                <a:gd name="T6" fmla="*/ 0 w 61"/>
                <a:gd name="T7" fmla="*/ 17 h 19"/>
                <a:gd name="T8" fmla="*/ 1 w 61"/>
                <a:gd name="T9" fmla="*/ 16 h 19"/>
                <a:gd name="T10" fmla="*/ 1 w 61"/>
                <a:gd name="T11" fmla="*/ 16 h 19"/>
                <a:gd name="T12" fmla="*/ 30 w 61"/>
                <a:gd name="T13" fmla="*/ 17 h 19"/>
                <a:gd name="T14" fmla="*/ 58 w 61"/>
                <a:gd name="T15" fmla="*/ 6 h 19"/>
                <a:gd name="T16" fmla="*/ 58 w 61"/>
                <a:gd name="T17" fmla="*/ 6 h 19"/>
                <a:gd name="T18" fmla="*/ 58 w 61"/>
                <a:gd name="T19" fmla="*/ 5 h 19"/>
                <a:gd name="T20" fmla="*/ 51 w 61"/>
                <a:gd name="T21" fmla="*/ 3 h 19"/>
                <a:gd name="T22" fmla="*/ 37 w 61"/>
                <a:gd name="T23" fmla="*/ 9 h 19"/>
                <a:gd name="T24" fmla="*/ 33 w 61"/>
                <a:gd name="T25" fmla="*/ 9 h 19"/>
                <a:gd name="T26" fmla="*/ 26 w 61"/>
                <a:gd name="T27" fmla="*/ 7 h 19"/>
                <a:gd name="T28" fmla="*/ 25 w 61"/>
                <a:gd name="T29" fmla="*/ 5 h 19"/>
                <a:gd name="T30" fmla="*/ 26 w 61"/>
                <a:gd name="T31" fmla="*/ 4 h 19"/>
                <a:gd name="T32" fmla="*/ 33 w 61"/>
                <a:gd name="T33" fmla="*/ 7 h 19"/>
                <a:gd name="T34" fmla="*/ 37 w 61"/>
                <a:gd name="T35" fmla="*/ 7 h 19"/>
                <a:gd name="T36" fmla="*/ 50 w 61"/>
                <a:gd name="T37" fmla="*/ 1 h 19"/>
                <a:gd name="T38" fmla="*/ 60 w 61"/>
                <a:gd name="T39" fmla="*/ 4 h 19"/>
                <a:gd name="T40" fmla="*/ 61 w 61"/>
                <a:gd name="T41" fmla="*/ 7 h 19"/>
                <a:gd name="T42" fmla="*/ 59 w 61"/>
                <a:gd name="T43" fmla="*/ 8 h 19"/>
                <a:gd name="T44" fmla="*/ 30 w 61"/>
                <a:gd name="T4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1" h="19">
                  <a:moveTo>
                    <a:pt x="30" y="19"/>
                  </a:moveTo>
                  <a:cubicBezTo>
                    <a:pt x="30" y="19"/>
                    <a:pt x="29" y="19"/>
                    <a:pt x="29" y="19"/>
                  </a:cubicBezTo>
                  <a:cubicBezTo>
                    <a:pt x="25" y="18"/>
                    <a:pt x="8" y="18"/>
                    <a:pt x="1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5" y="16"/>
                    <a:pt x="30" y="17"/>
                  </a:cubicBezTo>
                  <a:cubicBezTo>
                    <a:pt x="32" y="18"/>
                    <a:pt x="43" y="14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9" y="6"/>
                    <a:pt x="58" y="5"/>
                  </a:cubicBezTo>
                  <a:cubicBezTo>
                    <a:pt x="57" y="3"/>
                    <a:pt x="54" y="2"/>
                    <a:pt x="51" y="3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6" y="9"/>
                    <a:pt x="34" y="9"/>
                    <a:pt x="33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5" y="5"/>
                    <a:pt x="26" y="4"/>
                    <a:pt x="26" y="4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5" y="7"/>
                    <a:pt x="36" y="7"/>
                    <a:pt x="37" y="7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4" y="0"/>
                    <a:pt x="58" y="1"/>
                    <a:pt x="60" y="4"/>
                  </a:cubicBezTo>
                  <a:cubicBezTo>
                    <a:pt x="61" y="5"/>
                    <a:pt x="61" y="6"/>
                    <a:pt x="61" y="7"/>
                  </a:cubicBezTo>
                  <a:cubicBezTo>
                    <a:pt x="60" y="7"/>
                    <a:pt x="60" y="8"/>
                    <a:pt x="59" y="8"/>
                  </a:cubicBezTo>
                  <a:cubicBezTo>
                    <a:pt x="48" y="14"/>
                    <a:pt x="35" y="19"/>
                    <a:pt x="3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8" name="Freeform 1193"/>
            <p:cNvSpPr>
              <a:spLocks/>
            </p:cNvSpPr>
            <p:nvPr/>
          </p:nvSpPr>
          <p:spPr bwMode="auto">
            <a:xfrm>
              <a:off x="2771776" y="2252663"/>
              <a:ext cx="123825" cy="38100"/>
            </a:xfrm>
            <a:custGeom>
              <a:avLst/>
              <a:gdLst>
                <a:gd name="T0" fmla="*/ 42 w 44"/>
                <a:gd name="T1" fmla="*/ 14 h 14"/>
                <a:gd name="T2" fmla="*/ 21 w 44"/>
                <a:gd name="T3" fmla="*/ 14 h 14"/>
                <a:gd name="T4" fmla="*/ 20 w 44"/>
                <a:gd name="T5" fmla="*/ 12 h 14"/>
                <a:gd name="T6" fmla="*/ 21 w 44"/>
                <a:gd name="T7" fmla="*/ 11 h 14"/>
                <a:gd name="T8" fmla="*/ 42 w 44"/>
                <a:gd name="T9" fmla="*/ 11 h 14"/>
                <a:gd name="T10" fmla="*/ 37 w 44"/>
                <a:gd name="T11" fmla="*/ 6 h 14"/>
                <a:gd name="T12" fmla="*/ 29 w 44"/>
                <a:gd name="T13" fmla="*/ 6 h 14"/>
                <a:gd name="T14" fmla="*/ 23 w 44"/>
                <a:gd name="T15" fmla="*/ 4 h 14"/>
                <a:gd name="T16" fmla="*/ 14 w 44"/>
                <a:gd name="T17" fmla="*/ 2 h 14"/>
                <a:gd name="T18" fmla="*/ 3 w 44"/>
                <a:gd name="T19" fmla="*/ 10 h 14"/>
                <a:gd name="T20" fmla="*/ 1 w 44"/>
                <a:gd name="T21" fmla="*/ 10 h 14"/>
                <a:gd name="T22" fmla="*/ 1 w 44"/>
                <a:gd name="T23" fmla="*/ 8 h 14"/>
                <a:gd name="T24" fmla="*/ 14 w 44"/>
                <a:gd name="T25" fmla="*/ 0 h 14"/>
                <a:gd name="T26" fmla="*/ 24 w 44"/>
                <a:gd name="T27" fmla="*/ 2 h 14"/>
                <a:gd name="T28" fmla="*/ 29 w 44"/>
                <a:gd name="T29" fmla="*/ 4 h 14"/>
                <a:gd name="T30" fmla="*/ 37 w 44"/>
                <a:gd name="T31" fmla="*/ 4 h 14"/>
                <a:gd name="T32" fmla="*/ 44 w 44"/>
                <a:gd name="T33" fmla="*/ 11 h 14"/>
                <a:gd name="T34" fmla="*/ 42 w 44"/>
                <a:gd name="T3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14">
                  <a:moveTo>
                    <a:pt x="4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3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9"/>
                    <a:pt x="40" y="7"/>
                    <a:pt x="37" y="6"/>
                  </a:cubicBezTo>
                  <a:cubicBezTo>
                    <a:pt x="33" y="6"/>
                    <a:pt x="31" y="6"/>
                    <a:pt x="29" y="6"/>
                  </a:cubicBezTo>
                  <a:cubicBezTo>
                    <a:pt x="27" y="6"/>
                    <a:pt x="25" y="5"/>
                    <a:pt x="23" y="4"/>
                  </a:cubicBezTo>
                  <a:cubicBezTo>
                    <a:pt x="20" y="3"/>
                    <a:pt x="18" y="2"/>
                    <a:pt x="14" y="2"/>
                  </a:cubicBezTo>
                  <a:cubicBezTo>
                    <a:pt x="9" y="2"/>
                    <a:pt x="3" y="9"/>
                    <a:pt x="3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1" y="8"/>
                    <a:pt x="8" y="0"/>
                    <a:pt x="14" y="0"/>
                  </a:cubicBezTo>
                  <a:cubicBezTo>
                    <a:pt x="18" y="0"/>
                    <a:pt x="21" y="1"/>
                    <a:pt x="24" y="2"/>
                  </a:cubicBezTo>
                  <a:cubicBezTo>
                    <a:pt x="26" y="3"/>
                    <a:pt x="27" y="3"/>
                    <a:pt x="29" y="4"/>
                  </a:cubicBezTo>
                  <a:cubicBezTo>
                    <a:pt x="31" y="4"/>
                    <a:pt x="34" y="4"/>
                    <a:pt x="37" y="4"/>
                  </a:cubicBezTo>
                  <a:cubicBezTo>
                    <a:pt x="41" y="4"/>
                    <a:pt x="44" y="7"/>
                    <a:pt x="44" y="11"/>
                  </a:cubicBezTo>
                  <a:cubicBezTo>
                    <a:pt x="44" y="13"/>
                    <a:pt x="43" y="14"/>
                    <a:pt x="4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9" name="Freeform 1194"/>
            <p:cNvSpPr>
              <a:spLocks noEditPoints="1"/>
            </p:cNvSpPr>
            <p:nvPr/>
          </p:nvSpPr>
          <p:spPr bwMode="auto">
            <a:xfrm>
              <a:off x="2744788" y="2263776"/>
              <a:ext cx="55563" cy="74613"/>
            </a:xfrm>
            <a:custGeom>
              <a:avLst/>
              <a:gdLst>
                <a:gd name="T0" fmla="*/ 11 w 20"/>
                <a:gd name="T1" fmla="*/ 27 h 27"/>
                <a:gd name="T2" fmla="*/ 9 w 20"/>
                <a:gd name="T3" fmla="*/ 27 h 27"/>
                <a:gd name="T4" fmla="*/ 0 w 20"/>
                <a:gd name="T5" fmla="*/ 5 h 27"/>
                <a:gd name="T6" fmla="*/ 1 w 20"/>
                <a:gd name="T7" fmla="*/ 4 h 27"/>
                <a:gd name="T8" fmla="*/ 10 w 20"/>
                <a:gd name="T9" fmla="*/ 0 h 27"/>
                <a:gd name="T10" fmla="*/ 10 w 20"/>
                <a:gd name="T11" fmla="*/ 0 h 27"/>
                <a:gd name="T12" fmla="*/ 11 w 20"/>
                <a:gd name="T13" fmla="*/ 0 h 27"/>
                <a:gd name="T14" fmla="*/ 20 w 20"/>
                <a:gd name="T15" fmla="*/ 22 h 27"/>
                <a:gd name="T16" fmla="*/ 20 w 20"/>
                <a:gd name="T17" fmla="*/ 23 h 27"/>
                <a:gd name="T18" fmla="*/ 20 w 20"/>
                <a:gd name="T19" fmla="*/ 24 h 27"/>
                <a:gd name="T20" fmla="*/ 11 w 20"/>
                <a:gd name="T21" fmla="*/ 27 h 27"/>
                <a:gd name="T22" fmla="*/ 11 w 20"/>
                <a:gd name="T23" fmla="*/ 27 h 27"/>
                <a:gd name="T24" fmla="*/ 3 w 20"/>
                <a:gd name="T25" fmla="*/ 5 h 27"/>
                <a:gd name="T26" fmla="*/ 11 w 20"/>
                <a:gd name="T27" fmla="*/ 25 h 27"/>
                <a:gd name="T28" fmla="*/ 18 w 20"/>
                <a:gd name="T29" fmla="*/ 22 h 27"/>
                <a:gd name="T30" fmla="*/ 9 w 20"/>
                <a:gd name="T31" fmla="*/ 2 h 27"/>
                <a:gd name="T32" fmla="*/ 3 w 20"/>
                <a:gd name="T3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7">
                  <a:moveTo>
                    <a:pt x="11" y="27"/>
                  </a:moveTo>
                  <a:cubicBezTo>
                    <a:pt x="10" y="27"/>
                    <a:pt x="10" y="27"/>
                    <a:pt x="9" y="2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0" y="23"/>
                    <a:pt x="20" y="23"/>
                    <a:pt x="20" y="24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lose/>
                  <a:moveTo>
                    <a:pt x="3" y="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9" y="2"/>
                    <a:pt x="9" y="2"/>
                    <a:pt x="9" y="2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60" name="Группа 559"/>
          <p:cNvGrpSpPr/>
          <p:nvPr/>
        </p:nvGrpSpPr>
        <p:grpSpPr>
          <a:xfrm>
            <a:off x="1565171" y="677995"/>
            <a:ext cx="270771" cy="270771"/>
            <a:chOff x="3100388" y="762001"/>
            <a:chExt cx="190500" cy="190500"/>
          </a:xfrm>
          <a:solidFill>
            <a:schemeClr val="accent1"/>
          </a:solidFill>
        </p:grpSpPr>
        <p:sp>
          <p:nvSpPr>
            <p:cNvPr id="561" name="Freeform 1315"/>
            <p:cNvSpPr>
              <a:spLocks noEditPoints="1"/>
            </p:cNvSpPr>
            <p:nvPr/>
          </p:nvSpPr>
          <p:spPr bwMode="auto">
            <a:xfrm>
              <a:off x="3170238" y="831851"/>
              <a:ext cx="50800" cy="50800"/>
            </a:xfrm>
            <a:custGeom>
              <a:avLst/>
              <a:gdLst>
                <a:gd name="T0" fmla="*/ 9 w 18"/>
                <a:gd name="T1" fmla="*/ 18 h 18"/>
                <a:gd name="T2" fmla="*/ 0 w 18"/>
                <a:gd name="T3" fmla="*/ 9 h 18"/>
                <a:gd name="T4" fmla="*/ 9 w 18"/>
                <a:gd name="T5" fmla="*/ 0 h 18"/>
                <a:gd name="T6" fmla="*/ 18 w 18"/>
                <a:gd name="T7" fmla="*/ 9 h 18"/>
                <a:gd name="T8" fmla="*/ 9 w 18"/>
                <a:gd name="T9" fmla="*/ 18 h 18"/>
                <a:gd name="T10" fmla="*/ 9 w 18"/>
                <a:gd name="T11" fmla="*/ 2 h 18"/>
                <a:gd name="T12" fmla="*/ 2 w 18"/>
                <a:gd name="T13" fmla="*/ 9 h 18"/>
                <a:gd name="T14" fmla="*/ 9 w 18"/>
                <a:gd name="T15" fmla="*/ 16 h 18"/>
                <a:gd name="T16" fmla="*/ 16 w 18"/>
                <a:gd name="T17" fmla="*/ 9 h 18"/>
                <a:gd name="T18" fmla="*/ 9 w 1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  <a:close/>
                  <a:moveTo>
                    <a:pt x="9" y="2"/>
                  </a:moveTo>
                  <a:cubicBezTo>
                    <a:pt x="5" y="2"/>
                    <a:pt x="2" y="5"/>
                    <a:pt x="2" y="9"/>
                  </a:cubicBezTo>
                  <a:cubicBezTo>
                    <a:pt x="2" y="13"/>
                    <a:pt x="5" y="16"/>
                    <a:pt x="9" y="16"/>
                  </a:cubicBezTo>
                  <a:cubicBezTo>
                    <a:pt x="13" y="16"/>
                    <a:pt x="16" y="13"/>
                    <a:pt x="16" y="9"/>
                  </a:cubicBezTo>
                  <a:cubicBezTo>
                    <a:pt x="16" y="5"/>
                    <a:pt x="13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2" name="Freeform 1316"/>
            <p:cNvSpPr>
              <a:spLocks/>
            </p:cNvSpPr>
            <p:nvPr/>
          </p:nvSpPr>
          <p:spPr bwMode="auto">
            <a:xfrm>
              <a:off x="3100388" y="762001"/>
              <a:ext cx="80963" cy="149225"/>
            </a:xfrm>
            <a:custGeom>
              <a:avLst/>
              <a:gdLst>
                <a:gd name="T0" fmla="*/ 7 w 29"/>
                <a:gd name="T1" fmla="*/ 53 h 53"/>
                <a:gd name="T2" fmla="*/ 6 w 29"/>
                <a:gd name="T3" fmla="*/ 53 h 53"/>
                <a:gd name="T4" fmla="*/ 0 w 29"/>
                <a:gd name="T5" fmla="*/ 34 h 53"/>
                <a:gd name="T6" fmla="*/ 27 w 29"/>
                <a:gd name="T7" fmla="*/ 0 h 53"/>
                <a:gd name="T8" fmla="*/ 29 w 29"/>
                <a:gd name="T9" fmla="*/ 1 h 53"/>
                <a:gd name="T10" fmla="*/ 28 w 29"/>
                <a:gd name="T11" fmla="*/ 3 h 53"/>
                <a:gd name="T12" fmla="*/ 2 w 29"/>
                <a:gd name="T13" fmla="*/ 34 h 53"/>
                <a:gd name="T14" fmla="*/ 8 w 29"/>
                <a:gd name="T15" fmla="*/ 52 h 53"/>
                <a:gd name="T16" fmla="*/ 7 w 29"/>
                <a:gd name="T17" fmla="*/ 53 h 53"/>
                <a:gd name="T18" fmla="*/ 7 w 29"/>
                <a:gd name="T1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53">
                  <a:moveTo>
                    <a:pt x="7" y="53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2" y="47"/>
                    <a:pt x="0" y="41"/>
                    <a:pt x="0" y="34"/>
                  </a:cubicBezTo>
                  <a:cubicBezTo>
                    <a:pt x="0" y="18"/>
                    <a:pt x="12" y="4"/>
                    <a:pt x="27" y="0"/>
                  </a:cubicBezTo>
                  <a:cubicBezTo>
                    <a:pt x="28" y="0"/>
                    <a:pt x="29" y="1"/>
                    <a:pt x="29" y="1"/>
                  </a:cubicBezTo>
                  <a:cubicBezTo>
                    <a:pt x="29" y="2"/>
                    <a:pt x="28" y="3"/>
                    <a:pt x="28" y="3"/>
                  </a:cubicBezTo>
                  <a:cubicBezTo>
                    <a:pt x="13" y="6"/>
                    <a:pt x="2" y="19"/>
                    <a:pt x="2" y="34"/>
                  </a:cubicBezTo>
                  <a:cubicBezTo>
                    <a:pt x="2" y="40"/>
                    <a:pt x="4" y="46"/>
                    <a:pt x="8" y="52"/>
                  </a:cubicBezTo>
                  <a:cubicBezTo>
                    <a:pt x="8" y="52"/>
                    <a:pt x="8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3" name="Freeform 1317"/>
            <p:cNvSpPr>
              <a:spLocks noEditPoints="1"/>
            </p:cNvSpPr>
            <p:nvPr/>
          </p:nvSpPr>
          <p:spPr bwMode="auto">
            <a:xfrm>
              <a:off x="3128963" y="762001"/>
              <a:ext cx="161925" cy="190500"/>
            </a:xfrm>
            <a:custGeom>
              <a:avLst/>
              <a:gdLst>
                <a:gd name="T0" fmla="*/ 24 w 58"/>
                <a:gd name="T1" fmla="*/ 68 h 68"/>
                <a:gd name="T2" fmla="*/ 0 w 58"/>
                <a:gd name="T3" fmla="*/ 58 h 68"/>
                <a:gd name="T4" fmla="*/ 0 w 58"/>
                <a:gd name="T5" fmla="*/ 57 h 68"/>
                <a:gd name="T6" fmla="*/ 0 w 58"/>
                <a:gd name="T7" fmla="*/ 56 h 68"/>
                <a:gd name="T8" fmla="*/ 11 w 58"/>
                <a:gd name="T9" fmla="*/ 46 h 68"/>
                <a:gd name="T10" fmla="*/ 12 w 58"/>
                <a:gd name="T11" fmla="*/ 46 h 68"/>
                <a:gd name="T12" fmla="*/ 24 w 58"/>
                <a:gd name="T13" fmla="*/ 51 h 68"/>
                <a:gd name="T14" fmla="*/ 41 w 58"/>
                <a:gd name="T15" fmla="*/ 34 h 68"/>
                <a:gd name="T16" fmla="*/ 24 w 58"/>
                <a:gd name="T17" fmla="*/ 17 h 68"/>
                <a:gd name="T18" fmla="*/ 23 w 58"/>
                <a:gd name="T19" fmla="*/ 16 h 68"/>
                <a:gd name="T20" fmla="*/ 23 w 58"/>
                <a:gd name="T21" fmla="*/ 1 h 68"/>
                <a:gd name="T22" fmla="*/ 24 w 58"/>
                <a:gd name="T23" fmla="*/ 0 h 68"/>
                <a:gd name="T24" fmla="*/ 58 w 58"/>
                <a:gd name="T25" fmla="*/ 34 h 68"/>
                <a:gd name="T26" fmla="*/ 24 w 58"/>
                <a:gd name="T27" fmla="*/ 68 h 68"/>
                <a:gd name="T28" fmla="*/ 2 w 58"/>
                <a:gd name="T29" fmla="*/ 57 h 68"/>
                <a:gd name="T30" fmla="*/ 24 w 58"/>
                <a:gd name="T31" fmla="*/ 66 h 68"/>
                <a:gd name="T32" fmla="*/ 56 w 58"/>
                <a:gd name="T33" fmla="*/ 34 h 68"/>
                <a:gd name="T34" fmla="*/ 25 w 58"/>
                <a:gd name="T35" fmla="*/ 2 h 68"/>
                <a:gd name="T36" fmla="*/ 25 w 58"/>
                <a:gd name="T37" fmla="*/ 15 h 68"/>
                <a:gd name="T38" fmla="*/ 44 w 58"/>
                <a:gd name="T39" fmla="*/ 34 h 68"/>
                <a:gd name="T40" fmla="*/ 24 w 58"/>
                <a:gd name="T41" fmla="*/ 53 h 68"/>
                <a:gd name="T42" fmla="*/ 11 w 58"/>
                <a:gd name="T43" fmla="*/ 48 h 68"/>
                <a:gd name="T44" fmla="*/ 2 w 58"/>
                <a:gd name="T45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8">
                  <a:moveTo>
                    <a:pt x="24" y="68"/>
                  </a:moveTo>
                  <a:cubicBezTo>
                    <a:pt x="15" y="68"/>
                    <a:pt x="7" y="64"/>
                    <a:pt x="0" y="58"/>
                  </a:cubicBezTo>
                  <a:cubicBezTo>
                    <a:pt x="0" y="58"/>
                    <a:pt x="0" y="58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5" y="49"/>
                    <a:pt x="20" y="51"/>
                    <a:pt x="24" y="51"/>
                  </a:cubicBezTo>
                  <a:cubicBezTo>
                    <a:pt x="34" y="51"/>
                    <a:pt x="41" y="43"/>
                    <a:pt x="41" y="34"/>
                  </a:cubicBezTo>
                  <a:cubicBezTo>
                    <a:pt x="41" y="24"/>
                    <a:pt x="34" y="17"/>
                    <a:pt x="24" y="17"/>
                  </a:cubicBezTo>
                  <a:cubicBezTo>
                    <a:pt x="24" y="17"/>
                    <a:pt x="23" y="16"/>
                    <a:pt x="23" y="1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43" y="0"/>
                    <a:pt x="58" y="15"/>
                    <a:pt x="58" y="34"/>
                  </a:cubicBezTo>
                  <a:cubicBezTo>
                    <a:pt x="58" y="53"/>
                    <a:pt x="43" y="68"/>
                    <a:pt x="24" y="68"/>
                  </a:cubicBezTo>
                  <a:close/>
                  <a:moveTo>
                    <a:pt x="2" y="57"/>
                  </a:moveTo>
                  <a:cubicBezTo>
                    <a:pt x="8" y="63"/>
                    <a:pt x="16" y="66"/>
                    <a:pt x="24" y="66"/>
                  </a:cubicBezTo>
                  <a:cubicBezTo>
                    <a:pt x="42" y="66"/>
                    <a:pt x="56" y="51"/>
                    <a:pt x="56" y="34"/>
                  </a:cubicBezTo>
                  <a:cubicBezTo>
                    <a:pt x="56" y="17"/>
                    <a:pt x="42" y="3"/>
                    <a:pt x="25" y="2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35" y="15"/>
                    <a:pt x="44" y="24"/>
                    <a:pt x="44" y="34"/>
                  </a:cubicBezTo>
                  <a:cubicBezTo>
                    <a:pt x="44" y="45"/>
                    <a:pt x="35" y="53"/>
                    <a:pt x="24" y="53"/>
                  </a:cubicBezTo>
                  <a:cubicBezTo>
                    <a:pt x="19" y="53"/>
                    <a:pt x="15" y="51"/>
                    <a:pt x="11" y="48"/>
                  </a:cubicBezTo>
                  <a:lnTo>
                    <a:pt x="2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4" name="Freeform 1318"/>
            <p:cNvSpPr>
              <a:spLocks/>
            </p:cNvSpPr>
            <p:nvPr/>
          </p:nvSpPr>
          <p:spPr bwMode="auto">
            <a:xfrm>
              <a:off x="3128963" y="892176"/>
              <a:ext cx="36513" cy="33338"/>
            </a:xfrm>
            <a:custGeom>
              <a:avLst/>
              <a:gdLst>
                <a:gd name="T0" fmla="*/ 1 w 13"/>
                <a:gd name="T1" fmla="*/ 12 h 12"/>
                <a:gd name="T2" fmla="*/ 0 w 13"/>
                <a:gd name="T3" fmla="*/ 11 h 12"/>
                <a:gd name="T4" fmla="*/ 0 w 13"/>
                <a:gd name="T5" fmla="*/ 11 h 12"/>
                <a:gd name="T6" fmla="*/ 0 w 13"/>
                <a:gd name="T7" fmla="*/ 10 h 12"/>
                <a:gd name="T8" fmla="*/ 11 w 13"/>
                <a:gd name="T9" fmla="*/ 0 h 12"/>
                <a:gd name="T10" fmla="*/ 12 w 13"/>
                <a:gd name="T11" fmla="*/ 0 h 12"/>
                <a:gd name="T12" fmla="*/ 12 w 13"/>
                <a:gd name="T13" fmla="*/ 2 h 12"/>
                <a:gd name="T14" fmla="*/ 2 w 13"/>
                <a:gd name="T15" fmla="*/ 12 h 12"/>
                <a:gd name="T16" fmla="*/ 1 w 13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" y="12"/>
                  </a:move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1"/>
                    <a:pt x="12" y="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65" name="Группа 564"/>
          <p:cNvGrpSpPr/>
          <p:nvPr/>
        </p:nvGrpSpPr>
        <p:grpSpPr>
          <a:xfrm>
            <a:off x="3734271" y="2308359"/>
            <a:ext cx="261215" cy="303915"/>
            <a:chOff x="6200775" y="3505201"/>
            <a:chExt cx="165100" cy="192088"/>
          </a:xfrm>
          <a:solidFill>
            <a:schemeClr val="accent1"/>
          </a:solidFill>
        </p:grpSpPr>
        <p:sp>
          <p:nvSpPr>
            <p:cNvPr id="566" name="Freeform 1364"/>
            <p:cNvSpPr>
              <a:spLocks noEditPoints="1"/>
            </p:cNvSpPr>
            <p:nvPr/>
          </p:nvSpPr>
          <p:spPr bwMode="auto">
            <a:xfrm>
              <a:off x="6200775" y="3565526"/>
              <a:ext cx="165100" cy="131763"/>
            </a:xfrm>
            <a:custGeom>
              <a:avLst/>
              <a:gdLst>
                <a:gd name="T0" fmla="*/ 53 w 59"/>
                <a:gd name="T1" fmla="*/ 47 h 47"/>
                <a:gd name="T2" fmla="*/ 7 w 59"/>
                <a:gd name="T3" fmla="*/ 47 h 47"/>
                <a:gd name="T4" fmla="*/ 0 w 59"/>
                <a:gd name="T5" fmla="*/ 41 h 47"/>
                <a:gd name="T6" fmla="*/ 0 w 59"/>
                <a:gd name="T7" fmla="*/ 6 h 47"/>
                <a:gd name="T8" fmla="*/ 7 w 59"/>
                <a:gd name="T9" fmla="*/ 0 h 47"/>
                <a:gd name="T10" fmla="*/ 53 w 59"/>
                <a:gd name="T11" fmla="*/ 0 h 47"/>
                <a:gd name="T12" fmla="*/ 59 w 59"/>
                <a:gd name="T13" fmla="*/ 6 h 47"/>
                <a:gd name="T14" fmla="*/ 59 w 59"/>
                <a:gd name="T15" fmla="*/ 41 h 47"/>
                <a:gd name="T16" fmla="*/ 53 w 59"/>
                <a:gd name="T17" fmla="*/ 47 h 47"/>
                <a:gd name="T18" fmla="*/ 7 w 59"/>
                <a:gd name="T19" fmla="*/ 2 h 47"/>
                <a:gd name="T20" fmla="*/ 3 w 59"/>
                <a:gd name="T21" fmla="*/ 6 h 47"/>
                <a:gd name="T22" fmla="*/ 3 w 59"/>
                <a:gd name="T23" fmla="*/ 41 h 47"/>
                <a:gd name="T24" fmla="*/ 7 w 59"/>
                <a:gd name="T25" fmla="*/ 45 h 47"/>
                <a:gd name="T26" fmla="*/ 53 w 59"/>
                <a:gd name="T27" fmla="*/ 45 h 47"/>
                <a:gd name="T28" fmla="*/ 57 w 59"/>
                <a:gd name="T29" fmla="*/ 41 h 47"/>
                <a:gd name="T30" fmla="*/ 57 w 59"/>
                <a:gd name="T31" fmla="*/ 6 h 47"/>
                <a:gd name="T32" fmla="*/ 53 w 59"/>
                <a:gd name="T33" fmla="*/ 2 h 47"/>
                <a:gd name="T34" fmla="*/ 7 w 59"/>
                <a:gd name="T35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47">
                  <a:moveTo>
                    <a:pt x="53" y="47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9" y="2"/>
                    <a:pt x="59" y="6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4"/>
                    <a:pt x="56" y="47"/>
                    <a:pt x="53" y="47"/>
                  </a:cubicBezTo>
                  <a:close/>
                  <a:moveTo>
                    <a:pt x="7" y="2"/>
                  </a:moveTo>
                  <a:cubicBezTo>
                    <a:pt x="4" y="2"/>
                    <a:pt x="3" y="4"/>
                    <a:pt x="3" y="6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3"/>
                    <a:pt x="4" y="45"/>
                    <a:pt x="7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5" y="45"/>
                    <a:pt x="57" y="43"/>
                    <a:pt x="57" y="41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4"/>
                    <a:pt x="55" y="2"/>
                    <a:pt x="53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7" name="Freeform 1365"/>
            <p:cNvSpPr>
              <a:spLocks noEditPoints="1"/>
            </p:cNvSpPr>
            <p:nvPr/>
          </p:nvSpPr>
          <p:spPr bwMode="auto">
            <a:xfrm>
              <a:off x="6296025" y="3606801"/>
              <a:ext cx="69850" cy="44450"/>
            </a:xfrm>
            <a:custGeom>
              <a:avLst/>
              <a:gdLst>
                <a:gd name="T0" fmla="*/ 24 w 25"/>
                <a:gd name="T1" fmla="*/ 16 h 16"/>
                <a:gd name="T2" fmla="*/ 8 w 25"/>
                <a:gd name="T3" fmla="*/ 16 h 16"/>
                <a:gd name="T4" fmla="*/ 0 w 25"/>
                <a:gd name="T5" fmla="*/ 9 h 16"/>
                <a:gd name="T6" fmla="*/ 0 w 25"/>
                <a:gd name="T7" fmla="*/ 8 h 16"/>
                <a:gd name="T8" fmla="*/ 8 w 25"/>
                <a:gd name="T9" fmla="*/ 0 h 16"/>
                <a:gd name="T10" fmla="*/ 24 w 25"/>
                <a:gd name="T11" fmla="*/ 0 h 16"/>
                <a:gd name="T12" fmla="*/ 25 w 25"/>
                <a:gd name="T13" fmla="*/ 1 h 16"/>
                <a:gd name="T14" fmla="*/ 25 w 25"/>
                <a:gd name="T15" fmla="*/ 15 h 16"/>
                <a:gd name="T16" fmla="*/ 24 w 25"/>
                <a:gd name="T17" fmla="*/ 16 h 16"/>
                <a:gd name="T18" fmla="*/ 8 w 25"/>
                <a:gd name="T19" fmla="*/ 2 h 16"/>
                <a:gd name="T20" fmla="*/ 2 w 25"/>
                <a:gd name="T21" fmla="*/ 8 h 16"/>
                <a:gd name="T22" fmla="*/ 2 w 25"/>
                <a:gd name="T23" fmla="*/ 9 h 16"/>
                <a:gd name="T24" fmla="*/ 8 w 25"/>
                <a:gd name="T25" fmla="*/ 14 h 16"/>
                <a:gd name="T26" fmla="*/ 23 w 25"/>
                <a:gd name="T27" fmla="*/ 14 h 16"/>
                <a:gd name="T28" fmla="*/ 23 w 25"/>
                <a:gd name="T29" fmla="*/ 2 h 16"/>
                <a:gd name="T30" fmla="*/ 8 w 25"/>
                <a:gd name="T3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16">
                  <a:moveTo>
                    <a:pt x="24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1"/>
                    <a:pt x="25" y="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4" y="16"/>
                    <a:pt x="24" y="16"/>
                  </a:cubicBezTo>
                  <a:close/>
                  <a:moveTo>
                    <a:pt x="8" y="2"/>
                  </a:moveTo>
                  <a:cubicBezTo>
                    <a:pt x="5" y="2"/>
                    <a:pt x="2" y="5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2"/>
                    <a:pt x="5" y="14"/>
                    <a:pt x="8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2"/>
                    <a:pt x="23" y="2"/>
                    <a:pt x="23" y="2"/>
                  </a:cubicBez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8" name="Freeform 1366"/>
            <p:cNvSpPr>
              <a:spLocks/>
            </p:cNvSpPr>
            <p:nvPr/>
          </p:nvSpPr>
          <p:spPr bwMode="auto">
            <a:xfrm>
              <a:off x="6265863" y="3525839"/>
              <a:ext cx="74613" cy="33338"/>
            </a:xfrm>
            <a:custGeom>
              <a:avLst/>
              <a:gdLst>
                <a:gd name="T0" fmla="*/ 2 w 27"/>
                <a:gd name="T1" fmla="*/ 12 h 12"/>
                <a:gd name="T2" fmla="*/ 1 w 27"/>
                <a:gd name="T3" fmla="*/ 11 h 12"/>
                <a:gd name="T4" fmla="*/ 1 w 27"/>
                <a:gd name="T5" fmla="*/ 10 h 12"/>
                <a:gd name="T6" fmla="*/ 19 w 27"/>
                <a:gd name="T7" fmla="*/ 0 h 12"/>
                <a:gd name="T8" fmla="*/ 20 w 27"/>
                <a:gd name="T9" fmla="*/ 0 h 12"/>
                <a:gd name="T10" fmla="*/ 26 w 27"/>
                <a:gd name="T11" fmla="*/ 10 h 12"/>
                <a:gd name="T12" fmla="*/ 26 w 27"/>
                <a:gd name="T13" fmla="*/ 11 h 12"/>
                <a:gd name="T14" fmla="*/ 24 w 27"/>
                <a:gd name="T15" fmla="*/ 11 h 12"/>
                <a:gd name="T16" fmla="*/ 19 w 27"/>
                <a:gd name="T17" fmla="*/ 3 h 12"/>
                <a:gd name="T18" fmla="*/ 2 w 27"/>
                <a:gd name="T19" fmla="*/ 12 h 12"/>
                <a:gd name="T20" fmla="*/ 2 w 27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2">
                  <a:moveTo>
                    <a:pt x="2" y="12"/>
                  </a:moveTo>
                  <a:cubicBezTo>
                    <a:pt x="1" y="12"/>
                    <a:pt x="1" y="11"/>
                    <a:pt x="1" y="11"/>
                  </a:cubicBezTo>
                  <a:cubicBezTo>
                    <a:pt x="0" y="11"/>
                    <a:pt x="1" y="10"/>
                    <a:pt x="1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10"/>
                    <a:pt x="27" y="11"/>
                    <a:pt x="26" y="11"/>
                  </a:cubicBezTo>
                  <a:cubicBezTo>
                    <a:pt x="25" y="12"/>
                    <a:pt x="25" y="12"/>
                    <a:pt x="24" y="1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9" name="Freeform 1367"/>
            <p:cNvSpPr>
              <a:spLocks/>
            </p:cNvSpPr>
            <p:nvPr/>
          </p:nvSpPr>
          <p:spPr bwMode="auto">
            <a:xfrm>
              <a:off x="6251575" y="3511551"/>
              <a:ext cx="52388" cy="44450"/>
            </a:xfrm>
            <a:custGeom>
              <a:avLst/>
              <a:gdLst>
                <a:gd name="T0" fmla="*/ 1 w 19"/>
                <a:gd name="T1" fmla="*/ 16 h 16"/>
                <a:gd name="T2" fmla="*/ 0 w 19"/>
                <a:gd name="T3" fmla="*/ 16 h 16"/>
                <a:gd name="T4" fmla="*/ 0 w 19"/>
                <a:gd name="T5" fmla="*/ 14 h 16"/>
                <a:gd name="T6" fmla="*/ 11 w 19"/>
                <a:gd name="T7" fmla="*/ 0 h 16"/>
                <a:gd name="T8" fmla="*/ 13 w 19"/>
                <a:gd name="T9" fmla="*/ 0 h 16"/>
                <a:gd name="T10" fmla="*/ 19 w 19"/>
                <a:gd name="T11" fmla="*/ 5 h 16"/>
                <a:gd name="T12" fmla="*/ 19 w 19"/>
                <a:gd name="T13" fmla="*/ 6 h 16"/>
                <a:gd name="T14" fmla="*/ 17 w 19"/>
                <a:gd name="T15" fmla="*/ 6 h 16"/>
                <a:gd name="T16" fmla="*/ 12 w 19"/>
                <a:gd name="T17" fmla="*/ 3 h 16"/>
                <a:gd name="T18" fmla="*/ 2 w 19"/>
                <a:gd name="T19" fmla="*/ 15 h 16"/>
                <a:gd name="T20" fmla="*/ 1 w 19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" y="16"/>
                  </a:move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8" y="7"/>
                    <a:pt x="18" y="7"/>
                    <a:pt x="17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0" name="Freeform 1368"/>
            <p:cNvSpPr>
              <a:spLocks/>
            </p:cNvSpPr>
            <p:nvPr/>
          </p:nvSpPr>
          <p:spPr bwMode="auto">
            <a:xfrm>
              <a:off x="6229350" y="3505201"/>
              <a:ext cx="41275" cy="50800"/>
            </a:xfrm>
            <a:custGeom>
              <a:avLst/>
              <a:gdLst>
                <a:gd name="T0" fmla="*/ 1 w 15"/>
                <a:gd name="T1" fmla="*/ 18 h 18"/>
                <a:gd name="T2" fmla="*/ 1 w 15"/>
                <a:gd name="T3" fmla="*/ 18 h 18"/>
                <a:gd name="T4" fmla="*/ 0 w 15"/>
                <a:gd name="T5" fmla="*/ 16 h 18"/>
                <a:gd name="T6" fmla="*/ 6 w 15"/>
                <a:gd name="T7" fmla="*/ 1 h 18"/>
                <a:gd name="T8" fmla="*/ 8 w 15"/>
                <a:gd name="T9" fmla="*/ 1 h 18"/>
                <a:gd name="T10" fmla="*/ 14 w 15"/>
                <a:gd name="T11" fmla="*/ 3 h 18"/>
                <a:gd name="T12" fmla="*/ 15 w 15"/>
                <a:gd name="T13" fmla="*/ 5 h 18"/>
                <a:gd name="T14" fmla="*/ 14 w 15"/>
                <a:gd name="T15" fmla="*/ 6 h 18"/>
                <a:gd name="T16" fmla="*/ 8 w 15"/>
                <a:gd name="T17" fmla="*/ 3 h 18"/>
                <a:gd name="T18" fmla="*/ 2 w 15"/>
                <a:gd name="T19" fmla="*/ 17 h 18"/>
                <a:gd name="T20" fmla="*/ 1 w 15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1" name="Freeform 1369"/>
            <p:cNvSpPr>
              <a:spLocks noEditPoints="1"/>
            </p:cNvSpPr>
            <p:nvPr/>
          </p:nvSpPr>
          <p:spPr bwMode="auto">
            <a:xfrm>
              <a:off x="6310313" y="3621089"/>
              <a:ext cx="19050" cy="19050"/>
            </a:xfrm>
            <a:custGeom>
              <a:avLst/>
              <a:gdLst>
                <a:gd name="T0" fmla="*/ 3 w 7"/>
                <a:gd name="T1" fmla="*/ 7 h 7"/>
                <a:gd name="T2" fmla="*/ 0 w 7"/>
                <a:gd name="T3" fmla="*/ 3 h 7"/>
                <a:gd name="T4" fmla="*/ 3 w 7"/>
                <a:gd name="T5" fmla="*/ 0 h 7"/>
                <a:gd name="T6" fmla="*/ 7 w 7"/>
                <a:gd name="T7" fmla="*/ 3 h 7"/>
                <a:gd name="T8" fmla="*/ 3 w 7"/>
                <a:gd name="T9" fmla="*/ 7 h 7"/>
                <a:gd name="T10" fmla="*/ 3 w 7"/>
                <a:gd name="T11" fmla="*/ 2 h 7"/>
                <a:gd name="T12" fmla="*/ 2 w 7"/>
                <a:gd name="T13" fmla="*/ 3 h 7"/>
                <a:gd name="T14" fmla="*/ 3 w 7"/>
                <a:gd name="T15" fmla="*/ 5 h 7"/>
                <a:gd name="T16" fmla="*/ 5 w 7"/>
                <a:gd name="T17" fmla="*/ 3 h 7"/>
                <a:gd name="T18" fmla="*/ 3 w 7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5"/>
                    <a:pt x="5" y="7"/>
                    <a:pt x="3" y="7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4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72" name="Группа 571"/>
          <p:cNvGrpSpPr/>
          <p:nvPr/>
        </p:nvGrpSpPr>
        <p:grpSpPr>
          <a:xfrm>
            <a:off x="1070976" y="1220069"/>
            <a:ext cx="315259" cy="297635"/>
            <a:chOff x="3756025" y="1766888"/>
            <a:chExt cx="255588" cy="241300"/>
          </a:xfrm>
          <a:solidFill>
            <a:schemeClr val="accent1"/>
          </a:solidFill>
        </p:grpSpPr>
        <p:sp>
          <p:nvSpPr>
            <p:cNvPr id="573" name="Freeform 1421"/>
            <p:cNvSpPr>
              <a:spLocks/>
            </p:cNvSpPr>
            <p:nvPr/>
          </p:nvSpPr>
          <p:spPr bwMode="auto">
            <a:xfrm>
              <a:off x="3756025" y="1766888"/>
              <a:ext cx="146050" cy="241300"/>
            </a:xfrm>
            <a:custGeom>
              <a:avLst/>
              <a:gdLst>
                <a:gd name="T0" fmla="*/ 44 w 52"/>
                <a:gd name="T1" fmla="*/ 86 h 86"/>
                <a:gd name="T2" fmla="*/ 9 w 52"/>
                <a:gd name="T3" fmla="*/ 86 h 86"/>
                <a:gd name="T4" fmla="*/ 0 w 52"/>
                <a:gd name="T5" fmla="*/ 78 h 86"/>
                <a:gd name="T6" fmla="*/ 0 w 52"/>
                <a:gd name="T7" fmla="*/ 8 h 86"/>
                <a:gd name="T8" fmla="*/ 9 w 52"/>
                <a:gd name="T9" fmla="*/ 0 h 86"/>
                <a:gd name="T10" fmla="*/ 44 w 52"/>
                <a:gd name="T11" fmla="*/ 0 h 86"/>
                <a:gd name="T12" fmla="*/ 52 w 52"/>
                <a:gd name="T13" fmla="*/ 8 h 86"/>
                <a:gd name="T14" fmla="*/ 52 w 52"/>
                <a:gd name="T15" fmla="*/ 11 h 86"/>
                <a:gd name="T16" fmla="*/ 51 w 52"/>
                <a:gd name="T17" fmla="*/ 12 h 86"/>
                <a:gd name="T18" fmla="*/ 50 w 52"/>
                <a:gd name="T19" fmla="*/ 11 h 86"/>
                <a:gd name="T20" fmla="*/ 50 w 52"/>
                <a:gd name="T21" fmla="*/ 8 h 86"/>
                <a:gd name="T22" fmla="*/ 44 w 52"/>
                <a:gd name="T23" fmla="*/ 2 h 86"/>
                <a:gd name="T24" fmla="*/ 9 w 52"/>
                <a:gd name="T25" fmla="*/ 2 h 86"/>
                <a:gd name="T26" fmla="*/ 3 w 52"/>
                <a:gd name="T27" fmla="*/ 8 h 86"/>
                <a:gd name="T28" fmla="*/ 3 w 52"/>
                <a:gd name="T29" fmla="*/ 78 h 86"/>
                <a:gd name="T30" fmla="*/ 9 w 52"/>
                <a:gd name="T31" fmla="*/ 84 h 86"/>
                <a:gd name="T32" fmla="*/ 44 w 52"/>
                <a:gd name="T33" fmla="*/ 84 h 86"/>
                <a:gd name="T34" fmla="*/ 50 w 52"/>
                <a:gd name="T35" fmla="*/ 78 h 86"/>
                <a:gd name="T36" fmla="*/ 50 w 52"/>
                <a:gd name="T37" fmla="*/ 64 h 86"/>
                <a:gd name="T38" fmla="*/ 51 w 52"/>
                <a:gd name="T39" fmla="*/ 63 h 86"/>
                <a:gd name="T40" fmla="*/ 52 w 52"/>
                <a:gd name="T41" fmla="*/ 64 h 86"/>
                <a:gd name="T42" fmla="*/ 52 w 52"/>
                <a:gd name="T43" fmla="*/ 78 h 86"/>
                <a:gd name="T44" fmla="*/ 44 w 52"/>
                <a:gd name="T4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86">
                  <a:moveTo>
                    <a:pt x="44" y="86"/>
                  </a:moveTo>
                  <a:cubicBezTo>
                    <a:pt x="9" y="86"/>
                    <a:pt x="9" y="86"/>
                    <a:pt x="9" y="86"/>
                  </a:cubicBezTo>
                  <a:cubicBezTo>
                    <a:pt x="4" y="86"/>
                    <a:pt x="0" y="82"/>
                    <a:pt x="0" y="7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0"/>
                    <a:pt x="52" y="3"/>
                    <a:pt x="52" y="8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5"/>
                    <a:pt x="47" y="2"/>
                    <a:pt x="44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2"/>
                    <a:pt x="3" y="5"/>
                    <a:pt x="3" y="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1"/>
                    <a:pt x="5" y="84"/>
                    <a:pt x="9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7" y="84"/>
                    <a:pt x="50" y="81"/>
                    <a:pt x="50" y="7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3"/>
                    <a:pt x="51" y="63"/>
                  </a:cubicBezTo>
                  <a:cubicBezTo>
                    <a:pt x="51" y="63"/>
                    <a:pt x="52" y="64"/>
                    <a:pt x="52" y="64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82"/>
                    <a:pt x="48" y="86"/>
                    <a:pt x="4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" name="Freeform 1422"/>
            <p:cNvSpPr>
              <a:spLocks/>
            </p:cNvSpPr>
            <p:nvPr/>
          </p:nvSpPr>
          <p:spPr bwMode="auto">
            <a:xfrm>
              <a:off x="3756025" y="1960563"/>
              <a:ext cx="146050" cy="4763"/>
            </a:xfrm>
            <a:custGeom>
              <a:avLst/>
              <a:gdLst>
                <a:gd name="T0" fmla="*/ 51 w 52"/>
                <a:gd name="T1" fmla="*/ 2 h 2"/>
                <a:gd name="T2" fmla="*/ 2 w 52"/>
                <a:gd name="T3" fmla="*/ 2 h 2"/>
                <a:gd name="T4" fmla="*/ 0 w 52"/>
                <a:gd name="T5" fmla="*/ 1 h 2"/>
                <a:gd name="T6" fmla="*/ 2 w 52"/>
                <a:gd name="T7" fmla="*/ 0 h 2"/>
                <a:gd name="T8" fmla="*/ 51 w 52"/>
                <a:gd name="T9" fmla="*/ 0 h 2"/>
                <a:gd name="T10" fmla="*/ 52 w 52"/>
                <a:gd name="T11" fmla="*/ 1 h 2"/>
                <a:gd name="T12" fmla="*/ 51 w 5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2">
                  <a:moveTo>
                    <a:pt x="5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1"/>
                  </a:cubicBezTo>
                  <a:cubicBezTo>
                    <a:pt x="52" y="1"/>
                    <a:pt x="51" y="2"/>
                    <a:pt x="5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5" name="Freeform 1423"/>
            <p:cNvSpPr>
              <a:spLocks/>
            </p:cNvSpPr>
            <p:nvPr/>
          </p:nvSpPr>
          <p:spPr bwMode="auto">
            <a:xfrm>
              <a:off x="3817938" y="1785938"/>
              <a:ext cx="22225" cy="6350"/>
            </a:xfrm>
            <a:custGeom>
              <a:avLst/>
              <a:gdLst>
                <a:gd name="T0" fmla="*/ 7 w 8"/>
                <a:gd name="T1" fmla="*/ 2 h 2"/>
                <a:gd name="T2" fmla="*/ 1 w 8"/>
                <a:gd name="T3" fmla="*/ 2 h 2"/>
                <a:gd name="T4" fmla="*/ 0 w 8"/>
                <a:gd name="T5" fmla="*/ 1 h 2"/>
                <a:gd name="T6" fmla="*/ 1 w 8"/>
                <a:gd name="T7" fmla="*/ 0 h 2"/>
                <a:gd name="T8" fmla="*/ 7 w 8"/>
                <a:gd name="T9" fmla="*/ 0 h 2"/>
                <a:gd name="T10" fmla="*/ 8 w 8"/>
                <a:gd name="T11" fmla="*/ 1 h 2"/>
                <a:gd name="T12" fmla="*/ 7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6" name="Freeform 1424"/>
            <p:cNvSpPr>
              <a:spLocks noEditPoints="1"/>
            </p:cNvSpPr>
            <p:nvPr/>
          </p:nvSpPr>
          <p:spPr bwMode="auto">
            <a:xfrm>
              <a:off x="3817938" y="1971676"/>
              <a:ext cx="25400" cy="22225"/>
            </a:xfrm>
            <a:custGeom>
              <a:avLst/>
              <a:gdLst>
                <a:gd name="T0" fmla="*/ 5 w 9"/>
                <a:gd name="T1" fmla="*/ 8 h 8"/>
                <a:gd name="T2" fmla="*/ 0 w 9"/>
                <a:gd name="T3" fmla="*/ 4 h 8"/>
                <a:gd name="T4" fmla="*/ 5 w 9"/>
                <a:gd name="T5" fmla="*/ 0 h 8"/>
                <a:gd name="T6" fmla="*/ 9 w 9"/>
                <a:gd name="T7" fmla="*/ 4 h 8"/>
                <a:gd name="T8" fmla="*/ 5 w 9"/>
                <a:gd name="T9" fmla="*/ 8 h 8"/>
                <a:gd name="T10" fmla="*/ 5 w 9"/>
                <a:gd name="T11" fmla="*/ 2 h 8"/>
                <a:gd name="T12" fmla="*/ 3 w 9"/>
                <a:gd name="T13" fmla="*/ 4 h 8"/>
                <a:gd name="T14" fmla="*/ 5 w 9"/>
                <a:gd name="T15" fmla="*/ 6 h 8"/>
                <a:gd name="T16" fmla="*/ 6 w 9"/>
                <a:gd name="T17" fmla="*/ 4 h 8"/>
                <a:gd name="T18" fmla="*/ 5 w 9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5" y="8"/>
                  </a:move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8"/>
                    <a:pt x="5" y="8"/>
                  </a:cubicBezTo>
                  <a:close/>
                  <a:moveTo>
                    <a:pt x="5" y="2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3"/>
                    <a:pt x="6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7" name="Freeform 1425"/>
            <p:cNvSpPr>
              <a:spLocks noEditPoints="1"/>
            </p:cNvSpPr>
            <p:nvPr/>
          </p:nvSpPr>
          <p:spPr bwMode="auto">
            <a:xfrm>
              <a:off x="3924300" y="1916113"/>
              <a:ext cx="87313" cy="84138"/>
            </a:xfrm>
            <a:custGeom>
              <a:avLst/>
              <a:gdLst>
                <a:gd name="T0" fmla="*/ 24 w 31"/>
                <a:gd name="T1" fmla="*/ 30 h 30"/>
                <a:gd name="T2" fmla="*/ 21 w 31"/>
                <a:gd name="T3" fmla="*/ 29 h 30"/>
                <a:gd name="T4" fmla="*/ 1 w 31"/>
                <a:gd name="T5" fmla="*/ 9 h 30"/>
                <a:gd name="T6" fmla="*/ 1 w 31"/>
                <a:gd name="T7" fmla="*/ 6 h 30"/>
                <a:gd name="T8" fmla="*/ 7 w 31"/>
                <a:gd name="T9" fmla="*/ 1 h 30"/>
                <a:gd name="T10" fmla="*/ 9 w 31"/>
                <a:gd name="T11" fmla="*/ 1 h 30"/>
                <a:gd name="T12" fmla="*/ 29 w 31"/>
                <a:gd name="T13" fmla="*/ 20 h 30"/>
                <a:gd name="T14" fmla="*/ 29 w 31"/>
                <a:gd name="T15" fmla="*/ 26 h 30"/>
                <a:gd name="T16" fmla="*/ 29 w 31"/>
                <a:gd name="T17" fmla="*/ 26 h 30"/>
                <a:gd name="T18" fmla="*/ 27 w 31"/>
                <a:gd name="T19" fmla="*/ 29 h 30"/>
                <a:gd name="T20" fmla="*/ 24 w 31"/>
                <a:gd name="T21" fmla="*/ 30 h 30"/>
                <a:gd name="T22" fmla="*/ 3 w 31"/>
                <a:gd name="T23" fmla="*/ 8 h 30"/>
                <a:gd name="T24" fmla="*/ 22 w 31"/>
                <a:gd name="T25" fmla="*/ 27 h 30"/>
                <a:gd name="T26" fmla="*/ 25 w 31"/>
                <a:gd name="T27" fmla="*/ 27 h 30"/>
                <a:gd name="T28" fmla="*/ 27 w 31"/>
                <a:gd name="T29" fmla="*/ 25 h 30"/>
                <a:gd name="T30" fmla="*/ 27 w 31"/>
                <a:gd name="T31" fmla="*/ 22 h 30"/>
                <a:gd name="T32" fmla="*/ 8 w 31"/>
                <a:gd name="T33" fmla="*/ 3 h 30"/>
                <a:gd name="T34" fmla="*/ 3 w 31"/>
                <a:gd name="T35" fmla="*/ 8 h 30"/>
                <a:gd name="T36" fmla="*/ 28 w 31"/>
                <a:gd name="T37" fmla="*/ 26 h 30"/>
                <a:gd name="T38" fmla="*/ 28 w 31"/>
                <a:gd name="T3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30">
                  <a:moveTo>
                    <a:pt x="24" y="30"/>
                  </a:moveTo>
                  <a:cubicBezTo>
                    <a:pt x="23" y="30"/>
                    <a:pt x="22" y="29"/>
                    <a:pt x="21" y="2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22"/>
                    <a:pt x="31" y="25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29"/>
                    <a:pt x="25" y="30"/>
                    <a:pt x="24" y="30"/>
                  </a:cubicBezTo>
                  <a:close/>
                  <a:moveTo>
                    <a:pt x="3" y="8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3" y="28"/>
                    <a:pt x="24" y="28"/>
                    <a:pt x="25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8" y="23"/>
                    <a:pt x="27" y="22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3" y="8"/>
                  </a:lnTo>
                  <a:close/>
                  <a:moveTo>
                    <a:pt x="28" y="26"/>
                  </a:moveTo>
                  <a:cubicBezTo>
                    <a:pt x="28" y="26"/>
                    <a:pt x="28" y="26"/>
                    <a:pt x="28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8" name="Freeform 1426"/>
            <p:cNvSpPr>
              <a:spLocks/>
            </p:cNvSpPr>
            <p:nvPr/>
          </p:nvSpPr>
          <p:spPr bwMode="auto">
            <a:xfrm>
              <a:off x="3916363" y="1906588"/>
              <a:ext cx="30163" cy="31750"/>
            </a:xfrm>
            <a:custGeom>
              <a:avLst/>
              <a:gdLst>
                <a:gd name="T0" fmla="*/ 6 w 11"/>
                <a:gd name="T1" fmla="*/ 11 h 11"/>
                <a:gd name="T2" fmla="*/ 5 w 11"/>
                <a:gd name="T3" fmla="*/ 10 h 11"/>
                <a:gd name="T4" fmla="*/ 1 w 11"/>
                <a:gd name="T5" fmla="*/ 6 h 11"/>
                <a:gd name="T6" fmla="*/ 1 w 11"/>
                <a:gd name="T7" fmla="*/ 4 h 11"/>
                <a:gd name="T8" fmla="*/ 2 w 11"/>
                <a:gd name="T9" fmla="*/ 4 h 11"/>
                <a:gd name="T10" fmla="*/ 6 w 11"/>
                <a:gd name="T11" fmla="*/ 8 h 11"/>
                <a:gd name="T12" fmla="*/ 8 w 11"/>
                <a:gd name="T13" fmla="*/ 5 h 11"/>
                <a:gd name="T14" fmla="*/ 5 w 11"/>
                <a:gd name="T15" fmla="*/ 2 h 11"/>
                <a:gd name="T16" fmla="*/ 5 w 11"/>
                <a:gd name="T17" fmla="*/ 0 h 11"/>
                <a:gd name="T18" fmla="*/ 6 w 11"/>
                <a:gd name="T19" fmla="*/ 0 h 11"/>
                <a:gd name="T20" fmla="*/ 11 w 11"/>
                <a:gd name="T21" fmla="*/ 4 h 11"/>
                <a:gd name="T22" fmla="*/ 11 w 11"/>
                <a:gd name="T23" fmla="*/ 6 h 11"/>
                <a:gd name="T24" fmla="*/ 6 w 11"/>
                <a:gd name="T25" fmla="*/ 10 h 11"/>
                <a:gd name="T26" fmla="*/ 6 w 11"/>
                <a:gd name="T2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cubicBezTo>
                    <a:pt x="5" y="11"/>
                    <a:pt x="5" y="10"/>
                    <a:pt x="5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9" name="Freeform 1427"/>
            <p:cNvSpPr>
              <a:spLocks noEditPoints="1"/>
            </p:cNvSpPr>
            <p:nvPr/>
          </p:nvSpPr>
          <p:spPr bwMode="auto">
            <a:xfrm>
              <a:off x="3814763" y="1800226"/>
              <a:ext cx="131763" cy="138113"/>
            </a:xfrm>
            <a:custGeom>
              <a:avLst/>
              <a:gdLst>
                <a:gd name="T0" fmla="*/ 24 w 47"/>
                <a:gd name="T1" fmla="*/ 49 h 49"/>
                <a:gd name="T2" fmla="*/ 7 w 47"/>
                <a:gd name="T3" fmla="*/ 42 h 49"/>
                <a:gd name="T4" fmla="*/ 0 w 47"/>
                <a:gd name="T5" fmla="*/ 25 h 49"/>
                <a:gd name="T6" fmla="*/ 7 w 47"/>
                <a:gd name="T7" fmla="*/ 9 h 49"/>
                <a:gd name="T8" fmla="*/ 41 w 47"/>
                <a:gd name="T9" fmla="*/ 9 h 49"/>
                <a:gd name="T10" fmla="*/ 41 w 47"/>
                <a:gd name="T11" fmla="*/ 9 h 49"/>
                <a:gd name="T12" fmla="*/ 47 w 47"/>
                <a:gd name="T13" fmla="*/ 25 h 49"/>
                <a:gd name="T14" fmla="*/ 41 w 47"/>
                <a:gd name="T15" fmla="*/ 42 h 49"/>
                <a:gd name="T16" fmla="*/ 24 w 47"/>
                <a:gd name="T17" fmla="*/ 49 h 49"/>
                <a:gd name="T18" fmla="*/ 24 w 47"/>
                <a:gd name="T19" fmla="*/ 4 h 49"/>
                <a:gd name="T20" fmla="*/ 9 w 47"/>
                <a:gd name="T21" fmla="*/ 10 h 49"/>
                <a:gd name="T22" fmla="*/ 3 w 47"/>
                <a:gd name="T23" fmla="*/ 25 h 49"/>
                <a:gd name="T24" fmla="*/ 9 w 47"/>
                <a:gd name="T25" fmla="*/ 41 h 49"/>
                <a:gd name="T26" fmla="*/ 39 w 47"/>
                <a:gd name="T27" fmla="*/ 41 h 49"/>
                <a:gd name="T28" fmla="*/ 45 w 47"/>
                <a:gd name="T29" fmla="*/ 25 h 49"/>
                <a:gd name="T30" fmla="*/ 39 w 47"/>
                <a:gd name="T31" fmla="*/ 10 h 49"/>
                <a:gd name="T32" fmla="*/ 39 w 47"/>
                <a:gd name="T33" fmla="*/ 10 h 49"/>
                <a:gd name="T34" fmla="*/ 24 w 47"/>
                <a:gd name="T35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49">
                  <a:moveTo>
                    <a:pt x="24" y="49"/>
                  </a:moveTo>
                  <a:cubicBezTo>
                    <a:pt x="18" y="49"/>
                    <a:pt x="12" y="47"/>
                    <a:pt x="7" y="42"/>
                  </a:cubicBezTo>
                  <a:cubicBezTo>
                    <a:pt x="3" y="38"/>
                    <a:pt x="0" y="32"/>
                    <a:pt x="0" y="25"/>
                  </a:cubicBezTo>
                  <a:cubicBezTo>
                    <a:pt x="0" y="19"/>
                    <a:pt x="3" y="13"/>
                    <a:pt x="7" y="9"/>
                  </a:cubicBezTo>
                  <a:cubicBezTo>
                    <a:pt x="16" y="0"/>
                    <a:pt x="31" y="0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5" y="13"/>
                    <a:pt x="47" y="19"/>
                    <a:pt x="47" y="25"/>
                  </a:cubicBezTo>
                  <a:cubicBezTo>
                    <a:pt x="47" y="32"/>
                    <a:pt x="45" y="38"/>
                    <a:pt x="41" y="42"/>
                  </a:cubicBezTo>
                  <a:cubicBezTo>
                    <a:pt x="36" y="47"/>
                    <a:pt x="30" y="49"/>
                    <a:pt x="24" y="49"/>
                  </a:cubicBezTo>
                  <a:close/>
                  <a:moveTo>
                    <a:pt x="24" y="4"/>
                  </a:moveTo>
                  <a:cubicBezTo>
                    <a:pt x="18" y="4"/>
                    <a:pt x="13" y="6"/>
                    <a:pt x="9" y="10"/>
                  </a:cubicBezTo>
                  <a:cubicBezTo>
                    <a:pt x="5" y="14"/>
                    <a:pt x="3" y="20"/>
                    <a:pt x="3" y="25"/>
                  </a:cubicBezTo>
                  <a:cubicBezTo>
                    <a:pt x="3" y="31"/>
                    <a:pt x="5" y="37"/>
                    <a:pt x="9" y="41"/>
                  </a:cubicBezTo>
                  <a:cubicBezTo>
                    <a:pt x="17" y="49"/>
                    <a:pt x="31" y="49"/>
                    <a:pt x="39" y="41"/>
                  </a:cubicBezTo>
                  <a:cubicBezTo>
                    <a:pt x="43" y="37"/>
                    <a:pt x="45" y="31"/>
                    <a:pt x="45" y="25"/>
                  </a:cubicBezTo>
                  <a:cubicBezTo>
                    <a:pt x="45" y="20"/>
                    <a:pt x="43" y="14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5" y="6"/>
                    <a:pt x="29" y="4"/>
                    <a:pt x="2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0" name="Freeform 1428"/>
            <p:cNvSpPr>
              <a:spLocks noEditPoints="1"/>
            </p:cNvSpPr>
            <p:nvPr/>
          </p:nvSpPr>
          <p:spPr bwMode="auto">
            <a:xfrm>
              <a:off x="3787775" y="1895476"/>
              <a:ext cx="30163" cy="28575"/>
            </a:xfrm>
            <a:custGeom>
              <a:avLst/>
              <a:gdLst>
                <a:gd name="T0" fmla="*/ 5 w 11"/>
                <a:gd name="T1" fmla="*/ 10 h 10"/>
                <a:gd name="T2" fmla="*/ 0 w 11"/>
                <a:gd name="T3" fmla="*/ 5 h 10"/>
                <a:gd name="T4" fmla="*/ 5 w 11"/>
                <a:gd name="T5" fmla="*/ 0 h 10"/>
                <a:gd name="T6" fmla="*/ 11 w 11"/>
                <a:gd name="T7" fmla="*/ 5 h 10"/>
                <a:gd name="T8" fmla="*/ 5 w 11"/>
                <a:gd name="T9" fmla="*/ 10 h 10"/>
                <a:gd name="T10" fmla="*/ 5 w 11"/>
                <a:gd name="T11" fmla="*/ 2 h 10"/>
                <a:gd name="T12" fmla="*/ 2 w 11"/>
                <a:gd name="T13" fmla="*/ 5 h 10"/>
                <a:gd name="T14" fmla="*/ 5 w 11"/>
                <a:gd name="T15" fmla="*/ 8 h 10"/>
                <a:gd name="T16" fmla="*/ 8 w 11"/>
                <a:gd name="T17" fmla="*/ 5 h 10"/>
                <a:gd name="T18" fmla="*/ 5 w 11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8" y="10"/>
                    <a:pt x="5" y="10"/>
                  </a:cubicBezTo>
                  <a:close/>
                  <a:moveTo>
                    <a:pt x="5" y="2"/>
                  </a:moveTo>
                  <a:cubicBezTo>
                    <a:pt x="4" y="2"/>
                    <a:pt x="2" y="3"/>
                    <a:pt x="2" y="5"/>
                  </a:cubicBezTo>
                  <a:cubicBezTo>
                    <a:pt x="2" y="7"/>
                    <a:pt x="4" y="8"/>
                    <a:pt x="5" y="8"/>
                  </a:cubicBezTo>
                  <a:cubicBezTo>
                    <a:pt x="7" y="8"/>
                    <a:pt x="8" y="7"/>
                    <a:pt x="8" y="5"/>
                  </a:cubicBezTo>
                  <a:cubicBezTo>
                    <a:pt x="8" y="3"/>
                    <a:pt x="7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1" name="Freeform 1429"/>
            <p:cNvSpPr>
              <a:spLocks noEditPoints="1"/>
            </p:cNvSpPr>
            <p:nvPr/>
          </p:nvSpPr>
          <p:spPr bwMode="auto">
            <a:xfrm>
              <a:off x="3840163" y="1843088"/>
              <a:ext cx="31750" cy="30163"/>
            </a:xfrm>
            <a:custGeom>
              <a:avLst/>
              <a:gdLst>
                <a:gd name="T0" fmla="*/ 5 w 11"/>
                <a:gd name="T1" fmla="*/ 11 h 11"/>
                <a:gd name="T2" fmla="*/ 0 w 11"/>
                <a:gd name="T3" fmla="*/ 6 h 11"/>
                <a:gd name="T4" fmla="*/ 5 w 11"/>
                <a:gd name="T5" fmla="*/ 0 h 11"/>
                <a:gd name="T6" fmla="*/ 11 w 11"/>
                <a:gd name="T7" fmla="*/ 6 h 11"/>
                <a:gd name="T8" fmla="*/ 5 w 11"/>
                <a:gd name="T9" fmla="*/ 11 h 11"/>
                <a:gd name="T10" fmla="*/ 5 w 11"/>
                <a:gd name="T11" fmla="*/ 2 h 11"/>
                <a:gd name="T12" fmla="*/ 2 w 11"/>
                <a:gd name="T13" fmla="*/ 6 h 11"/>
                <a:gd name="T14" fmla="*/ 5 w 11"/>
                <a:gd name="T15" fmla="*/ 9 h 11"/>
                <a:gd name="T16" fmla="*/ 9 w 11"/>
                <a:gd name="T17" fmla="*/ 6 h 11"/>
                <a:gd name="T18" fmla="*/ 5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lose/>
                  <a:moveTo>
                    <a:pt x="5" y="2"/>
                  </a:moveTo>
                  <a:cubicBezTo>
                    <a:pt x="4" y="2"/>
                    <a:pt x="2" y="4"/>
                    <a:pt x="2" y="6"/>
                  </a:cubicBezTo>
                  <a:cubicBezTo>
                    <a:pt x="2" y="7"/>
                    <a:pt x="4" y="9"/>
                    <a:pt x="5" y="9"/>
                  </a:cubicBezTo>
                  <a:cubicBezTo>
                    <a:pt x="7" y="9"/>
                    <a:pt x="9" y="7"/>
                    <a:pt x="9" y="6"/>
                  </a:cubicBezTo>
                  <a:cubicBezTo>
                    <a:pt x="9" y="4"/>
                    <a:pt x="7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2" name="Freeform 1430"/>
            <p:cNvSpPr>
              <a:spLocks noEditPoints="1"/>
            </p:cNvSpPr>
            <p:nvPr/>
          </p:nvSpPr>
          <p:spPr bwMode="auto">
            <a:xfrm>
              <a:off x="3894138" y="1862138"/>
              <a:ext cx="30163" cy="30163"/>
            </a:xfrm>
            <a:custGeom>
              <a:avLst/>
              <a:gdLst>
                <a:gd name="T0" fmla="*/ 5 w 11"/>
                <a:gd name="T1" fmla="*/ 11 h 11"/>
                <a:gd name="T2" fmla="*/ 0 w 11"/>
                <a:gd name="T3" fmla="*/ 5 h 11"/>
                <a:gd name="T4" fmla="*/ 5 w 11"/>
                <a:gd name="T5" fmla="*/ 0 h 11"/>
                <a:gd name="T6" fmla="*/ 11 w 11"/>
                <a:gd name="T7" fmla="*/ 5 h 11"/>
                <a:gd name="T8" fmla="*/ 5 w 11"/>
                <a:gd name="T9" fmla="*/ 11 h 11"/>
                <a:gd name="T10" fmla="*/ 5 w 11"/>
                <a:gd name="T11" fmla="*/ 2 h 11"/>
                <a:gd name="T12" fmla="*/ 2 w 11"/>
                <a:gd name="T13" fmla="*/ 5 h 11"/>
                <a:gd name="T14" fmla="*/ 5 w 11"/>
                <a:gd name="T15" fmla="*/ 8 h 11"/>
                <a:gd name="T16" fmla="*/ 9 w 11"/>
                <a:gd name="T17" fmla="*/ 5 h 11"/>
                <a:gd name="T18" fmla="*/ 5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8" y="11"/>
                    <a:pt x="5" y="11"/>
                  </a:cubicBezTo>
                  <a:close/>
                  <a:moveTo>
                    <a:pt x="5" y="2"/>
                  </a:moveTo>
                  <a:cubicBezTo>
                    <a:pt x="4" y="2"/>
                    <a:pt x="2" y="3"/>
                    <a:pt x="2" y="5"/>
                  </a:cubicBezTo>
                  <a:cubicBezTo>
                    <a:pt x="2" y="7"/>
                    <a:pt x="4" y="8"/>
                    <a:pt x="5" y="8"/>
                  </a:cubicBezTo>
                  <a:cubicBezTo>
                    <a:pt x="7" y="8"/>
                    <a:pt x="9" y="7"/>
                    <a:pt x="9" y="5"/>
                  </a:cubicBezTo>
                  <a:cubicBezTo>
                    <a:pt x="9" y="3"/>
                    <a:pt x="7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3" name="Freeform 1431"/>
            <p:cNvSpPr>
              <a:spLocks noEditPoints="1"/>
            </p:cNvSpPr>
            <p:nvPr/>
          </p:nvSpPr>
          <p:spPr bwMode="auto">
            <a:xfrm>
              <a:off x="3946525" y="1771651"/>
              <a:ext cx="31750" cy="31750"/>
            </a:xfrm>
            <a:custGeom>
              <a:avLst/>
              <a:gdLst>
                <a:gd name="T0" fmla="*/ 5 w 11"/>
                <a:gd name="T1" fmla="*/ 11 h 11"/>
                <a:gd name="T2" fmla="*/ 0 w 11"/>
                <a:gd name="T3" fmla="*/ 6 h 11"/>
                <a:gd name="T4" fmla="*/ 5 w 11"/>
                <a:gd name="T5" fmla="*/ 0 h 11"/>
                <a:gd name="T6" fmla="*/ 11 w 11"/>
                <a:gd name="T7" fmla="*/ 6 h 11"/>
                <a:gd name="T8" fmla="*/ 5 w 11"/>
                <a:gd name="T9" fmla="*/ 11 h 11"/>
                <a:gd name="T10" fmla="*/ 5 w 11"/>
                <a:gd name="T11" fmla="*/ 2 h 11"/>
                <a:gd name="T12" fmla="*/ 2 w 11"/>
                <a:gd name="T13" fmla="*/ 6 h 11"/>
                <a:gd name="T14" fmla="*/ 5 w 11"/>
                <a:gd name="T15" fmla="*/ 9 h 11"/>
                <a:gd name="T16" fmla="*/ 9 w 11"/>
                <a:gd name="T17" fmla="*/ 6 h 11"/>
                <a:gd name="T18" fmla="*/ 5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lose/>
                  <a:moveTo>
                    <a:pt x="5" y="2"/>
                  </a:moveTo>
                  <a:cubicBezTo>
                    <a:pt x="4" y="2"/>
                    <a:pt x="2" y="4"/>
                    <a:pt x="2" y="6"/>
                  </a:cubicBezTo>
                  <a:cubicBezTo>
                    <a:pt x="2" y="7"/>
                    <a:pt x="4" y="9"/>
                    <a:pt x="5" y="9"/>
                  </a:cubicBezTo>
                  <a:cubicBezTo>
                    <a:pt x="7" y="9"/>
                    <a:pt x="9" y="7"/>
                    <a:pt x="9" y="6"/>
                  </a:cubicBezTo>
                  <a:cubicBezTo>
                    <a:pt x="9" y="4"/>
                    <a:pt x="7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4" name="Freeform 1432"/>
            <p:cNvSpPr>
              <a:spLocks/>
            </p:cNvSpPr>
            <p:nvPr/>
          </p:nvSpPr>
          <p:spPr bwMode="auto">
            <a:xfrm>
              <a:off x="3806825" y="1862138"/>
              <a:ext cx="44450" cy="41275"/>
            </a:xfrm>
            <a:custGeom>
              <a:avLst/>
              <a:gdLst>
                <a:gd name="T0" fmla="*/ 1 w 16"/>
                <a:gd name="T1" fmla="*/ 15 h 15"/>
                <a:gd name="T2" fmla="*/ 1 w 16"/>
                <a:gd name="T3" fmla="*/ 15 h 15"/>
                <a:gd name="T4" fmla="*/ 1 w 16"/>
                <a:gd name="T5" fmla="*/ 13 h 15"/>
                <a:gd name="T6" fmla="*/ 14 w 16"/>
                <a:gd name="T7" fmla="*/ 1 h 15"/>
                <a:gd name="T8" fmla="*/ 15 w 16"/>
                <a:gd name="T9" fmla="*/ 1 h 15"/>
                <a:gd name="T10" fmla="*/ 15 w 16"/>
                <a:gd name="T11" fmla="*/ 2 h 15"/>
                <a:gd name="T12" fmla="*/ 2 w 16"/>
                <a:gd name="T13" fmla="*/ 15 h 15"/>
                <a:gd name="T14" fmla="*/ 1 w 1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5" name="Freeform 1433"/>
            <p:cNvSpPr>
              <a:spLocks/>
            </p:cNvSpPr>
            <p:nvPr/>
          </p:nvSpPr>
          <p:spPr bwMode="auto">
            <a:xfrm>
              <a:off x="3910013" y="1795463"/>
              <a:ext cx="50800" cy="74613"/>
            </a:xfrm>
            <a:custGeom>
              <a:avLst/>
              <a:gdLst>
                <a:gd name="T0" fmla="*/ 2 w 18"/>
                <a:gd name="T1" fmla="*/ 27 h 27"/>
                <a:gd name="T2" fmla="*/ 1 w 18"/>
                <a:gd name="T3" fmla="*/ 27 h 27"/>
                <a:gd name="T4" fmla="*/ 1 w 18"/>
                <a:gd name="T5" fmla="*/ 25 h 27"/>
                <a:gd name="T6" fmla="*/ 15 w 18"/>
                <a:gd name="T7" fmla="*/ 1 h 27"/>
                <a:gd name="T8" fmla="*/ 17 w 18"/>
                <a:gd name="T9" fmla="*/ 0 h 27"/>
                <a:gd name="T10" fmla="*/ 17 w 18"/>
                <a:gd name="T11" fmla="*/ 2 h 27"/>
                <a:gd name="T12" fmla="*/ 3 w 18"/>
                <a:gd name="T13" fmla="*/ 26 h 27"/>
                <a:gd name="T14" fmla="*/ 2 w 18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7">
                  <a:moveTo>
                    <a:pt x="2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6"/>
                    <a:pt x="0" y="26"/>
                    <a:pt x="1" y="25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1"/>
                    <a:pt x="18" y="1"/>
                    <a:pt x="17" y="2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6"/>
                    <a:pt x="2" y="27"/>
                    <a:pt x="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6" name="Freeform 1434"/>
            <p:cNvSpPr>
              <a:spLocks/>
            </p:cNvSpPr>
            <p:nvPr/>
          </p:nvSpPr>
          <p:spPr bwMode="auto">
            <a:xfrm>
              <a:off x="3862388" y="1858963"/>
              <a:ext cx="39688" cy="17463"/>
            </a:xfrm>
            <a:custGeom>
              <a:avLst/>
              <a:gdLst>
                <a:gd name="T0" fmla="*/ 12 w 14"/>
                <a:gd name="T1" fmla="*/ 6 h 6"/>
                <a:gd name="T2" fmla="*/ 12 w 14"/>
                <a:gd name="T3" fmla="*/ 6 h 6"/>
                <a:gd name="T4" fmla="*/ 1 w 14"/>
                <a:gd name="T5" fmla="*/ 2 h 6"/>
                <a:gd name="T6" fmla="*/ 0 w 14"/>
                <a:gd name="T7" fmla="*/ 1 h 6"/>
                <a:gd name="T8" fmla="*/ 2 w 14"/>
                <a:gd name="T9" fmla="*/ 0 h 6"/>
                <a:gd name="T10" fmla="*/ 13 w 14"/>
                <a:gd name="T11" fmla="*/ 4 h 6"/>
                <a:gd name="T12" fmla="*/ 13 w 14"/>
                <a:gd name="T13" fmla="*/ 5 h 6"/>
                <a:gd name="T14" fmla="*/ 12 w 1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"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5"/>
                    <a:pt x="13" y="5"/>
                  </a:cubicBezTo>
                  <a:cubicBezTo>
                    <a:pt x="13" y="6"/>
                    <a:pt x="13" y="6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87" name="Группа 586"/>
          <p:cNvGrpSpPr/>
          <p:nvPr/>
        </p:nvGrpSpPr>
        <p:grpSpPr>
          <a:xfrm>
            <a:off x="579726" y="1211731"/>
            <a:ext cx="195656" cy="311366"/>
            <a:chOff x="6554788" y="3141663"/>
            <a:chExt cx="147638" cy="234950"/>
          </a:xfrm>
          <a:solidFill>
            <a:schemeClr val="accent1"/>
          </a:solidFill>
        </p:grpSpPr>
        <p:sp>
          <p:nvSpPr>
            <p:cNvPr id="588" name="Freeform 1474"/>
            <p:cNvSpPr>
              <a:spLocks noEditPoints="1"/>
            </p:cNvSpPr>
            <p:nvPr/>
          </p:nvSpPr>
          <p:spPr bwMode="auto">
            <a:xfrm>
              <a:off x="6554788" y="3141663"/>
              <a:ext cx="147638" cy="234950"/>
            </a:xfrm>
            <a:custGeom>
              <a:avLst/>
              <a:gdLst>
                <a:gd name="T0" fmla="*/ 46 w 53"/>
                <a:gd name="T1" fmla="*/ 84 h 84"/>
                <a:gd name="T2" fmla="*/ 7 w 53"/>
                <a:gd name="T3" fmla="*/ 84 h 84"/>
                <a:gd name="T4" fmla="*/ 0 w 53"/>
                <a:gd name="T5" fmla="*/ 77 h 84"/>
                <a:gd name="T6" fmla="*/ 0 w 53"/>
                <a:gd name="T7" fmla="*/ 7 h 84"/>
                <a:gd name="T8" fmla="*/ 7 w 53"/>
                <a:gd name="T9" fmla="*/ 0 h 84"/>
                <a:gd name="T10" fmla="*/ 46 w 53"/>
                <a:gd name="T11" fmla="*/ 0 h 84"/>
                <a:gd name="T12" fmla="*/ 53 w 53"/>
                <a:gd name="T13" fmla="*/ 7 h 84"/>
                <a:gd name="T14" fmla="*/ 53 w 53"/>
                <a:gd name="T15" fmla="*/ 77 h 84"/>
                <a:gd name="T16" fmla="*/ 46 w 53"/>
                <a:gd name="T17" fmla="*/ 84 h 84"/>
                <a:gd name="T18" fmla="*/ 7 w 53"/>
                <a:gd name="T19" fmla="*/ 3 h 84"/>
                <a:gd name="T20" fmla="*/ 2 w 53"/>
                <a:gd name="T21" fmla="*/ 7 h 84"/>
                <a:gd name="T22" fmla="*/ 2 w 53"/>
                <a:gd name="T23" fmla="*/ 77 h 84"/>
                <a:gd name="T24" fmla="*/ 7 w 53"/>
                <a:gd name="T25" fmla="*/ 82 h 84"/>
                <a:gd name="T26" fmla="*/ 46 w 53"/>
                <a:gd name="T27" fmla="*/ 82 h 84"/>
                <a:gd name="T28" fmla="*/ 51 w 53"/>
                <a:gd name="T29" fmla="*/ 77 h 84"/>
                <a:gd name="T30" fmla="*/ 51 w 53"/>
                <a:gd name="T31" fmla="*/ 7 h 84"/>
                <a:gd name="T32" fmla="*/ 46 w 53"/>
                <a:gd name="T33" fmla="*/ 3 h 84"/>
                <a:gd name="T34" fmla="*/ 7 w 53"/>
                <a:gd name="T35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" h="84">
                  <a:moveTo>
                    <a:pt x="46" y="84"/>
                  </a:moveTo>
                  <a:cubicBezTo>
                    <a:pt x="7" y="84"/>
                    <a:pt x="7" y="84"/>
                    <a:pt x="7" y="84"/>
                  </a:cubicBezTo>
                  <a:cubicBezTo>
                    <a:pt x="3" y="84"/>
                    <a:pt x="0" y="81"/>
                    <a:pt x="0" y="7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0" y="0"/>
                    <a:pt x="53" y="3"/>
                    <a:pt x="53" y="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81"/>
                    <a:pt x="50" y="84"/>
                    <a:pt x="46" y="84"/>
                  </a:cubicBezTo>
                  <a:close/>
                  <a:moveTo>
                    <a:pt x="7" y="3"/>
                  </a:moveTo>
                  <a:cubicBezTo>
                    <a:pt x="4" y="3"/>
                    <a:pt x="2" y="5"/>
                    <a:pt x="2" y="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9"/>
                    <a:pt x="4" y="82"/>
                    <a:pt x="7" y="82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9" y="82"/>
                    <a:pt x="51" y="79"/>
                    <a:pt x="51" y="7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49" y="3"/>
                    <a:pt x="46" y="3"/>
                  </a:cubicBezTo>
                  <a:lnTo>
                    <a:pt x="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9" name="Freeform 1475"/>
            <p:cNvSpPr>
              <a:spLocks/>
            </p:cNvSpPr>
            <p:nvPr/>
          </p:nvSpPr>
          <p:spPr bwMode="auto">
            <a:xfrm>
              <a:off x="6554788" y="3171826"/>
              <a:ext cx="147638" cy="6350"/>
            </a:xfrm>
            <a:custGeom>
              <a:avLst/>
              <a:gdLst>
                <a:gd name="T0" fmla="*/ 52 w 53"/>
                <a:gd name="T1" fmla="*/ 2 h 2"/>
                <a:gd name="T2" fmla="*/ 1 w 53"/>
                <a:gd name="T3" fmla="*/ 2 h 2"/>
                <a:gd name="T4" fmla="*/ 0 w 53"/>
                <a:gd name="T5" fmla="*/ 1 h 2"/>
                <a:gd name="T6" fmla="*/ 1 w 53"/>
                <a:gd name="T7" fmla="*/ 0 h 2"/>
                <a:gd name="T8" fmla="*/ 52 w 53"/>
                <a:gd name="T9" fmla="*/ 0 h 2"/>
                <a:gd name="T10" fmla="*/ 53 w 53"/>
                <a:gd name="T11" fmla="*/ 1 h 2"/>
                <a:gd name="T12" fmla="*/ 52 w 5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2">
                  <a:moveTo>
                    <a:pt x="5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1"/>
                    <a:pt x="53" y="1"/>
                  </a:cubicBezTo>
                  <a:cubicBezTo>
                    <a:pt x="53" y="2"/>
                    <a:pt x="52" y="2"/>
                    <a:pt x="5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0" name="Freeform 1476"/>
            <p:cNvSpPr>
              <a:spLocks/>
            </p:cNvSpPr>
            <p:nvPr/>
          </p:nvSpPr>
          <p:spPr bwMode="auto">
            <a:xfrm>
              <a:off x="6554788" y="3324226"/>
              <a:ext cx="147638" cy="7938"/>
            </a:xfrm>
            <a:custGeom>
              <a:avLst/>
              <a:gdLst>
                <a:gd name="T0" fmla="*/ 52 w 53"/>
                <a:gd name="T1" fmla="*/ 3 h 3"/>
                <a:gd name="T2" fmla="*/ 1 w 53"/>
                <a:gd name="T3" fmla="*/ 3 h 3"/>
                <a:gd name="T4" fmla="*/ 0 w 53"/>
                <a:gd name="T5" fmla="*/ 1 h 3"/>
                <a:gd name="T6" fmla="*/ 1 w 53"/>
                <a:gd name="T7" fmla="*/ 0 h 3"/>
                <a:gd name="T8" fmla="*/ 52 w 53"/>
                <a:gd name="T9" fmla="*/ 0 h 3"/>
                <a:gd name="T10" fmla="*/ 53 w 53"/>
                <a:gd name="T11" fmla="*/ 1 h 3"/>
                <a:gd name="T12" fmla="*/ 52 w 5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">
                  <a:moveTo>
                    <a:pt x="5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1"/>
                    <a:pt x="53" y="1"/>
                  </a:cubicBezTo>
                  <a:cubicBezTo>
                    <a:pt x="53" y="2"/>
                    <a:pt x="53" y="3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1" name="Freeform 1477"/>
            <p:cNvSpPr>
              <a:spLocks/>
            </p:cNvSpPr>
            <p:nvPr/>
          </p:nvSpPr>
          <p:spPr bwMode="auto">
            <a:xfrm>
              <a:off x="6613525" y="3348038"/>
              <a:ext cx="33338" cy="6350"/>
            </a:xfrm>
            <a:custGeom>
              <a:avLst/>
              <a:gdLst>
                <a:gd name="T0" fmla="*/ 11 w 12"/>
                <a:gd name="T1" fmla="*/ 2 h 2"/>
                <a:gd name="T2" fmla="*/ 1 w 12"/>
                <a:gd name="T3" fmla="*/ 2 h 2"/>
                <a:gd name="T4" fmla="*/ 0 w 12"/>
                <a:gd name="T5" fmla="*/ 1 h 2"/>
                <a:gd name="T6" fmla="*/ 1 w 12"/>
                <a:gd name="T7" fmla="*/ 0 h 2"/>
                <a:gd name="T8" fmla="*/ 11 w 12"/>
                <a:gd name="T9" fmla="*/ 0 h 2"/>
                <a:gd name="T10" fmla="*/ 12 w 12"/>
                <a:gd name="T11" fmla="*/ 1 h 2"/>
                <a:gd name="T12" fmla="*/ 11 w 1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1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2" name="Freeform 1478"/>
            <p:cNvSpPr>
              <a:spLocks/>
            </p:cNvSpPr>
            <p:nvPr/>
          </p:nvSpPr>
          <p:spPr bwMode="auto">
            <a:xfrm>
              <a:off x="6618288" y="3155951"/>
              <a:ext cx="20638" cy="7938"/>
            </a:xfrm>
            <a:custGeom>
              <a:avLst/>
              <a:gdLst>
                <a:gd name="T0" fmla="*/ 5 w 7"/>
                <a:gd name="T1" fmla="*/ 3 h 3"/>
                <a:gd name="T2" fmla="*/ 2 w 7"/>
                <a:gd name="T3" fmla="*/ 3 h 3"/>
                <a:gd name="T4" fmla="*/ 0 w 7"/>
                <a:gd name="T5" fmla="*/ 2 h 3"/>
                <a:gd name="T6" fmla="*/ 2 w 7"/>
                <a:gd name="T7" fmla="*/ 0 h 3"/>
                <a:gd name="T8" fmla="*/ 5 w 7"/>
                <a:gd name="T9" fmla="*/ 0 h 3"/>
                <a:gd name="T10" fmla="*/ 7 w 7"/>
                <a:gd name="T11" fmla="*/ 2 h 3"/>
                <a:gd name="T12" fmla="*/ 5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6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3" name="Freeform 1479"/>
            <p:cNvSpPr>
              <a:spLocks/>
            </p:cNvSpPr>
            <p:nvPr/>
          </p:nvSpPr>
          <p:spPr bwMode="auto">
            <a:xfrm>
              <a:off x="6578600" y="3273426"/>
              <a:ext cx="28575" cy="38100"/>
            </a:xfrm>
            <a:custGeom>
              <a:avLst/>
              <a:gdLst>
                <a:gd name="T0" fmla="*/ 9 w 10"/>
                <a:gd name="T1" fmla="*/ 14 h 14"/>
                <a:gd name="T2" fmla="*/ 8 w 10"/>
                <a:gd name="T3" fmla="*/ 13 h 14"/>
                <a:gd name="T4" fmla="*/ 8 w 10"/>
                <a:gd name="T5" fmla="*/ 2 h 14"/>
                <a:gd name="T6" fmla="*/ 3 w 10"/>
                <a:gd name="T7" fmla="*/ 2 h 14"/>
                <a:gd name="T8" fmla="*/ 3 w 10"/>
                <a:gd name="T9" fmla="*/ 13 h 14"/>
                <a:gd name="T10" fmla="*/ 1 w 10"/>
                <a:gd name="T11" fmla="*/ 14 h 14"/>
                <a:gd name="T12" fmla="*/ 0 w 10"/>
                <a:gd name="T13" fmla="*/ 13 h 14"/>
                <a:gd name="T14" fmla="*/ 0 w 10"/>
                <a:gd name="T15" fmla="*/ 1 h 14"/>
                <a:gd name="T16" fmla="*/ 1 w 10"/>
                <a:gd name="T17" fmla="*/ 0 h 14"/>
                <a:gd name="T18" fmla="*/ 9 w 10"/>
                <a:gd name="T19" fmla="*/ 0 h 14"/>
                <a:gd name="T20" fmla="*/ 10 w 10"/>
                <a:gd name="T21" fmla="*/ 1 h 14"/>
                <a:gd name="T22" fmla="*/ 10 w 10"/>
                <a:gd name="T23" fmla="*/ 13 h 14"/>
                <a:gd name="T24" fmla="*/ 9 w 10"/>
                <a:gd name="T2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4">
                  <a:moveTo>
                    <a:pt x="9" y="14"/>
                  </a:moveTo>
                  <a:cubicBezTo>
                    <a:pt x="8" y="14"/>
                    <a:pt x="8" y="14"/>
                    <a:pt x="8" y="1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4" name="Freeform 1480"/>
            <p:cNvSpPr>
              <a:spLocks/>
            </p:cNvSpPr>
            <p:nvPr/>
          </p:nvSpPr>
          <p:spPr bwMode="auto">
            <a:xfrm>
              <a:off x="6615113" y="3255963"/>
              <a:ext cx="25400" cy="55563"/>
            </a:xfrm>
            <a:custGeom>
              <a:avLst/>
              <a:gdLst>
                <a:gd name="T0" fmla="*/ 8 w 9"/>
                <a:gd name="T1" fmla="*/ 20 h 20"/>
                <a:gd name="T2" fmla="*/ 7 w 9"/>
                <a:gd name="T3" fmla="*/ 19 h 20"/>
                <a:gd name="T4" fmla="*/ 7 w 9"/>
                <a:gd name="T5" fmla="*/ 2 h 20"/>
                <a:gd name="T6" fmla="*/ 2 w 9"/>
                <a:gd name="T7" fmla="*/ 2 h 20"/>
                <a:gd name="T8" fmla="*/ 2 w 9"/>
                <a:gd name="T9" fmla="*/ 19 h 20"/>
                <a:gd name="T10" fmla="*/ 1 w 9"/>
                <a:gd name="T11" fmla="*/ 20 h 20"/>
                <a:gd name="T12" fmla="*/ 0 w 9"/>
                <a:gd name="T13" fmla="*/ 19 h 20"/>
                <a:gd name="T14" fmla="*/ 0 w 9"/>
                <a:gd name="T15" fmla="*/ 1 h 20"/>
                <a:gd name="T16" fmla="*/ 1 w 9"/>
                <a:gd name="T17" fmla="*/ 0 h 20"/>
                <a:gd name="T18" fmla="*/ 8 w 9"/>
                <a:gd name="T19" fmla="*/ 0 h 20"/>
                <a:gd name="T20" fmla="*/ 9 w 9"/>
                <a:gd name="T21" fmla="*/ 1 h 20"/>
                <a:gd name="T22" fmla="*/ 9 w 9"/>
                <a:gd name="T23" fmla="*/ 19 h 20"/>
                <a:gd name="T24" fmla="*/ 8 w 9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0">
                  <a:moveTo>
                    <a:pt x="8" y="20"/>
                  </a:moveTo>
                  <a:cubicBezTo>
                    <a:pt x="8" y="20"/>
                    <a:pt x="7" y="20"/>
                    <a:pt x="7" y="19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5" name="Freeform 1481"/>
            <p:cNvSpPr>
              <a:spLocks/>
            </p:cNvSpPr>
            <p:nvPr/>
          </p:nvSpPr>
          <p:spPr bwMode="auto">
            <a:xfrm>
              <a:off x="6650038" y="3225801"/>
              <a:ext cx="26988" cy="85725"/>
            </a:xfrm>
            <a:custGeom>
              <a:avLst/>
              <a:gdLst>
                <a:gd name="T0" fmla="*/ 8 w 10"/>
                <a:gd name="T1" fmla="*/ 31 h 31"/>
                <a:gd name="T2" fmla="*/ 7 w 10"/>
                <a:gd name="T3" fmla="*/ 30 h 31"/>
                <a:gd name="T4" fmla="*/ 7 w 10"/>
                <a:gd name="T5" fmla="*/ 2 h 31"/>
                <a:gd name="T6" fmla="*/ 2 w 10"/>
                <a:gd name="T7" fmla="*/ 2 h 31"/>
                <a:gd name="T8" fmla="*/ 2 w 10"/>
                <a:gd name="T9" fmla="*/ 30 h 31"/>
                <a:gd name="T10" fmla="*/ 1 w 10"/>
                <a:gd name="T11" fmla="*/ 31 h 31"/>
                <a:gd name="T12" fmla="*/ 0 w 10"/>
                <a:gd name="T13" fmla="*/ 30 h 31"/>
                <a:gd name="T14" fmla="*/ 0 w 10"/>
                <a:gd name="T15" fmla="*/ 1 h 31"/>
                <a:gd name="T16" fmla="*/ 1 w 10"/>
                <a:gd name="T17" fmla="*/ 0 h 31"/>
                <a:gd name="T18" fmla="*/ 8 w 10"/>
                <a:gd name="T19" fmla="*/ 0 h 31"/>
                <a:gd name="T20" fmla="*/ 10 w 10"/>
                <a:gd name="T21" fmla="*/ 1 h 31"/>
                <a:gd name="T22" fmla="*/ 10 w 10"/>
                <a:gd name="T23" fmla="*/ 30 h 31"/>
                <a:gd name="T24" fmla="*/ 8 w 10"/>
                <a:gd name="T2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31">
                  <a:moveTo>
                    <a:pt x="8" y="31"/>
                  </a:moveTo>
                  <a:cubicBezTo>
                    <a:pt x="8" y="31"/>
                    <a:pt x="7" y="31"/>
                    <a:pt x="7" y="3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0" y="31"/>
                    <a:pt x="0" y="31"/>
                    <a:pt x="0" y="3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9" y="31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6" name="Freeform 1482"/>
            <p:cNvSpPr>
              <a:spLocks noEditPoints="1"/>
            </p:cNvSpPr>
            <p:nvPr/>
          </p:nvSpPr>
          <p:spPr bwMode="auto">
            <a:xfrm>
              <a:off x="6578600" y="3233738"/>
              <a:ext cx="28575" cy="285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5 h 10"/>
                <a:gd name="T4" fmla="*/ 5 w 10"/>
                <a:gd name="T5" fmla="*/ 0 h 10"/>
                <a:gd name="T6" fmla="*/ 10 w 10"/>
                <a:gd name="T7" fmla="*/ 3 h 10"/>
                <a:gd name="T8" fmla="*/ 10 w 10"/>
                <a:gd name="T9" fmla="*/ 3 h 10"/>
                <a:gd name="T10" fmla="*/ 10 w 10"/>
                <a:gd name="T11" fmla="*/ 5 h 10"/>
                <a:gd name="T12" fmla="*/ 5 w 10"/>
                <a:gd name="T13" fmla="*/ 10 h 10"/>
                <a:gd name="T14" fmla="*/ 5 w 10"/>
                <a:gd name="T15" fmla="*/ 2 h 10"/>
                <a:gd name="T16" fmla="*/ 3 w 10"/>
                <a:gd name="T17" fmla="*/ 5 h 10"/>
                <a:gd name="T18" fmla="*/ 5 w 10"/>
                <a:gd name="T19" fmla="*/ 8 h 10"/>
                <a:gd name="T20" fmla="*/ 8 w 10"/>
                <a:gd name="T21" fmla="*/ 5 h 10"/>
                <a:gd name="T22" fmla="*/ 8 w 10"/>
                <a:gd name="T23" fmla="*/ 4 h 10"/>
                <a:gd name="T24" fmla="*/ 5 w 10"/>
                <a:gd name="T2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0" y="8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7" y="0"/>
                    <a:pt x="9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lose/>
                  <a:moveTo>
                    <a:pt x="5" y="2"/>
                  </a:moveTo>
                  <a:cubicBezTo>
                    <a:pt x="4" y="2"/>
                    <a:pt x="3" y="4"/>
                    <a:pt x="3" y="5"/>
                  </a:cubicBezTo>
                  <a:cubicBezTo>
                    <a:pt x="3" y="6"/>
                    <a:pt x="4" y="8"/>
                    <a:pt x="5" y="8"/>
                  </a:cubicBezTo>
                  <a:cubicBezTo>
                    <a:pt x="7" y="8"/>
                    <a:pt x="8" y="6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3"/>
                    <a:pt x="6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7" name="Freeform 1483"/>
            <p:cNvSpPr>
              <a:spLocks/>
            </p:cNvSpPr>
            <p:nvPr/>
          </p:nvSpPr>
          <p:spPr bwMode="auto">
            <a:xfrm>
              <a:off x="6599238" y="3233738"/>
              <a:ext cx="22225" cy="14288"/>
            </a:xfrm>
            <a:custGeom>
              <a:avLst/>
              <a:gdLst>
                <a:gd name="T0" fmla="*/ 2 w 8"/>
                <a:gd name="T1" fmla="*/ 5 h 5"/>
                <a:gd name="T2" fmla="*/ 1 w 8"/>
                <a:gd name="T3" fmla="*/ 4 h 5"/>
                <a:gd name="T4" fmla="*/ 1 w 8"/>
                <a:gd name="T5" fmla="*/ 2 h 5"/>
                <a:gd name="T6" fmla="*/ 7 w 8"/>
                <a:gd name="T7" fmla="*/ 0 h 5"/>
                <a:gd name="T8" fmla="*/ 8 w 8"/>
                <a:gd name="T9" fmla="*/ 1 h 5"/>
                <a:gd name="T10" fmla="*/ 8 w 8"/>
                <a:gd name="T11" fmla="*/ 2 h 5"/>
                <a:gd name="T12" fmla="*/ 2 w 8"/>
                <a:gd name="T13" fmla="*/ 5 h 5"/>
                <a:gd name="T14" fmla="*/ 2 w 8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2" y="5"/>
                  </a:move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8" name="Freeform 1484"/>
            <p:cNvSpPr>
              <a:spLocks noEditPoints="1"/>
            </p:cNvSpPr>
            <p:nvPr/>
          </p:nvSpPr>
          <p:spPr bwMode="auto">
            <a:xfrm>
              <a:off x="6615113" y="3219451"/>
              <a:ext cx="25400" cy="25400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6 h 9"/>
                <a:gd name="T4" fmla="*/ 0 w 9"/>
                <a:gd name="T5" fmla="*/ 5 h 9"/>
                <a:gd name="T6" fmla="*/ 4 w 9"/>
                <a:gd name="T7" fmla="*/ 0 h 9"/>
                <a:gd name="T8" fmla="*/ 8 w 9"/>
                <a:gd name="T9" fmla="*/ 1 h 9"/>
                <a:gd name="T10" fmla="*/ 8 w 9"/>
                <a:gd name="T11" fmla="*/ 1 h 9"/>
                <a:gd name="T12" fmla="*/ 9 w 9"/>
                <a:gd name="T13" fmla="*/ 5 h 9"/>
                <a:gd name="T14" fmla="*/ 4 w 9"/>
                <a:gd name="T15" fmla="*/ 9 h 9"/>
                <a:gd name="T16" fmla="*/ 4 w 9"/>
                <a:gd name="T17" fmla="*/ 2 h 9"/>
                <a:gd name="T18" fmla="*/ 2 w 9"/>
                <a:gd name="T19" fmla="*/ 5 h 9"/>
                <a:gd name="T20" fmla="*/ 2 w 9"/>
                <a:gd name="T21" fmla="*/ 6 h 9"/>
                <a:gd name="T22" fmla="*/ 4 w 9"/>
                <a:gd name="T23" fmla="*/ 7 h 9"/>
                <a:gd name="T24" fmla="*/ 7 w 9"/>
                <a:gd name="T25" fmla="*/ 5 h 9"/>
                <a:gd name="T26" fmla="*/ 6 w 9"/>
                <a:gd name="T27" fmla="*/ 3 h 9"/>
                <a:gd name="T28" fmla="*/ 6 w 9"/>
                <a:gd name="T29" fmla="*/ 3 h 9"/>
                <a:gd name="T30" fmla="*/ 4 w 9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3" y="9"/>
                    <a:pt x="1" y="8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3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9" name="Freeform 1485"/>
            <p:cNvSpPr>
              <a:spLocks/>
            </p:cNvSpPr>
            <p:nvPr/>
          </p:nvSpPr>
          <p:spPr bwMode="auto">
            <a:xfrm>
              <a:off x="6632575" y="3205163"/>
              <a:ext cx="25400" cy="22225"/>
            </a:xfrm>
            <a:custGeom>
              <a:avLst/>
              <a:gdLst>
                <a:gd name="T0" fmla="*/ 1 w 9"/>
                <a:gd name="T1" fmla="*/ 8 h 8"/>
                <a:gd name="T2" fmla="*/ 0 w 9"/>
                <a:gd name="T3" fmla="*/ 8 h 8"/>
                <a:gd name="T4" fmla="*/ 1 w 9"/>
                <a:gd name="T5" fmla="*/ 6 h 8"/>
                <a:gd name="T6" fmla="*/ 7 w 9"/>
                <a:gd name="T7" fmla="*/ 1 h 8"/>
                <a:gd name="T8" fmla="*/ 9 w 9"/>
                <a:gd name="T9" fmla="*/ 1 h 8"/>
                <a:gd name="T10" fmla="*/ 9 w 9"/>
                <a:gd name="T11" fmla="*/ 2 h 8"/>
                <a:gd name="T12" fmla="*/ 2 w 9"/>
                <a:gd name="T13" fmla="*/ 8 h 8"/>
                <a:gd name="T14" fmla="*/ 1 w 9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0" name="Freeform 1486"/>
            <p:cNvSpPr>
              <a:spLocks noEditPoints="1"/>
            </p:cNvSpPr>
            <p:nvPr/>
          </p:nvSpPr>
          <p:spPr bwMode="auto">
            <a:xfrm>
              <a:off x="6650038" y="3189288"/>
              <a:ext cx="26988" cy="26988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0 w 10"/>
                <a:gd name="T5" fmla="*/ 5 h 10"/>
                <a:gd name="T6" fmla="*/ 5 w 10"/>
                <a:gd name="T7" fmla="*/ 0 h 10"/>
                <a:gd name="T8" fmla="*/ 10 w 10"/>
                <a:gd name="T9" fmla="*/ 5 h 10"/>
                <a:gd name="T10" fmla="*/ 5 w 10"/>
                <a:gd name="T11" fmla="*/ 10 h 10"/>
                <a:gd name="T12" fmla="*/ 5 w 10"/>
                <a:gd name="T13" fmla="*/ 3 h 10"/>
                <a:gd name="T14" fmla="*/ 2 w 10"/>
                <a:gd name="T15" fmla="*/ 5 h 10"/>
                <a:gd name="T16" fmla="*/ 3 w 10"/>
                <a:gd name="T17" fmla="*/ 7 h 10"/>
                <a:gd name="T18" fmla="*/ 5 w 10"/>
                <a:gd name="T19" fmla="*/ 8 h 10"/>
                <a:gd name="T20" fmla="*/ 7 w 10"/>
                <a:gd name="T21" fmla="*/ 5 h 10"/>
                <a:gd name="T22" fmla="*/ 5 w 10"/>
                <a:gd name="T2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lose/>
                  <a:moveTo>
                    <a:pt x="5" y="3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4" y="8"/>
                    <a:pt x="5" y="8"/>
                  </a:cubicBezTo>
                  <a:cubicBezTo>
                    <a:pt x="6" y="8"/>
                    <a:pt x="7" y="7"/>
                    <a:pt x="7" y="5"/>
                  </a:cubicBezTo>
                  <a:cubicBezTo>
                    <a:pt x="7" y="4"/>
                    <a:pt x="6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01" name="Группа 600"/>
          <p:cNvGrpSpPr/>
          <p:nvPr/>
        </p:nvGrpSpPr>
        <p:grpSpPr>
          <a:xfrm>
            <a:off x="1591520" y="1804199"/>
            <a:ext cx="369218" cy="256192"/>
            <a:chOff x="3767138" y="3178176"/>
            <a:chExt cx="233363" cy="161925"/>
          </a:xfrm>
          <a:solidFill>
            <a:schemeClr val="accent1"/>
          </a:solidFill>
        </p:grpSpPr>
        <p:sp>
          <p:nvSpPr>
            <p:cNvPr id="602" name="Freeform 1528"/>
            <p:cNvSpPr>
              <a:spLocks noEditPoints="1"/>
            </p:cNvSpPr>
            <p:nvPr/>
          </p:nvSpPr>
          <p:spPr bwMode="auto">
            <a:xfrm>
              <a:off x="3781425" y="3178176"/>
              <a:ext cx="201613" cy="139700"/>
            </a:xfrm>
            <a:custGeom>
              <a:avLst/>
              <a:gdLst>
                <a:gd name="T0" fmla="*/ 67 w 72"/>
                <a:gd name="T1" fmla="*/ 50 h 50"/>
                <a:gd name="T2" fmla="*/ 5 w 72"/>
                <a:gd name="T3" fmla="*/ 50 h 50"/>
                <a:gd name="T4" fmla="*/ 0 w 72"/>
                <a:gd name="T5" fmla="*/ 45 h 50"/>
                <a:gd name="T6" fmla="*/ 0 w 72"/>
                <a:gd name="T7" fmla="*/ 5 h 50"/>
                <a:gd name="T8" fmla="*/ 5 w 72"/>
                <a:gd name="T9" fmla="*/ 0 h 50"/>
                <a:gd name="T10" fmla="*/ 67 w 72"/>
                <a:gd name="T11" fmla="*/ 0 h 50"/>
                <a:gd name="T12" fmla="*/ 72 w 72"/>
                <a:gd name="T13" fmla="*/ 5 h 50"/>
                <a:gd name="T14" fmla="*/ 72 w 72"/>
                <a:gd name="T15" fmla="*/ 45 h 50"/>
                <a:gd name="T16" fmla="*/ 67 w 72"/>
                <a:gd name="T17" fmla="*/ 50 h 50"/>
                <a:gd name="T18" fmla="*/ 5 w 72"/>
                <a:gd name="T19" fmla="*/ 2 h 50"/>
                <a:gd name="T20" fmla="*/ 2 w 72"/>
                <a:gd name="T21" fmla="*/ 5 h 50"/>
                <a:gd name="T22" fmla="*/ 2 w 72"/>
                <a:gd name="T23" fmla="*/ 45 h 50"/>
                <a:gd name="T24" fmla="*/ 5 w 72"/>
                <a:gd name="T25" fmla="*/ 47 h 50"/>
                <a:gd name="T26" fmla="*/ 67 w 72"/>
                <a:gd name="T27" fmla="*/ 47 h 50"/>
                <a:gd name="T28" fmla="*/ 70 w 72"/>
                <a:gd name="T29" fmla="*/ 45 h 50"/>
                <a:gd name="T30" fmla="*/ 70 w 72"/>
                <a:gd name="T31" fmla="*/ 5 h 50"/>
                <a:gd name="T32" fmla="*/ 67 w 72"/>
                <a:gd name="T33" fmla="*/ 2 h 50"/>
                <a:gd name="T34" fmla="*/ 5 w 72"/>
                <a:gd name="T3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50">
                  <a:moveTo>
                    <a:pt x="67" y="50"/>
                  </a:moveTo>
                  <a:cubicBezTo>
                    <a:pt x="5" y="50"/>
                    <a:pt x="5" y="50"/>
                    <a:pt x="5" y="50"/>
                  </a:cubicBezTo>
                  <a:cubicBezTo>
                    <a:pt x="2" y="50"/>
                    <a:pt x="0" y="48"/>
                    <a:pt x="0" y="4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2"/>
                    <a:pt x="72" y="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8"/>
                    <a:pt x="70" y="50"/>
                    <a:pt x="67" y="50"/>
                  </a:cubicBezTo>
                  <a:close/>
                  <a:moveTo>
                    <a:pt x="5" y="2"/>
                  </a:moveTo>
                  <a:cubicBezTo>
                    <a:pt x="4" y="2"/>
                    <a:pt x="2" y="3"/>
                    <a:pt x="2" y="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6"/>
                    <a:pt x="4" y="47"/>
                    <a:pt x="5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9" y="47"/>
                    <a:pt x="70" y="46"/>
                    <a:pt x="70" y="4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3"/>
                    <a:pt x="69" y="2"/>
                    <a:pt x="67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3" name="Freeform 1529"/>
            <p:cNvSpPr>
              <a:spLocks noEditPoints="1"/>
            </p:cNvSpPr>
            <p:nvPr/>
          </p:nvSpPr>
          <p:spPr bwMode="auto">
            <a:xfrm>
              <a:off x="3795713" y="3189288"/>
              <a:ext cx="176213" cy="114300"/>
            </a:xfrm>
            <a:custGeom>
              <a:avLst/>
              <a:gdLst>
                <a:gd name="T0" fmla="*/ 62 w 63"/>
                <a:gd name="T1" fmla="*/ 41 h 41"/>
                <a:gd name="T2" fmla="*/ 1 w 63"/>
                <a:gd name="T3" fmla="*/ 41 h 41"/>
                <a:gd name="T4" fmla="*/ 0 w 63"/>
                <a:gd name="T5" fmla="*/ 40 h 41"/>
                <a:gd name="T6" fmla="*/ 0 w 63"/>
                <a:gd name="T7" fmla="*/ 2 h 41"/>
                <a:gd name="T8" fmla="*/ 1 w 63"/>
                <a:gd name="T9" fmla="*/ 0 h 41"/>
                <a:gd name="T10" fmla="*/ 62 w 63"/>
                <a:gd name="T11" fmla="*/ 0 h 41"/>
                <a:gd name="T12" fmla="*/ 63 w 63"/>
                <a:gd name="T13" fmla="*/ 2 h 41"/>
                <a:gd name="T14" fmla="*/ 63 w 63"/>
                <a:gd name="T15" fmla="*/ 40 h 41"/>
                <a:gd name="T16" fmla="*/ 62 w 63"/>
                <a:gd name="T17" fmla="*/ 41 h 41"/>
                <a:gd name="T18" fmla="*/ 2 w 63"/>
                <a:gd name="T19" fmla="*/ 39 h 41"/>
                <a:gd name="T20" fmla="*/ 60 w 63"/>
                <a:gd name="T21" fmla="*/ 39 h 41"/>
                <a:gd name="T22" fmla="*/ 60 w 63"/>
                <a:gd name="T23" fmla="*/ 3 h 41"/>
                <a:gd name="T24" fmla="*/ 2 w 63"/>
                <a:gd name="T25" fmla="*/ 3 h 41"/>
                <a:gd name="T26" fmla="*/ 2 w 63"/>
                <a:gd name="T2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41">
                  <a:moveTo>
                    <a:pt x="62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1"/>
                    <a:pt x="0" y="4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3" y="1"/>
                    <a:pt x="63" y="2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1"/>
                  </a:cubicBezTo>
                  <a:close/>
                  <a:moveTo>
                    <a:pt x="2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2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4" name="Freeform 1530"/>
            <p:cNvSpPr>
              <a:spLocks noEditPoints="1"/>
            </p:cNvSpPr>
            <p:nvPr/>
          </p:nvSpPr>
          <p:spPr bwMode="auto">
            <a:xfrm>
              <a:off x="3767138" y="3321051"/>
              <a:ext cx="233363" cy="19050"/>
            </a:xfrm>
            <a:custGeom>
              <a:avLst/>
              <a:gdLst>
                <a:gd name="T0" fmla="*/ 77 w 83"/>
                <a:gd name="T1" fmla="*/ 7 h 7"/>
                <a:gd name="T2" fmla="*/ 5 w 83"/>
                <a:gd name="T3" fmla="*/ 7 h 7"/>
                <a:gd name="T4" fmla="*/ 0 w 83"/>
                <a:gd name="T5" fmla="*/ 2 h 7"/>
                <a:gd name="T6" fmla="*/ 1 w 83"/>
                <a:gd name="T7" fmla="*/ 0 h 7"/>
                <a:gd name="T8" fmla="*/ 82 w 83"/>
                <a:gd name="T9" fmla="*/ 0 h 7"/>
                <a:gd name="T10" fmla="*/ 83 w 83"/>
                <a:gd name="T11" fmla="*/ 1 h 7"/>
                <a:gd name="T12" fmla="*/ 77 w 83"/>
                <a:gd name="T13" fmla="*/ 7 h 7"/>
                <a:gd name="T14" fmla="*/ 2 w 83"/>
                <a:gd name="T15" fmla="*/ 3 h 7"/>
                <a:gd name="T16" fmla="*/ 5 w 83"/>
                <a:gd name="T17" fmla="*/ 5 h 7"/>
                <a:gd name="T18" fmla="*/ 77 w 83"/>
                <a:gd name="T19" fmla="*/ 5 h 7"/>
                <a:gd name="T20" fmla="*/ 80 w 83"/>
                <a:gd name="T21" fmla="*/ 3 h 7"/>
                <a:gd name="T22" fmla="*/ 2 w 83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7">
                  <a:moveTo>
                    <a:pt x="77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2" y="7"/>
                    <a:pt x="0" y="5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3" y="1"/>
                    <a:pt x="83" y="1"/>
                  </a:cubicBezTo>
                  <a:cubicBezTo>
                    <a:pt x="83" y="5"/>
                    <a:pt x="80" y="7"/>
                    <a:pt x="77" y="7"/>
                  </a:cubicBezTo>
                  <a:close/>
                  <a:moveTo>
                    <a:pt x="2" y="3"/>
                  </a:moveTo>
                  <a:cubicBezTo>
                    <a:pt x="3" y="4"/>
                    <a:pt x="4" y="5"/>
                    <a:pt x="5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9" y="5"/>
                    <a:pt x="80" y="4"/>
                    <a:pt x="80" y="3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5" name="Freeform 1531"/>
            <p:cNvSpPr>
              <a:spLocks noEditPoints="1"/>
            </p:cNvSpPr>
            <p:nvPr/>
          </p:nvSpPr>
          <p:spPr bwMode="auto">
            <a:xfrm>
              <a:off x="3843338" y="3208338"/>
              <a:ext cx="77788" cy="79375"/>
            </a:xfrm>
            <a:custGeom>
              <a:avLst/>
              <a:gdLst>
                <a:gd name="T0" fmla="*/ 14 w 28"/>
                <a:gd name="T1" fmla="*/ 28 h 28"/>
                <a:gd name="T2" fmla="*/ 0 w 28"/>
                <a:gd name="T3" fmla="*/ 14 h 28"/>
                <a:gd name="T4" fmla="*/ 14 w 28"/>
                <a:gd name="T5" fmla="*/ 0 h 28"/>
                <a:gd name="T6" fmla="*/ 28 w 28"/>
                <a:gd name="T7" fmla="*/ 14 h 28"/>
                <a:gd name="T8" fmla="*/ 14 w 28"/>
                <a:gd name="T9" fmla="*/ 28 h 28"/>
                <a:gd name="T10" fmla="*/ 14 w 28"/>
                <a:gd name="T11" fmla="*/ 2 h 28"/>
                <a:gd name="T12" fmla="*/ 3 w 28"/>
                <a:gd name="T13" fmla="*/ 14 h 28"/>
                <a:gd name="T14" fmla="*/ 14 w 28"/>
                <a:gd name="T15" fmla="*/ 25 h 28"/>
                <a:gd name="T16" fmla="*/ 26 w 28"/>
                <a:gd name="T17" fmla="*/ 14 h 28"/>
                <a:gd name="T18" fmla="*/ 14 w 28"/>
                <a:gd name="T1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7" y="28"/>
                    <a:pt x="0" y="21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1"/>
                    <a:pt x="22" y="28"/>
                    <a:pt x="14" y="28"/>
                  </a:cubicBezTo>
                  <a:close/>
                  <a:moveTo>
                    <a:pt x="14" y="2"/>
                  </a:moveTo>
                  <a:cubicBezTo>
                    <a:pt x="8" y="2"/>
                    <a:pt x="3" y="7"/>
                    <a:pt x="3" y="14"/>
                  </a:cubicBezTo>
                  <a:cubicBezTo>
                    <a:pt x="3" y="20"/>
                    <a:pt x="8" y="25"/>
                    <a:pt x="14" y="25"/>
                  </a:cubicBezTo>
                  <a:cubicBezTo>
                    <a:pt x="21" y="25"/>
                    <a:pt x="26" y="20"/>
                    <a:pt x="26" y="14"/>
                  </a:cubicBezTo>
                  <a:cubicBezTo>
                    <a:pt x="26" y="7"/>
                    <a:pt x="21" y="2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6" name="Freeform 1532"/>
            <p:cNvSpPr>
              <a:spLocks/>
            </p:cNvSpPr>
            <p:nvPr/>
          </p:nvSpPr>
          <p:spPr bwMode="auto">
            <a:xfrm>
              <a:off x="3848100" y="3244851"/>
              <a:ext cx="71438" cy="22225"/>
            </a:xfrm>
            <a:custGeom>
              <a:avLst/>
              <a:gdLst>
                <a:gd name="T0" fmla="*/ 23 w 25"/>
                <a:gd name="T1" fmla="*/ 8 h 8"/>
                <a:gd name="T2" fmla="*/ 23 w 25"/>
                <a:gd name="T3" fmla="*/ 8 h 8"/>
                <a:gd name="T4" fmla="*/ 12 w 25"/>
                <a:gd name="T5" fmla="*/ 2 h 8"/>
                <a:gd name="T6" fmla="*/ 2 w 25"/>
                <a:gd name="T7" fmla="*/ 8 h 8"/>
                <a:gd name="T8" fmla="*/ 0 w 25"/>
                <a:gd name="T9" fmla="*/ 8 h 8"/>
                <a:gd name="T10" fmla="*/ 1 w 25"/>
                <a:gd name="T11" fmla="*/ 6 h 8"/>
                <a:gd name="T12" fmla="*/ 12 w 25"/>
                <a:gd name="T13" fmla="*/ 0 h 8"/>
                <a:gd name="T14" fmla="*/ 13 w 25"/>
                <a:gd name="T15" fmla="*/ 0 h 8"/>
                <a:gd name="T16" fmla="*/ 24 w 25"/>
                <a:gd name="T17" fmla="*/ 6 h 8"/>
                <a:gd name="T18" fmla="*/ 24 w 25"/>
                <a:gd name="T19" fmla="*/ 8 h 8"/>
                <a:gd name="T20" fmla="*/ 23 w 25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8">
                  <a:moveTo>
                    <a:pt x="23" y="8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7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7" name="Freeform 1533"/>
            <p:cNvSpPr>
              <a:spLocks/>
            </p:cNvSpPr>
            <p:nvPr/>
          </p:nvSpPr>
          <p:spPr bwMode="auto">
            <a:xfrm>
              <a:off x="3879850" y="3208338"/>
              <a:ext cx="4763" cy="42863"/>
            </a:xfrm>
            <a:custGeom>
              <a:avLst/>
              <a:gdLst>
                <a:gd name="T0" fmla="*/ 1 w 2"/>
                <a:gd name="T1" fmla="*/ 15 h 15"/>
                <a:gd name="T2" fmla="*/ 0 w 2"/>
                <a:gd name="T3" fmla="*/ 14 h 15"/>
                <a:gd name="T4" fmla="*/ 0 w 2"/>
                <a:gd name="T5" fmla="*/ 1 h 15"/>
                <a:gd name="T6" fmla="*/ 1 w 2"/>
                <a:gd name="T7" fmla="*/ 0 h 15"/>
                <a:gd name="T8" fmla="*/ 2 w 2"/>
                <a:gd name="T9" fmla="*/ 1 h 15"/>
                <a:gd name="T10" fmla="*/ 2 w 2"/>
                <a:gd name="T11" fmla="*/ 14 h 15"/>
                <a:gd name="T12" fmla="*/ 1 w 2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5">
                  <a:moveTo>
                    <a:pt x="1" y="15"/>
                  </a:moveTo>
                  <a:cubicBezTo>
                    <a:pt x="1" y="15"/>
                    <a:pt x="0" y="14"/>
                    <a:pt x="0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08" name="Группа 607"/>
          <p:cNvGrpSpPr/>
          <p:nvPr/>
        </p:nvGrpSpPr>
        <p:grpSpPr>
          <a:xfrm>
            <a:off x="1047768" y="1804825"/>
            <a:ext cx="341589" cy="248658"/>
            <a:chOff x="1393032" y="2098675"/>
            <a:chExt cx="215900" cy="157163"/>
          </a:xfrm>
          <a:solidFill>
            <a:schemeClr val="accent1"/>
          </a:solidFill>
        </p:grpSpPr>
        <p:sp>
          <p:nvSpPr>
            <p:cNvPr id="609" name="Freeform 1534"/>
            <p:cNvSpPr>
              <a:spLocks/>
            </p:cNvSpPr>
            <p:nvPr/>
          </p:nvSpPr>
          <p:spPr bwMode="auto">
            <a:xfrm>
              <a:off x="1564482" y="2127250"/>
              <a:ext cx="14288" cy="90488"/>
            </a:xfrm>
            <a:custGeom>
              <a:avLst/>
              <a:gdLst>
                <a:gd name="T0" fmla="*/ 4 w 5"/>
                <a:gd name="T1" fmla="*/ 32 h 32"/>
                <a:gd name="T2" fmla="*/ 3 w 5"/>
                <a:gd name="T3" fmla="*/ 31 h 32"/>
                <a:gd name="T4" fmla="*/ 3 w 5"/>
                <a:gd name="T5" fmla="*/ 2 h 32"/>
                <a:gd name="T6" fmla="*/ 1 w 5"/>
                <a:gd name="T7" fmla="*/ 2 h 32"/>
                <a:gd name="T8" fmla="*/ 0 w 5"/>
                <a:gd name="T9" fmla="*/ 1 h 32"/>
                <a:gd name="T10" fmla="*/ 1 w 5"/>
                <a:gd name="T11" fmla="*/ 0 h 32"/>
                <a:gd name="T12" fmla="*/ 4 w 5"/>
                <a:gd name="T13" fmla="*/ 0 h 32"/>
                <a:gd name="T14" fmla="*/ 5 w 5"/>
                <a:gd name="T15" fmla="*/ 1 h 32"/>
                <a:gd name="T16" fmla="*/ 5 w 5"/>
                <a:gd name="T17" fmla="*/ 31 h 32"/>
                <a:gd name="T18" fmla="*/ 4 w 5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2">
                  <a:moveTo>
                    <a:pt x="4" y="32"/>
                  </a:moveTo>
                  <a:cubicBezTo>
                    <a:pt x="4" y="32"/>
                    <a:pt x="3" y="32"/>
                    <a:pt x="3" y="3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0" name="Freeform 1535"/>
            <p:cNvSpPr>
              <a:spLocks/>
            </p:cNvSpPr>
            <p:nvPr/>
          </p:nvSpPr>
          <p:spPr bwMode="auto">
            <a:xfrm>
              <a:off x="1421607" y="2127250"/>
              <a:ext cx="88900" cy="92075"/>
            </a:xfrm>
            <a:custGeom>
              <a:avLst/>
              <a:gdLst>
                <a:gd name="T0" fmla="*/ 1 w 32"/>
                <a:gd name="T1" fmla="*/ 33 h 33"/>
                <a:gd name="T2" fmla="*/ 0 w 32"/>
                <a:gd name="T3" fmla="*/ 32 h 33"/>
                <a:gd name="T4" fmla="*/ 0 w 32"/>
                <a:gd name="T5" fmla="*/ 1 h 33"/>
                <a:gd name="T6" fmla="*/ 1 w 32"/>
                <a:gd name="T7" fmla="*/ 0 h 33"/>
                <a:gd name="T8" fmla="*/ 31 w 32"/>
                <a:gd name="T9" fmla="*/ 0 h 33"/>
                <a:gd name="T10" fmla="*/ 32 w 32"/>
                <a:gd name="T11" fmla="*/ 1 h 33"/>
                <a:gd name="T12" fmla="*/ 31 w 32"/>
                <a:gd name="T13" fmla="*/ 2 h 33"/>
                <a:gd name="T14" fmla="*/ 2 w 32"/>
                <a:gd name="T15" fmla="*/ 2 h 33"/>
                <a:gd name="T16" fmla="*/ 2 w 32"/>
                <a:gd name="T17" fmla="*/ 32 h 33"/>
                <a:gd name="T18" fmla="*/ 1 w 32"/>
                <a:gd name="T1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3">
                  <a:moveTo>
                    <a:pt x="1" y="33"/>
                  </a:moveTo>
                  <a:cubicBezTo>
                    <a:pt x="0" y="33"/>
                    <a:pt x="0" y="33"/>
                    <a:pt x="0" y="3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1" y="33"/>
                    <a:pt x="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1" name="Freeform 1536"/>
            <p:cNvSpPr>
              <a:spLocks/>
            </p:cNvSpPr>
            <p:nvPr/>
          </p:nvSpPr>
          <p:spPr bwMode="auto">
            <a:xfrm>
              <a:off x="1564482" y="2127250"/>
              <a:ext cx="14288" cy="90488"/>
            </a:xfrm>
            <a:custGeom>
              <a:avLst/>
              <a:gdLst>
                <a:gd name="T0" fmla="*/ 4 w 5"/>
                <a:gd name="T1" fmla="*/ 32 h 32"/>
                <a:gd name="T2" fmla="*/ 3 w 5"/>
                <a:gd name="T3" fmla="*/ 31 h 32"/>
                <a:gd name="T4" fmla="*/ 3 w 5"/>
                <a:gd name="T5" fmla="*/ 2 h 32"/>
                <a:gd name="T6" fmla="*/ 1 w 5"/>
                <a:gd name="T7" fmla="*/ 2 h 32"/>
                <a:gd name="T8" fmla="*/ 0 w 5"/>
                <a:gd name="T9" fmla="*/ 1 h 32"/>
                <a:gd name="T10" fmla="*/ 1 w 5"/>
                <a:gd name="T11" fmla="*/ 0 h 32"/>
                <a:gd name="T12" fmla="*/ 4 w 5"/>
                <a:gd name="T13" fmla="*/ 0 h 32"/>
                <a:gd name="T14" fmla="*/ 5 w 5"/>
                <a:gd name="T15" fmla="*/ 1 h 32"/>
                <a:gd name="T16" fmla="*/ 5 w 5"/>
                <a:gd name="T17" fmla="*/ 31 h 32"/>
                <a:gd name="T18" fmla="*/ 4 w 5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2">
                  <a:moveTo>
                    <a:pt x="4" y="32"/>
                  </a:moveTo>
                  <a:cubicBezTo>
                    <a:pt x="4" y="32"/>
                    <a:pt x="3" y="32"/>
                    <a:pt x="3" y="3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2" name="Freeform 1537"/>
            <p:cNvSpPr>
              <a:spLocks/>
            </p:cNvSpPr>
            <p:nvPr/>
          </p:nvSpPr>
          <p:spPr bwMode="auto">
            <a:xfrm>
              <a:off x="1421607" y="2127250"/>
              <a:ext cx="85725" cy="92075"/>
            </a:xfrm>
            <a:custGeom>
              <a:avLst/>
              <a:gdLst>
                <a:gd name="T0" fmla="*/ 1 w 31"/>
                <a:gd name="T1" fmla="*/ 33 h 33"/>
                <a:gd name="T2" fmla="*/ 0 w 31"/>
                <a:gd name="T3" fmla="*/ 32 h 33"/>
                <a:gd name="T4" fmla="*/ 0 w 31"/>
                <a:gd name="T5" fmla="*/ 1 h 33"/>
                <a:gd name="T6" fmla="*/ 1 w 31"/>
                <a:gd name="T7" fmla="*/ 0 h 33"/>
                <a:gd name="T8" fmla="*/ 29 w 31"/>
                <a:gd name="T9" fmla="*/ 0 h 33"/>
                <a:gd name="T10" fmla="*/ 31 w 31"/>
                <a:gd name="T11" fmla="*/ 1 h 33"/>
                <a:gd name="T12" fmla="*/ 29 w 31"/>
                <a:gd name="T13" fmla="*/ 2 h 33"/>
                <a:gd name="T14" fmla="*/ 2 w 31"/>
                <a:gd name="T15" fmla="*/ 2 h 33"/>
                <a:gd name="T16" fmla="*/ 2 w 31"/>
                <a:gd name="T17" fmla="*/ 32 h 33"/>
                <a:gd name="T18" fmla="*/ 1 w 31"/>
                <a:gd name="T1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3">
                  <a:moveTo>
                    <a:pt x="1" y="33"/>
                  </a:moveTo>
                  <a:cubicBezTo>
                    <a:pt x="0" y="33"/>
                    <a:pt x="0" y="33"/>
                    <a:pt x="0" y="3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2"/>
                    <a:pt x="30" y="2"/>
                    <a:pt x="29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1" y="33"/>
                    <a:pt x="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3" name="Freeform 1538"/>
            <p:cNvSpPr>
              <a:spLocks/>
            </p:cNvSpPr>
            <p:nvPr/>
          </p:nvSpPr>
          <p:spPr bwMode="auto">
            <a:xfrm>
              <a:off x="1561307" y="2112963"/>
              <a:ext cx="30163" cy="104775"/>
            </a:xfrm>
            <a:custGeom>
              <a:avLst/>
              <a:gdLst>
                <a:gd name="T0" fmla="*/ 10 w 11"/>
                <a:gd name="T1" fmla="*/ 37 h 37"/>
                <a:gd name="T2" fmla="*/ 9 w 11"/>
                <a:gd name="T3" fmla="*/ 36 h 37"/>
                <a:gd name="T4" fmla="*/ 9 w 11"/>
                <a:gd name="T5" fmla="*/ 3 h 37"/>
                <a:gd name="T6" fmla="*/ 1 w 11"/>
                <a:gd name="T7" fmla="*/ 3 h 37"/>
                <a:gd name="T8" fmla="*/ 0 w 11"/>
                <a:gd name="T9" fmla="*/ 1 h 37"/>
                <a:gd name="T10" fmla="*/ 1 w 11"/>
                <a:gd name="T11" fmla="*/ 0 h 37"/>
                <a:gd name="T12" fmla="*/ 10 w 11"/>
                <a:gd name="T13" fmla="*/ 0 h 37"/>
                <a:gd name="T14" fmla="*/ 11 w 11"/>
                <a:gd name="T15" fmla="*/ 1 h 37"/>
                <a:gd name="T16" fmla="*/ 11 w 11"/>
                <a:gd name="T17" fmla="*/ 36 h 37"/>
                <a:gd name="T18" fmla="*/ 10 w 11"/>
                <a:gd name="T1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7">
                  <a:moveTo>
                    <a:pt x="10" y="37"/>
                  </a:moveTo>
                  <a:cubicBezTo>
                    <a:pt x="9" y="37"/>
                    <a:pt x="9" y="37"/>
                    <a:pt x="9" y="3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1" y="37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4" name="Freeform 1539"/>
            <p:cNvSpPr>
              <a:spLocks/>
            </p:cNvSpPr>
            <p:nvPr/>
          </p:nvSpPr>
          <p:spPr bwMode="auto">
            <a:xfrm>
              <a:off x="1407319" y="2112963"/>
              <a:ext cx="106363" cy="106363"/>
            </a:xfrm>
            <a:custGeom>
              <a:avLst/>
              <a:gdLst>
                <a:gd name="T0" fmla="*/ 1 w 38"/>
                <a:gd name="T1" fmla="*/ 38 h 38"/>
                <a:gd name="T2" fmla="*/ 0 w 38"/>
                <a:gd name="T3" fmla="*/ 37 h 38"/>
                <a:gd name="T4" fmla="*/ 0 w 38"/>
                <a:gd name="T5" fmla="*/ 1 h 38"/>
                <a:gd name="T6" fmla="*/ 1 w 38"/>
                <a:gd name="T7" fmla="*/ 0 h 38"/>
                <a:gd name="T8" fmla="*/ 37 w 38"/>
                <a:gd name="T9" fmla="*/ 0 h 38"/>
                <a:gd name="T10" fmla="*/ 38 w 38"/>
                <a:gd name="T11" fmla="*/ 1 h 38"/>
                <a:gd name="T12" fmla="*/ 37 w 38"/>
                <a:gd name="T13" fmla="*/ 3 h 38"/>
                <a:gd name="T14" fmla="*/ 2 w 38"/>
                <a:gd name="T15" fmla="*/ 3 h 38"/>
                <a:gd name="T16" fmla="*/ 2 w 38"/>
                <a:gd name="T17" fmla="*/ 37 h 38"/>
                <a:gd name="T18" fmla="*/ 1 w 38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8">
                  <a:moveTo>
                    <a:pt x="1" y="38"/>
                  </a:moveTo>
                  <a:cubicBezTo>
                    <a:pt x="1" y="38"/>
                    <a:pt x="0" y="38"/>
                    <a:pt x="0" y="3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1"/>
                    <a:pt x="38" y="1"/>
                  </a:cubicBezTo>
                  <a:cubicBezTo>
                    <a:pt x="38" y="2"/>
                    <a:pt x="37" y="3"/>
                    <a:pt x="37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5" name="Freeform 1540"/>
            <p:cNvSpPr>
              <a:spLocks noEditPoints="1"/>
            </p:cNvSpPr>
            <p:nvPr/>
          </p:nvSpPr>
          <p:spPr bwMode="auto">
            <a:xfrm>
              <a:off x="1393032" y="2225675"/>
              <a:ext cx="215900" cy="30163"/>
            </a:xfrm>
            <a:custGeom>
              <a:avLst/>
              <a:gdLst>
                <a:gd name="T0" fmla="*/ 70 w 77"/>
                <a:gd name="T1" fmla="*/ 11 h 11"/>
                <a:gd name="T2" fmla="*/ 6 w 77"/>
                <a:gd name="T3" fmla="*/ 11 h 11"/>
                <a:gd name="T4" fmla="*/ 0 w 77"/>
                <a:gd name="T5" fmla="*/ 1 h 11"/>
                <a:gd name="T6" fmla="*/ 1 w 77"/>
                <a:gd name="T7" fmla="*/ 0 h 11"/>
                <a:gd name="T8" fmla="*/ 26 w 77"/>
                <a:gd name="T9" fmla="*/ 0 h 11"/>
                <a:gd name="T10" fmla="*/ 27 w 77"/>
                <a:gd name="T11" fmla="*/ 1 h 11"/>
                <a:gd name="T12" fmla="*/ 30 w 77"/>
                <a:gd name="T13" fmla="*/ 4 h 11"/>
                <a:gd name="T14" fmla="*/ 44 w 77"/>
                <a:gd name="T15" fmla="*/ 4 h 11"/>
                <a:gd name="T16" fmla="*/ 46 w 77"/>
                <a:gd name="T17" fmla="*/ 3 h 11"/>
                <a:gd name="T18" fmla="*/ 47 w 77"/>
                <a:gd name="T19" fmla="*/ 1 h 11"/>
                <a:gd name="T20" fmla="*/ 48 w 77"/>
                <a:gd name="T21" fmla="*/ 0 h 11"/>
                <a:gd name="T22" fmla="*/ 75 w 77"/>
                <a:gd name="T23" fmla="*/ 0 h 11"/>
                <a:gd name="T24" fmla="*/ 77 w 77"/>
                <a:gd name="T25" fmla="*/ 1 h 11"/>
                <a:gd name="T26" fmla="*/ 75 w 77"/>
                <a:gd name="T27" fmla="*/ 8 h 11"/>
                <a:gd name="T28" fmla="*/ 70 w 77"/>
                <a:gd name="T29" fmla="*/ 11 h 11"/>
                <a:gd name="T30" fmla="*/ 2 w 77"/>
                <a:gd name="T31" fmla="*/ 2 h 11"/>
                <a:gd name="T32" fmla="*/ 6 w 77"/>
                <a:gd name="T33" fmla="*/ 8 h 11"/>
                <a:gd name="T34" fmla="*/ 70 w 77"/>
                <a:gd name="T35" fmla="*/ 8 h 11"/>
                <a:gd name="T36" fmla="*/ 73 w 77"/>
                <a:gd name="T37" fmla="*/ 6 h 11"/>
                <a:gd name="T38" fmla="*/ 74 w 77"/>
                <a:gd name="T39" fmla="*/ 2 h 11"/>
                <a:gd name="T40" fmla="*/ 49 w 77"/>
                <a:gd name="T41" fmla="*/ 2 h 11"/>
                <a:gd name="T42" fmla="*/ 48 w 77"/>
                <a:gd name="T43" fmla="*/ 4 h 11"/>
                <a:gd name="T44" fmla="*/ 44 w 77"/>
                <a:gd name="T45" fmla="*/ 6 h 11"/>
                <a:gd name="T46" fmla="*/ 30 w 77"/>
                <a:gd name="T47" fmla="*/ 6 h 11"/>
                <a:gd name="T48" fmla="*/ 25 w 77"/>
                <a:gd name="T49" fmla="*/ 2 h 11"/>
                <a:gd name="T50" fmla="*/ 2 w 77"/>
                <a:gd name="T5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" h="11">
                  <a:moveTo>
                    <a:pt x="70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6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3"/>
                    <a:pt x="29" y="4"/>
                    <a:pt x="30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4"/>
                    <a:pt x="46" y="3"/>
                    <a:pt x="46" y="3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0"/>
                    <a:pt x="77" y="1"/>
                    <a:pt x="77" y="1"/>
                  </a:cubicBezTo>
                  <a:cubicBezTo>
                    <a:pt x="77" y="4"/>
                    <a:pt x="76" y="6"/>
                    <a:pt x="75" y="8"/>
                  </a:cubicBezTo>
                  <a:cubicBezTo>
                    <a:pt x="73" y="10"/>
                    <a:pt x="72" y="11"/>
                    <a:pt x="70" y="11"/>
                  </a:cubicBezTo>
                  <a:close/>
                  <a:moveTo>
                    <a:pt x="2" y="2"/>
                  </a:moveTo>
                  <a:cubicBezTo>
                    <a:pt x="2" y="6"/>
                    <a:pt x="4" y="8"/>
                    <a:pt x="6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2" y="8"/>
                    <a:pt x="73" y="6"/>
                  </a:cubicBezTo>
                  <a:cubicBezTo>
                    <a:pt x="74" y="5"/>
                    <a:pt x="74" y="4"/>
                    <a:pt x="74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3"/>
                    <a:pt x="48" y="3"/>
                    <a:pt x="48" y="4"/>
                  </a:cubicBezTo>
                  <a:cubicBezTo>
                    <a:pt x="47" y="5"/>
                    <a:pt x="46" y="6"/>
                    <a:pt x="44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6"/>
                    <a:pt x="26" y="5"/>
                    <a:pt x="25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6" name="Freeform 1541"/>
            <p:cNvSpPr>
              <a:spLocks noEditPoints="1"/>
            </p:cNvSpPr>
            <p:nvPr/>
          </p:nvSpPr>
          <p:spPr bwMode="auto">
            <a:xfrm>
              <a:off x="1480344" y="2146300"/>
              <a:ext cx="33338" cy="71438"/>
            </a:xfrm>
            <a:custGeom>
              <a:avLst/>
              <a:gdLst>
                <a:gd name="T0" fmla="*/ 11 w 12"/>
                <a:gd name="T1" fmla="*/ 25 h 25"/>
                <a:gd name="T2" fmla="*/ 2 w 12"/>
                <a:gd name="T3" fmla="*/ 25 h 25"/>
                <a:gd name="T4" fmla="*/ 0 w 12"/>
                <a:gd name="T5" fmla="*/ 24 h 25"/>
                <a:gd name="T6" fmla="*/ 0 w 12"/>
                <a:gd name="T7" fmla="*/ 1 h 25"/>
                <a:gd name="T8" fmla="*/ 2 w 12"/>
                <a:gd name="T9" fmla="*/ 0 h 25"/>
                <a:gd name="T10" fmla="*/ 11 w 12"/>
                <a:gd name="T11" fmla="*/ 0 h 25"/>
                <a:gd name="T12" fmla="*/ 12 w 12"/>
                <a:gd name="T13" fmla="*/ 1 h 25"/>
                <a:gd name="T14" fmla="*/ 12 w 12"/>
                <a:gd name="T15" fmla="*/ 24 h 25"/>
                <a:gd name="T16" fmla="*/ 11 w 12"/>
                <a:gd name="T17" fmla="*/ 25 h 25"/>
                <a:gd name="T18" fmla="*/ 3 w 12"/>
                <a:gd name="T19" fmla="*/ 23 h 25"/>
                <a:gd name="T20" fmla="*/ 10 w 12"/>
                <a:gd name="T21" fmla="*/ 23 h 25"/>
                <a:gd name="T22" fmla="*/ 10 w 12"/>
                <a:gd name="T23" fmla="*/ 2 h 25"/>
                <a:gd name="T24" fmla="*/ 3 w 12"/>
                <a:gd name="T25" fmla="*/ 2 h 25"/>
                <a:gd name="T26" fmla="*/ 3 w 12"/>
                <a:gd name="T2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5">
                  <a:moveTo>
                    <a:pt x="11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close/>
                  <a:moveTo>
                    <a:pt x="3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7" name="Freeform 1542"/>
            <p:cNvSpPr>
              <a:spLocks noEditPoints="1"/>
            </p:cNvSpPr>
            <p:nvPr/>
          </p:nvSpPr>
          <p:spPr bwMode="auto">
            <a:xfrm>
              <a:off x="1440657" y="2178050"/>
              <a:ext cx="33338" cy="39688"/>
            </a:xfrm>
            <a:custGeom>
              <a:avLst/>
              <a:gdLst>
                <a:gd name="T0" fmla="*/ 11 w 12"/>
                <a:gd name="T1" fmla="*/ 14 h 14"/>
                <a:gd name="T2" fmla="*/ 1 w 12"/>
                <a:gd name="T3" fmla="*/ 14 h 14"/>
                <a:gd name="T4" fmla="*/ 0 w 12"/>
                <a:gd name="T5" fmla="*/ 13 h 14"/>
                <a:gd name="T6" fmla="*/ 0 w 12"/>
                <a:gd name="T7" fmla="*/ 2 h 14"/>
                <a:gd name="T8" fmla="*/ 1 w 12"/>
                <a:gd name="T9" fmla="*/ 0 h 14"/>
                <a:gd name="T10" fmla="*/ 11 w 12"/>
                <a:gd name="T11" fmla="*/ 0 h 14"/>
                <a:gd name="T12" fmla="*/ 12 w 12"/>
                <a:gd name="T13" fmla="*/ 2 h 14"/>
                <a:gd name="T14" fmla="*/ 12 w 12"/>
                <a:gd name="T15" fmla="*/ 13 h 14"/>
                <a:gd name="T16" fmla="*/ 11 w 12"/>
                <a:gd name="T17" fmla="*/ 14 h 14"/>
                <a:gd name="T18" fmla="*/ 3 w 12"/>
                <a:gd name="T19" fmla="*/ 12 h 14"/>
                <a:gd name="T20" fmla="*/ 10 w 12"/>
                <a:gd name="T21" fmla="*/ 12 h 14"/>
                <a:gd name="T22" fmla="*/ 10 w 12"/>
                <a:gd name="T23" fmla="*/ 3 h 14"/>
                <a:gd name="T24" fmla="*/ 3 w 12"/>
                <a:gd name="T25" fmla="*/ 3 h 14"/>
                <a:gd name="T26" fmla="*/ 3 w 12"/>
                <a:gd name="T2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4">
                  <a:moveTo>
                    <a:pt x="1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4"/>
                    <a:pt x="11" y="14"/>
                  </a:cubicBezTo>
                  <a:close/>
                  <a:moveTo>
                    <a:pt x="3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8" name="Freeform 1543"/>
            <p:cNvSpPr>
              <a:spLocks noEditPoints="1"/>
            </p:cNvSpPr>
            <p:nvPr/>
          </p:nvSpPr>
          <p:spPr bwMode="auto">
            <a:xfrm>
              <a:off x="1516857" y="2098675"/>
              <a:ext cx="41275" cy="119063"/>
            </a:xfrm>
            <a:custGeom>
              <a:avLst/>
              <a:gdLst>
                <a:gd name="T0" fmla="*/ 12 w 15"/>
                <a:gd name="T1" fmla="*/ 42 h 42"/>
                <a:gd name="T2" fmla="*/ 3 w 15"/>
                <a:gd name="T3" fmla="*/ 42 h 42"/>
                <a:gd name="T4" fmla="*/ 1 w 15"/>
                <a:gd name="T5" fmla="*/ 41 h 42"/>
                <a:gd name="T6" fmla="*/ 1 w 15"/>
                <a:gd name="T7" fmla="*/ 12 h 42"/>
                <a:gd name="T8" fmla="*/ 1 w 15"/>
                <a:gd name="T9" fmla="*/ 12 h 42"/>
                <a:gd name="T10" fmla="*/ 0 w 15"/>
                <a:gd name="T11" fmla="*/ 11 h 42"/>
                <a:gd name="T12" fmla="*/ 0 w 15"/>
                <a:gd name="T13" fmla="*/ 10 h 42"/>
                <a:gd name="T14" fmla="*/ 6 w 15"/>
                <a:gd name="T15" fmla="*/ 1 h 42"/>
                <a:gd name="T16" fmla="*/ 8 w 15"/>
                <a:gd name="T17" fmla="*/ 1 h 42"/>
                <a:gd name="T18" fmla="*/ 15 w 15"/>
                <a:gd name="T19" fmla="*/ 10 h 42"/>
                <a:gd name="T20" fmla="*/ 15 w 15"/>
                <a:gd name="T21" fmla="*/ 11 h 42"/>
                <a:gd name="T22" fmla="*/ 14 w 15"/>
                <a:gd name="T23" fmla="*/ 12 h 42"/>
                <a:gd name="T24" fmla="*/ 13 w 15"/>
                <a:gd name="T25" fmla="*/ 12 h 42"/>
                <a:gd name="T26" fmla="*/ 13 w 15"/>
                <a:gd name="T27" fmla="*/ 41 h 42"/>
                <a:gd name="T28" fmla="*/ 12 w 15"/>
                <a:gd name="T29" fmla="*/ 42 h 42"/>
                <a:gd name="T30" fmla="*/ 4 w 15"/>
                <a:gd name="T31" fmla="*/ 40 h 42"/>
                <a:gd name="T32" fmla="*/ 11 w 15"/>
                <a:gd name="T33" fmla="*/ 40 h 42"/>
                <a:gd name="T34" fmla="*/ 11 w 15"/>
                <a:gd name="T35" fmla="*/ 11 h 42"/>
                <a:gd name="T36" fmla="*/ 12 w 15"/>
                <a:gd name="T37" fmla="*/ 10 h 42"/>
                <a:gd name="T38" fmla="*/ 7 w 15"/>
                <a:gd name="T39" fmla="*/ 4 h 42"/>
                <a:gd name="T40" fmla="*/ 3 w 15"/>
                <a:gd name="T41" fmla="*/ 10 h 42"/>
                <a:gd name="T42" fmla="*/ 4 w 15"/>
                <a:gd name="T43" fmla="*/ 11 h 42"/>
                <a:gd name="T44" fmla="*/ 4 w 15"/>
                <a:gd name="T4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42">
                  <a:moveTo>
                    <a:pt x="12" y="42"/>
                  </a:move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1" y="42"/>
                    <a:pt x="1" y="4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2"/>
                    <a:pt x="12" y="42"/>
                    <a:pt x="12" y="42"/>
                  </a:cubicBezTo>
                  <a:close/>
                  <a:moveTo>
                    <a:pt x="4" y="40"/>
                  </a:moveTo>
                  <a:cubicBezTo>
                    <a:pt x="11" y="40"/>
                    <a:pt x="11" y="40"/>
                    <a:pt x="11" y="4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0"/>
                    <a:pt x="4" y="11"/>
                  </a:cubicBezTo>
                  <a:lnTo>
                    <a:pt x="4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19" name="Группа 618"/>
          <p:cNvGrpSpPr/>
          <p:nvPr/>
        </p:nvGrpSpPr>
        <p:grpSpPr>
          <a:xfrm>
            <a:off x="508247" y="1786617"/>
            <a:ext cx="381776" cy="301402"/>
            <a:chOff x="2390775" y="1792288"/>
            <a:chExt cx="241300" cy="190500"/>
          </a:xfrm>
          <a:solidFill>
            <a:schemeClr val="accent1"/>
          </a:solidFill>
        </p:grpSpPr>
        <p:sp>
          <p:nvSpPr>
            <p:cNvPr id="620" name="Freeform 1559"/>
            <p:cNvSpPr>
              <a:spLocks noEditPoints="1"/>
            </p:cNvSpPr>
            <p:nvPr/>
          </p:nvSpPr>
          <p:spPr bwMode="auto">
            <a:xfrm>
              <a:off x="2393950" y="1957388"/>
              <a:ext cx="238125" cy="25400"/>
            </a:xfrm>
            <a:custGeom>
              <a:avLst/>
              <a:gdLst>
                <a:gd name="T0" fmla="*/ 80 w 85"/>
                <a:gd name="T1" fmla="*/ 9 h 9"/>
                <a:gd name="T2" fmla="*/ 5 w 85"/>
                <a:gd name="T3" fmla="*/ 9 h 9"/>
                <a:gd name="T4" fmla="*/ 0 w 85"/>
                <a:gd name="T5" fmla="*/ 4 h 9"/>
                <a:gd name="T6" fmla="*/ 0 w 85"/>
                <a:gd name="T7" fmla="*/ 1 h 9"/>
                <a:gd name="T8" fmla="*/ 1 w 85"/>
                <a:gd name="T9" fmla="*/ 0 h 9"/>
                <a:gd name="T10" fmla="*/ 84 w 85"/>
                <a:gd name="T11" fmla="*/ 0 h 9"/>
                <a:gd name="T12" fmla="*/ 85 w 85"/>
                <a:gd name="T13" fmla="*/ 1 h 9"/>
                <a:gd name="T14" fmla="*/ 85 w 85"/>
                <a:gd name="T15" fmla="*/ 4 h 9"/>
                <a:gd name="T16" fmla="*/ 80 w 85"/>
                <a:gd name="T17" fmla="*/ 9 h 9"/>
                <a:gd name="T18" fmla="*/ 2 w 85"/>
                <a:gd name="T19" fmla="*/ 3 h 9"/>
                <a:gd name="T20" fmla="*/ 2 w 85"/>
                <a:gd name="T21" fmla="*/ 4 h 9"/>
                <a:gd name="T22" fmla="*/ 5 w 85"/>
                <a:gd name="T23" fmla="*/ 7 h 9"/>
                <a:gd name="T24" fmla="*/ 80 w 85"/>
                <a:gd name="T25" fmla="*/ 7 h 9"/>
                <a:gd name="T26" fmla="*/ 82 w 85"/>
                <a:gd name="T27" fmla="*/ 4 h 9"/>
                <a:gd name="T28" fmla="*/ 82 w 85"/>
                <a:gd name="T29" fmla="*/ 3 h 9"/>
                <a:gd name="T30" fmla="*/ 2 w 85"/>
                <a:gd name="T3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9">
                  <a:moveTo>
                    <a:pt x="80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5" y="1"/>
                    <a:pt x="85" y="1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7"/>
                    <a:pt x="82" y="9"/>
                    <a:pt x="80" y="9"/>
                  </a:cubicBezTo>
                  <a:close/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7"/>
                    <a:pt x="5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1" y="7"/>
                    <a:pt x="82" y="5"/>
                    <a:pt x="82" y="4"/>
                  </a:cubicBezTo>
                  <a:cubicBezTo>
                    <a:pt x="82" y="3"/>
                    <a:pt x="82" y="3"/>
                    <a:pt x="82" y="3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1" name="Freeform 1560"/>
            <p:cNvSpPr>
              <a:spLocks/>
            </p:cNvSpPr>
            <p:nvPr/>
          </p:nvSpPr>
          <p:spPr bwMode="auto">
            <a:xfrm>
              <a:off x="2390775" y="1931988"/>
              <a:ext cx="241300" cy="33338"/>
            </a:xfrm>
            <a:custGeom>
              <a:avLst/>
              <a:gdLst>
                <a:gd name="T0" fmla="*/ 85 w 86"/>
                <a:gd name="T1" fmla="*/ 12 h 12"/>
                <a:gd name="T2" fmla="*/ 84 w 86"/>
                <a:gd name="T3" fmla="*/ 11 h 12"/>
                <a:gd name="T4" fmla="*/ 74 w 86"/>
                <a:gd name="T5" fmla="*/ 3 h 12"/>
                <a:gd name="T6" fmla="*/ 13 w 86"/>
                <a:gd name="T7" fmla="*/ 3 h 12"/>
                <a:gd name="T8" fmla="*/ 2 w 86"/>
                <a:gd name="T9" fmla="*/ 11 h 12"/>
                <a:gd name="T10" fmla="*/ 1 w 86"/>
                <a:gd name="T11" fmla="*/ 11 h 12"/>
                <a:gd name="T12" fmla="*/ 1 w 86"/>
                <a:gd name="T13" fmla="*/ 10 h 12"/>
                <a:gd name="T14" fmla="*/ 11 w 86"/>
                <a:gd name="T15" fmla="*/ 1 h 12"/>
                <a:gd name="T16" fmla="*/ 12 w 86"/>
                <a:gd name="T17" fmla="*/ 0 h 12"/>
                <a:gd name="T18" fmla="*/ 74 w 86"/>
                <a:gd name="T19" fmla="*/ 0 h 12"/>
                <a:gd name="T20" fmla="*/ 75 w 86"/>
                <a:gd name="T21" fmla="*/ 1 h 12"/>
                <a:gd name="T22" fmla="*/ 85 w 86"/>
                <a:gd name="T23" fmla="*/ 10 h 12"/>
                <a:gd name="T24" fmla="*/ 85 w 86"/>
                <a:gd name="T25" fmla="*/ 11 h 12"/>
                <a:gd name="T26" fmla="*/ 85 w 86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12">
                  <a:moveTo>
                    <a:pt x="85" y="12"/>
                  </a:moveTo>
                  <a:cubicBezTo>
                    <a:pt x="84" y="12"/>
                    <a:pt x="84" y="12"/>
                    <a:pt x="84" y="11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1" y="12"/>
                    <a:pt x="1" y="11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5" y="1"/>
                    <a:pt x="75" y="1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6" y="10"/>
                    <a:pt x="86" y="11"/>
                    <a:pt x="85" y="11"/>
                  </a:cubicBezTo>
                  <a:cubicBezTo>
                    <a:pt x="85" y="11"/>
                    <a:pt x="85" y="12"/>
                    <a:pt x="8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2" name="Freeform 1561"/>
            <p:cNvSpPr>
              <a:spLocks/>
            </p:cNvSpPr>
            <p:nvPr/>
          </p:nvSpPr>
          <p:spPr bwMode="auto">
            <a:xfrm>
              <a:off x="2422525" y="1808163"/>
              <a:ext cx="179388" cy="131763"/>
            </a:xfrm>
            <a:custGeom>
              <a:avLst/>
              <a:gdLst>
                <a:gd name="T0" fmla="*/ 63 w 64"/>
                <a:gd name="T1" fmla="*/ 47 h 47"/>
                <a:gd name="T2" fmla="*/ 1 w 64"/>
                <a:gd name="T3" fmla="*/ 47 h 47"/>
                <a:gd name="T4" fmla="*/ 0 w 64"/>
                <a:gd name="T5" fmla="*/ 46 h 47"/>
                <a:gd name="T6" fmla="*/ 0 w 64"/>
                <a:gd name="T7" fmla="*/ 5 h 47"/>
                <a:gd name="T8" fmla="*/ 4 w 64"/>
                <a:gd name="T9" fmla="*/ 0 h 47"/>
                <a:gd name="T10" fmla="*/ 30 w 64"/>
                <a:gd name="T11" fmla="*/ 0 h 47"/>
                <a:gd name="T12" fmla="*/ 31 w 64"/>
                <a:gd name="T13" fmla="*/ 2 h 47"/>
                <a:gd name="T14" fmla="*/ 30 w 64"/>
                <a:gd name="T15" fmla="*/ 3 h 47"/>
                <a:gd name="T16" fmla="*/ 4 w 64"/>
                <a:gd name="T17" fmla="*/ 3 h 47"/>
                <a:gd name="T18" fmla="*/ 2 w 64"/>
                <a:gd name="T19" fmla="*/ 5 h 47"/>
                <a:gd name="T20" fmla="*/ 2 w 64"/>
                <a:gd name="T21" fmla="*/ 44 h 47"/>
                <a:gd name="T22" fmla="*/ 62 w 64"/>
                <a:gd name="T23" fmla="*/ 44 h 47"/>
                <a:gd name="T24" fmla="*/ 62 w 64"/>
                <a:gd name="T25" fmla="*/ 5 h 47"/>
                <a:gd name="T26" fmla="*/ 60 w 64"/>
                <a:gd name="T27" fmla="*/ 3 h 47"/>
                <a:gd name="T28" fmla="*/ 56 w 64"/>
                <a:gd name="T29" fmla="*/ 3 h 47"/>
                <a:gd name="T30" fmla="*/ 55 w 64"/>
                <a:gd name="T31" fmla="*/ 2 h 47"/>
                <a:gd name="T32" fmla="*/ 56 w 64"/>
                <a:gd name="T33" fmla="*/ 0 h 47"/>
                <a:gd name="T34" fmla="*/ 60 w 64"/>
                <a:gd name="T35" fmla="*/ 0 h 47"/>
                <a:gd name="T36" fmla="*/ 64 w 64"/>
                <a:gd name="T37" fmla="*/ 5 h 47"/>
                <a:gd name="T38" fmla="*/ 64 w 64"/>
                <a:gd name="T39" fmla="*/ 46 h 47"/>
                <a:gd name="T40" fmla="*/ 63 w 64"/>
                <a:gd name="T4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47">
                  <a:moveTo>
                    <a:pt x="63" y="47"/>
                  </a:move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0" y="46"/>
                    <a:pt x="0" y="4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4"/>
                    <a:pt x="61" y="3"/>
                    <a:pt x="60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5" y="0"/>
                    <a:pt x="56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2"/>
                    <a:pt x="64" y="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6"/>
                    <a:pt x="64" y="47"/>
                    <a:pt x="63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3" name="Freeform 1562"/>
            <p:cNvSpPr>
              <a:spLocks/>
            </p:cNvSpPr>
            <p:nvPr/>
          </p:nvSpPr>
          <p:spPr bwMode="auto">
            <a:xfrm>
              <a:off x="2441575" y="1830388"/>
              <a:ext cx="139700" cy="90488"/>
            </a:xfrm>
            <a:custGeom>
              <a:avLst/>
              <a:gdLst>
                <a:gd name="T0" fmla="*/ 49 w 50"/>
                <a:gd name="T1" fmla="*/ 32 h 32"/>
                <a:gd name="T2" fmla="*/ 1 w 50"/>
                <a:gd name="T3" fmla="*/ 32 h 32"/>
                <a:gd name="T4" fmla="*/ 0 w 50"/>
                <a:gd name="T5" fmla="*/ 31 h 32"/>
                <a:gd name="T6" fmla="*/ 0 w 50"/>
                <a:gd name="T7" fmla="*/ 1 h 32"/>
                <a:gd name="T8" fmla="*/ 1 w 50"/>
                <a:gd name="T9" fmla="*/ 0 h 32"/>
                <a:gd name="T10" fmla="*/ 14 w 50"/>
                <a:gd name="T11" fmla="*/ 0 h 32"/>
                <a:gd name="T12" fmla="*/ 15 w 50"/>
                <a:gd name="T13" fmla="*/ 1 h 32"/>
                <a:gd name="T14" fmla="*/ 14 w 50"/>
                <a:gd name="T15" fmla="*/ 2 h 32"/>
                <a:gd name="T16" fmla="*/ 2 w 50"/>
                <a:gd name="T17" fmla="*/ 2 h 32"/>
                <a:gd name="T18" fmla="*/ 2 w 50"/>
                <a:gd name="T19" fmla="*/ 29 h 32"/>
                <a:gd name="T20" fmla="*/ 48 w 50"/>
                <a:gd name="T21" fmla="*/ 29 h 32"/>
                <a:gd name="T22" fmla="*/ 48 w 50"/>
                <a:gd name="T23" fmla="*/ 1 h 32"/>
                <a:gd name="T24" fmla="*/ 49 w 50"/>
                <a:gd name="T25" fmla="*/ 0 h 32"/>
                <a:gd name="T26" fmla="*/ 50 w 50"/>
                <a:gd name="T27" fmla="*/ 1 h 32"/>
                <a:gd name="T28" fmla="*/ 50 w 50"/>
                <a:gd name="T29" fmla="*/ 31 h 32"/>
                <a:gd name="T30" fmla="*/ 49 w 50"/>
                <a:gd name="T3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32">
                  <a:moveTo>
                    <a:pt x="49" y="32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0" y="31"/>
                    <a:pt x="0" y="3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0"/>
                    <a:pt x="50" y="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2"/>
                    <a:pt x="4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4" name="Freeform 1563"/>
            <p:cNvSpPr>
              <a:spLocks noEditPoints="1"/>
            </p:cNvSpPr>
            <p:nvPr/>
          </p:nvSpPr>
          <p:spPr bwMode="auto">
            <a:xfrm>
              <a:off x="2460625" y="1855788"/>
              <a:ext cx="22225" cy="47625"/>
            </a:xfrm>
            <a:custGeom>
              <a:avLst/>
              <a:gdLst>
                <a:gd name="T0" fmla="*/ 7 w 8"/>
                <a:gd name="T1" fmla="*/ 17 h 17"/>
                <a:gd name="T2" fmla="*/ 1 w 8"/>
                <a:gd name="T3" fmla="*/ 17 h 17"/>
                <a:gd name="T4" fmla="*/ 0 w 8"/>
                <a:gd name="T5" fmla="*/ 16 h 17"/>
                <a:gd name="T6" fmla="*/ 0 w 8"/>
                <a:gd name="T7" fmla="*/ 1 h 17"/>
                <a:gd name="T8" fmla="*/ 1 w 8"/>
                <a:gd name="T9" fmla="*/ 0 h 17"/>
                <a:gd name="T10" fmla="*/ 7 w 8"/>
                <a:gd name="T11" fmla="*/ 0 h 17"/>
                <a:gd name="T12" fmla="*/ 8 w 8"/>
                <a:gd name="T13" fmla="*/ 1 h 17"/>
                <a:gd name="T14" fmla="*/ 8 w 8"/>
                <a:gd name="T15" fmla="*/ 16 h 17"/>
                <a:gd name="T16" fmla="*/ 7 w 8"/>
                <a:gd name="T17" fmla="*/ 17 h 17"/>
                <a:gd name="T18" fmla="*/ 2 w 8"/>
                <a:gd name="T19" fmla="*/ 15 h 17"/>
                <a:gd name="T20" fmla="*/ 6 w 8"/>
                <a:gd name="T21" fmla="*/ 15 h 17"/>
                <a:gd name="T22" fmla="*/ 6 w 8"/>
                <a:gd name="T23" fmla="*/ 2 h 17"/>
                <a:gd name="T24" fmla="*/ 2 w 8"/>
                <a:gd name="T25" fmla="*/ 2 h 17"/>
                <a:gd name="T26" fmla="*/ 2 w 8"/>
                <a:gd name="T2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7">
                  <a:moveTo>
                    <a:pt x="7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7" y="17"/>
                    <a:pt x="7" y="17"/>
                  </a:cubicBezTo>
                  <a:close/>
                  <a:moveTo>
                    <a:pt x="2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5" name="Freeform 1564"/>
            <p:cNvSpPr>
              <a:spLocks noEditPoints="1"/>
            </p:cNvSpPr>
            <p:nvPr/>
          </p:nvSpPr>
          <p:spPr bwMode="auto">
            <a:xfrm>
              <a:off x="2489200" y="1833563"/>
              <a:ext cx="22225" cy="69850"/>
            </a:xfrm>
            <a:custGeom>
              <a:avLst/>
              <a:gdLst>
                <a:gd name="T0" fmla="*/ 7 w 8"/>
                <a:gd name="T1" fmla="*/ 25 h 25"/>
                <a:gd name="T2" fmla="*/ 1 w 8"/>
                <a:gd name="T3" fmla="*/ 25 h 25"/>
                <a:gd name="T4" fmla="*/ 0 w 8"/>
                <a:gd name="T5" fmla="*/ 24 h 25"/>
                <a:gd name="T6" fmla="*/ 0 w 8"/>
                <a:gd name="T7" fmla="*/ 1 h 25"/>
                <a:gd name="T8" fmla="*/ 1 w 8"/>
                <a:gd name="T9" fmla="*/ 0 h 25"/>
                <a:gd name="T10" fmla="*/ 7 w 8"/>
                <a:gd name="T11" fmla="*/ 0 h 25"/>
                <a:gd name="T12" fmla="*/ 8 w 8"/>
                <a:gd name="T13" fmla="*/ 1 h 25"/>
                <a:gd name="T14" fmla="*/ 8 w 8"/>
                <a:gd name="T15" fmla="*/ 24 h 25"/>
                <a:gd name="T16" fmla="*/ 7 w 8"/>
                <a:gd name="T17" fmla="*/ 25 h 25"/>
                <a:gd name="T18" fmla="*/ 2 w 8"/>
                <a:gd name="T19" fmla="*/ 23 h 25"/>
                <a:gd name="T20" fmla="*/ 5 w 8"/>
                <a:gd name="T21" fmla="*/ 23 h 25"/>
                <a:gd name="T22" fmla="*/ 5 w 8"/>
                <a:gd name="T23" fmla="*/ 2 h 25"/>
                <a:gd name="T24" fmla="*/ 2 w 8"/>
                <a:gd name="T25" fmla="*/ 2 h 25"/>
                <a:gd name="T26" fmla="*/ 2 w 8"/>
                <a:gd name="T2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7" y="25"/>
                    <a:pt x="7" y="25"/>
                  </a:cubicBezTo>
                  <a:close/>
                  <a:moveTo>
                    <a:pt x="2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6" name="Freeform 1565"/>
            <p:cNvSpPr>
              <a:spLocks noEditPoints="1"/>
            </p:cNvSpPr>
            <p:nvPr/>
          </p:nvSpPr>
          <p:spPr bwMode="auto">
            <a:xfrm>
              <a:off x="2514600" y="1811338"/>
              <a:ext cx="22225" cy="92075"/>
            </a:xfrm>
            <a:custGeom>
              <a:avLst/>
              <a:gdLst>
                <a:gd name="T0" fmla="*/ 7 w 8"/>
                <a:gd name="T1" fmla="*/ 33 h 33"/>
                <a:gd name="T2" fmla="*/ 2 w 8"/>
                <a:gd name="T3" fmla="*/ 33 h 33"/>
                <a:gd name="T4" fmla="*/ 0 w 8"/>
                <a:gd name="T5" fmla="*/ 32 h 33"/>
                <a:gd name="T6" fmla="*/ 0 w 8"/>
                <a:gd name="T7" fmla="*/ 2 h 33"/>
                <a:gd name="T8" fmla="*/ 2 w 8"/>
                <a:gd name="T9" fmla="*/ 0 h 33"/>
                <a:gd name="T10" fmla="*/ 7 w 8"/>
                <a:gd name="T11" fmla="*/ 0 h 33"/>
                <a:gd name="T12" fmla="*/ 8 w 8"/>
                <a:gd name="T13" fmla="*/ 2 h 33"/>
                <a:gd name="T14" fmla="*/ 8 w 8"/>
                <a:gd name="T15" fmla="*/ 32 h 33"/>
                <a:gd name="T16" fmla="*/ 7 w 8"/>
                <a:gd name="T17" fmla="*/ 33 h 33"/>
                <a:gd name="T18" fmla="*/ 3 w 8"/>
                <a:gd name="T19" fmla="*/ 31 h 33"/>
                <a:gd name="T20" fmla="*/ 6 w 8"/>
                <a:gd name="T21" fmla="*/ 31 h 33"/>
                <a:gd name="T22" fmla="*/ 6 w 8"/>
                <a:gd name="T23" fmla="*/ 3 h 33"/>
                <a:gd name="T24" fmla="*/ 3 w 8"/>
                <a:gd name="T25" fmla="*/ 3 h 33"/>
                <a:gd name="T26" fmla="*/ 3 w 8"/>
                <a:gd name="T2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33">
                  <a:moveTo>
                    <a:pt x="7" y="33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3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3"/>
                    <a:pt x="8" y="33"/>
                    <a:pt x="7" y="33"/>
                  </a:cubicBezTo>
                  <a:close/>
                  <a:moveTo>
                    <a:pt x="3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7" name="Freeform 1566"/>
            <p:cNvSpPr>
              <a:spLocks noEditPoints="1"/>
            </p:cNvSpPr>
            <p:nvPr/>
          </p:nvSpPr>
          <p:spPr bwMode="auto">
            <a:xfrm>
              <a:off x="2543175" y="1792288"/>
              <a:ext cx="22225" cy="111125"/>
            </a:xfrm>
            <a:custGeom>
              <a:avLst/>
              <a:gdLst>
                <a:gd name="T0" fmla="*/ 7 w 8"/>
                <a:gd name="T1" fmla="*/ 40 h 40"/>
                <a:gd name="T2" fmla="*/ 1 w 8"/>
                <a:gd name="T3" fmla="*/ 40 h 40"/>
                <a:gd name="T4" fmla="*/ 0 w 8"/>
                <a:gd name="T5" fmla="*/ 39 h 40"/>
                <a:gd name="T6" fmla="*/ 0 w 8"/>
                <a:gd name="T7" fmla="*/ 1 h 40"/>
                <a:gd name="T8" fmla="*/ 1 w 8"/>
                <a:gd name="T9" fmla="*/ 0 h 40"/>
                <a:gd name="T10" fmla="*/ 7 w 8"/>
                <a:gd name="T11" fmla="*/ 0 h 40"/>
                <a:gd name="T12" fmla="*/ 8 w 8"/>
                <a:gd name="T13" fmla="*/ 1 h 40"/>
                <a:gd name="T14" fmla="*/ 8 w 8"/>
                <a:gd name="T15" fmla="*/ 39 h 40"/>
                <a:gd name="T16" fmla="*/ 7 w 8"/>
                <a:gd name="T17" fmla="*/ 40 h 40"/>
                <a:gd name="T18" fmla="*/ 2 w 8"/>
                <a:gd name="T19" fmla="*/ 38 h 40"/>
                <a:gd name="T20" fmla="*/ 6 w 8"/>
                <a:gd name="T21" fmla="*/ 38 h 40"/>
                <a:gd name="T22" fmla="*/ 6 w 8"/>
                <a:gd name="T23" fmla="*/ 2 h 40"/>
                <a:gd name="T24" fmla="*/ 2 w 8"/>
                <a:gd name="T25" fmla="*/ 2 h 40"/>
                <a:gd name="T26" fmla="*/ 2 w 8"/>
                <a:gd name="T27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40">
                  <a:moveTo>
                    <a:pt x="7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0"/>
                    <a:pt x="0" y="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0"/>
                    <a:pt x="8" y="40"/>
                    <a:pt x="7" y="40"/>
                  </a:cubicBezTo>
                  <a:close/>
                  <a:moveTo>
                    <a:pt x="2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8" name="Freeform 1567"/>
            <p:cNvSpPr>
              <a:spLocks/>
            </p:cNvSpPr>
            <p:nvPr/>
          </p:nvSpPr>
          <p:spPr bwMode="auto">
            <a:xfrm>
              <a:off x="2460625" y="1870076"/>
              <a:ext cx="22225" cy="6350"/>
            </a:xfrm>
            <a:custGeom>
              <a:avLst/>
              <a:gdLst>
                <a:gd name="T0" fmla="*/ 7 w 8"/>
                <a:gd name="T1" fmla="*/ 2 h 2"/>
                <a:gd name="T2" fmla="*/ 1 w 8"/>
                <a:gd name="T3" fmla="*/ 2 h 2"/>
                <a:gd name="T4" fmla="*/ 0 w 8"/>
                <a:gd name="T5" fmla="*/ 1 h 2"/>
                <a:gd name="T6" fmla="*/ 1 w 8"/>
                <a:gd name="T7" fmla="*/ 0 h 2"/>
                <a:gd name="T8" fmla="*/ 7 w 8"/>
                <a:gd name="T9" fmla="*/ 0 h 2"/>
                <a:gd name="T10" fmla="*/ 8 w 8"/>
                <a:gd name="T11" fmla="*/ 1 h 2"/>
                <a:gd name="T12" fmla="*/ 7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9" name="Freeform 1568"/>
            <p:cNvSpPr>
              <a:spLocks/>
            </p:cNvSpPr>
            <p:nvPr/>
          </p:nvSpPr>
          <p:spPr bwMode="auto">
            <a:xfrm>
              <a:off x="2489200" y="1855788"/>
              <a:ext cx="22225" cy="6350"/>
            </a:xfrm>
            <a:custGeom>
              <a:avLst/>
              <a:gdLst>
                <a:gd name="T0" fmla="*/ 7 w 8"/>
                <a:gd name="T1" fmla="*/ 2 h 2"/>
                <a:gd name="T2" fmla="*/ 1 w 8"/>
                <a:gd name="T3" fmla="*/ 2 h 2"/>
                <a:gd name="T4" fmla="*/ 0 w 8"/>
                <a:gd name="T5" fmla="*/ 1 h 2"/>
                <a:gd name="T6" fmla="*/ 1 w 8"/>
                <a:gd name="T7" fmla="*/ 0 h 2"/>
                <a:gd name="T8" fmla="*/ 7 w 8"/>
                <a:gd name="T9" fmla="*/ 0 h 2"/>
                <a:gd name="T10" fmla="*/ 8 w 8"/>
                <a:gd name="T11" fmla="*/ 1 h 2"/>
                <a:gd name="T12" fmla="*/ 7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0" name="Freeform 1569"/>
            <p:cNvSpPr>
              <a:spLocks/>
            </p:cNvSpPr>
            <p:nvPr/>
          </p:nvSpPr>
          <p:spPr bwMode="auto">
            <a:xfrm>
              <a:off x="2514600" y="1839913"/>
              <a:ext cx="22225" cy="7938"/>
            </a:xfrm>
            <a:custGeom>
              <a:avLst/>
              <a:gdLst>
                <a:gd name="T0" fmla="*/ 7 w 8"/>
                <a:gd name="T1" fmla="*/ 3 h 3"/>
                <a:gd name="T2" fmla="*/ 2 w 8"/>
                <a:gd name="T3" fmla="*/ 3 h 3"/>
                <a:gd name="T4" fmla="*/ 0 w 8"/>
                <a:gd name="T5" fmla="*/ 1 h 3"/>
                <a:gd name="T6" fmla="*/ 2 w 8"/>
                <a:gd name="T7" fmla="*/ 0 h 3"/>
                <a:gd name="T8" fmla="*/ 7 w 8"/>
                <a:gd name="T9" fmla="*/ 0 h 3"/>
                <a:gd name="T10" fmla="*/ 8 w 8"/>
                <a:gd name="T11" fmla="*/ 1 h 3"/>
                <a:gd name="T12" fmla="*/ 7 w 8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7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2"/>
                    <a:pt x="8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1" name="Freeform 1570"/>
            <p:cNvSpPr>
              <a:spLocks/>
            </p:cNvSpPr>
            <p:nvPr/>
          </p:nvSpPr>
          <p:spPr bwMode="auto">
            <a:xfrm>
              <a:off x="2543175" y="1817688"/>
              <a:ext cx="22225" cy="4763"/>
            </a:xfrm>
            <a:custGeom>
              <a:avLst/>
              <a:gdLst>
                <a:gd name="T0" fmla="*/ 7 w 8"/>
                <a:gd name="T1" fmla="*/ 2 h 2"/>
                <a:gd name="T2" fmla="*/ 1 w 8"/>
                <a:gd name="T3" fmla="*/ 2 h 2"/>
                <a:gd name="T4" fmla="*/ 0 w 8"/>
                <a:gd name="T5" fmla="*/ 1 h 2"/>
                <a:gd name="T6" fmla="*/ 1 w 8"/>
                <a:gd name="T7" fmla="*/ 0 h 2"/>
                <a:gd name="T8" fmla="*/ 7 w 8"/>
                <a:gd name="T9" fmla="*/ 0 h 2"/>
                <a:gd name="T10" fmla="*/ 8 w 8"/>
                <a:gd name="T11" fmla="*/ 1 h 2"/>
                <a:gd name="T12" fmla="*/ 7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33" name="Группа 632"/>
          <p:cNvGrpSpPr/>
          <p:nvPr/>
        </p:nvGrpSpPr>
        <p:grpSpPr>
          <a:xfrm>
            <a:off x="1041629" y="2291447"/>
            <a:ext cx="313635" cy="329430"/>
            <a:chOff x="6178550" y="4516438"/>
            <a:chExt cx="220663" cy="231776"/>
          </a:xfrm>
          <a:solidFill>
            <a:schemeClr val="accent1"/>
          </a:solidFill>
        </p:grpSpPr>
        <p:sp>
          <p:nvSpPr>
            <p:cNvPr id="634" name="Freeform 227"/>
            <p:cNvSpPr>
              <a:spLocks/>
            </p:cNvSpPr>
            <p:nvPr/>
          </p:nvSpPr>
          <p:spPr bwMode="auto">
            <a:xfrm>
              <a:off x="6178550" y="4572001"/>
              <a:ext cx="220663" cy="176213"/>
            </a:xfrm>
            <a:custGeom>
              <a:avLst/>
              <a:gdLst>
                <a:gd name="T0" fmla="*/ 66 w 79"/>
                <a:gd name="T1" fmla="*/ 63 h 63"/>
                <a:gd name="T2" fmla="*/ 58 w 79"/>
                <a:gd name="T3" fmla="*/ 63 h 63"/>
                <a:gd name="T4" fmla="*/ 57 w 79"/>
                <a:gd name="T5" fmla="*/ 62 h 63"/>
                <a:gd name="T6" fmla="*/ 55 w 79"/>
                <a:gd name="T7" fmla="*/ 56 h 63"/>
                <a:gd name="T8" fmla="*/ 34 w 79"/>
                <a:gd name="T9" fmla="*/ 56 h 63"/>
                <a:gd name="T10" fmla="*/ 30 w 79"/>
                <a:gd name="T11" fmla="*/ 62 h 63"/>
                <a:gd name="T12" fmla="*/ 29 w 79"/>
                <a:gd name="T13" fmla="*/ 63 h 63"/>
                <a:gd name="T14" fmla="*/ 22 w 79"/>
                <a:gd name="T15" fmla="*/ 63 h 63"/>
                <a:gd name="T16" fmla="*/ 21 w 79"/>
                <a:gd name="T17" fmla="*/ 61 h 63"/>
                <a:gd name="T18" fmla="*/ 21 w 79"/>
                <a:gd name="T19" fmla="*/ 51 h 63"/>
                <a:gd name="T20" fmla="*/ 3 w 79"/>
                <a:gd name="T21" fmla="*/ 37 h 63"/>
                <a:gd name="T22" fmla="*/ 1 w 79"/>
                <a:gd name="T23" fmla="*/ 26 h 63"/>
                <a:gd name="T24" fmla="*/ 2 w 79"/>
                <a:gd name="T25" fmla="*/ 25 h 63"/>
                <a:gd name="T26" fmla="*/ 2 w 79"/>
                <a:gd name="T27" fmla="*/ 25 h 63"/>
                <a:gd name="T28" fmla="*/ 7 w 79"/>
                <a:gd name="T29" fmla="*/ 25 h 63"/>
                <a:gd name="T30" fmla="*/ 7 w 79"/>
                <a:gd name="T31" fmla="*/ 25 h 63"/>
                <a:gd name="T32" fmla="*/ 13 w 79"/>
                <a:gd name="T33" fmla="*/ 20 h 63"/>
                <a:gd name="T34" fmla="*/ 14 w 79"/>
                <a:gd name="T35" fmla="*/ 16 h 63"/>
                <a:gd name="T36" fmla="*/ 12 w 79"/>
                <a:gd name="T37" fmla="*/ 14 h 63"/>
                <a:gd name="T38" fmla="*/ 12 w 79"/>
                <a:gd name="T39" fmla="*/ 12 h 63"/>
                <a:gd name="T40" fmla="*/ 17 w 79"/>
                <a:gd name="T41" fmla="*/ 9 h 63"/>
                <a:gd name="T42" fmla="*/ 27 w 79"/>
                <a:gd name="T43" fmla="*/ 18 h 63"/>
                <a:gd name="T44" fmla="*/ 27 w 79"/>
                <a:gd name="T45" fmla="*/ 19 h 63"/>
                <a:gd name="T46" fmla="*/ 25 w 79"/>
                <a:gd name="T47" fmla="*/ 19 h 63"/>
                <a:gd name="T48" fmla="*/ 17 w 79"/>
                <a:gd name="T49" fmla="*/ 11 h 63"/>
                <a:gd name="T50" fmla="*/ 14 w 79"/>
                <a:gd name="T51" fmla="*/ 12 h 63"/>
                <a:gd name="T52" fmla="*/ 16 w 79"/>
                <a:gd name="T53" fmla="*/ 15 h 63"/>
                <a:gd name="T54" fmla="*/ 15 w 79"/>
                <a:gd name="T55" fmla="*/ 22 h 63"/>
                <a:gd name="T56" fmla="*/ 7 w 79"/>
                <a:gd name="T57" fmla="*/ 28 h 63"/>
                <a:gd name="T58" fmla="*/ 3 w 79"/>
                <a:gd name="T59" fmla="*/ 28 h 63"/>
                <a:gd name="T60" fmla="*/ 5 w 79"/>
                <a:gd name="T61" fmla="*/ 35 h 63"/>
                <a:gd name="T62" fmla="*/ 22 w 79"/>
                <a:gd name="T63" fmla="*/ 49 h 63"/>
                <a:gd name="T64" fmla="*/ 23 w 79"/>
                <a:gd name="T65" fmla="*/ 50 h 63"/>
                <a:gd name="T66" fmla="*/ 23 w 79"/>
                <a:gd name="T67" fmla="*/ 60 h 63"/>
                <a:gd name="T68" fmla="*/ 28 w 79"/>
                <a:gd name="T69" fmla="*/ 60 h 63"/>
                <a:gd name="T70" fmla="*/ 32 w 79"/>
                <a:gd name="T71" fmla="*/ 54 h 63"/>
                <a:gd name="T72" fmla="*/ 34 w 79"/>
                <a:gd name="T73" fmla="*/ 53 h 63"/>
                <a:gd name="T74" fmla="*/ 55 w 79"/>
                <a:gd name="T75" fmla="*/ 54 h 63"/>
                <a:gd name="T76" fmla="*/ 57 w 79"/>
                <a:gd name="T77" fmla="*/ 55 h 63"/>
                <a:gd name="T78" fmla="*/ 59 w 79"/>
                <a:gd name="T79" fmla="*/ 60 h 63"/>
                <a:gd name="T80" fmla="*/ 65 w 79"/>
                <a:gd name="T81" fmla="*/ 60 h 63"/>
                <a:gd name="T82" fmla="*/ 65 w 79"/>
                <a:gd name="T83" fmla="*/ 49 h 63"/>
                <a:gd name="T84" fmla="*/ 65 w 79"/>
                <a:gd name="T85" fmla="*/ 48 h 63"/>
                <a:gd name="T86" fmla="*/ 69 w 79"/>
                <a:gd name="T87" fmla="*/ 22 h 63"/>
                <a:gd name="T88" fmla="*/ 30 w 79"/>
                <a:gd name="T89" fmla="*/ 15 h 63"/>
                <a:gd name="T90" fmla="*/ 29 w 79"/>
                <a:gd name="T91" fmla="*/ 14 h 63"/>
                <a:gd name="T92" fmla="*/ 30 w 79"/>
                <a:gd name="T93" fmla="*/ 13 h 63"/>
                <a:gd name="T94" fmla="*/ 71 w 79"/>
                <a:gd name="T95" fmla="*/ 21 h 63"/>
                <a:gd name="T96" fmla="*/ 67 w 79"/>
                <a:gd name="T97" fmla="*/ 50 h 63"/>
                <a:gd name="T98" fmla="*/ 67 w 79"/>
                <a:gd name="T99" fmla="*/ 61 h 63"/>
                <a:gd name="T100" fmla="*/ 66 w 79"/>
                <a:gd name="T10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9" h="63">
                  <a:moveTo>
                    <a:pt x="66" y="63"/>
                  </a:moveTo>
                  <a:cubicBezTo>
                    <a:pt x="58" y="63"/>
                    <a:pt x="58" y="63"/>
                    <a:pt x="58" y="63"/>
                  </a:cubicBezTo>
                  <a:cubicBezTo>
                    <a:pt x="58" y="63"/>
                    <a:pt x="57" y="62"/>
                    <a:pt x="57" y="62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2" y="57"/>
                    <a:pt x="41" y="59"/>
                    <a:pt x="34" y="56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3"/>
                    <a:pt x="29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1" y="63"/>
                    <a:pt x="21" y="62"/>
                    <a:pt x="21" y="6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8" y="49"/>
                    <a:pt x="6" y="39"/>
                    <a:pt x="3" y="37"/>
                  </a:cubicBezTo>
                  <a:cubicBezTo>
                    <a:pt x="0" y="34"/>
                    <a:pt x="1" y="27"/>
                    <a:pt x="1" y="26"/>
                  </a:cubicBezTo>
                  <a:cubicBezTo>
                    <a:pt x="1" y="26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9" y="25"/>
                    <a:pt x="13" y="20"/>
                  </a:cubicBezTo>
                  <a:cubicBezTo>
                    <a:pt x="14" y="19"/>
                    <a:pt x="14" y="17"/>
                    <a:pt x="14" y="16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3"/>
                    <a:pt x="11" y="13"/>
                    <a:pt x="12" y="12"/>
                  </a:cubicBezTo>
                  <a:cubicBezTo>
                    <a:pt x="12" y="12"/>
                    <a:pt x="12" y="9"/>
                    <a:pt x="17" y="9"/>
                  </a:cubicBezTo>
                  <a:cubicBezTo>
                    <a:pt x="21" y="9"/>
                    <a:pt x="26" y="16"/>
                    <a:pt x="27" y="18"/>
                  </a:cubicBezTo>
                  <a:cubicBezTo>
                    <a:pt x="28" y="18"/>
                    <a:pt x="27" y="19"/>
                    <a:pt x="27" y="19"/>
                  </a:cubicBezTo>
                  <a:cubicBezTo>
                    <a:pt x="26" y="20"/>
                    <a:pt x="26" y="20"/>
                    <a:pt x="25" y="19"/>
                  </a:cubicBezTo>
                  <a:cubicBezTo>
                    <a:pt x="23" y="16"/>
                    <a:pt x="19" y="11"/>
                    <a:pt x="17" y="11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5" y="13"/>
                    <a:pt x="16" y="14"/>
                    <a:pt x="16" y="15"/>
                  </a:cubicBezTo>
                  <a:cubicBezTo>
                    <a:pt x="16" y="17"/>
                    <a:pt x="16" y="19"/>
                    <a:pt x="15" y="22"/>
                  </a:cubicBezTo>
                  <a:cubicBezTo>
                    <a:pt x="11" y="28"/>
                    <a:pt x="7" y="28"/>
                    <a:pt x="7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30"/>
                    <a:pt x="3" y="34"/>
                    <a:pt x="5" y="35"/>
                  </a:cubicBezTo>
                  <a:cubicBezTo>
                    <a:pt x="8" y="38"/>
                    <a:pt x="22" y="49"/>
                    <a:pt x="22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3"/>
                    <a:pt x="33" y="53"/>
                    <a:pt x="34" y="53"/>
                  </a:cubicBezTo>
                  <a:cubicBezTo>
                    <a:pt x="42" y="57"/>
                    <a:pt x="55" y="54"/>
                    <a:pt x="55" y="54"/>
                  </a:cubicBezTo>
                  <a:cubicBezTo>
                    <a:pt x="56" y="54"/>
                    <a:pt x="56" y="54"/>
                    <a:pt x="57" y="55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5" y="49"/>
                    <a:pt x="65" y="48"/>
                  </a:cubicBezTo>
                  <a:cubicBezTo>
                    <a:pt x="66" y="48"/>
                    <a:pt x="77" y="36"/>
                    <a:pt x="69" y="22"/>
                  </a:cubicBezTo>
                  <a:cubicBezTo>
                    <a:pt x="58" y="3"/>
                    <a:pt x="31" y="15"/>
                    <a:pt x="30" y="15"/>
                  </a:cubicBezTo>
                  <a:cubicBezTo>
                    <a:pt x="30" y="15"/>
                    <a:pt x="29" y="15"/>
                    <a:pt x="29" y="14"/>
                  </a:cubicBezTo>
                  <a:cubicBezTo>
                    <a:pt x="29" y="14"/>
                    <a:pt x="29" y="13"/>
                    <a:pt x="30" y="13"/>
                  </a:cubicBezTo>
                  <a:cubicBezTo>
                    <a:pt x="30" y="13"/>
                    <a:pt x="59" y="0"/>
                    <a:pt x="71" y="21"/>
                  </a:cubicBezTo>
                  <a:cubicBezTo>
                    <a:pt x="79" y="35"/>
                    <a:pt x="69" y="47"/>
                    <a:pt x="67" y="50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2"/>
                    <a:pt x="67" y="63"/>
                    <a:pt x="66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5" name="Freeform 228"/>
            <p:cNvSpPr>
              <a:spLocks noEditPoints="1"/>
            </p:cNvSpPr>
            <p:nvPr/>
          </p:nvSpPr>
          <p:spPr bwMode="auto">
            <a:xfrm>
              <a:off x="6273800" y="4516438"/>
              <a:ext cx="76200" cy="74613"/>
            </a:xfrm>
            <a:custGeom>
              <a:avLst/>
              <a:gdLst>
                <a:gd name="T0" fmla="*/ 14 w 27"/>
                <a:gd name="T1" fmla="*/ 27 h 27"/>
                <a:gd name="T2" fmla="*/ 0 w 27"/>
                <a:gd name="T3" fmla="*/ 13 h 27"/>
                <a:gd name="T4" fmla="*/ 14 w 27"/>
                <a:gd name="T5" fmla="*/ 0 h 27"/>
                <a:gd name="T6" fmla="*/ 27 w 27"/>
                <a:gd name="T7" fmla="*/ 13 h 27"/>
                <a:gd name="T8" fmla="*/ 14 w 27"/>
                <a:gd name="T9" fmla="*/ 27 h 27"/>
                <a:gd name="T10" fmla="*/ 14 w 27"/>
                <a:gd name="T11" fmla="*/ 2 h 27"/>
                <a:gd name="T12" fmla="*/ 2 w 27"/>
                <a:gd name="T13" fmla="*/ 13 h 27"/>
                <a:gd name="T14" fmla="*/ 14 w 27"/>
                <a:gd name="T15" fmla="*/ 25 h 27"/>
                <a:gd name="T16" fmla="*/ 25 w 27"/>
                <a:gd name="T17" fmla="*/ 13 h 27"/>
                <a:gd name="T18" fmla="*/ 14 w 27"/>
                <a:gd name="T1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14" y="27"/>
                  </a:moveTo>
                  <a:cubicBezTo>
                    <a:pt x="6" y="27"/>
                    <a:pt x="0" y="21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" y="0"/>
                    <a:pt x="27" y="6"/>
                    <a:pt x="27" y="13"/>
                  </a:cubicBezTo>
                  <a:cubicBezTo>
                    <a:pt x="27" y="21"/>
                    <a:pt x="21" y="27"/>
                    <a:pt x="14" y="27"/>
                  </a:cubicBezTo>
                  <a:close/>
                  <a:moveTo>
                    <a:pt x="14" y="2"/>
                  </a:moveTo>
                  <a:cubicBezTo>
                    <a:pt x="7" y="2"/>
                    <a:pt x="2" y="7"/>
                    <a:pt x="2" y="13"/>
                  </a:cubicBezTo>
                  <a:cubicBezTo>
                    <a:pt x="2" y="20"/>
                    <a:pt x="7" y="25"/>
                    <a:pt x="14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7"/>
                    <a:pt x="20" y="2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6" name="Freeform 229"/>
            <p:cNvSpPr>
              <a:spLocks/>
            </p:cNvSpPr>
            <p:nvPr/>
          </p:nvSpPr>
          <p:spPr bwMode="auto">
            <a:xfrm>
              <a:off x="6296025" y="4535488"/>
              <a:ext cx="31750" cy="36513"/>
            </a:xfrm>
            <a:custGeom>
              <a:avLst/>
              <a:gdLst>
                <a:gd name="T0" fmla="*/ 6 w 11"/>
                <a:gd name="T1" fmla="*/ 13 h 13"/>
                <a:gd name="T2" fmla="*/ 0 w 11"/>
                <a:gd name="T3" fmla="*/ 6 h 13"/>
                <a:gd name="T4" fmla="*/ 6 w 11"/>
                <a:gd name="T5" fmla="*/ 0 h 13"/>
                <a:gd name="T6" fmla="*/ 10 w 11"/>
                <a:gd name="T7" fmla="*/ 2 h 13"/>
                <a:gd name="T8" fmla="*/ 10 w 11"/>
                <a:gd name="T9" fmla="*/ 3 h 13"/>
                <a:gd name="T10" fmla="*/ 9 w 11"/>
                <a:gd name="T11" fmla="*/ 4 h 13"/>
                <a:gd name="T12" fmla="*/ 6 w 11"/>
                <a:gd name="T13" fmla="*/ 2 h 13"/>
                <a:gd name="T14" fmla="*/ 2 w 11"/>
                <a:gd name="T15" fmla="*/ 6 h 13"/>
                <a:gd name="T16" fmla="*/ 6 w 11"/>
                <a:gd name="T17" fmla="*/ 10 h 13"/>
                <a:gd name="T18" fmla="*/ 9 w 11"/>
                <a:gd name="T19" fmla="*/ 9 h 13"/>
                <a:gd name="T20" fmla="*/ 10 w 11"/>
                <a:gd name="T21" fmla="*/ 9 h 13"/>
                <a:gd name="T22" fmla="*/ 10 w 11"/>
                <a:gd name="T23" fmla="*/ 11 h 13"/>
                <a:gd name="T24" fmla="*/ 6 w 11"/>
                <a:gd name="T2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3">
                  <a:moveTo>
                    <a:pt x="6" y="13"/>
                  </a:move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9" y="12"/>
                    <a:pt x="8" y="13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7" name="Freeform 230"/>
            <p:cNvSpPr>
              <a:spLocks/>
            </p:cNvSpPr>
            <p:nvPr/>
          </p:nvSpPr>
          <p:spPr bwMode="auto">
            <a:xfrm>
              <a:off x="6291263" y="4546601"/>
              <a:ext cx="23813" cy="4763"/>
            </a:xfrm>
            <a:custGeom>
              <a:avLst/>
              <a:gdLst>
                <a:gd name="T0" fmla="*/ 8 w 9"/>
                <a:gd name="T1" fmla="*/ 2 h 2"/>
                <a:gd name="T2" fmla="*/ 1 w 9"/>
                <a:gd name="T3" fmla="*/ 2 h 2"/>
                <a:gd name="T4" fmla="*/ 0 w 9"/>
                <a:gd name="T5" fmla="*/ 1 h 2"/>
                <a:gd name="T6" fmla="*/ 1 w 9"/>
                <a:gd name="T7" fmla="*/ 0 h 2"/>
                <a:gd name="T8" fmla="*/ 8 w 9"/>
                <a:gd name="T9" fmla="*/ 0 h 2"/>
                <a:gd name="T10" fmla="*/ 9 w 9"/>
                <a:gd name="T11" fmla="*/ 1 h 2"/>
                <a:gd name="T12" fmla="*/ 8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8" name="Freeform 231"/>
            <p:cNvSpPr>
              <a:spLocks/>
            </p:cNvSpPr>
            <p:nvPr/>
          </p:nvSpPr>
          <p:spPr bwMode="auto">
            <a:xfrm>
              <a:off x="6291263" y="4554538"/>
              <a:ext cx="23813" cy="6350"/>
            </a:xfrm>
            <a:custGeom>
              <a:avLst/>
              <a:gdLst>
                <a:gd name="T0" fmla="*/ 8 w 9"/>
                <a:gd name="T1" fmla="*/ 2 h 2"/>
                <a:gd name="T2" fmla="*/ 1 w 9"/>
                <a:gd name="T3" fmla="*/ 2 h 2"/>
                <a:gd name="T4" fmla="*/ 0 w 9"/>
                <a:gd name="T5" fmla="*/ 1 h 2"/>
                <a:gd name="T6" fmla="*/ 1 w 9"/>
                <a:gd name="T7" fmla="*/ 0 h 2"/>
                <a:gd name="T8" fmla="*/ 8 w 9"/>
                <a:gd name="T9" fmla="*/ 0 h 2"/>
                <a:gd name="T10" fmla="*/ 9 w 9"/>
                <a:gd name="T11" fmla="*/ 1 h 2"/>
                <a:gd name="T12" fmla="*/ 8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9" name="Freeform 232"/>
            <p:cNvSpPr>
              <a:spLocks/>
            </p:cNvSpPr>
            <p:nvPr/>
          </p:nvSpPr>
          <p:spPr bwMode="auto">
            <a:xfrm>
              <a:off x="6281738" y="4608513"/>
              <a:ext cx="61913" cy="19050"/>
            </a:xfrm>
            <a:custGeom>
              <a:avLst/>
              <a:gdLst>
                <a:gd name="T0" fmla="*/ 21 w 22"/>
                <a:gd name="T1" fmla="*/ 7 h 7"/>
                <a:gd name="T2" fmla="*/ 21 w 22"/>
                <a:gd name="T3" fmla="*/ 7 h 7"/>
                <a:gd name="T4" fmla="*/ 2 w 22"/>
                <a:gd name="T5" fmla="*/ 7 h 7"/>
                <a:gd name="T6" fmla="*/ 1 w 22"/>
                <a:gd name="T7" fmla="*/ 6 h 7"/>
                <a:gd name="T8" fmla="*/ 1 w 22"/>
                <a:gd name="T9" fmla="*/ 5 h 7"/>
                <a:gd name="T10" fmla="*/ 21 w 22"/>
                <a:gd name="T11" fmla="*/ 5 h 7"/>
                <a:gd name="T12" fmla="*/ 22 w 22"/>
                <a:gd name="T13" fmla="*/ 6 h 7"/>
                <a:gd name="T14" fmla="*/ 21 w 2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"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11" y="3"/>
                    <a:pt x="2" y="7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2" y="5"/>
                    <a:pt x="11" y="0"/>
                    <a:pt x="21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1" y="7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6" name="Группа 665"/>
          <p:cNvGrpSpPr/>
          <p:nvPr/>
        </p:nvGrpSpPr>
        <p:grpSpPr>
          <a:xfrm>
            <a:off x="544605" y="656877"/>
            <a:ext cx="276892" cy="313007"/>
            <a:chOff x="2632308" y="5698167"/>
            <a:chExt cx="182563" cy="206375"/>
          </a:xfrm>
          <a:solidFill>
            <a:schemeClr val="accent1"/>
          </a:solidFill>
        </p:grpSpPr>
        <p:sp>
          <p:nvSpPr>
            <p:cNvPr id="640" name="Freeform 971"/>
            <p:cNvSpPr>
              <a:spLocks noEditPoints="1"/>
            </p:cNvSpPr>
            <p:nvPr/>
          </p:nvSpPr>
          <p:spPr bwMode="auto">
            <a:xfrm>
              <a:off x="2632308" y="5698167"/>
              <a:ext cx="139700" cy="147638"/>
            </a:xfrm>
            <a:custGeom>
              <a:avLst/>
              <a:gdLst>
                <a:gd name="T0" fmla="*/ 8 w 50"/>
                <a:gd name="T1" fmla="*/ 53 h 53"/>
                <a:gd name="T2" fmla="*/ 7 w 50"/>
                <a:gd name="T3" fmla="*/ 53 h 53"/>
                <a:gd name="T4" fmla="*/ 10 w 50"/>
                <a:gd name="T5" fmla="*/ 17 h 53"/>
                <a:gd name="T6" fmla="*/ 38 w 50"/>
                <a:gd name="T7" fmla="*/ 7 h 53"/>
                <a:gd name="T8" fmla="*/ 36 w 50"/>
                <a:gd name="T9" fmla="*/ 3 h 53"/>
                <a:gd name="T10" fmla="*/ 44 w 50"/>
                <a:gd name="T11" fmla="*/ 0 h 53"/>
                <a:gd name="T12" fmla="*/ 50 w 50"/>
                <a:gd name="T13" fmla="*/ 16 h 53"/>
                <a:gd name="T14" fmla="*/ 34 w 50"/>
                <a:gd name="T15" fmla="*/ 23 h 53"/>
                <a:gd name="T16" fmla="*/ 31 w 50"/>
                <a:gd name="T17" fmla="*/ 16 h 53"/>
                <a:gd name="T18" fmla="*/ 34 w 50"/>
                <a:gd name="T19" fmla="*/ 15 h 53"/>
                <a:gd name="T20" fmla="*/ 16 w 50"/>
                <a:gd name="T21" fmla="*/ 22 h 53"/>
                <a:gd name="T22" fmla="*/ 14 w 50"/>
                <a:gd name="T23" fmla="*/ 48 h 53"/>
                <a:gd name="T24" fmla="*/ 14 w 50"/>
                <a:gd name="T25" fmla="*/ 49 h 53"/>
                <a:gd name="T26" fmla="*/ 8 w 50"/>
                <a:gd name="T27" fmla="*/ 53 h 53"/>
                <a:gd name="T28" fmla="*/ 32 w 50"/>
                <a:gd name="T29" fmla="*/ 9 h 53"/>
                <a:gd name="T30" fmla="*/ 11 w 50"/>
                <a:gd name="T31" fmla="*/ 19 h 53"/>
                <a:gd name="T32" fmla="*/ 8 w 50"/>
                <a:gd name="T33" fmla="*/ 50 h 53"/>
                <a:gd name="T34" fmla="*/ 11 w 50"/>
                <a:gd name="T35" fmla="*/ 49 h 53"/>
                <a:gd name="T36" fmla="*/ 14 w 50"/>
                <a:gd name="T37" fmla="*/ 21 h 53"/>
                <a:gd name="T38" fmla="*/ 38 w 50"/>
                <a:gd name="T39" fmla="*/ 13 h 53"/>
                <a:gd name="T40" fmla="*/ 41 w 50"/>
                <a:gd name="T41" fmla="*/ 14 h 53"/>
                <a:gd name="T42" fmla="*/ 34 w 50"/>
                <a:gd name="T43" fmla="*/ 17 h 53"/>
                <a:gd name="T44" fmla="*/ 35 w 50"/>
                <a:gd name="T45" fmla="*/ 20 h 53"/>
                <a:gd name="T46" fmla="*/ 47 w 50"/>
                <a:gd name="T47" fmla="*/ 15 h 53"/>
                <a:gd name="T48" fmla="*/ 42 w 50"/>
                <a:gd name="T49" fmla="*/ 3 h 53"/>
                <a:gd name="T50" fmla="*/ 39 w 50"/>
                <a:gd name="T51" fmla="*/ 5 h 53"/>
                <a:gd name="T52" fmla="*/ 42 w 50"/>
                <a:gd name="T53" fmla="*/ 11 h 53"/>
                <a:gd name="T54" fmla="*/ 39 w 50"/>
                <a:gd name="T55" fmla="*/ 10 h 53"/>
                <a:gd name="T56" fmla="*/ 32 w 50"/>
                <a:gd name="T57" fmla="*/ 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53">
                  <a:moveTo>
                    <a:pt x="8" y="53"/>
                  </a:moveTo>
                  <a:cubicBezTo>
                    <a:pt x="7" y="53"/>
                    <a:pt x="7" y="53"/>
                    <a:pt x="7" y="53"/>
                  </a:cubicBezTo>
                  <a:cubicBezTo>
                    <a:pt x="0" y="41"/>
                    <a:pt x="1" y="27"/>
                    <a:pt x="10" y="17"/>
                  </a:cubicBezTo>
                  <a:cubicBezTo>
                    <a:pt x="17" y="9"/>
                    <a:pt x="27" y="5"/>
                    <a:pt x="38" y="7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27" y="14"/>
                    <a:pt x="20" y="17"/>
                    <a:pt x="16" y="22"/>
                  </a:cubicBezTo>
                  <a:cubicBezTo>
                    <a:pt x="9" y="30"/>
                    <a:pt x="9" y="40"/>
                    <a:pt x="14" y="48"/>
                  </a:cubicBezTo>
                  <a:cubicBezTo>
                    <a:pt x="14" y="49"/>
                    <a:pt x="14" y="49"/>
                    <a:pt x="14" y="49"/>
                  </a:cubicBezTo>
                  <a:lnTo>
                    <a:pt x="8" y="53"/>
                  </a:lnTo>
                  <a:close/>
                  <a:moveTo>
                    <a:pt x="32" y="9"/>
                  </a:moveTo>
                  <a:cubicBezTo>
                    <a:pt x="24" y="9"/>
                    <a:pt x="17" y="12"/>
                    <a:pt x="11" y="19"/>
                  </a:cubicBezTo>
                  <a:cubicBezTo>
                    <a:pt x="4" y="28"/>
                    <a:pt x="3" y="40"/>
                    <a:pt x="8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6" y="40"/>
                    <a:pt x="7" y="29"/>
                    <a:pt x="14" y="21"/>
                  </a:cubicBezTo>
                  <a:cubicBezTo>
                    <a:pt x="20" y="14"/>
                    <a:pt x="29" y="11"/>
                    <a:pt x="38" y="1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7" y="9"/>
                    <a:pt x="35" y="9"/>
                    <a:pt x="3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1" name="Freeform 972"/>
            <p:cNvSpPr>
              <a:spLocks noEditPoints="1"/>
            </p:cNvSpPr>
            <p:nvPr/>
          </p:nvSpPr>
          <p:spPr bwMode="auto">
            <a:xfrm>
              <a:off x="2679933" y="5753729"/>
              <a:ext cx="134938" cy="150813"/>
            </a:xfrm>
            <a:custGeom>
              <a:avLst/>
              <a:gdLst>
                <a:gd name="T0" fmla="*/ 9 w 48"/>
                <a:gd name="T1" fmla="*/ 54 h 54"/>
                <a:gd name="T2" fmla="*/ 0 w 48"/>
                <a:gd name="T3" fmla="*/ 39 h 54"/>
                <a:gd name="T4" fmla="*/ 15 w 48"/>
                <a:gd name="T5" fmla="*/ 30 h 54"/>
                <a:gd name="T6" fmla="*/ 19 w 48"/>
                <a:gd name="T7" fmla="*/ 37 h 54"/>
                <a:gd name="T8" fmla="*/ 16 w 48"/>
                <a:gd name="T9" fmla="*/ 39 h 54"/>
                <a:gd name="T10" fmla="*/ 32 w 48"/>
                <a:gd name="T11" fmla="*/ 31 h 54"/>
                <a:gd name="T12" fmla="*/ 34 w 48"/>
                <a:gd name="T13" fmla="*/ 5 h 54"/>
                <a:gd name="T14" fmla="*/ 34 w 48"/>
                <a:gd name="T15" fmla="*/ 4 h 54"/>
                <a:gd name="T16" fmla="*/ 40 w 48"/>
                <a:gd name="T17" fmla="*/ 0 h 54"/>
                <a:gd name="T18" fmla="*/ 41 w 48"/>
                <a:gd name="T19" fmla="*/ 1 h 54"/>
                <a:gd name="T20" fmla="*/ 38 w 48"/>
                <a:gd name="T21" fmla="*/ 36 h 54"/>
                <a:gd name="T22" fmla="*/ 13 w 48"/>
                <a:gd name="T23" fmla="*/ 47 h 54"/>
                <a:gd name="T24" fmla="*/ 15 w 48"/>
                <a:gd name="T25" fmla="*/ 50 h 54"/>
                <a:gd name="T26" fmla="*/ 9 w 48"/>
                <a:gd name="T27" fmla="*/ 54 h 54"/>
                <a:gd name="T28" fmla="*/ 3 w 48"/>
                <a:gd name="T29" fmla="*/ 40 h 54"/>
                <a:gd name="T30" fmla="*/ 9 w 48"/>
                <a:gd name="T31" fmla="*/ 51 h 54"/>
                <a:gd name="T32" fmla="*/ 12 w 48"/>
                <a:gd name="T33" fmla="*/ 49 h 54"/>
                <a:gd name="T34" fmla="*/ 9 w 48"/>
                <a:gd name="T35" fmla="*/ 44 h 54"/>
                <a:gd name="T36" fmla="*/ 11 w 48"/>
                <a:gd name="T37" fmla="*/ 44 h 54"/>
                <a:gd name="T38" fmla="*/ 37 w 48"/>
                <a:gd name="T39" fmla="*/ 35 h 54"/>
                <a:gd name="T40" fmla="*/ 40 w 48"/>
                <a:gd name="T41" fmla="*/ 3 h 54"/>
                <a:gd name="T42" fmla="*/ 37 w 48"/>
                <a:gd name="T43" fmla="*/ 5 h 54"/>
                <a:gd name="T44" fmla="*/ 34 w 48"/>
                <a:gd name="T45" fmla="*/ 32 h 54"/>
                <a:gd name="T46" fmla="*/ 12 w 48"/>
                <a:gd name="T47" fmla="*/ 41 h 54"/>
                <a:gd name="T48" fmla="*/ 9 w 48"/>
                <a:gd name="T49" fmla="*/ 40 h 54"/>
                <a:gd name="T50" fmla="*/ 16 w 48"/>
                <a:gd name="T51" fmla="*/ 36 h 54"/>
                <a:gd name="T52" fmla="*/ 14 w 48"/>
                <a:gd name="T53" fmla="*/ 33 h 54"/>
                <a:gd name="T54" fmla="*/ 3 w 48"/>
                <a:gd name="T55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8" h="54">
                  <a:moveTo>
                    <a:pt x="9" y="54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2" y="39"/>
                    <a:pt x="28" y="36"/>
                    <a:pt x="32" y="31"/>
                  </a:cubicBezTo>
                  <a:cubicBezTo>
                    <a:pt x="39" y="24"/>
                    <a:pt x="39" y="13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8" y="12"/>
                    <a:pt x="47" y="26"/>
                    <a:pt x="38" y="36"/>
                  </a:cubicBezTo>
                  <a:cubicBezTo>
                    <a:pt x="32" y="43"/>
                    <a:pt x="23" y="47"/>
                    <a:pt x="13" y="47"/>
                  </a:cubicBezTo>
                  <a:cubicBezTo>
                    <a:pt x="15" y="50"/>
                    <a:pt x="15" y="50"/>
                    <a:pt x="15" y="50"/>
                  </a:cubicBezTo>
                  <a:lnTo>
                    <a:pt x="9" y="54"/>
                  </a:lnTo>
                  <a:close/>
                  <a:moveTo>
                    <a:pt x="3" y="40"/>
                  </a:moveTo>
                  <a:cubicBezTo>
                    <a:pt x="9" y="51"/>
                    <a:pt x="9" y="51"/>
                    <a:pt x="9" y="51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46"/>
                    <a:pt x="30" y="42"/>
                    <a:pt x="37" y="35"/>
                  </a:cubicBezTo>
                  <a:cubicBezTo>
                    <a:pt x="44" y="26"/>
                    <a:pt x="45" y="13"/>
                    <a:pt x="40" y="3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2" y="14"/>
                    <a:pt x="41" y="25"/>
                    <a:pt x="34" y="32"/>
                  </a:cubicBezTo>
                  <a:cubicBezTo>
                    <a:pt x="29" y="39"/>
                    <a:pt x="20" y="42"/>
                    <a:pt x="12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4" y="33"/>
                    <a:pt x="14" y="33"/>
                    <a:pt x="14" y="33"/>
                  </a:cubicBez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7" name="Группа 666"/>
          <p:cNvGrpSpPr/>
          <p:nvPr/>
        </p:nvGrpSpPr>
        <p:grpSpPr>
          <a:xfrm>
            <a:off x="2589246" y="742712"/>
            <a:ext cx="299059" cy="141336"/>
            <a:chOff x="2265595" y="6431592"/>
            <a:chExt cx="231776" cy="109538"/>
          </a:xfrm>
          <a:solidFill>
            <a:schemeClr val="accent1"/>
          </a:solidFill>
        </p:grpSpPr>
        <p:sp>
          <p:nvSpPr>
            <p:cNvPr id="642" name="Freeform 987"/>
            <p:cNvSpPr>
              <a:spLocks/>
            </p:cNvSpPr>
            <p:nvPr/>
          </p:nvSpPr>
          <p:spPr bwMode="auto">
            <a:xfrm>
              <a:off x="2265595" y="6431592"/>
              <a:ext cx="147638" cy="85725"/>
            </a:xfrm>
            <a:custGeom>
              <a:avLst/>
              <a:gdLst>
                <a:gd name="T0" fmla="*/ 22 w 53"/>
                <a:gd name="T1" fmla="*/ 30 h 30"/>
                <a:gd name="T2" fmla="*/ 21 w 53"/>
                <a:gd name="T3" fmla="*/ 30 h 30"/>
                <a:gd name="T4" fmla="*/ 0 w 53"/>
                <a:gd name="T5" fmla="*/ 15 h 30"/>
                <a:gd name="T6" fmla="*/ 0 w 53"/>
                <a:gd name="T7" fmla="*/ 14 h 30"/>
                <a:gd name="T8" fmla="*/ 0 w 53"/>
                <a:gd name="T9" fmla="*/ 13 h 30"/>
                <a:gd name="T10" fmla="*/ 21 w 53"/>
                <a:gd name="T11" fmla="*/ 0 h 30"/>
                <a:gd name="T12" fmla="*/ 22 w 53"/>
                <a:gd name="T13" fmla="*/ 0 h 30"/>
                <a:gd name="T14" fmla="*/ 23 w 53"/>
                <a:gd name="T15" fmla="*/ 1 h 30"/>
                <a:gd name="T16" fmla="*/ 23 w 53"/>
                <a:gd name="T17" fmla="*/ 7 h 30"/>
                <a:gd name="T18" fmla="*/ 51 w 53"/>
                <a:gd name="T19" fmla="*/ 7 h 30"/>
                <a:gd name="T20" fmla="*/ 53 w 53"/>
                <a:gd name="T21" fmla="*/ 8 h 30"/>
                <a:gd name="T22" fmla="*/ 51 w 53"/>
                <a:gd name="T23" fmla="*/ 9 h 30"/>
                <a:gd name="T24" fmla="*/ 22 w 53"/>
                <a:gd name="T25" fmla="*/ 9 h 30"/>
                <a:gd name="T26" fmla="*/ 21 w 53"/>
                <a:gd name="T27" fmla="*/ 8 h 30"/>
                <a:gd name="T28" fmla="*/ 21 w 53"/>
                <a:gd name="T29" fmla="*/ 3 h 30"/>
                <a:gd name="T30" fmla="*/ 3 w 53"/>
                <a:gd name="T31" fmla="*/ 14 h 30"/>
                <a:gd name="T32" fmla="*/ 21 w 53"/>
                <a:gd name="T33" fmla="*/ 27 h 30"/>
                <a:gd name="T34" fmla="*/ 21 w 53"/>
                <a:gd name="T35" fmla="*/ 20 h 30"/>
                <a:gd name="T36" fmla="*/ 22 w 53"/>
                <a:gd name="T37" fmla="*/ 19 h 30"/>
                <a:gd name="T38" fmla="*/ 51 w 53"/>
                <a:gd name="T39" fmla="*/ 19 h 30"/>
                <a:gd name="T40" fmla="*/ 53 w 53"/>
                <a:gd name="T41" fmla="*/ 20 h 30"/>
                <a:gd name="T42" fmla="*/ 51 w 53"/>
                <a:gd name="T43" fmla="*/ 21 h 30"/>
                <a:gd name="T44" fmla="*/ 23 w 53"/>
                <a:gd name="T45" fmla="*/ 21 h 30"/>
                <a:gd name="T46" fmla="*/ 23 w 53"/>
                <a:gd name="T47" fmla="*/ 29 h 30"/>
                <a:gd name="T48" fmla="*/ 22 w 53"/>
                <a:gd name="T49" fmla="*/ 30 h 30"/>
                <a:gd name="T50" fmla="*/ 22 w 53"/>
                <a:gd name="T5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30">
                  <a:moveTo>
                    <a:pt x="22" y="30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7"/>
                    <a:pt x="53" y="8"/>
                    <a:pt x="53" y="8"/>
                  </a:cubicBezTo>
                  <a:cubicBezTo>
                    <a:pt x="53" y="9"/>
                    <a:pt x="52" y="9"/>
                    <a:pt x="5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9"/>
                    <a:pt x="21" y="19"/>
                    <a:pt x="22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3" y="19"/>
                    <a:pt x="53" y="20"/>
                  </a:cubicBezTo>
                  <a:cubicBezTo>
                    <a:pt x="53" y="20"/>
                    <a:pt x="52" y="21"/>
                    <a:pt x="51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3" name="Freeform 988"/>
            <p:cNvSpPr>
              <a:spLocks/>
            </p:cNvSpPr>
            <p:nvPr/>
          </p:nvSpPr>
          <p:spPr bwMode="auto">
            <a:xfrm>
              <a:off x="2349733" y="6456992"/>
              <a:ext cx="147638" cy="84138"/>
            </a:xfrm>
            <a:custGeom>
              <a:avLst/>
              <a:gdLst>
                <a:gd name="T0" fmla="*/ 31 w 53"/>
                <a:gd name="T1" fmla="*/ 30 h 30"/>
                <a:gd name="T2" fmla="*/ 30 w 53"/>
                <a:gd name="T3" fmla="*/ 30 h 30"/>
                <a:gd name="T4" fmla="*/ 30 w 53"/>
                <a:gd name="T5" fmla="*/ 29 h 30"/>
                <a:gd name="T6" fmla="*/ 30 w 53"/>
                <a:gd name="T7" fmla="*/ 23 h 30"/>
                <a:gd name="T8" fmla="*/ 1 w 53"/>
                <a:gd name="T9" fmla="*/ 23 h 30"/>
                <a:gd name="T10" fmla="*/ 0 w 53"/>
                <a:gd name="T11" fmla="*/ 22 h 30"/>
                <a:gd name="T12" fmla="*/ 1 w 53"/>
                <a:gd name="T13" fmla="*/ 21 h 30"/>
                <a:gd name="T14" fmla="*/ 31 w 53"/>
                <a:gd name="T15" fmla="*/ 21 h 30"/>
                <a:gd name="T16" fmla="*/ 32 w 53"/>
                <a:gd name="T17" fmla="*/ 22 h 30"/>
                <a:gd name="T18" fmla="*/ 32 w 53"/>
                <a:gd name="T19" fmla="*/ 27 h 30"/>
                <a:gd name="T20" fmla="*/ 50 w 53"/>
                <a:gd name="T21" fmla="*/ 16 h 30"/>
                <a:gd name="T22" fmla="*/ 32 w 53"/>
                <a:gd name="T23" fmla="*/ 4 h 30"/>
                <a:gd name="T24" fmla="*/ 32 w 53"/>
                <a:gd name="T25" fmla="*/ 11 h 30"/>
                <a:gd name="T26" fmla="*/ 31 w 53"/>
                <a:gd name="T27" fmla="*/ 12 h 30"/>
                <a:gd name="T28" fmla="*/ 1 w 53"/>
                <a:gd name="T29" fmla="*/ 12 h 30"/>
                <a:gd name="T30" fmla="*/ 0 w 53"/>
                <a:gd name="T31" fmla="*/ 11 h 30"/>
                <a:gd name="T32" fmla="*/ 1 w 53"/>
                <a:gd name="T33" fmla="*/ 10 h 30"/>
                <a:gd name="T34" fmla="*/ 30 w 53"/>
                <a:gd name="T35" fmla="*/ 10 h 30"/>
                <a:gd name="T36" fmla="*/ 30 w 53"/>
                <a:gd name="T37" fmla="*/ 2 h 30"/>
                <a:gd name="T38" fmla="*/ 30 w 53"/>
                <a:gd name="T39" fmla="*/ 1 h 30"/>
                <a:gd name="T40" fmla="*/ 31 w 53"/>
                <a:gd name="T41" fmla="*/ 1 h 30"/>
                <a:gd name="T42" fmla="*/ 52 w 53"/>
                <a:gd name="T43" fmla="*/ 16 h 30"/>
                <a:gd name="T44" fmla="*/ 53 w 53"/>
                <a:gd name="T45" fmla="*/ 17 h 30"/>
                <a:gd name="T46" fmla="*/ 52 w 53"/>
                <a:gd name="T47" fmla="*/ 18 h 30"/>
                <a:gd name="T48" fmla="*/ 31 w 53"/>
                <a:gd name="T49" fmla="*/ 30 h 30"/>
                <a:gd name="T50" fmla="*/ 31 w 53"/>
                <a:gd name="T5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30">
                  <a:moveTo>
                    <a:pt x="31" y="30"/>
                  </a:moveTo>
                  <a:cubicBezTo>
                    <a:pt x="31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29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1" y="12"/>
                    <a:pt x="3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3" y="16"/>
                    <a:pt x="53" y="17"/>
                  </a:cubicBezTo>
                  <a:cubicBezTo>
                    <a:pt x="53" y="17"/>
                    <a:pt x="52" y="17"/>
                    <a:pt x="52" y="18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9" name="Группа 668"/>
          <p:cNvGrpSpPr/>
          <p:nvPr/>
        </p:nvGrpSpPr>
        <p:grpSpPr>
          <a:xfrm>
            <a:off x="3608836" y="687407"/>
            <a:ext cx="256043" cy="251946"/>
            <a:chOff x="5026257" y="8104817"/>
            <a:chExt cx="198438" cy="195263"/>
          </a:xfrm>
          <a:solidFill>
            <a:schemeClr val="accent1"/>
          </a:solidFill>
        </p:grpSpPr>
        <p:sp>
          <p:nvSpPr>
            <p:cNvPr id="644" name="Freeform 1281"/>
            <p:cNvSpPr>
              <a:spLocks noEditPoints="1"/>
            </p:cNvSpPr>
            <p:nvPr/>
          </p:nvSpPr>
          <p:spPr bwMode="auto">
            <a:xfrm>
              <a:off x="5026257" y="8120692"/>
              <a:ext cx="182563" cy="179388"/>
            </a:xfrm>
            <a:custGeom>
              <a:avLst/>
              <a:gdLst>
                <a:gd name="T0" fmla="*/ 33 w 65"/>
                <a:gd name="T1" fmla="*/ 64 h 64"/>
                <a:gd name="T2" fmla="*/ 0 w 65"/>
                <a:gd name="T3" fmla="*/ 32 h 64"/>
                <a:gd name="T4" fmla="*/ 33 w 65"/>
                <a:gd name="T5" fmla="*/ 0 h 64"/>
                <a:gd name="T6" fmla="*/ 34 w 65"/>
                <a:gd name="T7" fmla="*/ 1 h 64"/>
                <a:gd name="T8" fmla="*/ 34 w 65"/>
                <a:gd name="T9" fmla="*/ 31 h 64"/>
                <a:gd name="T10" fmla="*/ 64 w 65"/>
                <a:gd name="T11" fmla="*/ 31 h 64"/>
                <a:gd name="T12" fmla="*/ 65 w 65"/>
                <a:gd name="T13" fmla="*/ 32 h 64"/>
                <a:gd name="T14" fmla="*/ 33 w 65"/>
                <a:gd name="T15" fmla="*/ 64 h 64"/>
                <a:gd name="T16" fmla="*/ 31 w 65"/>
                <a:gd name="T17" fmla="*/ 2 h 64"/>
                <a:gd name="T18" fmla="*/ 3 w 65"/>
                <a:gd name="T19" fmla="*/ 32 h 64"/>
                <a:gd name="T20" fmla="*/ 33 w 65"/>
                <a:gd name="T21" fmla="*/ 62 h 64"/>
                <a:gd name="T22" fmla="*/ 63 w 65"/>
                <a:gd name="T23" fmla="*/ 33 h 64"/>
                <a:gd name="T24" fmla="*/ 33 w 65"/>
                <a:gd name="T25" fmla="*/ 33 h 64"/>
                <a:gd name="T26" fmla="*/ 31 w 65"/>
                <a:gd name="T27" fmla="*/ 32 h 64"/>
                <a:gd name="T28" fmla="*/ 31 w 65"/>
                <a:gd name="T29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cubicBezTo>
                    <a:pt x="15" y="64"/>
                    <a:pt x="0" y="50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5" y="32"/>
                    <a:pt x="65" y="32"/>
                  </a:cubicBezTo>
                  <a:cubicBezTo>
                    <a:pt x="65" y="50"/>
                    <a:pt x="50" y="64"/>
                    <a:pt x="33" y="64"/>
                  </a:cubicBezTo>
                  <a:close/>
                  <a:moveTo>
                    <a:pt x="31" y="2"/>
                  </a:moveTo>
                  <a:cubicBezTo>
                    <a:pt x="15" y="3"/>
                    <a:pt x="3" y="16"/>
                    <a:pt x="3" y="32"/>
                  </a:cubicBezTo>
                  <a:cubicBezTo>
                    <a:pt x="3" y="49"/>
                    <a:pt x="16" y="62"/>
                    <a:pt x="33" y="62"/>
                  </a:cubicBezTo>
                  <a:cubicBezTo>
                    <a:pt x="49" y="62"/>
                    <a:pt x="62" y="49"/>
                    <a:pt x="6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3"/>
                    <a:pt x="31" y="33"/>
                    <a:pt x="31" y="32"/>
                  </a:cubicBezTo>
                  <a:lnTo>
                    <a:pt x="3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5" name="Freeform 1282"/>
            <p:cNvSpPr>
              <a:spLocks noEditPoints="1"/>
            </p:cNvSpPr>
            <p:nvPr/>
          </p:nvSpPr>
          <p:spPr bwMode="auto">
            <a:xfrm>
              <a:off x="5129445" y="8104817"/>
              <a:ext cx="95250" cy="95250"/>
            </a:xfrm>
            <a:custGeom>
              <a:avLst/>
              <a:gdLst>
                <a:gd name="T0" fmla="*/ 32 w 34"/>
                <a:gd name="T1" fmla="*/ 34 h 34"/>
                <a:gd name="T2" fmla="*/ 1 w 34"/>
                <a:gd name="T3" fmla="*/ 34 h 34"/>
                <a:gd name="T4" fmla="*/ 0 w 34"/>
                <a:gd name="T5" fmla="*/ 32 h 34"/>
                <a:gd name="T6" fmla="*/ 0 w 34"/>
                <a:gd name="T7" fmla="*/ 1 h 34"/>
                <a:gd name="T8" fmla="*/ 1 w 34"/>
                <a:gd name="T9" fmla="*/ 0 h 34"/>
                <a:gd name="T10" fmla="*/ 34 w 34"/>
                <a:gd name="T11" fmla="*/ 32 h 34"/>
                <a:gd name="T12" fmla="*/ 32 w 34"/>
                <a:gd name="T13" fmla="*/ 34 h 34"/>
                <a:gd name="T14" fmla="*/ 2 w 34"/>
                <a:gd name="T15" fmla="*/ 31 h 34"/>
                <a:gd name="T16" fmla="*/ 31 w 34"/>
                <a:gd name="T17" fmla="*/ 31 h 34"/>
                <a:gd name="T18" fmla="*/ 2 w 34"/>
                <a:gd name="T19" fmla="*/ 2 h 34"/>
                <a:gd name="T20" fmla="*/ 2 w 34"/>
                <a:gd name="T21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32" y="34"/>
                  </a:move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9" y="0"/>
                    <a:pt x="34" y="15"/>
                    <a:pt x="34" y="32"/>
                  </a:cubicBezTo>
                  <a:cubicBezTo>
                    <a:pt x="34" y="33"/>
                    <a:pt x="33" y="34"/>
                    <a:pt x="32" y="34"/>
                  </a:cubicBezTo>
                  <a:close/>
                  <a:moveTo>
                    <a:pt x="2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16"/>
                    <a:pt x="18" y="3"/>
                    <a:pt x="2" y="2"/>
                  </a:cubicBezTo>
                  <a:lnTo>
                    <a:pt x="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5" name="Группа 664"/>
          <p:cNvGrpSpPr/>
          <p:nvPr/>
        </p:nvGrpSpPr>
        <p:grpSpPr>
          <a:xfrm>
            <a:off x="3132840" y="697649"/>
            <a:ext cx="231463" cy="231463"/>
            <a:chOff x="3664182" y="5369554"/>
            <a:chExt cx="179388" cy="179388"/>
          </a:xfrm>
          <a:solidFill>
            <a:schemeClr val="accent1"/>
          </a:solidFill>
        </p:grpSpPr>
        <p:sp>
          <p:nvSpPr>
            <p:cNvPr id="646" name="Freeform 1285"/>
            <p:cNvSpPr>
              <a:spLocks noEditPoints="1"/>
            </p:cNvSpPr>
            <p:nvPr/>
          </p:nvSpPr>
          <p:spPr bwMode="auto">
            <a:xfrm>
              <a:off x="3664182" y="5369554"/>
              <a:ext cx="179388" cy="179388"/>
            </a:xfrm>
            <a:custGeom>
              <a:avLst/>
              <a:gdLst>
                <a:gd name="T0" fmla="*/ 32 w 64"/>
                <a:gd name="T1" fmla="*/ 64 h 64"/>
                <a:gd name="T2" fmla="*/ 0 w 64"/>
                <a:gd name="T3" fmla="*/ 32 h 64"/>
                <a:gd name="T4" fmla="*/ 32 w 64"/>
                <a:gd name="T5" fmla="*/ 0 h 64"/>
                <a:gd name="T6" fmla="*/ 64 w 64"/>
                <a:gd name="T7" fmla="*/ 32 h 64"/>
                <a:gd name="T8" fmla="*/ 32 w 64"/>
                <a:gd name="T9" fmla="*/ 64 h 64"/>
                <a:gd name="T10" fmla="*/ 32 w 64"/>
                <a:gd name="T11" fmla="*/ 2 h 64"/>
                <a:gd name="T12" fmla="*/ 2 w 64"/>
                <a:gd name="T13" fmla="*/ 32 h 64"/>
                <a:gd name="T14" fmla="*/ 32 w 64"/>
                <a:gd name="T15" fmla="*/ 62 h 64"/>
                <a:gd name="T16" fmla="*/ 62 w 64"/>
                <a:gd name="T17" fmla="*/ 32 h 64"/>
                <a:gd name="T18" fmla="*/ 32 w 64"/>
                <a:gd name="T19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14" y="64"/>
                    <a:pt x="0" y="50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4" y="14"/>
                    <a:pt x="64" y="32"/>
                  </a:cubicBezTo>
                  <a:cubicBezTo>
                    <a:pt x="64" y="50"/>
                    <a:pt x="49" y="64"/>
                    <a:pt x="32" y="64"/>
                  </a:cubicBezTo>
                  <a:close/>
                  <a:moveTo>
                    <a:pt x="32" y="2"/>
                  </a:moveTo>
                  <a:cubicBezTo>
                    <a:pt x="15" y="2"/>
                    <a:pt x="2" y="15"/>
                    <a:pt x="2" y="32"/>
                  </a:cubicBezTo>
                  <a:cubicBezTo>
                    <a:pt x="2" y="48"/>
                    <a:pt x="15" y="62"/>
                    <a:pt x="32" y="62"/>
                  </a:cubicBezTo>
                  <a:cubicBezTo>
                    <a:pt x="48" y="62"/>
                    <a:pt x="62" y="48"/>
                    <a:pt x="62" y="32"/>
                  </a:cubicBezTo>
                  <a:cubicBezTo>
                    <a:pt x="62" y="15"/>
                    <a:pt x="48" y="2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7" name="Freeform 1286"/>
            <p:cNvSpPr>
              <a:spLocks noEditPoints="1"/>
            </p:cNvSpPr>
            <p:nvPr/>
          </p:nvSpPr>
          <p:spPr bwMode="auto">
            <a:xfrm>
              <a:off x="3703870" y="5409242"/>
              <a:ext cx="100013" cy="100013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2 h 36"/>
                <a:gd name="T12" fmla="*/ 2 w 36"/>
                <a:gd name="T13" fmla="*/ 18 h 36"/>
                <a:gd name="T14" fmla="*/ 18 w 36"/>
                <a:gd name="T15" fmla="*/ 34 h 36"/>
                <a:gd name="T16" fmla="*/ 34 w 36"/>
                <a:gd name="T17" fmla="*/ 18 h 36"/>
                <a:gd name="T18" fmla="*/ 18 w 36"/>
                <a:gd name="T1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2"/>
                  </a:moveTo>
                  <a:cubicBezTo>
                    <a:pt x="9" y="2"/>
                    <a:pt x="2" y="9"/>
                    <a:pt x="2" y="18"/>
                  </a:cubicBezTo>
                  <a:cubicBezTo>
                    <a:pt x="2" y="27"/>
                    <a:pt x="9" y="34"/>
                    <a:pt x="18" y="34"/>
                  </a:cubicBezTo>
                  <a:cubicBezTo>
                    <a:pt x="27" y="34"/>
                    <a:pt x="34" y="27"/>
                    <a:pt x="34" y="18"/>
                  </a:cubicBezTo>
                  <a:cubicBezTo>
                    <a:pt x="34" y="9"/>
                    <a:pt x="27" y="2"/>
                    <a:pt x="1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8" name="Freeform 1287"/>
            <p:cNvSpPr>
              <a:spLocks/>
            </p:cNvSpPr>
            <p:nvPr/>
          </p:nvSpPr>
          <p:spPr bwMode="auto">
            <a:xfrm>
              <a:off x="3784832" y="5391779"/>
              <a:ext cx="30163" cy="36513"/>
            </a:xfrm>
            <a:custGeom>
              <a:avLst/>
              <a:gdLst>
                <a:gd name="T0" fmla="*/ 1 w 11"/>
                <a:gd name="T1" fmla="*/ 13 h 13"/>
                <a:gd name="T2" fmla="*/ 0 w 11"/>
                <a:gd name="T3" fmla="*/ 13 h 13"/>
                <a:gd name="T4" fmla="*/ 0 w 11"/>
                <a:gd name="T5" fmla="*/ 11 h 13"/>
                <a:gd name="T6" fmla="*/ 9 w 11"/>
                <a:gd name="T7" fmla="*/ 1 h 13"/>
                <a:gd name="T8" fmla="*/ 11 w 11"/>
                <a:gd name="T9" fmla="*/ 0 h 13"/>
                <a:gd name="T10" fmla="*/ 11 w 11"/>
                <a:gd name="T11" fmla="*/ 2 h 13"/>
                <a:gd name="T12" fmla="*/ 2 w 11"/>
                <a:gd name="T13" fmla="*/ 12 h 13"/>
                <a:gd name="T14" fmla="*/ 1 w 11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1" y="13"/>
                  </a:moveTo>
                  <a:cubicBezTo>
                    <a:pt x="1" y="13"/>
                    <a:pt x="0" y="13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9" name="Freeform 1288"/>
            <p:cNvSpPr>
              <a:spLocks/>
            </p:cNvSpPr>
            <p:nvPr/>
          </p:nvSpPr>
          <p:spPr bwMode="auto">
            <a:xfrm>
              <a:off x="3751495" y="5504492"/>
              <a:ext cx="4763" cy="44450"/>
            </a:xfrm>
            <a:custGeom>
              <a:avLst/>
              <a:gdLst>
                <a:gd name="T0" fmla="*/ 1 w 2"/>
                <a:gd name="T1" fmla="*/ 16 h 16"/>
                <a:gd name="T2" fmla="*/ 0 w 2"/>
                <a:gd name="T3" fmla="*/ 15 h 16"/>
                <a:gd name="T4" fmla="*/ 0 w 2"/>
                <a:gd name="T5" fmla="*/ 1 h 16"/>
                <a:gd name="T6" fmla="*/ 1 w 2"/>
                <a:gd name="T7" fmla="*/ 0 h 16"/>
                <a:gd name="T8" fmla="*/ 2 w 2"/>
                <a:gd name="T9" fmla="*/ 1 h 16"/>
                <a:gd name="T10" fmla="*/ 2 w 2"/>
                <a:gd name="T11" fmla="*/ 15 h 16"/>
                <a:gd name="T12" fmla="*/ 1 w 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16"/>
                    <a:pt x="0" y="15"/>
                    <a:pt x="0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0" name="Freeform 1289"/>
            <p:cNvSpPr>
              <a:spLocks/>
            </p:cNvSpPr>
            <p:nvPr/>
          </p:nvSpPr>
          <p:spPr bwMode="auto">
            <a:xfrm>
              <a:off x="3664182" y="5456867"/>
              <a:ext cx="44450" cy="4763"/>
            </a:xfrm>
            <a:custGeom>
              <a:avLst/>
              <a:gdLst>
                <a:gd name="T0" fmla="*/ 15 w 16"/>
                <a:gd name="T1" fmla="*/ 2 h 2"/>
                <a:gd name="T2" fmla="*/ 1 w 16"/>
                <a:gd name="T3" fmla="*/ 2 h 2"/>
                <a:gd name="T4" fmla="*/ 0 w 16"/>
                <a:gd name="T5" fmla="*/ 1 h 2"/>
                <a:gd name="T6" fmla="*/ 1 w 16"/>
                <a:gd name="T7" fmla="*/ 0 h 2"/>
                <a:gd name="T8" fmla="*/ 15 w 16"/>
                <a:gd name="T9" fmla="*/ 0 h 2"/>
                <a:gd name="T10" fmla="*/ 16 w 16"/>
                <a:gd name="T11" fmla="*/ 1 h 2"/>
                <a:gd name="T12" fmla="*/ 15 w 1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">
                  <a:moveTo>
                    <a:pt x="1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2"/>
                    <a:pt x="15" y="2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1" name="Freeform 1290"/>
            <p:cNvSpPr>
              <a:spLocks/>
            </p:cNvSpPr>
            <p:nvPr/>
          </p:nvSpPr>
          <p:spPr bwMode="auto">
            <a:xfrm>
              <a:off x="3762607" y="5372729"/>
              <a:ext cx="15875" cy="41275"/>
            </a:xfrm>
            <a:custGeom>
              <a:avLst/>
              <a:gdLst>
                <a:gd name="T0" fmla="*/ 1 w 6"/>
                <a:gd name="T1" fmla="*/ 15 h 15"/>
                <a:gd name="T2" fmla="*/ 1 w 6"/>
                <a:gd name="T3" fmla="*/ 15 h 15"/>
                <a:gd name="T4" fmla="*/ 0 w 6"/>
                <a:gd name="T5" fmla="*/ 14 h 15"/>
                <a:gd name="T6" fmla="*/ 3 w 6"/>
                <a:gd name="T7" fmla="*/ 1 h 15"/>
                <a:gd name="T8" fmla="*/ 5 w 6"/>
                <a:gd name="T9" fmla="*/ 0 h 15"/>
                <a:gd name="T10" fmla="*/ 5 w 6"/>
                <a:gd name="T11" fmla="*/ 1 h 15"/>
                <a:gd name="T12" fmla="*/ 2 w 6"/>
                <a:gd name="T13" fmla="*/ 15 h 15"/>
                <a:gd name="T14" fmla="*/ 1 w 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8" name="Группа 667"/>
          <p:cNvGrpSpPr/>
          <p:nvPr/>
        </p:nvGrpSpPr>
        <p:grpSpPr>
          <a:xfrm>
            <a:off x="2080477" y="683311"/>
            <a:ext cx="264234" cy="260139"/>
            <a:chOff x="2278295" y="8101642"/>
            <a:chExt cx="204787" cy="201613"/>
          </a:xfrm>
          <a:solidFill>
            <a:schemeClr val="accent1"/>
          </a:solidFill>
        </p:grpSpPr>
        <p:sp>
          <p:nvSpPr>
            <p:cNvPr id="652" name="Freeform 1295"/>
            <p:cNvSpPr>
              <a:spLocks noEditPoints="1"/>
            </p:cNvSpPr>
            <p:nvPr/>
          </p:nvSpPr>
          <p:spPr bwMode="auto">
            <a:xfrm>
              <a:off x="2278295" y="8211179"/>
              <a:ext cx="93663" cy="92075"/>
            </a:xfrm>
            <a:custGeom>
              <a:avLst/>
              <a:gdLst>
                <a:gd name="T0" fmla="*/ 32 w 33"/>
                <a:gd name="T1" fmla="*/ 33 h 33"/>
                <a:gd name="T2" fmla="*/ 0 w 33"/>
                <a:gd name="T3" fmla="*/ 1 h 33"/>
                <a:gd name="T4" fmla="*/ 1 w 33"/>
                <a:gd name="T5" fmla="*/ 0 h 33"/>
                <a:gd name="T6" fmla="*/ 15 w 33"/>
                <a:gd name="T7" fmla="*/ 0 h 33"/>
                <a:gd name="T8" fmla="*/ 16 w 33"/>
                <a:gd name="T9" fmla="*/ 1 h 33"/>
                <a:gd name="T10" fmla="*/ 32 w 33"/>
                <a:gd name="T11" fmla="*/ 18 h 33"/>
                <a:gd name="T12" fmla="*/ 33 w 33"/>
                <a:gd name="T13" fmla="*/ 19 h 33"/>
                <a:gd name="T14" fmla="*/ 33 w 33"/>
                <a:gd name="T15" fmla="*/ 32 h 33"/>
                <a:gd name="T16" fmla="*/ 32 w 33"/>
                <a:gd name="T17" fmla="*/ 33 h 33"/>
                <a:gd name="T18" fmla="*/ 2 w 33"/>
                <a:gd name="T19" fmla="*/ 3 h 33"/>
                <a:gd name="T20" fmla="*/ 31 w 33"/>
                <a:gd name="T21" fmla="*/ 31 h 33"/>
                <a:gd name="T22" fmla="*/ 31 w 33"/>
                <a:gd name="T23" fmla="*/ 20 h 33"/>
                <a:gd name="T24" fmla="*/ 14 w 33"/>
                <a:gd name="T25" fmla="*/ 3 h 33"/>
                <a:gd name="T26" fmla="*/ 2 w 33"/>
                <a:gd name="T2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33">
                  <a:moveTo>
                    <a:pt x="32" y="33"/>
                  </a:moveTo>
                  <a:cubicBezTo>
                    <a:pt x="14" y="33"/>
                    <a:pt x="0" y="19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0"/>
                    <a:pt x="23" y="18"/>
                    <a:pt x="32" y="18"/>
                  </a:cubicBezTo>
                  <a:cubicBezTo>
                    <a:pt x="32" y="18"/>
                    <a:pt x="33" y="18"/>
                    <a:pt x="33" y="19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3"/>
                    <a:pt x="32" y="33"/>
                    <a:pt x="32" y="33"/>
                  </a:cubicBezTo>
                  <a:close/>
                  <a:moveTo>
                    <a:pt x="2" y="3"/>
                  </a:moveTo>
                  <a:cubicBezTo>
                    <a:pt x="3" y="18"/>
                    <a:pt x="15" y="31"/>
                    <a:pt x="31" y="3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22" y="19"/>
                    <a:pt x="14" y="12"/>
                    <a:pt x="14" y="3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3" name="Freeform 1296"/>
            <p:cNvSpPr>
              <a:spLocks noEditPoints="1"/>
            </p:cNvSpPr>
            <p:nvPr/>
          </p:nvSpPr>
          <p:spPr bwMode="auto">
            <a:xfrm>
              <a:off x="2387832" y="8146092"/>
              <a:ext cx="95250" cy="157163"/>
            </a:xfrm>
            <a:custGeom>
              <a:avLst/>
              <a:gdLst>
                <a:gd name="T0" fmla="*/ 2 w 34"/>
                <a:gd name="T1" fmla="*/ 56 h 56"/>
                <a:gd name="T2" fmla="*/ 0 w 34"/>
                <a:gd name="T3" fmla="*/ 55 h 56"/>
                <a:gd name="T4" fmla="*/ 0 w 34"/>
                <a:gd name="T5" fmla="*/ 41 h 56"/>
                <a:gd name="T6" fmla="*/ 2 w 34"/>
                <a:gd name="T7" fmla="*/ 40 h 56"/>
                <a:gd name="T8" fmla="*/ 18 w 34"/>
                <a:gd name="T9" fmla="*/ 24 h 56"/>
                <a:gd name="T10" fmla="*/ 13 w 34"/>
                <a:gd name="T11" fmla="*/ 13 h 56"/>
                <a:gd name="T12" fmla="*/ 13 w 34"/>
                <a:gd name="T13" fmla="*/ 12 h 56"/>
                <a:gd name="T14" fmla="*/ 13 w 34"/>
                <a:gd name="T15" fmla="*/ 11 h 56"/>
                <a:gd name="T16" fmla="*/ 22 w 34"/>
                <a:gd name="T17" fmla="*/ 1 h 56"/>
                <a:gd name="T18" fmla="*/ 23 w 34"/>
                <a:gd name="T19" fmla="*/ 0 h 56"/>
                <a:gd name="T20" fmla="*/ 23 w 34"/>
                <a:gd name="T21" fmla="*/ 1 h 56"/>
                <a:gd name="T22" fmla="*/ 34 w 34"/>
                <a:gd name="T23" fmla="*/ 24 h 56"/>
                <a:gd name="T24" fmla="*/ 2 w 34"/>
                <a:gd name="T25" fmla="*/ 56 h 56"/>
                <a:gd name="T26" fmla="*/ 3 w 34"/>
                <a:gd name="T27" fmla="*/ 42 h 56"/>
                <a:gd name="T28" fmla="*/ 3 w 34"/>
                <a:gd name="T29" fmla="*/ 54 h 56"/>
                <a:gd name="T30" fmla="*/ 31 w 34"/>
                <a:gd name="T31" fmla="*/ 24 h 56"/>
                <a:gd name="T32" fmla="*/ 23 w 34"/>
                <a:gd name="T33" fmla="*/ 3 h 56"/>
                <a:gd name="T34" fmla="*/ 15 w 34"/>
                <a:gd name="T35" fmla="*/ 12 h 56"/>
                <a:gd name="T36" fmla="*/ 20 w 34"/>
                <a:gd name="T37" fmla="*/ 24 h 56"/>
                <a:gd name="T38" fmla="*/ 3 w 34"/>
                <a:gd name="T3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56">
                  <a:moveTo>
                    <a:pt x="2" y="56"/>
                  </a:moveTo>
                  <a:cubicBezTo>
                    <a:pt x="1" y="56"/>
                    <a:pt x="0" y="56"/>
                    <a:pt x="0" y="5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1" y="40"/>
                    <a:pt x="2" y="40"/>
                  </a:cubicBezTo>
                  <a:cubicBezTo>
                    <a:pt x="10" y="40"/>
                    <a:pt x="18" y="33"/>
                    <a:pt x="18" y="24"/>
                  </a:cubicBezTo>
                  <a:cubicBezTo>
                    <a:pt x="18" y="20"/>
                    <a:pt x="16" y="16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30" y="7"/>
                    <a:pt x="34" y="15"/>
                    <a:pt x="34" y="24"/>
                  </a:cubicBezTo>
                  <a:cubicBezTo>
                    <a:pt x="34" y="42"/>
                    <a:pt x="19" y="56"/>
                    <a:pt x="2" y="56"/>
                  </a:cubicBezTo>
                  <a:close/>
                  <a:moveTo>
                    <a:pt x="3" y="42"/>
                  </a:moveTo>
                  <a:cubicBezTo>
                    <a:pt x="3" y="54"/>
                    <a:pt x="3" y="54"/>
                    <a:pt x="3" y="54"/>
                  </a:cubicBezTo>
                  <a:cubicBezTo>
                    <a:pt x="19" y="53"/>
                    <a:pt x="31" y="40"/>
                    <a:pt x="31" y="24"/>
                  </a:cubicBezTo>
                  <a:cubicBezTo>
                    <a:pt x="31" y="16"/>
                    <a:pt x="28" y="9"/>
                    <a:pt x="23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8" y="15"/>
                    <a:pt x="20" y="20"/>
                    <a:pt x="20" y="24"/>
                  </a:cubicBezTo>
                  <a:cubicBezTo>
                    <a:pt x="20" y="34"/>
                    <a:pt x="12" y="42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4" name="Freeform 1297"/>
            <p:cNvSpPr>
              <a:spLocks noEditPoints="1"/>
            </p:cNvSpPr>
            <p:nvPr/>
          </p:nvSpPr>
          <p:spPr bwMode="auto">
            <a:xfrm>
              <a:off x="2281470" y="8101642"/>
              <a:ext cx="112713" cy="92075"/>
            </a:xfrm>
            <a:custGeom>
              <a:avLst/>
              <a:gdLst>
                <a:gd name="T0" fmla="*/ 15 w 40"/>
                <a:gd name="T1" fmla="*/ 33 h 33"/>
                <a:gd name="T2" fmla="*/ 1 w 40"/>
                <a:gd name="T3" fmla="*/ 33 h 33"/>
                <a:gd name="T4" fmla="*/ 0 w 40"/>
                <a:gd name="T5" fmla="*/ 32 h 33"/>
                <a:gd name="T6" fmla="*/ 32 w 40"/>
                <a:gd name="T7" fmla="*/ 0 h 33"/>
                <a:gd name="T8" fmla="*/ 39 w 40"/>
                <a:gd name="T9" fmla="*/ 1 h 33"/>
                <a:gd name="T10" fmla="*/ 40 w 40"/>
                <a:gd name="T11" fmla="*/ 2 h 33"/>
                <a:gd name="T12" fmla="*/ 40 w 40"/>
                <a:gd name="T13" fmla="*/ 3 h 33"/>
                <a:gd name="T14" fmla="*/ 37 w 40"/>
                <a:gd name="T15" fmla="*/ 16 h 33"/>
                <a:gd name="T16" fmla="*/ 35 w 40"/>
                <a:gd name="T17" fmla="*/ 17 h 33"/>
                <a:gd name="T18" fmla="*/ 32 w 40"/>
                <a:gd name="T19" fmla="*/ 16 h 33"/>
                <a:gd name="T20" fmla="*/ 16 w 40"/>
                <a:gd name="T21" fmla="*/ 32 h 33"/>
                <a:gd name="T22" fmla="*/ 15 w 40"/>
                <a:gd name="T23" fmla="*/ 33 h 33"/>
                <a:gd name="T24" fmla="*/ 2 w 40"/>
                <a:gd name="T25" fmla="*/ 31 h 33"/>
                <a:gd name="T26" fmla="*/ 13 w 40"/>
                <a:gd name="T27" fmla="*/ 31 h 33"/>
                <a:gd name="T28" fmla="*/ 32 w 40"/>
                <a:gd name="T29" fmla="*/ 14 h 33"/>
                <a:gd name="T30" fmla="*/ 35 w 40"/>
                <a:gd name="T31" fmla="*/ 14 h 33"/>
                <a:gd name="T32" fmla="*/ 38 w 40"/>
                <a:gd name="T33" fmla="*/ 3 h 33"/>
                <a:gd name="T34" fmla="*/ 32 w 40"/>
                <a:gd name="T35" fmla="*/ 2 h 33"/>
                <a:gd name="T36" fmla="*/ 2 w 40"/>
                <a:gd name="T3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3">
                  <a:moveTo>
                    <a:pt x="15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34" y="0"/>
                    <a:pt x="37" y="1"/>
                    <a:pt x="39" y="1"/>
                  </a:cubicBezTo>
                  <a:cubicBezTo>
                    <a:pt x="40" y="1"/>
                    <a:pt x="40" y="1"/>
                    <a:pt x="40" y="2"/>
                  </a:cubicBezTo>
                  <a:cubicBezTo>
                    <a:pt x="40" y="2"/>
                    <a:pt x="40" y="2"/>
                    <a:pt x="40" y="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6" y="17"/>
                    <a:pt x="35" y="17"/>
                  </a:cubicBezTo>
                  <a:cubicBezTo>
                    <a:pt x="34" y="16"/>
                    <a:pt x="33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33"/>
                    <a:pt x="15" y="33"/>
                    <a:pt x="15" y="33"/>
                  </a:cubicBezTo>
                  <a:close/>
                  <a:moveTo>
                    <a:pt x="2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4" y="22"/>
                    <a:pt x="22" y="14"/>
                    <a:pt x="32" y="14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6" y="3"/>
                    <a:pt x="34" y="2"/>
                    <a:pt x="32" y="2"/>
                  </a:cubicBezTo>
                  <a:cubicBezTo>
                    <a:pt x="16" y="2"/>
                    <a:pt x="3" y="15"/>
                    <a:pt x="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5" name="Freeform 1298"/>
            <p:cNvSpPr>
              <a:spLocks noEditPoints="1"/>
            </p:cNvSpPr>
            <p:nvPr/>
          </p:nvSpPr>
          <p:spPr bwMode="auto">
            <a:xfrm>
              <a:off x="2394182" y="8104817"/>
              <a:ext cx="55563" cy="55563"/>
            </a:xfrm>
            <a:custGeom>
              <a:avLst/>
              <a:gdLst>
                <a:gd name="T0" fmla="*/ 9 w 20"/>
                <a:gd name="T1" fmla="*/ 20 h 20"/>
                <a:gd name="T2" fmla="*/ 9 w 20"/>
                <a:gd name="T3" fmla="*/ 20 h 20"/>
                <a:gd name="T4" fmla="*/ 1 w 20"/>
                <a:gd name="T5" fmla="*/ 16 h 20"/>
                <a:gd name="T6" fmla="*/ 0 w 20"/>
                <a:gd name="T7" fmla="*/ 14 h 20"/>
                <a:gd name="T8" fmla="*/ 0 w 20"/>
                <a:gd name="T9" fmla="*/ 14 h 20"/>
                <a:gd name="T10" fmla="*/ 4 w 20"/>
                <a:gd name="T11" fmla="*/ 1 h 20"/>
                <a:gd name="T12" fmla="*/ 5 w 20"/>
                <a:gd name="T13" fmla="*/ 0 h 20"/>
                <a:gd name="T14" fmla="*/ 19 w 20"/>
                <a:gd name="T15" fmla="*/ 8 h 20"/>
                <a:gd name="T16" fmla="*/ 19 w 20"/>
                <a:gd name="T17" fmla="*/ 9 h 20"/>
                <a:gd name="T18" fmla="*/ 10 w 20"/>
                <a:gd name="T19" fmla="*/ 20 h 20"/>
                <a:gd name="T20" fmla="*/ 9 w 20"/>
                <a:gd name="T21" fmla="*/ 20 h 20"/>
                <a:gd name="T22" fmla="*/ 9 w 20"/>
                <a:gd name="T23" fmla="*/ 20 h 20"/>
                <a:gd name="T24" fmla="*/ 3 w 20"/>
                <a:gd name="T25" fmla="*/ 14 h 20"/>
                <a:gd name="T26" fmla="*/ 9 w 20"/>
                <a:gd name="T27" fmla="*/ 17 h 20"/>
                <a:gd name="T28" fmla="*/ 17 w 20"/>
                <a:gd name="T29" fmla="*/ 9 h 20"/>
                <a:gd name="T30" fmla="*/ 6 w 20"/>
                <a:gd name="T31" fmla="*/ 3 h 20"/>
                <a:gd name="T32" fmla="*/ 3 w 20"/>
                <a:gd name="T3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0">
                  <a:moveTo>
                    <a:pt x="9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7" y="18"/>
                    <a:pt x="4" y="16"/>
                    <a:pt x="1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10" y="1"/>
                    <a:pt x="15" y="4"/>
                    <a:pt x="19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lose/>
                  <a:moveTo>
                    <a:pt x="3" y="14"/>
                  </a:moveTo>
                  <a:cubicBezTo>
                    <a:pt x="5" y="14"/>
                    <a:pt x="7" y="16"/>
                    <a:pt x="9" y="1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0" y="4"/>
                    <a:pt x="6" y="3"/>
                  </a:cubicBez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70" name="Группа 669"/>
          <p:cNvGrpSpPr/>
          <p:nvPr/>
        </p:nvGrpSpPr>
        <p:grpSpPr>
          <a:xfrm>
            <a:off x="2124292" y="1778243"/>
            <a:ext cx="357429" cy="289682"/>
            <a:chOff x="5691420" y="6390316"/>
            <a:chExt cx="242888" cy="196851"/>
          </a:xfrm>
          <a:solidFill>
            <a:schemeClr val="accent1"/>
          </a:solidFill>
        </p:grpSpPr>
        <p:sp>
          <p:nvSpPr>
            <p:cNvPr id="656" name="Freeform 1520"/>
            <p:cNvSpPr>
              <a:spLocks/>
            </p:cNvSpPr>
            <p:nvPr/>
          </p:nvSpPr>
          <p:spPr bwMode="auto">
            <a:xfrm>
              <a:off x="5721582" y="6437941"/>
              <a:ext cx="134938" cy="55563"/>
            </a:xfrm>
            <a:custGeom>
              <a:avLst/>
              <a:gdLst>
                <a:gd name="T0" fmla="*/ 1 w 48"/>
                <a:gd name="T1" fmla="*/ 20 h 20"/>
                <a:gd name="T2" fmla="*/ 0 w 48"/>
                <a:gd name="T3" fmla="*/ 19 h 20"/>
                <a:gd name="T4" fmla="*/ 0 w 48"/>
                <a:gd name="T5" fmla="*/ 6 h 20"/>
                <a:gd name="T6" fmla="*/ 6 w 48"/>
                <a:gd name="T7" fmla="*/ 0 h 20"/>
                <a:gd name="T8" fmla="*/ 47 w 48"/>
                <a:gd name="T9" fmla="*/ 0 h 20"/>
                <a:gd name="T10" fmla="*/ 48 w 48"/>
                <a:gd name="T11" fmla="*/ 1 h 20"/>
                <a:gd name="T12" fmla="*/ 47 w 48"/>
                <a:gd name="T13" fmla="*/ 2 h 20"/>
                <a:gd name="T14" fmla="*/ 6 w 48"/>
                <a:gd name="T15" fmla="*/ 2 h 20"/>
                <a:gd name="T16" fmla="*/ 2 w 48"/>
                <a:gd name="T17" fmla="*/ 6 h 20"/>
                <a:gd name="T18" fmla="*/ 2 w 48"/>
                <a:gd name="T19" fmla="*/ 19 h 20"/>
                <a:gd name="T20" fmla="*/ 1 w 48"/>
                <a:gd name="T2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0">
                  <a:moveTo>
                    <a:pt x="1" y="20"/>
                  </a:moveTo>
                  <a:cubicBezTo>
                    <a:pt x="0" y="20"/>
                    <a:pt x="0" y="20"/>
                    <a:pt x="0" y="1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8" y="0"/>
                    <a:pt x="48" y="1"/>
                  </a:cubicBezTo>
                  <a:cubicBezTo>
                    <a:pt x="48" y="1"/>
                    <a:pt x="47" y="2"/>
                    <a:pt x="4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1" y="20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7" name="Freeform 1521"/>
            <p:cNvSpPr>
              <a:spLocks/>
            </p:cNvSpPr>
            <p:nvPr/>
          </p:nvSpPr>
          <p:spPr bwMode="auto">
            <a:xfrm>
              <a:off x="5721582" y="6463341"/>
              <a:ext cx="182563" cy="95250"/>
            </a:xfrm>
            <a:custGeom>
              <a:avLst/>
              <a:gdLst>
                <a:gd name="T0" fmla="*/ 64 w 65"/>
                <a:gd name="T1" fmla="*/ 34 h 34"/>
                <a:gd name="T2" fmla="*/ 1 w 65"/>
                <a:gd name="T3" fmla="*/ 34 h 34"/>
                <a:gd name="T4" fmla="*/ 0 w 65"/>
                <a:gd name="T5" fmla="*/ 33 h 34"/>
                <a:gd name="T6" fmla="*/ 0 w 65"/>
                <a:gd name="T7" fmla="*/ 31 h 34"/>
                <a:gd name="T8" fmla="*/ 1 w 65"/>
                <a:gd name="T9" fmla="*/ 30 h 34"/>
                <a:gd name="T10" fmla="*/ 2 w 65"/>
                <a:gd name="T11" fmla="*/ 31 h 34"/>
                <a:gd name="T12" fmla="*/ 2 w 65"/>
                <a:gd name="T13" fmla="*/ 32 h 34"/>
                <a:gd name="T14" fmla="*/ 63 w 65"/>
                <a:gd name="T15" fmla="*/ 32 h 34"/>
                <a:gd name="T16" fmla="*/ 63 w 65"/>
                <a:gd name="T17" fmla="*/ 1 h 34"/>
                <a:gd name="T18" fmla="*/ 64 w 65"/>
                <a:gd name="T19" fmla="*/ 0 h 34"/>
                <a:gd name="T20" fmla="*/ 65 w 65"/>
                <a:gd name="T21" fmla="*/ 1 h 34"/>
                <a:gd name="T22" fmla="*/ 65 w 65"/>
                <a:gd name="T23" fmla="*/ 33 h 34"/>
                <a:gd name="T24" fmla="*/ 64 w 65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34">
                  <a:moveTo>
                    <a:pt x="64" y="34"/>
                  </a:move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1" y="30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64" y="0"/>
                    <a:pt x="64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4"/>
                    <a:pt x="65" y="34"/>
                    <a:pt x="6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8" name="Freeform 1522"/>
            <p:cNvSpPr>
              <a:spLocks/>
            </p:cNvSpPr>
            <p:nvPr/>
          </p:nvSpPr>
          <p:spPr bwMode="auto">
            <a:xfrm>
              <a:off x="5794607" y="6449054"/>
              <a:ext cx="44450" cy="6350"/>
            </a:xfrm>
            <a:custGeom>
              <a:avLst/>
              <a:gdLst>
                <a:gd name="T0" fmla="*/ 15 w 16"/>
                <a:gd name="T1" fmla="*/ 2 h 2"/>
                <a:gd name="T2" fmla="*/ 1 w 16"/>
                <a:gd name="T3" fmla="*/ 2 h 2"/>
                <a:gd name="T4" fmla="*/ 0 w 16"/>
                <a:gd name="T5" fmla="*/ 1 h 2"/>
                <a:gd name="T6" fmla="*/ 1 w 16"/>
                <a:gd name="T7" fmla="*/ 0 h 2"/>
                <a:gd name="T8" fmla="*/ 15 w 16"/>
                <a:gd name="T9" fmla="*/ 0 h 2"/>
                <a:gd name="T10" fmla="*/ 16 w 16"/>
                <a:gd name="T11" fmla="*/ 1 h 2"/>
                <a:gd name="T12" fmla="*/ 15 w 1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">
                  <a:moveTo>
                    <a:pt x="15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2"/>
                    <a:pt x="16" y="2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9" name="Freeform 1523"/>
            <p:cNvSpPr>
              <a:spLocks/>
            </p:cNvSpPr>
            <p:nvPr/>
          </p:nvSpPr>
          <p:spPr bwMode="auto">
            <a:xfrm>
              <a:off x="5732695" y="6449054"/>
              <a:ext cx="36513" cy="33338"/>
            </a:xfrm>
            <a:custGeom>
              <a:avLst/>
              <a:gdLst>
                <a:gd name="T0" fmla="*/ 1 w 13"/>
                <a:gd name="T1" fmla="*/ 12 h 12"/>
                <a:gd name="T2" fmla="*/ 0 w 13"/>
                <a:gd name="T3" fmla="*/ 11 h 12"/>
                <a:gd name="T4" fmla="*/ 0 w 13"/>
                <a:gd name="T5" fmla="*/ 2 h 12"/>
                <a:gd name="T6" fmla="*/ 2 w 13"/>
                <a:gd name="T7" fmla="*/ 0 h 12"/>
                <a:gd name="T8" fmla="*/ 11 w 13"/>
                <a:gd name="T9" fmla="*/ 0 h 12"/>
                <a:gd name="T10" fmla="*/ 13 w 13"/>
                <a:gd name="T11" fmla="*/ 1 h 12"/>
                <a:gd name="T12" fmla="*/ 11 w 13"/>
                <a:gd name="T13" fmla="*/ 2 h 12"/>
                <a:gd name="T14" fmla="*/ 2 w 13"/>
                <a:gd name="T15" fmla="*/ 2 h 12"/>
                <a:gd name="T16" fmla="*/ 2 w 13"/>
                <a:gd name="T17" fmla="*/ 11 h 12"/>
                <a:gd name="T18" fmla="*/ 1 w 1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" y="12"/>
                  </a:moveTo>
                  <a:cubicBezTo>
                    <a:pt x="1" y="12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0" name="Freeform 1524"/>
            <p:cNvSpPr>
              <a:spLocks/>
            </p:cNvSpPr>
            <p:nvPr/>
          </p:nvSpPr>
          <p:spPr bwMode="auto">
            <a:xfrm>
              <a:off x="5732695" y="6463341"/>
              <a:ext cx="160338" cy="84138"/>
            </a:xfrm>
            <a:custGeom>
              <a:avLst/>
              <a:gdLst>
                <a:gd name="T0" fmla="*/ 56 w 57"/>
                <a:gd name="T1" fmla="*/ 30 h 30"/>
                <a:gd name="T2" fmla="*/ 1 w 57"/>
                <a:gd name="T3" fmla="*/ 30 h 30"/>
                <a:gd name="T4" fmla="*/ 0 w 57"/>
                <a:gd name="T5" fmla="*/ 29 h 30"/>
                <a:gd name="T6" fmla="*/ 1 w 57"/>
                <a:gd name="T7" fmla="*/ 28 h 30"/>
                <a:gd name="T8" fmla="*/ 54 w 57"/>
                <a:gd name="T9" fmla="*/ 28 h 30"/>
                <a:gd name="T10" fmla="*/ 54 w 57"/>
                <a:gd name="T11" fmla="*/ 1 h 30"/>
                <a:gd name="T12" fmla="*/ 56 w 57"/>
                <a:gd name="T13" fmla="*/ 0 h 30"/>
                <a:gd name="T14" fmla="*/ 57 w 57"/>
                <a:gd name="T15" fmla="*/ 1 h 30"/>
                <a:gd name="T16" fmla="*/ 57 w 57"/>
                <a:gd name="T17" fmla="*/ 29 h 30"/>
                <a:gd name="T18" fmla="*/ 56 w 57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0">
                  <a:moveTo>
                    <a:pt x="56" y="3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0" y="28"/>
                    <a:pt x="1" y="28"/>
                    <a:pt x="1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5" y="0"/>
                    <a:pt x="56" y="0"/>
                  </a:cubicBezTo>
                  <a:cubicBezTo>
                    <a:pt x="56" y="0"/>
                    <a:pt x="57" y="1"/>
                    <a:pt x="57" y="1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29"/>
                    <a:pt x="56" y="30"/>
                    <a:pt x="5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1" name="Freeform 1525"/>
            <p:cNvSpPr>
              <a:spLocks noEditPoints="1"/>
            </p:cNvSpPr>
            <p:nvPr/>
          </p:nvSpPr>
          <p:spPr bwMode="auto">
            <a:xfrm>
              <a:off x="5704120" y="6552241"/>
              <a:ext cx="215900" cy="34925"/>
            </a:xfrm>
            <a:custGeom>
              <a:avLst/>
              <a:gdLst>
                <a:gd name="T0" fmla="*/ 73 w 77"/>
                <a:gd name="T1" fmla="*/ 12 h 12"/>
                <a:gd name="T2" fmla="*/ 4 w 77"/>
                <a:gd name="T3" fmla="*/ 12 h 12"/>
                <a:gd name="T4" fmla="*/ 1 w 77"/>
                <a:gd name="T5" fmla="*/ 10 h 12"/>
                <a:gd name="T6" fmla="*/ 1 w 77"/>
                <a:gd name="T7" fmla="*/ 7 h 12"/>
                <a:gd name="T8" fmla="*/ 6 w 77"/>
                <a:gd name="T9" fmla="*/ 1 h 12"/>
                <a:gd name="T10" fmla="*/ 7 w 77"/>
                <a:gd name="T11" fmla="*/ 0 h 12"/>
                <a:gd name="T12" fmla="*/ 70 w 77"/>
                <a:gd name="T13" fmla="*/ 0 h 12"/>
                <a:gd name="T14" fmla="*/ 71 w 77"/>
                <a:gd name="T15" fmla="*/ 1 h 12"/>
                <a:gd name="T16" fmla="*/ 76 w 77"/>
                <a:gd name="T17" fmla="*/ 7 h 12"/>
                <a:gd name="T18" fmla="*/ 76 w 77"/>
                <a:gd name="T19" fmla="*/ 10 h 12"/>
                <a:gd name="T20" fmla="*/ 73 w 77"/>
                <a:gd name="T21" fmla="*/ 12 h 12"/>
                <a:gd name="T22" fmla="*/ 7 w 77"/>
                <a:gd name="T23" fmla="*/ 2 h 12"/>
                <a:gd name="T24" fmla="*/ 3 w 77"/>
                <a:gd name="T25" fmla="*/ 8 h 12"/>
                <a:gd name="T26" fmla="*/ 3 w 77"/>
                <a:gd name="T27" fmla="*/ 9 h 12"/>
                <a:gd name="T28" fmla="*/ 4 w 77"/>
                <a:gd name="T29" fmla="*/ 10 h 12"/>
                <a:gd name="T30" fmla="*/ 73 w 77"/>
                <a:gd name="T31" fmla="*/ 10 h 12"/>
                <a:gd name="T32" fmla="*/ 74 w 77"/>
                <a:gd name="T33" fmla="*/ 9 h 12"/>
                <a:gd name="T34" fmla="*/ 74 w 77"/>
                <a:gd name="T35" fmla="*/ 8 h 12"/>
                <a:gd name="T36" fmla="*/ 70 w 77"/>
                <a:gd name="T37" fmla="*/ 2 h 12"/>
                <a:gd name="T38" fmla="*/ 7 w 77"/>
                <a:gd name="T3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12">
                  <a:moveTo>
                    <a:pt x="73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1" y="11"/>
                    <a:pt x="1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1" y="0"/>
                    <a:pt x="71" y="1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8"/>
                    <a:pt x="77" y="9"/>
                    <a:pt x="76" y="10"/>
                  </a:cubicBezTo>
                  <a:cubicBezTo>
                    <a:pt x="75" y="11"/>
                    <a:pt x="74" y="12"/>
                    <a:pt x="73" y="12"/>
                  </a:cubicBezTo>
                  <a:close/>
                  <a:moveTo>
                    <a:pt x="7" y="2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10"/>
                    <a:pt x="4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10"/>
                    <a:pt x="74" y="9"/>
                    <a:pt x="74" y="9"/>
                  </a:cubicBezTo>
                  <a:cubicBezTo>
                    <a:pt x="74" y="9"/>
                    <a:pt x="74" y="9"/>
                    <a:pt x="74" y="8"/>
                  </a:cubicBezTo>
                  <a:cubicBezTo>
                    <a:pt x="70" y="2"/>
                    <a:pt x="70" y="2"/>
                    <a:pt x="70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2" name="Freeform 1526"/>
            <p:cNvSpPr>
              <a:spLocks noEditPoints="1"/>
            </p:cNvSpPr>
            <p:nvPr/>
          </p:nvSpPr>
          <p:spPr bwMode="auto">
            <a:xfrm>
              <a:off x="5772382" y="6566529"/>
              <a:ext cx="77788" cy="20638"/>
            </a:xfrm>
            <a:custGeom>
              <a:avLst/>
              <a:gdLst>
                <a:gd name="T0" fmla="*/ 26 w 28"/>
                <a:gd name="T1" fmla="*/ 7 h 7"/>
                <a:gd name="T2" fmla="*/ 1 w 28"/>
                <a:gd name="T3" fmla="*/ 7 h 7"/>
                <a:gd name="T4" fmla="*/ 0 w 28"/>
                <a:gd name="T5" fmla="*/ 6 h 7"/>
                <a:gd name="T6" fmla="*/ 0 w 28"/>
                <a:gd name="T7" fmla="*/ 5 h 7"/>
                <a:gd name="T8" fmla="*/ 3 w 28"/>
                <a:gd name="T9" fmla="*/ 1 h 7"/>
                <a:gd name="T10" fmla="*/ 4 w 28"/>
                <a:gd name="T11" fmla="*/ 0 h 7"/>
                <a:gd name="T12" fmla="*/ 24 w 28"/>
                <a:gd name="T13" fmla="*/ 0 h 7"/>
                <a:gd name="T14" fmla="*/ 25 w 28"/>
                <a:gd name="T15" fmla="*/ 1 h 7"/>
                <a:gd name="T16" fmla="*/ 27 w 28"/>
                <a:gd name="T17" fmla="*/ 5 h 7"/>
                <a:gd name="T18" fmla="*/ 27 w 28"/>
                <a:gd name="T19" fmla="*/ 6 h 7"/>
                <a:gd name="T20" fmla="*/ 26 w 28"/>
                <a:gd name="T21" fmla="*/ 7 h 7"/>
                <a:gd name="T22" fmla="*/ 3 w 28"/>
                <a:gd name="T23" fmla="*/ 5 h 7"/>
                <a:gd name="T24" fmla="*/ 24 w 28"/>
                <a:gd name="T25" fmla="*/ 5 h 7"/>
                <a:gd name="T26" fmla="*/ 23 w 28"/>
                <a:gd name="T27" fmla="*/ 2 h 7"/>
                <a:gd name="T28" fmla="*/ 4 w 28"/>
                <a:gd name="T29" fmla="*/ 2 h 7"/>
                <a:gd name="T30" fmla="*/ 3 w 28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7">
                  <a:moveTo>
                    <a:pt x="26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7" y="7"/>
                    <a:pt x="27" y="7"/>
                    <a:pt x="26" y="7"/>
                  </a:cubicBezTo>
                  <a:close/>
                  <a:moveTo>
                    <a:pt x="3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3" name="Freeform 1527"/>
            <p:cNvSpPr>
              <a:spLocks noEditPoints="1"/>
            </p:cNvSpPr>
            <p:nvPr/>
          </p:nvSpPr>
          <p:spPr bwMode="auto">
            <a:xfrm>
              <a:off x="5691420" y="6390316"/>
              <a:ext cx="242888" cy="165100"/>
            </a:xfrm>
            <a:custGeom>
              <a:avLst/>
              <a:gdLst>
                <a:gd name="T0" fmla="*/ 7 w 87"/>
                <a:gd name="T1" fmla="*/ 59 h 59"/>
                <a:gd name="T2" fmla="*/ 7 w 87"/>
                <a:gd name="T3" fmla="*/ 59 h 59"/>
                <a:gd name="T4" fmla="*/ 6 w 87"/>
                <a:gd name="T5" fmla="*/ 59 h 59"/>
                <a:gd name="T6" fmla="*/ 1 w 87"/>
                <a:gd name="T7" fmla="*/ 53 h 59"/>
                <a:gd name="T8" fmla="*/ 1 w 87"/>
                <a:gd name="T9" fmla="*/ 52 h 59"/>
                <a:gd name="T10" fmla="*/ 32 w 87"/>
                <a:gd name="T11" fmla="*/ 21 h 59"/>
                <a:gd name="T12" fmla="*/ 33 w 87"/>
                <a:gd name="T13" fmla="*/ 21 h 59"/>
                <a:gd name="T14" fmla="*/ 46 w 87"/>
                <a:gd name="T15" fmla="*/ 33 h 59"/>
                <a:gd name="T16" fmla="*/ 66 w 87"/>
                <a:gd name="T17" fmla="*/ 13 h 59"/>
                <a:gd name="T18" fmla="*/ 61 w 87"/>
                <a:gd name="T19" fmla="*/ 8 h 59"/>
                <a:gd name="T20" fmla="*/ 61 w 87"/>
                <a:gd name="T21" fmla="*/ 7 h 59"/>
                <a:gd name="T22" fmla="*/ 62 w 87"/>
                <a:gd name="T23" fmla="*/ 6 h 59"/>
                <a:gd name="T24" fmla="*/ 85 w 87"/>
                <a:gd name="T25" fmla="*/ 0 h 59"/>
                <a:gd name="T26" fmla="*/ 86 w 87"/>
                <a:gd name="T27" fmla="*/ 0 h 59"/>
                <a:gd name="T28" fmla="*/ 87 w 87"/>
                <a:gd name="T29" fmla="*/ 1 h 59"/>
                <a:gd name="T30" fmla="*/ 80 w 87"/>
                <a:gd name="T31" fmla="*/ 24 h 59"/>
                <a:gd name="T32" fmla="*/ 79 w 87"/>
                <a:gd name="T33" fmla="*/ 25 h 59"/>
                <a:gd name="T34" fmla="*/ 78 w 87"/>
                <a:gd name="T35" fmla="*/ 25 h 59"/>
                <a:gd name="T36" fmla="*/ 73 w 87"/>
                <a:gd name="T37" fmla="*/ 20 h 59"/>
                <a:gd name="T38" fmla="*/ 46 w 87"/>
                <a:gd name="T39" fmla="*/ 47 h 59"/>
                <a:gd name="T40" fmla="*/ 45 w 87"/>
                <a:gd name="T41" fmla="*/ 47 h 59"/>
                <a:gd name="T42" fmla="*/ 32 w 87"/>
                <a:gd name="T43" fmla="*/ 35 h 59"/>
                <a:gd name="T44" fmla="*/ 8 w 87"/>
                <a:gd name="T45" fmla="*/ 59 h 59"/>
                <a:gd name="T46" fmla="*/ 7 w 87"/>
                <a:gd name="T47" fmla="*/ 59 h 59"/>
                <a:gd name="T48" fmla="*/ 3 w 87"/>
                <a:gd name="T49" fmla="*/ 53 h 59"/>
                <a:gd name="T50" fmla="*/ 7 w 87"/>
                <a:gd name="T51" fmla="*/ 57 h 59"/>
                <a:gd name="T52" fmla="*/ 32 w 87"/>
                <a:gd name="T53" fmla="*/ 32 h 59"/>
                <a:gd name="T54" fmla="*/ 33 w 87"/>
                <a:gd name="T55" fmla="*/ 32 h 59"/>
                <a:gd name="T56" fmla="*/ 46 w 87"/>
                <a:gd name="T57" fmla="*/ 45 h 59"/>
                <a:gd name="T58" fmla="*/ 73 w 87"/>
                <a:gd name="T59" fmla="*/ 18 h 59"/>
                <a:gd name="T60" fmla="*/ 74 w 87"/>
                <a:gd name="T61" fmla="*/ 18 h 59"/>
                <a:gd name="T62" fmla="*/ 79 w 87"/>
                <a:gd name="T63" fmla="*/ 22 h 59"/>
                <a:gd name="T64" fmla="*/ 84 w 87"/>
                <a:gd name="T65" fmla="*/ 2 h 59"/>
                <a:gd name="T66" fmla="*/ 64 w 87"/>
                <a:gd name="T67" fmla="*/ 8 h 59"/>
                <a:gd name="T68" fmla="*/ 69 w 87"/>
                <a:gd name="T69" fmla="*/ 12 h 59"/>
                <a:gd name="T70" fmla="*/ 69 w 87"/>
                <a:gd name="T71" fmla="*/ 14 h 59"/>
                <a:gd name="T72" fmla="*/ 46 w 87"/>
                <a:gd name="T73" fmla="*/ 36 h 59"/>
                <a:gd name="T74" fmla="*/ 45 w 87"/>
                <a:gd name="T75" fmla="*/ 36 h 59"/>
                <a:gd name="T76" fmla="*/ 32 w 87"/>
                <a:gd name="T77" fmla="*/ 23 h 59"/>
                <a:gd name="T78" fmla="*/ 3 w 87"/>
                <a:gd name="T79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59">
                  <a:moveTo>
                    <a:pt x="7" y="59"/>
                  </a:move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2"/>
                    <a:pt x="1" y="5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3" y="20"/>
                    <a:pt x="33" y="21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7"/>
                    <a:pt x="61" y="7"/>
                  </a:cubicBezTo>
                  <a:cubicBezTo>
                    <a:pt x="61" y="6"/>
                    <a:pt x="61" y="6"/>
                    <a:pt x="62" y="6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7" y="0"/>
                    <a:pt x="87" y="1"/>
                    <a:pt x="87" y="1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8"/>
                    <a:pt x="45" y="48"/>
                    <a:pt x="45" y="47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7" y="59"/>
                  </a:cubicBezTo>
                  <a:close/>
                  <a:moveTo>
                    <a:pt x="3" y="53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7"/>
                    <a:pt x="74" y="17"/>
                    <a:pt x="74" y="18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3"/>
                    <a:pt x="69" y="14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32" y="23"/>
                    <a:pt x="32" y="23"/>
                    <a:pt x="32" y="23"/>
                  </a:cubicBezTo>
                  <a:lnTo>
                    <a:pt x="3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82" name="Группа 681"/>
          <p:cNvGrpSpPr/>
          <p:nvPr/>
        </p:nvGrpSpPr>
        <p:grpSpPr>
          <a:xfrm>
            <a:off x="2584711" y="2356971"/>
            <a:ext cx="325624" cy="272068"/>
            <a:chOff x="5480050" y="3500439"/>
            <a:chExt cx="241300" cy="201613"/>
          </a:xfrm>
          <a:solidFill>
            <a:schemeClr val="accent1"/>
          </a:solidFill>
        </p:grpSpPr>
        <p:sp>
          <p:nvSpPr>
            <p:cNvPr id="683" name="Freeform 1240"/>
            <p:cNvSpPr>
              <a:spLocks/>
            </p:cNvSpPr>
            <p:nvPr/>
          </p:nvSpPr>
          <p:spPr bwMode="auto">
            <a:xfrm>
              <a:off x="5622925" y="3598864"/>
              <a:ext cx="42863" cy="55563"/>
            </a:xfrm>
            <a:custGeom>
              <a:avLst/>
              <a:gdLst>
                <a:gd name="T0" fmla="*/ 9 w 15"/>
                <a:gd name="T1" fmla="*/ 20 h 20"/>
                <a:gd name="T2" fmla="*/ 6 w 15"/>
                <a:gd name="T3" fmla="*/ 20 h 20"/>
                <a:gd name="T4" fmla="*/ 0 w 15"/>
                <a:gd name="T5" fmla="*/ 14 h 20"/>
                <a:gd name="T6" fmla="*/ 1 w 15"/>
                <a:gd name="T7" fmla="*/ 13 h 20"/>
                <a:gd name="T8" fmla="*/ 3 w 15"/>
                <a:gd name="T9" fmla="*/ 14 h 20"/>
                <a:gd name="T10" fmla="*/ 6 w 15"/>
                <a:gd name="T11" fmla="*/ 18 h 20"/>
                <a:gd name="T12" fmla="*/ 9 w 15"/>
                <a:gd name="T13" fmla="*/ 18 h 20"/>
                <a:gd name="T14" fmla="*/ 13 w 15"/>
                <a:gd name="T15" fmla="*/ 14 h 20"/>
                <a:gd name="T16" fmla="*/ 9 w 15"/>
                <a:gd name="T17" fmla="*/ 11 h 20"/>
                <a:gd name="T18" fmla="*/ 6 w 15"/>
                <a:gd name="T19" fmla="*/ 11 h 20"/>
                <a:gd name="T20" fmla="*/ 0 w 15"/>
                <a:gd name="T21" fmla="*/ 6 h 20"/>
                <a:gd name="T22" fmla="*/ 6 w 15"/>
                <a:gd name="T23" fmla="*/ 0 h 20"/>
                <a:gd name="T24" fmla="*/ 9 w 15"/>
                <a:gd name="T25" fmla="*/ 0 h 20"/>
                <a:gd name="T26" fmla="*/ 15 w 15"/>
                <a:gd name="T27" fmla="*/ 6 h 20"/>
                <a:gd name="T28" fmla="*/ 14 w 15"/>
                <a:gd name="T29" fmla="*/ 7 h 20"/>
                <a:gd name="T30" fmla="*/ 13 w 15"/>
                <a:gd name="T31" fmla="*/ 6 h 20"/>
                <a:gd name="T32" fmla="*/ 9 w 15"/>
                <a:gd name="T33" fmla="*/ 2 h 20"/>
                <a:gd name="T34" fmla="*/ 6 w 15"/>
                <a:gd name="T35" fmla="*/ 2 h 20"/>
                <a:gd name="T36" fmla="*/ 3 w 15"/>
                <a:gd name="T37" fmla="*/ 6 h 20"/>
                <a:gd name="T38" fmla="*/ 6 w 15"/>
                <a:gd name="T39" fmla="*/ 9 h 20"/>
                <a:gd name="T40" fmla="*/ 9 w 15"/>
                <a:gd name="T41" fmla="*/ 9 h 20"/>
                <a:gd name="T42" fmla="*/ 15 w 15"/>
                <a:gd name="T43" fmla="*/ 14 h 20"/>
                <a:gd name="T44" fmla="*/ 9 w 15"/>
                <a:gd name="T4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20">
                  <a:moveTo>
                    <a:pt x="9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3" y="20"/>
                    <a:pt x="0" y="17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6"/>
                    <a:pt x="4" y="18"/>
                    <a:pt x="6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8"/>
                    <a:pt x="13" y="16"/>
                    <a:pt x="13" y="14"/>
                  </a:cubicBezTo>
                  <a:cubicBezTo>
                    <a:pt x="13" y="13"/>
                    <a:pt x="11" y="11"/>
                    <a:pt x="9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3"/>
                    <a:pt x="15" y="6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4"/>
                    <a:pt x="11" y="2"/>
                    <a:pt x="9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2" y="9"/>
                    <a:pt x="15" y="11"/>
                    <a:pt x="15" y="14"/>
                  </a:cubicBezTo>
                  <a:cubicBezTo>
                    <a:pt x="15" y="17"/>
                    <a:pt x="12" y="20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4" name="Freeform 1241"/>
            <p:cNvSpPr>
              <a:spLocks/>
            </p:cNvSpPr>
            <p:nvPr/>
          </p:nvSpPr>
          <p:spPr bwMode="auto">
            <a:xfrm>
              <a:off x="5640388" y="3587751"/>
              <a:ext cx="7938" cy="15875"/>
            </a:xfrm>
            <a:custGeom>
              <a:avLst/>
              <a:gdLst>
                <a:gd name="T0" fmla="*/ 2 w 3"/>
                <a:gd name="T1" fmla="*/ 6 h 6"/>
                <a:gd name="T2" fmla="*/ 0 w 3"/>
                <a:gd name="T3" fmla="*/ 5 h 6"/>
                <a:gd name="T4" fmla="*/ 0 w 3"/>
                <a:gd name="T5" fmla="*/ 1 h 6"/>
                <a:gd name="T6" fmla="*/ 2 w 3"/>
                <a:gd name="T7" fmla="*/ 0 h 6"/>
                <a:gd name="T8" fmla="*/ 3 w 3"/>
                <a:gd name="T9" fmla="*/ 1 h 6"/>
                <a:gd name="T10" fmla="*/ 3 w 3"/>
                <a:gd name="T11" fmla="*/ 5 h 6"/>
                <a:gd name="T12" fmla="*/ 2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5" name="Freeform 1242"/>
            <p:cNvSpPr>
              <a:spLocks/>
            </p:cNvSpPr>
            <p:nvPr/>
          </p:nvSpPr>
          <p:spPr bwMode="auto">
            <a:xfrm>
              <a:off x="5640388" y="3649664"/>
              <a:ext cx="7938" cy="15875"/>
            </a:xfrm>
            <a:custGeom>
              <a:avLst/>
              <a:gdLst>
                <a:gd name="T0" fmla="*/ 2 w 3"/>
                <a:gd name="T1" fmla="*/ 6 h 6"/>
                <a:gd name="T2" fmla="*/ 0 w 3"/>
                <a:gd name="T3" fmla="*/ 5 h 6"/>
                <a:gd name="T4" fmla="*/ 0 w 3"/>
                <a:gd name="T5" fmla="*/ 1 h 6"/>
                <a:gd name="T6" fmla="*/ 2 w 3"/>
                <a:gd name="T7" fmla="*/ 0 h 6"/>
                <a:gd name="T8" fmla="*/ 3 w 3"/>
                <a:gd name="T9" fmla="*/ 1 h 6"/>
                <a:gd name="T10" fmla="*/ 3 w 3"/>
                <a:gd name="T11" fmla="*/ 5 h 6"/>
                <a:gd name="T12" fmla="*/ 2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6" name="Freeform 1243"/>
            <p:cNvSpPr>
              <a:spLocks noEditPoints="1"/>
            </p:cNvSpPr>
            <p:nvPr/>
          </p:nvSpPr>
          <p:spPr bwMode="auto">
            <a:xfrm>
              <a:off x="5603875" y="3500439"/>
              <a:ext cx="80963" cy="41275"/>
            </a:xfrm>
            <a:custGeom>
              <a:avLst/>
              <a:gdLst>
                <a:gd name="T0" fmla="*/ 23 w 29"/>
                <a:gd name="T1" fmla="*/ 15 h 15"/>
                <a:gd name="T2" fmla="*/ 6 w 29"/>
                <a:gd name="T3" fmla="*/ 15 h 15"/>
                <a:gd name="T4" fmla="*/ 5 w 29"/>
                <a:gd name="T5" fmla="*/ 14 h 15"/>
                <a:gd name="T6" fmla="*/ 1 w 29"/>
                <a:gd name="T7" fmla="*/ 4 h 15"/>
                <a:gd name="T8" fmla="*/ 1 w 29"/>
                <a:gd name="T9" fmla="*/ 1 h 15"/>
                <a:gd name="T10" fmla="*/ 3 w 29"/>
                <a:gd name="T11" fmla="*/ 1 h 15"/>
                <a:gd name="T12" fmla="*/ 8 w 29"/>
                <a:gd name="T13" fmla="*/ 2 h 15"/>
                <a:gd name="T14" fmla="*/ 14 w 29"/>
                <a:gd name="T15" fmla="*/ 1 h 15"/>
                <a:gd name="T16" fmla="*/ 14 w 29"/>
                <a:gd name="T17" fmla="*/ 1 h 15"/>
                <a:gd name="T18" fmla="*/ 16 w 29"/>
                <a:gd name="T19" fmla="*/ 1 h 15"/>
                <a:gd name="T20" fmla="*/ 22 w 29"/>
                <a:gd name="T21" fmla="*/ 2 h 15"/>
                <a:gd name="T22" fmla="*/ 26 w 29"/>
                <a:gd name="T23" fmla="*/ 1 h 15"/>
                <a:gd name="T24" fmla="*/ 28 w 29"/>
                <a:gd name="T25" fmla="*/ 1 h 15"/>
                <a:gd name="T26" fmla="*/ 28 w 29"/>
                <a:gd name="T27" fmla="*/ 4 h 15"/>
                <a:gd name="T28" fmla="*/ 24 w 29"/>
                <a:gd name="T29" fmla="*/ 14 h 15"/>
                <a:gd name="T30" fmla="*/ 23 w 29"/>
                <a:gd name="T31" fmla="*/ 15 h 15"/>
                <a:gd name="T32" fmla="*/ 7 w 29"/>
                <a:gd name="T33" fmla="*/ 13 h 15"/>
                <a:gd name="T34" fmla="*/ 22 w 29"/>
                <a:gd name="T35" fmla="*/ 13 h 15"/>
                <a:gd name="T36" fmla="*/ 26 w 29"/>
                <a:gd name="T37" fmla="*/ 3 h 15"/>
                <a:gd name="T38" fmla="*/ 22 w 29"/>
                <a:gd name="T39" fmla="*/ 5 h 15"/>
                <a:gd name="T40" fmla="*/ 21 w 29"/>
                <a:gd name="T41" fmla="*/ 4 h 15"/>
                <a:gd name="T42" fmla="*/ 15 w 29"/>
                <a:gd name="T43" fmla="*/ 3 h 15"/>
                <a:gd name="T44" fmla="*/ 14 w 29"/>
                <a:gd name="T45" fmla="*/ 3 h 15"/>
                <a:gd name="T46" fmla="*/ 9 w 29"/>
                <a:gd name="T47" fmla="*/ 4 h 15"/>
                <a:gd name="T48" fmla="*/ 7 w 29"/>
                <a:gd name="T49" fmla="*/ 5 h 15"/>
                <a:gd name="T50" fmla="*/ 3 w 29"/>
                <a:gd name="T51" fmla="*/ 3 h 15"/>
                <a:gd name="T52" fmla="*/ 7 w 29"/>
                <a:gd name="T5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15">
                  <a:moveTo>
                    <a:pt x="23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5" y="15"/>
                    <a:pt x="5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1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20" y="1"/>
                    <a:pt x="22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7" y="1"/>
                    <a:pt x="28" y="1"/>
                  </a:cubicBezTo>
                  <a:cubicBezTo>
                    <a:pt x="29" y="2"/>
                    <a:pt x="29" y="3"/>
                    <a:pt x="28" y="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3" y="15"/>
                    <a:pt x="23" y="15"/>
                  </a:cubicBezTo>
                  <a:close/>
                  <a:moveTo>
                    <a:pt x="7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0" y="3"/>
                    <a:pt x="17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9" y="4"/>
                    <a:pt x="9" y="4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7" name="Freeform 1244"/>
            <p:cNvSpPr>
              <a:spLocks/>
            </p:cNvSpPr>
            <p:nvPr/>
          </p:nvSpPr>
          <p:spPr bwMode="auto">
            <a:xfrm>
              <a:off x="5618163" y="3536951"/>
              <a:ext cx="52388" cy="19050"/>
            </a:xfrm>
            <a:custGeom>
              <a:avLst/>
              <a:gdLst>
                <a:gd name="T0" fmla="*/ 18 w 19"/>
                <a:gd name="T1" fmla="*/ 7 h 7"/>
                <a:gd name="T2" fmla="*/ 1 w 19"/>
                <a:gd name="T3" fmla="*/ 7 h 7"/>
                <a:gd name="T4" fmla="*/ 0 w 19"/>
                <a:gd name="T5" fmla="*/ 6 h 7"/>
                <a:gd name="T6" fmla="*/ 0 w 19"/>
                <a:gd name="T7" fmla="*/ 1 h 7"/>
                <a:gd name="T8" fmla="*/ 1 w 19"/>
                <a:gd name="T9" fmla="*/ 0 h 7"/>
                <a:gd name="T10" fmla="*/ 2 w 19"/>
                <a:gd name="T11" fmla="*/ 1 h 7"/>
                <a:gd name="T12" fmla="*/ 2 w 19"/>
                <a:gd name="T13" fmla="*/ 5 h 7"/>
                <a:gd name="T14" fmla="*/ 17 w 19"/>
                <a:gd name="T15" fmla="*/ 5 h 7"/>
                <a:gd name="T16" fmla="*/ 17 w 19"/>
                <a:gd name="T17" fmla="*/ 1 h 7"/>
                <a:gd name="T18" fmla="*/ 18 w 19"/>
                <a:gd name="T19" fmla="*/ 0 h 7"/>
                <a:gd name="T20" fmla="*/ 19 w 19"/>
                <a:gd name="T21" fmla="*/ 1 h 7"/>
                <a:gd name="T22" fmla="*/ 19 w 19"/>
                <a:gd name="T23" fmla="*/ 6 h 7"/>
                <a:gd name="T24" fmla="*/ 18 w 19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7">
                  <a:moveTo>
                    <a:pt x="18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7"/>
                    <a:pt x="1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8" name="Freeform 1245"/>
            <p:cNvSpPr>
              <a:spLocks/>
            </p:cNvSpPr>
            <p:nvPr/>
          </p:nvSpPr>
          <p:spPr bwMode="auto">
            <a:xfrm>
              <a:off x="5572125" y="3551239"/>
              <a:ext cx="53975" cy="61913"/>
            </a:xfrm>
            <a:custGeom>
              <a:avLst/>
              <a:gdLst>
                <a:gd name="T0" fmla="*/ 1 w 19"/>
                <a:gd name="T1" fmla="*/ 22 h 22"/>
                <a:gd name="T2" fmla="*/ 1 w 19"/>
                <a:gd name="T3" fmla="*/ 22 h 22"/>
                <a:gd name="T4" fmla="*/ 0 w 19"/>
                <a:gd name="T5" fmla="*/ 20 h 22"/>
                <a:gd name="T6" fmla="*/ 17 w 19"/>
                <a:gd name="T7" fmla="*/ 0 h 22"/>
                <a:gd name="T8" fmla="*/ 18 w 19"/>
                <a:gd name="T9" fmla="*/ 0 h 22"/>
                <a:gd name="T10" fmla="*/ 18 w 19"/>
                <a:gd name="T11" fmla="*/ 2 h 22"/>
                <a:gd name="T12" fmla="*/ 3 w 19"/>
                <a:gd name="T13" fmla="*/ 21 h 22"/>
                <a:gd name="T14" fmla="*/ 1 w 19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2">
                  <a:moveTo>
                    <a:pt x="1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2" y="14"/>
                    <a:pt x="6" y="6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1"/>
                    <a:pt x="18" y="2"/>
                    <a:pt x="18" y="2"/>
                  </a:cubicBezTo>
                  <a:cubicBezTo>
                    <a:pt x="8" y="8"/>
                    <a:pt x="4" y="15"/>
                    <a:pt x="3" y="21"/>
                  </a:cubicBezTo>
                  <a:cubicBezTo>
                    <a:pt x="2" y="21"/>
                    <a:pt x="2" y="22"/>
                    <a:pt x="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9" name="Freeform 1246"/>
            <p:cNvSpPr>
              <a:spLocks/>
            </p:cNvSpPr>
            <p:nvPr/>
          </p:nvSpPr>
          <p:spPr bwMode="auto">
            <a:xfrm>
              <a:off x="5603875" y="3551239"/>
              <a:ext cx="117475" cy="150813"/>
            </a:xfrm>
            <a:custGeom>
              <a:avLst/>
              <a:gdLst>
                <a:gd name="T0" fmla="*/ 15 w 42"/>
                <a:gd name="T1" fmla="*/ 54 h 54"/>
                <a:gd name="T2" fmla="*/ 1 w 42"/>
                <a:gd name="T3" fmla="*/ 50 h 54"/>
                <a:gd name="T4" fmla="*/ 1 w 42"/>
                <a:gd name="T5" fmla="*/ 49 h 54"/>
                <a:gd name="T6" fmla="*/ 2 w 42"/>
                <a:gd name="T7" fmla="*/ 48 h 54"/>
                <a:gd name="T8" fmla="*/ 15 w 42"/>
                <a:gd name="T9" fmla="*/ 52 h 54"/>
                <a:gd name="T10" fmla="*/ 38 w 42"/>
                <a:gd name="T11" fmla="*/ 28 h 54"/>
                <a:gd name="T12" fmla="*/ 22 w 42"/>
                <a:gd name="T13" fmla="*/ 2 h 54"/>
                <a:gd name="T14" fmla="*/ 22 w 42"/>
                <a:gd name="T15" fmla="*/ 0 h 54"/>
                <a:gd name="T16" fmla="*/ 23 w 42"/>
                <a:gd name="T17" fmla="*/ 0 h 54"/>
                <a:gd name="T18" fmla="*/ 41 w 42"/>
                <a:gd name="T19" fmla="*/ 28 h 54"/>
                <a:gd name="T20" fmla="*/ 15 w 42"/>
                <a:gd name="T2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4">
                  <a:moveTo>
                    <a:pt x="15" y="54"/>
                  </a:moveTo>
                  <a:cubicBezTo>
                    <a:pt x="10" y="54"/>
                    <a:pt x="5" y="53"/>
                    <a:pt x="1" y="50"/>
                  </a:cubicBezTo>
                  <a:cubicBezTo>
                    <a:pt x="0" y="50"/>
                    <a:pt x="0" y="49"/>
                    <a:pt x="1" y="49"/>
                  </a:cubicBezTo>
                  <a:cubicBezTo>
                    <a:pt x="1" y="48"/>
                    <a:pt x="2" y="48"/>
                    <a:pt x="2" y="48"/>
                  </a:cubicBezTo>
                  <a:cubicBezTo>
                    <a:pt x="6" y="51"/>
                    <a:pt x="10" y="52"/>
                    <a:pt x="15" y="52"/>
                  </a:cubicBezTo>
                  <a:cubicBezTo>
                    <a:pt x="28" y="52"/>
                    <a:pt x="38" y="41"/>
                    <a:pt x="38" y="28"/>
                  </a:cubicBezTo>
                  <a:cubicBezTo>
                    <a:pt x="38" y="27"/>
                    <a:pt x="40" y="12"/>
                    <a:pt x="22" y="2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42" y="10"/>
                    <a:pt x="41" y="27"/>
                    <a:pt x="41" y="28"/>
                  </a:cubicBezTo>
                  <a:cubicBezTo>
                    <a:pt x="41" y="42"/>
                    <a:pt x="29" y="54"/>
                    <a:pt x="15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0" name="Freeform 1247"/>
            <p:cNvSpPr>
              <a:spLocks/>
            </p:cNvSpPr>
            <p:nvPr/>
          </p:nvSpPr>
          <p:spPr bwMode="auto">
            <a:xfrm>
              <a:off x="5534025" y="3673476"/>
              <a:ext cx="63500" cy="25400"/>
            </a:xfrm>
            <a:custGeom>
              <a:avLst/>
              <a:gdLst>
                <a:gd name="T0" fmla="*/ 22 w 23"/>
                <a:gd name="T1" fmla="*/ 9 h 9"/>
                <a:gd name="T2" fmla="*/ 1 w 23"/>
                <a:gd name="T3" fmla="*/ 9 h 9"/>
                <a:gd name="T4" fmla="*/ 0 w 23"/>
                <a:gd name="T5" fmla="*/ 8 h 9"/>
                <a:gd name="T6" fmla="*/ 0 w 23"/>
                <a:gd name="T7" fmla="*/ 6 h 9"/>
                <a:gd name="T8" fmla="*/ 1 w 23"/>
                <a:gd name="T9" fmla="*/ 5 h 9"/>
                <a:gd name="T10" fmla="*/ 2 w 23"/>
                <a:gd name="T11" fmla="*/ 6 h 9"/>
                <a:gd name="T12" fmla="*/ 2 w 23"/>
                <a:gd name="T13" fmla="*/ 7 h 9"/>
                <a:gd name="T14" fmla="*/ 21 w 23"/>
                <a:gd name="T15" fmla="*/ 7 h 9"/>
                <a:gd name="T16" fmla="*/ 21 w 23"/>
                <a:gd name="T17" fmla="*/ 2 h 9"/>
                <a:gd name="T18" fmla="*/ 6 w 23"/>
                <a:gd name="T19" fmla="*/ 2 h 9"/>
                <a:gd name="T20" fmla="*/ 4 w 23"/>
                <a:gd name="T21" fmla="*/ 1 h 9"/>
                <a:gd name="T22" fmla="*/ 6 w 23"/>
                <a:gd name="T23" fmla="*/ 0 h 9"/>
                <a:gd name="T24" fmla="*/ 22 w 23"/>
                <a:gd name="T25" fmla="*/ 0 h 9"/>
                <a:gd name="T26" fmla="*/ 23 w 23"/>
                <a:gd name="T27" fmla="*/ 1 h 9"/>
                <a:gd name="T28" fmla="*/ 23 w 23"/>
                <a:gd name="T29" fmla="*/ 8 h 9"/>
                <a:gd name="T30" fmla="*/ 22 w 23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9">
                  <a:moveTo>
                    <a:pt x="22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3" y="1"/>
                    <a:pt x="23" y="1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2" y="9"/>
                    <a:pt x="2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1" name="Freeform 1248"/>
            <p:cNvSpPr>
              <a:spLocks/>
            </p:cNvSpPr>
            <p:nvPr/>
          </p:nvSpPr>
          <p:spPr bwMode="auto">
            <a:xfrm>
              <a:off x="5545138" y="3654426"/>
              <a:ext cx="61913" cy="25400"/>
            </a:xfrm>
            <a:custGeom>
              <a:avLst/>
              <a:gdLst>
                <a:gd name="T0" fmla="*/ 21 w 22"/>
                <a:gd name="T1" fmla="*/ 9 h 9"/>
                <a:gd name="T2" fmla="*/ 2 w 22"/>
                <a:gd name="T3" fmla="*/ 9 h 9"/>
                <a:gd name="T4" fmla="*/ 0 w 22"/>
                <a:gd name="T5" fmla="*/ 8 h 9"/>
                <a:gd name="T6" fmla="*/ 2 w 22"/>
                <a:gd name="T7" fmla="*/ 7 h 9"/>
                <a:gd name="T8" fmla="*/ 20 w 22"/>
                <a:gd name="T9" fmla="*/ 7 h 9"/>
                <a:gd name="T10" fmla="*/ 20 w 22"/>
                <a:gd name="T11" fmla="*/ 2 h 9"/>
                <a:gd name="T12" fmla="*/ 3 w 22"/>
                <a:gd name="T13" fmla="*/ 2 h 9"/>
                <a:gd name="T14" fmla="*/ 2 w 22"/>
                <a:gd name="T15" fmla="*/ 1 h 9"/>
                <a:gd name="T16" fmla="*/ 3 w 22"/>
                <a:gd name="T17" fmla="*/ 0 h 9"/>
                <a:gd name="T18" fmla="*/ 21 w 22"/>
                <a:gd name="T19" fmla="*/ 0 h 9"/>
                <a:gd name="T20" fmla="*/ 22 w 22"/>
                <a:gd name="T21" fmla="*/ 1 h 9"/>
                <a:gd name="T22" fmla="*/ 22 w 22"/>
                <a:gd name="T23" fmla="*/ 8 h 9"/>
                <a:gd name="T24" fmla="*/ 21 w 22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9">
                  <a:moveTo>
                    <a:pt x="21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1" y="9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2" name="Freeform 1249"/>
            <p:cNvSpPr>
              <a:spLocks/>
            </p:cNvSpPr>
            <p:nvPr/>
          </p:nvSpPr>
          <p:spPr bwMode="auto">
            <a:xfrm>
              <a:off x="5538788" y="3635376"/>
              <a:ext cx="58738" cy="25400"/>
            </a:xfrm>
            <a:custGeom>
              <a:avLst/>
              <a:gdLst>
                <a:gd name="T0" fmla="*/ 20 w 21"/>
                <a:gd name="T1" fmla="*/ 9 h 9"/>
                <a:gd name="T2" fmla="*/ 5 w 21"/>
                <a:gd name="T3" fmla="*/ 9 h 9"/>
                <a:gd name="T4" fmla="*/ 4 w 21"/>
                <a:gd name="T5" fmla="*/ 8 h 9"/>
                <a:gd name="T6" fmla="*/ 5 w 21"/>
                <a:gd name="T7" fmla="*/ 7 h 9"/>
                <a:gd name="T8" fmla="*/ 19 w 21"/>
                <a:gd name="T9" fmla="*/ 7 h 9"/>
                <a:gd name="T10" fmla="*/ 19 w 21"/>
                <a:gd name="T11" fmla="*/ 2 h 9"/>
                <a:gd name="T12" fmla="*/ 2 w 21"/>
                <a:gd name="T13" fmla="*/ 2 h 9"/>
                <a:gd name="T14" fmla="*/ 0 w 21"/>
                <a:gd name="T15" fmla="*/ 1 h 9"/>
                <a:gd name="T16" fmla="*/ 2 w 21"/>
                <a:gd name="T17" fmla="*/ 0 h 9"/>
                <a:gd name="T18" fmla="*/ 20 w 21"/>
                <a:gd name="T19" fmla="*/ 0 h 9"/>
                <a:gd name="T20" fmla="*/ 21 w 21"/>
                <a:gd name="T21" fmla="*/ 1 h 9"/>
                <a:gd name="T22" fmla="*/ 21 w 21"/>
                <a:gd name="T23" fmla="*/ 8 h 9"/>
                <a:gd name="T24" fmla="*/ 20 w 21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9">
                  <a:moveTo>
                    <a:pt x="20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7"/>
                    <a:pt x="5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1"/>
                    <a:pt x="21" y="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0" y="9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3" name="Freeform 1250"/>
            <p:cNvSpPr>
              <a:spLocks/>
            </p:cNvSpPr>
            <p:nvPr/>
          </p:nvSpPr>
          <p:spPr bwMode="auto">
            <a:xfrm>
              <a:off x="5530850" y="3614739"/>
              <a:ext cx="61913" cy="25400"/>
            </a:xfrm>
            <a:custGeom>
              <a:avLst/>
              <a:gdLst>
                <a:gd name="T0" fmla="*/ 21 w 22"/>
                <a:gd name="T1" fmla="*/ 9 h 9"/>
                <a:gd name="T2" fmla="*/ 5 w 22"/>
                <a:gd name="T3" fmla="*/ 9 h 9"/>
                <a:gd name="T4" fmla="*/ 3 w 22"/>
                <a:gd name="T5" fmla="*/ 8 h 9"/>
                <a:gd name="T6" fmla="*/ 5 w 22"/>
                <a:gd name="T7" fmla="*/ 7 h 9"/>
                <a:gd name="T8" fmla="*/ 20 w 22"/>
                <a:gd name="T9" fmla="*/ 7 h 9"/>
                <a:gd name="T10" fmla="*/ 20 w 22"/>
                <a:gd name="T11" fmla="*/ 2 h 9"/>
                <a:gd name="T12" fmla="*/ 2 w 22"/>
                <a:gd name="T13" fmla="*/ 2 h 9"/>
                <a:gd name="T14" fmla="*/ 2 w 22"/>
                <a:gd name="T15" fmla="*/ 5 h 9"/>
                <a:gd name="T16" fmla="*/ 1 w 22"/>
                <a:gd name="T17" fmla="*/ 7 h 9"/>
                <a:gd name="T18" fmla="*/ 0 w 22"/>
                <a:gd name="T19" fmla="*/ 5 h 9"/>
                <a:gd name="T20" fmla="*/ 0 w 22"/>
                <a:gd name="T21" fmla="*/ 1 h 9"/>
                <a:gd name="T22" fmla="*/ 1 w 22"/>
                <a:gd name="T23" fmla="*/ 0 h 9"/>
                <a:gd name="T24" fmla="*/ 21 w 22"/>
                <a:gd name="T25" fmla="*/ 0 h 9"/>
                <a:gd name="T26" fmla="*/ 22 w 22"/>
                <a:gd name="T27" fmla="*/ 1 h 9"/>
                <a:gd name="T28" fmla="*/ 22 w 22"/>
                <a:gd name="T29" fmla="*/ 8 h 9"/>
                <a:gd name="T30" fmla="*/ 21 w 2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9">
                  <a:moveTo>
                    <a:pt x="21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1"/>
                    <a:pt x="22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4" name="Freeform 1251"/>
            <p:cNvSpPr>
              <a:spLocks noEditPoints="1"/>
            </p:cNvSpPr>
            <p:nvPr/>
          </p:nvSpPr>
          <p:spPr bwMode="auto">
            <a:xfrm>
              <a:off x="5480050" y="3624264"/>
              <a:ext cx="76200" cy="74613"/>
            </a:xfrm>
            <a:custGeom>
              <a:avLst/>
              <a:gdLst>
                <a:gd name="T0" fmla="*/ 13 w 27"/>
                <a:gd name="T1" fmla="*/ 27 h 27"/>
                <a:gd name="T2" fmla="*/ 0 w 27"/>
                <a:gd name="T3" fmla="*/ 14 h 27"/>
                <a:gd name="T4" fmla="*/ 13 w 27"/>
                <a:gd name="T5" fmla="*/ 0 h 27"/>
                <a:gd name="T6" fmla="*/ 27 w 27"/>
                <a:gd name="T7" fmla="*/ 14 h 27"/>
                <a:gd name="T8" fmla="*/ 13 w 27"/>
                <a:gd name="T9" fmla="*/ 27 h 27"/>
                <a:gd name="T10" fmla="*/ 13 w 27"/>
                <a:gd name="T11" fmla="*/ 2 h 27"/>
                <a:gd name="T12" fmla="*/ 2 w 27"/>
                <a:gd name="T13" fmla="*/ 14 h 27"/>
                <a:gd name="T14" fmla="*/ 13 w 27"/>
                <a:gd name="T15" fmla="*/ 25 h 27"/>
                <a:gd name="T16" fmla="*/ 25 w 27"/>
                <a:gd name="T17" fmla="*/ 14 h 27"/>
                <a:gd name="T18" fmla="*/ 13 w 27"/>
                <a:gd name="T1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13" y="27"/>
                  </a:move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ubicBezTo>
                    <a:pt x="27" y="21"/>
                    <a:pt x="21" y="27"/>
                    <a:pt x="13" y="27"/>
                  </a:cubicBezTo>
                  <a:close/>
                  <a:moveTo>
                    <a:pt x="13" y="2"/>
                  </a:moveTo>
                  <a:cubicBezTo>
                    <a:pt x="7" y="2"/>
                    <a:pt x="2" y="7"/>
                    <a:pt x="2" y="14"/>
                  </a:cubicBezTo>
                  <a:cubicBezTo>
                    <a:pt x="2" y="20"/>
                    <a:pt x="7" y="25"/>
                    <a:pt x="13" y="25"/>
                  </a:cubicBezTo>
                  <a:cubicBezTo>
                    <a:pt x="20" y="25"/>
                    <a:pt x="25" y="20"/>
                    <a:pt x="25" y="14"/>
                  </a:cubicBezTo>
                  <a:cubicBezTo>
                    <a:pt x="25" y="7"/>
                    <a:pt x="20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5" name="Freeform 1252"/>
            <p:cNvSpPr>
              <a:spLocks/>
            </p:cNvSpPr>
            <p:nvPr/>
          </p:nvSpPr>
          <p:spPr bwMode="auto">
            <a:xfrm>
              <a:off x="5505450" y="3646489"/>
              <a:ext cx="25400" cy="30163"/>
            </a:xfrm>
            <a:custGeom>
              <a:avLst/>
              <a:gdLst>
                <a:gd name="T0" fmla="*/ 5 w 9"/>
                <a:gd name="T1" fmla="*/ 11 h 11"/>
                <a:gd name="T2" fmla="*/ 3 w 9"/>
                <a:gd name="T3" fmla="*/ 11 h 11"/>
                <a:gd name="T4" fmla="*/ 0 w 9"/>
                <a:gd name="T5" fmla="*/ 8 h 11"/>
                <a:gd name="T6" fmla="*/ 1 w 9"/>
                <a:gd name="T7" fmla="*/ 7 h 11"/>
                <a:gd name="T8" fmla="*/ 2 w 9"/>
                <a:gd name="T9" fmla="*/ 8 h 11"/>
                <a:gd name="T10" fmla="*/ 3 w 9"/>
                <a:gd name="T11" fmla="*/ 9 h 11"/>
                <a:gd name="T12" fmla="*/ 5 w 9"/>
                <a:gd name="T13" fmla="*/ 9 h 11"/>
                <a:gd name="T14" fmla="*/ 6 w 9"/>
                <a:gd name="T15" fmla="*/ 8 h 11"/>
                <a:gd name="T16" fmla="*/ 5 w 9"/>
                <a:gd name="T17" fmla="*/ 7 h 11"/>
                <a:gd name="T18" fmla="*/ 3 w 9"/>
                <a:gd name="T19" fmla="*/ 7 h 11"/>
                <a:gd name="T20" fmla="*/ 0 w 9"/>
                <a:gd name="T21" fmla="*/ 3 h 11"/>
                <a:gd name="T22" fmla="*/ 3 w 9"/>
                <a:gd name="T23" fmla="*/ 0 h 11"/>
                <a:gd name="T24" fmla="*/ 5 w 9"/>
                <a:gd name="T25" fmla="*/ 0 h 11"/>
                <a:gd name="T26" fmla="*/ 9 w 9"/>
                <a:gd name="T27" fmla="*/ 3 h 11"/>
                <a:gd name="T28" fmla="*/ 8 w 9"/>
                <a:gd name="T29" fmla="*/ 5 h 11"/>
                <a:gd name="T30" fmla="*/ 6 w 9"/>
                <a:gd name="T31" fmla="*/ 3 h 11"/>
                <a:gd name="T32" fmla="*/ 5 w 9"/>
                <a:gd name="T33" fmla="*/ 2 h 11"/>
                <a:gd name="T34" fmla="*/ 3 w 9"/>
                <a:gd name="T35" fmla="*/ 2 h 11"/>
                <a:gd name="T36" fmla="*/ 2 w 9"/>
                <a:gd name="T37" fmla="*/ 3 h 11"/>
                <a:gd name="T38" fmla="*/ 3 w 9"/>
                <a:gd name="T39" fmla="*/ 5 h 11"/>
                <a:gd name="T40" fmla="*/ 5 w 9"/>
                <a:gd name="T41" fmla="*/ 5 h 11"/>
                <a:gd name="T42" fmla="*/ 9 w 9"/>
                <a:gd name="T43" fmla="*/ 8 h 11"/>
                <a:gd name="T44" fmla="*/ 5 w 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9" y="3"/>
                  </a:cubicBezTo>
                  <a:cubicBezTo>
                    <a:pt x="9" y="4"/>
                    <a:pt x="8" y="5"/>
                    <a:pt x="8" y="5"/>
                  </a:cubicBezTo>
                  <a:cubicBezTo>
                    <a:pt x="7" y="5"/>
                    <a:pt x="6" y="4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9" y="6"/>
                    <a:pt x="9" y="8"/>
                  </a:cubicBezTo>
                  <a:cubicBezTo>
                    <a:pt x="9" y="10"/>
                    <a:pt x="7" y="11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6" name="Freeform 1253"/>
            <p:cNvSpPr>
              <a:spLocks/>
            </p:cNvSpPr>
            <p:nvPr/>
          </p:nvSpPr>
          <p:spPr bwMode="auto">
            <a:xfrm>
              <a:off x="5513388" y="3640139"/>
              <a:ext cx="6350" cy="11113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3 h 4"/>
                <a:gd name="T4" fmla="*/ 0 w 2"/>
                <a:gd name="T5" fmla="*/ 1 h 4"/>
                <a:gd name="T6" fmla="*/ 1 w 2"/>
                <a:gd name="T7" fmla="*/ 0 h 4"/>
                <a:gd name="T8" fmla="*/ 2 w 2"/>
                <a:gd name="T9" fmla="*/ 1 h 4"/>
                <a:gd name="T10" fmla="*/ 2 w 2"/>
                <a:gd name="T11" fmla="*/ 3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7" name="Freeform 1254"/>
            <p:cNvSpPr>
              <a:spLocks/>
            </p:cNvSpPr>
            <p:nvPr/>
          </p:nvSpPr>
          <p:spPr bwMode="auto">
            <a:xfrm>
              <a:off x="5513388" y="3671889"/>
              <a:ext cx="6350" cy="11113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3 h 4"/>
                <a:gd name="T4" fmla="*/ 0 w 2"/>
                <a:gd name="T5" fmla="*/ 1 h 4"/>
                <a:gd name="T6" fmla="*/ 1 w 2"/>
                <a:gd name="T7" fmla="*/ 0 h 4"/>
                <a:gd name="T8" fmla="*/ 2 w 2"/>
                <a:gd name="T9" fmla="*/ 1 h 4"/>
                <a:gd name="T10" fmla="*/ 2 w 2"/>
                <a:gd name="T11" fmla="*/ 3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98" name="Группа 697"/>
          <p:cNvGrpSpPr/>
          <p:nvPr/>
        </p:nvGrpSpPr>
        <p:grpSpPr>
          <a:xfrm>
            <a:off x="548019" y="2401305"/>
            <a:ext cx="324030" cy="182267"/>
            <a:chOff x="4098925" y="2501901"/>
            <a:chExt cx="254000" cy="142875"/>
          </a:xfrm>
          <a:solidFill>
            <a:schemeClr val="accent1"/>
          </a:solidFill>
        </p:grpSpPr>
        <p:sp>
          <p:nvSpPr>
            <p:cNvPr id="699" name="Freeform 798"/>
            <p:cNvSpPr>
              <a:spLocks noEditPoints="1"/>
            </p:cNvSpPr>
            <p:nvPr/>
          </p:nvSpPr>
          <p:spPr bwMode="auto">
            <a:xfrm>
              <a:off x="4098925" y="2528888"/>
              <a:ext cx="227013" cy="115888"/>
            </a:xfrm>
            <a:custGeom>
              <a:avLst/>
              <a:gdLst>
                <a:gd name="T0" fmla="*/ 80 w 81"/>
                <a:gd name="T1" fmla="*/ 41 h 41"/>
                <a:gd name="T2" fmla="*/ 2 w 81"/>
                <a:gd name="T3" fmla="*/ 41 h 41"/>
                <a:gd name="T4" fmla="*/ 0 w 81"/>
                <a:gd name="T5" fmla="*/ 40 h 41"/>
                <a:gd name="T6" fmla="*/ 0 w 81"/>
                <a:gd name="T7" fmla="*/ 1 h 41"/>
                <a:gd name="T8" fmla="*/ 2 w 81"/>
                <a:gd name="T9" fmla="*/ 0 h 41"/>
                <a:gd name="T10" fmla="*/ 80 w 81"/>
                <a:gd name="T11" fmla="*/ 0 h 41"/>
                <a:gd name="T12" fmla="*/ 81 w 81"/>
                <a:gd name="T13" fmla="*/ 1 h 41"/>
                <a:gd name="T14" fmla="*/ 81 w 81"/>
                <a:gd name="T15" fmla="*/ 40 h 41"/>
                <a:gd name="T16" fmla="*/ 80 w 81"/>
                <a:gd name="T17" fmla="*/ 41 h 41"/>
                <a:gd name="T18" fmla="*/ 3 w 81"/>
                <a:gd name="T19" fmla="*/ 39 h 41"/>
                <a:gd name="T20" fmla="*/ 79 w 81"/>
                <a:gd name="T21" fmla="*/ 39 h 41"/>
                <a:gd name="T22" fmla="*/ 79 w 81"/>
                <a:gd name="T23" fmla="*/ 2 h 41"/>
                <a:gd name="T24" fmla="*/ 3 w 81"/>
                <a:gd name="T25" fmla="*/ 2 h 41"/>
                <a:gd name="T26" fmla="*/ 3 w 81"/>
                <a:gd name="T2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41">
                  <a:moveTo>
                    <a:pt x="80" y="41"/>
                  </a:move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0" y="40"/>
                    <a:pt x="0" y="4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1"/>
                    <a:pt x="80" y="41"/>
                  </a:cubicBezTo>
                  <a:close/>
                  <a:moveTo>
                    <a:pt x="3" y="39"/>
                  </a:moveTo>
                  <a:cubicBezTo>
                    <a:pt x="79" y="39"/>
                    <a:pt x="79" y="39"/>
                    <a:pt x="79" y="39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0" name="Freeform 799"/>
            <p:cNvSpPr>
              <a:spLocks noEditPoints="1"/>
            </p:cNvSpPr>
            <p:nvPr/>
          </p:nvSpPr>
          <p:spPr bwMode="auto">
            <a:xfrm>
              <a:off x="4111625" y="2541588"/>
              <a:ext cx="200025" cy="88900"/>
            </a:xfrm>
            <a:custGeom>
              <a:avLst/>
              <a:gdLst>
                <a:gd name="T0" fmla="*/ 62 w 71"/>
                <a:gd name="T1" fmla="*/ 32 h 32"/>
                <a:gd name="T2" fmla="*/ 10 w 71"/>
                <a:gd name="T3" fmla="*/ 32 h 32"/>
                <a:gd name="T4" fmla="*/ 8 w 71"/>
                <a:gd name="T5" fmla="*/ 32 h 32"/>
                <a:gd name="T6" fmla="*/ 1 w 71"/>
                <a:gd name="T7" fmla="*/ 24 h 32"/>
                <a:gd name="T8" fmla="*/ 0 w 71"/>
                <a:gd name="T9" fmla="*/ 23 h 32"/>
                <a:gd name="T10" fmla="*/ 0 w 71"/>
                <a:gd name="T11" fmla="*/ 10 h 32"/>
                <a:gd name="T12" fmla="*/ 1 w 71"/>
                <a:gd name="T13" fmla="*/ 9 h 32"/>
                <a:gd name="T14" fmla="*/ 8 w 71"/>
                <a:gd name="T15" fmla="*/ 1 h 32"/>
                <a:gd name="T16" fmla="*/ 10 w 71"/>
                <a:gd name="T17" fmla="*/ 0 h 32"/>
                <a:gd name="T18" fmla="*/ 62 w 71"/>
                <a:gd name="T19" fmla="*/ 0 h 32"/>
                <a:gd name="T20" fmla="*/ 63 w 71"/>
                <a:gd name="T21" fmla="*/ 1 h 32"/>
                <a:gd name="T22" fmla="*/ 71 w 71"/>
                <a:gd name="T23" fmla="*/ 9 h 32"/>
                <a:gd name="T24" fmla="*/ 71 w 71"/>
                <a:gd name="T25" fmla="*/ 10 h 32"/>
                <a:gd name="T26" fmla="*/ 71 w 71"/>
                <a:gd name="T27" fmla="*/ 23 h 32"/>
                <a:gd name="T28" fmla="*/ 71 w 71"/>
                <a:gd name="T29" fmla="*/ 24 h 32"/>
                <a:gd name="T30" fmla="*/ 63 w 71"/>
                <a:gd name="T31" fmla="*/ 32 h 32"/>
                <a:gd name="T32" fmla="*/ 62 w 71"/>
                <a:gd name="T33" fmla="*/ 32 h 32"/>
                <a:gd name="T34" fmla="*/ 10 w 71"/>
                <a:gd name="T35" fmla="*/ 30 h 32"/>
                <a:gd name="T36" fmla="*/ 61 w 71"/>
                <a:gd name="T37" fmla="*/ 30 h 32"/>
                <a:gd name="T38" fmla="*/ 69 w 71"/>
                <a:gd name="T39" fmla="*/ 22 h 32"/>
                <a:gd name="T40" fmla="*/ 69 w 71"/>
                <a:gd name="T41" fmla="*/ 11 h 32"/>
                <a:gd name="T42" fmla="*/ 61 w 71"/>
                <a:gd name="T43" fmla="*/ 3 h 32"/>
                <a:gd name="T44" fmla="*/ 10 w 71"/>
                <a:gd name="T45" fmla="*/ 3 h 32"/>
                <a:gd name="T46" fmla="*/ 2 w 71"/>
                <a:gd name="T47" fmla="*/ 11 h 32"/>
                <a:gd name="T48" fmla="*/ 2 w 71"/>
                <a:gd name="T49" fmla="*/ 22 h 32"/>
                <a:gd name="T50" fmla="*/ 10 w 71"/>
                <a:gd name="T51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32">
                  <a:moveTo>
                    <a:pt x="62" y="32"/>
                  </a:move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7" y="28"/>
                    <a:pt x="4" y="25"/>
                    <a:pt x="1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4" y="8"/>
                    <a:pt x="7" y="5"/>
                    <a:pt x="8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3" y="1"/>
                    <a:pt x="63" y="1"/>
                  </a:cubicBezTo>
                  <a:cubicBezTo>
                    <a:pt x="64" y="5"/>
                    <a:pt x="67" y="8"/>
                    <a:pt x="71" y="9"/>
                  </a:cubicBezTo>
                  <a:cubicBezTo>
                    <a:pt x="71" y="9"/>
                    <a:pt x="71" y="9"/>
                    <a:pt x="71" y="10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3"/>
                    <a:pt x="71" y="24"/>
                    <a:pt x="71" y="24"/>
                  </a:cubicBezTo>
                  <a:cubicBezTo>
                    <a:pt x="67" y="25"/>
                    <a:pt x="64" y="28"/>
                    <a:pt x="63" y="32"/>
                  </a:cubicBezTo>
                  <a:cubicBezTo>
                    <a:pt x="63" y="32"/>
                    <a:pt x="62" y="32"/>
                    <a:pt x="62" y="32"/>
                  </a:cubicBezTo>
                  <a:close/>
                  <a:moveTo>
                    <a:pt x="10" y="30"/>
                  </a:moveTo>
                  <a:cubicBezTo>
                    <a:pt x="61" y="30"/>
                    <a:pt x="61" y="30"/>
                    <a:pt x="61" y="30"/>
                  </a:cubicBezTo>
                  <a:cubicBezTo>
                    <a:pt x="63" y="27"/>
                    <a:pt x="66" y="24"/>
                    <a:pt x="69" y="22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6" y="9"/>
                    <a:pt x="63" y="6"/>
                    <a:pt x="6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6"/>
                    <a:pt x="6" y="9"/>
                    <a:pt x="2" y="1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6" y="24"/>
                    <a:pt x="9" y="27"/>
                    <a:pt x="1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1" name="Freeform 800"/>
            <p:cNvSpPr>
              <a:spLocks noEditPoints="1"/>
            </p:cNvSpPr>
            <p:nvPr/>
          </p:nvSpPr>
          <p:spPr bwMode="auto">
            <a:xfrm>
              <a:off x="4191000" y="2565401"/>
              <a:ext cx="41275" cy="42863"/>
            </a:xfrm>
            <a:custGeom>
              <a:avLst/>
              <a:gdLst>
                <a:gd name="T0" fmla="*/ 8 w 15"/>
                <a:gd name="T1" fmla="*/ 15 h 15"/>
                <a:gd name="T2" fmla="*/ 0 w 15"/>
                <a:gd name="T3" fmla="*/ 7 h 15"/>
                <a:gd name="T4" fmla="*/ 8 w 15"/>
                <a:gd name="T5" fmla="*/ 0 h 15"/>
                <a:gd name="T6" fmla="*/ 15 w 15"/>
                <a:gd name="T7" fmla="*/ 7 h 15"/>
                <a:gd name="T8" fmla="*/ 8 w 15"/>
                <a:gd name="T9" fmla="*/ 15 h 15"/>
                <a:gd name="T10" fmla="*/ 8 w 15"/>
                <a:gd name="T11" fmla="*/ 2 h 15"/>
                <a:gd name="T12" fmla="*/ 2 w 15"/>
                <a:gd name="T13" fmla="*/ 7 h 15"/>
                <a:gd name="T14" fmla="*/ 8 w 15"/>
                <a:gd name="T15" fmla="*/ 13 h 15"/>
                <a:gd name="T16" fmla="*/ 13 w 15"/>
                <a:gd name="T17" fmla="*/ 7 h 15"/>
                <a:gd name="T18" fmla="*/ 8 w 15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5">
                  <a:moveTo>
                    <a:pt x="8" y="15"/>
                  </a:move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12"/>
                    <a:pt x="12" y="15"/>
                    <a:pt x="8" y="15"/>
                  </a:cubicBezTo>
                  <a:close/>
                  <a:moveTo>
                    <a:pt x="8" y="2"/>
                  </a:moveTo>
                  <a:cubicBezTo>
                    <a:pt x="5" y="2"/>
                    <a:pt x="2" y="4"/>
                    <a:pt x="2" y="7"/>
                  </a:cubicBezTo>
                  <a:cubicBezTo>
                    <a:pt x="2" y="10"/>
                    <a:pt x="5" y="13"/>
                    <a:pt x="8" y="13"/>
                  </a:cubicBezTo>
                  <a:cubicBezTo>
                    <a:pt x="11" y="13"/>
                    <a:pt x="13" y="10"/>
                    <a:pt x="13" y="7"/>
                  </a:cubicBezTo>
                  <a:cubicBezTo>
                    <a:pt x="13" y="4"/>
                    <a:pt x="11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2" name="Freeform 801"/>
            <p:cNvSpPr>
              <a:spLocks/>
            </p:cNvSpPr>
            <p:nvPr/>
          </p:nvSpPr>
          <p:spPr bwMode="auto">
            <a:xfrm>
              <a:off x="4124325" y="2516188"/>
              <a:ext cx="215900" cy="114300"/>
            </a:xfrm>
            <a:custGeom>
              <a:avLst/>
              <a:gdLst>
                <a:gd name="T0" fmla="*/ 76 w 77"/>
                <a:gd name="T1" fmla="*/ 41 h 41"/>
                <a:gd name="T2" fmla="*/ 75 w 77"/>
                <a:gd name="T3" fmla="*/ 40 h 41"/>
                <a:gd name="T4" fmla="*/ 75 w 77"/>
                <a:gd name="T5" fmla="*/ 2 h 41"/>
                <a:gd name="T6" fmla="*/ 1 w 77"/>
                <a:gd name="T7" fmla="*/ 2 h 41"/>
                <a:gd name="T8" fmla="*/ 0 w 77"/>
                <a:gd name="T9" fmla="*/ 1 h 41"/>
                <a:gd name="T10" fmla="*/ 1 w 77"/>
                <a:gd name="T11" fmla="*/ 0 h 41"/>
                <a:gd name="T12" fmla="*/ 76 w 77"/>
                <a:gd name="T13" fmla="*/ 0 h 41"/>
                <a:gd name="T14" fmla="*/ 77 w 77"/>
                <a:gd name="T15" fmla="*/ 1 h 41"/>
                <a:gd name="T16" fmla="*/ 77 w 77"/>
                <a:gd name="T17" fmla="*/ 40 h 41"/>
                <a:gd name="T18" fmla="*/ 76 w 77"/>
                <a:gd name="T1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41">
                  <a:moveTo>
                    <a:pt x="76" y="41"/>
                  </a:moveTo>
                  <a:cubicBezTo>
                    <a:pt x="75" y="41"/>
                    <a:pt x="75" y="40"/>
                    <a:pt x="75" y="40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7" y="0"/>
                    <a:pt x="77" y="1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7" y="41"/>
                    <a:pt x="7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3" name="Freeform 802"/>
            <p:cNvSpPr>
              <a:spLocks/>
            </p:cNvSpPr>
            <p:nvPr/>
          </p:nvSpPr>
          <p:spPr bwMode="auto">
            <a:xfrm>
              <a:off x="4137025" y="2501901"/>
              <a:ext cx="215900" cy="114300"/>
            </a:xfrm>
            <a:custGeom>
              <a:avLst/>
              <a:gdLst>
                <a:gd name="T0" fmla="*/ 76 w 77"/>
                <a:gd name="T1" fmla="*/ 41 h 41"/>
                <a:gd name="T2" fmla="*/ 74 w 77"/>
                <a:gd name="T3" fmla="*/ 40 h 41"/>
                <a:gd name="T4" fmla="*/ 74 w 77"/>
                <a:gd name="T5" fmla="*/ 2 h 41"/>
                <a:gd name="T6" fmla="*/ 1 w 77"/>
                <a:gd name="T7" fmla="*/ 2 h 41"/>
                <a:gd name="T8" fmla="*/ 0 w 77"/>
                <a:gd name="T9" fmla="*/ 1 h 41"/>
                <a:gd name="T10" fmla="*/ 1 w 77"/>
                <a:gd name="T11" fmla="*/ 0 h 41"/>
                <a:gd name="T12" fmla="*/ 76 w 77"/>
                <a:gd name="T13" fmla="*/ 0 h 41"/>
                <a:gd name="T14" fmla="*/ 77 w 77"/>
                <a:gd name="T15" fmla="*/ 1 h 41"/>
                <a:gd name="T16" fmla="*/ 77 w 77"/>
                <a:gd name="T17" fmla="*/ 40 h 41"/>
                <a:gd name="T18" fmla="*/ 76 w 77"/>
                <a:gd name="T1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41">
                  <a:moveTo>
                    <a:pt x="76" y="41"/>
                  </a:moveTo>
                  <a:cubicBezTo>
                    <a:pt x="75" y="41"/>
                    <a:pt x="74" y="40"/>
                    <a:pt x="74" y="40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6" y="41"/>
                    <a:pt x="7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04" name="Группа 703"/>
          <p:cNvGrpSpPr/>
          <p:nvPr/>
        </p:nvGrpSpPr>
        <p:grpSpPr>
          <a:xfrm>
            <a:off x="3176451" y="3441822"/>
            <a:ext cx="315001" cy="277943"/>
            <a:chOff x="2347913" y="1987551"/>
            <a:chExt cx="215900" cy="190500"/>
          </a:xfrm>
          <a:solidFill>
            <a:schemeClr val="accent1"/>
          </a:solidFill>
        </p:grpSpPr>
        <p:sp>
          <p:nvSpPr>
            <p:cNvPr id="705" name="Freeform 567"/>
            <p:cNvSpPr>
              <a:spLocks/>
            </p:cNvSpPr>
            <p:nvPr/>
          </p:nvSpPr>
          <p:spPr bwMode="auto">
            <a:xfrm>
              <a:off x="2347913" y="1987551"/>
              <a:ext cx="215900" cy="139700"/>
            </a:xfrm>
            <a:custGeom>
              <a:avLst/>
              <a:gdLst>
                <a:gd name="T0" fmla="*/ 45 w 56"/>
                <a:gd name="T1" fmla="*/ 36 h 36"/>
                <a:gd name="T2" fmla="*/ 44 w 56"/>
                <a:gd name="T3" fmla="*/ 36 h 36"/>
                <a:gd name="T4" fmla="*/ 43 w 56"/>
                <a:gd name="T5" fmla="*/ 34 h 36"/>
                <a:gd name="T6" fmla="*/ 44 w 56"/>
                <a:gd name="T7" fmla="*/ 33 h 36"/>
                <a:gd name="T8" fmla="*/ 45 w 56"/>
                <a:gd name="T9" fmla="*/ 33 h 36"/>
                <a:gd name="T10" fmla="*/ 53 w 56"/>
                <a:gd name="T11" fmla="*/ 25 h 36"/>
                <a:gd name="T12" fmla="*/ 47 w 56"/>
                <a:gd name="T13" fmla="*/ 17 h 36"/>
                <a:gd name="T14" fmla="*/ 46 w 56"/>
                <a:gd name="T15" fmla="*/ 16 h 36"/>
                <a:gd name="T16" fmla="*/ 38 w 56"/>
                <a:gd name="T17" fmla="*/ 12 h 36"/>
                <a:gd name="T18" fmla="*/ 37 w 56"/>
                <a:gd name="T19" fmla="*/ 12 h 36"/>
                <a:gd name="T20" fmla="*/ 37 w 56"/>
                <a:gd name="T21" fmla="*/ 11 h 36"/>
                <a:gd name="T22" fmla="*/ 26 w 56"/>
                <a:gd name="T23" fmla="*/ 2 h 36"/>
                <a:gd name="T24" fmla="*/ 14 w 56"/>
                <a:gd name="T25" fmla="*/ 13 h 36"/>
                <a:gd name="T26" fmla="*/ 14 w 56"/>
                <a:gd name="T27" fmla="*/ 14 h 36"/>
                <a:gd name="T28" fmla="*/ 13 w 56"/>
                <a:gd name="T29" fmla="*/ 15 h 36"/>
                <a:gd name="T30" fmla="*/ 12 w 56"/>
                <a:gd name="T31" fmla="*/ 14 h 36"/>
                <a:gd name="T32" fmla="*/ 2 w 56"/>
                <a:gd name="T33" fmla="*/ 24 h 36"/>
                <a:gd name="T34" fmla="*/ 12 w 56"/>
                <a:gd name="T35" fmla="*/ 33 h 36"/>
                <a:gd name="T36" fmla="*/ 13 w 56"/>
                <a:gd name="T37" fmla="*/ 34 h 36"/>
                <a:gd name="T38" fmla="*/ 12 w 56"/>
                <a:gd name="T39" fmla="*/ 36 h 36"/>
                <a:gd name="T40" fmla="*/ 0 w 56"/>
                <a:gd name="T41" fmla="*/ 24 h 36"/>
                <a:gd name="T42" fmla="*/ 12 w 56"/>
                <a:gd name="T43" fmla="*/ 12 h 36"/>
                <a:gd name="T44" fmla="*/ 12 w 56"/>
                <a:gd name="T45" fmla="*/ 12 h 36"/>
                <a:gd name="T46" fmla="*/ 26 w 56"/>
                <a:gd name="T47" fmla="*/ 0 h 36"/>
                <a:gd name="T48" fmla="*/ 39 w 56"/>
                <a:gd name="T49" fmla="*/ 10 h 36"/>
                <a:gd name="T50" fmla="*/ 40 w 56"/>
                <a:gd name="T51" fmla="*/ 10 h 36"/>
                <a:gd name="T52" fmla="*/ 48 w 56"/>
                <a:gd name="T53" fmla="*/ 15 h 36"/>
                <a:gd name="T54" fmla="*/ 56 w 56"/>
                <a:gd name="T55" fmla="*/ 25 h 36"/>
                <a:gd name="T56" fmla="*/ 45 w 56"/>
                <a:gd name="T5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36">
                  <a:moveTo>
                    <a:pt x="45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3" y="35"/>
                    <a:pt x="43" y="34"/>
                  </a:cubicBezTo>
                  <a:cubicBezTo>
                    <a:pt x="43" y="34"/>
                    <a:pt x="44" y="33"/>
                    <a:pt x="44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50" y="33"/>
                    <a:pt x="53" y="30"/>
                    <a:pt x="53" y="25"/>
                  </a:cubicBezTo>
                  <a:cubicBezTo>
                    <a:pt x="53" y="21"/>
                    <a:pt x="51" y="18"/>
                    <a:pt x="47" y="17"/>
                  </a:cubicBezTo>
                  <a:cubicBezTo>
                    <a:pt x="47" y="17"/>
                    <a:pt x="46" y="17"/>
                    <a:pt x="46" y="16"/>
                  </a:cubicBezTo>
                  <a:cubicBezTo>
                    <a:pt x="45" y="13"/>
                    <a:pt x="42" y="11"/>
                    <a:pt x="38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6" y="6"/>
                    <a:pt x="31" y="2"/>
                    <a:pt x="26" y="2"/>
                  </a:cubicBezTo>
                  <a:cubicBezTo>
                    <a:pt x="20" y="2"/>
                    <a:pt x="14" y="7"/>
                    <a:pt x="14" y="13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2" y="14"/>
                    <a:pt x="12" y="14"/>
                  </a:cubicBezTo>
                  <a:cubicBezTo>
                    <a:pt x="6" y="14"/>
                    <a:pt x="2" y="19"/>
                    <a:pt x="2" y="24"/>
                  </a:cubicBezTo>
                  <a:cubicBezTo>
                    <a:pt x="2" y="29"/>
                    <a:pt x="6" y="33"/>
                    <a:pt x="12" y="33"/>
                  </a:cubicBezTo>
                  <a:cubicBezTo>
                    <a:pt x="12" y="33"/>
                    <a:pt x="13" y="34"/>
                    <a:pt x="13" y="34"/>
                  </a:cubicBezTo>
                  <a:cubicBezTo>
                    <a:pt x="13" y="35"/>
                    <a:pt x="12" y="36"/>
                    <a:pt x="12" y="36"/>
                  </a:cubicBezTo>
                  <a:cubicBezTo>
                    <a:pt x="5" y="36"/>
                    <a:pt x="0" y="30"/>
                    <a:pt x="0" y="24"/>
                  </a:cubicBezTo>
                  <a:cubicBezTo>
                    <a:pt x="0" y="18"/>
                    <a:pt x="5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5"/>
                    <a:pt x="19" y="0"/>
                    <a:pt x="26" y="0"/>
                  </a:cubicBezTo>
                  <a:cubicBezTo>
                    <a:pt x="32" y="0"/>
                    <a:pt x="37" y="4"/>
                    <a:pt x="39" y="10"/>
                  </a:cubicBezTo>
                  <a:cubicBezTo>
                    <a:pt x="39" y="10"/>
                    <a:pt x="40" y="10"/>
                    <a:pt x="40" y="10"/>
                  </a:cubicBezTo>
                  <a:cubicBezTo>
                    <a:pt x="44" y="10"/>
                    <a:pt x="47" y="12"/>
                    <a:pt x="48" y="15"/>
                  </a:cubicBezTo>
                  <a:cubicBezTo>
                    <a:pt x="53" y="16"/>
                    <a:pt x="56" y="20"/>
                    <a:pt x="56" y="25"/>
                  </a:cubicBezTo>
                  <a:cubicBezTo>
                    <a:pt x="56" y="31"/>
                    <a:pt x="51" y="36"/>
                    <a:pt x="4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6" name="Freeform 568"/>
            <p:cNvSpPr>
              <a:spLocks/>
            </p:cNvSpPr>
            <p:nvPr/>
          </p:nvSpPr>
          <p:spPr bwMode="auto">
            <a:xfrm>
              <a:off x="2393950" y="2035176"/>
              <a:ext cx="23812" cy="30163"/>
            </a:xfrm>
            <a:custGeom>
              <a:avLst/>
              <a:gdLst>
                <a:gd name="T0" fmla="*/ 4 w 6"/>
                <a:gd name="T1" fmla="*/ 8 h 8"/>
                <a:gd name="T2" fmla="*/ 4 w 6"/>
                <a:gd name="T3" fmla="*/ 7 h 8"/>
                <a:gd name="T4" fmla="*/ 0 w 6"/>
                <a:gd name="T5" fmla="*/ 2 h 8"/>
                <a:gd name="T6" fmla="*/ 1 w 6"/>
                <a:gd name="T7" fmla="*/ 0 h 8"/>
                <a:gd name="T8" fmla="*/ 2 w 6"/>
                <a:gd name="T9" fmla="*/ 1 h 8"/>
                <a:gd name="T10" fmla="*/ 5 w 6"/>
                <a:gd name="T11" fmla="*/ 5 h 8"/>
                <a:gd name="T12" fmla="*/ 5 w 6"/>
                <a:gd name="T13" fmla="*/ 7 h 8"/>
                <a:gd name="T14" fmla="*/ 4 w 6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1" y="6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3" y="5"/>
                    <a:pt x="5" y="5"/>
                  </a:cubicBezTo>
                  <a:cubicBezTo>
                    <a:pt x="5" y="6"/>
                    <a:pt x="6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7" name="Freeform 569"/>
            <p:cNvSpPr>
              <a:spLocks/>
            </p:cNvSpPr>
            <p:nvPr/>
          </p:nvSpPr>
          <p:spPr bwMode="auto">
            <a:xfrm>
              <a:off x="2479675" y="2027238"/>
              <a:ext cx="19050" cy="22225"/>
            </a:xfrm>
            <a:custGeom>
              <a:avLst/>
              <a:gdLst>
                <a:gd name="T0" fmla="*/ 1 w 5"/>
                <a:gd name="T1" fmla="*/ 6 h 6"/>
                <a:gd name="T2" fmla="*/ 0 w 5"/>
                <a:gd name="T3" fmla="*/ 5 h 6"/>
                <a:gd name="T4" fmla="*/ 3 w 5"/>
                <a:gd name="T5" fmla="*/ 0 h 6"/>
                <a:gd name="T6" fmla="*/ 5 w 5"/>
                <a:gd name="T7" fmla="*/ 1 h 6"/>
                <a:gd name="T8" fmla="*/ 4 w 5"/>
                <a:gd name="T9" fmla="*/ 2 h 6"/>
                <a:gd name="T10" fmla="*/ 2 w 5"/>
                <a:gd name="T11" fmla="*/ 5 h 6"/>
                <a:gd name="T12" fmla="*/ 2 w 5"/>
                <a:gd name="T13" fmla="*/ 6 h 6"/>
                <a:gd name="T14" fmla="*/ 1 w 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2"/>
                    <a:pt x="2" y="3"/>
                    <a:pt x="2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8" name="Freeform 570"/>
            <p:cNvSpPr>
              <a:spLocks noEditPoints="1"/>
            </p:cNvSpPr>
            <p:nvPr/>
          </p:nvSpPr>
          <p:spPr bwMode="auto">
            <a:xfrm>
              <a:off x="2405063" y="2097088"/>
              <a:ext cx="96837" cy="61913"/>
            </a:xfrm>
            <a:custGeom>
              <a:avLst/>
              <a:gdLst>
                <a:gd name="T0" fmla="*/ 24 w 25"/>
                <a:gd name="T1" fmla="*/ 16 h 16"/>
                <a:gd name="T2" fmla="*/ 1 w 25"/>
                <a:gd name="T3" fmla="*/ 16 h 16"/>
                <a:gd name="T4" fmla="*/ 0 w 25"/>
                <a:gd name="T5" fmla="*/ 15 h 16"/>
                <a:gd name="T6" fmla="*/ 0 w 25"/>
                <a:gd name="T7" fmla="*/ 1 h 16"/>
                <a:gd name="T8" fmla="*/ 1 w 25"/>
                <a:gd name="T9" fmla="*/ 0 h 16"/>
                <a:gd name="T10" fmla="*/ 24 w 25"/>
                <a:gd name="T11" fmla="*/ 0 h 16"/>
                <a:gd name="T12" fmla="*/ 25 w 25"/>
                <a:gd name="T13" fmla="*/ 1 h 16"/>
                <a:gd name="T14" fmla="*/ 25 w 25"/>
                <a:gd name="T15" fmla="*/ 15 h 16"/>
                <a:gd name="T16" fmla="*/ 24 w 25"/>
                <a:gd name="T17" fmla="*/ 16 h 16"/>
                <a:gd name="T18" fmla="*/ 2 w 25"/>
                <a:gd name="T19" fmla="*/ 13 h 16"/>
                <a:gd name="T20" fmla="*/ 23 w 25"/>
                <a:gd name="T21" fmla="*/ 13 h 16"/>
                <a:gd name="T22" fmla="*/ 23 w 25"/>
                <a:gd name="T23" fmla="*/ 2 h 16"/>
                <a:gd name="T24" fmla="*/ 2 w 25"/>
                <a:gd name="T25" fmla="*/ 2 h 16"/>
                <a:gd name="T26" fmla="*/ 2 w 25"/>
                <a:gd name="T2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24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6"/>
                    <a:pt x="24" y="16"/>
                  </a:cubicBezTo>
                  <a:close/>
                  <a:moveTo>
                    <a:pt x="2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9" name="Freeform 571"/>
            <p:cNvSpPr>
              <a:spLocks noEditPoints="1"/>
            </p:cNvSpPr>
            <p:nvPr/>
          </p:nvSpPr>
          <p:spPr bwMode="auto">
            <a:xfrm>
              <a:off x="2393950" y="2146301"/>
              <a:ext cx="123825" cy="31750"/>
            </a:xfrm>
            <a:custGeom>
              <a:avLst/>
              <a:gdLst>
                <a:gd name="T0" fmla="*/ 31 w 32"/>
                <a:gd name="T1" fmla="*/ 8 h 8"/>
                <a:gd name="T2" fmla="*/ 1 w 32"/>
                <a:gd name="T3" fmla="*/ 8 h 8"/>
                <a:gd name="T4" fmla="*/ 0 w 32"/>
                <a:gd name="T5" fmla="*/ 8 h 8"/>
                <a:gd name="T6" fmla="*/ 0 w 32"/>
                <a:gd name="T7" fmla="*/ 7 h 8"/>
                <a:gd name="T8" fmla="*/ 3 w 32"/>
                <a:gd name="T9" fmla="*/ 1 h 8"/>
                <a:gd name="T10" fmla="*/ 4 w 32"/>
                <a:gd name="T11" fmla="*/ 0 h 8"/>
                <a:gd name="T12" fmla="*/ 27 w 32"/>
                <a:gd name="T13" fmla="*/ 0 h 8"/>
                <a:gd name="T14" fmla="*/ 28 w 32"/>
                <a:gd name="T15" fmla="*/ 1 h 8"/>
                <a:gd name="T16" fmla="*/ 32 w 32"/>
                <a:gd name="T17" fmla="*/ 7 h 8"/>
                <a:gd name="T18" fmla="*/ 32 w 32"/>
                <a:gd name="T19" fmla="*/ 8 h 8"/>
                <a:gd name="T20" fmla="*/ 31 w 32"/>
                <a:gd name="T21" fmla="*/ 8 h 8"/>
                <a:gd name="T22" fmla="*/ 3 w 32"/>
                <a:gd name="T23" fmla="*/ 6 h 8"/>
                <a:gd name="T24" fmla="*/ 29 w 32"/>
                <a:gd name="T25" fmla="*/ 6 h 8"/>
                <a:gd name="T26" fmla="*/ 27 w 32"/>
                <a:gd name="T27" fmla="*/ 3 h 8"/>
                <a:gd name="T28" fmla="*/ 5 w 32"/>
                <a:gd name="T29" fmla="*/ 3 h 8"/>
                <a:gd name="T30" fmla="*/ 3 w 32"/>
                <a:gd name="T3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8">
                  <a:moveTo>
                    <a:pt x="3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1"/>
                    <a:pt x="28" y="1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lose/>
                  <a:moveTo>
                    <a:pt x="3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0" name="Freeform 572"/>
            <p:cNvSpPr>
              <a:spLocks/>
            </p:cNvSpPr>
            <p:nvPr/>
          </p:nvSpPr>
          <p:spPr bwMode="auto">
            <a:xfrm>
              <a:off x="2452688" y="2081213"/>
              <a:ext cx="6350" cy="42863"/>
            </a:xfrm>
            <a:custGeom>
              <a:avLst/>
              <a:gdLst>
                <a:gd name="T0" fmla="*/ 1 w 2"/>
                <a:gd name="T1" fmla="*/ 11 h 11"/>
                <a:gd name="T2" fmla="*/ 0 w 2"/>
                <a:gd name="T3" fmla="*/ 10 h 11"/>
                <a:gd name="T4" fmla="*/ 0 w 2"/>
                <a:gd name="T5" fmla="*/ 1 h 11"/>
                <a:gd name="T6" fmla="*/ 1 w 2"/>
                <a:gd name="T7" fmla="*/ 0 h 11"/>
                <a:gd name="T8" fmla="*/ 2 w 2"/>
                <a:gd name="T9" fmla="*/ 1 h 11"/>
                <a:gd name="T10" fmla="*/ 2 w 2"/>
                <a:gd name="T11" fmla="*/ 10 h 11"/>
                <a:gd name="T12" fmla="*/ 1 w 2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1">
                  <a:moveTo>
                    <a:pt x="1" y="11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1" name="Freeform 573"/>
            <p:cNvSpPr>
              <a:spLocks/>
            </p:cNvSpPr>
            <p:nvPr/>
          </p:nvSpPr>
          <p:spPr bwMode="auto">
            <a:xfrm>
              <a:off x="2444750" y="2065338"/>
              <a:ext cx="22225" cy="23813"/>
            </a:xfrm>
            <a:custGeom>
              <a:avLst/>
              <a:gdLst>
                <a:gd name="T0" fmla="*/ 0 w 6"/>
                <a:gd name="T1" fmla="*/ 5 h 6"/>
                <a:gd name="T2" fmla="*/ 3 w 6"/>
                <a:gd name="T3" fmla="*/ 1 h 6"/>
                <a:gd name="T4" fmla="*/ 3 w 6"/>
                <a:gd name="T5" fmla="*/ 1 h 6"/>
                <a:gd name="T6" fmla="*/ 6 w 6"/>
                <a:gd name="T7" fmla="*/ 5 h 6"/>
                <a:gd name="T8" fmla="*/ 6 w 6"/>
                <a:gd name="T9" fmla="*/ 6 h 6"/>
                <a:gd name="T10" fmla="*/ 0 w 6"/>
                <a:gd name="T11" fmla="*/ 6 h 6"/>
                <a:gd name="T12" fmla="*/ 0 w 6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2" name="Freeform 574"/>
            <p:cNvSpPr>
              <a:spLocks/>
            </p:cNvSpPr>
            <p:nvPr/>
          </p:nvSpPr>
          <p:spPr bwMode="auto">
            <a:xfrm>
              <a:off x="2444750" y="2116138"/>
              <a:ext cx="22225" cy="19050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3 w 6"/>
                <a:gd name="T5" fmla="*/ 5 h 5"/>
                <a:gd name="T6" fmla="*/ 6 w 6"/>
                <a:gd name="T7" fmla="*/ 0 h 5"/>
                <a:gd name="T8" fmla="*/ 6 w 6"/>
                <a:gd name="T9" fmla="*/ 0 h 5"/>
                <a:gd name="T10" fmla="*/ 0 w 6"/>
                <a:gd name="T11" fmla="*/ 0 h 5"/>
                <a:gd name="T12" fmla="*/ 0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13" name="Группа 712"/>
          <p:cNvGrpSpPr/>
          <p:nvPr/>
        </p:nvGrpSpPr>
        <p:grpSpPr>
          <a:xfrm>
            <a:off x="2659744" y="3441824"/>
            <a:ext cx="315001" cy="270995"/>
            <a:chOff x="5900738" y="3587751"/>
            <a:chExt cx="215900" cy="185738"/>
          </a:xfrm>
          <a:solidFill>
            <a:schemeClr val="accent1"/>
          </a:solidFill>
        </p:grpSpPr>
        <p:sp>
          <p:nvSpPr>
            <p:cNvPr id="714" name="Freeform 592"/>
            <p:cNvSpPr>
              <a:spLocks/>
            </p:cNvSpPr>
            <p:nvPr/>
          </p:nvSpPr>
          <p:spPr bwMode="auto">
            <a:xfrm>
              <a:off x="5900738" y="3587751"/>
              <a:ext cx="215900" cy="139700"/>
            </a:xfrm>
            <a:custGeom>
              <a:avLst/>
              <a:gdLst>
                <a:gd name="T0" fmla="*/ 45 w 56"/>
                <a:gd name="T1" fmla="*/ 36 h 36"/>
                <a:gd name="T2" fmla="*/ 41 w 56"/>
                <a:gd name="T3" fmla="*/ 36 h 36"/>
                <a:gd name="T4" fmla="*/ 40 w 56"/>
                <a:gd name="T5" fmla="*/ 35 h 36"/>
                <a:gd name="T6" fmla="*/ 41 w 56"/>
                <a:gd name="T7" fmla="*/ 34 h 36"/>
                <a:gd name="T8" fmla="*/ 45 w 56"/>
                <a:gd name="T9" fmla="*/ 34 h 36"/>
                <a:gd name="T10" fmla="*/ 54 w 56"/>
                <a:gd name="T11" fmla="*/ 25 h 36"/>
                <a:gd name="T12" fmla="*/ 47 w 56"/>
                <a:gd name="T13" fmla="*/ 17 h 36"/>
                <a:gd name="T14" fmla="*/ 47 w 56"/>
                <a:gd name="T15" fmla="*/ 16 h 36"/>
                <a:gd name="T16" fmla="*/ 39 w 56"/>
                <a:gd name="T17" fmla="*/ 12 h 36"/>
                <a:gd name="T18" fmla="*/ 38 w 56"/>
                <a:gd name="T19" fmla="*/ 12 h 36"/>
                <a:gd name="T20" fmla="*/ 37 w 56"/>
                <a:gd name="T21" fmla="*/ 11 h 36"/>
                <a:gd name="T22" fmla="*/ 26 w 56"/>
                <a:gd name="T23" fmla="*/ 2 h 36"/>
                <a:gd name="T24" fmla="*/ 15 w 56"/>
                <a:gd name="T25" fmla="*/ 14 h 36"/>
                <a:gd name="T26" fmla="*/ 15 w 56"/>
                <a:gd name="T27" fmla="*/ 14 h 36"/>
                <a:gd name="T28" fmla="*/ 14 w 56"/>
                <a:gd name="T29" fmla="*/ 15 h 36"/>
                <a:gd name="T30" fmla="*/ 12 w 56"/>
                <a:gd name="T31" fmla="*/ 15 h 36"/>
                <a:gd name="T32" fmla="*/ 2 w 56"/>
                <a:gd name="T33" fmla="*/ 24 h 36"/>
                <a:gd name="T34" fmla="*/ 12 w 56"/>
                <a:gd name="T35" fmla="*/ 34 h 36"/>
                <a:gd name="T36" fmla="*/ 15 w 56"/>
                <a:gd name="T37" fmla="*/ 34 h 36"/>
                <a:gd name="T38" fmla="*/ 16 w 56"/>
                <a:gd name="T39" fmla="*/ 35 h 36"/>
                <a:gd name="T40" fmla="*/ 15 w 56"/>
                <a:gd name="T41" fmla="*/ 36 h 36"/>
                <a:gd name="T42" fmla="*/ 12 w 56"/>
                <a:gd name="T43" fmla="*/ 36 h 36"/>
                <a:gd name="T44" fmla="*/ 0 w 56"/>
                <a:gd name="T45" fmla="*/ 24 h 36"/>
                <a:gd name="T46" fmla="*/ 12 w 56"/>
                <a:gd name="T47" fmla="*/ 12 h 36"/>
                <a:gd name="T48" fmla="*/ 13 w 56"/>
                <a:gd name="T49" fmla="*/ 12 h 36"/>
                <a:gd name="T50" fmla="*/ 26 w 56"/>
                <a:gd name="T51" fmla="*/ 0 h 36"/>
                <a:gd name="T52" fmla="*/ 39 w 56"/>
                <a:gd name="T53" fmla="*/ 10 h 36"/>
                <a:gd name="T54" fmla="*/ 48 w 56"/>
                <a:gd name="T55" fmla="*/ 15 h 36"/>
                <a:gd name="T56" fmla="*/ 56 w 56"/>
                <a:gd name="T57" fmla="*/ 25 h 36"/>
                <a:gd name="T58" fmla="*/ 45 w 56"/>
                <a:gd name="T5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" h="36">
                  <a:moveTo>
                    <a:pt x="45" y="36"/>
                  </a:move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0" y="35"/>
                    <a:pt x="40" y="35"/>
                  </a:cubicBezTo>
                  <a:cubicBezTo>
                    <a:pt x="40" y="34"/>
                    <a:pt x="41" y="34"/>
                    <a:pt x="41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0" y="34"/>
                    <a:pt x="54" y="30"/>
                    <a:pt x="54" y="25"/>
                  </a:cubicBezTo>
                  <a:cubicBezTo>
                    <a:pt x="54" y="21"/>
                    <a:pt x="51" y="18"/>
                    <a:pt x="47" y="17"/>
                  </a:cubicBezTo>
                  <a:cubicBezTo>
                    <a:pt x="47" y="17"/>
                    <a:pt x="47" y="17"/>
                    <a:pt x="47" y="16"/>
                  </a:cubicBezTo>
                  <a:cubicBezTo>
                    <a:pt x="46" y="13"/>
                    <a:pt x="42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6" y="6"/>
                    <a:pt x="31" y="2"/>
                    <a:pt x="26" y="2"/>
                  </a:cubicBezTo>
                  <a:cubicBezTo>
                    <a:pt x="20" y="2"/>
                    <a:pt x="15" y="7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7" y="15"/>
                    <a:pt x="2" y="19"/>
                    <a:pt x="2" y="24"/>
                  </a:cubicBezTo>
                  <a:cubicBezTo>
                    <a:pt x="2" y="29"/>
                    <a:pt x="7" y="34"/>
                    <a:pt x="12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6" y="34"/>
                    <a:pt x="16" y="35"/>
                  </a:cubicBezTo>
                  <a:cubicBezTo>
                    <a:pt x="16" y="35"/>
                    <a:pt x="15" y="36"/>
                    <a:pt x="15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6" y="36"/>
                    <a:pt x="0" y="30"/>
                    <a:pt x="0" y="24"/>
                  </a:cubicBezTo>
                  <a:cubicBezTo>
                    <a:pt x="0" y="18"/>
                    <a:pt x="6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6"/>
                    <a:pt x="19" y="0"/>
                    <a:pt x="26" y="0"/>
                  </a:cubicBezTo>
                  <a:cubicBezTo>
                    <a:pt x="32" y="0"/>
                    <a:pt x="37" y="4"/>
                    <a:pt x="39" y="10"/>
                  </a:cubicBezTo>
                  <a:cubicBezTo>
                    <a:pt x="43" y="9"/>
                    <a:pt x="47" y="11"/>
                    <a:pt x="48" y="15"/>
                  </a:cubicBezTo>
                  <a:cubicBezTo>
                    <a:pt x="53" y="17"/>
                    <a:pt x="56" y="21"/>
                    <a:pt x="56" y="25"/>
                  </a:cubicBezTo>
                  <a:cubicBezTo>
                    <a:pt x="56" y="31"/>
                    <a:pt x="51" y="36"/>
                    <a:pt x="4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5" name="Freeform 593"/>
            <p:cNvSpPr>
              <a:spLocks/>
            </p:cNvSpPr>
            <p:nvPr/>
          </p:nvSpPr>
          <p:spPr bwMode="auto">
            <a:xfrm>
              <a:off x="5949950" y="3636963"/>
              <a:ext cx="20637" cy="28575"/>
            </a:xfrm>
            <a:custGeom>
              <a:avLst/>
              <a:gdLst>
                <a:gd name="T0" fmla="*/ 4 w 5"/>
                <a:gd name="T1" fmla="*/ 7 h 7"/>
                <a:gd name="T2" fmla="*/ 3 w 5"/>
                <a:gd name="T3" fmla="*/ 7 h 7"/>
                <a:gd name="T4" fmla="*/ 0 w 5"/>
                <a:gd name="T5" fmla="*/ 1 h 7"/>
                <a:gd name="T6" fmla="*/ 1 w 5"/>
                <a:gd name="T7" fmla="*/ 0 h 7"/>
                <a:gd name="T8" fmla="*/ 2 w 5"/>
                <a:gd name="T9" fmla="*/ 1 h 7"/>
                <a:gd name="T10" fmla="*/ 4 w 5"/>
                <a:gd name="T11" fmla="*/ 5 h 7"/>
                <a:gd name="T12" fmla="*/ 5 w 5"/>
                <a:gd name="T13" fmla="*/ 6 h 7"/>
                <a:gd name="T14" fmla="*/ 4 w 5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4" y="7"/>
                    <a:pt x="3" y="7"/>
                    <a:pt x="3" y="7"/>
                  </a:cubicBezTo>
                  <a:cubicBezTo>
                    <a:pt x="0" y="6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2"/>
                    <a:pt x="2" y="4"/>
                    <a:pt x="4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6" name="Freeform 594"/>
            <p:cNvSpPr>
              <a:spLocks/>
            </p:cNvSpPr>
            <p:nvPr/>
          </p:nvSpPr>
          <p:spPr bwMode="auto">
            <a:xfrm>
              <a:off x="6032500" y="3625851"/>
              <a:ext cx="19050" cy="23813"/>
            </a:xfrm>
            <a:custGeom>
              <a:avLst/>
              <a:gdLst>
                <a:gd name="T0" fmla="*/ 2 w 5"/>
                <a:gd name="T1" fmla="*/ 6 h 6"/>
                <a:gd name="T2" fmla="*/ 1 w 5"/>
                <a:gd name="T3" fmla="*/ 5 h 6"/>
                <a:gd name="T4" fmla="*/ 4 w 5"/>
                <a:gd name="T5" fmla="*/ 0 h 6"/>
                <a:gd name="T6" fmla="*/ 5 w 5"/>
                <a:gd name="T7" fmla="*/ 1 h 6"/>
                <a:gd name="T8" fmla="*/ 5 w 5"/>
                <a:gd name="T9" fmla="*/ 2 h 6"/>
                <a:gd name="T10" fmla="*/ 3 w 5"/>
                <a:gd name="T11" fmla="*/ 5 h 6"/>
                <a:gd name="T12" fmla="*/ 2 w 5"/>
                <a:gd name="T13" fmla="*/ 6 h 6"/>
                <a:gd name="T14" fmla="*/ 2 w 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6"/>
                    <a:pt x="1" y="6"/>
                    <a:pt x="1" y="5"/>
                  </a:cubicBezTo>
                  <a:cubicBezTo>
                    <a:pt x="0" y="2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3" y="3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7" name="Freeform 595"/>
            <p:cNvSpPr>
              <a:spLocks noEditPoints="1"/>
            </p:cNvSpPr>
            <p:nvPr/>
          </p:nvSpPr>
          <p:spPr bwMode="auto">
            <a:xfrm>
              <a:off x="5973763" y="3668713"/>
              <a:ext cx="69850" cy="34925"/>
            </a:xfrm>
            <a:custGeom>
              <a:avLst/>
              <a:gdLst>
                <a:gd name="T0" fmla="*/ 9 w 18"/>
                <a:gd name="T1" fmla="*/ 9 h 9"/>
                <a:gd name="T2" fmla="*/ 0 w 18"/>
                <a:gd name="T3" fmla="*/ 4 h 9"/>
                <a:gd name="T4" fmla="*/ 9 w 18"/>
                <a:gd name="T5" fmla="*/ 0 h 9"/>
                <a:gd name="T6" fmla="*/ 18 w 18"/>
                <a:gd name="T7" fmla="*/ 4 h 9"/>
                <a:gd name="T8" fmla="*/ 9 w 18"/>
                <a:gd name="T9" fmla="*/ 9 h 9"/>
                <a:gd name="T10" fmla="*/ 9 w 18"/>
                <a:gd name="T11" fmla="*/ 2 h 9"/>
                <a:gd name="T12" fmla="*/ 2 w 18"/>
                <a:gd name="T13" fmla="*/ 4 h 9"/>
                <a:gd name="T14" fmla="*/ 9 w 18"/>
                <a:gd name="T15" fmla="*/ 7 h 9"/>
                <a:gd name="T16" fmla="*/ 16 w 18"/>
                <a:gd name="T17" fmla="*/ 4 h 9"/>
                <a:gd name="T18" fmla="*/ 9 w 18"/>
                <a:gd name="T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9">
                  <a:moveTo>
                    <a:pt x="9" y="9"/>
                  </a:moveTo>
                  <a:cubicBezTo>
                    <a:pt x="4" y="9"/>
                    <a:pt x="0" y="7"/>
                    <a:pt x="0" y="4"/>
                  </a:cubicBezTo>
                  <a:cubicBezTo>
                    <a:pt x="0" y="2"/>
                    <a:pt x="4" y="0"/>
                    <a:pt x="9" y="0"/>
                  </a:cubicBezTo>
                  <a:cubicBezTo>
                    <a:pt x="14" y="0"/>
                    <a:pt x="18" y="2"/>
                    <a:pt x="18" y="4"/>
                  </a:cubicBezTo>
                  <a:cubicBezTo>
                    <a:pt x="18" y="7"/>
                    <a:pt x="14" y="9"/>
                    <a:pt x="9" y="9"/>
                  </a:cubicBezTo>
                  <a:close/>
                  <a:moveTo>
                    <a:pt x="9" y="2"/>
                  </a:moveTo>
                  <a:cubicBezTo>
                    <a:pt x="5" y="2"/>
                    <a:pt x="2" y="3"/>
                    <a:pt x="2" y="4"/>
                  </a:cubicBezTo>
                  <a:cubicBezTo>
                    <a:pt x="2" y="5"/>
                    <a:pt x="5" y="7"/>
                    <a:pt x="9" y="7"/>
                  </a:cubicBezTo>
                  <a:cubicBezTo>
                    <a:pt x="13" y="7"/>
                    <a:pt x="16" y="5"/>
                    <a:pt x="16" y="4"/>
                  </a:cubicBezTo>
                  <a:cubicBezTo>
                    <a:pt x="16" y="3"/>
                    <a:pt x="13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8" name="Freeform 596"/>
            <p:cNvSpPr>
              <a:spLocks/>
            </p:cNvSpPr>
            <p:nvPr/>
          </p:nvSpPr>
          <p:spPr bwMode="auto">
            <a:xfrm>
              <a:off x="5973763" y="3719513"/>
              <a:ext cx="69850" cy="19050"/>
            </a:xfrm>
            <a:custGeom>
              <a:avLst/>
              <a:gdLst>
                <a:gd name="T0" fmla="*/ 9 w 18"/>
                <a:gd name="T1" fmla="*/ 5 h 5"/>
                <a:gd name="T2" fmla="*/ 0 w 18"/>
                <a:gd name="T3" fmla="*/ 1 h 5"/>
                <a:gd name="T4" fmla="*/ 1 w 18"/>
                <a:gd name="T5" fmla="*/ 0 h 5"/>
                <a:gd name="T6" fmla="*/ 2 w 18"/>
                <a:gd name="T7" fmla="*/ 1 h 5"/>
                <a:gd name="T8" fmla="*/ 9 w 18"/>
                <a:gd name="T9" fmla="*/ 3 h 5"/>
                <a:gd name="T10" fmla="*/ 16 w 18"/>
                <a:gd name="T11" fmla="*/ 1 h 5"/>
                <a:gd name="T12" fmla="*/ 17 w 18"/>
                <a:gd name="T13" fmla="*/ 0 h 5"/>
                <a:gd name="T14" fmla="*/ 18 w 18"/>
                <a:gd name="T15" fmla="*/ 1 h 5"/>
                <a:gd name="T16" fmla="*/ 9 w 18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">
                  <a:moveTo>
                    <a:pt x="9" y="5"/>
                  </a:moveTo>
                  <a:cubicBezTo>
                    <a:pt x="4" y="5"/>
                    <a:pt x="0" y="3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5" y="3"/>
                    <a:pt x="9" y="3"/>
                  </a:cubicBezTo>
                  <a:cubicBezTo>
                    <a:pt x="13" y="3"/>
                    <a:pt x="16" y="2"/>
                    <a:pt x="16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3"/>
                    <a:pt x="14" y="5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9" name="Freeform 597"/>
            <p:cNvSpPr>
              <a:spLocks noEditPoints="1"/>
            </p:cNvSpPr>
            <p:nvPr/>
          </p:nvSpPr>
          <p:spPr bwMode="auto">
            <a:xfrm>
              <a:off x="5973763" y="3679826"/>
              <a:ext cx="69850" cy="93663"/>
            </a:xfrm>
            <a:custGeom>
              <a:avLst/>
              <a:gdLst>
                <a:gd name="T0" fmla="*/ 9 w 18"/>
                <a:gd name="T1" fmla="*/ 24 h 24"/>
                <a:gd name="T2" fmla="*/ 0 w 18"/>
                <a:gd name="T3" fmla="*/ 20 h 24"/>
                <a:gd name="T4" fmla="*/ 0 w 18"/>
                <a:gd name="T5" fmla="*/ 1 h 24"/>
                <a:gd name="T6" fmla="*/ 1 w 18"/>
                <a:gd name="T7" fmla="*/ 0 h 24"/>
                <a:gd name="T8" fmla="*/ 2 w 18"/>
                <a:gd name="T9" fmla="*/ 1 h 24"/>
                <a:gd name="T10" fmla="*/ 9 w 18"/>
                <a:gd name="T11" fmla="*/ 4 h 24"/>
                <a:gd name="T12" fmla="*/ 16 w 18"/>
                <a:gd name="T13" fmla="*/ 1 h 24"/>
                <a:gd name="T14" fmla="*/ 17 w 18"/>
                <a:gd name="T15" fmla="*/ 0 h 24"/>
                <a:gd name="T16" fmla="*/ 18 w 18"/>
                <a:gd name="T17" fmla="*/ 1 h 24"/>
                <a:gd name="T18" fmla="*/ 18 w 18"/>
                <a:gd name="T19" fmla="*/ 20 h 24"/>
                <a:gd name="T20" fmla="*/ 9 w 18"/>
                <a:gd name="T21" fmla="*/ 24 h 24"/>
                <a:gd name="T22" fmla="*/ 2 w 18"/>
                <a:gd name="T23" fmla="*/ 4 h 24"/>
                <a:gd name="T24" fmla="*/ 2 w 18"/>
                <a:gd name="T25" fmla="*/ 20 h 24"/>
                <a:gd name="T26" fmla="*/ 9 w 18"/>
                <a:gd name="T27" fmla="*/ 22 h 24"/>
                <a:gd name="T28" fmla="*/ 16 w 18"/>
                <a:gd name="T29" fmla="*/ 20 h 24"/>
                <a:gd name="T30" fmla="*/ 16 w 18"/>
                <a:gd name="T31" fmla="*/ 4 h 24"/>
                <a:gd name="T32" fmla="*/ 9 w 18"/>
                <a:gd name="T33" fmla="*/ 6 h 24"/>
                <a:gd name="T34" fmla="*/ 2 w 18"/>
                <a:gd name="T3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24">
                  <a:moveTo>
                    <a:pt x="9" y="24"/>
                  </a:moveTo>
                  <a:cubicBezTo>
                    <a:pt x="4" y="24"/>
                    <a:pt x="0" y="23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5" y="4"/>
                    <a:pt x="9" y="4"/>
                  </a:cubicBezTo>
                  <a:cubicBezTo>
                    <a:pt x="13" y="4"/>
                    <a:pt x="16" y="2"/>
                    <a:pt x="16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3"/>
                    <a:pt x="14" y="24"/>
                    <a:pt x="9" y="24"/>
                  </a:cubicBezTo>
                  <a:close/>
                  <a:moveTo>
                    <a:pt x="2" y="4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5" y="22"/>
                    <a:pt x="9" y="22"/>
                  </a:cubicBezTo>
                  <a:cubicBezTo>
                    <a:pt x="13" y="22"/>
                    <a:pt x="16" y="21"/>
                    <a:pt x="16" y="2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5"/>
                    <a:pt x="12" y="6"/>
                    <a:pt x="9" y="6"/>
                  </a:cubicBezTo>
                  <a:cubicBezTo>
                    <a:pt x="6" y="6"/>
                    <a:pt x="4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20" name="Группа 719"/>
          <p:cNvGrpSpPr/>
          <p:nvPr/>
        </p:nvGrpSpPr>
        <p:grpSpPr>
          <a:xfrm>
            <a:off x="585714" y="3441823"/>
            <a:ext cx="317319" cy="247834"/>
            <a:chOff x="1557338" y="5194301"/>
            <a:chExt cx="217487" cy="169863"/>
          </a:xfrm>
          <a:solidFill>
            <a:schemeClr val="accent1"/>
          </a:solidFill>
        </p:grpSpPr>
        <p:sp>
          <p:nvSpPr>
            <p:cNvPr id="721" name="Freeform 598"/>
            <p:cNvSpPr>
              <a:spLocks/>
            </p:cNvSpPr>
            <p:nvPr/>
          </p:nvSpPr>
          <p:spPr bwMode="auto">
            <a:xfrm>
              <a:off x="1557338" y="5194301"/>
              <a:ext cx="217487" cy="139700"/>
            </a:xfrm>
            <a:custGeom>
              <a:avLst/>
              <a:gdLst>
                <a:gd name="T0" fmla="*/ 45 w 56"/>
                <a:gd name="T1" fmla="*/ 36 h 36"/>
                <a:gd name="T2" fmla="*/ 41 w 56"/>
                <a:gd name="T3" fmla="*/ 36 h 36"/>
                <a:gd name="T4" fmla="*/ 40 w 56"/>
                <a:gd name="T5" fmla="*/ 34 h 36"/>
                <a:gd name="T6" fmla="*/ 41 w 56"/>
                <a:gd name="T7" fmla="*/ 33 h 36"/>
                <a:gd name="T8" fmla="*/ 45 w 56"/>
                <a:gd name="T9" fmla="*/ 33 h 36"/>
                <a:gd name="T10" fmla="*/ 53 w 56"/>
                <a:gd name="T11" fmla="*/ 25 h 36"/>
                <a:gd name="T12" fmla="*/ 47 w 56"/>
                <a:gd name="T13" fmla="*/ 17 h 36"/>
                <a:gd name="T14" fmla="*/ 46 w 56"/>
                <a:gd name="T15" fmla="*/ 16 h 36"/>
                <a:gd name="T16" fmla="*/ 38 w 56"/>
                <a:gd name="T17" fmla="*/ 12 h 36"/>
                <a:gd name="T18" fmla="*/ 37 w 56"/>
                <a:gd name="T19" fmla="*/ 12 h 36"/>
                <a:gd name="T20" fmla="*/ 37 w 56"/>
                <a:gd name="T21" fmla="*/ 11 h 36"/>
                <a:gd name="T22" fmla="*/ 26 w 56"/>
                <a:gd name="T23" fmla="*/ 2 h 36"/>
                <a:gd name="T24" fmla="*/ 14 w 56"/>
                <a:gd name="T25" fmla="*/ 13 h 36"/>
                <a:gd name="T26" fmla="*/ 14 w 56"/>
                <a:gd name="T27" fmla="*/ 14 h 36"/>
                <a:gd name="T28" fmla="*/ 13 w 56"/>
                <a:gd name="T29" fmla="*/ 15 h 36"/>
                <a:gd name="T30" fmla="*/ 11 w 56"/>
                <a:gd name="T31" fmla="*/ 14 h 36"/>
                <a:gd name="T32" fmla="*/ 2 w 56"/>
                <a:gd name="T33" fmla="*/ 24 h 36"/>
                <a:gd name="T34" fmla="*/ 11 w 56"/>
                <a:gd name="T35" fmla="*/ 33 h 36"/>
                <a:gd name="T36" fmla="*/ 14 w 56"/>
                <a:gd name="T37" fmla="*/ 33 h 36"/>
                <a:gd name="T38" fmla="*/ 15 w 56"/>
                <a:gd name="T39" fmla="*/ 34 h 36"/>
                <a:gd name="T40" fmla="*/ 14 w 56"/>
                <a:gd name="T41" fmla="*/ 36 h 36"/>
                <a:gd name="T42" fmla="*/ 11 w 56"/>
                <a:gd name="T43" fmla="*/ 36 h 36"/>
                <a:gd name="T44" fmla="*/ 0 w 56"/>
                <a:gd name="T45" fmla="*/ 24 h 36"/>
                <a:gd name="T46" fmla="*/ 11 w 56"/>
                <a:gd name="T47" fmla="*/ 12 h 36"/>
                <a:gd name="T48" fmla="*/ 12 w 56"/>
                <a:gd name="T49" fmla="*/ 12 h 36"/>
                <a:gd name="T50" fmla="*/ 26 w 56"/>
                <a:gd name="T51" fmla="*/ 0 h 36"/>
                <a:gd name="T52" fmla="*/ 39 w 56"/>
                <a:gd name="T53" fmla="*/ 10 h 36"/>
                <a:gd name="T54" fmla="*/ 40 w 56"/>
                <a:gd name="T55" fmla="*/ 10 h 36"/>
                <a:gd name="T56" fmla="*/ 48 w 56"/>
                <a:gd name="T57" fmla="*/ 15 h 36"/>
                <a:gd name="T58" fmla="*/ 56 w 56"/>
                <a:gd name="T59" fmla="*/ 25 h 36"/>
                <a:gd name="T60" fmla="*/ 45 w 56"/>
                <a:gd name="T6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36">
                  <a:moveTo>
                    <a:pt x="45" y="36"/>
                  </a:move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5"/>
                    <a:pt x="40" y="34"/>
                  </a:cubicBezTo>
                  <a:cubicBezTo>
                    <a:pt x="40" y="34"/>
                    <a:pt x="40" y="33"/>
                    <a:pt x="41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50" y="33"/>
                    <a:pt x="53" y="30"/>
                    <a:pt x="53" y="25"/>
                  </a:cubicBezTo>
                  <a:cubicBezTo>
                    <a:pt x="53" y="21"/>
                    <a:pt x="51" y="18"/>
                    <a:pt x="47" y="17"/>
                  </a:cubicBezTo>
                  <a:cubicBezTo>
                    <a:pt x="47" y="17"/>
                    <a:pt x="46" y="17"/>
                    <a:pt x="46" y="16"/>
                  </a:cubicBezTo>
                  <a:cubicBezTo>
                    <a:pt x="45" y="13"/>
                    <a:pt x="42" y="11"/>
                    <a:pt x="38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6" y="6"/>
                    <a:pt x="31" y="2"/>
                    <a:pt x="26" y="2"/>
                  </a:cubicBezTo>
                  <a:cubicBezTo>
                    <a:pt x="19" y="2"/>
                    <a:pt x="14" y="7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6" y="14"/>
                    <a:pt x="2" y="19"/>
                    <a:pt x="2" y="24"/>
                  </a:cubicBezTo>
                  <a:cubicBezTo>
                    <a:pt x="2" y="29"/>
                    <a:pt x="6" y="33"/>
                    <a:pt x="11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5" y="35"/>
                    <a:pt x="15" y="36"/>
                    <a:pt x="14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5" y="36"/>
                    <a:pt x="0" y="30"/>
                    <a:pt x="0" y="24"/>
                  </a:cubicBezTo>
                  <a:cubicBezTo>
                    <a:pt x="0" y="18"/>
                    <a:pt x="5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5"/>
                    <a:pt x="19" y="0"/>
                    <a:pt x="26" y="0"/>
                  </a:cubicBezTo>
                  <a:cubicBezTo>
                    <a:pt x="32" y="0"/>
                    <a:pt x="37" y="4"/>
                    <a:pt x="39" y="10"/>
                  </a:cubicBezTo>
                  <a:cubicBezTo>
                    <a:pt x="39" y="10"/>
                    <a:pt x="40" y="10"/>
                    <a:pt x="40" y="10"/>
                  </a:cubicBezTo>
                  <a:cubicBezTo>
                    <a:pt x="44" y="10"/>
                    <a:pt x="47" y="12"/>
                    <a:pt x="48" y="15"/>
                  </a:cubicBezTo>
                  <a:cubicBezTo>
                    <a:pt x="52" y="16"/>
                    <a:pt x="56" y="20"/>
                    <a:pt x="56" y="25"/>
                  </a:cubicBezTo>
                  <a:cubicBezTo>
                    <a:pt x="56" y="31"/>
                    <a:pt x="51" y="36"/>
                    <a:pt x="4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2" name="Freeform 599"/>
            <p:cNvSpPr>
              <a:spLocks/>
            </p:cNvSpPr>
            <p:nvPr/>
          </p:nvSpPr>
          <p:spPr bwMode="auto">
            <a:xfrm>
              <a:off x="1604963" y="5240338"/>
              <a:ext cx="19050" cy="31750"/>
            </a:xfrm>
            <a:custGeom>
              <a:avLst/>
              <a:gdLst>
                <a:gd name="T0" fmla="*/ 4 w 5"/>
                <a:gd name="T1" fmla="*/ 8 h 8"/>
                <a:gd name="T2" fmla="*/ 4 w 5"/>
                <a:gd name="T3" fmla="*/ 7 h 8"/>
                <a:gd name="T4" fmla="*/ 0 w 5"/>
                <a:gd name="T5" fmla="*/ 2 h 8"/>
                <a:gd name="T6" fmla="*/ 1 w 5"/>
                <a:gd name="T7" fmla="*/ 0 h 8"/>
                <a:gd name="T8" fmla="*/ 2 w 5"/>
                <a:gd name="T9" fmla="*/ 1 h 8"/>
                <a:gd name="T10" fmla="*/ 5 w 5"/>
                <a:gd name="T11" fmla="*/ 5 h 8"/>
                <a:gd name="T12" fmla="*/ 5 w 5"/>
                <a:gd name="T13" fmla="*/ 7 h 8"/>
                <a:gd name="T14" fmla="*/ 4 w 5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1" y="6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5"/>
                    <a:pt x="5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3" name="Freeform 600"/>
            <p:cNvSpPr>
              <a:spLocks/>
            </p:cNvSpPr>
            <p:nvPr/>
          </p:nvSpPr>
          <p:spPr bwMode="auto">
            <a:xfrm>
              <a:off x="1689100" y="5232401"/>
              <a:ext cx="19050" cy="23813"/>
            </a:xfrm>
            <a:custGeom>
              <a:avLst/>
              <a:gdLst>
                <a:gd name="T0" fmla="*/ 1 w 5"/>
                <a:gd name="T1" fmla="*/ 6 h 6"/>
                <a:gd name="T2" fmla="*/ 0 w 5"/>
                <a:gd name="T3" fmla="*/ 5 h 6"/>
                <a:gd name="T4" fmla="*/ 3 w 5"/>
                <a:gd name="T5" fmla="*/ 0 h 6"/>
                <a:gd name="T6" fmla="*/ 5 w 5"/>
                <a:gd name="T7" fmla="*/ 1 h 6"/>
                <a:gd name="T8" fmla="*/ 4 w 5"/>
                <a:gd name="T9" fmla="*/ 2 h 6"/>
                <a:gd name="T10" fmla="*/ 2 w 5"/>
                <a:gd name="T11" fmla="*/ 5 h 6"/>
                <a:gd name="T12" fmla="*/ 1 w 5"/>
                <a:gd name="T13" fmla="*/ 6 h 6"/>
                <a:gd name="T14" fmla="*/ 1 w 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2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2"/>
                    <a:pt x="2" y="3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4" name="Freeform 601"/>
            <p:cNvSpPr>
              <a:spLocks/>
            </p:cNvSpPr>
            <p:nvPr/>
          </p:nvSpPr>
          <p:spPr bwMode="auto">
            <a:xfrm>
              <a:off x="1627188" y="5314951"/>
              <a:ext cx="61912" cy="49213"/>
            </a:xfrm>
            <a:custGeom>
              <a:avLst/>
              <a:gdLst>
                <a:gd name="T0" fmla="*/ 10 w 16"/>
                <a:gd name="T1" fmla="*/ 13 h 13"/>
                <a:gd name="T2" fmla="*/ 3 w 16"/>
                <a:gd name="T3" fmla="*/ 10 h 13"/>
                <a:gd name="T4" fmla="*/ 1 w 16"/>
                <a:gd name="T5" fmla="*/ 1 h 13"/>
                <a:gd name="T6" fmla="*/ 2 w 16"/>
                <a:gd name="T7" fmla="*/ 0 h 13"/>
                <a:gd name="T8" fmla="*/ 3 w 16"/>
                <a:gd name="T9" fmla="*/ 1 h 13"/>
                <a:gd name="T10" fmla="*/ 5 w 16"/>
                <a:gd name="T11" fmla="*/ 8 h 13"/>
                <a:gd name="T12" fmla="*/ 14 w 16"/>
                <a:gd name="T13" fmla="*/ 8 h 13"/>
                <a:gd name="T14" fmla="*/ 16 w 16"/>
                <a:gd name="T15" fmla="*/ 8 h 13"/>
                <a:gd name="T16" fmla="*/ 16 w 16"/>
                <a:gd name="T17" fmla="*/ 10 h 13"/>
                <a:gd name="T18" fmla="*/ 10 w 1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3">
                  <a:moveTo>
                    <a:pt x="10" y="13"/>
                  </a:moveTo>
                  <a:cubicBezTo>
                    <a:pt x="7" y="13"/>
                    <a:pt x="5" y="12"/>
                    <a:pt x="3" y="10"/>
                  </a:cubicBezTo>
                  <a:cubicBezTo>
                    <a:pt x="1" y="7"/>
                    <a:pt x="0" y="4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4"/>
                    <a:pt x="3" y="7"/>
                    <a:pt x="5" y="8"/>
                  </a:cubicBezTo>
                  <a:cubicBezTo>
                    <a:pt x="7" y="11"/>
                    <a:pt x="12" y="11"/>
                    <a:pt x="14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4" y="12"/>
                    <a:pt x="12" y="13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5" name="Freeform 602"/>
            <p:cNvSpPr>
              <a:spLocks/>
            </p:cNvSpPr>
            <p:nvPr/>
          </p:nvSpPr>
          <p:spPr bwMode="auto">
            <a:xfrm>
              <a:off x="1639888" y="5291138"/>
              <a:ext cx="61912" cy="53975"/>
            </a:xfrm>
            <a:custGeom>
              <a:avLst/>
              <a:gdLst>
                <a:gd name="T0" fmla="*/ 14 w 16"/>
                <a:gd name="T1" fmla="*/ 14 h 14"/>
                <a:gd name="T2" fmla="*/ 14 w 16"/>
                <a:gd name="T3" fmla="*/ 14 h 14"/>
                <a:gd name="T4" fmla="*/ 13 w 16"/>
                <a:gd name="T5" fmla="*/ 12 h 14"/>
                <a:gd name="T6" fmla="*/ 11 w 16"/>
                <a:gd name="T7" fmla="*/ 5 h 14"/>
                <a:gd name="T8" fmla="*/ 7 w 16"/>
                <a:gd name="T9" fmla="*/ 3 h 14"/>
                <a:gd name="T10" fmla="*/ 2 w 16"/>
                <a:gd name="T11" fmla="*/ 5 h 14"/>
                <a:gd name="T12" fmla="*/ 0 w 16"/>
                <a:gd name="T13" fmla="*/ 5 h 14"/>
                <a:gd name="T14" fmla="*/ 0 w 16"/>
                <a:gd name="T15" fmla="*/ 3 h 14"/>
                <a:gd name="T16" fmla="*/ 7 w 16"/>
                <a:gd name="T17" fmla="*/ 0 h 14"/>
                <a:gd name="T18" fmla="*/ 13 w 16"/>
                <a:gd name="T19" fmla="*/ 3 h 14"/>
                <a:gd name="T20" fmla="*/ 15 w 16"/>
                <a:gd name="T21" fmla="*/ 13 h 14"/>
                <a:gd name="T22" fmla="*/ 14 w 16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4"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4" y="10"/>
                    <a:pt x="13" y="7"/>
                    <a:pt x="11" y="5"/>
                  </a:cubicBezTo>
                  <a:cubicBezTo>
                    <a:pt x="10" y="3"/>
                    <a:pt x="8" y="3"/>
                    <a:pt x="7" y="3"/>
                  </a:cubicBezTo>
                  <a:cubicBezTo>
                    <a:pt x="5" y="3"/>
                    <a:pt x="3" y="3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9" y="0"/>
                    <a:pt x="11" y="1"/>
                    <a:pt x="13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6" name="Freeform 603"/>
            <p:cNvSpPr>
              <a:spLocks/>
            </p:cNvSpPr>
            <p:nvPr/>
          </p:nvSpPr>
          <p:spPr bwMode="auto">
            <a:xfrm>
              <a:off x="1670050" y="5345113"/>
              <a:ext cx="19050" cy="19050"/>
            </a:xfrm>
            <a:custGeom>
              <a:avLst/>
              <a:gdLst>
                <a:gd name="T0" fmla="*/ 3 w 5"/>
                <a:gd name="T1" fmla="*/ 5 h 5"/>
                <a:gd name="T2" fmla="*/ 2 w 5"/>
                <a:gd name="T3" fmla="*/ 5 h 5"/>
                <a:gd name="T4" fmla="*/ 0 w 5"/>
                <a:gd name="T5" fmla="*/ 2 h 5"/>
                <a:gd name="T6" fmla="*/ 0 w 5"/>
                <a:gd name="T7" fmla="*/ 1 h 5"/>
                <a:gd name="T8" fmla="*/ 1 w 5"/>
                <a:gd name="T9" fmla="*/ 1 h 5"/>
                <a:gd name="T10" fmla="*/ 4 w 5"/>
                <a:gd name="T11" fmla="*/ 0 h 5"/>
                <a:gd name="T12" fmla="*/ 5 w 5"/>
                <a:gd name="T13" fmla="*/ 1 h 5"/>
                <a:gd name="T14" fmla="*/ 5 w 5"/>
                <a:gd name="T15" fmla="*/ 2 h 5"/>
                <a:gd name="T16" fmla="*/ 4 w 5"/>
                <a:gd name="T17" fmla="*/ 4 h 5"/>
                <a:gd name="T18" fmla="*/ 3 w 5"/>
                <a:gd name="T19" fmla="*/ 5 h 5"/>
                <a:gd name="T20" fmla="*/ 3 w 5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7" name="Freeform 604"/>
            <p:cNvSpPr>
              <a:spLocks/>
            </p:cNvSpPr>
            <p:nvPr/>
          </p:nvSpPr>
          <p:spPr bwMode="auto">
            <a:xfrm>
              <a:off x="1639888" y="5291138"/>
              <a:ext cx="19050" cy="19050"/>
            </a:xfrm>
            <a:custGeom>
              <a:avLst/>
              <a:gdLst>
                <a:gd name="T0" fmla="*/ 1 w 5"/>
                <a:gd name="T1" fmla="*/ 5 h 5"/>
                <a:gd name="T2" fmla="*/ 0 w 5"/>
                <a:gd name="T3" fmla="*/ 4 h 5"/>
                <a:gd name="T4" fmla="*/ 0 w 5"/>
                <a:gd name="T5" fmla="*/ 3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0 h 5"/>
                <a:gd name="T12" fmla="*/ 5 w 5"/>
                <a:gd name="T13" fmla="*/ 3 h 5"/>
                <a:gd name="T14" fmla="*/ 5 w 5"/>
                <a:gd name="T15" fmla="*/ 4 h 5"/>
                <a:gd name="T16" fmla="*/ 4 w 5"/>
                <a:gd name="T17" fmla="*/ 4 h 5"/>
                <a:gd name="T18" fmla="*/ 1 w 5"/>
                <a:gd name="T19" fmla="*/ 5 h 5"/>
                <a:gd name="T20" fmla="*/ 1 w 5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28" name="Группа 727"/>
          <p:cNvGrpSpPr/>
          <p:nvPr/>
        </p:nvGrpSpPr>
        <p:grpSpPr>
          <a:xfrm>
            <a:off x="1104822" y="3441824"/>
            <a:ext cx="317317" cy="270995"/>
            <a:chOff x="3136900" y="5186363"/>
            <a:chExt cx="217487" cy="185738"/>
          </a:xfrm>
          <a:solidFill>
            <a:schemeClr val="accent1"/>
          </a:solidFill>
        </p:grpSpPr>
        <p:sp>
          <p:nvSpPr>
            <p:cNvPr id="729" name="Freeform 605"/>
            <p:cNvSpPr>
              <a:spLocks/>
            </p:cNvSpPr>
            <p:nvPr/>
          </p:nvSpPr>
          <p:spPr bwMode="auto">
            <a:xfrm>
              <a:off x="3136900" y="5186363"/>
              <a:ext cx="217487" cy="139700"/>
            </a:xfrm>
            <a:custGeom>
              <a:avLst/>
              <a:gdLst>
                <a:gd name="T0" fmla="*/ 45 w 56"/>
                <a:gd name="T1" fmla="*/ 36 h 36"/>
                <a:gd name="T2" fmla="*/ 43 w 56"/>
                <a:gd name="T3" fmla="*/ 36 h 36"/>
                <a:gd name="T4" fmla="*/ 42 w 56"/>
                <a:gd name="T5" fmla="*/ 35 h 36"/>
                <a:gd name="T6" fmla="*/ 43 w 56"/>
                <a:gd name="T7" fmla="*/ 34 h 36"/>
                <a:gd name="T8" fmla="*/ 45 w 56"/>
                <a:gd name="T9" fmla="*/ 34 h 36"/>
                <a:gd name="T10" fmla="*/ 54 w 56"/>
                <a:gd name="T11" fmla="*/ 25 h 36"/>
                <a:gd name="T12" fmla="*/ 47 w 56"/>
                <a:gd name="T13" fmla="*/ 17 h 36"/>
                <a:gd name="T14" fmla="*/ 46 w 56"/>
                <a:gd name="T15" fmla="*/ 17 h 36"/>
                <a:gd name="T16" fmla="*/ 40 w 56"/>
                <a:gd name="T17" fmla="*/ 12 h 36"/>
                <a:gd name="T18" fmla="*/ 38 w 56"/>
                <a:gd name="T19" fmla="*/ 12 h 36"/>
                <a:gd name="T20" fmla="*/ 37 w 56"/>
                <a:gd name="T21" fmla="*/ 12 h 36"/>
                <a:gd name="T22" fmla="*/ 37 w 56"/>
                <a:gd name="T23" fmla="*/ 12 h 36"/>
                <a:gd name="T24" fmla="*/ 26 w 56"/>
                <a:gd name="T25" fmla="*/ 2 h 36"/>
                <a:gd name="T26" fmla="*/ 15 w 56"/>
                <a:gd name="T27" fmla="*/ 14 h 36"/>
                <a:gd name="T28" fmla="*/ 14 w 56"/>
                <a:gd name="T29" fmla="*/ 15 h 36"/>
                <a:gd name="T30" fmla="*/ 13 w 56"/>
                <a:gd name="T31" fmla="*/ 15 h 36"/>
                <a:gd name="T32" fmla="*/ 12 w 56"/>
                <a:gd name="T33" fmla="*/ 15 h 36"/>
                <a:gd name="T34" fmla="*/ 2 w 56"/>
                <a:gd name="T35" fmla="*/ 24 h 36"/>
                <a:gd name="T36" fmla="*/ 12 w 56"/>
                <a:gd name="T37" fmla="*/ 34 h 36"/>
                <a:gd name="T38" fmla="*/ 12 w 56"/>
                <a:gd name="T39" fmla="*/ 34 h 36"/>
                <a:gd name="T40" fmla="*/ 13 w 56"/>
                <a:gd name="T41" fmla="*/ 35 h 36"/>
                <a:gd name="T42" fmla="*/ 12 w 56"/>
                <a:gd name="T43" fmla="*/ 36 h 36"/>
                <a:gd name="T44" fmla="*/ 12 w 56"/>
                <a:gd name="T45" fmla="*/ 36 h 36"/>
                <a:gd name="T46" fmla="*/ 0 w 56"/>
                <a:gd name="T47" fmla="*/ 24 h 36"/>
                <a:gd name="T48" fmla="*/ 12 w 56"/>
                <a:gd name="T49" fmla="*/ 13 h 36"/>
                <a:gd name="T50" fmla="*/ 12 w 56"/>
                <a:gd name="T51" fmla="*/ 13 h 36"/>
                <a:gd name="T52" fmla="*/ 26 w 56"/>
                <a:gd name="T53" fmla="*/ 0 h 36"/>
                <a:gd name="T54" fmla="*/ 39 w 56"/>
                <a:gd name="T55" fmla="*/ 10 h 36"/>
                <a:gd name="T56" fmla="*/ 40 w 56"/>
                <a:gd name="T57" fmla="*/ 10 h 36"/>
                <a:gd name="T58" fmla="*/ 48 w 56"/>
                <a:gd name="T59" fmla="*/ 15 h 36"/>
                <a:gd name="T60" fmla="*/ 56 w 56"/>
                <a:gd name="T61" fmla="*/ 25 h 36"/>
                <a:gd name="T62" fmla="*/ 45 w 56"/>
                <a:gd name="T6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36">
                  <a:moveTo>
                    <a:pt x="45" y="36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2" y="35"/>
                    <a:pt x="42" y="35"/>
                  </a:cubicBezTo>
                  <a:cubicBezTo>
                    <a:pt x="42" y="34"/>
                    <a:pt x="43" y="34"/>
                    <a:pt x="43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0" y="34"/>
                    <a:pt x="54" y="30"/>
                    <a:pt x="54" y="25"/>
                  </a:cubicBezTo>
                  <a:cubicBezTo>
                    <a:pt x="54" y="22"/>
                    <a:pt x="51" y="18"/>
                    <a:pt x="47" y="17"/>
                  </a:cubicBezTo>
                  <a:cubicBezTo>
                    <a:pt x="47" y="17"/>
                    <a:pt x="46" y="17"/>
                    <a:pt x="46" y="17"/>
                  </a:cubicBezTo>
                  <a:cubicBezTo>
                    <a:pt x="46" y="14"/>
                    <a:pt x="43" y="12"/>
                    <a:pt x="40" y="12"/>
                  </a:cubicBezTo>
                  <a:cubicBezTo>
                    <a:pt x="40" y="12"/>
                    <a:pt x="39" y="12"/>
                    <a:pt x="38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6"/>
                    <a:pt x="31" y="2"/>
                    <a:pt x="26" y="2"/>
                  </a:cubicBezTo>
                  <a:cubicBezTo>
                    <a:pt x="20" y="2"/>
                    <a:pt x="15" y="8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6" y="15"/>
                    <a:pt x="2" y="19"/>
                    <a:pt x="2" y="24"/>
                  </a:cubicBezTo>
                  <a:cubicBezTo>
                    <a:pt x="2" y="30"/>
                    <a:pt x="6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3" y="35"/>
                    <a:pt x="13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5" y="36"/>
                    <a:pt x="0" y="31"/>
                    <a:pt x="0" y="24"/>
                  </a:cubicBezTo>
                  <a:cubicBezTo>
                    <a:pt x="0" y="18"/>
                    <a:pt x="5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6"/>
                    <a:pt x="19" y="0"/>
                    <a:pt x="26" y="0"/>
                  </a:cubicBezTo>
                  <a:cubicBezTo>
                    <a:pt x="32" y="0"/>
                    <a:pt x="37" y="4"/>
                    <a:pt x="39" y="10"/>
                  </a:cubicBezTo>
                  <a:cubicBezTo>
                    <a:pt x="39" y="10"/>
                    <a:pt x="40" y="10"/>
                    <a:pt x="40" y="10"/>
                  </a:cubicBezTo>
                  <a:cubicBezTo>
                    <a:pt x="44" y="10"/>
                    <a:pt x="47" y="12"/>
                    <a:pt x="48" y="15"/>
                  </a:cubicBezTo>
                  <a:cubicBezTo>
                    <a:pt x="53" y="17"/>
                    <a:pt x="56" y="21"/>
                    <a:pt x="56" y="25"/>
                  </a:cubicBezTo>
                  <a:cubicBezTo>
                    <a:pt x="56" y="31"/>
                    <a:pt x="51" y="36"/>
                    <a:pt x="4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0" name="Freeform 606"/>
            <p:cNvSpPr>
              <a:spLocks/>
            </p:cNvSpPr>
            <p:nvPr/>
          </p:nvSpPr>
          <p:spPr bwMode="auto">
            <a:xfrm>
              <a:off x="3182938" y="5237163"/>
              <a:ext cx="23812" cy="26988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7 h 7"/>
                <a:gd name="T4" fmla="*/ 0 w 6"/>
                <a:gd name="T5" fmla="*/ 1 h 7"/>
                <a:gd name="T6" fmla="*/ 1 w 6"/>
                <a:gd name="T7" fmla="*/ 0 h 7"/>
                <a:gd name="T8" fmla="*/ 3 w 6"/>
                <a:gd name="T9" fmla="*/ 1 h 7"/>
                <a:gd name="T10" fmla="*/ 5 w 6"/>
                <a:gd name="T11" fmla="*/ 5 h 7"/>
                <a:gd name="T12" fmla="*/ 5 w 6"/>
                <a:gd name="T13" fmla="*/ 6 h 7"/>
                <a:gd name="T14" fmla="*/ 4 w 6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1" y="6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2"/>
                    <a:pt x="3" y="4"/>
                    <a:pt x="5" y="5"/>
                  </a:cubicBezTo>
                  <a:cubicBezTo>
                    <a:pt x="5" y="5"/>
                    <a:pt x="6" y="6"/>
                    <a:pt x="5" y="6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1" name="Freeform 608"/>
            <p:cNvSpPr>
              <a:spLocks/>
            </p:cNvSpPr>
            <p:nvPr/>
          </p:nvSpPr>
          <p:spPr bwMode="auto">
            <a:xfrm>
              <a:off x="3268663" y="5226051"/>
              <a:ext cx="19050" cy="22225"/>
            </a:xfrm>
            <a:custGeom>
              <a:avLst/>
              <a:gdLst>
                <a:gd name="T0" fmla="*/ 1 w 5"/>
                <a:gd name="T1" fmla="*/ 6 h 6"/>
                <a:gd name="T2" fmla="*/ 0 w 5"/>
                <a:gd name="T3" fmla="*/ 5 h 6"/>
                <a:gd name="T4" fmla="*/ 4 w 5"/>
                <a:gd name="T5" fmla="*/ 0 h 6"/>
                <a:gd name="T6" fmla="*/ 5 w 5"/>
                <a:gd name="T7" fmla="*/ 1 h 6"/>
                <a:gd name="T8" fmla="*/ 4 w 5"/>
                <a:gd name="T9" fmla="*/ 2 h 6"/>
                <a:gd name="T10" fmla="*/ 3 w 5"/>
                <a:gd name="T11" fmla="*/ 5 h 6"/>
                <a:gd name="T12" fmla="*/ 2 w 5"/>
                <a:gd name="T13" fmla="*/ 6 h 6"/>
                <a:gd name="T14" fmla="*/ 1 w 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2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2" y="3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2" name="Freeform 609"/>
            <p:cNvSpPr>
              <a:spLocks noEditPoints="1"/>
            </p:cNvSpPr>
            <p:nvPr/>
          </p:nvSpPr>
          <p:spPr bwMode="auto">
            <a:xfrm>
              <a:off x="3198813" y="5283201"/>
              <a:ext cx="93663" cy="74613"/>
            </a:xfrm>
            <a:custGeom>
              <a:avLst/>
              <a:gdLst>
                <a:gd name="T0" fmla="*/ 19 w 24"/>
                <a:gd name="T1" fmla="*/ 19 h 19"/>
                <a:gd name="T2" fmla="*/ 4 w 24"/>
                <a:gd name="T3" fmla="*/ 19 h 19"/>
                <a:gd name="T4" fmla="*/ 0 w 24"/>
                <a:gd name="T5" fmla="*/ 15 h 19"/>
                <a:gd name="T6" fmla="*/ 0 w 24"/>
                <a:gd name="T7" fmla="*/ 4 h 19"/>
                <a:gd name="T8" fmla="*/ 4 w 24"/>
                <a:gd name="T9" fmla="*/ 0 h 19"/>
                <a:gd name="T10" fmla="*/ 19 w 24"/>
                <a:gd name="T11" fmla="*/ 0 h 19"/>
                <a:gd name="T12" fmla="*/ 24 w 24"/>
                <a:gd name="T13" fmla="*/ 4 h 19"/>
                <a:gd name="T14" fmla="*/ 24 w 24"/>
                <a:gd name="T15" fmla="*/ 15 h 19"/>
                <a:gd name="T16" fmla="*/ 19 w 24"/>
                <a:gd name="T17" fmla="*/ 19 h 19"/>
                <a:gd name="T18" fmla="*/ 4 w 24"/>
                <a:gd name="T19" fmla="*/ 2 h 19"/>
                <a:gd name="T20" fmla="*/ 2 w 24"/>
                <a:gd name="T21" fmla="*/ 4 h 19"/>
                <a:gd name="T22" fmla="*/ 2 w 24"/>
                <a:gd name="T23" fmla="*/ 15 h 19"/>
                <a:gd name="T24" fmla="*/ 4 w 24"/>
                <a:gd name="T25" fmla="*/ 17 h 19"/>
                <a:gd name="T26" fmla="*/ 19 w 24"/>
                <a:gd name="T27" fmla="*/ 17 h 19"/>
                <a:gd name="T28" fmla="*/ 22 w 24"/>
                <a:gd name="T29" fmla="*/ 15 h 19"/>
                <a:gd name="T30" fmla="*/ 22 w 24"/>
                <a:gd name="T31" fmla="*/ 4 h 19"/>
                <a:gd name="T32" fmla="*/ 19 w 24"/>
                <a:gd name="T33" fmla="*/ 2 h 19"/>
                <a:gd name="T34" fmla="*/ 4 w 24"/>
                <a:gd name="T3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9">
                  <a:moveTo>
                    <a:pt x="19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2"/>
                    <a:pt x="24" y="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7"/>
                    <a:pt x="22" y="19"/>
                    <a:pt x="19" y="19"/>
                  </a:cubicBez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1" y="17"/>
                    <a:pt x="22" y="16"/>
                    <a:pt x="22" y="1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2"/>
                    <a:pt x="19" y="2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3" name="Freeform 610"/>
            <p:cNvSpPr>
              <a:spLocks/>
            </p:cNvSpPr>
            <p:nvPr/>
          </p:nvSpPr>
          <p:spPr bwMode="auto">
            <a:xfrm>
              <a:off x="3225801" y="5364163"/>
              <a:ext cx="34925" cy="7938"/>
            </a:xfrm>
            <a:custGeom>
              <a:avLst/>
              <a:gdLst>
                <a:gd name="T0" fmla="*/ 8 w 9"/>
                <a:gd name="T1" fmla="*/ 2 h 2"/>
                <a:gd name="T2" fmla="*/ 1 w 9"/>
                <a:gd name="T3" fmla="*/ 2 h 2"/>
                <a:gd name="T4" fmla="*/ 0 w 9"/>
                <a:gd name="T5" fmla="*/ 1 h 2"/>
                <a:gd name="T6" fmla="*/ 1 w 9"/>
                <a:gd name="T7" fmla="*/ 0 h 2"/>
                <a:gd name="T8" fmla="*/ 8 w 9"/>
                <a:gd name="T9" fmla="*/ 0 h 2"/>
                <a:gd name="T10" fmla="*/ 9 w 9"/>
                <a:gd name="T11" fmla="*/ 1 h 2"/>
                <a:gd name="T12" fmla="*/ 8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34" name="Группа 733"/>
          <p:cNvGrpSpPr/>
          <p:nvPr/>
        </p:nvGrpSpPr>
        <p:grpSpPr>
          <a:xfrm>
            <a:off x="1623931" y="3441824"/>
            <a:ext cx="315002" cy="259414"/>
            <a:chOff x="4716463" y="5191126"/>
            <a:chExt cx="215900" cy="177800"/>
          </a:xfrm>
          <a:solidFill>
            <a:schemeClr val="accent1"/>
          </a:solidFill>
        </p:grpSpPr>
        <p:sp>
          <p:nvSpPr>
            <p:cNvPr id="735" name="Freeform 611"/>
            <p:cNvSpPr>
              <a:spLocks/>
            </p:cNvSpPr>
            <p:nvPr/>
          </p:nvSpPr>
          <p:spPr bwMode="auto">
            <a:xfrm>
              <a:off x="4716463" y="5191126"/>
              <a:ext cx="215900" cy="138113"/>
            </a:xfrm>
            <a:custGeom>
              <a:avLst/>
              <a:gdLst>
                <a:gd name="T0" fmla="*/ 45 w 56"/>
                <a:gd name="T1" fmla="*/ 36 h 36"/>
                <a:gd name="T2" fmla="*/ 44 w 56"/>
                <a:gd name="T3" fmla="*/ 36 h 36"/>
                <a:gd name="T4" fmla="*/ 42 w 56"/>
                <a:gd name="T5" fmla="*/ 34 h 36"/>
                <a:gd name="T6" fmla="*/ 44 w 56"/>
                <a:gd name="T7" fmla="*/ 33 h 36"/>
                <a:gd name="T8" fmla="*/ 45 w 56"/>
                <a:gd name="T9" fmla="*/ 33 h 36"/>
                <a:gd name="T10" fmla="*/ 54 w 56"/>
                <a:gd name="T11" fmla="*/ 25 h 36"/>
                <a:gd name="T12" fmla="*/ 47 w 56"/>
                <a:gd name="T13" fmla="*/ 17 h 36"/>
                <a:gd name="T14" fmla="*/ 47 w 56"/>
                <a:gd name="T15" fmla="*/ 16 h 36"/>
                <a:gd name="T16" fmla="*/ 38 w 56"/>
                <a:gd name="T17" fmla="*/ 12 h 36"/>
                <a:gd name="T18" fmla="*/ 38 w 56"/>
                <a:gd name="T19" fmla="*/ 12 h 36"/>
                <a:gd name="T20" fmla="*/ 37 w 56"/>
                <a:gd name="T21" fmla="*/ 11 h 36"/>
                <a:gd name="T22" fmla="*/ 26 w 56"/>
                <a:gd name="T23" fmla="*/ 2 h 36"/>
                <a:gd name="T24" fmla="*/ 15 w 56"/>
                <a:gd name="T25" fmla="*/ 13 h 36"/>
                <a:gd name="T26" fmla="*/ 14 w 56"/>
                <a:gd name="T27" fmla="*/ 14 h 36"/>
                <a:gd name="T28" fmla="*/ 13 w 56"/>
                <a:gd name="T29" fmla="*/ 15 h 36"/>
                <a:gd name="T30" fmla="*/ 12 w 56"/>
                <a:gd name="T31" fmla="*/ 14 h 36"/>
                <a:gd name="T32" fmla="*/ 2 w 56"/>
                <a:gd name="T33" fmla="*/ 24 h 36"/>
                <a:gd name="T34" fmla="*/ 12 w 56"/>
                <a:gd name="T35" fmla="*/ 33 h 36"/>
                <a:gd name="T36" fmla="*/ 13 w 56"/>
                <a:gd name="T37" fmla="*/ 33 h 36"/>
                <a:gd name="T38" fmla="*/ 14 w 56"/>
                <a:gd name="T39" fmla="*/ 34 h 36"/>
                <a:gd name="T40" fmla="*/ 13 w 56"/>
                <a:gd name="T41" fmla="*/ 36 h 36"/>
                <a:gd name="T42" fmla="*/ 12 w 56"/>
                <a:gd name="T43" fmla="*/ 36 h 36"/>
                <a:gd name="T44" fmla="*/ 0 w 56"/>
                <a:gd name="T45" fmla="*/ 24 h 36"/>
                <a:gd name="T46" fmla="*/ 12 w 56"/>
                <a:gd name="T47" fmla="*/ 12 h 36"/>
                <a:gd name="T48" fmla="*/ 13 w 56"/>
                <a:gd name="T49" fmla="*/ 12 h 36"/>
                <a:gd name="T50" fmla="*/ 26 w 56"/>
                <a:gd name="T51" fmla="*/ 0 h 36"/>
                <a:gd name="T52" fmla="*/ 39 w 56"/>
                <a:gd name="T53" fmla="*/ 10 h 36"/>
                <a:gd name="T54" fmla="*/ 40 w 56"/>
                <a:gd name="T55" fmla="*/ 10 h 36"/>
                <a:gd name="T56" fmla="*/ 48 w 56"/>
                <a:gd name="T57" fmla="*/ 15 h 36"/>
                <a:gd name="T58" fmla="*/ 56 w 56"/>
                <a:gd name="T59" fmla="*/ 25 h 36"/>
                <a:gd name="T60" fmla="*/ 45 w 56"/>
                <a:gd name="T6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36">
                  <a:moveTo>
                    <a:pt x="45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43" y="36"/>
                    <a:pt x="42" y="35"/>
                    <a:pt x="42" y="34"/>
                  </a:cubicBezTo>
                  <a:cubicBezTo>
                    <a:pt x="42" y="34"/>
                    <a:pt x="43" y="33"/>
                    <a:pt x="44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50" y="33"/>
                    <a:pt x="54" y="30"/>
                    <a:pt x="54" y="25"/>
                  </a:cubicBezTo>
                  <a:cubicBezTo>
                    <a:pt x="54" y="21"/>
                    <a:pt x="51" y="18"/>
                    <a:pt x="47" y="17"/>
                  </a:cubicBezTo>
                  <a:cubicBezTo>
                    <a:pt x="47" y="17"/>
                    <a:pt x="47" y="17"/>
                    <a:pt x="47" y="16"/>
                  </a:cubicBezTo>
                  <a:cubicBezTo>
                    <a:pt x="46" y="13"/>
                    <a:pt x="42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6" y="6"/>
                    <a:pt x="31" y="2"/>
                    <a:pt x="26" y="2"/>
                  </a:cubicBezTo>
                  <a:cubicBezTo>
                    <a:pt x="20" y="2"/>
                    <a:pt x="15" y="7"/>
                    <a:pt x="15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2" y="14"/>
                    <a:pt x="12" y="14"/>
                  </a:cubicBezTo>
                  <a:cubicBezTo>
                    <a:pt x="7" y="14"/>
                    <a:pt x="2" y="19"/>
                    <a:pt x="2" y="24"/>
                  </a:cubicBezTo>
                  <a:cubicBezTo>
                    <a:pt x="2" y="29"/>
                    <a:pt x="7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4" y="34"/>
                    <a:pt x="14" y="34"/>
                  </a:cubicBezTo>
                  <a:cubicBezTo>
                    <a:pt x="14" y="35"/>
                    <a:pt x="13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5" y="36"/>
                    <a:pt x="0" y="30"/>
                    <a:pt x="0" y="24"/>
                  </a:cubicBezTo>
                  <a:cubicBezTo>
                    <a:pt x="0" y="18"/>
                    <a:pt x="5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5"/>
                    <a:pt x="19" y="0"/>
                    <a:pt x="26" y="0"/>
                  </a:cubicBezTo>
                  <a:cubicBezTo>
                    <a:pt x="32" y="0"/>
                    <a:pt x="37" y="4"/>
                    <a:pt x="39" y="10"/>
                  </a:cubicBezTo>
                  <a:cubicBezTo>
                    <a:pt x="39" y="10"/>
                    <a:pt x="40" y="10"/>
                    <a:pt x="40" y="10"/>
                  </a:cubicBezTo>
                  <a:cubicBezTo>
                    <a:pt x="44" y="10"/>
                    <a:pt x="47" y="12"/>
                    <a:pt x="48" y="15"/>
                  </a:cubicBezTo>
                  <a:cubicBezTo>
                    <a:pt x="53" y="16"/>
                    <a:pt x="56" y="20"/>
                    <a:pt x="56" y="25"/>
                  </a:cubicBezTo>
                  <a:cubicBezTo>
                    <a:pt x="56" y="31"/>
                    <a:pt x="51" y="36"/>
                    <a:pt x="4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6" name="Freeform 612"/>
            <p:cNvSpPr>
              <a:spLocks/>
            </p:cNvSpPr>
            <p:nvPr/>
          </p:nvSpPr>
          <p:spPr bwMode="auto">
            <a:xfrm>
              <a:off x="4765676" y="5237163"/>
              <a:ext cx="20638" cy="30163"/>
            </a:xfrm>
            <a:custGeom>
              <a:avLst/>
              <a:gdLst>
                <a:gd name="T0" fmla="*/ 4 w 5"/>
                <a:gd name="T1" fmla="*/ 8 h 8"/>
                <a:gd name="T2" fmla="*/ 3 w 5"/>
                <a:gd name="T3" fmla="*/ 7 h 8"/>
                <a:gd name="T4" fmla="*/ 0 w 5"/>
                <a:gd name="T5" fmla="*/ 2 h 8"/>
                <a:gd name="T6" fmla="*/ 1 w 5"/>
                <a:gd name="T7" fmla="*/ 0 h 8"/>
                <a:gd name="T8" fmla="*/ 2 w 5"/>
                <a:gd name="T9" fmla="*/ 1 h 8"/>
                <a:gd name="T10" fmla="*/ 4 w 5"/>
                <a:gd name="T11" fmla="*/ 5 h 8"/>
                <a:gd name="T12" fmla="*/ 5 w 5"/>
                <a:gd name="T13" fmla="*/ 7 h 8"/>
                <a:gd name="T14" fmla="*/ 4 w 5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3" y="8"/>
                    <a:pt x="3" y="8"/>
                    <a:pt x="3" y="7"/>
                  </a:cubicBezTo>
                  <a:cubicBezTo>
                    <a:pt x="0" y="6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5"/>
                    <a:pt x="4" y="5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4" y="7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7" name="Freeform 613"/>
            <p:cNvSpPr>
              <a:spLocks/>
            </p:cNvSpPr>
            <p:nvPr/>
          </p:nvSpPr>
          <p:spPr bwMode="auto">
            <a:xfrm>
              <a:off x="4848226" y="5229226"/>
              <a:ext cx="19050" cy="23813"/>
            </a:xfrm>
            <a:custGeom>
              <a:avLst/>
              <a:gdLst>
                <a:gd name="T0" fmla="*/ 2 w 5"/>
                <a:gd name="T1" fmla="*/ 6 h 6"/>
                <a:gd name="T2" fmla="*/ 1 w 5"/>
                <a:gd name="T3" fmla="*/ 5 h 6"/>
                <a:gd name="T4" fmla="*/ 4 w 5"/>
                <a:gd name="T5" fmla="*/ 0 h 6"/>
                <a:gd name="T6" fmla="*/ 5 w 5"/>
                <a:gd name="T7" fmla="*/ 1 h 6"/>
                <a:gd name="T8" fmla="*/ 5 w 5"/>
                <a:gd name="T9" fmla="*/ 2 h 6"/>
                <a:gd name="T10" fmla="*/ 3 w 5"/>
                <a:gd name="T11" fmla="*/ 5 h 6"/>
                <a:gd name="T12" fmla="*/ 2 w 5"/>
                <a:gd name="T13" fmla="*/ 6 h 6"/>
                <a:gd name="T14" fmla="*/ 2 w 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6"/>
                    <a:pt x="1" y="5"/>
                    <a:pt x="1" y="5"/>
                  </a:cubicBezTo>
                  <a:cubicBezTo>
                    <a:pt x="0" y="2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2"/>
                    <a:pt x="3" y="3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8" name="Freeform 614"/>
            <p:cNvSpPr>
              <a:spLocks noEditPoints="1"/>
            </p:cNvSpPr>
            <p:nvPr/>
          </p:nvSpPr>
          <p:spPr bwMode="auto">
            <a:xfrm>
              <a:off x="4778376" y="5280026"/>
              <a:ext cx="92075" cy="88900"/>
            </a:xfrm>
            <a:custGeom>
              <a:avLst/>
              <a:gdLst>
                <a:gd name="T0" fmla="*/ 19 w 24"/>
                <a:gd name="T1" fmla="*/ 23 h 23"/>
                <a:gd name="T2" fmla="*/ 5 w 24"/>
                <a:gd name="T3" fmla="*/ 23 h 23"/>
                <a:gd name="T4" fmla="*/ 4 w 24"/>
                <a:gd name="T5" fmla="*/ 22 h 23"/>
                <a:gd name="T6" fmla="*/ 4 w 24"/>
                <a:gd name="T7" fmla="*/ 13 h 23"/>
                <a:gd name="T8" fmla="*/ 1 w 24"/>
                <a:gd name="T9" fmla="*/ 13 h 23"/>
                <a:gd name="T10" fmla="*/ 0 w 24"/>
                <a:gd name="T11" fmla="*/ 12 h 23"/>
                <a:gd name="T12" fmla="*/ 0 w 24"/>
                <a:gd name="T13" fmla="*/ 11 h 23"/>
                <a:gd name="T14" fmla="*/ 11 w 24"/>
                <a:gd name="T15" fmla="*/ 0 h 23"/>
                <a:gd name="T16" fmla="*/ 13 w 24"/>
                <a:gd name="T17" fmla="*/ 0 h 23"/>
                <a:gd name="T18" fmla="*/ 24 w 24"/>
                <a:gd name="T19" fmla="*/ 11 h 23"/>
                <a:gd name="T20" fmla="*/ 24 w 24"/>
                <a:gd name="T21" fmla="*/ 12 h 23"/>
                <a:gd name="T22" fmla="*/ 23 w 24"/>
                <a:gd name="T23" fmla="*/ 13 h 23"/>
                <a:gd name="T24" fmla="*/ 20 w 24"/>
                <a:gd name="T25" fmla="*/ 13 h 23"/>
                <a:gd name="T26" fmla="*/ 20 w 24"/>
                <a:gd name="T27" fmla="*/ 22 h 23"/>
                <a:gd name="T28" fmla="*/ 19 w 24"/>
                <a:gd name="T29" fmla="*/ 23 h 23"/>
                <a:gd name="T30" fmla="*/ 6 w 24"/>
                <a:gd name="T31" fmla="*/ 21 h 23"/>
                <a:gd name="T32" fmla="*/ 18 w 24"/>
                <a:gd name="T33" fmla="*/ 21 h 23"/>
                <a:gd name="T34" fmla="*/ 18 w 24"/>
                <a:gd name="T35" fmla="*/ 12 h 23"/>
                <a:gd name="T36" fmla="*/ 19 w 24"/>
                <a:gd name="T37" fmla="*/ 11 h 23"/>
                <a:gd name="T38" fmla="*/ 20 w 24"/>
                <a:gd name="T39" fmla="*/ 11 h 23"/>
                <a:gd name="T40" fmla="*/ 12 w 24"/>
                <a:gd name="T41" fmla="*/ 2 h 23"/>
                <a:gd name="T42" fmla="*/ 4 w 24"/>
                <a:gd name="T43" fmla="*/ 11 h 23"/>
                <a:gd name="T44" fmla="*/ 5 w 24"/>
                <a:gd name="T45" fmla="*/ 11 h 23"/>
                <a:gd name="T46" fmla="*/ 6 w 24"/>
                <a:gd name="T47" fmla="*/ 12 h 23"/>
                <a:gd name="T48" fmla="*/ 6 w 24"/>
                <a:gd name="T4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3">
                  <a:moveTo>
                    <a:pt x="19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0" y="23"/>
                    <a:pt x="19" y="23"/>
                  </a:cubicBezTo>
                  <a:close/>
                  <a:moveTo>
                    <a:pt x="6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2"/>
                  </a:cubicBezTo>
                  <a:lnTo>
                    <a:pt x="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39" name="Группа 738"/>
          <p:cNvGrpSpPr/>
          <p:nvPr/>
        </p:nvGrpSpPr>
        <p:grpSpPr>
          <a:xfrm>
            <a:off x="2140635" y="3441823"/>
            <a:ext cx="317318" cy="236252"/>
            <a:chOff x="6294438" y="5199063"/>
            <a:chExt cx="217488" cy="161926"/>
          </a:xfrm>
          <a:solidFill>
            <a:schemeClr val="accent1"/>
          </a:solidFill>
        </p:grpSpPr>
        <p:sp>
          <p:nvSpPr>
            <p:cNvPr id="740" name="Freeform 615"/>
            <p:cNvSpPr>
              <a:spLocks/>
            </p:cNvSpPr>
            <p:nvPr/>
          </p:nvSpPr>
          <p:spPr bwMode="auto">
            <a:xfrm>
              <a:off x="6294438" y="5199063"/>
              <a:ext cx="217488" cy="138113"/>
            </a:xfrm>
            <a:custGeom>
              <a:avLst/>
              <a:gdLst>
                <a:gd name="T0" fmla="*/ 46 w 56"/>
                <a:gd name="T1" fmla="*/ 36 h 36"/>
                <a:gd name="T2" fmla="*/ 44 w 56"/>
                <a:gd name="T3" fmla="*/ 36 h 36"/>
                <a:gd name="T4" fmla="*/ 43 w 56"/>
                <a:gd name="T5" fmla="*/ 35 h 36"/>
                <a:gd name="T6" fmla="*/ 44 w 56"/>
                <a:gd name="T7" fmla="*/ 34 h 36"/>
                <a:gd name="T8" fmla="*/ 46 w 56"/>
                <a:gd name="T9" fmla="*/ 34 h 36"/>
                <a:gd name="T10" fmla="*/ 54 w 56"/>
                <a:gd name="T11" fmla="*/ 25 h 36"/>
                <a:gd name="T12" fmla="*/ 47 w 56"/>
                <a:gd name="T13" fmla="*/ 17 h 36"/>
                <a:gd name="T14" fmla="*/ 47 w 56"/>
                <a:gd name="T15" fmla="*/ 16 h 36"/>
                <a:gd name="T16" fmla="*/ 39 w 56"/>
                <a:gd name="T17" fmla="*/ 12 h 36"/>
                <a:gd name="T18" fmla="*/ 38 w 56"/>
                <a:gd name="T19" fmla="*/ 12 h 36"/>
                <a:gd name="T20" fmla="*/ 37 w 56"/>
                <a:gd name="T21" fmla="*/ 11 h 36"/>
                <a:gd name="T22" fmla="*/ 26 w 56"/>
                <a:gd name="T23" fmla="*/ 2 h 36"/>
                <a:gd name="T24" fmla="*/ 15 w 56"/>
                <a:gd name="T25" fmla="*/ 14 h 36"/>
                <a:gd name="T26" fmla="*/ 15 w 56"/>
                <a:gd name="T27" fmla="*/ 15 h 36"/>
                <a:gd name="T28" fmla="*/ 14 w 56"/>
                <a:gd name="T29" fmla="*/ 15 h 36"/>
                <a:gd name="T30" fmla="*/ 12 w 56"/>
                <a:gd name="T31" fmla="*/ 15 h 36"/>
                <a:gd name="T32" fmla="*/ 3 w 56"/>
                <a:gd name="T33" fmla="*/ 24 h 36"/>
                <a:gd name="T34" fmla="*/ 12 w 56"/>
                <a:gd name="T35" fmla="*/ 34 h 36"/>
                <a:gd name="T36" fmla="*/ 13 w 56"/>
                <a:gd name="T37" fmla="*/ 34 h 36"/>
                <a:gd name="T38" fmla="*/ 14 w 56"/>
                <a:gd name="T39" fmla="*/ 35 h 36"/>
                <a:gd name="T40" fmla="*/ 13 w 56"/>
                <a:gd name="T41" fmla="*/ 36 h 36"/>
                <a:gd name="T42" fmla="*/ 12 w 56"/>
                <a:gd name="T43" fmla="*/ 36 h 36"/>
                <a:gd name="T44" fmla="*/ 0 w 56"/>
                <a:gd name="T45" fmla="*/ 24 h 36"/>
                <a:gd name="T46" fmla="*/ 12 w 56"/>
                <a:gd name="T47" fmla="*/ 13 h 36"/>
                <a:gd name="T48" fmla="*/ 13 w 56"/>
                <a:gd name="T49" fmla="*/ 13 h 36"/>
                <a:gd name="T50" fmla="*/ 26 w 56"/>
                <a:gd name="T51" fmla="*/ 0 h 36"/>
                <a:gd name="T52" fmla="*/ 39 w 56"/>
                <a:gd name="T53" fmla="*/ 10 h 36"/>
                <a:gd name="T54" fmla="*/ 41 w 56"/>
                <a:gd name="T55" fmla="*/ 10 h 36"/>
                <a:gd name="T56" fmla="*/ 49 w 56"/>
                <a:gd name="T57" fmla="*/ 15 h 36"/>
                <a:gd name="T58" fmla="*/ 56 w 56"/>
                <a:gd name="T59" fmla="*/ 25 h 36"/>
                <a:gd name="T60" fmla="*/ 46 w 56"/>
                <a:gd name="T6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36">
                  <a:moveTo>
                    <a:pt x="46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43" y="36"/>
                    <a:pt x="43" y="35"/>
                    <a:pt x="43" y="35"/>
                  </a:cubicBezTo>
                  <a:cubicBezTo>
                    <a:pt x="43" y="34"/>
                    <a:pt x="43" y="34"/>
                    <a:pt x="44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0" y="34"/>
                    <a:pt x="54" y="30"/>
                    <a:pt x="54" y="25"/>
                  </a:cubicBezTo>
                  <a:cubicBezTo>
                    <a:pt x="54" y="21"/>
                    <a:pt x="51" y="18"/>
                    <a:pt x="47" y="17"/>
                  </a:cubicBezTo>
                  <a:cubicBezTo>
                    <a:pt x="47" y="17"/>
                    <a:pt x="47" y="17"/>
                    <a:pt x="47" y="16"/>
                  </a:cubicBezTo>
                  <a:cubicBezTo>
                    <a:pt x="46" y="13"/>
                    <a:pt x="42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6" y="6"/>
                    <a:pt x="32" y="2"/>
                    <a:pt x="26" y="2"/>
                  </a:cubicBezTo>
                  <a:cubicBezTo>
                    <a:pt x="20" y="2"/>
                    <a:pt x="15" y="7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7" y="15"/>
                    <a:pt x="3" y="19"/>
                    <a:pt x="3" y="24"/>
                  </a:cubicBezTo>
                  <a:cubicBezTo>
                    <a:pt x="3" y="29"/>
                    <a:pt x="7" y="34"/>
                    <a:pt x="12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4" y="34"/>
                    <a:pt x="14" y="35"/>
                  </a:cubicBezTo>
                  <a:cubicBezTo>
                    <a:pt x="14" y="35"/>
                    <a:pt x="13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6" y="36"/>
                    <a:pt x="0" y="31"/>
                    <a:pt x="0" y="24"/>
                  </a:cubicBezTo>
                  <a:cubicBezTo>
                    <a:pt x="0" y="18"/>
                    <a:pt x="6" y="13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6"/>
                    <a:pt x="19" y="0"/>
                    <a:pt x="26" y="0"/>
                  </a:cubicBezTo>
                  <a:cubicBezTo>
                    <a:pt x="32" y="0"/>
                    <a:pt x="37" y="4"/>
                    <a:pt x="39" y="10"/>
                  </a:cubicBezTo>
                  <a:cubicBezTo>
                    <a:pt x="40" y="10"/>
                    <a:pt x="40" y="10"/>
                    <a:pt x="41" y="10"/>
                  </a:cubicBezTo>
                  <a:cubicBezTo>
                    <a:pt x="44" y="10"/>
                    <a:pt x="47" y="12"/>
                    <a:pt x="49" y="15"/>
                  </a:cubicBezTo>
                  <a:cubicBezTo>
                    <a:pt x="53" y="17"/>
                    <a:pt x="56" y="21"/>
                    <a:pt x="56" y="25"/>
                  </a:cubicBezTo>
                  <a:cubicBezTo>
                    <a:pt x="56" y="31"/>
                    <a:pt x="51" y="36"/>
                    <a:pt x="4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1" name="Freeform 616"/>
            <p:cNvSpPr>
              <a:spLocks/>
            </p:cNvSpPr>
            <p:nvPr/>
          </p:nvSpPr>
          <p:spPr bwMode="auto">
            <a:xfrm>
              <a:off x="6345238" y="5248276"/>
              <a:ext cx="19050" cy="26988"/>
            </a:xfrm>
            <a:custGeom>
              <a:avLst/>
              <a:gdLst>
                <a:gd name="T0" fmla="*/ 4 w 5"/>
                <a:gd name="T1" fmla="*/ 7 h 7"/>
                <a:gd name="T2" fmla="*/ 3 w 5"/>
                <a:gd name="T3" fmla="*/ 7 h 7"/>
                <a:gd name="T4" fmla="*/ 0 w 5"/>
                <a:gd name="T5" fmla="*/ 1 h 7"/>
                <a:gd name="T6" fmla="*/ 1 w 5"/>
                <a:gd name="T7" fmla="*/ 0 h 7"/>
                <a:gd name="T8" fmla="*/ 2 w 5"/>
                <a:gd name="T9" fmla="*/ 1 h 7"/>
                <a:gd name="T10" fmla="*/ 4 w 5"/>
                <a:gd name="T11" fmla="*/ 5 h 7"/>
                <a:gd name="T12" fmla="*/ 5 w 5"/>
                <a:gd name="T13" fmla="*/ 6 h 7"/>
                <a:gd name="T14" fmla="*/ 4 w 5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4" y="7"/>
                    <a:pt x="3" y="7"/>
                    <a:pt x="3" y="7"/>
                  </a:cubicBezTo>
                  <a:cubicBezTo>
                    <a:pt x="0" y="6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2"/>
                    <a:pt x="2" y="4"/>
                    <a:pt x="4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2" name="Freeform 617"/>
            <p:cNvSpPr>
              <a:spLocks/>
            </p:cNvSpPr>
            <p:nvPr/>
          </p:nvSpPr>
          <p:spPr bwMode="auto">
            <a:xfrm>
              <a:off x="6426201" y="5237163"/>
              <a:ext cx="19050" cy="23813"/>
            </a:xfrm>
            <a:custGeom>
              <a:avLst/>
              <a:gdLst>
                <a:gd name="T0" fmla="*/ 2 w 5"/>
                <a:gd name="T1" fmla="*/ 6 h 6"/>
                <a:gd name="T2" fmla="*/ 1 w 5"/>
                <a:gd name="T3" fmla="*/ 5 h 6"/>
                <a:gd name="T4" fmla="*/ 4 w 5"/>
                <a:gd name="T5" fmla="*/ 0 h 6"/>
                <a:gd name="T6" fmla="*/ 5 w 5"/>
                <a:gd name="T7" fmla="*/ 1 h 6"/>
                <a:gd name="T8" fmla="*/ 5 w 5"/>
                <a:gd name="T9" fmla="*/ 2 h 6"/>
                <a:gd name="T10" fmla="*/ 3 w 5"/>
                <a:gd name="T11" fmla="*/ 5 h 6"/>
                <a:gd name="T12" fmla="*/ 2 w 5"/>
                <a:gd name="T13" fmla="*/ 6 h 6"/>
                <a:gd name="T14" fmla="*/ 2 w 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6"/>
                    <a:pt x="1" y="6"/>
                    <a:pt x="1" y="5"/>
                  </a:cubicBezTo>
                  <a:cubicBezTo>
                    <a:pt x="0" y="2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3" y="3"/>
                    <a:pt x="3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3" name="Freeform 618"/>
            <p:cNvSpPr>
              <a:spLocks noEditPoints="1"/>
            </p:cNvSpPr>
            <p:nvPr/>
          </p:nvSpPr>
          <p:spPr bwMode="auto">
            <a:xfrm>
              <a:off x="6364288" y="5302251"/>
              <a:ext cx="77788" cy="58738"/>
            </a:xfrm>
            <a:custGeom>
              <a:avLst/>
              <a:gdLst>
                <a:gd name="T0" fmla="*/ 19 w 20"/>
                <a:gd name="T1" fmla="*/ 15 h 15"/>
                <a:gd name="T2" fmla="*/ 1 w 20"/>
                <a:gd name="T3" fmla="*/ 15 h 15"/>
                <a:gd name="T4" fmla="*/ 0 w 20"/>
                <a:gd name="T5" fmla="*/ 14 h 15"/>
                <a:gd name="T6" fmla="*/ 0 w 20"/>
                <a:gd name="T7" fmla="*/ 4 h 15"/>
                <a:gd name="T8" fmla="*/ 1 w 20"/>
                <a:gd name="T9" fmla="*/ 3 h 15"/>
                <a:gd name="T10" fmla="*/ 10 w 20"/>
                <a:gd name="T11" fmla="*/ 3 h 15"/>
                <a:gd name="T12" fmla="*/ 12 w 20"/>
                <a:gd name="T13" fmla="*/ 0 h 15"/>
                <a:gd name="T14" fmla="*/ 13 w 20"/>
                <a:gd name="T15" fmla="*/ 0 h 15"/>
                <a:gd name="T16" fmla="*/ 19 w 20"/>
                <a:gd name="T17" fmla="*/ 0 h 15"/>
                <a:gd name="T18" fmla="*/ 20 w 20"/>
                <a:gd name="T19" fmla="*/ 1 h 15"/>
                <a:gd name="T20" fmla="*/ 20 w 20"/>
                <a:gd name="T21" fmla="*/ 14 h 15"/>
                <a:gd name="T22" fmla="*/ 19 w 20"/>
                <a:gd name="T23" fmla="*/ 15 h 15"/>
                <a:gd name="T24" fmla="*/ 2 w 20"/>
                <a:gd name="T25" fmla="*/ 13 h 15"/>
                <a:gd name="T26" fmla="*/ 18 w 20"/>
                <a:gd name="T27" fmla="*/ 13 h 15"/>
                <a:gd name="T28" fmla="*/ 18 w 20"/>
                <a:gd name="T29" fmla="*/ 2 h 15"/>
                <a:gd name="T30" fmla="*/ 14 w 20"/>
                <a:gd name="T31" fmla="*/ 2 h 15"/>
                <a:gd name="T32" fmla="*/ 12 w 20"/>
                <a:gd name="T33" fmla="*/ 5 h 15"/>
                <a:gd name="T34" fmla="*/ 11 w 20"/>
                <a:gd name="T35" fmla="*/ 6 h 15"/>
                <a:gd name="T36" fmla="*/ 2 w 20"/>
                <a:gd name="T37" fmla="*/ 6 h 15"/>
                <a:gd name="T38" fmla="*/ 2 w 20"/>
                <a:gd name="T3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15">
                  <a:moveTo>
                    <a:pt x="19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19" y="15"/>
                  </a:cubicBezTo>
                  <a:close/>
                  <a:moveTo>
                    <a:pt x="2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44" name="Группа 743"/>
          <p:cNvGrpSpPr/>
          <p:nvPr/>
        </p:nvGrpSpPr>
        <p:grpSpPr>
          <a:xfrm>
            <a:off x="2706237" y="2924864"/>
            <a:ext cx="281259" cy="301509"/>
            <a:chOff x="1565275" y="2767013"/>
            <a:chExt cx="198438" cy="212725"/>
          </a:xfrm>
          <a:solidFill>
            <a:schemeClr val="accent1"/>
          </a:solidFill>
        </p:grpSpPr>
        <p:sp>
          <p:nvSpPr>
            <p:cNvPr id="745" name="Freeform 1395"/>
            <p:cNvSpPr>
              <a:spLocks noEditPoints="1"/>
            </p:cNvSpPr>
            <p:nvPr/>
          </p:nvSpPr>
          <p:spPr bwMode="auto">
            <a:xfrm>
              <a:off x="1565275" y="2767013"/>
              <a:ext cx="198438" cy="212725"/>
            </a:xfrm>
            <a:custGeom>
              <a:avLst/>
              <a:gdLst>
                <a:gd name="T0" fmla="*/ 26 w 51"/>
                <a:gd name="T1" fmla="*/ 55 h 55"/>
                <a:gd name="T2" fmla="*/ 25 w 51"/>
                <a:gd name="T3" fmla="*/ 55 h 55"/>
                <a:gd name="T4" fmla="*/ 0 w 51"/>
                <a:gd name="T5" fmla="*/ 12 h 55"/>
                <a:gd name="T6" fmla="*/ 0 w 51"/>
                <a:gd name="T7" fmla="*/ 11 h 55"/>
                <a:gd name="T8" fmla="*/ 2 w 51"/>
                <a:gd name="T9" fmla="*/ 10 h 55"/>
                <a:gd name="T10" fmla="*/ 11 w 51"/>
                <a:gd name="T11" fmla="*/ 1 h 55"/>
                <a:gd name="T12" fmla="*/ 12 w 51"/>
                <a:gd name="T13" fmla="*/ 0 h 55"/>
                <a:gd name="T14" fmla="*/ 39 w 51"/>
                <a:gd name="T15" fmla="*/ 0 h 55"/>
                <a:gd name="T16" fmla="*/ 40 w 51"/>
                <a:gd name="T17" fmla="*/ 1 h 55"/>
                <a:gd name="T18" fmla="*/ 50 w 51"/>
                <a:gd name="T19" fmla="*/ 10 h 55"/>
                <a:gd name="T20" fmla="*/ 51 w 51"/>
                <a:gd name="T21" fmla="*/ 11 h 55"/>
                <a:gd name="T22" fmla="*/ 51 w 51"/>
                <a:gd name="T23" fmla="*/ 12 h 55"/>
                <a:gd name="T24" fmla="*/ 50 w 51"/>
                <a:gd name="T25" fmla="*/ 22 h 55"/>
                <a:gd name="T26" fmla="*/ 35 w 51"/>
                <a:gd name="T27" fmla="*/ 49 h 55"/>
                <a:gd name="T28" fmla="*/ 26 w 51"/>
                <a:gd name="T29" fmla="*/ 55 h 55"/>
                <a:gd name="T30" fmla="*/ 26 w 51"/>
                <a:gd name="T31" fmla="*/ 55 h 55"/>
                <a:gd name="T32" fmla="*/ 3 w 51"/>
                <a:gd name="T33" fmla="*/ 12 h 55"/>
                <a:gd name="T34" fmla="*/ 26 w 51"/>
                <a:gd name="T35" fmla="*/ 53 h 55"/>
                <a:gd name="T36" fmla="*/ 33 w 51"/>
                <a:gd name="T37" fmla="*/ 47 h 55"/>
                <a:gd name="T38" fmla="*/ 48 w 51"/>
                <a:gd name="T39" fmla="*/ 22 h 55"/>
                <a:gd name="T40" fmla="*/ 49 w 51"/>
                <a:gd name="T41" fmla="*/ 12 h 55"/>
                <a:gd name="T42" fmla="*/ 38 w 51"/>
                <a:gd name="T43" fmla="*/ 2 h 55"/>
                <a:gd name="T44" fmla="*/ 13 w 51"/>
                <a:gd name="T45" fmla="*/ 2 h 55"/>
                <a:gd name="T46" fmla="*/ 3 w 51"/>
                <a:gd name="T47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55">
                  <a:moveTo>
                    <a:pt x="26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10" y="46"/>
                    <a:pt x="0" y="29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7" y="10"/>
                    <a:pt x="11" y="6"/>
                    <a:pt x="11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0" y="0"/>
                    <a:pt x="40" y="1"/>
                  </a:cubicBezTo>
                  <a:cubicBezTo>
                    <a:pt x="40" y="6"/>
                    <a:pt x="45" y="10"/>
                    <a:pt x="50" y="10"/>
                  </a:cubicBezTo>
                  <a:cubicBezTo>
                    <a:pt x="50" y="10"/>
                    <a:pt x="51" y="10"/>
                    <a:pt x="51" y="11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5"/>
                    <a:pt x="51" y="19"/>
                    <a:pt x="50" y="22"/>
                  </a:cubicBezTo>
                  <a:cubicBezTo>
                    <a:pt x="48" y="32"/>
                    <a:pt x="43" y="41"/>
                    <a:pt x="35" y="49"/>
                  </a:cubicBezTo>
                  <a:cubicBezTo>
                    <a:pt x="32" y="51"/>
                    <a:pt x="29" y="53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lose/>
                  <a:moveTo>
                    <a:pt x="3" y="12"/>
                  </a:moveTo>
                  <a:cubicBezTo>
                    <a:pt x="3" y="29"/>
                    <a:pt x="11" y="44"/>
                    <a:pt x="26" y="53"/>
                  </a:cubicBezTo>
                  <a:cubicBezTo>
                    <a:pt x="28" y="51"/>
                    <a:pt x="31" y="49"/>
                    <a:pt x="33" y="47"/>
                  </a:cubicBezTo>
                  <a:cubicBezTo>
                    <a:pt x="41" y="40"/>
                    <a:pt x="46" y="31"/>
                    <a:pt x="48" y="22"/>
                  </a:cubicBezTo>
                  <a:cubicBezTo>
                    <a:pt x="48" y="18"/>
                    <a:pt x="49" y="15"/>
                    <a:pt x="49" y="12"/>
                  </a:cubicBezTo>
                  <a:cubicBezTo>
                    <a:pt x="43" y="11"/>
                    <a:pt x="39" y="7"/>
                    <a:pt x="38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7"/>
                    <a:pt x="8" y="11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6" name="Freeform 1396"/>
            <p:cNvSpPr>
              <a:spLocks noEditPoints="1"/>
            </p:cNvSpPr>
            <p:nvPr/>
          </p:nvSpPr>
          <p:spPr bwMode="auto">
            <a:xfrm>
              <a:off x="1624013" y="2835276"/>
              <a:ext cx="84138" cy="74613"/>
            </a:xfrm>
            <a:custGeom>
              <a:avLst/>
              <a:gdLst>
                <a:gd name="T0" fmla="*/ 8 w 22"/>
                <a:gd name="T1" fmla="*/ 19 h 19"/>
                <a:gd name="T2" fmla="*/ 7 w 22"/>
                <a:gd name="T3" fmla="*/ 18 h 19"/>
                <a:gd name="T4" fmla="*/ 1 w 22"/>
                <a:gd name="T5" fmla="*/ 12 h 19"/>
                <a:gd name="T6" fmla="*/ 1 w 22"/>
                <a:gd name="T7" fmla="*/ 7 h 19"/>
                <a:gd name="T8" fmla="*/ 6 w 22"/>
                <a:gd name="T9" fmla="*/ 7 h 19"/>
                <a:gd name="T10" fmla="*/ 8 w 22"/>
                <a:gd name="T11" fmla="*/ 9 h 19"/>
                <a:gd name="T12" fmla="*/ 15 w 22"/>
                <a:gd name="T13" fmla="*/ 2 h 19"/>
                <a:gd name="T14" fmla="*/ 20 w 22"/>
                <a:gd name="T15" fmla="*/ 2 h 19"/>
                <a:gd name="T16" fmla="*/ 20 w 22"/>
                <a:gd name="T17" fmla="*/ 7 h 19"/>
                <a:gd name="T18" fmla="*/ 9 w 22"/>
                <a:gd name="T19" fmla="*/ 18 h 19"/>
                <a:gd name="T20" fmla="*/ 8 w 22"/>
                <a:gd name="T21" fmla="*/ 19 h 19"/>
                <a:gd name="T22" fmla="*/ 4 w 22"/>
                <a:gd name="T23" fmla="*/ 8 h 19"/>
                <a:gd name="T24" fmla="*/ 3 w 22"/>
                <a:gd name="T25" fmla="*/ 9 h 19"/>
                <a:gd name="T26" fmla="*/ 3 w 22"/>
                <a:gd name="T27" fmla="*/ 11 h 19"/>
                <a:gd name="T28" fmla="*/ 8 w 22"/>
                <a:gd name="T29" fmla="*/ 16 h 19"/>
                <a:gd name="T30" fmla="*/ 19 w 22"/>
                <a:gd name="T31" fmla="*/ 5 h 19"/>
                <a:gd name="T32" fmla="*/ 19 w 22"/>
                <a:gd name="T33" fmla="*/ 3 h 19"/>
                <a:gd name="T34" fmla="*/ 17 w 22"/>
                <a:gd name="T35" fmla="*/ 3 h 19"/>
                <a:gd name="T36" fmla="*/ 9 w 22"/>
                <a:gd name="T37" fmla="*/ 11 h 19"/>
                <a:gd name="T38" fmla="*/ 7 w 22"/>
                <a:gd name="T39" fmla="*/ 11 h 19"/>
                <a:gd name="T40" fmla="*/ 5 w 22"/>
                <a:gd name="T41" fmla="*/ 9 h 19"/>
                <a:gd name="T42" fmla="*/ 4 w 22"/>
                <a:gd name="T4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8" y="19"/>
                  </a:moveTo>
                  <a:cubicBezTo>
                    <a:pt x="8" y="19"/>
                    <a:pt x="7" y="19"/>
                    <a:pt x="7" y="18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9"/>
                    <a:pt x="1" y="7"/>
                  </a:cubicBezTo>
                  <a:cubicBezTo>
                    <a:pt x="3" y="6"/>
                    <a:pt x="5" y="6"/>
                    <a:pt x="6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9" y="0"/>
                    <a:pt x="20" y="2"/>
                  </a:cubicBezTo>
                  <a:cubicBezTo>
                    <a:pt x="22" y="3"/>
                    <a:pt x="22" y="5"/>
                    <a:pt x="20" y="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8" y="19"/>
                    <a:pt x="8" y="19"/>
                  </a:cubicBezTo>
                  <a:close/>
                  <a:moveTo>
                    <a:pt x="4" y="8"/>
                  </a:moveTo>
                  <a:cubicBezTo>
                    <a:pt x="3" y="8"/>
                    <a:pt x="3" y="8"/>
                    <a:pt x="3" y="9"/>
                  </a:cubicBezTo>
                  <a:cubicBezTo>
                    <a:pt x="2" y="9"/>
                    <a:pt x="2" y="10"/>
                    <a:pt x="3" y="11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47" name="Группа 746"/>
          <p:cNvGrpSpPr/>
          <p:nvPr/>
        </p:nvGrpSpPr>
        <p:grpSpPr>
          <a:xfrm>
            <a:off x="579363" y="2927844"/>
            <a:ext cx="232999" cy="295565"/>
            <a:chOff x="3554413" y="1166813"/>
            <a:chExt cx="171450" cy="217488"/>
          </a:xfrm>
          <a:solidFill>
            <a:schemeClr val="accent1"/>
          </a:solidFill>
        </p:grpSpPr>
        <p:sp>
          <p:nvSpPr>
            <p:cNvPr id="748" name="Freeform 1399"/>
            <p:cNvSpPr>
              <a:spLocks noEditPoints="1"/>
            </p:cNvSpPr>
            <p:nvPr/>
          </p:nvSpPr>
          <p:spPr bwMode="auto">
            <a:xfrm>
              <a:off x="3554413" y="1166813"/>
              <a:ext cx="171450" cy="217488"/>
            </a:xfrm>
            <a:custGeom>
              <a:avLst/>
              <a:gdLst>
                <a:gd name="T0" fmla="*/ 22 w 44"/>
                <a:gd name="T1" fmla="*/ 56 h 56"/>
                <a:gd name="T2" fmla="*/ 21 w 44"/>
                <a:gd name="T3" fmla="*/ 56 h 56"/>
                <a:gd name="T4" fmla="*/ 21 w 44"/>
                <a:gd name="T5" fmla="*/ 55 h 56"/>
                <a:gd name="T6" fmla="*/ 0 w 44"/>
                <a:gd name="T7" fmla="*/ 23 h 56"/>
                <a:gd name="T8" fmla="*/ 0 w 44"/>
                <a:gd name="T9" fmla="*/ 9 h 56"/>
                <a:gd name="T10" fmla="*/ 1 w 44"/>
                <a:gd name="T11" fmla="*/ 8 h 56"/>
                <a:gd name="T12" fmla="*/ 21 w 44"/>
                <a:gd name="T13" fmla="*/ 0 h 56"/>
                <a:gd name="T14" fmla="*/ 22 w 44"/>
                <a:gd name="T15" fmla="*/ 0 h 56"/>
                <a:gd name="T16" fmla="*/ 43 w 44"/>
                <a:gd name="T17" fmla="*/ 8 h 56"/>
                <a:gd name="T18" fmla="*/ 44 w 44"/>
                <a:gd name="T19" fmla="*/ 9 h 56"/>
                <a:gd name="T20" fmla="*/ 44 w 44"/>
                <a:gd name="T21" fmla="*/ 23 h 56"/>
                <a:gd name="T22" fmla="*/ 23 w 44"/>
                <a:gd name="T23" fmla="*/ 55 h 56"/>
                <a:gd name="T24" fmla="*/ 22 w 44"/>
                <a:gd name="T25" fmla="*/ 56 h 56"/>
                <a:gd name="T26" fmla="*/ 22 w 44"/>
                <a:gd name="T27" fmla="*/ 56 h 56"/>
                <a:gd name="T28" fmla="*/ 2 w 44"/>
                <a:gd name="T29" fmla="*/ 10 h 56"/>
                <a:gd name="T30" fmla="*/ 2 w 44"/>
                <a:gd name="T31" fmla="*/ 23 h 56"/>
                <a:gd name="T32" fmla="*/ 22 w 44"/>
                <a:gd name="T33" fmla="*/ 53 h 56"/>
                <a:gd name="T34" fmla="*/ 22 w 44"/>
                <a:gd name="T35" fmla="*/ 54 h 56"/>
                <a:gd name="T36" fmla="*/ 22 w 44"/>
                <a:gd name="T37" fmla="*/ 53 h 56"/>
                <a:gd name="T38" fmla="*/ 42 w 44"/>
                <a:gd name="T39" fmla="*/ 23 h 56"/>
                <a:gd name="T40" fmla="*/ 42 w 44"/>
                <a:gd name="T41" fmla="*/ 10 h 56"/>
                <a:gd name="T42" fmla="*/ 22 w 44"/>
                <a:gd name="T43" fmla="*/ 2 h 56"/>
                <a:gd name="T44" fmla="*/ 2 w 44"/>
                <a:gd name="T45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cubicBezTo>
                    <a:pt x="22" y="56"/>
                    <a:pt x="22" y="56"/>
                    <a:pt x="21" y="56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8" y="50"/>
                    <a:pt x="0" y="37"/>
                    <a:pt x="0" y="2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7" y="8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37" y="8"/>
                    <a:pt x="43" y="8"/>
                  </a:cubicBezTo>
                  <a:cubicBezTo>
                    <a:pt x="44" y="8"/>
                    <a:pt x="44" y="8"/>
                    <a:pt x="44" y="9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37"/>
                    <a:pt x="36" y="50"/>
                    <a:pt x="23" y="55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lose/>
                  <a:moveTo>
                    <a:pt x="2" y="10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36"/>
                    <a:pt x="10" y="48"/>
                    <a:pt x="22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34" y="48"/>
                    <a:pt x="42" y="36"/>
                    <a:pt x="42" y="2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6" y="9"/>
                    <a:pt x="24" y="4"/>
                    <a:pt x="22" y="2"/>
                  </a:cubicBezTo>
                  <a:cubicBezTo>
                    <a:pt x="19" y="4"/>
                    <a:pt x="8" y="9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9" name="Freeform 1400"/>
            <p:cNvSpPr>
              <a:spLocks/>
            </p:cNvSpPr>
            <p:nvPr/>
          </p:nvSpPr>
          <p:spPr bwMode="auto">
            <a:xfrm>
              <a:off x="3648075" y="1255713"/>
              <a:ext cx="53975" cy="85725"/>
            </a:xfrm>
            <a:custGeom>
              <a:avLst/>
              <a:gdLst>
                <a:gd name="T0" fmla="*/ 1 w 14"/>
                <a:gd name="T1" fmla="*/ 22 h 22"/>
                <a:gd name="T2" fmla="*/ 1 w 14"/>
                <a:gd name="T3" fmla="*/ 22 h 22"/>
                <a:gd name="T4" fmla="*/ 1 w 14"/>
                <a:gd name="T5" fmla="*/ 20 h 22"/>
                <a:gd name="T6" fmla="*/ 12 w 14"/>
                <a:gd name="T7" fmla="*/ 1 h 22"/>
                <a:gd name="T8" fmla="*/ 13 w 14"/>
                <a:gd name="T9" fmla="*/ 0 h 22"/>
                <a:gd name="T10" fmla="*/ 14 w 14"/>
                <a:gd name="T11" fmla="*/ 1 h 22"/>
                <a:gd name="T12" fmla="*/ 2 w 14"/>
                <a:gd name="T13" fmla="*/ 22 h 22"/>
                <a:gd name="T14" fmla="*/ 1 w 14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2">
                  <a:moveTo>
                    <a:pt x="1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0" y="21"/>
                    <a:pt x="0" y="21"/>
                    <a:pt x="1" y="20"/>
                  </a:cubicBezTo>
                  <a:cubicBezTo>
                    <a:pt x="6" y="15"/>
                    <a:pt x="10" y="8"/>
                    <a:pt x="12" y="1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2" y="9"/>
                    <a:pt x="8" y="16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50" name="Группа 749"/>
          <p:cNvGrpSpPr/>
          <p:nvPr/>
        </p:nvGrpSpPr>
        <p:grpSpPr>
          <a:xfrm>
            <a:off x="1810902" y="2927824"/>
            <a:ext cx="269133" cy="295607"/>
            <a:chOff x="2754313" y="4760913"/>
            <a:chExt cx="193675" cy="212725"/>
          </a:xfrm>
          <a:solidFill>
            <a:schemeClr val="accent1"/>
          </a:solidFill>
        </p:grpSpPr>
        <p:sp>
          <p:nvSpPr>
            <p:cNvPr id="751" name="Freeform 1405"/>
            <p:cNvSpPr>
              <a:spLocks noEditPoints="1"/>
            </p:cNvSpPr>
            <p:nvPr/>
          </p:nvSpPr>
          <p:spPr bwMode="auto">
            <a:xfrm>
              <a:off x="2754313" y="4760913"/>
              <a:ext cx="193675" cy="212725"/>
            </a:xfrm>
            <a:custGeom>
              <a:avLst/>
              <a:gdLst>
                <a:gd name="T0" fmla="*/ 25 w 50"/>
                <a:gd name="T1" fmla="*/ 55 h 55"/>
                <a:gd name="T2" fmla="*/ 24 w 50"/>
                <a:gd name="T3" fmla="*/ 55 h 55"/>
                <a:gd name="T4" fmla="*/ 0 w 50"/>
                <a:gd name="T5" fmla="*/ 11 h 55"/>
                <a:gd name="T6" fmla="*/ 0 w 50"/>
                <a:gd name="T7" fmla="*/ 11 h 55"/>
                <a:gd name="T8" fmla="*/ 1 w 50"/>
                <a:gd name="T9" fmla="*/ 10 h 55"/>
                <a:gd name="T10" fmla="*/ 10 w 50"/>
                <a:gd name="T11" fmla="*/ 1 h 55"/>
                <a:gd name="T12" fmla="*/ 11 w 50"/>
                <a:gd name="T13" fmla="*/ 0 h 55"/>
                <a:gd name="T14" fmla="*/ 38 w 50"/>
                <a:gd name="T15" fmla="*/ 0 h 55"/>
                <a:gd name="T16" fmla="*/ 40 w 50"/>
                <a:gd name="T17" fmla="*/ 1 h 55"/>
                <a:gd name="T18" fmla="*/ 49 w 50"/>
                <a:gd name="T19" fmla="*/ 10 h 55"/>
                <a:gd name="T20" fmla="*/ 50 w 50"/>
                <a:gd name="T21" fmla="*/ 11 h 55"/>
                <a:gd name="T22" fmla="*/ 50 w 50"/>
                <a:gd name="T23" fmla="*/ 11 h 55"/>
                <a:gd name="T24" fmla="*/ 49 w 50"/>
                <a:gd name="T25" fmla="*/ 22 h 55"/>
                <a:gd name="T26" fmla="*/ 34 w 50"/>
                <a:gd name="T27" fmla="*/ 48 h 55"/>
                <a:gd name="T28" fmla="*/ 25 w 50"/>
                <a:gd name="T29" fmla="*/ 55 h 55"/>
                <a:gd name="T30" fmla="*/ 25 w 50"/>
                <a:gd name="T31" fmla="*/ 55 h 55"/>
                <a:gd name="T32" fmla="*/ 2 w 50"/>
                <a:gd name="T33" fmla="*/ 12 h 55"/>
                <a:gd name="T34" fmla="*/ 25 w 50"/>
                <a:gd name="T35" fmla="*/ 53 h 55"/>
                <a:gd name="T36" fmla="*/ 33 w 50"/>
                <a:gd name="T37" fmla="*/ 47 h 55"/>
                <a:gd name="T38" fmla="*/ 47 w 50"/>
                <a:gd name="T39" fmla="*/ 21 h 55"/>
                <a:gd name="T40" fmla="*/ 48 w 50"/>
                <a:gd name="T41" fmla="*/ 12 h 55"/>
                <a:gd name="T42" fmla="*/ 37 w 50"/>
                <a:gd name="T43" fmla="*/ 2 h 55"/>
                <a:gd name="T44" fmla="*/ 12 w 50"/>
                <a:gd name="T45" fmla="*/ 2 h 55"/>
                <a:gd name="T46" fmla="*/ 2 w 50"/>
                <a:gd name="T47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55">
                  <a:moveTo>
                    <a:pt x="25" y="55"/>
                  </a:moveTo>
                  <a:cubicBezTo>
                    <a:pt x="25" y="55"/>
                    <a:pt x="24" y="55"/>
                    <a:pt x="24" y="55"/>
                  </a:cubicBezTo>
                  <a:cubicBezTo>
                    <a:pt x="9" y="45"/>
                    <a:pt x="0" y="2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6" y="10"/>
                    <a:pt x="10" y="6"/>
                    <a:pt x="10" y="1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0"/>
                    <a:pt x="40" y="1"/>
                  </a:cubicBezTo>
                  <a:cubicBezTo>
                    <a:pt x="40" y="6"/>
                    <a:pt x="44" y="10"/>
                    <a:pt x="49" y="10"/>
                  </a:cubicBezTo>
                  <a:cubicBezTo>
                    <a:pt x="50" y="10"/>
                    <a:pt x="50" y="10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5"/>
                    <a:pt x="50" y="18"/>
                    <a:pt x="49" y="22"/>
                  </a:cubicBezTo>
                  <a:cubicBezTo>
                    <a:pt x="47" y="32"/>
                    <a:pt x="42" y="41"/>
                    <a:pt x="34" y="48"/>
                  </a:cubicBezTo>
                  <a:cubicBezTo>
                    <a:pt x="31" y="51"/>
                    <a:pt x="29" y="53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" y="12"/>
                  </a:moveTo>
                  <a:cubicBezTo>
                    <a:pt x="2" y="28"/>
                    <a:pt x="10" y="44"/>
                    <a:pt x="25" y="53"/>
                  </a:cubicBezTo>
                  <a:cubicBezTo>
                    <a:pt x="28" y="51"/>
                    <a:pt x="30" y="49"/>
                    <a:pt x="33" y="47"/>
                  </a:cubicBezTo>
                  <a:cubicBezTo>
                    <a:pt x="40" y="40"/>
                    <a:pt x="45" y="31"/>
                    <a:pt x="47" y="21"/>
                  </a:cubicBezTo>
                  <a:cubicBezTo>
                    <a:pt x="48" y="18"/>
                    <a:pt x="48" y="15"/>
                    <a:pt x="48" y="12"/>
                  </a:cubicBezTo>
                  <a:cubicBezTo>
                    <a:pt x="42" y="11"/>
                    <a:pt x="38" y="7"/>
                    <a:pt x="37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7"/>
                    <a:pt x="7" y="11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2" name="Freeform 1406"/>
            <p:cNvSpPr>
              <a:spLocks/>
            </p:cNvSpPr>
            <p:nvPr/>
          </p:nvSpPr>
          <p:spPr bwMode="auto">
            <a:xfrm>
              <a:off x="2816225" y="4833938"/>
              <a:ext cx="69850" cy="66675"/>
            </a:xfrm>
            <a:custGeom>
              <a:avLst/>
              <a:gdLst>
                <a:gd name="T0" fmla="*/ 16 w 18"/>
                <a:gd name="T1" fmla="*/ 17 h 17"/>
                <a:gd name="T2" fmla="*/ 16 w 18"/>
                <a:gd name="T3" fmla="*/ 17 h 17"/>
                <a:gd name="T4" fmla="*/ 0 w 18"/>
                <a:gd name="T5" fmla="*/ 2 h 17"/>
                <a:gd name="T6" fmla="*/ 0 w 18"/>
                <a:gd name="T7" fmla="*/ 0 h 17"/>
                <a:gd name="T8" fmla="*/ 2 w 18"/>
                <a:gd name="T9" fmla="*/ 0 h 17"/>
                <a:gd name="T10" fmla="*/ 17 w 18"/>
                <a:gd name="T11" fmla="*/ 15 h 17"/>
                <a:gd name="T12" fmla="*/ 17 w 18"/>
                <a:gd name="T13" fmla="*/ 17 h 17"/>
                <a:gd name="T14" fmla="*/ 16 w 18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7">
                  <a:moveTo>
                    <a:pt x="16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18" y="16"/>
                    <a:pt x="17" y="17"/>
                  </a:cubicBezTo>
                  <a:cubicBezTo>
                    <a:pt x="17" y="17"/>
                    <a:pt x="17" y="17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3" name="Freeform 1407"/>
            <p:cNvSpPr>
              <a:spLocks/>
            </p:cNvSpPr>
            <p:nvPr/>
          </p:nvSpPr>
          <p:spPr bwMode="auto">
            <a:xfrm>
              <a:off x="2816225" y="4833938"/>
              <a:ext cx="69850" cy="66675"/>
            </a:xfrm>
            <a:custGeom>
              <a:avLst/>
              <a:gdLst>
                <a:gd name="T0" fmla="*/ 1 w 18"/>
                <a:gd name="T1" fmla="*/ 17 h 17"/>
                <a:gd name="T2" fmla="*/ 0 w 18"/>
                <a:gd name="T3" fmla="*/ 17 h 17"/>
                <a:gd name="T4" fmla="*/ 0 w 18"/>
                <a:gd name="T5" fmla="*/ 15 h 17"/>
                <a:gd name="T6" fmla="*/ 16 w 18"/>
                <a:gd name="T7" fmla="*/ 0 h 17"/>
                <a:gd name="T8" fmla="*/ 17 w 18"/>
                <a:gd name="T9" fmla="*/ 0 h 17"/>
                <a:gd name="T10" fmla="*/ 17 w 18"/>
                <a:gd name="T11" fmla="*/ 2 h 17"/>
                <a:gd name="T12" fmla="*/ 2 w 18"/>
                <a:gd name="T13" fmla="*/ 17 h 17"/>
                <a:gd name="T14" fmla="*/ 1 w 18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7">
                  <a:moveTo>
                    <a:pt x="1" y="17"/>
                  </a:moveTo>
                  <a:cubicBezTo>
                    <a:pt x="1" y="17"/>
                    <a:pt x="1" y="17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54" name="Группа 753"/>
          <p:cNvGrpSpPr/>
          <p:nvPr/>
        </p:nvGrpSpPr>
        <p:grpSpPr>
          <a:xfrm>
            <a:off x="1396358" y="2927824"/>
            <a:ext cx="242663" cy="295607"/>
            <a:chOff x="6318250" y="2767013"/>
            <a:chExt cx="174625" cy="212725"/>
          </a:xfrm>
          <a:solidFill>
            <a:schemeClr val="accent1"/>
          </a:solidFill>
        </p:grpSpPr>
        <p:sp>
          <p:nvSpPr>
            <p:cNvPr id="755" name="Freeform 1408"/>
            <p:cNvSpPr>
              <a:spLocks noEditPoints="1"/>
            </p:cNvSpPr>
            <p:nvPr/>
          </p:nvSpPr>
          <p:spPr bwMode="auto">
            <a:xfrm>
              <a:off x="6318250" y="2767013"/>
              <a:ext cx="174625" cy="212725"/>
            </a:xfrm>
            <a:custGeom>
              <a:avLst/>
              <a:gdLst>
                <a:gd name="T0" fmla="*/ 22 w 45"/>
                <a:gd name="T1" fmla="*/ 55 h 55"/>
                <a:gd name="T2" fmla="*/ 22 w 45"/>
                <a:gd name="T3" fmla="*/ 55 h 55"/>
                <a:gd name="T4" fmla="*/ 21 w 45"/>
                <a:gd name="T5" fmla="*/ 55 h 55"/>
                <a:gd name="T6" fmla="*/ 0 w 45"/>
                <a:gd name="T7" fmla="*/ 23 h 55"/>
                <a:gd name="T8" fmla="*/ 0 w 45"/>
                <a:gd name="T9" fmla="*/ 9 h 55"/>
                <a:gd name="T10" fmla="*/ 1 w 45"/>
                <a:gd name="T11" fmla="*/ 8 h 55"/>
                <a:gd name="T12" fmla="*/ 22 w 45"/>
                <a:gd name="T13" fmla="*/ 0 h 55"/>
                <a:gd name="T14" fmla="*/ 23 w 45"/>
                <a:gd name="T15" fmla="*/ 0 h 55"/>
                <a:gd name="T16" fmla="*/ 44 w 45"/>
                <a:gd name="T17" fmla="*/ 8 h 55"/>
                <a:gd name="T18" fmla="*/ 45 w 45"/>
                <a:gd name="T19" fmla="*/ 9 h 55"/>
                <a:gd name="T20" fmla="*/ 45 w 45"/>
                <a:gd name="T21" fmla="*/ 23 h 55"/>
                <a:gd name="T22" fmla="*/ 23 w 45"/>
                <a:gd name="T23" fmla="*/ 55 h 55"/>
                <a:gd name="T24" fmla="*/ 23 w 45"/>
                <a:gd name="T25" fmla="*/ 55 h 55"/>
                <a:gd name="T26" fmla="*/ 22 w 45"/>
                <a:gd name="T27" fmla="*/ 55 h 55"/>
                <a:gd name="T28" fmla="*/ 2 w 45"/>
                <a:gd name="T29" fmla="*/ 10 h 55"/>
                <a:gd name="T30" fmla="*/ 2 w 45"/>
                <a:gd name="T31" fmla="*/ 23 h 55"/>
                <a:gd name="T32" fmla="*/ 22 w 45"/>
                <a:gd name="T33" fmla="*/ 53 h 55"/>
                <a:gd name="T34" fmla="*/ 22 w 45"/>
                <a:gd name="T35" fmla="*/ 53 h 55"/>
                <a:gd name="T36" fmla="*/ 22 w 45"/>
                <a:gd name="T37" fmla="*/ 53 h 55"/>
                <a:gd name="T38" fmla="*/ 42 w 45"/>
                <a:gd name="T39" fmla="*/ 23 h 55"/>
                <a:gd name="T40" fmla="*/ 42 w 45"/>
                <a:gd name="T41" fmla="*/ 10 h 55"/>
                <a:gd name="T42" fmla="*/ 22 w 45"/>
                <a:gd name="T43" fmla="*/ 2 h 55"/>
                <a:gd name="T44" fmla="*/ 2 w 45"/>
                <a:gd name="T45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55"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8" y="50"/>
                    <a:pt x="0" y="37"/>
                    <a:pt x="0" y="2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7" y="8"/>
                    <a:pt x="22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37" y="8"/>
                    <a:pt x="44" y="8"/>
                  </a:cubicBezTo>
                  <a:cubicBezTo>
                    <a:pt x="44" y="8"/>
                    <a:pt x="45" y="8"/>
                    <a:pt x="45" y="9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37"/>
                    <a:pt x="36" y="50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" y="10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36"/>
                    <a:pt x="10" y="48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35" y="48"/>
                    <a:pt x="42" y="36"/>
                    <a:pt x="42" y="2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6" y="9"/>
                    <a:pt x="25" y="3"/>
                    <a:pt x="22" y="2"/>
                  </a:cubicBezTo>
                  <a:cubicBezTo>
                    <a:pt x="20" y="3"/>
                    <a:pt x="8" y="9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6" name="Freeform 1409"/>
            <p:cNvSpPr>
              <a:spLocks/>
            </p:cNvSpPr>
            <p:nvPr/>
          </p:nvSpPr>
          <p:spPr bwMode="auto">
            <a:xfrm>
              <a:off x="6399213" y="2767013"/>
              <a:ext cx="7938" cy="212725"/>
            </a:xfrm>
            <a:custGeom>
              <a:avLst/>
              <a:gdLst>
                <a:gd name="T0" fmla="*/ 1 w 2"/>
                <a:gd name="T1" fmla="*/ 55 h 55"/>
                <a:gd name="T2" fmla="*/ 0 w 2"/>
                <a:gd name="T3" fmla="*/ 54 h 55"/>
                <a:gd name="T4" fmla="*/ 0 w 2"/>
                <a:gd name="T5" fmla="*/ 1 h 55"/>
                <a:gd name="T6" fmla="*/ 1 w 2"/>
                <a:gd name="T7" fmla="*/ 0 h 55"/>
                <a:gd name="T8" fmla="*/ 2 w 2"/>
                <a:gd name="T9" fmla="*/ 1 h 55"/>
                <a:gd name="T10" fmla="*/ 2 w 2"/>
                <a:gd name="T11" fmla="*/ 54 h 55"/>
                <a:gd name="T12" fmla="*/ 1 w 2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5">
                  <a:moveTo>
                    <a:pt x="1" y="55"/>
                  </a:moveTo>
                  <a:cubicBezTo>
                    <a:pt x="1" y="55"/>
                    <a:pt x="0" y="55"/>
                    <a:pt x="0" y="5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2" y="55"/>
                    <a:pt x="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7" name="Freeform 1410"/>
            <p:cNvSpPr>
              <a:spLocks/>
            </p:cNvSpPr>
            <p:nvPr/>
          </p:nvSpPr>
          <p:spPr bwMode="auto">
            <a:xfrm>
              <a:off x="6318250" y="2870201"/>
              <a:ext cx="169863" cy="7938"/>
            </a:xfrm>
            <a:custGeom>
              <a:avLst/>
              <a:gdLst>
                <a:gd name="T0" fmla="*/ 43 w 44"/>
                <a:gd name="T1" fmla="*/ 2 h 2"/>
                <a:gd name="T2" fmla="*/ 1 w 44"/>
                <a:gd name="T3" fmla="*/ 2 h 2"/>
                <a:gd name="T4" fmla="*/ 0 w 44"/>
                <a:gd name="T5" fmla="*/ 1 h 2"/>
                <a:gd name="T6" fmla="*/ 1 w 44"/>
                <a:gd name="T7" fmla="*/ 0 h 2"/>
                <a:gd name="T8" fmla="*/ 43 w 44"/>
                <a:gd name="T9" fmla="*/ 0 h 2"/>
                <a:gd name="T10" fmla="*/ 44 w 44"/>
                <a:gd name="T11" fmla="*/ 1 h 2"/>
                <a:gd name="T12" fmla="*/ 43 w 4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">
                  <a:moveTo>
                    <a:pt x="43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1"/>
                  </a:cubicBezTo>
                  <a:cubicBezTo>
                    <a:pt x="44" y="1"/>
                    <a:pt x="44" y="2"/>
                    <a:pt x="4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58" name="Группа 757"/>
          <p:cNvGrpSpPr/>
          <p:nvPr/>
        </p:nvGrpSpPr>
        <p:grpSpPr>
          <a:xfrm>
            <a:off x="2258570" y="2925612"/>
            <a:ext cx="269133" cy="300018"/>
            <a:chOff x="3938588" y="6356351"/>
            <a:chExt cx="193675" cy="215900"/>
          </a:xfrm>
          <a:solidFill>
            <a:schemeClr val="accent1"/>
          </a:solidFill>
        </p:grpSpPr>
        <p:sp>
          <p:nvSpPr>
            <p:cNvPr id="759" name="Freeform 1412"/>
            <p:cNvSpPr>
              <a:spLocks noEditPoints="1"/>
            </p:cNvSpPr>
            <p:nvPr/>
          </p:nvSpPr>
          <p:spPr bwMode="auto">
            <a:xfrm>
              <a:off x="3938588" y="6356351"/>
              <a:ext cx="193675" cy="215900"/>
            </a:xfrm>
            <a:custGeom>
              <a:avLst/>
              <a:gdLst>
                <a:gd name="T0" fmla="*/ 25 w 50"/>
                <a:gd name="T1" fmla="*/ 56 h 56"/>
                <a:gd name="T2" fmla="*/ 24 w 50"/>
                <a:gd name="T3" fmla="*/ 56 h 56"/>
                <a:gd name="T4" fmla="*/ 0 w 50"/>
                <a:gd name="T5" fmla="*/ 12 h 56"/>
                <a:gd name="T6" fmla="*/ 0 w 50"/>
                <a:gd name="T7" fmla="*/ 11 h 56"/>
                <a:gd name="T8" fmla="*/ 1 w 50"/>
                <a:gd name="T9" fmla="*/ 10 h 56"/>
                <a:gd name="T10" fmla="*/ 10 w 50"/>
                <a:gd name="T11" fmla="*/ 1 h 56"/>
                <a:gd name="T12" fmla="*/ 11 w 50"/>
                <a:gd name="T13" fmla="*/ 0 h 56"/>
                <a:gd name="T14" fmla="*/ 39 w 50"/>
                <a:gd name="T15" fmla="*/ 0 h 56"/>
                <a:gd name="T16" fmla="*/ 40 w 50"/>
                <a:gd name="T17" fmla="*/ 1 h 56"/>
                <a:gd name="T18" fmla="*/ 49 w 50"/>
                <a:gd name="T19" fmla="*/ 10 h 56"/>
                <a:gd name="T20" fmla="*/ 50 w 50"/>
                <a:gd name="T21" fmla="*/ 11 h 56"/>
                <a:gd name="T22" fmla="*/ 50 w 50"/>
                <a:gd name="T23" fmla="*/ 12 h 56"/>
                <a:gd name="T24" fmla="*/ 49 w 50"/>
                <a:gd name="T25" fmla="*/ 22 h 56"/>
                <a:gd name="T26" fmla="*/ 34 w 50"/>
                <a:gd name="T27" fmla="*/ 49 h 56"/>
                <a:gd name="T28" fmla="*/ 26 w 50"/>
                <a:gd name="T29" fmla="*/ 56 h 56"/>
                <a:gd name="T30" fmla="*/ 25 w 50"/>
                <a:gd name="T31" fmla="*/ 56 h 56"/>
                <a:gd name="T32" fmla="*/ 2 w 50"/>
                <a:gd name="T33" fmla="*/ 12 h 56"/>
                <a:gd name="T34" fmla="*/ 25 w 50"/>
                <a:gd name="T35" fmla="*/ 54 h 56"/>
                <a:gd name="T36" fmla="*/ 33 w 50"/>
                <a:gd name="T37" fmla="*/ 48 h 56"/>
                <a:gd name="T38" fmla="*/ 47 w 50"/>
                <a:gd name="T39" fmla="*/ 22 h 56"/>
                <a:gd name="T40" fmla="*/ 48 w 50"/>
                <a:gd name="T41" fmla="*/ 12 h 56"/>
                <a:gd name="T42" fmla="*/ 38 w 50"/>
                <a:gd name="T43" fmla="*/ 2 h 56"/>
                <a:gd name="T44" fmla="*/ 12 w 50"/>
                <a:gd name="T45" fmla="*/ 2 h 56"/>
                <a:gd name="T46" fmla="*/ 2 w 50"/>
                <a:gd name="T47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56">
                  <a:moveTo>
                    <a:pt x="25" y="56"/>
                  </a:moveTo>
                  <a:cubicBezTo>
                    <a:pt x="25" y="56"/>
                    <a:pt x="25" y="56"/>
                    <a:pt x="24" y="56"/>
                  </a:cubicBezTo>
                  <a:cubicBezTo>
                    <a:pt x="9" y="46"/>
                    <a:pt x="0" y="30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6" y="10"/>
                    <a:pt x="10" y="6"/>
                    <a:pt x="10" y="1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1"/>
                    <a:pt x="40" y="1"/>
                  </a:cubicBezTo>
                  <a:cubicBezTo>
                    <a:pt x="40" y="6"/>
                    <a:pt x="44" y="10"/>
                    <a:pt x="49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6"/>
                    <a:pt x="50" y="19"/>
                    <a:pt x="49" y="22"/>
                  </a:cubicBezTo>
                  <a:cubicBezTo>
                    <a:pt x="47" y="33"/>
                    <a:pt x="42" y="42"/>
                    <a:pt x="34" y="49"/>
                  </a:cubicBezTo>
                  <a:cubicBezTo>
                    <a:pt x="32" y="52"/>
                    <a:pt x="29" y="54"/>
                    <a:pt x="26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" y="12"/>
                  </a:moveTo>
                  <a:cubicBezTo>
                    <a:pt x="2" y="29"/>
                    <a:pt x="11" y="44"/>
                    <a:pt x="25" y="54"/>
                  </a:cubicBezTo>
                  <a:cubicBezTo>
                    <a:pt x="28" y="52"/>
                    <a:pt x="30" y="50"/>
                    <a:pt x="33" y="48"/>
                  </a:cubicBezTo>
                  <a:cubicBezTo>
                    <a:pt x="40" y="41"/>
                    <a:pt x="45" y="32"/>
                    <a:pt x="47" y="22"/>
                  </a:cubicBezTo>
                  <a:cubicBezTo>
                    <a:pt x="48" y="19"/>
                    <a:pt x="48" y="16"/>
                    <a:pt x="48" y="12"/>
                  </a:cubicBezTo>
                  <a:cubicBezTo>
                    <a:pt x="43" y="12"/>
                    <a:pt x="38" y="8"/>
                    <a:pt x="38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8"/>
                    <a:pt x="7" y="12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0" name="Freeform 1413"/>
            <p:cNvSpPr>
              <a:spLocks noEditPoints="1"/>
            </p:cNvSpPr>
            <p:nvPr/>
          </p:nvSpPr>
          <p:spPr bwMode="auto">
            <a:xfrm>
              <a:off x="4011613" y="6434138"/>
              <a:ext cx="42863" cy="65088"/>
            </a:xfrm>
            <a:custGeom>
              <a:avLst/>
              <a:gdLst>
                <a:gd name="T0" fmla="*/ 9 w 11"/>
                <a:gd name="T1" fmla="*/ 17 h 17"/>
                <a:gd name="T2" fmla="*/ 3 w 11"/>
                <a:gd name="T3" fmla="*/ 17 h 17"/>
                <a:gd name="T4" fmla="*/ 2 w 11"/>
                <a:gd name="T5" fmla="*/ 16 h 17"/>
                <a:gd name="T6" fmla="*/ 2 w 11"/>
                <a:gd name="T7" fmla="*/ 9 h 17"/>
                <a:gd name="T8" fmla="*/ 0 w 11"/>
                <a:gd name="T9" fmla="*/ 5 h 17"/>
                <a:gd name="T10" fmla="*/ 6 w 11"/>
                <a:gd name="T11" fmla="*/ 0 h 17"/>
                <a:gd name="T12" fmla="*/ 11 w 11"/>
                <a:gd name="T13" fmla="*/ 5 h 17"/>
                <a:gd name="T14" fmla="*/ 10 w 11"/>
                <a:gd name="T15" fmla="*/ 9 h 17"/>
                <a:gd name="T16" fmla="*/ 10 w 11"/>
                <a:gd name="T17" fmla="*/ 16 h 17"/>
                <a:gd name="T18" fmla="*/ 9 w 11"/>
                <a:gd name="T19" fmla="*/ 17 h 17"/>
                <a:gd name="T20" fmla="*/ 4 w 11"/>
                <a:gd name="T21" fmla="*/ 15 h 17"/>
                <a:gd name="T22" fmla="*/ 8 w 11"/>
                <a:gd name="T23" fmla="*/ 15 h 17"/>
                <a:gd name="T24" fmla="*/ 8 w 11"/>
                <a:gd name="T25" fmla="*/ 9 h 17"/>
                <a:gd name="T26" fmla="*/ 8 w 11"/>
                <a:gd name="T27" fmla="*/ 8 h 17"/>
                <a:gd name="T28" fmla="*/ 9 w 11"/>
                <a:gd name="T29" fmla="*/ 5 h 17"/>
                <a:gd name="T30" fmla="*/ 6 w 11"/>
                <a:gd name="T31" fmla="*/ 2 h 17"/>
                <a:gd name="T32" fmla="*/ 3 w 11"/>
                <a:gd name="T33" fmla="*/ 5 h 17"/>
                <a:gd name="T34" fmla="*/ 4 w 11"/>
                <a:gd name="T35" fmla="*/ 8 h 17"/>
                <a:gd name="T36" fmla="*/ 4 w 11"/>
                <a:gd name="T37" fmla="*/ 9 h 17"/>
                <a:gd name="T38" fmla="*/ 4 w 11"/>
                <a:gd name="T3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7">
                  <a:moveTo>
                    <a:pt x="9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7"/>
                    <a:pt x="11" y="8"/>
                    <a:pt x="10" y="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9" y="17"/>
                    <a:pt x="9" y="17"/>
                  </a:cubicBezTo>
                  <a:close/>
                  <a:moveTo>
                    <a:pt x="4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3"/>
                    <a:pt x="8" y="2"/>
                    <a:pt x="6" y="2"/>
                  </a:cubicBezTo>
                  <a:cubicBezTo>
                    <a:pt x="4" y="2"/>
                    <a:pt x="3" y="3"/>
                    <a:pt x="3" y="5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61" name="Группа 760"/>
          <p:cNvGrpSpPr/>
          <p:nvPr/>
        </p:nvGrpSpPr>
        <p:grpSpPr>
          <a:xfrm>
            <a:off x="981816" y="2924506"/>
            <a:ext cx="242661" cy="302224"/>
            <a:chOff x="7107238" y="5961063"/>
            <a:chExt cx="174625" cy="217488"/>
          </a:xfrm>
          <a:solidFill>
            <a:schemeClr val="accent1"/>
          </a:solidFill>
        </p:grpSpPr>
        <p:sp>
          <p:nvSpPr>
            <p:cNvPr id="762" name="Freeform 1429"/>
            <p:cNvSpPr>
              <a:spLocks noEditPoints="1"/>
            </p:cNvSpPr>
            <p:nvPr/>
          </p:nvSpPr>
          <p:spPr bwMode="auto">
            <a:xfrm>
              <a:off x="7107238" y="5961063"/>
              <a:ext cx="174625" cy="217488"/>
            </a:xfrm>
            <a:custGeom>
              <a:avLst/>
              <a:gdLst>
                <a:gd name="T0" fmla="*/ 22 w 45"/>
                <a:gd name="T1" fmla="*/ 56 h 56"/>
                <a:gd name="T2" fmla="*/ 22 w 45"/>
                <a:gd name="T3" fmla="*/ 56 h 56"/>
                <a:gd name="T4" fmla="*/ 21 w 45"/>
                <a:gd name="T5" fmla="*/ 56 h 56"/>
                <a:gd name="T6" fmla="*/ 0 w 45"/>
                <a:gd name="T7" fmla="*/ 23 h 56"/>
                <a:gd name="T8" fmla="*/ 0 w 45"/>
                <a:gd name="T9" fmla="*/ 9 h 56"/>
                <a:gd name="T10" fmla="*/ 1 w 45"/>
                <a:gd name="T11" fmla="*/ 8 h 56"/>
                <a:gd name="T12" fmla="*/ 22 w 45"/>
                <a:gd name="T13" fmla="*/ 0 h 56"/>
                <a:gd name="T14" fmla="*/ 23 w 45"/>
                <a:gd name="T15" fmla="*/ 0 h 56"/>
                <a:gd name="T16" fmla="*/ 44 w 45"/>
                <a:gd name="T17" fmla="*/ 8 h 56"/>
                <a:gd name="T18" fmla="*/ 45 w 45"/>
                <a:gd name="T19" fmla="*/ 9 h 56"/>
                <a:gd name="T20" fmla="*/ 45 w 45"/>
                <a:gd name="T21" fmla="*/ 23 h 56"/>
                <a:gd name="T22" fmla="*/ 23 w 45"/>
                <a:gd name="T23" fmla="*/ 56 h 56"/>
                <a:gd name="T24" fmla="*/ 23 w 45"/>
                <a:gd name="T25" fmla="*/ 56 h 56"/>
                <a:gd name="T26" fmla="*/ 22 w 45"/>
                <a:gd name="T27" fmla="*/ 56 h 56"/>
                <a:gd name="T28" fmla="*/ 2 w 45"/>
                <a:gd name="T29" fmla="*/ 10 h 56"/>
                <a:gd name="T30" fmla="*/ 2 w 45"/>
                <a:gd name="T31" fmla="*/ 23 h 56"/>
                <a:gd name="T32" fmla="*/ 22 w 45"/>
                <a:gd name="T33" fmla="*/ 54 h 56"/>
                <a:gd name="T34" fmla="*/ 22 w 45"/>
                <a:gd name="T35" fmla="*/ 54 h 56"/>
                <a:gd name="T36" fmla="*/ 22 w 45"/>
                <a:gd name="T37" fmla="*/ 54 h 56"/>
                <a:gd name="T38" fmla="*/ 43 w 45"/>
                <a:gd name="T39" fmla="*/ 23 h 56"/>
                <a:gd name="T40" fmla="*/ 43 w 45"/>
                <a:gd name="T41" fmla="*/ 10 h 56"/>
                <a:gd name="T42" fmla="*/ 22 w 45"/>
                <a:gd name="T43" fmla="*/ 3 h 56"/>
                <a:gd name="T44" fmla="*/ 2 w 45"/>
                <a:gd name="T45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56">
                  <a:moveTo>
                    <a:pt x="22" y="56"/>
                  </a:moveTo>
                  <a:cubicBezTo>
                    <a:pt x="22" y="56"/>
                    <a:pt x="22" y="56"/>
                    <a:pt x="22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8" y="50"/>
                    <a:pt x="0" y="37"/>
                    <a:pt x="0" y="2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7" y="8"/>
                    <a:pt x="22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37" y="8"/>
                    <a:pt x="44" y="8"/>
                  </a:cubicBezTo>
                  <a:cubicBezTo>
                    <a:pt x="44" y="8"/>
                    <a:pt x="45" y="9"/>
                    <a:pt x="45" y="9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37"/>
                    <a:pt x="36" y="5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2" y="56"/>
                    <a:pt x="22" y="56"/>
                  </a:cubicBezTo>
                  <a:close/>
                  <a:moveTo>
                    <a:pt x="2" y="10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36"/>
                    <a:pt x="10" y="48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35" y="48"/>
                    <a:pt x="43" y="36"/>
                    <a:pt x="43" y="23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6" y="10"/>
                    <a:pt x="25" y="4"/>
                    <a:pt x="22" y="3"/>
                  </a:cubicBezTo>
                  <a:cubicBezTo>
                    <a:pt x="20" y="4"/>
                    <a:pt x="9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3" name="Freeform 1430"/>
            <p:cNvSpPr>
              <a:spLocks noEditPoints="1"/>
            </p:cNvSpPr>
            <p:nvPr/>
          </p:nvSpPr>
          <p:spPr bwMode="auto">
            <a:xfrm>
              <a:off x="7142163" y="6019801"/>
              <a:ext cx="104775" cy="100013"/>
            </a:xfrm>
            <a:custGeom>
              <a:avLst/>
              <a:gdLst>
                <a:gd name="T0" fmla="*/ 12 w 27"/>
                <a:gd name="T1" fmla="*/ 26 h 26"/>
                <a:gd name="T2" fmla="*/ 10 w 27"/>
                <a:gd name="T3" fmla="*/ 23 h 26"/>
                <a:gd name="T4" fmla="*/ 6 w 27"/>
                <a:gd name="T5" fmla="*/ 24 h 26"/>
                <a:gd name="T6" fmla="*/ 3 w 27"/>
                <a:gd name="T7" fmla="*/ 21 h 26"/>
                <a:gd name="T8" fmla="*/ 4 w 27"/>
                <a:gd name="T9" fmla="*/ 17 h 26"/>
                <a:gd name="T10" fmla="*/ 1 w 27"/>
                <a:gd name="T11" fmla="*/ 16 h 26"/>
                <a:gd name="T12" fmla="*/ 0 w 27"/>
                <a:gd name="T13" fmla="*/ 12 h 26"/>
                <a:gd name="T14" fmla="*/ 3 w 27"/>
                <a:gd name="T15" fmla="*/ 9 h 26"/>
                <a:gd name="T16" fmla="*/ 2 w 27"/>
                <a:gd name="T17" fmla="*/ 6 h 26"/>
                <a:gd name="T18" fmla="*/ 5 w 27"/>
                <a:gd name="T19" fmla="*/ 3 h 26"/>
                <a:gd name="T20" fmla="*/ 9 w 27"/>
                <a:gd name="T21" fmla="*/ 4 h 26"/>
                <a:gd name="T22" fmla="*/ 11 w 27"/>
                <a:gd name="T23" fmla="*/ 0 h 26"/>
                <a:gd name="T24" fmla="*/ 15 w 27"/>
                <a:gd name="T25" fmla="*/ 0 h 26"/>
                <a:gd name="T26" fmla="*/ 17 w 27"/>
                <a:gd name="T27" fmla="*/ 3 h 26"/>
                <a:gd name="T28" fmla="*/ 20 w 27"/>
                <a:gd name="T29" fmla="*/ 2 h 26"/>
                <a:gd name="T30" fmla="*/ 24 w 27"/>
                <a:gd name="T31" fmla="*/ 5 h 26"/>
                <a:gd name="T32" fmla="*/ 23 w 27"/>
                <a:gd name="T33" fmla="*/ 9 h 26"/>
                <a:gd name="T34" fmla="*/ 26 w 27"/>
                <a:gd name="T35" fmla="*/ 10 h 26"/>
                <a:gd name="T36" fmla="*/ 27 w 27"/>
                <a:gd name="T37" fmla="*/ 15 h 26"/>
                <a:gd name="T38" fmla="*/ 23 w 27"/>
                <a:gd name="T39" fmla="*/ 17 h 26"/>
                <a:gd name="T40" fmla="*/ 24 w 27"/>
                <a:gd name="T41" fmla="*/ 20 h 26"/>
                <a:gd name="T42" fmla="*/ 22 w 27"/>
                <a:gd name="T43" fmla="*/ 24 h 26"/>
                <a:gd name="T44" fmla="*/ 18 w 27"/>
                <a:gd name="T45" fmla="*/ 23 h 26"/>
                <a:gd name="T46" fmla="*/ 16 w 27"/>
                <a:gd name="T47" fmla="*/ 26 h 26"/>
                <a:gd name="T48" fmla="*/ 12 w 27"/>
                <a:gd name="T49" fmla="*/ 24 h 26"/>
                <a:gd name="T50" fmla="*/ 15 w 27"/>
                <a:gd name="T51" fmla="*/ 22 h 26"/>
                <a:gd name="T52" fmla="*/ 17 w 27"/>
                <a:gd name="T53" fmla="*/ 20 h 26"/>
                <a:gd name="T54" fmla="*/ 21 w 27"/>
                <a:gd name="T55" fmla="*/ 22 h 26"/>
                <a:gd name="T56" fmla="*/ 21 w 27"/>
                <a:gd name="T57" fmla="*/ 18 h 26"/>
                <a:gd name="T58" fmla="*/ 21 w 27"/>
                <a:gd name="T59" fmla="*/ 16 h 26"/>
                <a:gd name="T60" fmla="*/ 25 w 27"/>
                <a:gd name="T61" fmla="*/ 14 h 26"/>
                <a:gd name="T62" fmla="*/ 22 w 27"/>
                <a:gd name="T63" fmla="*/ 11 h 26"/>
                <a:gd name="T64" fmla="*/ 21 w 27"/>
                <a:gd name="T65" fmla="*/ 9 h 26"/>
                <a:gd name="T66" fmla="*/ 22 w 27"/>
                <a:gd name="T67" fmla="*/ 6 h 26"/>
                <a:gd name="T68" fmla="*/ 18 w 27"/>
                <a:gd name="T69" fmla="*/ 6 h 26"/>
                <a:gd name="T70" fmla="*/ 16 w 27"/>
                <a:gd name="T71" fmla="*/ 5 h 26"/>
                <a:gd name="T72" fmla="*/ 14 w 27"/>
                <a:gd name="T73" fmla="*/ 2 h 26"/>
                <a:gd name="T74" fmla="*/ 11 w 27"/>
                <a:gd name="T75" fmla="*/ 5 h 26"/>
                <a:gd name="T76" fmla="*/ 9 w 27"/>
                <a:gd name="T77" fmla="*/ 6 h 26"/>
                <a:gd name="T78" fmla="*/ 6 w 27"/>
                <a:gd name="T79" fmla="*/ 5 h 26"/>
                <a:gd name="T80" fmla="*/ 6 w 27"/>
                <a:gd name="T81" fmla="*/ 8 h 26"/>
                <a:gd name="T82" fmla="*/ 5 w 27"/>
                <a:gd name="T83" fmla="*/ 11 h 26"/>
                <a:gd name="T84" fmla="*/ 2 w 27"/>
                <a:gd name="T85" fmla="*/ 12 h 26"/>
                <a:gd name="T86" fmla="*/ 5 w 27"/>
                <a:gd name="T87" fmla="*/ 15 h 26"/>
                <a:gd name="T88" fmla="*/ 6 w 27"/>
                <a:gd name="T89" fmla="*/ 17 h 26"/>
                <a:gd name="T90" fmla="*/ 5 w 27"/>
                <a:gd name="T91" fmla="*/ 20 h 26"/>
                <a:gd name="T92" fmla="*/ 8 w 27"/>
                <a:gd name="T93" fmla="*/ 20 h 26"/>
                <a:gd name="T94" fmla="*/ 11 w 27"/>
                <a:gd name="T95" fmla="*/ 21 h 26"/>
                <a:gd name="T96" fmla="*/ 12 w 27"/>
                <a:gd name="T97" fmla="*/ 24 h 26"/>
                <a:gd name="T98" fmla="*/ 26 w 27"/>
                <a:gd name="T99" fmla="*/ 15 h 26"/>
                <a:gd name="T100" fmla="*/ 8 w 27"/>
                <a:gd name="T101" fmla="*/ 13 h 26"/>
                <a:gd name="T102" fmla="*/ 19 w 27"/>
                <a:gd name="T103" fmla="*/ 13 h 26"/>
                <a:gd name="T104" fmla="*/ 13 w 27"/>
                <a:gd name="T105" fmla="*/ 10 h 26"/>
                <a:gd name="T106" fmla="*/ 13 w 27"/>
                <a:gd name="T107" fmla="*/ 16 h 26"/>
                <a:gd name="T108" fmla="*/ 13 w 27"/>
                <a:gd name="T10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" h="26">
                  <a:moveTo>
                    <a:pt x="15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8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7" y="11"/>
                    <a:pt x="27" y="1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6"/>
                    <a:pt x="26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0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5" y="26"/>
                    <a:pt x="15" y="26"/>
                  </a:cubicBezTo>
                  <a:close/>
                  <a:moveTo>
                    <a:pt x="12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7" y="21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7"/>
                    <a:pt x="21" y="17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0" y="9"/>
                    <a:pt x="20" y="9"/>
                    <a:pt x="21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1" y="21"/>
                    <a:pt x="11" y="21"/>
                    <a:pt x="11" y="22"/>
                  </a:cubicBezTo>
                  <a:lnTo>
                    <a:pt x="12" y="24"/>
                  </a:ln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13" y="18"/>
                  </a:moveTo>
                  <a:cubicBezTo>
                    <a:pt x="10" y="18"/>
                    <a:pt x="8" y="16"/>
                    <a:pt x="8" y="13"/>
                  </a:cubicBezTo>
                  <a:cubicBezTo>
                    <a:pt x="8" y="10"/>
                    <a:pt x="10" y="8"/>
                    <a:pt x="13" y="8"/>
                  </a:cubicBezTo>
                  <a:cubicBezTo>
                    <a:pt x="16" y="8"/>
                    <a:pt x="19" y="10"/>
                    <a:pt x="19" y="13"/>
                  </a:cubicBezTo>
                  <a:cubicBezTo>
                    <a:pt x="19" y="16"/>
                    <a:pt x="16" y="18"/>
                    <a:pt x="13" y="18"/>
                  </a:cubicBezTo>
                  <a:close/>
                  <a:moveTo>
                    <a:pt x="13" y="10"/>
                  </a:moveTo>
                  <a:cubicBezTo>
                    <a:pt x="12" y="10"/>
                    <a:pt x="10" y="11"/>
                    <a:pt x="10" y="13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5" y="16"/>
                    <a:pt x="16" y="15"/>
                    <a:pt x="16" y="13"/>
                  </a:cubicBezTo>
                  <a:cubicBezTo>
                    <a:pt x="16" y="11"/>
                    <a:pt x="15" y="10"/>
                    <a:pt x="1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4" name="Freeform 1431"/>
            <p:cNvSpPr>
              <a:spLocks/>
            </p:cNvSpPr>
            <p:nvPr/>
          </p:nvSpPr>
          <p:spPr bwMode="auto">
            <a:xfrm>
              <a:off x="7189788" y="5961063"/>
              <a:ext cx="6350" cy="66675"/>
            </a:xfrm>
            <a:custGeom>
              <a:avLst/>
              <a:gdLst>
                <a:gd name="T0" fmla="*/ 1 w 2"/>
                <a:gd name="T1" fmla="*/ 17 h 17"/>
                <a:gd name="T2" fmla="*/ 0 w 2"/>
                <a:gd name="T3" fmla="*/ 16 h 17"/>
                <a:gd name="T4" fmla="*/ 0 w 2"/>
                <a:gd name="T5" fmla="*/ 1 h 17"/>
                <a:gd name="T6" fmla="*/ 1 w 2"/>
                <a:gd name="T7" fmla="*/ 0 h 17"/>
                <a:gd name="T8" fmla="*/ 2 w 2"/>
                <a:gd name="T9" fmla="*/ 1 h 17"/>
                <a:gd name="T10" fmla="*/ 2 w 2"/>
                <a:gd name="T11" fmla="*/ 16 h 17"/>
                <a:gd name="T12" fmla="*/ 1 w 2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7">
                  <a:moveTo>
                    <a:pt x="1" y="17"/>
                  </a:moveTo>
                  <a:cubicBezTo>
                    <a:pt x="1" y="17"/>
                    <a:pt x="0" y="16"/>
                    <a:pt x="0" y="1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5" name="Freeform 1432"/>
            <p:cNvSpPr>
              <a:spLocks/>
            </p:cNvSpPr>
            <p:nvPr/>
          </p:nvSpPr>
          <p:spPr bwMode="auto">
            <a:xfrm>
              <a:off x="7189788" y="6111876"/>
              <a:ext cx="6350" cy="66675"/>
            </a:xfrm>
            <a:custGeom>
              <a:avLst/>
              <a:gdLst>
                <a:gd name="T0" fmla="*/ 1 w 2"/>
                <a:gd name="T1" fmla="*/ 17 h 17"/>
                <a:gd name="T2" fmla="*/ 0 w 2"/>
                <a:gd name="T3" fmla="*/ 16 h 17"/>
                <a:gd name="T4" fmla="*/ 0 w 2"/>
                <a:gd name="T5" fmla="*/ 1 h 17"/>
                <a:gd name="T6" fmla="*/ 1 w 2"/>
                <a:gd name="T7" fmla="*/ 0 h 17"/>
                <a:gd name="T8" fmla="*/ 2 w 2"/>
                <a:gd name="T9" fmla="*/ 1 h 17"/>
                <a:gd name="T10" fmla="*/ 2 w 2"/>
                <a:gd name="T11" fmla="*/ 16 h 17"/>
                <a:gd name="T12" fmla="*/ 1 w 2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7">
                  <a:moveTo>
                    <a:pt x="1" y="17"/>
                  </a:moveTo>
                  <a:cubicBezTo>
                    <a:pt x="1" y="17"/>
                    <a:pt x="0" y="16"/>
                    <a:pt x="0" y="1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6" name="Freeform 1433"/>
            <p:cNvSpPr>
              <a:spLocks/>
            </p:cNvSpPr>
            <p:nvPr/>
          </p:nvSpPr>
          <p:spPr bwMode="auto">
            <a:xfrm>
              <a:off x="7239001" y="6065838"/>
              <a:ext cx="39688" cy="7938"/>
            </a:xfrm>
            <a:custGeom>
              <a:avLst/>
              <a:gdLst>
                <a:gd name="T0" fmla="*/ 9 w 10"/>
                <a:gd name="T1" fmla="*/ 2 h 2"/>
                <a:gd name="T2" fmla="*/ 1 w 10"/>
                <a:gd name="T3" fmla="*/ 2 h 2"/>
                <a:gd name="T4" fmla="*/ 0 w 10"/>
                <a:gd name="T5" fmla="*/ 1 h 2"/>
                <a:gd name="T6" fmla="*/ 1 w 10"/>
                <a:gd name="T7" fmla="*/ 0 h 2"/>
                <a:gd name="T8" fmla="*/ 9 w 10"/>
                <a:gd name="T9" fmla="*/ 0 h 2"/>
                <a:gd name="T10" fmla="*/ 10 w 10"/>
                <a:gd name="T11" fmla="*/ 1 h 2"/>
                <a:gd name="T12" fmla="*/ 9 w 10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9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2"/>
                    <a:pt x="10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7" name="Freeform 1434"/>
            <p:cNvSpPr>
              <a:spLocks/>
            </p:cNvSpPr>
            <p:nvPr/>
          </p:nvSpPr>
          <p:spPr bwMode="auto">
            <a:xfrm>
              <a:off x="7107238" y="6065838"/>
              <a:ext cx="42863" cy="7938"/>
            </a:xfrm>
            <a:custGeom>
              <a:avLst/>
              <a:gdLst>
                <a:gd name="T0" fmla="*/ 10 w 11"/>
                <a:gd name="T1" fmla="*/ 2 h 2"/>
                <a:gd name="T2" fmla="*/ 1 w 11"/>
                <a:gd name="T3" fmla="*/ 2 h 2"/>
                <a:gd name="T4" fmla="*/ 0 w 11"/>
                <a:gd name="T5" fmla="*/ 1 h 2"/>
                <a:gd name="T6" fmla="*/ 1 w 11"/>
                <a:gd name="T7" fmla="*/ 0 h 2"/>
                <a:gd name="T8" fmla="*/ 10 w 11"/>
                <a:gd name="T9" fmla="*/ 0 h 2"/>
                <a:gd name="T10" fmla="*/ 11 w 11"/>
                <a:gd name="T11" fmla="*/ 1 h 2"/>
                <a:gd name="T12" fmla="*/ 10 w 1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1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2"/>
                    <a:pt x="11" y="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68" name="Группа 767"/>
          <p:cNvGrpSpPr/>
          <p:nvPr/>
        </p:nvGrpSpPr>
        <p:grpSpPr>
          <a:xfrm>
            <a:off x="605164" y="3936901"/>
            <a:ext cx="204781" cy="280551"/>
            <a:chOff x="6721476" y="5961063"/>
            <a:chExt cx="158750" cy="217488"/>
          </a:xfrm>
          <a:solidFill>
            <a:schemeClr val="accent1"/>
          </a:solidFill>
        </p:grpSpPr>
        <p:sp>
          <p:nvSpPr>
            <p:cNvPr id="769" name="Freeform 1574"/>
            <p:cNvSpPr>
              <a:spLocks noEditPoints="1"/>
            </p:cNvSpPr>
            <p:nvPr/>
          </p:nvSpPr>
          <p:spPr bwMode="auto">
            <a:xfrm>
              <a:off x="6721476" y="5961063"/>
              <a:ext cx="158750" cy="217488"/>
            </a:xfrm>
            <a:custGeom>
              <a:avLst/>
              <a:gdLst>
                <a:gd name="T0" fmla="*/ 40 w 41"/>
                <a:gd name="T1" fmla="*/ 56 h 56"/>
                <a:gd name="T2" fmla="*/ 1 w 41"/>
                <a:gd name="T3" fmla="*/ 56 h 56"/>
                <a:gd name="T4" fmla="*/ 0 w 41"/>
                <a:gd name="T5" fmla="*/ 55 h 56"/>
                <a:gd name="T6" fmla="*/ 0 w 41"/>
                <a:gd name="T7" fmla="*/ 1 h 56"/>
                <a:gd name="T8" fmla="*/ 1 w 41"/>
                <a:gd name="T9" fmla="*/ 0 h 56"/>
                <a:gd name="T10" fmla="*/ 26 w 41"/>
                <a:gd name="T11" fmla="*/ 0 h 56"/>
                <a:gd name="T12" fmla="*/ 26 w 41"/>
                <a:gd name="T13" fmla="*/ 1 h 56"/>
                <a:gd name="T14" fmla="*/ 41 w 41"/>
                <a:gd name="T15" fmla="*/ 15 h 56"/>
                <a:gd name="T16" fmla="*/ 41 w 41"/>
                <a:gd name="T17" fmla="*/ 16 h 56"/>
                <a:gd name="T18" fmla="*/ 41 w 41"/>
                <a:gd name="T19" fmla="*/ 55 h 56"/>
                <a:gd name="T20" fmla="*/ 40 w 41"/>
                <a:gd name="T21" fmla="*/ 56 h 56"/>
                <a:gd name="T22" fmla="*/ 2 w 41"/>
                <a:gd name="T23" fmla="*/ 54 h 56"/>
                <a:gd name="T24" fmla="*/ 39 w 41"/>
                <a:gd name="T25" fmla="*/ 54 h 56"/>
                <a:gd name="T26" fmla="*/ 39 w 41"/>
                <a:gd name="T27" fmla="*/ 16 h 56"/>
                <a:gd name="T28" fmla="*/ 25 w 41"/>
                <a:gd name="T29" fmla="*/ 2 h 56"/>
                <a:gd name="T30" fmla="*/ 2 w 41"/>
                <a:gd name="T31" fmla="*/ 2 h 56"/>
                <a:gd name="T32" fmla="*/ 2 w 41"/>
                <a:gd name="T33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6">
                  <a:moveTo>
                    <a:pt x="40" y="56"/>
                  </a:moveTo>
                  <a:cubicBezTo>
                    <a:pt x="1" y="56"/>
                    <a:pt x="1" y="56"/>
                    <a:pt x="1" y="56"/>
                  </a:cubicBezTo>
                  <a:cubicBezTo>
                    <a:pt x="0" y="56"/>
                    <a:pt x="0" y="55"/>
                    <a:pt x="0" y="5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1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0" y="56"/>
                    <a:pt x="40" y="56"/>
                  </a:cubicBezTo>
                  <a:close/>
                  <a:moveTo>
                    <a:pt x="2" y="54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0" name="Freeform 1575"/>
            <p:cNvSpPr>
              <a:spLocks noEditPoints="1"/>
            </p:cNvSpPr>
            <p:nvPr/>
          </p:nvSpPr>
          <p:spPr bwMode="auto">
            <a:xfrm>
              <a:off x="6813551" y="5961063"/>
              <a:ext cx="66675" cy="66675"/>
            </a:xfrm>
            <a:custGeom>
              <a:avLst/>
              <a:gdLst>
                <a:gd name="T0" fmla="*/ 16 w 17"/>
                <a:gd name="T1" fmla="*/ 17 h 17"/>
                <a:gd name="T2" fmla="*/ 2 w 17"/>
                <a:gd name="T3" fmla="*/ 17 h 17"/>
                <a:gd name="T4" fmla="*/ 0 w 17"/>
                <a:gd name="T5" fmla="*/ 16 h 17"/>
                <a:gd name="T6" fmla="*/ 0 w 17"/>
                <a:gd name="T7" fmla="*/ 1 h 17"/>
                <a:gd name="T8" fmla="*/ 1 w 17"/>
                <a:gd name="T9" fmla="*/ 0 h 17"/>
                <a:gd name="T10" fmla="*/ 2 w 17"/>
                <a:gd name="T11" fmla="*/ 1 h 17"/>
                <a:gd name="T12" fmla="*/ 17 w 17"/>
                <a:gd name="T13" fmla="*/ 15 h 17"/>
                <a:gd name="T14" fmla="*/ 17 w 17"/>
                <a:gd name="T15" fmla="*/ 16 h 17"/>
                <a:gd name="T16" fmla="*/ 16 w 17"/>
                <a:gd name="T17" fmla="*/ 17 h 17"/>
                <a:gd name="T18" fmla="*/ 3 w 17"/>
                <a:gd name="T19" fmla="*/ 15 h 17"/>
                <a:gd name="T20" fmla="*/ 13 w 17"/>
                <a:gd name="T21" fmla="*/ 15 h 17"/>
                <a:gd name="T22" fmla="*/ 3 w 17"/>
                <a:gd name="T23" fmla="*/ 4 h 17"/>
                <a:gd name="T24" fmla="*/ 3 w 17"/>
                <a:gd name="T2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7">
                  <a:moveTo>
                    <a:pt x="16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6"/>
                    <a:pt x="0" y="1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6" y="17"/>
                    <a:pt x="16" y="17"/>
                  </a:cubicBezTo>
                  <a:close/>
                  <a:moveTo>
                    <a:pt x="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71" name="Группа 770"/>
          <p:cNvGrpSpPr/>
          <p:nvPr/>
        </p:nvGrpSpPr>
        <p:grpSpPr>
          <a:xfrm>
            <a:off x="1000516" y="3936901"/>
            <a:ext cx="215021" cy="280551"/>
            <a:chOff x="2370138" y="5961063"/>
            <a:chExt cx="166688" cy="217488"/>
          </a:xfrm>
          <a:solidFill>
            <a:schemeClr val="accent1"/>
          </a:solidFill>
        </p:grpSpPr>
        <p:sp>
          <p:nvSpPr>
            <p:cNvPr id="772" name="Freeform 1576"/>
            <p:cNvSpPr>
              <a:spLocks noEditPoints="1"/>
            </p:cNvSpPr>
            <p:nvPr/>
          </p:nvSpPr>
          <p:spPr bwMode="auto">
            <a:xfrm>
              <a:off x="2390776" y="5961063"/>
              <a:ext cx="146050" cy="196850"/>
            </a:xfrm>
            <a:custGeom>
              <a:avLst/>
              <a:gdLst>
                <a:gd name="T0" fmla="*/ 37 w 38"/>
                <a:gd name="T1" fmla="*/ 51 h 51"/>
                <a:gd name="T2" fmla="*/ 32 w 38"/>
                <a:gd name="T3" fmla="*/ 51 h 51"/>
                <a:gd name="T4" fmla="*/ 31 w 38"/>
                <a:gd name="T5" fmla="*/ 50 h 51"/>
                <a:gd name="T6" fmla="*/ 31 w 38"/>
                <a:gd name="T7" fmla="*/ 20 h 51"/>
                <a:gd name="T8" fmla="*/ 19 w 38"/>
                <a:gd name="T9" fmla="*/ 7 h 51"/>
                <a:gd name="T10" fmla="*/ 1 w 38"/>
                <a:gd name="T11" fmla="*/ 7 h 51"/>
                <a:gd name="T12" fmla="*/ 0 w 38"/>
                <a:gd name="T13" fmla="*/ 6 h 51"/>
                <a:gd name="T14" fmla="*/ 0 w 38"/>
                <a:gd name="T15" fmla="*/ 1 h 51"/>
                <a:gd name="T16" fmla="*/ 1 w 38"/>
                <a:gd name="T17" fmla="*/ 0 h 51"/>
                <a:gd name="T18" fmla="*/ 37 w 38"/>
                <a:gd name="T19" fmla="*/ 0 h 51"/>
                <a:gd name="T20" fmla="*/ 38 w 38"/>
                <a:gd name="T21" fmla="*/ 1 h 51"/>
                <a:gd name="T22" fmla="*/ 38 w 38"/>
                <a:gd name="T23" fmla="*/ 50 h 51"/>
                <a:gd name="T24" fmla="*/ 37 w 38"/>
                <a:gd name="T25" fmla="*/ 51 h 51"/>
                <a:gd name="T26" fmla="*/ 33 w 38"/>
                <a:gd name="T27" fmla="*/ 49 h 51"/>
                <a:gd name="T28" fmla="*/ 36 w 38"/>
                <a:gd name="T29" fmla="*/ 49 h 51"/>
                <a:gd name="T30" fmla="*/ 36 w 38"/>
                <a:gd name="T31" fmla="*/ 2 h 51"/>
                <a:gd name="T32" fmla="*/ 2 w 38"/>
                <a:gd name="T33" fmla="*/ 2 h 51"/>
                <a:gd name="T34" fmla="*/ 2 w 38"/>
                <a:gd name="T35" fmla="*/ 5 h 51"/>
                <a:gd name="T36" fmla="*/ 19 w 38"/>
                <a:gd name="T37" fmla="*/ 5 h 51"/>
                <a:gd name="T38" fmla="*/ 20 w 38"/>
                <a:gd name="T39" fmla="*/ 5 h 51"/>
                <a:gd name="T40" fmla="*/ 33 w 38"/>
                <a:gd name="T41" fmla="*/ 18 h 51"/>
                <a:gd name="T42" fmla="*/ 33 w 38"/>
                <a:gd name="T43" fmla="*/ 19 h 51"/>
                <a:gd name="T44" fmla="*/ 33 w 38"/>
                <a:gd name="T45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1">
                  <a:moveTo>
                    <a:pt x="37" y="51"/>
                  </a:move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1" y="51"/>
                    <a:pt x="31" y="5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1"/>
                    <a:pt x="37" y="51"/>
                  </a:cubicBezTo>
                  <a:close/>
                  <a:moveTo>
                    <a:pt x="33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3" y="19"/>
                    <a:pt x="33" y="19"/>
                  </a:cubicBezTo>
                  <a:lnTo>
                    <a:pt x="33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3" name="Freeform 1577"/>
            <p:cNvSpPr>
              <a:spLocks noEditPoints="1"/>
            </p:cNvSpPr>
            <p:nvPr/>
          </p:nvSpPr>
          <p:spPr bwMode="auto">
            <a:xfrm>
              <a:off x="2370138" y="5980113"/>
              <a:ext cx="147638" cy="198438"/>
            </a:xfrm>
            <a:custGeom>
              <a:avLst/>
              <a:gdLst>
                <a:gd name="T0" fmla="*/ 37 w 38"/>
                <a:gd name="T1" fmla="*/ 51 h 51"/>
                <a:gd name="T2" fmla="*/ 1 w 38"/>
                <a:gd name="T3" fmla="*/ 51 h 51"/>
                <a:gd name="T4" fmla="*/ 0 w 38"/>
                <a:gd name="T5" fmla="*/ 50 h 51"/>
                <a:gd name="T6" fmla="*/ 0 w 38"/>
                <a:gd name="T7" fmla="*/ 1 h 51"/>
                <a:gd name="T8" fmla="*/ 1 w 38"/>
                <a:gd name="T9" fmla="*/ 0 h 51"/>
                <a:gd name="T10" fmla="*/ 24 w 38"/>
                <a:gd name="T11" fmla="*/ 0 h 51"/>
                <a:gd name="T12" fmla="*/ 25 w 38"/>
                <a:gd name="T13" fmla="*/ 0 h 51"/>
                <a:gd name="T14" fmla="*/ 38 w 38"/>
                <a:gd name="T15" fmla="*/ 13 h 51"/>
                <a:gd name="T16" fmla="*/ 38 w 38"/>
                <a:gd name="T17" fmla="*/ 14 h 51"/>
                <a:gd name="T18" fmla="*/ 38 w 38"/>
                <a:gd name="T19" fmla="*/ 50 h 51"/>
                <a:gd name="T20" fmla="*/ 37 w 38"/>
                <a:gd name="T21" fmla="*/ 51 h 51"/>
                <a:gd name="T22" fmla="*/ 3 w 38"/>
                <a:gd name="T23" fmla="*/ 49 h 51"/>
                <a:gd name="T24" fmla="*/ 36 w 38"/>
                <a:gd name="T25" fmla="*/ 49 h 51"/>
                <a:gd name="T26" fmla="*/ 36 w 38"/>
                <a:gd name="T27" fmla="*/ 15 h 51"/>
                <a:gd name="T28" fmla="*/ 24 w 38"/>
                <a:gd name="T29" fmla="*/ 2 h 51"/>
                <a:gd name="T30" fmla="*/ 3 w 38"/>
                <a:gd name="T31" fmla="*/ 2 h 51"/>
                <a:gd name="T32" fmla="*/ 3 w 38"/>
                <a:gd name="T33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51">
                  <a:moveTo>
                    <a:pt x="37" y="51"/>
                  </a:move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0" y="50"/>
                    <a:pt x="0" y="5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1"/>
                    <a:pt x="37" y="51"/>
                  </a:cubicBezTo>
                  <a:close/>
                  <a:moveTo>
                    <a:pt x="3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4" name="Freeform 1578"/>
            <p:cNvSpPr>
              <a:spLocks noEditPoints="1"/>
            </p:cNvSpPr>
            <p:nvPr/>
          </p:nvSpPr>
          <p:spPr bwMode="auto">
            <a:xfrm>
              <a:off x="2459038" y="5980113"/>
              <a:ext cx="58738" cy="58738"/>
            </a:xfrm>
            <a:custGeom>
              <a:avLst/>
              <a:gdLst>
                <a:gd name="T0" fmla="*/ 14 w 15"/>
                <a:gd name="T1" fmla="*/ 15 h 15"/>
                <a:gd name="T2" fmla="*/ 1 w 15"/>
                <a:gd name="T3" fmla="*/ 15 h 15"/>
                <a:gd name="T4" fmla="*/ 0 w 15"/>
                <a:gd name="T5" fmla="*/ 14 h 15"/>
                <a:gd name="T6" fmla="*/ 0 w 15"/>
                <a:gd name="T7" fmla="*/ 1 h 15"/>
                <a:gd name="T8" fmla="*/ 1 w 15"/>
                <a:gd name="T9" fmla="*/ 0 h 15"/>
                <a:gd name="T10" fmla="*/ 2 w 15"/>
                <a:gd name="T11" fmla="*/ 0 h 15"/>
                <a:gd name="T12" fmla="*/ 15 w 15"/>
                <a:gd name="T13" fmla="*/ 13 h 15"/>
                <a:gd name="T14" fmla="*/ 15 w 15"/>
                <a:gd name="T15" fmla="*/ 15 h 15"/>
                <a:gd name="T16" fmla="*/ 14 w 15"/>
                <a:gd name="T17" fmla="*/ 15 h 15"/>
                <a:gd name="T18" fmla="*/ 2 w 15"/>
                <a:gd name="T19" fmla="*/ 13 h 15"/>
                <a:gd name="T20" fmla="*/ 12 w 15"/>
                <a:gd name="T21" fmla="*/ 13 h 15"/>
                <a:gd name="T22" fmla="*/ 2 w 15"/>
                <a:gd name="T23" fmla="*/ 4 h 15"/>
                <a:gd name="T24" fmla="*/ 2 w 15"/>
                <a:gd name="T2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5">
                  <a:moveTo>
                    <a:pt x="14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lose/>
                  <a:moveTo>
                    <a:pt x="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75" name="Группа 774"/>
          <p:cNvGrpSpPr/>
          <p:nvPr/>
        </p:nvGrpSpPr>
        <p:grpSpPr>
          <a:xfrm>
            <a:off x="1426599" y="3936901"/>
            <a:ext cx="180208" cy="280551"/>
            <a:chOff x="3965576" y="5961063"/>
            <a:chExt cx="139700" cy="217488"/>
          </a:xfrm>
          <a:solidFill>
            <a:schemeClr val="accent1"/>
          </a:solidFill>
        </p:grpSpPr>
        <p:sp>
          <p:nvSpPr>
            <p:cNvPr id="776" name="Freeform 1582"/>
            <p:cNvSpPr>
              <a:spLocks noEditPoints="1"/>
            </p:cNvSpPr>
            <p:nvPr/>
          </p:nvSpPr>
          <p:spPr bwMode="auto">
            <a:xfrm>
              <a:off x="4049713" y="5961063"/>
              <a:ext cx="55563" cy="58738"/>
            </a:xfrm>
            <a:custGeom>
              <a:avLst/>
              <a:gdLst>
                <a:gd name="T0" fmla="*/ 13 w 14"/>
                <a:gd name="T1" fmla="*/ 15 h 15"/>
                <a:gd name="T2" fmla="*/ 1 w 14"/>
                <a:gd name="T3" fmla="*/ 15 h 15"/>
                <a:gd name="T4" fmla="*/ 0 w 14"/>
                <a:gd name="T5" fmla="*/ 14 h 15"/>
                <a:gd name="T6" fmla="*/ 0 w 14"/>
                <a:gd name="T7" fmla="*/ 1 h 15"/>
                <a:gd name="T8" fmla="*/ 0 w 14"/>
                <a:gd name="T9" fmla="*/ 0 h 15"/>
                <a:gd name="T10" fmla="*/ 1 w 14"/>
                <a:gd name="T11" fmla="*/ 1 h 15"/>
                <a:gd name="T12" fmla="*/ 14 w 14"/>
                <a:gd name="T13" fmla="*/ 13 h 15"/>
                <a:gd name="T14" fmla="*/ 14 w 14"/>
                <a:gd name="T15" fmla="*/ 14 h 15"/>
                <a:gd name="T16" fmla="*/ 13 w 14"/>
                <a:gd name="T17" fmla="*/ 15 h 15"/>
                <a:gd name="T18" fmla="*/ 2 w 14"/>
                <a:gd name="T19" fmla="*/ 13 h 15"/>
                <a:gd name="T20" fmla="*/ 11 w 14"/>
                <a:gd name="T21" fmla="*/ 13 h 15"/>
                <a:gd name="T22" fmla="*/ 2 w 14"/>
                <a:gd name="T23" fmla="*/ 4 h 15"/>
                <a:gd name="T24" fmla="*/ 2 w 14"/>
                <a:gd name="T2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5">
                  <a:moveTo>
                    <a:pt x="13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5"/>
                    <a:pt x="14" y="15"/>
                    <a:pt x="13" y="15"/>
                  </a:cubicBezTo>
                  <a:close/>
                  <a:moveTo>
                    <a:pt x="2" y="13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7" name="Freeform 1583"/>
            <p:cNvSpPr>
              <a:spLocks noEditPoints="1"/>
            </p:cNvSpPr>
            <p:nvPr/>
          </p:nvSpPr>
          <p:spPr bwMode="auto">
            <a:xfrm>
              <a:off x="3965576" y="5961063"/>
              <a:ext cx="139700" cy="115888"/>
            </a:xfrm>
            <a:custGeom>
              <a:avLst/>
              <a:gdLst>
                <a:gd name="T0" fmla="*/ 13 w 36"/>
                <a:gd name="T1" fmla="*/ 29 h 30"/>
                <a:gd name="T2" fmla="*/ 12 w 36"/>
                <a:gd name="T3" fmla="*/ 29 h 30"/>
                <a:gd name="T4" fmla="*/ 8 w 36"/>
                <a:gd name="T5" fmla="*/ 25 h 30"/>
                <a:gd name="T6" fmla="*/ 3 w 36"/>
                <a:gd name="T7" fmla="*/ 29 h 30"/>
                <a:gd name="T8" fmla="*/ 2 w 36"/>
                <a:gd name="T9" fmla="*/ 29 h 30"/>
                <a:gd name="T10" fmla="*/ 0 w 36"/>
                <a:gd name="T11" fmla="*/ 27 h 30"/>
                <a:gd name="T12" fmla="*/ 0 w 36"/>
                <a:gd name="T13" fmla="*/ 27 h 30"/>
                <a:gd name="T14" fmla="*/ 0 w 36"/>
                <a:gd name="T15" fmla="*/ 1 h 30"/>
                <a:gd name="T16" fmla="*/ 1 w 36"/>
                <a:gd name="T17" fmla="*/ 0 h 30"/>
                <a:gd name="T18" fmla="*/ 23 w 36"/>
                <a:gd name="T19" fmla="*/ 0 h 30"/>
                <a:gd name="T20" fmla="*/ 23 w 36"/>
                <a:gd name="T21" fmla="*/ 1 h 30"/>
                <a:gd name="T22" fmla="*/ 36 w 36"/>
                <a:gd name="T23" fmla="*/ 13 h 30"/>
                <a:gd name="T24" fmla="*/ 36 w 36"/>
                <a:gd name="T25" fmla="*/ 14 h 30"/>
                <a:gd name="T26" fmla="*/ 36 w 36"/>
                <a:gd name="T27" fmla="*/ 27 h 30"/>
                <a:gd name="T28" fmla="*/ 36 w 36"/>
                <a:gd name="T29" fmla="*/ 27 h 30"/>
                <a:gd name="T30" fmla="*/ 34 w 36"/>
                <a:gd name="T31" fmla="*/ 29 h 30"/>
                <a:gd name="T32" fmla="*/ 32 w 36"/>
                <a:gd name="T33" fmla="*/ 29 h 30"/>
                <a:gd name="T34" fmla="*/ 28 w 36"/>
                <a:gd name="T35" fmla="*/ 25 h 30"/>
                <a:gd name="T36" fmla="*/ 24 w 36"/>
                <a:gd name="T37" fmla="*/ 29 h 30"/>
                <a:gd name="T38" fmla="*/ 22 w 36"/>
                <a:gd name="T39" fmla="*/ 29 h 30"/>
                <a:gd name="T40" fmla="*/ 18 w 36"/>
                <a:gd name="T41" fmla="*/ 25 h 30"/>
                <a:gd name="T42" fmla="*/ 14 w 36"/>
                <a:gd name="T43" fmla="*/ 29 h 30"/>
                <a:gd name="T44" fmla="*/ 13 w 36"/>
                <a:gd name="T45" fmla="*/ 29 h 30"/>
                <a:gd name="T46" fmla="*/ 28 w 36"/>
                <a:gd name="T47" fmla="*/ 23 h 30"/>
                <a:gd name="T48" fmla="*/ 29 w 36"/>
                <a:gd name="T49" fmla="*/ 23 h 30"/>
                <a:gd name="T50" fmla="*/ 33 w 36"/>
                <a:gd name="T51" fmla="*/ 27 h 30"/>
                <a:gd name="T52" fmla="*/ 34 w 36"/>
                <a:gd name="T53" fmla="*/ 26 h 30"/>
                <a:gd name="T54" fmla="*/ 34 w 36"/>
                <a:gd name="T55" fmla="*/ 14 h 30"/>
                <a:gd name="T56" fmla="*/ 22 w 36"/>
                <a:gd name="T57" fmla="*/ 2 h 30"/>
                <a:gd name="T58" fmla="*/ 2 w 36"/>
                <a:gd name="T59" fmla="*/ 2 h 30"/>
                <a:gd name="T60" fmla="*/ 2 w 36"/>
                <a:gd name="T61" fmla="*/ 26 h 30"/>
                <a:gd name="T62" fmla="*/ 3 w 36"/>
                <a:gd name="T63" fmla="*/ 27 h 30"/>
                <a:gd name="T64" fmla="*/ 7 w 36"/>
                <a:gd name="T65" fmla="*/ 23 h 30"/>
                <a:gd name="T66" fmla="*/ 9 w 36"/>
                <a:gd name="T67" fmla="*/ 23 h 30"/>
                <a:gd name="T68" fmla="*/ 13 w 36"/>
                <a:gd name="T69" fmla="*/ 27 h 30"/>
                <a:gd name="T70" fmla="*/ 17 w 36"/>
                <a:gd name="T71" fmla="*/ 23 h 30"/>
                <a:gd name="T72" fmla="*/ 19 w 36"/>
                <a:gd name="T73" fmla="*/ 23 h 30"/>
                <a:gd name="T74" fmla="*/ 23 w 36"/>
                <a:gd name="T75" fmla="*/ 27 h 30"/>
                <a:gd name="T76" fmla="*/ 27 w 36"/>
                <a:gd name="T77" fmla="*/ 23 h 30"/>
                <a:gd name="T78" fmla="*/ 28 w 36"/>
                <a:gd name="T7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30">
                  <a:moveTo>
                    <a:pt x="13" y="29"/>
                  </a:moveTo>
                  <a:cubicBezTo>
                    <a:pt x="13" y="29"/>
                    <a:pt x="12" y="29"/>
                    <a:pt x="12" y="29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4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30"/>
                    <a:pt x="33" y="30"/>
                    <a:pt x="32" y="29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30"/>
                    <a:pt x="23" y="30"/>
                    <a:pt x="22" y="29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28" y="23"/>
                  </a:moveTo>
                  <a:cubicBezTo>
                    <a:pt x="28" y="23"/>
                    <a:pt x="29" y="23"/>
                    <a:pt x="29" y="2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8" name="Freeform 1584"/>
            <p:cNvSpPr>
              <a:spLocks noEditPoints="1"/>
            </p:cNvSpPr>
            <p:nvPr/>
          </p:nvSpPr>
          <p:spPr bwMode="auto">
            <a:xfrm>
              <a:off x="3965576" y="6073776"/>
              <a:ext cx="139700" cy="104775"/>
            </a:xfrm>
            <a:custGeom>
              <a:avLst/>
              <a:gdLst>
                <a:gd name="T0" fmla="*/ 35 w 36"/>
                <a:gd name="T1" fmla="*/ 27 h 27"/>
                <a:gd name="T2" fmla="*/ 1 w 36"/>
                <a:gd name="T3" fmla="*/ 27 h 27"/>
                <a:gd name="T4" fmla="*/ 0 w 36"/>
                <a:gd name="T5" fmla="*/ 26 h 27"/>
                <a:gd name="T6" fmla="*/ 0 w 36"/>
                <a:gd name="T7" fmla="*/ 4 h 27"/>
                <a:gd name="T8" fmla="*/ 0 w 36"/>
                <a:gd name="T9" fmla="*/ 3 h 27"/>
                <a:gd name="T10" fmla="*/ 1 w 36"/>
                <a:gd name="T11" fmla="*/ 3 h 27"/>
                <a:gd name="T12" fmla="*/ 3 w 36"/>
                <a:gd name="T13" fmla="*/ 4 h 27"/>
                <a:gd name="T14" fmla="*/ 7 w 36"/>
                <a:gd name="T15" fmla="*/ 1 h 27"/>
                <a:gd name="T16" fmla="*/ 9 w 36"/>
                <a:gd name="T17" fmla="*/ 1 h 27"/>
                <a:gd name="T18" fmla="*/ 13 w 36"/>
                <a:gd name="T19" fmla="*/ 4 h 27"/>
                <a:gd name="T20" fmla="*/ 17 w 36"/>
                <a:gd name="T21" fmla="*/ 1 h 27"/>
                <a:gd name="T22" fmla="*/ 19 w 36"/>
                <a:gd name="T23" fmla="*/ 1 h 27"/>
                <a:gd name="T24" fmla="*/ 23 w 36"/>
                <a:gd name="T25" fmla="*/ 4 h 27"/>
                <a:gd name="T26" fmla="*/ 27 w 36"/>
                <a:gd name="T27" fmla="*/ 1 h 27"/>
                <a:gd name="T28" fmla="*/ 29 w 36"/>
                <a:gd name="T29" fmla="*/ 1 h 27"/>
                <a:gd name="T30" fmla="*/ 33 w 36"/>
                <a:gd name="T31" fmla="*/ 4 h 27"/>
                <a:gd name="T32" fmla="*/ 34 w 36"/>
                <a:gd name="T33" fmla="*/ 3 h 27"/>
                <a:gd name="T34" fmla="*/ 36 w 36"/>
                <a:gd name="T35" fmla="*/ 3 h 27"/>
                <a:gd name="T36" fmla="*/ 36 w 36"/>
                <a:gd name="T37" fmla="*/ 4 h 27"/>
                <a:gd name="T38" fmla="*/ 36 w 36"/>
                <a:gd name="T39" fmla="*/ 26 h 27"/>
                <a:gd name="T40" fmla="*/ 35 w 36"/>
                <a:gd name="T41" fmla="*/ 27 h 27"/>
                <a:gd name="T42" fmla="*/ 2 w 36"/>
                <a:gd name="T43" fmla="*/ 25 h 27"/>
                <a:gd name="T44" fmla="*/ 34 w 36"/>
                <a:gd name="T45" fmla="*/ 25 h 27"/>
                <a:gd name="T46" fmla="*/ 34 w 36"/>
                <a:gd name="T47" fmla="*/ 7 h 27"/>
                <a:gd name="T48" fmla="*/ 34 w 36"/>
                <a:gd name="T49" fmla="*/ 7 h 27"/>
                <a:gd name="T50" fmla="*/ 32 w 36"/>
                <a:gd name="T51" fmla="*/ 7 h 27"/>
                <a:gd name="T52" fmla="*/ 28 w 36"/>
                <a:gd name="T53" fmla="*/ 3 h 27"/>
                <a:gd name="T54" fmla="*/ 24 w 36"/>
                <a:gd name="T55" fmla="*/ 7 h 27"/>
                <a:gd name="T56" fmla="*/ 22 w 36"/>
                <a:gd name="T57" fmla="*/ 7 h 27"/>
                <a:gd name="T58" fmla="*/ 18 w 36"/>
                <a:gd name="T59" fmla="*/ 3 h 27"/>
                <a:gd name="T60" fmla="*/ 14 w 36"/>
                <a:gd name="T61" fmla="*/ 7 h 27"/>
                <a:gd name="T62" fmla="*/ 12 w 36"/>
                <a:gd name="T63" fmla="*/ 7 h 27"/>
                <a:gd name="T64" fmla="*/ 8 w 36"/>
                <a:gd name="T65" fmla="*/ 3 h 27"/>
                <a:gd name="T66" fmla="*/ 3 w 36"/>
                <a:gd name="T67" fmla="*/ 7 h 27"/>
                <a:gd name="T68" fmla="*/ 2 w 36"/>
                <a:gd name="T69" fmla="*/ 7 h 27"/>
                <a:gd name="T70" fmla="*/ 2 w 36"/>
                <a:gd name="T71" fmla="*/ 7 h 27"/>
                <a:gd name="T72" fmla="*/ 2 w 36"/>
                <a:gd name="T7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7">
                  <a:moveTo>
                    <a:pt x="35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8" y="0"/>
                    <a:pt x="19" y="1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8" y="0"/>
                    <a:pt x="29" y="1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7"/>
                    <a:pt x="35" y="27"/>
                  </a:cubicBezTo>
                  <a:close/>
                  <a:moveTo>
                    <a:pt x="2" y="25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79" name="Группа 778"/>
          <p:cNvGrpSpPr/>
          <p:nvPr/>
        </p:nvGrpSpPr>
        <p:grpSpPr>
          <a:xfrm>
            <a:off x="2268039" y="3936901"/>
            <a:ext cx="204781" cy="274407"/>
            <a:chOff x="7115176" y="2767013"/>
            <a:chExt cx="158750" cy="212725"/>
          </a:xfrm>
          <a:solidFill>
            <a:schemeClr val="accent1"/>
          </a:solidFill>
        </p:grpSpPr>
        <p:sp>
          <p:nvSpPr>
            <p:cNvPr id="780" name="Freeform 1591"/>
            <p:cNvSpPr>
              <a:spLocks noEditPoints="1"/>
            </p:cNvSpPr>
            <p:nvPr/>
          </p:nvSpPr>
          <p:spPr bwMode="auto">
            <a:xfrm>
              <a:off x="7115176" y="2767013"/>
              <a:ext cx="158750" cy="212725"/>
            </a:xfrm>
            <a:custGeom>
              <a:avLst/>
              <a:gdLst>
                <a:gd name="T0" fmla="*/ 40 w 41"/>
                <a:gd name="T1" fmla="*/ 55 h 55"/>
                <a:gd name="T2" fmla="*/ 1 w 41"/>
                <a:gd name="T3" fmla="*/ 55 h 55"/>
                <a:gd name="T4" fmla="*/ 0 w 41"/>
                <a:gd name="T5" fmla="*/ 54 h 55"/>
                <a:gd name="T6" fmla="*/ 0 w 41"/>
                <a:gd name="T7" fmla="*/ 1 h 55"/>
                <a:gd name="T8" fmla="*/ 1 w 41"/>
                <a:gd name="T9" fmla="*/ 0 h 55"/>
                <a:gd name="T10" fmla="*/ 26 w 41"/>
                <a:gd name="T11" fmla="*/ 0 h 55"/>
                <a:gd name="T12" fmla="*/ 26 w 41"/>
                <a:gd name="T13" fmla="*/ 0 h 55"/>
                <a:gd name="T14" fmla="*/ 41 w 41"/>
                <a:gd name="T15" fmla="*/ 14 h 55"/>
                <a:gd name="T16" fmla="*/ 41 w 41"/>
                <a:gd name="T17" fmla="*/ 15 h 55"/>
                <a:gd name="T18" fmla="*/ 41 w 41"/>
                <a:gd name="T19" fmla="*/ 54 h 55"/>
                <a:gd name="T20" fmla="*/ 40 w 41"/>
                <a:gd name="T21" fmla="*/ 55 h 55"/>
                <a:gd name="T22" fmla="*/ 2 w 41"/>
                <a:gd name="T23" fmla="*/ 53 h 55"/>
                <a:gd name="T24" fmla="*/ 39 w 41"/>
                <a:gd name="T25" fmla="*/ 53 h 55"/>
                <a:gd name="T26" fmla="*/ 39 w 41"/>
                <a:gd name="T27" fmla="*/ 16 h 55"/>
                <a:gd name="T28" fmla="*/ 25 w 41"/>
                <a:gd name="T29" fmla="*/ 2 h 55"/>
                <a:gd name="T30" fmla="*/ 2 w 41"/>
                <a:gd name="T31" fmla="*/ 2 h 55"/>
                <a:gd name="T32" fmla="*/ 2 w 41"/>
                <a:gd name="T33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5">
                  <a:moveTo>
                    <a:pt x="40" y="55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5"/>
                    <a:pt x="40" y="55"/>
                    <a:pt x="40" y="55"/>
                  </a:cubicBezTo>
                  <a:close/>
                  <a:moveTo>
                    <a:pt x="2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1" name="Freeform 1592"/>
            <p:cNvSpPr>
              <a:spLocks noEditPoints="1"/>
            </p:cNvSpPr>
            <p:nvPr/>
          </p:nvSpPr>
          <p:spPr bwMode="auto">
            <a:xfrm>
              <a:off x="7208838" y="2767013"/>
              <a:ext cx="65088" cy="61913"/>
            </a:xfrm>
            <a:custGeom>
              <a:avLst/>
              <a:gdLst>
                <a:gd name="T0" fmla="*/ 16 w 17"/>
                <a:gd name="T1" fmla="*/ 16 h 16"/>
                <a:gd name="T2" fmla="*/ 2 w 17"/>
                <a:gd name="T3" fmla="*/ 16 h 16"/>
                <a:gd name="T4" fmla="*/ 0 w 17"/>
                <a:gd name="T5" fmla="*/ 15 h 16"/>
                <a:gd name="T6" fmla="*/ 0 w 17"/>
                <a:gd name="T7" fmla="*/ 1 h 16"/>
                <a:gd name="T8" fmla="*/ 1 w 17"/>
                <a:gd name="T9" fmla="*/ 0 h 16"/>
                <a:gd name="T10" fmla="*/ 2 w 17"/>
                <a:gd name="T11" fmla="*/ 0 h 16"/>
                <a:gd name="T12" fmla="*/ 17 w 17"/>
                <a:gd name="T13" fmla="*/ 14 h 16"/>
                <a:gd name="T14" fmla="*/ 17 w 17"/>
                <a:gd name="T15" fmla="*/ 16 h 16"/>
                <a:gd name="T16" fmla="*/ 16 w 17"/>
                <a:gd name="T17" fmla="*/ 16 h 16"/>
                <a:gd name="T18" fmla="*/ 3 w 17"/>
                <a:gd name="T19" fmla="*/ 14 h 16"/>
                <a:gd name="T20" fmla="*/ 13 w 17"/>
                <a:gd name="T21" fmla="*/ 14 h 16"/>
                <a:gd name="T22" fmla="*/ 3 w 17"/>
                <a:gd name="T23" fmla="*/ 3 h 16"/>
                <a:gd name="T24" fmla="*/ 3 w 17"/>
                <a:gd name="T2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6">
                  <a:moveTo>
                    <a:pt x="16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lose/>
                  <a:moveTo>
                    <a:pt x="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2" name="Freeform 1593"/>
            <p:cNvSpPr>
              <a:spLocks/>
            </p:cNvSpPr>
            <p:nvPr/>
          </p:nvSpPr>
          <p:spPr bwMode="auto">
            <a:xfrm>
              <a:off x="7158038" y="2847976"/>
              <a:ext cx="73025" cy="50800"/>
            </a:xfrm>
            <a:custGeom>
              <a:avLst/>
              <a:gdLst>
                <a:gd name="T0" fmla="*/ 7 w 19"/>
                <a:gd name="T1" fmla="*/ 13 h 13"/>
                <a:gd name="T2" fmla="*/ 7 w 19"/>
                <a:gd name="T3" fmla="*/ 13 h 13"/>
                <a:gd name="T4" fmla="*/ 0 w 19"/>
                <a:gd name="T5" fmla="*/ 6 h 13"/>
                <a:gd name="T6" fmla="*/ 0 w 19"/>
                <a:gd name="T7" fmla="*/ 4 h 13"/>
                <a:gd name="T8" fmla="*/ 2 w 19"/>
                <a:gd name="T9" fmla="*/ 4 h 13"/>
                <a:gd name="T10" fmla="*/ 7 w 19"/>
                <a:gd name="T11" fmla="*/ 10 h 13"/>
                <a:gd name="T12" fmla="*/ 17 w 19"/>
                <a:gd name="T13" fmla="*/ 1 h 13"/>
                <a:gd name="T14" fmla="*/ 18 w 19"/>
                <a:gd name="T15" fmla="*/ 1 h 13"/>
                <a:gd name="T16" fmla="*/ 18 w 19"/>
                <a:gd name="T17" fmla="*/ 2 h 13"/>
                <a:gd name="T18" fmla="*/ 8 w 19"/>
                <a:gd name="T19" fmla="*/ 13 h 13"/>
                <a:gd name="T20" fmla="*/ 7 w 19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8" y="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83" name="Группа 782"/>
          <p:cNvGrpSpPr/>
          <p:nvPr/>
        </p:nvGrpSpPr>
        <p:grpSpPr>
          <a:xfrm>
            <a:off x="2658308" y="3936901"/>
            <a:ext cx="210925" cy="274407"/>
            <a:chOff x="4348163" y="2767013"/>
            <a:chExt cx="163513" cy="212725"/>
          </a:xfrm>
          <a:solidFill>
            <a:schemeClr val="accent1"/>
          </a:solidFill>
        </p:grpSpPr>
        <p:sp>
          <p:nvSpPr>
            <p:cNvPr id="784" name="Freeform 1594"/>
            <p:cNvSpPr>
              <a:spLocks noEditPoints="1"/>
            </p:cNvSpPr>
            <p:nvPr/>
          </p:nvSpPr>
          <p:spPr bwMode="auto">
            <a:xfrm>
              <a:off x="4348163" y="2767013"/>
              <a:ext cx="163513" cy="212725"/>
            </a:xfrm>
            <a:custGeom>
              <a:avLst/>
              <a:gdLst>
                <a:gd name="T0" fmla="*/ 41 w 42"/>
                <a:gd name="T1" fmla="*/ 55 h 55"/>
                <a:gd name="T2" fmla="*/ 1 w 42"/>
                <a:gd name="T3" fmla="*/ 55 h 55"/>
                <a:gd name="T4" fmla="*/ 0 w 42"/>
                <a:gd name="T5" fmla="*/ 54 h 55"/>
                <a:gd name="T6" fmla="*/ 0 w 42"/>
                <a:gd name="T7" fmla="*/ 1 h 55"/>
                <a:gd name="T8" fmla="*/ 1 w 42"/>
                <a:gd name="T9" fmla="*/ 0 h 55"/>
                <a:gd name="T10" fmla="*/ 26 w 42"/>
                <a:gd name="T11" fmla="*/ 0 h 55"/>
                <a:gd name="T12" fmla="*/ 27 w 42"/>
                <a:gd name="T13" fmla="*/ 0 h 55"/>
                <a:gd name="T14" fmla="*/ 41 w 42"/>
                <a:gd name="T15" fmla="*/ 14 h 55"/>
                <a:gd name="T16" fmla="*/ 42 w 42"/>
                <a:gd name="T17" fmla="*/ 15 h 55"/>
                <a:gd name="T18" fmla="*/ 42 w 42"/>
                <a:gd name="T19" fmla="*/ 54 h 55"/>
                <a:gd name="T20" fmla="*/ 41 w 42"/>
                <a:gd name="T21" fmla="*/ 55 h 55"/>
                <a:gd name="T22" fmla="*/ 2 w 42"/>
                <a:gd name="T23" fmla="*/ 53 h 55"/>
                <a:gd name="T24" fmla="*/ 40 w 42"/>
                <a:gd name="T25" fmla="*/ 53 h 55"/>
                <a:gd name="T26" fmla="*/ 40 w 42"/>
                <a:gd name="T27" fmla="*/ 16 h 55"/>
                <a:gd name="T28" fmla="*/ 26 w 42"/>
                <a:gd name="T29" fmla="*/ 2 h 55"/>
                <a:gd name="T30" fmla="*/ 2 w 42"/>
                <a:gd name="T31" fmla="*/ 2 h 55"/>
                <a:gd name="T32" fmla="*/ 2 w 42"/>
                <a:gd name="T33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55">
                  <a:moveTo>
                    <a:pt x="41" y="55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0" y="55"/>
                    <a:pt x="0" y="5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1" y="55"/>
                    <a:pt x="41" y="55"/>
                  </a:cubicBezTo>
                  <a:close/>
                  <a:moveTo>
                    <a:pt x="2" y="53"/>
                  </a:moveTo>
                  <a:cubicBezTo>
                    <a:pt x="40" y="53"/>
                    <a:pt x="40" y="53"/>
                    <a:pt x="40" y="53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5" name="Freeform 1595"/>
            <p:cNvSpPr>
              <a:spLocks noEditPoints="1"/>
            </p:cNvSpPr>
            <p:nvPr/>
          </p:nvSpPr>
          <p:spPr bwMode="auto">
            <a:xfrm>
              <a:off x="4445001" y="2767013"/>
              <a:ext cx="66675" cy="61913"/>
            </a:xfrm>
            <a:custGeom>
              <a:avLst/>
              <a:gdLst>
                <a:gd name="T0" fmla="*/ 16 w 17"/>
                <a:gd name="T1" fmla="*/ 16 h 16"/>
                <a:gd name="T2" fmla="*/ 1 w 17"/>
                <a:gd name="T3" fmla="*/ 16 h 16"/>
                <a:gd name="T4" fmla="*/ 0 w 17"/>
                <a:gd name="T5" fmla="*/ 15 h 16"/>
                <a:gd name="T6" fmla="*/ 0 w 17"/>
                <a:gd name="T7" fmla="*/ 1 h 16"/>
                <a:gd name="T8" fmla="*/ 1 w 17"/>
                <a:gd name="T9" fmla="*/ 0 h 16"/>
                <a:gd name="T10" fmla="*/ 2 w 17"/>
                <a:gd name="T11" fmla="*/ 0 h 16"/>
                <a:gd name="T12" fmla="*/ 16 w 17"/>
                <a:gd name="T13" fmla="*/ 14 h 16"/>
                <a:gd name="T14" fmla="*/ 17 w 17"/>
                <a:gd name="T15" fmla="*/ 16 h 16"/>
                <a:gd name="T16" fmla="*/ 16 w 17"/>
                <a:gd name="T17" fmla="*/ 16 h 16"/>
                <a:gd name="T18" fmla="*/ 2 w 17"/>
                <a:gd name="T19" fmla="*/ 14 h 16"/>
                <a:gd name="T20" fmla="*/ 13 w 17"/>
                <a:gd name="T21" fmla="*/ 14 h 16"/>
                <a:gd name="T22" fmla="*/ 2 w 17"/>
                <a:gd name="T23" fmla="*/ 3 h 16"/>
                <a:gd name="T24" fmla="*/ 2 w 17"/>
                <a:gd name="T2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6">
                  <a:moveTo>
                    <a:pt x="16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2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6" name="Freeform 1596"/>
            <p:cNvSpPr>
              <a:spLocks/>
            </p:cNvSpPr>
            <p:nvPr/>
          </p:nvSpPr>
          <p:spPr bwMode="auto">
            <a:xfrm>
              <a:off x="4391026" y="2835276"/>
              <a:ext cx="77788" cy="74613"/>
            </a:xfrm>
            <a:custGeom>
              <a:avLst/>
              <a:gdLst>
                <a:gd name="T0" fmla="*/ 18 w 20"/>
                <a:gd name="T1" fmla="*/ 19 h 19"/>
                <a:gd name="T2" fmla="*/ 18 w 20"/>
                <a:gd name="T3" fmla="*/ 19 h 19"/>
                <a:gd name="T4" fmla="*/ 1 w 20"/>
                <a:gd name="T5" fmla="*/ 2 h 19"/>
                <a:gd name="T6" fmla="*/ 1 w 20"/>
                <a:gd name="T7" fmla="*/ 1 h 19"/>
                <a:gd name="T8" fmla="*/ 2 w 20"/>
                <a:gd name="T9" fmla="*/ 1 h 19"/>
                <a:gd name="T10" fmla="*/ 19 w 20"/>
                <a:gd name="T11" fmla="*/ 17 h 19"/>
                <a:gd name="T12" fmla="*/ 19 w 20"/>
                <a:gd name="T13" fmla="*/ 19 h 19"/>
                <a:gd name="T14" fmla="*/ 18 w 2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8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7" name="Freeform 1597"/>
            <p:cNvSpPr>
              <a:spLocks/>
            </p:cNvSpPr>
            <p:nvPr/>
          </p:nvSpPr>
          <p:spPr bwMode="auto">
            <a:xfrm>
              <a:off x="4391026" y="2835276"/>
              <a:ext cx="77788" cy="74613"/>
            </a:xfrm>
            <a:custGeom>
              <a:avLst/>
              <a:gdLst>
                <a:gd name="T0" fmla="*/ 2 w 20"/>
                <a:gd name="T1" fmla="*/ 19 h 19"/>
                <a:gd name="T2" fmla="*/ 1 w 20"/>
                <a:gd name="T3" fmla="*/ 19 h 19"/>
                <a:gd name="T4" fmla="*/ 1 w 20"/>
                <a:gd name="T5" fmla="*/ 17 h 19"/>
                <a:gd name="T6" fmla="*/ 18 w 20"/>
                <a:gd name="T7" fmla="*/ 1 h 19"/>
                <a:gd name="T8" fmla="*/ 19 w 20"/>
                <a:gd name="T9" fmla="*/ 1 h 19"/>
                <a:gd name="T10" fmla="*/ 19 w 20"/>
                <a:gd name="T11" fmla="*/ 2 h 19"/>
                <a:gd name="T12" fmla="*/ 2 w 20"/>
                <a:gd name="T13" fmla="*/ 19 h 19"/>
                <a:gd name="T14" fmla="*/ 2 w 2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2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8"/>
                    <a:pt x="1" y="17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88" name="Группа 787"/>
          <p:cNvGrpSpPr/>
          <p:nvPr/>
        </p:nvGrpSpPr>
        <p:grpSpPr>
          <a:xfrm>
            <a:off x="3054109" y="3936143"/>
            <a:ext cx="210924" cy="274407"/>
            <a:chOff x="2768601" y="2767013"/>
            <a:chExt cx="163512" cy="212725"/>
          </a:xfrm>
          <a:solidFill>
            <a:schemeClr val="accent1"/>
          </a:solidFill>
        </p:grpSpPr>
        <p:sp>
          <p:nvSpPr>
            <p:cNvPr id="789" name="Freeform 1598"/>
            <p:cNvSpPr>
              <a:spLocks noEditPoints="1"/>
            </p:cNvSpPr>
            <p:nvPr/>
          </p:nvSpPr>
          <p:spPr bwMode="auto">
            <a:xfrm>
              <a:off x="2768601" y="2767013"/>
              <a:ext cx="158750" cy="212725"/>
            </a:xfrm>
            <a:custGeom>
              <a:avLst/>
              <a:gdLst>
                <a:gd name="T0" fmla="*/ 40 w 41"/>
                <a:gd name="T1" fmla="*/ 55 h 55"/>
                <a:gd name="T2" fmla="*/ 1 w 41"/>
                <a:gd name="T3" fmla="*/ 55 h 55"/>
                <a:gd name="T4" fmla="*/ 0 w 41"/>
                <a:gd name="T5" fmla="*/ 54 h 55"/>
                <a:gd name="T6" fmla="*/ 0 w 41"/>
                <a:gd name="T7" fmla="*/ 1 h 55"/>
                <a:gd name="T8" fmla="*/ 1 w 41"/>
                <a:gd name="T9" fmla="*/ 0 h 55"/>
                <a:gd name="T10" fmla="*/ 26 w 41"/>
                <a:gd name="T11" fmla="*/ 0 h 55"/>
                <a:gd name="T12" fmla="*/ 27 w 41"/>
                <a:gd name="T13" fmla="*/ 0 h 55"/>
                <a:gd name="T14" fmla="*/ 41 w 41"/>
                <a:gd name="T15" fmla="*/ 14 h 55"/>
                <a:gd name="T16" fmla="*/ 41 w 41"/>
                <a:gd name="T17" fmla="*/ 15 h 55"/>
                <a:gd name="T18" fmla="*/ 41 w 41"/>
                <a:gd name="T19" fmla="*/ 54 h 55"/>
                <a:gd name="T20" fmla="*/ 40 w 41"/>
                <a:gd name="T21" fmla="*/ 55 h 55"/>
                <a:gd name="T22" fmla="*/ 2 w 41"/>
                <a:gd name="T23" fmla="*/ 53 h 55"/>
                <a:gd name="T24" fmla="*/ 39 w 41"/>
                <a:gd name="T25" fmla="*/ 53 h 55"/>
                <a:gd name="T26" fmla="*/ 39 w 41"/>
                <a:gd name="T27" fmla="*/ 16 h 55"/>
                <a:gd name="T28" fmla="*/ 26 w 41"/>
                <a:gd name="T29" fmla="*/ 2 h 55"/>
                <a:gd name="T30" fmla="*/ 2 w 41"/>
                <a:gd name="T31" fmla="*/ 2 h 55"/>
                <a:gd name="T32" fmla="*/ 2 w 41"/>
                <a:gd name="T33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5">
                  <a:moveTo>
                    <a:pt x="40" y="55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0" y="55"/>
                    <a:pt x="0" y="5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5"/>
                    <a:pt x="41" y="55"/>
                    <a:pt x="40" y="55"/>
                  </a:cubicBezTo>
                  <a:close/>
                  <a:moveTo>
                    <a:pt x="2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0" name="Freeform 1599"/>
            <p:cNvSpPr>
              <a:spLocks noEditPoints="1"/>
            </p:cNvSpPr>
            <p:nvPr/>
          </p:nvSpPr>
          <p:spPr bwMode="auto">
            <a:xfrm>
              <a:off x="2865438" y="2767013"/>
              <a:ext cx="66675" cy="61913"/>
            </a:xfrm>
            <a:custGeom>
              <a:avLst/>
              <a:gdLst>
                <a:gd name="T0" fmla="*/ 15 w 17"/>
                <a:gd name="T1" fmla="*/ 16 h 16"/>
                <a:gd name="T2" fmla="*/ 1 w 17"/>
                <a:gd name="T3" fmla="*/ 16 h 16"/>
                <a:gd name="T4" fmla="*/ 0 w 17"/>
                <a:gd name="T5" fmla="*/ 15 h 16"/>
                <a:gd name="T6" fmla="*/ 0 w 17"/>
                <a:gd name="T7" fmla="*/ 1 h 16"/>
                <a:gd name="T8" fmla="*/ 1 w 17"/>
                <a:gd name="T9" fmla="*/ 0 h 16"/>
                <a:gd name="T10" fmla="*/ 2 w 17"/>
                <a:gd name="T11" fmla="*/ 0 h 16"/>
                <a:gd name="T12" fmla="*/ 16 w 17"/>
                <a:gd name="T13" fmla="*/ 14 h 16"/>
                <a:gd name="T14" fmla="*/ 16 w 17"/>
                <a:gd name="T15" fmla="*/ 16 h 16"/>
                <a:gd name="T16" fmla="*/ 15 w 17"/>
                <a:gd name="T17" fmla="*/ 16 h 16"/>
                <a:gd name="T18" fmla="*/ 2 w 17"/>
                <a:gd name="T19" fmla="*/ 14 h 16"/>
                <a:gd name="T20" fmla="*/ 13 w 17"/>
                <a:gd name="T21" fmla="*/ 14 h 16"/>
                <a:gd name="T22" fmla="*/ 2 w 17"/>
                <a:gd name="T23" fmla="*/ 3 h 16"/>
                <a:gd name="T24" fmla="*/ 2 w 17"/>
                <a:gd name="T2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6">
                  <a:moveTo>
                    <a:pt x="15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7" y="15"/>
                    <a:pt x="16" y="16"/>
                  </a:cubicBezTo>
                  <a:cubicBezTo>
                    <a:pt x="16" y="16"/>
                    <a:pt x="16" y="16"/>
                    <a:pt x="15" y="16"/>
                  </a:cubicBezTo>
                  <a:close/>
                  <a:moveTo>
                    <a:pt x="2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1" name="Freeform 1600"/>
            <p:cNvSpPr>
              <a:spLocks noEditPoints="1"/>
            </p:cNvSpPr>
            <p:nvPr/>
          </p:nvSpPr>
          <p:spPr bwMode="auto">
            <a:xfrm>
              <a:off x="2811463" y="2835276"/>
              <a:ext cx="58738" cy="58738"/>
            </a:xfrm>
            <a:custGeom>
              <a:avLst/>
              <a:gdLst>
                <a:gd name="T0" fmla="*/ 8 w 15"/>
                <a:gd name="T1" fmla="*/ 15 h 15"/>
                <a:gd name="T2" fmla="*/ 0 w 15"/>
                <a:gd name="T3" fmla="*/ 8 h 15"/>
                <a:gd name="T4" fmla="*/ 8 w 15"/>
                <a:gd name="T5" fmla="*/ 0 h 15"/>
                <a:gd name="T6" fmla="*/ 15 w 15"/>
                <a:gd name="T7" fmla="*/ 8 h 15"/>
                <a:gd name="T8" fmla="*/ 8 w 15"/>
                <a:gd name="T9" fmla="*/ 15 h 15"/>
                <a:gd name="T10" fmla="*/ 8 w 15"/>
                <a:gd name="T11" fmla="*/ 2 h 15"/>
                <a:gd name="T12" fmla="*/ 3 w 15"/>
                <a:gd name="T13" fmla="*/ 8 h 15"/>
                <a:gd name="T14" fmla="*/ 8 w 15"/>
                <a:gd name="T15" fmla="*/ 13 h 15"/>
                <a:gd name="T16" fmla="*/ 13 w 15"/>
                <a:gd name="T17" fmla="*/ 8 h 15"/>
                <a:gd name="T18" fmla="*/ 8 w 15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5">
                  <a:moveTo>
                    <a:pt x="8" y="15"/>
                  </a:moveTo>
                  <a:cubicBezTo>
                    <a:pt x="4" y="15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12"/>
                    <a:pt x="12" y="15"/>
                    <a:pt x="8" y="15"/>
                  </a:cubicBezTo>
                  <a:close/>
                  <a:moveTo>
                    <a:pt x="8" y="2"/>
                  </a:moveTo>
                  <a:cubicBezTo>
                    <a:pt x="5" y="2"/>
                    <a:pt x="3" y="5"/>
                    <a:pt x="3" y="8"/>
                  </a:cubicBezTo>
                  <a:cubicBezTo>
                    <a:pt x="3" y="11"/>
                    <a:pt x="5" y="13"/>
                    <a:pt x="8" y="13"/>
                  </a:cubicBezTo>
                  <a:cubicBezTo>
                    <a:pt x="11" y="13"/>
                    <a:pt x="13" y="11"/>
                    <a:pt x="13" y="8"/>
                  </a:cubicBezTo>
                  <a:cubicBezTo>
                    <a:pt x="13" y="5"/>
                    <a:pt x="11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2" name="Freeform 1601"/>
            <p:cNvSpPr>
              <a:spLocks/>
            </p:cNvSpPr>
            <p:nvPr/>
          </p:nvSpPr>
          <p:spPr bwMode="auto">
            <a:xfrm>
              <a:off x="2854326" y="2878138"/>
              <a:ext cx="31750" cy="31750"/>
            </a:xfrm>
            <a:custGeom>
              <a:avLst/>
              <a:gdLst>
                <a:gd name="T0" fmla="*/ 7 w 8"/>
                <a:gd name="T1" fmla="*/ 8 h 8"/>
                <a:gd name="T2" fmla="*/ 6 w 8"/>
                <a:gd name="T3" fmla="*/ 8 h 8"/>
                <a:gd name="T4" fmla="*/ 1 w 8"/>
                <a:gd name="T5" fmla="*/ 2 h 8"/>
                <a:gd name="T6" fmla="*/ 1 w 8"/>
                <a:gd name="T7" fmla="*/ 0 h 8"/>
                <a:gd name="T8" fmla="*/ 2 w 8"/>
                <a:gd name="T9" fmla="*/ 0 h 8"/>
                <a:gd name="T10" fmla="*/ 8 w 8"/>
                <a:gd name="T11" fmla="*/ 6 h 8"/>
                <a:gd name="T12" fmla="*/ 8 w 8"/>
                <a:gd name="T13" fmla="*/ 8 h 8"/>
                <a:gd name="T14" fmla="*/ 7 w 8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7" y="8"/>
                  </a:moveTo>
                  <a:cubicBezTo>
                    <a:pt x="7" y="8"/>
                    <a:pt x="7" y="8"/>
                    <a:pt x="6" y="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93" name="Группа 792"/>
          <p:cNvGrpSpPr/>
          <p:nvPr/>
        </p:nvGrpSpPr>
        <p:grpSpPr>
          <a:xfrm>
            <a:off x="1793894" y="3936901"/>
            <a:ext cx="268264" cy="280551"/>
            <a:chOff x="5114925" y="5961063"/>
            <a:chExt cx="207963" cy="217488"/>
          </a:xfrm>
          <a:solidFill>
            <a:schemeClr val="accent1"/>
          </a:solidFill>
        </p:grpSpPr>
        <p:sp>
          <p:nvSpPr>
            <p:cNvPr id="794" name="Freeform 1619"/>
            <p:cNvSpPr>
              <a:spLocks noEditPoints="1"/>
            </p:cNvSpPr>
            <p:nvPr/>
          </p:nvSpPr>
          <p:spPr bwMode="auto">
            <a:xfrm>
              <a:off x="5114925" y="6146801"/>
              <a:ext cx="161925" cy="31750"/>
            </a:xfrm>
            <a:custGeom>
              <a:avLst/>
              <a:gdLst>
                <a:gd name="T0" fmla="*/ 40 w 42"/>
                <a:gd name="T1" fmla="*/ 8 h 8"/>
                <a:gd name="T2" fmla="*/ 7 w 42"/>
                <a:gd name="T3" fmla="*/ 8 h 8"/>
                <a:gd name="T4" fmla="*/ 0 w 42"/>
                <a:gd name="T5" fmla="*/ 1 h 8"/>
                <a:gd name="T6" fmla="*/ 1 w 42"/>
                <a:gd name="T7" fmla="*/ 0 h 8"/>
                <a:gd name="T8" fmla="*/ 36 w 42"/>
                <a:gd name="T9" fmla="*/ 0 h 8"/>
                <a:gd name="T10" fmla="*/ 37 w 42"/>
                <a:gd name="T11" fmla="*/ 1 h 8"/>
                <a:gd name="T12" fmla="*/ 37 w 42"/>
                <a:gd name="T13" fmla="*/ 3 h 8"/>
                <a:gd name="T14" fmla="*/ 40 w 42"/>
                <a:gd name="T15" fmla="*/ 6 h 8"/>
                <a:gd name="T16" fmla="*/ 42 w 42"/>
                <a:gd name="T17" fmla="*/ 7 h 8"/>
                <a:gd name="T18" fmla="*/ 40 w 42"/>
                <a:gd name="T19" fmla="*/ 8 h 8"/>
                <a:gd name="T20" fmla="*/ 2 w 42"/>
                <a:gd name="T21" fmla="*/ 2 h 8"/>
                <a:gd name="T22" fmla="*/ 7 w 42"/>
                <a:gd name="T23" fmla="*/ 6 h 8"/>
                <a:gd name="T24" fmla="*/ 36 w 42"/>
                <a:gd name="T25" fmla="*/ 6 h 8"/>
                <a:gd name="T26" fmla="*/ 35 w 42"/>
                <a:gd name="T27" fmla="*/ 3 h 8"/>
                <a:gd name="T28" fmla="*/ 35 w 42"/>
                <a:gd name="T29" fmla="*/ 2 h 8"/>
                <a:gd name="T30" fmla="*/ 2 w 42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8">
                  <a:moveTo>
                    <a:pt x="40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5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1"/>
                    <a:pt x="37" y="1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4"/>
                    <a:pt x="39" y="6"/>
                    <a:pt x="40" y="6"/>
                  </a:cubicBezTo>
                  <a:cubicBezTo>
                    <a:pt x="41" y="6"/>
                    <a:pt x="42" y="6"/>
                    <a:pt x="42" y="7"/>
                  </a:cubicBezTo>
                  <a:cubicBezTo>
                    <a:pt x="42" y="7"/>
                    <a:pt x="41" y="8"/>
                    <a:pt x="40" y="8"/>
                  </a:cubicBezTo>
                  <a:close/>
                  <a:moveTo>
                    <a:pt x="2" y="2"/>
                  </a:moveTo>
                  <a:cubicBezTo>
                    <a:pt x="3" y="4"/>
                    <a:pt x="5" y="6"/>
                    <a:pt x="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5"/>
                    <a:pt x="35" y="4"/>
                    <a:pt x="35" y="3"/>
                  </a:cubicBezTo>
                  <a:cubicBezTo>
                    <a:pt x="35" y="2"/>
                    <a:pt x="35" y="2"/>
                    <a:pt x="35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5" name="Freeform 1620"/>
            <p:cNvSpPr>
              <a:spLocks/>
            </p:cNvSpPr>
            <p:nvPr/>
          </p:nvSpPr>
          <p:spPr bwMode="auto">
            <a:xfrm>
              <a:off x="5265738" y="5961063"/>
              <a:ext cx="57150" cy="217488"/>
            </a:xfrm>
            <a:custGeom>
              <a:avLst/>
              <a:gdLst>
                <a:gd name="T0" fmla="*/ 1 w 15"/>
                <a:gd name="T1" fmla="*/ 56 h 56"/>
                <a:gd name="T2" fmla="*/ 0 w 15"/>
                <a:gd name="T3" fmla="*/ 55 h 56"/>
                <a:gd name="T4" fmla="*/ 1 w 15"/>
                <a:gd name="T5" fmla="*/ 54 h 56"/>
                <a:gd name="T6" fmla="*/ 5 w 15"/>
                <a:gd name="T7" fmla="*/ 51 h 56"/>
                <a:gd name="T8" fmla="*/ 5 w 15"/>
                <a:gd name="T9" fmla="*/ 6 h 56"/>
                <a:gd name="T10" fmla="*/ 10 w 15"/>
                <a:gd name="T11" fmla="*/ 0 h 56"/>
                <a:gd name="T12" fmla="*/ 15 w 15"/>
                <a:gd name="T13" fmla="*/ 6 h 56"/>
                <a:gd name="T14" fmla="*/ 15 w 15"/>
                <a:gd name="T15" fmla="*/ 10 h 56"/>
                <a:gd name="T16" fmla="*/ 14 w 15"/>
                <a:gd name="T17" fmla="*/ 11 h 56"/>
                <a:gd name="T18" fmla="*/ 10 w 15"/>
                <a:gd name="T19" fmla="*/ 11 h 56"/>
                <a:gd name="T20" fmla="*/ 9 w 15"/>
                <a:gd name="T21" fmla="*/ 10 h 56"/>
                <a:gd name="T22" fmla="*/ 10 w 15"/>
                <a:gd name="T23" fmla="*/ 9 h 56"/>
                <a:gd name="T24" fmla="*/ 13 w 15"/>
                <a:gd name="T25" fmla="*/ 9 h 56"/>
                <a:gd name="T26" fmla="*/ 13 w 15"/>
                <a:gd name="T27" fmla="*/ 6 h 56"/>
                <a:gd name="T28" fmla="*/ 10 w 15"/>
                <a:gd name="T29" fmla="*/ 2 h 56"/>
                <a:gd name="T30" fmla="*/ 7 w 15"/>
                <a:gd name="T31" fmla="*/ 6 h 56"/>
                <a:gd name="T32" fmla="*/ 7 w 15"/>
                <a:gd name="T33" fmla="*/ 51 h 56"/>
                <a:gd name="T34" fmla="*/ 1 w 15"/>
                <a:gd name="T3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56">
                  <a:moveTo>
                    <a:pt x="1" y="56"/>
                  </a:moveTo>
                  <a:cubicBezTo>
                    <a:pt x="1" y="56"/>
                    <a:pt x="0" y="55"/>
                    <a:pt x="0" y="55"/>
                  </a:cubicBezTo>
                  <a:cubicBezTo>
                    <a:pt x="0" y="54"/>
                    <a:pt x="1" y="54"/>
                    <a:pt x="1" y="54"/>
                  </a:cubicBezTo>
                  <a:cubicBezTo>
                    <a:pt x="3" y="54"/>
                    <a:pt x="5" y="52"/>
                    <a:pt x="5" y="5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7" y="0"/>
                    <a:pt x="10" y="0"/>
                  </a:cubicBezTo>
                  <a:cubicBezTo>
                    <a:pt x="13" y="0"/>
                    <a:pt x="15" y="3"/>
                    <a:pt x="15" y="6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4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2"/>
                    <a:pt x="10" y="2"/>
                  </a:cubicBezTo>
                  <a:cubicBezTo>
                    <a:pt x="8" y="2"/>
                    <a:pt x="7" y="4"/>
                    <a:pt x="7" y="6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4"/>
                    <a:pt x="4" y="56"/>
                    <a:pt x="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6" name="Freeform 1621"/>
            <p:cNvSpPr>
              <a:spLocks/>
            </p:cNvSpPr>
            <p:nvPr/>
          </p:nvSpPr>
          <p:spPr bwMode="auto">
            <a:xfrm>
              <a:off x="5145088" y="5961063"/>
              <a:ext cx="163512" cy="193675"/>
            </a:xfrm>
            <a:custGeom>
              <a:avLst/>
              <a:gdLst>
                <a:gd name="T0" fmla="*/ 1 w 42"/>
                <a:gd name="T1" fmla="*/ 50 h 50"/>
                <a:gd name="T2" fmla="*/ 0 w 42"/>
                <a:gd name="T3" fmla="*/ 49 h 50"/>
                <a:gd name="T4" fmla="*/ 0 w 42"/>
                <a:gd name="T5" fmla="*/ 6 h 50"/>
                <a:gd name="T6" fmla="*/ 5 w 42"/>
                <a:gd name="T7" fmla="*/ 0 h 50"/>
                <a:gd name="T8" fmla="*/ 41 w 42"/>
                <a:gd name="T9" fmla="*/ 0 h 50"/>
                <a:gd name="T10" fmla="*/ 42 w 42"/>
                <a:gd name="T11" fmla="*/ 1 h 50"/>
                <a:gd name="T12" fmla="*/ 41 w 42"/>
                <a:gd name="T13" fmla="*/ 2 h 50"/>
                <a:gd name="T14" fmla="*/ 5 w 42"/>
                <a:gd name="T15" fmla="*/ 2 h 50"/>
                <a:gd name="T16" fmla="*/ 2 w 42"/>
                <a:gd name="T17" fmla="*/ 6 h 50"/>
                <a:gd name="T18" fmla="*/ 2 w 42"/>
                <a:gd name="T19" fmla="*/ 49 h 50"/>
                <a:gd name="T20" fmla="*/ 1 w 42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0">
                  <a:moveTo>
                    <a:pt x="1" y="50"/>
                  </a:moveTo>
                  <a:cubicBezTo>
                    <a:pt x="0" y="50"/>
                    <a:pt x="0" y="50"/>
                    <a:pt x="0" y="4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2" y="1"/>
                    <a:pt x="42" y="1"/>
                  </a:cubicBezTo>
                  <a:cubicBezTo>
                    <a:pt x="42" y="2"/>
                    <a:pt x="41" y="2"/>
                    <a:pt x="4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0"/>
                    <a:pt x="1" y="50"/>
                    <a:pt x="1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97" name="Группа 796"/>
          <p:cNvGrpSpPr/>
          <p:nvPr/>
        </p:nvGrpSpPr>
        <p:grpSpPr>
          <a:xfrm>
            <a:off x="3794994" y="3942982"/>
            <a:ext cx="194542" cy="274407"/>
            <a:chOff x="1984375" y="4365626"/>
            <a:chExt cx="150812" cy="212725"/>
          </a:xfrm>
          <a:solidFill>
            <a:schemeClr val="accent1"/>
          </a:solidFill>
        </p:grpSpPr>
        <p:sp>
          <p:nvSpPr>
            <p:cNvPr id="798" name="Freeform 1622"/>
            <p:cNvSpPr>
              <a:spLocks noEditPoints="1"/>
            </p:cNvSpPr>
            <p:nvPr/>
          </p:nvSpPr>
          <p:spPr bwMode="auto">
            <a:xfrm>
              <a:off x="1984375" y="4376738"/>
              <a:ext cx="150812" cy="201613"/>
            </a:xfrm>
            <a:custGeom>
              <a:avLst/>
              <a:gdLst>
                <a:gd name="T0" fmla="*/ 38 w 39"/>
                <a:gd name="T1" fmla="*/ 52 h 52"/>
                <a:gd name="T2" fmla="*/ 2 w 39"/>
                <a:gd name="T3" fmla="*/ 52 h 52"/>
                <a:gd name="T4" fmla="*/ 0 w 39"/>
                <a:gd name="T5" fmla="*/ 51 h 52"/>
                <a:gd name="T6" fmla="*/ 0 w 39"/>
                <a:gd name="T7" fmla="*/ 1 h 52"/>
                <a:gd name="T8" fmla="*/ 2 w 39"/>
                <a:gd name="T9" fmla="*/ 0 h 52"/>
                <a:gd name="T10" fmla="*/ 12 w 39"/>
                <a:gd name="T11" fmla="*/ 0 h 52"/>
                <a:gd name="T12" fmla="*/ 13 w 39"/>
                <a:gd name="T13" fmla="*/ 1 h 52"/>
                <a:gd name="T14" fmla="*/ 13 w 39"/>
                <a:gd name="T15" fmla="*/ 7 h 52"/>
                <a:gd name="T16" fmla="*/ 27 w 39"/>
                <a:gd name="T17" fmla="*/ 7 h 52"/>
                <a:gd name="T18" fmla="*/ 27 w 39"/>
                <a:gd name="T19" fmla="*/ 1 h 52"/>
                <a:gd name="T20" fmla="*/ 28 w 39"/>
                <a:gd name="T21" fmla="*/ 0 h 52"/>
                <a:gd name="T22" fmla="*/ 38 w 39"/>
                <a:gd name="T23" fmla="*/ 0 h 52"/>
                <a:gd name="T24" fmla="*/ 39 w 39"/>
                <a:gd name="T25" fmla="*/ 1 h 52"/>
                <a:gd name="T26" fmla="*/ 39 w 39"/>
                <a:gd name="T27" fmla="*/ 51 h 52"/>
                <a:gd name="T28" fmla="*/ 38 w 39"/>
                <a:gd name="T29" fmla="*/ 52 h 52"/>
                <a:gd name="T30" fmla="*/ 3 w 39"/>
                <a:gd name="T31" fmla="*/ 50 h 52"/>
                <a:gd name="T32" fmla="*/ 37 w 39"/>
                <a:gd name="T33" fmla="*/ 50 h 52"/>
                <a:gd name="T34" fmla="*/ 37 w 39"/>
                <a:gd name="T35" fmla="*/ 2 h 52"/>
                <a:gd name="T36" fmla="*/ 29 w 39"/>
                <a:gd name="T37" fmla="*/ 2 h 52"/>
                <a:gd name="T38" fmla="*/ 29 w 39"/>
                <a:gd name="T39" fmla="*/ 8 h 52"/>
                <a:gd name="T40" fmla="*/ 28 w 39"/>
                <a:gd name="T41" fmla="*/ 9 h 52"/>
                <a:gd name="T42" fmla="*/ 12 w 39"/>
                <a:gd name="T43" fmla="*/ 9 h 52"/>
                <a:gd name="T44" fmla="*/ 11 w 39"/>
                <a:gd name="T45" fmla="*/ 8 h 52"/>
                <a:gd name="T46" fmla="*/ 11 w 39"/>
                <a:gd name="T47" fmla="*/ 2 h 52"/>
                <a:gd name="T48" fmla="*/ 3 w 39"/>
                <a:gd name="T49" fmla="*/ 2 h 52"/>
                <a:gd name="T50" fmla="*/ 3 w 39"/>
                <a:gd name="T51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52">
                  <a:moveTo>
                    <a:pt x="38" y="52"/>
                  </a:move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0" y="52"/>
                    <a:pt x="0" y="5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0"/>
                    <a:pt x="2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2"/>
                    <a:pt x="39" y="52"/>
                    <a:pt x="38" y="52"/>
                  </a:cubicBezTo>
                  <a:close/>
                  <a:moveTo>
                    <a:pt x="3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9"/>
                    <a:pt x="28" y="9"/>
                    <a:pt x="2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9" name="Freeform 1623"/>
            <p:cNvSpPr>
              <a:spLocks noEditPoints="1"/>
            </p:cNvSpPr>
            <p:nvPr/>
          </p:nvSpPr>
          <p:spPr bwMode="auto">
            <a:xfrm>
              <a:off x="2006600" y="4397376"/>
              <a:ext cx="107950" cy="161925"/>
            </a:xfrm>
            <a:custGeom>
              <a:avLst/>
              <a:gdLst>
                <a:gd name="T0" fmla="*/ 27 w 28"/>
                <a:gd name="T1" fmla="*/ 42 h 42"/>
                <a:gd name="T2" fmla="*/ 1 w 28"/>
                <a:gd name="T3" fmla="*/ 42 h 42"/>
                <a:gd name="T4" fmla="*/ 0 w 28"/>
                <a:gd name="T5" fmla="*/ 41 h 42"/>
                <a:gd name="T6" fmla="*/ 0 w 28"/>
                <a:gd name="T7" fmla="*/ 1 h 42"/>
                <a:gd name="T8" fmla="*/ 1 w 28"/>
                <a:gd name="T9" fmla="*/ 0 h 42"/>
                <a:gd name="T10" fmla="*/ 6 w 28"/>
                <a:gd name="T11" fmla="*/ 0 h 42"/>
                <a:gd name="T12" fmla="*/ 7 w 28"/>
                <a:gd name="T13" fmla="*/ 1 h 42"/>
                <a:gd name="T14" fmla="*/ 7 w 28"/>
                <a:gd name="T15" fmla="*/ 2 h 42"/>
                <a:gd name="T16" fmla="*/ 21 w 28"/>
                <a:gd name="T17" fmla="*/ 2 h 42"/>
                <a:gd name="T18" fmla="*/ 21 w 28"/>
                <a:gd name="T19" fmla="*/ 1 h 42"/>
                <a:gd name="T20" fmla="*/ 22 w 28"/>
                <a:gd name="T21" fmla="*/ 0 h 42"/>
                <a:gd name="T22" fmla="*/ 27 w 28"/>
                <a:gd name="T23" fmla="*/ 0 h 42"/>
                <a:gd name="T24" fmla="*/ 28 w 28"/>
                <a:gd name="T25" fmla="*/ 1 h 42"/>
                <a:gd name="T26" fmla="*/ 28 w 28"/>
                <a:gd name="T27" fmla="*/ 41 h 42"/>
                <a:gd name="T28" fmla="*/ 27 w 28"/>
                <a:gd name="T29" fmla="*/ 42 h 42"/>
                <a:gd name="T30" fmla="*/ 2 w 28"/>
                <a:gd name="T31" fmla="*/ 40 h 42"/>
                <a:gd name="T32" fmla="*/ 26 w 28"/>
                <a:gd name="T33" fmla="*/ 40 h 42"/>
                <a:gd name="T34" fmla="*/ 26 w 28"/>
                <a:gd name="T35" fmla="*/ 2 h 42"/>
                <a:gd name="T36" fmla="*/ 23 w 28"/>
                <a:gd name="T37" fmla="*/ 2 h 42"/>
                <a:gd name="T38" fmla="*/ 23 w 28"/>
                <a:gd name="T39" fmla="*/ 3 h 42"/>
                <a:gd name="T40" fmla="*/ 22 w 28"/>
                <a:gd name="T41" fmla="*/ 4 h 42"/>
                <a:gd name="T42" fmla="*/ 6 w 28"/>
                <a:gd name="T43" fmla="*/ 4 h 42"/>
                <a:gd name="T44" fmla="*/ 5 w 28"/>
                <a:gd name="T45" fmla="*/ 3 h 42"/>
                <a:gd name="T46" fmla="*/ 5 w 28"/>
                <a:gd name="T47" fmla="*/ 2 h 42"/>
                <a:gd name="T48" fmla="*/ 2 w 28"/>
                <a:gd name="T49" fmla="*/ 2 h 42"/>
                <a:gd name="T50" fmla="*/ 2 w 28"/>
                <a:gd name="T5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42">
                  <a:moveTo>
                    <a:pt x="27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0"/>
                    <a:pt x="2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2"/>
                    <a:pt x="27" y="42"/>
                  </a:cubicBezTo>
                  <a:close/>
                  <a:moveTo>
                    <a:pt x="2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2" y="4"/>
                    <a:pt x="22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0" name="Freeform 1624"/>
            <p:cNvSpPr>
              <a:spLocks noEditPoints="1"/>
            </p:cNvSpPr>
            <p:nvPr/>
          </p:nvSpPr>
          <p:spPr bwMode="auto">
            <a:xfrm>
              <a:off x="2025650" y="4365626"/>
              <a:ext cx="69850" cy="46038"/>
            </a:xfrm>
            <a:custGeom>
              <a:avLst/>
              <a:gdLst>
                <a:gd name="T0" fmla="*/ 17 w 18"/>
                <a:gd name="T1" fmla="*/ 12 h 12"/>
                <a:gd name="T2" fmla="*/ 1 w 18"/>
                <a:gd name="T3" fmla="*/ 12 h 12"/>
                <a:gd name="T4" fmla="*/ 0 w 18"/>
                <a:gd name="T5" fmla="*/ 11 h 12"/>
                <a:gd name="T6" fmla="*/ 0 w 18"/>
                <a:gd name="T7" fmla="*/ 1 h 12"/>
                <a:gd name="T8" fmla="*/ 1 w 18"/>
                <a:gd name="T9" fmla="*/ 0 h 12"/>
                <a:gd name="T10" fmla="*/ 17 w 18"/>
                <a:gd name="T11" fmla="*/ 0 h 12"/>
                <a:gd name="T12" fmla="*/ 18 w 18"/>
                <a:gd name="T13" fmla="*/ 1 h 12"/>
                <a:gd name="T14" fmla="*/ 18 w 18"/>
                <a:gd name="T15" fmla="*/ 11 h 12"/>
                <a:gd name="T16" fmla="*/ 17 w 18"/>
                <a:gd name="T17" fmla="*/ 12 h 12"/>
                <a:gd name="T18" fmla="*/ 2 w 18"/>
                <a:gd name="T19" fmla="*/ 10 h 12"/>
                <a:gd name="T20" fmla="*/ 16 w 18"/>
                <a:gd name="T21" fmla="*/ 10 h 12"/>
                <a:gd name="T22" fmla="*/ 16 w 18"/>
                <a:gd name="T23" fmla="*/ 2 h 12"/>
                <a:gd name="T24" fmla="*/ 2 w 18"/>
                <a:gd name="T25" fmla="*/ 2 h 12"/>
                <a:gd name="T26" fmla="*/ 2 w 18"/>
                <a:gd name="T2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2">
                  <a:moveTo>
                    <a:pt x="17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2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01" name="Группа 800"/>
          <p:cNvGrpSpPr/>
          <p:nvPr/>
        </p:nvGrpSpPr>
        <p:grpSpPr>
          <a:xfrm>
            <a:off x="3429478" y="3933030"/>
            <a:ext cx="198638" cy="280551"/>
            <a:chOff x="2773363" y="1166813"/>
            <a:chExt cx="153987" cy="217488"/>
          </a:xfrm>
          <a:solidFill>
            <a:schemeClr val="accent1"/>
          </a:solidFill>
        </p:grpSpPr>
        <p:sp>
          <p:nvSpPr>
            <p:cNvPr id="802" name="Freeform 1625"/>
            <p:cNvSpPr>
              <a:spLocks noEditPoints="1"/>
            </p:cNvSpPr>
            <p:nvPr/>
          </p:nvSpPr>
          <p:spPr bwMode="auto">
            <a:xfrm>
              <a:off x="2773363" y="1177926"/>
              <a:ext cx="150812" cy="39688"/>
            </a:xfrm>
            <a:custGeom>
              <a:avLst/>
              <a:gdLst>
                <a:gd name="T0" fmla="*/ 38 w 39"/>
                <a:gd name="T1" fmla="*/ 10 h 10"/>
                <a:gd name="T2" fmla="*/ 1 w 39"/>
                <a:gd name="T3" fmla="*/ 10 h 10"/>
                <a:gd name="T4" fmla="*/ 0 w 39"/>
                <a:gd name="T5" fmla="*/ 9 h 10"/>
                <a:gd name="T6" fmla="*/ 0 w 39"/>
                <a:gd name="T7" fmla="*/ 5 h 10"/>
                <a:gd name="T8" fmla="*/ 5 w 39"/>
                <a:gd name="T9" fmla="*/ 0 h 10"/>
                <a:gd name="T10" fmla="*/ 34 w 39"/>
                <a:gd name="T11" fmla="*/ 0 h 10"/>
                <a:gd name="T12" fmla="*/ 39 w 39"/>
                <a:gd name="T13" fmla="*/ 5 h 10"/>
                <a:gd name="T14" fmla="*/ 39 w 39"/>
                <a:gd name="T15" fmla="*/ 9 h 10"/>
                <a:gd name="T16" fmla="*/ 38 w 39"/>
                <a:gd name="T17" fmla="*/ 10 h 10"/>
                <a:gd name="T18" fmla="*/ 2 w 39"/>
                <a:gd name="T19" fmla="*/ 8 h 10"/>
                <a:gd name="T20" fmla="*/ 37 w 39"/>
                <a:gd name="T21" fmla="*/ 8 h 10"/>
                <a:gd name="T22" fmla="*/ 37 w 39"/>
                <a:gd name="T23" fmla="*/ 5 h 10"/>
                <a:gd name="T24" fmla="*/ 34 w 39"/>
                <a:gd name="T25" fmla="*/ 2 h 10"/>
                <a:gd name="T26" fmla="*/ 5 w 39"/>
                <a:gd name="T27" fmla="*/ 2 h 10"/>
                <a:gd name="T28" fmla="*/ 2 w 39"/>
                <a:gd name="T29" fmla="*/ 5 h 10"/>
                <a:gd name="T30" fmla="*/ 2 w 39"/>
                <a:gd name="T3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0">
                  <a:moveTo>
                    <a:pt x="38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0"/>
                    <a:pt x="39" y="2"/>
                    <a:pt x="39" y="5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10"/>
                    <a:pt x="39" y="10"/>
                    <a:pt x="38" y="10"/>
                  </a:cubicBezTo>
                  <a:close/>
                  <a:moveTo>
                    <a:pt x="2" y="8"/>
                  </a:moveTo>
                  <a:cubicBezTo>
                    <a:pt x="37" y="8"/>
                    <a:pt x="37" y="8"/>
                    <a:pt x="37" y="8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3"/>
                    <a:pt x="36" y="2"/>
                    <a:pt x="3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2" y="3"/>
                    <a:pt x="2" y="5"/>
                  </a:cubicBez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3" name="Freeform 1626"/>
            <p:cNvSpPr>
              <a:spLocks/>
            </p:cNvSpPr>
            <p:nvPr/>
          </p:nvSpPr>
          <p:spPr bwMode="auto">
            <a:xfrm>
              <a:off x="2808288" y="1166813"/>
              <a:ext cx="7937" cy="31750"/>
            </a:xfrm>
            <a:custGeom>
              <a:avLst/>
              <a:gdLst>
                <a:gd name="T0" fmla="*/ 1 w 2"/>
                <a:gd name="T1" fmla="*/ 8 h 8"/>
                <a:gd name="T2" fmla="*/ 0 w 2"/>
                <a:gd name="T3" fmla="*/ 7 h 8"/>
                <a:gd name="T4" fmla="*/ 0 w 2"/>
                <a:gd name="T5" fmla="*/ 1 h 8"/>
                <a:gd name="T6" fmla="*/ 1 w 2"/>
                <a:gd name="T7" fmla="*/ 0 h 8"/>
                <a:gd name="T8" fmla="*/ 2 w 2"/>
                <a:gd name="T9" fmla="*/ 1 h 8"/>
                <a:gd name="T10" fmla="*/ 2 w 2"/>
                <a:gd name="T11" fmla="*/ 7 h 8"/>
                <a:gd name="T12" fmla="*/ 1 w 2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4" name="Freeform 1627"/>
            <p:cNvSpPr>
              <a:spLocks/>
            </p:cNvSpPr>
            <p:nvPr/>
          </p:nvSpPr>
          <p:spPr bwMode="auto">
            <a:xfrm>
              <a:off x="2835275" y="1166813"/>
              <a:ext cx="7937" cy="31750"/>
            </a:xfrm>
            <a:custGeom>
              <a:avLst/>
              <a:gdLst>
                <a:gd name="T0" fmla="*/ 1 w 2"/>
                <a:gd name="T1" fmla="*/ 8 h 8"/>
                <a:gd name="T2" fmla="*/ 0 w 2"/>
                <a:gd name="T3" fmla="*/ 7 h 8"/>
                <a:gd name="T4" fmla="*/ 0 w 2"/>
                <a:gd name="T5" fmla="*/ 1 h 8"/>
                <a:gd name="T6" fmla="*/ 1 w 2"/>
                <a:gd name="T7" fmla="*/ 0 h 8"/>
                <a:gd name="T8" fmla="*/ 2 w 2"/>
                <a:gd name="T9" fmla="*/ 1 h 8"/>
                <a:gd name="T10" fmla="*/ 2 w 2"/>
                <a:gd name="T11" fmla="*/ 7 h 8"/>
                <a:gd name="T12" fmla="*/ 1 w 2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5" name="Freeform 1628"/>
            <p:cNvSpPr>
              <a:spLocks/>
            </p:cNvSpPr>
            <p:nvPr/>
          </p:nvSpPr>
          <p:spPr bwMode="auto">
            <a:xfrm>
              <a:off x="2859088" y="1166813"/>
              <a:ext cx="6350" cy="31750"/>
            </a:xfrm>
            <a:custGeom>
              <a:avLst/>
              <a:gdLst>
                <a:gd name="T0" fmla="*/ 1 w 2"/>
                <a:gd name="T1" fmla="*/ 8 h 8"/>
                <a:gd name="T2" fmla="*/ 0 w 2"/>
                <a:gd name="T3" fmla="*/ 7 h 8"/>
                <a:gd name="T4" fmla="*/ 0 w 2"/>
                <a:gd name="T5" fmla="*/ 1 h 8"/>
                <a:gd name="T6" fmla="*/ 1 w 2"/>
                <a:gd name="T7" fmla="*/ 0 h 8"/>
                <a:gd name="T8" fmla="*/ 2 w 2"/>
                <a:gd name="T9" fmla="*/ 1 h 8"/>
                <a:gd name="T10" fmla="*/ 2 w 2"/>
                <a:gd name="T11" fmla="*/ 7 h 8"/>
                <a:gd name="T12" fmla="*/ 1 w 2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6" name="Freeform 1629"/>
            <p:cNvSpPr>
              <a:spLocks/>
            </p:cNvSpPr>
            <p:nvPr/>
          </p:nvSpPr>
          <p:spPr bwMode="auto">
            <a:xfrm>
              <a:off x="2881313" y="1166813"/>
              <a:ext cx="11112" cy="31750"/>
            </a:xfrm>
            <a:custGeom>
              <a:avLst/>
              <a:gdLst>
                <a:gd name="T0" fmla="*/ 2 w 3"/>
                <a:gd name="T1" fmla="*/ 8 h 8"/>
                <a:gd name="T2" fmla="*/ 0 w 3"/>
                <a:gd name="T3" fmla="*/ 7 h 8"/>
                <a:gd name="T4" fmla="*/ 0 w 3"/>
                <a:gd name="T5" fmla="*/ 1 h 8"/>
                <a:gd name="T6" fmla="*/ 2 w 3"/>
                <a:gd name="T7" fmla="*/ 0 h 8"/>
                <a:gd name="T8" fmla="*/ 3 w 3"/>
                <a:gd name="T9" fmla="*/ 1 h 8"/>
                <a:gd name="T10" fmla="*/ 3 w 3"/>
                <a:gd name="T11" fmla="*/ 7 h 8"/>
                <a:gd name="T12" fmla="*/ 2 w 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8">
                  <a:moveTo>
                    <a:pt x="2" y="8"/>
                  </a:moveTo>
                  <a:cubicBezTo>
                    <a:pt x="1" y="8"/>
                    <a:pt x="0" y="8"/>
                    <a:pt x="0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2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7" name="Freeform 1630"/>
            <p:cNvSpPr>
              <a:spLocks noEditPoints="1"/>
            </p:cNvSpPr>
            <p:nvPr/>
          </p:nvSpPr>
          <p:spPr bwMode="auto">
            <a:xfrm>
              <a:off x="2862263" y="1317626"/>
              <a:ext cx="65087" cy="66675"/>
            </a:xfrm>
            <a:custGeom>
              <a:avLst/>
              <a:gdLst>
                <a:gd name="T0" fmla="*/ 1 w 17"/>
                <a:gd name="T1" fmla="*/ 17 h 17"/>
                <a:gd name="T2" fmla="*/ 0 w 17"/>
                <a:gd name="T3" fmla="*/ 17 h 17"/>
                <a:gd name="T4" fmla="*/ 0 w 17"/>
                <a:gd name="T5" fmla="*/ 16 h 17"/>
                <a:gd name="T6" fmla="*/ 0 w 17"/>
                <a:gd name="T7" fmla="*/ 3 h 17"/>
                <a:gd name="T8" fmla="*/ 3 w 17"/>
                <a:gd name="T9" fmla="*/ 0 h 17"/>
                <a:gd name="T10" fmla="*/ 15 w 17"/>
                <a:gd name="T11" fmla="*/ 0 h 17"/>
                <a:gd name="T12" fmla="*/ 16 w 17"/>
                <a:gd name="T13" fmla="*/ 1 h 17"/>
                <a:gd name="T14" fmla="*/ 16 w 17"/>
                <a:gd name="T15" fmla="*/ 2 h 17"/>
                <a:gd name="T16" fmla="*/ 2 w 17"/>
                <a:gd name="T17" fmla="*/ 16 h 17"/>
                <a:gd name="T18" fmla="*/ 1 w 17"/>
                <a:gd name="T19" fmla="*/ 17 h 17"/>
                <a:gd name="T20" fmla="*/ 3 w 17"/>
                <a:gd name="T21" fmla="*/ 2 h 17"/>
                <a:gd name="T22" fmla="*/ 2 w 17"/>
                <a:gd name="T23" fmla="*/ 3 h 17"/>
                <a:gd name="T24" fmla="*/ 2 w 17"/>
                <a:gd name="T25" fmla="*/ 13 h 17"/>
                <a:gd name="T26" fmla="*/ 13 w 17"/>
                <a:gd name="T27" fmla="*/ 2 h 17"/>
                <a:gd name="T28" fmla="*/ 3 w 17"/>
                <a:gd name="T2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1" y="17"/>
                    <a:pt x="1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lose/>
                  <a:moveTo>
                    <a:pt x="3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8" name="Freeform 1631"/>
            <p:cNvSpPr>
              <a:spLocks noEditPoints="1"/>
            </p:cNvSpPr>
            <p:nvPr/>
          </p:nvSpPr>
          <p:spPr bwMode="auto">
            <a:xfrm>
              <a:off x="2773363" y="1209676"/>
              <a:ext cx="150812" cy="174625"/>
            </a:xfrm>
            <a:custGeom>
              <a:avLst/>
              <a:gdLst>
                <a:gd name="T0" fmla="*/ 36 w 39"/>
                <a:gd name="T1" fmla="*/ 45 h 45"/>
                <a:gd name="T2" fmla="*/ 3 w 39"/>
                <a:gd name="T3" fmla="*/ 45 h 45"/>
                <a:gd name="T4" fmla="*/ 0 w 39"/>
                <a:gd name="T5" fmla="*/ 41 h 45"/>
                <a:gd name="T6" fmla="*/ 0 w 39"/>
                <a:gd name="T7" fmla="*/ 1 h 45"/>
                <a:gd name="T8" fmla="*/ 1 w 39"/>
                <a:gd name="T9" fmla="*/ 0 h 45"/>
                <a:gd name="T10" fmla="*/ 38 w 39"/>
                <a:gd name="T11" fmla="*/ 0 h 45"/>
                <a:gd name="T12" fmla="*/ 39 w 39"/>
                <a:gd name="T13" fmla="*/ 1 h 45"/>
                <a:gd name="T14" fmla="*/ 39 w 39"/>
                <a:gd name="T15" fmla="*/ 41 h 45"/>
                <a:gd name="T16" fmla="*/ 36 w 39"/>
                <a:gd name="T17" fmla="*/ 45 h 45"/>
                <a:gd name="T18" fmla="*/ 2 w 39"/>
                <a:gd name="T19" fmla="*/ 2 h 45"/>
                <a:gd name="T20" fmla="*/ 2 w 39"/>
                <a:gd name="T21" fmla="*/ 41 h 45"/>
                <a:gd name="T22" fmla="*/ 3 w 39"/>
                <a:gd name="T23" fmla="*/ 43 h 45"/>
                <a:gd name="T24" fmla="*/ 36 w 39"/>
                <a:gd name="T25" fmla="*/ 43 h 45"/>
                <a:gd name="T26" fmla="*/ 37 w 39"/>
                <a:gd name="T27" fmla="*/ 41 h 45"/>
                <a:gd name="T28" fmla="*/ 37 w 39"/>
                <a:gd name="T29" fmla="*/ 2 h 45"/>
                <a:gd name="T30" fmla="*/ 2 w 39"/>
                <a:gd name="T3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6" y="45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3"/>
                    <a:pt x="38" y="45"/>
                    <a:pt x="36" y="45"/>
                  </a:cubicBezTo>
                  <a:close/>
                  <a:moveTo>
                    <a:pt x="2" y="2"/>
                  </a:move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3" y="43"/>
                    <a:pt x="3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2"/>
                    <a:pt x="37" y="41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809" name="Freeform 619"/>
          <p:cNvSpPr>
            <a:spLocks noEditPoints="1"/>
          </p:cNvSpPr>
          <p:nvPr/>
        </p:nvSpPr>
        <p:spPr bwMode="auto">
          <a:xfrm>
            <a:off x="569867" y="4405357"/>
            <a:ext cx="255680" cy="255680"/>
          </a:xfrm>
          <a:custGeom>
            <a:avLst/>
            <a:gdLst>
              <a:gd name="T0" fmla="*/ 24 w 56"/>
              <a:gd name="T1" fmla="*/ 56 h 56"/>
              <a:gd name="T2" fmla="*/ 21 w 56"/>
              <a:gd name="T3" fmla="*/ 48 h 56"/>
              <a:gd name="T4" fmla="*/ 12 w 56"/>
              <a:gd name="T5" fmla="*/ 50 h 56"/>
              <a:gd name="T6" fmla="*/ 6 w 56"/>
              <a:gd name="T7" fmla="*/ 45 h 56"/>
              <a:gd name="T8" fmla="*/ 8 w 56"/>
              <a:gd name="T9" fmla="*/ 37 h 56"/>
              <a:gd name="T10" fmla="*/ 1 w 56"/>
              <a:gd name="T11" fmla="*/ 32 h 56"/>
              <a:gd name="T12" fmla="*/ 0 w 56"/>
              <a:gd name="T13" fmla="*/ 24 h 56"/>
              <a:gd name="T14" fmla="*/ 7 w 56"/>
              <a:gd name="T15" fmla="*/ 21 h 56"/>
              <a:gd name="T16" fmla="*/ 5 w 56"/>
              <a:gd name="T17" fmla="*/ 12 h 56"/>
              <a:gd name="T18" fmla="*/ 10 w 56"/>
              <a:gd name="T19" fmla="*/ 6 h 56"/>
              <a:gd name="T20" fmla="*/ 18 w 56"/>
              <a:gd name="T21" fmla="*/ 9 h 56"/>
              <a:gd name="T22" fmla="*/ 23 w 56"/>
              <a:gd name="T23" fmla="*/ 1 h 56"/>
              <a:gd name="T24" fmla="*/ 31 w 56"/>
              <a:gd name="T25" fmla="*/ 0 h 56"/>
              <a:gd name="T26" fmla="*/ 35 w 56"/>
              <a:gd name="T27" fmla="*/ 8 h 56"/>
              <a:gd name="T28" fmla="*/ 44 w 56"/>
              <a:gd name="T29" fmla="*/ 6 h 56"/>
              <a:gd name="T30" fmla="*/ 50 w 56"/>
              <a:gd name="T31" fmla="*/ 11 h 56"/>
              <a:gd name="T32" fmla="*/ 47 w 56"/>
              <a:gd name="T33" fmla="*/ 18 h 56"/>
              <a:gd name="T34" fmla="*/ 55 w 56"/>
              <a:gd name="T35" fmla="*/ 23 h 56"/>
              <a:gd name="T36" fmla="*/ 56 w 56"/>
              <a:gd name="T37" fmla="*/ 31 h 56"/>
              <a:gd name="T38" fmla="*/ 48 w 56"/>
              <a:gd name="T39" fmla="*/ 35 h 56"/>
              <a:gd name="T40" fmla="*/ 50 w 56"/>
              <a:gd name="T41" fmla="*/ 44 h 56"/>
              <a:gd name="T42" fmla="*/ 45 w 56"/>
              <a:gd name="T43" fmla="*/ 50 h 56"/>
              <a:gd name="T44" fmla="*/ 37 w 56"/>
              <a:gd name="T45" fmla="*/ 47 h 56"/>
              <a:gd name="T46" fmla="*/ 32 w 56"/>
              <a:gd name="T47" fmla="*/ 55 h 56"/>
              <a:gd name="T48" fmla="*/ 25 w 56"/>
              <a:gd name="T49" fmla="*/ 54 h 56"/>
              <a:gd name="T50" fmla="*/ 33 w 56"/>
              <a:gd name="T51" fmla="*/ 47 h 56"/>
              <a:gd name="T52" fmla="*/ 37 w 56"/>
              <a:gd name="T53" fmla="*/ 45 h 56"/>
              <a:gd name="T54" fmla="*/ 44 w 56"/>
              <a:gd name="T55" fmla="*/ 48 h 56"/>
              <a:gd name="T56" fmla="*/ 45 w 56"/>
              <a:gd name="T57" fmla="*/ 38 h 56"/>
              <a:gd name="T58" fmla="*/ 46 w 56"/>
              <a:gd name="T59" fmla="*/ 34 h 56"/>
              <a:gd name="T60" fmla="*/ 53 w 56"/>
              <a:gd name="T61" fmla="*/ 31 h 56"/>
              <a:gd name="T62" fmla="*/ 47 w 56"/>
              <a:gd name="T63" fmla="*/ 23 h 56"/>
              <a:gd name="T64" fmla="*/ 45 w 56"/>
              <a:gd name="T65" fmla="*/ 19 h 56"/>
              <a:gd name="T66" fmla="*/ 48 w 56"/>
              <a:gd name="T67" fmla="*/ 12 h 56"/>
              <a:gd name="T68" fmla="*/ 38 w 56"/>
              <a:gd name="T69" fmla="*/ 11 h 56"/>
              <a:gd name="T70" fmla="*/ 33 w 56"/>
              <a:gd name="T71" fmla="*/ 10 h 56"/>
              <a:gd name="T72" fmla="*/ 30 w 56"/>
              <a:gd name="T73" fmla="*/ 2 h 56"/>
              <a:gd name="T74" fmla="*/ 23 w 56"/>
              <a:gd name="T75" fmla="*/ 9 h 56"/>
              <a:gd name="T76" fmla="*/ 19 w 56"/>
              <a:gd name="T77" fmla="*/ 11 h 56"/>
              <a:gd name="T78" fmla="*/ 11 w 56"/>
              <a:gd name="T79" fmla="*/ 8 h 56"/>
              <a:gd name="T80" fmla="*/ 11 w 56"/>
              <a:gd name="T81" fmla="*/ 18 h 56"/>
              <a:gd name="T82" fmla="*/ 9 w 56"/>
              <a:gd name="T83" fmla="*/ 22 h 56"/>
              <a:gd name="T84" fmla="*/ 2 w 56"/>
              <a:gd name="T85" fmla="*/ 25 h 56"/>
              <a:gd name="T86" fmla="*/ 9 w 56"/>
              <a:gd name="T87" fmla="*/ 33 h 56"/>
              <a:gd name="T88" fmla="*/ 11 w 56"/>
              <a:gd name="T89" fmla="*/ 37 h 56"/>
              <a:gd name="T90" fmla="*/ 8 w 56"/>
              <a:gd name="T91" fmla="*/ 44 h 56"/>
              <a:gd name="T92" fmla="*/ 18 w 56"/>
              <a:gd name="T93" fmla="*/ 45 h 56"/>
              <a:gd name="T94" fmla="*/ 22 w 56"/>
              <a:gd name="T95" fmla="*/ 46 h 56"/>
              <a:gd name="T96" fmla="*/ 25 w 56"/>
              <a:gd name="T97" fmla="*/ 54 h 56"/>
              <a:gd name="T98" fmla="*/ 54 w 56"/>
              <a:gd name="T99" fmla="*/ 31 h 56"/>
              <a:gd name="T100" fmla="*/ 13 w 56"/>
              <a:gd name="T101" fmla="*/ 28 h 56"/>
              <a:gd name="T102" fmla="*/ 42 w 56"/>
              <a:gd name="T103" fmla="*/ 28 h 56"/>
              <a:gd name="T104" fmla="*/ 28 w 56"/>
              <a:gd name="T105" fmla="*/ 16 h 56"/>
              <a:gd name="T106" fmla="*/ 28 w 56"/>
              <a:gd name="T107" fmla="*/ 40 h 56"/>
              <a:gd name="T108" fmla="*/ 28 w 56"/>
              <a:gd name="T109" fmla="*/ 1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6" h="56">
                <a:moveTo>
                  <a:pt x="31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4" y="56"/>
                  <a:pt x="23" y="55"/>
                  <a:pt x="23" y="55"/>
                </a:cubicBezTo>
                <a:cubicBezTo>
                  <a:pt x="21" y="48"/>
                  <a:pt x="21" y="48"/>
                  <a:pt x="21" y="48"/>
                </a:cubicBezTo>
                <a:cubicBezTo>
                  <a:pt x="20" y="48"/>
                  <a:pt x="19" y="48"/>
                  <a:pt x="18" y="47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1"/>
                  <a:pt x="11" y="50"/>
                  <a:pt x="10" y="50"/>
                </a:cubicBezTo>
                <a:cubicBezTo>
                  <a:pt x="6" y="45"/>
                  <a:pt x="6" y="45"/>
                  <a:pt x="6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6"/>
                  <a:pt x="7" y="35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4"/>
                  <a:pt x="1" y="23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8" y="18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6" y="11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5"/>
                  <a:pt x="11" y="5"/>
                  <a:pt x="12" y="6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4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5"/>
                  <a:pt x="45" y="5"/>
                  <a:pt x="45" y="6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9"/>
                  <a:pt x="48" y="20"/>
                  <a:pt x="48" y="21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4"/>
                  <a:pt x="56" y="24"/>
                  <a:pt x="56" y="24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2"/>
                  <a:pt x="55" y="32"/>
                  <a:pt x="55" y="32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6"/>
                  <a:pt x="47" y="37"/>
                  <a:pt x="47" y="37"/>
                </a:cubicBezTo>
                <a:cubicBezTo>
                  <a:pt x="50" y="44"/>
                  <a:pt x="50" y="44"/>
                  <a:pt x="50" y="44"/>
                </a:cubicBezTo>
                <a:cubicBezTo>
                  <a:pt x="50" y="44"/>
                  <a:pt x="50" y="45"/>
                  <a:pt x="50" y="45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0"/>
                  <a:pt x="44" y="51"/>
                  <a:pt x="44" y="50"/>
                </a:cubicBezTo>
                <a:cubicBezTo>
                  <a:pt x="37" y="47"/>
                  <a:pt x="37" y="47"/>
                  <a:pt x="37" y="47"/>
                </a:cubicBezTo>
                <a:cubicBezTo>
                  <a:pt x="36" y="48"/>
                  <a:pt x="35" y="48"/>
                  <a:pt x="35" y="48"/>
                </a:cubicBezTo>
                <a:cubicBezTo>
                  <a:pt x="32" y="55"/>
                  <a:pt x="32" y="55"/>
                  <a:pt x="32" y="55"/>
                </a:cubicBezTo>
                <a:cubicBezTo>
                  <a:pt x="32" y="55"/>
                  <a:pt x="32" y="56"/>
                  <a:pt x="31" y="56"/>
                </a:cubicBezTo>
                <a:close/>
                <a:moveTo>
                  <a:pt x="25" y="54"/>
                </a:moveTo>
                <a:cubicBezTo>
                  <a:pt x="30" y="54"/>
                  <a:pt x="30" y="54"/>
                  <a:pt x="30" y="54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7"/>
                  <a:pt x="33" y="46"/>
                  <a:pt x="33" y="46"/>
                </a:cubicBezTo>
                <a:cubicBezTo>
                  <a:pt x="35" y="46"/>
                  <a:pt x="36" y="46"/>
                  <a:pt x="37" y="45"/>
                </a:cubicBezTo>
                <a:cubicBezTo>
                  <a:pt x="37" y="45"/>
                  <a:pt x="37" y="45"/>
                  <a:pt x="38" y="45"/>
                </a:cubicBezTo>
                <a:cubicBezTo>
                  <a:pt x="44" y="48"/>
                  <a:pt x="44" y="48"/>
                  <a:pt x="44" y="48"/>
                </a:cubicBezTo>
                <a:cubicBezTo>
                  <a:pt x="48" y="44"/>
                  <a:pt x="48" y="44"/>
                  <a:pt x="48" y="44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5" y="37"/>
                  <a:pt x="45" y="37"/>
                </a:cubicBezTo>
                <a:cubicBezTo>
                  <a:pt x="45" y="36"/>
                  <a:pt x="46" y="35"/>
                  <a:pt x="46" y="34"/>
                </a:cubicBezTo>
                <a:cubicBezTo>
                  <a:pt x="46" y="33"/>
                  <a:pt x="46" y="33"/>
                  <a:pt x="47" y="33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25"/>
                  <a:pt x="53" y="25"/>
                  <a:pt x="53" y="25"/>
                </a:cubicBezTo>
                <a:cubicBezTo>
                  <a:pt x="47" y="23"/>
                  <a:pt x="47" y="23"/>
                  <a:pt x="47" y="23"/>
                </a:cubicBezTo>
                <a:cubicBezTo>
                  <a:pt x="46" y="23"/>
                  <a:pt x="46" y="23"/>
                  <a:pt x="46" y="22"/>
                </a:cubicBezTo>
                <a:cubicBezTo>
                  <a:pt x="46" y="21"/>
                  <a:pt x="45" y="20"/>
                  <a:pt x="45" y="19"/>
                </a:cubicBezTo>
                <a:cubicBezTo>
                  <a:pt x="45" y="19"/>
                  <a:pt x="45" y="18"/>
                  <a:pt x="45" y="18"/>
                </a:cubicBezTo>
                <a:cubicBezTo>
                  <a:pt x="48" y="12"/>
                  <a:pt x="48" y="12"/>
                  <a:pt x="48" y="12"/>
                </a:cubicBezTo>
                <a:cubicBezTo>
                  <a:pt x="44" y="8"/>
                  <a:pt x="44" y="8"/>
                  <a:pt x="44" y="8"/>
                </a:cubicBezTo>
                <a:cubicBezTo>
                  <a:pt x="38" y="11"/>
                  <a:pt x="38" y="11"/>
                  <a:pt x="38" y="11"/>
                </a:cubicBezTo>
                <a:cubicBezTo>
                  <a:pt x="37" y="11"/>
                  <a:pt x="37" y="11"/>
                  <a:pt x="37" y="11"/>
                </a:cubicBezTo>
                <a:cubicBezTo>
                  <a:pt x="36" y="10"/>
                  <a:pt x="35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30" y="2"/>
                  <a:pt x="30" y="2"/>
                  <a:pt x="30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2" y="9"/>
                  <a:pt x="22" y="10"/>
                </a:cubicBezTo>
                <a:cubicBezTo>
                  <a:pt x="21" y="10"/>
                  <a:pt x="20" y="10"/>
                  <a:pt x="19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1" y="8"/>
                  <a:pt x="11" y="8"/>
                  <a:pt x="11" y="8"/>
                </a:cubicBezTo>
                <a:cubicBezTo>
                  <a:pt x="8" y="12"/>
                  <a:pt x="8" y="12"/>
                  <a:pt x="8" y="12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0" y="20"/>
                  <a:pt x="10" y="21"/>
                  <a:pt x="9" y="22"/>
                </a:cubicBezTo>
                <a:cubicBezTo>
                  <a:pt x="9" y="23"/>
                  <a:pt x="9" y="23"/>
                  <a:pt x="9" y="23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31"/>
                  <a:pt x="2" y="31"/>
                  <a:pt x="2" y="31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4"/>
                </a:cubicBezTo>
                <a:cubicBezTo>
                  <a:pt x="10" y="35"/>
                  <a:pt x="10" y="36"/>
                  <a:pt x="11" y="37"/>
                </a:cubicBezTo>
                <a:cubicBezTo>
                  <a:pt x="11" y="37"/>
                  <a:pt x="11" y="38"/>
                  <a:pt x="11" y="38"/>
                </a:cubicBezTo>
                <a:cubicBezTo>
                  <a:pt x="8" y="44"/>
                  <a:pt x="8" y="44"/>
                  <a:pt x="8" y="44"/>
                </a:cubicBezTo>
                <a:cubicBezTo>
                  <a:pt x="11" y="48"/>
                  <a:pt x="11" y="48"/>
                  <a:pt x="11" y="48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45"/>
                  <a:pt x="18" y="45"/>
                  <a:pt x="19" y="45"/>
                </a:cubicBezTo>
                <a:cubicBezTo>
                  <a:pt x="20" y="46"/>
                  <a:pt x="21" y="46"/>
                  <a:pt x="22" y="46"/>
                </a:cubicBezTo>
                <a:cubicBezTo>
                  <a:pt x="22" y="46"/>
                  <a:pt x="23" y="47"/>
                  <a:pt x="23" y="47"/>
                </a:cubicBezTo>
                <a:lnTo>
                  <a:pt x="25" y="54"/>
                </a:lnTo>
                <a:close/>
                <a:moveTo>
                  <a:pt x="54" y="31"/>
                </a:moveTo>
                <a:cubicBezTo>
                  <a:pt x="54" y="31"/>
                  <a:pt x="54" y="31"/>
                  <a:pt x="54" y="31"/>
                </a:cubicBezTo>
                <a:close/>
                <a:moveTo>
                  <a:pt x="28" y="42"/>
                </a:moveTo>
                <a:cubicBezTo>
                  <a:pt x="20" y="42"/>
                  <a:pt x="13" y="36"/>
                  <a:pt x="13" y="28"/>
                </a:cubicBezTo>
                <a:cubicBezTo>
                  <a:pt x="13" y="20"/>
                  <a:pt x="20" y="13"/>
                  <a:pt x="28" y="13"/>
                </a:cubicBezTo>
                <a:cubicBezTo>
                  <a:pt x="36" y="13"/>
                  <a:pt x="42" y="20"/>
                  <a:pt x="42" y="28"/>
                </a:cubicBezTo>
                <a:cubicBezTo>
                  <a:pt x="42" y="36"/>
                  <a:pt x="36" y="42"/>
                  <a:pt x="28" y="42"/>
                </a:cubicBezTo>
                <a:close/>
                <a:moveTo>
                  <a:pt x="28" y="16"/>
                </a:moveTo>
                <a:cubicBezTo>
                  <a:pt x="21" y="16"/>
                  <a:pt x="15" y="21"/>
                  <a:pt x="15" y="28"/>
                </a:cubicBezTo>
                <a:cubicBezTo>
                  <a:pt x="15" y="35"/>
                  <a:pt x="21" y="40"/>
                  <a:pt x="28" y="40"/>
                </a:cubicBezTo>
                <a:cubicBezTo>
                  <a:pt x="35" y="40"/>
                  <a:pt x="40" y="35"/>
                  <a:pt x="40" y="28"/>
                </a:cubicBezTo>
                <a:cubicBezTo>
                  <a:pt x="40" y="21"/>
                  <a:pt x="35" y="16"/>
                  <a:pt x="28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810" name="Группа 809"/>
          <p:cNvGrpSpPr/>
          <p:nvPr/>
        </p:nvGrpSpPr>
        <p:grpSpPr>
          <a:xfrm>
            <a:off x="3396427" y="4425680"/>
            <a:ext cx="255680" cy="237017"/>
            <a:chOff x="6294438" y="1570038"/>
            <a:chExt cx="217488" cy="201613"/>
          </a:xfrm>
          <a:solidFill>
            <a:schemeClr val="accent1"/>
          </a:solidFill>
        </p:grpSpPr>
        <p:sp>
          <p:nvSpPr>
            <p:cNvPr id="811" name="Freeform 625"/>
            <p:cNvSpPr>
              <a:spLocks noEditPoints="1"/>
            </p:cNvSpPr>
            <p:nvPr/>
          </p:nvSpPr>
          <p:spPr bwMode="auto">
            <a:xfrm>
              <a:off x="6345238" y="1658938"/>
              <a:ext cx="112713" cy="112713"/>
            </a:xfrm>
            <a:custGeom>
              <a:avLst/>
              <a:gdLst>
                <a:gd name="T0" fmla="*/ 13 w 29"/>
                <a:gd name="T1" fmla="*/ 29 h 29"/>
                <a:gd name="T2" fmla="*/ 11 w 29"/>
                <a:gd name="T3" fmla="*/ 25 h 29"/>
                <a:gd name="T4" fmla="*/ 7 w 29"/>
                <a:gd name="T5" fmla="*/ 26 h 29"/>
                <a:gd name="T6" fmla="*/ 3 w 29"/>
                <a:gd name="T7" fmla="*/ 24 h 29"/>
                <a:gd name="T8" fmla="*/ 4 w 29"/>
                <a:gd name="T9" fmla="*/ 19 h 29"/>
                <a:gd name="T10" fmla="*/ 0 w 29"/>
                <a:gd name="T11" fmla="*/ 17 h 29"/>
                <a:gd name="T12" fmla="*/ 0 w 29"/>
                <a:gd name="T13" fmla="*/ 13 h 29"/>
                <a:gd name="T14" fmla="*/ 4 w 29"/>
                <a:gd name="T15" fmla="*/ 11 h 29"/>
                <a:gd name="T16" fmla="*/ 3 w 29"/>
                <a:gd name="T17" fmla="*/ 7 h 29"/>
                <a:gd name="T18" fmla="*/ 5 w 29"/>
                <a:gd name="T19" fmla="*/ 3 h 29"/>
                <a:gd name="T20" fmla="*/ 10 w 29"/>
                <a:gd name="T21" fmla="*/ 4 h 29"/>
                <a:gd name="T22" fmla="*/ 12 w 29"/>
                <a:gd name="T23" fmla="*/ 0 h 29"/>
                <a:gd name="T24" fmla="*/ 16 w 29"/>
                <a:gd name="T25" fmla="*/ 0 h 29"/>
                <a:gd name="T26" fmla="*/ 19 w 29"/>
                <a:gd name="T27" fmla="*/ 4 h 29"/>
                <a:gd name="T28" fmla="*/ 23 w 29"/>
                <a:gd name="T29" fmla="*/ 3 h 29"/>
                <a:gd name="T30" fmla="*/ 26 w 29"/>
                <a:gd name="T31" fmla="*/ 5 h 29"/>
                <a:gd name="T32" fmla="*/ 25 w 29"/>
                <a:gd name="T33" fmla="*/ 10 h 29"/>
                <a:gd name="T34" fmla="*/ 29 w 29"/>
                <a:gd name="T35" fmla="*/ 12 h 29"/>
                <a:gd name="T36" fmla="*/ 29 w 29"/>
                <a:gd name="T37" fmla="*/ 16 h 29"/>
                <a:gd name="T38" fmla="*/ 25 w 29"/>
                <a:gd name="T39" fmla="*/ 18 h 29"/>
                <a:gd name="T40" fmla="*/ 27 w 29"/>
                <a:gd name="T41" fmla="*/ 23 h 29"/>
                <a:gd name="T42" fmla="*/ 24 w 29"/>
                <a:gd name="T43" fmla="*/ 26 h 29"/>
                <a:gd name="T44" fmla="*/ 19 w 29"/>
                <a:gd name="T45" fmla="*/ 25 h 29"/>
                <a:gd name="T46" fmla="*/ 17 w 29"/>
                <a:gd name="T47" fmla="*/ 29 h 29"/>
                <a:gd name="T48" fmla="*/ 14 w 29"/>
                <a:gd name="T49" fmla="*/ 27 h 29"/>
                <a:gd name="T50" fmla="*/ 17 w 29"/>
                <a:gd name="T51" fmla="*/ 24 h 29"/>
                <a:gd name="T52" fmla="*/ 19 w 29"/>
                <a:gd name="T53" fmla="*/ 23 h 29"/>
                <a:gd name="T54" fmla="*/ 23 w 29"/>
                <a:gd name="T55" fmla="*/ 24 h 29"/>
                <a:gd name="T56" fmla="*/ 23 w 29"/>
                <a:gd name="T57" fmla="*/ 20 h 29"/>
                <a:gd name="T58" fmla="*/ 24 w 29"/>
                <a:gd name="T59" fmla="*/ 17 h 29"/>
                <a:gd name="T60" fmla="*/ 27 w 29"/>
                <a:gd name="T61" fmla="*/ 16 h 29"/>
                <a:gd name="T62" fmla="*/ 24 w 29"/>
                <a:gd name="T63" fmla="*/ 12 h 29"/>
                <a:gd name="T64" fmla="*/ 23 w 29"/>
                <a:gd name="T65" fmla="*/ 10 h 29"/>
                <a:gd name="T66" fmla="*/ 24 w 29"/>
                <a:gd name="T67" fmla="*/ 6 h 29"/>
                <a:gd name="T68" fmla="*/ 20 w 29"/>
                <a:gd name="T69" fmla="*/ 6 h 29"/>
                <a:gd name="T70" fmla="*/ 17 w 29"/>
                <a:gd name="T71" fmla="*/ 6 h 29"/>
                <a:gd name="T72" fmla="*/ 16 w 29"/>
                <a:gd name="T73" fmla="*/ 2 h 29"/>
                <a:gd name="T74" fmla="*/ 12 w 29"/>
                <a:gd name="T75" fmla="*/ 5 h 29"/>
                <a:gd name="T76" fmla="*/ 10 w 29"/>
                <a:gd name="T77" fmla="*/ 6 h 29"/>
                <a:gd name="T78" fmla="*/ 6 w 29"/>
                <a:gd name="T79" fmla="*/ 5 h 29"/>
                <a:gd name="T80" fmla="*/ 6 w 29"/>
                <a:gd name="T81" fmla="*/ 9 h 29"/>
                <a:gd name="T82" fmla="*/ 6 w 29"/>
                <a:gd name="T83" fmla="*/ 12 h 29"/>
                <a:gd name="T84" fmla="*/ 2 w 29"/>
                <a:gd name="T85" fmla="*/ 13 h 29"/>
                <a:gd name="T86" fmla="*/ 5 w 29"/>
                <a:gd name="T87" fmla="*/ 17 h 29"/>
                <a:gd name="T88" fmla="*/ 6 w 29"/>
                <a:gd name="T89" fmla="*/ 19 h 29"/>
                <a:gd name="T90" fmla="*/ 5 w 29"/>
                <a:gd name="T91" fmla="*/ 23 h 29"/>
                <a:gd name="T92" fmla="*/ 9 w 29"/>
                <a:gd name="T93" fmla="*/ 23 h 29"/>
                <a:gd name="T94" fmla="*/ 12 w 29"/>
                <a:gd name="T95" fmla="*/ 23 h 29"/>
                <a:gd name="T96" fmla="*/ 14 w 29"/>
                <a:gd name="T97" fmla="*/ 27 h 29"/>
                <a:gd name="T98" fmla="*/ 28 w 29"/>
                <a:gd name="T99" fmla="*/ 16 h 29"/>
                <a:gd name="T100" fmla="*/ 8 w 29"/>
                <a:gd name="T101" fmla="*/ 15 h 29"/>
                <a:gd name="T102" fmla="*/ 21 w 29"/>
                <a:gd name="T103" fmla="*/ 15 h 29"/>
                <a:gd name="T104" fmla="*/ 15 w 29"/>
                <a:gd name="T105" fmla="*/ 10 h 29"/>
                <a:gd name="T106" fmla="*/ 15 w 29"/>
                <a:gd name="T107" fmla="*/ 19 h 29"/>
                <a:gd name="T108" fmla="*/ 15 w 29"/>
                <a:gd name="T10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29">
                  <a:moveTo>
                    <a:pt x="16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7"/>
                    <a:pt x="6" y="27"/>
                    <a:pt x="5" y="26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3"/>
                    <a:pt x="2" y="23"/>
                    <a:pt x="3" y="23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7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4" y="3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6"/>
                    <a:pt x="27" y="6"/>
                    <a:pt x="27" y="7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3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6" y="24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3" y="27"/>
                    <a:pt x="23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6" y="29"/>
                  </a:cubicBezTo>
                  <a:close/>
                  <a:moveTo>
                    <a:pt x="14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20" y="23"/>
                    <a:pt x="20" y="23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18"/>
                    <a:pt x="23" y="18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1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lnTo>
                    <a:pt x="14" y="27"/>
                  </a:ln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15" y="21"/>
                  </a:moveTo>
                  <a:cubicBezTo>
                    <a:pt x="11" y="21"/>
                    <a:pt x="8" y="18"/>
                    <a:pt x="8" y="15"/>
                  </a:cubicBezTo>
                  <a:cubicBezTo>
                    <a:pt x="8" y="11"/>
                    <a:pt x="11" y="8"/>
                    <a:pt x="15" y="8"/>
                  </a:cubicBezTo>
                  <a:cubicBezTo>
                    <a:pt x="18" y="8"/>
                    <a:pt x="21" y="11"/>
                    <a:pt x="21" y="15"/>
                  </a:cubicBezTo>
                  <a:cubicBezTo>
                    <a:pt x="21" y="18"/>
                    <a:pt x="18" y="21"/>
                    <a:pt x="15" y="21"/>
                  </a:cubicBezTo>
                  <a:close/>
                  <a:moveTo>
                    <a:pt x="15" y="10"/>
                  </a:moveTo>
                  <a:cubicBezTo>
                    <a:pt x="12" y="10"/>
                    <a:pt x="10" y="12"/>
                    <a:pt x="10" y="15"/>
                  </a:cubicBezTo>
                  <a:cubicBezTo>
                    <a:pt x="10" y="17"/>
                    <a:pt x="12" y="19"/>
                    <a:pt x="15" y="19"/>
                  </a:cubicBezTo>
                  <a:cubicBezTo>
                    <a:pt x="17" y="19"/>
                    <a:pt x="19" y="17"/>
                    <a:pt x="19" y="15"/>
                  </a:cubicBezTo>
                  <a:cubicBezTo>
                    <a:pt x="19" y="12"/>
                    <a:pt x="17" y="10"/>
                    <a:pt x="1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2" name="Freeform 626"/>
            <p:cNvSpPr>
              <a:spLocks noEditPoints="1"/>
            </p:cNvSpPr>
            <p:nvPr/>
          </p:nvSpPr>
          <p:spPr bwMode="auto">
            <a:xfrm>
              <a:off x="6411913" y="1570038"/>
              <a:ext cx="100013" cy="100013"/>
            </a:xfrm>
            <a:custGeom>
              <a:avLst/>
              <a:gdLst>
                <a:gd name="T0" fmla="*/ 11 w 26"/>
                <a:gd name="T1" fmla="*/ 26 h 26"/>
                <a:gd name="T2" fmla="*/ 9 w 26"/>
                <a:gd name="T3" fmla="*/ 22 h 26"/>
                <a:gd name="T4" fmla="*/ 6 w 26"/>
                <a:gd name="T5" fmla="*/ 23 h 26"/>
                <a:gd name="T6" fmla="*/ 3 w 26"/>
                <a:gd name="T7" fmla="*/ 21 h 26"/>
                <a:gd name="T8" fmla="*/ 4 w 26"/>
                <a:gd name="T9" fmla="*/ 17 h 26"/>
                <a:gd name="T10" fmla="*/ 1 w 26"/>
                <a:gd name="T11" fmla="*/ 15 h 26"/>
                <a:gd name="T12" fmla="*/ 0 w 26"/>
                <a:gd name="T13" fmla="*/ 11 h 26"/>
                <a:gd name="T14" fmla="*/ 4 w 26"/>
                <a:gd name="T15" fmla="*/ 9 h 26"/>
                <a:gd name="T16" fmla="*/ 3 w 26"/>
                <a:gd name="T17" fmla="*/ 6 h 26"/>
                <a:gd name="T18" fmla="*/ 5 w 26"/>
                <a:gd name="T19" fmla="*/ 2 h 26"/>
                <a:gd name="T20" fmla="*/ 9 w 26"/>
                <a:gd name="T21" fmla="*/ 3 h 26"/>
                <a:gd name="T22" fmla="*/ 10 w 26"/>
                <a:gd name="T23" fmla="*/ 0 h 26"/>
                <a:gd name="T24" fmla="*/ 15 w 26"/>
                <a:gd name="T25" fmla="*/ 0 h 26"/>
                <a:gd name="T26" fmla="*/ 17 w 26"/>
                <a:gd name="T27" fmla="*/ 3 h 26"/>
                <a:gd name="T28" fmla="*/ 20 w 26"/>
                <a:gd name="T29" fmla="*/ 2 h 26"/>
                <a:gd name="T30" fmla="*/ 23 w 26"/>
                <a:gd name="T31" fmla="*/ 4 h 26"/>
                <a:gd name="T32" fmla="*/ 22 w 26"/>
                <a:gd name="T33" fmla="*/ 8 h 26"/>
                <a:gd name="T34" fmla="*/ 25 w 26"/>
                <a:gd name="T35" fmla="*/ 10 h 26"/>
                <a:gd name="T36" fmla="*/ 26 w 26"/>
                <a:gd name="T37" fmla="*/ 14 h 26"/>
                <a:gd name="T38" fmla="*/ 23 w 26"/>
                <a:gd name="T39" fmla="*/ 16 h 26"/>
                <a:gd name="T40" fmla="*/ 24 w 26"/>
                <a:gd name="T41" fmla="*/ 19 h 26"/>
                <a:gd name="T42" fmla="*/ 21 w 26"/>
                <a:gd name="T43" fmla="*/ 23 h 26"/>
                <a:gd name="T44" fmla="*/ 17 w 26"/>
                <a:gd name="T45" fmla="*/ 22 h 26"/>
                <a:gd name="T46" fmla="*/ 16 w 26"/>
                <a:gd name="T47" fmla="*/ 25 h 26"/>
                <a:gd name="T48" fmla="*/ 12 w 26"/>
                <a:gd name="T49" fmla="*/ 23 h 26"/>
                <a:gd name="T50" fmla="*/ 15 w 26"/>
                <a:gd name="T51" fmla="*/ 21 h 26"/>
                <a:gd name="T52" fmla="*/ 17 w 26"/>
                <a:gd name="T53" fmla="*/ 20 h 26"/>
                <a:gd name="T54" fmla="*/ 20 w 26"/>
                <a:gd name="T55" fmla="*/ 21 h 26"/>
                <a:gd name="T56" fmla="*/ 20 w 26"/>
                <a:gd name="T57" fmla="*/ 17 h 26"/>
                <a:gd name="T58" fmla="*/ 21 w 26"/>
                <a:gd name="T59" fmla="*/ 15 h 26"/>
                <a:gd name="T60" fmla="*/ 24 w 26"/>
                <a:gd name="T61" fmla="*/ 13 h 26"/>
                <a:gd name="T62" fmla="*/ 21 w 26"/>
                <a:gd name="T63" fmla="*/ 11 h 26"/>
                <a:gd name="T64" fmla="*/ 20 w 26"/>
                <a:gd name="T65" fmla="*/ 9 h 26"/>
                <a:gd name="T66" fmla="*/ 21 w 26"/>
                <a:gd name="T67" fmla="*/ 5 h 26"/>
                <a:gd name="T68" fmla="*/ 18 w 26"/>
                <a:gd name="T69" fmla="*/ 5 h 26"/>
                <a:gd name="T70" fmla="*/ 15 w 26"/>
                <a:gd name="T71" fmla="*/ 5 h 26"/>
                <a:gd name="T72" fmla="*/ 14 w 26"/>
                <a:gd name="T73" fmla="*/ 2 h 26"/>
                <a:gd name="T74" fmla="*/ 11 w 26"/>
                <a:gd name="T75" fmla="*/ 4 h 26"/>
                <a:gd name="T76" fmla="*/ 9 w 26"/>
                <a:gd name="T77" fmla="*/ 5 h 26"/>
                <a:gd name="T78" fmla="*/ 6 w 26"/>
                <a:gd name="T79" fmla="*/ 4 h 26"/>
                <a:gd name="T80" fmla="*/ 6 w 26"/>
                <a:gd name="T81" fmla="*/ 8 h 26"/>
                <a:gd name="T82" fmla="*/ 5 w 26"/>
                <a:gd name="T83" fmla="*/ 10 h 26"/>
                <a:gd name="T84" fmla="*/ 2 w 26"/>
                <a:gd name="T85" fmla="*/ 12 h 26"/>
                <a:gd name="T86" fmla="*/ 5 w 26"/>
                <a:gd name="T87" fmla="*/ 14 h 26"/>
                <a:gd name="T88" fmla="*/ 6 w 26"/>
                <a:gd name="T89" fmla="*/ 16 h 26"/>
                <a:gd name="T90" fmla="*/ 5 w 26"/>
                <a:gd name="T91" fmla="*/ 20 h 26"/>
                <a:gd name="T92" fmla="*/ 8 w 26"/>
                <a:gd name="T93" fmla="*/ 20 h 26"/>
                <a:gd name="T94" fmla="*/ 11 w 26"/>
                <a:gd name="T95" fmla="*/ 20 h 26"/>
                <a:gd name="T96" fmla="*/ 12 w 26"/>
                <a:gd name="T97" fmla="*/ 23 h 26"/>
                <a:gd name="T98" fmla="*/ 25 w 26"/>
                <a:gd name="T99" fmla="*/ 14 h 26"/>
                <a:gd name="T100" fmla="*/ 7 w 26"/>
                <a:gd name="T101" fmla="*/ 13 h 26"/>
                <a:gd name="T102" fmla="*/ 19 w 26"/>
                <a:gd name="T103" fmla="*/ 13 h 26"/>
                <a:gd name="T104" fmla="*/ 13 w 26"/>
                <a:gd name="T105" fmla="*/ 9 h 26"/>
                <a:gd name="T106" fmla="*/ 13 w 26"/>
                <a:gd name="T107" fmla="*/ 16 h 26"/>
                <a:gd name="T108" fmla="*/ 13 w 26"/>
                <a:gd name="T10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6">
                  <a:moveTo>
                    <a:pt x="15" y="26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2" y="20"/>
                    <a:pt x="3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6"/>
                    <a:pt x="4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6"/>
                    <a:pt x="22" y="17"/>
                    <a:pt x="22" y="17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3" y="21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6"/>
                    <a:pt x="15" y="26"/>
                  </a:cubicBezTo>
                  <a:close/>
                  <a:moveTo>
                    <a:pt x="12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6" y="20"/>
                    <a:pt x="16" y="20"/>
                    <a:pt x="17" y="20"/>
                  </a:cubicBezTo>
                  <a:cubicBezTo>
                    <a:pt x="17" y="19"/>
                    <a:pt x="17" y="19"/>
                    <a:pt x="18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6"/>
                    <a:pt x="21" y="15"/>
                    <a:pt x="21" y="15"/>
                  </a:cubicBezTo>
                  <a:cubicBezTo>
                    <a:pt x="21" y="15"/>
                    <a:pt x="21" y="14"/>
                    <a:pt x="21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0" y="9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6" y="15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lnTo>
                    <a:pt x="12" y="23"/>
                  </a:ln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13" y="18"/>
                  </a:moveTo>
                  <a:cubicBezTo>
                    <a:pt x="10" y="18"/>
                    <a:pt x="7" y="16"/>
                    <a:pt x="7" y="13"/>
                  </a:cubicBezTo>
                  <a:cubicBezTo>
                    <a:pt x="7" y="9"/>
                    <a:pt x="10" y="7"/>
                    <a:pt x="13" y="7"/>
                  </a:cubicBezTo>
                  <a:cubicBezTo>
                    <a:pt x="16" y="7"/>
                    <a:pt x="19" y="9"/>
                    <a:pt x="19" y="13"/>
                  </a:cubicBezTo>
                  <a:cubicBezTo>
                    <a:pt x="19" y="16"/>
                    <a:pt x="16" y="18"/>
                    <a:pt x="13" y="18"/>
                  </a:cubicBezTo>
                  <a:close/>
                  <a:moveTo>
                    <a:pt x="13" y="9"/>
                  </a:moveTo>
                  <a:cubicBezTo>
                    <a:pt x="11" y="9"/>
                    <a:pt x="10" y="11"/>
                    <a:pt x="10" y="13"/>
                  </a:cubicBezTo>
                  <a:cubicBezTo>
                    <a:pt x="10" y="14"/>
                    <a:pt x="11" y="16"/>
                    <a:pt x="13" y="16"/>
                  </a:cubicBezTo>
                  <a:cubicBezTo>
                    <a:pt x="15" y="16"/>
                    <a:pt x="17" y="14"/>
                    <a:pt x="17" y="13"/>
                  </a:cubicBezTo>
                  <a:cubicBezTo>
                    <a:pt x="17" y="11"/>
                    <a:pt x="15" y="9"/>
                    <a:pt x="1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3" name="Freeform 627"/>
            <p:cNvSpPr>
              <a:spLocks noEditPoints="1"/>
            </p:cNvSpPr>
            <p:nvPr/>
          </p:nvSpPr>
          <p:spPr bwMode="auto">
            <a:xfrm>
              <a:off x="6294438" y="1585913"/>
              <a:ext cx="88900" cy="88900"/>
            </a:xfrm>
            <a:custGeom>
              <a:avLst/>
              <a:gdLst>
                <a:gd name="T0" fmla="*/ 9 w 23"/>
                <a:gd name="T1" fmla="*/ 23 h 23"/>
                <a:gd name="T2" fmla="*/ 8 w 23"/>
                <a:gd name="T3" fmla="*/ 19 h 23"/>
                <a:gd name="T4" fmla="*/ 4 w 23"/>
                <a:gd name="T5" fmla="*/ 19 h 23"/>
                <a:gd name="T6" fmla="*/ 2 w 23"/>
                <a:gd name="T7" fmla="*/ 19 h 23"/>
                <a:gd name="T8" fmla="*/ 0 w 23"/>
                <a:gd name="T9" fmla="*/ 14 h 23"/>
                <a:gd name="T10" fmla="*/ 3 w 23"/>
                <a:gd name="T11" fmla="*/ 12 h 23"/>
                <a:gd name="T12" fmla="*/ 3 w 23"/>
                <a:gd name="T13" fmla="*/ 10 h 23"/>
                <a:gd name="T14" fmla="*/ 0 w 23"/>
                <a:gd name="T15" fmla="*/ 8 h 23"/>
                <a:gd name="T16" fmla="*/ 2 w 23"/>
                <a:gd name="T17" fmla="*/ 4 h 23"/>
                <a:gd name="T18" fmla="*/ 6 w 23"/>
                <a:gd name="T19" fmla="*/ 4 h 23"/>
                <a:gd name="T20" fmla="*/ 8 w 23"/>
                <a:gd name="T21" fmla="*/ 1 h 23"/>
                <a:gd name="T22" fmla="*/ 13 w 23"/>
                <a:gd name="T23" fmla="*/ 0 h 23"/>
                <a:gd name="T24" fmla="*/ 15 w 23"/>
                <a:gd name="T25" fmla="*/ 3 h 23"/>
                <a:gd name="T26" fmla="*/ 19 w 23"/>
                <a:gd name="T27" fmla="*/ 3 h 23"/>
                <a:gd name="T28" fmla="*/ 22 w 23"/>
                <a:gd name="T29" fmla="*/ 7 h 23"/>
                <a:gd name="T30" fmla="*/ 22 w 23"/>
                <a:gd name="T31" fmla="*/ 9 h 23"/>
                <a:gd name="T32" fmla="*/ 20 w 23"/>
                <a:gd name="T33" fmla="*/ 11 h 23"/>
                <a:gd name="T34" fmla="*/ 22 w 23"/>
                <a:gd name="T35" fmla="*/ 14 h 23"/>
                <a:gd name="T36" fmla="*/ 22 w 23"/>
                <a:gd name="T37" fmla="*/ 15 h 23"/>
                <a:gd name="T38" fmla="*/ 20 w 23"/>
                <a:gd name="T39" fmla="*/ 19 h 23"/>
                <a:gd name="T40" fmla="*/ 17 w 23"/>
                <a:gd name="T41" fmla="*/ 18 h 23"/>
                <a:gd name="T42" fmla="*/ 15 w 23"/>
                <a:gd name="T43" fmla="*/ 22 h 23"/>
                <a:gd name="T44" fmla="*/ 11 w 23"/>
                <a:gd name="T45" fmla="*/ 20 h 23"/>
                <a:gd name="T46" fmla="*/ 12 w 23"/>
                <a:gd name="T47" fmla="*/ 18 h 23"/>
                <a:gd name="T48" fmla="*/ 16 w 23"/>
                <a:gd name="T49" fmla="*/ 16 h 23"/>
                <a:gd name="T50" fmla="*/ 19 w 23"/>
                <a:gd name="T51" fmla="*/ 17 h 23"/>
                <a:gd name="T52" fmla="*/ 18 w 23"/>
                <a:gd name="T53" fmla="*/ 14 h 23"/>
                <a:gd name="T54" fmla="*/ 18 w 23"/>
                <a:gd name="T55" fmla="*/ 11 h 23"/>
                <a:gd name="T56" fmla="*/ 18 w 23"/>
                <a:gd name="T57" fmla="*/ 8 h 23"/>
                <a:gd name="T58" fmla="*/ 19 w 23"/>
                <a:gd name="T59" fmla="*/ 6 h 23"/>
                <a:gd name="T60" fmla="*/ 16 w 23"/>
                <a:gd name="T61" fmla="*/ 7 h 23"/>
                <a:gd name="T62" fmla="*/ 12 w 23"/>
                <a:gd name="T63" fmla="*/ 4 h 23"/>
                <a:gd name="T64" fmla="*/ 11 w 23"/>
                <a:gd name="T65" fmla="*/ 2 h 23"/>
                <a:gd name="T66" fmla="*/ 10 w 23"/>
                <a:gd name="T67" fmla="*/ 5 h 23"/>
                <a:gd name="T68" fmla="*/ 6 w 23"/>
                <a:gd name="T69" fmla="*/ 7 h 23"/>
                <a:gd name="T70" fmla="*/ 3 w 23"/>
                <a:gd name="T71" fmla="*/ 7 h 23"/>
                <a:gd name="T72" fmla="*/ 5 w 23"/>
                <a:gd name="T73" fmla="*/ 9 h 23"/>
                <a:gd name="T74" fmla="*/ 5 w 23"/>
                <a:gd name="T75" fmla="*/ 13 h 23"/>
                <a:gd name="T76" fmla="*/ 3 w 23"/>
                <a:gd name="T77" fmla="*/ 15 h 23"/>
                <a:gd name="T78" fmla="*/ 6 w 23"/>
                <a:gd name="T79" fmla="*/ 16 h 23"/>
                <a:gd name="T80" fmla="*/ 10 w 23"/>
                <a:gd name="T81" fmla="*/ 17 h 23"/>
                <a:gd name="T82" fmla="*/ 11 w 23"/>
                <a:gd name="T8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3">
                  <a:moveTo>
                    <a:pt x="13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2"/>
                    <a:pt x="8" y="22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8"/>
                    <a:pt x="6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4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3" y="14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5" y="19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3"/>
                    <a:pt x="13" y="23"/>
                  </a:cubicBezTo>
                  <a:close/>
                  <a:moveTo>
                    <a:pt x="11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14" y="17"/>
                    <a:pt x="15" y="16"/>
                    <a:pt x="16" y="16"/>
                  </a:cubicBezTo>
                  <a:cubicBezTo>
                    <a:pt x="16" y="15"/>
                    <a:pt x="17" y="15"/>
                    <a:pt x="17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4"/>
                    <a:pt x="12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5"/>
                    <a:pt x="10" y="5"/>
                  </a:cubicBezTo>
                  <a:cubicBezTo>
                    <a:pt x="9" y="5"/>
                    <a:pt x="8" y="6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7" y="15"/>
                    <a:pt x="7" y="16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0" y="17"/>
                    <a:pt x="11" y="18"/>
                    <a:pt x="11" y="18"/>
                  </a:cubicBezTo>
                  <a:lnTo>
                    <a:pt x="1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4" name="Freeform 628"/>
            <p:cNvSpPr>
              <a:spLocks noEditPoints="1"/>
            </p:cNvSpPr>
            <p:nvPr/>
          </p:nvSpPr>
          <p:spPr bwMode="auto">
            <a:xfrm>
              <a:off x="6321426" y="1612901"/>
              <a:ext cx="34925" cy="34925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4 h 9"/>
                <a:gd name="T4" fmla="*/ 4 w 9"/>
                <a:gd name="T5" fmla="*/ 0 h 9"/>
                <a:gd name="T6" fmla="*/ 9 w 9"/>
                <a:gd name="T7" fmla="*/ 4 h 9"/>
                <a:gd name="T8" fmla="*/ 4 w 9"/>
                <a:gd name="T9" fmla="*/ 9 h 9"/>
                <a:gd name="T10" fmla="*/ 4 w 9"/>
                <a:gd name="T11" fmla="*/ 2 h 9"/>
                <a:gd name="T12" fmla="*/ 2 w 9"/>
                <a:gd name="T13" fmla="*/ 4 h 9"/>
                <a:gd name="T14" fmla="*/ 4 w 9"/>
                <a:gd name="T15" fmla="*/ 6 h 9"/>
                <a:gd name="T16" fmla="*/ 7 w 9"/>
                <a:gd name="T17" fmla="*/ 4 h 9"/>
                <a:gd name="T18" fmla="*/ 4 w 9"/>
                <a:gd name="T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4" y="9"/>
                  </a:cubicBez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6" y="6"/>
                    <a:pt x="7" y="5"/>
                    <a:pt x="7" y="4"/>
                  </a:cubicBezTo>
                  <a:cubicBezTo>
                    <a:pt x="7" y="3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15" name="Группа 814"/>
          <p:cNvGrpSpPr/>
          <p:nvPr/>
        </p:nvGrpSpPr>
        <p:grpSpPr>
          <a:xfrm>
            <a:off x="1378264" y="4405357"/>
            <a:ext cx="255680" cy="255680"/>
            <a:chOff x="1952626" y="3160713"/>
            <a:chExt cx="217488" cy="217488"/>
          </a:xfrm>
          <a:solidFill>
            <a:schemeClr val="accent1"/>
          </a:solidFill>
        </p:grpSpPr>
        <p:sp>
          <p:nvSpPr>
            <p:cNvPr id="816" name="Freeform 690"/>
            <p:cNvSpPr>
              <a:spLocks noEditPoints="1"/>
            </p:cNvSpPr>
            <p:nvPr/>
          </p:nvSpPr>
          <p:spPr bwMode="auto">
            <a:xfrm>
              <a:off x="1952626" y="3160713"/>
              <a:ext cx="217488" cy="217488"/>
            </a:xfrm>
            <a:custGeom>
              <a:avLst/>
              <a:gdLst>
                <a:gd name="T0" fmla="*/ 24 w 56"/>
                <a:gd name="T1" fmla="*/ 56 h 56"/>
                <a:gd name="T2" fmla="*/ 21 w 56"/>
                <a:gd name="T3" fmla="*/ 48 h 56"/>
                <a:gd name="T4" fmla="*/ 12 w 56"/>
                <a:gd name="T5" fmla="*/ 50 h 56"/>
                <a:gd name="T6" fmla="*/ 6 w 56"/>
                <a:gd name="T7" fmla="*/ 45 h 56"/>
                <a:gd name="T8" fmla="*/ 9 w 56"/>
                <a:gd name="T9" fmla="*/ 37 h 56"/>
                <a:gd name="T10" fmla="*/ 1 w 56"/>
                <a:gd name="T11" fmla="*/ 32 h 56"/>
                <a:gd name="T12" fmla="*/ 0 w 56"/>
                <a:gd name="T13" fmla="*/ 24 h 56"/>
                <a:gd name="T14" fmla="*/ 7 w 56"/>
                <a:gd name="T15" fmla="*/ 21 h 56"/>
                <a:gd name="T16" fmla="*/ 5 w 56"/>
                <a:gd name="T17" fmla="*/ 12 h 56"/>
                <a:gd name="T18" fmla="*/ 11 w 56"/>
                <a:gd name="T19" fmla="*/ 6 h 56"/>
                <a:gd name="T20" fmla="*/ 18 w 56"/>
                <a:gd name="T21" fmla="*/ 8 h 56"/>
                <a:gd name="T22" fmla="*/ 23 w 56"/>
                <a:gd name="T23" fmla="*/ 1 h 56"/>
                <a:gd name="T24" fmla="*/ 31 w 56"/>
                <a:gd name="T25" fmla="*/ 0 h 56"/>
                <a:gd name="T26" fmla="*/ 35 w 56"/>
                <a:gd name="T27" fmla="*/ 7 h 56"/>
                <a:gd name="T28" fmla="*/ 44 w 56"/>
                <a:gd name="T29" fmla="*/ 5 h 56"/>
                <a:gd name="T30" fmla="*/ 50 w 56"/>
                <a:gd name="T31" fmla="*/ 10 h 56"/>
                <a:gd name="T32" fmla="*/ 47 w 56"/>
                <a:gd name="T33" fmla="*/ 18 h 56"/>
                <a:gd name="T34" fmla="*/ 55 w 56"/>
                <a:gd name="T35" fmla="*/ 23 h 56"/>
                <a:gd name="T36" fmla="*/ 56 w 56"/>
                <a:gd name="T37" fmla="*/ 31 h 56"/>
                <a:gd name="T38" fmla="*/ 48 w 56"/>
                <a:gd name="T39" fmla="*/ 35 h 56"/>
                <a:gd name="T40" fmla="*/ 50 w 56"/>
                <a:gd name="T41" fmla="*/ 44 h 56"/>
                <a:gd name="T42" fmla="*/ 45 w 56"/>
                <a:gd name="T43" fmla="*/ 50 h 56"/>
                <a:gd name="T44" fmla="*/ 37 w 56"/>
                <a:gd name="T45" fmla="*/ 47 h 56"/>
                <a:gd name="T46" fmla="*/ 32 w 56"/>
                <a:gd name="T47" fmla="*/ 55 h 56"/>
                <a:gd name="T48" fmla="*/ 25 w 56"/>
                <a:gd name="T49" fmla="*/ 53 h 56"/>
                <a:gd name="T50" fmla="*/ 33 w 56"/>
                <a:gd name="T51" fmla="*/ 47 h 56"/>
                <a:gd name="T52" fmla="*/ 37 w 56"/>
                <a:gd name="T53" fmla="*/ 45 h 56"/>
                <a:gd name="T54" fmla="*/ 44 w 56"/>
                <a:gd name="T55" fmla="*/ 48 h 56"/>
                <a:gd name="T56" fmla="*/ 45 w 56"/>
                <a:gd name="T57" fmla="*/ 38 h 56"/>
                <a:gd name="T58" fmla="*/ 46 w 56"/>
                <a:gd name="T59" fmla="*/ 33 h 56"/>
                <a:gd name="T60" fmla="*/ 53 w 56"/>
                <a:gd name="T61" fmla="*/ 30 h 56"/>
                <a:gd name="T62" fmla="*/ 47 w 56"/>
                <a:gd name="T63" fmla="*/ 23 h 56"/>
                <a:gd name="T64" fmla="*/ 45 w 56"/>
                <a:gd name="T65" fmla="*/ 19 h 56"/>
                <a:gd name="T66" fmla="*/ 48 w 56"/>
                <a:gd name="T67" fmla="*/ 11 h 56"/>
                <a:gd name="T68" fmla="*/ 38 w 56"/>
                <a:gd name="T69" fmla="*/ 11 h 56"/>
                <a:gd name="T70" fmla="*/ 33 w 56"/>
                <a:gd name="T71" fmla="*/ 9 h 56"/>
                <a:gd name="T72" fmla="*/ 30 w 56"/>
                <a:gd name="T73" fmla="*/ 2 h 56"/>
                <a:gd name="T74" fmla="*/ 23 w 56"/>
                <a:gd name="T75" fmla="*/ 9 h 56"/>
                <a:gd name="T76" fmla="*/ 19 w 56"/>
                <a:gd name="T77" fmla="*/ 11 h 56"/>
                <a:gd name="T78" fmla="*/ 12 w 56"/>
                <a:gd name="T79" fmla="*/ 8 h 56"/>
                <a:gd name="T80" fmla="*/ 11 w 56"/>
                <a:gd name="T81" fmla="*/ 18 h 56"/>
                <a:gd name="T82" fmla="*/ 9 w 56"/>
                <a:gd name="T83" fmla="*/ 22 h 56"/>
                <a:gd name="T84" fmla="*/ 2 w 56"/>
                <a:gd name="T85" fmla="*/ 25 h 56"/>
                <a:gd name="T86" fmla="*/ 9 w 56"/>
                <a:gd name="T87" fmla="*/ 33 h 56"/>
                <a:gd name="T88" fmla="*/ 11 w 56"/>
                <a:gd name="T89" fmla="*/ 37 h 56"/>
                <a:gd name="T90" fmla="*/ 8 w 56"/>
                <a:gd name="T91" fmla="*/ 44 h 56"/>
                <a:gd name="T92" fmla="*/ 18 w 56"/>
                <a:gd name="T93" fmla="*/ 45 h 56"/>
                <a:gd name="T94" fmla="*/ 22 w 56"/>
                <a:gd name="T95" fmla="*/ 46 h 56"/>
                <a:gd name="T96" fmla="*/ 25 w 56"/>
                <a:gd name="T97" fmla="*/ 53 h 56"/>
                <a:gd name="T98" fmla="*/ 55 w 56"/>
                <a:gd name="T99" fmla="*/ 31 h 56"/>
                <a:gd name="T100" fmla="*/ 28 w 56"/>
                <a:gd name="T101" fmla="*/ 44 h 56"/>
                <a:gd name="T102" fmla="*/ 28 w 56"/>
                <a:gd name="T103" fmla="*/ 12 h 56"/>
                <a:gd name="T104" fmla="*/ 28 w 56"/>
                <a:gd name="T105" fmla="*/ 44 h 56"/>
                <a:gd name="T106" fmla="*/ 14 w 56"/>
                <a:gd name="T107" fmla="*/ 28 h 56"/>
                <a:gd name="T108" fmla="*/ 42 w 56"/>
                <a:gd name="T10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" h="56">
                  <a:moveTo>
                    <a:pt x="31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5"/>
                    <a:pt x="23" y="5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7"/>
                    <a:pt x="18" y="47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5" y="45"/>
                    <a:pt x="5" y="44"/>
                    <a:pt x="5" y="44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2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3"/>
                    <a:pt x="1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0" y="8"/>
                    <a:pt x="21" y="7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8"/>
                    <a:pt x="36" y="8"/>
                    <a:pt x="37" y="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6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0" y="11"/>
                    <a:pt x="50" y="12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9"/>
                    <a:pt x="48" y="20"/>
                    <a:pt x="48" y="21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6" y="24"/>
                    <a:pt x="56" y="24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7" y="36"/>
                    <a:pt x="47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4"/>
                    <a:pt x="50" y="45"/>
                    <a:pt x="50" y="45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6" y="47"/>
                    <a:pt x="35" y="48"/>
                    <a:pt x="35" y="48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6"/>
                    <a:pt x="31" y="56"/>
                  </a:cubicBezTo>
                  <a:close/>
                  <a:moveTo>
                    <a:pt x="25" y="53"/>
                  </a:moveTo>
                  <a:cubicBezTo>
                    <a:pt x="30" y="53"/>
                    <a:pt x="30" y="53"/>
                    <a:pt x="30" y="53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6"/>
                    <a:pt x="46" y="34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6" y="22"/>
                    <a:pt x="46" y="22"/>
                  </a:cubicBezTo>
                  <a:cubicBezTo>
                    <a:pt x="46" y="21"/>
                    <a:pt x="45" y="20"/>
                    <a:pt x="45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0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0" y="20"/>
                    <a:pt x="10" y="21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4"/>
                    <a:pt x="10" y="36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9" y="45"/>
                  </a:cubicBezTo>
                  <a:cubicBezTo>
                    <a:pt x="20" y="45"/>
                    <a:pt x="21" y="46"/>
                    <a:pt x="22" y="46"/>
                  </a:cubicBezTo>
                  <a:cubicBezTo>
                    <a:pt x="22" y="46"/>
                    <a:pt x="23" y="46"/>
                    <a:pt x="23" y="47"/>
                  </a:cubicBezTo>
                  <a:lnTo>
                    <a:pt x="25" y="53"/>
                  </a:lnTo>
                  <a:close/>
                  <a:moveTo>
                    <a:pt x="54" y="31"/>
                  </a:moveTo>
                  <a:cubicBezTo>
                    <a:pt x="55" y="31"/>
                    <a:pt x="55" y="31"/>
                    <a:pt x="55" y="31"/>
                  </a:cubicBezTo>
                  <a:lnTo>
                    <a:pt x="54" y="31"/>
                  </a:lnTo>
                  <a:close/>
                  <a:moveTo>
                    <a:pt x="28" y="44"/>
                  </a:moveTo>
                  <a:cubicBezTo>
                    <a:pt x="19" y="44"/>
                    <a:pt x="12" y="37"/>
                    <a:pt x="12" y="28"/>
                  </a:cubicBezTo>
                  <a:cubicBezTo>
                    <a:pt x="12" y="19"/>
                    <a:pt x="19" y="12"/>
                    <a:pt x="28" y="12"/>
                  </a:cubicBezTo>
                  <a:cubicBezTo>
                    <a:pt x="37" y="12"/>
                    <a:pt x="44" y="19"/>
                    <a:pt x="44" y="28"/>
                  </a:cubicBezTo>
                  <a:cubicBezTo>
                    <a:pt x="44" y="37"/>
                    <a:pt x="37" y="44"/>
                    <a:pt x="28" y="44"/>
                  </a:cubicBezTo>
                  <a:close/>
                  <a:moveTo>
                    <a:pt x="28" y="14"/>
                  </a:moveTo>
                  <a:cubicBezTo>
                    <a:pt x="20" y="14"/>
                    <a:pt x="14" y="20"/>
                    <a:pt x="14" y="28"/>
                  </a:cubicBezTo>
                  <a:cubicBezTo>
                    <a:pt x="14" y="35"/>
                    <a:pt x="20" y="42"/>
                    <a:pt x="28" y="42"/>
                  </a:cubicBezTo>
                  <a:cubicBezTo>
                    <a:pt x="35" y="42"/>
                    <a:pt x="42" y="35"/>
                    <a:pt x="42" y="28"/>
                  </a:cubicBezTo>
                  <a:cubicBezTo>
                    <a:pt x="42" y="20"/>
                    <a:pt x="35" y="14"/>
                    <a:pt x="2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7" name="Freeform 691"/>
            <p:cNvSpPr>
              <a:spLocks noEditPoints="1"/>
            </p:cNvSpPr>
            <p:nvPr/>
          </p:nvSpPr>
          <p:spPr bwMode="auto">
            <a:xfrm>
              <a:off x="2038351" y="3246438"/>
              <a:ext cx="41275" cy="42863"/>
            </a:xfrm>
            <a:custGeom>
              <a:avLst/>
              <a:gdLst>
                <a:gd name="T0" fmla="*/ 6 w 11"/>
                <a:gd name="T1" fmla="*/ 11 h 11"/>
                <a:gd name="T2" fmla="*/ 0 w 11"/>
                <a:gd name="T3" fmla="*/ 6 h 11"/>
                <a:gd name="T4" fmla="*/ 6 w 11"/>
                <a:gd name="T5" fmla="*/ 0 h 11"/>
                <a:gd name="T6" fmla="*/ 11 w 11"/>
                <a:gd name="T7" fmla="*/ 6 h 11"/>
                <a:gd name="T8" fmla="*/ 6 w 11"/>
                <a:gd name="T9" fmla="*/ 11 h 11"/>
                <a:gd name="T10" fmla="*/ 6 w 11"/>
                <a:gd name="T11" fmla="*/ 2 h 11"/>
                <a:gd name="T12" fmla="*/ 2 w 11"/>
                <a:gd name="T13" fmla="*/ 6 h 11"/>
                <a:gd name="T14" fmla="*/ 6 w 11"/>
                <a:gd name="T15" fmla="*/ 9 h 11"/>
                <a:gd name="T16" fmla="*/ 9 w 11"/>
                <a:gd name="T17" fmla="*/ 6 h 11"/>
                <a:gd name="T18" fmla="*/ 6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lose/>
                  <a:moveTo>
                    <a:pt x="6" y="2"/>
                  </a:moveTo>
                  <a:cubicBezTo>
                    <a:pt x="4" y="2"/>
                    <a:pt x="2" y="4"/>
                    <a:pt x="2" y="6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8" y="9"/>
                    <a:pt x="9" y="8"/>
                    <a:pt x="9" y="6"/>
                  </a:cubicBezTo>
                  <a:cubicBezTo>
                    <a:pt x="9" y="4"/>
                    <a:pt x="8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18" name="Группа 817"/>
          <p:cNvGrpSpPr/>
          <p:nvPr/>
        </p:nvGrpSpPr>
        <p:grpSpPr>
          <a:xfrm>
            <a:off x="2188872" y="4405357"/>
            <a:ext cx="255680" cy="250081"/>
            <a:chOff x="3925888" y="4760913"/>
            <a:chExt cx="217488" cy="212725"/>
          </a:xfrm>
          <a:solidFill>
            <a:schemeClr val="accent1"/>
          </a:solidFill>
        </p:grpSpPr>
        <p:sp>
          <p:nvSpPr>
            <p:cNvPr id="819" name="Freeform 692"/>
            <p:cNvSpPr>
              <a:spLocks noEditPoints="1"/>
            </p:cNvSpPr>
            <p:nvPr/>
          </p:nvSpPr>
          <p:spPr bwMode="auto">
            <a:xfrm>
              <a:off x="3925888" y="4760913"/>
              <a:ext cx="217488" cy="212725"/>
            </a:xfrm>
            <a:custGeom>
              <a:avLst/>
              <a:gdLst>
                <a:gd name="T0" fmla="*/ 24 w 56"/>
                <a:gd name="T1" fmla="*/ 55 h 55"/>
                <a:gd name="T2" fmla="*/ 21 w 56"/>
                <a:gd name="T3" fmla="*/ 48 h 55"/>
                <a:gd name="T4" fmla="*/ 12 w 56"/>
                <a:gd name="T5" fmla="*/ 50 h 55"/>
                <a:gd name="T6" fmla="*/ 6 w 56"/>
                <a:gd name="T7" fmla="*/ 45 h 55"/>
                <a:gd name="T8" fmla="*/ 9 w 56"/>
                <a:gd name="T9" fmla="*/ 37 h 55"/>
                <a:gd name="T10" fmla="*/ 1 w 56"/>
                <a:gd name="T11" fmla="*/ 32 h 55"/>
                <a:gd name="T12" fmla="*/ 0 w 56"/>
                <a:gd name="T13" fmla="*/ 24 h 55"/>
                <a:gd name="T14" fmla="*/ 8 w 56"/>
                <a:gd name="T15" fmla="*/ 21 h 55"/>
                <a:gd name="T16" fmla="*/ 6 w 56"/>
                <a:gd name="T17" fmla="*/ 11 h 55"/>
                <a:gd name="T18" fmla="*/ 11 w 56"/>
                <a:gd name="T19" fmla="*/ 5 h 55"/>
                <a:gd name="T20" fmla="*/ 18 w 56"/>
                <a:gd name="T21" fmla="*/ 8 h 55"/>
                <a:gd name="T22" fmla="*/ 23 w 56"/>
                <a:gd name="T23" fmla="*/ 0 h 55"/>
                <a:gd name="T24" fmla="*/ 31 w 56"/>
                <a:gd name="T25" fmla="*/ 0 h 55"/>
                <a:gd name="T26" fmla="*/ 35 w 56"/>
                <a:gd name="T27" fmla="*/ 7 h 55"/>
                <a:gd name="T28" fmla="*/ 44 w 56"/>
                <a:gd name="T29" fmla="*/ 5 h 55"/>
                <a:gd name="T30" fmla="*/ 50 w 56"/>
                <a:gd name="T31" fmla="*/ 10 h 55"/>
                <a:gd name="T32" fmla="*/ 47 w 56"/>
                <a:gd name="T33" fmla="*/ 18 h 55"/>
                <a:gd name="T34" fmla="*/ 55 w 56"/>
                <a:gd name="T35" fmla="*/ 23 h 55"/>
                <a:gd name="T36" fmla="*/ 56 w 56"/>
                <a:gd name="T37" fmla="*/ 31 h 55"/>
                <a:gd name="T38" fmla="*/ 48 w 56"/>
                <a:gd name="T39" fmla="*/ 34 h 55"/>
                <a:gd name="T40" fmla="*/ 50 w 56"/>
                <a:gd name="T41" fmla="*/ 43 h 55"/>
                <a:gd name="T42" fmla="*/ 45 w 56"/>
                <a:gd name="T43" fmla="*/ 50 h 55"/>
                <a:gd name="T44" fmla="*/ 37 w 56"/>
                <a:gd name="T45" fmla="*/ 47 h 55"/>
                <a:gd name="T46" fmla="*/ 32 w 56"/>
                <a:gd name="T47" fmla="*/ 55 h 55"/>
                <a:gd name="T48" fmla="*/ 25 w 56"/>
                <a:gd name="T49" fmla="*/ 53 h 55"/>
                <a:gd name="T50" fmla="*/ 33 w 56"/>
                <a:gd name="T51" fmla="*/ 47 h 55"/>
                <a:gd name="T52" fmla="*/ 37 w 56"/>
                <a:gd name="T53" fmla="*/ 44 h 55"/>
                <a:gd name="T54" fmla="*/ 44 w 56"/>
                <a:gd name="T55" fmla="*/ 48 h 55"/>
                <a:gd name="T56" fmla="*/ 45 w 56"/>
                <a:gd name="T57" fmla="*/ 37 h 55"/>
                <a:gd name="T58" fmla="*/ 46 w 56"/>
                <a:gd name="T59" fmla="*/ 33 h 55"/>
                <a:gd name="T60" fmla="*/ 54 w 56"/>
                <a:gd name="T61" fmla="*/ 30 h 55"/>
                <a:gd name="T62" fmla="*/ 47 w 56"/>
                <a:gd name="T63" fmla="*/ 22 h 55"/>
                <a:gd name="T64" fmla="*/ 45 w 56"/>
                <a:gd name="T65" fmla="*/ 18 h 55"/>
                <a:gd name="T66" fmla="*/ 48 w 56"/>
                <a:gd name="T67" fmla="*/ 11 h 55"/>
                <a:gd name="T68" fmla="*/ 38 w 56"/>
                <a:gd name="T69" fmla="*/ 10 h 55"/>
                <a:gd name="T70" fmla="*/ 34 w 56"/>
                <a:gd name="T71" fmla="*/ 9 h 55"/>
                <a:gd name="T72" fmla="*/ 31 w 56"/>
                <a:gd name="T73" fmla="*/ 2 h 55"/>
                <a:gd name="T74" fmla="*/ 23 w 56"/>
                <a:gd name="T75" fmla="*/ 8 h 55"/>
                <a:gd name="T76" fmla="*/ 19 w 56"/>
                <a:gd name="T77" fmla="*/ 10 h 55"/>
                <a:gd name="T78" fmla="*/ 12 w 56"/>
                <a:gd name="T79" fmla="*/ 7 h 55"/>
                <a:gd name="T80" fmla="*/ 11 w 56"/>
                <a:gd name="T81" fmla="*/ 18 h 55"/>
                <a:gd name="T82" fmla="*/ 10 w 56"/>
                <a:gd name="T83" fmla="*/ 22 h 55"/>
                <a:gd name="T84" fmla="*/ 2 w 56"/>
                <a:gd name="T85" fmla="*/ 25 h 55"/>
                <a:gd name="T86" fmla="*/ 9 w 56"/>
                <a:gd name="T87" fmla="*/ 32 h 55"/>
                <a:gd name="T88" fmla="*/ 11 w 56"/>
                <a:gd name="T89" fmla="*/ 36 h 55"/>
                <a:gd name="T90" fmla="*/ 8 w 56"/>
                <a:gd name="T91" fmla="*/ 44 h 55"/>
                <a:gd name="T92" fmla="*/ 18 w 56"/>
                <a:gd name="T93" fmla="*/ 44 h 55"/>
                <a:gd name="T94" fmla="*/ 22 w 56"/>
                <a:gd name="T95" fmla="*/ 46 h 55"/>
                <a:gd name="T96" fmla="*/ 25 w 56"/>
                <a:gd name="T97" fmla="*/ 53 h 55"/>
                <a:gd name="T98" fmla="*/ 55 w 56"/>
                <a:gd name="T99" fmla="*/ 31 h 55"/>
                <a:gd name="T100" fmla="*/ 12 w 56"/>
                <a:gd name="T101" fmla="*/ 27 h 55"/>
                <a:gd name="T102" fmla="*/ 44 w 56"/>
                <a:gd name="T103" fmla="*/ 27 h 55"/>
                <a:gd name="T104" fmla="*/ 28 w 56"/>
                <a:gd name="T105" fmla="*/ 14 h 55"/>
                <a:gd name="T106" fmla="*/ 28 w 56"/>
                <a:gd name="T107" fmla="*/ 41 h 55"/>
                <a:gd name="T108" fmla="*/ 28 w 56"/>
                <a:gd name="T109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" h="55">
                  <a:moveTo>
                    <a:pt x="31" y="55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3" y="5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7"/>
                    <a:pt x="19" y="47"/>
                    <a:pt x="18" y="47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1" y="50"/>
                    <a:pt x="11" y="5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5" y="44"/>
                    <a:pt x="5" y="44"/>
                    <a:pt x="6" y="43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6"/>
                    <a:pt x="8" y="35"/>
                    <a:pt x="8" y="34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0" y="7"/>
                    <a:pt x="21" y="7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7"/>
                    <a:pt x="37" y="8"/>
                    <a:pt x="37" y="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1" y="11"/>
                    <a:pt x="50" y="11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19"/>
                    <a:pt x="48" y="20"/>
                    <a:pt x="48" y="21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6" y="23"/>
                    <a:pt x="56" y="24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5" y="32"/>
                    <a:pt x="55" y="32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5"/>
                    <a:pt x="48" y="36"/>
                    <a:pt x="47" y="37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4"/>
                    <a:pt x="50" y="44"/>
                    <a:pt x="50" y="45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6" y="47"/>
                    <a:pt x="35" y="48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5"/>
                    <a:pt x="31" y="55"/>
                  </a:cubicBezTo>
                  <a:close/>
                  <a:moveTo>
                    <a:pt x="25" y="53"/>
                  </a:moveTo>
                  <a:cubicBezTo>
                    <a:pt x="31" y="53"/>
                    <a:pt x="31" y="53"/>
                    <a:pt x="31" y="53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6"/>
                    <a:pt x="36" y="45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6"/>
                  </a:cubicBezTo>
                  <a:cubicBezTo>
                    <a:pt x="46" y="35"/>
                    <a:pt x="46" y="34"/>
                    <a:pt x="46" y="33"/>
                  </a:cubicBezTo>
                  <a:cubicBezTo>
                    <a:pt x="46" y="33"/>
                    <a:pt x="47" y="33"/>
                    <a:pt x="47" y="32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6" y="22"/>
                    <a:pt x="46" y="22"/>
                  </a:cubicBezTo>
                  <a:cubicBezTo>
                    <a:pt x="46" y="21"/>
                    <a:pt x="46" y="20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5" y="9"/>
                    <a:pt x="34" y="9"/>
                  </a:cubicBezTo>
                  <a:cubicBezTo>
                    <a:pt x="33" y="9"/>
                    <a:pt x="33" y="9"/>
                    <a:pt x="33" y="8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9" y="11"/>
                    <a:pt x="18" y="11"/>
                    <a:pt x="18" y="1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20"/>
                    <a:pt x="10" y="21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4"/>
                    <a:pt x="10" y="35"/>
                    <a:pt x="11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20" y="45"/>
                    <a:pt x="21" y="46"/>
                    <a:pt x="22" y="46"/>
                  </a:cubicBezTo>
                  <a:cubicBezTo>
                    <a:pt x="23" y="46"/>
                    <a:pt x="23" y="46"/>
                    <a:pt x="23" y="47"/>
                  </a:cubicBezTo>
                  <a:lnTo>
                    <a:pt x="25" y="53"/>
                  </a:lnTo>
                  <a:close/>
                  <a:moveTo>
                    <a:pt x="55" y="31"/>
                  </a:moveTo>
                  <a:cubicBezTo>
                    <a:pt x="55" y="31"/>
                    <a:pt x="55" y="31"/>
                    <a:pt x="55" y="31"/>
                  </a:cubicBezTo>
                  <a:close/>
                  <a:moveTo>
                    <a:pt x="28" y="43"/>
                  </a:moveTo>
                  <a:cubicBezTo>
                    <a:pt x="19" y="43"/>
                    <a:pt x="12" y="36"/>
                    <a:pt x="12" y="27"/>
                  </a:cubicBezTo>
                  <a:cubicBezTo>
                    <a:pt x="12" y="19"/>
                    <a:pt x="19" y="11"/>
                    <a:pt x="28" y="11"/>
                  </a:cubicBezTo>
                  <a:cubicBezTo>
                    <a:pt x="37" y="11"/>
                    <a:pt x="44" y="19"/>
                    <a:pt x="44" y="27"/>
                  </a:cubicBezTo>
                  <a:cubicBezTo>
                    <a:pt x="44" y="36"/>
                    <a:pt x="37" y="43"/>
                    <a:pt x="28" y="43"/>
                  </a:cubicBezTo>
                  <a:close/>
                  <a:moveTo>
                    <a:pt x="28" y="14"/>
                  </a:moveTo>
                  <a:cubicBezTo>
                    <a:pt x="20" y="14"/>
                    <a:pt x="14" y="20"/>
                    <a:pt x="14" y="27"/>
                  </a:cubicBezTo>
                  <a:cubicBezTo>
                    <a:pt x="14" y="35"/>
                    <a:pt x="20" y="41"/>
                    <a:pt x="28" y="41"/>
                  </a:cubicBezTo>
                  <a:cubicBezTo>
                    <a:pt x="36" y="41"/>
                    <a:pt x="42" y="35"/>
                    <a:pt x="42" y="27"/>
                  </a:cubicBezTo>
                  <a:cubicBezTo>
                    <a:pt x="42" y="20"/>
                    <a:pt x="36" y="14"/>
                    <a:pt x="2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0" name="Freeform 693"/>
            <p:cNvSpPr>
              <a:spLocks/>
            </p:cNvSpPr>
            <p:nvPr/>
          </p:nvSpPr>
          <p:spPr bwMode="auto">
            <a:xfrm>
              <a:off x="3987801" y="4822826"/>
              <a:ext cx="93663" cy="88900"/>
            </a:xfrm>
            <a:custGeom>
              <a:avLst/>
              <a:gdLst>
                <a:gd name="T0" fmla="*/ 1 w 24"/>
                <a:gd name="T1" fmla="*/ 23 h 23"/>
                <a:gd name="T2" fmla="*/ 1 w 24"/>
                <a:gd name="T3" fmla="*/ 23 h 23"/>
                <a:gd name="T4" fmla="*/ 1 w 24"/>
                <a:gd name="T5" fmla="*/ 21 h 23"/>
                <a:gd name="T6" fmla="*/ 22 w 24"/>
                <a:gd name="T7" fmla="*/ 0 h 23"/>
                <a:gd name="T8" fmla="*/ 23 w 24"/>
                <a:gd name="T9" fmla="*/ 0 h 23"/>
                <a:gd name="T10" fmla="*/ 23 w 24"/>
                <a:gd name="T11" fmla="*/ 2 h 23"/>
                <a:gd name="T12" fmla="*/ 2 w 24"/>
                <a:gd name="T13" fmla="*/ 23 h 23"/>
                <a:gd name="T14" fmla="*/ 1 w 24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2"/>
                    <a:pt x="1" y="2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21" name="Группа 820"/>
          <p:cNvGrpSpPr/>
          <p:nvPr/>
        </p:nvGrpSpPr>
        <p:grpSpPr>
          <a:xfrm>
            <a:off x="975171" y="4405357"/>
            <a:ext cx="253814" cy="255680"/>
            <a:chOff x="3532188" y="3160713"/>
            <a:chExt cx="215900" cy="217488"/>
          </a:xfrm>
          <a:solidFill>
            <a:schemeClr val="accent1"/>
          </a:solidFill>
        </p:grpSpPr>
        <p:sp>
          <p:nvSpPr>
            <p:cNvPr id="822" name="Freeform 694"/>
            <p:cNvSpPr>
              <a:spLocks noEditPoints="1"/>
            </p:cNvSpPr>
            <p:nvPr/>
          </p:nvSpPr>
          <p:spPr bwMode="auto">
            <a:xfrm>
              <a:off x="3532188" y="3160713"/>
              <a:ext cx="215900" cy="217488"/>
            </a:xfrm>
            <a:custGeom>
              <a:avLst/>
              <a:gdLst>
                <a:gd name="T0" fmla="*/ 24 w 56"/>
                <a:gd name="T1" fmla="*/ 56 h 56"/>
                <a:gd name="T2" fmla="*/ 21 w 56"/>
                <a:gd name="T3" fmla="*/ 48 h 56"/>
                <a:gd name="T4" fmla="*/ 12 w 56"/>
                <a:gd name="T5" fmla="*/ 50 h 56"/>
                <a:gd name="T6" fmla="*/ 6 w 56"/>
                <a:gd name="T7" fmla="*/ 45 h 56"/>
                <a:gd name="T8" fmla="*/ 9 w 56"/>
                <a:gd name="T9" fmla="*/ 37 h 56"/>
                <a:gd name="T10" fmla="*/ 1 w 56"/>
                <a:gd name="T11" fmla="*/ 32 h 56"/>
                <a:gd name="T12" fmla="*/ 0 w 56"/>
                <a:gd name="T13" fmla="*/ 24 h 56"/>
                <a:gd name="T14" fmla="*/ 8 w 56"/>
                <a:gd name="T15" fmla="*/ 21 h 56"/>
                <a:gd name="T16" fmla="*/ 6 w 56"/>
                <a:gd name="T17" fmla="*/ 12 h 56"/>
                <a:gd name="T18" fmla="*/ 11 w 56"/>
                <a:gd name="T19" fmla="*/ 6 h 56"/>
                <a:gd name="T20" fmla="*/ 18 w 56"/>
                <a:gd name="T21" fmla="*/ 8 h 56"/>
                <a:gd name="T22" fmla="*/ 23 w 56"/>
                <a:gd name="T23" fmla="*/ 1 h 56"/>
                <a:gd name="T24" fmla="*/ 31 w 56"/>
                <a:gd name="T25" fmla="*/ 0 h 56"/>
                <a:gd name="T26" fmla="*/ 35 w 56"/>
                <a:gd name="T27" fmla="*/ 7 h 56"/>
                <a:gd name="T28" fmla="*/ 44 w 56"/>
                <a:gd name="T29" fmla="*/ 5 h 56"/>
                <a:gd name="T30" fmla="*/ 50 w 56"/>
                <a:gd name="T31" fmla="*/ 10 h 56"/>
                <a:gd name="T32" fmla="*/ 47 w 56"/>
                <a:gd name="T33" fmla="*/ 18 h 56"/>
                <a:gd name="T34" fmla="*/ 55 w 56"/>
                <a:gd name="T35" fmla="*/ 23 h 56"/>
                <a:gd name="T36" fmla="*/ 56 w 56"/>
                <a:gd name="T37" fmla="*/ 31 h 56"/>
                <a:gd name="T38" fmla="*/ 48 w 56"/>
                <a:gd name="T39" fmla="*/ 35 h 56"/>
                <a:gd name="T40" fmla="*/ 50 w 56"/>
                <a:gd name="T41" fmla="*/ 44 h 56"/>
                <a:gd name="T42" fmla="*/ 45 w 56"/>
                <a:gd name="T43" fmla="*/ 50 h 56"/>
                <a:gd name="T44" fmla="*/ 37 w 56"/>
                <a:gd name="T45" fmla="*/ 47 h 56"/>
                <a:gd name="T46" fmla="*/ 32 w 56"/>
                <a:gd name="T47" fmla="*/ 55 h 56"/>
                <a:gd name="T48" fmla="*/ 25 w 56"/>
                <a:gd name="T49" fmla="*/ 53 h 56"/>
                <a:gd name="T50" fmla="*/ 33 w 56"/>
                <a:gd name="T51" fmla="*/ 47 h 56"/>
                <a:gd name="T52" fmla="*/ 37 w 56"/>
                <a:gd name="T53" fmla="*/ 45 h 56"/>
                <a:gd name="T54" fmla="*/ 44 w 56"/>
                <a:gd name="T55" fmla="*/ 48 h 56"/>
                <a:gd name="T56" fmla="*/ 45 w 56"/>
                <a:gd name="T57" fmla="*/ 38 h 56"/>
                <a:gd name="T58" fmla="*/ 46 w 56"/>
                <a:gd name="T59" fmla="*/ 33 h 56"/>
                <a:gd name="T60" fmla="*/ 54 w 56"/>
                <a:gd name="T61" fmla="*/ 30 h 56"/>
                <a:gd name="T62" fmla="*/ 47 w 56"/>
                <a:gd name="T63" fmla="*/ 23 h 56"/>
                <a:gd name="T64" fmla="*/ 45 w 56"/>
                <a:gd name="T65" fmla="*/ 19 h 56"/>
                <a:gd name="T66" fmla="*/ 48 w 56"/>
                <a:gd name="T67" fmla="*/ 11 h 56"/>
                <a:gd name="T68" fmla="*/ 38 w 56"/>
                <a:gd name="T69" fmla="*/ 11 h 56"/>
                <a:gd name="T70" fmla="*/ 34 w 56"/>
                <a:gd name="T71" fmla="*/ 9 h 56"/>
                <a:gd name="T72" fmla="*/ 31 w 56"/>
                <a:gd name="T73" fmla="*/ 2 h 56"/>
                <a:gd name="T74" fmla="*/ 23 w 56"/>
                <a:gd name="T75" fmla="*/ 9 h 56"/>
                <a:gd name="T76" fmla="*/ 19 w 56"/>
                <a:gd name="T77" fmla="*/ 11 h 56"/>
                <a:gd name="T78" fmla="*/ 12 w 56"/>
                <a:gd name="T79" fmla="*/ 8 h 56"/>
                <a:gd name="T80" fmla="*/ 11 w 56"/>
                <a:gd name="T81" fmla="*/ 18 h 56"/>
                <a:gd name="T82" fmla="*/ 9 w 56"/>
                <a:gd name="T83" fmla="*/ 22 h 56"/>
                <a:gd name="T84" fmla="*/ 2 w 56"/>
                <a:gd name="T85" fmla="*/ 25 h 56"/>
                <a:gd name="T86" fmla="*/ 9 w 56"/>
                <a:gd name="T87" fmla="*/ 33 h 56"/>
                <a:gd name="T88" fmla="*/ 11 w 56"/>
                <a:gd name="T89" fmla="*/ 37 h 56"/>
                <a:gd name="T90" fmla="*/ 8 w 56"/>
                <a:gd name="T91" fmla="*/ 44 h 56"/>
                <a:gd name="T92" fmla="*/ 18 w 56"/>
                <a:gd name="T93" fmla="*/ 45 h 56"/>
                <a:gd name="T94" fmla="*/ 22 w 56"/>
                <a:gd name="T95" fmla="*/ 46 h 56"/>
                <a:gd name="T96" fmla="*/ 25 w 56"/>
                <a:gd name="T97" fmla="*/ 53 h 56"/>
                <a:gd name="T98" fmla="*/ 55 w 56"/>
                <a:gd name="T99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" h="56">
                  <a:moveTo>
                    <a:pt x="31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5"/>
                    <a:pt x="23" y="5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7"/>
                    <a:pt x="18" y="47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1" y="50"/>
                    <a:pt x="11" y="5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5" y="45"/>
                    <a:pt x="5" y="44"/>
                    <a:pt x="6" y="44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6"/>
                    <a:pt x="8" y="35"/>
                    <a:pt x="8" y="35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2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3"/>
                    <a:pt x="1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0" y="8"/>
                    <a:pt x="21" y="7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6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0" y="11"/>
                    <a:pt x="50" y="12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19"/>
                    <a:pt x="48" y="20"/>
                    <a:pt x="48" y="21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6" y="24"/>
                    <a:pt x="56" y="24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8" y="36"/>
                    <a:pt x="47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4"/>
                    <a:pt x="50" y="45"/>
                    <a:pt x="50" y="45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6" y="48"/>
                    <a:pt x="35" y="48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6"/>
                    <a:pt x="31" y="56"/>
                  </a:cubicBezTo>
                  <a:close/>
                  <a:moveTo>
                    <a:pt x="25" y="53"/>
                  </a:moveTo>
                  <a:cubicBezTo>
                    <a:pt x="31" y="53"/>
                    <a:pt x="31" y="53"/>
                    <a:pt x="31" y="53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8" y="45"/>
                    <a:pt x="38" y="45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6"/>
                    <a:pt x="46" y="34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6" y="22"/>
                    <a:pt x="46" y="22"/>
                  </a:cubicBezTo>
                  <a:cubicBezTo>
                    <a:pt x="46" y="21"/>
                    <a:pt x="46" y="20"/>
                    <a:pt x="45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7" y="11"/>
                    <a:pt x="37" y="11"/>
                  </a:cubicBezTo>
                  <a:cubicBezTo>
                    <a:pt x="36" y="10"/>
                    <a:pt x="35" y="10"/>
                    <a:pt x="3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0" y="20"/>
                    <a:pt x="10" y="21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4"/>
                    <a:pt x="10" y="36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20" y="45"/>
                    <a:pt x="21" y="46"/>
                    <a:pt x="22" y="46"/>
                  </a:cubicBezTo>
                  <a:cubicBezTo>
                    <a:pt x="22" y="46"/>
                    <a:pt x="23" y="46"/>
                    <a:pt x="23" y="47"/>
                  </a:cubicBezTo>
                  <a:lnTo>
                    <a:pt x="25" y="53"/>
                  </a:lnTo>
                  <a:close/>
                  <a:moveTo>
                    <a:pt x="55" y="31"/>
                  </a:moveTo>
                  <a:cubicBezTo>
                    <a:pt x="55" y="31"/>
                    <a:pt x="55" y="31"/>
                    <a:pt x="5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3" name="Freeform 695"/>
            <p:cNvSpPr>
              <a:spLocks noEditPoints="1"/>
            </p:cNvSpPr>
            <p:nvPr/>
          </p:nvSpPr>
          <p:spPr bwMode="auto">
            <a:xfrm>
              <a:off x="3616326" y="3246438"/>
              <a:ext cx="42863" cy="42863"/>
            </a:xfrm>
            <a:custGeom>
              <a:avLst/>
              <a:gdLst>
                <a:gd name="T0" fmla="*/ 6 w 11"/>
                <a:gd name="T1" fmla="*/ 11 h 11"/>
                <a:gd name="T2" fmla="*/ 0 w 11"/>
                <a:gd name="T3" fmla="*/ 6 h 11"/>
                <a:gd name="T4" fmla="*/ 6 w 11"/>
                <a:gd name="T5" fmla="*/ 0 h 11"/>
                <a:gd name="T6" fmla="*/ 11 w 11"/>
                <a:gd name="T7" fmla="*/ 6 h 11"/>
                <a:gd name="T8" fmla="*/ 6 w 11"/>
                <a:gd name="T9" fmla="*/ 11 h 11"/>
                <a:gd name="T10" fmla="*/ 6 w 11"/>
                <a:gd name="T11" fmla="*/ 2 h 11"/>
                <a:gd name="T12" fmla="*/ 3 w 11"/>
                <a:gd name="T13" fmla="*/ 6 h 11"/>
                <a:gd name="T14" fmla="*/ 6 w 11"/>
                <a:gd name="T15" fmla="*/ 9 h 11"/>
                <a:gd name="T16" fmla="*/ 9 w 11"/>
                <a:gd name="T17" fmla="*/ 6 h 11"/>
                <a:gd name="T18" fmla="*/ 6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lose/>
                  <a:moveTo>
                    <a:pt x="6" y="2"/>
                  </a:moveTo>
                  <a:cubicBezTo>
                    <a:pt x="4" y="2"/>
                    <a:pt x="3" y="4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8" y="9"/>
                    <a:pt x="9" y="8"/>
                    <a:pt x="9" y="6"/>
                  </a:cubicBezTo>
                  <a:cubicBezTo>
                    <a:pt x="9" y="4"/>
                    <a:pt x="8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24" name="Группа 823"/>
          <p:cNvGrpSpPr/>
          <p:nvPr/>
        </p:nvGrpSpPr>
        <p:grpSpPr>
          <a:xfrm>
            <a:off x="1783568" y="4405357"/>
            <a:ext cx="255680" cy="255680"/>
            <a:chOff x="5110163" y="3160713"/>
            <a:chExt cx="217488" cy="217488"/>
          </a:xfrm>
          <a:solidFill>
            <a:schemeClr val="accent1"/>
          </a:solidFill>
        </p:grpSpPr>
        <p:sp>
          <p:nvSpPr>
            <p:cNvPr id="825" name="Freeform 696"/>
            <p:cNvSpPr>
              <a:spLocks noEditPoints="1"/>
            </p:cNvSpPr>
            <p:nvPr/>
          </p:nvSpPr>
          <p:spPr bwMode="auto">
            <a:xfrm>
              <a:off x="5199063" y="3246438"/>
              <a:ext cx="42863" cy="42863"/>
            </a:xfrm>
            <a:custGeom>
              <a:avLst/>
              <a:gdLst>
                <a:gd name="T0" fmla="*/ 5 w 11"/>
                <a:gd name="T1" fmla="*/ 11 h 11"/>
                <a:gd name="T2" fmla="*/ 0 w 11"/>
                <a:gd name="T3" fmla="*/ 6 h 11"/>
                <a:gd name="T4" fmla="*/ 5 w 11"/>
                <a:gd name="T5" fmla="*/ 0 h 11"/>
                <a:gd name="T6" fmla="*/ 11 w 11"/>
                <a:gd name="T7" fmla="*/ 6 h 11"/>
                <a:gd name="T8" fmla="*/ 5 w 11"/>
                <a:gd name="T9" fmla="*/ 11 h 11"/>
                <a:gd name="T10" fmla="*/ 5 w 11"/>
                <a:gd name="T11" fmla="*/ 2 h 11"/>
                <a:gd name="T12" fmla="*/ 2 w 11"/>
                <a:gd name="T13" fmla="*/ 6 h 11"/>
                <a:gd name="T14" fmla="*/ 5 w 11"/>
                <a:gd name="T15" fmla="*/ 9 h 11"/>
                <a:gd name="T16" fmla="*/ 8 w 11"/>
                <a:gd name="T17" fmla="*/ 6 h 11"/>
                <a:gd name="T18" fmla="*/ 5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lose/>
                  <a:moveTo>
                    <a:pt x="5" y="2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4"/>
                    <a:pt x="7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6" name="Freeform 697"/>
            <p:cNvSpPr>
              <a:spLocks noEditPoints="1"/>
            </p:cNvSpPr>
            <p:nvPr/>
          </p:nvSpPr>
          <p:spPr bwMode="auto">
            <a:xfrm>
              <a:off x="5110163" y="3160713"/>
              <a:ext cx="217488" cy="217488"/>
            </a:xfrm>
            <a:custGeom>
              <a:avLst/>
              <a:gdLst>
                <a:gd name="T0" fmla="*/ 25 w 56"/>
                <a:gd name="T1" fmla="*/ 56 h 56"/>
                <a:gd name="T2" fmla="*/ 21 w 56"/>
                <a:gd name="T3" fmla="*/ 48 h 56"/>
                <a:gd name="T4" fmla="*/ 12 w 56"/>
                <a:gd name="T5" fmla="*/ 50 h 56"/>
                <a:gd name="T6" fmla="*/ 6 w 56"/>
                <a:gd name="T7" fmla="*/ 45 h 56"/>
                <a:gd name="T8" fmla="*/ 9 w 56"/>
                <a:gd name="T9" fmla="*/ 37 h 56"/>
                <a:gd name="T10" fmla="*/ 1 w 56"/>
                <a:gd name="T11" fmla="*/ 32 h 56"/>
                <a:gd name="T12" fmla="*/ 0 w 56"/>
                <a:gd name="T13" fmla="*/ 24 h 56"/>
                <a:gd name="T14" fmla="*/ 8 w 56"/>
                <a:gd name="T15" fmla="*/ 21 h 56"/>
                <a:gd name="T16" fmla="*/ 6 w 56"/>
                <a:gd name="T17" fmla="*/ 12 h 56"/>
                <a:gd name="T18" fmla="*/ 11 w 56"/>
                <a:gd name="T19" fmla="*/ 6 h 56"/>
                <a:gd name="T20" fmla="*/ 19 w 56"/>
                <a:gd name="T21" fmla="*/ 8 h 56"/>
                <a:gd name="T22" fmla="*/ 24 w 56"/>
                <a:gd name="T23" fmla="*/ 1 h 56"/>
                <a:gd name="T24" fmla="*/ 32 w 56"/>
                <a:gd name="T25" fmla="*/ 0 h 56"/>
                <a:gd name="T26" fmla="*/ 35 w 56"/>
                <a:gd name="T27" fmla="*/ 7 h 56"/>
                <a:gd name="T28" fmla="*/ 44 w 56"/>
                <a:gd name="T29" fmla="*/ 5 h 56"/>
                <a:gd name="T30" fmla="*/ 50 w 56"/>
                <a:gd name="T31" fmla="*/ 10 h 56"/>
                <a:gd name="T32" fmla="*/ 47 w 56"/>
                <a:gd name="T33" fmla="*/ 18 h 56"/>
                <a:gd name="T34" fmla="*/ 55 w 56"/>
                <a:gd name="T35" fmla="*/ 23 h 56"/>
                <a:gd name="T36" fmla="*/ 56 w 56"/>
                <a:gd name="T37" fmla="*/ 31 h 56"/>
                <a:gd name="T38" fmla="*/ 48 w 56"/>
                <a:gd name="T39" fmla="*/ 35 h 56"/>
                <a:gd name="T40" fmla="*/ 50 w 56"/>
                <a:gd name="T41" fmla="*/ 44 h 56"/>
                <a:gd name="T42" fmla="*/ 45 w 56"/>
                <a:gd name="T43" fmla="*/ 50 h 56"/>
                <a:gd name="T44" fmla="*/ 38 w 56"/>
                <a:gd name="T45" fmla="*/ 47 h 56"/>
                <a:gd name="T46" fmla="*/ 33 w 56"/>
                <a:gd name="T47" fmla="*/ 55 h 56"/>
                <a:gd name="T48" fmla="*/ 25 w 56"/>
                <a:gd name="T49" fmla="*/ 53 h 56"/>
                <a:gd name="T50" fmla="*/ 33 w 56"/>
                <a:gd name="T51" fmla="*/ 47 h 56"/>
                <a:gd name="T52" fmla="*/ 37 w 56"/>
                <a:gd name="T53" fmla="*/ 45 h 56"/>
                <a:gd name="T54" fmla="*/ 44 w 56"/>
                <a:gd name="T55" fmla="*/ 48 h 56"/>
                <a:gd name="T56" fmla="*/ 45 w 56"/>
                <a:gd name="T57" fmla="*/ 38 h 56"/>
                <a:gd name="T58" fmla="*/ 46 w 56"/>
                <a:gd name="T59" fmla="*/ 33 h 56"/>
                <a:gd name="T60" fmla="*/ 54 w 56"/>
                <a:gd name="T61" fmla="*/ 30 h 56"/>
                <a:gd name="T62" fmla="*/ 47 w 56"/>
                <a:gd name="T63" fmla="*/ 23 h 56"/>
                <a:gd name="T64" fmla="*/ 45 w 56"/>
                <a:gd name="T65" fmla="*/ 19 h 56"/>
                <a:gd name="T66" fmla="*/ 48 w 56"/>
                <a:gd name="T67" fmla="*/ 11 h 56"/>
                <a:gd name="T68" fmla="*/ 38 w 56"/>
                <a:gd name="T69" fmla="*/ 11 h 56"/>
                <a:gd name="T70" fmla="*/ 34 w 56"/>
                <a:gd name="T71" fmla="*/ 9 h 56"/>
                <a:gd name="T72" fmla="*/ 31 w 56"/>
                <a:gd name="T73" fmla="*/ 2 h 56"/>
                <a:gd name="T74" fmla="*/ 23 w 56"/>
                <a:gd name="T75" fmla="*/ 9 h 56"/>
                <a:gd name="T76" fmla="*/ 19 w 56"/>
                <a:gd name="T77" fmla="*/ 11 h 56"/>
                <a:gd name="T78" fmla="*/ 12 w 56"/>
                <a:gd name="T79" fmla="*/ 8 h 56"/>
                <a:gd name="T80" fmla="*/ 11 w 56"/>
                <a:gd name="T81" fmla="*/ 18 h 56"/>
                <a:gd name="T82" fmla="*/ 10 w 56"/>
                <a:gd name="T83" fmla="*/ 22 h 56"/>
                <a:gd name="T84" fmla="*/ 2 w 56"/>
                <a:gd name="T85" fmla="*/ 25 h 56"/>
                <a:gd name="T86" fmla="*/ 9 w 56"/>
                <a:gd name="T87" fmla="*/ 33 h 56"/>
                <a:gd name="T88" fmla="*/ 11 w 56"/>
                <a:gd name="T89" fmla="*/ 37 h 56"/>
                <a:gd name="T90" fmla="*/ 8 w 56"/>
                <a:gd name="T91" fmla="*/ 44 h 56"/>
                <a:gd name="T92" fmla="*/ 18 w 56"/>
                <a:gd name="T93" fmla="*/ 45 h 56"/>
                <a:gd name="T94" fmla="*/ 22 w 56"/>
                <a:gd name="T95" fmla="*/ 46 h 56"/>
                <a:gd name="T96" fmla="*/ 25 w 56"/>
                <a:gd name="T97" fmla="*/ 53 h 56"/>
                <a:gd name="T98" fmla="*/ 55 w 56"/>
                <a:gd name="T99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" h="56">
                  <a:moveTo>
                    <a:pt x="32" y="56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4" y="56"/>
                    <a:pt x="24" y="55"/>
                    <a:pt x="24" y="5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7"/>
                    <a:pt x="19" y="47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1" y="50"/>
                    <a:pt x="11" y="5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4"/>
                    <a:pt x="6" y="44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6"/>
                    <a:pt x="8" y="35"/>
                    <a:pt x="8" y="35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0" y="32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3"/>
                    <a:pt x="1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8"/>
                    <a:pt x="21" y="7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3" y="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8"/>
                    <a:pt x="37" y="8"/>
                    <a:pt x="38" y="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6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1"/>
                    <a:pt x="51" y="11"/>
                    <a:pt x="50" y="12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19"/>
                    <a:pt x="48" y="20"/>
                    <a:pt x="48" y="21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3"/>
                    <a:pt x="56" y="24"/>
                    <a:pt x="56" y="24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6" y="32"/>
                    <a:pt x="55" y="32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8" y="36"/>
                    <a:pt x="47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1" y="44"/>
                    <a:pt x="51" y="45"/>
                    <a:pt x="50" y="45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7"/>
                    <a:pt x="36" y="48"/>
                    <a:pt x="35" y="48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2" y="55"/>
                    <a:pt x="32" y="56"/>
                    <a:pt x="32" y="56"/>
                  </a:cubicBezTo>
                  <a:close/>
                  <a:moveTo>
                    <a:pt x="25" y="53"/>
                  </a:moveTo>
                  <a:cubicBezTo>
                    <a:pt x="31" y="53"/>
                    <a:pt x="31" y="53"/>
                    <a:pt x="31" y="53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8" y="45"/>
                    <a:pt x="38" y="45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6"/>
                    <a:pt x="46" y="34"/>
                    <a:pt x="46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2"/>
                    <a:pt x="46" y="22"/>
                  </a:cubicBezTo>
                  <a:cubicBezTo>
                    <a:pt x="46" y="21"/>
                    <a:pt x="46" y="20"/>
                    <a:pt x="45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7" y="11"/>
                    <a:pt x="37" y="11"/>
                  </a:cubicBezTo>
                  <a:cubicBezTo>
                    <a:pt x="36" y="10"/>
                    <a:pt x="35" y="10"/>
                    <a:pt x="3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0" y="20"/>
                    <a:pt x="10" y="21"/>
                    <a:pt x="10" y="22"/>
                  </a:cubicBezTo>
                  <a:cubicBezTo>
                    <a:pt x="10" y="22"/>
                    <a:pt x="9" y="23"/>
                    <a:pt x="9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0" y="34"/>
                    <a:pt x="10" y="36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20" y="45"/>
                    <a:pt x="21" y="46"/>
                    <a:pt x="22" y="46"/>
                  </a:cubicBezTo>
                  <a:cubicBezTo>
                    <a:pt x="23" y="46"/>
                    <a:pt x="23" y="46"/>
                    <a:pt x="23" y="47"/>
                  </a:cubicBezTo>
                  <a:lnTo>
                    <a:pt x="25" y="53"/>
                  </a:lnTo>
                  <a:close/>
                  <a:moveTo>
                    <a:pt x="55" y="31"/>
                  </a:moveTo>
                  <a:cubicBezTo>
                    <a:pt x="55" y="31"/>
                    <a:pt x="55" y="31"/>
                    <a:pt x="5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7" name="Freeform 698"/>
            <p:cNvSpPr>
              <a:spLocks/>
            </p:cNvSpPr>
            <p:nvPr/>
          </p:nvSpPr>
          <p:spPr bwMode="auto">
            <a:xfrm>
              <a:off x="5157788" y="3208338"/>
              <a:ext cx="65088" cy="57150"/>
            </a:xfrm>
            <a:custGeom>
              <a:avLst/>
              <a:gdLst>
                <a:gd name="T0" fmla="*/ 1 w 17"/>
                <a:gd name="T1" fmla="*/ 15 h 15"/>
                <a:gd name="T2" fmla="*/ 1 w 17"/>
                <a:gd name="T3" fmla="*/ 15 h 15"/>
                <a:gd name="T4" fmla="*/ 0 w 17"/>
                <a:gd name="T5" fmla="*/ 14 h 15"/>
                <a:gd name="T6" fmla="*/ 16 w 17"/>
                <a:gd name="T7" fmla="*/ 0 h 15"/>
                <a:gd name="T8" fmla="*/ 17 w 17"/>
                <a:gd name="T9" fmla="*/ 1 h 15"/>
                <a:gd name="T10" fmla="*/ 16 w 17"/>
                <a:gd name="T11" fmla="*/ 2 h 15"/>
                <a:gd name="T12" fmla="*/ 2 w 17"/>
                <a:gd name="T13" fmla="*/ 14 h 15"/>
                <a:gd name="T14" fmla="*/ 1 w 1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1" y="6"/>
                    <a:pt x="8" y="0"/>
                    <a:pt x="16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9" y="2"/>
                    <a:pt x="3" y="7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8" name="Freeform 699"/>
            <p:cNvSpPr>
              <a:spLocks/>
            </p:cNvSpPr>
            <p:nvPr/>
          </p:nvSpPr>
          <p:spPr bwMode="auto">
            <a:xfrm>
              <a:off x="5214938" y="3265488"/>
              <a:ext cx="66675" cy="66675"/>
            </a:xfrm>
            <a:custGeom>
              <a:avLst/>
              <a:gdLst>
                <a:gd name="T0" fmla="*/ 1 w 17"/>
                <a:gd name="T1" fmla="*/ 17 h 17"/>
                <a:gd name="T2" fmla="*/ 0 w 17"/>
                <a:gd name="T3" fmla="*/ 16 h 17"/>
                <a:gd name="T4" fmla="*/ 1 w 17"/>
                <a:gd name="T5" fmla="*/ 15 h 17"/>
                <a:gd name="T6" fmla="*/ 15 w 17"/>
                <a:gd name="T7" fmla="*/ 1 h 17"/>
                <a:gd name="T8" fmla="*/ 16 w 17"/>
                <a:gd name="T9" fmla="*/ 0 h 17"/>
                <a:gd name="T10" fmla="*/ 17 w 17"/>
                <a:gd name="T11" fmla="*/ 1 h 17"/>
                <a:gd name="T12" fmla="*/ 1 w 1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5"/>
                    <a:pt x="15" y="8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0"/>
                    <a:pt x="10" y="17"/>
                    <a:pt x="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829" name="Freeform 700"/>
          <p:cNvSpPr>
            <a:spLocks noEditPoints="1"/>
          </p:cNvSpPr>
          <p:nvPr/>
        </p:nvSpPr>
        <p:spPr bwMode="auto">
          <a:xfrm>
            <a:off x="3006729" y="4411841"/>
            <a:ext cx="255680" cy="255680"/>
          </a:xfrm>
          <a:custGeom>
            <a:avLst/>
            <a:gdLst>
              <a:gd name="T0" fmla="*/ 24 w 56"/>
              <a:gd name="T1" fmla="*/ 55 h 56"/>
              <a:gd name="T2" fmla="*/ 12 w 56"/>
              <a:gd name="T3" fmla="*/ 50 h 56"/>
              <a:gd name="T4" fmla="*/ 6 w 56"/>
              <a:gd name="T5" fmla="*/ 44 h 56"/>
              <a:gd name="T6" fmla="*/ 1 w 56"/>
              <a:gd name="T7" fmla="*/ 32 h 56"/>
              <a:gd name="T8" fmla="*/ 1 w 56"/>
              <a:gd name="T9" fmla="*/ 23 h 56"/>
              <a:gd name="T10" fmla="*/ 6 w 56"/>
              <a:gd name="T11" fmla="*/ 12 h 56"/>
              <a:gd name="T12" fmla="*/ 12 w 56"/>
              <a:gd name="T13" fmla="*/ 5 h 56"/>
              <a:gd name="T14" fmla="*/ 24 w 56"/>
              <a:gd name="T15" fmla="*/ 1 h 56"/>
              <a:gd name="T16" fmla="*/ 33 w 56"/>
              <a:gd name="T17" fmla="*/ 1 h 56"/>
              <a:gd name="T18" fmla="*/ 44 w 56"/>
              <a:gd name="T19" fmla="*/ 5 h 56"/>
              <a:gd name="T20" fmla="*/ 51 w 56"/>
              <a:gd name="T21" fmla="*/ 12 h 56"/>
              <a:gd name="T22" fmla="*/ 55 w 56"/>
              <a:gd name="T23" fmla="*/ 23 h 56"/>
              <a:gd name="T24" fmla="*/ 55 w 56"/>
              <a:gd name="T25" fmla="*/ 32 h 56"/>
              <a:gd name="T26" fmla="*/ 51 w 56"/>
              <a:gd name="T27" fmla="*/ 44 h 56"/>
              <a:gd name="T28" fmla="*/ 44 w 56"/>
              <a:gd name="T29" fmla="*/ 50 h 56"/>
              <a:gd name="T30" fmla="*/ 33 w 56"/>
              <a:gd name="T31" fmla="*/ 55 h 56"/>
              <a:gd name="T32" fmla="*/ 31 w 56"/>
              <a:gd name="T33" fmla="*/ 53 h 56"/>
              <a:gd name="T34" fmla="*/ 37 w 56"/>
              <a:gd name="T35" fmla="*/ 45 h 56"/>
              <a:gd name="T36" fmla="*/ 48 w 56"/>
              <a:gd name="T37" fmla="*/ 44 h 56"/>
              <a:gd name="T38" fmla="*/ 47 w 56"/>
              <a:gd name="T39" fmla="*/ 33 h 56"/>
              <a:gd name="T40" fmla="*/ 54 w 56"/>
              <a:gd name="T41" fmla="*/ 25 h 56"/>
              <a:gd name="T42" fmla="*/ 45 w 56"/>
              <a:gd name="T43" fmla="*/ 19 h 56"/>
              <a:gd name="T44" fmla="*/ 44 w 56"/>
              <a:gd name="T45" fmla="*/ 8 h 56"/>
              <a:gd name="T46" fmla="*/ 34 w 56"/>
              <a:gd name="T47" fmla="*/ 9 h 56"/>
              <a:gd name="T48" fmla="*/ 25 w 56"/>
              <a:gd name="T49" fmla="*/ 2 h 56"/>
              <a:gd name="T50" fmla="*/ 19 w 56"/>
              <a:gd name="T51" fmla="*/ 11 h 56"/>
              <a:gd name="T52" fmla="*/ 8 w 56"/>
              <a:gd name="T53" fmla="*/ 11 h 56"/>
              <a:gd name="T54" fmla="*/ 10 w 56"/>
              <a:gd name="T55" fmla="*/ 22 h 56"/>
              <a:gd name="T56" fmla="*/ 3 w 56"/>
              <a:gd name="T57" fmla="*/ 30 h 56"/>
              <a:gd name="T58" fmla="*/ 11 w 56"/>
              <a:gd name="T59" fmla="*/ 37 h 56"/>
              <a:gd name="T60" fmla="*/ 12 w 56"/>
              <a:gd name="T61" fmla="*/ 48 h 56"/>
              <a:gd name="T62" fmla="*/ 22 w 56"/>
              <a:gd name="T63" fmla="*/ 46 h 56"/>
              <a:gd name="T64" fmla="*/ 55 w 56"/>
              <a:gd name="T65" fmla="*/ 31 h 56"/>
              <a:gd name="T66" fmla="*/ 23 w 56"/>
              <a:gd name="T67" fmla="*/ 41 h 56"/>
              <a:gd name="T68" fmla="*/ 15 w 56"/>
              <a:gd name="T69" fmla="*/ 31 h 56"/>
              <a:gd name="T70" fmla="*/ 15 w 56"/>
              <a:gd name="T71" fmla="*/ 23 h 56"/>
              <a:gd name="T72" fmla="*/ 24 w 56"/>
              <a:gd name="T73" fmla="*/ 14 h 56"/>
              <a:gd name="T74" fmla="*/ 32 w 56"/>
              <a:gd name="T75" fmla="*/ 15 h 56"/>
              <a:gd name="T76" fmla="*/ 42 w 56"/>
              <a:gd name="T77" fmla="*/ 22 h 56"/>
              <a:gd name="T78" fmla="*/ 38 w 56"/>
              <a:gd name="T79" fmla="*/ 28 h 56"/>
              <a:gd name="T80" fmla="*/ 42 w 56"/>
              <a:gd name="T81" fmla="*/ 33 h 56"/>
              <a:gd name="T82" fmla="*/ 32 w 56"/>
              <a:gd name="T83" fmla="*/ 40 h 56"/>
              <a:gd name="T84" fmla="*/ 24 w 56"/>
              <a:gd name="T85" fmla="*/ 41 h 56"/>
              <a:gd name="T86" fmla="*/ 23 w 56"/>
              <a:gd name="T87" fmla="*/ 39 h 56"/>
              <a:gd name="T88" fmla="*/ 39 w 56"/>
              <a:gd name="T89" fmla="*/ 33 h 56"/>
              <a:gd name="T90" fmla="*/ 34 w 56"/>
              <a:gd name="T91" fmla="*/ 17 h 56"/>
              <a:gd name="T92" fmla="*/ 17 w 56"/>
              <a:gd name="T93" fmla="*/ 2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6" h="56">
                <a:moveTo>
                  <a:pt x="32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4" y="56"/>
                  <a:pt x="24" y="55"/>
                  <a:pt x="24" y="55"/>
                </a:cubicBezTo>
                <a:cubicBezTo>
                  <a:pt x="21" y="48"/>
                  <a:pt x="21" y="48"/>
                  <a:pt x="21" y="48"/>
                </a:cubicBezTo>
                <a:cubicBezTo>
                  <a:pt x="20" y="48"/>
                  <a:pt x="20" y="47"/>
                  <a:pt x="19" y="47"/>
                </a:cubicBezTo>
                <a:cubicBezTo>
                  <a:pt x="12" y="50"/>
                  <a:pt x="12" y="50"/>
                  <a:pt x="12" y="50"/>
                </a:cubicBezTo>
                <a:cubicBezTo>
                  <a:pt x="12" y="50"/>
                  <a:pt x="11" y="50"/>
                  <a:pt x="11" y="50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5"/>
                  <a:pt x="6" y="44"/>
                  <a:pt x="6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6"/>
                  <a:pt x="8" y="35"/>
                  <a:pt x="8" y="35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2"/>
                  <a:pt x="0" y="3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3"/>
                  <a:pt x="1" y="23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9" y="19"/>
                  <a:pt x="9" y="1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1"/>
                  <a:pt x="6" y="10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2" y="5"/>
                  <a:pt x="12" y="5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0" y="8"/>
                  <a:pt x="21" y="7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0"/>
                  <a:pt x="24" y="0"/>
                  <a:pt x="2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7"/>
                  <a:pt x="35" y="7"/>
                  <a:pt x="35" y="7"/>
                </a:cubicBezTo>
                <a:cubicBezTo>
                  <a:pt x="36" y="8"/>
                  <a:pt x="37" y="8"/>
                  <a:pt x="38" y="8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11"/>
                  <a:pt x="51" y="11"/>
                  <a:pt x="51" y="12"/>
                </a:cubicBezTo>
                <a:cubicBezTo>
                  <a:pt x="47" y="18"/>
                  <a:pt x="47" y="18"/>
                  <a:pt x="47" y="18"/>
                </a:cubicBezTo>
                <a:cubicBezTo>
                  <a:pt x="48" y="19"/>
                  <a:pt x="48" y="20"/>
                  <a:pt x="49" y="21"/>
                </a:cubicBezTo>
                <a:cubicBezTo>
                  <a:pt x="55" y="23"/>
                  <a:pt x="55" y="23"/>
                  <a:pt x="55" y="23"/>
                </a:cubicBezTo>
                <a:cubicBezTo>
                  <a:pt x="56" y="23"/>
                  <a:pt x="56" y="24"/>
                  <a:pt x="56" y="24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2"/>
                  <a:pt x="56" y="32"/>
                  <a:pt x="55" y="32"/>
                </a:cubicBezTo>
                <a:cubicBezTo>
                  <a:pt x="49" y="35"/>
                  <a:pt x="49" y="35"/>
                  <a:pt x="49" y="35"/>
                </a:cubicBezTo>
                <a:cubicBezTo>
                  <a:pt x="48" y="35"/>
                  <a:pt x="48" y="36"/>
                  <a:pt x="47" y="37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5"/>
                  <a:pt x="50" y="45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0"/>
                  <a:pt x="45" y="50"/>
                  <a:pt x="44" y="50"/>
                </a:cubicBezTo>
                <a:cubicBezTo>
                  <a:pt x="38" y="47"/>
                  <a:pt x="38" y="47"/>
                  <a:pt x="38" y="47"/>
                </a:cubicBezTo>
                <a:cubicBezTo>
                  <a:pt x="37" y="47"/>
                  <a:pt x="36" y="48"/>
                  <a:pt x="35" y="48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2" y="56"/>
                  <a:pt x="32" y="56"/>
                </a:cubicBezTo>
                <a:close/>
                <a:moveTo>
                  <a:pt x="25" y="53"/>
                </a:moveTo>
                <a:cubicBezTo>
                  <a:pt x="31" y="53"/>
                  <a:pt x="31" y="53"/>
                  <a:pt x="31" y="53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6"/>
                  <a:pt x="34" y="46"/>
                  <a:pt x="34" y="46"/>
                </a:cubicBezTo>
                <a:cubicBezTo>
                  <a:pt x="35" y="46"/>
                  <a:pt x="36" y="45"/>
                  <a:pt x="37" y="45"/>
                </a:cubicBezTo>
                <a:cubicBezTo>
                  <a:pt x="37" y="45"/>
                  <a:pt x="38" y="45"/>
                  <a:pt x="38" y="45"/>
                </a:cubicBezTo>
                <a:cubicBezTo>
                  <a:pt x="44" y="48"/>
                  <a:pt x="44" y="48"/>
                  <a:pt x="44" y="48"/>
                </a:cubicBezTo>
                <a:cubicBezTo>
                  <a:pt x="48" y="44"/>
                  <a:pt x="48" y="44"/>
                  <a:pt x="48" y="44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7"/>
                  <a:pt x="45" y="37"/>
                  <a:pt x="45" y="37"/>
                </a:cubicBezTo>
                <a:cubicBezTo>
                  <a:pt x="46" y="36"/>
                  <a:pt x="46" y="35"/>
                  <a:pt x="47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25"/>
                  <a:pt x="54" y="25"/>
                  <a:pt x="54" y="25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3"/>
                  <a:pt x="47" y="22"/>
                  <a:pt x="47" y="22"/>
                </a:cubicBezTo>
                <a:cubicBezTo>
                  <a:pt x="46" y="21"/>
                  <a:pt x="46" y="20"/>
                  <a:pt x="45" y="19"/>
                </a:cubicBezTo>
                <a:cubicBezTo>
                  <a:pt x="45" y="18"/>
                  <a:pt x="45" y="18"/>
                  <a:pt x="45" y="18"/>
                </a:cubicBezTo>
                <a:cubicBezTo>
                  <a:pt x="48" y="11"/>
                  <a:pt x="48" y="11"/>
                  <a:pt x="48" y="11"/>
                </a:cubicBezTo>
                <a:cubicBezTo>
                  <a:pt x="44" y="8"/>
                  <a:pt x="44" y="8"/>
                  <a:pt x="44" y="8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11"/>
                  <a:pt x="37" y="11"/>
                  <a:pt x="37" y="11"/>
                </a:cubicBezTo>
                <a:cubicBezTo>
                  <a:pt x="36" y="10"/>
                  <a:pt x="35" y="10"/>
                  <a:pt x="34" y="9"/>
                </a:cubicBezTo>
                <a:cubicBezTo>
                  <a:pt x="34" y="9"/>
                  <a:pt x="33" y="9"/>
                  <a:pt x="33" y="9"/>
                </a:cubicBezTo>
                <a:cubicBezTo>
                  <a:pt x="31" y="2"/>
                  <a:pt x="31" y="2"/>
                  <a:pt x="31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2" y="9"/>
                </a:cubicBezTo>
                <a:cubicBezTo>
                  <a:pt x="21" y="10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cubicBezTo>
                  <a:pt x="12" y="8"/>
                  <a:pt x="12" y="8"/>
                  <a:pt x="12" y="8"/>
                </a:cubicBezTo>
                <a:cubicBezTo>
                  <a:pt x="8" y="11"/>
                  <a:pt x="8" y="11"/>
                  <a:pt x="8" y="11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9"/>
                </a:cubicBezTo>
                <a:cubicBezTo>
                  <a:pt x="11" y="20"/>
                  <a:pt x="10" y="21"/>
                  <a:pt x="10" y="22"/>
                </a:cubicBezTo>
                <a:cubicBezTo>
                  <a:pt x="10" y="22"/>
                  <a:pt x="9" y="23"/>
                  <a:pt x="9" y="23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30"/>
                  <a:pt x="3" y="30"/>
                  <a:pt x="3" y="30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10" y="33"/>
                  <a:pt x="10" y="33"/>
                </a:cubicBezTo>
                <a:cubicBezTo>
                  <a:pt x="10" y="35"/>
                  <a:pt x="11" y="36"/>
                  <a:pt x="11" y="37"/>
                </a:cubicBezTo>
                <a:cubicBezTo>
                  <a:pt x="11" y="37"/>
                  <a:pt x="11" y="37"/>
                  <a:pt x="11" y="38"/>
                </a:cubicBezTo>
                <a:cubicBezTo>
                  <a:pt x="8" y="44"/>
                  <a:pt x="8" y="44"/>
                  <a:pt x="8" y="44"/>
                </a:cubicBezTo>
                <a:cubicBezTo>
                  <a:pt x="12" y="48"/>
                  <a:pt x="12" y="48"/>
                  <a:pt x="12" y="48"/>
                </a:cubicBezTo>
                <a:cubicBezTo>
                  <a:pt x="18" y="45"/>
                  <a:pt x="18" y="45"/>
                  <a:pt x="18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20" y="45"/>
                  <a:pt x="21" y="46"/>
                  <a:pt x="22" y="46"/>
                </a:cubicBezTo>
                <a:cubicBezTo>
                  <a:pt x="23" y="46"/>
                  <a:pt x="23" y="46"/>
                  <a:pt x="23" y="47"/>
                </a:cubicBezTo>
                <a:lnTo>
                  <a:pt x="25" y="53"/>
                </a:lnTo>
                <a:close/>
                <a:moveTo>
                  <a:pt x="55" y="31"/>
                </a:moveTo>
                <a:cubicBezTo>
                  <a:pt x="55" y="31"/>
                  <a:pt x="55" y="31"/>
                  <a:pt x="55" y="31"/>
                </a:cubicBezTo>
                <a:close/>
                <a:moveTo>
                  <a:pt x="23" y="41"/>
                </a:moveTo>
                <a:cubicBezTo>
                  <a:pt x="23" y="41"/>
                  <a:pt x="23" y="41"/>
                  <a:pt x="23" y="41"/>
                </a:cubicBezTo>
                <a:cubicBezTo>
                  <a:pt x="19" y="40"/>
                  <a:pt x="16" y="37"/>
                  <a:pt x="15" y="33"/>
                </a:cubicBezTo>
                <a:cubicBezTo>
                  <a:pt x="15" y="33"/>
                  <a:pt x="15" y="32"/>
                  <a:pt x="15" y="32"/>
                </a:cubicBezTo>
                <a:cubicBezTo>
                  <a:pt x="15" y="32"/>
                  <a:pt x="15" y="32"/>
                  <a:pt x="15" y="31"/>
                </a:cubicBezTo>
                <a:cubicBezTo>
                  <a:pt x="17" y="31"/>
                  <a:pt x="19" y="30"/>
                  <a:pt x="19" y="28"/>
                </a:cubicBezTo>
                <a:cubicBezTo>
                  <a:pt x="19" y="26"/>
                  <a:pt x="17" y="24"/>
                  <a:pt x="15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3"/>
                  <a:pt x="15" y="23"/>
                  <a:pt x="15" y="22"/>
                </a:cubicBezTo>
                <a:cubicBezTo>
                  <a:pt x="16" y="19"/>
                  <a:pt x="19" y="16"/>
                  <a:pt x="23" y="14"/>
                </a:cubicBezTo>
                <a:cubicBezTo>
                  <a:pt x="23" y="14"/>
                  <a:pt x="24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7"/>
                  <a:pt x="26" y="18"/>
                  <a:pt x="28" y="18"/>
                </a:cubicBezTo>
                <a:cubicBezTo>
                  <a:pt x="30" y="18"/>
                  <a:pt x="32" y="17"/>
                  <a:pt x="32" y="15"/>
                </a:cubicBezTo>
                <a:cubicBezTo>
                  <a:pt x="32" y="15"/>
                  <a:pt x="32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7" y="16"/>
                  <a:pt x="40" y="19"/>
                  <a:pt x="42" y="2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4"/>
                  <a:pt x="41" y="24"/>
                  <a:pt x="41" y="24"/>
                </a:cubicBezTo>
                <a:cubicBezTo>
                  <a:pt x="39" y="24"/>
                  <a:pt x="38" y="26"/>
                  <a:pt x="38" y="28"/>
                </a:cubicBezTo>
                <a:cubicBezTo>
                  <a:pt x="38" y="30"/>
                  <a:pt x="39" y="31"/>
                  <a:pt x="41" y="31"/>
                </a:cubicBezTo>
                <a:cubicBezTo>
                  <a:pt x="41" y="32"/>
                  <a:pt x="42" y="32"/>
                  <a:pt x="42" y="32"/>
                </a:cubicBezTo>
                <a:cubicBezTo>
                  <a:pt x="42" y="32"/>
                  <a:pt x="42" y="33"/>
                  <a:pt x="42" y="33"/>
                </a:cubicBezTo>
                <a:cubicBezTo>
                  <a:pt x="40" y="37"/>
                  <a:pt x="37" y="40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2" y="41"/>
                  <a:pt x="32" y="41"/>
                  <a:pt x="32" y="40"/>
                </a:cubicBezTo>
                <a:cubicBezTo>
                  <a:pt x="32" y="39"/>
                  <a:pt x="30" y="37"/>
                  <a:pt x="28" y="37"/>
                </a:cubicBezTo>
                <a:cubicBezTo>
                  <a:pt x="26" y="37"/>
                  <a:pt x="25" y="39"/>
                  <a:pt x="24" y="40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3" y="41"/>
                </a:cubicBezTo>
                <a:close/>
                <a:moveTo>
                  <a:pt x="17" y="33"/>
                </a:moveTo>
                <a:cubicBezTo>
                  <a:pt x="18" y="36"/>
                  <a:pt x="20" y="38"/>
                  <a:pt x="23" y="39"/>
                </a:cubicBezTo>
                <a:cubicBezTo>
                  <a:pt x="24" y="37"/>
                  <a:pt x="26" y="35"/>
                  <a:pt x="28" y="35"/>
                </a:cubicBezTo>
                <a:cubicBezTo>
                  <a:pt x="31" y="35"/>
                  <a:pt x="33" y="37"/>
                  <a:pt x="34" y="39"/>
                </a:cubicBezTo>
                <a:cubicBezTo>
                  <a:pt x="36" y="38"/>
                  <a:pt x="38" y="36"/>
                  <a:pt x="39" y="33"/>
                </a:cubicBezTo>
                <a:cubicBezTo>
                  <a:pt x="37" y="32"/>
                  <a:pt x="36" y="30"/>
                  <a:pt x="36" y="28"/>
                </a:cubicBezTo>
                <a:cubicBezTo>
                  <a:pt x="36" y="25"/>
                  <a:pt x="37" y="23"/>
                  <a:pt x="39" y="22"/>
                </a:cubicBezTo>
                <a:cubicBezTo>
                  <a:pt x="38" y="20"/>
                  <a:pt x="36" y="18"/>
                  <a:pt x="34" y="17"/>
                </a:cubicBezTo>
                <a:cubicBezTo>
                  <a:pt x="33" y="19"/>
                  <a:pt x="31" y="20"/>
                  <a:pt x="28" y="20"/>
                </a:cubicBezTo>
                <a:cubicBezTo>
                  <a:pt x="26" y="20"/>
                  <a:pt x="24" y="19"/>
                  <a:pt x="23" y="17"/>
                </a:cubicBezTo>
                <a:cubicBezTo>
                  <a:pt x="20" y="18"/>
                  <a:pt x="18" y="20"/>
                  <a:pt x="17" y="22"/>
                </a:cubicBezTo>
                <a:cubicBezTo>
                  <a:pt x="19" y="23"/>
                  <a:pt x="21" y="25"/>
                  <a:pt x="21" y="28"/>
                </a:cubicBezTo>
                <a:cubicBezTo>
                  <a:pt x="21" y="30"/>
                  <a:pt x="19" y="32"/>
                  <a:pt x="17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830" name="Группа 829"/>
          <p:cNvGrpSpPr/>
          <p:nvPr/>
        </p:nvGrpSpPr>
        <p:grpSpPr>
          <a:xfrm>
            <a:off x="2594178" y="4405357"/>
            <a:ext cx="253814" cy="250082"/>
            <a:chOff x="2347913" y="4760913"/>
            <a:chExt cx="215900" cy="212725"/>
          </a:xfrm>
          <a:solidFill>
            <a:schemeClr val="accent1"/>
          </a:solidFill>
        </p:grpSpPr>
        <p:sp>
          <p:nvSpPr>
            <p:cNvPr id="831" name="Freeform 701"/>
            <p:cNvSpPr>
              <a:spLocks noEditPoints="1"/>
            </p:cNvSpPr>
            <p:nvPr/>
          </p:nvSpPr>
          <p:spPr bwMode="auto">
            <a:xfrm>
              <a:off x="2347913" y="4760913"/>
              <a:ext cx="215900" cy="212725"/>
            </a:xfrm>
            <a:custGeom>
              <a:avLst/>
              <a:gdLst>
                <a:gd name="T0" fmla="*/ 24 w 56"/>
                <a:gd name="T1" fmla="*/ 55 h 55"/>
                <a:gd name="T2" fmla="*/ 21 w 56"/>
                <a:gd name="T3" fmla="*/ 48 h 55"/>
                <a:gd name="T4" fmla="*/ 12 w 56"/>
                <a:gd name="T5" fmla="*/ 50 h 55"/>
                <a:gd name="T6" fmla="*/ 6 w 56"/>
                <a:gd name="T7" fmla="*/ 45 h 55"/>
                <a:gd name="T8" fmla="*/ 9 w 56"/>
                <a:gd name="T9" fmla="*/ 37 h 55"/>
                <a:gd name="T10" fmla="*/ 1 w 56"/>
                <a:gd name="T11" fmla="*/ 32 h 55"/>
                <a:gd name="T12" fmla="*/ 0 w 56"/>
                <a:gd name="T13" fmla="*/ 24 h 55"/>
                <a:gd name="T14" fmla="*/ 7 w 56"/>
                <a:gd name="T15" fmla="*/ 21 h 55"/>
                <a:gd name="T16" fmla="*/ 5 w 56"/>
                <a:gd name="T17" fmla="*/ 11 h 55"/>
                <a:gd name="T18" fmla="*/ 11 w 56"/>
                <a:gd name="T19" fmla="*/ 5 h 55"/>
                <a:gd name="T20" fmla="*/ 18 w 56"/>
                <a:gd name="T21" fmla="*/ 8 h 55"/>
                <a:gd name="T22" fmla="*/ 23 w 56"/>
                <a:gd name="T23" fmla="*/ 0 h 55"/>
                <a:gd name="T24" fmla="*/ 31 w 56"/>
                <a:gd name="T25" fmla="*/ 0 h 55"/>
                <a:gd name="T26" fmla="*/ 35 w 56"/>
                <a:gd name="T27" fmla="*/ 7 h 55"/>
                <a:gd name="T28" fmla="*/ 44 w 56"/>
                <a:gd name="T29" fmla="*/ 5 h 55"/>
                <a:gd name="T30" fmla="*/ 50 w 56"/>
                <a:gd name="T31" fmla="*/ 10 h 55"/>
                <a:gd name="T32" fmla="*/ 47 w 56"/>
                <a:gd name="T33" fmla="*/ 18 h 55"/>
                <a:gd name="T34" fmla="*/ 55 w 56"/>
                <a:gd name="T35" fmla="*/ 23 h 55"/>
                <a:gd name="T36" fmla="*/ 56 w 56"/>
                <a:gd name="T37" fmla="*/ 31 h 55"/>
                <a:gd name="T38" fmla="*/ 48 w 56"/>
                <a:gd name="T39" fmla="*/ 34 h 55"/>
                <a:gd name="T40" fmla="*/ 50 w 56"/>
                <a:gd name="T41" fmla="*/ 43 h 55"/>
                <a:gd name="T42" fmla="*/ 45 w 56"/>
                <a:gd name="T43" fmla="*/ 50 h 55"/>
                <a:gd name="T44" fmla="*/ 37 w 56"/>
                <a:gd name="T45" fmla="*/ 47 h 55"/>
                <a:gd name="T46" fmla="*/ 32 w 56"/>
                <a:gd name="T47" fmla="*/ 55 h 55"/>
                <a:gd name="T48" fmla="*/ 25 w 56"/>
                <a:gd name="T49" fmla="*/ 53 h 55"/>
                <a:gd name="T50" fmla="*/ 33 w 56"/>
                <a:gd name="T51" fmla="*/ 47 h 55"/>
                <a:gd name="T52" fmla="*/ 37 w 56"/>
                <a:gd name="T53" fmla="*/ 44 h 55"/>
                <a:gd name="T54" fmla="*/ 44 w 56"/>
                <a:gd name="T55" fmla="*/ 48 h 55"/>
                <a:gd name="T56" fmla="*/ 45 w 56"/>
                <a:gd name="T57" fmla="*/ 37 h 55"/>
                <a:gd name="T58" fmla="*/ 46 w 56"/>
                <a:gd name="T59" fmla="*/ 33 h 55"/>
                <a:gd name="T60" fmla="*/ 53 w 56"/>
                <a:gd name="T61" fmla="*/ 30 h 55"/>
                <a:gd name="T62" fmla="*/ 47 w 56"/>
                <a:gd name="T63" fmla="*/ 22 h 55"/>
                <a:gd name="T64" fmla="*/ 45 w 56"/>
                <a:gd name="T65" fmla="*/ 18 h 55"/>
                <a:gd name="T66" fmla="*/ 48 w 56"/>
                <a:gd name="T67" fmla="*/ 11 h 55"/>
                <a:gd name="T68" fmla="*/ 38 w 56"/>
                <a:gd name="T69" fmla="*/ 10 h 55"/>
                <a:gd name="T70" fmla="*/ 34 w 56"/>
                <a:gd name="T71" fmla="*/ 9 h 55"/>
                <a:gd name="T72" fmla="*/ 31 w 56"/>
                <a:gd name="T73" fmla="*/ 2 h 55"/>
                <a:gd name="T74" fmla="*/ 23 w 56"/>
                <a:gd name="T75" fmla="*/ 8 h 55"/>
                <a:gd name="T76" fmla="*/ 19 w 56"/>
                <a:gd name="T77" fmla="*/ 10 h 55"/>
                <a:gd name="T78" fmla="*/ 12 w 56"/>
                <a:gd name="T79" fmla="*/ 7 h 55"/>
                <a:gd name="T80" fmla="*/ 11 w 56"/>
                <a:gd name="T81" fmla="*/ 18 h 55"/>
                <a:gd name="T82" fmla="*/ 9 w 56"/>
                <a:gd name="T83" fmla="*/ 22 h 55"/>
                <a:gd name="T84" fmla="*/ 2 w 56"/>
                <a:gd name="T85" fmla="*/ 25 h 55"/>
                <a:gd name="T86" fmla="*/ 9 w 56"/>
                <a:gd name="T87" fmla="*/ 32 h 55"/>
                <a:gd name="T88" fmla="*/ 11 w 56"/>
                <a:gd name="T89" fmla="*/ 36 h 55"/>
                <a:gd name="T90" fmla="*/ 8 w 56"/>
                <a:gd name="T91" fmla="*/ 44 h 55"/>
                <a:gd name="T92" fmla="*/ 18 w 56"/>
                <a:gd name="T93" fmla="*/ 44 h 55"/>
                <a:gd name="T94" fmla="*/ 22 w 56"/>
                <a:gd name="T95" fmla="*/ 46 h 55"/>
                <a:gd name="T96" fmla="*/ 25 w 56"/>
                <a:gd name="T97" fmla="*/ 53 h 55"/>
                <a:gd name="T98" fmla="*/ 55 w 56"/>
                <a:gd name="T99" fmla="*/ 31 h 55"/>
                <a:gd name="T100" fmla="*/ 12 w 56"/>
                <a:gd name="T101" fmla="*/ 27 h 55"/>
                <a:gd name="T102" fmla="*/ 44 w 56"/>
                <a:gd name="T103" fmla="*/ 27 h 55"/>
                <a:gd name="T104" fmla="*/ 28 w 56"/>
                <a:gd name="T105" fmla="*/ 13 h 55"/>
                <a:gd name="T106" fmla="*/ 28 w 56"/>
                <a:gd name="T107" fmla="*/ 42 h 55"/>
                <a:gd name="T108" fmla="*/ 28 w 56"/>
                <a:gd name="T109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" h="55">
                  <a:moveTo>
                    <a:pt x="31" y="55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3" y="55"/>
                    <a:pt x="23" y="55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7"/>
                    <a:pt x="19" y="47"/>
                    <a:pt x="18" y="47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6"/>
                    <a:pt x="8" y="35"/>
                    <a:pt x="7" y="34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0" y="7"/>
                    <a:pt x="21" y="7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7"/>
                    <a:pt x="36" y="8"/>
                    <a:pt x="37" y="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9"/>
                    <a:pt x="48" y="20"/>
                    <a:pt x="48" y="21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6" y="23"/>
                    <a:pt x="56" y="24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5" y="32"/>
                    <a:pt x="55" y="32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5"/>
                    <a:pt x="47" y="36"/>
                    <a:pt x="47" y="37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4"/>
                    <a:pt x="50" y="44"/>
                    <a:pt x="50" y="45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6" y="47"/>
                    <a:pt x="36" y="47"/>
                    <a:pt x="35" y="48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5"/>
                    <a:pt x="31" y="55"/>
                  </a:cubicBezTo>
                  <a:close/>
                  <a:moveTo>
                    <a:pt x="25" y="53"/>
                  </a:moveTo>
                  <a:cubicBezTo>
                    <a:pt x="31" y="53"/>
                    <a:pt x="31" y="53"/>
                    <a:pt x="31" y="53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6"/>
                    <a:pt x="36" y="45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6"/>
                  </a:cubicBezTo>
                  <a:cubicBezTo>
                    <a:pt x="45" y="35"/>
                    <a:pt x="46" y="34"/>
                    <a:pt x="46" y="33"/>
                  </a:cubicBezTo>
                  <a:cubicBezTo>
                    <a:pt x="46" y="33"/>
                    <a:pt x="47" y="33"/>
                    <a:pt x="47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6" y="22"/>
                    <a:pt x="46" y="22"/>
                  </a:cubicBezTo>
                  <a:cubicBezTo>
                    <a:pt x="46" y="21"/>
                    <a:pt x="45" y="20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6" y="10"/>
                    <a:pt x="35" y="9"/>
                    <a:pt x="34" y="9"/>
                  </a:cubicBezTo>
                  <a:cubicBezTo>
                    <a:pt x="33" y="9"/>
                    <a:pt x="33" y="9"/>
                    <a:pt x="33" y="8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9" y="11"/>
                    <a:pt x="18" y="11"/>
                    <a:pt x="18" y="1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20"/>
                    <a:pt x="10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4"/>
                    <a:pt x="10" y="35"/>
                    <a:pt x="11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20" y="45"/>
                    <a:pt x="21" y="46"/>
                    <a:pt x="22" y="46"/>
                  </a:cubicBezTo>
                  <a:cubicBezTo>
                    <a:pt x="22" y="46"/>
                    <a:pt x="23" y="46"/>
                    <a:pt x="23" y="47"/>
                  </a:cubicBezTo>
                  <a:lnTo>
                    <a:pt x="25" y="53"/>
                  </a:lnTo>
                  <a:close/>
                  <a:moveTo>
                    <a:pt x="55" y="31"/>
                  </a:moveTo>
                  <a:cubicBezTo>
                    <a:pt x="55" y="31"/>
                    <a:pt x="55" y="31"/>
                    <a:pt x="55" y="31"/>
                  </a:cubicBezTo>
                  <a:close/>
                  <a:moveTo>
                    <a:pt x="28" y="44"/>
                  </a:moveTo>
                  <a:cubicBezTo>
                    <a:pt x="19" y="44"/>
                    <a:pt x="12" y="36"/>
                    <a:pt x="12" y="27"/>
                  </a:cubicBezTo>
                  <a:cubicBezTo>
                    <a:pt x="12" y="18"/>
                    <a:pt x="19" y="11"/>
                    <a:pt x="28" y="11"/>
                  </a:cubicBezTo>
                  <a:cubicBezTo>
                    <a:pt x="37" y="11"/>
                    <a:pt x="44" y="18"/>
                    <a:pt x="44" y="27"/>
                  </a:cubicBezTo>
                  <a:cubicBezTo>
                    <a:pt x="44" y="36"/>
                    <a:pt x="37" y="44"/>
                    <a:pt x="28" y="44"/>
                  </a:cubicBezTo>
                  <a:close/>
                  <a:moveTo>
                    <a:pt x="28" y="13"/>
                  </a:moveTo>
                  <a:cubicBezTo>
                    <a:pt x="20" y="13"/>
                    <a:pt x="14" y="20"/>
                    <a:pt x="14" y="27"/>
                  </a:cubicBezTo>
                  <a:cubicBezTo>
                    <a:pt x="14" y="35"/>
                    <a:pt x="20" y="42"/>
                    <a:pt x="28" y="42"/>
                  </a:cubicBezTo>
                  <a:cubicBezTo>
                    <a:pt x="36" y="42"/>
                    <a:pt x="42" y="35"/>
                    <a:pt x="42" y="27"/>
                  </a:cubicBezTo>
                  <a:cubicBezTo>
                    <a:pt x="42" y="20"/>
                    <a:pt x="36" y="13"/>
                    <a:pt x="2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2" name="Freeform 702"/>
            <p:cNvSpPr>
              <a:spLocks noEditPoints="1"/>
            </p:cNvSpPr>
            <p:nvPr/>
          </p:nvSpPr>
          <p:spPr bwMode="auto">
            <a:xfrm>
              <a:off x="2436813" y="4849813"/>
              <a:ext cx="38100" cy="34925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4 h 9"/>
                <a:gd name="T4" fmla="*/ 5 w 10"/>
                <a:gd name="T5" fmla="*/ 0 h 9"/>
                <a:gd name="T6" fmla="*/ 10 w 10"/>
                <a:gd name="T7" fmla="*/ 4 h 9"/>
                <a:gd name="T8" fmla="*/ 5 w 10"/>
                <a:gd name="T9" fmla="*/ 9 h 9"/>
                <a:gd name="T10" fmla="*/ 5 w 10"/>
                <a:gd name="T11" fmla="*/ 2 h 9"/>
                <a:gd name="T12" fmla="*/ 2 w 10"/>
                <a:gd name="T13" fmla="*/ 4 h 9"/>
                <a:gd name="T14" fmla="*/ 5 w 10"/>
                <a:gd name="T15" fmla="*/ 7 h 9"/>
                <a:gd name="T16" fmla="*/ 8 w 10"/>
                <a:gd name="T17" fmla="*/ 4 h 9"/>
                <a:gd name="T18" fmla="*/ 5 w 10"/>
                <a:gd name="T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7"/>
                    <a:pt x="7" y="9"/>
                    <a:pt x="5" y="9"/>
                  </a:cubicBezTo>
                  <a:close/>
                  <a:moveTo>
                    <a:pt x="5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8" y="3"/>
                    <a:pt x="6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3" name="Freeform 703"/>
            <p:cNvSpPr>
              <a:spLocks/>
            </p:cNvSpPr>
            <p:nvPr/>
          </p:nvSpPr>
          <p:spPr bwMode="auto">
            <a:xfrm>
              <a:off x="2452688" y="4803776"/>
              <a:ext cx="6350" cy="53975"/>
            </a:xfrm>
            <a:custGeom>
              <a:avLst/>
              <a:gdLst>
                <a:gd name="T0" fmla="*/ 1 w 2"/>
                <a:gd name="T1" fmla="*/ 14 h 14"/>
                <a:gd name="T2" fmla="*/ 0 w 2"/>
                <a:gd name="T3" fmla="*/ 13 h 14"/>
                <a:gd name="T4" fmla="*/ 0 w 2"/>
                <a:gd name="T5" fmla="*/ 1 h 14"/>
                <a:gd name="T6" fmla="*/ 1 w 2"/>
                <a:gd name="T7" fmla="*/ 0 h 14"/>
                <a:gd name="T8" fmla="*/ 2 w 2"/>
                <a:gd name="T9" fmla="*/ 1 h 14"/>
                <a:gd name="T10" fmla="*/ 2 w 2"/>
                <a:gd name="T11" fmla="*/ 13 h 14"/>
                <a:gd name="T12" fmla="*/ 1 w 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1" y="14"/>
                  </a:moveTo>
                  <a:cubicBezTo>
                    <a:pt x="0" y="14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4" name="Freeform 704"/>
            <p:cNvSpPr>
              <a:spLocks/>
            </p:cNvSpPr>
            <p:nvPr/>
          </p:nvSpPr>
          <p:spPr bwMode="auto">
            <a:xfrm>
              <a:off x="2452688" y="4876801"/>
              <a:ext cx="6350" cy="53975"/>
            </a:xfrm>
            <a:custGeom>
              <a:avLst/>
              <a:gdLst>
                <a:gd name="T0" fmla="*/ 1 w 2"/>
                <a:gd name="T1" fmla="*/ 14 h 14"/>
                <a:gd name="T2" fmla="*/ 0 w 2"/>
                <a:gd name="T3" fmla="*/ 13 h 14"/>
                <a:gd name="T4" fmla="*/ 0 w 2"/>
                <a:gd name="T5" fmla="*/ 1 h 14"/>
                <a:gd name="T6" fmla="*/ 1 w 2"/>
                <a:gd name="T7" fmla="*/ 0 h 14"/>
                <a:gd name="T8" fmla="*/ 2 w 2"/>
                <a:gd name="T9" fmla="*/ 1 h 14"/>
                <a:gd name="T10" fmla="*/ 2 w 2"/>
                <a:gd name="T11" fmla="*/ 13 h 14"/>
                <a:gd name="T12" fmla="*/ 1 w 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1" y="14"/>
                  </a:moveTo>
                  <a:cubicBezTo>
                    <a:pt x="0" y="14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5" name="Freeform 705"/>
            <p:cNvSpPr>
              <a:spLocks/>
            </p:cNvSpPr>
            <p:nvPr/>
          </p:nvSpPr>
          <p:spPr bwMode="auto">
            <a:xfrm>
              <a:off x="2466976" y="4860926"/>
              <a:ext cx="50800" cy="7938"/>
            </a:xfrm>
            <a:custGeom>
              <a:avLst/>
              <a:gdLst>
                <a:gd name="T0" fmla="*/ 12 w 13"/>
                <a:gd name="T1" fmla="*/ 2 h 2"/>
                <a:gd name="T2" fmla="*/ 1 w 13"/>
                <a:gd name="T3" fmla="*/ 2 h 2"/>
                <a:gd name="T4" fmla="*/ 0 w 13"/>
                <a:gd name="T5" fmla="*/ 1 h 2"/>
                <a:gd name="T6" fmla="*/ 1 w 13"/>
                <a:gd name="T7" fmla="*/ 0 h 2"/>
                <a:gd name="T8" fmla="*/ 12 w 13"/>
                <a:gd name="T9" fmla="*/ 0 h 2"/>
                <a:gd name="T10" fmla="*/ 13 w 13"/>
                <a:gd name="T11" fmla="*/ 1 h 2"/>
                <a:gd name="T12" fmla="*/ 12 w 1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1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2"/>
                    <a:pt x="13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6" name="Freeform 706"/>
            <p:cNvSpPr>
              <a:spLocks/>
            </p:cNvSpPr>
            <p:nvPr/>
          </p:nvSpPr>
          <p:spPr bwMode="auto">
            <a:xfrm>
              <a:off x="2393951" y="4860926"/>
              <a:ext cx="50800" cy="7938"/>
            </a:xfrm>
            <a:custGeom>
              <a:avLst/>
              <a:gdLst>
                <a:gd name="T0" fmla="*/ 12 w 13"/>
                <a:gd name="T1" fmla="*/ 2 h 2"/>
                <a:gd name="T2" fmla="*/ 1 w 13"/>
                <a:gd name="T3" fmla="*/ 2 h 2"/>
                <a:gd name="T4" fmla="*/ 0 w 13"/>
                <a:gd name="T5" fmla="*/ 1 h 2"/>
                <a:gd name="T6" fmla="*/ 1 w 13"/>
                <a:gd name="T7" fmla="*/ 0 h 2"/>
                <a:gd name="T8" fmla="*/ 12 w 13"/>
                <a:gd name="T9" fmla="*/ 0 h 2"/>
                <a:gd name="T10" fmla="*/ 13 w 13"/>
                <a:gd name="T11" fmla="*/ 1 h 2"/>
                <a:gd name="T12" fmla="*/ 12 w 1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1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2"/>
                    <a:pt x="13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907" name="Группа 906"/>
          <p:cNvGrpSpPr/>
          <p:nvPr/>
        </p:nvGrpSpPr>
        <p:grpSpPr>
          <a:xfrm>
            <a:off x="547431" y="1066162"/>
            <a:ext cx="4077661" cy="3224548"/>
            <a:chOff x="547431" y="1066162"/>
            <a:chExt cx="4077661" cy="3224548"/>
          </a:xfrm>
        </p:grpSpPr>
        <p:cxnSp>
          <p:nvCxnSpPr>
            <p:cNvPr id="840" name="Прямая соединительная линия 839"/>
            <p:cNvCxnSpPr/>
            <p:nvPr/>
          </p:nvCxnSpPr>
          <p:spPr bwMode="auto">
            <a:xfrm>
              <a:off x="547431" y="1066162"/>
              <a:ext cx="4077661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43" name="Прямая соединительная линия 842"/>
            <p:cNvCxnSpPr/>
            <p:nvPr/>
          </p:nvCxnSpPr>
          <p:spPr bwMode="auto">
            <a:xfrm>
              <a:off x="547431" y="1638178"/>
              <a:ext cx="4077661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44" name="Прямая соединительная линия 843"/>
            <p:cNvCxnSpPr/>
            <p:nvPr/>
          </p:nvCxnSpPr>
          <p:spPr bwMode="auto">
            <a:xfrm>
              <a:off x="547431" y="2199559"/>
              <a:ext cx="4077661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45" name="Прямая соединительная линия 844"/>
            <p:cNvCxnSpPr/>
            <p:nvPr/>
          </p:nvCxnSpPr>
          <p:spPr bwMode="auto">
            <a:xfrm>
              <a:off x="547431" y="2789726"/>
              <a:ext cx="4077661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46" name="Прямая соединительная линия 845"/>
            <p:cNvCxnSpPr/>
            <p:nvPr/>
          </p:nvCxnSpPr>
          <p:spPr bwMode="auto">
            <a:xfrm>
              <a:off x="547431" y="3343124"/>
              <a:ext cx="4077661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47" name="Прямая соединительная линия 846"/>
            <p:cNvCxnSpPr/>
            <p:nvPr/>
          </p:nvCxnSpPr>
          <p:spPr bwMode="auto">
            <a:xfrm>
              <a:off x="547431" y="3827160"/>
              <a:ext cx="4077661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48" name="Прямая соединительная линия 847"/>
            <p:cNvCxnSpPr/>
            <p:nvPr/>
          </p:nvCxnSpPr>
          <p:spPr bwMode="auto">
            <a:xfrm>
              <a:off x="547431" y="4290710"/>
              <a:ext cx="4077661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859" name="Рисунок 858"/>
          <p:cNvPicPr>
            <a:picLocks noChangeAspect="1"/>
          </p:cNvPicPr>
          <p:nvPr/>
        </p:nvPicPr>
        <p:blipFill>
          <a:blip r:embed="rId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13175" y="3360957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0" name="Рисунок 859"/>
          <p:cNvPicPr>
            <a:picLocks noChangeAspect="1"/>
          </p:cNvPicPr>
          <p:nvPr/>
        </p:nvPicPr>
        <p:blipFill>
          <a:blip r:embed="rId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84874" y="3360957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1" name="Рисунок 860"/>
          <p:cNvPicPr>
            <a:picLocks noChangeAspect="1"/>
          </p:cNvPicPr>
          <p:nvPr/>
        </p:nvPicPr>
        <p:blipFill>
          <a:blip r:embed="rId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90719" y="21134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2" name="Рисунок 861"/>
          <p:cNvPicPr>
            <a:picLocks noChangeAspect="1"/>
          </p:cNvPicPr>
          <p:nvPr/>
        </p:nvPicPr>
        <p:blipFill>
          <a:blip r:embed="rId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5315" y="2750825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3" name="Рисунок 862"/>
          <p:cNvPicPr>
            <a:picLocks noChangeAspect="1"/>
          </p:cNvPicPr>
          <p:nvPr/>
        </p:nvPicPr>
        <p:blipFill>
          <a:blip r:embed="rId1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1052" y="14755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4" name="Рисунок 863"/>
          <p:cNvPicPr>
            <a:picLocks noChangeAspect="1"/>
          </p:cNvPicPr>
          <p:nvPr/>
        </p:nvPicPr>
        <p:blipFill>
          <a:blip r:embed="rId11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81500" y="14755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5" name="Рисунок 864"/>
          <p:cNvPicPr>
            <a:picLocks noChangeAspect="1"/>
          </p:cNvPicPr>
          <p:nvPr/>
        </p:nvPicPr>
        <p:blipFill>
          <a:blip r:embed="rId12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87151" y="14755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6" name="Рисунок 865"/>
          <p:cNvPicPr>
            <a:picLocks noChangeAspect="1"/>
          </p:cNvPicPr>
          <p:nvPr/>
        </p:nvPicPr>
        <p:blipFill>
          <a:blip r:embed="rId1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75997" y="14755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7" name="Рисунок 866"/>
          <p:cNvPicPr>
            <a:picLocks noChangeAspect="1"/>
          </p:cNvPicPr>
          <p:nvPr/>
        </p:nvPicPr>
        <p:blipFill>
          <a:blip r:embed="rId1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37579" y="21134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8" name="Рисунок 867"/>
          <p:cNvPicPr>
            <a:picLocks noChangeAspect="1"/>
          </p:cNvPicPr>
          <p:nvPr/>
        </p:nvPicPr>
        <p:blipFill>
          <a:blip r:embed="rId15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73175" y="844790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69" name="Рисунок 868"/>
          <p:cNvPicPr>
            <a:picLocks noChangeAspect="1"/>
          </p:cNvPicPr>
          <p:nvPr/>
        </p:nvPicPr>
        <p:blipFill>
          <a:blip r:embed="rId1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64536" y="844790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0" name="Рисунок 869"/>
          <p:cNvPicPr>
            <a:picLocks noChangeAspect="1"/>
          </p:cNvPicPr>
          <p:nvPr/>
        </p:nvPicPr>
        <p:blipFill>
          <a:blip r:embed="rId1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41696" y="844790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1" name="Рисунок 870"/>
          <p:cNvPicPr>
            <a:picLocks noChangeAspect="1"/>
          </p:cNvPicPr>
          <p:nvPr/>
        </p:nvPicPr>
        <p:blipFill>
          <a:blip r:embed="rId1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18856" y="844790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2" name="Рисунок 871"/>
          <p:cNvPicPr>
            <a:picLocks noChangeAspect="1"/>
          </p:cNvPicPr>
          <p:nvPr/>
        </p:nvPicPr>
        <p:blipFill>
          <a:blip r:embed="rId1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96016" y="844790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3" name="Рисунок 872"/>
          <p:cNvPicPr>
            <a:picLocks noChangeAspect="1"/>
          </p:cNvPicPr>
          <p:nvPr/>
        </p:nvPicPr>
        <p:blipFill>
          <a:blip r:embed="rId2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89008" y="1471599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4" name="Рисунок 873"/>
          <p:cNvPicPr>
            <a:picLocks noChangeAspect="1"/>
          </p:cNvPicPr>
          <p:nvPr/>
        </p:nvPicPr>
        <p:blipFill>
          <a:blip r:embed="rId21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8626" y="1471599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5" name="Рисунок 874"/>
          <p:cNvPicPr>
            <a:picLocks noChangeAspect="1"/>
          </p:cNvPicPr>
          <p:nvPr/>
        </p:nvPicPr>
        <p:blipFill>
          <a:blip r:embed="rId22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3863" y="3401351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6" name="Рисунок 875"/>
          <p:cNvPicPr>
            <a:picLocks noChangeAspect="1"/>
          </p:cNvPicPr>
          <p:nvPr/>
        </p:nvPicPr>
        <p:blipFill>
          <a:blip r:embed="rId2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83532" y="2784921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7" name="Рисунок 876"/>
          <p:cNvPicPr>
            <a:picLocks noChangeAspect="1"/>
          </p:cNvPicPr>
          <p:nvPr/>
        </p:nvPicPr>
        <p:blipFill>
          <a:blip r:embed="rId2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01788" y="3401351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8" name="Рисунок 877"/>
          <p:cNvPicPr>
            <a:picLocks noChangeAspect="1"/>
          </p:cNvPicPr>
          <p:nvPr/>
        </p:nvPicPr>
        <p:blipFill>
          <a:blip r:embed="rId25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8874" y="2784921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79" name="Рисунок 878"/>
          <p:cNvPicPr>
            <a:picLocks noChangeAspect="1"/>
          </p:cNvPicPr>
          <p:nvPr/>
        </p:nvPicPr>
        <p:blipFill>
          <a:blip r:embed="rId2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3863" y="4056425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0" name="Рисунок 879"/>
          <p:cNvPicPr>
            <a:picLocks noChangeAspect="1"/>
          </p:cNvPicPr>
          <p:nvPr/>
        </p:nvPicPr>
        <p:blipFill>
          <a:blip r:embed="rId2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01788" y="4056425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1" name="Рисунок 880"/>
          <p:cNvPicPr>
            <a:picLocks noChangeAspect="1"/>
          </p:cNvPicPr>
          <p:nvPr/>
        </p:nvPicPr>
        <p:blipFill>
          <a:blip r:embed="rId2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20375" y="3367157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2" name="Рисунок 881"/>
          <p:cNvPicPr>
            <a:picLocks noChangeAspect="1"/>
          </p:cNvPicPr>
          <p:nvPr/>
        </p:nvPicPr>
        <p:blipFill>
          <a:blip r:embed="rId2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153" y="1471599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3" name="Рисунок 882"/>
          <p:cNvPicPr>
            <a:picLocks noChangeAspect="1"/>
          </p:cNvPicPr>
          <p:nvPr/>
        </p:nvPicPr>
        <p:blipFill>
          <a:blip r:embed="rId3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46853" y="1471599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4" name="Рисунок 883"/>
          <p:cNvPicPr>
            <a:picLocks noChangeAspect="1"/>
          </p:cNvPicPr>
          <p:nvPr/>
        </p:nvPicPr>
        <p:blipFill>
          <a:blip r:embed="rId31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01873" y="2741161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5" name="Рисунок 884"/>
          <p:cNvPicPr>
            <a:picLocks noChangeAspect="1"/>
          </p:cNvPicPr>
          <p:nvPr/>
        </p:nvPicPr>
        <p:blipFill>
          <a:blip r:embed="rId32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85852" y="2741161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6" name="Рисунок 885"/>
          <p:cNvPicPr>
            <a:picLocks noChangeAspect="1"/>
          </p:cNvPicPr>
          <p:nvPr/>
        </p:nvPicPr>
        <p:blipFill>
          <a:blip r:embed="rId3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68842" y="21134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7" name="Рисунок 886"/>
          <p:cNvPicPr>
            <a:picLocks noChangeAspect="1"/>
          </p:cNvPicPr>
          <p:nvPr/>
        </p:nvPicPr>
        <p:blipFill>
          <a:blip r:embed="rId3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46965" y="21134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8" name="Рисунок 887"/>
          <p:cNvPicPr>
            <a:picLocks noChangeAspect="1"/>
          </p:cNvPicPr>
          <p:nvPr/>
        </p:nvPicPr>
        <p:blipFill>
          <a:blip r:embed="rId35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5088" y="21134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89" name="Рисунок 888"/>
          <p:cNvPicPr>
            <a:picLocks noChangeAspect="1"/>
          </p:cNvPicPr>
          <p:nvPr/>
        </p:nvPicPr>
        <p:blipFill>
          <a:blip r:embed="rId3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03211" y="21134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90" name="Рисунок 889"/>
          <p:cNvPicPr>
            <a:picLocks noChangeAspect="1"/>
          </p:cNvPicPr>
          <p:nvPr/>
        </p:nvPicPr>
        <p:blipFill>
          <a:blip r:embed="rId3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81334" y="21134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91" name="Рисунок 890"/>
          <p:cNvPicPr>
            <a:picLocks noChangeAspect="1"/>
          </p:cNvPicPr>
          <p:nvPr/>
        </p:nvPicPr>
        <p:blipFill>
          <a:blip r:embed="rId3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9457" y="2113453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92" name="Рисунок 891"/>
          <p:cNvPicPr>
            <a:picLocks noChangeAspect="1"/>
          </p:cNvPicPr>
          <p:nvPr/>
        </p:nvPicPr>
        <p:blipFill>
          <a:blip r:embed="rId39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26775" y="2749179"/>
            <a:ext cx="299465" cy="299465"/>
          </a:xfrm>
          <a:prstGeom prst="rect">
            <a:avLst/>
          </a:prstGeom>
          <a:ln>
            <a:noFill/>
          </a:ln>
        </p:spPr>
      </p:pic>
      <p:pic>
        <p:nvPicPr>
          <p:cNvPr id="893" name="Рисунок 892"/>
          <p:cNvPicPr>
            <a:picLocks noChangeAspect="1"/>
          </p:cNvPicPr>
          <p:nvPr/>
        </p:nvPicPr>
        <p:blipFill>
          <a:blip r:embed="rId4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4508" y="3368619"/>
            <a:ext cx="299465" cy="299465"/>
          </a:xfrm>
          <a:prstGeom prst="rect">
            <a:avLst/>
          </a:prstGeom>
          <a:ln>
            <a:noFill/>
          </a:ln>
        </p:spPr>
      </p:pic>
      <p:grpSp>
        <p:nvGrpSpPr>
          <p:cNvPr id="908" name="Группа 907"/>
          <p:cNvGrpSpPr/>
          <p:nvPr/>
        </p:nvGrpSpPr>
        <p:grpSpPr>
          <a:xfrm>
            <a:off x="5066339" y="1260119"/>
            <a:ext cx="3639177" cy="2626364"/>
            <a:chOff x="5066339" y="1260119"/>
            <a:chExt cx="3639177" cy="2626364"/>
          </a:xfrm>
        </p:grpSpPr>
        <p:cxnSp>
          <p:nvCxnSpPr>
            <p:cNvPr id="894" name="Прямая соединительная линия 893"/>
            <p:cNvCxnSpPr/>
            <p:nvPr/>
          </p:nvCxnSpPr>
          <p:spPr bwMode="auto">
            <a:xfrm>
              <a:off x="5066339" y="1260119"/>
              <a:ext cx="3639177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6" name="Прямая соединительная линия 895"/>
            <p:cNvCxnSpPr/>
            <p:nvPr/>
          </p:nvCxnSpPr>
          <p:spPr bwMode="auto">
            <a:xfrm>
              <a:off x="5066339" y="1930092"/>
              <a:ext cx="3639177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7" name="Прямая соединительная линия 896"/>
            <p:cNvCxnSpPr/>
            <p:nvPr/>
          </p:nvCxnSpPr>
          <p:spPr bwMode="auto">
            <a:xfrm>
              <a:off x="5066339" y="2560487"/>
              <a:ext cx="3639177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8" name="Прямая соединительная линия 897"/>
            <p:cNvCxnSpPr/>
            <p:nvPr/>
          </p:nvCxnSpPr>
          <p:spPr bwMode="auto">
            <a:xfrm>
              <a:off x="6601873" y="3223409"/>
              <a:ext cx="2103643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00" name="Прямая соединительная линия 899"/>
            <p:cNvCxnSpPr/>
            <p:nvPr/>
          </p:nvCxnSpPr>
          <p:spPr bwMode="auto">
            <a:xfrm>
              <a:off x="5101788" y="3886483"/>
              <a:ext cx="3603728" cy="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02" name="Прямая соединительная линия 901"/>
            <p:cNvCxnSpPr/>
            <p:nvPr/>
          </p:nvCxnSpPr>
          <p:spPr bwMode="auto">
            <a:xfrm>
              <a:off x="6348921" y="2753394"/>
              <a:ext cx="0" cy="1016502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05" name="Прямая соединительная линия 904"/>
            <p:cNvCxnSpPr/>
            <p:nvPr/>
          </p:nvCxnSpPr>
          <p:spPr bwMode="auto">
            <a:xfrm>
              <a:off x="6348921" y="1371622"/>
              <a:ext cx="0" cy="462718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59399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1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2" name="Объект 1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95" name="Прямая соединительная линия 194"/>
          <p:cNvCxnSpPr/>
          <p:nvPr/>
        </p:nvCxnSpPr>
        <p:spPr bwMode="auto">
          <a:xfrm>
            <a:off x="4519613" y="681620"/>
            <a:ext cx="0" cy="3617330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715" name="Группа 714"/>
          <p:cNvGrpSpPr/>
          <p:nvPr/>
        </p:nvGrpSpPr>
        <p:grpSpPr>
          <a:xfrm>
            <a:off x="8196263" y="3754794"/>
            <a:ext cx="352425" cy="409575"/>
            <a:chOff x="10928350" y="4746626"/>
            <a:chExt cx="469900" cy="546100"/>
          </a:xfrm>
        </p:grpSpPr>
        <p:sp>
          <p:nvSpPr>
            <p:cNvPr id="510" name="Rectangle 179"/>
            <p:cNvSpPr>
              <a:spLocks noChangeArrowheads="1"/>
            </p:cNvSpPr>
            <p:nvPr/>
          </p:nvSpPr>
          <p:spPr bwMode="auto">
            <a:xfrm>
              <a:off x="11150600" y="4894263"/>
              <a:ext cx="26988" cy="398463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1" name="Rectangle 180"/>
            <p:cNvSpPr>
              <a:spLocks noChangeArrowheads="1"/>
            </p:cNvSpPr>
            <p:nvPr/>
          </p:nvSpPr>
          <p:spPr bwMode="auto">
            <a:xfrm>
              <a:off x="11179175" y="5032376"/>
              <a:ext cx="219075" cy="6032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2" name="Freeform 181"/>
            <p:cNvSpPr>
              <a:spLocks/>
            </p:cNvSpPr>
            <p:nvPr/>
          </p:nvSpPr>
          <p:spPr bwMode="auto">
            <a:xfrm>
              <a:off x="11206163" y="5032376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19 w 39"/>
                <a:gd name="T3" fmla="*/ 0 h 38"/>
                <a:gd name="T4" fmla="*/ 0 w 39"/>
                <a:gd name="T5" fmla="*/ 38 h 38"/>
                <a:gd name="T6" fmla="*/ 19 w 39"/>
                <a:gd name="T7" fmla="*/ 38 h 38"/>
                <a:gd name="T8" fmla="*/ 39 w 39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3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3" name="Freeform 182"/>
            <p:cNvSpPr>
              <a:spLocks/>
            </p:cNvSpPr>
            <p:nvPr/>
          </p:nvSpPr>
          <p:spPr bwMode="auto">
            <a:xfrm>
              <a:off x="11290300" y="5032376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20 w 39"/>
                <a:gd name="T3" fmla="*/ 0 h 38"/>
                <a:gd name="T4" fmla="*/ 0 w 39"/>
                <a:gd name="T5" fmla="*/ 38 h 38"/>
                <a:gd name="T6" fmla="*/ 20 w 39"/>
                <a:gd name="T7" fmla="*/ 38 h 38"/>
                <a:gd name="T8" fmla="*/ 39 w 39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20" y="0"/>
                  </a:lnTo>
                  <a:lnTo>
                    <a:pt x="0" y="38"/>
                  </a:lnTo>
                  <a:lnTo>
                    <a:pt x="20" y="3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4" name="Rectangle 183"/>
            <p:cNvSpPr>
              <a:spLocks noChangeArrowheads="1"/>
            </p:cNvSpPr>
            <p:nvPr/>
          </p:nvSpPr>
          <p:spPr bwMode="auto">
            <a:xfrm>
              <a:off x="10928350" y="5154613"/>
              <a:ext cx="220663" cy="6032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5" name="Freeform 184"/>
            <p:cNvSpPr>
              <a:spLocks/>
            </p:cNvSpPr>
            <p:nvPr/>
          </p:nvSpPr>
          <p:spPr bwMode="auto">
            <a:xfrm>
              <a:off x="10974388" y="5154613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20 w 39"/>
                <a:gd name="T3" fmla="*/ 0 h 38"/>
                <a:gd name="T4" fmla="*/ 0 w 39"/>
                <a:gd name="T5" fmla="*/ 38 h 38"/>
                <a:gd name="T6" fmla="*/ 20 w 39"/>
                <a:gd name="T7" fmla="*/ 38 h 38"/>
                <a:gd name="T8" fmla="*/ 39 w 39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20" y="0"/>
                  </a:lnTo>
                  <a:lnTo>
                    <a:pt x="0" y="38"/>
                  </a:lnTo>
                  <a:lnTo>
                    <a:pt x="20" y="3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6" name="Freeform 185"/>
            <p:cNvSpPr>
              <a:spLocks/>
            </p:cNvSpPr>
            <p:nvPr/>
          </p:nvSpPr>
          <p:spPr bwMode="auto">
            <a:xfrm>
              <a:off x="11060113" y="5154613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19 w 39"/>
                <a:gd name="T3" fmla="*/ 0 h 38"/>
                <a:gd name="T4" fmla="*/ 0 w 39"/>
                <a:gd name="T5" fmla="*/ 38 h 38"/>
                <a:gd name="T6" fmla="*/ 19 w 39"/>
                <a:gd name="T7" fmla="*/ 38 h 38"/>
                <a:gd name="T8" fmla="*/ 39 w 39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3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7" name="Freeform 186"/>
            <p:cNvSpPr>
              <a:spLocks/>
            </p:cNvSpPr>
            <p:nvPr/>
          </p:nvSpPr>
          <p:spPr bwMode="auto">
            <a:xfrm>
              <a:off x="11026775" y="4746626"/>
              <a:ext cx="273050" cy="225425"/>
            </a:xfrm>
            <a:custGeom>
              <a:avLst/>
              <a:gdLst>
                <a:gd name="T0" fmla="*/ 6 w 202"/>
                <a:gd name="T1" fmla="*/ 141 h 166"/>
                <a:gd name="T2" fmla="*/ 87 w 202"/>
                <a:gd name="T3" fmla="*/ 11 h 166"/>
                <a:gd name="T4" fmla="*/ 115 w 202"/>
                <a:gd name="T5" fmla="*/ 11 h 166"/>
                <a:gd name="T6" fmla="*/ 196 w 202"/>
                <a:gd name="T7" fmla="*/ 141 h 166"/>
                <a:gd name="T8" fmla="*/ 182 w 202"/>
                <a:gd name="T9" fmla="*/ 166 h 166"/>
                <a:gd name="T10" fmla="*/ 20 w 202"/>
                <a:gd name="T11" fmla="*/ 166 h 166"/>
                <a:gd name="T12" fmla="*/ 6 w 202"/>
                <a:gd name="T13" fmla="*/ 1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166">
                  <a:moveTo>
                    <a:pt x="6" y="141"/>
                  </a:moveTo>
                  <a:cubicBezTo>
                    <a:pt x="87" y="11"/>
                    <a:pt x="87" y="11"/>
                    <a:pt x="87" y="11"/>
                  </a:cubicBezTo>
                  <a:cubicBezTo>
                    <a:pt x="94" y="0"/>
                    <a:pt x="108" y="0"/>
                    <a:pt x="115" y="11"/>
                  </a:cubicBezTo>
                  <a:cubicBezTo>
                    <a:pt x="196" y="141"/>
                    <a:pt x="196" y="141"/>
                    <a:pt x="196" y="141"/>
                  </a:cubicBezTo>
                  <a:cubicBezTo>
                    <a:pt x="202" y="152"/>
                    <a:pt x="194" y="166"/>
                    <a:pt x="182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8" y="166"/>
                    <a:pt x="0" y="152"/>
                    <a:pt x="6" y="141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8" name="Freeform 187"/>
            <p:cNvSpPr>
              <a:spLocks/>
            </p:cNvSpPr>
            <p:nvPr/>
          </p:nvSpPr>
          <p:spPr bwMode="auto">
            <a:xfrm>
              <a:off x="11085513" y="4791076"/>
              <a:ext cx="68263" cy="112713"/>
            </a:xfrm>
            <a:custGeom>
              <a:avLst/>
              <a:gdLst>
                <a:gd name="T0" fmla="*/ 0 w 43"/>
                <a:gd name="T1" fmla="*/ 71 h 71"/>
                <a:gd name="T2" fmla="*/ 43 w 43"/>
                <a:gd name="T3" fmla="*/ 0 h 71"/>
                <a:gd name="T4" fmla="*/ 0 w 43"/>
                <a:gd name="T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71">
                  <a:moveTo>
                    <a:pt x="0" y="71"/>
                  </a:moveTo>
                  <a:lnTo>
                    <a:pt x="4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9" name="Line 188"/>
            <p:cNvSpPr>
              <a:spLocks noChangeShapeType="1"/>
            </p:cNvSpPr>
            <p:nvPr/>
          </p:nvSpPr>
          <p:spPr bwMode="auto">
            <a:xfrm flipV="1">
              <a:off x="11085513" y="4791076"/>
              <a:ext cx="68263" cy="11271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0" name="Freeform 189"/>
            <p:cNvSpPr>
              <a:spLocks/>
            </p:cNvSpPr>
            <p:nvPr/>
          </p:nvSpPr>
          <p:spPr bwMode="auto">
            <a:xfrm>
              <a:off x="11172825" y="4791076"/>
              <a:ext cx="69850" cy="112713"/>
            </a:xfrm>
            <a:custGeom>
              <a:avLst/>
              <a:gdLst>
                <a:gd name="T0" fmla="*/ 44 w 44"/>
                <a:gd name="T1" fmla="*/ 71 h 71"/>
                <a:gd name="T2" fmla="*/ 0 w 44"/>
                <a:gd name="T3" fmla="*/ 0 h 71"/>
                <a:gd name="T4" fmla="*/ 44 w 44"/>
                <a:gd name="T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71">
                  <a:moveTo>
                    <a:pt x="44" y="71"/>
                  </a:moveTo>
                  <a:lnTo>
                    <a:pt x="0" y="0"/>
                  </a:lnTo>
                  <a:lnTo>
                    <a:pt x="44" y="71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1" name="Line 190"/>
            <p:cNvSpPr>
              <a:spLocks noChangeShapeType="1"/>
            </p:cNvSpPr>
            <p:nvPr/>
          </p:nvSpPr>
          <p:spPr bwMode="auto">
            <a:xfrm flipH="1" flipV="1">
              <a:off x="11172825" y="4791076"/>
              <a:ext cx="69850" cy="11271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2" name="Freeform 191"/>
            <p:cNvSpPr>
              <a:spLocks/>
            </p:cNvSpPr>
            <p:nvPr/>
          </p:nvSpPr>
          <p:spPr bwMode="auto">
            <a:xfrm>
              <a:off x="11082338" y="4945063"/>
              <a:ext cx="161925" cy="0"/>
            </a:xfrm>
            <a:custGeom>
              <a:avLst/>
              <a:gdLst>
                <a:gd name="T0" fmla="*/ 0 w 102"/>
                <a:gd name="T1" fmla="*/ 102 w 102"/>
                <a:gd name="T2" fmla="*/ 0 w 10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2">
                  <a:moveTo>
                    <a:pt x="0" y="0"/>
                  </a:moveTo>
                  <a:lnTo>
                    <a:pt x="1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3" name="Line 192"/>
            <p:cNvSpPr>
              <a:spLocks noChangeShapeType="1"/>
            </p:cNvSpPr>
            <p:nvPr/>
          </p:nvSpPr>
          <p:spPr bwMode="auto">
            <a:xfrm>
              <a:off x="11082338" y="4945063"/>
              <a:ext cx="1619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4" name="Freeform 193"/>
            <p:cNvSpPr>
              <a:spLocks/>
            </p:cNvSpPr>
            <p:nvPr/>
          </p:nvSpPr>
          <p:spPr bwMode="auto">
            <a:xfrm>
              <a:off x="11134725" y="4835526"/>
              <a:ext cx="57150" cy="85725"/>
            </a:xfrm>
            <a:custGeom>
              <a:avLst/>
              <a:gdLst>
                <a:gd name="T0" fmla="*/ 36 w 36"/>
                <a:gd name="T1" fmla="*/ 54 h 54"/>
                <a:gd name="T2" fmla="*/ 0 w 36"/>
                <a:gd name="T3" fmla="*/ 54 h 54"/>
                <a:gd name="T4" fmla="*/ 0 w 36"/>
                <a:gd name="T5" fmla="*/ 11 h 54"/>
                <a:gd name="T6" fmla="*/ 18 w 36"/>
                <a:gd name="T7" fmla="*/ 0 h 54"/>
                <a:gd name="T8" fmla="*/ 36 w 36"/>
                <a:gd name="T9" fmla="*/ 11 h 54"/>
                <a:gd name="T10" fmla="*/ 36 w 36"/>
                <a:gd name="T1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54">
                  <a:moveTo>
                    <a:pt x="36" y="54"/>
                  </a:moveTo>
                  <a:lnTo>
                    <a:pt x="0" y="54"/>
                  </a:lnTo>
                  <a:lnTo>
                    <a:pt x="0" y="11"/>
                  </a:lnTo>
                  <a:lnTo>
                    <a:pt x="18" y="0"/>
                  </a:lnTo>
                  <a:lnTo>
                    <a:pt x="36" y="11"/>
                  </a:lnTo>
                  <a:lnTo>
                    <a:pt x="36" y="54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5" name="Freeform 194"/>
            <p:cNvSpPr>
              <a:spLocks/>
            </p:cNvSpPr>
            <p:nvPr/>
          </p:nvSpPr>
          <p:spPr bwMode="auto">
            <a:xfrm>
              <a:off x="11134725" y="4879976"/>
              <a:ext cx="57150" cy="0"/>
            </a:xfrm>
            <a:custGeom>
              <a:avLst/>
              <a:gdLst>
                <a:gd name="T0" fmla="*/ 0 w 36"/>
                <a:gd name="T1" fmla="*/ 36 w 36"/>
                <a:gd name="T2" fmla="*/ 0 w 3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6">
                  <a:moveTo>
                    <a:pt x="0" y="0"/>
                  </a:move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6" name="Line 195"/>
            <p:cNvSpPr>
              <a:spLocks noChangeShapeType="1"/>
            </p:cNvSpPr>
            <p:nvPr/>
          </p:nvSpPr>
          <p:spPr bwMode="auto">
            <a:xfrm>
              <a:off x="11134725" y="4879976"/>
              <a:ext cx="57150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7" name="Oval 196"/>
            <p:cNvSpPr>
              <a:spLocks noChangeArrowheads="1"/>
            </p:cNvSpPr>
            <p:nvPr/>
          </p:nvSpPr>
          <p:spPr bwMode="auto">
            <a:xfrm>
              <a:off x="11150600" y="4899026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8" name="Oval 197"/>
            <p:cNvSpPr>
              <a:spLocks noChangeArrowheads="1"/>
            </p:cNvSpPr>
            <p:nvPr/>
          </p:nvSpPr>
          <p:spPr bwMode="auto">
            <a:xfrm>
              <a:off x="11177588" y="4899026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6" name="Группа 715"/>
          <p:cNvGrpSpPr/>
          <p:nvPr/>
        </p:nvGrpSpPr>
        <p:grpSpPr>
          <a:xfrm>
            <a:off x="7391400" y="3753603"/>
            <a:ext cx="340519" cy="411956"/>
            <a:chOff x="9855200" y="4743451"/>
            <a:chExt cx="454025" cy="549275"/>
          </a:xfrm>
        </p:grpSpPr>
        <p:sp>
          <p:nvSpPr>
            <p:cNvPr id="529" name="Rectangle 198"/>
            <p:cNvSpPr>
              <a:spLocks noChangeArrowheads="1"/>
            </p:cNvSpPr>
            <p:nvPr/>
          </p:nvSpPr>
          <p:spPr bwMode="auto">
            <a:xfrm>
              <a:off x="10028238" y="5078413"/>
              <a:ext cx="107950" cy="96838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0" name="Freeform 199"/>
            <p:cNvSpPr>
              <a:spLocks/>
            </p:cNvSpPr>
            <p:nvPr/>
          </p:nvSpPr>
          <p:spPr bwMode="auto">
            <a:xfrm>
              <a:off x="9921875" y="4791076"/>
              <a:ext cx="319088" cy="323850"/>
            </a:xfrm>
            <a:custGeom>
              <a:avLst/>
              <a:gdLst>
                <a:gd name="T0" fmla="*/ 218 w 236"/>
                <a:gd name="T1" fmla="*/ 104 h 239"/>
                <a:gd name="T2" fmla="*/ 211 w 236"/>
                <a:gd name="T3" fmla="*/ 52 h 239"/>
                <a:gd name="T4" fmla="*/ 118 w 236"/>
                <a:gd name="T5" fmla="*/ 0 h 239"/>
                <a:gd name="T6" fmla="*/ 25 w 236"/>
                <a:gd name="T7" fmla="*/ 52 h 239"/>
                <a:gd name="T8" fmla="*/ 18 w 236"/>
                <a:gd name="T9" fmla="*/ 104 h 239"/>
                <a:gd name="T10" fmla="*/ 3 w 236"/>
                <a:gd name="T11" fmla="*/ 136 h 239"/>
                <a:gd name="T12" fmla="*/ 29 w 236"/>
                <a:gd name="T13" fmla="*/ 161 h 239"/>
                <a:gd name="T14" fmla="*/ 118 w 236"/>
                <a:gd name="T15" fmla="*/ 237 h 239"/>
                <a:gd name="T16" fmla="*/ 207 w 236"/>
                <a:gd name="T17" fmla="*/ 161 h 239"/>
                <a:gd name="T18" fmla="*/ 233 w 236"/>
                <a:gd name="T19" fmla="*/ 136 h 239"/>
                <a:gd name="T20" fmla="*/ 218 w 236"/>
                <a:gd name="T21" fmla="*/ 10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239">
                  <a:moveTo>
                    <a:pt x="218" y="104"/>
                  </a:moveTo>
                  <a:cubicBezTo>
                    <a:pt x="224" y="73"/>
                    <a:pt x="211" y="52"/>
                    <a:pt x="211" y="52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12" y="73"/>
                    <a:pt x="18" y="104"/>
                  </a:cubicBezTo>
                  <a:cubicBezTo>
                    <a:pt x="17" y="104"/>
                    <a:pt x="0" y="120"/>
                    <a:pt x="3" y="136"/>
                  </a:cubicBezTo>
                  <a:cubicBezTo>
                    <a:pt x="6" y="153"/>
                    <a:pt x="27" y="162"/>
                    <a:pt x="29" y="161"/>
                  </a:cubicBezTo>
                  <a:cubicBezTo>
                    <a:pt x="36" y="194"/>
                    <a:pt x="56" y="239"/>
                    <a:pt x="118" y="237"/>
                  </a:cubicBezTo>
                  <a:cubicBezTo>
                    <a:pt x="180" y="239"/>
                    <a:pt x="200" y="194"/>
                    <a:pt x="207" y="161"/>
                  </a:cubicBezTo>
                  <a:cubicBezTo>
                    <a:pt x="209" y="162"/>
                    <a:pt x="230" y="153"/>
                    <a:pt x="233" y="136"/>
                  </a:cubicBezTo>
                  <a:cubicBezTo>
                    <a:pt x="236" y="120"/>
                    <a:pt x="219" y="104"/>
                    <a:pt x="218" y="10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1" name="Freeform 200"/>
            <p:cNvSpPr>
              <a:spLocks/>
            </p:cNvSpPr>
            <p:nvPr/>
          </p:nvSpPr>
          <p:spPr bwMode="auto">
            <a:xfrm>
              <a:off x="9942513" y="4937126"/>
              <a:ext cx="279400" cy="180975"/>
            </a:xfrm>
            <a:custGeom>
              <a:avLst/>
              <a:gdLst>
                <a:gd name="T0" fmla="*/ 198 w 206"/>
                <a:gd name="T1" fmla="*/ 0 h 134"/>
                <a:gd name="T2" fmla="*/ 103 w 206"/>
                <a:gd name="T3" fmla="*/ 26 h 134"/>
                <a:gd name="T4" fmla="*/ 8 w 206"/>
                <a:gd name="T5" fmla="*/ 0 h 134"/>
                <a:gd name="T6" fmla="*/ 103 w 206"/>
                <a:gd name="T7" fmla="*/ 129 h 134"/>
                <a:gd name="T8" fmla="*/ 198 w 206"/>
                <a:gd name="T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134">
                  <a:moveTo>
                    <a:pt x="198" y="0"/>
                  </a:moveTo>
                  <a:cubicBezTo>
                    <a:pt x="198" y="0"/>
                    <a:pt x="167" y="26"/>
                    <a:pt x="103" y="26"/>
                  </a:cubicBezTo>
                  <a:cubicBezTo>
                    <a:pt x="39" y="26"/>
                    <a:pt x="8" y="0"/>
                    <a:pt x="8" y="0"/>
                  </a:cubicBezTo>
                  <a:cubicBezTo>
                    <a:pt x="0" y="134"/>
                    <a:pt x="103" y="129"/>
                    <a:pt x="103" y="129"/>
                  </a:cubicBezTo>
                  <a:cubicBezTo>
                    <a:pt x="103" y="129"/>
                    <a:pt x="206" y="134"/>
                    <a:pt x="19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2" name="Freeform 201"/>
            <p:cNvSpPr>
              <a:spLocks/>
            </p:cNvSpPr>
            <p:nvPr/>
          </p:nvSpPr>
          <p:spPr bwMode="auto">
            <a:xfrm>
              <a:off x="9877425" y="4743451"/>
              <a:ext cx="407988" cy="219075"/>
            </a:xfrm>
            <a:custGeom>
              <a:avLst/>
              <a:gdLst>
                <a:gd name="T0" fmla="*/ 233 w 302"/>
                <a:gd name="T1" fmla="*/ 36 h 162"/>
                <a:gd name="T2" fmla="*/ 151 w 302"/>
                <a:gd name="T3" fmla="*/ 7 h 162"/>
                <a:gd name="T4" fmla="*/ 69 w 302"/>
                <a:gd name="T5" fmla="*/ 36 h 162"/>
                <a:gd name="T6" fmla="*/ 56 w 302"/>
                <a:gd name="T7" fmla="*/ 162 h 162"/>
                <a:gd name="T8" fmla="*/ 86 w 302"/>
                <a:gd name="T9" fmla="*/ 92 h 162"/>
                <a:gd name="T10" fmla="*/ 151 w 302"/>
                <a:gd name="T11" fmla="*/ 60 h 162"/>
                <a:gd name="T12" fmla="*/ 216 w 302"/>
                <a:gd name="T13" fmla="*/ 92 h 162"/>
                <a:gd name="T14" fmla="*/ 246 w 302"/>
                <a:gd name="T15" fmla="*/ 162 h 162"/>
                <a:gd name="T16" fmla="*/ 233 w 302"/>
                <a:gd name="T17" fmla="*/ 3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2" h="162">
                  <a:moveTo>
                    <a:pt x="233" y="36"/>
                  </a:moveTo>
                  <a:cubicBezTo>
                    <a:pt x="233" y="36"/>
                    <a:pt x="196" y="0"/>
                    <a:pt x="151" y="7"/>
                  </a:cubicBezTo>
                  <a:cubicBezTo>
                    <a:pt x="106" y="0"/>
                    <a:pt x="69" y="36"/>
                    <a:pt x="69" y="36"/>
                  </a:cubicBezTo>
                  <a:cubicBezTo>
                    <a:pt x="0" y="97"/>
                    <a:pt x="56" y="162"/>
                    <a:pt x="56" y="162"/>
                  </a:cubicBezTo>
                  <a:cubicBezTo>
                    <a:pt x="44" y="105"/>
                    <a:pt x="86" y="92"/>
                    <a:pt x="86" y="92"/>
                  </a:cubicBezTo>
                  <a:cubicBezTo>
                    <a:pt x="114" y="85"/>
                    <a:pt x="135" y="73"/>
                    <a:pt x="151" y="60"/>
                  </a:cubicBezTo>
                  <a:cubicBezTo>
                    <a:pt x="167" y="73"/>
                    <a:pt x="188" y="85"/>
                    <a:pt x="216" y="92"/>
                  </a:cubicBezTo>
                  <a:cubicBezTo>
                    <a:pt x="216" y="92"/>
                    <a:pt x="258" y="105"/>
                    <a:pt x="246" y="162"/>
                  </a:cubicBezTo>
                  <a:cubicBezTo>
                    <a:pt x="246" y="162"/>
                    <a:pt x="302" y="97"/>
                    <a:pt x="233" y="36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3" name="Freeform 202"/>
            <p:cNvSpPr>
              <a:spLocks/>
            </p:cNvSpPr>
            <p:nvPr/>
          </p:nvSpPr>
          <p:spPr bwMode="auto">
            <a:xfrm>
              <a:off x="10082213" y="4751388"/>
              <a:ext cx="0" cy="73025"/>
            </a:xfrm>
            <a:custGeom>
              <a:avLst/>
              <a:gdLst>
                <a:gd name="T0" fmla="*/ 0 h 46"/>
                <a:gd name="T1" fmla="*/ 46 h 46"/>
                <a:gd name="T2" fmla="*/ 0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0"/>
                  </a:move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4" name="Line 203"/>
            <p:cNvSpPr>
              <a:spLocks noChangeShapeType="1"/>
            </p:cNvSpPr>
            <p:nvPr/>
          </p:nvSpPr>
          <p:spPr bwMode="auto">
            <a:xfrm>
              <a:off x="10082213" y="4751388"/>
              <a:ext cx="0" cy="730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5" name="Freeform 204"/>
            <p:cNvSpPr>
              <a:spLocks/>
            </p:cNvSpPr>
            <p:nvPr/>
          </p:nvSpPr>
          <p:spPr bwMode="auto">
            <a:xfrm>
              <a:off x="9855200" y="5175251"/>
              <a:ext cx="454025" cy="117475"/>
            </a:xfrm>
            <a:custGeom>
              <a:avLst/>
              <a:gdLst>
                <a:gd name="T0" fmla="*/ 208 w 336"/>
                <a:gd name="T1" fmla="*/ 0 h 86"/>
                <a:gd name="T2" fmla="*/ 128 w 336"/>
                <a:gd name="T3" fmla="*/ 0 h 86"/>
                <a:gd name="T4" fmla="*/ 0 w 336"/>
                <a:gd name="T5" fmla="*/ 86 h 86"/>
                <a:gd name="T6" fmla="*/ 336 w 336"/>
                <a:gd name="T7" fmla="*/ 86 h 86"/>
                <a:gd name="T8" fmla="*/ 208 w 336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86">
                  <a:moveTo>
                    <a:pt x="20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6" y="18"/>
                    <a:pt x="0" y="86"/>
                  </a:cubicBezTo>
                  <a:cubicBezTo>
                    <a:pt x="336" y="86"/>
                    <a:pt x="336" y="86"/>
                    <a:pt x="336" y="86"/>
                  </a:cubicBezTo>
                  <a:cubicBezTo>
                    <a:pt x="320" y="18"/>
                    <a:pt x="208" y="0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6" name="Oval 205"/>
            <p:cNvSpPr>
              <a:spLocks noChangeArrowheads="1"/>
            </p:cNvSpPr>
            <p:nvPr/>
          </p:nvSpPr>
          <p:spPr bwMode="auto">
            <a:xfrm>
              <a:off x="10031413" y="4937126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7" name="Oval 206"/>
            <p:cNvSpPr>
              <a:spLocks noChangeArrowheads="1"/>
            </p:cNvSpPr>
            <p:nvPr/>
          </p:nvSpPr>
          <p:spPr bwMode="auto">
            <a:xfrm>
              <a:off x="10131425" y="4937126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8" name="Freeform 207"/>
            <p:cNvSpPr>
              <a:spLocks/>
            </p:cNvSpPr>
            <p:nvPr/>
          </p:nvSpPr>
          <p:spPr bwMode="auto">
            <a:xfrm>
              <a:off x="9999663" y="4903788"/>
              <a:ext cx="44450" cy="15875"/>
            </a:xfrm>
            <a:custGeom>
              <a:avLst/>
              <a:gdLst>
                <a:gd name="T0" fmla="*/ 0 w 33"/>
                <a:gd name="T1" fmla="*/ 12 h 12"/>
                <a:gd name="T2" fmla="*/ 33 w 33"/>
                <a:gd name="T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2">
                  <a:moveTo>
                    <a:pt x="0" y="12"/>
                  </a:moveTo>
                  <a:cubicBezTo>
                    <a:pt x="0" y="12"/>
                    <a:pt x="15" y="0"/>
                    <a:pt x="33" y="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9" name="Freeform 208"/>
            <p:cNvSpPr>
              <a:spLocks/>
            </p:cNvSpPr>
            <p:nvPr/>
          </p:nvSpPr>
          <p:spPr bwMode="auto">
            <a:xfrm>
              <a:off x="9999663" y="4903788"/>
              <a:ext cx="44450" cy="15875"/>
            </a:xfrm>
            <a:custGeom>
              <a:avLst/>
              <a:gdLst>
                <a:gd name="T0" fmla="*/ 0 w 33"/>
                <a:gd name="T1" fmla="*/ 12 h 12"/>
                <a:gd name="T2" fmla="*/ 33 w 33"/>
                <a:gd name="T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2">
                  <a:moveTo>
                    <a:pt x="0" y="12"/>
                  </a:moveTo>
                  <a:cubicBezTo>
                    <a:pt x="0" y="12"/>
                    <a:pt x="15" y="0"/>
                    <a:pt x="33" y="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0" name="Freeform 209"/>
            <p:cNvSpPr>
              <a:spLocks/>
            </p:cNvSpPr>
            <p:nvPr/>
          </p:nvSpPr>
          <p:spPr bwMode="auto">
            <a:xfrm>
              <a:off x="10120313" y="4903788"/>
              <a:ext cx="44450" cy="15875"/>
            </a:xfrm>
            <a:custGeom>
              <a:avLst/>
              <a:gdLst>
                <a:gd name="T0" fmla="*/ 33 w 33"/>
                <a:gd name="T1" fmla="*/ 12 h 12"/>
                <a:gd name="T2" fmla="*/ 0 w 33"/>
                <a:gd name="T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2">
                  <a:moveTo>
                    <a:pt x="33" y="12"/>
                  </a:moveTo>
                  <a:cubicBezTo>
                    <a:pt x="33" y="12"/>
                    <a:pt x="18" y="0"/>
                    <a:pt x="0" y="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1" name="Freeform 210"/>
            <p:cNvSpPr>
              <a:spLocks/>
            </p:cNvSpPr>
            <p:nvPr/>
          </p:nvSpPr>
          <p:spPr bwMode="auto">
            <a:xfrm>
              <a:off x="10120313" y="4903788"/>
              <a:ext cx="44450" cy="15875"/>
            </a:xfrm>
            <a:custGeom>
              <a:avLst/>
              <a:gdLst>
                <a:gd name="T0" fmla="*/ 33 w 33"/>
                <a:gd name="T1" fmla="*/ 12 h 12"/>
                <a:gd name="T2" fmla="*/ 0 w 33"/>
                <a:gd name="T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2">
                  <a:moveTo>
                    <a:pt x="33" y="12"/>
                  </a:moveTo>
                  <a:cubicBezTo>
                    <a:pt x="33" y="12"/>
                    <a:pt x="18" y="0"/>
                    <a:pt x="0" y="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2" name="Freeform 211"/>
            <p:cNvSpPr>
              <a:spLocks/>
            </p:cNvSpPr>
            <p:nvPr/>
          </p:nvSpPr>
          <p:spPr bwMode="auto">
            <a:xfrm>
              <a:off x="9961563" y="5008563"/>
              <a:ext cx="66675" cy="41275"/>
            </a:xfrm>
            <a:custGeom>
              <a:avLst/>
              <a:gdLst>
                <a:gd name="T0" fmla="*/ 0 w 49"/>
                <a:gd name="T1" fmla="*/ 0 h 30"/>
                <a:gd name="T2" fmla="*/ 49 w 49"/>
                <a:gd name="T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cubicBezTo>
                    <a:pt x="0" y="0"/>
                    <a:pt x="17" y="28"/>
                    <a:pt x="49" y="3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3" name="Freeform 212"/>
            <p:cNvSpPr>
              <a:spLocks/>
            </p:cNvSpPr>
            <p:nvPr/>
          </p:nvSpPr>
          <p:spPr bwMode="auto">
            <a:xfrm>
              <a:off x="9961563" y="5008563"/>
              <a:ext cx="66675" cy="41275"/>
            </a:xfrm>
            <a:custGeom>
              <a:avLst/>
              <a:gdLst>
                <a:gd name="T0" fmla="*/ 0 w 49"/>
                <a:gd name="T1" fmla="*/ 0 h 30"/>
                <a:gd name="T2" fmla="*/ 49 w 49"/>
                <a:gd name="T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cubicBezTo>
                    <a:pt x="0" y="0"/>
                    <a:pt x="17" y="28"/>
                    <a:pt x="49" y="3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4" name="Freeform 213"/>
            <p:cNvSpPr>
              <a:spLocks/>
            </p:cNvSpPr>
            <p:nvPr/>
          </p:nvSpPr>
          <p:spPr bwMode="auto">
            <a:xfrm>
              <a:off x="10136188" y="5008563"/>
              <a:ext cx="66675" cy="41275"/>
            </a:xfrm>
            <a:custGeom>
              <a:avLst/>
              <a:gdLst>
                <a:gd name="T0" fmla="*/ 49 w 49"/>
                <a:gd name="T1" fmla="*/ 0 h 30"/>
                <a:gd name="T2" fmla="*/ 0 w 49"/>
                <a:gd name="T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30">
                  <a:moveTo>
                    <a:pt x="49" y="0"/>
                  </a:moveTo>
                  <a:cubicBezTo>
                    <a:pt x="49" y="0"/>
                    <a:pt x="32" y="28"/>
                    <a:pt x="0" y="3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5" name="Freeform 214"/>
            <p:cNvSpPr>
              <a:spLocks/>
            </p:cNvSpPr>
            <p:nvPr/>
          </p:nvSpPr>
          <p:spPr bwMode="auto">
            <a:xfrm>
              <a:off x="10136188" y="5008563"/>
              <a:ext cx="66675" cy="41275"/>
            </a:xfrm>
            <a:custGeom>
              <a:avLst/>
              <a:gdLst>
                <a:gd name="T0" fmla="*/ 49 w 49"/>
                <a:gd name="T1" fmla="*/ 0 h 30"/>
                <a:gd name="T2" fmla="*/ 0 w 49"/>
                <a:gd name="T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30">
                  <a:moveTo>
                    <a:pt x="49" y="0"/>
                  </a:moveTo>
                  <a:cubicBezTo>
                    <a:pt x="49" y="0"/>
                    <a:pt x="32" y="28"/>
                    <a:pt x="0" y="3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7" name="Группа 716"/>
          <p:cNvGrpSpPr/>
          <p:nvPr/>
        </p:nvGrpSpPr>
        <p:grpSpPr>
          <a:xfrm>
            <a:off x="6547247" y="3767891"/>
            <a:ext cx="406004" cy="383381"/>
            <a:chOff x="8729663" y="4765676"/>
            <a:chExt cx="541338" cy="511175"/>
          </a:xfrm>
        </p:grpSpPr>
        <p:sp>
          <p:nvSpPr>
            <p:cNvPr id="546" name="Freeform 215"/>
            <p:cNvSpPr>
              <a:spLocks/>
            </p:cNvSpPr>
            <p:nvPr/>
          </p:nvSpPr>
          <p:spPr bwMode="auto">
            <a:xfrm>
              <a:off x="8826500" y="4899026"/>
              <a:ext cx="347663" cy="298450"/>
            </a:xfrm>
            <a:custGeom>
              <a:avLst/>
              <a:gdLst>
                <a:gd name="T0" fmla="*/ 258 w 258"/>
                <a:gd name="T1" fmla="*/ 221 h 221"/>
                <a:gd name="T2" fmla="*/ 0 w 258"/>
                <a:gd name="T3" fmla="*/ 221 h 221"/>
                <a:gd name="T4" fmla="*/ 48 w 258"/>
                <a:gd name="T5" fmla="*/ 21 h 221"/>
                <a:gd name="T6" fmla="*/ 75 w 258"/>
                <a:gd name="T7" fmla="*/ 0 h 221"/>
                <a:gd name="T8" fmla="*/ 183 w 258"/>
                <a:gd name="T9" fmla="*/ 0 h 221"/>
                <a:gd name="T10" fmla="*/ 210 w 258"/>
                <a:gd name="T11" fmla="*/ 21 h 221"/>
                <a:gd name="T12" fmla="*/ 258 w 258"/>
                <a:gd name="T1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8" h="221">
                  <a:moveTo>
                    <a:pt x="258" y="221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1" y="9"/>
                    <a:pt x="62" y="0"/>
                    <a:pt x="75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96" y="0"/>
                    <a:pt x="207" y="9"/>
                    <a:pt x="210" y="21"/>
                  </a:cubicBezTo>
                  <a:lnTo>
                    <a:pt x="258" y="221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7" name="Rectangle 216"/>
            <p:cNvSpPr>
              <a:spLocks noChangeArrowheads="1"/>
            </p:cNvSpPr>
            <p:nvPr/>
          </p:nvSpPr>
          <p:spPr bwMode="auto">
            <a:xfrm>
              <a:off x="8977313" y="5089526"/>
              <a:ext cx="46038" cy="10795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8" name="Freeform 217"/>
            <p:cNvSpPr>
              <a:spLocks/>
            </p:cNvSpPr>
            <p:nvPr/>
          </p:nvSpPr>
          <p:spPr bwMode="auto">
            <a:xfrm>
              <a:off x="8955088" y="4948238"/>
              <a:ext cx="90488" cy="165100"/>
            </a:xfrm>
            <a:custGeom>
              <a:avLst/>
              <a:gdLst>
                <a:gd name="T0" fmla="*/ 55 w 68"/>
                <a:gd name="T1" fmla="*/ 61 h 122"/>
                <a:gd name="T2" fmla="*/ 68 w 68"/>
                <a:gd name="T3" fmla="*/ 112 h 122"/>
                <a:gd name="T4" fmla="*/ 34 w 68"/>
                <a:gd name="T5" fmla="*/ 122 h 122"/>
                <a:gd name="T6" fmla="*/ 0 w 68"/>
                <a:gd name="T7" fmla="*/ 112 h 122"/>
                <a:gd name="T8" fmla="*/ 13 w 68"/>
                <a:gd name="T9" fmla="*/ 61 h 122"/>
                <a:gd name="T10" fmla="*/ 0 w 68"/>
                <a:gd name="T11" fmla="*/ 11 h 122"/>
                <a:gd name="T12" fmla="*/ 34 w 68"/>
                <a:gd name="T13" fmla="*/ 0 h 122"/>
                <a:gd name="T14" fmla="*/ 68 w 68"/>
                <a:gd name="T15" fmla="*/ 11 h 122"/>
                <a:gd name="T16" fmla="*/ 55 w 68"/>
                <a:gd name="T17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22">
                  <a:moveTo>
                    <a:pt x="55" y="61"/>
                  </a:moveTo>
                  <a:cubicBezTo>
                    <a:pt x="55" y="81"/>
                    <a:pt x="60" y="99"/>
                    <a:pt x="68" y="112"/>
                  </a:cubicBezTo>
                  <a:cubicBezTo>
                    <a:pt x="58" y="118"/>
                    <a:pt x="47" y="122"/>
                    <a:pt x="34" y="122"/>
                  </a:cubicBezTo>
                  <a:cubicBezTo>
                    <a:pt x="21" y="122"/>
                    <a:pt x="10" y="118"/>
                    <a:pt x="0" y="112"/>
                  </a:cubicBezTo>
                  <a:cubicBezTo>
                    <a:pt x="8" y="99"/>
                    <a:pt x="13" y="81"/>
                    <a:pt x="13" y="61"/>
                  </a:cubicBezTo>
                  <a:cubicBezTo>
                    <a:pt x="13" y="41"/>
                    <a:pt x="8" y="23"/>
                    <a:pt x="0" y="11"/>
                  </a:cubicBezTo>
                  <a:cubicBezTo>
                    <a:pt x="10" y="4"/>
                    <a:pt x="21" y="0"/>
                    <a:pt x="34" y="0"/>
                  </a:cubicBezTo>
                  <a:cubicBezTo>
                    <a:pt x="47" y="0"/>
                    <a:pt x="58" y="4"/>
                    <a:pt x="68" y="11"/>
                  </a:cubicBezTo>
                  <a:cubicBezTo>
                    <a:pt x="60" y="23"/>
                    <a:pt x="55" y="41"/>
                    <a:pt x="55" y="61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9" name="Freeform 218"/>
            <p:cNvSpPr>
              <a:spLocks/>
            </p:cNvSpPr>
            <p:nvPr/>
          </p:nvSpPr>
          <p:spPr bwMode="auto">
            <a:xfrm>
              <a:off x="8918575" y="4962526"/>
              <a:ext cx="53975" cy="138113"/>
            </a:xfrm>
            <a:custGeom>
              <a:avLst/>
              <a:gdLst>
                <a:gd name="T0" fmla="*/ 40 w 40"/>
                <a:gd name="T1" fmla="*/ 50 h 101"/>
                <a:gd name="T2" fmla="*/ 27 w 40"/>
                <a:gd name="T3" fmla="*/ 101 h 101"/>
                <a:gd name="T4" fmla="*/ 0 w 40"/>
                <a:gd name="T5" fmla="*/ 50 h 101"/>
                <a:gd name="T6" fmla="*/ 27 w 40"/>
                <a:gd name="T7" fmla="*/ 0 h 101"/>
                <a:gd name="T8" fmla="*/ 40 w 40"/>
                <a:gd name="T9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01">
                  <a:moveTo>
                    <a:pt x="40" y="50"/>
                  </a:moveTo>
                  <a:cubicBezTo>
                    <a:pt x="40" y="70"/>
                    <a:pt x="35" y="88"/>
                    <a:pt x="27" y="101"/>
                  </a:cubicBezTo>
                  <a:cubicBezTo>
                    <a:pt x="11" y="90"/>
                    <a:pt x="0" y="71"/>
                    <a:pt x="0" y="50"/>
                  </a:cubicBezTo>
                  <a:cubicBezTo>
                    <a:pt x="0" y="29"/>
                    <a:pt x="11" y="11"/>
                    <a:pt x="27" y="0"/>
                  </a:cubicBezTo>
                  <a:cubicBezTo>
                    <a:pt x="35" y="12"/>
                    <a:pt x="40" y="30"/>
                    <a:pt x="40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0" name="Freeform 219"/>
            <p:cNvSpPr>
              <a:spLocks/>
            </p:cNvSpPr>
            <p:nvPr/>
          </p:nvSpPr>
          <p:spPr bwMode="auto">
            <a:xfrm>
              <a:off x="9028113" y="4962526"/>
              <a:ext cx="53975" cy="138113"/>
            </a:xfrm>
            <a:custGeom>
              <a:avLst/>
              <a:gdLst>
                <a:gd name="T0" fmla="*/ 40 w 40"/>
                <a:gd name="T1" fmla="*/ 50 h 101"/>
                <a:gd name="T2" fmla="*/ 13 w 40"/>
                <a:gd name="T3" fmla="*/ 101 h 101"/>
                <a:gd name="T4" fmla="*/ 0 w 40"/>
                <a:gd name="T5" fmla="*/ 50 h 101"/>
                <a:gd name="T6" fmla="*/ 13 w 40"/>
                <a:gd name="T7" fmla="*/ 0 h 101"/>
                <a:gd name="T8" fmla="*/ 40 w 40"/>
                <a:gd name="T9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01">
                  <a:moveTo>
                    <a:pt x="40" y="50"/>
                  </a:moveTo>
                  <a:cubicBezTo>
                    <a:pt x="40" y="71"/>
                    <a:pt x="29" y="90"/>
                    <a:pt x="13" y="101"/>
                  </a:cubicBezTo>
                  <a:cubicBezTo>
                    <a:pt x="5" y="88"/>
                    <a:pt x="0" y="70"/>
                    <a:pt x="0" y="50"/>
                  </a:cubicBezTo>
                  <a:cubicBezTo>
                    <a:pt x="0" y="30"/>
                    <a:pt x="5" y="12"/>
                    <a:pt x="13" y="0"/>
                  </a:cubicBezTo>
                  <a:cubicBezTo>
                    <a:pt x="29" y="11"/>
                    <a:pt x="40" y="29"/>
                    <a:pt x="40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1" name="Rectangle 220"/>
            <p:cNvSpPr>
              <a:spLocks noChangeArrowheads="1"/>
            </p:cNvSpPr>
            <p:nvPr/>
          </p:nvSpPr>
          <p:spPr bwMode="auto">
            <a:xfrm>
              <a:off x="8761413" y="5197476"/>
              <a:ext cx="477838" cy="4445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2" name="Freeform 221"/>
            <p:cNvSpPr>
              <a:spLocks/>
            </p:cNvSpPr>
            <p:nvPr/>
          </p:nvSpPr>
          <p:spPr bwMode="auto">
            <a:xfrm>
              <a:off x="8729663" y="5241926"/>
              <a:ext cx="541338" cy="0"/>
            </a:xfrm>
            <a:custGeom>
              <a:avLst/>
              <a:gdLst>
                <a:gd name="T0" fmla="*/ 0 w 341"/>
                <a:gd name="T1" fmla="*/ 341 w 341"/>
                <a:gd name="T2" fmla="*/ 0 w 34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1">
                  <a:moveTo>
                    <a:pt x="0" y="0"/>
                  </a:move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3" name="Line 222"/>
            <p:cNvSpPr>
              <a:spLocks noChangeShapeType="1"/>
            </p:cNvSpPr>
            <p:nvPr/>
          </p:nvSpPr>
          <p:spPr bwMode="auto">
            <a:xfrm>
              <a:off x="8729663" y="5241926"/>
              <a:ext cx="54133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4" name="Freeform 223"/>
            <p:cNvSpPr>
              <a:spLocks/>
            </p:cNvSpPr>
            <p:nvPr/>
          </p:nvSpPr>
          <p:spPr bwMode="auto">
            <a:xfrm>
              <a:off x="8890000" y="5276851"/>
              <a:ext cx="220663" cy="0"/>
            </a:xfrm>
            <a:custGeom>
              <a:avLst/>
              <a:gdLst>
                <a:gd name="T0" fmla="*/ 0 w 139"/>
                <a:gd name="T1" fmla="*/ 139 w 139"/>
                <a:gd name="T2" fmla="*/ 0 w 13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9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5" name="Line 224"/>
            <p:cNvSpPr>
              <a:spLocks noChangeShapeType="1"/>
            </p:cNvSpPr>
            <p:nvPr/>
          </p:nvSpPr>
          <p:spPr bwMode="auto">
            <a:xfrm>
              <a:off x="8890000" y="5276851"/>
              <a:ext cx="220663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6" name="Oval 225"/>
            <p:cNvSpPr>
              <a:spLocks noChangeArrowheads="1"/>
            </p:cNvSpPr>
            <p:nvPr/>
          </p:nvSpPr>
          <p:spPr bwMode="auto">
            <a:xfrm>
              <a:off x="8955088" y="4984751"/>
              <a:ext cx="90488" cy="92075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7" name="Freeform 226"/>
            <p:cNvSpPr>
              <a:spLocks/>
            </p:cNvSpPr>
            <p:nvPr/>
          </p:nvSpPr>
          <p:spPr bwMode="auto">
            <a:xfrm>
              <a:off x="9001125" y="4765676"/>
              <a:ext cx="0" cy="87313"/>
            </a:xfrm>
            <a:custGeom>
              <a:avLst/>
              <a:gdLst>
                <a:gd name="T0" fmla="*/ 55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55"/>
                  </a:moveTo>
                  <a:lnTo>
                    <a:pt x="0" y="0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8" name="Line 227"/>
            <p:cNvSpPr>
              <a:spLocks noChangeShapeType="1"/>
            </p:cNvSpPr>
            <p:nvPr/>
          </p:nvSpPr>
          <p:spPr bwMode="auto">
            <a:xfrm flipV="1">
              <a:off x="9001125" y="4765676"/>
              <a:ext cx="0" cy="8731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9" name="Freeform 228"/>
            <p:cNvSpPr>
              <a:spLocks/>
            </p:cNvSpPr>
            <p:nvPr/>
          </p:nvSpPr>
          <p:spPr bwMode="auto">
            <a:xfrm>
              <a:off x="8732838" y="5030788"/>
              <a:ext cx="73025" cy="0"/>
            </a:xfrm>
            <a:custGeom>
              <a:avLst/>
              <a:gdLst>
                <a:gd name="T0" fmla="*/ 46 w 46"/>
                <a:gd name="T1" fmla="*/ 0 w 46"/>
                <a:gd name="T2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6">
                  <a:moveTo>
                    <a:pt x="46" y="0"/>
                  </a:move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0" name="Line 229"/>
            <p:cNvSpPr>
              <a:spLocks noChangeShapeType="1"/>
            </p:cNvSpPr>
            <p:nvPr/>
          </p:nvSpPr>
          <p:spPr bwMode="auto">
            <a:xfrm flipH="1">
              <a:off x="8732838" y="5030788"/>
              <a:ext cx="730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1" name="Freeform 230"/>
            <p:cNvSpPr>
              <a:spLocks/>
            </p:cNvSpPr>
            <p:nvPr/>
          </p:nvSpPr>
          <p:spPr bwMode="auto">
            <a:xfrm>
              <a:off x="8782050" y="4826001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0 h 46"/>
                <a:gd name="T4" fmla="*/ 45 w 45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2" name="Line 231"/>
            <p:cNvSpPr>
              <a:spLocks noChangeShapeType="1"/>
            </p:cNvSpPr>
            <p:nvPr/>
          </p:nvSpPr>
          <p:spPr bwMode="auto">
            <a:xfrm flipH="1" flipV="1">
              <a:off x="8782050" y="4826001"/>
              <a:ext cx="71438" cy="730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3" name="Freeform 232"/>
            <p:cNvSpPr>
              <a:spLocks/>
            </p:cNvSpPr>
            <p:nvPr/>
          </p:nvSpPr>
          <p:spPr bwMode="auto">
            <a:xfrm>
              <a:off x="9194800" y="5030788"/>
              <a:ext cx="73025" cy="0"/>
            </a:xfrm>
            <a:custGeom>
              <a:avLst/>
              <a:gdLst>
                <a:gd name="T0" fmla="*/ 0 w 46"/>
                <a:gd name="T1" fmla="*/ 46 w 46"/>
                <a:gd name="T2" fmla="*/ 0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6">
                  <a:moveTo>
                    <a:pt x="0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4" name="Line 233"/>
            <p:cNvSpPr>
              <a:spLocks noChangeShapeType="1"/>
            </p:cNvSpPr>
            <p:nvPr/>
          </p:nvSpPr>
          <p:spPr bwMode="auto">
            <a:xfrm>
              <a:off x="9194800" y="5030788"/>
              <a:ext cx="730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5" name="Freeform 234"/>
            <p:cNvSpPr>
              <a:spLocks/>
            </p:cNvSpPr>
            <p:nvPr/>
          </p:nvSpPr>
          <p:spPr bwMode="auto">
            <a:xfrm>
              <a:off x="9147175" y="4826001"/>
              <a:ext cx="71438" cy="73025"/>
            </a:xfrm>
            <a:custGeom>
              <a:avLst/>
              <a:gdLst>
                <a:gd name="T0" fmla="*/ 0 w 45"/>
                <a:gd name="T1" fmla="*/ 46 h 46"/>
                <a:gd name="T2" fmla="*/ 45 w 45"/>
                <a:gd name="T3" fmla="*/ 0 h 46"/>
                <a:gd name="T4" fmla="*/ 0 w 45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6">
                  <a:moveTo>
                    <a:pt x="0" y="46"/>
                  </a:moveTo>
                  <a:lnTo>
                    <a:pt x="45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6" name="Line 235"/>
            <p:cNvSpPr>
              <a:spLocks noChangeShapeType="1"/>
            </p:cNvSpPr>
            <p:nvPr/>
          </p:nvSpPr>
          <p:spPr bwMode="auto">
            <a:xfrm flipV="1">
              <a:off x="9147175" y="4826001"/>
              <a:ext cx="71438" cy="730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8" name="Группа 717"/>
          <p:cNvGrpSpPr/>
          <p:nvPr/>
        </p:nvGrpSpPr>
        <p:grpSpPr>
          <a:xfrm>
            <a:off x="5724525" y="3788131"/>
            <a:ext cx="417910" cy="342901"/>
            <a:chOff x="7632700" y="4792663"/>
            <a:chExt cx="557213" cy="457201"/>
          </a:xfrm>
        </p:grpSpPr>
        <p:sp>
          <p:nvSpPr>
            <p:cNvPr id="567" name="Freeform 236"/>
            <p:cNvSpPr>
              <a:spLocks/>
            </p:cNvSpPr>
            <p:nvPr/>
          </p:nvSpPr>
          <p:spPr bwMode="auto">
            <a:xfrm>
              <a:off x="7807325" y="5102226"/>
              <a:ext cx="246063" cy="147638"/>
            </a:xfrm>
            <a:custGeom>
              <a:avLst/>
              <a:gdLst>
                <a:gd name="T0" fmla="*/ 155 w 155"/>
                <a:gd name="T1" fmla="*/ 93 h 93"/>
                <a:gd name="T2" fmla="*/ 0 w 155"/>
                <a:gd name="T3" fmla="*/ 93 h 93"/>
                <a:gd name="T4" fmla="*/ 25 w 155"/>
                <a:gd name="T5" fmla="*/ 0 h 93"/>
                <a:gd name="T6" fmla="*/ 130 w 155"/>
                <a:gd name="T7" fmla="*/ 0 h 93"/>
                <a:gd name="T8" fmla="*/ 155 w 155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93">
                  <a:moveTo>
                    <a:pt x="155" y="93"/>
                  </a:moveTo>
                  <a:lnTo>
                    <a:pt x="0" y="93"/>
                  </a:lnTo>
                  <a:lnTo>
                    <a:pt x="25" y="0"/>
                  </a:lnTo>
                  <a:lnTo>
                    <a:pt x="130" y="0"/>
                  </a:lnTo>
                  <a:lnTo>
                    <a:pt x="155" y="93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8" name="Rectangle 237"/>
            <p:cNvSpPr>
              <a:spLocks noChangeArrowheads="1"/>
            </p:cNvSpPr>
            <p:nvPr/>
          </p:nvSpPr>
          <p:spPr bwMode="auto">
            <a:xfrm>
              <a:off x="7720013" y="5210176"/>
              <a:ext cx="420688" cy="39688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9" name="Freeform 238"/>
            <p:cNvSpPr>
              <a:spLocks/>
            </p:cNvSpPr>
            <p:nvPr/>
          </p:nvSpPr>
          <p:spPr bwMode="auto">
            <a:xfrm>
              <a:off x="7691438" y="5249863"/>
              <a:ext cx="477838" cy="0"/>
            </a:xfrm>
            <a:custGeom>
              <a:avLst/>
              <a:gdLst>
                <a:gd name="T0" fmla="*/ 0 w 301"/>
                <a:gd name="T1" fmla="*/ 301 w 301"/>
                <a:gd name="T2" fmla="*/ 0 w 30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1">
                  <a:moveTo>
                    <a:pt x="0" y="0"/>
                  </a:move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0" name="Line 239"/>
            <p:cNvSpPr>
              <a:spLocks noChangeShapeType="1"/>
            </p:cNvSpPr>
            <p:nvPr/>
          </p:nvSpPr>
          <p:spPr bwMode="auto">
            <a:xfrm>
              <a:off x="7691438" y="5249863"/>
              <a:ext cx="47783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1" name="Oval 240"/>
            <p:cNvSpPr>
              <a:spLocks noChangeArrowheads="1"/>
            </p:cNvSpPr>
            <p:nvPr/>
          </p:nvSpPr>
          <p:spPr bwMode="auto">
            <a:xfrm>
              <a:off x="7747000" y="4816476"/>
              <a:ext cx="366713" cy="36671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2" name="Oval 241"/>
            <p:cNvSpPr>
              <a:spLocks noChangeArrowheads="1"/>
            </p:cNvSpPr>
            <p:nvPr/>
          </p:nvSpPr>
          <p:spPr bwMode="auto">
            <a:xfrm>
              <a:off x="7807325" y="4876801"/>
              <a:ext cx="246063" cy="2460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3" name="Oval 242"/>
            <p:cNvSpPr>
              <a:spLocks noChangeArrowheads="1"/>
            </p:cNvSpPr>
            <p:nvPr/>
          </p:nvSpPr>
          <p:spPr bwMode="auto">
            <a:xfrm>
              <a:off x="7893050" y="4962526"/>
              <a:ext cx="74613" cy="73025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4" name="Freeform 243"/>
            <p:cNvSpPr>
              <a:spLocks/>
            </p:cNvSpPr>
            <p:nvPr/>
          </p:nvSpPr>
          <p:spPr bwMode="auto">
            <a:xfrm>
              <a:off x="7670800" y="4843463"/>
              <a:ext cx="76200" cy="192088"/>
            </a:xfrm>
            <a:custGeom>
              <a:avLst/>
              <a:gdLst>
                <a:gd name="T0" fmla="*/ 56 w 56"/>
                <a:gd name="T1" fmla="*/ 0 h 142"/>
                <a:gd name="T2" fmla="*/ 23 w 56"/>
                <a:gd name="T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142">
                  <a:moveTo>
                    <a:pt x="56" y="0"/>
                  </a:moveTo>
                  <a:cubicBezTo>
                    <a:pt x="56" y="0"/>
                    <a:pt x="0" y="48"/>
                    <a:pt x="23" y="142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5" name="Freeform 244"/>
            <p:cNvSpPr>
              <a:spLocks/>
            </p:cNvSpPr>
            <p:nvPr/>
          </p:nvSpPr>
          <p:spPr bwMode="auto">
            <a:xfrm>
              <a:off x="7670800" y="4843463"/>
              <a:ext cx="76200" cy="192088"/>
            </a:xfrm>
            <a:custGeom>
              <a:avLst/>
              <a:gdLst>
                <a:gd name="T0" fmla="*/ 56 w 56"/>
                <a:gd name="T1" fmla="*/ 0 h 142"/>
                <a:gd name="T2" fmla="*/ 23 w 56"/>
                <a:gd name="T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142">
                  <a:moveTo>
                    <a:pt x="56" y="0"/>
                  </a:moveTo>
                  <a:cubicBezTo>
                    <a:pt x="56" y="0"/>
                    <a:pt x="0" y="48"/>
                    <a:pt x="23" y="14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6" name="Freeform 245"/>
            <p:cNvSpPr>
              <a:spLocks/>
            </p:cNvSpPr>
            <p:nvPr/>
          </p:nvSpPr>
          <p:spPr bwMode="auto">
            <a:xfrm>
              <a:off x="7632700" y="4940301"/>
              <a:ext cx="44450" cy="138113"/>
            </a:xfrm>
            <a:custGeom>
              <a:avLst/>
              <a:gdLst>
                <a:gd name="T0" fmla="*/ 16 w 33"/>
                <a:gd name="T1" fmla="*/ 0 h 102"/>
                <a:gd name="T2" fmla="*/ 33 w 33"/>
                <a:gd name="T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02">
                  <a:moveTo>
                    <a:pt x="16" y="0"/>
                  </a:moveTo>
                  <a:cubicBezTo>
                    <a:pt x="16" y="0"/>
                    <a:pt x="0" y="47"/>
                    <a:pt x="33" y="102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7" name="Freeform 246"/>
            <p:cNvSpPr>
              <a:spLocks/>
            </p:cNvSpPr>
            <p:nvPr/>
          </p:nvSpPr>
          <p:spPr bwMode="auto">
            <a:xfrm>
              <a:off x="7632700" y="4940301"/>
              <a:ext cx="44450" cy="138113"/>
            </a:xfrm>
            <a:custGeom>
              <a:avLst/>
              <a:gdLst>
                <a:gd name="T0" fmla="*/ 16 w 33"/>
                <a:gd name="T1" fmla="*/ 0 h 102"/>
                <a:gd name="T2" fmla="*/ 33 w 33"/>
                <a:gd name="T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02">
                  <a:moveTo>
                    <a:pt x="16" y="0"/>
                  </a:moveTo>
                  <a:cubicBezTo>
                    <a:pt x="16" y="0"/>
                    <a:pt x="0" y="47"/>
                    <a:pt x="33" y="10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8" name="Freeform 247"/>
            <p:cNvSpPr>
              <a:spLocks/>
            </p:cNvSpPr>
            <p:nvPr/>
          </p:nvSpPr>
          <p:spPr bwMode="auto">
            <a:xfrm>
              <a:off x="8037513" y="4991101"/>
              <a:ext cx="119063" cy="200025"/>
            </a:xfrm>
            <a:custGeom>
              <a:avLst/>
              <a:gdLst>
                <a:gd name="T0" fmla="*/ 0 w 88"/>
                <a:gd name="T1" fmla="*/ 147 h 147"/>
                <a:gd name="T2" fmla="*/ 88 w 88"/>
                <a:gd name="T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8" h="147">
                  <a:moveTo>
                    <a:pt x="0" y="147"/>
                  </a:moveTo>
                  <a:cubicBezTo>
                    <a:pt x="0" y="147"/>
                    <a:pt x="88" y="116"/>
                    <a:pt x="88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9" name="Freeform 248"/>
            <p:cNvSpPr>
              <a:spLocks/>
            </p:cNvSpPr>
            <p:nvPr/>
          </p:nvSpPr>
          <p:spPr bwMode="auto">
            <a:xfrm>
              <a:off x="8037513" y="4991101"/>
              <a:ext cx="119063" cy="200025"/>
            </a:xfrm>
            <a:custGeom>
              <a:avLst/>
              <a:gdLst>
                <a:gd name="T0" fmla="*/ 0 w 88"/>
                <a:gd name="T1" fmla="*/ 147 h 147"/>
                <a:gd name="T2" fmla="*/ 88 w 88"/>
                <a:gd name="T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8" h="147">
                  <a:moveTo>
                    <a:pt x="0" y="147"/>
                  </a:moveTo>
                  <a:cubicBezTo>
                    <a:pt x="0" y="147"/>
                    <a:pt x="88" y="116"/>
                    <a:pt x="88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0" name="Oval 249"/>
            <p:cNvSpPr>
              <a:spLocks noChangeArrowheads="1"/>
            </p:cNvSpPr>
            <p:nvPr/>
          </p:nvSpPr>
          <p:spPr bwMode="auto">
            <a:xfrm>
              <a:off x="8124825" y="4959351"/>
              <a:ext cx="65088" cy="63500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1" name="Freeform 250"/>
            <p:cNvSpPr>
              <a:spLocks/>
            </p:cNvSpPr>
            <p:nvPr/>
          </p:nvSpPr>
          <p:spPr bwMode="auto">
            <a:xfrm>
              <a:off x="8089900" y="4792663"/>
              <a:ext cx="34925" cy="125413"/>
            </a:xfrm>
            <a:custGeom>
              <a:avLst/>
              <a:gdLst>
                <a:gd name="T0" fmla="*/ 22 w 22"/>
                <a:gd name="T1" fmla="*/ 79 h 79"/>
                <a:gd name="T2" fmla="*/ 5 w 22"/>
                <a:gd name="T3" fmla="*/ 53 h 79"/>
                <a:gd name="T4" fmla="*/ 22 w 22"/>
                <a:gd name="T5" fmla="*/ 38 h 79"/>
                <a:gd name="T6" fmla="*/ 0 w 22"/>
                <a:gd name="T7" fmla="*/ 0 h 79"/>
                <a:gd name="T8" fmla="*/ 22 w 22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9">
                  <a:moveTo>
                    <a:pt x="22" y="79"/>
                  </a:moveTo>
                  <a:lnTo>
                    <a:pt x="5" y="53"/>
                  </a:lnTo>
                  <a:lnTo>
                    <a:pt x="22" y="38"/>
                  </a:lnTo>
                  <a:lnTo>
                    <a:pt x="0" y="0"/>
                  </a:lnTo>
                  <a:lnTo>
                    <a:pt x="22" y="79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9" name="Группа 718"/>
          <p:cNvGrpSpPr/>
          <p:nvPr/>
        </p:nvGrpSpPr>
        <p:grpSpPr>
          <a:xfrm>
            <a:off x="4925616" y="3757175"/>
            <a:ext cx="404813" cy="404813"/>
            <a:chOff x="6567488" y="4751388"/>
            <a:chExt cx="539750" cy="539751"/>
          </a:xfrm>
        </p:grpSpPr>
        <p:sp>
          <p:nvSpPr>
            <p:cNvPr id="583" name="Freeform 252"/>
            <p:cNvSpPr>
              <a:spLocks/>
            </p:cNvSpPr>
            <p:nvPr/>
          </p:nvSpPr>
          <p:spPr bwMode="auto">
            <a:xfrm>
              <a:off x="6983413" y="4833938"/>
              <a:ext cx="123825" cy="23813"/>
            </a:xfrm>
            <a:custGeom>
              <a:avLst/>
              <a:gdLst>
                <a:gd name="T0" fmla="*/ 0 w 92"/>
                <a:gd name="T1" fmla="*/ 0 h 17"/>
                <a:gd name="T2" fmla="*/ 92 w 92"/>
                <a:gd name="T3" fmla="*/ 0 h 17"/>
                <a:gd name="T4" fmla="*/ 66 w 92"/>
                <a:gd name="T5" fmla="*/ 17 h 17"/>
                <a:gd name="T6" fmla="*/ 11 w 92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7">
                  <a:moveTo>
                    <a:pt x="0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88" y="17"/>
                    <a:pt x="66" y="17"/>
                  </a:cubicBezTo>
                  <a:cubicBezTo>
                    <a:pt x="11" y="17"/>
                    <a:pt x="11" y="17"/>
                    <a:pt x="11" y="1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4" name="Freeform 253"/>
            <p:cNvSpPr>
              <a:spLocks/>
            </p:cNvSpPr>
            <p:nvPr/>
          </p:nvSpPr>
          <p:spPr bwMode="auto">
            <a:xfrm>
              <a:off x="6983413" y="4833938"/>
              <a:ext cx="123825" cy="23813"/>
            </a:xfrm>
            <a:custGeom>
              <a:avLst/>
              <a:gdLst>
                <a:gd name="T0" fmla="*/ 0 w 92"/>
                <a:gd name="T1" fmla="*/ 0 h 17"/>
                <a:gd name="T2" fmla="*/ 92 w 92"/>
                <a:gd name="T3" fmla="*/ 0 h 17"/>
                <a:gd name="T4" fmla="*/ 66 w 92"/>
                <a:gd name="T5" fmla="*/ 17 h 17"/>
                <a:gd name="T6" fmla="*/ 11 w 92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7">
                  <a:moveTo>
                    <a:pt x="0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88" y="17"/>
                    <a:pt x="66" y="17"/>
                  </a:cubicBezTo>
                  <a:cubicBezTo>
                    <a:pt x="11" y="17"/>
                    <a:pt x="11" y="17"/>
                    <a:pt x="11" y="1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5" name="Freeform 254"/>
            <p:cNvSpPr>
              <a:spLocks/>
            </p:cNvSpPr>
            <p:nvPr/>
          </p:nvSpPr>
          <p:spPr bwMode="auto">
            <a:xfrm>
              <a:off x="6967538" y="4751388"/>
              <a:ext cx="112713" cy="77788"/>
            </a:xfrm>
            <a:custGeom>
              <a:avLst/>
              <a:gdLst>
                <a:gd name="T0" fmla="*/ 0 w 84"/>
                <a:gd name="T1" fmla="*/ 47 h 57"/>
                <a:gd name="T2" fmla="*/ 78 w 84"/>
                <a:gd name="T3" fmla="*/ 0 h 57"/>
                <a:gd name="T4" fmla="*/ 65 w 84"/>
                <a:gd name="T5" fmla="*/ 28 h 57"/>
                <a:gd name="T6" fmla="*/ 18 w 84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7">
                  <a:moveTo>
                    <a:pt x="0" y="47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84" y="17"/>
                    <a:pt x="65" y="28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6" name="Freeform 255"/>
            <p:cNvSpPr>
              <a:spLocks/>
            </p:cNvSpPr>
            <p:nvPr/>
          </p:nvSpPr>
          <p:spPr bwMode="auto">
            <a:xfrm>
              <a:off x="6967538" y="4751388"/>
              <a:ext cx="112713" cy="77788"/>
            </a:xfrm>
            <a:custGeom>
              <a:avLst/>
              <a:gdLst>
                <a:gd name="T0" fmla="*/ 0 w 84"/>
                <a:gd name="T1" fmla="*/ 47 h 57"/>
                <a:gd name="T2" fmla="*/ 78 w 84"/>
                <a:gd name="T3" fmla="*/ 0 h 57"/>
                <a:gd name="T4" fmla="*/ 65 w 84"/>
                <a:gd name="T5" fmla="*/ 28 h 57"/>
                <a:gd name="T6" fmla="*/ 18 w 84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7">
                  <a:moveTo>
                    <a:pt x="0" y="47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84" y="17"/>
                    <a:pt x="65" y="28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7" name="Freeform 256"/>
            <p:cNvSpPr>
              <a:spLocks/>
            </p:cNvSpPr>
            <p:nvPr/>
          </p:nvSpPr>
          <p:spPr bwMode="auto">
            <a:xfrm>
              <a:off x="6640513" y="4826001"/>
              <a:ext cx="327025" cy="465138"/>
            </a:xfrm>
            <a:custGeom>
              <a:avLst/>
              <a:gdLst>
                <a:gd name="T0" fmla="*/ 93 w 242"/>
                <a:gd name="T1" fmla="*/ 343 h 343"/>
                <a:gd name="T2" fmla="*/ 35 w 242"/>
                <a:gd name="T3" fmla="*/ 285 h 343"/>
                <a:gd name="T4" fmla="*/ 35 w 242"/>
                <a:gd name="T5" fmla="*/ 104 h 343"/>
                <a:gd name="T6" fmla="*/ 19 w 242"/>
                <a:gd name="T7" fmla="*/ 88 h 343"/>
                <a:gd name="T8" fmla="*/ 0 w 242"/>
                <a:gd name="T9" fmla="*/ 88 h 343"/>
                <a:gd name="T10" fmla="*/ 0 w 242"/>
                <a:gd name="T11" fmla="*/ 59 h 343"/>
                <a:gd name="T12" fmla="*/ 19 w 242"/>
                <a:gd name="T13" fmla="*/ 59 h 343"/>
                <a:gd name="T14" fmla="*/ 63 w 242"/>
                <a:gd name="T15" fmla="*/ 104 h 343"/>
                <a:gd name="T16" fmla="*/ 63 w 242"/>
                <a:gd name="T17" fmla="*/ 285 h 343"/>
                <a:gd name="T18" fmla="*/ 93 w 242"/>
                <a:gd name="T19" fmla="*/ 315 h 343"/>
                <a:gd name="T20" fmla="*/ 123 w 242"/>
                <a:gd name="T21" fmla="*/ 285 h 343"/>
                <a:gd name="T22" fmla="*/ 123 w 242"/>
                <a:gd name="T23" fmla="*/ 62 h 343"/>
                <a:gd name="T24" fmla="*/ 185 w 242"/>
                <a:gd name="T25" fmla="*/ 0 h 343"/>
                <a:gd name="T26" fmla="*/ 242 w 242"/>
                <a:gd name="T27" fmla="*/ 0 h 343"/>
                <a:gd name="T28" fmla="*/ 242 w 242"/>
                <a:gd name="T29" fmla="*/ 28 h 343"/>
                <a:gd name="T30" fmla="*/ 185 w 242"/>
                <a:gd name="T31" fmla="*/ 28 h 343"/>
                <a:gd name="T32" fmla="*/ 151 w 242"/>
                <a:gd name="T33" fmla="*/ 62 h 343"/>
                <a:gd name="T34" fmla="*/ 151 w 242"/>
                <a:gd name="T35" fmla="*/ 285 h 343"/>
                <a:gd name="T36" fmla="*/ 93 w 242"/>
                <a:gd name="T37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2" h="343">
                  <a:moveTo>
                    <a:pt x="93" y="343"/>
                  </a:moveTo>
                  <a:cubicBezTo>
                    <a:pt x="61" y="343"/>
                    <a:pt x="35" y="317"/>
                    <a:pt x="35" y="285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95"/>
                    <a:pt x="28" y="88"/>
                    <a:pt x="19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43" y="59"/>
                    <a:pt x="63" y="79"/>
                    <a:pt x="63" y="104"/>
                  </a:cubicBezTo>
                  <a:cubicBezTo>
                    <a:pt x="63" y="285"/>
                    <a:pt x="63" y="285"/>
                    <a:pt x="63" y="285"/>
                  </a:cubicBezTo>
                  <a:cubicBezTo>
                    <a:pt x="63" y="302"/>
                    <a:pt x="77" y="315"/>
                    <a:pt x="93" y="315"/>
                  </a:cubicBezTo>
                  <a:cubicBezTo>
                    <a:pt x="110" y="315"/>
                    <a:pt x="123" y="302"/>
                    <a:pt x="123" y="285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28"/>
                    <a:pt x="151" y="0"/>
                    <a:pt x="185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185" y="28"/>
                    <a:pt x="185" y="28"/>
                    <a:pt x="185" y="28"/>
                  </a:cubicBezTo>
                  <a:cubicBezTo>
                    <a:pt x="166" y="28"/>
                    <a:pt x="151" y="43"/>
                    <a:pt x="151" y="62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1" y="317"/>
                    <a:pt x="125" y="343"/>
                    <a:pt x="93" y="343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8" name="Rectangle 257"/>
            <p:cNvSpPr>
              <a:spLocks noChangeArrowheads="1"/>
            </p:cNvSpPr>
            <p:nvPr/>
          </p:nvSpPr>
          <p:spPr bwMode="auto">
            <a:xfrm>
              <a:off x="6894513" y="4948238"/>
              <a:ext cx="146050" cy="381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9" name="Rectangle 258"/>
            <p:cNvSpPr>
              <a:spLocks noChangeArrowheads="1"/>
            </p:cNvSpPr>
            <p:nvPr/>
          </p:nvSpPr>
          <p:spPr bwMode="auto">
            <a:xfrm>
              <a:off x="6894513" y="5180013"/>
              <a:ext cx="146050" cy="381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0" name="Freeform 259"/>
            <p:cNvSpPr>
              <a:spLocks/>
            </p:cNvSpPr>
            <p:nvPr/>
          </p:nvSpPr>
          <p:spPr bwMode="auto">
            <a:xfrm>
              <a:off x="6894513" y="4845051"/>
              <a:ext cx="146050" cy="446088"/>
            </a:xfrm>
            <a:custGeom>
              <a:avLst/>
              <a:gdLst>
                <a:gd name="T0" fmla="*/ 81 w 108"/>
                <a:gd name="T1" fmla="*/ 29 h 329"/>
                <a:gd name="T2" fmla="*/ 81 w 108"/>
                <a:gd name="T3" fmla="*/ 0 h 329"/>
                <a:gd name="T4" fmla="*/ 27 w 108"/>
                <a:gd name="T5" fmla="*/ 0 h 329"/>
                <a:gd name="T6" fmla="*/ 27 w 108"/>
                <a:gd name="T7" fmla="*/ 29 h 329"/>
                <a:gd name="T8" fmla="*/ 0 w 108"/>
                <a:gd name="T9" fmla="*/ 76 h 329"/>
                <a:gd name="T10" fmla="*/ 0 w 108"/>
                <a:gd name="T11" fmla="*/ 275 h 329"/>
                <a:gd name="T12" fmla="*/ 54 w 108"/>
                <a:gd name="T13" fmla="*/ 329 h 329"/>
                <a:gd name="T14" fmla="*/ 108 w 108"/>
                <a:gd name="T15" fmla="*/ 275 h 329"/>
                <a:gd name="T16" fmla="*/ 108 w 108"/>
                <a:gd name="T17" fmla="*/ 76 h 329"/>
                <a:gd name="T18" fmla="*/ 81 w 108"/>
                <a:gd name="T19" fmla="*/ 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329">
                  <a:moveTo>
                    <a:pt x="81" y="29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0" y="38"/>
                    <a:pt x="0" y="56"/>
                    <a:pt x="0" y="76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0" y="305"/>
                    <a:pt x="24" y="329"/>
                    <a:pt x="54" y="329"/>
                  </a:cubicBezTo>
                  <a:cubicBezTo>
                    <a:pt x="84" y="329"/>
                    <a:pt x="108" y="305"/>
                    <a:pt x="108" y="275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56"/>
                    <a:pt x="97" y="38"/>
                    <a:pt x="81" y="2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1" name="Oval 260"/>
            <p:cNvSpPr>
              <a:spLocks noChangeArrowheads="1"/>
            </p:cNvSpPr>
            <p:nvPr/>
          </p:nvSpPr>
          <p:spPr bwMode="auto">
            <a:xfrm>
              <a:off x="6918325" y="4797426"/>
              <a:ext cx="95250" cy="968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2" name="Oval 261"/>
            <p:cNvSpPr>
              <a:spLocks noChangeArrowheads="1"/>
            </p:cNvSpPr>
            <p:nvPr/>
          </p:nvSpPr>
          <p:spPr bwMode="auto">
            <a:xfrm>
              <a:off x="6950075" y="4829176"/>
              <a:ext cx="33338" cy="333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3" name="Freeform 262"/>
            <p:cNvSpPr>
              <a:spLocks/>
            </p:cNvSpPr>
            <p:nvPr/>
          </p:nvSpPr>
          <p:spPr bwMode="auto">
            <a:xfrm>
              <a:off x="6567488" y="4902201"/>
              <a:ext cx="73025" cy="47625"/>
            </a:xfrm>
            <a:custGeom>
              <a:avLst/>
              <a:gdLst>
                <a:gd name="T0" fmla="*/ 46 w 46"/>
                <a:gd name="T1" fmla="*/ 0 h 30"/>
                <a:gd name="T2" fmla="*/ 46 w 46"/>
                <a:gd name="T3" fmla="*/ 30 h 30"/>
                <a:gd name="T4" fmla="*/ 0 w 46"/>
                <a:gd name="T5" fmla="*/ 24 h 30"/>
                <a:gd name="T6" fmla="*/ 0 w 46"/>
                <a:gd name="T7" fmla="*/ 6 h 30"/>
                <a:gd name="T8" fmla="*/ 46 w 4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0">
                  <a:moveTo>
                    <a:pt x="46" y="0"/>
                  </a:moveTo>
                  <a:lnTo>
                    <a:pt x="46" y="30"/>
                  </a:lnTo>
                  <a:lnTo>
                    <a:pt x="0" y="24"/>
                  </a:lnTo>
                  <a:lnTo>
                    <a:pt x="0" y="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4" name="Rectangle 263"/>
            <p:cNvSpPr>
              <a:spLocks noChangeArrowheads="1"/>
            </p:cNvSpPr>
            <p:nvPr/>
          </p:nvSpPr>
          <p:spPr bwMode="auto">
            <a:xfrm>
              <a:off x="6923088" y="5019676"/>
              <a:ext cx="88900" cy="128588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5" name="Freeform 264"/>
            <p:cNvSpPr>
              <a:spLocks/>
            </p:cNvSpPr>
            <p:nvPr/>
          </p:nvSpPr>
          <p:spPr bwMode="auto">
            <a:xfrm>
              <a:off x="6950075" y="5068888"/>
              <a:ext cx="33338" cy="0"/>
            </a:xfrm>
            <a:custGeom>
              <a:avLst/>
              <a:gdLst>
                <a:gd name="T0" fmla="*/ 0 w 21"/>
                <a:gd name="T1" fmla="*/ 21 w 21"/>
                <a:gd name="T2" fmla="*/ 0 w 2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1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6" name="Line 265"/>
            <p:cNvSpPr>
              <a:spLocks noChangeShapeType="1"/>
            </p:cNvSpPr>
            <p:nvPr/>
          </p:nvSpPr>
          <p:spPr bwMode="auto">
            <a:xfrm>
              <a:off x="6950075" y="5068888"/>
              <a:ext cx="3333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7" name="Freeform 266"/>
            <p:cNvSpPr>
              <a:spLocks/>
            </p:cNvSpPr>
            <p:nvPr/>
          </p:nvSpPr>
          <p:spPr bwMode="auto">
            <a:xfrm>
              <a:off x="6950075" y="5102226"/>
              <a:ext cx="33338" cy="0"/>
            </a:xfrm>
            <a:custGeom>
              <a:avLst/>
              <a:gdLst>
                <a:gd name="T0" fmla="*/ 0 w 21"/>
                <a:gd name="T1" fmla="*/ 21 w 21"/>
                <a:gd name="T2" fmla="*/ 0 w 2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1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8" name="Line 267"/>
            <p:cNvSpPr>
              <a:spLocks noChangeShapeType="1"/>
            </p:cNvSpPr>
            <p:nvPr/>
          </p:nvSpPr>
          <p:spPr bwMode="auto">
            <a:xfrm>
              <a:off x="6950075" y="5102226"/>
              <a:ext cx="3333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9" name="Freeform 268"/>
            <p:cNvSpPr>
              <a:spLocks/>
            </p:cNvSpPr>
            <p:nvPr/>
          </p:nvSpPr>
          <p:spPr bwMode="auto">
            <a:xfrm>
              <a:off x="6667500" y="5019676"/>
              <a:ext cx="0" cy="114300"/>
            </a:xfrm>
            <a:custGeom>
              <a:avLst/>
              <a:gdLst>
                <a:gd name="T0" fmla="*/ 0 h 72"/>
                <a:gd name="T1" fmla="*/ 72 h 72"/>
                <a:gd name="T2" fmla="*/ 0 h 7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2">
                  <a:moveTo>
                    <a:pt x="0" y="0"/>
                  </a:moveTo>
                  <a:lnTo>
                    <a:pt x="0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0" name="Line 269"/>
            <p:cNvSpPr>
              <a:spLocks noChangeShapeType="1"/>
            </p:cNvSpPr>
            <p:nvPr/>
          </p:nvSpPr>
          <p:spPr bwMode="auto">
            <a:xfrm>
              <a:off x="6667500" y="5019676"/>
              <a:ext cx="0" cy="11430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1" name="Freeform 270"/>
            <p:cNvSpPr>
              <a:spLocks/>
            </p:cNvSpPr>
            <p:nvPr/>
          </p:nvSpPr>
          <p:spPr bwMode="auto">
            <a:xfrm>
              <a:off x="6862763" y="4986338"/>
              <a:ext cx="0" cy="138113"/>
            </a:xfrm>
            <a:custGeom>
              <a:avLst/>
              <a:gdLst>
                <a:gd name="T0" fmla="*/ 0 h 87"/>
                <a:gd name="T1" fmla="*/ 87 h 87"/>
                <a:gd name="T2" fmla="*/ 0 h 8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7">
                  <a:moveTo>
                    <a:pt x="0" y="0"/>
                  </a:moveTo>
                  <a:lnTo>
                    <a:pt x="0" y="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2" name="Line 271"/>
            <p:cNvSpPr>
              <a:spLocks noChangeShapeType="1"/>
            </p:cNvSpPr>
            <p:nvPr/>
          </p:nvSpPr>
          <p:spPr bwMode="auto">
            <a:xfrm>
              <a:off x="6862763" y="4986338"/>
              <a:ext cx="0" cy="13811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4" name="Группа 713"/>
          <p:cNvGrpSpPr/>
          <p:nvPr/>
        </p:nvGrpSpPr>
        <p:grpSpPr>
          <a:xfrm>
            <a:off x="8192691" y="3083103"/>
            <a:ext cx="360760" cy="406004"/>
            <a:chOff x="10923588" y="3884613"/>
            <a:chExt cx="481013" cy="541338"/>
          </a:xfrm>
        </p:grpSpPr>
        <p:sp>
          <p:nvSpPr>
            <p:cNvPr id="603" name="Freeform 272"/>
            <p:cNvSpPr>
              <a:spLocks/>
            </p:cNvSpPr>
            <p:nvPr/>
          </p:nvSpPr>
          <p:spPr bwMode="auto">
            <a:xfrm>
              <a:off x="10923588" y="3884613"/>
              <a:ext cx="481013" cy="541338"/>
            </a:xfrm>
            <a:custGeom>
              <a:avLst/>
              <a:gdLst>
                <a:gd name="T0" fmla="*/ 294 w 356"/>
                <a:gd name="T1" fmla="*/ 400 h 400"/>
                <a:gd name="T2" fmla="*/ 62 w 356"/>
                <a:gd name="T3" fmla="*/ 400 h 400"/>
                <a:gd name="T4" fmla="*/ 0 w 356"/>
                <a:gd name="T5" fmla="*/ 338 h 400"/>
                <a:gd name="T6" fmla="*/ 0 w 356"/>
                <a:gd name="T7" fmla="*/ 62 h 400"/>
                <a:gd name="T8" fmla="*/ 62 w 356"/>
                <a:gd name="T9" fmla="*/ 0 h 400"/>
                <a:gd name="T10" fmla="*/ 294 w 356"/>
                <a:gd name="T11" fmla="*/ 0 h 400"/>
                <a:gd name="T12" fmla="*/ 356 w 356"/>
                <a:gd name="T13" fmla="*/ 62 h 400"/>
                <a:gd name="T14" fmla="*/ 356 w 356"/>
                <a:gd name="T15" fmla="*/ 338 h 400"/>
                <a:gd name="T16" fmla="*/ 294 w 356"/>
                <a:gd name="T17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6" h="400">
                  <a:moveTo>
                    <a:pt x="294" y="400"/>
                  </a:moveTo>
                  <a:cubicBezTo>
                    <a:pt x="62" y="400"/>
                    <a:pt x="62" y="400"/>
                    <a:pt x="62" y="400"/>
                  </a:cubicBezTo>
                  <a:cubicBezTo>
                    <a:pt x="28" y="400"/>
                    <a:pt x="0" y="372"/>
                    <a:pt x="0" y="338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328" y="0"/>
                    <a:pt x="356" y="28"/>
                    <a:pt x="356" y="62"/>
                  </a:cubicBezTo>
                  <a:cubicBezTo>
                    <a:pt x="356" y="338"/>
                    <a:pt x="356" y="338"/>
                    <a:pt x="356" y="338"/>
                  </a:cubicBezTo>
                  <a:cubicBezTo>
                    <a:pt x="356" y="372"/>
                    <a:pt x="328" y="400"/>
                    <a:pt x="294" y="40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4" name="Freeform 273"/>
            <p:cNvSpPr>
              <a:spLocks/>
            </p:cNvSpPr>
            <p:nvPr/>
          </p:nvSpPr>
          <p:spPr bwMode="auto">
            <a:xfrm>
              <a:off x="11101388" y="4110038"/>
              <a:ext cx="123825" cy="284163"/>
            </a:xfrm>
            <a:custGeom>
              <a:avLst/>
              <a:gdLst>
                <a:gd name="T0" fmla="*/ 47 w 92"/>
                <a:gd name="T1" fmla="*/ 210 h 210"/>
                <a:gd name="T2" fmla="*/ 45 w 92"/>
                <a:gd name="T3" fmla="*/ 210 h 210"/>
                <a:gd name="T4" fmla="*/ 0 w 92"/>
                <a:gd name="T5" fmla="*/ 165 h 210"/>
                <a:gd name="T6" fmla="*/ 0 w 92"/>
                <a:gd name="T7" fmla="*/ 0 h 210"/>
                <a:gd name="T8" fmla="*/ 92 w 92"/>
                <a:gd name="T9" fmla="*/ 0 h 210"/>
                <a:gd name="T10" fmla="*/ 92 w 92"/>
                <a:gd name="T11" fmla="*/ 165 h 210"/>
                <a:gd name="T12" fmla="*/ 47 w 92"/>
                <a:gd name="T1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210">
                  <a:moveTo>
                    <a:pt x="47" y="210"/>
                  </a:moveTo>
                  <a:cubicBezTo>
                    <a:pt x="45" y="210"/>
                    <a:pt x="45" y="210"/>
                    <a:pt x="45" y="210"/>
                  </a:cubicBezTo>
                  <a:cubicBezTo>
                    <a:pt x="20" y="210"/>
                    <a:pt x="0" y="190"/>
                    <a:pt x="0" y="1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92" y="190"/>
                    <a:pt x="72" y="210"/>
                    <a:pt x="47" y="21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5" name="Freeform 274"/>
            <p:cNvSpPr>
              <a:spLocks/>
            </p:cNvSpPr>
            <p:nvPr/>
          </p:nvSpPr>
          <p:spPr bwMode="auto">
            <a:xfrm>
              <a:off x="11045825" y="4071938"/>
              <a:ext cx="234950" cy="74613"/>
            </a:xfrm>
            <a:custGeom>
              <a:avLst/>
              <a:gdLst>
                <a:gd name="T0" fmla="*/ 146 w 174"/>
                <a:gd name="T1" fmla="*/ 0 h 56"/>
                <a:gd name="T2" fmla="*/ 28 w 174"/>
                <a:gd name="T3" fmla="*/ 0 h 56"/>
                <a:gd name="T4" fmla="*/ 0 w 174"/>
                <a:gd name="T5" fmla="*/ 28 h 56"/>
                <a:gd name="T6" fmla="*/ 28 w 174"/>
                <a:gd name="T7" fmla="*/ 56 h 56"/>
                <a:gd name="T8" fmla="*/ 146 w 174"/>
                <a:gd name="T9" fmla="*/ 56 h 56"/>
                <a:gd name="T10" fmla="*/ 174 w 174"/>
                <a:gd name="T11" fmla="*/ 28 h 56"/>
                <a:gd name="T12" fmla="*/ 146 w 174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56">
                  <a:moveTo>
                    <a:pt x="146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146" y="56"/>
                    <a:pt x="146" y="56"/>
                    <a:pt x="146" y="56"/>
                  </a:cubicBezTo>
                  <a:cubicBezTo>
                    <a:pt x="161" y="56"/>
                    <a:pt x="174" y="43"/>
                    <a:pt x="174" y="28"/>
                  </a:cubicBezTo>
                  <a:cubicBezTo>
                    <a:pt x="174" y="12"/>
                    <a:pt x="161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6" name="Rectangle 275"/>
            <p:cNvSpPr>
              <a:spLocks noChangeArrowheads="1"/>
            </p:cNvSpPr>
            <p:nvPr/>
          </p:nvSpPr>
          <p:spPr bwMode="auto">
            <a:xfrm>
              <a:off x="11142663" y="4146551"/>
              <a:ext cx="41275" cy="201613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7" name="Freeform 276"/>
            <p:cNvSpPr>
              <a:spLocks/>
            </p:cNvSpPr>
            <p:nvPr/>
          </p:nvSpPr>
          <p:spPr bwMode="auto">
            <a:xfrm>
              <a:off x="11128375" y="4348163"/>
              <a:ext cx="69850" cy="0"/>
            </a:xfrm>
            <a:custGeom>
              <a:avLst/>
              <a:gdLst>
                <a:gd name="T0" fmla="*/ 0 w 44"/>
                <a:gd name="T1" fmla="*/ 44 w 44"/>
                <a:gd name="T2" fmla="*/ 0 w 4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4">
                  <a:moveTo>
                    <a:pt x="0" y="0"/>
                  </a:moveTo>
                  <a:lnTo>
                    <a:pt x="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8" name="Line 277"/>
            <p:cNvSpPr>
              <a:spLocks noChangeShapeType="1"/>
            </p:cNvSpPr>
            <p:nvPr/>
          </p:nvSpPr>
          <p:spPr bwMode="auto">
            <a:xfrm>
              <a:off x="11128375" y="4348163"/>
              <a:ext cx="69850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9" name="Freeform 278"/>
            <p:cNvSpPr>
              <a:spLocks/>
            </p:cNvSpPr>
            <p:nvPr/>
          </p:nvSpPr>
          <p:spPr bwMode="auto">
            <a:xfrm>
              <a:off x="11023600" y="3929063"/>
              <a:ext cx="55563" cy="111125"/>
            </a:xfrm>
            <a:custGeom>
              <a:avLst/>
              <a:gdLst>
                <a:gd name="T0" fmla="*/ 0 w 42"/>
                <a:gd name="T1" fmla="*/ 82 h 82"/>
                <a:gd name="T2" fmla="*/ 0 w 42"/>
                <a:gd name="T3" fmla="*/ 8 h 82"/>
                <a:gd name="T4" fmla="*/ 8 w 42"/>
                <a:gd name="T5" fmla="*/ 0 h 82"/>
                <a:gd name="T6" fmla="*/ 42 w 42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82">
                  <a:moveTo>
                    <a:pt x="0" y="8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0" name="Freeform 279"/>
            <p:cNvSpPr>
              <a:spLocks/>
            </p:cNvSpPr>
            <p:nvPr/>
          </p:nvSpPr>
          <p:spPr bwMode="auto">
            <a:xfrm>
              <a:off x="11023600" y="3929063"/>
              <a:ext cx="55563" cy="111125"/>
            </a:xfrm>
            <a:custGeom>
              <a:avLst/>
              <a:gdLst>
                <a:gd name="T0" fmla="*/ 0 w 42"/>
                <a:gd name="T1" fmla="*/ 82 h 82"/>
                <a:gd name="T2" fmla="*/ 0 w 42"/>
                <a:gd name="T3" fmla="*/ 8 h 82"/>
                <a:gd name="T4" fmla="*/ 8 w 42"/>
                <a:gd name="T5" fmla="*/ 0 h 82"/>
                <a:gd name="T6" fmla="*/ 42 w 42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82">
                  <a:moveTo>
                    <a:pt x="0" y="8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1" name="Freeform 280"/>
            <p:cNvSpPr>
              <a:spLocks/>
            </p:cNvSpPr>
            <p:nvPr/>
          </p:nvSpPr>
          <p:spPr bwMode="auto">
            <a:xfrm>
              <a:off x="11023600" y="3984626"/>
              <a:ext cx="41275" cy="0"/>
            </a:xfrm>
            <a:custGeom>
              <a:avLst/>
              <a:gdLst>
                <a:gd name="T0" fmla="*/ 0 w 26"/>
                <a:gd name="T1" fmla="*/ 26 w 26"/>
                <a:gd name="T2" fmla="*/ 0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2" name="Line 281"/>
            <p:cNvSpPr>
              <a:spLocks noChangeShapeType="1"/>
            </p:cNvSpPr>
            <p:nvPr/>
          </p:nvSpPr>
          <p:spPr bwMode="auto">
            <a:xfrm>
              <a:off x="11023600" y="3984626"/>
              <a:ext cx="4127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3" name="Freeform 282"/>
            <p:cNvSpPr>
              <a:spLocks/>
            </p:cNvSpPr>
            <p:nvPr/>
          </p:nvSpPr>
          <p:spPr bwMode="auto">
            <a:xfrm>
              <a:off x="11247438" y="3929063"/>
              <a:ext cx="57150" cy="111125"/>
            </a:xfrm>
            <a:custGeom>
              <a:avLst/>
              <a:gdLst>
                <a:gd name="T0" fmla="*/ 42 w 42"/>
                <a:gd name="T1" fmla="*/ 0 h 82"/>
                <a:gd name="T2" fmla="*/ 8 w 42"/>
                <a:gd name="T3" fmla="*/ 0 h 82"/>
                <a:gd name="T4" fmla="*/ 0 w 42"/>
                <a:gd name="T5" fmla="*/ 8 h 82"/>
                <a:gd name="T6" fmla="*/ 0 w 42"/>
                <a:gd name="T7" fmla="*/ 74 h 82"/>
                <a:gd name="T8" fmla="*/ 8 w 42"/>
                <a:gd name="T9" fmla="*/ 82 h 82"/>
                <a:gd name="T10" fmla="*/ 42 w 4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82">
                  <a:moveTo>
                    <a:pt x="4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9"/>
                    <a:pt x="3" y="82"/>
                    <a:pt x="8" y="82"/>
                  </a:cubicBezTo>
                  <a:cubicBezTo>
                    <a:pt x="42" y="82"/>
                    <a:pt x="42" y="82"/>
                    <a:pt x="42" y="82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4" name="Freeform 283"/>
            <p:cNvSpPr>
              <a:spLocks/>
            </p:cNvSpPr>
            <p:nvPr/>
          </p:nvSpPr>
          <p:spPr bwMode="auto">
            <a:xfrm>
              <a:off x="11247438" y="3929063"/>
              <a:ext cx="57150" cy="111125"/>
            </a:xfrm>
            <a:custGeom>
              <a:avLst/>
              <a:gdLst>
                <a:gd name="T0" fmla="*/ 42 w 42"/>
                <a:gd name="T1" fmla="*/ 0 h 82"/>
                <a:gd name="T2" fmla="*/ 8 w 42"/>
                <a:gd name="T3" fmla="*/ 0 h 82"/>
                <a:gd name="T4" fmla="*/ 0 w 42"/>
                <a:gd name="T5" fmla="*/ 8 h 82"/>
                <a:gd name="T6" fmla="*/ 0 w 42"/>
                <a:gd name="T7" fmla="*/ 74 h 82"/>
                <a:gd name="T8" fmla="*/ 8 w 42"/>
                <a:gd name="T9" fmla="*/ 82 h 82"/>
                <a:gd name="T10" fmla="*/ 42 w 4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82">
                  <a:moveTo>
                    <a:pt x="4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9"/>
                    <a:pt x="3" y="82"/>
                    <a:pt x="8" y="82"/>
                  </a:cubicBezTo>
                  <a:cubicBezTo>
                    <a:pt x="42" y="82"/>
                    <a:pt x="42" y="82"/>
                    <a:pt x="42" y="8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5" name="Freeform 284"/>
            <p:cNvSpPr>
              <a:spLocks/>
            </p:cNvSpPr>
            <p:nvPr/>
          </p:nvSpPr>
          <p:spPr bwMode="auto">
            <a:xfrm>
              <a:off x="11247438" y="3984626"/>
              <a:ext cx="41275" cy="0"/>
            </a:xfrm>
            <a:custGeom>
              <a:avLst/>
              <a:gdLst>
                <a:gd name="T0" fmla="*/ 0 w 26"/>
                <a:gd name="T1" fmla="*/ 26 w 26"/>
                <a:gd name="T2" fmla="*/ 0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6" name="Line 285"/>
            <p:cNvSpPr>
              <a:spLocks noChangeShapeType="1"/>
            </p:cNvSpPr>
            <p:nvPr/>
          </p:nvSpPr>
          <p:spPr bwMode="auto">
            <a:xfrm>
              <a:off x="11247438" y="3984626"/>
              <a:ext cx="4127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7" name="Freeform 286"/>
            <p:cNvSpPr>
              <a:spLocks/>
            </p:cNvSpPr>
            <p:nvPr/>
          </p:nvSpPr>
          <p:spPr bwMode="auto">
            <a:xfrm>
              <a:off x="11156950" y="3929063"/>
              <a:ext cx="58738" cy="111125"/>
            </a:xfrm>
            <a:custGeom>
              <a:avLst/>
              <a:gdLst>
                <a:gd name="T0" fmla="*/ 0 w 43"/>
                <a:gd name="T1" fmla="*/ 82 h 82"/>
                <a:gd name="T2" fmla="*/ 0 w 43"/>
                <a:gd name="T3" fmla="*/ 8 h 82"/>
                <a:gd name="T4" fmla="*/ 8 w 43"/>
                <a:gd name="T5" fmla="*/ 0 h 82"/>
                <a:gd name="T6" fmla="*/ 35 w 43"/>
                <a:gd name="T7" fmla="*/ 0 h 82"/>
                <a:gd name="T8" fmla="*/ 43 w 43"/>
                <a:gd name="T9" fmla="*/ 8 h 82"/>
                <a:gd name="T10" fmla="*/ 43 w 43"/>
                <a:gd name="T11" fmla="*/ 33 h 82"/>
                <a:gd name="T12" fmla="*/ 35 w 43"/>
                <a:gd name="T13" fmla="*/ 41 h 82"/>
                <a:gd name="T14" fmla="*/ 0 w 43"/>
                <a:gd name="T15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82">
                  <a:moveTo>
                    <a:pt x="0" y="8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9" y="0"/>
                    <a:pt x="43" y="3"/>
                    <a:pt x="43" y="8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7"/>
                    <a:pt x="39" y="41"/>
                    <a:pt x="35" y="41"/>
                  </a:cubicBezTo>
                  <a:cubicBezTo>
                    <a:pt x="0" y="41"/>
                    <a:pt x="0" y="41"/>
                    <a:pt x="0" y="41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8" name="Freeform 287"/>
            <p:cNvSpPr>
              <a:spLocks/>
            </p:cNvSpPr>
            <p:nvPr/>
          </p:nvSpPr>
          <p:spPr bwMode="auto">
            <a:xfrm>
              <a:off x="11156950" y="3929063"/>
              <a:ext cx="58738" cy="111125"/>
            </a:xfrm>
            <a:custGeom>
              <a:avLst/>
              <a:gdLst>
                <a:gd name="T0" fmla="*/ 0 w 43"/>
                <a:gd name="T1" fmla="*/ 82 h 82"/>
                <a:gd name="T2" fmla="*/ 0 w 43"/>
                <a:gd name="T3" fmla="*/ 8 h 82"/>
                <a:gd name="T4" fmla="*/ 8 w 43"/>
                <a:gd name="T5" fmla="*/ 0 h 82"/>
                <a:gd name="T6" fmla="*/ 35 w 43"/>
                <a:gd name="T7" fmla="*/ 0 h 82"/>
                <a:gd name="T8" fmla="*/ 43 w 43"/>
                <a:gd name="T9" fmla="*/ 8 h 82"/>
                <a:gd name="T10" fmla="*/ 43 w 43"/>
                <a:gd name="T11" fmla="*/ 33 h 82"/>
                <a:gd name="T12" fmla="*/ 35 w 43"/>
                <a:gd name="T13" fmla="*/ 41 h 82"/>
                <a:gd name="T14" fmla="*/ 0 w 43"/>
                <a:gd name="T15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82">
                  <a:moveTo>
                    <a:pt x="0" y="8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9" y="0"/>
                    <a:pt x="43" y="3"/>
                    <a:pt x="43" y="8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7"/>
                    <a:pt x="39" y="41"/>
                    <a:pt x="35" y="41"/>
                  </a:cubicBezTo>
                  <a:cubicBezTo>
                    <a:pt x="0" y="41"/>
                    <a:pt x="0" y="41"/>
                    <a:pt x="0" y="41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9" name="Freeform 288"/>
            <p:cNvSpPr>
              <a:spLocks/>
            </p:cNvSpPr>
            <p:nvPr/>
          </p:nvSpPr>
          <p:spPr bwMode="auto">
            <a:xfrm>
              <a:off x="11117263" y="3929063"/>
              <a:ext cx="0" cy="111125"/>
            </a:xfrm>
            <a:custGeom>
              <a:avLst/>
              <a:gdLst>
                <a:gd name="T0" fmla="*/ 70 h 70"/>
                <a:gd name="T1" fmla="*/ 0 h 70"/>
                <a:gd name="T2" fmla="*/ 70 h 7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0">
                  <a:moveTo>
                    <a:pt x="0" y="70"/>
                  </a:moveTo>
                  <a:lnTo>
                    <a:pt x="0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0" name="Line 289"/>
            <p:cNvSpPr>
              <a:spLocks noChangeShapeType="1"/>
            </p:cNvSpPr>
            <p:nvPr/>
          </p:nvSpPr>
          <p:spPr bwMode="auto">
            <a:xfrm flipV="1">
              <a:off x="11117263" y="3929063"/>
              <a:ext cx="0" cy="1111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1" name="Freeform 290"/>
            <p:cNvSpPr>
              <a:spLocks/>
            </p:cNvSpPr>
            <p:nvPr/>
          </p:nvSpPr>
          <p:spPr bwMode="auto">
            <a:xfrm>
              <a:off x="11185525" y="3984626"/>
              <a:ext cx="30163" cy="55563"/>
            </a:xfrm>
            <a:custGeom>
              <a:avLst/>
              <a:gdLst>
                <a:gd name="T0" fmla="*/ 0 w 19"/>
                <a:gd name="T1" fmla="*/ 0 h 35"/>
                <a:gd name="T2" fmla="*/ 19 w 19"/>
                <a:gd name="T3" fmla="*/ 35 h 35"/>
                <a:gd name="T4" fmla="*/ 0 w 19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5">
                  <a:moveTo>
                    <a:pt x="0" y="0"/>
                  </a:moveTo>
                  <a:lnTo>
                    <a:pt x="19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2" name="Line 291"/>
            <p:cNvSpPr>
              <a:spLocks noChangeShapeType="1"/>
            </p:cNvSpPr>
            <p:nvPr/>
          </p:nvSpPr>
          <p:spPr bwMode="auto">
            <a:xfrm>
              <a:off x="11185525" y="3984626"/>
              <a:ext cx="30163" cy="5556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3" name="Freeform 292"/>
            <p:cNvSpPr>
              <a:spLocks/>
            </p:cNvSpPr>
            <p:nvPr/>
          </p:nvSpPr>
          <p:spPr bwMode="auto">
            <a:xfrm>
              <a:off x="11085513" y="4097338"/>
              <a:ext cx="157163" cy="0"/>
            </a:xfrm>
            <a:custGeom>
              <a:avLst/>
              <a:gdLst>
                <a:gd name="T0" fmla="*/ 0 w 99"/>
                <a:gd name="T1" fmla="*/ 99 w 99"/>
                <a:gd name="T2" fmla="*/ 0 w 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9">
                  <a:moveTo>
                    <a:pt x="0" y="0"/>
                  </a:moveTo>
                  <a:lnTo>
                    <a:pt x="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4" name="Line 293"/>
            <p:cNvSpPr>
              <a:spLocks noChangeShapeType="1"/>
            </p:cNvSpPr>
            <p:nvPr/>
          </p:nvSpPr>
          <p:spPr bwMode="auto">
            <a:xfrm>
              <a:off x="11085513" y="4097338"/>
              <a:ext cx="157163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3" name="Группа 712"/>
          <p:cNvGrpSpPr/>
          <p:nvPr/>
        </p:nvGrpSpPr>
        <p:grpSpPr>
          <a:xfrm>
            <a:off x="7399735" y="3082508"/>
            <a:ext cx="322660" cy="407195"/>
            <a:chOff x="9866313" y="3884613"/>
            <a:chExt cx="430213" cy="542926"/>
          </a:xfrm>
        </p:grpSpPr>
        <p:sp>
          <p:nvSpPr>
            <p:cNvPr id="625" name="Oval 294"/>
            <p:cNvSpPr>
              <a:spLocks noChangeArrowheads="1"/>
            </p:cNvSpPr>
            <p:nvPr/>
          </p:nvSpPr>
          <p:spPr bwMode="auto">
            <a:xfrm>
              <a:off x="9928225" y="3884613"/>
              <a:ext cx="307975" cy="2714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6" name="Freeform 295"/>
            <p:cNvSpPr>
              <a:spLocks/>
            </p:cNvSpPr>
            <p:nvPr/>
          </p:nvSpPr>
          <p:spPr bwMode="auto">
            <a:xfrm>
              <a:off x="9934575" y="4040188"/>
              <a:ext cx="295275" cy="209550"/>
            </a:xfrm>
            <a:custGeom>
              <a:avLst/>
              <a:gdLst>
                <a:gd name="T0" fmla="*/ 216 w 218"/>
                <a:gd name="T1" fmla="*/ 0 h 155"/>
                <a:gd name="T2" fmla="*/ 2 w 218"/>
                <a:gd name="T3" fmla="*/ 0 h 155"/>
                <a:gd name="T4" fmla="*/ 53 w 218"/>
                <a:gd name="T5" fmla="*/ 155 h 155"/>
                <a:gd name="T6" fmla="*/ 165 w 218"/>
                <a:gd name="T7" fmla="*/ 155 h 155"/>
                <a:gd name="T8" fmla="*/ 216 w 218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55">
                  <a:moveTo>
                    <a:pt x="21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100"/>
                    <a:pt x="53" y="155"/>
                  </a:cubicBezTo>
                  <a:cubicBezTo>
                    <a:pt x="165" y="155"/>
                    <a:pt x="165" y="155"/>
                    <a:pt x="165" y="155"/>
                  </a:cubicBezTo>
                  <a:cubicBezTo>
                    <a:pt x="218" y="100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7" name="Freeform 296"/>
            <p:cNvSpPr>
              <a:spLocks/>
            </p:cNvSpPr>
            <p:nvPr/>
          </p:nvSpPr>
          <p:spPr bwMode="auto">
            <a:xfrm>
              <a:off x="9913938" y="3976688"/>
              <a:ext cx="152400" cy="161925"/>
            </a:xfrm>
            <a:custGeom>
              <a:avLst/>
              <a:gdLst>
                <a:gd name="T0" fmla="*/ 21 w 112"/>
                <a:gd name="T1" fmla="*/ 120 h 120"/>
                <a:gd name="T2" fmla="*/ 0 w 112"/>
                <a:gd name="T3" fmla="*/ 49 h 120"/>
                <a:gd name="T4" fmla="*/ 48 w 112"/>
                <a:gd name="T5" fmla="*/ 0 h 120"/>
                <a:gd name="T6" fmla="*/ 109 w 112"/>
                <a:gd name="T7" fmla="*/ 35 h 120"/>
                <a:gd name="T8" fmla="*/ 71 w 112"/>
                <a:gd name="T9" fmla="*/ 108 h 120"/>
                <a:gd name="T10" fmla="*/ 21 w 112"/>
                <a:gd name="T1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20">
                  <a:moveTo>
                    <a:pt x="21" y="12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5"/>
                    <a:pt x="112" y="74"/>
                    <a:pt x="71" y="108"/>
                  </a:cubicBezTo>
                  <a:lnTo>
                    <a:pt x="21" y="12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8" name="Oval 297"/>
            <p:cNvSpPr>
              <a:spLocks noChangeArrowheads="1"/>
            </p:cNvSpPr>
            <p:nvPr/>
          </p:nvSpPr>
          <p:spPr bwMode="auto">
            <a:xfrm>
              <a:off x="9958388" y="4024313"/>
              <a:ext cx="66675" cy="650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9" name="Freeform 298"/>
            <p:cNvSpPr>
              <a:spLocks/>
            </p:cNvSpPr>
            <p:nvPr/>
          </p:nvSpPr>
          <p:spPr bwMode="auto">
            <a:xfrm>
              <a:off x="10098088" y="3976688"/>
              <a:ext cx="150813" cy="161925"/>
            </a:xfrm>
            <a:custGeom>
              <a:avLst/>
              <a:gdLst>
                <a:gd name="T0" fmla="*/ 91 w 112"/>
                <a:gd name="T1" fmla="*/ 120 h 120"/>
                <a:gd name="T2" fmla="*/ 112 w 112"/>
                <a:gd name="T3" fmla="*/ 49 h 120"/>
                <a:gd name="T4" fmla="*/ 64 w 112"/>
                <a:gd name="T5" fmla="*/ 0 h 120"/>
                <a:gd name="T6" fmla="*/ 3 w 112"/>
                <a:gd name="T7" fmla="*/ 35 h 120"/>
                <a:gd name="T8" fmla="*/ 41 w 112"/>
                <a:gd name="T9" fmla="*/ 108 h 120"/>
                <a:gd name="T10" fmla="*/ 91 w 112"/>
                <a:gd name="T1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20">
                  <a:moveTo>
                    <a:pt x="91" y="120"/>
                  </a:moveTo>
                  <a:cubicBezTo>
                    <a:pt x="112" y="49"/>
                    <a:pt x="112" y="49"/>
                    <a:pt x="112" y="4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0" y="74"/>
                    <a:pt x="41" y="108"/>
                  </a:cubicBezTo>
                  <a:lnTo>
                    <a:pt x="91" y="12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0" name="Oval 299"/>
            <p:cNvSpPr>
              <a:spLocks noChangeArrowheads="1"/>
            </p:cNvSpPr>
            <p:nvPr/>
          </p:nvSpPr>
          <p:spPr bwMode="auto">
            <a:xfrm>
              <a:off x="10139363" y="4024313"/>
              <a:ext cx="65088" cy="650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1" name="Freeform 300"/>
            <p:cNvSpPr>
              <a:spLocks/>
            </p:cNvSpPr>
            <p:nvPr/>
          </p:nvSpPr>
          <p:spPr bwMode="auto">
            <a:xfrm>
              <a:off x="9942513" y="4244976"/>
              <a:ext cx="114300" cy="112713"/>
            </a:xfrm>
            <a:custGeom>
              <a:avLst/>
              <a:gdLst>
                <a:gd name="T0" fmla="*/ 43 w 72"/>
                <a:gd name="T1" fmla="*/ 0 h 71"/>
                <a:gd name="T2" fmla="*/ 72 w 72"/>
                <a:gd name="T3" fmla="*/ 38 h 71"/>
                <a:gd name="T4" fmla="*/ 29 w 72"/>
                <a:gd name="T5" fmla="*/ 71 h 71"/>
                <a:gd name="T6" fmla="*/ 0 w 72"/>
                <a:gd name="T7" fmla="*/ 34 h 71"/>
                <a:gd name="T8" fmla="*/ 43 w 7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1">
                  <a:moveTo>
                    <a:pt x="43" y="0"/>
                  </a:moveTo>
                  <a:lnTo>
                    <a:pt x="72" y="38"/>
                  </a:lnTo>
                  <a:lnTo>
                    <a:pt x="29" y="71"/>
                  </a:lnTo>
                  <a:lnTo>
                    <a:pt x="0" y="3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2" name="Freeform 301"/>
            <p:cNvSpPr>
              <a:spLocks/>
            </p:cNvSpPr>
            <p:nvPr/>
          </p:nvSpPr>
          <p:spPr bwMode="auto">
            <a:xfrm>
              <a:off x="9866313" y="4294188"/>
              <a:ext cx="117475" cy="131763"/>
            </a:xfrm>
            <a:custGeom>
              <a:avLst/>
              <a:gdLst>
                <a:gd name="T0" fmla="*/ 12 w 86"/>
                <a:gd name="T1" fmla="*/ 9 h 98"/>
                <a:gd name="T2" fmla="*/ 64 w 86"/>
                <a:gd name="T3" fmla="*/ 33 h 98"/>
                <a:gd name="T4" fmla="*/ 75 w 86"/>
                <a:gd name="T5" fmla="*/ 89 h 98"/>
                <a:gd name="T6" fmla="*/ 23 w 86"/>
                <a:gd name="T7" fmla="*/ 65 h 98"/>
                <a:gd name="T8" fmla="*/ 12 w 86"/>
                <a:gd name="T9" fmla="*/ 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8">
                  <a:moveTo>
                    <a:pt x="12" y="9"/>
                  </a:moveTo>
                  <a:cubicBezTo>
                    <a:pt x="23" y="0"/>
                    <a:pt x="46" y="11"/>
                    <a:pt x="64" y="33"/>
                  </a:cubicBezTo>
                  <a:cubicBezTo>
                    <a:pt x="81" y="55"/>
                    <a:pt x="86" y="80"/>
                    <a:pt x="75" y="89"/>
                  </a:cubicBezTo>
                  <a:cubicBezTo>
                    <a:pt x="64" y="98"/>
                    <a:pt x="40" y="87"/>
                    <a:pt x="23" y="65"/>
                  </a:cubicBezTo>
                  <a:cubicBezTo>
                    <a:pt x="5" y="43"/>
                    <a:pt x="0" y="18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3" name="Freeform 302"/>
            <p:cNvSpPr>
              <a:spLocks/>
            </p:cNvSpPr>
            <p:nvPr/>
          </p:nvSpPr>
          <p:spPr bwMode="auto">
            <a:xfrm>
              <a:off x="9871075" y="4248151"/>
              <a:ext cx="165100" cy="179388"/>
            </a:xfrm>
            <a:custGeom>
              <a:avLst/>
              <a:gdLst>
                <a:gd name="T0" fmla="*/ 53 w 122"/>
                <a:gd name="T1" fmla="*/ 4 h 132"/>
                <a:gd name="T2" fmla="*/ 119 w 122"/>
                <a:gd name="T3" fmla="*/ 88 h 132"/>
                <a:gd name="T4" fmla="*/ 118 w 122"/>
                <a:gd name="T5" fmla="*/ 98 h 132"/>
                <a:gd name="T6" fmla="*/ 79 w 122"/>
                <a:gd name="T7" fmla="*/ 129 h 132"/>
                <a:gd name="T8" fmla="*/ 68 w 122"/>
                <a:gd name="T9" fmla="*/ 128 h 132"/>
                <a:gd name="T10" fmla="*/ 2 w 122"/>
                <a:gd name="T11" fmla="*/ 44 h 132"/>
                <a:gd name="T12" fmla="*/ 3 w 122"/>
                <a:gd name="T13" fmla="*/ 34 h 132"/>
                <a:gd name="T14" fmla="*/ 43 w 122"/>
                <a:gd name="T15" fmla="*/ 3 h 132"/>
                <a:gd name="T16" fmla="*/ 53 w 122"/>
                <a:gd name="T17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32">
                  <a:moveTo>
                    <a:pt x="53" y="4"/>
                  </a:moveTo>
                  <a:cubicBezTo>
                    <a:pt x="119" y="88"/>
                    <a:pt x="119" y="88"/>
                    <a:pt x="119" y="88"/>
                  </a:cubicBezTo>
                  <a:cubicBezTo>
                    <a:pt x="122" y="91"/>
                    <a:pt x="121" y="96"/>
                    <a:pt x="118" y="98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75" y="132"/>
                    <a:pt x="71" y="131"/>
                    <a:pt x="68" y="128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1"/>
                    <a:pt x="0" y="36"/>
                    <a:pt x="3" y="3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6" y="0"/>
                    <a:pt x="51" y="1"/>
                    <a:pt x="53" y="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4" name="Freeform 303"/>
            <p:cNvSpPr>
              <a:spLocks/>
            </p:cNvSpPr>
            <p:nvPr/>
          </p:nvSpPr>
          <p:spPr bwMode="auto">
            <a:xfrm>
              <a:off x="10107613" y="4244976"/>
              <a:ext cx="114300" cy="112713"/>
            </a:xfrm>
            <a:custGeom>
              <a:avLst/>
              <a:gdLst>
                <a:gd name="T0" fmla="*/ 29 w 72"/>
                <a:gd name="T1" fmla="*/ 0 h 71"/>
                <a:gd name="T2" fmla="*/ 0 w 72"/>
                <a:gd name="T3" fmla="*/ 38 h 71"/>
                <a:gd name="T4" fmla="*/ 43 w 72"/>
                <a:gd name="T5" fmla="*/ 71 h 71"/>
                <a:gd name="T6" fmla="*/ 72 w 72"/>
                <a:gd name="T7" fmla="*/ 34 h 71"/>
                <a:gd name="T8" fmla="*/ 29 w 7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1">
                  <a:moveTo>
                    <a:pt x="29" y="0"/>
                  </a:moveTo>
                  <a:lnTo>
                    <a:pt x="0" y="38"/>
                  </a:lnTo>
                  <a:lnTo>
                    <a:pt x="43" y="71"/>
                  </a:lnTo>
                  <a:lnTo>
                    <a:pt x="72" y="3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5" name="Freeform 304"/>
            <p:cNvSpPr>
              <a:spLocks/>
            </p:cNvSpPr>
            <p:nvPr/>
          </p:nvSpPr>
          <p:spPr bwMode="auto">
            <a:xfrm>
              <a:off x="10180638" y="4294188"/>
              <a:ext cx="115888" cy="131763"/>
            </a:xfrm>
            <a:custGeom>
              <a:avLst/>
              <a:gdLst>
                <a:gd name="T0" fmla="*/ 74 w 86"/>
                <a:gd name="T1" fmla="*/ 9 h 98"/>
                <a:gd name="T2" fmla="*/ 22 w 86"/>
                <a:gd name="T3" fmla="*/ 33 h 98"/>
                <a:gd name="T4" fmla="*/ 11 w 86"/>
                <a:gd name="T5" fmla="*/ 89 h 98"/>
                <a:gd name="T6" fmla="*/ 63 w 86"/>
                <a:gd name="T7" fmla="*/ 65 h 98"/>
                <a:gd name="T8" fmla="*/ 74 w 86"/>
                <a:gd name="T9" fmla="*/ 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8">
                  <a:moveTo>
                    <a:pt x="74" y="9"/>
                  </a:moveTo>
                  <a:cubicBezTo>
                    <a:pt x="63" y="0"/>
                    <a:pt x="40" y="11"/>
                    <a:pt x="22" y="33"/>
                  </a:cubicBezTo>
                  <a:cubicBezTo>
                    <a:pt x="5" y="55"/>
                    <a:pt x="0" y="80"/>
                    <a:pt x="11" y="89"/>
                  </a:cubicBezTo>
                  <a:cubicBezTo>
                    <a:pt x="22" y="98"/>
                    <a:pt x="46" y="87"/>
                    <a:pt x="63" y="65"/>
                  </a:cubicBezTo>
                  <a:cubicBezTo>
                    <a:pt x="81" y="43"/>
                    <a:pt x="86" y="18"/>
                    <a:pt x="74" y="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6" name="Freeform 305"/>
            <p:cNvSpPr>
              <a:spLocks/>
            </p:cNvSpPr>
            <p:nvPr/>
          </p:nvSpPr>
          <p:spPr bwMode="auto">
            <a:xfrm>
              <a:off x="10128250" y="4248151"/>
              <a:ext cx="165100" cy="179388"/>
            </a:xfrm>
            <a:custGeom>
              <a:avLst/>
              <a:gdLst>
                <a:gd name="T0" fmla="*/ 69 w 122"/>
                <a:gd name="T1" fmla="*/ 4 h 132"/>
                <a:gd name="T2" fmla="*/ 3 w 122"/>
                <a:gd name="T3" fmla="*/ 88 h 132"/>
                <a:gd name="T4" fmla="*/ 4 w 122"/>
                <a:gd name="T5" fmla="*/ 98 h 132"/>
                <a:gd name="T6" fmla="*/ 43 w 122"/>
                <a:gd name="T7" fmla="*/ 129 h 132"/>
                <a:gd name="T8" fmla="*/ 54 w 122"/>
                <a:gd name="T9" fmla="*/ 128 h 132"/>
                <a:gd name="T10" fmla="*/ 120 w 122"/>
                <a:gd name="T11" fmla="*/ 44 h 132"/>
                <a:gd name="T12" fmla="*/ 119 w 122"/>
                <a:gd name="T13" fmla="*/ 34 h 132"/>
                <a:gd name="T14" fmla="*/ 79 w 122"/>
                <a:gd name="T15" fmla="*/ 3 h 132"/>
                <a:gd name="T16" fmla="*/ 69 w 122"/>
                <a:gd name="T17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32">
                  <a:moveTo>
                    <a:pt x="69" y="4"/>
                  </a:moveTo>
                  <a:cubicBezTo>
                    <a:pt x="3" y="88"/>
                    <a:pt x="3" y="88"/>
                    <a:pt x="3" y="88"/>
                  </a:cubicBezTo>
                  <a:cubicBezTo>
                    <a:pt x="0" y="91"/>
                    <a:pt x="1" y="96"/>
                    <a:pt x="4" y="98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7" y="132"/>
                    <a:pt x="51" y="131"/>
                    <a:pt x="54" y="128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2" y="41"/>
                    <a:pt x="122" y="36"/>
                    <a:pt x="119" y="3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6" y="0"/>
                    <a:pt x="71" y="1"/>
                    <a:pt x="69" y="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7" name="Freeform 306"/>
            <p:cNvSpPr>
              <a:spLocks/>
            </p:cNvSpPr>
            <p:nvPr/>
          </p:nvSpPr>
          <p:spPr bwMode="auto">
            <a:xfrm>
              <a:off x="9990138" y="4159251"/>
              <a:ext cx="184150" cy="182563"/>
            </a:xfrm>
            <a:custGeom>
              <a:avLst/>
              <a:gdLst>
                <a:gd name="T0" fmla="*/ 135 w 136"/>
                <a:gd name="T1" fmla="*/ 69 h 135"/>
                <a:gd name="T2" fmla="*/ 66 w 136"/>
                <a:gd name="T3" fmla="*/ 134 h 135"/>
                <a:gd name="T4" fmla="*/ 1 w 136"/>
                <a:gd name="T5" fmla="*/ 65 h 135"/>
                <a:gd name="T6" fmla="*/ 70 w 136"/>
                <a:gd name="T7" fmla="*/ 1 h 135"/>
                <a:gd name="T8" fmla="*/ 135 w 136"/>
                <a:gd name="T9" fmla="*/ 6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5">
                  <a:moveTo>
                    <a:pt x="135" y="69"/>
                  </a:moveTo>
                  <a:cubicBezTo>
                    <a:pt x="134" y="106"/>
                    <a:pt x="103" y="135"/>
                    <a:pt x="66" y="134"/>
                  </a:cubicBezTo>
                  <a:cubicBezTo>
                    <a:pt x="29" y="133"/>
                    <a:pt x="0" y="102"/>
                    <a:pt x="1" y="65"/>
                  </a:cubicBezTo>
                  <a:cubicBezTo>
                    <a:pt x="2" y="29"/>
                    <a:pt x="33" y="0"/>
                    <a:pt x="70" y="1"/>
                  </a:cubicBezTo>
                  <a:cubicBezTo>
                    <a:pt x="107" y="2"/>
                    <a:pt x="136" y="33"/>
                    <a:pt x="135" y="6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8" name="Freeform 307"/>
            <p:cNvSpPr>
              <a:spLocks/>
            </p:cNvSpPr>
            <p:nvPr/>
          </p:nvSpPr>
          <p:spPr bwMode="auto">
            <a:xfrm>
              <a:off x="10029825" y="4198938"/>
              <a:ext cx="104775" cy="103188"/>
            </a:xfrm>
            <a:custGeom>
              <a:avLst/>
              <a:gdLst>
                <a:gd name="T0" fmla="*/ 77 w 78"/>
                <a:gd name="T1" fmla="*/ 40 h 77"/>
                <a:gd name="T2" fmla="*/ 38 w 78"/>
                <a:gd name="T3" fmla="*/ 77 h 77"/>
                <a:gd name="T4" fmla="*/ 1 w 78"/>
                <a:gd name="T5" fmla="*/ 37 h 77"/>
                <a:gd name="T6" fmla="*/ 40 w 78"/>
                <a:gd name="T7" fmla="*/ 0 h 77"/>
                <a:gd name="T8" fmla="*/ 77 w 78"/>
                <a:gd name="T9" fmla="*/ 4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7">
                  <a:moveTo>
                    <a:pt x="77" y="40"/>
                  </a:moveTo>
                  <a:cubicBezTo>
                    <a:pt x="76" y="61"/>
                    <a:pt x="59" y="77"/>
                    <a:pt x="38" y="77"/>
                  </a:cubicBezTo>
                  <a:cubicBezTo>
                    <a:pt x="17" y="76"/>
                    <a:pt x="0" y="58"/>
                    <a:pt x="1" y="37"/>
                  </a:cubicBezTo>
                  <a:cubicBezTo>
                    <a:pt x="2" y="16"/>
                    <a:pt x="19" y="0"/>
                    <a:pt x="40" y="0"/>
                  </a:cubicBezTo>
                  <a:cubicBezTo>
                    <a:pt x="61" y="1"/>
                    <a:pt x="78" y="19"/>
                    <a:pt x="77" y="4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2" name="Группа 711"/>
          <p:cNvGrpSpPr/>
          <p:nvPr/>
        </p:nvGrpSpPr>
        <p:grpSpPr>
          <a:xfrm>
            <a:off x="6621067" y="3083103"/>
            <a:ext cx="259556" cy="406004"/>
            <a:chOff x="8828088" y="3884613"/>
            <a:chExt cx="346075" cy="541338"/>
          </a:xfrm>
        </p:grpSpPr>
        <p:sp>
          <p:nvSpPr>
            <p:cNvPr id="639" name="Rectangle 308"/>
            <p:cNvSpPr>
              <a:spLocks noChangeArrowheads="1"/>
            </p:cNvSpPr>
            <p:nvPr/>
          </p:nvSpPr>
          <p:spPr bwMode="auto">
            <a:xfrm>
              <a:off x="8959850" y="4135438"/>
              <a:ext cx="80963" cy="5715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0" name="Freeform 309"/>
            <p:cNvSpPr>
              <a:spLocks/>
            </p:cNvSpPr>
            <p:nvPr/>
          </p:nvSpPr>
          <p:spPr bwMode="auto">
            <a:xfrm>
              <a:off x="8883650" y="4175126"/>
              <a:ext cx="233363" cy="120650"/>
            </a:xfrm>
            <a:custGeom>
              <a:avLst/>
              <a:gdLst>
                <a:gd name="T0" fmla="*/ 171 w 172"/>
                <a:gd name="T1" fmla="*/ 37 h 90"/>
                <a:gd name="T2" fmla="*/ 116 w 172"/>
                <a:gd name="T3" fmla="*/ 0 h 90"/>
                <a:gd name="T4" fmla="*/ 86 w 172"/>
                <a:gd name="T5" fmla="*/ 7 h 90"/>
                <a:gd name="T6" fmla="*/ 56 w 172"/>
                <a:gd name="T7" fmla="*/ 0 h 90"/>
                <a:gd name="T8" fmla="*/ 1 w 172"/>
                <a:gd name="T9" fmla="*/ 37 h 90"/>
                <a:gd name="T10" fmla="*/ 0 w 172"/>
                <a:gd name="T11" fmla="*/ 46 h 90"/>
                <a:gd name="T12" fmla="*/ 0 w 172"/>
                <a:gd name="T13" fmla="*/ 90 h 90"/>
                <a:gd name="T14" fmla="*/ 172 w 172"/>
                <a:gd name="T15" fmla="*/ 90 h 90"/>
                <a:gd name="T16" fmla="*/ 172 w 172"/>
                <a:gd name="T17" fmla="*/ 46 h 90"/>
                <a:gd name="T18" fmla="*/ 171 w 172"/>
                <a:gd name="T19" fmla="*/ 3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90">
                  <a:moveTo>
                    <a:pt x="171" y="37"/>
                  </a:moveTo>
                  <a:cubicBezTo>
                    <a:pt x="162" y="7"/>
                    <a:pt x="116" y="0"/>
                    <a:pt x="116" y="0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10" y="7"/>
                    <a:pt x="1" y="37"/>
                  </a:cubicBezTo>
                  <a:cubicBezTo>
                    <a:pt x="0" y="40"/>
                    <a:pt x="0" y="43"/>
                    <a:pt x="0" y="46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3"/>
                    <a:pt x="172" y="40"/>
                    <a:pt x="171" y="3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1" name="Freeform 310"/>
            <p:cNvSpPr>
              <a:spLocks/>
            </p:cNvSpPr>
            <p:nvPr/>
          </p:nvSpPr>
          <p:spPr bwMode="auto">
            <a:xfrm>
              <a:off x="8899525" y="3981451"/>
              <a:ext cx="201613" cy="177800"/>
            </a:xfrm>
            <a:custGeom>
              <a:avLst/>
              <a:gdLst>
                <a:gd name="T0" fmla="*/ 128 w 150"/>
                <a:gd name="T1" fmla="*/ 40 h 132"/>
                <a:gd name="T2" fmla="*/ 128 w 150"/>
                <a:gd name="T3" fmla="*/ 25 h 132"/>
                <a:gd name="T4" fmla="*/ 77 w 150"/>
                <a:gd name="T5" fmla="*/ 0 h 132"/>
                <a:gd name="T6" fmla="*/ 22 w 150"/>
                <a:gd name="T7" fmla="*/ 25 h 132"/>
                <a:gd name="T8" fmla="*/ 22 w 150"/>
                <a:gd name="T9" fmla="*/ 40 h 132"/>
                <a:gd name="T10" fmla="*/ 21 w 150"/>
                <a:gd name="T11" fmla="*/ 71 h 132"/>
                <a:gd name="T12" fmla="*/ 21 w 150"/>
                <a:gd name="T13" fmla="*/ 78 h 132"/>
                <a:gd name="T14" fmla="*/ 75 w 150"/>
                <a:gd name="T15" fmla="*/ 132 h 132"/>
                <a:gd name="T16" fmla="*/ 129 w 150"/>
                <a:gd name="T17" fmla="*/ 78 h 132"/>
                <a:gd name="T18" fmla="*/ 129 w 150"/>
                <a:gd name="T19" fmla="*/ 71 h 132"/>
                <a:gd name="T20" fmla="*/ 128 w 150"/>
                <a:gd name="T21" fmla="*/ 4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32">
                  <a:moveTo>
                    <a:pt x="128" y="40"/>
                  </a:moveTo>
                  <a:cubicBezTo>
                    <a:pt x="128" y="25"/>
                    <a:pt x="128" y="25"/>
                    <a:pt x="128" y="25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0" y="40"/>
                    <a:pt x="1" y="71"/>
                    <a:pt x="21" y="71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113"/>
                    <a:pt x="48" y="132"/>
                    <a:pt x="75" y="132"/>
                  </a:cubicBezTo>
                  <a:cubicBezTo>
                    <a:pt x="102" y="132"/>
                    <a:pt x="129" y="113"/>
                    <a:pt x="129" y="78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49" y="71"/>
                    <a:pt x="150" y="40"/>
                    <a:pt x="128" y="4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2" name="Freeform 311"/>
            <p:cNvSpPr>
              <a:spLocks/>
            </p:cNvSpPr>
            <p:nvPr/>
          </p:nvSpPr>
          <p:spPr bwMode="auto">
            <a:xfrm>
              <a:off x="8975725" y="4110038"/>
              <a:ext cx="49213" cy="25400"/>
            </a:xfrm>
            <a:custGeom>
              <a:avLst/>
              <a:gdLst>
                <a:gd name="T0" fmla="*/ 0 w 36"/>
                <a:gd name="T1" fmla="*/ 0 h 18"/>
                <a:gd name="T2" fmla="*/ 18 w 36"/>
                <a:gd name="T3" fmla="*/ 18 h 18"/>
                <a:gd name="T4" fmla="*/ 36 w 3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0" y="10"/>
                    <a:pt x="8" y="18"/>
                    <a:pt x="18" y="18"/>
                  </a:cubicBezTo>
                  <a:cubicBezTo>
                    <a:pt x="28" y="18"/>
                    <a:pt x="36" y="10"/>
                    <a:pt x="36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3" name="Freeform 312"/>
            <p:cNvSpPr>
              <a:spLocks/>
            </p:cNvSpPr>
            <p:nvPr/>
          </p:nvSpPr>
          <p:spPr bwMode="auto">
            <a:xfrm>
              <a:off x="8975725" y="4110038"/>
              <a:ext cx="49213" cy="25400"/>
            </a:xfrm>
            <a:custGeom>
              <a:avLst/>
              <a:gdLst>
                <a:gd name="T0" fmla="*/ 0 w 36"/>
                <a:gd name="T1" fmla="*/ 0 h 18"/>
                <a:gd name="T2" fmla="*/ 18 w 36"/>
                <a:gd name="T3" fmla="*/ 18 h 18"/>
                <a:gd name="T4" fmla="*/ 36 w 3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0" y="10"/>
                    <a:pt x="8" y="18"/>
                    <a:pt x="18" y="18"/>
                  </a:cubicBezTo>
                  <a:cubicBezTo>
                    <a:pt x="28" y="18"/>
                    <a:pt x="36" y="10"/>
                    <a:pt x="36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4" name="Freeform 313"/>
            <p:cNvSpPr>
              <a:spLocks/>
            </p:cNvSpPr>
            <p:nvPr/>
          </p:nvSpPr>
          <p:spPr bwMode="auto">
            <a:xfrm>
              <a:off x="8948738" y="4087813"/>
              <a:ext cx="52388" cy="42863"/>
            </a:xfrm>
            <a:custGeom>
              <a:avLst/>
              <a:gdLst>
                <a:gd name="T0" fmla="*/ 0 w 38"/>
                <a:gd name="T1" fmla="*/ 14 h 32"/>
                <a:gd name="T2" fmla="*/ 38 w 38"/>
                <a:gd name="T3" fmla="*/ 6 h 32"/>
                <a:gd name="T4" fmla="*/ 38 w 38"/>
                <a:gd name="T5" fmla="*/ 17 h 32"/>
                <a:gd name="T6" fmla="*/ 0 w 38"/>
                <a:gd name="T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2">
                  <a:moveTo>
                    <a:pt x="0" y="14"/>
                  </a:moveTo>
                  <a:cubicBezTo>
                    <a:pt x="0" y="14"/>
                    <a:pt x="19" y="0"/>
                    <a:pt x="38" y="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17" y="3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5" name="Freeform 314"/>
            <p:cNvSpPr>
              <a:spLocks/>
            </p:cNvSpPr>
            <p:nvPr/>
          </p:nvSpPr>
          <p:spPr bwMode="auto">
            <a:xfrm>
              <a:off x="9001125" y="4087813"/>
              <a:ext cx="50800" cy="42863"/>
            </a:xfrm>
            <a:custGeom>
              <a:avLst/>
              <a:gdLst>
                <a:gd name="T0" fmla="*/ 38 w 38"/>
                <a:gd name="T1" fmla="*/ 14 h 32"/>
                <a:gd name="T2" fmla="*/ 0 w 38"/>
                <a:gd name="T3" fmla="*/ 6 h 32"/>
                <a:gd name="T4" fmla="*/ 0 w 38"/>
                <a:gd name="T5" fmla="*/ 17 h 32"/>
                <a:gd name="T6" fmla="*/ 38 w 38"/>
                <a:gd name="T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2">
                  <a:moveTo>
                    <a:pt x="38" y="14"/>
                  </a:moveTo>
                  <a:cubicBezTo>
                    <a:pt x="38" y="14"/>
                    <a:pt x="19" y="0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21" y="32"/>
                    <a:pt x="38" y="1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6" name="Freeform 315"/>
            <p:cNvSpPr>
              <a:spLocks/>
            </p:cNvSpPr>
            <p:nvPr/>
          </p:nvSpPr>
          <p:spPr bwMode="auto">
            <a:xfrm>
              <a:off x="8982075" y="4037013"/>
              <a:ext cx="34925" cy="61913"/>
            </a:xfrm>
            <a:custGeom>
              <a:avLst/>
              <a:gdLst>
                <a:gd name="T0" fmla="*/ 9 w 26"/>
                <a:gd name="T1" fmla="*/ 0 h 46"/>
                <a:gd name="T2" fmla="*/ 11 w 26"/>
                <a:gd name="T3" fmla="*/ 15 h 46"/>
                <a:gd name="T4" fmla="*/ 2 w 26"/>
                <a:gd name="T5" fmla="*/ 33 h 46"/>
                <a:gd name="T6" fmla="*/ 9 w 26"/>
                <a:gd name="T7" fmla="*/ 44 h 46"/>
                <a:gd name="T8" fmla="*/ 26 w 26"/>
                <a:gd name="T9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6">
                  <a:moveTo>
                    <a:pt x="9" y="0"/>
                  </a:moveTo>
                  <a:cubicBezTo>
                    <a:pt x="10" y="5"/>
                    <a:pt x="11" y="10"/>
                    <a:pt x="11" y="15"/>
                  </a:cubicBezTo>
                  <a:cubicBezTo>
                    <a:pt x="10" y="23"/>
                    <a:pt x="5" y="26"/>
                    <a:pt x="2" y="33"/>
                  </a:cubicBezTo>
                  <a:cubicBezTo>
                    <a:pt x="0" y="38"/>
                    <a:pt x="4" y="42"/>
                    <a:pt x="9" y="44"/>
                  </a:cubicBezTo>
                  <a:cubicBezTo>
                    <a:pt x="14" y="46"/>
                    <a:pt x="24" y="45"/>
                    <a:pt x="26" y="38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7" name="Freeform 316"/>
            <p:cNvSpPr>
              <a:spLocks/>
            </p:cNvSpPr>
            <p:nvPr/>
          </p:nvSpPr>
          <p:spPr bwMode="auto">
            <a:xfrm>
              <a:off x="8982075" y="4037013"/>
              <a:ext cx="34925" cy="61913"/>
            </a:xfrm>
            <a:custGeom>
              <a:avLst/>
              <a:gdLst>
                <a:gd name="T0" fmla="*/ 9 w 26"/>
                <a:gd name="T1" fmla="*/ 0 h 46"/>
                <a:gd name="T2" fmla="*/ 11 w 26"/>
                <a:gd name="T3" fmla="*/ 15 h 46"/>
                <a:gd name="T4" fmla="*/ 2 w 26"/>
                <a:gd name="T5" fmla="*/ 33 h 46"/>
                <a:gd name="T6" fmla="*/ 9 w 26"/>
                <a:gd name="T7" fmla="*/ 44 h 46"/>
                <a:gd name="T8" fmla="*/ 26 w 26"/>
                <a:gd name="T9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6">
                  <a:moveTo>
                    <a:pt x="9" y="0"/>
                  </a:moveTo>
                  <a:cubicBezTo>
                    <a:pt x="10" y="5"/>
                    <a:pt x="11" y="10"/>
                    <a:pt x="11" y="15"/>
                  </a:cubicBezTo>
                  <a:cubicBezTo>
                    <a:pt x="10" y="23"/>
                    <a:pt x="5" y="26"/>
                    <a:pt x="2" y="33"/>
                  </a:cubicBezTo>
                  <a:cubicBezTo>
                    <a:pt x="0" y="38"/>
                    <a:pt x="4" y="42"/>
                    <a:pt x="9" y="44"/>
                  </a:cubicBezTo>
                  <a:cubicBezTo>
                    <a:pt x="14" y="46"/>
                    <a:pt x="24" y="45"/>
                    <a:pt x="26" y="38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8" name="Freeform 317"/>
            <p:cNvSpPr>
              <a:spLocks/>
            </p:cNvSpPr>
            <p:nvPr/>
          </p:nvSpPr>
          <p:spPr bwMode="auto">
            <a:xfrm>
              <a:off x="8899525" y="3906838"/>
              <a:ext cx="188913" cy="149225"/>
            </a:xfrm>
            <a:custGeom>
              <a:avLst/>
              <a:gdLst>
                <a:gd name="T0" fmla="*/ 22 w 140"/>
                <a:gd name="T1" fmla="*/ 91 h 111"/>
                <a:gd name="T2" fmla="*/ 76 w 140"/>
                <a:gd name="T3" fmla="*/ 20 h 111"/>
                <a:gd name="T4" fmla="*/ 129 w 140"/>
                <a:gd name="T5" fmla="*/ 91 h 111"/>
                <a:gd name="T6" fmla="*/ 22 w 140"/>
                <a:gd name="T7" fmla="*/ 9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11">
                  <a:moveTo>
                    <a:pt x="22" y="91"/>
                  </a:moveTo>
                  <a:cubicBezTo>
                    <a:pt x="0" y="31"/>
                    <a:pt x="50" y="8"/>
                    <a:pt x="76" y="20"/>
                  </a:cubicBezTo>
                  <a:cubicBezTo>
                    <a:pt x="140" y="0"/>
                    <a:pt x="137" y="71"/>
                    <a:pt x="129" y="91"/>
                  </a:cubicBezTo>
                  <a:cubicBezTo>
                    <a:pt x="71" y="111"/>
                    <a:pt x="50" y="38"/>
                    <a:pt x="22" y="91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9" name="Freeform 318"/>
            <p:cNvSpPr>
              <a:spLocks/>
            </p:cNvSpPr>
            <p:nvPr/>
          </p:nvSpPr>
          <p:spPr bwMode="auto">
            <a:xfrm>
              <a:off x="8950325" y="4046538"/>
              <a:ext cx="25400" cy="9525"/>
            </a:xfrm>
            <a:custGeom>
              <a:avLst/>
              <a:gdLst>
                <a:gd name="T0" fmla="*/ 19 w 19"/>
                <a:gd name="T1" fmla="*/ 6 h 6"/>
                <a:gd name="T2" fmla="*/ 0 w 19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cubicBezTo>
                    <a:pt x="19" y="6"/>
                    <a:pt x="14" y="0"/>
                    <a:pt x="0" y="6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0" name="Freeform 319"/>
            <p:cNvSpPr>
              <a:spLocks/>
            </p:cNvSpPr>
            <p:nvPr/>
          </p:nvSpPr>
          <p:spPr bwMode="auto">
            <a:xfrm>
              <a:off x="8950325" y="4046538"/>
              <a:ext cx="25400" cy="9525"/>
            </a:xfrm>
            <a:custGeom>
              <a:avLst/>
              <a:gdLst>
                <a:gd name="T0" fmla="*/ 19 w 19"/>
                <a:gd name="T1" fmla="*/ 6 h 6"/>
                <a:gd name="T2" fmla="*/ 0 w 19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cubicBezTo>
                    <a:pt x="19" y="6"/>
                    <a:pt x="14" y="0"/>
                    <a:pt x="0" y="6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1" name="Freeform 320"/>
            <p:cNvSpPr>
              <a:spLocks/>
            </p:cNvSpPr>
            <p:nvPr/>
          </p:nvSpPr>
          <p:spPr bwMode="auto">
            <a:xfrm>
              <a:off x="9024938" y="4046538"/>
              <a:ext cx="25400" cy="9525"/>
            </a:xfrm>
            <a:custGeom>
              <a:avLst/>
              <a:gdLst>
                <a:gd name="T0" fmla="*/ 0 w 19"/>
                <a:gd name="T1" fmla="*/ 6 h 6"/>
                <a:gd name="T2" fmla="*/ 19 w 19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0" y="6"/>
                    <a:pt x="5" y="0"/>
                    <a:pt x="19" y="6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2" name="Freeform 321"/>
            <p:cNvSpPr>
              <a:spLocks/>
            </p:cNvSpPr>
            <p:nvPr/>
          </p:nvSpPr>
          <p:spPr bwMode="auto">
            <a:xfrm>
              <a:off x="9024938" y="4046538"/>
              <a:ext cx="25400" cy="9525"/>
            </a:xfrm>
            <a:custGeom>
              <a:avLst/>
              <a:gdLst>
                <a:gd name="T0" fmla="*/ 0 w 19"/>
                <a:gd name="T1" fmla="*/ 6 h 6"/>
                <a:gd name="T2" fmla="*/ 19 w 19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0" y="6"/>
                    <a:pt x="5" y="0"/>
                    <a:pt x="19" y="6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3" name="Freeform 322"/>
            <p:cNvSpPr>
              <a:spLocks/>
            </p:cNvSpPr>
            <p:nvPr/>
          </p:nvSpPr>
          <p:spPr bwMode="auto">
            <a:xfrm>
              <a:off x="8918575" y="4178301"/>
              <a:ext cx="163513" cy="117475"/>
            </a:xfrm>
            <a:custGeom>
              <a:avLst/>
              <a:gdLst>
                <a:gd name="T0" fmla="*/ 104 w 122"/>
                <a:gd name="T1" fmla="*/ 0 h 87"/>
                <a:gd name="T2" fmla="*/ 93 w 122"/>
                <a:gd name="T3" fmla="*/ 42 h 87"/>
                <a:gd name="T4" fmla="*/ 29 w 122"/>
                <a:gd name="T5" fmla="*/ 42 h 87"/>
                <a:gd name="T6" fmla="*/ 18 w 122"/>
                <a:gd name="T7" fmla="*/ 0 h 87"/>
                <a:gd name="T8" fmla="*/ 0 w 122"/>
                <a:gd name="T9" fmla="*/ 7 h 87"/>
                <a:gd name="T10" fmla="*/ 12 w 122"/>
                <a:gd name="T11" fmla="*/ 48 h 87"/>
                <a:gd name="T12" fmla="*/ 12 w 122"/>
                <a:gd name="T13" fmla="*/ 87 h 87"/>
                <a:gd name="T14" fmla="*/ 110 w 122"/>
                <a:gd name="T15" fmla="*/ 87 h 87"/>
                <a:gd name="T16" fmla="*/ 110 w 122"/>
                <a:gd name="T17" fmla="*/ 48 h 87"/>
                <a:gd name="T18" fmla="*/ 122 w 122"/>
                <a:gd name="T19" fmla="*/ 7 h 87"/>
                <a:gd name="T20" fmla="*/ 104 w 122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87">
                  <a:moveTo>
                    <a:pt x="104" y="0"/>
                  </a:moveTo>
                  <a:cubicBezTo>
                    <a:pt x="93" y="42"/>
                    <a:pt x="93" y="42"/>
                    <a:pt x="93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2"/>
                    <a:pt x="6" y="4"/>
                    <a:pt x="0" y="7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0" y="87"/>
                    <a:pt x="110" y="87"/>
                    <a:pt x="110" y="87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6" y="4"/>
                    <a:pt x="109" y="2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4" name="Rectangle 323"/>
            <p:cNvSpPr>
              <a:spLocks noChangeArrowheads="1"/>
            </p:cNvSpPr>
            <p:nvPr/>
          </p:nvSpPr>
          <p:spPr bwMode="auto">
            <a:xfrm>
              <a:off x="8963025" y="4257676"/>
              <a:ext cx="74613" cy="381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5" name="Freeform 324"/>
            <p:cNvSpPr>
              <a:spLocks/>
            </p:cNvSpPr>
            <p:nvPr/>
          </p:nvSpPr>
          <p:spPr bwMode="auto">
            <a:xfrm>
              <a:off x="8904288" y="4037013"/>
              <a:ext cx="15875" cy="68263"/>
            </a:xfrm>
            <a:custGeom>
              <a:avLst/>
              <a:gdLst>
                <a:gd name="T0" fmla="*/ 6 w 12"/>
                <a:gd name="T1" fmla="*/ 50 h 50"/>
                <a:gd name="T2" fmla="*/ 6 w 12"/>
                <a:gd name="T3" fmla="*/ 50 h 50"/>
                <a:gd name="T4" fmla="*/ 0 w 12"/>
                <a:gd name="T5" fmla="*/ 44 h 50"/>
                <a:gd name="T6" fmla="*/ 0 w 12"/>
                <a:gd name="T7" fmla="*/ 0 h 50"/>
                <a:gd name="T8" fmla="*/ 12 w 12"/>
                <a:gd name="T9" fmla="*/ 0 h 50"/>
                <a:gd name="T10" fmla="*/ 12 w 12"/>
                <a:gd name="T11" fmla="*/ 44 h 50"/>
                <a:gd name="T12" fmla="*/ 6 w 12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0">
                  <a:moveTo>
                    <a:pt x="6" y="50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3" y="50"/>
                    <a:pt x="0" y="47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7"/>
                    <a:pt x="9" y="50"/>
                    <a:pt x="6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6" name="Freeform 325"/>
            <p:cNvSpPr>
              <a:spLocks/>
            </p:cNvSpPr>
            <p:nvPr/>
          </p:nvSpPr>
          <p:spPr bwMode="auto">
            <a:xfrm>
              <a:off x="9080500" y="4037013"/>
              <a:ext cx="15875" cy="68263"/>
            </a:xfrm>
            <a:custGeom>
              <a:avLst/>
              <a:gdLst>
                <a:gd name="T0" fmla="*/ 6 w 12"/>
                <a:gd name="T1" fmla="*/ 50 h 50"/>
                <a:gd name="T2" fmla="*/ 6 w 12"/>
                <a:gd name="T3" fmla="*/ 50 h 50"/>
                <a:gd name="T4" fmla="*/ 0 w 12"/>
                <a:gd name="T5" fmla="*/ 44 h 50"/>
                <a:gd name="T6" fmla="*/ 0 w 12"/>
                <a:gd name="T7" fmla="*/ 0 h 50"/>
                <a:gd name="T8" fmla="*/ 12 w 12"/>
                <a:gd name="T9" fmla="*/ 0 h 50"/>
                <a:gd name="T10" fmla="*/ 12 w 12"/>
                <a:gd name="T11" fmla="*/ 44 h 50"/>
                <a:gd name="T12" fmla="*/ 6 w 12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0">
                  <a:moveTo>
                    <a:pt x="6" y="50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3" y="50"/>
                    <a:pt x="0" y="47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7"/>
                    <a:pt x="9" y="50"/>
                    <a:pt x="6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7" name="Freeform 326"/>
            <p:cNvSpPr>
              <a:spLocks/>
            </p:cNvSpPr>
            <p:nvPr/>
          </p:nvSpPr>
          <p:spPr bwMode="auto">
            <a:xfrm>
              <a:off x="8891588" y="4000501"/>
              <a:ext cx="217488" cy="36513"/>
            </a:xfrm>
            <a:custGeom>
              <a:avLst/>
              <a:gdLst>
                <a:gd name="T0" fmla="*/ 146 w 160"/>
                <a:gd name="T1" fmla="*/ 28 h 28"/>
                <a:gd name="T2" fmla="*/ 14 w 160"/>
                <a:gd name="T3" fmla="*/ 28 h 28"/>
                <a:gd name="T4" fmla="*/ 0 w 160"/>
                <a:gd name="T5" fmla="*/ 14 h 28"/>
                <a:gd name="T6" fmla="*/ 0 w 160"/>
                <a:gd name="T7" fmla="*/ 14 h 28"/>
                <a:gd name="T8" fmla="*/ 14 w 160"/>
                <a:gd name="T9" fmla="*/ 0 h 28"/>
                <a:gd name="T10" fmla="*/ 146 w 160"/>
                <a:gd name="T11" fmla="*/ 0 h 28"/>
                <a:gd name="T12" fmla="*/ 160 w 160"/>
                <a:gd name="T13" fmla="*/ 14 h 28"/>
                <a:gd name="T14" fmla="*/ 160 w 160"/>
                <a:gd name="T15" fmla="*/ 14 h 28"/>
                <a:gd name="T16" fmla="*/ 146 w 160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28">
                  <a:moveTo>
                    <a:pt x="146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54" y="0"/>
                    <a:pt x="160" y="7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22"/>
                    <a:pt x="154" y="28"/>
                    <a:pt x="146" y="28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8" name="Freeform 327"/>
            <p:cNvSpPr>
              <a:spLocks/>
            </p:cNvSpPr>
            <p:nvPr/>
          </p:nvSpPr>
          <p:spPr bwMode="auto">
            <a:xfrm>
              <a:off x="8902700" y="3898901"/>
              <a:ext cx="195263" cy="101600"/>
            </a:xfrm>
            <a:custGeom>
              <a:avLst/>
              <a:gdLst>
                <a:gd name="T0" fmla="*/ 98 w 144"/>
                <a:gd name="T1" fmla="*/ 0 h 75"/>
                <a:gd name="T2" fmla="*/ 46 w 144"/>
                <a:gd name="T3" fmla="*/ 0 h 75"/>
                <a:gd name="T4" fmla="*/ 0 w 144"/>
                <a:gd name="T5" fmla="*/ 75 h 75"/>
                <a:gd name="T6" fmla="*/ 144 w 144"/>
                <a:gd name="T7" fmla="*/ 75 h 75"/>
                <a:gd name="T8" fmla="*/ 98 w 144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75">
                  <a:moveTo>
                    <a:pt x="98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" y="0"/>
                    <a:pt x="0" y="75"/>
                    <a:pt x="0" y="75"/>
                  </a:cubicBezTo>
                  <a:cubicBezTo>
                    <a:pt x="144" y="75"/>
                    <a:pt x="144" y="75"/>
                    <a:pt x="144" y="75"/>
                  </a:cubicBezTo>
                  <a:cubicBezTo>
                    <a:pt x="144" y="75"/>
                    <a:pt x="140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9" name="Freeform 328"/>
            <p:cNvSpPr>
              <a:spLocks/>
            </p:cNvSpPr>
            <p:nvPr/>
          </p:nvSpPr>
          <p:spPr bwMode="auto">
            <a:xfrm>
              <a:off x="8980488" y="3884613"/>
              <a:ext cx="39688" cy="103188"/>
            </a:xfrm>
            <a:custGeom>
              <a:avLst/>
              <a:gdLst>
                <a:gd name="T0" fmla="*/ 0 w 30"/>
                <a:gd name="T1" fmla="*/ 7 h 76"/>
                <a:gd name="T2" fmla="*/ 0 w 30"/>
                <a:gd name="T3" fmla="*/ 59 h 76"/>
                <a:gd name="T4" fmla="*/ 14 w 30"/>
                <a:gd name="T5" fmla="*/ 75 h 76"/>
                <a:gd name="T6" fmla="*/ 30 w 30"/>
                <a:gd name="T7" fmla="*/ 60 h 76"/>
                <a:gd name="T8" fmla="*/ 30 w 30"/>
                <a:gd name="T9" fmla="*/ 7 h 76"/>
                <a:gd name="T10" fmla="*/ 24 w 30"/>
                <a:gd name="T11" fmla="*/ 0 h 76"/>
                <a:gd name="T12" fmla="*/ 6 w 30"/>
                <a:gd name="T13" fmla="*/ 0 h 76"/>
                <a:gd name="T14" fmla="*/ 0 w 30"/>
                <a:gd name="T15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6">
                  <a:moveTo>
                    <a:pt x="0" y="7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68"/>
                    <a:pt x="6" y="75"/>
                    <a:pt x="14" y="75"/>
                  </a:cubicBezTo>
                  <a:cubicBezTo>
                    <a:pt x="23" y="76"/>
                    <a:pt x="30" y="69"/>
                    <a:pt x="30" y="60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3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0" name="Freeform 329"/>
            <p:cNvSpPr>
              <a:spLocks/>
            </p:cNvSpPr>
            <p:nvPr/>
          </p:nvSpPr>
          <p:spPr bwMode="auto">
            <a:xfrm>
              <a:off x="8928100" y="3917951"/>
              <a:ext cx="30163" cy="82550"/>
            </a:xfrm>
            <a:custGeom>
              <a:avLst/>
              <a:gdLst>
                <a:gd name="T0" fmla="*/ 0 w 22"/>
                <a:gd name="T1" fmla="*/ 0 h 61"/>
                <a:gd name="T2" fmla="*/ 22 w 22"/>
                <a:gd name="T3" fmla="*/ 24 h 61"/>
                <a:gd name="T4" fmla="*/ 22 w 22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1">
                  <a:moveTo>
                    <a:pt x="0" y="0"/>
                  </a:moveTo>
                  <a:cubicBezTo>
                    <a:pt x="0" y="0"/>
                    <a:pt x="4" y="17"/>
                    <a:pt x="22" y="24"/>
                  </a:cubicBezTo>
                  <a:cubicBezTo>
                    <a:pt x="22" y="61"/>
                    <a:pt x="22" y="61"/>
                    <a:pt x="22" y="61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1" name="Freeform 330"/>
            <p:cNvSpPr>
              <a:spLocks/>
            </p:cNvSpPr>
            <p:nvPr/>
          </p:nvSpPr>
          <p:spPr bwMode="auto">
            <a:xfrm>
              <a:off x="8928100" y="3917951"/>
              <a:ext cx="30163" cy="82550"/>
            </a:xfrm>
            <a:custGeom>
              <a:avLst/>
              <a:gdLst>
                <a:gd name="T0" fmla="*/ 0 w 22"/>
                <a:gd name="T1" fmla="*/ 0 h 61"/>
                <a:gd name="T2" fmla="*/ 22 w 22"/>
                <a:gd name="T3" fmla="*/ 24 h 61"/>
                <a:gd name="T4" fmla="*/ 22 w 22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1">
                  <a:moveTo>
                    <a:pt x="0" y="0"/>
                  </a:moveTo>
                  <a:cubicBezTo>
                    <a:pt x="0" y="0"/>
                    <a:pt x="4" y="17"/>
                    <a:pt x="22" y="24"/>
                  </a:cubicBezTo>
                  <a:cubicBezTo>
                    <a:pt x="22" y="61"/>
                    <a:pt x="22" y="61"/>
                    <a:pt x="22" y="61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2" name="Freeform 331"/>
            <p:cNvSpPr>
              <a:spLocks/>
            </p:cNvSpPr>
            <p:nvPr/>
          </p:nvSpPr>
          <p:spPr bwMode="auto">
            <a:xfrm>
              <a:off x="9042400" y="3917951"/>
              <a:ext cx="30163" cy="82550"/>
            </a:xfrm>
            <a:custGeom>
              <a:avLst/>
              <a:gdLst>
                <a:gd name="T0" fmla="*/ 22 w 22"/>
                <a:gd name="T1" fmla="*/ 0 h 61"/>
                <a:gd name="T2" fmla="*/ 0 w 22"/>
                <a:gd name="T3" fmla="*/ 24 h 61"/>
                <a:gd name="T4" fmla="*/ 0 w 22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1">
                  <a:moveTo>
                    <a:pt x="22" y="0"/>
                  </a:moveTo>
                  <a:cubicBezTo>
                    <a:pt x="22" y="0"/>
                    <a:pt x="18" y="17"/>
                    <a:pt x="0" y="24"/>
                  </a:cubicBezTo>
                  <a:cubicBezTo>
                    <a:pt x="0" y="61"/>
                    <a:pt x="0" y="61"/>
                    <a:pt x="0" y="61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3" name="Freeform 332"/>
            <p:cNvSpPr>
              <a:spLocks/>
            </p:cNvSpPr>
            <p:nvPr/>
          </p:nvSpPr>
          <p:spPr bwMode="auto">
            <a:xfrm>
              <a:off x="9042400" y="3917951"/>
              <a:ext cx="30163" cy="82550"/>
            </a:xfrm>
            <a:custGeom>
              <a:avLst/>
              <a:gdLst>
                <a:gd name="T0" fmla="*/ 22 w 22"/>
                <a:gd name="T1" fmla="*/ 0 h 61"/>
                <a:gd name="T2" fmla="*/ 0 w 22"/>
                <a:gd name="T3" fmla="*/ 24 h 61"/>
                <a:gd name="T4" fmla="*/ 0 w 22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1">
                  <a:moveTo>
                    <a:pt x="22" y="0"/>
                  </a:moveTo>
                  <a:cubicBezTo>
                    <a:pt x="22" y="0"/>
                    <a:pt x="18" y="17"/>
                    <a:pt x="0" y="24"/>
                  </a:cubicBezTo>
                  <a:cubicBezTo>
                    <a:pt x="0" y="61"/>
                    <a:pt x="0" y="61"/>
                    <a:pt x="0" y="61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4" name="Freeform 333"/>
            <p:cNvSpPr>
              <a:spLocks/>
            </p:cNvSpPr>
            <p:nvPr/>
          </p:nvSpPr>
          <p:spPr bwMode="auto">
            <a:xfrm>
              <a:off x="8836025" y="4203701"/>
              <a:ext cx="328613" cy="222250"/>
            </a:xfrm>
            <a:custGeom>
              <a:avLst/>
              <a:gdLst>
                <a:gd name="T0" fmla="*/ 177 w 207"/>
                <a:gd name="T1" fmla="*/ 120 h 140"/>
                <a:gd name="T2" fmla="*/ 104 w 207"/>
                <a:gd name="T3" fmla="*/ 140 h 140"/>
                <a:gd name="T4" fmla="*/ 30 w 207"/>
                <a:gd name="T5" fmla="*/ 120 h 140"/>
                <a:gd name="T6" fmla="*/ 0 w 207"/>
                <a:gd name="T7" fmla="*/ 0 h 140"/>
                <a:gd name="T8" fmla="*/ 103 w 207"/>
                <a:gd name="T9" fmla="*/ 22 h 140"/>
                <a:gd name="T10" fmla="*/ 207 w 207"/>
                <a:gd name="T11" fmla="*/ 0 h 140"/>
                <a:gd name="T12" fmla="*/ 177 w 207"/>
                <a:gd name="T1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140">
                  <a:moveTo>
                    <a:pt x="177" y="120"/>
                  </a:moveTo>
                  <a:lnTo>
                    <a:pt x="104" y="140"/>
                  </a:lnTo>
                  <a:lnTo>
                    <a:pt x="30" y="120"/>
                  </a:lnTo>
                  <a:lnTo>
                    <a:pt x="0" y="0"/>
                  </a:lnTo>
                  <a:lnTo>
                    <a:pt x="103" y="22"/>
                  </a:lnTo>
                  <a:lnTo>
                    <a:pt x="207" y="0"/>
                  </a:lnTo>
                  <a:lnTo>
                    <a:pt x="177" y="12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5" name="Freeform 334"/>
            <p:cNvSpPr>
              <a:spLocks/>
            </p:cNvSpPr>
            <p:nvPr/>
          </p:nvSpPr>
          <p:spPr bwMode="auto">
            <a:xfrm>
              <a:off x="8999538" y="4238626"/>
              <a:ext cx="0" cy="187325"/>
            </a:xfrm>
            <a:custGeom>
              <a:avLst/>
              <a:gdLst>
                <a:gd name="T0" fmla="*/ 0 h 118"/>
                <a:gd name="T1" fmla="*/ 118 h 118"/>
                <a:gd name="T2" fmla="*/ 0 h 11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18">
                  <a:moveTo>
                    <a:pt x="0" y="0"/>
                  </a:moveTo>
                  <a:lnTo>
                    <a:pt x="0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6" name="Line 335"/>
            <p:cNvSpPr>
              <a:spLocks noChangeShapeType="1"/>
            </p:cNvSpPr>
            <p:nvPr/>
          </p:nvSpPr>
          <p:spPr bwMode="auto">
            <a:xfrm>
              <a:off x="8999538" y="4238626"/>
              <a:ext cx="0" cy="1873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7" name="Freeform 336"/>
            <p:cNvSpPr>
              <a:spLocks/>
            </p:cNvSpPr>
            <p:nvPr/>
          </p:nvSpPr>
          <p:spPr bwMode="auto">
            <a:xfrm>
              <a:off x="8828088" y="4256088"/>
              <a:ext cx="50800" cy="84138"/>
            </a:xfrm>
            <a:custGeom>
              <a:avLst/>
              <a:gdLst>
                <a:gd name="T0" fmla="*/ 1 w 38"/>
                <a:gd name="T1" fmla="*/ 27 h 62"/>
                <a:gd name="T2" fmla="*/ 17 w 38"/>
                <a:gd name="T3" fmla="*/ 2 h 62"/>
                <a:gd name="T4" fmla="*/ 31 w 38"/>
                <a:gd name="T5" fmla="*/ 9 h 62"/>
                <a:gd name="T6" fmla="*/ 37 w 38"/>
                <a:gd name="T7" fmla="*/ 39 h 62"/>
                <a:gd name="T8" fmla="*/ 36 w 38"/>
                <a:gd name="T9" fmla="*/ 46 h 62"/>
                <a:gd name="T10" fmla="*/ 32 w 38"/>
                <a:gd name="T11" fmla="*/ 62 h 62"/>
                <a:gd name="T12" fmla="*/ 12 w 38"/>
                <a:gd name="T13" fmla="*/ 49 h 62"/>
                <a:gd name="T14" fmla="*/ 1 w 38"/>
                <a:gd name="T1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62">
                  <a:moveTo>
                    <a:pt x="1" y="27"/>
                  </a:moveTo>
                  <a:cubicBezTo>
                    <a:pt x="2" y="18"/>
                    <a:pt x="6" y="8"/>
                    <a:pt x="17" y="2"/>
                  </a:cubicBezTo>
                  <a:cubicBezTo>
                    <a:pt x="23" y="0"/>
                    <a:pt x="29" y="3"/>
                    <a:pt x="31" y="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8" y="41"/>
                    <a:pt x="37" y="44"/>
                    <a:pt x="36" y="46"/>
                  </a:cubicBezTo>
                  <a:cubicBezTo>
                    <a:pt x="33" y="50"/>
                    <a:pt x="30" y="56"/>
                    <a:pt x="32" y="62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4" y="44"/>
                    <a:pt x="0" y="36"/>
                    <a:pt x="1" y="2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8" name="Freeform 337"/>
            <p:cNvSpPr>
              <a:spLocks/>
            </p:cNvSpPr>
            <p:nvPr/>
          </p:nvSpPr>
          <p:spPr bwMode="auto">
            <a:xfrm>
              <a:off x="9121775" y="4256088"/>
              <a:ext cx="52388" cy="84138"/>
            </a:xfrm>
            <a:custGeom>
              <a:avLst/>
              <a:gdLst>
                <a:gd name="T0" fmla="*/ 37 w 38"/>
                <a:gd name="T1" fmla="*/ 27 h 62"/>
                <a:gd name="T2" fmla="*/ 21 w 38"/>
                <a:gd name="T3" fmla="*/ 2 h 62"/>
                <a:gd name="T4" fmla="*/ 7 w 38"/>
                <a:gd name="T5" fmla="*/ 9 h 62"/>
                <a:gd name="T6" fmla="*/ 1 w 38"/>
                <a:gd name="T7" fmla="*/ 39 h 62"/>
                <a:gd name="T8" fmla="*/ 2 w 38"/>
                <a:gd name="T9" fmla="*/ 46 h 62"/>
                <a:gd name="T10" fmla="*/ 6 w 38"/>
                <a:gd name="T11" fmla="*/ 62 h 62"/>
                <a:gd name="T12" fmla="*/ 26 w 38"/>
                <a:gd name="T13" fmla="*/ 49 h 62"/>
                <a:gd name="T14" fmla="*/ 37 w 38"/>
                <a:gd name="T1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62">
                  <a:moveTo>
                    <a:pt x="37" y="27"/>
                  </a:moveTo>
                  <a:cubicBezTo>
                    <a:pt x="36" y="18"/>
                    <a:pt x="32" y="8"/>
                    <a:pt x="21" y="2"/>
                  </a:cubicBezTo>
                  <a:cubicBezTo>
                    <a:pt x="15" y="0"/>
                    <a:pt x="9" y="3"/>
                    <a:pt x="7" y="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41"/>
                    <a:pt x="1" y="44"/>
                    <a:pt x="2" y="46"/>
                  </a:cubicBezTo>
                  <a:cubicBezTo>
                    <a:pt x="5" y="50"/>
                    <a:pt x="8" y="56"/>
                    <a:pt x="6" y="6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34" y="44"/>
                    <a:pt x="38" y="36"/>
                    <a:pt x="37" y="2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1" name="Группа 710"/>
          <p:cNvGrpSpPr/>
          <p:nvPr/>
        </p:nvGrpSpPr>
        <p:grpSpPr>
          <a:xfrm>
            <a:off x="5820966" y="3083103"/>
            <a:ext cx="235744" cy="406004"/>
            <a:chOff x="7761288" y="3884613"/>
            <a:chExt cx="314325" cy="541338"/>
          </a:xfrm>
        </p:grpSpPr>
        <p:sp>
          <p:nvSpPr>
            <p:cNvPr id="669" name="Freeform 338"/>
            <p:cNvSpPr>
              <a:spLocks/>
            </p:cNvSpPr>
            <p:nvPr/>
          </p:nvSpPr>
          <p:spPr bwMode="auto">
            <a:xfrm>
              <a:off x="7761288" y="4084638"/>
              <a:ext cx="136525" cy="192088"/>
            </a:xfrm>
            <a:custGeom>
              <a:avLst/>
              <a:gdLst>
                <a:gd name="T0" fmla="*/ 25 w 100"/>
                <a:gd name="T1" fmla="*/ 0 h 142"/>
                <a:gd name="T2" fmla="*/ 4 w 100"/>
                <a:gd name="T3" fmla="*/ 47 h 142"/>
                <a:gd name="T4" fmla="*/ 13 w 100"/>
                <a:gd name="T5" fmla="*/ 128 h 142"/>
                <a:gd name="T6" fmla="*/ 100 w 100"/>
                <a:gd name="T7" fmla="*/ 128 h 142"/>
                <a:gd name="T8" fmla="*/ 100 w 100"/>
                <a:gd name="T9" fmla="*/ 0 h 142"/>
                <a:gd name="T10" fmla="*/ 25 w 100"/>
                <a:gd name="T1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42">
                  <a:moveTo>
                    <a:pt x="25" y="0"/>
                  </a:moveTo>
                  <a:cubicBezTo>
                    <a:pt x="0" y="1"/>
                    <a:pt x="1" y="29"/>
                    <a:pt x="4" y="47"/>
                  </a:cubicBezTo>
                  <a:cubicBezTo>
                    <a:pt x="9" y="74"/>
                    <a:pt x="21" y="100"/>
                    <a:pt x="13" y="128"/>
                  </a:cubicBezTo>
                  <a:cubicBezTo>
                    <a:pt x="13" y="128"/>
                    <a:pt x="59" y="142"/>
                    <a:pt x="100" y="128"/>
                  </a:cubicBezTo>
                  <a:cubicBezTo>
                    <a:pt x="100" y="0"/>
                    <a:pt x="100" y="0"/>
                    <a:pt x="100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0" name="Freeform 339"/>
            <p:cNvSpPr>
              <a:spLocks/>
            </p:cNvSpPr>
            <p:nvPr/>
          </p:nvSpPr>
          <p:spPr bwMode="auto">
            <a:xfrm>
              <a:off x="7940675" y="4084638"/>
              <a:ext cx="134938" cy="192088"/>
            </a:xfrm>
            <a:custGeom>
              <a:avLst/>
              <a:gdLst>
                <a:gd name="T0" fmla="*/ 75 w 100"/>
                <a:gd name="T1" fmla="*/ 0 h 142"/>
                <a:gd name="T2" fmla="*/ 96 w 100"/>
                <a:gd name="T3" fmla="*/ 47 h 142"/>
                <a:gd name="T4" fmla="*/ 87 w 100"/>
                <a:gd name="T5" fmla="*/ 128 h 142"/>
                <a:gd name="T6" fmla="*/ 0 w 100"/>
                <a:gd name="T7" fmla="*/ 128 h 142"/>
                <a:gd name="T8" fmla="*/ 0 w 100"/>
                <a:gd name="T9" fmla="*/ 0 h 142"/>
                <a:gd name="T10" fmla="*/ 75 w 100"/>
                <a:gd name="T1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42">
                  <a:moveTo>
                    <a:pt x="75" y="0"/>
                  </a:moveTo>
                  <a:cubicBezTo>
                    <a:pt x="100" y="1"/>
                    <a:pt x="99" y="29"/>
                    <a:pt x="96" y="47"/>
                  </a:cubicBezTo>
                  <a:cubicBezTo>
                    <a:pt x="91" y="74"/>
                    <a:pt x="79" y="100"/>
                    <a:pt x="87" y="128"/>
                  </a:cubicBezTo>
                  <a:cubicBezTo>
                    <a:pt x="87" y="128"/>
                    <a:pt x="41" y="142"/>
                    <a:pt x="0" y="12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1" name="Rectangle 340"/>
            <p:cNvSpPr>
              <a:spLocks noChangeArrowheads="1"/>
            </p:cNvSpPr>
            <p:nvPr/>
          </p:nvSpPr>
          <p:spPr bwMode="auto">
            <a:xfrm>
              <a:off x="7866063" y="4211638"/>
              <a:ext cx="104775" cy="7937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2" name="Freeform 341"/>
            <p:cNvSpPr>
              <a:spLocks/>
            </p:cNvSpPr>
            <p:nvPr/>
          </p:nvSpPr>
          <p:spPr bwMode="auto">
            <a:xfrm>
              <a:off x="7766050" y="4264026"/>
              <a:ext cx="304800" cy="161925"/>
            </a:xfrm>
            <a:custGeom>
              <a:avLst/>
              <a:gdLst>
                <a:gd name="T0" fmla="*/ 224 w 226"/>
                <a:gd name="T1" fmla="*/ 50 h 120"/>
                <a:gd name="T2" fmla="*/ 152 w 226"/>
                <a:gd name="T3" fmla="*/ 0 h 120"/>
                <a:gd name="T4" fmla="*/ 113 w 226"/>
                <a:gd name="T5" fmla="*/ 11 h 120"/>
                <a:gd name="T6" fmla="*/ 74 w 226"/>
                <a:gd name="T7" fmla="*/ 0 h 120"/>
                <a:gd name="T8" fmla="*/ 2 w 226"/>
                <a:gd name="T9" fmla="*/ 50 h 120"/>
                <a:gd name="T10" fmla="*/ 0 w 226"/>
                <a:gd name="T11" fmla="*/ 62 h 120"/>
                <a:gd name="T12" fmla="*/ 0 w 226"/>
                <a:gd name="T13" fmla="*/ 120 h 120"/>
                <a:gd name="T14" fmla="*/ 226 w 226"/>
                <a:gd name="T15" fmla="*/ 120 h 120"/>
                <a:gd name="T16" fmla="*/ 226 w 226"/>
                <a:gd name="T17" fmla="*/ 62 h 120"/>
                <a:gd name="T18" fmla="*/ 224 w 226"/>
                <a:gd name="T19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120">
                  <a:moveTo>
                    <a:pt x="224" y="50"/>
                  </a:moveTo>
                  <a:cubicBezTo>
                    <a:pt x="213" y="11"/>
                    <a:pt x="152" y="0"/>
                    <a:pt x="152" y="0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13" y="11"/>
                    <a:pt x="2" y="50"/>
                  </a:cubicBezTo>
                  <a:cubicBezTo>
                    <a:pt x="1" y="53"/>
                    <a:pt x="0" y="58"/>
                    <a:pt x="0" y="6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26" y="120"/>
                    <a:pt x="226" y="120"/>
                    <a:pt x="226" y="120"/>
                  </a:cubicBezTo>
                  <a:cubicBezTo>
                    <a:pt x="226" y="62"/>
                    <a:pt x="226" y="62"/>
                    <a:pt x="226" y="62"/>
                  </a:cubicBezTo>
                  <a:cubicBezTo>
                    <a:pt x="226" y="58"/>
                    <a:pt x="225" y="53"/>
                    <a:pt x="224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3" name="Freeform 342"/>
            <p:cNvSpPr>
              <a:spLocks/>
            </p:cNvSpPr>
            <p:nvPr/>
          </p:nvSpPr>
          <p:spPr bwMode="auto">
            <a:xfrm>
              <a:off x="7785100" y="4011613"/>
              <a:ext cx="268288" cy="233363"/>
            </a:xfrm>
            <a:custGeom>
              <a:avLst/>
              <a:gdLst>
                <a:gd name="T0" fmla="*/ 169 w 198"/>
                <a:gd name="T1" fmla="*/ 52 h 172"/>
                <a:gd name="T2" fmla="*/ 169 w 198"/>
                <a:gd name="T3" fmla="*/ 32 h 172"/>
                <a:gd name="T4" fmla="*/ 101 w 198"/>
                <a:gd name="T5" fmla="*/ 0 h 172"/>
                <a:gd name="T6" fmla="*/ 29 w 198"/>
                <a:gd name="T7" fmla="*/ 32 h 172"/>
                <a:gd name="T8" fmla="*/ 29 w 198"/>
                <a:gd name="T9" fmla="*/ 52 h 172"/>
                <a:gd name="T10" fmla="*/ 28 w 198"/>
                <a:gd name="T11" fmla="*/ 93 h 172"/>
                <a:gd name="T12" fmla="*/ 28 w 198"/>
                <a:gd name="T13" fmla="*/ 101 h 172"/>
                <a:gd name="T14" fmla="*/ 99 w 198"/>
                <a:gd name="T15" fmla="*/ 172 h 172"/>
                <a:gd name="T16" fmla="*/ 170 w 198"/>
                <a:gd name="T17" fmla="*/ 101 h 172"/>
                <a:gd name="T18" fmla="*/ 170 w 198"/>
                <a:gd name="T19" fmla="*/ 93 h 172"/>
                <a:gd name="T20" fmla="*/ 169 w 198"/>
                <a:gd name="T21" fmla="*/ 5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172">
                  <a:moveTo>
                    <a:pt x="169" y="52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0" y="52"/>
                    <a:pt x="2" y="93"/>
                    <a:pt x="28" y="93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48"/>
                    <a:pt x="63" y="172"/>
                    <a:pt x="99" y="172"/>
                  </a:cubicBezTo>
                  <a:cubicBezTo>
                    <a:pt x="135" y="172"/>
                    <a:pt x="170" y="148"/>
                    <a:pt x="170" y="101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96" y="93"/>
                    <a:pt x="198" y="52"/>
                    <a:pt x="169" y="52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4" name="Freeform 343"/>
            <p:cNvSpPr>
              <a:spLocks/>
            </p:cNvSpPr>
            <p:nvPr/>
          </p:nvSpPr>
          <p:spPr bwMode="auto">
            <a:xfrm>
              <a:off x="7785100" y="3913188"/>
              <a:ext cx="249238" cy="196850"/>
            </a:xfrm>
            <a:custGeom>
              <a:avLst/>
              <a:gdLst>
                <a:gd name="T0" fmla="*/ 30 w 184"/>
                <a:gd name="T1" fmla="*/ 119 h 146"/>
                <a:gd name="T2" fmla="*/ 100 w 184"/>
                <a:gd name="T3" fmla="*/ 26 h 146"/>
                <a:gd name="T4" fmla="*/ 170 w 184"/>
                <a:gd name="T5" fmla="*/ 119 h 146"/>
                <a:gd name="T6" fmla="*/ 30 w 184"/>
                <a:gd name="T7" fmla="*/ 11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146">
                  <a:moveTo>
                    <a:pt x="30" y="119"/>
                  </a:moveTo>
                  <a:cubicBezTo>
                    <a:pt x="0" y="41"/>
                    <a:pt x="66" y="10"/>
                    <a:pt x="100" y="26"/>
                  </a:cubicBezTo>
                  <a:cubicBezTo>
                    <a:pt x="184" y="0"/>
                    <a:pt x="181" y="93"/>
                    <a:pt x="170" y="119"/>
                  </a:cubicBezTo>
                  <a:cubicBezTo>
                    <a:pt x="94" y="146"/>
                    <a:pt x="66" y="50"/>
                    <a:pt x="30" y="11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5" name="Freeform 344"/>
            <p:cNvSpPr>
              <a:spLocks/>
            </p:cNvSpPr>
            <p:nvPr/>
          </p:nvSpPr>
          <p:spPr bwMode="auto">
            <a:xfrm>
              <a:off x="7810500" y="4270376"/>
              <a:ext cx="215900" cy="155575"/>
            </a:xfrm>
            <a:custGeom>
              <a:avLst/>
              <a:gdLst>
                <a:gd name="T0" fmla="*/ 137 w 160"/>
                <a:gd name="T1" fmla="*/ 0 h 115"/>
                <a:gd name="T2" fmla="*/ 122 w 160"/>
                <a:gd name="T3" fmla="*/ 55 h 115"/>
                <a:gd name="T4" fmla="*/ 38 w 160"/>
                <a:gd name="T5" fmla="*/ 55 h 115"/>
                <a:gd name="T6" fmla="*/ 23 w 160"/>
                <a:gd name="T7" fmla="*/ 0 h 115"/>
                <a:gd name="T8" fmla="*/ 0 w 160"/>
                <a:gd name="T9" fmla="*/ 10 h 115"/>
                <a:gd name="T10" fmla="*/ 15 w 160"/>
                <a:gd name="T11" fmla="*/ 64 h 115"/>
                <a:gd name="T12" fmla="*/ 15 w 160"/>
                <a:gd name="T13" fmla="*/ 115 h 115"/>
                <a:gd name="T14" fmla="*/ 145 w 160"/>
                <a:gd name="T15" fmla="*/ 115 h 115"/>
                <a:gd name="T16" fmla="*/ 145 w 160"/>
                <a:gd name="T17" fmla="*/ 64 h 115"/>
                <a:gd name="T18" fmla="*/ 160 w 160"/>
                <a:gd name="T19" fmla="*/ 10 h 115"/>
                <a:gd name="T20" fmla="*/ 137 w 160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15">
                  <a:moveTo>
                    <a:pt x="137" y="0"/>
                  </a:moveTo>
                  <a:cubicBezTo>
                    <a:pt x="122" y="55"/>
                    <a:pt x="122" y="55"/>
                    <a:pt x="122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2"/>
                    <a:pt x="8" y="5"/>
                    <a:pt x="0" y="10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52" y="5"/>
                    <a:pt x="144" y="2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6" name="Rectangle 345"/>
            <p:cNvSpPr>
              <a:spLocks noChangeArrowheads="1"/>
            </p:cNvSpPr>
            <p:nvPr/>
          </p:nvSpPr>
          <p:spPr bwMode="auto">
            <a:xfrm>
              <a:off x="7869238" y="4375151"/>
              <a:ext cx="100013" cy="508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7" name="Freeform 346"/>
            <p:cNvSpPr>
              <a:spLocks/>
            </p:cNvSpPr>
            <p:nvPr/>
          </p:nvSpPr>
          <p:spPr bwMode="auto">
            <a:xfrm>
              <a:off x="7877175" y="4140201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8" name="Line 347"/>
            <p:cNvSpPr>
              <a:spLocks noChangeShapeType="1"/>
            </p:cNvSpPr>
            <p:nvPr/>
          </p:nvSpPr>
          <p:spPr bwMode="auto">
            <a:xfrm>
              <a:off x="7877175" y="4140201"/>
              <a:ext cx="0" cy="635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9" name="Freeform 348"/>
            <p:cNvSpPr>
              <a:spLocks/>
            </p:cNvSpPr>
            <p:nvPr/>
          </p:nvSpPr>
          <p:spPr bwMode="auto">
            <a:xfrm>
              <a:off x="7961313" y="4140201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0" name="Line 349"/>
            <p:cNvSpPr>
              <a:spLocks noChangeShapeType="1"/>
            </p:cNvSpPr>
            <p:nvPr/>
          </p:nvSpPr>
          <p:spPr bwMode="auto">
            <a:xfrm>
              <a:off x="7961313" y="4140201"/>
              <a:ext cx="0" cy="635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1" name="Freeform 350"/>
            <p:cNvSpPr>
              <a:spLocks/>
            </p:cNvSpPr>
            <p:nvPr/>
          </p:nvSpPr>
          <p:spPr bwMode="auto">
            <a:xfrm>
              <a:off x="7888288" y="4183063"/>
              <a:ext cx="60325" cy="28575"/>
            </a:xfrm>
            <a:custGeom>
              <a:avLst/>
              <a:gdLst>
                <a:gd name="T0" fmla="*/ 0 w 44"/>
                <a:gd name="T1" fmla="*/ 0 h 21"/>
                <a:gd name="T2" fmla="*/ 22 w 44"/>
                <a:gd name="T3" fmla="*/ 21 h 21"/>
                <a:gd name="T4" fmla="*/ 44 w 44"/>
                <a:gd name="T5" fmla="*/ 0 h 21"/>
                <a:gd name="T6" fmla="*/ 0 w 44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1">
                  <a:moveTo>
                    <a:pt x="0" y="0"/>
                  </a:moveTo>
                  <a:cubicBezTo>
                    <a:pt x="0" y="12"/>
                    <a:pt x="10" y="21"/>
                    <a:pt x="22" y="21"/>
                  </a:cubicBezTo>
                  <a:cubicBezTo>
                    <a:pt x="34" y="21"/>
                    <a:pt x="44" y="12"/>
                    <a:pt x="4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2" name="Freeform 351"/>
            <p:cNvSpPr>
              <a:spLocks/>
            </p:cNvSpPr>
            <p:nvPr/>
          </p:nvSpPr>
          <p:spPr bwMode="auto">
            <a:xfrm>
              <a:off x="7832725" y="4038601"/>
              <a:ext cx="173038" cy="93663"/>
            </a:xfrm>
            <a:custGeom>
              <a:avLst/>
              <a:gdLst>
                <a:gd name="T0" fmla="*/ 0 w 128"/>
                <a:gd name="T1" fmla="*/ 0 h 69"/>
                <a:gd name="T2" fmla="*/ 87 w 128"/>
                <a:gd name="T3" fmla="*/ 64 h 69"/>
                <a:gd name="T4" fmla="*/ 80 w 128"/>
                <a:gd name="T5" fmla="*/ 46 h 69"/>
                <a:gd name="T6" fmla="*/ 128 w 128"/>
                <a:gd name="T7" fmla="*/ 64 h 69"/>
                <a:gd name="T8" fmla="*/ 117 w 128"/>
                <a:gd name="T9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69">
                  <a:moveTo>
                    <a:pt x="0" y="0"/>
                  </a:moveTo>
                  <a:cubicBezTo>
                    <a:pt x="0" y="0"/>
                    <a:pt x="25" y="61"/>
                    <a:pt x="87" y="64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5" y="69"/>
                    <a:pt x="128" y="64"/>
                  </a:cubicBezTo>
                  <a:cubicBezTo>
                    <a:pt x="117" y="27"/>
                    <a:pt x="117" y="27"/>
                    <a:pt x="117" y="2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3" name="Freeform 352"/>
            <p:cNvSpPr>
              <a:spLocks/>
            </p:cNvSpPr>
            <p:nvPr/>
          </p:nvSpPr>
          <p:spPr bwMode="auto">
            <a:xfrm>
              <a:off x="7832725" y="4038601"/>
              <a:ext cx="173038" cy="93663"/>
            </a:xfrm>
            <a:custGeom>
              <a:avLst/>
              <a:gdLst>
                <a:gd name="T0" fmla="*/ 0 w 128"/>
                <a:gd name="T1" fmla="*/ 0 h 69"/>
                <a:gd name="T2" fmla="*/ 87 w 128"/>
                <a:gd name="T3" fmla="*/ 64 h 69"/>
                <a:gd name="T4" fmla="*/ 80 w 128"/>
                <a:gd name="T5" fmla="*/ 46 h 69"/>
                <a:gd name="T6" fmla="*/ 128 w 128"/>
                <a:gd name="T7" fmla="*/ 64 h 69"/>
                <a:gd name="T8" fmla="*/ 117 w 128"/>
                <a:gd name="T9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69">
                  <a:moveTo>
                    <a:pt x="0" y="0"/>
                  </a:moveTo>
                  <a:cubicBezTo>
                    <a:pt x="0" y="0"/>
                    <a:pt x="25" y="61"/>
                    <a:pt x="87" y="64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5" y="69"/>
                    <a:pt x="128" y="64"/>
                  </a:cubicBezTo>
                  <a:cubicBezTo>
                    <a:pt x="117" y="27"/>
                    <a:pt x="117" y="27"/>
                    <a:pt x="117" y="2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4" name="Freeform 353"/>
            <p:cNvSpPr>
              <a:spLocks/>
            </p:cNvSpPr>
            <p:nvPr/>
          </p:nvSpPr>
          <p:spPr bwMode="auto">
            <a:xfrm>
              <a:off x="7777163" y="4037013"/>
              <a:ext cx="284163" cy="47625"/>
            </a:xfrm>
            <a:custGeom>
              <a:avLst/>
              <a:gdLst>
                <a:gd name="T0" fmla="*/ 195 w 210"/>
                <a:gd name="T1" fmla="*/ 36 h 36"/>
                <a:gd name="T2" fmla="*/ 15 w 210"/>
                <a:gd name="T3" fmla="*/ 36 h 36"/>
                <a:gd name="T4" fmla="*/ 0 w 210"/>
                <a:gd name="T5" fmla="*/ 21 h 36"/>
                <a:gd name="T6" fmla="*/ 0 w 210"/>
                <a:gd name="T7" fmla="*/ 15 h 36"/>
                <a:gd name="T8" fmla="*/ 15 w 210"/>
                <a:gd name="T9" fmla="*/ 0 h 36"/>
                <a:gd name="T10" fmla="*/ 195 w 210"/>
                <a:gd name="T11" fmla="*/ 0 h 36"/>
                <a:gd name="T12" fmla="*/ 210 w 210"/>
                <a:gd name="T13" fmla="*/ 15 h 36"/>
                <a:gd name="T14" fmla="*/ 210 w 210"/>
                <a:gd name="T15" fmla="*/ 21 h 36"/>
                <a:gd name="T16" fmla="*/ 195 w 210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36">
                  <a:moveTo>
                    <a:pt x="19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6" y="36"/>
                    <a:pt x="0" y="30"/>
                    <a:pt x="0" y="2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204" y="0"/>
                    <a:pt x="210" y="7"/>
                    <a:pt x="210" y="15"/>
                  </a:cubicBezTo>
                  <a:cubicBezTo>
                    <a:pt x="210" y="21"/>
                    <a:pt x="210" y="21"/>
                    <a:pt x="210" y="21"/>
                  </a:cubicBezTo>
                  <a:cubicBezTo>
                    <a:pt x="210" y="30"/>
                    <a:pt x="204" y="36"/>
                    <a:pt x="195" y="36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5" name="Freeform 354"/>
            <p:cNvSpPr>
              <a:spLocks/>
            </p:cNvSpPr>
            <p:nvPr/>
          </p:nvSpPr>
          <p:spPr bwMode="auto">
            <a:xfrm>
              <a:off x="7791450" y="3902076"/>
              <a:ext cx="254000" cy="134938"/>
            </a:xfrm>
            <a:custGeom>
              <a:avLst/>
              <a:gdLst>
                <a:gd name="T0" fmla="*/ 128 w 188"/>
                <a:gd name="T1" fmla="*/ 0 h 99"/>
                <a:gd name="T2" fmla="*/ 60 w 188"/>
                <a:gd name="T3" fmla="*/ 0 h 99"/>
                <a:gd name="T4" fmla="*/ 0 w 188"/>
                <a:gd name="T5" fmla="*/ 99 h 99"/>
                <a:gd name="T6" fmla="*/ 188 w 188"/>
                <a:gd name="T7" fmla="*/ 99 h 99"/>
                <a:gd name="T8" fmla="*/ 128 w 188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99">
                  <a:moveTo>
                    <a:pt x="128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" y="0"/>
                    <a:pt x="0" y="99"/>
                    <a:pt x="0" y="99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188" y="99"/>
                    <a:pt x="183" y="0"/>
                    <a:pt x="12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6" name="Freeform 355"/>
            <p:cNvSpPr>
              <a:spLocks/>
            </p:cNvSpPr>
            <p:nvPr/>
          </p:nvSpPr>
          <p:spPr bwMode="auto">
            <a:xfrm>
              <a:off x="7891463" y="3884613"/>
              <a:ext cx="53975" cy="134938"/>
            </a:xfrm>
            <a:custGeom>
              <a:avLst/>
              <a:gdLst>
                <a:gd name="T0" fmla="*/ 0 w 40"/>
                <a:gd name="T1" fmla="*/ 9 h 100"/>
                <a:gd name="T2" fmla="*/ 0 w 40"/>
                <a:gd name="T3" fmla="*/ 78 h 100"/>
                <a:gd name="T4" fmla="*/ 19 w 40"/>
                <a:gd name="T5" fmla="*/ 99 h 100"/>
                <a:gd name="T6" fmla="*/ 40 w 40"/>
                <a:gd name="T7" fmla="*/ 79 h 100"/>
                <a:gd name="T8" fmla="*/ 40 w 40"/>
                <a:gd name="T9" fmla="*/ 9 h 100"/>
                <a:gd name="T10" fmla="*/ 32 w 40"/>
                <a:gd name="T11" fmla="*/ 0 h 100"/>
                <a:gd name="T12" fmla="*/ 8 w 40"/>
                <a:gd name="T13" fmla="*/ 0 h 100"/>
                <a:gd name="T14" fmla="*/ 0 w 40"/>
                <a:gd name="T15" fmla="*/ 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00">
                  <a:moveTo>
                    <a:pt x="0" y="9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89"/>
                    <a:pt x="8" y="98"/>
                    <a:pt x="19" y="99"/>
                  </a:cubicBezTo>
                  <a:cubicBezTo>
                    <a:pt x="30" y="100"/>
                    <a:pt x="40" y="90"/>
                    <a:pt x="40" y="7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4"/>
                    <a:pt x="36" y="0"/>
                    <a:pt x="3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7" name="Freeform 356"/>
            <p:cNvSpPr>
              <a:spLocks/>
            </p:cNvSpPr>
            <p:nvPr/>
          </p:nvSpPr>
          <p:spPr bwMode="auto">
            <a:xfrm>
              <a:off x="7824788" y="3927476"/>
              <a:ext cx="38100" cy="109538"/>
            </a:xfrm>
            <a:custGeom>
              <a:avLst/>
              <a:gdLst>
                <a:gd name="T0" fmla="*/ 0 w 28"/>
                <a:gd name="T1" fmla="*/ 0 h 80"/>
                <a:gd name="T2" fmla="*/ 28 w 28"/>
                <a:gd name="T3" fmla="*/ 31 h 80"/>
                <a:gd name="T4" fmla="*/ 28 w 2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80">
                  <a:moveTo>
                    <a:pt x="0" y="0"/>
                  </a:moveTo>
                  <a:cubicBezTo>
                    <a:pt x="0" y="0"/>
                    <a:pt x="5" y="21"/>
                    <a:pt x="28" y="31"/>
                  </a:cubicBezTo>
                  <a:cubicBezTo>
                    <a:pt x="28" y="80"/>
                    <a:pt x="28" y="80"/>
                    <a:pt x="28" y="8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8" name="Freeform 357"/>
            <p:cNvSpPr>
              <a:spLocks/>
            </p:cNvSpPr>
            <p:nvPr/>
          </p:nvSpPr>
          <p:spPr bwMode="auto">
            <a:xfrm>
              <a:off x="7824788" y="3927476"/>
              <a:ext cx="38100" cy="109538"/>
            </a:xfrm>
            <a:custGeom>
              <a:avLst/>
              <a:gdLst>
                <a:gd name="T0" fmla="*/ 0 w 28"/>
                <a:gd name="T1" fmla="*/ 0 h 80"/>
                <a:gd name="T2" fmla="*/ 28 w 28"/>
                <a:gd name="T3" fmla="*/ 31 h 80"/>
                <a:gd name="T4" fmla="*/ 28 w 2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80">
                  <a:moveTo>
                    <a:pt x="0" y="0"/>
                  </a:moveTo>
                  <a:cubicBezTo>
                    <a:pt x="0" y="0"/>
                    <a:pt x="5" y="21"/>
                    <a:pt x="28" y="31"/>
                  </a:cubicBezTo>
                  <a:cubicBezTo>
                    <a:pt x="28" y="80"/>
                    <a:pt x="28" y="80"/>
                    <a:pt x="28" y="8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9" name="Freeform 358"/>
            <p:cNvSpPr>
              <a:spLocks/>
            </p:cNvSpPr>
            <p:nvPr/>
          </p:nvSpPr>
          <p:spPr bwMode="auto">
            <a:xfrm>
              <a:off x="7974013" y="3927476"/>
              <a:ext cx="38100" cy="109538"/>
            </a:xfrm>
            <a:custGeom>
              <a:avLst/>
              <a:gdLst>
                <a:gd name="T0" fmla="*/ 28 w 28"/>
                <a:gd name="T1" fmla="*/ 0 h 80"/>
                <a:gd name="T2" fmla="*/ 0 w 28"/>
                <a:gd name="T3" fmla="*/ 31 h 80"/>
                <a:gd name="T4" fmla="*/ 0 w 2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80">
                  <a:moveTo>
                    <a:pt x="28" y="0"/>
                  </a:moveTo>
                  <a:cubicBezTo>
                    <a:pt x="28" y="0"/>
                    <a:pt x="23" y="21"/>
                    <a:pt x="0" y="31"/>
                  </a:cubicBezTo>
                  <a:cubicBezTo>
                    <a:pt x="0" y="80"/>
                    <a:pt x="0" y="80"/>
                    <a:pt x="0" y="8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0" name="Freeform 359"/>
            <p:cNvSpPr>
              <a:spLocks/>
            </p:cNvSpPr>
            <p:nvPr/>
          </p:nvSpPr>
          <p:spPr bwMode="auto">
            <a:xfrm>
              <a:off x="7974013" y="3927476"/>
              <a:ext cx="38100" cy="109538"/>
            </a:xfrm>
            <a:custGeom>
              <a:avLst/>
              <a:gdLst>
                <a:gd name="T0" fmla="*/ 28 w 28"/>
                <a:gd name="T1" fmla="*/ 0 h 80"/>
                <a:gd name="T2" fmla="*/ 0 w 28"/>
                <a:gd name="T3" fmla="*/ 31 h 80"/>
                <a:gd name="T4" fmla="*/ 0 w 2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80">
                  <a:moveTo>
                    <a:pt x="28" y="0"/>
                  </a:moveTo>
                  <a:cubicBezTo>
                    <a:pt x="28" y="0"/>
                    <a:pt x="23" y="21"/>
                    <a:pt x="0" y="31"/>
                  </a:cubicBezTo>
                  <a:cubicBezTo>
                    <a:pt x="0" y="80"/>
                    <a:pt x="0" y="80"/>
                    <a:pt x="0" y="8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0" name="Группа 709"/>
          <p:cNvGrpSpPr/>
          <p:nvPr/>
        </p:nvGrpSpPr>
        <p:grpSpPr>
          <a:xfrm>
            <a:off x="4917281" y="3072388"/>
            <a:ext cx="397670" cy="427435"/>
            <a:chOff x="6556375" y="3856038"/>
            <a:chExt cx="530226" cy="569913"/>
          </a:xfrm>
        </p:grpSpPr>
        <p:sp>
          <p:nvSpPr>
            <p:cNvPr id="691" name="Freeform 360"/>
            <p:cNvSpPr>
              <a:spLocks/>
            </p:cNvSpPr>
            <p:nvPr/>
          </p:nvSpPr>
          <p:spPr bwMode="auto">
            <a:xfrm>
              <a:off x="6556375" y="3856038"/>
              <a:ext cx="347663" cy="420688"/>
            </a:xfrm>
            <a:custGeom>
              <a:avLst/>
              <a:gdLst>
                <a:gd name="T0" fmla="*/ 224 w 258"/>
                <a:gd name="T1" fmla="*/ 79 h 311"/>
                <a:gd name="T2" fmla="*/ 34 w 258"/>
                <a:gd name="T3" fmla="*/ 79 h 311"/>
                <a:gd name="T4" fmla="*/ 24 w 258"/>
                <a:gd name="T5" fmla="*/ 244 h 311"/>
                <a:gd name="T6" fmla="*/ 57 w 258"/>
                <a:gd name="T7" fmla="*/ 264 h 311"/>
                <a:gd name="T8" fmla="*/ 49 w 258"/>
                <a:gd name="T9" fmla="*/ 283 h 311"/>
                <a:gd name="T10" fmla="*/ 209 w 258"/>
                <a:gd name="T11" fmla="*/ 283 h 311"/>
                <a:gd name="T12" fmla="*/ 202 w 258"/>
                <a:gd name="T13" fmla="*/ 264 h 311"/>
                <a:gd name="T14" fmla="*/ 235 w 258"/>
                <a:gd name="T15" fmla="*/ 244 h 311"/>
                <a:gd name="T16" fmla="*/ 224 w 258"/>
                <a:gd name="T17" fmla="*/ 7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11">
                  <a:moveTo>
                    <a:pt x="224" y="79"/>
                  </a:moveTo>
                  <a:cubicBezTo>
                    <a:pt x="193" y="3"/>
                    <a:pt x="67" y="0"/>
                    <a:pt x="34" y="79"/>
                  </a:cubicBezTo>
                  <a:cubicBezTo>
                    <a:pt x="0" y="160"/>
                    <a:pt x="59" y="222"/>
                    <a:pt x="24" y="244"/>
                  </a:cubicBezTo>
                  <a:cubicBezTo>
                    <a:pt x="24" y="244"/>
                    <a:pt x="37" y="269"/>
                    <a:pt x="57" y="264"/>
                  </a:cubicBezTo>
                  <a:cubicBezTo>
                    <a:pt x="57" y="264"/>
                    <a:pt x="57" y="272"/>
                    <a:pt x="49" y="283"/>
                  </a:cubicBezTo>
                  <a:cubicBezTo>
                    <a:pt x="76" y="311"/>
                    <a:pt x="183" y="311"/>
                    <a:pt x="209" y="283"/>
                  </a:cubicBezTo>
                  <a:cubicBezTo>
                    <a:pt x="201" y="272"/>
                    <a:pt x="202" y="264"/>
                    <a:pt x="202" y="264"/>
                  </a:cubicBezTo>
                  <a:cubicBezTo>
                    <a:pt x="222" y="269"/>
                    <a:pt x="235" y="244"/>
                    <a:pt x="235" y="244"/>
                  </a:cubicBezTo>
                  <a:cubicBezTo>
                    <a:pt x="200" y="222"/>
                    <a:pt x="258" y="160"/>
                    <a:pt x="224" y="7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2" name="Freeform 361"/>
            <p:cNvSpPr>
              <a:spLocks/>
            </p:cNvSpPr>
            <p:nvPr/>
          </p:nvSpPr>
          <p:spPr bwMode="auto">
            <a:xfrm>
              <a:off x="6621463" y="4002088"/>
              <a:ext cx="217488" cy="228600"/>
            </a:xfrm>
            <a:custGeom>
              <a:avLst/>
              <a:gdLst>
                <a:gd name="T0" fmla="*/ 150 w 160"/>
                <a:gd name="T1" fmla="*/ 24 h 169"/>
                <a:gd name="T2" fmla="*/ 126 w 160"/>
                <a:gd name="T3" fmla="*/ 1 h 169"/>
                <a:gd name="T4" fmla="*/ 53 w 160"/>
                <a:gd name="T5" fmla="*/ 24 h 169"/>
                <a:gd name="T6" fmla="*/ 68 w 160"/>
                <a:gd name="T7" fmla="*/ 0 h 169"/>
                <a:gd name="T8" fmla="*/ 10 w 160"/>
                <a:gd name="T9" fmla="*/ 24 h 169"/>
                <a:gd name="T10" fmla="*/ 0 w 160"/>
                <a:gd name="T11" fmla="*/ 45 h 169"/>
                <a:gd name="T12" fmla="*/ 14 w 160"/>
                <a:gd name="T13" fmla="*/ 66 h 169"/>
                <a:gd name="T14" fmla="*/ 15 w 160"/>
                <a:gd name="T15" fmla="*/ 66 h 169"/>
                <a:gd name="T16" fmla="*/ 64 w 160"/>
                <a:gd name="T17" fmla="*/ 125 h 169"/>
                <a:gd name="T18" fmla="*/ 64 w 160"/>
                <a:gd name="T19" fmla="*/ 169 h 169"/>
                <a:gd name="T20" fmla="*/ 97 w 160"/>
                <a:gd name="T21" fmla="*/ 169 h 169"/>
                <a:gd name="T22" fmla="*/ 97 w 160"/>
                <a:gd name="T23" fmla="*/ 125 h 169"/>
                <a:gd name="T24" fmla="*/ 146 w 160"/>
                <a:gd name="T25" fmla="*/ 66 h 169"/>
                <a:gd name="T26" fmla="*/ 147 w 160"/>
                <a:gd name="T27" fmla="*/ 66 h 169"/>
                <a:gd name="T28" fmla="*/ 160 w 160"/>
                <a:gd name="T29" fmla="*/ 45 h 169"/>
                <a:gd name="T30" fmla="*/ 150 w 160"/>
                <a:gd name="T31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69">
                  <a:moveTo>
                    <a:pt x="150" y="24"/>
                  </a:moveTo>
                  <a:cubicBezTo>
                    <a:pt x="135" y="15"/>
                    <a:pt x="126" y="1"/>
                    <a:pt x="126" y="1"/>
                  </a:cubicBezTo>
                  <a:cubicBezTo>
                    <a:pt x="101" y="27"/>
                    <a:pt x="53" y="24"/>
                    <a:pt x="53" y="2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8" y="1"/>
                    <a:pt x="10" y="24"/>
                    <a:pt x="10" y="24"/>
                  </a:cubicBezTo>
                  <a:cubicBezTo>
                    <a:pt x="4" y="26"/>
                    <a:pt x="0" y="35"/>
                    <a:pt x="0" y="45"/>
                  </a:cubicBezTo>
                  <a:cubicBezTo>
                    <a:pt x="0" y="56"/>
                    <a:pt x="6" y="66"/>
                    <a:pt x="14" y="66"/>
                  </a:cubicBezTo>
                  <a:cubicBezTo>
                    <a:pt x="14" y="66"/>
                    <a:pt x="14" y="66"/>
                    <a:pt x="15" y="66"/>
                  </a:cubicBezTo>
                  <a:cubicBezTo>
                    <a:pt x="23" y="93"/>
                    <a:pt x="40" y="117"/>
                    <a:pt x="64" y="125"/>
                  </a:cubicBezTo>
                  <a:cubicBezTo>
                    <a:pt x="64" y="169"/>
                    <a:pt x="64" y="169"/>
                    <a:pt x="64" y="169"/>
                  </a:cubicBezTo>
                  <a:cubicBezTo>
                    <a:pt x="97" y="169"/>
                    <a:pt x="97" y="169"/>
                    <a:pt x="97" y="169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121" y="117"/>
                    <a:pt x="138" y="93"/>
                    <a:pt x="146" y="66"/>
                  </a:cubicBezTo>
                  <a:cubicBezTo>
                    <a:pt x="146" y="66"/>
                    <a:pt x="146" y="66"/>
                    <a:pt x="147" y="66"/>
                  </a:cubicBezTo>
                  <a:cubicBezTo>
                    <a:pt x="154" y="66"/>
                    <a:pt x="160" y="56"/>
                    <a:pt x="160" y="45"/>
                  </a:cubicBezTo>
                  <a:cubicBezTo>
                    <a:pt x="160" y="35"/>
                    <a:pt x="156" y="26"/>
                    <a:pt x="150" y="2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3" name="Freeform 362"/>
            <p:cNvSpPr>
              <a:spLocks/>
            </p:cNvSpPr>
            <p:nvPr/>
          </p:nvSpPr>
          <p:spPr bwMode="auto">
            <a:xfrm>
              <a:off x="6613525" y="4211638"/>
              <a:ext cx="233363" cy="214313"/>
            </a:xfrm>
            <a:custGeom>
              <a:avLst/>
              <a:gdLst>
                <a:gd name="T0" fmla="*/ 110 w 172"/>
                <a:gd name="T1" fmla="*/ 0 h 158"/>
                <a:gd name="T2" fmla="*/ 86 w 172"/>
                <a:gd name="T3" fmla="*/ 15 h 158"/>
                <a:gd name="T4" fmla="*/ 63 w 172"/>
                <a:gd name="T5" fmla="*/ 0 h 158"/>
                <a:gd name="T6" fmla="*/ 0 w 172"/>
                <a:gd name="T7" fmla="*/ 45 h 158"/>
                <a:gd name="T8" fmla="*/ 0 w 172"/>
                <a:gd name="T9" fmla="*/ 158 h 158"/>
                <a:gd name="T10" fmla="*/ 172 w 172"/>
                <a:gd name="T11" fmla="*/ 158 h 158"/>
                <a:gd name="T12" fmla="*/ 172 w 172"/>
                <a:gd name="T13" fmla="*/ 45 h 158"/>
                <a:gd name="T14" fmla="*/ 110 w 172"/>
                <a:gd name="T1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58">
                  <a:moveTo>
                    <a:pt x="110" y="0"/>
                  </a:moveTo>
                  <a:cubicBezTo>
                    <a:pt x="86" y="15"/>
                    <a:pt x="86" y="15"/>
                    <a:pt x="86" y="15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10" y="0"/>
                    <a:pt x="0" y="45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172" y="158"/>
                    <a:pt x="172" y="158"/>
                    <a:pt x="172" y="158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62" y="0"/>
                    <a:pt x="110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4" name="Freeform 363"/>
            <p:cNvSpPr>
              <a:spLocks/>
            </p:cNvSpPr>
            <p:nvPr/>
          </p:nvSpPr>
          <p:spPr bwMode="auto">
            <a:xfrm>
              <a:off x="6594475" y="3983038"/>
              <a:ext cx="273050" cy="0"/>
            </a:xfrm>
            <a:custGeom>
              <a:avLst/>
              <a:gdLst>
                <a:gd name="T0" fmla="*/ 0 w 172"/>
                <a:gd name="T1" fmla="*/ 172 w 172"/>
                <a:gd name="T2" fmla="*/ 0 w 17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72">
                  <a:moveTo>
                    <a:pt x="0" y="0"/>
                  </a:moveTo>
                  <a:lnTo>
                    <a:pt x="1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5" name="Line 364"/>
            <p:cNvSpPr>
              <a:spLocks noChangeShapeType="1"/>
            </p:cNvSpPr>
            <p:nvPr/>
          </p:nvSpPr>
          <p:spPr bwMode="auto">
            <a:xfrm>
              <a:off x="6594475" y="3983038"/>
              <a:ext cx="273050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6" name="Freeform 365"/>
            <p:cNvSpPr>
              <a:spLocks/>
            </p:cNvSpPr>
            <p:nvPr/>
          </p:nvSpPr>
          <p:spPr bwMode="auto">
            <a:xfrm>
              <a:off x="6704013" y="3910013"/>
              <a:ext cx="52388" cy="52388"/>
            </a:xfrm>
            <a:custGeom>
              <a:avLst/>
              <a:gdLst>
                <a:gd name="T0" fmla="*/ 33 w 33"/>
                <a:gd name="T1" fmla="*/ 11 h 33"/>
                <a:gd name="T2" fmla="*/ 23 w 33"/>
                <a:gd name="T3" fmla="*/ 11 h 33"/>
                <a:gd name="T4" fmla="*/ 23 w 33"/>
                <a:gd name="T5" fmla="*/ 0 h 33"/>
                <a:gd name="T6" fmla="*/ 11 w 33"/>
                <a:gd name="T7" fmla="*/ 0 h 33"/>
                <a:gd name="T8" fmla="*/ 11 w 33"/>
                <a:gd name="T9" fmla="*/ 11 h 33"/>
                <a:gd name="T10" fmla="*/ 0 w 33"/>
                <a:gd name="T11" fmla="*/ 11 h 33"/>
                <a:gd name="T12" fmla="*/ 0 w 33"/>
                <a:gd name="T13" fmla="*/ 23 h 33"/>
                <a:gd name="T14" fmla="*/ 11 w 33"/>
                <a:gd name="T15" fmla="*/ 23 h 33"/>
                <a:gd name="T16" fmla="*/ 11 w 33"/>
                <a:gd name="T17" fmla="*/ 33 h 33"/>
                <a:gd name="T18" fmla="*/ 23 w 33"/>
                <a:gd name="T19" fmla="*/ 33 h 33"/>
                <a:gd name="T20" fmla="*/ 23 w 33"/>
                <a:gd name="T21" fmla="*/ 23 h 33"/>
                <a:gd name="T22" fmla="*/ 33 w 33"/>
                <a:gd name="T23" fmla="*/ 23 h 33"/>
                <a:gd name="T24" fmla="*/ 33 w 33"/>
                <a:gd name="T25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33">
                  <a:moveTo>
                    <a:pt x="33" y="11"/>
                  </a:moveTo>
                  <a:lnTo>
                    <a:pt x="23" y="11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11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11" y="23"/>
                  </a:lnTo>
                  <a:lnTo>
                    <a:pt x="11" y="33"/>
                  </a:lnTo>
                  <a:lnTo>
                    <a:pt x="23" y="33"/>
                  </a:lnTo>
                  <a:lnTo>
                    <a:pt x="23" y="23"/>
                  </a:lnTo>
                  <a:lnTo>
                    <a:pt x="33" y="23"/>
                  </a:lnTo>
                  <a:lnTo>
                    <a:pt x="33" y="11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7" name="Freeform 366"/>
            <p:cNvSpPr>
              <a:spLocks/>
            </p:cNvSpPr>
            <p:nvPr/>
          </p:nvSpPr>
          <p:spPr bwMode="auto">
            <a:xfrm>
              <a:off x="6731000" y="4232276"/>
              <a:ext cx="0" cy="193675"/>
            </a:xfrm>
            <a:custGeom>
              <a:avLst/>
              <a:gdLst>
                <a:gd name="T0" fmla="*/ 0 h 122"/>
                <a:gd name="T1" fmla="*/ 122 h 122"/>
                <a:gd name="T2" fmla="*/ 0 h 12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22">
                  <a:moveTo>
                    <a:pt x="0" y="0"/>
                  </a:moveTo>
                  <a:lnTo>
                    <a:pt x="0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8" name="Line 367"/>
            <p:cNvSpPr>
              <a:spLocks noChangeShapeType="1"/>
            </p:cNvSpPr>
            <p:nvPr/>
          </p:nvSpPr>
          <p:spPr bwMode="auto">
            <a:xfrm>
              <a:off x="6731000" y="4232276"/>
              <a:ext cx="0" cy="19367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9" name="Freeform 368"/>
            <p:cNvSpPr>
              <a:spLocks/>
            </p:cNvSpPr>
            <p:nvPr/>
          </p:nvSpPr>
          <p:spPr bwMode="auto">
            <a:xfrm>
              <a:off x="6664325" y="4195763"/>
              <a:ext cx="66675" cy="106363"/>
            </a:xfrm>
            <a:custGeom>
              <a:avLst/>
              <a:gdLst>
                <a:gd name="T0" fmla="*/ 28 w 42"/>
                <a:gd name="T1" fmla="*/ 0 h 67"/>
                <a:gd name="T2" fmla="*/ 0 w 42"/>
                <a:gd name="T3" fmla="*/ 10 h 67"/>
                <a:gd name="T4" fmla="*/ 42 w 42"/>
                <a:gd name="T5" fmla="*/ 67 h 67"/>
                <a:gd name="T6" fmla="*/ 42 w 42"/>
                <a:gd name="T7" fmla="*/ 23 h 67"/>
                <a:gd name="T8" fmla="*/ 28 w 4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67">
                  <a:moveTo>
                    <a:pt x="28" y="0"/>
                  </a:moveTo>
                  <a:lnTo>
                    <a:pt x="0" y="10"/>
                  </a:lnTo>
                  <a:lnTo>
                    <a:pt x="42" y="67"/>
                  </a:lnTo>
                  <a:lnTo>
                    <a:pt x="42" y="2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0" name="Freeform 369"/>
            <p:cNvSpPr>
              <a:spLocks/>
            </p:cNvSpPr>
            <p:nvPr/>
          </p:nvSpPr>
          <p:spPr bwMode="auto">
            <a:xfrm>
              <a:off x="6731000" y="4195763"/>
              <a:ext cx="66675" cy="106363"/>
            </a:xfrm>
            <a:custGeom>
              <a:avLst/>
              <a:gdLst>
                <a:gd name="T0" fmla="*/ 14 w 42"/>
                <a:gd name="T1" fmla="*/ 0 h 67"/>
                <a:gd name="T2" fmla="*/ 42 w 42"/>
                <a:gd name="T3" fmla="*/ 10 h 67"/>
                <a:gd name="T4" fmla="*/ 0 w 42"/>
                <a:gd name="T5" fmla="*/ 67 h 67"/>
                <a:gd name="T6" fmla="*/ 0 w 42"/>
                <a:gd name="T7" fmla="*/ 23 h 67"/>
                <a:gd name="T8" fmla="*/ 14 w 4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67">
                  <a:moveTo>
                    <a:pt x="14" y="0"/>
                  </a:moveTo>
                  <a:lnTo>
                    <a:pt x="42" y="10"/>
                  </a:lnTo>
                  <a:lnTo>
                    <a:pt x="0" y="67"/>
                  </a:lnTo>
                  <a:lnTo>
                    <a:pt x="0" y="2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1" name="Freeform 370"/>
            <p:cNvSpPr>
              <a:spLocks/>
            </p:cNvSpPr>
            <p:nvPr/>
          </p:nvSpPr>
          <p:spPr bwMode="auto">
            <a:xfrm>
              <a:off x="6632575" y="4289426"/>
              <a:ext cx="80963" cy="103188"/>
            </a:xfrm>
            <a:custGeom>
              <a:avLst/>
              <a:gdLst>
                <a:gd name="T0" fmla="*/ 44 w 60"/>
                <a:gd name="T1" fmla="*/ 76 h 76"/>
                <a:gd name="T2" fmla="*/ 49 w 60"/>
                <a:gd name="T3" fmla="*/ 76 h 76"/>
                <a:gd name="T4" fmla="*/ 60 w 60"/>
                <a:gd name="T5" fmla="*/ 65 h 76"/>
                <a:gd name="T6" fmla="*/ 60 w 60"/>
                <a:gd name="T7" fmla="*/ 29 h 76"/>
                <a:gd name="T8" fmla="*/ 30 w 60"/>
                <a:gd name="T9" fmla="*/ 1 h 76"/>
                <a:gd name="T10" fmla="*/ 0 w 60"/>
                <a:gd name="T11" fmla="*/ 29 h 76"/>
                <a:gd name="T12" fmla="*/ 0 w 60"/>
                <a:gd name="T13" fmla="*/ 65 h 76"/>
                <a:gd name="T14" fmla="*/ 11 w 60"/>
                <a:gd name="T15" fmla="*/ 76 h 76"/>
                <a:gd name="T16" fmla="*/ 16 w 60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6">
                  <a:moveTo>
                    <a:pt x="44" y="76"/>
                  </a:moveTo>
                  <a:cubicBezTo>
                    <a:pt x="49" y="76"/>
                    <a:pt x="49" y="76"/>
                    <a:pt x="49" y="76"/>
                  </a:cubicBezTo>
                  <a:cubicBezTo>
                    <a:pt x="55" y="76"/>
                    <a:pt x="60" y="71"/>
                    <a:pt x="60" y="65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13"/>
                    <a:pt x="46" y="0"/>
                    <a:pt x="30" y="1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1"/>
                    <a:pt x="5" y="76"/>
                    <a:pt x="11" y="76"/>
                  </a:cubicBezTo>
                  <a:cubicBezTo>
                    <a:pt x="16" y="76"/>
                    <a:pt x="16" y="76"/>
                    <a:pt x="16" y="76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2" name="Freeform 371"/>
            <p:cNvSpPr>
              <a:spLocks/>
            </p:cNvSpPr>
            <p:nvPr/>
          </p:nvSpPr>
          <p:spPr bwMode="auto">
            <a:xfrm>
              <a:off x="6632575" y="4289426"/>
              <a:ext cx="80963" cy="103188"/>
            </a:xfrm>
            <a:custGeom>
              <a:avLst/>
              <a:gdLst>
                <a:gd name="T0" fmla="*/ 44 w 60"/>
                <a:gd name="T1" fmla="*/ 76 h 76"/>
                <a:gd name="T2" fmla="*/ 49 w 60"/>
                <a:gd name="T3" fmla="*/ 76 h 76"/>
                <a:gd name="T4" fmla="*/ 60 w 60"/>
                <a:gd name="T5" fmla="*/ 65 h 76"/>
                <a:gd name="T6" fmla="*/ 60 w 60"/>
                <a:gd name="T7" fmla="*/ 29 h 76"/>
                <a:gd name="T8" fmla="*/ 30 w 60"/>
                <a:gd name="T9" fmla="*/ 1 h 76"/>
                <a:gd name="T10" fmla="*/ 0 w 60"/>
                <a:gd name="T11" fmla="*/ 29 h 76"/>
                <a:gd name="T12" fmla="*/ 0 w 60"/>
                <a:gd name="T13" fmla="*/ 65 h 76"/>
                <a:gd name="T14" fmla="*/ 11 w 60"/>
                <a:gd name="T15" fmla="*/ 76 h 76"/>
                <a:gd name="T16" fmla="*/ 16 w 60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6">
                  <a:moveTo>
                    <a:pt x="44" y="76"/>
                  </a:moveTo>
                  <a:cubicBezTo>
                    <a:pt x="49" y="76"/>
                    <a:pt x="49" y="76"/>
                    <a:pt x="49" y="76"/>
                  </a:cubicBezTo>
                  <a:cubicBezTo>
                    <a:pt x="55" y="76"/>
                    <a:pt x="60" y="71"/>
                    <a:pt x="60" y="65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13"/>
                    <a:pt x="46" y="0"/>
                    <a:pt x="30" y="1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1"/>
                    <a:pt x="5" y="76"/>
                    <a:pt x="11" y="76"/>
                  </a:cubicBezTo>
                  <a:cubicBezTo>
                    <a:pt x="16" y="76"/>
                    <a:pt x="16" y="76"/>
                    <a:pt x="16" y="76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3" name="Freeform 372"/>
            <p:cNvSpPr>
              <a:spLocks/>
            </p:cNvSpPr>
            <p:nvPr/>
          </p:nvSpPr>
          <p:spPr bwMode="auto">
            <a:xfrm>
              <a:off x="6673850" y="4225926"/>
              <a:ext cx="0" cy="65088"/>
            </a:xfrm>
            <a:custGeom>
              <a:avLst/>
              <a:gdLst>
                <a:gd name="T0" fmla="*/ 41 h 41"/>
                <a:gd name="T1" fmla="*/ 0 h 41"/>
                <a:gd name="T2" fmla="*/ 41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41"/>
                  </a:move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4" name="Line 373"/>
            <p:cNvSpPr>
              <a:spLocks noChangeShapeType="1"/>
            </p:cNvSpPr>
            <p:nvPr/>
          </p:nvSpPr>
          <p:spPr bwMode="auto">
            <a:xfrm flipV="1">
              <a:off x="6673850" y="4225926"/>
              <a:ext cx="0" cy="65088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5" name="Freeform 374"/>
            <p:cNvSpPr>
              <a:spLocks/>
            </p:cNvSpPr>
            <p:nvPr/>
          </p:nvSpPr>
          <p:spPr bwMode="auto">
            <a:xfrm>
              <a:off x="6786563" y="4225926"/>
              <a:ext cx="0" cy="107950"/>
            </a:xfrm>
            <a:custGeom>
              <a:avLst/>
              <a:gdLst>
                <a:gd name="T0" fmla="*/ 68 h 68"/>
                <a:gd name="T1" fmla="*/ 0 h 68"/>
                <a:gd name="T2" fmla="*/ 68 h 6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8">
                  <a:moveTo>
                    <a:pt x="0" y="68"/>
                  </a:moveTo>
                  <a:lnTo>
                    <a:pt x="0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6" name="Line 375"/>
            <p:cNvSpPr>
              <a:spLocks noChangeShapeType="1"/>
            </p:cNvSpPr>
            <p:nvPr/>
          </p:nvSpPr>
          <p:spPr bwMode="auto">
            <a:xfrm flipV="1">
              <a:off x="6786563" y="4225926"/>
              <a:ext cx="0" cy="10795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7" name="Oval 376"/>
            <p:cNvSpPr>
              <a:spLocks noChangeArrowheads="1"/>
            </p:cNvSpPr>
            <p:nvPr/>
          </p:nvSpPr>
          <p:spPr bwMode="auto">
            <a:xfrm>
              <a:off x="6765925" y="4325938"/>
              <a:ext cx="44450" cy="428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8" name="Rectangle 377"/>
            <p:cNvSpPr>
              <a:spLocks noChangeArrowheads="1"/>
            </p:cNvSpPr>
            <p:nvPr/>
          </p:nvSpPr>
          <p:spPr bwMode="auto">
            <a:xfrm>
              <a:off x="6894513" y="4175126"/>
              <a:ext cx="192088" cy="25082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9" name="Rectangle 378"/>
            <p:cNvSpPr>
              <a:spLocks noChangeArrowheads="1"/>
            </p:cNvSpPr>
            <p:nvPr/>
          </p:nvSpPr>
          <p:spPr bwMode="auto">
            <a:xfrm>
              <a:off x="6953250" y="4160838"/>
              <a:ext cx="74613" cy="3492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0" name="Freeform 380"/>
            <p:cNvSpPr>
              <a:spLocks/>
            </p:cNvSpPr>
            <p:nvPr/>
          </p:nvSpPr>
          <p:spPr bwMode="auto">
            <a:xfrm>
              <a:off x="6927850" y="4230688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1" name="Line 381"/>
            <p:cNvSpPr>
              <a:spLocks noChangeShapeType="1"/>
            </p:cNvSpPr>
            <p:nvPr/>
          </p:nvSpPr>
          <p:spPr bwMode="auto">
            <a:xfrm>
              <a:off x="6927850" y="4230688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2" name="Freeform 382"/>
            <p:cNvSpPr>
              <a:spLocks/>
            </p:cNvSpPr>
            <p:nvPr/>
          </p:nvSpPr>
          <p:spPr bwMode="auto">
            <a:xfrm>
              <a:off x="6927850" y="4256088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3" name="Line 383"/>
            <p:cNvSpPr>
              <a:spLocks noChangeShapeType="1"/>
            </p:cNvSpPr>
            <p:nvPr/>
          </p:nvSpPr>
          <p:spPr bwMode="auto">
            <a:xfrm>
              <a:off x="6927850" y="4256088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4" name="Freeform 384"/>
            <p:cNvSpPr>
              <a:spLocks/>
            </p:cNvSpPr>
            <p:nvPr/>
          </p:nvSpPr>
          <p:spPr bwMode="auto">
            <a:xfrm>
              <a:off x="6927850" y="4279901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5" name="Line 385"/>
            <p:cNvSpPr>
              <a:spLocks noChangeShapeType="1"/>
            </p:cNvSpPr>
            <p:nvPr/>
          </p:nvSpPr>
          <p:spPr bwMode="auto">
            <a:xfrm>
              <a:off x="6927850" y="4279901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" name="Freeform 386"/>
            <p:cNvSpPr>
              <a:spLocks/>
            </p:cNvSpPr>
            <p:nvPr/>
          </p:nvSpPr>
          <p:spPr bwMode="auto">
            <a:xfrm>
              <a:off x="6927850" y="4303713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7" name="Line 387"/>
            <p:cNvSpPr>
              <a:spLocks noChangeShapeType="1"/>
            </p:cNvSpPr>
            <p:nvPr/>
          </p:nvSpPr>
          <p:spPr bwMode="auto">
            <a:xfrm>
              <a:off x="6927850" y="4303713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" name="Freeform 388"/>
            <p:cNvSpPr>
              <a:spLocks/>
            </p:cNvSpPr>
            <p:nvPr/>
          </p:nvSpPr>
          <p:spPr bwMode="auto">
            <a:xfrm>
              <a:off x="6927850" y="4329113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9" name="Line 389"/>
            <p:cNvSpPr>
              <a:spLocks noChangeShapeType="1"/>
            </p:cNvSpPr>
            <p:nvPr/>
          </p:nvSpPr>
          <p:spPr bwMode="auto">
            <a:xfrm>
              <a:off x="6927850" y="4329113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0" name="Freeform 390"/>
            <p:cNvSpPr>
              <a:spLocks/>
            </p:cNvSpPr>
            <p:nvPr/>
          </p:nvSpPr>
          <p:spPr bwMode="auto">
            <a:xfrm>
              <a:off x="6927850" y="4351338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" name="Line 391"/>
            <p:cNvSpPr>
              <a:spLocks noChangeShapeType="1"/>
            </p:cNvSpPr>
            <p:nvPr/>
          </p:nvSpPr>
          <p:spPr bwMode="auto">
            <a:xfrm>
              <a:off x="6927850" y="4351338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4" name="Группа 723"/>
          <p:cNvGrpSpPr/>
          <p:nvPr/>
        </p:nvGrpSpPr>
        <p:grpSpPr>
          <a:xfrm>
            <a:off x="8170069" y="2446853"/>
            <a:ext cx="404813" cy="371475"/>
            <a:chOff x="10893425" y="3041651"/>
            <a:chExt cx="539751" cy="495300"/>
          </a:xfrm>
        </p:grpSpPr>
        <p:sp>
          <p:nvSpPr>
            <p:cNvPr id="322" name="Freeform 392"/>
            <p:cNvSpPr>
              <a:spLocks/>
            </p:cNvSpPr>
            <p:nvPr/>
          </p:nvSpPr>
          <p:spPr bwMode="auto">
            <a:xfrm>
              <a:off x="11177588" y="3251201"/>
              <a:ext cx="214313" cy="249238"/>
            </a:xfrm>
            <a:custGeom>
              <a:avLst/>
              <a:gdLst>
                <a:gd name="T0" fmla="*/ 11 w 135"/>
                <a:gd name="T1" fmla="*/ 62 h 157"/>
                <a:gd name="T2" fmla="*/ 11 w 135"/>
                <a:gd name="T3" fmla="*/ 0 h 157"/>
                <a:gd name="T4" fmla="*/ 0 w 135"/>
                <a:gd name="T5" fmla="*/ 0 h 157"/>
                <a:gd name="T6" fmla="*/ 0 w 135"/>
                <a:gd name="T7" fmla="*/ 67 h 157"/>
                <a:gd name="T8" fmla="*/ 129 w 135"/>
                <a:gd name="T9" fmla="*/ 157 h 157"/>
                <a:gd name="T10" fmla="*/ 135 w 135"/>
                <a:gd name="T11" fmla="*/ 149 h 157"/>
                <a:gd name="T12" fmla="*/ 11 w 135"/>
                <a:gd name="T13" fmla="*/ 6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57">
                  <a:moveTo>
                    <a:pt x="11" y="62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67"/>
                  </a:lnTo>
                  <a:lnTo>
                    <a:pt x="129" y="157"/>
                  </a:lnTo>
                  <a:lnTo>
                    <a:pt x="135" y="149"/>
                  </a:lnTo>
                  <a:lnTo>
                    <a:pt x="11" y="62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3" name="Freeform 393"/>
            <p:cNvSpPr>
              <a:spLocks/>
            </p:cNvSpPr>
            <p:nvPr/>
          </p:nvSpPr>
          <p:spPr bwMode="auto">
            <a:xfrm>
              <a:off x="10893425" y="3041651"/>
              <a:ext cx="155575" cy="107950"/>
            </a:xfrm>
            <a:custGeom>
              <a:avLst/>
              <a:gdLst>
                <a:gd name="T0" fmla="*/ 58 w 115"/>
                <a:gd name="T1" fmla="*/ 0 h 80"/>
                <a:gd name="T2" fmla="*/ 0 w 115"/>
                <a:gd name="T3" fmla="*/ 80 h 80"/>
                <a:gd name="T4" fmla="*/ 115 w 115"/>
                <a:gd name="T5" fmla="*/ 80 h 80"/>
                <a:gd name="T6" fmla="*/ 58 w 115"/>
                <a:gd name="T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80">
                  <a:moveTo>
                    <a:pt x="58" y="0"/>
                  </a:moveTo>
                  <a:cubicBezTo>
                    <a:pt x="26" y="0"/>
                    <a:pt x="0" y="36"/>
                    <a:pt x="0" y="80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5" y="36"/>
                    <a:pt x="89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4" name="Freeform 394"/>
            <p:cNvSpPr>
              <a:spLocks noEditPoints="1"/>
            </p:cNvSpPr>
            <p:nvPr/>
          </p:nvSpPr>
          <p:spPr bwMode="auto">
            <a:xfrm>
              <a:off x="10912475" y="3279776"/>
              <a:ext cx="246063" cy="247650"/>
            </a:xfrm>
            <a:custGeom>
              <a:avLst/>
              <a:gdLst>
                <a:gd name="T0" fmla="*/ 97 w 182"/>
                <a:gd name="T1" fmla="*/ 22 h 183"/>
                <a:gd name="T2" fmla="*/ 19 w 182"/>
                <a:gd name="T3" fmla="*/ 24 h 183"/>
                <a:gd name="T4" fmla="*/ 20 w 182"/>
                <a:gd name="T5" fmla="*/ 97 h 183"/>
                <a:gd name="T6" fmla="*/ 90 w 182"/>
                <a:gd name="T7" fmla="*/ 104 h 183"/>
                <a:gd name="T8" fmla="*/ 165 w 182"/>
                <a:gd name="T9" fmla="*/ 179 h 183"/>
                <a:gd name="T10" fmla="*/ 178 w 182"/>
                <a:gd name="T11" fmla="*/ 179 h 183"/>
                <a:gd name="T12" fmla="*/ 178 w 182"/>
                <a:gd name="T13" fmla="*/ 179 h 183"/>
                <a:gd name="T14" fmla="*/ 178 w 182"/>
                <a:gd name="T15" fmla="*/ 166 h 183"/>
                <a:gd name="T16" fmla="*/ 170 w 182"/>
                <a:gd name="T17" fmla="*/ 157 h 183"/>
                <a:gd name="T18" fmla="*/ 176 w 182"/>
                <a:gd name="T19" fmla="*/ 151 h 183"/>
                <a:gd name="T20" fmla="*/ 176 w 182"/>
                <a:gd name="T21" fmla="*/ 138 h 183"/>
                <a:gd name="T22" fmla="*/ 176 w 182"/>
                <a:gd name="T23" fmla="*/ 138 h 183"/>
                <a:gd name="T24" fmla="*/ 163 w 182"/>
                <a:gd name="T25" fmla="*/ 138 h 183"/>
                <a:gd name="T26" fmla="*/ 157 w 182"/>
                <a:gd name="T27" fmla="*/ 144 h 183"/>
                <a:gd name="T28" fmla="*/ 145 w 182"/>
                <a:gd name="T29" fmla="*/ 133 h 183"/>
                <a:gd name="T30" fmla="*/ 152 w 182"/>
                <a:gd name="T31" fmla="*/ 127 h 183"/>
                <a:gd name="T32" fmla="*/ 152 w 182"/>
                <a:gd name="T33" fmla="*/ 114 h 183"/>
                <a:gd name="T34" fmla="*/ 152 w 182"/>
                <a:gd name="T35" fmla="*/ 114 h 183"/>
                <a:gd name="T36" fmla="*/ 139 w 182"/>
                <a:gd name="T37" fmla="*/ 114 h 183"/>
                <a:gd name="T38" fmla="*/ 132 w 182"/>
                <a:gd name="T39" fmla="*/ 120 h 183"/>
                <a:gd name="T40" fmla="*/ 103 w 182"/>
                <a:gd name="T41" fmla="*/ 91 h 183"/>
                <a:gd name="T42" fmla="*/ 97 w 182"/>
                <a:gd name="T43" fmla="*/ 22 h 183"/>
                <a:gd name="T44" fmla="*/ 40 w 182"/>
                <a:gd name="T45" fmla="*/ 79 h 183"/>
                <a:gd name="T46" fmla="*/ 40 w 182"/>
                <a:gd name="T47" fmla="*/ 41 h 183"/>
                <a:gd name="T48" fmla="*/ 78 w 182"/>
                <a:gd name="T49" fmla="*/ 41 h 183"/>
                <a:gd name="T50" fmla="*/ 78 w 182"/>
                <a:gd name="T51" fmla="*/ 79 h 183"/>
                <a:gd name="T52" fmla="*/ 40 w 182"/>
                <a:gd name="T53" fmla="*/ 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83">
                  <a:moveTo>
                    <a:pt x="97" y="22"/>
                  </a:moveTo>
                  <a:cubicBezTo>
                    <a:pt x="75" y="0"/>
                    <a:pt x="40" y="1"/>
                    <a:pt x="19" y="24"/>
                  </a:cubicBezTo>
                  <a:cubicBezTo>
                    <a:pt x="0" y="44"/>
                    <a:pt x="1" y="77"/>
                    <a:pt x="20" y="97"/>
                  </a:cubicBezTo>
                  <a:cubicBezTo>
                    <a:pt x="39" y="116"/>
                    <a:pt x="69" y="119"/>
                    <a:pt x="90" y="104"/>
                  </a:cubicBezTo>
                  <a:cubicBezTo>
                    <a:pt x="165" y="179"/>
                    <a:pt x="165" y="179"/>
                    <a:pt x="165" y="179"/>
                  </a:cubicBezTo>
                  <a:cubicBezTo>
                    <a:pt x="169" y="183"/>
                    <a:pt x="175" y="183"/>
                    <a:pt x="178" y="179"/>
                  </a:cubicBezTo>
                  <a:cubicBezTo>
                    <a:pt x="178" y="179"/>
                    <a:pt x="178" y="179"/>
                    <a:pt x="178" y="179"/>
                  </a:cubicBezTo>
                  <a:cubicBezTo>
                    <a:pt x="182" y="175"/>
                    <a:pt x="182" y="169"/>
                    <a:pt x="178" y="166"/>
                  </a:cubicBezTo>
                  <a:cubicBezTo>
                    <a:pt x="170" y="157"/>
                    <a:pt x="170" y="157"/>
                    <a:pt x="170" y="157"/>
                  </a:cubicBezTo>
                  <a:cubicBezTo>
                    <a:pt x="176" y="151"/>
                    <a:pt x="176" y="151"/>
                    <a:pt x="176" y="151"/>
                  </a:cubicBezTo>
                  <a:cubicBezTo>
                    <a:pt x="180" y="148"/>
                    <a:pt x="180" y="142"/>
                    <a:pt x="176" y="138"/>
                  </a:cubicBezTo>
                  <a:cubicBezTo>
                    <a:pt x="176" y="138"/>
                    <a:pt x="176" y="138"/>
                    <a:pt x="176" y="138"/>
                  </a:cubicBezTo>
                  <a:cubicBezTo>
                    <a:pt x="172" y="135"/>
                    <a:pt x="166" y="135"/>
                    <a:pt x="163" y="138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55" y="123"/>
                    <a:pt x="155" y="117"/>
                    <a:pt x="152" y="114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48" y="110"/>
                    <a:pt x="142" y="110"/>
                    <a:pt x="139" y="114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18" y="70"/>
                    <a:pt x="116" y="41"/>
                    <a:pt x="97" y="22"/>
                  </a:cubicBezTo>
                  <a:close/>
                  <a:moveTo>
                    <a:pt x="40" y="79"/>
                  </a:moveTo>
                  <a:cubicBezTo>
                    <a:pt x="30" y="68"/>
                    <a:pt x="30" y="51"/>
                    <a:pt x="40" y="41"/>
                  </a:cubicBezTo>
                  <a:cubicBezTo>
                    <a:pt x="51" y="30"/>
                    <a:pt x="67" y="30"/>
                    <a:pt x="78" y="41"/>
                  </a:cubicBezTo>
                  <a:cubicBezTo>
                    <a:pt x="88" y="51"/>
                    <a:pt x="88" y="68"/>
                    <a:pt x="78" y="79"/>
                  </a:cubicBezTo>
                  <a:cubicBezTo>
                    <a:pt x="67" y="89"/>
                    <a:pt x="51" y="89"/>
                    <a:pt x="40" y="7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5" name="Freeform 395"/>
            <p:cNvSpPr>
              <a:spLocks/>
            </p:cNvSpPr>
            <p:nvPr/>
          </p:nvSpPr>
          <p:spPr bwMode="auto">
            <a:xfrm>
              <a:off x="11047413" y="3213101"/>
              <a:ext cx="276225" cy="66675"/>
            </a:xfrm>
            <a:custGeom>
              <a:avLst/>
              <a:gdLst>
                <a:gd name="T0" fmla="*/ 0 w 205"/>
                <a:gd name="T1" fmla="*/ 0 h 49"/>
                <a:gd name="T2" fmla="*/ 16 w 205"/>
                <a:gd name="T3" fmla="*/ 31 h 49"/>
                <a:gd name="T4" fmla="*/ 71 w 205"/>
                <a:gd name="T5" fmla="*/ 31 h 49"/>
                <a:gd name="T6" fmla="*/ 71 w 205"/>
                <a:gd name="T7" fmla="*/ 31 h 49"/>
                <a:gd name="T8" fmla="*/ 134 w 205"/>
                <a:gd name="T9" fmla="*/ 31 h 49"/>
                <a:gd name="T10" fmla="*/ 134 w 205"/>
                <a:gd name="T11" fmla="*/ 31 h 49"/>
                <a:gd name="T12" fmla="*/ 189 w 205"/>
                <a:gd name="T13" fmla="*/ 31 h 49"/>
                <a:gd name="T14" fmla="*/ 205 w 205"/>
                <a:gd name="T15" fmla="*/ 0 h 49"/>
                <a:gd name="T16" fmla="*/ 0 w 205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49">
                  <a:moveTo>
                    <a:pt x="0" y="0"/>
                  </a:moveTo>
                  <a:cubicBezTo>
                    <a:pt x="1" y="0"/>
                    <a:pt x="16" y="31"/>
                    <a:pt x="16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88" y="49"/>
                    <a:pt x="117" y="49"/>
                    <a:pt x="134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89" y="31"/>
                    <a:pt x="189" y="31"/>
                    <a:pt x="189" y="31"/>
                  </a:cubicBezTo>
                  <a:cubicBezTo>
                    <a:pt x="189" y="31"/>
                    <a:pt x="204" y="0"/>
                    <a:pt x="20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6" name="Freeform 396"/>
            <p:cNvSpPr>
              <a:spLocks/>
            </p:cNvSpPr>
            <p:nvPr/>
          </p:nvSpPr>
          <p:spPr bwMode="auto">
            <a:xfrm>
              <a:off x="10982325" y="3081338"/>
              <a:ext cx="420688" cy="131763"/>
            </a:xfrm>
            <a:custGeom>
              <a:avLst/>
              <a:gdLst>
                <a:gd name="T0" fmla="*/ 276 w 311"/>
                <a:gd name="T1" fmla="*/ 0 h 98"/>
                <a:gd name="T2" fmla="*/ 0 w 311"/>
                <a:gd name="T3" fmla="*/ 0 h 98"/>
                <a:gd name="T4" fmla="*/ 0 w 311"/>
                <a:gd name="T5" fmla="*/ 98 h 98"/>
                <a:gd name="T6" fmla="*/ 276 w 311"/>
                <a:gd name="T7" fmla="*/ 98 h 98"/>
                <a:gd name="T8" fmla="*/ 311 w 311"/>
                <a:gd name="T9" fmla="*/ 49 h 98"/>
                <a:gd name="T10" fmla="*/ 276 w 311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1" h="98">
                  <a:moveTo>
                    <a:pt x="27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276" y="98"/>
                    <a:pt x="276" y="98"/>
                    <a:pt x="276" y="98"/>
                  </a:cubicBezTo>
                  <a:cubicBezTo>
                    <a:pt x="295" y="98"/>
                    <a:pt x="311" y="76"/>
                    <a:pt x="311" y="49"/>
                  </a:cubicBezTo>
                  <a:cubicBezTo>
                    <a:pt x="311" y="22"/>
                    <a:pt x="295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7" name="Freeform 397"/>
            <p:cNvSpPr>
              <a:spLocks/>
            </p:cNvSpPr>
            <p:nvPr/>
          </p:nvSpPr>
          <p:spPr bwMode="auto">
            <a:xfrm>
              <a:off x="10971213" y="3041651"/>
              <a:ext cx="461963" cy="107950"/>
            </a:xfrm>
            <a:custGeom>
              <a:avLst/>
              <a:gdLst>
                <a:gd name="T0" fmla="*/ 342 w 342"/>
                <a:gd name="T1" fmla="*/ 80 h 80"/>
                <a:gd name="T2" fmla="*/ 57 w 342"/>
                <a:gd name="T3" fmla="*/ 80 h 80"/>
                <a:gd name="T4" fmla="*/ 0 w 342"/>
                <a:gd name="T5" fmla="*/ 0 h 80"/>
                <a:gd name="T6" fmla="*/ 284 w 342"/>
                <a:gd name="T7" fmla="*/ 0 h 80"/>
                <a:gd name="T8" fmla="*/ 342 w 342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80">
                  <a:moveTo>
                    <a:pt x="342" y="80"/>
                  </a:moveTo>
                  <a:cubicBezTo>
                    <a:pt x="57" y="80"/>
                    <a:pt x="57" y="80"/>
                    <a:pt x="57" y="80"/>
                  </a:cubicBezTo>
                  <a:cubicBezTo>
                    <a:pt x="57" y="36"/>
                    <a:pt x="31" y="0"/>
                    <a:pt x="0" y="0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316" y="0"/>
                    <a:pt x="342" y="36"/>
                    <a:pt x="342" y="8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8" name="Oval 398"/>
            <p:cNvSpPr>
              <a:spLocks noChangeArrowheads="1"/>
            </p:cNvSpPr>
            <p:nvPr/>
          </p:nvSpPr>
          <p:spPr bwMode="auto">
            <a:xfrm>
              <a:off x="10923588" y="3081338"/>
              <a:ext cx="93663" cy="1317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9" name="Oval 399"/>
            <p:cNvSpPr>
              <a:spLocks noChangeArrowheads="1"/>
            </p:cNvSpPr>
            <p:nvPr/>
          </p:nvSpPr>
          <p:spPr bwMode="auto">
            <a:xfrm>
              <a:off x="10942638" y="3108326"/>
              <a:ext cx="55563" cy="777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0" name="Freeform 400"/>
            <p:cNvSpPr>
              <a:spLocks/>
            </p:cNvSpPr>
            <p:nvPr/>
          </p:nvSpPr>
          <p:spPr bwMode="auto">
            <a:xfrm>
              <a:off x="11363325" y="3430588"/>
              <a:ext cx="49213" cy="106363"/>
            </a:xfrm>
            <a:custGeom>
              <a:avLst/>
              <a:gdLst>
                <a:gd name="T0" fmla="*/ 20 w 36"/>
                <a:gd name="T1" fmla="*/ 79 h 79"/>
                <a:gd name="T2" fmla="*/ 16 w 36"/>
                <a:gd name="T3" fmla="*/ 79 h 79"/>
                <a:gd name="T4" fmla="*/ 0 w 36"/>
                <a:gd name="T5" fmla="*/ 62 h 79"/>
                <a:gd name="T6" fmla="*/ 0 w 36"/>
                <a:gd name="T7" fmla="*/ 17 h 79"/>
                <a:gd name="T8" fmla="*/ 16 w 36"/>
                <a:gd name="T9" fmla="*/ 0 h 79"/>
                <a:gd name="T10" fmla="*/ 20 w 36"/>
                <a:gd name="T11" fmla="*/ 0 h 79"/>
                <a:gd name="T12" fmla="*/ 36 w 36"/>
                <a:gd name="T13" fmla="*/ 17 h 79"/>
                <a:gd name="T14" fmla="*/ 36 w 36"/>
                <a:gd name="T15" fmla="*/ 62 h 79"/>
                <a:gd name="T16" fmla="*/ 20 w 3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79">
                  <a:moveTo>
                    <a:pt x="20" y="79"/>
                  </a:moveTo>
                  <a:cubicBezTo>
                    <a:pt x="16" y="79"/>
                    <a:pt x="16" y="79"/>
                    <a:pt x="16" y="79"/>
                  </a:cubicBezTo>
                  <a:cubicBezTo>
                    <a:pt x="7" y="79"/>
                    <a:pt x="0" y="71"/>
                    <a:pt x="0" y="6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9" y="0"/>
                    <a:pt x="36" y="8"/>
                    <a:pt x="36" y="17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71"/>
                    <a:pt x="29" y="79"/>
                    <a:pt x="20" y="7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3" name="Группа 722"/>
          <p:cNvGrpSpPr/>
          <p:nvPr/>
        </p:nvGrpSpPr>
        <p:grpSpPr>
          <a:xfrm>
            <a:off x="7374731" y="2429588"/>
            <a:ext cx="372666" cy="406004"/>
            <a:chOff x="9832975" y="3019426"/>
            <a:chExt cx="496888" cy="541338"/>
          </a:xfrm>
        </p:grpSpPr>
        <p:sp>
          <p:nvSpPr>
            <p:cNvPr id="331" name="Freeform 401"/>
            <p:cNvSpPr>
              <a:spLocks/>
            </p:cNvSpPr>
            <p:nvPr/>
          </p:nvSpPr>
          <p:spPr bwMode="auto">
            <a:xfrm>
              <a:off x="10150475" y="3173413"/>
              <a:ext cx="138113" cy="71438"/>
            </a:xfrm>
            <a:custGeom>
              <a:avLst/>
              <a:gdLst>
                <a:gd name="T0" fmla="*/ 0 w 102"/>
                <a:gd name="T1" fmla="*/ 0 h 53"/>
                <a:gd name="T2" fmla="*/ 102 w 102"/>
                <a:gd name="T3" fmla="*/ 31 h 53"/>
                <a:gd name="T4" fmla="*/ 102 w 102"/>
                <a:gd name="T5" fmla="*/ 53 h 53"/>
                <a:gd name="T6" fmla="*/ 6 w 102"/>
                <a:gd name="T7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53">
                  <a:moveTo>
                    <a:pt x="0" y="0"/>
                  </a:moveTo>
                  <a:cubicBezTo>
                    <a:pt x="0" y="0"/>
                    <a:pt x="33" y="31"/>
                    <a:pt x="102" y="31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2" y="53"/>
                    <a:pt x="41" y="53"/>
                    <a:pt x="6" y="31"/>
                  </a:cubicBezTo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2" name="Freeform 402"/>
            <p:cNvSpPr>
              <a:spLocks/>
            </p:cNvSpPr>
            <p:nvPr/>
          </p:nvSpPr>
          <p:spPr bwMode="auto">
            <a:xfrm>
              <a:off x="10150475" y="3173413"/>
              <a:ext cx="138113" cy="71438"/>
            </a:xfrm>
            <a:custGeom>
              <a:avLst/>
              <a:gdLst>
                <a:gd name="T0" fmla="*/ 0 w 102"/>
                <a:gd name="T1" fmla="*/ 0 h 53"/>
                <a:gd name="T2" fmla="*/ 102 w 102"/>
                <a:gd name="T3" fmla="*/ 31 h 53"/>
                <a:gd name="T4" fmla="*/ 102 w 102"/>
                <a:gd name="T5" fmla="*/ 53 h 53"/>
                <a:gd name="T6" fmla="*/ 6 w 102"/>
                <a:gd name="T7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53">
                  <a:moveTo>
                    <a:pt x="0" y="0"/>
                  </a:moveTo>
                  <a:cubicBezTo>
                    <a:pt x="0" y="0"/>
                    <a:pt x="33" y="31"/>
                    <a:pt x="102" y="31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2" y="53"/>
                    <a:pt x="41" y="53"/>
                    <a:pt x="6" y="3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3" name="Rectangle 403"/>
            <p:cNvSpPr>
              <a:spLocks noChangeArrowheads="1"/>
            </p:cNvSpPr>
            <p:nvPr/>
          </p:nvSpPr>
          <p:spPr bwMode="auto">
            <a:xfrm>
              <a:off x="10085388" y="3140076"/>
              <a:ext cx="38100" cy="2857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4" name="Freeform 404"/>
            <p:cNvSpPr>
              <a:spLocks/>
            </p:cNvSpPr>
            <p:nvPr/>
          </p:nvSpPr>
          <p:spPr bwMode="auto">
            <a:xfrm>
              <a:off x="10040938" y="3536951"/>
              <a:ext cx="58738" cy="23813"/>
            </a:xfrm>
            <a:custGeom>
              <a:avLst/>
              <a:gdLst>
                <a:gd name="T0" fmla="*/ 35 w 43"/>
                <a:gd name="T1" fmla="*/ 0 h 17"/>
                <a:gd name="T2" fmla="*/ 0 w 43"/>
                <a:gd name="T3" fmla="*/ 0 h 17"/>
                <a:gd name="T4" fmla="*/ 0 w 43"/>
                <a:gd name="T5" fmla="*/ 8 h 17"/>
                <a:gd name="T6" fmla="*/ 9 w 43"/>
                <a:gd name="T7" fmla="*/ 17 h 17"/>
                <a:gd name="T8" fmla="*/ 35 w 43"/>
                <a:gd name="T9" fmla="*/ 17 h 17"/>
                <a:gd name="T10" fmla="*/ 43 w 43"/>
                <a:gd name="T11" fmla="*/ 9 h 17"/>
                <a:gd name="T12" fmla="*/ 43 w 43"/>
                <a:gd name="T13" fmla="*/ 9 h 17"/>
                <a:gd name="T14" fmla="*/ 37 w 43"/>
                <a:gd name="T15" fmla="*/ 1 h 17"/>
                <a:gd name="T16" fmla="*/ 35 w 4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7">
                  <a:moveTo>
                    <a:pt x="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17"/>
                    <a:pt x="43" y="13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5"/>
                    <a:pt x="41" y="2"/>
                    <a:pt x="37" y="1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5" name="Rectangle 405"/>
            <p:cNvSpPr>
              <a:spLocks noChangeArrowheads="1"/>
            </p:cNvSpPr>
            <p:nvPr/>
          </p:nvSpPr>
          <p:spPr bwMode="auto">
            <a:xfrm>
              <a:off x="10109200" y="3335338"/>
              <a:ext cx="57150" cy="20161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6" name="Freeform 406"/>
            <p:cNvSpPr>
              <a:spLocks/>
            </p:cNvSpPr>
            <p:nvPr/>
          </p:nvSpPr>
          <p:spPr bwMode="auto">
            <a:xfrm>
              <a:off x="10040938" y="3335338"/>
              <a:ext cx="79375" cy="201613"/>
            </a:xfrm>
            <a:custGeom>
              <a:avLst/>
              <a:gdLst>
                <a:gd name="T0" fmla="*/ 50 w 50"/>
                <a:gd name="T1" fmla="*/ 0 h 127"/>
                <a:gd name="T2" fmla="*/ 50 w 50"/>
                <a:gd name="T3" fmla="*/ 32 h 127"/>
                <a:gd name="T4" fmla="*/ 30 w 50"/>
                <a:gd name="T5" fmla="*/ 127 h 127"/>
                <a:gd name="T6" fmla="*/ 0 w 50"/>
                <a:gd name="T7" fmla="*/ 127 h 127"/>
                <a:gd name="T8" fmla="*/ 7 w 50"/>
                <a:gd name="T9" fmla="*/ 34 h 127"/>
                <a:gd name="T10" fmla="*/ 7 w 50"/>
                <a:gd name="T11" fmla="*/ 0 h 127"/>
                <a:gd name="T12" fmla="*/ 50 w 50"/>
                <a:gd name="T1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27">
                  <a:moveTo>
                    <a:pt x="50" y="0"/>
                  </a:moveTo>
                  <a:lnTo>
                    <a:pt x="50" y="32"/>
                  </a:lnTo>
                  <a:lnTo>
                    <a:pt x="30" y="127"/>
                  </a:lnTo>
                  <a:lnTo>
                    <a:pt x="0" y="127"/>
                  </a:lnTo>
                  <a:lnTo>
                    <a:pt x="7" y="34"/>
                  </a:lnTo>
                  <a:lnTo>
                    <a:pt x="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7" name="Freeform 407"/>
            <p:cNvSpPr>
              <a:spLocks/>
            </p:cNvSpPr>
            <p:nvPr/>
          </p:nvSpPr>
          <p:spPr bwMode="auto">
            <a:xfrm>
              <a:off x="10109200" y="3536951"/>
              <a:ext cx="74613" cy="23813"/>
            </a:xfrm>
            <a:custGeom>
              <a:avLst/>
              <a:gdLst>
                <a:gd name="T0" fmla="*/ 42 w 55"/>
                <a:gd name="T1" fmla="*/ 0 h 17"/>
                <a:gd name="T2" fmla="*/ 50 w 55"/>
                <a:gd name="T3" fmla="*/ 3 h 17"/>
                <a:gd name="T4" fmla="*/ 55 w 55"/>
                <a:gd name="T5" fmla="*/ 10 h 17"/>
                <a:gd name="T6" fmla="*/ 55 w 55"/>
                <a:gd name="T7" fmla="*/ 10 h 17"/>
                <a:gd name="T8" fmla="*/ 48 w 55"/>
                <a:gd name="T9" fmla="*/ 17 h 17"/>
                <a:gd name="T10" fmla="*/ 10 w 55"/>
                <a:gd name="T11" fmla="*/ 17 h 17"/>
                <a:gd name="T12" fmla="*/ 0 w 55"/>
                <a:gd name="T13" fmla="*/ 7 h 17"/>
                <a:gd name="T14" fmla="*/ 0 w 55"/>
                <a:gd name="T15" fmla="*/ 0 h 17"/>
                <a:gd name="T16" fmla="*/ 42 w 55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7">
                  <a:moveTo>
                    <a:pt x="42" y="0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53" y="4"/>
                    <a:pt x="55" y="7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4"/>
                    <a:pt x="52" y="17"/>
                    <a:pt x="48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5" y="17"/>
                    <a:pt x="0" y="12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8" name="Freeform 408"/>
            <p:cNvSpPr>
              <a:spLocks/>
            </p:cNvSpPr>
            <p:nvPr/>
          </p:nvSpPr>
          <p:spPr bwMode="auto">
            <a:xfrm>
              <a:off x="10061575" y="3055938"/>
              <a:ext cx="93663" cy="93663"/>
            </a:xfrm>
            <a:custGeom>
              <a:avLst/>
              <a:gdLst>
                <a:gd name="T0" fmla="*/ 3 w 69"/>
                <a:gd name="T1" fmla="*/ 51 h 70"/>
                <a:gd name="T2" fmla="*/ 32 w 69"/>
                <a:gd name="T3" fmla="*/ 69 h 70"/>
                <a:gd name="T4" fmla="*/ 37 w 69"/>
                <a:gd name="T5" fmla="*/ 69 h 70"/>
                <a:gd name="T6" fmla="*/ 69 w 69"/>
                <a:gd name="T7" fmla="*/ 43 h 70"/>
                <a:gd name="T8" fmla="*/ 69 w 69"/>
                <a:gd name="T9" fmla="*/ 0 h 70"/>
                <a:gd name="T10" fmla="*/ 0 w 69"/>
                <a:gd name="T11" fmla="*/ 0 h 70"/>
                <a:gd name="T12" fmla="*/ 0 w 69"/>
                <a:gd name="T13" fmla="*/ 19 h 70"/>
                <a:gd name="T14" fmla="*/ 3 w 69"/>
                <a:gd name="T15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0">
                  <a:moveTo>
                    <a:pt x="3" y="51"/>
                  </a:moveTo>
                  <a:cubicBezTo>
                    <a:pt x="6" y="58"/>
                    <a:pt x="14" y="67"/>
                    <a:pt x="32" y="69"/>
                  </a:cubicBezTo>
                  <a:cubicBezTo>
                    <a:pt x="33" y="70"/>
                    <a:pt x="35" y="70"/>
                    <a:pt x="37" y="69"/>
                  </a:cubicBezTo>
                  <a:cubicBezTo>
                    <a:pt x="65" y="65"/>
                    <a:pt x="69" y="43"/>
                    <a:pt x="69" y="4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3" y="51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9" name="Freeform 409"/>
            <p:cNvSpPr>
              <a:spLocks/>
            </p:cNvSpPr>
            <p:nvPr/>
          </p:nvSpPr>
          <p:spPr bwMode="auto">
            <a:xfrm>
              <a:off x="10055225" y="3019426"/>
              <a:ext cx="103188" cy="52388"/>
            </a:xfrm>
            <a:custGeom>
              <a:avLst/>
              <a:gdLst>
                <a:gd name="T0" fmla="*/ 38 w 77"/>
                <a:gd name="T1" fmla="*/ 0 h 39"/>
                <a:gd name="T2" fmla="*/ 77 w 77"/>
                <a:gd name="T3" fmla="*/ 39 h 39"/>
                <a:gd name="T4" fmla="*/ 0 w 77"/>
                <a:gd name="T5" fmla="*/ 39 h 39"/>
                <a:gd name="T6" fmla="*/ 38 w 7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39">
                  <a:moveTo>
                    <a:pt x="38" y="0"/>
                  </a:moveTo>
                  <a:cubicBezTo>
                    <a:pt x="60" y="0"/>
                    <a:pt x="77" y="17"/>
                    <a:pt x="7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7"/>
                    <a:pt x="17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0" name="Freeform 410"/>
            <p:cNvSpPr>
              <a:spLocks/>
            </p:cNvSpPr>
            <p:nvPr/>
          </p:nvSpPr>
          <p:spPr bwMode="auto">
            <a:xfrm>
              <a:off x="10075863" y="3027363"/>
              <a:ext cx="36513" cy="44450"/>
            </a:xfrm>
            <a:custGeom>
              <a:avLst/>
              <a:gdLst>
                <a:gd name="T0" fmla="*/ 24 w 28"/>
                <a:gd name="T1" fmla="*/ 33 h 33"/>
                <a:gd name="T2" fmla="*/ 0 w 28"/>
                <a:gd name="T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33">
                  <a:moveTo>
                    <a:pt x="24" y="33"/>
                  </a:moveTo>
                  <a:cubicBezTo>
                    <a:pt x="24" y="33"/>
                    <a:pt x="28" y="0"/>
                    <a:pt x="0" y="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" name="Freeform 411"/>
            <p:cNvSpPr>
              <a:spLocks/>
            </p:cNvSpPr>
            <p:nvPr/>
          </p:nvSpPr>
          <p:spPr bwMode="auto">
            <a:xfrm>
              <a:off x="10053638" y="3081338"/>
              <a:ext cx="31750" cy="49213"/>
            </a:xfrm>
            <a:custGeom>
              <a:avLst/>
              <a:gdLst>
                <a:gd name="T0" fmla="*/ 23 w 23"/>
                <a:gd name="T1" fmla="*/ 0 h 37"/>
                <a:gd name="T2" fmla="*/ 19 w 23"/>
                <a:gd name="T3" fmla="*/ 18 h 37"/>
                <a:gd name="T4" fmla="*/ 11 w 23"/>
                <a:gd name="T5" fmla="*/ 25 h 37"/>
                <a:gd name="T6" fmla="*/ 14 w 23"/>
                <a:gd name="T7" fmla="*/ 37 h 37"/>
                <a:gd name="T8" fmla="*/ 11 w 23"/>
                <a:gd name="T9" fmla="*/ 37 h 37"/>
                <a:gd name="T10" fmla="*/ 0 w 23"/>
                <a:gd name="T11" fmla="*/ 28 h 37"/>
                <a:gd name="T12" fmla="*/ 0 w 23"/>
                <a:gd name="T13" fmla="*/ 27 h 37"/>
                <a:gd name="T14" fmla="*/ 0 w 23"/>
                <a:gd name="T15" fmla="*/ 0 h 37"/>
                <a:gd name="T16" fmla="*/ 23 w 23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7">
                  <a:moveTo>
                    <a:pt x="23" y="0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1" y="18"/>
                    <a:pt x="11" y="25"/>
                  </a:cubicBezTo>
                  <a:cubicBezTo>
                    <a:pt x="11" y="28"/>
                    <a:pt x="14" y="37"/>
                    <a:pt x="14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1" y="33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" name="Freeform 412"/>
            <p:cNvSpPr>
              <a:spLocks/>
            </p:cNvSpPr>
            <p:nvPr/>
          </p:nvSpPr>
          <p:spPr bwMode="auto">
            <a:xfrm>
              <a:off x="10050463" y="3071813"/>
              <a:ext cx="127000" cy="19050"/>
            </a:xfrm>
            <a:custGeom>
              <a:avLst/>
              <a:gdLst>
                <a:gd name="T0" fmla="*/ 87 w 94"/>
                <a:gd name="T1" fmla="*/ 11 h 14"/>
                <a:gd name="T2" fmla="*/ 0 w 94"/>
                <a:gd name="T3" fmla="*/ 14 h 14"/>
                <a:gd name="T4" fmla="*/ 0 w 94"/>
                <a:gd name="T5" fmla="*/ 0 h 14"/>
                <a:gd name="T6" fmla="*/ 87 w 94"/>
                <a:gd name="T7" fmla="*/ 0 h 14"/>
                <a:gd name="T8" fmla="*/ 92 w 94"/>
                <a:gd name="T9" fmla="*/ 3 h 14"/>
                <a:gd name="T10" fmla="*/ 92 w 94"/>
                <a:gd name="T11" fmla="*/ 3 h 14"/>
                <a:gd name="T12" fmla="*/ 87 w 94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4">
                  <a:moveTo>
                    <a:pt x="87" y="1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1" y="1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4" y="6"/>
                    <a:pt x="92" y="11"/>
                    <a:pt x="87" y="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" name="Freeform 413"/>
            <p:cNvSpPr>
              <a:spLocks/>
            </p:cNvSpPr>
            <p:nvPr/>
          </p:nvSpPr>
          <p:spPr bwMode="auto">
            <a:xfrm>
              <a:off x="10020300" y="3152776"/>
              <a:ext cx="146050" cy="182563"/>
            </a:xfrm>
            <a:custGeom>
              <a:avLst/>
              <a:gdLst>
                <a:gd name="T0" fmla="*/ 87 w 108"/>
                <a:gd name="T1" fmla="*/ 9 h 135"/>
                <a:gd name="T2" fmla="*/ 34 w 108"/>
                <a:gd name="T3" fmla="*/ 5 h 135"/>
                <a:gd name="T4" fmla="*/ 1 w 108"/>
                <a:gd name="T5" fmla="*/ 46 h 135"/>
                <a:gd name="T6" fmla="*/ 1 w 108"/>
                <a:gd name="T7" fmla="*/ 46 h 135"/>
                <a:gd name="T8" fmla="*/ 25 w 108"/>
                <a:gd name="T9" fmla="*/ 46 h 135"/>
                <a:gd name="T10" fmla="*/ 25 w 108"/>
                <a:gd name="T11" fmla="*/ 135 h 135"/>
                <a:gd name="T12" fmla="*/ 108 w 108"/>
                <a:gd name="T13" fmla="*/ 135 h 135"/>
                <a:gd name="T14" fmla="*/ 108 w 108"/>
                <a:gd name="T15" fmla="*/ 65 h 135"/>
                <a:gd name="T16" fmla="*/ 87 w 108"/>
                <a:gd name="T17" fmla="*/ 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35">
                  <a:moveTo>
                    <a:pt x="87" y="9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0" y="0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65"/>
                    <a:pt x="107" y="1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" name="Rectangle 414"/>
            <p:cNvSpPr>
              <a:spLocks noChangeArrowheads="1"/>
            </p:cNvSpPr>
            <p:nvPr/>
          </p:nvSpPr>
          <p:spPr bwMode="auto">
            <a:xfrm>
              <a:off x="10053638" y="3313113"/>
              <a:ext cx="112713" cy="22225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" name="Rectangle 415"/>
            <p:cNvSpPr>
              <a:spLocks noChangeArrowheads="1"/>
            </p:cNvSpPr>
            <p:nvPr/>
          </p:nvSpPr>
          <p:spPr bwMode="auto">
            <a:xfrm>
              <a:off x="10053638" y="3248026"/>
              <a:ext cx="112713" cy="2381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" name="Freeform 416"/>
            <p:cNvSpPr>
              <a:spLocks/>
            </p:cNvSpPr>
            <p:nvPr/>
          </p:nvSpPr>
          <p:spPr bwMode="auto">
            <a:xfrm>
              <a:off x="10080625" y="3162301"/>
              <a:ext cx="57150" cy="52388"/>
            </a:xfrm>
            <a:custGeom>
              <a:avLst/>
              <a:gdLst>
                <a:gd name="T0" fmla="*/ 0 w 36"/>
                <a:gd name="T1" fmla="*/ 0 h 33"/>
                <a:gd name="T2" fmla="*/ 27 w 36"/>
                <a:gd name="T3" fmla="*/ 33 h 33"/>
                <a:gd name="T4" fmla="*/ 36 w 36"/>
                <a:gd name="T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lnTo>
                    <a:pt x="27" y="33"/>
                  </a:lnTo>
                  <a:lnTo>
                    <a:pt x="36" y="2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" name="Freeform 417"/>
            <p:cNvSpPr>
              <a:spLocks/>
            </p:cNvSpPr>
            <p:nvPr/>
          </p:nvSpPr>
          <p:spPr bwMode="auto">
            <a:xfrm>
              <a:off x="10288588" y="3214688"/>
              <a:ext cx="41275" cy="33338"/>
            </a:xfrm>
            <a:custGeom>
              <a:avLst/>
              <a:gdLst>
                <a:gd name="T0" fmla="*/ 0 w 30"/>
                <a:gd name="T1" fmla="*/ 0 h 25"/>
                <a:gd name="T2" fmla="*/ 25 w 30"/>
                <a:gd name="T3" fmla="*/ 0 h 25"/>
                <a:gd name="T4" fmla="*/ 30 w 30"/>
                <a:gd name="T5" fmla="*/ 5 h 25"/>
                <a:gd name="T6" fmla="*/ 30 w 30"/>
                <a:gd name="T7" fmla="*/ 5 h 25"/>
                <a:gd name="T8" fmla="*/ 28 w 30"/>
                <a:gd name="T9" fmla="*/ 9 h 25"/>
                <a:gd name="T10" fmla="*/ 15 w 30"/>
                <a:gd name="T11" fmla="*/ 18 h 25"/>
                <a:gd name="T12" fmla="*/ 15 w 30"/>
                <a:gd name="T13" fmla="*/ 18 h 25"/>
                <a:gd name="T14" fmla="*/ 8 w 30"/>
                <a:gd name="T15" fmla="*/ 25 h 25"/>
                <a:gd name="T16" fmla="*/ 0 w 30"/>
                <a:gd name="T17" fmla="*/ 22 h 25"/>
                <a:gd name="T18" fmla="*/ 0 w 30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5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8" y="0"/>
                    <a:pt x="30" y="2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7"/>
                    <a:pt x="30" y="8"/>
                    <a:pt x="28" y="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22"/>
                    <a:pt x="12" y="25"/>
                    <a:pt x="8" y="25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" name="Freeform 418"/>
            <p:cNvSpPr>
              <a:spLocks/>
            </p:cNvSpPr>
            <p:nvPr/>
          </p:nvSpPr>
          <p:spPr bwMode="auto">
            <a:xfrm>
              <a:off x="9993313" y="3294063"/>
              <a:ext cx="179388" cy="39688"/>
            </a:xfrm>
            <a:custGeom>
              <a:avLst/>
              <a:gdLst>
                <a:gd name="T0" fmla="*/ 23 w 132"/>
                <a:gd name="T1" fmla="*/ 30 h 30"/>
                <a:gd name="T2" fmla="*/ 132 w 132"/>
                <a:gd name="T3" fmla="*/ 30 h 30"/>
                <a:gd name="T4" fmla="*/ 132 w 132"/>
                <a:gd name="T5" fmla="*/ 0 h 30"/>
                <a:gd name="T6" fmla="*/ 8 w 132"/>
                <a:gd name="T7" fmla="*/ 0 h 30"/>
                <a:gd name="T8" fmla="*/ 0 w 132"/>
                <a:gd name="T9" fmla="*/ 8 h 30"/>
                <a:gd name="T10" fmla="*/ 0 w 132"/>
                <a:gd name="T11" fmla="*/ 8 h 30"/>
                <a:gd name="T12" fmla="*/ 23 w 132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30">
                  <a:moveTo>
                    <a:pt x="23" y="30"/>
                  </a:moveTo>
                  <a:cubicBezTo>
                    <a:pt x="132" y="30"/>
                    <a:pt x="132" y="30"/>
                    <a:pt x="132" y="3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20"/>
                    <a:pt x="10" y="30"/>
                    <a:pt x="23" y="3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" name="Oval 419"/>
            <p:cNvSpPr>
              <a:spLocks noChangeArrowheads="1"/>
            </p:cNvSpPr>
            <p:nvPr/>
          </p:nvSpPr>
          <p:spPr bwMode="auto">
            <a:xfrm>
              <a:off x="10152063" y="3294063"/>
              <a:ext cx="41275" cy="39688"/>
            </a:xfrm>
            <a:prstGeom prst="ellipse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" name="Freeform 420"/>
            <p:cNvSpPr>
              <a:spLocks/>
            </p:cNvSpPr>
            <p:nvPr/>
          </p:nvSpPr>
          <p:spPr bwMode="auto">
            <a:xfrm>
              <a:off x="10066338" y="3341688"/>
              <a:ext cx="57150" cy="53975"/>
            </a:xfrm>
            <a:custGeom>
              <a:avLst/>
              <a:gdLst>
                <a:gd name="T0" fmla="*/ 20 w 43"/>
                <a:gd name="T1" fmla="*/ 0 h 39"/>
                <a:gd name="T2" fmla="*/ 37 w 43"/>
                <a:gd name="T3" fmla="*/ 10 h 39"/>
                <a:gd name="T4" fmla="*/ 39 w 43"/>
                <a:gd name="T5" fmla="*/ 14 h 39"/>
                <a:gd name="T6" fmla="*/ 37 w 43"/>
                <a:gd name="T7" fmla="*/ 28 h 39"/>
                <a:gd name="T8" fmla="*/ 26 w 43"/>
                <a:gd name="T9" fmla="*/ 36 h 39"/>
                <a:gd name="T10" fmla="*/ 12 w 43"/>
                <a:gd name="T11" fmla="*/ 33 h 39"/>
                <a:gd name="T12" fmla="*/ 0 w 43"/>
                <a:gd name="T13" fmla="*/ 14 h 39"/>
                <a:gd name="T14" fmla="*/ 20 w 43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39">
                  <a:moveTo>
                    <a:pt x="20" y="0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3" y="18"/>
                    <a:pt x="42" y="24"/>
                    <a:pt x="37" y="28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1" y="39"/>
                    <a:pt x="15" y="38"/>
                    <a:pt x="12" y="33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" name="Freeform 421"/>
            <p:cNvSpPr>
              <a:spLocks/>
            </p:cNvSpPr>
            <p:nvPr/>
          </p:nvSpPr>
          <p:spPr bwMode="auto">
            <a:xfrm>
              <a:off x="10021888" y="3214688"/>
              <a:ext cx="71438" cy="146050"/>
            </a:xfrm>
            <a:custGeom>
              <a:avLst/>
              <a:gdLst>
                <a:gd name="T0" fmla="*/ 24 w 53"/>
                <a:gd name="T1" fmla="*/ 0 h 108"/>
                <a:gd name="T2" fmla="*/ 53 w 53"/>
                <a:gd name="T3" fmla="*/ 94 h 108"/>
                <a:gd name="T4" fmla="*/ 33 w 53"/>
                <a:gd name="T5" fmla="*/ 108 h 108"/>
                <a:gd name="T6" fmla="*/ 0 w 53"/>
                <a:gd name="T7" fmla="*/ 0 h 108"/>
                <a:gd name="T8" fmla="*/ 24 w 53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08">
                  <a:moveTo>
                    <a:pt x="24" y="0"/>
                  </a:moveTo>
                  <a:cubicBezTo>
                    <a:pt x="24" y="0"/>
                    <a:pt x="29" y="57"/>
                    <a:pt x="53" y="94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3" y="108"/>
                    <a:pt x="0" y="43"/>
                    <a:pt x="0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" name="Freeform 422"/>
            <p:cNvSpPr>
              <a:spLocks/>
            </p:cNvSpPr>
            <p:nvPr/>
          </p:nvSpPr>
          <p:spPr bwMode="auto">
            <a:xfrm>
              <a:off x="9963150" y="3176588"/>
              <a:ext cx="109538" cy="107950"/>
            </a:xfrm>
            <a:custGeom>
              <a:avLst/>
              <a:gdLst>
                <a:gd name="T0" fmla="*/ 0 w 81"/>
                <a:gd name="T1" fmla="*/ 0 h 79"/>
                <a:gd name="T2" fmla="*/ 3 w 81"/>
                <a:gd name="T3" fmla="*/ 49 h 79"/>
                <a:gd name="T4" fmla="*/ 17 w 81"/>
                <a:gd name="T5" fmla="*/ 73 h 79"/>
                <a:gd name="T6" fmla="*/ 29 w 81"/>
                <a:gd name="T7" fmla="*/ 79 h 79"/>
                <a:gd name="T8" fmla="*/ 81 w 81"/>
                <a:gd name="T9" fmla="*/ 79 h 79"/>
                <a:gd name="T10" fmla="*/ 81 w 81"/>
                <a:gd name="T11" fmla="*/ 57 h 79"/>
                <a:gd name="T12" fmla="*/ 31 w 81"/>
                <a:gd name="T13" fmla="*/ 57 h 79"/>
                <a:gd name="T14" fmla="*/ 0 w 81"/>
                <a:gd name="T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9">
                  <a:moveTo>
                    <a:pt x="0" y="0"/>
                  </a:moveTo>
                  <a:cubicBezTo>
                    <a:pt x="3" y="49"/>
                    <a:pt x="3" y="49"/>
                    <a:pt x="3" y="49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20" y="77"/>
                    <a:pt x="24" y="79"/>
                    <a:pt x="29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18" y="2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" name="Rectangle 423"/>
            <p:cNvSpPr>
              <a:spLocks noChangeArrowheads="1"/>
            </p:cNvSpPr>
            <p:nvPr/>
          </p:nvSpPr>
          <p:spPr bwMode="auto">
            <a:xfrm>
              <a:off x="9902825" y="3140076"/>
              <a:ext cx="36513" cy="2857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" name="Freeform 424"/>
            <p:cNvSpPr>
              <a:spLocks/>
            </p:cNvSpPr>
            <p:nvPr/>
          </p:nvSpPr>
          <p:spPr bwMode="auto">
            <a:xfrm>
              <a:off x="9856788" y="3536951"/>
              <a:ext cx="58738" cy="23813"/>
            </a:xfrm>
            <a:custGeom>
              <a:avLst/>
              <a:gdLst>
                <a:gd name="T0" fmla="*/ 35 w 43"/>
                <a:gd name="T1" fmla="*/ 0 h 17"/>
                <a:gd name="T2" fmla="*/ 0 w 43"/>
                <a:gd name="T3" fmla="*/ 0 h 17"/>
                <a:gd name="T4" fmla="*/ 0 w 43"/>
                <a:gd name="T5" fmla="*/ 12 h 17"/>
                <a:gd name="T6" fmla="*/ 5 w 43"/>
                <a:gd name="T7" fmla="*/ 17 h 17"/>
                <a:gd name="T8" fmla="*/ 39 w 43"/>
                <a:gd name="T9" fmla="*/ 17 h 17"/>
                <a:gd name="T10" fmla="*/ 43 w 43"/>
                <a:gd name="T11" fmla="*/ 13 h 17"/>
                <a:gd name="T12" fmla="*/ 43 w 43"/>
                <a:gd name="T13" fmla="*/ 9 h 17"/>
                <a:gd name="T14" fmla="*/ 37 w 43"/>
                <a:gd name="T15" fmla="*/ 1 h 17"/>
                <a:gd name="T16" fmla="*/ 35 w 4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7">
                  <a:moveTo>
                    <a:pt x="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2" y="17"/>
                    <a:pt x="5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7"/>
                    <a:pt x="43" y="15"/>
                    <a:pt x="43" y="13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5"/>
                    <a:pt x="41" y="2"/>
                    <a:pt x="37" y="1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" name="Rectangle 425"/>
            <p:cNvSpPr>
              <a:spLocks noChangeArrowheads="1"/>
            </p:cNvSpPr>
            <p:nvPr/>
          </p:nvSpPr>
          <p:spPr bwMode="auto">
            <a:xfrm>
              <a:off x="9925050" y="3335338"/>
              <a:ext cx="57150" cy="20161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" name="Freeform 426"/>
            <p:cNvSpPr>
              <a:spLocks/>
            </p:cNvSpPr>
            <p:nvPr/>
          </p:nvSpPr>
          <p:spPr bwMode="auto">
            <a:xfrm>
              <a:off x="9856788" y="3335338"/>
              <a:ext cx="79375" cy="201613"/>
            </a:xfrm>
            <a:custGeom>
              <a:avLst/>
              <a:gdLst>
                <a:gd name="T0" fmla="*/ 50 w 50"/>
                <a:gd name="T1" fmla="*/ 0 h 127"/>
                <a:gd name="T2" fmla="*/ 50 w 50"/>
                <a:gd name="T3" fmla="*/ 32 h 127"/>
                <a:gd name="T4" fmla="*/ 30 w 50"/>
                <a:gd name="T5" fmla="*/ 127 h 127"/>
                <a:gd name="T6" fmla="*/ 0 w 50"/>
                <a:gd name="T7" fmla="*/ 127 h 127"/>
                <a:gd name="T8" fmla="*/ 7 w 50"/>
                <a:gd name="T9" fmla="*/ 34 h 127"/>
                <a:gd name="T10" fmla="*/ 7 w 50"/>
                <a:gd name="T11" fmla="*/ 0 h 127"/>
                <a:gd name="T12" fmla="*/ 50 w 50"/>
                <a:gd name="T1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27">
                  <a:moveTo>
                    <a:pt x="50" y="0"/>
                  </a:moveTo>
                  <a:lnTo>
                    <a:pt x="50" y="32"/>
                  </a:lnTo>
                  <a:lnTo>
                    <a:pt x="30" y="127"/>
                  </a:lnTo>
                  <a:lnTo>
                    <a:pt x="0" y="127"/>
                  </a:lnTo>
                  <a:lnTo>
                    <a:pt x="7" y="34"/>
                  </a:lnTo>
                  <a:lnTo>
                    <a:pt x="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" name="Freeform 427"/>
            <p:cNvSpPr>
              <a:spLocks/>
            </p:cNvSpPr>
            <p:nvPr/>
          </p:nvSpPr>
          <p:spPr bwMode="auto">
            <a:xfrm>
              <a:off x="9925050" y="3536951"/>
              <a:ext cx="74613" cy="23813"/>
            </a:xfrm>
            <a:custGeom>
              <a:avLst/>
              <a:gdLst>
                <a:gd name="T0" fmla="*/ 42 w 55"/>
                <a:gd name="T1" fmla="*/ 0 h 17"/>
                <a:gd name="T2" fmla="*/ 50 w 55"/>
                <a:gd name="T3" fmla="*/ 3 h 17"/>
                <a:gd name="T4" fmla="*/ 55 w 55"/>
                <a:gd name="T5" fmla="*/ 10 h 17"/>
                <a:gd name="T6" fmla="*/ 55 w 55"/>
                <a:gd name="T7" fmla="*/ 14 h 17"/>
                <a:gd name="T8" fmla="*/ 52 w 55"/>
                <a:gd name="T9" fmla="*/ 17 h 17"/>
                <a:gd name="T10" fmla="*/ 7 w 55"/>
                <a:gd name="T11" fmla="*/ 17 h 17"/>
                <a:gd name="T12" fmla="*/ 0 w 55"/>
                <a:gd name="T13" fmla="*/ 11 h 17"/>
                <a:gd name="T14" fmla="*/ 0 w 55"/>
                <a:gd name="T15" fmla="*/ 0 h 17"/>
                <a:gd name="T16" fmla="*/ 42 w 55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7">
                  <a:moveTo>
                    <a:pt x="42" y="0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53" y="4"/>
                    <a:pt x="55" y="7"/>
                    <a:pt x="55" y="10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5"/>
                    <a:pt x="54" y="17"/>
                    <a:pt x="52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7"/>
                    <a:pt x="0" y="14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" name="Freeform 428"/>
            <p:cNvSpPr>
              <a:spLocks/>
            </p:cNvSpPr>
            <p:nvPr/>
          </p:nvSpPr>
          <p:spPr bwMode="auto">
            <a:xfrm>
              <a:off x="9832975" y="3354388"/>
              <a:ext cx="46038" cy="44450"/>
            </a:xfrm>
            <a:custGeom>
              <a:avLst/>
              <a:gdLst>
                <a:gd name="T0" fmla="*/ 27 w 34"/>
                <a:gd name="T1" fmla="*/ 0 h 33"/>
                <a:gd name="T2" fmla="*/ 34 w 34"/>
                <a:gd name="T3" fmla="*/ 18 h 33"/>
                <a:gd name="T4" fmla="*/ 34 w 34"/>
                <a:gd name="T5" fmla="*/ 27 h 33"/>
                <a:gd name="T6" fmla="*/ 28 w 34"/>
                <a:gd name="T7" fmla="*/ 33 h 33"/>
                <a:gd name="T8" fmla="*/ 7 w 34"/>
                <a:gd name="T9" fmla="*/ 33 h 33"/>
                <a:gd name="T10" fmla="*/ 1 w 34"/>
                <a:gd name="T11" fmla="*/ 26 h 33"/>
                <a:gd name="T12" fmla="*/ 3 w 34"/>
                <a:gd name="T13" fmla="*/ 0 h 33"/>
                <a:gd name="T14" fmla="*/ 27 w 34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27" y="0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30"/>
                    <a:pt x="32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3" y="33"/>
                    <a:pt x="0" y="30"/>
                    <a:pt x="1" y="26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" name="Freeform 429"/>
            <p:cNvSpPr>
              <a:spLocks/>
            </p:cNvSpPr>
            <p:nvPr/>
          </p:nvSpPr>
          <p:spPr bwMode="auto">
            <a:xfrm>
              <a:off x="9877425" y="3055938"/>
              <a:ext cx="93663" cy="93663"/>
            </a:xfrm>
            <a:custGeom>
              <a:avLst/>
              <a:gdLst>
                <a:gd name="T0" fmla="*/ 3 w 69"/>
                <a:gd name="T1" fmla="*/ 51 h 70"/>
                <a:gd name="T2" fmla="*/ 32 w 69"/>
                <a:gd name="T3" fmla="*/ 69 h 70"/>
                <a:gd name="T4" fmla="*/ 37 w 69"/>
                <a:gd name="T5" fmla="*/ 69 h 70"/>
                <a:gd name="T6" fmla="*/ 69 w 69"/>
                <a:gd name="T7" fmla="*/ 43 h 70"/>
                <a:gd name="T8" fmla="*/ 69 w 69"/>
                <a:gd name="T9" fmla="*/ 0 h 70"/>
                <a:gd name="T10" fmla="*/ 0 w 69"/>
                <a:gd name="T11" fmla="*/ 0 h 70"/>
                <a:gd name="T12" fmla="*/ 0 w 69"/>
                <a:gd name="T13" fmla="*/ 19 h 70"/>
                <a:gd name="T14" fmla="*/ 3 w 69"/>
                <a:gd name="T15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0">
                  <a:moveTo>
                    <a:pt x="3" y="51"/>
                  </a:moveTo>
                  <a:cubicBezTo>
                    <a:pt x="6" y="58"/>
                    <a:pt x="14" y="67"/>
                    <a:pt x="32" y="69"/>
                  </a:cubicBezTo>
                  <a:cubicBezTo>
                    <a:pt x="33" y="70"/>
                    <a:pt x="35" y="70"/>
                    <a:pt x="37" y="69"/>
                  </a:cubicBezTo>
                  <a:cubicBezTo>
                    <a:pt x="65" y="65"/>
                    <a:pt x="69" y="43"/>
                    <a:pt x="69" y="4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3" y="51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" name="Freeform 430"/>
            <p:cNvSpPr>
              <a:spLocks/>
            </p:cNvSpPr>
            <p:nvPr/>
          </p:nvSpPr>
          <p:spPr bwMode="auto">
            <a:xfrm>
              <a:off x="9871075" y="3019426"/>
              <a:ext cx="104775" cy="52388"/>
            </a:xfrm>
            <a:custGeom>
              <a:avLst/>
              <a:gdLst>
                <a:gd name="T0" fmla="*/ 38 w 77"/>
                <a:gd name="T1" fmla="*/ 0 h 39"/>
                <a:gd name="T2" fmla="*/ 77 w 77"/>
                <a:gd name="T3" fmla="*/ 39 h 39"/>
                <a:gd name="T4" fmla="*/ 0 w 77"/>
                <a:gd name="T5" fmla="*/ 39 h 39"/>
                <a:gd name="T6" fmla="*/ 38 w 7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39">
                  <a:moveTo>
                    <a:pt x="38" y="0"/>
                  </a:moveTo>
                  <a:cubicBezTo>
                    <a:pt x="60" y="0"/>
                    <a:pt x="77" y="17"/>
                    <a:pt x="7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7"/>
                    <a:pt x="17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" name="Freeform 431"/>
            <p:cNvSpPr>
              <a:spLocks/>
            </p:cNvSpPr>
            <p:nvPr/>
          </p:nvSpPr>
          <p:spPr bwMode="auto">
            <a:xfrm>
              <a:off x="9891713" y="3027363"/>
              <a:ext cx="38100" cy="44450"/>
            </a:xfrm>
            <a:custGeom>
              <a:avLst/>
              <a:gdLst>
                <a:gd name="T0" fmla="*/ 24 w 28"/>
                <a:gd name="T1" fmla="*/ 33 h 33"/>
                <a:gd name="T2" fmla="*/ 0 w 28"/>
                <a:gd name="T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33">
                  <a:moveTo>
                    <a:pt x="24" y="33"/>
                  </a:moveTo>
                  <a:cubicBezTo>
                    <a:pt x="24" y="33"/>
                    <a:pt x="28" y="0"/>
                    <a:pt x="0" y="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" name="Freeform 432"/>
            <p:cNvSpPr>
              <a:spLocks/>
            </p:cNvSpPr>
            <p:nvPr/>
          </p:nvSpPr>
          <p:spPr bwMode="auto">
            <a:xfrm>
              <a:off x="9869488" y="3081338"/>
              <a:ext cx="31750" cy="49213"/>
            </a:xfrm>
            <a:custGeom>
              <a:avLst/>
              <a:gdLst>
                <a:gd name="T0" fmla="*/ 23 w 23"/>
                <a:gd name="T1" fmla="*/ 0 h 37"/>
                <a:gd name="T2" fmla="*/ 19 w 23"/>
                <a:gd name="T3" fmla="*/ 18 h 37"/>
                <a:gd name="T4" fmla="*/ 11 w 23"/>
                <a:gd name="T5" fmla="*/ 25 h 37"/>
                <a:gd name="T6" fmla="*/ 14 w 23"/>
                <a:gd name="T7" fmla="*/ 37 h 37"/>
                <a:gd name="T8" fmla="*/ 8 w 23"/>
                <a:gd name="T9" fmla="*/ 37 h 37"/>
                <a:gd name="T10" fmla="*/ 1 w 23"/>
                <a:gd name="T11" fmla="*/ 31 h 37"/>
                <a:gd name="T12" fmla="*/ 0 w 23"/>
                <a:gd name="T13" fmla="*/ 27 h 37"/>
                <a:gd name="T14" fmla="*/ 0 w 23"/>
                <a:gd name="T15" fmla="*/ 0 h 37"/>
                <a:gd name="T16" fmla="*/ 23 w 23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7">
                  <a:moveTo>
                    <a:pt x="23" y="0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1" y="18"/>
                    <a:pt x="11" y="25"/>
                  </a:cubicBezTo>
                  <a:cubicBezTo>
                    <a:pt x="11" y="28"/>
                    <a:pt x="14" y="37"/>
                    <a:pt x="14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5" y="37"/>
                    <a:pt x="1" y="34"/>
                    <a:pt x="1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" name="Freeform 433"/>
            <p:cNvSpPr>
              <a:spLocks/>
            </p:cNvSpPr>
            <p:nvPr/>
          </p:nvSpPr>
          <p:spPr bwMode="auto">
            <a:xfrm>
              <a:off x="9866313" y="3071813"/>
              <a:ext cx="130175" cy="19050"/>
            </a:xfrm>
            <a:custGeom>
              <a:avLst/>
              <a:gdLst>
                <a:gd name="T0" fmla="*/ 94 w 96"/>
                <a:gd name="T1" fmla="*/ 11 h 14"/>
                <a:gd name="T2" fmla="*/ 0 w 96"/>
                <a:gd name="T3" fmla="*/ 14 h 14"/>
                <a:gd name="T4" fmla="*/ 0 w 96"/>
                <a:gd name="T5" fmla="*/ 0 h 14"/>
                <a:gd name="T6" fmla="*/ 87 w 96"/>
                <a:gd name="T7" fmla="*/ 0 h 14"/>
                <a:gd name="T8" fmla="*/ 92 w 96"/>
                <a:gd name="T9" fmla="*/ 3 h 14"/>
                <a:gd name="T10" fmla="*/ 95 w 96"/>
                <a:gd name="T11" fmla="*/ 8 h 14"/>
                <a:gd name="T12" fmla="*/ 94 w 96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4">
                  <a:moveTo>
                    <a:pt x="94" y="1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1" y="1"/>
                    <a:pt x="92" y="3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9"/>
                    <a:pt x="95" y="11"/>
                    <a:pt x="94" y="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" name="Freeform 434"/>
            <p:cNvSpPr>
              <a:spLocks/>
            </p:cNvSpPr>
            <p:nvPr/>
          </p:nvSpPr>
          <p:spPr bwMode="auto">
            <a:xfrm>
              <a:off x="10072688" y="3227388"/>
              <a:ext cx="42863" cy="57150"/>
            </a:xfrm>
            <a:custGeom>
              <a:avLst/>
              <a:gdLst>
                <a:gd name="T0" fmla="*/ 0 w 32"/>
                <a:gd name="T1" fmla="*/ 20 h 42"/>
                <a:gd name="T2" fmla="*/ 14 w 32"/>
                <a:gd name="T3" fmla="*/ 4 h 42"/>
                <a:gd name="T4" fmla="*/ 20 w 32"/>
                <a:gd name="T5" fmla="*/ 1 h 42"/>
                <a:gd name="T6" fmla="*/ 20 w 32"/>
                <a:gd name="T7" fmla="*/ 1 h 42"/>
                <a:gd name="T8" fmla="*/ 24 w 32"/>
                <a:gd name="T9" fmla="*/ 7 h 42"/>
                <a:gd name="T10" fmla="*/ 19 w 32"/>
                <a:gd name="T11" fmla="*/ 20 h 42"/>
                <a:gd name="T12" fmla="*/ 26 w 32"/>
                <a:gd name="T13" fmla="*/ 20 h 42"/>
                <a:gd name="T14" fmla="*/ 32 w 32"/>
                <a:gd name="T15" fmla="*/ 26 h 42"/>
                <a:gd name="T16" fmla="*/ 32 w 32"/>
                <a:gd name="T17" fmla="*/ 36 h 42"/>
                <a:gd name="T18" fmla="*/ 26 w 32"/>
                <a:gd name="T19" fmla="*/ 42 h 42"/>
                <a:gd name="T20" fmla="*/ 0 w 32"/>
                <a:gd name="T21" fmla="*/ 42 h 42"/>
                <a:gd name="T22" fmla="*/ 0 w 32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42">
                  <a:moveTo>
                    <a:pt x="0" y="20"/>
                  </a:moveTo>
                  <a:cubicBezTo>
                    <a:pt x="0" y="20"/>
                    <a:pt x="9" y="13"/>
                    <a:pt x="14" y="4"/>
                  </a:cubicBezTo>
                  <a:cubicBezTo>
                    <a:pt x="15" y="1"/>
                    <a:pt x="18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3" y="2"/>
                    <a:pt x="24" y="5"/>
                    <a:pt x="24" y="7"/>
                  </a:cubicBezTo>
                  <a:cubicBezTo>
                    <a:pt x="23" y="11"/>
                    <a:pt x="21" y="17"/>
                    <a:pt x="19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9" y="20"/>
                    <a:pt x="32" y="23"/>
                    <a:pt x="32" y="2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9"/>
                    <a:pt x="29" y="42"/>
                    <a:pt x="26" y="42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" name="Freeform 435"/>
            <p:cNvSpPr>
              <a:spLocks/>
            </p:cNvSpPr>
            <p:nvPr/>
          </p:nvSpPr>
          <p:spPr bwMode="auto">
            <a:xfrm>
              <a:off x="9836150" y="3152776"/>
              <a:ext cx="146050" cy="182563"/>
            </a:xfrm>
            <a:custGeom>
              <a:avLst/>
              <a:gdLst>
                <a:gd name="T0" fmla="*/ 87 w 108"/>
                <a:gd name="T1" fmla="*/ 9 h 135"/>
                <a:gd name="T2" fmla="*/ 34 w 108"/>
                <a:gd name="T3" fmla="*/ 5 h 135"/>
                <a:gd name="T4" fmla="*/ 1 w 108"/>
                <a:gd name="T5" fmla="*/ 46 h 135"/>
                <a:gd name="T6" fmla="*/ 1 w 108"/>
                <a:gd name="T7" fmla="*/ 119 h 135"/>
                <a:gd name="T8" fmla="*/ 25 w 108"/>
                <a:gd name="T9" fmla="*/ 119 h 135"/>
                <a:gd name="T10" fmla="*/ 25 w 108"/>
                <a:gd name="T11" fmla="*/ 135 h 135"/>
                <a:gd name="T12" fmla="*/ 108 w 108"/>
                <a:gd name="T13" fmla="*/ 135 h 135"/>
                <a:gd name="T14" fmla="*/ 108 w 108"/>
                <a:gd name="T15" fmla="*/ 65 h 135"/>
                <a:gd name="T16" fmla="*/ 87 w 108"/>
                <a:gd name="T17" fmla="*/ 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35">
                  <a:moveTo>
                    <a:pt x="87" y="9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0" y="0"/>
                    <a:pt x="1" y="46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65"/>
                    <a:pt x="107" y="1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" name="Rectangle 436"/>
            <p:cNvSpPr>
              <a:spLocks noChangeArrowheads="1"/>
            </p:cNvSpPr>
            <p:nvPr/>
          </p:nvSpPr>
          <p:spPr bwMode="auto">
            <a:xfrm>
              <a:off x="9837738" y="3214688"/>
              <a:ext cx="31750" cy="139700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" name="Rectangle 437"/>
            <p:cNvSpPr>
              <a:spLocks noChangeArrowheads="1"/>
            </p:cNvSpPr>
            <p:nvPr/>
          </p:nvSpPr>
          <p:spPr bwMode="auto">
            <a:xfrm>
              <a:off x="9869488" y="3313113"/>
              <a:ext cx="112713" cy="22225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" name="Rectangle 438"/>
            <p:cNvSpPr>
              <a:spLocks noChangeArrowheads="1"/>
            </p:cNvSpPr>
            <p:nvPr/>
          </p:nvSpPr>
          <p:spPr bwMode="auto">
            <a:xfrm>
              <a:off x="9869488" y="3248026"/>
              <a:ext cx="112713" cy="2381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" name="Freeform 439"/>
            <p:cNvSpPr>
              <a:spLocks/>
            </p:cNvSpPr>
            <p:nvPr/>
          </p:nvSpPr>
          <p:spPr bwMode="auto">
            <a:xfrm>
              <a:off x="9896475" y="3162301"/>
              <a:ext cx="57150" cy="52388"/>
            </a:xfrm>
            <a:custGeom>
              <a:avLst/>
              <a:gdLst>
                <a:gd name="T0" fmla="*/ 0 w 36"/>
                <a:gd name="T1" fmla="*/ 0 h 33"/>
                <a:gd name="T2" fmla="*/ 27 w 36"/>
                <a:gd name="T3" fmla="*/ 33 h 33"/>
                <a:gd name="T4" fmla="*/ 36 w 36"/>
                <a:gd name="T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lnTo>
                    <a:pt x="27" y="33"/>
                  </a:lnTo>
                  <a:lnTo>
                    <a:pt x="36" y="2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2" name="Группа 721"/>
          <p:cNvGrpSpPr/>
          <p:nvPr/>
        </p:nvGrpSpPr>
        <p:grpSpPr>
          <a:xfrm>
            <a:off x="6547248" y="2429589"/>
            <a:ext cx="406003" cy="406003"/>
            <a:chOff x="8729663" y="3019426"/>
            <a:chExt cx="541337" cy="541337"/>
          </a:xfrm>
        </p:grpSpPr>
        <p:sp>
          <p:nvSpPr>
            <p:cNvPr id="370" name="Freeform 440"/>
            <p:cNvSpPr>
              <a:spLocks/>
            </p:cNvSpPr>
            <p:nvPr/>
          </p:nvSpPr>
          <p:spPr bwMode="auto">
            <a:xfrm>
              <a:off x="9045575" y="3294063"/>
              <a:ext cx="225425" cy="266700"/>
            </a:xfrm>
            <a:custGeom>
              <a:avLst/>
              <a:gdLst>
                <a:gd name="T0" fmla="*/ 44 w 166"/>
                <a:gd name="T1" fmla="*/ 0 h 196"/>
                <a:gd name="T2" fmla="*/ 14 w 166"/>
                <a:gd name="T3" fmla="*/ 36 h 196"/>
                <a:gd name="T4" fmla="*/ 0 w 166"/>
                <a:gd name="T5" fmla="*/ 85 h 196"/>
                <a:gd name="T6" fmla="*/ 0 w 166"/>
                <a:gd name="T7" fmla="*/ 196 h 196"/>
                <a:gd name="T8" fmla="*/ 166 w 166"/>
                <a:gd name="T9" fmla="*/ 196 h 196"/>
                <a:gd name="T10" fmla="*/ 166 w 166"/>
                <a:gd name="T11" fmla="*/ 86 h 196"/>
                <a:gd name="T12" fmla="*/ 141 w 166"/>
                <a:gd name="T13" fmla="*/ 25 h 196"/>
                <a:gd name="T14" fmla="*/ 141 w 166"/>
                <a:gd name="T15" fmla="*/ 25 h 196"/>
                <a:gd name="T16" fmla="*/ 80 w 166"/>
                <a:gd name="T17" fmla="*/ 0 h 196"/>
                <a:gd name="T18" fmla="*/ 44 w 166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96">
                  <a:moveTo>
                    <a:pt x="44" y="0"/>
                  </a:moveTo>
                  <a:cubicBezTo>
                    <a:pt x="40" y="0"/>
                    <a:pt x="26" y="20"/>
                    <a:pt x="14" y="36"/>
                  </a:cubicBezTo>
                  <a:cubicBezTo>
                    <a:pt x="5" y="51"/>
                    <a:pt x="0" y="67"/>
                    <a:pt x="0" y="85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6" y="63"/>
                    <a:pt x="157" y="41"/>
                    <a:pt x="141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25" y="9"/>
                    <a:pt x="103" y="0"/>
                    <a:pt x="80" y="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" name="Freeform 441"/>
            <p:cNvSpPr>
              <a:spLocks/>
            </p:cNvSpPr>
            <p:nvPr/>
          </p:nvSpPr>
          <p:spPr bwMode="auto">
            <a:xfrm>
              <a:off x="9072563" y="3095626"/>
              <a:ext cx="192088" cy="196850"/>
            </a:xfrm>
            <a:custGeom>
              <a:avLst/>
              <a:gdLst>
                <a:gd name="T0" fmla="*/ 138 w 142"/>
                <a:gd name="T1" fmla="*/ 66 h 145"/>
                <a:gd name="T2" fmla="*/ 81 w 142"/>
                <a:gd name="T3" fmla="*/ 145 h 145"/>
                <a:gd name="T4" fmla="*/ 81 w 142"/>
                <a:gd name="T5" fmla="*/ 100 h 145"/>
                <a:gd name="T6" fmla="*/ 86 w 142"/>
                <a:gd name="T7" fmla="*/ 100 h 145"/>
                <a:gd name="T8" fmla="*/ 99 w 142"/>
                <a:gd name="T9" fmla="*/ 87 h 145"/>
                <a:gd name="T10" fmla="*/ 99 w 142"/>
                <a:gd name="T11" fmla="*/ 87 h 145"/>
                <a:gd name="T12" fmla="*/ 86 w 142"/>
                <a:gd name="T13" fmla="*/ 74 h 145"/>
                <a:gd name="T14" fmla="*/ 81 w 142"/>
                <a:gd name="T15" fmla="*/ 74 h 145"/>
                <a:gd name="T16" fmla="*/ 81 w 142"/>
                <a:gd name="T17" fmla="*/ 50 h 145"/>
                <a:gd name="T18" fmla="*/ 23 w 142"/>
                <a:gd name="T19" fmla="*/ 50 h 145"/>
                <a:gd name="T20" fmla="*/ 0 w 142"/>
                <a:gd name="T21" fmla="*/ 48 h 145"/>
                <a:gd name="T22" fmla="*/ 74 w 142"/>
                <a:gd name="T23" fmla="*/ 3 h 145"/>
                <a:gd name="T24" fmla="*/ 138 w 142"/>
                <a:gd name="T25" fmla="*/ 6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145">
                  <a:moveTo>
                    <a:pt x="138" y="66"/>
                  </a:moveTo>
                  <a:cubicBezTo>
                    <a:pt x="142" y="104"/>
                    <a:pt x="116" y="137"/>
                    <a:pt x="81" y="145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94" y="100"/>
                    <a:pt x="99" y="94"/>
                    <a:pt x="99" y="87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80"/>
                    <a:pt x="94" y="74"/>
                    <a:pt x="86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1" y="19"/>
                    <a:pt x="40" y="0"/>
                    <a:pt x="74" y="3"/>
                  </a:cubicBezTo>
                  <a:cubicBezTo>
                    <a:pt x="107" y="6"/>
                    <a:pt x="134" y="33"/>
                    <a:pt x="138" y="66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" name="Freeform 442"/>
            <p:cNvSpPr>
              <a:spLocks/>
            </p:cNvSpPr>
            <p:nvPr/>
          </p:nvSpPr>
          <p:spPr bwMode="auto">
            <a:xfrm>
              <a:off x="9064625" y="3160713"/>
              <a:ext cx="141288" cy="133350"/>
            </a:xfrm>
            <a:custGeom>
              <a:avLst/>
              <a:gdLst>
                <a:gd name="T0" fmla="*/ 105 w 105"/>
                <a:gd name="T1" fmla="*/ 39 h 98"/>
                <a:gd name="T2" fmla="*/ 105 w 105"/>
                <a:gd name="T3" fmla="*/ 39 h 98"/>
                <a:gd name="T4" fmla="*/ 92 w 105"/>
                <a:gd name="T5" fmla="*/ 52 h 98"/>
                <a:gd name="T6" fmla="*/ 87 w 105"/>
                <a:gd name="T7" fmla="*/ 52 h 98"/>
                <a:gd name="T8" fmla="*/ 87 w 105"/>
                <a:gd name="T9" fmla="*/ 97 h 98"/>
                <a:gd name="T10" fmla="*/ 66 w 105"/>
                <a:gd name="T11" fmla="*/ 98 h 98"/>
                <a:gd name="T12" fmla="*/ 1 w 105"/>
                <a:gd name="T13" fmla="*/ 29 h 98"/>
                <a:gd name="T14" fmla="*/ 6 w 105"/>
                <a:gd name="T15" fmla="*/ 0 h 98"/>
                <a:gd name="T16" fmla="*/ 29 w 105"/>
                <a:gd name="T17" fmla="*/ 2 h 98"/>
                <a:gd name="T18" fmla="*/ 87 w 105"/>
                <a:gd name="T19" fmla="*/ 2 h 98"/>
                <a:gd name="T20" fmla="*/ 87 w 105"/>
                <a:gd name="T21" fmla="*/ 26 h 98"/>
                <a:gd name="T22" fmla="*/ 92 w 105"/>
                <a:gd name="T23" fmla="*/ 26 h 98"/>
                <a:gd name="T24" fmla="*/ 105 w 105"/>
                <a:gd name="T25" fmla="*/ 3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98">
                  <a:moveTo>
                    <a:pt x="105" y="39"/>
                  </a:moveTo>
                  <a:cubicBezTo>
                    <a:pt x="105" y="39"/>
                    <a:pt x="105" y="39"/>
                    <a:pt x="105" y="39"/>
                  </a:cubicBezTo>
                  <a:cubicBezTo>
                    <a:pt x="105" y="46"/>
                    <a:pt x="100" y="52"/>
                    <a:pt x="92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0" y="98"/>
                    <a:pt x="73" y="98"/>
                    <a:pt x="66" y="98"/>
                  </a:cubicBezTo>
                  <a:cubicBezTo>
                    <a:pt x="31" y="95"/>
                    <a:pt x="2" y="65"/>
                    <a:pt x="1" y="29"/>
                  </a:cubicBezTo>
                  <a:cubicBezTo>
                    <a:pt x="0" y="19"/>
                    <a:pt x="2" y="9"/>
                    <a:pt x="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100" y="26"/>
                    <a:pt x="105" y="32"/>
                    <a:pt x="105" y="3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" name="Freeform 443"/>
            <p:cNvSpPr>
              <a:spLocks/>
            </p:cNvSpPr>
            <p:nvPr/>
          </p:nvSpPr>
          <p:spPr bwMode="auto">
            <a:xfrm>
              <a:off x="9031288" y="3081338"/>
              <a:ext cx="104775" cy="255588"/>
            </a:xfrm>
            <a:custGeom>
              <a:avLst/>
              <a:gdLst>
                <a:gd name="T0" fmla="*/ 44 w 77"/>
                <a:gd name="T1" fmla="*/ 189 h 189"/>
                <a:gd name="T2" fmla="*/ 33 w 77"/>
                <a:gd name="T3" fmla="*/ 189 h 189"/>
                <a:gd name="T4" fmla="*/ 0 w 77"/>
                <a:gd name="T5" fmla="*/ 157 h 189"/>
                <a:gd name="T6" fmla="*/ 0 w 77"/>
                <a:gd name="T7" fmla="*/ 32 h 189"/>
                <a:gd name="T8" fmla="*/ 33 w 77"/>
                <a:gd name="T9" fmla="*/ 0 h 189"/>
                <a:gd name="T10" fmla="*/ 44 w 77"/>
                <a:gd name="T11" fmla="*/ 0 h 189"/>
                <a:gd name="T12" fmla="*/ 77 w 77"/>
                <a:gd name="T13" fmla="*/ 32 h 189"/>
                <a:gd name="T14" fmla="*/ 77 w 77"/>
                <a:gd name="T15" fmla="*/ 157 h 189"/>
                <a:gd name="T16" fmla="*/ 44 w 77"/>
                <a:gd name="T17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189">
                  <a:moveTo>
                    <a:pt x="44" y="189"/>
                  </a:moveTo>
                  <a:cubicBezTo>
                    <a:pt x="33" y="189"/>
                    <a:pt x="33" y="189"/>
                    <a:pt x="33" y="189"/>
                  </a:cubicBezTo>
                  <a:cubicBezTo>
                    <a:pt x="15" y="189"/>
                    <a:pt x="0" y="175"/>
                    <a:pt x="0" y="15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62" y="0"/>
                    <a:pt x="77" y="14"/>
                    <a:pt x="77" y="32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7" y="175"/>
                    <a:pt x="62" y="189"/>
                    <a:pt x="44" y="18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" name="Rectangle 444"/>
            <p:cNvSpPr>
              <a:spLocks noChangeArrowheads="1"/>
            </p:cNvSpPr>
            <p:nvPr/>
          </p:nvSpPr>
          <p:spPr bwMode="auto">
            <a:xfrm>
              <a:off x="9031288" y="3160713"/>
              <a:ext cx="50800" cy="92075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" name="Freeform 445"/>
            <p:cNvSpPr>
              <a:spLocks/>
            </p:cNvSpPr>
            <p:nvPr/>
          </p:nvSpPr>
          <p:spPr bwMode="auto">
            <a:xfrm>
              <a:off x="8901113" y="3208338"/>
              <a:ext cx="47625" cy="282575"/>
            </a:xfrm>
            <a:custGeom>
              <a:avLst/>
              <a:gdLst>
                <a:gd name="T0" fmla="*/ 20 w 35"/>
                <a:gd name="T1" fmla="*/ 209 h 209"/>
                <a:gd name="T2" fmla="*/ 15 w 35"/>
                <a:gd name="T3" fmla="*/ 209 h 209"/>
                <a:gd name="T4" fmla="*/ 0 w 35"/>
                <a:gd name="T5" fmla="*/ 194 h 209"/>
                <a:gd name="T6" fmla="*/ 0 w 35"/>
                <a:gd name="T7" fmla="*/ 0 h 209"/>
                <a:gd name="T8" fmla="*/ 35 w 35"/>
                <a:gd name="T9" fmla="*/ 0 h 209"/>
                <a:gd name="T10" fmla="*/ 35 w 35"/>
                <a:gd name="T11" fmla="*/ 194 h 209"/>
                <a:gd name="T12" fmla="*/ 20 w 35"/>
                <a:gd name="T13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09">
                  <a:moveTo>
                    <a:pt x="20" y="209"/>
                  </a:moveTo>
                  <a:cubicBezTo>
                    <a:pt x="15" y="209"/>
                    <a:pt x="15" y="209"/>
                    <a:pt x="15" y="209"/>
                  </a:cubicBezTo>
                  <a:cubicBezTo>
                    <a:pt x="7" y="209"/>
                    <a:pt x="0" y="203"/>
                    <a:pt x="0" y="19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203"/>
                    <a:pt x="28" y="209"/>
                    <a:pt x="20" y="20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" name="Freeform 446"/>
            <p:cNvSpPr>
              <a:spLocks/>
            </p:cNvSpPr>
            <p:nvPr/>
          </p:nvSpPr>
          <p:spPr bwMode="auto">
            <a:xfrm>
              <a:off x="8829675" y="3081338"/>
              <a:ext cx="95250" cy="127000"/>
            </a:xfrm>
            <a:custGeom>
              <a:avLst/>
              <a:gdLst>
                <a:gd name="T0" fmla="*/ 70 w 70"/>
                <a:gd name="T1" fmla="*/ 94 h 94"/>
                <a:gd name="T2" fmla="*/ 70 w 70"/>
                <a:gd name="T3" fmla="*/ 37 h 94"/>
                <a:gd name="T4" fmla="*/ 33 w 70"/>
                <a:gd name="T5" fmla="*/ 0 h 94"/>
                <a:gd name="T6" fmla="*/ 0 w 70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94">
                  <a:moveTo>
                    <a:pt x="70" y="94"/>
                  </a:moveTo>
                  <a:cubicBezTo>
                    <a:pt x="70" y="37"/>
                    <a:pt x="70" y="37"/>
                    <a:pt x="70" y="37"/>
                  </a:cubicBezTo>
                  <a:cubicBezTo>
                    <a:pt x="70" y="16"/>
                    <a:pt x="54" y="0"/>
                    <a:pt x="3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" name="Freeform 447"/>
            <p:cNvSpPr>
              <a:spLocks/>
            </p:cNvSpPr>
            <p:nvPr/>
          </p:nvSpPr>
          <p:spPr bwMode="auto">
            <a:xfrm>
              <a:off x="8902700" y="3303588"/>
              <a:ext cx="366713" cy="244475"/>
            </a:xfrm>
            <a:custGeom>
              <a:avLst/>
              <a:gdLst>
                <a:gd name="T0" fmla="*/ 208 w 271"/>
                <a:gd name="T1" fmla="*/ 15 h 180"/>
                <a:gd name="T2" fmla="*/ 119 w 271"/>
                <a:gd name="T3" fmla="*/ 99 h 180"/>
                <a:gd name="T4" fmla="*/ 39 w 271"/>
                <a:gd name="T5" fmla="*/ 30 h 180"/>
                <a:gd name="T6" fmla="*/ 0 w 271"/>
                <a:gd name="T7" fmla="*/ 74 h 180"/>
                <a:gd name="T8" fmla="*/ 90 w 271"/>
                <a:gd name="T9" fmla="*/ 163 h 180"/>
                <a:gd name="T10" fmla="*/ 149 w 271"/>
                <a:gd name="T11" fmla="*/ 164 h 180"/>
                <a:gd name="T12" fmla="*/ 256 w 271"/>
                <a:gd name="T13" fmla="*/ 67 h 180"/>
                <a:gd name="T14" fmla="*/ 262 w 271"/>
                <a:gd name="T15" fmla="*/ 22 h 180"/>
                <a:gd name="T16" fmla="*/ 262 w 271"/>
                <a:gd name="T17" fmla="*/ 22 h 180"/>
                <a:gd name="T18" fmla="*/ 208 w 271"/>
                <a:gd name="T19" fmla="*/ 1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180">
                  <a:moveTo>
                    <a:pt x="208" y="15"/>
                  </a:moveTo>
                  <a:cubicBezTo>
                    <a:pt x="119" y="99"/>
                    <a:pt x="119" y="99"/>
                    <a:pt x="119" y="9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107" y="179"/>
                    <a:pt x="132" y="180"/>
                    <a:pt x="149" y="164"/>
                  </a:cubicBezTo>
                  <a:cubicBezTo>
                    <a:pt x="256" y="67"/>
                    <a:pt x="256" y="67"/>
                    <a:pt x="256" y="67"/>
                  </a:cubicBezTo>
                  <a:cubicBezTo>
                    <a:pt x="269" y="56"/>
                    <a:pt x="271" y="37"/>
                    <a:pt x="262" y="22"/>
                  </a:cubicBezTo>
                  <a:cubicBezTo>
                    <a:pt x="262" y="22"/>
                    <a:pt x="262" y="22"/>
                    <a:pt x="262" y="22"/>
                  </a:cubicBezTo>
                  <a:cubicBezTo>
                    <a:pt x="250" y="4"/>
                    <a:pt x="224" y="0"/>
                    <a:pt x="208" y="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" name="Freeform 448"/>
            <p:cNvSpPr>
              <a:spLocks/>
            </p:cNvSpPr>
            <p:nvPr/>
          </p:nvSpPr>
          <p:spPr bwMode="auto">
            <a:xfrm>
              <a:off x="8863013" y="3295651"/>
              <a:ext cx="92075" cy="100013"/>
            </a:xfrm>
            <a:custGeom>
              <a:avLst/>
              <a:gdLst>
                <a:gd name="T0" fmla="*/ 68 w 68"/>
                <a:gd name="T1" fmla="*/ 36 h 74"/>
                <a:gd name="T2" fmla="*/ 68 w 68"/>
                <a:gd name="T3" fmla="*/ 29 h 74"/>
                <a:gd name="T4" fmla="*/ 39 w 68"/>
                <a:gd name="T5" fmla="*/ 0 h 74"/>
                <a:gd name="T6" fmla="*/ 30 w 68"/>
                <a:gd name="T7" fmla="*/ 0 h 74"/>
                <a:gd name="T8" fmla="*/ 3 w 68"/>
                <a:gd name="T9" fmla="*/ 21 h 74"/>
                <a:gd name="T10" fmla="*/ 3 w 68"/>
                <a:gd name="T11" fmla="*/ 21 h 74"/>
                <a:gd name="T12" fmla="*/ 9 w 68"/>
                <a:gd name="T13" fmla="*/ 48 h 74"/>
                <a:gd name="T14" fmla="*/ 34 w 68"/>
                <a:gd name="T15" fmla="*/ 74 h 74"/>
                <a:gd name="T16" fmla="*/ 68 w 68"/>
                <a:gd name="T17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74">
                  <a:moveTo>
                    <a:pt x="68" y="36"/>
                  </a:moveTo>
                  <a:cubicBezTo>
                    <a:pt x="68" y="29"/>
                    <a:pt x="68" y="29"/>
                    <a:pt x="68" y="29"/>
                  </a:cubicBezTo>
                  <a:cubicBezTo>
                    <a:pt x="68" y="13"/>
                    <a:pt x="55" y="0"/>
                    <a:pt x="3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7" y="0"/>
                    <a:pt x="6" y="9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30"/>
                    <a:pt x="2" y="41"/>
                    <a:pt x="9" y="48"/>
                  </a:cubicBezTo>
                  <a:cubicBezTo>
                    <a:pt x="34" y="74"/>
                    <a:pt x="34" y="74"/>
                    <a:pt x="34" y="74"/>
                  </a:cubicBezTo>
                  <a:lnTo>
                    <a:pt x="68" y="36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" name="Freeform 449"/>
            <p:cNvSpPr>
              <a:spLocks/>
            </p:cNvSpPr>
            <p:nvPr/>
          </p:nvSpPr>
          <p:spPr bwMode="auto">
            <a:xfrm>
              <a:off x="8751888" y="3019426"/>
              <a:ext cx="47625" cy="52388"/>
            </a:xfrm>
            <a:custGeom>
              <a:avLst/>
              <a:gdLst>
                <a:gd name="T0" fmla="*/ 35 w 35"/>
                <a:gd name="T1" fmla="*/ 39 h 39"/>
                <a:gd name="T2" fmla="*/ 0 w 35"/>
                <a:gd name="T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39">
                  <a:moveTo>
                    <a:pt x="35" y="39"/>
                  </a:moveTo>
                  <a:cubicBezTo>
                    <a:pt x="35" y="39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" name="Freeform 450"/>
            <p:cNvSpPr>
              <a:spLocks/>
            </p:cNvSpPr>
            <p:nvPr/>
          </p:nvSpPr>
          <p:spPr bwMode="auto">
            <a:xfrm>
              <a:off x="8751888" y="3090863"/>
              <a:ext cx="47625" cy="50800"/>
            </a:xfrm>
            <a:custGeom>
              <a:avLst/>
              <a:gdLst>
                <a:gd name="T0" fmla="*/ 0 w 35"/>
                <a:gd name="T1" fmla="*/ 38 h 38"/>
                <a:gd name="T2" fmla="*/ 35 w 35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0" y="38"/>
                    <a:pt x="35" y="0"/>
                    <a:pt x="35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" name="Line 451"/>
            <p:cNvSpPr>
              <a:spLocks noChangeShapeType="1"/>
            </p:cNvSpPr>
            <p:nvPr/>
          </p:nvSpPr>
          <p:spPr bwMode="auto">
            <a:xfrm flipH="1">
              <a:off x="8729663" y="3081338"/>
              <a:ext cx="4445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" name="Rectangle 452"/>
            <p:cNvSpPr>
              <a:spLocks noChangeArrowheads="1"/>
            </p:cNvSpPr>
            <p:nvPr/>
          </p:nvSpPr>
          <p:spPr bwMode="auto">
            <a:xfrm>
              <a:off x="9136063" y="3152776"/>
              <a:ext cx="122238" cy="4286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1" name="Группа 720"/>
          <p:cNvGrpSpPr/>
          <p:nvPr/>
        </p:nvGrpSpPr>
        <p:grpSpPr>
          <a:xfrm>
            <a:off x="5713499" y="2407388"/>
            <a:ext cx="562182" cy="450404"/>
            <a:chOff x="7646988" y="3071813"/>
            <a:chExt cx="542925" cy="434976"/>
          </a:xfrm>
        </p:grpSpPr>
        <p:sp>
          <p:nvSpPr>
            <p:cNvPr id="383" name="Freeform 453"/>
            <p:cNvSpPr>
              <a:spLocks/>
            </p:cNvSpPr>
            <p:nvPr/>
          </p:nvSpPr>
          <p:spPr bwMode="auto">
            <a:xfrm>
              <a:off x="7961313" y="3267076"/>
              <a:ext cx="228600" cy="200025"/>
            </a:xfrm>
            <a:custGeom>
              <a:avLst/>
              <a:gdLst>
                <a:gd name="T0" fmla="*/ 0 w 144"/>
                <a:gd name="T1" fmla="*/ 126 h 126"/>
                <a:gd name="T2" fmla="*/ 0 w 144"/>
                <a:gd name="T3" fmla="*/ 24 h 126"/>
                <a:gd name="T4" fmla="*/ 144 w 144"/>
                <a:gd name="T5" fmla="*/ 0 h 126"/>
                <a:gd name="T6" fmla="*/ 144 w 144"/>
                <a:gd name="T7" fmla="*/ 126 h 126"/>
                <a:gd name="T8" fmla="*/ 0 w 144"/>
                <a:gd name="T9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6">
                  <a:moveTo>
                    <a:pt x="0" y="126"/>
                  </a:moveTo>
                  <a:lnTo>
                    <a:pt x="0" y="24"/>
                  </a:lnTo>
                  <a:lnTo>
                    <a:pt x="144" y="0"/>
                  </a:lnTo>
                  <a:lnTo>
                    <a:pt x="144" y="126"/>
                  </a:lnTo>
                  <a:lnTo>
                    <a:pt x="0" y="1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" name="Line 454"/>
            <p:cNvSpPr>
              <a:spLocks noChangeShapeType="1"/>
            </p:cNvSpPr>
            <p:nvPr/>
          </p:nvSpPr>
          <p:spPr bwMode="auto">
            <a:xfrm flipV="1">
              <a:off x="7961313" y="3311526"/>
              <a:ext cx="228600" cy="269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" name="Oval 455"/>
            <p:cNvSpPr>
              <a:spLocks noChangeArrowheads="1"/>
            </p:cNvSpPr>
            <p:nvPr/>
          </p:nvSpPr>
          <p:spPr bwMode="auto">
            <a:xfrm>
              <a:off x="8113713" y="3302001"/>
              <a:ext cx="1588" cy="1588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" name="Oval 456"/>
            <p:cNvSpPr>
              <a:spLocks noChangeArrowheads="1"/>
            </p:cNvSpPr>
            <p:nvPr/>
          </p:nvSpPr>
          <p:spPr bwMode="auto">
            <a:xfrm>
              <a:off x="8142288" y="3297238"/>
              <a:ext cx="1588" cy="1588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" name="Oval 457"/>
            <p:cNvSpPr>
              <a:spLocks noChangeArrowheads="1"/>
            </p:cNvSpPr>
            <p:nvPr/>
          </p:nvSpPr>
          <p:spPr bwMode="auto">
            <a:xfrm>
              <a:off x="8170863" y="3294063"/>
              <a:ext cx="1588" cy="1588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" name="Freeform 458"/>
            <p:cNvSpPr>
              <a:spLocks noEditPoints="1"/>
            </p:cNvSpPr>
            <p:nvPr/>
          </p:nvSpPr>
          <p:spPr bwMode="auto">
            <a:xfrm>
              <a:off x="8013700" y="3362326"/>
              <a:ext cx="44450" cy="85725"/>
            </a:xfrm>
            <a:custGeom>
              <a:avLst/>
              <a:gdLst>
                <a:gd name="T0" fmla="*/ 33 w 33"/>
                <a:gd name="T1" fmla="*/ 40 h 63"/>
                <a:gd name="T2" fmla="*/ 33 w 33"/>
                <a:gd name="T3" fmla="*/ 33 h 63"/>
                <a:gd name="T4" fmla="*/ 32 w 33"/>
                <a:gd name="T5" fmla="*/ 32 h 63"/>
                <a:gd name="T6" fmla="*/ 29 w 33"/>
                <a:gd name="T7" fmla="*/ 27 h 63"/>
                <a:gd name="T8" fmla="*/ 29 w 33"/>
                <a:gd name="T9" fmla="*/ 25 h 63"/>
                <a:gd name="T10" fmla="*/ 30 w 33"/>
                <a:gd name="T11" fmla="*/ 17 h 63"/>
                <a:gd name="T12" fmla="*/ 31 w 33"/>
                <a:gd name="T13" fmla="*/ 16 h 63"/>
                <a:gd name="T14" fmla="*/ 29 w 33"/>
                <a:gd name="T15" fmla="*/ 10 h 63"/>
                <a:gd name="T16" fmla="*/ 28 w 33"/>
                <a:gd name="T17" fmla="*/ 11 h 63"/>
                <a:gd name="T18" fmla="*/ 24 w 33"/>
                <a:gd name="T19" fmla="*/ 11 h 63"/>
                <a:gd name="T20" fmla="*/ 23 w 33"/>
                <a:gd name="T21" fmla="*/ 10 h 63"/>
                <a:gd name="T22" fmla="*/ 21 w 33"/>
                <a:gd name="T23" fmla="*/ 3 h 63"/>
                <a:gd name="T24" fmla="*/ 21 w 33"/>
                <a:gd name="T25" fmla="*/ 1 h 63"/>
                <a:gd name="T26" fmla="*/ 17 w 33"/>
                <a:gd name="T27" fmla="*/ 0 h 63"/>
                <a:gd name="T28" fmla="*/ 17 w 33"/>
                <a:gd name="T29" fmla="*/ 2 h 63"/>
                <a:gd name="T30" fmla="*/ 14 w 33"/>
                <a:gd name="T31" fmla="*/ 8 h 63"/>
                <a:gd name="T32" fmla="*/ 13 w 33"/>
                <a:gd name="T33" fmla="*/ 8 h 63"/>
                <a:gd name="T34" fmla="*/ 9 w 33"/>
                <a:gd name="T35" fmla="*/ 6 h 63"/>
                <a:gd name="T36" fmla="*/ 8 w 33"/>
                <a:gd name="T37" fmla="*/ 5 h 63"/>
                <a:gd name="T38" fmla="*/ 5 w 33"/>
                <a:gd name="T39" fmla="*/ 9 h 63"/>
                <a:gd name="T40" fmla="*/ 6 w 33"/>
                <a:gd name="T41" fmla="*/ 10 h 63"/>
                <a:gd name="T42" fmla="*/ 5 w 33"/>
                <a:gd name="T43" fmla="*/ 18 h 63"/>
                <a:gd name="T44" fmla="*/ 5 w 33"/>
                <a:gd name="T45" fmla="*/ 20 h 63"/>
                <a:gd name="T46" fmla="*/ 1 w 33"/>
                <a:gd name="T47" fmla="*/ 24 h 63"/>
                <a:gd name="T48" fmla="*/ 0 w 33"/>
                <a:gd name="T49" fmla="*/ 24 h 63"/>
                <a:gd name="T50" fmla="*/ 0 w 33"/>
                <a:gd name="T51" fmla="*/ 31 h 63"/>
                <a:gd name="T52" fmla="*/ 1 w 33"/>
                <a:gd name="T53" fmla="*/ 31 h 63"/>
                <a:gd name="T54" fmla="*/ 4 w 33"/>
                <a:gd name="T55" fmla="*/ 37 h 63"/>
                <a:gd name="T56" fmla="*/ 4 w 33"/>
                <a:gd name="T57" fmla="*/ 39 h 63"/>
                <a:gd name="T58" fmla="*/ 3 w 33"/>
                <a:gd name="T59" fmla="*/ 46 h 63"/>
                <a:gd name="T60" fmla="*/ 2 w 33"/>
                <a:gd name="T61" fmla="*/ 47 h 63"/>
                <a:gd name="T62" fmla="*/ 4 w 33"/>
                <a:gd name="T63" fmla="*/ 53 h 63"/>
                <a:gd name="T64" fmla="*/ 5 w 33"/>
                <a:gd name="T65" fmla="*/ 52 h 63"/>
                <a:gd name="T66" fmla="*/ 9 w 33"/>
                <a:gd name="T67" fmla="*/ 52 h 63"/>
                <a:gd name="T68" fmla="*/ 10 w 33"/>
                <a:gd name="T69" fmla="*/ 53 h 63"/>
                <a:gd name="T70" fmla="*/ 12 w 33"/>
                <a:gd name="T71" fmla="*/ 60 h 63"/>
                <a:gd name="T72" fmla="*/ 12 w 33"/>
                <a:gd name="T73" fmla="*/ 62 h 63"/>
                <a:gd name="T74" fmla="*/ 16 w 33"/>
                <a:gd name="T75" fmla="*/ 63 h 63"/>
                <a:gd name="T76" fmla="*/ 16 w 33"/>
                <a:gd name="T77" fmla="*/ 61 h 63"/>
                <a:gd name="T78" fmla="*/ 19 w 33"/>
                <a:gd name="T79" fmla="*/ 56 h 63"/>
                <a:gd name="T80" fmla="*/ 20 w 33"/>
                <a:gd name="T81" fmla="*/ 55 h 63"/>
                <a:gd name="T82" fmla="*/ 24 w 33"/>
                <a:gd name="T83" fmla="*/ 57 h 63"/>
                <a:gd name="T84" fmla="*/ 25 w 33"/>
                <a:gd name="T85" fmla="*/ 59 h 63"/>
                <a:gd name="T86" fmla="*/ 28 w 33"/>
                <a:gd name="T87" fmla="*/ 55 h 63"/>
                <a:gd name="T88" fmla="*/ 27 w 33"/>
                <a:gd name="T89" fmla="*/ 53 h 63"/>
                <a:gd name="T90" fmla="*/ 27 w 33"/>
                <a:gd name="T91" fmla="*/ 45 h 63"/>
                <a:gd name="T92" fmla="*/ 28 w 33"/>
                <a:gd name="T93" fmla="*/ 43 h 63"/>
                <a:gd name="T94" fmla="*/ 32 w 33"/>
                <a:gd name="T95" fmla="*/ 40 h 63"/>
                <a:gd name="T96" fmla="*/ 33 w 33"/>
                <a:gd name="T97" fmla="*/ 40 h 63"/>
                <a:gd name="T98" fmla="*/ 17 w 33"/>
                <a:gd name="T99" fmla="*/ 43 h 63"/>
                <a:gd name="T100" fmla="*/ 10 w 33"/>
                <a:gd name="T101" fmla="*/ 28 h 63"/>
                <a:gd name="T102" fmla="*/ 16 w 33"/>
                <a:gd name="T103" fmla="*/ 20 h 63"/>
                <a:gd name="T104" fmla="*/ 22 w 33"/>
                <a:gd name="T105" fmla="*/ 35 h 63"/>
                <a:gd name="T106" fmla="*/ 17 w 33"/>
                <a:gd name="T107" fmla="*/ 4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" h="63">
                  <a:moveTo>
                    <a:pt x="33" y="4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1" y="32"/>
                    <a:pt x="30" y="30"/>
                    <a:pt x="29" y="27"/>
                  </a:cubicBezTo>
                  <a:cubicBezTo>
                    <a:pt x="29" y="26"/>
                    <a:pt x="29" y="25"/>
                    <a:pt x="29" y="25"/>
                  </a:cubicBezTo>
                  <a:cubicBezTo>
                    <a:pt x="29" y="22"/>
                    <a:pt x="29" y="19"/>
                    <a:pt x="30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3"/>
                    <a:pt x="25" y="13"/>
                    <a:pt x="24" y="11"/>
                  </a:cubicBezTo>
                  <a:cubicBezTo>
                    <a:pt x="23" y="11"/>
                    <a:pt x="23" y="11"/>
                    <a:pt x="23" y="10"/>
                  </a:cubicBezTo>
                  <a:cubicBezTo>
                    <a:pt x="21" y="9"/>
                    <a:pt x="21" y="6"/>
                    <a:pt x="21" y="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5"/>
                    <a:pt x="15" y="7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9"/>
                    <a:pt x="10" y="8"/>
                    <a:pt x="9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3"/>
                    <a:pt x="6" y="16"/>
                    <a:pt x="5" y="18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4" y="23"/>
                    <a:pt x="3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2"/>
                    <a:pt x="3" y="34"/>
                    <a:pt x="4" y="37"/>
                  </a:cubicBezTo>
                  <a:cubicBezTo>
                    <a:pt x="4" y="37"/>
                    <a:pt x="4" y="38"/>
                    <a:pt x="4" y="39"/>
                  </a:cubicBezTo>
                  <a:cubicBezTo>
                    <a:pt x="4" y="41"/>
                    <a:pt x="4" y="44"/>
                    <a:pt x="3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5"/>
                    <a:pt x="12" y="57"/>
                    <a:pt x="12" y="60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58"/>
                    <a:pt x="18" y="56"/>
                    <a:pt x="19" y="56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2" y="54"/>
                    <a:pt x="23" y="55"/>
                    <a:pt x="24" y="57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1"/>
                    <a:pt x="26" y="48"/>
                    <a:pt x="27" y="45"/>
                  </a:cubicBezTo>
                  <a:cubicBezTo>
                    <a:pt x="28" y="45"/>
                    <a:pt x="28" y="44"/>
                    <a:pt x="28" y="43"/>
                  </a:cubicBezTo>
                  <a:cubicBezTo>
                    <a:pt x="29" y="41"/>
                    <a:pt x="30" y="40"/>
                    <a:pt x="32" y="40"/>
                  </a:cubicBezTo>
                  <a:lnTo>
                    <a:pt x="33" y="40"/>
                  </a:lnTo>
                  <a:close/>
                  <a:moveTo>
                    <a:pt x="17" y="43"/>
                  </a:moveTo>
                  <a:cubicBezTo>
                    <a:pt x="12" y="44"/>
                    <a:pt x="9" y="36"/>
                    <a:pt x="10" y="28"/>
                  </a:cubicBezTo>
                  <a:cubicBezTo>
                    <a:pt x="11" y="23"/>
                    <a:pt x="14" y="20"/>
                    <a:pt x="16" y="20"/>
                  </a:cubicBezTo>
                  <a:cubicBezTo>
                    <a:pt x="21" y="20"/>
                    <a:pt x="24" y="28"/>
                    <a:pt x="22" y="35"/>
                  </a:cubicBezTo>
                  <a:cubicBezTo>
                    <a:pt x="22" y="40"/>
                    <a:pt x="19" y="43"/>
                    <a:pt x="17" y="4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" name="Freeform 459"/>
            <p:cNvSpPr>
              <a:spLocks/>
            </p:cNvSpPr>
            <p:nvPr/>
          </p:nvSpPr>
          <p:spPr bwMode="auto">
            <a:xfrm>
              <a:off x="8078788" y="3341688"/>
              <a:ext cx="53975" cy="107950"/>
            </a:xfrm>
            <a:custGeom>
              <a:avLst/>
              <a:gdLst>
                <a:gd name="T0" fmla="*/ 34 w 34"/>
                <a:gd name="T1" fmla="*/ 68 h 68"/>
                <a:gd name="T2" fmla="*/ 0 w 34"/>
                <a:gd name="T3" fmla="*/ 68 h 68"/>
                <a:gd name="T4" fmla="*/ 0 w 34"/>
                <a:gd name="T5" fmla="*/ 16 h 68"/>
                <a:gd name="T6" fmla="*/ 16 w 34"/>
                <a:gd name="T7" fmla="*/ 0 h 68"/>
                <a:gd name="T8" fmla="*/ 34 w 34"/>
                <a:gd name="T9" fmla="*/ 16 h 68"/>
                <a:gd name="T10" fmla="*/ 34 w 34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68">
                  <a:moveTo>
                    <a:pt x="34" y="68"/>
                  </a:moveTo>
                  <a:lnTo>
                    <a:pt x="0" y="68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34" y="16"/>
                  </a:lnTo>
                  <a:lnTo>
                    <a:pt x="34" y="6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" name="Rectangle 460"/>
            <p:cNvSpPr>
              <a:spLocks noChangeArrowheads="1"/>
            </p:cNvSpPr>
            <p:nvPr/>
          </p:nvSpPr>
          <p:spPr bwMode="auto">
            <a:xfrm>
              <a:off x="8089900" y="3384551"/>
              <a:ext cx="9525" cy="19050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" name="Rectangle 461"/>
            <p:cNvSpPr>
              <a:spLocks noChangeArrowheads="1"/>
            </p:cNvSpPr>
            <p:nvPr/>
          </p:nvSpPr>
          <p:spPr bwMode="auto">
            <a:xfrm>
              <a:off x="8110538" y="3384551"/>
              <a:ext cx="9525" cy="19050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" name="Freeform 462"/>
            <p:cNvSpPr>
              <a:spLocks/>
            </p:cNvSpPr>
            <p:nvPr/>
          </p:nvSpPr>
          <p:spPr bwMode="auto">
            <a:xfrm>
              <a:off x="8089900" y="3414713"/>
              <a:ext cx="9525" cy="19050"/>
            </a:xfrm>
            <a:custGeom>
              <a:avLst/>
              <a:gdLst>
                <a:gd name="T0" fmla="*/ 0 w 6"/>
                <a:gd name="T1" fmla="*/ 12 h 12"/>
                <a:gd name="T2" fmla="*/ 0 w 6"/>
                <a:gd name="T3" fmla="*/ 0 h 12"/>
                <a:gd name="T4" fmla="*/ 6 w 6"/>
                <a:gd name="T5" fmla="*/ 0 h 12"/>
                <a:gd name="T6" fmla="*/ 0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" name="Freeform 463"/>
            <p:cNvSpPr>
              <a:spLocks/>
            </p:cNvSpPr>
            <p:nvPr/>
          </p:nvSpPr>
          <p:spPr bwMode="auto">
            <a:xfrm>
              <a:off x="8089900" y="3414713"/>
              <a:ext cx="9525" cy="19050"/>
            </a:xfrm>
            <a:custGeom>
              <a:avLst/>
              <a:gdLst>
                <a:gd name="T0" fmla="*/ 0 w 6"/>
                <a:gd name="T1" fmla="*/ 12 h 12"/>
                <a:gd name="T2" fmla="*/ 0 w 6"/>
                <a:gd name="T3" fmla="*/ 0 h 12"/>
                <a:gd name="T4" fmla="*/ 6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" name="Freeform 464"/>
            <p:cNvSpPr>
              <a:spLocks/>
            </p:cNvSpPr>
            <p:nvPr/>
          </p:nvSpPr>
          <p:spPr bwMode="auto">
            <a:xfrm>
              <a:off x="8110538" y="3414713"/>
              <a:ext cx="9525" cy="19050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0 h 12"/>
                <a:gd name="T4" fmla="*/ 6 w 6"/>
                <a:gd name="T5" fmla="*/ 12 h 12"/>
                <a:gd name="T6" fmla="*/ 0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0"/>
                  </a:lnTo>
                  <a:lnTo>
                    <a:pt x="6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" name="Freeform 465"/>
            <p:cNvSpPr>
              <a:spLocks/>
            </p:cNvSpPr>
            <p:nvPr/>
          </p:nvSpPr>
          <p:spPr bwMode="auto">
            <a:xfrm>
              <a:off x="8110538" y="3414713"/>
              <a:ext cx="9525" cy="19050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0 h 12"/>
                <a:gd name="T4" fmla="*/ 6 w 6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0"/>
                  </a:lnTo>
                  <a:lnTo>
                    <a:pt x="6" y="12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" name="Line 466"/>
            <p:cNvSpPr>
              <a:spLocks noChangeShapeType="1"/>
            </p:cNvSpPr>
            <p:nvPr/>
          </p:nvSpPr>
          <p:spPr bwMode="auto">
            <a:xfrm>
              <a:off x="8139113" y="3370263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" name="Line 467"/>
            <p:cNvSpPr>
              <a:spLocks noChangeShapeType="1"/>
            </p:cNvSpPr>
            <p:nvPr/>
          </p:nvSpPr>
          <p:spPr bwMode="auto">
            <a:xfrm>
              <a:off x="8143875" y="3382963"/>
              <a:ext cx="285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" name="Line 468"/>
            <p:cNvSpPr>
              <a:spLocks noChangeShapeType="1"/>
            </p:cNvSpPr>
            <p:nvPr/>
          </p:nvSpPr>
          <p:spPr bwMode="auto">
            <a:xfrm>
              <a:off x="8143875" y="3395663"/>
              <a:ext cx="285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" name="Line 469"/>
            <p:cNvSpPr>
              <a:spLocks noChangeShapeType="1"/>
            </p:cNvSpPr>
            <p:nvPr/>
          </p:nvSpPr>
          <p:spPr bwMode="auto">
            <a:xfrm>
              <a:off x="8143875" y="3406776"/>
              <a:ext cx="285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" name="Line 470"/>
            <p:cNvSpPr>
              <a:spLocks noChangeShapeType="1"/>
            </p:cNvSpPr>
            <p:nvPr/>
          </p:nvSpPr>
          <p:spPr bwMode="auto">
            <a:xfrm>
              <a:off x="8166100" y="3463926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" name="Line 471"/>
            <p:cNvSpPr>
              <a:spLocks noChangeShapeType="1"/>
            </p:cNvSpPr>
            <p:nvPr/>
          </p:nvSpPr>
          <p:spPr bwMode="auto">
            <a:xfrm>
              <a:off x="8104188" y="3463926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" name="Line 472"/>
            <p:cNvSpPr>
              <a:spLocks noChangeShapeType="1"/>
            </p:cNvSpPr>
            <p:nvPr/>
          </p:nvSpPr>
          <p:spPr bwMode="auto">
            <a:xfrm>
              <a:off x="8104188" y="3484563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" name="Line 473"/>
            <p:cNvSpPr>
              <a:spLocks noChangeShapeType="1"/>
            </p:cNvSpPr>
            <p:nvPr/>
          </p:nvSpPr>
          <p:spPr bwMode="auto">
            <a:xfrm>
              <a:off x="8077200" y="3368676"/>
              <a:ext cx="555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" name="Freeform 474"/>
            <p:cNvSpPr>
              <a:spLocks/>
            </p:cNvSpPr>
            <p:nvPr/>
          </p:nvSpPr>
          <p:spPr bwMode="auto">
            <a:xfrm>
              <a:off x="7823200" y="3295651"/>
              <a:ext cx="149225" cy="141288"/>
            </a:xfrm>
            <a:custGeom>
              <a:avLst/>
              <a:gdLst>
                <a:gd name="T0" fmla="*/ 0 w 111"/>
                <a:gd name="T1" fmla="*/ 4 h 104"/>
                <a:gd name="T2" fmla="*/ 4 w 111"/>
                <a:gd name="T3" fmla="*/ 62 h 104"/>
                <a:gd name="T4" fmla="*/ 24 w 111"/>
                <a:gd name="T5" fmla="*/ 96 h 104"/>
                <a:gd name="T6" fmla="*/ 39 w 111"/>
                <a:gd name="T7" fmla="*/ 104 h 104"/>
                <a:gd name="T8" fmla="*/ 111 w 111"/>
                <a:gd name="T9" fmla="*/ 104 h 104"/>
                <a:gd name="T10" fmla="*/ 111 w 111"/>
                <a:gd name="T11" fmla="*/ 73 h 104"/>
                <a:gd name="T12" fmla="*/ 43 w 111"/>
                <a:gd name="T13" fmla="*/ 73 h 104"/>
                <a:gd name="T14" fmla="*/ 5 w 111"/>
                <a:gd name="T15" fmla="*/ 3 h 104"/>
                <a:gd name="T16" fmla="*/ 0 w 111"/>
                <a:gd name="T17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04">
                  <a:moveTo>
                    <a:pt x="0" y="4"/>
                  </a:moveTo>
                  <a:cubicBezTo>
                    <a:pt x="4" y="62"/>
                    <a:pt x="4" y="62"/>
                    <a:pt x="4" y="62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7" y="101"/>
                    <a:pt x="33" y="104"/>
                    <a:pt x="39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0" y="46"/>
                    <a:pt x="13" y="17"/>
                    <a:pt x="5" y="3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" name="Rectangle 475"/>
            <p:cNvSpPr>
              <a:spLocks noChangeArrowheads="1"/>
            </p:cNvSpPr>
            <p:nvPr/>
          </p:nvSpPr>
          <p:spPr bwMode="auto">
            <a:xfrm>
              <a:off x="7739063" y="3238501"/>
              <a:ext cx="50800" cy="39688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" name="Freeform 476"/>
            <p:cNvSpPr>
              <a:spLocks/>
            </p:cNvSpPr>
            <p:nvPr/>
          </p:nvSpPr>
          <p:spPr bwMode="auto">
            <a:xfrm>
              <a:off x="7646988" y="3255963"/>
              <a:ext cx="201613" cy="250825"/>
            </a:xfrm>
            <a:custGeom>
              <a:avLst/>
              <a:gdLst>
                <a:gd name="T0" fmla="*/ 149 w 149"/>
                <a:gd name="T1" fmla="*/ 186 h 186"/>
                <a:gd name="T2" fmla="*/ 149 w 149"/>
                <a:gd name="T3" fmla="*/ 90 h 186"/>
                <a:gd name="T4" fmla="*/ 120 w 149"/>
                <a:gd name="T5" fmla="*/ 12 h 186"/>
                <a:gd name="T6" fmla="*/ 47 w 149"/>
                <a:gd name="T7" fmla="*/ 6 h 186"/>
                <a:gd name="T8" fmla="*/ 1 w 149"/>
                <a:gd name="T9" fmla="*/ 63 h 186"/>
                <a:gd name="T10" fmla="*/ 35 w 149"/>
                <a:gd name="T11" fmla="*/ 63 h 186"/>
                <a:gd name="T12" fmla="*/ 35 w 149"/>
                <a:gd name="T13" fmla="*/ 186 h 186"/>
                <a:gd name="T14" fmla="*/ 149 w 149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86">
                  <a:moveTo>
                    <a:pt x="149" y="186"/>
                  </a:move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8" y="18"/>
                    <a:pt x="120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0" y="0"/>
                    <a:pt x="1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186"/>
                    <a:pt x="35" y="186"/>
                    <a:pt x="35" y="186"/>
                  </a:cubicBezTo>
                  <a:lnTo>
                    <a:pt x="149" y="186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" name="Rectangle 477"/>
            <p:cNvSpPr>
              <a:spLocks noChangeArrowheads="1"/>
            </p:cNvSpPr>
            <p:nvPr/>
          </p:nvSpPr>
          <p:spPr bwMode="auto">
            <a:xfrm>
              <a:off x="7648575" y="3340101"/>
              <a:ext cx="46038" cy="1666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" name="Freeform 478"/>
            <p:cNvSpPr>
              <a:spLocks/>
            </p:cNvSpPr>
            <p:nvPr/>
          </p:nvSpPr>
          <p:spPr bwMode="auto">
            <a:xfrm>
              <a:off x="7735888" y="3265488"/>
              <a:ext cx="85725" cy="76200"/>
            </a:xfrm>
            <a:custGeom>
              <a:avLst/>
              <a:gdLst>
                <a:gd name="T0" fmla="*/ 50 w 63"/>
                <a:gd name="T1" fmla="*/ 5 h 57"/>
                <a:gd name="T2" fmla="*/ 58 w 63"/>
                <a:gd name="T3" fmla="*/ 26 h 57"/>
                <a:gd name="T4" fmla="*/ 36 w 63"/>
                <a:gd name="T5" fmla="*/ 57 h 57"/>
                <a:gd name="T6" fmla="*/ 36 w 63"/>
                <a:gd name="T7" fmla="*/ 57 h 57"/>
                <a:gd name="T8" fmla="*/ 14 w 63"/>
                <a:gd name="T9" fmla="*/ 41 h 57"/>
                <a:gd name="T10" fmla="*/ 0 w 63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50" y="5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63" y="41"/>
                    <a:pt x="52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26" y="57"/>
                    <a:pt x="17" y="50"/>
                    <a:pt x="14" y="4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" name="Freeform 479"/>
            <p:cNvSpPr>
              <a:spLocks/>
            </p:cNvSpPr>
            <p:nvPr/>
          </p:nvSpPr>
          <p:spPr bwMode="auto">
            <a:xfrm>
              <a:off x="7699375" y="3263901"/>
              <a:ext cx="34925" cy="76200"/>
            </a:xfrm>
            <a:custGeom>
              <a:avLst/>
              <a:gdLst>
                <a:gd name="T0" fmla="*/ 12 w 26"/>
                <a:gd name="T1" fmla="*/ 0 h 57"/>
                <a:gd name="T2" fmla="*/ 24 w 26"/>
                <a:gd name="T3" fmla="*/ 42 h 57"/>
                <a:gd name="T4" fmla="*/ 12 w 26"/>
                <a:gd name="T5" fmla="*/ 57 h 57"/>
                <a:gd name="T6" fmla="*/ 0 w 26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7">
                  <a:moveTo>
                    <a:pt x="12" y="0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6" y="49"/>
                    <a:pt x="20" y="57"/>
                    <a:pt x="12" y="57"/>
                  </a:cubicBezTo>
                  <a:cubicBezTo>
                    <a:pt x="0" y="57"/>
                    <a:pt x="0" y="57"/>
                    <a:pt x="0" y="5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" name="Freeform 480"/>
            <p:cNvSpPr>
              <a:spLocks/>
            </p:cNvSpPr>
            <p:nvPr/>
          </p:nvSpPr>
          <p:spPr bwMode="auto">
            <a:xfrm>
              <a:off x="7705725" y="3121026"/>
              <a:ext cx="127000" cy="130175"/>
            </a:xfrm>
            <a:custGeom>
              <a:avLst/>
              <a:gdLst>
                <a:gd name="T0" fmla="*/ 4 w 94"/>
                <a:gd name="T1" fmla="*/ 70 h 96"/>
                <a:gd name="T2" fmla="*/ 44 w 94"/>
                <a:gd name="T3" fmla="*/ 95 h 96"/>
                <a:gd name="T4" fmla="*/ 50 w 94"/>
                <a:gd name="T5" fmla="*/ 95 h 96"/>
                <a:gd name="T6" fmla="*/ 94 w 94"/>
                <a:gd name="T7" fmla="*/ 59 h 96"/>
                <a:gd name="T8" fmla="*/ 94 w 94"/>
                <a:gd name="T9" fmla="*/ 0 h 96"/>
                <a:gd name="T10" fmla="*/ 0 w 94"/>
                <a:gd name="T11" fmla="*/ 0 h 96"/>
                <a:gd name="T12" fmla="*/ 0 w 94"/>
                <a:gd name="T13" fmla="*/ 26 h 96"/>
                <a:gd name="T14" fmla="*/ 4 w 94"/>
                <a:gd name="T15" fmla="*/ 7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96">
                  <a:moveTo>
                    <a:pt x="4" y="70"/>
                  </a:moveTo>
                  <a:cubicBezTo>
                    <a:pt x="9" y="80"/>
                    <a:pt x="20" y="92"/>
                    <a:pt x="44" y="95"/>
                  </a:cubicBezTo>
                  <a:cubicBezTo>
                    <a:pt x="46" y="96"/>
                    <a:pt x="48" y="96"/>
                    <a:pt x="50" y="95"/>
                  </a:cubicBezTo>
                  <a:cubicBezTo>
                    <a:pt x="90" y="89"/>
                    <a:pt x="94" y="59"/>
                    <a:pt x="94" y="59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" name="Freeform 481"/>
            <p:cNvSpPr>
              <a:spLocks/>
            </p:cNvSpPr>
            <p:nvPr/>
          </p:nvSpPr>
          <p:spPr bwMode="auto">
            <a:xfrm>
              <a:off x="7697788" y="3071813"/>
              <a:ext cx="141288" cy="71438"/>
            </a:xfrm>
            <a:custGeom>
              <a:avLst/>
              <a:gdLst>
                <a:gd name="T0" fmla="*/ 52 w 105"/>
                <a:gd name="T1" fmla="*/ 0 h 53"/>
                <a:gd name="T2" fmla="*/ 105 w 105"/>
                <a:gd name="T3" fmla="*/ 53 h 53"/>
                <a:gd name="T4" fmla="*/ 0 w 105"/>
                <a:gd name="T5" fmla="*/ 53 h 53"/>
                <a:gd name="T6" fmla="*/ 52 w 105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53">
                  <a:moveTo>
                    <a:pt x="52" y="0"/>
                  </a:moveTo>
                  <a:cubicBezTo>
                    <a:pt x="81" y="0"/>
                    <a:pt x="105" y="23"/>
                    <a:pt x="105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3"/>
                    <a:pt x="23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" name="Freeform 482"/>
            <p:cNvSpPr>
              <a:spLocks/>
            </p:cNvSpPr>
            <p:nvPr/>
          </p:nvSpPr>
          <p:spPr bwMode="auto">
            <a:xfrm>
              <a:off x="7724775" y="3082926"/>
              <a:ext cx="50800" cy="60325"/>
            </a:xfrm>
            <a:custGeom>
              <a:avLst/>
              <a:gdLst>
                <a:gd name="T0" fmla="*/ 33 w 38"/>
                <a:gd name="T1" fmla="*/ 45 h 45"/>
                <a:gd name="T2" fmla="*/ 0 w 38"/>
                <a:gd name="T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45">
                  <a:moveTo>
                    <a:pt x="33" y="45"/>
                  </a:moveTo>
                  <a:cubicBezTo>
                    <a:pt x="33" y="45"/>
                    <a:pt x="38" y="0"/>
                    <a:pt x="0" y="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" name="Freeform 483"/>
            <p:cNvSpPr>
              <a:spLocks/>
            </p:cNvSpPr>
            <p:nvPr/>
          </p:nvSpPr>
          <p:spPr bwMode="auto">
            <a:xfrm>
              <a:off x="7694613" y="3157538"/>
              <a:ext cx="41275" cy="68263"/>
            </a:xfrm>
            <a:custGeom>
              <a:avLst/>
              <a:gdLst>
                <a:gd name="T0" fmla="*/ 31 w 31"/>
                <a:gd name="T1" fmla="*/ 0 h 51"/>
                <a:gd name="T2" fmla="*/ 26 w 31"/>
                <a:gd name="T3" fmla="*/ 25 h 51"/>
                <a:gd name="T4" fmla="*/ 15 w 31"/>
                <a:gd name="T5" fmla="*/ 34 h 51"/>
                <a:gd name="T6" fmla="*/ 19 w 31"/>
                <a:gd name="T7" fmla="*/ 51 h 51"/>
                <a:gd name="T8" fmla="*/ 16 w 31"/>
                <a:gd name="T9" fmla="*/ 51 h 51"/>
                <a:gd name="T10" fmla="*/ 0 w 31"/>
                <a:gd name="T11" fmla="*/ 38 h 51"/>
                <a:gd name="T12" fmla="*/ 0 w 31"/>
                <a:gd name="T13" fmla="*/ 38 h 51"/>
                <a:gd name="T14" fmla="*/ 0 w 31"/>
                <a:gd name="T15" fmla="*/ 0 h 51"/>
                <a:gd name="T16" fmla="*/ 31 w 3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51">
                  <a:moveTo>
                    <a:pt x="31" y="0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15" y="25"/>
                    <a:pt x="15" y="34"/>
                  </a:cubicBezTo>
                  <a:cubicBezTo>
                    <a:pt x="15" y="39"/>
                    <a:pt x="19" y="51"/>
                    <a:pt x="19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8" y="51"/>
                    <a:pt x="1" y="45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4" name="Freeform 484"/>
            <p:cNvSpPr>
              <a:spLocks/>
            </p:cNvSpPr>
            <p:nvPr/>
          </p:nvSpPr>
          <p:spPr bwMode="auto">
            <a:xfrm>
              <a:off x="7688263" y="3143251"/>
              <a:ext cx="177800" cy="26988"/>
            </a:xfrm>
            <a:custGeom>
              <a:avLst/>
              <a:gdLst>
                <a:gd name="T0" fmla="*/ 121 w 131"/>
                <a:gd name="T1" fmla="*/ 15 h 20"/>
                <a:gd name="T2" fmla="*/ 0 w 131"/>
                <a:gd name="T3" fmla="*/ 20 h 20"/>
                <a:gd name="T4" fmla="*/ 0 w 131"/>
                <a:gd name="T5" fmla="*/ 0 h 20"/>
                <a:gd name="T6" fmla="*/ 121 w 131"/>
                <a:gd name="T7" fmla="*/ 0 h 20"/>
                <a:gd name="T8" fmla="*/ 128 w 131"/>
                <a:gd name="T9" fmla="*/ 4 h 20"/>
                <a:gd name="T10" fmla="*/ 128 w 131"/>
                <a:gd name="T11" fmla="*/ 4 h 20"/>
                <a:gd name="T12" fmla="*/ 121 w 131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20">
                  <a:moveTo>
                    <a:pt x="121" y="15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4" y="0"/>
                    <a:pt x="126" y="1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31" y="9"/>
                    <a:pt x="127" y="15"/>
                    <a:pt x="121" y="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5" name="Freeform 485"/>
            <p:cNvSpPr>
              <a:spLocks/>
            </p:cNvSpPr>
            <p:nvPr/>
          </p:nvSpPr>
          <p:spPr bwMode="auto">
            <a:xfrm>
              <a:off x="7972425" y="3395663"/>
              <a:ext cx="63500" cy="41275"/>
            </a:xfrm>
            <a:custGeom>
              <a:avLst/>
              <a:gdLst>
                <a:gd name="T0" fmla="*/ 0 w 47"/>
                <a:gd name="T1" fmla="*/ 0 h 31"/>
                <a:gd name="T2" fmla="*/ 40 w 47"/>
                <a:gd name="T3" fmla="*/ 0 h 31"/>
                <a:gd name="T4" fmla="*/ 47 w 47"/>
                <a:gd name="T5" fmla="*/ 7 h 31"/>
                <a:gd name="T6" fmla="*/ 47 w 47"/>
                <a:gd name="T7" fmla="*/ 7 h 31"/>
                <a:gd name="T8" fmla="*/ 40 w 47"/>
                <a:gd name="T9" fmla="*/ 13 h 31"/>
                <a:gd name="T10" fmla="*/ 34 w 47"/>
                <a:gd name="T11" fmla="*/ 13 h 31"/>
                <a:gd name="T12" fmla="*/ 34 w 47"/>
                <a:gd name="T13" fmla="*/ 17 h 31"/>
                <a:gd name="T14" fmla="*/ 20 w 47"/>
                <a:gd name="T15" fmla="*/ 31 h 31"/>
                <a:gd name="T16" fmla="*/ 0 w 47"/>
                <a:gd name="T17" fmla="*/ 31 h 31"/>
                <a:gd name="T18" fmla="*/ 0 w 47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10"/>
                    <a:pt x="44" y="13"/>
                    <a:pt x="40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25"/>
                    <a:pt x="28" y="31"/>
                    <a:pt x="20" y="31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0" name="Группа 719"/>
          <p:cNvGrpSpPr/>
          <p:nvPr/>
        </p:nvGrpSpPr>
        <p:grpSpPr>
          <a:xfrm>
            <a:off x="5024438" y="2429588"/>
            <a:ext cx="207169" cy="406004"/>
            <a:chOff x="6699250" y="3019426"/>
            <a:chExt cx="276225" cy="541338"/>
          </a:xfrm>
        </p:grpSpPr>
        <p:sp>
          <p:nvSpPr>
            <p:cNvPr id="416" name="Freeform 486"/>
            <p:cNvSpPr>
              <a:spLocks/>
            </p:cNvSpPr>
            <p:nvPr/>
          </p:nvSpPr>
          <p:spPr bwMode="auto">
            <a:xfrm>
              <a:off x="6699250" y="3332163"/>
              <a:ext cx="276225" cy="228600"/>
            </a:xfrm>
            <a:custGeom>
              <a:avLst/>
              <a:gdLst>
                <a:gd name="T0" fmla="*/ 204 w 204"/>
                <a:gd name="T1" fmla="*/ 63 h 168"/>
                <a:gd name="T2" fmla="*/ 204 w 204"/>
                <a:gd name="T3" fmla="*/ 168 h 168"/>
                <a:gd name="T4" fmla="*/ 0 w 204"/>
                <a:gd name="T5" fmla="*/ 168 h 168"/>
                <a:gd name="T6" fmla="*/ 0 w 204"/>
                <a:gd name="T7" fmla="*/ 63 h 168"/>
                <a:gd name="T8" fmla="*/ 21 w 204"/>
                <a:gd name="T9" fmla="*/ 19 h 168"/>
                <a:gd name="T10" fmla="*/ 35 w 204"/>
                <a:gd name="T11" fmla="*/ 11 h 168"/>
                <a:gd name="T12" fmla="*/ 37 w 204"/>
                <a:gd name="T13" fmla="*/ 10 h 168"/>
                <a:gd name="T14" fmla="*/ 58 w 204"/>
                <a:gd name="T15" fmla="*/ 0 h 168"/>
                <a:gd name="T16" fmla="*/ 102 w 204"/>
                <a:gd name="T17" fmla="*/ 50 h 168"/>
                <a:gd name="T18" fmla="*/ 146 w 204"/>
                <a:gd name="T19" fmla="*/ 0 h 168"/>
                <a:gd name="T20" fmla="*/ 167 w 204"/>
                <a:gd name="T21" fmla="*/ 10 h 168"/>
                <a:gd name="T22" fmla="*/ 169 w 204"/>
                <a:gd name="T23" fmla="*/ 11 h 168"/>
                <a:gd name="T24" fmla="*/ 183 w 204"/>
                <a:gd name="T25" fmla="*/ 19 h 168"/>
                <a:gd name="T26" fmla="*/ 204 w 204"/>
                <a:gd name="T27" fmla="*/ 6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4" h="168">
                  <a:moveTo>
                    <a:pt x="204" y="63"/>
                  </a:moveTo>
                  <a:cubicBezTo>
                    <a:pt x="204" y="168"/>
                    <a:pt x="204" y="168"/>
                    <a:pt x="204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5"/>
                    <a:pt x="8" y="29"/>
                    <a:pt x="21" y="19"/>
                  </a:cubicBezTo>
                  <a:cubicBezTo>
                    <a:pt x="25" y="16"/>
                    <a:pt x="30" y="13"/>
                    <a:pt x="35" y="11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50" y="4"/>
                    <a:pt x="58" y="0"/>
                    <a:pt x="58" y="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54" y="4"/>
                    <a:pt x="167" y="10"/>
                  </a:cubicBezTo>
                  <a:cubicBezTo>
                    <a:pt x="168" y="10"/>
                    <a:pt x="169" y="10"/>
                    <a:pt x="169" y="11"/>
                  </a:cubicBezTo>
                  <a:cubicBezTo>
                    <a:pt x="174" y="13"/>
                    <a:pt x="179" y="16"/>
                    <a:pt x="183" y="19"/>
                  </a:cubicBezTo>
                  <a:cubicBezTo>
                    <a:pt x="196" y="29"/>
                    <a:pt x="204" y="45"/>
                    <a:pt x="204" y="63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7" name="Freeform 487"/>
            <p:cNvSpPr>
              <a:spLocks/>
            </p:cNvSpPr>
            <p:nvPr/>
          </p:nvSpPr>
          <p:spPr bwMode="auto">
            <a:xfrm>
              <a:off x="6777038" y="3287713"/>
              <a:ext cx="119063" cy="112713"/>
            </a:xfrm>
            <a:custGeom>
              <a:avLst/>
              <a:gdLst>
                <a:gd name="T0" fmla="*/ 65 w 88"/>
                <a:gd name="T1" fmla="*/ 17 h 83"/>
                <a:gd name="T2" fmla="*/ 65 w 88"/>
                <a:gd name="T3" fmla="*/ 0 h 83"/>
                <a:gd name="T4" fmla="*/ 23 w 88"/>
                <a:gd name="T5" fmla="*/ 0 h 83"/>
                <a:gd name="T6" fmla="*/ 23 w 88"/>
                <a:gd name="T7" fmla="*/ 17 h 83"/>
                <a:gd name="T8" fmla="*/ 20 w 88"/>
                <a:gd name="T9" fmla="*/ 23 h 83"/>
                <a:gd name="T10" fmla="*/ 0 w 88"/>
                <a:gd name="T11" fmla="*/ 33 h 83"/>
                <a:gd name="T12" fmla="*/ 44 w 88"/>
                <a:gd name="T13" fmla="*/ 83 h 83"/>
                <a:gd name="T14" fmla="*/ 88 w 88"/>
                <a:gd name="T15" fmla="*/ 33 h 83"/>
                <a:gd name="T16" fmla="*/ 68 w 88"/>
                <a:gd name="T17" fmla="*/ 23 h 83"/>
                <a:gd name="T18" fmla="*/ 65 w 88"/>
                <a:gd name="T19" fmla="*/ 1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3">
                  <a:moveTo>
                    <a:pt x="65" y="17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0"/>
                    <a:pt x="22" y="22"/>
                    <a:pt x="20" y="2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2"/>
                    <a:pt x="65" y="20"/>
                    <a:pt x="65" y="1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8" name="Freeform 488"/>
            <p:cNvSpPr>
              <a:spLocks/>
            </p:cNvSpPr>
            <p:nvPr/>
          </p:nvSpPr>
          <p:spPr bwMode="auto">
            <a:xfrm>
              <a:off x="6726238" y="3095626"/>
              <a:ext cx="222250" cy="234950"/>
            </a:xfrm>
            <a:custGeom>
              <a:avLst/>
              <a:gdLst>
                <a:gd name="T0" fmla="*/ 156 w 164"/>
                <a:gd name="T1" fmla="*/ 78 h 174"/>
                <a:gd name="T2" fmla="*/ 157 w 164"/>
                <a:gd name="T3" fmla="*/ 53 h 174"/>
                <a:gd name="T4" fmla="*/ 7 w 164"/>
                <a:gd name="T5" fmla="*/ 53 h 174"/>
                <a:gd name="T6" fmla="*/ 8 w 164"/>
                <a:gd name="T7" fmla="*/ 78 h 174"/>
                <a:gd name="T8" fmla="*/ 0 w 164"/>
                <a:gd name="T9" fmla="*/ 95 h 174"/>
                <a:gd name="T10" fmla="*/ 13 w 164"/>
                <a:gd name="T11" fmla="*/ 113 h 174"/>
                <a:gd name="T12" fmla="*/ 15 w 164"/>
                <a:gd name="T13" fmla="*/ 113 h 174"/>
                <a:gd name="T14" fmla="*/ 82 w 164"/>
                <a:gd name="T15" fmla="*/ 174 h 174"/>
                <a:gd name="T16" fmla="*/ 149 w 164"/>
                <a:gd name="T17" fmla="*/ 113 h 174"/>
                <a:gd name="T18" fmla="*/ 151 w 164"/>
                <a:gd name="T19" fmla="*/ 113 h 174"/>
                <a:gd name="T20" fmla="*/ 164 w 164"/>
                <a:gd name="T21" fmla="*/ 95 h 174"/>
                <a:gd name="T22" fmla="*/ 156 w 164"/>
                <a:gd name="T23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74">
                  <a:moveTo>
                    <a:pt x="156" y="78"/>
                  </a:moveTo>
                  <a:cubicBezTo>
                    <a:pt x="157" y="63"/>
                    <a:pt x="157" y="53"/>
                    <a:pt x="157" y="53"/>
                  </a:cubicBezTo>
                  <a:cubicBezTo>
                    <a:pt x="145" y="0"/>
                    <a:pt x="19" y="0"/>
                    <a:pt x="7" y="53"/>
                  </a:cubicBezTo>
                  <a:cubicBezTo>
                    <a:pt x="7" y="53"/>
                    <a:pt x="7" y="63"/>
                    <a:pt x="8" y="78"/>
                  </a:cubicBezTo>
                  <a:cubicBezTo>
                    <a:pt x="3" y="81"/>
                    <a:pt x="0" y="87"/>
                    <a:pt x="0" y="95"/>
                  </a:cubicBezTo>
                  <a:cubicBezTo>
                    <a:pt x="0" y="105"/>
                    <a:pt x="6" y="113"/>
                    <a:pt x="13" y="113"/>
                  </a:cubicBezTo>
                  <a:cubicBezTo>
                    <a:pt x="14" y="113"/>
                    <a:pt x="14" y="113"/>
                    <a:pt x="15" y="113"/>
                  </a:cubicBezTo>
                  <a:cubicBezTo>
                    <a:pt x="24" y="143"/>
                    <a:pt x="43" y="174"/>
                    <a:pt x="82" y="174"/>
                  </a:cubicBezTo>
                  <a:cubicBezTo>
                    <a:pt x="121" y="174"/>
                    <a:pt x="140" y="143"/>
                    <a:pt x="149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8" y="113"/>
                    <a:pt x="164" y="105"/>
                    <a:pt x="164" y="95"/>
                  </a:cubicBezTo>
                  <a:cubicBezTo>
                    <a:pt x="164" y="87"/>
                    <a:pt x="161" y="81"/>
                    <a:pt x="156" y="78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9" name="Freeform 489"/>
            <p:cNvSpPr>
              <a:spLocks/>
            </p:cNvSpPr>
            <p:nvPr/>
          </p:nvSpPr>
          <p:spPr bwMode="auto">
            <a:xfrm>
              <a:off x="6816725" y="3281363"/>
              <a:ext cx="41275" cy="6350"/>
            </a:xfrm>
            <a:custGeom>
              <a:avLst/>
              <a:gdLst>
                <a:gd name="T0" fmla="*/ 0 w 30"/>
                <a:gd name="T1" fmla="*/ 0 h 5"/>
                <a:gd name="T2" fmla="*/ 15 w 30"/>
                <a:gd name="T3" fmla="*/ 5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2" y="3"/>
                    <a:pt x="8" y="5"/>
                    <a:pt x="15" y="5"/>
                  </a:cubicBezTo>
                  <a:cubicBezTo>
                    <a:pt x="22" y="5"/>
                    <a:pt x="28" y="3"/>
                    <a:pt x="30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0" name="Freeform 490"/>
            <p:cNvSpPr>
              <a:spLocks/>
            </p:cNvSpPr>
            <p:nvPr/>
          </p:nvSpPr>
          <p:spPr bwMode="auto">
            <a:xfrm>
              <a:off x="6816725" y="3281363"/>
              <a:ext cx="41275" cy="6350"/>
            </a:xfrm>
            <a:custGeom>
              <a:avLst/>
              <a:gdLst>
                <a:gd name="T0" fmla="*/ 0 w 30"/>
                <a:gd name="T1" fmla="*/ 0 h 5"/>
                <a:gd name="T2" fmla="*/ 15 w 30"/>
                <a:gd name="T3" fmla="*/ 5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2" y="3"/>
                    <a:pt x="8" y="5"/>
                    <a:pt x="15" y="5"/>
                  </a:cubicBezTo>
                  <a:cubicBezTo>
                    <a:pt x="22" y="5"/>
                    <a:pt x="28" y="3"/>
                    <a:pt x="30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1" name="Oval 491"/>
            <p:cNvSpPr>
              <a:spLocks noChangeArrowheads="1"/>
            </p:cNvSpPr>
            <p:nvPr/>
          </p:nvSpPr>
          <p:spPr bwMode="auto">
            <a:xfrm>
              <a:off x="6794500" y="3225801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2" name="Oval 492"/>
            <p:cNvSpPr>
              <a:spLocks noChangeArrowheads="1"/>
            </p:cNvSpPr>
            <p:nvPr/>
          </p:nvSpPr>
          <p:spPr bwMode="auto">
            <a:xfrm>
              <a:off x="6878638" y="3225801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3" name="Freeform 493"/>
            <p:cNvSpPr>
              <a:spLocks/>
            </p:cNvSpPr>
            <p:nvPr/>
          </p:nvSpPr>
          <p:spPr bwMode="auto">
            <a:xfrm>
              <a:off x="6710363" y="3152776"/>
              <a:ext cx="254000" cy="42863"/>
            </a:xfrm>
            <a:custGeom>
              <a:avLst/>
              <a:gdLst>
                <a:gd name="T0" fmla="*/ 180 w 188"/>
                <a:gd name="T1" fmla="*/ 0 h 32"/>
                <a:gd name="T2" fmla="*/ 8 w 188"/>
                <a:gd name="T3" fmla="*/ 0 h 32"/>
                <a:gd name="T4" fmla="*/ 0 w 188"/>
                <a:gd name="T5" fmla="*/ 8 h 32"/>
                <a:gd name="T6" fmla="*/ 0 w 188"/>
                <a:gd name="T7" fmla="*/ 24 h 32"/>
                <a:gd name="T8" fmla="*/ 8 w 188"/>
                <a:gd name="T9" fmla="*/ 32 h 32"/>
                <a:gd name="T10" fmla="*/ 180 w 188"/>
                <a:gd name="T11" fmla="*/ 32 h 32"/>
                <a:gd name="T12" fmla="*/ 188 w 188"/>
                <a:gd name="T13" fmla="*/ 24 h 32"/>
                <a:gd name="T14" fmla="*/ 188 w 188"/>
                <a:gd name="T15" fmla="*/ 8 h 32"/>
                <a:gd name="T16" fmla="*/ 180 w 188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2">
                  <a:moveTo>
                    <a:pt x="18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3" y="32"/>
                    <a:pt x="8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5" y="32"/>
                    <a:pt x="188" y="28"/>
                    <a:pt x="188" y="24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8" y="4"/>
                    <a:pt x="185" y="0"/>
                    <a:pt x="1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4" name="Freeform 494"/>
            <p:cNvSpPr>
              <a:spLocks/>
            </p:cNvSpPr>
            <p:nvPr/>
          </p:nvSpPr>
          <p:spPr bwMode="auto">
            <a:xfrm>
              <a:off x="6726238" y="3038476"/>
              <a:ext cx="222250" cy="114300"/>
            </a:xfrm>
            <a:custGeom>
              <a:avLst/>
              <a:gdLst>
                <a:gd name="T0" fmla="*/ 96 w 140"/>
                <a:gd name="T1" fmla="*/ 0 h 72"/>
                <a:gd name="T2" fmla="*/ 43 w 140"/>
                <a:gd name="T3" fmla="*/ 0 h 72"/>
                <a:gd name="T4" fmla="*/ 0 w 140"/>
                <a:gd name="T5" fmla="*/ 33 h 72"/>
                <a:gd name="T6" fmla="*/ 0 w 140"/>
                <a:gd name="T7" fmla="*/ 72 h 72"/>
                <a:gd name="T8" fmla="*/ 140 w 140"/>
                <a:gd name="T9" fmla="*/ 72 h 72"/>
                <a:gd name="T10" fmla="*/ 140 w 140"/>
                <a:gd name="T11" fmla="*/ 33 h 72"/>
                <a:gd name="T12" fmla="*/ 96 w 140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72">
                  <a:moveTo>
                    <a:pt x="96" y="0"/>
                  </a:moveTo>
                  <a:lnTo>
                    <a:pt x="43" y="0"/>
                  </a:lnTo>
                  <a:lnTo>
                    <a:pt x="0" y="33"/>
                  </a:lnTo>
                  <a:lnTo>
                    <a:pt x="0" y="72"/>
                  </a:lnTo>
                  <a:lnTo>
                    <a:pt x="140" y="72"/>
                  </a:lnTo>
                  <a:lnTo>
                    <a:pt x="140" y="3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5" name="Freeform 495"/>
            <p:cNvSpPr>
              <a:spLocks/>
            </p:cNvSpPr>
            <p:nvPr/>
          </p:nvSpPr>
          <p:spPr bwMode="auto">
            <a:xfrm>
              <a:off x="6813550" y="3019426"/>
              <a:ext cx="46038" cy="112713"/>
            </a:xfrm>
            <a:custGeom>
              <a:avLst/>
              <a:gdLst>
                <a:gd name="T0" fmla="*/ 34 w 34"/>
                <a:gd name="T1" fmla="*/ 76 h 84"/>
                <a:gd name="T2" fmla="*/ 34 w 34"/>
                <a:gd name="T3" fmla="*/ 8 h 84"/>
                <a:gd name="T4" fmla="*/ 26 w 34"/>
                <a:gd name="T5" fmla="*/ 0 h 84"/>
                <a:gd name="T6" fmla="*/ 8 w 34"/>
                <a:gd name="T7" fmla="*/ 0 h 84"/>
                <a:gd name="T8" fmla="*/ 0 w 34"/>
                <a:gd name="T9" fmla="*/ 8 h 84"/>
                <a:gd name="T10" fmla="*/ 0 w 34"/>
                <a:gd name="T11" fmla="*/ 76 h 84"/>
                <a:gd name="T12" fmla="*/ 8 w 34"/>
                <a:gd name="T13" fmla="*/ 84 h 84"/>
                <a:gd name="T14" fmla="*/ 26 w 34"/>
                <a:gd name="T15" fmla="*/ 84 h 84"/>
                <a:gd name="T16" fmla="*/ 34 w 34"/>
                <a:gd name="T17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84">
                  <a:moveTo>
                    <a:pt x="34" y="76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4"/>
                    <a:pt x="31" y="0"/>
                    <a:pt x="2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3" y="84"/>
                    <a:pt x="8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31" y="84"/>
                    <a:pt x="34" y="80"/>
                    <a:pt x="34" y="76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6" name="Freeform 496"/>
            <p:cNvSpPr>
              <a:spLocks/>
            </p:cNvSpPr>
            <p:nvPr/>
          </p:nvSpPr>
          <p:spPr bwMode="auto">
            <a:xfrm>
              <a:off x="6726238" y="3090863"/>
              <a:ext cx="26988" cy="22225"/>
            </a:xfrm>
            <a:custGeom>
              <a:avLst/>
              <a:gdLst>
                <a:gd name="T0" fmla="*/ 0 w 17"/>
                <a:gd name="T1" fmla="*/ 0 h 14"/>
                <a:gd name="T2" fmla="*/ 17 w 17"/>
                <a:gd name="T3" fmla="*/ 14 h 14"/>
                <a:gd name="T4" fmla="*/ 0 w 1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lnTo>
                    <a:pt x="17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7" name="Line 497"/>
            <p:cNvSpPr>
              <a:spLocks noChangeShapeType="1"/>
            </p:cNvSpPr>
            <p:nvPr/>
          </p:nvSpPr>
          <p:spPr bwMode="auto">
            <a:xfrm>
              <a:off x="6726238" y="3090863"/>
              <a:ext cx="26988" cy="222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8" name="Freeform 498"/>
            <p:cNvSpPr>
              <a:spLocks/>
            </p:cNvSpPr>
            <p:nvPr/>
          </p:nvSpPr>
          <p:spPr bwMode="auto">
            <a:xfrm>
              <a:off x="6921500" y="3090863"/>
              <a:ext cx="26988" cy="22225"/>
            </a:xfrm>
            <a:custGeom>
              <a:avLst/>
              <a:gdLst>
                <a:gd name="T0" fmla="*/ 17 w 17"/>
                <a:gd name="T1" fmla="*/ 0 h 14"/>
                <a:gd name="T2" fmla="*/ 0 w 17"/>
                <a:gd name="T3" fmla="*/ 14 h 14"/>
                <a:gd name="T4" fmla="*/ 17 w 1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lnTo>
                    <a:pt x="0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9" name="Line 499"/>
            <p:cNvSpPr>
              <a:spLocks noChangeShapeType="1"/>
            </p:cNvSpPr>
            <p:nvPr/>
          </p:nvSpPr>
          <p:spPr bwMode="auto">
            <a:xfrm flipH="1">
              <a:off x="6921500" y="3090863"/>
              <a:ext cx="26988" cy="222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0" name="Oval 500"/>
            <p:cNvSpPr>
              <a:spLocks noChangeArrowheads="1"/>
            </p:cNvSpPr>
            <p:nvPr/>
          </p:nvSpPr>
          <p:spPr bwMode="auto">
            <a:xfrm>
              <a:off x="6794500" y="3051176"/>
              <a:ext cx="85725" cy="8731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1" name="Oval 501"/>
            <p:cNvSpPr>
              <a:spLocks noChangeArrowheads="1"/>
            </p:cNvSpPr>
            <p:nvPr/>
          </p:nvSpPr>
          <p:spPr bwMode="auto">
            <a:xfrm>
              <a:off x="6813550" y="3073401"/>
              <a:ext cx="46038" cy="460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2" name="Rectangle 502"/>
            <p:cNvSpPr>
              <a:spLocks noChangeArrowheads="1"/>
            </p:cNvSpPr>
            <p:nvPr/>
          </p:nvSpPr>
          <p:spPr bwMode="auto">
            <a:xfrm>
              <a:off x="6746875" y="3435351"/>
              <a:ext cx="180975" cy="125413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3" name="Freeform 503"/>
            <p:cNvSpPr>
              <a:spLocks/>
            </p:cNvSpPr>
            <p:nvPr/>
          </p:nvSpPr>
          <p:spPr bwMode="auto">
            <a:xfrm>
              <a:off x="6727825" y="3346451"/>
              <a:ext cx="42863" cy="88900"/>
            </a:xfrm>
            <a:custGeom>
              <a:avLst/>
              <a:gdLst>
                <a:gd name="T0" fmla="*/ 32 w 32"/>
                <a:gd name="T1" fmla="*/ 66 h 66"/>
                <a:gd name="T2" fmla="*/ 14 w 32"/>
                <a:gd name="T3" fmla="*/ 66 h 66"/>
                <a:gd name="T4" fmla="*/ 0 w 32"/>
                <a:gd name="T5" fmla="*/ 9 h 66"/>
                <a:gd name="T6" fmla="*/ 14 w 32"/>
                <a:gd name="T7" fmla="*/ 1 h 66"/>
                <a:gd name="T8" fmla="*/ 16 w 32"/>
                <a:gd name="T9" fmla="*/ 0 h 66"/>
                <a:gd name="T10" fmla="*/ 32 w 32"/>
                <a:gd name="T1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66">
                  <a:moveTo>
                    <a:pt x="32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9" y="3"/>
                    <a:pt x="14" y="1"/>
                  </a:cubicBezTo>
                  <a:cubicBezTo>
                    <a:pt x="14" y="0"/>
                    <a:pt x="15" y="0"/>
                    <a:pt x="16" y="0"/>
                  </a:cubicBezTo>
                  <a:lnTo>
                    <a:pt x="32" y="66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4" name="Freeform 504"/>
            <p:cNvSpPr>
              <a:spLocks/>
            </p:cNvSpPr>
            <p:nvPr/>
          </p:nvSpPr>
          <p:spPr bwMode="auto">
            <a:xfrm>
              <a:off x="6904038" y="3346451"/>
              <a:ext cx="42863" cy="88900"/>
            </a:xfrm>
            <a:custGeom>
              <a:avLst/>
              <a:gdLst>
                <a:gd name="T0" fmla="*/ 32 w 32"/>
                <a:gd name="T1" fmla="*/ 9 h 66"/>
                <a:gd name="T2" fmla="*/ 18 w 32"/>
                <a:gd name="T3" fmla="*/ 66 h 66"/>
                <a:gd name="T4" fmla="*/ 0 w 32"/>
                <a:gd name="T5" fmla="*/ 66 h 66"/>
                <a:gd name="T6" fmla="*/ 16 w 32"/>
                <a:gd name="T7" fmla="*/ 0 h 66"/>
                <a:gd name="T8" fmla="*/ 18 w 32"/>
                <a:gd name="T9" fmla="*/ 1 h 66"/>
                <a:gd name="T10" fmla="*/ 32 w 32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66">
                  <a:moveTo>
                    <a:pt x="32" y="9"/>
                  </a:moveTo>
                  <a:cubicBezTo>
                    <a:pt x="18" y="66"/>
                    <a:pt x="18" y="66"/>
                    <a:pt x="18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23" y="3"/>
                    <a:pt x="28" y="6"/>
                    <a:pt x="32" y="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5" name="Rectangle 505"/>
            <p:cNvSpPr>
              <a:spLocks noChangeArrowheads="1"/>
            </p:cNvSpPr>
            <p:nvPr/>
          </p:nvSpPr>
          <p:spPr bwMode="auto">
            <a:xfrm>
              <a:off x="6794500" y="3468688"/>
              <a:ext cx="84138" cy="58738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6" name="Rectangle 506"/>
            <p:cNvSpPr>
              <a:spLocks noChangeArrowheads="1"/>
            </p:cNvSpPr>
            <p:nvPr/>
          </p:nvSpPr>
          <p:spPr bwMode="auto">
            <a:xfrm>
              <a:off x="6850063" y="3405188"/>
              <a:ext cx="28575" cy="635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7" name="Freeform 507"/>
            <p:cNvSpPr>
              <a:spLocks/>
            </p:cNvSpPr>
            <p:nvPr/>
          </p:nvSpPr>
          <p:spPr bwMode="auto">
            <a:xfrm>
              <a:off x="6850063" y="3422651"/>
              <a:ext cx="14288" cy="0"/>
            </a:xfrm>
            <a:custGeom>
              <a:avLst/>
              <a:gdLst>
                <a:gd name="T0" fmla="*/ 0 w 9"/>
                <a:gd name="T1" fmla="*/ 9 w 9"/>
                <a:gd name="T2" fmla="*/ 0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8" name="Line 508"/>
            <p:cNvSpPr>
              <a:spLocks noChangeShapeType="1"/>
            </p:cNvSpPr>
            <p:nvPr/>
          </p:nvSpPr>
          <p:spPr bwMode="auto">
            <a:xfrm>
              <a:off x="6850063" y="3422651"/>
              <a:ext cx="1428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9" name="Freeform 509"/>
            <p:cNvSpPr>
              <a:spLocks/>
            </p:cNvSpPr>
            <p:nvPr/>
          </p:nvSpPr>
          <p:spPr bwMode="auto">
            <a:xfrm>
              <a:off x="6850063" y="3449638"/>
              <a:ext cx="14288" cy="0"/>
            </a:xfrm>
            <a:custGeom>
              <a:avLst/>
              <a:gdLst>
                <a:gd name="T0" fmla="*/ 0 w 9"/>
                <a:gd name="T1" fmla="*/ 9 w 9"/>
                <a:gd name="T2" fmla="*/ 0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0" name="Line 510"/>
            <p:cNvSpPr>
              <a:spLocks noChangeShapeType="1"/>
            </p:cNvSpPr>
            <p:nvPr/>
          </p:nvSpPr>
          <p:spPr bwMode="auto">
            <a:xfrm>
              <a:off x="6850063" y="3449638"/>
              <a:ext cx="1428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5" name="Группа 724"/>
          <p:cNvGrpSpPr/>
          <p:nvPr/>
        </p:nvGrpSpPr>
        <p:grpSpPr>
          <a:xfrm>
            <a:off x="8228410" y="1690964"/>
            <a:ext cx="288131" cy="406004"/>
            <a:chOff x="10971213" y="2152651"/>
            <a:chExt cx="384175" cy="541338"/>
          </a:xfrm>
        </p:grpSpPr>
        <p:sp>
          <p:nvSpPr>
            <p:cNvPr id="441" name="Freeform 511"/>
            <p:cNvSpPr>
              <a:spLocks/>
            </p:cNvSpPr>
            <p:nvPr/>
          </p:nvSpPr>
          <p:spPr bwMode="auto">
            <a:xfrm>
              <a:off x="11125200" y="2455863"/>
              <a:ext cx="76200" cy="14288"/>
            </a:xfrm>
            <a:custGeom>
              <a:avLst/>
              <a:gdLst>
                <a:gd name="T0" fmla="*/ 56 w 56"/>
                <a:gd name="T1" fmla="*/ 0 h 11"/>
                <a:gd name="T2" fmla="*/ 28 w 56"/>
                <a:gd name="T3" fmla="*/ 11 h 11"/>
                <a:gd name="T4" fmla="*/ 0 w 5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1">
                  <a:moveTo>
                    <a:pt x="56" y="0"/>
                  </a:moveTo>
                  <a:cubicBezTo>
                    <a:pt x="56" y="0"/>
                    <a:pt x="51" y="11"/>
                    <a:pt x="28" y="11"/>
                  </a:cubicBezTo>
                  <a:cubicBezTo>
                    <a:pt x="5" y="11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2" name="Freeform 512"/>
            <p:cNvSpPr>
              <a:spLocks/>
            </p:cNvSpPr>
            <p:nvPr/>
          </p:nvSpPr>
          <p:spPr bwMode="auto">
            <a:xfrm>
              <a:off x="10971213" y="2508251"/>
              <a:ext cx="384175" cy="185738"/>
            </a:xfrm>
            <a:custGeom>
              <a:avLst/>
              <a:gdLst>
                <a:gd name="T0" fmla="*/ 284 w 284"/>
                <a:gd name="T1" fmla="*/ 106 h 137"/>
                <a:gd name="T2" fmla="*/ 284 w 284"/>
                <a:gd name="T3" fmla="*/ 137 h 137"/>
                <a:gd name="T4" fmla="*/ 0 w 284"/>
                <a:gd name="T5" fmla="*/ 137 h 137"/>
                <a:gd name="T6" fmla="*/ 0 w 284"/>
                <a:gd name="T7" fmla="*/ 106 h 137"/>
                <a:gd name="T8" fmla="*/ 27 w 284"/>
                <a:gd name="T9" fmla="*/ 65 h 137"/>
                <a:gd name="T10" fmla="*/ 107 w 284"/>
                <a:gd name="T11" fmla="*/ 34 h 137"/>
                <a:gd name="T12" fmla="*/ 107 w 284"/>
                <a:gd name="T13" fmla="*/ 0 h 137"/>
                <a:gd name="T14" fmla="*/ 142 w 284"/>
                <a:gd name="T15" fmla="*/ 8 h 137"/>
                <a:gd name="T16" fmla="*/ 177 w 284"/>
                <a:gd name="T17" fmla="*/ 0 h 137"/>
                <a:gd name="T18" fmla="*/ 177 w 284"/>
                <a:gd name="T19" fmla="*/ 34 h 137"/>
                <a:gd name="T20" fmla="*/ 257 w 284"/>
                <a:gd name="T21" fmla="*/ 65 h 137"/>
                <a:gd name="T22" fmla="*/ 284 w 284"/>
                <a:gd name="T23" fmla="*/ 10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137">
                  <a:moveTo>
                    <a:pt x="284" y="106"/>
                  </a:moveTo>
                  <a:cubicBezTo>
                    <a:pt x="284" y="137"/>
                    <a:pt x="284" y="137"/>
                    <a:pt x="284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88"/>
                    <a:pt x="11" y="72"/>
                    <a:pt x="27" y="65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6" y="5"/>
                    <a:pt x="128" y="8"/>
                    <a:pt x="142" y="8"/>
                  </a:cubicBezTo>
                  <a:cubicBezTo>
                    <a:pt x="156" y="8"/>
                    <a:pt x="168" y="5"/>
                    <a:pt x="177" y="0"/>
                  </a:cubicBezTo>
                  <a:cubicBezTo>
                    <a:pt x="177" y="34"/>
                    <a:pt x="177" y="34"/>
                    <a:pt x="177" y="34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73" y="72"/>
                    <a:pt x="284" y="88"/>
                    <a:pt x="284" y="106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3" name="Line 513"/>
            <p:cNvSpPr>
              <a:spLocks noChangeShapeType="1"/>
            </p:cNvSpPr>
            <p:nvPr/>
          </p:nvSpPr>
          <p:spPr bwMode="auto">
            <a:xfrm>
              <a:off x="10999788" y="2324101"/>
              <a:ext cx="32702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4" name="Freeform 514"/>
            <p:cNvSpPr>
              <a:spLocks/>
            </p:cNvSpPr>
            <p:nvPr/>
          </p:nvSpPr>
          <p:spPr bwMode="auto">
            <a:xfrm>
              <a:off x="11023600" y="2185988"/>
              <a:ext cx="279400" cy="138113"/>
            </a:xfrm>
            <a:custGeom>
              <a:avLst/>
              <a:gdLst>
                <a:gd name="T0" fmla="*/ 140 w 206"/>
                <a:gd name="T1" fmla="*/ 79 h 102"/>
                <a:gd name="T2" fmla="*/ 140 w 206"/>
                <a:gd name="T3" fmla="*/ 0 h 102"/>
                <a:gd name="T4" fmla="*/ 206 w 206"/>
                <a:gd name="T5" fmla="*/ 102 h 102"/>
                <a:gd name="T6" fmla="*/ 0 w 206"/>
                <a:gd name="T7" fmla="*/ 102 h 102"/>
                <a:gd name="T8" fmla="*/ 66 w 206"/>
                <a:gd name="T9" fmla="*/ 0 h 102"/>
                <a:gd name="T10" fmla="*/ 66 w 206"/>
                <a:gd name="T11" fmla="*/ 7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02">
                  <a:moveTo>
                    <a:pt x="140" y="79"/>
                  </a:moveTo>
                  <a:cubicBezTo>
                    <a:pt x="140" y="0"/>
                    <a:pt x="140" y="0"/>
                    <a:pt x="140" y="0"/>
                  </a:cubicBezTo>
                  <a:cubicBezTo>
                    <a:pt x="179" y="16"/>
                    <a:pt x="206" y="56"/>
                    <a:pt x="206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56"/>
                    <a:pt x="27" y="16"/>
                    <a:pt x="66" y="0"/>
                  </a:cubicBezTo>
                  <a:cubicBezTo>
                    <a:pt x="66" y="79"/>
                    <a:pt x="66" y="79"/>
                    <a:pt x="66" y="79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5" name="Freeform 515"/>
            <p:cNvSpPr>
              <a:spLocks/>
            </p:cNvSpPr>
            <p:nvPr/>
          </p:nvSpPr>
          <p:spPr bwMode="auto">
            <a:xfrm>
              <a:off x="11114088" y="2152651"/>
              <a:ext cx="100013" cy="141288"/>
            </a:xfrm>
            <a:custGeom>
              <a:avLst/>
              <a:gdLst>
                <a:gd name="T0" fmla="*/ 0 w 74"/>
                <a:gd name="T1" fmla="*/ 104 h 104"/>
                <a:gd name="T2" fmla="*/ 0 w 74"/>
                <a:gd name="T3" fmla="*/ 5 h 104"/>
                <a:gd name="T4" fmla="*/ 37 w 74"/>
                <a:gd name="T5" fmla="*/ 0 h 104"/>
                <a:gd name="T6" fmla="*/ 74 w 74"/>
                <a:gd name="T7" fmla="*/ 5 h 104"/>
                <a:gd name="T8" fmla="*/ 74 w 74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04">
                  <a:moveTo>
                    <a:pt x="0" y="10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2" y="2"/>
                    <a:pt x="24" y="0"/>
                    <a:pt x="37" y="0"/>
                  </a:cubicBezTo>
                  <a:cubicBezTo>
                    <a:pt x="50" y="0"/>
                    <a:pt x="62" y="2"/>
                    <a:pt x="74" y="5"/>
                  </a:cubicBezTo>
                  <a:cubicBezTo>
                    <a:pt x="74" y="104"/>
                    <a:pt x="74" y="104"/>
                    <a:pt x="74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6" name="Freeform 516"/>
            <p:cNvSpPr>
              <a:spLocks/>
            </p:cNvSpPr>
            <p:nvPr/>
          </p:nvSpPr>
          <p:spPr bwMode="auto">
            <a:xfrm>
              <a:off x="11042650" y="2214563"/>
              <a:ext cx="39688" cy="63500"/>
            </a:xfrm>
            <a:custGeom>
              <a:avLst/>
              <a:gdLst>
                <a:gd name="T0" fmla="*/ 22 w 30"/>
                <a:gd name="T1" fmla="*/ 0 h 47"/>
                <a:gd name="T2" fmla="*/ 30 w 30"/>
                <a:gd name="T3" fmla="*/ 47 h 47"/>
                <a:gd name="T4" fmla="*/ 0 w 30"/>
                <a:gd name="T5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7">
                  <a:moveTo>
                    <a:pt x="22" y="0"/>
                  </a:moveTo>
                  <a:cubicBezTo>
                    <a:pt x="22" y="0"/>
                    <a:pt x="28" y="23"/>
                    <a:pt x="30" y="47"/>
                  </a:cubicBezTo>
                  <a:cubicBezTo>
                    <a:pt x="0" y="28"/>
                    <a:pt x="0" y="28"/>
                    <a:pt x="0" y="2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7" name="Freeform 517"/>
            <p:cNvSpPr>
              <a:spLocks/>
            </p:cNvSpPr>
            <p:nvPr/>
          </p:nvSpPr>
          <p:spPr bwMode="auto">
            <a:xfrm>
              <a:off x="11245850" y="2214563"/>
              <a:ext cx="41275" cy="63500"/>
            </a:xfrm>
            <a:custGeom>
              <a:avLst/>
              <a:gdLst>
                <a:gd name="T0" fmla="*/ 8 w 30"/>
                <a:gd name="T1" fmla="*/ 0 h 47"/>
                <a:gd name="T2" fmla="*/ 0 w 30"/>
                <a:gd name="T3" fmla="*/ 47 h 47"/>
                <a:gd name="T4" fmla="*/ 30 w 30"/>
                <a:gd name="T5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7">
                  <a:moveTo>
                    <a:pt x="8" y="0"/>
                  </a:moveTo>
                  <a:cubicBezTo>
                    <a:pt x="8" y="0"/>
                    <a:pt x="1" y="23"/>
                    <a:pt x="0" y="47"/>
                  </a:cubicBezTo>
                  <a:cubicBezTo>
                    <a:pt x="30" y="28"/>
                    <a:pt x="30" y="28"/>
                    <a:pt x="30" y="2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8" name="Freeform 518"/>
            <p:cNvSpPr>
              <a:spLocks/>
            </p:cNvSpPr>
            <p:nvPr/>
          </p:nvSpPr>
          <p:spPr bwMode="auto">
            <a:xfrm>
              <a:off x="11026775" y="2324101"/>
              <a:ext cx="273050" cy="195263"/>
            </a:xfrm>
            <a:custGeom>
              <a:avLst/>
              <a:gdLst>
                <a:gd name="T0" fmla="*/ 202 w 202"/>
                <a:gd name="T1" fmla="*/ 44 h 144"/>
                <a:gd name="T2" fmla="*/ 185 w 202"/>
                <a:gd name="T3" fmla="*/ 61 h 144"/>
                <a:gd name="T4" fmla="*/ 178 w 202"/>
                <a:gd name="T5" fmla="*/ 60 h 144"/>
                <a:gd name="T6" fmla="*/ 178 w 202"/>
                <a:gd name="T7" fmla="*/ 87 h 144"/>
                <a:gd name="T8" fmla="*/ 151 w 202"/>
                <a:gd name="T9" fmla="*/ 126 h 144"/>
                <a:gd name="T10" fmla="*/ 136 w 202"/>
                <a:gd name="T11" fmla="*/ 136 h 144"/>
                <a:gd name="T12" fmla="*/ 101 w 202"/>
                <a:gd name="T13" fmla="*/ 144 h 144"/>
                <a:gd name="T14" fmla="*/ 66 w 202"/>
                <a:gd name="T15" fmla="*/ 136 h 144"/>
                <a:gd name="T16" fmla="*/ 51 w 202"/>
                <a:gd name="T17" fmla="*/ 126 h 144"/>
                <a:gd name="T18" fmla="*/ 51 w 202"/>
                <a:gd name="T19" fmla="*/ 126 h 144"/>
                <a:gd name="T20" fmla="*/ 24 w 202"/>
                <a:gd name="T21" fmla="*/ 87 h 144"/>
                <a:gd name="T22" fmla="*/ 24 w 202"/>
                <a:gd name="T23" fmla="*/ 60 h 144"/>
                <a:gd name="T24" fmla="*/ 17 w 202"/>
                <a:gd name="T25" fmla="*/ 61 h 144"/>
                <a:gd name="T26" fmla="*/ 0 w 202"/>
                <a:gd name="T27" fmla="*/ 44 h 144"/>
                <a:gd name="T28" fmla="*/ 17 w 202"/>
                <a:gd name="T29" fmla="*/ 27 h 144"/>
                <a:gd name="T30" fmla="*/ 18 w 202"/>
                <a:gd name="T31" fmla="*/ 27 h 144"/>
                <a:gd name="T32" fmla="*/ 18 w 202"/>
                <a:gd name="T33" fmla="*/ 0 h 144"/>
                <a:gd name="T34" fmla="*/ 184 w 202"/>
                <a:gd name="T35" fmla="*/ 0 h 144"/>
                <a:gd name="T36" fmla="*/ 184 w 202"/>
                <a:gd name="T37" fmla="*/ 27 h 144"/>
                <a:gd name="T38" fmla="*/ 185 w 202"/>
                <a:gd name="T39" fmla="*/ 27 h 144"/>
                <a:gd name="T40" fmla="*/ 202 w 202"/>
                <a:gd name="T41" fmla="*/ 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2" h="144">
                  <a:moveTo>
                    <a:pt x="202" y="44"/>
                  </a:moveTo>
                  <a:cubicBezTo>
                    <a:pt x="202" y="54"/>
                    <a:pt x="194" y="61"/>
                    <a:pt x="185" y="61"/>
                  </a:cubicBezTo>
                  <a:cubicBezTo>
                    <a:pt x="182" y="61"/>
                    <a:pt x="180" y="61"/>
                    <a:pt x="178" y="60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1" y="110"/>
                    <a:pt x="151" y="126"/>
                  </a:cubicBezTo>
                  <a:cubicBezTo>
                    <a:pt x="147" y="130"/>
                    <a:pt x="142" y="133"/>
                    <a:pt x="136" y="136"/>
                  </a:cubicBezTo>
                  <a:cubicBezTo>
                    <a:pt x="127" y="141"/>
                    <a:pt x="115" y="144"/>
                    <a:pt x="101" y="144"/>
                  </a:cubicBezTo>
                  <a:cubicBezTo>
                    <a:pt x="87" y="144"/>
                    <a:pt x="75" y="141"/>
                    <a:pt x="66" y="136"/>
                  </a:cubicBezTo>
                  <a:cubicBezTo>
                    <a:pt x="60" y="133"/>
                    <a:pt x="55" y="130"/>
                    <a:pt x="51" y="126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31" y="110"/>
                    <a:pt x="24" y="87"/>
                    <a:pt x="24" y="87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8" y="61"/>
                    <a:pt x="0" y="54"/>
                    <a:pt x="0" y="44"/>
                  </a:cubicBezTo>
                  <a:cubicBezTo>
                    <a:pt x="0" y="34"/>
                    <a:pt x="8" y="27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27"/>
                    <a:pt x="184" y="27"/>
                    <a:pt x="184" y="27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94" y="27"/>
                    <a:pt x="202" y="34"/>
                    <a:pt x="202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9" name="Freeform 519"/>
            <p:cNvSpPr>
              <a:spLocks/>
            </p:cNvSpPr>
            <p:nvPr/>
          </p:nvSpPr>
          <p:spPr bwMode="auto">
            <a:xfrm>
              <a:off x="11082338" y="2568576"/>
              <a:ext cx="80963" cy="125413"/>
            </a:xfrm>
            <a:custGeom>
              <a:avLst/>
              <a:gdLst>
                <a:gd name="T0" fmla="*/ 0 w 60"/>
                <a:gd name="T1" fmla="*/ 0 h 93"/>
                <a:gd name="T2" fmla="*/ 60 w 60"/>
                <a:gd name="T3" fmla="*/ 22 h 93"/>
                <a:gd name="T4" fmla="*/ 60 w 60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93">
                  <a:moveTo>
                    <a:pt x="0" y="0"/>
                  </a:moveTo>
                  <a:cubicBezTo>
                    <a:pt x="0" y="0"/>
                    <a:pt x="13" y="22"/>
                    <a:pt x="60" y="22"/>
                  </a:cubicBezTo>
                  <a:cubicBezTo>
                    <a:pt x="60" y="93"/>
                    <a:pt x="60" y="93"/>
                    <a:pt x="60" y="9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0" name="Line 520"/>
            <p:cNvSpPr>
              <a:spLocks noChangeShapeType="1"/>
            </p:cNvSpPr>
            <p:nvPr/>
          </p:nvSpPr>
          <p:spPr bwMode="auto">
            <a:xfrm>
              <a:off x="11050588" y="2579688"/>
              <a:ext cx="31750" cy="1143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1" name="Line 521"/>
            <p:cNvSpPr>
              <a:spLocks noChangeShapeType="1"/>
            </p:cNvSpPr>
            <p:nvPr/>
          </p:nvSpPr>
          <p:spPr bwMode="auto">
            <a:xfrm>
              <a:off x="11014075" y="2595563"/>
              <a:ext cx="28575" cy="984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2" name="Freeform 522"/>
            <p:cNvSpPr>
              <a:spLocks/>
            </p:cNvSpPr>
            <p:nvPr/>
          </p:nvSpPr>
          <p:spPr bwMode="auto">
            <a:xfrm>
              <a:off x="11163300" y="2568576"/>
              <a:ext cx="80963" cy="125413"/>
            </a:xfrm>
            <a:custGeom>
              <a:avLst/>
              <a:gdLst>
                <a:gd name="T0" fmla="*/ 60 w 60"/>
                <a:gd name="T1" fmla="*/ 0 h 93"/>
                <a:gd name="T2" fmla="*/ 0 w 60"/>
                <a:gd name="T3" fmla="*/ 22 h 93"/>
                <a:gd name="T4" fmla="*/ 0 w 60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93">
                  <a:moveTo>
                    <a:pt x="60" y="0"/>
                  </a:moveTo>
                  <a:cubicBezTo>
                    <a:pt x="60" y="0"/>
                    <a:pt x="47" y="22"/>
                    <a:pt x="0" y="22"/>
                  </a:cubicBezTo>
                  <a:cubicBezTo>
                    <a:pt x="0" y="93"/>
                    <a:pt x="0" y="93"/>
                    <a:pt x="0" y="9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3" name="Line 523"/>
            <p:cNvSpPr>
              <a:spLocks noChangeShapeType="1"/>
            </p:cNvSpPr>
            <p:nvPr/>
          </p:nvSpPr>
          <p:spPr bwMode="auto">
            <a:xfrm flipH="1">
              <a:off x="11244263" y="2579688"/>
              <a:ext cx="33338" cy="1143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4" name="Line 524"/>
            <p:cNvSpPr>
              <a:spLocks noChangeShapeType="1"/>
            </p:cNvSpPr>
            <p:nvPr/>
          </p:nvSpPr>
          <p:spPr bwMode="auto">
            <a:xfrm flipH="1">
              <a:off x="11285538" y="2595563"/>
              <a:ext cx="28575" cy="984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1" name="Группа 730"/>
          <p:cNvGrpSpPr/>
          <p:nvPr/>
        </p:nvGrpSpPr>
        <p:grpSpPr>
          <a:xfrm>
            <a:off x="7359253" y="1707634"/>
            <a:ext cx="404813" cy="372665"/>
            <a:chOff x="9812338" y="2174876"/>
            <a:chExt cx="539750" cy="496887"/>
          </a:xfrm>
        </p:grpSpPr>
        <p:sp>
          <p:nvSpPr>
            <p:cNvPr id="455" name="Freeform 525"/>
            <p:cNvSpPr>
              <a:spLocks/>
            </p:cNvSpPr>
            <p:nvPr/>
          </p:nvSpPr>
          <p:spPr bwMode="auto">
            <a:xfrm>
              <a:off x="10175875" y="2500313"/>
              <a:ext cx="107950" cy="73025"/>
            </a:xfrm>
            <a:custGeom>
              <a:avLst/>
              <a:gdLst>
                <a:gd name="T0" fmla="*/ 58 w 68"/>
                <a:gd name="T1" fmla="*/ 46 h 46"/>
                <a:gd name="T2" fmla="*/ 0 w 68"/>
                <a:gd name="T3" fmla="*/ 24 h 46"/>
                <a:gd name="T4" fmla="*/ 9 w 68"/>
                <a:gd name="T5" fmla="*/ 0 h 46"/>
                <a:gd name="T6" fmla="*/ 68 w 68"/>
                <a:gd name="T7" fmla="*/ 23 h 46"/>
                <a:gd name="T8" fmla="*/ 58 w 6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6">
                  <a:moveTo>
                    <a:pt x="58" y="46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68" y="23"/>
                  </a:lnTo>
                  <a:lnTo>
                    <a:pt x="58" y="46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6" name="Freeform 526"/>
            <p:cNvSpPr>
              <a:spLocks/>
            </p:cNvSpPr>
            <p:nvPr/>
          </p:nvSpPr>
          <p:spPr bwMode="auto">
            <a:xfrm>
              <a:off x="9880600" y="2500313"/>
              <a:ext cx="107950" cy="73025"/>
            </a:xfrm>
            <a:custGeom>
              <a:avLst/>
              <a:gdLst>
                <a:gd name="T0" fmla="*/ 9 w 68"/>
                <a:gd name="T1" fmla="*/ 46 h 46"/>
                <a:gd name="T2" fmla="*/ 68 w 68"/>
                <a:gd name="T3" fmla="*/ 24 h 46"/>
                <a:gd name="T4" fmla="*/ 59 w 68"/>
                <a:gd name="T5" fmla="*/ 0 h 46"/>
                <a:gd name="T6" fmla="*/ 0 w 68"/>
                <a:gd name="T7" fmla="*/ 23 h 46"/>
                <a:gd name="T8" fmla="*/ 9 w 6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6">
                  <a:moveTo>
                    <a:pt x="9" y="46"/>
                  </a:moveTo>
                  <a:lnTo>
                    <a:pt x="68" y="24"/>
                  </a:lnTo>
                  <a:lnTo>
                    <a:pt x="59" y="0"/>
                  </a:lnTo>
                  <a:lnTo>
                    <a:pt x="0" y="23"/>
                  </a:lnTo>
                  <a:lnTo>
                    <a:pt x="9" y="46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7" name="Freeform 527"/>
            <p:cNvSpPr>
              <a:spLocks/>
            </p:cNvSpPr>
            <p:nvPr/>
          </p:nvSpPr>
          <p:spPr bwMode="auto">
            <a:xfrm>
              <a:off x="9812338" y="2487613"/>
              <a:ext cx="117475" cy="149225"/>
            </a:xfrm>
            <a:custGeom>
              <a:avLst/>
              <a:gdLst>
                <a:gd name="T0" fmla="*/ 29 w 74"/>
                <a:gd name="T1" fmla="*/ 94 h 94"/>
                <a:gd name="T2" fmla="*/ 74 w 74"/>
                <a:gd name="T3" fmla="*/ 77 h 94"/>
                <a:gd name="T4" fmla="*/ 44 w 74"/>
                <a:gd name="T5" fmla="*/ 0 h 94"/>
                <a:gd name="T6" fmla="*/ 0 w 74"/>
                <a:gd name="T7" fmla="*/ 17 h 94"/>
                <a:gd name="T8" fmla="*/ 29 w 74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94">
                  <a:moveTo>
                    <a:pt x="29" y="94"/>
                  </a:moveTo>
                  <a:lnTo>
                    <a:pt x="74" y="77"/>
                  </a:lnTo>
                  <a:lnTo>
                    <a:pt x="44" y="0"/>
                  </a:lnTo>
                  <a:lnTo>
                    <a:pt x="0" y="17"/>
                  </a:lnTo>
                  <a:lnTo>
                    <a:pt x="29" y="94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8" name="Freeform 528"/>
            <p:cNvSpPr>
              <a:spLocks/>
            </p:cNvSpPr>
            <p:nvPr/>
          </p:nvSpPr>
          <p:spPr bwMode="auto">
            <a:xfrm>
              <a:off x="9866313" y="2487613"/>
              <a:ext cx="63500" cy="128588"/>
            </a:xfrm>
            <a:custGeom>
              <a:avLst/>
              <a:gdLst>
                <a:gd name="T0" fmla="*/ 29 w 40"/>
                <a:gd name="T1" fmla="*/ 81 h 81"/>
                <a:gd name="T2" fmla="*/ 40 w 40"/>
                <a:gd name="T3" fmla="*/ 77 h 81"/>
                <a:gd name="T4" fmla="*/ 10 w 40"/>
                <a:gd name="T5" fmla="*/ 0 h 81"/>
                <a:gd name="T6" fmla="*/ 0 w 40"/>
                <a:gd name="T7" fmla="*/ 4 h 81"/>
                <a:gd name="T8" fmla="*/ 29 w 40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1">
                  <a:moveTo>
                    <a:pt x="29" y="81"/>
                  </a:moveTo>
                  <a:lnTo>
                    <a:pt x="40" y="77"/>
                  </a:lnTo>
                  <a:lnTo>
                    <a:pt x="10" y="0"/>
                  </a:lnTo>
                  <a:lnTo>
                    <a:pt x="0" y="4"/>
                  </a:lnTo>
                  <a:lnTo>
                    <a:pt x="29" y="81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9" name="Freeform 529"/>
            <p:cNvSpPr>
              <a:spLocks/>
            </p:cNvSpPr>
            <p:nvPr/>
          </p:nvSpPr>
          <p:spPr bwMode="auto">
            <a:xfrm>
              <a:off x="9894888" y="2174876"/>
              <a:ext cx="374650" cy="458788"/>
            </a:xfrm>
            <a:custGeom>
              <a:avLst/>
              <a:gdLst>
                <a:gd name="T0" fmla="*/ 139 w 277"/>
                <a:gd name="T1" fmla="*/ 0 h 339"/>
                <a:gd name="T2" fmla="*/ 7 w 277"/>
                <a:gd name="T3" fmla="*/ 121 h 339"/>
                <a:gd name="T4" fmla="*/ 26 w 277"/>
                <a:gd name="T5" fmla="*/ 218 h 339"/>
                <a:gd name="T6" fmla="*/ 139 w 277"/>
                <a:gd name="T7" fmla="*/ 339 h 339"/>
                <a:gd name="T8" fmla="*/ 251 w 277"/>
                <a:gd name="T9" fmla="*/ 218 h 339"/>
                <a:gd name="T10" fmla="*/ 271 w 277"/>
                <a:gd name="T11" fmla="*/ 121 h 339"/>
                <a:gd name="T12" fmla="*/ 139 w 277"/>
                <a:gd name="T13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339">
                  <a:moveTo>
                    <a:pt x="139" y="0"/>
                  </a:moveTo>
                  <a:cubicBezTo>
                    <a:pt x="76" y="0"/>
                    <a:pt x="0" y="55"/>
                    <a:pt x="7" y="121"/>
                  </a:cubicBezTo>
                  <a:cubicBezTo>
                    <a:pt x="9" y="146"/>
                    <a:pt x="20" y="184"/>
                    <a:pt x="26" y="218"/>
                  </a:cubicBezTo>
                  <a:cubicBezTo>
                    <a:pt x="39" y="284"/>
                    <a:pt x="76" y="339"/>
                    <a:pt x="139" y="339"/>
                  </a:cubicBezTo>
                  <a:cubicBezTo>
                    <a:pt x="201" y="339"/>
                    <a:pt x="239" y="284"/>
                    <a:pt x="251" y="218"/>
                  </a:cubicBezTo>
                  <a:cubicBezTo>
                    <a:pt x="258" y="184"/>
                    <a:pt x="268" y="146"/>
                    <a:pt x="271" y="121"/>
                  </a:cubicBezTo>
                  <a:cubicBezTo>
                    <a:pt x="277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0" name="Freeform 530"/>
            <p:cNvSpPr>
              <a:spLocks/>
            </p:cNvSpPr>
            <p:nvPr/>
          </p:nvSpPr>
          <p:spPr bwMode="auto">
            <a:xfrm>
              <a:off x="9956800" y="2303463"/>
              <a:ext cx="93663" cy="92075"/>
            </a:xfrm>
            <a:custGeom>
              <a:avLst/>
              <a:gdLst>
                <a:gd name="T0" fmla="*/ 43 w 70"/>
                <a:gd name="T1" fmla="*/ 63 h 68"/>
                <a:gd name="T2" fmla="*/ 5 w 70"/>
                <a:gd name="T3" fmla="*/ 44 h 68"/>
                <a:gd name="T4" fmla="*/ 27 w 70"/>
                <a:gd name="T5" fmla="*/ 6 h 68"/>
                <a:gd name="T6" fmla="*/ 66 w 70"/>
                <a:gd name="T7" fmla="*/ 25 h 68"/>
                <a:gd name="T8" fmla="*/ 43 w 70"/>
                <a:gd name="T9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8">
                  <a:moveTo>
                    <a:pt x="43" y="63"/>
                  </a:moveTo>
                  <a:cubicBezTo>
                    <a:pt x="26" y="68"/>
                    <a:pt x="9" y="60"/>
                    <a:pt x="5" y="44"/>
                  </a:cubicBezTo>
                  <a:cubicBezTo>
                    <a:pt x="0" y="28"/>
                    <a:pt x="10" y="11"/>
                    <a:pt x="27" y="6"/>
                  </a:cubicBezTo>
                  <a:cubicBezTo>
                    <a:pt x="44" y="0"/>
                    <a:pt x="61" y="9"/>
                    <a:pt x="66" y="25"/>
                  </a:cubicBezTo>
                  <a:cubicBezTo>
                    <a:pt x="70" y="40"/>
                    <a:pt x="60" y="58"/>
                    <a:pt x="43" y="63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1" name="Freeform 531"/>
            <p:cNvSpPr>
              <a:spLocks/>
            </p:cNvSpPr>
            <p:nvPr/>
          </p:nvSpPr>
          <p:spPr bwMode="auto">
            <a:xfrm>
              <a:off x="10113963" y="2303463"/>
              <a:ext cx="95250" cy="92075"/>
            </a:xfrm>
            <a:custGeom>
              <a:avLst/>
              <a:gdLst>
                <a:gd name="T0" fmla="*/ 66 w 70"/>
                <a:gd name="T1" fmla="*/ 44 h 68"/>
                <a:gd name="T2" fmla="*/ 27 w 70"/>
                <a:gd name="T3" fmla="*/ 63 h 68"/>
                <a:gd name="T4" fmla="*/ 5 w 70"/>
                <a:gd name="T5" fmla="*/ 25 h 68"/>
                <a:gd name="T6" fmla="*/ 43 w 70"/>
                <a:gd name="T7" fmla="*/ 6 h 68"/>
                <a:gd name="T8" fmla="*/ 66 w 70"/>
                <a:gd name="T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8">
                  <a:moveTo>
                    <a:pt x="66" y="44"/>
                  </a:moveTo>
                  <a:cubicBezTo>
                    <a:pt x="61" y="60"/>
                    <a:pt x="44" y="68"/>
                    <a:pt x="27" y="63"/>
                  </a:cubicBezTo>
                  <a:cubicBezTo>
                    <a:pt x="10" y="58"/>
                    <a:pt x="0" y="40"/>
                    <a:pt x="5" y="25"/>
                  </a:cubicBezTo>
                  <a:cubicBezTo>
                    <a:pt x="9" y="9"/>
                    <a:pt x="26" y="0"/>
                    <a:pt x="43" y="6"/>
                  </a:cubicBezTo>
                  <a:cubicBezTo>
                    <a:pt x="60" y="11"/>
                    <a:pt x="70" y="28"/>
                    <a:pt x="66" y="4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2" name="Freeform 532"/>
            <p:cNvSpPr>
              <a:spLocks/>
            </p:cNvSpPr>
            <p:nvPr/>
          </p:nvSpPr>
          <p:spPr bwMode="auto">
            <a:xfrm>
              <a:off x="10015538" y="2579688"/>
              <a:ext cx="134938" cy="92075"/>
            </a:xfrm>
            <a:custGeom>
              <a:avLst/>
              <a:gdLst>
                <a:gd name="T0" fmla="*/ 0 w 85"/>
                <a:gd name="T1" fmla="*/ 0 h 58"/>
                <a:gd name="T2" fmla="*/ 20 w 85"/>
                <a:gd name="T3" fmla="*/ 58 h 58"/>
                <a:gd name="T4" fmla="*/ 70 w 85"/>
                <a:gd name="T5" fmla="*/ 58 h 58"/>
                <a:gd name="T6" fmla="*/ 85 w 85"/>
                <a:gd name="T7" fmla="*/ 0 h 58"/>
                <a:gd name="T8" fmla="*/ 0 w 85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8">
                  <a:moveTo>
                    <a:pt x="0" y="0"/>
                  </a:moveTo>
                  <a:lnTo>
                    <a:pt x="20" y="58"/>
                  </a:lnTo>
                  <a:lnTo>
                    <a:pt x="70" y="58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3" name="Oval 533"/>
            <p:cNvSpPr>
              <a:spLocks noChangeArrowheads="1"/>
            </p:cNvSpPr>
            <p:nvPr/>
          </p:nvSpPr>
          <p:spPr bwMode="auto">
            <a:xfrm>
              <a:off x="9991725" y="2424113"/>
              <a:ext cx="184150" cy="1825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4" name="Oval 534"/>
            <p:cNvSpPr>
              <a:spLocks noChangeArrowheads="1"/>
            </p:cNvSpPr>
            <p:nvPr/>
          </p:nvSpPr>
          <p:spPr bwMode="auto">
            <a:xfrm>
              <a:off x="10028238" y="2468563"/>
              <a:ext cx="19050" cy="19050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5" name="Oval 535"/>
            <p:cNvSpPr>
              <a:spLocks noChangeArrowheads="1"/>
            </p:cNvSpPr>
            <p:nvPr/>
          </p:nvSpPr>
          <p:spPr bwMode="auto">
            <a:xfrm>
              <a:off x="10072688" y="2468563"/>
              <a:ext cx="20638" cy="19050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6" name="Oval 536"/>
            <p:cNvSpPr>
              <a:spLocks noChangeArrowheads="1"/>
            </p:cNvSpPr>
            <p:nvPr/>
          </p:nvSpPr>
          <p:spPr bwMode="auto">
            <a:xfrm>
              <a:off x="10118725" y="2468563"/>
              <a:ext cx="20638" cy="19050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7" name="Oval 537"/>
            <p:cNvSpPr>
              <a:spLocks noChangeArrowheads="1"/>
            </p:cNvSpPr>
            <p:nvPr/>
          </p:nvSpPr>
          <p:spPr bwMode="auto">
            <a:xfrm>
              <a:off x="10028238" y="2547938"/>
              <a:ext cx="19050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8" name="Oval 538"/>
            <p:cNvSpPr>
              <a:spLocks noChangeArrowheads="1"/>
            </p:cNvSpPr>
            <p:nvPr/>
          </p:nvSpPr>
          <p:spPr bwMode="auto">
            <a:xfrm>
              <a:off x="10072688" y="2547938"/>
              <a:ext cx="20638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9" name="Oval 539"/>
            <p:cNvSpPr>
              <a:spLocks noChangeArrowheads="1"/>
            </p:cNvSpPr>
            <p:nvPr/>
          </p:nvSpPr>
          <p:spPr bwMode="auto">
            <a:xfrm>
              <a:off x="10118725" y="2547938"/>
              <a:ext cx="20638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0" name="Oval 540"/>
            <p:cNvSpPr>
              <a:spLocks noChangeArrowheads="1"/>
            </p:cNvSpPr>
            <p:nvPr/>
          </p:nvSpPr>
          <p:spPr bwMode="auto">
            <a:xfrm>
              <a:off x="10053638" y="2509838"/>
              <a:ext cx="19050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1" name="Oval 541"/>
            <p:cNvSpPr>
              <a:spLocks noChangeArrowheads="1"/>
            </p:cNvSpPr>
            <p:nvPr/>
          </p:nvSpPr>
          <p:spPr bwMode="auto">
            <a:xfrm>
              <a:off x="10098088" y="2509838"/>
              <a:ext cx="20638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2" name="Freeform 542"/>
            <p:cNvSpPr>
              <a:spLocks/>
            </p:cNvSpPr>
            <p:nvPr/>
          </p:nvSpPr>
          <p:spPr bwMode="auto">
            <a:xfrm>
              <a:off x="10234613" y="2487613"/>
              <a:ext cx="117475" cy="149225"/>
            </a:xfrm>
            <a:custGeom>
              <a:avLst/>
              <a:gdLst>
                <a:gd name="T0" fmla="*/ 44 w 74"/>
                <a:gd name="T1" fmla="*/ 94 h 94"/>
                <a:gd name="T2" fmla="*/ 0 w 74"/>
                <a:gd name="T3" fmla="*/ 77 h 94"/>
                <a:gd name="T4" fmla="*/ 30 w 74"/>
                <a:gd name="T5" fmla="*/ 0 h 94"/>
                <a:gd name="T6" fmla="*/ 74 w 74"/>
                <a:gd name="T7" fmla="*/ 17 h 94"/>
                <a:gd name="T8" fmla="*/ 44 w 74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94">
                  <a:moveTo>
                    <a:pt x="44" y="94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74" y="17"/>
                  </a:lnTo>
                  <a:lnTo>
                    <a:pt x="44" y="94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3" name="Freeform 543"/>
            <p:cNvSpPr>
              <a:spLocks/>
            </p:cNvSpPr>
            <p:nvPr/>
          </p:nvSpPr>
          <p:spPr bwMode="auto">
            <a:xfrm>
              <a:off x="10234613" y="2487613"/>
              <a:ext cx="63500" cy="128588"/>
            </a:xfrm>
            <a:custGeom>
              <a:avLst/>
              <a:gdLst>
                <a:gd name="T0" fmla="*/ 10 w 40"/>
                <a:gd name="T1" fmla="*/ 81 h 81"/>
                <a:gd name="T2" fmla="*/ 0 w 40"/>
                <a:gd name="T3" fmla="*/ 77 h 81"/>
                <a:gd name="T4" fmla="*/ 30 w 40"/>
                <a:gd name="T5" fmla="*/ 0 h 81"/>
                <a:gd name="T6" fmla="*/ 40 w 40"/>
                <a:gd name="T7" fmla="*/ 4 h 81"/>
                <a:gd name="T8" fmla="*/ 10 w 40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1">
                  <a:moveTo>
                    <a:pt x="10" y="81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40" y="4"/>
                  </a:lnTo>
                  <a:lnTo>
                    <a:pt x="10" y="81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2" name="Группа 731"/>
          <p:cNvGrpSpPr/>
          <p:nvPr/>
        </p:nvGrpSpPr>
        <p:grpSpPr>
          <a:xfrm>
            <a:off x="6621067" y="1690964"/>
            <a:ext cx="260747" cy="406004"/>
            <a:chOff x="8828088" y="2152651"/>
            <a:chExt cx="347663" cy="541338"/>
          </a:xfrm>
        </p:grpSpPr>
        <p:sp>
          <p:nvSpPr>
            <p:cNvPr id="474" name="Freeform 544"/>
            <p:cNvSpPr>
              <a:spLocks/>
            </p:cNvSpPr>
            <p:nvPr/>
          </p:nvSpPr>
          <p:spPr bwMode="auto">
            <a:xfrm>
              <a:off x="8828088" y="2152651"/>
              <a:ext cx="347663" cy="541338"/>
            </a:xfrm>
            <a:custGeom>
              <a:avLst/>
              <a:gdLst>
                <a:gd name="T0" fmla="*/ 254 w 258"/>
                <a:gd name="T1" fmla="*/ 80 h 400"/>
                <a:gd name="T2" fmla="*/ 232 w 258"/>
                <a:gd name="T3" fmla="*/ 57 h 400"/>
                <a:gd name="T4" fmla="*/ 209 w 258"/>
                <a:gd name="T5" fmla="*/ 79 h 400"/>
                <a:gd name="T6" fmla="*/ 209 w 258"/>
                <a:gd name="T7" fmla="*/ 51 h 400"/>
                <a:gd name="T8" fmla="*/ 188 w 258"/>
                <a:gd name="T9" fmla="*/ 28 h 400"/>
                <a:gd name="T10" fmla="*/ 165 w 258"/>
                <a:gd name="T11" fmla="*/ 50 h 400"/>
                <a:gd name="T12" fmla="*/ 165 w 258"/>
                <a:gd name="T13" fmla="*/ 23 h 400"/>
                <a:gd name="T14" fmla="*/ 143 w 258"/>
                <a:gd name="T15" fmla="*/ 0 h 400"/>
                <a:gd name="T16" fmla="*/ 120 w 258"/>
                <a:gd name="T17" fmla="*/ 22 h 400"/>
                <a:gd name="T18" fmla="*/ 120 w 258"/>
                <a:gd name="T19" fmla="*/ 50 h 400"/>
                <a:gd name="T20" fmla="*/ 98 w 258"/>
                <a:gd name="T21" fmla="*/ 28 h 400"/>
                <a:gd name="T22" fmla="*/ 76 w 258"/>
                <a:gd name="T23" fmla="*/ 51 h 400"/>
                <a:gd name="T24" fmla="*/ 76 w 258"/>
                <a:gd name="T25" fmla="*/ 193 h 400"/>
                <a:gd name="T26" fmla="*/ 10 w 258"/>
                <a:gd name="T27" fmla="*/ 144 h 400"/>
                <a:gd name="T28" fmla="*/ 10 w 258"/>
                <a:gd name="T29" fmla="*/ 144 h 400"/>
                <a:gd name="T30" fmla="*/ 4 w 258"/>
                <a:gd name="T31" fmla="*/ 169 h 400"/>
                <a:gd name="T32" fmla="*/ 43 w 258"/>
                <a:gd name="T33" fmla="*/ 243 h 400"/>
                <a:gd name="T34" fmla="*/ 91 w 258"/>
                <a:gd name="T35" fmla="*/ 358 h 400"/>
                <a:gd name="T36" fmla="*/ 91 w 258"/>
                <a:gd name="T37" fmla="*/ 400 h 400"/>
                <a:gd name="T38" fmla="*/ 217 w 258"/>
                <a:gd name="T39" fmla="*/ 400 h 400"/>
                <a:gd name="T40" fmla="*/ 217 w 258"/>
                <a:gd name="T41" fmla="*/ 356 h 400"/>
                <a:gd name="T42" fmla="*/ 254 w 258"/>
                <a:gd name="T43" fmla="*/ 212 h 400"/>
                <a:gd name="T44" fmla="*/ 254 w 258"/>
                <a:gd name="T45" fmla="*/ 8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8" h="400">
                  <a:moveTo>
                    <a:pt x="254" y="80"/>
                  </a:moveTo>
                  <a:cubicBezTo>
                    <a:pt x="254" y="68"/>
                    <a:pt x="244" y="57"/>
                    <a:pt x="232" y="57"/>
                  </a:cubicBezTo>
                  <a:cubicBezTo>
                    <a:pt x="220" y="57"/>
                    <a:pt x="209" y="67"/>
                    <a:pt x="209" y="79"/>
                  </a:cubicBezTo>
                  <a:cubicBezTo>
                    <a:pt x="209" y="51"/>
                    <a:pt x="209" y="51"/>
                    <a:pt x="209" y="51"/>
                  </a:cubicBezTo>
                  <a:cubicBezTo>
                    <a:pt x="209" y="39"/>
                    <a:pt x="200" y="28"/>
                    <a:pt x="188" y="28"/>
                  </a:cubicBezTo>
                  <a:cubicBezTo>
                    <a:pt x="175" y="27"/>
                    <a:pt x="165" y="37"/>
                    <a:pt x="165" y="50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5" y="11"/>
                    <a:pt x="156" y="0"/>
                    <a:pt x="143" y="0"/>
                  </a:cubicBezTo>
                  <a:cubicBezTo>
                    <a:pt x="131" y="0"/>
                    <a:pt x="120" y="10"/>
                    <a:pt x="120" y="22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37"/>
                    <a:pt x="110" y="27"/>
                    <a:pt x="98" y="28"/>
                  </a:cubicBezTo>
                  <a:cubicBezTo>
                    <a:pt x="85" y="28"/>
                    <a:pt x="76" y="39"/>
                    <a:pt x="76" y="51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62" y="167"/>
                    <a:pt x="39" y="134"/>
                    <a:pt x="10" y="144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2" y="150"/>
                    <a:pt x="0" y="161"/>
                    <a:pt x="4" y="169"/>
                  </a:cubicBezTo>
                  <a:cubicBezTo>
                    <a:pt x="43" y="243"/>
                    <a:pt x="43" y="243"/>
                    <a:pt x="43" y="243"/>
                  </a:cubicBezTo>
                  <a:cubicBezTo>
                    <a:pt x="43" y="243"/>
                    <a:pt x="30" y="348"/>
                    <a:pt x="91" y="358"/>
                  </a:cubicBezTo>
                  <a:cubicBezTo>
                    <a:pt x="91" y="400"/>
                    <a:pt x="91" y="400"/>
                    <a:pt x="91" y="400"/>
                  </a:cubicBezTo>
                  <a:cubicBezTo>
                    <a:pt x="217" y="400"/>
                    <a:pt x="217" y="400"/>
                    <a:pt x="217" y="400"/>
                  </a:cubicBezTo>
                  <a:cubicBezTo>
                    <a:pt x="217" y="356"/>
                    <a:pt x="217" y="356"/>
                    <a:pt x="217" y="356"/>
                  </a:cubicBezTo>
                  <a:cubicBezTo>
                    <a:pt x="258" y="342"/>
                    <a:pt x="254" y="212"/>
                    <a:pt x="254" y="212"/>
                  </a:cubicBezTo>
                  <a:lnTo>
                    <a:pt x="254" y="8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5" name="Line 545"/>
            <p:cNvSpPr>
              <a:spLocks noChangeShapeType="1"/>
            </p:cNvSpPr>
            <p:nvPr/>
          </p:nvSpPr>
          <p:spPr bwMode="auto">
            <a:xfrm>
              <a:off x="8990013" y="2220913"/>
              <a:ext cx="0" cy="1698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6" name="Line 546"/>
            <p:cNvSpPr>
              <a:spLocks noChangeShapeType="1"/>
            </p:cNvSpPr>
            <p:nvPr/>
          </p:nvSpPr>
          <p:spPr bwMode="auto">
            <a:xfrm>
              <a:off x="9050338" y="2220913"/>
              <a:ext cx="0" cy="1698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7" name="Line 547"/>
            <p:cNvSpPr>
              <a:spLocks noChangeShapeType="1"/>
            </p:cNvSpPr>
            <p:nvPr/>
          </p:nvSpPr>
          <p:spPr bwMode="auto">
            <a:xfrm>
              <a:off x="9110663" y="2252663"/>
              <a:ext cx="0" cy="1381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8" name="Freeform 548"/>
            <p:cNvSpPr>
              <a:spLocks/>
            </p:cNvSpPr>
            <p:nvPr/>
          </p:nvSpPr>
          <p:spPr bwMode="auto">
            <a:xfrm>
              <a:off x="8974138" y="2424113"/>
              <a:ext cx="117475" cy="269875"/>
            </a:xfrm>
            <a:custGeom>
              <a:avLst/>
              <a:gdLst>
                <a:gd name="T0" fmla="*/ 87 w 87"/>
                <a:gd name="T1" fmla="*/ 200 h 200"/>
                <a:gd name="T2" fmla="*/ 0 w 87"/>
                <a:gd name="T3" fmla="*/ 200 h 200"/>
                <a:gd name="T4" fmla="*/ 0 w 87"/>
                <a:gd name="T5" fmla="*/ 27 h 200"/>
                <a:gd name="T6" fmla="*/ 28 w 87"/>
                <a:gd name="T7" fmla="*/ 0 h 200"/>
                <a:gd name="T8" fmla="*/ 60 w 87"/>
                <a:gd name="T9" fmla="*/ 0 h 200"/>
                <a:gd name="T10" fmla="*/ 87 w 87"/>
                <a:gd name="T11" fmla="*/ 27 h 200"/>
                <a:gd name="T12" fmla="*/ 87 w 87"/>
                <a:gd name="T13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00">
                  <a:moveTo>
                    <a:pt x="87" y="20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5" y="0"/>
                    <a:pt x="87" y="12"/>
                    <a:pt x="87" y="27"/>
                  </a:cubicBezTo>
                  <a:lnTo>
                    <a:pt x="87" y="20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9" name="Rectangle 549"/>
            <p:cNvSpPr>
              <a:spLocks noChangeArrowheads="1"/>
            </p:cNvSpPr>
            <p:nvPr/>
          </p:nvSpPr>
          <p:spPr bwMode="auto">
            <a:xfrm>
              <a:off x="8929688" y="2268538"/>
              <a:ext cx="60325" cy="5397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0" name="Rectangle 550"/>
            <p:cNvSpPr>
              <a:spLocks noChangeArrowheads="1"/>
            </p:cNvSpPr>
            <p:nvPr/>
          </p:nvSpPr>
          <p:spPr bwMode="auto">
            <a:xfrm>
              <a:off x="8990013" y="2236788"/>
              <a:ext cx="60325" cy="52388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1" name="Rectangle 551"/>
            <p:cNvSpPr>
              <a:spLocks noChangeArrowheads="1"/>
            </p:cNvSpPr>
            <p:nvPr/>
          </p:nvSpPr>
          <p:spPr bwMode="auto">
            <a:xfrm>
              <a:off x="9110663" y="2311401"/>
              <a:ext cx="60325" cy="52388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2" name="Rectangle 552"/>
            <p:cNvSpPr>
              <a:spLocks noChangeArrowheads="1"/>
            </p:cNvSpPr>
            <p:nvPr/>
          </p:nvSpPr>
          <p:spPr bwMode="auto">
            <a:xfrm>
              <a:off x="9051925" y="2268538"/>
              <a:ext cx="58738" cy="5397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3" name="Rectangle 553"/>
            <p:cNvSpPr>
              <a:spLocks noChangeArrowheads="1"/>
            </p:cNvSpPr>
            <p:nvPr/>
          </p:nvSpPr>
          <p:spPr bwMode="auto">
            <a:xfrm>
              <a:off x="9001125" y="2616201"/>
              <a:ext cx="66675" cy="39688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4" name="Line 554"/>
            <p:cNvSpPr>
              <a:spLocks noChangeShapeType="1"/>
            </p:cNvSpPr>
            <p:nvPr/>
          </p:nvSpPr>
          <p:spPr bwMode="auto">
            <a:xfrm>
              <a:off x="9001125" y="2671763"/>
              <a:ext cx="0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5" name="Line 555"/>
            <p:cNvSpPr>
              <a:spLocks noChangeShapeType="1"/>
            </p:cNvSpPr>
            <p:nvPr/>
          </p:nvSpPr>
          <p:spPr bwMode="auto">
            <a:xfrm>
              <a:off x="9034463" y="2671763"/>
              <a:ext cx="0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6" name="Line 556"/>
            <p:cNvSpPr>
              <a:spLocks noChangeShapeType="1"/>
            </p:cNvSpPr>
            <p:nvPr/>
          </p:nvSpPr>
          <p:spPr bwMode="auto">
            <a:xfrm>
              <a:off x="9066213" y="2671763"/>
              <a:ext cx="0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7" name="Freeform 557"/>
            <p:cNvSpPr>
              <a:spLocks/>
            </p:cNvSpPr>
            <p:nvPr/>
          </p:nvSpPr>
          <p:spPr bwMode="auto">
            <a:xfrm>
              <a:off x="8845550" y="2359026"/>
              <a:ext cx="42863" cy="46038"/>
            </a:xfrm>
            <a:custGeom>
              <a:avLst/>
              <a:gdLst>
                <a:gd name="T0" fmla="*/ 0 w 32"/>
                <a:gd name="T1" fmla="*/ 34 h 34"/>
                <a:gd name="T2" fmla="*/ 32 w 32"/>
                <a:gd name="T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34">
                  <a:moveTo>
                    <a:pt x="0" y="34"/>
                  </a:moveTo>
                  <a:cubicBezTo>
                    <a:pt x="0" y="34"/>
                    <a:pt x="2" y="15"/>
                    <a:pt x="32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8" name="Freeform 558"/>
            <p:cNvSpPr>
              <a:spLocks/>
            </p:cNvSpPr>
            <p:nvPr/>
          </p:nvSpPr>
          <p:spPr bwMode="auto">
            <a:xfrm>
              <a:off x="8866188" y="2386013"/>
              <a:ext cx="47625" cy="58738"/>
            </a:xfrm>
            <a:custGeom>
              <a:avLst/>
              <a:gdLst>
                <a:gd name="T0" fmla="*/ 0 w 35"/>
                <a:gd name="T1" fmla="*/ 44 h 44"/>
                <a:gd name="T2" fmla="*/ 35 w 35"/>
                <a:gd name="T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44">
                  <a:moveTo>
                    <a:pt x="0" y="44"/>
                  </a:moveTo>
                  <a:cubicBezTo>
                    <a:pt x="0" y="44"/>
                    <a:pt x="2" y="18"/>
                    <a:pt x="35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9" name="Line 559"/>
            <p:cNvSpPr>
              <a:spLocks noChangeShapeType="1"/>
            </p:cNvSpPr>
            <p:nvPr/>
          </p:nvSpPr>
          <p:spPr bwMode="auto">
            <a:xfrm flipH="1">
              <a:off x="8956675" y="2495551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0" name="Line 560"/>
            <p:cNvSpPr>
              <a:spLocks noChangeShapeType="1"/>
            </p:cNvSpPr>
            <p:nvPr/>
          </p:nvSpPr>
          <p:spPr bwMode="auto">
            <a:xfrm flipH="1">
              <a:off x="8956675" y="2528888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1" name="Line 561"/>
            <p:cNvSpPr>
              <a:spLocks noChangeShapeType="1"/>
            </p:cNvSpPr>
            <p:nvPr/>
          </p:nvSpPr>
          <p:spPr bwMode="auto">
            <a:xfrm flipH="1">
              <a:off x="8956675" y="2562226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2" name="Line 562"/>
            <p:cNvSpPr>
              <a:spLocks noChangeShapeType="1"/>
            </p:cNvSpPr>
            <p:nvPr/>
          </p:nvSpPr>
          <p:spPr bwMode="auto">
            <a:xfrm flipH="1">
              <a:off x="9091613" y="2495551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3" name="Line 563"/>
            <p:cNvSpPr>
              <a:spLocks noChangeShapeType="1"/>
            </p:cNvSpPr>
            <p:nvPr/>
          </p:nvSpPr>
          <p:spPr bwMode="auto">
            <a:xfrm flipH="1">
              <a:off x="9091613" y="2528888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4" name="Line 564"/>
            <p:cNvSpPr>
              <a:spLocks noChangeShapeType="1"/>
            </p:cNvSpPr>
            <p:nvPr/>
          </p:nvSpPr>
          <p:spPr bwMode="auto">
            <a:xfrm flipH="1">
              <a:off x="9091613" y="2562226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3" name="Группа 732"/>
          <p:cNvGrpSpPr/>
          <p:nvPr/>
        </p:nvGrpSpPr>
        <p:grpSpPr>
          <a:xfrm>
            <a:off x="5751910" y="1689179"/>
            <a:ext cx="375047" cy="409575"/>
            <a:chOff x="7669213" y="2147888"/>
            <a:chExt cx="500062" cy="546100"/>
          </a:xfrm>
        </p:grpSpPr>
        <p:sp>
          <p:nvSpPr>
            <p:cNvPr id="495" name="Oval 565"/>
            <p:cNvSpPr>
              <a:spLocks noChangeArrowheads="1"/>
            </p:cNvSpPr>
            <p:nvPr/>
          </p:nvSpPr>
          <p:spPr bwMode="auto">
            <a:xfrm>
              <a:off x="7839075" y="2490788"/>
              <a:ext cx="203200" cy="203200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6" name="Freeform 566"/>
            <p:cNvSpPr>
              <a:spLocks/>
            </p:cNvSpPr>
            <p:nvPr/>
          </p:nvSpPr>
          <p:spPr bwMode="auto">
            <a:xfrm>
              <a:off x="7859713" y="2511426"/>
              <a:ext cx="160338" cy="133350"/>
            </a:xfrm>
            <a:custGeom>
              <a:avLst/>
              <a:gdLst>
                <a:gd name="T0" fmla="*/ 105 w 119"/>
                <a:gd name="T1" fmla="*/ 99 h 99"/>
                <a:gd name="T2" fmla="*/ 119 w 119"/>
                <a:gd name="T3" fmla="*/ 60 h 99"/>
                <a:gd name="T4" fmla="*/ 60 w 119"/>
                <a:gd name="T5" fmla="*/ 0 h 99"/>
                <a:gd name="T6" fmla="*/ 0 w 119"/>
                <a:gd name="T7" fmla="*/ 60 h 99"/>
                <a:gd name="T8" fmla="*/ 15 w 119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99">
                  <a:moveTo>
                    <a:pt x="105" y="99"/>
                  </a:moveTo>
                  <a:cubicBezTo>
                    <a:pt x="114" y="89"/>
                    <a:pt x="119" y="75"/>
                    <a:pt x="119" y="60"/>
                  </a:cubicBezTo>
                  <a:cubicBezTo>
                    <a:pt x="119" y="27"/>
                    <a:pt x="93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5"/>
                    <a:pt x="5" y="89"/>
                    <a:pt x="15" y="99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7" name="Line 567"/>
            <p:cNvSpPr>
              <a:spLocks noChangeShapeType="1"/>
            </p:cNvSpPr>
            <p:nvPr/>
          </p:nvSpPr>
          <p:spPr bwMode="auto">
            <a:xfrm>
              <a:off x="7940675" y="2511426"/>
              <a:ext cx="0" cy="206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8" name="Line 568"/>
            <p:cNvSpPr>
              <a:spLocks noChangeShapeType="1"/>
            </p:cNvSpPr>
            <p:nvPr/>
          </p:nvSpPr>
          <p:spPr bwMode="auto">
            <a:xfrm>
              <a:off x="7893050" y="2527301"/>
              <a:ext cx="11113" cy="158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9" name="Line 569"/>
            <p:cNvSpPr>
              <a:spLocks noChangeShapeType="1"/>
            </p:cNvSpPr>
            <p:nvPr/>
          </p:nvSpPr>
          <p:spPr bwMode="auto">
            <a:xfrm>
              <a:off x="7862888" y="2568576"/>
              <a:ext cx="17463" cy="47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0" name="Line 570"/>
            <p:cNvSpPr>
              <a:spLocks noChangeShapeType="1"/>
            </p:cNvSpPr>
            <p:nvPr/>
          </p:nvSpPr>
          <p:spPr bwMode="auto">
            <a:xfrm flipV="1">
              <a:off x="7862888" y="2611438"/>
              <a:ext cx="17463" cy="63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1" name="Line 571"/>
            <p:cNvSpPr>
              <a:spLocks noChangeShapeType="1"/>
            </p:cNvSpPr>
            <p:nvPr/>
          </p:nvSpPr>
          <p:spPr bwMode="auto">
            <a:xfrm flipH="1" flipV="1">
              <a:off x="7997825" y="2611438"/>
              <a:ext cx="19050" cy="63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2" name="Line 572"/>
            <p:cNvSpPr>
              <a:spLocks noChangeShapeType="1"/>
            </p:cNvSpPr>
            <p:nvPr/>
          </p:nvSpPr>
          <p:spPr bwMode="auto">
            <a:xfrm flipH="1">
              <a:off x="7997825" y="2568576"/>
              <a:ext cx="19050" cy="47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3" name="Line 573"/>
            <p:cNvSpPr>
              <a:spLocks noChangeShapeType="1"/>
            </p:cNvSpPr>
            <p:nvPr/>
          </p:nvSpPr>
          <p:spPr bwMode="auto">
            <a:xfrm flipH="1">
              <a:off x="7975600" y="2527301"/>
              <a:ext cx="12700" cy="158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4" name="Freeform 574"/>
            <p:cNvSpPr>
              <a:spLocks/>
            </p:cNvSpPr>
            <p:nvPr/>
          </p:nvSpPr>
          <p:spPr bwMode="auto">
            <a:xfrm>
              <a:off x="8020050" y="2413001"/>
              <a:ext cx="149225" cy="136525"/>
            </a:xfrm>
            <a:custGeom>
              <a:avLst/>
              <a:gdLst>
                <a:gd name="T0" fmla="*/ 0 w 94"/>
                <a:gd name="T1" fmla="*/ 0 h 86"/>
                <a:gd name="T2" fmla="*/ 50 w 94"/>
                <a:gd name="T3" fmla="*/ 0 h 86"/>
                <a:gd name="T4" fmla="*/ 94 w 94"/>
                <a:gd name="T5" fmla="*/ 42 h 86"/>
                <a:gd name="T6" fmla="*/ 50 w 94"/>
                <a:gd name="T7" fmla="*/ 86 h 86"/>
                <a:gd name="T8" fmla="*/ 7 w 94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86">
                  <a:moveTo>
                    <a:pt x="0" y="0"/>
                  </a:moveTo>
                  <a:lnTo>
                    <a:pt x="50" y="0"/>
                  </a:lnTo>
                  <a:lnTo>
                    <a:pt x="94" y="42"/>
                  </a:lnTo>
                  <a:lnTo>
                    <a:pt x="50" y="86"/>
                  </a:lnTo>
                  <a:lnTo>
                    <a:pt x="7" y="8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5" name="Freeform 575"/>
            <p:cNvSpPr>
              <a:spLocks/>
            </p:cNvSpPr>
            <p:nvPr/>
          </p:nvSpPr>
          <p:spPr bwMode="auto">
            <a:xfrm>
              <a:off x="7804150" y="2413001"/>
              <a:ext cx="76200" cy="38100"/>
            </a:xfrm>
            <a:custGeom>
              <a:avLst/>
              <a:gdLst>
                <a:gd name="T0" fmla="*/ 0 w 48"/>
                <a:gd name="T1" fmla="*/ 24 h 24"/>
                <a:gd name="T2" fmla="*/ 0 w 48"/>
                <a:gd name="T3" fmla="*/ 0 h 24"/>
                <a:gd name="T4" fmla="*/ 48 w 4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24">
                  <a:moveTo>
                    <a:pt x="0" y="24"/>
                  </a:moveTo>
                  <a:lnTo>
                    <a:pt x="0" y="0"/>
                  </a:lnTo>
                  <a:lnTo>
                    <a:pt x="48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6" name="Freeform 576"/>
            <p:cNvSpPr>
              <a:spLocks/>
            </p:cNvSpPr>
            <p:nvPr/>
          </p:nvSpPr>
          <p:spPr bwMode="auto">
            <a:xfrm>
              <a:off x="7804150" y="2489201"/>
              <a:ext cx="44450" cy="60325"/>
            </a:xfrm>
            <a:custGeom>
              <a:avLst/>
              <a:gdLst>
                <a:gd name="T0" fmla="*/ 28 w 28"/>
                <a:gd name="T1" fmla="*/ 38 h 38"/>
                <a:gd name="T2" fmla="*/ 0 w 28"/>
                <a:gd name="T3" fmla="*/ 38 h 38"/>
                <a:gd name="T4" fmla="*/ 0 w 2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8">
                  <a:moveTo>
                    <a:pt x="28" y="38"/>
                  </a:moveTo>
                  <a:lnTo>
                    <a:pt x="0" y="38"/>
                  </a:lnTo>
                  <a:lnTo>
                    <a:pt x="0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7" name="Line 577"/>
            <p:cNvSpPr>
              <a:spLocks noChangeShapeType="1"/>
            </p:cNvSpPr>
            <p:nvPr/>
          </p:nvSpPr>
          <p:spPr bwMode="auto">
            <a:xfrm flipH="1" flipV="1">
              <a:off x="8067675" y="2379663"/>
              <a:ext cx="31750" cy="333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8" name="Line 578"/>
            <p:cNvSpPr>
              <a:spLocks noChangeShapeType="1"/>
            </p:cNvSpPr>
            <p:nvPr/>
          </p:nvSpPr>
          <p:spPr bwMode="auto">
            <a:xfrm flipH="1">
              <a:off x="8067675" y="2549526"/>
              <a:ext cx="31750" cy="317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9" name="Freeform 579"/>
            <p:cNvSpPr>
              <a:spLocks/>
            </p:cNvSpPr>
            <p:nvPr/>
          </p:nvSpPr>
          <p:spPr bwMode="auto">
            <a:xfrm>
              <a:off x="7921625" y="2147888"/>
              <a:ext cx="111125" cy="111125"/>
            </a:xfrm>
            <a:custGeom>
              <a:avLst/>
              <a:gdLst>
                <a:gd name="T0" fmla="*/ 76 w 82"/>
                <a:gd name="T1" fmla="*/ 51 h 82"/>
                <a:gd name="T2" fmla="*/ 31 w 82"/>
                <a:gd name="T3" fmla="*/ 76 h 82"/>
                <a:gd name="T4" fmla="*/ 6 w 82"/>
                <a:gd name="T5" fmla="*/ 30 h 82"/>
                <a:gd name="T6" fmla="*/ 52 w 82"/>
                <a:gd name="T7" fmla="*/ 6 h 82"/>
                <a:gd name="T8" fmla="*/ 76 w 82"/>
                <a:gd name="T9" fmla="*/ 5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6" y="51"/>
                  </a:moveTo>
                  <a:cubicBezTo>
                    <a:pt x="71" y="71"/>
                    <a:pt x="50" y="82"/>
                    <a:pt x="31" y="76"/>
                  </a:cubicBezTo>
                  <a:cubicBezTo>
                    <a:pt x="11" y="70"/>
                    <a:pt x="0" y="50"/>
                    <a:pt x="6" y="30"/>
                  </a:cubicBezTo>
                  <a:cubicBezTo>
                    <a:pt x="12" y="11"/>
                    <a:pt x="32" y="0"/>
                    <a:pt x="52" y="6"/>
                  </a:cubicBezTo>
                  <a:cubicBezTo>
                    <a:pt x="71" y="11"/>
                    <a:pt x="82" y="32"/>
                    <a:pt x="76" y="51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" name="Freeform 581"/>
            <p:cNvSpPr>
              <a:spLocks/>
            </p:cNvSpPr>
            <p:nvPr/>
          </p:nvSpPr>
          <p:spPr bwMode="auto">
            <a:xfrm>
              <a:off x="7866063" y="2295525"/>
              <a:ext cx="42863" cy="128588"/>
            </a:xfrm>
            <a:custGeom>
              <a:avLst/>
              <a:gdLst>
                <a:gd name="T0" fmla="*/ 32 w 32"/>
                <a:gd name="T1" fmla="*/ 0 h 94"/>
                <a:gd name="T2" fmla="*/ 10 w 32"/>
                <a:gd name="T3" fmla="*/ 60 h 94"/>
                <a:gd name="T4" fmla="*/ 19 w 32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94">
                  <a:moveTo>
                    <a:pt x="32" y="0"/>
                  </a:move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0" y="84"/>
                    <a:pt x="19" y="9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2" name="Freeform 582"/>
            <p:cNvSpPr>
              <a:spLocks/>
            </p:cNvSpPr>
            <p:nvPr/>
          </p:nvSpPr>
          <p:spPr bwMode="auto">
            <a:xfrm>
              <a:off x="7737475" y="2301875"/>
              <a:ext cx="347663" cy="212725"/>
            </a:xfrm>
            <a:custGeom>
              <a:avLst/>
              <a:gdLst>
                <a:gd name="T0" fmla="*/ 106 w 257"/>
                <a:gd name="T1" fmla="*/ 82 h 158"/>
                <a:gd name="T2" fmla="*/ 76 w 257"/>
                <a:gd name="T3" fmla="*/ 112 h 158"/>
                <a:gd name="T4" fmla="*/ 15 w 257"/>
                <a:gd name="T5" fmla="*/ 107 h 158"/>
                <a:gd name="T6" fmla="*/ 1 w 257"/>
                <a:gd name="T7" fmla="*/ 118 h 158"/>
                <a:gd name="T8" fmla="*/ 1 w 257"/>
                <a:gd name="T9" fmla="*/ 118 h 158"/>
                <a:gd name="T10" fmla="*/ 12 w 257"/>
                <a:gd name="T11" fmla="*/ 133 h 158"/>
                <a:gd name="T12" fmla="*/ 86 w 257"/>
                <a:gd name="T13" fmla="*/ 146 h 158"/>
                <a:gd name="T14" fmla="*/ 139 w 257"/>
                <a:gd name="T15" fmla="*/ 104 h 158"/>
                <a:gd name="T16" fmla="*/ 153 w 257"/>
                <a:gd name="T17" fmla="*/ 105 h 158"/>
                <a:gd name="T18" fmla="*/ 185 w 257"/>
                <a:gd name="T19" fmla="*/ 109 h 158"/>
                <a:gd name="T20" fmla="*/ 232 w 257"/>
                <a:gd name="T21" fmla="*/ 153 h 158"/>
                <a:gd name="T22" fmla="*/ 250 w 257"/>
                <a:gd name="T23" fmla="*/ 154 h 158"/>
                <a:gd name="T24" fmla="*/ 250 w 257"/>
                <a:gd name="T25" fmla="*/ 154 h 158"/>
                <a:gd name="T26" fmla="*/ 253 w 257"/>
                <a:gd name="T27" fmla="*/ 135 h 158"/>
                <a:gd name="T28" fmla="*/ 208 w 257"/>
                <a:gd name="T29" fmla="*/ 79 h 158"/>
                <a:gd name="T30" fmla="*/ 159 w 257"/>
                <a:gd name="T31" fmla="*/ 66 h 158"/>
                <a:gd name="T32" fmla="*/ 176 w 257"/>
                <a:gd name="T3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158">
                  <a:moveTo>
                    <a:pt x="106" y="82"/>
                  </a:moveTo>
                  <a:cubicBezTo>
                    <a:pt x="105" y="83"/>
                    <a:pt x="76" y="112"/>
                    <a:pt x="76" y="112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9" y="107"/>
                    <a:pt x="3" y="111"/>
                    <a:pt x="1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0" y="125"/>
                    <a:pt x="5" y="132"/>
                    <a:pt x="12" y="133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139" y="104"/>
                    <a:pt x="139" y="104"/>
                    <a:pt x="139" y="104"/>
                  </a:cubicBezTo>
                  <a:cubicBezTo>
                    <a:pt x="139" y="104"/>
                    <a:pt x="148" y="105"/>
                    <a:pt x="153" y="105"/>
                  </a:cubicBezTo>
                  <a:cubicBezTo>
                    <a:pt x="185" y="109"/>
                    <a:pt x="185" y="109"/>
                    <a:pt x="185" y="109"/>
                  </a:cubicBezTo>
                  <a:cubicBezTo>
                    <a:pt x="232" y="153"/>
                    <a:pt x="232" y="153"/>
                    <a:pt x="232" y="153"/>
                  </a:cubicBezTo>
                  <a:cubicBezTo>
                    <a:pt x="237" y="158"/>
                    <a:pt x="245" y="158"/>
                    <a:pt x="250" y="154"/>
                  </a:cubicBezTo>
                  <a:cubicBezTo>
                    <a:pt x="250" y="154"/>
                    <a:pt x="250" y="154"/>
                    <a:pt x="250" y="154"/>
                  </a:cubicBezTo>
                  <a:cubicBezTo>
                    <a:pt x="256" y="149"/>
                    <a:pt x="257" y="141"/>
                    <a:pt x="253" y="135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76" y="0"/>
                    <a:pt x="176" y="0"/>
                    <a:pt x="176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" name="Line 583"/>
            <p:cNvSpPr>
              <a:spLocks noChangeShapeType="1"/>
            </p:cNvSpPr>
            <p:nvPr/>
          </p:nvSpPr>
          <p:spPr bwMode="auto">
            <a:xfrm>
              <a:off x="7669213" y="2373313"/>
              <a:ext cx="666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4" name="Line 584"/>
            <p:cNvSpPr>
              <a:spLocks noChangeShapeType="1"/>
            </p:cNvSpPr>
            <p:nvPr/>
          </p:nvSpPr>
          <p:spPr bwMode="auto">
            <a:xfrm>
              <a:off x="7702550" y="2276475"/>
              <a:ext cx="79375" cy="15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" name="Freeform 585"/>
            <p:cNvSpPr>
              <a:spLocks/>
            </p:cNvSpPr>
            <p:nvPr/>
          </p:nvSpPr>
          <p:spPr bwMode="auto">
            <a:xfrm>
              <a:off x="7821613" y="2236788"/>
              <a:ext cx="122238" cy="117475"/>
            </a:xfrm>
            <a:custGeom>
              <a:avLst/>
              <a:gdLst>
                <a:gd name="T0" fmla="*/ 76 w 91"/>
                <a:gd name="T1" fmla="*/ 44 h 87"/>
                <a:gd name="T2" fmla="*/ 37 w 91"/>
                <a:gd name="T3" fmla="*/ 78 h 87"/>
                <a:gd name="T4" fmla="*/ 26 w 91"/>
                <a:gd name="T5" fmla="*/ 87 h 87"/>
                <a:gd name="T6" fmla="*/ 88 w 91"/>
                <a:gd name="T7" fmla="*/ 16 h 87"/>
                <a:gd name="T8" fmla="*/ 91 w 91"/>
                <a:gd name="T9" fmla="*/ 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87">
                  <a:moveTo>
                    <a:pt x="76" y="44"/>
                  </a:moveTo>
                  <a:cubicBezTo>
                    <a:pt x="50" y="41"/>
                    <a:pt x="40" y="65"/>
                    <a:pt x="37" y="78"/>
                  </a:cubicBezTo>
                  <a:cubicBezTo>
                    <a:pt x="36" y="84"/>
                    <a:pt x="31" y="87"/>
                    <a:pt x="26" y="87"/>
                  </a:cubicBezTo>
                  <a:cubicBezTo>
                    <a:pt x="0" y="87"/>
                    <a:pt x="12" y="0"/>
                    <a:pt x="88" y="16"/>
                  </a:cubicBezTo>
                  <a:cubicBezTo>
                    <a:pt x="91" y="5"/>
                    <a:pt x="91" y="5"/>
                    <a:pt x="91" y="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6" name="Freeform 586"/>
            <p:cNvSpPr>
              <a:spLocks/>
            </p:cNvSpPr>
            <p:nvPr/>
          </p:nvSpPr>
          <p:spPr bwMode="auto">
            <a:xfrm>
              <a:off x="7966075" y="2220913"/>
              <a:ext cx="128588" cy="119063"/>
            </a:xfrm>
            <a:custGeom>
              <a:avLst/>
              <a:gdLst>
                <a:gd name="T0" fmla="*/ 0 w 95"/>
                <a:gd name="T1" fmla="*/ 38 h 88"/>
                <a:gd name="T2" fmla="*/ 58 w 95"/>
                <a:gd name="T3" fmla="*/ 9 h 88"/>
                <a:gd name="T4" fmla="*/ 69 w 95"/>
                <a:gd name="T5" fmla="*/ 0 h 88"/>
                <a:gd name="T6" fmla="*/ 7 w 95"/>
                <a:gd name="T7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88">
                  <a:moveTo>
                    <a:pt x="0" y="38"/>
                  </a:moveTo>
                  <a:cubicBezTo>
                    <a:pt x="41" y="57"/>
                    <a:pt x="54" y="26"/>
                    <a:pt x="58" y="9"/>
                  </a:cubicBezTo>
                  <a:cubicBezTo>
                    <a:pt x="59" y="4"/>
                    <a:pt x="64" y="0"/>
                    <a:pt x="69" y="0"/>
                  </a:cubicBezTo>
                  <a:cubicBezTo>
                    <a:pt x="95" y="1"/>
                    <a:pt x="83" y="88"/>
                    <a:pt x="7" y="7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7" name="Line 587"/>
            <p:cNvSpPr>
              <a:spLocks noChangeShapeType="1"/>
            </p:cNvSpPr>
            <p:nvPr/>
          </p:nvSpPr>
          <p:spPr bwMode="auto">
            <a:xfrm flipV="1">
              <a:off x="7940675" y="2625725"/>
              <a:ext cx="30163" cy="365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4" name="Группа 733"/>
          <p:cNvGrpSpPr/>
          <p:nvPr/>
        </p:nvGrpSpPr>
        <p:grpSpPr>
          <a:xfrm>
            <a:off x="4970860" y="1690964"/>
            <a:ext cx="314325" cy="406004"/>
            <a:chOff x="6627813" y="2152650"/>
            <a:chExt cx="419100" cy="541338"/>
          </a:xfrm>
        </p:grpSpPr>
        <p:sp>
          <p:nvSpPr>
            <p:cNvPr id="208" name="Freeform 588"/>
            <p:cNvSpPr>
              <a:spLocks/>
            </p:cNvSpPr>
            <p:nvPr/>
          </p:nvSpPr>
          <p:spPr bwMode="auto">
            <a:xfrm>
              <a:off x="6634163" y="2541588"/>
              <a:ext cx="406400" cy="152400"/>
            </a:xfrm>
            <a:custGeom>
              <a:avLst/>
              <a:gdLst>
                <a:gd name="T0" fmla="*/ 300 w 300"/>
                <a:gd name="T1" fmla="*/ 67 h 113"/>
                <a:gd name="T2" fmla="*/ 300 w 300"/>
                <a:gd name="T3" fmla="*/ 113 h 113"/>
                <a:gd name="T4" fmla="*/ 0 w 300"/>
                <a:gd name="T5" fmla="*/ 113 h 113"/>
                <a:gd name="T6" fmla="*/ 0 w 300"/>
                <a:gd name="T7" fmla="*/ 67 h 113"/>
                <a:gd name="T8" fmla="*/ 28 w 300"/>
                <a:gd name="T9" fmla="*/ 22 h 113"/>
                <a:gd name="T10" fmla="*/ 61 w 300"/>
                <a:gd name="T11" fmla="*/ 5 h 113"/>
                <a:gd name="T12" fmla="*/ 70 w 300"/>
                <a:gd name="T13" fmla="*/ 0 h 113"/>
                <a:gd name="T14" fmla="*/ 123 w 300"/>
                <a:gd name="T15" fmla="*/ 17 h 113"/>
                <a:gd name="T16" fmla="*/ 177 w 300"/>
                <a:gd name="T17" fmla="*/ 17 h 113"/>
                <a:gd name="T18" fmla="*/ 230 w 300"/>
                <a:gd name="T19" fmla="*/ 0 h 113"/>
                <a:gd name="T20" fmla="*/ 239 w 300"/>
                <a:gd name="T21" fmla="*/ 5 h 113"/>
                <a:gd name="T22" fmla="*/ 272 w 300"/>
                <a:gd name="T23" fmla="*/ 22 h 113"/>
                <a:gd name="T24" fmla="*/ 300 w 300"/>
                <a:gd name="T25" fmla="*/ 6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0" h="113">
                  <a:moveTo>
                    <a:pt x="300" y="67"/>
                  </a:moveTo>
                  <a:cubicBezTo>
                    <a:pt x="300" y="113"/>
                    <a:pt x="300" y="113"/>
                    <a:pt x="30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48"/>
                    <a:pt x="11" y="30"/>
                    <a:pt x="28" y="22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4" y="4"/>
                    <a:pt x="67" y="2"/>
                    <a:pt x="70" y="0"/>
                  </a:cubicBezTo>
                  <a:cubicBezTo>
                    <a:pt x="85" y="10"/>
                    <a:pt x="104" y="17"/>
                    <a:pt x="123" y="17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97" y="17"/>
                    <a:pt x="215" y="10"/>
                    <a:pt x="230" y="0"/>
                  </a:cubicBezTo>
                  <a:cubicBezTo>
                    <a:pt x="233" y="2"/>
                    <a:pt x="236" y="4"/>
                    <a:pt x="239" y="5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89" y="30"/>
                    <a:pt x="300" y="48"/>
                    <a:pt x="300" y="67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9" name="Freeform 589"/>
            <p:cNvSpPr>
              <a:spLocks/>
            </p:cNvSpPr>
            <p:nvPr/>
          </p:nvSpPr>
          <p:spPr bwMode="auto">
            <a:xfrm>
              <a:off x="6677025" y="2152650"/>
              <a:ext cx="319088" cy="411163"/>
            </a:xfrm>
            <a:custGeom>
              <a:avLst/>
              <a:gdLst>
                <a:gd name="T0" fmla="*/ 218 w 236"/>
                <a:gd name="T1" fmla="*/ 0 h 304"/>
                <a:gd name="T2" fmla="*/ 236 w 236"/>
                <a:gd name="T3" fmla="*/ 19 h 304"/>
                <a:gd name="T4" fmla="*/ 236 w 236"/>
                <a:gd name="T5" fmla="*/ 212 h 304"/>
                <a:gd name="T6" fmla="*/ 198 w 236"/>
                <a:gd name="T7" fmla="*/ 287 h 304"/>
                <a:gd name="T8" fmla="*/ 145 w 236"/>
                <a:gd name="T9" fmla="*/ 304 h 304"/>
                <a:gd name="T10" fmla="*/ 91 w 236"/>
                <a:gd name="T11" fmla="*/ 304 h 304"/>
                <a:gd name="T12" fmla="*/ 38 w 236"/>
                <a:gd name="T13" fmla="*/ 287 h 304"/>
                <a:gd name="T14" fmla="*/ 0 w 236"/>
                <a:gd name="T15" fmla="*/ 212 h 304"/>
                <a:gd name="T16" fmla="*/ 0 w 236"/>
                <a:gd name="T17" fmla="*/ 19 h 304"/>
                <a:gd name="T18" fmla="*/ 18 w 236"/>
                <a:gd name="T19" fmla="*/ 0 h 304"/>
                <a:gd name="T20" fmla="*/ 218 w 236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304">
                  <a:moveTo>
                    <a:pt x="218" y="0"/>
                  </a:moveTo>
                  <a:cubicBezTo>
                    <a:pt x="228" y="0"/>
                    <a:pt x="236" y="8"/>
                    <a:pt x="236" y="19"/>
                  </a:cubicBezTo>
                  <a:cubicBezTo>
                    <a:pt x="236" y="212"/>
                    <a:pt x="236" y="212"/>
                    <a:pt x="236" y="212"/>
                  </a:cubicBezTo>
                  <a:cubicBezTo>
                    <a:pt x="236" y="243"/>
                    <a:pt x="221" y="270"/>
                    <a:pt x="198" y="287"/>
                  </a:cubicBezTo>
                  <a:cubicBezTo>
                    <a:pt x="183" y="297"/>
                    <a:pt x="165" y="304"/>
                    <a:pt x="145" y="304"/>
                  </a:cubicBezTo>
                  <a:cubicBezTo>
                    <a:pt x="91" y="304"/>
                    <a:pt x="91" y="304"/>
                    <a:pt x="91" y="304"/>
                  </a:cubicBezTo>
                  <a:cubicBezTo>
                    <a:pt x="72" y="304"/>
                    <a:pt x="53" y="297"/>
                    <a:pt x="38" y="287"/>
                  </a:cubicBezTo>
                  <a:cubicBezTo>
                    <a:pt x="15" y="270"/>
                    <a:pt x="0" y="243"/>
                    <a:pt x="0" y="21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218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" name="Rectangle 590"/>
            <p:cNvSpPr>
              <a:spLocks noChangeArrowheads="1"/>
            </p:cNvSpPr>
            <p:nvPr/>
          </p:nvSpPr>
          <p:spPr bwMode="auto">
            <a:xfrm>
              <a:off x="6731000" y="2300288"/>
              <a:ext cx="211138" cy="95250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1" name="Freeform 591"/>
            <p:cNvSpPr>
              <a:spLocks/>
            </p:cNvSpPr>
            <p:nvPr/>
          </p:nvSpPr>
          <p:spPr bwMode="auto">
            <a:xfrm>
              <a:off x="6627813" y="2262188"/>
              <a:ext cx="49213" cy="120650"/>
            </a:xfrm>
            <a:custGeom>
              <a:avLst/>
              <a:gdLst>
                <a:gd name="T0" fmla="*/ 16 w 37"/>
                <a:gd name="T1" fmla="*/ 89 h 89"/>
                <a:gd name="T2" fmla="*/ 37 w 37"/>
                <a:gd name="T3" fmla="*/ 89 h 89"/>
                <a:gd name="T4" fmla="*/ 37 w 37"/>
                <a:gd name="T5" fmla="*/ 0 h 89"/>
                <a:gd name="T6" fmla="*/ 16 w 37"/>
                <a:gd name="T7" fmla="*/ 0 h 89"/>
                <a:gd name="T8" fmla="*/ 0 w 37"/>
                <a:gd name="T9" fmla="*/ 16 h 89"/>
                <a:gd name="T10" fmla="*/ 0 w 37"/>
                <a:gd name="T11" fmla="*/ 73 h 89"/>
                <a:gd name="T12" fmla="*/ 16 w 3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89">
                  <a:moveTo>
                    <a:pt x="16" y="89"/>
                  </a:moveTo>
                  <a:cubicBezTo>
                    <a:pt x="37" y="89"/>
                    <a:pt x="37" y="89"/>
                    <a:pt x="37" y="8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2"/>
                    <a:pt x="7" y="89"/>
                    <a:pt x="16" y="89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" name="Freeform 592"/>
            <p:cNvSpPr>
              <a:spLocks/>
            </p:cNvSpPr>
            <p:nvPr/>
          </p:nvSpPr>
          <p:spPr bwMode="auto">
            <a:xfrm>
              <a:off x="6996113" y="2262188"/>
              <a:ext cx="50800" cy="120650"/>
            </a:xfrm>
            <a:custGeom>
              <a:avLst/>
              <a:gdLst>
                <a:gd name="T0" fmla="*/ 0 w 37"/>
                <a:gd name="T1" fmla="*/ 89 h 89"/>
                <a:gd name="T2" fmla="*/ 26 w 37"/>
                <a:gd name="T3" fmla="*/ 89 h 89"/>
                <a:gd name="T4" fmla="*/ 37 w 37"/>
                <a:gd name="T5" fmla="*/ 78 h 89"/>
                <a:gd name="T6" fmla="*/ 37 w 37"/>
                <a:gd name="T7" fmla="*/ 10 h 89"/>
                <a:gd name="T8" fmla="*/ 26 w 37"/>
                <a:gd name="T9" fmla="*/ 0 h 89"/>
                <a:gd name="T10" fmla="*/ 0 w 37"/>
                <a:gd name="T11" fmla="*/ 0 h 89"/>
                <a:gd name="T12" fmla="*/ 0 w 3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89">
                  <a:moveTo>
                    <a:pt x="0" y="89"/>
                  </a:moveTo>
                  <a:cubicBezTo>
                    <a:pt x="26" y="89"/>
                    <a:pt x="26" y="89"/>
                    <a:pt x="26" y="89"/>
                  </a:cubicBezTo>
                  <a:cubicBezTo>
                    <a:pt x="32" y="89"/>
                    <a:pt x="37" y="84"/>
                    <a:pt x="37" y="78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5"/>
                    <a:pt x="32" y="0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9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3" name="Freeform 593"/>
            <p:cNvSpPr>
              <a:spLocks/>
            </p:cNvSpPr>
            <p:nvPr/>
          </p:nvSpPr>
          <p:spPr bwMode="auto">
            <a:xfrm>
              <a:off x="6740525" y="2584450"/>
              <a:ext cx="192088" cy="109538"/>
            </a:xfrm>
            <a:custGeom>
              <a:avLst/>
              <a:gdLst>
                <a:gd name="T0" fmla="*/ 142 w 142"/>
                <a:gd name="T1" fmla="*/ 81 h 81"/>
                <a:gd name="T2" fmla="*/ 0 w 142"/>
                <a:gd name="T3" fmla="*/ 81 h 81"/>
                <a:gd name="T4" fmla="*/ 0 w 142"/>
                <a:gd name="T5" fmla="*/ 8 h 81"/>
                <a:gd name="T6" fmla="*/ 8 w 142"/>
                <a:gd name="T7" fmla="*/ 0 h 81"/>
                <a:gd name="T8" fmla="*/ 134 w 142"/>
                <a:gd name="T9" fmla="*/ 0 h 81"/>
                <a:gd name="T10" fmla="*/ 142 w 142"/>
                <a:gd name="T11" fmla="*/ 8 h 81"/>
                <a:gd name="T12" fmla="*/ 142 w 14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81">
                  <a:moveTo>
                    <a:pt x="142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8" y="0"/>
                    <a:pt x="142" y="3"/>
                    <a:pt x="142" y="8"/>
                  </a:cubicBezTo>
                  <a:lnTo>
                    <a:pt x="142" y="8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" name="Line 594"/>
            <p:cNvSpPr>
              <a:spLocks noChangeShapeType="1"/>
            </p:cNvSpPr>
            <p:nvPr/>
          </p:nvSpPr>
          <p:spPr bwMode="auto">
            <a:xfrm flipV="1">
              <a:off x="6802438" y="2322513"/>
              <a:ext cx="47625" cy="38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5" name="Line 595"/>
            <p:cNvSpPr>
              <a:spLocks noChangeShapeType="1"/>
            </p:cNvSpPr>
            <p:nvPr/>
          </p:nvSpPr>
          <p:spPr bwMode="auto">
            <a:xfrm flipV="1">
              <a:off x="6850063" y="2328863"/>
              <a:ext cx="47625" cy="396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6" name="Line 596"/>
            <p:cNvSpPr>
              <a:spLocks noChangeShapeType="1"/>
            </p:cNvSpPr>
            <p:nvPr/>
          </p:nvSpPr>
          <p:spPr bwMode="auto">
            <a:xfrm>
              <a:off x="6708775" y="2552700"/>
              <a:ext cx="31750" cy="460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7" name="Line 597"/>
            <p:cNvSpPr>
              <a:spLocks noChangeShapeType="1"/>
            </p:cNvSpPr>
            <p:nvPr/>
          </p:nvSpPr>
          <p:spPr bwMode="auto">
            <a:xfrm flipH="1">
              <a:off x="6932613" y="2552700"/>
              <a:ext cx="33338" cy="460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6" name="Группа 725"/>
          <p:cNvGrpSpPr/>
          <p:nvPr/>
        </p:nvGrpSpPr>
        <p:grpSpPr>
          <a:xfrm>
            <a:off x="8246269" y="1064503"/>
            <a:ext cx="253604" cy="404813"/>
            <a:chOff x="10995025" y="1287463"/>
            <a:chExt cx="338138" cy="539750"/>
          </a:xfrm>
        </p:grpSpPr>
        <p:sp>
          <p:nvSpPr>
            <p:cNvPr id="218" name="Freeform 598"/>
            <p:cNvSpPr>
              <a:spLocks/>
            </p:cNvSpPr>
            <p:nvPr/>
          </p:nvSpPr>
          <p:spPr bwMode="auto">
            <a:xfrm>
              <a:off x="10995025" y="1608138"/>
              <a:ext cx="338138" cy="219075"/>
            </a:xfrm>
            <a:custGeom>
              <a:avLst/>
              <a:gdLst>
                <a:gd name="T0" fmla="*/ 215 w 250"/>
                <a:gd name="T1" fmla="*/ 28 h 163"/>
                <a:gd name="T2" fmla="*/ 125 w 250"/>
                <a:gd name="T3" fmla="*/ 0 h 163"/>
                <a:gd name="T4" fmla="*/ 35 w 250"/>
                <a:gd name="T5" fmla="*/ 28 h 163"/>
                <a:gd name="T6" fmla="*/ 0 w 250"/>
                <a:gd name="T7" fmla="*/ 73 h 163"/>
                <a:gd name="T8" fmla="*/ 0 w 250"/>
                <a:gd name="T9" fmla="*/ 163 h 163"/>
                <a:gd name="T10" fmla="*/ 125 w 250"/>
                <a:gd name="T11" fmla="*/ 163 h 163"/>
                <a:gd name="T12" fmla="*/ 250 w 250"/>
                <a:gd name="T13" fmla="*/ 163 h 163"/>
                <a:gd name="T14" fmla="*/ 250 w 250"/>
                <a:gd name="T15" fmla="*/ 73 h 163"/>
                <a:gd name="T16" fmla="*/ 215 w 250"/>
                <a:gd name="T17" fmla="*/ 2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163">
                  <a:moveTo>
                    <a:pt x="215" y="28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14" y="35"/>
                    <a:pt x="0" y="53"/>
                    <a:pt x="0" y="7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125" y="163"/>
                    <a:pt x="125" y="163"/>
                    <a:pt x="125" y="163"/>
                  </a:cubicBezTo>
                  <a:cubicBezTo>
                    <a:pt x="250" y="163"/>
                    <a:pt x="250" y="163"/>
                    <a:pt x="250" y="163"/>
                  </a:cubicBezTo>
                  <a:cubicBezTo>
                    <a:pt x="250" y="73"/>
                    <a:pt x="250" y="73"/>
                    <a:pt x="250" y="73"/>
                  </a:cubicBezTo>
                  <a:cubicBezTo>
                    <a:pt x="250" y="53"/>
                    <a:pt x="236" y="35"/>
                    <a:pt x="215" y="28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9" name="Rectangle 599"/>
            <p:cNvSpPr>
              <a:spLocks noChangeArrowheads="1"/>
            </p:cNvSpPr>
            <p:nvPr/>
          </p:nvSpPr>
          <p:spPr bwMode="auto">
            <a:xfrm>
              <a:off x="11036300" y="1744663"/>
              <a:ext cx="66675" cy="82550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0" name="Rectangle 600"/>
            <p:cNvSpPr>
              <a:spLocks noChangeArrowheads="1"/>
            </p:cNvSpPr>
            <p:nvPr/>
          </p:nvSpPr>
          <p:spPr bwMode="auto">
            <a:xfrm>
              <a:off x="11236325" y="1744663"/>
              <a:ext cx="66675" cy="80963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1" name="Freeform 601"/>
            <p:cNvSpPr>
              <a:spLocks/>
            </p:cNvSpPr>
            <p:nvPr/>
          </p:nvSpPr>
          <p:spPr bwMode="auto">
            <a:xfrm>
              <a:off x="11115675" y="1631950"/>
              <a:ext cx="95250" cy="149225"/>
            </a:xfrm>
            <a:custGeom>
              <a:avLst/>
              <a:gdLst>
                <a:gd name="T0" fmla="*/ 28 w 60"/>
                <a:gd name="T1" fmla="*/ 94 h 94"/>
                <a:gd name="T2" fmla="*/ 0 w 60"/>
                <a:gd name="T3" fmla="*/ 0 h 94"/>
                <a:gd name="T4" fmla="*/ 30 w 60"/>
                <a:gd name="T5" fmla="*/ 5 h 94"/>
                <a:gd name="T6" fmla="*/ 60 w 60"/>
                <a:gd name="T7" fmla="*/ 0 h 94"/>
                <a:gd name="T8" fmla="*/ 28 w 60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4">
                  <a:moveTo>
                    <a:pt x="28" y="94"/>
                  </a:moveTo>
                  <a:lnTo>
                    <a:pt x="0" y="0"/>
                  </a:lnTo>
                  <a:lnTo>
                    <a:pt x="30" y="5"/>
                  </a:lnTo>
                  <a:lnTo>
                    <a:pt x="60" y="0"/>
                  </a:lnTo>
                  <a:lnTo>
                    <a:pt x="28" y="94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2" name="Freeform 602"/>
            <p:cNvSpPr>
              <a:spLocks/>
            </p:cNvSpPr>
            <p:nvPr/>
          </p:nvSpPr>
          <p:spPr bwMode="auto">
            <a:xfrm>
              <a:off x="11160125" y="1781175"/>
              <a:ext cx="12700" cy="46038"/>
            </a:xfrm>
            <a:custGeom>
              <a:avLst/>
              <a:gdLst>
                <a:gd name="T0" fmla="*/ 0 w 8"/>
                <a:gd name="T1" fmla="*/ 0 h 29"/>
                <a:gd name="T2" fmla="*/ 8 w 8"/>
                <a:gd name="T3" fmla="*/ 29 h 29"/>
                <a:gd name="T4" fmla="*/ 0 w 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9">
                  <a:moveTo>
                    <a:pt x="0" y="0"/>
                  </a:moveTo>
                  <a:lnTo>
                    <a:pt x="8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4" name="Freeform 604"/>
            <p:cNvSpPr>
              <a:spLocks/>
            </p:cNvSpPr>
            <p:nvPr/>
          </p:nvSpPr>
          <p:spPr bwMode="auto">
            <a:xfrm>
              <a:off x="11063288" y="1631950"/>
              <a:ext cx="77788" cy="195263"/>
            </a:xfrm>
            <a:custGeom>
              <a:avLst/>
              <a:gdLst>
                <a:gd name="T0" fmla="*/ 49 w 49"/>
                <a:gd name="T1" fmla="*/ 123 h 123"/>
                <a:gd name="T2" fmla="*/ 4 w 49"/>
                <a:gd name="T3" fmla="*/ 79 h 123"/>
                <a:gd name="T4" fmla="*/ 29 w 49"/>
                <a:gd name="T5" fmla="*/ 54 h 123"/>
                <a:gd name="T6" fmla="*/ 0 w 49"/>
                <a:gd name="T7" fmla="*/ 25 h 123"/>
                <a:gd name="T8" fmla="*/ 13 w 49"/>
                <a:gd name="T9" fmla="*/ 0 h 123"/>
                <a:gd name="T10" fmla="*/ 49 w 49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23">
                  <a:moveTo>
                    <a:pt x="49" y="123"/>
                  </a:moveTo>
                  <a:lnTo>
                    <a:pt x="4" y="79"/>
                  </a:lnTo>
                  <a:lnTo>
                    <a:pt x="29" y="54"/>
                  </a:lnTo>
                  <a:lnTo>
                    <a:pt x="0" y="25"/>
                  </a:lnTo>
                  <a:lnTo>
                    <a:pt x="13" y="0"/>
                  </a:lnTo>
                  <a:lnTo>
                    <a:pt x="49" y="123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6" name="Freeform 606"/>
            <p:cNvSpPr>
              <a:spLocks/>
            </p:cNvSpPr>
            <p:nvPr/>
          </p:nvSpPr>
          <p:spPr bwMode="auto">
            <a:xfrm>
              <a:off x="11187113" y="1631950"/>
              <a:ext cx="76200" cy="195263"/>
            </a:xfrm>
            <a:custGeom>
              <a:avLst/>
              <a:gdLst>
                <a:gd name="T0" fmla="*/ 0 w 48"/>
                <a:gd name="T1" fmla="*/ 123 h 123"/>
                <a:gd name="T2" fmla="*/ 44 w 48"/>
                <a:gd name="T3" fmla="*/ 79 h 123"/>
                <a:gd name="T4" fmla="*/ 19 w 48"/>
                <a:gd name="T5" fmla="*/ 54 h 123"/>
                <a:gd name="T6" fmla="*/ 48 w 48"/>
                <a:gd name="T7" fmla="*/ 25 h 123"/>
                <a:gd name="T8" fmla="*/ 35 w 48"/>
                <a:gd name="T9" fmla="*/ 0 h 123"/>
                <a:gd name="T10" fmla="*/ 0 w 48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23">
                  <a:moveTo>
                    <a:pt x="0" y="123"/>
                  </a:moveTo>
                  <a:lnTo>
                    <a:pt x="44" y="79"/>
                  </a:lnTo>
                  <a:lnTo>
                    <a:pt x="19" y="54"/>
                  </a:lnTo>
                  <a:lnTo>
                    <a:pt x="48" y="25"/>
                  </a:lnTo>
                  <a:lnTo>
                    <a:pt x="35" y="0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" name="Freeform 608"/>
            <p:cNvSpPr>
              <a:spLocks/>
            </p:cNvSpPr>
            <p:nvPr/>
          </p:nvSpPr>
          <p:spPr bwMode="auto">
            <a:xfrm>
              <a:off x="11131550" y="1644650"/>
              <a:ext cx="60325" cy="38100"/>
            </a:xfrm>
            <a:custGeom>
              <a:avLst/>
              <a:gdLst>
                <a:gd name="T0" fmla="*/ 38 w 38"/>
                <a:gd name="T1" fmla="*/ 24 h 24"/>
                <a:gd name="T2" fmla="*/ 20 w 38"/>
                <a:gd name="T3" fmla="*/ 0 h 24"/>
                <a:gd name="T4" fmla="*/ 0 w 38"/>
                <a:gd name="T5" fmla="*/ 24 h 24"/>
                <a:gd name="T6" fmla="*/ 38 w 38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38" y="24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" name="Freeform 610"/>
            <p:cNvSpPr>
              <a:spLocks/>
            </p:cNvSpPr>
            <p:nvPr/>
          </p:nvSpPr>
          <p:spPr bwMode="auto">
            <a:xfrm>
              <a:off x="11115675" y="1552575"/>
              <a:ext cx="95250" cy="87313"/>
            </a:xfrm>
            <a:custGeom>
              <a:avLst/>
              <a:gdLst>
                <a:gd name="T0" fmla="*/ 60 w 60"/>
                <a:gd name="T1" fmla="*/ 0 h 55"/>
                <a:gd name="T2" fmla="*/ 0 w 60"/>
                <a:gd name="T3" fmla="*/ 0 h 55"/>
                <a:gd name="T4" fmla="*/ 0 w 60"/>
                <a:gd name="T5" fmla="*/ 50 h 55"/>
                <a:gd name="T6" fmla="*/ 30 w 60"/>
                <a:gd name="T7" fmla="*/ 55 h 55"/>
                <a:gd name="T8" fmla="*/ 60 w 60"/>
                <a:gd name="T9" fmla="*/ 50 h 55"/>
                <a:gd name="T10" fmla="*/ 60 w 60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5">
                  <a:moveTo>
                    <a:pt x="60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30" y="55"/>
                  </a:lnTo>
                  <a:lnTo>
                    <a:pt x="60" y="5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1" name="Freeform 611"/>
            <p:cNvSpPr>
              <a:spLocks/>
            </p:cNvSpPr>
            <p:nvPr/>
          </p:nvSpPr>
          <p:spPr bwMode="auto">
            <a:xfrm>
              <a:off x="11034713" y="1433513"/>
              <a:ext cx="46038" cy="60325"/>
            </a:xfrm>
            <a:custGeom>
              <a:avLst/>
              <a:gdLst>
                <a:gd name="T0" fmla="*/ 18 w 34"/>
                <a:gd name="T1" fmla="*/ 45 h 45"/>
                <a:gd name="T2" fmla="*/ 16 w 34"/>
                <a:gd name="T3" fmla="*/ 45 h 45"/>
                <a:gd name="T4" fmla="*/ 0 w 34"/>
                <a:gd name="T5" fmla="*/ 29 h 45"/>
                <a:gd name="T6" fmla="*/ 0 w 34"/>
                <a:gd name="T7" fmla="*/ 16 h 45"/>
                <a:gd name="T8" fmla="*/ 16 w 34"/>
                <a:gd name="T9" fmla="*/ 0 h 45"/>
                <a:gd name="T10" fmla="*/ 18 w 34"/>
                <a:gd name="T11" fmla="*/ 0 h 45"/>
                <a:gd name="T12" fmla="*/ 34 w 34"/>
                <a:gd name="T13" fmla="*/ 16 h 45"/>
                <a:gd name="T14" fmla="*/ 34 w 34"/>
                <a:gd name="T15" fmla="*/ 29 h 45"/>
                <a:gd name="T16" fmla="*/ 18 w 34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5">
                  <a:moveTo>
                    <a:pt x="18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7" y="45"/>
                    <a:pt x="0" y="37"/>
                    <a:pt x="0" y="2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4" y="8"/>
                    <a:pt x="34" y="16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7"/>
                    <a:pt x="27" y="45"/>
                    <a:pt x="18" y="4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2" name="Freeform 612"/>
            <p:cNvSpPr>
              <a:spLocks/>
            </p:cNvSpPr>
            <p:nvPr/>
          </p:nvSpPr>
          <p:spPr bwMode="auto">
            <a:xfrm>
              <a:off x="11245850" y="1433513"/>
              <a:ext cx="46038" cy="60325"/>
            </a:xfrm>
            <a:custGeom>
              <a:avLst/>
              <a:gdLst>
                <a:gd name="T0" fmla="*/ 18 w 34"/>
                <a:gd name="T1" fmla="*/ 45 h 45"/>
                <a:gd name="T2" fmla="*/ 16 w 34"/>
                <a:gd name="T3" fmla="*/ 45 h 45"/>
                <a:gd name="T4" fmla="*/ 0 w 34"/>
                <a:gd name="T5" fmla="*/ 29 h 45"/>
                <a:gd name="T6" fmla="*/ 0 w 34"/>
                <a:gd name="T7" fmla="*/ 16 h 45"/>
                <a:gd name="T8" fmla="*/ 16 w 34"/>
                <a:gd name="T9" fmla="*/ 0 h 45"/>
                <a:gd name="T10" fmla="*/ 18 w 34"/>
                <a:gd name="T11" fmla="*/ 0 h 45"/>
                <a:gd name="T12" fmla="*/ 34 w 34"/>
                <a:gd name="T13" fmla="*/ 16 h 45"/>
                <a:gd name="T14" fmla="*/ 34 w 34"/>
                <a:gd name="T15" fmla="*/ 29 h 45"/>
                <a:gd name="T16" fmla="*/ 18 w 34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5">
                  <a:moveTo>
                    <a:pt x="18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7" y="45"/>
                    <a:pt x="0" y="37"/>
                    <a:pt x="0" y="2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4" y="8"/>
                    <a:pt x="34" y="16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7"/>
                    <a:pt x="27" y="45"/>
                    <a:pt x="18" y="4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3" name="Freeform 613"/>
            <p:cNvSpPr>
              <a:spLocks/>
            </p:cNvSpPr>
            <p:nvPr/>
          </p:nvSpPr>
          <p:spPr bwMode="auto">
            <a:xfrm>
              <a:off x="11063288" y="1382713"/>
              <a:ext cx="201613" cy="209550"/>
            </a:xfrm>
            <a:custGeom>
              <a:avLst/>
              <a:gdLst>
                <a:gd name="T0" fmla="*/ 74 w 149"/>
                <a:gd name="T1" fmla="*/ 155 h 155"/>
                <a:gd name="T2" fmla="*/ 74 w 149"/>
                <a:gd name="T3" fmla="*/ 155 h 155"/>
                <a:gd name="T4" fmla="*/ 0 w 149"/>
                <a:gd name="T5" fmla="*/ 78 h 155"/>
                <a:gd name="T6" fmla="*/ 0 w 149"/>
                <a:gd name="T7" fmla="*/ 0 h 155"/>
                <a:gd name="T8" fmla="*/ 149 w 149"/>
                <a:gd name="T9" fmla="*/ 0 h 155"/>
                <a:gd name="T10" fmla="*/ 149 w 149"/>
                <a:gd name="T11" fmla="*/ 78 h 155"/>
                <a:gd name="T12" fmla="*/ 74 w 149"/>
                <a:gd name="T1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55">
                  <a:moveTo>
                    <a:pt x="74" y="155"/>
                  </a:moveTo>
                  <a:cubicBezTo>
                    <a:pt x="74" y="155"/>
                    <a:pt x="74" y="155"/>
                    <a:pt x="74" y="155"/>
                  </a:cubicBezTo>
                  <a:cubicBezTo>
                    <a:pt x="33" y="155"/>
                    <a:pt x="0" y="121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121"/>
                    <a:pt x="115" y="155"/>
                    <a:pt x="74" y="15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4" name="Freeform 614"/>
            <p:cNvSpPr>
              <a:spLocks/>
            </p:cNvSpPr>
            <p:nvPr/>
          </p:nvSpPr>
          <p:spPr bwMode="auto">
            <a:xfrm>
              <a:off x="11063288" y="1406525"/>
              <a:ext cx="201613" cy="211138"/>
            </a:xfrm>
            <a:custGeom>
              <a:avLst/>
              <a:gdLst>
                <a:gd name="T0" fmla="*/ 135 w 149"/>
                <a:gd name="T1" fmla="*/ 0 h 156"/>
                <a:gd name="T2" fmla="*/ 135 w 149"/>
                <a:gd name="T3" fmla="*/ 14 h 156"/>
                <a:gd name="T4" fmla="*/ 135 w 149"/>
                <a:gd name="T5" fmla="*/ 60 h 156"/>
                <a:gd name="T6" fmla="*/ 74 w 149"/>
                <a:gd name="T7" fmla="*/ 96 h 156"/>
                <a:gd name="T8" fmla="*/ 13 w 149"/>
                <a:gd name="T9" fmla="*/ 60 h 156"/>
                <a:gd name="T10" fmla="*/ 13 w 149"/>
                <a:gd name="T11" fmla="*/ 14 h 156"/>
                <a:gd name="T12" fmla="*/ 13 w 149"/>
                <a:gd name="T13" fmla="*/ 0 h 156"/>
                <a:gd name="T14" fmla="*/ 0 w 149"/>
                <a:gd name="T15" fmla="*/ 0 h 156"/>
                <a:gd name="T16" fmla="*/ 0 w 149"/>
                <a:gd name="T17" fmla="*/ 70 h 156"/>
                <a:gd name="T18" fmla="*/ 0 w 149"/>
                <a:gd name="T19" fmla="*/ 98 h 156"/>
                <a:gd name="T20" fmla="*/ 34 w 149"/>
                <a:gd name="T21" fmla="*/ 148 h 156"/>
                <a:gd name="T22" fmla="*/ 74 w 149"/>
                <a:gd name="T23" fmla="*/ 156 h 156"/>
                <a:gd name="T24" fmla="*/ 114 w 149"/>
                <a:gd name="T25" fmla="*/ 148 h 156"/>
                <a:gd name="T26" fmla="*/ 148 w 149"/>
                <a:gd name="T27" fmla="*/ 98 h 156"/>
                <a:gd name="T28" fmla="*/ 148 w 149"/>
                <a:gd name="T29" fmla="*/ 70 h 156"/>
                <a:gd name="T30" fmla="*/ 149 w 149"/>
                <a:gd name="T31" fmla="*/ 0 h 156"/>
                <a:gd name="T32" fmla="*/ 135 w 149"/>
                <a:gd name="T3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56">
                  <a:moveTo>
                    <a:pt x="135" y="0"/>
                  </a:moveTo>
                  <a:cubicBezTo>
                    <a:pt x="135" y="14"/>
                    <a:pt x="135" y="14"/>
                    <a:pt x="135" y="14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5" y="92"/>
                    <a:pt x="74" y="96"/>
                    <a:pt x="74" y="96"/>
                  </a:cubicBezTo>
                  <a:cubicBezTo>
                    <a:pt x="74" y="96"/>
                    <a:pt x="13" y="92"/>
                    <a:pt x="13" y="6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20"/>
                    <a:pt x="14" y="140"/>
                    <a:pt x="34" y="148"/>
                  </a:cubicBezTo>
                  <a:cubicBezTo>
                    <a:pt x="45" y="152"/>
                    <a:pt x="59" y="156"/>
                    <a:pt x="74" y="156"/>
                  </a:cubicBezTo>
                  <a:cubicBezTo>
                    <a:pt x="90" y="156"/>
                    <a:pt x="103" y="152"/>
                    <a:pt x="114" y="148"/>
                  </a:cubicBezTo>
                  <a:cubicBezTo>
                    <a:pt x="135" y="140"/>
                    <a:pt x="148" y="120"/>
                    <a:pt x="148" y="98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49" y="0"/>
                    <a:pt x="149" y="0"/>
                    <a:pt x="149" y="0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5" name="Freeform 615"/>
            <p:cNvSpPr>
              <a:spLocks/>
            </p:cNvSpPr>
            <p:nvPr/>
          </p:nvSpPr>
          <p:spPr bwMode="auto">
            <a:xfrm>
              <a:off x="11058525" y="1287463"/>
              <a:ext cx="215900" cy="119063"/>
            </a:xfrm>
            <a:custGeom>
              <a:avLst/>
              <a:gdLst>
                <a:gd name="T0" fmla="*/ 89 w 160"/>
                <a:gd name="T1" fmla="*/ 10 h 89"/>
                <a:gd name="T2" fmla="*/ 89 w 160"/>
                <a:gd name="T3" fmla="*/ 9 h 89"/>
                <a:gd name="T4" fmla="*/ 80 w 160"/>
                <a:gd name="T5" fmla="*/ 0 h 89"/>
                <a:gd name="T6" fmla="*/ 71 w 160"/>
                <a:gd name="T7" fmla="*/ 9 h 89"/>
                <a:gd name="T8" fmla="*/ 71 w 160"/>
                <a:gd name="T9" fmla="*/ 10 h 89"/>
                <a:gd name="T10" fmla="*/ 0 w 160"/>
                <a:gd name="T11" fmla="*/ 83 h 89"/>
                <a:gd name="T12" fmla="*/ 0 w 160"/>
                <a:gd name="T13" fmla="*/ 89 h 89"/>
                <a:gd name="T14" fmla="*/ 160 w 160"/>
                <a:gd name="T15" fmla="*/ 89 h 89"/>
                <a:gd name="T16" fmla="*/ 160 w 160"/>
                <a:gd name="T17" fmla="*/ 83 h 89"/>
                <a:gd name="T18" fmla="*/ 89 w 160"/>
                <a:gd name="T19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89">
                  <a:moveTo>
                    <a:pt x="89" y="10"/>
                  </a:moveTo>
                  <a:cubicBezTo>
                    <a:pt x="89" y="9"/>
                    <a:pt x="89" y="9"/>
                    <a:pt x="89" y="9"/>
                  </a:cubicBezTo>
                  <a:cubicBezTo>
                    <a:pt x="89" y="4"/>
                    <a:pt x="85" y="0"/>
                    <a:pt x="80" y="0"/>
                  </a:cubicBezTo>
                  <a:cubicBezTo>
                    <a:pt x="75" y="0"/>
                    <a:pt x="71" y="4"/>
                    <a:pt x="71" y="9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31" y="14"/>
                    <a:pt x="0" y="45"/>
                    <a:pt x="0" y="83"/>
                  </a:cubicBezTo>
                  <a:cubicBezTo>
                    <a:pt x="0" y="85"/>
                    <a:pt x="0" y="87"/>
                    <a:pt x="0" y="89"/>
                  </a:cubicBezTo>
                  <a:cubicBezTo>
                    <a:pt x="160" y="89"/>
                    <a:pt x="160" y="89"/>
                    <a:pt x="160" y="89"/>
                  </a:cubicBezTo>
                  <a:cubicBezTo>
                    <a:pt x="160" y="87"/>
                    <a:pt x="160" y="85"/>
                    <a:pt x="160" y="83"/>
                  </a:cubicBezTo>
                  <a:cubicBezTo>
                    <a:pt x="160" y="45"/>
                    <a:pt x="129" y="14"/>
                    <a:pt x="89" y="1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6" name="Freeform 616"/>
            <p:cNvSpPr>
              <a:spLocks/>
            </p:cNvSpPr>
            <p:nvPr/>
          </p:nvSpPr>
          <p:spPr bwMode="auto">
            <a:xfrm>
              <a:off x="11058525" y="1406525"/>
              <a:ext cx="215900" cy="33338"/>
            </a:xfrm>
            <a:custGeom>
              <a:avLst/>
              <a:gdLst>
                <a:gd name="T0" fmla="*/ 160 w 160"/>
                <a:gd name="T1" fmla="*/ 0 h 24"/>
                <a:gd name="T2" fmla="*/ 0 w 160"/>
                <a:gd name="T3" fmla="*/ 0 h 24"/>
                <a:gd name="T4" fmla="*/ 80 w 160"/>
                <a:gd name="T5" fmla="*/ 24 h 24"/>
                <a:gd name="T6" fmla="*/ 80 w 160"/>
                <a:gd name="T7" fmla="*/ 24 h 24"/>
                <a:gd name="T8" fmla="*/ 80 w 160"/>
                <a:gd name="T9" fmla="*/ 24 h 24"/>
                <a:gd name="T10" fmla="*/ 80 w 160"/>
                <a:gd name="T11" fmla="*/ 24 h 24"/>
                <a:gd name="T12" fmla="*/ 80 w 160"/>
                <a:gd name="T13" fmla="*/ 24 h 24"/>
                <a:gd name="T14" fmla="*/ 160 w 16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24">
                  <a:moveTo>
                    <a:pt x="16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152" y="24"/>
                    <a:pt x="160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7" name="Freeform 617"/>
            <p:cNvSpPr>
              <a:spLocks/>
            </p:cNvSpPr>
            <p:nvPr/>
          </p:nvSpPr>
          <p:spPr bwMode="auto">
            <a:xfrm>
              <a:off x="11080750" y="1311275"/>
              <a:ext cx="50800" cy="57150"/>
            </a:xfrm>
            <a:custGeom>
              <a:avLst/>
              <a:gdLst>
                <a:gd name="T0" fmla="*/ 21 w 32"/>
                <a:gd name="T1" fmla="*/ 0 h 36"/>
                <a:gd name="T2" fmla="*/ 32 w 32"/>
                <a:gd name="T3" fmla="*/ 36 h 36"/>
                <a:gd name="T4" fmla="*/ 0 w 32"/>
                <a:gd name="T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6">
                  <a:moveTo>
                    <a:pt x="21" y="0"/>
                  </a:moveTo>
                  <a:lnTo>
                    <a:pt x="32" y="36"/>
                  </a:lnTo>
                  <a:lnTo>
                    <a:pt x="0" y="1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8" name="Freeform 618"/>
            <p:cNvSpPr>
              <a:spLocks/>
            </p:cNvSpPr>
            <p:nvPr/>
          </p:nvSpPr>
          <p:spPr bwMode="auto">
            <a:xfrm>
              <a:off x="11201400" y="1311275"/>
              <a:ext cx="49213" cy="57150"/>
            </a:xfrm>
            <a:custGeom>
              <a:avLst/>
              <a:gdLst>
                <a:gd name="T0" fmla="*/ 9 w 31"/>
                <a:gd name="T1" fmla="*/ 0 h 36"/>
                <a:gd name="T2" fmla="*/ 0 w 31"/>
                <a:gd name="T3" fmla="*/ 36 h 36"/>
                <a:gd name="T4" fmla="*/ 31 w 31"/>
                <a:gd name="T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6">
                  <a:moveTo>
                    <a:pt x="9" y="0"/>
                  </a:moveTo>
                  <a:lnTo>
                    <a:pt x="0" y="36"/>
                  </a:lnTo>
                  <a:lnTo>
                    <a:pt x="31" y="1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7" name="Группа 726"/>
          <p:cNvGrpSpPr/>
          <p:nvPr/>
        </p:nvGrpSpPr>
        <p:grpSpPr>
          <a:xfrm>
            <a:off x="7424738" y="1064503"/>
            <a:ext cx="273844" cy="404813"/>
            <a:chOff x="9899650" y="1287463"/>
            <a:chExt cx="365125" cy="539750"/>
          </a:xfrm>
        </p:grpSpPr>
        <p:sp>
          <p:nvSpPr>
            <p:cNvPr id="239" name="Freeform 619"/>
            <p:cNvSpPr>
              <a:spLocks/>
            </p:cNvSpPr>
            <p:nvPr/>
          </p:nvSpPr>
          <p:spPr bwMode="auto">
            <a:xfrm>
              <a:off x="10166350" y="1420813"/>
              <a:ext cx="30163" cy="87313"/>
            </a:xfrm>
            <a:custGeom>
              <a:avLst/>
              <a:gdLst>
                <a:gd name="T0" fmla="*/ 22 w 22"/>
                <a:gd name="T1" fmla="*/ 0 h 65"/>
                <a:gd name="T2" fmla="*/ 22 w 22"/>
                <a:gd name="T3" fmla="*/ 43 h 65"/>
                <a:gd name="T4" fmla="*/ 0 w 22"/>
                <a:gd name="T5" fmla="*/ 65 h 65"/>
                <a:gd name="T6" fmla="*/ 0 w 22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5">
                  <a:moveTo>
                    <a:pt x="22" y="0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2" y="55"/>
                    <a:pt x="12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0" name="Freeform 620"/>
            <p:cNvSpPr>
              <a:spLocks/>
            </p:cNvSpPr>
            <p:nvPr/>
          </p:nvSpPr>
          <p:spPr bwMode="auto">
            <a:xfrm>
              <a:off x="9966325" y="1296988"/>
              <a:ext cx="230188" cy="115888"/>
            </a:xfrm>
            <a:custGeom>
              <a:avLst/>
              <a:gdLst>
                <a:gd name="T0" fmla="*/ 0 w 170"/>
                <a:gd name="T1" fmla="*/ 85 h 85"/>
                <a:gd name="T2" fmla="*/ 85 w 170"/>
                <a:gd name="T3" fmla="*/ 0 h 85"/>
                <a:gd name="T4" fmla="*/ 170 w 170"/>
                <a:gd name="T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0" h="85">
                  <a:moveTo>
                    <a:pt x="0" y="85"/>
                  </a:moveTo>
                  <a:cubicBezTo>
                    <a:pt x="0" y="38"/>
                    <a:pt x="38" y="0"/>
                    <a:pt x="85" y="0"/>
                  </a:cubicBezTo>
                  <a:cubicBezTo>
                    <a:pt x="132" y="0"/>
                    <a:pt x="170" y="38"/>
                    <a:pt x="170" y="85"/>
                  </a:cubicBezTo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" name="Freeform 621"/>
            <p:cNvSpPr>
              <a:spLocks/>
            </p:cNvSpPr>
            <p:nvPr/>
          </p:nvSpPr>
          <p:spPr bwMode="auto">
            <a:xfrm>
              <a:off x="9966325" y="1296988"/>
              <a:ext cx="230188" cy="115888"/>
            </a:xfrm>
            <a:custGeom>
              <a:avLst/>
              <a:gdLst>
                <a:gd name="T0" fmla="*/ 0 w 170"/>
                <a:gd name="T1" fmla="*/ 85 h 85"/>
                <a:gd name="T2" fmla="*/ 85 w 170"/>
                <a:gd name="T3" fmla="*/ 0 h 85"/>
                <a:gd name="T4" fmla="*/ 170 w 170"/>
                <a:gd name="T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0" h="85">
                  <a:moveTo>
                    <a:pt x="0" y="85"/>
                  </a:moveTo>
                  <a:cubicBezTo>
                    <a:pt x="0" y="38"/>
                    <a:pt x="38" y="0"/>
                    <a:pt x="85" y="0"/>
                  </a:cubicBezTo>
                  <a:cubicBezTo>
                    <a:pt x="132" y="0"/>
                    <a:pt x="170" y="38"/>
                    <a:pt x="170" y="8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" name="Freeform 622"/>
            <p:cNvSpPr>
              <a:spLocks/>
            </p:cNvSpPr>
            <p:nvPr/>
          </p:nvSpPr>
          <p:spPr bwMode="auto">
            <a:xfrm>
              <a:off x="9996488" y="1376363"/>
              <a:ext cx="174625" cy="217488"/>
            </a:xfrm>
            <a:custGeom>
              <a:avLst/>
              <a:gdLst>
                <a:gd name="T0" fmla="*/ 86 w 129"/>
                <a:gd name="T1" fmla="*/ 161 h 161"/>
                <a:gd name="T2" fmla="*/ 43 w 129"/>
                <a:gd name="T3" fmla="*/ 161 h 161"/>
                <a:gd name="T4" fmla="*/ 0 w 129"/>
                <a:gd name="T5" fmla="*/ 118 h 161"/>
                <a:gd name="T6" fmla="*/ 0 w 129"/>
                <a:gd name="T7" fmla="*/ 0 h 161"/>
                <a:gd name="T8" fmla="*/ 129 w 129"/>
                <a:gd name="T9" fmla="*/ 0 h 161"/>
                <a:gd name="T10" fmla="*/ 129 w 129"/>
                <a:gd name="T11" fmla="*/ 118 h 161"/>
                <a:gd name="T12" fmla="*/ 86 w 129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61">
                  <a:moveTo>
                    <a:pt x="86" y="161"/>
                  </a:moveTo>
                  <a:cubicBezTo>
                    <a:pt x="43" y="161"/>
                    <a:pt x="43" y="161"/>
                    <a:pt x="43" y="161"/>
                  </a:cubicBezTo>
                  <a:cubicBezTo>
                    <a:pt x="19" y="161"/>
                    <a:pt x="0" y="142"/>
                    <a:pt x="0" y="1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118"/>
                    <a:pt x="129" y="118"/>
                    <a:pt x="129" y="118"/>
                  </a:cubicBezTo>
                  <a:cubicBezTo>
                    <a:pt x="129" y="142"/>
                    <a:pt x="110" y="161"/>
                    <a:pt x="86" y="16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" name="Freeform 623"/>
            <p:cNvSpPr>
              <a:spLocks/>
            </p:cNvSpPr>
            <p:nvPr/>
          </p:nvSpPr>
          <p:spPr bwMode="auto">
            <a:xfrm>
              <a:off x="9966325" y="1296988"/>
              <a:ext cx="230188" cy="115888"/>
            </a:xfrm>
            <a:custGeom>
              <a:avLst/>
              <a:gdLst>
                <a:gd name="T0" fmla="*/ 170 w 170"/>
                <a:gd name="T1" fmla="*/ 85 h 85"/>
                <a:gd name="T2" fmla="*/ 85 w 170"/>
                <a:gd name="T3" fmla="*/ 0 h 85"/>
                <a:gd name="T4" fmla="*/ 0 w 170"/>
                <a:gd name="T5" fmla="*/ 85 h 85"/>
                <a:gd name="T6" fmla="*/ 170 w 170"/>
                <a:gd name="T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5">
                  <a:moveTo>
                    <a:pt x="170" y="85"/>
                  </a:moveTo>
                  <a:cubicBezTo>
                    <a:pt x="170" y="38"/>
                    <a:pt x="132" y="0"/>
                    <a:pt x="85" y="0"/>
                  </a:cubicBezTo>
                  <a:cubicBezTo>
                    <a:pt x="38" y="0"/>
                    <a:pt x="0" y="38"/>
                    <a:pt x="0" y="85"/>
                  </a:cubicBezTo>
                  <a:lnTo>
                    <a:pt x="170" y="8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" name="Freeform 624"/>
            <p:cNvSpPr>
              <a:spLocks/>
            </p:cNvSpPr>
            <p:nvPr/>
          </p:nvSpPr>
          <p:spPr bwMode="auto">
            <a:xfrm>
              <a:off x="9974263" y="1412875"/>
              <a:ext cx="215900" cy="39688"/>
            </a:xfrm>
            <a:custGeom>
              <a:avLst/>
              <a:gdLst>
                <a:gd name="T0" fmla="*/ 1 w 160"/>
                <a:gd name="T1" fmla="*/ 2 h 29"/>
                <a:gd name="T2" fmla="*/ 80 w 160"/>
                <a:gd name="T3" fmla="*/ 29 h 29"/>
                <a:gd name="T4" fmla="*/ 159 w 160"/>
                <a:gd name="T5" fmla="*/ 2 h 29"/>
                <a:gd name="T6" fmla="*/ 159 w 160"/>
                <a:gd name="T7" fmla="*/ 0 h 29"/>
                <a:gd name="T8" fmla="*/ 1 w 160"/>
                <a:gd name="T9" fmla="*/ 0 h 29"/>
                <a:gd name="T10" fmla="*/ 1 w 160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29">
                  <a:moveTo>
                    <a:pt x="1" y="2"/>
                  </a:moveTo>
                  <a:cubicBezTo>
                    <a:pt x="80" y="29"/>
                    <a:pt x="80" y="29"/>
                    <a:pt x="80" y="29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60" y="2"/>
                    <a:pt x="160" y="0"/>
                    <a:pt x="15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" name="Freeform 625"/>
            <p:cNvSpPr>
              <a:spLocks/>
            </p:cNvSpPr>
            <p:nvPr/>
          </p:nvSpPr>
          <p:spPr bwMode="auto">
            <a:xfrm>
              <a:off x="10023475" y="1473200"/>
              <a:ext cx="25400" cy="0"/>
            </a:xfrm>
            <a:custGeom>
              <a:avLst/>
              <a:gdLst>
                <a:gd name="T0" fmla="*/ 0 w 16"/>
                <a:gd name="T1" fmla="*/ 1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" name="Line 626"/>
            <p:cNvSpPr>
              <a:spLocks noChangeShapeType="1"/>
            </p:cNvSpPr>
            <p:nvPr/>
          </p:nvSpPr>
          <p:spPr bwMode="auto">
            <a:xfrm>
              <a:off x="10023475" y="1473200"/>
              <a:ext cx="2540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" name="Freeform 627"/>
            <p:cNvSpPr>
              <a:spLocks/>
            </p:cNvSpPr>
            <p:nvPr/>
          </p:nvSpPr>
          <p:spPr bwMode="auto">
            <a:xfrm>
              <a:off x="10112375" y="1473200"/>
              <a:ext cx="25400" cy="0"/>
            </a:xfrm>
            <a:custGeom>
              <a:avLst/>
              <a:gdLst>
                <a:gd name="T0" fmla="*/ 0 w 16"/>
                <a:gd name="T1" fmla="*/ 1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" name="Line 628"/>
            <p:cNvSpPr>
              <a:spLocks noChangeShapeType="1"/>
            </p:cNvSpPr>
            <p:nvPr/>
          </p:nvSpPr>
          <p:spPr bwMode="auto">
            <a:xfrm>
              <a:off x="10112375" y="1473200"/>
              <a:ext cx="2540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" name="Freeform 629"/>
            <p:cNvSpPr>
              <a:spLocks/>
            </p:cNvSpPr>
            <p:nvPr/>
          </p:nvSpPr>
          <p:spPr bwMode="auto">
            <a:xfrm>
              <a:off x="10059988" y="1541463"/>
              <a:ext cx="47625" cy="26988"/>
            </a:xfrm>
            <a:custGeom>
              <a:avLst/>
              <a:gdLst>
                <a:gd name="T0" fmla="*/ 0 w 35"/>
                <a:gd name="T1" fmla="*/ 0 h 20"/>
                <a:gd name="T2" fmla="*/ 35 w 35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0" y="0"/>
                    <a:pt x="17" y="20"/>
                    <a:pt x="35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" name="Freeform 630"/>
            <p:cNvSpPr>
              <a:spLocks/>
            </p:cNvSpPr>
            <p:nvPr/>
          </p:nvSpPr>
          <p:spPr bwMode="auto">
            <a:xfrm>
              <a:off x="10059988" y="1541463"/>
              <a:ext cx="47625" cy="26988"/>
            </a:xfrm>
            <a:custGeom>
              <a:avLst/>
              <a:gdLst>
                <a:gd name="T0" fmla="*/ 0 w 35"/>
                <a:gd name="T1" fmla="*/ 0 h 20"/>
                <a:gd name="T2" fmla="*/ 35 w 35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0" y="0"/>
                    <a:pt x="17" y="20"/>
                    <a:pt x="35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" name="Freeform 631"/>
            <p:cNvSpPr>
              <a:spLocks/>
            </p:cNvSpPr>
            <p:nvPr/>
          </p:nvSpPr>
          <p:spPr bwMode="auto">
            <a:xfrm>
              <a:off x="9966325" y="1412875"/>
              <a:ext cx="30163" cy="87313"/>
            </a:xfrm>
            <a:custGeom>
              <a:avLst/>
              <a:gdLst>
                <a:gd name="T0" fmla="*/ 0 w 22"/>
                <a:gd name="T1" fmla="*/ 0 h 65"/>
                <a:gd name="T2" fmla="*/ 0 w 22"/>
                <a:gd name="T3" fmla="*/ 43 h 65"/>
                <a:gd name="T4" fmla="*/ 22 w 22"/>
                <a:gd name="T5" fmla="*/ 65 h 65"/>
                <a:gd name="T6" fmla="*/ 22 w 22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5"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55"/>
                    <a:pt x="10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" name="Freeform 632"/>
            <p:cNvSpPr>
              <a:spLocks/>
            </p:cNvSpPr>
            <p:nvPr/>
          </p:nvSpPr>
          <p:spPr bwMode="auto">
            <a:xfrm>
              <a:off x="9966325" y="1412875"/>
              <a:ext cx="30163" cy="87313"/>
            </a:xfrm>
            <a:custGeom>
              <a:avLst/>
              <a:gdLst>
                <a:gd name="T0" fmla="*/ 0 w 22"/>
                <a:gd name="T1" fmla="*/ 0 h 65"/>
                <a:gd name="T2" fmla="*/ 0 w 22"/>
                <a:gd name="T3" fmla="*/ 43 h 65"/>
                <a:gd name="T4" fmla="*/ 22 w 22"/>
                <a:gd name="T5" fmla="*/ 65 h 65"/>
                <a:gd name="T6" fmla="*/ 22 w 22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5"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55"/>
                    <a:pt x="10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" name="Oval 633"/>
            <p:cNvSpPr>
              <a:spLocks noChangeArrowheads="1"/>
            </p:cNvSpPr>
            <p:nvPr/>
          </p:nvSpPr>
          <p:spPr bwMode="auto">
            <a:xfrm>
              <a:off x="10055225" y="1287463"/>
              <a:ext cx="57150" cy="968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" name="Line 634"/>
            <p:cNvSpPr>
              <a:spLocks noChangeShapeType="1"/>
            </p:cNvSpPr>
            <p:nvPr/>
          </p:nvSpPr>
          <p:spPr bwMode="auto">
            <a:xfrm>
              <a:off x="10194925" y="1722438"/>
              <a:ext cx="0" cy="1047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" name="Freeform 635"/>
            <p:cNvSpPr>
              <a:spLocks/>
            </p:cNvSpPr>
            <p:nvPr/>
          </p:nvSpPr>
          <p:spPr bwMode="auto">
            <a:xfrm>
              <a:off x="9899650" y="1598613"/>
              <a:ext cx="365125" cy="228600"/>
            </a:xfrm>
            <a:custGeom>
              <a:avLst/>
              <a:gdLst>
                <a:gd name="T0" fmla="*/ 205 w 270"/>
                <a:gd name="T1" fmla="*/ 0 h 169"/>
                <a:gd name="T2" fmla="*/ 248 w 270"/>
                <a:gd name="T3" fmla="*/ 36 h 169"/>
                <a:gd name="T4" fmla="*/ 270 w 270"/>
                <a:gd name="T5" fmla="*/ 82 h 169"/>
                <a:gd name="T6" fmla="*/ 270 w 270"/>
                <a:gd name="T7" fmla="*/ 169 h 169"/>
                <a:gd name="T8" fmla="*/ 0 w 270"/>
                <a:gd name="T9" fmla="*/ 169 h 169"/>
                <a:gd name="T10" fmla="*/ 0 w 270"/>
                <a:gd name="T11" fmla="*/ 82 h 169"/>
                <a:gd name="T12" fmla="*/ 22 w 270"/>
                <a:gd name="T13" fmla="*/ 36 h 169"/>
                <a:gd name="T14" fmla="*/ 65 w 270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69">
                  <a:moveTo>
                    <a:pt x="205" y="0"/>
                  </a:moveTo>
                  <a:cubicBezTo>
                    <a:pt x="248" y="36"/>
                    <a:pt x="248" y="36"/>
                    <a:pt x="248" y="36"/>
                  </a:cubicBezTo>
                  <a:cubicBezTo>
                    <a:pt x="262" y="47"/>
                    <a:pt x="270" y="64"/>
                    <a:pt x="270" y="82"/>
                  </a:cubicBezTo>
                  <a:cubicBezTo>
                    <a:pt x="270" y="169"/>
                    <a:pt x="270" y="169"/>
                    <a:pt x="27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64"/>
                    <a:pt x="8" y="47"/>
                    <a:pt x="22" y="36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" name="Line 636"/>
            <p:cNvSpPr>
              <a:spLocks noChangeShapeType="1"/>
            </p:cNvSpPr>
            <p:nvPr/>
          </p:nvSpPr>
          <p:spPr bwMode="auto">
            <a:xfrm>
              <a:off x="9967913" y="1722438"/>
              <a:ext cx="0" cy="1047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" name="Freeform 637"/>
            <p:cNvSpPr>
              <a:spLocks/>
            </p:cNvSpPr>
            <p:nvPr/>
          </p:nvSpPr>
          <p:spPr bwMode="auto">
            <a:xfrm>
              <a:off x="10001250" y="1708150"/>
              <a:ext cx="161925" cy="119063"/>
            </a:xfrm>
            <a:custGeom>
              <a:avLst/>
              <a:gdLst>
                <a:gd name="T0" fmla="*/ 120 w 120"/>
                <a:gd name="T1" fmla="*/ 88 h 88"/>
                <a:gd name="T2" fmla="*/ 0 w 120"/>
                <a:gd name="T3" fmla="*/ 88 h 88"/>
                <a:gd name="T4" fmla="*/ 0 w 120"/>
                <a:gd name="T5" fmla="*/ 9 h 88"/>
                <a:gd name="T6" fmla="*/ 9 w 120"/>
                <a:gd name="T7" fmla="*/ 0 h 88"/>
                <a:gd name="T8" fmla="*/ 111 w 120"/>
                <a:gd name="T9" fmla="*/ 0 h 88"/>
                <a:gd name="T10" fmla="*/ 120 w 120"/>
                <a:gd name="T11" fmla="*/ 9 h 88"/>
                <a:gd name="T12" fmla="*/ 120 w 120"/>
                <a:gd name="T1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8">
                  <a:moveTo>
                    <a:pt x="12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6" y="0"/>
                    <a:pt x="120" y="4"/>
                    <a:pt x="120" y="9"/>
                  </a:cubicBezTo>
                  <a:lnTo>
                    <a:pt x="120" y="88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" name="Line 638"/>
            <p:cNvSpPr>
              <a:spLocks noChangeShapeType="1"/>
            </p:cNvSpPr>
            <p:nvPr/>
          </p:nvSpPr>
          <p:spPr bwMode="auto">
            <a:xfrm>
              <a:off x="10082213" y="1627188"/>
              <a:ext cx="0" cy="619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8" name="Группа 727"/>
          <p:cNvGrpSpPr/>
          <p:nvPr/>
        </p:nvGrpSpPr>
        <p:grpSpPr>
          <a:xfrm>
            <a:off x="6615113" y="1064503"/>
            <a:ext cx="270272" cy="404813"/>
            <a:chOff x="8820150" y="1287463"/>
            <a:chExt cx="360363" cy="539750"/>
          </a:xfrm>
        </p:grpSpPr>
        <p:sp>
          <p:nvSpPr>
            <p:cNvPr id="259" name="Freeform 639"/>
            <p:cNvSpPr>
              <a:spLocks/>
            </p:cNvSpPr>
            <p:nvPr/>
          </p:nvSpPr>
          <p:spPr bwMode="auto">
            <a:xfrm>
              <a:off x="8834438" y="1471613"/>
              <a:ext cx="147638" cy="190500"/>
            </a:xfrm>
            <a:custGeom>
              <a:avLst/>
              <a:gdLst>
                <a:gd name="T0" fmla="*/ 110 w 110"/>
                <a:gd name="T1" fmla="*/ 40 h 140"/>
                <a:gd name="T2" fmla="*/ 58 w 110"/>
                <a:gd name="T3" fmla="*/ 79 h 140"/>
                <a:gd name="T4" fmla="*/ 58 w 110"/>
                <a:gd name="T5" fmla="*/ 79 h 140"/>
                <a:gd name="T6" fmla="*/ 89 w 110"/>
                <a:gd name="T7" fmla="*/ 13 h 140"/>
                <a:gd name="T8" fmla="*/ 56 w 110"/>
                <a:gd name="T9" fmla="*/ 0 h 140"/>
                <a:gd name="T10" fmla="*/ 8 w 110"/>
                <a:gd name="T11" fmla="*/ 85 h 140"/>
                <a:gd name="T12" fmla="*/ 12 w 110"/>
                <a:gd name="T13" fmla="*/ 125 h 140"/>
                <a:gd name="T14" fmla="*/ 12 w 110"/>
                <a:gd name="T15" fmla="*/ 125 h 140"/>
                <a:gd name="T16" fmla="*/ 58 w 110"/>
                <a:gd name="T17" fmla="*/ 130 h 140"/>
                <a:gd name="T18" fmla="*/ 100 w 110"/>
                <a:gd name="T19" fmla="*/ 10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40">
                  <a:moveTo>
                    <a:pt x="110" y="40"/>
                  </a:move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0" y="98"/>
                    <a:pt x="2" y="114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24" y="138"/>
                    <a:pt x="44" y="140"/>
                    <a:pt x="58" y="130"/>
                  </a:cubicBezTo>
                  <a:cubicBezTo>
                    <a:pt x="100" y="100"/>
                    <a:pt x="100" y="100"/>
                    <a:pt x="100" y="100"/>
                  </a:cubicBezTo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" name="Freeform 640"/>
            <p:cNvSpPr>
              <a:spLocks/>
            </p:cNvSpPr>
            <p:nvPr/>
          </p:nvSpPr>
          <p:spPr bwMode="auto">
            <a:xfrm>
              <a:off x="8834438" y="1471613"/>
              <a:ext cx="147638" cy="190500"/>
            </a:xfrm>
            <a:custGeom>
              <a:avLst/>
              <a:gdLst>
                <a:gd name="T0" fmla="*/ 110 w 110"/>
                <a:gd name="T1" fmla="*/ 40 h 140"/>
                <a:gd name="T2" fmla="*/ 58 w 110"/>
                <a:gd name="T3" fmla="*/ 79 h 140"/>
                <a:gd name="T4" fmla="*/ 58 w 110"/>
                <a:gd name="T5" fmla="*/ 79 h 140"/>
                <a:gd name="T6" fmla="*/ 89 w 110"/>
                <a:gd name="T7" fmla="*/ 13 h 140"/>
                <a:gd name="T8" fmla="*/ 56 w 110"/>
                <a:gd name="T9" fmla="*/ 0 h 140"/>
                <a:gd name="T10" fmla="*/ 8 w 110"/>
                <a:gd name="T11" fmla="*/ 85 h 140"/>
                <a:gd name="T12" fmla="*/ 12 w 110"/>
                <a:gd name="T13" fmla="*/ 125 h 140"/>
                <a:gd name="T14" fmla="*/ 12 w 110"/>
                <a:gd name="T15" fmla="*/ 125 h 140"/>
                <a:gd name="T16" fmla="*/ 58 w 110"/>
                <a:gd name="T17" fmla="*/ 130 h 140"/>
                <a:gd name="T18" fmla="*/ 100 w 110"/>
                <a:gd name="T19" fmla="*/ 10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40">
                  <a:moveTo>
                    <a:pt x="110" y="40"/>
                  </a:move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0" y="98"/>
                    <a:pt x="2" y="114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24" y="138"/>
                    <a:pt x="44" y="140"/>
                    <a:pt x="58" y="130"/>
                  </a:cubicBezTo>
                  <a:cubicBezTo>
                    <a:pt x="100" y="100"/>
                    <a:pt x="100" y="100"/>
                    <a:pt x="100" y="10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" name="Freeform 641"/>
            <p:cNvSpPr>
              <a:spLocks/>
            </p:cNvSpPr>
            <p:nvPr/>
          </p:nvSpPr>
          <p:spPr bwMode="auto">
            <a:xfrm>
              <a:off x="8909050" y="1438275"/>
              <a:ext cx="63500" cy="50800"/>
            </a:xfrm>
            <a:custGeom>
              <a:avLst/>
              <a:gdLst>
                <a:gd name="T0" fmla="*/ 0 w 46"/>
                <a:gd name="T1" fmla="*/ 25 h 38"/>
                <a:gd name="T2" fmla="*/ 10 w 46"/>
                <a:gd name="T3" fmla="*/ 7 h 38"/>
                <a:gd name="T4" fmla="*/ 21 w 46"/>
                <a:gd name="T5" fmla="*/ 0 h 38"/>
                <a:gd name="T6" fmla="*/ 30 w 46"/>
                <a:gd name="T7" fmla="*/ 0 h 38"/>
                <a:gd name="T8" fmla="*/ 42 w 46"/>
                <a:gd name="T9" fmla="*/ 18 h 38"/>
                <a:gd name="T10" fmla="*/ 33 w 46"/>
                <a:gd name="T11" fmla="*/ 38 h 38"/>
                <a:gd name="T12" fmla="*/ 0 w 46"/>
                <a:gd name="T13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8">
                  <a:moveTo>
                    <a:pt x="0" y="2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2" y="3"/>
                    <a:pt x="16" y="0"/>
                    <a:pt x="2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0" y="0"/>
                    <a:pt x="46" y="10"/>
                    <a:pt x="42" y="18"/>
                  </a:cubicBezTo>
                  <a:cubicBezTo>
                    <a:pt x="33" y="38"/>
                    <a:pt x="33" y="38"/>
                    <a:pt x="33" y="38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" name="Freeform 642"/>
            <p:cNvSpPr>
              <a:spLocks/>
            </p:cNvSpPr>
            <p:nvPr/>
          </p:nvSpPr>
          <p:spPr bwMode="auto">
            <a:xfrm>
              <a:off x="8912225" y="1379538"/>
              <a:ext cx="87313" cy="100013"/>
            </a:xfrm>
            <a:custGeom>
              <a:avLst/>
              <a:gdLst>
                <a:gd name="T0" fmla="*/ 55 w 55"/>
                <a:gd name="T1" fmla="*/ 47 h 63"/>
                <a:gd name="T2" fmla="*/ 24 w 55"/>
                <a:gd name="T3" fmla="*/ 63 h 63"/>
                <a:gd name="T4" fmla="*/ 0 w 55"/>
                <a:gd name="T5" fmla="*/ 16 h 63"/>
                <a:gd name="T6" fmla="*/ 31 w 55"/>
                <a:gd name="T7" fmla="*/ 0 h 63"/>
                <a:gd name="T8" fmla="*/ 55 w 55"/>
                <a:gd name="T9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3">
                  <a:moveTo>
                    <a:pt x="55" y="47"/>
                  </a:moveTo>
                  <a:lnTo>
                    <a:pt x="24" y="63"/>
                  </a:lnTo>
                  <a:lnTo>
                    <a:pt x="0" y="16"/>
                  </a:lnTo>
                  <a:lnTo>
                    <a:pt x="31" y="0"/>
                  </a:lnTo>
                  <a:lnTo>
                    <a:pt x="55" y="47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" name="Rectangle 643"/>
            <p:cNvSpPr>
              <a:spLocks noChangeArrowheads="1"/>
            </p:cNvSpPr>
            <p:nvPr/>
          </p:nvSpPr>
          <p:spPr bwMode="auto">
            <a:xfrm>
              <a:off x="9012238" y="1482725"/>
              <a:ext cx="61913" cy="4762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" name="Freeform 644"/>
            <p:cNvSpPr>
              <a:spLocks/>
            </p:cNvSpPr>
            <p:nvPr/>
          </p:nvSpPr>
          <p:spPr bwMode="auto">
            <a:xfrm>
              <a:off x="8945563" y="1511300"/>
              <a:ext cx="234950" cy="288925"/>
            </a:xfrm>
            <a:custGeom>
              <a:avLst/>
              <a:gdLst>
                <a:gd name="T0" fmla="*/ 174 w 174"/>
                <a:gd name="T1" fmla="*/ 53 h 214"/>
                <a:gd name="T2" fmla="*/ 136 w 174"/>
                <a:gd name="T3" fmla="*/ 63 h 214"/>
                <a:gd name="T4" fmla="*/ 136 w 174"/>
                <a:gd name="T5" fmla="*/ 214 h 214"/>
                <a:gd name="T6" fmla="*/ 0 w 174"/>
                <a:gd name="T7" fmla="*/ 214 h 214"/>
                <a:gd name="T8" fmla="*/ 0 w 174"/>
                <a:gd name="T9" fmla="*/ 100 h 214"/>
                <a:gd name="T10" fmla="*/ 34 w 174"/>
                <a:gd name="T11" fmla="*/ 8 h 214"/>
                <a:gd name="T12" fmla="*/ 120 w 174"/>
                <a:gd name="T13" fmla="*/ 2 h 214"/>
                <a:gd name="T14" fmla="*/ 174 w 174"/>
                <a:gd name="T15" fmla="*/ 5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214">
                  <a:moveTo>
                    <a:pt x="174" y="53"/>
                  </a:moveTo>
                  <a:cubicBezTo>
                    <a:pt x="136" y="63"/>
                    <a:pt x="136" y="63"/>
                    <a:pt x="136" y="6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1" y="16"/>
                    <a:pt x="34" y="8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2"/>
                    <a:pt x="172" y="0"/>
                    <a:pt x="174" y="5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" name="Freeform 645"/>
            <p:cNvSpPr>
              <a:spLocks/>
            </p:cNvSpPr>
            <p:nvPr/>
          </p:nvSpPr>
          <p:spPr bwMode="auto">
            <a:xfrm>
              <a:off x="8964613" y="1346200"/>
              <a:ext cx="149225" cy="152400"/>
            </a:xfrm>
            <a:custGeom>
              <a:avLst/>
              <a:gdLst>
                <a:gd name="T0" fmla="*/ 106 w 111"/>
                <a:gd name="T1" fmla="*/ 83 h 113"/>
                <a:gd name="T2" fmla="*/ 59 w 111"/>
                <a:gd name="T3" fmla="*/ 112 h 113"/>
                <a:gd name="T4" fmla="*/ 52 w 111"/>
                <a:gd name="T5" fmla="*/ 112 h 113"/>
                <a:gd name="T6" fmla="*/ 0 w 111"/>
                <a:gd name="T7" fmla="*/ 70 h 113"/>
                <a:gd name="T8" fmla="*/ 0 w 111"/>
                <a:gd name="T9" fmla="*/ 0 h 113"/>
                <a:gd name="T10" fmla="*/ 111 w 111"/>
                <a:gd name="T11" fmla="*/ 0 h 113"/>
                <a:gd name="T12" fmla="*/ 111 w 111"/>
                <a:gd name="T13" fmla="*/ 31 h 113"/>
                <a:gd name="T14" fmla="*/ 106 w 111"/>
                <a:gd name="T15" fmla="*/ 8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3">
                  <a:moveTo>
                    <a:pt x="106" y="83"/>
                  </a:moveTo>
                  <a:cubicBezTo>
                    <a:pt x="100" y="94"/>
                    <a:pt x="87" y="108"/>
                    <a:pt x="59" y="112"/>
                  </a:cubicBezTo>
                  <a:cubicBezTo>
                    <a:pt x="57" y="113"/>
                    <a:pt x="54" y="113"/>
                    <a:pt x="52" y="112"/>
                  </a:cubicBezTo>
                  <a:cubicBezTo>
                    <a:pt x="5" y="105"/>
                    <a:pt x="0" y="70"/>
                    <a:pt x="0" y="7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31"/>
                    <a:pt x="111" y="31"/>
                    <a:pt x="111" y="31"/>
                  </a:cubicBezTo>
                  <a:lnTo>
                    <a:pt x="106" y="8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" name="Freeform 646"/>
            <p:cNvSpPr>
              <a:spLocks/>
            </p:cNvSpPr>
            <p:nvPr/>
          </p:nvSpPr>
          <p:spPr bwMode="auto">
            <a:xfrm>
              <a:off x="8956675" y="1287463"/>
              <a:ext cx="166688" cy="84138"/>
            </a:xfrm>
            <a:custGeom>
              <a:avLst/>
              <a:gdLst>
                <a:gd name="T0" fmla="*/ 62 w 123"/>
                <a:gd name="T1" fmla="*/ 0 h 63"/>
                <a:gd name="T2" fmla="*/ 0 w 123"/>
                <a:gd name="T3" fmla="*/ 63 h 63"/>
                <a:gd name="T4" fmla="*/ 123 w 123"/>
                <a:gd name="T5" fmla="*/ 63 h 63"/>
                <a:gd name="T6" fmla="*/ 62 w 123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63">
                  <a:moveTo>
                    <a:pt x="62" y="0"/>
                  </a:moveTo>
                  <a:cubicBezTo>
                    <a:pt x="27" y="0"/>
                    <a:pt x="0" y="28"/>
                    <a:pt x="0" y="63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3" y="28"/>
                    <a:pt x="96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" name="Freeform 647"/>
            <p:cNvSpPr>
              <a:spLocks/>
            </p:cNvSpPr>
            <p:nvPr/>
          </p:nvSpPr>
          <p:spPr bwMode="auto">
            <a:xfrm>
              <a:off x="9031288" y="1300163"/>
              <a:ext cx="60325" cy="71438"/>
            </a:xfrm>
            <a:custGeom>
              <a:avLst/>
              <a:gdLst>
                <a:gd name="T0" fmla="*/ 6 w 44"/>
                <a:gd name="T1" fmla="*/ 53 h 53"/>
                <a:gd name="T2" fmla="*/ 44 w 44"/>
                <a:gd name="T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4" h="53">
                  <a:moveTo>
                    <a:pt x="6" y="53"/>
                  </a:moveTo>
                  <a:cubicBezTo>
                    <a:pt x="6" y="53"/>
                    <a:pt x="0" y="0"/>
                    <a:pt x="44" y="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" name="Freeform 648"/>
            <p:cNvSpPr>
              <a:spLocks/>
            </p:cNvSpPr>
            <p:nvPr/>
          </p:nvSpPr>
          <p:spPr bwMode="auto">
            <a:xfrm>
              <a:off x="9077325" y="1387475"/>
              <a:ext cx="49213" cy="80963"/>
            </a:xfrm>
            <a:custGeom>
              <a:avLst/>
              <a:gdLst>
                <a:gd name="T0" fmla="*/ 0 w 36"/>
                <a:gd name="T1" fmla="*/ 0 h 59"/>
                <a:gd name="T2" fmla="*/ 6 w 36"/>
                <a:gd name="T3" fmla="*/ 29 h 59"/>
                <a:gd name="T4" fmla="*/ 18 w 36"/>
                <a:gd name="T5" fmla="*/ 40 h 59"/>
                <a:gd name="T6" fmla="*/ 14 w 36"/>
                <a:gd name="T7" fmla="*/ 59 h 59"/>
                <a:gd name="T8" fmla="*/ 18 w 36"/>
                <a:gd name="T9" fmla="*/ 59 h 59"/>
                <a:gd name="T10" fmla="*/ 36 w 36"/>
                <a:gd name="T11" fmla="*/ 44 h 59"/>
                <a:gd name="T12" fmla="*/ 36 w 36"/>
                <a:gd name="T13" fmla="*/ 44 h 59"/>
                <a:gd name="T14" fmla="*/ 36 w 36"/>
                <a:gd name="T15" fmla="*/ 0 h 59"/>
                <a:gd name="T16" fmla="*/ 0 w 36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59">
                  <a:moveTo>
                    <a:pt x="0" y="0"/>
                  </a:move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19" y="29"/>
                    <a:pt x="18" y="40"/>
                  </a:cubicBezTo>
                  <a:cubicBezTo>
                    <a:pt x="18" y="45"/>
                    <a:pt x="14" y="59"/>
                    <a:pt x="14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27" y="59"/>
                    <a:pt x="35" y="53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" name="Freeform 649"/>
            <p:cNvSpPr>
              <a:spLocks/>
            </p:cNvSpPr>
            <p:nvPr/>
          </p:nvSpPr>
          <p:spPr bwMode="auto">
            <a:xfrm>
              <a:off x="8924925" y="1371600"/>
              <a:ext cx="206375" cy="31750"/>
            </a:xfrm>
            <a:custGeom>
              <a:avLst/>
              <a:gdLst>
                <a:gd name="T0" fmla="*/ 11 w 153"/>
                <a:gd name="T1" fmla="*/ 18 h 23"/>
                <a:gd name="T2" fmla="*/ 153 w 153"/>
                <a:gd name="T3" fmla="*/ 23 h 23"/>
                <a:gd name="T4" fmla="*/ 153 w 153"/>
                <a:gd name="T5" fmla="*/ 0 h 23"/>
                <a:gd name="T6" fmla="*/ 12 w 153"/>
                <a:gd name="T7" fmla="*/ 0 h 23"/>
                <a:gd name="T8" fmla="*/ 4 w 153"/>
                <a:gd name="T9" fmla="*/ 4 h 23"/>
                <a:gd name="T10" fmla="*/ 4 w 153"/>
                <a:gd name="T11" fmla="*/ 4 h 23"/>
                <a:gd name="T12" fmla="*/ 11 w 153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23">
                  <a:moveTo>
                    <a:pt x="11" y="18"/>
                  </a:moveTo>
                  <a:cubicBezTo>
                    <a:pt x="153" y="23"/>
                    <a:pt x="153" y="23"/>
                    <a:pt x="153" y="23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5" y="2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10"/>
                    <a:pt x="4" y="18"/>
                    <a:pt x="11" y="18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0" name="Freeform 650"/>
            <p:cNvSpPr>
              <a:spLocks/>
            </p:cNvSpPr>
            <p:nvPr/>
          </p:nvSpPr>
          <p:spPr bwMode="auto">
            <a:xfrm>
              <a:off x="8991600" y="1514475"/>
              <a:ext cx="107950" cy="107950"/>
            </a:xfrm>
            <a:custGeom>
              <a:avLst/>
              <a:gdLst>
                <a:gd name="T0" fmla="*/ 0 w 68"/>
                <a:gd name="T1" fmla="*/ 10 h 68"/>
                <a:gd name="T2" fmla="*/ 13 w 68"/>
                <a:gd name="T3" fmla="*/ 68 h 68"/>
                <a:gd name="T4" fmla="*/ 68 w 68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8">
                  <a:moveTo>
                    <a:pt x="0" y="10"/>
                  </a:moveTo>
                  <a:lnTo>
                    <a:pt x="13" y="68"/>
                  </a:lnTo>
                  <a:lnTo>
                    <a:pt x="68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" name="Line 651"/>
            <p:cNvSpPr>
              <a:spLocks noChangeShapeType="1"/>
            </p:cNvSpPr>
            <p:nvPr/>
          </p:nvSpPr>
          <p:spPr bwMode="auto">
            <a:xfrm>
              <a:off x="9045575" y="1658938"/>
              <a:ext cx="0" cy="127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" name="Line 652"/>
            <p:cNvSpPr>
              <a:spLocks noChangeShapeType="1"/>
            </p:cNvSpPr>
            <p:nvPr/>
          </p:nvSpPr>
          <p:spPr bwMode="auto">
            <a:xfrm>
              <a:off x="9045575" y="1717675"/>
              <a:ext cx="0" cy="142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" name="Freeform 653"/>
            <p:cNvSpPr>
              <a:spLocks/>
            </p:cNvSpPr>
            <p:nvPr/>
          </p:nvSpPr>
          <p:spPr bwMode="auto">
            <a:xfrm>
              <a:off x="9002713" y="1517650"/>
              <a:ext cx="52388" cy="104775"/>
            </a:xfrm>
            <a:custGeom>
              <a:avLst/>
              <a:gdLst>
                <a:gd name="T0" fmla="*/ 6 w 33"/>
                <a:gd name="T1" fmla="*/ 2 h 66"/>
                <a:gd name="T2" fmla="*/ 10 w 33"/>
                <a:gd name="T3" fmla="*/ 16 h 66"/>
                <a:gd name="T4" fmla="*/ 0 w 33"/>
                <a:gd name="T5" fmla="*/ 39 h 66"/>
                <a:gd name="T6" fmla="*/ 6 w 33"/>
                <a:gd name="T7" fmla="*/ 66 h 66"/>
                <a:gd name="T8" fmla="*/ 29 w 33"/>
                <a:gd name="T9" fmla="*/ 38 h 66"/>
                <a:gd name="T10" fmla="*/ 24 w 33"/>
                <a:gd name="T11" fmla="*/ 16 h 66"/>
                <a:gd name="T12" fmla="*/ 33 w 33"/>
                <a:gd name="T13" fmla="*/ 0 h 66"/>
                <a:gd name="T14" fmla="*/ 6 w 33"/>
                <a:gd name="T15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66">
                  <a:moveTo>
                    <a:pt x="6" y="2"/>
                  </a:moveTo>
                  <a:lnTo>
                    <a:pt x="10" y="16"/>
                  </a:lnTo>
                  <a:lnTo>
                    <a:pt x="0" y="39"/>
                  </a:lnTo>
                  <a:lnTo>
                    <a:pt x="6" y="66"/>
                  </a:lnTo>
                  <a:lnTo>
                    <a:pt x="29" y="38"/>
                  </a:lnTo>
                  <a:lnTo>
                    <a:pt x="24" y="16"/>
                  </a:lnTo>
                  <a:lnTo>
                    <a:pt x="33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" name="Freeform 654"/>
            <p:cNvSpPr>
              <a:spLocks/>
            </p:cNvSpPr>
            <p:nvPr/>
          </p:nvSpPr>
          <p:spPr bwMode="auto">
            <a:xfrm>
              <a:off x="9180513" y="159702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" name="Freeform 655"/>
            <p:cNvSpPr>
              <a:spLocks/>
            </p:cNvSpPr>
            <p:nvPr/>
          </p:nvSpPr>
          <p:spPr bwMode="auto">
            <a:xfrm>
              <a:off x="9020175" y="1579563"/>
              <a:ext cx="160338" cy="173038"/>
            </a:xfrm>
            <a:custGeom>
              <a:avLst/>
              <a:gdLst>
                <a:gd name="T0" fmla="*/ 80 w 118"/>
                <a:gd name="T1" fmla="*/ 0 h 128"/>
                <a:gd name="T2" fmla="*/ 80 w 118"/>
                <a:gd name="T3" fmla="*/ 69 h 128"/>
                <a:gd name="T4" fmla="*/ 0 w 118"/>
                <a:gd name="T5" fmla="*/ 90 h 128"/>
                <a:gd name="T6" fmla="*/ 7 w 118"/>
                <a:gd name="T7" fmla="*/ 128 h 128"/>
                <a:gd name="T8" fmla="*/ 103 w 118"/>
                <a:gd name="T9" fmla="*/ 107 h 128"/>
                <a:gd name="T10" fmla="*/ 118 w 118"/>
                <a:gd name="T11" fmla="*/ 88 h 128"/>
                <a:gd name="T12" fmla="*/ 118 w 118"/>
                <a:gd name="T13" fmla="*/ 3 h 128"/>
                <a:gd name="T14" fmla="*/ 104 w 118"/>
                <a:gd name="T1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28">
                  <a:moveTo>
                    <a:pt x="80" y="0"/>
                  </a:moveTo>
                  <a:cubicBezTo>
                    <a:pt x="80" y="69"/>
                    <a:pt x="80" y="69"/>
                    <a:pt x="80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12" y="105"/>
                    <a:pt x="118" y="97"/>
                    <a:pt x="118" y="88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04" y="0"/>
                    <a:pt x="104" y="0"/>
                    <a:pt x="104" y="0"/>
                  </a:cubicBezTo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" name="Freeform 656"/>
            <p:cNvSpPr>
              <a:spLocks/>
            </p:cNvSpPr>
            <p:nvPr/>
          </p:nvSpPr>
          <p:spPr bwMode="auto">
            <a:xfrm>
              <a:off x="9020175" y="1579563"/>
              <a:ext cx="160338" cy="173038"/>
            </a:xfrm>
            <a:custGeom>
              <a:avLst/>
              <a:gdLst>
                <a:gd name="T0" fmla="*/ 80 w 118"/>
                <a:gd name="T1" fmla="*/ 0 h 128"/>
                <a:gd name="T2" fmla="*/ 80 w 118"/>
                <a:gd name="T3" fmla="*/ 69 h 128"/>
                <a:gd name="T4" fmla="*/ 0 w 118"/>
                <a:gd name="T5" fmla="*/ 90 h 128"/>
                <a:gd name="T6" fmla="*/ 7 w 118"/>
                <a:gd name="T7" fmla="*/ 128 h 128"/>
                <a:gd name="T8" fmla="*/ 103 w 118"/>
                <a:gd name="T9" fmla="*/ 107 h 128"/>
                <a:gd name="T10" fmla="*/ 118 w 118"/>
                <a:gd name="T11" fmla="*/ 88 h 128"/>
                <a:gd name="T12" fmla="*/ 118 w 118"/>
                <a:gd name="T13" fmla="*/ 3 h 128"/>
                <a:gd name="T14" fmla="*/ 104 w 118"/>
                <a:gd name="T1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28">
                  <a:moveTo>
                    <a:pt x="80" y="0"/>
                  </a:moveTo>
                  <a:cubicBezTo>
                    <a:pt x="80" y="69"/>
                    <a:pt x="80" y="69"/>
                    <a:pt x="80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12" y="105"/>
                    <a:pt x="118" y="97"/>
                    <a:pt x="118" y="88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04" y="0"/>
                    <a:pt x="104" y="0"/>
                    <a:pt x="104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" name="Freeform 657"/>
            <p:cNvSpPr>
              <a:spLocks/>
            </p:cNvSpPr>
            <p:nvPr/>
          </p:nvSpPr>
          <p:spPr bwMode="auto">
            <a:xfrm>
              <a:off x="8820150" y="1622425"/>
              <a:ext cx="215900" cy="204788"/>
            </a:xfrm>
            <a:custGeom>
              <a:avLst/>
              <a:gdLst>
                <a:gd name="T0" fmla="*/ 136 w 136"/>
                <a:gd name="T1" fmla="*/ 129 h 129"/>
                <a:gd name="T2" fmla="*/ 39 w 136"/>
                <a:gd name="T3" fmla="*/ 129 h 129"/>
                <a:gd name="T4" fmla="*/ 0 w 136"/>
                <a:gd name="T5" fmla="*/ 0 h 129"/>
                <a:gd name="T6" fmla="*/ 96 w 136"/>
                <a:gd name="T7" fmla="*/ 0 h 129"/>
                <a:gd name="T8" fmla="*/ 136 w 136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29">
                  <a:moveTo>
                    <a:pt x="136" y="129"/>
                  </a:moveTo>
                  <a:lnTo>
                    <a:pt x="39" y="129"/>
                  </a:lnTo>
                  <a:lnTo>
                    <a:pt x="0" y="0"/>
                  </a:lnTo>
                  <a:lnTo>
                    <a:pt x="96" y="0"/>
                  </a:lnTo>
                  <a:lnTo>
                    <a:pt x="136" y="129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" name="Freeform 658"/>
            <p:cNvSpPr>
              <a:spLocks/>
            </p:cNvSpPr>
            <p:nvPr/>
          </p:nvSpPr>
          <p:spPr bwMode="auto">
            <a:xfrm>
              <a:off x="8964613" y="1700213"/>
              <a:ext cx="65088" cy="68263"/>
            </a:xfrm>
            <a:custGeom>
              <a:avLst/>
              <a:gdLst>
                <a:gd name="T0" fmla="*/ 42 w 49"/>
                <a:gd name="T1" fmla="*/ 0 h 50"/>
                <a:gd name="T2" fmla="*/ 15 w 49"/>
                <a:gd name="T3" fmla="*/ 2 h 50"/>
                <a:gd name="T4" fmla="*/ 9 w 49"/>
                <a:gd name="T5" fmla="*/ 5 h 50"/>
                <a:gd name="T6" fmla="*/ 4 w 49"/>
                <a:gd name="T7" fmla="*/ 23 h 50"/>
                <a:gd name="T8" fmla="*/ 12 w 49"/>
                <a:gd name="T9" fmla="*/ 40 h 50"/>
                <a:gd name="T10" fmla="*/ 32 w 49"/>
                <a:gd name="T11" fmla="*/ 45 h 50"/>
                <a:gd name="T12" fmla="*/ 49 w 49"/>
                <a:gd name="T13" fmla="*/ 38 h 50"/>
                <a:gd name="T14" fmla="*/ 42 w 49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0">
                  <a:moveTo>
                    <a:pt x="42" y="0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3" y="8"/>
                    <a:pt x="0" y="17"/>
                    <a:pt x="4" y="23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6" y="47"/>
                    <a:pt x="25" y="50"/>
                    <a:pt x="32" y="45"/>
                  </a:cubicBezTo>
                  <a:cubicBezTo>
                    <a:pt x="49" y="38"/>
                    <a:pt x="49" y="38"/>
                    <a:pt x="49" y="3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9" name="Группа 728"/>
          <p:cNvGrpSpPr/>
          <p:nvPr/>
        </p:nvGrpSpPr>
        <p:grpSpPr>
          <a:xfrm>
            <a:off x="5736431" y="1093078"/>
            <a:ext cx="406004" cy="347663"/>
            <a:chOff x="7648575" y="1325563"/>
            <a:chExt cx="541338" cy="463550"/>
          </a:xfrm>
        </p:grpSpPr>
        <p:sp>
          <p:nvSpPr>
            <p:cNvPr id="279" name="Rectangle 659"/>
            <p:cNvSpPr>
              <a:spLocks noChangeArrowheads="1"/>
            </p:cNvSpPr>
            <p:nvPr/>
          </p:nvSpPr>
          <p:spPr bwMode="auto">
            <a:xfrm>
              <a:off x="7648575" y="1325563"/>
              <a:ext cx="541338" cy="2174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" name="Freeform 660"/>
            <p:cNvSpPr>
              <a:spLocks/>
            </p:cNvSpPr>
            <p:nvPr/>
          </p:nvSpPr>
          <p:spPr bwMode="auto">
            <a:xfrm>
              <a:off x="7648575" y="1325563"/>
              <a:ext cx="169863" cy="217488"/>
            </a:xfrm>
            <a:custGeom>
              <a:avLst/>
              <a:gdLst>
                <a:gd name="T0" fmla="*/ 107 w 107"/>
                <a:gd name="T1" fmla="*/ 0 h 137"/>
                <a:gd name="T2" fmla="*/ 31 w 107"/>
                <a:gd name="T3" fmla="*/ 137 h 137"/>
                <a:gd name="T4" fmla="*/ 0 w 107"/>
                <a:gd name="T5" fmla="*/ 137 h 137"/>
                <a:gd name="T6" fmla="*/ 0 w 107"/>
                <a:gd name="T7" fmla="*/ 121 h 137"/>
                <a:gd name="T8" fmla="*/ 66 w 107"/>
                <a:gd name="T9" fmla="*/ 0 h 137"/>
                <a:gd name="T10" fmla="*/ 107 w 107"/>
                <a:gd name="T1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37">
                  <a:moveTo>
                    <a:pt x="107" y="0"/>
                  </a:moveTo>
                  <a:lnTo>
                    <a:pt x="31" y="137"/>
                  </a:lnTo>
                  <a:lnTo>
                    <a:pt x="0" y="137"/>
                  </a:lnTo>
                  <a:lnTo>
                    <a:pt x="0" y="121"/>
                  </a:lnTo>
                  <a:lnTo>
                    <a:pt x="66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" name="Freeform 661"/>
            <p:cNvSpPr>
              <a:spLocks/>
            </p:cNvSpPr>
            <p:nvPr/>
          </p:nvSpPr>
          <p:spPr bwMode="auto">
            <a:xfrm>
              <a:off x="7766050" y="1325563"/>
              <a:ext cx="184150" cy="217488"/>
            </a:xfrm>
            <a:custGeom>
              <a:avLst/>
              <a:gdLst>
                <a:gd name="T0" fmla="*/ 116 w 116"/>
                <a:gd name="T1" fmla="*/ 0 h 137"/>
                <a:gd name="T2" fmla="*/ 40 w 116"/>
                <a:gd name="T3" fmla="*/ 137 h 137"/>
                <a:gd name="T4" fmla="*/ 0 w 116"/>
                <a:gd name="T5" fmla="*/ 137 h 137"/>
                <a:gd name="T6" fmla="*/ 76 w 116"/>
                <a:gd name="T7" fmla="*/ 0 h 137"/>
                <a:gd name="T8" fmla="*/ 116 w 116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37">
                  <a:moveTo>
                    <a:pt x="116" y="0"/>
                  </a:moveTo>
                  <a:lnTo>
                    <a:pt x="40" y="137"/>
                  </a:lnTo>
                  <a:lnTo>
                    <a:pt x="0" y="137"/>
                  </a:lnTo>
                  <a:lnTo>
                    <a:pt x="7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" name="Freeform 662"/>
            <p:cNvSpPr>
              <a:spLocks/>
            </p:cNvSpPr>
            <p:nvPr/>
          </p:nvSpPr>
          <p:spPr bwMode="auto">
            <a:xfrm>
              <a:off x="7897813" y="1325563"/>
              <a:ext cx="184150" cy="217488"/>
            </a:xfrm>
            <a:custGeom>
              <a:avLst/>
              <a:gdLst>
                <a:gd name="T0" fmla="*/ 116 w 116"/>
                <a:gd name="T1" fmla="*/ 0 h 137"/>
                <a:gd name="T2" fmla="*/ 40 w 116"/>
                <a:gd name="T3" fmla="*/ 137 h 137"/>
                <a:gd name="T4" fmla="*/ 0 w 116"/>
                <a:gd name="T5" fmla="*/ 137 h 137"/>
                <a:gd name="T6" fmla="*/ 75 w 116"/>
                <a:gd name="T7" fmla="*/ 0 h 137"/>
                <a:gd name="T8" fmla="*/ 116 w 116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37">
                  <a:moveTo>
                    <a:pt x="116" y="0"/>
                  </a:moveTo>
                  <a:lnTo>
                    <a:pt x="40" y="137"/>
                  </a:lnTo>
                  <a:lnTo>
                    <a:pt x="0" y="137"/>
                  </a:lnTo>
                  <a:lnTo>
                    <a:pt x="75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" name="Freeform 663"/>
            <p:cNvSpPr>
              <a:spLocks/>
            </p:cNvSpPr>
            <p:nvPr/>
          </p:nvSpPr>
          <p:spPr bwMode="auto">
            <a:xfrm>
              <a:off x="8029575" y="1325563"/>
              <a:ext cx="160338" cy="217488"/>
            </a:xfrm>
            <a:custGeom>
              <a:avLst/>
              <a:gdLst>
                <a:gd name="T0" fmla="*/ 101 w 101"/>
                <a:gd name="T1" fmla="*/ 0 h 137"/>
                <a:gd name="T2" fmla="*/ 101 w 101"/>
                <a:gd name="T3" fmla="*/ 28 h 137"/>
                <a:gd name="T4" fmla="*/ 40 w 101"/>
                <a:gd name="T5" fmla="*/ 137 h 137"/>
                <a:gd name="T6" fmla="*/ 0 w 101"/>
                <a:gd name="T7" fmla="*/ 137 h 137"/>
                <a:gd name="T8" fmla="*/ 76 w 101"/>
                <a:gd name="T9" fmla="*/ 0 h 137"/>
                <a:gd name="T10" fmla="*/ 101 w 101"/>
                <a:gd name="T1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37">
                  <a:moveTo>
                    <a:pt x="101" y="0"/>
                  </a:moveTo>
                  <a:lnTo>
                    <a:pt x="101" y="28"/>
                  </a:lnTo>
                  <a:lnTo>
                    <a:pt x="40" y="137"/>
                  </a:lnTo>
                  <a:lnTo>
                    <a:pt x="0" y="137"/>
                  </a:lnTo>
                  <a:lnTo>
                    <a:pt x="76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" name="Rectangle 664"/>
            <p:cNvSpPr>
              <a:spLocks noChangeArrowheads="1"/>
            </p:cNvSpPr>
            <p:nvPr/>
          </p:nvSpPr>
          <p:spPr bwMode="auto">
            <a:xfrm>
              <a:off x="7669213" y="1543050"/>
              <a:ext cx="38100" cy="24606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" name="Rectangle 665"/>
            <p:cNvSpPr>
              <a:spLocks noChangeArrowheads="1"/>
            </p:cNvSpPr>
            <p:nvPr/>
          </p:nvSpPr>
          <p:spPr bwMode="auto">
            <a:xfrm>
              <a:off x="8134350" y="1543050"/>
              <a:ext cx="38100" cy="24606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" name="Freeform 666"/>
            <p:cNvSpPr>
              <a:spLocks/>
            </p:cNvSpPr>
            <p:nvPr/>
          </p:nvSpPr>
          <p:spPr bwMode="auto">
            <a:xfrm>
              <a:off x="7834313" y="1460500"/>
              <a:ext cx="182563" cy="328613"/>
            </a:xfrm>
            <a:custGeom>
              <a:avLst/>
              <a:gdLst>
                <a:gd name="T0" fmla="*/ 115 w 115"/>
                <a:gd name="T1" fmla="*/ 207 h 207"/>
                <a:gd name="T2" fmla="*/ 0 w 115"/>
                <a:gd name="T3" fmla="*/ 207 h 207"/>
                <a:gd name="T4" fmla="*/ 23 w 115"/>
                <a:gd name="T5" fmla="*/ 0 h 207"/>
                <a:gd name="T6" fmla="*/ 93 w 115"/>
                <a:gd name="T7" fmla="*/ 0 h 207"/>
                <a:gd name="T8" fmla="*/ 115 w 115"/>
                <a:gd name="T9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207">
                  <a:moveTo>
                    <a:pt x="115" y="207"/>
                  </a:moveTo>
                  <a:lnTo>
                    <a:pt x="0" y="207"/>
                  </a:lnTo>
                  <a:lnTo>
                    <a:pt x="23" y="0"/>
                  </a:lnTo>
                  <a:lnTo>
                    <a:pt x="93" y="0"/>
                  </a:lnTo>
                  <a:lnTo>
                    <a:pt x="115" y="207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7" name="Line 667"/>
            <p:cNvSpPr>
              <a:spLocks noChangeShapeType="1"/>
            </p:cNvSpPr>
            <p:nvPr/>
          </p:nvSpPr>
          <p:spPr bwMode="auto">
            <a:xfrm>
              <a:off x="7861300" y="1571625"/>
              <a:ext cx="1317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" name="Line 668"/>
            <p:cNvSpPr>
              <a:spLocks noChangeShapeType="1"/>
            </p:cNvSpPr>
            <p:nvPr/>
          </p:nvSpPr>
          <p:spPr bwMode="auto">
            <a:xfrm>
              <a:off x="7853363" y="1636713"/>
              <a:ext cx="14763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9" name="Line 669"/>
            <p:cNvSpPr>
              <a:spLocks noChangeShapeType="1"/>
            </p:cNvSpPr>
            <p:nvPr/>
          </p:nvSpPr>
          <p:spPr bwMode="auto">
            <a:xfrm>
              <a:off x="7843838" y="1703388"/>
              <a:ext cx="16351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0" name="Группа 729"/>
          <p:cNvGrpSpPr/>
          <p:nvPr/>
        </p:nvGrpSpPr>
        <p:grpSpPr>
          <a:xfrm>
            <a:off x="4932760" y="1064503"/>
            <a:ext cx="392906" cy="404813"/>
            <a:chOff x="6577013" y="1287463"/>
            <a:chExt cx="523875" cy="539750"/>
          </a:xfrm>
        </p:grpSpPr>
        <p:sp>
          <p:nvSpPr>
            <p:cNvPr id="290" name="Freeform 670"/>
            <p:cNvSpPr>
              <a:spLocks/>
            </p:cNvSpPr>
            <p:nvPr/>
          </p:nvSpPr>
          <p:spPr bwMode="auto">
            <a:xfrm>
              <a:off x="6711950" y="1627188"/>
              <a:ext cx="193675" cy="130175"/>
            </a:xfrm>
            <a:custGeom>
              <a:avLst/>
              <a:gdLst>
                <a:gd name="T0" fmla="*/ 86 w 144"/>
                <a:gd name="T1" fmla="*/ 0 h 96"/>
                <a:gd name="T2" fmla="*/ 2 w 144"/>
                <a:gd name="T3" fmla="*/ 96 h 96"/>
                <a:gd name="T4" fmla="*/ 143 w 144"/>
                <a:gd name="T5" fmla="*/ 96 h 96"/>
                <a:gd name="T6" fmla="*/ 144 w 144"/>
                <a:gd name="T7" fmla="*/ 95 h 96"/>
                <a:gd name="T8" fmla="*/ 144 w 144"/>
                <a:gd name="T9" fmla="*/ 58 h 96"/>
                <a:gd name="T10" fmla="*/ 86 w 144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96">
                  <a:moveTo>
                    <a:pt x="86" y="0"/>
                  </a:moveTo>
                  <a:cubicBezTo>
                    <a:pt x="86" y="0"/>
                    <a:pt x="0" y="12"/>
                    <a:pt x="2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4" y="96"/>
                    <a:pt x="144" y="95"/>
                  </a:cubicBezTo>
                  <a:cubicBezTo>
                    <a:pt x="144" y="58"/>
                    <a:pt x="144" y="58"/>
                    <a:pt x="144" y="58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1" name="Freeform 671"/>
            <p:cNvSpPr>
              <a:spLocks/>
            </p:cNvSpPr>
            <p:nvPr/>
          </p:nvSpPr>
          <p:spPr bwMode="auto">
            <a:xfrm>
              <a:off x="6905625" y="1627188"/>
              <a:ext cx="195263" cy="130175"/>
            </a:xfrm>
            <a:custGeom>
              <a:avLst/>
              <a:gdLst>
                <a:gd name="T0" fmla="*/ 58 w 144"/>
                <a:gd name="T1" fmla="*/ 0 h 96"/>
                <a:gd name="T2" fmla="*/ 142 w 144"/>
                <a:gd name="T3" fmla="*/ 96 h 96"/>
                <a:gd name="T4" fmla="*/ 1 w 144"/>
                <a:gd name="T5" fmla="*/ 96 h 96"/>
                <a:gd name="T6" fmla="*/ 0 w 144"/>
                <a:gd name="T7" fmla="*/ 95 h 96"/>
                <a:gd name="T8" fmla="*/ 0 w 144"/>
                <a:gd name="T9" fmla="*/ 58 h 96"/>
                <a:gd name="T10" fmla="*/ 58 w 144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96">
                  <a:moveTo>
                    <a:pt x="58" y="0"/>
                  </a:moveTo>
                  <a:cubicBezTo>
                    <a:pt x="58" y="0"/>
                    <a:pt x="144" y="12"/>
                    <a:pt x="142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1" y="96"/>
                    <a:pt x="0" y="96"/>
                    <a:pt x="0" y="95"/>
                  </a:cubicBezTo>
                  <a:cubicBezTo>
                    <a:pt x="0" y="58"/>
                    <a:pt x="0" y="58"/>
                    <a:pt x="0" y="58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2" name="Freeform 672"/>
            <p:cNvSpPr>
              <a:spLocks/>
            </p:cNvSpPr>
            <p:nvPr/>
          </p:nvSpPr>
          <p:spPr bwMode="auto">
            <a:xfrm>
              <a:off x="6840538" y="1577975"/>
              <a:ext cx="130175" cy="179388"/>
            </a:xfrm>
            <a:custGeom>
              <a:avLst/>
              <a:gdLst>
                <a:gd name="T0" fmla="*/ 83 w 96"/>
                <a:gd name="T1" fmla="*/ 0 h 133"/>
                <a:gd name="T2" fmla="*/ 48 w 96"/>
                <a:gd name="T3" fmla="*/ 0 h 133"/>
                <a:gd name="T4" fmla="*/ 13 w 96"/>
                <a:gd name="T5" fmla="*/ 0 h 133"/>
                <a:gd name="T6" fmla="*/ 0 w 96"/>
                <a:gd name="T7" fmla="*/ 43 h 133"/>
                <a:gd name="T8" fmla="*/ 0 w 96"/>
                <a:gd name="T9" fmla="*/ 85 h 133"/>
                <a:gd name="T10" fmla="*/ 47 w 96"/>
                <a:gd name="T11" fmla="*/ 132 h 133"/>
                <a:gd name="T12" fmla="*/ 49 w 96"/>
                <a:gd name="T13" fmla="*/ 132 h 133"/>
                <a:gd name="T14" fmla="*/ 96 w 96"/>
                <a:gd name="T15" fmla="*/ 85 h 133"/>
                <a:gd name="T16" fmla="*/ 96 w 96"/>
                <a:gd name="T17" fmla="*/ 42 h 133"/>
                <a:gd name="T18" fmla="*/ 83 w 96"/>
                <a:gd name="T1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33">
                  <a:moveTo>
                    <a:pt x="83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42"/>
                    <a:pt x="96" y="42"/>
                    <a:pt x="96" y="42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" name="Freeform 673"/>
            <p:cNvSpPr>
              <a:spLocks/>
            </p:cNvSpPr>
            <p:nvPr/>
          </p:nvSpPr>
          <p:spPr bwMode="auto">
            <a:xfrm>
              <a:off x="6811963" y="1604963"/>
              <a:ext cx="92075" cy="149225"/>
            </a:xfrm>
            <a:custGeom>
              <a:avLst/>
              <a:gdLst>
                <a:gd name="T0" fmla="*/ 67 w 69"/>
                <a:gd name="T1" fmla="*/ 111 h 111"/>
                <a:gd name="T2" fmla="*/ 12 w 69"/>
                <a:gd name="T3" fmla="*/ 69 h 111"/>
                <a:gd name="T4" fmla="*/ 12 w 69"/>
                <a:gd name="T5" fmla="*/ 37 h 111"/>
                <a:gd name="T6" fmla="*/ 0 w 69"/>
                <a:gd name="T7" fmla="*/ 16 h 111"/>
                <a:gd name="T8" fmla="*/ 29 w 69"/>
                <a:gd name="T9" fmla="*/ 0 h 111"/>
                <a:gd name="T10" fmla="*/ 69 w 69"/>
                <a:gd name="T11" fmla="*/ 109 h 111"/>
                <a:gd name="T12" fmla="*/ 67 w 69"/>
                <a:gd name="T1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11">
                  <a:moveTo>
                    <a:pt x="67" y="111"/>
                  </a:moveTo>
                  <a:cubicBezTo>
                    <a:pt x="12" y="69"/>
                    <a:pt x="12" y="69"/>
                    <a:pt x="12" y="69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69" y="110"/>
                    <a:pt x="68" y="111"/>
                    <a:pt x="67" y="1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4" name="Freeform 674"/>
            <p:cNvSpPr>
              <a:spLocks/>
            </p:cNvSpPr>
            <p:nvPr/>
          </p:nvSpPr>
          <p:spPr bwMode="auto">
            <a:xfrm>
              <a:off x="6907213" y="1604963"/>
              <a:ext cx="93663" cy="149225"/>
            </a:xfrm>
            <a:custGeom>
              <a:avLst/>
              <a:gdLst>
                <a:gd name="T0" fmla="*/ 2 w 69"/>
                <a:gd name="T1" fmla="*/ 111 h 111"/>
                <a:gd name="T2" fmla="*/ 57 w 69"/>
                <a:gd name="T3" fmla="*/ 69 h 111"/>
                <a:gd name="T4" fmla="*/ 57 w 69"/>
                <a:gd name="T5" fmla="*/ 37 h 111"/>
                <a:gd name="T6" fmla="*/ 69 w 69"/>
                <a:gd name="T7" fmla="*/ 16 h 111"/>
                <a:gd name="T8" fmla="*/ 40 w 69"/>
                <a:gd name="T9" fmla="*/ 0 h 111"/>
                <a:gd name="T10" fmla="*/ 0 w 69"/>
                <a:gd name="T11" fmla="*/ 109 h 111"/>
                <a:gd name="T12" fmla="*/ 2 w 69"/>
                <a:gd name="T1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11">
                  <a:moveTo>
                    <a:pt x="2" y="111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0"/>
                    <a:pt x="1" y="111"/>
                    <a:pt x="2" y="1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5" name="Freeform 675"/>
            <p:cNvSpPr>
              <a:spLocks/>
            </p:cNvSpPr>
            <p:nvPr/>
          </p:nvSpPr>
          <p:spPr bwMode="auto">
            <a:xfrm>
              <a:off x="6888163" y="1598613"/>
              <a:ext cx="34925" cy="36513"/>
            </a:xfrm>
            <a:custGeom>
              <a:avLst/>
              <a:gdLst>
                <a:gd name="T0" fmla="*/ 18 w 22"/>
                <a:gd name="T1" fmla="*/ 23 h 23"/>
                <a:gd name="T2" fmla="*/ 4 w 22"/>
                <a:gd name="T3" fmla="*/ 23 h 23"/>
                <a:gd name="T4" fmla="*/ 0 w 22"/>
                <a:gd name="T5" fmla="*/ 0 h 23"/>
                <a:gd name="T6" fmla="*/ 22 w 22"/>
                <a:gd name="T7" fmla="*/ 0 h 23"/>
                <a:gd name="T8" fmla="*/ 18 w 22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18" y="23"/>
                  </a:moveTo>
                  <a:lnTo>
                    <a:pt x="4" y="23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6" name="Freeform 676"/>
            <p:cNvSpPr>
              <a:spLocks/>
            </p:cNvSpPr>
            <p:nvPr/>
          </p:nvSpPr>
          <p:spPr bwMode="auto">
            <a:xfrm>
              <a:off x="6888163" y="1635125"/>
              <a:ext cx="34925" cy="77788"/>
            </a:xfrm>
            <a:custGeom>
              <a:avLst/>
              <a:gdLst>
                <a:gd name="T0" fmla="*/ 19 w 22"/>
                <a:gd name="T1" fmla="*/ 0 h 49"/>
                <a:gd name="T2" fmla="*/ 4 w 22"/>
                <a:gd name="T3" fmla="*/ 0 h 49"/>
                <a:gd name="T4" fmla="*/ 0 w 22"/>
                <a:gd name="T5" fmla="*/ 20 h 49"/>
                <a:gd name="T6" fmla="*/ 11 w 22"/>
                <a:gd name="T7" fmla="*/ 49 h 49"/>
                <a:gd name="T8" fmla="*/ 22 w 22"/>
                <a:gd name="T9" fmla="*/ 20 h 49"/>
                <a:gd name="T10" fmla="*/ 19 w 22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9">
                  <a:moveTo>
                    <a:pt x="19" y="0"/>
                  </a:moveTo>
                  <a:lnTo>
                    <a:pt x="4" y="0"/>
                  </a:lnTo>
                  <a:lnTo>
                    <a:pt x="0" y="20"/>
                  </a:lnTo>
                  <a:lnTo>
                    <a:pt x="11" y="49"/>
                  </a:lnTo>
                  <a:lnTo>
                    <a:pt x="22" y="2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7" name="Freeform 677"/>
            <p:cNvSpPr>
              <a:spLocks/>
            </p:cNvSpPr>
            <p:nvPr/>
          </p:nvSpPr>
          <p:spPr bwMode="auto">
            <a:xfrm>
              <a:off x="6794500" y="1392238"/>
              <a:ext cx="222250" cy="212725"/>
            </a:xfrm>
            <a:custGeom>
              <a:avLst/>
              <a:gdLst>
                <a:gd name="T0" fmla="*/ 164 w 164"/>
                <a:gd name="T1" fmla="*/ 82 h 157"/>
                <a:gd name="T2" fmla="*/ 151 w 164"/>
                <a:gd name="T3" fmla="*/ 68 h 157"/>
                <a:gd name="T4" fmla="*/ 82 w 164"/>
                <a:gd name="T5" fmla="*/ 0 h 157"/>
                <a:gd name="T6" fmla="*/ 13 w 164"/>
                <a:gd name="T7" fmla="*/ 68 h 157"/>
                <a:gd name="T8" fmla="*/ 0 w 164"/>
                <a:gd name="T9" fmla="*/ 82 h 157"/>
                <a:gd name="T10" fmla="*/ 14 w 164"/>
                <a:gd name="T11" fmla="*/ 96 h 157"/>
                <a:gd name="T12" fmla="*/ 82 w 164"/>
                <a:gd name="T13" fmla="*/ 157 h 157"/>
                <a:gd name="T14" fmla="*/ 150 w 164"/>
                <a:gd name="T15" fmla="*/ 96 h 157"/>
                <a:gd name="T16" fmla="*/ 164 w 164"/>
                <a:gd name="T17" fmla="*/ 8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157">
                  <a:moveTo>
                    <a:pt x="164" y="82"/>
                  </a:moveTo>
                  <a:cubicBezTo>
                    <a:pt x="164" y="75"/>
                    <a:pt x="158" y="69"/>
                    <a:pt x="151" y="68"/>
                  </a:cubicBezTo>
                  <a:cubicBezTo>
                    <a:pt x="147" y="30"/>
                    <a:pt x="118" y="0"/>
                    <a:pt x="82" y="0"/>
                  </a:cubicBezTo>
                  <a:cubicBezTo>
                    <a:pt x="46" y="0"/>
                    <a:pt x="17" y="30"/>
                    <a:pt x="13" y="68"/>
                  </a:cubicBezTo>
                  <a:cubicBezTo>
                    <a:pt x="6" y="69"/>
                    <a:pt x="0" y="75"/>
                    <a:pt x="0" y="82"/>
                  </a:cubicBezTo>
                  <a:cubicBezTo>
                    <a:pt x="0" y="90"/>
                    <a:pt x="6" y="96"/>
                    <a:pt x="14" y="96"/>
                  </a:cubicBezTo>
                  <a:cubicBezTo>
                    <a:pt x="21" y="131"/>
                    <a:pt x="49" y="157"/>
                    <a:pt x="82" y="157"/>
                  </a:cubicBezTo>
                  <a:cubicBezTo>
                    <a:pt x="115" y="157"/>
                    <a:pt x="143" y="131"/>
                    <a:pt x="150" y="96"/>
                  </a:cubicBezTo>
                  <a:cubicBezTo>
                    <a:pt x="158" y="96"/>
                    <a:pt x="164" y="90"/>
                    <a:pt x="164" y="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8" name="Freeform 678"/>
            <p:cNvSpPr>
              <a:spLocks/>
            </p:cNvSpPr>
            <p:nvPr/>
          </p:nvSpPr>
          <p:spPr bwMode="auto">
            <a:xfrm>
              <a:off x="6780213" y="1314450"/>
              <a:ext cx="252413" cy="149225"/>
            </a:xfrm>
            <a:custGeom>
              <a:avLst/>
              <a:gdLst>
                <a:gd name="T0" fmla="*/ 186 w 186"/>
                <a:gd name="T1" fmla="*/ 111 h 111"/>
                <a:gd name="T2" fmla="*/ 93 w 186"/>
                <a:gd name="T3" fmla="*/ 0 h 111"/>
                <a:gd name="T4" fmla="*/ 0 w 186"/>
                <a:gd name="T5" fmla="*/ 111 h 111"/>
                <a:gd name="T6" fmla="*/ 186 w 186"/>
                <a:gd name="T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111">
                  <a:moveTo>
                    <a:pt x="186" y="111"/>
                  </a:moveTo>
                  <a:cubicBezTo>
                    <a:pt x="183" y="49"/>
                    <a:pt x="142" y="0"/>
                    <a:pt x="93" y="0"/>
                  </a:cubicBezTo>
                  <a:cubicBezTo>
                    <a:pt x="44" y="0"/>
                    <a:pt x="3" y="49"/>
                    <a:pt x="0" y="111"/>
                  </a:cubicBezTo>
                  <a:lnTo>
                    <a:pt x="186" y="111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9" name="Freeform 679"/>
            <p:cNvSpPr>
              <a:spLocks/>
            </p:cNvSpPr>
            <p:nvPr/>
          </p:nvSpPr>
          <p:spPr bwMode="auto">
            <a:xfrm>
              <a:off x="6811963" y="1463675"/>
              <a:ext cx="46038" cy="33338"/>
            </a:xfrm>
            <a:custGeom>
              <a:avLst/>
              <a:gdLst>
                <a:gd name="T0" fmla="*/ 0 w 29"/>
                <a:gd name="T1" fmla="*/ 13 h 21"/>
                <a:gd name="T2" fmla="*/ 15 w 29"/>
                <a:gd name="T3" fmla="*/ 21 h 21"/>
                <a:gd name="T4" fmla="*/ 29 w 29"/>
                <a:gd name="T5" fmla="*/ 21 h 21"/>
                <a:gd name="T6" fmla="*/ 29 w 29"/>
                <a:gd name="T7" fmla="*/ 0 h 21"/>
                <a:gd name="T8" fmla="*/ 0 w 29"/>
                <a:gd name="T9" fmla="*/ 0 h 21"/>
                <a:gd name="T10" fmla="*/ 0 w 29"/>
                <a:gd name="T11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0" y="13"/>
                  </a:moveTo>
                  <a:lnTo>
                    <a:pt x="15" y="21"/>
                  </a:lnTo>
                  <a:lnTo>
                    <a:pt x="29" y="21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0" name="Freeform 680"/>
            <p:cNvSpPr>
              <a:spLocks/>
            </p:cNvSpPr>
            <p:nvPr/>
          </p:nvSpPr>
          <p:spPr bwMode="auto">
            <a:xfrm>
              <a:off x="6954838" y="1463675"/>
              <a:ext cx="46038" cy="33338"/>
            </a:xfrm>
            <a:custGeom>
              <a:avLst/>
              <a:gdLst>
                <a:gd name="T0" fmla="*/ 29 w 29"/>
                <a:gd name="T1" fmla="*/ 13 h 21"/>
                <a:gd name="T2" fmla="*/ 14 w 29"/>
                <a:gd name="T3" fmla="*/ 21 h 21"/>
                <a:gd name="T4" fmla="*/ 0 w 29"/>
                <a:gd name="T5" fmla="*/ 21 h 21"/>
                <a:gd name="T6" fmla="*/ 0 w 29"/>
                <a:gd name="T7" fmla="*/ 0 h 21"/>
                <a:gd name="T8" fmla="*/ 29 w 29"/>
                <a:gd name="T9" fmla="*/ 0 h 21"/>
                <a:gd name="T10" fmla="*/ 29 w 29"/>
                <a:gd name="T11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29" y="13"/>
                  </a:moveTo>
                  <a:lnTo>
                    <a:pt x="1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9" y="0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" name="Freeform 681"/>
            <p:cNvSpPr>
              <a:spLocks/>
            </p:cNvSpPr>
            <p:nvPr/>
          </p:nvSpPr>
          <p:spPr bwMode="auto">
            <a:xfrm>
              <a:off x="6888163" y="1287463"/>
              <a:ext cx="34925" cy="134938"/>
            </a:xfrm>
            <a:custGeom>
              <a:avLst/>
              <a:gdLst>
                <a:gd name="T0" fmla="*/ 14 w 26"/>
                <a:gd name="T1" fmla="*/ 100 h 100"/>
                <a:gd name="T2" fmla="*/ 12 w 26"/>
                <a:gd name="T3" fmla="*/ 100 h 100"/>
                <a:gd name="T4" fmla="*/ 0 w 26"/>
                <a:gd name="T5" fmla="*/ 88 h 100"/>
                <a:gd name="T6" fmla="*/ 0 w 26"/>
                <a:gd name="T7" fmla="*/ 11 h 100"/>
                <a:gd name="T8" fmla="*/ 12 w 26"/>
                <a:gd name="T9" fmla="*/ 0 h 100"/>
                <a:gd name="T10" fmla="*/ 14 w 26"/>
                <a:gd name="T11" fmla="*/ 0 h 100"/>
                <a:gd name="T12" fmla="*/ 26 w 26"/>
                <a:gd name="T13" fmla="*/ 11 h 100"/>
                <a:gd name="T14" fmla="*/ 26 w 26"/>
                <a:gd name="T15" fmla="*/ 88 h 100"/>
                <a:gd name="T16" fmla="*/ 14 w 26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00">
                  <a:moveTo>
                    <a:pt x="14" y="100"/>
                  </a:moveTo>
                  <a:cubicBezTo>
                    <a:pt x="12" y="100"/>
                    <a:pt x="12" y="100"/>
                    <a:pt x="12" y="100"/>
                  </a:cubicBezTo>
                  <a:cubicBezTo>
                    <a:pt x="6" y="100"/>
                    <a:pt x="0" y="95"/>
                    <a:pt x="0" y="8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0" y="0"/>
                    <a:pt x="26" y="5"/>
                    <a:pt x="26" y="11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95"/>
                    <a:pt x="20" y="100"/>
                    <a:pt x="14" y="1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2" name="Rectangle 682"/>
            <p:cNvSpPr>
              <a:spLocks noChangeArrowheads="1"/>
            </p:cNvSpPr>
            <p:nvPr/>
          </p:nvSpPr>
          <p:spPr bwMode="auto">
            <a:xfrm>
              <a:off x="6577013" y="1530350"/>
              <a:ext cx="180975" cy="29686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" name="Rectangle 683"/>
            <p:cNvSpPr>
              <a:spLocks noChangeArrowheads="1"/>
            </p:cNvSpPr>
            <p:nvPr/>
          </p:nvSpPr>
          <p:spPr bwMode="auto">
            <a:xfrm>
              <a:off x="6615113" y="1490663"/>
              <a:ext cx="104775" cy="396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4" name="Line 684"/>
            <p:cNvSpPr>
              <a:spLocks noChangeShapeType="1"/>
            </p:cNvSpPr>
            <p:nvPr/>
          </p:nvSpPr>
          <p:spPr bwMode="auto">
            <a:xfrm flipV="1">
              <a:off x="6667500" y="1452563"/>
              <a:ext cx="0" cy="38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5" name="Rectangle 685"/>
            <p:cNvSpPr>
              <a:spLocks noChangeArrowheads="1"/>
            </p:cNvSpPr>
            <p:nvPr/>
          </p:nvSpPr>
          <p:spPr bwMode="auto">
            <a:xfrm>
              <a:off x="6602413" y="1562100"/>
              <a:ext cx="130175" cy="269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6" name="Rectangle 686"/>
            <p:cNvSpPr>
              <a:spLocks noChangeArrowheads="1"/>
            </p:cNvSpPr>
            <p:nvPr/>
          </p:nvSpPr>
          <p:spPr bwMode="auto">
            <a:xfrm>
              <a:off x="6602413" y="1620838"/>
              <a:ext cx="130175" cy="269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7" name="Line 687"/>
            <p:cNvSpPr>
              <a:spLocks noChangeShapeType="1"/>
            </p:cNvSpPr>
            <p:nvPr/>
          </p:nvSpPr>
          <p:spPr bwMode="auto">
            <a:xfrm>
              <a:off x="6616700" y="1679575"/>
              <a:ext cx="0" cy="1158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8" name="Line 688"/>
            <p:cNvSpPr>
              <a:spLocks noChangeShapeType="1"/>
            </p:cNvSpPr>
            <p:nvPr/>
          </p:nvSpPr>
          <p:spPr bwMode="auto">
            <a:xfrm>
              <a:off x="6667500" y="1679575"/>
              <a:ext cx="0" cy="1158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9" name="Line 689"/>
            <p:cNvSpPr>
              <a:spLocks noChangeShapeType="1"/>
            </p:cNvSpPr>
            <p:nvPr/>
          </p:nvSpPr>
          <p:spPr bwMode="auto">
            <a:xfrm>
              <a:off x="6718300" y="1679575"/>
              <a:ext cx="0" cy="1158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sp>
        <p:nvSpPr>
          <p:cNvPr id="735" name="TextBox 734"/>
          <p:cNvSpPr txBox="1"/>
          <p:nvPr/>
        </p:nvSpPr>
        <p:spPr>
          <a:xfrm>
            <a:off x="5727292" y="611504"/>
            <a:ext cx="202010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ЛЮДИ РАЗНЫХ ПРОФЕССИЙ</a:t>
            </a:r>
            <a:endParaRPr lang="ru-RU" sz="1000" dirty="0"/>
          </a:p>
        </p:txBody>
      </p:sp>
      <p:sp>
        <p:nvSpPr>
          <p:cNvPr id="737" name="TextBox 736"/>
          <p:cNvSpPr txBox="1"/>
          <p:nvPr/>
        </p:nvSpPr>
        <p:spPr>
          <a:xfrm>
            <a:off x="1802049" y="611504"/>
            <a:ext cx="9220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МЕДИЦИНА</a:t>
            </a:r>
            <a:endParaRPr lang="ru-RU" sz="1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14</a:t>
            </a:fld>
            <a:endParaRPr lang="ru-RU"/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977" y="1044279"/>
            <a:ext cx="452539" cy="445260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0369" y="1049820"/>
            <a:ext cx="456478" cy="434179"/>
          </a:xfrm>
          <a:prstGeom prst="rect">
            <a:avLst/>
          </a:prstGeom>
        </p:spPr>
      </p:pic>
      <p:pic>
        <p:nvPicPr>
          <p:cNvPr id="175" name="Picture 17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0189" y="1068870"/>
            <a:ext cx="405317" cy="396079"/>
          </a:xfrm>
          <a:prstGeom prst="rect">
            <a:avLst/>
          </a:prstGeom>
        </p:spPr>
      </p:pic>
      <p:pic>
        <p:nvPicPr>
          <p:cNvPr id="177" name="Picture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027" y="1042758"/>
            <a:ext cx="441824" cy="448302"/>
          </a:xfrm>
          <a:prstGeom prst="rect">
            <a:avLst/>
          </a:prstGeom>
        </p:spPr>
      </p:pic>
      <p:pic>
        <p:nvPicPr>
          <p:cNvPr id="194" name="Picture 1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1021" y="1076013"/>
            <a:ext cx="386462" cy="381792"/>
          </a:xfrm>
          <a:prstGeom prst="rect">
            <a:avLst/>
          </a:prstGeom>
        </p:spPr>
      </p:pic>
      <p:pic>
        <p:nvPicPr>
          <p:cNvPr id="196" name="Picture 19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221" y="3732656"/>
            <a:ext cx="506050" cy="453850"/>
          </a:xfrm>
          <a:prstGeom prst="rect">
            <a:avLst/>
          </a:prstGeom>
        </p:spPr>
      </p:pic>
      <p:pic>
        <p:nvPicPr>
          <p:cNvPr id="197" name="Picture 19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809" y="1653518"/>
            <a:ext cx="498874" cy="480897"/>
          </a:xfrm>
          <a:prstGeom prst="rect">
            <a:avLst/>
          </a:prstGeom>
        </p:spPr>
      </p:pic>
      <p:pic>
        <p:nvPicPr>
          <p:cNvPr id="198" name="Picture 19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1204" y="1673134"/>
            <a:ext cx="454809" cy="441665"/>
          </a:xfrm>
          <a:prstGeom prst="rect">
            <a:avLst/>
          </a:prstGeom>
        </p:spPr>
      </p:pic>
      <p:pic>
        <p:nvPicPr>
          <p:cNvPr id="199" name="Picture 198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1440" y="1646790"/>
            <a:ext cx="522815" cy="494352"/>
          </a:xfrm>
          <a:prstGeom prst="rect">
            <a:avLst/>
          </a:prstGeom>
        </p:spPr>
      </p:pic>
      <p:pic>
        <p:nvPicPr>
          <p:cNvPr id="200" name="Picture 19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6306" y="1654255"/>
            <a:ext cx="459267" cy="479423"/>
          </a:xfrm>
          <a:prstGeom prst="rect">
            <a:avLst/>
          </a:prstGeom>
        </p:spPr>
      </p:pic>
      <p:pic>
        <p:nvPicPr>
          <p:cNvPr id="223" name="Picture 22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8347" y="1679258"/>
            <a:ext cx="451810" cy="429417"/>
          </a:xfrm>
          <a:prstGeom prst="rect">
            <a:avLst/>
          </a:prstGeom>
        </p:spPr>
      </p:pic>
      <p:pic>
        <p:nvPicPr>
          <p:cNvPr id="225" name="Picture 22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4953" y="3754398"/>
            <a:ext cx="435788" cy="410367"/>
          </a:xfrm>
          <a:prstGeom prst="rect">
            <a:avLst/>
          </a:prstGeom>
        </p:spPr>
      </p:pic>
      <p:pic>
        <p:nvPicPr>
          <p:cNvPr id="227" name="Picture 22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856" y="2434550"/>
            <a:ext cx="362781" cy="396080"/>
          </a:xfrm>
          <a:prstGeom prst="rect">
            <a:avLst/>
          </a:prstGeom>
        </p:spPr>
      </p:pic>
      <p:pic>
        <p:nvPicPr>
          <p:cNvPr id="229" name="Picture 22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1622" y="2461935"/>
            <a:ext cx="373972" cy="341311"/>
          </a:xfrm>
          <a:prstGeom prst="rect">
            <a:avLst/>
          </a:prstGeom>
        </p:spPr>
      </p:pic>
      <p:pic>
        <p:nvPicPr>
          <p:cNvPr id="582" name="Picture 581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4445" y="2391092"/>
            <a:ext cx="476804" cy="482996"/>
          </a:xfrm>
          <a:prstGeom prst="rect">
            <a:avLst/>
          </a:prstGeom>
        </p:spPr>
      </p:pic>
      <p:pic>
        <p:nvPicPr>
          <p:cNvPr id="736" name="Picture 735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8190" y="2395891"/>
            <a:ext cx="395498" cy="473399"/>
          </a:xfrm>
          <a:prstGeom prst="rect">
            <a:avLst/>
          </a:prstGeom>
        </p:spPr>
      </p:pic>
      <p:pic>
        <p:nvPicPr>
          <p:cNvPr id="738" name="Picture 737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9727" y="2421569"/>
            <a:ext cx="369050" cy="422042"/>
          </a:xfrm>
          <a:prstGeom prst="rect">
            <a:avLst/>
          </a:prstGeom>
        </p:spPr>
      </p:pic>
      <p:pic>
        <p:nvPicPr>
          <p:cNvPr id="739" name="Picture 73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0751" y="3722846"/>
            <a:ext cx="475715" cy="473471"/>
          </a:xfrm>
          <a:prstGeom prst="rect">
            <a:avLst/>
          </a:prstGeom>
        </p:spPr>
      </p:pic>
      <p:pic>
        <p:nvPicPr>
          <p:cNvPr id="740" name="Picture 739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025" y="3047471"/>
            <a:ext cx="454442" cy="477268"/>
          </a:xfrm>
          <a:prstGeom prst="rect">
            <a:avLst/>
          </a:prstGeom>
        </p:spPr>
      </p:pic>
      <p:pic>
        <p:nvPicPr>
          <p:cNvPr id="741" name="Picture 740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1793" y="3071475"/>
            <a:ext cx="453630" cy="429261"/>
          </a:xfrm>
          <a:prstGeom prst="rect">
            <a:avLst/>
          </a:prstGeom>
        </p:spPr>
      </p:pic>
      <p:pic>
        <p:nvPicPr>
          <p:cNvPr id="742" name="Picture 741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6273" y="3071623"/>
            <a:ext cx="413149" cy="428964"/>
          </a:xfrm>
          <a:prstGeom prst="rect">
            <a:avLst/>
          </a:prstGeom>
        </p:spPr>
      </p:pic>
      <p:pic>
        <p:nvPicPr>
          <p:cNvPr id="743" name="Picture 742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3327" y="3053202"/>
            <a:ext cx="485224" cy="465806"/>
          </a:xfrm>
          <a:prstGeom prst="rect">
            <a:avLst/>
          </a:prstGeom>
        </p:spPr>
      </p:pic>
      <p:pic>
        <p:nvPicPr>
          <p:cNvPr id="744" name="Picture 743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7274" y="3055919"/>
            <a:ext cx="493956" cy="4603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448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9" name="Объект 508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733543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35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26" name="Группа 625"/>
          <p:cNvGrpSpPr>
            <a:grpSpLocks noChangeAspect="1"/>
          </p:cNvGrpSpPr>
          <p:nvPr/>
        </p:nvGrpSpPr>
        <p:grpSpPr>
          <a:xfrm>
            <a:off x="550365" y="1179479"/>
            <a:ext cx="468000" cy="468000"/>
            <a:chOff x="1253272" y="3469140"/>
            <a:chExt cx="468000" cy="468000"/>
          </a:xfrm>
        </p:grpSpPr>
        <p:sp>
          <p:nvSpPr>
            <p:cNvPr id="1219" name="Овал 8"/>
            <p:cNvSpPr/>
            <p:nvPr/>
          </p:nvSpPr>
          <p:spPr bwMode="auto">
            <a:xfrm>
              <a:off x="1253272" y="3469140"/>
              <a:ext cx="468000" cy="468000"/>
            </a:xfrm>
            <a:prstGeom prst="ellipse">
              <a:avLst/>
            </a:prstGeom>
            <a:solidFill>
              <a:schemeClr val="accent1"/>
            </a:solidFill>
            <a:ln w="3810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7200" b="1" dirty="0" smtClean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grpSp>
          <p:nvGrpSpPr>
            <p:cNvPr id="1220" name="Group 77"/>
            <p:cNvGrpSpPr>
              <a:grpSpLocks noChangeAspect="1"/>
            </p:cNvGrpSpPr>
            <p:nvPr/>
          </p:nvGrpSpPr>
          <p:grpSpPr bwMode="auto">
            <a:xfrm>
              <a:off x="1358370" y="3546866"/>
              <a:ext cx="245530" cy="288000"/>
              <a:chOff x="-357" y="782"/>
              <a:chExt cx="740" cy="868"/>
            </a:xfrm>
            <a:solidFill>
              <a:schemeClr val="bg1"/>
            </a:solidFill>
          </p:grpSpPr>
          <p:sp>
            <p:nvSpPr>
              <p:cNvPr id="1221" name="Freeform 78"/>
              <p:cNvSpPr>
                <a:spLocks noEditPoints="1"/>
              </p:cNvSpPr>
              <p:nvPr/>
            </p:nvSpPr>
            <p:spPr bwMode="auto">
              <a:xfrm>
                <a:off x="-354" y="784"/>
                <a:ext cx="734" cy="864"/>
              </a:xfrm>
              <a:custGeom>
                <a:avLst/>
                <a:gdLst>
                  <a:gd name="T0" fmla="*/ 285 w 308"/>
                  <a:gd name="T1" fmla="*/ 316 h 363"/>
                  <a:gd name="T2" fmla="*/ 263 w 308"/>
                  <a:gd name="T3" fmla="*/ 316 h 363"/>
                  <a:gd name="T4" fmla="*/ 252 w 308"/>
                  <a:gd name="T5" fmla="*/ 189 h 363"/>
                  <a:gd name="T6" fmla="*/ 200 w 308"/>
                  <a:gd name="T7" fmla="*/ 229 h 363"/>
                  <a:gd name="T8" fmla="*/ 192 w 308"/>
                  <a:gd name="T9" fmla="*/ 269 h 363"/>
                  <a:gd name="T10" fmla="*/ 30 w 308"/>
                  <a:gd name="T11" fmla="*/ 269 h 363"/>
                  <a:gd name="T12" fmla="*/ 19 w 308"/>
                  <a:gd name="T13" fmla="*/ 281 h 363"/>
                  <a:gd name="T14" fmla="*/ 19 w 308"/>
                  <a:gd name="T15" fmla="*/ 281 h 363"/>
                  <a:gd name="T16" fmla="*/ 30 w 308"/>
                  <a:gd name="T17" fmla="*/ 292 h 363"/>
                  <a:gd name="T18" fmla="*/ 182 w 308"/>
                  <a:gd name="T19" fmla="*/ 292 h 363"/>
                  <a:gd name="T20" fmla="*/ 165 w 308"/>
                  <a:gd name="T21" fmla="*/ 316 h 363"/>
                  <a:gd name="T22" fmla="*/ 23 w 308"/>
                  <a:gd name="T23" fmla="*/ 316 h 363"/>
                  <a:gd name="T24" fmla="*/ 0 w 308"/>
                  <a:gd name="T25" fmla="*/ 339 h 363"/>
                  <a:gd name="T26" fmla="*/ 0 w 308"/>
                  <a:gd name="T27" fmla="*/ 339 h 363"/>
                  <a:gd name="T28" fmla="*/ 23 w 308"/>
                  <a:gd name="T29" fmla="*/ 363 h 363"/>
                  <a:gd name="T30" fmla="*/ 285 w 308"/>
                  <a:gd name="T31" fmla="*/ 363 h 363"/>
                  <a:gd name="T32" fmla="*/ 308 w 308"/>
                  <a:gd name="T33" fmla="*/ 339 h 363"/>
                  <a:gd name="T34" fmla="*/ 308 w 308"/>
                  <a:gd name="T35" fmla="*/ 339 h 363"/>
                  <a:gd name="T36" fmla="*/ 285 w 308"/>
                  <a:gd name="T37" fmla="*/ 316 h 363"/>
                  <a:gd name="T38" fmla="*/ 185 w 308"/>
                  <a:gd name="T39" fmla="*/ 287 h 363"/>
                  <a:gd name="T40" fmla="*/ 30 w 308"/>
                  <a:gd name="T41" fmla="*/ 287 h 363"/>
                  <a:gd name="T42" fmla="*/ 24 w 308"/>
                  <a:gd name="T43" fmla="*/ 281 h 363"/>
                  <a:gd name="T44" fmla="*/ 30 w 308"/>
                  <a:gd name="T45" fmla="*/ 274 h 363"/>
                  <a:gd name="T46" fmla="*/ 190 w 308"/>
                  <a:gd name="T47" fmla="*/ 274 h 363"/>
                  <a:gd name="T48" fmla="*/ 185 w 308"/>
                  <a:gd name="T49" fmla="*/ 287 h 363"/>
                  <a:gd name="T50" fmla="*/ 239 w 308"/>
                  <a:gd name="T51" fmla="*/ 75 h 363"/>
                  <a:gd name="T52" fmla="*/ 241 w 308"/>
                  <a:gd name="T53" fmla="*/ 89 h 363"/>
                  <a:gd name="T54" fmla="*/ 218 w 308"/>
                  <a:gd name="T55" fmla="*/ 123 h 363"/>
                  <a:gd name="T56" fmla="*/ 200 w 308"/>
                  <a:gd name="T57" fmla="*/ 120 h 363"/>
                  <a:gd name="T58" fmla="*/ 145 w 308"/>
                  <a:gd name="T59" fmla="*/ 175 h 363"/>
                  <a:gd name="T60" fmla="*/ 159 w 308"/>
                  <a:gd name="T61" fmla="*/ 211 h 363"/>
                  <a:gd name="T62" fmla="*/ 149 w 308"/>
                  <a:gd name="T63" fmla="*/ 225 h 363"/>
                  <a:gd name="T64" fmla="*/ 86 w 308"/>
                  <a:gd name="T65" fmla="*/ 183 h 363"/>
                  <a:gd name="T66" fmla="*/ 178 w 308"/>
                  <a:gd name="T67" fmla="*/ 46 h 363"/>
                  <a:gd name="T68" fmla="*/ 192 w 308"/>
                  <a:gd name="T69" fmla="*/ 44 h 363"/>
                  <a:gd name="T70" fmla="*/ 207 w 308"/>
                  <a:gd name="T71" fmla="*/ 54 h 363"/>
                  <a:gd name="T72" fmla="*/ 202 w 308"/>
                  <a:gd name="T73" fmla="*/ 13 h 363"/>
                  <a:gd name="T74" fmla="*/ 210 w 308"/>
                  <a:gd name="T75" fmla="*/ 1 h 363"/>
                  <a:gd name="T76" fmla="*/ 216 w 308"/>
                  <a:gd name="T77" fmla="*/ 0 h 363"/>
                  <a:gd name="T78" fmla="*/ 270 w 308"/>
                  <a:gd name="T79" fmla="*/ 37 h 363"/>
                  <a:gd name="T80" fmla="*/ 271 w 308"/>
                  <a:gd name="T81" fmla="*/ 43 h 363"/>
                  <a:gd name="T82" fmla="*/ 263 w 308"/>
                  <a:gd name="T83" fmla="*/ 54 h 363"/>
                  <a:gd name="T84" fmla="*/ 224 w 308"/>
                  <a:gd name="T85" fmla="*/ 65 h 363"/>
                  <a:gd name="T86" fmla="*/ 239 w 308"/>
                  <a:gd name="T87" fmla="*/ 75 h 363"/>
                  <a:gd name="T88" fmla="*/ 75 w 308"/>
                  <a:gd name="T89" fmla="*/ 200 h 363"/>
                  <a:gd name="T90" fmla="*/ 137 w 308"/>
                  <a:gd name="T91" fmla="*/ 243 h 363"/>
                  <a:gd name="T92" fmla="*/ 135 w 308"/>
                  <a:gd name="T93" fmla="*/ 246 h 363"/>
                  <a:gd name="T94" fmla="*/ 109 w 308"/>
                  <a:gd name="T95" fmla="*/ 251 h 363"/>
                  <a:gd name="T96" fmla="*/ 78 w 308"/>
                  <a:gd name="T97" fmla="*/ 229 h 363"/>
                  <a:gd name="T98" fmla="*/ 72 w 308"/>
                  <a:gd name="T99" fmla="*/ 203 h 363"/>
                  <a:gd name="T100" fmla="*/ 75 w 308"/>
                  <a:gd name="T101" fmla="*/ 200 h 363"/>
                  <a:gd name="T102" fmla="*/ 200 w 308"/>
                  <a:gd name="T103" fmla="*/ 134 h 363"/>
                  <a:gd name="T104" fmla="*/ 241 w 308"/>
                  <a:gd name="T105" fmla="*/ 175 h 363"/>
                  <a:gd name="T106" fmla="*/ 200 w 308"/>
                  <a:gd name="T107" fmla="*/ 216 h 363"/>
                  <a:gd name="T108" fmla="*/ 159 w 308"/>
                  <a:gd name="T109" fmla="*/ 175 h 363"/>
                  <a:gd name="T110" fmla="*/ 200 w 308"/>
                  <a:gd name="T111" fmla="*/ 134 h 363"/>
                  <a:gd name="T112" fmla="*/ 200 w 308"/>
                  <a:gd name="T113" fmla="*/ 154 h 363"/>
                  <a:gd name="T114" fmla="*/ 221 w 308"/>
                  <a:gd name="T115" fmla="*/ 175 h 363"/>
                  <a:gd name="T116" fmla="*/ 200 w 308"/>
                  <a:gd name="T117" fmla="*/ 196 h 363"/>
                  <a:gd name="T118" fmla="*/ 179 w 308"/>
                  <a:gd name="T119" fmla="*/ 175 h 363"/>
                  <a:gd name="T120" fmla="*/ 200 w 308"/>
                  <a:gd name="T121" fmla="*/ 15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8" h="363">
                    <a:moveTo>
                      <a:pt x="285" y="316"/>
                    </a:moveTo>
                    <a:cubicBezTo>
                      <a:pt x="263" y="316"/>
                      <a:pt x="263" y="316"/>
                      <a:pt x="263" y="316"/>
                    </a:cubicBezTo>
                    <a:cubicBezTo>
                      <a:pt x="289" y="278"/>
                      <a:pt x="286" y="236"/>
                      <a:pt x="252" y="189"/>
                    </a:cubicBezTo>
                    <a:cubicBezTo>
                      <a:pt x="246" y="212"/>
                      <a:pt x="225" y="229"/>
                      <a:pt x="200" y="229"/>
                    </a:cubicBezTo>
                    <a:cubicBezTo>
                      <a:pt x="199" y="244"/>
                      <a:pt x="196" y="257"/>
                      <a:pt x="192" y="269"/>
                    </a:cubicBezTo>
                    <a:cubicBezTo>
                      <a:pt x="30" y="269"/>
                      <a:pt x="30" y="269"/>
                      <a:pt x="30" y="269"/>
                    </a:cubicBezTo>
                    <a:cubicBezTo>
                      <a:pt x="24" y="269"/>
                      <a:pt x="19" y="274"/>
                      <a:pt x="19" y="281"/>
                    </a:cubicBezTo>
                    <a:cubicBezTo>
                      <a:pt x="19" y="281"/>
                      <a:pt x="19" y="281"/>
                      <a:pt x="19" y="281"/>
                    </a:cubicBezTo>
                    <a:cubicBezTo>
                      <a:pt x="19" y="287"/>
                      <a:pt x="24" y="292"/>
                      <a:pt x="30" y="292"/>
                    </a:cubicBezTo>
                    <a:cubicBezTo>
                      <a:pt x="182" y="292"/>
                      <a:pt x="182" y="292"/>
                      <a:pt x="182" y="292"/>
                    </a:cubicBezTo>
                    <a:cubicBezTo>
                      <a:pt x="177" y="301"/>
                      <a:pt x="172" y="309"/>
                      <a:pt x="165" y="316"/>
                    </a:cubicBezTo>
                    <a:cubicBezTo>
                      <a:pt x="23" y="316"/>
                      <a:pt x="23" y="316"/>
                      <a:pt x="23" y="316"/>
                    </a:cubicBezTo>
                    <a:cubicBezTo>
                      <a:pt x="11" y="316"/>
                      <a:pt x="0" y="327"/>
                      <a:pt x="0" y="339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0" y="352"/>
                      <a:pt x="11" y="363"/>
                      <a:pt x="23" y="363"/>
                    </a:cubicBezTo>
                    <a:cubicBezTo>
                      <a:pt x="285" y="363"/>
                      <a:pt x="285" y="363"/>
                      <a:pt x="285" y="363"/>
                    </a:cubicBezTo>
                    <a:cubicBezTo>
                      <a:pt x="298" y="363"/>
                      <a:pt x="308" y="352"/>
                      <a:pt x="308" y="339"/>
                    </a:cubicBezTo>
                    <a:cubicBezTo>
                      <a:pt x="308" y="339"/>
                      <a:pt x="308" y="339"/>
                      <a:pt x="308" y="339"/>
                    </a:cubicBezTo>
                    <a:cubicBezTo>
                      <a:pt x="308" y="327"/>
                      <a:pt x="298" y="316"/>
                      <a:pt x="285" y="316"/>
                    </a:cubicBezTo>
                    <a:close/>
                    <a:moveTo>
                      <a:pt x="185" y="287"/>
                    </a:moveTo>
                    <a:cubicBezTo>
                      <a:pt x="30" y="287"/>
                      <a:pt x="30" y="287"/>
                      <a:pt x="30" y="287"/>
                    </a:cubicBezTo>
                    <a:cubicBezTo>
                      <a:pt x="27" y="287"/>
                      <a:pt x="24" y="284"/>
                      <a:pt x="24" y="281"/>
                    </a:cubicBezTo>
                    <a:cubicBezTo>
                      <a:pt x="24" y="277"/>
                      <a:pt x="27" y="274"/>
                      <a:pt x="30" y="274"/>
                    </a:cubicBezTo>
                    <a:cubicBezTo>
                      <a:pt x="190" y="274"/>
                      <a:pt x="190" y="274"/>
                      <a:pt x="190" y="274"/>
                    </a:cubicBezTo>
                    <a:cubicBezTo>
                      <a:pt x="189" y="279"/>
                      <a:pt x="187" y="283"/>
                      <a:pt x="185" y="287"/>
                    </a:cubicBezTo>
                    <a:close/>
                    <a:moveTo>
                      <a:pt x="239" y="75"/>
                    </a:moveTo>
                    <a:cubicBezTo>
                      <a:pt x="243" y="78"/>
                      <a:pt x="244" y="84"/>
                      <a:pt x="241" y="89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2" y="121"/>
                      <a:pt x="206" y="120"/>
                      <a:pt x="200" y="120"/>
                    </a:cubicBezTo>
                    <a:cubicBezTo>
                      <a:pt x="169" y="120"/>
                      <a:pt x="145" y="144"/>
                      <a:pt x="145" y="175"/>
                    </a:cubicBezTo>
                    <a:cubicBezTo>
                      <a:pt x="145" y="188"/>
                      <a:pt x="150" y="201"/>
                      <a:pt x="159" y="211"/>
                    </a:cubicBezTo>
                    <a:cubicBezTo>
                      <a:pt x="149" y="225"/>
                      <a:pt x="149" y="225"/>
                      <a:pt x="149" y="225"/>
                    </a:cubicBezTo>
                    <a:cubicBezTo>
                      <a:pt x="86" y="183"/>
                      <a:pt x="86" y="183"/>
                      <a:pt x="86" y="183"/>
                    </a:cubicBezTo>
                    <a:cubicBezTo>
                      <a:pt x="178" y="46"/>
                      <a:pt x="178" y="46"/>
                      <a:pt x="178" y="46"/>
                    </a:cubicBezTo>
                    <a:cubicBezTo>
                      <a:pt x="181" y="42"/>
                      <a:pt x="187" y="41"/>
                      <a:pt x="192" y="4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201" y="8"/>
                      <a:pt x="205" y="3"/>
                      <a:pt x="210" y="1"/>
                    </a:cubicBezTo>
                    <a:cubicBezTo>
                      <a:pt x="216" y="0"/>
                      <a:pt x="216" y="0"/>
                      <a:pt x="216" y="0"/>
                    </a:cubicBezTo>
                    <a:cubicBezTo>
                      <a:pt x="270" y="37"/>
                      <a:pt x="270" y="37"/>
                      <a:pt x="270" y="37"/>
                    </a:cubicBezTo>
                    <a:cubicBezTo>
                      <a:pt x="271" y="43"/>
                      <a:pt x="271" y="43"/>
                      <a:pt x="271" y="43"/>
                    </a:cubicBezTo>
                    <a:cubicBezTo>
                      <a:pt x="272" y="48"/>
                      <a:pt x="268" y="53"/>
                      <a:pt x="263" y="54"/>
                    </a:cubicBezTo>
                    <a:cubicBezTo>
                      <a:pt x="224" y="65"/>
                      <a:pt x="224" y="65"/>
                      <a:pt x="224" y="65"/>
                    </a:cubicBezTo>
                    <a:cubicBezTo>
                      <a:pt x="239" y="75"/>
                      <a:pt x="239" y="75"/>
                      <a:pt x="239" y="75"/>
                    </a:cubicBezTo>
                    <a:close/>
                    <a:moveTo>
                      <a:pt x="75" y="200"/>
                    </a:moveTo>
                    <a:cubicBezTo>
                      <a:pt x="137" y="243"/>
                      <a:pt x="137" y="243"/>
                      <a:pt x="137" y="243"/>
                    </a:cubicBezTo>
                    <a:cubicBezTo>
                      <a:pt x="135" y="246"/>
                      <a:pt x="135" y="246"/>
                      <a:pt x="135" y="246"/>
                    </a:cubicBezTo>
                    <a:cubicBezTo>
                      <a:pt x="129" y="254"/>
                      <a:pt x="118" y="256"/>
                      <a:pt x="109" y="251"/>
                    </a:cubicBezTo>
                    <a:cubicBezTo>
                      <a:pt x="78" y="229"/>
                      <a:pt x="78" y="229"/>
                      <a:pt x="78" y="229"/>
                    </a:cubicBezTo>
                    <a:cubicBezTo>
                      <a:pt x="69" y="224"/>
                      <a:pt x="67" y="212"/>
                      <a:pt x="72" y="203"/>
                    </a:cubicBezTo>
                    <a:cubicBezTo>
                      <a:pt x="75" y="200"/>
                      <a:pt x="75" y="200"/>
                      <a:pt x="75" y="200"/>
                    </a:cubicBezTo>
                    <a:close/>
                    <a:moveTo>
                      <a:pt x="200" y="134"/>
                    </a:moveTo>
                    <a:cubicBezTo>
                      <a:pt x="222" y="134"/>
                      <a:pt x="241" y="152"/>
                      <a:pt x="241" y="175"/>
                    </a:cubicBezTo>
                    <a:cubicBezTo>
                      <a:pt x="241" y="197"/>
                      <a:pt x="222" y="216"/>
                      <a:pt x="200" y="216"/>
                    </a:cubicBezTo>
                    <a:cubicBezTo>
                      <a:pt x="177" y="216"/>
                      <a:pt x="159" y="197"/>
                      <a:pt x="159" y="175"/>
                    </a:cubicBezTo>
                    <a:cubicBezTo>
                      <a:pt x="159" y="152"/>
                      <a:pt x="177" y="134"/>
                      <a:pt x="200" y="134"/>
                    </a:cubicBezTo>
                    <a:close/>
                    <a:moveTo>
                      <a:pt x="200" y="154"/>
                    </a:moveTo>
                    <a:cubicBezTo>
                      <a:pt x="211" y="154"/>
                      <a:pt x="221" y="163"/>
                      <a:pt x="221" y="175"/>
                    </a:cubicBezTo>
                    <a:cubicBezTo>
                      <a:pt x="221" y="186"/>
                      <a:pt x="211" y="196"/>
                      <a:pt x="200" y="196"/>
                    </a:cubicBezTo>
                    <a:cubicBezTo>
                      <a:pt x="188" y="196"/>
                      <a:pt x="179" y="186"/>
                      <a:pt x="179" y="175"/>
                    </a:cubicBezTo>
                    <a:cubicBezTo>
                      <a:pt x="179" y="163"/>
                      <a:pt x="188" y="154"/>
                      <a:pt x="200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2" name="Freeform 79"/>
              <p:cNvSpPr>
                <a:spLocks noEditPoints="1"/>
              </p:cNvSpPr>
              <p:nvPr/>
            </p:nvSpPr>
            <p:spPr bwMode="auto">
              <a:xfrm>
                <a:off x="-357" y="782"/>
                <a:ext cx="740" cy="868"/>
              </a:xfrm>
              <a:custGeom>
                <a:avLst/>
                <a:gdLst>
                  <a:gd name="T0" fmla="*/ 0 w 310"/>
                  <a:gd name="T1" fmla="*/ 340 h 365"/>
                  <a:gd name="T2" fmla="*/ 181 w 310"/>
                  <a:gd name="T3" fmla="*/ 294 h 365"/>
                  <a:gd name="T4" fmla="*/ 31 w 310"/>
                  <a:gd name="T5" fmla="*/ 269 h 365"/>
                  <a:gd name="T6" fmla="*/ 200 w 310"/>
                  <a:gd name="T7" fmla="*/ 229 h 365"/>
                  <a:gd name="T8" fmla="*/ 253 w 310"/>
                  <a:gd name="T9" fmla="*/ 188 h 365"/>
                  <a:gd name="T10" fmla="*/ 286 w 310"/>
                  <a:gd name="T11" fmla="*/ 316 h 365"/>
                  <a:gd name="T12" fmla="*/ 24 w 310"/>
                  <a:gd name="T13" fmla="*/ 318 h 365"/>
                  <a:gd name="T14" fmla="*/ 286 w 310"/>
                  <a:gd name="T15" fmla="*/ 362 h 365"/>
                  <a:gd name="T16" fmla="*/ 262 w 310"/>
                  <a:gd name="T17" fmla="*/ 318 h 365"/>
                  <a:gd name="T18" fmla="*/ 202 w 310"/>
                  <a:gd name="T19" fmla="*/ 231 h 365"/>
                  <a:gd name="T20" fmla="*/ 31 w 310"/>
                  <a:gd name="T21" fmla="*/ 271 h 365"/>
                  <a:gd name="T22" fmla="*/ 185 w 310"/>
                  <a:gd name="T23" fmla="*/ 292 h 365"/>
                  <a:gd name="T24" fmla="*/ 167 w 310"/>
                  <a:gd name="T25" fmla="*/ 318 h 365"/>
                  <a:gd name="T26" fmla="*/ 31 w 310"/>
                  <a:gd name="T27" fmla="*/ 289 h 365"/>
                  <a:gd name="T28" fmla="*/ 193 w 310"/>
                  <a:gd name="T29" fmla="*/ 274 h 365"/>
                  <a:gd name="T30" fmla="*/ 186 w 310"/>
                  <a:gd name="T31" fmla="*/ 289 h 365"/>
                  <a:gd name="T32" fmla="*/ 31 w 310"/>
                  <a:gd name="T33" fmla="*/ 287 h 365"/>
                  <a:gd name="T34" fmla="*/ 31 w 310"/>
                  <a:gd name="T35" fmla="*/ 276 h 365"/>
                  <a:gd name="T36" fmla="*/ 78 w 310"/>
                  <a:gd name="T37" fmla="*/ 231 h 365"/>
                  <a:gd name="T38" fmla="*/ 140 w 310"/>
                  <a:gd name="T39" fmla="*/ 243 h 365"/>
                  <a:gd name="T40" fmla="*/ 76 w 310"/>
                  <a:gd name="T41" fmla="*/ 203 h 365"/>
                  <a:gd name="T42" fmla="*/ 111 w 310"/>
                  <a:gd name="T43" fmla="*/ 251 h 365"/>
                  <a:gd name="T44" fmla="*/ 137 w 310"/>
                  <a:gd name="T45" fmla="*/ 244 h 365"/>
                  <a:gd name="T46" fmla="*/ 86 w 310"/>
                  <a:gd name="T47" fmla="*/ 184 h 365"/>
                  <a:gd name="T48" fmla="*/ 193 w 310"/>
                  <a:gd name="T49" fmla="*/ 44 h 365"/>
                  <a:gd name="T50" fmla="*/ 211 w 310"/>
                  <a:gd name="T51" fmla="*/ 1 h 365"/>
                  <a:gd name="T52" fmla="*/ 272 w 310"/>
                  <a:gd name="T53" fmla="*/ 37 h 365"/>
                  <a:gd name="T54" fmla="*/ 227 w 310"/>
                  <a:gd name="T55" fmla="*/ 67 h 365"/>
                  <a:gd name="T56" fmla="*/ 243 w 310"/>
                  <a:gd name="T57" fmla="*/ 90 h 365"/>
                  <a:gd name="T58" fmla="*/ 201 w 310"/>
                  <a:gd name="T59" fmla="*/ 122 h 365"/>
                  <a:gd name="T60" fmla="*/ 161 w 310"/>
                  <a:gd name="T61" fmla="*/ 212 h 365"/>
                  <a:gd name="T62" fmla="*/ 150 w 310"/>
                  <a:gd name="T63" fmla="*/ 224 h 365"/>
                  <a:gd name="T64" fmla="*/ 201 w 310"/>
                  <a:gd name="T65" fmla="*/ 120 h 365"/>
                  <a:gd name="T66" fmla="*/ 243 w 310"/>
                  <a:gd name="T67" fmla="*/ 83 h 365"/>
                  <a:gd name="T68" fmla="*/ 264 w 310"/>
                  <a:gd name="T69" fmla="*/ 54 h 365"/>
                  <a:gd name="T70" fmla="*/ 217 w 310"/>
                  <a:gd name="T71" fmla="*/ 2 h 365"/>
                  <a:gd name="T72" fmla="*/ 209 w 310"/>
                  <a:gd name="T73" fmla="*/ 57 h 365"/>
                  <a:gd name="T74" fmla="*/ 180 w 310"/>
                  <a:gd name="T75" fmla="*/ 48 h 365"/>
                  <a:gd name="T76" fmla="*/ 171 w 310"/>
                  <a:gd name="T77" fmla="*/ 205 h 365"/>
                  <a:gd name="T78" fmla="*/ 230 w 310"/>
                  <a:gd name="T79" fmla="*/ 146 h 365"/>
                  <a:gd name="T80" fmla="*/ 201 w 310"/>
                  <a:gd name="T81" fmla="*/ 136 h 365"/>
                  <a:gd name="T82" fmla="*/ 201 w 310"/>
                  <a:gd name="T83" fmla="*/ 215 h 365"/>
                  <a:gd name="T84" fmla="*/ 201 w 310"/>
                  <a:gd name="T85" fmla="*/ 136 h 365"/>
                  <a:gd name="T86" fmla="*/ 201 w 310"/>
                  <a:gd name="T87" fmla="*/ 153 h 365"/>
                  <a:gd name="T88" fmla="*/ 201 w 310"/>
                  <a:gd name="T89" fmla="*/ 198 h 365"/>
                  <a:gd name="T90" fmla="*/ 201 w 310"/>
                  <a:gd name="T91" fmla="*/ 19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10" h="365">
                    <a:moveTo>
                      <a:pt x="286" y="365"/>
                    </a:moveTo>
                    <a:cubicBezTo>
                      <a:pt x="24" y="365"/>
                      <a:pt x="24" y="365"/>
                      <a:pt x="24" y="365"/>
                    </a:cubicBezTo>
                    <a:cubicBezTo>
                      <a:pt x="11" y="365"/>
                      <a:pt x="0" y="354"/>
                      <a:pt x="0" y="340"/>
                    </a:cubicBezTo>
                    <a:cubicBezTo>
                      <a:pt x="0" y="327"/>
                      <a:pt x="11" y="316"/>
                      <a:pt x="24" y="316"/>
                    </a:cubicBezTo>
                    <a:cubicBezTo>
                      <a:pt x="166" y="316"/>
                      <a:pt x="166" y="316"/>
                      <a:pt x="166" y="316"/>
                    </a:cubicBezTo>
                    <a:cubicBezTo>
                      <a:pt x="172" y="309"/>
                      <a:pt x="177" y="302"/>
                      <a:pt x="181" y="294"/>
                    </a:cubicBezTo>
                    <a:cubicBezTo>
                      <a:pt x="31" y="294"/>
                      <a:pt x="31" y="294"/>
                      <a:pt x="31" y="294"/>
                    </a:cubicBezTo>
                    <a:cubicBezTo>
                      <a:pt x="24" y="294"/>
                      <a:pt x="19" y="288"/>
                      <a:pt x="19" y="282"/>
                    </a:cubicBezTo>
                    <a:cubicBezTo>
                      <a:pt x="19" y="275"/>
                      <a:pt x="24" y="269"/>
                      <a:pt x="31" y="269"/>
                    </a:cubicBezTo>
                    <a:cubicBezTo>
                      <a:pt x="192" y="269"/>
                      <a:pt x="192" y="269"/>
                      <a:pt x="192" y="269"/>
                    </a:cubicBezTo>
                    <a:cubicBezTo>
                      <a:pt x="196" y="257"/>
                      <a:pt x="199" y="244"/>
                      <a:pt x="200" y="230"/>
                    </a:cubicBezTo>
                    <a:cubicBezTo>
                      <a:pt x="200" y="229"/>
                      <a:pt x="200" y="229"/>
                      <a:pt x="200" y="229"/>
                    </a:cubicBezTo>
                    <a:cubicBezTo>
                      <a:pt x="201" y="229"/>
                      <a:pt x="201" y="229"/>
                      <a:pt x="201" y="229"/>
                    </a:cubicBezTo>
                    <a:cubicBezTo>
                      <a:pt x="225" y="229"/>
                      <a:pt x="246" y="213"/>
                      <a:pt x="252" y="190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4" y="190"/>
                      <a:pt x="254" y="190"/>
                      <a:pt x="254" y="190"/>
                    </a:cubicBezTo>
                    <a:cubicBezTo>
                      <a:pt x="287" y="236"/>
                      <a:pt x="291" y="278"/>
                      <a:pt x="266" y="316"/>
                    </a:cubicBezTo>
                    <a:cubicBezTo>
                      <a:pt x="286" y="316"/>
                      <a:pt x="286" y="316"/>
                      <a:pt x="286" y="316"/>
                    </a:cubicBezTo>
                    <a:cubicBezTo>
                      <a:pt x="299" y="316"/>
                      <a:pt x="310" y="327"/>
                      <a:pt x="310" y="340"/>
                    </a:cubicBezTo>
                    <a:cubicBezTo>
                      <a:pt x="310" y="354"/>
                      <a:pt x="299" y="365"/>
                      <a:pt x="286" y="365"/>
                    </a:cubicBezTo>
                    <a:close/>
                    <a:moveTo>
                      <a:pt x="24" y="318"/>
                    </a:moveTo>
                    <a:cubicBezTo>
                      <a:pt x="12" y="318"/>
                      <a:pt x="2" y="328"/>
                      <a:pt x="2" y="340"/>
                    </a:cubicBezTo>
                    <a:cubicBezTo>
                      <a:pt x="2" y="353"/>
                      <a:pt x="12" y="362"/>
                      <a:pt x="24" y="362"/>
                    </a:cubicBezTo>
                    <a:cubicBezTo>
                      <a:pt x="286" y="362"/>
                      <a:pt x="286" y="362"/>
                      <a:pt x="286" y="362"/>
                    </a:cubicBezTo>
                    <a:cubicBezTo>
                      <a:pt x="298" y="362"/>
                      <a:pt x="308" y="353"/>
                      <a:pt x="308" y="340"/>
                    </a:cubicBezTo>
                    <a:cubicBezTo>
                      <a:pt x="308" y="328"/>
                      <a:pt x="298" y="318"/>
                      <a:pt x="286" y="318"/>
                    </a:cubicBezTo>
                    <a:cubicBezTo>
                      <a:pt x="262" y="318"/>
                      <a:pt x="262" y="318"/>
                      <a:pt x="262" y="318"/>
                    </a:cubicBezTo>
                    <a:cubicBezTo>
                      <a:pt x="263" y="317"/>
                      <a:pt x="263" y="317"/>
                      <a:pt x="263" y="317"/>
                    </a:cubicBezTo>
                    <a:cubicBezTo>
                      <a:pt x="289" y="280"/>
                      <a:pt x="286" y="238"/>
                      <a:pt x="254" y="193"/>
                    </a:cubicBezTo>
                    <a:cubicBezTo>
                      <a:pt x="246" y="215"/>
                      <a:pt x="226" y="231"/>
                      <a:pt x="202" y="231"/>
                    </a:cubicBezTo>
                    <a:cubicBezTo>
                      <a:pt x="201" y="245"/>
                      <a:pt x="198" y="259"/>
                      <a:pt x="194" y="271"/>
                    </a:cubicBezTo>
                    <a:cubicBezTo>
                      <a:pt x="194" y="271"/>
                      <a:pt x="194" y="271"/>
                      <a:pt x="194" y="271"/>
                    </a:cubicBezTo>
                    <a:cubicBezTo>
                      <a:pt x="31" y="271"/>
                      <a:pt x="31" y="271"/>
                      <a:pt x="31" y="271"/>
                    </a:cubicBezTo>
                    <a:cubicBezTo>
                      <a:pt x="26" y="271"/>
                      <a:pt x="21" y="276"/>
                      <a:pt x="21" y="282"/>
                    </a:cubicBezTo>
                    <a:cubicBezTo>
                      <a:pt x="21" y="287"/>
                      <a:pt x="26" y="292"/>
                      <a:pt x="31" y="292"/>
                    </a:cubicBezTo>
                    <a:cubicBezTo>
                      <a:pt x="185" y="292"/>
                      <a:pt x="185" y="292"/>
                      <a:pt x="185" y="292"/>
                    </a:cubicBezTo>
                    <a:cubicBezTo>
                      <a:pt x="184" y="293"/>
                      <a:pt x="184" y="293"/>
                      <a:pt x="184" y="293"/>
                    </a:cubicBezTo>
                    <a:cubicBezTo>
                      <a:pt x="179" y="302"/>
                      <a:pt x="174" y="310"/>
                      <a:pt x="167" y="318"/>
                    </a:cubicBezTo>
                    <a:cubicBezTo>
                      <a:pt x="167" y="318"/>
                      <a:pt x="167" y="318"/>
                      <a:pt x="167" y="318"/>
                    </a:cubicBezTo>
                    <a:lnTo>
                      <a:pt x="24" y="318"/>
                    </a:lnTo>
                    <a:close/>
                    <a:moveTo>
                      <a:pt x="186" y="289"/>
                    </a:moveTo>
                    <a:cubicBezTo>
                      <a:pt x="31" y="289"/>
                      <a:pt x="31" y="289"/>
                      <a:pt x="31" y="289"/>
                    </a:cubicBezTo>
                    <a:cubicBezTo>
                      <a:pt x="27" y="289"/>
                      <a:pt x="24" y="286"/>
                      <a:pt x="24" y="282"/>
                    </a:cubicBezTo>
                    <a:cubicBezTo>
                      <a:pt x="24" y="277"/>
                      <a:pt x="27" y="274"/>
                      <a:pt x="31" y="274"/>
                    </a:cubicBezTo>
                    <a:cubicBezTo>
                      <a:pt x="193" y="274"/>
                      <a:pt x="193" y="274"/>
                      <a:pt x="193" y="274"/>
                    </a:cubicBezTo>
                    <a:cubicBezTo>
                      <a:pt x="192" y="275"/>
                      <a:pt x="192" y="275"/>
                      <a:pt x="192" y="275"/>
                    </a:cubicBezTo>
                    <a:cubicBezTo>
                      <a:pt x="191" y="280"/>
                      <a:pt x="189" y="284"/>
                      <a:pt x="187" y="289"/>
                    </a:cubicBezTo>
                    <a:lnTo>
                      <a:pt x="186" y="289"/>
                    </a:lnTo>
                    <a:close/>
                    <a:moveTo>
                      <a:pt x="31" y="276"/>
                    </a:moveTo>
                    <a:cubicBezTo>
                      <a:pt x="28" y="276"/>
                      <a:pt x="26" y="279"/>
                      <a:pt x="26" y="282"/>
                    </a:cubicBezTo>
                    <a:cubicBezTo>
                      <a:pt x="26" y="285"/>
                      <a:pt x="28" y="287"/>
                      <a:pt x="31" y="287"/>
                    </a:cubicBezTo>
                    <a:cubicBezTo>
                      <a:pt x="185" y="287"/>
                      <a:pt x="185" y="287"/>
                      <a:pt x="185" y="287"/>
                    </a:cubicBezTo>
                    <a:cubicBezTo>
                      <a:pt x="187" y="284"/>
                      <a:pt x="188" y="280"/>
                      <a:pt x="190" y="276"/>
                    </a:cubicBezTo>
                    <a:lnTo>
                      <a:pt x="31" y="276"/>
                    </a:lnTo>
                    <a:close/>
                    <a:moveTo>
                      <a:pt x="121" y="256"/>
                    </a:moveTo>
                    <a:cubicBezTo>
                      <a:pt x="117" y="256"/>
                      <a:pt x="113" y="255"/>
                      <a:pt x="109" y="253"/>
                    </a:cubicBezTo>
                    <a:cubicBezTo>
                      <a:pt x="78" y="231"/>
                      <a:pt x="78" y="231"/>
                      <a:pt x="78" y="231"/>
                    </a:cubicBezTo>
                    <a:cubicBezTo>
                      <a:pt x="69" y="225"/>
                      <a:pt x="66" y="213"/>
                      <a:pt x="73" y="204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140" y="243"/>
                      <a:pt x="140" y="243"/>
                      <a:pt x="140" y="243"/>
                    </a:cubicBezTo>
                    <a:cubicBezTo>
                      <a:pt x="137" y="247"/>
                      <a:pt x="137" y="247"/>
                      <a:pt x="137" y="247"/>
                    </a:cubicBezTo>
                    <a:cubicBezTo>
                      <a:pt x="133" y="253"/>
                      <a:pt x="127" y="256"/>
                      <a:pt x="121" y="256"/>
                    </a:cubicBezTo>
                    <a:close/>
                    <a:moveTo>
                      <a:pt x="76" y="203"/>
                    </a:moveTo>
                    <a:cubicBezTo>
                      <a:pt x="74" y="205"/>
                      <a:pt x="74" y="205"/>
                      <a:pt x="74" y="205"/>
                    </a:cubicBezTo>
                    <a:cubicBezTo>
                      <a:pt x="69" y="213"/>
                      <a:pt x="71" y="224"/>
                      <a:pt x="79" y="230"/>
                    </a:cubicBezTo>
                    <a:cubicBezTo>
                      <a:pt x="111" y="251"/>
                      <a:pt x="111" y="251"/>
                      <a:pt x="111" y="251"/>
                    </a:cubicBezTo>
                    <a:cubicBezTo>
                      <a:pt x="114" y="253"/>
                      <a:pt x="117" y="254"/>
                      <a:pt x="121" y="254"/>
                    </a:cubicBezTo>
                    <a:cubicBezTo>
                      <a:pt x="126" y="254"/>
                      <a:pt x="132" y="251"/>
                      <a:pt x="135" y="246"/>
                    </a:cubicBezTo>
                    <a:cubicBezTo>
                      <a:pt x="137" y="244"/>
                      <a:pt x="137" y="244"/>
                      <a:pt x="137" y="244"/>
                    </a:cubicBezTo>
                    <a:lnTo>
                      <a:pt x="76" y="203"/>
                    </a:lnTo>
                    <a:close/>
                    <a:moveTo>
                      <a:pt x="150" y="228"/>
                    </a:moveTo>
                    <a:cubicBezTo>
                      <a:pt x="86" y="184"/>
                      <a:pt x="86" y="184"/>
                      <a:pt x="86" y="184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80" y="44"/>
                      <a:pt x="184" y="42"/>
                      <a:pt x="187" y="42"/>
                    </a:cubicBezTo>
                    <a:cubicBezTo>
                      <a:pt x="189" y="42"/>
                      <a:pt x="191" y="43"/>
                      <a:pt x="193" y="44"/>
                    </a:cubicBezTo>
                    <a:cubicBezTo>
                      <a:pt x="206" y="52"/>
                      <a:pt x="206" y="52"/>
                      <a:pt x="206" y="52"/>
                    </a:cubicBezTo>
                    <a:cubicBezTo>
                      <a:pt x="202" y="14"/>
                      <a:pt x="202" y="14"/>
                      <a:pt x="202" y="14"/>
                    </a:cubicBezTo>
                    <a:cubicBezTo>
                      <a:pt x="201" y="9"/>
                      <a:pt x="205" y="3"/>
                      <a:pt x="211" y="1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72" y="37"/>
                      <a:pt x="272" y="37"/>
                      <a:pt x="272" y="37"/>
                    </a:cubicBezTo>
                    <a:cubicBezTo>
                      <a:pt x="273" y="43"/>
                      <a:pt x="273" y="43"/>
                      <a:pt x="273" y="43"/>
                    </a:cubicBezTo>
                    <a:cubicBezTo>
                      <a:pt x="274" y="49"/>
                      <a:pt x="270" y="55"/>
                      <a:pt x="264" y="57"/>
                    </a:cubicBezTo>
                    <a:cubicBezTo>
                      <a:pt x="227" y="67"/>
                      <a:pt x="227" y="67"/>
                      <a:pt x="227" y="67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43" y="77"/>
                      <a:pt x="244" y="79"/>
                      <a:pt x="245" y="82"/>
                    </a:cubicBezTo>
                    <a:cubicBezTo>
                      <a:pt x="245" y="85"/>
                      <a:pt x="245" y="88"/>
                      <a:pt x="243" y="90"/>
                    </a:cubicBezTo>
                    <a:cubicBezTo>
                      <a:pt x="219" y="125"/>
                      <a:pt x="219" y="125"/>
                      <a:pt x="219" y="125"/>
                    </a:cubicBezTo>
                    <a:cubicBezTo>
                      <a:pt x="219" y="125"/>
                      <a:pt x="219" y="125"/>
                      <a:pt x="219" y="125"/>
                    </a:cubicBezTo>
                    <a:cubicBezTo>
                      <a:pt x="213" y="123"/>
                      <a:pt x="207" y="122"/>
                      <a:pt x="201" y="122"/>
                    </a:cubicBezTo>
                    <a:cubicBezTo>
                      <a:pt x="171" y="122"/>
                      <a:pt x="147" y="146"/>
                      <a:pt x="147" y="176"/>
                    </a:cubicBezTo>
                    <a:cubicBezTo>
                      <a:pt x="147" y="189"/>
                      <a:pt x="152" y="201"/>
                      <a:pt x="161" y="211"/>
                    </a:cubicBezTo>
                    <a:cubicBezTo>
                      <a:pt x="161" y="212"/>
                      <a:pt x="161" y="212"/>
                      <a:pt x="161" y="212"/>
                    </a:cubicBezTo>
                    <a:lnTo>
                      <a:pt x="150" y="228"/>
                    </a:lnTo>
                    <a:close/>
                    <a:moveTo>
                      <a:pt x="89" y="183"/>
                    </a:moveTo>
                    <a:cubicBezTo>
                      <a:pt x="150" y="224"/>
                      <a:pt x="150" y="224"/>
                      <a:pt x="150" y="224"/>
                    </a:cubicBezTo>
                    <a:cubicBezTo>
                      <a:pt x="158" y="212"/>
                      <a:pt x="158" y="212"/>
                      <a:pt x="158" y="212"/>
                    </a:cubicBezTo>
                    <a:cubicBezTo>
                      <a:pt x="150" y="202"/>
                      <a:pt x="145" y="189"/>
                      <a:pt x="145" y="176"/>
                    </a:cubicBezTo>
                    <a:cubicBezTo>
                      <a:pt x="145" y="145"/>
                      <a:pt x="170" y="120"/>
                      <a:pt x="201" y="120"/>
                    </a:cubicBezTo>
                    <a:cubicBezTo>
                      <a:pt x="207" y="120"/>
                      <a:pt x="213" y="121"/>
                      <a:pt x="219" y="123"/>
                    </a:cubicBezTo>
                    <a:cubicBezTo>
                      <a:pt x="241" y="89"/>
                      <a:pt x="241" y="89"/>
                      <a:pt x="241" y="89"/>
                    </a:cubicBezTo>
                    <a:cubicBezTo>
                      <a:pt x="243" y="87"/>
                      <a:pt x="243" y="85"/>
                      <a:pt x="243" y="83"/>
                    </a:cubicBezTo>
                    <a:cubicBezTo>
                      <a:pt x="242" y="80"/>
                      <a:pt x="241" y="79"/>
                      <a:pt x="239" y="77"/>
                    </a:cubicBezTo>
                    <a:cubicBezTo>
                      <a:pt x="222" y="66"/>
                      <a:pt x="222" y="66"/>
                      <a:pt x="222" y="66"/>
                    </a:cubicBezTo>
                    <a:cubicBezTo>
                      <a:pt x="264" y="54"/>
                      <a:pt x="264" y="54"/>
                      <a:pt x="264" y="54"/>
                    </a:cubicBezTo>
                    <a:cubicBezTo>
                      <a:pt x="268" y="53"/>
                      <a:pt x="271" y="48"/>
                      <a:pt x="271" y="44"/>
                    </a:cubicBezTo>
                    <a:cubicBezTo>
                      <a:pt x="270" y="38"/>
                      <a:pt x="270" y="38"/>
                      <a:pt x="270" y="38"/>
                    </a:cubicBezTo>
                    <a:cubicBezTo>
                      <a:pt x="217" y="2"/>
                      <a:pt x="217" y="2"/>
                      <a:pt x="217" y="2"/>
                    </a:cubicBezTo>
                    <a:cubicBezTo>
                      <a:pt x="211" y="3"/>
                      <a:pt x="211" y="3"/>
                      <a:pt x="211" y="3"/>
                    </a:cubicBezTo>
                    <a:cubicBezTo>
                      <a:pt x="207" y="5"/>
                      <a:pt x="204" y="10"/>
                      <a:pt x="204" y="14"/>
                    </a:cubicBezTo>
                    <a:cubicBezTo>
                      <a:pt x="209" y="57"/>
                      <a:pt x="209" y="57"/>
                      <a:pt x="209" y="57"/>
                    </a:cubicBezTo>
                    <a:cubicBezTo>
                      <a:pt x="192" y="46"/>
                      <a:pt x="192" y="46"/>
                      <a:pt x="192" y="46"/>
                    </a:cubicBezTo>
                    <a:cubicBezTo>
                      <a:pt x="191" y="45"/>
                      <a:pt x="189" y="44"/>
                      <a:pt x="187" y="44"/>
                    </a:cubicBezTo>
                    <a:cubicBezTo>
                      <a:pt x="185" y="44"/>
                      <a:pt x="182" y="46"/>
                      <a:pt x="180" y="48"/>
                    </a:cubicBezTo>
                    <a:lnTo>
                      <a:pt x="89" y="183"/>
                    </a:lnTo>
                    <a:close/>
                    <a:moveTo>
                      <a:pt x="201" y="218"/>
                    </a:moveTo>
                    <a:cubicBezTo>
                      <a:pt x="189" y="218"/>
                      <a:pt x="179" y="213"/>
                      <a:pt x="171" y="205"/>
                    </a:cubicBezTo>
                    <a:cubicBezTo>
                      <a:pt x="163" y="197"/>
                      <a:pt x="159" y="187"/>
                      <a:pt x="159" y="176"/>
                    </a:cubicBezTo>
                    <a:cubicBezTo>
                      <a:pt x="159" y="152"/>
                      <a:pt x="177" y="133"/>
                      <a:pt x="201" y="133"/>
                    </a:cubicBezTo>
                    <a:cubicBezTo>
                      <a:pt x="212" y="133"/>
                      <a:pt x="222" y="138"/>
                      <a:pt x="230" y="146"/>
                    </a:cubicBezTo>
                    <a:cubicBezTo>
                      <a:pt x="238" y="154"/>
                      <a:pt x="243" y="164"/>
                      <a:pt x="243" y="176"/>
                    </a:cubicBezTo>
                    <a:cubicBezTo>
                      <a:pt x="243" y="199"/>
                      <a:pt x="224" y="218"/>
                      <a:pt x="201" y="218"/>
                    </a:cubicBezTo>
                    <a:close/>
                    <a:moveTo>
                      <a:pt x="201" y="136"/>
                    </a:moveTo>
                    <a:cubicBezTo>
                      <a:pt x="179" y="136"/>
                      <a:pt x="161" y="154"/>
                      <a:pt x="161" y="176"/>
                    </a:cubicBezTo>
                    <a:cubicBezTo>
                      <a:pt x="161" y="186"/>
                      <a:pt x="165" y="196"/>
                      <a:pt x="172" y="204"/>
                    </a:cubicBezTo>
                    <a:cubicBezTo>
                      <a:pt x="180" y="211"/>
                      <a:pt x="190" y="215"/>
                      <a:pt x="201" y="215"/>
                    </a:cubicBezTo>
                    <a:cubicBezTo>
                      <a:pt x="223" y="215"/>
                      <a:pt x="241" y="198"/>
                      <a:pt x="241" y="176"/>
                    </a:cubicBezTo>
                    <a:cubicBezTo>
                      <a:pt x="241" y="165"/>
                      <a:pt x="236" y="155"/>
                      <a:pt x="229" y="147"/>
                    </a:cubicBezTo>
                    <a:cubicBezTo>
                      <a:pt x="221" y="140"/>
                      <a:pt x="211" y="136"/>
                      <a:pt x="201" y="136"/>
                    </a:cubicBezTo>
                    <a:close/>
                    <a:moveTo>
                      <a:pt x="201" y="198"/>
                    </a:moveTo>
                    <a:cubicBezTo>
                      <a:pt x="188" y="198"/>
                      <a:pt x="179" y="188"/>
                      <a:pt x="179" y="176"/>
                    </a:cubicBezTo>
                    <a:cubicBezTo>
                      <a:pt x="179" y="163"/>
                      <a:pt x="188" y="153"/>
                      <a:pt x="201" y="153"/>
                    </a:cubicBezTo>
                    <a:cubicBezTo>
                      <a:pt x="201" y="153"/>
                      <a:pt x="201" y="153"/>
                      <a:pt x="201" y="153"/>
                    </a:cubicBezTo>
                    <a:cubicBezTo>
                      <a:pt x="213" y="153"/>
                      <a:pt x="223" y="163"/>
                      <a:pt x="223" y="176"/>
                    </a:cubicBezTo>
                    <a:cubicBezTo>
                      <a:pt x="223" y="188"/>
                      <a:pt x="213" y="198"/>
                      <a:pt x="201" y="198"/>
                    </a:cubicBezTo>
                    <a:close/>
                    <a:moveTo>
                      <a:pt x="201" y="156"/>
                    </a:moveTo>
                    <a:cubicBezTo>
                      <a:pt x="190" y="156"/>
                      <a:pt x="181" y="165"/>
                      <a:pt x="181" y="176"/>
                    </a:cubicBezTo>
                    <a:cubicBezTo>
                      <a:pt x="181" y="186"/>
                      <a:pt x="190" y="195"/>
                      <a:pt x="201" y="195"/>
                    </a:cubicBezTo>
                    <a:cubicBezTo>
                      <a:pt x="212" y="195"/>
                      <a:pt x="220" y="186"/>
                      <a:pt x="220" y="176"/>
                    </a:cubicBezTo>
                    <a:cubicBezTo>
                      <a:pt x="220" y="165"/>
                      <a:pt x="212" y="156"/>
                      <a:pt x="201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627" name="Группа 626"/>
          <p:cNvGrpSpPr>
            <a:grpSpLocks noChangeAspect="1"/>
          </p:cNvGrpSpPr>
          <p:nvPr/>
        </p:nvGrpSpPr>
        <p:grpSpPr>
          <a:xfrm>
            <a:off x="2459649" y="1179479"/>
            <a:ext cx="468000" cy="468000"/>
            <a:chOff x="3113328" y="3469140"/>
            <a:chExt cx="468000" cy="468000"/>
          </a:xfrm>
        </p:grpSpPr>
        <p:sp>
          <p:nvSpPr>
            <p:cNvPr id="1217" name="Овал 8"/>
            <p:cNvSpPr/>
            <p:nvPr/>
          </p:nvSpPr>
          <p:spPr bwMode="auto">
            <a:xfrm>
              <a:off x="3113328" y="3469140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218" name="Picture 3" descr="C:\Users\Strahovmv\Desktop\РАБОЧИЙ СТОЛ\3. ПАПКИ\01. VA АУТСОРСИНГ ПРЕЗЕНТАЦИЙ\ФОТО\ИКОНКИ\img_461123.pn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0377" y="3577140"/>
              <a:ext cx="329280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28" name="Группа 627"/>
          <p:cNvGrpSpPr>
            <a:grpSpLocks noChangeAspect="1"/>
          </p:cNvGrpSpPr>
          <p:nvPr/>
        </p:nvGrpSpPr>
        <p:grpSpPr>
          <a:xfrm>
            <a:off x="1807531" y="1179479"/>
            <a:ext cx="468000" cy="468000"/>
            <a:chOff x="2460622" y="3469140"/>
            <a:chExt cx="468000" cy="468000"/>
          </a:xfrm>
        </p:grpSpPr>
        <p:sp>
          <p:nvSpPr>
            <p:cNvPr id="1215" name="Овал 8"/>
            <p:cNvSpPr/>
            <p:nvPr/>
          </p:nvSpPr>
          <p:spPr bwMode="auto">
            <a:xfrm>
              <a:off x="2460622" y="3469140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216" name="Picture 5" descr="C:\Users\Strahovmv\Desktop\РАБОЧИЙ СТОЛ\3. ПАПКИ\01. VA АУТСОРСИНГ ПРЕЗЕНТАЦИЙ\ФОТО\ИКОНКИ\no-translate-detected_318-61650.jp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foregroundMark x1="76677" y1="66294" x2="76677" y2="66294"/>
                        </a14:backgroundRemoval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2622" y="3541140"/>
              <a:ext cx="324000" cy="32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29" name="Группа 628"/>
          <p:cNvGrpSpPr>
            <a:grpSpLocks noChangeAspect="1"/>
          </p:cNvGrpSpPr>
          <p:nvPr/>
        </p:nvGrpSpPr>
        <p:grpSpPr>
          <a:xfrm>
            <a:off x="1172562" y="1179479"/>
            <a:ext cx="468000" cy="468000"/>
            <a:chOff x="1845497" y="3469140"/>
            <a:chExt cx="468000" cy="468000"/>
          </a:xfrm>
        </p:grpSpPr>
        <p:sp>
          <p:nvSpPr>
            <p:cNvPr id="1213" name="Овал 8"/>
            <p:cNvSpPr/>
            <p:nvPr/>
          </p:nvSpPr>
          <p:spPr bwMode="auto">
            <a:xfrm>
              <a:off x="1845497" y="3469140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214" name="Picture 6" descr="C:\Users\Strahovmv\Desktop\РАБОЧИЙ СТОЛ\14. БИБЛИОТЕКИ\ICONS FREE\if_5_2135808.pn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35497" y="3559140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30" name="Группа 629"/>
          <p:cNvGrpSpPr>
            <a:grpSpLocks noChangeAspect="1"/>
          </p:cNvGrpSpPr>
          <p:nvPr/>
        </p:nvGrpSpPr>
        <p:grpSpPr>
          <a:xfrm>
            <a:off x="3116424" y="1179479"/>
            <a:ext cx="468000" cy="468000"/>
            <a:chOff x="3753228" y="3469087"/>
            <a:chExt cx="468000" cy="468000"/>
          </a:xfrm>
        </p:grpSpPr>
        <p:sp>
          <p:nvSpPr>
            <p:cNvPr id="1211" name="Овал 8"/>
            <p:cNvSpPr/>
            <p:nvPr/>
          </p:nvSpPr>
          <p:spPr bwMode="auto">
            <a:xfrm>
              <a:off x="3753228" y="3469087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212" name="Picture 1"/>
            <p:cNvPicPr>
              <a:picLocks noChangeAspect="1"/>
            </p:cNvPicPr>
            <p:nvPr/>
          </p:nvPicPr>
          <p:blipFill>
            <a:blip r:embed="rId12" cstate="screen">
              <a:lum bright="10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77197" y="3559986"/>
              <a:ext cx="220062" cy="263001"/>
            </a:xfrm>
            <a:prstGeom prst="rect">
              <a:avLst/>
            </a:prstGeom>
            <a:noFill/>
          </p:spPr>
        </p:pic>
      </p:grpSp>
      <p:grpSp>
        <p:nvGrpSpPr>
          <p:cNvPr id="631" name="Группа 630"/>
          <p:cNvGrpSpPr>
            <a:grpSpLocks noChangeAspect="1"/>
          </p:cNvGrpSpPr>
          <p:nvPr/>
        </p:nvGrpSpPr>
        <p:grpSpPr>
          <a:xfrm>
            <a:off x="550365" y="1971850"/>
            <a:ext cx="468000" cy="468000"/>
            <a:chOff x="1215245" y="4103603"/>
            <a:chExt cx="612000" cy="612000"/>
          </a:xfrm>
        </p:grpSpPr>
        <p:sp>
          <p:nvSpPr>
            <p:cNvPr id="1209" name="Овал 8"/>
            <p:cNvSpPr/>
            <p:nvPr/>
          </p:nvSpPr>
          <p:spPr bwMode="auto">
            <a:xfrm>
              <a:off x="1215245" y="4103603"/>
              <a:ext cx="612000" cy="612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7200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210" name="Picture 3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49889" y="4238247"/>
              <a:ext cx="342712" cy="342712"/>
            </a:xfrm>
            <a:prstGeom prst="rect">
              <a:avLst/>
            </a:prstGeom>
          </p:spPr>
        </p:pic>
      </p:grpSp>
      <p:grpSp>
        <p:nvGrpSpPr>
          <p:cNvPr id="632" name="Группа 631"/>
          <p:cNvGrpSpPr>
            <a:grpSpLocks noChangeAspect="1"/>
          </p:cNvGrpSpPr>
          <p:nvPr/>
        </p:nvGrpSpPr>
        <p:grpSpPr>
          <a:xfrm>
            <a:off x="1172562" y="1971850"/>
            <a:ext cx="468000" cy="468000"/>
            <a:chOff x="2068873" y="4109654"/>
            <a:chExt cx="612000" cy="612000"/>
          </a:xfrm>
        </p:grpSpPr>
        <p:sp>
          <p:nvSpPr>
            <p:cNvPr id="1207" name="Овал 8"/>
            <p:cNvSpPr/>
            <p:nvPr/>
          </p:nvSpPr>
          <p:spPr bwMode="auto">
            <a:xfrm>
              <a:off x="2068873" y="4109654"/>
              <a:ext cx="612000" cy="612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0" tIns="7200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208" name="Picture 4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61557" y="4200909"/>
              <a:ext cx="352997" cy="389388"/>
            </a:xfrm>
            <a:prstGeom prst="rect">
              <a:avLst/>
            </a:prstGeom>
          </p:spPr>
        </p:pic>
      </p:grpSp>
      <p:grpSp>
        <p:nvGrpSpPr>
          <p:cNvPr id="633" name="Группа 632"/>
          <p:cNvGrpSpPr>
            <a:grpSpLocks noChangeAspect="1"/>
          </p:cNvGrpSpPr>
          <p:nvPr/>
        </p:nvGrpSpPr>
        <p:grpSpPr>
          <a:xfrm>
            <a:off x="1807531" y="1971850"/>
            <a:ext cx="468000" cy="468000"/>
            <a:chOff x="2919630" y="4137792"/>
            <a:chExt cx="612000" cy="612000"/>
          </a:xfrm>
        </p:grpSpPr>
        <p:sp>
          <p:nvSpPr>
            <p:cNvPr id="1205" name="Овал 8"/>
            <p:cNvSpPr/>
            <p:nvPr/>
          </p:nvSpPr>
          <p:spPr bwMode="auto">
            <a:xfrm>
              <a:off x="2919630" y="4137792"/>
              <a:ext cx="612000" cy="612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0" tIns="7200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206" name="Picture 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039001" y="4228587"/>
              <a:ext cx="388628" cy="374748"/>
            </a:xfrm>
            <a:prstGeom prst="rect">
              <a:avLst/>
            </a:prstGeom>
          </p:spPr>
        </p:pic>
      </p:grpSp>
      <p:grpSp>
        <p:nvGrpSpPr>
          <p:cNvPr id="634" name="Группа 633"/>
          <p:cNvGrpSpPr>
            <a:grpSpLocks noChangeAspect="1"/>
          </p:cNvGrpSpPr>
          <p:nvPr/>
        </p:nvGrpSpPr>
        <p:grpSpPr>
          <a:xfrm>
            <a:off x="2441649" y="1959850"/>
            <a:ext cx="504000" cy="504000"/>
            <a:chOff x="4253049" y="4147363"/>
            <a:chExt cx="504000" cy="504000"/>
          </a:xfrm>
        </p:grpSpPr>
        <p:sp>
          <p:nvSpPr>
            <p:cNvPr id="1202" name="Овал 1201"/>
            <p:cNvSpPr/>
            <p:nvPr/>
          </p:nvSpPr>
          <p:spPr bwMode="auto">
            <a:xfrm>
              <a:off x="4253049" y="4147363"/>
              <a:ext cx="504000" cy="504000"/>
            </a:xfrm>
            <a:prstGeom prst="ellipse">
              <a:avLst/>
            </a:prstGeom>
            <a:solidFill>
              <a:sysClr val="window" lastClr="FFFFFF"/>
            </a:solidFill>
            <a:ln w="9525" cap="flat" cmpd="sng" algn="ctr">
              <a:solidFill>
                <a:sysClr val="window" lastClr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03" name="Овал 8"/>
            <p:cNvSpPr/>
            <p:nvPr/>
          </p:nvSpPr>
          <p:spPr bwMode="auto">
            <a:xfrm>
              <a:off x="4280049" y="4174363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204" name="Picture 20"/>
            <p:cNvPicPr>
              <a:picLocks noChangeAspect="1"/>
            </p:cNvPicPr>
            <p:nvPr/>
          </p:nvPicPr>
          <p:blipFill>
            <a:blip r:embed="rId1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65801" y="4260115"/>
              <a:ext cx="278497" cy="278497"/>
            </a:xfrm>
            <a:prstGeom prst="rect">
              <a:avLst/>
            </a:prstGeom>
          </p:spPr>
        </p:pic>
      </p:grpSp>
      <p:grpSp>
        <p:nvGrpSpPr>
          <p:cNvPr id="635" name="Группа 634"/>
          <p:cNvGrpSpPr>
            <a:grpSpLocks noChangeAspect="1"/>
          </p:cNvGrpSpPr>
          <p:nvPr/>
        </p:nvGrpSpPr>
        <p:grpSpPr>
          <a:xfrm>
            <a:off x="3098424" y="1959850"/>
            <a:ext cx="504000" cy="504000"/>
            <a:chOff x="4986994" y="4147363"/>
            <a:chExt cx="504000" cy="504000"/>
          </a:xfrm>
        </p:grpSpPr>
        <p:sp>
          <p:nvSpPr>
            <p:cNvPr id="1199" name="Овал 1198"/>
            <p:cNvSpPr/>
            <p:nvPr/>
          </p:nvSpPr>
          <p:spPr bwMode="auto">
            <a:xfrm>
              <a:off x="4986994" y="4147363"/>
              <a:ext cx="504000" cy="504000"/>
            </a:xfrm>
            <a:prstGeom prst="ellipse">
              <a:avLst/>
            </a:prstGeom>
            <a:solidFill>
              <a:sysClr val="window" lastClr="FFFFFF"/>
            </a:solidFill>
            <a:ln w="9525" cap="flat" cmpd="sng" algn="ctr">
              <a:solidFill>
                <a:sysClr val="window" lastClr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00" name="Овал 8"/>
            <p:cNvSpPr/>
            <p:nvPr/>
          </p:nvSpPr>
          <p:spPr bwMode="auto">
            <a:xfrm>
              <a:off x="5004994" y="4165363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201" name="Picture 1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094108" y="4254477"/>
              <a:ext cx="289772" cy="289772"/>
            </a:xfrm>
            <a:prstGeom prst="rect">
              <a:avLst/>
            </a:prstGeom>
          </p:spPr>
        </p:pic>
      </p:grpSp>
      <p:grpSp>
        <p:nvGrpSpPr>
          <p:cNvPr id="636" name="Группа 635"/>
          <p:cNvGrpSpPr>
            <a:grpSpLocks noChangeAspect="1"/>
          </p:cNvGrpSpPr>
          <p:nvPr/>
        </p:nvGrpSpPr>
        <p:grpSpPr>
          <a:xfrm>
            <a:off x="3748020" y="1957793"/>
            <a:ext cx="504000" cy="504000"/>
            <a:chOff x="5695723" y="4476652"/>
            <a:chExt cx="504000" cy="504000"/>
          </a:xfrm>
        </p:grpSpPr>
        <p:sp>
          <p:nvSpPr>
            <p:cNvPr id="1192" name="Овал 1191"/>
            <p:cNvSpPr/>
            <p:nvPr/>
          </p:nvSpPr>
          <p:spPr bwMode="auto">
            <a:xfrm>
              <a:off x="5695723" y="4476652"/>
              <a:ext cx="504000" cy="504000"/>
            </a:xfrm>
            <a:prstGeom prst="ellipse">
              <a:avLst/>
            </a:prstGeom>
            <a:solidFill>
              <a:sysClr val="window" lastClr="FFFFFF"/>
            </a:solidFill>
            <a:ln w="9525" cap="flat" cmpd="sng" algn="ctr">
              <a:solidFill>
                <a:sysClr val="window" lastClr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93" name="Овал 8"/>
            <p:cNvSpPr/>
            <p:nvPr/>
          </p:nvSpPr>
          <p:spPr bwMode="auto">
            <a:xfrm>
              <a:off x="5713723" y="4494652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sp>
          <p:nvSpPr>
            <p:cNvPr id="1194" name="Freeform 33"/>
            <p:cNvSpPr>
              <a:spLocks/>
            </p:cNvSpPr>
            <p:nvPr/>
          </p:nvSpPr>
          <p:spPr bwMode="auto">
            <a:xfrm>
              <a:off x="5797558" y="4670301"/>
              <a:ext cx="152123" cy="120948"/>
            </a:xfrm>
            <a:custGeom>
              <a:avLst/>
              <a:gdLst>
                <a:gd name="T0" fmla="*/ 81 w 315"/>
                <a:gd name="T1" fmla="*/ 4 h 231"/>
                <a:gd name="T2" fmla="*/ 55 w 315"/>
                <a:gd name="T3" fmla="*/ 23 h 231"/>
                <a:gd name="T4" fmla="*/ 6 w 315"/>
                <a:gd name="T5" fmla="*/ 135 h 231"/>
                <a:gd name="T6" fmla="*/ 16 w 315"/>
                <a:gd name="T7" fmla="*/ 162 h 231"/>
                <a:gd name="T8" fmla="*/ 226 w 315"/>
                <a:gd name="T9" fmla="*/ 228 h 231"/>
                <a:gd name="T10" fmla="*/ 254 w 315"/>
                <a:gd name="T11" fmla="*/ 216 h 231"/>
                <a:gd name="T12" fmla="*/ 315 w 315"/>
                <a:gd name="T13" fmla="*/ 77 h 231"/>
                <a:gd name="T14" fmla="*/ 81 w 315"/>
                <a:gd name="T15" fmla="*/ 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5" h="231">
                  <a:moveTo>
                    <a:pt x="81" y="4"/>
                  </a:moveTo>
                  <a:cubicBezTo>
                    <a:pt x="67" y="0"/>
                    <a:pt x="57" y="20"/>
                    <a:pt x="55" y="23"/>
                  </a:cubicBezTo>
                  <a:cubicBezTo>
                    <a:pt x="39" y="61"/>
                    <a:pt x="22" y="98"/>
                    <a:pt x="6" y="135"/>
                  </a:cubicBezTo>
                  <a:cubicBezTo>
                    <a:pt x="3" y="143"/>
                    <a:pt x="0" y="157"/>
                    <a:pt x="16" y="162"/>
                  </a:cubicBezTo>
                  <a:cubicBezTo>
                    <a:pt x="86" y="184"/>
                    <a:pt x="156" y="206"/>
                    <a:pt x="226" y="228"/>
                  </a:cubicBezTo>
                  <a:cubicBezTo>
                    <a:pt x="227" y="228"/>
                    <a:pt x="248" y="231"/>
                    <a:pt x="254" y="216"/>
                  </a:cubicBezTo>
                  <a:cubicBezTo>
                    <a:pt x="274" y="170"/>
                    <a:pt x="295" y="124"/>
                    <a:pt x="315" y="77"/>
                  </a:cubicBezTo>
                  <a:cubicBezTo>
                    <a:pt x="237" y="53"/>
                    <a:pt x="160" y="29"/>
                    <a:pt x="81" y="4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463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95" name="Freeform 34"/>
            <p:cNvSpPr>
              <a:spLocks/>
            </p:cNvSpPr>
            <p:nvPr/>
          </p:nvSpPr>
          <p:spPr bwMode="auto">
            <a:xfrm>
              <a:off x="5949681" y="4669593"/>
              <a:ext cx="148207" cy="122363"/>
            </a:xfrm>
            <a:custGeom>
              <a:avLst/>
              <a:gdLst>
                <a:gd name="T0" fmla="*/ 304 w 308"/>
                <a:gd name="T1" fmla="*/ 124 h 234"/>
                <a:gd name="T2" fmla="*/ 250 w 308"/>
                <a:gd name="T3" fmla="*/ 0 h 234"/>
                <a:gd name="T4" fmla="*/ 250 w 308"/>
                <a:gd name="T5" fmla="*/ 0 h 234"/>
                <a:gd name="T6" fmla="*/ 0 w 308"/>
                <a:gd name="T7" fmla="*/ 78 h 234"/>
                <a:gd name="T8" fmla="*/ 61 w 308"/>
                <a:gd name="T9" fmla="*/ 215 h 234"/>
                <a:gd name="T10" fmla="*/ 89 w 308"/>
                <a:gd name="T11" fmla="*/ 229 h 234"/>
                <a:gd name="T12" fmla="*/ 286 w 308"/>
                <a:gd name="T13" fmla="*/ 167 h 234"/>
                <a:gd name="T14" fmla="*/ 308 w 308"/>
                <a:gd name="T15" fmla="*/ 141 h 234"/>
                <a:gd name="T16" fmla="*/ 304 w 308"/>
                <a:gd name="T17" fmla="*/ 1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234">
                  <a:moveTo>
                    <a:pt x="304" y="124"/>
                  </a:moveTo>
                  <a:cubicBezTo>
                    <a:pt x="286" y="83"/>
                    <a:pt x="268" y="41"/>
                    <a:pt x="250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65" y="26"/>
                    <a:pt x="83" y="52"/>
                    <a:pt x="0" y="78"/>
                  </a:cubicBezTo>
                  <a:cubicBezTo>
                    <a:pt x="21" y="125"/>
                    <a:pt x="41" y="170"/>
                    <a:pt x="61" y="215"/>
                  </a:cubicBezTo>
                  <a:cubicBezTo>
                    <a:pt x="61" y="215"/>
                    <a:pt x="73" y="234"/>
                    <a:pt x="89" y="229"/>
                  </a:cubicBezTo>
                  <a:cubicBezTo>
                    <a:pt x="154" y="209"/>
                    <a:pt x="220" y="188"/>
                    <a:pt x="286" y="167"/>
                  </a:cubicBezTo>
                  <a:cubicBezTo>
                    <a:pt x="286" y="167"/>
                    <a:pt x="308" y="160"/>
                    <a:pt x="308" y="141"/>
                  </a:cubicBezTo>
                  <a:cubicBezTo>
                    <a:pt x="308" y="136"/>
                    <a:pt x="307" y="130"/>
                    <a:pt x="304" y="124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463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96" name="Freeform 35"/>
            <p:cNvSpPr>
              <a:spLocks/>
            </p:cNvSpPr>
            <p:nvPr/>
          </p:nvSpPr>
          <p:spPr bwMode="auto">
            <a:xfrm>
              <a:off x="5832815" y="4773565"/>
              <a:ext cx="111645" cy="113875"/>
            </a:xfrm>
            <a:custGeom>
              <a:avLst/>
              <a:gdLst>
                <a:gd name="T0" fmla="*/ 204 w 231"/>
                <a:gd name="T1" fmla="*/ 56 h 219"/>
                <a:gd name="T2" fmla="*/ 176 w 231"/>
                <a:gd name="T3" fmla="*/ 65 h 219"/>
                <a:gd name="T4" fmla="*/ 0 w 231"/>
                <a:gd name="T5" fmla="*/ 10 h 219"/>
                <a:gd name="T6" fmla="*/ 0 w 231"/>
                <a:gd name="T7" fmla="*/ 148 h 219"/>
                <a:gd name="T8" fmla="*/ 231 w 231"/>
                <a:gd name="T9" fmla="*/ 219 h 219"/>
                <a:gd name="T10" fmla="*/ 231 w 231"/>
                <a:gd name="T11" fmla="*/ 0 h 219"/>
                <a:gd name="T12" fmla="*/ 230 w 231"/>
                <a:gd name="T13" fmla="*/ 0 h 219"/>
                <a:gd name="T14" fmla="*/ 204 w 231"/>
                <a:gd name="T15" fmla="*/ 5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19">
                  <a:moveTo>
                    <a:pt x="204" y="56"/>
                  </a:moveTo>
                  <a:cubicBezTo>
                    <a:pt x="198" y="71"/>
                    <a:pt x="176" y="65"/>
                    <a:pt x="176" y="65"/>
                  </a:cubicBezTo>
                  <a:cubicBezTo>
                    <a:pt x="117" y="47"/>
                    <a:pt x="59" y="29"/>
                    <a:pt x="0" y="10"/>
                  </a:cubicBezTo>
                  <a:cubicBezTo>
                    <a:pt x="0" y="57"/>
                    <a:pt x="0" y="102"/>
                    <a:pt x="0" y="148"/>
                  </a:cubicBezTo>
                  <a:cubicBezTo>
                    <a:pt x="77" y="171"/>
                    <a:pt x="154" y="195"/>
                    <a:pt x="231" y="219"/>
                  </a:cubicBezTo>
                  <a:cubicBezTo>
                    <a:pt x="231" y="145"/>
                    <a:pt x="231" y="73"/>
                    <a:pt x="231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1" y="19"/>
                    <a:pt x="213" y="38"/>
                    <a:pt x="204" y="56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463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97" name="Freeform 36"/>
            <p:cNvSpPr>
              <a:spLocks/>
            </p:cNvSpPr>
            <p:nvPr/>
          </p:nvSpPr>
          <p:spPr bwMode="auto">
            <a:xfrm>
              <a:off x="5954905" y="4772859"/>
              <a:ext cx="111645" cy="114582"/>
            </a:xfrm>
            <a:custGeom>
              <a:avLst/>
              <a:gdLst>
                <a:gd name="T0" fmla="*/ 54 w 231"/>
                <a:gd name="T1" fmla="*/ 66 h 220"/>
                <a:gd name="T2" fmla="*/ 27 w 231"/>
                <a:gd name="T3" fmla="*/ 59 h 220"/>
                <a:gd name="T4" fmla="*/ 1 w 231"/>
                <a:gd name="T5" fmla="*/ 0 h 220"/>
                <a:gd name="T6" fmla="*/ 0 w 231"/>
                <a:gd name="T7" fmla="*/ 0 h 220"/>
                <a:gd name="T8" fmla="*/ 0 w 231"/>
                <a:gd name="T9" fmla="*/ 220 h 220"/>
                <a:gd name="T10" fmla="*/ 231 w 231"/>
                <a:gd name="T11" fmla="*/ 149 h 220"/>
                <a:gd name="T12" fmla="*/ 231 w 231"/>
                <a:gd name="T13" fmla="*/ 11 h 220"/>
                <a:gd name="T14" fmla="*/ 54 w 231"/>
                <a:gd name="T15" fmla="*/ 6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20">
                  <a:moveTo>
                    <a:pt x="54" y="66"/>
                  </a:moveTo>
                  <a:cubicBezTo>
                    <a:pt x="54" y="66"/>
                    <a:pt x="34" y="72"/>
                    <a:pt x="27" y="59"/>
                  </a:cubicBezTo>
                  <a:cubicBezTo>
                    <a:pt x="18" y="39"/>
                    <a:pt x="9" y="2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3"/>
                    <a:pt x="0" y="146"/>
                    <a:pt x="0" y="220"/>
                  </a:cubicBezTo>
                  <a:cubicBezTo>
                    <a:pt x="77" y="196"/>
                    <a:pt x="154" y="172"/>
                    <a:pt x="231" y="149"/>
                  </a:cubicBezTo>
                  <a:cubicBezTo>
                    <a:pt x="231" y="102"/>
                    <a:pt x="231" y="57"/>
                    <a:pt x="231" y="11"/>
                  </a:cubicBezTo>
                  <a:cubicBezTo>
                    <a:pt x="172" y="30"/>
                    <a:pt x="113" y="48"/>
                    <a:pt x="54" y="66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463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98" name="Freeform 37"/>
            <p:cNvSpPr>
              <a:spLocks/>
            </p:cNvSpPr>
            <p:nvPr/>
          </p:nvSpPr>
          <p:spPr bwMode="auto">
            <a:xfrm>
              <a:off x="5901367" y="4569864"/>
              <a:ext cx="94016" cy="109631"/>
            </a:xfrm>
            <a:custGeom>
              <a:avLst/>
              <a:gdLst>
                <a:gd name="T0" fmla="*/ 60 w 194"/>
                <a:gd name="T1" fmla="*/ 178 h 210"/>
                <a:gd name="T2" fmla="*/ 85 w 194"/>
                <a:gd name="T3" fmla="*/ 205 h 210"/>
                <a:gd name="T4" fmla="*/ 97 w 194"/>
                <a:gd name="T5" fmla="*/ 210 h 210"/>
                <a:gd name="T6" fmla="*/ 111 w 194"/>
                <a:gd name="T7" fmla="*/ 204 h 210"/>
                <a:gd name="T8" fmla="*/ 141 w 194"/>
                <a:gd name="T9" fmla="*/ 171 h 210"/>
                <a:gd name="T10" fmla="*/ 188 w 194"/>
                <a:gd name="T11" fmla="*/ 121 h 210"/>
                <a:gd name="T12" fmla="*/ 191 w 194"/>
                <a:gd name="T13" fmla="*/ 105 h 210"/>
                <a:gd name="T14" fmla="*/ 176 w 194"/>
                <a:gd name="T15" fmla="*/ 97 h 210"/>
                <a:gd name="T16" fmla="*/ 150 w 194"/>
                <a:gd name="T17" fmla="*/ 97 h 210"/>
                <a:gd name="T18" fmla="*/ 150 w 194"/>
                <a:gd name="T19" fmla="*/ 12 h 210"/>
                <a:gd name="T20" fmla="*/ 136 w 194"/>
                <a:gd name="T21" fmla="*/ 0 h 210"/>
                <a:gd name="T22" fmla="*/ 59 w 194"/>
                <a:gd name="T23" fmla="*/ 0 h 210"/>
                <a:gd name="T24" fmla="*/ 45 w 194"/>
                <a:gd name="T25" fmla="*/ 12 h 210"/>
                <a:gd name="T26" fmla="*/ 45 w 194"/>
                <a:gd name="T27" fmla="*/ 97 h 210"/>
                <a:gd name="T28" fmla="*/ 18 w 194"/>
                <a:gd name="T29" fmla="*/ 97 h 210"/>
                <a:gd name="T30" fmla="*/ 3 w 194"/>
                <a:gd name="T31" fmla="*/ 106 h 210"/>
                <a:gd name="T32" fmla="*/ 7 w 194"/>
                <a:gd name="T33" fmla="*/ 122 h 210"/>
                <a:gd name="T34" fmla="*/ 60 w 194"/>
                <a:gd name="T35" fmla="*/ 17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4" h="210">
                  <a:moveTo>
                    <a:pt x="60" y="178"/>
                  </a:moveTo>
                  <a:cubicBezTo>
                    <a:pt x="68" y="187"/>
                    <a:pt x="76" y="196"/>
                    <a:pt x="85" y="205"/>
                  </a:cubicBezTo>
                  <a:cubicBezTo>
                    <a:pt x="88" y="208"/>
                    <a:pt x="92" y="210"/>
                    <a:pt x="97" y="210"/>
                  </a:cubicBezTo>
                  <a:cubicBezTo>
                    <a:pt x="103" y="210"/>
                    <a:pt x="107" y="208"/>
                    <a:pt x="111" y="204"/>
                  </a:cubicBezTo>
                  <a:cubicBezTo>
                    <a:pt x="121" y="193"/>
                    <a:pt x="131" y="182"/>
                    <a:pt x="141" y="171"/>
                  </a:cubicBezTo>
                  <a:cubicBezTo>
                    <a:pt x="157" y="155"/>
                    <a:pt x="173" y="138"/>
                    <a:pt x="188" y="121"/>
                  </a:cubicBezTo>
                  <a:cubicBezTo>
                    <a:pt x="193" y="116"/>
                    <a:pt x="194" y="111"/>
                    <a:pt x="191" y="105"/>
                  </a:cubicBezTo>
                  <a:cubicBezTo>
                    <a:pt x="188" y="99"/>
                    <a:pt x="183" y="97"/>
                    <a:pt x="176" y="97"/>
                  </a:cubicBezTo>
                  <a:cubicBezTo>
                    <a:pt x="167" y="97"/>
                    <a:pt x="158" y="97"/>
                    <a:pt x="150" y="97"/>
                  </a:cubicBezTo>
                  <a:cubicBezTo>
                    <a:pt x="150" y="12"/>
                    <a:pt x="150" y="12"/>
                    <a:pt x="150" y="12"/>
                  </a:cubicBezTo>
                  <a:cubicBezTo>
                    <a:pt x="150" y="6"/>
                    <a:pt x="144" y="0"/>
                    <a:pt x="136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1" y="0"/>
                    <a:pt x="45" y="6"/>
                    <a:pt x="45" y="12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36" y="97"/>
                    <a:pt x="27" y="97"/>
                    <a:pt x="18" y="97"/>
                  </a:cubicBezTo>
                  <a:cubicBezTo>
                    <a:pt x="11" y="97"/>
                    <a:pt x="5" y="101"/>
                    <a:pt x="3" y="106"/>
                  </a:cubicBezTo>
                  <a:cubicBezTo>
                    <a:pt x="0" y="112"/>
                    <a:pt x="2" y="117"/>
                    <a:pt x="7" y="122"/>
                  </a:cubicBezTo>
                  <a:cubicBezTo>
                    <a:pt x="25" y="141"/>
                    <a:pt x="42" y="159"/>
                    <a:pt x="60" y="178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463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37" name="Группа 636"/>
          <p:cNvGrpSpPr>
            <a:grpSpLocks noChangeAspect="1"/>
          </p:cNvGrpSpPr>
          <p:nvPr/>
        </p:nvGrpSpPr>
        <p:grpSpPr>
          <a:xfrm>
            <a:off x="4364043" y="1959850"/>
            <a:ext cx="504000" cy="504000"/>
            <a:chOff x="6476866" y="4192196"/>
            <a:chExt cx="504000" cy="504000"/>
          </a:xfrm>
        </p:grpSpPr>
        <p:sp>
          <p:nvSpPr>
            <p:cNvPr id="1189" name="Овал 1188"/>
            <p:cNvSpPr/>
            <p:nvPr/>
          </p:nvSpPr>
          <p:spPr bwMode="auto">
            <a:xfrm>
              <a:off x="6476866" y="4192196"/>
              <a:ext cx="504000" cy="504000"/>
            </a:xfrm>
            <a:prstGeom prst="ellipse">
              <a:avLst/>
            </a:prstGeom>
            <a:solidFill>
              <a:sysClr val="window" lastClr="FFFFFF"/>
            </a:solidFill>
            <a:ln w="9525" cap="flat" cmpd="sng" algn="ctr">
              <a:solidFill>
                <a:sysClr val="window" lastClr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1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90" name="Овал 8"/>
            <p:cNvSpPr/>
            <p:nvPr/>
          </p:nvSpPr>
          <p:spPr bwMode="auto">
            <a:xfrm>
              <a:off x="6494866" y="4210196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191" name="Picture 28"/>
            <p:cNvPicPr>
              <a:picLocks noChangeAspect="1"/>
            </p:cNvPicPr>
            <p:nvPr/>
          </p:nvPicPr>
          <p:blipFill>
            <a:blip r:embed="rId1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619841" y="4306246"/>
              <a:ext cx="218050" cy="275900"/>
            </a:xfrm>
            <a:prstGeom prst="rect">
              <a:avLst/>
            </a:prstGeom>
          </p:spPr>
        </p:pic>
      </p:grpSp>
      <p:grpSp>
        <p:nvGrpSpPr>
          <p:cNvPr id="638" name="Группа 637"/>
          <p:cNvGrpSpPr>
            <a:grpSpLocks noChangeAspect="1"/>
          </p:cNvGrpSpPr>
          <p:nvPr/>
        </p:nvGrpSpPr>
        <p:grpSpPr>
          <a:xfrm>
            <a:off x="3766020" y="1179479"/>
            <a:ext cx="468000" cy="468000"/>
            <a:chOff x="509438" y="3480839"/>
            <a:chExt cx="504000" cy="504000"/>
          </a:xfrm>
        </p:grpSpPr>
        <p:sp>
          <p:nvSpPr>
            <p:cNvPr id="1185" name="Овал 8"/>
            <p:cNvSpPr/>
            <p:nvPr/>
          </p:nvSpPr>
          <p:spPr bwMode="auto">
            <a:xfrm>
              <a:off x="509438" y="3480839"/>
              <a:ext cx="504000" cy="504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grpSp>
          <p:nvGrpSpPr>
            <p:cNvPr id="1186" name="Group 6"/>
            <p:cNvGrpSpPr>
              <a:grpSpLocks noChangeAspect="1"/>
            </p:cNvGrpSpPr>
            <p:nvPr/>
          </p:nvGrpSpPr>
          <p:grpSpPr bwMode="auto">
            <a:xfrm>
              <a:off x="629011" y="3537528"/>
              <a:ext cx="268073" cy="328689"/>
              <a:chOff x="50" y="2933"/>
              <a:chExt cx="314" cy="385"/>
            </a:xfrm>
            <a:solidFill>
              <a:sysClr val="window" lastClr="FFFFFF"/>
            </a:solidFill>
          </p:grpSpPr>
          <p:sp>
            <p:nvSpPr>
              <p:cNvPr id="1187" name="Freeform 7"/>
              <p:cNvSpPr>
                <a:spLocks/>
              </p:cNvSpPr>
              <p:nvPr/>
            </p:nvSpPr>
            <p:spPr bwMode="auto">
              <a:xfrm>
                <a:off x="171" y="2933"/>
                <a:ext cx="73" cy="126"/>
              </a:xfrm>
              <a:custGeom>
                <a:avLst/>
                <a:gdLst>
                  <a:gd name="T0" fmla="*/ 52 w 53"/>
                  <a:gd name="T1" fmla="*/ 62 h 91"/>
                  <a:gd name="T2" fmla="*/ 52 w 53"/>
                  <a:gd name="T3" fmla="*/ 62 h 91"/>
                  <a:gd name="T4" fmla="*/ 42 w 53"/>
                  <a:gd name="T5" fmla="*/ 62 h 91"/>
                  <a:gd name="T6" fmla="*/ 41 w 53"/>
                  <a:gd name="T7" fmla="*/ 63 h 91"/>
                  <a:gd name="T8" fmla="*/ 26 w 53"/>
                  <a:gd name="T9" fmla="*/ 80 h 91"/>
                  <a:gd name="T10" fmla="*/ 12 w 53"/>
                  <a:gd name="T11" fmla="*/ 65 h 91"/>
                  <a:gd name="T12" fmla="*/ 26 w 53"/>
                  <a:gd name="T13" fmla="*/ 50 h 91"/>
                  <a:gd name="T14" fmla="*/ 31 w 53"/>
                  <a:gd name="T15" fmla="*/ 51 h 91"/>
                  <a:gd name="T16" fmla="*/ 31 w 53"/>
                  <a:gd name="T17" fmla="*/ 51 h 91"/>
                  <a:gd name="T18" fmla="*/ 32 w 53"/>
                  <a:gd name="T19" fmla="*/ 50 h 91"/>
                  <a:gd name="T20" fmla="*/ 32 w 53"/>
                  <a:gd name="T21" fmla="*/ 50 h 91"/>
                  <a:gd name="T22" fmla="*/ 32 w 53"/>
                  <a:gd name="T23" fmla="*/ 27 h 91"/>
                  <a:gd name="T24" fmla="*/ 35 w 53"/>
                  <a:gd name="T25" fmla="*/ 25 h 91"/>
                  <a:gd name="T26" fmla="*/ 40 w 53"/>
                  <a:gd name="T27" fmla="*/ 14 h 91"/>
                  <a:gd name="T28" fmla="*/ 26 w 53"/>
                  <a:gd name="T29" fmla="*/ 0 h 91"/>
                  <a:gd name="T30" fmla="*/ 12 w 53"/>
                  <a:gd name="T31" fmla="*/ 14 h 91"/>
                  <a:gd name="T32" fmla="*/ 20 w 53"/>
                  <a:gd name="T33" fmla="*/ 27 h 91"/>
                  <a:gd name="T34" fmla="*/ 21 w 53"/>
                  <a:gd name="T35" fmla="*/ 27 h 91"/>
                  <a:gd name="T36" fmla="*/ 21 w 53"/>
                  <a:gd name="T37" fmla="*/ 39 h 91"/>
                  <a:gd name="T38" fmla="*/ 0 w 53"/>
                  <a:gd name="T39" fmla="*/ 65 h 91"/>
                  <a:gd name="T40" fmla="*/ 26 w 53"/>
                  <a:gd name="T41" fmla="*/ 91 h 91"/>
                  <a:gd name="T42" fmla="*/ 53 w 53"/>
                  <a:gd name="T43" fmla="*/ 63 h 91"/>
                  <a:gd name="T44" fmla="*/ 52 w 53"/>
                  <a:gd name="T45" fmla="*/ 6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" h="91"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1" y="62"/>
                      <a:pt x="41" y="63"/>
                    </a:cubicBezTo>
                    <a:cubicBezTo>
                      <a:pt x="41" y="70"/>
                      <a:pt x="34" y="80"/>
                      <a:pt x="26" y="80"/>
                    </a:cubicBezTo>
                    <a:cubicBezTo>
                      <a:pt x="18" y="80"/>
                      <a:pt x="12" y="73"/>
                      <a:pt x="12" y="65"/>
                    </a:cubicBezTo>
                    <a:cubicBezTo>
                      <a:pt x="12" y="57"/>
                      <a:pt x="18" y="50"/>
                      <a:pt x="26" y="50"/>
                    </a:cubicBezTo>
                    <a:cubicBezTo>
                      <a:pt x="28" y="50"/>
                      <a:pt x="29" y="50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2" y="51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3" y="26"/>
                      <a:pt x="34" y="26"/>
                      <a:pt x="35" y="25"/>
                    </a:cubicBezTo>
                    <a:cubicBezTo>
                      <a:pt x="38" y="22"/>
                      <a:pt x="40" y="19"/>
                      <a:pt x="40" y="14"/>
                    </a:cubicBezTo>
                    <a:cubicBezTo>
                      <a:pt x="40" y="6"/>
                      <a:pt x="34" y="0"/>
                      <a:pt x="26" y="0"/>
                    </a:cubicBezTo>
                    <a:cubicBezTo>
                      <a:pt x="18" y="0"/>
                      <a:pt x="12" y="6"/>
                      <a:pt x="12" y="14"/>
                    </a:cubicBezTo>
                    <a:cubicBezTo>
                      <a:pt x="12" y="20"/>
                      <a:pt x="15" y="25"/>
                      <a:pt x="20" y="27"/>
                    </a:cubicBezTo>
                    <a:cubicBezTo>
                      <a:pt x="20" y="27"/>
                      <a:pt x="21" y="27"/>
                      <a:pt x="21" y="27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9" y="42"/>
                      <a:pt x="0" y="52"/>
                      <a:pt x="0" y="65"/>
                    </a:cubicBezTo>
                    <a:cubicBezTo>
                      <a:pt x="0" y="79"/>
                      <a:pt x="12" y="91"/>
                      <a:pt x="26" y="91"/>
                    </a:cubicBezTo>
                    <a:cubicBezTo>
                      <a:pt x="40" y="91"/>
                      <a:pt x="52" y="77"/>
                      <a:pt x="53" y="63"/>
                    </a:cubicBezTo>
                    <a:cubicBezTo>
                      <a:pt x="53" y="63"/>
                      <a:pt x="52" y="62"/>
                      <a:pt x="5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8" name="Freeform 8"/>
              <p:cNvSpPr>
                <a:spLocks noEditPoints="1"/>
              </p:cNvSpPr>
              <p:nvPr/>
            </p:nvSpPr>
            <p:spPr bwMode="auto">
              <a:xfrm>
                <a:off x="50" y="3045"/>
                <a:ext cx="314" cy="273"/>
              </a:xfrm>
              <a:custGeom>
                <a:avLst/>
                <a:gdLst>
                  <a:gd name="T0" fmla="*/ 206 w 226"/>
                  <a:gd name="T1" fmla="*/ 55 h 197"/>
                  <a:gd name="T2" fmla="*/ 141 w 226"/>
                  <a:gd name="T3" fmla="*/ 8 h 197"/>
                  <a:gd name="T4" fmla="*/ 32 w 226"/>
                  <a:gd name="T5" fmla="*/ 55 h 197"/>
                  <a:gd name="T6" fmla="*/ 80 w 226"/>
                  <a:gd name="T7" fmla="*/ 0 h 197"/>
                  <a:gd name="T8" fmla="*/ 18 w 226"/>
                  <a:gd name="T9" fmla="*/ 55 h 197"/>
                  <a:gd name="T10" fmla="*/ 0 w 226"/>
                  <a:gd name="T11" fmla="*/ 179 h 197"/>
                  <a:gd name="T12" fmla="*/ 208 w 226"/>
                  <a:gd name="T13" fmla="*/ 197 h 197"/>
                  <a:gd name="T14" fmla="*/ 226 w 226"/>
                  <a:gd name="T15" fmla="*/ 73 h 197"/>
                  <a:gd name="T16" fmla="*/ 31 w 226"/>
                  <a:gd name="T17" fmla="*/ 172 h 197"/>
                  <a:gd name="T18" fmla="*/ 21 w 226"/>
                  <a:gd name="T19" fmla="*/ 172 h 197"/>
                  <a:gd name="T20" fmla="*/ 26 w 226"/>
                  <a:gd name="T21" fmla="*/ 77 h 197"/>
                  <a:gd name="T22" fmla="*/ 31 w 226"/>
                  <a:gd name="T23" fmla="*/ 172 h 197"/>
                  <a:gd name="T24" fmla="*/ 55 w 226"/>
                  <a:gd name="T25" fmla="*/ 177 h 197"/>
                  <a:gd name="T26" fmla="*/ 50 w 226"/>
                  <a:gd name="T27" fmla="*/ 82 h 197"/>
                  <a:gd name="T28" fmla="*/ 60 w 226"/>
                  <a:gd name="T29" fmla="*/ 82 h 197"/>
                  <a:gd name="T30" fmla="*/ 89 w 226"/>
                  <a:gd name="T31" fmla="*/ 172 h 197"/>
                  <a:gd name="T32" fmla="*/ 79 w 226"/>
                  <a:gd name="T33" fmla="*/ 172 h 197"/>
                  <a:gd name="T34" fmla="*/ 84 w 226"/>
                  <a:gd name="T35" fmla="*/ 77 h 197"/>
                  <a:gd name="T36" fmla="*/ 89 w 226"/>
                  <a:gd name="T37" fmla="*/ 172 h 197"/>
                  <a:gd name="T38" fmla="*/ 113 w 226"/>
                  <a:gd name="T39" fmla="*/ 177 h 197"/>
                  <a:gd name="T40" fmla="*/ 107 w 226"/>
                  <a:gd name="T41" fmla="*/ 82 h 197"/>
                  <a:gd name="T42" fmla="*/ 118 w 226"/>
                  <a:gd name="T43" fmla="*/ 82 h 197"/>
                  <a:gd name="T44" fmla="*/ 147 w 226"/>
                  <a:gd name="T45" fmla="*/ 172 h 197"/>
                  <a:gd name="T46" fmla="*/ 136 w 226"/>
                  <a:gd name="T47" fmla="*/ 172 h 197"/>
                  <a:gd name="T48" fmla="*/ 141 w 226"/>
                  <a:gd name="T49" fmla="*/ 77 h 197"/>
                  <a:gd name="T50" fmla="*/ 147 w 226"/>
                  <a:gd name="T51" fmla="*/ 172 h 197"/>
                  <a:gd name="T52" fmla="*/ 170 w 226"/>
                  <a:gd name="T53" fmla="*/ 177 h 197"/>
                  <a:gd name="T54" fmla="*/ 165 w 226"/>
                  <a:gd name="T55" fmla="*/ 82 h 197"/>
                  <a:gd name="T56" fmla="*/ 175 w 226"/>
                  <a:gd name="T57" fmla="*/ 82 h 197"/>
                  <a:gd name="T58" fmla="*/ 204 w 226"/>
                  <a:gd name="T59" fmla="*/ 172 h 197"/>
                  <a:gd name="T60" fmla="*/ 194 w 226"/>
                  <a:gd name="T61" fmla="*/ 172 h 197"/>
                  <a:gd name="T62" fmla="*/ 199 w 226"/>
                  <a:gd name="T63" fmla="*/ 77 h 197"/>
                  <a:gd name="T64" fmla="*/ 204 w 226"/>
                  <a:gd name="T65" fmla="*/ 172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6" h="197">
                    <a:moveTo>
                      <a:pt x="208" y="55"/>
                    </a:moveTo>
                    <a:cubicBezTo>
                      <a:pt x="206" y="55"/>
                      <a:pt x="206" y="55"/>
                      <a:pt x="206" y="55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5" y="3"/>
                      <a:pt x="143" y="5"/>
                      <a:pt x="141" y="8"/>
                    </a:cubicBezTo>
                    <a:cubicBezTo>
                      <a:pt x="192" y="55"/>
                      <a:pt x="192" y="55"/>
                      <a:pt x="19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6"/>
                      <a:pt x="81" y="3"/>
                      <a:pt x="80" y="0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8" y="56"/>
                      <a:pt x="0" y="64"/>
                      <a:pt x="0" y="73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89"/>
                      <a:pt x="8" y="197"/>
                      <a:pt x="18" y="197"/>
                    </a:cubicBezTo>
                    <a:cubicBezTo>
                      <a:pt x="208" y="197"/>
                      <a:pt x="208" y="197"/>
                      <a:pt x="208" y="197"/>
                    </a:cubicBezTo>
                    <a:cubicBezTo>
                      <a:pt x="218" y="197"/>
                      <a:pt x="226" y="189"/>
                      <a:pt x="226" y="179"/>
                    </a:cubicBezTo>
                    <a:cubicBezTo>
                      <a:pt x="226" y="73"/>
                      <a:pt x="226" y="73"/>
                      <a:pt x="226" y="73"/>
                    </a:cubicBezTo>
                    <a:cubicBezTo>
                      <a:pt x="226" y="63"/>
                      <a:pt x="218" y="55"/>
                      <a:pt x="208" y="55"/>
                    </a:cubicBezTo>
                    <a:close/>
                    <a:moveTo>
                      <a:pt x="31" y="172"/>
                    </a:moveTo>
                    <a:cubicBezTo>
                      <a:pt x="31" y="175"/>
                      <a:pt x="29" y="177"/>
                      <a:pt x="26" y="177"/>
                    </a:cubicBezTo>
                    <a:cubicBezTo>
                      <a:pt x="23" y="177"/>
                      <a:pt x="21" y="175"/>
                      <a:pt x="21" y="17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79"/>
                      <a:pt x="23" y="77"/>
                      <a:pt x="26" y="77"/>
                    </a:cubicBezTo>
                    <a:cubicBezTo>
                      <a:pt x="29" y="77"/>
                      <a:pt x="31" y="79"/>
                      <a:pt x="31" y="82"/>
                    </a:cubicBezTo>
                    <a:lnTo>
                      <a:pt x="31" y="172"/>
                    </a:lnTo>
                    <a:close/>
                    <a:moveTo>
                      <a:pt x="60" y="172"/>
                    </a:moveTo>
                    <a:cubicBezTo>
                      <a:pt x="60" y="175"/>
                      <a:pt x="58" y="177"/>
                      <a:pt x="55" y="177"/>
                    </a:cubicBezTo>
                    <a:cubicBezTo>
                      <a:pt x="52" y="177"/>
                      <a:pt x="50" y="175"/>
                      <a:pt x="50" y="172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50" y="79"/>
                      <a:pt x="52" y="77"/>
                      <a:pt x="55" y="77"/>
                    </a:cubicBezTo>
                    <a:cubicBezTo>
                      <a:pt x="58" y="77"/>
                      <a:pt x="60" y="79"/>
                      <a:pt x="60" y="82"/>
                    </a:cubicBezTo>
                    <a:lnTo>
                      <a:pt x="60" y="172"/>
                    </a:lnTo>
                    <a:close/>
                    <a:moveTo>
                      <a:pt x="89" y="172"/>
                    </a:moveTo>
                    <a:cubicBezTo>
                      <a:pt x="89" y="175"/>
                      <a:pt x="87" y="177"/>
                      <a:pt x="84" y="177"/>
                    </a:cubicBezTo>
                    <a:cubicBezTo>
                      <a:pt x="81" y="177"/>
                      <a:pt x="79" y="175"/>
                      <a:pt x="79" y="17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79"/>
                      <a:pt x="81" y="77"/>
                      <a:pt x="84" y="77"/>
                    </a:cubicBezTo>
                    <a:cubicBezTo>
                      <a:pt x="87" y="77"/>
                      <a:pt x="89" y="79"/>
                      <a:pt x="89" y="82"/>
                    </a:cubicBezTo>
                    <a:lnTo>
                      <a:pt x="89" y="172"/>
                    </a:lnTo>
                    <a:close/>
                    <a:moveTo>
                      <a:pt x="118" y="172"/>
                    </a:moveTo>
                    <a:cubicBezTo>
                      <a:pt x="118" y="175"/>
                      <a:pt x="115" y="177"/>
                      <a:pt x="113" y="177"/>
                    </a:cubicBezTo>
                    <a:cubicBezTo>
                      <a:pt x="110" y="177"/>
                      <a:pt x="107" y="175"/>
                      <a:pt x="107" y="172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7" y="79"/>
                      <a:pt x="110" y="77"/>
                      <a:pt x="113" y="77"/>
                    </a:cubicBezTo>
                    <a:cubicBezTo>
                      <a:pt x="115" y="77"/>
                      <a:pt x="118" y="79"/>
                      <a:pt x="118" y="82"/>
                    </a:cubicBezTo>
                    <a:lnTo>
                      <a:pt x="118" y="172"/>
                    </a:lnTo>
                    <a:close/>
                    <a:moveTo>
                      <a:pt x="147" y="172"/>
                    </a:moveTo>
                    <a:cubicBezTo>
                      <a:pt x="147" y="175"/>
                      <a:pt x="144" y="177"/>
                      <a:pt x="141" y="177"/>
                    </a:cubicBezTo>
                    <a:cubicBezTo>
                      <a:pt x="139" y="177"/>
                      <a:pt x="136" y="175"/>
                      <a:pt x="136" y="17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6" y="79"/>
                      <a:pt x="139" y="77"/>
                      <a:pt x="141" y="77"/>
                    </a:cubicBezTo>
                    <a:cubicBezTo>
                      <a:pt x="144" y="77"/>
                      <a:pt x="147" y="79"/>
                      <a:pt x="147" y="82"/>
                    </a:cubicBezTo>
                    <a:lnTo>
                      <a:pt x="147" y="172"/>
                    </a:lnTo>
                    <a:close/>
                    <a:moveTo>
                      <a:pt x="175" y="172"/>
                    </a:moveTo>
                    <a:cubicBezTo>
                      <a:pt x="175" y="175"/>
                      <a:pt x="173" y="177"/>
                      <a:pt x="170" y="177"/>
                    </a:cubicBezTo>
                    <a:cubicBezTo>
                      <a:pt x="167" y="177"/>
                      <a:pt x="165" y="175"/>
                      <a:pt x="165" y="172"/>
                    </a:cubicBezTo>
                    <a:cubicBezTo>
                      <a:pt x="165" y="82"/>
                      <a:pt x="165" y="82"/>
                      <a:pt x="165" y="82"/>
                    </a:cubicBezTo>
                    <a:cubicBezTo>
                      <a:pt x="165" y="79"/>
                      <a:pt x="167" y="77"/>
                      <a:pt x="170" y="77"/>
                    </a:cubicBezTo>
                    <a:cubicBezTo>
                      <a:pt x="173" y="77"/>
                      <a:pt x="175" y="79"/>
                      <a:pt x="175" y="82"/>
                    </a:cubicBezTo>
                    <a:lnTo>
                      <a:pt x="175" y="172"/>
                    </a:lnTo>
                    <a:close/>
                    <a:moveTo>
                      <a:pt x="204" y="172"/>
                    </a:moveTo>
                    <a:cubicBezTo>
                      <a:pt x="204" y="175"/>
                      <a:pt x="202" y="177"/>
                      <a:pt x="199" y="177"/>
                    </a:cubicBezTo>
                    <a:cubicBezTo>
                      <a:pt x="196" y="177"/>
                      <a:pt x="194" y="175"/>
                      <a:pt x="194" y="172"/>
                    </a:cubicBezTo>
                    <a:cubicBezTo>
                      <a:pt x="194" y="82"/>
                      <a:pt x="194" y="82"/>
                      <a:pt x="194" y="82"/>
                    </a:cubicBezTo>
                    <a:cubicBezTo>
                      <a:pt x="194" y="79"/>
                      <a:pt x="196" y="77"/>
                      <a:pt x="199" y="77"/>
                    </a:cubicBezTo>
                    <a:cubicBezTo>
                      <a:pt x="202" y="77"/>
                      <a:pt x="204" y="79"/>
                      <a:pt x="204" y="82"/>
                    </a:cubicBezTo>
                    <a:lnTo>
                      <a:pt x="204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39" name="Группа 638"/>
          <p:cNvGrpSpPr>
            <a:grpSpLocks noChangeAspect="1"/>
          </p:cNvGrpSpPr>
          <p:nvPr/>
        </p:nvGrpSpPr>
        <p:grpSpPr>
          <a:xfrm>
            <a:off x="5009126" y="1179479"/>
            <a:ext cx="468000" cy="468000"/>
            <a:chOff x="1253272" y="5549834"/>
            <a:chExt cx="504000" cy="504000"/>
          </a:xfrm>
        </p:grpSpPr>
        <p:sp>
          <p:nvSpPr>
            <p:cNvPr id="1174" name="Овал 8"/>
            <p:cNvSpPr/>
            <p:nvPr/>
          </p:nvSpPr>
          <p:spPr bwMode="auto">
            <a:xfrm>
              <a:off x="1253272" y="5549834"/>
              <a:ext cx="504000" cy="504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grpSp>
          <p:nvGrpSpPr>
            <p:cNvPr id="1175" name="Group 11"/>
            <p:cNvGrpSpPr>
              <a:grpSpLocks noChangeAspect="1"/>
            </p:cNvGrpSpPr>
            <p:nvPr/>
          </p:nvGrpSpPr>
          <p:grpSpPr bwMode="auto">
            <a:xfrm>
              <a:off x="1375067" y="5652203"/>
              <a:ext cx="260411" cy="246558"/>
              <a:chOff x="365" y="3090"/>
              <a:chExt cx="282" cy="267"/>
            </a:xfrm>
            <a:solidFill>
              <a:sysClr val="window" lastClr="FFFFFF"/>
            </a:solidFill>
          </p:grpSpPr>
          <p:sp>
            <p:nvSpPr>
              <p:cNvPr id="1176" name="Freeform 12"/>
              <p:cNvSpPr>
                <a:spLocks noEditPoints="1"/>
              </p:cNvSpPr>
              <p:nvPr/>
            </p:nvSpPr>
            <p:spPr bwMode="auto">
              <a:xfrm>
                <a:off x="365" y="3090"/>
                <a:ext cx="282" cy="267"/>
              </a:xfrm>
              <a:custGeom>
                <a:avLst/>
                <a:gdLst>
                  <a:gd name="T0" fmla="*/ 106 w 212"/>
                  <a:gd name="T1" fmla="*/ 0 h 201"/>
                  <a:gd name="T2" fmla="*/ 106 w 212"/>
                  <a:gd name="T3" fmla="*/ 0 h 201"/>
                  <a:gd name="T4" fmla="*/ 106 w 212"/>
                  <a:gd name="T5" fmla="*/ 0 h 201"/>
                  <a:gd name="T6" fmla="*/ 106 w 212"/>
                  <a:gd name="T7" fmla="*/ 0 h 201"/>
                  <a:gd name="T8" fmla="*/ 106 w 212"/>
                  <a:gd name="T9" fmla="*/ 0 h 201"/>
                  <a:gd name="T10" fmla="*/ 0 w 212"/>
                  <a:gd name="T11" fmla="*/ 47 h 201"/>
                  <a:gd name="T12" fmla="*/ 0 w 212"/>
                  <a:gd name="T13" fmla="*/ 201 h 201"/>
                  <a:gd name="T14" fmla="*/ 22 w 212"/>
                  <a:gd name="T15" fmla="*/ 201 h 201"/>
                  <a:gd name="T16" fmla="*/ 22 w 212"/>
                  <a:gd name="T17" fmla="*/ 91 h 201"/>
                  <a:gd name="T18" fmla="*/ 190 w 212"/>
                  <a:gd name="T19" fmla="*/ 91 h 201"/>
                  <a:gd name="T20" fmla="*/ 190 w 212"/>
                  <a:gd name="T21" fmla="*/ 201 h 201"/>
                  <a:gd name="T22" fmla="*/ 212 w 212"/>
                  <a:gd name="T23" fmla="*/ 201 h 201"/>
                  <a:gd name="T24" fmla="*/ 212 w 212"/>
                  <a:gd name="T25" fmla="*/ 47 h 201"/>
                  <a:gd name="T26" fmla="*/ 106 w 212"/>
                  <a:gd name="T27" fmla="*/ 0 h 201"/>
                  <a:gd name="T28" fmla="*/ 71 w 212"/>
                  <a:gd name="T29" fmla="*/ 72 h 201"/>
                  <a:gd name="T30" fmla="*/ 66 w 212"/>
                  <a:gd name="T31" fmla="*/ 77 h 201"/>
                  <a:gd name="T32" fmla="*/ 51 w 212"/>
                  <a:gd name="T33" fmla="*/ 77 h 201"/>
                  <a:gd name="T34" fmla="*/ 46 w 212"/>
                  <a:gd name="T35" fmla="*/ 72 h 201"/>
                  <a:gd name="T36" fmla="*/ 46 w 212"/>
                  <a:gd name="T37" fmla="*/ 69 h 201"/>
                  <a:gd name="T38" fmla="*/ 51 w 212"/>
                  <a:gd name="T39" fmla="*/ 65 h 201"/>
                  <a:gd name="T40" fmla="*/ 66 w 212"/>
                  <a:gd name="T41" fmla="*/ 65 h 201"/>
                  <a:gd name="T42" fmla="*/ 71 w 212"/>
                  <a:gd name="T43" fmla="*/ 69 h 201"/>
                  <a:gd name="T44" fmla="*/ 71 w 212"/>
                  <a:gd name="T45" fmla="*/ 72 h 201"/>
                  <a:gd name="T46" fmla="*/ 119 w 212"/>
                  <a:gd name="T47" fmla="*/ 72 h 201"/>
                  <a:gd name="T48" fmla="*/ 114 w 212"/>
                  <a:gd name="T49" fmla="*/ 77 h 201"/>
                  <a:gd name="T50" fmla="*/ 98 w 212"/>
                  <a:gd name="T51" fmla="*/ 77 h 201"/>
                  <a:gd name="T52" fmla="*/ 94 w 212"/>
                  <a:gd name="T53" fmla="*/ 72 h 201"/>
                  <a:gd name="T54" fmla="*/ 94 w 212"/>
                  <a:gd name="T55" fmla="*/ 69 h 201"/>
                  <a:gd name="T56" fmla="*/ 98 w 212"/>
                  <a:gd name="T57" fmla="*/ 65 h 201"/>
                  <a:gd name="T58" fmla="*/ 114 w 212"/>
                  <a:gd name="T59" fmla="*/ 65 h 201"/>
                  <a:gd name="T60" fmla="*/ 119 w 212"/>
                  <a:gd name="T61" fmla="*/ 69 h 201"/>
                  <a:gd name="T62" fmla="*/ 119 w 212"/>
                  <a:gd name="T63" fmla="*/ 72 h 201"/>
                  <a:gd name="T64" fmla="*/ 166 w 212"/>
                  <a:gd name="T65" fmla="*/ 72 h 201"/>
                  <a:gd name="T66" fmla="*/ 162 w 212"/>
                  <a:gd name="T67" fmla="*/ 77 h 201"/>
                  <a:gd name="T68" fmla="*/ 146 w 212"/>
                  <a:gd name="T69" fmla="*/ 77 h 201"/>
                  <a:gd name="T70" fmla="*/ 141 w 212"/>
                  <a:gd name="T71" fmla="*/ 72 h 201"/>
                  <a:gd name="T72" fmla="*/ 141 w 212"/>
                  <a:gd name="T73" fmla="*/ 69 h 201"/>
                  <a:gd name="T74" fmla="*/ 146 w 212"/>
                  <a:gd name="T75" fmla="*/ 65 h 201"/>
                  <a:gd name="T76" fmla="*/ 162 w 212"/>
                  <a:gd name="T77" fmla="*/ 65 h 201"/>
                  <a:gd name="T78" fmla="*/ 166 w 212"/>
                  <a:gd name="T79" fmla="*/ 69 h 201"/>
                  <a:gd name="T80" fmla="*/ 166 w 212"/>
                  <a:gd name="T81" fmla="*/ 7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2" h="201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22" y="201"/>
                      <a:pt x="22" y="201"/>
                      <a:pt x="22" y="201"/>
                    </a:cubicBezTo>
                    <a:cubicBezTo>
                      <a:pt x="22" y="91"/>
                      <a:pt x="22" y="91"/>
                      <a:pt x="22" y="91"/>
                    </a:cubicBezTo>
                    <a:cubicBezTo>
                      <a:pt x="190" y="91"/>
                      <a:pt x="190" y="91"/>
                      <a:pt x="190" y="91"/>
                    </a:cubicBezTo>
                    <a:cubicBezTo>
                      <a:pt x="190" y="201"/>
                      <a:pt x="190" y="201"/>
                      <a:pt x="190" y="201"/>
                    </a:cubicBezTo>
                    <a:cubicBezTo>
                      <a:pt x="212" y="201"/>
                      <a:pt x="212" y="201"/>
                      <a:pt x="212" y="201"/>
                    </a:cubicBezTo>
                    <a:cubicBezTo>
                      <a:pt x="212" y="47"/>
                      <a:pt x="212" y="47"/>
                      <a:pt x="212" y="47"/>
                    </a:cubicBezTo>
                    <a:lnTo>
                      <a:pt x="106" y="0"/>
                    </a:lnTo>
                    <a:close/>
                    <a:moveTo>
                      <a:pt x="71" y="72"/>
                    </a:moveTo>
                    <a:cubicBezTo>
                      <a:pt x="71" y="75"/>
                      <a:pt x="69" y="77"/>
                      <a:pt x="66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48" y="77"/>
                      <a:pt x="46" y="75"/>
                      <a:pt x="46" y="72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7"/>
                      <a:pt x="48" y="65"/>
                      <a:pt x="51" y="65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9" y="65"/>
                      <a:pt x="71" y="67"/>
                      <a:pt x="71" y="69"/>
                    </a:cubicBezTo>
                    <a:lnTo>
                      <a:pt x="71" y="72"/>
                    </a:lnTo>
                    <a:close/>
                    <a:moveTo>
                      <a:pt x="119" y="72"/>
                    </a:moveTo>
                    <a:cubicBezTo>
                      <a:pt x="119" y="75"/>
                      <a:pt x="117" y="77"/>
                      <a:pt x="114" y="77"/>
                    </a:cubicBezTo>
                    <a:cubicBezTo>
                      <a:pt x="98" y="77"/>
                      <a:pt x="98" y="77"/>
                      <a:pt x="98" y="77"/>
                    </a:cubicBezTo>
                    <a:cubicBezTo>
                      <a:pt x="96" y="77"/>
                      <a:pt x="94" y="75"/>
                      <a:pt x="94" y="72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7"/>
                      <a:pt x="96" y="65"/>
                      <a:pt x="98" y="65"/>
                    </a:cubicBezTo>
                    <a:cubicBezTo>
                      <a:pt x="114" y="65"/>
                      <a:pt x="114" y="65"/>
                      <a:pt x="114" y="65"/>
                    </a:cubicBezTo>
                    <a:cubicBezTo>
                      <a:pt x="117" y="65"/>
                      <a:pt x="119" y="67"/>
                      <a:pt x="119" y="69"/>
                    </a:cubicBezTo>
                    <a:lnTo>
                      <a:pt x="119" y="72"/>
                    </a:lnTo>
                    <a:close/>
                    <a:moveTo>
                      <a:pt x="166" y="72"/>
                    </a:moveTo>
                    <a:cubicBezTo>
                      <a:pt x="166" y="75"/>
                      <a:pt x="164" y="77"/>
                      <a:pt x="162" y="77"/>
                    </a:cubicBezTo>
                    <a:cubicBezTo>
                      <a:pt x="146" y="77"/>
                      <a:pt x="146" y="77"/>
                      <a:pt x="146" y="77"/>
                    </a:cubicBezTo>
                    <a:cubicBezTo>
                      <a:pt x="143" y="77"/>
                      <a:pt x="141" y="75"/>
                      <a:pt x="141" y="72"/>
                    </a:cubicBezTo>
                    <a:cubicBezTo>
                      <a:pt x="141" y="69"/>
                      <a:pt x="141" y="69"/>
                      <a:pt x="141" y="69"/>
                    </a:cubicBezTo>
                    <a:cubicBezTo>
                      <a:pt x="141" y="67"/>
                      <a:pt x="143" y="65"/>
                      <a:pt x="146" y="65"/>
                    </a:cubicBezTo>
                    <a:cubicBezTo>
                      <a:pt x="162" y="65"/>
                      <a:pt x="162" y="65"/>
                      <a:pt x="162" y="65"/>
                    </a:cubicBezTo>
                    <a:cubicBezTo>
                      <a:pt x="164" y="65"/>
                      <a:pt x="166" y="67"/>
                      <a:pt x="166" y="69"/>
                    </a:cubicBezTo>
                    <a:lnTo>
                      <a:pt x="166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7" name="Rectangle 13"/>
              <p:cNvSpPr>
                <a:spLocks noChangeArrowheads="1"/>
              </p:cNvSpPr>
              <p:nvPr/>
            </p:nvSpPr>
            <p:spPr bwMode="auto">
              <a:xfrm>
                <a:off x="423" y="3329"/>
                <a:ext cx="46" cy="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8" name="Rectangle 14"/>
              <p:cNvSpPr>
                <a:spLocks noChangeArrowheads="1"/>
              </p:cNvSpPr>
              <p:nvPr/>
            </p:nvSpPr>
            <p:spPr bwMode="auto">
              <a:xfrm>
                <a:off x="484" y="3329"/>
                <a:ext cx="46" cy="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9" name="Rectangle 15"/>
              <p:cNvSpPr>
                <a:spLocks noChangeArrowheads="1"/>
              </p:cNvSpPr>
              <p:nvPr/>
            </p:nvSpPr>
            <p:spPr bwMode="auto">
              <a:xfrm>
                <a:off x="543" y="3329"/>
                <a:ext cx="47" cy="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0" name="Rectangle 16"/>
              <p:cNvSpPr>
                <a:spLocks noChangeArrowheads="1"/>
              </p:cNvSpPr>
              <p:nvPr/>
            </p:nvSpPr>
            <p:spPr bwMode="auto">
              <a:xfrm>
                <a:off x="423" y="3290"/>
                <a:ext cx="46" cy="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1" name="Rectangle 17"/>
              <p:cNvSpPr>
                <a:spLocks noChangeArrowheads="1"/>
              </p:cNvSpPr>
              <p:nvPr/>
            </p:nvSpPr>
            <p:spPr bwMode="auto">
              <a:xfrm>
                <a:off x="484" y="3290"/>
                <a:ext cx="46" cy="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2" name="Rectangle 18"/>
              <p:cNvSpPr>
                <a:spLocks noChangeArrowheads="1"/>
              </p:cNvSpPr>
              <p:nvPr/>
            </p:nvSpPr>
            <p:spPr bwMode="auto">
              <a:xfrm>
                <a:off x="423" y="3252"/>
                <a:ext cx="46" cy="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3" name="Rectangle 19"/>
              <p:cNvSpPr>
                <a:spLocks noChangeArrowheads="1"/>
              </p:cNvSpPr>
              <p:nvPr/>
            </p:nvSpPr>
            <p:spPr bwMode="auto">
              <a:xfrm>
                <a:off x="484" y="3252"/>
                <a:ext cx="46" cy="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4" name="Rectangle 20"/>
              <p:cNvSpPr>
                <a:spLocks noChangeArrowheads="1"/>
              </p:cNvSpPr>
              <p:nvPr/>
            </p:nvSpPr>
            <p:spPr bwMode="auto">
              <a:xfrm>
                <a:off x="543" y="3290"/>
                <a:ext cx="47" cy="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40" name="Группа 639"/>
          <p:cNvGrpSpPr>
            <a:grpSpLocks noChangeAspect="1"/>
          </p:cNvGrpSpPr>
          <p:nvPr/>
        </p:nvGrpSpPr>
        <p:grpSpPr>
          <a:xfrm>
            <a:off x="5632016" y="1179479"/>
            <a:ext cx="468000" cy="468000"/>
            <a:chOff x="1640333" y="4113082"/>
            <a:chExt cx="504000" cy="504000"/>
          </a:xfrm>
        </p:grpSpPr>
        <p:sp>
          <p:nvSpPr>
            <p:cNvPr id="1168" name="Овал 8"/>
            <p:cNvSpPr/>
            <p:nvPr/>
          </p:nvSpPr>
          <p:spPr bwMode="auto">
            <a:xfrm>
              <a:off x="1640333" y="4113082"/>
              <a:ext cx="504000" cy="504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grpSp>
          <p:nvGrpSpPr>
            <p:cNvPr id="1169" name="Group 29"/>
            <p:cNvGrpSpPr>
              <a:grpSpLocks noChangeAspect="1"/>
            </p:cNvGrpSpPr>
            <p:nvPr/>
          </p:nvGrpSpPr>
          <p:grpSpPr bwMode="auto">
            <a:xfrm>
              <a:off x="1766013" y="4236336"/>
              <a:ext cx="283446" cy="237864"/>
              <a:chOff x="2030" y="3008"/>
              <a:chExt cx="541" cy="454"/>
            </a:xfrm>
            <a:solidFill>
              <a:sysClr val="window" lastClr="FFFFFF"/>
            </a:solidFill>
          </p:grpSpPr>
          <p:sp>
            <p:nvSpPr>
              <p:cNvPr id="1170" name="Freeform 30"/>
              <p:cNvSpPr>
                <a:spLocks/>
              </p:cNvSpPr>
              <p:nvPr/>
            </p:nvSpPr>
            <p:spPr bwMode="auto">
              <a:xfrm>
                <a:off x="2116" y="3214"/>
                <a:ext cx="76" cy="125"/>
              </a:xfrm>
              <a:custGeom>
                <a:avLst/>
                <a:gdLst>
                  <a:gd name="T0" fmla="*/ 1 w 32"/>
                  <a:gd name="T1" fmla="*/ 15 h 52"/>
                  <a:gd name="T2" fmla="*/ 14 w 32"/>
                  <a:gd name="T3" fmla="*/ 1 h 52"/>
                  <a:gd name="T4" fmla="*/ 18 w 32"/>
                  <a:gd name="T5" fmla="*/ 1 h 52"/>
                  <a:gd name="T6" fmla="*/ 31 w 32"/>
                  <a:gd name="T7" fmla="*/ 15 h 52"/>
                  <a:gd name="T8" fmla="*/ 32 w 32"/>
                  <a:gd name="T9" fmla="*/ 17 h 52"/>
                  <a:gd name="T10" fmla="*/ 30 w 32"/>
                  <a:gd name="T11" fmla="*/ 18 h 52"/>
                  <a:gd name="T12" fmla="*/ 24 w 32"/>
                  <a:gd name="T13" fmla="*/ 18 h 52"/>
                  <a:gd name="T14" fmla="*/ 21 w 32"/>
                  <a:gd name="T15" fmla="*/ 18 h 52"/>
                  <a:gd name="T16" fmla="*/ 21 w 32"/>
                  <a:gd name="T17" fmla="*/ 49 h 52"/>
                  <a:gd name="T18" fmla="*/ 16 w 32"/>
                  <a:gd name="T19" fmla="*/ 52 h 52"/>
                  <a:gd name="T20" fmla="*/ 16 w 32"/>
                  <a:gd name="T21" fmla="*/ 52 h 52"/>
                  <a:gd name="T22" fmla="*/ 11 w 32"/>
                  <a:gd name="T23" fmla="*/ 49 h 52"/>
                  <a:gd name="T24" fmla="*/ 11 w 32"/>
                  <a:gd name="T25" fmla="*/ 18 h 52"/>
                  <a:gd name="T26" fmla="*/ 8 w 32"/>
                  <a:gd name="T27" fmla="*/ 18 h 52"/>
                  <a:gd name="T28" fmla="*/ 2 w 32"/>
                  <a:gd name="T29" fmla="*/ 18 h 52"/>
                  <a:gd name="T30" fmla="*/ 0 w 32"/>
                  <a:gd name="T31" fmla="*/ 17 h 52"/>
                  <a:gd name="T32" fmla="*/ 1 w 32"/>
                  <a:gd name="T33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52">
                    <a:moveTo>
                      <a:pt x="1" y="15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5" y="0"/>
                      <a:pt x="17" y="0"/>
                      <a:pt x="18" y="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5"/>
                      <a:pt x="32" y="16"/>
                      <a:pt x="32" y="17"/>
                    </a:cubicBezTo>
                    <a:cubicBezTo>
                      <a:pt x="31" y="18"/>
                      <a:pt x="31" y="18"/>
                      <a:pt x="30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51"/>
                      <a:pt x="18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4" y="52"/>
                      <a:pt x="11" y="51"/>
                      <a:pt x="11" y="4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0" y="17"/>
                    </a:cubicBezTo>
                    <a:cubicBezTo>
                      <a:pt x="0" y="16"/>
                      <a:pt x="0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1" name="Freeform 31"/>
              <p:cNvSpPr>
                <a:spLocks/>
              </p:cNvSpPr>
              <p:nvPr/>
            </p:nvSpPr>
            <p:spPr bwMode="auto">
              <a:xfrm>
                <a:off x="2116" y="3361"/>
                <a:ext cx="177" cy="33"/>
              </a:xfrm>
              <a:custGeom>
                <a:avLst/>
                <a:gdLst>
                  <a:gd name="T0" fmla="*/ 69 w 74"/>
                  <a:gd name="T1" fmla="*/ 14 h 14"/>
                  <a:gd name="T2" fmla="*/ 4 w 74"/>
                  <a:gd name="T3" fmla="*/ 14 h 14"/>
                  <a:gd name="T4" fmla="*/ 0 w 74"/>
                  <a:gd name="T5" fmla="*/ 7 h 14"/>
                  <a:gd name="T6" fmla="*/ 4 w 74"/>
                  <a:gd name="T7" fmla="*/ 0 h 14"/>
                  <a:gd name="T8" fmla="*/ 69 w 74"/>
                  <a:gd name="T9" fmla="*/ 0 h 14"/>
                  <a:gd name="T10" fmla="*/ 74 w 74"/>
                  <a:gd name="T11" fmla="*/ 7 h 14"/>
                  <a:gd name="T12" fmla="*/ 69 w 74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4">
                    <a:moveTo>
                      <a:pt x="69" y="14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1" y="14"/>
                      <a:pt x="0" y="11"/>
                      <a:pt x="0" y="7"/>
                    </a:cubicBezTo>
                    <a:cubicBezTo>
                      <a:pt x="0" y="3"/>
                      <a:pt x="1" y="0"/>
                      <a:pt x="4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2" y="0"/>
                      <a:pt x="74" y="3"/>
                      <a:pt x="74" y="7"/>
                    </a:cubicBezTo>
                    <a:cubicBezTo>
                      <a:pt x="74" y="11"/>
                      <a:pt x="72" y="14"/>
                      <a:pt x="6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2" name="Freeform 32"/>
              <p:cNvSpPr>
                <a:spLocks/>
              </p:cNvSpPr>
              <p:nvPr/>
            </p:nvSpPr>
            <p:spPr bwMode="auto">
              <a:xfrm>
                <a:off x="2219" y="3214"/>
                <a:ext cx="76" cy="125"/>
              </a:xfrm>
              <a:custGeom>
                <a:avLst/>
                <a:gdLst>
                  <a:gd name="T0" fmla="*/ 31 w 32"/>
                  <a:gd name="T1" fmla="*/ 17 h 52"/>
                  <a:gd name="T2" fmla="*/ 30 w 32"/>
                  <a:gd name="T3" fmla="*/ 18 h 52"/>
                  <a:gd name="T4" fmla="*/ 23 w 32"/>
                  <a:gd name="T5" fmla="*/ 18 h 52"/>
                  <a:gd name="T6" fmla="*/ 21 w 32"/>
                  <a:gd name="T7" fmla="*/ 18 h 52"/>
                  <a:gd name="T8" fmla="*/ 21 w 32"/>
                  <a:gd name="T9" fmla="*/ 49 h 52"/>
                  <a:gd name="T10" fmla="*/ 16 w 32"/>
                  <a:gd name="T11" fmla="*/ 52 h 52"/>
                  <a:gd name="T12" fmla="*/ 16 w 32"/>
                  <a:gd name="T13" fmla="*/ 52 h 52"/>
                  <a:gd name="T14" fmla="*/ 11 w 32"/>
                  <a:gd name="T15" fmla="*/ 49 h 52"/>
                  <a:gd name="T16" fmla="*/ 11 w 32"/>
                  <a:gd name="T17" fmla="*/ 18 h 52"/>
                  <a:gd name="T18" fmla="*/ 7 w 32"/>
                  <a:gd name="T19" fmla="*/ 18 h 52"/>
                  <a:gd name="T20" fmla="*/ 1 w 32"/>
                  <a:gd name="T21" fmla="*/ 18 h 52"/>
                  <a:gd name="T22" fmla="*/ 0 w 32"/>
                  <a:gd name="T23" fmla="*/ 17 h 52"/>
                  <a:gd name="T24" fmla="*/ 0 w 32"/>
                  <a:gd name="T25" fmla="*/ 15 h 52"/>
                  <a:gd name="T26" fmla="*/ 14 w 32"/>
                  <a:gd name="T27" fmla="*/ 1 h 52"/>
                  <a:gd name="T28" fmla="*/ 17 w 32"/>
                  <a:gd name="T29" fmla="*/ 1 h 52"/>
                  <a:gd name="T30" fmla="*/ 31 w 32"/>
                  <a:gd name="T31" fmla="*/ 15 h 52"/>
                  <a:gd name="T32" fmla="*/ 31 w 32"/>
                  <a:gd name="T33" fmla="*/ 1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52">
                    <a:moveTo>
                      <a:pt x="31" y="17"/>
                    </a:moveTo>
                    <a:cubicBezTo>
                      <a:pt x="31" y="18"/>
                      <a:pt x="30" y="18"/>
                      <a:pt x="30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51"/>
                      <a:pt x="18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4" y="52"/>
                      <a:pt x="11" y="51"/>
                      <a:pt x="11" y="4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0" y="18"/>
                      <a:pt x="0" y="17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0"/>
                      <a:pt x="16" y="0"/>
                      <a:pt x="17" y="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5"/>
                      <a:pt x="32" y="16"/>
                      <a:pt x="3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3" name="Freeform 33"/>
              <p:cNvSpPr>
                <a:spLocks noEditPoints="1"/>
              </p:cNvSpPr>
              <p:nvPr/>
            </p:nvSpPr>
            <p:spPr bwMode="auto">
              <a:xfrm>
                <a:off x="2030" y="3008"/>
                <a:ext cx="541" cy="454"/>
              </a:xfrm>
              <a:custGeom>
                <a:avLst/>
                <a:gdLst>
                  <a:gd name="T0" fmla="*/ 455 w 541"/>
                  <a:gd name="T1" fmla="*/ 0 h 454"/>
                  <a:gd name="T2" fmla="*/ 0 w 541"/>
                  <a:gd name="T3" fmla="*/ 0 h 454"/>
                  <a:gd name="T4" fmla="*/ 0 w 541"/>
                  <a:gd name="T5" fmla="*/ 454 h 454"/>
                  <a:gd name="T6" fmla="*/ 455 w 541"/>
                  <a:gd name="T7" fmla="*/ 454 h 454"/>
                  <a:gd name="T8" fmla="*/ 541 w 541"/>
                  <a:gd name="T9" fmla="*/ 374 h 454"/>
                  <a:gd name="T10" fmla="*/ 541 w 541"/>
                  <a:gd name="T11" fmla="*/ 55 h 454"/>
                  <a:gd name="T12" fmla="*/ 455 w 541"/>
                  <a:gd name="T13" fmla="*/ 0 h 454"/>
                  <a:gd name="T14" fmla="*/ 421 w 541"/>
                  <a:gd name="T15" fmla="*/ 420 h 454"/>
                  <a:gd name="T16" fmla="*/ 35 w 541"/>
                  <a:gd name="T17" fmla="*/ 420 h 454"/>
                  <a:gd name="T18" fmla="*/ 35 w 541"/>
                  <a:gd name="T19" fmla="*/ 33 h 454"/>
                  <a:gd name="T20" fmla="*/ 186 w 541"/>
                  <a:gd name="T21" fmla="*/ 33 h 454"/>
                  <a:gd name="T22" fmla="*/ 186 w 541"/>
                  <a:gd name="T23" fmla="*/ 108 h 454"/>
                  <a:gd name="T24" fmla="*/ 268 w 541"/>
                  <a:gd name="T25" fmla="*/ 108 h 454"/>
                  <a:gd name="T26" fmla="*/ 268 w 541"/>
                  <a:gd name="T27" fmla="*/ 33 h 454"/>
                  <a:gd name="T28" fmla="*/ 421 w 541"/>
                  <a:gd name="T29" fmla="*/ 33 h 454"/>
                  <a:gd name="T30" fmla="*/ 421 w 541"/>
                  <a:gd name="T31" fmla="*/ 42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1" h="454">
                    <a:moveTo>
                      <a:pt x="455" y="0"/>
                    </a:moveTo>
                    <a:lnTo>
                      <a:pt x="0" y="0"/>
                    </a:lnTo>
                    <a:lnTo>
                      <a:pt x="0" y="454"/>
                    </a:lnTo>
                    <a:lnTo>
                      <a:pt x="455" y="454"/>
                    </a:lnTo>
                    <a:lnTo>
                      <a:pt x="541" y="374"/>
                    </a:lnTo>
                    <a:lnTo>
                      <a:pt x="541" y="55"/>
                    </a:lnTo>
                    <a:lnTo>
                      <a:pt x="455" y="0"/>
                    </a:lnTo>
                    <a:close/>
                    <a:moveTo>
                      <a:pt x="421" y="420"/>
                    </a:moveTo>
                    <a:lnTo>
                      <a:pt x="35" y="420"/>
                    </a:lnTo>
                    <a:lnTo>
                      <a:pt x="35" y="33"/>
                    </a:lnTo>
                    <a:lnTo>
                      <a:pt x="186" y="33"/>
                    </a:lnTo>
                    <a:lnTo>
                      <a:pt x="186" y="108"/>
                    </a:lnTo>
                    <a:lnTo>
                      <a:pt x="268" y="108"/>
                    </a:lnTo>
                    <a:lnTo>
                      <a:pt x="268" y="33"/>
                    </a:lnTo>
                    <a:lnTo>
                      <a:pt x="421" y="33"/>
                    </a:lnTo>
                    <a:lnTo>
                      <a:pt x="421" y="4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41" name="Группа 640"/>
          <p:cNvGrpSpPr>
            <a:grpSpLocks noChangeAspect="1"/>
          </p:cNvGrpSpPr>
          <p:nvPr/>
        </p:nvGrpSpPr>
        <p:grpSpPr>
          <a:xfrm>
            <a:off x="6266162" y="1179479"/>
            <a:ext cx="468000" cy="468000"/>
            <a:chOff x="2664596" y="5584891"/>
            <a:chExt cx="504000" cy="504000"/>
          </a:xfrm>
        </p:grpSpPr>
        <p:sp>
          <p:nvSpPr>
            <p:cNvPr id="1163" name="Овал 8"/>
            <p:cNvSpPr/>
            <p:nvPr/>
          </p:nvSpPr>
          <p:spPr bwMode="auto">
            <a:xfrm>
              <a:off x="2664596" y="5584891"/>
              <a:ext cx="504000" cy="504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grpSp>
          <p:nvGrpSpPr>
            <p:cNvPr id="1164" name="Group 23"/>
            <p:cNvGrpSpPr>
              <a:grpSpLocks noChangeAspect="1"/>
            </p:cNvGrpSpPr>
            <p:nvPr/>
          </p:nvGrpSpPr>
          <p:grpSpPr bwMode="auto">
            <a:xfrm>
              <a:off x="2815852" y="5675616"/>
              <a:ext cx="201489" cy="293660"/>
              <a:chOff x="1038" y="3035"/>
              <a:chExt cx="282" cy="411"/>
            </a:xfrm>
            <a:solidFill>
              <a:sysClr val="window" lastClr="FFFFFF"/>
            </a:solidFill>
          </p:grpSpPr>
          <p:sp>
            <p:nvSpPr>
              <p:cNvPr id="1165" name="Freeform 24"/>
              <p:cNvSpPr>
                <a:spLocks noEditPoints="1"/>
              </p:cNvSpPr>
              <p:nvPr/>
            </p:nvSpPr>
            <p:spPr bwMode="auto">
              <a:xfrm>
                <a:off x="1038" y="3296"/>
                <a:ext cx="282" cy="150"/>
              </a:xfrm>
              <a:custGeom>
                <a:avLst/>
                <a:gdLst>
                  <a:gd name="T0" fmla="*/ 160 w 200"/>
                  <a:gd name="T1" fmla="*/ 1 h 107"/>
                  <a:gd name="T2" fmla="*/ 142 w 200"/>
                  <a:gd name="T3" fmla="*/ 1 h 107"/>
                  <a:gd name="T4" fmla="*/ 114 w 200"/>
                  <a:gd name="T5" fmla="*/ 80 h 107"/>
                  <a:gd name="T6" fmla="*/ 104 w 200"/>
                  <a:gd name="T7" fmla="*/ 0 h 107"/>
                  <a:gd name="T8" fmla="*/ 92 w 200"/>
                  <a:gd name="T9" fmla="*/ 0 h 107"/>
                  <a:gd name="T10" fmla="*/ 88 w 200"/>
                  <a:gd name="T11" fmla="*/ 80 h 107"/>
                  <a:gd name="T12" fmla="*/ 58 w 200"/>
                  <a:gd name="T13" fmla="*/ 1 h 107"/>
                  <a:gd name="T14" fmla="*/ 41 w 200"/>
                  <a:gd name="T15" fmla="*/ 1 h 107"/>
                  <a:gd name="T16" fmla="*/ 0 w 200"/>
                  <a:gd name="T17" fmla="*/ 42 h 107"/>
                  <a:gd name="T18" fmla="*/ 6 w 200"/>
                  <a:gd name="T19" fmla="*/ 107 h 107"/>
                  <a:gd name="T20" fmla="*/ 195 w 200"/>
                  <a:gd name="T21" fmla="*/ 107 h 107"/>
                  <a:gd name="T22" fmla="*/ 200 w 200"/>
                  <a:gd name="T23" fmla="*/ 41 h 107"/>
                  <a:gd name="T24" fmla="*/ 160 w 200"/>
                  <a:gd name="T25" fmla="*/ 1 h 107"/>
                  <a:gd name="T26" fmla="*/ 176 w 200"/>
                  <a:gd name="T27" fmla="*/ 62 h 107"/>
                  <a:gd name="T28" fmla="*/ 146 w 200"/>
                  <a:gd name="T29" fmla="*/ 62 h 107"/>
                  <a:gd name="T30" fmla="*/ 142 w 200"/>
                  <a:gd name="T31" fmla="*/ 57 h 107"/>
                  <a:gd name="T32" fmla="*/ 146 w 200"/>
                  <a:gd name="T33" fmla="*/ 53 h 107"/>
                  <a:gd name="T34" fmla="*/ 176 w 200"/>
                  <a:gd name="T35" fmla="*/ 53 h 107"/>
                  <a:gd name="T36" fmla="*/ 180 w 200"/>
                  <a:gd name="T37" fmla="*/ 57 h 107"/>
                  <a:gd name="T38" fmla="*/ 176 w 200"/>
                  <a:gd name="T39" fmla="*/ 6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107">
                    <a:moveTo>
                      <a:pt x="160" y="1"/>
                    </a:moveTo>
                    <a:cubicBezTo>
                      <a:pt x="142" y="1"/>
                      <a:pt x="142" y="1"/>
                      <a:pt x="142" y="1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19" y="1"/>
                      <a:pt x="0" y="19"/>
                      <a:pt x="0" y="42"/>
                    </a:cubicBezTo>
                    <a:cubicBezTo>
                      <a:pt x="6" y="107"/>
                      <a:pt x="6" y="107"/>
                      <a:pt x="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200" y="41"/>
                      <a:pt x="200" y="41"/>
                      <a:pt x="200" y="41"/>
                    </a:cubicBezTo>
                    <a:cubicBezTo>
                      <a:pt x="200" y="19"/>
                      <a:pt x="182" y="1"/>
                      <a:pt x="160" y="1"/>
                    </a:cubicBezTo>
                    <a:close/>
                    <a:moveTo>
                      <a:pt x="176" y="62"/>
                    </a:moveTo>
                    <a:cubicBezTo>
                      <a:pt x="146" y="62"/>
                      <a:pt x="146" y="62"/>
                      <a:pt x="146" y="62"/>
                    </a:cubicBezTo>
                    <a:cubicBezTo>
                      <a:pt x="144" y="62"/>
                      <a:pt x="142" y="60"/>
                      <a:pt x="142" y="57"/>
                    </a:cubicBezTo>
                    <a:cubicBezTo>
                      <a:pt x="142" y="55"/>
                      <a:pt x="144" y="53"/>
                      <a:pt x="146" y="53"/>
                    </a:cubicBezTo>
                    <a:cubicBezTo>
                      <a:pt x="176" y="53"/>
                      <a:pt x="176" y="53"/>
                      <a:pt x="176" y="53"/>
                    </a:cubicBezTo>
                    <a:cubicBezTo>
                      <a:pt x="178" y="53"/>
                      <a:pt x="180" y="55"/>
                      <a:pt x="180" y="57"/>
                    </a:cubicBezTo>
                    <a:cubicBezTo>
                      <a:pt x="180" y="60"/>
                      <a:pt x="178" y="62"/>
                      <a:pt x="17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6" name="Freeform 25"/>
              <p:cNvSpPr>
                <a:spLocks noEditPoints="1"/>
              </p:cNvSpPr>
              <p:nvPr/>
            </p:nvSpPr>
            <p:spPr bwMode="auto">
              <a:xfrm>
                <a:off x="1045" y="3035"/>
                <a:ext cx="268" cy="107"/>
              </a:xfrm>
              <a:custGeom>
                <a:avLst/>
                <a:gdLst>
                  <a:gd name="T0" fmla="*/ 180 w 190"/>
                  <a:gd name="T1" fmla="*/ 29 h 76"/>
                  <a:gd name="T2" fmla="*/ 100 w 190"/>
                  <a:gd name="T3" fmla="*/ 0 h 76"/>
                  <a:gd name="T4" fmla="*/ 100 w 190"/>
                  <a:gd name="T5" fmla="*/ 0 h 76"/>
                  <a:gd name="T6" fmla="*/ 97 w 190"/>
                  <a:gd name="T7" fmla="*/ 0 h 76"/>
                  <a:gd name="T8" fmla="*/ 95 w 190"/>
                  <a:gd name="T9" fmla="*/ 0 h 76"/>
                  <a:gd name="T10" fmla="*/ 93 w 190"/>
                  <a:gd name="T11" fmla="*/ 0 h 76"/>
                  <a:gd name="T12" fmla="*/ 91 w 190"/>
                  <a:gd name="T13" fmla="*/ 0 h 76"/>
                  <a:gd name="T14" fmla="*/ 91 w 190"/>
                  <a:gd name="T15" fmla="*/ 0 h 76"/>
                  <a:gd name="T16" fmla="*/ 11 w 190"/>
                  <a:gd name="T17" fmla="*/ 29 h 76"/>
                  <a:gd name="T18" fmla="*/ 31 w 190"/>
                  <a:gd name="T19" fmla="*/ 61 h 76"/>
                  <a:gd name="T20" fmla="*/ 33 w 190"/>
                  <a:gd name="T21" fmla="*/ 73 h 76"/>
                  <a:gd name="T22" fmla="*/ 33 w 190"/>
                  <a:gd name="T23" fmla="*/ 76 h 76"/>
                  <a:gd name="T24" fmla="*/ 96 w 190"/>
                  <a:gd name="T25" fmla="*/ 68 h 76"/>
                  <a:gd name="T26" fmla="*/ 96 w 190"/>
                  <a:gd name="T27" fmla="*/ 67 h 76"/>
                  <a:gd name="T28" fmla="*/ 96 w 190"/>
                  <a:gd name="T29" fmla="*/ 67 h 76"/>
                  <a:gd name="T30" fmla="*/ 96 w 190"/>
                  <a:gd name="T31" fmla="*/ 67 h 76"/>
                  <a:gd name="T32" fmla="*/ 96 w 190"/>
                  <a:gd name="T33" fmla="*/ 68 h 76"/>
                  <a:gd name="T34" fmla="*/ 157 w 190"/>
                  <a:gd name="T35" fmla="*/ 75 h 76"/>
                  <a:gd name="T36" fmla="*/ 159 w 190"/>
                  <a:gd name="T37" fmla="*/ 61 h 76"/>
                  <a:gd name="T38" fmla="*/ 180 w 190"/>
                  <a:gd name="T39" fmla="*/ 29 h 76"/>
                  <a:gd name="T40" fmla="*/ 102 w 190"/>
                  <a:gd name="T41" fmla="*/ 41 h 76"/>
                  <a:gd name="T42" fmla="*/ 95 w 190"/>
                  <a:gd name="T43" fmla="*/ 48 h 76"/>
                  <a:gd name="T44" fmla="*/ 88 w 190"/>
                  <a:gd name="T45" fmla="*/ 41 h 76"/>
                  <a:gd name="T46" fmla="*/ 59 w 190"/>
                  <a:gd name="T47" fmla="*/ 25 h 76"/>
                  <a:gd name="T48" fmla="*/ 90 w 190"/>
                  <a:gd name="T49" fmla="*/ 25 h 76"/>
                  <a:gd name="T50" fmla="*/ 90 w 190"/>
                  <a:gd name="T51" fmla="*/ 33 h 76"/>
                  <a:gd name="T52" fmla="*/ 95 w 190"/>
                  <a:gd name="T53" fmla="*/ 31 h 76"/>
                  <a:gd name="T54" fmla="*/ 101 w 190"/>
                  <a:gd name="T55" fmla="*/ 34 h 76"/>
                  <a:gd name="T56" fmla="*/ 101 w 190"/>
                  <a:gd name="T57" fmla="*/ 25 h 76"/>
                  <a:gd name="T58" fmla="*/ 132 w 190"/>
                  <a:gd name="T59" fmla="*/ 25 h 76"/>
                  <a:gd name="T60" fmla="*/ 102 w 190"/>
                  <a:gd name="T61" fmla="*/ 4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0" h="76">
                    <a:moveTo>
                      <a:pt x="180" y="29"/>
                    </a:moveTo>
                    <a:cubicBezTo>
                      <a:pt x="180" y="29"/>
                      <a:pt x="158" y="2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9" y="0"/>
                      <a:pt x="98" y="0"/>
                      <a:pt x="97" y="0"/>
                    </a:cubicBezTo>
                    <a:cubicBezTo>
                      <a:pt x="97" y="0"/>
                      <a:pt x="96" y="0"/>
                      <a:pt x="95" y="0"/>
                    </a:cubicBezTo>
                    <a:cubicBezTo>
                      <a:pt x="95" y="0"/>
                      <a:pt x="94" y="0"/>
                      <a:pt x="93" y="0"/>
                    </a:cubicBezTo>
                    <a:cubicBezTo>
                      <a:pt x="93" y="0"/>
                      <a:pt x="92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33" y="2"/>
                      <a:pt x="11" y="29"/>
                      <a:pt x="11" y="29"/>
                    </a:cubicBezTo>
                    <a:cubicBezTo>
                      <a:pt x="0" y="56"/>
                      <a:pt x="31" y="61"/>
                      <a:pt x="31" y="61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4"/>
                      <a:pt x="33" y="75"/>
                      <a:pt x="33" y="76"/>
                    </a:cubicBezTo>
                    <a:cubicBezTo>
                      <a:pt x="44" y="72"/>
                      <a:pt x="65" y="68"/>
                      <a:pt x="96" y="68"/>
                    </a:cubicBezTo>
                    <a:cubicBezTo>
                      <a:pt x="96" y="67"/>
                      <a:pt x="96" y="67"/>
                      <a:pt x="96" y="67"/>
                    </a:cubicBezTo>
                    <a:cubicBezTo>
                      <a:pt x="96" y="67"/>
                      <a:pt x="96" y="67"/>
                      <a:pt x="96" y="67"/>
                    </a:cubicBezTo>
                    <a:cubicBezTo>
                      <a:pt x="96" y="67"/>
                      <a:pt x="96" y="67"/>
                      <a:pt x="96" y="67"/>
                    </a:cubicBezTo>
                    <a:cubicBezTo>
                      <a:pt x="96" y="68"/>
                      <a:pt x="96" y="68"/>
                      <a:pt x="96" y="68"/>
                    </a:cubicBezTo>
                    <a:cubicBezTo>
                      <a:pt x="125" y="68"/>
                      <a:pt x="145" y="72"/>
                      <a:pt x="157" y="75"/>
                    </a:cubicBezTo>
                    <a:cubicBezTo>
                      <a:pt x="159" y="61"/>
                      <a:pt x="159" y="61"/>
                      <a:pt x="159" y="61"/>
                    </a:cubicBezTo>
                    <a:cubicBezTo>
                      <a:pt x="159" y="61"/>
                      <a:pt x="190" y="56"/>
                      <a:pt x="180" y="29"/>
                    </a:cubicBezTo>
                    <a:close/>
                    <a:moveTo>
                      <a:pt x="102" y="41"/>
                    </a:moveTo>
                    <a:cubicBezTo>
                      <a:pt x="102" y="45"/>
                      <a:pt x="99" y="48"/>
                      <a:pt x="95" y="48"/>
                    </a:cubicBezTo>
                    <a:cubicBezTo>
                      <a:pt x="91" y="48"/>
                      <a:pt x="88" y="45"/>
                      <a:pt x="88" y="41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2" y="32"/>
                      <a:pt x="93" y="31"/>
                      <a:pt x="95" y="31"/>
                    </a:cubicBezTo>
                    <a:cubicBezTo>
                      <a:pt x="97" y="31"/>
                      <a:pt x="99" y="32"/>
                      <a:pt x="101" y="34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32" y="25"/>
                      <a:pt x="132" y="25"/>
                      <a:pt x="132" y="25"/>
                    </a:cubicBezTo>
                    <a:lnTo>
                      <a:pt x="102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7" name="Freeform 26"/>
              <p:cNvSpPr>
                <a:spLocks noEditPoints="1"/>
              </p:cNvSpPr>
              <p:nvPr/>
            </p:nvSpPr>
            <p:spPr bwMode="auto">
              <a:xfrm>
                <a:off x="1088" y="3144"/>
                <a:ext cx="179" cy="140"/>
              </a:xfrm>
              <a:custGeom>
                <a:avLst/>
                <a:gdLst>
                  <a:gd name="T0" fmla="*/ 83 w 126"/>
                  <a:gd name="T1" fmla="*/ 20 h 100"/>
                  <a:gd name="T2" fmla="*/ 86 w 126"/>
                  <a:gd name="T3" fmla="*/ 1 h 100"/>
                  <a:gd name="T4" fmla="*/ 65 w 126"/>
                  <a:gd name="T5" fmla="*/ 0 h 100"/>
                  <a:gd name="T6" fmla="*/ 0 w 126"/>
                  <a:gd name="T7" fmla="*/ 9 h 100"/>
                  <a:gd name="T8" fmla="*/ 0 w 126"/>
                  <a:gd name="T9" fmla="*/ 21 h 100"/>
                  <a:gd name="T10" fmla="*/ 7 w 126"/>
                  <a:gd name="T11" fmla="*/ 42 h 100"/>
                  <a:gd name="T12" fmla="*/ 7 w 126"/>
                  <a:gd name="T13" fmla="*/ 43 h 100"/>
                  <a:gd name="T14" fmla="*/ 63 w 126"/>
                  <a:gd name="T15" fmla="*/ 100 h 100"/>
                  <a:gd name="T16" fmla="*/ 64 w 126"/>
                  <a:gd name="T17" fmla="*/ 100 h 100"/>
                  <a:gd name="T18" fmla="*/ 122 w 126"/>
                  <a:gd name="T19" fmla="*/ 40 h 100"/>
                  <a:gd name="T20" fmla="*/ 125 w 126"/>
                  <a:gd name="T21" fmla="*/ 24 h 100"/>
                  <a:gd name="T22" fmla="*/ 126 w 126"/>
                  <a:gd name="T23" fmla="*/ 8 h 100"/>
                  <a:gd name="T24" fmla="*/ 100 w 126"/>
                  <a:gd name="T25" fmla="*/ 2 h 100"/>
                  <a:gd name="T26" fmla="*/ 97 w 126"/>
                  <a:gd name="T27" fmla="*/ 18 h 100"/>
                  <a:gd name="T28" fmla="*/ 83 w 126"/>
                  <a:gd name="T29" fmla="*/ 20 h 100"/>
                  <a:gd name="T30" fmla="*/ 110 w 126"/>
                  <a:gd name="T31" fmla="*/ 33 h 100"/>
                  <a:gd name="T32" fmla="*/ 64 w 126"/>
                  <a:gd name="T33" fmla="*/ 88 h 100"/>
                  <a:gd name="T34" fmla="*/ 63 w 126"/>
                  <a:gd name="T35" fmla="*/ 88 h 100"/>
                  <a:gd name="T36" fmla="*/ 18 w 126"/>
                  <a:gd name="T37" fmla="*/ 32 h 100"/>
                  <a:gd name="T38" fmla="*/ 19 w 126"/>
                  <a:gd name="T39" fmla="*/ 24 h 100"/>
                  <a:gd name="T40" fmla="*/ 67 w 126"/>
                  <a:gd name="T41" fmla="*/ 31 h 100"/>
                  <a:gd name="T42" fmla="*/ 67 w 126"/>
                  <a:gd name="T43" fmla="*/ 31 h 100"/>
                  <a:gd name="T44" fmla="*/ 110 w 126"/>
                  <a:gd name="T45" fmla="*/ 24 h 100"/>
                  <a:gd name="T46" fmla="*/ 110 w 126"/>
                  <a:gd name="T47" fmla="*/ 3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6" h="100">
                    <a:moveTo>
                      <a:pt x="83" y="20"/>
                    </a:moveTo>
                    <a:cubicBezTo>
                      <a:pt x="86" y="1"/>
                      <a:pt x="86" y="1"/>
                      <a:pt x="86" y="1"/>
                    </a:cubicBezTo>
                    <a:cubicBezTo>
                      <a:pt x="80" y="0"/>
                      <a:pt x="73" y="0"/>
                      <a:pt x="65" y="0"/>
                    </a:cubicBezTo>
                    <a:cubicBezTo>
                      <a:pt x="31" y="0"/>
                      <a:pt x="9" y="6"/>
                      <a:pt x="0" y="9"/>
                    </a:cubicBezTo>
                    <a:cubicBezTo>
                      <a:pt x="0" y="14"/>
                      <a:pt x="0" y="19"/>
                      <a:pt x="0" y="21"/>
                    </a:cubicBezTo>
                    <a:cubicBezTo>
                      <a:pt x="0" y="28"/>
                      <a:pt x="2" y="35"/>
                      <a:pt x="7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2" y="71"/>
                      <a:pt x="35" y="99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94" y="100"/>
                      <a:pt x="118" y="69"/>
                      <a:pt x="122" y="40"/>
                    </a:cubicBezTo>
                    <a:cubicBezTo>
                      <a:pt x="125" y="36"/>
                      <a:pt x="126" y="30"/>
                      <a:pt x="125" y="24"/>
                    </a:cubicBezTo>
                    <a:cubicBezTo>
                      <a:pt x="126" y="18"/>
                      <a:pt x="126" y="13"/>
                      <a:pt x="126" y="8"/>
                    </a:cubicBezTo>
                    <a:cubicBezTo>
                      <a:pt x="120" y="6"/>
                      <a:pt x="111" y="4"/>
                      <a:pt x="100" y="2"/>
                    </a:cubicBezTo>
                    <a:cubicBezTo>
                      <a:pt x="97" y="18"/>
                      <a:pt x="97" y="18"/>
                      <a:pt x="97" y="18"/>
                    </a:cubicBezTo>
                    <a:cubicBezTo>
                      <a:pt x="92" y="19"/>
                      <a:pt x="86" y="20"/>
                      <a:pt x="83" y="20"/>
                    </a:cubicBezTo>
                    <a:close/>
                    <a:moveTo>
                      <a:pt x="110" y="33"/>
                    </a:moveTo>
                    <a:cubicBezTo>
                      <a:pt x="110" y="58"/>
                      <a:pt x="89" y="88"/>
                      <a:pt x="64" y="88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38" y="88"/>
                      <a:pt x="18" y="57"/>
                      <a:pt x="18" y="32"/>
                    </a:cubicBezTo>
                    <a:cubicBezTo>
                      <a:pt x="18" y="29"/>
                      <a:pt x="19" y="26"/>
                      <a:pt x="19" y="24"/>
                    </a:cubicBezTo>
                    <a:cubicBezTo>
                      <a:pt x="29" y="28"/>
                      <a:pt x="44" y="31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87" y="31"/>
                      <a:pt x="101" y="28"/>
                      <a:pt x="110" y="24"/>
                    </a:cubicBezTo>
                    <a:cubicBezTo>
                      <a:pt x="110" y="27"/>
                      <a:pt x="110" y="30"/>
                      <a:pt x="110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42" name="Группа 641"/>
          <p:cNvGrpSpPr>
            <a:grpSpLocks noChangeAspect="1"/>
          </p:cNvGrpSpPr>
          <p:nvPr/>
        </p:nvGrpSpPr>
        <p:grpSpPr>
          <a:xfrm>
            <a:off x="4382043" y="1179479"/>
            <a:ext cx="468000" cy="468000"/>
            <a:chOff x="3486389" y="4113082"/>
            <a:chExt cx="504000" cy="504000"/>
          </a:xfrm>
        </p:grpSpPr>
        <p:sp>
          <p:nvSpPr>
            <p:cNvPr id="1150" name="Овал 8"/>
            <p:cNvSpPr/>
            <p:nvPr/>
          </p:nvSpPr>
          <p:spPr bwMode="auto">
            <a:xfrm>
              <a:off x="3486389" y="4113082"/>
              <a:ext cx="504000" cy="504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grpSp>
          <p:nvGrpSpPr>
            <p:cNvPr id="1151" name="Group 36"/>
            <p:cNvGrpSpPr>
              <a:grpSpLocks noChangeAspect="1"/>
            </p:cNvGrpSpPr>
            <p:nvPr/>
          </p:nvGrpSpPr>
          <p:grpSpPr bwMode="auto">
            <a:xfrm>
              <a:off x="3592430" y="4221500"/>
              <a:ext cx="305209" cy="261662"/>
              <a:chOff x="2758" y="2876"/>
              <a:chExt cx="806" cy="691"/>
            </a:xfrm>
            <a:solidFill>
              <a:sysClr val="window" lastClr="FFFFFF"/>
            </a:solidFill>
          </p:grpSpPr>
          <p:sp>
            <p:nvSpPr>
              <p:cNvPr id="1152" name="Freeform 37"/>
              <p:cNvSpPr>
                <a:spLocks/>
              </p:cNvSpPr>
              <p:nvPr/>
            </p:nvSpPr>
            <p:spPr bwMode="auto">
              <a:xfrm>
                <a:off x="3073" y="3269"/>
                <a:ext cx="172" cy="131"/>
              </a:xfrm>
              <a:custGeom>
                <a:avLst/>
                <a:gdLst>
                  <a:gd name="T0" fmla="*/ 172 w 172"/>
                  <a:gd name="T1" fmla="*/ 0 h 131"/>
                  <a:gd name="T2" fmla="*/ 0 w 172"/>
                  <a:gd name="T3" fmla="*/ 0 h 131"/>
                  <a:gd name="T4" fmla="*/ 0 w 172"/>
                  <a:gd name="T5" fmla="*/ 3 h 131"/>
                  <a:gd name="T6" fmla="*/ 0 w 172"/>
                  <a:gd name="T7" fmla="*/ 3 h 131"/>
                  <a:gd name="T8" fmla="*/ 0 w 172"/>
                  <a:gd name="T9" fmla="*/ 77 h 131"/>
                  <a:gd name="T10" fmla="*/ 43 w 172"/>
                  <a:gd name="T11" fmla="*/ 131 h 131"/>
                  <a:gd name="T12" fmla="*/ 43 w 172"/>
                  <a:gd name="T13" fmla="*/ 131 h 131"/>
                  <a:gd name="T14" fmla="*/ 124 w 172"/>
                  <a:gd name="T15" fmla="*/ 131 h 131"/>
                  <a:gd name="T16" fmla="*/ 172 w 172"/>
                  <a:gd name="T17" fmla="*/ 77 h 131"/>
                  <a:gd name="T18" fmla="*/ 172 w 172"/>
                  <a:gd name="T19" fmla="*/ 77 h 131"/>
                  <a:gd name="T20" fmla="*/ 172 w 172"/>
                  <a:gd name="T21" fmla="*/ 3 h 131"/>
                  <a:gd name="T22" fmla="*/ 172 w 172"/>
                  <a:gd name="T23" fmla="*/ 3 h 131"/>
                  <a:gd name="T24" fmla="*/ 172 w 172"/>
                  <a:gd name="T2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131">
                    <a:moveTo>
                      <a:pt x="17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77"/>
                    </a:lnTo>
                    <a:lnTo>
                      <a:pt x="43" y="131"/>
                    </a:lnTo>
                    <a:lnTo>
                      <a:pt x="43" y="131"/>
                    </a:lnTo>
                    <a:lnTo>
                      <a:pt x="124" y="131"/>
                    </a:lnTo>
                    <a:lnTo>
                      <a:pt x="172" y="77"/>
                    </a:lnTo>
                    <a:lnTo>
                      <a:pt x="172" y="77"/>
                    </a:lnTo>
                    <a:lnTo>
                      <a:pt x="172" y="3"/>
                    </a:lnTo>
                    <a:lnTo>
                      <a:pt x="172" y="3"/>
                    </a:lnTo>
                    <a:lnTo>
                      <a:pt x="1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3" name="Freeform 38"/>
              <p:cNvSpPr>
                <a:spLocks/>
              </p:cNvSpPr>
              <p:nvPr/>
            </p:nvSpPr>
            <p:spPr bwMode="auto">
              <a:xfrm>
                <a:off x="2949" y="2919"/>
                <a:ext cx="420" cy="336"/>
              </a:xfrm>
              <a:custGeom>
                <a:avLst/>
                <a:gdLst>
                  <a:gd name="T0" fmla="*/ 0 w 420"/>
                  <a:gd name="T1" fmla="*/ 229 h 336"/>
                  <a:gd name="T2" fmla="*/ 102 w 420"/>
                  <a:gd name="T3" fmla="*/ 336 h 336"/>
                  <a:gd name="T4" fmla="*/ 102 w 420"/>
                  <a:gd name="T5" fmla="*/ 336 h 336"/>
                  <a:gd name="T6" fmla="*/ 305 w 420"/>
                  <a:gd name="T7" fmla="*/ 336 h 336"/>
                  <a:gd name="T8" fmla="*/ 420 w 420"/>
                  <a:gd name="T9" fmla="*/ 229 h 336"/>
                  <a:gd name="T10" fmla="*/ 420 w 420"/>
                  <a:gd name="T11" fmla="*/ 229 h 336"/>
                  <a:gd name="T12" fmla="*/ 420 w 420"/>
                  <a:gd name="T13" fmla="*/ 0 h 336"/>
                  <a:gd name="T14" fmla="*/ 0 w 420"/>
                  <a:gd name="T15" fmla="*/ 0 h 336"/>
                  <a:gd name="T16" fmla="*/ 0 w 420"/>
                  <a:gd name="T17" fmla="*/ 22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0" h="336">
                    <a:moveTo>
                      <a:pt x="0" y="229"/>
                    </a:moveTo>
                    <a:lnTo>
                      <a:pt x="102" y="336"/>
                    </a:lnTo>
                    <a:lnTo>
                      <a:pt x="102" y="336"/>
                    </a:lnTo>
                    <a:lnTo>
                      <a:pt x="305" y="336"/>
                    </a:lnTo>
                    <a:lnTo>
                      <a:pt x="420" y="229"/>
                    </a:lnTo>
                    <a:lnTo>
                      <a:pt x="420" y="229"/>
                    </a:lnTo>
                    <a:lnTo>
                      <a:pt x="420" y="0"/>
                    </a:lnTo>
                    <a:lnTo>
                      <a:pt x="0" y="0"/>
                    </a:lnTo>
                    <a:lnTo>
                      <a:pt x="0" y="2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4" name="Freeform 39"/>
              <p:cNvSpPr>
                <a:spLocks/>
              </p:cNvSpPr>
              <p:nvPr/>
            </p:nvSpPr>
            <p:spPr bwMode="auto">
              <a:xfrm>
                <a:off x="2928" y="2876"/>
                <a:ext cx="462" cy="31"/>
              </a:xfrm>
              <a:custGeom>
                <a:avLst/>
                <a:gdLst>
                  <a:gd name="T0" fmla="*/ 190 w 194"/>
                  <a:gd name="T1" fmla="*/ 0 h 13"/>
                  <a:gd name="T2" fmla="*/ 4 w 194"/>
                  <a:gd name="T3" fmla="*/ 0 h 13"/>
                  <a:gd name="T4" fmla="*/ 0 w 194"/>
                  <a:gd name="T5" fmla="*/ 4 h 13"/>
                  <a:gd name="T6" fmla="*/ 0 w 194"/>
                  <a:gd name="T7" fmla="*/ 9 h 13"/>
                  <a:gd name="T8" fmla="*/ 4 w 194"/>
                  <a:gd name="T9" fmla="*/ 13 h 13"/>
                  <a:gd name="T10" fmla="*/ 190 w 194"/>
                  <a:gd name="T11" fmla="*/ 13 h 13"/>
                  <a:gd name="T12" fmla="*/ 194 w 194"/>
                  <a:gd name="T13" fmla="*/ 9 h 13"/>
                  <a:gd name="T14" fmla="*/ 194 w 194"/>
                  <a:gd name="T15" fmla="*/ 4 h 13"/>
                  <a:gd name="T16" fmla="*/ 190 w 194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13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2" y="13"/>
                      <a:pt x="4" y="13"/>
                    </a:cubicBezTo>
                    <a:cubicBezTo>
                      <a:pt x="190" y="13"/>
                      <a:pt x="190" y="13"/>
                      <a:pt x="190" y="13"/>
                    </a:cubicBezTo>
                    <a:cubicBezTo>
                      <a:pt x="192" y="13"/>
                      <a:pt x="194" y="11"/>
                      <a:pt x="194" y="9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2"/>
                      <a:pt x="192" y="0"/>
                      <a:pt x="1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5" name="Rectangle 40"/>
              <p:cNvSpPr>
                <a:spLocks noChangeArrowheads="1"/>
              </p:cNvSpPr>
              <p:nvPr/>
            </p:nvSpPr>
            <p:spPr bwMode="auto">
              <a:xfrm>
                <a:off x="2875" y="3047"/>
                <a:ext cx="19" cy="6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6" name="Freeform 41"/>
              <p:cNvSpPr>
                <a:spLocks/>
              </p:cNvSpPr>
              <p:nvPr/>
            </p:nvSpPr>
            <p:spPr bwMode="auto">
              <a:xfrm>
                <a:off x="2799" y="2926"/>
                <a:ext cx="67" cy="587"/>
              </a:xfrm>
              <a:custGeom>
                <a:avLst/>
                <a:gdLst>
                  <a:gd name="T0" fmla="*/ 28 w 28"/>
                  <a:gd name="T1" fmla="*/ 15 h 246"/>
                  <a:gd name="T2" fmla="*/ 28 w 28"/>
                  <a:gd name="T3" fmla="*/ 13 h 246"/>
                  <a:gd name="T4" fmla="*/ 16 w 28"/>
                  <a:gd name="T5" fmla="*/ 0 h 246"/>
                  <a:gd name="T6" fmla="*/ 12 w 28"/>
                  <a:gd name="T7" fmla="*/ 0 h 246"/>
                  <a:gd name="T8" fmla="*/ 10 w 28"/>
                  <a:gd name="T9" fmla="*/ 0 h 246"/>
                  <a:gd name="T10" fmla="*/ 9 w 28"/>
                  <a:gd name="T11" fmla="*/ 0 h 246"/>
                  <a:gd name="T12" fmla="*/ 8 w 28"/>
                  <a:gd name="T13" fmla="*/ 1 h 246"/>
                  <a:gd name="T14" fmla="*/ 7 w 28"/>
                  <a:gd name="T15" fmla="*/ 1 h 246"/>
                  <a:gd name="T16" fmla="*/ 6 w 28"/>
                  <a:gd name="T17" fmla="*/ 2 h 246"/>
                  <a:gd name="T18" fmla="*/ 5 w 28"/>
                  <a:gd name="T19" fmla="*/ 2 h 246"/>
                  <a:gd name="T20" fmla="*/ 4 w 28"/>
                  <a:gd name="T21" fmla="*/ 3 h 246"/>
                  <a:gd name="T22" fmla="*/ 3 w 28"/>
                  <a:gd name="T23" fmla="*/ 4 h 246"/>
                  <a:gd name="T24" fmla="*/ 2 w 28"/>
                  <a:gd name="T25" fmla="*/ 5 h 246"/>
                  <a:gd name="T26" fmla="*/ 2 w 28"/>
                  <a:gd name="T27" fmla="*/ 6 h 246"/>
                  <a:gd name="T28" fmla="*/ 1 w 28"/>
                  <a:gd name="T29" fmla="*/ 7 h 246"/>
                  <a:gd name="T30" fmla="*/ 0 w 28"/>
                  <a:gd name="T31" fmla="*/ 8 h 246"/>
                  <a:gd name="T32" fmla="*/ 0 w 28"/>
                  <a:gd name="T33" fmla="*/ 9 h 246"/>
                  <a:gd name="T34" fmla="*/ 0 w 28"/>
                  <a:gd name="T35" fmla="*/ 9 h 246"/>
                  <a:gd name="T36" fmla="*/ 0 w 28"/>
                  <a:gd name="T37" fmla="*/ 13 h 246"/>
                  <a:gd name="T38" fmla="*/ 0 w 28"/>
                  <a:gd name="T39" fmla="*/ 246 h 246"/>
                  <a:gd name="T40" fmla="*/ 28 w 28"/>
                  <a:gd name="T41" fmla="*/ 246 h 246"/>
                  <a:gd name="T42" fmla="*/ 28 w 28"/>
                  <a:gd name="T43" fmla="*/ 1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46">
                    <a:moveTo>
                      <a:pt x="28" y="15"/>
                    </a:move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6"/>
                      <a:pt x="23" y="0"/>
                      <a:pt x="16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0" y="246"/>
                      <a:pt x="0" y="246"/>
                      <a:pt x="0" y="246"/>
                    </a:cubicBezTo>
                    <a:cubicBezTo>
                      <a:pt x="28" y="246"/>
                      <a:pt x="28" y="246"/>
                      <a:pt x="28" y="246"/>
                    </a:cubicBezTo>
                    <a:lnTo>
                      <a:pt x="28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7" name="Freeform 42"/>
              <p:cNvSpPr>
                <a:spLocks/>
              </p:cNvSpPr>
              <p:nvPr/>
            </p:nvSpPr>
            <p:spPr bwMode="auto">
              <a:xfrm>
                <a:off x="2758" y="3529"/>
                <a:ext cx="148" cy="38"/>
              </a:xfrm>
              <a:custGeom>
                <a:avLst/>
                <a:gdLst>
                  <a:gd name="T0" fmla="*/ 50 w 62"/>
                  <a:gd name="T1" fmla="*/ 0 h 16"/>
                  <a:gd name="T2" fmla="*/ 12 w 62"/>
                  <a:gd name="T3" fmla="*/ 0 h 16"/>
                  <a:gd name="T4" fmla="*/ 0 w 62"/>
                  <a:gd name="T5" fmla="*/ 11 h 16"/>
                  <a:gd name="T6" fmla="*/ 0 w 62"/>
                  <a:gd name="T7" fmla="*/ 16 h 16"/>
                  <a:gd name="T8" fmla="*/ 62 w 62"/>
                  <a:gd name="T9" fmla="*/ 16 h 16"/>
                  <a:gd name="T10" fmla="*/ 62 w 62"/>
                  <a:gd name="T11" fmla="*/ 11 h 16"/>
                  <a:gd name="T12" fmla="*/ 50 w 62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6">
                    <a:moveTo>
                      <a:pt x="50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5"/>
                      <a:pt x="56" y="0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8" name="Freeform 43"/>
              <p:cNvSpPr>
                <a:spLocks/>
              </p:cNvSpPr>
              <p:nvPr/>
            </p:nvSpPr>
            <p:spPr bwMode="auto">
              <a:xfrm>
                <a:off x="2904" y="3014"/>
                <a:ext cx="26" cy="131"/>
              </a:xfrm>
              <a:custGeom>
                <a:avLst/>
                <a:gdLst>
                  <a:gd name="T0" fmla="*/ 0 w 11"/>
                  <a:gd name="T1" fmla="*/ 7 h 55"/>
                  <a:gd name="T2" fmla="*/ 0 w 11"/>
                  <a:gd name="T3" fmla="*/ 47 h 55"/>
                  <a:gd name="T4" fmla="*/ 8 w 11"/>
                  <a:gd name="T5" fmla="*/ 55 h 55"/>
                  <a:gd name="T6" fmla="*/ 11 w 11"/>
                  <a:gd name="T7" fmla="*/ 55 h 55"/>
                  <a:gd name="T8" fmla="*/ 11 w 11"/>
                  <a:gd name="T9" fmla="*/ 0 h 55"/>
                  <a:gd name="T10" fmla="*/ 8 w 11"/>
                  <a:gd name="T11" fmla="*/ 0 h 55"/>
                  <a:gd name="T12" fmla="*/ 0 w 11"/>
                  <a:gd name="T13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5">
                    <a:moveTo>
                      <a:pt x="0" y="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51"/>
                      <a:pt x="4" y="55"/>
                      <a:pt x="8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9" name="Rectangle 44"/>
              <p:cNvSpPr>
                <a:spLocks noChangeArrowheads="1"/>
              </p:cNvSpPr>
              <p:nvPr/>
            </p:nvSpPr>
            <p:spPr bwMode="auto">
              <a:xfrm>
                <a:off x="3426" y="3047"/>
                <a:ext cx="19" cy="6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0" name="Freeform 45"/>
              <p:cNvSpPr>
                <a:spLocks/>
              </p:cNvSpPr>
              <p:nvPr/>
            </p:nvSpPr>
            <p:spPr bwMode="auto">
              <a:xfrm>
                <a:off x="3390" y="3014"/>
                <a:ext cx="26" cy="131"/>
              </a:xfrm>
              <a:custGeom>
                <a:avLst/>
                <a:gdLst>
                  <a:gd name="T0" fmla="*/ 3 w 11"/>
                  <a:gd name="T1" fmla="*/ 0 h 55"/>
                  <a:gd name="T2" fmla="*/ 0 w 11"/>
                  <a:gd name="T3" fmla="*/ 0 h 55"/>
                  <a:gd name="T4" fmla="*/ 0 w 11"/>
                  <a:gd name="T5" fmla="*/ 54 h 55"/>
                  <a:gd name="T6" fmla="*/ 0 w 11"/>
                  <a:gd name="T7" fmla="*/ 55 h 55"/>
                  <a:gd name="T8" fmla="*/ 1 w 11"/>
                  <a:gd name="T9" fmla="*/ 55 h 55"/>
                  <a:gd name="T10" fmla="*/ 3 w 11"/>
                  <a:gd name="T11" fmla="*/ 55 h 55"/>
                  <a:gd name="T12" fmla="*/ 11 w 11"/>
                  <a:gd name="T13" fmla="*/ 47 h 55"/>
                  <a:gd name="T14" fmla="*/ 11 w 11"/>
                  <a:gd name="T15" fmla="*/ 7 h 55"/>
                  <a:gd name="T16" fmla="*/ 3 w 11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5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7" y="55"/>
                      <a:pt x="11" y="51"/>
                      <a:pt x="11" y="4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3"/>
                      <a:pt x="7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1" name="Freeform 46"/>
              <p:cNvSpPr>
                <a:spLocks/>
              </p:cNvSpPr>
              <p:nvPr/>
            </p:nvSpPr>
            <p:spPr bwMode="auto">
              <a:xfrm>
                <a:off x="3457" y="2926"/>
                <a:ext cx="69" cy="587"/>
              </a:xfrm>
              <a:custGeom>
                <a:avLst/>
                <a:gdLst>
                  <a:gd name="T0" fmla="*/ 29 w 29"/>
                  <a:gd name="T1" fmla="*/ 15 h 246"/>
                  <a:gd name="T2" fmla="*/ 29 w 29"/>
                  <a:gd name="T3" fmla="*/ 13 h 246"/>
                  <a:gd name="T4" fmla="*/ 16 w 29"/>
                  <a:gd name="T5" fmla="*/ 0 h 246"/>
                  <a:gd name="T6" fmla="*/ 13 w 29"/>
                  <a:gd name="T7" fmla="*/ 0 h 246"/>
                  <a:gd name="T8" fmla="*/ 10 w 29"/>
                  <a:gd name="T9" fmla="*/ 0 h 246"/>
                  <a:gd name="T10" fmla="*/ 10 w 29"/>
                  <a:gd name="T11" fmla="*/ 0 h 246"/>
                  <a:gd name="T12" fmla="*/ 8 w 29"/>
                  <a:gd name="T13" fmla="*/ 1 h 246"/>
                  <a:gd name="T14" fmla="*/ 7 w 29"/>
                  <a:gd name="T15" fmla="*/ 1 h 246"/>
                  <a:gd name="T16" fmla="*/ 6 w 29"/>
                  <a:gd name="T17" fmla="*/ 2 h 246"/>
                  <a:gd name="T18" fmla="*/ 5 w 29"/>
                  <a:gd name="T19" fmla="*/ 2 h 246"/>
                  <a:gd name="T20" fmla="*/ 4 w 29"/>
                  <a:gd name="T21" fmla="*/ 3 h 246"/>
                  <a:gd name="T22" fmla="*/ 4 w 29"/>
                  <a:gd name="T23" fmla="*/ 4 h 246"/>
                  <a:gd name="T24" fmla="*/ 2 w 29"/>
                  <a:gd name="T25" fmla="*/ 5 h 246"/>
                  <a:gd name="T26" fmla="*/ 2 w 29"/>
                  <a:gd name="T27" fmla="*/ 6 h 246"/>
                  <a:gd name="T28" fmla="*/ 1 w 29"/>
                  <a:gd name="T29" fmla="*/ 7 h 246"/>
                  <a:gd name="T30" fmla="*/ 1 w 29"/>
                  <a:gd name="T31" fmla="*/ 8 h 246"/>
                  <a:gd name="T32" fmla="*/ 0 w 29"/>
                  <a:gd name="T33" fmla="*/ 9 h 246"/>
                  <a:gd name="T34" fmla="*/ 1 w 29"/>
                  <a:gd name="T35" fmla="*/ 9 h 246"/>
                  <a:gd name="T36" fmla="*/ 0 w 29"/>
                  <a:gd name="T37" fmla="*/ 13 h 246"/>
                  <a:gd name="T38" fmla="*/ 0 w 29"/>
                  <a:gd name="T39" fmla="*/ 246 h 246"/>
                  <a:gd name="T40" fmla="*/ 29 w 29"/>
                  <a:gd name="T41" fmla="*/ 246 h 246"/>
                  <a:gd name="T42" fmla="*/ 29 w 29"/>
                  <a:gd name="T43" fmla="*/ 1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46">
                    <a:moveTo>
                      <a:pt x="29" y="15"/>
                    </a:move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6"/>
                      <a:pt x="23" y="0"/>
                      <a:pt x="16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0" y="246"/>
                      <a:pt x="0" y="246"/>
                      <a:pt x="0" y="246"/>
                    </a:cubicBezTo>
                    <a:cubicBezTo>
                      <a:pt x="29" y="246"/>
                      <a:pt x="29" y="246"/>
                      <a:pt x="29" y="246"/>
                    </a:cubicBezTo>
                    <a:lnTo>
                      <a:pt x="29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2" name="Freeform 47"/>
              <p:cNvSpPr>
                <a:spLocks/>
              </p:cNvSpPr>
              <p:nvPr/>
            </p:nvSpPr>
            <p:spPr bwMode="auto">
              <a:xfrm>
                <a:off x="3419" y="3529"/>
                <a:ext cx="145" cy="38"/>
              </a:xfrm>
              <a:custGeom>
                <a:avLst/>
                <a:gdLst>
                  <a:gd name="T0" fmla="*/ 49 w 61"/>
                  <a:gd name="T1" fmla="*/ 0 h 16"/>
                  <a:gd name="T2" fmla="*/ 11 w 61"/>
                  <a:gd name="T3" fmla="*/ 0 h 16"/>
                  <a:gd name="T4" fmla="*/ 0 w 61"/>
                  <a:gd name="T5" fmla="*/ 11 h 16"/>
                  <a:gd name="T6" fmla="*/ 0 w 61"/>
                  <a:gd name="T7" fmla="*/ 16 h 16"/>
                  <a:gd name="T8" fmla="*/ 61 w 61"/>
                  <a:gd name="T9" fmla="*/ 16 h 16"/>
                  <a:gd name="T10" fmla="*/ 61 w 61"/>
                  <a:gd name="T11" fmla="*/ 11 h 16"/>
                  <a:gd name="T12" fmla="*/ 49 w 6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6">
                    <a:moveTo>
                      <a:pt x="49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5"/>
                      <a:pt x="56" y="0"/>
                      <a:pt x="4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43" name="Группа 642"/>
          <p:cNvGrpSpPr>
            <a:grpSpLocks noChangeAspect="1"/>
          </p:cNvGrpSpPr>
          <p:nvPr/>
        </p:nvGrpSpPr>
        <p:grpSpPr>
          <a:xfrm>
            <a:off x="5009126" y="1971850"/>
            <a:ext cx="468000" cy="468000"/>
            <a:chOff x="4764295" y="3298964"/>
            <a:chExt cx="468000" cy="468000"/>
          </a:xfrm>
        </p:grpSpPr>
        <p:sp>
          <p:nvSpPr>
            <p:cNvPr id="1144" name="Овал 8"/>
            <p:cNvSpPr/>
            <p:nvPr/>
          </p:nvSpPr>
          <p:spPr bwMode="auto">
            <a:xfrm>
              <a:off x="4764295" y="3298964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145" name="Group 23"/>
            <p:cNvGrpSpPr>
              <a:grpSpLocks noChangeAspect="1"/>
            </p:cNvGrpSpPr>
            <p:nvPr/>
          </p:nvGrpSpPr>
          <p:grpSpPr bwMode="auto">
            <a:xfrm>
              <a:off x="4909193" y="3410659"/>
              <a:ext cx="216000" cy="244612"/>
              <a:chOff x="-733" y="791"/>
              <a:chExt cx="397" cy="415"/>
            </a:xfrm>
            <a:solidFill>
              <a:schemeClr val="bg1"/>
            </a:solidFill>
            <a:effectLst/>
          </p:grpSpPr>
          <p:sp>
            <p:nvSpPr>
              <p:cNvPr id="1146" name="Freeform 26"/>
              <p:cNvSpPr>
                <a:spLocks/>
              </p:cNvSpPr>
              <p:nvPr/>
            </p:nvSpPr>
            <p:spPr bwMode="auto">
              <a:xfrm>
                <a:off x="-733" y="791"/>
                <a:ext cx="341" cy="415"/>
              </a:xfrm>
              <a:custGeom>
                <a:avLst/>
                <a:gdLst>
                  <a:gd name="T0" fmla="*/ 303 w 341"/>
                  <a:gd name="T1" fmla="*/ 302 h 415"/>
                  <a:gd name="T2" fmla="*/ 227 w 341"/>
                  <a:gd name="T3" fmla="*/ 302 h 415"/>
                  <a:gd name="T4" fmla="*/ 227 w 341"/>
                  <a:gd name="T5" fmla="*/ 378 h 415"/>
                  <a:gd name="T6" fmla="*/ 38 w 341"/>
                  <a:gd name="T7" fmla="*/ 378 h 415"/>
                  <a:gd name="T8" fmla="*/ 38 w 341"/>
                  <a:gd name="T9" fmla="*/ 37 h 415"/>
                  <a:gd name="T10" fmla="*/ 275 w 341"/>
                  <a:gd name="T11" fmla="*/ 37 h 415"/>
                  <a:gd name="T12" fmla="*/ 312 w 341"/>
                  <a:gd name="T13" fmla="*/ 0 h 415"/>
                  <a:gd name="T14" fmla="*/ 0 w 341"/>
                  <a:gd name="T15" fmla="*/ 0 h 415"/>
                  <a:gd name="T16" fmla="*/ 0 w 341"/>
                  <a:gd name="T17" fmla="*/ 415 h 415"/>
                  <a:gd name="T18" fmla="*/ 246 w 341"/>
                  <a:gd name="T19" fmla="*/ 415 h 415"/>
                  <a:gd name="T20" fmla="*/ 341 w 341"/>
                  <a:gd name="T21" fmla="*/ 321 h 415"/>
                  <a:gd name="T22" fmla="*/ 341 w 341"/>
                  <a:gd name="T23" fmla="*/ 179 h 415"/>
                  <a:gd name="T24" fmla="*/ 303 w 341"/>
                  <a:gd name="T25" fmla="*/ 217 h 415"/>
                  <a:gd name="T26" fmla="*/ 303 w 341"/>
                  <a:gd name="T27" fmla="*/ 302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5">
                    <a:moveTo>
                      <a:pt x="303" y="302"/>
                    </a:moveTo>
                    <a:lnTo>
                      <a:pt x="227" y="302"/>
                    </a:lnTo>
                    <a:lnTo>
                      <a:pt x="227" y="378"/>
                    </a:lnTo>
                    <a:lnTo>
                      <a:pt x="38" y="378"/>
                    </a:lnTo>
                    <a:lnTo>
                      <a:pt x="38" y="37"/>
                    </a:lnTo>
                    <a:lnTo>
                      <a:pt x="275" y="37"/>
                    </a:lnTo>
                    <a:lnTo>
                      <a:pt x="312" y="0"/>
                    </a:lnTo>
                    <a:lnTo>
                      <a:pt x="0" y="0"/>
                    </a:lnTo>
                    <a:lnTo>
                      <a:pt x="0" y="415"/>
                    </a:lnTo>
                    <a:lnTo>
                      <a:pt x="246" y="415"/>
                    </a:lnTo>
                    <a:lnTo>
                      <a:pt x="341" y="321"/>
                    </a:lnTo>
                    <a:lnTo>
                      <a:pt x="341" y="179"/>
                    </a:lnTo>
                    <a:lnTo>
                      <a:pt x="303" y="217"/>
                    </a:lnTo>
                    <a:lnTo>
                      <a:pt x="303" y="3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7" name="Freeform 27"/>
              <p:cNvSpPr>
                <a:spLocks/>
              </p:cNvSpPr>
              <p:nvPr/>
            </p:nvSpPr>
            <p:spPr bwMode="auto">
              <a:xfrm>
                <a:off x="-411" y="809"/>
                <a:ext cx="75" cy="76"/>
              </a:xfrm>
              <a:custGeom>
                <a:avLst/>
                <a:gdLst>
                  <a:gd name="T0" fmla="*/ 30 w 32"/>
                  <a:gd name="T1" fmla="*/ 13 h 32"/>
                  <a:gd name="T2" fmla="*/ 19 w 32"/>
                  <a:gd name="T3" fmla="*/ 2 h 32"/>
                  <a:gd name="T4" fmla="*/ 14 w 32"/>
                  <a:gd name="T5" fmla="*/ 0 h 32"/>
                  <a:gd name="T6" fmla="*/ 8 w 32"/>
                  <a:gd name="T7" fmla="*/ 2 h 32"/>
                  <a:gd name="T8" fmla="*/ 8 w 32"/>
                  <a:gd name="T9" fmla="*/ 2 h 32"/>
                  <a:gd name="T10" fmla="*/ 0 w 32"/>
                  <a:gd name="T11" fmla="*/ 10 h 32"/>
                  <a:gd name="T12" fmla="*/ 22 w 32"/>
                  <a:gd name="T13" fmla="*/ 32 h 32"/>
                  <a:gd name="T14" fmla="*/ 30 w 32"/>
                  <a:gd name="T15" fmla="*/ 24 h 32"/>
                  <a:gd name="T16" fmla="*/ 30 w 32"/>
                  <a:gd name="T17" fmla="*/ 24 h 32"/>
                  <a:gd name="T18" fmla="*/ 32 w 32"/>
                  <a:gd name="T19" fmla="*/ 19 h 32"/>
                  <a:gd name="T20" fmla="*/ 30 w 32"/>
                  <a:gd name="T21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2">
                    <a:moveTo>
                      <a:pt x="30" y="13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2" y="0"/>
                      <a:pt x="10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2"/>
                      <a:pt x="32" y="20"/>
                      <a:pt x="32" y="19"/>
                    </a:cubicBezTo>
                    <a:cubicBezTo>
                      <a:pt x="32" y="16"/>
                      <a:pt x="31" y="14"/>
                      <a:pt x="3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8" name="Freeform 28"/>
              <p:cNvSpPr>
                <a:spLocks/>
              </p:cNvSpPr>
              <p:nvPr/>
            </p:nvSpPr>
            <p:spPr bwMode="auto">
              <a:xfrm>
                <a:off x="-619" y="1036"/>
                <a:ext cx="57" cy="57"/>
              </a:xfrm>
              <a:custGeom>
                <a:avLst/>
                <a:gdLst>
                  <a:gd name="T0" fmla="*/ 52 w 57"/>
                  <a:gd name="T1" fmla="*/ 57 h 57"/>
                  <a:gd name="T2" fmla="*/ 57 w 57"/>
                  <a:gd name="T3" fmla="*/ 52 h 57"/>
                  <a:gd name="T4" fmla="*/ 5 w 57"/>
                  <a:gd name="T5" fmla="*/ 0 h 57"/>
                  <a:gd name="T6" fmla="*/ 0 w 57"/>
                  <a:gd name="T7" fmla="*/ 5 h 57"/>
                  <a:gd name="T8" fmla="*/ 0 w 57"/>
                  <a:gd name="T9" fmla="*/ 57 h 57"/>
                  <a:gd name="T10" fmla="*/ 52 w 57"/>
                  <a:gd name="T1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52" y="57"/>
                    </a:moveTo>
                    <a:lnTo>
                      <a:pt x="57" y="52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57"/>
                    </a:lnTo>
                    <a:lnTo>
                      <a:pt x="52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9" name="Freeform 29"/>
              <p:cNvSpPr>
                <a:spLocks/>
              </p:cNvSpPr>
              <p:nvPr/>
            </p:nvSpPr>
            <p:spPr bwMode="auto">
              <a:xfrm>
                <a:off x="-600" y="847"/>
                <a:ext cx="227" cy="227"/>
              </a:xfrm>
              <a:custGeom>
                <a:avLst/>
                <a:gdLst>
                  <a:gd name="T0" fmla="*/ 0 w 227"/>
                  <a:gd name="T1" fmla="*/ 175 h 227"/>
                  <a:gd name="T2" fmla="*/ 52 w 227"/>
                  <a:gd name="T3" fmla="*/ 227 h 227"/>
                  <a:gd name="T4" fmla="*/ 227 w 227"/>
                  <a:gd name="T5" fmla="*/ 52 h 227"/>
                  <a:gd name="T6" fmla="*/ 175 w 227"/>
                  <a:gd name="T7" fmla="*/ 0 h 227"/>
                  <a:gd name="T8" fmla="*/ 0 w 227"/>
                  <a:gd name="T9" fmla="*/ 175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227">
                    <a:moveTo>
                      <a:pt x="0" y="175"/>
                    </a:moveTo>
                    <a:lnTo>
                      <a:pt x="52" y="227"/>
                    </a:lnTo>
                    <a:lnTo>
                      <a:pt x="227" y="52"/>
                    </a:lnTo>
                    <a:lnTo>
                      <a:pt x="175" y="0"/>
                    </a:lnTo>
                    <a:lnTo>
                      <a:pt x="0" y="1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47" name="Группа 646"/>
          <p:cNvGrpSpPr>
            <a:grpSpLocks noChangeAspect="1"/>
          </p:cNvGrpSpPr>
          <p:nvPr/>
        </p:nvGrpSpPr>
        <p:grpSpPr>
          <a:xfrm>
            <a:off x="5632016" y="1971850"/>
            <a:ext cx="468000" cy="468000"/>
            <a:chOff x="5436831" y="3298964"/>
            <a:chExt cx="468000" cy="468000"/>
          </a:xfrm>
        </p:grpSpPr>
        <p:sp>
          <p:nvSpPr>
            <p:cNvPr id="1142" name="Овал 8"/>
            <p:cNvSpPr/>
            <p:nvPr/>
          </p:nvSpPr>
          <p:spPr bwMode="auto">
            <a:xfrm>
              <a:off x="5436831" y="3298964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143" name="Picture 4"/>
            <p:cNvPicPr>
              <a:picLocks noChangeAspect="1"/>
            </p:cNvPicPr>
            <p:nvPr/>
          </p:nvPicPr>
          <p:blipFill>
            <a:blip r:embed="rId19">
              <a:lum bright="100000"/>
            </a:blip>
            <a:stretch>
              <a:fillRect/>
            </a:stretch>
          </p:blipFill>
          <p:spPr>
            <a:xfrm>
              <a:off x="5530109" y="3424600"/>
              <a:ext cx="273266" cy="216728"/>
            </a:xfrm>
            <a:prstGeom prst="rect">
              <a:avLst/>
            </a:prstGeom>
            <a:noFill/>
          </p:spPr>
        </p:pic>
      </p:grpSp>
      <p:grpSp>
        <p:nvGrpSpPr>
          <p:cNvPr id="648" name="Группа 647"/>
          <p:cNvGrpSpPr>
            <a:grpSpLocks noChangeAspect="1"/>
          </p:cNvGrpSpPr>
          <p:nvPr/>
        </p:nvGrpSpPr>
        <p:grpSpPr>
          <a:xfrm>
            <a:off x="6266162" y="1971850"/>
            <a:ext cx="468000" cy="468000"/>
            <a:chOff x="373578" y="4200584"/>
            <a:chExt cx="468000" cy="468000"/>
          </a:xfrm>
        </p:grpSpPr>
        <p:sp>
          <p:nvSpPr>
            <p:cNvPr id="1140" name="Овал 8"/>
            <p:cNvSpPr/>
            <p:nvPr/>
          </p:nvSpPr>
          <p:spPr bwMode="auto">
            <a:xfrm>
              <a:off x="373578" y="4200584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141" name="Picture 211"/>
            <p:cNvPicPr>
              <a:picLocks noChangeAspect="1"/>
            </p:cNvPicPr>
            <p:nvPr/>
          </p:nvPicPr>
          <p:blipFill>
            <a:blip r:embed="rId20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2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45578" y="4288158"/>
              <a:ext cx="324000" cy="324000"/>
            </a:xfrm>
            <a:prstGeom prst="rect">
              <a:avLst/>
            </a:prstGeom>
          </p:spPr>
        </p:pic>
      </p:grpSp>
      <p:grpSp>
        <p:nvGrpSpPr>
          <p:cNvPr id="649" name="Группа 648"/>
          <p:cNvGrpSpPr>
            <a:grpSpLocks noChangeAspect="1"/>
          </p:cNvGrpSpPr>
          <p:nvPr/>
        </p:nvGrpSpPr>
        <p:grpSpPr>
          <a:xfrm>
            <a:off x="6897487" y="1179479"/>
            <a:ext cx="468000" cy="468000"/>
            <a:chOff x="6710092" y="2846404"/>
            <a:chExt cx="468000" cy="468000"/>
          </a:xfrm>
        </p:grpSpPr>
        <p:sp>
          <p:nvSpPr>
            <p:cNvPr id="1138" name="Овал 8"/>
            <p:cNvSpPr/>
            <p:nvPr/>
          </p:nvSpPr>
          <p:spPr bwMode="auto">
            <a:xfrm>
              <a:off x="6710092" y="2846404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139" name="Picture 89" descr="https://ya-webdesign.com/images/sign-svg-male-5.png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21467" y="2974321"/>
              <a:ext cx="239458" cy="216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53" name="Группа 652"/>
          <p:cNvGrpSpPr>
            <a:grpSpLocks noChangeAspect="1"/>
          </p:cNvGrpSpPr>
          <p:nvPr/>
        </p:nvGrpSpPr>
        <p:grpSpPr>
          <a:xfrm>
            <a:off x="7542258" y="1179479"/>
            <a:ext cx="468000" cy="468000"/>
            <a:chOff x="316614" y="2866310"/>
            <a:chExt cx="468000" cy="468000"/>
          </a:xfrm>
        </p:grpSpPr>
        <p:sp>
          <p:nvSpPr>
            <p:cNvPr id="1136" name="Овал 8"/>
            <p:cNvSpPr/>
            <p:nvPr/>
          </p:nvSpPr>
          <p:spPr bwMode="auto">
            <a:xfrm>
              <a:off x="316614" y="2866310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137" name="Picture 2" descr="C:\Users\Strahovmv\Desktop\РАБОЧИЙ СТОЛ\3. ПАПКИ\01. VISUAL AIDS АУТСОРСИНГ ПРЕЗЕНТАЦИЙ\ФОТО\ИКОНКИ\0041.png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BEBA8EAE-BF5A-486C-A8C5-ECC9F3942E4B}">
                  <a14:imgProps xmlns:a14="http://schemas.microsoft.com/office/drawing/2010/main">
                    <a14:imgLayer r:embed="rId25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432" y="2917269"/>
              <a:ext cx="385187" cy="32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54" name="Группа 653"/>
          <p:cNvGrpSpPr>
            <a:grpSpLocks noChangeAspect="1"/>
          </p:cNvGrpSpPr>
          <p:nvPr/>
        </p:nvGrpSpPr>
        <p:grpSpPr>
          <a:xfrm>
            <a:off x="7542258" y="3556592"/>
            <a:ext cx="468000" cy="468000"/>
            <a:chOff x="920739" y="2866310"/>
            <a:chExt cx="468000" cy="468000"/>
          </a:xfrm>
        </p:grpSpPr>
        <p:sp>
          <p:nvSpPr>
            <p:cNvPr id="1134" name="Овал 8"/>
            <p:cNvSpPr/>
            <p:nvPr/>
          </p:nvSpPr>
          <p:spPr bwMode="auto">
            <a:xfrm>
              <a:off x="920739" y="2866310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135" name="Picture 4" descr="hands shake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BEBA8EAE-BF5A-486C-A8C5-ECC9F3942E4B}">
                  <a14:imgProps xmlns:a14="http://schemas.microsoft.com/office/drawing/2010/main">
                    <a14:imgLayer r:embed="rId27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6907" y="2948777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55" name="Группа 654"/>
          <p:cNvGrpSpPr>
            <a:grpSpLocks noChangeAspect="1"/>
          </p:cNvGrpSpPr>
          <p:nvPr/>
        </p:nvGrpSpPr>
        <p:grpSpPr>
          <a:xfrm>
            <a:off x="7542258" y="2764221"/>
            <a:ext cx="468000" cy="468000"/>
            <a:chOff x="1507160" y="2866310"/>
            <a:chExt cx="468000" cy="468000"/>
          </a:xfrm>
        </p:grpSpPr>
        <p:sp>
          <p:nvSpPr>
            <p:cNvPr id="1132" name="Овал 8"/>
            <p:cNvSpPr/>
            <p:nvPr/>
          </p:nvSpPr>
          <p:spPr bwMode="auto">
            <a:xfrm>
              <a:off x="1507160" y="2866310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133" name="Picture 3" descr="C:\Users\Strahovmv\Desktop\РАБОЧИЙ СТОЛ\3. ПАПКИ\01. VISUAL AIDS АУТСОРСИНГ ПРЕЗЕНТАЦИЙ\ФОТО\ИКОНКИ\Будущее future1600.png"/>
            <p:cNvPicPr>
              <a:picLocks noChangeAspect="1" noChangeArrowheads="1"/>
            </p:cNvPicPr>
            <p:nvPr/>
          </p:nvPicPr>
          <p:blipFill>
            <a:blip r:embed="rId28" cstate="print">
              <a:extLst>
                <a:ext uri="{BEBA8EAE-BF5A-486C-A8C5-ECC9F3942E4B}">
                  <a14:imgProps xmlns:a14="http://schemas.microsoft.com/office/drawing/2010/main">
                    <a14:imgLayer r:embed="rId29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9122" y="2917269"/>
              <a:ext cx="372706" cy="37270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56" name="Группа 655"/>
          <p:cNvGrpSpPr>
            <a:grpSpLocks noChangeAspect="1"/>
          </p:cNvGrpSpPr>
          <p:nvPr/>
        </p:nvGrpSpPr>
        <p:grpSpPr>
          <a:xfrm>
            <a:off x="1172562" y="2764221"/>
            <a:ext cx="468000" cy="468000"/>
            <a:chOff x="8157773" y="2938055"/>
            <a:chExt cx="468000" cy="468000"/>
          </a:xfrm>
        </p:grpSpPr>
        <p:sp>
          <p:nvSpPr>
            <p:cNvPr id="1130" name="Овал 8"/>
            <p:cNvSpPr/>
            <p:nvPr/>
          </p:nvSpPr>
          <p:spPr bwMode="auto">
            <a:xfrm>
              <a:off x="8157773" y="2938055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131" name="Picture 25" descr="C:\sam-nat\info-dop\ИКОНКИ\105.png"/>
            <p:cNvPicPr>
              <a:picLocks noChangeAspect="1" noChangeArrowheads="1"/>
            </p:cNvPicPr>
            <p:nvPr/>
          </p:nvPicPr>
          <p:blipFill>
            <a:blip r:embed="rId30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3386" y="3021180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57" name="Группа 656"/>
          <p:cNvGrpSpPr>
            <a:grpSpLocks noChangeAspect="1"/>
          </p:cNvGrpSpPr>
          <p:nvPr/>
        </p:nvGrpSpPr>
        <p:grpSpPr>
          <a:xfrm>
            <a:off x="550365" y="2764221"/>
            <a:ext cx="468000" cy="468000"/>
            <a:chOff x="7574259" y="2938055"/>
            <a:chExt cx="468000" cy="468000"/>
          </a:xfrm>
        </p:grpSpPr>
        <p:sp>
          <p:nvSpPr>
            <p:cNvPr id="1128" name="Овал 8"/>
            <p:cNvSpPr/>
            <p:nvPr/>
          </p:nvSpPr>
          <p:spPr bwMode="auto">
            <a:xfrm>
              <a:off x="7574259" y="2938055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129" name="Picture 30" descr="C:\sam-nat\info-dop\ИКОНКИ\шестеренка.png"/>
            <p:cNvPicPr>
              <a:picLocks noChangeAspect="1" noChangeArrowheads="1"/>
            </p:cNvPicPr>
            <p:nvPr/>
          </p:nvPicPr>
          <p:blipFill>
            <a:blip r:embed="rId32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0861" y="3019228"/>
              <a:ext cx="291266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58" name="Группа 657"/>
          <p:cNvGrpSpPr>
            <a:grpSpLocks noChangeAspect="1"/>
          </p:cNvGrpSpPr>
          <p:nvPr/>
        </p:nvGrpSpPr>
        <p:grpSpPr>
          <a:xfrm>
            <a:off x="1807531" y="2764221"/>
            <a:ext cx="468000" cy="468000"/>
            <a:chOff x="7565319" y="3574412"/>
            <a:chExt cx="468000" cy="468000"/>
          </a:xfrm>
        </p:grpSpPr>
        <p:sp>
          <p:nvSpPr>
            <p:cNvPr id="1126" name="Овал 8"/>
            <p:cNvSpPr/>
            <p:nvPr/>
          </p:nvSpPr>
          <p:spPr bwMode="auto">
            <a:xfrm>
              <a:off x="7565319" y="3574412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127" name="Picture 12" descr="C:\Users\SorvachevaEA\Downloads\icons8-РґРµРЅСЊРіРё-80.png"/>
            <p:cNvPicPr>
              <a:picLocks noChangeAspect="1" noChangeArrowheads="1"/>
            </p:cNvPicPr>
            <p:nvPr/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0457" y="3652024"/>
              <a:ext cx="307204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62" name="Группа 661"/>
          <p:cNvGrpSpPr>
            <a:grpSpLocks noChangeAspect="1"/>
          </p:cNvGrpSpPr>
          <p:nvPr/>
        </p:nvGrpSpPr>
        <p:grpSpPr>
          <a:xfrm>
            <a:off x="2459649" y="2776221"/>
            <a:ext cx="468000" cy="468000"/>
            <a:chOff x="8167701" y="3574412"/>
            <a:chExt cx="468000" cy="468000"/>
          </a:xfrm>
        </p:grpSpPr>
        <p:sp>
          <p:nvSpPr>
            <p:cNvPr id="1124" name="Овал 8"/>
            <p:cNvSpPr/>
            <p:nvPr/>
          </p:nvSpPr>
          <p:spPr bwMode="auto">
            <a:xfrm>
              <a:off x="8167701" y="3574412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125" name="Picture 13" descr="C:\Users\SorvachevaEA\Downloads\icons8-Р·Р°РєР°Р·-РЅР°-РїРѕРєСѓРїРєСѓ-64.png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8115" y="3666731"/>
              <a:ext cx="307204" cy="288000"/>
            </a:xfrm>
            <a:prstGeom prst="rect">
              <a:avLst/>
            </a:prstGeom>
            <a:solidFill>
              <a:srgbClr val="008C95"/>
            </a:solidFill>
            <a:ln>
              <a:solidFill>
                <a:srgbClr val="008C95"/>
              </a:solidFill>
            </a:ln>
            <a:extLst/>
          </p:spPr>
        </p:pic>
      </p:grpSp>
      <p:grpSp>
        <p:nvGrpSpPr>
          <p:cNvPr id="663" name="Группа 662"/>
          <p:cNvGrpSpPr>
            <a:grpSpLocks noChangeAspect="1"/>
          </p:cNvGrpSpPr>
          <p:nvPr/>
        </p:nvGrpSpPr>
        <p:grpSpPr>
          <a:xfrm>
            <a:off x="3116424" y="2776221"/>
            <a:ext cx="468000" cy="468000"/>
            <a:chOff x="2113555" y="1615796"/>
            <a:chExt cx="468000" cy="468000"/>
          </a:xfrm>
        </p:grpSpPr>
        <p:sp>
          <p:nvSpPr>
            <p:cNvPr id="1112" name="Овал 8"/>
            <p:cNvSpPr/>
            <p:nvPr/>
          </p:nvSpPr>
          <p:spPr bwMode="auto">
            <a:xfrm>
              <a:off x="2113555" y="1615796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113" name="Группа 1112"/>
            <p:cNvGrpSpPr>
              <a:grpSpLocks noChangeAspect="1"/>
            </p:cNvGrpSpPr>
            <p:nvPr/>
          </p:nvGrpSpPr>
          <p:grpSpPr>
            <a:xfrm>
              <a:off x="2193350" y="1686974"/>
              <a:ext cx="283048" cy="288000"/>
              <a:chOff x="3091922" y="3912869"/>
              <a:chExt cx="431721" cy="439274"/>
            </a:xfrm>
          </p:grpSpPr>
          <p:sp>
            <p:nvSpPr>
              <p:cNvPr id="1114" name="Трапеция 1113"/>
              <p:cNvSpPr/>
              <p:nvPr/>
            </p:nvSpPr>
            <p:spPr bwMode="auto">
              <a:xfrm>
                <a:off x="3385646" y="3912869"/>
                <a:ext cx="94961" cy="439273"/>
              </a:xfrm>
              <a:prstGeom prst="trapezoid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5" name="Трапеция 1114"/>
              <p:cNvSpPr/>
              <p:nvPr/>
            </p:nvSpPr>
            <p:spPr bwMode="auto">
              <a:xfrm>
                <a:off x="3272643" y="3912869"/>
                <a:ext cx="94961" cy="439273"/>
              </a:xfrm>
              <a:prstGeom prst="trapezoid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6" name="Блок-схема: процесс 1115"/>
              <p:cNvSpPr/>
              <p:nvPr/>
            </p:nvSpPr>
            <p:spPr bwMode="auto">
              <a:xfrm>
                <a:off x="3177541" y="4153071"/>
                <a:ext cx="346102" cy="199072"/>
              </a:xfrm>
              <a:prstGeom prst="flowChartProcess">
                <a:avLst/>
              </a:prstGeom>
              <a:solidFill>
                <a:srgbClr val="B2D2D8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7" name="Блок-схема: процесс 1116"/>
              <p:cNvSpPr/>
              <p:nvPr/>
            </p:nvSpPr>
            <p:spPr bwMode="auto">
              <a:xfrm>
                <a:off x="3091923" y="4190559"/>
                <a:ext cx="222637" cy="161583"/>
              </a:xfrm>
              <a:prstGeom prst="flowChartProcess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8" name="Равнобедренный треугольник 1117"/>
              <p:cNvSpPr/>
              <p:nvPr/>
            </p:nvSpPr>
            <p:spPr bwMode="auto">
              <a:xfrm>
                <a:off x="3091923" y="4115583"/>
                <a:ext cx="222638" cy="74976"/>
              </a:xfrm>
              <a:prstGeom prst="triangle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9" name="Прямоугольник 1118"/>
              <p:cNvSpPr/>
              <p:nvPr/>
            </p:nvSpPr>
            <p:spPr bwMode="auto">
              <a:xfrm>
                <a:off x="3394155" y="4179435"/>
                <a:ext cx="45719" cy="99535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0" name="Прямоугольник 1119"/>
              <p:cNvSpPr/>
              <p:nvPr/>
            </p:nvSpPr>
            <p:spPr bwMode="auto">
              <a:xfrm>
                <a:off x="3456604" y="4179435"/>
                <a:ext cx="45719" cy="99535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1" name="Прямоугольник 1120"/>
              <p:cNvSpPr/>
              <p:nvPr/>
            </p:nvSpPr>
            <p:spPr bwMode="auto">
              <a:xfrm>
                <a:off x="3091922" y="4273952"/>
                <a:ext cx="172167" cy="45719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2" name="Прямоугольник 1121"/>
              <p:cNvSpPr/>
              <p:nvPr/>
            </p:nvSpPr>
            <p:spPr bwMode="auto">
              <a:xfrm>
                <a:off x="3091923" y="4210391"/>
                <a:ext cx="172167" cy="45719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3" name="Прямоугольник 1122"/>
              <p:cNvSpPr/>
              <p:nvPr/>
            </p:nvSpPr>
            <p:spPr bwMode="auto">
              <a:xfrm>
                <a:off x="3331705" y="4179435"/>
                <a:ext cx="45719" cy="99535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64" name="Группа 663"/>
          <p:cNvGrpSpPr>
            <a:grpSpLocks noChangeAspect="1"/>
          </p:cNvGrpSpPr>
          <p:nvPr/>
        </p:nvGrpSpPr>
        <p:grpSpPr>
          <a:xfrm>
            <a:off x="3766020" y="2772107"/>
            <a:ext cx="468000" cy="474171"/>
            <a:chOff x="2715937" y="1609625"/>
            <a:chExt cx="468000" cy="474171"/>
          </a:xfrm>
        </p:grpSpPr>
        <p:sp>
          <p:nvSpPr>
            <p:cNvPr id="1106" name="Овал 8"/>
            <p:cNvSpPr/>
            <p:nvPr/>
          </p:nvSpPr>
          <p:spPr bwMode="auto">
            <a:xfrm>
              <a:off x="2715937" y="1615796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107" name="Группа 1106"/>
            <p:cNvGrpSpPr/>
            <p:nvPr/>
          </p:nvGrpSpPr>
          <p:grpSpPr>
            <a:xfrm>
              <a:off x="2821371" y="1609625"/>
              <a:ext cx="257131" cy="365348"/>
              <a:chOff x="2112135" y="1658440"/>
              <a:chExt cx="276910" cy="393452"/>
            </a:xfrm>
          </p:grpSpPr>
          <p:sp>
            <p:nvSpPr>
              <p:cNvPr id="1108" name="Равнобедренный треугольник 1107"/>
              <p:cNvSpPr/>
              <p:nvPr/>
            </p:nvSpPr>
            <p:spPr bwMode="auto">
              <a:xfrm>
                <a:off x="2146932" y="1861257"/>
                <a:ext cx="86561" cy="144916"/>
              </a:xfrm>
              <a:prstGeom prst="triangle">
                <a:avLst/>
              </a:prstGeom>
              <a:solidFill>
                <a:schemeClr val="accent1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9" name="Прямоугольник 1108"/>
              <p:cNvSpPr/>
              <p:nvPr/>
            </p:nvSpPr>
            <p:spPr bwMode="auto">
              <a:xfrm>
                <a:off x="2112135" y="2006173"/>
                <a:ext cx="276910" cy="45719"/>
              </a:xfrm>
              <a:prstGeom prst="rect">
                <a:avLst/>
              </a:prstGeom>
              <a:solidFill>
                <a:schemeClr val="accent1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0" name="Равнобедренный треугольник 1109"/>
              <p:cNvSpPr/>
              <p:nvPr/>
            </p:nvSpPr>
            <p:spPr bwMode="auto">
              <a:xfrm rot="2835837">
                <a:off x="2244474" y="1738947"/>
                <a:ext cx="36000" cy="108000"/>
              </a:xfrm>
              <a:prstGeom prst="triangle">
                <a:avLst/>
              </a:prstGeom>
              <a:solidFill>
                <a:srgbClr val="71ACB7"/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1" name="Хорда 1110"/>
              <p:cNvSpPr/>
              <p:nvPr/>
            </p:nvSpPr>
            <p:spPr bwMode="auto">
              <a:xfrm>
                <a:off x="2150016" y="1658440"/>
                <a:ext cx="236453" cy="252000"/>
              </a:xfrm>
              <a:prstGeom prst="chord">
                <a:avLst>
                  <a:gd name="adj1" fmla="val 4317317"/>
                  <a:gd name="adj2" fmla="val 12025495"/>
                </a:avLst>
              </a:prstGeom>
              <a:solidFill>
                <a:srgbClr val="B2D2D8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741" name="Группа 740"/>
          <p:cNvGrpSpPr>
            <a:grpSpLocks noChangeAspect="1"/>
          </p:cNvGrpSpPr>
          <p:nvPr/>
        </p:nvGrpSpPr>
        <p:grpSpPr>
          <a:xfrm>
            <a:off x="6924144" y="1971850"/>
            <a:ext cx="468000" cy="468000"/>
            <a:chOff x="2113555" y="2249503"/>
            <a:chExt cx="468000" cy="468000"/>
          </a:xfrm>
        </p:grpSpPr>
        <p:sp>
          <p:nvSpPr>
            <p:cNvPr id="1092" name="Овал 8"/>
            <p:cNvSpPr/>
            <p:nvPr/>
          </p:nvSpPr>
          <p:spPr bwMode="auto">
            <a:xfrm>
              <a:off x="2113555" y="2249503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093" name="Группа 1092"/>
            <p:cNvGrpSpPr/>
            <p:nvPr/>
          </p:nvGrpSpPr>
          <p:grpSpPr>
            <a:xfrm>
              <a:off x="2209097" y="2334021"/>
              <a:ext cx="283678" cy="278861"/>
              <a:chOff x="4788850" y="3744544"/>
              <a:chExt cx="327321" cy="321763"/>
            </a:xfrm>
          </p:grpSpPr>
          <p:sp>
            <p:nvSpPr>
              <p:cNvPr id="1094" name="Цилиндр 1093"/>
              <p:cNvSpPr/>
              <p:nvPr/>
            </p:nvSpPr>
            <p:spPr bwMode="auto">
              <a:xfrm rot="5400000">
                <a:off x="4967586" y="3817613"/>
                <a:ext cx="28919" cy="55852"/>
              </a:xfrm>
              <a:prstGeom prst="can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5" name="Цилиндр 1094"/>
              <p:cNvSpPr/>
              <p:nvPr/>
            </p:nvSpPr>
            <p:spPr bwMode="auto">
              <a:xfrm rot="5400000">
                <a:off x="4967586" y="3937567"/>
                <a:ext cx="28919" cy="55852"/>
              </a:xfrm>
              <a:prstGeom prst="can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6" name="Прямоугольный треугольник 1095"/>
              <p:cNvSpPr/>
              <p:nvPr/>
            </p:nvSpPr>
            <p:spPr bwMode="auto">
              <a:xfrm>
                <a:off x="4939041" y="3744544"/>
                <a:ext cx="59923" cy="141957"/>
              </a:xfrm>
              <a:prstGeom prst="rtTriangle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7" name="Прямоугольный треугольник 1096"/>
              <p:cNvSpPr/>
              <p:nvPr/>
            </p:nvSpPr>
            <p:spPr bwMode="auto">
              <a:xfrm flipV="1">
                <a:off x="4939041" y="3923658"/>
                <a:ext cx="59923" cy="141323"/>
              </a:xfrm>
              <a:prstGeom prst="rtTriangle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8" name="Прямоугольный треугольник 1097"/>
              <p:cNvSpPr/>
              <p:nvPr/>
            </p:nvSpPr>
            <p:spPr bwMode="auto">
              <a:xfrm flipH="1" flipV="1">
                <a:off x="4920074" y="3744544"/>
                <a:ext cx="18967" cy="141956"/>
              </a:xfrm>
              <a:prstGeom prst="rtTriangle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9" name="Прямоугольный треугольник 1098"/>
              <p:cNvSpPr/>
              <p:nvPr/>
            </p:nvSpPr>
            <p:spPr bwMode="auto">
              <a:xfrm flipH="1">
                <a:off x="4920074" y="3928984"/>
                <a:ext cx="18967" cy="137323"/>
              </a:xfrm>
              <a:prstGeom prst="rtTriangle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0" name="Прямоугольный треугольник 1099"/>
              <p:cNvSpPr/>
              <p:nvPr/>
            </p:nvSpPr>
            <p:spPr bwMode="auto">
              <a:xfrm>
                <a:off x="4815695" y="3848123"/>
                <a:ext cx="36724" cy="51036"/>
              </a:xfrm>
              <a:prstGeom prst="rtTriangle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1" name="Прямоугольный треугольник 1100"/>
              <p:cNvSpPr/>
              <p:nvPr/>
            </p:nvSpPr>
            <p:spPr bwMode="auto">
              <a:xfrm flipH="1" flipV="1">
                <a:off x="4801663" y="3848123"/>
                <a:ext cx="14935" cy="51036"/>
              </a:xfrm>
              <a:prstGeom prst="rtTriangle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2" name="Прямоугольный треугольник 1101"/>
              <p:cNvSpPr/>
              <p:nvPr/>
            </p:nvSpPr>
            <p:spPr bwMode="auto">
              <a:xfrm flipV="1">
                <a:off x="4815695" y="3911940"/>
                <a:ext cx="36724" cy="51036"/>
              </a:xfrm>
              <a:prstGeom prst="rtTriangle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3" name="Прямоугольный треугольник 1102"/>
              <p:cNvSpPr/>
              <p:nvPr/>
            </p:nvSpPr>
            <p:spPr bwMode="auto">
              <a:xfrm flipH="1">
                <a:off x="4801663" y="3911938"/>
                <a:ext cx="14935" cy="51036"/>
              </a:xfrm>
              <a:prstGeom prst="rtTriangle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4" name="Овал 1103"/>
              <p:cNvSpPr/>
              <p:nvPr/>
            </p:nvSpPr>
            <p:spPr bwMode="auto">
              <a:xfrm>
                <a:off x="4796726" y="3885513"/>
                <a:ext cx="319445" cy="39760"/>
              </a:xfrm>
              <a:prstGeom prst="ellipse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5" name="Овал 1104"/>
              <p:cNvSpPr/>
              <p:nvPr/>
            </p:nvSpPr>
            <p:spPr bwMode="auto">
              <a:xfrm>
                <a:off x="4788850" y="3903418"/>
                <a:ext cx="89608" cy="4480"/>
              </a:xfrm>
              <a:prstGeom prst="ellipse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752" name="Группа 751"/>
          <p:cNvGrpSpPr>
            <a:grpSpLocks noChangeAspect="1"/>
          </p:cNvGrpSpPr>
          <p:nvPr/>
        </p:nvGrpSpPr>
        <p:grpSpPr>
          <a:xfrm>
            <a:off x="7542258" y="1971850"/>
            <a:ext cx="468000" cy="468000"/>
            <a:chOff x="2715937" y="2249503"/>
            <a:chExt cx="468000" cy="468000"/>
          </a:xfrm>
        </p:grpSpPr>
        <p:sp>
          <p:nvSpPr>
            <p:cNvPr id="1074" name="Овал 8"/>
            <p:cNvSpPr/>
            <p:nvPr/>
          </p:nvSpPr>
          <p:spPr bwMode="auto">
            <a:xfrm>
              <a:off x="2715937" y="2249503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075" name="Группа 1074"/>
            <p:cNvGrpSpPr>
              <a:grpSpLocks noChangeAspect="1"/>
            </p:cNvGrpSpPr>
            <p:nvPr/>
          </p:nvGrpSpPr>
          <p:grpSpPr>
            <a:xfrm>
              <a:off x="2851842" y="2312080"/>
              <a:ext cx="196188" cy="305933"/>
              <a:chOff x="7549118" y="3353626"/>
              <a:chExt cx="478800" cy="746635"/>
            </a:xfrm>
          </p:grpSpPr>
          <p:sp>
            <p:nvSpPr>
              <p:cNvPr id="1076" name="Трапеция 1075"/>
              <p:cNvSpPr/>
              <p:nvPr/>
            </p:nvSpPr>
            <p:spPr bwMode="auto">
              <a:xfrm>
                <a:off x="7583672" y="3836043"/>
                <a:ext cx="406695" cy="255362"/>
              </a:xfrm>
              <a:prstGeom prst="trapezoid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7" name="Трапеция 1076"/>
              <p:cNvSpPr/>
              <p:nvPr/>
            </p:nvSpPr>
            <p:spPr bwMode="auto">
              <a:xfrm>
                <a:off x="7549118" y="4041252"/>
                <a:ext cx="478800" cy="45719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8" name="Трапеция 1077"/>
              <p:cNvSpPr/>
              <p:nvPr/>
            </p:nvSpPr>
            <p:spPr bwMode="auto">
              <a:xfrm>
                <a:off x="7570382" y="3952058"/>
                <a:ext cx="432000" cy="43200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9" name="Трапеция 1078"/>
              <p:cNvSpPr/>
              <p:nvPr/>
            </p:nvSpPr>
            <p:spPr bwMode="auto">
              <a:xfrm>
                <a:off x="7588988" y="3879464"/>
                <a:ext cx="396000" cy="36000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0" name="Параллелограмм 1079"/>
              <p:cNvSpPr/>
              <p:nvPr/>
            </p:nvSpPr>
            <p:spPr bwMode="auto">
              <a:xfrm>
                <a:off x="7581014" y="3742043"/>
                <a:ext cx="130249" cy="358218"/>
              </a:xfrm>
              <a:prstGeom prst="parallelogram">
                <a:avLst>
                  <a:gd name="adj" fmla="val 68251"/>
                </a:avLst>
              </a:prstGeom>
              <a:solidFill>
                <a:srgbClr val="008C95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1" name="Параллелограмм 1080"/>
              <p:cNvSpPr/>
              <p:nvPr/>
            </p:nvSpPr>
            <p:spPr bwMode="auto">
              <a:xfrm flipH="1">
                <a:off x="7862860" y="3742043"/>
                <a:ext cx="130249" cy="358218"/>
              </a:xfrm>
              <a:prstGeom prst="parallelogram">
                <a:avLst>
                  <a:gd name="adj" fmla="val 68251"/>
                </a:avLst>
              </a:prstGeom>
              <a:solidFill>
                <a:srgbClr val="008C95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082" name="Группа 1081"/>
              <p:cNvGrpSpPr/>
              <p:nvPr/>
            </p:nvGrpSpPr>
            <p:grpSpPr>
              <a:xfrm>
                <a:off x="7609851" y="3353626"/>
                <a:ext cx="353061" cy="526724"/>
                <a:chOff x="7610724" y="3415594"/>
                <a:chExt cx="353061" cy="526724"/>
              </a:xfrm>
            </p:grpSpPr>
            <p:sp>
              <p:nvSpPr>
                <p:cNvPr id="1083" name="Прямоугольник с двумя вырезанными соседними углами 472"/>
                <p:cNvSpPr/>
                <p:nvPr/>
              </p:nvSpPr>
              <p:spPr bwMode="auto">
                <a:xfrm>
                  <a:off x="7610724" y="3436303"/>
                  <a:ext cx="353061" cy="443847"/>
                </a:xfrm>
                <a:prstGeom prst="snip2SameRect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4" name="Прямоугольник 1083"/>
                <p:cNvSpPr>
                  <a:spLocks noChangeAspect="1"/>
                </p:cNvSpPr>
                <p:nvPr/>
              </p:nvSpPr>
              <p:spPr bwMode="auto">
                <a:xfrm>
                  <a:off x="7644055" y="3502362"/>
                  <a:ext cx="125393" cy="130533"/>
                </a:xfrm>
                <a:prstGeom prst="rect">
                  <a:avLst/>
                </a:prstGeom>
                <a:solidFill>
                  <a:srgbClr val="B2D2D8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5" name="Прямоугольник 1084"/>
                <p:cNvSpPr>
                  <a:spLocks noChangeAspect="1"/>
                </p:cNvSpPr>
                <p:nvPr/>
              </p:nvSpPr>
              <p:spPr bwMode="auto">
                <a:xfrm>
                  <a:off x="7803071" y="3502362"/>
                  <a:ext cx="125393" cy="130533"/>
                </a:xfrm>
                <a:prstGeom prst="rect">
                  <a:avLst/>
                </a:prstGeom>
                <a:solidFill>
                  <a:srgbClr val="B2D2D8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6" name="Овал 1085"/>
                <p:cNvSpPr/>
                <p:nvPr/>
              </p:nvSpPr>
              <p:spPr bwMode="auto">
                <a:xfrm>
                  <a:off x="7731198" y="3415594"/>
                  <a:ext cx="108000" cy="108000"/>
                </a:xfrm>
                <a:prstGeom prst="ellipse">
                  <a:avLst/>
                </a:prstGeom>
                <a:solidFill>
                  <a:srgbClr val="B2D2D8"/>
                </a:soli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7" name="Трапеция 1086"/>
                <p:cNvSpPr/>
                <p:nvPr/>
              </p:nvSpPr>
              <p:spPr bwMode="auto">
                <a:xfrm flipV="1">
                  <a:off x="7628237" y="3880154"/>
                  <a:ext cx="318034" cy="62164"/>
                </a:xfrm>
                <a:prstGeom prst="trapezoid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8" name="Прямоугольник 1087"/>
                <p:cNvSpPr/>
                <p:nvPr/>
              </p:nvSpPr>
              <p:spPr bwMode="auto">
                <a:xfrm>
                  <a:off x="7610724" y="3695812"/>
                  <a:ext cx="353061" cy="45719"/>
                </a:xfrm>
                <a:prstGeom prst="rect">
                  <a:avLst/>
                </a:prstGeom>
                <a:solidFill>
                  <a:srgbClr val="008C95">
                    <a:lumMod val="75000"/>
                  </a:srgb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9" name="Прямоугольник 1088"/>
                <p:cNvSpPr/>
                <p:nvPr/>
              </p:nvSpPr>
              <p:spPr bwMode="auto">
                <a:xfrm>
                  <a:off x="7610724" y="3794019"/>
                  <a:ext cx="353061" cy="45719"/>
                </a:xfrm>
                <a:prstGeom prst="rect">
                  <a:avLst/>
                </a:prstGeom>
                <a:solidFill>
                  <a:srgbClr val="008C95">
                    <a:lumMod val="75000"/>
                  </a:srgbClr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0" name="Овал 1089"/>
                <p:cNvSpPr/>
                <p:nvPr/>
              </p:nvSpPr>
              <p:spPr bwMode="auto">
                <a:xfrm>
                  <a:off x="7866762" y="3784071"/>
                  <a:ext cx="71769" cy="69135"/>
                </a:xfrm>
                <a:prstGeom prst="ellipse">
                  <a:avLst/>
                </a:prstGeom>
                <a:solidFill>
                  <a:srgbClr val="B2D2D8"/>
                </a:soli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1" name="Овал 1090"/>
                <p:cNvSpPr/>
                <p:nvPr/>
              </p:nvSpPr>
              <p:spPr bwMode="auto">
                <a:xfrm>
                  <a:off x="7635974" y="3784071"/>
                  <a:ext cx="71769" cy="69135"/>
                </a:xfrm>
                <a:prstGeom prst="ellipse">
                  <a:avLst/>
                </a:prstGeom>
                <a:solidFill>
                  <a:srgbClr val="B2D2D8"/>
                </a:soli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753" name="Группа 752"/>
          <p:cNvGrpSpPr>
            <a:grpSpLocks noChangeAspect="1"/>
          </p:cNvGrpSpPr>
          <p:nvPr/>
        </p:nvGrpSpPr>
        <p:grpSpPr>
          <a:xfrm>
            <a:off x="6930938" y="3556592"/>
            <a:ext cx="468000" cy="468000"/>
            <a:chOff x="2111285" y="2866310"/>
            <a:chExt cx="468000" cy="468000"/>
          </a:xfrm>
        </p:grpSpPr>
        <p:sp>
          <p:nvSpPr>
            <p:cNvPr id="1072" name="Овал 8"/>
            <p:cNvSpPr/>
            <p:nvPr/>
          </p:nvSpPr>
          <p:spPr bwMode="auto">
            <a:xfrm>
              <a:off x="2111285" y="2866310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073" name="Picture 14" descr="Documents symbol"/>
            <p:cNvPicPr>
              <a:picLocks noChangeAspect="1" noChangeArrowheads="1"/>
            </p:cNvPicPr>
            <p:nvPr/>
          </p:nvPicPr>
          <p:blipFill>
            <a:blip r:embed="rId36" cstate="print">
              <a:extLst>
                <a:ext uri="{BEBA8EAE-BF5A-486C-A8C5-ECC9F3942E4B}">
                  <a14:imgProps xmlns:a14="http://schemas.microsoft.com/office/drawing/2010/main">
                    <a14:imgLayer r:embed="rId37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6308" y="2950827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54" name="Группа 753"/>
          <p:cNvGrpSpPr>
            <a:grpSpLocks noChangeAspect="1"/>
          </p:cNvGrpSpPr>
          <p:nvPr/>
        </p:nvGrpSpPr>
        <p:grpSpPr>
          <a:xfrm>
            <a:off x="4382043" y="2776221"/>
            <a:ext cx="468000" cy="468000"/>
            <a:chOff x="314874" y="333780"/>
            <a:chExt cx="468000" cy="468000"/>
          </a:xfrm>
        </p:grpSpPr>
        <p:sp>
          <p:nvSpPr>
            <p:cNvPr id="1023" name="Овал 8"/>
            <p:cNvSpPr/>
            <p:nvPr/>
          </p:nvSpPr>
          <p:spPr bwMode="auto">
            <a:xfrm>
              <a:off x="314874" y="333780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024" name="Группа 1023"/>
            <p:cNvGrpSpPr/>
            <p:nvPr/>
          </p:nvGrpSpPr>
          <p:grpSpPr>
            <a:xfrm>
              <a:off x="399320" y="440710"/>
              <a:ext cx="306979" cy="254139"/>
              <a:chOff x="1595833" y="3252348"/>
              <a:chExt cx="445735" cy="368094"/>
            </a:xfrm>
          </p:grpSpPr>
          <p:sp>
            <p:nvSpPr>
              <p:cNvPr id="1025" name="Прямоугольник 1024"/>
              <p:cNvSpPr/>
              <p:nvPr/>
            </p:nvSpPr>
            <p:spPr bwMode="auto">
              <a:xfrm>
                <a:off x="1595833" y="3252348"/>
                <a:ext cx="445735" cy="368094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026" name="Группа 1025"/>
              <p:cNvGrpSpPr/>
              <p:nvPr/>
            </p:nvGrpSpPr>
            <p:grpSpPr>
              <a:xfrm>
                <a:off x="1605965" y="3274378"/>
                <a:ext cx="417841" cy="322511"/>
                <a:chOff x="3257680" y="3576729"/>
                <a:chExt cx="417841" cy="322511"/>
              </a:xfrm>
            </p:grpSpPr>
            <p:cxnSp>
              <p:nvCxnSpPr>
                <p:cNvPr id="1027" name="Прямая соединительная линия 1026"/>
                <p:cNvCxnSpPr/>
                <p:nvPr/>
              </p:nvCxnSpPr>
              <p:spPr bwMode="auto">
                <a:xfrm>
                  <a:off x="3257680" y="3647598"/>
                  <a:ext cx="90000" cy="0"/>
                </a:xfrm>
                <a:prstGeom prst="lin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28" name="Прямая соединительная линия 1027"/>
                <p:cNvCxnSpPr/>
                <p:nvPr/>
              </p:nvCxnSpPr>
              <p:spPr bwMode="auto">
                <a:xfrm>
                  <a:off x="3259601" y="3827240"/>
                  <a:ext cx="88079" cy="0"/>
                </a:xfrm>
                <a:prstGeom prst="lin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1029" name="Группа 1028"/>
                <p:cNvGrpSpPr/>
                <p:nvPr/>
              </p:nvGrpSpPr>
              <p:grpSpPr>
                <a:xfrm>
                  <a:off x="3259601" y="3576729"/>
                  <a:ext cx="415920" cy="145801"/>
                  <a:chOff x="3259601" y="3576729"/>
                  <a:chExt cx="415920" cy="145801"/>
                </a:xfrm>
              </p:grpSpPr>
              <p:cxnSp>
                <p:nvCxnSpPr>
                  <p:cNvPr id="1035" name="Прямая соединительная линия 1034"/>
                  <p:cNvCxnSpPr/>
                  <p:nvPr/>
                </p:nvCxnSpPr>
                <p:spPr bwMode="auto">
                  <a:xfrm>
                    <a:off x="3259601" y="3687262"/>
                    <a:ext cx="170222" cy="0"/>
                  </a:xfrm>
                  <a:prstGeom prst="line">
                    <a:avLst/>
                  </a:prstGeom>
                  <a:solidFill>
                    <a:srgbClr val="008C95"/>
                  </a:solidFill>
                  <a:ln w="9525" cap="flat" cmpd="sng" algn="ctr">
                    <a:solidFill>
                      <a:sysClr val="window" lastClr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sp>
                <p:nvSpPr>
                  <p:cNvPr id="1036" name="Дуга 1035"/>
                  <p:cNvSpPr/>
                  <p:nvPr/>
                </p:nvSpPr>
                <p:spPr bwMode="auto">
                  <a:xfrm>
                    <a:off x="3375823" y="3579262"/>
                    <a:ext cx="108000" cy="108000"/>
                  </a:xfrm>
                  <a:prstGeom prst="arc">
                    <a:avLst>
                      <a:gd name="adj1" fmla="val 8412991"/>
                      <a:gd name="adj2" fmla="val 5467663"/>
                    </a:avLst>
                  </a:prstGeom>
                  <a:noFill/>
                  <a:ln w="9525" cap="flat" cmpd="sng" algn="ctr">
                    <a:solidFill>
                      <a:sysClr val="window" lastClr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cxnSp>
                <p:nvCxnSpPr>
                  <p:cNvPr id="1037" name="Прямая соединительная линия 1036"/>
                  <p:cNvCxnSpPr/>
                  <p:nvPr/>
                </p:nvCxnSpPr>
                <p:spPr bwMode="auto">
                  <a:xfrm>
                    <a:off x="3273075" y="3722530"/>
                    <a:ext cx="343380" cy="0"/>
                  </a:xfrm>
                  <a:prstGeom prst="line">
                    <a:avLst/>
                  </a:prstGeom>
                  <a:solidFill>
                    <a:srgbClr val="008C95"/>
                  </a:solidFill>
                  <a:ln w="9525" cap="flat" cmpd="sng" algn="ctr">
                    <a:solidFill>
                      <a:sysClr val="window" lastClr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sp>
                <p:nvSpPr>
                  <p:cNvPr id="1038" name="Дуга 1037"/>
                  <p:cNvSpPr/>
                  <p:nvPr/>
                </p:nvSpPr>
                <p:spPr bwMode="auto">
                  <a:xfrm>
                    <a:off x="3531521" y="3576729"/>
                    <a:ext cx="144000" cy="144000"/>
                  </a:xfrm>
                  <a:prstGeom prst="arc">
                    <a:avLst>
                      <a:gd name="adj1" fmla="val 8412991"/>
                      <a:gd name="adj2" fmla="val 5467663"/>
                    </a:avLst>
                  </a:prstGeom>
                  <a:noFill/>
                  <a:ln w="9525" cap="flat" cmpd="sng" algn="ctr">
                    <a:solidFill>
                      <a:sysClr val="window" lastClr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030" name="Группа 1029"/>
                <p:cNvGrpSpPr/>
                <p:nvPr/>
              </p:nvGrpSpPr>
              <p:grpSpPr>
                <a:xfrm flipV="1">
                  <a:off x="3259601" y="3755240"/>
                  <a:ext cx="415920" cy="144000"/>
                  <a:chOff x="3259601" y="3579262"/>
                  <a:chExt cx="415920" cy="144000"/>
                </a:xfrm>
              </p:grpSpPr>
              <p:cxnSp>
                <p:nvCxnSpPr>
                  <p:cNvPr id="1031" name="Прямая соединительная линия 1030"/>
                  <p:cNvCxnSpPr/>
                  <p:nvPr/>
                </p:nvCxnSpPr>
                <p:spPr bwMode="auto">
                  <a:xfrm flipV="1">
                    <a:off x="3259601" y="3687262"/>
                    <a:ext cx="170222" cy="0"/>
                  </a:xfrm>
                  <a:prstGeom prst="line">
                    <a:avLst/>
                  </a:prstGeom>
                  <a:solidFill>
                    <a:srgbClr val="008C95"/>
                  </a:solidFill>
                  <a:ln w="9525" cap="flat" cmpd="sng" algn="ctr">
                    <a:solidFill>
                      <a:sysClr val="window" lastClr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sp>
                <p:nvSpPr>
                  <p:cNvPr id="1032" name="Дуга 1031"/>
                  <p:cNvSpPr/>
                  <p:nvPr/>
                </p:nvSpPr>
                <p:spPr bwMode="auto">
                  <a:xfrm>
                    <a:off x="3375823" y="3579262"/>
                    <a:ext cx="108000" cy="108000"/>
                  </a:xfrm>
                  <a:prstGeom prst="arc">
                    <a:avLst>
                      <a:gd name="adj1" fmla="val 8412991"/>
                      <a:gd name="adj2" fmla="val 5467663"/>
                    </a:avLst>
                  </a:prstGeom>
                  <a:noFill/>
                  <a:ln w="9525" cap="flat" cmpd="sng" algn="ctr">
                    <a:solidFill>
                      <a:sysClr val="window" lastClr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cxnSp>
                <p:nvCxnSpPr>
                  <p:cNvPr id="1033" name="Прямая соединительная линия 1032"/>
                  <p:cNvCxnSpPr/>
                  <p:nvPr/>
                </p:nvCxnSpPr>
                <p:spPr bwMode="auto">
                  <a:xfrm flipV="1">
                    <a:off x="3273075" y="3723262"/>
                    <a:ext cx="343380" cy="0"/>
                  </a:xfrm>
                  <a:prstGeom prst="line">
                    <a:avLst/>
                  </a:prstGeom>
                  <a:solidFill>
                    <a:srgbClr val="008C95"/>
                  </a:solidFill>
                  <a:ln w="9525" cap="flat" cmpd="sng" algn="ctr">
                    <a:solidFill>
                      <a:sysClr val="window" lastClr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sp>
                <p:nvSpPr>
                  <p:cNvPr id="1034" name="Дуга 1033"/>
                  <p:cNvSpPr/>
                  <p:nvPr/>
                </p:nvSpPr>
                <p:spPr bwMode="auto">
                  <a:xfrm>
                    <a:off x="3531521" y="3579262"/>
                    <a:ext cx="144000" cy="144000"/>
                  </a:xfrm>
                  <a:prstGeom prst="arc">
                    <a:avLst>
                      <a:gd name="adj1" fmla="val 8412991"/>
                      <a:gd name="adj2" fmla="val 5467663"/>
                    </a:avLst>
                  </a:prstGeom>
                  <a:noFill/>
                  <a:ln w="9525" cap="flat" cmpd="sng" algn="ctr">
                    <a:solidFill>
                      <a:sysClr val="window" lastClr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</p:grpSp>
      <p:grpSp>
        <p:nvGrpSpPr>
          <p:cNvPr id="755" name="Группа 754"/>
          <p:cNvGrpSpPr>
            <a:grpSpLocks noChangeAspect="1"/>
          </p:cNvGrpSpPr>
          <p:nvPr/>
        </p:nvGrpSpPr>
        <p:grpSpPr>
          <a:xfrm>
            <a:off x="5009126" y="2764221"/>
            <a:ext cx="468000" cy="468000"/>
            <a:chOff x="918999" y="333780"/>
            <a:chExt cx="468000" cy="468000"/>
          </a:xfrm>
        </p:grpSpPr>
        <p:sp>
          <p:nvSpPr>
            <p:cNvPr id="1019" name="Овал 8"/>
            <p:cNvSpPr/>
            <p:nvPr/>
          </p:nvSpPr>
          <p:spPr bwMode="auto">
            <a:xfrm>
              <a:off x="918999" y="333780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020" name="Группа 1019"/>
            <p:cNvGrpSpPr/>
            <p:nvPr/>
          </p:nvGrpSpPr>
          <p:grpSpPr>
            <a:xfrm>
              <a:off x="1076289" y="440710"/>
              <a:ext cx="153419" cy="253002"/>
              <a:chOff x="2402430" y="3986280"/>
              <a:chExt cx="198920" cy="318959"/>
            </a:xfrm>
          </p:grpSpPr>
          <p:sp>
            <p:nvSpPr>
              <p:cNvPr id="1021" name="Овал 234"/>
              <p:cNvSpPr/>
              <p:nvPr/>
            </p:nvSpPr>
            <p:spPr bwMode="auto">
              <a:xfrm>
                <a:off x="2402430" y="3986280"/>
                <a:ext cx="198920" cy="318959"/>
              </a:xfrm>
              <a:custGeom>
                <a:avLst/>
                <a:gdLst>
                  <a:gd name="connsiteX0" fmla="*/ 0 w 253890"/>
                  <a:gd name="connsiteY0" fmla="*/ 143607 h 287213"/>
                  <a:gd name="connsiteX1" fmla="*/ 126945 w 253890"/>
                  <a:gd name="connsiteY1" fmla="*/ 0 h 287213"/>
                  <a:gd name="connsiteX2" fmla="*/ 253890 w 253890"/>
                  <a:gd name="connsiteY2" fmla="*/ 143607 h 287213"/>
                  <a:gd name="connsiteX3" fmla="*/ 126945 w 253890"/>
                  <a:gd name="connsiteY3" fmla="*/ 287214 h 287213"/>
                  <a:gd name="connsiteX4" fmla="*/ 0 w 253890"/>
                  <a:gd name="connsiteY4" fmla="*/ 143607 h 287213"/>
                  <a:gd name="connsiteX0" fmla="*/ 207 w 254097"/>
                  <a:gd name="connsiteY0" fmla="*/ 145777 h 289384"/>
                  <a:gd name="connsiteX1" fmla="*/ 98064 w 254097"/>
                  <a:gd name="connsiteY1" fmla="*/ 65109 h 289384"/>
                  <a:gd name="connsiteX2" fmla="*/ 127152 w 254097"/>
                  <a:gd name="connsiteY2" fmla="*/ 2170 h 289384"/>
                  <a:gd name="connsiteX3" fmla="*/ 254097 w 254097"/>
                  <a:gd name="connsiteY3" fmla="*/ 145777 h 289384"/>
                  <a:gd name="connsiteX4" fmla="*/ 127152 w 254097"/>
                  <a:gd name="connsiteY4" fmla="*/ 289384 h 289384"/>
                  <a:gd name="connsiteX5" fmla="*/ 207 w 254097"/>
                  <a:gd name="connsiteY5" fmla="*/ 145777 h 289384"/>
                  <a:gd name="connsiteX0" fmla="*/ 1780 w 255670"/>
                  <a:gd name="connsiteY0" fmla="*/ 145531 h 289138"/>
                  <a:gd name="connsiteX1" fmla="*/ 57282 w 255670"/>
                  <a:gd name="connsiteY1" fmla="*/ 119676 h 289138"/>
                  <a:gd name="connsiteX2" fmla="*/ 99637 w 255670"/>
                  <a:gd name="connsiteY2" fmla="*/ 64863 h 289138"/>
                  <a:gd name="connsiteX3" fmla="*/ 128725 w 255670"/>
                  <a:gd name="connsiteY3" fmla="*/ 1924 h 289138"/>
                  <a:gd name="connsiteX4" fmla="*/ 255670 w 255670"/>
                  <a:gd name="connsiteY4" fmla="*/ 145531 h 289138"/>
                  <a:gd name="connsiteX5" fmla="*/ 128725 w 255670"/>
                  <a:gd name="connsiteY5" fmla="*/ 289138 h 289138"/>
                  <a:gd name="connsiteX6" fmla="*/ 1780 w 255670"/>
                  <a:gd name="connsiteY6" fmla="*/ 145531 h 289138"/>
                  <a:gd name="connsiteX0" fmla="*/ 3765 w 225265"/>
                  <a:gd name="connsiteY0" fmla="*/ 200345 h 289957"/>
                  <a:gd name="connsiteX1" fmla="*/ 26877 w 225265"/>
                  <a:gd name="connsiteY1" fmla="*/ 119676 h 289957"/>
                  <a:gd name="connsiteX2" fmla="*/ 69232 w 225265"/>
                  <a:gd name="connsiteY2" fmla="*/ 64863 h 289957"/>
                  <a:gd name="connsiteX3" fmla="*/ 98320 w 225265"/>
                  <a:gd name="connsiteY3" fmla="*/ 1924 h 289957"/>
                  <a:gd name="connsiteX4" fmla="*/ 225265 w 225265"/>
                  <a:gd name="connsiteY4" fmla="*/ 145531 h 289957"/>
                  <a:gd name="connsiteX5" fmla="*/ 98320 w 225265"/>
                  <a:gd name="connsiteY5" fmla="*/ 289138 h 289957"/>
                  <a:gd name="connsiteX6" fmla="*/ 3765 w 225265"/>
                  <a:gd name="connsiteY6" fmla="*/ 200345 h 289957"/>
                  <a:gd name="connsiteX0" fmla="*/ 1520 w 223020"/>
                  <a:gd name="connsiteY0" fmla="*/ 200345 h 289932"/>
                  <a:gd name="connsiteX1" fmla="*/ 42073 w 223020"/>
                  <a:gd name="connsiteY1" fmla="*/ 134626 h 289932"/>
                  <a:gd name="connsiteX2" fmla="*/ 66987 w 223020"/>
                  <a:gd name="connsiteY2" fmla="*/ 64863 h 289932"/>
                  <a:gd name="connsiteX3" fmla="*/ 96075 w 223020"/>
                  <a:gd name="connsiteY3" fmla="*/ 1924 h 289932"/>
                  <a:gd name="connsiteX4" fmla="*/ 223020 w 223020"/>
                  <a:gd name="connsiteY4" fmla="*/ 145531 h 289932"/>
                  <a:gd name="connsiteX5" fmla="*/ 96075 w 223020"/>
                  <a:gd name="connsiteY5" fmla="*/ 289138 h 289932"/>
                  <a:gd name="connsiteX6" fmla="*/ 1520 w 223020"/>
                  <a:gd name="connsiteY6" fmla="*/ 200345 h 289932"/>
                  <a:gd name="connsiteX0" fmla="*/ 1520 w 223020"/>
                  <a:gd name="connsiteY0" fmla="*/ 200034 h 289621"/>
                  <a:gd name="connsiteX1" fmla="*/ 42073 w 223020"/>
                  <a:gd name="connsiteY1" fmla="*/ 134315 h 289621"/>
                  <a:gd name="connsiteX2" fmla="*/ 79444 w 223020"/>
                  <a:gd name="connsiteY2" fmla="*/ 69535 h 289621"/>
                  <a:gd name="connsiteX3" fmla="*/ 96075 w 223020"/>
                  <a:gd name="connsiteY3" fmla="*/ 1613 h 289621"/>
                  <a:gd name="connsiteX4" fmla="*/ 223020 w 223020"/>
                  <a:gd name="connsiteY4" fmla="*/ 145220 h 289621"/>
                  <a:gd name="connsiteX5" fmla="*/ 96075 w 223020"/>
                  <a:gd name="connsiteY5" fmla="*/ 288827 h 289621"/>
                  <a:gd name="connsiteX6" fmla="*/ 1520 w 223020"/>
                  <a:gd name="connsiteY6" fmla="*/ 200034 h 289621"/>
                  <a:gd name="connsiteX0" fmla="*/ 1520 w 223020"/>
                  <a:gd name="connsiteY0" fmla="*/ 200050 h 289637"/>
                  <a:gd name="connsiteX1" fmla="*/ 42073 w 223020"/>
                  <a:gd name="connsiteY1" fmla="*/ 134331 h 289637"/>
                  <a:gd name="connsiteX2" fmla="*/ 66987 w 223020"/>
                  <a:gd name="connsiteY2" fmla="*/ 104431 h 289637"/>
                  <a:gd name="connsiteX3" fmla="*/ 79444 w 223020"/>
                  <a:gd name="connsiteY3" fmla="*/ 69551 h 289637"/>
                  <a:gd name="connsiteX4" fmla="*/ 96075 w 223020"/>
                  <a:gd name="connsiteY4" fmla="*/ 1629 h 289637"/>
                  <a:gd name="connsiteX5" fmla="*/ 223020 w 223020"/>
                  <a:gd name="connsiteY5" fmla="*/ 145236 h 289637"/>
                  <a:gd name="connsiteX6" fmla="*/ 96075 w 223020"/>
                  <a:gd name="connsiteY6" fmla="*/ 288843 h 289637"/>
                  <a:gd name="connsiteX7" fmla="*/ 1520 w 223020"/>
                  <a:gd name="connsiteY7" fmla="*/ 200050 h 289637"/>
                  <a:gd name="connsiteX0" fmla="*/ 1520 w 223020"/>
                  <a:gd name="connsiteY0" fmla="*/ 204930 h 294517"/>
                  <a:gd name="connsiteX1" fmla="*/ 42073 w 223020"/>
                  <a:gd name="connsiteY1" fmla="*/ 139211 h 294517"/>
                  <a:gd name="connsiteX2" fmla="*/ 66987 w 223020"/>
                  <a:gd name="connsiteY2" fmla="*/ 109311 h 294517"/>
                  <a:gd name="connsiteX3" fmla="*/ 79444 w 223020"/>
                  <a:gd name="connsiteY3" fmla="*/ 74431 h 294517"/>
                  <a:gd name="connsiteX4" fmla="*/ 78634 w 223020"/>
                  <a:gd name="connsiteY4" fmla="*/ 1526 h 294517"/>
                  <a:gd name="connsiteX5" fmla="*/ 223020 w 223020"/>
                  <a:gd name="connsiteY5" fmla="*/ 150116 h 294517"/>
                  <a:gd name="connsiteX6" fmla="*/ 96075 w 223020"/>
                  <a:gd name="connsiteY6" fmla="*/ 293723 h 294517"/>
                  <a:gd name="connsiteX7" fmla="*/ 1520 w 223020"/>
                  <a:gd name="connsiteY7" fmla="*/ 204930 h 294517"/>
                  <a:gd name="connsiteX0" fmla="*/ 1520 w 223020"/>
                  <a:gd name="connsiteY0" fmla="*/ 205380 h 294967"/>
                  <a:gd name="connsiteX1" fmla="*/ 42073 w 223020"/>
                  <a:gd name="connsiteY1" fmla="*/ 139661 h 294967"/>
                  <a:gd name="connsiteX2" fmla="*/ 66987 w 223020"/>
                  <a:gd name="connsiteY2" fmla="*/ 109761 h 294967"/>
                  <a:gd name="connsiteX3" fmla="*/ 76953 w 223020"/>
                  <a:gd name="connsiteY3" fmla="*/ 67407 h 294967"/>
                  <a:gd name="connsiteX4" fmla="*/ 78634 w 223020"/>
                  <a:gd name="connsiteY4" fmla="*/ 1976 h 294967"/>
                  <a:gd name="connsiteX5" fmla="*/ 223020 w 223020"/>
                  <a:gd name="connsiteY5" fmla="*/ 150566 h 294967"/>
                  <a:gd name="connsiteX6" fmla="*/ 96075 w 223020"/>
                  <a:gd name="connsiteY6" fmla="*/ 294173 h 294967"/>
                  <a:gd name="connsiteX7" fmla="*/ 1520 w 223020"/>
                  <a:gd name="connsiteY7" fmla="*/ 205380 h 294967"/>
                  <a:gd name="connsiteX0" fmla="*/ 1520 w 195613"/>
                  <a:gd name="connsiteY0" fmla="*/ 205790 h 295134"/>
                  <a:gd name="connsiteX1" fmla="*/ 42073 w 195613"/>
                  <a:gd name="connsiteY1" fmla="*/ 140071 h 295134"/>
                  <a:gd name="connsiteX2" fmla="*/ 66987 w 195613"/>
                  <a:gd name="connsiteY2" fmla="*/ 110171 h 295134"/>
                  <a:gd name="connsiteX3" fmla="*/ 76953 w 195613"/>
                  <a:gd name="connsiteY3" fmla="*/ 67817 h 295134"/>
                  <a:gd name="connsiteX4" fmla="*/ 78634 w 195613"/>
                  <a:gd name="connsiteY4" fmla="*/ 2386 h 295134"/>
                  <a:gd name="connsiteX5" fmla="*/ 195613 w 195613"/>
                  <a:gd name="connsiteY5" fmla="*/ 160942 h 295134"/>
                  <a:gd name="connsiteX6" fmla="*/ 96075 w 195613"/>
                  <a:gd name="connsiteY6" fmla="*/ 294583 h 295134"/>
                  <a:gd name="connsiteX7" fmla="*/ 1520 w 195613"/>
                  <a:gd name="connsiteY7" fmla="*/ 205790 h 295134"/>
                  <a:gd name="connsiteX0" fmla="*/ 1520 w 183155"/>
                  <a:gd name="connsiteY0" fmla="*/ 205896 h 295185"/>
                  <a:gd name="connsiteX1" fmla="*/ 42073 w 183155"/>
                  <a:gd name="connsiteY1" fmla="*/ 140177 h 295185"/>
                  <a:gd name="connsiteX2" fmla="*/ 66987 w 183155"/>
                  <a:gd name="connsiteY2" fmla="*/ 110277 h 295185"/>
                  <a:gd name="connsiteX3" fmla="*/ 76953 w 183155"/>
                  <a:gd name="connsiteY3" fmla="*/ 67923 h 295185"/>
                  <a:gd name="connsiteX4" fmla="*/ 78634 w 183155"/>
                  <a:gd name="connsiteY4" fmla="*/ 2492 h 295185"/>
                  <a:gd name="connsiteX5" fmla="*/ 183155 w 183155"/>
                  <a:gd name="connsiteY5" fmla="*/ 163539 h 295185"/>
                  <a:gd name="connsiteX6" fmla="*/ 96075 w 183155"/>
                  <a:gd name="connsiteY6" fmla="*/ 294689 h 295185"/>
                  <a:gd name="connsiteX7" fmla="*/ 1520 w 183155"/>
                  <a:gd name="connsiteY7" fmla="*/ 205896 h 295185"/>
                  <a:gd name="connsiteX0" fmla="*/ 1520 w 183155"/>
                  <a:gd name="connsiteY0" fmla="*/ 205810 h 295099"/>
                  <a:gd name="connsiteX1" fmla="*/ 42073 w 183155"/>
                  <a:gd name="connsiteY1" fmla="*/ 140091 h 295099"/>
                  <a:gd name="connsiteX2" fmla="*/ 66987 w 183155"/>
                  <a:gd name="connsiteY2" fmla="*/ 110191 h 295099"/>
                  <a:gd name="connsiteX3" fmla="*/ 76299 w 183155"/>
                  <a:gd name="connsiteY3" fmla="*/ 85128 h 295099"/>
                  <a:gd name="connsiteX4" fmla="*/ 76953 w 183155"/>
                  <a:gd name="connsiteY4" fmla="*/ 67837 h 295099"/>
                  <a:gd name="connsiteX5" fmla="*/ 78634 w 183155"/>
                  <a:gd name="connsiteY5" fmla="*/ 2406 h 295099"/>
                  <a:gd name="connsiteX6" fmla="*/ 183155 w 183155"/>
                  <a:gd name="connsiteY6" fmla="*/ 163453 h 295099"/>
                  <a:gd name="connsiteX7" fmla="*/ 96075 w 183155"/>
                  <a:gd name="connsiteY7" fmla="*/ 294603 h 295099"/>
                  <a:gd name="connsiteX8" fmla="*/ 1520 w 183155"/>
                  <a:gd name="connsiteY8" fmla="*/ 205810 h 29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3155" h="295099">
                    <a:moveTo>
                      <a:pt x="1520" y="205810"/>
                    </a:moveTo>
                    <a:cubicBezTo>
                      <a:pt x="-7480" y="180058"/>
                      <a:pt x="25764" y="153536"/>
                      <a:pt x="42073" y="140091"/>
                    </a:cubicBezTo>
                    <a:cubicBezTo>
                      <a:pt x="51323" y="123324"/>
                      <a:pt x="60759" y="120988"/>
                      <a:pt x="66987" y="110191"/>
                    </a:cubicBezTo>
                    <a:cubicBezTo>
                      <a:pt x="71501" y="100634"/>
                      <a:pt x="74638" y="92187"/>
                      <a:pt x="76299" y="85128"/>
                    </a:cubicBezTo>
                    <a:cubicBezTo>
                      <a:pt x="77960" y="78069"/>
                      <a:pt x="75373" y="81227"/>
                      <a:pt x="76953" y="67837"/>
                    </a:cubicBezTo>
                    <a:cubicBezTo>
                      <a:pt x="78533" y="54447"/>
                      <a:pt x="60934" y="-13530"/>
                      <a:pt x="78634" y="2406"/>
                    </a:cubicBezTo>
                    <a:cubicBezTo>
                      <a:pt x="96334" y="18342"/>
                      <a:pt x="183155" y="84141"/>
                      <a:pt x="183155" y="163453"/>
                    </a:cubicBezTo>
                    <a:cubicBezTo>
                      <a:pt x="183155" y="242765"/>
                      <a:pt x="126348" y="287544"/>
                      <a:pt x="96075" y="294603"/>
                    </a:cubicBezTo>
                    <a:cubicBezTo>
                      <a:pt x="65803" y="301663"/>
                      <a:pt x="10520" y="231562"/>
                      <a:pt x="1520" y="205810"/>
                    </a:cubicBezTo>
                    <a:close/>
                  </a:path>
                </a:pathLst>
              </a:custGeom>
              <a:solidFill>
                <a:srgbClr val="008C95"/>
              </a:solidFill>
              <a:ln w="317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2" name="Овал 234"/>
              <p:cNvSpPr/>
              <p:nvPr/>
            </p:nvSpPr>
            <p:spPr bwMode="auto">
              <a:xfrm>
                <a:off x="2466771" y="4136751"/>
                <a:ext cx="78096" cy="130381"/>
              </a:xfrm>
              <a:custGeom>
                <a:avLst/>
                <a:gdLst>
                  <a:gd name="connsiteX0" fmla="*/ 0 w 253890"/>
                  <a:gd name="connsiteY0" fmla="*/ 143607 h 287213"/>
                  <a:gd name="connsiteX1" fmla="*/ 126945 w 253890"/>
                  <a:gd name="connsiteY1" fmla="*/ 0 h 287213"/>
                  <a:gd name="connsiteX2" fmla="*/ 253890 w 253890"/>
                  <a:gd name="connsiteY2" fmla="*/ 143607 h 287213"/>
                  <a:gd name="connsiteX3" fmla="*/ 126945 w 253890"/>
                  <a:gd name="connsiteY3" fmla="*/ 287214 h 287213"/>
                  <a:gd name="connsiteX4" fmla="*/ 0 w 253890"/>
                  <a:gd name="connsiteY4" fmla="*/ 143607 h 287213"/>
                  <a:gd name="connsiteX0" fmla="*/ 207 w 254097"/>
                  <a:gd name="connsiteY0" fmla="*/ 145777 h 289384"/>
                  <a:gd name="connsiteX1" fmla="*/ 98064 w 254097"/>
                  <a:gd name="connsiteY1" fmla="*/ 65109 h 289384"/>
                  <a:gd name="connsiteX2" fmla="*/ 127152 w 254097"/>
                  <a:gd name="connsiteY2" fmla="*/ 2170 h 289384"/>
                  <a:gd name="connsiteX3" fmla="*/ 254097 w 254097"/>
                  <a:gd name="connsiteY3" fmla="*/ 145777 h 289384"/>
                  <a:gd name="connsiteX4" fmla="*/ 127152 w 254097"/>
                  <a:gd name="connsiteY4" fmla="*/ 289384 h 289384"/>
                  <a:gd name="connsiteX5" fmla="*/ 207 w 254097"/>
                  <a:gd name="connsiteY5" fmla="*/ 145777 h 289384"/>
                  <a:gd name="connsiteX0" fmla="*/ 1780 w 255670"/>
                  <a:gd name="connsiteY0" fmla="*/ 145531 h 289138"/>
                  <a:gd name="connsiteX1" fmla="*/ 57282 w 255670"/>
                  <a:gd name="connsiteY1" fmla="*/ 119676 h 289138"/>
                  <a:gd name="connsiteX2" fmla="*/ 99637 w 255670"/>
                  <a:gd name="connsiteY2" fmla="*/ 64863 h 289138"/>
                  <a:gd name="connsiteX3" fmla="*/ 128725 w 255670"/>
                  <a:gd name="connsiteY3" fmla="*/ 1924 h 289138"/>
                  <a:gd name="connsiteX4" fmla="*/ 255670 w 255670"/>
                  <a:gd name="connsiteY4" fmla="*/ 145531 h 289138"/>
                  <a:gd name="connsiteX5" fmla="*/ 128725 w 255670"/>
                  <a:gd name="connsiteY5" fmla="*/ 289138 h 289138"/>
                  <a:gd name="connsiteX6" fmla="*/ 1780 w 255670"/>
                  <a:gd name="connsiteY6" fmla="*/ 145531 h 289138"/>
                  <a:gd name="connsiteX0" fmla="*/ 3765 w 225265"/>
                  <a:gd name="connsiteY0" fmla="*/ 200345 h 289957"/>
                  <a:gd name="connsiteX1" fmla="*/ 26877 w 225265"/>
                  <a:gd name="connsiteY1" fmla="*/ 119676 h 289957"/>
                  <a:gd name="connsiteX2" fmla="*/ 69232 w 225265"/>
                  <a:gd name="connsiteY2" fmla="*/ 64863 h 289957"/>
                  <a:gd name="connsiteX3" fmla="*/ 98320 w 225265"/>
                  <a:gd name="connsiteY3" fmla="*/ 1924 h 289957"/>
                  <a:gd name="connsiteX4" fmla="*/ 225265 w 225265"/>
                  <a:gd name="connsiteY4" fmla="*/ 145531 h 289957"/>
                  <a:gd name="connsiteX5" fmla="*/ 98320 w 225265"/>
                  <a:gd name="connsiteY5" fmla="*/ 289138 h 289957"/>
                  <a:gd name="connsiteX6" fmla="*/ 3765 w 225265"/>
                  <a:gd name="connsiteY6" fmla="*/ 200345 h 289957"/>
                  <a:gd name="connsiteX0" fmla="*/ 1520 w 223020"/>
                  <a:gd name="connsiteY0" fmla="*/ 200345 h 289932"/>
                  <a:gd name="connsiteX1" fmla="*/ 42073 w 223020"/>
                  <a:gd name="connsiteY1" fmla="*/ 134626 h 289932"/>
                  <a:gd name="connsiteX2" fmla="*/ 66987 w 223020"/>
                  <a:gd name="connsiteY2" fmla="*/ 64863 h 289932"/>
                  <a:gd name="connsiteX3" fmla="*/ 96075 w 223020"/>
                  <a:gd name="connsiteY3" fmla="*/ 1924 h 289932"/>
                  <a:gd name="connsiteX4" fmla="*/ 223020 w 223020"/>
                  <a:gd name="connsiteY4" fmla="*/ 145531 h 289932"/>
                  <a:gd name="connsiteX5" fmla="*/ 96075 w 223020"/>
                  <a:gd name="connsiteY5" fmla="*/ 289138 h 289932"/>
                  <a:gd name="connsiteX6" fmla="*/ 1520 w 223020"/>
                  <a:gd name="connsiteY6" fmla="*/ 200345 h 289932"/>
                  <a:gd name="connsiteX0" fmla="*/ 1520 w 223020"/>
                  <a:gd name="connsiteY0" fmla="*/ 200034 h 289621"/>
                  <a:gd name="connsiteX1" fmla="*/ 42073 w 223020"/>
                  <a:gd name="connsiteY1" fmla="*/ 134315 h 289621"/>
                  <a:gd name="connsiteX2" fmla="*/ 79444 w 223020"/>
                  <a:gd name="connsiteY2" fmla="*/ 69535 h 289621"/>
                  <a:gd name="connsiteX3" fmla="*/ 96075 w 223020"/>
                  <a:gd name="connsiteY3" fmla="*/ 1613 h 289621"/>
                  <a:gd name="connsiteX4" fmla="*/ 223020 w 223020"/>
                  <a:gd name="connsiteY4" fmla="*/ 145220 h 289621"/>
                  <a:gd name="connsiteX5" fmla="*/ 96075 w 223020"/>
                  <a:gd name="connsiteY5" fmla="*/ 288827 h 289621"/>
                  <a:gd name="connsiteX6" fmla="*/ 1520 w 223020"/>
                  <a:gd name="connsiteY6" fmla="*/ 200034 h 289621"/>
                  <a:gd name="connsiteX0" fmla="*/ 1520 w 223020"/>
                  <a:gd name="connsiteY0" fmla="*/ 200050 h 289637"/>
                  <a:gd name="connsiteX1" fmla="*/ 42073 w 223020"/>
                  <a:gd name="connsiteY1" fmla="*/ 134331 h 289637"/>
                  <a:gd name="connsiteX2" fmla="*/ 66987 w 223020"/>
                  <a:gd name="connsiteY2" fmla="*/ 104431 h 289637"/>
                  <a:gd name="connsiteX3" fmla="*/ 79444 w 223020"/>
                  <a:gd name="connsiteY3" fmla="*/ 69551 h 289637"/>
                  <a:gd name="connsiteX4" fmla="*/ 96075 w 223020"/>
                  <a:gd name="connsiteY4" fmla="*/ 1629 h 289637"/>
                  <a:gd name="connsiteX5" fmla="*/ 223020 w 223020"/>
                  <a:gd name="connsiteY5" fmla="*/ 145236 h 289637"/>
                  <a:gd name="connsiteX6" fmla="*/ 96075 w 223020"/>
                  <a:gd name="connsiteY6" fmla="*/ 288843 h 289637"/>
                  <a:gd name="connsiteX7" fmla="*/ 1520 w 223020"/>
                  <a:gd name="connsiteY7" fmla="*/ 200050 h 289637"/>
                  <a:gd name="connsiteX0" fmla="*/ 1520 w 223020"/>
                  <a:gd name="connsiteY0" fmla="*/ 204930 h 294517"/>
                  <a:gd name="connsiteX1" fmla="*/ 42073 w 223020"/>
                  <a:gd name="connsiteY1" fmla="*/ 139211 h 294517"/>
                  <a:gd name="connsiteX2" fmla="*/ 66987 w 223020"/>
                  <a:gd name="connsiteY2" fmla="*/ 109311 h 294517"/>
                  <a:gd name="connsiteX3" fmla="*/ 79444 w 223020"/>
                  <a:gd name="connsiteY3" fmla="*/ 74431 h 294517"/>
                  <a:gd name="connsiteX4" fmla="*/ 78634 w 223020"/>
                  <a:gd name="connsiteY4" fmla="*/ 1526 h 294517"/>
                  <a:gd name="connsiteX5" fmla="*/ 223020 w 223020"/>
                  <a:gd name="connsiteY5" fmla="*/ 150116 h 294517"/>
                  <a:gd name="connsiteX6" fmla="*/ 96075 w 223020"/>
                  <a:gd name="connsiteY6" fmla="*/ 293723 h 294517"/>
                  <a:gd name="connsiteX7" fmla="*/ 1520 w 223020"/>
                  <a:gd name="connsiteY7" fmla="*/ 204930 h 294517"/>
                  <a:gd name="connsiteX0" fmla="*/ 1520 w 223020"/>
                  <a:gd name="connsiteY0" fmla="*/ 205380 h 294967"/>
                  <a:gd name="connsiteX1" fmla="*/ 42073 w 223020"/>
                  <a:gd name="connsiteY1" fmla="*/ 139661 h 294967"/>
                  <a:gd name="connsiteX2" fmla="*/ 66987 w 223020"/>
                  <a:gd name="connsiteY2" fmla="*/ 109761 h 294967"/>
                  <a:gd name="connsiteX3" fmla="*/ 76953 w 223020"/>
                  <a:gd name="connsiteY3" fmla="*/ 67407 h 294967"/>
                  <a:gd name="connsiteX4" fmla="*/ 78634 w 223020"/>
                  <a:gd name="connsiteY4" fmla="*/ 1976 h 294967"/>
                  <a:gd name="connsiteX5" fmla="*/ 223020 w 223020"/>
                  <a:gd name="connsiteY5" fmla="*/ 150566 h 294967"/>
                  <a:gd name="connsiteX6" fmla="*/ 96075 w 223020"/>
                  <a:gd name="connsiteY6" fmla="*/ 294173 h 294967"/>
                  <a:gd name="connsiteX7" fmla="*/ 1520 w 223020"/>
                  <a:gd name="connsiteY7" fmla="*/ 205380 h 294967"/>
                  <a:gd name="connsiteX0" fmla="*/ 1520 w 195613"/>
                  <a:gd name="connsiteY0" fmla="*/ 205790 h 295134"/>
                  <a:gd name="connsiteX1" fmla="*/ 42073 w 195613"/>
                  <a:gd name="connsiteY1" fmla="*/ 140071 h 295134"/>
                  <a:gd name="connsiteX2" fmla="*/ 66987 w 195613"/>
                  <a:gd name="connsiteY2" fmla="*/ 110171 h 295134"/>
                  <a:gd name="connsiteX3" fmla="*/ 76953 w 195613"/>
                  <a:gd name="connsiteY3" fmla="*/ 67817 h 295134"/>
                  <a:gd name="connsiteX4" fmla="*/ 78634 w 195613"/>
                  <a:gd name="connsiteY4" fmla="*/ 2386 h 295134"/>
                  <a:gd name="connsiteX5" fmla="*/ 195613 w 195613"/>
                  <a:gd name="connsiteY5" fmla="*/ 160942 h 295134"/>
                  <a:gd name="connsiteX6" fmla="*/ 96075 w 195613"/>
                  <a:gd name="connsiteY6" fmla="*/ 294583 h 295134"/>
                  <a:gd name="connsiteX7" fmla="*/ 1520 w 195613"/>
                  <a:gd name="connsiteY7" fmla="*/ 205790 h 295134"/>
                  <a:gd name="connsiteX0" fmla="*/ 1520 w 183155"/>
                  <a:gd name="connsiteY0" fmla="*/ 205896 h 295185"/>
                  <a:gd name="connsiteX1" fmla="*/ 42073 w 183155"/>
                  <a:gd name="connsiteY1" fmla="*/ 140177 h 295185"/>
                  <a:gd name="connsiteX2" fmla="*/ 66987 w 183155"/>
                  <a:gd name="connsiteY2" fmla="*/ 110277 h 295185"/>
                  <a:gd name="connsiteX3" fmla="*/ 76953 w 183155"/>
                  <a:gd name="connsiteY3" fmla="*/ 67923 h 295185"/>
                  <a:gd name="connsiteX4" fmla="*/ 78634 w 183155"/>
                  <a:gd name="connsiteY4" fmla="*/ 2492 h 295185"/>
                  <a:gd name="connsiteX5" fmla="*/ 183155 w 183155"/>
                  <a:gd name="connsiteY5" fmla="*/ 163539 h 295185"/>
                  <a:gd name="connsiteX6" fmla="*/ 96075 w 183155"/>
                  <a:gd name="connsiteY6" fmla="*/ 294689 h 295185"/>
                  <a:gd name="connsiteX7" fmla="*/ 1520 w 183155"/>
                  <a:gd name="connsiteY7" fmla="*/ 205896 h 29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155" h="295185">
                    <a:moveTo>
                      <a:pt x="1520" y="205896"/>
                    </a:moveTo>
                    <a:cubicBezTo>
                      <a:pt x="-7480" y="180144"/>
                      <a:pt x="25764" y="153622"/>
                      <a:pt x="42073" y="140177"/>
                    </a:cubicBezTo>
                    <a:cubicBezTo>
                      <a:pt x="51323" y="123410"/>
                      <a:pt x="60759" y="121074"/>
                      <a:pt x="66987" y="110277"/>
                    </a:cubicBezTo>
                    <a:cubicBezTo>
                      <a:pt x="73215" y="99480"/>
                      <a:pt x="70444" y="84226"/>
                      <a:pt x="76953" y="67923"/>
                    </a:cubicBezTo>
                    <a:cubicBezTo>
                      <a:pt x="83462" y="51620"/>
                      <a:pt x="60934" y="-13444"/>
                      <a:pt x="78634" y="2492"/>
                    </a:cubicBezTo>
                    <a:cubicBezTo>
                      <a:pt x="96334" y="18428"/>
                      <a:pt x="183155" y="84227"/>
                      <a:pt x="183155" y="163539"/>
                    </a:cubicBezTo>
                    <a:cubicBezTo>
                      <a:pt x="183155" y="242851"/>
                      <a:pt x="126348" y="287630"/>
                      <a:pt x="96075" y="294689"/>
                    </a:cubicBezTo>
                    <a:cubicBezTo>
                      <a:pt x="65803" y="301749"/>
                      <a:pt x="10520" y="231648"/>
                      <a:pt x="1520" y="205896"/>
                    </a:cubicBezTo>
                    <a:close/>
                  </a:path>
                </a:pathLst>
              </a:custGeom>
              <a:solidFill>
                <a:srgbClr val="B2D2D8"/>
              </a:solidFill>
              <a:ln w="317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756" name="Группа 755"/>
          <p:cNvGrpSpPr>
            <a:grpSpLocks noChangeAspect="1"/>
          </p:cNvGrpSpPr>
          <p:nvPr/>
        </p:nvGrpSpPr>
        <p:grpSpPr>
          <a:xfrm>
            <a:off x="5632016" y="2764221"/>
            <a:ext cx="468000" cy="468000"/>
            <a:chOff x="1505420" y="333780"/>
            <a:chExt cx="468000" cy="468000"/>
          </a:xfrm>
        </p:grpSpPr>
        <p:sp>
          <p:nvSpPr>
            <p:cNvPr id="835" name="Овал 8"/>
            <p:cNvSpPr/>
            <p:nvPr/>
          </p:nvSpPr>
          <p:spPr bwMode="auto">
            <a:xfrm>
              <a:off x="1505420" y="333780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836" name="Группа 835"/>
            <p:cNvGrpSpPr>
              <a:grpSpLocks noChangeAspect="1"/>
            </p:cNvGrpSpPr>
            <p:nvPr/>
          </p:nvGrpSpPr>
          <p:grpSpPr>
            <a:xfrm>
              <a:off x="1549664" y="430266"/>
              <a:ext cx="350426" cy="252000"/>
              <a:chOff x="2583255" y="1909616"/>
              <a:chExt cx="473241" cy="340320"/>
            </a:xfrm>
          </p:grpSpPr>
          <p:grpSp>
            <p:nvGrpSpPr>
              <p:cNvPr id="837" name="Группа 836"/>
              <p:cNvGrpSpPr/>
              <p:nvPr/>
            </p:nvGrpSpPr>
            <p:grpSpPr>
              <a:xfrm>
                <a:off x="2777540" y="1909616"/>
                <a:ext cx="182953" cy="225911"/>
                <a:chOff x="2776888" y="2284917"/>
                <a:chExt cx="182953" cy="225911"/>
              </a:xfrm>
            </p:grpSpPr>
            <p:sp>
              <p:nvSpPr>
                <p:cNvPr id="858" name="Овал 857"/>
                <p:cNvSpPr/>
                <p:nvPr/>
              </p:nvSpPr>
              <p:spPr bwMode="auto">
                <a:xfrm>
                  <a:off x="2868011" y="2284917"/>
                  <a:ext cx="72000" cy="72000"/>
                </a:xfrm>
                <a:prstGeom prst="ellipse">
                  <a:avLst/>
                </a:prstGeom>
                <a:solidFill>
                  <a:srgbClr val="B2D2D8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9" name="Овал 858"/>
                <p:cNvSpPr/>
                <p:nvPr/>
              </p:nvSpPr>
              <p:spPr bwMode="auto">
                <a:xfrm>
                  <a:off x="2776888" y="2362954"/>
                  <a:ext cx="111659" cy="108642"/>
                </a:xfrm>
                <a:prstGeom prst="ellips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0" name="Овал 859"/>
                <p:cNvSpPr/>
                <p:nvPr/>
              </p:nvSpPr>
              <p:spPr bwMode="auto">
                <a:xfrm>
                  <a:off x="2796717" y="2306043"/>
                  <a:ext cx="72000" cy="72000"/>
                </a:xfrm>
                <a:prstGeom prst="ellipse">
                  <a:avLst/>
                </a:prstGeom>
                <a:solidFill>
                  <a:srgbClr val="B2D2D8">
                    <a:lumMod val="75000"/>
                  </a:srgbClr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1" name="Овал 860"/>
                <p:cNvSpPr/>
                <p:nvPr/>
              </p:nvSpPr>
              <p:spPr bwMode="auto">
                <a:xfrm>
                  <a:off x="2848182" y="2341828"/>
                  <a:ext cx="111659" cy="108642"/>
                </a:xfrm>
                <a:prstGeom prst="ellipse">
                  <a:avLst/>
                </a:prstGeom>
                <a:solidFill>
                  <a:srgbClr val="B2D2D8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2" name="Овал 861"/>
                <p:cNvSpPr/>
                <p:nvPr/>
              </p:nvSpPr>
              <p:spPr bwMode="auto">
                <a:xfrm>
                  <a:off x="2776888" y="2362954"/>
                  <a:ext cx="111659" cy="108642"/>
                </a:xfrm>
                <a:prstGeom prst="ellipse">
                  <a:avLst/>
                </a:prstGeom>
                <a:solidFill>
                  <a:srgbClr val="B2D2D8">
                    <a:lumMod val="75000"/>
                  </a:srgbClr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1017" name="Прямая соединительная линия 1016"/>
                <p:cNvCxnSpPr/>
                <p:nvPr/>
              </p:nvCxnSpPr>
              <p:spPr bwMode="auto">
                <a:xfrm flipH="1">
                  <a:off x="2830528" y="2306043"/>
                  <a:ext cx="4378" cy="204785"/>
                </a:xfrm>
                <a:prstGeom prst="lin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18" name="Прямая соединительная линия 1017"/>
                <p:cNvCxnSpPr>
                  <a:stCxn id="858" idx="0"/>
                </p:cNvCxnSpPr>
                <p:nvPr/>
              </p:nvCxnSpPr>
              <p:spPr bwMode="auto">
                <a:xfrm>
                  <a:off x="2904011" y="2284917"/>
                  <a:ext cx="0" cy="204785"/>
                </a:xfrm>
                <a:prstGeom prst="lin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838" name="Группа 837"/>
              <p:cNvGrpSpPr/>
              <p:nvPr/>
            </p:nvGrpSpPr>
            <p:grpSpPr>
              <a:xfrm>
                <a:off x="2643610" y="1934926"/>
                <a:ext cx="216000" cy="259653"/>
                <a:chOff x="2661718" y="1965106"/>
                <a:chExt cx="216000" cy="259653"/>
              </a:xfrm>
            </p:grpSpPr>
            <p:sp>
              <p:nvSpPr>
                <p:cNvPr id="853" name="Равнобедренный треугольник 852"/>
                <p:cNvSpPr/>
                <p:nvPr/>
              </p:nvSpPr>
              <p:spPr bwMode="auto">
                <a:xfrm>
                  <a:off x="2661718" y="2088224"/>
                  <a:ext cx="216000" cy="72000"/>
                </a:xfrm>
                <a:prstGeom prst="triangl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4" name="Равнобедренный треугольник 853"/>
                <p:cNvSpPr/>
                <p:nvPr/>
              </p:nvSpPr>
              <p:spPr bwMode="auto">
                <a:xfrm>
                  <a:off x="2679718" y="2053568"/>
                  <a:ext cx="180000" cy="54000"/>
                </a:xfrm>
                <a:prstGeom prst="triangl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5" name="Равнобедренный треугольник 854"/>
                <p:cNvSpPr/>
                <p:nvPr/>
              </p:nvSpPr>
              <p:spPr bwMode="auto">
                <a:xfrm>
                  <a:off x="2694273" y="2010846"/>
                  <a:ext cx="150891" cy="46975"/>
                </a:xfrm>
                <a:prstGeom prst="triangl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6" name="Равнобедренный треугольник 855"/>
                <p:cNvSpPr/>
                <p:nvPr/>
              </p:nvSpPr>
              <p:spPr bwMode="auto">
                <a:xfrm>
                  <a:off x="2715718" y="1965106"/>
                  <a:ext cx="108000" cy="46975"/>
                </a:xfrm>
                <a:prstGeom prst="triangl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857" name="Прямая соединительная линия 856"/>
                <p:cNvCxnSpPr>
                  <a:stCxn id="853" idx="3"/>
                </p:cNvCxnSpPr>
                <p:nvPr/>
              </p:nvCxnSpPr>
              <p:spPr bwMode="auto">
                <a:xfrm>
                  <a:off x="2769718" y="2160224"/>
                  <a:ext cx="0" cy="64535"/>
                </a:xfrm>
                <a:prstGeom prst="lin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839" name="Группа 838"/>
              <p:cNvGrpSpPr/>
              <p:nvPr/>
            </p:nvGrpSpPr>
            <p:grpSpPr>
              <a:xfrm>
                <a:off x="2873543" y="1999609"/>
                <a:ext cx="182953" cy="234965"/>
                <a:chOff x="2776888" y="2275863"/>
                <a:chExt cx="182953" cy="234965"/>
              </a:xfrm>
            </p:grpSpPr>
            <p:sp>
              <p:nvSpPr>
                <p:cNvPr id="846" name="Овал 845"/>
                <p:cNvSpPr/>
                <p:nvPr/>
              </p:nvSpPr>
              <p:spPr bwMode="auto">
                <a:xfrm>
                  <a:off x="2868011" y="2275863"/>
                  <a:ext cx="72000" cy="72000"/>
                </a:xfrm>
                <a:prstGeom prst="ellipse">
                  <a:avLst/>
                </a:prstGeom>
                <a:solidFill>
                  <a:srgbClr val="B2D2D8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7" name="Овал 846"/>
                <p:cNvSpPr/>
                <p:nvPr/>
              </p:nvSpPr>
              <p:spPr bwMode="auto">
                <a:xfrm>
                  <a:off x="2776888" y="2362954"/>
                  <a:ext cx="111659" cy="108642"/>
                </a:xfrm>
                <a:prstGeom prst="ellips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8" name="Овал 847"/>
                <p:cNvSpPr/>
                <p:nvPr/>
              </p:nvSpPr>
              <p:spPr bwMode="auto">
                <a:xfrm>
                  <a:off x="2796717" y="2306043"/>
                  <a:ext cx="72000" cy="72000"/>
                </a:xfrm>
                <a:prstGeom prst="ellipse">
                  <a:avLst/>
                </a:prstGeom>
                <a:solidFill>
                  <a:srgbClr val="B2D2D8">
                    <a:lumMod val="75000"/>
                  </a:srgbClr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9" name="Овал 848"/>
                <p:cNvSpPr/>
                <p:nvPr/>
              </p:nvSpPr>
              <p:spPr bwMode="auto">
                <a:xfrm>
                  <a:off x="2848182" y="2315594"/>
                  <a:ext cx="111659" cy="108642"/>
                </a:xfrm>
                <a:prstGeom prst="ellipse">
                  <a:avLst/>
                </a:prstGeom>
                <a:solidFill>
                  <a:srgbClr val="B2D2D8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0" name="Овал 849"/>
                <p:cNvSpPr/>
                <p:nvPr/>
              </p:nvSpPr>
              <p:spPr bwMode="auto">
                <a:xfrm>
                  <a:off x="2776888" y="2362954"/>
                  <a:ext cx="111659" cy="108642"/>
                </a:xfrm>
                <a:prstGeom prst="ellipse">
                  <a:avLst/>
                </a:prstGeom>
                <a:solidFill>
                  <a:srgbClr val="B2D2D8">
                    <a:lumMod val="75000"/>
                  </a:srgbClr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851" name="Прямая соединительная линия 850"/>
                <p:cNvCxnSpPr/>
                <p:nvPr/>
              </p:nvCxnSpPr>
              <p:spPr bwMode="auto">
                <a:xfrm flipH="1">
                  <a:off x="2830528" y="2306043"/>
                  <a:ext cx="4378" cy="204785"/>
                </a:xfrm>
                <a:prstGeom prst="lin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852" name="Прямая соединительная линия 851"/>
                <p:cNvCxnSpPr>
                  <a:stCxn id="846" idx="0"/>
                </p:cNvCxnSpPr>
                <p:nvPr/>
              </p:nvCxnSpPr>
              <p:spPr bwMode="auto">
                <a:xfrm>
                  <a:off x="2904011" y="2275863"/>
                  <a:ext cx="0" cy="204785"/>
                </a:xfrm>
                <a:prstGeom prst="lin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840" name="Группа 839"/>
              <p:cNvGrpSpPr/>
              <p:nvPr/>
            </p:nvGrpSpPr>
            <p:grpSpPr>
              <a:xfrm>
                <a:off x="2583255" y="1990283"/>
                <a:ext cx="216000" cy="259653"/>
                <a:chOff x="2661718" y="1965106"/>
                <a:chExt cx="216000" cy="259653"/>
              </a:xfrm>
            </p:grpSpPr>
            <p:sp>
              <p:nvSpPr>
                <p:cNvPr id="841" name="Равнобедренный треугольник 840"/>
                <p:cNvSpPr/>
                <p:nvPr/>
              </p:nvSpPr>
              <p:spPr bwMode="auto">
                <a:xfrm>
                  <a:off x="2661718" y="2088224"/>
                  <a:ext cx="216000" cy="72000"/>
                </a:xfrm>
                <a:prstGeom prst="triangle">
                  <a:avLst/>
                </a:prstGeom>
                <a:solidFill>
                  <a:srgbClr val="B2D2D8">
                    <a:lumMod val="75000"/>
                  </a:srgbClr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2" name="Равнобедренный треугольник 841"/>
                <p:cNvSpPr/>
                <p:nvPr/>
              </p:nvSpPr>
              <p:spPr bwMode="auto">
                <a:xfrm>
                  <a:off x="2679718" y="2053568"/>
                  <a:ext cx="180000" cy="54000"/>
                </a:xfrm>
                <a:prstGeom prst="triangle">
                  <a:avLst/>
                </a:prstGeom>
                <a:solidFill>
                  <a:srgbClr val="B2D2D8">
                    <a:lumMod val="75000"/>
                  </a:srgbClr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3" name="Равнобедренный треугольник 842"/>
                <p:cNvSpPr/>
                <p:nvPr/>
              </p:nvSpPr>
              <p:spPr bwMode="auto">
                <a:xfrm>
                  <a:off x="2694273" y="2010846"/>
                  <a:ext cx="150891" cy="46975"/>
                </a:xfrm>
                <a:prstGeom prst="triangle">
                  <a:avLst/>
                </a:prstGeom>
                <a:solidFill>
                  <a:srgbClr val="B2D2D8">
                    <a:lumMod val="75000"/>
                  </a:srgbClr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4" name="Равнобедренный треугольник 843"/>
                <p:cNvSpPr/>
                <p:nvPr/>
              </p:nvSpPr>
              <p:spPr bwMode="auto">
                <a:xfrm>
                  <a:off x="2715718" y="1965106"/>
                  <a:ext cx="108000" cy="46975"/>
                </a:xfrm>
                <a:prstGeom prst="triangle">
                  <a:avLst/>
                </a:prstGeom>
                <a:solidFill>
                  <a:srgbClr val="B2D2D8">
                    <a:lumMod val="75000"/>
                  </a:srgbClr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1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cxnSp>
              <p:nvCxnSpPr>
                <p:cNvPr id="845" name="Прямая соединительная линия 844"/>
                <p:cNvCxnSpPr>
                  <a:stCxn id="841" idx="3"/>
                </p:cNvCxnSpPr>
                <p:nvPr/>
              </p:nvCxnSpPr>
              <p:spPr bwMode="auto">
                <a:xfrm>
                  <a:off x="2769718" y="2160224"/>
                  <a:ext cx="0" cy="64535"/>
                </a:xfrm>
                <a:prstGeom prst="line">
                  <a:avLst/>
                </a:prstGeom>
                <a:solidFill>
                  <a:srgbClr val="008C95"/>
                </a:solidFill>
                <a:ln w="9525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</p:grpSp>
      <p:grpSp>
        <p:nvGrpSpPr>
          <p:cNvPr id="757" name="Группа 756"/>
          <p:cNvGrpSpPr>
            <a:grpSpLocks noChangeAspect="1"/>
          </p:cNvGrpSpPr>
          <p:nvPr/>
        </p:nvGrpSpPr>
        <p:grpSpPr>
          <a:xfrm>
            <a:off x="6266162" y="2764221"/>
            <a:ext cx="468000" cy="468000"/>
            <a:chOff x="2109545" y="333780"/>
            <a:chExt cx="468000" cy="468000"/>
          </a:xfrm>
        </p:grpSpPr>
        <p:sp>
          <p:nvSpPr>
            <p:cNvPr id="827" name="Овал 8"/>
            <p:cNvSpPr/>
            <p:nvPr/>
          </p:nvSpPr>
          <p:spPr bwMode="auto">
            <a:xfrm>
              <a:off x="2109545" y="333780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828" name="Группа 827"/>
            <p:cNvGrpSpPr>
              <a:grpSpLocks noChangeAspect="1"/>
            </p:cNvGrpSpPr>
            <p:nvPr/>
          </p:nvGrpSpPr>
          <p:grpSpPr>
            <a:xfrm>
              <a:off x="2214994" y="431784"/>
              <a:ext cx="257102" cy="249600"/>
              <a:chOff x="2301581" y="3443603"/>
              <a:chExt cx="375762" cy="364798"/>
            </a:xfrm>
          </p:grpSpPr>
          <p:sp>
            <p:nvSpPr>
              <p:cNvPr id="829" name="Овал 828"/>
              <p:cNvSpPr/>
              <p:nvPr/>
            </p:nvSpPr>
            <p:spPr bwMode="auto">
              <a:xfrm>
                <a:off x="2595740" y="3443603"/>
                <a:ext cx="79991" cy="79208"/>
              </a:xfrm>
              <a:prstGeom prst="ellipse">
                <a:avLst/>
              </a:prstGeom>
              <a:solidFill>
                <a:srgbClr val="B2D2D8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800" b="1" i="0" u="none" strike="noStrike" kern="0" cap="none" spc="0" normalizeH="0" baseline="-25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0" name="Овал 829"/>
              <p:cNvSpPr/>
              <p:nvPr/>
            </p:nvSpPr>
            <p:spPr bwMode="auto">
              <a:xfrm>
                <a:off x="2301581" y="3555993"/>
                <a:ext cx="36000" cy="36000"/>
              </a:xfrm>
              <a:prstGeom prst="ellipse">
                <a:avLst/>
              </a:prstGeom>
              <a:solidFill>
                <a:srgbClr val="B2D2D8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800" b="1" i="0" u="none" strike="noStrike" kern="0" cap="none" spc="0" normalizeH="0" baseline="-25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1" name="Овал 830"/>
              <p:cNvSpPr/>
              <p:nvPr/>
            </p:nvSpPr>
            <p:spPr bwMode="auto">
              <a:xfrm>
                <a:off x="2514138" y="3635607"/>
                <a:ext cx="163205" cy="158416"/>
              </a:xfrm>
              <a:prstGeom prst="ellipse">
                <a:avLst/>
              </a:prstGeom>
              <a:solidFill>
                <a:srgbClr val="B2D2D8">
                  <a:lumMod val="75000"/>
                </a:srgbClr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800" b="1" i="0" u="none" strike="noStrike" kern="0" cap="none" spc="0" normalizeH="0" baseline="-25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2" name="Овал 831"/>
              <p:cNvSpPr/>
              <p:nvPr/>
            </p:nvSpPr>
            <p:spPr bwMode="auto">
              <a:xfrm>
                <a:off x="2354139" y="3480674"/>
                <a:ext cx="269339" cy="265910"/>
              </a:xfrm>
              <a:prstGeom prst="ellipse">
                <a:avLst/>
              </a:prstGeom>
              <a:solidFill>
                <a:srgbClr val="B2D2D8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</a:rPr>
                  <a:t>N</a:t>
                </a:r>
                <a:r>
                  <a:rPr kumimoji="0" lang="en-US" sz="1000" b="1" i="0" u="none" strike="noStrike" kern="0" cap="none" spc="0" normalizeH="0" baseline="-25000" noProof="0" dirty="0" smtClean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</a:rPr>
                  <a:t>2</a:t>
                </a:r>
                <a:endParaRPr kumimoji="0" lang="ru-RU" sz="800" b="1" i="0" u="none" strike="noStrike" kern="0" cap="none" spc="0" normalizeH="0" baseline="-2500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3" name="Овал 832"/>
              <p:cNvSpPr/>
              <p:nvPr/>
            </p:nvSpPr>
            <p:spPr bwMode="auto">
              <a:xfrm>
                <a:off x="2349990" y="3700401"/>
                <a:ext cx="108000" cy="108000"/>
              </a:xfrm>
              <a:prstGeom prst="ellipse">
                <a:avLst/>
              </a:prstGeom>
              <a:solidFill>
                <a:srgbClr val="B2D2D8"/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800" b="1" i="0" u="none" strike="noStrike" kern="0" cap="none" spc="0" normalizeH="0" baseline="-25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4" name="Овал 833"/>
              <p:cNvSpPr/>
              <p:nvPr/>
            </p:nvSpPr>
            <p:spPr bwMode="auto">
              <a:xfrm>
                <a:off x="2394007" y="3443603"/>
                <a:ext cx="79991" cy="79208"/>
              </a:xfrm>
              <a:prstGeom prst="ellipse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800" b="1" i="0" u="none" strike="noStrike" kern="0" cap="none" spc="0" normalizeH="0" baseline="-25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758" name="Группа 757"/>
          <p:cNvGrpSpPr>
            <a:grpSpLocks noChangeAspect="1"/>
          </p:cNvGrpSpPr>
          <p:nvPr/>
        </p:nvGrpSpPr>
        <p:grpSpPr>
          <a:xfrm>
            <a:off x="6924144" y="2764221"/>
            <a:ext cx="468000" cy="468000"/>
            <a:chOff x="2714197" y="333780"/>
            <a:chExt cx="468000" cy="468000"/>
          </a:xfrm>
        </p:grpSpPr>
        <p:sp>
          <p:nvSpPr>
            <p:cNvPr id="817" name="Овал 8"/>
            <p:cNvSpPr/>
            <p:nvPr/>
          </p:nvSpPr>
          <p:spPr bwMode="auto">
            <a:xfrm>
              <a:off x="2714197" y="333780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818" name="Группа 817"/>
            <p:cNvGrpSpPr/>
            <p:nvPr/>
          </p:nvGrpSpPr>
          <p:grpSpPr>
            <a:xfrm>
              <a:off x="2780407" y="382323"/>
              <a:ext cx="335579" cy="375859"/>
              <a:chOff x="2648132" y="3172394"/>
              <a:chExt cx="387206" cy="433683"/>
            </a:xfrm>
          </p:grpSpPr>
          <p:sp>
            <p:nvSpPr>
              <p:cNvPr id="819" name="Прямоугольник 818"/>
              <p:cNvSpPr/>
              <p:nvPr/>
            </p:nvSpPr>
            <p:spPr bwMode="auto">
              <a:xfrm>
                <a:off x="2671834" y="3245859"/>
                <a:ext cx="339958" cy="293234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820" name="Группа 819"/>
              <p:cNvGrpSpPr/>
              <p:nvPr/>
            </p:nvGrpSpPr>
            <p:grpSpPr>
              <a:xfrm rot="2767480">
                <a:off x="2624893" y="3195633"/>
                <a:ext cx="433683" cy="387206"/>
                <a:chOff x="2549770" y="3135517"/>
                <a:chExt cx="475566" cy="437107"/>
              </a:xfrm>
            </p:grpSpPr>
            <p:cxnSp>
              <p:nvCxnSpPr>
                <p:cNvPr id="821" name="Скругленная соединительная линия 820"/>
                <p:cNvCxnSpPr/>
                <p:nvPr/>
              </p:nvCxnSpPr>
              <p:spPr bwMode="auto">
                <a:xfrm flipV="1">
                  <a:off x="2549770" y="3135517"/>
                  <a:ext cx="290288" cy="253715"/>
                </a:xfrm>
                <a:prstGeom prst="curvedConnector3">
                  <a:avLst/>
                </a:prstGeom>
                <a:solidFill>
                  <a:srgbClr val="008C95"/>
                </a:solidFill>
                <a:ln w="19050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822" name="Скругленная соединительная линия 821"/>
                <p:cNvCxnSpPr/>
                <p:nvPr/>
              </p:nvCxnSpPr>
              <p:spPr bwMode="auto">
                <a:xfrm flipV="1">
                  <a:off x="2586826" y="3172196"/>
                  <a:ext cx="290288" cy="253715"/>
                </a:xfrm>
                <a:prstGeom prst="curvedConnector3">
                  <a:avLst/>
                </a:prstGeom>
                <a:solidFill>
                  <a:srgbClr val="008C95"/>
                </a:solidFill>
                <a:ln w="19050" cap="flat" cmpd="sng" algn="ctr">
                  <a:solidFill>
                    <a:srgbClr val="008C95">
                      <a:lumMod val="20000"/>
                      <a:lumOff val="8000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823" name="Скругленная соединительная линия 822"/>
                <p:cNvCxnSpPr/>
                <p:nvPr/>
              </p:nvCxnSpPr>
              <p:spPr bwMode="auto">
                <a:xfrm flipV="1">
                  <a:off x="2623882" y="3208874"/>
                  <a:ext cx="290288" cy="253715"/>
                </a:xfrm>
                <a:prstGeom prst="curvedConnector3">
                  <a:avLst/>
                </a:prstGeom>
                <a:solidFill>
                  <a:srgbClr val="008C95"/>
                </a:solidFill>
                <a:ln w="19050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824" name="Скругленная соединительная линия 823"/>
                <p:cNvCxnSpPr/>
                <p:nvPr/>
              </p:nvCxnSpPr>
              <p:spPr bwMode="auto">
                <a:xfrm flipV="1">
                  <a:off x="2660938" y="3245553"/>
                  <a:ext cx="290288" cy="253715"/>
                </a:xfrm>
                <a:prstGeom prst="curvedConnector3">
                  <a:avLst/>
                </a:prstGeom>
                <a:solidFill>
                  <a:srgbClr val="008C95"/>
                </a:solidFill>
                <a:ln w="19050" cap="flat" cmpd="sng" algn="ctr">
                  <a:solidFill>
                    <a:srgbClr val="008C95">
                      <a:lumMod val="20000"/>
                      <a:lumOff val="8000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825" name="Скругленная соединительная линия 824"/>
                <p:cNvCxnSpPr/>
                <p:nvPr/>
              </p:nvCxnSpPr>
              <p:spPr bwMode="auto">
                <a:xfrm flipV="1">
                  <a:off x="2697994" y="3282231"/>
                  <a:ext cx="290288" cy="253715"/>
                </a:xfrm>
                <a:prstGeom prst="curvedConnector3">
                  <a:avLst/>
                </a:prstGeom>
                <a:solidFill>
                  <a:srgbClr val="008C95"/>
                </a:solidFill>
                <a:ln w="19050" cap="flat" cmpd="sng" algn="ctr">
                  <a:solidFill>
                    <a:sysClr val="window" lastClr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826" name="Скругленная соединительная линия 825"/>
                <p:cNvCxnSpPr/>
                <p:nvPr/>
              </p:nvCxnSpPr>
              <p:spPr bwMode="auto">
                <a:xfrm flipV="1">
                  <a:off x="2735048" y="3318908"/>
                  <a:ext cx="290288" cy="253716"/>
                </a:xfrm>
                <a:prstGeom prst="curvedConnector3">
                  <a:avLst/>
                </a:prstGeom>
                <a:solidFill>
                  <a:srgbClr val="008C95"/>
                </a:solidFill>
                <a:ln w="19050" cap="flat" cmpd="sng" algn="ctr">
                  <a:solidFill>
                    <a:srgbClr val="008C95">
                      <a:lumMod val="20000"/>
                      <a:lumOff val="8000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</p:grpSp>
      <p:grpSp>
        <p:nvGrpSpPr>
          <p:cNvPr id="759" name="Группа 758"/>
          <p:cNvGrpSpPr>
            <a:grpSpLocks noChangeAspect="1"/>
          </p:cNvGrpSpPr>
          <p:nvPr/>
        </p:nvGrpSpPr>
        <p:grpSpPr>
          <a:xfrm>
            <a:off x="550365" y="3556592"/>
            <a:ext cx="468000" cy="468000"/>
            <a:chOff x="398599" y="1150280"/>
            <a:chExt cx="369913" cy="369913"/>
          </a:xfrm>
        </p:grpSpPr>
        <p:sp>
          <p:nvSpPr>
            <p:cNvPr id="815" name="Овал 8"/>
            <p:cNvSpPr/>
            <p:nvPr/>
          </p:nvSpPr>
          <p:spPr bwMode="auto">
            <a:xfrm>
              <a:off x="398599" y="1150280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pic>
          <p:nvPicPr>
            <p:cNvPr id="816" name="Picture 152"/>
            <p:cNvPicPr>
              <a:picLocks noChangeAspect="1"/>
            </p:cNvPicPr>
            <p:nvPr/>
          </p:nvPicPr>
          <p:blipFill>
            <a:blip r:embed="rId3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78476" y="1200770"/>
              <a:ext cx="219702" cy="238807"/>
            </a:xfrm>
            <a:prstGeom prst="rect">
              <a:avLst/>
            </a:prstGeom>
          </p:spPr>
        </p:pic>
      </p:grpSp>
      <p:grpSp>
        <p:nvGrpSpPr>
          <p:cNvPr id="760" name="Группа 759"/>
          <p:cNvGrpSpPr>
            <a:grpSpLocks noChangeAspect="1"/>
          </p:cNvGrpSpPr>
          <p:nvPr/>
        </p:nvGrpSpPr>
        <p:grpSpPr>
          <a:xfrm>
            <a:off x="1172562" y="3556592"/>
            <a:ext cx="468000" cy="468000"/>
            <a:chOff x="851142" y="1416765"/>
            <a:chExt cx="369913" cy="369913"/>
          </a:xfrm>
        </p:grpSpPr>
        <p:sp>
          <p:nvSpPr>
            <p:cNvPr id="813" name="Овал 8"/>
            <p:cNvSpPr/>
            <p:nvPr/>
          </p:nvSpPr>
          <p:spPr bwMode="auto">
            <a:xfrm>
              <a:off x="851142" y="1416765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pic>
          <p:nvPicPr>
            <p:cNvPr id="814" name="Picture 153"/>
            <p:cNvPicPr>
              <a:picLocks noChangeAspect="1"/>
            </p:cNvPicPr>
            <p:nvPr/>
          </p:nvPicPr>
          <p:blipFill>
            <a:blip r:embed="rId3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6885" y="1446929"/>
              <a:ext cx="236018" cy="292021"/>
            </a:xfrm>
            <a:prstGeom prst="rect">
              <a:avLst/>
            </a:prstGeom>
          </p:spPr>
        </p:pic>
      </p:grpSp>
      <p:grpSp>
        <p:nvGrpSpPr>
          <p:cNvPr id="767" name="Группа 766"/>
          <p:cNvGrpSpPr>
            <a:grpSpLocks noChangeAspect="1"/>
          </p:cNvGrpSpPr>
          <p:nvPr/>
        </p:nvGrpSpPr>
        <p:grpSpPr>
          <a:xfrm>
            <a:off x="3116424" y="3556592"/>
            <a:ext cx="468000" cy="468000"/>
            <a:chOff x="851142" y="1961048"/>
            <a:chExt cx="369913" cy="369913"/>
          </a:xfrm>
        </p:grpSpPr>
        <p:sp>
          <p:nvSpPr>
            <p:cNvPr id="811" name="Овал 8"/>
            <p:cNvSpPr/>
            <p:nvPr/>
          </p:nvSpPr>
          <p:spPr bwMode="auto">
            <a:xfrm>
              <a:off x="851142" y="1961048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pic>
          <p:nvPicPr>
            <p:cNvPr id="812" name="Picture 154"/>
            <p:cNvPicPr>
              <a:picLocks noChangeAspect="1"/>
            </p:cNvPicPr>
            <p:nvPr/>
          </p:nvPicPr>
          <p:blipFill>
            <a:blip r:embed="rId4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41569" y="2009893"/>
              <a:ext cx="236349" cy="259985"/>
            </a:xfrm>
            <a:prstGeom prst="rect">
              <a:avLst/>
            </a:prstGeom>
          </p:spPr>
        </p:pic>
      </p:grpSp>
      <p:grpSp>
        <p:nvGrpSpPr>
          <p:cNvPr id="768" name="Группа 767"/>
          <p:cNvGrpSpPr>
            <a:grpSpLocks noChangeAspect="1"/>
          </p:cNvGrpSpPr>
          <p:nvPr/>
        </p:nvGrpSpPr>
        <p:grpSpPr>
          <a:xfrm>
            <a:off x="1807531" y="3556592"/>
            <a:ext cx="468000" cy="468000"/>
            <a:chOff x="398599" y="1694563"/>
            <a:chExt cx="369913" cy="369913"/>
          </a:xfrm>
        </p:grpSpPr>
        <p:sp>
          <p:nvSpPr>
            <p:cNvPr id="809" name="Овал 8"/>
            <p:cNvSpPr/>
            <p:nvPr/>
          </p:nvSpPr>
          <p:spPr bwMode="auto">
            <a:xfrm>
              <a:off x="398599" y="1694563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pic>
          <p:nvPicPr>
            <p:cNvPr id="810" name="Picture 155"/>
            <p:cNvPicPr>
              <a:picLocks noChangeAspect="1"/>
            </p:cNvPicPr>
            <p:nvPr/>
          </p:nvPicPr>
          <p:blipFill>
            <a:blip r:embed="rId4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71744" y="1759025"/>
              <a:ext cx="210171" cy="236442"/>
            </a:xfrm>
            <a:prstGeom prst="rect">
              <a:avLst/>
            </a:prstGeom>
          </p:spPr>
        </p:pic>
      </p:grpSp>
      <p:grpSp>
        <p:nvGrpSpPr>
          <p:cNvPr id="769" name="Группа 768"/>
          <p:cNvGrpSpPr>
            <a:grpSpLocks noChangeAspect="1"/>
          </p:cNvGrpSpPr>
          <p:nvPr/>
        </p:nvGrpSpPr>
        <p:grpSpPr>
          <a:xfrm>
            <a:off x="2466340" y="3556592"/>
            <a:ext cx="454619" cy="468000"/>
            <a:chOff x="398598" y="2238845"/>
            <a:chExt cx="369913" cy="380801"/>
          </a:xfrm>
        </p:grpSpPr>
        <p:sp>
          <p:nvSpPr>
            <p:cNvPr id="807" name="Овал 8"/>
            <p:cNvSpPr/>
            <p:nvPr/>
          </p:nvSpPr>
          <p:spPr bwMode="auto">
            <a:xfrm>
              <a:off x="398598" y="2238845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pic>
          <p:nvPicPr>
            <p:cNvPr id="808" name="Picture 156"/>
            <p:cNvPicPr>
              <a:picLocks noChangeAspect="1"/>
            </p:cNvPicPr>
            <p:nvPr/>
          </p:nvPicPr>
          <p:blipFill>
            <a:blip r:embed="rId4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04854" y="2336201"/>
              <a:ext cx="363288" cy="283445"/>
            </a:xfrm>
            <a:prstGeom prst="rect">
              <a:avLst/>
            </a:prstGeom>
          </p:spPr>
        </p:pic>
      </p:grpSp>
      <p:grpSp>
        <p:nvGrpSpPr>
          <p:cNvPr id="770" name="Группа 769"/>
          <p:cNvGrpSpPr>
            <a:grpSpLocks noChangeAspect="1"/>
          </p:cNvGrpSpPr>
          <p:nvPr/>
        </p:nvGrpSpPr>
        <p:grpSpPr>
          <a:xfrm>
            <a:off x="4382043" y="3556592"/>
            <a:ext cx="468000" cy="468000"/>
            <a:chOff x="851142" y="2512055"/>
            <a:chExt cx="369913" cy="369913"/>
          </a:xfrm>
        </p:grpSpPr>
        <p:sp>
          <p:nvSpPr>
            <p:cNvPr id="805" name="Овал 8"/>
            <p:cNvSpPr/>
            <p:nvPr/>
          </p:nvSpPr>
          <p:spPr bwMode="auto">
            <a:xfrm>
              <a:off x="851142" y="2512055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pic>
          <p:nvPicPr>
            <p:cNvPr id="806" name="Picture 157"/>
            <p:cNvPicPr>
              <a:picLocks noChangeAspect="1"/>
            </p:cNvPicPr>
            <p:nvPr/>
          </p:nvPicPr>
          <p:blipFill>
            <a:blip r:embed="rId4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7063" y="2561847"/>
              <a:ext cx="257173" cy="246521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771" name="Группа 770"/>
          <p:cNvGrpSpPr>
            <a:grpSpLocks noChangeAspect="1"/>
          </p:cNvGrpSpPr>
          <p:nvPr/>
        </p:nvGrpSpPr>
        <p:grpSpPr>
          <a:xfrm>
            <a:off x="3766020" y="3556592"/>
            <a:ext cx="468000" cy="468000"/>
            <a:chOff x="398598" y="2783128"/>
            <a:chExt cx="369913" cy="369913"/>
          </a:xfrm>
        </p:grpSpPr>
        <p:sp>
          <p:nvSpPr>
            <p:cNvPr id="803" name="Овал 8"/>
            <p:cNvSpPr/>
            <p:nvPr/>
          </p:nvSpPr>
          <p:spPr bwMode="auto">
            <a:xfrm>
              <a:off x="398598" y="2783128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pic>
          <p:nvPicPr>
            <p:cNvPr id="804" name="Picture 158"/>
            <p:cNvPicPr>
              <a:picLocks noChangeAspect="1"/>
            </p:cNvPicPr>
            <p:nvPr/>
          </p:nvPicPr>
          <p:blipFill>
            <a:blip r:embed="rId4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23448" y="2906934"/>
              <a:ext cx="311770" cy="127242"/>
            </a:xfrm>
            <a:prstGeom prst="rect">
              <a:avLst/>
            </a:prstGeom>
          </p:spPr>
        </p:pic>
      </p:grpSp>
      <p:grpSp>
        <p:nvGrpSpPr>
          <p:cNvPr id="772" name="Группа 771"/>
          <p:cNvGrpSpPr>
            <a:grpSpLocks noChangeAspect="1"/>
          </p:cNvGrpSpPr>
          <p:nvPr/>
        </p:nvGrpSpPr>
        <p:grpSpPr>
          <a:xfrm>
            <a:off x="5009126" y="3556592"/>
            <a:ext cx="468000" cy="468000"/>
            <a:chOff x="851142" y="3056338"/>
            <a:chExt cx="369913" cy="369913"/>
          </a:xfrm>
        </p:grpSpPr>
        <p:sp>
          <p:nvSpPr>
            <p:cNvPr id="801" name="Овал 8"/>
            <p:cNvSpPr/>
            <p:nvPr/>
          </p:nvSpPr>
          <p:spPr bwMode="auto">
            <a:xfrm>
              <a:off x="851142" y="3056338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pic>
          <p:nvPicPr>
            <p:cNvPr id="802" name="Picture 159"/>
            <p:cNvPicPr>
              <a:picLocks noChangeAspect="1"/>
            </p:cNvPicPr>
            <p:nvPr/>
          </p:nvPicPr>
          <p:blipFill>
            <a:blip r:embed="rId4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8179" y="3098019"/>
              <a:ext cx="200640" cy="244849"/>
            </a:xfrm>
            <a:prstGeom prst="rect">
              <a:avLst/>
            </a:prstGeom>
          </p:spPr>
        </p:pic>
      </p:grpSp>
      <p:grpSp>
        <p:nvGrpSpPr>
          <p:cNvPr id="773" name="Группа 772"/>
          <p:cNvGrpSpPr>
            <a:grpSpLocks noChangeAspect="1"/>
          </p:cNvGrpSpPr>
          <p:nvPr/>
        </p:nvGrpSpPr>
        <p:grpSpPr>
          <a:xfrm>
            <a:off x="5632016" y="3556592"/>
            <a:ext cx="468000" cy="468000"/>
            <a:chOff x="398598" y="3327413"/>
            <a:chExt cx="369913" cy="369913"/>
          </a:xfrm>
        </p:grpSpPr>
        <p:sp>
          <p:nvSpPr>
            <p:cNvPr id="799" name="Овал 8"/>
            <p:cNvSpPr/>
            <p:nvPr/>
          </p:nvSpPr>
          <p:spPr bwMode="auto">
            <a:xfrm>
              <a:off x="398598" y="3327413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sp>
          <p:nvSpPr>
            <p:cNvPr id="800" name="Freeform 8"/>
            <p:cNvSpPr>
              <a:spLocks/>
            </p:cNvSpPr>
            <p:nvPr/>
          </p:nvSpPr>
          <p:spPr bwMode="auto">
            <a:xfrm>
              <a:off x="506606" y="3396456"/>
              <a:ext cx="178497" cy="242215"/>
            </a:xfrm>
            <a:custGeom>
              <a:avLst/>
              <a:gdLst>
                <a:gd name="T0" fmla="*/ 107 w 139"/>
                <a:gd name="T1" fmla="*/ 55 h 208"/>
                <a:gd name="T2" fmla="*/ 113 w 139"/>
                <a:gd name="T3" fmla="*/ 78 h 208"/>
                <a:gd name="T4" fmla="*/ 85 w 139"/>
                <a:gd name="T5" fmla="*/ 71 h 208"/>
                <a:gd name="T6" fmla="*/ 73 w 139"/>
                <a:gd name="T7" fmla="*/ 26 h 208"/>
                <a:gd name="T8" fmla="*/ 23 w 139"/>
                <a:gd name="T9" fmla="*/ 1 h 208"/>
                <a:gd name="T10" fmla="*/ 49 w 139"/>
                <a:gd name="T11" fmla="*/ 47 h 208"/>
                <a:gd name="T12" fmla="*/ 2 w 139"/>
                <a:gd name="T13" fmla="*/ 129 h 208"/>
                <a:gd name="T14" fmla="*/ 43 w 139"/>
                <a:gd name="T15" fmla="*/ 208 h 208"/>
                <a:gd name="T16" fmla="*/ 61 w 139"/>
                <a:gd name="T17" fmla="*/ 117 h 208"/>
                <a:gd name="T18" fmla="*/ 94 w 139"/>
                <a:gd name="T19" fmla="*/ 200 h 208"/>
                <a:gd name="T20" fmla="*/ 132 w 139"/>
                <a:gd name="T21" fmla="*/ 129 h 208"/>
                <a:gd name="T22" fmla="*/ 107 w 139"/>
                <a:gd name="T23" fmla="*/ 5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208">
                  <a:moveTo>
                    <a:pt x="107" y="55"/>
                  </a:moveTo>
                  <a:cubicBezTo>
                    <a:pt x="116" y="63"/>
                    <a:pt x="115" y="72"/>
                    <a:pt x="113" y="78"/>
                  </a:cubicBezTo>
                  <a:cubicBezTo>
                    <a:pt x="107" y="104"/>
                    <a:pt x="78" y="94"/>
                    <a:pt x="85" y="71"/>
                  </a:cubicBezTo>
                  <a:cubicBezTo>
                    <a:pt x="90" y="56"/>
                    <a:pt x="82" y="39"/>
                    <a:pt x="73" y="26"/>
                  </a:cubicBezTo>
                  <a:cubicBezTo>
                    <a:pt x="62" y="10"/>
                    <a:pt x="45" y="0"/>
                    <a:pt x="23" y="1"/>
                  </a:cubicBezTo>
                  <a:cubicBezTo>
                    <a:pt x="33" y="2"/>
                    <a:pt x="49" y="24"/>
                    <a:pt x="49" y="47"/>
                  </a:cubicBezTo>
                  <a:cubicBezTo>
                    <a:pt x="48" y="70"/>
                    <a:pt x="0" y="90"/>
                    <a:pt x="2" y="129"/>
                  </a:cubicBezTo>
                  <a:cubicBezTo>
                    <a:pt x="3" y="160"/>
                    <a:pt x="22" y="187"/>
                    <a:pt x="43" y="208"/>
                  </a:cubicBezTo>
                  <a:cubicBezTo>
                    <a:pt x="48" y="172"/>
                    <a:pt x="77" y="151"/>
                    <a:pt x="61" y="117"/>
                  </a:cubicBezTo>
                  <a:cubicBezTo>
                    <a:pt x="82" y="134"/>
                    <a:pt x="92" y="167"/>
                    <a:pt x="94" y="200"/>
                  </a:cubicBezTo>
                  <a:cubicBezTo>
                    <a:pt x="105" y="178"/>
                    <a:pt x="126" y="152"/>
                    <a:pt x="132" y="129"/>
                  </a:cubicBezTo>
                  <a:cubicBezTo>
                    <a:pt x="139" y="97"/>
                    <a:pt x="134" y="68"/>
                    <a:pt x="107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74" name="Группа 773"/>
          <p:cNvGrpSpPr>
            <a:grpSpLocks noChangeAspect="1"/>
          </p:cNvGrpSpPr>
          <p:nvPr/>
        </p:nvGrpSpPr>
        <p:grpSpPr>
          <a:xfrm>
            <a:off x="6266162" y="3556592"/>
            <a:ext cx="468000" cy="468000"/>
            <a:chOff x="851142" y="3593899"/>
            <a:chExt cx="369913" cy="369913"/>
          </a:xfrm>
        </p:grpSpPr>
        <p:sp>
          <p:nvSpPr>
            <p:cNvPr id="797" name="Овал 8"/>
            <p:cNvSpPr/>
            <p:nvPr/>
          </p:nvSpPr>
          <p:spPr bwMode="auto">
            <a:xfrm>
              <a:off x="851142" y="3593899"/>
              <a:ext cx="369913" cy="369913"/>
            </a:xfrm>
            <a:prstGeom prst="ellipse">
              <a:avLst/>
            </a:prstGeom>
            <a:solidFill>
              <a:schemeClr val="accent1"/>
            </a:solidFill>
            <a:ln w="4445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2400" b="1" dirty="0" smtClean="0">
                <a:solidFill>
                  <a:schemeClr val="bg1"/>
                </a:solidFill>
              </a:endParaRPr>
            </a:p>
          </p:txBody>
        </p:sp>
        <p:pic>
          <p:nvPicPr>
            <p:cNvPr id="798" name="Picture 161"/>
            <p:cNvPicPr>
              <a:picLocks noChangeAspect="1"/>
            </p:cNvPicPr>
            <p:nvPr/>
          </p:nvPicPr>
          <p:blipFill>
            <a:blip r:embed="rId4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5268" y="3653158"/>
              <a:ext cx="145410" cy="258051"/>
            </a:xfrm>
            <a:prstGeom prst="rect">
              <a:avLst/>
            </a:prstGeom>
          </p:spPr>
        </p:pic>
      </p:grpSp>
      <p:grpSp>
        <p:nvGrpSpPr>
          <p:cNvPr id="775" name="Группа 774"/>
          <p:cNvGrpSpPr>
            <a:grpSpLocks noChangeAspect="1"/>
          </p:cNvGrpSpPr>
          <p:nvPr/>
        </p:nvGrpSpPr>
        <p:grpSpPr>
          <a:xfrm>
            <a:off x="8176222" y="1179479"/>
            <a:ext cx="468000" cy="468000"/>
            <a:chOff x="6970057" y="2938055"/>
            <a:chExt cx="468000" cy="468000"/>
          </a:xfrm>
        </p:grpSpPr>
        <p:sp>
          <p:nvSpPr>
            <p:cNvPr id="795" name="Овал 8"/>
            <p:cNvSpPr/>
            <p:nvPr/>
          </p:nvSpPr>
          <p:spPr bwMode="auto">
            <a:xfrm>
              <a:off x="6970057" y="2938055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796" name="Рисунок 795"/>
            <p:cNvPicPr>
              <a:picLocks noChangeAspect="1"/>
            </p:cNvPicPr>
            <p:nvPr/>
          </p:nvPicPr>
          <p:blipFill>
            <a:blip r:embed="rId47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49244" y="3017446"/>
              <a:ext cx="286433" cy="288000"/>
            </a:xfrm>
            <a:prstGeom prst="rect">
              <a:avLst/>
            </a:prstGeom>
          </p:spPr>
        </p:pic>
      </p:grpSp>
      <p:grpSp>
        <p:nvGrpSpPr>
          <p:cNvPr id="776" name="Группа 775"/>
          <p:cNvGrpSpPr>
            <a:grpSpLocks noChangeAspect="1"/>
          </p:cNvGrpSpPr>
          <p:nvPr/>
        </p:nvGrpSpPr>
        <p:grpSpPr>
          <a:xfrm>
            <a:off x="8169102" y="1971850"/>
            <a:ext cx="468000" cy="468000"/>
            <a:chOff x="6962937" y="3574412"/>
            <a:chExt cx="468000" cy="468000"/>
          </a:xfrm>
        </p:grpSpPr>
        <p:sp>
          <p:nvSpPr>
            <p:cNvPr id="793" name="Овал 8"/>
            <p:cNvSpPr/>
            <p:nvPr/>
          </p:nvSpPr>
          <p:spPr bwMode="auto">
            <a:xfrm>
              <a:off x="6962937" y="3574412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794" name="Рисунок 793"/>
            <p:cNvPicPr>
              <a:picLocks noChangeAspect="1"/>
            </p:cNvPicPr>
            <p:nvPr/>
          </p:nvPicPr>
          <p:blipFill>
            <a:blip r:embed="rId49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5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31668" y="3633766"/>
              <a:ext cx="324000" cy="324000"/>
            </a:xfrm>
            <a:prstGeom prst="rect">
              <a:avLst/>
            </a:prstGeom>
            <a:effectLst/>
          </p:spPr>
        </p:pic>
      </p:grpSp>
      <p:grpSp>
        <p:nvGrpSpPr>
          <p:cNvPr id="777" name="Группа 776"/>
          <p:cNvGrpSpPr>
            <a:grpSpLocks noChangeAspect="1"/>
          </p:cNvGrpSpPr>
          <p:nvPr/>
        </p:nvGrpSpPr>
        <p:grpSpPr>
          <a:xfrm>
            <a:off x="8169102" y="2764221"/>
            <a:ext cx="468000" cy="468000"/>
            <a:chOff x="1511173" y="1615796"/>
            <a:chExt cx="468000" cy="468000"/>
          </a:xfrm>
        </p:grpSpPr>
        <p:sp>
          <p:nvSpPr>
            <p:cNvPr id="791" name="Овал 8"/>
            <p:cNvSpPr/>
            <p:nvPr/>
          </p:nvSpPr>
          <p:spPr bwMode="auto">
            <a:xfrm>
              <a:off x="1511173" y="1615796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sp>
          <p:nvSpPr>
            <p:cNvPr id="792" name="Freeform 5"/>
            <p:cNvSpPr/>
            <p:nvPr/>
          </p:nvSpPr>
          <p:spPr>
            <a:xfrm>
              <a:off x="1639041" y="1759223"/>
              <a:ext cx="216000" cy="180000"/>
            </a:xfrm>
            <a:custGeom>
              <a:avLst/>
              <a:gdLst>
                <a:gd name="T0" fmla="*/ 187 w 228"/>
                <a:gd name="T1" fmla="*/ 0 h 178"/>
                <a:gd name="T2" fmla="*/ 87 w 228"/>
                <a:gd name="T3" fmla="*/ 99 h 178"/>
                <a:gd name="T4" fmla="*/ 41 w 228"/>
                <a:gd name="T5" fmla="*/ 52 h 178"/>
                <a:gd name="T6" fmla="*/ 0 w 228"/>
                <a:gd name="T7" fmla="*/ 91 h 178"/>
                <a:gd name="T8" fmla="*/ 87 w 228"/>
                <a:gd name="T9" fmla="*/ 178 h 178"/>
                <a:gd name="T10" fmla="*/ 87 w 228"/>
                <a:gd name="T11" fmla="*/ 178 h 178"/>
                <a:gd name="T12" fmla="*/ 87 w 228"/>
                <a:gd name="T13" fmla="*/ 178 h 178"/>
                <a:gd name="T14" fmla="*/ 228 w 228"/>
                <a:gd name="T15" fmla="*/ 40 h 178"/>
                <a:gd name="T16" fmla="*/ 228 w 228"/>
                <a:gd name="T17" fmla="*/ 40 h 178"/>
                <a:gd name="T18" fmla="*/ 187 w 228"/>
                <a:gd name="T1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178">
                  <a:moveTo>
                    <a:pt x="187" y="0"/>
                  </a:moveTo>
                  <a:lnTo>
                    <a:pt x="87" y="99"/>
                  </a:lnTo>
                  <a:lnTo>
                    <a:pt x="41" y="52"/>
                  </a:lnTo>
                  <a:lnTo>
                    <a:pt x="0" y="91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228" y="40"/>
                  </a:lnTo>
                  <a:lnTo>
                    <a:pt x="228" y="4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78" name="Группа 777"/>
          <p:cNvGrpSpPr>
            <a:grpSpLocks noChangeAspect="1"/>
          </p:cNvGrpSpPr>
          <p:nvPr/>
        </p:nvGrpSpPr>
        <p:grpSpPr>
          <a:xfrm>
            <a:off x="8164625" y="3556592"/>
            <a:ext cx="468000" cy="468000"/>
            <a:chOff x="1506696" y="2249503"/>
            <a:chExt cx="468000" cy="468000"/>
          </a:xfrm>
        </p:grpSpPr>
        <p:sp>
          <p:nvSpPr>
            <p:cNvPr id="779" name="Овал 8"/>
            <p:cNvSpPr/>
            <p:nvPr/>
          </p:nvSpPr>
          <p:spPr bwMode="auto">
            <a:xfrm>
              <a:off x="1506696" y="2249503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780" name="Группа 779"/>
            <p:cNvGrpSpPr/>
            <p:nvPr/>
          </p:nvGrpSpPr>
          <p:grpSpPr>
            <a:xfrm>
              <a:off x="1639041" y="2340661"/>
              <a:ext cx="196189" cy="241310"/>
              <a:chOff x="4815437" y="1758932"/>
              <a:chExt cx="211280" cy="259872"/>
            </a:xfrm>
          </p:grpSpPr>
          <p:sp>
            <p:nvSpPr>
              <p:cNvPr id="781" name="Трапеция 780"/>
              <p:cNvSpPr/>
              <p:nvPr/>
            </p:nvSpPr>
            <p:spPr bwMode="auto">
              <a:xfrm>
                <a:off x="4815437" y="1985789"/>
                <a:ext cx="211280" cy="20174"/>
              </a:xfrm>
              <a:prstGeom prst="trapezoid">
                <a:avLst/>
              </a:prstGeom>
              <a:solidFill>
                <a:srgbClr val="B2D2D8"/>
              </a:soli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2" name="Трапеция 781"/>
              <p:cNvSpPr/>
              <p:nvPr/>
            </p:nvSpPr>
            <p:spPr bwMode="auto">
              <a:xfrm>
                <a:off x="4824820" y="1938955"/>
                <a:ext cx="190629" cy="19063"/>
              </a:xfrm>
              <a:prstGeom prst="trapezoid">
                <a:avLst/>
              </a:prstGeom>
              <a:solidFill>
                <a:srgbClr val="B2D2D8"/>
              </a:soli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3" name="Трапеция 782"/>
              <p:cNvSpPr/>
              <p:nvPr/>
            </p:nvSpPr>
            <p:spPr bwMode="auto">
              <a:xfrm>
                <a:off x="4833030" y="1901937"/>
                <a:ext cx="174743" cy="15886"/>
              </a:xfrm>
              <a:prstGeom prst="trapezoid">
                <a:avLst/>
              </a:prstGeom>
              <a:solidFill>
                <a:srgbClr val="B2D2D8"/>
              </a:soli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4" name="Трапеция 783"/>
              <p:cNvSpPr/>
              <p:nvPr/>
            </p:nvSpPr>
            <p:spPr bwMode="auto">
              <a:xfrm>
                <a:off x="4840506" y="1871639"/>
                <a:ext cx="158400" cy="15886"/>
              </a:xfrm>
              <a:prstGeom prst="trapezoid">
                <a:avLst/>
              </a:prstGeom>
              <a:solidFill>
                <a:srgbClr val="B2D2D8"/>
              </a:soli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5" name="Трапеция 784"/>
              <p:cNvSpPr/>
              <p:nvPr/>
            </p:nvSpPr>
            <p:spPr bwMode="auto">
              <a:xfrm>
                <a:off x="4845490" y="1839151"/>
                <a:ext cx="147600" cy="15886"/>
              </a:xfrm>
              <a:prstGeom prst="trapezoid">
                <a:avLst/>
              </a:prstGeom>
              <a:solidFill>
                <a:srgbClr val="B2D2D8"/>
              </a:soli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6" name="Параллелограмм 785"/>
              <p:cNvSpPr/>
              <p:nvPr/>
            </p:nvSpPr>
            <p:spPr bwMode="auto">
              <a:xfrm>
                <a:off x="4832003" y="1838804"/>
                <a:ext cx="58632" cy="180000"/>
              </a:xfrm>
              <a:prstGeom prst="parallelogram">
                <a:avLst>
                  <a:gd name="adj" fmla="val 68251"/>
                </a:avLst>
              </a:prstGeom>
              <a:solidFill>
                <a:srgbClr val="008C95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7" name="Параллелограмм 786"/>
              <p:cNvSpPr/>
              <p:nvPr/>
            </p:nvSpPr>
            <p:spPr bwMode="auto">
              <a:xfrm flipH="1">
                <a:off x="4946173" y="1832059"/>
                <a:ext cx="59771" cy="186745"/>
              </a:xfrm>
              <a:prstGeom prst="parallelogram">
                <a:avLst>
                  <a:gd name="adj" fmla="val 68251"/>
                </a:avLst>
              </a:prstGeom>
              <a:solidFill>
                <a:srgbClr val="008C95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8" name="Прямоугольник 787"/>
              <p:cNvSpPr/>
              <p:nvPr/>
            </p:nvSpPr>
            <p:spPr bwMode="auto">
              <a:xfrm>
                <a:off x="4864008" y="1758932"/>
                <a:ext cx="21600" cy="108000"/>
              </a:xfrm>
              <a:prstGeom prst="rect">
                <a:avLst/>
              </a:prstGeom>
              <a:solidFill>
                <a:srgbClr val="008C95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9" name="Прямоугольник 788"/>
              <p:cNvSpPr/>
              <p:nvPr/>
            </p:nvSpPr>
            <p:spPr bwMode="auto">
              <a:xfrm>
                <a:off x="4953830" y="1758932"/>
                <a:ext cx="21600" cy="108000"/>
              </a:xfrm>
              <a:prstGeom prst="rect">
                <a:avLst/>
              </a:prstGeom>
              <a:solidFill>
                <a:srgbClr val="008C95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0" name="Прямоугольник 789"/>
              <p:cNvSpPr/>
              <p:nvPr/>
            </p:nvSpPr>
            <p:spPr bwMode="auto">
              <a:xfrm>
                <a:off x="4829621" y="1781070"/>
                <a:ext cx="180000" cy="36000"/>
              </a:xfrm>
              <a:prstGeom prst="rect">
                <a:avLst/>
              </a:prstGeom>
              <a:solidFill>
                <a:srgbClr val="008C95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223" name="TextBox 1222"/>
          <p:cNvSpPr txBox="1"/>
          <p:nvPr/>
        </p:nvSpPr>
        <p:spPr>
          <a:xfrm>
            <a:off x="4015364" y="695327"/>
            <a:ext cx="1337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ИКОНКИ НА ФОНЕ</a:t>
            </a:r>
            <a:endParaRPr lang="ru-RU" sz="1000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5976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>
            <a:grpSpLocks noChangeAspect="1"/>
          </p:cNvGrpSpPr>
          <p:nvPr/>
        </p:nvGrpSpPr>
        <p:grpSpPr>
          <a:xfrm>
            <a:off x="550365" y="2764221"/>
            <a:ext cx="468000" cy="468000"/>
            <a:chOff x="1253272" y="2294196"/>
            <a:chExt cx="468000" cy="468000"/>
          </a:xfrm>
        </p:grpSpPr>
        <p:sp>
          <p:nvSpPr>
            <p:cNvPr id="3" name="Овал 8"/>
            <p:cNvSpPr/>
            <p:nvPr/>
          </p:nvSpPr>
          <p:spPr bwMode="auto">
            <a:xfrm>
              <a:off x="1253272" y="2294196"/>
              <a:ext cx="468000" cy="468000"/>
            </a:xfrm>
            <a:prstGeom prst="ellipse">
              <a:avLst/>
            </a:prstGeom>
            <a:solidFill>
              <a:schemeClr val="accent1"/>
            </a:solidFill>
            <a:ln w="3810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7200" b="1" dirty="0" smtClean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grpSp>
          <p:nvGrpSpPr>
            <p:cNvPr id="4" name="Group 82"/>
            <p:cNvGrpSpPr>
              <a:grpSpLocks noChangeAspect="1"/>
            </p:cNvGrpSpPr>
            <p:nvPr/>
          </p:nvGrpSpPr>
          <p:grpSpPr bwMode="auto">
            <a:xfrm>
              <a:off x="1323185" y="2404786"/>
              <a:ext cx="328175" cy="243253"/>
              <a:chOff x="544" y="1146"/>
              <a:chExt cx="228" cy="169"/>
            </a:xfrm>
            <a:solidFill>
              <a:schemeClr val="bg1"/>
            </a:solidFill>
          </p:grpSpPr>
          <p:sp>
            <p:nvSpPr>
              <p:cNvPr id="5" name="Oval 83"/>
              <p:cNvSpPr>
                <a:spLocks noChangeArrowheads="1"/>
              </p:cNvSpPr>
              <p:nvPr/>
            </p:nvSpPr>
            <p:spPr bwMode="auto">
              <a:xfrm>
                <a:off x="563" y="1146"/>
                <a:ext cx="32" cy="2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" name="Oval 84"/>
              <p:cNvSpPr>
                <a:spLocks noChangeArrowheads="1"/>
              </p:cNvSpPr>
              <p:nvPr/>
            </p:nvSpPr>
            <p:spPr bwMode="auto">
              <a:xfrm>
                <a:off x="563" y="1146"/>
                <a:ext cx="32" cy="2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" name="Oval 85"/>
              <p:cNvSpPr>
                <a:spLocks noChangeArrowheads="1"/>
              </p:cNvSpPr>
              <p:nvPr/>
            </p:nvSpPr>
            <p:spPr bwMode="auto">
              <a:xfrm>
                <a:off x="724" y="1146"/>
                <a:ext cx="29" cy="2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" name="Freeform 86"/>
              <p:cNvSpPr>
                <a:spLocks/>
              </p:cNvSpPr>
              <p:nvPr/>
            </p:nvSpPr>
            <p:spPr bwMode="auto">
              <a:xfrm>
                <a:off x="544" y="1180"/>
                <a:ext cx="228" cy="135"/>
              </a:xfrm>
              <a:custGeom>
                <a:avLst/>
                <a:gdLst>
                  <a:gd name="T0" fmla="*/ 90 w 94"/>
                  <a:gd name="T1" fmla="*/ 0 h 55"/>
                  <a:gd name="T2" fmla="*/ 70 w 94"/>
                  <a:gd name="T3" fmla="*/ 0 h 55"/>
                  <a:gd name="T4" fmla="*/ 47 w 94"/>
                  <a:gd name="T5" fmla="*/ 0 h 55"/>
                  <a:gd name="T6" fmla="*/ 24 w 94"/>
                  <a:gd name="T7" fmla="*/ 0 h 55"/>
                  <a:gd name="T8" fmla="*/ 5 w 94"/>
                  <a:gd name="T9" fmla="*/ 0 h 55"/>
                  <a:gd name="T10" fmla="*/ 1 w 94"/>
                  <a:gd name="T11" fmla="*/ 4 h 55"/>
                  <a:gd name="T12" fmla="*/ 2 w 94"/>
                  <a:gd name="T13" fmla="*/ 25 h 55"/>
                  <a:gd name="T14" fmla="*/ 4 w 94"/>
                  <a:gd name="T15" fmla="*/ 27 h 55"/>
                  <a:gd name="T16" fmla="*/ 7 w 94"/>
                  <a:gd name="T17" fmla="*/ 27 h 55"/>
                  <a:gd name="T18" fmla="*/ 8 w 94"/>
                  <a:gd name="T19" fmla="*/ 53 h 55"/>
                  <a:gd name="T20" fmla="*/ 10 w 94"/>
                  <a:gd name="T21" fmla="*/ 55 h 55"/>
                  <a:gd name="T22" fmla="*/ 19 w 94"/>
                  <a:gd name="T23" fmla="*/ 55 h 55"/>
                  <a:gd name="T24" fmla="*/ 21 w 94"/>
                  <a:gd name="T25" fmla="*/ 53 h 55"/>
                  <a:gd name="T26" fmla="*/ 22 w 94"/>
                  <a:gd name="T27" fmla="*/ 27 h 55"/>
                  <a:gd name="T28" fmla="*/ 24 w 94"/>
                  <a:gd name="T29" fmla="*/ 7 h 55"/>
                  <a:gd name="T30" fmla="*/ 47 w 94"/>
                  <a:gd name="T31" fmla="*/ 5 h 55"/>
                  <a:gd name="T32" fmla="*/ 71 w 94"/>
                  <a:gd name="T33" fmla="*/ 7 h 55"/>
                  <a:gd name="T34" fmla="*/ 73 w 94"/>
                  <a:gd name="T35" fmla="*/ 27 h 55"/>
                  <a:gd name="T36" fmla="*/ 74 w 94"/>
                  <a:gd name="T37" fmla="*/ 53 h 55"/>
                  <a:gd name="T38" fmla="*/ 76 w 94"/>
                  <a:gd name="T39" fmla="*/ 55 h 55"/>
                  <a:gd name="T40" fmla="*/ 84 w 94"/>
                  <a:gd name="T41" fmla="*/ 55 h 55"/>
                  <a:gd name="T42" fmla="*/ 86 w 94"/>
                  <a:gd name="T43" fmla="*/ 53 h 55"/>
                  <a:gd name="T44" fmla="*/ 88 w 94"/>
                  <a:gd name="T45" fmla="*/ 27 h 55"/>
                  <a:gd name="T46" fmla="*/ 91 w 94"/>
                  <a:gd name="T47" fmla="*/ 27 h 55"/>
                  <a:gd name="T48" fmla="*/ 93 w 94"/>
                  <a:gd name="T49" fmla="*/ 25 h 55"/>
                  <a:gd name="T50" fmla="*/ 94 w 94"/>
                  <a:gd name="T51" fmla="*/ 4 h 55"/>
                  <a:gd name="T52" fmla="*/ 90 w 94"/>
                  <a:gd name="T5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4" h="55">
                    <a:moveTo>
                      <a:pt x="90" y="0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1" y="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3" y="27"/>
                      <a:pt x="4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4"/>
                      <a:pt x="9" y="55"/>
                      <a:pt x="10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0" y="55"/>
                      <a:pt x="21" y="54"/>
                      <a:pt x="21" y="53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4"/>
                      <a:pt x="75" y="55"/>
                      <a:pt x="76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5" y="55"/>
                      <a:pt x="86" y="54"/>
                      <a:pt x="86" y="53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2" y="27"/>
                      <a:pt x="93" y="26"/>
                      <a:pt x="93" y="25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2"/>
                      <a:pt x="92" y="0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" name="Oval 87"/>
              <p:cNvSpPr>
                <a:spLocks noChangeArrowheads="1"/>
              </p:cNvSpPr>
              <p:nvPr/>
            </p:nvSpPr>
            <p:spPr bwMode="auto">
              <a:xfrm>
                <a:off x="724" y="1146"/>
                <a:ext cx="29" cy="2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88"/>
              <p:cNvSpPr>
                <a:spLocks noEditPoints="1"/>
              </p:cNvSpPr>
              <p:nvPr/>
            </p:nvSpPr>
            <p:spPr bwMode="auto">
              <a:xfrm>
                <a:off x="605" y="1205"/>
                <a:ext cx="109" cy="110"/>
              </a:xfrm>
              <a:custGeom>
                <a:avLst/>
                <a:gdLst>
                  <a:gd name="T0" fmla="*/ 12 w 45"/>
                  <a:gd name="T1" fmla="*/ 23 h 45"/>
                  <a:gd name="T2" fmla="*/ 33 w 45"/>
                  <a:gd name="T3" fmla="*/ 23 h 45"/>
                  <a:gd name="T4" fmla="*/ 43 w 45"/>
                  <a:gd name="T5" fmla="*/ 20 h 45"/>
                  <a:gd name="T6" fmla="*/ 38 w 45"/>
                  <a:gd name="T7" fmla="*/ 18 h 45"/>
                  <a:gd name="T8" fmla="*/ 37 w 45"/>
                  <a:gd name="T9" fmla="*/ 12 h 45"/>
                  <a:gd name="T10" fmla="*/ 39 w 45"/>
                  <a:gd name="T11" fmla="*/ 8 h 45"/>
                  <a:gd name="T12" fmla="*/ 35 w 45"/>
                  <a:gd name="T13" fmla="*/ 6 h 45"/>
                  <a:gd name="T14" fmla="*/ 31 w 45"/>
                  <a:gd name="T15" fmla="*/ 8 h 45"/>
                  <a:gd name="T16" fmla="*/ 25 w 45"/>
                  <a:gd name="T17" fmla="*/ 5 h 45"/>
                  <a:gd name="T18" fmla="*/ 24 w 45"/>
                  <a:gd name="T19" fmla="*/ 0 h 45"/>
                  <a:gd name="T20" fmla="*/ 19 w 45"/>
                  <a:gd name="T21" fmla="*/ 2 h 45"/>
                  <a:gd name="T22" fmla="*/ 18 w 45"/>
                  <a:gd name="T23" fmla="*/ 6 h 45"/>
                  <a:gd name="T24" fmla="*/ 12 w 45"/>
                  <a:gd name="T25" fmla="*/ 8 h 45"/>
                  <a:gd name="T26" fmla="*/ 8 w 45"/>
                  <a:gd name="T27" fmla="*/ 6 h 45"/>
                  <a:gd name="T28" fmla="*/ 6 w 45"/>
                  <a:gd name="T29" fmla="*/ 10 h 45"/>
                  <a:gd name="T30" fmla="*/ 8 w 45"/>
                  <a:gd name="T31" fmla="*/ 14 h 45"/>
                  <a:gd name="T32" fmla="*/ 5 w 45"/>
                  <a:gd name="T33" fmla="*/ 20 h 45"/>
                  <a:gd name="T34" fmla="*/ 0 w 45"/>
                  <a:gd name="T35" fmla="*/ 21 h 45"/>
                  <a:gd name="T36" fmla="*/ 2 w 45"/>
                  <a:gd name="T37" fmla="*/ 25 h 45"/>
                  <a:gd name="T38" fmla="*/ 6 w 45"/>
                  <a:gd name="T39" fmla="*/ 27 h 45"/>
                  <a:gd name="T40" fmla="*/ 8 w 45"/>
                  <a:gd name="T41" fmla="*/ 33 h 45"/>
                  <a:gd name="T42" fmla="*/ 6 w 45"/>
                  <a:gd name="T43" fmla="*/ 37 h 45"/>
                  <a:gd name="T44" fmla="*/ 10 w 45"/>
                  <a:gd name="T45" fmla="*/ 39 h 45"/>
                  <a:gd name="T46" fmla="*/ 14 w 45"/>
                  <a:gd name="T47" fmla="*/ 37 h 45"/>
                  <a:gd name="T48" fmla="*/ 19 w 45"/>
                  <a:gd name="T49" fmla="*/ 40 h 45"/>
                  <a:gd name="T50" fmla="*/ 21 w 45"/>
                  <a:gd name="T51" fmla="*/ 45 h 45"/>
                  <a:gd name="T52" fmla="*/ 25 w 45"/>
                  <a:gd name="T53" fmla="*/ 43 h 45"/>
                  <a:gd name="T54" fmla="*/ 27 w 45"/>
                  <a:gd name="T55" fmla="*/ 39 h 45"/>
                  <a:gd name="T56" fmla="*/ 33 w 45"/>
                  <a:gd name="T57" fmla="*/ 37 h 45"/>
                  <a:gd name="T58" fmla="*/ 37 w 45"/>
                  <a:gd name="T59" fmla="*/ 39 h 45"/>
                  <a:gd name="T60" fmla="*/ 39 w 45"/>
                  <a:gd name="T61" fmla="*/ 35 h 45"/>
                  <a:gd name="T62" fmla="*/ 37 w 45"/>
                  <a:gd name="T63" fmla="*/ 31 h 45"/>
                  <a:gd name="T64" fmla="*/ 40 w 45"/>
                  <a:gd name="T65" fmla="*/ 25 h 45"/>
                  <a:gd name="T66" fmla="*/ 45 w 45"/>
                  <a:gd name="T67" fmla="*/ 24 h 45"/>
                  <a:gd name="T68" fmla="*/ 43 w 45"/>
                  <a:gd name="T6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" h="45">
                    <a:moveTo>
                      <a:pt x="22" y="33"/>
                    </a:moveTo>
                    <a:cubicBezTo>
                      <a:pt x="17" y="33"/>
                      <a:pt x="12" y="28"/>
                      <a:pt x="12" y="23"/>
                    </a:cubicBezTo>
                    <a:cubicBezTo>
                      <a:pt x="12" y="17"/>
                      <a:pt x="17" y="12"/>
                      <a:pt x="22" y="12"/>
                    </a:cubicBezTo>
                    <a:cubicBezTo>
                      <a:pt x="28" y="12"/>
                      <a:pt x="33" y="17"/>
                      <a:pt x="33" y="23"/>
                    </a:cubicBezTo>
                    <a:cubicBezTo>
                      <a:pt x="33" y="28"/>
                      <a:pt x="28" y="33"/>
                      <a:pt x="22" y="33"/>
                    </a:cubicBezTo>
                    <a:close/>
                    <a:moveTo>
                      <a:pt x="43" y="20"/>
                    </a:moveTo>
                    <a:cubicBezTo>
                      <a:pt x="40" y="20"/>
                      <a:pt x="40" y="20"/>
                      <a:pt x="40" y="20"/>
                    </a:cubicBezTo>
                    <a:cubicBezTo>
                      <a:pt x="39" y="20"/>
                      <a:pt x="39" y="19"/>
                      <a:pt x="38" y="18"/>
                    </a:cubicBezTo>
                    <a:cubicBezTo>
                      <a:pt x="38" y="17"/>
                      <a:pt x="37" y="15"/>
                      <a:pt x="37" y="14"/>
                    </a:cubicBezTo>
                    <a:cubicBezTo>
                      <a:pt x="36" y="13"/>
                      <a:pt x="36" y="13"/>
                      <a:pt x="37" y="12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0" y="9"/>
                      <a:pt x="40" y="8"/>
                      <a:pt x="39" y="8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5"/>
                      <a:pt x="36" y="5"/>
                      <a:pt x="35" y="6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1" y="9"/>
                      <a:pt x="31" y="8"/>
                    </a:cubicBezTo>
                    <a:cubicBezTo>
                      <a:pt x="29" y="7"/>
                      <a:pt x="28" y="7"/>
                      <a:pt x="27" y="6"/>
                    </a:cubicBezTo>
                    <a:cubicBezTo>
                      <a:pt x="26" y="6"/>
                      <a:pt x="25" y="6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0"/>
                      <a:pt x="24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1"/>
                      <a:pt x="19" y="2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7" y="7"/>
                      <a:pt x="15" y="7"/>
                      <a:pt x="14" y="8"/>
                    </a:cubicBezTo>
                    <a:cubicBezTo>
                      <a:pt x="13" y="9"/>
                      <a:pt x="13" y="8"/>
                      <a:pt x="12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7" y="15"/>
                      <a:pt x="7" y="17"/>
                      <a:pt x="6" y="18"/>
                    </a:cubicBezTo>
                    <a:cubicBezTo>
                      <a:pt x="6" y="19"/>
                      <a:pt x="5" y="20"/>
                      <a:pt x="5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20"/>
                      <a:pt x="0" y="2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6" y="26"/>
                      <a:pt x="6" y="27"/>
                    </a:cubicBezTo>
                    <a:cubicBezTo>
                      <a:pt x="7" y="28"/>
                      <a:pt x="7" y="30"/>
                      <a:pt x="8" y="31"/>
                    </a:cubicBezTo>
                    <a:cubicBezTo>
                      <a:pt x="8" y="32"/>
                      <a:pt x="8" y="32"/>
                      <a:pt x="8" y="33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7"/>
                      <a:pt x="6" y="37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40"/>
                      <a:pt x="9" y="40"/>
                      <a:pt x="10" y="39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3" y="37"/>
                      <a:pt x="13" y="36"/>
                      <a:pt x="14" y="37"/>
                    </a:cubicBezTo>
                    <a:cubicBezTo>
                      <a:pt x="15" y="38"/>
                      <a:pt x="17" y="38"/>
                      <a:pt x="18" y="39"/>
                    </a:cubicBezTo>
                    <a:cubicBezTo>
                      <a:pt x="19" y="39"/>
                      <a:pt x="19" y="39"/>
                      <a:pt x="19" y="40"/>
                    </a:cubicBezTo>
                    <a:cubicBezTo>
                      <a:pt x="19" y="41"/>
                      <a:pt x="19" y="42"/>
                      <a:pt x="19" y="43"/>
                    </a:cubicBezTo>
                    <a:cubicBezTo>
                      <a:pt x="19" y="44"/>
                      <a:pt x="20" y="45"/>
                      <a:pt x="21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5" y="45"/>
                      <a:pt x="25" y="44"/>
                      <a:pt x="25" y="43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39"/>
                      <a:pt x="26" y="39"/>
                      <a:pt x="27" y="39"/>
                    </a:cubicBezTo>
                    <a:cubicBezTo>
                      <a:pt x="28" y="38"/>
                      <a:pt x="29" y="38"/>
                      <a:pt x="31" y="37"/>
                    </a:cubicBezTo>
                    <a:cubicBezTo>
                      <a:pt x="31" y="36"/>
                      <a:pt x="32" y="37"/>
                      <a:pt x="33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6" y="40"/>
                      <a:pt x="37" y="40"/>
                      <a:pt x="37" y="39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0" y="36"/>
                      <a:pt x="39" y="35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6" y="32"/>
                      <a:pt x="36" y="32"/>
                      <a:pt x="37" y="31"/>
                    </a:cubicBezTo>
                    <a:cubicBezTo>
                      <a:pt x="37" y="30"/>
                      <a:pt x="38" y="28"/>
                      <a:pt x="38" y="27"/>
                    </a:cubicBezTo>
                    <a:cubicBezTo>
                      <a:pt x="39" y="26"/>
                      <a:pt x="39" y="25"/>
                      <a:pt x="40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4" y="25"/>
                      <a:pt x="45" y="25"/>
                      <a:pt x="45" y="24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0"/>
                      <a:pt x="44" y="2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1" name="Группа 10"/>
          <p:cNvGrpSpPr>
            <a:grpSpLocks noChangeAspect="1"/>
          </p:cNvGrpSpPr>
          <p:nvPr/>
        </p:nvGrpSpPr>
        <p:grpSpPr>
          <a:xfrm>
            <a:off x="550365" y="3556592"/>
            <a:ext cx="468000" cy="468000"/>
            <a:chOff x="1253272" y="2875373"/>
            <a:chExt cx="468000" cy="468000"/>
          </a:xfrm>
        </p:grpSpPr>
        <p:sp>
          <p:nvSpPr>
            <p:cNvPr id="12" name="Овал 8"/>
            <p:cNvSpPr/>
            <p:nvPr/>
          </p:nvSpPr>
          <p:spPr bwMode="auto">
            <a:xfrm>
              <a:off x="1253272" y="2875373"/>
              <a:ext cx="468000" cy="468000"/>
            </a:xfrm>
            <a:prstGeom prst="ellipse">
              <a:avLst/>
            </a:prstGeom>
            <a:solidFill>
              <a:schemeClr val="accent1"/>
            </a:solidFill>
            <a:ln w="3810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7200" b="1" dirty="0" smtClean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grpSp>
          <p:nvGrpSpPr>
            <p:cNvPr id="13" name="Group 106"/>
            <p:cNvGrpSpPr>
              <a:grpSpLocks noChangeAspect="1"/>
            </p:cNvGrpSpPr>
            <p:nvPr/>
          </p:nvGrpSpPr>
          <p:grpSpPr bwMode="auto">
            <a:xfrm>
              <a:off x="1344556" y="2967655"/>
              <a:ext cx="285432" cy="283436"/>
              <a:chOff x="355" y="2176"/>
              <a:chExt cx="286" cy="284"/>
            </a:xfrm>
            <a:solidFill>
              <a:schemeClr val="bg1"/>
            </a:solidFill>
          </p:grpSpPr>
          <p:sp>
            <p:nvSpPr>
              <p:cNvPr id="14" name="Freeform 107"/>
              <p:cNvSpPr>
                <a:spLocks noEditPoints="1"/>
              </p:cNvSpPr>
              <p:nvPr/>
            </p:nvSpPr>
            <p:spPr bwMode="auto">
              <a:xfrm>
                <a:off x="355" y="2176"/>
                <a:ext cx="286" cy="283"/>
              </a:xfrm>
              <a:custGeom>
                <a:avLst/>
                <a:gdLst>
                  <a:gd name="T0" fmla="*/ 313 w 911"/>
                  <a:gd name="T1" fmla="*/ 396 h 901"/>
                  <a:gd name="T2" fmla="*/ 758 w 911"/>
                  <a:gd name="T3" fmla="*/ 841 h 901"/>
                  <a:gd name="T4" fmla="*/ 833 w 911"/>
                  <a:gd name="T5" fmla="*/ 810 h 901"/>
                  <a:gd name="T6" fmla="*/ 820 w 911"/>
                  <a:gd name="T7" fmla="*/ 778 h 901"/>
                  <a:gd name="T8" fmla="*/ 379 w 911"/>
                  <a:gd name="T9" fmla="*/ 337 h 901"/>
                  <a:gd name="T10" fmla="*/ 358 w 911"/>
                  <a:gd name="T11" fmla="*/ 308 h 901"/>
                  <a:gd name="T12" fmla="*/ 325 w 911"/>
                  <a:gd name="T13" fmla="*/ 343 h 901"/>
                  <a:gd name="T14" fmla="*/ 285 w 911"/>
                  <a:gd name="T15" fmla="*/ 373 h 901"/>
                  <a:gd name="T16" fmla="*/ 313 w 911"/>
                  <a:gd name="T17" fmla="*/ 396 h 901"/>
                  <a:gd name="T18" fmla="*/ 812 w 911"/>
                  <a:gd name="T19" fmla="*/ 832 h 901"/>
                  <a:gd name="T20" fmla="*/ 766 w 911"/>
                  <a:gd name="T21" fmla="*/ 832 h 901"/>
                  <a:gd name="T22" fmla="*/ 766 w 911"/>
                  <a:gd name="T23" fmla="*/ 787 h 901"/>
                  <a:gd name="T24" fmla="*/ 812 w 911"/>
                  <a:gd name="T25" fmla="*/ 787 h 901"/>
                  <a:gd name="T26" fmla="*/ 812 w 911"/>
                  <a:gd name="T27" fmla="*/ 832 h 901"/>
                  <a:gd name="T28" fmla="*/ 348 w 911"/>
                  <a:gd name="T29" fmla="*/ 212 h 901"/>
                  <a:gd name="T30" fmla="*/ 315 w 911"/>
                  <a:gd name="T31" fmla="*/ 116 h 901"/>
                  <a:gd name="T32" fmla="*/ 238 w 911"/>
                  <a:gd name="T33" fmla="*/ 63 h 901"/>
                  <a:gd name="T34" fmla="*/ 286 w 911"/>
                  <a:gd name="T35" fmla="*/ 141 h 901"/>
                  <a:gd name="T36" fmla="*/ 260 w 911"/>
                  <a:gd name="T37" fmla="*/ 232 h 901"/>
                  <a:gd name="T38" fmla="*/ 134 w 911"/>
                  <a:gd name="T39" fmla="*/ 272 h 901"/>
                  <a:gd name="T40" fmla="*/ 100 w 911"/>
                  <a:gd name="T41" fmla="*/ 246 h 901"/>
                  <a:gd name="T42" fmla="*/ 58 w 911"/>
                  <a:gd name="T43" fmla="*/ 168 h 901"/>
                  <a:gd name="T44" fmla="*/ 87 w 911"/>
                  <a:gd name="T45" fmla="*/ 309 h 901"/>
                  <a:gd name="T46" fmla="*/ 204 w 911"/>
                  <a:gd name="T47" fmla="*/ 349 h 901"/>
                  <a:gd name="T48" fmla="*/ 211 w 911"/>
                  <a:gd name="T49" fmla="*/ 349 h 901"/>
                  <a:gd name="T50" fmla="*/ 293 w 911"/>
                  <a:gd name="T51" fmla="*/ 308 h 901"/>
                  <a:gd name="T52" fmla="*/ 347 w 911"/>
                  <a:gd name="T53" fmla="*/ 220 h 901"/>
                  <a:gd name="T54" fmla="*/ 348 w 911"/>
                  <a:gd name="T55" fmla="*/ 212 h 901"/>
                  <a:gd name="T56" fmla="*/ 724 w 911"/>
                  <a:gd name="T57" fmla="*/ 875 h 901"/>
                  <a:gd name="T58" fmla="*/ 279 w 911"/>
                  <a:gd name="T59" fmla="*/ 430 h 901"/>
                  <a:gd name="T60" fmla="*/ 202 w 911"/>
                  <a:gd name="T61" fmla="*/ 396 h 901"/>
                  <a:gd name="T62" fmla="*/ 48 w 911"/>
                  <a:gd name="T63" fmla="*/ 337 h 901"/>
                  <a:gd name="T64" fmla="*/ 16 w 911"/>
                  <a:gd name="T65" fmla="*/ 134 h 901"/>
                  <a:gd name="T66" fmla="*/ 86 w 911"/>
                  <a:gd name="T67" fmla="*/ 119 h 901"/>
                  <a:gd name="T68" fmla="*/ 142 w 911"/>
                  <a:gd name="T69" fmla="*/ 224 h 901"/>
                  <a:gd name="T70" fmla="*/ 170 w 911"/>
                  <a:gd name="T71" fmla="*/ 227 h 901"/>
                  <a:gd name="T72" fmla="*/ 225 w 911"/>
                  <a:gd name="T73" fmla="*/ 200 h 901"/>
                  <a:gd name="T74" fmla="*/ 245 w 911"/>
                  <a:gd name="T75" fmla="*/ 166 h 901"/>
                  <a:gd name="T76" fmla="*/ 181 w 911"/>
                  <a:gd name="T77" fmla="*/ 63 h 901"/>
                  <a:gd name="T78" fmla="*/ 229 w 911"/>
                  <a:gd name="T79" fmla="*/ 10 h 901"/>
                  <a:gd name="T80" fmla="*/ 396 w 911"/>
                  <a:gd name="T81" fmla="*/ 209 h 901"/>
                  <a:gd name="T82" fmla="*/ 413 w 911"/>
                  <a:gd name="T83" fmla="*/ 303 h 901"/>
                  <a:gd name="T84" fmla="*/ 854 w 911"/>
                  <a:gd name="T85" fmla="*/ 744 h 901"/>
                  <a:gd name="T86" fmla="*/ 789 w 911"/>
                  <a:gd name="T87" fmla="*/ 901 h 901"/>
                  <a:gd name="T88" fmla="*/ 724 w 911"/>
                  <a:gd name="T89" fmla="*/ 875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11" h="901">
                    <a:moveTo>
                      <a:pt x="313" y="396"/>
                    </a:moveTo>
                    <a:cubicBezTo>
                      <a:pt x="758" y="841"/>
                      <a:pt x="758" y="841"/>
                      <a:pt x="758" y="841"/>
                    </a:cubicBezTo>
                    <a:cubicBezTo>
                      <a:pt x="785" y="868"/>
                      <a:pt x="833" y="849"/>
                      <a:pt x="833" y="810"/>
                    </a:cubicBezTo>
                    <a:cubicBezTo>
                      <a:pt x="833" y="798"/>
                      <a:pt x="828" y="787"/>
                      <a:pt x="820" y="778"/>
                    </a:cubicBezTo>
                    <a:cubicBezTo>
                      <a:pt x="379" y="337"/>
                      <a:pt x="379" y="337"/>
                      <a:pt x="379" y="337"/>
                    </a:cubicBezTo>
                    <a:cubicBezTo>
                      <a:pt x="369" y="328"/>
                      <a:pt x="362" y="318"/>
                      <a:pt x="358" y="308"/>
                    </a:cubicBezTo>
                    <a:cubicBezTo>
                      <a:pt x="348" y="321"/>
                      <a:pt x="337" y="333"/>
                      <a:pt x="325" y="343"/>
                    </a:cubicBezTo>
                    <a:cubicBezTo>
                      <a:pt x="313" y="355"/>
                      <a:pt x="299" y="365"/>
                      <a:pt x="285" y="373"/>
                    </a:cubicBezTo>
                    <a:cubicBezTo>
                      <a:pt x="295" y="379"/>
                      <a:pt x="304" y="387"/>
                      <a:pt x="313" y="396"/>
                    </a:cubicBezTo>
                    <a:close/>
                    <a:moveTo>
                      <a:pt x="812" y="832"/>
                    </a:moveTo>
                    <a:cubicBezTo>
                      <a:pt x="799" y="845"/>
                      <a:pt x="779" y="845"/>
                      <a:pt x="766" y="832"/>
                    </a:cubicBezTo>
                    <a:cubicBezTo>
                      <a:pt x="754" y="820"/>
                      <a:pt x="754" y="799"/>
                      <a:pt x="766" y="787"/>
                    </a:cubicBezTo>
                    <a:cubicBezTo>
                      <a:pt x="779" y="774"/>
                      <a:pt x="799" y="774"/>
                      <a:pt x="812" y="787"/>
                    </a:cubicBezTo>
                    <a:cubicBezTo>
                      <a:pt x="824" y="799"/>
                      <a:pt x="824" y="820"/>
                      <a:pt x="812" y="832"/>
                    </a:cubicBezTo>
                    <a:close/>
                    <a:moveTo>
                      <a:pt x="348" y="212"/>
                    </a:moveTo>
                    <a:cubicBezTo>
                      <a:pt x="348" y="181"/>
                      <a:pt x="343" y="149"/>
                      <a:pt x="315" y="116"/>
                    </a:cubicBezTo>
                    <a:cubicBezTo>
                      <a:pt x="294" y="91"/>
                      <a:pt x="266" y="73"/>
                      <a:pt x="238" y="63"/>
                    </a:cubicBezTo>
                    <a:cubicBezTo>
                      <a:pt x="286" y="141"/>
                      <a:pt x="286" y="141"/>
                      <a:pt x="286" y="141"/>
                    </a:cubicBezTo>
                    <a:cubicBezTo>
                      <a:pt x="307" y="173"/>
                      <a:pt x="282" y="209"/>
                      <a:pt x="260" y="232"/>
                    </a:cubicBezTo>
                    <a:cubicBezTo>
                      <a:pt x="231" y="263"/>
                      <a:pt x="177" y="284"/>
                      <a:pt x="134" y="272"/>
                    </a:cubicBezTo>
                    <a:cubicBezTo>
                      <a:pt x="120" y="268"/>
                      <a:pt x="107" y="260"/>
                      <a:pt x="100" y="246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2" y="217"/>
                      <a:pt x="58" y="269"/>
                      <a:pt x="87" y="309"/>
                    </a:cubicBezTo>
                    <a:cubicBezTo>
                      <a:pt x="110" y="343"/>
                      <a:pt x="165" y="347"/>
                      <a:pt x="204" y="349"/>
                    </a:cubicBezTo>
                    <a:cubicBezTo>
                      <a:pt x="206" y="349"/>
                      <a:pt x="208" y="349"/>
                      <a:pt x="211" y="349"/>
                    </a:cubicBezTo>
                    <a:cubicBezTo>
                      <a:pt x="236" y="347"/>
                      <a:pt x="267" y="331"/>
                      <a:pt x="293" y="308"/>
                    </a:cubicBezTo>
                    <a:cubicBezTo>
                      <a:pt x="321" y="283"/>
                      <a:pt x="342" y="251"/>
                      <a:pt x="347" y="220"/>
                    </a:cubicBezTo>
                    <a:cubicBezTo>
                      <a:pt x="347" y="217"/>
                      <a:pt x="348" y="214"/>
                      <a:pt x="348" y="212"/>
                    </a:cubicBezTo>
                    <a:close/>
                    <a:moveTo>
                      <a:pt x="724" y="875"/>
                    </a:moveTo>
                    <a:cubicBezTo>
                      <a:pt x="279" y="430"/>
                      <a:pt x="279" y="430"/>
                      <a:pt x="279" y="430"/>
                    </a:cubicBezTo>
                    <a:cubicBezTo>
                      <a:pt x="255" y="406"/>
                      <a:pt x="233" y="398"/>
                      <a:pt x="202" y="396"/>
                    </a:cubicBezTo>
                    <a:cubicBezTo>
                      <a:pt x="146" y="394"/>
                      <a:pt x="82" y="386"/>
                      <a:pt x="48" y="337"/>
                    </a:cubicBezTo>
                    <a:cubicBezTo>
                      <a:pt x="6" y="279"/>
                      <a:pt x="0" y="202"/>
                      <a:pt x="16" y="134"/>
                    </a:cubicBezTo>
                    <a:cubicBezTo>
                      <a:pt x="24" y="96"/>
                      <a:pt x="70" y="89"/>
                      <a:pt x="86" y="119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3" y="226"/>
                      <a:pt x="161" y="229"/>
                      <a:pt x="170" y="227"/>
                    </a:cubicBezTo>
                    <a:cubicBezTo>
                      <a:pt x="190" y="223"/>
                      <a:pt x="212" y="215"/>
                      <a:pt x="225" y="200"/>
                    </a:cubicBezTo>
                    <a:cubicBezTo>
                      <a:pt x="230" y="195"/>
                      <a:pt x="249" y="172"/>
                      <a:pt x="245" y="166"/>
                    </a:cubicBezTo>
                    <a:cubicBezTo>
                      <a:pt x="181" y="63"/>
                      <a:pt x="181" y="63"/>
                      <a:pt x="181" y="63"/>
                    </a:cubicBezTo>
                    <a:cubicBezTo>
                      <a:pt x="164" y="35"/>
                      <a:pt x="196" y="0"/>
                      <a:pt x="229" y="10"/>
                    </a:cubicBezTo>
                    <a:cubicBezTo>
                      <a:pt x="320" y="35"/>
                      <a:pt x="397" y="103"/>
                      <a:pt x="396" y="209"/>
                    </a:cubicBezTo>
                    <a:cubicBezTo>
                      <a:pt x="395" y="247"/>
                      <a:pt x="390" y="281"/>
                      <a:pt x="413" y="303"/>
                    </a:cubicBezTo>
                    <a:cubicBezTo>
                      <a:pt x="854" y="744"/>
                      <a:pt x="854" y="744"/>
                      <a:pt x="854" y="744"/>
                    </a:cubicBezTo>
                    <a:cubicBezTo>
                      <a:pt x="911" y="802"/>
                      <a:pt x="871" y="901"/>
                      <a:pt x="789" y="901"/>
                    </a:cubicBezTo>
                    <a:cubicBezTo>
                      <a:pt x="765" y="901"/>
                      <a:pt x="742" y="892"/>
                      <a:pt x="724" y="8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" name="Freeform 108"/>
              <p:cNvSpPr>
                <a:spLocks noEditPoints="1"/>
              </p:cNvSpPr>
              <p:nvPr/>
            </p:nvSpPr>
            <p:spPr bwMode="auto">
              <a:xfrm>
                <a:off x="364" y="2198"/>
                <a:ext cx="262" cy="262"/>
              </a:xfrm>
              <a:custGeom>
                <a:avLst/>
                <a:gdLst>
                  <a:gd name="T0" fmla="*/ 88 w 833"/>
                  <a:gd name="T1" fmla="*/ 729 h 833"/>
                  <a:gd name="T2" fmla="*/ 65 w 833"/>
                  <a:gd name="T3" fmla="*/ 729 h 833"/>
                  <a:gd name="T4" fmla="*/ 65 w 833"/>
                  <a:gd name="T5" fmla="*/ 706 h 833"/>
                  <a:gd name="T6" fmla="*/ 178 w 833"/>
                  <a:gd name="T7" fmla="*/ 593 h 833"/>
                  <a:gd name="T8" fmla="*/ 201 w 833"/>
                  <a:gd name="T9" fmla="*/ 593 h 833"/>
                  <a:gd name="T10" fmla="*/ 201 w 833"/>
                  <a:gd name="T11" fmla="*/ 616 h 833"/>
                  <a:gd name="T12" fmla="*/ 88 w 833"/>
                  <a:gd name="T13" fmla="*/ 729 h 833"/>
                  <a:gd name="T14" fmla="*/ 127 w 833"/>
                  <a:gd name="T15" fmla="*/ 768 h 833"/>
                  <a:gd name="T16" fmla="*/ 104 w 833"/>
                  <a:gd name="T17" fmla="*/ 768 h 833"/>
                  <a:gd name="T18" fmla="*/ 104 w 833"/>
                  <a:gd name="T19" fmla="*/ 745 h 833"/>
                  <a:gd name="T20" fmla="*/ 217 w 833"/>
                  <a:gd name="T21" fmla="*/ 632 h 833"/>
                  <a:gd name="T22" fmla="*/ 239 w 833"/>
                  <a:gd name="T23" fmla="*/ 632 h 833"/>
                  <a:gd name="T24" fmla="*/ 239 w 833"/>
                  <a:gd name="T25" fmla="*/ 655 h 833"/>
                  <a:gd name="T26" fmla="*/ 127 w 833"/>
                  <a:gd name="T27" fmla="*/ 768 h 833"/>
                  <a:gd name="T28" fmla="*/ 271 w 833"/>
                  <a:gd name="T29" fmla="*/ 438 h 833"/>
                  <a:gd name="T30" fmla="*/ 265 w 833"/>
                  <a:gd name="T31" fmla="*/ 437 h 833"/>
                  <a:gd name="T32" fmla="*/ 237 w 833"/>
                  <a:gd name="T33" fmla="*/ 447 h 833"/>
                  <a:gd name="T34" fmla="*/ 196 w 833"/>
                  <a:gd name="T35" fmla="*/ 488 h 833"/>
                  <a:gd name="T36" fmla="*/ 186 w 833"/>
                  <a:gd name="T37" fmla="*/ 516 h 833"/>
                  <a:gd name="T38" fmla="*/ 189 w 833"/>
                  <a:gd name="T39" fmla="*/ 529 h 833"/>
                  <a:gd name="T40" fmla="*/ 175 w 833"/>
                  <a:gd name="T41" fmla="*/ 531 h 833"/>
                  <a:gd name="T42" fmla="*/ 127 w 833"/>
                  <a:gd name="T43" fmla="*/ 557 h 833"/>
                  <a:gd name="T44" fmla="*/ 21 w 833"/>
                  <a:gd name="T45" fmla="*/ 663 h 833"/>
                  <a:gd name="T46" fmla="*/ 1 w 833"/>
                  <a:gd name="T47" fmla="*/ 719 h 833"/>
                  <a:gd name="T48" fmla="*/ 27 w 833"/>
                  <a:gd name="T49" fmla="*/ 776 h 833"/>
                  <a:gd name="T50" fmla="*/ 57 w 833"/>
                  <a:gd name="T51" fmla="*/ 806 h 833"/>
                  <a:gd name="T52" fmla="*/ 114 w 833"/>
                  <a:gd name="T53" fmla="*/ 832 h 833"/>
                  <a:gd name="T54" fmla="*/ 170 w 833"/>
                  <a:gd name="T55" fmla="*/ 812 h 833"/>
                  <a:gd name="T56" fmla="*/ 276 w 833"/>
                  <a:gd name="T57" fmla="*/ 706 h 833"/>
                  <a:gd name="T58" fmla="*/ 301 w 833"/>
                  <a:gd name="T59" fmla="*/ 658 h 833"/>
                  <a:gd name="T60" fmla="*/ 304 w 833"/>
                  <a:gd name="T61" fmla="*/ 644 h 833"/>
                  <a:gd name="T62" fmla="*/ 317 w 833"/>
                  <a:gd name="T63" fmla="*/ 647 h 833"/>
                  <a:gd name="T64" fmla="*/ 345 w 833"/>
                  <a:gd name="T65" fmla="*/ 637 h 833"/>
                  <a:gd name="T66" fmla="*/ 386 w 833"/>
                  <a:gd name="T67" fmla="*/ 596 h 833"/>
                  <a:gd name="T68" fmla="*/ 396 w 833"/>
                  <a:gd name="T69" fmla="*/ 568 h 833"/>
                  <a:gd name="T70" fmla="*/ 395 w 833"/>
                  <a:gd name="T71" fmla="*/ 561 h 833"/>
                  <a:gd name="T72" fmla="*/ 271 w 833"/>
                  <a:gd name="T73" fmla="*/ 438 h 833"/>
                  <a:gd name="T74" fmla="*/ 728 w 833"/>
                  <a:gd name="T75" fmla="*/ 153 h 833"/>
                  <a:gd name="T76" fmla="*/ 743 w 833"/>
                  <a:gd name="T77" fmla="*/ 159 h 833"/>
                  <a:gd name="T78" fmla="*/ 757 w 833"/>
                  <a:gd name="T79" fmla="*/ 151 h 833"/>
                  <a:gd name="T80" fmla="*/ 827 w 833"/>
                  <a:gd name="T81" fmla="*/ 66 h 833"/>
                  <a:gd name="T82" fmla="*/ 825 w 833"/>
                  <a:gd name="T83" fmla="*/ 40 h 833"/>
                  <a:gd name="T84" fmla="*/ 793 w 833"/>
                  <a:gd name="T85" fmla="*/ 8 h 833"/>
                  <a:gd name="T86" fmla="*/ 767 w 833"/>
                  <a:gd name="T87" fmla="*/ 6 h 833"/>
                  <a:gd name="T88" fmla="*/ 682 w 833"/>
                  <a:gd name="T89" fmla="*/ 76 h 833"/>
                  <a:gd name="T90" fmla="*/ 674 w 833"/>
                  <a:gd name="T91" fmla="*/ 90 h 833"/>
                  <a:gd name="T92" fmla="*/ 680 w 833"/>
                  <a:gd name="T93" fmla="*/ 105 h 833"/>
                  <a:gd name="T94" fmla="*/ 687 w 833"/>
                  <a:gd name="T95" fmla="*/ 112 h 833"/>
                  <a:gd name="T96" fmla="*/ 503 w 833"/>
                  <a:gd name="T97" fmla="*/ 296 h 833"/>
                  <a:gd name="T98" fmla="*/ 537 w 833"/>
                  <a:gd name="T99" fmla="*/ 330 h 833"/>
                  <a:gd name="T100" fmla="*/ 721 w 833"/>
                  <a:gd name="T101" fmla="*/ 146 h 833"/>
                  <a:gd name="T102" fmla="*/ 728 w 833"/>
                  <a:gd name="T103" fmla="*/ 153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33" h="833">
                    <a:moveTo>
                      <a:pt x="88" y="729"/>
                    </a:moveTo>
                    <a:cubicBezTo>
                      <a:pt x="82" y="735"/>
                      <a:pt x="72" y="735"/>
                      <a:pt x="65" y="729"/>
                    </a:cubicBezTo>
                    <a:cubicBezTo>
                      <a:pt x="59" y="722"/>
                      <a:pt x="59" y="712"/>
                      <a:pt x="65" y="706"/>
                    </a:cubicBezTo>
                    <a:cubicBezTo>
                      <a:pt x="178" y="593"/>
                      <a:pt x="178" y="593"/>
                      <a:pt x="178" y="593"/>
                    </a:cubicBezTo>
                    <a:cubicBezTo>
                      <a:pt x="184" y="587"/>
                      <a:pt x="194" y="587"/>
                      <a:pt x="201" y="593"/>
                    </a:cubicBezTo>
                    <a:cubicBezTo>
                      <a:pt x="207" y="600"/>
                      <a:pt x="207" y="610"/>
                      <a:pt x="201" y="616"/>
                    </a:cubicBezTo>
                    <a:cubicBezTo>
                      <a:pt x="88" y="729"/>
                      <a:pt x="88" y="729"/>
                      <a:pt x="88" y="729"/>
                    </a:cubicBezTo>
                    <a:close/>
                    <a:moveTo>
                      <a:pt x="127" y="768"/>
                    </a:moveTo>
                    <a:cubicBezTo>
                      <a:pt x="121" y="774"/>
                      <a:pt x="110" y="774"/>
                      <a:pt x="104" y="768"/>
                    </a:cubicBezTo>
                    <a:cubicBezTo>
                      <a:pt x="98" y="761"/>
                      <a:pt x="98" y="751"/>
                      <a:pt x="104" y="745"/>
                    </a:cubicBezTo>
                    <a:cubicBezTo>
                      <a:pt x="217" y="632"/>
                      <a:pt x="217" y="632"/>
                      <a:pt x="217" y="632"/>
                    </a:cubicBezTo>
                    <a:cubicBezTo>
                      <a:pt x="223" y="626"/>
                      <a:pt x="233" y="626"/>
                      <a:pt x="239" y="632"/>
                    </a:cubicBezTo>
                    <a:cubicBezTo>
                      <a:pt x="246" y="639"/>
                      <a:pt x="246" y="649"/>
                      <a:pt x="239" y="655"/>
                    </a:cubicBezTo>
                    <a:cubicBezTo>
                      <a:pt x="127" y="768"/>
                      <a:pt x="127" y="768"/>
                      <a:pt x="127" y="768"/>
                    </a:cubicBezTo>
                    <a:close/>
                    <a:moveTo>
                      <a:pt x="271" y="438"/>
                    </a:moveTo>
                    <a:cubicBezTo>
                      <a:pt x="269" y="437"/>
                      <a:pt x="267" y="437"/>
                      <a:pt x="265" y="437"/>
                    </a:cubicBezTo>
                    <a:cubicBezTo>
                      <a:pt x="255" y="436"/>
                      <a:pt x="244" y="439"/>
                      <a:pt x="237" y="447"/>
                    </a:cubicBezTo>
                    <a:cubicBezTo>
                      <a:pt x="196" y="488"/>
                      <a:pt x="196" y="488"/>
                      <a:pt x="196" y="488"/>
                    </a:cubicBezTo>
                    <a:cubicBezTo>
                      <a:pt x="189" y="495"/>
                      <a:pt x="185" y="506"/>
                      <a:pt x="186" y="516"/>
                    </a:cubicBezTo>
                    <a:cubicBezTo>
                      <a:pt x="186" y="520"/>
                      <a:pt x="187" y="524"/>
                      <a:pt x="189" y="529"/>
                    </a:cubicBezTo>
                    <a:cubicBezTo>
                      <a:pt x="184" y="529"/>
                      <a:pt x="179" y="530"/>
                      <a:pt x="175" y="531"/>
                    </a:cubicBezTo>
                    <a:cubicBezTo>
                      <a:pt x="156" y="537"/>
                      <a:pt x="138" y="546"/>
                      <a:pt x="127" y="557"/>
                    </a:cubicBezTo>
                    <a:cubicBezTo>
                      <a:pt x="21" y="663"/>
                      <a:pt x="21" y="663"/>
                      <a:pt x="21" y="663"/>
                    </a:cubicBezTo>
                    <a:cubicBezTo>
                      <a:pt x="6" y="678"/>
                      <a:pt x="0" y="698"/>
                      <a:pt x="1" y="719"/>
                    </a:cubicBezTo>
                    <a:cubicBezTo>
                      <a:pt x="2" y="739"/>
                      <a:pt x="11" y="759"/>
                      <a:pt x="27" y="776"/>
                    </a:cubicBezTo>
                    <a:cubicBezTo>
                      <a:pt x="57" y="806"/>
                      <a:pt x="57" y="806"/>
                      <a:pt x="57" y="806"/>
                    </a:cubicBezTo>
                    <a:cubicBezTo>
                      <a:pt x="73" y="822"/>
                      <a:pt x="94" y="830"/>
                      <a:pt x="114" y="832"/>
                    </a:cubicBezTo>
                    <a:cubicBezTo>
                      <a:pt x="135" y="833"/>
                      <a:pt x="155" y="827"/>
                      <a:pt x="170" y="812"/>
                    </a:cubicBezTo>
                    <a:cubicBezTo>
                      <a:pt x="276" y="706"/>
                      <a:pt x="276" y="706"/>
                      <a:pt x="276" y="706"/>
                    </a:cubicBezTo>
                    <a:cubicBezTo>
                      <a:pt x="287" y="695"/>
                      <a:pt x="296" y="677"/>
                      <a:pt x="301" y="658"/>
                    </a:cubicBezTo>
                    <a:cubicBezTo>
                      <a:pt x="303" y="654"/>
                      <a:pt x="304" y="649"/>
                      <a:pt x="304" y="644"/>
                    </a:cubicBezTo>
                    <a:cubicBezTo>
                      <a:pt x="308" y="646"/>
                      <a:pt x="313" y="647"/>
                      <a:pt x="317" y="647"/>
                    </a:cubicBezTo>
                    <a:cubicBezTo>
                      <a:pt x="327" y="648"/>
                      <a:pt x="338" y="644"/>
                      <a:pt x="345" y="637"/>
                    </a:cubicBezTo>
                    <a:cubicBezTo>
                      <a:pt x="386" y="596"/>
                      <a:pt x="386" y="596"/>
                      <a:pt x="386" y="596"/>
                    </a:cubicBezTo>
                    <a:cubicBezTo>
                      <a:pt x="393" y="588"/>
                      <a:pt x="397" y="578"/>
                      <a:pt x="396" y="568"/>
                    </a:cubicBezTo>
                    <a:cubicBezTo>
                      <a:pt x="396" y="566"/>
                      <a:pt x="396" y="564"/>
                      <a:pt x="395" y="561"/>
                    </a:cubicBezTo>
                    <a:cubicBezTo>
                      <a:pt x="271" y="438"/>
                      <a:pt x="271" y="438"/>
                      <a:pt x="271" y="438"/>
                    </a:cubicBezTo>
                    <a:close/>
                    <a:moveTo>
                      <a:pt x="728" y="153"/>
                    </a:moveTo>
                    <a:cubicBezTo>
                      <a:pt x="732" y="157"/>
                      <a:pt x="737" y="159"/>
                      <a:pt x="743" y="159"/>
                    </a:cubicBezTo>
                    <a:cubicBezTo>
                      <a:pt x="749" y="158"/>
                      <a:pt x="753" y="156"/>
                      <a:pt x="757" y="151"/>
                    </a:cubicBezTo>
                    <a:cubicBezTo>
                      <a:pt x="827" y="66"/>
                      <a:pt x="827" y="66"/>
                      <a:pt x="827" y="66"/>
                    </a:cubicBezTo>
                    <a:cubicBezTo>
                      <a:pt x="833" y="58"/>
                      <a:pt x="832" y="47"/>
                      <a:pt x="825" y="40"/>
                    </a:cubicBezTo>
                    <a:cubicBezTo>
                      <a:pt x="793" y="8"/>
                      <a:pt x="793" y="8"/>
                      <a:pt x="793" y="8"/>
                    </a:cubicBezTo>
                    <a:cubicBezTo>
                      <a:pt x="786" y="1"/>
                      <a:pt x="775" y="0"/>
                      <a:pt x="767" y="6"/>
                    </a:cubicBezTo>
                    <a:cubicBezTo>
                      <a:pt x="682" y="76"/>
                      <a:pt x="682" y="76"/>
                      <a:pt x="682" y="76"/>
                    </a:cubicBezTo>
                    <a:cubicBezTo>
                      <a:pt x="677" y="80"/>
                      <a:pt x="675" y="84"/>
                      <a:pt x="674" y="90"/>
                    </a:cubicBezTo>
                    <a:cubicBezTo>
                      <a:pt x="674" y="96"/>
                      <a:pt x="676" y="101"/>
                      <a:pt x="680" y="105"/>
                    </a:cubicBezTo>
                    <a:cubicBezTo>
                      <a:pt x="687" y="112"/>
                      <a:pt x="687" y="112"/>
                      <a:pt x="687" y="112"/>
                    </a:cubicBezTo>
                    <a:cubicBezTo>
                      <a:pt x="503" y="296"/>
                      <a:pt x="503" y="296"/>
                      <a:pt x="503" y="296"/>
                    </a:cubicBezTo>
                    <a:cubicBezTo>
                      <a:pt x="537" y="330"/>
                      <a:pt x="537" y="330"/>
                      <a:pt x="537" y="330"/>
                    </a:cubicBezTo>
                    <a:cubicBezTo>
                      <a:pt x="721" y="146"/>
                      <a:pt x="721" y="146"/>
                      <a:pt x="721" y="146"/>
                    </a:cubicBezTo>
                    <a:cubicBezTo>
                      <a:pt x="728" y="153"/>
                      <a:pt x="728" y="153"/>
                      <a:pt x="728" y="1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6" name="Группа 15"/>
          <p:cNvGrpSpPr>
            <a:grpSpLocks noChangeAspect="1"/>
          </p:cNvGrpSpPr>
          <p:nvPr/>
        </p:nvGrpSpPr>
        <p:grpSpPr>
          <a:xfrm>
            <a:off x="550365" y="1971850"/>
            <a:ext cx="468000" cy="468000"/>
            <a:chOff x="1253272" y="1714398"/>
            <a:chExt cx="468000" cy="468000"/>
          </a:xfrm>
        </p:grpSpPr>
        <p:sp>
          <p:nvSpPr>
            <p:cNvPr id="17" name="Овал 8"/>
            <p:cNvSpPr/>
            <p:nvPr/>
          </p:nvSpPr>
          <p:spPr bwMode="auto">
            <a:xfrm>
              <a:off x="1253272" y="1714398"/>
              <a:ext cx="468000" cy="468000"/>
            </a:xfrm>
            <a:prstGeom prst="ellipse">
              <a:avLst/>
            </a:prstGeom>
            <a:solidFill>
              <a:schemeClr val="accent1"/>
            </a:solidFill>
            <a:ln w="3810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7200" b="1" dirty="0" smtClean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grpSp>
          <p:nvGrpSpPr>
            <p:cNvPr id="18" name="Group 111"/>
            <p:cNvGrpSpPr>
              <a:grpSpLocks noChangeAspect="1"/>
            </p:cNvGrpSpPr>
            <p:nvPr/>
          </p:nvGrpSpPr>
          <p:grpSpPr bwMode="auto">
            <a:xfrm>
              <a:off x="1346604" y="1826923"/>
              <a:ext cx="281337" cy="248361"/>
              <a:chOff x="360" y="1480"/>
              <a:chExt cx="273" cy="241"/>
            </a:xfrm>
            <a:solidFill>
              <a:schemeClr val="bg1"/>
            </a:solidFill>
          </p:grpSpPr>
          <p:sp>
            <p:nvSpPr>
              <p:cNvPr id="19" name="Freeform 112"/>
              <p:cNvSpPr>
                <a:spLocks noEditPoints="1"/>
              </p:cNvSpPr>
              <p:nvPr/>
            </p:nvSpPr>
            <p:spPr bwMode="auto">
              <a:xfrm>
                <a:off x="360" y="1653"/>
                <a:ext cx="273" cy="68"/>
              </a:xfrm>
              <a:custGeom>
                <a:avLst/>
                <a:gdLst>
                  <a:gd name="T0" fmla="*/ 138 w 1346"/>
                  <a:gd name="T1" fmla="*/ 0 h 334"/>
                  <a:gd name="T2" fmla="*/ 128 w 1346"/>
                  <a:gd name="T3" fmla="*/ 0 h 334"/>
                  <a:gd name="T4" fmla="*/ 82 w 1346"/>
                  <a:gd name="T5" fmla="*/ 28 h 334"/>
                  <a:gd name="T6" fmla="*/ 13 w 1346"/>
                  <a:gd name="T7" fmla="*/ 198 h 334"/>
                  <a:gd name="T8" fmla="*/ 28 w 1346"/>
                  <a:gd name="T9" fmla="*/ 291 h 334"/>
                  <a:gd name="T10" fmla="*/ 127 w 1346"/>
                  <a:gd name="T11" fmla="*/ 334 h 334"/>
                  <a:gd name="T12" fmla="*/ 1220 w 1346"/>
                  <a:gd name="T13" fmla="*/ 334 h 334"/>
                  <a:gd name="T14" fmla="*/ 1318 w 1346"/>
                  <a:gd name="T15" fmla="*/ 291 h 334"/>
                  <a:gd name="T16" fmla="*/ 1334 w 1346"/>
                  <a:gd name="T17" fmla="*/ 198 h 334"/>
                  <a:gd name="T18" fmla="*/ 1265 w 1346"/>
                  <a:gd name="T19" fmla="*/ 28 h 334"/>
                  <a:gd name="T20" fmla="*/ 1218 w 1346"/>
                  <a:gd name="T21" fmla="*/ 0 h 334"/>
                  <a:gd name="T22" fmla="*/ 1208 w 1346"/>
                  <a:gd name="T23" fmla="*/ 0 h 334"/>
                  <a:gd name="T24" fmla="*/ 138 w 1346"/>
                  <a:gd name="T25" fmla="*/ 0 h 334"/>
                  <a:gd name="T26" fmla="*/ 842 w 1346"/>
                  <a:gd name="T27" fmla="*/ 258 h 334"/>
                  <a:gd name="T28" fmla="*/ 831 w 1346"/>
                  <a:gd name="T29" fmla="*/ 261 h 334"/>
                  <a:gd name="T30" fmla="*/ 515 w 1346"/>
                  <a:gd name="T31" fmla="*/ 261 h 334"/>
                  <a:gd name="T32" fmla="*/ 505 w 1346"/>
                  <a:gd name="T33" fmla="*/ 258 h 334"/>
                  <a:gd name="T34" fmla="*/ 503 w 1346"/>
                  <a:gd name="T35" fmla="*/ 251 h 334"/>
                  <a:gd name="T36" fmla="*/ 534 w 1346"/>
                  <a:gd name="T37" fmla="*/ 205 h 334"/>
                  <a:gd name="T38" fmla="*/ 572 w 1346"/>
                  <a:gd name="T39" fmla="*/ 189 h 334"/>
                  <a:gd name="T40" fmla="*/ 775 w 1346"/>
                  <a:gd name="T41" fmla="*/ 189 h 334"/>
                  <a:gd name="T42" fmla="*/ 812 w 1346"/>
                  <a:gd name="T43" fmla="*/ 205 h 334"/>
                  <a:gd name="T44" fmla="*/ 843 w 1346"/>
                  <a:gd name="T45" fmla="*/ 251 h 334"/>
                  <a:gd name="T46" fmla="*/ 842 w 1346"/>
                  <a:gd name="T47" fmla="*/ 258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46" h="334">
                    <a:moveTo>
                      <a:pt x="138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07" y="0"/>
                      <a:pt x="88" y="11"/>
                      <a:pt x="82" y="28"/>
                    </a:cubicBezTo>
                    <a:cubicBezTo>
                      <a:pt x="13" y="198"/>
                      <a:pt x="13" y="198"/>
                      <a:pt x="13" y="198"/>
                    </a:cubicBezTo>
                    <a:cubicBezTo>
                      <a:pt x="0" y="230"/>
                      <a:pt x="6" y="264"/>
                      <a:pt x="28" y="291"/>
                    </a:cubicBezTo>
                    <a:cubicBezTo>
                      <a:pt x="51" y="318"/>
                      <a:pt x="88" y="334"/>
                      <a:pt x="127" y="334"/>
                    </a:cubicBezTo>
                    <a:cubicBezTo>
                      <a:pt x="1220" y="334"/>
                      <a:pt x="1220" y="334"/>
                      <a:pt x="1220" y="334"/>
                    </a:cubicBezTo>
                    <a:cubicBezTo>
                      <a:pt x="1259" y="334"/>
                      <a:pt x="1295" y="318"/>
                      <a:pt x="1318" y="291"/>
                    </a:cubicBezTo>
                    <a:cubicBezTo>
                      <a:pt x="1341" y="264"/>
                      <a:pt x="1346" y="230"/>
                      <a:pt x="1334" y="198"/>
                    </a:cubicBezTo>
                    <a:cubicBezTo>
                      <a:pt x="1265" y="28"/>
                      <a:pt x="1265" y="28"/>
                      <a:pt x="1265" y="28"/>
                    </a:cubicBezTo>
                    <a:cubicBezTo>
                      <a:pt x="1258" y="11"/>
                      <a:pt x="1239" y="0"/>
                      <a:pt x="1218" y="0"/>
                    </a:cubicBezTo>
                    <a:cubicBezTo>
                      <a:pt x="1208" y="0"/>
                      <a:pt x="1208" y="0"/>
                      <a:pt x="1208" y="0"/>
                    </a:cubicBezTo>
                    <a:cubicBezTo>
                      <a:pt x="968" y="0"/>
                      <a:pt x="212" y="0"/>
                      <a:pt x="138" y="0"/>
                    </a:cubicBezTo>
                    <a:close/>
                    <a:moveTo>
                      <a:pt x="842" y="258"/>
                    </a:moveTo>
                    <a:cubicBezTo>
                      <a:pt x="839" y="260"/>
                      <a:pt x="835" y="261"/>
                      <a:pt x="831" y="261"/>
                    </a:cubicBezTo>
                    <a:cubicBezTo>
                      <a:pt x="515" y="261"/>
                      <a:pt x="515" y="261"/>
                      <a:pt x="515" y="261"/>
                    </a:cubicBezTo>
                    <a:cubicBezTo>
                      <a:pt x="511" y="261"/>
                      <a:pt x="507" y="260"/>
                      <a:pt x="505" y="258"/>
                    </a:cubicBezTo>
                    <a:cubicBezTo>
                      <a:pt x="502" y="256"/>
                      <a:pt x="502" y="253"/>
                      <a:pt x="503" y="251"/>
                    </a:cubicBezTo>
                    <a:cubicBezTo>
                      <a:pt x="534" y="205"/>
                      <a:pt x="534" y="205"/>
                      <a:pt x="534" y="205"/>
                    </a:cubicBezTo>
                    <a:cubicBezTo>
                      <a:pt x="540" y="195"/>
                      <a:pt x="555" y="189"/>
                      <a:pt x="572" y="189"/>
                    </a:cubicBezTo>
                    <a:cubicBezTo>
                      <a:pt x="775" y="189"/>
                      <a:pt x="775" y="189"/>
                      <a:pt x="775" y="189"/>
                    </a:cubicBezTo>
                    <a:cubicBezTo>
                      <a:pt x="791" y="189"/>
                      <a:pt x="806" y="195"/>
                      <a:pt x="812" y="205"/>
                    </a:cubicBezTo>
                    <a:cubicBezTo>
                      <a:pt x="843" y="251"/>
                      <a:pt x="843" y="251"/>
                      <a:pt x="843" y="251"/>
                    </a:cubicBezTo>
                    <a:cubicBezTo>
                      <a:pt x="844" y="253"/>
                      <a:pt x="844" y="255"/>
                      <a:pt x="842" y="2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" name="Freeform 113"/>
              <p:cNvSpPr>
                <a:spLocks noEditPoints="1"/>
              </p:cNvSpPr>
              <p:nvPr/>
            </p:nvSpPr>
            <p:spPr bwMode="auto">
              <a:xfrm>
                <a:off x="376" y="1480"/>
                <a:ext cx="244" cy="168"/>
              </a:xfrm>
              <a:custGeom>
                <a:avLst/>
                <a:gdLst>
                  <a:gd name="T0" fmla="*/ 0 w 1202"/>
                  <a:gd name="T1" fmla="*/ 93 h 825"/>
                  <a:gd name="T2" fmla="*/ 0 w 1202"/>
                  <a:gd name="T3" fmla="*/ 736 h 825"/>
                  <a:gd name="T4" fmla="*/ 66 w 1202"/>
                  <a:gd name="T5" fmla="*/ 825 h 825"/>
                  <a:gd name="T6" fmla="*/ 1136 w 1202"/>
                  <a:gd name="T7" fmla="*/ 825 h 825"/>
                  <a:gd name="T8" fmla="*/ 1202 w 1202"/>
                  <a:gd name="T9" fmla="*/ 736 h 825"/>
                  <a:gd name="T10" fmla="*/ 1202 w 1202"/>
                  <a:gd name="T11" fmla="*/ 93 h 825"/>
                  <a:gd name="T12" fmla="*/ 1119 w 1202"/>
                  <a:gd name="T13" fmla="*/ 0 h 825"/>
                  <a:gd name="T14" fmla="*/ 83 w 1202"/>
                  <a:gd name="T15" fmla="*/ 0 h 825"/>
                  <a:gd name="T16" fmla="*/ 0 w 1202"/>
                  <a:gd name="T17" fmla="*/ 93 h 825"/>
                  <a:gd name="T18" fmla="*/ 602 w 1202"/>
                  <a:gd name="T19" fmla="*/ 24 h 825"/>
                  <a:gd name="T20" fmla="*/ 622 w 1202"/>
                  <a:gd name="T21" fmla="*/ 43 h 825"/>
                  <a:gd name="T22" fmla="*/ 602 w 1202"/>
                  <a:gd name="T23" fmla="*/ 63 h 825"/>
                  <a:gd name="T24" fmla="*/ 582 w 1202"/>
                  <a:gd name="T25" fmla="*/ 43 h 825"/>
                  <a:gd name="T26" fmla="*/ 602 w 1202"/>
                  <a:gd name="T27" fmla="*/ 24 h 825"/>
                  <a:gd name="T28" fmla="*/ 1114 w 1202"/>
                  <a:gd name="T29" fmla="*/ 84 h 825"/>
                  <a:gd name="T30" fmla="*/ 1114 w 1202"/>
                  <a:gd name="T31" fmla="*/ 744 h 825"/>
                  <a:gd name="T32" fmla="*/ 91 w 1202"/>
                  <a:gd name="T33" fmla="*/ 744 h 825"/>
                  <a:gd name="T34" fmla="*/ 91 w 1202"/>
                  <a:gd name="T35" fmla="*/ 84 h 825"/>
                  <a:gd name="T36" fmla="*/ 1114 w 1202"/>
                  <a:gd name="T37" fmla="*/ 8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2" h="825">
                    <a:moveTo>
                      <a:pt x="0" y="93"/>
                    </a:moveTo>
                    <a:cubicBezTo>
                      <a:pt x="0" y="736"/>
                      <a:pt x="0" y="736"/>
                      <a:pt x="0" y="736"/>
                    </a:cubicBezTo>
                    <a:cubicBezTo>
                      <a:pt x="0" y="778"/>
                      <a:pt x="28" y="813"/>
                      <a:pt x="66" y="825"/>
                    </a:cubicBezTo>
                    <a:cubicBezTo>
                      <a:pt x="1136" y="825"/>
                      <a:pt x="1136" y="825"/>
                      <a:pt x="1136" y="825"/>
                    </a:cubicBezTo>
                    <a:cubicBezTo>
                      <a:pt x="1174" y="813"/>
                      <a:pt x="1202" y="778"/>
                      <a:pt x="1202" y="736"/>
                    </a:cubicBezTo>
                    <a:cubicBezTo>
                      <a:pt x="1202" y="93"/>
                      <a:pt x="1202" y="93"/>
                      <a:pt x="1202" y="93"/>
                    </a:cubicBezTo>
                    <a:cubicBezTo>
                      <a:pt x="1202" y="45"/>
                      <a:pt x="1166" y="6"/>
                      <a:pt x="1119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36" y="6"/>
                      <a:pt x="0" y="45"/>
                      <a:pt x="0" y="93"/>
                    </a:cubicBezTo>
                    <a:close/>
                    <a:moveTo>
                      <a:pt x="602" y="24"/>
                    </a:moveTo>
                    <a:cubicBezTo>
                      <a:pt x="613" y="24"/>
                      <a:pt x="622" y="32"/>
                      <a:pt x="622" y="43"/>
                    </a:cubicBezTo>
                    <a:cubicBezTo>
                      <a:pt x="622" y="54"/>
                      <a:pt x="613" y="63"/>
                      <a:pt x="602" y="63"/>
                    </a:cubicBezTo>
                    <a:cubicBezTo>
                      <a:pt x="591" y="63"/>
                      <a:pt x="582" y="54"/>
                      <a:pt x="582" y="43"/>
                    </a:cubicBezTo>
                    <a:cubicBezTo>
                      <a:pt x="582" y="32"/>
                      <a:pt x="591" y="24"/>
                      <a:pt x="602" y="24"/>
                    </a:cubicBezTo>
                    <a:close/>
                    <a:moveTo>
                      <a:pt x="1114" y="84"/>
                    </a:moveTo>
                    <a:cubicBezTo>
                      <a:pt x="1114" y="744"/>
                      <a:pt x="1114" y="744"/>
                      <a:pt x="1114" y="744"/>
                    </a:cubicBezTo>
                    <a:cubicBezTo>
                      <a:pt x="91" y="744"/>
                      <a:pt x="91" y="744"/>
                      <a:pt x="91" y="744"/>
                    </a:cubicBezTo>
                    <a:cubicBezTo>
                      <a:pt x="91" y="84"/>
                      <a:pt x="91" y="84"/>
                      <a:pt x="91" y="84"/>
                    </a:cubicBezTo>
                    <a:lnTo>
                      <a:pt x="1114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" name="Freeform 114"/>
              <p:cNvSpPr>
                <a:spLocks noEditPoints="1"/>
              </p:cNvSpPr>
              <p:nvPr/>
            </p:nvSpPr>
            <p:spPr bwMode="auto">
              <a:xfrm>
                <a:off x="428" y="1507"/>
                <a:ext cx="123" cy="116"/>
              </a:xfrm>
              <a:custGeom>
                <a:avLst/>
                <a:gdLst>
                  <a:gd name="T0" fmla="*/ 589 w 609"/>
                  <a:gd name="T1" fmla="*/ 105 h 569"/>
                  <a:gd name="T2" fmla="*/ 155 w 609"/>
                  <a:gd name="T3" fmla="*/ 105 h 569"/>
                  <a:gd name="T4" fmla="*/ 126 w 609"/>
                  <a:gd name="T5" fmla="*/ 42 h 569"/>
                  <a:gd name="T6" fmla="*/ 4 w 609"/>
                  <a:gd name="T7" fmla="*/ 15 h 569"/>
                  <a:gd name="T8" fmla="*/ 104 w 609"/>
                  <a:gd name="T9" fmla="*/ 75 h 569"/>
                  <a:gd name="T10" fmla="*/ 193 w 609"/>
                  <a:gd name="T11" fmla="*/ 371 h 569"/>
                  <a:gd name="T12" fmla="*/ 166 w 609"/>
                  <a:gd name="T13" fmla="*/ 466 h 569"/>
                  <a:gd name="T14" fmla="*/ 194 w 609"/>
                  <a:gd name="T15" fmla="*/ 473 h 569"/>
                  <a:gd name="T16" fmla="*/ 237 w 609"/>
                  <a:gd name="T17" fmla="*/ 569 h 569"/>
                  <a:gd name="T18" fmla="*/ 280 w 609"/>
                  <a:gd name="T19" fmla="*/ 473 h 569"/>
                  <a:gd name="T20" fmla="*/ 391 w 609"/>
                  <a:gd name="T21" fmla="*/ 511 h 569"/>
                  <a:gd name="T22" fmla="*/ 506 w 609"/>
                  <a:gd name="T23" fmla="*/ 511 h 569"/>
                  <a:gd name="T24" fmla="*/ 527 w 609"/>
                  <a:gd name="T25" fmla="*/ 472 h 569"/>
                  <a:gd name="T26" fmla="*/ 527 w 609"/>
                  <a:gd name="T27" fmla="*/ 440 h 569"/>
                  <a:gd name="T28" fmla="*/ 220 w 609"/>
                  <a:gd name="T29" fmla="*/ 391 h 569"/>
                  <a:gd name="T30" fmla="*/ 509 w 609"/>
                  <a:gd name="T31" fmla="*/ 393 h 569"/>
                  <a:gd name="T32" fmla="*/ 607 w 609"/>
                  <a:gd name="T33" fmla="*/ 130 h 569"/>
                  <a:gd name="T34" fmla="*/ 237 w 609"/>
                  <a:gd name="T35" fmla="*/ 543 h 569"/>
                  <a:gd name="T36" fmla="*/ 237 w 609"/>
                  <a:gd name="T37" fmla="*/ 480 h 569"/>
                  <a:gd name="T38" fmla="*/ 237 w 609"/>
                  <a:gd name="T39" fmla="*/ 543 h 569"/>
                  <a:gd name="T40" fmla="*/ 417 w 609"/>
                  <a:gd name="T41" fmla="*/ 511 h 569"/>
                  <a:gd name="T42" fmla="*/ 480 w 609"/>
                  <a:gd name="T43" fmla="*/ 511 h 569"/>
                  <a:gd name="T44" fmla="*/ 549 w 609"/>
                  <a:gd name="T45" fmla="*/ 186 h 569"/>
                  <a:gd name="T46" fmla="*/ 451 w 609"/>
                  <a:gd name="T47" fmla="*/ 143 h 569"/>
                  <a:gd name="T48" fmla="*/ 549 w 609"/>
                  <a:gd name="T49" fmla="*/ 186 h 569"/>
                  <a:gd name="T50" fmla="*/ 451 w 609"/>
                  <a:gd name="T51" fmla="*/ 274 h 569"/>
                  <a:gd name="T52" fmla="*/ 536 w 609"/>
                  <a:gd name="T53" fmla="*/ 225 h 569"/>
                  <a:gd name="T54" fmla="*/ 324 w 609"/>
                  <a:gd name="T55" fmla="*/ 274 h 569"/>
                  <a:gd name="T56" fmla="*/ 412 w 609"/>
                  <a:gd name="T57" fmla="*/ 225 h 569"/>
                  <a:gd name="T58" fmla="*/ 324 w 609"/>
                  <a:gd name="T59" fmla="*/ 274 h 569"/>
                  <a:gd name="T60" fmla="*/ 412 w 609"/>
                  <a:gd name="T61" fmla="*/ 354 h 569"/>
                  <a:gd name="T62" fmla="*/ 324 w 609"/>
                  <a:gd name="T63" fmla="*/ 313 h 569"/>
                  <a:gd name="T64" fmla="*/ 196 w 609"/>
                  <a:gd name="T65" fmla="*/ 225 h 569"/>
                  <a:gd name="T66" fmla="*/ 286 w 609"/>
                  <a:gd name="T67" fmla="*/ 274 h 569"/>
                  <a:gd name="T68" fmla="*/ 196 w 609"/>
                  <a:gd name="T69" fmla="*/ 225 h 569"/>
                  <a:gd name="T70" fmla="*/ 324 w 609"/>
                  <a:gd name="T71" fmla="*/ 143 h 569"/>
                  <a:gd name="T72" fmla="*/ 412 w 609"/>
                  <a:gd name="T73" fmla="*/ 186 h 569"/>
                  <a:gd name="T74" fmla="*/ 286 w 609"/>
                  <a:gd name="T75" fmla="*/ 143 h 569"/>
                  <a:gd name="T76" fmla="*/ 183 w 609"/>
                  <a:gd name="T77" fmla="*/ 186 h 569"/>
                  <a:gd name="T78" fmla="*/ 286 w 609"/>
                  <a:gd name="T79" fmla="*/ 143 h 569"/>
                  <a:gd name="T80" fmla="*/ 286 w 609"/>
                  <a:gd name="T81" fmla="*/ 313 h 569"/>
                  <a:gd name="T82" fmla="*/ 241 w 609"/>
                  <a:gd name="T83" fmla="*/ 354 h 569"/>
                  <a:gd name="T84" fmla="*/ 451 w 609"/>
                  <a:gd name="T85" fmla="*/ 354 h 569"/>
                  <a:gd name="T86" fmla="*/ 508 w 609"/>
                  <a:gd name="T87" fmla="*/ 313 h 569"/>
                  <a:gd name="T88" fmla="*/ 451 w 609"/>
                  <a:gd name="T89" fmla="*/ 354 h 569"/>
                  <a:gd name="T90" fmla="*/ 451 w 609"/>
                  <a:gd name="T91" fmla="*/ 354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09" h="569">
                    <a:moveTo>
                      <a:pt x="604" y="113"/>
                    </a:moveTo>
                    <a:cubicBezTo>
                      <a:pt x="601" y="108"/>
                      <a:pt x="595" y="105"/>
                      <a:pt x="589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6" y="105"/>
                      <a:pt x="156" y="105"/>
                      <a:pt x="155" y="105"/>
                    </a:cubicBezTo>
                    <a:cubicBezTo>
                      <a:pt x="137" y="54"/>
                      <a:pt x="137" y="54"/>
                      <a:pt x="137" y="54"/>
                    </a:cubicBezTo>
                    <a:cubicBezTo>
                      <a:pt x="135" y="49"/>
                      <a:pt x="131" y="44"/>
                      <a:pt x="126" y="42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19" y="0"/>
                      <a:pt x="8" y="5"/>
                      <a:pt x="4" y="15"/>
                    </a:cubicBezTo>
                    <a:cubicBezTo>
                      <a:pt x="0" y="25"/>
                      <a:pt x="5" y="36"/>
                      <a:pt x="15" y="40"/>
                    </a:cubicBezTo>
                    <a:cubicBezTo>
                      <a:pt x="104" y="75"/>
                      <a:pt x="104" y="75"/>
                      <a:pt x="104" y="75"/>
                    </a:cubicBezTo>
                    <a:cubicBezTo>
                      <a:pt x="203" y="362"/>
                      <a:pt x="203" y="362"/>
                      <a:pt x="203" y="362"/>
                    </a:cubicBezTo>
                    <a:cubicBezTo>
                      <a:pt x="199" y="363"/>
                      <a:pt x="195" y="367"/>
                      <a:pt x="193" y="371"/>
                    </a:cubicBezTo>
                    <a:cubicBezTo>
                      <a:pt x="165" y="451"/>
                      <a:pt x="165" y="451"/>
                      <a:pt x="165" y="451"/>
                    </a:cubicBezTo>
                    <a:cubicBezTo>
                      <a:pt x="163" y="456"/>
                      <a:pt x="163" y="462"/>
                      <a:pt x="166" y="466"/>
                    </a:cubicBezTo>
                    <a:cubicBezTo>
                      <a:pt x="169" y="470"/>
                      <a:pt x="174" y="473"/>
                      <a:pt x="180" y="473"/>
                    </a:cubicBezTo>
                    <a:cubicBezTo>
                      <a:pt x="194" y="473"/>
                      <a:pt x="194" y="473"/>
                      <a:pt x="194" y="473"/>
                    </a:cubicBezTo>
                    <a:cubicBezTo>
                      <a:pt x="185" y="483"/>
                      <a:pt x="180" y="496"/>
                      <a:pt x="180" y="511"/>
                    </a:cubicBezTo>
                    <a:cubicBezTo>
                      <a:pt x="180" y="543"/>
                      <a:pt x="205" y="569"/>
                      <a:pt x="237" y="569"/>
                    </a:cubicBezTo>
                    <a:cubicBezTo>
                      <a:pt x="269" y="569"/>
                      <a:pt x="295" y="543"/>
                      <a:pt x="295" y="511"/>
                    </a:cubicBezTo>
                    <a:cubicBezTo>
                      <a:pt x="295" y="496"/>
                      <a:pt x="289" y="483"/>
                      <a:pt x="280" y="473"/>
                    </a:cubicBezTo>
                    <a:cubicBezTo>
                      <a:pt x="405" y="473"/>
                      <a:pt x="405" y="473"/>
                      <a:pt x="405" y="473"/>
                    </a:cubicBezTo>
                    <a:cubicBezTo>
                      <a:pt x="396" y="483"/>
                      <a:pt x="391" y="496"/>
                      <a:pt x="391" y="511"/>
                    </a:cubicBezTo>
                    <a:cubicBezTo>
                      <a:pt x="391" y="543"/>
                      <a:pt x="416" y="569"/>
                      <a:pt x="448" y="569"/>
                    </a:cubicBezTo>
                    <a:cubicBezTo>
                      <a:pt x="480" y="569"/>
                      <a:pt x="506" y="543"/>
                      <a:pt x="506" y="511"/>
                    </a:cubicBezTo>
                    <a:cubicBezTo>
                      <a:pt x="506" y="496"/>
                      <a:pt x="500" y="483"/>
                      <a:pt x="491" y="473"/>
                    </a:cubicBezTo>
                    <a:cubicBezTo>
                      <a:pt x="527" y="472"/>
                      <a:pt x="527" y="472"/>
                      <a:pt x="527" y="472"/>
                    </a:cubicBezTo>
                    <a:cubicBezTo>
                      <a:pt x="536" y="472"/>
                      <a:pt x="543" y="465"/>
                      <a:pt x="543" y="456"/>
                    </a:cubicBezTo>
                    <a:cubicBezTo>
                      <a:pt x="543" y="448"/>
                      <a:pt x="536" y="440"/>
                      <a:pt x="527" y="440"/>
                    </a:cubicBezTo>
                    <a:cubicBezTo>
                      <a:pt x="202" y="441"/>
                      <a:pt x="202" y="441"/>
                      <a:pt x="202" y="441"/>
                    </a:cubicBezTo>
                    <a:cubicBezTo>
                      <a:pt x="220" y="391"/>
                      <a:pt x="220" y="391"/>
                      <a:pt x="220" y="391"/>
                    </a:cubicBezTo>
                    <a:cubicBezTo>
                      <a:pt x="222" y="392"/>
                      <a:pt x="225" y="393"/>
                      <a:pt x="228" y="393"/>
                    </a:cubicBezTo>
                    <a:cubicBezTo>
                      <a:pt x="509" y="393"/>
                      <a:pt x="509" y="393"/>
                      <a:pt x="509" y="393"/>
                    </a:cubicBezTo>
                    <a:cubicBezTo>
                      <a:pt x="517" y="393"/>
                      <a:pt x="525" y="387"/>
                      <a:pt x="527" y="379"/>
                    </a:cubicBezTo>
                    <a:cubicBezTo>
                      <a:pt x="607" y="130"/>
                      <a:pt x="607" y="130"/>
                      <a:pt x="607" y="130"/>
                    </a:cubicBezTo>
                    <a:cubicBezTo>
                      <a:pt x="609" y="124"/>
                      <a:pt x="608" y="118"/>
                      <a:pt x="604" y="113"/>
                    </a:cubicBezTo>
                    <a:close/>
                    <a:moveTo>
                      <a:pt x="237" y="543"/>
                    </a:moveTo>
                    <a:cubicBezTo>
                      <a:pt x="220" y="543"/>
                      <a:pt x="206" y="529"/>
                      <a:pt x="206" y="511"/>
                    </a:cubicBezTo>
                    <a:cubicBezTo>
                      <a:pt x="206" y="494"/>
                      <a:pt x="220" y="480"/>
                      <a:pt x="237" y="480"/>
                    </a:cubicBezTo>
                    <a:cubicBezTo>
                      <a:pt x="254" y="480"/>
                      <a:pt x="268" y="494"/>
                      <a:pt x="268" y="511"/>
                    </a:cubicBezTo>
                    <a:cubicBezTo>
                      <a:pt x="268" y="529"/>
                      <a:pt x="254" y="543"/>
                      <a:pt x="237" y="543"/>
                    </a:cubicBezTo>
                    <a:close/>
                    <a:moveTo>
                      <a:pt x="449" y="542"/>
                    </a:moveTo>
                    <a:cubicBezTo>
                      <a:pt x="431" y="542"/>
                      <a:pt x="417" y="528"/>
                      <a:pt x="417" y="511"/>
                    </a:cubicBezTo>
                    <a:cubicBezTo>
                      <a:pt x="417" y="493"/>
                      <a:pt x="431" y="479"/>
                      <a:pt x="449" y="479"/>
                    </a:cubicBezTo>
                    <a:cubicBezTo>
                      <a:pt x="466" y="479"/>
                      <a:pt x="480" y="493"/>
                      <a:pt x="480" y="511"/>
                    </a:cubicBezTo>
                    <a:cubicBezTo>
                      <a:pt x="480" y="528"/>
                      <a:pt x="466" y="542"/>
                      <a:pt x="449" y="542"/>
                    </a:cubicBezTo>
                    <a:close/>
                    <a:moveTo>
                      <a:pt x="549" y="186"/>
                    </a:moveTo>
                    <a:cubicBezTo>
                      <a:pt x="451" y="186"/>
                      <a:pt x="451" y="186"/>
                      <a:pt x="451" y="186"/>
                    </a:cubicBezTo>
                    <a:cubicBezTo>
                      <a:pt x="451" y="143"/>
                      <a:pt x="451" y="143"/>
                      <a:pt x="451" y="143"/>
                    </a:cubicBezTo>
                    <a:cubicBezTo>
                      <a:pt x="563" y="143"/>
                      <a:pt x="563" y="143"/>
                      <a:pt x="563" y="143"/>
                    </a:cubicBezTo>
                    <a:lnTo>
                      <a:pt x="549" y="186"/>
                    </a:lnTo>
                    <a:close/>
                    <a:moveTo>
                      <a:pt x="521" y="274"/>
                    </a:moveTo>
                    <a:cubicBezTo>
                      <a:pt x="451" y="274"/>
                      <a:pt x="451" y="274"/>
                      <a:pt x="451" y="274"/>
                    </a:cubicBezTo>
                    <a:cubicBezTo>
                      <a:pt x="451" y="225"/>
                      <a:pt x="451" y="225"/>
                      <a:pt x="451" y="225"/>
                    </a:cubicBezTo>
                    <a:cubicBezTo>
                      <a:pt x="536" y="225"/>
                      <a:pt x="536" y="225"/>
                      <a:pt x="536" y="225"/>
                    </a:cubicBezTo>
                    <a:lnTo>
                      <a:pt x="521" y="274"/>
                    </a:lnTo>
                    <a:close/>
                    <a:moveTo>
                      <a:pt x="324" y="274"/>
                    </a:moveTo>
                    <a:cubicBezTo>
                      <a:pt x="324" y="225"/>
                      <a:pt x="324" y="225"/>
                      <a:pt x="324" y="225"/>
                    </a:cubicBezTo>
                    <a:cubicBezTo>
                      <a:pt x="412" y="225"/>
                      <a:pt x="412" y="225"/>
                      <a:pt x="412" y="225"/>
                    </a:cubicBezTo>
                    <a:cubicBezTo>
                      <a:pt x="412" y="274"/>
                      <a:pt x="412" y="274"/>
                      <a:pt x="412" y="274"/>
                    </a:cubicBezTo>
                    <a:lnTo>
                      <a:pt x="324" y="274"/>
                    </a:lnTo>
                    <a:close/>
                    <a:moveTo>
                      <a:pt x="412" y="313"/>
                    </a:moveTo>
                    <a:cubicBezTo>
                      <a:pt x="412" y="354"/>
                      <a:pt x="412" y="354"/>
                      <a:pt x="412" y="354"/>
                    </a:cubicBezTo>
                    <a:cubicBezTo>
                      <a:pt x="324" y="354"/>
                      <a:pt x="324" y="354"/>
                      <a:pt x="324" y="354"/>
                    </a:cubicBezTo>
                    <a:cubicBezTo>
                      <a:pt x="324" y="313"/>
                      <a:pt x="324" y="313"/>
                      <a:pt x="324" y="313"/>
                    </a:cubicBezTo>
                    <a:lnTo>
                      <a:pt x="412" y="313"/>
                    </a:lnTo>
                    <a:close/>
                    <a:moveTo>
                      <a:pt x="196" y="225"/>
                    </a:moveTo>
                    <a:cubicBezTo>
                      <a:pt x="286" y="225"/>
                      <a:pt x="286" y="225"/>
                      <a:pt x="286" y="225"/>
                    </a:cubicBezTo>
                    <a:cubicBezTo>
                      <a:pt x="286" y="274"/>
                      <a:pt x="286" y="274"/>
                      <a:pt x="286" y="274"/>
                    </a:cubicBezTo>
                    <a:cubicBezTo>
                      <a:pt x="213" y="274"/>
                      <a:pt x="213" y="274"/>
                      <a:pt x="213" y="274"/>
                    </a:cubicBezTo>
                    <a:lnTo>
                      <a:pt x="196" y="225"/>
                    </a:lnTo>
                    <a:close/>
                    <a:moveTo>
                      <a:pt x="324" y="186"/>
                    </a:moveTo>
                    <a:cubicBezTo>
                      <a:pt x="324" y="143"/>
                      <a:pt x="324" y="143"/>
                      <a:pt x="324" y="143"/>
                    </a:cubicBezTo>
                    <a:cubicBezTo>
                      <a:pt x="412" y="143"/>
                      <a:pt x="412" y="143"/>
                      <a:pt x="412" y="143"/>
                    </a:cubicBezTo>
                    <a:cubicBezTo>
                      <a:pt x="412" y="186"/>
                      <a:pt x="412" y="186"/>
                      <a:pt x="412" y="186"/>
                    </a:cubicBezTo>
                    <a:lnTo>
                      <a:pt x="324" y="186"/>
                    </a:lnTo>
                    <a:close/>
                    <a:moveTo>
                      <a:pt x="286" y="143"/>
                    </a:moveTo>
                    <a:cubicBezTo>
                      <a:pt x="286" y="186"/>
                      <a:pt x="286" y="186"/>
                      <a:pt x="286" y="186"/>
                    </a:cubicBezTo>
                    <a:cubicBezTo>
                      <a:pt x="183" y="186"/>
                      <a:pt x="183" y="186"/>
                      <a:pt x="183" y="186"/>
                    </a:cubicBezTo>
                    <a:cubicBezTo>
                      <a:pt x="168" y="143"/>
                      <a:pt x="168" y="143"/>
                      <a:pt x="168" y="143"/>
                    </a:cubicBezTo>
                    <a:lnTo>
                      <a:pt x="286" y="143"/>
                    </a:lnTo>
                    <a:close/>
                    <a:moveTo>
                      <a:pt x="227" y="313"/>
                    </a:moveTo>
                    <a:cubicBezTo>
                      <a:pt x="286" y="313"/>
                      <a:pt x="286" y="313"/>
                      <a:pt x="286" y="313"/>
                    </a:cubicBezTo>
                    <a:cubicBezTo>
                      <a:pt x="286" y="354"/>
                      <a:pt x="286" y="354"/>
                      <a:pt x="286" y="354"/>
                    </a:cubicBezTo>
                    <a:cubicBezTo>
                      <a:pt x="241" y="354"/>
                      <a:pt x="241" y="354"/>
                      <a:pt x="241" y="354"/>
                    </a:cubicBezTo>
                    <a:lnTo>
                      <a:pt x="227" y="313"/>
                    </a:lnTo>
                    <a:close/>
                    <a:moveTo>
                      <a:pt x="451" y="354"/>
                    </a:moveTo>
                    <a:cubicBezTo>
                      <a:pt x="451" y="313"/>
                      <a:pt x="451" y="313"/>
                      <a:pt x="451" y="313"/>
                    </a:cubicBezTo>
                    <a:cubicBezTo>
                      <a:pt x="508" y="313"/>
                      <a:pt x="508" y="313"/>
                      <a:pt x="508" y="313"/>
                    </a:cubicBezTo>
                    <a:cubicBezTo>
                      <a:pt x="495" y="354"/>
                      <a:pt x="495" y="354"/>
                      <a:pt x="495" y="354"/>
                    </a:cubicBezTo>
                    <a:lnTo>
                      <a:pt x="451" y="354"/>
                    </a:lnTo>
                    <a:close/>
                    <a:moveTo>
                      <a:pt x="451" y="354"/>
                    </a:moveTo>
                    <a:cubicBezTo>
                      <a:pt x="451" y="354"/>
                      <a:pt x="451" y="354"/>
                      <a:pt x="451" y="35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2" name="Группа 21"/>
          <p:cNvGrpSpPr>
            <a:grpSpLocks noChangeAspect="1"/>
          </p:cNvGrpSpPr>
          <p:nvPr/>
        </p:nvGrpSpPr>
        <p:grpSpPr>
          <a:xfrm>
            <a:off x="550365" y="1179479"/>
            <a:ext cx="468000" cy="468000"/>
            <a:chOff x="1253272" y="1150632"/>
            <a:chExt cx="468000" cy="468000"/>
          </a:xfrm>
        </p:grpSpPr>
        <p:sp>
          <p:nvSpPr>
            <p:cNvPr id="23" name="Овал 8"/>
            <p:cNvSpPr/>
            <p:nvPr/>
          </p:nvSpPr>
          <p:spPr bwMode="auto">
            <a:xfrm>
              <a:off x="1253272" y="1150632"/>
              <a:ext cx="468000" cy="468000"/>
            </a:xfrm>
            <a:prstGeom prst="ellipse">
              <a:avLst/>
            </a:prstGeom>
            <a:solidFill>
              <a:schemeClr val="accent1"/>
            </a:solidFill>
            <a:ln w="38100" cap="flat" cmpd="dbl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ru-RU" sz="7200" b="1" dirty="0" smtClean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grpSp>
          <p:nvGrpSpPr>
            <p:cNvPr id="24" name="Group 117"/>
            <p:cNvGrpSpPr>
              <a:grpSpLocks noChangeAspect="1"/>
            </p:cNvGrpSpPr>
            <p:nvPr/>
          </p:nvGrpSpPr>
          <p:grpSpPr bwMode="auto">
            <a:xfrm>
              <a:off x="1358980" y="1212319"/>
              <a:ext cx="256584" cy="328412"/>
              <a:chOff x="4687" y="100"/>
              <a:chExt cx="668" cy="855"/>
            </a:xfrm>
            <a:solidFill>
              <a:schemeClr val="bg1"/>
            </a:solidFill>
          </p:grpSpPr>
          <p:sp>
            <p:nvSpPr>
              <p:cNvPr id="25" name="Freeform 118"/>
              <p:cNvSpPr>
                <a:spLocks noEditPoints="1"/>
              </p:cNvSpPr>
              <p:nvPr/>
            </p:nvSpPr>
            <p:spPr bwMode="auto">
              <a:xfrm>
                <a:off x="4687" y="319"/>
                <a:ext cx="489" cy="636"/>
              </a:xfrm>
              <a:custGeom>
                <a:avLst/>
                <a:gdLst>
                  <a:gd name="T0" fmla="*/ 179 w 205"/>
                  <a:gd name="T1" fmla="*/ 0 h 267"/>
                  <a:gd name="T2" fmla="*/ 0 w 205"/>
                  <a:gd name="T3" fmla="*/ 242 h 267"/>
                  <a:gd name="T4" fmla="*/ 205 w 205"/>
                  <a:gd name="T5" fmla="*/ 242 h 267"/>
                  <a:gd name="T6" fmla="*/ 153 w 205"/>
                  <a:gd name="T7" fmla="*/ 238 h 267"/>
                  <a:gd name="T8" fmla="*/ 153 w 205"/>
                  <a:gd name="T9" fmla="*/ 184 h 267"/>
                  <a:gd name="T10" fmla="*/ 180 w 205"/>
                  <a:gd name="T11" fmla="*/ 234 h 267"/>
                  <a:gd name="T12" fmla="*/ 180 w 205"/>
                  <a:gd name="T13" fmla="*/ 156 h 267"/>
                  <a:gd name="T14" fmla="*/ 153 w 205"/>
                  <a:gd name="T15" fmla="*/ 173 h 267"/>
                  <a:gd name="T16" fmla="*/ 153 w 205"/>
                  <a:gd name="T17" fmla="*/ 150 h 267"/>
                  <a:gd name="T18" fmla="*/ 139 w 205"/>
                  <a:gd name="T19" fmla="*/ 221 h 267"/>
                  <a:gd name="T20" fmla="*/ 111 w 205"/>
                  <a:gd name="T21" fmla="*/ 238 h 267"/>
                  <a:gd name="T22" fmla="*/ 111 w 205"/>
                  <a:gd name="T23" fmla="*/ 216 h 267"/>
                  <a:gd name="T24" fmla="*/ 139 w 205"/>
                  <a:gd name="T25" fmla="*/ 188 h 267"/>
                  <a:gd name="T26" fmla="*/ 111 w 205"/>
                  <a:gd name="T27" fmla="*/ 206 h 267"/>
                  <a:gd name="T28" fmla="*/ 111 w 205"/>
                  <a:gd name="T29" fmla="*/ 184 h 267"/>
                  <a:gd name="T30" fmla="*/ 139 w 205"/>
                  <a:gd name="T31" fmla="*/ 156 h 267"/>
                  <a:gd name="T32" fmla="*/ 111 w 205"/>
                  <a:gd name="T33" fmla="*/ 173 h 267"/>
                  <a:gd name="T34" fmla="*/ 111 w 205"/>
                  <a:gd name="T35" fmla="*/ 150 h 267"/>
                  <a:gd name="T36" fmla="*/ 97 w 205"/>
                  <a:gd name="T37" fmla="*/ 156 h 267"/>
                  <a:gd name="T38" fmla="*/ 71 w 205"/>
                  <a:gd name="T39" fmla="*/ 173 h 267"/>
                  <a:gd name="T40" fmla="*/ 71 w 205"/>
                  <a:gd name="T41" fmla="*/ 150 h 267"/>
                  <a:gd name="T42" fmla="*/ 97 w 205"/>
                  <a:gd name="T43" fmla="*/ 221 h 267"/>
                  <a:gd name="T44" fmla="*/ 71 w 205"/>
                  <a:gd name="T45" fmla="*/ 238 h 267"/>
                  <a:gd name="T46" fmla="*/ 71 w 205"/>
                  <a:gd name="T47" fmla="*/ 216 h 267"/>
                  <a:gd name="T48" fmla="*/ 97 w 205"/>
                  <a:gd name="T49" fmla="*/ 188 h 267"/>
                  <a:gd name="T50" fmla="*/ 71 w 205"/>
                  <a:gd name="T51" fmla="*/ 206 h 267"/>
                  <a:gd name="T52" fmla="*/ 71 w 205"/>
                  <a:gd name="T53" fmla="*/ 184 h 267"/>
                  <a:gd name="T54" fmla="*/ 55 w 205"/>
                  <a:gd name="T55" fmla="*/ 221 h 267"/>
                  <a:gd name="T56" fmla="*/ 29 w 205"/>
                  <a:gd name="T57" fmla="*/ 238 h 267"/>
                  <a:gd name="T58" fmla="*/ 29 w 205"/>
                  <a:gd name="T59" fmla="*/ 216 h 267"/>
                  <a:gd name="T60" fmla="*/ 55 w 205"/>
                  <a:gd name="T61" fmla="*/ 188 h 267"/>
                  <a:gd name="T62" fmla="*/ 29 w 205"/>
                  <a:gd name="T63" fmla="*/ 206 h 267"/>
                  <a:gd name="T64" fmla="*/ 29 w 205"/>
                  <a:gd name="T65" fmla="*/ 184 h 267"/>
                  <a:gd name="T66" fmla="*/ 55 w 205"/>
                  <a:gd name="T67" fmla="*/ 156 h 267"/>
                  <a:gd name="T68" fmla="*/ 29 w 205"/>
                  <a:gd name="T69" fmla="*/ 173 h 267"/>
                  <a:gd name="T70" fmla="*/ 29 w 205"/>
                  <a:gd name="T71" fmla="*/ 150 h 267"/>
                  <a:gd name="T72" fmla="*/ 25 w 205"/>
                  <a:gd name="T73" fmla="*/ 256 h 267"/>
                  <a:gd name="T74" fmla="*/ 25 w 205"/>
                  <a:gd name="T75" fmla="*/ 12 h 267"/>
                  <a:gd name="T76" fmla="*/ 193 w 205"/>
                  <a:gd name="T77" fmla="*/ 242 h 267"/>
                  <a:gd name="T78" fmla="*/ 26 w 205"/>
                  <a:gd name="T79" fmla="*/ 23 h 267"/>
                  <a:gd name="T80" fmla="*/ 26 w 205"/>
                  <a:gd name="T81" fmla="*/ 135 h 267"/>
                  <a:gd name="T82" fmla="*/ 180 w 205"/>
                  <a:gd name="T83" fmla="*/ 26 h 267"/>
                  <a:gd name="T84" fmla="*/ 94 w 205"/>
                  <a:gd name="T85" fmla="*/ 59 h 267"/>
                  <a:gd name="T86" fmla="*/ 48 w 205"/>
                  <a:gd name="T87" fmla="*/ 59 h 267"/>
                  <a:gd name="T88" fmla="*/ 72 w 205"/>
                  <a:gd name="T89" fmla="*/ 68 h 267"/>
                  <a:gd name="T90" fmla="*/ 72 w 205"/>
                  <a:gd name="T91" fmla="*/ 50 h 267"/>
                  <a:gd name="T92" fmla="*/ 96 w 205"/>
                  <a:gd name="T93" fmla="*/ 75 h 267"/>
                  <a:gd name="T94" fmla="*/ 107 w 205"/>
                  <a:gd name="T95" fmla="*/ 84 h 267"/>
                  <a:gd name="T96" fmla="*/ 96 w 205"/>
                  <a:gd name="T97" fmla="*/ 75 h 267"/>
                  <a:gd name="T98" fmla="*/ 157 w 205"/>
                  <a:gd name="T99" fmla="*/ 99 h 267"/>
                  <a:gd name="T100" fmla="*/ 109 w 205"/>
                  <a:gd name="T101" fmla="*/ 99 h 267"/>
                  <a:gd name="T102" fmla="*/ 126 w 205"/>
                  <a:gd name="T103" fmla="*/ 99 h 267"/>
                  <a:gd name="T104" fmla="*/ 139 w 205"/>
                  <a:gd name="T105" fmla="*/ 99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5" h="267">
                    <a:moveTo>
                      <a:pt x="205" y="242"/>
                    </a:moveTo>
                    <a:cubicBezTo>
                      <a:pt x="205" y="157"/>
                      <a:pt x="205" y="99"/>
                      <a:pt x="205" y="26"/>
                    </a:cubicBezTo>
                    <a:cubicBezTo>
                      <a:pt x="205" y="12"/>
                      <a:pt x="193" y="0"/>
                      <a:pt x="179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0" y="0"/>
                      <a:pt x="0" y="12"/>
                      <a:pt x="0" y="26"/>
                    </a:cubicBezTo>
                    <a:cubicBezTo>
                      <a:pt x="0" y="92"/>
                      <a:pt x="0" y="175"/>
                      <a:pt x="0" y="242"/>
                    </a:cubicBezTo>
                    <a:cubicBezTo>
                      <a:pt x="0" y="256"/>
                      <a:pt x="10" y="267"/>
                      <a:pt x="25" y="267"/>
                    </a:cubicBezTo>
                    <a:cubicBezTo>
                      <a:pt x="179" y="267"/>
                      <a:pt x="179" y="267"/>
                      <a:pt x="179" y="267"/>
                    </a:cubicBezTo>
                    <a:cubicBezTo>
                      <a:pt x="193" y="267"/>
                      <a:pt x="205" y="256"/>
                      <a:pt x="205" y="242"/>
                    </a:cubicBezTo>
                    <a:close/>
                    <a:moveTo>
                      <a:pt x="180" y="234"/>
                    </a:moveTo>
                    <a:cubicBezTo>
                      <a:pt x="180" y="236"/>
                      <a:pt x="178" y="238"/>
                      <a:pt x="176" y="238"/>
                    </a:cubicBezTo>
                    <a:cubicBezTo>
                      <a:pt x="153" y="238"/>
                      <a:pt x="153" y="238"/>
                      <a:pt x="153" y="238"/>
                    </a:cubicBezTo>
                    <a:cubicBezTo>
                      <a:pt x="151" y="238"/>
                      <a:pt x="149" y="236"/>
                      <a:pt x="149" y="234"/>
                    </a:cubicBezTo>
                    <a:cubicBezTo>
                      <a:pt x="149" y="219"/>
                      <a:pt x="149" y="203"/>
                      <a:pt x="149" y="188"/>
                    </a:cubicBezTo>
                    <a:cubicBezTo>
                      <a:pt x="149" y="186"/>
                      <a:pt x="151" y="184"/>
                      <a:pt x="153" y="184"/>
                    </a:cubicBezTo>
                    <a:cubicBezTo>
                      <a:pt x="176" y="184"/>
                      <a:pt x="176" y="184"/>
                      <a:pt x="176" y="184"/>
                    </a:cubicBezTo>
                    <a:cubicBezTo>
                      <a:pt x="178" y="184"/>
                      <a:pt x="180" y="186"/>
                      <a:pt x="180" y="188"/>
                    </a:cubicBezTo>
                    <a:cubicBezTo>
                      <a:pt x="180" y="203"/>
                      <a:pt x="180" y="219"/>
                      <a:pt x="180" y="234"/>
                    </a:cubicBezTo>
                    <a:close/>
                    <a:moveTo>
                      <a:pt x="153" y="150"/>
                    </a:moveTo>
                    <a:cubicBezTo>
                      <a:pt x="176" y="150"/>
                      <a:pt x="176" y="150"/>
                      <a:pt x="176" y="150"/>
                    </a:cubicBezTo>
                    <a:cubicBezTo>
                      <a:pt x="178" y="150"/>
                      <a:pt x="180" y="153"/>
                      <a:pt x="180" y="156"/>
                    </a:cubicBezTo>
                    <a:cubicBezTo>
                      <a:pt x="180" y="169"/>
                      <a:pt x="180" y="169"/>
                      <a:pt x="180" y="169"/>
                    </a:cubicBezTo>
                    <a:cubicBezTo>
                      <a:pt x="180" y="171"/>
                      <a:pt x="178" y="173"/>
                      <a:pt x="176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1" y="173"/>
                      <a:pt x="149" y="171"/>
                      <a:pt x="149" y="169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3"/>
                      <a:pt x="151" y="150"/>
                      <a:pt x="153" y="150"/>
                    </a:cubicBezTo>
                    <a:close/>
                    <a:moveTo>
                      <a:pt x="111" y="216"/>
                    </a:moveTo>
                    <a:cubicBezTo>
                      <a:pt x="134" y="216"/>
                      <a:pt x="134" y="216"/>
                      <a:pt x="134" y="216"/>
                    </a:cubicBezTo>
                    <a:cubicBezTo>
                      <a:pt x="137" y="216"/>
                      <a:pt x="139" y="218"/>
                      <a:pt x="139" y="221"/>
                    </a:cubicBezTo>
                    <a:cubicBezTo>
                      <a:pt x="139" y="234"/>
                      <a:pt x="139" y="234"/>
                      <a:pt x="139" y="234"/>
                    </a:cubicBezTo>
                    <a:cubicBezTo>
                      <a:pt x="139" y="236"/>
                      <a:pt x="137" y="238"/>
                      <a:pt x="134" y="238"/>
                    </a:cubicBezTo>
                    <a:cubicBezTo>
                      <a:pt x="111" y="238"/>
                      <a:pt x="111" y="238"/>
                      <a:pt x="111" y="238"/>
                    </a:cubicBezTo>
                    <a:cubicBezTo>
                      <a:pt x="109" y="238"/>
                      <a:pt x="107" y="236"/>
                      <a:pt x="107" y="234"/>
                    </a:cubicBezTo>
                    <a:cubicBezTo>
                      <a:pt x="107" y="221"/>
                      <a:pt x="107" y="221"/>
                      <a:pt x="107" y="221"/>
                    </a:cubicBezTo>
                    <a:cubicBezTo>
                      <a:pt x="107" y="218"/>
                      <a:pt x="109" y="216"/>
                      <a:pt x="111" y="216"/>
                    </a:cubicBezTo>
                    <a:close/>
                    <a:moveTo>
                      <a:pt x="111" y="184"/>
                    </a:moveTo>
                    <a:cubicBezTo>
                      <a:pt x="134" y="184"/>
                      <a:pt x="134" y="184"/>
                      <a:pt x="134" y="184"/>
                    </a:cubicBezTo>
                    <a:cubicBezTo>
                      <a:pt x="137" y="184"/>
                      <a:pt x="139" y="186"/>
                      <a:pt x="139" y="188"/>
                    </a:cubicBezTo>
                    <a:cubicBezTo>
                      <a:pt x="139" y="201"/>
                      <a:pt x="139" y="201"/>
                      <a:pt x="139" y="201"/>
                    </a:cubicBezTo>
                    <a:cubicBezTo>
                      <a:pt x="139" y="204"/>
                      <a:pt x="137" y="206"/>
                      <a:pt x="134" y="206"/>
                    </a:cubicBezTo>
                    <a:cubicBezTo>
                      <a:pt x="111" y="206"/>
                      <a:pt x="111" y="206"/>
                      <a:pt x="111" y="206"/>
                    </a:cubicBezTo>
                    <a:cubicBezTo>
                      <a:pt x="109" y="206"/>
                      <a:pt x="107" y="204"/>
                      <a:pt x="107" y="201"/>
                    </a:cubicBezTo>
                    <a:cubicBezTo>
                      <a:pt x="107" y="188"/>
                      <a:pt x="107" y="188"/>
                      <a:pt x="107" y="188"/>
                    </a:cubicBezTo>
                    <a:cubicBezTo>
                      <a:pt x="107" y="186"/>
                      <a:pt x="109" y="184"/>
                      <a:pt x="111" y="184"/>
                    </a:cubicBezTo>
                    <a:close/>
                    <a:moveTo>
                      <a:pt x="111" y="150"/>
                    </a:moveTo>
                    <a:cubicBezTo>
                      <a:pt x="134" y="150"/>
                      <a:pt x="134" y="150"/>
                      <a:pt x="134" y="150"/>
                    </a:cubicBezTo>
                    <a:cubicBezTo>
                      <a:pt x="137" y="150"/>
                      <a:pt x="139" y="153"/>
                      <a:pt x="139" y="156"/>
                    </a:cubicBezTo>
                    <a:cubicBezTo>
                      <a:pt x="139" y="169"/>
                      <a:pt x="139" y="169"/>
                      <a:pt x="139" y="169"/>
                    </a:cubicBezTo>
                    <a:cubicBezTo>
                      <a:pt x="139" y="171"/>
                      <a:pt x="137" y="173"/>
                      <a:pt x="134" y="173"/>
                    </a:cubicBezTo>
                    <a:cubicBezTo>
                      <a:pt x="111" y="173"/>
                      <a:pt x="111" y="173"/>
                      <a:pt x="111" y="173"/>
                    </a:cubicBezTo>
                    <a:cubicBezTo>
                      <a:pt x="109" y="173"/>
                      <a:pt x="107" y="171"/>
                      <a:pt x="107" y="169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7" y="153"/>
                      <a:pt x="109" y="150"/>
                      <a:pt x="111" y="150"/>
                    </a:cubicBezTo>
                    <a:close/>
                    <a:moveTo>
                      <a:pt x="71" y="150"/>
                    </a:moveTo>
                    <a:cubicBezTo>
                      <a:pt x="92" y="150"/>
                      <a:pt x="92" y="150"/>
                      <a:pt x="92" y="150"/>
                    </a:cubicBezTo>
                    <a:cubicBezTo>
                      <a:pt x="95" y="150"/>
                      <a:pt x="97" y="153"/>
                      <a:pt x="97" y="156"/>
                    </a:cubicBezTo>
                    <a:cubicBezTo>
                      <a:pt x="97" y="169"/>
                      <a:pt x="97" y="169"/>
                      <a:pt x="97" y="169"/>
                    </a:cubicBezTo>
                    <a:cubicBezTo>
                      <a:pt x="97" y="171"/>
                      <a:pt x="95" y="173"/>
                      <a:pt x="92" y="173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67" y="173"/>
                      <a:pt x="65" y="171"/>
                      <a:pt x="65" y="169"/>
                    </a:cubicBezTo>
                    <a:cubicBezTo>
                      <a:pt x="65" y="156"/>
                      <a:pt x="65" y="156"/>
                      <a:pt x="65" y="156"/>
                    </a:cubicBezTo>
                    <a:cubicBezTo>
                      <a:pt x="65" y="153"/>
                      <a:pt x="67" y="150"/>
                      <a:pt x="71" y="150"/>
                    </a:cubicBezTo>
                    <a:close/>
                    <a:moveTo>
                      <a:pt x="71" y="216"/>
                    </a:moveTo>
                    <a:cubicBezTo>
                      <a:pt x="92" y="216"/>
                      <a:pt x="92" y="216"/>
                      <a:pt x="92" y="216"/>
                    </a:cubicBezTo>
                    <a:cubicBezTo>
                      <a:pt x="95" y="216"/>
                      <a:pt x="97" y="218"/>
                      <a:pt x="97" y="221"/>
                    </a:cubicBezTo>
                    <a:cubicBezTo>
                      <a:pt x="97" y="234"/>
                      <a:pt x="97" y="234"/>
                      <a:pt x="97" y="234"/>
                    </a:cubicBezTo>
                    <a:cubicBezTo>
                      <a:pt x="97" y="236"/>
                      <a:pt x="95" y="238"/>
                      <a:pt x="92" y="238"/>
                    </a:cubicBezTo>
                    <a:cubicBezTo>
                      <a:pt x="71" y="238"/>
                      <a:pt x="71" y="238"/>
                      <a:pt x="71" y="238"/>
                    </a:cubicBezTo>
                    <a:cubicBezTo>
                      <a:pt x="67" y="238"/>
                      <a:pt x="65" y="236"/>
                      <a:pt x="65" y="234"/>
                    </a:cubicBezTo>
                    <a:cubicBezTo>
                      <a:pt x="65" y="221"/>
                      <a:pt x="65" y="221"/>
                      <a:pt x="65" y="221"/>
                    </a:cubicBezTo>
                    <a:cubicBezTo>
                      <a:pt x="65" y="218"/>
                      <a:pt x="67" y="216"/>
                      <a:pt x="71" y="216"/>
                    </a:cubicBezTo>
                    <a:close/>
                    <a:moveTo>
                      <a:pt x="71" y="184"/>
                    </a:moveTo>
                    <a:cubicBezTo>
                      <a:pt x="92" y="184"/>
                      <a:pt x="92" y="184"/>
                      <a:pt x="92" y="184"/>
                    </a:cubicBezTo>
                    <a:cubicBezTo>
                      <a:pt x="95" y="184"/>
                      <a:pt x="97" y="186"/>
                      <a:pt x="97" y="188"/>
                    </a:cubicBezTo>
                    <a:cubicBezTo>
                      <a:pt x="97" y="201"/>
                      <a:pt x="97" y="201"/>
                      <a:pt x="97" y="201"/>
                    </a:cubicBezTo>
                    <a:cubicBezTo>
                      <a:pt x="97" y="204"/>
                      <a:pt x="95" y="206"/>
                      <a:pt x="92" y="206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67" y="206"/>
                      <a:pt x="65" y="204"/>
                      <a:pt x="65" y="201"/>
                    </a:cubicBezTo>
                    <a:cubicBezTo>
                      <a:pt x="65" y="188"/>
                      <a:pt x="65" y="188"/>
                      <a:pt x="65" y="188"/>
                    </a:cubicBezTo>
                    <a:cubicBezTo>
                      <a:pt x="65" y="186"/>
                      <a:pt x="67" y="184"/>
                      <a:pt x="71" y="184"/>
                    </a:cubicBezTo>
                    <a:close/>
                    <a:moveTo>
                      <a:pt x="29" y="216"/>
                    </a:moveTo>
                    <a:cubicBezTo>
                      <a:pt x="50" y="216"/>
                      <a:pt x="50" y="216"/>
                      <a:pt x="50" y="216"/>
                    </a:cubicBezTo>
                    <a:cubicBezTo>
                      <a:pt x="53" y="216"/>
                      <a:pt x="55" y="218"/>
                      <a:pt x="55" y="221"/>
                    </a:cubicBezTo>
                    <a:cubicBezTo>
                      <a:pt x="55" y="234"/>
                      <a:pt x="55" y="234"/>
                      <a:pt x="55" y="234"/>
                    </a:cubicBezTo>
                    <a:cubicBezTo>
                      <a:pt x="55" y="236"/>
                      <a:pt x="53" y="238"/>
                      <a:pt x="50" y="238"/>
                    </a:cubicBezTo>
                    <a:cubicBezTo>
                      <a:pt x="29" y="238"/>
                      <a:pt x="29" y="238"/>
                      <a:pt x="29" y="238"/>
                    </a:cubicBezTo>
                    <a:cubicBezTo>
                      <a:pt x="25" y="238"/>
                      <a:pt x="23" y="236"/>
                      <a:pt x="23" y="234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3" y="218"/>
                      <a:pt x="25" y="216"/>
                      <a:pt x="29" y="216"/>
                    </a:cubicBezTo>
                    <a:close/>
                    <a:moveTo>
                      <a:pt x="29" y="184"/>
                    </a:moveTo>
                    <a:cubicBezTo>
                      <a:pt x="50" y="184"/>
                      <a:pt x="50" y="184"/>
                      <a:pt x="50" y="184"/>
                    </a:cubicBezTo>
                    <a:cubicBezTo>
                      <a:pt x="53" y="184"/>
                      <a:pt x="55" y="186"/>
                      <a:pt x="55" y="188"/>
                    </a:cubicBezTo>
                    <a:cubicBezTo>
                      <a:pt x="55" y="201"/>
                      <a:pt x="55" y="201"/>
                      <a:pt x="55" y="201"/>
                    </a:cubicBezTo>
                    <a:cubicBezTo>
                      <a:pt x="55" y="204"/>
                      <a:pt x="53" y="206"/>
                      <a:pt x="50" y="206"/>
                    </a:cubicBezTo>
                    <a:cubicBezTo>
                      <a:pt x="29" y="206"/>
                      <a:pt x="29" y="206"/>
                      <a:pt x="29" y="206"/>
                    </a:cubicBezTo>
                    <a:cubicBezTo>
                      <a:pt x="25" y="206"/>
                      <a:pt x="23" y="204"/>
                      <a:pt x="23" y="201"/>
                    </a:cubicBezTo>
                    <a:cubicBezTo>
                      <a:pt x="23" y="188"/>
                      <a:pt x="23" y="188"/>
                      <a:pt x="23" y="188"/>
                    </a:cubicBezTo>
                    <a:cubicBezTo>
                      <a:pt x="23" y="186"/>
                      <a:pt x="25" y="184"/>
                      <a:pt x="29" y="184"/>
                    </a:cubicBezTo>
                    <a:close/>
                    <a:moveTo>
                      <a:pt x="29" y="150"/>
                    </a:moveTo>
                    <a:cubicBezTo>
                      <a:pt x="50" y="150"/>
                      <a:pt x="50" y="150"/>
                      <a:pt x="50" y="150"/>
                    </a:cubicBezTo>
                    <a:cubicBezTo>
                      <a:pt x="53" y="150"/>
                      <a:pt x="55" y="153"/>
                      <a:pt x="55" y="156"/>
                    </a:cubicBezTo>
                    <a:cubicBezTo>
                      <a:pt x="55" y="169"/>
                      <a:pt x="55" y="169"/>
                      <a:pt x="55" y="169"/>
                    </a:cubicBezTo>
                    <a:cubicBezTo>
                      <a:pt x="55" y="171"/>
                      <a:pt x="53" y="173"/>
                      <a:pt x="50" y="173"/>
                    </a:cubicBezTo>
                    <a:cubicBezTo>
                      <a:pt x="29" y="173"/>
                      <a:pt x="29" y="173"/>
                      <a:pt x="29" y="173"/>
                    </a:cubicBezTo>
                    <a:cubicBezTo>
                      <a:pt x="25" y="173"/>
                      <a:pt x="23" y="171"/>
                      <a:pt x="23" y="169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3" y="153"/>
                      <a:pt x="25" y="150"/>
                      <a:pt x="29" y="150"/>
                    </a:cubicBezTo>
                    <a:close/>
                    <a:moveTo>
                      <a:pt x="193" y="242"/>
                    </a:moveTo>
                    <a:cubicBezTo>
                      <a:pt x="193" y="249"/>
                      <a:pt x="187" y="256"/>
                      <a:pt x="179" y="256"/>
                    </a:cubicBezTo>
                    <a:cubicBezTo>
                      <a:pt x="115" y="256"/>
                      <a:pt x="64" y="256"/>
                      <a:pt x="25" y="256"/>
                    </a:cubicBezTo>
                    <a:cubicBezTo>
                      <a:pt x="18" y="256"/>
                      <a:pt x="11" y="249"/>
                      <a:pt x="11" y="242"/>
                    </a:cubicBezTo>
                    <a:cubicBezTo>
                      <a:pt x="11" y="175"/>
                      <a:pt x="11" y="92"/>
                      <a:pt x="11" y="26"/>
                    </a:cubicBezTo>
                    <a:cubicBezTo>
                      <a:pt x="11" y="18"/>
                      <a:pt x="18" y="12"/>
                      <a:pt x="25" y="12"/>
                    </a:cubicBezTo>
                    <a:cubicBezTo>
                      <a:pt x="62" y="12"/>
                      <a:pt x="111" y="12"/>
                      <a:pt x="179" y="12"/>
                    </a:cubicBezTo>
                    <a:cubicBezTo>
                      <a:pt x="187" y="12"/>
                      <a:pt x="193" y="18"/>
                      <a:pt x="193" y="26"/>
                    </a:cubicBezTo>
                    <a:cubicBezTo>
                      <a:pt x="193" y="103"/>
                      <a:pt x="193" y="162"/>
                      <a:pt x="193" y="242"/>
                    </a:cubicBezTo>
                    <a:close/>
                    <a:moveTo>
                      <a:pt x="180" y="26"/>
                    </a:moveTo>
                    <a:cubicBezTo>
                      <a:pt x="180" y="24"/>
                      <a:pt x="179" y="23"/>
                      <a:pt x="178" y="23"/>
                    </a:cubicBezTo>
                    <a:cubicBezTo>
                      <a:pt x="128" y="23"/>
                      <a:pt x="77" y="23"/>
                      <a:pt x="26" y="23"/>
                    </a:cubicBezTo>
                    <a:cubicBezTo>
                      <a:pt x="24" y="23"/>
                      <a:pt x="23" y="24"/>
                      <a:pt x="23" y="26"/>
                    </a:cubicBezTo>
                    <a:cubicBezTo>
                      <a:pt x="23" y="91"/>
                      <a:pt x="23" y="67"/>
                      <a:pt x="23" y="132"/>
                    </a:cubicBezTo>
                    <a:cubicBezTo>
                      <a:pt x="23" y="134"/>
                      <a:pt x="24" y="135"/>
                      <a:pt x="26" y="135"/>
                    </a:cubicBezTo>
                    <a:cubicBezTo>
                      <a:pt x="77" y="135"/>
                      <a:pt x="128" y="135"/>
                      <a:pt x="178" y="135"/>
                    </a:cubicBezTo>
                    <a:cubicBezTo>
                      <a:pt x="179" y="135"/>
                      <a:pt x="180" y="134"/>
                      <a:pt x="180" y="132"/>
                    </a:cubicBezTo>
                    <a:cubicBezTo>
                      <a:pt x="180" y="67"/>
                      <a:pt x="180" y="91"/>
                      <a:pt x="180" y="26"/>
                    </a:cubicBezTo>
                    <a:close/>
                    <a:moveTo>
                      <a:pt x="72" y="83"/>
                    </a:moveTo>
                    <a:cubicBezTo>
                      <a:pt x="86" y="83"/>
                      <a:pt x="94" y="72"/>
                      <a:pt x="94" y="59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46"/>
                      <a:pt x="86" y="35"/>
                      <a:pt x="72" y="35"/>
                    </a:cubicBezTo>
                    <a:cubicBezTo>
                      <a:pt x="57" y="35"/>
                      <a:pt x="48" y="46"/>
                      <a:pt x="48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72"/>
                      <a:pt x="58" y="83"/>
                      <a:pt x="72" y="83"/>
                    </a:cubicBezTo>
                    <a:close/>
                    <a:moveTo>
                      <a:pt x="78" y="59"/>
                    </a:moveTo>
                    <a:cubicBezTo>
                      <a:pt x="78" y="64"/>
                      <a:pt x="75" y="68"/>
                      <a:pt x="72" y="68"/>
                    </a:cubicBezTo>
                    <a:cubicBezTo>
                      <a:pt x="68" y="68"/>
                      <a:pt x="65" y="64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4"/>
                      <a:pt x="67" y="50"/>
                      <a:pt x="72" y="50"/>
                    </a:cubicBezTo>
                    <a:cubicBezTo>
                      <a:pt x="75" y="50"/>
                      <a:pt x="78" y="54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lose/>
                    <a:moveTo>
                      <a:pt x="96" y="75"/>
                    </a:moveTo>
                    <a:cubicBezTo>
                      <a:pt x="58" y="121"/>
                      <a:pt x="58" y="121"/>
                      <a:pt x="58" y="121"/>
                    </a:cubicBezTo>
                    <a:cubicBezTo>
                      <a:pt x="77" y="121"/>
                      <a:pt x="77" y="121"/>
                      <a:pt x="77" y="121"/>
                    </a:cubicBezTo>
                    <a:cubicBezTo>
                      <a:pt x="107" y="84"/>
                      <a:pt x="107" y="84"/>
                      <a:pt x="107" y="84"/>
                    </a:cubicBezTo>
                    <a:cubicBezTo>
                      <a:pt x="146" y="37"/>
                      <a:pt x="146" y="37"/>
                      <a:pt x="146" y="37"/>
                    </a:cubicBezTo>
                    <a:cubicBezTo>
                      <a:pt x="128" y="37"/>
                      <a:pt x="128" y="37"/>
                      <a:pt x="128" y="37"/>
                    </a:cubicBezTo>
                    <a:cubicBezTo>
                      <a:pt x="96" y="75"/>
                      <a:pt x="96" y="75"/>
                      <a:pt x="96" y="75"/>
                    </a:cubicBezTo>
                    <a:close/>
                    <a:moveTo>
                      <a:pt x="133" y="124"/>
                    </a:moveTo>
                    <a:cubicBezTo>
                      <a:pt x="147" y="124"/>
                      <a:pt x="157" y="112"/>
                      <a:pt x="157" y="99"/>
                    </a:cubicBezTo>
                    <a:cubicBezTo>
                      <a:pt x="157" y="99"/>
                      <a:pt x="157" y="99"/>
                      <a:pt x="157" y="99"/>
                    </a:cubicBezTo>
                    <a:cubicBezTo>
                      <a:pt x="157" y="86"/>
                      <a:pt x="147" y="75"/>
                      <a:pt x="133" y="75"/>
                    </a:cubicBezTo>
                    <a:cubicBezTo>
                      <a:pt x="119" y="75"/>
                      <a:pt x="109" y="86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112"/>
                      <a:pt x="119" y="124"/>
                      <a:pt x="133" y="124"/>
                    </a:cubicBezTo>
                    <a:close/>
                    <a:moveTo>
                      <a:pt x="133" y="107"/>
                    </a:moveTo>
                    <a:cubicBezTo>
                      <a:pt x="130" y="107"/>
                      <a:pt x="126" y="104"/>
                      <a:pt x="126" y="99"/>
                    </a:cubicBezTo>
                    <a:cubicBezTo>
                      <a:pt x="126" y="99"/>
                      <a:pt x="126" y="99"/>
                      <a:pt x="126" y="99"/>
                    </a:cubicBezTo>
                    <a:cubicBezTo>
                      <a:pt x="126" y="93"/>
                      <a:pt x="130" y="90"/>
                      <a:pt x="133" y="90"/>
                    </a:cubicBezTo>
                    <a:cubicBezTo>
                      <a:pt x="136" y="90"/>
                      <a:pt x="139" y="93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4"/>
                      <a:pt x="136" y="107"/>
                      <a:pt x="133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" name="Freeform 119"/>
              <p:cNvSpPr>
                <a:spLocks/>
              </p:cNvSpPr>
              <p:nvPr/>
            </p:nvSpPr>
            <p:spPr bwMode="auto">
              <a:xfrm>
                <a:off x="4761" y="181"/>
                <a:ext cx="141" cy="114"/>
              </a:xfrm>
              <a:custGeom>
                <a:avLst/>
                <a:gdLst>
                  <a:gd name="T0" fmla="*/ 29 w 59"/>
                  <a:gd name="T1" fmla="*/ 0 h 48"/>
                  <a:gd name="T2" fmla="*/ 8 w 59"/>
                  <a:gd name="T3" fmla="*/ 9 h 48"/>
                  <a:gd name="T4" fmla="*/ 0 w 59"/>
                  <a:gd name="T5" fmla="*/ 29 h 48"/>
                  <a:gd name="T6" fmla="*/ 0 w 59"/>
                  <a:gd name="T7" fmla="*/ 48 h 48"/>
                  <a:gd name="T8" fmla="*/ 23 w 59"/>
                  <a:gd name="T9" fmla="*/ 48 h 48"/>
                  <a:gd name="T10" fmla="*/ 23 w 59"/>
                  <a:gd name="T11" fmla="*/ 29 h 48"/>
                  <a:gd name="T12" fmla="*/ 24 w 59"/>
                  <a:gd name="T13" fmla="*/ 26 h 48"/>
                  <a:gd name="T14" fmla="*/ 25 w 59"/>
                  <a:gd name="T15" fmla="*/ 25 h 48"/>
                  <a:gd name="T16" fmla="*/ 25 w 59"/>
                  <a:gd name="T17" fmla="*/ 25 h 48"/>
                  <a:gd name="T18" fmla="*/ 29 w 59"/>
                  <a:gd name="T19" fmla="*/ 23 h 48"/>
                  <a:gd name="T20" fmla="*/ 59 w 59"/>
                  <a:gd name="T21" fmla="*/ 23 h 48"/>
                  <a:gd name="T22" fmla="*/ 59 w 59"/>
                  <a:gd name="T23" fmla="*/ 0 h 48"/>
                  <a:gd name="T24" fmla="*/ 29 w 59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48">
                    <a:moveTo>
                      <a:pt x="29" y="0"/>
                    </a:moveTo>
                    <a:cubicBezTo>
                      <a:pt x="21" y="0"/>
                      <a:pt x="14" y="3"/>
                      <a:pt x="8" y="9"/>
                    </a:cubicBezTo>
                    <a:cubicBezTo>
                      <a:pt x="3" y="15"/>
                      <a:pt x="0" y="22"/>
                      <a:pt x="0" y="2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7"/>
                      <a:pt x="24" y="26"/>
                      <a:pt x="24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4"/>
                      <a:pt x="26" y="23"/>
                      <a:pt x="2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" name="Freeform 120"/>
              <p:cNvSpPr>
                <a:spLocks noEditPoints="1"/>
              </p:cNvSpPr>
              <p:nvPr/>
            </p:nvSpPr>
            <p:spPr bwMode="auto">
              <a:xfrm>
                <a:off x="4921" y="100"/>
                <a:ext cx="277" cy="162"/>
              </a:xfrm>
              <a:custGeom>
                <a:avLst/>
                <a:gdLst>
                  <a:gd name="T0" fmla="*/ 108 w 116"/>
                  <a:gd name="T1" fmla="*/ 25 h 68"/>
                  <a:gd name="T2" fmla="*/ 87 w 116"/>
                  <a:gd name="T3" fmla="*/ 25 h 68"/>
                  <a:gd name="T4" fmla="*/ 58 w 116"/>
                  <a:gd name="T5" fmla="*/ 0 h 68"/>
                  <a:gd name="T6" fmla="*/ 29 w 116"/>
                  <a:gd name="T7" fmla="*/ 25 h 68"/>
                  <a:gd name="T8" fmla="*/ 9 w 116"/>
                  <a:gd name="T9" fmla="*/ 25 h 68"/>
                  <a:gd name="T10" fmla="*/ 0 w 116"/>
                  <a:gd name="T11" fmla="*/ 33 h 68"/>
                  <a:gd name="T12" fmla="*/ 0 w 116"/>
                  <a:gd name="T13" fmla="*/ 60 h 68"/>
                  <a:gd name="T14" fmla="*/ 9 w 116"/>
                  <a:gd name="T15" fmla="*/ 68 h 68"/>
                  <a:gd name="T16" fmla="*/ 108 w 116"/>
                  <a:gd name="T17" fmla="*/ 68 h 68"/>
                  <a:gd name="T18" fmla="*/ 116 w 116"/>
                  <a:gd name="T19" fmla="*/ 60 h 68"/>
                  <a:gd name="T20" fmla="*/ 116 w 116"/>
                  <a:gd name="T21" fmla="*/ 33 h 68"/>
                  <a:gd name="T22" fmla="*/ 108 w 116"/>
                  <a:gd name="T23" fmla="*/ 25 h 68"/>
                  <a:gd name="T24" fmla="*/ 58 w 116"/>
                  <a:gd name="T25" fmla="*/ 37 h 68"/>
                  <a:gd name="T26" fmla="*/ 47 w 116"/>
                  <a:gd name="T27" fmla="*/ 26 h 68"/>
                  <a:gd name="T28" fmla="*/ 58 w 116"/>
                  <a:gd name="T29" fmla="*/ 15 h 68"/>
                  <a:gd name="T30" fmla="*/ 69 w 116"/>
                  <a:gd name="T31" fmla="*/ 26 h 68"/>
                  <a:gd name="T32" fmla="*/ 58 w 116"/>
                  <a:gd name="T33" fmla="*/ 3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6" h="68">
                    <a:moveTo>
                      <a:pt x="108" y="25"/>
                    </a:moveTo>
                    <a:cubicBezTo>
                      <a:pt x="87" y="25"/>
                      <a:pt x="87" y="25"/>
                      <a:pt x="87" y="25"/>
                    </a:cubicBezTo>
                    <a:cubicBezTo>
                      <a:pt x="85" y="11"/>
                      <a:pt x="73" y="0"/>
                      <a:pt x="58" y="0"/>
                    </a:cubicBezTo>
                    <a:cubicBezTo>
                      <a:pt x="43" y="0"/>
                      <a:pt x="31" y="11"/>
                      <a:pt x="2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4" y="25"/>
                      <a:pt x="0" y="29"/>
                      <a:pt x="0" y="33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5"/>
                      <a:pt x="4" y="68"/>
                      <a:pt x="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12" y="68"/>
                      <a:pt x="116" y="65"/>
                      <a:pt x="116" y="60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6" y="29"/>
                      <a:pt x="112" y="25"/>
                      <a:pt x="108" y="25"/>
                    </a:cubicBezTo>
                    <a:close/>
                    <a:moveTo>
                      <a:pt x="58" y="37"/>
                    </a:moveTo>
                    <a:cubicBezTo>
                      <a:pt x="51" y="37"/>
                      <a:pt x="47" y="31"/>
                      <a:pt x="47" y="26"/>
                    </a:cubicBezTo>
                    <a:cubicBezTo>
                      <a:pt x="47" y="20"/>
                      <a:pt x="51" y="15"/>
                      <a:pt x="58" y="15"/>
                    </a:cubicBezTo>
                    <a:cubicBezTo>
                      <a:pt x="65" y="15"/>
                      <a:pt x="69" y="20"/>
                      <a:pt x="69" y="26"/>
                    </a:cubicBezTo>
                    <a:cubicBezTo>
                      <a:pt x="69" y="31"/>
                      <a:pt x="65" y="37"/>
                      <a:pt x="5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" name="Freeform 121"/>
              <p:cNvSpPr>
                <a:spLocks/>
              </p:cNvSpPr>
              <p:nvPr/>
            </p:nvSpPr>
            <p:spPr bwMode="auto">
              <a:xfrm>
                <a:off x="5200" y="181"/>
                <a:ext cx="155" cy="705"/>
              </a:xfrm>
              <a:custGeom>
                <a:avLst/>
                <a:gdLst>
                  <a:gd name="T0" fmla="*/ 56 w 65"/>
                  <a:gd name="T1" fmla="*/ 9 h 296"/>
                  <a:gd name="T2" fmla="*/ 36 w 65"/>
                  <a:gd name="T3" fmla="*/ 0 h 296"/>
                  <a:gd name="T4" fmla="*/ 5 w 65"/>
                  <a:gd name="T5" fmla="*/ 0 h 296"/>
                  <a:gd name="T6" fmla="*/ 5 w 65"/>
                  <a:gd name="T7" fmla="*/ 23 h 296"/>
                  <a:gd name="T8" fmla="*/ 36 w 65"/>
                  <a:gd name="T9" fmla="*/ 23 h 296"/>
                  <a:gd name="T10" fmla="*/ 40 w 65"/>
                  <a:gd name="T11" fmla="*/ 25 h 296"/>
                  <a:gd name="T12" fmla="*/ 42 w 65"/>
                  <a:gd name="T13" fmla="*/ 29 h 296"/>
                  <a:gd name="T14" fmla="*/ 42 w 65"/>
                  <a:gd name="T15" fmla="*/ 267 h 296"/>
                  <a:gd name="T16" fmla="*/ 40 w 65"/>
                  <a:gd name="T17" fmla="*/ 271 h 296"/>
                  <a:gd name="T18" fmla="*/ 36 w 65"/>
                  <a:gd name="T19" fmla="*/ 273 h 296"/>
                  <a:gd name="T20" fmla="*/ 0 w 65"/>
                  <a:gd name="T21" fmla="*/ 273 h 296"/>
                  <a:gd name="T22" fmla="*/ 0 w 65"/>
                  <a:gd name="T23" fmla="*/ 296 h 296"/>
                  <a:gd name="T24" fmla="*/ 36 w 65"/>
                  <a:gd name="T25" fmla="*/ 296 h 296"/>
                  <a:gd name="T26" fmla="*/ 56 w 65"/>
                  <a:gd name="T27" fmla="*/ 288 h 296"/>
                  <a:gd name="T28" fmla="*/ 65 w 65"/>
                  <a:gd name="T29" fmla="*/ 267 h 296"/>
                  <a:gd name="T30" fmla="*/ 65 w 65"/>
                  <a:gd name="T31" fmla="*/ 29 h 296"/>
                  <a:gd name="T32" fmla="*/ 56 w 65"/>
                  <a:gd name="T33" fmla="*/ 9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296">
                    <a:moveTo>
                      <a:pt x="56" y="9"/>
                    </a:moveTo>
                    <a:cubicBezTo>
                      <a:pt x="51" y="3"/>
                      <a:pt x="43" y="0"/>
                      <a:pt x="3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7" y="23"/>
                      <a:pt x="38" y="24"/>
                      <a:pt x="40" y="25"/>
                    </a:cubicBezTo>
                    <a:cubicBezTo>
                      <a:pt x="41" y="26"/>
                      <a:pt x="42" y="28"/>
                      <a:pt x="42" y="29"/>
                    </a:cubicBezTo>
                    <a:cubicBezTo>
                      <a:pt x="42" y="267"/>
                      <a:pt x="42" y="267"/>
                      <a:pt x="42" y="267"/>
                    </a:cubicBezTo>
                    <a:cubicBezTo>
                      <a:pt x="42" y="269"/>
                      <a:pt x="41" y="270"/>
                      <a:pt x="40" y="271"/>
                    </a:cubicBezTo>
                    <a:cubicBezTo>
                      <a:pt x="38" y="273"/>
                      <a:pt x="37" y="273"/>
                      <a:pt x="36" y="273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96"/>
                      <a:pt x="0" y="296"/>
                      <a:pt x="0" y="296"/>
                    </a:cubicBezTo>
                    <a:cubicBezTo>
                      <a:pt x="36" y="296"/>
                      <a:pt x="36" y="296"/>
                      <a:pt x="36" y="296"/>
                    </a:cubicBezTo>
                    <a:cubicBezTo>
                      <a:pt x="44" y="296"/>
                      <a:pt x="51" y="293"/>
                      <a:pt x="56" y="288"/>
                    </a:cubicBezTo>
                    <a:cubicBezTo>
                      <a:pt x="62" y="283"/>
                      <a:pt x="65" y="275"/>
                      <a:pt x="65" y="267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2"/>
                      <a:pt x="62" y="15"/>
                      <a:pt x="5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9" name="Группа 28"/>
          <p:cNvGrpSpPr>
            <a:grpSpLocks noChangeAspect="1"/>
          </p:cNvGrpSpPr>
          <p:nvPr/>
        </p:nvGrpSpPr>
        <p:grpSpPr>
          <a:xfrm>
            <a:off x="1184163" y="1179479"/>
            <a:ext cx="468000" cy="468000"/>
            <a:chOff x="1873712" y="1160238"/>
            <a:chExt cx="468000" cy="468000"/>
          </a:xfrm>
        </p:grpSpPr>
        <p:sp>
          <p:nvSpPr>
            <p:cNvPr id="30" name="Овал 8"/>
            <p:cNvSpPr/>
            <p:nvPr/>
          </p:nvSpPr>
          <p:spPr bwMode="auto">
            <a:xfrm>
              <a:off x="1873712" y="1160238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31" name="Picture 1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944646" y="1282255"/>
              <a:ext cx="312290" cy="216284"/>
            </a:xfrm>
            <a:prstGeom prst="rect">
              <a:avLst/>
            </a:prstGeom>
          </p:spPr>
        </p:pic>
      </p:grpSp>
      <p:grpSp>
        <p:nvGrpSpPr>
          <p:cNvPr id="32" name="Группа 31"/>
          <p:cNvGrpSpPr>
            <a:grpSpLocks noChangeAspect="1"/>
          </p:cNvGrpSpPr>
          <p:nvPr/>
        </p:nvGrpSpPr>
        <p:grpSpPr>
          <a:xfrm>
            <a:off x="1184163" y="1971850"/>
            <a:ext cx="468000" cy="468000"/>
            <a:chOff x="1873712" y="1726935"/>
            <a:chExt cx="468000" cy="468000"/>
          </a:xfrm>
        </p:grpSpPr>
        <p:sp>
          <p:nvSpPr>
            <p:cNvPr id="33" name="Овал 8"/>
            <p:cNvSpPr/>
            <p:nvPr/>
          </p:nvSpPr>
          <p:spPr bwMode="auto">
            <a:xfrm>
              <a:off x="1873712" y="1726935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34" name="Picture 3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995142" y="1792154"/>
              <a:ext cx="238999" cy="308274"/>
            </a:xfrm>
            <a:prstGeom prst="rect">
              <a:avLst/>
            </a:prstGeom>
          </p:spPr>
        </p:pic>
      </p:grpSp>
      <p:grpSp>
        <p:nvGrpSpPr>
          <p:cNvPr id="35" name="Группа 34"/>
          <p:cNvGrpSpPr>
            <a:grpSpLocks noChangeAspect="1"/>
          </p:cNvGrpSpPr>
          <p:nvPr/>
        </p:nvGrpSpPr>
        <p:grpSpPr>
          <a:xfrm>
            <a:off x="1184163" y="2764221"/>
            <a:ext cx="468000" cy="468000"/>
            <a:chOff x="1873712" y="2301871"/>
            <a:chExt cx="468000" cy="468000"/>
          </a:xfrm>
        </p:grpSpPr>
        <p:sp>
          <p:nvSpPr>
            <p:cNvPr id="36" name="Овал 8"/>
            <p:cNvSpPr/>
            <p:nvPr/>
          </p:nvSpPr>
          <p:spPr bwMode="auto">
            <a:xfrm>
              <a:off x="1873712" y="2301871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37" name="Picture 7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990473" y="2379891"/>
              <a:ext cx="234478" cy="295646"/>
            </a:xfrm>
            <a:prstGeom prst="rect">
              <a:avLst/>
            </a:prstGeom>
          </p:spPr>
        </p:pic>
      </p:grpSp>
      <p:grpSp>
        <p:nvGrpSpPr>
          <p:cNvPr id="38" name="Группа 37"/>
          <p:cNvGrpSpPr>
            <a:grpSpLocks noChangeAspect="1"/>
          </p:cNvGrpSpPr>
          <p:nvPr/>
        </p:nvGrpSpPr>
        <p:grpSpPr>
          <a:xfrm>
            <a:off x="1184163" y="3556592"/>
            <a:ext cx="468000" cy="468000"/>
            <a:chOff x="1873712" y="2875373"/>
            <a:chExt cx="468000" cy="468000"/>
          </a:xfrm>
        </p:grpSpPr>
        <p:sp>
          <p:nvSpPr>
            <p:cNvPr id="39" name="Овал 8"/>
            <p:cNvSpPr/>
            <p:nvPr/>
          </p:nvSpPr>
          <p:spPr bwMode="auto">
            <a:xfrm>
              <a:off x="1873712" y="287537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40" name="Picture 1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962265" y="2993108"/>
              <a:ext cx="313412" cy="232531"/>
            </a:xfrm>
            <a:prstGeom prst="rect">
              <a:avLst/>
            </a:prstGeom>
          </p:spPr>
        </p:pic>
      </p:grpSp>
      <p:grpSp>
        <p:nvGrpSpPr>
          <p:cNvPr id="41" name="Группа 40"/>
          <p:cNvGrpSpPr>
            <a:grpSpLocks noChangeAspect="1"/>
          </p:cNvGrpSpPr>
          <p:nvPr/>
        </p:nvGrpSpPr>
        <p:grpSpPr>
          <a:xfrm>
            <a:off x="1794759" y="1179479"/>
            <a:ext cx="468000" cy="468000"/>
            <a:chOff x="2518846" y="1178298"/>
            <a:chExt cx="468000" cy="468000"/>
          </a:xfrm>
        </p:grpSpPr>
        <p:sp>
          <p:nvSpPr>
            <p:cNvPr id="42" name="Овал 8"/>
            <p:cNvSpPr/>
            <p:nvPr/>
          </p:nvSpPr>
          <p:spPr bwMode="auto">
            <a:xfrm>
              <a:off x="2518846" y="1178298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43" name="Picture 2" descr="C:\Users\Strahovmv\Desktop\РАБОЧИЙ СТОЛ\14. БИБЛИОТЕКИ\ICONS FREE\if_cube-block-box-shipping_2205214.pn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2209" y="1261661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4" name="Группа 43"/>
          <p:cNvGrpSpPr>
            <a:grpSpLocks noChangeAspect="1"/>
          </p:cNvGrpSpPr>
          <p:nvPr/>
        </p:nvGrpSpPr>
        <p:grpSpPr>
          <a:xfrm>
            <a:off x="1794759" y="1971850"/>
            <a:ext cx="468000" cy="468000"/>
            <a:chOff x="2518846" y="1744995"/>
            <a:chExt cx="468000" cy="468000"/>
          </a:xfrm>
        </p:grpSpPr>
        <p:sp>
          <p:nvSpPr>
            <p:cNvPr id="45" name="Овал 8"/>
            <p:cNvSpPr/>
            <p:nvPr/>
          </p:nvSpPr>
          <p:spPr bwMode="auto">
            <a:xfrm>
              <a:off x="2518846" y="1744995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46" name="Picture 3" descr="C:\Users\Strahovmv\Desktop\РАБОЧИЙ СТОЛ\14. БИБЛИОТЕКИ\ICONS FREE\if_12_2135803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5728" y="1823451"/>
              <a:ext cx="252000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7" name="Группа 46"/>
          <p:cNvGrpSpPr>
            <a:grpSpLocks noChangeAspect="1"/>
          </p:cNvGrpSpPr>
          <p:nvPr/>
        </p:nvGrpSpPr>
        <p:grpSpPr>
          <a:xfrm>
            <a:off x="1794759" y="2764221"/>
            <a:ext cx="468000" cy="468000"/>
            <a:chOff x="2518846" y="2462806"/>
            <a:chExt cx="468000" cy="468000"/>
          </a:xfrm>
        </p:grpSpPr>
        <p:sp>
          <p:nvSpPr>
            <p:cNvPr id="48" name="Овал 8"/>
            <p:cNvSpPr/>
            <p:nvPr/>
          </p:nvSpPr>
          <p:spPr bwMode="auto">
            <a:xfrm>
              <a:off x="2518846" y="2462806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49" name="Picture 4" descr="C:\Users\Strahovmv\Desktop\РАБОЧИЙ СТОЛ\14. БИБЛИОТЕКИ\ICONS FREE\if_adjust-panel-customize-tune_2205223.pn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6846" y="2570472"/>
              <a:ext cx="252000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0" name="Группа 49"/>
          <p:cNvGrpSpPr>
            <a:grpSpLocks noChangeAspect="1"/>
          </p:cNvGrpSpPr>
          <p:nvPr/>
        </p:nvGrpSpPr>
        <p:grpSpPr>
          <a:xfrm>
            <a:off x="1794759" y="3556592"/>
            <a:ext cx="468000" cy="468000"/>
            <a:chOff x="2518846" y="2875373"/>
            <a:chExt cx="468000" cy="468000"/>
          </a:xfrm>
        </p:grpSpPr>
        <p:sp>
          <p:nvSpPr>
            <p:cNvPr id="51" name="Овал 8"/>
            <p:cNvSpPr/>
            <p:nvPr/>
          </p:nvSpPr>
          <p:spPr bwMode="auto">
            <a:xfrm>
              <a:off x="2518846" y="287537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52" name="Picture 5" descr="C:\Users\Strahovmv\Desktop\РАБОЧИЙ СТОЛ\14. БИБЛИОТЕКИ\ICONS FREE\if_award-price-guarantee-ribbon_2205212.png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3076" y="3001373"/>
              <a:ext cx="216000" cy="216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3" name="Группа 52"/>
          <p:cNvGrpSpPr>
            <a:grpSpLocks noChangeAspect="1"/>
          </p:cNvGrpSpPr>
          <p:nvPr/>
        </p:nvGrpSpPr>
        <p:grpSpPr>
          <a:xfrm>
            <a:off x="2454102" y="1179479"/>
            <a:ext cx="468000" cy="468000"/>
            <a:chOff x="3151892" y="1187930"/>
            <a:chExt cx="468000" cy="468000"/>
          </a:xfrm>
        </p:grpSpPr>
        <p:sp>
          <p:nvSpPr>
            <p:cNvPr id="54" name="Овал 8"/>
            <p:cNvSpPr/>
            <p:nvPr/>
          </p:nvSpPr>
          <p:spPr bwMode="auto">
            <a:xfrm>
              <a:off x="3151892" y="1187930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55" name="Picture 2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2802" y="1306862"/>
              <a:ext cx="249647" cy="2496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6" name="Группа 55"/>
          <p:cNvGrpSpPr>
            <a:grpSpLocks noChangeAspect="1"/>
          </p:cNvGrpSpPr>
          <p:nvPr/>
        </p:nvGrpSpPr>
        <p:grpSpPr>
          <a:xfrm>
            <a:off x="2454102" y="1971850"/>
            <a:ext cx="468000" cy="468000"/>
            <a:chOff x="3151892" y="1907027"/>
            <a:chExt cx="468000" cy="468000"/>
          </a:xfrm>
        </p:grpSpPr>
        <p:sp>
          <p:nvSpPr>
            <p:cNvPr id="57" name="Овал 8"/>
            <p:cNvSpPr/>
            <p:nvPr/>
          </p:nvSpPr>
          <p:spPr bwMode="auto">
            <a:xfrm>
              <a:off x="3151892" y="1907027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58" name="Picture 3" descr="C:\Users\Strahovmv\Desktop\РАБОЧИЙ СТОЛ\14. БИБЛИОТЕКИ\ICONS FREE\if_9_2135806.png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5407" y="2010852"/>
              <a:ext cx="252000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9" name="Группа 58"/>
          <p:cNvGrpSpPr>
            <a:grpSpLocks noChangeAspect="1"/>
          </p:cNvGrpSpPr>
          <p:nvPr/>
        </p:nvGrpSpPr>
        <p:grpSpPr>
          <a:xfrm>
            <a:off x="2454102" y="2764221"/>
            <a:ext cx="468000" cy="468000"/>
            <a:chOff x="3151892" y="2638163"/>
            <a:chExt cx="468000" cy="468000"/>
          </a:xfrm>
        </p:grpSpPr>
        <p:sp>
          <p:nvSpPr>
            <p:cNvPr id="60" name="Овал 8"/>
            <p:cNvSpPr/>
            <p:nvPr/>
          </p:nvSpPr>
          <p:spPr bwMode="auto">
            <a:xfrm>
              <a:off x="3151892" y="263816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61" name="Picture 5" descr="C:\Users\Strahovmv\Desktop\РАБОЧИЙ СТОЛ\14. БИБЛИОТЕКИ\ICONS FREE\if_4_2135935.png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5250" y="2734610"/>
              <a:ext cx="252000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2" name="Группа 61"/>
          <p:cNvGrpSpPr>
            <a:grpSpLocks noChangeAspect="1"/>
          </p:cNvGrpSpPr>
          <p:nvPr/>
        </p:nvGrpSpPr>
        <p:grpSpPr>
          <a:xfrm>
            <a:off x="3116995" y="1179479"/>
            <a:ext cx="468000" cy="468000"/>
            <a:chOff x="3763836" y="1197685"/>
            <a:chExt cx="468000" cy="468000"/>
          </a:xfrm>
        </p:grpSpPr>
        <p:sp>
          <p:nvSpPr>
            <p:cNvPr id="63" name="Овал 8"/>
            <p:cNvSpPr/>
            <p:nvPr/>
          </p:nvSpPr>
          <p:spPr bwMode="auto">
            <a:xfrm>
              <a:off x="3763836" y="1197685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64" name="Picture 2" descr="C:\Users\Strahovmv\Desktop\РАБОЧИЙ СТОЛ\3. ПАПКИ\01. VA АУТСОРСИНГ ПРЕЗЕНТАЦИЙ\ФОТО\ИКОНКИ\img_65829.png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BEBA8EAE-BF5A-486C-A8C5-ECC9F3942E4B}">
                  <a14:imgProps xmlns:a14="http://schemas.microsoft.com/office/drawing/2010/main">
                    <a14:imgLayer r:embed="rId2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6385" y="1286022"/>
              <a:ext cx="229885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5" name="Группа 64"/>
          <p:cNvGrpSpPr>
            <a:grpSpLocks noChangeAspect="1"/>
          </p:cNvGrpSpPr>
          <p:nvPr/>
        </p:nvGrpSpPr>
        <p:grpSpPr>
          <a:xfrm>
            <a:off x="3116995" y="1971850"/>
            <a:ext cx="468000" cy="468000"/>
            <a:chOff x="3763836" y="1878682"/>
            <a:chExt cx="468000" cy="468000"/>
          </a:xfrm>
        </p:grpSpPr>
        <p:sp>
          <p:nvSpPr>
            <p:cNvPr id="66" name="Овал 8"/>
            <p:cNvSpPr/>
            <p:nvPr/>
          </p:nvSpPr>
          <p:spPr bwMode="auto">
            <a:xfrm>
              <a:off x="3763836" y="1878682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67" name="Picture 3" descr="C:\Users\Strahovmv\Desktop\РАБОЧИЙ СТОЛ\3. ПАПКИ\01. VA АУТСОРСИНГ ПРЕЗЕНТАЦИЙ\ФОТО\ИКОНКИ\c45d9c04392f581ee5c0030f8ee945e0.png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4422" y="1986682"/>
              <a:ext cx="253810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8" name="Группа 67"/>
          <p:cNvGrpSpPr>
            <a:grpSpLocks noChangeAspect="1"/>
          </p:cNvGrpSpPr>
          <p:nvPr/>
        </p:nvGrpSpPr>
        <p:grpSpPr>
          <a:xfrm>
            <a:off x="3116995" y="2764221"/>
            <a:ext cx="468000" cy="468000"/>
            <a:chOff x="3763836" y="2539343"/>
            <a:chExt cx="468000" cy="468000"/>
          </a:xfrm>
        </p:grpSpPr>
        <p:sp>
          <p:nvSpPr>
            <p:cNvPr id="69" name="Овал 8"/>
            <p:cNvSpPr/>
            <p:nvPr/>
          </p:nvSpPr>
          <p:spPr bwMode="auto">
            <a:xfrm>
              <a:off x="3763836" y="253934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70" name="Picture 4" descr="C:\Users\Strahovmv\Desktop\РАБОЧИЙ СТОЛ\3. ПАПКИ\01. VA АУТСОРСИНГ ПРЕЗЕНТАЦИЙ\ФОТО\ИКОНКИ\107828.png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BEBA8EAE-BF5A-486C-A8C5-ECC9F3942E4B}">
                  <a14:imgProps xmlns:a14="http://schemas.microsoft.com/office/drawing/2010/main">
                    <a14:imgLayer r:embed="rId2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35836" y="2614714"/>
              <a:ext cx="324000" cy="32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1" name="Группа 70"/>
          <p:cNvGrpSpPr>
            <a:grpSpLocks noChangeAspect="1"/>
          </p:cNvGrpSpPr>
          <p:nvPr/>
        </p:nvGrpSpPr>
        <p:grpSpPr>
          <a:xfrm>
            <a:off x="3767652" y="1179479"/>
            <a:ext cx="468000" cy="468000"/>
            <a:chOff x="4389849" y="1210292"/>
            <a:chExt cx="468000" cy="468000"/>
          </a:xfrm>
        </p:grpSpPr>
        <p:sp>
          <p:nvSpPr>
            <p:cNvPr id="72" name="Овал 8"/>
            <p:cNvSpPr/>
            <p:nvPr/>
          </p:nvSpPr>
          <p:spPr bwMode="auto">
            <a:xfrm>
              <a:off x="4389849" y="1210292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73" name="Picture 2" descr="C:\Users\Strahovmv\Desktop\РАБОЧИЙ СТОЛ\3. ПАПКИ\01. VA АУТСОРСИНГ ПРЕЗЕНТАЦИЙ\ФОТО\ИКОНКИ\kisspng-the-finger-computer-icons-middle-finger-symbol-user-5acec8a5cf3f14_7934797315235012218489.jpg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BEBA8EAE-BF5A-486C-A8C5-ECC9F3942E4B}">
                  <a14:imgProps xmlns:a14="http://schemas.microsoft.com/office/drawing/2010/main">
                    <a14:imgLayer r:embed="rId27">
                      <a14:imgEffect>
                        <a14:backgroundRemoval t="1556" b="99222" l="0" r="100000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1814" y="1264292"/>
              <a:ext cx="36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Группа 73"/>
          <p:cNvGrpSpPr>
            <a:grpSpLocks noChangeAspect="1"/>
          </p:cNvGrpSpPr>
          <p:nvPr/>
        </p:nvGrpSpPr>
        <p:grpSpPr>
          <a:xfrm>
            <a:off x="3767652" y="1971850"/>
            <a:ext cx="468000" cy="468000"/>
            <a:chOff x="4389849" y="1776989"/>
            <a:chExt cx="468000" cy="468000"/>
          </a:xfrm>
        </p:grpSpPr>
        <p:sp>
          <p:nvSpPr>
            <p:cNvPr id="75" name="Овал 8"/>
            <p:cNvSpPr/>
            <p:nvPr/>
          </p:nvSpPr>
          <p:spPr bwMode="auto">
            <a:xfrm>
              <a:off x="4389849" y="1776989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76" name="Picture 3" descr="C:\Users\Strahovmv\Desktop\РАБОЧИЙ СТОЛ\3. ПАПКИ\01. VA АУТСОРСИНГ ПРЕЗЕНТАЦИЙ\ФОТО\ИКОНКИ\d43b547edb62104a50c30918b62d8522.png"/>
            <p:cNvPicPr>
              <a:picLocks noChangeAspect="1" noChangeArrowheads="1"/>
            </p:cNvPicPr>
            <p:nvPr/>
          </p:nvPicPr>
          <p:blipFill>
            <a:blip r:embed="rId28" cstate="print">
              <a:extLst>
                <a:ext uri="{BEBA8EAE-BF5A-486C-A8C5-ECC9F3942E4B}">
                  <a14:imgProps xmlns:a14="http://schemas.microsoft.com/office/drawing/2010/main">
                    <a14:imgLayer r:embed="rId29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82133" y="1866989"/>
              <a:ext cx="287707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7" name="Группа 76"/>
          <p:cNvGrpSpPr>
            <a:grpSpLocks noChangeAspect="1"/>
          </p:cNvGrpSpPr>
          <p:nvPr/>
        </p:nvGrpSpPr>
        <p:grpSpPr>
          <a:xfrm>
            <a:off x="3767652" y="2764221"/>
            <a:ext cx="468000" cy="468000"/>
            <a:chOff x="4389849" y="2494800"/>
            <a:chExt cx="468000" cy="468000"/>
          </a:xfrm>
        </p:grpSpPr>
        <p:sp>
          <p:nvSpPr>
            <p:cNvPr id="78" name="Овал 8"/>
            <p:cNvSpPr/>
            <p:nvPr/>
          </p:nvSpPr>
          <p:spPr bwMode="auto">
            <a:xfrm>
              <a:off x="4389849" y="2494800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79" name="Picture 5" descr="C:\Users\Strahovmv\Desktop\РАБОЧИЙ СТОЛ\3. ПАПКИ\01. VA АУТСОРСИНГ ПРЕЗЕНТАЦИЙ\ФОТО\ИКОНКИ\checked_2-512.png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BEBA8EAE-BF5A-486C-A8C5-ECC9F3942E4B}">
                  <a14:imgProps xmlns:a14="http://schemas.microsoft.com/office/drawing/2010/main">
                    <a14:imgLayer r:embed="rId3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79849" y="2584800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0" name="Группа 79"/>
          <p:cNvGrpSpPr>
            <a:grpSpLocks noChangeAspect="1"/>
          </p:cNvGrpSpPr>
          <p:nvPr/>
        </p:nvGrpSpPr>
        <p:grpSpPr>
          <a:xfrm>
            <a:off x="3767652" y="3556592"/>
            <a:ext cx="468000" cy="468000"/>
            <a:chOff x="4389849" y="2875373"/>
            <a:chExt cx="468000" cy="468000"/>
          </a:xfrm>
        </p:grpSpPr>
        <p:sp>
          <p:nvSpPr>
            <p:cNvPr id="81" name="Овал 8"/>
            <p:cNvSpPr/>
            <p:nvPr/>
          </p:nvSpPr>
          <p:spPr bwMode="auto">
            <a:xfrm>
              <a:off x="4389849" y="287537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82" name="Picture 7" descr="C:\Users\Strahovmv\Desktop\РАБОЧИЙ СТОЛ\3. ПАПКИ\01. VA АУТСОРСИНГ ПРЕЗЕНТАЦИЙ\ФОТО\ИКОНКИ\0020.png"/>
            <p:cNvPicPr>
              <a:picLocks noChangeAspect="1" noChangeArrowheads="1"/>
            </p:cNvPicPr>
            <p:nvPr/>
          </p:nvPicPr>
          <p:blipFill>
            <a:blip r:embed="rId32" cstate="print">
              <a:extLst>
                <a:ext uri="{BEBA8EAE-BF5A-486C-A8C5-ECC9F3942E4B}">
                  <a14:imgProps xmlns:a14="http://schemas.microsoft.com/office/drawing/2010/main">
                    <a14:imgLayer r:embed="rId3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2341" y="2947373"/>
              <a:ext cx="383017" cy="32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3" name="Группа 82"/>
          <p:cNvGrpSpPr>
            <a:grpSpLocks noChangeAspect="1"/>
          </p:cNvGrpSpPr>
          <p:nvPr/>
        </p:nvGrpSpPr>
        <p:grpSpPr>
          <a:xfrm>
            <a:off x="4383675" y="1179479"/>
            <a:ext cx="468000" cy="468000"/>
            <a:chOff x="5029929" y="1216144"/>
            <a:chExt cx="468000" cy="468000"/>
          </a:xfrm>
        </p:grpSpPr>
        <p:sp>
          <p:nvSpPr>
            <p:cNvPr id="84" name="Овал 8"/>
            <p:cNvSpPr/>
            <p:nvPr/>
          </p:nvSpPr>
          <p:spPr bwMode="auto">
            <a:xfrm>
              <a:off x="5029929" y="1216144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85" name="Picture 2" descr="C:\Users\Strahovmv\Desktop\РАБОЧИЙ СТОЛ\3. ПАПКИ\01. VA АУТСОРСИНГ ПРЕЗЕНТАЦИЙ\ФОТО\ИКОНКИ\0023.png"/>
            <p:cNvPicPr>
              <a:picLocks noChangeAspect="1" noChangeArrowheads="1"/>
            </p:cNvPicPr>
            <p:nvPr/>
          </p:nvPicPr>
          <p:blipFill>
            <a:blip r:embed="rId34" cstate="print">
              <a:extLst>
                <a:ext uri="{BEBA8EAE-BF5A-486C-A8C5-ECC9F3942E4B}">
                  <a14:imgProps xmlns:a14="http://schemas.microsoft.com/office/drawing/2010/main">
                    <a14:imgLayer r:embed="rId3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3171" y="1333336"/>
              <a:ext cx="321516" cy="27006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6" name="Группа 85"/>
          <p:cNvGrpSpPr>
            <a:grpSpLocks noChangeAspect="1"/>
          </p:cNvGrpSpPr>
          <p:nvPr/>
        </p:nvGrpSpPr>
        <p:grpSpPr>
          <a:xfrm>
            <a:off x="4383675" y="1971850"/>
            <a:ext cx="468000" cy="468000"/>
            <a:chOff x="5029929" y="1782841"/>
            <a:chExt cx="468000" cy="468000"/>
          </a:xfrm>
        </p:grpSpPr>
        <p:sp>
          <p:nvSpPr>
            <p:cNvPr id="87" name="Овал 8"/>
            <p:cNvSpPr/>
            <p:nvPr/>
          </p:nvSpPr>
          <p:spPr bwMode="auto">
            <a:xfrm>
              <a:off x="5029929" y="1782841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88" name="Picture 37" descr="C:\Users\Strahovmv\Desktop\РАБОЧИЙ СТОЛ\3. ПАПКИ\01. VA АУТСОРСИНГ ПРЕЗЕНТАЦИЙ\ФОТО\ИКОНКИ\43a0bfc0fda0f7191ad8d910523bf1e9.png"/>
            <p:cNvPicPr>
              <a:picLocks noChangeAspect="1" noChangeArrowheads="1"/>
            </p:cNvPicPr>
            <p:nvPr/>
          </p:nvPicPr>
          <p:blipFill>
            <a:blip r:embed="rId36" cstate="print">
              <a:extLst>
                <a:ext uri="{BEBA8EAE-BF5A-486C-A8C5-ECC9F3942E4B}">
                  <a14:imgProps xmlns:a14="http://schemas.microsoft.com/office/drawing/2010/main">
                    <a14:imgLayer r:embed="rId3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19929" y="1864397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9" name="Группа 88"/>
          <p:cNvGrpSpPr>
            <a:grpSpLocks noChangeAspect="1"/>
          </p:cNvGrpSpPr>
          <p:nvPr/>
        </p:nvGrpSpPr>
        <p:grpSpPr>
          <a:xfrm>
            <a:off x="4383675" y="2764221"/>
            <a:ext cx="468000" cy="468000"/>
            <a:chOff x="5029929" y="2500652"/>
            <a:chExt cx="468000" cy="468000"/>
          </a:xfrm>
        </p:grpSpPr>
        <p:sp>
          <p:nvSpPr>
            <p:cNvPr id="90" name="Овал 8"/>
            <p:cNvSpPr/>
            <p:nvPr/>
          </p:nvSpPr>
          <p:spPr bwMode="auto">
            <a:xfrm>
              <a:off x="5029929" y="2500652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91" name="Picture 11" descr="C:\Users\Strahovmv\Desktop\РАБОЧИЙ СТОЛ\3. ПАПКИ\01. VA АУТСОРСИНГ ПРЕЗЕНТАЦИЙ\ФОТО\ИКОНКИ\0014.png"/>
            <p:cNvPicPr>
              <a:picLocks noChangeAspect="1" noChangeArrowheads="1"/>
            </p:cNvPicPr>
            <p:nvPr/>
          </p:nvPicPr>
          <p:blipFill>
            <a:blip r:embed="rId38" cstate="print">
              <a:extLst>
                <a:ext uri="{BEBA8EAE-BF5A-486C-A8C5-ECC9F3942E4B}">
                  <a14:imgProps xmlns:a14="http://schemas.microsoft.com/office/drawing/2010/main">
                    <a14:imgLayer r:embed="rId39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5585" y="2533484"/>
              <a:ext cx="456689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92" name="Группа 91"/>
          <p:cNvGrpSpPr>
            <a:grpSpLocks noChangeAspect="1"/>
          </p:cNvGrpSpPr>
          <p:nvPr/>
        </p:nvGrpSpPr>
        <p:grpSpPr>
          <a:xfrm>
            <a:off x="4383675" y="3556592"/>
            <a:ext cx="468000" cy="468000"/>
            <a:chOff x="5029929" y="2875373"/>
            <a:chExt cx="468000" cy="468000"/>
          </a:xfrm>
        </p:grpSpPr>
        <p:sp>
          <p:nvSpPr>
            <p:cNvPr id="93" name="Овал 8"/>
            <p:cNvSpPr/>
            <p:nvPr/>
          </p:nvSpPr>
          <p:spPr bwMode="auto">
            <a:xfrm>
              <a:off x="5029929" y="287537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94" name="Picture 3" descr="C:\Users\Strahovmv\Desktop\РАБОЧИЙ СТОЛ\3. ПАПКИ\01. VA АУТСОРСИНГ ПРЕЗЕНТАЦИЙ\ФОТО\ИКОНКИ\ncBBnqg7i.png"/>
            <p:cNvPicPr>
              <a:picLocks noChangeAspect="1" noChangeArrowheads="1"/>
            </p:cNvPicPr>
            <p:nvPr/>
          </p:nvPicPr>
          <p:blipFill>
            <a:blip r:embed="rId40" cstate="print">
              <a:extLst>
                <a:ext uri="{BEBA8EAE-BF5A-486C-A8C5-ECC9F3942E4B}">
                  <a14:imgProps xmlns:a14="http://schemas.microsoft.com/office/drawing/2010/main">
                    <a14:imgLayer r:embed="rId4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3929" y="2929373"/>
              <a:ext cx="36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95" name="Группа 94"/>
          <p:cNvGrpSpPr>
            <a:grpSpLocks noChangeAspect="1"/>
          </p:cNvGrpSpPr>
          <p:nvPr/>
        </p:nvGrpSpPr>
        <p:grpSpPr>
          <a:xfrm>
            <a:off x="5009405" y="1179479"/>
            <a:ext cx="468000" cy="468000"/>
            <a:chOff x="5684076" y="1212640"/>
            <a:chExt cx="468000" cy="468000"/>
          </a:xfrm>
        </p:grpSpPr>
        <p:sp>
          <p:nvSpPr>
            <p:cNvPr id="96" name="Овал 8"/>
            <p:cNvSpPr/>
            <p:nvPr/>
          </p:nvSpPr>
          <p:spPr bwMode="auto">
            <a:xfrm>
              <a:off x="5684076" y="1212640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97" name="Picture 2" descr="C:\Users\Strahovmv\Desktop\РАБОЧИЙ СТОЛ\3. ПАПКИ\01. VA АУТСОРСИНГ ПРЕЗЕНТАЦИЙ\ФОТО\ИКОНКИ\87932-tick.png"/>
            <p:cNvPicPr>
              <a:picLocks noChangeAspect="1" noChangeArrowheads="1"/>
            </p:cNvPicPr>
            <p:nvPr/>
          </p:nvPicPr>
          <p:blipFill>
            <a:blip r:embed="rId42" cstate="print">
              <a:extLst>
                <a:ext uri="{BEBA8EAE-BF5A-486C-A8C5-ECC9F3942E4B}">
                  <a14:imgProps xmlns:a14="http://schemas.microsoft.com/office/drawing/2010/main">
                    <a14:imgLayer r:embed="rId4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81005" y="1300977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98" name="Группа 97"/>
          <p:cNvGrpSpPr>
            <a:grpSpLocks noChangeAspect="1"/>
          </p:cNvGrpSpPr>
          <p:nvPr/>
        </p:nvGrpSpPr>
        <p:grpSpPr>
          <a:xfrm>
            <a:off x="5009405" y="1971850"/>
            <a:ext cx="468000" cy="468000"/>
            <a:chOff x="5684076" y="1893637"/>
            <a:chExt cx="468000" cy="468000"/>
          </a:xfrm>
        </p:grpSpPr>
        <p:sp>
          <p:nvSpPr>
            <p:cNvPr id="99" name="Овал 8"/>
            <p:cNvSpPr/>
            <p:nvPr/>
          </p:nvSpPr>
          <p:spPr bwMode="auto">
            <a:xfrm>
              <a:off x="5684076" y="1893637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00" name="Picture 3" descr="C:\Users\Strahovmv\Desktop\РАБОЧИЙ СТОЛ\3. ПАПКИ\01. VA АУТСОРСИНГ ПРЕЗЕНТАЦИЙ\ФОТО\ИКОНКИ\d149f00605201a51aa42cc23ac442341.png"/>
            <p:cNvPicPr>
              <a:picLocks noChangeAspect="1" noChangeArrowheads="1"/>
            </p:cNvPicPr>
            <p:nvPr/>
          </p:nvPicPr>
          <p:blipFill>
            <a:blip r:embed="rId44" cstate="print">
              <a:extLst>
                <a:ext uri="{BEBA8EAE-BF5A-486C-A8C5-ECC9F3942E4B}">
                  <a14:imgProps xmlns:a14="http://schemas.microsoft.com/office/drawing/2010/main">
                    <a14:imgLayer r:embed="rId4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1701" y="1983637"/>
              <a:ext cx="33126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1" name="Группа 100"/>
          <p:cNvGrpSpPr>
            <a:grpSpLocks noChangeAspect="1"/>
          </p:cNvGrpSpPr>
          <p:nvPr/>
        </p:nvGrpSpPr>
        <p:grpSpPr>
          <a:xfrm>
            <a:off x="5009405" y="2764221"/>
            <a:ext cx="468000" cy="468000"/>
            <a:chOff x="5684076" y="2554298"/>
            <a:chExt cx="468000" cy="468000"/>
          </a:xfrm>
        </p:grpSpPr>
        <p:sp>
          <p:nvSpPr>
            <p:cNvPr id="102" name="Овал 8"/>
            <p:cNvSpPr/>
            <p:nvPr/>
          </p:nvSpPr>
          <p:spPr bwMode="auto">
            <a:xfrm>
              <a:off x="5684076" y="2554298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03" name="Picture 4" descr="C:\Users\Strahovmv\Desktop\РАБОЧИЙ СТОЛ\3. ПАПКИ\01. VA АУТСОРСИНГ ПРЕЗЕНТАЦИЙ\ФОТО\ИКОНКИ\Грузчики 1.png"/>
            <p:cNvPicPr>
              <a:picLocks noChangeAspect="1" noChangeArrowheads="1"/>
            </p:cNvPicPr>
            <p:nvPr/>
          </p:nvPicPr>
          <p:blipFill>
            <a:blip r:embed="rId46" cstate="print">
              <a:extLst>
                <a:ext uri="{BEBA8EAE-BF5A-486C-A8C5-ECC9F3942E4B}">
                  <a14:imgProps xmlns:a14="http://schemas.microsoft.com/office/drawing/2010/main">
                    <a14:imgLayer r:embed="rId4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7449" y="2630972"/>
              <a:ext cx="295532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4" name="Группа 103"/>
          <p:cNvGrpSpPr>
            <a:grpSpLocks noChangeAspect="1"/>
          </p:cNvGrpSpPr>
          <p:nvPr/>
        </p:nvGrpSpPr>
        <p:grpSpPr>
          <a:xfrm>
            <a:off x="5635136" y="1179479"/>
            <a:ext cx="468000" cy="468000"/>
            <a:chOff x="6331191" y="1207642"/>
            <a:chExt cx="468000" cy="468000"/>
          </a:xfrm>
        </p:grpSpPr>
        <p:sp>
          <p:nvSpPr>
            <p:cNvPr id="105" name="Овал 8"/>
            <p:cNvSpPr/>
            <p:nvPr/>
          </p:nvSpPr>
          <p:spPr bwMode="auto">
            <a:xfrm>
              <a:off x="6331191" y="1207642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06" name="Picture 2" descr="C:\Users\Strahovmv\Desktop\РАБОЧИЙ СТОЛ\14. БИБЛИОТЕКИ\ICONS FREE\if_18_2135922.png"/>
            <p:cNvPicPr>
              <a:picLocks noChangeAspect="1" noChangeArrowheads="1"/>
            </p:cNvPicPr>
            <p:nvPr/>
          </p:nvPicPr>
          <p:blipFill>
            <a:blip r:embed="rId48" cstate="print">
              <a:extLst>
                <a:ext uri="{BEBA8EAE-BF5A-486C-A8C5-ECC9F3942E4B}">
                  <a14:imgProps xmlns:a14="http://schemas.microsoft.com/office/drawing/2010/main">
                    <a14:imgLayer r:embed="rId49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4045" y="1307089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7" name="Группа 106"/>
          <p:cNvGrpSpPr>
            <a:grpSpLocks noChangeAspect="1"/>
          </p:cNvGrpSpPr>
          <p:nvPr/>
        </p:nvGrpSpPr>
        <p:grpSpPr>
          <a:xfrm>
            <a:off x="5635136" y="1971850"/>
            <a:ext cx="468000" cy="468000"/>
            <a:chOff x="6331191" y="1888639"/>
            <a:chExt cx="468000" cy="468000"/>
          </a:xfrm>
        </p:grpSpPr>
        <p:sp>
          <p:nvSpPr>
            <p:cNvPr id="108" name="Овал 8"/>
            <p:cNvSpPr/>
            <p:nvPr/>
          </p:nvSpPr>
          <p:spPr bwMode="auto">
            <a:xfrm>
              <a:off x="6331191" y="1888639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09" name="Picture 3" descr="C:\Users\Strahovmv\Desktop\РАБОЧИЙ СТОЛ\14. БИБЛИОТЕКИ\ICONS FREE\if_10_2135930.png"/>
            <p:cNvPicPr>
              <a:picLocks noChangeAspect="1" noChangeArrowheads="1"/>
            </p:cNvPicPr>
            <p:nvPr/>
          </p:nvPicPr>
          <p:blipFill>
            <a:blip r:embed="rId50" cstate="print">
              <a:extLst>
                <a:ext uri="{BEBA8EAE-BF5A-486C-A8C5-ECC9F3942E4B}">
                  <a14:imgProps xmlns:a14="http://schemas.microsoft.com/office/drawing/2010/main">
                    <a14:imgLayer r:embed="rId5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4937" y="1953214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0" name="Группа 109"/>
          <p:cNvGrpSpPr>
            <a:grpSpLocks noChangeAspect="1"/>
          </p:cNvGrpSpPr>
          <p:nvPr/>
        </p:nvGrpSpPr>
        <p:grpSpPr>
          <a:xfrm>
            <a:off x="5635136" y="2764221"/>
            <a:ext cx="468000" cy="468000"/>
            <a:chOff x="6331191" y="2549300"/>
            <a:chExt cx="468000" cy="468000"/>
          </a:xfrm>
        </p:grpSpPr>
        <p:sp>
          <p:nvSpPr>
            <p:cNvPr id="111" name="Овал 8"/>
            <p:cNvSpPr/>
            <p:nvPr/>
          </p:nvSpPr>
          <p:spPr bwMode="auto">
            <a:xfrm>
              <a:off x="6331191" y="2549300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12" name="Picture 4" descr="C:\Users\Strahovmv\Desktop\РАБОЧИЙ СТОЛ\14. БИБЛИОТЕКИ\ICONS FREE\if_12_2135927.png"/>
            <p:cNvPicPr>
              <a:picLocks noChangeAspect="1" noChangeArrowheads="1"/>
            </p:cNvPicPr>
            <p:nvPr/>
          </p:nvPicPr>
          <p:blipFill>
            <a:blip r:embed="rId52" cstate="print">
              <a:extLst>
                <a:ext uri="{BEBA8EAE-BF5A-486C-A8C5-ECC9F3942E4B}">
                  <a14:imgProps xmlns:a14="http://schemas.microsoft.com/office/drawing/2010/main">
                    <a14:imgLayer r:embed="rId5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1191" y="2639300"/>
              <a:ext cx="28800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3" name="Группа 112"/>
          <p:cNvGrpSpPr>
            <a:grpSpLocks noChangeAspect="1"/>
          </p:cNvGrpSpPr>
          <p:nvPr/>
        </p:nvGrpSpPr>
        <p:grpSpPr>
          <a:xfrm>
            <a:off x="6267794" y="1179479"/>
            <a:ext cx="468000" cy="468000"/>
            <a:chOff x="6992372" y="1214498"/>
            <a:chExt cx="468000" cy="468000"/>
          </a:xfrm>
        </p:grpSpPr>
        <p:sp>
          <p:nvSpPr>
            <p:cNvPr id="114" name="Овал 8"/>
            <p:cNvSpPr/>
            <p:nvPr/>
          </p:nvSpPr>
          <p:spPr bwMode="auto">
            <a:xfrm>
              <a:off x="6992372" y="1214498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15" name="Picture 2" descr="C:\Users\Strahovmv\Desktop\РАБОЧИЙ СТОЛ\3. ПАПКИ\01. VA АУТСОРСИНГ ПРЕЗЕНТАЦИЙ\ФОТО\ИКОНКИ\0065.png"/>
            <p:cNvPicPr>
              <a:picLocks noChangeAspect="1" noChangeArrowheads="1"/>
            </p:cNvPicPr>
            <p:nvPr/>
          </p:nvPicPr>
          <p:blipFill>
            <a:blip r:embed="rId54" cstate="print">
              <a:extLst>
                <a:ext uri="{BEBA8EAE-BF5A-486C-A8C5-ECC9F3942E4B}">
                  <a14:imgProps xmlns:a14="http://schemas.microsoft.com/office/drawing/2010/main">
                    <a14:imgLayer r:embed="rId5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6059" y="1281191"/>
              <a:ext cx="334820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6" name="Группа 115"/>
          <p:cNvGrpSpPr>
            <a:grpSpLocks noChangeAspect="1"/>
          </p:cNvGrpSpPr>
          <p:nvPr/>
        </p:nvGrpSpPr>
        <p:grpSpPr>
          <a:xfrm>
            <a:off x="6267794" y="1966306"/>
            <a:ext cx="468000" cy="468000"/>
            <a:chOff x="6992372" y="1895495"/>
            <a:chExt cx="468000" cy="468000"/>
          </a:xfrm>
        </p:grpSpPr>
        <p:sp>
          <p:nvSpPr>
            <p:cNvPr id="117" name="Овал 8"/>
            <p:cNvSpPr/>
            <p:nvPr/>
          </p:nvSpPr>
          <p:spPr bwMode="auto">
            <a:xfrm>
              <a:off x="6992372" y="1895495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18" name="Picture 3" descr="C:\Users\Strahovmv\Desktop\РАБОЧИЙ СТОЛ\3. ПАПКИ\01. VA АУТСОРСИНГ ПРЕЗЕНТАЦИЙ\ФОТО\ИКОНКИ\0067.png"/>
            <p:cNvPicPr>
              <a:picLocks noChangeAspect="1" noChangeArrowheads="1"/>
            </p:cNvPicPr>
            <p:nvPr/>
          </p:nvPicPr>
          <p:blipFill>
            <a:blip r:embed="rId56" cstate="print">
              <a:extLst>
                <a:ext uri="{BEBA8EAE-BF5A-486C-A8C5-ECC9F3942E4B}">
                  <a14:imgProps xmlns:a14="http://schemas.microsoft.com/office/drawing/2010/main">
                    <a14:imgLayer r:embed="rId5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3886" y="1975358"/>
              <a:ext cx="290462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9" name="Группа 118"/>
          <p:cNvGrpSpPr>
            <a:grpSpLocks noChangeAspect="1"/>
          </p:cNvGrpSpPr>
          <p:nvPr/>
        </p:nvGrpSpPr>
        <p:grpSpPr>
          <a:xfrm>
            <a:off x="6267794" y="2753133"/>
            <a:ext cx="468000" cy="484631"/>
            <a:chOff x="6992372" y="2539525"/>
            <a:chExt cx="468000" cy="484631"/>
          </a:xfrm>
        </p:grpSpPr>
        <p:sp>
          <p:nvSpPr>
            <p:cNvPr id="120" name="Овал 8"/>
            <p:cNvSpPr/>
            <p:nvPr/>
          </p:nvSpPr>
          <p:spPr bwMode="auto">
            <a:xfrm>
              <a:off x="6992372" y="2556156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21" name="Picture 4" descr="C:\Users\Strahovmv\Desktop\РАБОЧИЙ СТОЛ\14. БИБЛИОТЕКИ\ICONS FREE\if_Map_-_Location_Solid_Style_27_2216338.png"/>
            <p:cNvPicPr>
              <a:picLocks noChangeAspect="1" noChangeArrowheads="1"/>
            </p:cNvPicPr>
            <p:nvPr/>
          </p:nvPicPr>
          <p:blipFill>
            <a:blip r:embed="rId58" cstate="print">
              <a:extLst>
                <a:ext uri="{BEBA8EAE-BF5A-486C-A8C5-ECC9F3942E4B}">
                  <a14:imgProps xmlns:a14="http://schemas.microsoft.com/office/drawing/2010/main">
                    <a14:imgLayer r:embed="rId59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01897" y="2539525"/>
              <a:ext cx="432000" cy="43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2" name="Группа 121"/>
          <p:cNvGrpSpPr>
            <a:grpSpLocks noChangeAspect="1"/>
          </p:cNvGrpSpPr>
          <p:nvPr/>
        </p:nvGrpSpPr>
        <p:grpSpPr>
          <a:xfrm>
            <a:off x="6267794" y="3556592"/>
            <a:ext cx="468000" cy="468000"/>
            <a:chOff x="6983897" y="2875373"/>
            <a:chExt cx="468000" cy="468000"/>
          </a:xfrm>
        </p:grpSpPr>
        <p:sp>
          <p:nvSpPr>
            <p:cNvPr id="123" name="Овал 8"/>
            <p:cNvSpPr/>
            <p:nvPr/>
          </p:nvSpPr>
          <p:spPr bwMode="auto">
            <a:xfrm>
              <a:off x="6983897" y="287537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24" name="Picture 2" descr="C:\Users\Strahovmv\Desktop\РАБОЧИЙ СТОЛ\3. ПАПКИ\01. VA АУТСОРСИНГ ПРЕЗЕНТАЦИЙ\ФОТО\ИКОНКИ\Аудитория noun_108266.png"/>
            <p:cNvPicPr>
              <a:picLocks noChangeAspect="1" noChangeArrowheads="1"/>
            </p:cNvPicPr>
            <p:nvPr/>
          </p:nvPicPr>
          <p:blipFill>
            <a:blip r:embed="rId60" cstate="print">
              <a:extLst>
                <a:ext uri="{BEBA8EAE-BF5A-486C-A8C5-ECC9F3942E4B}">
                  <a14:imgProps xmlns:a14="http://schemas.microsoft.com/office/drawing/2010/main">
                    <a14:imgLayer r:embed="rId6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55588" y="2947373"/>
              <a:ext cx="324000" cy="32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5" name="Группа 124"/>
          <p:cNvGrpSpPr>
            <a:grpSpLocks noChangeAspect="1"/>
          </p:cNvGrpSpPr>
          <p:nvPr/>
        </p:nvGrpSpPr>
        <p:grpSpPr>
          <a:xfrm>
            <a:off x="5635136" y="3556592"/>
            <a:ext cx="468000" cy="468000"/>
            <a:chOff x="6331191" y="2875373"/>
            <a:chExt cx="468000" cy="468000"/>
          </a:xfrm>
        </p:grpSpPr>
        <p:sp>
          <p:nvSpPr>
            <p:cNvPr id="126" name="Овал 8"/>
            <p:cNvSpPr/>
            <p:nvPr/>
          </p:nvSpPr>
          <p:spPr bwMode="auto">
            <a:xfrm>
              <a:off x="6331191" y="287537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27" name="Picture 4" descr="C:\Users\Strahovmv\Desktop\РАБОЧИЙ СТОЛ\3. ПАПКИ\01. VA АУТСОРСИНГ ПРЕЗЕНТАЦИЙ\ФОТО\ИКОНКИ\img_202468.png"/>
            <p:cNvPicPr>
              <a:picLocks noChangeAspect="1" noChangeArrowheads="1"/>
            </p:cNvPicPr>
            <p:nvPr/>
          </p:nvPicPr>
          <p:blipFill>
            <a:blip r:embed="rId62" cstate="print">
              <a:extLst>
                <a:ext uri="{BEBA8EAE-BF5A-486C-A8C5-ECC9F3942E4B}">
                  <a14:imgProps xmlns:a14="http://schemas.microsoft.com/office/drawing/2010/main">
                    <a14:imgLayer r:embed="rId6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0974" y="2983373"/>
              <a:ext cx="268434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8" name="Группа 127"/>
          <p:cNvGrpSpPr>
            <a:grpSpLocks noChangeAspect="1"/>
          </p:cNvGrpSpPr>
          <p:nvPr/>
        </p:nvGrpSpPr>
        <p:grpSpPr>
          <a:xfrm>
            <a:off x="5009405" y="3556592"/>
            <a:ext cx="468000" cy="468000"/>
            <a:chOff x="5716066" y="2875373"/>
            <a:chExt cx="468000" cy="468000"/>
          </a:xfrm>
        </p:grpSpPr>
        <p:sp>
          <p:nvSpPr>
            <p:cNvPr id="129" name="Овал 8"/>
            <p:cNvSpPr/>
            <p:nvPr/>
          </p:nvSpPr>
          <p:spPr bwMode="auto">
            <a:xfrm>
              <a:off x="5716066" y="287537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30" name="Picture 2" descr="C:\Users\Strahovmv\Desktop\РАБОЧИЙ СТОЛ\3. ПАПКИ\01. VA АУТСОРСИНГ ПРЕЗЕНТАЦИЙ\ФОТО\ИКОНКИ\Преподаватель no-translate-detected_318-23471.jpg"/>
            <p:cNvPicPr>
              <a:picLocks noChangeAspect="1" noChangeArrowheads="1"/>
            </p:cNvPicPr>
            <p:nvPr/>
          </p:nvPicPr>
          <p:blipFill>
            <a:blip r:embed="rId64" cstate="print">
              <a:extLst>
                <a:ext uri="{BEBA8EAE-BF5A-486C-A8C5-ECC9F3942E4B}">
                  <a14:imgProps xmlns:a14="http://schemas.microsoft.com/office/drawing/2010/main">
                    <a14:imgLayer r:embed="rId65">
                      <a14:imgEffect>
                        <a14:backgroundRemoval t="0" b="100000" l="9744" r="100000">
                          <a14:foregroundMark x1="59744" y1="8626" x2="59744" y2="8626"/>
                          <a14:foregroundMark x1="58786" y1="47923" x2="58786" y2="47923"/>
                          <a14:foregroundMark x1="53834" y1="61821" x2="53834" y2="61821"/>
                        </a14:backgroundRemoval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49225" y="2929373"/>
              <a:ext cx="360000" cy="36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1" name="Группа 130"/>
          <p:cNvGrpSpPr>
            <a:grpSpLocks noChangeAspect="1"/>
          </p:cNvGrpSpPr>
          <p:nvPr/>
        </p:nvGrpSpPr>
        <p:grpSpPr>
          <a:xfrm>
            <a:off x="2454102" y="3556592"/>
            <a:ext cx="468000" cy="468000"/>
            <a:chOff x="3141468" y="2875373"/>
            <a:chExt cx="468000" cy="468000"/>
          </a:xfrm>
        </p:grpSpPr>
        <p:sp>
          <p:nvSpPr>
            <p:cNvPr id="132" name="Овал 8"/>
            <p:cNvSpPr/>
            <p:nvPr/>
          </p:nvSpPr>
          <p:spPr bwMode="auto">
            <a:xfrm>
              <a:off x="3141468" y="287537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33" name="Picture 4" descr="C:\Users\Strahovmv\Desktop\РАБОЧИЙ СТОЛ\14. БИБЛИОТЕКИ\ICONS FREE\if_22_2135799.png"/>
            <p:cNvPicPr>
              <a:picLocks noChangeAspect="1" noChangeArrowheads="1"/>
            </p:cNvPicPr>
            <p:nvPr/>
          </p:nvPicPr>
          <p:blipFill>
            <a:blip r:embed="rId66" cstate="print">
              <a:extLst>
                <a:ext uri="{BEBA8EAE-BF5A-486C-A8C5-ECC9F3942E4B}">
                  <a14:imgProps xmlns:a14="http://schemas.microsoft.com/office/drawing/2010/main">
                    <a14:imgLayer r:embed="rId6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3402" y="2983373"/>
              <a:ext cx="252000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4" name="Группа 133"/>
          <p:cNvGrpSpPr>
            <a:grpSpLocks noChangeAspect="1"/>
          </p:cNvGrpSpPr>
          <p:nvPr/>
        </p:nvGrpSpPr>
        <p:grpSpPr>
          <a:xfrm>
            <a:off x="3116995" y="3556592"/>
            <a:ext cx="468000" cy="468000"/>
            <a:chOff x="3756593" y="2875373"/>
            <a:chExt cx="468000" cy="468000"/>
          </a:xfrm>
        </p:grpSpPr>
        <p:sp>
          <p:nvSpPr>
            <p:cNvPr id="135" name="Овал 8"/>
            <p:cNvSpPr/>
            <p:nvPr/>
          </p:nvSpPr>
          <p:spPr bwMode="auto">
            <a:xfrm>
              <a:off x="3756593" y="2875373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36" name="Picture 7" descr="C:\Users\Strahovmv\Desktop\РАБОЧИЙ СТОЛ\14. БИБЛИОТЕКИ\ICONS FREE\if_329-Document_Report_2124299.png"/>
            <p:cNvPicPr>
              <a:picLocks noChangeAspect="1" noChangeArrowheads="1"/>
            </p:cNvPicPr>
            <p:nvPr/>
          </p:nvPicPr>
          <p:blipFill>
            <a:blip r:embed="rId68" cstate="print">
              <a:extLst>
                <a:ext uri="{BEBA8EAE-BF5A-486C-A8C5-ECC9F3942E4B}">
                  <a14:imgProps xmlns:a14="http://schemas.microsoft.com/office/drawing/2010/main">
                    <a14:imgLayer r:embed="rId69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4593" y="2983373"/>
              <a:ext cx="252000" cy="25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7" name="Группа 136"/>
          <p:cNvGrpSpPr>
            <a:grpSpLocks noChangeAspect="1"/>
          </p:cNvGrpSpPr>
          <p:nvPr/>
        </p:nvGrpSpPr>
        <p:grpSpPr>
          <a:xfrm>
            <a:off x="6899119" y="1971850"/>
            <a:ext cx="468000" cy="468000"/>
            <a:chOff x="-475193" y="1802086"/>
            <a:chExt cx="468000" cy="468000"/>
          </a:xfrm>
        </p:grpSpPr>
        <p:sp>
          <p:nvSpPr>
            <p:cNvPr id="138" name="Овал 8"/>
            <p:cNvSpPr/>
            <p:nvPr/>
          </p:nvSpPr>
          <p:spPr bwMode="auto">
            <a:xfrm>
              <a:off x="-475193" y="1802086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39" name="Picture 201"/>
            <p:cNvPicPr>
              <a:picLocks noChangeAspect="1"/>
            </p:cNvPicPr>
            <p:nvPr/>
          </p:nvPicPr>
          <p:blipFill>
            <a:blip r:embed="rId70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71">
                      <a14:imgEffect>
                        <a14:brightnessContrast bright="100000"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86128" y="1892901"/>
              <a:ext cx="288000" cy="288000"/>
            </a:xfrm>
            <a:prstGeom prst="rect">
              <a:avLst/>
            </a:prstGeom>
          </p:spPr>
        </p:pic>
      </p:grpSp>
      <p:grpSp>
        <p:nvGrpSpPr>
          <p:cNvPr id="140" name="Группа 139"/>
          <p:cNvGrpSpPr>
            <a:grpSpLocks noChangeAspect="1"/>
          </p:cNvGrpSpPr>
          <p:nvPr/>
        </p:nvGrpSpPr>
        <p:grpSpPr>
          <a:xfrm>
            <a:off x="6899119" y="2764221"/>
            <a:ext cx="468000" cy="468000"/>
            <a:chOff x="-475193" y="2423395"/>
            <a:chExt cx="468000" cy="468000"/>
          </a:xfrm>
        </p:grpSpPr>
        <p:sp>
          <p:nvSpPr>
            <p:cNvPr id="141" name="Овал 140"/>
            <p:cNvSpPr/>
            <p:nvPr/>
          </p:nvSpPr>
          <p:spPr bwMode="auto">
            <a:xfrm>
              <a:off x="-475193" y="2423395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42" name="Picture 212"/>
            <p:cNvPicPr>
              <a:picLocks noChangeAspect="1"/>
            </p:cNvPicPr>
            <p:nvPr/>
          </p:nvPicPr>
          <p:blipFill>
            <a:blip r:embed="rId72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7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56718" y="2541516"/>
              <a:ext cx="252000" cy="252000"/>
            </a:xfrm>
            <a:prstGeom prst="rect">
              <a:avLst/>
            </a:prstGeom>
          </p:spPr>
        </p:pic>
      </p:grpSp>
      <p:grpSp>
        <p:nvGrpSpPr>
          <p:cNvPr id="143" name="Группа 142"/>
          <p:cNvGrpSpPr>
            <a:grpSpLocks noChangeAspect="1"/>
          </p:cNvGrpSpPr>
          <p:nvPr/>
        </p:nvGrpSpPr>
        <p:grpSpPr>
          <a:xfrm>
            <a:off x="6899119" y="3556592"/>
            <a:ext cx="468000" cy="468000"/>
            <a:chOff x="-475193" y="3044704"/>
            <a:chExt cx="468000" cy="468000"/>
          </a:xfrm>
        </p:grpSpPr>
        <p:sp>
          <p:nvSpPr>
            <p:cNvPr id="144" name="Овал 8"/>
            <p:cNvSpPr/>
            <p:nvPr/>
          </p:nvSpPr>
          <p:spPr bwMode="auto">
            <a:xfrm>
              <a:off x="-475193" y="3044704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45" name="Picture 213"/>
            <p:cNvPicPr>
              <a:picLocks noChangeAspect="1"/>
            </p:cNvPicPr>
            <p:nvPr/>
          </p:nvPicPr>
          <p:blipFill>
            <a:blip r:embed="rId74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7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367193" y="3152704"/>
              <a:ext cx="252000" cy="252000"/>
            </a:xfrm>
            <a:prstGeom prst="rect">
              <a:avLst/>
            </a:prstGeom>
          </p:spPr>
        </p:pic>
      </p:grpSp>
      <p:grpSp>
        <p:nvGrpSpPr>
          <p:cNvPr id="146" name="Группа 145"/>
          <p:cNvGrpSpPr>
            <a:grpSpLocks noChangeAspect="1"/>
          </p:cNvGrpSpPr>
          <p:nvPr/>
        </p:nvGrpSpPr>
        <p:grpSpPr>
          <a:xfrm>
            <a:off x="6899119" y="1179479"/>
            <a:ext cx="468000" cy="468000"/>
            <a:chOff x="373578" y="988354"/>
            <a:chExt cx="468000" cy="468000"/>
          </a:xfrm>
        </p:grpSpPr>
        <p:sp>
          <p:nvSpPr>
            <p:cNvPr id="147" name="Овал 8"/>
            <p:cNvSpPr/>
            <p:nvPr/>
          </p:nvSpPr>
          <p:spPr bwMode="auto">
            <a:xfrm>
              <a:off x="373578" y="988354"/>
              <a:ext cx="468000" cy="468000"/>
            </a:xfrm>
            <a:prstGeom prst="ellipse">
              <a:avLst/>
            </a:prstGeom>
            <a:solidFill>
              <a:srgbClr val="008C95"/>
            </a:solidFill>
            <a:ln w="38100" cap="flat" cmpd="thinThick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21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7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</a:endParaRPr>
            </a:p>
          </p:txBody>
        </p:sp>
        <p:pic>
          <p:nvPicPr>
            <p:cNvPr id="148" name="Picture 111" descr="C:\Users\Strahovmv\Desktop\РАБОЧИЙ СТОЛ\3. ПАПКИ\01. VA АУТСОРСИНГ ПРЕЗЕНТАЦИЙ\ФОТО\ИКОНКИ\27f92df795e0b6ef5a2318434784398d.png"/>
            <p:cNvPicPr>
              <a:picLocks noChangeAspect="1" noChangeArrowheads="1"/>
            </p:cNvPicPr>
            <p:nvPr/>
          </p:nvPicPr>
          <p:blipFill>
            <a:blip r:embed="rId76" cstate="print">
              <a:extLst>
                <a:ext uri="{BEBA8EAE-BF5A-486C-A8C5-ECC9F3942E4B}">
                  <a14:imgProps xmlns:a14="http://schemas.microsoft.com/office/drawing/2010/main">
                    <a14:imgLayer r:embed="rId7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65" y="1112366"/>
              <a:ext cx="216000" cy="216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9" name="Группа 148"/>
          <p:cNvGrpSpPr>
            <a:grpSpLocks noChangeAspect="1"/>
          </p:cNvGrpSpPr>
          <p:nvPr/>
        </p:nvGrpSpPr>
        <p:grpSpPr>
          <a:xfrm>
            <a:off x="7535124" y="1179479"/>
            <a:ext cx="468000" cy="468000"/>
            <a:chOff x="5775344" y="2938055"/>
            <a:chExt cx="468000" cy="468000"/>
          </a:xfrm>
        </p:grpSpPr>
        <p:sp>
          <p:nvSpPr>
            <p:cNvPr id="150" name="Овал 8"/>
            <p:cNvSpPr/>
            <p:nvPr/>
          </p:nvSpPr>
          <p:spPr bwMode="auto">
            <a:xfrm>
              <a:off x="5775344" y="2938055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51" name="Рисунок 150"/>
            <p:cNvPicPr>
              <a:picLocks noChangeAspect="1"/>
            </p:cNvPicPr>
            <p:nvPr/>
          </p:nvPicPr>
          <p:blipFill>
            <a:blip r:embed="rId78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79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30353" y="2993472"/>
              <a:ext cx="360000" cy="360000"/>
            </a:xfrm>
            <a:prstGeom prst="rect">
              <a:avLst/>
            </a:prstGeom>
          </p:spPr>
        </p:pic>
      </p:grpSp>
      <p:grpSp>
        <p:nvGrpSpPr>
          <p:cNvPr id="152" name="Группа 151"/>
          <p:cNvGrpSpPr>
            <a:grpSpLocks noChangeAspect="1"/>
          </p:cNvGrpSpPr>
          <p:nvPr/>
        </p:nvGrpSpPr>
        <p:grpSpPr>
          <a:xfrm>
            <a:off x="8125635" y="1179479"/>
            <a:ext cx="468000" cy="468000"/>
            <a:chOff x="6365855" y="2938055"/>
            <a:chExt cx="468000" cy="468000"/>
          </a:xfrm>
        </p:grpSpPr>
        <p:sp>
          <p:nvSpPr>
            <p:cNvPr id="153" name="Овал 8"/>
            <p:cNvSpPr/>
            <p:nvPr/>
          </p:nvSpPr>
          <p:spPr bwMode="auto">
            <a:xfrm>
              <a:off x="6365855" y="2938055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54" name="Рисунок 153"/>
            <p:cNvPicPr>
              <a:picLocks noChangeAspect="1"/>
            </p:cNvPicPr>
            <p:nvPr/>
          </p:nvPicPr>
          <p:blipFill>
            <a:blip r:embed="rId80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81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466229" y="3027512"/>
              <a:ext cx="288429" cy="288000"/>
            </a:xfrm>
            <a:prstGeom prst="rect">
              <a:avLst/>
            </a:prstGeom>
          </p:spPr>
        </p:pic>
      </p:grpSp>
      <p:grpSp>
        <p:nvGrpSpPr>
          <p:cNvPr id="158" name="Группа 157"/>
          <p:cNvGrpSpPr>
            <a:grpSpLocks noChangeAspect="1"/>
          </p:cNvGrpSpPr>
          <p:nvPr/>
        </p:nvGrpSpPr>
        <p:grpSpPr>
          <a:xfrm>
            <a:off x="7535124" y="1971850"/>
            <a:ext cx="468000" cy="468000"/>
            <a:chOff x="5775344" y="3574412"/>
            <a:chExt cx="468000" cy="468000"/>
          </a:xfrm>
        </p:grpSpPr>
        <p:sp>
          <p:nvSpPr>
            <p:cNvPr id="159" name="Овал 8"/>
            <p:cNvSpPr/>
            <p:nvPr/>
          </p:nvSpPr>
          <p:spPr bwMode="auto">
            <a:xfrm>
              <a:off x="5775344" y="3574412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60" name="Рисунок 159"/>
            <p:cNvPicPr>
              <a:picLocks noChangeAspect="1"/>
            </p:cNvPicPr>
            <p:nvPr/>
          </p:nvPicPr>
          <p:blipFill>
            <a:blip r:embed="rId82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83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39984" y="3597248"/>
              <a:ext cx="334364" cy="324000"/>
            </a:xfrm>
            <a:prstGeom prst="rect">
              <a:avLst/>
            </a:prstGeom>
          </p:spPr>
        </p:pic>
      </p:grpSp>
      <p:grpSp>
        <p:nvGrpSpPr>
          <p:cNvPr id="161" name="Группа 160"/>
          <p:cNvGrpSpPr>
            <a:grpSpLocks noChangeAspect="1"/>
          </p:cNvGrpSpPr>
          <p:nvPr/>
        </p:nvGrpSpPr>
        <p:grpSpPr>
          <a:xfrm>
            <a:off x="8120335" y="1971850"/>
            <a:ext cx="468000" cy="468000"/>
            <a:chOff x="6360555" y="3574412"/>
            <a:chExt cx="468000" cy="468000"/>
          </a:xfrm>
        </p:grpSpPr>
        <p:sp>
          <p:nvSpPr>
            <p:cNvPr id="162" name="Овал 8"/>
            <p:cNvSpPr/>
            <p:nvPr/>
          </p:nvSpPr>
          <p:spPr bwMode="auto">
            <a:xfrm>
              <a:off x="6360555" y="3574412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pic>
          <p:nvPicPr>
            <p:cNvPr id="163" name="Рисунок 162"/>
            <p:cNvPicPr>
              <a:picLocks noChangeAspect="1"/>
            </p:cNvPicPr>
            <p:nvPr/>
          </p:nvPicPr>
          <p:blipFill>
            <a:blip r:embed="rId84" cstate="print">
              <a:duotone>
                <a:srgbClr val="008C95">
                  <a:shade val="45000"/>
                  <a:satMod val="135000"/>
                </a:srgb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8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451297" y="3656193"/>
              <a:ext cx="288000" cy="288000"/>
            </a:xfrm>
            <a:prstGeom prst="rect">
              <a:avLst/>
            </a:prstGeom>
          </p:spPr>
        </p:pic>
      </p:grpSp>
      <p:grpSp>
        <p:nvGrpSpPr>
          <p:cNvPr id="167" name="Группа 166"/>
          <p:cNvGrpSpPr>
            <a:grpSpLocks noChangeAspect="1"/>
          </p:cNvGrpSpPr>
          <p:nvPr/>
        </p:nvGrpSpPr>
        <p:grpSpPr>
          <a:xfrm>
            <a:off x="7535124" y="2764221"/>
            <a:ext cx="468000" cy="468000"/>
            <a:chOff x="323580" y="1615796"/>
            <a:chExt cx="468000" cy="468000"/>
          </a:xfrm>
        </p:grpSpPr>
        <p:sp>
          <p:nvSpPr>
            <p:cNvPr id="168" name="Овал 8"/>
            <p:cNvSpPr/>
            <p:nvPr/>
          </p:nvSpPr>
          <p:spPr bwMode="auto">
            <a:xfrm>
              <a:off x="323580" y="1615796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69" name="Группа 168"/>
            <p:cNvGrpSpPr/>
            <p:nvPr/>
          </p:nvGrpSpPr>
          <p:grpSpPr>
            <a:xfrm>
              <a:off x="448045" y="1684097"/>
              <a:ext cx="219070" cy="331400"/>
              <a:chOff x="2912749" y="3159391"/>
              <a:chExt cx="360000" cy="547635"/>
            </a:xfrm>
          </p:grpSpPr>
          <p:sp>
            <p:nvSpPr>
              <p:cNvPr id="170" name="Кольцо 169"/>
              <p:cNvSpPr/>
              <p:nvPr/>
            </p:nvSpPr>
            <p:spPr bwMode="auto">
              <a:xfrm>
                <a:off x="2912749" y="3260050"/>
                <a:ext cx="360000" cy="360000"/>
              </a:xfrm>
              <a:prstGeom prst="donut">
                <a:avLst>
                  <a:gd name="adj" fmla="val 11392"/>
                </a:avLst>
              </a:prstGeom>
              <a:solidFill>
                <a:srgbClr val="B2D2D8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Прямоугольник 170"/>
              <p:cNvSpPr/>
              <p:nvPr/>
            </p:nvSpPr>
            <p:spPr bwMode="auto">
              <a:xfrm rot="1455365">
                <a:off x="3024362" y="3410338"/>
                <a:ext cx="137758" cy="46161"/>
              </a:xfrm>
              <a:prstGeom prst="rect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Равнобедренный треугольник 171"/>
              <p:cNvSpPr/>
              <p:nvPr/>
            </p:nvSpPr>
            <p:spPr bwMode="auto">
              <a:xfrm rot="1466917">
                <a:off x="3058555" y="3159391"/>
                <a:ext cx="68390" cy="285497"/>
              </a:xfrm>
              <a:prstGeom prst="triangl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Равнобедренный треугольник 172"/>
              <p:cNvSpPr/>
              <p:nvPr/>
            </p:nvSpPr>
            <p:spPr bwMode="auto">
              <a:xfrm rot="1466917" flipV="1">
                <a:off x="3058553" y="3421529"/>
                <a:ext cx="68390" cy="285497"/>
              </a:xfrm>
              <a:prstGeom prst="triangl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74" name="Группа 173"/>
          <p:cNvGrpSpPr>
            <a:grpSpLocks noChangeAspect="1"/>
          </p:cNvGrpSpPr>
          <p:nvPr/>
        </p:nvGrpSpPr>
        <p:grpSpPr>
          <a:xfrm>
            <a:off x="8120335" y="2764221"/>
            <a:ext cx="468000" cy="468000"/>
            <a:chOff x="908791" y="1615796"/>
            <a:chExt cx="468000" cy="468000"/>
          </a:xfrm>
        </p:grpSpPr>
        <p:sp>
          <p:nvSpPr>
            <p:cNvPr id="175" name="Овал 8"/>
            <p:cNvSpPr/>
            <p:nvPr/>
          </p:nvSpPr>
          <p:spPr bwMode="auto">
            <a:xfrm>
              <a:off x="908791" y="1615796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76" name="Группа 175"/>
            <p:cNvGrpSpPr/>
            <p:nvPr/>
          </p:nvGrpSpPr>
          <p:grpSpPr>
            <a:xfrm>
              <a:off x="1044696" y="1724861"/>
              <a:ext cx="196189" cy="234000"/>
              <a:chOff x="4815437" y="1286040"/>
              <a:chExt cx="211280" cy="252000"/>
            </a:xfrm>
          </p:grpSpPr>
          <p:sp>
            <p:nvSpPr>
              <p:cNvPr id="177" name="Трапеция 176"/>
              <p:cNvSpPr/>
              <p:nvPr/>
            </p:nvSpPr>
            <p:spPr bwMode="auto">
              <a:xfrm>
                <a:off x="4815437" y="1497817"/>
                <a:ext cx="211280" cy="20174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" name="Трапеция 177"/>
              <p:cNvSpPr/>
              <p:nvPr/>
            </p:nvSpPr>
            <p:spPr bwMode="auto">
              <a:xfrm>
                <a:off x="4824820" y="1450983"/>
                <a:ext cx="190629" cy="19063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Трапеция 178"/>
              <p:cNvSpPr/>
              <p:nvPr/>
            </p:nvSpPr>
            <p:spPr bwMode="auto">
              <a:xfrm>
                <a:off x="4833030" y="1413965"/>
                <a:ext cx="174743" cy="15886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Трапеция 179"/>
              <p:cNvSpPr/>
              <p:nvPr/>
            </p:nvSpPr>
            <p:spPr bwMode="auto">
              <a:xfrm>
                <a:off x="4840506" y="1383667"/>
                <a:ext cx="158400" cy="15886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Трапеция 180"/>
              <p:cNvSpPr/>
              <p:nvPr/>
            </p:nvSpPr>
            <p:spPr bwMode="auto">
              <a:xfrm>
                <a:off x="4845490" y="1353671"/>
                <a:ext cx="147600" cy="15886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Трапеция 181"/>
              <p:cNvSpPr/>
              <p:nvPr/>
            </p:nvSpPr>
            <p:spPr bwMode="auto">
              <a:xfrm>
                <a:off x="4850474" y="1329401"/>
                <a:ext cx="136800" cy="15886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Трапеция 182"/>
              <p:cNvSpPr/>
              <p:nvPr/>
            </p:nvSpPr>
            <p:spPr bwMode="auto">
              <a:xfrm>
                <a:off x="4855458" y="1310269"/>
                <a:ext cx="126000" cy="15886"/>
              </a:xfrm>
              <a:prstGeom prst="trapezoid">
                <a:avLst/>
              </a:prstGeom>
              <a:solidFill>
                <a:srgbClr val="B2D2D8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Параллелограмм 183"/>
              <p:cNvSpPr/>
              <p:nvPr/>
            </p:nvSpPr>
            <p:spPr bwMode="auto">
              <a:xfrm>
                <a:off x="4832003" y="1286040"/>
                <a:ext cx="72000" cy="252000"/>
              </a:xfrm>
              <a:prstGeom prst="parallelogram">
                <a:avLst>
                  <a:gd name="adj" fmla="val 68251"/>
                </a:avLst>
              </a:prstGeom>
              <a:solidFill>
                <a:srgbClr val="008C95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Параллелограмм 184"/>
              <p:cNvSpPr/>
              <p:nvPr/>
            </p:nvSpPr>
            <p:spPr bwMode="auto">
              <a:xfrm flipH="1">
                <a:off x="4933945" y="1286040"/>
                <a:ext cx="72000" cy="252000"/>
              </a:xfrm>
              <a:prstGeom prst="parallelogram">
                <a:avLst>
                  <a:gd name="adj" fmla="val 68251"/>
                </a:avLst>
              </a:prstGeom>
              <a:solidFill>
                <a:srgbClr val="008C95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89" name="Группа 188"/>
          <p:cNvGrpSpPr>
            <a:grpSpLocks noChangeAspect="1"/>
          </p:cNvGrpSpPr>
          <p:nvPr/>
        </p:nvGrpSpPr>
        <p:grpSpPr>
          <a:xfrm>
            <a:off x="7537701" y="3556592"/>
            <a:ext cx="468000" cy="468000"/>
            <a:chOff x="326157" y="2241053"/>
            <a:chExt cx="468000" cy="468000"/>
          </a:xfrm>
        </p:grpSpPr>
        <p:sp>
          <p:nvSpPr>
            <p:cNvPr id="190" name="Овал 8"/>
            <p:cNvSpPr/>
            <p:nvPr/>
          </p:nvSpPr>
          <p:spPr bwMode="auto">
            <a:xfrm>
              <a:off x="326157" y="2241053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191" name="Группа 190"/>
            <p:cNvGrpSpPr>
              <a:grpSpLocks noChangeAspect="1"/>
            </p:cNvGrpSpPr>
            <p:nvPr/>
          </p:nvGrpSpPr>
          <p:grpSpPr>
            <a:xfrm>
              <a:off x="388220" y="2341338"/>
              <a:ext cx="304300" cy="267429"/>
              <a:chOff x="6792510" y="1967986"/>
              <a:chExt cx="520197" cy="457166"/>
            </a:xfrm>
          </p:grpSpPr>
          <p:sp>
            <p:nvSpPr>
              <p:cNvPr id="192" name="Овал 191"/>
              <p:cNvSpPr/>
              <p:nvPr/>
            </p:nvSpPr>
            <p:spPr bwMode="auto">
              <a:xfrm>
                <a:off x="6792510" y="2036647"/>
                <a:ext cx="188163" cy="186437"/>
              </a:xfrm>
              <a:prstGeom prst="ellipse">
                <a:avLst/>
              </a:prstGeom>
              <a:solidFill>
                <a:srgbClr val="B2D2D8">
                  <a:lumMod val="75000"/>
                </a:srgbClr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cxnSp>
            <p:nvCxnSpPr>
              <p:cNvPr id="193" name="Прямая соединительная линия 192"/>
              <p:cNvCxnSpPr/>
              <p:nvPr/>
            </p:nvCxnSpPr>
            <p:spPr bwMode="auto">
              <a:xfrm>
                <a:off x="6886592" y="2022318"/>
                <a:ext cx="0" cy="0"/>
              </a:xfrm>
              <a:prstGeom prst="line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Text" lastClr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Прямая соединительная линия 193"/>
              <p:cNvCxnSpPr/>
              <p:nvPr/>
            </p:nvCxnSpPr>
            <p:spPr bwMode="auto">
              <a:xfrm flipV="1">
                <a:off x="6886592" y="2034280"/>
                <a:ext cx="0" cy="100590"/>
              </a:xfrm>
              <a:prstGeom prst="line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5" name="Овал 194"/>
              <p:cNvSpPr/>
              <p:nvPr/>
            </p:nvSpPr>
            <p:spPr bwMode="auto">
              <a:xfrm>
                <a:off x="6868592" y="2111866"/>
                <a:ext cx="36000" cy="36000"/>
              </a:xfrm>
              <a:prstGeom prst="ellipse">
                <a:avLst/>
              </a:prstGeom>
              <a:solidFill>
                <a:srgbClr val="008C95"/>
              </a:solidFill>
              <a:ln w="9525" cap="flat" cmpd="sng" algn="ctr">
                <a:solidFill>
                  <a:srgbClr val="008C95">
                    <a:lumMod val="75000"/>
                  </a:srgb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Прямоугольник 195"/>
              <p:cNvSpPr/>
              <p:nvPr/>
            </p:nvSpPr>
            <p:spPr bwMode="auto">
              <a:xfrm>
                <a:off x="6863733" y="2223084"/>
                <a:ext cx="45719" cy="156349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Прямоугольник 196"/>
              <p:cNvSpPr/>
              <p:nvPr/>
            </p:nvSpPr>
            <p:spPr bwMode="auto">
              <a:xfrm>
                <a:off x="6832396" y="2379433"/>
                <a:ext cx="480311" cy="45719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Трапеция 197"/>
              <p:cNvSpPr/>
              <p:nvPr/>
            </p:nvSpPr>
            <p:spPr bwMode="auto">
              <a:xfrm>
                <a:off x="6985595" y="2333714"/>
                <a:ext cx="127492" cy="45719"/>
              </a:xfrm>
              <a:prstGeom prst="trapezoid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Трапеция 198"/>
              <p:cNvSpPr/>
              <p:nvPr/>
            </p:nvSpPr>
            <p:spPr bwMode="auto">
              <a:xfrm>
                <a:off x="7180861" y="2333714"/>
                <a:ext cx="127492" cy="45719"/>
              </a:xfrm>
              <a:prstGeom prst="trapezoid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Скругленный прямоугольник 199"/>
              <p:cNvSpPr/>
              <p:nvPr/>
            </p:nvSpPr>
            <p:spPr bwMode="auto">
              <a:xfrm>
                <a:off x="7021427" y="2269196"/>
                <a:ext cx="45719" cy="64518"/>
              </a:xfrm>
              <a:prstGeom prst="roundRect">
                <a:avLst/>
              </a:prstGeom>
              <a:solidFill>
                <a:srgbClr val="71ACB7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Скругленный прямоугольник 200"/>
              <p:cNvSpPr/>
              <p:nvPr/>
            </p:nvSpPr>
            <p:spPr bwMode="auto">
              <a:xfrm>
                <a:off x="7230679" y="2269196"/>
                <a:ext cx="45719" cy="64518"/>
              </a:xfrm>
              <a:prstGeom prst="roundRect">
                <a:avLst/>
              </a:prstGeom>
              <a:solidFill>
                <a:srgbClr val="71ACB7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 bwMode="auto">
              <a:xfrm>
                <a:off x="7008010" y="2238036"/>
                <a:ext cx="280848" cy="46112"/>
              </a:xfrm>
              <a:prstGeom prst="rect">
                <a:avLst/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Прямоугольник с двумя вырезанными соседними углами 567"/>
              <p:cNvSpPr/>
              <p:nvPr/>
            </p:nvSpPr>
            <p:spPr bwMode="auto">
              <a:xfrm>
                <a:off x="7005556" y="1967986"/>
                <a:ext cx="283302" cy="265066"/>
              </a:xfrm>
              <a:prstGeom prst="snip2SameRect">
                <a:avLst>
                  <a:gd name="adj1" fmla="val 9148"/>
                  <a:gd name="adj2" fmla="val 0"/>
                </a:avLst>
              </a:prstGeom>
              <a:solidFill>
                <a:srgbClr val="008C95"/>
              </a:solidFill>
              <a:ln w="9525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Прямоугольник 203"/>
              <p:cNvSpPr/>
              <p:nvPr/>
            </p:nvSpPr>
            <p:spPr bwMode="auto">
              <a:xfrm>
                <a:off x="7017230" y="2036647"/>
                <a:ext cx="259955" cy="125615"/>
              </a:xfrm>
              <a:prstGeom prst="rect">
                <a:avLst/>
              </a:prstGeom>
              <a:solidFill>
                <a:srgbClr val="71ACB7"/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Скругленный прямоугольник 204"/>
              <p:cNvSpPr/>
              <p:nvPr/>
            </p:nvSpPr>
            <p:spPr bwMode="auto">
              <a:xfrm>
                <a:off x="7031960" y="2223084"/>
                <a:ext cx="45719" cy="45719"/>
              </a:xfrm>
              <a:prstGeom prst="roundRect">
                <a:avLst/>
              </a:prstGeom>
              <a:solidFill>
                <a:srgbClr val="71ACB7"/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Скругленный прямоугольник 205"/>
              <p:cNvSpPr/>
              <p:nvPr/>
            </p:nvSpPr>
            <p:spPr bwMode="auto">
              <a:xfrm>
                <a:off x="7218525" y="2223084"/>
                <a:ext cx="45719" cy="45719"/>
              </a:xfrm>
              <a:prstGeom prst="roundRect">
                <a:avLst/>
              </a:prstGeom>
              <a:solidFill>
                <a:srgbClr val="71ACB7"/>
              </a:soli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07" name="Группа 206"/>
          <p:cNvGrpSpPr>
            <a:grpSpLocks noChangeAspect="1"/>
          </p:cNvGrpSpPr>
          <p:nvPr/>
        </p:nvGrpSpPr>
        <p:grpSpPr>
          <a:xfrm>
            <a:off x="8120335" y="3556592"/>
            <a:ext cx="468000" cy="468000"/>
            <a:chOff x="908791" y="2249503"/>
            <a:chExt cx="468000" cy="468000"/>
          </a:xfrm>
        </p:grpSpPr>
        <p:sp>
          <p:nvSpPr>
            <p:cNvPr id="208" name="Овал 8"/>
            <p:cNvSpPr/>
            <p:nvPr/>
          </p:nvSpPr>
          <p:spPr bwMode="auto">
            <a:xfrm>
              <a:off x="908791" y="2249503"/>
              <a:ext cx="468000" cy="468000"/>
            </a:xfrm>
            <a:prstGeom prst="ellipse">
              <a:avLst/>
            </a:prstGeom>
            <a:solidFill>
              <a:srgbClr val="008C95"/>
            </a:solidFill>
            <a:ln w="44450" cap="flat" cmpd="dbl" algn="ctr">
              <a:solidFill>
                <a:srgbClr val="008C9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grpSp>
          <p:nvGrpSpPr>
            <p:cNvPr id="209" name="Группа 208"/>
            <p:cNvGrpSpPr>
              <a:grpSpLocks noChangeAspect="1"/>
            </p:cNvGrpSpPr>
            <p:nvPr/>
          </p:nvGrpSpPr>
          <p:grpSpPr>
            <a:xfrm>
              <a:off x="1008135" y="2291954"/>
              <a:ext cx="284582" cy="326060"/>
              <a:chOff x="3949995" y="3239458"/>
              <a:chExt cx="695157" cy="796479"/>
            </a:xfrm>
          </p:grpSpPr>
          <p:sp>
            <p:nvSpPr>
              <p:cNvPr id="210" name="Прямоугольник 209"/>
              <p:cNvSpPr/>
              <p:nvPr/>
            </p:nvSpPr>
            <p:spPr bwMode="auto">
              <a:xfrm rot="18377188">
                <a:off x="3982926" y="3446458"/>
                <a:ext cx="432000" cy="18000"/>
              </a:xfrm>
              <a:prstGeom prst="rect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Равнобедренный треугольник 210"/>
              <p:cNvSpPr/>
              <p:nvPr/>
            </p:nvSpPr>
            <p:spPr bwMode="auto">
              <a:xfrm rot="1633792">
                <a:off x="4239244" y="3268577"/>
                <a:ext cx="74217" cy="389464"/>
              </a:xfrm>
              <a:prstGeom prst="triangle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Трапеция 211"/>
              <p:cNvSpPr/>
              <p:nvPr/>
            </p:nvSpPr>
            <p:spPr bwMode="auto">
              <a:xfrm flipV="1">
                <a:off x="4301338" y="3855109"/>
                <a:ext cx="343814" cy="180827"/>
              </a:xfrm>
              <a:prstGeom prst="trapezoid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 bwMode="auto">
              <a:xfrm>
                <a:off x="4359859" y="3723437"/>
                <a:ext cx="220232" cy="131672"/>
              </a:xfrm>
              <a:prstGeom prst="rect">
                <a:avLst/>
              </a:prstGeom>
              <a:solidFill>
                <a:srgbClr val="B2D2D8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Прямоугольник 213"/>
              <p:cNvSpPr/>
              <p:nvPr/>
            </p:nvSpPr>
            <p:spPr bwMode="auto">
              <a:xfrm>
                <a:off x="4447115" y="3562502"/>
                <a:ext cx="45719" cy="160935"/>
              </a:xfrm>
              <a:prstGeom prst="rect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cxnSp>
            <p:nvCxnSpPr>
              <p:cNvPr id="215" name="Прямая соединительная линия 214"/>
              <p:cNvCxnSpPr>
                <a:stCxn id="212" idx="0"/>
                <a:endCxn id="213" idx="2"/>
              </p:cNvCxnSpPr>
              <p:nvPr/>
            </p:nvCxnSpPr>
            <p:spPr bwMode="auto">
              <a:xfrm flipH="1" flipV="1">
                <a:off x="4469975" y="3855109"/>
                <a:ext cx="3270" cy="180827"/>
              </a:xfrm>
              <a:prstGeom prst="line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6" name="Прямоугольник 215"/>
              <p:cNvSpPr/>
              <p:nvPr/>
            </p:nvSpPr>
            <p:spPr bwMode="auto">
              <a:xfrm>
                <a:off x="4359859" y="3742043"/>
                <a:ext cx="45719" cy="45719"/>
              </a:xfrm>
              <a:prstGeom prst="rect">
                <a:avLst/>
              </a:prstGeom>
              <a:solidFill>
                <a:srgbClr val="B2D2D8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 bwMode="auto">
              <a:xfrm>
                <a:off x="4418030" y="3742043"/>
                <a:ext cx="45719" cy="45719"/>
              </a:xfrm>
              <a:prstGeom prst="rect">
                <a:avLst/>
              </a:prstGeom>
              <a:solidFill>
                <a:srgbClr val="B2D2D8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 bwMode="auto">
              <a:xfrm>
                <a:off x="4476201" y="3742043"/>
                <a:ext cx="45719" cy="45719"/>
              </a:xfrm>
              <a:prstGeom prst="rect">
                <a:avLst/>
              </a:prstGeom>
              <a:solidFill>
                <a:srgbClr val="B2D2D8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Прямоугольник 218"/>
              <p:cNvSpPr/>
              <p:nvPr/>
            </p:nvSpPr>
            <p:spPr bwMode="auto">
              <a:xfrm>
                <a:off x="4534372" y="3742043"/>
                <a:ext cx="45719" cy="45719"/>
              </a:xfrm>
              <a:prstGeom prst="rect">
                <a:avLst/>
              </a:prstGeom>
              <a:solidFill>
                <a:srgbClr val="B2D2D8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 bwMode="auto">
              <a:xfrm>
                <a:off x="3949995" y="3610640"/>
                <a:ext cx="287079" cy="106942"/>
              </a:xfrm>
              <a:prstGeom prst="rect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Прямоугольный треугольник 220"/>
              <p:cNvSpPr/>
              <p:nvPr/>
            </p:nvSpPr>
            <p:spPr bwMode="auto">
              <a:xfrm rot="2637204" flipV="1">
                <a:off x="4283303" y="3318188"/>
                <a:ext cx="244549" cy="53163"/>
              </a:xfrm>
              <a:prstGeom prst="rtTriangle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Трапеция 221"/>
              <p:cNvSpPr/>
              <p:nvPr/>
            </p:nvSpPr>
            <p:spPr bwMode="auto">
              <a:xfrm>
                <a:off x="4132666" y="3540368"/>
                <a:ext cx="97174" cy="112797"/>
              </a:xfrm>
              <a:prstGeom prst="trapezoid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Трапеция 222"/>
              <p:cNvSpPr/>
              <p:nvPr/>
            </p:nvSpPr>
            <p:spPr bwMode="auto">
              <a:xfrm flipV="1">
                <a:off x="4132666" y="3654997"/>
                <a:ext cx="97174" cy="62600"/>
              </a:xfrm>
              <a:prstGeom prst="trapezoid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Трапеция 223"/>
              <p:cNvSpPr/>
              <p:nvPr/>
            </p:nvSpPr>
            <p:spPr bwMode="auto">
              <a:xfrm>
                <a:off x="4160294" y="3540368"/>
                <a:ext cx="97174" cy="112797"/>
              </a:xfrm>
              <a:prstGeom prst="trapezoid">
                <a:avLst/>
              </a:prstGeom>
              <a:solidFill>
                <a:srgbClr val="B2D2D8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Трапеция 224"/>
              <p:cNvSpPr/>
              <p:nvPr/>
            </p:nvSpPr>
            <p:spPr bwMode="auto">
              <a:xfrm flipV="1">
                <a:off x="4160294" y="3654997"/>
                <a:ext cx="97174" cy="62600"/>
              </a:xfrm>
              <a:prstGeom prst="trapezoid">
                <a:avLst/>
              </a:prstGeom>
              <a:solidFill>
                <a:srgbClr val="B2D2D8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Прямоугольный треугольник 225"/>
              <p:cNvSpPr/>
              <p:nvPr/>
            </p:nvSpPr>
            <p:spPr bwMode="auto">
              <a:xfrm rot="10800000">
                <a:off x="4136881" y="3719991"/>
                <a:ext cx="72000" cy="220311"/>
              </a:xfrm>
              <a:prstGeom prst="rtTriangle">
                <a:avLst/>
              </a:prstGeom>
              <a:solidFill>
                <a:srgbClr val="B2D2D8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Прямоугольный треугольник 226"/>
              <p:cNvSpPr/>
              <p:nvPr/>
            </p:nvSpPr>
            <p:spPr bwMode="auto">
              <a:xfrm rot="10800000" flipH="1">
                <a:off x="4052292" y="3719991"/>
                <a:ext cx="72000" cy="220311"/>
              </a:xfrm>
              <a:prstGeom prst="rtTriangle">
                <a:avLst/>
              </a:prstGeom>
              <a:solidFill>
                <a:srgbClr val="B2D2D8">
                  <a:lumMod val="75000"/>
                </a:srgbClr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Прямоугольник 227"/>
              <p:cNvSpPr/>
              <p:nvPr/>
            </p:nvSpPr>
            <p:spPr bwMode="auto">
              <a:xfrm>
                <a:off x="3949995" y="3933157"/>
                <a:ext cx="351343" cy="102780"/>
              </a:xfrm>
              <a:prstGeom prst="rect">
                <a:avLst/>
              </a:prstGeom>
              <a:solidFill>
                <a:srgbClr val="008C95"/>
              </a:solidFill>
              <a:ln w="6350" cap="flat" cmpd="sng" algn="ctr">
                <a:solidFill>
                  <a:sysClr val="window" lastClr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556" name="TextBox 555"/>
          <p:cNvSpPr txBox="1"/>
          <p:nvPr/>
        </p:nvSpPr>
        <p:spPr>
          <a:xfrm>
            <a:off x="4015364" y="695327"/>
            <a:ext cx="13372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ИКОНКИ НА ФОНЕ</a:t>
            </a:r>
            <a:endParaRPr lang="ru-RU" sz="1000" dirty="0"/>
          </a:p>
        </p:txBody>
      </p:sp>
      <p:sp>
        <p:nvSpPr>
          <p:cNvPr id="229" name="Номер слайда 2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16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920005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Объект 3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613328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89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848" name="Группа 3847"/>
          <p:cNvGrpSpPr/>
          <p:nvPr/>
        </p:nvGrpSpPr>
        <p:grpSpPr>
          <a:xfrm>
            <a:off x="480435" y="1442791"/>
            <a:ext cx="195263" cy="311944"/>
            <a:chOff x="640579" y="757861"/>
            <a:chExt cx="260351" cy="415925"/>
          </a:xfrm>
          <a:solidFill>
            <a:schemeClr val="accent1"/>
          </a:solidFill>
        </p:grpSpPr>
        <p:sp>
          <p:nvSpPr>
            <p:cNvPr id="3157" name="Freeform 717"/>
            <p:cNvSpPr>
              <a:spLocks noEditPoints="1"/>
            </p:cNvSpPr>
            <p:nvPr/>
          </p:nvSpPr>
          <p:spPr bwMode="auto">
            <a:xfrm>
              <a:off x="673917" y="1038849"/>
              <a:ext cx="193675" cy="111125"/>
            </a:xfrm>
            <a:custGeom>
              <a:avLst/>
              <a:gdLst>
                <a:gd name="T0" fmla="*/ 180 w 232"/>
                <a:gd name="T1" fmla="*/ 135 h 135"/>
                <a:gd name="T2" fmla="*/ 51 w 232"/>
                <a:gd name="T3" fmla="*/ 135 h 135"/>
                <a:gd name="T4" fmla="*/ 15 w 232"/>
                <a:gd name="T5" fmla="*/ 120 h 135"/>
                <a:gd name="T6" fmla="*/ 0 w 232"/>
                <a:gd name="T7" fmla="*/ 84 h 135"/>
                <a:gd name="T8" fmla="*/ 0 w 232"/>
                <a:gd name="T9" fmla="*/ 0 h 135"/>
                <a:gd name="T10" fmla="*/ 232 w 232"/>
                <a:gd name="T11" fmla="*/ 0 h 135"/>
                <a:gd name="T12" fmla="*/ 232 w 232"/>
                <a:gd name="T13" fmla="*/ 84 h 135"/>
                <a:gd name="T14" fmla="*/ 217 w 232"/>
                <a:gd name="T15" fmla="*/ 120 h 135"/>
                <a:gd name="T16" fmla="*/ 180 w 232"/>
                <a:gd name="T17" fmla="*/ 135 h 135"/>
                <a:gd name="T18" fmla="*/ 15 w 232"/>
                <a:gd name="T19" fmla="*/ 15 h 135"/>
                <a:gd name="T20" fmla="*/ 15 w 232"/>
                <a:gd name="T21" fmla="*/ 84 h 135"/>
                <a:gd name="T22" fmla="*/ 26 w 232"/>
                <a:gd name="T23" fmla="*/ 109 h 135"/>
                <a:gd name="T24" fmla="*/ 51 w 232"/>
                <a:gd name="T25" fmla="*/ 120 h 135"/>
                <a:gd name="T26" fmla="*/ 180 w 232"/>
                <a:gd name="T27" fmla="*/ 120 h 135"/>
                <a:gd name="T28" fmla="*/ 206 w 232"/>
                <a:gd name="T29" fmla="*/ 109 h 135"/>
                <a:gd name="T30" fmla="*/ 216 w 232"/>
                <a:gd name="T31" fmla="*/ 84 h 135"/>
                <a:gd name="T32" fmla="*/ 216 w 232"/>
                <a:gd name="T33" fmla="*/ 15 h 135"/>
                <a:gd name="T34" fmla="*/ 15 w 232"/>
                <a:gd name="T35" fmla="*/ 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" h="135">
                  <a:moveTo>
                    <a:pt x="180" y="135"/>
                  </a:moveTo>
                  <a:cubicBezTo>
                    <a:pt x="51" y="135"/>
                    <a:pt x="51" y="135"/>
                    <a:pt x="51" y="135"/>
                  </a:cubicBezTo>
                  <a:cubicBezTo>
                    <a:pt x="37" y="135"/>
                    <a:pt x="24" y="130"/>
                    <a:pt x="15" y="120"/>
                  </a:cubicBezTo>
                  <a:cubicBezTo>
                    <a:pt x="5" y="111"/>
                    <a:pt x="0" y="98"/>
                    <a:pt x="0" y="8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2" y="84"/>
                    <a:pt x="232" y="84"/>
                    <a:pt x="232" y="84"/>
                  </a:cubicBezTo>
                  <a:cubicBezTo>
                    <a:pt x="232" y="98"/>
                    <a:pt x="226" y="111"/>
                    <a:pt x="217" y="120"/>
                  </a:cubicBezTo>
                  <a:cubicBezTo>
                    <a:pt x="207" y="130"/>
                    <a:pt x="194" y="135"/>
                    <a:pt x="180" y="135"/>
                  </a:cubicBezTo>
                  <a:close/>
                  <a:moveTo>
                    <a:pt x="15" y="15"/>
                  </a:moveTo>
                  <a:cubicBezTo>
                    <a:pt x="15" y="84"/>
                    <a:pt x="15" y="84"/>
                    <a:pt x="15" y="84"/>
                  </a:cubicBezTo>
                  <a:cubicBezTo>
                    <a:pt x="15" y="94"/>
                    <a:pt x="19" y="103"/>
                    <a:pt x="26" y="109"/>
                  </a:cubicBezTo>
                  <a:cubicBezTo>
                    <a:pt x="32" y="116"/>
                    <a:pt x="41" y="120"/>
                    <a:pt x="51" y="120"/>
                  </a:cubicBezTo>
                  <a:cubicBezTo>
                    <a:pt x="180" y="120"/>
                    <a:pt x="180" y="120"/>
                    <a:pt x="180" y="120"/>
                  </a:cubicBezTo>
                  <a:cubicBezTo>
                    <a:pt x="190" y="120"/>
                    <a:pt x="199" y="116"/>
                    <a:pt x="206" y="109"/>
                  </a:cubicBezTo>
                  <a:cubicBezTo>
                    <a:pt x="212" y="103"/>
                    <a:pt x="216" y="94"/>
                    <a:pt x="216" y="84"/>
                  </a:cubicBezTo>
                  <a:cubicBezTo>
                    <a:pt x="216" y="15"/>
                    <a:pt x="216" y="15"/>
                    <a:pt x="216" y="15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58" name="Freeform 718"/>
            <p:cNvSpPr>
              <a:spLocks noEditPoints="1"/>
            </p:cNvSpPr>
            <p:nvPr/>
          </p:nvSpPr>
          <p:spPr bwMode="auto">
            <a:xfrm>
              <a:off x="710429" y="1138861"/>
              <a:ext cx="120650" cy="34925"/>
            </a:xfrm>
            <a:custGeom>
              <a:avLst/>
              <a:gdLst>
                <a:gd name="T0" fmla="*/ 76 w 76"/>
                <a:gd name="T1" fmla="*/ 22 h 22"/>
                <a:gd name="T2" fmla="*/ 0 w 76"/>
                <a:gd name="T3" fmla="*/ 22 h 22"/>
                <a:gd name="T4" fmla="*/ 0 w 76"/>
                <a:gd name="T5" fmla="*/ 0 h 22"/>
                <a:gd name="T6" fmla="*/ 76 w 76"/>
                <a:gd name="T7" fmla="*/ 0 h 22"/>
                <a:gd name="T8" fmla="*/ 76 w 76"/>
                <a:gd name="T9" fmla="*/ 22 h 22"/>
                <a:gd name="T10" fmla="*/ 8 w 76"/>
                <a:gd name="T11" fmla="*/ 13 h 22"/>
                <a:gd name="T12" fmla="*/ 68 w 76"/>
                <a:gd name="T13" fmla="*/ 13 h 22"/>
                <a:gd name="T14" fmla="*/ 68 w 76"/>
                <a:gd name="T15" fmla="*/ 7 h 22"/>
                <a:gd name="T16" fmla="*/ 8 w 76"/>
                <a:gd name="T17" fmla="*/ 7 h 22"/>
                <a:gd name="T18" fmla="*/ 8 w 76"/>
                <a:gd name="T1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2">
                  <a:moveTo>
                    <a:pt x="76" y="22"/>
                  </a:moveTo>
                  <a:lnTo>
                    <a:pt x="0" y="22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22"/>
                  </a:lnTo>
                  <a:close/>
                  <a:moveTo>
                    <a:pt x="8" y="13"/>
                  </a:moveTo>
                  <a:lnTo>
                    <a:pt x="68" y="13"/>
                  </a:lnTo>
                  <a:lnTo>
                    <a:pt x="68" y="7"/>
                  </a:lnTo>
                  <a:lnTo>
                    <a:pt x="8" y="7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59" name="Freeform 719"/>
            <p:cNvSpPr>
              <a:spLocks noEditPoints="1"/>
            </p:cNvSpPr>
            <p:nvPr/>
          </p:nvSpPr>
          <p:spPr bwMode="auto">
            <a:xfrm>
              <a:off x="661217" y="1013449"/>
              <a:ext cx="217488" cy="36513"/>
            </a:xfrm>
            <a:custGeom>
              <a:avLst/>
              <a:gdLst>
                <a:gd name="T0" fmla="*/ 239 w 261"/>
                <a:gd name="T1" fmla="*/ 44 h 44"/>
                <a:gd name="T2" fmla="*/ 22 w 261"/>
                <a:gd name="T3" fmla="*/ 44 h 44"/>
                <a:gd name="T4" fmla="*/ 7 w 261"/>
                <a:gd name="T5" fmla="*/ 38 h 44"/>
                <a:gd name="T6" fmla="*/ 0 w 261"/>
                <a:gd name="T7" fmla="*/ 22 h 44"/>
                <a:gd name="T8" fmla="*/ 7 w 261"/>
                <a:gd name="T9" fmla="*/ 6 h 44"/>
                <a:gd name="T10" fmla="*/ 22 w 261"/>
                <a:gd name="T11" fmla="*/ 0 h 44"/>
                <a:gd name="T12" fmla="*/ 239 w 261"/>
                <a:gd name="T13" fmla="*/ 0 h 44"/>
                <a:gd name="T14" fmla="*/ 254 w 261"/>
                <a:gd name="T15" fmla="*/ 6 h 44"/>
                <a:gd name="T16" fmla="*/ 261 w 261"/>
                <a:gd name="T17" fmla="*/ 22 h 44"/>
                <a:gd name="T18" fmla="*/ 254 w 261"/>
                <a:gd name="T19" fmla="*/ 38 h 44"/>
                <a:gd name="T20" fmla="*/ 239 w 261"/>
                <a:gd name="T21" fmla="*/ 44 h 44"/>
                <a:gd name="T22" fmla="*/ 22 w 261"/>
                <a:gd name="T23" fmla="*/ 16 h 44"/>
                <a:gd name="T24" fmla="*/ 18 w 261"/>
                <a:gd name="T25" fmla="*/ 17 h 44"/>
                <a:gd name="T26" fmla="*/ 16 w 261"/>
                <a:gd name="T27" fmla="*/ 22 h 44"/>
                <a:gd name="T28" fmla="*/ 18 w 261"/>
                <a:gd name="T29" fmla="*/ 27 h 44"/>
                <a:gd name="T30" fmla="*/ 22 w 261"/>
                <a:gd name="T31" fmla="*/ 29 h 44"/>
                <a:gd name="T32" fmla="*/ 239 w 261"/>
                <a:gd name="T33" fmla="*/ 29 h 44"/>
                <a:gd name="T34" fmla="*/ 243 w 261"/>
                <a:gd name="T35" fmla="*/ 27 h 44"/>
                <a:gd name="T36" fmla="*/ 245 w 261"/>
                <a:gd name="T37" fmla="*/ 22 h 44"/>
                <a:gd name="T38" fmla="*/ 243 w 261"/>
                <a:gd name="T39" fmla="*/ 17 h 44"/>
                <a:gd name="T40" fmla="*/ 239 w 261"/>
                <a:gd name="T41" fmla="*/ 16 h 44"/>
                <a:gd name="T42" fmla="*/ 22 w 261"/>
                <a:gd name="T4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1" h="44">
                  <a:moveTo>
                    <a:pt x="239" y="44"/>
                  </a:moveTo>
                  <a:cubicBezTo>
                    <a:pt x="22" y="44"/>
                    <a:pt x="22" y="44"/>
                    <a:pt x="22" y="44"/>
                  </a:cubicBezTo>
                  <a:cubicBezTo>
                    <a:pt x="16" y="44"/>
                    <a:pt x="11" y="42"/>
                    <a:pt x="7" y="38"/>
                  </a:cubicBezTo>
                  <a:cubicBezTo>
                    <a:pt x="2" y="34"/>
                    <a:pt x="0" y="28"/>
                    <a:pt x="0" y="22"/>
                  </a:cubicBezTo>
                  <a:cubicBezTo>
                    <a:pt x="0" y="16"/>
                    <a:pt x="2" y="11"/>
                    <a:pt x="7" y="6"/>
                  </a:cubicBezTo>
                  <a:cubicBezTo>
                    <a:pt x="11" y="2"/>
                    <a:pt x="16" y="0"/>
                    <a:pt x="22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45" y="0"/>
                    <a:pt x="250" y="2"/>
                    <a:pt x="254" y="6"/>
                  </a:cubicBezTo>
                  <a:cubicBezTo>
                    <a:pt x="259" y="11"/>
                    <a:pt x="261" y="16"/>
                    <a:pt x="261" y="22"/>
                  </a:cubicBezTo>
                  <a:cubicBezTo>
                    <a:pt x="261" y="28"/>
                    <a:pt x="259" y="34"/>
                    <a:pt x="254" y="38"/>
                  </a:cubicBezTo>
                  <a:cubicBezTo>
                    <a:pt x="250" y="42"/>
                    <a:pt x="245" y="44"/>
                    <a:pt x="239" y="44"/>
                  </a:cubicBezTo>
                  <a:close/>
                  <a:moveTo>
                    <a:pt x="22" y="16"/>
                  </a:moveTo>
                  <a:cubicBezTo>
                    <a:pt x="21" y="16"/>
                    <a:pt x="19" y="16"/>
                    <a:pt x="18" y="17"/>
                  </a:cubicBezTo>
                  <a:cubicBezTo>
                    <a:pt x="16" y="19"/>
                    <a:pt x="16" y="20"/>
                    <a:pt x="16" y="22"/>
                  </a:cubicBezTo>
                  <a:cubicBezTo>
                    <a:pt x="16" y="24"/>
                    <a:pt x="16" y="26"/>
                    <a:pt x="18" y="27"/>
                  </a:cubicBezTo>
                  <a:cubicBezTo>
                    <a:pt x="19" y="28"/>
                    <a:pt x="21" y="29"/>
                    <a:pt x="22" y="29"/>
                  </a:cubicBezTo>
                  <a:cubicBezTo>
                    <a:pt x="239" y="29"/>
                    <a:pt x="239" y="29"/>
                    <a:pt x="239" y="29"/>
                  </a:cubicBezTo>
                  <a:cubicBezTo>
                    <a:pt x="240" y="29"/>
                    <a:pt x="242" y="28"/>
                    <a:pt x="243" y="27"/>
                  </a:cubicBezTo>
                  <a:cubicBezTo>
                    <a:pt x="245" y="26"/>
                    <a:pt x="245" y="24"/>
                    <a:pt x="245" y="22"/>
                  </a:cubicBezTo>
                  <a:cubicBezTo>
                    <a:pt x="245" y="20"/>
                    <a:pt x="245" y="19"/>
                    <a:pt x="243" y="17"/>
                  </a:cubicBezTo>
                  <a:cubicBezTo>
                    <a:pt x="242" y="16"/>
                    <a:pt x="240" y="16"/>
                    <a:pt x="239" y="16"/>
                  </a:cubicBezTo>
                  <a:lnTo>
                    <a:pt x="2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0" name="Rectangle 720"/>
            <p:cNvSpPr>
              <a:spLocks noChangeArrowheads="1"/>
            </p:cNvSpPr>
            <p:nvPr/>
          </p:nvSpPr>
          <p:spPr bwMode="auto">
            <a:xfrm>
              <a:off x="764404" y="926136"/>
              <a:ext cx="12700" cy="93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1" name="Freeform 721"/>
            <p:cNvSpPr>
              <a:spLocks noEditPoints="1"/>
            </p:cNvSpPr>
            <p:nvPr/>
          </p:nvSpPr>
          <p:spPr bwMode="auto">
            <a:xfrm>
              <a:off x="640579" y="926136"/>
              <a:ext cx="109538" cy="74613"/>
            </a:xfrm>
            <a:custGeom>
              <a:avLst/>
              <a:gdLst>
                <a:gd name="T0" fmla="*/ 132 w 132"/>
                <a:gd name="T1" fmla="*/ 90 h 90"/>
                <a:gd name="T2" fmla="*/ 45 w 132"/>
                <a:gd name="T3" fmla="*/ 90 h 90"/>
                <a:gd name="T4" fmla="*/ 14 w 132"/>
                <a:gd name="T5" fmla="*/ 76 h 90"/>
                <a:gd name="T6" fmla="*/ 0 w 132"/>
                <a:gd name="T7" fmla="*/ 45 h 90"/>
                <a:gd name="T8" fmla="*/ 0 w 132"/>
                <a:gd name="T9" fmla="*/ 0 h 90"/>
                <a:gd name="T10" fmla="*/ 87 w 132"/>
                <a:gd name="T11" fmla="*/ 0 h 90"/>
                <a:gd name="T12" fmla="*/ 119 w 132"/>
                <a:gd name="T13" fmla="*/ 13 h 90"/>
                <a:gd name="T14" fmla="*/ 132 w 132"/>
                <a:gd name="T15" fmla="*/ 45 h 90"/>
                <a:gd name="T16" fmla="*/ 132 w 132"/>
                <a:gd name="T17" fmla="*/ 90 h 90"/>
                <a:gd name="T18" fmla="*/ 16 w 132"/>
                <a:gd name="T19" fmla="*/ 15 h 90"/>
                <a:gd name="T20" fmla="*/ 16 w 132"/>
                <a:gd name="T21" fmla="*/ 45 h 90"/>
                <a:gd name="T22" fmla="*/ 25 w 132"/>
                <a:gd name="T23" fmla="*/ 66 h 90"/>
                <a:gd name="T24" fmla="*/ 45 w 132"/>
                <a:gd name="T25" fmla="*/ 74 h 90"/>
                <a:gd name="T26" fmla="*/ 117 w 132"/>
                <a:gd name="T27" fmla="*/ 74 h 90"/>
                <a:gd name="T28" fmla="*/ 117 w 132"/>
                <a:gd name="T29" fmla="*/ 45 h 90"/>
                <a:gd name="T30" fmla="*/ 108 w 132"/>
                <a:gd name="T31" fmla="*/ 24 h 90"/>
                <a:gd name="T32" fmla="*/ 87 w 132"/>
                <a:gd name="T33" fmla="*/ 15 h 90"/>
                <a:gd name="T34" fmla="*/ 16 w 132"/>
                <a:gd name="T35" fmla="*/ 1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90">
                  <a:moveTo>
                    <a:pt x="132" y="90"/>
                  </a:moveTo>
                  <a:cubicBezTo>
                    <a:pt x="45" y="90"/>
                    <a:pt x="45" y="90"/>
                    <a:pt x="45" y="90"/>
                  </a:cubicBezTo>
                  <a:cubicBezTo>
                    <a:pt x="33" y="90"/>
                    <a:pt x="22" y="85"/>
                    <a:pt x="14" y="76"/>
                  </a:cubicBezTo>
                  <a:cubicBezTo>
                    <a:pt x="5" y="68"/>
                    <a:pt x="0" y="57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10" y="4"/>
                    <a:pt x="119" y="13"/>
                  </a:cubicBezTo>
                  <a:cubicBezTo>
                    <a:pt x="127" y="21"/>
                    <a:pt x="132" y="33"/>
                    <a:pt x="132" y="45"/>
                  </a:cubicBezTo>
                  <a:lnTo>
                    <a:pt x="132" y="90"/>
                  </a:lnTo>
                  <a:close/>
                  <a:moveTo>
                    <a:pt x="16" y="1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16" y="53"/>
                    <a:pt x="19" y="60"/>
                    <a:pt x="25" y="66"/>
                  </a:cubicBezTo>
                  <a:cubicBezTo>
                    <a:pt x="30" y="71"/>
                    <a:pt x="37" y="74"/>
                    <a:pt x="45" y="74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37"/>
                    <a:pt x="113" y="30"/>
                    <a:pt x="108" y="24"/>
                  </a:cubicBezTo>
                  <a:cubicBezTo>
                    <a:pt x="102" y="18"/>
                    <a:pt x="95" y="15"/>
                    <a:pt x="87" y="15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2" name="Freeform 722"/>
            <p:cNvSpPr>
              <a:spLocks noEditPoints="1"/>
            </p:cNvSpPr>
            <p:nvPr/>
          </p:nvSpPr>
          <p:spPr bwMode="auto">
            <a:xfrm>
              <a:off x="791392" y="926136"/>
              <a:ext cx="109538" cy="74613"/>
            </a:xfrm>
            <a:custGeom>
              <a:avLst/>
              <a:gdLst>
                <a:gd name="T0" fmla="*/ 87 w 132"/>
                <a:gd name="T1" fmla="*/ 90 h 90"/>
                <a:gd name="T2" fmla="*/ 0 w 132"/>
                <a:gd name="T3" fmla="*/ 90 h 90"/>
                <a:gd name="T4" fmla="*/ 0 w 132"/>
                <a:gd name="T5" fmla="*/ 45 h 90"/>
                <a:gd name="T6" fmla="*/ 13 w 132"/>
                <a:gd name="T7" fmla="*/ 13 h 90"/>
                <a:gd name="T8" fmla="*/ 45 w 132"/>
                <a:gd name="T9" fmla="*/ 0 h 90"/>
                <a:gd name="T10" fmla="*/ 132 w 132"/>
                <a:gd name="T11" fmla="*/ 0 h 90"/>
                <a:gd name="T12" fmla="*/ 132 w 132"/>
                <a:gd name="T13" fmla="*/ 45 h 90"/>
                <a:gd name="T14" fmla="*/ 118 w 132"/>
                <a:gd name="T15" fmla="*/ 77 h 90"/>
                <a:gd name="T16" fmla="*/ 87 w 132"/>
                <a:gd name="T17" fmla="*/ 90 h 90"/>
                <a:gd name="T18" fmla="*/ 16 w 132"/>
                <a:gd name="T19" fmla="*/ 74 h 90"/>
                <a:gd name="T20" fmla="*/ 87 w 132"/>
                <a:gd name="T21" fmla="*/ 74 h 90"/>
                <a:gd name="T22" fmla="*/ 108 w 132"/>
                <a:gd name="T23" fmla="*/ 66 h 90"/>
                <a:gd name="T24" fmla="*/ 116 w 132"/>
                <a:gd name="T25" fmla="*/ 45 h 90"/>
                <a:gd name="T26" fmla="*/ 116 w 132"/>
                <a:gd name="T27" fmla="*/ 15 h 90"/>
                <a:gd name="T28" fmla="*/ 45 w 132"/>
                <a:gd name="T29" fmla="*/ 15 h 90"/>
                <a:gd name="T30" fmla="*/ 24 w 132"/>
                <a:gd name="T31" fmla="*/ 24 h 90"/>
                <a:gd name="T32" fmla="*/ 16 w 132"/>
                <a:gd name="T33" fmla="*/ 45 h 90"/>
                <a:gd name="T34" fmla="*/ 16 w 132"/>
                <a:gd name="T35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90">
                  <a:moveTo>
                    <a:pt x="87" y="90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3"/>
                    <a:pt x="5" y="21"/>
                    <a:pt x="13" y="13"/>
                  </a:cubicBezTo>
                  <a:cubicBezTo>
                    <a:pt x="22" y="4"/>
                    <a:pt x="33" y="0"/>
                    <a:pt x="4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57"/>
                    <a:pt x="127" y="68"/>
                    <a:pt x="118" y="77"/>
                  </a:cubicBezTo>
                  <a:cubicBezTo>
                    <a:pt x="110" y="85"/>
                    <a:pt x="99" y="90"/>
                    <a:pt x="87" y="90"/>
                  </a:cubicBezTo>
                  <a:close/>
                  <a:moveTo>
                    <a:pt x="16" y="74"/>
                  </a:moveTo>
                  <a:cubicBezTo>
                    <a:pt x="87" y="74"/>
                    <a:pt x="87" y="74"/>
                    <a:pt x="87" y="74"/>
                  </a:cubicBezTo>
                  <a:cubicBezTo>
                    <a:pt x="95" y="74"/>
                    <a:pt x="102" y="71"/>
                    <a:pt x="108" y="66"/>
                  </a:cubicBezTo>
                  <a:cubicBezTo>
                    <a:pt x="113" y="60"/>
                    <a:pt x="116" y="53"/>
                    <a:pt x="116" y="4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7" y="15"/>
                    <a:pt x="30" y="18"/>
                    <a:pt x="24" y="24"/>
                  </a:cubicBezTo>
                  <a:cubicBezTo>
                    <a:pt x="19" y="30"/>
                    <a:pt x="16" y="37"/>
                    <a:pt x="16" y="45"/>
                  </a:cubicBezTo>
                  <a:lnTo>
                    <a:pt x="16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3" name="Freeform 723"/>
            <p:cNvSpPr>
              <a:spLocks noEditPoints="1"/>
            </p:cNvSpPr>
            <p:nvPr/>
          </p:nvSpPr>
          <p:spPr bwMode="auto">
            <a:xfrm>
              <a:off x="707254" y="780086"/>
              <a:ext cx="127000" cy="128588"/>
            </a:xfrm>
            <a:custGeom>
              <a:avLst/>
              <a:gdLst>
                <a:gd name="T0" fmla="*/ 77 w 153"/>
                <a:gd name="T1" fmla="*/ 154 h 154"/>
                <a:gd name="T2" fmla="*/ 0 w 153"/>
                <a:gd name="T3" fmla="*/ 77 h 154"/>
                <a:gd name="T4" fmla="*/ 77 w 153"/>
                <a:gd name="T5" fmla="*/ 0 h 154"/>
                <a:gd name="T6" fmla="*/ 153 w 153"/>
                <a:gd name="T7" fmla="*/ 77 h 154"/>
                <a:gd name="T8" fmla="*/ 77 w 153"/>
                <a:gd name="T9" fmla="*/ 154 h 154"/>
                <a:gd name="T10" fmla="*/ 77 w 153"/>
                <a:gd name="T11" fmla="*/ 16 h 154"/>
                <a:gd name="T12" fmla="*/ 15 w 153"/>
                <a:gd name="T13" fmla="*/ 77 h 154"/>
                <a:gd name="T14" fmla="*/ 77 w 153"/>
                <a:gd name="T15" fmla="*/ 138 h 154"/>
                <a:gd name="T16" fmla="*/ 138 w 153"/>
                <a:gd name="T17" fmla="*/ 77 h 154"/>
                <a:gd name="T18" fmla="*/ 77 w 153"/>
                <a:gd name="T1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154">
                  <a:moveTo>
                    <a:pt x="77" y="154"/>
                  </a:moveTo>
                  <a:cubicBezTo>
                    <a:pt x="34" y="154"/>
                    <a:pt x="0" y="119"/>
                    <a:pt x="0" y="77"/>
                  </a:cubicBezTo>
                  <a:cubicBezTo>
                    <a:pt x="0" y="35"/>
                    <a:pt x="34" y="0"/>
                    <a:pt x="77" y="0"/>
                  </a:cubicBezTo>
                  <a:cubicBezTo>
                    <a:pt x="119" y="0"/>
                    <a:pt x="153" y="35"/>
                    <a:pt x="153" y="77"/>
                  </a:cubicBezTo>
                  <a:cubicBezTo>
                    <a:pt x="153" y="119"/>
                    <a:pt x="119" y="154"/>
                    <a:pt x="77" y="154"/>
                  </a:cubicBezTo>
                  <a:close/>
                  <a:moveTo>
                    <a:pt x="77" y="16"/>
                  </a:moveTo>
                  <a:cubicBezTo>
                    <a:pt x="43" y="16"/>
                    <a:pt x="15" y="43"/>
                    <a:pt x="15" y="77"/>
                  </a:cubicBezTo>
                  <a:cubicBezTo>
                    <a:pt x="15" y="111"/>
                    <a:pt x="43" y="138"/>
                    <a:pt x="77" y="138"/>
                  </a:cubicBezTo>
                  <a:cubicBezTo>
                    <a:pt x="110" y="138"/>
                    <a:pt x="138" y="111"/>
                    <a:pt x="138" y="77"/>
                  </a:cubicBezTo>
                  <a:cubicBezTo>
                    <a:pt x="138" y="43"/>
                    <a:pt x="110" y="16"/>
                    <a:pt x="7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4" name="Freeform 724"/>
            <p:cNvSpPr>
              <a:spLocks/>
            </p:cNvSpPr>
            <p:nvPr/>
          </p:nvSpPr>
          <p:spPr bwMode="auto">
            <a:xfrm>
              <a:off x="746942" y="811836"/>
              <a:ext cx="47625" cy="65088"/>
            </a:xfrm>
            <a:custGeom>
              <a:avLst/>
              <a:gdLst>
                <a:gd name="T0" fmla="*/ 34 w 57"/>
                <a:gd name="T1" fmla="*/ 78 h 78"/>
                <a:gd name="T2" fmla="*/ 23 w 57"/>
                <a:gd name="T3" fmla="*/ 78 h 78"/>
                <a:gd name="T4" fmla="*/ 7 w 57"/>
                <a:gd name="T5" fmla="*/ 71 h 78"/>
                <a:gd name="T6" fmla="*/ 0 w 57"/>
                <a:gd name="T7" fmla="*/ 54 h 78"/>
                <a:gd name="T8" fmla="*/ 16 w 57"/>
                <a:gd name="T9" fmla="*/ 54 h 78"/>
                <a:gd name="T10" fmla="*/ 18 w 57"/>
                <a:gd name="T11" fmla="*/ 60 h 78"/>
                <a:gd name="T12" fmla="*/ 23 w 57"/>
                <a:gd name="T13" fmla="*/ 62 h 78"/>
                <a:gd name="T14" fmla="*/ 34 w 57"/>
                <a:gd name="T15" fmla="*/ 62 h 78"/>
                <a:gd name="T16" fmla="*/ 39 w 57"/>
                <a:gd name="T17" fmla="*/ 60 h 78"/>
                <a:gd name="T18" fmla="*/ 41 w 57"/>
                <a:gd name="T19" fmla="*/ 54 h 78"/>
                <a:gd name="T20" fmla="*/ 39 w 57"/>
                <a:gd name="T21" fmla="*/ 49 h 78"/>
                <a:gd name="T22" fmla="*/ 34 w 57"/>
                <a:gd name="T23" fmla="*/ 47 h 78"/>
                <a:gd name="T24" fmla="*/ 23 w 57"/>
                <a:gd name="T25" fmla="*/ 47 h 78"/>
                <a:gd name="T26" fmla="*/ 7 w 57"/>
                <a:gd name="T27" fmla="*/ 40 h 78"/>
                <a:gd name="T28" fmla="*/ 0 w 57"/>
                <a:gd name="T29" fmla="*/ 24 h 78"/>
                <a:gd name="T30" fmla="*/ 7 w 57"/>
                <a:gd name="T31" fmla="*/ 7 h 78"/>
                <a:gd name="T32" fmla="*/ 23 w 57"/>
                <a:gd name="T33" fmla="*/ 0 h 78"/>
                <a:gd name="T34" fmla="*/ 34 w 57"/>
                <a:gd name="T35" fmla="*/ 0 h 78"/>
                <a:gd name="T36" fmla="*/ 50 w 57"/>
                <a:gd name="T37" fmla="*/ 7 h 78"/>
                <a:gd name="T38" fmla="*/ 57 w 57"/>
                <a:gd name="T39" fmla="*/ 24 h 78"/>
                <a:gd name="T40" fmla="*/ 41 w 57"/>
                <a:gd name="T41" fmla="*/ 24 h 78"/>
                <a:gd name="T42" fmla="*/ 39 w 57"/>
                <a:gd name="T43" fmla="*/ 18 h 78"/>
                <a:gd name="T44" fmla="*/ 34 w 57"/>
                <a:gd name="T45" fmla="*/ 16 h 78"/>
                <a:gd name="T46" fmla="*/ 23 w 57"/>
                <a:gd name="T47" fmla="*/ 16 h 78"/>
                <a:gd name="T48" fmla="*/ 18 w 57"/>
                <a:gd name="T49" fmla="*/ 18 h 78"/>
                <a:gd name="T50" fmla="*/ 16 w 57"/>
                <a:gd name="T51" fmla="*/ 24 h 78"/>
                <a:gd name="T52" fmla="*/ 18 w 57"/>
                <a:gd name="T53" fmla="*/ 29 h 78"/>
                <a:gd name="T54" fmla="*/ 23 w 57"/>
                <a:gd name="T55" fmla="*/ 31 h 78"/>
                <a:gd name="T56" fmla="*/ 34 w 57"/>
                <a:gd name="T57" fmla="*/ 31 h 78"/>
                <a:gd name="T58" fmla="*/ 50 w 57"/>
                <a:gd name="T59" fmla="*/ 38 h 78"/>
                <a:gd name="T60" fmla="*/ 57 w 57"/>
                <a:gd name="T61" fmla="*/ 54 h 78"/>
                <a:gd name="T62" fmla="*/ 50 w 57"/>
                <a:gd name="T63" fmla="*/ 71 h 78"/>
                <a:gd name="T64" fmla="*/ 34 w 57"/>
                <a:gd name="T6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78">
                  <a:moveTo>
                    <a:pt x="34" y="78"/>
                  </a:moveTo>
                  <a:cubicBezTo>
                    <a:pt x="23" y="78"/>
                    <a:pt x="23" y="78"/>
                    <a:pt x="23" y="78"/>
                  </a:cubicBezTo>
                  <a:cubicBezTo>
                    <a:pt x="17" y="78"/>
                    <a:pt x="11" y="75"/>
                    <a:pt x="7" y="71"/>
                  </a:cubicBezTo>
                  <a:cubicBezTo>
                    <a:pt x="3" y="66"/>
                    <a:pt x="0" y="61"/>
                    <a:pt x="0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6"/>
                    <a:pt x="17" y="58"/>
                    <a:pt x="18" y="60"/>
                  </a:cubicBezTo>
                  <a:cubicBezTo>
                    <a:pt x="19" y="61"/>
                    <a:pt x="21" y="62"/>
                    <a:pt x="23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2"/>
                    <a:pt x="38" y="61"/>
                    <a:pt x="39" y="60"/>
                  </a:cubicBezTo>
                  <a:cubicBezTo>
                    <a:pt x="41" y="58"/>
                    <a:pt x="41" y="56"/>
                    <a:pt x="41" y="54"/>
                  </a:cubicBezTo>
                  <a:cubicBezTo>
                    <a:pt x="41" y="52"/>
                    <a:pt x="41" y="50"/>
                    <a:pt x="39" y="49"/>
                  </a:cubicBezTo>
                  <a:cubicBezTo>
                    <a:pt x="38" y="48"/>
                    <a:pt x="36" y="47"/>
                    <a:pt x="34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7" y="47"/>
                    <a:pt x="11" y="44"/>
                    <a:pt x="7" y="40"/>
                  </a:cubicBezTo>
                  <a:cubicBezTo>
                    <a:pt x="3" y="36"/>
                    <a:pt x="0" y="30"/>
                    <a:pt x="0" y="24"/>
                  </a:cubicBezTo>
                  <a:cubicBezTo>
                    <a:pt x="0" y="17"/>
                    <a:pt x="3" y="12"/>
                    <a:pt x="7" y="7"/>
                  </a:cubicBezTo>
                  <a:cubicBezTo>
                    <a:pt x="11" y="3"/>
                    <a:pt x="17" y="0"/>
                    <a:pt x="2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0" y="0"/>
                    <a:pt x="46" y="3"/>
                    <a:pt x="50" y="7"/>
                  </a:cubicBezTo>
                  <a:cubicBezTo>
                    <a:pt x="54" y="12"/>
                    <a:pt x="57" y="17"/>
                    <a:pt x="57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1"/>
                    <a:pt x="41" y="20"/>
                    <a:pt x="39" y="18"/>
                  </a:cubicBezTo>
                  <a:cubicBezTo>
                    <a:pt x="38" y="17"/>
                    <a:pt x="36" y="16"/>
                    <a:pt x="3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6"/>
                    <a:pt x="19" y="17"/>
                    <a:pt x="18" y="18"/>
                  </a:cubicBezTo>
                  <a:cubicBezTo>
                    <a:pt x="17" y="20"/>
                    <a:pt x="16" y="21"/>
                    <a:pt x="16" y="24"/>
                  </a:cubicBezTo>
                  <a:cubicBezTo>
                    <a:pt x="16" y="26"/>
                    <a:pt x="17" y="27"/>
                    <a:pt x="18" y="29"/>
                  </a:cubicBezTo>
                  <a:cubicBezTo>
                    <a:pt x="19" y="30"/>
                    <a:pt x="21" y="31"/>
                    <a:pt x="23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40" y="31"/>
                    <a:pt x="46" y="34"/>
                    <a:pt x="50" y="38"/>
                  </a:cubicBezTo>
                  <a:cubicBezTo>
                    <a:pt x="54" y="42"/>
                    <a:pt x="57" y="48"/>
                    <a:pt x="57" y="54"/>
                  </a:cubicBezTo>
                  <a:cubicBezTo>
                    <a:pt x="57" y="61"/>
                    <a:pt x="54" y="66"/>
                    <a:pt x="50" y="71"/>
                  </a:cubicBezTo>
                  <a:cubicBezTo>
                    <a:pt x="46" y="75"/>
                    <a:pt x="40" y="78"/>
                    <a:pt x="34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5" name="Rectangle 725"/>
            <p:cNvSpPr>
              <a:spLocks noChangeArrowheads="1"/>
            </p:cNvSpPr>
            <p:nvPr/>
          </p:nvSpPr>
          <p:spPr bwMode="auto">
            <a:xfrm>
              <a:off x="764404" y="808661"/>
              <a:ext cx="12700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6" name="Rectangle 726"/>
            <p:cNvSpPr>
              <a:spLocks noChangeArrowheads="1"/>
            </p:cNvSpPr>
            <p:nvPr/>
          </p:nvSpPr>
          <p:spPr bwMode="auto">
            <a:xfrm>
              <a:off x="764404" y="870574"/>
              <a:ext cx="12700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7" name="Freeform 727"/>
            <p:cNvSpPr>
              <a:spLocks noEditPoints="1"/>
            </p:cNvSpPr>
            <p:nvPr/>
          </p:nvSpPr>
          <p:spPr bwMode="auto">
            <a:xfrm>
              <a:off x="681854" y="757861"/>
              <a:ext cx="176213" cy="174625"/>
            </a:xfrm>
            <a:custGeom>
              <a:avLst/>
              <a:gdLst>
                <a:gd name="T0" fmla="*/ 106 w 211"/>
                <a:gd name="T1" fmla="*/ 210 h 210"/>
                <a:gd name="T2" fmla="*/ 0 w 211"/>
                <a:gd name="T3" fmla="*/ 105 h 210"/>
                <a:gd name="T4" fmla="*/ 106 w 211"/>
                <a:gd name="T5" fmla="*/ 0 h 210"/>
                <a:gd name="T6" fmla="*/ 211 w 211"/>
                <a:gd name="T7" fmla="*/ 105 h 210"/>
                <a:gd name="T8" fmla="*/ 106 w 211"/>
                <a:gd name="T9" fmla="*/ 210 h 210"/>
                <a:gd name="T10" fmla="*/ 106 w 211"/>
                <a:gd name="T11" fmla="*/ 15 h 210"/>
                <a:gd name="T12" fmla="*/ 16 w 211"/>
                <a:gd name="T13" fmla="*/ 105 h 210"/>
                <a:gd name="T14" fmla="*/ 106 w 211"/>
                <a:gd name="T15" fmla="*/ 195 h 210"/>
                <a:gd name="T16" fmla="*/ 195 w 211"/>
                <a:gd name="T17" fmla="*/ 105 h 210"/>
                <a:gd name="T18" fmla="*/ 106 w 211"/>
                <a:gd name="T19" fmla="*/ 1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210">
                  <a:moveTo>
                    <a:pt x="106" y="210"/>
                  </a:moveTo>
                  <a:cubicBezTo>
                    <a:pt x="47" y="210"/>
                    <a:pt x="0" y="163"/>
                    <a:pt x="0" y="105"/>
                  </a:cubicBezTo>
                  <a:cubicBezTo>
                    <a:pt x="0" y="47"/>
                    <a:pt x="47" y="0"/>
                    <a:pt x="106" y="0"/>
                  </a:cubicBezTo>
                  <a:cubicBezTo>
                    <a:pt x="164" y="0"/>
                    <a:pt x="211" y="47"/>
                    <a:pt x="211" y="105"/>
                  </a:cubicBezTo>
                  <a:cubicBezTo>
                    <a:pt x="211" y="163"/>
                    <a:pt x="164" y="210"/>
                    <a:pt x="106" y="210"/>
                  </a:cubicBezTo>
                  <a:close/>
                  <a:moveTo>
                    <a:pt x="106" y="15"/>
                  </a:moveTo>
                  <a:cubicBezTo>
                    <a:pt x="56" y="15"/>
                    <a:pt x="16" y="55"/>
                    <a:pt x="16" y="105"/>
                  </a:cubicBezTo>
                  <a:cubicBezTo>
                    <a:pt x="16" y="154"/>
                    <a:pt x="56" y="195"/>
                    <a:pt x="106" y="195"/>
                  </a:cubicBezTo>
                  <a:cubicBezTo>
                    <a:pt x="155" y="195"/>
                    <a:pt x="195" y="154"/>
                    <a:pt x="195" y="105"/>
                  </a:cubicBezTo>
                  <a:cubicBezTo>
                    <a:pt x="195" y="55"/>
                    <a:pt x="155" y="15"/>
                    <a:pt x="10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0" name="Группа 3849"/>
          <p:cNvGrpSpPr/>
          <p:nvPr/>
        </p:nvGrpSpPr>
        <p:grpSpPr>
          <a:xfrm>
            <a:off x="919776" y="1442791"/>
            <a:ext cx="251222" cy="311945"/>
            <a:chOff x="1226367" y="757861"/>
            <a:chExt cx="334963" cy="415926"/>
          </a:xfrm>
          <a:solidFill>
            <a:schemeClr val="accent1"/>
          </a:solidFill>
        </p:grpSpPr>
        <p:sp>
          <p:nvSpPr>
            <p:cNvPr id="3178" name="Freeform 738"/>
            <p:cNvSpPr>
              <a:spLocks/>
            </p:cNvSpPr>
            <p:nvPr/>
          </p:nvSpPr>
          <p:spPr bwMode="auto">
            <a:xfrm>
              <a:off x="1226367" y="999161"/>
              <a:ext cx="127000" cy="160338"/>
            </a:xfrm>
            <a:custGeom>
              <a:avLst/>
              <a:gdLst>
                <a:gd name="T0" fmla="*/ 79 w 153"/>
                <a:gd name="T1" fmla="*/ 192 h 192"/>
                <a:gd name="T2" fmla="*/ 22 w 153"/>
                <a:gd name="T3" fmla="*/ 168 h 192"/>
                <a:gd name="T4" fmla="*/ 145 w 153"/>
                <a:gd name="T5" fmla="*/ 0 h 192"/>
                <a:gd name="T6" fmla="*/ 153 w 153"/>
                <a:gd name="T7" fmla="*/ 14 h 192"/>
                <a:gd name="T8" fmla="*/ 36 w 153"/>
                <a:gd name="T9" fmla="*/ 160 h 192"/>
                <a:gd name="T10" fmla="*/ 107 w 153"/>
                <a:gd name="T11" fmla="*/ 174 h 192"/>
                <a:gd name="T12" fmla="*/ 109 w 153"/>
                <a:gd name="T13" fmla="*/ 189 h 192"/>
                <a:gd name="T14" fmla="*/ 79 w 153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92">
                  <a:moveTo>
                    <a:pt x="79" y="192"/>
                  </a:moveTo>
                  <a:cubicBezTo>
                    <a:pt x="51" y="192"/>
                    <a:pt x="32" y="184"/>
                    <a:pt x="22" y="168"/>
                  </a:cubicBezTo>
                  <a:cubicBezTo>
                    <a:pt x="0" y="129"/>
                    <a:pt x="51" y="58"/>
                    <a:pt x="145" y="0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61" y="70"/>
                    <a:pt x="21" y="134"/>
                    <a:pt x="36" y="160"/>
                  </a:cubicBezTo>
                  <a:cubicBezTo>
                    <a:pt x="44" y="175"/>
                    <a:pt x="70" y="180"/>
                    <a:pt x="107" y="174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99" y="191"/>
                    <a:pt x="88" y="192"/>
                    <a:pt x="79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79" name="Freeform 739"/>
            <p:cNvSpPr>
              <a:spLocks/>
            </p:cNvSpPr>
            <p:nvPr/>
          </p:nvSpPr>
          <p:spPr bwMode="auto">
            <a:xfrm>
              <a:off x="1389879" y="942011"/>
              <a:ext cx="163513" cy="188913"/>
            </a:xfrm>
            <a:custGeom>
              <a:avLst/>
              <a:gdLst>
                <a:gd name="T0" fmla="*/ 6 w 196"/>
                <a:gd name="T1" fmla="*/ 226 h 226"/>
                <a:gd name="T2" fmla="*/ 0 w 196"/>
                <a:gd name="T3" fmla="*/ 212 h 226"/>
                <a:gd name="T4" fmla="*/ 37 w 196"/>
                <a:gd name="T5" fmla="*/ 192 h 226"/>
                <a:gd name="T6" fmla="*/ 125 w 196"/>
                <a:gd name="T7" fmla="*/ 127 h 226"/>
                <a:gd name="T8" fmla="*/ 168 w 196"/>
                <a:gd name="T9" fmla="*/ 38 h 226"/>
                <a:gd name="T10" fmla="*/ 85 w 196"/>
                <a:gd name="T11" fmla="*/ 26 h 226"/>
                <a:gd name="T12" fmla="*/ 82 w 196"/>
                <a:gd name="T13" fmla="*/ 11 h 226"/>
                <a:gd name="T14" fmla="*/ 181 w 196"/>
                <a:gd name="T15" fmla="*/ 30 h 226"/>
                <a:gd name="T16" fmla="*/ 136 w 196"/>
                <a:gd name="T17" fmla="*/ 138 h 226"/>
                <a:gd name="T18" fmla="*/ 45 w 196"/>
                <a:gd name="T19" fmla="*/ 206 h 226"/>
                <a:gd name="T20" fmla="*/ 6 w 196"/>
                <a:gd name="T21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226">
                  <a:moveTo>
                    <a:pt x="6" y="226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12" y="206"/>
                    <a:pt x="25" y="199"/>
                    <a:pt x="37" y="192"/>
                  </a:cubicBezTo>
                  <a:cubicBezTo>
                    <a:pt x="71" y="173"/>
                    <a:pt x="101" y="150"/>
                    <a:pt x="125" y="127"/>
                  </a:cubicBezTo>
                  <a:cubicBezTo>
                    <a:pt x="162" y="91"/>
                    <a:pt x="179" y="56"/>
                    <a:pt x="168" y="38"/>
                  </a:cubicBezTo>
                  <a:cubicBezTo>
                    <a:pt x="159" y="21"/>
                    <a:pt x="128" y="17"/>
                    <a:pt x="85" y="26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133" y="0"/>
                    <a:pt x="168" y="7"/>
                    <a:pt x="181" y="30"/>
                  </a:cubicBezTo>
                  <a:cubicBezTo>
                    <a:pt x="196" y="56"/>
                    <a:pt x="180" y="95"/>
                    <a:pt x="136" y="138"/>
                  </a:cubicBezTo>
                  <a:cubicBezTo>
                    <a:pt x="111" y="162"/>
                    <a:pt x="80" y="186"/>
                    <a:pt x="45" y="206"/>
                  </a:cubicBezTo>
                  <a:cubicBezTo>
                    <a:pt x="32" y="213"/>
                    <a:pt x="19" y="220"/>
                    <a:pt x="6" y="2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0" name="Freeform 740"/>
            <p:cNvSpPr>
              <a:spLocks/>
            </p:cNvSpPr>
            <p:nvPr/>
          </p:nvSpPr>
          <p:spPr bwMode="auto">
            <a:xfrm>
              <a:off x="1232717" y="976936"/>
              <a:ext cx="328613" cy="182563"/>
            </a:xfrm>
            <a:custGeom>
              <a:avLst/>
              <a:gdLst>
                <a:gd name="T0" fmla="*/ 314 w 393"/>
                <a:gd name="T1" fmla="*/ 219 h 219"/>
                <a:gd name="T2" fmla="*/ 285 w 393"/>
                <a:gd name="T3" fmla="*/ 216 h 219"/>
                <a:gd name="T4" fmla="*/ 150 w 393"/>
                <a:gd name="T5" fmla="*/ 165 h 219"/>
                <a:gd name="T6" fmla="*/ 9 w 393"/>
                <a:gd name="T7" fmla="*/ 0 h 219"/>
                <a:gd name="T8" fmla="*/ 24 w 393"/>
                <a:gd name="T9" fmla="*/ 3 h 219"/>
                <a:gd name="T10" fmla="*/ 158 w 393"/>
                <a:gd name="T11" fmla="*/ 151 h 219"/>
                <a:gd name="T12" fmla="*/ 288 w 393"/>
                <a:gd name="T13" fmla="*/ 201 h 219"/>
                <a:gd name="T14" fmla="*/ 357 w 393"/>
                <a:gd name="T15" fmla="*/ 187 h 219"/>
                <a:gd name="T16" fmla="*/ 240 w 393"/>
                <a:gd name="T17" fmla="*/ 41 h 219"/>
                <a:gd name="T18" fmla="*/ 248 w 393"/>
                <a:gd name="T19" fmla="*/ 27 h 219"/>
                <a:gd name="T20" fmla="*/ 370 w 393"/>
                <a:gd name="T21" fmla="*/ 195 h 219"/>
                <a:gd name="T22" fmla="*/ 314 w 393"/>
                <a:gd name="T2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3" h="219">
                  <a:moveTo>
                    <a:pt x="314" y="219"/>
                  </a:moveTo>
                  <a:cubicBezTo>
                    <a:pt x="305" y="219"/>
                    <a:pt x="295" y="218"/>
                    <a:pt x="285" y="216"/>
                  </a:cubicBezTo>
                  <a:cubicBezTo>
                    <a:pt x="245" y="210"/>
                    <a:pt x="197" y="192"/>
                    <a:pt x="150" y="165"/>
                  </a:cubicBezTo>
                  <a:cubicBezTo>
                    <a:pt x="59" y="112"/>
                    <a:pt x="0" y="43"/>
                    <a:pt x="9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7" y="34"/>
                    <a:pt x="65" y="98"/>
                    <a:pt x="158" y="151"/>
                  </a:cubicBezTo>
                  <a:cubicBezTo>
                    <a:pt x="203" y="177"/>
                    <a:pt x="249" y="195"/>
                    <a:pt x="288" y="201"/>
                  </a:cubicBezTo>
                  <a:cubicBezTo>
                    <a:pt x="323" y="207"/>
                    <a:pt x="349" y="202"/>
                    <a:pt x="357" y="187"/>
                  </a:cubicBezTo>
                  <a:cubicBezTo>
                    <a:pt x="372" y="161"/>
                    <a:pt x="332" y="97"/>
                    <a:pt x="240" y="41"/>
                  </a:cubicBezTo>
                  <a:cubicBezTo>
                    <a:pt x="248" y="27"/>
                    <a:pt x="248" y="27"/>
                    <a:pt x="248" y="27"/>
                  </a:cubicBezTo>
                  <a:cubicBezTo>
                    <a:pt x="342" y="85"/>
                    <a:pt x="393" y="156"/>
                    <a:pt x="370" y="195"/>
                  </a:cubicBezTo>
                  <a:cubicBezTo>
                    <a:pt x="361" y="211"/>
                    <a:pt x="342" y="219"/>
                    <a:pt x="314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1" name="Freeform 741"/>
            <p:cNvSpPr>
              <a:spLocks noEditPoints="1"/>
            </p:cNvSpPr>
            <p:nvPr/>
          </p:nvSpPr>
          <p:spPr bwMode="auto">
            <a:xfrm>
              <a:off x="1232717" y="934074"/>
              <a:ext cx="53975" cy="53975"/>
            </a:xfrm>
            <a:custGeom>
              <a:avLst/>
              <a:gdLst>
                <a:gd name="T0" fmla="*/ 32 w 65"/>
                <a:gd name="T1" fmla="*/ 65 h 65"/>
                <a:gd name="T2" fmla="*/ 0 w 65"/>
                <a:gd name="T3" fmla="*/ 32 h 65"/>
                <a:gd name="T4" fmla="*/ 32 w 65"/>
                <a:gd name="T5" fmla="*/ 0 h 65"/>
                <a:gd name="T6" fmla="*/ 65 w 65"/>
                <a:gd name="T7" fmla="*/ 32 h 65"/>
                <a:gd name="T8" fmla="*/ 32 w 65"/>
                <a:gd name="T9" fmla="*/ 65 h 65"/>
                <a:gd name="T10" fmla="*/ 32 w 65"/>
                <a:gd name="T11" fmla="*/ 15 h 65"/>
                <a:gd name="T12" fmla="*/ 15 w 65"/>
                <a:gd name="T13" fmla="*/ 32 h 65"/>
                <a:gd name="T14" fmla="*/ 32 w 65"/>
                <a:gd name="T15" fmla="*/ 49 h 65"/>
                <a:gd name="T16" fmla="*/ 49 w 65"/>
                <a:gd name="T17" fmla="*/ 32 h 65"/>
                <a:gd name="T18" fmla="*/ 32 w 65"/>
                <a:gd name="T19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5">
                  <a:moveTo>
                    <a:pt x="32" y="65"/>
                  </a:moveTo>
                  <a:cubicBezTo>
                    <a:pt x="14" y="65"/>
                    <a:pt x="0" y="50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50" y="0"/>
                    <a:pt x="65" y="14"/>
                    <a:pt x="65" y="32"/>
                  </a:cubicBezTo>
                  <a:cubicBezTo>
                    <a:pt x="65" y="50"/>
                    <a:pt x="50" y="65"/>
                    <a:pt x="32" y="65"/>
                  </a:cubicBezTo>
                  <a:close/>
                  <a:moveTo>
                    <a:pt x="32" y="15"/>
                  </a:moveTo>
                  <a:cubicBezTo>
                    <a:pt x="23" y="15"/>
                    <a:pt x="15" y="23"/>
                    <a:pt x="15" y="32"/>
                  </a:cubicBezTo>
                  <a:cubicBezTo>
                    <a:pt x="15" y="42"/>
                    <a:pt x="23" y="49"/>
                    <a:pt x="32" y="49"/>
                  </a:cubicBezTo>
                  <a:cubicBezTo>
                    <a:pt x="42" y="49"/>
                    <a:pt x="49" y="42"/>
                    <a:pt x="49" y="32"/>
                  </a:cubicBezTo>
                  <a:cubicBezTo>
                    <a:pt x="49" y="23"/>
                    <a:pt x="42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2" name="Freeform 742"/>
            <p:cNvSpPr>
              <a:spLocks noEditPoints="1"/>
            </p:cNvSpPr>
            <p:nvPr/>
          </p:nvSpPr>
          <p:spPr bwMode="auto">
            <a:xfrm>
              <a:off x="1308917" y="1118224"/>
              <a:ext cx="53975" cy="55563"/>
            </a:xfrm>
            <a:custGeom>
              <a:avLst/>
              <a:gdLst>
                <a:gd name="T0" fmla="*/ 32 w 65"/>
                <a:gd name="T1" fmla="*/ 65 h 65"/>
                <a:gd name="T2" fmla="*/ 0 w 65"/>
                <a:gd name="T3" fmla="*/ 32 h 65"/>
                <a:gd name="T4" fmla="*/ 32 w 65"/>
                <a:gd name="T5" fmla="*/ 0 h 65"/>
                <a:gd name="T6" fmla="*/ 65 w 65"/>
                <a:gd name="T7" fmla="*/ 32 h 65"/>
                <a:gd name="T8" fmla="*/ 32 w 65"/>
                <a:gd name="T9" fmla="*/ 65 h 65"/>
                <a:gd name="T10" fmla="*/ 32 w 65"/>
                <a:gd name="T11" fmla="*/ 15 h 65"/>
                <a:gd name="T12" fmla="*/ 15 w 65"/>
                <a:gd name="T13" fmla="*/ 32 h 65"/>
                <a:gd name="T14" fmla="*/ 32 w 65"/>
                <a:gd name="T15" fmla="*/ 49 h 65"/>
                <a:gd name="T16" fmla="*/ 49 w 65"/>
                <a:gd name="T17" fmla="*/ 32 h 65"/>
                <a:gd name="T18" fmla="*/ 32 w 65"/>
                <a:gd name="T19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5">
                  <a:moveTo>
                    <a:pt x="32" y="65"/>
                  </a:moveTo>
                  <a:cubicBezTo>
                    <a:pt x="14" y="65"/>
                    <a:pt x="0" y="50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50" y="0"/>
                    <a:pt x="65" y="14"/>
                    <a:pt x="65" y="32"/>
                  </a:cubicBezTo>
                  <a:cubicBezTo>
                    <a:pt x="65" y="50"/>
                    <a:pt x="50" y="65"/>
                    <a:pt x="32" y="65"/>
                  </a:cubicBezTo>
                  <a:close/>
                  <a:moveTo>
                    <a:pt x="32" y="15"/>
                  </a:moveTo>
                  <a:cubicBezTo>
                    <a:pt x="23" y="15"/>
                    <a:pt x="15" y="23"/>
                    <a:pt x="15" y="32"/>
                  </a:cubicBezTo>
                  <a:cubicBezTo>
                    <a:pt x="15" y="42"/>
                    <a:pt x="23" y="49"/>
                    <a:pt x="32" y="49"/>
                  </a:cubicBezTo>
                  <a:cubicBezTo>
                    <a:pt x="42" y="49"/>
                    <a:pt x="49" y="42"/>
                    <a:pt x="49" y="32"/>
                  </a:cubicBezTo>
                  <a:cubicBezTo>
                    <a:pt x="49" y="23"/>
                    <a:pt x="42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3" name="Rectangle 743"/>
            <p:cNvSpPr>
              <a:spLocks noChangeArrowheads="1"/>
            </p:cNvSpPr>
            <p:nvPr/>
          </p:nvSpPr>
          <p:spPr bwMode="auto">
            <a:xfrm>
              <a:off x="1429567" y="1016624"/>
              <a:ext cx="12700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4" name="Rectangle 744"/>
            <p:cNvSpPr>
              <a:spLocks noChangeArrowheads="1"/>
            </p:cNvSpPr>
            <p:nvPr/>
          </p:nvSpPr>
          <p:spPr bwMode="auto">
            <a:xfrm>
              <a:off x="1343842" y="1016624"/>
              <a:ext cx="12700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5" name="Rectangle 745"/>
            <p:cNvSpPr>
              <a:spLocks noChangeArrowheads="1"/>
            </p:cNvSpPr>
            <p:nvPr/>
          </p:nvSpPr>
          <p:spPr bwMode="auto">
            <a:xfrm>
              <a:off x="1335904" y="1010274"/>
              <a:ext cx="1143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6" name="Rectangle 746"/>
            <p:cNvSpPr>
              <a:spLocks noChangeArrowheads="1"/>
            </p:cNvSpPr>
            <p:nvPr/>
          </p:nvSpPr>
          <p:spPr bwMode="auto">
            <a:xfrm>
              <a:off x="1335904" y="1034086"/>
              <a:ext cx="1143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7" name="Rectangle 747"/>
            <p:cNvSpPr>
              <a:spLocks noChangeArrowheads="1"/>
            </p:cNvSpPr>
            <p:nvPr/>
          </p:nvSpPr>
          <p:spPr bwMode="auto">
            <a:xfrm>
              <a:off x="1335904" y="1056311"/>
              <a:ext cx="1143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8" name="Rectangle 748"/>
            <p:cNvSpPr>
              <a:spLocks noChangeArrowheads="1"/>
            </p:cNvSpPr>
            <p:nvPr/>
          </p:nvSpPr>
          <p:spPr bwMode="auto">
            <a:xfrm>
              <a:off x="1367654" y="1080124"/>
              <a:ext cx="508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9" name="Freeform 749"/>
            <p:cNvSpPr>
              <a:spLocks noEditPoints="1"/>
            </p:cNvSpPr>
            <p:nvPr/>
          </p:nvSpPr>
          <p:spPr bwMode="auto">
            <a:xfrm>
              <a:off x="1278754" y="757861"/>
              <a:ext cx="228600" cy="266700"/>
            </a:xfrm>
            <a:custGeom>
              <a:avLst/>
              <a:gdLst>
                <a:gd name="T0" fmla="*/ 197 w 276"/>
                <a:gd name="T1" fmla="*/ 320 h 320"/>
                <a:gd name="T2" fmla="*/ 79 w 276"/>
                <a:gd name="T3" fmla="*/ 320 h 320"/>
                <a:gd name="T4" fmla="*/ 79 w 276"/>
                <a:gd name="T5" fmla="*/ 312 h 320"/>
                <a:gd name="T6" fmla="*/ 49 w 276"/>
                <a:gd name="T7" fmla="*/ 243 h 320"/>
                <a:gd name="T8" fmla="*/ 48 w 276"/>
                <a:gd name="T9" fmla="*/ 242 h 320"/>
                <a:gd name="T10" fmla="*/ 45 w 276"/>
                <a:gd name="T11" fmla="*/ 240 h 320"/>
                <a:gd name="T12" fmla="*/ 45 w 276"/>
                <a:gd name="T13" fmla="*/ 240 h 320"/>
                <a:gd name="T14" fmla="*/ 0 w 276"/>
                <a:gd name="T15" fmla="*/ 138 h 320"/>
                <a:gd name="T16" fmla="*/ 138 w 276"/>
                <a:gd name="T17" fmla="*/ 0 h 320"/>
                <a:gd name="T18" fmla="*/ 276 w 276"/>
                <a:gd name="T19" fmla="*/ 138 h 320"/>
                <a:gd name="T20" fmla="*/ 231 w 276"/>
                <a:gd name="T21" fmla="*/ 240 h 320"/>
                <a:gd name="T22" fmla="*/ 231 w 276"/>
                <a:gd name="T23" fmla="*/ 240 h 320"/>
                <a:gd name="T24" fmla="*/ 228 w 276"/>
                <a:gd name="T25" fmla="*/ 242 h 320"/>
                <a:gd name="T26" fmla="*/ 227 w 276"/>
                <a:gd name="T27" fmla="*/ 243 h 320"/>
                <a:gd name="T28" fmla="*/ 197 w 276"/>
                <a:gd name="T29" fmla="*/ 312 h 320"/>
                <a:gd name="T30" fmla="*/ 197 w 276"/>
                <a:gd name="T31" fmla="*/ 320 h 320"/>
                <a:gd name="T32" fmla="*/ 95 w 276"/>
                <a:gd name="T33" fmla="*/ 304 h 320"/>
                <a:gd name="T34" fmla="*/ 181 w 276"/>
                <a:gd name="T35" fmla="*/ 304 h 320"/>
                <a:gd name="T36" fmla="*/ 217 w 276"/>
                <a:gd name="T37" fmla="*/ 231 h 320"/>
                <a:gd name="T38" fmla="*/ 218 w 276"/>
                <a:gd name="T39" fmla="*/ 231 h 320"/>
                <a:gd name="T40" fmla="*/ 221 w 276"/>
                <a:gd name="T41" fmla="*/ 228 h 320"/>
                <a:gd name="T42" fmla="*/ 261 w 276"/>
                <a:gd name="T43" fmla="*/ 138 h 320"/>
                <a:gd name="T44" fmla="*/ 138 w 276"/>
                <a:gd name="T45" fmla="*/ 15 h 320"/>
                <a:gd name="T46" fmla="*/ 15 w 276"/>
                <a:gd name="T47" fmla="*/ 138 h 320"/>
                <a:gd name="T48" fmla="*/ 55 w 276"/>
                <a:gd name="T49" fmla="*/ 228 h 320"/>
                <a:gd name="T50" fmla="*/ 58 w 276"/>
                <a:gd name="T51" fmla="*/ 230 h 320"/>
                <a:gd name="T52" fmla="*/ 59 w 276"/>
                <a:gd name="T53" fmla="*/ 231 h 320"/>
                <a:gd name="T54" fmla="*/ 95 w 276"/>
                <a:gd name="T55" fmla="*/ 30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6" h="320">
                  <a:moveTo>
                    <a:pt x="197" y="320"/>
                  </a:moveTo>
                  <a:cubicBezTo>
                    <a:pt x="79" y="320"/>
                    <a:pt x="79" y="320"/>
                    <a:pt x="79" y="320"/>
                  </a:cubicBezTo>
                  <a:cubicBezTo>
                    <a:pt x="79" y="312"/>
                    <a:pt x="79" y="312"/>
                    <a:pt x="79" y="312"/>
                  </a:cubicBezTo>
                  <a:cubicBezTo>
                    <a:pt x="79" y="286"/>
                    <a:pt x="68" y="261"/>
                    <a:pt x="49" y="243"/>
                  </a:cubicBezTo>
                  <a:cubicBezTo>
                    <a:pt x="48" y="242"/>
                    <a:pt x="48" y="242"/>
                    <a:pt x="48" y="242"/>
                  </a:cubicBezTo>
                  <a:cubicBezTo>
                    <a:pt x="47" y="241"/>
                    <a:pt x="46" y="241"/>
                    <a:pt x="45" y="240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16" y="214"/>
                    <a:pt x="0" y="176"/>
                    <a:pt x="0" y="138"/>
                  </a:cubicBezTo>
                  <a:cubicBezTo>
                    <a:pt x="0" y="62"/>
                    <a:pt x="62" y="0"/>
                    <a:pt x="138" y="0"/>
                  </a:cubicBezTo>
                  <a:cubicBezTo>
                    <a:pt x="214" y="0"/>
                    <a:pt x="276" y="62"/>
                    <a:pt x="276" y="138"/>
                  </a:cubicBezTo>
                  <a:cubicBezTo>
                    <a:pt x="276" y="176"/>
                    <a:pt x="260" y="214"/>
                    <a:pt x="231" y="240"/>
                  </a:cubicBezTo>
                  <a:cubicBezTo>
                    <a:pt x="231" y="240"/>
                    <a:pt x="231" y="240"/>
                    <a:pt x="231" y="240"/>
                  </a:cubicBezTo>
                  <a:cubicBezTo>
                    <a:pt x="230" y="241"/>
                    <a:pt x="229" y="242"/>
                    <a:pt x="228" y="242"/>
                  </a:cubicBezTo>
                  <a:cubicBezTo>
                    <a:pt x="227" y="243"/>
                    <a:pt x="227" y="243"/>
                    <a:pt x="227" y="243"/>
                  </a:cubicBezTo>
                  <a:cubicBezTo>
                    <a:pt x="208" y="261"/>
                    <a:pt x="197" y="286"/>
                    <a:pt x="197" y="312"/>
                  </a:cubicBezTo>
                  <a:lnTo>
                    <a:pt x="197" y="320"/>
                  </a:lnTo>
                  <a:close/>
                  <a:moveTo>
                    <a:pt x="95" y="304"/>
                  </a:moveTo>
                  <a:cubicBezTo>
                    <a:pt x="181" y="304"/>
                    <a:pt x="181" y="304"/>
                    <a:pt x="181" y="304"/>
                  </a:cubicBezTo>
                  <a:cubicBezTo>
                    <a:pt x="183" y="277"/>
                    <a:pt x="196" y="250"/>
                    <a:pt x="217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9" y="230"/>
                    <a:pt x="220" y="229"/>
                    <a:pt x="221" y="228"/>
                  </a:cubicBezTo>
                  <a:cubicBezTo>
                    <a:pt x="246" y="205"/>
                    <a:pt x="261" y="172"/>
                    <a:pt x="261" y="138"/>
                  </a:cubicBezTo>
                  <a:cubicBezTo>
                    <a:pt x="261" y="70"/>
                    <a:pt x="206" y="15"/>
                    <a:pt x="138" y="15"/>
                  </a:cubicBezTo>
                  <a:cubicBezTo>
                    <a:pt x="70" y="15"/>
                    <a:pt x="15" y="70"/>
                    <a:pt x="15" y="138"/>
                  </a:cubicBezTo>
                  <a:cubicBezTo>
                    <a:pt x="15" y="172"/>
                    <a:pt x="30" y="205"/>
                    <a:pt x="55" y="228"/>
                  </a:cubicBezTo>
                  <a:cubicBezTo>
                    <a:pt x="56" y="229"/>
                    <a:pt x="57" y="230"/>
                    <a:pt x="58" y="230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80" y="250"/>
                    <a:pt x="93" y="277"/>
                    <a:pt x="95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90" name="Freeform 750"/>
            <p:cNvSpPr>
              <a:spLocks/>
            </p:cNvSpPr>
            <p:nvPr/>
          </p:nvSpPr>
          <p:spPr bwMode="auto">
            <a:xfrm>
              <a:off x="1366067" y="811836"/>
              <a:ext cx="53975" cy="120650"/>
            </a:xfrm>
            <a:custGeom>
              <a:avLst/>
              <a:gdLst>
                <a:gd name="T0" fmla="*/ 21 w 34"/>
                <a:gd name="T1" fmla="*/ 76 h 76"/>
                <a:gd name="T2" fmla="*/ 13 w 34"/>
                <a:gd name="T3" fmla="*/ 74 h 76"/>
                <a:gd name="T4" fmla="*/ 23 w 34"/>
                <a:gd name="T5" fmla="*/ 42 h 76"/>
                <a:gd name="T6" fmla="*/ 0 w 34"/>
                <a:gd name="T7" fmla="*/ 42 h 76"/>
                <a:gd name="T8" fmla="*/ 13 w 34"/>
                <a:gd name="T9" fmla="*/ 0 h 76"/>
                <a:gd name="T10" fmla="*/ 21 w 34"/>
                <a:gd name="T11" fmla="*/ 2 h 76"/>
                <a:gd name="T12" fmla="*/ 11 w 34"/>
                <a:gd name="T13" fmla="*/ 34 h 76"/>
                <a:gd name="T14" fmla="*/ 34 w 34"/>
                <a:gd name="T15" fmla="*/ 34 h 76"/>
                <a:gd name="T16" fmla="*/ 21 w 34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76">
                  <a:moveTo>
                    <a:pt x="21" y="76"/>
                  </a:moveTo>
                  <a:lnTo>
                    <a:pt x="13" y="74"/>
                  </a:lnTo>
                  <a:lnTo>
                    <a:pt x="23" y="42"/>
                  </a:lnTo>
                  <a:lnTo>
                    <a:pt x="0" y="42"/>
                  </a:lnTo>
                  <a:lnTo>
                    <a:pt x="13" y="0"/>
                  </a:lnTo>
                  <a:lnTo>
                    <a:pt x="21" y="2"/>
                  </a:lnTo>
                  <a:lnTo>
                    <a:pt x="11" y="34"/>
                  </a:lnTo>
                  <a:lnTo>
                    <a:pt x="34" y="34"/>
                  </a:lnTo>
                  <a:lnTo>
                    <a:pt x="21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1" name="Группа 3850"/>
          <p:cNvGrpSpPr/>
          <p:nvPr/>
        </p:nvGrpSpPr>
        <p:grpSpPr>
          <a:xfrm>
            <a:off x="1356734" y="1461841"/>
            <a:ext cx="283370" cy="279797"/>
            <a:chOff x="1808979" y="783261"/>
            <a:chExt cx="377826" cy="373063"/>
          </a:xfrm>
          <a:solidFill>
            <a:schemeClr val="accent1"/>
          </a:solidFill>
        </p:grpSpPr>
        <p:sp>
          <p:nvSpPr>
            <p:cNvPr id="3203" name="Freeform 763"/>
            <p:cNvSpPr>
              <a:spLocks noEditPoints="1"/>
            </p:cNvSpPr>
            <p:nvPr/>
          </p:nvSpPr>
          <p:spPr bwMode="auto">
            <a:xfrm>
              <a:off x="1897879" y="870574"/>
              <a:ext cx="171450" cy="173038"/>
            </a:xfrm>
            <a:custGeom>
              <a:avLst/>
              <a:gdLst>
                <a:gd name="T0" fmla="*/ 103 w 207"/>
                <a:gd name="T1" fmla="*/ 207 h 207"/>
                <a:gd name="T2" fmla="*/ 30 w 207"/>
                <a:gd name="T3" fmla="*/ 177 h 207"/>
                <a:gd name="T4" fmla="*/ 0 w 207"/>
                <a:gd name="T5" fmla="*/ 103 h 207"/>
                <a:gd name="T6" fmla="*/ 30 w 207"/>
                <a:gd name="T7" fmla="*/ 30 h 207"/>
                <a:gd name="T8" fmla="*/ 103 w 207"/>
                <a:gd name="T9" fmla="*/ 0 h 207"/>
                <a:gd name="T10" fmla="*/ 176 w 207"/>
                <a:gd name="T11" fmla="*/ 30 h 207"/>
                <a:gd name="T12" fmla="*/ 207 w 207"/>
                <a:gd name="T13" fmla="*/ 103 h 207"/>
                <a:gd name="T14" fmla="*/ 176 w 207"/>
                <a:gd name="T15" fmla="*/ 177 h 207"/>
                <a:gd name="T16" fmla="*/ 103 w 207"/>
                <a:gd name="T17" fmla="*/ 207 h 207"/>
                <a:gd name="T18" fmla="*/ 103 w 207"/>
                <a:gd name="T19" fmla="*/ 15 h 207"/>
                <a:gd name="T20" fmla="*/ 41 w 207"/>
                <a:gd name="T21" fmla="*/ 41 h 207"/>
                <a:gd name="T22" fmla="*/ 15 w 207"/>
                <a:gd name="T23" fmla="*/ 103 h 207"/>
                <a:gd name="T24" fmla="*/ 41 w 207"/>
                <a:gd name="T25" fmla="*/ 166 h 207"/>
                <a:gd name="T26" fmla="*/ 103 w 207"/>
                <a:gd name="T27" fmla="*/ 191 h 207"/>
                <a:gd name="T28" fmla="*/ 165 w 207"/>
                <a:gd name="T29" fmla="*/ 166 h 207"/>
                <a:gd name="T30" fmla="*/ 191 w 207"/>
                <a:gd name="T31" fmla="*/ 103 h 207"/>
                <a:gd name="T32" fmla="*/ 165 w 207"/>
                <a:gd name="T33" fmla="*/ 41 h 207"/>
                <a:gd name="T34" fmla="*/ 103 w 207"/>
                <a:gd name="T35" fmla="*/ 1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7" h="207">
                  <a:moveTo>
                    <a:pt x="103" y="207"/>
                  </a:moveTo>
                  <a:cubicBezTo>
                    <a:pt x="76" y="207"/>
                    <a:pt x="50" y="196"/>
                    <a:pt x="30" y="177"/>
                  </a:cubicBezTo>
                  <a:cubicBezTo>
                    <a:pt x="10" y="157"/>
                    <a:pt x="0" y="131"/>
                    <a:pt x="0" y="103"/>
                  </a:cubicBezTo>
                  <a:cubicBezTo>
                    <a:pt x="0" y="76"/>
                    <a:pt x="10" y="50"/>
                    <a:pt x="30" y="30"/>
                  </a:cubicBezTo>
                  <a:cubicBezTo>
                    <a:pt x="50" y="11"/>
                    <a:pt x="76" y="0"/>
                    <a:pt x="103" y="0"/>
                  </a:cubicBezTo>
                  <a:cubicBezTo>
                    <a:pt x="131" y="0"/>
                    <a:pt x="157" y="11"/>
                    <a:pt x="176" y="30"/>
                  </a:cubicBezTo>
                  <a:cubicBezTo>
                    <a:pt x="196" y="50"/>
                    <a:pt x="207" y="76"/>
                    <a:pt x="207" y="103"/>
                  </a:cubicBezTo>
                  <a:cubicBezTo>
                    <a:pt x="207" y="131"/>
                    <a:pt x="196" y="157"/>
                    <a:pt x="176" y="177"/>
                  </a:cubicBezTo>
                  <a:cubicBezTo>
                    <a:pt x="157" y="196"/>
                    <a:pt x="131" y="207"/>
                    <a:pt x="103" y="207"/>
                  </a:cubicBezTo>
                  <a:close/>
                  <a:moveTo>
                    <a:pt x="103" y="15"/>
                  </a:moveTo>
                  <a:cubicBezTo>
                    <a:pt x="80" y="15"/>
                    <a:pt x="58" y="25"/>
                    <a:pt x="41" y="41"/>
                  </a:cubicBezTo>
                  <a:cubicBezTo>
                    <a:pt x="24" y="58"/>
                    <a:pt x="15" y="80"/>
                    <a:pt x="15" y="103"/>
                  </a:cubicBezTo>
                  <a:cubicBezTo>
                    <a:pt x="15" y="127"/>
                    <a:pt x="24" y="149"/>
                    <a:pt x="41" y="166"/>
                  </a:cubicBezTo>
                  <a:cubicBezTo>
                    <a:pt x="58" y="182"/>
                    <a:pt x="80" y="191"/>
                    <a:pt x="103" y="191"/>
                  </a:cubicBezTo>
                  <a:cubicBezTo>
                    <a:pt x="127" y="191"/>
                    <a:pt x="149" y="182"/>
                    <a:pt x="165" y="166"/>
                  </a:cubicBezTo>
                  <a:cubicBezTo>
                    <a:pt x="182" y="149"/>
                    <a:pt x="191" y="127"/>
                    <a:pt x="191" y="103"/>
                  </a:cubicBezTo>
                  <a:cubicBezTo>
                    <a:pt x="191" y="80"/>
                    <a:pt x="182" y="58"/>
                    <a:pt x="165" y="41"/>
                  </a:cubicBezTo>
                  <a:cubicBezTo>
                    <a:pt x="149" y="25"/>
                    <a:pt x="127" y="15"/>
                    <a:pt x="10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04" name="Freeform 764"/>
            <p:cNvSpPr>
              <a:spLocks/>
            </p:cNvSpPr>
            <p:nvPr/>
          </p:nvSpPr>
          <p:spPr bwMode="auto">
            <a:xfrm>
              <a:off x="1955029" y="918199"/>
              <a:ext cx="55563" cy="77788"/>
            </a:xfrm>
            <a:custGeom>
              <a:avLst/>
              <a:gdLst>
                <a:gd name="T0" fmla="*/ 40 w 67"/>
                <a:gd name="T1" fmla="*/ 93 h 93"/>
                <a:gd name="T2" fmla="*/ 40 w 67"/>
                <a:gd name="T3" fmla="*/ 93 h 93"/>
                <a:gd name="T4" fmla="*/ 27 w 67"/>
                <a:gd name="T5" fmla="*/ 93 h 93"/>
                <a:gd name="T6" fmla="*/ 27 w 67"/>
                <a:gd name="T7" fmla="*/ 93 h 93"/>
                <a:gd name="T8" fmla="*/ 8 w 67"/>
                <a:gd name="T9" fmla="*/ 85 h 93"/>
                <a:gd name="T10" fmla="*/ 0 w 67"/>
                <a:gd name="T11" fmla="*/ 66 h 93"/>
                <a:gd name="T12" fmla="*/ 15 w 67"/>
                <a:gd name="T13" fmla="*/ 66 h 93"/>
                <a:gd name="T14" fmla="*/ 19 w 67"/>
                <a:gd name="T15" fmla="*/ 74 h 93"/>
                <a:gd name="T16" fmla="*/ 27 w 67"/>
                <a:gd name="T17" fmla="*/ 77 h 93"/>
                <a:gd name="T18" fmla="*/ 27 w 67"/>
                <a:gd name="T19" fmla="*/ 77 h 93"/>
                <a:gd name="T20" fmla="*/ 40 w 67"/>
                <a:gd name="T21" fmla="*/ 77 h 93"/>
                <a:gd name="T22" fmla="*/ 40 w 67"/>
                <a:gd name="T23" fmla="*/ 77 h 93"/>
                <a:gd name="T24" fmla="*/ 48 w 67"/>
                <a:gd name="T25" fmla="*/ 74 h 93"/>
                <a:gd name="T26" fmla="*/ 51 w 67"/>
                <a:gd name="T27" fmla="*/ 66 h 93"/>
                <a:gd name="T28" fmla="*/ 48 w 67"/>
                <a:gd name="T29" fmla="*/ 58 h 93"/>
                <a:gd name="T30" fmla="*/ 40 w 67"/>
                <a:gd name="T31" fmla="*/ 54 h 93"/>
                <a:gd name="T32" fmla="*/ 40 w 67"/>
                <a:gd name="T33" fmla="*/ 54 h 93"/>
                <a:gd name="T34" fmla="*/ 27 w 67"/>
                <a:gd name="T35" fmla="*/ 54 h 93"/>
                <a:gd name="T36" fmla="*/ 8 w 67"/>
                <a:gd name="T37" fmla="*/ 46 h 93"/>
                <a:gd name="T38" fmla="*/ 0 w 67"/>
                <a:gd name="T39" fmla="*/ 27 h 93"/>
                <a:gd name="T40" fmla="*/ 8 w 67"/>
                <a:gd name="T41" fmla="*/ 8 h 93"/>
                <a:gd name="T42" fmla="*/ 27 w 67"/>
                <a:gd name="T43" fmla="*/ 0 h 93"/>
                <a:gd name="T44" fmla="*/ 27 w 67"/>
                <a:gd name="T45" fmla="*/ 0 h 93"/>
                <a:gd name="T46" fmla="*/ 40 w 67"/>
                <a:gd name="T47" fmla="*/ 0 h 93"/>
                <a:gd name="T48" fmla="*/ 40 w 67"/>
                <a:gd name="T49" fmla="*/ 0 h 93"/>
                <a:gd name="T50" fmla="*/ 59 w 67"/>
                <a:gd name="T51" fmla="*/ 8 h 93"/>
                <a:gd name="T52" fmla="*/ 67 w 67"/>
                <a:gd name="T53" fmla="*/ 27 h 93"/>
                <a:gd name="T54" fmla="*/ 51 w 67"/>
                <a:gd name="T55" fmla="*/ 27 h 93"/>
                <a:gd name="T56" fmla="*/ 48 w 67"/>
                <a:gd name="T57" fmla="*/ 19 h 93"/>
                <a:gd name="T58" fmla="*/ 40 w 67"/>
                <a:gd name="T59" fmla="*/ 16 h 93"/>
                <a:gd name="T60" fmla="*/ 40 w 67"/>
                <a:gd name="T61" fmla="*/ 16 h 93"/>
                <a:gd name="T62" fmla="*/ 27 w 67"/>
                <a:gd name="T63" fmla="*/ 16 h 93"/>
                <a:gd name="T64" fmla="*/ 27 w 67"/>
                <a:gd name="T65" fmla="*/ 16 h 93"/>
                <a:gd name="T66" fmla="*/ 19 w 67"/>
                <a:gd name="T67" fmla="*/ 19 h 93"/>
                <a:gd name="T68" fmla="*/ 15 w 67"/>
                <a:gd name="T69" fmla="*/ 27 h 93"/>
                <a:gd name="T70" fmla="*/ 19 w 67"/>
                <a:gd name="T71" fmla="*/ 35 h 93"/>
                <a:gd name="T72" fmla="*/ 27 w 67"/>
                <a:gd name="T73" fmla="*/ 39 h 93"/>
                <a:gd name="T74" fmla="*/ 40 w 67"/>
                <a:gd name="T75" fmla="*/ 39 h 93"/>
                <a:gd name="T76" fmla="*/ 40 w 67"/>
                <a:gd name="T77" fmla="*/ 39 h 93"/>
                <a:gd name="T78" fmla="*/ 59 w 67"/>
                <a:gd name="T79" fmla="*/ 47 h 93"/>
                <a:gd name="T80" fmla="*/ 67 w 67"/>
                <a:gd name="T81" fmla="*/ 66 h 93"/>
                <a:gd name="T82" fmla="*/ 59 w 67"/>
                <a:gd name="T83" fmla="*/ 85 h 93"/>
                <a:gd name="T84" fmla="*/ 40 w 67"/>
                <a:gd name="T8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7" h="93">
                  <a:moveTo>
                    <a:pt x="40" y="93"/>
                  </a:moveTo>
                  <a:cubicBezTo>
                    <a:pt x="40" y="93"/>
                    <a:pt x="40" y="93"/>
                    <a:pt x="40" y="93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0" y="93"/>
                    <a:pt x="13" y="90"/>
                    <a:pt x="8" y="85"/>
                  </a:cubicBezTo>
                  <a:cubicBezTo>
                    <a:pt x="3" y="80"/>
                    <a:pt x="0" y="73"/>
                    <a:pt x="0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69"/>
                    <a:pt x="17" y="72"/>
                    <a:pt x="19" y="74"/>
                  </a:cubicBezTo>
                  <a:cubicBezTo>
                    <a:pt x="21" y="76"/>
                    <a:pt x="24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3" y="77"/>
                    <a:pt x="46" y="76"/>
                    <a:pt x="48" y="74"/>
                  </a:cubicBezTo>
                  <a:cubicBezTo>
                    <a:pt x="50" y="71"/>
                    <a:pt x="51" y="69"/>
                    <a:pt x="51" y="66"/>
                  </a:cubicBezTo>
                  <a:cubicBezTo>
                    <a:pt x="51" y="63"/>
                    <a:pt x="50" y="60"/>
                    <a:pt x="48" y="58"/>
                  </a:cubicBezTo>
                  <a:cubicBezTo>
                    <a:pt x="46" y="55"/>
                    <a:pt x="43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0" y="54"/>
                    <a:pt x="13" y="51"/>
                    <a:pt x="8" y="46"/>
                  </a:cubicBezTo>
                  <a:cubicBezTo>
                    <a:pt x="3" y="41"/>
                    <a:pt x="0" y="34"/>
                    <a:pt x="0" y="27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3" y="3"/>
                    <a:pt x="20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7" y="0"/>
                    <a:pt x="54" y="3"/>
                    <a:pt x="59" y="8"/>
                  </a:cubicBezTo>
                  <a:cubicBezTo>
                    <a:pt x="64" y="13"/>
                    <a:pt x="67" y="20"/>
                    <a:pt x="67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4"/>
                    <a:pt x="50" y="21"/>
                    <a:pt x="48" y="19"/>
                  </a:cubicBezTo>
                  <a:cubicBezTo>
                    <a:pt x="46" y="17"/>
                    <a:pt x="43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4" y="16"/>
                    <a:pt x="21" y="17"/>
                    <a:pt x="19" y="19"/>
                  </a:cubicBezTo>
                  <a:cubicBezTo>
                    <a:pt x="17" y="21"/>
                    <a:pt x="15" y="24"/>
                    <a:pt x="15" y="27"/>
                  </a:cubicBezTo>
                  <a:cubicBezTo>
                    <a:pt x="15" y="30"/>
                    <a:pt x="17" y="33"/>
                    <a:pt x="19" y="35"/>
                  </a:cubicBezTo>
                  <a:cubicBezTo>
                    <a:pt x="21" y="37"/>
                    <a:pt x="24" y="39"/>
                    <a:pt x="27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7" y="39"/>
                    <a:pt x="54" y="41"/>
                    <a:pt x="59" y="47"/>
                  </a:cubicBezTo>
                  <a:cubicBezTo>
                    <a:pt x="64" y="52"/>
                    <a:pt x="67" y="58"/>
                    <a:pt x="67" y="66"/>
                  </a:cubicBezTo>
                  <a:cubicBezTo>
                    <a:pt x="67" y="73"/>
                    <a:pt x="64" y="79"/>
                    <a:pt x="59" y="85"/>
                  </a:cubicBezTo>
                  <a:cubicBezTo>
                    <a:pt x="54" y="90"/>
                    <a:pt x="47" y="93"/>
                    <a:pt x="40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05" name="Rectangle 765"/>
            <p:cNvSpPr>
              <a:spLocks noChangeArrowheads="1"/>
            </p:cNvSpPr>
            <p:nvPr/>
          </p:nvSpPr>
          <p:spPr bwMode="auto">
            <a:xfrm>
              <a:off x="1975667" y="91343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06" name="Rectangle 766"/>
            <p:cNvSpPr>
              <a:spLocks noChangeArrowheads="1"/>
            </p:cNvSpPr>
            <p:nvPr/>
          </p:nvSpPr>
          <p:spPr bwMode="auto">
            <a:xfrm>
              <a:off x="1975667" y="98963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07" name="Freeform 767"/>
            <p:cNvSpPr>
              <a:spLocks/>
            </p:cNvSpPr>
            <p:nvPr/>
          </p:nvSpPr>
          <p:spPr bwMode="auto">
            <a:xfrm>
              <a:off x="2024879" y="857874"/>
              <a:ext cx="17463" cy="17463"/>
            </a:xfrm>
            <a:custGeom>
              <a:avLst/>
              <a:gdLst>
                <a:gd name="T0" fmla="*/ 13 w 21"/>
                <a:gd name="T1" fmla="*/ 21 h 21"/>
                <a:gd name="T2" fmla="*/ 0 w 21"/>
                <a:gd name="T3" fmla="*/ 14 h 21"/>
                <a:gd name="T4" fmla="*/ 7 w 21"/>
                <a:gd name="T5" fmla="*/ 0 h 21"/>
                <a:gd name="T6" fmla="*/ 21 w 21"/>
                <a:gd name="T7" fmla="*/ 8 h 21"/>
                <a:gd name="T8" fmla="*/ 13 w 2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9" y="19"/>
                    <a:pt x="4" y="16"/>
                    <a:pt x="0" y="1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3"/>
                    <a:pt x="17" y="5"/>
                    <a:pt x="21" y="8"/>
                  </a:cubicBez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08" name="Freeform 768"/>
            <p:cNvSpPr>
              <a:spLocks/>
            </p:cNvSpPr>
            <p:nvPr/>
          </p:nvSpPr>
          <p:spPr bwMode="auto">
            <a:xfrm>
              <a:off x="1924867" y="856286"/>
              <a:ext cx="17463" cy="19050"/>
            </a:xfrm>
            <a:custGeom>
              <a:avLst/>
              <a:gdLst>
                <a:gd name="T0" fmla="*/ 8 w 21"/>
                <a:gd name="T1" fmla="*/ 22 h 22"/>
                <a:gd name="T2" fmla="*/ 0 w 21"/>
                <a:gd name="T3" fmla="*/ 8 h 22"/>
                <a:gd name="T4" fmla="*/ 14 w 21"/>
                <a:gd name="T5" fmla="*/ 0 h 22"/>
                <a:gd name="T6" fmla="*/ 21 w 21"/>
                <a:gd name="T7" fmla="*/ 15 h 22"/>
                <a:gd name="T8" fmla="*/ 8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8" y="2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9" y="3"/>
                    <a:pt x="14" y="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6" y="17"/>
                    <a:pt x="12" y="19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09" name="Freeform 769"/>
            <p:cNvSpPr>
              <a:spLocks/>
            </p:cNvSpPr>
            <p:nvPr/>
          </p:nvSpPr>
          <p:spPr bwMode="auto">
            <a:xfrm>
              <a:off x="2002654" y="848349"/>
              <a:ext cx="15875" cy="15875"/>
            </a:xfrm>
            <a:custGeom>
              <a:avLst/>
              <a:gdLst>
                <a:gd name="T0" fmla="*/ 14 w 19"/>
                <a:gd name="T1" fmla="*/ 19 h 19"/>
                <a:gd name="T2" fmla="*/ 0 w 19"/>
                <a:gd name="T3" fmla="*/ 15 h 19"/>
                <a:gd name="T4" fmla="*/ 3 w 19"/>
                <a:gd name="T5" fmla="*/ 0 h 19"/>
                <a:gd name="T6" fmla="*/ 19 w 19"/>
                <a:gd name="T7" fmla="*/ 4 h 19"/>
                <a:gd name="T8" fmla="*/ 14 w 19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4" y="19"/>
                  </a:moveTo>
                  <a:cubicBezTo>
                    <a:pt x="10" y="17"/>
                    <a:pt x="5" y="16"/>
                    <a:pt x="0" y="1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1"/>
                    <a:pt x="14" y="2"/>
                    <a:pt x="19" y="4"/>
                  </a:cubicBezTo>
                  <a:lnTo>
                    <a:pt x="1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0" name="Freeform 770"/>
            <p:cNvSpPr>
              <a:spLocks/>
            </p:cNvSpPr>
            <p:nvPr/>
          </p:nvSpPr>
          <p:spPr bwMode="auto">
            <a:xfrm>
              <a:off x="1950267" y="848349"/>
              <a:ext cx="15875" cy="15875"/>
            </a:xfrm>
            <a:custGeom>
              <a:avLst/>
              <a:gdLst>
                <a:gd name="T0" fmla="*/ 5 w 19"/>
                <a:gd name="T1" fmla="*/ 19 h 19"/>
                <a:gd name="T2" fmla="*/ 0 w 19"/>
                <a:gd name="T3" fmla="*/ 4 h 19"/>
                <a:gd name="T4" fmla="*/ 16 w 19"/>
                <a:gd name="T5" fmla="*/ 0 h 19"/>
                <a:gd name="T6" fmla="*/ 19 w 19"/>
                <a:gd name="T7" fmla="*/ 16 h 19"/>
                <a:gd name="T8" fmla="*/ 5 w 19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5" y="19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5" y="3"/>
                    <a:pt x="11" y="1"/>
                    <a:pt x="16" y="0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4" y="16"/>
                    <a:pt x="9" y="18"/>
                    <a:pt x="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1" name="Freeform 771"/>
            <p:cNvSpPr>
              <a:spLocks/>
            </p:cNvSpPr>
            <p:nvPr/>
          </p:nvSpPr>
          <p:spPr bwMode="auto">
            <a:xfrm>
              <a:off x="1977254" y="846761"/>
              <a:ext cx="12700" cy="12700"/>
            </a:xfrm>
            <a:custGeom>
              <a:avLst/>
              <a:gdLst>
                <a:gd name="T0" fmla="*/ 15 w 16"/>
                <a:gd name="T1" fmla="*/ 16 h 16"/>
                <a:gd name="T2" fmla="*/ 1 w 16"/>
                <a:gd name="T3" fmla="*/ 16 h 16"/>
                <a:gd name="T4" fmla="*/ 0 w 16"/>
                <a:gd name="T5" fmla="*/ 0 h 16"/>
                <a:gd name="T6" fmla="*/ 16 w 16"/>
                <a:gd name="T7" fmla="*/ 0 h 16"/>
                <a:gd name="T8" fmla="*/ 15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6"/>
                  </a:moveTo>
                  <a:cubicBezTo>
                    <a:pt x="10" y="16"/>
                    <a:pt x="6" y="16"/>
                    <a:pt x="1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0"/>
                    <a:pt x="16" y="0"/>
                  </a:cubicBez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2" name="Freeform 772"/>
            <p:cNvSpPr>
              <a:spLocks/>
            </p:cNvSpPr>
            <p:nvPr/>
          </p:nvSpPr>
          <p:spPr bwMode="auto">
            <a:xfrm>
              <a:off x="1883592" y="897561"/>
              <a:ext cx="17463" cy="17463"/>
            </a:xfrm>
            <a:custGeom>
              <a:avLst/>
              <a:gdLst>
                <a:gd name="T0" fmla="*/ 21 w 21"/>
                <a:gd name="T1" fmla="*/ 9 h 22"/>
                <a:gd name="T2" fmla="*/ 14 w 21"/>
                <a:gd name="T3" fmla="*/ 22 h 22"/>
                <a:gd name="T4" fmla="*/ 0 w 21"/>
                <a:gd name="T5" fmla="*/ 15 h 22"/>
                <a:gd name="T6" fmla="*/ 8 w 21"/>
                <a:gd name="T7" fmla="*/ 0 h 22"/>
                <a:gd name="T8" fmla="*/ 21 w 21"/>
                <a:gd name="T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9"/>
                  </a:moveTo>
                  <a:cubicBezTo>
                    <a:pt x="19" y="13"/>
                    <a:pt x="16" y="17"/>
                    <a:pt x="14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0"/>
                    <a:pt x="5" y="5"/>
                    <a:pt x="8" y="0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3" name="Freeform 773"/>
            <p:cNvSpPr>
              <a:spLocks/>
            </p:cNvSpPr>
            <p:nvPr/>
          </p:nvSpPr>
          <p:spPr bwMode="auto">
            <a:xfrm>
              <a:off x="1882004" y="999161"/>
              <a:ext cx="17463" cy="17463"/>
            </a:xfrm>
            <a:custGeom>
              <a:avLst/>
              <a:gdLst>
                <a:gd name="T0" fmla="*/ 21 w 21"/>
                <a:gd name="T1" fmla="*/ 13 h 21"/>
                <a:gd name="T2" fmla="*/ 8 w 21"/>
                <a:gd name="T3" fmla="*/ 21 h 21"/>
                <a:gd name="T4" fmla="*/ 0 w 21"/>
                <a:gd name="T5" fmla="*/ 6 h 21"/>
                <a:gd name="T6" fmla="*/ 14 w 21"/>
                <a:gd name="T7" fmla="*/ 0 h 21"/>
                <a:gd name="T8" fmla="*/ 21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13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5" y="16"/>
                    <a:pt x="3" y="11"/>
                    <a:pt x="0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4"/>
                    <a:pt x="19" y="9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4" name="Freeform 774"/>
            <p:cNvSpPr>
              <a:spLocks/>
            </p:cNvSpPr>
            <p:nvPr/>
          </p:nvSpPr>
          <p:spPr bwMode="auto">
            <a:xfrm>
              <a:off x="1874067" y="922961"/>
              <a:ext cx="15875" cy="15875"/>
            </a:xfrm>
            <a:custGeom>
              <a:avLst/>
              <a:gdLst>
                <a:gd name="T0" fmla="*/ 19 w 19"/>
                <a:gd name="T1" fmla="*/ 5 h 20"/>
                <a:gd name="T2" fmla="*/ 16 w 19"/>
                <a:gd name="T3" fmla="*/ 20 h 20"/>
                <a:gd name="T4" fmla="*/ 0 w 19"/>
                <a:gd name="T5" fmla="*/ 17 h 20"/>
                <a:gd name="T6" fmla="*/ 5 w 19"/>
                <a:gd name="T7" fmla="*/ 0 h 20"/>
                <a:gd name="T8" fmla="*/ 19 w 19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5"/>
                  </a:moveTo>
                  <a:cubicBezTo>
                    <a:pt x="18" y="10"/>
                    <a:pt x="17" y="15"/>
                    <a:pt x="16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1"/>
                    <a:pt x="3" y="6"/>
                    <a:pt x="5" y="0"/>
                  </a:cubicBezTo>
                  <a:lnTo>
                    <a:pt x="1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5" name="Freeform 775"/>
            <p:cNvSpPr>
              <a:spLocks/>
            </p:cNvSpPr>
            <p:nvPr/>
          </p:nvSpPr>
          <p:spPr bwMode="auto">
            <a:xfrm>
              <a:off x="1874067" y="975349"/>
              <a:ext cx="15875" cy="15875"/>
            </a:xfrm>
            <a:custGeom>
              <a:avLst/>
              <a:gdLst>
                <a:gd name="T0" fmla="*/ 19 w 19"/>
                <a:gd name="T1" fmla="*/ 14 h 19"/>
                <a:gd name="T2" fmla="*/ 4 w 19"/>
                <a:gd name="T3" fmla="*/ 19 h 19"/>
                <a:gd name="T4" fmla="*/ 0 w 19"/>
                <a:gd name="T5" fmla="*/ 3 h 19"/>
                <a:gd name="T6" fmla="*/ 15 w 19"/>
                <a:gd name="T7" fmla="*/ 0 h 19"/>
                <a:gd name="T8" fmla="*/ 19 w 19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4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2" y="13"/>
                    <a:pt x="1" y="8"/>
                    <a:pt x="0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5"/>
                    <a:pt x="18" y="9"/>
                    <a:pt x="1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6" name="Freeform 776"/>
            <p:cNvSpPr>
              <a:spLocks/>
            </p:cNvSpPr>
            <p:nvPr/>
          </p:nvSpPr>
          <p:spPr bwMode="auto">
            <a:xfrm>
              <a:off x="1872479" y="949949"/>
              <a:ext cx="12700" cy="14288"/>
            </a:xfrm>
            <a:custGeom>
              <a:avLst/>
              <a:gdLst>
                <a:gd name="T0" fmla="*/ 16 w 16"/>
                <a:gd name="T1" fmla="*/ 1 h 17"/>
                <a:gd name="T2" fmla="*/ 16 w 16"/>
                <a:gd name="T3" fmla="*/ 16 h 17"/>
                <a:gd name="T4" fmla="*/ 0 w 16"/>
                <a:gd name="T5" fmla="*/ 17 h 17"/>
                <a:gd name="T6" fmla="*/ 0 w 16"/>
                <a:gd name="T7" fmla="*/ 0 h 17"/>
                <a:gd name="T8" fmla="*/ 16 w 16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6" y="1"/>
                  </a:moveTo>
                  <a:cubicBezTo>
                    <a:pt x="15" y="6"/>
                    <a:pt x="15" y="11"/>
                    <a:pt x="16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0" y="6"/>
                    <a:pt x="0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7" name="Freeform 777"/>
            <p:cNvSpPr>
              <a:spLocks/>
            </p:cNvSpPr>
            <p:nvPr/>
          </p:nvSpPr>
          <p:spPr bwMode="auto">
            <a:xfrm>
              <a:off x="1923279" y="1040436"/>
              <a:ext cx="17463" cy="17463"/>
            </a:xfrm>
            <a:custGeom>
              <a:avLst/>
              <a:gdLst>
                <a:gd name="T0" fmla="*/ 9 w 21"/>
                <a:gd name="T1" fmla="*/ 0 h 22"/>
                <a:gd name="T2" fmla="*/ 21 w 21"/>
                <a:gd name="T3" fmla="*/ 8 h 22"/>
                <a:gd name="T4" fmla="*/ 15 w 21"/>
                <a:gd name="T5" fmla="*/ 22 h 22"/>
                <a:gd name="T6" fmla="*/ 0 w 21"/>
                <a:gd name="T7" fmla="*/ 14 h 22"/>
                <a:gd name="T8" fmla="*/ 9 w 2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9" y="0"/>
                  </a:moveTo>
                  <a:cubicBezTo>
                    <a:pt x="13" y="3"/>
                    <a:pt x="17" y="6"/>
                    <a:pt x="21" y="8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0" y="19"/>
                    <a:pt x="5" y="17"/>
                    <a:pt x="0" y="14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8" name="Freeform 778"/>
            <p:cNvSpPr>
              <a:spLocks/>
            </p:cNvSpPr>
            <p:nvPr/>
          </p:nvSpPr>
          <p:spPr bwMode="auto">
            <a:xfrm>
              <a:off x="2024879" y="1040436"/>
              <a:ext cx="17463" cy="17463"/>
            </a:xfrm>
            <a:custGeom>
              <a:avLst/>
              <a:gdLst>
                <a:gd name="T0" fmla="*/ 13 w 21"/>
                <a:gd name="T1" fmla="*/ 0 h 21"/>
                <a:gd name="T2" fmla="*/ 21 w 21"/>
                <a:gd name="T3" fmla="*/ 13 h 21"/>
                <a:gd name="T4" fmla="*/ 6 w 21"/>
                <a:gd name="T5" fmla="*/ 21 h 21"/>
                <a:gd name="T6" fmla="*/ 0 w 21"/>
                <a:gd name="T7" fmla="*/ 7 h 21"/>
                <a:gd name="T8" fmla="*/ 13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13" y="0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16" y="16"/>
                    <a:pt x="11" y="19"/>
                    <a:pt x="6" y="2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9" y="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9" name="Freeform 779"/>
            <p:cNvSpPr>
              <a:spLocks/>
            </p:cNvSpPr>
            <p:nvPr/>
          </p:nvSpPr>
          <p:spPr bwMode="auto">
            <a:xfrm>
              <a:off x="1948679" y="1049961"/>
              <a:ext cx="15875" cy="15875"/>
            </a:xfrm>
            <a:custGeom>
              <a:avLst/>
              <a:gdLst>
                <a:gd name="T0" fmla="*/ 5 w 19"/>
                <a:gd name="T1" fmla="*/ 0 h 19"/>
                <a:gd name="T2" fmla="*/ 19 w 19"/>
                <a:gd name="T3" fmla="*/ 4 h 19"/>
                <a:gd name="T4" fmla="*/ 16 w 19"/>
                <a:gd name="T5" fmla="*/ 19 h 19"/>
                <a:gd name="T6" fmla="*/ 0 w 19"/>
                <a:gd name="T7" fmla="*/ 15 h 19"/>
                <a:gd name="T8" fmla="*/ 5 w 1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5" y="0"/>
                  </a:moveTo>
                  <a:cubicBezTo>
                    <a:pt x="10" y="2"/>
                    <a:pt x="15" y="3"/>
                    <a:pt x="19" y="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1" y="18"/>
                    <a:pt x="6" y="17"/>
                    <a:pt x="0" y="15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0" name="Freeform 780"/>
            <p:cNvSpPr>
              <a:spLocks/>
            </p:cNvSpPr>
            <p:nvPr/>
          </p:nvSpPr>
          <p:spPr bwMode="auto">
            <a:xfrm>
              <a:off x="2001067" y="1051549"/>
              <a:ext cx="15875" cy="15875"/>
            </a:xfrm>
            <a:custGeom>
              <a:avLst/>
              <a:gdLst>
                <a:gd name="T0" fmla="*/ 14 w 19"/>
                <a:gd name="T1" fmla="*/ 0 h 19"/>
                <a:gd name="T2" fmla="*/ 19 w 19"/>
                <a:gd name="T3" fmla="*/ 14 h 19"/>
                <a:gd name="T4" fmla="*/ 2 w 19"/>
                <a:gd name="T5" fmla="*/ 19 h 19"/>
                <a:gd name="T6" fmla="*/ 0 w 19"/>
                <a:gd name="T7" fmla="*/ 3 h 19"/>
                <a:gd name="T8" fmla="*/ 14 w 1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4" y="0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3" y="16"/>
                    <a:pt x="8" y="18"/>
                    <a:pt x="2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9" y="1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1" name="Freeform 781"/>
            <p:cNvSpPr>
              <a:spLocks/>
            </p:cNvSpPr>
            <p:nvPr/>
          </p:nvSpPr>
          <p:spPr bwMode="auto">
            <a:xfrm>
              <a:off x="1975667" y="1056311"/>
              <a:ext cx="14288" cy="12700"/>
            </a:xfrm>
            <a:custGeom>
              <a:avLst/>
              <a:gdLst>
                <a:gd name="T0" fmla="*/ 1 w 17"/>
                <a:gd name="T1" fmla="*/ 0 h 16"/>
                <a:gd name="T2" fmla="*/ 16 w 17"/>
                <a:gd name="T3" fmla="*/ 0 h 16"/>
                <a:gd name="T4" fmla="*/ 17 w 17"/>
                <a:gd name="T5" fmla="*/ 16 h 16"/>
                <a:gd name="T6" fmla="*/ 0 w 17"/>
                <a:gd name="T7" fmla="*/ 15 h 16"/>
                <a:gd name="T8" fmla="*/ 1 w 1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" y="0"/>
                  </a:moveTo>
                  <a:cubicBezTo>
                    <a:pt x="6" y="0"/>
                    <a:pt x="11" y="0"/>
                    <a:pt x="16" y="0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1" y="16"/>
                    <a:pt x="6" y="16"/>
                    <a:pt x="0" y="15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2" name="Freeform 782"/>
            <p:cNvSpPr>
              <a:spLocks/>
            </p:cNvSpPr>
            <p:nvPr/>
          </p:nvSpPr>
          <p:spPr bwMode="auto">
            <a:xfrm>
              <a:off x="2066154" y="999161"/>
              <a:ext cx="17463" cy="19050"/>
            </a:xfrm>
            <a:custGeom>
              <a:avLst/>
              <a:gdLst>
                <a:gd name="T0" fmla="*/ 0 w 22"/>
                <a:gd name="T1" fmla="*/ 13 h 22"/>
                <a:gd name="T2" fmla="*/ 8 w 22"/>
                <a:gd name="T3" fmla="*/ 0 h 22"/>
                <a:gd name="T4" fmla="*/ 22 w 22"/>
                <a:gd name="T5" fmla="*/ 7 h 22"/>
                <a:gd name="T6" fmla="*/ 13 w 22"/>
                <a:gd name="T7" fmla="*/ 22 h 22"/>
                <a:gd name="T8" fmla="*/ 0 w 22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3"/>
                  </a:moveTo>
                  <a:cubicBezTo>
                    <a:pt x="3" y="9"/>
                    <a:pt x="5" y="5"/>
                    <a:pt x="8" y="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9" y="12"/>
                    <a:pt x="16" y="17"/>
                    <a:pt x="13" y="2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3" name="Freeform 783"/>
            <p:cNvSpPr>
              <a:spLocks/>
            </p:cNvSpPr>
            <p:nvPr/>
          </p:nvSpPr>
          <p:spPr bwMode="auto">
            <a:xfrm>
              <a:off x="2066154" y="899149"/>
              <a:ext cx="17463" cy="17463"/>
            </a:xfrm>
            <a:custGeom>
              <a:avLst/>
              <a:gdLst>
                <a:gd name="T0" fmla="*/ 0 w 21"/>
                <a:gd name="T1" fmla="*/ 8 h 21"/>
                <a:gd name="T2" fmla="*/ 13 w 21"/>
                <a:gd name="T3" fmla="*/ 0 h 21"/>
                <a:gd name="T4" fmla="*/ 21 w 21"/>
                <a:gd name="T5" fmla="*/ 14 h 21"/>
                <a:gd name="T6" fmla="*/ 7 w 21"/>
                <a:gd name="T7" fmla="*/ 21 h 21"/>
                <a:gd name="T8" fmla="*/ 0 w 21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6" y="4"/>
                    <a:pt x="19" y="9"/>
                    <a:pt x="21" y="14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16"/>
                    <a:pt x="3" y="12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4" name="Freeform 784"/>
            <p:cNvSpPr>
              <a:spLocks/>
            </p:cNvSpPr>
            <p:nvPr/>
          </p:nvSpPr>
          <p:spPr bwMode="auto">
            <a:xfrm>
              <a:off x="2075679" y="976936"/>
              <a:ext cx="15875" cy="15875"/>
            </a:xfrm>
            <a:custGeom>
              <a:avLst/>
              <a:gdLst>
                <a:gd name="T0" fmla="*/ 0 w 19"/>
                <a:gd name="T1" fmla="*/ 15 h 19"/>
                <a:gd name="T2" fmla="*/ 4 w 19"/>
                <a:gd name="T3" fmla="*/ 0 h 19"/>
                <a:gd name="T4" fmla="*/ 19 w 19"/>
                <a:gd name="T5" fmla="*/ 3 h 19"/>
                <a:gd name="T6" fmla="*/ 15 w 19"/>
                <a:gd name="T7" fmla="*/ 19 h 19"/>
                <a:gd name="T8" fmla="*/ 0 w 19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15"/>
                  </a:moveTo>
                  <a:cubicBezTo>
                    <a:pt x="2" y="10"/>
                    <a:pt x="3" y="5"/>
                    <a:pt x="4" y="0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9"/>
                    <a:pt x="17" y="14"/>
                    <a:pt x="15" y="19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5" name="Freeform 785"/>
            <p:cNvSpPr>
              <a:spLocks/>
            </p:cNvSpPr>
            <p:nvPr/>
          </p:nvSpPr>
          <p:spPr bwMode="auto">
            <a:xfrm>
              <a:off x="2075679" y="924549"/>
              <a:ext cx="15875" cy="15875"/>
            </a:xfrm>
            <a:custGeom>
              <a:avLst/>
              <a:gdLst>
                <a:gd name="T0" fmla="*/ 0 w 19"/>
                <a:gd name="T1" fmla="*/ 5 h 19"/>
                <a:gd name="T2" fmla="*/ 15 w 19"/>
                <a:gd name="T3" fmla="*/ 0 h 19"/>
                <a:gd name="T4" fmla="*/ 19 w 19"/>
                <a:gd name="T5" fmla="*/ 16 h 19"/>
                <a:gd name="T6" fmla="*/ 4 w 19"/>
                <a:gd name="T7" fmla="*/ 19 h 19"/>
                <a:gd name="T8" fmla="*/ 0 w 19"/>
                <a:gd name="T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5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7" y="5"/>
                    <a:pt x="18" y="11"/>
                    <a:pt x="19" y="1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4"/>
                    <a:pt x="2" y="9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6" name="Freeform 786"/>
            <p:cNvSpPr>
              <a:spLocks/>
            </p:cNvSpPr>
            <p:nvPr/>
          </p:nvSpPr>
          <p:spPr bwMode="auto">
            <a:xfrm>
              <a:off x="2082029" y="951536"/>
              <a:ext cx="12700" cy="14288"/>
            </a:xfrm>
            <a:custGeom>
              <a:avLst/>
              <a:gdLst>
                <a:gd name="T0" fmla="*/ 0 w 16"/>
                <a:gd name="T1" fmla="*/ 16 h 17"/>
                <a:gd name="T2" fmla="*/ 0 w 16"/>
                <a:gd name="T3" fmla="*/ 1 h 17"/>
                <a:gd name="T4" fmla="*/ 15 w 16"/>
                <a:gd name="T5" fmla="*/ 0 h 17"/>
                <a:gd name="T6" fmla="*/ 15 w 16"/>
                <a:gd name="T7" fmla="*/ 17 h 17"/>
                <a:gd name="T8" fmla="*/ 0 w 16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0" y="16"/>
                  </a:moveTo>
                  <a:cubicBezTo>
                    <a:pt x="0" y="11"/>
                    <a:pt x="0" y="6"/>
                    <a:pt x="0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5"/>
                    <a:pt x="16" y="11"/>
                    <a:pt x="15" y="17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7" name="Freeform 787"/>
            <p:cNvSpPr>
              <a:spLocks/>
            </p:cNvSpPr>
            <p:nvPr/>
          </p:nvSpPr>
          <p:spPr bwMode="auto">
            <a:xfrm>
              <a:off x="1893117" y="867399"/>
              <a:ext cx="31750" cy="31750"/>
            </a:xfrm>
            <a:custGeom>
              <a:avLst/>
              <a:gdLst>
                <a:gd name="T0" fmla="*/ 14 w 20"/>
                <a:gd name="T1" fmla="*/ 20 h 20"/>
                <a:gd name="T2" fmla="*/ 0 w 20"/>
                <a:gd name="T3" fmla="*/ 6 h 20"/>
                <a:gd name="T4" fmla="*/ 6 w 20"/>
                <a:gd name="T5" fmla="*/ 0 h 20"/>
                <a:gd name="T6" fmla="*/ 20 w 20"/>
                <a:gd name="T7" fmla="*/ 14 h 20"/>
                <a:gd name="T8" fmla="*/ 14 w 20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4" y="20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20" y="14"/>
                  </a:lnTo>
                  <a:lnTo>
                    <a:pt x="1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8" name="Freeform 788"/>
            <p:cNvSpPr>
              <a:spLocks/>
            </p:cNvSpPr>
            <p:nvPr/>
          </p:nvSpPr>
          <p:spPr bwMode="auto">
            <a:xfrm>
              <a:off x="1878829" y="1016624"/>
              <a:ext cx="46038" cy="46038"/>
            </a:xfrm>
            <a:custGeom>
              <a:avLst/>
              <a:gdLst>
                <a:gd name="T0" fmla="*/ 5 w 29"/>
                <a:gd name="T1" fmla="*/ 29 h 29"/>
                <a:gd name="T2" fmla="*/ 0 w 29"/>
                <a:gd name="T3" fmla="*/ 23 h 29"/>
                <a:gd name="T4" fmla="*/ 23 w 29"/>
                <a:gd name="T5" fmla="*/ 0 h 29"/>
                <a:gd name="T6" fmla="*/ 29 w 29"/>
                <a:gd name="T7" fmla="*/ 6 h 29"/>
                <a:gd name="T8" fmla="*/ 5 w 29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5" y="29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9" y="6"/>
                  </a:lnTo>
                  <a:lnTo>
                    <a:pt x="5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9" name="Freeform 789"/>
            <p:cNvSpPr>
              <a:spLocks/>
            </p:cNvSpPr>
            <p:nvPr/>
          </p:nvSpPr>
          <p:spPr bwMode="auto">
            <a:xfrm>
              <a:off x="2042342" y="1016624"/>
              <a:ext cx="57150" cy="57150"/>
            </a:xfrm>
            <a:custGeom>
              <a:avLst/>
              <a:gdLst>
                <a:gd name="T0" fmla="*/ 30 w 36"/>
                <a:gd name="T1" fmla="*/ 36 h 36"/>
                <a:gd name="T2" fmla="*/ 0 w 36"/>
                <a:gd name="T3" fmla="*/ 6 h 36"/>
                <a:gd name="T4" fmla="*/ 6 w 36"/>
                <a:gd name="T5" fmla="*/ 0 h 36"/>
                <a:gd name="T6" fmla="*/ 36 w 36"/>
                <a:gd name="T7" fmla="*/ 30 h 36"/>
                <a:gd name="T8" fmla="*/ 30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0" y="3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36" y="30"/>
                  </a:lnTo>
                  <a:lnTo>
                    <a:pt x="3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30" name="Freeform 790"/>
            <p:cNvSpPr>
              <a:spLocks/>
            </p:cNvSpPr>
            <p:nvPr/>
          </p:nvSpPr>
          <p:spPr bwMode="auto">
            <a:xfrm>
              <a:off x="2042342" y="851524"/>
              <a:ext cx="46038" cy="47625"/>
            </a:xfrm>
            <a:custGeom>
              <a:avLst/>
              <a:gdLst>
                <a:gd name="T0" fmla="*/ 6 w 29"/>
                <a:gd name="T1" fmla="*/ 30 h 30"/>
                <a:gd name="T2" fmla="*/ 0 w 29"/>
                <a:gd name="T3" fmla="*/ 24 h 30"/>
                <a:gd name="T4" fmla="*/ 23 w 29"/>
                <a:gd name="T5" fmla="*/ 0 h 30"/>
                <a:gd name="T6" fmla="*/ 29 w 29"/>
                <a:gd name="T7" fmla="*/ 6 h 30"/>
                <a:gd name="T8" fmla="*/ 6 w 29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6" y="30"/>
                  </a:moveTo>
                  <a:lnTo>
                    <a:pt x="0" y="24"/>
                  </a:lnTo>
                  <a:lnTo>
                    <a:pt x="23" y="0"/>
                  </a:lnTo>
                  <a:lnTo>
                    <a:pt x="29" y="6"/>
                  </a:lnTo>
                  <a:lnTo>
                    <a:pt x="6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31" name="Freeform 791"/>
            <p:cNvSpPr>
              <a:spLocks noEditPoints="1"/>
            </p:cNvSpPr>
            <p:nvPr/>
          </p:nvSpPr>
          <p:spPr bwMode="auto">
            <a:xfrm>
              <a:off x="1839142" y="813424"/>
              <a:ext cx="60325" cy="60325"/>
            </a:xfrm>
            <a:custGeom>
              <a:avLst/>
              <a:gdLst>
                <a:gd name="T0" fmla="*/ 36 w 73"/>
                <a:gd name="T1" fmla="*/ 73 h 73"/>
                <a:gd name="T2" fmla="*/ 36 w 73"/>
                <a:gd name="T3" fmla="*/ 73 h 73"/>
                <a:gd name="T4" fmla="*/ 11 w 73"/>
                <a:gd name="T5" fmla="*/ 62 h 73"/>
                <a:gd name="T6" fmla="*/ 0 w 73"/>
                <a:gd name="T7" fmla="*/ 37 h 73"/>
                <a:gd name="T8" fmla="*/ 11 w 73"/>
                <a:gd name="T9" fmla="*/ 11 h 73"/>
                <a:gd name="T10" fmla="*/ 36 w 73"/>
                <a:gd name="T11" fmla="*/ 0 h 73"/>
                <a:gd name="T12" fmla="*/ 62 w 73"/>
                <a:gd name="T13" fmla="*/ 11 h 73"/>
                <a:gd name="T14" fmla="*/ 73 w 73"/>
                <a:gd name="T15" fmla="*/ 37 h 73"/>
                <a:gd name="T16" fmla="*/ 62 w 73"/>
                <a:gd name="T17" fmla="*/ 62 h 73"/>
                <a:gd name="T18" fmla="*/ 36 w 73"/>
                <a:gd name="T19" fmla="*/ 73 h 73"/>
                <a:gd name="T20" fmla="*/ 36 w 73"/>
                <a:gd name="T21" fmla="*/ 16 h 73"/>
                <a:gd name="T22" fmla="*/ 22 w 73"/>
                <a:gd name="T23" fmla="*/ 22 h 73"/>
                <a:gd name="T24" fmla="*/ 15 w 73"/>
                <a:gd name="T25" fmla="*/ 37 h 73"/>
                <a:gd name="T26" fmla="*/ 22 w 73"/>
                <a:gd name="T27" fmla="*/ 51 h 73"/>
                <a:gd name="T28" fmla="*/ 36 w 73"/>
                <a:gd name="T29" fmla="*/ 58 h 73"/>
                <a:gd name="T30" fmla="*/ 36 w 73"/>
                <a:gd name="T31" fmla="*/ 58 h 73"/>
                <a:gd name="T32" fmla="*/ 51 w 73"/>
                <a:gd name="T33" fmla="*/ 51 h 73"/>
                <a:gd name="T34" fmla="*/ 57 w 73"/>
                <a:gd name="T35" fmla="*/ 37 h 73"/>
                <a:gd name="T36" fmla="*/ 51 w 73"/>
                <a:gd name="T37" fmla="*/ 22 h 73"/>
                <a:gd name="T38" fmla="*/ 36 w 73"/>
                <a:gd name="T39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73"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27" y="73"/>
                    <a:pt x="17" y="69"/>
                    <a:pt x="11" y="62"/>
                  </a:cubicBezTo>
                  <a:cubicBezTo>
                    <a:pt x="4" y="55"/>
                    <a:pt x="0" y="46"/>
                    <a:pt x="0" y="37"/>
                  </a:cubicBezTo>
                  <a:cubicBezTo>
                    <a:pt x="0" y="27"/>
                    <a:pt x="4" y="18"/>
                    <a:pt x="11" y="11"/>
                  </a:cubicBezTo>
                  <a:cubicBezTo>
                    <a:pt x="17" y="4"/>
                    <a:pt x="27" y="0"/>
                    <a:pt x="36" y="0"/>
                  </a:cubicBezTo>
                  <a:cubicBezTo>
                    <a:pt x="46" y="0"/>
                    <a:pt x="55" y="4"/>
                    <a:pt x="62" y="11"/>
                  </a:cubicBezTo>
                  <a:cubicBezTo>
                    <a:pt x="69" y="18"/>
                    <a:pt x="73" y="27"/>
                    <a:pt x="73" y="37"/>
                  </a:cubicBezTo>
                  <a:cubicBezTo>
                    <a:pt x="73" y="46"/>
                    <a:pt x="69" y="55"/>
                    <a:pt x="62" y="62"/>
                  </a:cubicBezTo>
                  <a:cubicBezTo>
                    <a:pt x="55" y="69"/>
                    <a:pt x="46" y="73"/>
                    <a:pt x="36" y="73"/>
                  </a:cubicBezTo>
                  <a:close/>
                  <a:moveTo>
                    <a:pt x="36" y="16"/>
                  </a:moveTo>
                  <a:cubicBezTo>
                    <a:pt x="31" y="16"/>
                    <a:pt x="25" y="18"/>
                    <a:pt x="22" y="22"/>
                  </a:cubicBezTo>
                  <a:cubicBezTo>
                    <a:pt x="18" y="26"/>
                    <a:pt x="15" y="31"/>
                    <a:pt x="15" y="37"/>
                  </a:cubicBezTo>
                  <a:cubicBezTo>
                    <a:pt x="15" y="42"/>
                    <a:pt x="18" y="47"/>
                    <a:pt x="22" y="51"/>
                  </a:cubicBezTo>
                  <a:cubicBezTo>
                    <a:pt x="25" y="55"/>
                    <a:pt x="31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42" y="58"/>
                    <a:pt x="47" y="55"/>
                    <a:pt x="51" y="51"/>
                  </a:cubicBezTo>
                  <a:cubicBezTo>
                    <a:pt x="55" y="47"/>
                    <a:pt x="57" y="42"/>
                    <a:pt x="57" y="37"/>
                  </a:cubicBezTo>
                  <a:cubicBezTo>
                    <a:pt x="57" y="31"/>
                    <a:pt x="55" y="26"/>
                    <a:pt x="51" y="22"/>
                  </a:cubicBezTo>
                  <a:cubicBezTo>
                    <a:pt x="47" y="18"/>
                    <a:pt x="42" y="16"/>
                    <a:pt x="3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32" name="Freeform 792"/>
            <p:cNvSpPr>
              <a:spLocks noEditPoints="1"/>
            </p:cNvSpPr>
            <p:nvPr/>
          </p:nvSpPr>
          <p:spPr bwMode="auto">
            <a:xfrm>
              <a:off x="1808979" y="1054724"/>
              <a:ext cx="80963" cy="76200"/>
            </a:xfrm>
            <a:custGeom>
              <a:avLst/>
              <a:gdLst>
                <a:gd name="T0" fmla="*/ 46 w 96"/>
                <a:gd name="T1" fmla="*/ 92 h 92"/>
                <a:gd name="T2" fmla="*/ 13 w 96"/>
                <a:gd name="T3" fmla="*/ 79 h 92"/>
                <a:gd name="T4" fmla="*/ 0 w 96"/>
                <a:gd name="T5" fmla="*/ 46 h 92"/>
                <a:gd name="T6" fmla="*/ 13 w 96"/>
                <a:gd name="T7" fmla="*/ 13 h 92"/>
                <a:gd name="T8" fmla="*/ 46 w 96"/>
                <a:gd name="T9" fmla="*/ 0 h 92"/>
                <a:gd name="T10" fmla="*/ 78 w 96"/>
                <a:gd name="T11" fmla="*/ 13 h 92"/>
                <a:gd name="T12" fmla="*/ 78 w 96"/>
                <a:gd name="T13" fmla="*/ 79 h 92"/>
                <a:gd name="T14" fmla="*/ 46 w 96"/>
                <a:gd name="T15" fmla="*/ 92 h 92"/>
                <a:gd name="T16" fmla="*/ 46 w 96"/>
                <a:gd name="T17" fmla="*/ 15 h 92"/>
                <a:gd name="T18" fmla="*/ 24 w 96"/>
                <a:gd name="T19" fmla="*/ 24 h 92"/>
                <a:gd name="T20" fmla="*/ 15 w 96"/>
                <a:gd name="T21" fmla="*/ 46 h 92"/>
                <a:gd name="T22" fmla="*/ 24 w 96"/>
                <a:gd name="T23" fmla="*/ 68 h 92"/>
                <a:gd name="T24" fmla="*/ 46 w 96"/>
                <a:gd name="T25" fmla="*/ 77 h 92"/>
                <a:gd name="T26" fmla="*/ 67 w 96"/>
                <a:gd name="T27" fmla="*/ 68 h 92"/>
                <a:gd name="T28" fmla="*/ 67 w 96"/>
                <a:gd name="T29" fmla="*/ 24 h 92"/>
                <a:gd name="T30" fmla="*/ 46 w 96"/>
                <a:gd name="T31" fmla="*/ 1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92">
                  <a:moveTo>
                    <a:pt x="46" y="92"/>
                  </a:moveTo>
                  <a:cubicBezTo>
                    <a:pt x="33" y="92"/>
                    <a:pt x="22" y="87"/>
                    <a:pt x="13" y="79"/>
                  </a:cubicBezTo>
                  <a:cubicBezTo>
                    <a:pt x="4" y="70"/>
                    <a:pt x="0" y="58"/>
                    <a:pt x="0" y="46"/>
                  </a:cubicBezTo>
                  <a:cubicBezTo>
                    <a:pt x="0" y="34"/>
                    <a:pt x="4" y="22"/>
                    <a:pt x="13" y="13"/>
                  </a:cubicBezTo>
                  <a:cubicBezTo>
                    <a:pt x="22" y="5"/>
                    <a:pt x="33" y="0"/>
                    <a:pt x="46" y="0"/>
                  </a:cubicBezTo>
                  <a:cubicBezTo>
                    <a:pt x="58" y="0"/>
                    <a:pt x="69" y="5"/>
                    <a:pt x="78" y="13"/>
                  </a:cubicBezTo>
                  <a:cubicBezTo>
                    <a:pt x="96" y="31"/>
                    <a:pt x="96" y="61"/>
                    <a:pt x="78" y="79"/>
                  </a:cubicBezTo>
                  <a:cubicBezTo>
                    <a:pt x="69" y="87"/>
                    <a:pt x="58" y="92"/>
                    <a:pt x="46" y="92"/>
                  </a:cubicBezTo>
                  <a:close/>
                  <a:moveTo>
                    <a:pt x="46" y="15"/>
                  </a:moveTo>
                  <a:cubicBezTo>
                    <a:pt x="37" y="15"/>
                    <a:pt x="30" y="19"/>
                    <a:pt x="24" y="24"/>
                  </a:cubicBezTo>
                  <a:cubicBezTo>
                    <a:pt x="18" y="30"/>
                    <a:pt x="15" y="38"/>
                    <a:pt x="15" y="46"/>
                  </a:cubicBezTo>
                  <a:cubicBezTo>
                    <a:pt x="15" y="54"/>
                    <a:pt x="18" y="62"/>
                    <a:pt x="24" y="68"/>
                  </a:cubicBezTo>
                  <a:cubicBezTo>
                    <a:pt x="30" y="73"/>
                    <a:pt x="37" y="77"/>
                    <a:pt x="46" y="77"/>
                  </a:cubicBezTo>
                  <a:cubicBezTo>
                    <a:pt x="54" y="77"/>
                    <a:pt x="61" y="73"/>
                    <a:pt x="67" y="68"/>
                  </a:cubicBezTo>
                  <a:cubicBezTo>
                    <a:pt x="79" y="56"/>
                    <a:pt x="79" y="36"/>
                    <a:pt x="67" y="24"/>
                  </a:cubicBezTo>
                  <a:cubicBezTo>
                    <a:pt x="61" y="19"/>
                    <a:pt x="5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33" name="Freeform 793"/>
            <p:cNvSpPr>
              <a:spLocks noEditPoints="1"/>
            </p:cNvSpPr>
            <p:nvPr/>
          </p:nvSpPr>
          <p:spPr bwMode="auto">
            <a:xfrm>
              <a:off x="2080442" y="783261"/>
              <a:ext cx="76200" cy="77788"/>
            </a:xfrm>
            <a:custGeom>
              <a:avLst/>
              <a:gdLst>
                <a:gd name="T0" fmla="*/ 46 w 92"/>
                <a:gd name="T1" fmla="*/ 92 h 92"/>
                <a:gd name="T2" fmla="*/ 46 w 92"/>
                <a:gd name="T3" fmla="*/ 92 h 92"/>
                <a:gd name="T4" fmla="*/ 13 w 92"/>
                <a:gd name="T5" fmla="*/ 78 h 92"/>
                <a:gd name="T6" fmla="*/ 0 w 92"/>
                <a:gd name="T7" fmla="*/ 46 h 92"/>
                <a:gd name="T8" fmla="*/ 13 w 92"/>
                <a:gd name="T9" fmla="*/ 13 h 92"/>
                <a:gd name="T10" fmla="*/ 46 w 92"/>
                <a:gd name="T11" fmla="*/ 0 h 92"/>
                <a:gd name="T12" fmla="*/ 78 w 92"/>
                <a:gd name="T13" fmla="*/ 13 h 92"/>
                <a:gd name="T14" fmla="*/ 92 w 92"/>
                <a:gd name="T15" fmla="*/ 46 h 92"/>
                <a:gd name="T16" fmla="*/ 78 w 92"/>
                <a:gd name="T17" fmla="*/ 78 h 92"/>
                <a:gd name="T18" fmla="*/ 46 w 92"/>
                <a:gd name="T19" fmla="*/ 92 h 92"/>
                <a:gd name="T20" fmla="*/ 46 w 92"/>
                <a:gd name="T21" fmla="*/ 15 h 92"/>
                <a:gd name="T22" fmla="*/ 24 w 92"/>
                <a:gd name="T23" fmla="*/ 24 h 92"/>
                <a:gd name="T24" fmla="*/ 15 w 92"/>
                <a:gd name="T25" fmla="*/ 46 h 92"/>
                <a:gd name="T26" fmla="*/ 24 w 92"/>
                <a:gd name="T27" fmla="*/ 67 h 92"/>
                <a:gd name="T28" fmla="*/ 46 w 92"/>
                <a:gd name="T29" fmla="*/ 76 h 92"/>
                <a:gd name="T30" fmla="*/ 67 w 92"/>
                <a:gd name="T31" fmla="*/ 67 h 92"/>
                <a:gd name="T32" fmla="*/ 76 w 92"/>
                <a:gd name="T33" fmla="*/ 46 h 92"/>
                <a:gd name="T34" fmla="*/ 67 w 92"/>
                <a:gd name="T35" fmla="*/ 24 h 92"/>
                <a:gd name="T36" fmla="*/ 46 w 92"/>
                <a:gd name="T37" fmla="*/ 1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92">
                  <a:moveTo>
                    <a:pt x="46" y="92"/>
                  </a:moveTo>
                  <a:cubicBezTo>
                    <a:pt x="46" y="92"/>
                    <a:pt x="46" y="92"/>
                    <a:pt x="46" y="92"/>
                  </a:cubicBezTo>
                  <a:cubicBezTo>
                    <a:pt x="34" y="92"/>
                    <a:pt x="22" y="87"/>
                    <a:pt x="13" y="78"/>
                  </a:cubicBezTo>
                  <a:cubicBezTo>
                    <a:pt x="5" y="70"/>
                    <a:pt x="0" y="58"/>
                    <a:pt x="0" y="46"/>
                  </a:cubicBezTo>
                  <a:cubicBezTo>
                    <a:pt x="0" y="33"/>
                    <a:pt x="5" y="22"/>
                    <a:pt x="13" y="13"/>
                  </a:cubicBezTo>
                  <a:cubicBezTo>
                    <a:pt x="22" y="4"/>
                    <a:pt x="34" y="0"/>
                    <a:pt x="46" y="0"/>
                  </a:cubicBezTo>
                  <a:cubicBezTo>
                    <a:pt x="58" y="0"/>
                    <a:pt x="70" y="4"/>
                    <a:pt x="78" y="13"/>
                  </a:cubicBezTo>
                  <a:cubicBezTo>
                    <a:pt x="87" y="22"/>
                    <a:pt x="92" y="33"/>
                    <a:pt x="92" y="46"/>
                  </a:cubicBezTo>
                  <a:cubicBezTo>
                    <a:pt x="92" y="58"/>
                    <a:pt x="87" y="70"/>
                    <a:pt x="78" y="78"/>
                  </a:cubicBezTo>
                  <a:cubicBezTo>
                    <a:pt x="70" y="87"/>
                    <a:pt x="58" y="92"/>
                    <a:pt x="46" y="92"/>
                  </a:cubicBezTo>
                  <a:close/>
                  <a:moveTo>
                    <a:pt x="46" y="15"/>
                  </a:moveTo>
                  <a:cubicBezTo>
                    <a:pt x="38" y="15"/>
                    <a:pt x="30" y="18"/>
                    <a:pt x="24" y="24"/>
                  </a:cubicBezTo>
                  <a:cubicBezTo>
                    <a:pt x="18" y="30"/>
                    <a:pt x="15" y="38"/>
                    <a:pt x="15" y="46"/>
                  </a:cubicBezTo>
                  <a:cubicBezTo>
                    <a:pt x="15" y="54"/>
                    <a:pt x="18" y="62"/>
                    <a:pt x="24" y="67"/>
                  </a:cubicBezTo>
                  <a:cubicBezTo>
                    <a:pt x="30" y="73"/>
                    <a:pt x="38" y="76"/>
                    <a:pt x="46" y="76"/>
                  </a:cubicBezTo>
                  <a:cubicBezTo>
                    <a:pt x="54" y="76"/>
                    <a:pt x="62" y="73"/>
                    <a:pt x="67" y="67"/>
                  </a:cubicBezTo>
                  <a:cubicBezTo>
                    <a:pt x="73" y="62"/>
                    <a:pt x="76" y="54"/>
                    <a:pt x="76" y="46"/>
                  </a:cubicBezTo>
                  <a:cubicBezTo>
                    <a:pt x="76" y="38"/>
                    <a:pt x="73" y="30"/>
                    <a:pt x="67" y="24"/>
                  </a:cubicBezTo>
                  <a:cubicBezTo>
                    <a:pt x="62" y="18"/>
                    <a:pt x="5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34" name="Freeform 794"/>
            <p:cNvSpPr>
              <a:spLocks noEditPoints="1"/>
            </p:cNvSpPr>
            <p:nvPr/>
          </p:nvSpPr>
          <p:spPr bwMode="auto">
            <a:xfrm>
              <a:off x="2089967" y="1064249"/>
              <a:ext cx="96838" cy="92075"/>
            </a:xfrm>
            <a:custGeom>
              <a:avLst/>
              <a:gdLst>
                <a:gd name="T0" fmla="*/ 55 w 116"/>
                <a:gd name="T1" fmla="*/ 111 h 111"/>
                <a:gd name="T2" fmla="*/ 55 w 116"/>
                <a:gd name="T3" fmla="*/ 111 h 111"/>
                <a:gd name="T4" fmla="*/ 16 w 116"/>
                <a:gd name="T5" fmla="*/ 95 h 111"/>
                <a:gd name="T6" fmla="*/ 0 w 116"/>
                <a:gd name="T7" fmla="*/ 55 h 111"/>
                <a:gd name="T8" fmla="*/ 16 w 116"/>
                <a:gd name="T9" fmla="*/ 16 h 111"/>
                <a:gd name="T10" fmla="*/ 55 w 116"/>
                <a:gd name="T11" fmla="*/ 0 h 111"/>
                <a:gd name="T12" fmla="*/ 95 w 116"/>
                <a:gd name="T13" fmla="*/ 16 h 111"/>
                <a:gd name="T14" fmla="*/ 95 w 116"/>
                <a:gd name="T15" fmla="*/ 95 h 111"/>
                <a:gd name="T16" fmla="*/ 55 w 116"/>
                <a:gd name="T17" fmla="*/ 111 h 111"/>
                <a:gd name="T18" fmla="*/ 55 w 116"/>
                <a:gd name="T19" fmla="*/ 15 h 111"/>
                <a:gd name="T20" fmla="*/ 27 w 116"/>
                <a:gd name="T21" fmla="*/ 27 h 111"/>
                <a:gd name="T22" fmla="*/ 15 w 116"/>
                <a:gd name="T23" fmla="*/ 55 h 111"/>
                <a:gd name="T24" fmla="*/ 27 w 116"/>
                <a:gd name="T25" fmla="*/ 84 h 111"/>
                <a:gd name="T26" fmla="*/ 55 w 116"/>
                <a:gd name="T27" fmla="*/ 96 h 111"/>
                <a:gd name="T28" fmla="*/ 84 w 116"/>
                <a:gd name="T29" fmla="*/ 84 h 111"/>
                <a:gd name="T30" fmla="*/ 84 w 116"/>
                <a:gd name="T31" fmla="*/ 27 h 111"/>
                <a:gd name="T32" fmla="*/ 55 w 116"/>
                <a:gd name="T33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11">
                  <a:moveTo>
                    <a:pt x="55" y="111"/>
                  </a:moveTo>
                  <a:cubicBezTo>
                    <a:pt x="55" y="111"/>
                    <a:pt x="55" y="111"/>
                    <a:pt x="55" y="111"/>
                  </a:cubicBezTo>
                  <a:cubicBezTo>
                    <a:pt x="40" y="111"/>
                    <a:pt x="26" y="105"/>
                    <a:pt x="16" y="95"/>
                  </a:cubicBezTo>
                  <a:cubicBezTo>
                    <a:pt x="5" y="84"/>
                    <a:pt x="0" y="70"/>
                    <a:pt x="0" y="55"/>
                  </a:cubicBezTo>
                  <a:cubicBezTo>
                    <a:pt x="0" y="41"/>
                    <a:pt x="5" y="27"/>
                    <a:pt x="16" y="16"/>
                  </a:cubicBezTo>
                  <a:cubicBezTo>
                    <a:pt x="26" y="5"/>
                    <a:pt x="40" y="0"/>
                    <a:pt x="55" y="0"/>
                  </a:cubicBezTo>
                  <a:cubicBezTo>
                    <a:pt x="70" y="0"/>
                    <a:pt x="84" y="5"/>
                    <a:pt x="95" y="16"/>
                  </a:cubicBezTo>
                  <a:cubicBezTo>
                    <a:pt x="116" y="38"/>
                    <a:pt x="116" y="73"/>
                    <a:pt x="95" y="95"/>
                  </a:cubicBezTo>
                  <a:cubicBezTo>
                    <a:pt x="84" y="105"/>
                    <a:pt x="70" y="111"/>
                    <a:pt x="55" y="111"/>
                  </a:cubicBezTo>
                  <a:close/>
                  <a:moveTo>
                    <a:pt x="55" y="15"/>
                  </a:moveTo>
                  <a:cubicBezTo>
                    <a:pt x="44" y="15"/>
                    <a:pt x="34" y="19"/>
                    <a:pt x="27" y="27"/>
                  </a:cubicBezTo>
                  <a:cubicBezTo>
                    <a:pt x="19" y="35"/>
                    <a:pt x="15" y="45"/>
                    <a:pt x="15" y="55"/>
                  </a:cubicBezTo>
                  <a:cubicBezTo>
                    <a:pt x="15" y="66"/>
                    <a:pt x="19" y="76"/>
                    <a:pt x="27" y="84"/>
                  </a:cubicBezTo>
                  <a:cubicBezTo>
                    <a:pt x="34" y="91"/>
                    <a:pt x="44" y="96"/>
                    <a:pt x="55" y="96"/>
                  </a:cubicBezTo>
                  <a:cubicBezTo>
                    <a:pt x="66" y="96"/>
                    <a:pt x="76" y="91"/>
                    <a:pt x="84" y="84"/>
                  </a:cubicBezTo>
                  <a:cubicBezTo>
                    <a:pt x="99" y="68"/>
                    <a:pt x="99" y="43"/>
                    <a:pt x="84" y="27"/>
                  </a:cubicBezTo>
                  <a:cubicBezTo>
                    <a:pt x="76" y="19"/>
                    <a:pt x="66" y="15"/>
                    <a:pt x="5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2" name="Группа 3851"/>
          <p:cNvGrpSpPr/>
          <p:nvPr/>
        </p:nvGrpSpPr>
        <p:grpSpPr>
          <a:xfrm>
            <a:off x="1813935" y="1488035"/>
            <a:ext cx="311944" cy="220266"/>
            <a:chOff x="2418579" y="818186"/>
            <a:chExt cx="415925" cy="293688"/>
          </a:xfrm>
          <a:solidFill>
            <a:schemeClr val="accent1"/>
          </a:solidFill>
        </p:grpSpPr>
        <p:sp>
          <p:nvSpPr>
            <p:cNvPr id="2854" name="Rectangle 815"/>
            <p:cNvSpPr>
              <a:spLocks noChangeArrowheads="1"/>
            </p:cNvSpPr>
            <p:nvPr/>
          </p:nvSpPr>
          <p:spPr bwMode="auto">
            <a:xfrm>
              <a:off x="2583679" y="980111"/>
              <a:ext cx="873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5" name="Rectangle 816"/>
            <p:cNvSpPr>
              <a:spLocks noChangeArrowheads="1"/>
            </p:cNvSpPr>
            <p:nvPr/>
          </p:nvSpPr>
          <p:spPr bwMode="auto">
            <a:xfrm>
              <a:off x="2583679" y="1051549"/>
              <a:ext cx="873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6" name="Freeform 817"/>
            <p:cNvSpPr>
              <a:spLocks/>
            </p:cNvSpPr>
            <p:nvPr/>
          </p:nvSpPr>
          <p:spPr bwMode="auto">
            <a:xfrm>
              <a:off x="2458267" y="851524"/>
              <a:ext cx="130175" cy="100013"/>
            </a:xfrm>
            <a:custGeom>
              <a:avLst/>
              <a:gdLst>
                <a:gd name="T0" fmla="*/ 8 w 82"/>
                <a:gd name="T1" fmla="*/ 63 h 63"/>
                <a:gd name="T2" fmla="*/ 0 w 82"/>
                <a:gd name="T3" fmla="*/ 63 h 63"/>
                <a:gd name="T4" fmla="*/ 0 w 82"/>
                <a:gd name="T5" fmla="*/ 37 h 63"/>
                <a:gd name="T6" fmla="*/ 36 w 82"/>
                <a:gd name="T7" fmla="*/ 0 h 63"/>
                <a:gd name="T8" fmla="*/ 82 w 82"/>
                <a:gd name="T9" fmla="*/ 0 h 63"/>
                <a:gd name="T10" fmla="*/ 82 w 82"/>
                <a:gd name="T11" fmla="*/ 9 h 63"/>
                <a:gd name="T12" fmla="*/ 40 w 82"/>
                <a:gd name="T13" fmla="*/ 9 h 63"/>
                <a:gd name="T14" fmla="*/ 8 w 82"/>
                <a:gd name="T15" fmla="*/ 40 h 63"/>
                <a:gd name="T16" fmla="*/ 8 w 82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63">
                  <a:moveTo>
                    <a:pt x="8" y="63"/>
                  </a:moveTo>
                  <a:lnTo>
                    <a:pt x="0" y="63"/>
                  </a:lnTo>
                  <a:lnTo>
                    <a:pt x="0" y="37"/>
                  </a:lnTo>
                  <a:lnTo>
                    <a:pt x="36" y="0"/>
                  </a:lnTo>
                  <a:lnTo>
                    <a:pt x="82" y="0"/>
                  </a:lnTo>
                  <a:lnTo>
                    <a:pt x="82" y="9"/>
                  </a:lnTo>
                  <a:lnTo>
                    <a:pt x="40" y="9"/>
                  </a:lnTo>
                  <a:lnTo>
                    <a:pt x="8" y="40"/>
                  </a:lnTo>
                  <a:lnTo>
                    <a:pt x="8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7" name="Freeform 818"/>
            <p:cNvSpPr>
              <a:spLocks/>
            </p:cNvSpPr>
            <p:nvPr/>
          </p:nvSpPr>
          <p:spPr bwMode="auto">
            <a:xfrm>
              <a:off x="2664642" y="851524"/>
              <a:ext cx="131763" cy="100013"/>
            </a:xfrm>
            <a:custGeom>
              <a:avLst/>
              <a:gdLst>
                <a:gd name="T0" fmla="*/ 83 w 83"/>
                <a:gd name="T1" fmla="*/ 63 h 63"/>
                <a:gd name="T2" fmla="*/ 74 w 83"/>
                <a:gd name="T3" fmla="*/ 63 h 63"/>
                <a:gd name="T4" fmla="*/ 74 w 83"/>
                <a:gd name="T5" fmla="*/ 40 h 63"/>
                <a:gd name="T6" fmla="*/ 43 w 83"/>
                <a:gd name="T7" fmla="*/ 9 h 63"/>
                <a:gd name="T8" fmla="*/ 0 w 83"/>
                <a:gd name="T9" fmla="*/ 9 h 63"/>
                <a:gd name="T10" fmla="*/ 0 w 83"/>
                <a:gd name="T11" fmla="*/ 0 h 63"/>
                <a:gd name="T12" fmla="*/ 46 w 83"/>
                <a:gd name="T13" fmla="*/ 0 h 63"/>
                <a:gd name="T14" fmla="*/ 83 w 83"/>
                <a:gd name="T15" fmla="*/ 37 h 63"/>
                <a:gd name="T16" fmla="*/ 83 w 83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63">
                  <a:moveTo>
                    <a:pt x="83" y="63"/>
                  </a:moveTo>
                  <a:lnTo>
                    <a:pt x="74" y="63"/>
                  </a:lnTo>
                  <a:lnTo>
                    <a:pt x="74" y="40"/>
                  </a:lnTo>
                  <a:lnTo>
                    <a:pt x="43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46" y="0"/>
                  </a:lnTo>
                  <a:lnTo>
                    <a:pt x="83" y="37"/>
                  </a:lnTo>
                  <a:lnTo>
                    <a:pt x="83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8" name="Freeform 819"/>
            <p:cNvSpPr>
              <a:spLocks/>
            </p:cNvSpPr>
            <p:nvPr/>
          </p:nvSpPr>
          <p:spPr bwMode="auto">
            <a:xfrm>
              <a:off x="2512242" y="818186"/>
              <a:ext cx="82550" cy="41275"/>
            </a:xfrm>
            <a:custGeom>
              <a:avLst/>
              <a:gdLst>
                <a:gd name="T0" fmla="*/ 99 w 99"/>
                <a:gd name="T1" fmla="*/ 49 h 49"/>
                <a:gd name="T2" fmla="*/ 84 w 99"/>
                <a:gd name="T3" fmla="*/ 49 h 49"/>
                <a:gd name="T4" fmla="*/ 49 w 99"/>
                <a:gd name="T5" fmla="*/ 15 h 49"/>
                <a:gd name="T6" fmla="*/ 15 w 99"/>
                <a:gd name="T7" fmla="*/ 49 h 49"/>
                <a:gd name="T8" fmla="*/ 0 w 99"/>
                <a:gd name="T9" fmla="*/ 49 h 49"/>
                <a:gd name="T10" fmla="*/ 49 w 99"/>
                <a:gd name="T11" fmla="*/ 0 h 49"/>
                <a:gd name="T12" fmla="*/ 99 w 99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9">
                  <a:moveTo>
                    <a:pt x="99" y="49"/>
                  </a:moveTo>
                  <a:cubicBezTo>
                    <a:pt x="84" y="49"/>
                    <a:pt x="84" y="49"/>
                    <a:pt x="84" y="49"/>
                  </a:cubicBezTo>
                  <a:cubicBezTo>
                    <a:pt x="84" y="30"/>
                    <a:pt x="68" y="15"/>
                    <a:pt x="49" y="15"/>
                  </a:cubicBezTo>
                  <a:cubicBezTo>
                    <a:pt x="31" y="15"/>
                    <a:pt x="15" y="30"/>
                    <a:pt x="15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49" y="0"/>
                  </a:cubicBezTo>
                  <a:cubicBezTo>
                    <a:pt x="77" y="0"/>
                    <a:pt x="99" y="22"/>
                    <a:pt x="9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9" name="Freeform 820"/>
            <p:cNvSpPr>
              <a:spLocks/>
            </p:cNvSpPr>
            <p:nvPr/>
          </p:nvSpPr>
          <p:spPr bwMode="auto">
            <a:xfrm>
              <a:off x="2658292" y="818186"/>
              <a:ext cx="84138" cy="41275"/>
            </a:xfrm>
            <a:custGeom>
              <a:avLst/>
              <a:gdLst>
                <a:gd name="T0" fmla="*/ 100 w 100"/>
                <a:gd name="T1" fmla="*/ 49 h 49"/>
                <a:gd name="T2" fmla="*/ 84 w 100"/>
                <a:gd name="T3" fmla="*/ 49 h 49"/>
                <a:gd name="T4" fmla="*/ 50 w 100"/>
                <a:gd name="T5" fmla="*/ 15 h 49"/>
                <a:gd name="T6" fmla="*/ 16 w 100"/>
                <a:gd name="T7" fmla="*/ 49 h 49"/>
                <a:gd name="T8" fmla="*/ 0 w 100"/>
                <a:gd name="T9" fmla="*/ 49 h 49"/>
                <a:gd name="T10" fmla="*/ 50 w 100"/>
                <a:gd name="T11" fmla="*/ 0 h 49"/>
                <a:gd name="T12" fmla="*/ 100 w 100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49">
                  <a:moveTo>
                    <a:pt x="100" y="49"/>
                  </a:moveTo>
                  <a:cubicBezTo>
                    <a:pt x="84" y="49"/>
                    <a:pt x="84" y="49"/>
                    <a:pt x="84" y="49"/>
                  </a:cubicBezTo>
                  <a:cubicBezTo>
                    <a:pt x="84" y="30"/>
                    <a:pt x="69" y="15"/>
                    <a:pt x="50" y="15"/>
                  </a:cubicBezTo>
                  <a:cubicBezTo>
                    <a:pt x="31" y="15"/>
                    <a:pt x="16" y="30"/>
                    <a:pt x="16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3" y="0"/>
                    <a:pt x="50" y="0"/>
                  </a:cubicBezTo>
                  <a:cubicBezTo>
                    <a:pt x="78" y="0"/>
                    <a:pt x="100" y="22"/>
                    <a:pt x="10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0" name="Freeform 821"/>
            <p:cNvSpPr>
              <a:spLocks/>
            </p:cNvSpPr>
            <p:nvPr/>
          </p:nvSpPr>
          <p:spPr bwMode="auto">
            <a:xfrm>
              <a:off x="2582092" y="859461"/>
              <a:ext cx="90488" cy="44450"/>
            </a:xfrm>
            <a:custGeom>
              <a:avLst/>
              <a:gdLst>
                <a:gd name="T0" fmla="*/ 54 w 108"/>
                <a:gd name="T1" fmla="*/ 54 h 54"/>
                <a:gd name="T2" fmla="*/ 0 w 108"/>
                <a:gd name="T3" fmla="*/ 0 h 54"/>
                <a:gd name="T4" fmla="*/ 15 w 108"/>
                <a:gd name="T5" fmla="*/ 0 h 54"/>
                <a:gd name="T6" fmla="*/ 54 w 108"/>
                <a:gd name="T7" fmla="*/ 39 h 54"/>
                <a:gd name="T8" fmla="*/ 92 w 108"/>
                <a:gd name="T9" fmla="*/ 0 h 54"/>
                <a:gd name="T10" fmla="*/ 108 w 108"/>
                <a:gd name="T11" fmla="*/ 0 h 54"/>
                <a:gd name="T12" fmla="*/ 54 w 108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54">
                  <a:moveTo>
                    <a:pt x="54" y="54"/>
                  </a:moveTo>
                  <a:cubicBezTo>
                    <a:pt x="24" y="54"/>
                    <a:pt x="0" y="3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"/>
                    <a:pt x="32" y="39"/>
                    <a:pt x="54" y="39"/>
                  </a:cubicBezTo>
                  <a:cubicBezTo>
                    <a:pt x="75" y="39"/>
                    <a:pt x="92" y="21"/>
                    <a:pt x="92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30"/>
                    <a:pt x="84" y="54"/>
                    <a:pt x="54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1" name="Rectangle 822"/>
            <p:cNvSpPr>
              <a:spLocks noChangeArrowheads="1"/>
            </p:cNvSpPr>
            <p:nvPr/>
          </p:nvSpPr>
          <p:spPr bwMode="auto">
            <a:xfrm>
              <a:off x="2620192" y="1016624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2" name="Freeform 823"/>
            <p:cNvSpPr>
              <a:spLocks noEditPoints="1"/>
            </p:cNvSpPr>
            <p:nvPr/>
          </p:nvSpPr>
          <p:spPr bwMode="auto">
            <a:xfrm>
              <a:off x="2656704" y="932486"/>
              <a:ext cx="177800" cy="179388"/>
            </a:xfrm>
            <a:custGeom>
              <a:avLst/>
              <a:gdLst>
                <a:gd name="T0" fmla="*/ 107 w 214"/>
                <a:gd name="T1" fmla="*/ 215 h 215"/>
                <a:gd name="T2" fmla="*/ 0 w 214"/>
                <a:gd name="T3" fmla="*/ 108 h 215"/>
                <a:gd name="T4" fmla="*/ 107 w 214"/>
                <a:gd name="T5" fmla="*/ 0 h 215"/>
                <a:gd name="T6" fmla="*/ 214 w 214"/>
                <a:gd name="T7" fmla="*/ 108 h 215"/>
                <a:gd name="T8" fmla="*/ 107 w 214"/>
                <a:gd name="T9" fmla="*/ 215 h 215"/>
                <a:gd name="T10" fmla="*/ 107 w 214"/>
                <a:gd name="T11" fmla="*/ 16 h 215"/>
                <a:gd name="T12" fmla="*/ 15 w 214"/>
                <a:gd name="T13" fmla="*/ 108 h 215"/>
                <a:gd name="T14" fmla="*/ 107 w 214"/>
                <a:gd name="T15" fmla="*/ 199 h 215"/>
                <a:gd name="T16" fmla="*/ 199 w 214"/>
                <a:gd name="T17" fmla="*/ 108 h 215"/>
                <a:gd name="T18" fmla="*/ 107 w 214"/>
                <a:gd name="T19" fmla="*/ 1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15">
                  <a:moveTo>
                    <a:pt x="107" y="215"/>
                  </a:moveTo>
                  <a:cubicBezTo>
                    <a:pt x="48" y="215"/>
                    <a:pt x="0" y="167"/>
                    <a:pt x="0" y="108"/>
                  </a:cubicBezTo>
                  <a:cubicBezTo>
                    <a:pt x="0" y="48"/>
                    <a:pt x="48" y="0"/>
                    <a:pt x="107" y="0"/>
                  </a:cubicBezTo>
                  <a:cubicBezTo>
                    <a:pt x="166" y="0"/>
                    <a:pt x="214" y="48"/>
                    <a:pt x="214" y="108"/>
                  </a:cubicBezTo>
                  <a:cubicBezTo>
                    <a:pt x="214" y="167"/>
                    <a:pt x="166" y="215"/>
                    <a:pt x="107" y="215"/>
                  </a:cubicBezTo>
                  <a:close/>
                  <a:moveTo>
                    <a:pt x="107" y="16"/>
                  </a:moveTo>
                  <a:cubicBezTo>
                    <a:pt x="56" y="16"/>
                    <a:pt x="15" y="57"/>
                    <a:pt x="15" y="108"/>
                  </a:cubicBezTo>
                  <a:cubicBezTo>
                    <a:pt x="15" y="158"/>
                    <a:pt x="56" y="199"/>
                    <a:pt x="107" y="199"/>
                  </a:cubicBezTo>
                  <a:cubicBezTo>
                    <a:pt x="158" y="199"/>
                    <a:pt x="199" y="158"/>
                    <a:pt x="199" y="108"/>
                  </a:cubicBezTo>
                  <a:cubicBezTo>
                    <a:pt x="199" y="57"/>
                    <a:pt x="158" y="16"/>
                    <a:pt x="10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3" name="Freeform 824"/>
            <p:cNvSpPr>
              <a:spLocks noEditPoints="1"/>
            </p:cNvSpPr>
            <p:nvPr/>
          </p:nvSpPr>
          <p:spPr bwMode="auto">
            <a:xfrm>
              <a:off x="2680517" y="957886"/>
              <a:ext cx="130175" cy="130175"/>
            </a:xfrm>
            <a:custGeom>
              <a:avLst/>
              <a:gdLst>
                <a:gd name="T0" fmla="*/ 78 w 156"/>
                <a:gd name="T1" fmla="*/ 156 h 156"/>
                <a:gd name="T2" fmla="*/ 0 w 156"/>
                <a:gd name="T3" fmla="*/ 78 h 156"/>
                <a:gd name="T4" fmla="*/ 78 w 156"/>
                <a:gd name="T5" fmla="*/ 0 h 156"/>
                <a:gd name="T6" fmla="*/ 156 w 156"/>
                <a:gd name="T7" fmla="*/ 78 h 156"/>
                <a:gd name="T8" fmla="*/ 78 w 156"/>
                <a:gd name="T9" fmla="*/ 156 h 156"/>
                <a:gd name="T10" fmla="*/ 78 w 156"/>
                <a:gd name="T11" fmla="*/ 15 h 156"/>
                <a:gd name="T12" fmla="*/ 16 w 156"/>
                <a:gd name="T13" fmla="*/ 78 h 156"/>
                <a:gd name="T14" fmla="*/ 78 w 156"/>
                <a:gd name="T15" fmla="*/ 140 h 156"/>
                <a:gd name="T16" fmla="*/ 140 w 156"/>
                <a:gd name="T17" fmla="*/ 78 h 156"/>
                <a:gd name="T18" fmla="*/ 78 w 156"/>
                <a:gd name="T19" fmla="*/ 1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56">
                  <a:moveTo>
                    <a:pt x="78" y="156"/>
                  </a:moveTo>
                  <a:cubicBezTo>
                    <a:pt x="35" y="156"/>
                    <a:pt x="0" y="121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21" y="0"/>
                    <a:pt x="156" y="35"/>
                    <a:pt x="156" y="78"/>
                  </a:cubicBezTo>
                  <a:cubicBezTo>
                    <a:pt x="156" y="121"/>
                    <a:pt x="121" y="156"/>
                    <a:pt x="78" y="156"/>
                  </a:cubicBezTo>
                  <a:close/>
                  <a:moveTo>
                    <a:pt x="78" y="15"/>
                  </a:moveTo>
                  <a:cubicBezTo>
                    <a:pt x="44" y="15"/>
                    <a:pt x="16" y="43"/>
                    <a:pt x="16" y="78"/>
                  </a:cubicBezTo>
                  <a:cubicBezTo>
                    <a:pt x="16" y="112"/>
                    <a:pt x="44" y="140"/>
                    <a:pt x="78" y="140"/>
                  </a:cubicBezTo>
                  <a:cubicBezTo>
                    <a:pt x="112" y="140"/>
                    <a:pt x="140" y="112"/>
                    <a:pt x="140" y="78"/>
                  </a:cubicBezTo>
                  <a:cubicBezTo>
                    <a:pt x="140" y="43"/>
                    <a:pt x="112" y="15"/>
                    <a:pt x="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4" name="Freeform 825"/>
            <p:cNvSpPr>
              <a:spLocks/>
            </p:cNvSpPr>
            <p:nvPr/>
          </p:nvSpPr>
          <p:spPr bwMode="auto">
            <a:xfrm>
              <a:off x="2704329" y="981699"/>
              <a:ext cx="41275" cy="41275"/>
            </a:xfrm>
            <a:custGeom>
              <a:avLst/>
              <a:gdLst>
                <a:gd name="T0" fmla="*/ 16 w 49"/>
                <a:gd name="T1" fmla="*/ 49 h 49"/>
                <a:gd name="T2" fmla="*/ 0 w 49"/>
                <a:gd name="T3" fmla="*/ 49 h 49"/>
                <a:gd name="T4" fmla="*/ 49 w 49"/>
                <a:gd name="T5" fmla="*/ 0 h 49"/>
                <a:gd name="T6" fmla="*/ 49 w 49"/>
                <a:gd name="T7" fmla="*/ 15 h 49"/>
                <a:gd name="T8" fmla="*/ 16 w 49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16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49" y="0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31" y="15"/>
                    <a:pt x="16" y="30"/>
                    <a:pt x="1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5" name="Freeform 826"/>
            <p:cNvSpPr>
              <a:spLocks noEditPoints="1"/>
            </p:cNvSpPr>
            <p:nvPr/>
          </p:nvSpPr>
          <p:spPr bwMode="auto">
            <a:xfrm>
              <a:off x="2418579" y="932486"/>
              <a:ext cx="179388" cy="179388"/>
            </a:xfrm>
            <a:custGeom>
              <a:avLst/>
              <a:gdLst>
                <a:gd name="T0" fmla="*/ 108 w 215"/>
                <a:gd name="T1" fmla="*/ 215 h 215"/>
                <a:gd name="T2" fmla="*/ 0 w 215"/>
                <a:gd name="T3" fmla="*/ 108 h 215"/>
                <a:gd name="T4" fmla="*/ 108 w 215"/>
                <a:gd name="T5" fmla="*/ 0 h 215"/>
                <a:gd name="T6" fmla="*/ 215 w 215"/>
                <a:gd name="T7" fmla="*/ 108 h 215"/>
                <a:gd name="T8" fmla="*/ 108 w 215"/>
                <a:gd name="T9" fmla="*/ 215 h 215"/>
                <a:gd name="T10" fmla="*/ 108 w 215"/>
                <a:gd name="T11" fmla="*/ 16 h 215"/>
                <a:gd name="T12" fmla="*/ 16 w 215"/>
                <a:gd name="T13" fmla="*/ 108 h 215"/>
                <a:gd name="T14" fmla="*/ 108 w 215"/>
                <a:gd name="T15" fmla="*/ 199 h 215"/>
                <a:gd name="T16" fmla="*/ 199 w 215"/>
                <a:gd name="T17" fmla="*/ 108 h 215"/>
                <a:gd name="T18" fmla="*/ 108 w 215"/>
                <a:gd name="T19" fmla="*/ 1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215">
                  <a:moveTo>
                    <a:pt x="108" y="215"/>
                  </a:moveTo>
                  <a:cubicBezTo>
                    <a:pt x="48" y="215"/>
                    <a:pt x="0" y="167"/>
                    <a:pt x="0" y="108"/>
                  </a:cubicBezTo>
                  <a:cubicBezTo>
                    <a:pt x="0" y="48"/>
                    <a:pt x="48" y="0"/>
                    <a:pt x="108" y="0"/>
                  </a:cubicBezTo>
                  <a:cubicBezTo>
                    <a:pt x="167" y="0"/>
                    <a:pt x="215" y="48"/>
                    <a:pt x="215" y="108"/>
                  </a:cubicBezTo>
                  <a:cubicBezTo>
                    <a:pt x="215" y="167"/>
                    <a:pt x="167" y="215"/>
                    <a:pt x="108" y="215"/>
                  </a:cubicBezTo>
                  <a:close/>
                  <a:moveTo>
                    <a:pt x="108" y="16"/>
                  </a:moveTo>
                  <a:cubicBezTo>
                    <a:pt x="57" y="16"/>
                    <a:pt x="16" y="57"/>
                    <a:pt x="16" y="108"/>
                  </a:cubicBezTo>
                  <a:cubicBezTo>
                    <a:pt x="16" y="158"/>
                    <a:pt x="57" y="199"/>
                    <a:pt x="108" y="199"/>
                  </a:cubicBezTo>
                  <a:cubicBezTo>
                    <a:pt x="158" y="199"/>
                    <a:pt x="199" y="158"/>
                    <a:pt x="199" y="108"/>
                  </a:cubicBezTo>
                  <a:cubicBezTo>
                    <a:pt x="199" y="57"/>
                    <a:pt x="158" y="16"/>
                    <a:pt x="10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6" name="Freeform 827"/>
            <p:cNvSpPr>
              <a:spLocks noEditPoints="1"/>
            </p:cNvSpPr>
            <p:nvPr/>
          </p:nvSpPr>
          <p:spPr bwMode="auto">
            <a:xfrm>
              <a:off x="2443979" y="957886"/>
              <a:ext cx="130175" cy="130175"/>
            </a:xfrm>
            <a:custGeom>
              <a:avLst/>
              <a:gdLst>
                <a:gd name="T0" fmla="*/ 78 w 156"/>
                <a:gd name="T1" fmla="*/ 156 h 156"/>
                <a:gd name="T2" fmla="*/ 0 w 156"/>
                <a:gd name="T3" fmla="*/ 78 h 156"/>
                <a:gd name="T4" fmla="*/ 78 w 156"/>
                <a:gd name="T5" fmla="*/ 0 h 156"/>
                <a:gd name="T6" fmla="*/ 156 w 156"/>
                <a:gd name="T7" fmla="*/ 78 h 156"/>
                <a:gd name="T8" fmla="*/ 78 w 156"/>
                <a:gd name="T9" fmla="*/ 156 h 156"/>
                <a:gd name="T10" fmla="*/ 78 w 156"/>
                <a:gd name="T11" fmla="*/ 15 h 156"/>
                <a:gd name="T12" fmla="*/ 15 w 156"/>
                <a:gd name="T13" fmla="*/ 78 h 156"/>
                <a:gd name="T14" fmla="*/ 78 w 156"/>
                <a:gd name="T15" fmla="*/ 140 h 156"/>
                <a:gd name="T16" fmla="*/ 140 w 156"/>
                <a:gd name="T17" fmla="*/ 78 h 156"/>
                <a:gd name="T18" fmla="*/ 78 w 156"/>
                <a:gd name="T19" fmla="*/ 1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56">
                  <a:moveTo>
                    <a:pt x="78" y="156"/>
                  </a:moveTo>
                  <a:cubicBezTo>
                    <a:pt x="35" y="156"/>
                    <a:pt x="0" y="121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21" y="0"/>
                    <a:pt x="156" y="35"/>
                    <a:pt x="156" y="78"/>
                  </a:cubicBezTo>
                  <a:cubicBezTo>
                    <a:pt x="156" y="121"/>
                    <a:pt x="121" y="156"/>
                    <a:pt x="78" y="156"/>
                  </a:cubicBezTo>
                  <a:close/>
                  <a:moveTo>
                    <a:pt x="78" y="15"/>
                  </a:moveTo>
                  <a:cubicBezTo>
                    <a:pt x="43" y="15"/>
                    <a:pt x="15" y="43"/>
                    <a:pt x="15" y="78"/>
                  </a:cubicBezTo>
                  <a:cubicBezTo>
                    <a:pt x="15" y="112"/>
                    <a:pt x="43" y="140"/>
                    <a:pt x="78" y="140"/>
                  </a:cubicBezTo>
                  <a:cubicBezTo>
                    <a:pt x="112" y="140"/>
                    <a:pt x="140" y="112"/>
                    <a:pt x="140" y="78"/>
                  </a:cubicBezTo>
                  <a:cubicBezTo>
                    <a:pt x="140" y="43"/>
                    <a:pt x="112" y="15"/>
                    <a:pt x="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7" name="Freeform 828"/>
            <p:cNvSpPr>
              <a:spLocks/>
            </p:cNvSpPr>
            <p:nvPr/>
          </p:nvSpPr>
          <p:spPr bwMode="auto">
            <a:xfrm>
              <a:off x="2467792" y="981699"/>
              <a:ext cx="41275" cy="41275"/>
            </a:xfrm>
            <a:custGeom>
              <a:avLst/>
              <a:gdLst>
                <a:gd name="T0" fmla="*/ 15 w 49"/>
                <a:gd name="T1" fmla="*/ 49 h 49"/>
                <a:gd name="T2" fmla="*/ 0 w 49"/>
                <a:gd name="T3" fmla="*/ 49 h 49"/>
                <a:gd name="T4" fmla="*/ 49 w 49"/>
                <a:gd name="T5" fmla="*/ 0 h 49"/>
                <a:gd name="T6" fmla="*/ 49 w 49"/>
                <a:gd name="T7" fmla="*/ 15 h 49"/>
                <a:gd name="T8" fmla="*/ 15 w 49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15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49" y="0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30" y="15"/>
                    <a:pt x="15" y="30"/>
                    <a:pt x="1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3" name="Группа 3852"/>
          <p:cNvGrpSpPr/>
          <p:nvPr/>
        </p:nvGrpSpPr>
        <p:grpSpPr>
          <a:xfrm>
            <a:off x="2313997" y="1447554"/>
            <a:ext cx="238125" cy="297656"/>
            <a:chOff x="3085329" y="764211"/>
            <a:chExt cx="317500" cy="396875"/>
          </a:xfrm>
          <a:solidFill>
            <a:schemeClr val="accent1"/>
          </a:solidFill>
        </p:grpSpPr>
        <p:sp>
          <p:nvSpPr>
            <p:cNvPr id="2876" name="Freeform 837"/>
            <p:cNvSpPr>
              <a:spLocks/>
            </p:cNvSpPr>
            <p:nvPr/>
          </p:nvSpPr>
          <p:spPr bwMode="auto">
            <a:xfrm>
              <a:off x="3085329" y="764211"/>
              <a:ext cx="317500" cy="396875"/>
            </a:xfrm>
            <a:custGeom>
              <a:avLst/>
              <a:gdLst>
                <a:gd name="T0" fmla="*/ 343 w 382"/>
                <a:gd name="T1" fmla="*/ 476 h 476"/>
                <a:gd name="T2" fmla="*/ 321 w 382"/>
                <a:gd name="T3" fmla="*/ 343 h 476"/>
                <a:gd name="T4" fmla="*/ 358 w 382"/>
                <a:gd name="T5" fmla="*/ 222 h 476"/>
                <a:gd name="T6" fmla="*/ 366 w 382"/>
                <a:gd name="T7" fmla="*/ 171 h 476"/>
                <a:gd name="T8" fmla="*/ 211 w 382"/>
                <a:gd name="T9" fmla="*/ 16 h 476"/>
                <a:gd name="T10" fmla="*/ 55 w 382"/>
                <a:gd name="T11" fmla="*/ 171 h 476"/>
                <a:gd name="T12" fmla="*/ 55 w 382"/>
                <a:gd name="T13" fmla="*/ 192 h 476"/>
                <a:gd name="T14" fmla="*/ 22 w 382"/>
                <a:gd name="T15" fmla="*/ 289 h 476"/>
                <a:gd name="T16" fmla="*/ 61 w 382"/>
                <a:gd name="T17" fmla="*/ 289 h 476"/>
                <a:gd name="T18" fmla="*/ 69 w 382"/>
                <a:gd name="T19" fmla="*/ 391 h 476"/>
                <a:gd name="T20" fmla="*/ 151 w 382"/>
                <a:gd name="T21" fmla="*/ 384 h 476"/>
                <a:gd name="T22" fmla="*/ 162 w 382"/>
                <a:gd name="T23" fmla="*/ 473 h 476"/>
                <a:gd name="T24" fmla="*/ 146 w 382"/>
                <a:gd name="T25" fmla="*/ 475 h 476"/>
                <a:gd name="T26" fmla="*/ 137 w 382"/>
                <a:gd name="T27" fmla="*/ 401 h 476"/>
                <a:gd name="T28" fmla="*/ 55 w 382"/>
                <a:gd name="T29" fmla="*/ 408 h 476"/>
                <a:gd name="T30" fmla="*/ 47 w 382"/>
                <a:gd name="T31" fmla="*/ 304 h 476"/>
                <a:gd name="T32" fmla="*/ 0 w 382"/>
                <a:gd name="T33" fmla="*/ 304 h 476"/>
                <a:gd name="T34" fmla="*/ 40 w 382"/>
                <a:gd name="T35" fmla="*/ 189 h 476"/>
                <a:gd name="T36" fmla="*/ 40 w 382"/>
                <a:gd name="T37" fmla="*/ 171 h 476"/>
                <a:gd name="T38" fmla="*/ 211 w 382"/>
                <a:gd name="T39" fmla="*/ 0 h 476"/>
                <a:gd name="T40" fmla="*/ 382 w 382"/>
                <a:gd name="T41" fmla="*/ 171 h 476"/>
                <a:gd name="T42" fmla="*/ 372 w 382"/>
                <a:gd name="T43" fmla="*/ 226 h 476"/>
                <a:gd name="T44" fmla="*/ 337 w 382"/>
                <a:gd name="T45" fmla="*/ 344 h 476"/>
                <a:gd name="T46" fmla="*/ 358 w 382"/>
                <a:gd name="T47" fmla="*/ 473 h 476"/>
                <a:gd name="T48" fmla="*/ 343 w 382"/>
                <a:gd name="T49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2" h="476">
                  <a:moveTo>
                    <a:pt x="343" y="476"/>
                  </a:moveTo>
                  <a:cubicBezTo>
                    <a:pt x="321" y="343"/>
                    <a:pt x="321" y="343"/>
                    <a:pt x="321" y="343"/>
                  </a:cubicBezTo>
                  <a:cubicBezTo>
                    <a:pt x="358" y="222"/>
                    <a:pt x="358" y="222"/>
                    <a:pt x="358" y="222"/>
                  </a:cubicBezTo>
                  <a:cubicBezTo>
                    <a:pt x="363" y="205"/>
                    <a:pt x="366" y="188"/>
                    <a:pt x="366" y="171"/>
                  </a:cubicBezTo>
                  <a:cubicBezTo>
                    <a:pt x="366" y="85"/>
                    <a:pt x="296" y="16"/>
                    <a:pt x="211" y="16"/>
                  </a:cubicBezTo>
                  <a:cubicBezTo>
                    <a:pt x="125" y="16"/>
                    <a:pt x="55" y="85"/>
                    <a:pt x="55" y="171"/>
                  </a:cubicBezTo>
                  <a:cubicBezTo>
                    <a:pt x="55" y="192"/>
                    <a:pt x="55" y="192"/>
                    <a:pt x="55" y="192"/>
                  </a:cubicBezTo>
                  <a:cubicBezTo>
                    <a:pt x="22" y="289"/>
                    <a:pt x="22" y="289"/>
                    <a:pt x="22" y="289"/>
                  </a:cubicBezTo>
                  <a:cubicBezTo>
                    <a:pt x="61" y="289"/>
                    <a:pt x="61" y="289"/>
                    <a:pt x="61" y="289"/>
                  </a:cubicBezTo>
                  <a:cubicBezTo>
                    <a:pt x="69" y="391"/>
                    <a:pt x="69" y="391"/>
                    <a:pt x="69" y="391"/>
                  </a:cubicBezTo>
                  <a:cubicBezTo>
                    <a:pt x="151" y="384"/>
                    <a:pt x="151" y="384"/>
                    <a:pt x="151" y="384"/>
                  </a:cubicBezTo>
                  <a:cubicBezTo>
                    <a:pt x="162" y="473"/>
                    <a:pt x="162" y="473"/>
                    <a:pt x="162" y="473"/>
                  </a:cubicBezTo>
                  <a:cubicBezTo>
                    <a:pt x="146" y="475"/>
                    <a:pt x="146" y="475"/>
                    <a:pt x="146" y="475"/>
                  </a:cubicBezTo>
                  <a:cubicBezTo>
                    <a:pt x="137" y="401"/>
                    <a:pt x="137" y="401"/>
                    <a:pt x="137" y="401"/>
                  </a:cubicBezTo>
                  <a:cubicBezTo>
                    <a:pt x="55" y="408"/>
                    <a:pt x="55" y="408"/>
                    <a:pt x="55" y="408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77"/>
                    <a:pt x="116" y="0"/>
                    <a:pt x="211" y="0"/>
                  </a:cubicBezTo>
                  <a:cubicBezTo>
                    <a:pt x="305" y="0"/>
                    <a:pt x="382" y="77"/>
                    <a:pt x="382" y="171"/>
                  </a:cubicBezTo>
                  <a:cubicBezTo>
                    <a:pt x="382" y="190"/>
                    <a:pt x="378" y="209"/>
                    <a:pt x="372" y="226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58" y="473"/>
                    <a:pt x="358" y="473"/>
                    <a:pt x="358" y="473"/>
                  </a:cubicBezTo>
                  <a:lnTo>
                    <a:pt x="343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77" name="Freeform 838"/>
            <p:cNvSpPr>
              <a:spLocks noEditPoints="1"/>
            </p:cNvSpPr>
            <p:nvPr/>
          </p:nvSpPr>
          <p:spPr bwMode="auto">
            <a:xfrm>
              <a:off x="3202804" y="848349"/>
              <a:ext cx="115888" cy="115888"/>
            </a:xfrm>
            <a:custGeom>
              <a:avLst/>
              <a:gdLst>
                <a:gd name="T0" fmla="*/ 70 w 139"/>
                <a:gd name="T1" fmla="*/ 139 h 139"/>
                <a:gd name="T2" fmla="*/ 0 w 139"/>
                <a:gd name="T3" fmla="*/ 69 h 139"/>
                <a:gd name="T4" fmla="*/ 70 w 139"/>
                <a:gd name="T5" fmla="*/ 0 h 139"/>
                <a:gd name="T6" fmla="*/ 139 w 139"/>
                <a:gd name="T7" fmla="*/ 69 h 139"/>
                <a:gd name="T8" fmla="*/ 70 w 139"/>
                <a:gd name="T9" fmla="*/ 139 h 139"/>
                <a:gd name="T10" fmla="*/ 70 w 139"/>
                <a:gd name="T11" fmla="*/ 15 h 139"/>
                <a:gd name="T12" fmla="*/ 16 w 139"/>
                <a:gd name="T13" fmla="*/ 69 h 139"/>
                <a:gd name="T14" fmla="*/ 70 w 139"/>
                <a:gd name="T15" fmla="*/ 123 h 139"/>
                <a:gd name="T16" fmla="*/ 124 w 139"/>
                <a:gd name="T17" fmla="*/ 69 h 139"/>
                <a:gd name="T18" fmla="*/ 70 w 139"/>
                <a:gd name="T19" fmla="*/ 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" h="139">
                  <a:moveTo>
                    <a:pt x="70" y="139"/>
                  </a:moveTo>
                  <a:cubicBezTo>
                    <a:pt x="31" y="139"/>
                    <a:pt x="0" y="107"/>
                    <a:pt x="0" y="69"/>
                  </a:cubicBezTo>
                  <a:cubicBezTo>
                    <a:pt x="0" y="31"/>
                    <a:pt x="31" y="0"/>
                    <a:pt x="70" y="0"/>
                  </a:cubicBezTo>
                  <a:cubicBezTo>
                    <a:pt x="108" y="0"/>
                    <a:pt x="139" y="31"/>
                    <a:pt x="139" y="69"/>
                  </a:cubicBezTo>
                  <a:cubicBezTo>
                    <a:pt x="139" y="107"/>
                    <a:pt x="108" y="139"/>
                    <a:pt x="70" y="139"/>
                  </a:cubicBezTo>
                  <a:close/>
                  <a:moveTo>
                    <a:pt x="70" y="15"/>
                  </a:moveTo>
                  <a:cubicBezTo>
                    <a:pt x="40" y="15"/>
                    <a:pt x="16" y="39"/>
                    <a:pt x="16" y="69"/>
                  </a:cubicBezTo>
                  <a:cubicBezTo>
                    <a:pt x="16" y="99"/>
                    <a:pt x="40" y="123"/>
                    <a:pt x="70" y="123"/>
                  </a:cubicBezTo>
                  <a:cubicBezTo>
                    <a:pt x="99" y="123"/>
                    <a:pt x="124" y="99"/>
                    <a:pt x="124" y="69"/>
                  </a:cubicBezTo>
                  <a:cubicBezTo>
                    <a:pt x="124" y="39"/>
                    <a:pt x="99" y="15"/>
                    <a:pt x="7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78" name="Freeform 839"/>
            <p:cNvSpPr>
              <a:spLocks noEditPoints="1"/>
            </p:cNvSpPr>
            <p:nvPr/>
          </p:nvSpPr>
          <p:spPr bwMode="auto">
            <a:xfrm>
              <a:off x="3234554" y="881686"/>
              <a:ext cx="50800" cy="50800"/>
            </a:xfrm>
            <a:custGeom>
              <a:avLst/>
              <a:gdLst>
                <a:gd name="T0" fmla="*/ 31 w 61"/>
                <a:gd name="T1" fmla="*/ 61 h 61"/>
                <a:gd name="T2" fmla="*/ 0 w 61"/>
                <a:gd name="T3" fmla="*/ 30 h 61"/>
                <a:gd name="T4" fmla="*/ 31 w 61"/>
                <a:gd name="T5" fmla="*/ 0 h 61"/>
                <a:gd name="T6" fmla="*/ 61 w 61"/>
                <a:gd name="T7" fmla="*/ 30 h 61"/>
                <a:gd name="T8" fmla="*/ 31 w 61"/>
                <a:gd name="T9" fmla="*/ 61 h 61"/>
                <a:gd name="T10" fmla="*/ 31 w 61"/>
                <a:gd name="T11" fmla="*/ 15 h 61"/>
                <a:gd name="T12" fmla="*/ 16 w 61"/>
                <a:gd name="T13" fmla="*/ 30 h 61"/>
                <a:gd name="T14" fmla="*/ 31 w 61"/>
                <a:gd name="T15" fmla="*/ 45 h 61"/>
                <a:gd name="T16" fmla="*/ 46 w 61"/>
                <a:gd name="T17" fmla="*/ 30 h 61"/>
                <a:gd name="T18" fmla="*/ 31 w 61"/>
                <a:gd name="T19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1">
                  <a:moveTo>
                    <a:pt x="31" y="61"/>
                  </a:moveTo>
                  <a:cubicBezTo>
                    <a:pt x="14" y="61"/>
                    <a:pt x="0" y="47"/>
                    <a:pt x="0" y="30"/>
                  </a:cubicBezTo>
                  <a:cubicBezTo>
                    <a:pt x="0" y="13"/>
                    <a:pt x="14" y="0"/>
                    <a:pt x="31" y="0"/>
                  </a:cubicBezTo>
                  <a:cubicBezTo>
                    <a:pt x="47" y="0"/>
                    <a:pt x="61" y="13"/>
                    <a:pt x="61" y="30"/>
                  </a:cubicBezTo>
                  <a:cubicBezTo>
                    <a:pt x="61" y="47"/>
                    <a:pt x="47" y="61"/>
                    <a:pt x="31" y="61"/>
                  </a:cubicBezTo>
                  <a:close/>
                  <a:moveTo>
                    <a:pt x="31" y="15"/>
                  </a:moveTo>
                  <a:cubicBezTo>
                    <a:pt x="22" y="15"/>
                    <a:pt x="16" y="22"/>
                    <a:pt x="16" y="30"/>
                  </a:cubicBezTo>
                  <a:cubicBezTo>
                    <a:pt x="16" y="38"/>
                    <a:pt x="22" y="45"/>
                    <a:pt x="31" y="45"/>
                  </a:cubicBezTo>
                  <a:cubicBezTo>
                    <a:pt x="39" y="45"/>
                    <a:pt x="46" y="38"/>
                    <a:pt x="46" y="30"/>
                  </a:cubicBezTo>
                  <a:cubicBezTo>
                    <a:pt x="46" y="22"/>
                    <a:pt x="39" y="15"/>
                    <a:pt x="3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79" name="Rectangle 840"/>
            <p:cNvSpPr>
              <a:spLocks noChangeArrowheads="1"/>
            </p:cNvSpPr>
            <p:nvPr/>
          </p:nvSpPr>
          <p:spPr bwMode="auto">
            <a:xfrm>
              <a:off x="3255192" y="834061"/>
              <a:ext cx="11113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0" name="Freeform 841"/>
            <p:cNvSpPr>
              <a:spLocks/>
            </p:cNvSpPr>
            <p:nvPr/>
          </p:nvSpPr>
          <p:spPr bwMode="auto">
            <a:xfrm>
              <a:off x="3218679" y="840411"/>
              <a:ext cx="22225" cy="25400"/>
            </a:xfrm>
            <a:custGeom>
              <a:avLst/>
              <a:gdLst>
                <a:gd name="T0" fmla="*/ 7 w 14"/>
                <a:gd name="T1" fmla="*/ 16 h 16"/>
                <a:gd name="T2" fmla="*/ 0 w 14"/>
                <a:gd name="T3" fmla="*/ 4 h 16"/>
                <a:gd name="T4" fmla="*/ 7 w 14"/>
                <a:gd name="T5" fmla="*/ 0 h 16"/>
                <a:gd name="T6" fmla="*/ 14 w 14"/>
                <a:gd name="T7" fmla="*/ 12 h 16"/>
                <a:gd name="T8" fmla="*/ 7 w 1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7" y="16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14" y="12"/>
                  </a:lnTo>
                  <a:lnTo>
                    <a:pt x="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1" name="Freeform 842"/>
            <p:cNvSpPr>
              <a:spLocks/>
            </p:cNvSpPr>
            <p:nvPr/>
          </p:nvSpPr>
          <p:spPr bwMode="auto">
            <a:xfrm>
              <a:off x="3194867" y="864224"/>
              <a:ext cx="23813" cy="22225"/>
            </a:xfrm>
            <a:custGeom>
              <a:avLst/>
              <a:gdLst>
                <a:gd name="T0" fmla="*/ 11 w 15"/>
                <a:gd name="T1" fmla="*/ 14 h 14"/>
                <a:gd name="T2" fmla="*/ 0 w 15"/>
                <a:gd name="T3" fmla="*/ 8 h 14"/>
                <a:gd name="T4" fmla="*/ 4 w 15"/>
                <a:gd name="T5" fmla="*/ 0 h 14"/>
                <a:gd name="T6" fmla="*/ 15 w 15"/>
                <a:gd name="T7" fmla="*/ 7 h 14"/>
                <a:gd name="T8" fmla="*/ 11 w 1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1" y="14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15" y="7"/>
                  </a:lnTo>
                  <a:lnTo>
                    <a:pt x="1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2" name="Rectangle 843"/>
            <p:cNvSpPr>
              <a:spLocks noChangeArrowheads="1"/>
            </p:cNvSpPr>
            <p:nvPr/>
          </p:nvSpPr>
          <p:spPr bwMode="auto">
            <a:xfrm>
              <a:off x="3188517" y="899149"/>
              <a:ext cx="206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3" name="Freeform 844"/>
            <p:cNvSpPr>
              <a:spLocks/>
            </p:cNvSpPr>
            <p:nvPr/>
          </p:nvSpPr>
          <p:spPr bwMode="auto">
            <a:xfrm>
              <a:off x="3194867" y="926136"/>
              <a:ext cx="23813" cy="22225"/>
            </a:xfrm>
            <a:custGeom>
              <a:avLst/>
              <a:gdLst>
                <a:gd name="T0" fmla="*/ 4 w 15"/>
                <a:gd name="T1" fmla="*/ 14 h 14"/>
                <a:gd name="T2" fmla="*/ 0 w 15"/>
                <a:gd name="T3" fmla="*/ 7 h 14"/>
                <a:gd name="T4" fmla="*/ 11 w 15"/>
                <a:gd name="T5" fmla="*/ 0 h 14"/>
                <a:gd name="T6" fmla="*/ 15 w 15"/>
                <a:gd name="T7" fmla="*/ 7 h 14"/>
                <a:gd name="T8" fmla="*/ 4 w 1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lnTo>
                    <a:pt x="0" y="7"/>
                  </a:lnTo>
                  <a:lnTo>
                    <a:pt x="11" y="0"/>
                  </a:lnTo>
                  <a:lnTo>
                    <a:pt x="15" y="7"/>
                  </a:lnTo>
                  <a:lnTo>
                    <a:pt x="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4" name="Freeform 845"/>
            <p:cNvSpPr>
              <a:spLocks/>
            </p:cNvSpPr>
            <p:nvPr/>
          </p:nvSpPr>
          <p:spPr bwMode="auto">
            <a:xfrm>
              <a:off x="3218679" y="948361"/>
              <a:ext cx="22225" cy="23813"/>
            </a:xfrm>
            <a:custGeom>
              <a:avLst/>
              <a:gdLst>
                <a:gd name="T0" fmla="*/ 7 w 14"/>
                <a:gd name="T1" fmla="*/ 15 h 15"/>
                <a:gd name="T2" fmla="*/ 0 w 14"/>
                <a:gd name="T3" fmla="*/ 11 h 15"/>
                <a:gd name="T4" fmla="*/ 7 w 14"/>
                <a:gd name="T5" fmla="*/ 0 h 15"/>
                <a:gd name="T6" fmla="*/ 14 w 14"/>
                <a:gd name="T7" fmla="*/ 3 h 15"/>
                <a:gd name="T8" fmla="*/ 7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7" y="15"/>
                  </a:moveTo>
                  <a:lnTo>
                    <a:pt x="0" y="11"/>
                  </a:lnTo>
                  <a:lnTo>
                    <a:pt x="7" y="0"/>
                  </a:lnTo>
                  <a:lnTo>
                    <a:pt x="14" y="3"/>
                  </a:lnTo>
                  <a:lnTo>
                    <a:pt x="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5" name="Rectangle 846"/>
            <p:cNvSpPr>
              <a:spLocks noChangeArrowheads="1"/>
            </p:cNvSpPr>
            <p:nvPr/>
          </p:nvSpPr>
          <p:spPr bwMode="auto">
            <a:xfrm>
              <a:off x="3255192" y="957886"/>
              <a:ext cx="11113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6" name="Freeform 847"/>
            <p:cNvSpPr>
              <a:spLocks/>
            </p:cNvSpPr>
            <p:nvPr/>
          </p:nvSpPr>
          <p:spPr bwMode="auto">
            <a:xfrm>
              <a:off x="3280592" y="948361"/>
              <a:ext cx="22225" cy="23813"/>
            </a:xfrm>
            <a:custGeom>
              <a:avLst/>
              <a:gdLst>
                <a:gd name="T0" fmla="*/ 7 w 14"/>
                <a:gd name="T1" fmla="*/ 15 h 15"/>
                <a:gd name="T2" fmla="*/ 0 w 14"/>
                <a:gd name="T3" fmla="*/ 3 h 15"/>
                <a:gd name="T4" fmla="*/ 7 w 14"/>
                <a:gd name="T5" fmla="*/ 0 h 15"/>
                <a:gd name="T6" fmla="*/ 14 w 14"/>
                <a:gd name="T7" fmla="*/ 11 h 15"/>
                <a:gd name="T8" fmla="*/ 7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7" y="15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14" y="11"/>
                  </a:lnTo>
                  <a:lnTo>
                    <a:pt x="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7" name="Freeform 848"/>
            <p:cNvSpPr>
              <a:spLocks/>
            </p:cNvSpPr>
            <p:nvPr/>
          </p:nvSpPr>
          <p:spPr bwMode="auto">
            <a:xfrm>
              <a:off x="3301229" y="926136"/>
              <a:ext cx="25400" cy="22225"/>
            </a:xfrm>
            <a:custGeom>
              <a:avLst/>
              <a:gdLst>
                <a:gd name="T0" fmla="*/ 12 w 16"/>
                <a:gd name="T1" fmla="*/ 14 h 14"/>
                <a:gd name="T2" fmla="*/ 0 w 16"/>
                <a:gd name="T3" fmla="*/ 7 h 14"/>
                <a:gd name="T4" fmla="*/ 5 w 16"/>
                <a:gd name="T5" fmla="*/ 0 h 14"/>
                <a:gd name="T6" fmla="*/ 16 w 16"/>
                <a:gd name="T7" fmla="*/ 7 h 14"/>
                <a:gd name="T8" fmla="*/ 12 w 1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2" y="14"/>
                  </a:moveTo>
                  <a:lnTo>
                    <a:pt x="0" y="7"/>
                  </a:lnTo>
                  <a:lnTo>
                    <a:pt x="5" y="0"/>
                  </a:lnTo>
                  <a:lnTo>
                    <a:pt x="16" y="7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8" name="Rectangle 849"/>
            <p:cNvSpPr>
              <a:spLocks noChangeArrowheads="1"/>
            </p:cNvSpPr>
            <p:nvPr/>
          </p:nvSpPr>
          <p:spPr bwMode="auto">
            <a:xfrm>
              <a:off x="3312342" y="899149"/>
              <a:ext cx="206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9" name="Freeform 850"/>
            <p:cNvSpPr>
              <a:spLocks/>
            </p:cNvSpPr>
            <p:nvPr/>
          </p:nvSpPr>
          <p:spPr bwMode="auto">
            <a:xfrm>
              <a:off x="3301229" y="864224"/>
              <a:ext cx="25400" cy="22225"/>
            </a:xfrm>
            <a:custGeom>
              <a:avLst/>
              <a:gdLst>
                <a:gd name="T0" fmla="*/ 5 w 16"/>
                <a:gd name="T1" fmla="*/ 14 h 14"/>
                <a:gd name="T2" fmla="*/ 0 w 16"/>
                <a:gd name="T3" fmla="*/ 7 h 14"/>
                <a:gd name="T4" fmla="*/ 12 w 16"/>
                <a:gd name="T5" fmla="*/ 0 h 14"/>
                <a:gd name="T6" fmla="*/ 16 w 16"/>
                <a:gd name="T7" fmla="*/ 8 h 14"/>
                <a:gd name="T8" fmla="*/ 5 w 1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5" y="14"/>
                  </a:moveTo>
                  <a:lnTo>
                    <a:pt x="0" y="7"/>
                  </a:lnTo>
                  <a:lnTo>
                    <a:pt x="12" y="0"/>
                  </a:lnTo>
                  <a:lnTo>
                    <a:pt x="16" y="8"/>
                  </a:lnTo>
                  <a:lnTo>
                    <a:pt x="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90" name="Freeform 851"/>
            <p:cNvSpPr>
              <a:spLocks/>
            </p:cNvSpPr>
            <p:nvPr/>
          </p:nvSpPr>
          <p:spPr bwMode="auto">
            <a:xfrm>
              <a:off x="3280592" y="840411"/>
              <a:ext cx="22225" cy="25400"/>
            </a:xfrm>
            <a:custGeom>
              <a:avLst/>
              <a:gdLst>
                <a:gd name="T0" fmla="*/ 7 w 14"/>
                <a:gd name="T1" fmla="*/ 16 h 16"/>
                <a:gd name="T2" fmla="*/ 0 w 14"/>
                <a:gd name="T3" fmla="*/ 12 h 16"/>
                <a:gd name="T4" fmla="*/ 7 w 14"/>
                <a:gd name="T5" fmla="*/ 0 h 16"/>
                <a:gd name="T6" fmla="*/ 14 w 14"/>
                <a:gd name="T7" fmla="*/ 4 h 16"/>
                <a:gd name="T8" fmla="*/ 7 w 1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7" y="16"/>
                  </a:moveTo>
                  <a:lnTo>
                    <a:pt x="0" y="12"/>
                  </a:lnTo>
                  <a:lnTo>
                    <a:pt x="7" y="0"/>
                  </a:lnTo>
                  <a:lnTo>
                    <a:pt x="14" y="4"/>
                  </a:lnTo>
                  <a:lnTo>
                    <a:pt x="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91" name="Freeform 852"/>
            <p:cNvSpPr>
              <a:spLocks noEditPoints="1"/>
            </p:cNvSpPr>
            <p:nvPr/>
          </p:nvSpPr>
          <p:spPr bwMode="auto">
            <a:xfrm>
              <a:off x="3148829" y="794374"/>
              <a:ext cx="222250" cy="223838"/>
            </a:xfrm>
            <a:custGeom>
              <a:avLst/>
              <a:gdLst>
                <a:gd name="T0" fmla="*/ 107 w 267"/>
                <a:gd name="T1" fmla="*/ 265 h 268"/>
                <a:gd name="T2" fmla="*/ 126 w 267"/>
                <a:gd name="T3" fmla="*/ 252 h 268"/>
                <a:gd name="T4" fmla="*/ 143 w 267"/>
                <a:gd name="T5" fmla="*/ 268 h 268"/>
                <a:gd name="T6" fmla="*/ 158 w 267"/>
                <a:gd name="T7" fmla="*/ 250 h 268"/>
                <a:gd name="T8" fmla="*/ 143 w 267"/>
                <a:gd name="T9" fmla="*/ 268 h 268"/>
                <a:gd name="T10" fmla="*/ 72 w 267"/>
                <a:gd name="T11" fmla="*/ 253 h 268"/>
                <a:gd name="T12" fmla="*/ 94 w 267"/>
                <a:gd name="T13" fmla="*/ 246 h 268"/>
                <a:gd name="T14" fmla="*/ 179 w 267"/>
                <a:gd name="T15" fmla="*/ 260 h 268"/>
                <a:gd name="T16" fmla="*/ 188 w 267"/>
                <a:gd name="T17" fmla="*/ 239 h 268"/>
                <a:gd name="T18" fmla="*/ 179 w 267"/>
                <a:gd name="T19" fmla="*/ 260 h 268"/>
                <a:gd name="T20" fmla="*/ 42 w 267"/>
                <a:gd name="T21" fmla="*/ 232 h 268"/>
                <a:gd name="T22" fmla="*/ 65 w 267"/>
                <a:gd name="T23" fmla="*/ 231 h 268"/>
                <a:gd name="T24" fmla="*/ 211 w 267"/>
                <a:gd name="T25" fmla="*/ 243 h 268"/>
                <a:gd name="T26" fmla="*/ 214 w 267"/>
                <a:gd name="T27" fmla="*/ 221 h 268"/>
                <a:gd name="T28" fmla="*/ 211 w 267"/>
                <a:gd name="T29" fmla="*/ 243 h 268"/>
                <a:gd name="T30" fmla="*/ 19 w 267"/>
                <a:gd name="T31" fmla="*/ 204 h 268"/>
                <a:gd name="T32" fmla="*/ 42 w 267"/>
                <a:gd name="T33" fmla="*/ 209 h 268"/>
                <a:gd name="T34" fmla="*/ 237 w 267"/>
                <a:gd name="T35" fmla="*/ 219 h 268"/>
                <a:gd name="T36" fmla="*/ 235 w 267"/>
                <a:gd name="T37" fmla="*/ 196 h 268"/>
                <a:gd name="T38" fmla="*/ 237 w 267"/>
                <a:gd name="T39" fmla="*/ 219 h 268"/>
                <a:gd name="T40" fmla="*/ 5 w 267"/>
                <a:gd name="T41" fmla="*/ 171 h 268"/>
                <a:gd name="T42" fmla="*/ 25 w 267"/>
                <a:gd name="T43" fmla="*/ 181 h 268"/>
                <a:gd name="T44" fmla="*/ 256 w 267"/>
                <a:gd name="T45" fmla="*/ 187 h 268"/>
                <a:gd name="T46" fmla="*/ 248 w 267"/>
                <a:gd name="T47" fmla="*/ 166 h 268"/>
                <a:gd name="T48" fmla="*/ 256 w 267"/>
                <a:gd name="T49" fmla="*/ 187 h 268"/>
                <a:gd name="T50" fmla="*/ 0 w 267"/>
                <a:gd name="T51" fmla="*/ 134 h 268"/>
                <a:gd name="T52" fmla="*/ 16 w 267"/>
                <a:gd name="T53" fmla="*/ 150 h 268"/>
                <a:gd name="T54" fmla="*/ 266 w 267"/>
                <a:gd name="T55" fmla="*/ 152 h 268"/>
                <a:gd name="T56" fmla="*/ 252 w 267"/>
                <a:gd name="T57" fmla="*/ 134 h 268"/>
                <a:gd name="T58" fmla="*/ 267 w 267"/>
                <a:gd name="T59" fmla="*/ 134 h 268"/>
                <a:gd name="T60" fmla="*/ 266 w 267"/>
                <a:gd name="T61" fmla="*/ 152 h 268"/>
                <a:gd name="T62" fmla="*/ 1 w 267"/>
                <a:gd name="T63" fmla="*/ 116 h 268"/>
                <a:gd name="T64" fmla="*/ 20 w 267"/>
                <a:gd name="T65" fmla="*/ 102 h 268"/>
                <a:gd name="T66" fmla="*/ 251 w 267"/>
                <a:gd name="T67" fmla="*/ 118 h 268"/>
                <a:gd name="T68" fmla="*/ 262 w 267"/>
                <a:gd name="T69" fmla="*/ 98 h 268"/>
                <a:gd name="T70" fmla="*/ 251 w 267"/>
                <a:gd name="T71" fmla="*/ 118 h 268"/>
                <a:gd name="T72" fmla="*/ 11 w 267"/>
                <a:gd name="T73" fmla="*/ 81 h 268"/>
                <a:gd name="T74" fmla="*/ 32 w 267"/>
                <a:gd name="T75" fmla="*/ 73 h 268"/>
                <a:gd name="T76" fmla="*/ 242 w 267"/>
                <a:gd name="T77" fmla="*/ 87 h 268"/>
                <a:gd name="T78" fmla="*/ 248 w 267"/>
                <a:gd name="T79" fmla="*/ 64 h 268"/>
                <a:gd name="T80" fmla="*/ 242 w 267"/>
                <a:gd name="T81" fmla="*/ 87 h 268"/>
                <a:gd name="T82" fmla="*/ 30 w 267"/>
                <a:gd name="T83" fmla="*/ 50 h 268"/>
                <a:gd name="T84" fmla="*/ 53 w 267"/>
                <a:gd name="T85" fmla="*/ 48 h 268"/>
                <a:gd name="T86" fmla="*/ 225 w 267"/>
                <a:gd name="T87" fmla="*/ 59 h 268"/>
                <a:gd name="T88" fmla="*/ 225 w 267"/>
                <a:gd name="T89" fmla="*/ 36 h 268"/>
                <a:gd name="T90" fmla="*/ 225 w 267"/>
                <a:gd name="T91" fmla="*/ 59 h 268"/>
                <a:gd name="T92" fmla="*/ 56 w 267"/>
                <a:gd name="T93" fmla="*/ 25 h 268"/>
                <a:gd name="T94" fmla="*/ 79 w 267"/>
                <a:gd name="T95" fmla="*/ 29 h 268"/>
                <a:gd name="T96" fmla="*/ 202 w 267"/>
                <a:gd name="T97" fmla="*/ 37 h 268"/>
                <a:gd name="T98" fmla="*/ 195 w 267"/>
                <a:gd name="T99" fmla="*/ 15 h 268"/>
                <a:gd name="T100" fmla="*/ 202 w 267"/>
                <a:gd name="T101" fmla="*/ 37 h 268"/>
                <a:gd name="T102" fmla="*/ 88 w 267"/>
                <a:gd name="T103" fmla="*/ 8 h 268"/>
                <a:gd name="T104" fmla="*/ 109 w 267"/>
                <a:gd name="T105" fmla="*/ 18 h 268"/>
                <a:gd name="T106" fmla="*/ 173 w 267"/>
                <a:gd name="T107" fmla="*/ 23 h 268"/>
                <a:gd name="T108" fmla="*/ 160 w 267"/>
                <a:gd name="T109" fmla="*/ 3 h 268"/>
                <a:gd name="T110" fmla="*/ 173 w 267"/>
                <a:gd name="T111" fmla="*/ 23 h 268"/>
                <a:gd name="T112" fmla="*/ 124 w 267"/>
                <a:gd name="T113" fmla="*/ 1 h 268"/>
                <a:gd name="T114" fmla="*/ 141 w 267"/>
                <a:gd name="T115" fmla="*/ 1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7" h="268">
                  <a:moveTo>
                    <a:pt x="125" y="268"/>
                  </a:moveTo>
                  <a:cubicBezTo>
                    <a:pt x="119" y="267"/>
                    <a:pt x="112" y="266"/>
                    <a:pt x="107" y="265"/>
                  </a:cubicBezTo>
                  <a:cubicBezTo>
                    <a:pt x="110" y="250"/>
                    <a:pt x="110" y="250"/>
                    <a:pt x="110" y="250"/>
                  </a:cubicBezTo>
                  <a:cubicBezTo>
                    <a:pt x="115" y="251"/>
                    <a:pt x="120" y="252"/>
                    <a:pt x="126" y="252"/>
                  </a:cubicBezTo>
                  <a:lnTo>
                    <a:pt x="125" y="268"/>
                  </a:lnTo>
                  <a:close/>
                  <a:moveTo>
                    <a:pt x="143" y="268"/>
                  </a:moveTo>
                  <a:cubicBezTo>
                    <a:pt x="142" y="252"/>
                    <a:pt x="142" y="252"/>
                    <a:pt x="142" y="252"/>
                  </a:cubicBezTo>
                  <a:cubicBezTo>
                    <a:pt x="147" y="252"/>
                    <a:pt x="153" y="251"/>
                    <a:pt x="158" y="250"/>
                  </a:cubicBezTo>
                  <a:cubicBezTo>
                    <a:pt x="161" y="265"/>
                    <a:pt x="161" y="265"/>
                    <a:pt x="161" y="265"/>
                  </a:cubicBezTo>
                  <a:cubicBezTo>
                    <a:pt x="155" y="266"/>
                    <a:pt x="149" y="267"/>
                    <a:pt x="143" y="268"/>
                  </a:cubicBezTo>
                  <a:close/>
                  <a:moveTo>
                    <a:pt x="89" y="260"/>
                  </a:moveTo>
                  <a:cubicBezTo>
                    <a:pt x="83" y="258"/>
                    <a:pt x="78" y="256"/>
                    <a:pt x="72" y="253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84" y="242"/>
                    <a:pt x="89" y="244"/>
                    <a:pt x="94" y="246"/>
                  </a:cubicBezTo>
                  <a:lnTo>
                    <a:pt x="89" y="260"/>
                  </a:lnTo>
                  <a:close/>
                  <a:moveTo>
                    <a:pt x="179" y="260"/>
                  </a:moveTo>
                  <a:cubicBezTo>
                    <a:pt x="173" y="246"/>
                    <a:pt x="173" y="246"/>
                    <a:pt x="173" y="246"/>
                  </a:cubicBezTo>
                  <a:cubicBezTo>
                    <a:pt x="178" y="244"/>
                    <a:pt x="183" y="242"/>
                    <a:pt x="188" y="239"/>
                  </a:cubicBezTo>
                  <a:cubicBezTo>
                    <a:pt x="195" y="253"/>
                    <a:pt x="195" y="253"/>
                    <a:pt x="195" y="253"/>
                  </a:cubicBezTo>
                  <a:cubicBezTo>
                    <a:pt x="190" y="256"/>
                    <a:pt x="184" y="258"/>
                    <a:pt x="179" y="260"/>
                  </a:cubicBezTo>
                  <a:close/>
                  <a:moveTo>
                    <a:pt x="57" y="244"/>
                  </a:moveTo>
                  <a:cubicBezTo>
                    <a:pt x="52" y="240"/>
                    <a:pt x="47" y="236"/>
                    <a:pt x="42" y="232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7" y="224"/>
                    <a:pt x="61" y="228"/>
                    <a:pt x="65" y="231"/>
                  </a:cubicBezTo>
                  <a:lnTo>
                    <a:pt x="57" y="244"/>
                  </a:lnTo>
                  <a:close/>
                  <a:moveTo>
                    <a:pt x="211" y="243"/>
                  </a:moveTo>
                  <a:cubicBezTo>
                    <a:pt x="202" y="231"/>
                    <a:pt x="202" y="231"/>
                    <a:pt x="202" y="231"/>
                  </a:cubicBezTo>
                  <a:cubicBezTo>
                    <a:pt x="206" y="228"/>
                    <a:pt x="210" y="224"/>
                    <a:pt x="214" y="221"/>
                  </a:cubicBezTo>
                  <a:cubicBezTo>
                    <a:pt x="225" y="232"/>
                    <a:pt x="225" y="232"/>
                    <a:pt x="225" y="232"/>
                  </a:cubicBezTo>
                  <a:cubicBezTo>
                    <a:pt x="221" y="236"/>
                    <a:pt x="216" y="240"/>
                    <a:pt x="211" y="243"/>
                  </a:cubicBezTo>
                  <a:close/>
                  <a:moveTo>
                    <a:pt x="30" y="219"/>
                  </a:moveTo>
                  <a:cubicBezTo>
                    <a:pt x="26" y="214"/>
                    <a:pt x="22" y="209"/>
                    <a:pt x="19" y="204"/>
                  </a:cubicBezTo>
                  <a:cubicBezTo>
                    <a:pt x="33" y="196"/>
                    <a:pt x="33" y="196"/>
                    <a:pt x="33" y="196"/>
                  </a:cubicBezTo>
                  <a:cubicBezTo>
                    <a:pt x="35" y="200"/>
                    <a:pt x="39" y="205"/>
                    <a:pt x="42" y="209"/>
                  </a:cubicBezTo>
                  <a:lnTo>
                    <a:pt x="30" y="219"/>
                  </a:lnTo>
                  <a:close/>
                  <a:moveTo>
                    <a:pt x="237" y="219"/>
                  </a:moveTo>
                  <a:cubicBezTo>
                    <a:pt x="225" y="209"/>
                    <a:pt x="225" y="209"/>
                    <a:pt x="225" y="209"/>
                  </a:cubicBezTo>
                  <a:cubicBezTo>
                    <a:pt x="229" y="205"/>
                    <a:pt x="232" y="200"/>
                    <a:pt x="235" y="196"/>
                  </a:cubicBezTo>
                  <a:cubicBezTo>
                    <a:pt x="248" y="204"/>
                    <a:pt x="248" y="204"/>
                    <a:pt x="248" y="204"/>
                  </a:cubicBezTo>
                  <a:cubicBezTo>
                    <a:pt x="245" y="209"/>
                    <a:pt x="241" y="214"/>
                    <a:pt x="237" y="219"/>
                  </a:cubicBezTo>
                  <a:close/>
                  <a:moveTo>
                    <a:pt x="11" y="188"/>
                  </a:moveTo>
                  <a:cubicBezTo>
                    <a:pt x="8" y="182"/>
                    <a:pt x="6" y="176"/>
                    <a:pt x="5" y="171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71"/>
                    <a:pt x="23" y="177"/>
                    <a:pt x="25" y="181"/>
                  </a:cubicBezTo>
                  <a:lnTo>
                    <a:pt x="11" y="188"/>
                  </a:lnTo>
                  <a:close/>
                  <a:moveTo>
                    <a:pt x="256" y="187"/>
                  </a:moveTo>
                  <a:cubicBezTo>
                    <a:pt x="242" y="181"/>
                    <a:pt x="242" y="181"/>
                    <a:pt x="242" y="181"/>
                  </a:cubicBezTo>
                  <a:cubicBezTo>
                    <a:pt x="244" y="176"/>
                    <a:pt x="246" y="171"/>
                    <a:pt x="248" y="166"/>
                  </a:cubicBezTo>
                  <a:cubicBezTo>
                    <a:pt x="263" y="170"/>
                    <a:pt x="263" y="170"/>
                    <a:pt x="263" y="170"/>
                  </a:cubicBezTo>
                  <a:cubicBezTo>
                    <a:pt x="261" y="176"/>
                    <a:pt x="259" y="182"/>
                    <a:pt x="256" y="187"/>
                  </a:cubicBezTo>
                  <a:close/>
                  <a:moveTo>
                    <a:pt x="1" y="153"/>
                  </a:moveTo>
                  <a:cubicBezTo>
                    <a:pt x="0" y="147"/>
                    <a:pt x="0" y="141"/>
                    <a:pt x="0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40"/>
                    <a:pt x="16" y="145"/>
                    <a:pt x="16" y="150"/>
                  </a:cubicBezTo>
                  <a:lnTo>
                    <a:pt x="1" y="153"/>
                  </a:lnTo>
                  <a:close/>
                  <a:moveTo>
                    <a:pt x="266" y="152"/>
                  </a:moveTo>
                  <a:cubicBezTo>
                    <a:pt x="251" y="150"/>
                    <a:pt x="251" y="150"/>
                    <a:pt x="251" y="150"/>
                  </a:cubicBezTo>
                  <a:cubicBezTo>
                    <a:pt x="252" y="145"/>
                    <a:pt x="252" y="140"/>
                    <a:pt x="252" y="134"/>
                  </a:cubicBezTo>
                  <a:cubicBezTo>
                    <a:pt x="252" y="134"/>
                    <a:pt x="252" y="134"/>
                    <a:pt x="252" y="134"/>
                  </a:cubicBezTo>
                  <a:cubicBezTo>
                    <a:pt x="267" y="134"/>
                    <a:pt x="267" y="134"/>
                    <a:pt x="267" y="134"/>
                  </a:cubicBezTo>
                  <a:cubicBezTo>
                    <a:pt x="267" y="134"/>
                    <a:pt x="267" y="134"/>
                    <a:pt x="267" y="134"/>
                  </a:cubicBezTo>
                  <a:cubicBezTo>
                    <a:pt x="267" y="140"/>
                    <a:pt x="267" y="146"/>
                    <a:pt x="266" y="152"/>
                  </a:cubicBezTo>
                  <a:close/>
                  <a:moveTo>
                    <a:pt x="16" y="118"/>
                  </a:moveTo>
                  <a:cubicBezTo>
                    <a:pt x="1" y="116"/>
                    <a:pt x="1" y="116"/>
                    <a:pt x="1" y="116"/>
                  </a:cubicBezTo>
                  <a:cubicBezTo>
                    <a:pt x="2" y="110"/>
                    <a:pt x="3" y="104"/>
                    <a:pt x="5" y="98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18" y="108"/>
                    <a:pt x="17" y="113"/>
                    <a:pt x="16" y="118"/>
                  </a:cubicBezTo>
                  <a:close/>
                  <a:moveTo>
                    <a:pt x="251" y="118"/>
                  </a:moveTo>
                  <a:cubicBezTo>
                    <a:pt x="250" y="112"/>
                    <a:pt x="249" y="107"/>
                    <a:pt x="247" y="102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64" y="103"/>
                    <a:pt x="265" y="109"/>
                    <a:pt x="266" y="115"/>
                  </a:cubicBezTo>
                  <a:lnTo>
                    <a:pt x="251" y="118"/>
                  </a:lnTo>
                  <a:close/>
                  <a:moveTo>
                    <a:pt x="25" y="87"/>
                  </a:moveTo>
                  <a:cubicBezTo>
                    <a:pt x="11" y="81"/>
                    <a:pt x="11" y="81"/>
                    <a:pt x="11" y="81"/>
                  </a:cubicBezTo>
                  <a:cubicBezTo>
                    <a:pt x="13" y="75"/>
                    <a:pt x="16" y="70"/>
                    <a:pt x="19" y="65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0" y="77"/>
                    <a:pt x="27" y="82"/>
                    <a:pt x="25" y="87"/>
                  </a:cubicBezTo>
                  <a:close/>
                  <a:moveTo>
                    <a:pt x="242" y="87"/>
                  </a:moveTo>
                  <a:cubicBezTo>
                    <a:pt x="240" y="82"/>
                    <a:pt x="237" y="77"/>
                    <a:pt x="235" y="72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1" y="69"/>
                    <a:pt x="254" y="75"/>
                    <a:pt x="256" y="80"/>
                  </a:cubicBezTo>
                  <a:lnTo>
                    <a:pt x="242" y="87"/>
                  </a:lnTo>
                  <a:close/>
                  <a:moveTo>
                    <a:pt x="42" y="60"/>
                  </a:moveTo>
                  <a:cubicBezTo>
                    <a:pt x="30" y="50"/>
                    <a:pt x="30" y="50"/>
                    <a:pt x="30" y="50"/>
                  </a:cubicBezTo>
                  <a:cubicBezTo>
                    <a:pt x="33" y="45"/>
                    <a:pt x="38" y="41"/>
                    <a:pt x="42" y="37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49" y="52"/>
                    <a:pt x="45" y="56"/>
                    <a:pt x="42" y="60"/>
                  </a:cubicBezTo>
                  <a:close/>
                  <a:moveTo>
                    <a:pt x="225" y="59"/>
                  </a:moveTo>
                  <a:cubicBezTo>
                    <a:pt x="222" y="55"/>
                    <a:pt x="218" y="51"/>
                    <a:pt x="214" y="47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9" y="40"/>
                    <a:pt x="233" y="45"/>
                    <a:pt x="237" y="49"/>
                  </a:cubicBezTo>
                  <a:lnTo>
                    <a:pt x="225" y="59"/>
                  </a:lnTo>
                  <a:close/>
                  <a:moveTo>
                    <a:pt x="65" y="38"/>
                  </a:moveTo>
                  <a:cubicBezTo>
                    <a:pt x="56" y="25"/>
                    <a:pt x="56" y="25"/>
                    <a:pt x="56" y="25"/>
                  </a:cubicBezTo>
                  <a:cubicBezTo>
                    <a:pt x="61" y="21"/>
                    <a:pt x="66" y="18"/>
                    <a:pt x="72" y="15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4" y="32"/>
                    <a:pt x="70" y="35"/>
                    <a:pt x="65" y="38"/>
                  </a:cubicBezTo>
                  <a:close/>
                  <a:moveTo>
                    <a:pt x="202" y="37"/>
                  </a:moveTo>
                  <a:cubicBezTo>
                    <a:pt x="197" y="34"/>
                    <a:pt x="192" y="31"/>
                    <a:pt x="188" y="29"/>
                  </a:cubicBezTo>
                  <a:cubicBezTo>
                    <a:pt x="195" y="15"/>
                    <a:pt x="195" y="15"/>
                    <a:pt x="195" y="15"/>
                  </a:cubicBezTo>
                  <a:cubicBezTo>
                    <a:pt x="200" y="18"/>
                    <a:pt x="206" y="21"/>
                    <a:pt x="210" y="25"/>
                  </a:cubicBezTo>
                  <a:lnTo>
                    <a:pt x="202" y="37"/>
                  </a:lnTo>
                  <a:close/>
                  <a:moveTo>
                    <a:pt x="94" y="23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94" y="6"/>
                    <a:pt x="100" y="4"/>
                    <a:pt x="106" y="3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4" y="19"/>
                    <a:pt x="99" y="21"/>
                    <a:pt x="94" y="23"/>
                  </a:cubicBezTo>
                  <a:close/>
                  <a:moveTo>
                    <a:pt x="173" y="23"/>
                  </a:moveTo>
                  <a:cubicBezTo>
                    <a:pt x="168" y="21"/>
                    <a:pt x="163" y="19"/>
                    <a:pt x="157" y="18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6" y="4"/>
                    <a:pt x="172" y="6"/>
                    <a:pt x="178" y="8"/>
                  </a:cubicBezTo>
                  <a:lnTo>
                    <a:pt x="173" y="23"/>
                  </a:lnTo>
                  <a:close/>
                  <a:moveTo>
                    <a:pt x="125" y="16"/>
                  </a:moveTo>
                  <a:cubicBezTo>
                    <a:pt x="124" y="1"/>
                    <a:pt x="124" y="1"/>
                    <a:pt x="124" y="1"/>
                  </a:cubicBezTo>
                  <a:cubicBezTo>
                    <a:pt x="130" y="0"/>
                    <a:pt x="136" y="0"/>
                    <a:pt x="142" y="1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36" y="16"/>
                    <a:pt x="131" y="16"/>
                    <a:pt x="1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0" name="Группа 3869"/>
          <p:cNvGrpSpPr/>
          <p:nvPr/>
        </p:nvGrpSpPr>
        <p:grpSpPr>
          <a:xfrm>
            <a:off x="453051" y="1902372"/>
            <a:ext cx="250031" cy="311945"/>
            <a:chOff x="604067" y="1370636"/>
            <a:chExt cx="333375" cy="415926"/>
          </a:xfrm>
          <a:solidFill>
            <a:schemeClr val="accent1"/>
          </a:solidFill>
        </p:grpSpPr>
        <p:sp>
          <p:nvSpPr>
            <p:cNvPr id="2899" name="Rectangle 860"/>
            <p:cNvSpPr>
              <a:spLocks noChangeArrowheads="1"/>
            </p:cNvSpPr>
            <p:nvPr/>
          </p:nvSpPr>
          <p:spPr bwMode="auto">
            <a:xfrm>
              <a:off x="737417" y="1443661"/>
              <a:ext cx="650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0" name="Rectangle 861"/>
            <p:cNvSpPr>
              <a:spLocks noChangeArrowheads="1"/>
            </p:cNvSpPr>
            <p:nvPr/>
          </p:nvSpPr>
          <p:spPr bwMode="auto">
            <a:xfrm>
              <a:off x="892992" y="1702424"/>
              <a:ext cx="381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1" name="Rectangle 862"/>
            <p:cNvSpPr>
              <a:spLocks noChangeArrowheads="1"/>
            </p:cNvSpPr>
            <p:nvPr/>
          </p:nvSpPr>
          <p:spPr bwMode="auto">
            <a:xfrm>
              <a:off x="610417" y="1702424"/>
              <a:ext cx="381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2" name="Freeform 863"/>
            <p:cNvSpPr>
              <a:spLocks noEditPoints="1"/>
            </p:cNvSpPr>
            <p:nvPr/>
          </p:nvSpPr>
          <p:spPr bwMode="auto">
            <a:xfrm>
              <a:off x="807267" y="1557961"/>
              <a:ext cx="92075" cy="169863"/>
            </a:xfrm>
            <a:custGeom>
              <a:avLst/>
              <a:gdLst>
                <a:gd name="T0" fmla="*/ 110 w 110"/>
                <a:gd name="T1" fmla="*/ 205 h 205"/>
                <a:gd name="T2" fmla="*/ 0 w 110"/>
                <a:gd name="T3" fmla="*/ 185 h 205"/>
                <a:gd name="T4" fmla="*/ 0 w 110"/>
                <a:gd name="T5" fmla="*/ 0 h 205"/>
                <a:gd name="T6" fmla="*/ 15 w 110"/>
                <a:gd name="T7" fmla="*/ 0 h 205"/>
                <a:gd name="T8" fmla="*/ 103 w 110"/>
                <a:gd name="T9" fmla="*/ 126 h 205"/>
                <a:gd name="T10" fmla="*/ 110 w 110"/>
                <a:gd name="T11" fmla="*/ 126 h 205"/>
                <a:gd name="T12" fmla="*/ 110 w 110"/>
                <a:gd name="T13" fmla="*/ 205 h 205"/>
                <a:gd name="T14" fmla="*/ 15 w 110"/>
                <a:gd name="T15" fmla="*/ 172 h 205"/>
                <a:gd name="T16" fmla="*/ 95 w 110"/>
                <a:gd name="T17" fmla="*/ 187 h 205"/>
                <a:gd name="T18" fmla="*/ 95 w 110"/>
                <a:gd name="T19" fmla="*/ 141 h 205"/>
                <a:gd name="T20" fmla="*/ 15 w 110"/>
                <a:gd name="T21" fmla="*/ 75 h 205"/>
                <a:gd name="T22" fmla="*/ 15 w 110"/>
                <a:gd name="T23" fmla="*/ 17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205">
                  <a:moveTo>
                    <a:pt x="110" y="205"/>
                  </a:moveTo>
                  <a:cubicBezTo>
                    <a:pt x="0" y="185"/>
                    <a:pt x="0" y="185"/>
                    <a:pt x="0" y="18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69"/>
                    <a:pt x="54" y="126"/>
                    <a:pt x="103" y="126"/>
                  </a:cubicBezTo>
                  <a:cubicBezTo>
                    <a:pt x="110" y="126"/>
                    <a:pt x="110" y="126"/>
                    <a:pt x="110" y="126"/>
                  </a:cubicBezTo>
                  <a:lnTo>
                    <a:pt x="110" y="205"/>
                  </a:lnTo>
                  <a:close/>
                  <a:moveTo>
                    <a:pt x="15" y="172"/>
                  </a:moveTo>
                  <a:cubicBezTo>
                    <a:pt x="95" y="187"/>
                    <a:pt x="95" y="187"/>
                    <a:pt x="95" y="187"/>
                  </a:cubicBezTo>
                  <a:cubicBezTo>
                    <a:pt x="95" y="141"/>
                    <a:pt x="95" y="141"/>
                    <a:pt x="95" y="141"/>
                  </a:cubicBezTo>
                  <a:cubicBezTo>
                    <a:pt x="61" y="137"/>
                    <a:pt x="32" y="112"/>
                    <a:pt x="15" y="75"/>
                  </a:cubicBezTo>
                  <a:lnTo>
                    <a:pt x="15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3" name="Freeform 864"/>
            <p:cNvSpPr>
              <a:spLocks noEditPoints="1"/>
            </p:cNvSpPr>
            <p:nvPr/>
          </p:nvSpPr>
          <p:spPr bwMode="auto">
            <a:xfrm>
              <a:off x="642167" y="1557961"/>
              <a:ext cx="90488" cy="169863"/>
            </a:xfrm>
            <a:custGeom>
              <a:avLst/>
              <a:gdLst>
                <a:gd name="T0" fmla="*/ 0 w 110"/>
                <a:gd name="T1" fmla="*/ 205 h 205"/>
                <a:gd name="T2" fmla="*/ 0 w 110"/>
                <a:gd name="T3" fmla="*/ 126 h 205"/>
                <a:gd name="T4" fmla="*/ 8 w 110"/>
                <a:gd name="T5" fmla="*/ 126 h 205"/>
                <a:gd name="T6" fmla="*/ 95 w 110"/>
                <a:gd name="T7" fmla="*/ 0 h 205"/>
                <a:gd name="T8" fmla="*/ 110 w 110"/>
                <a:gd name="T9" fmla="*/ 0 h 205"/>
                <a:gd name="T10" fmla="*/ 110 w 110"/>
                <a:gd name="T11" fmla="*/ 185 h 205"/>
                <a:gd name="T12" fmla="*/ 0 w 110"/>
                <a:gd name="T13" fmla="*/ 205 h 205"/>
                <a:gd name="T14" fmla="*/ 15 w 110"/>
                <a:gd name="T15" fmla="*/ 141 h 205"/>
                <a:gd name="T16" fmla="*/ 15 w 110"/>
                <a:gd name="T17" fmla="*/ 187 h 205"/>
                <a:gd name="T18" fmla="*/ 95 w 110"/>
                <a:gd name="T19" fmla="*/ 172 h 205"/>
                <a:gd name="T20" fmla="*/ 95 w 110"/>
                <a:gd name="T21" fmla="*/ 75 h 205"/>
                <a:gd name="T22" fmla="*/ 15 w 110"/>
                <a:gd name="T23" fmla="*/ 14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205">
                  <a:moveTo>
                    <a:pt x="0" y="205"/>
                  </a:moveTo>
                  <a:cubicBezTo>
                    <a:pt x="0" y="126"/>
                    <a:pt x="0" y="126"/>
                    <a:pt x="0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56" y="126"/>
                    <a:pt x="95" y="69"/>
                    <a:pt x="95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185"/>
                    <a:pt x="110" y="185"/>
                    <a:pt x="110" y="185"/>
                  </a:cubicBezTo>
                  <a:lnTo>
                    <a:pt x="0" y="205"/>
                  </a:lnTo>
                  <a:close/>
                  <a:moveTo>
                    <a:pt x="15" y="141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78" y="112"/>
                    <a:pt x="49" y="137"/>
                    <a:pt x="15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4" name="Freeform 865"/>
            <p:cNvSpPr>
              <a:spLocks noEditPoints="1"/>
            </p:cNvSpPr>
            <p:nvPr/>
          </p:nvSpPr>
          <p:spPr bwMode="auto">
            <a:xfrm>
              <a:off x="721542" y="1370636"/>
              <a:ext cx="98425" cy="341313"/>
            </a:xfrm>
            <a:custGeom>
              <a:avLst/>
              <a:gdLst>
                <a:gd name="T0" fmla="*/ 119 w 119"/>
                <a:gd name="T1" fmla="*/ 410 h 410"/>
                <a:gd name="T2" fmla="*/ 0 w 119"/>
                <a:gd name="T3" fmla="*/ 410 h 410"/>
                <a:gd name="T4" fmla="*/ 0 w 119"/>
                <a:gd name="T5" fmla="*/ 181 h 410"/>
                <a:gd name="T6" fmla="*/ 53 w 119"/>
                <a:gd name="T7" fmla="*/ 10 h 410"/>
                <a:gd name="T8" fmla="*/ 60 w 119"/>
                <a:gd name="T9" fmla="*/ 0 h 410"/>
                <a:gd name="T10" fmla="*/ 66 w 119"/>
                <a:gd name="T11" fmla="*/ 10 h 410"/>
                <a:gd name="T12" fmla="*/ 119 w 119"/>
                <a:gd name="T13" fmla="*/ 181 h 410"/>
                <a:gd name="T14" fmla="*/ 119 w 119"/>
                <a:gd name="T15" fmla="*/ 410 h 410"/>
                <a:gd name="T16" fmla="*/ 15 w 119"/>
                <a:gd name="T17" fmla="*/ 395 h 410"/>
                <a:gd name="T18" fmla="*/ 104 w 119"/>
                <a:gd name="T19" fmla="*/ 395 h 410"/>
                <a:gd name="T20" fmla="*/ 104 w 119"/>
                <a:gd name="T21" fmla="*/ 181 h 410"/>
                <a:gd name="T22" fmla="*/ 60 w 119"/>
                <a:gd name="T23" fmla="*/ 28 h 410"/>
                <a:gd name="T24" fmla="*/ 15 w 119"/>
                <a:gd name="T25" fmla="*/ 181 h 410"/>
                <a:gd name="T26" fmla="*/ 15 w 119"/>
                <a:gd name="T27" fmla="*/ 39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410">
                  <a:moveTo>
                    <a:pt x="119" y="410"/>
                  </a:moveTo>
                  <a:cubicBezTo>
                    <a:pt x="0" y="410"/>
                    <a:pt x="0" y="410"/>
                    <a:pt x="0" y="41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20"/>
                    <a:pt x="18" y="60"/>
                    <a:pt x="53" y="1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101" y="60"/>
                    <a:pt x="119" y="120"/>
                    <a:pt x="119" y="181"/>
                  </a:cubicBezTo>
                  <a:lnTo>
                    <a:pt x="119" y="410"/>
                  </a:lnTo>
                  <a:close/>
                  <a:moveTo>
                    <a:pt x="15" y="395"/>
                  </a:moveTo>
                  <a:cubicBezTo>
                    <a:pt x="104" y="395"/>
                    <a:pt x="104" y="395"/>
                    <a:pt x="104" y="395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4" y="127"/>
                    <a:pt x="88" y="74"/>
                    <a:pt x="60" y="28"/>
                  </a:cubicBezTo>
                  <a:cubicBezTo>
                    <a:pt x="31" y="74"/>
                    <a:pt x="15" y="127"/>
                    <a:pt x="15" y="181"/>
                  </a:cubicBezTo>
                  <a:lnTo>
                    <a:pt x="15" y="3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5" name="Freeform 866"/>
            <p:cNvSpPr>
              <a:spLocks/>
            </p:cNvSpPr>
            <p:nvPr/>
          </p:nvSpPr>
          <p:spPr bwMode="auto">
            <a:xfrm>
              <a:off x="721542" y="1704011"/>
              <a:ext cx="98425" cy="38100"/>
            </a:xfrm>
            <a:custGeom>
              <a:avLst/>
              <a:gdLst>
                <a:gd name="T0" fmla="*/ 52 w 62"/>
                <a:gd name="T1" fmla="*/ 24 h 24"/>
                <a:gd name="T2" fmla="*/ 10 w 62"/>
                <a:gd name="T3" fmla="*/ 24 h 24"/>
                <a:gd name="T4" fmla="*/ 0 w 62"/>
                <a:gd name="T5" fmla="*/ 3 h 24"/>
                <a:gd name="T6" fmla="*/ 7 w 62"/>
                <a:gd name="T7" fmla="*/ 0 h 24"/>
                <a:gd name="T8" fmla="*/ 15 w 62"/>
                <a:gd name="T9" fmla="*/ 16 h 24"/>
                <a:gd name="T10" fmla="*/ 47 w 62"/>
                <a:gd name="T11" fmla="*/ 16 h 24"/>
                <a:gd name="T12" fmla="*/ 54 w 62"/>
                <a:gd name="T13" fmla="*/ 0 h 24"/>
                <a:gd name="T14" fmla="*/ 62 w 62"/>
                <a:gd name="T15" fmla="*/ 3 h 24"/>
                <a:gd name="T16" fmla="*/ 52 w 62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24">
                  <a:moveTo>
                    <a:pt x="52" y="24"/>
                  </a:moveTo>
                  <a:lnTo>
                    <a:pt x="10" y="24"/>
                  </a:lnTo>
                  <a:lnTo>
                    <a:pt x="0" y="3"/>
                  </a:lnTo>
                  <a:lnTo>
                    <a:pt x="7" y="0"/>
                  </a:lnTo>
                  <a:lnTo>
                    <a:pt x="15" y="16"/>
                  </a:lnTo>
                  <a:lnTo>
                    <a:pt x="47" y="16"/>
                  </a:lnTo>
                  <a:lnTo>
                    <a:pt x="54" y="0"/>
                  </a:lnTo>
                  <a:lnTo>
                    <a:pt x="62" y="3"/>
                  </a:ln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6" name="Freeform 867"/>
            <p:cNvSpPr>
              <a:spLocks noEditPoints="1"/>
            </p:cNvSpPr>
            <p:nvPr/>
          </p:nvSpPr>
          <p:spPr bwMode="auto">
            <a:xfrm>
              <a:off x="886642" y="1634161"/>
              <a:ext cx="50800" cy="107950"/>
            </a:xfrm>
            <a:custGeom>
              <a:avLst/>
              <a:gdLst>
                <a:gd name="T0" fmla="*/ 61 w 61"/>
                <a:gd name="T1" fmla="*/ 129 h 129"/>
                <a:gd name="T2" fmla="*/ 0 w 61"/>
                <a:gd name="T3" fmla="*/ 129 h 129"/>
                <a:gd name="T4" fmla="*/ 0 w 61"/>
                <a:gd name="T5" fmla="*/ 30 h 129"/>
                <a:gd name="T6" fmla="*/ 9 w 61"/>
                <a:gd name="T7" fmla="*/ 9 h 129"/>
                <a:gd name="T8" fmla="*/ 30 w 61"/>
                <a:gd name="T9" fmla="*/ 0 h 129"/>
                <a:gd name="T10" fmla="*/ 52 w 61"/>
                <a:gd name="T11" fmla="*/ 9 h 129"/>
                <a:gd name="T12" fmla="*/ 61 w 61"/>
                <a:gd name="T13" fmla="*/ 30 h 129"/>
                <a:gd name="T14" fmla="*/ 61 w 61"/>
                <a:gd name="T15" fmla="*/ 129 h 129"/>
                <a:gd name="T16" fmla="*/ 15 w 61"/>
                <a:gd name="T17" fmla="*/ 114 h 129"/>
                <a:gd name="T18" fmla="*/ 45 w 61"/>
                <a:gd name="T19" fmla="*/ 114 h 129"/>
                <a:gd name="T20" fmla="*/ 45 w 61"/>
                <a:gd name="T21" fmla="*/ 30 h 129"/>
                <a:gd name="T22" fmla="*/ 41 w 61"/>
                <a:gd name="T23" fmla="*/ 20 h 129"/>
                <a:gd name="T24" fmla="*/ 30 w 61"/>
                <a:gd name="T25" fmla="*/ 15 h 129"/>
                <a:gd name="T26" fmla="*/ 20 w 61"/>
                <a:gd name="T27" fmla="*/ 20 h 129"/>
                <a:gd name="T28" fmla="*/ 15 w 61"/>
                <a:gd name="T29" fmla="*/ 30 h 129"/>
                <a:gd name="T30" fmla="*/ 15 w 61"/>
                <a:gd name="T31" fmla="*/ 11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129">
                  <a:moveTo>
                    <a:pt x="61" y="129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2"/>
                    <a:pt x="3" y="14"/>
                    <a:pt x="9" y="9"/>
                  </a:cubicBezTo>
                  <a:cubicBezTo>
                    <a:pt x="14" y="3"/>
                    <a:pt x="22" y="0"/>
                    <a:pt x="30" y="0"/>
                  </a:cubicBezTo>
                  <a:cubicBezTo>
                    <a:pt x="38" y="0"/>
                    <a:pt x="46" y="3"/>
                    <a:pt x="52" y="9"/>
                  </a:cubicBezTo>
                  <a:cubicBezTo>
                    <a:pt x="58" y="14"/>
                    <a:pt x="61" y="22"/>
                    <a:pt x="61" y="30"/>
                  </a:cubicBezTo>
                  <a:lnTo>
                    <a:pt x="61" y="129"/>
                  </a:lnTo>
                  <a:close/>
                  <a:moveTo>
                    <a:pt x="15" y="114"/>
                  </a:moveTo>
                  <a:cubicBezTo>
                    <a:pt x="45" y="114"/>
                    <a:pt x="45" y="114"/>
                    <a:pt x="45" y="114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6"/>
                    <a:pt x="44" y="22"/>
                    <a:pt x="41" y="20"/>
                  </a:cubicBezTo>
                  <a:cubicBezTo>
                    <a:pt x="38" y="17"/>
                    <a:pt x="34" y="15"/>
                    <a:pt x="30" y="15"/>
                  </a:cubicBezTo>
                  <a:cubicBezTo>
                    <a:pt x="26" y="15"/>
                    <a:pt x="23" y="17"/>
                    <a:pt x="20" y="20"/>
                  </a:cubicBezTo>
                  <a:cubicBezTo>
                    <a:pt x="17" y="22"/>
                    <a:pt x="15" y="26"/>
                    <a:pt x="15" y="30"/>
                  </a:cubicBezTo>
                  <a:lnTo>
                    <a:pt x="15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7" name="Freeform 868"/>
            <p:cNvSpPr>
              <a:spLocks noEditPoints="1"/>
            </p:cNvSpPr>
            <p:nvPr/>
          </p:nvSpPr>
          <p:spPr bwMode="auto">
            <a:xfrm>
              <a:off x="604067" y="1634161"/>
              <a:ext cx="50800" cy="107950"/>
            </a:xfrm>
            <a:custGeom>
              <a:avLst/>
              <a:gdLst>
                <a:gd name="T0" fmla="*/ 61 w 61"/>
                <a:gd name="T1" fmla="*/ 129 h 129"/>
                <a:gd name="T2" fmla="*/ 0 w 61"/>
                <a:gd name="T3" fmla="*/ 129 h 129"/>
                <a:gd name="T4" fmla="*/ 0 w 61"/>
                <a:gd name="T5" fmla="*/ 30 h 129"/>
                <a:gd name="T6" fmla="*/ 9 w 61"/>
                <a:gd name="T7" fmla="*/ 9 h 129"/>
                <a:gd name="T8" fmla="*/ 31 w 61"/>
                <a:gd name="T9" fmla="*/ 0 h 129"/>
                <a:gd name="T10" fmla="*/ 52 w 61"/>
                <a:gd name="T11" fmla="*/ 9 h 129"/>
                <a:gd name="T12" fmla="*/ 61 w 61"/>
                <a:gd name="T13" fmla="*/ 30 h 129"/>
                <a:gd name="T14" fmla="*/ 61 w 61"/>
                <a:gd name="T15" fmla="*/ 129 h 129"/>
                <a:gd name="T16" fmla="*/ 16 w 61"/>
                <a:gd name="T17" fmla="*/ 114 h 129"/>
                <a:gd name="T18" fmla="*/ 46 w 61"/>
                <a:gd name="T19" fmla="*/ 114 h 129"/>
                <a:gd name="T20" fmla="*/ 46 w 61"/>
                <a:gd name="T21" fmla="*/ 30 h 129"/>
                <a:gd name="T22" fmla="*/ 41 w 61"/>
                <a:gd name="T23" fmla="*/ 20 h 129"/>
                <a:gd name="T24" fmla="*/ 31 w 61"/>
                <a:gd name="T25" fmla="*/ 15 h 129"/>
                <a:gd name="T26" fmla="*/ 20 w 61"/>
                <a:gd name="T27" fmla="*/ 20 h 129"/>
                <a:gd name="T28" fmla="*/ 16 w 61"/>
                <a:gd name="T29" fmla="*/ 30 h 129"/>
                <a:gd name="T30" fmla="*/ 16 w 61"/>
                <a:gd name="T31" fmla="*/ 11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129">
                  <a:moveTo>
                    <a:pt x="61" y="129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2"/>
                    <a:pt x="3" y="14"/>
                    <a:pt x="9" y="9"/>
                  </a:cubicBezTo>
                  <a:cubicBezTo>
                    <a:pt x="15" y="3"/>
                    <a:pt x="23" y="0"/>
                    <a:pt x="31" y="0"/>
                  </a:cubicBezTo>
                  <a:cubicBezTo>
                    <a:pt x="39" y="0"/>
                    <a:pt x="47" y="3"/>
                    <a:pt x="52" y="9"/>
                  </a:cubicBezTo>
                  <a:cubicBezTo>
                    <a:pt x="58" y="14"/>
                    <a:pt x="61" y="22"/>
                    <a:pt x="61" y="30"/>
                  </a:cubicBezTo>
                  <a:lnTo>
                    <a:pt x="61" y="129"/>
                  </a:lnTo>
                  <a:close/>
                  <a:moveTo>
                    <a:pt x="16" y="114"/>
                  </a:moveTo>
                  <a:cubicBezTo>
                    <a:pt x="46" y="114"/>
                    <a:pt x="46" y="114"/>
                    <a:pt x="46" y="114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26"/>
                    <a:pt x="44" y="22"/>
                    <a:pt x="41" y="20"/>
                  </a:cubicBezTo>
                  <a:cubicBezTo>
                    <a:pt x="39" y="17"/>
                    <a:pt x="35" y="15"/>
                    <a:pt x="31" y="15"/>
                  </a:cubicBezTo>
                  <a:cubicBezTo>
                    <a:pt x="27" y="15"/>
                    <a:pt x="23" y="17"/>
                    <a:pt x="20" y="20"/>
                  </a:cubicBezTo>
                  <a:cubicBezTo>
                    <a:pt x="17" y="22"/>
                    <a:pt x="16" y="26"/>
                    <a:pt x="16" y="30"/>
                  </a:cubicBezTo>
                  <a:lnTo>
                    <a:pt x="16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8" name="Freeform 869"/>
            <p:cNvSpPr>
              <a:spLocks noEditPoints="1"/>
            </p:cNvSpPr>
            <p:nvPr/>
          </p:nvSpPr>
          <p:spPr bwMode="auto">
            <a:xfrm>
              <a:off x="743767" y="1483349"/>
              <a:ext cx="53975" cy="52388"/>
            </a:xfrm>
            <a:custGeom>
              <a:avLst/>
              <a:gdLst>
                <a:gd name="T0" fmla="*/ 33 w 65"/>
                <a:gd name="T1" fmla="*/ 64 h 64"/>
                <a:gd name="T2" fmla="*/ 0 w 65"/>
                <a:gd name="T3" fmla="*/ 32 h 64"/>
                <a:gd name="T4" fmla="*/ 33 w 65"/>
                <a:gd name="T5" fmla="*/ 0 h 64"/>
                <a:gd name="T6" fmla="*/ 65 w 65"/>
                <a:gd name="T7" fmla="*/ 32 h 64"/>
                <a:gd name="T8" fmla="*/ 33 w 65"/>
                <a:gd name="T9" fmla="*/ 64 h 64"/>
                <a:gd name="T10" fmla="*/ 33 w 65"/>
                <a:gd name="T11" fmla="*/ 16 h 64"/>
                <a:gd name="T12" fmla="*/ 16 w 65"/>
                <a:gd name="T13" fmla="*/ 32 h 64"/>
                <a:gd name="T14" fmla="*/ 33 w 65"/>
                <a:gd name="T15" fmla="*/ 49 h 64"/>
                <a:gd name="T16" fmla="*/ 49 w 65"/>
                <a:gd name="T17" fmla="*/ 32 h 64"/>
                <a:gd name="T18" fmla="*/ 33 w 65"/>
                <a:gd name="T19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4">
                  <a:moveTo>
                    <a:pt x="33" y="64"/>
                  </a:moveTo>
                  <a:cubicBezTo>
                    <a:pt x="15" y="64"/>
                    <a:pt x="0" y="50"/>
                    <a:pt x="0" y="32"/>
                  </a:cubicBezTo>
                  <a:cubicBezTo>
                    <a:pt x="0" y="15"/>
                    <a:pt x="15" y="0"/>
                    <a:pt x="33" y="0"/>
                  </a:cubicBezTo>
                  <a:cubicBezTo>
                    <a:pt x="50" y="0"/>
                    <a:pt x="65" y="15"/>
                    <a:pt x="65" y="32"/>
                  </a:cubicBezTo>
                  <a:cubicBezTo>
                    <a:pt x="65" y="50"/>
                    <a:pt x="50" y="64"/>
                    <a:pt x="33" y="64"/>
                  </a:cubicBezTo>
                  <a:close/>
                  <a:moveTo>
                    <a:pt x="33" y="16"/>
                  </a:moveTo>
                  <a:cubicBezTo>
                    <a:pt x="23" y="16"/>
                    <a:pt x="16" y="23"/>
                    <a:pt x="16" y="32"/>
                  </a:cubicBezTo>
                  <a:cubicBezTo>
                    <a:pt x="16" y="41"/>
                    <a:pt x="23" y="49"/>
                    <a:pt x="33" y="49"/>
                  </a:cubicBezTo>
                  <a:cubicBezTo>
                    <a:pt x="42" y="49"/>
                    <a:pt x="49" y="41"/>
                    <a:pt x="49" y="32"/>
                  </a:cubicBezTo>
                  <a:cubicBezTo>
                    <a:pt x="49" y="23"/>
                    <a:pt x="42" y="16"/>
                    <a:pt x="3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09" name="Rectangle 870"/>
            <p:cNvSpPr>
              <a:spLocks noChangeArrowheads="1"/>
            </p:cNvSpPr>
            <p:nvPr/>
          </p:nvSpPr>
          <p:spPr bwMode="auto">
            <a:xfrm>
              <a:off x="777104" y="1753224"/>
              <a:ext cx="1428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10" name="Rectangle 871"/>
            <p:cNvSpPr>
              <a:spLocks noChangeArrowheads="1"/>
            </p:cNvSpPr>
            <p:nvPr/>
          </p:nvSpPr>
          <p:spPr bwMode="auto">
            <a:xfrm>
              <a:off x="750117" y="1753224"/>
              <a:ext cx="12700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11" name="Rectangle 872"/>
            <p:cNvSpPr>
              <a:spLocks noChangeArrowheads="1"/>
            </p:cNvSpPr>
            <p:nvPr/>
          </p:nvSpPr>
          <p:spPr bwMode="auto">
            <a:xfrm>
              <a:off x="905692" y="1753224"/>
              <a:ext cx="12700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12" name="Rectangle 873"/>
            <p:cNvSpPr>
              <a:spLocks noChangeArrowheads="1"/>
            </p:cNvSpPr>
            <p:nvPr/>
          </p:nvSpPr>
          <p:spPr bwMode="auto">
            <a:xfrm>
              <a:off x="623117" y="1753224"/>
              <a:ext cx="12700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13" name="Rectangle 874"/>
            <p:cNvSpPr>
              <a:spLocks noChangeArrowheads="1"/>
            </p:cNvSpPr>
            <p:nvPr/>
          </p:nvSpPr>
          <p:spPr bwMode="auto">
            <a:xfrm>
              <a:off x="764404" y="1578599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14" name="Rectangle 875"/>
            <p:cNvSpPr>
              <a:spLocks noChangeArrowheads="1"/>
            </p:cNvSpPr>
            <p:nvPr/>
          </p:nvSpPr>
          <p:spPr bwMode="auto">
            <a:xfrm>
              <a:off x="764404" y="1600824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15" name="Rectangle 876"/>
            <p:cNvSpPr>
              <a:spLocks noChangeArrowheads="1"/>
            </p:cNvSpPr>
            <p:nvPr/>
          </p:nvSpPr>
          <p:spPr bwMode="auto">
            <a:xfrm>
              <a:off x="764404" y="1623049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16" name="Rectangle 877"/>
            <p:cNvSpPr>
              <a:spLocks noChangeArrowheads="1"/>
            </p:cNvSpPr>
            <p:nvPr/>
          </p:nvSpPr>
          <p:spPr bwMode="auto">
            <a:xfrm>
              <a:off x="764404" y="1645274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1" name="Группа 3870"/>
          <p:cNvGrpSpPr/>
          <p:nvPr/>
        </p:nvGrpSpPr>
        <p:grpSpPr>
          <a:xfrm>
            <a:off x="888819" y="1939282"/>
            <a:ext cx="301229" cy="245269"/>
            <a:chOff x="1185092" y="1419849"/>
            <a:chExt cx="401638" cy="327025"/>
          </a:xfrm>
          <a:solidFill>
            <a:schemeClr val="accent1"/>
          </a:solidFill>
        </p:grpSpPr>
        <p:sp>
          <p:nvSpPr>
            <p:cNvPr id="2926" name="Freeform 887"/>
            <p:cNvSpPr>
              <a:spLocks noEditPoints="1"/>
            </p:cNvSpPr>
            <p:nvPr/>
          </p:nvSpPr>
          <p:spPr bwMode="auto">
            <a:xfrm>
              <a:off x="1215254" y="1469061"/>
              <a:ext cx="169863" cy="171450"/>
            </a:xfrm>
            <a:custGeom>
              <a:avLst/>
              <a:gdLst>
                <a:gd name="T0" fmla="*/ 107 w 107"/>
                <a:gd name="T1" fmla="*/ 108 h 108"/>
                <a:gd name="T2" fmla="*/ 0 w 107"/>
                <a:gd name="T3" fmla="*/ 108 h 108"/>
                <a:gd name="T4" fmla="*/ 0 w 107"/>
                <a:gd name="T5" fmla="*/ 0 h 108"/>
                <a:gd name="T6" fmla="*/ 107 w 107"/>
                <a:gd name="T7" fmla="*/ 0 h 108"/>
                <a:gd name="T8" fmla="*/ 107 w 107"/>
                <a:gd name="T9" fmla="*/ 108 h 108"/>
                <a:gd name="T10" fmla="*/ 8 w 107"/>
                <a:gd name="T11" fmla="*/ 100 h 108"/>
                <a:gd name="T12" fmla="*/ 99 w 107"/>
                <a:gd name="T13" fmla="*/ 100 h 108"/>
                <a:gd name="T14" fmla="*/ 99 w 107"/>
                <a:gd name="T15" fmla="*/ 9 h 108"/>
                <a:gd name="T16" fmla="*/ 8 w 107"/>
                <a:gd name="T17" fmla="*/ 9 h 108"/>
                <a:gd name="T18" fmla="*/ 8 w 107"/>
                <a:gd name="T19" fmla="*/ 10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08">
                  <a:moveTo>
                    <a:pt x="107" y="108"/>
                  </a:moveTo>
                  <a:lnTo>
                    <a:pt x="0" y="108"/>
                  </a:lnTo>
                  <a:lnTo>
                    <a:pt x="0" y="0"/>
                  </a:lnTo>
                  <a:lnTo>
                    <a:pt x="107" y="0"/>
                  </a:lnTo>
                  <a:lnTo>
                    <a:pt x="107" y="108"/>
                  </a:lnTo>
                  <a:close/>
                  <a:moveTo>
                    <a:pt x="8" y="100"/>
                  </a:moveTo>
                  <a:lnTo>
                    <a:pt x="99" y="100"/>
                  </a:lnTo>
                  <a:lnTo>
                    <a:pt x="99" y="9"/>
                  </a:lnTo>
                  <a:lnTo>
                    <a:pt x="8" y="9"/>
                  </a:lnTo>
                  <a:lnTo>
                    <a:pt x="8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27" name="Rectangle 888"/>
            <p:cNvSpPr>
              <a:spLocks noChangeArrowheads="1"/>
            </p:cNvSpPr>
            <p:nvPr/>
          </p:nvSpPr>
          <p:spPr bwMode="auto">
            <a:xfrm>
              <a:off x="1267642" y="1572249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28" name="Rectangle 889"/>
            <p:cNvSpPr>
              <a:spLocks noChangeArrowheads="1"/>
            </p:cNvSpPr>
            <p:nvPr/>
          </p:nvSpPr>
          <p:spPr bwMode="auto">
            <a:xfrm>
              <a:off x="1294629" y="1572249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29" name="Rectangle 890"/>
            <p:cNvSpPr>
              <a:spLocks noChangeArrowheads="1"/>
            </p:cNvSpPr>
            <p:nvPr/>
          </p:nvSpPr>
          <p:spPr bwMode="auto">
            <a:xfrm>
              <a:off x="1320029" y="1572249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0" name="Freeform 891"/>
            <p:cNvSpPr>
              <a:spLocks noEditPoints="1"/>
            </p:cNvSpPr>
            <p:nvPr/>
          </p:nvSpPr>
          <p:spPr bwMode="auto">
            <a:xfrm>
              <a:off x="1521642" y="1524624"/>
              <a:ext cx="38100" cy="61913"/>
            </a:xfrm>
            <a:custGeom>
              <a:avLst/>
              <a:gdLst>
                <a:gd name="T0" fmla="*/ 7 w 45"/>
                <a:gd name="T1" fmla="*/ 75 h 75"/>
                <a:gd name="T2" fmla="*/ 0 w 45"/>
                <a:gd name="T3" fmla="*/ 75 h 75"/>
                <a:gd name="T4" fmla="*/ 0 w 45"/>
                <a:gd name="T5" fmla="*/ 0 h 75"/>
                <a:gd name="T6" fmla="*/ 7 w 45"/>
                <a:gd name="T7" fmla="*/ 0 h 75"/>
                <a:gd name="T8" fmla="*/ 45 w 45"/>
                <a:gd name="T9" fmla="*/ 37 h 75"/>
                <a:gd name="T10" fmla="*/ 7 w 45"/>
                <a:gd name="T11" fmla="*/ 75 h 75"/>
                <a:gd name="T12" fmla="*/ 15 w 45"/>
                <a:gd name="T13" fmla="*/ 17 h 75"/>
                <a:gd name="T14" fmla="*/ 15 w 45"/>
                <a:gd name="T15" fmla="*/ 58 h 75"/>
                <a:gd name="T16" fmla="*/ 29 w 45"/>
                <a:gd name="T17" fmla="*/ 37 h 75"/>
                <a:gd name="T18" fmla="*/ 15 w 45"/>
                <a:gd name="T19" fmla="*/ 1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75">
                  <a:moveTo>
                    <a:pt x="7" y="75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8" y="0"/>
                    <a:pt x="45" y="17"/>
                    <a:pt x="45" y="37"/>
                  </a:cubicBezTo>
                  <a:cubicBezTo>
                    <a:pt x="45" y="58"/>
                    <a:pt x="28" y="75"/>
                    <a:pt x="7" y="75"/>
                  </a:cubicBezTo>
                  <a:close/>
                  <a:moveTo>
                    <a:pt x="15" y="17"/>
                  </a:moveTo>
                  <a:cubicBezTo>
                    <a:pt x="15" y="58"/>
                    <a:pt x="15" y="58"/>
                    <a:pt x="15" y="58"/>
                  </a:cubicBezTo>
                  <a:cubicBezTo>
                    <a:pt x="23" y="54"/>
                    <a:pt x="29" y="47"/>
                    <a:pt x="29" y="37"/>
                  </a:cubicBezTo>
                  <a:cubicBezTo>
                    <a:pt x="29" y="28"/>
                    <a:pt x="23" y="20"/>
                    <a:pt x="15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1" name="Freeform 892"/>
            <p:cNvSpPr>
              <a:spLocks noEditPoints="1"/>
            </p:cNvSpPr>
            <p:nvPr/>
          </p:nvSpPr>
          <p:spPr bwMode="auto">
            <a:xfrm>
              <a:off x="1372417" y="1437311"/>
              <a:ext cx="133350" cy="236538"/>
            </a:xfrm>
            <a:custGeom>
              <a:avLst/>
              <a:gdLst>
                <a:gd name="T0" fmla="*/ 84 w 84"/>
                <a:gd name="T1" fmla="*/ 149 h 149"/>
                <a:gd name="T2" fmla="*/ 0 w 84"/>
                <a:gd name="T3" fmla="*/ 114 h 149"/>
                <a:gd name="T4" fmla="*/ 0 w 84"/>
                <a:gd name="T5" fmla="*/ 34 h 149"/>
                <a:gd name="T6" fmla="*/ 84 w 84"/>
                <a:gd name="T7" fmla="*/ 0 h 149"/>
                <a:gd name="T8" fmla="*/ 84 w 84"/>
                <a:gd name="T9" fmla="*/ 149 h 149"/>
                <a:gd name="T10" fmla="*/ 8 w 84"/>
                <a:gd name="T11" fmla="*/ 109 h 149"/>
                <a:gd name="T12" fmla="*/ 76 w 84"/>
                <a:gd name="T13" fmla="*/ 137 h 149"/>
                <a:gd name="T14" fmla="*/ 76 w 84"/>
                <a:gd name="T15" fmla="*/ 12 h 149"/>
                <a:gd name="T16" fmla="*/ 8 w 84"/>
                <a:gd name="T17" fmla="*/ 40 h 149"/>
                <a:gd name="T18" fmla="*/ 8 w 84"/>
                <a:gd name="T19" fmla="*/ 10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149">
                  <a:moveTo>
                    <a:pt x="84" y="149"/>
                  </a:moveTo>
                  <a:lnTo>
                    <a:pt x="0" y="114"/>
                  </a:lnTo>
                  <a:lnTo>
                    <a:pt x="0" y="34"/>
                  </a:lnTo>
                  <a:lnTo>
                    <a:pt x="84" y="0"/>
                  </a:lnTo>
                  <a:lnTo>
                    <a:pt x="84" y="149"/>
                  </a:lnTo>
                  <a:close/>
                  <a:moveTo>
                    <a:pt x="8" y="109"/>
                  </a:moveTo>
                  <a:lnTo>
                    <a:pt x="76" y="137"/>
                  </a:lnTo>
                  <a:lnTo>
                    <a:pt x="76" y="12"/>
                  </a:lnTo>
                  <a:lnTo>
                    <a:pt x="8" y="40"/>
                  </a:lnTo>
                  <a:lnTo>
                    <a:pt x="8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2" name="Freeform 893"/>
            <p:cNvSpPr>
              <a:spLocks noEditPoints="1"/>
            </p:cNvSpPr>
            <p:nvPr/>
          </p:nvSpPr>
          <p:spPr bwMode="auto">
            <a:xfrm>
              <a:off x="1493067" y="1419849"/>
              <a:ext cx="41275" cy="269875"/>
            </a:xfrm>
            <a:custGeom>
              <a:avLst/>
              <a:gdLst>
                <a:gd name="T0" fmla="*/ 26 w 26"/>
                <a:gd name="T1" fmla="*/ 170 h 170"/>
                <a:gd name="T2" fmla="*/ 0 w 26"/>
                <a:gd name="T3" fmla="*/ 170 h 170"/>
                <a:gd name="T4" fmla="*/ 0 w 26"/>
                <a:gd name="T5" fmla="*/ 0 h 170"/>
                <a:gd name="T6" fmla="*/ 26 w 26"/>
                <a:gd name="T7" fmla="*/ 0 h 170"/>
                <a:gd name="T8" fmla="*/ 26 w 26"/>
                <a:gd name="T9" fmla="*/ 170 h 170"/>
                <a:gd name="T10" fmla="*/ 8 w 26"/>
                <a:gd name="T11" fmla="*/ 162 h 170"/>
                <a:gd name="T12" fmla="*/ 18 w 26"/>
                <a:gd name="T13" fmla="*/ 162 h 170"/>
                <a:gd name="T14" fmla="*/ 18 w 26"/>
                <a:gd name="T15" fmla="*/ 8 h 170"/>
                <a:gd name="T16" fmla="*/ 8 w 26"/>
                <a:gd name="T17" fmla="*/ 8 h 170"/>
                <a:gd name="T18" fmla="*/ 8 w 26"/>
                <a:gd name="T19" fmla="*/ 16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70">
                  <a:moveTo>
                    <a:pt x="26" y="170"/>
                  </a:moveTo>
                  <a:lnTo>
                    <a:pt x="0" y="170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70"/>
                  </a:lnTo>
                  <a:close/>
                  <a:moveTo>
                    <a:pt x="8" y="162"/>
                  </a:moveTo>
                  <a:lnTo>
                    <a:pt x="18" y="162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1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3" name="Freeform 894"/>
            <p:cNvSpPr>
              <a:spLocks/>
            </p:cNvSpPr>
            <p:nvPr/>
          </p:nvSpPr>
          <p:spPr bwMode="auto">
            <a:xfrm>
              <a:off x="1185092" y="1508749"/>
              <a:ext cx="36513" cy="92075"/>
            </a:xfrm>
            <a:custGeom>
              <a:avLst/>
              <a:gdLst>
                <a:gd name="T0" fmla="*/ 23 w 23"/>
                <a:gd name="T1" fmla="*/ 58 h 58"/>
                <a:gd name="T2" fmla="*/ 0 w 23"/>
                <a:gd name="T3" fmla="*/ 58 h 58"/>
                <a:gd name="T4" fmla="*/ 0 w 23"/>
                <a:gd name="T5" fmla="*/ 0 h 58"/>
                <a:gd name="T6" fmla="*/ 23 w 23"/>
                <a:gd name="T7" fmla="*/ 0 h 58"/>
                <a:gd name="T8" fmla="*/ 23 w 23"/>
                <a:gd name="T9" fmla="*/ 9 h 58"/>
                <a:gd name="T10" fmla="*/ 8 w 23"/>
                <a:gd name="T11" fmla="*/ 9 h 58"/>
                <a:gd name="T12" fmla="*/ 8 w 23"/>
                <a:gd name="T13" fmla="*/ 50 h 58"/>
                <a:gd name="T14" fmla="*/ 23 w 23"/>
                <a:gd name="T15" fmla="*/ 50 h 58"/>
                <a:gd name="T16" fmla="*/ 23 w 2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8">
                  <a:moveTo>
                    <a:pt x="23" y="58"/>
                  </a:moveTo>
                  <a:lnTo>
                    <a:pt x="0" y="58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9"/>
                  </a:lnTo>
                  <a:lnTo>
                    <a:pt x="8" y="9"/>
                  </a:lnTo>
                  <a:lnTo>
                    <a:pt x="8" y="50"/>
                  </a:lnTo>
                  <a:lnTo>
                    <a:pt x="23" y="50"/>
                  </a:lnTo>
                  <a:lnTo>
                    <a:pt x="23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4" name="Freeform 895"/>
            <p:cNvSpPr>
              <a:spLocks noEditPoints="1"/>
            </p:cNvSpPr>
            <p:nvPr/>
          </p:nvSpPr>
          <p:spPr bwMode="auto">
            <a:xfrm>
              <a:off x="1315267" y="1648449"/>
              <a:ext cx="33338" cy="41275"/>
            </a:xfrm>
            <a:custGeom>
              <a:avLst/>
              <a:gdLst>
                <a:gd name="T0" fmla="*/ 21 w 21"/>
                <a:gd name="T1" fmla="*/ 26 h 26"/>
                <a:gd name="T2" fmla="*/ 0 w 21"/>
                <a:gd name="T3" fmla="*/ 26 h 26"/>
                <a:gd name="T4" fmla="*/ 0 w 21"/>
                <a:gd name="T5" fmla="*/ 0 h 26"/>
                <a:gd name="T6" fmla="*/ 21 w 21"/>
                <a:gd name="T7" fmla="*/ 0 h 26"/>
                <a:gd name="T8" fmla="*/ 21 w 21"/>
                <a:gd name="T9" fmla="*/ 26 h 26"/>
                <a:gd name="T10" fmla="*/ 8 w 21"/>
                <a:gd name="T11" fmla="*/ 18 h 26"/>
                <a:gd name="T12" fmla="*/ 13 w 21"/>
                <a:gd name="T13" fmla="*/ 18 h 26"/>
                <a:gd name="T14" fmla="*/ 13 w 21"/>
                <a:gd name="T15" fmla="*/ 8 h 26"/>
                <a:gd name="T16" fmla="*/ 8 w 21"/>
                <a:gd name="T17" fmla="*/ 8 h 26"/>
                <a:gd name="T18" fmla="*/ 8 w 21"/>
                <a:gd name="T1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6">
                  <a:moveTo>
                    <a:pt x="21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21" y="0"/>
                  </a:lnTo>
                  <a:lnTo>
                    <a:pt x="21" y="26"/>
                  </a:lnTo>
                  <a:close/>
                  <a:moveTo>
                    <a:pt x="8" y="18"/>
                  </a:moveTo>
                  <a:lnTo>
                    <a:pt x="13" y="18"/>
                  </a:lnTo>
                  <a:lnTo>
                    <a:pt x="13" y="8"/>
                  </a:lnTo>
                  <a:lnTo>
                    <a:pt x="8" y="8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5" name="Freeform 896"/>
            <p:cNvSpPr>
              <a:spLocks/>
            </p:cNvSpPr>
            <p:nvPr/>
          </p:nvSpPr>
          <p:spPr bwMode="auto">
            <a:xfrm>
              <a:off x="1273992" y="1634161"/>
              <a:ext cx="53975" cy="112713"/>
            </a:xfrm>
            <a:custGeom>
              <a:avLst/>
              <a:gdLst>
                <a:gd name="T0" fmla="*/ 34 w 34"/>
                <a:gd name="T1" fmla="*/ 71 h 71"/>
                <a:gd name="T2" fmla="*/ 0 w 34"/>
                <a:gd name="T3" fmla="*/ 71 h 71"/>
                <a:gd name="T4" fmla="*/ 0 w 34"/>
                <a:gd name="T5" fmla="*/ 0 h 71"/>
                <a:gd name="T6" fmla="*/ 8 w 34"/>
                <a:gd name="T7" fmla="*/ 0 h 71"/>
                <a:gd name="T8" fmla="*/ 8 w 34"/>
                <a:gd name="T9" fmla="*/ 63 h 71"/>
                <a:gd name="T10" fmla="*/ 25 w 34"/>
                <a:gd name="T11" fmla="*/ 63 h 71"/>
                <a:gd name="T12" fmla="*/ 25 w 34"/>
                <a:gd name="T13" fmla="*/ 0 h 71"/>
                <a:gd name="T14" fmla="*/ 34 w 34"/>
                <a:gd name="T15" fmla="*/ 0 h 71"/>
                <a:gd name="T16" fmla="*/ 34 w 34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71">
                  <a:moveTo>
                    <a:pt x="34" y="71"/>
                  </a:moveTo>
                  <a:lnTo>
                    <a:pt x="0" y="71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63"/>
                  </a:lnTo>
                  <a:lnTo>
                    <a:pt x="25" y="6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6" name="Rectangle 897"/>
            <p:cNvSpPr>
              <a:spLocks noChangeArrowheads="1"/>
            </p:cNvSpPr>
            <p:nvPr/>
          </p:nvSpPr>
          <p:spPr bwMode="auto">
            <a:xfrm>
              <a:off x="1569267" y="1548436"/>
              <a:ext cx="174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7" name="Freeform 898"/>
            <p:cNvSpPr>
              <a:spLocks/>
            </p:cNvSpPr>
            <p:nvPr/>
          </p:nvSpPr>
          <p:spPr bwMode="auto">
            <a:xfrm>
              <a:off x="1561329" y="1569074"/>
              <a:ext cx="20638" cy="20638"/>
            </a:xfrm>
            <a:custGeom>
              <a:avLst/>
              <a:gdLst>
                <a:gd name="T0" fmla="*/ 9 w 13"/>
                <a:gd name="T1" fmla="*/ 13 h 13"/>
                <a:gd name="T2" fmla="*/ 0 w 13"/>
                <a:gd name="T3" fmla="*/ 8 h 13"/>
                <a:gd name="T4" fmla="*/ 4 w 13"/>
                <a:gd name="T5" fmla="*/ 0 h 13"/>
                <a:gd name="T6" fmla="*/ 13 w 13"/>
                <a:gd name="T7" fmla="*/ 6 h 13"/>
                <a:gd name="T8" fmla="*/ 9 w 1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9" y="13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13" y="6"/>
                  </a:ln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8" name="Freeform 899"/>
            <p:cNvSpPr>
              <a:spLocks/>
            </p:cNvSpPr>
            <p:nvPr/>
          </p:nvSpPr>
          <p:spPr bwMode="auto">
            <a:xfrm>
              <a:off x="1543867" y="1588124"/>
              <a:ext cx="19050" cy="20638"/>
            </a:xfrm>
            <a:custGeom>
              <a:avLst/>
              <a:gdLst>
                <a:gd name="T0" fmla="*/ 5 w 12"/>
                <a:gd name="T1" fmla="*/ 13 h 13"/>
                <a:gd name="T2" fmla="*/ 0 w 12"/>
                <a:gd name="T3" fmla="*/ 4 h 13"/>
                <a:gd name="T4" fmla="*/ 7 w 12"/>
                <a:gd name="T5" fmla="*/ 0 h 13"/>
                <a:gd name="T6" fmla="*/ 12 w 12"/>
                <a:gd name="T7" fmla="*/ 9 h 13"/>
                <a:gd name="T8" fmla="*/ 5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12" y="9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9" name="Freeform 900"/>
            <p:cNvSpPr>
              <a:spLocks/>
            </p:cNvSpPr>
            <p:nvPr/>
          </p:nvSpPr>
          <p:spPr bwMode="auto">
            <a:xfrm>
              <a:off x="1561329" y="1521449"/>
              <a:ext cx="20638" cy="19050"/>
            </a:xfrm>
            <a:custGeom>
              <a:avLst/>
              <a:gdLst>
                <a:gd name="T0" fmla="*/ 4 w 13"/>
                <a:gd name="T1" fmla="*/ 12 h 12"/>
                <a:gd name="T2" fmla="*/ 0 w 13"/>
                <a:gd name="T3" fmla="*/ 5 h 12"/>
                <a:gd name="T4" fmla="*/ 9 w 13"/>
                <a:gd name="T5" fmla="*/ 0 h 12"/>
                <a:gd name="T6" fmla="*/ 13 w 13"/>
                <a:gd name="T7" fmla="*/ 6 h 12"/>
                <a:gd name="T8" fmla="*/ 4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4" y="12"/>
                  </a:moveTo>
                  <a:lnTo>
                    <a:pt x="0" y="5"/>
                  </a:lnTo>
                  <a:lnTo>
                    <a:pt x="9" y="0"/>
                  </a:lnTo>
                  <a:lnTo>
                    <a:pt x="13" y="6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40" name="Freeform 901"/>
            <p:cNvSpPr>
              <a:spLocks/>
            </p:cNvSpPr>
            <p:nvPr/>
          </p:nvSpPr>
          <p:spPr bwMode="auto">
            <a:xfrm>
              <a:off x="1543867" y="1500811"/>
              <a:ext cx="19050" cy="22225"/>
            </a:xfrm>
            <a:custGeom>
              <a:avLst/>
              <a:gdLst>
                <a:gd name="T0" fmla="*/ 7 w 12"/>
                <a:gd name="T1" fmla="*/ 14 h 14"/>
                <a:gd name="T2" fmla="*/ 0 w 12"/>
                <a:gd name="T3" fmla="*/ 10 h 14"/>
                <a:gd name="T4" fmla="*/ 5 w 12"/>
                <a:gd name="T5" fmla="*/ 0 h 14"/>
                <a:gd name="T6" fmla="*/ 12 w 12"/>
                <a:gd name="T7" fmla="*/ 5 h 14"/>
                <a:gd name="T8" fmla="*/ 7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7" y="14"/>
                  </a:moveTo>
                  <a:lnTo>
                    <a:pt x="0" y="10"/>
                  </a:lnTo>
                  <a:lnTo>
                    <a:pt x="5" y="0"/>
                  </a:lnTo>
                  <a:lnTo>
                    <a:pt x="12" y="5"/>
                  </a:ln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41" name="Freeform 902"/>
            <p:cNvSpPr>
              <a:spLocks noEditPoints="1"/>
            </p:cNvSpPr>
            <p:nvPr/>
          </p:nvSpPr>
          <p:spPr bwMode="auto">
            <a:xfrm>
              <a:off x="1243829" y="1502399"/>
              <a:ext cx="112713" cy="61913"/>
            </a:xfrm>
            <a:custGeom>
              <a:avLst/>
              <a:gdLst>
                <a:gd name="T0" fmla="*/ 71 w 71"/>
                <a:gd name="T1" fmla="*/ 39 h 39"/>
                <a:gd name="T2" fmla="*/ 0 w 71"/>
                <a:gd name="T3" fmla="*/ 39 h 39"/>
                <a:gd name="T4" fmla="*/ 0 w 71"/>
                <a:gd name="T5" fmla="*/ 0 h 39"/>
                <a:gd name="T6" fmla="*/ 71 w 71"/>
                <a:gd name="T7" fmla="*/ 0 h 39"/>
                <a:gd name="T8" fmla="*/ 71 w 71"/>
                <a:gd name="T9" fmla="*/ 39 h 39"/>
                <a:gd name="T10" fmla="*/ 8 w 71"/>
                <a:gd name="T11" fmla="*/ 30 h 39"/>
                <a:gd name="T12" fmla="*/ 63 w 71"/>
                <a:gd name="T13" fmla="*/ 30 h 39"/>
                <a:gd name="T14" fmla="*/ 63 w 71"/>
                <a:gd name="T15" fmla="*/ 8 h 39"/>
                <a:gd name="T16" fmla="*/ 8 w 71"/>
                <a:gd name="T17" fmla="*/ 8 h 39"/>
                <a:gd name="T18" fmla="*/ 8 w 71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39">
                  <a:moveTo>
                    <a:pt x="71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1" y="39"/>
                  </a:lnTo>
                  <a:close/>
                  <a:moveTo>
                    <a:pt x="8" y="30"/>
                  </a:moveTo>
                  <a:lnTo>
                    <a:pt x="63" y="30"/>
                  </a:lnTo>
                  <a:lnTo>
                    <a:pt x="63" y="8"/>
                  </a:lnTo>
                  <a:lnTo>
                    <a:pt x="8" y="8"/>
                  </a:lnTo>
                  <a:lnTo>
                    <a:pt x="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2" name="Группа 3871"/>
          <p:cNvGrpSpPr/>
          <p:nvPr/>
        </p:nvGrpSpPr>
        <p:grpSpPr>
          <a:xfrm>
            <a:off x="1400788" y="1905945"/>
            <a:ext cx="210741" cy="313135"/>
            <a:chOff x="1867717" y="1375399"/>
            <a:chExt cx="280988" cy="417513"/>
          </a:xfrm>
          <a:solidFill>
            <a:schemeClr val="accent1"/>
          </a:solidFill>
        </p:grpSpPr>
        <p:sp>
          <p:nvSpPr>
            <p:cNvPr id="2950" name="Freeform 911"/>
            <p:cNvSpPr>
              <a:spLocks noEditPoints="1"/>
            </p:cNvSpPr>
            <p:nvPr/>
          </p:nvSpPr>
          <p:spPr bwMode="auto">
            <a:xfrm>
              <a:off x="1867717" y="1413499"/>
              <a:ext cx="280988" cy="379413"/>
            </a:xfrm>
            <a:custGeom>
              <a:avLst/>
              <a:gdLst>
                <a:gd name="T0" fmla="*/ 169 w 338"/>
                <a:gd name="T1" fmla="*/ 454 h 454"/>
                <a:gd name="T2" fmla="*/ 0 w 338"/>
                <a:gd name="T3" fmla="*/ 284 h 454"/>
                <a:gd name="T4" fmla="*/ 122 w 338"/>
                <a:gd name="T5" fmla="*/ 121 h 454"/>
                <a:gd name="T6" fmla="*/ 122 w 338"/>
                <a:gd name="T7" fmla="*/ 0 h 454"/>
                <a:gd name="T8" fmla="*/ 216 w 338"/>
                <a:gd name="T9" fmla="*/ 0 h 454"/>
                <a:gd name="T10" fmla="*/ 216 w 338"/>
                <a:gd name="T11" fmla="*/ 121 h 454"/>
                <a:gd name="T12" fmla="*/ 338 w 338"/>
                <a:gd name="T13" fmla="*/ 284 h 454"/>
                <a:gd name="T14" fmla="*/ 169 w 338"/>
                <a:gd name="T15" fmla="*/ 454 h 454"/>
                <a:gd name="T16" fmla="*/ 138 w 338"/>
                <a:gd name="T17" fmla="*/ 15 h 454"/>
                <a:gd name="T18" fmla="*/ 138 w 338"/>
                <a:gd name="T19" fmla="*/ 133 h 454"/>
                <a:gd name="T20" fmla="*/ 132 w 338"/>
                <a:gd name="T21" fmla="*/ 135 h 454"/>
                <a:gd name="T22" fmla="*/ 15 w 338"/>
                <a:gd name="T23" fmla="*/ 284 h 454"/>
                <a:gd name="T24" fmla="*/ 169 w 338"/>
                <a:gd name="T25" fmla="*/ 438 h 454"/>
                <a:gd name="T26" fmla="*/ 323 w 338"/>
                <a:gd name="T27" fmla="*/ 284 h 454"/>
                <a:gd name="T28" fmla="*/ 206 w 338"/>
                <a:gd name="T29" fmla="*/ 135 h 454"/>
                <a:gd name="T30" fmla="*/ 200 w 338"/>
                <a:gd name="T31" fmla="*/ 133 h 454"/>
                <a:gd name="T32" fmla="*/ 200 w 338"/>
                <a:gd name="T33" fmla="*/ 15 h 454"/>
                <a:gd name="T34" fmla="*/ 138 w 338"/>
                <a:gd name="T35" fmla="*/ 15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8" h="454">
                  <a:moveTo>
                    <a:pt x="169" y="454"/>
                  </a:moveTo>
                  <a:cubicBezTo>
                    <a:pt x="76" y="454"/>
                    <a:pt x="0" y="378"/>
                    <a:pt x="0" y="284"/>
                  </a:cubicBezTo>
                  <a:cubicBezTo>
                    <a:pt x="0" y="208"/>
                    <a:pt x="50" y="142"/>
                    <a:pt x="122" y="121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88" y="142"/>
                    <a:pt x="338" y="208"/>
                    <a:pt x="338" y="284"/>
                  </a:cubicBezTo>
                  <a:cubicBezTo>
                    <a:pt x="338" y="378"/>
                    <a:pt x="262" y="454"/>
                    <a:pt x="169" y="454"/>
                  </a:cubicBezTo>
                  <a:close/>
                  <a:moveTo>
                    <a:pt x="138" y="15"/>
                  </a:moveTo>
                  <a:cubicBezTo>
                    <a:pt x="138" y="133"/>
                    <a:pt x="138" y="133"/>
                    <a:pt x="138" y="133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63" y="152"/>
                    <a:pt x="15" y="213"/>
                    <a:pt x="15" y="284"/>
                  </a:cubicBezTo>
                  <a:cubicBezTo>
                    <a:pt x="15" y="369"/>
                    <a:pt x="84" y="438"/>
                    <a:pt x="169" y="438"/>
                  </a:cubicBezTo>
                  <a:cubicBezTo>
                    <a:pt x="254" y="438"/>
                    <a:pt x="323" y="369"/>
                    <a:pt x="323" y="284"/>
                  </a:cubicBezTo>
                  <a:cubicBezTo>
                    <a:pt x="323" y="213"/>
                    <a:pt x="275" y="152"/>
                    <a:pt x="206" y="135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0" y="15"/>
                    <a:pt x="200" y="15"/>
                    <a:pt x="200" y="15"/>
                  </a:cubicBezTo>
                  <a:lnTo>
                    <a:pt x="138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51" name="Freeform 912"/>
            <p:cNvSpPr>
              <a:spLocks noEditPoints="1"/>
            </p:cNvSpPr>
            <p:nvPr/>
          </p:nvSpPr>
          <p:spPr bwMode="auto">
            <a:xfrm>
              <a:off x="1942329" y="1375399"/>
              <a:ext cx="131763" cy="50800"/>
            </a:xfrm>
            <a:custGeom>
              <a:avLst/>
              <a:gdLst>
                <a:gd name="T0" fmla="*/ 128 w 158"/>
                <a:gd name="T1" fmla="*/ 61 h 61"/>
                <a:gd name="T2" fmla="*/ 31 w 158"/>
                <a:gd name="T3" fmla="*/ 61 h 61"/>
                <a:gd name="T4" fmla="*/ 9 w 158"/>
                <a:gd name="T5" fmla="*/ 52 h 61"/>
                <a:gd name="T6" fmla="*/ 0 w 158"/>
                <a:gd name="T7" fmla="*/ 31 h 61"/>
                <a:gd name="T8" fmla="*/ 9 w 158"/>
                <a:gd name="T9" fmla="*/ 9 h 61"/>
                <a:gd name="T10" fmla="*/ 31 w 158"/>
                <a:gd name="T11" fmla="*/ 0 h 61"/>
                <a:gd name="T12" fmla="*/ 128 w 158"/>
                <a:gd name="T13" fmla="*/ 0 h 61"/>
                <a:gd name="T14" fmla="*/ 149 w 158"/>
                <a:gd name="T15" fmla="*/ 9 h 61"/>
                <a:gd name="T16" fmla="*/ 158 w 158"/>
                <a:gd name="T17" fmla="*/ 31 h 61"/>
                <a:gd name="T18" fmla="*/ 149 w 158"/>
                <a:gd name="T19" fmla="*/ 52 h 61"/>
                <a:gd name="T20" fmla="*/ 128 w 158"/>
                <a:gd name="T21" fmla="*/ 61 h 61"/>
                <a:gd name="T22" fmla="*/ 31 w 158"/>
                <a:gd name="T23" fmla="*/ 16 h 61"/>
                <a:gd name="T24" fmla="*/ 20 w 158"/>
                <a:gd name="T25" fmla="*/ 20 h 61"/>
                <a:gd name="T26" fmla="*/ 16 w 158"/>
                <a:gd name="T27" fmla="*/ 31 h 61"/>
                <a:gd name="T28" fmla="*/ 20 w 158"/>
                <a:gd name="T29" fmla="*/ 41 h 61"/>
                <a:gd name="T30" fmla="*/ 31 w 158"/>
                <a:gd name="T31" fmla="*/ 46 h 61"/>
                <a:gd name="T32" fmla="*/ 128 w 158"/>
                <a:gd name="T33" fmla="*/ 46 h 61"/>
                <a:gd name="T34" fmla="*/ 138 w 158"/>
                <a:gd name="T35" fmla="*/ 41 h 61"/>
                <a:gd name="T36" fmla="*/ 142 w 158"/>
                <a:gd name="T37" fmla="*/ 31 h 61"/>
                <a:gd name="T38" fmla="*/ 138 w 158"/>
                <a:gd name="T39" fmla="*/ 20 h 61"/>
                <a:gd name="T40" fmla="*/ 128 w 158"/>
                <a:gd name="T41" fmla="*/ 16 h 61"/>
                <a:gd name="T42" fmla="*/ 31 w 158"/>
                <a:gd name="T4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61">
                  <a:moveTo>
                    <a:pt x="128" y="61"/>
                  </a:moveTo>
                  <a:cubicBezTo>
                    <a:pt x="31" y="61"/>
                    <a:pt x="31" y="61"/>
                    <a:pt x="31" y="61"/>
                  </a:cubicBezTo>
                  <a:cubicBezTo>
                    <a:pt x="22" y="61"/>
                    <a:pt x="15" y="58"/>
                    <a:pt x="9" y="52"/>
                  </a:cubicBezTo>
                  <a:cubicBezTo>
                    <a:pt x="3" y="47"/>
                    <a:pt x="0" y="39"/>
                    <a:pt x="0" y="31"/>
                  </a:cubicBezTo>
                  <a:cubicBezTo>
                    <a:pt x="0" y="23"/>
                    <a:pt x="3" y="15"/>
                    <a:pt x="9" y="9"/>
                  </a:cubicBezTo>
                  <a:cubicBezTo>
                    <a:pt x="15" y="4"/>
                    <a:pt x="22" y="0"/>
                    <a:pt x="31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6" y="0"/>
                    <a:pt x="143" y="4"/>
                    <a:pt x="149" y="9"/>
                  </a:cubicBezTo>
                  <a:cubicBezTo>
                    <a:pt x="155" y="15"/>
                    <a:pt x="158" y="23"/>
                    <a:pt x="158" y="31"/>
                  </a:cubicBezTo>
                  <a:cubicBezTo>
                    <a:pt x="158" y="39"/>
                    <a:pt x="155" y="47"/>
                    <a:pt x="149" y="52"/>
                  </a:cubicBezTo>
                  <a:cubicBezTo>
                    <a:pt x="143" y="58"/>
                    <a:pt x="136" y="61"/>
                    <a:pt x="128" y="61"/>
                  </a:cubicBezTo>
                  <a:close/>
                  <a:moveTo>
                    <a:pt x="31" y="16"/>
                  </a:moveTo>
                  <a:cubicBezTo>
                    <a:pt x="27" y="16"/>
                    <a:pt x="23" y="17"/>
                    <a:pt x="20" y="20"/>
                  </a:cubicBezTo>
                  <a:cubicBezTo>
                    <a:pt x="17" y="23"/>
                    <a:pt x="16" y="27"/>
                    <a:pt x="16" y="31"/>
                  </a:cubicBezTo>
                  <a:cubicBezTo>
                    <a:pt x="16" y="35"/>
                    <a:pt x="17" y="38"/>
                    <a:pt x="20" y="41"/>
                  </a:cubicBezTo>
                  <a:cubicBezTo>
                    <a:pt x="23" y="44"/>
                    <a:pt x="27" y="46"/>
                    <a:pt x="31" y="46"/>
                  </a:cubicBezTo>
                  <a:cubicBezTo>
                    <a:pt x="128" y="46"/>
                    <a:pt x="128" y="46"/>
                    <a:pt x="128" y="46"/>
                  </a:cubicBezTo>
                  <a:cubicBezTo>
                    <a:pt x="131" y="46"/>
                    <a:pt x="135" y="44"/>
                    <a:pt x="138" y="41"/>
                  </a:cubicBezTo>
                  <a:cubicBezTo>
                    <a:pt x="141" y="38"/>
                    <a:pt x="142" y="35"/>
                    <a:pt x="142" y="31"/>
                  </a:cubicBezTo>
                  <a:cubicBezTo>
                    <a:pt x="142" y="27"/>
                    <a:pt x="141" y="23"/>
                    <a:pt x="138" y="20"/>
                  </a:cubicBezTo>
                  <a:cubicBezTo>
                    <a:pt x="135" y="17"/>
                    <a:pt x="131" y="16"/>
                    <a:pt x="128" y="16"/>
                  </a:cubicBezTo>
                  <a:lnTo>
                    <a:pt x="3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52" name="Freeform 913"/>
            <p:cNvSpPr>
              <a:spLocks noEditPoints="1"/>
            </p:cNvSpPr>
            <p:nvPr/>
          </p:nvSpPr>
          <p:spPr bwMode="auto">
            <a:xfrm>
              <a:off x="1910579" y="1554786"/>
              <a:ext cx="195263" cy="193675"/>
            </a:xfrm>
            <a:custGeom>
              <a:avLst/>
              <a:gdLst>
                <a:gd name="T0" fmla="*/ 117 w 234"/>
                <a:gd name="T1" fmla="*/ 233 h 233"/>
                <a:gd name="T2" fmla="*/ 0 w 234"/>
                <a:gd name="T3" fmla="*/ 116 h 233"/>
                <a:gd name="T4" fmla="*/ 117 w 234"/>
                <a:gd name="T5" fmla="*/ 0 h 233"/>
                <a:gd name="T6" fmla="*/ 234 w 234"/>
                <a:gd name="T7" fmla="*/ 116 h 233"/>
                <a:gd name="T8" fmla="*/ 117 w 234"/>
                <a:gd name="T9" fmla="*/ 233 h 233"/>
                <a:gd name="T10" fmla="*/ 117 w 234"/>
                <a:gd name="T11" fmla="*/ 15 h 233"/>
                <a:gd name="T12" fmla="*/ 16 w 234"/>
                <a:gd name="T13" fmla="*/ 116 h 233"/>
                <a:gd name="T14" fmla="*/ 117 w 234"/>
                <a:gd name="T15" fmla="*/ 217 h 233"/>
                <a:gd name="T16" fmla="*/ 218 w 234"/>
                <a:gd name="T17" fmla="*/ 116 h 233"/>
                <a:gd name="T18" fmla="*/ 117 w 234"/>
                <a:gd name="T19" fmla="*/ 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4" h="233">
                  <a:moveTo>
                    <a:pt x="117" y="233"/>
                  </a:moveTo>
                  <a:cubicBezTo>
                    <a:pt x="53" y="233"/>
                    <a:pt x="0" y="180"/>
                    <a:pt x="0" y="116"/>
                  </a:cubicBezTo>
                  <a:cubicBezTo>
                    <a:pt x="0" y="52"/>
                    <a:pt x="53" y="0"/>
                    <a:pt x="117" y="0"/>
                  </a:cubicBezTo>
                  <a:cubicBezTo>
                    <a:pt x="181" y="0"/>
                    <a:pt x="234" y="52"/>
                    <a:pt x="234" y="116"/>
                  </a:cubicBezTo>
                  <a:cubicBezTo>
                    <a:pt x="234" y="180"/>
                    <a:pt x="181" y="233"/>
                    <a:pt x="117" y="233"/>
                  </a:cubicBezTo>
                  <a:close/>
                  <a:moveTo>
                    <a:pt x="117" y="15"/>
                  </a:moveTo>
                  <a:cubicBezTo>
                    <a:pt x="61" y="15"/>
                    <a:pt x="16" y="60"/>
                    <a:pt x="16" y="116"/>
                  </a:cubicBezTo>
                  <a:cubicBezTo>
                    <a:pt x="16" y="172"/>
                    <a:pt x="61" y="217"/>
                    <a:pt x="117" y="217"/>
                  </a:cubicBezTo>
                  <a:cubicBezTo>
                    <a:pt x="173" y="217"/>
                    <a:pt x="218" y="172"/>
                    <a:pt x="218" y="116"/>
                  </a:cubicBezTo>
                  <a:cubicBezTo>
                    <a:pt x="218" y="60"/>
                    <a:pt x="173" y="15"/>
                    <a:pt x="11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53" name="Freeform 914"/>
            <p:cNvSpPr>
              <a:spLocks noEditPoints="1"/>
            </p:cNvSpPr>
            <p:nvPr/>
          </p:nvSpPr>
          <p:spPr bwMode="auto">
            <a:xfrm>
              <a:off x="1974079" y="1554786"/>
              <a:ext cx="68263" cy="193675"/>
            </a:xfrm>
            <a:custGeom>
              <a:avLst/>
              <a:gdLst>
                <a:gd name="T0" fmla="*/ 41 w 82"/>
                <a:gd name="T1" fmla="*/ 233 h 233"/>
                <a:gd name="T2" fmla="*/ 0 w 82"/>
                <a:gd name="T3" fmla="*/ 116 h 233"/>
                <a:gd name="T4" fmla="*/ 41 w 82"/>
                <a:gd name="T5" fmla="*/ 0 h 233"/>
                <a:gd name="T6" fmla="*/ 82 w 82"/>
                <a:gd name="T7" fmla="*/ 116 h 233"/>
                <a:gd name="T8" fmla="*/ 41 w 82"/>
                <a:gd name="T9" fmla="*/ 233 h 233"/>
                <a:gd name="T10" fmla="*/ 41 w 82"/>
                <a:gd name="T11" fmla="*/ 15 h 233"/>
                <a:gd name="T12" fmla="*/ 16 w 82"/>
                <a:gd name="T13" fmla="*/ 116 h 233"/>
                <a:gd name="T14" fmla="*/ 41 w 82"/>
                <a:gd name="T15" fmla="*/ 217 h 233"/>
                <a:gd name="T16" fmla="*/ 66 w 82"/>
                <a:gd name="T17" fmla="*/ 116 h 233"/>
                <a:gd name="T18" fmla="*/ 41 w 82"/>
                <a:gd name="T19" fmla="*/ 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233">
                  <a:moveTo>
                    <a:pt x="41" y="233"/>
                  </a:moveTo>
                  <a:cubicBezTo>
                    <a:pt x="14" y="233"/>
                    <a:pt x="0" y="174"/>
                    <a:pt x="0" y="116"/>
                  </a:cubicBezTo>
                  <a:cubicBezTo>
                    <a:pt x="0" y="58"/>
                    <a:pt x="14" y="0"/>
                    <a:pt x="41" y="0"/>
                  </a:cubicBezTo>
                  <a:cubicBezTo>
                    <a:pt x="68" y="0"/>
                    <a:pt x="82" y="58"/>
                    <a:pt x="82" y="116"/>
                  </a:cubicBezTo>
                  <a:cubicBezTo>
                    <a:pt x="82" y="174"/>
                    <a:pt x="68" y="233"/>
                    <a:pt x="41" y="233"/>
                  </a:cubicBezTo>
                  <a:close/>
                  <a:moveTo>
                    <a:pt x="41" y="15"/>
                  </a:moveTo>
                  <a:cubicBezTo>
                    <a:pt x="32" y="15"/>
                    <a:pt x="16" y="51"/>
                    <a:pt x="16" y="116"/>
                  </a:cubicBezTo>
                  <a:cubicBezTo>
                    <a:pt x="16" y="182"/>
                    <a:pt x="32" y="217"/>
                    <a:pt x="41" y="217"/>
                  </a:cubicBezTo>
                  <a:cubicBezTo>
                    <a:pt x="50" y="217"/>
                    <a:pt x="66" y="182"/>
                    <a:pt x="66" y="116"/>
                  </a:cubicBezTo>
                  <a:cubicBezTo>
                    <a:pt x="66" y="51"/>
                    <a:pt x="50" y="15"/>
                    <a:pt x="4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54" name="Freeform 915"/>
            <p:cNvSpPr>
              <a:spLocks noEditPoints="1"/>
            </p:cNvSpPr>
            <p:nvPr/>
          </p:nvSpPr>
          <p:spPr bwMode="auto">
            <a:xfrm>
              <a:off x="1910579" y="1616699"/>
              <a:ext cx="195263" cy="68263"/>
            </a:xfrm>
            <a:custGeom>
              <a:avLst/>
              <a:gdLst>
                <a:gd name="T0" fmla="*/ 117 w 234"/>
                <a:gd name="T1" fmla="*/ 82 h 82"/>
                <a:gd name="T2" fmla="*/ 0 w 234"/>
                <a:gd name="T3" fmla="*/ 41 h 82"/>
                <a:gd name="T4" fmla="*/ 117 w 234"/>
                <a:gd name="T5" fmla="*/ 0 h 82"/>
                <a:gd name="T6" fmla="*/ 234 w 234"/>
                <a:gd name="T7" fmla="*/ 41 h 82"/>
                <a:gd name="T8" fmla="*/ 117 w 234"/>
                <a:gd name="T9" fmla="*/ 82 h 82"/>
                <a:gd name="T10" fmla="*/ 117 w 234"/>
                <a:gd name="T11" fmla="*/ 16 h 82"/>
                <a:gd name="T12" fmla="*/ 16 w 234"/>
                <a:gd name="T13" fmla="*/ 41 h 82"/>
                <a:gd name="T14" fmla="*/ 117 w 234"/>
                <a:gd name="T15" fmla="*/ 66 h 82"/>
                <a:gd name="T16" fmla="*/ 218 w 234"/>
                <a:gd name="T17" fmla="*/ 41 h 82"/>
                <a:gd name="T18" fmla="*/ 117 w 234"/>
                <a:gd name="T19" fmla="*/ 1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4" h="82">
                  <a:moveTo>
                    <a:pt x="117" y="82"/>
                  </a:moveTo>
                  <a:cubicBezTo>
                    <a:pt x="59" y="82"/>
                    <a:pt x="0" y="68"/>
                    <a:pt x="0" y="41"/>
                  </a:cubicBezTo>
                  <a:cubicBezTo>
                    <a:pt x="0" y="14"/>
                    <a:pt x="59" y="0"/>
                    <a:pt x="117" y="0"/>
                  </a:cubicBezTo>
                  <a:cubicBezTo>
                    <a:pt x="175" y="0"/>
                    <a:pt x="234" y="14"/>
                    <a:pt x="234" y="41"/>
                  </a:cubicBezTo>
                  <a:cubicBezTo>
                    <a:pt x="234" y="68"/>
                    <a:pt x="175" y="82"/>
                    <a:pt x="117" y="82"/>
                  </a:cubicBezTo>
                  <a:close/>
                  <a:moveTo>
                    <a:pt x="117" y="16"/>
                  </a:moveTo>
                  <a:cubicBezTo>
                    <a:pt x="52" y="16"/>
                    <a:pt x="16" y="33"/>
                    <a:pt x="16" y="41"/>
                  </a:cubicBezTo>
                  <a:cubicBezTo>
                    <a:pt x="16" y="50"/>
                    <a:pt x="52" y="66"/>
                    <a:pt x="117" y="66"/>
                  </a:cubicBezTo>
                  <a:cubicBezTo>
                    <a:pt x="182" y="66"/>
                    <a:pt x="218" y="50"/>
                    <a:pt x="218" y="41"/>
                  </a:cubicBezTo>
                  <a:cubicBezTo>
                    <a:pt x="218" y="33"/>
                    <a:pt x="182" y="16"/>
                    <a:pt x="11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55" name="Rectangle 916"/>
            <p:cNvSpPr>
              <a:spLocks noChangeArrowheads="1"/>
            </p:cNvSpPr>
            <p:nvPr/>
          </p:nvSpPr>
          <p:spPr bwMode="auto">
            <a:xfrm>
              <a:off x="2001067" y="1445249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56" name="Rectangle 917"/>
            <p:cNvSpPr>
              <a:spLocks noChangeArrowheads="1"/>
            </p:cNvSpPr>
            <p:nvPr/>
          </p:nvSpPr>
          <p:spPr bwMode="auto">
            <a:xfrm>
              <a:off x="2001067" y="1472236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57" name="Rectangle 918"/>
            <p:cNvSpPr>
              <a:spLocks noChangeArrowheads="1"/>
            </p:cNvSpPr>
            <p:nvPr/>
          </p:nvSpPr>
          <p:spPr bwMode="auto">
            <a:xfrm>
              <a:off x="2001067" y="149763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3" name="Группа 3872"/>
          <p:cNvGrpSpPr/>
          <p:nvPr/>
        </p:nvGrpSpPr>
        <p:grpSpPr>
          <a:xfrm>
            <a:off x="1830603" y="1922613"/>
            <a:ext cx="278607" cy="279797"/>
            <a:chOff x="2440804" y="1397624"/>
            <a:chExt cx="371476" cy="373062"/>
          </a:xfrm>
          <a:solidFill>
            <a:schemeClr val="accent1"/>
          </a:solidFill>
        </p:grpSpPr>
        <p:sp>
          <p:nvSpPr>
            <p:cNvPr id="2964" name="Freeform 925"/>
            <p:cNvSpPr>
              <a:spLocks noEditPoints="1"/>
            </p:cNvSpPr>
            <p:nvPr/>
          </p:nvSpPr>
          <p:spPr bwMode="auto">
            <a:xfrm>
              <a:off x="2470967" y="1427786"/>
              <a:ext cx="311150" cy="312738"/>
            </a:xfrm>
            <a:custGeom>
              <a:avLst/>
              <a:gdLst>
                <a:gd name="T0" fmla="*/ 188 w 375"/>
                <a:gd name="T1" fmla="*/ 376 h 376"/>
                <a:gd name="T2" fmla="*/ 0 w 375"/>
                <a:gd name="T3" fmla="*/ 188 h 376"/>
                <a:gd name="T4" fmla="*/ 188 w 375"/>
                <a:gd name="T5" fmla="*/ 0 h 376"/>
                <a:gd name="T6" fmla="*/ 375 w 375"/>
                <a:gd name="T7" fmla="*/ 188 h 376"/>
                <a:gd name="T8" fmla="*/ 188 w 375"/>
                <a:gd name="T9" fmla="*/ 376 h 376"/>
                <a:gd name="T10" fmla="*/ 188 w 375"/>
                <a:gd name="T11" fmla="*/ 16 h 376"/>
                <a:gd name="T12" fmla="*/ 16 w 375"/>
                <a:gd name="T13" fmla="*/ 188 h 376"/>
                <a:gd name="T14" fmla="*/ 188 w 375"/>
                <a:gd name="T15" fmla="*/ 360 h 376"/>
                <a:gd name="T16" fmla="*/ 360 w 375"/>
                <a:gd name="T17" fmla="*/ 188 h 376"/>
                <a:gd name="T18" fmla="*/ 188 w 375"/>
                <a:gd name="T19" fmla="*/ 1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5" h="376">
                  <a:moveTo>
                    <a:pt x="188" y="376"/>
                  </a:moveTo>
                  <a:cubicBezTo>
                    <a:pt x="84" y="376"/>
                    <a:pt x="0" y="291"/>
                    <a:pt x="0" y="188"/>
                  </a:cubicBezTo>
                  <a:cubicBezTo>
                    <a:pt x="0" y="84"/>
                    <a:pt x="84" y="0"/>
                    <a:pt x="188" y="0"/>
                  </a:cubicBezTo>
                  <a:cubicBezTo>
                    <a:pt x="291" y="0"/>
                    <a:pt x="375" y="84"/>
                    <a:pt x="375" y="188"/>
                  </a:cubicBezTo>
                  <a:cubicBezTo>
                    <a:pt x="375" y="291"/>
                    <a:pt x="291" y="376"/>
                    <a:pt x="188" y="376"/>
                  </a:cubicBezTo>
                  <a:close/>
                  <a:moveTo>
                    <a:pt x="188" y="16"/>
                  </a:moveTo>
                  <a:cubicBezTo>
                    <a:pt x="93" y="16"/>
                    <a:pt x="16" y="93"/>
                    <a:pt x="16" y="188"/>
                  </a:cubicBezTo>
                  <a:cubicBezTo>
                    <a:pt x="16" y="283"/>
                    <a:pt x="93" y="360"/>
                    <a:pt x="188" y="360"/>
                  </a:cubicBezTo>
                  <a:cubicBezTo>
                    <a:pt x="283" y="360"/>
                    <a:pt x="360" y="283"/>
                    <a:pt x="360" y="188"/>
                  </a:cubicBezTo>
                  <a:cubicBezTo>
                    <a:pt x="360" y="93"/>
                    <a:pt x="283" y="16"/>
                    <a:pt x="18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65" name="Freeform 926"/>
            <p:cNvSpPr>
              <a:spLocks noEditPoints="1"/>
            </p:cNvSpPr>
            <p:nvPr/>
          </p:nvSpPr>
          <p:spPr bwMode="auto">
            <a:xfrm>
              <a:off x="2440804" y="1399211"/>
              <a:ext cx="166688" cy="166688"/>
            </a:xfrm>
            <a:custGeom>
              <a:avLst/>
              <a:gdLst>
                <a:gd name="T0" fmla="*/ 16 w 200"/>
                <a:gd name="T1" fmla="*/ 200 h 200"/>
                <a:gd name="T2" fmla="*/ 0 w 200"/>
                <a:gd name="T3" fmla="*/ 198 h 200"/>
                <a:gd name="T4" fmla="*/ 3 w 200"/>
                <a:gd name="T5" fmla="*/ 182 h 200"/>
                <a:gd name="T6" fmla="*/ 18 w 200"/>
                <a:gd name="T7" fmla="*/ 185 h 200"/>
                <a:gd name="T8" fmla="*/ 16 w 200"/>
                <a:gd name="T9" fmla="*/ 200 h 200"/>
                <a:gd name="T10" fmla="*/ 21 w 200"/>
                <a:gd name="T11" fmla="*/ 170 h 200"/>
                <a:gd name="T12" fmla="*/ 6 w 200"/>
                <a:gd name="T13" fmla="*/ 167 h 200"/>
                <a:gd name="T14" fmla="*/ 11 w 200"/>
                <a:gd name="T15" fmla="*/ 151 h 200"/>
                <a:gd name="T16" fmla="*/ 25 w 200"/>
                <a:gd name="T17" fmla="*/ 156 h 200"/>
                <a:gd name="T18" fmla="*/ 21 w 200"/>
                <a:gd name="T19" fmla="*/ 170 h 200"/>
                <a:gd name="T20" fmla="*/ 31 w 200"/>
                <a:gd name="T21" fmla="*/ 142 h 200"/>
                <a:gd name="T22" fmla="*/ 16 w 200"/>
                <a:gd name="T23" fmla="*/ 136 h 200"/>
                <a:gd name="T24" fmla="*/ 23 w 200"/>
                <a:gd name="T25" fmla="*/ 122 h 200"/>
                <a:gd name="T26" fmla="*/ 37 w 200"/>
                <a:gd name="T27" fmla="*/ 129 h 200"/>
                <a:gd name="T28" fmla="*/ 31 w 200"/>
                <a:gd name="T29" fmla="*/ 142 h 200"/>
                <a:gd name="T30" fmla="*/ 44 w 200"/>
                <a:gd name="T31" fmla="*/ 116 h 200"/>
                <a:gd name="T32" fmla="*/ 30 w 200"/>
                <a:gd name="T33" fmla="*/ 108 h 200"/>
                <a:gd name="T34" fmla="*/ 39 w 200"/>
                <a:gd name="T35" fmla="*/ 94 h 200"/>
                <a:gd name="T36" fmla="*/ 52 w 200"/>
                <a:gd name="T37" fmla="*/ 103 h 200"/>
                <a:gd name="T38" fmla="*/ 44 w 200"/>
                <a:gd name="T39" fmla="*/ 116 h 200"/>
                <a:gd name="T40" fmla="*/ 61 w 200"/>
                <a:gd name="T41" fmla="*/ 91 h 200"/>
                <a:gd name="T42" fmla="*/ 49 w 200"/>
                <a:gd name="T43" fmla="*/ 82 h 200"/>
                <a:gd name="T44" fmla="*/ 59 w 200"/>
                <a:gd name="T45" fmla="*/ 70 h 200"/>
                <a:gd name="T46" fmla="*/ 70 w 200"/>
                <a:gd name="T47" fmla="*/ 80 h 200"/>
                <a:gd name="T48" fmla="*/ 61 w 200"/>
                <a:gd name="T49" fmla="*/ 91 h 200"/>
                <a:gd name="T50" fmla="*/ 81 w 200"/>
                <a:gd name="T51" fmla="*/ 70 h 200"/>
                <a:gd name="T52" fmla="*/ 70 w 200"/>
                <a:gd name="T53" fmla="*/ 58 h 200"/>
                <a:gd name="T54" fmla="*/ 82 w 200"/>
                <a:gd name="T55" fmla="*/ 48 h 200"/>
                <a:gd name="T56" fmla="*/ 92 w 200"/>
                <a:gd name="T57" fmla="*/ 60 h 200"/>
                <a:gd name="T58" fmla="*/ 81 w 200"/>
                <a:gd name="T59" fmla="*/ 70 h 200"/>
                <a:gd name="T60" fmla="*/ 104 w 200"/>
                <a:gd name="T61" fmla="*/ 51 h 200"/>
                <a:gd name="T62" fmla="*/ 95 w 200"/>
                <a:gd name="T63" fmla="*/ 38 h 200"/>
                <a:gd name="T64" fmla="*/ 109 w 200"/>
                <a:gd name="T65" fmla="*/ 30 h 200"/>
                <a:gd name="T66" fmla="*/ 117 w 200"/>
                <a:gd name="T67" fmla="*/ 43 h 200"/>
                <a:gd name="T68" fmla="*/ 104 w 200"/>
                <a:gd name="T69" fmla="*/ 51 h 200"/>
                <a:gd name="T70" fmla="*/ 130 w 200"/>
                <a:gd name="T71" fmla="*/ 36 h 200"/>
                <a:gd name="T72" fmla="*/ 123 w 200"/>
                <a:gd name="T73" fmla="*/ 22 h 200"/>
                <a:gd name="T74" fmla="*/ 137 w 200"/>
                <a:gd name="T75" fmla="*/ 15 h 200"/>
                <a:gd name="T76" fmla="*/ 143 w 200"/>
                <a:gd name="T77" fmla="*/ 30 h 200"/>
                <a:gd name="T78" fmla="*/ 130 w 200"/>
                <a:gd name="T79" fmla="*/ 36 h 200"/>
                <a:gd name="T80" fmla="*/ 157 w 200"/>
                <a:gd name="T81" fmla="*/ 25 h 200"/>
                <a:gd name="T82" fmla="*/ 152 w 200"/>
                <a:gd name="T83" fmla="*/ 10 h 200"/>
                <a:gd name="T84" fmla="*/ 167 w 200"/>
                <a:gd name="T85" fmla="*/ 5 h 200"/>
                <a:gd name="T86" fmla="*/ 171 w 200"/>
                <a:gd name="T87" fmla="*/ 20 h 200"/>
                <a:gd name="T88" fmla="*/ 157 w 200"/>
                <a:gd name="T89" fmla="*/ 25 h 200"/>
                <a:gd name="T90" fmla="*/ 186 w 200"/>
                <a:gd name="T91" fmla="*/ 17 h 200"/>
                <a:gd name="T92" fmla="*/ 183 w 200"/>
                <a:gd name="T93" fmla="*/ 2 h 200"/>
                <a:gd name="T94" fmla="*/ 199 w 200"/>
                <a:gd name="T95" fmla="*/ 0 h 200"/>
                <a:gd name="T96" fmla="*/ 200 w 200"/>
                <a:gd name="T97" fmla="*/ 15 h 200"/>
                <a:gd name="T98" fmla="*/ 186 w 200"/>
                <a:gd name="T99" fmla="*/ 1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0" h="200">
                  <a:moveTo>
                    <a:pt x="16" y="200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1" y="193"/>
                    <a:pt x="2" y="187"/>
                    <a:pt x="3" y="182"/>
                  </a:cubicBezTo>
                  <a:cubicBezTo>
                    <a:pt x="18" y="185"/>
                    <a:pt x="18" y="185"/>
                    <a:pt x="18" y="185"/>
                  </a:cubicBezTo>
                  <a:cubicBezTo>
                    <a:pt x="17" y="190"/>
                    <a:pt x="16" y="195"/>
                    <a:pt x="16" y="200"/>
                  </a:cubicBezTo>
                  <a:close/>
                  <a:moveTo>
                    <a:pt x="21" y="170"/>
                  </a:moveTo>
                  <a:cubicBezTo>
                    <a:pt x="6" y="167"/>
                    <a:pt x="6" y="167"/>
                    <a:pt x="6" y="167"/>
                  </a:cubicBezTo>
                  <a:cubicBezTo>
                    <a:pt x="7" y="161"/>
                    <a:pt x="9" y="156"/>
                    <a:pt x="11" y="151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4" y="161"/>
                    <a:pt x="22" y="166"/>
                    <a:pt x="21" y="170"/>
                  </a:cubicBezTo>
                  <a:close/>
                  <a:moveTo>
                    <a:pt x="31" y="142"/>
                  </a:moveTo>
                  <a:cubicBezTo>
                    <a:pt x="16" y="136"/>
                    <a:pt x="16" y="136"/>
                    <a:pt x="16" y="136"/>
                  </a:cubicBezTo>
                  <a:cubicBezTo>
                    <a:pt x="18" y="131"/>
                    <a:pt x="20" y="127"/>
                    <a:pt x="23" y="122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4" y="133"/>
                    <a:pt x="32" y="138"/>
                    <a:pt x="31" y="142"/>
                  </a:cubicBezTo>
                  <a:close/>
                  <a:moveTo>
                    <a:pt x="44" y="116"/>
                  </a:moveTo>
                  <a:cubicBezTo>
                    <a:pt x="30" y="108"/>
                    <a:pt x="30" y="108"/>
                    <a:pt x="30" y="108"/>
                  </a:cubicBezTo>
                  <a:cubicBezTo>
                    <a:pt x="33" y="103"/>
                    <a:pt x="36" y="99"/>
                    <a:pt x="39" y="94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49" y="107"/>
                    <a:pt x="46" y="112"/>
                    <a:pt x="44" y="116"/>
                  </a:cubicBezTo>
                  <a:close/>
                  <a:moveTo>
                    <a:pt x="61" y="91"/>
                  </a:moveTo>
                  <a:cubicBezTo>
                    <a:pt x="49" y="82"/>
                    <a:pt x="49" y="82"/>
                    <a:pt x="49" y="82"/>
                  </a:cubicBezTo>
                  <a:cubicBezTo>
                    <a:pt x="52" y="78"/>
                    <a:pt x="56" y="73"/>
                    <a:pt x="59" y="7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67" y="84"/>
                    <a:pt x="64" y="88"/>
                    <a:pt x="61" y="91"/>
                  </a:cubicBezTo>
                  <a:close/>
                  <a:moveTo>
                    <a:pt x="81" y="70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4" y="55"/>
                    <a:pt x="78" y="51"/>
                    <a:pt x="82" y="48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3"/>
                    <a:pt x="85" y="66"/>
                    <a:pt x="81" y="70"/>
                  </a:cubicBezTo>
                  <a:close/>
                  <a:moveTo>
                    <a:pt x="104" y="51"/>
                  </a:moveTo>
                  <a:cubicBezTo>
                    <a:pt x="95" y="38"/>
                    <a:pt x="95" y="38"/>
                    <a:pt x="95" y="38"/>
                  </a:cubicBezTo>
                  <a:cubicBezTo>
                    <a:pt x="100" y="35"/>
                    <a:pt x="104" y="32"/>
                    <a:pt x="109" y="3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2" y="46"/>
                    <a:pt x="108" y="48"/>
                    <a:pt x="104" y="51"/>
                  </a:cubicBezTo>
                  <a:close/>
                  <a:moveTo>
                    <a:pt x="130" y="36"/>
                  </a:moveTo>
                  <a:cubicBezTo>
                    <a:pt x="123" y="22"/>
                    <a:pt x="123" y="22"/>
                    <a:pt x="123" y="22"/>
                  </a:cubicBezTo>
                  <a:cubicBezTo>
                    <a:pt x="127" y="20"/>
                    <a:pt x="132" y="17"/>
                    <a:pt x="137" y="15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38" y="32"/>
                    <a:pt x="134" y="34"/>
                    <a:pt x="130" y="36"/>
                  </a:cubicBezTo>
                  <a:close/>
                  <a:moveTo>
                    <a:pt x="157" y="25"/>
                  </a:moveTo>
                  <a:cubicBezTo>
                    <a:pt x="152" y="10"/>
                    <a:pt x="152" y="10"/>
                    <a:pt x="152" y="10"/>
                  </a:cubicBezTo>
                  <a:cubicBezTo>
                    <a:pt x="157" y="8"/>
                    <a:pt x="162" y="7"/>
                    <a:pt x="167" y="5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66" y="22"/>
                    <a:pt x="162" y="23"/>
                    <a:pt x="157" y="25"/>
                  </a:cubicBezTo>
                  <a:close/>
                  <a:moveTo>
                    <a:pt x="186" y="17"/>
                  </a:moveTo>
                  <a:cubicBezTo>
                    <a:pt x="183" y="2"/>
                    <a:pt x="183" y="2"/>
                    <a:pt x="183" y="2"/>
                  </a:cubicBezTo>
                  <a:cubicBezTo>
                    <a:pt x="188" y="1"/>
                    <a:pt x="193" y="0"/>
                    <a:pt x="199" y="0"/>
                  </a:cubicBezTo>
                  <a:cubicBezTo>
                    <a:pt x="200" y="15"/>
                    <a:pt x="200" y="15"/>
                    <a:pt x="200" y="15"/>
                  </a:cubicBezTo>
                  <a:cubicBezTo>
                    <a:pt x="195" y="16"/>
                    <a:pt x="190" y="16"/>
                    <a:pt x="18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66" name="Rectangle 927"/>
            <p:cNvSpPr>
              <a:spLocks noChangeArrowheads="1"/>
            </p:cNvSpPr>
            <p:nvPr/>
          </p:nvSpPr>
          <p:spPr bwMode="auto">
            <a:xfrm>
              <a:off x="2620192" y="1397624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67" name="Rectangle 928"/>
            <p:cNvSpPr>
              <a:spLocks noChangeArrowheads="1"/>
            </p:cNvSpPr>
            <p:nvPr/>
          </p:nvSpPr>
          <p:spPr bwMode="auto">
            <a:xfrm>
              <a:off x="2440804" y="157701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68" name="Freeform 929"/>
            <p:cNvSpPr>
              <a:spLocks noEditPoints="1"/>
            </p:cNvSpPr>
            <p:nvPr/>
          </p:nvSpPr>
          <p:spPr bwMode="auto">
            <a:xfrm>
              <a:off x="2645592" y="1602411"/>
              <a:ext cx="166688" cy="166688"/>
            </a:xfrm>
            <a:custGeom>
              <a:avLst/>
              <a:gdLst>
                <a:gd name="T0" fmla="*/ 2 w 200"/>
                <a:gd name="T1" fmla="*/ 200 h 200"/>
                <a:gd name="T2" fmla="*/ 0 w 200"/>
                <a:gd name="T3" fmla="*/ 185 h 200"/>
                <a:gd name="T4" fmla="*/ 15 w 200"/>
                <a:gd name="T5" fmla="*/ 183 h 200"/>
                <a:gd name="T6" fmla="*/ 18 w 200"/>
                <a:gd name="T7" fmla="*/ 198 h 200"/>
                <a:gd name="T8" fmla="*/ 2 w 200"/>
                <a:gd name="T9" fmla="*/ 200 h 200"/>
                <a:gd name="T10" fmla="*/ 33 w 200"/>
                <a:gd name="T11" fmla="*/ 195 h 200"/>
                <a:gd name="T12" fmla="*/ 29 w 200"/>
                <a:gd name="T13" fmla="*/ 180 h 200"/>
                <a:gd name="T14" fmla="*/ 44 w 200"/>
                <a:gd name="T15" fmla="*/ 175 h 200"/>
                <a:gd name="T16" fmla="*/ 49 w 200"/>
                <a:gd name="T17" fmla="*/ 190 h 200"/>
                <a:gd name="T18" fmla="*/ 33 w 200"/>
                <a:gd name="T19" fmla="*/ 195 h 200"/>
                <a:gd name="T20" fmla="*/ 64 w 200"/>
                <a:gd name="T21" fmla="*/ 185 h 200"/>
                <a:gd name="T22" fmla="*/ 58 w 200"/>
                <a:gd name="T23" fmla="*/ 170 h 200"/>
                <a:gd name="T24" fmla="*/ 71 w 200"/>
                <a:gd name="T25" fmla="*/ 164 h 200"/>
                <a:gd name="T26" fmla="*/ 78 w 200"/>
                <a:gd name="T27" fmla="*/ 178 h 200"/>
                <a:gd name="T28" fmla="*/ 64 w 200"/>
                <a:gd name="T29" fmla="*/ 185 h 200"/>
                <a:gd name="T30" fmla="*/ 92 w 200"/>
                <a:gd name="T31" fmla="*/ 170 h 200"/>
                <a:gd name="T32" fmla="*/ 84 w 200"/>
                <a:gd name="T33" fmla="*/ 157 h 200"/>
                <a:gd name="T34" fmla="*/ 97 w 200"/>
                <a:gd name="T35" fmla="*/ 149 h 200"/>
                <a:gd name="T36" fmla="*/ 105 w 200"/>
                <a:gd name="T37" fmla="*/ 162 h 200"/>
                <a:gd name="T38" fmla="*/ 92 w 200"/>
                <a:gd name="T39" fmla="*/ 170 h 200"/>
                <a:gd name="T40" fmla="*/ 118 w 200"/>
                <a:gd name="T41" fmla="*/ 152 h 200"/>
                <a:gd name="T42" fmla="*/ 108 w 200"/>
                <a:gd name="T43" fmla="*/ 140 h 200"/>
                <a:gd name="T44" fmla="*/ 120 w 200"/>
                <a:gd name="T45" fmla="*/ 130 h 200"/>
                <a:gd name="T46" fmla="*/ 130 w 200"/>
                <a:gd name="T47" fmla="*/ 142 h 200"/>
                <a:gd name="T48" fmla="*/ 118 w 200"/>
                <a:gd name="T49" fmla="*/ 152 h 200"/>
                <a:gd name="T50" fmla="*/ 141 w 200"/>
                <a:gd name="T51" fmla="*/ 130 h 200"/>
                <a:gd name="T52" fmla="*/ 130 w 200"/>
                <a:gd name="T53" fmla="*/ 120 h 200"/>
                <a:gd name="T54" fmla="*/ 140 w 200"/>
                <a:gd name="T55" fmla="*/ 109 h 200"/>
                <a:gd name="T56" fmla="*/ 152 w 200"/>
                <a:gd name="T57" fmla="*/ 118 h 200"/>
                <a:gd name="T58" fmla="*/ 141 w 200"/>
                <a:gd name="T59" fmla="*/ 130 h 200"/>
                <a:gd name="T60" fmla="*/ 161 w 200"/>
                <a:gd name="T61" fmla="*/ 105 h 200"/>
                <a:gd name="T62" fmla="*/ 149 w 200"/>
                <a:gd name="T63" fmla="*/ 97 h 200"/>
                <a:gd name="T64" fmla="*/ 157 w 200"/>
                <a:gd name="T65" fmla="*/ 84 h 200"/>
                <a:gd name="T66" fmla="*/ 170 w 200"/>
                <a:gd name="T67" fmla="*/ 92 h 200"/>
                <a:gd name="T68" fmla="*/ 161 w 200"/>
                <a:gd name="T69" fmla="*/ 105 h 200"/>
                <a:gd name="T70" fmla="*/ 178 w 200"/>
                <a:gd name="T71" fmla="*/ 78 h 200"/>
                <a:gd name="T72" fmla="*/ 164 w 200"/>
                <a:gd name="T73" fmla="*/ 71 h 200"/>
                <a:gd name="T74" fmla="*/ 170 w 200"/>
                <a:gd name="T75" fmla="*/ 58 h 200"/>
                <a:gd name="T76" fmla="*/ 184 w 200"/>
                <a:gd name="T77" fmla="*/ 64 h 200"/>
                <a:gd name="T78" fmla="*/ 178 w 200"/>
                <a:gd name="T79" fmla="*/ 78 h 200"/>
                <a:gd name="T80" fmla="*/ 190 w 200"/>
                <a:gd name="T81" fmla="*/ 49 h 200"/>
                <a:gd name="T82" fmla="*/ 175 w 200"/>
                <a:gd name="T83" fmla="*/ 44 h 200"/>
                <a:gd name="T84" fmla="*/ 179 w 200"/>
                <a:gd name="T85" fmla="*/ 29 h 200"/>
                <a:gd name="T86" fmla="*/ 194 w 200"/>
                <a:gd name="T87" fmla="*/ 33 h 200"/>
                <a:gd name="T88" fmla="*/ 190 w 200"/>
                <a:gd name="T89" fmla="*/ 49 h 200"/>
                <a:gd name="T90" fmla="*/ 198 w 200"/>
                <a:gd name="T91" fmla="*/ 18 h 200"/>
                <a:gd name="T92" fmla="*/ 183 w 200"/>
                <a:gd name="T93" fmla="*/ 15 h 200"/>
                <a:gd name="T94" fmla="*/ 185 w 200"/>
                <a:gd name="T95" fmla="*/ 0 h 200"/>
                <a:gd name="T96" fmla="*/ 200 w 200"/>
                <a:gd name="T97" fmla="*/ 2 h 200"/>
                <a:gd name="T98" fmla="*/ 198 w 200"/>
                <a:gd name="T99" fmla="*/ 1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0" h="200">
                  <a:moveTo>
                    <a:pt x="2" y="200"/>
                  </a:moveTo>
                  <a:cubicBezTo>
                    <a:pt x="0" y="185"/>
                    <a:pt x="0" y="185"/>
                    <a:pt x="0" y="185"/>
                  </a:cubicBezTo>
                  <a:cubicBezTo>
                    <a:pt x="5" y="184"/>
                    <a:pt x="10" y="184"/>
                    <a:pt x="15" y="183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2" y="199"/>
                    <a:pt x="7" y="200"/>
                    <a:pt x="2" y="200"/>
                  </a:cubicBezTo>
                  <a:close/>
                  <a:moveTo>
                    <a:pt x="33" y="195"/>
                  </a:moveTo>
                  <a:cubicBezTo>
                    <a:pt x="29" y="180"/>
                    <a:pt x="29" y="180"/>
                    <a:pt x="29" y="180"/>
                  </a:cubicBezTo>
                  <a:cubicBezTo>
                    <a:pt x="34" y="178"/>
                    <a:pt x="39" y="177"/>
                    <a:pt x="44" y="175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44" y="192"/>
                    <a:pt x="38" y="193"/>
                    <a:pt x="33" y="195"/>
                  </a:cubicBezTo>
                  <a:close/>
                  <a:moveTo>
                    <a:pt x="64" y="185"/>
                  </a:moveTo>
                  <a:cubicBezTo>
                    <a:pt x="58" y="170"/>
                    <a:pt x="58" y="170"/>
                    <a:pt x="58" y="170"/>
                  </a:cubicBezTo>
                  <a:cubicBezTo>
                    <a:pt x="62" y="168"/>
                    <a:pt x="67" y="166"/>
                    <a:pt x="71" y="164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3" y="180"/>
                    <a:pt x="68" y="183"/>
                    <a:pt x="64" y="185"/>
                  </a:cubicBezTo>
                  <a:close/>
                  <a:moveTo>
                    <a:pt x="92" y="170"/>
                  </a:moveTo>
                  <a:cubicBezTo>
                    <a:pt x="84" y="157"/>
                    <a:pt x="84" y="157"/>
                    <a:pt x="84" y="157"/>
                  </a:cubicBezTo>
                  <a:cubicBezTo>
                    <a:pt x="88" y="154"/>
                    <a:pt x="92" y="152"/>
                    <a:pt x="97" y="149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1" y="165"/>
                    <a:pt x="97" y="168"/>
                    <a:pt x="92" y="170"/>
                  </a:cubicBezTo>
                  <a:close/>
                  <a:moveTo>
                    <a:pt x="118" y="152"/>
                  </a:moveTo>
                  <a:cubicBezTo>
                    <a:pt x="108" y="140"/>
                    <a:pt x="108" y="140"/>
                    <a:pt x="108" y="140"/>
                  </a:cubicBezTo>
                  <a:cubicBezTo>
                    <a:pt x="112" y="137"/>
                    <a:pt x="116" y="134"/>
                    <a:pt x="120" y="130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26" y="145"/>
                    <a:pt x="122" y="149"/>
                    <a:pt x="118" y="152"/>
                  </a:cubicBezTo>
                  <a:close/>
                  <a:moveTo>
                    <a:pt x="141" y="130"/>
                  </a:moveTo>
                  <a:cubicBezTo>
                    <a:pt x="130" y="120"/>
                    <a:pt x="130" y="120"/>
                    <a:pt x="130" y="120"/>
                  </a:cubicBezTo>
                  <a:cubicBezTo>
                    <a:pt x="133" y="116"/>
                    <a:pt x="137" y="112"/>
                    <a:pt x="140" y="109"/>
                  </a:cubicBezTo>
                  <a:cubicBezTo>
                    <a:pt x="152" y="118"/>
                    <a:pt x="152" y="118"/>
                    <a:pt x="152" y="118"/>
                  </a:cubicBezTo>
                  <a:cubicBezTo>
                    <a:pt x="149" y="122"/>
                    <a:pt x="145" y="126"/>
                    <a:pt x="141" y="130"/>
                  </a:cubicBezTo>
                  <a:close/>
                  <a:moveTo>
                    <a:pt x="161" y="105"/>
                  </a:moveTo>
                  <a:cubicBezTo>
                    <a:pt x="149" y="97"/>
                    <a:pt x="149" y="97"/>
                    <a:pt x="149" y="97"/>
                  </a:cubicBezTo>
                  <a:cubicBezTo>
                    <a:pt x="152" y="93"/>
                    <a:pt x="154" y="88"/>
                    <a:pt x="157" y="84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67" y="97"/>
                    <a:pt x="164" y="101"/>
                    <a:pt x="161" y="105"/>
                  </a:cubicBezTo>
                  <a:close/>
                  <a:moveTo>
                    <a:pt x="178" y="78"/>
                  </a:moveTo>
                  <a:cubicBezTo>
                    <a:pt x="164" y="71"/>
                    <a:pt x="164" y="71"/>
                    <a:pt x="164" y="71"/>
                  </a:cubicBezTo>
                  <a:cubicBezTo>
                    <a:pt x="166" y="67"/>
                    <a:pt x="168" y="62"/>
                    <a:pt x="170" y="58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2" y="68"/>
                    <a:pt x="180" y="73"/>
                    <a:pt x="178" y="78"/>
                  </a:cubicBezTo>
                  <a:close/>
                  <a:moveTo>
                    <a:pt x="190" y="49"/>
                  </a:moveTo>
                  <a:cubicBezTo>
                    <a:pt x="175" y="44"/>
                    <a:pt x="175" y="44"/>
                    <a:pt x="175" y="44"/>
                  </a:cubicBezTo>
                  <a:cubicBezTo>
                    <a:pt x="177" y="39"/>
                    <a:pt x="178" y="34"/>
                    <a:pt x="179" y="29"/>
                  </a:cubicBezTo>
                  <a:cubicBezTo>
                    <a:pt x="194" y="33"/>
                    <a:pt x="194" y="33"/>
                    <a:pt x="194" y="33"/>
                  </a:cubicBezTo>
                  <a:cubicBezTo>
                    <a:pt x="193" y="38"/>
                    <a:pt x="192" y="44"/>
                    <a:pt x="190" y="49"/>
                  </a:cubicBezTo>
                  <a:close/>
                  <a:moveTo>
                    <a:pt x="198" y="18"/>
                  </a:moveTo>
                  <a:cubicBezTo>
                    <a:pt x="183" y="15"/>
                    <a:pt x="183" y="15"/>
                    <a:pt x="183" y="15"/>
                  </a:cubicBezTo>
                  <a:cubicBezTo>
                    <a:pt x="183" y="10"/>
                    <a:pt x="184" y="5"/>
                    <a:pt x="185" y="0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7"/>
                    <a:pt x="199" y="12"/>
                    <a:pt x="19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69" name="Rectangle 930"/>
            <p:cNvSpPr>
              <a:spLocks noChangeArrowheads="1"/>
            </p:cNvSpPr>
            <p:nvPr/>
          </p:nvSpPr>
          <p:spPr bwMode="auto">
            <a:xfrm>
              <a:off x="2799579" y="157701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70" name="Rectangle 931"/>
            <p:cNvSpPr>
              <a:spLocks noChangeArrowheads="1"/>
            </p:cNvSpPr>
            <p:nvPr/>
          </p:nvSpPr>
          <p:spPr bwMode="auto">
            <a:xfrm>
              <a:off x="2620192" y="175798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71" name="Freeform 932"/>
            <p:cNvSpPr>
              <a:spLocks noEditPoints="1"/>
            </p:cNvSpPr>
            <p:nvPr/>
          </p:nvSpPr>
          <p:spPr bwMode="auto">
            <a:xfrm>
              <a:off x="2499542" y="1508749"/>
              <a:ext cx="255588" cy="150813"/>
            </a:xfrm>
            <a:custGeom>
              <a:avLst/>
              <a:gdLst>
                <a:gd name="T0" fmla="*/ 153 w 306"/>
                <a:gd name="T1" fmla="*/ 182 h 182"/>
                <a:gd name="T2" fmla="*/ 2 w 306"/>
                <a:gd name="T3" fmla="*/ 95 h 182"/>
                <a:gd name="T4" fmla="*/ 0 w 306"/>
                <a:gd name="T5" fmla="*/ 91 h 182"/>
                <a:gd name="T6" fmla="*/ 2 w 306"/>
                <a:gd name="T7" fmla="*/ 87 h 182"/>
                <a:gd name="T8" fmla="*/ 153 w 306"/>
                <a:gd name="T9" fmla="*/ 0 h 182"/>
                <a:gd name="T10" fmla="*/ 303 w 306"/>
                <a:gd name="T11" fmla="*/ 87 h 182"/>
                <a:gd name="T12" fmla="*/ 306 w 306"/>
                <a:gd name="T13" fmla="*/ 91 h 182"/>
                <a:gd name="T14" fmla="*/ 303 w 306"/>
                <a:gd name="T15" fmla="*/ 95 h 182"/>
                <a:gd name="T16" fmla="*/ 153 w 306"/>
                <a:gd name="T17" fmla="*/ 182 h 182"/>
                <a:gd name="T18" fmla="*/ 18 w 306"/>
                <a:gd name="T19" fmla="*/ 91 h 182"/>
                <a:gd name="T20" fmla="*/ 153 w 306"/>
                <a:gd name="T21" fmla="*/ 166 h 182"/>
                <a:gd name="T22" fmla="*/ 288 w 306"/>
                <a:gd name="T23" fmla="*/ 91 h 182"/>
                <a:gd name="T24" fmla="*/ 153 w 306"/>
                <a:gd name="T25" fmla="*/ 16 h 182"/>
                <a:gd name="T26" fmla="*/ 18 w 306"/>
                <a:gd name="T27" fmla="*/ 9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6" h="182">
                  <a:moveTo>
                    <a:pt x="153" y="182"/>
                  </a:moveTo>
                  <a:cubicBezTo>
                    <a:pt x="91" y="182"/>
                    <a:pt x="33" y="149"/>
                    <a:pt x="2" y="9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3" y="33"/>
                    <a:pt x="91" y="0"/>
                    <a:pt x="153" y="0"/>
                  </a:cubicBezTo>
                  <a:cubicBezTo>
                    <a:pt x="215" y="0"/>
                    <a:pt x="272" y="33"/>
                    <a:pt x="303" y="87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3" y="95"/>
                    <a:pt x="303" y="95"/>
                    <a:pt x="303" y="95"/>
                  </a:cubicBezTo>
                  <a:cubicBezTo>
                    <a:pt x="272" y="149"/>
                    <a:pt x="215" y="182"/>
                    <a:pt x="153" y="182"/>
                  </a:cubicBezTo>
                  <a:close/>
                  <a:moveTo>
                    <a:pt x="18" y="91"/>
                  </a:moveTo>
                  <a:cubicBezTo>
                    <a:pt x="47" y="138"/>
                    <a:pt x="98" y="166"/>
                    <a:pt x="153" y="166"/>
                  </a:cubicBezTo>
                  <a:cubicBezTo>
                    <a:pt x="208" y="166"/>
                    <a:pt x="259" y="138"/>
                    <a:pt x="288" y="91"/>
                  </a:cubicBezTo>
                  <a:cubicBezTo>
                    <a:pt x="259" y="44"/>
                    <a:pt x="208" y="16"/>
                    <a:pt x="153" y="16"/>
                  </a:cubicBezTo>
                  <a:cubicBezTo>
                    <a:pt x="98" y="16"/>
                    <a:pt x="47" y="44"/>
                    <a:pt x="18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72" name="Freeform 933"/>
            <p:cNvSpPr>
              <a:spLocks noEditPoints="1"/>
            </p:cNvSpPr>
            <p:nvPr/>
          </p:nvSpPr>
          <p:spPr bwMode="auto">
            <a:xfrm>
              <a:off x="2570979" y="1527799"/>
              <a:ext cx="111125" cy="112713"/>
            </a:xfrm>
            <a:custGeom>
              <a:avLst/>
              <a:gdLst>
                <a:gd name="T0" fmla="*/ 67 w 134"/>
                <a:gd name="T1" fmla="*/ 134 h 134"/>
                <a:gd name="T2" fmla="*/ 0 w 134"/>
                <a:gd name="T3" fmla="*/ 67 h 134"/>
                <a:gd name="T4" fmla="*/ 67 w 134"/>
                <a:gd name="T5" fmla="*/ 0 h 134"/>
                <a:gd name="T6" fmla="*/ 134 w 134"/>
                <a:gd name="T7" fmla="*/ 67 h 134"/>
                <a:gd name="T8" fmla="*/ 67 w 134"/>
                <a:gd name="T9" fmla="*/ 134 h 134"/>
                <a:gd name="T10" fmla="*/ 67 w 134"/>
                <a:gd name="T11" fmla="*/ 15 h 134"/>
                <a:gd name="T12" fmla="*/ 15 w 134"/>
                <a:gd name="T13" fmla="*/ 67 h 134"/>
                <a:gd name="T14" fmla="*/ 67 w 134"/>
                <a:gd name="T15" fmla="*/ 119 h 134"/>
                <a:gd name="T16" fmla="*/ 118 w 134"/>
                <a:gd name="T17" fmla="*/ 67 h 134"/>
                <a:gd name="T18" fmla="*/ 67 w 134"/>
                <a:gd name="T19" fmla="*/ 1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4">
                  <a:moveTo>
                    <a:pt x="67" y="134"/>
                  </a:moveTo>
                  <a:cubicBezTo>
                    <a:pt x="30" y="134"/>
                    <a:pt x="0" y="104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04" y="0"/>
                    <a:pt x="134" y="30"/>
                    <a:pt x="134" y="67"/>
                  </a:cubicBezTo>
                  <a:cubicBezTo>
                    <a:pt x="134" y="104"/>
                    <a:pt x="104" y="134"/>
                    <a:pt x="67" y="134"/>
                  </a:cubicBezTo>
                  <a:close/>
                  <a:moveTo>
                    <a:pt x="67" y="15"/>
                  </a:moveTo>
                  <a:cubicBezTo>
                    <a:pt x="38" y="15"/>
                    <a:pt x="15" y="39"/>
                    <a:pt x="15" y="67"/>
                  </a:cubicBezTo>
                  <a:cubicBezTo>
                    <a:pt x="15" y="95"/>
                    <a:pt x="38" y="119"/>
                    <a:pt x="67" y="119"/>
                  </a:cubicBezTo>
                  <a:cubicBezTo>
                    <a:pt x="95" y="119"/>
                    <a:pt x="118" y="95"/>
                    <a:pt x="118" y="67"/>
                  </a:cubicBezTo>
                  <a:cubicBezTo>
                    <a:pt x="118" y="39"/>
                    <a:pt x="95" y="15"/>
                    <a:pt x="6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73" name="Freeform 934"/>
            <p:cNvSpPr>
              <a:spLocks noEditPoints="1"/>
            </p:cNvSpPr>
            <p:nvPr/>
          </p:nvSpPr>
          <p:spPr bwMode="auto">
            <a:xfrm>
              <a:off x="2607492" y="1564311"/>
              <a:ext cx="38100" cy="38100"/>
            </a:xfrm>
            <a:custGeom>
              <a:avLst/>
              <a:gdLst>
                <a:gd name="T0" fmla="*/ 24 w 47"/>
                <a:gd name="T1" fmla="*/ 46 h 46"/>
                <a:gd name="T2" fmla="*/ 0 w 47"/>
                <a:gd name="T3" fmla="*/ 23 h 46"/>
                <a:gd name="T4" fmla="*/ 24 w 47"/>
                <a:gd name="T5" fmla="*/ 0 h 46"/>
                <a:gd name="T6" fmla="*/ 47 w 47"/>
                <a:gd name="T7" fmla="*/ 23 h 46"/>
                <a:gd name="T8" fmla="*/ 24 w 47"/>
                <a:gd name="T9" fmla="*/ 46 h 46"/>
                <a:gd name="T10" fmla="*/ 24 w 47"/>
                <a:gd name="T11" fmla="*/ 15 h 46"/>
                <a:gd name="T12" fmla="*/ 16 w 47"/>
                <a:gd name="T13" fmla="*/ 23 h 46"/>
                <a:gd name="T14" fmla="*/ 24 w 47"/>
                <a:gd name="T15" fmla="*/ 31 h 46"/>
                <a:gd name="T16" fmla="*/ 32 w 47"/>
                <a:gd name="T17" fmla="*/ 23 h 46"/>
                <a:gd name="T18" fmla="*/ 24 w 47"/>
                <a:gd name="T19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24" y="46"/>
                  </a:moveTo>
                  <a:cubicBezTo>
                    <a:pt x="11" y="46"/>
                    <a:pt x="0" y="36"/>
                    <a:pt x="0" y="23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7" y="10"/>
                    <a:pt x="47" y="23"/>
                  </a:cubicBezTo>
                  <a:cubicBezTo>
                    <a:pt x="47" y="36"/>
                    <a:pt x="37" y="46"/>
                    <a:pt x="24" y="46"/>
                  </a:cubicBezTo>
                  <a:close/>
                  <a:moveTo>
                    <a:pt x="24" y="15"/>
                  </a:moveTo>
                  <a:cubicBezTo>
                    <a:pt x="19" y="15"/>
                    <a:pt x="16" y="19"/>
                    <a:pt x="16" y="23"/>
                  </a:cubicBezTo>
                  <a:cubicBezTo>
                    <a:pt x="16" y="27"/>
                    <a:pt x="19" y="31"/>
                    <a:pt x="24" y="31"/>
                  </a:cubicBezTo>
                  <a:cubicBezTo>
                    <a:pt x="28" y="31"/>
                    <a:pt x="32" y="27"/>
                    <a:pt x="32" y="23"/>
                  </a:cubicBezTo>
                  <a:cubicBezTo>
                    <a:pt x="32" y="19"/>
                    <a:pt x="28" y="15"/>
                    <a:pt x="2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4" name="Группа 3873"/>
          <p:cNvGrpSpPr/>
          <p:nvPr/>
        </p:nvGrpSpPr>
        <p:grpSpPr>
          <a:xfrm>
            <a:off x="2283041" y="1941663"/>
            <a:ext cx="307181" cy="241697"/>
            <a:chOff x="3044054" y="1423024"/>
            <a:chExt cx="409575" cy="322262"/>
          </a:xfrm>
          <a:solidFill>
            <a:schemeClr val="accent1"/>
          </a:solidFill>
        </p:grpSpPr>
        <p:sp>
          <p:nvSpPr>
            <p:cNvPr id="2984" name="Freeform 945"/>
            <p:cNvSpPr>
              <a:spLocks/>
            </p:cNvSpPr>
            <p:nvPr/>
          </p:nvSpPr>
          <p:spPr bwMode="auto">
            <a:xfrm>
              <a:off x="3044054" y="1550024"/>
              <a:ext cx="88900" cy="182563"/>
            </a:xfrm>
            <a:custGeom>
              <a:avLst/>
              <a:gdLst>
                <a:gd name="T0" fmla="*/ 56 w 56"/>
                <a:gd name="T1" fmla="*/ 115 h 115"/>
                <a:gd name="T2" fmla="*/ 0 w 56"/>
                <a:gd name="T3" fmla="*/ 115 h 115"/>
                <a:gd name="T4" fmla="*/ 0 w 56"/>
                <a:gd name="T5" fmla="*/ 106 h 115"/>
                <a:gd name="T6" fmla="*/ 48 w 56"/>
                <a:gd name="T7" fmla="*/ 106 h 115"/>
                <a:gd name="T8" fmla="*/ 48 w 56"/>
                <a:gd name="T9" fmla="*/ 9 h 115"/>
                <a:gd name="T10" fmla="*/ 0 w 56"/>
                <a:gd name="T11" fmla="*/ 9 h 115"/>
                <a:gd name="T12" fmla="*/ 0 w 56"/>
                <a:gd name="T13" fmla="*/ 0 h 115"/>
                <a:gd name="T14" fmla="*/ 56 w 56"/>
                <a:gd name="T15" fmla="*/ 0 h 115"/>
                <a:gd name="T16" fmla="*/ 56 w 56"/>
                <a:gd name="T17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15">
                  <a:moveTo>
                    <a:pt x="56" y="115"/>
                  </a:moveTo>
                  <a:lnTo>
                    <a:pt x="0" y="115"/>
                  </a:lnTo>
                  <a:lnTo>
                    <a:pt x="0" y="106"/>
                  </a:lnTo>
                  <a:lnTo>
                    <a:pt x="48" y="106"/>
                  </a:lnTo>
                  <a:lnTo>
                    <a:pt x="4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85" name="Rectangle 946"/>
            <p:cNvSpPr>
              <a:spLocks noChangeArrowheads="1"/>
            </p:cNvSpPr>
            <p:nvPr/>
          </p:nvSpPr>
          <p:spPr bwMode="auto">
            <a:xfrm>
              <a:off x="3091679" y="1686549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86" name="Rectangle 947"/>
            <p:cNvSpPr>
              <a:spLocks noChangeArrowheads="1"/>
            </p:cNvSpPr>
            <p:nvPr/>
          </p:nvSpPr>
          <p:spPr bwMode="auto">
            <a:xfrm>
              <a:off x="3201217" y="1573836"/>
              <a:ext cx="12700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87" name="Rectangle 948"/>
            <p:cNvSpPr>
              <a:spLocks noChangeArrowheads="1"/>
            </p:cNvSpPr>
            <p:nvPr/>
          </p:nvSpPr>
          <p:spPr bwMode="auto">
            <a:xfrm>
              <a:off x="3228204" y="1551611"/>
              <a:ext cx="12700" cy="746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88" name="Rectangle 949"/>
            <p:cNvSpPr>
              <a:spLocks noChangeArrowheads="1"/>
            </p:cNvSpPr>
            <p:nvPr/>
          </p:nvSpPr>
          <p:spPr bwMode="auto">
            <a:xfrm>
              <a:off x="3255192" y="1561136"/>
              <a:ext cx="11113" cy="65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89" name="Rectangle 950"/>
            <p:cNvSpPr>
              <a:spLocks noChangeArrowheads="1"/>
            </p:cNvSpPr>
            <p:nvPr/>
          </p:nvSpPr>
          <p:spPr bwMode="auto">
            <a:xfrm>
              <a:off x="3280592" y="1532561"/>
              <a:ext cx="12700" cy="93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90" name="Rectangle 951"/>
            <p:cNvSpPr>
              <a:spLocks noChangeArrowheads="1"/>
            </p:cNvSpPr>
            <p:nvPr/>
          </p:nvSpPr>
          <p:spPr bwMode="auto">
            <a:xfrm>
              <a:off x="3307579" y="1542086"/>
              <a:ext cx="12700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91" name="Rectangle 952"/>
            <p:cNvSpPr>
              <a:spLocks noChangeArrowheads="1"/>
            </p:cNvSpPr>
            <p:nvPr/>
          </p:nvSpPr>
          <p:spPr bwMode="auto">
            <a:xfrm>
              <a:off x="3332979" y="1502399"/>
              <a:ext cx="12700" cy="123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92" name="Rectangle 953"/>
            <p:cNvSpPr>
              <a:spLocks noChangeArrowheads="1"/>
            </p:cNvSpPr>
            <p:nvPr/>
          </p:nvSpPr>
          <p:spPr bwMode="auto">
            <a:xfrm>
              <a:off x="3359967" y="1516686"/>
              <a:ext cx="12700" cy="130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93" name="Freeform 954"/>
            <p:cNvSpPr>
              <a:spLocks/>
            </p:cNvSpPr>
            <p:nvPr/>
          </p:nvSpPr>
          <p:spPr bwMode="auto">
            <a:xfrm>
              <a:off x="3144067" y="1423024"/>
              <a:ext cx="285750" cy="193675"/>
            </a:xfrm>
            <a:custGeom>
              <a:avLst/>
              <a:gdLst>
                <a:gd name="T0" fmla="*/ 332 w 344"/>
                <a:gd name="T1" fmla="*/ 234 h 234"/>
                <a:gd name="T2" fmla="*/ 318 w 344"/>
                <a:gd name="T3" fmla="*/ 228 h 234"/>
                <a:gd name="T4" fmla="*/ 329 w 344"/>
                <a:gd name="T5" fmla="*/ 172 h 234"/>
                <a:gd name="T6" fmla="*/ 172 w 344"/>
                <a:gd name="T7" fmla="*/ 15 h 234"/>
                <a:gd name="T8" fmla="*/ 16 w 344"/>
                <a:gd name="T9" fmla="*/ 172 h 234"/>
                <a:gd name="T10" fmla="*/ 18 w 344"/>
                <a:gd name="T11" fmla="*/ 199 h 234"/>
                <a:gd name="T12" fmla="*/ 3 w 344"/>
                <a:gd name="T13" fmla="*/ 202 h 234"/>
                <a:gd name="T14" fmla="*/ 0 w 344"/>
                <a:gd name="T15" fmla="*/ 172 h 234"/>
                <a:gd name="T16" fmla="*/ 172 w 344"/>
                <a:gd name="T17" fmla="*/ 0 h 234"/>
                <a:gd name="T18" fmla="*/ 344 w 344"/>
                <a:gd name="T19" fmla="*/ 172 h 234"/>
                <a:gd name="T20" fmla="*/ 332 w 344"/>
                <a:gd name="T21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4" h="234">
                  <a:moveTo>
                    <a:pt x="332" y="234"/>
                  </a:moveTo>
                  <a:cubicBezTo>
                    <a:pt x="318" y="228"/>
                    <a:pt x="318" y="228"/>
                    <a:pt x="318" y="228"/>
                  </a:cubicBezTo>
                  <a:cubicBezTo>
                    <a:pt x="325" y="210"/>
                    <a:pt x="329" y="191"/>
                    <a:pt x="329" y="172"/>
                  </a:cubicBezTo>
                  <a:cubicBezTo>
                    <a:pt x="329" y="85"/>
                    <a:pt x="258" y="15"/>
                    <a:pt x="172" y="15"/>
                  </a:cubicBezTo>
                  <a:cubicBezTo>
                    <a:pt x="86" y="15"/>
                    <a:pt x="16" y="85"/>
                    <a:pt x="16" y="172"/>
                  </a:cubicBezTo>
                  <a:cubicBezTo>
                    <a:pt x="16" y="181"/>
                    <a:pt x="17" y="190"/>
                    <a:pt x="18" y="199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1" y="192"/>
                    <a:pt x="0" y="182"/>
                    <a:pt x="0" y="172"/>
                  </a:cubicBezTo>
                  <a:cubicBezTo>
                    <a:pt x="0" y="77"/>
                    <a:pt x="77" y="0"/>
                    <a:pt x="172" y="0"/>
                  </a:cubicBezTo>
                  <a:cubicBezTo>
                    <a:pt x="267" y="0"/>
                    <a:pt x="344" y="77"/>
                    <a:pt x="344" y="172"/>
                  </a:cubicBezTo>
                  <a:cubicBezTo>
                    <a:pt x="344" y="193"/>
                    <a:pt x="340" y="214"/>
                    <a:pt x="332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94" name="Freeform 955"/>
            <p:cNvSpPr>
              <a:spLocks/>
            </p:cNvSpPr>
            <p:nvPr/>
          </p:nvSpPr>
          <p:spPr bwMode="auto">
            <a:xfrm>
              <a:off x="3126604" y="1602411"/>
              <a:ext cx="327025" cy="142875"/>
            </a:xfrm>
            <a:custGeom>
              <a:avLst/>
              <a:gdLst>
                <a:gd name="T0" fmla="*/ 183 w 393"/>
                <a:gd name="T1" fmla="*/ 172 h 172"/>
                <a:gd name="T2" fmla="*/ 162 w 393"/>
                <a:gd name="T3" fmla="*/ 168 h 172"/>
                <a:gd name="T4" fmla="*/ 32 w 393"/>
                <a:gd name="T5" fmla="*/ 116 h 172"/>
                <a:gd name="T6" fmla="*/ 0 w 393"/>
                <a:gd name="T7" fmla="*/ 116 h 172"/>
                <a:gd name="T8" fmla="*/ 0 w 393"/>
                <a:gd name="T9" fmla="*/ 101 h 172"/>
                <a:gd name="T10" fmla="*/ 35 w 393"/>
                <a:gd name="T11" fmla="*/ 101 h 172"/>
                <a:gd name="T12" fmla="*/ 167 w 393"/>
                <a:gd name="T13" fmla="*/ 154 h 172"/>
                <a:gd name="T14" fmla="*/ 188 w 393"/>
                <a:gd name="T15" fmla="*/ 156 h 172"/>
                <a:gd name="T16" fmla="*/ 208 w 393"/>
                <a:gd name="T17" fmla="*/ 149 h 172"/>
                <a:gd name="T18" fmla="*/ 371 w 393"/>
                <a:gd name="T19" fmla="*/ 43 h 172"/>
                <a:gd name="T20" fmla="*/ 376 w 393"/>
                <a:gd name="T21" fmla="*/ 33 h 172"/>
                <a:gd name="T22" fmla="*/ 374 w 393"/>
                <a:gd name="T23" fmla="*/ 23 h 172"/>
                <a:gd name="T24" fmla="*/ 373 w 393"/>
                <a:gd name="T25" fmla="*/ 22 h 172"/>
                <a:gd name="T26" fmla="*/ 364 w 393"/>
                <a:gd name="T27" fmla="*/ 17 h 172"/>
                <a:gd name="T28" fmla="*/ 354 w 393"/>
                <a:gd name="T29" fmla="*/ 19 h 172"/>
                <a:gd name="T30" fmla="*/ 268 w 393"/>
                <a:gd name="T31" fmla="*/ 73 h 172"/>
                <a:gd name="T32" fmla="*/ 259 w 393"/>
                <a:gd name="T33" fmla="*/ 59 h 172"/>
                <a:gd name="T34" fmla="*/ 346 w 393"/>
                <a:gd name="T35" fmla="*/ 6 h 172"/>
                <a:gd name="T36" fmla="*/ 367 w 393"/>
                <a:gd name="T37" fmla="*/ 1 h 172"/>
                <a:gd name="T38" fmla="*/ 386 w 393"/>
                <a:gd name="T39" fmla="*/ 13 h 172"/>
                <a:gd name="T40" fmla="*/ 386 w 393"/>
                <a:gd name="T41" fmla="*/ 13 h 172"/>
                <a:gd name="T42" fmla="*/ 392 w 393"/>
                <a:gd name="T43" fmla="*/ 36 h 172"/>
                <a:gd name="T44" fmla="*/ 380 w 393"/>
                <a:gd name="T45" fmla="*/ 56 h 172"/>
                <a:gd name="T46" fmla="*/ 379 w 393"/>
                <a:gd name="T47" fmla="*/ 56 h 172"/>
                <a:gd name="T48" fmla="*/ 217 w 393"/>
                <a:gd name="T49" fmla="*/ 162 h 172"/>
                <a:gd name="T50" fmla="*/ 190 w 393"/>
                <a:gd name="T51" fmla="*/ 172 h 172"/>
                <a:gd name="T52" fmla="*/ 183 w 393"/>
                <a:gd name="T5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3" h="172">
                  <a:moveTo>
                    <a:pt x="183" y="172"/>
                  </a:moveTo>
                  <a:cubicBezTo>
                    <a:pt x="176" y="172"/>
                    <a:pt x="169" y="171"/>
                    <a:pt x="162" y="168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74" y="156"/>
                    <a:pt x="181" y="157"/>
                    <a:pt x="188" y="156"/>
                  </a:cubicBezTo>
                  <a:cubicBezTo>
                    <a:pt x="195" y="156"/>
                    <a:pt x="202" y="153"/>
                    <a:pt x="208" y="149"/>
                  </a:cubicBezTo>
                  <a:cubicBezTo>
                    <a:pt x="371" y="43"/>
                    <a:pt x="371" y="43"/>
                    <a:pt x="371" y="43"/>
                  </a:cubicBezTo>
                  <a:cubicBezTo>
                    <a:pt x="374" y="41"/>
                    <a:pt x="376" y="37"/>
                    <a:pt x="376" y="33"/>
                  </a:cubicBezTo>
                  <a:cubicBezTo>
                    <a:pt x="377" y="30"/>
                    <a:pt x="376" y="26"/>
                    <a:pt x="374" y="23"/>
                  </a:cubicBezTo>
                  <a:cubicBezTo>
                    <a:pt x="373" y="22"/>
                    <a:pt x="373" y="22"/>
                    <a:pt x="373" y="22"/>
                  </a:cubicBezTo>
                  <a:cubicBezTo>
                    <a:pt x="371" y="19"/>
                    <a:pt x="368" y="17"/>
                    <a:pt x="364" y="17"/>
                  </a:cubicBezTo>
                  <a:cubicBezTo>
                    <a:pt x="361" y="16"/>
                    <a:pt x="357" y="17"/>
                    <a:pt x="354" y="19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59" y="59"/>
                    <a:pt x="259" y="59"/>
                    <a:pt x="259" y="59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52" y="2"/>
                    <a:pt x="360" y="0"/>
                    <a:pt x="367" y="1"/>
                  </a:cubicBezTo>
                  <a:cubicBezTo>
                    <a:pt x="375" y="3"/>
                    <a:pt x="381" y="7"/>
                    <a:pt x="386" y="13"/>
                  </a:cubicBezTo>
                  <a:cubicBezTo>
                    <a:pt x="386" y="13"/>
                    <a:pt x="386" y="13"/>
                    <a:pt x="386" y="13"/>
                  </a:cubicBezTo>
                  <a:cubicBezTo>
                    <a:pt x="391" y="20"/>
                    <a:pt x="393" y="28"/>
                    <a:pt x="392" y="36"/>
                  </a:cubicBezTo>
                  <a:cubicBezTo>
                    <a:pt x="391" y="44"/>
                    <a:pt x="386" y="51"/>
                    <a:pt x="380" y="56"/>
                  </a:cubicBezTo>
                  <a:cubicBezTo>
                    <a:pt x="379" y="56"/>
                    <a:pt x="379" y="56"/>
                    <a:pt x="379" y="56"/>
                  </a:cubicBezTo>
                  <a:cubicBezTo>
                    <a:pt x="217" y="162"/>
                    <a:pt x="217" y="162"/>
                    <a:pt x="217" y="162"/>
                  </a:cubicBezTo>
                  <a:cubicBezTo>
                    <a:pt x="208" y="168"/>
                    <a:pt x="199" y="171"/>
                    <a:pt x="190" y="172"/>
                  </a:cubicBezTo>
                  <a:cubicBezTo>
                    <a:pt x="188" y="172"/>
                    <a:pt x="185" y="172"/>
                    <a:pt x="183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95" name="Freeform 956"/>
            <p:cNvSpPr>
              <a:spLocks/>
            </p:cNvSpPr>
            <p:nvPr/>
          </p:nvSpPr>
          <p:spPr bwMode="auto">
            <a:xfrm>
              <a:off x="3126604" y="1583361"/>
              <a:ext cx="233363" cy="96838"/>
            </a:xfrm>
            <a:custGeom>
              <a:avLst/>
              <a:gdLst>
                <a:gd name="T0" fmla="*/ 122 w 279"/>
                <a:gd name="T1" fmla="*/ 116 h 116"/>
                <a:gd name="T2" fmla="*/ 106 w 279"/>
                <a:gd name="T3" fmla="*/ 116 h 116"/>
                <a:gd name="T4" fmla="*/ 135 w 279"/>
                <a:gd name="T5" fmla="*/ 87 h 116"/>
                <a:gd name="T6" fmla="*/ 249 w 279"/>
                <a:gd name="T7" fmla="*/ 87 h 116"/>
                <a:gd name="T8" fmla="*/ 263 w 279"/>
                <a:gd name="T9" fmla="*/ 73 h 116"/>
                <a:gd name="T10" fmla="*/ 249 w 279"/>
                <a:gd name="T11" fmla="*/ 59 h 116"/>
                <a:gd name="T12" fmla="*/ 133 w 279"/>
                <a:gd name="T13" fmla="*/ 59 h 116"/>
                <a:gd name="T14" fmla="*/ 92 w 279"/>
                <a:gd name="T15" fmla="*/ 32 h 116"/>
                <a:gd name="T16" fmla="*/ 64 w 279"/>
                <a:gd name="T17" fmla="*/ 20 h 116"/>
                <a:gd name="T18" fmla="*/ 35 w 279"/>
                <a:gd name="T19" fmla="*/ 16 h 116"/>
                <a:gd name="T20" fmla="*/ 0 w 279"/>
                <a:gd name="T21" fmla="*/ 16 h 116"/>
                <a:gd name="T22" fmla="*/ 0 w 279"/>
                <a:gd name="T23" fmla="*/ 0 h 116"/>
                <a:gd name="T24" fmla="*/ 35 w 279"/>
                <a:gd name="T25" fmla="*/ 0 h 116"/>
                <a:gd name="T26" fmla="*/ 69 w 279"/>
                <a:gd name="T27" fmla="*/ 5 h 116"/>
                <a:gd name="T28" fmla="*/ 100 w 279"/>
                <a:gd name="T29" fmla="*/ 19 h 116"/>
                <a:gd name="T30" fmla="*/ 138 w 279"/>
                <a:gd name="T31" fmla="*/ 43 h 116"/>
                <a:gd name="T32" fmla="*/ 249 w 279"/>
                <a:gd name="T33" fmla="*/ 43 h 116"/>
                <a:gd name="T34" fmla="*/ 279 w 279"/>
                <a:gd name="T35" fmla="*/ 73 h 116"/>
                <a:gd name="T36" fmla="*/ 249 w 279"/>
                <a:gd name="T37" fmla="*/ 102 h 116"/>
                <a:gd name="T38" fmla="*/ 135 w 279"/>
                <a:gd name="T39" fmla="*/ 102 h 116"/>
                <a:gd name="T40" fmla="*/ 122 w 279"/>
                <a:gd name="T4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9" h="116">
                  <a:moveTo>
                    <a:pt x="122" y="116"/>
                  </a:moveTo>
                  <a:cubicBezTo>
                    <a:pt x="106" y="116"/>
                    <a:pt x="106" y="116"/>
                    <a:pt x="106" y="116"/>
                  </a:cubicBezTo>
                  <a:cubicBezTo>
                    <a:pt x="106" y="100"/>
                    <a:pt x="119" y="87"/>
                    <a:pt x="135" y="87"/>
                  </a:cubicBezTo>
                  <a:cubicBezTo>
                    <a:pt x="249" y="87"/>
                    <a:pt x="249" y="87"/>
                    <a:pt x="249" y="87"/>
                  </a:cubicBezTo>
                  <a:cubicBezTo>
                    <a:pt x="257" y="87"/>
                    <a:pt x="263" y="80"/>
                    <a:pt x="263" y="73"/>
                  </a:cubicBezTo>
                  <a:cubicBezTo>
                    <a:pt x="263" y="65"/>
                    <a:pt x="257" y="59"/>
                    <a:pt x="249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3" y="27"/>
                    <a:pt x="74" y="23"/>
                    <a:pt x="64" y="20"/>
                  </a:cubicBezTo>
                  <a:cubicBezTo>
                    <a:pt x="55" y="17"/>
                    <a:pt x="45" y="16"/>
                    <a:pt x="35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6" y="0"/>
                    <a:pt x="58" y="2"/>
                    <a:pt x="69" y="5"/>
                  </a:cubicBezTo>
                  <a:cubicBezTo>
                    <a:pt x="80" y="8"/>
                    <a:pt x="90" y="13"/>
                    <a:pt x="100" y="19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249" y="43"/>
                    <a:pt x="249" y="43"/>
                    <a:pt x="249" y="43"/>
                  </a:cubicBezTo>
                  <a:cubicBezTo>
                    <a:pt x="265" y="43"/>
                    <a:pt x="279" y="57"/>
                    <a:pt x="279" y="73"/>
                  </a:cubicBezTo>
                  <a:cubicBezTo>
                    <a:pt x="279" y="89"/>
                    <a:pt x="265" y="102"/>
                    <a:pt x="249" y="102"/>
                  </a:cubicBezTo>
                  <a:cubicBezTo>
                    <a:pt x="135" y="102"/>
                    <a:pt x="135" y="102"/>
                    <a:pt x="135" y="102"/>
                  </a:cubicBezTo>
                  <a:cubicBezTo>
                    <a:pt x="128" y="102"/>
                    <a:pt x="122" y="108"/>
                    <a:pt x="12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4" name="Группа 3853"/>
          <p:cNvGrpSpPr/>
          <p:nvPr/>
        </p:nvGrpSpPr>
        <p:grpSpPr>
          <a:xfrm>
            <a:off x="430428" y="2373860"/>
            <a:ext cx="294085" cy="304800"/>
            <a:chOff x="573904" y="1999286"/>
            <a:chExt cx="392113" cy="406400"/>
          </a:xfrm>
          <a:solidFill>
            <a:schemeClr val="accent1"/>
          </a:solidFill>
        </p:grpSpPr>
        <p:sp>
          <p:nvSpPr>
            <p:cNvPr id="3010" name="Freeform 971"/>
            <p:cNvSpPr>
              <a:spLocks/>
            </p:cNvSpPr>
            <p:nvPr/>
          </p:nvSpPr>
          <p:spPr bwMode="auto">
            <a:xfrm>
              <a:off x="573904" y="2046911"/>
              <a:ext cx="174625" cy="139700"/>
            </a:xfrm>
            <a:custGeom>
              <a:avLst/>
              <a:gdLst>
                <a:gd name="T0" fmla="*/ 48 w 110"/>
                <a:gd name="T1" fmla="*/ 88 h 88"/>
                <a:gd name="T2" fmla="*/ 0 w 110"/>
                <a:gd name="T3" fmla="*/ 56 h 88"/>
                <a:gd name="T4" fmla="*/ 83 w 110"/>
                <a:gd name="T5" fmla="*/ 0 h 88"/>
                <a:gd name="T6" fmla="*/ 110 w 110"/>
                <a:gd name="T7" fmla="*/ 18 h 88"/>
                <a:gd name="T8" fmla="*/ 105 w 110"/>
                <a:gd name="T9" fmla="*/ 25 h 88"/>
                <a:gd name="T10" fmla="*/ 83 w 110"/>
                <a:gd name="T11" fmla="*/ 10 h 88"/>
                <a:gd name="T12" fmla="*/ 15 w 110"/>
                <a:gd name="T13" fmla="*/ 56 h 88"/>
                <a:gd name="T14" fmla="*/ 48 w 110"/>
                <a:gd name="T15" fmla="*/ 78 h 88"/>
                <a:gd name="T16" fmla="*/ 105 w 110"/>
                <a:gd name="T17" fmla="*/ 40 h 88"/>
                <a:gd name="T18" fmla="*/ 110 w 110"/>
                <a:gd name="T19" fmla="*/ 47 h 88"/>
                <a:gd name="T20" fmla="*/ 48 w 110"/>
                <a:gd name="T2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88">
                  <a:moveTo>
                    <a:pt x="48" y="88"/>
                  </a:moveTo>
                  <a:lnTo>
                    <a:pt x="0" y="56"/>
                  </a:lnTo>
                  <a:lnTo>
                    <a:pt x="83" y="0"/>
                  </a:lnTo>
                  <a:lnTo>
                    <a:pt x="110" y="18"/>
                  </a:lnTo>
                  <a:lnTo>
                    <a:pt x="105" y="25"/>
                  </a:lnTo>
                  <a:lnTo>
                    <a:pt x="83" y="10"/>
                  </a:lnTo>
                  <a:lnTo>
                    <a:pt x="15" y="56"/>
                  </a:lnTo>
                  <a:lnTo>
                    <a:pt x="48" y="78"/>
                  </a:lnTo>
                  <a:lnTo>
                    <a:pt x="105" y="40"/>
                  </a:lnTo>
                  <a:lnTo>
                    <a:pt x="110" y="47"/>
                  </a:lnTo>
                  <a:lnTo>
                    <a:pt x="48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1" name="Freeform 972"/>
            <p:cNvSpPr>
              <a:spLocks/>
            </p:cNvSpPr>
            <p:nvPr/>
          </p:nvSpPr>
          <p:spPr bwMode="auto">
            <a:xfrm>
              <a:off x="792979" y="2046911"/>
              <a:ext cx="173038" cy="139700"/>
            </a:xfrm>
            <a:custGeom>
              <a:avLst/>
              <a:gdLst>
                <a:gd name="T0" fmla="*/ 61 w 109"/>
                <a:gd name="T1" fmla="*/ 88 h 88"/>
                <a:gd name="T2" fmla="*/ 0 w 109"/>
                <a:gd name="T3" fmla="*/ 47 h 88"/>
                <a:gd name="T4" fmla="*/ 4 w 109"/>
                <a:gd name="T5" fmla="*/ 40 h 88"/>
                <a:gd name="T6" fmla="*/ 61 w 109"/>
                <a:gd name="T7" fmla="*/ 78 h 88"/>
                <a:gd name="T8" fmla="*/ 95 w 109"/>
                <a:gd name="T9" fmla="*/ 56 h 88"/>
                <a:gd name="T10" fmla="*/ 27 w 109"/>
                <a:gd name="T11" fmla="*/ 10 h 88"/>
                <a:gd name="T12" fmla="*/ 4 w 109"/>
                <a:gd name="T13" fmla="*/ 25 h 88"/>
                <a:gd name="T14" fmla="*/ 0 w 109"/>
                <a:gd name="T15" fmla="*/ 18 h 88"/>
                <a:gd name="T16" fmla="*/ 27 w 109"/>
                <a:gd name="T17" fmla="*/ 0 h 88"/>
                <a:gd name="T18" fmla="*/ 109 w 109"/>
                <a:gd name="T19" fmla="*/ 56 h 88"/>
                <a:gd name="T20" fmla="*/ 61 w 109"/>
                <a:gd name="T2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88">
                  <a:moveTo>
                    <a:pt x="61" y="88"/>
                  </a:moveTo>
                  <a:lnTo>
                    <a:pt x="0" y="47"/>
                  </a:lnTo>
                  <a:lnTo>
                    <a:pt x="4" y="40"/>
                  </a:lnTo>
                  <a:lnTo>
                    <a:pt x="61" y="78"/>
                  </a:lnTo>
                  <a:lnTo>
                    <a:pt x="95" y="56"/>
                  </a:lnTo>
                  <a:lnTo>
                    <a:pt x="27" y="10"/>
                  </a:lnTo>
                  <a:lnTo>
                    <a:pt x="4" y="25"/>
                  </a:lnTo>
                  <a:lnTo>
                    <a:pt x="0" y="18"/>
                  </a:lnTo>
                  <a:lnTo>
                    <a:pt x="27" y="0"/>
                  </a:lnTo>
                  <a:lnTo>
                    <a:pt x="109" y="56"/>
                  </a:lnTo>
                  <a:lnTo>
                    <a:pt x="61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2" name="Freeform 973"/>
            <p:cNvSpPr>
              <a:spLocks/>
            </p:cNvSpPr>
            <p:nvPr/>
          </p:nvSpPr>
          <p:spPr bwMode="auto">
            <a:xfrm>
              <a:off x="643754" y="2265986"/>
              <a:ext cx="252413" cy="139700"/>
            </a:xfrm>
            <a:custGeom>
              <a:avLst/>
              <a:gdLst>
                <a:gd name="T0" fmla="*/ 80 w 159"/>
                <a:gd name="T1" fmla="*/ 88 h 88"/>
                <a:gd name="T2" fmla="*/ 0 w 159"/>
                <a:gd name="T3" fmla="*/ 35 h 88"/>
                <a:gd name="T4" fmla="*/ 0 w 159"/>
                <a:gd name="T5" fmla="*/ 0 h 88"/>
                <a:gd name="T6" fmla="*/ 9 w 159"/>
                <a:gd name="T7" fmla="*/ 0 h 88"/>
                <a:gd name="T8" fmla="*/ 9 w 159"/>
                <a:gd name="T9" fmla="*/ 30 h 88"/>
                <a:gd name="T10" fmla="*/ 80 w 159"/>
                <a:gd name="T11" fmla="*/ 78 h 88"/>
                <a:gd name="T12" fmla="*/ 151 w 159"/>
                <a:gd name="T13" fmla="*/ 30 h 88"/>
                <a:gd name="T14" fmla="*/ 151 w 159"/>
                <a:gd name="T15" fmla="*/ 0 h 88"/>
                <a:gd name="T16" fmla="*/ 159 w 159"/>
                <a:gd name="T17" fmla="*/ 0 h 88"/>
                <a:gd name="T18" fmla="*/ 159 w 159"/>
                <a:gd name="T19" fmla="*/ 35 h 88"/>
                <a:gd name="T20" fmla="*/ 80 w 159"/>
                <a:gd name="T2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88">
                  <a:moveTo>
                    <a:pt x="80" y="88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0"/>
                  </a:lnTo>
                  <a:lnTo>
                    <a:pt x="80" y="78"/>
                  </a:lnTo>
                  <a:lnTo>
                    <a:pt x="151" y="30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59" y="35"/>
                  </a:lnTo>
                  <a:lnTo>
                    <a:pt x="8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3" name="Freeform 974"/>
            <p:cNvSpPr>
              <a:spLocks noEditPoints="1"/>
            </p:cNvSpPr>
            <p:nvPr/>
          </p:nvSpPr>
          <p:spPr bwMode="auto">
            <a:xfrm>
              <a:off x="759642" y="2170736"/>
              <a:ext cx="206375" cy="138113"/>
            </a:xfrm>
            <a:custGeom>
              <a:avLst/>
              <a:gdLst>
                <a:gd name="T0" fmla="*/ 48 w 130"/>
                <a:gd name="T1" fmla="*/ 87 h 87"/>
                <a:gd name="T2" fmla="*/ 0 w 130"/>
                <a:gd name="T3" fmla="*/ 55 h 87"/>
                <a:gd name="T4" fmla="*/ 82 w 130"/>
                <a:gd name="T5" fmla="*/ 0 h 87"/>
                <a:gd name="T6" fmla="*/ 130 w 130"/>
                <a:gd name="T7" fmla="*/ 32 h 87"/>
                <a:gd name="T8" fmla="*/ 48 w 130"/>
                <a:gd name="T9" fmla="*/ 87 h 87"/>
                <a:gd name="T10" fmla="*/ 14 w 130"/>
                <a:gd name="T11" fmla="*/ 55 h 87"/>
                <a:gd name="T12" fmla="*/ 48 w 130"/>
                <a:gd name="T13" fmla="*/ 78 h 87"/>
                <a:gd name="T14" fmla="*/ 116 w 130"/>
                <a:gd name="T15" fmla="*/ 32 h 87"/>
                <a:gd name="T16" fmla="*/ 82 w 130"/>
                <a:gd name="T17" fmla="*/ 10 h 87"/>
                <a:gd name="T18" fmla="*/ 14 w 130"/>
                <a:gd name="T19" fmla="*/ 5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87">
                  <a:moveTo>
                    <a:pt x="48" y="87"/>
                  </a:moveTo>
                  <a:lnTo>
                    <a:pt x="0" y="55"/>
                  </a:lnTo>
                  <a:lnTo>
                    <a:pt x="82" y="0"/>
                  </a:lnTo>
                  <a:lnTo>
                    <a:pt x="130" y="32"/>
                  </a:lnTo>
                  <a:lnTo>
                    <a:pt x="48" y="87"/>
                  </a:lnTo>
                  <a:close/>
                  <a:moveTo>
                    <a:pt x="14" y="55"/>
                  </a:moveTo>
                  <a:lnTo>
                    <a:pt x="48" y="78"/>
                  </a:lnTo>
                  <a:lnTo>
                    <a:pt x="116" y="32"/>
                  </a:lnTo>
                  <a:lnTo>
                    <a:pt x="82" y="10"/>
                  </a:lnTo>
                  <a:lnTo>
                    <a:pt x="1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4" name="Freeform 975"/>
            <p:cNvSpPr>
              <a:spLocks noEditPoints="1"/>
            </p:cNvSpPr>
            <p:nvPr/>
          </p:nvSpPr>
          <p:spPr bwMode="auto">
            <a:xfrm>
              <a:off x="573904" y="2170736"/>
              <a:ext cx="207963" cy="138113"/>
            </a:xfrm>
            <a:custGeom>
              <a:avLst/>
              <a:gdLst>
                <a:gd name="T0" fmla="*/ 83 w 131"/>
                <a:gd name="T1" fmla="*/ 87 h 87"/>
                <a:gd name="T2" fmla="*/ 0 w 131"/>
                <a:gd name="T3" fmla="*/ 32 h 87"/>
                <a:gd name="T4" fmla="*/ 48 w 131"/>
                <a:gd name="T5" fmla="*/ 0 h 87"/>
                <a:gd name="T6" fmla="*/ 131 w 131"/>
                <a:gd name="T7" fmla="*/ 55 h 87"/>
                <a:gd name="T8" fmla="*/ 83 w 131"/>
                <a:gd name="T9" fmla="*/ 87 h 87"/>
                <a:gd name="T10" fmla="*/ 15 w 131"/>
                <a:gd name="T11" fmla="*/ 32 h 87"/>
                <a:gd name="T12" fmla="*/ 83 w 131"/>
                <a:gd name="T13" fmla="*/ 78 h 87"/>
                <a:gd name="T14" fmla="*/ 117 w 131"/>
                <a:gd name="T15" fmla="*/ 55 h 87"/>
                <a:gd name="T16" fmla="*/ 48 w 131"/>
                <a:gd name="T17" fmla="*/ 10 h 87"/>
                <a:gd name="T18" fmla="*/ 15 w 131"/>
                <a:gd name="T19" fmla="*/ 3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87">
                  <a:moveTo>
                    <a:pt x="83" y="87"/>
                  </a:moveTo>
                  <a:lnTo>
                    <a:pt x="0" y="32"/>
                  </a:lnTo>
                  <a:lnTo>
                    <a:pt x="48" y="0"/>
                  </a:lnTo>
                  <a:lnTo>
                    <a:pt x="131" y="55"/>
                  </a:lnTo>
                  <a:lnTo>
                    <a:pt x="83" y="87"/>
                  </a:lnTo>
                  <a:close/>
                  <a:moveTo>
                    <a:pt x="15" y="32"/>
                  </a:moveTo>
                  <a:lnTo>
                    <a:pt x="83" y="78"/>
                  </a:lnTo>
                  <a:lnTo>
                    <a:pt x="117" y="55"/>
                  </a:lnTo>
                  <a:lnTo>
                    <a:pt x="48" y="10"/>
                  </a:lnTo>
                  <a:lnTo>
                    <a:pt x="15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5" name="Rectangle 976"/>
            <p:cNvSpPr>
              <a:spLocks noChangeArrowheads="1"/>
            </p:cNvSpPr>
            <p:nvPr/>
          </p:nvSpPr>
          <p:spPr bwMode="auto">
            <a:xfrm>
              <a:off x="764404" y="2258049"/>
              <a:ext cx="12700" cy="139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6" name="Freeform 977"/>
            <p:cNvSpPr>
              <a:spLocks/>
            </p:cNvSpPr>
            <p:nvPr/>
          </p:nvSpPr>
          <p:spPr bwMode="auto">
            <a:xfrm>
              <a:off x="638992" y="2110411"/>
              <a:ext cx="261938" cy="155575"/>
            </a:xfrm>
            <a:custGeom>
              <a:avLst/>
              <a:gdLst>
                <a:gd name="T0" fmla="*/ 83 w 165"/>
                <a:gd name="T1" fmla="*/ 98 h 98"/>
                <a:gd name="T2" fmla="*/ 0 w 165"/>
                <a:gd name="T3" fmla="*/ 43 h 98"/>
                <a:gd name="T4" fmla="*/ 64 w 165"/>
                <a:gd name="T5" fmla="*/ 0 h 98"/>
                <a:gd name="T6" fmla="*/ 69 w 165"/>
                <a:gd name="T7" fmla="*/ 7 h 98"/>
                <a:gd name="T8" fmla="*/ 15 w 165"/>
                <a:gd name="T9" fmla="*/ 43 h 98"/>
                <a:gd name="T10" fmla="*/ 83 w 165"/>
                <a:gd name="T11" fmla="*/ 88 h 98"/>
                <a:gd name="T12" fmla="*/ 151 w 165"/>
                <a:gd name="T13" fmla="*/ 43 h 98"/>
                <a:gd name="T14" fmla="*/ 97 w 165"/>
                <a:gd name="T15" fmla="*/ 7 h 98"/>
                <a:gd name="T16" fmla="*/ 101 w 165"/>
                <a:gd name="T17" fmla="*/ 0 h 98"/>
                <a:gd name="T18" fmla="*/ 165 w 165"/>
                <a:gd name="T19" fmla="*/ 43 h 98"/>
                <a:gd name="T20" fmla="*/ 83 w 165"/>
                <a:gd name="T21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5" h="98">
                  <a:moveTo>
                    <a:pt x="83" y="98"/>
                  </a:moveTo>
                  <a:lnTo>
                    <a:pt x="0" y="43"/>
                  </a:lnTo>
                  <a:lnTo>
                    <a:pt x="64" y="0"/>
                  </a:lnTo>
                  <a:lnTo>
                    <a:pt x="69" y="7"/>
                  </a:lnTo>
                  <a:lnTo>
                    <a:pt x="15" y="43"/>
                  </a:lnTo>
                  <a:lnTo>
                    <a:pt x="83" y="88"/>
                  </a:lnTo>
                  <a:lnTo>
                    <a:pt x="151" y="43"/>
                  </a:lnTo>
                  <a:lnTo>
                    <a:pt x="97" y="7"/>
                  </a:lnTo>
                  <a:lnTo>
                    <a:pt x="101" y="0"/>
                  </a:lnTo>
                  <a:lnTo>
                    <a:pt x="165" y="43"/>
                  </a:lnTo>
                  <a:lnTo>
                    <a:pt x="83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7" name="Rectangle 978"/>
            <p:cNvSpPr>
              <a:spLocks noChangeArrowheads="1"/>
            </p:cNvSpPr>
            <p:nvPr/>
          </p:nvSpPr>
          <p:spPr bwMode="auto">
            <a:xfrm>
              <a:off x="764404" y="2008811"/>
              <a:ext cx="12700" cy="147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8" name="Freeform 979"/>
            <p:cNvSpPr>
              <a:spLocks/>
            </p:cNvSpPr>
            <p:nvPr/>
          </p:nvSpPr>
          <p:spPr bwMode="auto">
            <a:xfrm>
              <a:off x="737417" y="1999286"/>
              <a:ext cx="66675" cy="42863"/>
            </a:xfrm>
            <a:custGeom>
              <a:avLst/>
              <a:gdLst>
                <a:gd name="T0" fmla="*/ 36 w 42"/>
                <a:gd name="T1" fmla="*/ 27 h 27"/>
                <a:gd name="T2" fmla="*/ 21 w 42"/>
                <a:gd name="T3" fmla="*/ 12 h 27"/>
                <a:gd name="T4" fmla="*/ 5 w 42"/>
                <a:gd name="T5" fmla="*/ 27 h 27"/>
                <a:gd name="T6" fmla="*/ 0 w 42"/>
                <a:gd name="T7" fmla="*/ 21 h 27"/>
                <a:gd name="T8" fmla="*/ 21 w 42"/>
                <a:gd name="T9" fmla="*/ 0 h 27"/>
                <a:gd name="T10" fmla="*/ 42 w 42"/>
                <a:gd name="T11" fmla="*/ 21 h 27"/>
                <a:gd name="T12" fmla="*/ 36 w 42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7">
                  <a:moveTo>
                    <a:pt x="36" y="27"/>
                  </a:moveTo>
                  <a:lnTo>
                    <a:pt x="21" y="12"/>
                  </a:lnTo>
                  <a:lnTo>
                    <a:pt x="5" y="27"/>
                  </a:lnTo>
                  <a:lnTo>
                    <a:pt x="0" y="21"/>
                  </a:lnTo>
                  <a:lnTo>
                    <a:pt x="21" y="0"/>
                  </a:lnTo>
                  <a:lnTo>
                    <a:pt x="42" y="21"/>
                  </a:lnTo>
                  <a:lnTo>
                    <a:pt x="36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5" name="Группа 3854"/>
          <p:cNvGrpSpPr/>
          <p:nvPr/>
        </p:nvGrpSpPr>
        <p:grpSpPr>
          <a:xfrm>
            <a:off x="888819" y="2373860"/>
            <a:ext cx="304800" cy="305991"/>
            <a:chOff x="1185092" y="1999286"/>
            <a:chExt cx="406400" cy="407988"/>
          </a:xfrm>
          <a:solidFill>
            <a:schemeClr val="accent1"/>
          </a:solidFill>
        </p:grpSpPr>
        <p:sp>
          <p:nvSpPr>
            <p:cNvPr id="3027" name="Freeform 988"/>
            <p:cNvSpPr>
              <a:spLocks/>
            </p:cNvSpPr>
            <p:nvPr/>
          </p:nvSpPr>
          <p:spPr bwMode="auto">
            <a:xfrm>
              <a:off x="1416867" y="2092949"/>
              <a:ext cx="82550" cy="82550"/>
            </a:xfrm>
            <a:custGeom>
              <a:avLst/>
              <a:gdLst>
                <a:gd name="T0" fmla="*/ 83 w 98"/>
                <a:gd name="T1" fmla="*/ 98 h 98"/>
                <a:gd name="T2" fmla="*/ 0 w 98"/>
                <a:gd name="T3" fmla="*/ 15 h 98"/>
                <a:gd name="T4" fmla="*/ 4 w 98"/>
                <a:gd name="T5" fmla="*/ 0 h 98"/>
                <a:gd name="T6" fmla="*/ 98 w 98"/>
                <a:gd name="T7" fmla="*/ 94 h 98"/>
                <a:gd name="T8" fmla="*/ 83 w 98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8">
                  <a:moveTo>
                    <a:pt x="83" y="98"/>
                  </a:moveTo>
                  <a:cubicBezTo>
                    <a:pt x="72" y="58"/>
                    <a:pt x="40" y="26"/>
                    <a:pt x="0" y="1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9" y="13"/>
                    <a:pt x="85" y="49"/>
                    <a:pt x="98" y="94"/>
                  </a:cubicBezTo>
                  <a:lnTo>
                    <a:pt x="83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28" name="Freeform 989"/>
            <p:cNvSpPr>
              <a:spLocks/>
            </p:cNvSpPr>
            <p:nvPr/>
          </p:nvSpPr>
          <p:spPr bwMode="auto">
            <a:xfrm>
              <a:off x="1278754" y="2092949"/>
              <a:ext cx="82550" cy="82550"/>
            </a:xfrm>
            <a:custGeom>
              <a:avLst/>
              <a:gdLst>
                <a:gd name="T0" fmla="*/ 15 w 99"/>
                <a:gd name="T1" fmla="*/ 98 h 98"/>
                <a:gd name="T2" fmla="*/ 0 w 99"/>
                <a:gd name="T3" fmla="*/ 94 h 98"/>
                <a:gd name="T4" fmla="*/ 94 w 99"/>
                <a:gd name="T5" fmla="*/ 0 h 98"/>
                <a:gd name="T6" fmla="*/ 99 w 99"/>
                <a:gd name="T7" fmla="*/ 15 h 98"/>
                <a:gd name="T8" fmla="*/ 15 w 99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8">
                  <a:moveTo>
                    <a:pt x="15" y="98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13" y="49"/>
                    <a:pt x="49" y="13"/>
                    <a:pt x="94" y="0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59" y="26"/>
                    <a:pt x="27" y="58"/>
                    <a:pt x="15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29" name="Freeform 990"/>
            <p:cNvSpPr>
              <a:spLocks/>
            </p:cNvSpPr>
            <p:nvPr/>
          </p:nvSpPr>
          <p:spPr bwMode="auto">
            <a:xfrm>
              <a:off x="1278754" y="2231061"/>
              <a:ext cx="82550" cy="82550"/>
            </a:xfrm>
            <a:custGeom>
              <a:avLst/>
              <a:gdLst>
                <a:gd name="T0" fmla="*/ 94 w 99"/>
                <a:gd name="T1" fmla="*/ 99 h 99"/>
                <a:gd name="T2" fmla="*/ 0 w 99"/>
                <a:gd name="T3" fmla="*/ 5 h 99"/>
                <a:gd name="T4" fmla="*/ 15 w 99"/>
                <a:gd name="T5" fmla="*/ 0 h 99"/>
                <a:gd name="T6" fmla="*/ 99 w 99"/>
                <a:gd name="T7" fmla="*/ 84 h 99"/>
                <a:gd name="T8" fmla="*/ 94 w 99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9">
                  <a:moveTo>
                    <a:pt x="94" y="99"/>
                  </a:moveTo>
                  <a:cubicBezTo>
                    <a:pt x="49" y="86"/>
                    <a:pt x="13" y="50"/>
                    <a:pt x="0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7" y="40"/>
                    <a:pt x="59" y="72"/>
                    <a:pt x="99" y="84"/>
                  </a:cubicBezTo>
                  <a:lnTo>
                    <a:pt x="94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0" name="Freeform 991"/>
            <p:cNvSpPr>
              <a:spLocks/>
            </p:cNvSpPr>
            <p:nvPr/>
          </p:nvSpPr>
          <p:spPr bwMode="auto">
            <a:xfrm>
              <a:off x="1416867" y="2231061"/>
              <a:ext cx="82550" cy="82550"/>
            </a:xfrm>
            <a:custGeom>
              <a:avLst/>
              <a:gdLst>
                <a:gd name="T0" fmla="*/ 4 w 98"/>
                <a:gd name="T1" fmla="*/ 99 h 99"/>
                <a:gd name="T2" fmla="*/ 0 w 98"/>
                <a:gd name="T3" fmla="*/ 84 h 99"/>
                <a:gd name="T4" fmla="*/ 83 w 98"/>
                <a:gd name="T5" fmla="*/ 0 h 99"/>
                <a:gd name="T6" fmla="*/ 98 w 98"/>
                <a:gd name="T7" fmla="*/ 5 h 99"/>
                <a:gd name="T8" fmla="*/ 4 w 98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9">
                  <a:moveTo>
                    <a:pt x="4" y="99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0" y="72"/>
                    <a:pt x="72" y="40"/>
                    <a:pt x="83" y="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85" y="50"/>
                    <a:pt x="49" y="86"/>
                    <a:pt x="4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1" name="Freeform 992"/>
            <p:cNvSpPr>
              <a:spLocks noEditPoints="1"/>
            </p:cNvSpPr>
            <p:nvPr/>
          </p:nvSpPr>
          <p:spPr bwMode="auto">
            <a:xfrm>
              <a:off x="1185092" y="1999286"/>
              <a:ext cx="406400" cy="407988"/>
            </a:xfrm>
            <a:custGeom>
              <a:avLst/>
              <a:gdLst>
                <a:gd name="T0" fmla="*/ 128 w 256"/>
                <a:gd name="T1" fmla="*/ 257 h 257"/>
                <a:gd name="T2" fmla="*/ 81 w 256"/>
                <a:gd name="T3" fmla="*/ 209 h 257"/>
                <a:gd name="T4" fmla="*/ 106 w 256"/>
                <a:gd name="T5" fmla="*/ 209 h 257"/>
                <a:gd name="T6" fmla="*/ 106 w 256"/>
                <a:gd name="T7" fmla="*/ 151 h 257"/>
                <a:gd name="T8" fmla="*/ 48 w 256"/>
                <a:gd name="T9" fmla="*/ 151 h 257"/>
                <a:gd name="T10" fmla="*/ 48 w 256"/>
                <a:gd name="T11" fmla="*/ 176 h 257"/>
                <a:gd name="T12" fmla="*/ 0 w 256"/>
                <a:gd name="T13" fmla="*/ 129 h 257"/>
                <a:gd name="T14" fmla="*/ 48 w 256"/>
                <a:gd name="T15" fmla="*/ 81 h 257"/>
                <a:gd name="T16" fmla="*/ 48 w 256"/>
                <a:gd name="T17" fmla="*/ 106 h 257"/>
                <a:gd name="T18" fmla="*/ 106 w 256"/>
                <a:gd name="T19" fmla="*/ 106 h 257"/>
                <a:gd name="T20" fmla="*/ 106 w 256"/>
                <a:gd name="T21" fmla="*/ 48 h 257"/>
                <a:gd name="T22" fmla="*/ 81 w 256"/>
                <a:gd name="T23" fmla="*/ 48 h 257"/>
                <a:gd name="T24" fmla="*/ 128 w 256"/>
                <a:gd name="T25" fmla="*/ 0 h 257"/>
                <a:gd name="T26" fmla="*/ 176 w 256"/>
                <a:gd name="T27" fmla="*/ 48 h 257"/>
                <a:gd name="T28" fmla="*/ 152 w 256"/>
                <a:gd name="T29" fmla="*/ 48 h 257"/>
                <a:gd name="T30" fmla="*/ 152 w 256"/>
                <a:gd name="T31" fmla="*/ 106 h 257"/>
                <a:gd name="T32" fmla="*/ 209 w 256"/>
                <a:gd name="T33" fmla="*/ 106 h 257"/>
                <a:gd name="T34" fmla="*/ 209 w 256"/>
                <a:gd name="T35" fmla="*/ 81 h 257"/>
                <a:gd name="T36" fmla="*/ 256 w 256"/>
                <a:gd name="T37" fmla="*/ 129 h 257"/>
                <a:gd name="T38" fmla="*/ 209 w 256"/>
                <a:gd name="T39" fmla="*/ 176 h 257"/>
                <a:gd name="T40" fmla="*/ 209 w 256"/>
                <a:gd name="T41" fmla="*/ 151 h 257"/>
                <a:gd name="T42" fmla="*/ 152 w 256"/>
                <a:gd name="T43" fmla="*/ 151 h 257"/>
                <a:gd name="T44" fmla="*/ 152 w 256"/>
                <a:gd name="T45" fmla="*/ 209 h 257"/>
                <a:gd name="T46" fmla="*/ 176 w 256"/>
                <a:gd name="T47" fmla="*/ 209 h 257"/>
                <a:gd name="T48" fmla="*/ 128 w 256"/>
                <a:gd name="T49" fmla="*/ 257 h 257"/>
                <a:gd name="T50" fmla="*/ 101 w 256"/>
                <a:gd name="T51" fmla="*/ 217 h 257"/>
                <a:gd name="T52" fmla="*/ 128 w 256"/>
                <a:gd name="T53" fmla="*/ 245 h 257"/>
                <a:gd name="T54" fmla="*/ 156 w 256"/>
                <a:gd name="T55" fmla="*/ 217 h 257"/>
                <a:gd name="T56" fmla="*/ 143 w 256"/>
                <a:gd name="T57" fmla="*/ 217 h 257"/>
                <a:gd name="T58" fmla="*/ 143 w 256"/>
                <a:gd name="T59" fmla="*/ 143 h 257"/>
                <a:gd name="T60" fmla="*/ 218 w 256"/>
                <a:gd name="T61" fmla="*/ 143 h 257"/>
                <a:gd name="T62" fmla="*/ 218 w 256"/>
                <a:gd name="T63" fmla="*/ 156 h 257"/>
                <a:gd name="T64" fmla="*/ 245 w 256"/>
                <a:gd name="T65" fmla="*/ 129 h 257"/>
                <a:gd name="T66" fmla="*/ 218 w 256"/>
                <a:gd name="T67" fmla="*/ 101 h 257"/>
                <a:gd name="T68" fmla="*/ 218 w 256"/>
                <a:gd name="T69" fmla="*/ 114 h 257"/>
                <a:gd name="T70" fmla="*/ 143 w 256"/>
                <a:gd name="T71" fmla="*/ 114 h 257"/>
                <a:gd name="T72" fmla="*/ 143 w 256"/>
                <a:gd name="T73" fmla="*/ 39 h 257"/>
                <a:gd name="T74" fmla="*/ 156 w 256"/>
                <a:gd name="T75" fmla="*/ 39 h 257"/>
                <a:gd name="T76" fmla="*/ 128 w 256"/>
                <a:gd name="T77" fmla="*/ 12 h 257"/>
                <a:gd name="T78" fmla="*/ 101 w 256"/>
                <a:gd name="T79" fmla="*/ 39 h 257"/>
                <a:gd name="T80" fmla="*/ 114 w 256"/>
                <a:gd name="T81" fmla="*/ 39 h 257"/>
                <a:gd name="T82" fmla="*/ 114 w 256"/>
                <a:gd name="T83" fmla="*/ 114 h 257"/>
                <a:gd name="T84" fmla="*/ 40 w 256"/>
                <a:gd name="T85" fmla="*/ 114 h 257"/>
                <a:gd name="T86" fmla="*/ 40 w 256"/>
                <a:gd name="T87" fmla="*/ 101 h 257"/>
                <a:gd name="T88" fmla="*/ 12 w 256"/>
                <a:gd name="T89" fmla="*/ 129 h 257"/>
                <a:gd name="T90" fmla="*/ 40 w 256"/>
                <a:gd name="T91" fmla="*/ 156 h 257"/>
                <a:gd name="T92" fmla="*/ 40 w 256"/>
                <a:gd name="T93" fmla="*/ 143 h 257"/>
                <a:gd name="T94" fmla="*/ 114 w 256"/>
                <a:gd name="T95" fmla="*/ 143 h 257"/>
                <a:gd name="T96" fmla="*/ 114 w 256"/>
                <a:gd name="T97" fmla="*/ 217 h 257"/>
                <a:gd name="T98" fmla="*/ 101 w 256"/>
                <a:gd name="T99" fmla="*/ 21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257">
                  <a:moveTo>
                    <a:pt x="128" y="257"/>
                  </a:moveTo>
                  <a:lnTo>
                    <a:pt x="81" y="209"/>
                  </a:lnTo>
                  <a:lnTo>
                    <a:pt x="106" y="209"/>
                  </a:lnTo>
                  <a:lnTo>
                    <a:pt x="106" y="151"/>
                  </a:lnTo>
                  <a:lnTo>
                    <a:pt x="48" y="151"/>
                  </a:lnTo>
                  <a:lnTo>
                    <a:pt x="48" y="176"/>
                  </a:lnTo>
                  <a:lnTo>
                    <a:pt x="0" y="129"/>
                  </a:lnTo>
                  <a:lnTo>
                    <a:pt x="48" y="81"/>
                  </a:lnTo>
                  <a:lnTo>
                    <a:pt x="48" y="106"/>
                  </a:lnTo>
                  <a:lnTo>
                    <a:pt x="106" y="106"/>
                  </a:lnTo>
                  <a:lnTo>
                    <a:pt x="106" y="48"/>
                  </a:lnTo>
                  <a:lnTo>
                    <a:pt x="81" y="48"/>
                  </a:lnTo>
                  <a:lnTo>
                    <a:pt x="128" y="0"/>
                  </a:lnTo>
                  <a:lnTo>
                    <a:pt x="176" y="48"/>
                  </a:lnTo>
                  <a:lnTo>
                    <a:pt x="152" y="48"/>
                  </a:lnTo>
                  <a:lnTo>
                    <a:pt x="152" y="106"/>
                  </a:lnTo>
                  <a:lnTo>
                    <a:pt x="209" y="106"/>
                  </a:lnTo>
                  <a:lnTo>
                    <a:pt x="209" y="81"/>
                  </a:lnTo>
                  <a:lnTo>
                    <a:pt x="256" y="129"/>
                  </a:lnTo>
                  <a:lnTo>
                    <a:pt x="209" y="176"/>
                  </a:lnTo>
                  <a:lnTo>
                    <a:pt x="209" y="151"/>
                  </a:lnTo>
                  <a:lnTo>
                    <a:pt x="152" y="151"/>
                  </a:lnTo>
                  <a:lnTo>
                    <a:pt x="152" y="209"/>
                  </a:lnTo>
                  <a:lnTo>
                    <a:pt x="176" y="209"/>
                  </a:lnTo>
                  <a:lnTo>
                    <a:pt x="128" y="257"/>
                  </a:lnTo>
                  <a:close/>
                  <a:moveTo>
                    <a:pt x="101" y="217"/>
                  </a:moveTo>
                  <a:lnTo>
                    <a:pt x="128" y="245"/>
                  </a:lnTo>
                  <a:lnTo>
                    <a:pt x="156" y="217"/>
                  </a:lnTo>
                  <a:lnTo>
                    <a:pt x="143" y="217"/>
                  </a:lnTo>
                  <a:lnTo>
                    <a:pt x="143" y="143"/>
                  </a:lnTo>
                  <a:lnTo>
                    <a:pt x="218" y="143"/>
                  </a:lnTo>
                  <a:lnTo>
                    <a:pt x="218" y="156"/>
                  </a:lnTo>
                  <a:lnTo>
                    <a:pt x="245" y="129"/>
                  </a:lnTo>
                  <a:lnTo>
                    <a:pt x="218" y="101"/>
                  </a:lnTo>
                  <a:lnTo>
                    <a:pt x="218" y="114"/>
                  </a:lnTo>
                  <a:lnTo>
                    <a:pt x="143" y="114"/>
                  </a:lnTo>
                  <a:lnTo>
                    <a:pt x="143" y="39"/>
                  </a:lnTo>
                  <a:lnTo>
                    <a:pt x="156" y="39"/>
                  </a:lnTo>
                  <a:lnTo>
                    <a:pt x="128" y="12"/>
                  </a:lnTo>
                  <a:lnTo>
                    <a:pt x="101" y="39"/>
                  </a:lnTo>
                  <a:lnTo>
                    <a:pt x="114" y="39"/>
                  </a:lnTo>
                  <a:lnTo>
                    <a:pt x="114" y="114"/>
                  </a:lnTo>
                  <a:lnTo>
                    <a:pt x="40" y="114"/>
                  </a:lnTo>
                  <a:lnTo>
                    <a:pt x="40" y="101"/>
                  </a:lnTo>
                  <a:lnTo>
                    <a:pt x="12" y="129"/>
                  </a:lnTo>
                  <a:lnTo>
                    <a:pt x="40" y="156"/>
                  </a:lnTo>
                  <a:lnTo>
                    <a:pt x="40" y="143"/>
                  </a:lnTo>
                  <a:lnTo>
                    <a:pt x="114" y="143"/>
                  </a:lnTo>
                  <a:lnTo>
                    <a:pt x="114" y="217"/>
                  </a:lnTo>
                  <a:lnTo>
                    <a:pt x="101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2" name="Rectangle 993"/>
            <p:cNvSpPr>
              <a:spLocks noChangeArrowheads="1"/>
            </p:cNvSpPr>
            <p:nvPr/>
          </p:nvSpPr>
          <p:spPr bwMode="auto">
            <a:xfrm>
              <a:off x="1383529" y="2165974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3" name="Rectangle 994"/>
            <p:cNvSpPr>
              <a:spLocks noChangeArrowheads="1"/>
            </p:cNvSpPr>
            <p:nvPr/>
          </p:nvSpPr>
          <p:spPr bwMode="auto">
            <a:xfrm>
              <a:off x="1383529" y="2135811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4" name="Rectangle 995"/>
            <p:cNvSpPr>
              <a:spLocks noChangeArrowheads="1"/>
            </p:cNvSpPr>
            <p:nvPr/>
          </p:nvSpPr>
          <p:spPr bwMode="auto">
            <a:xfrm>
              <a:off x="1383529" y="2105649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5" name="Rectangle 996"/>
            <p:cNvSpPr>
              <a:spLocks noChangeArrowheads="1"/>
            </p:cNvSpPr>
            <p:nvPr/>
          </p:nvSpPr>
          <p:spPr bwMode="auto">
            <a:xfrm>
              <a:off x="1383529" y="2226299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6" name="Rectangle 997"/>
            <p:cNvSpPr>
              <a:spLocks noChangeArrowheads="1"/>
            </p:cNvSpPr>
            <p:nvPr/>
          </p:nvSpPr>
          <p:spPr bwMode="auto">
            <a:xfrm>
              <a:off x="1383529" y="2254874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7" name="Rectangle 998"/>
            <p:cNvSpPr>
              <a:spLocks noChangeArrowheads="1"/>
            </p:cNvSpPr>
            <p:nvPr/>
          </p:nvSpPr>
          <p:spPr bwMode="auto">
            <a:xfrm>
              <a:off x="1383529" y="2285036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8" name="Rectangle 999"/>
            <p:cNvSpPr>
              <a:spLocks noChangeArrowheads="1"/>
            </p:cNvSpPr>
            <p:nvPr/>
          </p:nvSpPr>
          <p:spPr bwMode="auto">
            <a:xfrm>
              <a:off x="1351779" y="219613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9" name="Rectangle 1000"/>
            <p:cNvSpPr>
              <a:spLocks noChangeArrowheads="1"/>
            </p:cNvSpPr>
            <p:nvPr/>
          </p:nvSpPr>
          <p:spPr bwMode="auto">
            <a:xfrm>
              <a:off x="1321617" y="2196136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40" name="Rectangle 1001"/>
            <p:cNvSpPr>
              <a:spLocks noChangeArrowheads="1"/>
            </p:cNvSpPr>
            <p:nvPr/>
          </p:nvSpPr>
          <p:spPr bwMode="auto">
            <a:xfrm>
              <a:off x="1293042" y="219613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41" name="Rectangle 1002"/>
            <p:cNvSpPr>
              <a:spLocks noChangeArrowheads="1"/>
            </p:cNvSpPr>
            <p:nvPr/>
          </p:nvSpPr>
          <p:spPr bwMode="auto">
            <a:xfrm>
              <a:off x="1412104" y="219613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42" name="Rectangle 1003"/>
            <p:cNvSpPr>
              <a:spLocks noChangeArrowheads="1"/>
            </p:cNvSpPr>
            <p:nvPr/>
          </p:nvSpPr>
          <p:spPr bwMode="auto">
            <a:xfrm>
              <a:off x="1442267" y="219613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43" name="Rectangle 1004"/>
            <p:cNvSpPr>
              <a:spLocks noChangeArrowheads="1"/>
            </p:cNvSpPr>
            <p:nvPr/>
          </p:nvSpPr>
          <p:spPr bwMode="auto">
            <a:xfrm>
              <a:off x="1470842" y="2196136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6" name="Группа 3855"/>
          <p:cNvGrpSpPr/>
          <p:nvPr/>
        </p:nvGrpSpPr>
        <p:grpSpPr>
          <a:xfrm>
            <a:off x="1381737" y="2376241"/>
            <a:ext cx="247650" cy="296466"/>
            <a:chOff x="1842316" y="2002461"/>
            <a:chExt cx="330200" cy="395288"/>
          </a:xfrm>
          <a:solidFill>
            <a:schemeClr val="accent1"/>
          </a:solidFill>
        </p:grpSpPr>
        <p:sp>
          <p:nvSpPr>
            <p:cNvPr id="2651" name="Freeform 1013"/>
            <p:cNvSpPr>
              <a:spLocks noEditPoints="1"/>
            </p:cNvSpPr>
            <p:nvPr/>
          </p:nvSpPr>
          <p:spPr bwMode="auto">
            <a:xfrm>
              <a:off x="1916929" y="2002461"/>
              <a:ext cx="182563" cy="261938"/>
            </a:xfrm>
            <a:custGeom>
              <a:avLst/>
              <a:gdLst>
                <a:gd name="T0" fmla="*/ 141 w 218"/>
                <a:gd name="T1" fmla="*/ 314 h 314"/>
                <a:gd name="T2" fmla="*/ 77 w 218"/>
                <a:gd name="T3" fmla="*/ 314 h 314"/>
                <a:gd name="T4" fmla="*/ 77 w 218"/>
                <a:gd name="T5" fmla="*/ 252 h 314"/>
                <a:gd name="T6" fmla="*/ 32 w 218"/>
                <a:gd name="T7" fmla="*/ 225 h 314"/>
                <a:gd name="T8" fmla="*/ 0 w 218"/>
                <a:gd name="T9" fmla="*/ 147 h 314"/>
                <a:gd name="T10" fmla="*/ 0 w 218"/>
                <a:gd name="T11" fmla="*/ 0 h 314"/>
                <a:gd name="T12" fmla="*/ 218 w 218"/>
                <a:gd name="T13" fmla="*/ 0 h 314"/>
                <a:gd name="T14" fmla="*/ 218 w 218"/>
                <a:gd name="T15" fmla="*/ 147 h 314"/>
                <a:gd name="T16" fmla="*/ 186 w 218"/>
                <a:gd name="T17" fmla="*/ 225 h 314"/>
                <a:gd name="T18" fmla="*/ 141 w 218"/>
                <a:gd name="T19" fmla="*/ 252 h 314"/>
                <a:gd name="T20" fmla="*/ 141 w 218"/>
                <a:gd name="T21" fmla="*/ 314 h 314"/>
                <a:gd name="T22" fmla="*/ 93 w 218"/>
                <a:gd name="T23" fmla="*/ 299 h 314"/>
                <a:gd name="T24" fmla="*/ 125 w 218"/>
                <a:gd name="T25" fmla="*/ 299 h 314"/>
                <a:gd name="T26" fmla="*/ 125 w 218"/>
                <a:gd name="T27" fmla="*/ 240 h 314"/>
                <a:gd name="T28" fmla="*/ 131 w 218"/>
                <a:gd name="T29" fmla="*/ 238 h 314"/>
                <a:gd name="T30" fmla="*/ 175 w 218"/>
                <a:gd name="T31" fmla="*/ 214 h 314"/>
                <a:gd name="T32" fmla="*/ 203 w 218"/>
                <a:gd name="T33" fmla="*/ 147 h 314"/>
                <a:gd name="T34" fmla="*/ 203 w 218"/>
                <a:gd name="T35" fmla="*/ 15 h 314"/>
                <a:gd name="T36" fmla="*/ 15 w 218"/>
                <a:gd name="T37" fmla="*/ 15 h 314"/>
                <a:gd name="T38" fmla="*/ 15 w 218"/>
                <a:gd name="T39" fmla="*/ 147 h 314"/>
                <a:gd name="T40" fmla="*/ 43 w 218"/>
                <a:gd name="T41" fmla="*/ 214 h 314"/>
                <a:gd name="T42" fmla="*/ 87 w 218"/>
                <a:gd name="T43" fmla="*/ 238 h 314"/>
                <a:gd name="T44" fmla="*/ 93 w 218"/>
                <a:gd name="T45" fmla="*/ 240 h 314"/>
                <a:gd name="T46" fmla="*/ 93 w 218"/>
                <a:gd name="T47" fmla="*/ 29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8" h="314">
                  <a:moveTo>
                    <a:pt x="141" y="314"/>
                  </a:moveTo>
                  <a:cubicBezTo>
                    <a:pt x="77" y="314"/>
                    <a:pt x="77" y="314"/>
                    <a:pt x="77" y="314"/>
                  </a:cubicBezTo>
                  <a:cubicBezTo>
                    <a:pt x="77" y="252"/>
                    <a:pt x="77" y="252"/>
                    <a:pt x="77" y="252"/>
                  </a:cubicBezTo>
                  <a:cubicBezTo>
                    <a:pt x="60" y="247"/>
                    <a:pt x="44" y="237"/>
                    <a:pt x="32" y="225"/>
                  </a:cubicBezTo>
                  <a:cubicBezTo>
                    <a:pt x="11" y="204"/>
                    <a:pt x="0" y="176"/>
                    <a:pt x="0" y="14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147"/>
                    <a:pt x="218" y="147"/>
                    <a:pt x="218" y="147"/>
                  </a:cubicBezTo>
                  <a:cubicBezTo>
                    <a:pt x="218" y="176"/>
                    <a:pt x="207" y="204"/>
                    <a:pt x="186" y="225"/>
                  </a:cubicBezTo>
                  <a:cubicBezTo>
                    <a:pt x="174" y="237"/>
                    <a:pt x="158" y="247"/>
                    <a:pt x="141" y="252"/>
                  </a:cubicBezTo>
                  <a:lnTo>
                    <a:pt x="141" y="314"/>
                  </a:lnTo>
                  <a:close/>
                  <a:moveTo>
                    <a:pt x="93" y="299"/>
                  </a:moveTo>
                  <a:cubicBezTo>
                    <a:pt x="125" y="299"/>
                    <a:pt x="125" y="299"/>
                    <a:pt x="125" y="299"/>
                  </a:cubicBezTo>
                  <a:cubicBezTo>
                    <a:pt x="125" y="240"/>
                    <a:pt x="125" y="240"/>
                    <a:pt x="125" y="240"/>
                  </a:cubicBezTo>
                  <a:cubicBezTo>
                    <a:pt x="131" y="238"/>
                    <a:pt x="131" y="238"/>
                    <a:pt x="131" y="238"/>
                  </a:cubicBezTo>
                  <a:cubicBezTo>
                    <a:pt x="148" y="234"/>
                    <a:pt x="163" y="226"/>
                    <a:pt x="175" y="214"/>
                  </a:cubicBezTo>
                  <a:cubicBezTo>
                    <a:pt x="193" y="196"/>
                    <a:pt x="203" y="172"/>
                    <a:pt x="203" y="147"/>
                  </a:cubicBezTo>
                  <a:cubicBezTo>
                    <a:pt x="203" y="15"/>
                    <a:pt x="203" y="15"/>
                    <a:pt x="203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15" y="172"/>
                    <a:pt x="25" y="196"/>
                    <a:pt x="43" y="214"/>
                  </a:cubicBezTo>
                  <a:cubicBezTo>
                    <a:pt x="55" y="226"/>
                    <a:pt x="70" y="234"/>
                    <a:pt x="87" y="238"/>
                  </a:cubicBezTo>
                  <a:cubicBezTo>
                    <a:pt x="93" y="240"/>
                    <a:pt x="93" y="240"/>
                    <a:pt x="93" y="240"/>
                  </a:cubicBezTo>
                  <a:lnTo>
                    <a:pt x="93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2" name="Freeform 1014"/>
            <p:cNvSpPr>
              <a:spLocks noEditPoints="1"/>
            </p:cNvSpPr>
            <p:nvPr/>
          </p:nvSpPr>
          <p:spPr bwMode="auto">
            <a:xfrm>
              <a:off x="1945504" y="2251699"/>
              <a:ext cx="125413" cy="46038"/>
            </a:xfrm>
            <a:custGeom>
              <a:avLst/>
              <a:gdLst>
                <a:gd name="T0" fmla="*/ 150 w 150"/>
                <a:gd name="T1" fmla="*/ 56 h 56"/>
                <a:gd name="T2" fmla="*/ 0 w 150"/>
                <a:gd name="T3" fmla="*/ 56 h 56"/>
                <a:gd name="T4" fmla="*/ 0 w 150"/>
                <a:gd name="T5" fmla="*/ 37 h 56"/>
                <a:gd name="T6" fmla="*/ 11 w 150"/>
                <a:gd name="T7" fmla="*/ 11 h 56"/>
                <a:gd name="T8" fmla="*/ 38 w 150"/>
                <a:gd name="T9" fmla="*/ 0 h 56"/>
                <a:gd name="T10" fmla="*/ 112 w 150"/>
                <a:gd name="T11" fmla="*/ 0 h 56"/>
                <a:gd name="T12" fmla="*/ 139 w 150"/>
                <a:gd name="T13" fmla="*/ 11 h 56"/>
                <a:gd name="T14" fmla="*/ 150 w 150"/>
                <a:gd name="T15" fmla="*/ 37 h 56"/>
                <a:gd name="T16" fmla="*/ 150 w 150"/>
                <a:gd name="T17" fmla="*/ 56 h 56"/>
                <a:gd name="T18" fmla="*/ 16 w 150"/>
                <a:gd name="T19" fmla="*/ 40 h 56"/>
                <a:gd name="T20" fmla="*/ 134 w 150"/>
                <a:gd name="T21" fmla="*/ 40 h 56"/>
                <a:gd name="T22" fmla="*/ 134 w 150"/>
                <a:gd name="T23" fmla="*/ 37 h 56"/>
                <a:gd name="T24" fmla="*/ 128 w 150"/>
                <a:gd name="T25" fmla="*/ 22 h 56"/>
                <a:gd name="T26" fmla="*/ 112 w 150"/>
                <a:gd name="T27" fmla="*/ 15 h 56"/>
                <a:gd name="T28" fmla="*/ 38 w 150"/>
                <a:gd name="T29" fmla="*/ 15 h 56"/>
                <a:gd name="T30" fmla="*/ 22 w 150"/>
                <a:gd name="T31" fmla="*/ 22 h 56"/>
                <a:gd name="T32" fmla="*/ 16 w 150"/>
                <a:gd name="T33" fmla="*/ 37 h 56"/>
                <a:gd name="T34" fmla="*/ 16 w 150"/>
                <a:gd name="T35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56">
                  <a:moveTo>
                    <a:pt x="150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7"/>
                    <a:pt x="4" y="18"/>
                    <a:pt x="11" y="11"/>
                  </a:cubicBezTo>
                  <a:cubicBezTo>
                    <a:pt x="18" y="3"/>
                    <a:pt x="28" y="0"/>
                    <a:pt x="38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22" y="0"/>
                    <a:pt x="132" y="3"/>
                    <a:pt x="139" y="11"/>
                  </a:cubicBezTo>
                  <a:cubicBezTo>
                    <a:pt x="146" y="18"/>
                    <a:pt x="150" y="27"/>
                    <a:pt x="150" y="37"/>
                  </a:cubicBezTo>
                  <a:lnTo>
                    <a:pt x="150" y="56"/>
                  </a:lnTo>
                  <a:close/>
                  <a:moveTo>
                    <a:pt x="16" y="40"/>
                  </a:moveTo>
                  <a:cubicBezTo>
                    <a:pt x="134" y="40"/>
                    <a:pt x="134" y="40"/>
                    <a:pt x="134" y="40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1"/>
                    <a:pt x="132" y="26"/>
                    <a:pt x="128" y="22"/>
                  </a:cubicBezTo>
                  <a:cubicBezTo>
                    <a:pt x="124" y="17"/>
                    <a:pt x="118" y="15"/>
                    <a:pt x="112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2" y="15"/>
                    <a:pt x="26" y="17"/>
                    <a:pt x="22" y="22"/>
                  </a:cubicBezTo>
                  <a:cubicBezTo>
                    <a:pt x="18" y="26"/>
                    <a:pt x="16" y="31"/>
                    <a:pt x="16" y="37"/>
                  </a:cubicBezTo>
                  <a:lnTo>
                    <a:pt x="1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3" name="Freeform 1015"/>
            <p:cNvSpPr>
              <a:spLocks/>
            </p:cNvSpPr>
            <p:nvPr/>
          </p:nvSpPr>
          <p:spPr bwMode="auto">
            <a:xfrm>
              <a:off x="2093141" y="2034211"/>
              <a:ext cx="47625" cy="96838"/>
            </a:xfrm>
            <a:custGeom>
              <a:avLst/>
              <a:gdLst>
                <a:gd name="T0" fmla="*/ 0 w 58"/>
                <a:gd name="T1" fmla="*/ 117 h 117"/>
                <a:gd name="T2" fmla="*/ 0 w 58"/>
                <a:gd name="T3" fmla="*/ 101 h 117"/>
                <a:gd name="T4" fmla="*/ 30 w 58"/>
                <a:gd name="T5" fmla="*/ 89 h 117"/>
                <a:gd name="T6" fmla="*/ 43 w 58"/>
                <a:gd name="T7" fmla="*/ 58 h 117"/>
                <a:gd name="T8" fmla="*/ 43 w 58"/>
                <a:gd name="T9" fmla="*/ 15 h 117"/>
                <a:gd name="T10" fmla="*/ 0 w 58"/>
                <a:gd name="T11" fmla="*/ 15 h 117"/>
                <a:gd name="T12" fmla="*/ 0 w 58"/>
                <a:gd name="T13" fmla="*/ 0 h 117"/>
                <a:gd name="T14" fmla="*/ 58 w 58"/>
                <a:gd name="T15" fmla="*/ 0 h 117"/>
                <a:gd name="T16" fmla="*/ 58 w 58"/>
                <a:gd name="T17" fmla="*/ 58 h 117"/>
                <a:gd name="T18" fmla="*/ 41 w 58"/>
                <a:gd name="T19" fmla="*/ 100 h 117"/>
                <a:gd name="T20" fmla="*/ 0 w 58"/>
                <a:gd name="T2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17">
                  <a:moveTo>
                    <a:pt x="0" y="117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11" y="101"/>
                    <a:pt x="22" y="97"/>
                    <a:pt x="30" y="89"/>
                  </a:cubicBezTo>
                  <a:cubicBezTo>
                    <a:pt x="38" y="81"/>
                    <a:pt x="43" y="70"/>
                    <a:pt x="43" y="5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74"/>
                    <a:pt x="52" y="89"/>
                    <a:pt x="41" y="100"/>
                  </a:cubicBezTo>
                  <a:cubicBezTo>
                    <a:pt x="30" y="111"/>
                    <a:pt x="15" y="117"/>
                    <a:pt x="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4" name="Freeform 1016"/>
            <p:cNvSpPr>
              <a:spLocks/>
            </p:cNvSpPr>
            <p:nvPr/>
          </p:nvSpPr>
          <p:spPr bwMode="auto">
            <a:xfrm>
              <a:off x="1874066" y="2034211"/>
              <a:ext cx="49213" cy="96838"/>
            </a:xfrm>
            <a:custGeom>
              <a:avLst/>
              <a:gdLst>
                <a:gd name="T0" fmla="*/ 58 w 58"/>
                <a:gd name="T1" fmla="*/ 117 h 117"/>
                <a:gd name="T2" fmla="*/ 17 w 58"/>
                <a:gd name="T3" fmla="*/ 100 h 117"/>
                <a:gd name="T4" fmla="*/ 0 w 58"/>
                <a:gd name="T5" fmla="*/ 58 h 117"/>
                <a:gd name="T6" fmla="*/ 0 w 58"/>
                <a:gd name="T7" fmla="*/ 0 h 117"/>
                <a:gd name="T8" fmla="*/ 58 w 58"/>
                <a:gd name="T9" fmla="*/ 0 h 117"/>
                <a:gd name="T10" fmla="*/ 58 w 58"/>
                <a:gd name="T11" fmla="*/ 15 h 117"/>
                <a:gd name="T12" fmla="*/ 15 w 58"/>
                <a:gd name="T13" fmla="*/ 15 h 117"/>
                <a:gd name="T14" fmla="*/ 15 w 58"/>
                <a:gd name="T15" fmla="*/ 58 h 117"/>
                <a:gd name="T16" fmla="*/ 28 w 58"/>
                <a:gd name="T17" fmla="*/ 89 h 117"/>
                <a:gd name="T18" fmla="*/ 58 w 58"/>
                <a:gd name="T19" fmla="*/ 101 h 117"/>
                <a:gd name="T20" fmla="*/ 58 w 58"/>
                <a:gd name="T2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17">
                  <a:moveTo>
                    <a:pt x="58" y="117"/>
                  </a:moveTo>
                  <a:cubicBezTo>
                    <a:pt x="43" y="117"/>
                    <a:pt x="28" y="111"/>
                    <a:pt x="17" y="100"/>
                  </a:cubicBezTo>
                  <a:cubicBezTo>
                    <a:pt x="6" y="89"/>
                    <a:pt x="0" y="74"/>
                    <a:pt x="0" y="5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70"/>
                    <a:pt x="20" y="81"/>
                    <a:pt x="28" y="89"/>
                  </a:cubicBezTo>
                  <a:cubicBezTo>
                    <a:pt x="36" y="97"/>
                    <a:pt x="47" y="101"/>
                    <a:pt x="58" y="101"/>
                  </a:cubicBezTo>
                  <a:lnTo>
                    <a:pt x="5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5" name="Freeform 1017"/>
            <p:cNvSpPr>
              <a:spLocks noEditPoints="1"/>
            </p:cNvSpPr>
            <p:nvPr/>
          </p:nvSpPr>
          <p:spPr bwMode="auto">
            <a:xfrm>
              <a:off x="1959791" y="2056436"/>
              <a:ext cx="96838" cy="90488"/>
            </a:xfrm>
            <a:custGeom>
              <a:avLst/>
              <a:gdLst>
                <a:gd name="T0" fmla="*/ 49 w 61"/>
                <a:gd name="T1" fmla="*/ 57 h 57"/>
                <a:gd name="T2" fmla="*/ 30 w 61"/>
                <a:gd name="T3" fmla="*/ 47 h 57"/>
                <a:gd name="T4" fmla="*/ 11 w 61"/>
                <a:gd name="T5" fmla="*/ 57 h 57"/>
                <a:gd name="T6" fmla="*/ 15 w 61"/>
                <a:gd name="T7" fmla="*/ 36 h 57"/>
                <a:gd name="T8" fmla="*/ 0 w 61"/>
                <a:gd name="T9" fmla="*/ 22 h 57"/>
                <a:gd name="T10" fmla="*/ 21 w 61"/>
                <a:gd name="T11" fmla="*/ 19 h 57"/>
                <a:gd name="T12" fmla="*/ 30 w 61"/>
                <a:gd name="T13" fmla="*/ 0 h 57"/>
                <a:gd name="T14" fmla="*/ 40 w 61"/>
                <a:gd name="T15" fmla="*/ 19 h 57"/>
                <a:gd name="T16" fmla="*/ 61 w 61"/>
                <a:gd name="T17" fmla="*/ 22 h 57"/>
                <a:gd name="T18" fmla="*/ 46 w 61"/>
                <a:gd name="T19" fmla="*/ 36 h 57"/>
                <a:gd name="T20" fmla="*/ 49 w 61"/>
                <a:gd name="T21" fmla="*/ 57 h 57"/>
                <a:gd name="T22" fmla="*/ 17 w 61"/>
                <a:gd name="T23" fmla="*/ 27 h 57"/>
                <a:gd name="T24" fmla="*/ 24 w 61"/>
                <a:gd name="T25" fmla="*/ 34 h 57"/>
                <a:gd name="T26" fmla="*/ 23 w 61"/>
                <a:gd name="T27" fmla="*/ 43 h 57"/>
                <a:gd name="T28" fmla="*/ 30 w 61"/>
                <a:gd name="T29" fmla="*/ 39 h 57"/>
                <a:gd name="T30" fmla="*/ 38 w 61"/>
                <a:gd name="T31" fmla="*/ 43 h 57"/>
                <a:gd name="T32" fmla="*/ 37 w 61"/>
                <a:gd name="T33" fmla="*/ 34 h 57"/>
                <a:gd name="T34" fmla="*/ 43 w 61"/>
                <a:gd name="T35" fmla="*/ 27 h 57"/>
                <a:gd name="T36" fmla="*/ 35 w 61"/>
                <a:gd name="T37" fmla="*/ 26 h 57"/>
                <a:gd name="T38" fmla="*/ 30 w 61"/>
                <a:gd name="T39" fmla="*/ 18 h 57"/>
                <a:gd name="T40" fmla="*/ 26 w 61"/>
                <a:gd name="T41" fmla="*/ 26 h 57"/>
                <a:gd name="T42" fmla="*/ 17 w 61"/>
                <a:gd name="T43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57">
                  <a:moveTo>
                    <a:pt x="49" y="57"/>
                  </a:moveTo>
                  <a:lnTo>
                    <a:pt x="30" y="47"/>
                  </a:lnTo>
                  <a:lnTo>
                    <a:pt x="11" y="57"/>
                  </a:lnTo>
                  <a:lnTo>
                    <a:pt x="15" y="36"/>
                  </a:lnTo>
                  <a:lnTo>
                    <a:pt x="0" y="22"/>
                  </a:lnTo>
                  <a:lnTo>
                    <a:pt x="21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61" y="22"/>
                  </a:lnTo>
                  <a:lnTo>
                    <a:pt x="46" y="36"/>
                  </a:lnTo>
                  <a:lnTo>
                    <a:pt x="49" y="57"/>
                  </a:lnTo>
                  <a:close/>
                  <a:moveTo>
                    <a:pt x="17" y="27"/>
                  </a:moveTo>
                  <a:lnTo>
                    <a:pt x="24" y="34"/>
                  </a:lnTo>
                  <a:lnTo>
                    <a:pt x="23" y="43"/>
                  </a:lnTo>
                  <a:lnTo>
                    <a:pt x="30" y="39"/>
                  </a:lnTo>
                  <a:lnTo>
                    <a:pt x="38" y="43"/>
                  </a:lnTo>
                  <a:lnTo>
                    <a:pt x="37" y="34"/>
                  </a:lnTo>
                  <a:lnTo>
                    <a:pt x="43" y="27"/>
                  </a:lnTo>
                  <a:lnTo>
                    <a:pt x="35" y="26"/>
                  </a:lnTo>
                  <a:lnTo>
                    <a:pt x="30" y="18"/>
                  </a:lnTo>
                  <a:lnTo>
                    <a:pt x="26" y="26"/>
                  </a:lnTo>
                  <a:lnTo>
                    <a:pt x="17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6" name="Freeform 1018"/>
            <p:cNvSpPr>
              <a:spLocks/>
            </p:cNvSpPr>
            <p:nvPr/>
          </p:nvSpPr>
          <p:spPr bwMode="auto">
            <a:xfrm>
              <a:off x="1921691" y="2285036"/>
              <a:ext cx="171450" cy="112713"/>
            </a:xfrm>
            <a:custGeom>
              <a:avLst/>
              <a:gdLst>
                <a:gd name="T0" fmla="*/ 108 w 108"/>
                <a:gd name="T1" fmla="*/ 71 h 71"/>
                <a:gd name="T2" fmla="*/ 100 w 108"/>
                <a:gd name="T3" fmla="*/ 71 h 71"/>
                <a:gd name="T4" fmla="*/ 100 w 108"/>
                <a:gd name="T5" fmla="*/ 8 h 71"/>
                <a:gd name="T6" fmla="*/ 9 w 108"/>
                <a:gd name="T7" fmla="*/ 8 h 71"/>
                <a:gd name="T8" fmla="*/ 9 w 108"/>
                <a:gd name="T9" fmla="*/ 71 h 71"/>
                <a:gd name="T10" fmla="*/ 0 w 108"/>
                <a:gd name="T11" fmla="*/ 71 h 71"/>
                <a:gd name="T12" fmla="*/ 0 w 108"/>
                <a:gd name="T13" fmla="*/ 0 h 71"/>
                <a:gd name="T14" fmla="*/ 108 w 108"/>
                <a:gd name="T15" fmla="*/ 0 h 71"/>
                <a:gd name="T16" fmla="*/ 108 w 108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71">
                  <a:moveTo>
                    <a:pt x="108" y="71"/>
                  </a:moveTo>
                  <a:lnTo>
                    <a:pt x="100" y="71"/>
                  </a:lnTo>
                  <a:lnTo>
                    <a:pt x="100" y="8"/>
                  </a:lnTo>
                  <a:lnTo>
                    <a:pt x="9" y="8"/>
                  </a:lnTo>
                  <a:lnTo>
                    <a:pt x="9" y="71"/>
                  </a:lnTo>
                  <a:lnTo>
                    <a:pt x="0" y="71"/>
                  </a:lnTo>
                  <a:lnTo>
                    <a:pt x="0" y="0"/>
                  </a:lnTo>
                  <a:lnTo>
                    <a:pt x="108" y="0"/>
                  </a:lnTo>
                  <a:lnTo>
                    <a:pt x="108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7" name="Freeform 1019"/>
            <p:cNvSpPr>
              <a:spLocks/>
            </p:cNvSpPr>
            <p:nvPr/>
          </p:nvSpPr>
          <p:spPr bwMode="auto">
            <a:xfrm>
              <a:off x="2080441" y="2339011"/>
              <a:ext cx="92075" cy="58738"/>
            </a:xfrm>
            <a:custGeom>
              <a:avLst/>
              <a:gdLst>
                <a:gd name="T0" fmla="*/ 58 w 58"/>
                <a:gd name="T1" fmla="*/ 37 h 37"/>
                <a:gd name="T2" fmla="*/ 50 w 58"/>
                <a:gd name="T3" fmla="*/ 37 h 37"/>
                <a:gd name="T4" fmla="*/ 50 w 58"/>
                <a:gd name="T5" fmla="*/ 8 h 37"/>
                <a:gd name="T6" fmla="*/ 8 w 58"/>
                <a:gd name="T7" fmla="*/ 8 h 37"/>
                <a:gd name="T8" fmla="*/ 8 w 58"/>
                <a:gd name="T9" fmla="*/ 37 h 37"/>
                <a:gd name="T10" fmla="*/ 0 w 58"/>
                <a:gd name="T11" fmla="*/ 37 h 37"/>
                <a:gd name="T12" fmla="*/ 0 w 58"/>
                <a:gd name="T13" fmla="*/ 0 h 37"/>
                <a:gd name="T14" fmla="*/ 58 w 58"/>
                <a:gd name="T15" fmla="*/ 0 h 37"/>
                <a:gd name="T16" fmla="*/ 58 w 58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7">
                  <a:moveTo>
                    <a:pt x="58" y="37"/>
                  </a:moveTo>
                  <a:lnTo>
                    <a:pt x="50" y="37"/>
                  </a:lnTo>
                  <a:lnTo>
                    <a:pt x="50" y="8"/>
                  </a:lnTo>
                  <a:lnTo>
                    <a:pt x="8" y="8"/>
                  </a:lnTo>
                  <a:lnTo>
                    <a:pt x="8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58" y="0"/>
                  </a:lnTo>
                  <a:lnTo>
                    <a:pt x="5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8" name="Freeform 1020"/>
            <p:cNvSpPr>
              <a:spLocks/>
            </p:cNvSpPr>
            <p:nvPr/>
          </p:nvSpPr>
          <p:spPr bwMode="auto">
            <a:xfrm>
              <a:off x="1842316" y="2339011"/>
              <a:ext cx="93663" cy="58738"/>
            </a:xfrm>
            <a:custGeom>
              <a:avLst/>
              <a:gdLst>
                <a:gd name="T0" fmla="*/ 59 w 59"/>
                <a:gd name="T1" fmla="*/ 37 h 37"/>
                <a:gd name="T2" fmla="*/ 50 w 59"/>
                <a:gd name="T3" fmla="*/ 37 h 37"/>
                <a:gd name="T4" fmla="*/ 50 w 59"/>
                <a:gd name="T5" fmla="*/ 8 h 37"/>
                <a:gd name="T6" fmla="*/ 8 w 59"/>
                <a:gd name="T7" fmla="*/ 8 h 37"/>
                <a:gd name="T8" fmla="*/ 8 w 59"/>
                <a:gd name="T9" fmla="*/ 37 h 37"/>
                <a:gd name="T10" fmla="*/ 0 w 59"/>
                <a:gd name="T11" fmla="*/ 37 h 37"/>
                <a:gd name="T12" fmla="*/ 0 w 59"/>
                <a:gd name="T13" fmla="*/ 0 h 37"/>
                <a:gd name="T14" fmla="*/ 59 w 59"/>
                <a:gd name="T15" fmla="*/ 0 h 37"/>
                <a:gd name="T16" fmla="*/ 59 w 59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7">
                  <a:moveTo>
                    <a:pt x="59" y="37"/>
                  </a:moveTo>
                  <a:lnTo>
                    <a:pt x="50" y="37"/>
                  </a:lnTo>
                  <a:lnTo>
                    <a:pt x="50" y="8"/>
                  </a:lnTo>
                  <a:lnTo>
                    <a:pt x="8" y="8"/>
                  </a:lnTo>
                  <a:lnTo>
                    <a:pt x="8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59" y="0"/>
                  </a:lnTo>
                  <a:lnTo>
                    <a:pt x="59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9" name="Rectangle 1021"/>
            <p:cNvSpPr>
              <a:spLocks noChangeArrowheads="1"/>
            </p:cNvSpPr>
            <p:nvPr/>
          </p:nvSpPr>
          <p:spPr bwMode="auto">
            <a:xfrm>
              <a:off x="2001066" y="2327899"/>
              <a:ext cx="142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0" name="Rectangle 1022"/>
            <p:cNvSpPr>
              <a:spLocks noChangeArrowheads="1"/>
            </p:cNvSpPr>
            <p:nvPr/>
          </p:nvSpPr>
          <p:spPr bwMode="auto">
            <a:xfrm>
              <a:off x="1991541" y="2385049"/>
              <a:ext cx="317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1" name="Freeform 1023"/>
            <p:cNvSpPr>
              <a:spLocks/>
            </p:cNvSpPr>
            <p:nvPr/>
          </p:nvSpPr>
          <p:spPr bwMode="auto">
            <a:xfrm>
              <a:off x="1991541" y="2327899"/>
              <a:ext cx="23813" cy="22225"/>
            </a:xfrm>
            <a:custGeom>
              <a:avLst/>
              <a:gdLst>
                <a:gd name="T0" fmla="*/ 0 w 27"/>
                <a:gd name="T1" fmla="*/ 26 h 26"/>
                <a:gd name="T2" fmla="*/ 0 w 27"/>
                <a:gd name="T3" fmla="*/ 11 h 26"/>
                <a:gd name="T4" fmla="*/ 11 w 27"/>
                <a:gd name="T5" fmla="*/ 0 h 26"/>
                <a:gd name="T6" fmla="*/ 27 w 27"/>
                <a:gd name="T7" fmla="*/ 0 h 26"/>
                <a:gd name="T8" fmla="*/ 0 w 2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0" y="26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6" y="11"/>
                    <a:pt x="11" y="6"/>
                    <a:pt x="1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4"/>
                    <a:pt x="15" y="26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7" name="Группа 3856"/>
          <p:cNvGrpSpPr/>
          <p:nvPr/>
        </p:nvGrpSpPr>
        <p:grpSpPr>
          <a:xfrm>
            <a:off x="1835366" y="2392909"/>
            <a:ext cx="269081" cy="263129"/>
            <a:chOff x="2447154" y="2024686"/>
            <a:chExt cx="358775" cy="350838"/>
          </a:xfrm>
          <a:solidFill>
            <a:schemeClr val="accent1"/>
          </a:solidFill>
        </p:grpSpPr>
        <p:sp>
          <p:nvSpPr>
            <p:cNvPr id="2681" name="Freeform 1043"/>
            <p:cNvSpPr>
              <a:spLocks/>
            </p:cNvSpPr>
            <p:nvPr/>
          </p:nvSpPr>
          <p:spPr bwMode="auto">
            <a:xfrm>
              <a:off x="2447154" y="2067549"/>
              <a:ext cx="358775" cy="273050"/>
            </a:xfrm>
            <a:custGeom>
              <a:avLst/>
              <a:gdLst>
                <a:gd name="T0" fmla="*/ 226 w 226"/>
                <a:gd name="T1" fmla="*/ 172 h 172"/>
                <a:gd name="T2" fmla="*/ 122 w 226"/>
                <a:gd name="T3" fmla="*/ 172 h 172"/>
                <a:gd name="T4" fmla="*/ 122 w 226"/>
                <a:gd name="T5" fmla="*/ 163 h 172"/>
                <a:gd name="T6" fmla="*/ 218 w 226"/>
                <a:gd name="T7" fmla="*/ 163 h 172"/>
                <a:gd name="T8" fmla="*/ 218 w 226"/>
                <a:gd name="T9" fmla="*/ 8 h 172"/>
                <a:gd name="T10" fmla="*/ 8 w 226"/>
                <a:gd name="T11" fmla="*/ 8 h 172"/>
                <a:gd name="T12" fmla="*/ 8 w 226"/>
                <a:gd name="T13" fmla="*/ 163 h 172"/>
                <a:gd name="T14" fmla="*/ 104 w 226"/>
                <a:gd name="T15" fmla="*/ 163 h 172"/>
                <a:gd name="T16" fmla="*/ 104 w 226"/>
                <a:gd name="T17" fmla="*/ 172 h 172"/>
                <a:gd name="T18" fmla="*/ 0 w 226"/>
                <a:gd name="T19" fmla="*/ 172 h 172"/>
                <a:gd name="T20" fmla="*/ 0 w 226"/>
                <a:gd name="T21" fmla="*/ 0 h 172"/>
                <a:gd name="T22" fmla="*/ 226 w 226"/>
                <a:gd name="T23" fmla="*/ 0 h 172"/>
                <a:gd name="T24" fmla="*/ 226 w 226"/>
                <a:gd name="T2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172">
                  <a:moveTo>
                    <a:pt x="226" y="172"/>
                  </a:moveTo>
                  <a:lnTo>
                    <a:pt x="122" y="172"/>
                  </a:lnTo>
                  <a:lnTo>
                    <a:pt x="122" y="163"/>
                  </a:lnTo>
                  <a:lnTo>
                    <a:pt x="218" y="163"/>
                  </a:lnTo>
                  <a:lnTo>
                    <a:pt x="218" y="8"/>
                  </a:lnTo>
                  <a:lnTo>
                    <a:pt x="8" y="8"/>
                  </a:lnTo>
                  <a:lnTo>
                    <a:pt x="8" y="163"/>
                  </a:lnTo>
                  <a:lnTo>
                    <a:pt x="104" y="163"/>
                  </a:lnTo>
                  <a:lnTo>
                    <a:pt x="104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226" y="0"/>
                  </a:lnTo>
                  <a:lnTo>
                    <a:pt x="226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2" name="Freeform 1044"/>
            <p:cNvSpPr>
              <a:spLocks noEditPoints="1"/>
            </p:cNvSpPr>
            <p:nvPr/>
          </p:nvSpPr>
          <p:spPr bwMode="auto">
            <a:xfrm>
              <a:off x="2447154" y="2024686"/>
              <a:ext cx="358775" cy="55563"/>
            </a:xfrm>
            <a:custGeom>
              <a:avLst/>
              <a:gdLst>
                <a:gd name="T0" fmla="*/ 226 w 226"/>
                <a:gd name="T1" fmla="*/ 35 h 35"/>
                <a:gd name="T2" fmla="*/ 0 w 226"/>
                <a:gd name="T3" fmla="*/ 35 h 35"/>
                <a:gd name="T4" fmla="*/ 0 w 226"/>
                <a:gd name="T5" fmla="*/ 0 h 35"/>
                <a:gd name="T6" fmla="*/ 226 w 226"/>
                <a:gd name="T7" fmla="*/ 0 h 35"/>
                <a:gd name="T8" fmla="*/ 226 w 226"/>
                <a:gd name="T9" fmla="*/ 35 h 35"/>
                <a:gd name="T10" fmla="*/ 8 w 226"/>
                <a:gd name="T11" fmla="*/ 27 h 35"/>
                <a:gd name="T12" fmla="*/ 218 w 226"/>
                <a:gd name="T13" fmla="*/ 27 h 35"/>
                <a:gd name="T14" fmla="*/ 218 w 226"/>
                <a:gd name="T15" fmla="*/ 8 h 35"/>
                <a:gd name="T16" fmla="*/ 8 w 226"/>
                <a:gd name="T17" fmla="*/ 8 h 35"/>
                <a:gd name="T18" fmla="*/ 8 w 226"/>
                <a:gd name="T1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35">
                  <a:moveTo>
                    <a:pt x="226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226" y="0"/>
                  </a:lnTo>
                  <a:lnTo>
                    <a:pt x="226" y="35"/>
                  </a:lnTo>
                  <a:close/>
                  <a:moveTo>
                    <a:pt x="8" y="27"/>
                  </a:moveTo>
                  <a:lnTo>
                    <a:pt x="218" y="27"/>
                  </a:lnTo>
                  <a:lnTo>
                    <a:pt x="218" y="8"/>
                  </a:lnTo>
                  <a:lnTo>
                    <a:pt x="8" y="8"/>
                  </a:ln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3" name="Rectangle 1045"/>
            <p:cNvSpPr>
              <a:spLocks noChangeArrowheads="1"/>
            </p:cNvSpPr>
            <p:nvPr/>
          </p:nvSpPr>
          <p:spPr bwMode="auto">
            <a:xfrm>
              <a:off x="2480491" y="2045324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4" name="Rectangle 1046"/>
            <p:cNvSpPr>
              <a:spLocks noChangeArrowheads="1"/>
            </p:cNvSpPr>
            <p:nvPr/>
          </p:nvSpPr>
          <p:spPr bwMode="auto">
            <a:xfrm>
              <a:off x="2507479" y="2045324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5" name="Rectangle 1047"/>
            <p:cNvSpPr>
              <a:spLocks noChangeArrowheads="1"/>
            </p:cNvSpPr>
            <p:nvPr/>
          </p:nvSpPr>
          <p:spPr bwMode="auto">
            <a:xfrm>
              <a:off x="2532879" y="2045324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6" name="Freeform 1048"/>
            <p:cNvSpPr>
              <a:spLocks noEditPoints="1"/>
            </p:cNvSpPr>
            <p:nvPr/>
          </p:nvSpPr>
          <p:spPr bwMode="auto">
            <a:xfrm>
              <a:off x="2470966" y="2091361"/>
              <a:ext cx="311150" cy="225425"/>
            </a:xfrm>
            <a:custGeom>
              <a:avLst/>
              <a:gdLst>
                <a:gd name="T0" fmla="*/ 196 w 196"/>
                <a:gd name="T1" fmla="*/ 142 h 142"/>
                <a:gd name="T2" fmla="*/ 0 w 196"/>
                <a:gd name="T3" fmla="*/ 142 h 142"/>
                <a:gd name="T4" fmla="*/ 0 w 196"/>
                <a:gd name="T5" fmla="*/ 0 h 142"/>
                <a:gd name="T6" fmla="*/ 196 w 196"/>
                <a:gd name="T7" fmla="*/ 0 h 142"/>
                <a:gd name="T8" fmla="*/ 196 w 196"/>
                <a:gd name="T9" fmla="*/ 142 h 142"/>
                <a:gd name="T10" fmla="*/ 8 w 196"/>
                <a:gd name="T11" fmla="*/ 134 h 142"/>
                <a:gd name="T12" fmla="*/ 189 w 196"/>
                <a:gd name="T13" fmla="*/ 134 h 142"/>
                <a:gd name="T14" fmla="*/ 189 w 196"/>
                <a:gd name="T15" fmla="*/ 8 h 142"/>
                <a:gd name="T16" fmla="*/ 8 w 196"/>
                <a:gd name="T17" fmla="*/ 8 h 142"/>
                <a:gd name="T18" fmla="*/ 8 w 196"/>
                <a:gd name="T19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42">
                  <a:moveTo>
                    <a:pt x="196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196" y="0"/>
                  </a:lnTo>
                  <a:lnTo>
                    <a:pt x="196" y="142"/>
                  </a:lnTo>
                  <a:close/>
                  <a:moveTo>
                    <a:pt x="8" y="134"/>
                  </a:moveTo>
                  <a:lnTo>
                    <a:pt x="189" y="134"/>
                  </a:lnTo>
                  <a:lnTo>
                    <a:pt x="189" y="8"/>
                  </a:lnTo>
                  <a:lnTo>
                    <a:pt x="8" y="8"/>
                  </a:lnTo>
                  <a:lnTo>
                    <a:pt x="8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7" name="Freeform 1049"/>
            <p:cNvSpPr>
              <a:spLocks/>
            </p:cNvSpPr>
            <p:nvPr/>
          </p:nvSpPr>
          <p:spPr bwMode="auto">
            <a:xfrm>
              <a:off x="2596379" y="2161211"/>
              <a:ext cx="60325" cy="85725"/>
            </a:xfrm>
            <a:custGeom>
              <a:avLst/>
              <a:gdLst>
                <a:gd name="T0" fmla="*/ 44 w 73"/>
                <a:gd name="T1" fmla="*/ 102 h 102"/>
                <a:gd name="T2" fmla="*/ 30 w 73"/>
                <a:gd name="T3" fmla="*/ 102 h 102"/>
                <a:gd name="T4" fmla="*/ 9 w 73"/>
                <a:gd name="T5" fmla="*/ 93 h 102"/>
                <a:gd name="T6" fmla="*/ 0 w 73"/>
                <a:gd name="T7" fmla="*/ 72 h 102"/>
                <a:gd name="T8" fmla="*/ 16 w 73"/>
                <a:gd name="T9" fmla="*/ 72 h 102"/>
                <a:gd name="T10" fmla="*/ 20 w 73"/>
                <a:gd name="T11" fmla="*/ 82 h 102"/>
                <a:gd name="T12" fmla="*/ 30 w 73"/>
                <a:gd name="T13" fmla="*/ 86 h 102"/>
                <a:gd name="T14" fmla="*/ 44 w 73"/>
                <a:gd name="T15" fmla="*/ 86 h 102"/>
                <a:gd name="T16" fmla="*/ 54 w 73"/>
                <a:gd name="T17" fmla="*/ 82 h 102"/>
                <a:gd name="T18" fmla="*/ 58 w 73"/>
                <a:gd name="T19" fmla="*/ 72 h 102"/>
                <a:gd name="T20" fmla="*/ 54 w 73"/>
                <a:gd name="T21" fmla="*/ 62 h 102"/>
                <a:gd name="T22" fmla="*/ 44 w 73"/>
                <a:gd name="T23" fmla="*/ 58 h 102"/>
                <a:gd name="T24" fmla="*/ 30 w 73"/>
                <a:gd name="T25" fmla="*/ 58 h 102"/>
                <a:gd name="T26" fmla="*/ 9 w 73"/>
                <a:gd name="T27" fmla="*/ 50 h 102"/>
                <a:gd name="T28" fmla="*/ 0 w 73"/>
                <a:gd name="T29" fmla="*/ 29 h 102"/>
                <a:gd name="T30" fmla="*/ 9 w 73"/>
                <a:gd name="T31" fmla="*/ 8 h 102"/>
                <a:gd name="T32" fmla="*/ 30 w 73"/>
                <a:gd name="T33" fmla="*/ 0 h 102"/>
                <a:gd name="T34" fmla="*/ 44 w 73"/>
                <a:gd name="T35" fmla="*/ 0 h 102"/>
                <a:gd name="T36" fmla="*/ 65 w 73"/>
                <a:gd name="T37" fmla="*/ 8 h 102"/>
                <a:gd name="T38" fmla="*/ 73 w 73"/>
                <a:gd name="T39" fmla="*/ 29 h 102"/>
                <a:gd name="T40" fmla="*/ 58 w 73"/>
                <a:gd name="T41" fmla="*/ 29 h 102"/>
                <a:gd name="T42" fmla="*/ 54 w 73"/>
                <a:gd name="T43" fmla="*/ 19 h 102"/>
                <a:gd name="T44" fmla="*/ 44 w 73"/>
                <a:gd name="T45" fmla="*/ 15 h 102"/>
                <a:gd name="T46" fmla="*/ 30 w 73"/>
                <a:gd name="T47" fmla="*/ 15 h 102"/>
                <a:gd name="T48" fmla="*/ 20 w 73"/>
                <a:gd name="T49" fmla="*/ 19 h 102"/>
                <a:gd name="T50" fmla="*/ 16 w 73"/>
                <a:gd name="T51" fmla="*/ 29 h 102"/>
                <a:gd name="T52" fmla="*/ 20 w 73"/>
                <a:gd name="T53" fmla="*/ 39 h 102"/>
                <a:gd name="T54" fmla="*/ 30 w 73"/>
                <a:gd name="T55" fmla="*/ 43 h 102"/>
                <a:gd name="T56" fmla="*/ 44 w 73"/>
                <a:gd name="T57" fmla="*/ 43 h 102"/>
                <a:gd name="T58" fmla="*/ 65 w 73"/>
                <a:gd name="T59" fmla="*/ 51 h 102"/>
                <a:gd name="T60" fmla="*/ 73 w 73"/>
                <a:gd name="T61" fmla="*/ 72 h 102"/>
                <a:gd name="T62" fmla="*/ 65 w 73"/>
                <a:gd name="T63" fmla="*/ 93 h 102"/>
                <a:gd name="T64" fmla="*/ 44 w 73"/>
                <a:gd name="T6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102">
                  <a:moveTo>
                    <a:pt x="44" y="102"/>
                  </a:moveTo>
                  <a:cubicBezTo>
                    <a:pt x="30" y="102"/>
                    <a:pt x="30" y="102"/>
                    <a:pt x="30" y="102"/>
                  </a:cubicBezTo>
                  <a:cubicBezTo>
                    <a:pt x="22" y="102"/>
                    <a:pt x="14" y="99"/>
                    <a:pt x="9" y="93"/>
                  </a:cubicBezTo>
                  <a:cubicBezTo>
                    <a:pt x="3" y="87"/>
                    <a:pt x="0" y="80"/>
                    <a:pt x="0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76"/>
                    <a:pt x="17" y="79"/>
                    <a:pt x="20" y="82"/>
                  </a:cubicBezTo>
                  <a:cubicBezTo>
                    <a:pt x="22" y="85"/>
                    <a:pt x="26" y="86"/>
                    <a:pt x="30" y="86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8" y="86"/>
                    <a:pt x="51" y="85"/>
                    <a:pt x="54" y="82"/>
                  </a:cubicBezTo>
                  <a:cubicBezTo>
                    <a:pt x="56" y="79"/>
                    <a:pt x="58" y="76"/>
                    <a:pt x="58" y="72"/>
                  </a:cubicBezTo>
                  <a:cubicBezTo>
                    <a:pt x="58" y="69"/>
                    <a:pt x="56" y="65"/>
                    <a:pt x="54" y="62"/>
                  </a:cubicBezTo>
                  <a:cubicBezTo>
                    <a:pt x="51" y="60"/>
                    <a:pt x="48" y="58"/>
                    <a:pt x="44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2" y="58"/>
                    <a:pt x="14" y="55"/>
                    <a:pt x="9" y="50"/>
                  </a:cubicBezTo>
                  <a:cubicBezTo>
                    <a:pt x="3" y="44"/>
                    <a:pt x="0" y="37"/>
                    <a:pt x="0" y="29"/>
                  </a:cubicBezTo>
                  <a:cubicBezTo>
                    <a:pt x="0" y="21"/>
                    <a:pt x="3" y="14"/>
                    <a:pt x="9" y="8"/>
                  </a:cubicBezTo>
                  <a:cubicBezTo>
                    <a:pt x="14" y="3"/>
                    <a:pt x="22" y="0"/>
                    <a:pt x="3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2" y="0"/>
                    <a:pt x="59" y="3"/>
                    <a:pt x="65" y="8"/>
                  </a:cubicBezTo>
                  <a:cubicBezTo>
                    <a:pt x="70" y="14"/>
                    <a:pt x="73" y="21"/>
                    <a:pt x="73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5"/>
                    <a:pt x="56" y="22"/>
                    <a:pt x="54" y="19"/>
                  </a:cubicBezTo>
                  <a:cubicBezTo>
                    <a:pt x="51" y="17"/>
                    <a:pt x="48" y="15"/>
                    <a:pt x="44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6" y="15"/>
                    <a:pt x="22" y="17"/>
                    <a:pt x="20" y="19"/>
                  </a:cubicBezTo>
                  <a:cubicBezTo>
                    <a:pt x="17" y="22"/>
                    <a:pt x="16" y="25"/>
                    <a:pt x="16" y="29"/>
                  </a:cubicBezTo>
                  <a:cubicBezTo>
                    <a:pt x="16" y="33"/>
                    <a:pt x="17" y="36"/>
                    <a:pt x="20" y="39"/>
                  </a:cubicBezTo>
                  <a:cubicBezTo>
                    <a:pt x="22" y="41"/>
                    <a:pt x="26" y="43"/>
                    <a:pt x="30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52" y="43"/>
                    <a:pt x="59" y="46"/>
                    <a:pt x="65" y="51"/>
                  </a:cubicBezTo>
                  <a:cubicBezTo>
                    <a:pt x="70" y="57"/>
                    <a:pt x="73" y="64"/>
                    <a:pt x="73" y="72"/>
                  </a:cubicBezTo>
                  <a:cubicBezTo>
                    <a:pt x="73" y="80"/>
                    <a:pt x="70" y="87"/>
                    <a:pt x="65" y="93"/>
                  </a:cubicBezTo>
                  <a:cubicBezTo>
                    <a:pt x="59" y="99"/>
                    <a:pt x="52" y="102"/>
                    <a:pt x="44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8" name="Rectangle 1050"/>
            <p:cNvSpPr>
              <a:spLocks noChangeArrowheads="1"/>
            </p:cNvSpPr>
            <p:nvPr/>
          </p:nvSpPr>
          <p:spPr bwMode="auto">
            <a:xfrm>
              <a:off x="2620191" y="2153274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9" name="Rectangle 1051"/>
            <p:cNvSpPr>
              <a:spLocks noChangeArrowheads="1"/>
            </p:cNvSpPr>
            <p:nvPr/>
          </p:nvSpPr>
          <p:spPr bwMode="auto">
            <a:xfrm>
              <a:off x="2620191" y="224058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0" name="Freeform 1052"/>
            <p:cNvSpPr>
              <a:spLocks noEditPoints="1"/>
            </p:cNvSpPr>
            <p:nvPr/>
          </p:nvSpPr>
          <p:spPr bwMode="auto">
            <a:xfrm>
              <a:off x="2542404" y="2119936"/>
              <a:ext cx="168275" cy="168275"/>
            </a:xfrm>
            <a:custGeom>
              <a:avLst/>
              <a:gdLst>
                <a:gd name="T0" fmla="*/ 101 w 202"/>
                <a:gd name="T1" fmla="*/ 202 h 202"/>
                <a:gd name="T2" fmla="*/ 0 w 202"/>
                <a:gd name="T3" fmla="*/ 101 h 202"/>
                <a:gd name="T4" fmla="*/ 101 w 202"/>
                <a:gd name="T5" fmla="*/ 0 h 202"/>
                <a:gd name="T6" fmla="*/ 202 w 202"/>
                <a:gd name="T7" fmla="*/ 101 h 202"/>
                <a:gd name="T8" fmla="*/ 101 w 202"/>
                <a:gd name="T9" fmla="*/ 202 h 202"/>
                <a:gd name="T10" fmla="*/ 101 w 202"/>
                <a:gd name="T11" fmla="*/ 15 h 202"/>
                <a:gd name="T12" fmla="*/ 15 w 202"/>
                <a:gd name="T13" fmla="*/ 101 h 202"/>
                <a:gd name="T14" fmla="*/ 101 w 202"/>
                <a:gd name="T15" fmla="*/ 186 h 202"/>
                <a:gd name="T16" fmla="*/ 186 w 202"/>
                <a:gd name="T17" fmla="*/ 101 h 202"/>
                <a:gd name="T18" fmla="*/ 101 w 202"/>
                <a:gd name="T19" fmla="*/ 1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2" h="202">
                  <a:moveTo>
                    <a:pt x="101" y="202"/>
                  </a:moveTo>
                  <a:cubicBezTo>
                    <a:pt x="45" y="202"/>
                    <a:pt x="0" y="156"/>
                    <a:pt x="0" y="101"/>
                  </a:cubicBezTo>
                  <a:cubicBezTo>
                    <a:pt x="0" y="45"/>
                    <a:pt x="45" y="0"/>
                    <a:pt x="101" y="0"/>
                  </a:cubicBezTo>
                  <a:cubicBezTo>
                    <a:pt x="157" y="0"/>
                    <a:pt x="202" y="45"/>
                    <a:pt x="202" y="101"/>
                  </a:cubicBezTo>
                  <a:cubicBezTo>
                    <a:pt x="202" y="156"/>
                    <a:pt x="157" y="202"/>
                    <a:pt x="101" y="202"/>
                  </a:cubicBezTo>
                  <a:close/>
                  <a:moveTo>
                    <a:pt x="101" y="15"/>
                  </a:moveTo>
                  <a:cubicBezTo>
                    <a:pt x="54" y="15"/>
                    <a:pt x="15" y="53"/>
                    <a:pt x="15" y="101"/>
                  </a:cubicBezTo>
                  <a:cubicBezTo>
                    <a:pt x="15" y="148"/>
                    <a:pt x="54" y="186"/>
                    <a:pt x="101" y="186"/>
                  </a:cubicBezTo>
                  <a:cubicBezTo>
                    <a:pt x="148" y="186"/>
                    <a:pt x="186" y="148"/>
                    <a:pt x="186" y="101"/>
                  </a:cubicBezTo>
                  <a:cubicBezTo>
                    <a:pt x="186" y="53"/>
                    <a:pt x="148" y="15"/>
                    <a:pt x="10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1" name="Freeform 1053"/>
            <p:cNvSpPr>
              <a:spLocks/>
            </p:cNvSpPr>
            <p:nvPr/>
          </p:nvSpPr>
          <p:spPr bwMode="auto">
            <a:xfrm>
              <a:off x="2591616" y="2275511"/>
              <a:ext cx="69850" cy="41275"/>
            </a:xfrm>
            <a:custGeom>
              <a:avLst/>
              <a:gdLst>
                <a:gd name="T0" fmla="*/ 44 w 44"/>
                <a:gd name="T1" fmla="*/ 26 h 26"/>
                <a:gd name="T2" fmla="*/ 0 w 44"/>
                <a:gd name="T3" fmla="*/ 26 h 26"/>
                <a:gd name="T4" fmla="*/ 0 w 44"/>
                <a:gd name="T5" fmla="*/ 0 h 26"/>
                <a:gd name="T6" fmla="*/ 8 w 44"/>
                <a:gd name="T7" fmla="*/ 0 h 26"/>
                <a:gd name="T8" fmla="*/ 8 w 44"/>
                <a:gd name="T9" fmla="*/ 18 h 26"/>
                <a:gd name="T10" fmla="*/ 36 w 44"/>
                <a:gd name="T11" fmla="*/ 18 h 26"/>
                <a:gd name="T12" fmla="*/ 36 w 44"/>
                <a:gd name="T13" fmla="*/ 0 h 26"/>
                <a:gd name="T14" fmla="*/ 44 w 44"/>
                <a:gd name="T15" fmla="*/ 0 h 26"/>
                <a:gd name="T16" fmla="*/ 44 w 44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8"/>
                  </a:lnTo>
                  <a:lnTo>
                    <a:pt x="36" y="18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2" name="Freeform 1054"/>
            <p:cNvSpPr>
              <a:spLocks/>
            </p:cNvSpPr>
            <p:nvPr/>
          </p:nvSpPr>
          <p:spPr bwMode="auto">
            <a:xfrm>
              <a:off x="2605904" y="2304086"/>
              <a:ext cx="41275" cy="71438"/>
            </a:xfrm>
            <a:custGeom>
              <a:avLst/>
              <a:gdLst>
                <a:gd name="T0" fmla="*/ 26 w 26"/>
                <a:gd name="T1" fmla="*/ 45 h 45"/>
                <a:gd name="T2" fmla="*/ 18 w 26"/>
                <a:gd name="T3" fmla="*/ 45 h 45"/>
                <a:gd name="T4" fmla="*/ 18 w 26"/>
                <a:gd name="T5" fmla="*/ 8 h 45"/>
                <a:gd name="T6" fmla="*/ 8 w 26"/>
                <a:gd name="T7" fmla="*/ 8 h 45"/>
                <a:gd name="T8" fmla="*/ 8 w 26"/>
                <a:gd name="T9" fmla="*/ 45 h 45"/>
                <a:gd name="T10" fmla="*/ 0 w 26"/>
                <a:gd name="T11" fmla="*/ 45 h 45"/>
                <a:gd name="T12" fmla="*/ 0 w 26"/>
                <a:gd name="T13" fmla="*/ 0 h 45"/>
                <a:gd name="T14" fmla="*/ 26 w 26"/>
                <a:gd name="T15" fmla="*/ 0 h 45"/>
                <a:gd name="T16" fmla="*/ 26 w 2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5">
                  <a:moveTo>
                    <a:pt x="26" y="45"/>
                  </a:moveTo>
                  <a:lnTo>
                    <a:pt x="18" y="45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3" name="Rectangle 1055"/>
            <p:cNvSpPr>
              <a:spLocks noChangeArrowheads="1"/>
            </p:cNvSpPr>
            <p:nvPr/>
          </p:nvSpPr>
          <p:spPr bwMode="auto">
            <a:xfrm>
              <a:off x="2737666" y="2223124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4" name="Rectangle 1056"/>
            <p:cNvSpPr>
              <a:spLocks noChangeArrowheads="1"/>
            </p:cNvSpPr>
            <p:nvPr/>
          </p:nvSpPr>
          <p:spPr bwMode="auto">
            <a:xfrm>
              <a:off x="2737666" y="2197724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5" name="Rectangle 1057"/>
            <p:cNvSpPr>
              <a:spLocks noChangeArrowheads="1"/>
            </p:cNvSpPr>
            <p:nvPr/>
          </p:nvSpPr>
          <p:spPr bwMode="auto">
            <a:xfrm>
              <a:off x="2737666" y="2172324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6" name="Rectangle 1058"/>
            <p:cNvSpPr>
              <a:spLocks noChangeArrowheads="1"/>
            </p:cNvSpPr>
            <p:nvPr/>
          </p:nvSpPr>
          <p:spPr bwMode="auto">
            <a:xfrm>
              <a:off x="2502716" y="2223124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7" name="Rectangle 1059"/>
            <p:cNvSpPr>
              <a:spLocks noChangeArrowheads="1"/>
            </p:cNvSpPr>
            <p:nvPr/>
          </p:nvSpPr>
          <p:spPr bwMode="auto">
            <a:xfrm>
              <a:off x="2502716" y="2197724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8" name="Rectangle 1060"/>
            <p:cNvSpPr>
              <a:spLocks noChangeArrowheads="1"/>
            </p:cNvSpPr>
            <p:nvPr/>
          </p:nvSpPr>
          <p:spPr bwMode="auto">
            <a:xfrm>
              <a:off x="2502716" y="2172324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8" name="Группа 3857"/>
          <p:cNvGrpSpPr/>
          <p:nvPr/>
        </p:nvGrpSpPr>
        <p:grpSpPr>
          <a:xfrm>
            <a:off x="2285422" y="2382195"/>
            <a:ext cx="297656" cy="284560"/>
            <a:chOff x="3047229" y="2010399"/>
            <a:chExt cx="396875" cy="379413"/>
          </a:xfrm>
          <a:solidFill>
            <a:schemeClr val="accent1"/>
          </a:solidFill>
        </p:grpSpPr>
        <p:sp>
          <p:nvSpPr>
            <p:cNvPr id="2708" name="Freeform 1070"/>
            <p:cNvSpPr>
              <a:spLocks noEditPoints="1"/>
            </p:cNvSpPr>
            <p:nvPr/>
          </p:nvSpPr>
          <p:spPr bwMode="auto">
            <a:xfrm>
              <a:off x="3217091" y="2010399"/>
              <a:ext cx="57150" cy="350838"/>
            </a:xfrm>
            <a:custGeom>
              <a:avLst/>
              <a:gdLst>
                <a:gd name="T0" fmla="*/ 67 w 67"/>
                <a:gd name="T1" fmla="*/ 420 h 420"/>
                <a:gd name="T2" fmla="*/ 0 w 67"/>
                <a:gd name="T3" fmla="*/ 420 h 420"/>
                <a:gd name="T4" fmla="*/ 0 w 67"/>
                <a:gd name="T5" fmla="*/ 34 h 420"/>
                <a:gd name="T6" fmla="*/ 10 w 67"/>
                <a:gd name="T7" fmla="*/ 10 h 420"/>
                <a:gd name="T8" fmla="*/ 33 w 67"/>
                <a:gd name="T9" fmla="*/ 0 h 420"/>
                <a:gd name="T10" fmla="*/ 57 w 67"/>
                <a:gd name="T11" fmla="*/ 10 h 420"/>
                <a:gd name="T12" fmla="*/ 67 w 67"/>
                <a:gd name="T13" fmla="*/ 34 h 420"/>
                <a:gd name="T14" fmla="*/ 67 w 67"/>
                <a:gd name="T15" fmla="*/ 420 h 420"/>
                <a:gd name="T16" fmla="*/ 15 w 67"/>
                <a:gd name="T17" fmla="*/ 404 h 420"/>
                <a:gd name="T18" fmla="*/ 52 w 67"/>
                <a:gd name="T19" fmla="*/ 404 h 420"/>
                <a:gd name="T20" fmla="*/ 52 w 67"/>
                <a:gd name="T21" fmla="*/ 34 h 420"/>
                <a:gd name="T22" fmla="*/ 46 w 67"/>
                <a:gd name="T23" fmla="*/ 21 h 420"/>
                <a:gd name="T24" fmla="*/ 33 w 67"/>
                <a:gd name="T25" fmla="*/ 16 h 420"/>
                <a:gd name="T26" fmla="*/ 21 w 67"/>
                <a:gd name="T27" fmla="*/ 21 h 420"/>
                <a:gd name="T28" fmla="*/ 15 w 67"/>
                <a:gd name="T29" fmla="*/ 34 h 420"/>
                <a:gd name="T30" fmla="*/ 15 w 67"/>
                <a:gd name="T31" fmla="*/ 40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420">
                  <a:moveTo>
                    <a:pt x="67" y="420"/>
                  </a:moveTo>
                  <a:cubicBezTo>
                    <a:pt x="0" y="420"/>
                    <a:pt x="0" y="420"/>
                    <a:pt x="0" y="42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5"/>
                    <a:pt x="3" y="16"/>
                    <a:pt x="10" y="10"/>
                  </a:cubicBezTo>
                  <a:cubicBezTo>
                    <a:pt x="16" y="4"/>
                    <a:pt x="24" y="0"/>
                    <a:pt x="33" y="0"/>
                  </a:cubicBezTo>
                  <a:cubicBezTo>
                    <a:pt x="42" y="0"/>
                    <a:pt x="51" y="4"/>
                    <a:pt x="57" y="10"/>
                  </a:cubicBezTo>
                  <a:cubicBezTo>
                    <a:pt x="64" y="16"/>
                    <a:pt x="67" y="25"/>
                    <a:pt x="67" y="34"/>
                  </a:cubicBezTo>
                  <a:lnTo>
                    <a:pt x="67" y="420"/>
                  </a:lnTo>
                  <a:close/>
                  <a:moveTo>
                    <a:pt x="15" y="404"/>
                  </a:moveTo>
                  <a:cubicBezTo>
                    <a:pt x="52" y="404"/>
                    <a:pt x="52" y="404"/>
                    <a:pt x="52" y="40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29"/>
                    <a:pt x="50" y="24"/>
                    <a:pt x="46" y="21"/>
                  </a:cubicBezTo>
                  <a:cubicBezTo>
                    <a:pt x="43" y="18"/>
                    <a:pt x="38" y="16"/>
                    <a:pt x="33" y="16"/>
                  </a:cubicBezTo>
                  <a:cubicBezTo>
                    <a:pt x="29" y="16"/>
                    <a:pt x="24" y="18"/>
                    <a:pt x="21" y="21"/>
                  </a:cubicBezTo>
                  <a:cubicBezTo>
                    <a:pt x="17" y="24"/>
                    <a:pt x="15" y="29"/>
                    <a:pt x="15" y="34"/>
                  </a:cubicBezTo>
                  <a:lnTo>
                    <a:pt x="15" y="4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09" name="Freeform 1071"/>
            <p:cNvSpPr>
              <a:spLocks/>
            </p:cNvSpPr>
            <p:nvPr/>
          </p:nvSpPr>
          <p:spPr bwMode="auto">
            <a:xfrm>
              <a:off x="3166291" y="2346949"/>
              <a:ext cx="158750" cy="42863"/>
            </a:xfrm>
            <a:custGeom>
              <a:avLst/>
              <a:gdLst>
                <a:gd name="T0" fmla="*/ 189 w 189"/>
                <a:gd name="T1" fmla="*/ 50 h 50"/>
                <a:gd name="T2" fmla="*/ 173 w 189"/>
                <a:gd name="T3" fmla="*/ 50 h 50"/>
                <a:gd name="T4" fmla="*/ 173 w 189"/>
                <a:gd name="T5" fmla="*/ 43 h 50"/>
                <a:gd name="T6" fmla="*/ 165 w 189"/>
                <a:gd name="T7" fmla="*/ 24 h 50"/>
                <a:gd name="T8" fmla="*/ 146 w 189"/>
                <a:gd name="T9" fmla="*/ 16 h 50"/>
                <a:gd name="T10" fmla="*/ 43 w 189"/>
                <a:gd name="T11" fmla="*/ 16 h 50"/>
                <a:gd name="T12" fmla="*/ 24 w 189"/>
                <a:gd name="T13" fmla="*/ 24 h 50"/>
                <a:gd name="T14" fmla="*/ 16 w 189"/>
                <a:gd name="T15" fmla="*/ 43 h 50"/>
                <a:gd name="T16" fmla="*/ 16 w 189"/>
                <a:gd name="T17" fmla="*/ 50 h 50"/>
                <a:gd name="T18" fmla="*/ 0 w 189"/>
                <a:gd name="T19" fmla="*/ 50 h 50"/>
                <a:gd name="T20" fmla="*/ 0 w 189"/>
                <a:gd name="T21" fmla="*/ 43 h 50"/>
                <a:gd name="T22" fmla="*/ 13 w 189"/>
                <a:gd name="T23" fmla="*/ 13 h 50"/>
                <a:gd name="T24" fmla="*/ 43 w 189"/>
                <a:gd name="T25" fmla="*/ 0 h 50"/>
                <a:gd name="T26" fmla="*/ 146 w 189"/>
                <a:gd name="T27" fmla="*/ 0 h 50"/>
                <a:gd name="T28" fmla="*/ 176 w 189"/>
                <a:gd name="T29" fmla="*/ 13 h 50"/>
                <a:gd name="T30" fmla="*/ 189 w 189"/>
                <a:gd name="T31" fmla="*/ 43 h 50"/>
                <a:gd name="T32" fmla="*/ 189 w 189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9" h="50">
                  <a:moveTo>
                    <a:pt x="189" y="50"/>
                  </a:moveTo>
                  <a:cubicBezTo>
                    <a:pt x="173" y="50"/>
                    <a:pt x="173" y="50"/>
                    <a:pt x="173" y="50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3" y="36"/>
                    <a:pt x="170" y="29"/>
                    <a:pt x="165" y="24"/>
                  </a:cubicBezTo>
                  <a:cubicBezTo>
                    <a:pt x="160" y="19"/>
                    <a:pt x="153" y="16"/>
                    <a:pt x="146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36" y="16"/>
                    <a:pt x="29" y="19"/>
                    <a:pt x="24" y="24"/>
                  </a:cubicBezTo>
                  <a:cubicBezTo>
                    <a:pt x="19" y="29"/>
                    <a:pt x="16" y="36"/>
                    <a:pt x="16" y="43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1"/>
                    <a:pt x="5" y="21"/>
                    <a:pt x="13" y="13"/>
                  </a:cubicBezTo>
                  <a:cubicBezTo>
                    <a:pt x="21" y="5"/>
                    <a:pt x="31" y="0"/>
                    <a:pt x="43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58" y="0"/>
                    <a:pt x="168" y="5"/>
                    <a:pt x="176" y="13"/>
                  </a:cubicBezTo>
                  <a:cubicBezTo>
                    <a:pt x="184" y="21"/>
                    <a:pt x="189" y="31"/>
                    <a:pt x="189" y="43"/>
                  </a:cubicBezTo>
                  <a:lnTo>
                    <a:pt x="18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0" name="Freeform 1072"/>
            <p:cNvSpPr>
              <a:spLocks noEditPoints="1"/>
            </p:cNvSpPr>
            <p:nvPr/>
          </p:nvSpPr>
          <p:spPr bwMode="auto">
            <a:xfrm>
              <a:off x="3047229" y="2116761"/>
              <a:ext cx="182563" cy="76200"/>
            </a:xfrm>
            <a:custGeom>
              <a:avLst/>
              <a:gdLst>
                <a:gd name="T0" fmla="*/ 115 w 115"/>
                <a:gd name="T1" fmla="*/ 48 h 48"/>
                <a:gd name="T2" fmla="*/ 24 w 115"/>
                <a:gd name="T3" fmla="*/ 48 h 48"/>
                <a:gd name="T4" fmla="*/ 0 w 115"/>
                <a:gd name="T5" fmla="*/ 24 h 48"/>
                <a:gd name="T6" fmla="*/ 24 w 115"/>
                <a:gd name="T7" fmla="*/ 0 h 48"/>
                <a:gd name="T8" fmla="*/ 115 w 115"/>
                <a:gd name="T9" fmla="*/ 0 h 48"/>
                <a:gd name="T10" fmla="*/ 115 w 115"/>
                <a:gd name="T11" fmla="*/ 48 h 48"/>
                <a:gd name="T12" fmla="*/ 28 w 115"/>
                <a:gd name="T13" fmla="*/ 40 h 48"/>
                <a:gd name="T14" fmla="*/ 107 w 115"/>
                <a:gd name="T15" fmla="*/ 40 h 48"/>
                <a:gd name="T16" fmla="*/ 107 w 115"/>
                <a:gd name="T17" fmla="*/ 8 h 48"/>
                <a:gd name="T18" fmla="*/ 28 w 115"/>
                <a:gd name="T19" fmla="*/ 8 h 48"/>
                <a:gd name="T20" fmla="*/ 12 w 115"/>
                <a:gd name="T21" fmla="*/ 24 h 48"/>
                <a:gd name="T22" fmla="*/ 28 w 115"/>
                <a:gd name="T23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48">
                  <a:moveTo>
                    <a:pt x="115" y="48"/>
                  </a:moveTo>
                  <a:lnTo>
                    <a:pt x="24" y="48"/>
                  </a:lnTo>
                  <a:lnTo>
                    <a:pt x="0" y="24"/>
                  </a:lnTo>
                  <a:lnTo>
                    <a:pt x="24" y="0"/>
                  </a:lnTo>
                  <a:lnTo>
                    <a:pt x="115" y="0"/>
                  </a:lnTo>
                  <a:lnTo>
                    <a:pt x="115" y="48"/>
                  </a:lnTo>
                  <a:close/>
                  <a:moveTo>
                    <a:pt x="28" y="40"/>
                  </a:moveTo>
                  <a:lnTo>
                    <a:pt x="107" y="40"/>
                  </a:lnTo>
                  <a:lnTo>
                    <a:pt x="107" y="8"/>
                  </a:lnTo>
                  <a:lnTo>
                    <a:pt x="28" y="8"/>
                  </a:lnTo>
                  <a:lnTo>
                    <a:pt x="12" y="24"/>
                  </a:lnTo>
                  <a:lnTo>
                    <a:pt x="2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1" name="Freeform 1073"/>
            <p:cNvSpPr>
              <a:spLocks noEditPoints="1"/>
            </p:cNvSpPr>
            <p:nvPr/>
          </p:nvSpPr>
          <p:spPr bwMode="auto">
            <a:xfrm>
              <a:off x="3261541" y="2180261"/>
              <a:ext cx="182563" cy="76200"/>
            </a:xfrm>
            <a:custGeom>
              <a:avLst/>
              <a:gdLst>
                <a:gd name="T0" fmla="*/ 90 w 115"/>
                <a:gd name="T1" fmla="*/ 48 h 48"/>
                <a:gd name="T2" fmla="*/ 0 w 115"/>
                <a:gd name="T3" fmla="*/ 48 h 48"/>
                <a:gd name="T4" fmla="*/ 0 w 115"/>
                <a:gd name="T5" fmla="*/ 0 h 48"/>
                <a:gd name="T6" fmla="*/ 90 w 115"/>
                <a:gd name="T7" fmla="*/ 0 h 48"/>
                <a:gd name="T8" fmla="*/ 115 w 115"/>
                <a:gd name="T9" fmla="*/ 24 h 48"/>
                <a:gd name="T10" fmla="*/ 90 w 115"/>
                <a:gd name="T11" fmla="*/ 48 h 48"/>
                <a:gd name="T12" fmla="*/ 8 w 115"/>
                <a:gd name="T13" fmla="*/ 40 h 48"/>
                <a:gd name="T14" fmla="*/ 87 w 115"/>
                <a:gd name="T15" fmla="*/ 40 h 48"/>
                <a:gd name="T16" fmla="*/ 103 w 115"/>
                <a:gd name="T17" fmla="*/ 24 h 48"/>
                <a:gd name="T18" fmla="*/ 87 w 115"/>
                <a:gd name="T19" fmla="*/ 8 h 48"/>
                <a:gd name="T20" fmla="*/ 8 w 115"/>
                <a:gd name="T21" fmla="*/ 8 h 48"/>
                <a:gd name="T22" fmla="*/ 8 w 115"/>
                <a:gd name="T23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48">
                  <a:moveTo>
                    <a:pt x="90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90" y="0"/>
                  </a:lnTo>
                  <a:lnTo>
                    <a:pt x="115" y="24"/>
                  </a:lnTo>
                  <a:lnTo>
                    <a:pt x="90" y="48"/>
                  </a:lnTo>
                  <a:close/>
                  <a:moveTo>
                    <a:pt x="8" y="40"/>
                  </a:moveTo>
                  <a:lnTo>
                    <a:pt x="87" y="40"/>
                  </a:lnTo>
                  <a:lnTo>
                    <a:pt x="103" y="24"/>
                  </a:lnTo>
                  <a:lnTo>
                    <a:pt x="87" y="8"/>
                  </a:lnTo>
                  <a:lnTo>
                    <a:pt x="8" y="8"/>
                  </a:lnTo>
                  <a:lnTo>
                    <a:pt x="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2" name="Freeform 1074"/>
            <p:cNvSpPr>
              <a:spLocks noEditPoints="1"/>
            </p:cNvSpPr>
            <p:nvPr/>
          </p:nvSpPr>
          <p:spPr bwMode="auto">
            <a:xfrm>
              <a:off x="3261541" y="2053261"/>
              <a:ext cx="182563" cy="76200"/>
            </a:xfrm>
            <a:custGeom>
              <a:avLst/>
              <a:gdLst>
                <a:gd name="T0" fmla="*/ 90 w 115"/>
                <a:gd name="T1" fmla="*/ 48 h 48"/>
                <a:gd name="T2" fmla="*/ 0 w 115"/>
                <a:gd name="T3" fmla="*/ 48 h 48"/>
                <a:gd name="T4" fmla="*/ 0 w 115"/>
                <a:gd name="T5" fmla="*/ 0 h 48"/>
                <a:gd name="T6" fmla="*/ 90 w 115"/>
                <a:gd name="T7" fmla="*/ 0 h 48"/>
                <a:gd name="T8" fmla="*/ 115 w 115"/>
                <a:gd name="T9" fmla="*/ 24 h 48"/>
                <a:gd name="T10" fmla="*/ 90 w 115"/>
                <a:gd name="T11" fmla="*/ 48 h 48"/>
                <a:gd name="T12" fmla="*/ 8 w 115"/>
                <a:gd name="T13" fmla="*/ 40 h 48"/>
                <a:gd name="T14" fmla="*/ 87 w 115"/>
                <a:gd name="T15" fmla="*/ 40 h 48"/>
                <a:gd name="T16" fmla="*/ 103 w 115"/>
                <a:gd name="T17" fmla="*/ 24 h 48"/>
                <a:gd name="T18" fmla="*/ 87 w 115"/>
                <a:gd name="T19" fmla="*/ 8 h 48"/>
                <a:gd name="T20" fmla="*/ 8 w 115"/>
                <a:gd name="T21" fmla="*/ 8 h 48"/>
                <a:gd name="T22" fmla="*/ 8 w 115"/>
                <a:gd name="T23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48">
                  <a:moveTo>
                    <a:pt x="90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90" y="0"/>
                  </a:lnTo>
                  <a:lnTo>
                    <a:pt x="115" y="24"/>
                  </a:lnTo>
                  <a:lnTo>
                    <a:pt x="90" y="48"/>
                  </a:lnTo>
                  <a:close/>
                  <a:moveTo>
                    <a:pt x="8" y="40"/>
                  </a:moveTo>
                  <a:lnTo>
                    <a:pt x="87" y="40"/>
                  </a:lnTo>
                  <a:lnTo>
                    <a:pt x="103" y="24"/>
                  </a:lnTo>
                  <a:lnTo>
                    <a:pt x="87" y="8"/>
                  </a:lnTo>
                  <a:lnTo>
                    <a:pt x="8" y="8"/>
                  </a:lnTo>
                  <a:lnTo>
                    <a:pt x="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3" name="Rectangle 1075"/>
            <p:cNvSpPr>
              <a:spLocks noChangeArrowheads="1"/>
            </p:cNvSpPr>
            <p:nvPr/>
          </p:nvSpPr>
          <p:spPr bwMode="auto">
            <a:xfrm>
              <a:off x="3302816" y="20850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4" name="Rectangle 1076"/>
            <p:cNvSpPr>
              <a:spLocks noChangeArrowheads="1"/>
            </p:cNvSpPr>
            <p:nvPr/>
          </p:nvSpPr>
          <p:spPr bwMode="auto">
            <a:xfrm>
              <a:off x="3328216" y="20850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5" name="Rectangle 1077"/>
            <p:cNvSpPr>
              <a:spLocks noChangeArrowheads="1"/>
            </p:cNvSpPr>
            <p:nvPr/>
          </p:nvSpPr>
          <p:spPr bwMode="auto">
            <a:xfrm>
              <a:off x="3353616" y="20850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5" name="Группа 3864"/>
          <p:cNvGrpSpPr/>
          <p:nvPr/>
        </p:nvGrpSpPr>
        <p:grpSpPr>
          <a:xfrm>
            <a:off x="443525" y="2864397"/>
            <a:ext cx="269081" cy="253604"/>
            <a:chOff x="591366" y="2653336"/>
            <a:chExt cx="358775" cy="338138"/>
          </a:xfrm>
          <a:solidFill>
            <a:schemeClr val="accent1"/>
          </a:solidFill>
        </p:grpSpPr>
        <p:sp>
          <p:nvSpPr>
            <p:cNvPr id="2727" name="Freeform 1089"/>
            <p:cNvSpPr>
              <a:spLocks/>
            </p:cNvSpPr>
            <p:nvPr/>
          </p:nvSpPr>
          <p:spPr bwMode="auto">
            <a:xfrm>
              <a:off x="713604" y="2953374"/>
              <a:ext cx="114300" cy="38100"/>
            </a:xfrm>
            <a:custGeom>
              <a:avLst/>
              <a:gdLst>
                <a:gd name="T0" fmla="*/ 72 w 72"/>
                <a:gd name="T1" fmla="*/ 24 h 24"/>
                <a:gd name="T2" fmla="*/ 0 w 72"/>
                <a:gd name="T3" fmla="*/ 24 h 24"/>
                <a:gd name="T4" fmla="*/ 0 w 72"/>
                <a:gd name="T5" fmla="*/ 0 h 24"/>
                <a:gd name="T6" fmla="*/ 8 w 72"/>
                <a:gd name="T7" fmla="*/ 0 h 24"/>
                <a:gd name="T8" fmla="*/ 8 w 72"/>
                <a:gd name="T9" fmla="*/ 16 h 24"/>
                <a:gd name="T10" fmla="*/ 64 w 72"/>
                <a:gd name="T11" fmla="*/ 16 h 24"/>
                <a:gd name="T12" fmla="*/ 64 w 72"/>
                <a:gd name="T13" fmla="*/ 0 h 24"/>
                <a:gd name="T14" fmla="*/ 72 w 72"/>
                <a:gd name="T15" fmla="*/ 0 h 24"/>
                <a:gd name="T16" fmla="*/ 72 w 72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4">
                  <a:moveTo>
                    <a:pt x="72" y="24"/>
                  </a:moveTo>
                  <a:lnTo>
                    <a:pt x="0" y="24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6"/>
                  </a:lnTo>
                  <a:lnTo>
                    <a:pt x="64" y="16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8" name="Rectangle 1090"/>
            <p:cNvSpPr>
              <a:spLocks noChangeArrowheads="1"/>
            </p:cNvSpPr>
            <p:nvPr/>
          </p:nvSpPr>
          <p:spPr bwMode="auto">
            <a:xfrm>
              <a:off x="691379" y="2978774"/>
              <a:ext cx="1587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9" name="Freeform 1091"/>
            <p:cNvSpPr>
              <a:spLocks noEditPoints="1"/>
            </p:cNvSpPr>
            <p:nvPr/>
          </p:nvSpPr>
          <p:spPr bwMode="auto">
            <a:xfrm>
              <a:off x="591366" y="2653336"/>
              <a:ext cx="358775" cy="246063"/>
            </a:xfrm>
            <a:custGeom>
              <a:avLst/>
              <a:gdLst>
                <a:gd name="T0" fmla="*/ 431 w 431"/>
                <a:gd name="T1" fmla="*/ 296 h 296"/>
                <a:gd name="T2" fmla="*/ 0 w 431"/>
                <a:gd name="T3" fmla="*/ 296 h 296"/>
                <a:gd name="T4" fmla="*/ 0 w 431"/>
                <a:gd name="T5" fmla="*/ 22 h 296"/>
                <a:gd name="T6" fmla="*/ 7 w 431"/>
                <a:gd name="T7" fmla="*/ 6 h 296"/>
                <a:gd name="T8" fmla="*/ 23 w 431"/>
                <a:gd name="T9" fmla="*/ 0 h 296"/>
                <a:gd name="T10" fmla="*/ 408 w 431"/>
                <a:gd name="T11" fmla="*/ 0 h 296"/>
                <a:gd name="T12" fmla="*/ 424 w 431"/>
                <a:gd name="T13" fmla="*/ 7 h 296"/>
                <a:gd name="T14" fmla="*/ 431 w 431"/>
                <a:gd name="T15" fmla="*/ 22 h 296"/>
                <a:gd name="T16" fmla="*/ 431 w 431"/>
                <a:gd name="T17" fmla="*/ 296 h 296"/>
                <a:gd name="T18" fmla="*/ 16 w 431"/>
                <a:gd name="T19" fmla="*/ 281 h 296"/>
                <a:gd name="T20" fmla="*/ 415 w 431"/>
                <a:gd name="T21" fmla="*/ 281 h 296"/>
                <a:gd name="T22" fmla="*/ 415 w 431"/>
                <a:gd name="T23" fmla="*/ 22 h 296"/>
                <a:gd name="T24" fmla="*/ 413 w 431"/>
                <a:gd name="T25" fmla="*/ 18 h 296"/>
                <a:gd name="T26" fmla="*/ 408 w 431"/>
                <a:gd name="T27" fmla="*/ 15 h 296"/>
                <a:gd name="T28" fmla="*/ 23 w 431"/>
                <a:gd name="T29" fmla="*/ 15 h 296"/>
                <a:gd name="T30" fmla="*/ 18 w 431"/>
                <a:gd name="T31" fmla="*/ 17 h 296"/>
                <a:gd name="T32" fmla="*/ 16 w 431"/>
                <a:gd name="T33" fmla="*/ 22 h 296"/>
                <a:gd name="T34" fmla="*/ 16 w 431"/>
                <a:gd name="T35" fmla="*/ 28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296">
                  <a:moveTo>
                    <a:pt x="431" y="296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6"/>
                    <a:pt x="3" y="11"/>
                    <a:pt x="7" y="6"/>
                  </a:cubicBezTo>
                  <a:cubicBezTo>
                    <a:pt x="11" y="2"/>
                    <a:pt x="17" y="0"/>
                    <a:pt x="23" y="0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414" y="0"/>
                    <a:pt x="420" y="2"/>
                    <a:pt x="424" y="7"/>
                  </a:cubicBezTo>
                  <a:cubicBezTo>
                    <a:pt x="428" y="11"/>
                    <a:pt x="431" y="16"/>
                    <a:pt x="431" y="22"/>
                  </a:cubicBezTo>
                  <a:lnTo>
                    <a:pt x="431" y="296"/>
                  </a:lnTo>
                  <a:close/>
                  <a:moveTo>
                    <a:pt x="16" y="281"/>
                  </a:moveTo>
                  <a:cubicBezTo>
                    <a:pt x="415" y="281"/>
                    <a:pt x="415" y="281"/>
                    <a:pt x="415" y="281"/>
                  </a:cubicBezTo>
                  <a:cubicBezTo>
                    <a:pt x="415" y="22"/>
                    <a:pt x="415" y="22"/>
                    <a:pt x="415" y="22"/>
                  </a:cubicBezTo>
                  <a:cubicBezTo>
                    <a:pt x="415" y="21"/>
                    <a:pt x="414" y="19"/>
                    <a:pt x="413" y="18"/>
                  </a:cubicBezTo>
                  <a:cubicBezTo>
                    <a:pt x="412" y="16"/>
                    <a:pt x="410" y="15"/>
                    <a:pt x="408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1" y="15"/>
                    <a:pt x="19" y="16"/>
                    <a:pt x="18" y="17"/>
                  </a:cubicBezTo>
                  <a:cubicBezTo>
                    <a:pt x="17" y="19"/>
                    <a:pt x="16" y="21"/>
                    <a:pt x="16" y="22"/>
                  </a:cubicBezTo>
                  <a:lnTo>
                    <a:pt x="16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0" name="Freeform 1092"/>
            <p:cNvSpPr>
              <a:spLocks noEditPoints="1"/>
            </p:cNvSpPr>
            <p:nvPr/>
          </p:nvSpPr>
          <p:spPr bwMode="auto">
            <a:xfrm>
              <a:off x="615179" y="2677149"/>
              <a:ext cx="309563" cy="196850"/>
            </a:xfrm>
            <a:custGeom>
              <a:avLst/>
              <a:gdLst>
                <a:gd name="T0" fmla="*/ 195 w 195"/>
                <a:gd name="T1" fmla="*/ 124 h 124"/>
                <a:gd name="T2" fmla="*/ 0 w 195"/>
                <a:gd name="T3" fmla="*/ 124 h 124"/>
                <a:gd name="T4" fmla="*/ 0 w 195"/>
                <a:gd name="T5" fmla="*/ 0 h 124"/>
                <a:gd name="T6" fmla="*/ 195 w 195"/>
                <a:gd name="T7" fmla="*/ 0 h 124"/>
                <a:gd name="T8" fmla="*/ 195 w 195"/>
                <a:gd name="T9" fmla="*/ 124 h 124"/>
                <a:gd name="T10" fmla="*/ 9 w 195"/>
                <a:gd name="T11" fmla="*/ 116 h 124"/>
                <a:gd name="T12" fmla="*/ 187 w 195"/>
                <a:gd name="T13" fmla="*/ 116 h 124"/>
                <a:gd name="T14" fmla="*/ 187 w 195"/>
                <a:gd name="T15" fmla="*/ 8 h 124"/>
                <a:gd name="T16" fmla="*/ 9 w 195"/>
                <a:gd name="T17" fmla="*/ 8 h 124"/>
                <a:gd name="T18" fmla="*/ 9 w 195"/>
                <a:gd name="T19" fmla="*/ 11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24">
                  <a:moveTo>
                    <a:pt x="195" y="124"/>
                  </a:moveTo>
                  <a:lnTo>
                    <a:pt x="0" y="124"/>
                  </a:lnTo>
                  <a:lnTo>
                    <a:pt x="0" y="0"/>
                  </a:lnTo>
                  <a:lnTo>
                    <a:pt x="195" y="0"/>
                  </a:lnTo>
                  <a:lnTo>
                    <a:pt x="195" y="124"/>
                  </a:lnTo>
                  <a:close/>
                  <a:moveTo>
                    <a:pt x="9" y="116"/>
                  </a:moveTo>
                  <a:lnTo>
                    <a:pt x="187" y="116"/>
                  </a:lnTo>
                  <a:lnTo>
                    <a:pt x="187" y="8"/>
                  </a:lnTo>
                  <a:lnTo>
                    <a:pt x="9" y="8"/>
                  </a:lnTo>
                  <a:lnTo>
                    <a:pt x="9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1" name="Rectangle 1093"/>
            <p:cNvSpPr>
              <a:spLocks noChangeArrowheads="1"/>
            </p:cNvSpPr>
            <p:nvPr/>
          </p:nvSpPr>
          <p:spPr bwMode="auto">
            <a:xfrm>
              <a:off x="643754" y="2773986"/>
              <a:ext cx="1428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2" name="Rectangle 1094"/>
            <p:cNvSpPr>
              <a:spLocks noChangeArrowheads="1"/>
            </p:cNvSpPr>
            <p:nvPr/>
          </p:nvSpPr>
          <p:spPr bwMode="auto">
            <a:xfrm>
              <a:off x="665979" y="2743824"/>
              <a:ext cx="12700" cy="41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3" name="Rectangle 1095"/>
            <p:cNvSpPr>
              <a:spLocks noChangeArrowheads="1"/>
            </p:cNvSpPr>
            <p:nvPr/>
          </p:nvSpPr>
          <p:spPr bwMode="auto">
            <a:xfrm>
              <a:off x="688204" y="2788274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4" name="Rectangle 1096"/>
            <p:cNvSpPr>
              <a:spLocks noChangeArrowheads="1"/>
            </p:cNvSpPr>
            <p:nvPr/>
          </p:nvSpPr>
          <p:spPr bwMode="auto">
            <a:xfrm>
              <a:off x="710429" y="2800974"/>
              <a:ext cx="12700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5" name="Rectangle 1097"/>
            <p:cNvSpPr>
              <a:spLocks noChangeArrowheads="1"/>
            </p:cNvSpPr>
            <p:nvPr/>
          </p:nvSpPr>
          <p:spPr bwMode="auto">
            <a:xfrm>
              <a:off x="731066" y="2827961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6" name="Rectangle 1098"/>
            <p:cNvSpPr>
              <a:spLocks noChangeArrowheads="1"/>
            </p:cNvSpPr>
            <p:nvPr/>
          </p:nvSpPr>
          <p:spPr bwMode="auto">
            <a:xfrm>
              <a:off x="753291" y="2727949"/>
              <a:ext cx="12700" cy="87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7" name="Rectangle 1099"/>
            <p:cNvSpPr>
              <a:spLocks noChangeArrowheads="1"/>
            </p:cNvSpPr>
            <p:nvPr/>
          </p:nvSpPr>
          <p:spPr bwMode="auto">
            <a:xfrm>
              <a:off x="775516" y="2707311"/>
              <a:ext cx="12700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8" name="Rectangle 1100"/>
            <p:cNvSpPr>
              <a:spLocks noChangeArrowheads="1"/>
            </p:cNvSpPr>
            <p:nvPr/>
          </p:nvSpPr>
          <p:spPr bwMode="auto">
            <a:xfrm>
              <a:off x="796154" y="2737474"/>
              <a:ext cx="12700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9" name="Rectangle 1101"/>
            <p:cNvSpPr>
              <a:spLocks noChangeArrowheads="1"/>
            </p:cNvSpPr>
            <p:nvPr/>
          </p:nvSpPr>
          <p:spPr bwMode="auto">
            <a:xfrm>
              <a:off x="818379" y="2770811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0" name="Rectangle 1102"/>
            <p:cNvSpPr>
              <a:spLocks noChangeArrowheads="1"/>
            </p:cNvSpPr>
            <p:nvPr/>
          </p:nvSpPr>
          <p:spPr bwMode="auto">
            <a:xfrm>
              <a:off x="840604" y="2783511"/>
              <a:ext cx="1270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1" name="Rectangle 1103"/>
            <p:cNvSpPr>
              <a:spLocks noChangeArrowheads="1"/>
            </p:cNvSpPr>
            <p:nvPr/>
          </p:nvSpPr>
          <p:spPr bwMode="auto">
            <a:xfrm>
              <a:off x="861241" y="2740649"/>
              <a:ext cx="14288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2" name="Rectangle 1104"/>
            <p:cNvSpPr>
              <a:spLocks noChangeArrowheads="1"/>
            </p:cNvSpPr>
            <p:nvPr/>
          </p:nvSpPr>
          <p:spPr bwMode="auto">
            <a:xfrm>
              <a:off x="883466" y="2727949"/>
              <a:ext cx="12700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3" name="Freeform 1105"/>
            <p:cNvSpPr>
              <a:spLocks noEditPoints="1"/>
            </p:cNvSpPr>
            <p:nvPr/>
          </p:nvSpPr>
          <p:spPr bwMode="auto">
            <a:xfrm>
              <a:off x="591366" y="2886699"/>
              <a:ext cx="358775" cy="53975"/>
            </a:xfrm>
            <a:custGeom>
              <a:avLst/>
              <a:gdLst>
                <a:gd name="T0" fmla="*/ 408 w 431"/>
                <a:gd name="T1" fmla="*/ 64 h 64"/>
                <a:gd name="T2" fmla="*/ 23 w 431"/>
                <a:gd name="T3" fmla="*/ 64 h 64"/>
                <a:gd name="T4" fmla="*/ 7 w 431"/>
                <a:gd name="T5" fmla="*/ 57 h 64"/>
                <a:gd name="T6" fmla="*/ 0 w 431"/>
                <a:gd name="T7" fmla="*/ 42 h 64"/>
                <a:gd name="T8" fmla="*/ 0 w 431"/>
                <a:gd name="T9" fmla="*/ 0 h 64"/>
                <a:gd name="T10" fmla="*/ 431 w 431"/>
                <a:gd name="T11" fmla="*/ 0 h 64"/>
                <a:gd name="T12" fmla="*/ 431 w 431"/>
                <a:gd name="T13" fmla="*/ 42 h 64"/>
                <a:gd name="T14" fmla="*/ 424 w 431"/>
                <a:gd name="T15" fmla="*/ 58 h 64"/>
                <a:gd name="T16" fmla="*/ 408 w 431"/>
                <a:gd name="T17" fmla="*/ 64 h 64"/>
                <a:gd name="T18" fmla="*/ 16 w 431"/>
                <a:gd name="T19" fmla="*/ 15 h 64"/>
                <a:gd name="T20" fmla="*/ 16 w 431"/>
                <a:gd name="T21" fmla="*/ 42 h 64"/>
                <a:gd name="T22" fmla="*/ 18 w 431"/>
                <a:gd name="T23" fmla="*/ 47 h 64"/>
                <a:gd name="T24" fmla="*/ 23 w 431"/>
                <a:gd name="T25" fmla="*/ 49 h 64"/>
                <a:gd name="T26" fmla="*/ 408 w 431"/>
                <a:gd name="T27" fmla="*/ 49 h 64"/>
                <a:gd name="T28" fmla="*/ 413 w 431"/>
                <a:gd name="T29" fmla="*/ 47 h 64"/>
                <a:gd name="T30" fmla="*/ 415 w 431"/>
                <a:gd name="T31" fmla="*/ 42 h 64"/>
                <a:gd name="T32" fmla="*/ 415 w 431"/>
                <a:gd name="T33" fmla="*/ 15 h 64"/>
                <a:gd name="T34" fmla="*/ 16 w 431"/>
                <a:gd name="T35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64">
                  <a:moveTo>
                    <a:pt x="408" y="64"/>
                  </a:moveTo>
                  <a:cubicBezTo>
                    <a:pt x="23" y="64"/>
                    <a:pt x="23" y="64"/>
                    <a:pt x="23" y="64"/>
                  </a:cubicBezTo>
                  <a:cubicBezTo>
                    <a:pt x="17" y="64"/>
                    <a:pt x="11" y="62"/>
                    <a:pt x="7" y="57"/>
                  </a:cubicBezTo>
                  <a:cubicBezTo>
                    <a:pt x="3" y="53"/>
                    <a:pt x="0" y="48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31" y="42"/>
                    <a:pt x="431" y="42"/>
                    <a:pt x="431" y="42"/>
                  </a:cubicBezTo>
                  <a:cubicBezTo>
                    <a:pt x="431" y="48"/>
                    <a:pt x="428" y="53"/>
                    <a:pt x="424" y="58"/>
                  </a:cubicBezTo>
                  <a:cubicBezTo>
                    <a:pt x="420" y="62"/>
                    <a:pt x="414" y="64"/>
                    <a:pt x="408" y="64"/>
                  </a:cubicBezTo>
                  <a:close/>
                  <a:moveTo>
                    <a:pt x="16" y="15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3"/>
                    <a:pt x="17" y="45"/>
                    <a:pt x="18" y="47"/>
                  </a:cubicBezTo>
                  <a:cubicBezTo>
                    <a:pt x="19" y="48"/>
                    <a:pt x="21" y="49"/>
                    <a:pt x="23" y="49"/>
                  </a:cubicBezTo>
                  <a:cubicBezTo>
                    <a:pt x="408" y="49"/>
                    <a:pt x="408" y="49"/>
                    <a:pt x="408" y="49"/>
                  </a:cubicBezTo>
                  <a:cubicBezTo>
                    <a:pt x="410" y="49"/>
                    <a:pt x="412" y="48"/>
                    <a:pt x="413" y="47"/>
                  </a:cubicBezTo>
                  <a:cubicBezTo>
                    <a:pt x="414" y="45"/>
                    <a:pt x="415" y="44"/>
                    <a:pt x="415" y="42"/>
                  </a:cubicBezTo>
                  <a:cubicBezTo>
                    <a:pt x="415" y="15"/>
                    <a:pt x="415" y="15"/>
                    <a:pt x="415" y="15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6" name="Группа 3865"/>
          <p:cNvGrpSpPr/>
          <p:nvPr/>
        </p:nvGrpSpPr>
        <p:grpSpPr>
          <a:xfrm>
            <a:off x="926919" y="2840585"/>
            <a:ext cx="232172" cy="296466"/>
            <a:chOff x="1235891" y="2621586"/>
            <a:chExt cx="309563" cy="395288"/>
          </a:xfrm>
          <a:solidFill>
            <a:schemeClr val="accent1"/>
          </a:solidFill>
        </p:grpSpPr>
        <p:sp>
          <p:nvSpPr>
            <p:cNvPr id="2747" name="Freeform 1109"/>
            <p:cNvSpPr>
              <a:spLocks noEditPoints="1"/>
            </p:cNvSpPr>
            <p:nvPr/>
          </p:nvSpPr>
          <p:spPr bwMode="auto">
            <a:xfrm>
              <a:off x="1307329" y="2654924"/>
              <a:ext cx="238125" cy="150813"/>
            </a:xfrm>
            <a:custGeom>
              <a:avLst/>
              <a:gdLst>
                <a:gd name="T0" fmla="*/ 150 w 150"/>
                <a:gd name="T1" fmla="*/ 95 h 95"/>
                <a:gd name="T2" fmla="*/ 0 w 150"/>
                <a:gd name="T3" fmla="*/ 95 h 95"/>
                <a:gd name="T4" fmla="*/ 0 w 150"/>
                <a:gd name="T5" fmla="*/ 0 h 95"/>
                <a:gd name="T6" fmla="*/ 150 w 150"/>
                <a:gd name="T7" fmla="*/ 0 h 95"/>
                <a:gd name="T8" fmla="*/ 133 w 150"/>
                <a:gd name="T9" fmla="*/ 48 h 95"/>
                <a:gd name="T10" fmla="*/ 150 w 150"/>
                <a:gd name="T11" fmla="*/ 95 h 95"/>
                <a:gd name="T12" fmla="*/ 8 w 150"/>
                <a:gd name="T13" fmla="*/ 87 h 95"/>
                <a:gd name="T14" fmla="*/ 138 w 150"/>
                <a:gd name="T15" fmla="*/ 87 h 95"/>
                <a:gd name="T16" fmla="*/ 124 w 150"/>
                <a:gd name="T17" fmla="*/ 48 h 95"/>
                <a:gd name="T18" fmla="*/ 138 w 150"/>
                <a:gd name="T19" fmla="*/ 9 h 95"/>
                <a:gd name="T20" fmla="*/ 8 w 150"/>
                <a:gd name="T21" fmla="*/ 9 h 95"/>
                <a:gd name="T22" fmla="*/ 8 w 150"/>
                <a:gd name="T23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95">
                  <a:moveTo>
                    <a:pt x="150" y="95"/>
                  </a:moveTo>
                  <a:lnTo>
                    <a:pt x="0" y="95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33" y="48"/>
                  </a:lnTo>
                  <a:lnTo>
                    <a:pt x="150" y="95"/>
                  </a:lnTo>
                  <a:close/>
                  <a:moveTo>
                    <a:pt x="8" y="87"/>
                  </a:moveTo>
                  <a:lnTo>
                    <a:pt x="138" y="87"/>
                  </a:lnTo>
                  <a:lnTo>
                    <a:pt x="124" y="48"/>
                  </a:lnTo>
                  <a:lnTo>
                    <a:pt x="138" y="9"/>
                  </a:lnTo>
                  <a:lnTo>
                    <a:pt x="8" y="9"/>
                  </a:lnTo>
                  <a:lnTo>
                    <a:pt x="8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8" name="Freeform 1110"/>
            <p:cNvSpPr>
              <a:spLocks noEditPoints="1"/>
            </p:cNvSpPr>
            <p:nvPr/>
          </p:nvSpPr>
          <p:spPr bwMode="auto">
            <a:xfrm>
              <a:off x="1381941" y="2699374"/>
              <a:ext cx="46038" cy="61913"/>
            </a:xfrm>
            <a:custGeom>
              <a:avLst/>
              <a:gdLst>
                <a:gd name="T0" fmla="*/ 16 w 55"/>
                <a:gd name="T1" fmla="*/ 75 h 75"/>
                <a:gd name="T2" fmla="*/ 0 w 55"/>
                <a:gd name="T3" fmla="*/ 75 h 75"/>
                <a:gd name="T4" fmla="*/ 0 w 55"/>
                <a:gd name="T5" fmla="*/ 8 h 75"/>
                <a:gd name="T6" fmla="*/ 8 w 55"/>
                <a:gd name="T7" fmla="*/ 0 h 75"/>
                <a:gd name="T8" fmla="*/ 32 w 55"/>
                <a:gd name="T9" fmla="*/ 0 h 75"/>
                <a:gd name="T10" fmla="*/ 48 w 55"/>
                <a:gd name="T11" fmla="*/ 7 h 75"/>
                <a:gd name="T12" fmla="*/ 55 w 55"/>
                <a:gd name="T13" fmla="*/ 23 h 75"/>
                <a:gd name="T14" fmla="*/ 48 w 55"/>
                <a:gd name="T15" fmla="*/ 39 h 75"/>
                <a:gd name="T16" fmla="*/ 32 w 55"/>
                <a:gd name="T17" fmla="*/ 45 h 75"/>
                <a:gd name="T18" fmla="*/ 16 w 55"/>
                <a:gd name="T19" fmla="*/ 45 h 75"/>
                <a:gd name="T20" fmla="*/ 16 w 55"/>
                <a:gd name="T21" fmla="*/ 75 h 75"/>
                <a:gd name="T22" fmla="*/ 16 w 55"/>
                <a:gd name="T23" fmla="*/ 30 h 75"/>
                <a:gd name="T24" fmla="*/ 32 w 55"/>
                <a:gd name="T25" fmla="*/ 30 h 75"/>
                <a:gd name="T26" fmla="*/ 37 w 55"/>
                <a:gd name="T27" fmla="*/ 28 h 75"/>
                <a:gd name="T28" fmla="*/ 39 w 55"/>
                <a:gd name="T29" fmla="*/ 23 h 75"/>
                <a:gd name="T30" fmla="*/ 37 w 55"/>
                <a:gd name="T31" fmla="*/ 18 h 75"/>
                <a:gd name="T32" fmla="*/ 32 w 55"/>
                <a:gd name="T33" fmla="*/ 16 h 75"/>
                <a:gd name="T34" fmla="*/ 16 w 55"/>
                <a:gd name="T35" fmla="*/ 16 h 75"/>
                <a:gd name="T36" fmla="*/ 16 w 55"/>
                <a:gd name="T37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75">
                  <a:moveTo>
                    <a:pt x="16" y="75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8" y="0"/>
                    <a:pt x="44" y="2"/>
                    <a:pt x="48" y="7"/>
                  </a:cubicBezTo>
                  <a:cubicBezTo>
                    <a:pt x="53" y="11"/>
                    <a:pt x="55" y="17"/>
                    <a:pt x="55" y="23"/>
                  </a:cubicBezTo>
                  <a:cubicBezTo>
                    <a:pt x="55" y="29"/>
                    <a:pt x="53" y="34"/>
                    <a:pt x="48" y="39"/>
                  </a:cubicBezTo>
                  <a:cubicBezTo>
                    <a:pt x="44" y="43"/>
                    <a:pt x="38" y="45"/>
                    <a:pt x="32" y="45"/>
                  </a:cubicBezTo>
                  <a:cubicBezTo>
                    <a:pt x="16" y="45"/>
                    <a:pt x="16" y="45"/>
                    <a:pt x="16" y="45"/>
                  </a:cubicBezTo>
                  <a:lnTo>
                    <a:pt x="16" y="75"/>
                  </a:lnTo>
                  <a:close/>
                  <a:moveTo>
                    <a:pt x="16" y="30"/>
                  </a:moveTo>
                  <a:cubicBezTo>
                    <a:pt x="32" y="30"/>
                    <a:pt x="32" y="30"/>
                    <a:pt x="32" y="30"/>
                  </a:cubicBezTo>
                  <a:cubicBezTo>
                    <a:pt x="34" y="30"/>
                    <a:pt x="36" y="29"/>
                    <a:pt x="37" y="28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39" y="21"/>
                    <a:pt x="39" y="19"/>
                    <a:pt x="37" y="18"/>
                  </a:cubicBezTo>
                  <a:cubicBezTo>
                    <a:pt x="36" y="16"/>
                    <a:pt x="34" y="16"/>
                    <a:pt x="32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9" name="Freeform 1111"/>
            <p:cNvSpPr>
              <a:spLocks noEditPoints="1"/>
            </p:cNvSpPr>
            <p:nvPr/>
          </p:nvSpPr>
          <p:spPr bwMode="auto">
            <a:xfrm>
              <a:off x="1437504" y="2699374"/>
              <a:ext cx="46038" cy="61913"/>
            </a:xfrm>
            <a:custGeom>
              <a:avLst/>
              <a:gdLst>
                <a:gd name="T0" fmla="*/ 32 w 55"/>
                <a:gd name="T1" fmla="*/ 75 h 75"/>
                <a:gd name="T2" fmla="*/ 22 w 55"/>
                <a:gd name="T3" fmla="*/ 75 h 75"/>
                <a:gd name="T4" fmla="*/ 6 w 55"/>
                <a:gd name="T5" fmla="*/ 68 h 75"/>
                <a:gd name="T6" fmla="*/ 0 w 55"/>
                <a:gd name="T7" fmla="*/ 52 h 75"/>
                <a:gd name="T8" fmla="*/ 0 w 55"/>
                <a:gd name="T9" fmla="*/ 23 h 75"/>
                <a:gd name="T10" fmla="*/ 6 w 55"/>
                <a:gd name="T11" fmla="*/ 7 h 75"/>
                <a:gd name="T12" fmla="*/ 22 w 55"/>
                <a:gd name="T13" fmla="*/ 0 h 75"/>
                <a:gd name="T14" fmla="*/ 32 w 55"/>
                <a:gd name="T15" fmla="*/ 0 h 75"/>
                <a:gd name="T16" fmla="*/ 48 w 55"/>
                <a:gd name="T17" fmla="*/ 7 h 75"/>
                <a:gd name="T18" fmla="*/ 55 w 55"/>
                <a:gd name="T19" fmla="*/ 23 h 75"/>
                <a:gd name="T20" fmla="*/ 55 w 55"/>
                <a:gd name="T21" fmla="*/ 52 h 75"/>
                <a:gd name="T22" fmla="*/ 48 w 55"/>
                <a:gd name="T23" fmla="*/ 68 h 75"/>
                <a:gd name="T24" fmla="*/ 32 w 55"/>
                <a:gd name="T25" fmla="*/ 75 h 75"/>
                <a:gd name="T26" fmla="*/ 22 w 55"/>
                <a:gd name="T27" fmla="*/ 16 h 75"/>
                <a:gd name="T28" fmla="*/ 17 w 55"/>
                <a:gd name="T29" fmla="*/ 18 h 75"/>
                <a:gd name="T30" fmla="*/ 15 w 55"/>
                <a:gd name="T31" fmla="*/ 23 h 75"/>
                <a:gd name="T32" fmla="*/ 15 w 55"/>
                <a:gd name="T33" fmla="*/ 52 h 75"/>
                <a:gd name="T34" fmla="*/ 17 w 55"/>
                <a:gd name="T35" fmla="*/ 57 h 75"/>
                <a:gd name="T36" fmla="*/ 22 w 55"/>
                <a:gd name="T37" fmla="*/ 59 h 75"/>
                <a:gd name="T38" fmla="*/ 32 w 55"/>
                <a:gd name="T39" fmla="*/ 59 h 75"/>
                <a:gd name="T40" fmla="*/ 37 w 55"/>
                <a:gd name="T41" fmla="*/ 57 h 75"/>
                <a:gd name="T42" fmla="*/ 39 w 55"/>
                <a:gd name="T43" fmla="*/ 52 h 75"/>
                <a:gd name="T44" fmla="*/ 39 w 55"/>
                <a:gd name="T45" fmla="*/ 23 h 75"/>
                <a:gd name="T46" fmla="*/ 37 w 55"/>
                <a:gd name="T47" fmla="*/ 18 h 75"/>
                <a:gd name="T48" fmla="*/ 32 w 55"/>
                <a:gd name="T49" fmla="*/ 16 h 75"/>
                <a:gd name="T50" fmla="*/ 22 w 55"/>
                <a:gd name="T51" fmla="*/ 1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75">
                  <a:moveTo>
                    <a:pt x="32" y="75"/>
                  </a:moveTo>
                  <a:cubicBezTo>
                    <a:pt x="22" y="75"/>
                    <a:pt x="22" y="75"/>
                    <a:pt x="22" y="75"/>
                  </a:cubicBezTo>
                  <a:cubicBezTo>
                    <a:pt x="16" y="75"/>
                    <a:pt x="11" y="72"/>
                    <a:pt x="6" y="68"/>
                  </a:cubicBezTo>
                  <a:cubicBezTo>
                    <a:pt x="2" y="64"/>
                    <a:pt x="0" y="58"/>
                    <a:pt x="0" y="5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1" y="2"/>
                    <a:pt x="16" y="0"/>
                    <a:pt x="2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8" y="0"/>
                    <a:pt x="44" y="2"/>
                    <a:pt x="48" y="7"/>
                  </a:cubicBezTo>
                  <a:cubicBezTo>
                    <a:pt x="52" y="11"/>
                    <a:pt x="55" y="17"/>
                    <a:pt x="55" y="23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8"/>
                    <a:pt x="52" y="64"/>
                    <a:pt x="48" y="68"/>
                  </a:cubicBezTo>
                  <a:cubicBezTo>
                    <a:pt x="44" y="72"/>
                    <a:pt x="38" y="75"/>
                    <a:pt x="32" y="75"/>
                  </a:cubicBezTo>
                  <a:close/>
                  <a:moveTo>
                    <a:pt x="22" y="16"/>
                  </a:moveTo>
                  <a:cubicBezTo>
                    <a:pt x="20" y="16"/>
                    <a:pt x="19" y="16"/>
                    <a:pt x="17" y="18"/>
                  </a:cubicBezTo>
                  <a:cubicBezTo>
                    <a:pt x="16" y="19"/>
                    <a:pt x="15" y="21"/>
                    <a:pt x="15" y="2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4"/>
                    <a:pt x="16" y="56"/>
                    <a:pt x="17" y="57"/>
                  </a:cubicBezTo>
                  <a:cubicBezTo>
                    <a:pt x="19" y="58"/>
                    <a:pt x="20" y="59"/>
                    <a:pt x="2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4" y="59"/>
                    <a:pt x="36" y="58"/>
                    <a:pt x="37" y="57"/>
                  </a:cubicBezTo>
                  <a:cubicBezTo>
                    <a:pt x="38" y="56"/>
                    <a:pt x="39" y="54"/>
                    <a:pt x="39" y="52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1"/>
                    <a:pt x="38" y="19"/>
                    <a:pt x="37" y="18"/>
                  </a:cubicBezTo>
                  <a:cubicBezTo>
                    <a:pt x="36" y="16"/>
                    <a:pt x="34" y="16"/>
                    <a:pt x="32" y="16"/>
                  </a:cubicBezTo>
                  <a:lnTo>
                    <a:pt x="2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0" name="Rectangle 1112"/>
            <p:cNvSpPr>
              <a:spLocks noChangeArrowheads="1"/>
            </p:cNvSpPr>
            <p:nvPr/>
          </p:nvSpPr>
          <p:spPr bwMode="auto">
            <a:xfrm>
              <a:off x="1350191" y="2699374"/>
              <a:ext cx="12700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1" name="Rectangle 1113"/>
            <p:cNvSpPr>
              <a:spLocks noChangeArrowheads="1"/>
            </p:cNvSpPr>
            <p:nvPr/>
          </p:nvSpPr>
          <p:spPr bwMode="auto">
            <a:xfrm>
              <a:off x="1342254" y="2699374"/>
              <a:ext cx="285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2" name="Rectangle 1114"/>
            <p:cNvSpPr>
              <a:spLocks noChangeArrowheads="1"/>
            </p:cNvSpPr>
            <p:nvPr/>
          </p:nvSpPr>
          <p:spPr bwMode="auto">
            <a:xfrm>
              <a:off x="1342254" y="2748586"/>
              <a:ext cx="285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3" name="Freeform 1115"/>
            <p:cNvSpPr>
              <a:spLocks noEditPoints="1"/>
            </p:cNvSpPr>
            <p:nvPr/>
          </p:nvSpPr>
          <p:spPr bwMode="auto">
            <a:xfrm>
              <a:off x="1275579" y="2621586"/>
              <a:ext cx="44450" cy="368300"/>
            </a:xfrm>
            <a:custGeom>
              <a:avLst/>
              <a:gdLst>
                <a:gd name="T0" fmla="*/ 28 w 28"/>
                <a:gd name="T1" fmla="*/ 232 h 232"/>
                <a:gd name="T2" fmla="*/ 0 w 28"/>
                <a:gd name="T3" fmla="*/ 232 h 232"/>
                <a:gd name="T4" fmla="*/ 0 w 28"/>
                <a:gd name="T5" fmla="*/ 0 h 232"/>
                <a:gd name="T6" fmla="*/ 28 w 28"/>
                <a:gd name="T7" fmla="*/ 0 h 232"/>
                <a:gd name="T8" fmla="*/ 28 w 28"/>
                <a:gd name="T9" fmla="*/ 232 h 232"/>
                <a:gd name="T10" fmla="*/ 7 w 28"/>
                <a:gd name="T11" fmla="*/ 224 h 232"/>
                <a:gd name="T12" fmla="*/ 20 w 28"/>
                <a:gd name="T13" fmla="*/ 224 h 232"/>
                <a:gd name="T14" fmla="*/ 20 w 28"/>
                <a:gd name="T15" fmla="*/ 8 h 232"/>
                <a:gd name="T16" fmla="*/ 7 w 28"/>
                <a:gd name="T17" fmla="*/ 8 h 232"/>
                <a:gd name="T18" fmla="*/ 7 w 28"/>
                <a:gd name="T19" fmla="*/ 22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2">
                  <a:moveTo>
                    <a:pt x="28" y="232"/>
                  </a:moveTo>
                  <a:lnTo>
                    <a:pt x="0" y="23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232"/>
                  </a:lnTo>
                  <a:close/>
                  <a:moveTo>
                    <a:pt x="7" y="224"/>
                  </a:moveTo>
                  <a:lnTo>
                    <a:pt x="20" y="224"/>
                  </a:lnTo>
                  <a:lnTo>
                    <a:pt x="20" y="8"/>
                  </a:lnTo>
                  <a:lnTo>
                    <a:pt x="7" y="8"/>
                  </a:lnTo>
                  <a:lnTo>
                    <a:pt x="7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4" name="Rectangle 1116"/>
            <p:cNvSpPr>
              <a:spLocks noChangeArrowheads="1"/>
            </p:cNvSpPr>
            <p:nvPr/>
          </p:nvSpPr>
          <p:spPr bwMode="auto">
            <a:xfrm>
              <a:off x="1256529" y="2621586"/>
              <a:ext cx="809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5" name="Freeform 1117"/>
            <p:cNvSpPr>
              <a:spLocks/>
            </p:cNvSpPr>
            <p:nvPr/>
          </p:nvSpPr>
          <p:spPr bwMode="auto">
            <a:xfrm>
              <a:off x="1235891" y="2977186"/>
              <a:ext cx="123825" cy="39688"/>
            </a:xfrm>
            <a:custGeom>
              <a:avLst/>
              <a:gdLst>
                <a:gd name="T0" fmla="*/ 78 w 78"/>
                <a:gd name="T1" fmla="*/ 25 h 25"/>
                <a:gd name="T2" fmla="*/ 69 w 78"/>
                <a:gd name="T3" fmla="*/ 25 h 25"/>
                <a:gd name="T4" fmla="*/ 69 w 78"/>
                <a:gd name="T5" fmla="*/ 8 h 25"/>
                <a:gd name="T6" fmla="*/ 8 w 78"/>
                <a:gd name="T7" fmla="*/ 8 h 25"/>
                <a:gd name="T8" fmla="*/ 8 w 78"/>
                <a:gd name="T9" fmla="*/ 25 h 25"/>
                <a:gd name="T10" fmla="*/ 0 w 78"/>
                <a:gd name="T11" fmla="*/ 25 h 25"/>
                <a:gd name="T12" fmla="*/ 0 w 78"/>
                <a:gd name="T13" fmla="*/ 0 h 25"/>
                <a:gd name="T14" fmla="*/ 78 w 78"/>
                <a:gd name="T15" fmla="*/ 0 h 25"/>
                <a:gd name="T16" fmla="*/ 78 w 78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25">
                  <a:moveTo>
                    <a:pt x="78" y="25"/>
                  </a:moveTo>
                  <a:lnTo>
                    <a:pt x="69" y="25"/>
                  </a:lnTo>
                  <a:lnTo>
                    <a:pt x="69" y="8"/>
                  </a:lnTo>
                  <a:lnTo>
                    <a:pt x="8" y="8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6" name="Freeform 1118"/>
            <p:cNvSpPr>
              <a:spLocks/>
            </p:cNvSpPr>
            <p:nvPr/>
          </p:nvSpPr>
          <p:spPr bwMode="auto">
            <a:xfrm>
              <a:off x="1502591" y="2839074"/>
              <a:ext cx="39688" cy="41275"/>
            </a:xfrm>
            <a:custGeom>
              <a:avLst/>
              <a:gdLst>
                <a:gd name="T0" fmla="*/ 25 w 25"/>
                <a:gd name="T1" fmla="*/ 26 h 26"/>
                <a:gd name="T2" fmla="*/ 17 w 25"/>
                <a:gd name="T3" fmla="*/ 26 h 26"/>
                <a:gd name="T4" fmla="*/ 17 w 25"/>
                <a:gd name="T5" fmla="*/ 8 h 26"/>
                <a:gd name="T6" fmla="*/ 0 w 25"/>
                <a:gd name="T7" fmla="*/ 8 h 26"/>
                <a:gd name="T8" fmla="*/ 0 w 25"/>
                <a:gd name="T9" fmla="*/ 0 h 26"/>
                <a:gd name="T10" fmla="*/ 25 w 25"/>
                <a:gd name="T11" fmla="*/ 0 h 26"/>
                <a:gd name="T12" fmla="*/ 25 w 25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6">
                  <a:moveTo>
                    <a:pt x="25" y="26"/>
                  </a:moveTo>
                  <a:lnTo>
                    <a:pt x="17" y="26"/>
                  </a:lnTo>
                  <a:lnTo>
                    <a:pt x="1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7" name="Freeform 1119"/>
            <p:cNvSpPr>
              <a:spLocks/>
            </p:cNvSpPr>
            <p:nvPr/>
          </p:nvSpPr>
          <p:spPr bwMode="auto">
            <a:xfrm>
              <a:off x="1347016" y="2840661"/>
              <a:ext cx="193675" cy="101600"/>
            </a:xfrm>
            <a:custGeom>
              <a:avLst/>
              <a:gdLst>
                <a:gd name="T0" fmla="*/ 6 w 122"/>
                <a:gd name="T1" fmla="*/ 64 h 64"/>
                <a:gd name="T2" fmla="*/ 0 w 122"/>
                <a:gd name="T3" fmla="*/ 58 h 64"/>
                <a:gd name="T4" fmla="*/ 32 w 122"/>
                <a:gd name="T5" fmla="*/ 26 h 64"/>
                <a:gd name="T6" fmla="*/ 46 w 122"/>
                <a:gd name="T7" fmla="*/ 41 h 64"/>
                <a:gd name="T8" fmla="*/ 75 w 122"/>
                <a:gd name="T9" fmla="*/ 12 h 64"/>
                <a:gd name="T10" fmla="*/ 90 w 122"/>
                <a:gd name="T11" fmla="*/ 26 h 64"/>
                <a:gd name="T12" fmla="*/ 116 w 122"/>
                <a:gd name="T13" fmla="*/ 0 h 64"/>
                <a:gd name="T14" fmla="*/ 122 w 122"/>
                <a:gd name="T15" fmla="*/ 6 h 64"/>
                <a:gd name="T16" fmla="*/ 90 w 122"/>
                <a:gd name="T17" fmla="*/ 38 h 64"/>
                <a:gd name="T18" fmla="*/ 75 w 122"/>
                <a:gd name="T19" fmla="*/ 23 h 64"/>
                <a:gd name="T20" fmla="*/ 46 w 122"/>
                <a:gd name="T21" fmla="*/ 52 h 64"/>
                <a:gd name="T22" fmla="*/ 32 w 122"/>
                <a:gd name="T23" fmla="*/ 38 h 64"/>
                <a:gd name="T24" fmla="*/ 6 w 122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64">
                  <a:moveTo>
                    <a:pt x="6" y="64"/>
                  </a:moveTo>
                  <a:lnTo>
                    <a:pt x="0" y="58"/>
                  </a:lnTo>
                  <a:lnTo>
                    <a:pt x="32" y="26"/>
                  </a:lnTo>
                  <a:lnTo>
                    <a:pt x="46" y="41"/>
                  </a:lnTo>
                  <a:lnTo>
                    <a:pt x="75" y="12"/>
                  </a:lnTo>
                  <a:lnTo>
                    <a:pt x="90" y="26"/>
                  </a:lnTo>
                  <a:lnTo>
                    <a:pt x="116" y="0"/>
                  </a:lnTo>
                  <a:lnTo>
                    <a:pt x="122" y="6"/>
                  </a:lnTo>
                  <a:lnTo>
                    <a:pt x="90" y="38"/>
                  </a:lnTo>
                  <a:lnTo>
                    <a:pt x="75" y="23"/>
                  </a:lnTo>
                  <a:lnTo>
                    <a:pt x="46" y="52"/>
                  </a:lnTo>
                  <a:lnTo>
                    <a:pt x="32" y="38"/>
                  </a:lnTo>
                  <a:lnTo>
                    <a:pt x="6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7" name="Группа 3866"/>
          <p:cNvGrpSpPr/>
          <p:nvPr/>
        </p:nvGrpSpPr>
        <p:grpSpPr>
          <a:xfrm>
            <a:off x="1361497" y="2872732"/>
            <a:ext cx="289322" cy="234554"/>
            <a:chOff x="1815329" y="2664449"/>
            <a:chExt cx="385762" cy="312738"/>
          </a:xfrm>
          <a:solidFill>
            <a:schemeClr val="accent1"/>
          </a:solidFill>
        </p:grpSpPr>
        <p:sp>
          <p:nvSpPr>
            <p:cNvPr id="2776" name="Freeform 1138"/>
            <p:cNvSpPr>
              <a:spLocks noEditPoints="1"/>
            </p:cNvSpPr>
            <p:nvPr/>
          </p:nvSpPr>
          <p:spPr bwMode="auto">
            <a:xfrm>
              <a:off x="1815329" y="2667624"/>
              <a:ext cx="328613" cy="231775"/>
            </a:xfrm>
            <a:custGeom>
              <a:avLst/>
              <a:gdLst>
                <a:gd name="T0" fmla="*/ 176 w 207"/>
                <a:gd name="T1" fmla="*/ 146 h 146"/>
                <a:gd name="T2" fmla="*/ 0 w 207"/>
                <a:gd name="T3" fmla="*/ 146 h 146"/>
                <a:gd name="T4" fmla="*/ 0 w 207"/>
                <a:gd name="T5" fmla="*/ 0 h 146"/>
                <a:gd name="T6" fmla="*/ 207 w 207"/>
                <a:gd name="T7" fmla="*/ 0 h 146"/>
                <a:gd name="T8" fmla="*/ 207 w 207"/>
                <a:gd name="T9" fmla="*/ 115 h 146"/>
                <a:gd name="T10" fmla="*/ 176 w 207"/>
                <a:gd name="T11" fmla="*/ 146 h 146"/>
                <a:gd name="T12" fmla="*/ 7 w 207"/>
                <a:gd name="T13" fmla="*/ 138 h 146"/>
                <a:gd name="T14" fmla="*/ 173 w 207"/>
                <a:gd name="T15" fmla="*/ 138 h 146"/>
                <a:gd name="T16" fmla="*/ 199 w 207"/>
                <a:gd name="T17" fmla="*/ 111 h 146"/>
                <a:gd name="T18" fmla="*/ 199 w 207"/>
                <a:gd name="T19" fmla="*/ 8 h 146"/>
                <a:gd name="T20" fmla="*/ 7 w 207"/>
                <a:gd name="T21" fmla="*/ 8 h 146"/>
                <a:gd name="T22" fmla="*/ 7 w 207"/>
                <a:gd name="T23" fmla="*/ 13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146">
                  <a:moveTo>
                    <a:pt x="176" y="146"/>
                  </a:moveTo>
                  <a:lnTo>
                    <a:pt x="0" y="146"/>
                  </a:lnTo>
                  <a:lnTo>
                    <a:pt x="0" y="0"/>
                  </a:lnTo>
                  <a:lnTo>
                    <a:pt x="207" y="0"/>
                  </a:lnTo>
                  <a:lnTo>
                    <a:pt x="207" y="115"/>
                  </a:lnTo>
                  <a:lnTo>
                    <a:pt x="176" y="146"/>
                  </a:lnTo>
                  <a:close/>
                  <a:moveTo>
                    <a:pt x="7" y="138"/>
                  </a:moveTo>
                  <a:lnTo>
                    <a:pt x="173" y="138"/>
                  </a:lnTo>
                  <a:lnTo>
                    <a:pt x="199" y="111"/>
                  </a:lnTo>
                  <a:lnTo>
                    <a:pt x="199" y="8"/>
                  </a:lnTo>
                  <a:lnTo>
                    <a:pt x="7" y="8"/>
                  </a:lnTo>
                  <a:lnTo>
                    <a:pt x="7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7" name="Freeform 1139"/>
            <p:cNvSpPr>
              <a:spLocks/>
            </p:cNvSpPr>
            <p:nvPr/>
          </p:nvSpPr>
          <p:spPr bwMode="auto">
            <a:xfrm>
              <a:off x="1837554" y="2689849"/>
              <a:ext cx="282575" cy="185738"/>
            </a:xfrm>
            <a:custGeom>
              <a:avLst/>
              <a:gdLst>
                <a:gd name="T0" fmla="*/ 160 w 178"/>
                <a:gd name="T1" fmla="*/ 117 h 117"/>
                <a:gd name="T2" fmla="*/ 0 w 178"/>
                <a:gd name="T3" fmla="*/ 117 h 117"/>
                <a:gd name="T4" fmla="*/ 0 w 178"/>
                <a:gd name="T5" fmla="*/ 0 h 117"/>
                <a:gd name="T6" fmla="*/ 178 w 178"/>
                <a:gd name="T7" fmla="*/ 0 h 117"/>
                <a:gd name="T8" fmla="*/ 178 w 178"/>
                <a:gd name="T9" fmla="*/ 100 h 117"/>
                <a:gd name="T10" fmla="*/ 170 w 178"/>
                <a:gd name="T11" fmla="*/ 100 h 117"/>
                <a:gd name="T12" fmla="*/ 170 w 178"/>
                <a:gd name="T13" fmla="*/ 9 h 117"/>
                <a:gd name="T14" fmla="*/ 9 w 178"/>
                <a:gd name="T15" fmla="*/ 9 h 117"/>
                <a:gd name="T16" fmla="*/ 9 w 178"/>
                <a:gd name="T17" fmla="*/ 108 h 117"/>
                <a:gd name="T18" fmla="*/ 160 w 178"/>
                <a:gd name="T19" fmla="*/ 108 h 117"/>
                <a:gd name="T20" fmla="*/ 160 w 178"/>
                <a:gd name="T2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17">
                  <a:moveTo>
                    <a:pt x="160" y="117"/>
                  </a:moveTo>
                  <a:lnTo>
                    <a:pt x="0" y="117"/>
                  </a:lnTo>
                  <a:lnTo>
                    <a:pt x="0" y="0"/>
                  </a:lnTo>
                  <a:lnTo>
                    <a:pt x="178" y="0"/>
                  </a:lnTo>
                  <a:lnTo>
                    <a:pt x="178" y="100"/>
                  </a:lnTo>
                  <a:lnTo>
                    <a:pt x="170" y="100"/>
                  </a:lnTo>
                  <a:lnTo>
                    <a:pt x="170" y="9"/>
                  </a:lnTo>
                  <a:lnTo>
                    <a:pt x="9" y="9"/>
                  </a:lnTo>
                  <a:lnTo>
                    <a:pt x="9" y="108"/>
                  </a:lnTo>
                  <a:lnTo>
                    <a:pt x="160" y="108"/>
                  </a:lnTo>
                  <a:lnTo>
                    <a:pt x="160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8" name="Freeform 1140"/>
            <p:cNvSpPr>
              <a:spLocks noEditPoints="1"/>
            </p:cNvSpPr>
            <p:nvPr/>
          </p:nvSpPr>
          <p:spPr bwMode="auto">
            <a:xfrm>
              <a:off x="1924866" y="2727949"/>
              <a:ext cx="109538" cy="109538"/>
            </a:xfrm>
            <a:custGeom>
              <a:avLst/>
              <a:gdLst>
                <a:gd name="T0" fmla="*/ 65 w 131"/>
                <a:gd name="T1" fmla="*/ 132 h 132"/>
                <a:gd name="T2" fmla="*/ 0 w 131"/>
                <a:gd name="T3" fmla="*/ 66 h 132"/>
                <a:gd name="T4" fmla="*/ 65 w 131"/>
                <a:gd name="T5" fmla="*/ 0 h 132"/>
                <a:gd name="T6" fmla="*/ 131 w 131"/>
                <a:gd name="T7" fmla="*/ 66 h 132"/>
                <a:gd name="T8" fmla="*/ 65 w 131"/>
                <a:gd name="T9" fmla="*/ 132 h 132"/>
                <a:gd name="T10" fmla="*/ 65 w 131"/>
                <a:gd name="T11" fmla="*/ 16 h 132"/>
                <a:gd name="T12" fmla="*/ 15 w 131"/>
                <a:gd name="T13" fmla="*/ 66 h 132"/>
                <a:gd name="T14" fmla="*/ 65 w 131"/>
                <a:gd name="T15" fmla="*/ 116 h 132"/>
                <a:gd name="T16" fmla="*/ 115 w 131"/>
                <a:gd name="T17" fmla="*/ 66 h 132"/>
                <a:gd name="T18" fmla="*/ 65 w 131"/>
                <a:gd name="T19" fmla="*/ 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65" y="132"/>
                  </a:moveTo>
                  <a:cubicBezTo>
                    <a:pt x="29" y="132"/>
                    <a:pt x="0" y="102"/>
                    <a:pt x="0" y="66"/>
                  </a:cubicBezTo>
                  <a:cubicBezTo>
                    <a:pt x="0" y="30"/>
                    <a:pt x="29" y="0"/>
                    <a:pt x="65" y="0"/>
                  </a:cubicBezTo>
                  <a:cubicBezTo>
                    <a:pt x="102" y="0"/>
                    <a:pt x="131" y="30"/>
                    <a:pt x="131" y="66"/>
                  </a:cubicBezTo>
                  <a:cubicBezTo>
                    <a:pt x="131" y="102"/>
                    <a:pt x="102" y="132"/>
                    <a:pt x="65" y="132"/>
                  </a:cubicBezTo>
                  <a:close/>
                  <a:moveTo>
                    <a:pt x="65" y="16"/>
                  </a:moveTo>
                  <a:cubicBezTo>
                    <a:pt x="38" y="16"/>
                    <a:pt x="15" y="38"/>
                    <a:pt x="15" y="66"/>
                  </a:cubicBezTo>
                  <a:cubicBezTo>
                    <a:pt x="15" y="94"/>
                    <a:pt x="38" y="116"/>
                    <a:pt x="65" y="116"/>
                  </a:cubicBezTo>
                  <a:cubicBezTo>
                    <a:pt x="93" y="116"/>
                    <a:pt x="115" y="94"/>
                    <a:pt x="115" y="66"/>
                  </a:cubicBezTo>
                  <a:cubicBezTo>
                    <a:pt x="115" y="38"/>
                    <a:pt x="93" y="16"/>
                    <a:pt x="6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9" name="Freeform 1141"/>
            <p:cNvSpPr>
              <a:spLocks noEditPoints="1"/>
            </p:cNvSpPr>
            <p:nvPr/>
          </p:nvSpPr>
          <p:spPr bwMode="auto">
            <a:xfrm>
              <a:off x="1955029" y="2758111"/>
              <a:ext cx="47625" cy="49213"/>
            </a:xfrm>
            <a:custGeom>
              <a:avLst/>
              <a:gdLst>
                <a:gd name="T0" fmla="*/ 29 w 58"/>
                <a:gd name="T1" fmla="*/ 58 h 58"/>
                <a:gd name="T2" fmla="*/ 0 w 58"/>
                <a:gd name="T3" fmla="*/ 29 h 58"/>
                <a:gd name="T4" fmla="*/ 29 w 58"/>
                <a:gd name="T5" fmla="*/ 0 h 58"/>
                <a:gd name="T6" fmla="*/ 58 w 58"/>
                <a:gd name="T7" fmla="*/ 29 h 58"/>
                <a:gd name="T8" fmla="*/ 29 w 58"/>
                <a:gd name="T9" fmla="*/ 58 h 58"/>
                <a:gd name="T10" fmla="*/ 29 w 58"/>
                <a:gd name="T11" fmla="*/ 15 h 58"/>
                <a:gd name="T12" fmla="*/ 16 w 58"/>
                <a:gd name="T13" fmla="*/ 29 h 58"/>
                <a:gd name="T14" fmla="*/ 29 w 58"/>
                <a:gd name="T15" fmla="*/ 43 h 58"/>
                <a:gd name="T16" fmla="*/ 43 w 58"/>
                <a:gd name="T17" fmla="*/ 29 h 58"/>
                <a:gd name="T18" fmla="*/ 29 w 58"/>
                <a:gd name="T19" fmla="*/ 1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29" y="15"/>
                  </a:moveTo>
                  <a:cubicBezTo>
                    <a:pt x="22" y="15"/>
                    <a:pt x="16" y="21"/>
                    <a:pt x="16" y="29"/>
                  </a:cubicBezTo>
                  <a:cubicBezTo>
                    <a:pt x="16" y="37"/>
                    <a:pt x="22" y="43"/>
                    <a:pt x="29" y="43"/>
                  </a:cubicBezTo>
                  <a:cubicBezTo>
                    <a:pt x="37" y="43"/>
                    <a:pt x="43" y="37"/>
                    <a:pt x="43" y="29"/>
                  </a:cubicBezTo>
                  <a:cubicBezTo>
                    <a:pt x="43" y="21"/>
                    <a:pt x="37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0" name="Rectangle 1142"/>
            <p:cNvSpPr>
              <a:spLocks noChangeArrowheads="1"/>
            </p:cNvSpPr>
            <p:nvPr/>
          </p:nvSpPr>
          <p:spPr bwMode="auto">
            <a:xfrm>
              <a:off x="1972491" y="2715249"/>
              <a:ext cx="1270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1" name="Freeform 1143"/>
            <p:cNvSpPr>
              <a:spLocks/>
            </p:cNvSpPr>
            <p:nvPr/>
          </p:nvSpPr>
          <p:spPr bwMode="auto">
            <a:xfrm>
              <a:off x="1939154" y="2721599"/>
              <a:ext cx="20638" cy="22225"/>
            </a:xfrm>
            <a:custGeom>
              <a:avLst/>
              <a:gdLst>
                <a:gd name="T0" fmla="*/ 7 w 13"/>
                <a:gd name="T1" fmla="*/ 14 h 14"/>
                <a:gd name="T2" fmla="*/ 0 w 13"/>
                <a:gd name="T3" fmla="*/ 4 h 14"/>
                <a:gd name="T4" fmla="*/ 7 w 13"/>
                <a:gd name="T5" fmla="*/ 0 h 14"/>
                <a:gd name="T6" fmla="*/ 13 w 13"/>
                <a:gd name="T7" fmla="*/ 10 h 14"/>
                <a:gd name="T8" fmla="*/ 7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7" y="14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13" y="10"/>
                  </a:ln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2" name="Freeform 1144"/>
            <p:cNvSpPr>
              <a:spLocks/>
            </p:cNvSpPr>
            <p:nvPr/>
          </p:nvSpPr>
          <p:spPr bwMode="auto">
            <a:xfrm>
              <a:off x="1916929" y="2743824"/>
              <a:ext cx="23813" cy="20638"/>
            </a:xfrm>
            <a:custGeom>
              <a:avLst/>
              <a:gdLst>
                <a:gd name="T0" fmla="*/ 11 w 15"/>
                <a:gd name="T1" fmla="*/ 13 h 13"/>
                <a:gd name="T2" fmla="*/ 0 w 15"/>
                <a:gd name="T3" fmla="*/ 7 h 13"/>
                <a:gd name="T4" fmla="*/ 4 w 15"/>
                <a:gd name="T5" fmla="*/ 0 h 13"/>
                <a:gd name="T6" fmla="*/ 15 w 15"/>
                <a:gd name="T7" fmla="*/ 6 h 13"/>
                <a:gd name="T8" fmla="*/ 11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1" y="13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15" y="6"/>
                  </a:ln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3" name="Rectangle 1145"/>
            <p:cNvSpPr>
              <a:spLocks noChangeArrowheads="1"/>
            </p:cNvSpPr>
            <p:nvPr/>
          </p:nvSpPr>
          <p:spPr bwMode="auto">
            <a:xfrm>
              <a:off x="1912166" y="2775574"/>
              <a:ext cx="1905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4" name="Freeform 1146"/>
            <p:cNvSpPr>
              <a:spLocks/>
            </p:cNvSpPr>
            <p:nvPr/>
          </p:nvSpPr>
          <p:spPr bwMode="auto">
            <a:xfrm>
              <a:off x="1916929" y="2800974"/>
              <a:ext cx="23813" cy="20638"/>
            </a:xfrm>
            <a:custGeom>
              <a:avLst/>
              <a:gdLst>
                <a:gd name="T0" fmla="*/ 4 w 15"/>
                <a:gd name="T1" fmla="*/ 13 h 13"/>
                <a:gd name="T2" fmla="*/ 0 w 15"/>
                <a:gd name="T3" fmla="*/ 6 h 13"/>
                <a:gd name="T4" fmla="*/ 11 w 15"/>
                <a:gd name="T5" fmla="*/ 0 h 13"/>
                <a:gd name="T6" fmla="*/ 15 w 15"/>
                <a:gd name="T7" fmla="*/ 8 h 13"/>
                <a:gd name="T8" fmla="*/ 4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4" y="13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15" y="8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5" name="Freeform 1147"/>
            <p:cNvSpPr>
              <a:spLocks/>
            </p:cNvSpPr>
            <p:nvPr/>
          </p:nvSpPr>
          <p:spPr bwMode="auto">
            <a:xfrm>
              <a:off x="1939154" y="2821611"/>
              <a:ext cx="20638" cy="22225"/>
            </a:xfrm>
            <a:custGeom>
              <a:avLst/>
              <a:gdLst>
                <a:gd name="T0" fmla="*/ 7 w 13"/>
                <a:gd name="T1" fmla="*/ 14 h 14"/>
                <a:gd name="T2" fmla="*/ 0 w 13"/>
                <a:gd name="T3" fmla="*/ 10 h 14"/>
                <a:gd name="T4" fmla="*/ 7 w 13"/>
                <a:gd name="T5" fmla="*/ 0 h 14"/>
                <a:gd name="T6" fmla="*/ 13 w 13"/>
                <a:gd name="T7" fmla="*/ 4 h 14"/>
                <a:gd name="T8" fmla="*/ 7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7" y="14"/>
                  </a:moveTo>
                  <a:lnTo>
                    <a:pt x="0" y="10"/>
                  </a:lnTo>
                  <a:lnTo>
                    <a:pt x="7" y="0"/>
                  </a:lnTo>
                  <a:lnTo>
                    <a:pt x="13" y="4"/>
                  </a:ln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6" name="Rectangle 1148"/>
            <p:cNvSpPr>
              <a:spLocks noChangeArrowheads="1"/>
            </p:cNvSpPr>
            <p:nvPr/>
          </p:nvSpPr>
          <p:spPr bwMode="auto">
            <a:xfrm>
              <a:off x="1972491" y="2831136"/>
              <a:ext cx="1270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7" name="Freeform 1149"/>
            <p:cNvSpPr>
              <a:spLocks/>
            </p:cNvSpPr>
            <p:nvPr/>
          </p:nvSpPr>
          <p:spPr bwMode="auto">
            <a:xfrm>
              <a:off x="1997891" y="2821611"/>
              <a:ext cx="20638" cy="22225"/>
            </a:xfrm>
            <a:custGeom>
              <a:avLst/>
              <a:gdLst>
                <a:gd name="T0" fmla="*/ 6 w 13"/>
                <a:gd name="T1" fmla="*/ 14 h 14"/>
                <a:gd name="T2" fmla="*/ 0 w 13"/>
                <a:gd name="T3" fmla="*/ 4 h 14"/>
                <a:gd name="T4" fmla="*/ 7 w 13"/>
                <a:gd name="T5" fmla="*/ 0 h 14"/>
                <a:gd name="T6" fmla="*/ 13 w 13"/>
                <a:gd name="T7" fmla="*/ 10 h 14"/>
                <a:gd name="T8" fmla="*/ 6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6" y="14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13" y="10"/>
                  </a:lnTo>
                  <a:lnTo>
                    <a:pt x="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8" name="Freeform 1150"/>
            <p:cNvSpPr>
              <a:spLocks/>
            </p:cNvSpPr>
            <p:nvPr/>
          </p:nvSpPr>
          <p:spPr bwMode="auto">
            <a:xfrm>
              <a:off x="2018529" y="2800974"/>
              <a:ext cx="22225" cy="20638"/>
            </a:xfrm>
            <a:custGeom>
              <a:avLst/>
              <a:gdLst>
                <a:gd name="T0" fmla="*/ 10 w 14"/>
                <a:gd name="T1" fmla="*/ 13 h 13"/>
                <a:gd name="T2" fmla="*/ 0 w 14"/>
                <a:gd name="T3" fmla="*/ 8 h 13"/>
                <a:gd name="T4" fmla="*/ 3 w 14"/>
                <a:gd name="T5" fmla="*/ 0 h 13"/>
                <a:gd name="T6" fmla="*/ 14 w 14"/>
                <a:gd name="T7" fmla="*/ 6 h 13"/>
                <a:gd name="T8" fmla="*/ 10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0" y="13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14" y="6"/>
                  </a:lnTo>
                  <a:lnTo>
                    <a:pt x="1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9" name="Rectangle 1151"/>
            <p:cNvSpPr>
              <a:spLocks noChangeArrowheads="1"/>
            </p:cNvSpPr>
            <p:nvPr/>
          </p:nvSpPr>
          <p:spPr bwMode="auto">
            <a:xfrm>
              <a:off x="2026466" y="2775574"/>
              <a:ext cx="206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0" name="Freeform 1152"/>
            <p:cNvSpPr>
              <a:spLocks/>
            </p:cNvSpPr>
            <p:nvPr/>
          </p:nvSpPr>
          <p:spPr bwMode="auto">
            <a:xfrm>
              <a:off x="2018529" y="2743824"/>
              <a:ext cx="22225" cy="20638"/>
            </a:xfrm>
            <a:custGeom>
              <a:avLst/>
              <a:gdLst>
                <a:gd name="T0" fmla="*/ 3 w 14"/>
                <a:gd name="T1" fmla="*/ 13 h 13"/>
                <a:gd name="T2" fmla="*/ 0 w 14"/>
                <a:gd name="T3" fmla="*/ 6 h 13"/>
                <a:gd name="T4" fmla="*/ 10 w 14"/>
                <a:gd name="T5" fmla="*/ 0 h 13"/>
                <a:gd name="T6" fmla="*/ 14 w 14"/>
                <a:gd name="T7" fmla="*/ 7 h 13"/>
                <a:gd name="T8" fmla="*/ 3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3" y="13"/>
                  </a:moveTo>
                  <a:lnTo>
                    <a:pt x="0" y="6"/>
                  </a:lnTo>
                  <a:lnTo>
                    <a:pt x="10" y="0"/>
                  </a:lnTo>
                  <a:lnTo>
                    <a:pt x="14" y="7"/>
                  </a:ln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1" name="Freeform 1153"/>
            <p:cNvSpPr>
              <a:spLocks/>
            </p:cNvSpPr>
            <p:nvPr/>
          </p:nvSpPr>
          <p:spPr bwMode="auto">
            <a:xfrm>
              <a:off x="1997891" y="2721599"/>
              <a:ext cx="20638" cy="22225"/>
            </a:xfrm>
            <a:custGeom>
              <a:avLst/>
              <a:gdLst>
                <a:gd name="T0" fmla="*/ 7 w 13"/>
                <a:gd name="T1" fmla="*/ 14 h 14"/>
                <a:gd name="T2" fmla="*/ 0 w 13"/>
                <a:gd name="T3" fmla="*/ 10 h 14"/>
                <a:gd name="T4" fmla="*/ 6 w 13"/>
                <a:gd name="T5" fmla="*/ 0 h 14"/>
                <a:gd name="T6" fmla="*/ 13 w 13"/>
                <a:gd name="T7" fmla="*/ 4 h 14"/>
                <a:gd name="T8" fmla="*/ 7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7" y="14"/>
                  </a:moveTo>
                  <a:lnTo>
                    <a:pt x="0" y="10"/>
                  </a:lnTo>
                  <a:lnTo>
                    <a:pt x="6" y="0"/>
                  </a:lnTo>
                  <a:lnTo>
                    <a:pt x="13" y="4"/>
                  </a:ln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2" name="Freeform 1154"/>
            <p:cNvSpPr>
              <a:spLocks/>
            </p:cNvSpPr>
            <p:nvPr/>
          </p:nvSpPr>
          <p:spPr bwMode="auto">
            <a:xfrm>
              <a:off x="2085204" y="2840661"/>
              <a:ext cx="52388" cy="50800"/>
            </a:xfrm>
            <a:custGeom>
              <a:avLst/>
              <a:gdLst>
                <a:gd name="T0" fmla="*/ 9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3 w 33"/>
                <a:gd name="T9" fmla="*/ 8 h 32"/>
                <a:gd name="T10" fmla="*/ 9 w 33"/>
                <a:gd name="T11" fmla="*/ 8 h 32"/>
                <a:gd name="T12" fmla="*/ 9 w 3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9" y="8"/>
                  </a:ln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3" name="Freeform 1155"/>
            <p:cNvSpPr>
              <a:spLocks noEditPoints="1"/>
            </p:cNvSpPr>
            <p:nvPr/>
          </p:nvSpPr>
          <p:spPr bwMode="auto">
            <a:xfrm>
              <a:off x="1815329" y="2912099"/>
              <a:ext cx="328613" cy="65088"/>
            </a:xfrm>
            <a:custGeom>
              <a:avLst/>
              <a:gdLst>
                <a:gd name="T0" fmla="*/ 207 w 207"/>
                <a:gd name="T1" fmla="*/ 41 h 41"/>
                <a:gd name="T2" fmla="*/ 0 w 207"/>
                <a:gd name="T3" fmla="*/ 41 h 41"/>
                <a:gd name="T4" fmla="*/ 0 w 207"/>
                <a:gd name="T5" fmla="*/ 0 h 41"/>
                <a:gd name="T6" fmla="*/ 207 w 207"/>
                <a:gd name="T7" fmla="*/ 0 h 41"/>
                <a:gd name="T8" fmla="*/ 207 w 207"/>
                <a:gd name="T9" fmla="*/ 41 h 41"/>
                <a:gd name="T10" fmla="*/ 7 w 207"/>
                <a:gd name="T11" fmla="*/ 33 h 41"/>
                <a:gd name="T12" fmla="*/ 199 w 207"/>
                <a:gd name="T13" fmla="*/ 33 h 41"/>
                <a:gd name="T14" fmla="*/ 199 w 207"/>
                <a:gd name="T15" fmla="*/ 8 h 41"/>
                <a:gd name="T16" fmla="*/ 7 w 207"/>
                <a:gd name="T17" fmla="*/ 8 h 41"/>
                <a:gd name="T18" fmla="*/ 7 w 207"/>
                <a:gd name="T19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7" h="41">
                  <a:moveTo>
                    <a:pt x="207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207" y="0"/>
                  </a:lnTo>
                  <a:lnTo>
                    <a:pt x="207" y="41"/>
                  </a:lnTo>
                  <a:close/>
                  <a:moveTo>
                    <a:pt x="7" y="33"/>
                  </a:moveTo>
                  <a:lnTo>
                    <a:pt x="199" y="33"/>
                  </a:lnTo>
                  <a:lnTo>
                    <a:pt x="199" y="8"/>
                  </a:lnTo>
                  <a:lnTo>
                    <a:pt x="7" y="8"/>
                  </a:lnTo>
                  <a:lnTo>
                    <a:pt x="7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4" name="Rectangle 1156"/>
            <p:cNvSpPr>
              <a:spLocks noChangeArrowheads="1"/>
            </p:cNvSpPr>
            <p:nvPr/>
          </p:nvSpPr>
          <p:spPr bwMode="auto">
            <a:xfrm>
              <a:off x="2105841" y="2918449"/>
              <a:ext cx="14288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5" name="Rectangle 1157"/>
            <p:cNvSpPr>
              <a:spLocks noChangeArrowheads="1"/>
            </p:cNvSpPr>
            <p:nvPr/>
          </p:nvSpPr>
          <p:spPr bwMode="auto">
            <a:xfrm>
              <a:off x="2082029" y="2918449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6" name="Rectangle 1158"/>
            <p:cNvSpPr>
              <a:spLocks noChangeArrowheads="1"/>
            </p:cNvSpPr>
            <p:nvPr/>
          </p:nvSpPr>
          <p:spPr bwMode="auto">
            <a:xfrm>
              <a:off x="2058216" y="2918449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7" name="Rectangle 1159"/>
            <p:cNvSpPr>
              <a:spLocks noChangeArrowheads="1"/>
            </p:cNvSpPr>
            <p:nvPr/>
          </p:nvSpPr>
          <p:spPr bwMode="auto">
            <a:xfrm>
              <a:off x="2032816" y="2918449"/>
              <a:ext cx="14288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8" name="Rectangle 1160"/>
            <p:cNvSpPr>
              <a:spLocks noChangeArrowheads="1"/>
            </p:cNvSpPr>
            <p:nvPr/>
          </p:nvSpPr>
          <p:spPr bwMode="auto">
            <a:xfrm>
              <a:off x="2009004" y="2918449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9" name="Rectangle 1161"/>
            <p:cNvSpPr>
              <a:spLocks noChangeArrowheads="1"/>
            </p:cNvSpPr>
            <p:nvPr/>
          </p:nvSpPr>
          <p:spPr bwMode="auto">
            <a:xfrm>
              <a:off x="1985191" y="2918449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0" name="Rectangle 1162"/>
            <p:cNvSpPr>
              <a:spLocks noChangeArrowheads="1"/>
            </p:cNvSpPr>
            <p:nvPr/>
          </p:nvSpPr>
          <p:spPr bwMode="auto">
            <a:xfrm>
              <a:off x="1959791" y="2918449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1" name="Rectangle 1163"/>
            <p:cNvSpPr>
              <a:spLocks noChangeArrowheads="1"/>
            </p:cNvSpPr>
            <p:nvPr/>
          </p:nvSpPr>
          <p:spPr bwMode="auto">
            <a:xfrm>
              <a:off x="1935979" y="2918449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2" name="Rectangle 1164"/>
            <p:cNvSpPr>
              <a:spLocks noChangeArrowheads="1"/>
            </p:cNvSpPr>
            <p:nvPr/>
          </p:nvSpPr>
          <p:spPr bwMode="auto">
            <a:xfrm>
              <a:off x="1912166" y="2918449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3" name="Rectangle 1165"/>
            <p:cNvSpPr>
              <a:spLocks noChangeArrowheads="1"/>
            </p:cNvSpPr>
            <p:nvPr/>
          </p:nvSpPr>
          <p:spPr bwMode="auto">
            <a:xfrm>
              <a:off x="1886766" y="2918449"/>
              <a:ext cx="14288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4" name="Rectangle 1166"/>
            <p:cNvSpPr>
              <a:spLocks noChangeArrowheads="1"/>
            </p:cNvSpPr>
            <p:nvPr/>
          </p:nvSpPr>
          <p:spPr bwMode="auto">
            <a:xfrm>
              <a:off x="1862954" y="2918449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5" name="Rectangle 1167"/>
            <p:cNvSpPr>
              <a:spLocks noChangeArrowheads="1"/>
            </p:cNvSpPr>
            <p:nvPr/>
          </p:nvSpPr>
          <p:spPr bwMode="auto">
            <a:xfrm>
              <a:off x="1839141" y="2918449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6" name="Freeform 1168"/>
            <p:cNvSpPr>
              <a:spLocks noEditPoints="1"/>
            </p:cNvSpPr>
            <p:nvPr/>
          </p:nvSpPr>
          <p:spPr bwMode="auto">
            <a:xfrm>
              <a:off x="2156641" y="2664449"/>
              <a:ext cx="44450" cy="282575"/>
            </a:xfrm>
            <a:custGeom>
              <a:avLst/>
              <a:gdLst>
                <a:gd name="T0" fmla="*/ 28 w 28"/>
                <a:gd name="T1" fmla="*/ 178 h 178"/>
                <a:gd name="T2" fmla="*/ 0 w 28"/>
                <a:gd name="T3" fmla="*/ 178 h 178"/>
                <a:gd name="T4" fmla="*/ 0 w 28"/>
                <a:gd name="T5" fmla="*/ 14 h 178"/>
                <a:gd name="T6" fmla="*/ 14 w 28"/>
                <a:gd name="T7" fmla="*/ 0 h 178"/>
                <a:gd name="T8" fmla="*/ 28 w 28"/>
                <a:gd name="T9" fmla="*/ 14 h 178"/>
                <a:gd name="T10" fmla="*/ 28 w 28"/>
                <a:gd name="T11" fmla="*/ 178 h 178"/>
                <a:gd name="T12" fmla="*/ 8 w 28"/>
                <a:gd name="T13" fmla="*/ 169 h 178"/>
                <a:gd name="T14" fmla="*/ 20 w 28"/>
                <a:gd name="T15" fmla="*/ 169 h 178"/>
                <a:gd name="T16" fmla="*/ 20 w 28"/>
                <a:gd name="T17" fmla="*/ 17 h 178"/>
                <a:gd name="T18" fmla="*/ 14 w 28"/>
                <a:gd name="T19" fmla="*/ 12 h 178"/>
                <a:gd name="T20" fmla="*/ 8 w 28"/>
                <a:gd name="T21" fmla="*/ 17 h 178"/>
                <a:gd name="T22" fmla="*/ 8 w 28"/>
                <a:gd name="T23" fmla="*/ 16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78">
                  <a:moveTo>
                    <a:pt x="28" y="178"/>
                  </a:moveTo>
                  <a:lnTo>
                    <a:pt x="0" y="178"/>
                  </a:lnTo>
                  <a:lnTo>
                    <a:pt x="0" y="14"/>
                  </a:lnTo>
                  <a:lnTo>
                    <a:pt x="14" y="0"/>
                  </a:lnTo>
                  <a:lnTo>
                    <a:pt x="28" y="14"/>
                  </a:lnTo>
                  <a:lnTo>
                    <a:pt x="28" y="178"/>
                  </a:lnTo>
                  <a:close/>
                  <a:moveTo>
                    <a:pt x="8" y="169"/>
                  </a:moveTo>
                  <a:lnTo>
                    <a:pt x="20" y="169"/>
                  </a:lnTo>
                  <a:lnTo>
                    <a:pt x="20" y="17"/>
                  </a:lnTo>
                  <a:lnTo>
                    <a:pt x="14" y="12"/>
                  </a:lnTo>
                  <a:lnTo>
                    <a:pt x="8" y="17"/>
                  </a:lnTo>
                  <a:lnTo>
                    <a:pt x="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7" name="Freeform 1169"/>
            <p:cNvSpPr>
              <a:spLocks noEditPoints="1"/>
            </p:cNvSpPr>
            <p:nvPr/>
          </p:nvSpPr>
          <p:spPr bwMode="auto">
            <a:xfrm>
              <a:off x="2156641" y="2932736"/>
              <a:ext cx="44450" cy="44450"/>
            </a:xfrm>
            <a:custGeom>
              <a:avLst/>
              <a:gdLst>
                <a:gd name="T0" fmla="*/ 27 w 53"/>
                <a:gd name="T1" fmla="*/ 54 h 54"/>
                <a:gd name="T2" fmla="*/ 8 w 53"/>
                <a:gd name="T3" fmla="*/ 46 h 54"/>
                <a:gd name="T4" fmla="*/ 0 w 53"/>
                <a:gd name="T5" fmla="*/ 27 h 54"/>
                <a:gd name="T6" fmla="*/ 0 w 53"/>
                <a:gd name="T7" fmla="*/ 0 h 54"/>
                <a:gd name="T8" fmla="*/ 53 w 53"/>
                <a:gd name="T9" fmla="*/ 0 h 54"/>
                <a:gd name="T10" fmla="*/ 53 w 53"/>
                <a:gd name="T11" fmla="*/ 27 h 54"/>
                <a:gd name="T12" fmla="*/ 46 w 53"/>
                <a:gd name="T13" fmla="*/ 46 h 54"/>
                <a:gd name="T14" fmla="*/ 27 w 53"/>
                <a:gd name="T15" fmla="*/ 54 h 54"/>
                <a:gd name="T16" fmla="*/ 15 w 53"/>
                <a:gd name="T17" fmla="*/ 16 h 54"/>
                <a:gd name="T18" fmla="*/ 15 w 53"/>
                <a:gd name="T19" fmla="*/ 27 h 54"/>
                <a:gd name="T20" fmla="*/ 19 w 53"/>
                <a:gd name="T21" fmla="*/ 35 h 54"/>
                <a:gd name="T22" fmla="*/ 35 w 53"/>
                <a:gd name="T23" fmla="*/ 35 h 54"/>
                <a:gd name="T24" fmla="*/ 38 w 53"/>
                <a:gd name="T25" fmla="*/ 27 h 54"/>
                <a:gd name="T26" fmla="*/ 38 w 53"/>
                <a:gd name="T27" fmla="*/ 16 h 54"/>
                <a:gd name="T28" fmla="*/ 15 w 53"/>
                <a:gd name="T29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54">
                  <a:moveTo>
                    <a:pt x="27" y="54"/>
                  </a:moveTo>
                  <a:cubicBezTo>
                    <a:pt x="19" y="54"/>
                    <a:pt x="13" y="51"/>
                    <a:pt x="8" y="46"/>
                  </a:cubicBezTo>
                  <a:cubicBezTo>
                    <a:pt x="3" y="41"/>
                    <a:pt x="0" y="34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34"/>
                    <a:pt x="51" y="41"/>
                    <a:pt x="46" y="46"/>
                  </a:cubicBezTo>
                  <a:cubicBezTo>
                    <a:pt x="40" y="51"/>
                    <a:pt x="34" y="54"/>
                    <a:pt x="27" y="54"/>
                  </a:cubicBezTo>
                  <a:close/>
                  <a:moveTo>
                    <a:pt x="15" y="16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30"/>
                    <a:pt x="17" y="33"/>
                    <a:pt x="19" y="35"/>
                  </a:cubicBezTo>
                  <a:cubicBezTo>
                    <a:pt x="23" y="39"/>
                    <a:pt x="30" y="39"/>
                    <a:pt x="35" y="35"/>
                  </a:cubicBezTo>
                  <a:cubicBezTo>
                    <a:pt x="37" y="33"/>
                    <a:pt x="38" y="30"/>
                    <a:pt x="38" y="27"/>
                  </a:cubicBezTo>
                  <a:cubicBezTo>
                    <a:pt x="38" y="16"/>
                    <a:pt x="38" y="16"/>
                    <a:pt x="38" y="16"/>
                  </a:cubicBez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8" name="Группа 3867"/>
          <p:cNvGrpSpPr/>
          <p:nvPr/>
        </p:nvGrpSpPr>
        <p:grpSpPr>
          <a:xfrm>
            <a:off x="1866322" y="2851301"/>
            <a:ext cx="207169" cy="279797"/>
            <a:chOff x="2488429" y="2635874"/>
            <a:chExt cx="276225" cy="373063"/>
          </a:xfrm>
          <a:solidFill>
            <a:schemeClr val="accent1"/>
          </a:solidFill>
        </p:grpSpPr>
        <p:sp>
          <p:nvSpPr>
            <p:cNvPr id="2816" name="Freeform 1178"/>
            <p:cNvSpPr>
              <a:spLocks noEditPoints="1"/>
            </p:cNvSpPr>
            <p:nvPr/>
          </p:nvSpPr>
          <p:spPr bwMode="auto">
            <a:xfrm>
              <a:off x="2488429" y="2635874"/>
              <a:ext cx="276225" cy="373063"/>
            </a:xfrm>
            <a:custGeom>
              <a:avLst/>
              <a:gdLst>
                <a:gd name="T0" fmla="*/ 174 w 174"/>
                <a:gd name="T1" fmla="*/ 235 h 235"/>
                <a:gd name="T2" fmla="*/ 0 w 174"/>
                <a:gd name="T3" fmla="*/ 235 h 235"/>
                <a:gd name="T4" fmla="*/ 0 w 174"/>
                <a:gd name="T5" fmla="*/ 0 h 235"/>
                <a:gd name="T6" fmla="*/ 139 w 174"/>
                <a:gd name="T7" fmla="*/ 0 h 235"/>
                <a:gd name="T8" fmla="*/ 174 w 174"/>
                <a:gd name="T9" fmla="*/ 36 h 235"/>
                <a:gd name="T10" fmla="*/ 174 w 174"/>
                <a:gd name="T11" fmla="*/ 235 h 235"/>
                <a:gd name="T12" fmla="*/ 8 w 174"/>
                <a:gd name="T13" fmla="*/ 227 h 235"/>
                <a:gd name="T14" fmla="*/ 166 w 174"/>
                <a:gd name="T15" fmla="*/ 227 h 235"/>
                <a:gd name="T16" fmla="*/ 166 w 174"/>
                <a:gd name="T17" fmla="*/ 39 h 235"/>
                <a:gd name="T18" fmla="*/ 135 w 174"/>
                <a:gd name="T19" fmla="*/ 8 h 235"/>
                <a:gd name="T20" fmla="*/ 8 w 174"/>
                <a:gd name="T21" fmla="*/ 8 h 235"/>
                <a:gd name="T22" fmla="*/ 8 w 174"/>
                <a:gd name="T23" fmla="*/ 22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235">
                  <a:moveTo>
                    <a:pt x="174" y="235"/>
                  </a:moveTo>
                  <a:lnTo>
                    <a:pt x="0" y="235"/>
                  </a:lnTo>
                  <a:lnTo>
                    <a:pt x="0" y="0"/>
                  </a:lnTo>
                  <a:lnTo>
                    <a:pt x="139" y="0"/>
                  </a:lnTo>
                  <a:lnTo>
                    <a:pt x="174" y="36"/>
                  </a:lnTo>
                  <a:lnTo>
                    <a:pt x="174" y="235"/>
                  </a:lnTo>
                  <a:close/>
                  <a:moveTo>
                    <a:pt x="8" y="227"/>
                  </a:moveTo>
                  <a:lnTo>
                    <a:pt x="166" y="227"/>
                  </a:lnTo>
                  <a:lnTo>
                    <a:pt x="166" y="39"/>
                  </a:lnTo>
                  <a:lnTo>
                    <a:pt x="135" y="8"/>
                  </a:lnTo>
                  <a:lnTo>
                    <a:pt x="8" y="8"/>
                  </a:lnTo>
                  <a:lnTo>
                    <a:pt x="8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7" name="Freeform 1179"/>
            <p:cNvSpPr>
              <a:spLocks/>
            </p:cNvSpPr>
            <p:nvPr/>
          </p:nvSpPr>
          <p:spPr bwMode="auto">
            <a:xfrm>
              <a:off x="2699566" y="2642224"/>
              <a:ext cx="58738" cy="60325"/>
            </a:xfrm>
            <a:custGeom>
              <a:avLst/>
              <a:gdLst>
                <a:gd name="T0" fmla="*/ 37 w 37"/>
                <a:gd name="T1" fmla="*/ 38 h 38"/>
                <a:gd name="T2" fmla="*/ 0 w 37"/>
                <a:gd name="T3" fmla="*/ 38 h 38"/>
                <a:gd name="T4" fmla="*/ 0 w 37"/>
                <a:gd name="T5" fmla="*/ 0 h 38"/>
                <a:gd name="T6" fmla="*/ 8 w 37"/>
                <a:gd name="T7" fmla="*/ 0 h 38"/>
                <a:gd name="T8" fmla="*/ 8 w 37"/>
                <a:gd name="T9" fmla="*/ 29 h 38"/>
                <a:gd name="T10" fmla="*/ 37 w 37"/>
                <a:gd name="T11" fmla="*/ 29 h 38"/>
                <a:gd name="T12" fmla="*/ 37 w 37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8">
                  <a:moveTo>
                    <a:pt x="37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29"/>
                  </a:lnTo>
                  <a:lnTo>
                    <a:pt x="37" y="29"/>
                  </a:lnTo>
                  <a:lnTo>
                    <a:pt x="37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8" name="Freeform 1180"/>
            <p:cNvSpPr>
              <a:spLocks noEditPoints="1"/>
            </p:cNvSpPr>
            <p:nvPr/>
          </p:nvSpPr>
          <p:spPr bwMode="auto">
            <a:xfrm>
              <a:off x="2601141" y="2918449"/>
              <a:ext cx="52388" cy="52388"/>
            </a:xfrm>
            <a:custGeom>
              <a:avLst/>
              <a:gdLst>
                <a:gd name="T0" fmla="*/ 33 w 33"/>
                <a:gd name="T1" fmla="*/ 33 h 33"/>
                <a:gd name="T2" fmla="*/ 0 w 33"/>
                <a:gd name="T3" fmla="*/ 33 h 33"/>
                <a:gd name="T4" fmla="*/ 0 w 33"/>
                <a:gd name="T5" fmla="*/ 0 h 33"/>
                <a:gd name="T6" fmla="*/ 33 w 33"/>
                <a:gd name="T7" fmla="*/ 0 h 33"/>
                <a:gd name="T8" fmla="*/ 33 w 33"/>
                <a:gd name="T9" fmla="*/ 33 h 33"/>
                <a:gd name="T10" fmla="*/ 8 w 33"/>
                <a:gd name="T11" fmla="*/ 25 h 33"/>
                <a:gd name="T12" fmla="*/ 25 w 33"/>
                <a:gd name="T13" fmla="*/ 25 h 33"/>
                <a:gd name="T14" fmla="*/ 25 w 33"/>
                <a:gd name="T15" fmla="*/ 8 h 33"/>
                <a:gd name="T16" fmla="*/ 8 w 33"/>
                <a:gd name="T17" fmla="*/ 8 h 33"/>
                <a:gd name="T18" fmla="*/ 8 w 33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33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33"/>
                  </a:lnTo>
                  <a:close/>
                  <a:moveTo>
                    <a:pt x="8" y="25"/>
                  </a:moveTo>
                  <a:lnTo>
                    <a:pt x="25" y="25"/>
                  </a:lnTo>
                  <a:lnTo>
                    <a:pt x="25" y="8"/>
                  </a:lnTo>
                  <a:lnTo>
                    <a:pt x="8" y="8"/>
                  </a:lnTo>
                  <a:lnTo>
                    <a:pt x="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9" name="Freeform 1181"/>
            <p:cNvSpPr>
              <a:spLocks noEditPoints="1"/>
            </p:cNvSpPr>
            <p:nvPr/>
          </p:nvSpPr>
          <p:spPr bwMode="auto">
            <a:xfrm>
              <a:off x="2601141" y="2854949"/>
              <a:ext cx="52388" cy="52388"/>
            </a:xfrm>
            <a:custGeom>
              <a:avLst/>
              <a:gdLst>
                <a:gd name="T0" fmla="*/ 33 w 33"/>
                <a:gd name="T1" fmla="*/ 33 h 33"/>
                <a:gd name="T2" fmla="*/ 0 w 33"/>
                <a:gd name="T3" fmla="*/ 33 h 33"/>
                <a:gd name="T4" fmla="*/ 0 w 33"/>
                <a:gd name="T5" fmla="*/ 0 h 33"/>
                <a:gd name="T6" fmla="*/ 33 w 33"/>
                <a:gd name="T7" fmla="*/ 0 h 33"/>
                <a:gd name="T8" fmla="*/ 33 w 33"/>
                <a:gd name="T9" fmla="*/ 33 h 33"/>
                <a:gd name="T10" fmla="*/ 8 w 33"/>
                <a:gd name="T11" fmla="*/ 24 h 33"/>
                <a:gd name="T12" fmla="*/ 25 w 33"/>
                <a:gd name="T13" fmla="*/ 24 h 33"/>
                <a:gd name="T14" fmla="*/ 25 w 33"/>
                <a:gd name="T15" fmla="*/ 8 h 33"/>
                <a:gd name="T16" fmla="*/ 8 w 33"/>
                <a:gd name="T17" fmla="*/ 8 h 33"/>
                <a:gd name="T18" fmla="*/ 8 w 33"/>
                <a:gd name="T1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33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33"/>
                  </a:lnTo>
                  <a:close/>
                  <a:moveTo>
                    <a:pt x="8" y="24"/>
                  </a:moveTo>
                  <a:lnTo>
                    <a:pt x="25" y="24"/>
                  </a:lnTo>
                  <a:lnTo>
                    <a:pt x="25" y="8"/>
                  </a:lnTo>
                  <a:lnTo>
                    <a:pt x="8" y="8"/>
                  </a:lnTo>
                  <a:lnTo>
                    <a:pt x="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0" name="Freeform 1182"/>
            <p:cNvSpPr>
              <a:spLocks noEditPoints="1"/>
            </p:cNvSpPr>
            <p:nvPr/>
          </p:nvSpPr>
          <p:spPr bwMode="auto">
            <a:xfrm>
              <a:off x="2601141" y="2791449"/>
              <a:ext cx="52388" cy="52388"/>
            </a:xfrm>
            <a:custGeom>
              <a:avLst/>
              <a:gdLst>
                <a:gd name="T0" fmla="*/ 33 w 33"/>
                <a:gd name="T1" fmla="*/ 33 h 33"/>
                <a:gd name="T2" fmla="*/ 0 w 33"/>
                <a:gd name="T3" fmla="*/ 33 h 33"/>
                <a:gd name="T4" fmla="*/ 0 w 33"/>
                <a:gd name="T5" fmla="*/ 0 h 33"/>
                <a:gd name="T6" fmla="*/ 33 w 33"/>
                <a:gd name="T7" fmla="*/ 0 h 33"/>
                <a:gd name="T8" fmla="*/ 33 w 33"/>
                <a:gd name="T9" fmla="*/ 33 h 33"/>
                <a:gd name="T10" fmla="*/ 8 w 33"/>
                <a:gd name="T11" fmla="*/ 25 h 33"/>
                <a:gd name="T12" fmla="*/ 25 w 33"/>
                <a:gd name="T13" fmla="*/ 25 h 33"/>
                <a:gd name="T14" fmla="*/ 25 w 33"/>
                <a:gd name="T15" fmla="*/ 8 h 33"/>
                <a:gd name="T16" fmla="*/ 8 w 33"/>
                <a:gd name="T17" fmla="*/ 8 h 33"/>
                <a:gd name="T18" fmla="*/ 8 w 33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33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33"/>
                  </a:lnTo>
                  <a:close/>
                  <a:moveTo>
                    <a:pt x="8" y="25"/>
                  </a:moveTo>
                  <a:lnTo>
                    <a:pt x="25" y="25"/>
                  </a:lnTo>
                  <a:lnTo>
                    <a:pt x="25" y="8"/>
                  </a:lnTo>
                  <a:lnTo>
                    <a:pt x="8" y="8"/>
                  </a:lnTo>
                  <a:lnTo>
                    <a:pt x="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1" name="Freeform 1183"/>
            <p:cNvSpPr>
              <a:spLocks noEditPoints="1"/>
            </p:cNvSpPr>
            <p:nvPr/>
          </p:nvSpPr>
          <p:spPr bwMode="auto">
            <a:xfrm>
              <a:off x="2540816" y="2726361"/>
              <a:ext cx="171450" cy="53975"/>
            </a:xfrm>
            <a:custGeom>
              <a:avLst/>
              <a:gdLst>
                <a:gd name="T0" fmla="*/ 108 w 108"/>
                <a:gd name="T1" fmla="*/ 34 h 34"/>
                <a:gd name="T2" fmla="*/ 0 w 108"/>
                <a:gd name="T3" fmla="*/ 34 h 34"/>
                <a:gd name="T4" fmla="*/ 0 w 108"/>
                <a:gd name="T5" fmla="*/ 0 h 34"/>
                <a:gd name="T6" fmla="*/ 108 w 108"/>
                <a:gd name="T7" fmla="*/ 0 h 34"/>
                <a:gd name="T8" fmla="*/ 108 w 108"/>
                <a:gd name="T9" fmla="*/ 34 h 34"/>
                <a:gd name="T10" fmla="*/ 9 w 108"/>
                <a:gd name="T11" fmla="*/ 26 h 34"/>
                <a:gd name="T12" fmla="*/ 100 w 108"/>
                <a:gd name="T13" fmla="*/ 26 h 34"/>
                <a:gd name="T14" fmla="*/ 100 w 108"/>
                <a:gd name="T15" fmla="*/ 9 h 34"/>
                <a:gd name="T16" fmla="*/ 9 w 108"/>
                <a:gd name="T17" fmla="*/ 9 h 34"/>
                <a:gd name="T18" fmla="*/ 9 w 108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34">
                  <a:moveTo>
                    <a:pt x="108" y="34"/>
                  </a:moveTo>
                  <a:lnTo>
                    <a:pt x="0" y="34"/>
                  </a:lnTo>
                  <a:lnTo>
                    <a:pt x="0" y="0"/>
                  </a:lnTo>
                  <a:lnTo>
                    <a:pt x="108" y="0"/>
                  </a:lnTo>
                  <a:lnTo>
                    <a:pt x="108" y="34"/>
                  </a:lnTo>
                  <a:close/>
                  <a:moveTo>
                    <a:pt x="9" y="26"/>
                  </a:moveTo>
                  <a:lnTo>
                    <a:pt x="100" y="26"/>
                  </a:lnTo>
                  <a:lnTo>
                    <a:pt x="100" y="9"/>
                  </a:lnTo>
                  <a:lnTo>
                    <a:pt x="9" y="9"/>
                  </a:ln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2" name="Freeform 1184"/>
            <p:cNvSpPr>
              <a:spLocks/>
            </p:cNvSpPr>
            <p:nvPr/>
          </p:nvSpPr>
          <p:spPr bwMode="auto">
            <a:xfrm>
              <a:off x="2540816" y="2810499"/>
              <a:ext cx="38100" cy="76200"/>
            </a:xfrm>
            <a:custGeom>
              <a:avLst/>
              <a:gdLst>
                <a:gd name="T0" fmla="*/ 46 w 46"/>
                <a:gd name="T1" fmla="*/ 92 h 92"/>
                <a:gd name="T2" fmla="*/ 0 w 46"/>
                <a:gd name="T3" fmla="*/ 46 h 92"/>
                <a:gd name="T4" fmla="*/ 46 w 46"/>
                <a:gd name="T5" fmla="*/ 0 h 92"/>
                <a:gd name="T6" fmla="*/ 46 w 46"/>
                <a:gd name="T7" fmla="*/ 16 h 92"/>
                <a:gd name="T8" fmla="*/ 16 w 46"/>
                <a:gd name="T9" fmla="*/ 46 h 92"/>
                <a:gd name="T10" fmla="*/ 46 w 46"/>
                <a:gd name="T11" fmla="*/ 77 h 92"/>
                <a:gd name="T12" fmla="*/ 46 w 46"/>
                <a:gd name="T1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92">
                  <a:moveTo>
                    <a:pt x="46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6" y="0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29" y="16"/>
                    <a:pt x="16" y="29"/>
                    <a:pt x="16" y="46"/>
                  </a:cubicBezTo>
                  <a:cubicBezTo>
                    <a:pt x="16" y="63"/>
                    <a:pt x="29" y="77"/>
                    <a:pt x="46" y="77"/>
                  </a:cubicBezTo>
                  <a:lnTo>
                    <a:pt x="46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3" name="Freeform 1185"/>
            <p:cNvSpPr>
              <a:spLocks/>
            </p:cNvSpPr>
            <p:nvPr/>
          </p:nvSpPr>
          <p:spPr bwMode="auto">
            <a:xfrm>
              <a:off x="2674166" y="2873999"/>
              <a:ext cx="38100" cy="76200"/>
            </a:xfrm>
            <a:custGeom>
              <a:avLst/>
              <a:gdLst>
                <a:gd name="T0" fmla="*/ 0 w 46"/>
                <a:gd name="T1" fmla="*/ 91 h 91"/>
                <a:gd name="T2" fmla="*/ 0 w 46"/>
                <a:gd name="T3" fmla="*/ 76 h 91"/>
                <a:gd name="T4" fmla="*/ 31 w 46"/>
                <a:gd name="T5" fmla="*/ 46 h 91"/>
                <a:gd name="T6" fmla="*/ 0 w 46"/>
                <a:gd name="T7" fmla="*/ 15 h 91"/>
                <a:gd name="T8" fmla="*/ 0 w 46"/>
                <a:gd name="T9" fmla="*/ 0 h 91"/>
                <a:gd name="T10" fmla="*/ 46 w 46"/>
                <a:gd name="T11" fmla="*/ 46 h 91"/>
                <a:gd name="T12" fmla="*/ 0 w 46"/>
                <a:gd name="T1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91">
                  <a:moveTo>
                    <a:pt x="0" y="91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17" y="76"/>
                    <a:pt x="31" y="62"/>
                    <a:pt x="31" y="46"/>
                  </a:cubicBezTo>
                  <a:cubicBezTo>
                    <a:pt x="31" y="29"/>
                    <a:pt x="17" y="15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46" y="20"/>
                    <a:pt x="46" y="46"/>
                  </a:cubicBezTo>
                  <a:cubicBezTo>
                    <a:pt x="46" y="71"/>
                    <a:pt x="26" y="91"/>
                    <a:pt x="0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4" name="Rectangle 1186"/>
            <p:cNvSpPr>
              <a:spLocks noChangeArrowheads="1"/>
            </p:cNvSpPr>
            <p:nvPr/>
          </p:nvSpPr>
          <p:spPr bwMode="auto">
            <a:xfrm>
              <a:off x="2540816" y="2688261"/>
              <a:ext cx="857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9" name="Группа 3868"/>
          <p:cNvGrpSpPr/>
          <p:nvPr/>
        </p:nvGrpSpPr>
        <p:grpSpPr>
          <a:xfrm>
            <a:off x="2297329" y="2845347"/>
            <a:ext cx="269081" cy="294084"/>
            <a:chOff x="3063104" y="2627936"/>
            <a:chExt cx="358775" cy="392112"/>
          </a:xfrm>
          <a:solidFill>
            <a:schemeClr val="accent1"/>
          </a:solidFill>
        </p:grpSpPr>
        <p:sp>
          <p:nvSpPr>
            <p:cNvPr id="2831" name="Freeform 1193"/>
            <p:cNvSpPr>
              <a:spLocks noEditPoints="1"/>
            </p:cNvSpPr>
            <p:nvPr/>
          </p:nvSpPr>
          <p:spPr bwMode="auto">
            <a:xfrm>
              <a:off x="3113904" y="2678736"/>
              <a:ext cx="257175" cy="257175"/>
            </a:xfrm>
            <a:custGeom>
              <a:avLst/>
              <a:gdLst>
                <a:gd name="T0" fmla="*/ 154 w 309"/>
                <a:gd name="T1" fmla="*/ 309 h 309"/>
                <a:gd name="T2" fmla="*/ 0 w 309"/>
                <a:gd name="T3" fmla="*/ 154 h 309"/>
                <a:gd name="T4" fmla="*/ 154 w 309"/>
                <a:gd name="T5" fmla="*/ 0 h 309"/>
                <a:gd name="T6" fmla="*/ 309 w 309"/>
                <a:gd name="T7" fmla="*/ 154 h 309"/>
                <a:gd name="T8" fmla="*/ 154 w 309"/>
                <a:gd name="T9" fmla="*/ 309 h 309"/>
                <a:gd name="T10" fmla="*/ 154 w 309"/>
                <a:gd name="T11" fmla="*/ 15 h 309"/>
                <a:gd name="T12" fmla="*/ 15 w 309"/>
                <a:gd name="T13" fmla="*/ 154 h 309"/>
                <a:gd name="T14" fmla="*/ 154 w 309"/>
                <a:gd name="T15" fmla="*/ 293 h 309"/>
                <a:gd name="T16" fmla="*/ 293 w 309"/>
                <a:gd name="T17" fmla="*/ 154 h 309"/>
                <a:gd name="T18" fmla="*/ 154 w 309"/>
                <a:gd name="T19" fmla="*/ 1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309">
                  <a:moveTo>
                    <a:pt x="154" y="309"/>
                  </a:moveTo>
                  <a:cubicBezTo>
                    <a:pt x="69" y="309"/>
                    <a:pt x="0" y="239"/>
                    <a:pt x="0" y="154"/>
                  </a:cubicBezTo>
                  <a:cubicBezTo>
                    <a:pt x="0" y="69"/>
                    <a:pt x="69" y="0"/>
                    <a:pt x="154" y="0"/>
                  </a:cubicBezTo>
                  <a:cubicBezTo>
                    <a:pt x="240" y="0"/>
                    <a:pt x="309" y="69"/>
                    <a:pt x="309" y="154"/>
                  </a:cubicBezTo>
                  <a:cubicBezTo>
                    <a:pt x="309" y="239"/>
                    <a:pt x="240" y="309"/>
                    <a:pt x="154" y="309"/>
                  </a:cubicBezTo>
                  <a:close/>
                  <a:moveTo>
                    <a:pt x="154" y="15"/>
                  </a:moveTo>
                  <a:cubicBezTo>
                    <a:pt x="78" y="15"/>
                    <a:pt x="15" y="77"/>
                    <a:pt x="15" y="154"/>
                  </a:cubicBezTo>
                  <a:cubicBezTo>
                    <a:pt x="15" y="231"/>
                    <a:pt x="78" y="293"/>
                    <a:pt x="154" y="293"/>
                  </a:cubicBezTo>
                  <a:cubicBezTo>
                    <a:pt x="231" y="293"/>
                    <a:pt x="293" y="231"/>
                    <a:pt x="293" y="154"/>
                  </a:cubicBezTo>
                  <a:cubicBezTo>
                    <a:pt x="293" y="77"/>
                    <a:pt x="231" y="15"/>
                    <a:pt x="15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2" name="Freeform 1194"/>
            <p:cNvSpPr>
              <a:spLocks noEditPoints="1"/>
            </p:cNvSpPr>
            <p:nvPr/>
          </p:nvSpPr>
          <p:spPr bwMode="auto">
            <a:xfrm>
              <a:off x="3063104" y="2627936"/>
              <a:ext cx="357188" cy="358775"/>
            </a:xfrm>
            <a:custGeom>
              <a:avLst/>
              <a:gdLst>
                <a:gd name="T0" fmla="*/ 215 w 430"/>
                <a:gd name="T1" fmla="*/ 430 h 430"/>
                <a:gd name="T2" fmla="*/ 0 w 430"/>
                <a:gd name="T3" fmla="*/ 215 h 430"/>
                <a:gd name="T4" fmla="*/ 215 w 430"/>
                <a:gd name="T5" fmla="*/ 0 h 430"/>
                <a:gd name="T6" fmla="*/ 430 w 430"/>
                <a:gd name="T7" fmla="*/ 215 h 430"/>
                <a:gd name="T8" fmla="*/ 215 w 430"/>
                <a:gd name="T9" fmla="*/ 430 h 430"/>
                <a:gd name="T10" fmla="*/ 215 w 430"/>
                <a:gd name="T11" fmla="*/ 16 h 430"/>
                <a:gd name="T12" fmla="*/ 16 w 430"/>
                <a:gd name="T13" fmla="*/ 215 h 430"/>
                <a:gd name="T14" fmla="*/ 215 w 430"/>
                <a:gd name="T15" fmla="*/ 415 h 430"/>
                <a:gd name="T16" fmla="*/ 415 w 430"/>
                <a:gd name="T17" fmla="*/ 215 h 430"/>
                <a:gd name="T18" fmla="*/ 215 w 430"/>
                <a:gd name="T19" fmla="*/ 1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0" h="430">
                  <a:moveTo>
                    <a:pt x="215" y="430"/>
                  </a:moveTo>
                  <a:cubicBezTo>
                    <a:pt x="97" y="430"/>
                    <a:pt x="0" y="334"/>
                    <a:pt x="0" y="215"/>
                  </a:cubicBezTo>
                  <a:cubicBezTo>
                    <a:pt x="0" y="97"/>
                    <a:pt x="97" y="0"/>
                    <a:pt x="215" y="0"/>
                  </a:cubicBezTo>
                  <a:cubicBezTo>
                    <a:pt x="334" y="0"/>
                    <a:pt x="430" y="97"/>
                    <a:pt x="430" y="215"/>
                  </a:cubicBezTo>
                  <a:cubicBezTo>
                    <a:pt x="430" y="334"/>
                    <a:pt x="334" y="430"/>
                    <a:pt x="215" y="430"/>
                  </a:cubicBezTo>
                  <a:close/>
                  <a:moveTo>
                    <a:pt x="215" y="16"/>
                  </a:moveTo>
                  <a:cubicBezTo>
                    <a:pt x="105" y="16"/>
                    <a:pt x="16" y="105"/>
                    <a:pt x="16" y="215"/>
                  </a:cubicBezTo>
                  <a:cubicBezTo>
                    <a:pt x="16" y="325"/>
                    <a:pt x="105" y="415"/>
                    <a:pt x="215" y="415"/>
                  </a:cubicBezTo>
                  <a:cubicBezTo>
                    <a:pt x="325" y="415"/>
                    <a:pt x="415" y="325"/>
                    <a:pt x="415" y="215"/>
                  </a:cubicBezTo>
                  <a:cubicBezTo>
                    <a:pt x="415" y="105"/>
                    <a:pt x="325" y="16"/>
                    <a:pt x="21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3" name="Freeform 1195"/>
            <p:cNvSpPr>
              <a:spLocks noEditPoints="1"/>
            </p:cNvSpPr>
            <p:nvPr/>
          </p:nvSpPr>
          <p:spPr bwMode="auto">
            <a:xfrm>
              <a:off x="3207566" y="2772399"/>
              <a:ext cx="69850" cy="69850"/>
            </a:xfrm>
            <a:custGeom>
              <a:avLst/>
              <a:gdLst>
                <a:gd name="T0" fmla="*/ 42 w 85"/>
                <a:gd name="T1" fmla="*/ 84 h 84"/>
                <a:gd name="T2" fmla="*/ 0 w 85"/>
                <a:gd name="T3" fmla="*/ 42 h 84"/>
                <a:gd name="T4" fmla="*/ 42 w 85"/>
                <a:gd name="T5" fmla="*/ 0 h 84"/>
                <a:gd name="T6" fmla="*/ 85 w 85"/>
                <a:gd name="T7" fmla="*/ 42 h 84"/>
                <a:gd name="T8" fmla="*/ 42 w 85"/>
                <a:gd name="T9" fmla="*/ 84 h 84"/>
                <a:gd name="T10" fmla="*/ 42 w 85"/>
                <a:gd name="T11" fmla="*/ 15 h 84"/>
                <a:gd name="T12" fmla="*/ 16 w 85"/>
                <a:gd name="T13" fmla="*/ 42 h 84"/>
                <a:gd name="T14" fmla="*/ 42 w 85"/>
                <a:gd name="T15" fmla="*/ 69 h 84"/>
                <a:gd name="T16" fmla="*/ 69 w 85"/>
                <a:gd name="T17" fmla="*/ 42 h 84"/>
                <a:gd name="T18" fmla="*/ 42 w 85"/>
                <a:gd name="T19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4">
                  <a:moveTo>
                    <a:pt x="42" y="84"/>
                  </a:moveTo>
                  <a:cubicBezTo>
                    <a:pt x="19" y="84"/>
                    <a:pt x="0" y="65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66" y="0"/>
                    <a:pt x="85" y="19"/>
                    <a:pt x="85" y="42"/>
                  </a:cubicBezTo>
                  <a:cubicBezTo>
                    <a:pt x="85" y="65"/>
                    <a:pt x="66" y="84"/>
                    <a:pt x="42" y="84"/>
                  </a:cubicBezTo>
                  <a:close/>
                  <a:moveTo>
                    <a:pt x="42" y="15"/>
                  </a:moveTo>
                  <a:cubicBezTo>
                    <a:pt x="28" y="15"/>
                    <a:pt x="16" y="27"/>
                    <a:pt x="16" y="42"/>
                  </a:cubicBezTo>
                  <a:cubicBezTo>
                    <a:pt x="16" y="57"/>
                    <a:pt x="28" y="69"/>
                    <a:pt x="42" y="69"/>
                  </a:cubicBezTo>
                  <a:cubicBezTo>
                    <a:pt x="57" y="69"/>
                    <a:pt x="69" y="57"/>
                    <a:pt x="69" y="42"/>
                  </a:cubicBezTo>
                  <a:cubicBezTo>
                    <a:pt x="69" y="27"/>
                    <a:pt x="57" y="15"/>
                    <a:pt x="4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4" name="Rectangle 1196"/>
            <p:cNvSpPr>
              <a:spLocks noChangeArrowheads="1"/>
            </p:cNvSpPr>
            <p:nvPr/>
          </p:nvSpPr>
          <p:spPr bwMode="auto">
            <a:xfrm>
              <a:off x="3236141" y="2726361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5" name="Freeform 1197"/>
            <p:cNvSpPr>
              <a:spLocks/>
            </p:cNvSpPr>
            <p:nvPr/>
          </p:nvSpPr>
          <p:spPr bwMode="auto">
            <a:xfrm>
              <a:off x="3205979" y="2731124"/>
              <a:ext cx="19050" cy="20638"/>
            </a:xfrm>
            <a:custGeom>
              <a:avLst/>
              <a:gdLst>
                <a:gd name="T0" fmla="*/ 4 w 12"/>
                <a:gd name="T1" fmla="*/ 13 h 13"/>
                <a:gd name="T2" fmla="*/ 0 w 12"/>
                <a:gd name="T3" fmla="*/ 3 h 13"/>
                <a:gd name="T4" fmla="*/ 7 w 12"/>
                <a:gd name="T5" fmla="*/ 0 h 13"/>
                <a:gd name="T6" fmla="*/ 12 w 12"/>
                <a:gd name="T7" fmla="*/ 9 h 13"/>
                <a:gd name="T8" fmla="*/ 4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4" y="13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12" y="9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6" name="Freeform 1198"/>
            <p:cNvSpPr>
              <a:spLocks/>
            </p:cNvSpPr>
            <p:nvPr/>
          </p:nvSpPr>
          <p:spPr bwMode="auto">
            <a:xfrm>
              <a:off x="3180579" y="2745411"/>
              <a:ext cx="20638" cy="22225"/>
            </a:xfrm>
            <a:custGeom>
              <a:avLst/>
              <a:gdLst>
                <a:gd name="T0" fmla="*/ 8 w 13"/>
                <a:gd name="T1" fmla="*/ 14 h 14"/>
                <a:gd name="T2" fmla="*/ 0 w 13"/>
                <a:gd name="T3" fmla="*/ 6 h 14"/>
                <a:gd name="T4" fmla="*/ 6 w 13"/>
                <a:gd name="T5" fmla="*/ 0 h 14"/>
                <a:gd name="T6" fmla="*/ 13 w 13"/>
                <a:gd name="T7" fmla="*/ 8 h 14"/>
                <a:gd name="T8" fmla="*/ 8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8" y="14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3" y="8"/>
                  </a:lnTo>
                  <a:lnTo>
                    <a:pt x="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7" name="Freeform 1199"/>
            <p:cNvSpPr>
              <a:spLocks/>
            </p:cNvSpPr>
            <p:nvPr/>
          </p:nvSpPr>
          <p:spPr bwMode="auto">
            <a:xfrm>
              <a:off x="3164704" y="2770811"/>
              <a:ext cx="20638" cy="17463"/>
            </a:xfrm>
            <a:custGeom>
              <a:avLst/>
              <a:gdLst>
                <a:gd name="T0" fmla="*/ 10 w 13"/>
                <a:gd name="T1" fmla="*/ 11 h 11"/>
                <a:gd name="T2" fmla="*/ 0 w 13"/>
                <a:gd name="T3" fmla="*/ 7 h 11"/>
                <a:gd name="T4" fmla="*/ 3 w 13"/>
                <a:gd name="T5" fmla="*/ 0 h 11"/>
                <a:gd name="T6" fmla="*/ 13 w 13"/>
                <a:gd name="T7" fmla="*/ 4 h 11"/>
                <a:gd name="T8" fmla="*/ 10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0" y="11"/>
                  </a:moveTo>
                  <a:lnTo>
                    <a:pt x="0" y="7"/>
                  </a:lnTo>
                  <a:lnTo>
                    <a:pt x="3" y="0"/>
                  </a:lnTo>
                  <a:lnTo>
                    <a:pt x="13" y="4"/>
                  </a:lnTo>
                  <a:lnTo>
                    <a:pt x="1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8" name="Rectangle 1200"/>
            <p:cNvSpPr>
              <a:spLocks noChangeArrowheads="1"/>
            </p:cNvSpPr>
            <p:nvPr/>
          </p:nvSpPr>
          <p:spPr bwMode="auto">
            <a:xfrm>
              <a:off x="3161529" y="2800974"/>
              <a:ext cx="174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9" name="Freeform 1201"/>
            <p:cNvSpPr>
              <a:spLocks/>
            </p:cNvSpPr>
            <p:nvPr/>
          </p:nvSpPr>
          <p:spPr bwMode="auto">
            <a:xfrm>
              <a:off x="3164704" y="2824786"/>
              <a:ext cx="20638" cy="19050"/>
            </a:xfrm>
            <a:custGeom>
              <a:avLst/>
              <a:gdLst>
                <a:gd name="T0" fmla="*/ 3 w 13"/>
                <a:gd name="T1" fmla="*/ 12 h 12"/>
                <a:gd name="T2" fmla="*/ 0 w 13"/>
                <a:gd name="T3" fmla="*/ 5 h 12"/>
                <a:gd name="T4" fmla="*/ 10 w 13"/>
                <a:gd name="T5" fmla="*/ 0 h 12"/>
                <a:gd name="T6" fmla="*/ 13 w 13"/>
                <a:gd name="T7" fmla="*/ 8 h 12"/>
                <a:gd name="T8" fmla="*/ 3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3" y="12"/>
                  </a:moveTo>
                  <a:lnTo>
                    <a:pt x="0" y="5"/>
                  </a:lnTo>
                  <a:lnTo>
                    <a:pt x="10" y="0"/>
                  </a:lnTo>
                  <a:lnTo>
                    <a:pt x="13" y="8"/>
                  </a:ln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0" name="Freeform 1202"/>
            <p:cNvSpPr>
              <a:spLocks/>
            </p:cNvSpPr>
            <p:nvPr/>
          </p:nvSpPr>
          <p:spPr bwMode="auto">
            <a:xfrm>
              <a:off x="3180579" y="2847011"/>
              <a:ext cx="20638" cy="22225"/>
            </a:xfrm>
            <a:custGeom>
              <a:avLst/>
              <a:gdLst>
                <a:gd name="T0" fmla="*/ 6 w 13"/>
                <a:gd name="T1" fmla="*/ 14 h 14"/>
                <a:gd name="T2" fmla="*/ 0 w 13"/>
                <a:gd name="T3" fmla="*/ 8 h 14"/>
                <a:gd name="T4" fmla="*/ 8 w 13"/>
                <a:gd name="T5" fmla="*/ 0 h 14"/>
                <a:gd name="T6" fmla="*/ 13 w 13"/>
                <a:gd name="T7" fmla="*/ 6 h 14"/>
                <a:gd name="T8" fmla="*/ 6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6" y="14"/>
                  </a:moveTo>
                  <a:lnTo>
                    <a:pt x="0" y="8"/>
                  </a:lnTo>
                  <a:lnTo>
                    <a:pt x="8" y="0"/>
                  </a:lnTo>
                  <a:lnTo>
                    <a:pt x="13" y="6"/>
                  </a:lnTo>
                  <a:lnTo>
                    <a:pt x="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1" name="Freeform 1203"/>
            <p:cNvSpPr>
              <a:spLocks/>
            </p:cNvSpPr>
            <p:nvPr/>
          </p:nvSpPr>
          <p:spPr bwMode="auto">
            <a:xfrm>
              <a:off x="3205979" y="2862886"/>
              <a:ext cx="19050" cy="20638"/>
            </a:xfrm>
            <a:custGeom>
              <a:avLst/>
              <a:gdLst>
                <a:gd name="T0" fmla="*/ 7 w 12"/>
                <a:gd name="T1" fmla="*/ 13 h 13"/>
                <a:gd name="T2" fmla="*/ 0 w 12"/>
                <a:gd name="T3" fmla="*/ 11 h 13"/>
                <a:gd name="T4" fmla="*/ 4 w 12"/>
                <a:gd name="T5" fmla="*/ 0 h 13"/>
                <a:gd name="T6" fmla="*/ 12 w 12"/>
                <a:gd name="T7" fmla="*/ 3 h 13"/>
                <a:gd name="T8" fmla="*/ 7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7" y="13"/>
                  </a:moveTo>
                  <a:lnTo>
                    <a:pt x="0" y="11"/>
                  </a:lnTo>
                  <a:lnTo>
                    <a:pt x="4" y="0"/>
                  </a:lnTo>
                  <a:lnTo>
                    <a:pt x="12" y="3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2" name="Rectangle 1204"/>
            <p:cNvSpPr>
              <a:spLocks noChangeArrowheads="1"/>
            </p:cNvSpPr>
            <p:nvPr/>
          </p:nvSpPr>
          <p:spPr bwMode="auto">
            <a:xfrm>
              <a:off x="3236141" y="2870824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3" name="Freeform 1205"/>
            <p:cNvSpPr>
              <a:spLocks/>
            </p:cNvSpPr>
            <p:nvPr/>
          </p:nvSpPr>
          <p:spPr bwMode="auto">
            <a:xfrm>
              <a:off x="3259954" y="2862886"/>
              <a:ext cx="19050" cy="20638"/>
            </a:xfrm>
            <a:custGeom>
              <a:avLst/>
              <a:gdLst>
                <a:gd name="T0" fmla="*/ 4 w 12"/>
                <a:gd name="T1" fmla="*/ 13 h 13"/>
                <a:gd name="T2" fmla="*/ 0 w 12"/>
                <a:gd name="T3" fmla="*/ 3 h 13"/>
                <a:gd name="T4" fmla="*/ 8 w 12"/>
                <a:gd name="T5" fmla="*/ 0 h 13"/>
                <a:gd name="T6" fmla="*/ 12 w 12"/>
                <a:gd name="T7" fmla="*/ 11 h 13"/>
                <a:gd name="T8" fmla="*/ 4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4" y="13"/>
                  </a:moveTo>
                  <a:lnTo>
                    <a:pt x="0" y="3"/>
                  </a:lnTo>
                  <a:lnTo>
                    <a:pt x="8" y="0"/>
                  </a:lnTo>
                  <a:lnTo>
                    <a:pt x="12" y="11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4" name="Freeform 1206"/>
            <p:cNvSpPr>
              <a:spLocks/>
            </p:cNvSpPr>
            <p:nvPr/>
          </p:nvSpPr>
          <p:spPr bwMode="auto">
            <a:xfrm>
              <a:off x="3282179" y="2847011"/>
              <a:ext cx="20638" cy="22225"/>
            </a:xfrm>
            <a:custGeom>
              <a:avLst/>
              <a:gdLst>
                <a:gd name="T0" fmla="*/ 8 w 13"/>
                <a:gd name="T1" fmla="*/ 14 h 14"/>
                <a:gd name="T2" fmla="*/ 0 w 13"/>
                <a:gd name="T3" fmla="*/ 6 h 14"/>
                <a:gd name="T4" fmla="*/ 6 w 13"/>
                <a:gd name="T5" fmla="*/ 0 h 14"/>
                <a:gd name="T6" fmla="*/ 13 w 13"/>
                <a:gd name="T7" fmla="*/ 8 h 14"/>
                <a:gd name="T8" fmla="*/ 8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8" y="14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3" y="8"/>
                  </a:lnTo>
                  <a:lnTo>
                    <a:pt x="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5" name="Freeform 1207"/>
            <p:cNvSpPr>
              <a:spLocks/>
            </p:cNvSpPr>
            <p:nvPr/>
          </p:nvSpPr>
          <p:spPr bwMode="auto">
            <a:xfrm>
              <a:off x="3298054" y="2824786"/>
              <a:ext cx="20638" cy="19050"/>
            </a:xfrm>
            <a:custGeom>
              <a:avLst/>
              <a:gdLst>
                <a:gd name="T0" fmla="*/ 10 w 13"/>
                <a:gd name="T1" fmla="*/ 12 h 12"/>
                <a:gd name="T2" fmla="*/ 0 w 13"/>
                <a:gd name="T3" fmla="*/ 8 h 12"/>
                <a:gd name="T4" fmla="*/ 3 w 13"/>
                <a:gd name="T5" fmla="*/ 0 h 12"/>
                <a:gd name="T6" fmla="*/ 13 w 13"/>
                <a:gd name="T7" fmla="*/ 5 h 12"/>
                <a:gd name="T8" fmla="*/ 10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0" y="12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13" y="5"/>
                  </a:lnTo>
                  <a:lnTo>
                    <a:pt x="1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6" name="Rectangle 1208"/>
            <p:cNvSpPr>
              <a:spLocks noChangeArrowheads="1"/>
            </p:cNvSpPr>
            <p:nvPr/>
          </p:nvSpPr>
          <p:spPr bwMode="auto">
            <a:xfrm>
              <a:off x="3305991" y="2800974"/>
              <a:ext cx="174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7" name="Freeform 1209"/>
            <p:cNvSpPr>
              <a:spLocks/>
            </p:cNvSpPr>
            <p:nvPr/>
          </p:nvSpPr>
          <p:spPr bwMode="auto">
            <a:xfrm>
              <a:off x="3298054" y="2770811"/>
              <a:ext cx="20638" cy="17463"/>
            </a:xfrm>
            <a:custGeom>
              <a:avLst/>
              <a:gdLst>
                <a:gd name="T0" fmla="*/ 3 w 13"/>
                <a:gd name="T1" fmla="*/ 11 h 11"/>
                <a:gd name="T2" fmla="*/ 0 w 13"/>
                <a:gd name="T3" fmla="*/ 4 h 11"/>
                <a:gd name="T4" fmla="*/ 10 w 13"/>
                <a:gd name="T5" fmla="*/ 0 h 11"/>
                <a:gd name="T6" fmla="*/ 13 w 13"/>
                <a:gd name="T7" fmla="*/ 7 h 11"/>
                <a:gd name="T8" fmla="*/ 3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3" y="11"/>
                  </a:moveTo>
                  <a:lnTo>
                    <a:pt x="0" y="4"/>
                  </a:lnTo>
                  <a:lnTo>
                    <a:pt x="10" y="0"/>
                  </a:lnTo>
                  <a:lnTo>
                    <a:pt x="13" y="7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8" name="Freeform 1211"/>
            <p:cNvSpPr>
              <a:spLocks/>
            </p:cNvSpPr>
            <p:nvPr/>
          </p:nvSpPr>
          <p:spPr bwMode="auto">
            <a:xfrm>
              <a:off x="3282179" y="2745411"/>
              <a:ext cx="20638" cy="22225"/>
            </a:xfrm>
            <a:custGeom>
              <a:avLst/>
              <a:gdLst>
                <a:gd name="T0" fmla="*/ 6 w 13"/>
                <a:gd name="T1" fmla="*/ 14 h 14"/>
                <a:gd name="T2" fmla="*/ 0 w 13"/>
                <a:gd name="T3" fmla="*/ 8 h 14"/>
                <a:gd name="T4" fmla="*/ 8 w 13"/>
                <a:gd name="T5" fmla="*/ 0 h 14"/>
                <a:gd name="T6" fmla="*/ 13 w 13"/>
                <a:gd name="T7" fmla="*/ 6 h 14"/>
                <a:gd name="T8" fmla="*/ 6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6" y="14"/>
                  </a:moveTo>
                  <a:lnTo>
                    <a:pt x="0" y="8"/>
                  </a:lnTo>
                  <a:lnTo>
                    <a:pt x="8" y="0"/>
                  </a:lnTo>
                  <a:lnTo>
                    <a:pt x="13" y="6"/>
                  </a:lnTo>
                  <a:lnTo>
                    <a:pt x="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9" name="Freeform 1212"/>
            <p:cNvSpPr>
              <a:spLocks/>
            </p:cNvSpPr>
            <p:nvPr/>
          </p:nvSpPr>
          <p:spPr bwMode="auto">
            <a:xfrm>
              <a:off x="3259954" y="2731123"/>
              <a:ext cx="19050" cy="20638"/>
            </a:xfrm>
            <a:custGeom>
              <a:avLst/>
              <a:gdLst>
                <a:gd name="T0" fmla="*/ 8 w 12"/>
                <a:gd name="T1" fmla="*/ 13 h 13"/>
                <a:gd name="T2" fmla="*/ 0 w 12"/>
                <a:gd name="T3" fmla="*/ 9 h 13"/>
                <a:gd name="T4" fmla="*/ 4 w 12"/>
                <a:gd name="T5" fmla="*/ 0 h 13"/>
                <a:gd name="T6" fmla="*/ 12 w 12"/>
                <a:gd name="T7" fmla="*/ 3 h 13"/>
                <a:gd name="T8" fmla="*/ 8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8" y="13"/>
                  </a:moveTo>
                  <a:lnTo>
                    <a:pt x="0" y="9"/>
                  </a:lnTo>
                  <a:lnTo>
                    <a:pt x="4" y="0"/>
                  </a:lnTo>
                  <a:lnTo>
                    <a:pt x="12" y="3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0" name="Freeform 1213"/>
            <p:cNvSpPr>
              <a:spLocks/>
            </p:cNvSpPr>
            <p:nvPr/>
          </p:nvSpPr>
          <p:spPr bwMode="auto">
            <a:xfrm>
              <a:off x="3237729" y="2632698"/>
              <a:ext cx="179388" cy="179388"/>
            </a:xfrm>
            <a:custGeom>
              <a:avLst/>
              <a:gdLst>
                <a:gd name="T0" fmla="*/ 6 w 113"/>
                <a:gd name="T1" fmla="*/ 113 h 113"/>
                <a:gd name="T2" fmla="*/ 0 w 113"/>
                <a:gd name="T3" fmla="*/ 107 h 113"/>
                <a:gd name="T4" fmla="*/ 107 w 113"/>
                <a:gd name="T5" fmla="*/ 0 h 113"/>
                <a:gd name="T6" fmla="*/ 113 w 113"/>
                <a:gd name="T7" fmla="*/ 5 h 113"/>
                <a:gd name="T8" fmla="*/ 6 w 113"/>
                <a:gd name="T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3">
                  <a:moveTo>
                    <a:pt x="6" y="113"/>
                  </a:moveTo>
                  <a:lnTo>
                    <a:pt x="0" y="107"/>
                  </a:lnTo>
                  <a:lnTo>
                    <a:pt x="107" y="0"/>
                  </a:lnTo>
                  <a:lnTo>
                    <a:pt x="113" y="5"/>
                  </a:lnTo>
                  <a:lnTo>
                    <a:pt x="6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1" name="Freeform 1214"/>
            <p:cNvSpPr>
              <a:spLocks/>
            </p:cNvSpPr>
            <p:nvPr/>
          </p:nvSpPr>
          <p:spPr bwMode="auto">
            <a:xfrm>
              <a:off x="3371079" y="2627936"/>
              <a:ext cx="50800" cy="49213"/>
            </a:xfrm>
            <a:custGeom>
              <a:avLst/>
              <a:gdLst>
                <a:gd name="T0" fmla="*/ 32 w 32"/>
                <a:gd name="T1" fmla="*/ 31 h 31"/>
                <a:gd name="T2" fmla="*/ 0 w 32"/>
                <a:gd name="T3" fmla="*/ 31 h 31"/>
                <a:gd name="T4" fmla="*/ 0 w 32"/>
                <a:gd name="T5" fmla="*/ 0 h 31"/>
                <a:gd name="T6" fmla="*/ 9 w 32"/>
                <a:gd name="T7" fmla="*/ 0 h 31"/>
                <a:gd name="T8" fmla="*/ 9 w 32"/>
                <a:gd name="T9" fmla="*/ 23 h 31"/>
                <a:gd name="T10" fmla="*/ 32 w 32"/>
                <a:gd name="T11" fmla="*/ 23 h 31"/>
                <a:gd name="T12" fmla="*/ 32 w 32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2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3"/>
                  </a:lnTo>
                  <a:lnTo>
                    <a:pt x="32" y="23"/>
                  </a:lnTo>
                  <a:lnTo>
                    <a:pt x="3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2" name="Freeform 1215"/>
            <p:cNvSpPr>
              <a:spLocks/>
            </p:cNvSpPr>
            <p:nvPr/>
          </p:nvSpPr>
          <p:spPr bwMode="auto">
            <a:xfrm>
              <a:off x="3115491" y="2953373"/>
              <a:ext cx="46038" cy="66675"/>
            </a:xfrm>
            <a:custGeom>
              <a:avLst/>
              <a:gdLst>
                <a:gd name="T0" fmla="*/ 7 w 29"/>
                <a:gd name="T1" fmla="*/ 42 h 42"/>
                <a:gd name="T2" fmla="*/ 0 w 29"/>
                <a:gd name="T3" fmla="*/ 38 h 42"/>
                <a:gd name="T4" fmla="*/ 22 w 29"/>
                <a:gd name="T5" fmla="*/ 0 h 42"/>
                <a:gd name="T6" fmla="*/ 29 w 29"/>
                <a:gd name="T7" fmla="*/ 4 h 42"/>
                <a:gd name="T8" fmla="*/ 7 w 2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2">
                  <a:moveTo>
                    <a:pt x="7" y="42"/>
                  </a:moveTo>
                  <a:lnTo>
                    <a:pt x="0" y="38"/>
                  </a:lnTo>
                  <a:lnTo>
                    <a:pt x="22" y="0"/>
                  </a:lnTo>
                  <a:lnTo>
                    <a:pt x="29" y="4"/>
                  </a:lnTo>
                  <a:lnTo>
                    <a:pt x="7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3" name="Freeform 1216"/>
            <p:cNvSpPr>
              <a:spLocks/>
            </p:cNvSpPr>
            <p:nvPr/>
          </p:nvSpPr>
          <p:spPr bwMode="auto">
            <a:xfrm>
              <a:off x="3323454" y="2953373"/>
              <a:ext cx="46038" cy="66675"/>
            </a:xfrm>
            <a:custGeom>
              <a:avLst/>
              <a:gdLst>
                <a:gd name="T0" fmla="*/ 22 w 29"/>
                <a:gd name="T1" fmla="*/ 42 h 42"/>
                <a:gd name="T2" fmla="*/ 0 w 29"/>
                <a:gd name="T3" fmla="*/ 4 h 42"/>
                <a:gd name="T4" fmla="*/ 7 w 29"/>
                <a:gd name="T5" fmla="*/ 0 h 42"/>
                <a:gd name="T6" fmla="*/ 29 w 29"/>
                <a:gd name="T7" fmla="*/ 38 h 42"/>
                <a:gd name="T8" fmla="*/ 22 w 2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2">
                  <a:moveTo>
                    <a:pt x="22" y="42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29" y="38"/>
                  </a:lnTo>
                  <a:lnTo>
                    <a:pt x="2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59" name="Группа 3858"/>
          <p:cNvGrpSpPr/>
          <p:nvPr/>
        </p:nvGrpSpPr>
        <p:grpSpPr>
          <a:xfrm>
            <a:off x="467337" y="3293023"/>
            <a:ext cx="219076" cy="326231"/>
            <a:chOff x="623116" y="3224836"/>
            <a:chExt cx="292101" cy="434975"/>
          </a:xfrm>
          <a:solidFill>
            <a:schemeClr val="accent1"/>
          </a:solidFill>
        </p:grpSpPr>
        <p:sp>
          <p:nvSpPr>
            <p:cNvPr id="2460" name="Freeform 1223"/>
            <p:cNvSpPr>
              <a:spLocks noEditPoints="1"/>
            </p:cNvSpPr>
            <p:nvPr/>
          </p:nvSpPr>
          <p:spPr bwMode="auto">
            <a:xfrm>
              <a:off x="805679" y="3532811"/>
              <a:ext cx="55563" cy="127000"/>
            </a:xfrm>
            <a:custGeom>
              <a:avLst/>
              <a:gdLst>
                <a:gd name="T0" fmla="*/ 0 w 67"/>
                <a:gd name="T1" fmla="*/ 151 h 151"/>
                <a:gd name="T2" fmla="*/ 0 w 67"/>
                <a:gd name="T3" fmla="*/ 0 h 151"/>
                <a:gd name="T4" fmla="*/ 46 w 67"/>
                <a:gd name="T5" fmla="*/ 46 h 151"/>
                <a:gd name="T6" fmla="*/ 62 w 67"/>
                <a:gd name="T7" fmla="*/ 56 h 151"/>
                <a:gd name="T8" fmla="*/ 67 w 67"/>
                <a:gd name="T9" fmla="*/ 58 h 151"/>
                <a:gd name="T10" fmla="*/ 67 w 67"/>
                <a:gd name="T11" fmla="*/ 151 h 151"/>
                <a:gd name="T12" fmla="*/ 34 w 67"/>
                <a:gd name="T13" fmla="*/ 117 h 151"/>
                <a:gd name="T14" fmla="*/ 0 w 67"/>
                <a:gd name="T15" fmla="*/ 151 h 151"/>
                <a:gd name="T16" fmla="*/ 34 w 67"/>
                <a:gd name="T17" fmla="*/ 95 h 151"/>
                <a:gd name="T18" fmla="*/ 51 w 67"/>
                <a:gd name="T19" fmla="*/ 113 h 151"/>
                <a:gd name="T20" fmla="*/ 51 w 67"/>
                <a:gd name="T21" fmla="*/ 69 h 151"/>
                <a:gd name="T22" fmla="*/ 35 w 67"/>
                <a:gd name="T23" fmla="*/ 57 h 151"/>
                <a:gd name="T24" fmla="*/ 16 w 67"/>
                <a:gd name="T25" fmla="*/ 37 h 151"/>
                <a:gd name="T26" fmla="*/ 16 w 67"/>
                <a:gd name="T27" fmla="*/ 113 h 151"/>
                <a:gd name="T28" fmla="*/ 34 w 67"/>
                <a:gd name="T29" fmla="*/ 9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151">
                  <a:moveTo>
                    <a:pt x="0" y="15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0" y="50"/>
                    <a:pt x="56" y="54"/>
                    <a:pt x="62" y="56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34" y="117"/>
                    <a:pt x="34" y="117"/>
                    <a:pt x="34" y="117"/>
                  </a:cubicBezTo>
                  <a:lnTo>
                    <a:pt x="0" y="151"/>
                  </a:lnTo>
                  <a:close/>
                  <a:moveTo>
                    <a:pt x="34" y="95"/>
                  </a:moveTo>
                  <a:cubicBezTo>
                    <a:pt x="51" y="113"/>
                    <a:pt x="51" y="113"/>
                    <a:pt x="51" y="113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45" y="65"/>
                    <a:pt x="40" y="61"/>
                    <a:pt x="35" y="5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113"/>
                    <a:pt x="16" y="113"/>
                    <a:pt x="16" y="113"/>
                  </a:cubicBezTo>
                  <a:lnTo>
                    <a:pt x="34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1" name="Freeform 1224"/>
            <p:cNvSpPr>
              <a:spLocks noEditPoints="1"/>
            </p:cNvSpPr>
            <p:nvPr/>
          </p:nvSpPr>
          <p:spPr bwMode="auto">
            <a:xfrm>
              <a:off x="796154" y="3474073"/>
              <a:ext cx="65088" cy="65088"/>
            </a:xfrm>
            <a:custGeom>
              <a:avLst/>
              <a:gdLst>
                <a:gd name="T0" fmla="*/ 41 w 41"/>
                <a:gd name="T1" fmla="*/ 41 h 41"/>
                <a:gd name="T2" fmla="*/ 0 w 41"/>
                <a:gd name="T3" fmla="*/ 0 h 41"/>
                <a:gd name="T4" fmla="*/ 41 w 41"/>
                <a:gd name="T5" fmla="*/ 0 h 41"/>
                <a:gd name="T6" fmla="*/ 41 w 41"/>
                <a:gd name="T7" fmla="*/ 41 h 41"/>
                <a:gd name="T8" fmla="*/ 20 w 41"/>
                <a:gd name="T9" fmla="*/ 9 h 41"/>
                <a:gd name="T10" fmla="*/ 32 w 41"/>
                <a:gd name="T11" fmla="*/ 22 h 41"/>
                <a:gd name="T12" fmla="*/ 32 w 41"/>
                <a:gd name="T13" fmla="*/ 9 h 41"/>
                <a:gd name="T14" fmla="*/ 20 w 41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1">
                  <a:moveTo>
                    <a:pt x="41" y="4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41"/>
                  </a:lnTo>
                  <a:close/>
                  <a:moveTo>
                    <a:pt x="20" y="9"/>
                  </a:moveTo>
                  <a:lnTo>
                    <a:pt x="32" y="22"/>
                  </a:lnTo>
                  <a:lnTo>
                    <a:pt x="32" y="9"/>
                  </a:lnTo>
                  <a:lnTo>
                    <a:pt x="2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2" name="Freeform 1225"/>
            <p:cNvSpPr>
              <a:spLocks/>
            </p:cNvSpPr>
            <p:nvPr/>
          </p:nvSpPr>
          <p:spPr bwMode="auto">
            <a:xfrm>
              <a:off x="643754" y="3329611"/>
              <a:ext cx="171450" cy="204788"/>
            </a:xfrm>
            <a:custGeom>
              <a:avLst/>
              <a:gdLst>
                <a:gd name="T0" fmla="*/ 11 w 206"/>
                <a:gd name="T1" fmla="*/ 246 h 246"/>
                <a:gd name="T2" fmla="*/ 0 w 206"/>
                <a:gd name="T3" fmla="*/ 235 h 246"/>
                <a:gd name="T4" fmla="*/ 87 w 206"/>
                <a:gd name="T5" fmla="*/ 149 h 246"/>
                <a:gd name="T6" fmla="*/ 93 w 206"/>
                <a:gd name="T7" fmla="*/ 134 h 246"/>
                <a:gd name="T8" fmla="*/ 87 w 206"/>
                <a:gd name="T9" fmla="*/ 120 h 246"/>
                <a:gd name="T10" fmla="*/ 81 w 206"/>
                <a:gd name="T11" fmla="*/ 114 h 246"/>
                <a:gd name="T12" fmla="*/ 195 w 206"/>
                <a:gd name="T13" fmla="*/ 0 h 246"/>
                <a:gd name="T14" fmla="*/ 206 w 206"/>
                <a:gd name="T15" fmla="*/ 11 h 246"/>
                <a:gd name="T16" fmla="*/ 103 w 206"/>
                <a:gd name="T17" fmla="*/ 115 h 246"/>
                <a:gd name="T18" fmla="*/ 109 w 206"/>
                <a:gd name="T19" fmla="*/ 134 h 246"/>
                <a:gd name="T20" fmla="*/ 98 w 206"/>
                <a:gd name="T21" fmla="*/ 160 h 246"/>
                <a:gd name="T22" fmla="*/ 11 w 206"/>
                <a:gd name="T23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6" h="246">
                  <a:moveTo>
                    <a:pt x="11" y="246"/>
                  </a:moveTo>
                  <a:cubicBezTo>
                    <a:pt x="0" y="235"/>
                    <a:pt x="0" y="235"/>
                    <a:pt x="0" y="235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91" y="145"/>
                    <a:pt x="93" y="140"/>
                    <a:pt x="93" y="134"/>
                  </a:cubicBezTo>
                  <a:cubicBezTo>
                    <a:pt x="93" y="129"/>
                    <a:pt x="91" y="123"/>
                    <a:pt x="87" y="120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206" y="11"/>
                    <a:pt x="206" y="11"/>
                    <a:pt x="206" y="11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7" y="120"/>
                    <a:pt x="109" y="127"/>
                    <a:pt x="109" y="134"/>
                  </a:cubicBezTo>
                  <a:cubicBezTo>
                    <a:pt x="109" y="144"/>
                    <a:pt x="105" y="153"/>
                    <a:pt x="98" y="160"/>
                  </a:cubicBezTo>
                  <a:lnTo>
                    <a:pt x="11" y="2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3" name="Freeform 1226"/>
            <p:cNvSpPr>
              <a:spLocks/>
            </p:cNvSpPr>
            <p:nvPr/>
          </p:nvSpPr>
          <p:spPr bwMode="auto">
            <a:xfrm>
              <a:off x="689791" y="3397873"/>
              <a:ext cx="125413" cy="125413"/>
            </a:xfrm>
            <a:custGeom>
              <a:avLst/>
              <a:gdLst>
                <a:gd name="T0" fmla="*/ 6 w 79"/>
                <a:gd name="T1" fmla="*/ 79 h 79"/>
                <a:gd name="T2" fmla="*/ 0 w 79"/>
                <a:gd name="T3" fmla="*/ 73 h 79"/>
                <a:gd name="T4" fmla="*/ 74 w 79"/>
                <a:gd name="T5" fmla="*/ 0 h 79"/>
                <a:gd name="T6" fmla="*/ 79 w 79"/>
                <a:gd name="T7" fmla="*/ 5 h 79"/>
                <a:gd name="T8" fmla="*/ 6 w 79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9">
                  <a:moveTo>
                    <a:pt x="6" y="79"/>
                  </a:moveTo>
                  <a:lnTo>
                    <a:pt x="0" y="73"/>
                  </a:lnTo>
                  <a:lnTo>
                    <a:pt x="74" y="0"/>
                  </a:lnTo>
                  <a:lnTo>
                    <a:pt x="79" y="5"/>
                  </a:lnTo>
                  <a:lnTo>
                    <a:pt x="6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4" name="Freeform 1227"/>
            <p:cNvSpPr>
              <a:spLocks/>
            </p:cNvSpPr>
            <p:nvPr/>
          </p:nvSpPr>
          <p:spPr bwMode="auto">
            <a:xfrm>
              <a:off x="850129" y="3285161"/>
              <a:ext cx="65088" cy="77788"/>
            </a:xfrm>
            <a:custGeom>
              <a:avLst/>
              <a:gdLst>
                <a:gd name="T0" fmla="*/ 11 w 78"/>
                <a:gd name="T1" fmla="*/ 93 h 93"/>
                <a:gd name="T2" fmla="*/ 0 w 78"/>
                <a:gd name="T3" fmla="*/ 82 h 93"/>
                <a:gd name="T4" fmla="*/ 55 w 78"/>
                <a:gd name="T5" fmla="*/ 27 h 93"/>
                <a:gd name="T6" fmla="*/ 46 w 78"/>
                <a:gd name="T7" fmla="*/ 21 h 93"/>
                <a:gd name="T8" fmla="*/ 8 w 78"/>
                <a:gd name="T9" fmla="*/ 21 h 93"/>
                <a:gd name="T10" fmla="*/ 2 w 78"/>
                <a:gd name="T11" fmla="*/ 7 h 93"/>
                <a:gd name="T12" fmla="*/ 52 w 78"/>
                <a:gd name="T13" fmla="*/ 7 h 93"/>
                <a:gd name="T14" fmla="*/ 72 w 78"/>
                <a:gd name="T15" fmla="*/ 21 h 93"/>
                <a:gd name="T16" fmla="*/ 78 w 78"/>
                <a:gd name="T17" fmla="*/ 26 h 93"/>
                <a:gd name="T18" fmla="*/ 11 w 78"/>
                <a:gd name="T1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93">
                  <a:moveTo>
                    <a:pt x="11" y="93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2" y="24"/>
                    <a:pt x="49" y="23"/>
                    <a:pt x="46" y="21"/>
                  </a:cubicBezTo>
                  <a:cubicBezTo>
                    <a:pt x="34" y="16"/>
                    <a:pt x="20" y="16"/>
                    <a:pt x="8" y="2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8" y="0"/>
                    <a:pt x="36" y="0"/>
                    <a:pt x="52" y="7"/>
                  </a:cubicBezTo>
                  <a:cubicBezTo>
                    <a:pt x="59" y="10"/>
                    <a:pt x="66" y="15"/>
                    <a:pt x="72" y="21"/>
                  </a:cubicBezTo>
                  <a:cubicBezTo>
                    <a:pt x="78" y="26"/>
                    <a:pt x="78" y="26"/>
                    <a:pt x="78" y="26"/>
                  </a:cubicBezTo>
                  <a:lnTo>
                    <a:pt x="11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5" name="Freeform 1228"/>
            <p:cNvSpPr>
              <a:spLocks noEditPoints="1"/>
            </p:cNvSpPr>
            <p:nvPr/>
          </p:nvSpPr>
          <p:spPr bwMode="auto">
            <a:xfrm>
              <a:off x="629466" y="3510586"/>
              <a:ext cx="107950" cy="107950"/>
            </a:xfrm>
            <a:custGeom>
              <a:avLst/>
              <a:gdLst>
                <a:gd name="T0" fmla="*/ 64 w 129"/>
                <a:gd name="T1" fmla="*/ 130 h 130"/>
                <a:gd name="T2" fmla="*/ 18 w 129"/>
                <a:gd name="T3" fmla="*/ 111 h 130"/>
                <a:gd name="T4" fmla="*/ 0 w 129"/>
                <a:gd name="T5" fmla="*/ 65 h 130"/>
                <a:gd name="T6" fmla="*/ 18 w 129"/>
                <a:gd name="T7" fmla="*/ 19 h 130"/>
                <a:gd name="T8" fmla="*/ 64 w 129"/>
                <a:gd name="T9" fmla="*/ 0 h 130"/>
                <a:gd name="T10" fmla="*/ 110 w 129"/>
                <a:gd name="T11" fmla="*/ 19 h 130"/>
                <a:gd name="T12" fmla="*/ 129 w 129"/>
                <a:gd name="T13" fmla="*/ 65 h 130"/>
                <a:gd name="T14" fmla="*/ 110 w 129"/>
                <a:gd name="T15" fmla="*/ 111 h 130"/>
                <a:gd name="T16" fmla="*/ 64 w 129"/>
                <a:gd name="T17" fmla="*/ 130 h 130"/>
                <a:gd name="T18" fmla="*/ 64 w 129"/>
                <a:gd name="T19" fmla="*/ 16 h 130"/>
                <a:gd name="T20" fmla="*/ 29 w 129"/>
                <a:gd name="T21" fmla="*/ 30 h 130"/>
                <a:gd name="T22" fmla="*/ 15 w 129"/>
                <a:gd name="T23" fmla="*/ 65 h 130"/>
                <a:gd name="T24" fmla="*/ 29 w 129"/>
                <a:gd name="T25" fmla="*/ 100 h 130"/>
                <a:gd name="T26" fmla="*/ 64 w 129"/>
                <a:gd name="T27" fmla="*/ 114 h 130"/>
                <a:gd name="T28" fmla="*/ 99 w 129"/>
                <a:gd name="T29" fmla="*/ 100 h 130"/>
                <a:gd name="T30" fmla="*/ 113 w 129"/>
                <a:gd name="T31" fmla="*/ 65 h 130"/>
                <a:gd name="T32" fmla="*/ 99 w 129"/>
                <a:gd name="T33" fmla="*/ 30 h 130"/>
                <a:gd name="T34" fmla="*/ 64 w 129"/>
                <a:gd name="T35" fmla="*/ 1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30">
                  <a:moveTo>
                    <a:pt x="64" y="130"/>
                  </a:moveTo>
                  <a:cubicBezTo>
                    <a:pt x="47" y="130"/>
                    <a:pt x="31" y="123"/>
                    <a:pt x="18" y="111"/>
                  </a:cubicBezTo>
                  <a:cubicBezTo>
                    <a:pt x="6" y="99"/>
                    <a:pt x="0" y="82"/>
                    <a:pt x="0" y="65"/>
                  </a:cubicBezTo>
                  <a:cubicBezTo>
                    <a:pt x="0" y="48"/>
                    <a:pt x="6" y="32"/>
                    <a:pt x="18" y="19"/>
                  </a:cubicBezTo>
                  <a:cubicBezTo>
                    <a:pt x="31" y="7"/>
                    <a:pt x="47" y="0"/>
                    <a:pt x="64" y="0"/>
                  </a:cubicBezTo>
                  <a:cubicBezTo>
                    <a:pt x="81" y="0"/>
                    <a:pt x="98" y="7"/>
                    <a:pt x="110" y="19"/>
                  </a:cubicBezTo>
                  <a:cubicBezTo>
                    <a:pt x="122" y="31"/>
                    <a:pt x="129" y="48"/>
                    <a:pt x="129" y="65"/>
                  </a:cubicBezTo>
                  <a:cubicBezTo>
                    <a:pt x="129" y="82"/>
                    <a:pt x="122" y="99"/>
                    <a:pt x="110" y="111"/>
                  </a:cubicBezTo>
                  <a:cubicBezTo>
                    <a:pt x="98" y="123"/>
                    <a:pt x="81" y="130"/>
                    <a:pt x="64" y="130"/>
                  </a:cubicBezTo>
                  <a:close/>
                  <a:moveTo>
                    <a:pt x="64" y="16"/>
                  </a:moveTo>
                  <a:cubicBezTo>
                    <a:pt x="51" y="16"/>
                    <a:pt x="39" y="21"/>
                    <a:pt x="29" y="30"/>
                  </a:cubicBezTo>
                  <a:cubicBezTo>
                    <a:pt x="20" y="40"/>
                    <a:pt x="15" y="52"/>
                    <a:pt x="15" y="65"/>
                  </a:cubicBezTo>
                  <a:cubicBezTo>
                    <a:pt x="15" y="78"/>
                    <a:pt x="20" y="90"/>
                    <a:pt x="29" y="100"/>
                  </a:cubicBezTo>
                  <a:cubicBezTo>
                    <a:pt x="39" y="109"/>
                    <a:pt x="51" y="114"/>
                    <a:pt x="64" y="114"/>
                  </a:cubicBezTo>
                  <a:cubicBezTo>
                    <a:pt x="77" y="114"/>
                    <a:pt x="90" y="109"/>
                    <a:pt x="99" y="100"/>
                  </a:cubicBezTo>
                  <a:cubicBezTo>
                    <a:pt x="108" y="90"/>
                    <a:pt x="113" y="78"/>
                    <a:pt x="113" y="65"/>
                  </a:cubicBezTo>
                  <a:cubicBezTo>
                    <a:pt x="113" y="52"/>
                    <a:pt x="108" y="40"/>
                    <a:pt x="99" y="30"/>
                  </a:cubicBezTo>
                  <a:cubicBezTo>
                    <a:pt x="90" y="21"/>
                    <a:pt x="77" y="16"/>
                    <a:pt x="6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6" name="Freeform 1229"/>
            <p:cNvSpPr>
              <a:spLocks noEditPoints="1"/>
            </p:cNvSpPr>
            <p:nvPr/>
          </p:nvSpPr>
          <p:spPr bwMode="auto">
            <a:xfrm>
              <a:off x="645341" y="3529636"/>
              <a:ext cx="71438" cy="68263"/>
            </a:xfrm>
            <a:custGeom>
              <a:avLst/>
              <a:gdLst>
                <a:gd name="T0" fmla="*/ 44 w 85"/>
                <a:gd name="T1" fmla="*/ 82 h 82"/>
                <a:gd name="T2" fmla="*/ 16 w 85"/>
                <a:gd name="T3" fmla="*/ 70 h 82"/>
                <a:gd name="T4" fmla="*/ 16 w 85"/>
                <a:gd name="T5" fmla="*/ 12 h 82"/>
                <a:gd name="T6" fmla="*/ 44 w 85"/>
                <a:gd name="T7" fmla="*/ 0 h 82"/>
                <a:gd name="T8" fmla="*/ 73 w 85"/>
                <a:gd name="T9" fmla="*/ 12 h 82"/>
                <a:gd name="T10" fmla="*/ 85 w 85"/>
                <a:gd name="T11" fmla="*/ 41 h 82"/>
                <a:gd name="T12" fmla="*/ 73 w 85"/>
                <a:gd name="T13" fmla="*/ 70 h 82"/>
                <a:gd name="T14" fmla="*/ 44 w 85"/>
                <a:gd name="T15" fmla="*/ 82 h 82"/>
                <a:gd name="T16" fmla="*/ 44 w 85"/>
                <a:gd name="T17" fmla="*/ 16 h 82"/>
                <a:gd name="T18" fmla="*/ 26 w 85"/>
                <a:gd name="T19" fmla="*/ 23 h 82"/>
                <a:gd name="T20" fmla="*/ 26 w 85"/>
                <a:gd name="T21" fmla="*/ 59 h 82"/>
                <a:gd name="T22" fmla="*/ 44 w 85"/>
                <a:gd name="T23" fmla="*/ 66 h 82"/>
                <a:gd name="T24" fmla="*/ 62 w 85"/>
                <a:gd name="T25" fmla="*/ 59 h 82"/>
                <a:gd name="T26" fmla="*/ 69 w 85"/>
                <a:gd name="T27" fmla="*/ 41 h 82"/>
                <a:gd name="T28" fmla="*/ 62 w 85"/>
                <a:gd name="T29" fmla="*/ 23 h 82"/>
                <a:gd name="T30" fmla="*/ 44 w 85"/>
                <a:gd name="T31" fmla="*/ 1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82">
                  <a:moveTo>
                    <a:pt x="44" y="82"/>
                  </a:moveTo>
                  <a:cubicBezTo>
                    <a:pt x="33" y="82"/>
                    <a:pt x="23" y="77"/>
                    <a:pt x="16" y="70"/>
                  </a:cubicBezTo>
                  <a:cubicBezTo>
                    <a:pt x="0" y="54"/>
                    <a:pt x="0" y="28"/>
                    <a:pt x="16" y="12"/>
                  </a:cubicBezTo>
                  <a:cubicBezTo>
                    <a:pt x="23" y="5"/>
                    <a:pt x="33" y="0"/>
                    <a:pt x="44" y="0"/>
                  </a:cubicBezTo>
                  <a:cubicBezTo>
                    <a:pt x="55" y="0"/>
                    <a:pt x="65" y="5"/>
                    <a:pt x="73" y="12"/>
                  </a:cubicBezTo>
                  <a:cubicBezTo>
                    <a:pt x="81" y="20"/>
                    <a:pt x="85" y="30"/>
                    <a:pt x="85" y="41"/>
                  </a:cubicBezTo>
                  <a:cubicBezTo>
                    <a:pt x="85" y="52"/>
                    <a:pt x="81" y="62"/>
                    <a:pt x="73" y="70"/>
                  </a:cubicBezTo>
                  <a:cubicBezTo>
                    <a:pt x="65" y="77"/>
                    <a:pt x="55" y="82"/>
                    <a:pt x="44" y="82"/>
                  </a:cubicBezTo>
                  <a:close/>
                  <a:moveTo>
                    <a:pt x="44" y="16"/>
                  </a:moveTo>
                  <a:cubicBezTo>
                    <a:pt x="38" y="16"/>
                    <a:pt x="31" y="19"/>
                    <a:pt x="26" y="23"/>
                  </a:cubicBezTo>
                  <a:cubicBezTo>
                    <a:pt x="17" y="33"/>
                    <a:pt x="17" y="49"/>
                    <a:pt x="26" y="59"/>
                  </a:cubicBezTo>
                  <a:cubicBezTo>
                    <a:pt x="31" y="63"/>
                    <a:pt x="38" y="66"/>
                    <a:pt x="44" y="66"/>
                  </a:cubicBezTo>
                  <a:cubicBezTo>
                    <a:pt x="51" y="66"/>
                    <a:pt x="57" y="63"/>
                    <a:pt x="62" y="59"/>
                  </a:cubicBezTo>
                  <a:cubicBezTo>
                    <a:pt x="67" y="54"/>
                    <a:pt x="69" y="48"/>
                    <a:pt x="69" y="41"/>
                  </a:cubicBezTo>
                  <a:cubicBezTo>
                    <a:pt x="69" y="34"/>
                    <a:pt x="67" y="28"/>
                    <a:pt x="62" y="23"/>
                  </a:cubicBezTo>
                  <a:cubicBezTo>
                    <a:pt x="57" y="19"/>
                    <a:pt x="51" y="16"/>
                    <a:pt x="4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7" name="Freeform 1230"/>
            <p:cNvSpPr>
              <a:spLocks/>
            </p:cNvSpPr>
            <p:nvPr/>
          </p:nvSpPr>
          <p:spPr bwMode="auto">
            <a:xfrm>
              <a:off x="689791" y="3361361"/>
              <a:ext cx="52388" cy="50800"/>
            </a:xfrm>
            <a:custGeom>
              <a:avLst/>
              <a:gdLst>
                <a:gd name="T0" fmla="*/ 27 w 33"/>
                <a:gd name="T1" fmla="*/ 32 h 32"/>
                <a:gd name="T2" fmla="*/ 0 w 33"/>
                <a:gd name="T3" fmla="*/ 5 h 32"/>
                <a:gd name="T4" fmla="*/ 6 w 33"/>
                <a:gd name="T5" fmla="*/ 0 h 32"/>
                <a:gd name="T6" fmla="*/ 33 w 33"/>
                <a:gd name="T7" fmla="*/ 26 h 32"/>
                <a:gd name="T8" fmla="*/ 27 w 33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2">
                  <a:moveTo>
                    <a:pt x="27" y="32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33" y="26"/>
                  </a:lnTo>
                  <a:lnTo>
                    <a:pt x="27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8" name="Freeform 1231"/>
            <p:cNvSpPr>
              <a:spLocks/>
            </p:cNvSpPr>
            <p:nvPr/>
          </p:nvSpPr>
          <p:spPr bwMode="auto">
            <a:xfrm>
              <a:off x="643754" y="3348661"/>
              <a:ext cx="82550" cy="80963"/>
            </a:xfrm>
            <a:custGeom>
              <a:avLst/>
              <a:gdLst>
                <a:gd name="T0" fmla="*/ 46 w 52"/>
                <a:gd name="T1" fmla="*/ 51 h 51"/>
                <a:gd name="T2" fmla="*/ 0 w 52"/>
                <a:gd name="T3" fmla="*/ 5 h 51"/>
                <a:gd name="T4" fmla="*/ 6 w 52"/>
                <a:gd name="T5" fmla="*/ 0 h 51"/>
                <a:gd name="T6" fmla="*/ 52 w 52"/>
                <a:gd name="T7" fmla="*/ 45 h 51"/>
                <a:gd name="T8" fmla="*/ 46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46" y="51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52" y="45"/>
                  </a:lnTo>
                  <a:lnTo>
                    <a:pt x="46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9" name="Freeform 1232"/>
            <p:cNvSpPr>
              <a:spLocks/>
            </p:cNvSpPr>
            <p:nvPr/>
          </p:nvSpPr>
          <p:spPr bwMode="auto">
            <a:xfrm>
              <a:off x="732654" y="3437561"/>
              <a:ext cx="182563" cy="158750"/>
            </a:xfrm>
            <a:custGeom>
              <a:avLst/>
              <a:gdLst>
                <a:gd name="T0" fmla="*/ 167 w 218"/>
                <a:gd name="T1" fmla="*/ 191 h 191"/>
                <a:gd name="T2" fmla="*/ 121 w 218"/>
                <a:gd name="T3" fmla="*/ 172 h 191"/>
                <a:gd name="T4" fmla="*/ 0 w 218"/>
                <a:gd name="T5" fmla="*/ 51 h 191"/>
                <a:gd name="T6" fmla="*/ 11 w 218"/>
                <a:gd name="T7" fmla="*/ 40 h 191"/>
                <a:gd name="T8" fmla="*/ 132 w 218"/>
                <a:gd name="T9" fmla="*/ 161 h 191"/>
                <a:gd name="T10" fmla="*/ 167 w 218"/>
                <a:gd name="T11" fmla="*/ 175 h 191"/>
                <a:gd name="T12" fmla="*/ 195 w 218"/>
                <a:gd name="T13" fmla="*/ 166 h 191"/>
                <a:gd name="T14" fmla="*/ 40 w 218"/>
                <a:gd name="T15" fmla="*/ 11 h 191"/>
                <a:gd name="T16" fmla="*/ 51 w 218"/>
                <a:gd name="T17" fmla="*/ 0 h 191"/>
                <a:gd name="T18" fmla="*/ 218 w 218"/>
                <a:gd name="T19" fmla="*/ 166 h 191"/>
                <a:gd name="T20" fmla="*/ 212 w 218"/>
                <a:gd name="T21" fmla="*/ 172 h 191"/>
                <a:gd name="T22" fmla="*/ 167 w 218"/>
                <a:gd name="T23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8" h="191">
                  <a:moveTo>
                    <a:pt x="167" y="191"/>
                  </a:moveTo>
                  <a:cubicBezTo>
                    <a:pt x="149" y="191"/>
                    <a:pt x="133" y="184"/>
                    <a:pt x="121" y="17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41" y="170"/>
                    <a:pt x="153" y="175"/>
                    <a:pt x="167" y="175"/>
                  </a:cubicBezTo>
                  <a:cubicBezTo>
                    <a:pt x="177" y="175"/>
                    <a:pt x="187" y="172"/>
                    <a:pt x="195" y="166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18" y="166"/>
                    <a:pt x="218" y="166"/>
                    <a:pt x="218" y="166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00" y="184"/>
                    <a:pt x="184" y="191"/>
                    <a:pt x="167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0" name="Freeform 1233"/>
            <p:cNvSpPr>
              <a:spLocks noEditPoints="1"/>
            </p:cNvSpPr>
            <p:nvPr/>
          </p:nvSpPr>
          <p:spPr bwMode="auto">
            <a:xfrm>
              <a:off x="623116" y="3266111"/>
              <a:ext cx="119063" cy="106363"/>
            </a:xfrm>
            <a:custGeom>
              <a:avLst/>
              <a:gdLst>
                <a:gd name="T0" fmla="*/ 71 w 142"/>
                <a:gd name="T1" fmla="*/ 129 h 129"/>
                <a:gd name="T2" fmla="*/ 25 w 142"/>
                <a:gd name="T3" fmla="*/ 110 h 129"/>
                <a:gd name="T4" fmla="*/ 25 w 142"/>
                <a:gd name="T5" fmla="*/ 19 h 129"/>
                <a:gd name="T6" fmla="*/ 71 w 142"/>
                <a:gd name="T7" fmla="*/ 0 h 129"/>
                <a:gd name="T8" fmla="*/ 117 w 142"/>
                <a:gd name="T9" fmla="*/ 19 h 129"/>
                <a:gd name="T10" fmla="*/ 117 w 142"/>
                <a:gd name="T11" fmla="*/ 110 h 129"/>
                <a:gd name="T12" fmla="*/ 71 w 142"/>
                <a:gd name="T13" fmla="*/ 129 h 129"/>
                <a:gd name="T14" fmla="*/ 71 w 142"/>
                <a:gd name="T15" fmla="*/ 15 h 129"/>
                <a:gd name="T16" fmla="*/ 36 w 142"/>
                <a:gd name="T17" fmla="*/ 30 h 129"/>
                <a:gd name="T18" fmla="*/ 36 w 142"/>
                <a:gd name="T19" fmla="*/ 99 h 129"/>
                <a:gd name="T20" fmla="*/ 71 w 142"/>
                <a:gd name="T21" fmla="*/ 113 h 129"/>
                <a:gd name="T22" fmla="*/ 106 w 142"/>
                <a:gd name="T23" fmla="*/ 99 h 129"/>
                <a:gd name="T24" fmla="*/ 106 w 142"/>
                <a:gd name="T25" fmla="*/ 30 h 129"/>
                <a:gd name="T26" fmla="*/ 71 w 142"/>
                <a:gd name="T27" fmla="*/ 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2" h="129">
                  <a:moveTo>
                    <a:pt x="71" y="129"/>
                  </a:moveTo>
                  <a:cubicBezTo>
                    <a:pt x="54" y="129"/>
                    <a:pt x="38" y="122"/>
                    <a:pt x="25" y="110"/>
                  </a:cubicBezTo>
                  <a:cubicBezTo>
                    <a:pt x="0" y="85"/>
                    <a:pt x="0" y="44"/>
                    <a:pt x="25" y="19"/>
                  </a:cubicBezTo>
                  <a:cubicBezTo>
                    <a:pt x="38" y="6"/>
                    <a:pt x="54" y="0"/>
                    <a:pt x="71" y="0"/>
                  </a:cubicBezTo>
                  <a:cubicBezTo>
                    <a:pt x="88" y="0"/>
                    <a:pt x="105" y="6"/>
                    <a:pt x="117" y="19"/>
                  </a:cubicBezTo>
                  <a:cubicBezTo>
                    <a:pt x="142" y="44"/>
                    <a:pt x="142" y="85"/>
                    <a:pt x="117" y="110"/>
                  </a:cubicBezTo>
                  <a:cubicBezTo>
                    <a:pt x="105" y="122"/>
                    <a:pt x="88" y="129"/>
                    <a:pt x="71" y="129"/>
                  </a:cubicBezTo>
                  <a:close/>
                  <a:moveTo>
                    <a:pt x="71" y="15"/>
                  </a:moveTo>
                  <a:cubicBezTo>
                    <a:pt x="58" y="15"/>
                    <a:pt x="46" y="20"/>
                    <a:pt x="36" y="30"/>
                  </a:cubicBezTo>
                  <a:cubicBezTo>
                    <a:pt x="17" y="49"/>
                    <a:pt x="17" y="80"/>
                    <a:pt x="36" y="99"/>
                  </a:cubicBezTo>
                  <a:cubicBezTo>
                    <a:pt x="46" y="108"/>
                    <a:pt x="58" y="113"/>
                    <a:pt x="71" y="113"/>
                  </a:cubicBezTo>
                  <a:cubicBezTo>
                    <a:pt x="84" y="113"/>
                    <a:pt x="97" y="108"/>
                    <a:pt x="106" y="99"/>
                  </a:cubicBezTo>
                  <a:cubicBezTo>
                    <a:pt x="125" y="80"/>
                    <a:pt x="125" y="49"/>
                    <a:pt x="106" y="30"/>
                  </a:cubicBezTo>
                  <a:cubicBezTo>
                    <a:pt x="97" y="20"/>
                    <a:pt x="84" y="15"/>
                    <a:pt x="7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1" name="Freeform 1234"/>
            <p:cNvSpPr>
              <a:spLocks noEditPoints="1"/>
            </p:cNvSpPr>
            <p:nvPr/>
          </p:nvSpPr>
          <p:spPr bwMode="auto">
            <a:xfrm>
              <a:off x="648516" y="3285161"/>
              <a:ext cx="68263" cy="68263"/>
            </a:xfrm>
            <a:custGeom>
              <a:avLst/>
              <a:gdLst>
                <a:gd name="T0" fmla="*/ 40 w 81"/>
                <a:gd name="T1" fmla="*/ 81 h 81"/>
                <a:gd name="T2" fmla="*/ 12 w 81"/>
                <a:gd name="T3" fmla="*/ 69 h 81"/>
                <a:gd name="T4" fmla="*/ 0 w 81"/>
                <a:gd name="T5" fmla="*/ 40 h 81"/>
                <a:gd name="T6" fmla="*/ 12 w 81"/>
                <a:gd name="T7" fmla="*/ 12 h 81"/>
                <a:gd name="T8" fmla="*/ 40 w 81"/>
                <a:gd name="T9" fmla="*/ 0 h 81"/>
                <a:gd name="T10" fmla="*/ 69 w 81"/>
                <a:gd name="T11" fmla="*/ 12 h 81"/>
                <a:gd name="T12" fmla="*/ 81 w 81"/>
                <a:gd name="T13" fmla="*/ 40 h 81"/>
                <a:gd name="T14" fmla="*/ 69 w 81"/>
                <a:gd name="T15" fmla="*/ 69 h 81"/>
                <a:gd name="T16" fmla="*/ 40 w 81"/>
                <a:gd name="T17" fmla="*/ 81 h 81"/>
                <a:gd name="T18" fmla="*/ 40 w 81"/>
                <a:gd name="T19" fmla="*/ 15 h 81"/>
                <a:gd name="T20" fmla="*/ 22 w 81"/>
                <a:gd name="T21" fmla="*/ 23 h 81"/>
                <a:gd name="T22" fmla="*/ 15 w 81"/>
                <a:gd name="T23" fmla="*/ 40 h 81"/>
                <a:gd name="T24" fmla="*/ 22 w 81"/>
                <a:gd name="T25" fmla="*/ 58 h 81"/>
                <a:gd name="T26" fmla="*/ 40 w 81"/>
                <a:gd name="T27" fmla="*/ 65 h 81"/>
                <a:gd name="T28" fmla="*/ 58 w 81"/>
                <a:gd name="T29" fmla="*/ 58 h 81"/>
                <a:gd name="T30" fmla="*/ 65 w 81"/>
                <a:gd name="T31" fmla="*/ 40 h 81"/>
                <a:gd name="T32" fmla="*/ 58 w 81"/>
                <a:gd name="T33" fmla="*/ 23 h 81"/>
                <a:gd name="T34" fmla="*/ 40 w 81"/>
                <a:gd name="T35" fmla="*/ 1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81">
                  <a:moveTo>
                    <a:pt x="40" y="81"/>
                  </a:moveTo>
                  <a:cubicBezTo>
                    <a:pt x="29" y="81"/>
                    <a:pt x="19" y="77"/>
                    <a:pt x="12" y="69"/>
                  </a:cubicBezTo>
                  <a:cubicBezTo>
                    <a:pt x="4" y="61"/>
                    <a:pt x="0" y="51"/>
                    <a:pt x="0" y="40"/>
                  </a:cubicBezTo>
                  <a:cubicBezTo>
                    <a:pt x="0" y="29"/>
                    <a:pt x="4" y="19"/>
                    <a:pt x="12" y="12"/>
                  </a:cubicBezTo>
                  <a:cubicBezTo>
                    <a:pt x="19" y="4"/>
                    <a:pt x="29" y="0"/>
                    <a:pt x="40" y="0"/>
                  </a:cubicBezTo>
                  <a:cubicBezTo>
                    <a:pt x="51" y="0"/>
                    <a:pt x="61" y="4"/>
                    <a:pt x="69" y="12"/>
                  </a:cubicBezTo>
                  <a:cubicBezTo>
                    <a:pt x="77" y="19"/>
                    <a:pt x="81" y="29"/>
                    <a:pt x="81" y="40"/>
                  </a:cubicBezTo>
                  <a:cubicBezTo>
                    <a:pt x="81" y="51"/>
                    <a:pt x="77" y="61"/>
                    <a:pt x="69" y="69"/>
                  </a:cubicBezTo>
                  <a:cubicBezTo>
                    <a:pt x="61" y="77"/>
                    <a:pt x="51" y="81"/>
                    <a:pt x="40" y="81"/>
                  </a:cubicBezTo>
                  <a:close/>
                  <a:moveTo>
                    <a:pt x="40" y="15"/>
                  </a:moveTo>
                  <a:cubicBezTo>
                    <a:pt x="34" y="15"/>
                    <a:pt x="27" y="18"/>
                    <a:pt x="22" y="23"/>
                  </a:cubicBezTo>
                  <a:cubicBezTo>
                    <a:pt x="18" y="27"/>
                    <a:pt x="15" y="34"/>
                    <a:pt x="15" y="40"/>
                  </a:cubicBezTo>
                  <a:cubicBezTo>
                    <a:pt x="15" y="47"/>
                    <a:pt x="18" y="53"/>
                    <a:pt x="22" y="58"/>
                  </a:cubicBezTo>
                  <a:cubicBezTo>
                    <a:pt x="27" y="63"/>
                    <a:pt x="34" y="65"/>
                    <a:pt x="40" y="65"/>
                  </a:cubicBezTo>
                  <a:cubicBezTo>
                    <a:pt x="47" y="65"/>
                    <a:pt x="53" y="63"/>
                    <a:pt x="58" y="58"/>
                  </a:cubicBezTo>
                  <a:cubicBezTo>
                    <a:pt x="63" y="53"/>
                    <a:pt x="65" y="47"/>
                    <a:pt x="65" y="40"/>
                  </a:cubicBezTo>
                  <a:cubicBezTo>
                    <a:pt x="65" y="34"/>
                    <a:pt x="63" y="27"/>
                    <a:pt x="58" y="23"/>
                  </a:cubicBezTo>
                  <a:cubicBezTo>
                    <a:pt x="53" y="18"/>
                    <a:pt x="47" y="15"/>
                    <a:pt x="4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2" name="Oval 1235"/>
            <p:cNvSpPr>
              <a:spLocks noChangeArrowheads="1"/>
            </p:cNvSpPr>
            <p:nvPr/>
          </p:nvSpPr>
          <p:spPr bwMode="auto">
            <a:xfrm>
              <a:off x="739004" y="3426448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3" name="Freeform 1236"/>
            <p:cNvSpPr>
              <a:spLocks noEditPoints="1"/>
            </p:cNvSpPr>
            <p:nvPr/>
          </p:nvSpPr>
          <p:spPr bwMode="auto">
            <a:xfrm>
              <a:off x="805679" y="3224836"/>
              <a:ext cx="55563" cy="223838"/>
            </a:xfrm>
            <a:custGeom>
              <a:avLst/>
              <a:gdLst>
                <a:gd name="T0" fmla="*/ 35 w 35"/>
                <a:gd name="T1" fmla="*/ 141 h 141"/>
                <a:gd name="T2" fmla="*/ 0 w 35"/>
                <a:gd name="T3" fmla="*/ 141 h 141"/>
                <a:gd name="T4" fmla="*/ 0 w 35"/>
                <a:gd name="T5" fmla="*/ 0 h 141"/>
                <a:gd name="T6" fmla="*/ 17 w 35"/>
                <a:gd name="T7" fmla="*/ 17 h 141"/>
                <a:gd name="T8" fmla="*/ 35 w 35"/>
                <a:gd name="T9" fmla="*/ 0 h 141"/>
                <a:gd name="T10" fmla="*/ 35 w 35"/>
                <a:gd name="T11" fmla="*/ 141 h 141"/>
                <a:gd name="T12" fmla="*/ 8 w 35"/>
                <a:gd name="T13" fmla="*/ 132 h 141"/>
                <a:gd name="T14" fmla="*/ 26 w 35"/>
                <a:gd name="T15" fmla="*/ 132 h 141"/>
                <a:gd name="T16" fmla="*/ 26 w 35"/>
                <a:gd name="T17" fmla="*/ 19 h 141"/>
                <a:gd name="T18" fmla="*/ 17 w 35"/>
                <a:gd name="T19" fmla="*/ 29 h 141"/>
                <a:gd name="T20" fmla="*/ 8 w 35"/>
                <a:gd name="T21" fmla="*/ 19 h 141"/>
                <a:gd name="T22" fmla="*/ 8 w 35"/>
                <a:gd name="T23" fmla="*/ 13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41">
                  <a:moveTo>
                    <a:pt x="35" y="141"/>
                  </a:moveTo>
                  <a:lnTo>
                    <a:pt x="0" y="141"/>
                  </a:lnTo>
                  <a:lnTo>
                    <a:pt x="0" y="0"/>
                  </a:lnTo>
                  <a:lnTo>
                    <a:pt x="17" y="17"/>
                  </a:lnTo>
                  <a:lnTo>
                    <a:pt x="35" y="0"/>
                  </a:lnTo>
                  <a:lnTo>
                    <a:pt x="35" y="141"/>
                  </a:lnTo>
                  <a:close/>
                  <a:moveTo>
                    <a:pt x="8" y="132"/>
                  </a:moveTo>
                  <a:lnTo>
                    <a:pt x="26" y="132"/>
                  </a:lnTo>
                  <a:lnTo>
                    <a:pt x="26" y="19"/>
                  </a:lnTo>
                  <a:lnTo>
                    <a:pt x="17" y="29"/>
                  </a:lnTo>
                  <a:lnTo>
                    <a:pt x="8" y="19"/>
                  </a:lnTo>
                  <a:lnTo>
                    <a:pt x="8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0" name="Группа 3859"/>
          <p:cNvGrpSpPr/>
          <p:nvPr/>
        </p:nvGrpSpPr>
        <p:grpSpPr>
          <a:xfrm>
            <a:off x="918585" y="3300166"/>
            <a:ext cx="246460" cy="311944"/>
            <a:chOff x="1224779" y="3234361"/>
            <a:chExt cx="328613" cy="415925"/>
          </a:xfrm>
          <a:solidFill>
            <a:schemeClr val="accent1"/>
          </a:solidFill>
        </p:grpSpPr>
        <p:sp>
          <p:nvSpPr>
            <p:cNvPr id="2483" name="Freeform 1246"/>
            <p:cNvSpPr>
              <a:spLocks noEditPoints="1"/>
            </p:cNvSpPr>
            <p:nvPr/>
          </p:nvSpPr>
          <p:spPr bwMode="auto">
            <a:xfrm>
              <a:off x="1258116" y="3234361"/>
              <a:ext cx="257175" cy="323850"/>
            </a:xfrm>
            <a:custGeom>
              <a:avLst/>
              <a:gdLst>
                <a:gd name="T0" fmla="*/ 277 w 309"/>
                <a:gd name="T1" fmla="*/ 389 h 389"/>
                <a:gd name="T2" fmla="*/ 0 w 309"/>
                <a:gd name="T3" fmla="*/ 389 h 389"/>
                <a:gd name="T4" fmla="*/ 0 w 309"/>
                <a:gd name="T5" fmla="*/ 47 h 389"/>
                <a:gd name="T6" fmla="*/ 14 w 309"/>
                <a:gd name="T7" fmla="*/ 13 h 389"/>
                <a:gd name="T8" fmla="*/ 47 w 309"/>
                <a:gd name="T9" fmla="*/ 0 h 389"/>
                <a:gd name="T10" fmla="*/ 309 w 309"/>
                <a:gd name="T11" fmla="*/ 0 h 389"/>
                <a:gd name="T12" fmla="*/ 309 w 309"/>
                <a:gd name="T13" fmla="*/ 15 h 389"/>
                <a:gd name="T14" fmla="*/ 286 w 309"/>
                <a:gd name="T15" fmla="*/ 24 h 389"/>
                <a:gd name="T16" fmla="*/ 277 w 309"/>
                <a:gd name="T17" fmla="*/ 47 h 389"/>
                <a:gd name="T18" fmla="*/ 277 w 309"/>
                <a:gd name="T19" fmla="*/ 389 h 389"/>
                <a:gd name="T20" fmla="*/ 16 w 309"/>
                <a:gd name="T21" fmla="*/ 373 h 389"/>
                <a:gd name="T22" fmla="*/ 262 w 309"/>
                <a:gd name="T23" fmla="*/ 373 h 389"/>
                <a:gd name="T24" fmla="*/ 262 w 309"/>
                <a:gd name="T25" fmla="*/ 47 h 389"/>
                <a:gd name="T26" fmla="*/ 274 w 309"/>
                <a:gd name="T27" fmla="*/ 15 h 389"/>
                <a:gd name="T28" fmla="*/ 47 w 309"/>
                <a:gd name="T29" fmla="*/ 15 h 389"/>
                <a:gd name="T30" fmla="*/ 25 w 309"/>
                <a:gd name="T31" fmla="*/ 24 h 389"/>
                <a:gd name="T32" fmla="*/ 16 w 309"/>
                <a:gd name="T33" fmla="*/ 47 h 389"/>
                <a:gd name="T34" fmla="*/ 16 w 309"/>
                <a:gd name="T35" fmla="*/ 373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" h="389">
                  <a:moveTo>
                    <a:pt x="277" y="389"/>
                  </a:moveTo>
                  <a:cubicBezTo>
                    <a:pt x="0" y="389"/>
                    <a:pt x="0" y="389"/>
                    <a:pt x="0" y="38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34"/>
                    <a:pt x="5" y="22"/>
                    <a:pt x="14" y="13"/>
                  </a:cubicBezTo>
                  <a:cubicBezTo>
                    <a:pt x="23" y="4"/>
                    <a:pt x="35" y="0"/>
                    <a:pt x="47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0" y="15"/>
                    <a:pt x="292" y="18"/>
                    <a:pt x="286" y="24"/>
                  </a:cubicBezTo>
                  <a:cubicBezTo>
                    <a:pt x="280" y="30"/>
                    <a:pt x="277" y="38"/>
                    <a:pt x="277" y="47"/>
                  </a:cubicBezTo>
                  <a:lnTo>
                    <a:pt x="277" y="389"/>
                  </a:lnTo>
                  <a:close/>
                  <a:moveTo>
                    <a:pt x="16" y="373"/>
                  </a:moveTo>
                  <a:cubicBezTo>
                    <a:pt x="262" y="373"/>
                    <a:pt x="262" y="373"/>
                    <a:pt x="262" y="373"/>
                  </a:cubicBezTo>
                  <a:cubicBezTo>
                    <a:pt x="262" y="47"/>
                    <a:pt x="262" y="47"/>
                    <a:pt x="262" y="47"/>
                  </a:cubicBezTo>
                  <a:cubicBezTo>
                    <a:pt x="262" y="35"/>
                    <a:pt x="266" y="24"/>
                    <a:pt x="274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39" y="15"/>
                    <a:pt x="31" y="18"/>
                    <a:pt x="25" y="24"/>
                  </a:cubicBezTo>
                  <a:cubicBezTo>
                    <a:pt x="19" y="30"/>
                    <a:pt x="16" y="38"/>
                    <a:pt x="16" y="47"/>
                  </a:cubicBezTo>
                  <a:lnTo>
                    <a:pt x="16" y="3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4" name="Freeform 1247"/>
            <p:cNvSpPr>
              <a:spLocks/>
            </p:cNvSpPr>
            <p:nvPr/>
          </p:nvSpPr>
          <p:spPr bwMode="auto">
            <a:xfrm>
              <a:off x="1475604" y="3234361"/>
              <a:ext cx="77788" cy="77788"/>
            </a:xfrm>
            <a:custGeom>
              <a:avLst/>
              <a:gdLst>
                <a:gd name="T0" fmla="*/ 47 w 94"/>
                <a:gd name="T1" fmla="*/ 94 h 94"/>
                <a:gd name="T2" fmla="*/ 47 w 94"/>
                <a:gd name="T3" fmla="*/ 78 h 94"/>
                <a:gd name="T4" fmla="*/ 78 w 94"/>
                <a:gd name="T5" fmla="*/ 47 h 94"/>
                <a:gd name="T6" fmla="*/ 47 w 94"/>
                <a:gd name="T7" fmla="*/ 15 h 94"/>
                <a:gd name="T8" fmla="*/ 15 w 94"/>
                <a:gd name="T9" fmla="*/ 47 h 94"/>
                <a:gd name="T10" fmla="*/ 0 w 94"/>
                <a:gd name="T11" fmla="*/ 47 h 94"/>
                <a:gd name="T12" fmla="*/ 47 w 94"/>
                <a:gd name="T13" fmla="*/ 0 h 94"/>
                <a:gd name="T14" fmla="*/ 94 w 94"/>
                <a:gd name="T15" fmla="*/ 47 h 94"/>
                <a:gd name="T16" fmla="*/ 47 w 94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94">
                  <a:moveTo>
                    <a:pt x="47" y="94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64" y="78"/>
                    <a:pt x="78" y="64"/>
                    <a:pt x="78" y="47"/>
                  </a:cubicBezTo>
                  <a:cubicBezTo>
                    <a:pt x="78" y="29"/>
                    <a:pt x="64" y="15"/>
                    <a:pt x="47" y="15"/>
                  </a:cubicBezTo>
                  <a:cubicBezTo>
                    <a:pt x="29" y="15"/>
                    <a:pt x="15" y="29"/>
                    <a:pt x="15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2" y="0"/>
                    <a:pt x="94" y="21"/>
                    <a:pt x="94" y="47"/>
                  </a:cubicBezTo>
                  <a:cubicBezTo>
                    <a:pt x="94" y="72"/>
                    <a:pt x="72" y="94"/>
                    <a:pt x="47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5" name="Freeform 1248"/>
            <p:cNvSpPr>
              <a:spLocks/>
            </p:cNvSpPr>
            <p:nvPr/>
          </p:nvSpPr>
          <p:spPr bwMode="auto">
            <a:xfrm>
              <a:off x="1481954" y="3266111"/>
              <a:ext cx="38100" cy="260350"/>
            </a:xfrm>
            <a:custGeom>
              <a:avLst/>
              <a:gdLst>
                <a:gd name="T0" fmla="*/ 24 w 24"/>
                <a:gd name="T1" fmla="*/ 164 h 164"/>
                <a:gd name="T2" fmla="*/ 16 w 24"/>
                <a:gd name="T3" fmla="*/ 164 h 164"/>
                <a:gd name="T4" fmla="*/ 16 w 24"/>
                <a:gd name="T5" fmla="*/ 8 h 164"/>
                <a:gd name="T6" fmla="*/ 0 w 24"/>
                <a:gd name="T7" fmla="*/ 8 h 164"/>
                <a:gd name="T8" fmla="*/ 0 w 24"/>
                <a:gd name="T9" fmla="*/ 0 h 164"/>
                <a:gd name="T10" fmla="*/ 24 w 24"/>
                <a:gd name="T11" fmla="*/ 0 h 164"/>
                <a:gd name="T12" fmla="*/ 24 w 24"/>
                <a:gd name="T13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64">
                  <a:moveTo>
                    <a:pt x="24" y="164"/>
                  </a:moveTo>
                  <a:lnTo>
                    <a:pt x="16" y="164"/>
                  </a:lnTo>
                  <a:lnTo>
                    <a:pt x="16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6" name="Freeform 1249"/>
            <p:cNvSpPr>
              <a:spLocks/>
            </p:cNvSpPr>
            <p:nvPr/>
          </p:nvSpPr>
          <p:spPr bwMode="auto">
            <a:xfrm>
              <a:off x="1224779" y="3518523"/>
              <a:ext cx="328613" cy="39688"/>
            </a:xfrm>
            <a:custGeom>
              <a:avLst/>
              <a:gdLst>
                <a:gd name="T0" fmla="*/ 207 w 207"/>
                <a:gd name="T1" fmla="*/ 25 h 25"/>
                <a:gd name="T2" fmla="*/ 0 w 207"/>
                <a:gd name="T3" fmla="*/ 25 h 25"/>
                <a:gd name="T4" fmla="*/ 0 w 207"/>
                <a:gd name="T5" fmla="*/ 0 h 25"/>
                <a:gd name="T6" fmla="*/ 25 w 207"/>
                <a:gd name="T7" fmla="*/ 0 h 25"/>
                <a:gd name="T8" fmla="*/ 25 w 207"/>
                <a:gd name="T9" fmla="*/ 9 h 25"/>
                <a:gd name="T10" fmla="*/ 8 w 207"/>
                <a:gd name="T11" fmla="*/ 9 h 25"/>
                <a:gd name="T12" fmla="*/ 8 w 207"/>
                <a:gd name="T13" fmla="*/ 17 h 25"/>
                <a:gd name="T14" fmla="*/ 199 w 207"/>
                <a:gd name="T15" fmla="*/ 17 h 25"/>
                <a:gd name="T16" fmla="*/ 199 w 207"/>
                <a:gd name="T17" fmla="*/ 9 h 25"/>
                <a:gd name="T18" fmla="*/ 162 w 207"/>
                <a:gd name="T19" fmla="*/ 9 h 25"/>
                <a:gd name="T20" fmla="*/ 162 w 207"/>
                <a:gd name="T21" fmla="*/ 0 h 25"/>
                <a:gd name="T22" fmla="*/ 207 w 207"/>
                <a:gd name="T23" fmla="*/ 0 h 25"/>
                <a:gd name="T24" fmla="*/ 207 w 207"/>
                <a:gd name="T2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5">
                  <a:moveTo>
                    <a:pt x="207" y="25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5" y="9"/>
                  </a:lnTo>
                  <a:lnTo>
                    <a:pt x="8" y="9"/>
                  </a:lnTo>
                  <a:lnTo>
                    <a:pt x="8" y="17"/>
                  </a:lnTo>
                  <a:lnTo>
                    <a:pt x="199" y="17"/>
                  </a:lnTo>
                  <a:lnTo>
                    <a:pt x="199" y="9"/>
                  </a:lnTo>
                  <a:lnTo>
                    <a:pt x="162" y="9"/>
                  </a:lnTo>
                  <a:lnTo>
                    <a:pt x="162" y="0"/>
                  </a:lnTo>
                  <a:lnTo>
                    <a:pt x="207" y="0"/>
                  </a:lnTo>
                  <a:lnTo>
                    <a:pt x="20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7" name="Freeform 1250"/>
            <p:cNvSpPr>
              <a:spLocks noEditPoints="1"/>
            </p:cNvSpPr>
            <p:nvPr/>
          </p:nvSpPr>
          <p:spPr bwMode="auto">
            <a:xfrm>
              <a:off x="1475604" y="3545511"/>
              <a:ext cx="44450" cy="104775"/>
            </a:xfrm>
            <a:custGeom>
              <a:avLst/>
              <a:gdLst>
                <a:gd name="T0" fmla="*/ 28 w 28"/>
                <a:gd name="T1" fmla="*/ 66 h 66"/>
                <a:gd name="T2" fmla="*/ 0 w 28"/>
                <a:gd name="T3" fmla="*/ 66 h 66"/>
                <a:gd name="T4" fmla="*/ 0 w 28"/>
                <a:gd name="T5" fmla="*/ 0 h 66"/>
                <a:gd name="T6" fmla="*/ 28 w 28"/>
                <a:gd name="T7" fmla="*/ 0 h 66"/>
                <a:gd name="T8" fmla="*/ 28 w 28"/>
                <a:gd name="T9" fmla="*/ 66 h 66"/>
                <a:gd name="T10" fmla="*/ 8 w 28"/>
                <a:gd name="T11" fmla="*/ 57 h 66"/>
                <a:gd name="T12" fmla="*/ 20 w 28"/>
                <a:gd name="T13" fmla="*/ 57 h 66"/>
                <a:gd name="T14" fmla="*/ 20 w 28"/>
                <a:gd name="T15" fmla="*/ 8 h 66"/>
                <a:gd name="T16" fmla="*/ 8 w 28"/>
                <a:gd name="T17" fmla="*/ 8 h 66"/>
                <a:gd name="T18" fmla="*/ 8 w 28"/>
                <a:gd name="T19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6">
                  <a:moveTo>
                    <a:pt x="28" y="66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66"/>
                  </a:lnTo>
                  <a:close/>
                  <a:moveTo>
                    <a:pt x="8" y="57"/>
                  </a:moveTo>
                  <a:lnTo>
                    <a:pt x="20" y="57"/>
                  </a:lnTo>
                  <a:lnTo>
                    <a:pt x="20" y="8"/>
                  </a:lnTo>
                  <a:lnTo>
                    <a:pt x="8" y="8"/>
                  </a:lnTo>
                  <a:lnTo>
                    <a:pt x="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8" name="Freeform 1251"/>
            <p:cNvSpPr>
              <a:spLocks noEditPoints="1"/>
            </p:cNvSpPr>
            <p:nvPr/>
          </p:nvSpPr>
          <p:spPr bwMode="auto">
            <a:xfrm>
              <a:off x="1258116" y="3545511"/>
              <a:ext cx="44450" cy="104775"/>
            </a:xfrm>
            <a:custGeom>
              <a:avLst/>
              <a:gdLst>
                <a:gd name="T0" fmla="*/ 28 w 28"/>
                <a:gd name="T1" fmla="*/ 66 h 66"/>
                <a:gd name="T2" fmla="*/ 0 w 28"/>
                <a:gd name="T3" fmla="*/ 66 h 66"/>
                <a:gd name="T4" fmla="*/ 0 w 28"/>
                <a:gd name="T5" fmla="*/ 0 h 66"/>
                <a:gd name="T6" fmla="*/ 28 w 28"/>
                <a:gd name="T7" fmla="*/ 0 h 66"/>
                <a:gd name="T8" fmla="*/ 28 w 28"/>
                <a:gd name="T9" fmla="*/ 66 h 66"/>
                <a:gd name="T10" fmla="*/ 8 w 28"/>
                <a:gd name="T11" fmla="*/ 57 h 66"/>
                <a:gd name="T12" fmla="*/ 20 w 28"/>
                <a:gd name="T13" fmla="*/ 57 h 66"/>
                <a:gd name="T14" fmla="*/ 20 w 28"/>
                <a:gd name="T15" fmla="*/ 8 h 66"/>
                <a:gd name="T16" fmla="*/ 8 w 28"/>
                <a:gd name="T17" fmla="*/ 8 h 66"/>
                <a:gd name="T18" fmla="*/ 8 w 28"/>
                <a:gd name="T19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6">
                  <a:moveTo>
                    <a:pt x="28" y="66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66"/>
                  </a:lnTo>
                  <a:close/>
                  <a:moveTo>
                    <a:pt x="8" y="57"/>
                  </a:moveTo>
                  <a:lnTo>
                    <a:pt x="20" y="57"/>
                  </a:lnTo>
                  <a:lnTo>
                    <a:pt x="20" y="8"/>
                  </a:lnTo>
                  <a:lnTo>
                    <a:pt x="8" y="8"/>
                  </a:lnTo>
                  <a:lnTo>
                    <a:pt x="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9" name="Rectangle 1252"/>
            <p:cNvSpPr>
              <a:spLocks noChangeArrowheads="1"/>
            </p:cNvSpPr>
            <p:nvPr/>
          </p:nvSpPr>
          <p:spPr bwMode="auto">
            <a:xfrm>
              <a:off x="1327966" y="32661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0" name="Rectangle 1253"/>
            <p:cNvSpPr>
              <a:spLocks noChangeArrowheads="1"/>
            </p:cNvSpPr>
            <p:nvPr/>
          </p:nvSpPr>
          <p:spPr bwMode="auto">
            <a:xfrm>
              <a:off x="1353366" y="32661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1" name="Rectangle 1254"/>
            <p:cNvSpPr>
              <a:spLocks noChangeArrowheads="1"/>
            </p:cNvSpPr>
            <p:nvPr/>
          </p:nvSpPr>
          <p:spPr bwMode="auto">
            <a:xfrm>
              <a:off x="1378766" y="326611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2" name="Rectangle 1255"/>
            <p:cNvSpPr>
              <a:spLocks noChangeArrowheads="1"/>
            </p:cNvSpPr>
            <p:nvPr/>
          </p:nvSpPr>
          <p:spPr bwMode="auto">
            <a:xfrm>
              <a:off x="1405754" y="32661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3" name="Rectangle 1256"/>
            <p:cNvSpPr>
              <a:spLocks noChangeArrowheads="1"/>
            </p:cNvSpPr>
            <p:nvPr/>
          </p:nvSpPr>
          <p:spPr bwMode="auto">
            <a:xfrm>
              <a:off x="1294629" y="3493123"/>
              <a:ext cx="698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4" name="Rectangle 1257"/>
            <p:cNvSpPr>
              <a:spLocks noChangeArrowheads="1"/>
            </p:cNvSpPr>
            <p:nvPr/>
          </p:nvSpPr>
          <p:spPr bwMode="auto">
            <a:xfrm>
              <a:off x="1381941" y="3435973"/>
              <a:ext cx="698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5" name="Rectangle 1258"/>
            <p:cNvSpPr>
              <a:spLocks noChangeArrowheads="1"/>
            </p:cNvSpPr>
            <p:nvPr/>
          </p:nvSpPr>
          <p:spPr bwMode="auto">
            <a:xfrm>
              <a:off x="1381941" y="3464548"/>
              <a:ext cx="698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6" name="Rectangle 1259"/>
            <p:cNvSpPr>
              <a:spLocks noChangeArrowheads="1"/>
            </p:cNvSpPr>
            <p:nvPr/>
          </p:nvSpPr>
          <p:spPr bwMode="auto">
            <a:xfrm>
              <a:off x="1381941" y="3493123"/>
              <a:ext cx="349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7" name="Rectangle 1260"/>
            <p:cNvSpPr>
              <a:spLocks noChangeArrowheads="1"/>
            </p:cNvSpPr>
            <p:nvPr/>
          </p:nvSpPr>
          <p:spPr bwMode="auto">
            <a:xfrm>
              <a:off x="1294629" y="3397873"/>
              <a:ext cx="11113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8" name="Rectangle 1261"/>
            <p:cNvSpPr>
              <a:spLocks noChangeArrowheads="1"/>
            </p:cNvSpPr>
            <p:nvPr/>
          </p:nvSpPr>
          <p:spPr bwMode="auto">
            <a:xfrm>
              <a:off x="1318441" y="3377236"/>
              <a:ext cx="12700" cy="36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9" name="Rectangle 1262"/>
            <p:cNvSpPr>
              <a:spLocks noChangeArrowheads="1"/>
            </p:cNvSpPr>
            <p:nvPr/>
          </p:nvSpPr>
          <p:spPr bwMode="auto">
            <a:xfrm>
              <a:off x="1342254" y="3385173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0" name="Rectangle 1263"/>
            <p:cNvSpPr>
              <a:spLocks noChangeArrowheads="1"/>
            </p:cNvSpPr>
            <p:nvPr/>
          </p:nvSpPr>
          <p:spPr bwMode="auto">
            <a:xfrm>
              <a:off x="1366066" y="3356598"/>
              <a:ext cx="12700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1" name="Rectangle 1264"/>
            <p:cNvSpPr>
              <a:spLocks noChangeArrowheads="1"/>
            </p:cNvSpPr>
            <p:nvPr/>
          </p:nvSpPr>
          <p:spPr bwMode="auto">
            <a:xfrm>
              <a:off x="1389879" y="3366123"/>
              <a:ext cx="1428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2" name="Rectangle 1265"/>
            <p:cNvSpPr>
              <a:spLocks noChangeArrowheads="1"/>
            </p:cNvSpPr>
            <p:nvPr/>
          </p:nvSpPr>
          <p:spPr bwMode="auto">
            <a:xfrm>
              <a:off x="1415279" y="3328023"/>
              <a:ext cx="12700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3" name="Rectangle 1266"/>
            <p:cNvSpPr>
              <a:spLocks noChangeArrowheads="1"/>
            </p:cNvSpPr>
            <p:nvPr/>
          </p:nvSpPr>
          <p:spPr bwMode="auto">
            <a:xfrm>
              <a:off x="1439091" y="3342311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4" name="Freeform 1267"/>
            <p:cNvSpPr>
              <a:spLocks noEditPoints="1"/>
            </p:cNvSpPr>
            <p:nvPr/>
          </p:nvSpPr>
          <p:spPr bwMode="auto">
            <a:xfrm>
              <a:off x="1294629" y="3435973"/>
              <a:ext cx="68263" cy="41275"/>
            </a:xfrm>
            <a:custGeom>
              <a:avLst/>
              <a:gdLst>
                <a:gd name="T0" fmla="*/ 43 w 43"/>
                <a:gd name="T1" fmla="*/ 26 h 26"/>
                <a:gd name="T2" fmla="*/ 0 w 43"/>
                <a:gd name="T3" fmla="*/ 26 h 26"/>
                <a:gd name="T4" fmla="*/ 0 w 43"/>
                <a:gd name="T5" fmla="*/ 0 h 26"/>
                <a:gd name="T6" fmla="*/ 43 w 43"/>
                <a:gd name="T7" fmla="*/ 0 h 26"/>
                <a:gd name="T8" fmla="*/ 43 w 43"/>
                <a:gd name="T9" fmla="*/ 26 h 26"/>
                <a:gd name="T10" fmla="*/ 8 w 43"/>
                <a:gd name="T11" fmla="*/ 18 h 26"/>
                <a:gd name="T12" fmla="*/ 35 w 43"/>
                <a:gd name="T13" fmla="*/ 18 h 26"/>
                <a:gd name="T14" fmla="*/ 35 w 43"/>
                <a:gd name="T15" fmla="*/ 8 h 26"/>
                <a:gd name="T16" fmla="*/ 8 w 43"/>
                <a:gd name="T17" fmla="*/ 8 h 26"/>
                <a:gd name="T18" fmla="*/ 8 w 43"/>
                <a:gd name="T1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6">
                  <a:moveTo>
                    <a:pt x="43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26"/>
                  </a:lnTo>
                  <a:close/>
                  <a:moveTo>
                    <a:pt x="8" y="18"/>
                  </a:moveTo>
                  <a:lnTo>
                    <a:pt x="35" y="18"/>
                  </a:lnTo>
                  <a:lnTo>
                    <a:pt x="35" y="8"/>
                  </a:lnTo>
                  <a:lnTo>
                    <a:pt x="8" y="8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5" name="Rectangle 1268"/>
            <p:cNvSpPr>
              <a:spLocks noChangeArrowheads="1"/>
            </p:cNvSpPr>
            <p:nvPr/>
          </p:nvSpPr>
          <p:spPr bwMode="auto">
            <a:xfrm>
              <a:off x="1294629" y="3318498"/>
              <a:ext cx="698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6" name="Rectangle 1269"/>
            <p:cNvSpPr>
              <a:spLocks noChangeArrowheads="1"/>
            </p:cNvSpPr>
            <p:nvPr/>
          </p:nvSpPr>
          <p:spPr bwMode="auto">
            <a:xfrm>
              <a:off x="1294629" y="3347073"/>
              <a:ext cx="349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1" name="Группа 3860"/>
          <p:cNvGrpSpPr/>
          <p:nvPr/>
        </p:nvGrpSpPr>
        <p:grpSpPr>
          <a:xfrm>
            <a:off x="1353162" y="3302547"/>
            <a:ext cx="305991" cy="305991"/>
            <a:chOff x="1804216" y="3237536"/>
            <a:chExt cx="407988" cy="407988"/>
          </a:xfrm>
          <a:solidFill>
            <a:schemeClr val="accent1"/>
          </a:solidFill>
        </p:grpSpPr>
        <p:sp>
          <p:nvSpPr>
            <p:cNvPr id="2525" name="Freeform 1288"/>
            <p:cNvSpPr>
              <a:spLocks noEditPoints="1"/>
            </p:cNvSpPr>
            <p:nvPr/>
          </p:nvSpPr>
          <p:spPr bwMode="auto">
            <a:xfrm>
              <a:off x="1889941" y="3445498"/>
              <a:ext cx="300038" cy="171450"/>
            </a:xfrm>
            <a:custGeom>
              <a:avLst/>
              <a:gdLst>
                <a:gd name="T0" fmla="*/ 146 w 361"/>
                <a:gd name="T1" fmla="*/ 207 h 207"/>
                <a:gd name="T2" fmla="*/ 6 w 361"/>
                <a:gd name="T3" fmla="*/ 155 h 207"/>
                <a:gd name="T4" fmla="*/ 0 w 361"/>
                <a:gd name="T5" fmla="*/ 149 h 207"/>
                <a:gd name="T6" fmla="*/ 66 w 361"/>
                <a:gd name="T7" fmla="*/ 83 h 207"/>
                <a:gd name="T8" fmla="*/ 71 w 361"/>
                <a:gd name="T9" fmla="*/ 88 h 207"/>
                <a:gd name="T10" fmla="*/ 146 w 361"/>
                <a:gd name="T11" fmla="*/ 114 h 207"/>
                <a:gd name="T12" fmla="*/ 267 w 361"/>
                <a:gd name="T13" fmla="*/ 6 h 207"/>
                <a:gd name="T14" fmla="*/ 268 w 361"/>
                <a:gd name="T15" fmla="*/ 0 h 207"/>
                <a:gd name="T16" fmla="*/ 361 w 361"/>
                <a:gd name="T17" fmla="*/ 0 h 207"/>
                <a:gd name="T18" fmla="*/ 361 w 361"/>
                <a:gd name="T19" fmla="*/ 8 h 207"/>
                <a:gd name="T20" fmla="*/ 146 w 361"/>
                <a:gd name="T21" fmla="*/ 207 h 207"/>
                <a:gd name="T22" fmla="*/ 23 w 361"/>
                <a:gd name="T23" fmla="*/ 148 h 207"/>
                <a:gd name="T24" fmla="*/ 146 w 361"/>
                <a:gd name="T25" fmla="*/ 191 h 207"/>
                <a:gd name="T26" fmla="*/ 344 w 361"/>
                <a:gd name="T27" fmla="*/ 15 h 207"/>
                <a:gd name="T28" fmla="*/ 282 w 361"/>
                <a:gd name="T29" fmla="*/ 15 h 207"/>
                <a:gd name="T30" fmla="*/ 146 w 361"/>
                <a:gd name="T31" fmla="*/ 129 h 207"/>
                <a:gd name="T32" fmla="*/ 67 w 361"/>
                <a:gd name="T33" fmla="*/ 104 h 207"/>
                <a:gd name="T34" fmla="*/ 23 w 361"/>
                <a:gd name="T35" fmla="*/ 14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1" h="207">
                  <a:moveTo>
                    <a:pt x="146" y="207"/>
                  </a:moveTo>
                  <a:cubicBezTo>
                    <a:pt x="95" y="207"/>
                    <a:pt x="45" y="188"/>
                    <a:pt x="6" y="15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93" y="105"/>
                    <a:pt x="119" y="114"/>
                    <a:pt x="146" y="114"/>
                  </a:cubicBezTo>
                  <a:cubicBezTo>
                    <a:pt x="208" y="114"/>
                    <a:pt x="260" y="67"/>
                    <a:pt x="267" y="6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361" y="0"/>
                    <a:pt x="361" y="0"/>
                    <a:pt x="361" y="0"/>
                  </a:cubicBezTo>
                  <a:cubicBezTo>
                    <a:pt x="361" y="8"/>
                    <a:pt x="361" y="8"/>
                    <a:pt x="361" y="8"/>
                  </a:cubicBezTo>
                  <a:cubicBezTo>
                    <a:pt x="353" y="119"/>
                    <a:pt x="258" y="207"/>
                    <a:pt x="146" y="207"/>
                  </a:cubicBezTo>
                  <a:close/>
                  <a:moveTo>
                    <a:pt x="23" y="148"/>
                  </a:moveTo>
                  <a:cubicBezTo>
                    <a:pt x="58" y="176"/>
                    <a:pt x="102" y="191"/>
                    <a:pt x="146" y="191"/>
                  </a:cubicBezTo>
                  <a:cubicBezTo>
                    <a:pt x="247" y="191"/>
                    <a:pt x="333" y="115"/>
                    <a:pt x="344" y="15"/>
                  </a:cubicBezTo>
                  <a:cubicBezTo>
                    <a:pt x="282" y="15"/>
                    <a:pt x="282" y="15"/>
                    <a:pt x="282" y="15"/>
                  </a:cubicBezTo>
                  <a:cubicBezTo>
                    <a:pt x="271" y="81"/>
                    <a:pt x="214" y="129"/>
                    <a:pt x="146" y="129"/>
                  </a:cubicBezTo>
                  <a:cubicBezTo>
                    <a:pt x="118" y="129"/>
                    <a:pt x="90" y="120"/>
                    <a:pt x="67" y="104"/>
                  </a:cubicBezTo>
                  <a:lnTo>
                    <a:pt x="23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6" name="Freeform 1289"/>
            <p:cNvSpPr>
              <a:spLocks noEditPoints="1"/>
            </p:cNvSpPr>
            <p:nvPr/>
          </p:nvSpPr>
          <p:spPr bwMode="auto">
            <a:xfrm>
              <a:off x="1832791" y="3258173"/>
              <a:ext cx="173038" cy="301625"/>
            </a:xfrm>
            <a:custGeom>
              <a:avLst/>
              <a:gdLst>
                <a:gd name="T0" fmla="*/ 58 w 208"/>
                <a:gd name="T1" fmla="*/ 361 h 361"/>
                <a:gd name="T2" fmla="*/ 52 w 208"/>
                <a:gd name="T3" fmla="*/ 355 h 361"/>
                <a:gd name="T4" fmla="*/ 0 w 208"/>
                <a:gd name="T5" fmla="*/ 215 h 361"/>
                <a:gd name="T6" fmla="*/ 199 w 208"/>
                <a:gd name="T7" fmla="*/ 0 h 361"/>
                <a:gd name="T8" fmla="*/ 208 w 208"/>
                <a:gd name="T9" fmla="*/ 0 h 361"/>
                <a:gd name="T10" fmla="*/ 208 w 208"/>
                <a:gd name="T11" fmla="*/ 93 h 361"/>
                <a:gd name="T12" fmla="*/ 201 w 208"/>
                <a:gd name="T13" fmla="*/ 94 h 361"/>
                <a:gd name="T14" fmla="*/ 94 w 208"/>
                <a:gd name="T15" fmla="*/ 215 h 361"/>
                <a:gd name="T16" fmla="*/ 120 w 208"/>
                <a:gd name="T17" fmla="*/ 290 h 361"/>
                <a:gd name="T18" fmla="*/ 124 w 208"/>
                <a:gd name="T19" fmla="*/ 295 h 361"/>
                <a:gd name="T20" fmla="*/ 58 w 208"/>
                <a:gd name="T21" fmla="*/ 361 h 361"/>
                <a:gd name="T22" fmla="*/ 192 w 208"/>
                <a:gd name="T23" fmla="*/ 17 h 361"/>
                <a:gd name="T24" fmla="*/ 16 w 208"/>
                <a:gd name="T25" fmla="*/ 215 h 361"/>
                <a:gd name="T26" fmla="*/ 59 w 208"/>
                <a:gd name="T27" fmla="*/ 338 h 361"/>
                <a:gd name="T28" fmla="*/ 103 w 208"/>
                <a:gd name="T29" fmla="*/ 294 h 361"/>
                <a:gd name="T30" fmla="*/ 78 w 208"/>
                <a:gd name="T31" fmla="*/ 215 h 361"/>
                <a:gd name="T32" fmla="*/ 192 w 208"/>
                <a:gd name="T33" fmla="*/ 79 h 361"/>
                <a:gd name="T34" fmla="*/ 192 w 208"/>
                <a:gd name="T35" fmla="*/ 17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361">
                  <a:moveTo>
                    <a:pt x="58" y="361"/>
                  </a:moveTo>
                  <a:cubicBezTo>
                    <a:pt x="52" y="355"/>
                    <a:pt x="52" y="355"/>
                    <a:pt x="52" y="355"/>
                  </a:cubicBezTo>
                  <a:cubicBezTo>
                    <a:pt x="19" y="316"/>
                    <a:pt x="0" y="266"/>
                    <a:pt x="0" y="215"/>
                  </a:cubicBezTo>
                  <a:cubicBezTo>
                    <a:pt x="0" y="103"/>
                    <a:pt x="88" y="9"/>
                    <a:pt x="199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93"/>
                    <a:pt x="208" y="93"/>
                    <a:pt x="208" y="93"/>
                  </a:cubicBezTo>
                  <a:cubicBezTo>
                    <a:pt x="201" y="94"/>
                    <a:pt x="201" y="94"/>
                    <a:pt x="201" y="94"/>
                  </a:cubicBezTo>
                  <a:cubicBezTo>
                    <a:pt x="140" y="101"/>
                    <a:pt x="94" y="153"/>
                    <a:pt x="94" y="215"/>
                  </a:cubicBezTo>
                  <a:cubicBezTo>
                    <a:pt x="94" y="242"/>
                    <a:pt x="103" y="268"/>
                    <a:pt x="120" y="290"/>
                  </a:cubicBezTo>
                  <a:cubicBezTo>
                    <a:pt x="124" y="295"/>
                    <a:pt x="124" y="295"/>
                    <a:pt x="124" y="295"/>
                  </a:cubicBezTo>
                  <a:lnTo>
                    <a:pt x="58" y="361"/>
                  </a:lnTo>
                  <a:close/>
                  <a:moveTo>
                    <a:pt x="192" y="17"/>
                  </a:moveTo>
                  <a:cubicBezTo>
                    <a:pt x="93" y="28"/>
                    <a:pt x="16" y="114"/>
                    <a:pt x="16" y="215"/>
                  </a:cubicBezTo>
                  <a:cubicBezTo>
                    <a:pt x="16" y="260"/>
                    <a:pt x="31" y="303"/>
                    <a:pt x="59" y="338"/>
                  </a:cubicBezTo>
                  <a:cubicBezTo>
                    <a:pt x="103" y="294"/>
                    <a:pt x="103" y="294"/>
                    <a:pt x="103" y="294"/>
                  </a:cubicBezTo>
                  <a:cubicBezTo>
                    <a:pt x="87" y="271"/>
                    <a:pt x="78" y="244"/>
                    <a:pt x="78" y="215"/>
                  </a:cubicBezTo>
                  <a:cubicBezTo>
                    <a:pt x="78" y="148"/>
                    <a:pt x="127" y="91"/>
                    <a:pt x="192" y="79"/>
                  </a:cubicBezTo>
                  <a:lnTo>
                    <a:pt x="19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7" name="Freeform 1290"/>
            <p:cNvSpPr>
              <a:spLocks noEditPoints="1"/>
            </p:cNvSpPr>
            <p:nvPr/>
          </p:nvSpPr>
          <p:spPr bwMode="auto">
            <a:xfrm>
              <a:off x="1805804" y="3456611"/>
              <a:ext cx="187325" cy="188913"/>
            </a:xfrm>
            <a:custGeom>
              <a:avLst/>
              <a:gdLst>
                <a:gd name="T0" fmla="*/ 223 w 225"/>
                <a:gd name="T1" fmla="*/ 225 h 225"/>
                <a:gd name="T2" fmla="*/ 207 w 225"/>
                <a:gd name="T3" fmla="*/ 223 h 225"/>
                <a:gd name="T4" fmla="*/ 209 w 225"/>
                <a:gd name="T5" fmla="*/ 207 h 225"/>
                <a:gd name="T6" fmla="*/ 225 w 225"/>
                <a:gd name="T7" fmla="*/ 209 h 225"/>
                <a:gd name="T8" fmla="*/ 223 w 225"/>
                <a:gd name="T9" fmla="*/ 225 h 225"/>
                <a:gd name="T10" fmla="*/ 191 w 225"/>
                <a:gd name="T11" fmla="*/ 219 h 225"/>
                <a:gd name="T12" fmla="*/ 175 w 225"/>
                <a:gd name="T13" fmla="*/ 215 h 225"/>
                <a:gd name="T14" fmla="*/ 180 w 225"/>
                <a:gd name="T15" fmla="*/ 200 h 225"/>
                <a:gd name="T16" fmla="*/ 194 w 225"/>
                <a:gd name="T17" fmla="*/ 204 h 225"/>
                <a:gd name="T18" fmla="*/ 191 w 225"/>
                <a:gd name="T19" fmla="*/ 219 h 225"/>
                <a:gd name="T20" fmla="*/ 160 w 225"/>
                <a:gd name="T21" fmla="*/ 210 h 225"/>
                <a:gd name="T22" fmla="*/ 145 w 225"/>
                <a:gd name="T23" fmla="*/ 204 h 225"/>
                <a:gd name="T24" fmla="*/ 151 w 225"/>
                <a:gd name="T25" fmla="*/ 190 h 225"/>
                <a:gd name="T26" fmla="*/ 165 w 225"/>
                <a:gd name="T27" fmla="*/ 195 h 225"/>
                <a:gd name="T28" fmla="*/ 160 w 225"/>
                <a:gd name="T29" fmla="*/ 210 h 225"/>
                <a:gd name="T30" fmla="*/ 130 w 225"/>
                <a:gd name="T31" fmla="*/ 196 h 225"/>
                <a:gd name="T32" fmla="*/ 116 w 225"/>
                <a:gd name="T33" fmla="*/ 188 h 225"/>
                <a:gd name="T34" fmla="*/ 124 w 225"/>
                <a:gd name="T35" fmla="*/ 175 h 225"/>
                <a:gd name="T36" fmla="*/ 137 w 225"/>
                <a:gd name="T37" fmla="*/ 183 h 225"/>
                <a:gd name="T38" fmla="*/ 130 w 225"/>
                <a:gd name="T39" fmla="*/ 196 h 225"/>
                <a:gd name="T40" fmla="*/ 102 w 225"/>
                <a:gd name="T41" fmla="*/ 179 h 225"/>
                <a:gd name="T42" fmla="*/ 89 w 225"/>
                <a:gd name="T43" fmla="*/ 169 h 225"/>
                <a:gd name="T44" fmla="*/ 99 w 225"/>
                <a:gd name="T45" fmla="*/ 157 h 225"/>
                <a:gd name="T46" fmla="*/ 111 w 225"/>
                <a:gd name="T47" fmla="*/ 167 h 225"/>
                <a:gd name="T48" fmla="*/ 102 w 225"/>
                <a:gd name="T49" fmla="*/ 179 h 225"/>
                <a:gd name="T50" fmla="*/ 77 w 225"/>
                <a:gd name="T51" fmla="*/ 159 h 225"/>
                <a:gd name="T52" fmla="*/ 66 w 225"/>
                <a:gd name="T53" fmla="*/ 147 h 225"/>
                <a:gd name="T54" fmla="*/ 77 w 225"/>
                <a:gd name="T55" fmla="*/ 136 h 225"/>
                <a:gd name="T56" fmla="*/ 88 w 225"/>
                <a:gd name="T57" fmla="*/ 147 h 225"/>
                <a:gd name="T58" fmla="*/ 77 w 225"/>
                <a:gd name="T59" fmla="*/ 159 h 225"/>
                <a:gd name="T60" fmla="*/ 55 w 225"/>
                <a:gd name="T61" fmla="*/ 135 h 225"/>
                <a:gd name="T62" fmla="*/ 45 w 225"/>
                <a:gd name="T63" fmla="*/ 122 h 225"/>
                <a:gd name="T64" fmla="*/ 58 w 225"/>
                <a:gd name="T65" fmla="*/ 113 h 225"/>
                <a:gd name="T66" fmla="*/ 67 w 225"/>
                <a:gd name="T67" fmla="*/ 125 h 225"/>
                <a:gd name="T68" fmla="*/ 55 w 225"/>
                <a:gd name="T69" fmla="*/ 135 h 225"/>
                <a:gd name="T70" fmla="*/ 36 w 225"/>
                <a:gd name="T71" fmla="*/ 108 h 225"/>
                <a:gd name="T72" fmla="*/ 28 w 225"/>
                <a:gd name="T73" fmla="*/ 94 h 225"/>
                <a:gd name="T74" fmla="*/ 41 w 225"/>
                <a:gd name="T75" fmla="*/ 87 h 225"/>
                <a:gd name="T76" fmla="*/ 49 w 225"/>
                <a:gd name="T77" fmla="*/ 100 h 225"/>
                <a:gd name="T78" fmla="*/ 36 w 225"/>
                <a:gd name="T79" fmla="*/ 108 h 225"/>
                <a:gd name="T80" fmla="*/ 20 w 225"/>
                <a:gd name="T81" fmla="*/ 80 h 225"/>
                <a:gd name="T82" fmla="*/ 14 w 225"/>
                <a:gd name="T83" fmla="*/ 64 h 225"/>
                <a:gd name="T84" fmla="*/ 29 w 225"/>
                <a:gd name="T85" fmla="*/ 59 h 225"/>
                <a:gd name="T86" fmla="*/ 35 w 225"/>
                <a:gd name="T87" fmla="*/ 73 h 225"/>
                <a:gd name="T88" fmla="*/ 20 w 225"/>
                <a:gd name="T89" fmla="*/ 80 h 225"/>
                <a:gd name="T90" fmla="*/ 9 w 225"/>
                <a:gd name="T91" fmla="*/ 49 h 225"/>
                <a:gd name="T92" fmla="*/ 5 w 225"/>
                <a:gd name="T93" fmla="*/ 33 h 225"/>
                <a:gd name="T94" fmla="*/ 20 w 225"/>
                <a:gd name="T95" fmla="*/ 30 h 225"/>
                <a:gd name="T96" fmla="*/ 24 w 225"/>
                <a:gd name="T97" fmla="*/ 44 h 225"/>
                <a:gd name="T98" fmla="*/ 9 w 225"/>
                <a:gd name="T99" fmla="*/ 49 h 225"/>
                <a:gd name="T100" fmla="*/ 2 w 225"/>
                <a:gd name="T101" fmla="*/ 17 h 225"/>
                <a:gd name="T102" fmla="*/ 0 w 225"/>
                <a:gd name="T103" fmla="*/ 1 h 225"/>
                <a:gd name="T104" fmla="*/ 15 w 225"/>
                <a:gd name="T105" fmla="*/ 0 h 225"/>
                <a:gd name="T106" fmla="*/ 17 w 225"/>
                <a:gd name="T107" fmla="*/ 15 h 225"/>
                <a:gd name="T108" fmla="*/ 2 w 225"/>
                <a:gd name="T109" fmla="*/ 1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5" h="225">
                  <a:moveTo>
                    <a:pt x="223" y="225"/>
                  </a:moveTo>
                  <a:cubicBezTo>
                    <a:pt x="218" y="224"/>
                    <a:pt x="212" y="223"/>
                    <a:pt x="207" y="223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4" y="208"/>
                    <a:pt x="219" y="209"/>
                    <a:pt x="225" y="209"/>
                  </a:cubicBezTo>
                  <a:lnTo>
                    <a:pt x="223" y="225"/>
                  </a:lnTo>
                  <a:close/>
                  <a:moveTo>
                    <a:pt x="191" y="219"/>
                  </a:moveTo>
                  <a:cubicBezTo>
                    <a:pt x="186" y="218"/>
                    <a:pt x="180" y="217"/>
                    <a:pt x="175" y="215"/>
                  </a:cubicBezTo>
                  <a:cubicBezTo>
                    <a:pt x="180" y="200"/>
                    <a:pt x="180" y="200"/>
                    <a:pt x="180" y="200"/>
                  </a:cubicBezTo>
                  <a:cubicBezTo>
                    <a:pt x="184" y="202"/>
                    <a:pt x="189" y="203"/>
                    <a:pt x="194" y="204"/>
                  </a:cubicBezTo>
                  <a:lnTo>
                    <a:pt x="191" y="219"/>
                  </a:lnTo>
                  <a:close/>
                  <a:moveTo>
                    <a:pt x="160" y="210"/>
                  </a:moveTo>
                  <a:cubicBezTo>
                    <a:pt x="155" y="208"/>
                    <a:pt x="150" y="206"/>
                    <a:pt x="145" y="204"/>
                  </a:cubicBezTo>
                  <a:cubicBezTo>
                    <a:pt x="151" y="190"/>
                    <a:pt x="151" y="190"/>
                    <a:pt x="151" y="190"/>
                  </a:cubicBezTo>
                  <a:cubicBezTo>
                    <a:pt x="156" y="192"/>
                    <a:pt x="160" y="194"/>
                    <a:pt x="165" y="195"/>
                  </a:cubicBezTo>
                  <a:lnTo>
                    <a:pt x="160" y="210"/>
                  </a:lnTo>
                  <a:close/>
                  <a:moveTo>
                    <a:pt x="130" y="196"/>
                  </a:moveTo>
                  <a:cubicBezTo>
                    <a:pt x="125" y="194"/>
                    <a:pt x="121" y="191"/>
                    <a:pt x="116" y="188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8" y="178"/>
                    <a:pt x="133" y="180"/>
                    <a:pt x="137" y="183"/>
                  </a:cubicBezTo>
                  <a:lnTo>
                    <a:pt x="130" y="196"/>
                  </a:lnTo>
                  <a:close/>
                  <a:moveTo>
                    <a:pt x="102" y="179"/>
                  </a:moveTo>
                  <a:cubicBezTo>
                    <a:pt x="98" y="176"/>
                    <a:pt x="94" y="173"/>
                    <a:pt x="89" y="169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3" y="160"/>
                    <a:pt x="107" y="164"/>
                    <a:pt x="111" y="167"/>
                  </a:cubicBezTo>
                  <a:lnTo>
                    <a:pt x="102" y="179"/>
                  </a:lnTo>
                  <a:close/>
                  <a:moveTo>
                    <a:pt x="77" y="159"/>
                  </a:moveTo>
                  <a:cubicBezTo>
                    <a:pt x="73" y="155"/>
                    <a:pt x="69" y="151"/>
                    <a:pt x="66" y="147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80" y="140"/>
                    <a:pt x="84" y="144"/>
                    <a:pt x="88" y="147"/>
                  </a:cubicBezTo>
                  <a:lnTo>
                    <a:pt x="77" y="159"/>
                  </a:lnTo>
                  <a:close/>
                  <a:moveTo>
                    <a:pt x="55" y="135"/>
                  </a:moveTo>
                  <a:cubicBezTo>
                    <a:pt x="51" y="131"/>
                    <a:pt x="48" y="126"/>
                    <a:pt x="45" y="122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61" y="117"/>
                    <a:pt x="64" y="121"/>
                    <a:pt x="67" y="125"/>
                  </a:cubicBezTo>
                  <a:lnTo>
                    <a:pt x="55" y="135"/>
                  </a:lnTo>
                  <a:close/>
                  <a:moveTo>
                    <a:pt x="36" y="108"/>
                  </a:moveTo>
                  <a:cubicBezTo>
                    <a:pt x="33" y="104"/>
                    <a:pt x="30" y="99"/>
                    <a:pt x="28" y="94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4" y="91"/>
                    <a:pt x="46" y="96"/>
                    <a:pt x="49" y="100"/>
                  </a:cubicBezTo>
                  <a:lnTo>
                    <a:pt x="36" y="108"/>
                  </a:lnTo>
                  <a:close/>
                  <a:moveTo>
                    <a:pt x="20" y="80"/>
                  </a:moveTo>
                  <a:cubicBezTo>
                    <a:pt x="18" y="75"/>
                    <a:pt x="16" y="70"/>
                    <a:pt x="14" y="64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64"/>
                    <a:pt x="33" y="68"/>
                    <a:pt x="35" y="73"/>
                  </a:cubicBezTo>
                  <a:lnTo>
                    <a:pt x="20" y="80"/>
                  </a:lnTo>
                  <a:close/>
                  <a:moveTo>
                    <a:pt x="9" y="49"/>
                  </a:moveTo>
                  <a:cubicBezTo>
                    <a:pt x="7" y="44"/>
                    <a:pt x="6" y="38"/>
                    <a:pt x="5" y="33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5"/>
                    <a:pt x="22" y="40"/>
                    <a:pt x="24" y="44"/>
                  </a:cubicBezTo>
                  <a:lnTo>
                    <a:pt x="9" y="49"/>
                  </a:lnTo>
                  <a:close/>
                  <a:moveTo>
                    <a:pt x="2" y="17"/>
                  </a:moveTo>
                  <a:cubicBezTo>
                    <a:pt x="1" y="12"/>
                    <a:pt x="0" y="6"/>
                    <a:pt x="0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5"/>
                    <a:pt x="16" y="10"/>
                    <a:pt x="17" y="15"/>
                  </a:cubicBezTo>
                  <a:lnTo>
                    <a:pt x="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8" name="Rectangle 1291"/>
            <p:cNvSpPr>
              <a:spLocks noChangeArrowheads="1"/>
            </p:cNvSpPr>
            <p:nvPr/>
          </p:nvSpPr>
          <p:spPr bwMode="auto">
            <a:xfrm>
              <a:off x="2005829" y="363282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9" name="Rectangle 1292"/>
            <p:cNvSpPr>
              <a:spLocks noChangeArrowheads="1"/>
            </p:cNvSpPr>
            <p:nvPr/>
          </p:nvSpPr>
          <p:spPr bwMode="auto">
            <a:xfrm>
              <a:off x="1804216" y="34312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0" name="Freeform 1293"/>
            <p:cNvSpPr>
              <a:spLocks/>
            </p:cNvSpPr>
            <p:nvPr/>
          </p:nvSpPr>
          <p:spPr bwMode="auto">
            <a:xfrm>
              <a:off x="2028054" y="3258173"/>
              <a:ext cx="85725" cy="76200"/>
            </a:xfrm>
            <a:custGeom>
              <a:avLst/>
              <a:gdLst>
                <a:gd name="T0" fmla="*/ 102 w 102"/>
                <a:gd name="T1" fmla="*/ 8 h 92"/>
                <a:gd name="T2" fmla="*/ 88 w 102"/>
                <a:gd name="T3" fmla="*/ 0 h 92"/>
                <a:gd name="T4" fmla="*/ 0 w 102"/>
                <a:gd name="T5" fmla="*/ 88 h 92"/>
                <a:gd name="T6" fmla="*/ 18 w 102"/>
                <a:gd name="T7" fmla="*/ 92 h 92"/>
                <a:gd name="T8" fmla="*/ 102 w 102"/>
                <a:gd name="T9" fmla="*/ 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92">
                  <a:moveTo>
                    <a:pt x="102" y="8"/>
                  </a:moveTo>
                  <a:cubicBezTo>
                    <a:pt x="98" y="5"/>
                    <a:pt x="93" y="2"/>
                    <a:pt x="88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6" y="89"/>
                    <a:pt x="12" y="90"/>
                    <a:pt x="18" y="92"/>
                  </a:cubicBezTo>
                  <a:lnTo>
                    <a:pt x="10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1" name="Freeform 1294"/>
            <p:cNvSpPr>
              <a:spLocks/>
            </p:cNvSpPr>
            <p:nvPr/>
          </p:nvSpPr>
          <p:spPr bwMode="auto">
            <a:xfrm>
              <a:off x="2053454" y="3269286"/>
              <a:ext cx="79375" cy="76200"/>
            </a:xfrm>
            <a:custGeom>
              <a:avLst/>
              <a:gdLst>
                <a:gd name="T0" fmla="*/ 96 w 96"/>
                <a:gd name="T1" fmla="*/ 9 h 90"/>
                <a:gd name="T2" fmla="*/ 83 w 96"/>
                <a:gd name="T3" fmla="*/ 0 h 90"/>
                <a:gd name="T4" fmla="*/ 0 w 96"/>
                <a:gd name="T5" fmla="*/ 82 h 90"/>
                <a:gd name="T6" fmla="*/ 15 w 96"/>
                <a:gd name="T7" fmla="*/ 90 h 90"/>
                <a:gd name="T8" fmla="*/ 96 w 96"/>
                <a:gd name="T9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0">
                  <a:moveTo>
                    <a:pt x="96" y="9"/>
                  </a:moveTo>
                  <a:cubicBezTo>
                    <a:pt x="91" y="6"/>
                    <a:pt x="87" y="3"/>
                    <a:pt x="83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6" y="84"/>
                    <a:pt x="10" y="87"/>
                    <a:pt x="15" y="90"/>
                  </a:cubicBezTo>
                  <a:lnTo>
                    <a:pt x="9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2" name="Freeform 1295"/>
            <p:cNvSpPr>
              <a:spLocks/>
            </p:cNvSpPr>
            <p:nvPr/>
          </p:nvSpPr>
          <p:spPr bwMode="auto">
            <a:xfrm>
              <a:off x="2024879" y="3248648"/>
              <a:ext cx="66675" cy="71438"/>
            </a:xfrm>
            <a:custGeom>
              <a:avLst/>
              <a:gdLst>
                <a:gd name="T0" fmla="*/ 80 w 80"/>
                <a:gd name="T1" fmla="*/ 6 h 87"/>
                <a:gd name="T2" fmla="*/ 65 w 80"/>
                <a:gd name="T3" fmla="*/ 0 h 87"/>
                <a:gd name="T4" fmla="*/ 0 w 80"/>
                <a:gd name="T5" fmla="*/ 65 h 87"/>
                <a:gd name="T6" fmla="*/ 0 w 80"/>
                <a:gd name="T7" fmla="*/ 87 h 87"/>
                <a:gd name="T8" fmla="*/ 80 w 80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7">
                  <a:moveTo>
                    <a:pt x="80" y="6"/>
                  </a:moveTo>
                  <a:cubicBezTo>
                    <a:pt x="75" y="4"/>
                    <a:pt x="70" y="2"/>
                    <a:pt x="65" y="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87"/>
                    <a:pt x="0" y="87"/>
                    <a:pt x="0" y="87"/>
                  </a:cubicBezTo>
                  <a:lnTo>
                    <a:pt x="8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3" name="Freeform 1296"/>
            <p:cNvSpPr>
              <a:spLocks/>
            </p:cNvSpPr>
            <p:nvPr/>
          </p:nvSpPr>
          <p:spPr bwMode="auto">
            <a:xfrm>
              <a:off x="2024879" y="3237536"/>
              <a:ext cx="15875" cy="17463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2 h 22"/>
                <a:gd name="T4" fmla="*/ 20 w 20"/>
                <a:gd name="T5" fmla="*/ 2 h 22"/>
                <a:gd name="T6" fmla="*/ 0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3" y="1"/>
                    <a:pt x="7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4" name="Freeform 1297"/>
            <p:cNvSpPr>
              <a:spLocks/>
            </p:cNvSpPr>
            <p:nvPr/>
          </p:nvSpPr>
          <p:spPr bwMode="auto">
            <a:xfrm>
              <a:off x="2074091" y="3283573"/>
              <a:ext cx="76200" cy="74613"/>
            </a:xfrm>
            <a:custGeom>
              <a:avLst/>
              <a:gdLst>
                <a:gd name="T0" fmla="*/ 91 w 91"/>
                <a:gd name="T1" fmla="*/ 10 h 89"/>
                <a:gd name="T2" fmla="*/ 79 w 91"/>
                <a:gd name="T3" fmla="*/ 0 h 89"/>
                <a:gd name="T4" fmla="*/ 0 w 91"/>
                <a:gd name="T5" fmla="*/ 79 h 89"/>
                <a:gd name="T6" fmla="*/ 12 w 91"/>
                <a:gd name="T7" fmla="*/ 89 h 89"/>
                <a:gd name="T8" fmla="*/ 91 w 91"/>
                <a:gd name="T9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89">
                  <a:moveTo>
                    <a:pt x="91" y="10"/>
                  </a:moveTo>
                  <a:cubicBezTo>
                    <a:pt x="87" y="6"/>
                    <a:pt x="83" y="3"/>
                    <a:pt x="79" y="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4" y="82"/>
                    <a:pt x="8" y="86"/>
                    <a:pt x="12" y="89"/>
                  </a:cubicBezTo>
                  <a:lnTo>
                    <a:pt x="9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5" name="Freeform 1298"/>
            <p:cNvSpPr>
              <a:spLocks/>
            </p:cNvSpPr>
            <p:nvPr/>
          </p:nvSpPr>
          <p:spPr bwMode="auto">
            <a:xfrm>
              <a:off x="2024879" y="3240711"/>
              <a:ext cx="42863" cy="47625"/>
            </a:xfrm>
            <a:custGeom>
              <a:avLst/>
              <a:gdLst>
                <a:gd name="T0" fmla="*/ 52 w 52"/>
                <a:gd name="T1" fmla="*/ 4 h 56"/>
                <a:gd name="T2" fmla="*/ 34 w 52"/>
                <a:gd name="T3" fmla="*/ 0 h 56"/>
                <a:gd name="T4" fmla="*/ 0 w 52"/>
                <a:gd name="T5" fmla="*/ 34 h 56"/>
                <a:gd name="T6" fmla="*/ 0 w 52"/>
                <a:gd name="T7" fmla="*/ 56 h 56"/>
                <a:gd name="T8" fmla="*/ 52 w 52"/>
                <a:gd name="T9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52" y="4"/>
                  </a:moveTo>
                  <a:cubicBezTo>
                    <a:pt x="46" y="2"/>
                    <a:pt x="40" y="1"/>
                    <a:pt x="34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56"/>
                    <a:pt x="0" y="56"/>
                    <a:pt x="0" y="56"/>
                  </a:cubicBezTo>
                  <a:lnTo>
                    <a:pt x="5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6" name="Freeform 1299"/>
            <p:cNvSpPr>
              <a:spLocks/>
            </p:cNvSpPr>
            <p:nvPr/>
          </p:nvSpPr>
          <p:spPr bwMode="auto">
            <a:xfrm>
              <a:off x="2115366" y="3335961"/>
              <a:ext cx="76200" cy="85725"/>
            </a:xfrm>
            <a:custGeom>
              <a:avLst/>
              <a:gdLst>
                <a:gd name="T0" fmla="*/ 92 w 92"/>
                <a:gd name="T1" fmla="*/ 14 h 102"/>
                <a:gd name="T2" fmla="*/ 85 w 92"/>
                <a:gd name="T3" fmla="*/ 0 h 102"/>
                <a:gd name="T4" fmla="*/ 0 w 92"/>
                <a:gd name="T5" fmla="*/ 84 h 102"/>
                <a:gd name="T6" fmla="*/ 4 w 92"/>
                <a:gd name="T7" fmla="*/ 102 h 102"/>
                <a:gd name="T8" fmla="*/ 92 w 92"/>
                <a:gd name="T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02">
                  <a:moveTo>
                    <a:pt x="92" y="14"/>
                  </a:moveTo>
                  <a:cubicBezTo>
                    <a:pt x="90" y="9"/>
                    <a:pt x="87" y="5"/>
                    <a:pt x="85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90"/>
                    <a:pt x="4" y="96"/>
                    <a:pt x="4" y="102"/>
                  </a:cubicBezTo>
                  <a:lnTo>
                    <a:pt x="9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7" name="Freeform 1300"/>
            <p:cNvSpPr>
              <a:spLocks/>
            </p:cNvSpPr>
            <p:nvPr/>
          </p:nvSpPr>
          <p:spPr bwMode="auto">
            <a:xfrm>
              <a:off x="2091554" y="3299448"/>
              <a:ext cx="74613" cy="76200"/>
            </a:xfrm>
            <a:custGeom>
              <a:avLst/>
              <a:gdLst>
                <a:gd name="T0" fmla="*/ 90 w 90"/>
                <a:gd name="T1" fmla="*/ 11 h 91"/>
                <a:gd name="T2" fmla="*/ 79 w 90"/>
                <a:gd name="T3" fmla="*/ 0 h 91"/>
                <a:gd name="T4" fmla="*/ 0 w 90"/>
                <a:gd name="T5" fmla="*/ 79 h 91"/>
                <a:gd name="T6" fmla="*/ 10 w 90"/>
                <a:gd name="T7" fmla="*/ 91 h 91"/>
                <a:gd name="T8" fmla="*/ 90 w 90"/>
                <a:gd name="T9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91">
                  <a:moveTo>
                    <a:pt x="90" y="11"/>
                  </a:moveTo>
                  <a:cubicBezTo>
                    <a:pt x="86" y="7"/>
                    <a:pt x="83" y="3"/>
                    <a:pt x="79" y="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4" y="82"/>
                    <a:pt x="7" y="86"/>
                    <a:pt x="10" y="91"/>
                  </a:cubicBezTo>
                  <a:lnTo>
                    <a:pt x="9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8" name="Freeform 1301"/>
            <p:cNvSpPr>
              <a:spLocks/>
            </p:cNvSpPr>
            <p:nvPr/>
          </p:nvSpPr>
          <p:spPr bwMode="auto">
            <a:xfrm>
              <a:off x="2128066" y="3358186"/>
              <a:ext cx="73025" cy="66675"/>
            </a:xfrm>
            <a:custGeom>
              <a:avLst/>
              <a:gdLst>
                <a:gd name="T0" fmla="*/ 87 w 87"/>
                <a:gd name="T1" fmla="*/ 16 h 80"/>
                <a:gd name="T2" fmla="*/ 81 w 87"/>
                <a:gd name="T3" fmla="*/ 0 h 80"/>
                <a:gd name="T4" fmla="*/ 0 w 87"/>
                <a:gd name="T5" fmla="*/ 80 h 80"/>
                <a:gd name="T6" fmla="*/ 22 w 87"/>
                <a:gd name="T7" fmla="*/ 80 h 80"/>
                <a:gd name="T8" fmla="*/ 87 w 87"/>
                <a:gd name="T9" fmla="*/ 1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0">
                  <a:moveTo>
                    <a:pt x="87" y="16"/>
                  </a:moveTo>
                  <a:cubicBezTo>
                    <a:pt x="85" y="10"/>
                    <a:pt x="83" y="5"/>
                    <a:pt x="81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22" y="80"/>
                    <a:pt x="22" y="80"/>
                    <a:pt x="22" y="80"/>
                  </a:cubicBezTo>
                  <a:lnTo>
                    <a:pt x="8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9" name="Freeform 1302"/>
            <p:cNvSpPr>
              <a:spLocks/>
            </p:cNvSpPr>
            <p:nvPr/>
          </p:nvSpPr>
          <p:spPr bwMode="auto">
            <a:xfrm>
              <a:off x="2161404" y="3381998"/>
              <a:ext cx="46038" cy="42863"/>
            </a:xfrm>
            <a:custGeom>
              <a:avLst/>
              <a:gdLst>
                <a:gd name="T0" fmla="*/ 56 w 56"/>
                <a:gd name="T1" fmla="*/ 18 h 52"/>
                <a:gd name="T2" fmla="*/ 52 w 56"/>
                <a:gd name="T3" fmla="*/ 0 h 52"/>
                <a:gd name="T4" fmla="*/ 0 w 56"/>
                <a:gd name="T5" fmla="*/ 52 h 52"/>
                <a:gd name="T6" fmla="*/ 22 w 56"/>
                <a:gd name="T7" fmla="*/ 52 h 52"/>
                <a:gd name="T8" fmla="*/ 56 w 56"/>
                <a:gd name="T9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2">
                  <a:moveTo>
                    <a:pt x="56" y="18"/>
                  </a:moveTo>
                  <a:cubicBezTo>
                    <a:pt x="55" y="12"/>
                    <a:pt x="54" y="6"/>
                    <a:pt x="52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52"/>
                    <a:pt x="22" y="52"/>
                    <a:pt x="22" y="52"/>
                  </a:cubicBezTo>
                  <a:lnTo>
                    <a:pt x="5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0" name="Freeform 1303"/>
            <p:cNvSpPr>
              <a:spLocks/>
            </p:cNvSpPr>
            <p:nvPr/>
          </p:nvSpPr>
          <p:spPr bwMode="auto">
            <a:xfrm>
              <a:off x="2193154" y="3407398"/>
              <a:ext cx="19050" cy="17463"/>
            </a:xfrm>
            <a:custGeom>
              <a:avLst/>
              <a:gdLst>
                <a:gd name="T0" fmla="*/ 22 w 22"/>
                <a:gd name="T1" fmla="*/ 20 h 20"/>
                <a:gd name="T2" fmla="*/ 20 w 22"/>
                <a:gd name="T3" fmla="*/ 0 h 20"/>
                <a:gd name="T4" fmla="*/ 0 w 22"/>
                <a:gd name="T5" fmla="*/ 20 h 20"/>
                <a:gd name="T6" fmla="*/ 22 w 2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0">
                  <a:moveTo>
                    <a:pt x="22" y="20"/>
                  </a:moveTo>
                  <a:cubicBezTo>
                    <a:pt x="22" y="14"/>
                    <a:pt x="21" y="7"/>
                    <a:pt x="2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2" y="20"/>
                    <a:pt x="22" y="20"/>
                    <a:pt x="2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1" name="Freeform 1304"/>
            <p:cNvSpPr>
              <a:spLocks/>
            </p:cNvSpPr>
            <p:nvPr/>
          </p:nvSpPr>
          <p:spPr bwMode="auto">
            <a:xfrm>
              <a:off x="2105841" y="3316911"/>
              <a:ext cx="73025" cy="79375"/>
            </a:xfrm>
            <a:custGeom>
              <a:avLst/>
              <a:gdLst>
                <a:gd name="T0" fmla="*/ 89 w 89"/>
                <a:gd name="T1" fmla="*/ 12 h 95"/>
                <a:gd name="T2" fmla="*/ 80 w 89"/>
                <a:gd name="T3" fmla="*/ 0 h 95"/>
                <a:gd name="T4" fmla="*/ 0 w 89"/>
                <a:gd name="T5" fmla="*/ 80 h 95"/>
                <a:gd name="T6" fmla="*/ 7 w 89"/>
                <a:gd name="T7" fmla="*/ 95 h 95"/>
                <a:gd name="T8" fmla="*/ 89 w 89"/>
                <a:gd name="T9" fmla="*/ 1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95">
                  <a:moveTo>
                    <a:pt x="89" y="12"/>
                  </a:moveTo>
                  <a:cubicBezTo>
                    <a:pt x="86" y="8"/>
                    <a:pt x="83" y="4"/>
                    <a:pt x="8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2" y="85"/>
                    <a:pt x="5" y="90"/>
                    <a:pt x="7" y="95"/>
                  </a:cubicBez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2" name="Freeform 1305"/>
            <p:cNvSpPr>
              <a:spLocks/>
            </p:cNvSpPr>
            <p:nvPr/>
          </p:nvSpPr>
          <p:spPr bwMode="auto">
            <a:xfrm>
              <a:off x="1974079" y="3385173"/>
              <a:ext cx="74613" cy="104775"/>
            </a:xfrm>
            <a:custGeom>
              <a:avLst/>
              <a:gdLst>
                <a:gd name="T0" fmla="*/ 54 w 89"/>
                <a:gd name="T1" fmla="*/ 127 h 127"/>
                <a:gd name="T2" fmla="*/ 35 w 89"/>
                <a:gd name="T3" fmla="*/ 127 h 127"/>
                <a:gd name="T4" fmla="*/ 10 w 89"/>
                <a:gd name="T5" fmla="*/ 117 h 127"/>
                <a:gd name="T6" fmla="*/ 0 w 89"/>
                <a:gd name="T7" fmla="*/ 92 h 127"/>
                <a:gd name="T8" fmla="*/ 15 w 89"/>
                <a:gd name="T9" fmla="*/ 92 h 127"/>
                <a:gd name="T10" fmla="*/ 21 w 89"/>
                <a:gd name="T11" fmla="*/ 106 h 127"/>
                <a:gd name="T12" fmla="*/ 35 w 89"/>
                <a:gd name="T13" fmla="*/ 112 h 127"/>
                <a:gd name="T14" fmla="*/ 54 w 89"/>
                <a:gd name="T15" fmla="*/ 112 h 127"/>
                <a:gd name="T16" fmla="*/ 68 w 89"/>
                <a:gd name="T17" fmla="*/ 106 h 127"/>
                <a:gd name="T18" fmla="*/ 74 w 89"/>
                <a:gd name="T19" fmla="*/ 92 h 127"/>
                <a:gd name="T20" fmla="*/ 68 w 89"/>
                <a:gd name="T21" fmla="*/ 77 h 127"/>
                <a:gd name="T22" fmla="*/ 54 w 89"/>
                <a:gd name="T23" fmla="*/ 72 h 127"/>
                <a:gd name="T24" fmla="*/ 35 w 89"/>
                <a:gd name="T25" fmla="*/ 72 h 127"/>
                <a:gd name="T26" fmla="*/ 10 w 89"/>
                <a:gd name="T27" fmla="*/ 61 h 127"/>
                <a:gd name="T28" fmla="*/ 0 w 89"/>
                <a:gd name="T29" fmla="*/ 36 h 127"/>
                <a:gd name="T30" fmla="*/ 10 w 89"/>
                <a:gd name="T31" fmla="*/ 11 h 127"/>
                <a:gd name="T32" fmla="*/ 35 w 89"/>
                <a:gd name="T33" fmla="*/ 0 h 127"/>
                <a:gd name="T34" fmla="*/ 54 w 89"/>
                <a:gd name="T35" fmla="*/ 0 h 127"/>
                <a:gd name="T36" fmla="*/ 79 w 89"/>
                <a:gd name="T37" fmla="*/ 11 h 127"/>
                <a:gd name="T38" fmla="*/ 89 w 89"/>
                <a:gd name="T39" fmla="*/ 36 h 127"/>
                <a:gd name="T40" fmla="*/ 74 w 89"/>
                <a:gd name="T41" fmla="*/ 36 h 127"/>
                <a:gd name="T42" fmla="*/ 68 w 89"/>
                <a:gd name="T43" fmla="*/ 22 h 127"/>
                <a:gd name="T44" fmla="*/ 54 w 89"/>
                <a:gd name="T45" fmla="*/ 16 h 127"/>
                <a:gd name="T46" fmla="*/ 35 w 89"/>
                <a:gd name="T47" fmla="*/ 16 h 127"/>
                <a:gd name="T48" fmla="*/ 21 w 89"/>
                <a:gd name="T49" fmla="*/ 22 h 127"/>
                <a:gd name="T50" fmla="*/ 15 w 89"/>
                <a:gd name="T51" fmla="*/ 36 h 127"/>
                <a:gd name="T52" fmla="*/ 21 w 89"/>
                <a:gd name="T53" fmla="*/ 50 h 127"/>
                <a:gd name="T54" fmla="*/ 35 w 89"/>
                <a:gd name="T55" fmla="*/ 56 h 127"/>
                <a:gd name="T56" fmla="*/ 54 w 89"/>
                <a:gd name="T57" fmla="*/ 56 h 127"/>
                <a:gd name="T58" fmla="*/ 79 w 89"/>
                <a:gd name="T59" fmla="*/ 66 h 127"/>
                <a:gd name="T60" fmla="*/ 89 w 89"/>
                <a:gd name="T61" fmla="*/ 92 h 127"/>
                <a:gd name="T62" fmla="*/ 79 w 89"/>
                <a:gd name="T63" fmla="*/ 117 h 127"/>
                <a:gd name="T64" fmla="*/ 54 w 89"/>
                <a:gd name="T6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" h="127">
                  <a:moveTo>
                    <a:pt x="54" y="127"/>
                  </a:moveTo>
                  <a:cubicBezTo>
                    <a:pt x="35" y="127"/>
                    <a:pt x="35" y="127"/>
                    <a:pt x="35" y="127"/>
                  </a:cubicBezTo>
                  <a:cubicBezTo>
                    <a:pt x="26" y="127"/>
                    <a:pt x="17" y="123"/>
                    <a:pt x="10" y="117"/>
                  </a:cubicBezTo>
                  <a:cubicBezTo>
                    <a:pt x="3" y="110"/>
                    <a:pt x="0" y="101"/>
                    <a:pt x="0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7"/>
                    <a:pt x="17" y="102"/>
                    <a:pt x="21" y="106"/>
                  </a:cubicBezTo>
                  <a:cubicBezTo>
                    <a:pt x="25" y="109"/>
                    <a:pt x="30" y="112"/>
                    <a:pt x="35" y="112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59" y="112"/>
                    <a:pt x="64" y="109"/>
                    <a:pt x="68" y="106"/>
                  </a:cubicBezTo>
                  <a:cubicBezTo>
                    <a:pt x="72" y="102"/>
                    <a:pt x="74" y="97"/>
                    <a:pt x="74" y="92"/>
                  </a:cubicBezTo>
                  <a:cubicBezTo>
                    <a:pt x="74" y="86"/>
                    <a:pt x="72" y="81"/>
                    <a:pt x="68" y="77"/>
                  </a:cubicBezTo>
                  <a:cubicBezTo>
                    <a:pt x="64" y="74"/>
                    <a:pt x="59" y="72"/>
                    <a:pt x="54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26" y="72"/>
                    <a:pt x="17" y="68"/>
                    <a:pt x="10" y="61"/>
                  </a:cubicBezTo>
                  <a:cubicBezTo>
                    <a:pt x="3" y="54"/>
                    <a:pt x="0" y="46"/>
                    <a:pt x="0" y="36"/>
                  </a:cubicBezTo>
                  <a:cubicBezTo>
                    <a:pt x="0" y="27"/>
                    <a:pt x="3" y="18"/>
                    <a:pt x="10" y="11"/>
                  </a:cubicBezTo>
                  <a:cubicBezTo>
                    <a:pt x="17" y="4"/>
                    <a:pt x="26" y="0"/>
                    <a:pt x="3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3" y="0"/>
                    <a:pt x="72" y="4"/>
                    <a:pt x="79" y="11"/>
                  </a:cubicBezTo>
                  <a:cubicBezTo>
                    <a:pt x="86" y="18"/>
                    <a:pt x="89" y="27"/>
                    <a:pt x="89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1"/>
                    <a:pt x="72" y="26"/>
                    <a:pt x="68" y="22"/>
                  </a:cubicBezTo>
                  <a:cubicBezTo>
                    <a:pt x="64" y="18"/>
                    <a:pt x="59" y="16"/>
                    <a:pt x="54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0" y="16"/>
                    <a:pt x="25" y="18"/>
                    <a:pt x="21" y="22"/>
                  </a:cubicBezTo>
                  <a:cubicBezTo>
                    <a:pt x="17" y="26"/>
                    <a:pt x="15" y="31"/>
                    <a:pt x="15" y="36"/>
                  </a:cubicBezTo>
                  <a:cubicBezTo>
                    <a:pt x="15" y="41"/>
                    <a:pt x="17" y="46"/>
                    <a:pt x="21" y="50"/>
                  </a:cubicBezTo>
                  <a:cubicBezTo>
                    <a:pt x="25" y="54"/>
                    <a:pt x="30" y="56"/>
                    <a:pt x="35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63" y="56"/>
                    <a:pt x="72" y="60"/>
                    <a:pt x="79" y="66"/>
                  </a:cubicBezTo>
                  <a:cubicBezTo>
                    <a:pt x="85" y="73"/>
                    <a:pt x="89" y="82"/>
                    <a:pt x="89" y="92"/>
                  </a:cubicBezTo>
                  <a:cubicBezTo>
                    <a:pt x="89" y="101"/>
                    <a:pt x="86" y="110"/>
                    <a:pt x="79" y="117"/>
                  </a:cubicBezTo>
                  <a:cubicBezTo>
                    <a:pt x="72" y="123"/>
                    <a:pt x="63" y="127"/>
                    <a:pt x="54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3" name="Rectangle 1306"/>
            <p:cNvSpPr>
              <a:spLocks noChangeArrowheads="1"/>
            </p:cNvSpPr>
            <p:nvPr/>
          </p:nvSpPr>
          <p:spPr bwMode="auto">
            <a:xfrm>
              <a:off x="2005829" y="3372473"/>
              <a:ext cx="1270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4" name="Rectangle 1307"/>
            <p:cNvSpPr>
              <a:spLocks noChangeArrowheads="1"/>
            </p:cNvSpPr>
            <p:nvPr/>
          </p:nvSpPr>
          <p:spPr bwMode="auto">
            <a:xfrm>
              <a:off x="2005829" y="3483598"/>
              <a:ext cx="1270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2" name="Группа 3861"/>
          <p:cNvGrpSpPr/>
          <p:nvPr/>
        </p:nvGrpSpPr>
        <p:grpSpPr>
          <a:xfrm>
            <a:off x="1835366" y="3306119"/>
            <a:ext cx="269081" cy="298847"/>
            <a:chOff x="2447154" y="3242298"/>
            <a:chExt cx="358775" cy="398463"/>
          </a:xfrm>
          <a:solidFill>
            <a:schemeClr val="accent1"/>
          </a:solidFill>
        </p:grpSpPr>
        <p:sp>
          <p:nvSpPr>
            <p:cNvPr id="2553" name="Freeform 1316"/>
            <p:cNvSpPr>
              <a:spLocks noEditPoints="1"/>
            </p:cNvSpPr>
            <p:nvPr/>
          </p:nvSpPr>
          <p:spPr bwMode="auto">
            <a:xfrm>
              <a:off x="2447154" y="3242298"/>
              <a:ext cx="280988" cy="128588"/>
            </a:xfrm>
            <a:custGeom>
              <a:avLst/>
              <a:gdLst>
                <a:gd name="T0" fmla="*/ 177 w 177"/>
                <a:gd name="T1" fmla="*/ 81 h 81"/>
                <a:gd name="T2" fmla="*/ 0 w 177"/>
                <a:gd name="T3" fmla="*/ 81 h 81"/>
                <a:gd name="T4" fmla="*/ 0 w 177"/>
                <a:gd name="T5" fmla="*/ 0 h 81"/>
                <a:gd name="T6" fmla="*/ 177 w 177"/>
                <a:gd name="T7" fmla="*/ 0 h 81"/>
                <a:gd name="T8" fmla="*/ 177 w 177"/>
                <a:gd name="T9" fmla="*/ 81 h 81"/>
                <a:gd name="T10" fmla="*/ 8 w 177"/>
                <a:gd name="T11" fmla="*/ 73 h 81"/>
                <a:gd name="T12" fmla="*/ 169 w 177"/>
                <a:gd name="T13" fmla="*/ 73 h 81"/>
                <a:gd name="T14" fmla="*/ 169 w 177"/>
                <a:gd name="T15" fmla="*/ 8 h 81"/>
                <a:gd name="T16" fmla="*/ 8 w 177"/>
                <a:gd name="T17" fmla="*/ 8 h 81"/>
                <a:gd name="T18" fmla="*/ 8 w 177"/>
                <a:gd name="T19" fmla="*/ 7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81">
                  <a:moveTo>
                    <a:pt x="177" y="81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177" y="0"/>
                  </a:lnTo>
                  <a:lnTo>
                    <a:pt x="177" y="81"/>
                  </a:lnTo>
                  <a:close/>
                  <a:moveTo>
                    <a:pt x="8" y="73"/>
                  </a:moveTo>
                  <a:lnTo>
                    <a:pt x="169" y="73"/>
                  </a:lnTo>
                  <a:lnTo>
                    <a:pt x="169" y="8"/>
                  </a:lnTo>
                  <a:lnTo>
                    <a:pt x="8" y="8"/>
                  </a:lnTo>
                  <a:lnTo>
                    <a:pt x="8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4" name="Freeform 1317"/>
            <p:cNvSpPr>
              <a:spLocks/>
            </p:cNvSpPr>
            <p:nvPr/>
          </p:nvSpPr>
          <p:spPr bwMode="auto">
            <a:xfrm>
              <a:off x="2447154" y="3242298"/>
              <a:ext cx="280988" cy="236538"/>
            </a:xfrm>
            <a:custGeom>
              <a:avLst/>
              <a:gdLst>
                <a:gd name="T0" fmla="*/ 177 w 177"/>
                <a:gd name="T1" fmla="*/ 149 h 149"/>
                <a:gd name="T2" fmla="*/ 169 w 177"/>
                <a:gd name="T3" fmla="*/ 149 h 149"/>
                <a:gd name="T4" fmla="*/ 169 w 177"/>
                <a:gd name="T5" fmla="*/ 8 h 149"/>
                <a:gd name="T6" fmla="*/ 8 w 177"/>
                <a:gd name="T7" fmla="*/ 8 h 149"/>
                <a:gd name="T8" fmla="*/ 8 w 177"/>
                <a:gd name="T9" fmla="*/ 149 h 149"/>
                <a:gd name="T10" fmla="*/ 0 w 177"/>
                <a:gd name="T11" fmla="*/ 149 h 149"/>
                <a:gd name="T12" fmla="*/ 0 w 177"/>
                <a:gd name="T13" fmla="*/ 0 h 149"/>
                <a:gd name="T14" fmla="*/ 177 w 177"/>
                <a:gd name="T15" fmla="*/ 0 h 149"/>
                <a:gd name="T16" fmla="*/ 177 w 177"/>
                <a:gd name="T17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49">
                  <a:moveTo>
                    <a:pt x="177" y="149"/>
                  </a:moveTo>
                  <a:lnTo>
                    <a:pt x="169" y="149"/>
                  </a:lnTo>
                  <a:lnTo>
                    <a:pt x="169" y="8"/>
                  </a:lnTo>
                  <a:lnTo>
                    <a:pt x="8" y="8"/>
                  </a:lnTo>
                  <a:lnTo>
                    <a:pt x="8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177" y="0"/>
                  </a:lnTo>
                  <a:lnTo>
                    <a:pt x="177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5" name="Rectangle 1318"/>
            <p:cNvSpPr>
              <a:spLocks noChangeArrowheads="1"/>
            </p:cNvSpPr>
            <p:nvPr/>
          </p:nvSpPr>
          <p:spPr bwMode="auto">
            <a:xfrm>
              <a:off x="2540816" y="3591548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6" name="Rectangle 1319"/>
            <p:cNvSpPr>
              <a:spLocks noChangeArrowheads="1"/>
            </p:cNvSpPr>
            <p:nvPr/>
          </p:nvSpPr>
          <p:spPr bwMode="auto">
            <a:xfrm>
              <a:off x="2583679" y="3278811"/>
              <a:ext cx="1095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7" name="Rectangle 1320"/>
            <p:cNvSpPr>
              <a:spLocks noChangeArrowheads="1"/>
            </p:cNvSpPr>
            <p:nvPr/>
          </p:nvSpPr>
          <p:spPr bwMode="auto">
            <a:xfrm>
              <a:off x="2583679" y="3307386"/>
              <a:ext cx="650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8" name="Freeform 1321"/>
            <p:cNvSpPr>
              <a:spLocks noEditPoints="1"/>
            </p:cNvSpPr>
            <p:nvPr/>
          </p:nvSpPr>
          <p:spPr bwMode="auto">
            <a:xfrm>
              <a:off x="2475729" y="3270873"/>
              <a:ext cx="71438" cy="71438"/>
            </a:xfrm>
            <a:custGeom>
              <a:avLst/>
              <a:gdLst>
                <a:gd name="T0" fmla="*/ 45 w 45"/>
                <a:gd name="T1" fmla="*/ 45 h 45"/>
                <a:gd name="T2" fmla="*/ 0 w 45"/>
                <a:gd name="T3" fmla="*/ 45 h 45"/>
                <a:gd name="T4" fmla="*/ 0 w 45"/>
                <a:gd name="T5" fmla="*/ 0 h 45"/>
                <a:gd name="T6" fmla="*/ 45 w 45"/>
                <a:gd name="T7" fmla="*/ 0 h 45"/>
                <a:gd name="T8" fmla="*/ 45 w 45"/>
                <a:gd name="T9" fmla="*/ 45 h 45"/>
                <a:gd name="T10" fmla="*/ 9 w 45"/>
                <a:gd name="T11" fmla="*/ 37 h 45"/>
                <a:gd name="T12" fmla="*/ 37 w 45"/>
                <a:gd name="T13" fmla="*/ 37 h 45"/>
                <a:gd name="T14" fmla="*/ 37 w 45"/>
                <a:gd name="T15" fmla="*/ 8 h 45"/>
                <a:gd name="T16" fmla="*/ 9 w 45"/>
                <a:gd name="T17" fmla="*/ 8 h 45"/>
                <a:gd name="T18" fmla="*/ 9 w 45"/>
                <a:gd name="T1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5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45" y="0"/>
                  </a:lnTo>
                  <a:lnTo>
                    <a:pt x="45" y="45"/>
                  </a:lnTo>
                  <a:close/>
                  <a:moveTo>
                    <a:pt x="9" y="37"/>
                  </a:moveTo>
                  <a:lnTo>
                    <a:pt x="37" y="37"/>
                  </a:lnTo>
                  <a:lnTo>
                    <a:pt x="37" y="8"/>
                  </a:lnTo>
                  <a:lnTo>
                    <a:pt x="9" y="8"/>
                  </a:lnTo>
                  <a:lnTo>
                    <a:pt x="9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9" name="Rectangle 1322"/>
            <p:cNvSpPr>
              <a:spLocks noChangeArrowheads="1"/>
            </p:cNvSpPr>
            <p:nvPr/>
          </p:nvSpPr>
          <p:spPr bwMode="auto">
            <a:xfrm>
              <a:off x="2505891" y="329944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0" name="Freeform 1323"/>
            <p:cNvSpPr>
              <a:spLocks noEditPoints="1"/>
            </p:cNvSpPr>
            <p:nvPr/>
          </p:nvSpPr>
          <p:spPr bwMode="auto">
            <a:xfrm>
              <a:off x="2607491" y="3534398"/>
              <a:ext cx="69850" cy="69850"/>
            </a:xfrm>
            <a:custGeom>
              <a:avLst/>
              <a:gdLst>
                <a:gd name="T0" fmla="*/ 44 w 44"/>
                <a:gd name="T1" fmla="*/ 44 h 44"/>
                <a:gd name="T2" fmla="*/ 0 w 44"/>
                <a:gd name="T3" fmla="*/ 44 h 44"/>
                <a:gd name="T4" fmla="*/ 0 w 44"/>
                <a:gd name="T5" fmla="*/ 0 h 44"/>
                <a:gd name="T6" fmla="*/ 44 w 44"/>
                <a:gd name="T7" fmla="*/ 0 h 44"/>
                <a:gd name="T8" fmla="*/ 44 w 44"/>
                <a:gd name="T9" fmla="*/ 44 h 44"/>
                <a:gd name="T10" fmla="*/ 8 w 44"/>
                <a:gd name="T11" fmla="*/ 36 h 44"/>
                <a:gd name="T12" fmla="*/ 36 w 44"/>
                <a:gd name="T13" fmla="*/ 36 h 44"/>
                <a:gd name="T14" fmla="*/ 36 w 44"/>
                <a:gd name="T15" fmla="*/ 8 h 44"/>
                <a:gd name="T16" fmla="*/ 8 w 44"/>
                <a:gd name="T17" fmla="*/ 8 h 44"/>
                <a:gd name="T18" fmla="*/ 8 w 44"/>
                <a:gd name="T1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4">
                  <a:moveTo>
                    <a:pt x="44" y="44"/>
                  </a:moveTo>
                  <a:lnTo>
                    <a:pt x="0" y="44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44"/>
                  </a:lnTo>
                  <a:close/>
                  <a:moveTo>
                    <a:pt x="8" y="36"/>
                  </a:moveTo>
                  <a:lnTo>
                    <a:pt x="36" y="36"/>
                  </a:lnTo>
                  <a:lnTo>
                    <a:pt x="36" y="8"/>
                  </a:lnTo>
                  <a:lnTo>
                    <a:pt x="8" y="8"/>
                  </a:lnTo>
                  <a:lnTo>
                    <a:pt x="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1" name="Rectangle 1324"/>
            <p:cNvSpPr>
              <a:spLocks noChangeArrowheads="1"/>
            </p:cNvSpPr>
            <p:nvPr/>
          </p:nvSpPr>
          <p:spPr bwMode="auto">
            <a:xfrm>
              <a:off x="2636066" y="356297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2" name="Freeform 1325"/>
            <p:cNvSpPr>
              <a:spLocks noEditPoints="1"/>
            </p:cNvSpPr>
            <p:nvPr/>
          </p:nvSpPr>
          <p:spPr bwMode="auto">
            <a:xfrm>
              <a:off x="2570979" y="3497886"/>
              <a:ext cx="234950" cy="142875"/>
            </a:xfrm>
            <a:custGeom>
              <a:avLst/>
              <a:gdLst>
                <a:gd name="T0" fmla="*/ 148 w 148"/>
                <a:gd name="T1" fmla="*/ 90 h 90"/>
                <a:gd name="T2" fmla="*/ 0 w 148"/>
                <a:gd name="T3" fmla="*/ 90 h 90"/>
                <a:gd name="T4" fmla="*/ 0 w 148"/>
                <a:gd name="T5" fmla="*/ 0 h 90"/>
                <a:gd name="T6" fmla="*/ 148 w 148"/>
                <a:gd name="T7" fmla="*/ 0 h 90"/>
                <a:gd name="T8" fmla="*/ 148 w 148"/>
                <a:gd name="T9" fmla="*/ 90 h 90"/>
                <a:gd name="T10" fmla="*/ 9 w 148"/>
                <a:gd name="T11" fmla="*/ 82 h 90"/>
                <a:gd name="T12" fmla="*/ 140 w 148"/>
                <a:gd name="T13" fmla="*/ 82 h 90"/>
                <a:gd name="T14" fmla="*/ 140 w 148"/>
                <a:gd name="T15" fmla="*/ 9 h 90"/>
                <a:gd name="T16" fmla="*/ 9 w 148"/>
                <a:gd name="T17" fmla="*/ 9 h 90"/>
                <a:gd name="T18" fmla="*/ 9 w 148"/>
                <a:gd name="T19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90">
                  <a:moveTo>
                    <a:pt x="148" y="90"/>
                  </a:moveTo>
                  <a:lnTo>
                    <a:pt x="0" y="90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90"/>
                  </a:lnTo>
                  <a:close/>
                  <a:moveTo>
                    <a:pt x="9" y="82"/>
                  </a:moveTo>
                  <a:lnTo>
                    <a:pt x="140" y="82"/>
                  </a:lnTo>
                  <a:lnTo>
                    <a:pt x="140" y="9"/>
                  </a:lnTo>
                  <a:lnTo>
                    <a:pt x="9" y="9"/>
                  </a:lnTo>
                  <a:lnTo>
                    <a:pt x="9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3" name="Rectangle 1326"/>
            <p:cNvSpPr>
              <a:spLocks noChangeArrowheads="1"/>
            </p:cNvSpPr>
            <p:nvPr/>
          </p:nvSpPr>
          <p:spPr bwMode="auto">
            <a:xfrm>
              <a:off x="2693216" y="3540748"/>
              <a:ext cx="698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4" name="Rectangle 1327"/>
            <p:cNvSpPr>
              <a:spLocks noChangeArrowheads="1"/>
            </p:cNvSpPr>
            <p:nvPr/>
          </p:nvSpPr>
          <p:spPr bwMode="auto">
            <a:xfrm>
              <a:off x="2693216" y="3569323"/>
              <a:ext cx="4445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5" name="Freeform 1328"/>
            <p:cNvSpPr>
              <a:spLocks noEditPoints="1"/>
            </p:cNvSpPr>
            <p:nvPr/>
          </p:nvSpPr>
          <p:spPr bwMode="auto">
            <a:xfrm>
              <a:off x="2447154" y="3534398"/>
              <a:ext cx="100013" cy="69850"/>
            </a:xfrm>
            <a:custGeom>
              <a:avLst/>
              <a:gdLst>
                <a:gd name="T0" fmla="*/ 63 w 63"/>
                <a:gd name="T1" fmla="*/ 44 h 44"/>
                <a:gd name="T2" fmla="*/ 0 w 63"/>
                <a:gd name="T3" fmla="*/ 44 h 44"/>
                <a:gd name="T4" fmla="*/ 0 w 63"/>
                <a:gd name="T5" fmla="*/ 0 h 44"/>
                <a:gd name="T6" fmla="*/ 63 w 63"/>
                <a:gd name="T7" fmla="*/ 0 h 44"/>
                <a:gd name="T8" fmla="*/ 63 w 63"/>
                <a:gd name="T9" fmla="*/ 44 h 44"/>
                <a:gd name="T10" fmla="*/ 8 w 63"/>
                <a:gd name="T11" fmla="*/ 36 h 44"/>
                <a:gd name="T12" fmla="*/ 55 w 63"/>
                <a:gd name="T13" fmla="*/ 36 h 44"/>
                <a:gd name="T14" fmla="*/ 55 w 63"/>
                <a:gd name="T15" fmla="*/ 8 h 44"/>
                <a:gd name="T16" fmla="*/ 8 w 63"/>
                <a:gd name="T17" fmla="*/ 8 h 44"/>
                <a:gd name="T18" fmla="*/ 8 w 63"/>
                <a:gd name="T1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44">
                  <a:moveTo>
                    <a:pt x="63" y="44"/>
                  </a:moveTo>
                  <a:lnTo>
                    <a:pt x="0" y="44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44"/>
                  </a:lnTo>
                  <a:close/>
                  <a:moveTo>
                    <a:pt x="8" y="36"/>
                  </a:moveTo>
                  <a:lnTo>
                    <a:pt x="55" y="36"/>
                  </a:lnTo>
                  <a:lnTo>
                    <a:pt x="55" y="8"/>
                  </a:lnTo>
                  <a:lnTo>
                    <a:pt x="8" y="8"/>
                  </a:lnTo>
                  <a:lnTo>
                    <a:pt x="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6" name="Rectangle 1329"/>
            <p:cNvSpPr>
              <a:spLocks noChangeArrowheads="1"/>
            </p:cNvSpPr>
            <p:nvPr/>
          </p:nvSpPr>
          <p:spPr bwMode="auto">
            <a:xfrm>
              <a:off x="2491604" y="356297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7" name="Freeform 1330"/>
            <p:cNvSpPr>
              <a:spLocks noEditPoints="1"/>
            </p:cNvSpPr>
            <p:nvPr/>
          </p:nvSpPr>
          <p:spPr bwMode="auto">
            <a:xfrm>
              <a:off x="2447154" y="3497886"/>
              <a:ext cx="100013" cy="142875"/>
            </a:xfrm>
            <a:custGeom>
              <a:avLst/>
              <a:gdLst>
                <a:gd name="T0" fmla="*/ 63 w 63"/>
                <a:gd name="T1" fmla="*/ 90 h 90"/>
                <a:gd name="T2" fmla="*/ 0 w 63"/>
                <a:gd name="T3" fmla="*/ 90 h 90"/>
                <a:gd name="T4" fmla="*/ 0 w 63"/>
                <a:gd name="T5" fmla="*/ 0 h 90"/>
                <a:gd name="T6" fmla="*/ 63 w 63"/>
                <a:gd name="T7" fmla="*/ 0 h 90"/>
                <a:gd name="T8" fmla="*/ 63 w 63"/>
                <a:gd name="T9" fmla="*/ 90 h 90"/>
                <a:gd name="T10" fmla="*/ 8 w 63"/>
                <a:gd name="T11" fmla="*/ 82 h 90"/>
                <a:gd name="T12" fmla="*/ 55 w 63"/>
                <a:gd name="T13" fmla="*/ 82 h 90"/>
                <a:gd name="T14" fmla="*/ 55 w 63"/>
                <a:gd name="T15" fmla="*/ 9 h 90"/>
                <a:gd name="T16" fmla="*/ 8 w 63"/>
                <a:gd name="T17" fmla="*/ 9 h 90"/>
                <a:gd name="T18" fmla="*/ 8 w 63"/>
                <a:gd name="T19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90">
                  <a:moveTo>
                    <a:pt x="63" y="90"/>
                  </a:moveTo>
                  <a:lnTo>
                    <a:pt x="0" y="90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90"/>
                  </a:lnTo>
                  <a:close/>
                  <a:moveTo>
                    <a:pt x="8" y="82"/>
                  </a:moveTo>
                  <a:lnTo>
                    <a:pt x="55" y="82"/>
                  </a:lnTo>
                  <a:lnTo>
                    <a:pt x="55" y="9"/>
                  </a:lnTo>
                  <a:lnTo>
                    <a:pt x="8" y="9"/>
                  </a:lnTo>
                  <a:lnTo>
                    <a:pt x="8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8" name="Freeform 1331"/>
            <p:cNvSpPr>
              <a:spLocks noEditPoints="1"/>
            </p:cNvSpPr>
            <p:nvPr/>
          </p:nvSpPr>
          <p:spPr bwMode="auto">
            <a:xfrm>
              <a:off x="2761479" y="3242298"/>
              <a:ext cx="44450" cy="195263"/>
            </a:xfrm>
            <a:custGeom>
              <a:avLst/>
              <a:gdLst>
                <a:gd name="T0" fmla="*/ 28 w 28"/>
                <a:gd name="T1" fmla="*/ 123 h 123"/>
                <a:gd name="T2" fmla="*/ 0 w 28"/>
                <a:gd name="T3" fmla="*/ 123 h 123"/>
                <a:gd name="T4" fmla="*/ 0 w 28"/>
                <a:gd name="T5" fmla="*/ 14 h 123"/>
                <a:gd name="T6" fmla="*/ 14 w 28"/>
                <a:gd name="T7" fmla="*/ 0 h 123"/>
                <a:gd name="T8" fmla="*/ 28 w 28"/>
                <a:gd name="T9" fmla="*/ 14 h 123"/>
                <a:gd name="T10" fmla="*/ 28 w 28"/>
                <a:gd name="T11" fmla="*/ 123 h 123"/>
                <a:gd name="T12" fmla="*/ 8 w 28"/>
                <a:gd name="T13" fmla="*/ 116 h 123"/>
                <a:gd name="T14" fmla="*/ 20 w 28"/>
                <a:gd name="T15" fmla="*/ 116 h 123"/>
                <a:gd name="T16" fmla="*/ 20 w 28"/>
                <a:gd name="T17" fmla="*/ 18 h 123"/>
                <a:gd name="T18" fmla="*/ 14 w 28"/>
                <a:gd name="T19" fmla="*/ 12 h 123"/>
                <a:gd name="T20" fmla="*/ 8 w 28"/>
                <a:gd name="T21" fmla="*/ 18 h 123"/>
                <a:gd name="T22" fmla="*/ 8 w 28"/>
                <a:gd name="T23" fmla="*/ 11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23">
                  <a:moveTo>
                    <a:pt x="28" y="123"/>
                  </a:moveTo>
                  <a:lnTo>
                    <a:pt x="0" y="123"/>
                  </a:lnTo>
                  <a:lnTo>
                    <a:pt x="0" y="14"/>
                  </a:lnTo>
                  <a:lnTo>
                    <a:pt x="14" y="0"/>
                  </a:lnTo>
                  <a:lnTo>
                    <a:pt x="28" y="14"/>
                  </a:lnTo>
                  <a:lnTo>
                    <a:pt x="28" y="123"/>
                  </a:lnTo>
                  <a:close/>
                  <a:moveTo>
                    <a:pt x="8" y="116"/>
                  </a:moveTo>
                  <a:lnTo>
                    <a:pt x="20" y="116"/>
                  </a:lnTo>
                  <a:lnTo>
                    <a:pt x="20" y="18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8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9" name="Freeform 1332"/>
            <p:cNvSpPr>
              <a:spLocks noEditPoints="1"/>
            </p:cNvSpPr>
            <p:nvPr/>
          </p:nvSpPr>
          <p:spPr bwMode="auto">
            <a:xfrm>
              <a:off x="2761479" y="3426448"/>
              <a:ext cx="44450" cy="52388"/>
            </a:xfrm>
            <a:custGeom>
              <a:avLst/>
              <a:gdLst>
                <a:gd name="T0" fmla="*/ 27 w 54"/>
                <a:gd name="T1" fmla="*/ 63 h 63"/>
                <a:gd name="T2" fmla="*/ 8 w 54"/>
                <a:gd name="T3" fmla="*/ 55 h 63"/>
                <a:gd name="T4" fmla="*/ 0 w 54"/>
                <a:gd name="T5" fmla="*/ 36 h 63"/>
                <a:gd name="T6" fmla="*/ 0 w 54"/>
                <a:gd name="T7" fmla="*/ 0 h 63"/>
                <a:gd name="T8" fmla="*/ 54 w 54"/>
                <a:gd name="T9" fmla="*/ 0 h 63"/>
                <a:gd name="T10" fmla="*/ 54 w 54"/>
                <a:gd name="T11" fmla="*/ 36 h 63"/>
                <a:gd name="T12" fmla="*/ 46 w 54"/>
                <a:gd name="T13" fmla="*/ 55 h 63"/>
                <a:gd name="T14" fmla="*/ 27 w 54"/>
                <a:gd name="T15" fmla="*/ 63 h 63"/>
                <a:gd name="T16" fmla="*/ 16 w 54"/>
                <a:gd name="T17" fmla="*/ 15 h 63"/>
                <a:gd name="T18" fmla="*/ 16 w 54"/>
                <a:gd name="T19" fmla="*/ 36 h 63"/>
                <a:gd name="T20" fmla="*/ 19 w 54"/>
                <a:gd name="T21" fmla="*/ 44 h 63"/>
                <a:gd name="T22" fmla="*/ 35 w 54"/>
                <a:gd name="T23" fmla="*/ 44 h 63"/>
                <a:gd name="T24" fmla="*/ 38 w 54"/>
                <a:gd name="T25" fmla="*/ 36 h 63"/>
                <a:gd name="T26" fmla="*/ 38 w 54"/>
                <a:gd name="T27" fmla="*/ 15 h 63"/>
                <a:gd name="T28" fmla="*/ 16 w 54"/>
                <a:gd name="T29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63">
                  <a:moveTo>
                    <a:pt x="27" y="63"/>
                  </a:moveTo>
                  <a:cubicBezTo>
                    <a:pt x="20" y="63"/>
                    <a:pt x="13" y="60"/>
                    <a:pt x="8" y="55"/>
                  </a:cubicBezTo>
                  <a:cubicBezTo>
                    <a:pt x="3" y="50"/>
                    <a:pt x="0" y="43"/>
                    <a:pt x="0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43"/>
                    <a:pt x="51" y="50"/>
                    <a:pt x="46" y="55"/>
                  </a:cubicBezTo>
                  <a:cubicBezTo>
                    <a:pt x="41" y="60"/>
                    <a:pt x="34" y="63"/>
                    <a:pt x="27" y="63"/>
                  </a:cubicBezTo>
                  <a:close/>
                  <a:moveTo>
                    <a:pt x="16" y="15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9"/>
                    <a:pt x="17" y="42"/>
                    <a:pt x="19" y="44"/>
                  </a:cubicBezTo>
                  <a:cubicBezTo>
                    <a:pt x="23" y="48"/>
                    <a:pt x="31" y="48"/>
                    <a:pt x="35" y="44"/>
                  </a:cubicBezTo>
                  <a:cubicBezTo>
                    <a:pt x="37" y="42"/>
                    <a:pt x="38" y="39"/>
                    <a:pt x="38" y="36"/>
                  </a:cubicBezTo>
                  <a:cubicBezTo>
                    <a:pt x="38" y="15"/>
                    <a:pt x="38" y="15"/>
                    <a:pt x="38" y="15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0" name="Rectangle 1333"/>
            <p:cNvSpPr>
              <a:spLocks noChangeArrowheads="1"/>
            </p:cNvSpPr>
            <p:nvPr/>
          </p:nvSpPr>
          <p:spPr bwMode="auto">
            <a:xfrm>
              <a:off x="2558279" y="342327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1" name="Rectangle 1334"/>
            <p:cNvSpPr>
              <a:spLocks noChangeArrowheads="1"/>
            </p:cNvSpPr>
            <p:nvPr/>
          </p:nvSpPr>
          <p:spPr bwMode="auto">
            <a:xfrm>
              <a:off x="2580504" y="342327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2" name="Rectangle 1335"/>
            <p:cNvSpPr>
              <a:spLocks noChangeArrowheads="1"/>
            </p:cNvSpPr>
            <p:nvPr/>
          </p:nvSpPr>
          <p:spPr bwMode="auto">
            <a:xfrm>
              <a:off x="2604316" y="342327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3" name="Группа 3862"/>
          <p:cNvGrpSpPr/>
          <p:nvPr/>
        </p:nvGrpSpPr>
        <p:grpSpPr>
          <a:xfrm>
            <a:off x="2279469" y="3316835"/>
            <a:ext cx="317897" cy="277415"/>
            <a:chOff x="3039291" y="3256586"/>
            <a:chExt cx="423863" cy="369887"/>
          </a:xfrm>
          <a:solidFill>
            <a:schemeClr val="accent1"/>
          </a:solidFill>
        </p:grpSpPr>
        <p:sp>
          <p:nvSpPr>
            <p:cNvPr id="2580" name="Freeform 1343"/>
            <p:cNvSpPr>
              <a:spLocks noEditPoints="1"/>
            </p:cNvSpPr>
            <p:nvPr/>
          </p:nvSpPr>
          <p:spPr bwMode="auto">
            <a:xfrm>
              <a:off x="3078979" y="3470898"/>
              <a:ext cx="384175" cy="155575"/>
            </a:xfrm>
            <a:custGeom>
              <a:avLst/>
              <a:gdLst>
                <a:gd name="T0" fmla="*/ 242 w 242"/>
                <a:gd name="T1" fmla="*/ 98 h 98"/>
                <a:gd name="T2" fmla="*/ 0 w 242"/>
                <a:gd name="T3" fmla="*/ 98 h 98"/>
                <a:gd name="T4" fmla="*/ 65 w 242"/>
                <a:gd name="T5" fmla="*/ 32 h 98"/>
                <a:gd name="T6" fmla="*/ 88 w 242"/>
                <a:gd name="T7" fmla="*/ 55 h 98"/>
                <a:gd name="T8" fmla="*/ 144 w 242"/>
                <a:gd name="T9" fmla="*/ 0 h 98"/>
                <a:gd name="T10" fmla="*/ 242 w 242"/>
                <a:gd name="T11" fmla="*/ 98 h 98"/>
                <a:gd name="T12" fmla="*/ 19 w 242"/>
                <a:gd name="T13" fmla="*/ 90 h 98"/>
                <a:gd name="T14" fmla="*/ 222 w 242"/>
                <a:gd name="T15" fmla="*/ 90 h 98"/>
                <a:gd name="T16" fmla="*/ 144 w 242"/>
                <a:gd name="T17" fmla="*/ 11 h 98"/>
                <a:gd name="T18" fmla="*/ 88 w 242"/>
                <a:gd name="T19" fmla="*/ 67 h 98"/>
                <a:gd name="T20" fmla="*/ 65 w 242"/>
                <a:gd name="T21" fmla="*/ 43 h 98"/>
                <a:gd name="T22" fmla="*/ 19 w 242"/>
                <a:gd name="T23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2" h="98">
                  <a:moveTo>
                    <a:pt x="242" y="98"/>
                  </a:moveTo>
                  <a:lnTo>
                    <a:pt x="0" y="98"/>
                  </a:lnTo>
                  <a:lnTo>
                    <a:pt x="65" y="32"/>
                  </a:lnTo>
                  <a:lnTo>
                    <a:pt x="88" y="55"/>
                  </a:lnTo>
                  <a:lnTo>
                    <a:pt x="144" y="0"/>
                  </a:lnTo>
                  <a:lnTo>
                    <a:pt x="242" y="98"/>
                  </a:lnTo>
                  <a:close/>
                  <a:moveTo>
                    <a:pt x="19" y="90"/>
                  </a:moveTo>
                  <a:lnTo>
                    <a:pt x="222" y="90"/>
                  </a:lnTo>
                  <a:lnTo>
                    <a:pt x="144" y="11"/>
                  </a:lnTo>
                  <a:lnTo>
                    <a:pt x="88" y="67"/>
                  </a:lnTo>
                  <a:lnTo>
                    <a:pt x="65" y="43"/>
                  </a:lnTo>
                  <a:lnTo>
                    <a:pt x="19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1" name="Freeform 1344"/>
            <p:cNvSpPr>
              <a:spLocks/>
            </p:cNvSpPr>
            <p:nvPr/>
          </p:nvSpPr>
          <p:spPr bwMode="auto">
            <a:xfrm>
              <a:off x="3328216" y="3451848"/>
              <a:ext cx="114300" cy="112713"/>
            </a:xfrm>
            <a:custGeom>
              <a:avLst/>
              <a:gdLst>
                <a:gd name="T0" fmla="*/ 66 w 72"/>
                <a:gd name="T1" fmla="*/ 71 h 71"/>
                <a:gd name="T2" fmla="*/ 0 w 72"/>
                <a:gd name="T3" fmla="*/ 6 h 71"/>
                <a:gd name="T4" fmla="*/ 6 w 72"/>
                <a:gd name="T5" fmla="*/ 0 h 71"/>
                <a:gd name="T6" fmla="*/ 72 w 72"/>
                <a:gd name="T7" fmla="*/ 65 h 71"/>
                <a:gd name="T8" fmla="*/ 66 w 72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1">
                  <a:moveTo>
                    <a:pt x="66" y="71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2" y="65"/>
                  </a:lnTo>
                  <a:lnTo>
                    <a:pt x="66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2" name="Freeform 1345"/>
            <p:cNvSpPr>
              <a:spLocks/>
            </p:cNvSpPr>
            <p:nvPr/>
          </p:nvSpPr>
          <p:spPr bwMode="auto">
            <a:xfrm>
              <a:off x="3105966" y="3358186"/>
              <a:ext cx="179388" cy="149225"/>
            </a:xfrm>
            <a:custGeom>
              <a:avLst/>
              <a:gdLst>
                <a:gd name="T0" fmla="*/ 6 w 113"/>
                <a:gd name="T1" fmla="*/ 94 h 94"/>
                <a:gd name="T2" fmla="*/ 0 w 113"/>
                <a:gd name="T3" fmla="*/ 89 h 94"/>
                <a:gd name="T4" fmla="*/ 88 w 113"/>
                <a:gd name="T5" fmla="*/ 0 h 94"/>
                <a:gd name="T6" fmla="*/ 113 w 113"/>
                <a:gd name="T7" fmla="*/ 26 h 94"/>
                <a:gd name="T8" fmla="*/ 107 w 113"/>
                <a:gd name="T9" fmla="*/ 31 h 94"/>
                <a:gd name="T10" fmla="*/ 88 w 113"/>
                <a:gd name="T11" fmla="*/ 12 h 94"/>
                <a:gd name="T12" fmla="*/ 6 w 113"/>
                <a:gd name="T1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94">
                  <a:moveTo>
                    <a:pt x="6" y="94"/>
                  </a:moveTo>
                  <a:lnTo>
                    <a:pt x="0" y="89"/>
                  </a:lnTo>
                  <a:lnTo>
                    <a:pt x="88" y="0"/>
                  </a:lnTo>
                  <a:lnTo>
                    <a:pt x="113" y="26"/>
                  </a:lnTo>
                  <a:lnTo>
                    <a:pt x="107" y="31"/>
                  </a:lnTo>
                  <a:lnTo>
                    <a:pt x="88" y="12"/>
                  </a:lnTo>
                  <a:lnTo>
                    <a:pt x="6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3" name="Freeform 1346"/>
            <p:cNvSpPr>
              <a:spLocks/>
            </p:cNvSpPr>
            <p:nvPr/>
          </p:nvSpPr>
          <p:spPr bwMode="auto">
            <a:xfrm>
              <a:off x="3039291" y="3362948"/>
              <a:ext cx="334963" cy="260350"/>
            </a:xfrm>
            <a:custGeom>
              <a:avLst/>
              <a:gdLst>
                <a:gd name="T0" fmla="*/ 6 w 211"/>
                <a:gd name="T1" fmla="*/ 164 h 164"/>
                <a:gd name="T2" fmla="*/ 0 w 211"/>
                <a:gd name="T3" fmla="*/ 159 h 164"/>
                <a:gd name="T4" fmla="*/ 90 w 211"/>
                <a:gd name="T5" fmla="*/ 68 h 164"/>
                <a:gd name="T6" fmla="*/ 113 w 211"/>
                <a:gd name="T7" fmla="*/ 91 h 164"/>
                <a:gd name="T8" fmla="*/ 205 w 211"/>
                <a:gd name="T9" fmla="*/ 0 h 164"/>
                <a:gd name="T10" fmla="*/ 211 w 211"/>
                <a:gd name="T11" fmla="*/ 6 h 164"/>
                <a:gd name="T12" fmla="*/ 113 w 211"/>
                <a:gd name="T13" fmla="*/ 103 h 164"/>
                <a:gd name="T14" fmla="*/ 90 w 211"/>
                <a:gd name="T15" fmla="*/ 80 h 164"/>
                <a:gd name="T16" fmla="*/ 6 w 211"/>
                <a:gd name="T17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164">
                  <a:moveTo>
                    <a:pt x="6" y="164"/>
                  </a:moveTo>
                  <a:lnTo>
                    <a:pt x="0" y="159"/>
                  </a:lnTo>
                  <a:lnTo>
                    <a:pt x="90" y="68"/>
                  </a:lnTo>
                  <a:lnTo>
                    <a:pt x="113" y="91"/>
                  </a:lnTo>
                  <a:lnTo>
                    <a:pt x="205" y="0"/>
                  </a:lnTo>
                  <a:lnTo>
                    <a:pt x="211" y="6"/>
                  </a:lnTo>
                  <a:lnTo>
                    <a:pt x="113" y="103"/>
                  </a:lnTo>
                  <a:lnTo>
                    <a:pt x="90" y="80"/>
                  </a:lnTo>
                  <a:lnTo>
                    <a:pt x="6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4" name="Freeform 1347"/>
            <p:cNvSpPr>
              <a:spLocks/>
            </p:cNvSpPr>
            <p:nvPr/>
          </p:nvSpPr>
          <p:spPr bwMode="auto">
            <a:xfrm>
              <a:off x="3325041" y="3361361"/>
              <a:ext cx="50800" cy="50800"/>
            </a:xfrm>
            <a:custGeom>
              <a:avLst/>
              <a:gdLst>
                <a:gd name="T0" fmla="*/ 32 w 32"/>
                <a:gd name="T1" fmla="*/ 32 h 32"/>
                <a:gd name="T2" fmla="*/ 23 w 32"/>
                <a:gd name="T3" fmla="*/ 32 h 32"/>
                <a:gd name="T4" fmla="*/ 23 w 32"/>
                <a:gd name="T5" fmla="*/ 8 h 32"/>
                <a:gd name="T6" fmla="*/ 0 w 32"/>
                <a:gd name="T7" fmla="*/ 8 h 32"/>
                <a:gd name="T8" fmla="*/ 0 w 32"/>
                <a:gd name="T9" fmla="*/ 0 h 32"/>
                <a:gd name="T10" fmla="*/ 32 w 32"/>
                <a:gd name="T11" fmla="*/ 0 h 32"/>
                <a:gd name="T12" fmla="*/ 32 w 3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32"/>
                  </a:moveTo>
                  <a:lnTo>
                    <a:pt x="23" y="32"/>
                  </a:lnTo>
                  <a:lnTo>
                    <a:pt x="23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5" name="Freeform 1348"/>
            <p:cNvSpPr>
              <a:spLocks noEditPoints="1"/>
            </p:cNvSpPr>
            <p:nvPr/>
          </p:nvSpPr>
          <p:spPr bwMode="auto">
            <a:xfrm>
              <a:off x="3239316" y="3256586"/>
              <a:ext cx="90488" cy="66675"/>
            </a:xfrm>
            <a:custGeom>
              <a:avLst/>
              <a:gdLst>
                <a:gd name="T0" fmla="*/ 57 w 57"/>
                <a:gd name="T1" fmla="*/ 42 h 42"/>
                <a:gd name="T2" fmla="*/ 0 w 57"/>
                <a:gd name="T3" fmla="*/ 42 h 42"/>
                <a:gd name="T4" fmla="*/ 0 w 57"/>
                <a:gd name="T5" fmla="*/ 0 h 42"/>
                <a:gd name="T6" fmla="*/ 57 w 57"/>
                <a:gd name="T7" fmla="*/ 0 h 42"/>
                <a:gd name="T8" fmla="*/ 46 w 57"/>
                <a:gd name="T9" fmla="*/ 21 h 42"/>
                <a:gd name="T10" fmla="*/ 57 w 57"/>
                <a:gd name="T11" fmla="*/ 42 h 42"/>
                <a:gd name="T12" fmla="*/ 8 w 57"/>
                <a:gd name="T13" fmla="*/ 34 h 42"/>
                <a:gd name="T14" fmla="*/ 43 w 57"/>
                <a:gd name="T15" fmla="*/ 34 h 42"/>
                <a:gd name="T16" fmla="*/ 36 w 57"/>
                <a:gd name="T17" fmla="*/ 21 h 42"/>
                <a:gd name="T18" fmla="*/ 43 w 57"/>
                <a:gd name="T19" fmla="*/ 8 h 42"/>
                <a:gd name="T20" fmla="*/ 8 w 57"/>
                <a:gd name="T21" fmla="*/ 8 h 42"/>
                <a:gd name="T22" fmla="*/ 8 w 57"/>
                <a:gd name="T2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42">
                  <a:moveTo>
                    <a:pt x="5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57" y="0"/>
                  </a:lnTo>
                  <a:lnTo>
                    <a:pt x="46" y="21"/>
                  </a:lnTo>
                  <a:lnTo>
                    <a:pt x="57" y="42"/>
                  </a:lnTo>
                  <a:close/>
                  <a:moveTo>
                    <a:pt x="8" y="34"/>
                  </a:moveTo>
                  <a:lnTo>
                    <a:pt x="43" y="34"/>
                  </a:lnTo>
                  <a:lnTo>
                    <a:pt x="36" y="21"/>
                  </a:lnTo>
                  <a:lnTo>
                    <a:pt x="43" y="8"/>
                  </a:lnTo>
                  <a:lnTo>
                    <a:pt x="8" y="8"/>
                  </a:lnTo>
                  <a:lnTo>
                    <a:pt x="8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6" name="Rectangle 1349"/>
            <p:cNvSpPr>
              <a:spLocks noChangeArrowheads="1"/>
            </p:cNvSpPr>
            <p:nvPr/>
          </p:nvSpPr>
          <p:spPr bwMode="auto">
            <a:xfrm>
              <a:off x="3239316" y="3264523"/>
              <a:ext cx="12700" cy="1031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3" name="Группа 3892"/>
          <p:cNvGrpSpPr/>
          <p:nvPr/>
        </p:nvGrpSpPr>
        <p:grpSpPr>
          <a:xfrm>
            <a:off x="5011971" y="1924994"/>
            <a:ext cx="244078" cy="269081"/>
            <a:chOff x="5796779" y="1400798"/>
            <a:chExt cx="325437" cy="358775"/>
          </a:xfrm>
          <a:solidFill>
            <a:schemeClr val="accent1"/>
          </a:solidFill>
        </p:grpSpPr>
        <p:sp>
          <p:nvSpPr>
            <p:cNvPr id="2601" name="Freeform 1364"/>
            <p:cNvSpPr>
              <a:spLocks noEditPoints="1"/>
            </p:cNvSpPr>
            <p:nvPr/>
          </p:nvSpPr>
          <p:spPr bwMode="auto">
            <a:xfrm>
              <a:off x="5826941" y="1556373"/>
              <a:ext cx="47625" cy="47625"/>
            </a:xfrm>
            <a:custGeom>
              <a:avLst/>
              <a:gdLst>
                <a:gd name="T0" fmla="*/ 28 w 57"/>
                <a:gd name="T1" fmla="*/ 0 h 57"/>
                <a:gd name="T2" fmla="*/ 0 w 57"/>
                <a:gd name="T3" fmla="*/ 29 h 57"/>
                <a:gd name="T4" fmla="*/ 28 w 57"/>
                <a:gd name="T5" fmla="*/ 57 h 57"/>
                <a:gd name="T6" fmla="*/ 57 w 57"/>
                <a:gd name="T7" fmla="*/ 29 h 57"/>
                <a:gd name="T8" fmla="*/ 28 w 57"/>
                <a:gd name="T9" fmla="*/ 0 h 57"/>
                <a:gd name="T10" fmla="*/ 28 w 57"/>
                <a:gd name="T11" fmla="*/ 42 h 57"/>
                <a:gd name="T12" fmla="*/ 15 w 57"/>
                <a:gd name="T13" fmla="*/ 29 h 57"/>
                <a:gd name="T14" fmla="*/ 28 w 57"/>
                <a:gd name="T15" fmla="*/ 16 h 57"/>
                <a:gd name="T16" fmla="*/ 41 w 57"/>
                <a:gd name="T17" fmla="*/ 29 h 57"/>
                <a:gd name="T18" fmla="*/ 28 w 57"/>
                <a:gd name="T19" fmla="*/ 4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8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4"/>
                    <a:pt x="13" y="57"/>
                    <a:pt x="28" y="57"/>
                  </a:cubicBezTo>
                  <a:cubicBezTo>
                    <a:pt x="44" y="57"/>
                    <a:pt x="57" y="44"/>
                    <a:pt x="57" y="29"/>
                  </a:cubicBezTo>
                  <a:cubicBezTo>
                    <a:pt x="57" y="13"/>
                    <a:pt x="44" y="0"/>
                    <a:pt x="28" y="0"/>
                  </a:cubicBezTo>
                  <a:close/>
                  <a:moveTo>
                    <a:pt x="28" y="42"/>
                  </a:moveTo>
                  <a:cubicBezTo>
                    <a:pt x="21" y="42"/>
                    <a:pt x="15" y="36"/>
                    <a:pt x="15" y="29"/>
                  </a:cubicBezTo>
                  <a:cubicBezTo>
                    <a:pt x="15" y="21"/>
                    <a:pt x="21" y="16"/>
                    <a:pt x="28" y="16"/>
                  </a:cubicBezTo>
                  <a:cubicBezTo>
                    <a:pt x="36" y="16"/>
                    <a:pt x="41" y="21"/>
                    <a:pt x="41" y="29"/>
                  </a:cubicBezTo>
                  <a:cubicBezTo>
                    <a:pt x="41" y="36"/>
                    <a:pt x="36" y="42"/>
                    <a:pt x="28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2" name="Freeform 1365"/>
            <p:cNvSpPr>
              <a:spLocks noEditPoints="1"/>
            </p:cNvSpPr>
            <p:nvPr/>
          </p:nvSpPr>
          <p:spPr bwMode="auto">
            <a:xfrm>
              <a:off x="6044429" y="1430961"/>
              <a:ext cx="47625" cy="47625"/>
            </a:xfrm>
            <a:custGeom>
              <a:avLst/>
              <a:gdLst>
                <a:gd name="T0" fmla="*/ 28 w 57"/>
                <a:gd name="T1" fmla="*/ 57 h 57"/>
                <a:gd name="T2" fmla="*/ 0 w 57"/>
                <a:gd name="T3" fmla="*/ 28 h 57"/>
                <a:gd name="T4" fmla="*/ 28 w 57"/>
                <a:gd name="T5" fmla="*/ 0 h 57"/>
                <a:gd name="T6" fmla="*/ 57 w 57"/>
                <a:gd name="T7" fmla="*/ 28 h 57"/>
                <a:gd name="T8" fmla="*/ 28 w 57"/>
                <a:gd name="T9" fmla="*/ 57 h 57"/>
                <a:gd name="T10" fmla="*/ 28 w 57"/>
                <a:gd name="T11" fmla="*/ 15 h 57"/>
                <a:gd name="T12" fmla="*/ 15 w 57"/>
                <a:gd name="T13" fmla="*/ 28 h 57"/>
                <a:gd name="T14" fmla="*/ 28 w 57"/>
                <a:gd name="T15" fmla="*/ 41 h 57"/>
                <a:gd name="T16" fmla="*/ 41 w 57"/>
                <a:gd name="T17" fmla="*/ 28 h 57"/>
                <a:gd name="T18" fmla="*/ 28 w 57"/>
                <a:gd name="T19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8" y="57"/>
                  </a:moveTo>
                  <a:cubicBezTo>
                    <a:pt x="12" y="57"/>
                    <a:pt x="0" y="44"/>
                    <a:pt x="0" y="28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44" y="0"/>
                    <a:pt x="57" y="12"/>
                    <a:pt x="57" y="28"/>
                  </a:cubicBezTo>
                  <a:cubicBezTo>
                    <a:pt x="57" y="44"/>
                    <a:pt x="44" y="57"/>
                    <a:pt x="28" y="57"/>
                  </a:cubicBezTo>
                  <a:close/>
                  <a:moveTo>
                    <a:pt x="28" y="15"/>
                  </a:moveTo>
                  <a:cubicBezTo>
                    <a:pt x="21" y="15"/>
                    <a:pt x="15" y="21"/>
                    <a:pt x="15" y="28"/>
                  </a:cubicBezTo>
                  <a:cubicBezTo>
                    <a:pt x="15" y="35"/>
                    <a:pt x="21" y="41"/>
                    <a:pt x="28" y="41"/>
                  </a:cubicBezTo>
                  <a:cubicBezTo>
                    <a:pt x="35" y="41"/>
                    <a:pt x="41" y="35"/>
                    <a:pt x="41" y="28"/>
                  </a:cubicBezTo>
                  <a:cubicBezTo>
                    <a:pt x="41" y="21"/>
                    <a:pt x="35" y="15"/>
                    <a:pt x="2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3" name="Freeform 1366"/>
            <p:cNvSpPr>
              <a:spLocks noEditPoints="1"/>
            </p:cNvSpPr>
            <p:nvPr/>
          </p:nvSpPr>
          <p:spPr bwMode="auto">
            <a:xfrm>
              <a:off x="6044429" y="1681786"/>
              <a:ext cx="47625" cy="47625"/>
            </a:xfrm>
            <a:custGeom>
              <a:avLst/>
              <a:gdLst>
                <a:gd name="T0" fmla="*/ 28 w 57"/>
                <a:gd name="T1" fmla="*/ 57 h 57"/>
                <a:gd name="T2" fmla="*/ 0 w 57"/>
                <a:gd name="T3" fmla="*/ 28 h 57"/>
                <a:gd name="T4" fmla="*/ 28 w 57"/>
                <a:gd name="T5" fmla="*/ 0 h 57"/>
                <a:gd name="T6" fmla="*/ 57 w 57"/>
                <a:gd name="T7" fmla="*/ 28 h 57"/>
                <a:gd name="T8" fmla="*/ 28 w 57"/>
                <a:gd name="T9" fmla="*/ 57 h 57"/>
                <a:gd name="T10" fmla="*/ 28 w 57"/>
                <a:gd name="T11" fmla="*/ 15 h 57"/>
                <a:gd name="T12" fmla="*/ 15 w 57"/>
                <a:gd name="T13" fmla="*/ 28 h 57"/>
                <a:gd name="T14" fmla="*/ 28 w 57"/>
                <a:gd name="T15" fmla="*/ 41 h 57"/>
                <a:gd name="T16" fmla="*/ 41 w 57"/>
                <a:gd name="T17" fmla="*/ 28 h 57"/>
                <a:gd name="T18" fmla="*/ 28 w 57"/>
                <a:gd name="T19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8" y="57"/>
                  </a:moveTo>
                  <a:cubicBezTo>
                    <a:pt x="12" y="57"/>
                    <a:pt x="0" y="44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44" y="0"/>
                    <a:pt x="57" y="13"/>
                    <a:pt x="57" y="28"/>
                  </a:cubicBezTo>
                  <a:cubicBezTo>
                    <a:pt x="57" y="44"/>
                    <a:pt x="44" y="57"/>
                    <a:pt x="28" y="57"/>
                  </a:cubicBezTo>
                  <a:close/>
                  <a:moveTo>
                    <a:pt x="28" y="15"/>
                  </a:moveTo>
                  <a:cubicBezTo>
                    <a:pt x="21" y="15"/>
                    <a:pt x="15" y="21"/>
                    <a:pt x="15" y="28"/>
                  </a:cubicBezTo>
                  <a:cubicBezTo>
                    <a:pt x="15" y="35"/>
                    <a:pt x="21" y="41"/>
                    <a:pt x="28" y="41"/>
                  </a:cubicBezTo>
                  <a:cubicBezTo>
                    <a:pt x="35" y="41"/>
                    <a:pt x="41" y="35"/>
                    <a:pt x="41" y="28"/>
                  </a:cubicBezTo>
                  <a:cubicBezTo>
                    <a:pt x="41" y="21"/>
                    <a:pt x="35" y="15"/>
                    <a:pt x="2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4" name="Rectangle 1367"/>
            <p:cNvSpPr>
              <a:spLocks noChangeArrowheads="1"/>
            </p:cNvSpPr>
            <p:nvPr/>
          </p:nvSpPr>
          <p:spPr bwMode="auto">
            <a:xfrm>
              <a:off x="5955529" y="157383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5" name="Rectangle 1368"/>
            <p:cNvSpPr>
              <a:spLocks noChangeArrowheads="1"/>
            </p:cNvSpPr>
            <p:nvPr/>
          </p:nvSpPr>
          <p:spPr bwMode="auto">
            <a:xfrm>
              <a:off x="5982516" y="157383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6" name="Rectangle 1369"/>
            <p:cNvSpPr>
              <a:spLocks noChangeArrowheads="1"/>
            </p:cNvSpPr>
            <p:nvPr/>
          </p:nvSpPr>
          <p:spPr bwMode="auto">
            <a:xfrm>
              <a:off x="6007916" y="157383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7" name="Freeform 1370"/>
            <p:cNvSpPr>
              <a:spLocks/>
            </p:cNvSpPr>
            <p:nvPr/>
          </p:nvSpPr>
          <p:spPr bwMode="auto">
            <a:xfrm>
              <a:off x="5888854" y="1496048"/>
              <a:ext cx="100013" cy="66675"/>
            </a:xfrm>
            <a:custGeom>
              <a:avLst/>
              <a:gdLst>
                <a:gd name="T0" fmla="*/ 4 w 63"/>
                <a:gd name="T1" fmla="*/ 42 h 42"/>
                <a:gd name="T2" fmla="*/ 0 w 63"/>
                <a:gd name="T3" fmla="*/ 35 h 42"/>
                <a:gd name="T4" fmla="*/ 59 w 63"/>
                <a:gd name="T5" fmla="*/ 0 h 42"/>
                <a:gd name="T6" fmla="*/ 63 w 63"/>
                <a:gd name="T7" fmla="*/ 7 h 42"/>
                <a:gd name="T8" fmla="*/ 4 w 6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2">
                  <a:moveTo>
                    <a:pt x="4" y="42"/>
                  </a:moveTo>
                  <a:lnTo>
                    <a:pt x="0" y="35"/>
                  </a:lnTo>
                  <a:lnTo>
                    <a:pt x="59" y="0"/>
                  </a:lnTo>
                  <a:lnTo>
                    <a:pt x="63" y="7"/>
                  </a:lnTo>
                  <a:lnTo>
                    <a:pt x="4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8" name="Freeform 1371"/>
            <p:cNvSpPr>
              <a:spLocks noEditPoints="1"/>
            </p:cNvSpPr>
            <p:nvPr/>
          </p:nvSpPr>
          <p:spPr bwMode="auto">
            <a:xfrm>
              <a:off x="5796779" y="1526211"/>
              <a:ext cx="107950" cy="107950"/>
            </a:xfrm>
            <a:custGeom>
              <a:avLst/>
              <a:gdLst>
                <a:gd name="T0" fmla="*/ 64 w 129"/>
                <a:gd name="T1" fmla="*/ 129 h 129"/>
                <a:gd name="T2" fmla="*/ 0 w 129"/>
                <a:gd name="T3" fmla="*/ 65 h 129"/>
                <a:gd name="T4" fmla="*/ 64 w 129"/>
                <a:gd name="T5" fmla="*/ 0 h 129"/>
                <a:gd name="T6" fmla="*/ 129 w 129"/>
                <a:gd name="T7" fmla="*/ 65 h 129"/>
                <a:gd name="T8" fmla="*/ 64 w 129"/>
                <a:gd name="T9" fmla="*/ 129 h 129"/>
                <a:gd name="T10" fmla="*/ 64 w 129"/>
                <a:gd name="T11" fmla="*/ 16 h 129"/>
                <a:gd name="T12" fmla="*/ 15 w 129"/>
                <a:gd name="T13" fmla="*/ 65 h 129"/>
                <a:gd name="T14" fmla="*/ 64 w 129"/>
                <a:gd name="T15" fmla="*/ 114 h 129"/>
                <a:gd name="T16" fmla="*/ 113 w 129"/>
                <a:gd name="T17" fmla="*/ 65 h 129"/>
                <a:gd name="T18" fmla="*/ 64 w 129"/>
                <a:gd name="T19" fmla="*/ 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29">
                  <a:moveTo>
                    <a:pt x="64" y="129"/>
                  </a:moveTo>
                  <a:cubicBezTo>
                    <a:pt x="29" y="129"/>
                    <a:pt x="0" y="100"/>
                    <a:pt x="0" y="65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00" y="0"/>
                    <a:pt x="129" y="29"/>
                    <a:pt x="129" y="65"/>
                  </a:cubicBezTo>
                  <a:cubicBezTo>
                    <a:pt x="129" y="100"/>
                    <a:pt x="100" y="129"/>
                    <a:pt x="64" y="129"/>
                  </a:cubicBezTo>
                  <a:close/>
                  <a:moveTo>
                    <a:pt x="64" y="16"/>
                  </a:moveTo>
                  <a:cubicBezTo>
                    <a:pt x="37" y="16"/>
                    <a:pt x="15" y="38"/>
                    <a:pt x="15" y="65"/>
                  </a:cubicBezTo>
                  <a:cubicBezTo>
                    <a:pt x="15" y="92"/>
                    <a:pt x="37" y="114"/>
                    <a:pt x="64" y="114"/>
                  </a:cubicBezTo>
                  <a:cubicBezTo>
                    <a:pt x="91" y="114"/>
                    <a:pt x="113" y="92"/>
                    <a:pt x="113" y="65"/>
                  </a:cubicBezTo>
                  <a:cubicBezTo>
                    <a:pt x="113" y="38"/>
                    <a:pt x="91" y="16"/>
                    <a:pt x="6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9" name="Freeform 1372"/>
            <p:cNvSpPr>
              <a:spLocks noEditPoints="1"/>
            </p:cNvSpPr>
            <p:nvPr/>
          </p:nvSpPr>
          <p:spPr bwMode="auto">
            <a:xfrm>
              <a:off x="6014266" y="1400798"/>
              <a:ext cx="107950" cy="107950"/>
            </a:xfrm>
            <a:custGeom>
              <a:avLst/>
              <a:gdLst>
                <a:gd name="T0" fmla="*/ 64 w 129"/>
                <a:gd name="T1" fmla="*/ 129 h 129"/>
                <a:gd name="T2" fmla="*/ 0 w 129"/>
                <a:gd name="T3" fmla="*/ 64 h 129"/>
                <a:gd name="T4" fmla="*/ 64 w 129"/>
                <a:gd name="T5" fmla="*/ 0 h 129"/>
                <a:gd name="T6" fmla="*/ 129 w 129"/>
                <a:gd name="T7" fmla="*/ 64 h 129"/>
                <a:gd name="T8" fmla="*/ 64 w 129"/>
                <a:gd name="T9" fmla="*/ 129 h 129"/>
                <a:gd name="T10" fmla="*/ 64 w 129"/>
                <a:gd name="T11" fmla="*/ 15 h 129"/>
                <a:gd name="T12" fmla="*/ 15 w 129"/>
                <a:gd name="T13" fmla="*/ 64 h 129"/>
                <a:gd name="T14" fmla="*/ 64 w 129"/>
                <a:gd name="T15" fmla="*/ 113 h 129"/>
                <a:gd name="T16" fmla="*/ 113 w 129"/>
                <a:gd name="T17" fmla="*/ 64 h 129"/>
                <a:gd name="T18" fmla="*/ 64 w 129"/>
                <a:gd name="T19" fmla="*/ 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29">
                  <a:moveTo>
                    <a:pt x="64" y="129"/>
                  </a:moveTo>
                  <a:cubicBezTo>
                    <a:pt x="29" y="129"/>
                    <a:pt x="0" y="100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100"/>
                    <a:pt x="100" y="129"/>
                    <a:pt x="64" y="129"/>
                  </a:cubicBezTo>
                  <a:close/>
                  <a:moveTo>
                    <a:pt x="64" y="15"/>
                  </a:moveTo>
                  <a:cubicBezTo>
                    <a:pt x="37" y="15"/>
                    <a:pt x="15" y="37"/>
                    <a:pt x="15" y="64"/>
                  </a:cubicBezTo>
                  <a:cubicBezTo>
                    <a:pt x="15" y="91"/>
                    <a:pt x="37" y="113"/>
                    <a:pt x="64" y="113"/>
                  </a:cubicBezTo>
                  <a:cubicBezTo>
                    <a:pt x="91" y="113"/>
                    <a:pt x="113" y="91"/>
                    <a:pt x="113" y="64"/>
                  </a:cubicBezTo>
                  <a:cubicBezTo>
                    <a:pt x="113" y="37"/>
                    <a:pt x="91" y="15"/>
                    <a:pt x="6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0" name="Freeform 1373"/>
            <p:cNvSpPr>
              <a:spLocks noEditPoints="1"/>
            </p:cNvSpPr>
            <p:nvPr/>
          </p:nvSpPr>
          <p:spPr bwMode="auto">
            <a:xfrm>
              <a:off x="6014266" y="1651623"/>
              <a:ext cx="107950" cy="107950"/>
            </a:xfrm>
            <a:custGeom>
              <a:avLst/>
              <a:gdLst>
                <a:gd name="T0" fmla="*/ 64 w 129"/>
                <a:gd name="T1" fmla="*/ 129 h 129"/>
                <a:gd name="T2" fmla="*/ 0 w 129"/>
                <a:gd name="T3" fmla="*/ 64 h 129"/>
                <a:gd name="T4" fmla="*/ 64 w 129"/>
                <a:gd name="T5" fmla="*/ 0 h 129"/>
                <a:gd name="T6" fmla="*/ 129 w 129"/>
                <a:gd name="T7" fmla="*/ 64 h 129"/>
                <a:gd name="T8" fmla="*/ 64 w 129"/>
                <a:gd name="T9" fmla="*/ 129 h 129"/>
                <a:gd name="T10" fmla="*/ 64 w 129"/>
                <a:gd name="T11" fmla="*/ 15 h 129"/>
                <a:gd name="T12" fmla="*/ 15 w 129"/>
                <a:gd name="T13" fmla="*/ 64 h 129"/>
                <a:gd name="T14" fmla="*/ 64 w 129"/>
                <a:gd name="T15" fmla="*/ 113 h 129"/>
                <a:gd name="T16" fmla="*/ 113 w 129"/>
                <a:gd name="T17" fmla="*/ 64 h 129"/>
                <a:gd name="T18" fmla="*/ 64 w 129"/>
                <a:gd name="T19" fmla="*/ 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29">
                  <a:moveTo>
                    <a:pt x="64" y="129"/>
                  </a:moveTo>
                  <a:cubicBezTo>
                    <a:pt x="29" y="129"/>
                    <a:pt x="0" y="100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00" y="0"/>
                    <a:pt x="129" y="29"/>
                    <a:pt x="129" y="64"/>
                  </a:cubicBezTo>
                  <a:cubicBezTo>
                    <a:pt x="129" y="100"/>
                    <a:pt x="100" y="129"/>
                    <a:pt x="64" y="129"/>
                  </a:cubicBezTo>
                  <a:close/>
                  <a:moveTo>
                    <a:pt x="64" y="15"/>
                  </a:moveTo>
                  <a:cubicBezTo>
                    <a:pt x="37" y="15"/>
                    <a:pt x="15" y="37"/>
                    <a:pt x="15" y="64"/>
                  </a:cubicBezTo>
                  <a:cubicBezTo>
                    <a:pt x="15" y="91"/>
                    <a:pt x="37" y="113"/>
                    <a:pt x="64" y="113"/>
                  </a:cubicBezTo>
                  <a:cubicBezTo>
                    <a:pt x="91" y="113"/>
                    <a:pt x="113" y="91"/>
                    <a:pt x="113" y="64"/>
                  </a:cubicBezTo>
                  <a:cubicBezTo>
                    <a:pt x="113" y="37"/>
                    <a:pt x="91" y="15"/>
                    <a:pt x="6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1" name="Freeform 1374"/>
            <p:cNvSpPr>
              <a:spLocks/>
            </p:cNvSpPr>
            <p:nvPr/>
          </p:nvSpPr>
          <p:spPr bwMode="auto">
            <a:xfrm>
              <a:off x="5917429" y="1615111"/>
              <a:ext cx="112713" cy="73025"/>
            </a:xfrm>
            <a:custGeom>
              <a:avLst/>
              <a:gdLst>
                <a:gd name="T0" fmla="*/ 67 w 71"/>
                <a:gd name="T1" fmla="*/ 46 h 46"/>
                <a:gd name="T2" fmla="*/ 0 w 71"/>
                <a:gd name="T3" fmla="*/ 7 h 46"/>
                <a:gd name="T4" fmla="*/ 4 w 71"/>
                <a:gd name="T5" fmla="*/ 0 h 46"/>
                <a:gd name="T6" fmla="*/ 71 w 71"/>
                <a:gd name="T7" fmla="*/ 39 h 46"/>
                <a:gd name="T8" fmla="*/ 67 w 71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6">
                  <a:moveTo>
                    <a:pt x="67" y="46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71" y="39"/>
                  </a:lnTo>
                  <a:lnTo>
                    <a:pt x="67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4" name="Группа 3893"/>
          <p:cNvGrpSpPr/>
          <p:nvPr/>
        </p:nvGrpSpPr>
        <p:grpSpPr>
          <a:xfrm>
            <a:off x="5469170" y="1924994"/>
            <a:ext cx="258366" cy="264319"/>
            <a:chOff x="6406379" y="1400798"/>
            <a:chExt cx="344488" cy="352425"/>
          </a:xfrm>
          <a:solidFill>
            <a:schemeClr val="accent1"/>
          </a:solidFill>
        </p:grpSpPr>
        <p:sp>
          <p:nvSpPr>
            <p:cNvPr id="2617" name="Freeform 1380"/>
            <p:cNvSpPr>
              <a:spLocks noEditPoints="1"/>
            </p:cNvSpPr>
            <p:nvPr/>
          </p:nvSpPr>
          <p:spPr bwMode="auto">
            <a:xfrm>
              <a:off x="6439716" y="1435723"/>
              <a:ext cx="276225" cy="234950"/>
            </a:xfrm>
            <a:custGeom>
              <a:avLst/>
              <a:gdLst>
                <a:gd name="T0" fmla="*/ 165 w 331"/>
                <a:gd name="T1" fmla="*/ 281 h 281"/>
                <a:gd name="T2" fmla="*/ 0 w 331"/>
                <a:gd name="T3" fmla="*/ 140 h 281"/>
                <a:gd name="T4" fmla="*/ 165 w 331"/>
                <a:gd name="T5" fmla="*/ 0 h 281"/>
                <a:gd name="T6" fmla="*/ 331 w 331"/>
                <a:gd name="T7" fmla="*/ 140 h 281"/>
                <a:gd name="T8" fmla="*/ 165 w 331"/>
                <a:gd name="T9" fmla="*/ 281 h 281"/>
                <a:gd name="T10" fmla="*/ 165 w 331"/>
                <a:gd name="T11" fmla="*/ 16 h 281"/>
                <a:gd name="T12" fmla="*/ 16 w 331"/>
                <a:gd name="T13" fmla="*/ 140 h 281"/>
                <a:gd name="T14" fmla="*/ 165 w 331"/>
                <a:gd name="T15" fmla="*/ 265 h 281"/>
                <a:gd name="T16" fmla="*/ 315 w 331"/>
                <a:gd name="T17" fmla="*/ 140 h 281"/>
                <a:gd name="T18" fmla="*/ 165 w 331"/>
                <a:gd name="T19" fmla="*/ 16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281">
                  <a:moveTo>
                    <a:pt x="165" y="281"/>
                  </a:moveTo>
                  <a:cubicBezTo>
                    <a:pt x="74" y="281"/>
                    <a:pt x="0" y="218"/>
                    <a:pt x="0" y="140"/>
                  </a:cubicBezTo>
                  <a:cubicBezTo>
                    <a:pt x="0" y="63"/>
                    <a:pt x="74" y="0"/>
                    <a:pt x="165" y="0"/>
                  </a:cubicBezTo>
                  <a:cubicBezTo>
                    <a:pt x="257" y="0"/>
                    <a:pt x="331" y="63"/>
                    <a:pt x="331" y="140"/>
                  </a:cubicBezTo>
                  <a:cubicBezTo>
                    <a:pt x="331" y="218"/>
                    <a:pt x="257" y="281"/>
                    <a:pt x="165" y="281"/>
                  </a:cubicBezTo>
                  <a:close/>
                  <a:moveTo>
                    <a:pt x="165" y="16"/>
                  </a:moveTo>
                  <a:cubicBezTo>
                    <a:pt x="83" y="16"/>
                    <a:pt x="16" y="72"/>
                    <a:pt x="16" y="140"/>
                  </a:cubicBezTo>
                  <a:cubicBezTo>
                    <a:pt x="16" y="209"/>
                    <a:pt x="83" y="265"/>
                    <a:pt x="165" y="265"/>
                  </a:cubicBezTo>
                  <a:cubicBezTo>
                    <a:pt x="248" y="265"/>
                    <a:pt x="315" y="209"/>
                    <a:pt x="315" y="140"/>
                  </a:cubicBezTo>
                  <a:cubicBezTo>
                    <a:pt x="315" y="72"/>
                    <a:pt x="248" y="16"/>
                    <a:pt x="16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8" name="Freeform 1381"/>
            <p:cNvSpPr>
              <a:spLocks/>
            </p:cNvSpPr>
            <p:nvPr/>
          </p:nvSpPr>
          <p:spPr bwMode="auto">
            <a:xfrm>
              <a:off x="6506391" y="1507161"/>
              <a:ext cx="57150" cy="28575"/>
            </a:xfrm>
            <a:custGeom>
              <a:avLst/>
              <a:gdLst>
                <a:gd name="T0" fmla="*/ 34 w 67"/>
                <a:gd name="T1" fmla="*/ 34 h 34"/>
                <a:gd name="T2" fmla="*/ 0 w 67"/>
                <a:gd name="T3" fmla="*/ 0 h 34"/>
                <a:gd name="T4" fmla="*/ 16 w 67"/>
                <a:gd name="T5" fmla="*/ 0 h 34"/>
                <a:gd name="T6" fmla="*/ 34 w 67"/>
                <a:gd name="T7" fmla="*/ 18 h 34"/>
                <a:gd name="T8" fmla="*/ 52 w 67"/>
                <a:gd name="T9" fmla="*/ 0 h 34"/>
                <a:gd name="T10" fmla="*/ 67 w 67"/>
                <a:gd name="T11" fmla="*/ 0 h 34"/>
                <a:gd name="T12" fmla="*/ 34 w 67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15" y="34"/>
                    <a:pt x="0" y="19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0"/>
                    <a:pt x="24" y="18"/>
                    <a:pt x="34" y="18"/>
                  </a:cubicBezTo>
                  <a:cubicBezTo>
                    <a:pt x="44" y="18"/>
                    <a:pt x="52" y="10"/>
                    <a:pt x="5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9"/>
                    <a:pt x="52" y="34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9" name="Freeform 1382"/>
            <p:cNvSpPr>
              <a:spLocks/>
            </p:cNvSpPr>
            <p:nvPr/>
          </p:nvSpPr>
          <p:spPr bwMode="auto">
            <a:xfrm>
              <a:off x="6593704" y="1507161"/>
              <a:ext cx="55563" cy="28575"/>
            </a:xfrm>
            <a:custGeom>
              <a:avLst/>
              <a:gdLst>
                <a:gd name="T0" fmla="*/ 33 w 67"/>
                <a:gd name="T1" fmla="*/ 34 h 34"/>
                <a:gd name="T2" fmla="*/ 0 w 67"/>
                <a:gd name="T3" fmla="*/ 0 h 34"/>
                <a:gd name="T4" fmla="*/ 15 w 67"/>
                <a:gd name="T5" fmla="*/ 0 h 34"/>
                <a:gd name="T6" fmla="*/ 33 w 67"/>
                <a:gd name="T7" fmla="*/ 18 h 34"/>
                <a:gd name="T8" fmla="*/ 51 w 67"/>
                <a:gd name="T9" fmla="*/ 0 h 34"/>
                <a:gd name="T10" fmla="*/ 67 w 67"/>
                <a:gd name="T11" fmla="*/ 0 h 34"/>
                <a:gd name="T12" fmla="*/ 33 w 67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4">
                  <a:moveTo>
                    <a:pt x="33" y="34"/>
                  </a:moveTo>
                  <a:cubicBezTo>
                    <a:pt x="15" y="34"/>
                    <a:pt x="0" y="19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0"/>
                    <a:pt x="23" y="18"/>
                    <a:pt x="33" y="18"/>
                  </a:cubicBezTo>
                  <a:cubicBezTo>
                    <a:pt x="43" y="18"/>
                    <a:pt x="51" y="10"/>
                    <a:pt x="51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9"/>
                    <a:pt x="52" y="34"/>
                    <a:pt x="3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0" name="Freeform 1383"/>
            <p:cNvSpPr>
              <a:spLocks/>
            </p:cNvSpPr>
            <p:nvPr/>
          </p:nvSpPr>
          <p:spPr bwMode="auto">
            <a:xfrm>
              <a:off x="6507979" y="1554786"/>
              <a:ext cx="141288" cy="52388"/>
            </a:xfrm>
            <a:custGeom>
              <a:avLst/>
              <a:gdLst>
                <a:gd name="T0" fmla="*/ 84 w 169"/>
                <a:gd name="T1" fmla="*/ 63 h 63"/>
                <a:gd name="T2" fmla="*/ 0 w 169"/>
                <a:gd name="T3" fmla="*/ 6 h 63"/>
                <a:gd name="T4" fmla="*/ 14 w 169"/>
                <a:gd name="T5" fmla="*/ 0 h 63"/>
                <a:gd name="T6" fmla="*/ 84 w 169"/>
                <a:gd name="T7" fmla="*/ 47 h 63"/>
                <a:gd name="T8" fmla="*/ 155 w 169"/>
                <a:gd name="T9" fmla="*/ 0 h 63"/>
                <a:gd name="T10" fmla="*/ 169 w 169"/>
                <a:gd name="T11" fmla="*/ 6 h 63"/>
                <a:gd name="T12" fmla="*/ 84 w 169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" h="63">
                  <a:moveTo>
                    <a:pt x="84" y="63"/>
                  </a:moveTo>
                  <a:cubicBezTo>
                    <a:pt x="47" y="63"/>
                    <a:pt x="14" y="41"/>
                    <a:pt x="0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6" y="29"/>
                    <a:pt x="54" y="47"/>
                    <a:pt x="84" y="47"/>
                  </a:cubicBezTo>
                  <a:cubicBezTo>
                    <a:pt x="115" y="47"/>
                    <a:pt x="143" y="29"/>
                    <a:pt x="155" y="0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55" y="41"/>
                    <a:pt x="122" y="63"/>
                    <a:pt x="8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1" name="Freeform 1384"/>
            <p:cNvSpPr>
              <a:spLocks/>
            </p:cNvSpPr>
            <p:nvPr/>
          </p:nvSpPr>
          <p:spPr bwMode="auto">
            <a:xfrm>
              <a:off x="6406379" y="1400798"/>
              <a:ext cx="344488" cy="352425"/>
            </a:xfrm>
            <a:custGeom>
              <a:avLst/>
              <a:gdLst>
                <a:gd name="T0" fmla="*/ 413 w 413"/>
                <a:gd name="T1" fmla="*/ 422 h 422"/>
                <a:gd name="T2" fmla="*/ 398 w 413"/>
                <a:gd name="T3" fmla="*/ 422 h 422"/>
                <a:gd name="T4" fmla="*/ 339 w 413"/>
                <a:gd name="T5" fmla="*/ 363 h 422"/>
                <a:gd name="T6" fmla="*/ 206 w 413"/>
                <a:gd name="T7" fmla="*/ 363 h 422"/>
                <a:gd name="T8" fmla="*/ 0 w 413"/>
                <a:gd name="T9" fmla="*/ 181 h 422"/>
                <a:gd name="T10" fmla="*/ 206 w 413"/>
                <a:gd name="T11" fmla="*/ 0 h 422"/>
                <a:gd name="T12" fmla="*/ 413 w 413"/>
                <a:gd name="T13" fmla="*/ 181 h 422"/>
                <a:gd name="T14" fmla="*/ 385 w 413"/>
                <a:gd name="T15" fmla="*/ 273 h 422"/>
                <a:gd name="T16" fmla="*/ 372 w 413"/>
                <a:gd name="T17" fmla="*/ 264 h 422"/>
                <a:gd name="T18" fmla="*/ 398 w 413"/>
                <a:gd name="T19" fmla="*/ 181 h 422"/>
                <a:gd name="T20" fmla="*/ 206 w 413"/>
                <a:gd name="T21" fmla="*/ 15 h 422"/>
                <a:gd name="T22" fmla="*/ 15 w 413"/>
                <a:gd name="T23" fmla="*/ 181 h 422"/>
                <a:gd name="T24" fmla="*/ 206 w 413"/>
                <a:gd name="T25" fmla="*/ 348 h 422"/>
                <a:gd name="T26" fmla="*/ 339 w 413"/>
                <a:gd name="T27" fmla="*/ 348 h 422"/>
                <a:gd name="T28" fmla="*/ 413 w 413"/>
                <a:gd name="T29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3" h="422">
                  <a:moveTo>
                    <a:pt x="413" y="422"/>
                  </a:moveTo>
                  <a:cubicBezTo>
                    <a:pt x="398" y="422"/>
                    <a:pt x="398" y="422"/>
                    <a:pt x="398" y="422"/>
                  </a:cubicBezTo>
                  <a:cubicBezTo>
                    <a:pt x="398" y="390"/>
                    <a:pt x="371" y="363"/>
                    <a:pt x="339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92" y="363"/>
                    <a:pt x="0" y="282"/>
                    <a:pt x="0" y="181"/>
                  </a:cubicBezTo>
                  <a:cubicBezTo>
                    <a:pt x="0" y="81"/>
                    <a:pt x="92" y="0"/>
                    <a:pt x="206" y="0"/>
                  </a:cubicBezTo>
                  <a:cubicBezTo>
                    <a:pt x="320" y="0"/>
                    <a:pt x="413" y="81"/>
                    <a:pt x="413" y="181"/>
                  </a:cubicBezTo>
                  <a:cubicBezTo>
                    <a:pt x="413" y="214"/>
                    <a:pt x="404" y="245"/>
                    <a:pt x="385" y="273"/>
                  </a:cubicBezTo>
                  <a:cubicBezTo>
                    <a:pt x="372" y="264"/>
                    <a:pt x="372" y="264"/>
                    <a:pt x="372" y="264"/>
                  </a:cubicBezTo>
                  <a:cubicBezTo>
                    <a:pt x="389" y="239"/>
                    <a:pt x="398" y="211"/>
                    <a:pt x="398" y="181"/>
                  </a:cubicBezTo>
                  <a:cubicBezTo>
                    <a:pt x="398" y="90"/>
                    <a:pt x="312" y="15"/>
                    <a:pt x="206" y="15"/>
                  </a:cubicBezTo>
                  <a:cubicBezTo>
                    <a:pt x="101" y="15"/>
                    <a:pt x="15" y="90"/>
                    <a:pt x="15" y="181"/>
                  </a:cubicBezTo>
                  <a:cubicBezTo>
                    <a:pt x="15" y="273"/>
                    <a:pt x="101" y="348"/>
                    <a:pt x="206" y="348"/>
                  </a:cubicBezTo>
                  <a:cubicBezTo>
                    <a:pt x="339" y="348"/>
                    <a:pt x="339" y="348"/>
                    <a:pt x="339" y="348"/>
                  </a:cubicBezTo>
                  <a:cubicBezTo>
                    <a:pt x="380" y="348"/>
                    <a:pt x="413" y="381"/>
                    <a:pt x="413" y="4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2" name="Группа 3891"/>
          <p:cNvGrpSpPr/>
          <p:nvPr/>
        </p:nvGrpSpPr>
        <p:grpSpPr>
          <a:xfrm>
            <a:off x="4529767" y="1924994"/>
            <a:ext cx="279797" cy="266700"/>
            <a:chOff x="5153841" y="1400798"/>
            <a:chExt cx="373063" cy="355600"/>
          </a:xfrm>
          <a:solidFill>
            <a:schemeClr val="accent1"/>
          </a:solidFill>
        </p:grpSpPr>
        <p:sp>
          <p:nvSpPr>
            <p:cNvPr id="2630" name="Freeform 1393"/>
            <p:cNvSpPr>
              <a:spLocks noEditPoints="1"/>
            </p:cNvSpPr>
            <p:nvPr/>
          </p:nvSpPr>
          <p:spPr bwMode="auto">
            <a:xfrm>
              <a:off x="5153841" y="1400798"/>
              <a:ext cx="373063" cy="355600"/>
            </a:xfrm>
            <a:custGeom>
              <a:avLst/>
              <a:gdLst>
                <a:gd name="T0" fmla="*/ 190 w 235"/>
                <a:gd name="T1" fmla="*/ 224 h 224"/>
                <a:gd name="T2" fmla="*/ 118 w 235"/>
                <a:gd name="T3" fmla="*/ 186 h 224"/>
                <a:gd name="T4" fmla="*/ 45 w 235"/>
                <a:gd name="T5" fmla="*/ 224 h 224"/>
                <a:gd name="T6" fmla="*/ 59 w 235"/>
                <a:gd name="T7" fmla="*/ 143 h 224"/>
                <a:gd name="T8" fmla="*/ 0 w 235"/>
                <a:gd name="T9" fmla="*/ 86 h 224"/>
                <a:gd name="T10" fmla="*/ 81 w 235"/>
                <a:gd name="T11" fmla="*/ 74 h 224"/>
                <a:gd name="T12" fmla="*/ 118 w 235"/>
                <a:gd name="T13" fmla="*/ 0 h 224"/>
                <a:gd name="T14" fmla="*/ 154 w 235"/>
                <a:gd name="T15" fmla="*/ 74 h 224"/>
                <a:gd name="T16" fmla="*/ 235 w 235"/>
                <a:gd name="T17" fmla="*/ 86 h 224"/>
                <a:gd name="T18" fmla="*/ 176 w 235"/>
                <a:gd name="T19" fmla="*/ 143 h 224"/>
                <a:gd name="T20" fmla="*/ 190 w 235"/>
                <a:gd name="T21" fmla="*/ 224 h 224"/>
                <a:gd name="T22" fmla="*/ 17 w 235"/>
                <a:gd name="T23" fmla="*/ 92 h 224"/>
                <a:gd name="T24" fmla="*/ 68 w 235"/>
                <a:gd name="T25" fmla="*/ 140 h 224"/>
                <a:gd name="T26" fmla="*/ 56 w 235"/>
                <a:gd name="T27" fmla="*/ 209 h 224"/>
                <a:gd name="T28" fmla="*/ 118 w 235"/>
                <a:gd name="T29" fmla="*/ 177 h 224"/>
                <a:gd name="T30" fmla="*/ 180 w 235"/>
                <a:gd name="T31" fmla="*/ 209 h 224"/>
                <a:gd name="T32" fmla="*/ 167 w 235"/>
                <a:gd name="T33" fmla="*/ 140 h 224"/>
                <a:gd name="T34" fmla="*/ 218 w 235"/>
                <a:gd name="T35" fmla="*/ 92 h 224"/>
                <a:gd name="T36" fmla="*/ 149 w 235"/>
                <a:gd name="T37" fmla="*/ 81 h 224"/>
                <a:gd name="T38" fmla="*/ 118 w 235"/>
                <a:gd name="T39" fmla="*/ 19 h 224"/>
                <a:gd name="T40" fmla="*/ 87 w 235"/>
                <a:gd name="T41" fmla="*/ 81 h 224"/>
                <a:gd name="T42" fmla="*/ 17 w 235"/>
                <a:gd name="T43" fmla="*/ 9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224">
                  <a:moveTo>
                    <a:pt x="190" y="224"/>
                  </a:moveTo>
                  <a:lnTo>
                    <a:pt x="118" y="186"/>
                  </a:lnTo>
                  <a:lnTo>
                    <a:pt x="45" y="224"/>
                  </a:lnTo>
                  <a:lnTo>
                    <a:pt x="59" y="143"/>
                  </a:lnTo>
                  <a:lnTo>
                    <a:pt x="0" y="86"/>
                  </a:lnTo>
                  <a:lnTo>
                    <a:pt x="81" y="74"/>
                  </a:lnTo>
                  <a:lnTo>
                    <a:pt x="118" y="0"/>
                  </a:lnTo>
                  <a:lnTo>
                    <a:pt x="154" y="74"/>
                  </a:lnTo>
                  <a:lnTo>
                    <a:pt x="235" y="86"/>
                  </a:lnTo>
                  <a:lnTo>
                    <a:pt x="176" y="143"/>
                  </a:lnTo>
                  <a:lnTo>
                    <a:pt x="190" y="224"/>
                  </a:lnTo>
                  <a:close/>
                  <a:moveTo>
                    <a:pt x="17" y="92"/>
                  </a:moveTo>
                  <a:lnTo>
                    <a:pt x="68" y="140"/>
                  </a:lnTo>
                  <a:lnTo>
                    <a:pt x="56" y="209"/>
                  </a:lnTo>
                  <a:lnTo>
                    <a:pt x="118" y="177"/>
                  </a:lnTo>
                  <a:lnTo>
                    <a:pt x="180" y="209"/>
                  </a:lnTo>
                  <a:lnTo>
                    <a:pt x="167" y="140"/>
                  </a:lnTo>
                  <a:lnTo>
                    <a:pt x="218" y="92"/>
                  </a:lnTo>
                  <a:lnTo>
                    <a:pt x="149" y="81"/>
                  </a:lnTo>
                  <a:lnTo>
                    <a:pt x="118" y="19"/>
                  </a:lnTo>
                  <a:lnTo>
                    <a:pt x="87" y="81"/>
                  </a:lnTo>
                  <a:lnTo>
                    <a:pt x="17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1" name="Freeform 1394"/>
            <p:cNvSpPr>
              <a:spLocks noEditPoints="1"/>
            </p:cNvSpPr>
            <p:nvPr/>
          </p:nvSpPr>
          <p:spPr bwMode="auto">
            <a:xfrm>
              <a:off x="5245916" y="1499223"/>
              <a:ext cx="188913" cy="177800"/>
            </a:xfrm>
            <a:custGeom>
              <a:avLst/>
              <a:gdLst>
                <a:gd name="T0" fmla="*/ 96 w 119"/>
                <a:gd name="T1" fmla="*/ 112 h 112"/>
                <a:gd name="T2" fmla="*/ 60 w 119"/>
                <a:gd name="T3" fmla="*/ 93 h 112"/>
                <a:gd name="T4" fmla="*/ 23 w 119"/>
                <a:gd name="T5" fmla="*/ 112 h 112"/>
                <a:gd name="T6" fmla="*/ 30 w 119"/>
                <a:gd name="T7" fmla="*/ 72 h 112"/>
                <a:gd name="T8" fmla="*/ 0 w 119"/>
                <a:gd name="T9" fmla="*/ 43 h 112"/>
                <a:gd name="T10" fmla="*/ 41 w 119"/>
                <a:gd name="T11" fmla="*/ 37 h 112"/>
                <a:gd name="T12" fmla="*/ 60 w 119"/>
                <a:gd name="T13" fmla="*/ 0 h 112"/>
                <a:gd name="T14" fmla="*/ 78 w 119"/>
                <a:gd name="T15" fmla="*/ 37 h 112"/>
                <a:gd name="T16" fmla="*/ 119 w 119"/>
                <a:gd name="T17" fmla="*/ 43 h 112"/>
                <a:gd name="T18" fmla="*/ 89 w 119"/>
                <a:gd name="T19" fmla="*/ 72 h 112"/>
                <a:gd name="T20" fmla="*/ 96 w 119"/>
                <a:gd name="T21" fmla="*/ 112 h 112"/>
                <a:gd name="T22" fmla="*/ 18 w 119"/>
                <a:gd name="T23" fmla="*/ 49 h 112"/>
                <a:gd name="T24" fmla="*/ 39 w 119"/>
                <a:gd name="T25" fmla="*/ 69 h 112"/>
                <a:gd name="T26" fmla="*/ 34 w 119"/>
                <a:gd name="T27" fmla="*/ 98 h 112"/>
                <a:gd name="T28" fmla="*/ 60 w 119"/>
                <a:gd name="T29" fmla="*/ 84 h 112"/>
                <a:gd name="T30" fmla="*/ 85 w 119"/>
                <a:gd name="T31" fmla="*/ 98 h 112"/>
                <a:gd name="T32" fmla="*/ 81 w 119"/>
                <a:gd name="T33" fmla="*/ 69 h 112"/>
                <a:gd name="T34" fmla="*/ 101 w 119"/>
                <a:gd name="T35" fmla="*/ 49 h 112"/>
                <a:gd name="T36" fmla="*/ 73 w 119"/>
                <a:gd name="T37" fmla="*/ 44 h 112"/>
                <a:gd name="T38" fmla="*/ 60 w 119"/>
                <a:gd name="T39" fmla="*/ 18 h 112"/>
                <a:gd name="T40" fmla="*/ 47 w 119"/>
                <a:gd name="T41" fmla="*/ 44 h 112"/>
                <a:gd name="T42" fmla="*/ 18 w 119"/>
                <a:gd name="T43" fmla="*/ 4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112">
                  <a:moveTo>
                    <a:pt x="96" y="112"/>
                  </a:moveTo>
                  <a:lnTo>
                    <a:pt x="60" y="93"/>
                  </a:lnTo>
                  <a:lnTo>
                    <a:pt x="23" y="112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1" y="37"/>
                  </a:lnTo>
                  <a:lnTo>
                    <a:pt x="60" y="0"/>
                  </a:lnTo>
                  <a:lnTo>
                    <a:pt x="78" y="37"/>
                  </a:lnTo>
                  <a:lnTo>
                    <a:pt x="119" y="43"/>
                  </a:lnTo>
                  <a:lnTo>
                    <a:pt x="89" y="72"/>
                  </a:lnTo>
                  <a:lnTo>
                    <a:pt x="96" y="112"/>
                  </a:lnTo>
                  <a:close/>
                  <a:moveTo>
                    <a:pt x="18" y="49"/>
                  </a:moveTo>
                  <a:lnTo>
                    <a:pt x="39" y="69"/>
                  </a:lnTo>
                  <a:lnTo>
                    <a:pt x="34" y="98"/>
                  </a:lnTo>
                  <a:lnTo>
                    <a:pt x="60" y="84"/>
                  </a:lnTo>
                  <a:lnTo>
                    <a:pt x="85" y="98"/>
                  </a:lnTo>
                  <a:lnTo>
                    <a:pt x="81" y="69"/>
                  </a:lnTo>
                  <a:lnTo>
                    <a:pt x="101" y="49"/>
                  </a:lnTo>
                  <a:lnTo>
                    <a:pt x="73" y="44"/>
                  </a:lnTo>
                  <a:lnTo>
                    <a:pt x="60" y="18"/>
                  </a:lnTo>
                  <a:lnTo>
                    <a:pt x="47" y="44"/>
                  </a:lnTo>
                  <a:lnTo>
                    <a:pt x="18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8" name="Группа 3897"/>
          <p:cNvGrpSpPr/>
          <p:nvPr/>
        </p:nvGrpSpPr>
        <p:grpSpPr>
          <a:xfrm>
            <a:off x="5497745" y="1460650"/>
            <a:ext cx="200025" cy="272654"/>
            <a:chOff x="6444479" y="781673"/>
            <a:chExt cx="266700" cy="363538"/>
          </a:xfrm>
          <a:solidFill>
            <a:schemeClr val="accent1"/>
          </a:solidFill>
        </p:grpSpPr>
        <p:sp>
          <p:nvSpPr>
            <p:cNvPr id="2640" name="Freeform 1403"/>
            <p:cNvSpPr>
              <a:spLocks noEditPoints="1"/>
            </p:cNvSpPr>
            <p:nvPr/>
          </p:nvSpPr>
          <p:spPr bwMode="auto">
            <a:xfrm>
              <a:off x="6444479" y="781673"/>
              <a:ext cx="266700" cy="363538"/>
            </a:xfrm>
            <a:custGeom>
              <a:avLst/>
              <a:gdLst>
                <a:gd name="T0" fmla="*/ 160 w 321"/>
                <a:gd name="T1" fmla="*/ 436 h 436"/>
                <a:gd name="T2" fmla="*/ 33 w 321"/>
                <a:gd name="T3" fmla="*/ 257 h 436"/>
                <a:gd name="T4" fmla="*/ 0 w 321"/>
                <a:gd name="T5" fmla="*/ 160 h 436"/>
                <a:gd name="T6" fmla="*/ 160 w 321"/>
                <a:gd name="T7" fmla="*/ 0 h 436"/>
                <a:gd name="T8" fmla="*/ 321 w 321"/>
                <a:gd name="T9" fmla="*/ 160 h 436"/>
                <a:gd name="T10" fmla="*/ 288 w 321"/>
                <a:gd name="T11" fmla="*/ 257 h 436"/>
                <a:gd name="T12" fmla="*/ 160 w 321"/>
                <a:gd name="T13" fmla="*/ 436 h 436"/>
                <a:gd name="T14" fmla="*/ 160 w 321"/>
                <a:gd name="T15" fmla="*/ 15 h 436"/>
                <a:gd name="T16" fmla="*/ 16 w 321"/>
                <a:gd name="T17" fmla="*/ 160 h 436"/>
                <a:gd name="T18" fmla="*/ 46 w 321"/>
                <a:gd name="T19" fmla="*/ 248 h 436"/>
                <a:gd name="T20" fmla="*/ 160 w 321"/>
                <a:gd name="T21" fmla="*/ 409 h 436"/>
                <a:gd name="T22" fmla="*/ 275 w 321"/>
                <a:gd name="T23" fmla="*/ 248 h 436"/>
                <a:gd name="T24" fmla="*/ 305 w 321"/>
                <a:gd name="T25" fmla="*/ 160 h 436"/>
                <a:gd name="T26" fmla="*/ 160 w 321"/>
                <a:gd name="T27" fmla="*/ 15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1" h="436">
                  <a:moveTo>
                    <a:pt x="160" y="436"/>
                  </a:moveTo>
                  <a:cubicBezTo>
                    <a:pt x="33" y="257"/>
                    <a:pt x="33" y="257"/>
                    <a:pt x="33" y="257"/>
                  </a:cubicBezTo>
                  <a:cubicBezTo>
                    <a:pt x="11" y="227"/>
                    <a:pt x="0" y="194"/>
                    <a:pt x="0" y="160"/>
                  </a:cubicBezTo>
                  <a:cubicBezTo>
                    <a:pt x="0" y="72"/>
                    <a:pt x="72" y="0"/>
                    <a:pt x="160" y="0"/>
                  </a:cubicBezTo>
                  <a:cubicBezTo>
                    <a:pt x="249" y="0"/>
                    <a:pt x="321" y="72"/>
                    <a:pt x="321" y="160"/>
                  </a:cubicBezTo>
                  <a:cubicBezTo>
                    <a:pt x="321" y="193"/>
                    <a:pt x="309" y="227"/>
                    <a:pt x="288" y="257"/>
                  </a:cubicBezTo>
                  <a:lnTo>
                    <a:pt x="160" y="436"/>
                  </a:lnTo>
                  <a:close/>
                  <a:moveTo>
                    <a:pt x="160" y="15"/>
                  </a:moveTo>
                  <a:cubicBezTo>
                    <a:pt x="81" y="15"/>
                    <a:pt x="16" y="80"/>
                    <a:pt x="16" y="160"/>
                  </a:cubicBezTo>
                  <a:cubicBezTo>
                    <a:pt x="16" y="191"/>
                    <a:pt x="26" y="220"/>
                    <a:pt x="46" y="248"/>
                  </a:cubicBezTo>
                  <a:cubicBezTo>
                    <a:pt x="160" y="409"/>
                    <a:pt x="160" y="409"/>
                    <a:pt x="160" y="409"/>
                  </a:cubicBezTo>
                  <a:cubicBezTo>
                    <a:pt x="275" y="248"/>
                    <a:pt x="275" y="248"/>
                    <a:pt x="275" y="248"/>
                  </a:cubicBezTo>
                  <a:cubicBezTo>
                    <a:pt x="295" y="220"/>
                    <a:pt x="305" y="191"/>
                    <a:pt x="305" y="160"/>
                  </a:cubicBezTo>
                  <a:cubicBezTo>
                    <a:pt x="305" y="80"/>
                    <a:pt x="240" y="15"/>
                    <a:pt x="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1" name="Freeform 1404"/>
            <p:cNvSpPr>
              <a:spLocks/>
            </p:cNvSpPr>
            <p:nvPr/>
          </p:nvSpPr>
          <p:spPr bwMode="auto">
            <a:xfrm>
              <a:off x="6498454" y="835648"/>
              <a:ext cx="160338" cy="160338"/>
            </a:xfrm>
            <a:custGeom>
              <a:avLst/>
              <a:gdLst>
                <a:gd name="T0" fmla="*/ 96 w 193"/>
                <a:gd name="T1" fmla="*/ 192 h 192"/>
                <a:gd name="T2" fmla="*/ 0 w 193"/>
                <a:gd name="T3" fmla="*/ 96 h 192"/>
                <a:gd name="T4" fmla="*/ 16 w 193"/>
                <a:gd name="T5" fmla="*/ 96 h 192"/>
                <a:gd name="T6" fmla="*/ 96 w 193"/>
                <a:gd name="T7" fmla="*/ 177 h 192"/>
                <a:gd name="T8" fmla="*/ 177 w 193"/>
                <a:gd name="T9" fmla="*/ 96 h 192"/>
                <a:gd name="T10" fmla="*/ 96 w 193"/>
                <a:gd name="T11" fmla="*/ 15 h 192"/>
                <a:gd name="T12" fmla="*/ 96 w 193"/>
                <a:gd name="T13" fmla="*/ 0 h 192"/>
                <a:gd name="T14" fmla="*/ 193 w 193"/>
                <a:gd name="T15" fmla="*/ 96 h 192"/>
                <a:gd name="T16" fmla="*/ 96 w 193"/>
                <a:gd name="T17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192">
                  <a:moveTo>
                    <a:pt x="96" y="192"/>
                  </a:moveTo>
                  <a:cubicBezTo>
                    <a:pt x="43" y="192"/>
                    <a:pt x="0" y="149"/>
                    <a:pt x="0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40"/>
                    <a:pt x="52" y="177"/>
                    <a:pt x="96" y="177"/>
                  </a:cubicBezTo>
                  <a:cubicBezTo>
                    <a:pt x="141" y="177"/>
                    <a:pt x="177" y="140"/>
                    <a:pt x="177" y="96"/>
                  </a:cubicBezTo>
                  <a:cubicBezTo>
                    <a:pt x="177" y="52"/>
                    <a:pt x="141" y="15"/>
                    <a:pt x="96" y="1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50" y="0"/>
                    <a:pt x="193" y="43"/>
                    <a:pt x="193" y="96"/>
                  </a:cubicBezTo>
                  <a:cubicBezTo>
                    <a:pt x="193" y="149"/>
                    <a:pt x="150" y="192"/>
                    <a:pt x="9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2" name="Freeform 1405"/>
            <p:cNvSpPr>
              <a:spLocks/>
            </p:cNvSpPr>
            <p:nvPr/>
          </p:nvSpPr>
          <p:spPr bwMode="auto">
            <a:xfrm>
              <a:off x="6501629" y="840411"/>
              <a:ext cx="55563" cy="53975"/>
            </a:xfrm>
            <a:custGeom>
              <a:avLst/>
              <a:gdLst>
                <a:gd name="T0" fmla="*/ 15 w 66"/>
                <a:gd name="T1" fmla="*/ 66 h 66"/>
                <a:gd name="T2" fmla="*/ 0 w 66"/>
                <a:gd name="T3" fmla="*/ 61 h 66"/>
                <a:gd name="T4" fmla="*/ 62 w 66"/>
                <a:gd name="T5" fmla="*/ 0 h 66"/>
                <a:gd name="T6" fmla="*/ 66 w 66"/>
                <a:gd name="T7" fmla="*/ 14 h 66"/>
                <a:gd name="T8" fmla="*/ 15 w 66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15" y="66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9" y="32"/>
                    <a:pt x="33" y="9"/>
                    <a:pt x="62" y="0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42" y="22"/>
                    <a:pt x="23" y="42"/>
                    <a:pt x="15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3" name="Freeform 1406"/>
            <p:cNvSpPr>
              <a:spLocks noEditPoints="1"/>
            </p:cNvSpPr>
            <p:nvPr/>
          </p:nvSpPr>
          <p:spPr bwMode="auto">
            <a:xfrm>
              <a:off x="6542904" y="880098"/>
              <a:ext cx="71438" cy="69850"/>
            </a:xfrm>
            <a:custGeom>
              <a:avLst/>
              <a:gdLst>
                <a:gd name="T0" fmla="*/ 42 w 85"/>
                <a:gd name="T1" fmla="*/ 84 h 84"/>
                <a:gd name="T2" fmla="*/ 0 w 85"/>
                <a:gd name="T3" fmla="*/ 42 h 84"/>
                <a:gd name="T4" fmla="*/ 42 w 85"/>
                <a:gd name="T5" fmla="*/ 0 h 84"/>
                <a:gd name="T6" fmla="*/ 85 w 85"/>
                <a:gd name="T7" fmla="*/ 42 h 84"/>
                <a:gd name="T8" fmla="*/ 42 w 85"/>
                <a:gd name="T9" fmla="*/ 84 h 84"/>
                <a:gd name="T10" fmla="*/ 42 w 85"/>
                <a:gd name="T11" fmla="*/ 15 h 84"/>
                <a:gd name="T12" fmla="*/ 16 w 85"/>
                <a:gd name="T13" fmla="*/ 42 h 84"/>
                <a:gd name="T14" fmla="*/ 42 w 85"/>
                <a:gd name="T15" fmla="*/ 69 h 84"/>
                <a:gd name="T16" fmla="*/ 69 w 85"/>
                <a:gd name="T17" fmla="*/ 42 h 84"/>
                <a:gd name="T18" fmla="*/ 42 w 85"/>
                <a:gd name="T19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4">
                  <a:moveTo>
                    <a:pt x="42" y="84"/>
                  </a:moveTo>
                  <a:cubicBezTo>
                    <a:pt x="19" y="84"/>
                    <a:pt x="0" y="65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66" y="0"/>
                    <a:pt x="85" y="19"/>
                    <a:pt x="85" y="42"/>
                  </a:cubicBezTo>
                  <a:cubicBezTo>
                    <a:pt x="85" y="65"/>
                    <a:pt x="66" y="84"/>
                    <a:pt x="42" y="84"/>
                  </a:cubicBezTo>
                  <a:close/>
                  <a:moveTo>
                    <a:pt x="42" y="15"/>
                  </a:moveTo>
                  <a:cubicBezTo>
                    <a:pt x="28" y="15"/>
                    <a:pt x="16" y="27"/>
                    <a:pt x="16" y="42"/>
                  </a:cubicBezTo>
                  <a:cubicBezTo>
                    <a:pt x="16" y="57"/>
                    <a:pt x="28" y="69"/>
                    <a:pt x="42" y="69"/>
                  </a:cubicBezTo>
                  <a:cubicBezTo>
                    <a:pt x="57" y="69"/>
                    <a:pt x="69" y="57"/>
                    <a:pt x="69" y="42"/>
                  </a:cubicBezTo>
                  <a:cubicBezTo>
                    <a:pt x="69" y="27"/>
                    <a:pt x="57" y="15"/>
                    <a:pt x="4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4" name="Rectangle 1407"/>
            <p:cNvSpPr>
              <a:spLocks noChangeArrowheads="1"/>
            </p:cNvSpPr>
            <p:nvPr/>
          </p:nvSpPr>
          <p:spPr bwMode="auto">
            <a:xfrm>
              <a:off x="6571479" y="101503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5" name="Rectangle 1408"/>
            <p:cNvSpPr>
              <a:spLocks noChangeArrowheads="1"/>
            </p:cNvSpPr>
            <p:nvPr/>
          </p:nvSpPr>
          <p:spPr bwMode="auto">
            <a:xfrm>
              <a:off x="6571479" y="1042023"/>
              <a:ext cx="127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6" name="Rectangle 1409"/>
            <p:cNvSpPr>
              <a:spLocks noChangeArrowheads="1"/>
            </p:cNvSpPr>
            <p:nvPr/>
          </p:nvSpPr>
          <p:spPr bwMode="auto">
            <a:xfrm>
              <a:off x="6571479" y="106742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0" name="Группа 3889"/>
          <p:cNvGrpSpPr/>
          <p:nvPr/>
        </p:nvGrpSpPr>
        <p:grpSpPr>
          <a:xfrm>
            <a:off x="3612986" y="1941662"/>
            <a:ext cx="257175" cy="238125"/>
            <a:chOff x="3931466" y="1423023"/>
            <a:chExt cx="342900" cy="317500"/>
          </a:xfrm>
          <a:solidFill>
            <a:schemeClr val="accent1"/>
          </a:solidFill>
        </p:grpSpPr>
        <p:sp>
          <p:nvSpPr>
            <p:cNvPr id="2251" name="Freeform 1415"/>
            <p:cNvSpPr>
              <a:spLocks noEditPoints="1"/>
            </p:cNvSpPr>
            <p:nvPr/>
          </p:nvSpPr>
          <p:spPr bwMode="auto">
            <a:xfrm>
              <a:off x="3931466" y="1423023"/>
              <a:ext cx="342900" cy="317500"/>
            </a:xfrm>
            <a:custGeom>
              <a:avLst/>
              <a:gdLst>
                <a:gd name="T0" fmla="*/ 207 w 413"/>
                <a:gd name="T1" fmla="*/ 382 h 382"/>
                <a:gd name="T2" fmla="*/ 37 w 413"/>
                <a:gd name="T3" fmla="*/ 212 h 382"/>
                <a:gd name="T4" fmla="*/ 0 w 413"/>
                <a:gd name="T5" fmla="*/ 124 h 382"/>
                <a:gd name="T6" fmla="*/ 124 w 413"/>
                <a:gd name="T7" fmla="*/ 0 h 382"/>
                <a:gd name="T8" fmla="*/ 207 w 413"/>
                <a:gd name="T9" fmla="*/ 31 h 382"/>
                <a:gd name="T10" fmla="*/ 289 w 413"/>
                <a:gd name="T11" fmla="*/ 0 h 382"/>
                <a:gd name="T12" fmla="*/ 413 w 413"/>
                <a:gd name="T13" fmla="*/ 124 h 382"/>
                <a:gd name="T14" fmla="*/ 377 w 413"/>
                <a:gd name="T15" fmla="*/ 212 h 382"/>
                <a:gd name="T16" fmla="*/ 207 w 413"/>
                <a:gd name="T17" fmla="*/ 382 h 382"/>
                <a:gd name="T18" fmla="*/ 124 w 413"/>
                <a:gd name="T19" fmla="*/ 16 h 382"/>
                <a:gd name="T20" fmla="*/ 16 w 413"/>
                <a:gd name="T21" fmla="*/ 124 h 382"/>
                <a:gd name="T22" fmla="*/ 48 w 413"/>
                <a:gd name="T23" fmla="*/ 201 h 382"/>
                <a:gd name="T24" fmla="*/ 207 w 413"/>
                <a:gd name="T25" fmla="*/ 360 h 382"/>
                <a:gd name="T26" fmla="*/ 366 w 413"/>
                <a:gd name="T27" fmla="*/ 201 h 382"/>
                <a:gd name="T28" fmla="*/ 397 w 413"/>
                <a:gd name="T29" fmla="*/ 124 h 382"/>
                <a:gd name="T30" fmla="*/ 289 w 413"/>
                <a:gd name="T31" fmla="*/ 16 h 382"/>
                <a:gd name="T32" fmla="*/ 212 w 413"/>
                <a:gd name="T33" fmla="*/ 48 h 382"/>
                <a:gd name="T34" fmla="*/ 207 w 413"/>
                <a:gd name="T35" fmla="*/ 53 h 382"/>
                <a:gd name="T36" fmla="*/ 201 w 413"/>
                <a:gd name="T37" fmla="*/ 48 h 382"/>
                <a:gd name="T38" fmla="*/ 124 w 413"/>
                <a:gd name="T39" fmla="*/ 1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3" h="382">
                  <a:moveTo>
                    <a:pt x="207" y="382"/>
                  </a:moveTo>
                  <a:cubicBezTo>
                    <a:pt x="37" y="212"/>
                    <a:pt x="37" y="212"/>
                    <a:pt x="37" y="212"/>
                  </a:cubicBezTo>
                  <a:cubicBezTo>
                    <a:pt x="13" y="189"/>
                    <a:pt x="0" y="158"/>
                    <a:pt x="0" y="124"/>
                  </a:cubicBezTo>
                  <a:cubicBezTo>
                    <a:pt x="0" y="56"/>
                    <a:pt x="56" y="0"/>
                    <a:pt x="124" y="0"/>
                  </a:cubicBezTo>
                  <a:cubicBezTo>
                    <a:pt x="155" y="0"/>
                    <a:pt x="184" y="11"/>
                    <a:pt x="207" y="31"/>
                  </a:cubicBezTo>
                  <a:cubicBezTo>
                    <a:pt x="229" y="11"/>
                    <a:pt x="258" y="0"/>
                    <a:pt x="289" y="0"/>
                  </a:cubicBezTo>
                  <a:cubicBezTo>
                    <a:pt x="357" y="0"/>
                    <a:pt x="413" y="56"/>
                    <a:pt x="413" y="124"/>
                  </a:cubicBezTo>
                  <a:cubicBezTo>
                    <a:pt x="413" y="158"/>
                    <a:pt x="400" y="189"/>
                    <a:pt x="377" y="212"/>
                  </a:cubicBezTo>
                  <a:lnTo>
                    <a:pt x="207" y="382"/>
                  </a:lnTo>
                  <a:close/>
                  <a:moveTo>
                    <a:pt x="124" y="16"/>
                  </a:moveTo>
                  <a:cubicBezTo>
                    <a:pt x="64" y="16"/>
                    <a:pt x="16" y="65"/>
                    <a:pt x="16" y="124"/>
                  </a:cubicBezTo>
                  <a:cubicBezTo>
                    <a:pt x="16" y="153"/>
                    <a:pt x="27" y="181"/>
                    <a:pt x="48" y="201"/>
                  </a:cubicBezTo>
                  <a:cubicBezTo>
                    <a:pt x="207" y="360"/>
                    <a:pt x="207" y="360"/>
                    <a:pt x="207" y="360"/>
                  </a:cubicBezTo>
                  <a:cubicBezTo>
                    <a:pt x="366" y="201"/>
                    <a:pt x="366" y="201"/>
                    <a:pt x="366" y="201"/>
                  </a:cubicBezTo>
                  <a:cubicBezTo>
                    <a:pt x="386" y="181"/>
                    <a:pt x="397" y="153"/>
                    <a:pt x="397" y="124"/>
                  </a:cubicBezTo>
                  <a:cubicBezTo>
                    <a:pt x="397" y="65"/>
                    <a:pt x="349" y="16"/>
                    <a:pt x="289" y="16"/>
                  </a:cubicBezTo>
                  <a:cubicBezTo>
                    <a:pt x="260" y="16"/>
                    <a:pt x="233" y="27"/>
                    <a:pt x="212" y="48"/>
                  </a:cubicBezTo>
                  <a:cubicBezTo>
                    <a:pt x="207" y="53"/>
                    <a:pt x="207" y="53"/>
                    <a:pt x="207" y="53"/>
                  </a:cubicBezTo>
                  <a:cubicBezTo>
                    <a:pt x="201" y="48"/>
                    <a:pt x="201" y="48"/>
                    <a:pt x="201" y="48"/>
                  </a:cubicBezTo>
                  <a:cubicBezTo>
                    <a:pt x="181" y="27"/>
                    <a:pt x="153" y="16"/>
                    <a:pt x="12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52" name="Freeform 1416"/>
            <p:cNvSpPr>
              <a:spLocks/>
            </p:cNvSpPr>
            <p:nvPr/>
          </p:nvSpPr>
          <p:spPr bwMode="auto">
            <a:xfrm>
              <a:off x="3966391" y="1457948"/>
              <a:ext cx="68263" cy="68263"/>
            </a:xfrm>
            <a:custGeom>
              <a:avLst/>
              <a:gdLst>
                <a:gd name="T0" fmla="*/ 15 w 82"/>
                <a:gd name="T1" fmla="*/ 82 h 82"/>
                <a:gd name="T2" fmla="*/ 0 w 82"/>
                <a:gd name="T3" fmla="*/ 82 h 82"/>
                <a:gd name="T4" fmla="*/ 82 w 82"/>
                <a:gd name="T5" fmla="*/ 0 h 82"/>
                <a:gd name="T6" fmla="*/ 82 w 82"/>
                <a:gd name="T7" fmla="*/ 15 h 82"/>
                <a:gd name="T8" fmla="*/ 15 w 82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15" y="82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45" y="15"/>
                    <a:pt x="15" y="45"/>
                    <a:pt x="15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53" name="Freeform 1417"/>
            <p:cNvSpPr>
              <a:spLocks/>
            </p:cNvSpPr>
            <p:nvPr/>
          </p:nvSpPr>
          <p:spPr bwMode="auto">
            <a:xfrm>
              <a:off x="4102916" y="1457948"/>
              <a:ext cx="68263" cy="68263"/>
            </a:xfrm>
            <a:custGeom>
              <a:avLst/>
              <a:gdLst>
                <a:gd name="T0" fmla="*/ 16 w 83"/>
                <a:gd name="T1" fmla="*/ 82 h 82"/>
                <a:gd name="T2" fmla="*/ 0 w 83"/>
                <a:gd name="T3" fmla="*/ 82 h 82"/>
                <a:gd name="T4" fmla="*/ 83 w 83"/>
                <a:gd name="T5" fmla="*/ 0 h 82"/>
                <a:gd name="T6" fmla="*/ 83 w 83"/>
                <a:gd name="T7" fmla="*/ 15 h 82"/>
                <a:gd name="T8" fmla="*/ 16 w 83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2">
                  <a:moveTo>
                    <a:pt x="16" y="82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37"/>
                    <a:pt x="37" y="0"/>
                    <a:pt x="83" y="0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46" y="15"/>
                    <a:pt x="16" y="45"/>
                    <a:pt x="16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5" name="Группа 3874"/>
          <p:cNvGrpSpPr/>
          <p:nvPr/>
        </p:nvGrpSpPr>
        <p:grpSpPr>
          <a:xfrm>
            <a:off x="3595127" y="1468985"/>
            <a:ext cx="292894" cy="254794"/>
            <a:chOff x="3907654" y="792786"/>
            <a:chExt cx="390525" cy="339725"/>
          </a:xfrm>
          <a:solidFill>
            <a:schemeClr val="accent1"/>
          </a:solidFill>
        </p:grpSpPr>
        <p:sp>
          <p:nvSpPr>
            <p:cNvPr id="2266" name="Freeform 1430"/>
            <p:cNvSpPr>
              <a:spLocks/>
            </p:cNvSpPr>
            <p:nvPr/>
          </p:nvSpPr>
          <p:spPr bwMode="auto">
            <a:xfrm>
              <a:off x="4034654" y="841998"/>
              <a:ext cx="68263" cy="57150"/>
            </a:xfrm>
            <a:custGeom>
              <a:avLst/>
              <a:gdLst>
                <a:gd name="T0" fmla="*/ 17 w 83"/>
                <a:gd name="T1" fmla="*/ 68 h 68"/>
                <a:gd name="T2" fmla="*/ 0 w 83"/>
                <a:gd name="T3" fmla="*/ 64 h 68"/>
                <a:gd name="T4" fmla="*/ 83 w 83"/>
                <a:gd name="T5" fmla="*/ 0 h 68"/>
                <a:gd name="T6" fmla="*/ 83 w 83"/>
                <a:gd name="T7" fmla="*/ 17 h 68"/>
                <a:gd name="T8" fmla="*/ 17 w 8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68">
                  <a:moveTo>
                    <a:pt x="17" y="68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9" y="26"/>
                    <a:pt x="43" y="0"/>
                    <a:pt x="83" y="0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51" y="17"/>
                    <a:pt x="24" y="38"/>
                    <a:pt x="17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67" name="Freeform 1431"/>
            <p:cNvSpPr>
              <a:spLocks/>
            </p:cNvSpPr>
            <p:nvPr/>
          </p:nvSpPr>
          <p:spPr bwMode="auto">
            <a:xfrm>
              <a:off x="3907654" y="792786"/>
              <a:ext cx="390525" cy="339725"/>
            </a:xfrm>
            <a:custGeom>
              <a:avLst/>
              <a:gdLst>
                <a:gd name="T0" fmla="*/ 216 w 467"/>
                <a:gd name="T1" fmla="*/ 408 h 408"/>
                <a:gd name="T2" fmla="*/ 144 w 467"/>
                <a:gd name="T3" fmla="*/ 335 h 408"/>
                <a:gd name="T4" fmla="*/ 190 w 467"/>
                <a:gd name="T5" fmla="*/ 335 h 408"/>
                <a:gd name="T6" fmla="*/ 190 w 467"/>
                <a:gd name="T7" fmla="*/ 306 h 408"/>
                <a:gd name="T8" fmla="*/ 185 w 467"/>
                <a:gd name="T9" fmla="*/ 292 h 408"/>
                <a:gd name="T10" fmla="*/ 171 w 467"/>
                <a:gd name="T11" fmla="*/ 287 h 408"/>
                <a:gd name="T12" fmla="*/ 93 w 467"/>
                <a:gd name="T13" fmla="*/ 287 h 408"/>
                <a:gd name="T14" fmla="*/ 0 w 467"/>
                <a:gd name="T15" fmla="*/ 195 h 408"/>
                <a:gd name="T16" fmla="*/ 93 w 467"/>
                <a:gd name="T17" fmla="*/ 102 h 408"/>
                <a:gd name="T18" fmla="*/ 96 w 467"/>
                <a:gd name="T19" fmla="*/ 102 h 408"/>
                <a:gd name="T20" fmla="*/ 234 w 467"/>
                <a:gd name="T21" fmla="*/ 0 h 408"/>
                <a:gd name="T22" fmla="*/ 371 w 467"/>
                <a:gd name="T23" fmla="*/ 102 h 408"/>
                <a:gd name="T24" fmla="*/ 375 w 467"/>
                <a:gd name="T25" fmla="*/ 102 h 408"/>
                <a:gd name="T26" fmla="*/ 467 w 467"/>
                <a:gd name="T27" fmla="*/ 195 h 408"/>
                <a:gd name="T28" fmla="*/ 375 w 467"/>
                <a:gd name="T29" fmla="*/ 287 h 408"/>
                <a:gd name="T30" fmla="*/ 296 w 467"/>
                <a:gd name="T31" fmla="*/ 287 h 408"/>
                <a:gd name="T32" fmla="*/ 270 w 467"/>
                <a:gd name="T33" fmla="*/ 276 h 408"/>
                <a:gd name="T34" fmla="*/ 259 w 467"/>
                <a:gd name="T35" fmla="*/ 250 h 408"/>
                <a:gd name="T36" fmla="*/ 259 w 467"/>
                <a:gd name="T37" fmla="*/ 204 h 408"/>
                <a:gd name="T38" fmla="*/ 282 w 467"/>
                <a:gd name="T39" fmla="*/ 204 h 408"/>
                <a:gd name="T40" fmla="*/ 251 w 467"/>
                <a:gd name="T41" fmla="*/ 173 h 408"/>
                <a:gd name="T42" fmla="*/ 220 w 467"/>
                <a:gd name="T43" fmla="*/ 204 h 408"/>
                <a:gd name="T44" fmla="*/ 242 w 467"/>
                <a:gd name="T45" fmla="*/ 204 h 408"/>
                <a:gd name="T46" fmla="*/ 242 w 467"/>
                <a:gd name="T47" fmla="*/ 254 h 408"/>
                <a:gd name="T48" fmla="*/ 225 w 467"/>
                <a:gd name="T49" fmla="*/ 254 h 408"/>
                <a:gd name="T50" fmla="*/ 225 w 467"/>
                <a:gd name="T51" fmla="*/ 221 h 408"/>
                <a:gd name="T52" fmla="*/ 178 w 467"/>
                <a:gd name="T53" fmla="*/ 221 h 408"/>
                <a:gd name="T54" fmla="*/ 251 w 467"/>
                <a:gd name="T55" fmla="*/ 148 h 408"/>
                <a:gd name="T56" fmla="*/ 323 w 467"/>
                <a:gd name="T57" fmla="*/ 221 h 408"/>
                <a:gd name="T58" fmla="*/ 277 w 467"/>
                <a:gd name="T59" fmla="*/ 221 h 408"/>
                <a:gd name="T60" fmla="*/ 277 w 467"/>
                <a:gd name="T61" fmla="*/ 250 h 408"/>
                <a:gd name="T62" fmla="*/ 282 w 467"/>
                <a:gd name="T63" fmla="*/ 264 h 408"/>
                <a:gd name="T64" fmla="*/ 296 w 467"/>
                <a:gd name="T65" fmla="*/ 269 h 408"/>
                <a:gd name="T66" fmla="*/ 375 w 467"/>
                <a:gd name="T67" fmla="*/ 269 h 408"/>
                <a:gd name="T68" fmla="*/ 449 w 467"/>
                <a:gd name="T69" fmla="*/ 195 h 408"/>
                <a:gd name="T70" fmla="*/ 375 w 467"/>
                <a:gd name="T71" fmla="*/ 120 h 408"/>
                <a:gd name="T72" fmla="*/ 366 w 467"/>
                <a:gd name="T73" fmla="*/ 120 h 408"/>
                <a:gd name="T74" fmla="*/ 358 w 467"/>
                <a:gd name="T75" fmla="*/ 121 h 408"/>
                <a:gd name="T76" fmla="*/ 356 w 467"/>
                <a:gd name="T77" fmla="*/ 114 h 408"/>
                <a:gd name="T78" fmla="*/ 234 w 467"/>
                <a:gd name="T79" fmla="*/ 17 h 408"/>
                <a:gd name="T80" fmla="*/ 111 w 467"/>
                <a:gd name="T81" fmla="*/ 114 h 408"/>
                <a:gd name="T82" fmla="*/ 109 w 467"/>
                <a:gd name="T83" fmla="*/ 121 h 408"/>
                <a:gd name="T84" fmla="*/ 101 w 467"/>
                <a:gd name="T85" fmla="*/ 120 h 408"/>
                <a:gd name="T86" fmla="*/ 93 w 467"/>
                <a:gd name="T87" fmla="*/ 120 h 408"/>
                <a:gd name="T88" fmla="*/ 18 w 467"/>
                <a:gd name="T89" fmla="*/ 195 h 408"/>
                <a:gd name="T90" fmla="*/ 93 w 467"/>
                <a:gd name="T91" fmla="*/ 269 h 408"/>
                <a:gd name="T92" fmla="*/ 171 w 467"/>
                <a:gd name="T93" fmla="*/ 269 h 408"/>
                <a:gd name="T94" fmla="*/ 197 w 467"/>
                <a:gd name="T95" fmla="*/ 280 h 408"/>
                <a:gd name="T96" fmla="*/ 208 w 467"/>
                <a:gd name="T97" fmla="*/ 306 h 408"/>
                <a:gd name="T98" fmla="*/ 208 w 467"/>
                <a:gd name="T99" fmla="*/ 352 h 408"/>
                <a:gd name="T100" fmla="*/ 185 w 467"/>
                <a:gd name="T101" fmla="*/ 352 h 408"/>
                <a:gd name="T102" fmla="*/ 216 w 467"/>
                <a:gd name="T103" fmla="*/ 383 h 408"/>
                <a:gd name="T104" fmla="*/ 247 w 467"/>
                <a:gd name="T105" fmla="*/ 352 h 408"/>
                <a:gd name="T106" fmla="*/ 225 w 467"/>
                <a:gd name="T107" fmla="*/ 352 h 408"/>
                <a:gd name="T108" fmla="*/ 225 w 467"/>
                <a:gd name="T109" fmla="*/ 302 h 408"/>
                <a:gd name="T110" fmla="*/ 242 w 467"/>
                <a:gd name="T111" fmla="*/ 302 h 408"/>
                <a:gd name="T112" fmla="*/ 242 w 467"/>
                <a:gd name="T113" fmla="*/ 335 h 408"/>
                <a:gd name="T114" fmla="*/ 289 w 467"/>
                <a:gd name="T115" fmla="*/ 335 h 408"/>
                <a:gd name="T116" fmla="*/ 216 w 467"/>
                <a:gd name="T117" fmla="*/ 40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7" h="408">
                  <a:moveTo>
                    <a:pt x="216" y="408"/>
                  </a:moveTo>
                  <a:cubicBezTo>
                    <a:pt x="144" y="335"/>
                    <a:pt x="144" y="335"/>
                    <a:pt x="144" y="335"/>
                  </a:cubicBezTo>
                  <a:cubicBezTo>
                    <a:pt x="190" y="335"/>
                    <a:pt x="190" y="335"/>
                    <a:pt x="190" y="335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0" y="301"/>
                    <a:pt x="188" y="296"/>
                    <a:pt x="185" y="292"/>
                  </a:cubicBezTo>
                  <a:cubicBezTo>
                    <a:pt x="181" y="289"/>
                    <a:pt x="176" y="287"/>
                    <a:pt x="171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42" y="287"/>
                    <a:pt x="0" y="245"/>
                    <a:pt x="0" y="195"/>
                  </a:cubicBezTo>
                  <a:cubicBezTo>
                    <a:pt x="0" y="144"/>
                    <a:pt x="42" y="102"/>
                    <a:pt x="93" y="102"/>
                  </a:cubicBezTo>
                  <a:cubicBezTo>
                    <a:pt x="94" y="102"/>
                    <a:pt x="95" y="102"/>
                    <a:pt x="96" y="102"/>
                  </a:cubicBezTo>
                  <a:cubicBezTo>
                    <a:pt x="114" y="42"/>
                    <a:pt x="169" y="0"/>
                    <a:pt x="234" y="0"/>
                  </a:cubicBezTo>
                  <a:cubicBezTo>
                    <a:pt x="298" y="0"/>
                    <a:pt x="353" y="42"/>
                    <a:pt x="371" y="102"/>
                  </a:cubicBezTo>
                  <a:cubicBezTo>
                    <a:pt x="372" y="102"/>
                    <a:pt x="373" y="102"/>
                    <a:pt x="375" y="102"/>
                  </a:cubicBezTo>
                  <a:cubicBezTo>
                    <a:pt x="425" y="102"/>
                    <a:pt x="467" y="144"/>
                    <a:pt x="467" y="195"/>
                  </a:cubicBezTo>
                  <a:cubicBezTo>
                    <a:pt x="467" y="245"/>
                    <a:pt x="425" y="287"/>
                    <a:pt x="375" y="287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86" y="287"/>
                    <a:pt x="277" y="283"/>
                    <a:pt x="270" y="276"/>
                  </a:cubicBezTo>
                  <a:cubicBezTo>
                    <a:pt x="263" y="269"/>
                    <a:pt x="259" y="260"/>
                    <a:pt x="259" y="250"/>
                  </a:cubicBezTo>
                  <a:cubicBezTo>
                    <a:pt x="259" y="204"/>
                    <a:pt x="259" y="204"/>
                    <a:pt x="259" y="204"/>
                  </a:cubicBezTo>
                  <a:cubicBezTo>
                    <a:pt x="282" y="204"/>
                    <a:pt x="282" y="204"/>
                    <a:pt x="282" y="204"/>
                  </a:cubicBezTo>
                  <a:cubicBezTo>
                    <a:pt x="251" y="173"/>
                    <a:pt x="251" y="173"/>
                    <a:pt x="251" y="173"/>
                  </a:cubicBezTo>
                  <a:cubicBezTo>
                    <a:pt x="220" y="204"/>
                    <a:pt x="220" y="204"/>
                    <a:pt x="220" y="204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5" y="254"/>
                    <a:pt x="225" y="254"/>
                    <a:pt x="225" y="254"/>
                  </a:cubicBezTo>
                  <a:cubicBezTo>
                    <a:pt x="225" y="221"/>
                    <a:pt x="225" y="221"/>
                    <a:pt x="225" y="221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251" y="148"/>
                    <a:pt x="251" y="148"/>
                    <a:pt x="251" y="148"/>
                  </a:cubicBezTo>
                  <a:cubicBezTo>
                    <a:pt x="323" y="221"/>
                    <a:pt x="323" y="221"/>
                    <a:pt x="323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77" y="256"/>
                    <a:pt x="279" y="260"/>
                    <a:pt x="282" y="264"/>
                  </a:cubicBezTo>
                  <a:cubicBezTo>
                    <a:pt x="286" y="267"/>
                    <a:pt x="291" y="269"/>
                    <a:pt x="296" y="269"/>
                  </a:cubicBezTo>
                  <a:cubicBezTo>
                    <a:pt x="375" y="269"/>
                    <a:pt x="375" y="269"/>
                    <a:pt x="375" y="269"/>
                  </a:cubicBezTo>
                  <a:cubicBezTo>
                    <a:pt x="416" y="269"/>
                    <a:pt x="449" y="236"/>
                    <a:pt x="449" y="195"/>
                  </a:cubicBezTo>
                  <a:cubicBezTo>
                    <a:pt x="449" y="153"/>
                    <a:pt x="416" y="120"/>
                    <a:pt x="375" y="120"/>
                  </a:cubicBezTo>
                  <a:cubicBezTo>
                    <a:pt x="372" y="120"/>
                    <a:pt x="369" y="120"/>
                    <a:pt x="366" y="120"/>
                  </a:cubicBezTo>
                  <a:cubicBezTo>
                    <a:pt x="358" y="121"/>
                    <a:pt x="358" y="121"/>
                    <a:pt x="358" y="121"/>
                  </a:cubicBezTo>
                  <a:cubicBezTo>
                    <a:pt x="356" y="114"/>
                    <a:pt x="356" y="114"/>
                    <a:pt x="356" y="114"/>
                  </a:cubicBezTo>
                  <a:cubicBezTo>
                    <a:pt x="343" y="57"/>
                    <a:pt x="292" y="17"/>
                    <a:pt x="234" y="17"/>
                  </a:cubicBezTo>
                  <a:cubicBezTo>
                    <a:pt x="175" y="17"/>
                    <a:pt x="124" y="57"/>
                    <a:pt x="111" y="114"/>
                  </a:cubicBezTo>
                  <a:cubicBezTo>
                    <a:pt x="109" y="121"/>
                    <a:pt x="109" y="121"/>
                    <a:pt x="109" y="121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8" y="120"/>
                    <a:pt x="95" y="120"/>
                    <a:pt x="93" y="120"/>
                  </a:cubicBezTo>
                  <a:cubicBezTo>
                    <a:pt x="51" y="120"/>
                    <a:pt x="18" y="153"/>
                    <a:pt x="18" y="195"/>
                  </a:cubicBezTo>
                  <a:cubicBezTo>
                    <a:pt x="18" y="236"/>
                    <a:pt x="51" y="269"/>
                    <a:pt x="93" y="269"/>
                  </a:cubicBezTo>
                  <a:cubicBezTo>
                    <a:pt x="171" y="269"/>
                    <a:pt x="171" y="269"/>
                    <a:pt x="171" y="269"/>
                  </a:cubicBezTo>
                  <a:cubicBezTo>
                    <a:pt x="181" y="269"/>
                    <a:pt x="190" y="273"/>
                    <a:pt x="197" y="280"/>
                  </a:cubicBezTo>
                  <a:cubicBezTo>
                    <a:pt x="204" y="287"/>
                    <a:pt x="208" y="296"/>
                    <a:pt x="208" y="306"/>
                  </a:cubicBezTo>
                  <a:cubicBezTo>
                    <a:pt x="208" y="352"/>
                    <a:pt x="208" y="352"/>
                    <a:pt x="208" y="352"/>
                  </a:cubicBezTo>
                  <a:cubicBezTo>
                    <a:pt x="185" y="352"/>
                    <a:pt x="185" y="352"/>
                    <a:pt x="185" y="352"/>
                  </a:cubicBezTo>
                  <a:cubicBezTo>
                    <a:pt x="216" y="383"/>
                    <a:pt x="216" y="383"/>
                    <a:pt x="216" y="383"/>
                  </a:cubicBezTo>
                  <a:cubicBezTo>
                    <a:pt x="247" y="352"/>
                    <a:pt x="247" y="352"/>
                    <a:pt x="247" y="352"/>
                  </a:cubicBezTo>
                  <a:cubicBezTo>
                    <a:pt x="225" y="352"/>
                    <a:pt x="225" y="352"/>
                    <a:pt x="225" y="35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42" y="302"/>
                    <a:pt x="242" y="302"/>
                    <a:pt x="242" y="302"/>
                  </a:cubicBezTo>
                  <a:cubicBezTo>
                    <a:pt x="242" y="335"/>
                    <a:pt x="242" y="335"/>
                    <a:pt x="242" y="335"/>
                  </a:cubicBezTo>
                  <a:cubicBezTo>
                    <a:pt x="289" y="335"/>
                    <a:pt x="289" y="335"/>
                    <a:pt x="289" y="335"/>
                  </a:cubicBezTo>
                  <a:lnTo>
                    <a:pt x="216" y="4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68" name="Rectangle 1432"/>
            <p:cNvSpPr>
              <a:spLocks noChangeArrowheads="1"/>
            </p:cNvSpPr>
            <p:nvPr/>
          </p:nvSpPr>
          <p:spPr bwMode="auto">
            <a:xfrm>
              <a:off x="4096566" y="1016623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7" name="Группа 3896"/>
          <p:cNvGrpSpPr/>
          <p:nvPr/>
        </p:nvGrpSpPr>
        <p:grpSpPr>
          <a:xfrm>
            <a:off x="5004827" y="1465412"/>
            <a:ext cx="258366" cy="258366"/>
            <a:chOff x="5787254" y="788023"/>
            <a:chExt cx="344488" cy="344488"/>
          </a:xfrm>
          <a:solidFill>
            <a:schemeClr val="accent1"/>
          </a:solidFill>
        </p:grpSpPr>
        <p:sp>
          <p:nvSpPr>
            <p:cNvPr id="2282" name="Rectangle 1446"/>
            <p:cNvSpPr>
              <a:spLocks noChangeArrowheads="1"/>
            </p:cNvSpPr>
            <p:nvPr/>
          </p:nvSpPr>
          <p:spPr bwMode="auto">
            <a:xfrm>
              <a:off x="5926954" y="9547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3" name="Rectangle 1447"/>
            <p:cNvSpPr>
              <a:spLocks noChangeArrowheads="1"/>
            </p:cNvSpPr>
            <p:nvPr/>
          </p:nvSpPr>
          <p:spPr bwMode="auto">
            <a:xfrm>
              <a:off x="5952354" y="95471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4" name="Rectangle 1448"/>
            <p:cNvSpPr>
              <a:spLocks noChangeArrowheads="1"/>
            </p:cNvSpPr>
            <p:nvPr/>
          </p:nvSpPr>
          <p:spPr bwMode="auto">
            <a:xfrm>
              <a:off x="5979341" y="9547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5" name="Freeform 1449"/>
            <p:cNvSpPr>
              <a:spLocks noEditPoints="1"/>
            </p:cNvSpPr>
            <p:nvPr/>
          </p:nvSpPr>
          <p:spPr bwMode="auto">
            <a:xfrm>
              <a:off x="5787254" y="788023"/>
              <a:ext cx="344488" cy="344488"/>
            </a:xfrm>
            <a:custGeom>
              <a:avLst/>
              <a:gdLst>
                <a:gd name="T0" fmla="*/ 207 w 413"/>
                <a:gd name="T1" fmla="*/ 413 h 413"/>
                <a:gd name="T2" fmla="*/ 0 w 413"/>
                <a:gd name="T3" fmla="*/ 207 h 413"/>
                <a:gd name="T4" fmla="*/ 207 w 413"/>
                <a:gd name="T5" fmla="*/ 0 h 413"/>
                <a:gd name="T6" fmla="*/ 413 w 413"/>
                <a:gd name="T7" fmla="*/ 207 h 413"/>
                <a:gd name="T8" fmla="*/ 207 w 413"/>
                <a:gd name="T9" fmla="*/ 413 h 413"/>
                <a:gd name="T10" fmla="*/ 207 w 413"/>
                <a:gd name="T11" fmla="*/ 16 h 413"/>
                <a:gd name="T12" fmla="*/ 16 w 413"/>
                <a:gd name="T13" fmla="*/ 207 h 413"/>
                <a:gd name="T14" fmla="*/ 207 w 413"/>
                <a:gd name="T15" fmla="*/ 398 h 413"/>
                <a:gd name="T16" fmla="*/ 398 w 413"/>
                <a:gd name="T17" fmla="*/ 207 h 413"/>
                <a:gd name="T18" fmla="*/ 207 w 413"/>
                <a:gd name="T19" fmla="*/ 1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3" h="413">
                  <a:moveTo>
                    <a:pt x="207" y="413"/>
                  </a:moveTo>
                  <a:cubicBezTo>
                    <a:pt x="93" y="413"/>
                    <a:pt x="0" y="321"/>
                    <a:pt x="0" y="207"/>
                  </a:cubicBezTo>
                  <a:cubicBezTo>
                    <a:pt x="0" y="93"/>
                    <a:pt x="93" y="0"/>
                    <a:pt x="207" y="0"/>
                  </a:cubicBezTo>
                  <a:cubicBezTo>
                    <a:pt x="321" y="0"/>
                    <a:pt x="413" y="93"/>
                    <a:pt x="413" y="207"/>
                  </a:cubicBezTo>
                  <a:cubicBezTo>
                    <a:pt x="413" y="321"/>
                    <a:pt x="321" y="413"/>
                    <a:pt x="207" y="413"/>
                  </a:cubicBezTo>
                  <a:close/>
                  <a:moveTo>
                    <a:pt x="207" y="16"/>
                  </a:moveTo>
                  <a:cubicBezTo>
                    <a:pt x="102" y="16"/>
                    <a:pt x="16" y="102"/>
                    <a:pt x="16" y="207"/>
                  </a:cubicBezTo>
                  <a:cubicBezTo>
                    <a:pt x="16" y="312"/>
                    <a:pt x="102" y="398"/>
                    <a:pt x="207" y="398"/>
                  </a:cubicBezTo>
                  <a:cubicBezTo>
                    <a:pt x="312" y="398"/>
                    <a:pt x="398" y="312"/>
                    <a:pt x="398" y="207"/>
                  </a:cubicBezTo>
                  <a:cubicBezTo>
                    <a:pt x="398" y="102"/>
                    <a:pt x="312" y="16"/>
                    <a:pt x="20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6" name="Freeform 1450"/>
            <p:cNvSpPr>
              <a:spLocks/>
            </p:cNvSpPr>
            <p:nvPr/>
          </p:nvSpPr>
          <p:spPr bwMode="auto">
            <a:xfrm>
              <a:off x="5869804" y="788023"/>
              <a:ext cx="90488" cy="344488"/>
            </a:xfrm>
            <a:custGeom>
              <a:avLst/>
              <a:gdLst>
                <a:gd name="T0" fmla="*/ 107 w 107"/>
                <a:gd name="T1" fmla="*/ 413 h 413"/>
                <a:gd name="T2" fmla="*/ 0 w 107"/>
                <a:gd name="T3" fmla="*/ 207 h 413"/>
                <a:gd name="T4" fmla="*/ 107 w 107"/>
                <a:gd name="T5" fmla="*/ 0 h 413"/>
                <a:gd name="T6" fmla="*/ 107 w 107"/>
                <a:gd name="T7" fmla="*/ 16 h 413"/>
                <a:gd name="T8" fmla="*/ 15 w 107"/>
                <a:gd name="T9" fmla="*/ 207 h 413"/>
                <a:gd name="T10" fmla="*/ 107 w 107"/>
                <a:gd name="T11" fmla="*/ 398 h 413"/>
                <a:gd name="T12" fmla="*/ 107 w 107"/>
                <a:gd name="T13" fmla="*/ 41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413">
                  <a:moveTo>
                    <a:pt x="107" y="413"/>
                  </a:moveTo>
                  <a:cubicBezTo>
                    <a:pt x="47" y="413"/>
                    <a:pt x="0" y="323"/>
                    <a:pt x="0" y="207"/>
                  </a:cubicBezTo>
                  <a:cubicBezTo>
                    <a:pt x="0" y="91"/>
                    <a:pt x="47" y="0"/>
                    <a:pt x="107" y="0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57" y="16"/>
                    <a:pt x="15" y="103"/>
                    <a:pt x="15" y="207"/>
                  </a:cubicBezTo>
                  <a:cubicBezTo>
                    <a:pt x="15" y="310"/>
                    <a:pt x="57" y="398"/>
                    <a:pt x="107" y="398"/>
                  </a:cubicBezTo>
                  <a:lnTo>
                    <a:pt x="107" y="4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7" name="Freeform 1451"/>
            <p:cNvSpPr>
              <a:spLocks/>
            </p:cNvSpPr>
            <p:nvPr/>
          </p:nvSpPr>
          <p:spPr bwMode="auto">
            <a:xfrm>
              <a:off x="5960291" y="788023"/>
              <a:ext cx="88900" cy="344488"/>
            </a:xfrm>
            <a:custGeom>
              <a:avLst/>
              <a:gdLst>
                <a:gd name="T0" fmla="*/ 0 w 107"/>
                <a:gd name="T1" fmla="*/ 413 h 413"/>
                <a:gd name="T2" fmla="*/ 0 w 107"/>
                <a:gd name="T3" fmla="*/ 398 h 413"/>
                <a:gd name="T4" fmla="*/ 91 w 107"/>
                <a:gd name="T5" fmla="*/ 207 h 413"/>
                <a:gd name="T6" fmla="*/ 0 w 107"/>
                <a:gd name="T7" fmla="*/ 16 h 413"/>
                <a:gd name="T8" fmla="*/ 0 w 107"/>
                <a:gd name="T9" fmla="*/ 0 h 413"/>
                <a:gd name="T10" fmla="*/ 107 w 107"/>
                <a:gd name="T11" fmla="*/ 207 h 413"/>
                <a:gd name="T12" fmla="*/ 0 w 107"/>
                <a:gd name="T13" fmla="*/ 41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413">
                  <a:moveTo>
                    <a:pt x="0" y="413"/>
                  </a:moveTo>
                  <a:cubicBezTo>
                    <a:pt x="0" y="398"/>
                    <a:pt x="0" y="398"/>
                    <a:pt x="0" y="398"/>
                  </a:cubicBezTo>
                  <a:cubicBezTo>
                    <a:pt x="49" y="398"/>
                    <a:pt x="91" y="310"/>
                    <a:pt x="91" y="207"/>
                  </a:cubicBezTo>
                  <a:cubicBezTo>
                    <a:pt x="91" y="103"/>
                    <a:pt x="49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107" y="91"/>
                    <a:pt x="107" y="207"/>
                  </a:cubicBezTo>
                  <a:cubicBezTo>
                    <a:pt x="107" y="323"/>
                    <a:pt x="60" y="413"/>
                    <a:pt x="0" y="4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8" name="Rectangle 1452"/>
            <p:cNvSpPr>
              <a:spLocks noChangeArrowheads="1"/>
            </p:cNvSpPr>
            <p:nvPr/>
          </p:nvSpPr>
          <p:spPr bwMode="auto">
            <a:xfrm>
              <a:off x="5952354" y="795961"/>
              <a:ext cx="14288" cy="146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9" name="Rectangle 1453"/>
            <p:cNvSpPr>
              <a:spLocks noChangeArrowheads="1"/>
            </p:cNvSpPr>
            <p:nvPr/>
          </p:nvSpPr>
          <p:spPr bwMode="auto">
            <a:xfrm>
              <a:off x="5952354" y="980111"/>
              <a:ext cx="14288" cy="147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90" name="Rectangle 1454"/>
            <p:cNvSpPr>
              <a:spLocks noChangeArrowheads="1"/>
            </p:cNvSpPr>
            <p:nvPr/>
          </p:nvSpPr>
          <p:spPr bwMode="auto">
            <a:xfrm>
              <a:off x="5793604" y="954711"/>
              <a:ext cx="1206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91" name="Rectangle 1455"/>
            <p:cNvSpPr>
              <a:spLocks noChangeArrowheads="1"/>
            </p:cNvSpPr>
            <p:nvPr/>
          </p:nvSpPr>
          <p:spPr bwMode="auto">
            <a:xfrm>
              <a:off x="6004741" y="954711"/>
              <a:ext cx="1190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92" name="Freeform 1456"/>
            <p:cNvSpPr>
              <a:spLocks/>
            </p:cNvSpPr>
            <p:nvPr/>
          </p:nvSpPr>
          <p:spPr bwMode="auto">
            <a:xfrm>
              <a:off x="5828529" y="851523"/>
              <a:ext cx="261938" cy="33338"/>
            </a:xfrm>
            <a:custGeom>
              <a:avLst/>
              <a:gdLst>
                <a:gd name="T0" fmla="*/ 158 w 315"/>
                <a:gd name="T1" fmla="*/ 40 h 40"/>
                <a:gd name="T2" fmla="*/ 0 w 315"/>
                <a:gd name="T3" fmla="*/ 15 h 40"/>
                <a:gd name="T4" fmla="*/ 5 w 315"/>
                <a:gd name="T5" fmla="*/ 0 h 40"/>
                <a:gd name="T6" fmla="*/ 158 w 315"/>
                <a:gd name="T7" fmla="*/ 25 h 40"/>
                <a:gd name="T8" fmla="*/ 310 w 315"/>
                <a:gd name="T9" fmla="*/ 0 h 40"/>
                <a:gd name="T10" fmla="*/ 315 w 315"/>
                <a:gd name="T11" fmla="*/ 15 h 40"/>
                <a:gd name="T12" fmla="*/ 158 w 315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40">
                  <a:moveTo>
                    <a:pt x="158" y="40"/>
                  </a:moveTo>
                  <a:cubicBezTo>
                    <a:pt x="104" y="40"/>
                    <a:pt x="51" y="32"/>
                    <a:pt x="0" y="1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4" y="17"/>
                    <a:pt x="106" y="25"/>
                    <a:pt x="158" y="25"/>
                  </a:cubicBezTo>
                  <a:cubicBezTo>
                    <a:pt x="210" y="25"/>
                    <a:pt x="261" y="17"/>
                    <a:pt x="310" y="0"/>
                  </a:cubicBezTo>
                  <a:cubicBezTo>
                    <a:pt x="315" y="15"/>
                    <a:pt x="315" y="15"/>
                    <a:pt x="315" y="15"/>
                  </a:cubicBezTo>
                  <a:cubicBezTo>
                    <a:pt x="265" y="32"/>
                    <a:pt x="212" y="40"/>
                    <a:pt x="15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93" name="Freeform 1457"/>
            <p:cNvSpPr>
              <a:spLocks/>
            </p:cNvSpPr>
            <p:nvPr/>
          </p:nvSpPr>
          <p:spPr bwMode="auto">
            <a:xfrm>
              <a:off x="5828529" y="1037261"/>
              <a:ext cx="261938" cy="33338"/>
            </a:xfrm>
            <a:custGeom>
              <a:avLst/>
              <a:gdLst>
                <a:gd name="T0" fmla="*/ 5 w 315"/>
                <a:gd name="T1" fmla="*/ 40 h 40"/>
                <a:gd name="T2" fmla="*/ 0 w 315"/>
                <a:gd name="T3" fmla="*/ 26 h 40"/>
                <a:gd name="T4" fmla="*/ 158 w 315"/>
                <a:gd name="T5" fmla="*/ 0 h 40"/>
                <a:gd name="T6" fmla="*/ 315 w 315"/>
                <a:gd name="T7" fmla="*/ 26 h 40"/>
                <a:gd name="T8" fmla="*/ 310 w 315"/>
                <a:gd name="T9" fmla="*/ 40 h 40"/>
                <a:gd name="T10" fmla="*/ 158 w 315"/>
                <a:gd name="T11" fmla="*/ 16 h 40"/>
                <a:gd name="T12" fmla="*/ 5 w 315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40">
                  <a:moveTo>
                    <a:pt x="5" y="4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51" y="9"/>
                    <a:pt x="104" y="0"/>
                    <a:pt x="158" y="0"/>
                  </a:cubicBezTo>
                  <a:cubicBezTo>
                    <a:pt x="212" y="0"/>
                    <a:pt x="265" y="9"/>
                    <a:pt x="315" y="26"/>
                  </a:cubicBezTo>
                  <a:cubicBezTo>
                    <a:pt x="310" y="40"/>
                    <a:pt x="310" y="40"/>
                    <a:pt x="310" y="40"/>
                  </a:cubicBezTo>
                  <a:cubicBezTo>
                    <a:pt x="261" y="24"/>
                    <a:pt x="210" y="16"/>
                    <a:pt x="158" y="16"/>
                  </a:cubicBezTo>
                  <a:cubicBezTo>
                    <a:pt x="106" y="16"/>
                    <a:pt x="54" y="2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5" name="Группа 3884"/>
          <p:cNvGrpSpPr/>
          <p:nvPr/>
        </p:nvGrpSpPr>
        <p:grpSpPr>
          <a:xfrm>
            <a:off x="3623702" y="2395291"/>
            <a:ext cx="235744" cy="258366"/>
            <a:chOff x="3945754" y="2027861"/>
            <a:chExt cx="314325" cy="344488"/>
          </a:xfrm>
          <a:solidFill>
            <a:schemeClr val="accent1"/>
          </a:solidFill>
        </p:grpSpPr>
        <p:sp>
          <p:nvSpPr>
            <p:cNvPr id="2299" name="Freeform 1463"/>
            <p:cNvSpPr>
              <a:spLocks/>
            </p:cNvSpPr>
            <p:nvPr/>
          </p:nvSpPr>
          <p:spPr bwMode="auto">
            <a:xfrm>
              <a:off x="3945754" y="2151686"/>
              <a:ext cx="314325" cy="220663"/>
            </a:xfrm>
            <a:custGeom>
              <a:avLst/>
              <a:gdLst>
                <a:gd name="T0" fmla="*/ 198 w 198"/>
                <a:gd name="T1" fmla="*/ 139 h 139"/>
                <a:gd name="T2" fmla="*/ 0 w 198"/>
                <a:gd name="T3" fmla="*/ 139 h 139"/>
                <a:gd name="T4" fmla="*/ 0 w 198"/>
                <a:gd name="T5" fmla="*/ 16 h 139"/>
                <a:gd name="T6" fmla="*/ 23 w 198"/>
                <a:gd name="T7" fmla="*/ 0 h 139"/>
                <a:gd name="T8" fmla="*/ 28 w 198"/>
                <a:gd name="T9" fmla="*/ 6 h 139"/>
                <a:gd name="T10" fmla="*/ 8 w 198"/>
                <a:gd name="T11" fmla="*/ 21 h 139"/>
                <a:gd name="T12" fmla="*/ 8 w 198"/>
                <a:gd name="T13" fmla="*/ 130 h 139"/>
                <a:gd name="T14" fmla="*/ 190 w 198"/>
                <a:gd name="T15" fmla="*/ 130 h 139"/>
                <a:gd name="T16" fmla="*/ 190 w 198"/>
                <a:gd name="T17" fmla="*/ 21 h 139"/>
                <a:gd name="T18" fmla="*/ 170 w 198"/>
                <a:gd name="T19" fmla="*/ 6 h 139"/>
                <a:gd name="T20" fmla="*/ 175 w 198"/>
                <a:gd name="T21" fmla="*/ 0 h 139"/>
                <a:gd name="T22" fmla="*/ 198 w 198"/>
                <a:gd name="T23" fmla="*/ 16 h 139"/>
                <a:gd name="T24" fmla="*/ 198 w 198"/>
                <a:gd name="T2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139">
                  <a:moveTo>
                    <a:pt x="198" y="139"/>
                  </a:moveTo>
                  <a:lnTo>
                    <a:pt x="0" y="139"/>
                  </a:lnTo>
                  <a:lnTo>
                    <a:pt x="0" y="16"/>
                  </a:lnTo>
                  <a:lnTo>
                    <a:pt x="23" y="0"/>
                  </a:lnTo>
                  <a:lnTo>
                    <a:pt x="28" y="6"/>
                  </a:lnTo>
                  <a:lnTo>
                    <a:pt x="8" y="21"/>
                  </a:lnTo>
                  <a:lnTo>
                    <a:pt x="8" y="130"/>
                  </a:lnTo>
                  <a:lnTo>
                    <a:pt x="190" y="130"/>
                  </a:lnTo>
                  <a:lnTo>
                    <a:pt x="190" y="21"/>
                  </a:lnTo>
                  <a:lnTo>
                    <a:pt x="170" y="6"/>
                  </a:lnTo>
                  <a:lnTo>
                    <a:pt x="175" y="0"/>
                  </a:lnTo>
                  <a:lnTo>
                    <a:pt x="198" y="16"/>
                  </a:lnTo>
                  <a:lnTo>
                    <a:pt x="19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0" name="Rectangle 1464"/>
            <p:cNvSpPr>
              <a:spLocks noChangeArrowheads="1"/>
            </p:cNvSpPr>
            <p:nvPr/>
          </p:nvSpPr>
          <p:spPr bwMode="auto">
            <a:xfrm>
              <a:off x="4071166" y="233107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1" name="Rectangle 1465"/>
            <p:cNvSpPr>
              <a:spLocks noChangeArrowheads="1"/>
            </p:cNvSpPr>
            <p:nvPr/>
          </p:nvSpPr>
          <p:spPr bwMode="auto">
            <a:xfrm>
              <a:off x="4096566" y="233107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2" name="Rectangle 1466"/>
            <p:cNvSpPr>
              <a:spLocks noChangeArrowheads="1"/>
            </p:cNvSpPr>
            <p:nvPr/>
          </p:nvSpPr>
          <p:spPr bwMode="auto">
            <a:xfrm>
              <a:off x="4121966" y="233107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3" name="Freeform 1467"/>
            <p:cNvSpPr>
              <a:spLocks/>
            </p:cNvSpPr>
            <p:nvPr/>
          </p:nvSpPr>
          <p:spPr bwMode="auto">
            <a:xfrm>
              <a:off x="3980679" y="2027861"/>
              <a:ext cx="244475" cy="174625"/>
            </a:xfrm>
            <a:custGeom>
              <a:avLst/>
              <a:gdLst>
                <a:gd name="T0" fmla="*/ 154 w 154"/>
                <a:gd name="T1" fmla="*/ 110 h 110"/>
                <a:gd name="T2" fmla="*/ 147 w 154"/>
                <a:gd name="T3" fmla="*/ 110 h 110"/>
                <a:gd name="T4" fmla="*/ 147 w 154"/>
                <a:gd name="T5" fmla="*/ 33 h 110"/>
                <a:gd name="T6" fmla="*/ 121 w 154"/>
                <a:gd name="T7" fmla="*/ 8 h 110"/>
                <a:gd name="T8" fmla="*/ 7 w 154"/>
                <a:gd name="T9" fmla="*/ 8 h 110"/>
                <a:gd name="T10" fmla="*/ 7 w 154"/>
                <a:gd name="T11" fmla="*/ 110 h 110"/>
                <a:gd name="T12" fmla="*/ 0 w 154"/>
                <a:gd name="T13" fmla="*/ 110 h 110"/>
                <a:gd name="T14" fmla="*/ 0 w 154"/>
                <a:gd name="T15" fmla="*/ 0 h 110"/>
                <a:gd name="T16" fmla="*/ 125 w 154"/>
                <a:gd name="T17" fmla="*/ 0 h 110"/>
                <a:gd name="T18" fmla="*/ 154 w 154"/>
                <a:gd name="T19" fmla="*/ 29 h 110"/>
                <a:gd name="T20" fmla="*/ 154 w 154"/>
                <a:gd name="T2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110">
                  <a:moveTo>
                    <a:pt x="154" y="110"/>
                  </a:moveTo>
                  <a:lnTo>
                    <a:pt x="147" y="110"/>
                  </a:lnTo>
                  <a:lnTo>
                    <a:pt x="147" y="33"/>
                  </a:lnTo>
                  <a:lnTo>
                    <a:pt x="121" y="8"/>
                  </a:lnTo>
                  <a:lnTo>
                    <a:pt x="7" y="8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54" y="29"/>
                  </a:lnTo>
                  <a:lnTo>
                    <a:pt x="154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4" name="Freeform 1468"/>
            <p:cNvSpPr>
              <a:spLocks/>
            </p:cNvSpPr>
            <p:nvPr/>
          </p:nvSpPr>
          <p:spPr bwMode="auto">
            <a:xfrm>
              <a:off x="4169591" y="2027861"/>
              <a:ext cx="55563" cy="55563"/>
            </a:xfrm>
            <a:custGeom>
              <a:avLst/>
              <a:gdLst>
                <a:gd name="T0" fmla="*/ 60 w 67"/>
                <a:gd name="T1" fmla="*/ 67 h 67"/>
                <a:gd name="T2" fmla="*/ 0 w 67"/>
                <a:gd name="T3" fmla="*/ 67 h 67"/>
                <a:gd name="T4" fmla="*/ 0 w 67"/>
                <a:gd name="T5" fmla="*/ 8 h 67"/>
                <a:gd name="T6" fmla="*/ 8 w 67"/>
                <a:gd name="T7" fmla="*/ 0 h 67"/>
                <a:gd name="T8" fmla="*/ 15 w 67"/>
                <a:gd name="T9" fmla="*/ 8 h 67"/>
                <a:gd name="T10" fmla="*/ 15 w 67"/>
                <a:gd name="T11" fmla="*/ 52 h 67"/>
                <a:gd name="T12" fmla="*/ 60 w 67"/>
                <a:gd name="T13" fmla="*/ 52 h 67"/>
                <a:gd name="T14" fmla="*/ 67 w 67"/>
                <a:gd name="T15" fmla="*/ 60 h 67"/>
                <a:gd name="T16" fmla="*/ 60 w 67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67">
                  <a:moveTo>
                    <a:pt x="60" y="67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4" y="52"/>
                    <a:pt x="67" y="55"/>
                    <a:pt x="67" y="60"/>
                  </a:cubicBezTo>
                  <a:cubicBezTo>
                    <a:pt x="67" y="64"/>
                    <a:pt x="64" y="67"/>
                    <a:pt x="6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5" name="Freeform 1469"/>
            <p:cNvSpPr>
              <a:spLocks/>
            </p:cNvSpPr>
            <p:nvPr/>
          </p:nvSpPr>
          <p:spPr bwMode="auto">
            <a:xfrm>
              <a:off x="4099741" y="2175498"/>
              <a:ext cx="157163" cy="103188"/>
            </a:xfrm>
            <a:custGeom>
              <a:avLst/>
              <a:gdLst>
                <a:gd name="T0" fmla="*/ 4 w 99"/>
                <a:gd name="T1" fmla="*/ 65 h 65"/>
                <a:gd name="T2" fmla="*/ 0 w 99"/>
                <a:gd name="T3" fmla="*/ 58 h 65"/>
                <a:gd name="T4" fmla="*/ 95 w 99"/>
                <a:gd name="T5" fmla="*/ 0 h 65"/>
                <a:gd name="T6" fmla="*/ 99 w 99"/>
                <a:gd name="T7" fmla="*/ 7 h 65"/>
                <a:gd name="T8" fmla="*/ 4 w 99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65">
                  <a:moveTo>
                    <a:pt x="4" y="65"/>
                  </a:moveTo>
                  <a:lnTo>
                    <a:pt x="0" y="58"/>
                  </a:lnTo>
                  <a:lnTo>
                    <a:pt x="95" y="0"/>
                  </a:lnTo>
                  <a:lnTo>
                    <a:pt x="99" y="7"/>
                  </a:lnTo>
                  <a:lnTo>
                    <a:pt x="4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6" name="Freeform 1470"/>
            <p:cNvSpPr>
              <a:spLocks/>
            </p:cNvSpPr>
            <p:nvPr/>
          </p:nvSpPr>
          <p:spPr bwMode="auto">
            <a:xfrm>
              <a:off x="3948929" y="2175498"/>
              <a:ext cx="157163" cy="103188"/>
            </a:xfrm>
            <a:custGeom>
              <a:avLst/>
              <a:gdLst>
                <a:gd name="T0" fmla="*/ 95 w 99"/>
                <a:gd name="T1" fmla="*/ 65 h 65"/>
                <a:gd name="T2" fmla="*/ 0 w 99"/>
                <a:gd name="T3" fmla="*/ 7 h 65"/>
                <a:gd name="T4" fmla="*/ 4 w 99"/>
                <a:gd name="T5" fmla="*/ 0 h 65"/>
                <a:gd name="T6" fmla="*/ 99 w 99"/>
                <a:gd name="T7" fmla="*/ 58 h 65"/>
                <a:gd name="T8" fmla="*/ 95 w 99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65">
                  <a:moveTo>
                    <a:pt x="95" y="65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99" y="58"/>
                  </a:lnTo>
                  <a:lnTo>
                    <a:pt x="95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7" name="Freeform 1471"/>
            <p:cNvSpPr>
              <a:spLocks/>
            </p:cNvSpPr>
            <p:nvPr/>
          </p:nvSpPr>
          <p:spPr bwMode="auto">
            <a:xfrm>
              <a:off x="3948929" y="2264398"/>
              <a:ext cx="307975" cy="106363"/>
            </a:xfrm>
            <a:custGeom>
              <a:avLst/>
              <a:gdLst>
                <a:gd name="T0" fmla="*/ 4 w 194"/>
                <a:gd name="T1" fmla="*/ 67 h 67"/>
                <a:gd name="T2" fmla="*/ 0 w 194"/>
                <a:gd name="T3" fmla="*/ 60 h 67"/>
                <a:gd name="T4" fmla="*/ 97 w 194"/>
                <a:gd name="T5" fmla="*/ 0 h 67"/>
                <a:gd name="T6" fmla="*/ 194 w 194"/>
                <a:gd name="T7" fmla="*/ 60 h 67"/>
                <a:gd name="T8" fmla="*/ 190 w 194"/>
                <a:gd name="T9" fmla="*/ 67 h 67"/>
                <a:gd name="T10" fmla="*/ 97 w 194"/>
                <a:gd name="T11" fmla="*/ 10 h 67"/>
                <a:gd name="T12" fmla="*/ 4 w 194"/>
                <a:gd name="T1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67">
                  <a:moveTo>
                    <a:pt x="4" y="67"/>
                  </a:moveTo>
                  <a:lnTo>
                    <a:pt x="0" y="60"/>
                  </a:lnTo>
                  <a:lnTo>
                    <a:pt x="97" y="0"/>
                  </a:lnTo>
                  <a:lnTo>
                    <a:pt x="194" y="60"/>
                  </a:lnTo>
                  <a:lnTo>
                    <a:pt x="190" y="67"/>
                  </a:lnTo>
                  <a:lnTo>
                    <a:pt x="97" y="10"/>
                  </a:lnTo>
                  <a:lnTo>
                    <a:pt x="4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8" name="Freeform 1472"/>
            <p:cNvSpPr>
              <a:spLocks/>
            </p:cNvSpPr>
            <p:nvPr/>
          </p:nvSpPr>
          <p:spPr bwMode="auto">
            <a:xfrm>
              <a:off x="4039416" y="2089773"/>
              <a:ext cx="127000" cy="127000"/>
            </a:xfrm>
            <a:custGeom>
              <a:avLst/>
              <a:gdLst>
                <a:gd name="T0" fmla="*/ 77 w 153"/>
                <a:gd name="T1" fmla="*/ 153 h 153"/>
                <a:gd name="T2" fmla="*/ 0 w 153"/>
                <a:gd name="T3" fmla="*/ 77 h 153"/>
                <a:gd name="T4" fmla="*/ 77 w 153"/>
                <a:gd name="T5" fmla="*/ 0 h 153"/>
                <a:gd name="T6" fmla="*/ 153 w 153"/>
                <a:gd name="T7" fmla="*/ 77 h 153"/>
                <a:gd name="T8" fmla="*/ 146 w 153"/>
                <a:gd name="T9" fmla="*/ 84 h 153"/>
                <a:gd name="T10" fmla="*/ 138 w 153"/>
                <a:gd name="T11" fmla="*/ 77 h 153"/>
                <a:gd name="T12" fmla="*/ 77 w 153"/>
                <a:gd name="T13" fmla="*/ 15 h 153"/>
                <a:gd name="T14" fmla="*/ 15 w 153"/>
                <a:gd name="T15" fmla="*/ 77 h 153"/>
                <a:gd name="T16" fmla="*/ 77 w 153"/>
                <a:gd name="T17" fmla="*/ 138 h 153"/>
                <a:gd name="T18" fmla="*/ 107 w 153"/>
                <a:gd name="T19" fmla="*/ 130 h 153"/>
                <a:gd name="T20" fmla="*/ 118 w 153"/>
                <a:gd name="T21" fmla="*/ 133 h 153"/>
                <a:gd name="T22" fmla="*/ 115 w 153"/>
                <a:gd name="T23" fmla="*/ 143 h 153"/>
                <a:gd name="T24" fmla="*/ 77 w 153"/>
                <a:gd name="T25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3" h="153">
                  <a:moveTo>
                    <a:pt x="77" y="153"/>
                  </a:moveTo>
                  <a:cubicBezTo>
                    <a:pt x="34" y="153"/>
                    <a:pt x="0" y="119"/>
                    <a:pt x="0" y="77"/>
                  </a:cubicBezTo>
                  <a:cubicBezTo>
                    <a:pt x="0" y="34"/>
                    <a:pt x="34" y="0"/>
                    <a:pt x="77" y="0"/>
                  </a:cubicBezTo>
                  <a:cubicBezTo>
                    <a:pt x="119" y="0"/>
                    <a:pt x="153" y="34"/>
                    <a:pt x="153" y="77"/>
                  </a:cubicBezTo>
                  <a:cubicBezTo>
                    <a:pt x="153" y="81"/>
                    <a:pt x="150" y="84"/>
                    <a:pt x="146" y="84"/>
                  </a:cubicBezTo>
                  <a:cubicBezTo>
                    <a:pt x="141" y="84"/>
                    <a:pt x="138" y="81"/>
                    <a:pt x="138" y="77"/>
                  </a:cubicBezTo>
                  <a:cubicBezTo>
                    <a:pt x="138" y="43"/>
                    <a:pt x="110" y="15"/>
                    <a:pt x="77" y="15"/>
                  </a:cubicBezTo>
                  <a:cubicBezTo>
                    <a:pt x="43" y="15"/>
                    <a:pt x="15" y="43"/>
                    <a:pt x="15" y="77"/>
                  </a:cubicBezTo>
                  <a:cubicBezTo>
                    <a:pt x="15" y="110"/>
                    <a:pt x="43" y="138"/>
                    <a:pt x="77" y="138"/>
                  </a:cubicBezTo>
                  <a:cubicBezTo>
                    <a:pt x="87" y="138"/>
                    <a:pt x="98" y="135"/>
                    <a:pt x="107" y="130"/>
                  </a:cubicBezTo>
                  <a:cubicBezTo>
                    <a:pt x="111" y="128"/>
                    <a:pt x="116" y="129"/>
                    <a:pt x="118" y="133"/>
                  </a:cubicBezTo>
                  <a:cubicBezTo>
                    <a:pt x="120" y="136"/>
                    <a:pt x="119" y="141"/>
                    <a:pt x="115" y="143"/>
                  </a:cubicBezTo>
                  <a:cubicBezTo>
                    <a:pt x="103" y="150"/>
                    <a:pt x="90" y="153"/>
                    <a:pt x="77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9" name="Freeform 1473"/>
            <p:cNvSpPr>
              <a:spLocks noEditPoints="1"/>
            </p:cNvSpPr>
            <p:nvPr/>
          </p:nvSpPr>
          <p:spPr bwMode="auto">
            <a:xfrm>
              <a:off x="4067991" y="2118348"/>
              <a:ext cx="69850" cy="69850"/>
            </a:xfrm>
            <a:custGeom>
              <a:avLst/>
              <a:gdLst>
                <a:gd name="T0" fmla="*/ 43 w 85"/>
                <a:gd name="T1" fmla="*/ 85 h 85"/>
                <a:gd name="T2" fmla="*/ 0 w 85"/>
                <a:gd name="T3" fmla="*/ 43 h 85"/>
                <a:gd name="T4" fmla="*/ 43 w 85"/>
                <a:gd name="T5" fmla="*/ 0 h 85"/>
                <a:gd name="T6" fmla="*/ 85 w 85"/>
                <a:gd name="T7" fmla="*/ 43 h 85"/>
                <a:gd name="T8" fmla="*/ 43 w 85"/>
                <a:gd name="T9" fmla="*/ 85 h 85"/>
                <a:gd name="T10" fmla="*/ 43 w 85"/>
                <a:gd name="T11" fmla="*/ 16 h 85"/>
                <a:gd name="T12" fmla="*/ 16 w 85"/>
                <a:gd name="T13" fmla="*/ 43 h 85"/>
                <a:gd name="T14" fmla="*/ 43 w 85"/>
                <a:gd name="T15" fmla="*/ 69 h 85"/>
                <a:gd name="T16" fmla="*/ 69 w 85"/>
                <a:gd name="T17" fmla="*/ 43 h 85"/>
                <a:gd name="T18" fmla="*/ 43 w 85"/>
                <a:gd name="T19" fmla="*/ 1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5">
                  <a:moveTo>
                    <a:pt x="43" y="85"/>
                  </a:moveTo>
                  <a:cubicBezTo>
                    <a:pt x="19" y="85"/>
                    <a:pt x="0" y="66"/>
                    <a:pt x="0" y="43"/>
                  </a:cubicBezTo>
                  <a:cubicBezTo>
                    <a:pt x="0" y="19"/>
                    <a:pt x="19" y="0"/>
                    <a:pt x="43" y="0"/>
                  </a:cubicBezTo>
                  <a:cubicBezTo>
                    <a:pt x="66" y="0"/>
                    <a:pt x="85" y="19"/>
                    <a:pt x="85" y="43"/>
                  </a:cubicBezTo>
                  <a:cubicBezTo>
                    <a:pt x="85" y="66"/>
                    <a:pt x="66" y="85"/>
                    <a:pt x="43" y="85"/>
                  </a:cubicBezTo>
                  <a:close/>
                  <a:moveTo>
                    <a:pt x="43" y="16"/>
                  </a:moveTo>
                  <a:cubicBezTo>
                    <a:pt x="28" y="16"/>
                    <a:pt x="16" y="28"/>
                    <a:pt x="16" y="43"/>
                  </a:cubicBezTo>
                  <a:cubicBezTo>
                    <a:pt x="16" y="57"/>
                    <a:pt x="28" y="69"/>
                    <a:pt x="43" y="69"/>
                  </a:cubicBezTo>
                  <a:cubicBezTo>
                    <a:pt x="57" y="69"/>
                    <a:pt x="69" y="57"/>
                    <a:pt x="69" y="43"/>
                  </a:cubicBezTo>
                  <a:cubicBezTo>
                    <a:pt x="69" y="28"/>
                    <a:pt x="57" y="16"/>
                    <a:pt x="4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10" name="Freeform 1474"/>
            <p:cNvSpPr>
              <a:spLocks/>
            </p:cNvSpPr>
            <p:nvPr/>
          </p:nvSpPr>
          <p:spPr bwMode="auto">
            <a:xfrm>
              <a:off x="4125141" y="2146923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8 w 50"/>
                <a:gd name="T3" fmla="*/ 43 h 50"/>
                <a:gd name="T4" fmla="*/ 0 w 50"/>
                <a:gd name="T5" fmla="*/ 25 h 50"/>
                <a:gd name="T6" fmla="*/ 0 w 50"/>
                <a:gd name="T7" fmla="*/ 8 h 50"/>
                <a:gd name="T8" fmla="*/ 8 w 50"/>
                <a:gd name="T9" fmla="*/ 0 h 50"/>
                <a:gd name="T10" fmla="*/ 16 w 50"/>
                <a:gd name="T11" fmla="*/ 8 h 50"/>
                <a:gd name="T12" fmla="*/ 16 w 50"/>
                <a:gd name="T13" fmla="*/ 25 h 50"/>
                <a:gd name="T14" fmla="*/ 19 w 50"/>
                <a:gd name="T15" fmla="*/ 32 h 50"/>
                <a:gd name="T16" fmla="*/ 32 w 50"/>
                <a:gd name="T17" fmla="*/ 32 h 50"/>
                <a:gd name="T18" fmla="*/ 35 w 50"/>
                <a:gd name="T19" fmla="*/ 25 h 50"/>
                <a:gd name="T20" fmla="*/ 35 w 50"/>
                <a:gd name="T21" fmla="*/ 8 h 50"/>
                <a:gd name="T22" fmla="*/ 43 w 50"/>
                <a:gd name="T23" fmla="*/ 0 h 50"/>
                <a:gd name="T24" fmla="*/ 50 w 50"/>
                <a:gd name="T25" fmla="*/ 8 h 50"/>
                <a:gd name="T26" fmla="*/ 50 w 50"/>
                <a:gd name="T27" fmla="*/ 25 h 50"/>
                <a:gd name="T28" fmla="*/ 43 w 50"/>
                <a:gd name="T29" fmla="*/ 43 h 50"/>
                <a:gd name="T30" fmla="*/ 25 w 50"/>
                <a:gd name="T3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9" y="50"/>
                    <a:pt x="12" y="47"/>
                    <a:pt x="8" y="43"/>
                  </a:cubicBezTo>
                  <a:cubicBezTo>
                    <a:pt x="3" y="38"/>
                    <a:pt x="0" y="32"/>
                    <a:pt x="0" y="2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7"/>
                    <a:pt x="17" y="30"/>
                    <a:pt x="19" y="32"/>
                  </a:cubicBezTo>
                  <a:cubicBezTo>
                    <a:pt x="22" y="35"/>
                    <a:pt x="29" y="35"/>
                    <a:pt x="32" y="32"/>
                  </a:cubicBezTo>
                  <a:cubicBezTo>
                    <a:pt x="34" y="30"/>
                    <a:pt x="35" y="27"/>
                    <a:pt x="35" y="2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3"/>
                    <a:pt x="38" y="0"/>
                    <a:pt x="43" y="0"/>
                  </a:cubicBezTo>
                  <a:cubicBezTo>
                    <a:pt x="47" y="0"/>
                    <a:pt x="50" y="3"/>
                    <a:pt x="50" y="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32"/>
                    <a:pt x="48" y="38"/>
                    <a:pt x="43" y="43"/>
                  </a:cubicBezTo>
                  <a:cubicBezTo>
                    <a:pt x="38" y="47"/>
                    <a:pt x="32" y="50"/>
                    <a:pt x="2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6" name="Группа 3885"/>
          <p:cNvGrpSpPr/>
          <p:nvPr/>
        </p:nvGrpSpPr>
        <p:grpSpPr>
          <a:xfrm>
            <a:off x="4068996" y="2391719"/>
            <a:ext cx="269081" cy="269081"/>
            <a:chOff x="4539479" y="2023098"/>
            <a:chExt cx="358775" cy="358775"/>
          </a:xfrm>
          <a:solidFill>
            <a:schemeClr val="accent1"/>
          </a:solidFill>
        </p:grpSpPr>
        <p:sp>
          <p:nvSpPr>
            <p:cNvPr id="2318" name="Freeform 1482"/>
            <p:cNvSpPr>
              <a:spLocks/>
            </p:cNvSpPr>
            <p:nvPr/>
          </p:nvSpPr>
          <p:spPr bwMode="auto">
            <a:xfrm>
              <a:off x="4688704" y="2159623"/>
              <a:ext cx="73025" cy="73025"/>
            </a:xfrm>
            <a:custGeom>
              <a:avLst/>
              <a:gdLst>
                <a:gd name="T0" fmla="*/ 6 w 46"/>
                <a:gd name="T1" fmla="*/ 46 h 46"/>
                <a:gd name="T2" fmla="*/ 0 w 46"/>
                <a:gd name="T3" fmla="*/ 40 h 46"/>
                <a:gd name="T4" fmla="*/ 40 w 46"/>
                <a:gd name="T5" fmla="*/ 0 h 46"/>
                <a:gd name="T6" fmla="*/ 46 w 46"/>
                <a:gd name="T7" fmla="*/ 6 h 46"/>
                <a:gd name="T8" fmla="*/ 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6" y="46"/>
                  </a:moveTo>
                  <a:lnTo>
                    <a:pt x="0" y="40"/>
                  </a:lnTo>
                  <a:lnTo>
                    <a:pt x="40" y="0"/>
                  </a:lnTo>
                  <a:lnTo>
                    <a:pt x="46" y="6"/>
                  </a:lnTo>
                  <a:lnTo>
                    <a:pt x="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19" name="Freeform 1483"/>
            <p:cNvSpPr>
              <a:spLocks noEditPoints="1"/>
            </p:cNvSpPr>
            <p:nvPr/>
          </p:nvSpPr>
          <p:spPr bwMode="auto">
            <a:xfrm>
              <a:off x="4539479" y="2023098"/>
              <a:ext cx="358775" cy="358775"/>
            </a:xfrm>
            <a:custGeom>
              <a:avLst/>
              <a:gdLst>
                <a:gd name="T0" fmla="*/ 135 w 226"/>
                <a:gd name="T1" fmla="*/ 226 h 226"/>
                <a:gd name="T2" fmla="*/ 94 w 226"/>
                <a:gd name="T3" fmla="*/ 132 h 226"/>
                <a:gd name="T4" fmla="*/ 0 w 226"/>
                <a:gd name="T5" fmla="*/ 91 h 226"/>
                <a:gd name="T6" fmla="*/ 226 w 226"/>
                <a:gd name="T7" fmla="*/ 0 h 226"/>
                <a:gd name="T8" fmla="*/ 135 w 226"/>
                <a:gd name="T9" fmla="*/ 226 h 226"/>
                <a:gd name="T10" fmla="*/ 21 w 226"/>
                <a:gd name="T11" fmla="*/ 91 h 226"/>
                <a:gd name="T12" fmla="*/ 100 w 226"/>
                <a:gd name="T13" fmla="*/ 126 h 226"/>
                <a:gd name="T14" fmla="*/ 135 w 226"/>
                <a:gd name="T15" fmla="*/ 205 h 226"/>
                <a:gd name="T16" fmla="*/ 212 w 226"/>
                <a:gd name="T17" fmla="*/ 14 h 226"/>
                <a:gd name="T18" fmla="*/ 21 w 226"/>
                <a:gd name="T19" fmla="*/ 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135" y="226"/>
                  </a:moveTo>
                  <a:lnTo>
                    <a:pt x="94" y="132"/>
                  </a:lnTo>
                  <a:lnTo>
                    <a:pt x="0" y="91"/>
                  </a:lnTo>
                  <a:lnTo>
                    <a:pt x="226" y="0"/>
                  </a:lnTo>
                  <a:lnTo>
                    <a:pt x="135" y="226"/>
                  </a:lnTo>
                  <a:close/>
                  <a:moveTo>
                    <a:pt x="21" y="91"/>
                  </a:moveTo>
                  <a:lnTo>
                    <a:pt x="100" y="126"/>
                  </a:lnTo>
                  <a:lnTo>
                    <a:pt x="135" y="205"/>
                  </a:lnTo>
                  <a:lnTo>
                    <a:pt x="212" y="14"/>
                  </a:lnTo>
                  <a:lnTo>
                    <a:pt x="21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20" name="Freeform 1484"/>
            <p:cNvSpPr>
              <a:spLocks/>
            </p:cNvSpPr>
            <p:nvPr/>
          </p:nvSpPr>
          <p:spPr bwMode="auto">
            <a:xfrm>
              <a:off x="4625204" y="2278686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0 w 11"/>
                <a:gd name="T3" fmla="*/ 6 h 11"/>
                <a:gd name="T4" fmla="*/ 6 w 11"/>
                <a:gd name="T5" fmla="*/ 0 h 11"/>
                <a:gd name="T6" fmla="*/ 11 w 11"/>
                <a:gd name="T7" fmla="*/ 6 h 11"/>
                <a:gd name="T8" fmla="*/ 6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21" name="Freeform 1485"/>
            <p:cNvSpPr>
              <a:spLocks/>
            </p:cNvSpPr>
            <p:nvPr/>
          </p:nvSpPr>
          <p:spPr bwMode="auto">
            <a:xfrm>
              <a:off x="4642666" y="2259636"/>
              <a:ext cx="19050" cy="19050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22" name="Freeform 1486"/>
            <p:cNvSpPr>
              <a:spLocks/>
            </p:cNvSpPr>
            <p:nvPr/>
          </p:nvSpPr>
          <p:spPr bwMode="auto">
            <a:xfrm>
              <a:off x="4661716" y="2242173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0 w 11"/>
                <a:gd name="T3" fmla="*/ 6 h 11"/>
                <a:gd name="T4" fmla="*/ 6 w 11"/>
                <a:gd name="T5" fmla="*/ 0 h 11"/>
                <a:gd name="T6" fmla="*/ 11 w 11"/>
                <a:gd name="T7" fmla="*/ 6 h 11"/>
                <a:gd name="T8" fmla="*/ 6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4" name="Группа 3883"/>
          <p:cNvGrpSpPr/>
          <p:nvPr/>
        </p:nvGrpSpPr>
        <p:grpSpPr>
          <a:xfrm>
            <a:off x="3607033" y="2883447"/>
            <a:ext cx="269081" cy="208360"/>
            <a:chOff x="3923529" y="2678736"/>
            <a:chExt cx="358775" cy="277813"/>
          </a:xfrm>
          <a:solidFill>
            <a:schemeClr val="accent1"/>
          </a:solidFill>
        </p:grpSpPr>
        <p:sp>
          <p:nvSpPr>
            <p:cNvPr id="2336" name="Rectangle 1500"/>
            <p:cNvSpPr>
              <a:spLocks noChangeArrowheads="1"/>
            </p:cNvSpPr>
            <p:nvPr/>
          </p:nvSpPr>
          <p:spPr bwMode="auto">
            <a:xfrm>
              <a:off x="4190229" y="2708898"/>
              <a:ext cx="12700" cy="220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37" name="Freeform 1501"/>
            <p:cNvSpPr>
              <a:spLocks noEditPoints="1"/>
            </p:cNvSpPr>
            <p:nvPr/>
          </p:nvSpPr>
          <p:spPr bwMode="auto">
            <a:xfrm>
              <a:off x="3923529" y="2678736"/>
              <a:ext cx="358775" cy="277813"/>
            </a:xfrm>
            <a:custGeom>
              <a:avLst/>
              <a:gdLst>
                <a:gd name="T0" fmla="*/ 406 w 431"/>
                <a:gd name="T1" fmla="*/ 333 h 333"/>
                <a:gd name="T2" fmla="*/ 397 w 431"/>
                <a:gd name="T3" fmla="*/ 332 h 333"/>
                <a:gd name="T4" fmla="*/ 76 w 431"/>
                <a:gd name="T5" fmla="*/ 217 h 333"/>
                <a:gd name="T6" fmla="*/ 22 w 431"/>
                <a:gd name="T7" fmla="*/ 246 h 333"/>
                <a:gd name="T8" fmla="*/ 8 w 431"/>
                <a:gd name="T9" fmla="*/ 246 h 333"/>
                <a:gd name="T10" fmla="*/ 0 w 431"/>
                <a:gd name="T11" fmla="*/ 233 h 333"/>
                <a:gd name="T12" fmla="*/ 0 w 431"/>
                <a:gd name="T13" fmla="*/ 101 h 333"/>
                <a:gd name="T14" fmla="*/ 8 w 431"/>
                <a:gd name="T15" fmla="*/ 88 h 333"/>
                <a:gd name="T16" fmla="*/ 22 w 431"/>
                <a:gd name="T17" fmla="*/ 88 h 333"/>
                <a:gd name="T18" fmla="*/ 76 w 431"/>
                <a:gd name="T19" fmla="*/ 117 h 333"/>
                <a:gd name="T20" fmla="*/ 397 w 431"/>
                <a:gd name="T21" fmla="*/ 2 h 333"/>
                <a:gd name="T22" fmla="*/ 420 w 431"/>
                <a:gd name="T23" fmla="*/ 5 h 333"/>
                <a:gd name="T24" fmla="*/ 431 w 431"/>
                <a:gd name="T25" fmla="*/ 26 h 333"/>
                <a:gd name="T26" fmla="*/ 431 w 431"/>
                <a:gd name="T27" fmla="*/ 308 h 333"/>
                <a:gd name="T28" fmla="*/ 420 w 431"/>
                <a:gd name="T29" fmla="*/ 329 h 333"/>
                <a:gd name="T30" fmla="*/ 406 w 431"/>
                <a:gd name="T31" fmla="*/ 333 h 333"/>
                <a:gd name="T32" fmla="*/ 75 w 431"/>
                <a:gd name="T33" fmla="*/ 200 h 333"/>
                <a:gd name="T34" fmla="*/ 402 w 431"/>
                <a:gd name="T35" fmla="*/ 317 h 333"/>
                <a:gd name="T36" fmla="*/ 411 w 431"/>
                <a:gd name="T37" fmla="*/ 316 h 333"/>
                <a:gd name="T38" fmla="*/ 415 w 431"/>
                <a:gd name="T39" fmla="*/ 308 h 333"/>
                <a:gd name="T40" fmla="*/ 415 w 431"/>
                <a:gd name="T41" fmla="*/ 26 h 333"/>
                <a:gd name="T42" fmla="*/ 411 w 431"/>
                <a:gd name="T43" fmla="*/ 18 h 333"/>
                <a:gd name="T44" fmla="*/ 402 w 431"/>
                <a:gd name="T45" fmla="*/ 17 h 333"/>
                <a:gd name="T46" fmla="*/ 75 w 431"/>
                <a:gd name="T47" fmla="*/ 134 h 333"/>
                <a:gd name="T48" fmla="*/ 16 w 431"/>
                <a:gd name="T49" fmla="*/ 102 h 333"/>
                <a:gd name="T50" fmla="*/ 16 w 431"/>
                <a:gd name="T51" fmla="*/ 232 h 333"/>
                <a:gd name="T52" fmla="*/ 75 w 431"/>
                <a:gd name="T53" fmla="*/ 20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1" h="333">
                  <a:moveTo>
                    <a:pt x="406" y="333"/>
                  </a:moveTo>
                  <a:cubicBezTo>
                    <a:pt x="403" y="333"/>
                    <a:pt x="400" y="333"/>
                    <a:pt x="397" y="332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22" y="246"/>
                    <a:pt x="22" y="246"/>
                    <a:pt x="22" y="246"/>
                  </a:cubicBezTo>
                  <a:cubicBezTo>
                    <a:pt x="18" y="249"/>
                    <a:pt x="12" y="249"/>
                    <a:pt x="8" y="246"/>
                  </a:cubicBezTo>
                  <a:cubicBezTo>
                    <a:pt x="3" y="243"/>
                    <a:pt x="0" y="238"/>
                    <a:pt x="0" y="23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6"/>
                    <a:pt x="3" y="91"/>
                    <a:pt x="8" y="88"/>
                  </a:cubicBezTo>
                  <a:cubicBezTo>
                    <a:pt x="12" y="86"/>
                    <a:pt x="18" y="86"/>
                    <a:pt x="22" y="88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397" y="2"/>
                    <a:pt x="397" y="2"/>
                    <a:pt x="397" y="2"/>
                  </a:cubicBezTo>
                  <a:cubicBezTo>
                    <a:pt x="405" y="0"/>
                    <a:pt x="413" y="1"/>
                    <a:pt x="420" y="5"/>
                  </a:cubicBezTo>
                  <a:cubicBezTo>
                    <a:pt x="427" y="10"/>
                    <a:pt x="431" y="18"/>
                    <a:pt x="431" y="26"/>
                  </a:cubicBezTo>
                  <a:cubicBezTo>
                    <a:pt x="431" y="308"/>
                    <a:pt x="431" y="308"/>
                    <a:pt x="431" y="308"/>
                  </a:cubicBezTo>
                  <a:cubicBezTo>
                    <a:pt x="431" y="317"/>
                    <a:pt x="427" y="324"/>
                    <a:pt x="420" y="329"/>
                  </a:cubicBezTo>
                  <a:cubicBezTo>
                    <a:pt x="416" y="332"/>
                    <a:pt x="411" y="333"/>
                    <a:pt x="406" y="333"/>
                  </a:cubicBezTo>
                  <a:close/>
                  <a:moveTo>
                    <a:pt x="75" y="200"/>
                  </a:moveTo>
                  <a:cubicBezTo>
                    <a:pt x="402" y="317"/>
                    <a:pt x="402" y="317"/>
                    <a:pt x="402" y="317"/>
                  </a:cubicBezTo>
                  <a:cubicBezTo>
                    <a:pt x="405" y="318"/>
                    <a:pt x="408" y="318"/>
                    <a:pt x="411" y="316"/>
                  </a:cubicBezTo>
                  <a:cubicBezTo>
                    <a:pt x="414" y="314"/>
                    <a:pt x="415" y="312"/>
                    <a:pt x="415" y="308"/>
                  </a:cubicBezTo>
                  <a:cubicBezTo>
                    <a:pt x="415" y="26"/>
                    <a:pt x="415" y="26"/>
                    <a:pt x="415" y="26"/>
                  </a:cubicBezTo>
                  <a:cubicBezTo>
                    <a:pt x="415" y="23"/>
                    <a:pt x="414" y="20"/>
                    <a:pt x="411" y="18"/>
                  </a:cubicBezTo>
                  <a:cubicBezTo>
                    <a:pt x="408" y="16"/>
                    <a:pt x="405" y="16"/>
                    <a:pt x="402" y="17"/>
                  </a:cubicBezTo>
                  <a:cubicBezTo>
                    <a:pt x="75" y="134"/>
                    <a:pt x="75" y="134"/>
                    <a:pt x="75" y="134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232"/>
                    <a:pt x="16" y="232"/>
                    <a:pt x="16" y="232"/>
                  </a:cubicBezTo>
                  <a:lnTo>
                    <a:pt x="75" y="2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38" name="Freeform 1502"/>
            <p:cNvSpPr>
              <a:spLocks/>
            </p:cNvSpPr>
            <p:nvPr/>
          </p:nvSpPr>
          <p:spPr bwMode="auto">
            <a:xfrm>
              <a:off x="4017191" y="2764461"/>
              <a:ext cx="98425" cy="44450"/>
            </a:xfrm>
            <a:custGeom>
              <a:avLst/>
              <a:gdLst>
                <a:gd name="T0" fmla="*/ 3 w 62"/>
                <a:gd name="T1" fmla="*/ 28 h 28"/>
                <a:gd name="T2" fmla="*/ 0 w 62"/>
                <a:gd name="T3" fmla="*/ 21 h 28"/>
                <a:gd name="T4" fmla="*/ 59 w 62"/>
                <a:gd name="T5" fmla="*/ 0 h 28"/>
                <a:gd name="T6" fmla="*/ 62 w 62"/>
                <a:gd name="T7" fmla="*/ 7 h 28"/>
                <a:gd name="T8" fmla="*/ 3 w 6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8">
                  <a:moveTo>
                    <a:pt x="3" y="28"/>
                  </a:moveTo>
                  <a:lnTo>
                    <a:pt x="0" y="21"/>
                  </a:lnTo>
                  <a:lnTo>
                    <a:pt x="59" y="0"/>
                  </a:lnTo>
                  <a:lnTo>
                    <a:pt x="62" y="7"/>
                  </a:lnTo>
                  <a:lnTo>
                    <a:pt x="3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39" name="Freeform 1503"/>
            <p:cNvSpPr>
              <a:spLocks noEditPoints="1"/>
            </p:cNvSpPr>
            <p:nvPr/>
          </p:nvSpPr>
          <p:spPr bwMode="auto">
            <a:xfrm>
              <a:off x="4001316" y="2854948"/>
              <a:ext cx="133350" cy="87313"/>
            </a:xfrm>
            <a:custGeom>
              <a:avLst/>
              <a:gdLst>
                <a:gd name="T0" fmla="*/ 117 w 160"/>
                <a:gd name="T1" fmla="*/ 105 h 105"/>
                <a:gd name="T2" fmla="*/ 105 w 160"/>
                <a:gd name="T3" fmla="*/ 103 h 105"/>
                <a:gd name="T4" fmla="*/ 25 w 160"/>
                <a:gd name="T5" fmla="*/ 74 h 105"/>
                <a:gd name="T6" fmla="*/ 4 w 160"/>
                <a:gd name="T7" fmla="*/ 56 h 105"/>
                <a:gd name="T8" fmla="*/ 3 w 160"/>
                <a:gd name="T9" fmla="*/ 29 h 105"/>
                <a:gd name="T10" fmla="*/ 13 w 160"/>
                <a:gd name="T11" fmla="*/ 0 h 105"/>
                <a:gd name="T12" fmla="*/ 160 w 160"/>
                <a:gd name="T13" fmla="*/ 53 h 105"/>
                <a:gd name="T14" fmla="*/ 150 w 160"/>
                <a:gd name="T15" fmla="*/ 81 h 105"/>
                <a:gd name="T16" fmla="*/ 132 w 160"/>
                <a:gd name="T17" fmla="*/ 101 h 105"/>
                <a:gd name="T18" fmla="*/ 117 w 160"/>
                <a:gd name="T19" fmla="*/ 105 h 105"/>
                <a:gd name="T20" fmla="*/ 23 w 160"/>
                <a:gd name="T21" fmla="*/ 20 h 105"/>
                <a:gd name="T22" fmla="*/ 18 w 160"/>
                <a:gd name="T23" fmla="*/ 34 h 105"/>
                <a:gd name="T24" fmla="*/ 19 w 160"/>
                <a:gd name="T25" fmla="*/ 49 h 105"/>
                <a:gd name="T26" fmla="*/ 30 w 160"/>
                <a:gd name="T27" fmla="*/ 59 h 105"/>
                <a:gd name="T28" fmla="*/ 110 w 160"/>
                <a:gd name="T29" fmla="*/ 88 h 105"/>
                <a:gd name="T30" fmla="*/ 125 w 160"/>
                <a:gd name="T31" fmla="*/ 87 h 105"/>
                <a:gd name="T32" fmla="*/ 136 w 160"/>
                <a:gd name="T33" fmla="*/ 76 h 105"/>
                <a:gd name="T34" fmla="*/ 140 w 160"/>
                <a:gd name="T35" fmla="*/ 62 h 105"/>
                <a:gd name="T36" fmla="*/ 23 w 160"/>
                <a:gd name="T37" fmla="*/ 2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105">
                  <a:moveTo>
                    <a:pt x="117" y="105"/>
                  </a:moveTo>
                  <a:cubicBezTo>
                    <a:pt x="113" y="105"/>
                    <a:pt x="109" y="104"/>
                    <a:pt x="105" y="103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16" y="71"/>
                    <a:pt x="9" y="64"/>
                    <a:pt x="4" y="56"/>
                  </a:cubicBezTo>
                  <a:cubicBezTo>
                    <a:pt x="0" y="47"/>
                    <a:pt x="0" y="37"/>
                    <a:pt x="3" y="29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47" y="90"/>
                    <a:pt x="140" y="97"/>
                    <a:pt x="132" y="101"/>
                  </a:cubicBezTo>
                  <a:cubicBezTo>
                    <a:pt x="127" y="104"/>
                    <a:pt x="122" y="105"/>
                    <a:pt x="117" y="105"/>
                  </a:cubicBezTo>
                  <a:close/>
                  <a:moveTo>
                    <a:pt x="23" y="2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6" y="39"/>
                    <a:pt x="16" y="44"/>
                    <a:pt x="19" y="49"/>
                  </a:cubicBezTo>
                  <a:cubicBezTo>
                    <a:pt x="21" y="54"/>
                    <a:pt x="25" y="57"/>
                    <a:pt x="30" y="59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5" y="90"/>
                    <a:pt x="121" y="90"/>
                    <a:pt x="125" y="87"/>
                  </a:cubicBezTo>
                  <a:cubicBezTo>
                    <a:pt x="130" y="85"/>
                    <a:pt x="134" y="81"/>
                    <a:pt x="136" y="76"/>
                  </a:cubicBezTo>
                  <a:cubicBezTo>
                    <a:pt x="140" y="62"/>
                    <a:pt x="140" y="62"/>
                    <a:pt x="140" y="62"/>
                  </a:cubicBezTo>
                  <a:lnTo>
                    <a:pt x="2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40" name="Rectangle 1504"/>
            <p:cNvSpPr>
              <a:spLocks noChangeArrowheads="1"/>
            </p:cNvSpPr>
            <p:nvPr/>
          </p:nvSpPr>
          <p:spPr bwMode="auto">
            <a:xfrm>
              <a:off x="3980679" y="2785098"/>
              <a:ext cx="12700" cy="682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9" name="Группа 3888"/>
          <p:cNvGrpSpPr/>
          <p:nvPr/>
        </p:nvGrpSpPr>
        <p:grpSpPr>
          <a:xfrm>
            <a:off x="5452501" y="2404816"/>
            <a:ext cx="290513" cy="239316"/>
            <a:chOff x="6384154" y="2040561"/>
            <a:chExt cx="387350" cy="319088"/>
          </a:xfrm>
          <a:solidFill>
            <a:schemeClr val="accent1"/>
          </a:solidFill>
        </p:grpSpPr>
        <p:sp>
          <p:nvSpPr>
            <p:cNvPr id="2352" name="Freeform 1516"/>
            <p:cNvSpPr>
              <a:spLocks/>
            </p:cNvSpPr>
            <p:nvPr/>
          </p:nvSpPr>
          <p:spPr bwMode="auto">
            <a:xfrm>
              <a:off x="6634979" y="2107236"/>
              <a:ext cx="136525" cy="252413"/>
            </a:xfrm>
            <a:custGeom>
              <a:avLst/>
              <a:gdLst>
                <a:gd name="T0" fmla="*/ 164 w 164"/>
                <a:gd name="T1" fmla="*/ 302 h 302"/>
                <a:gd name="T2" fmla="*/ 70 w 164"/>
                <a:gd name="T3" fmla="*/ 302 h 302"/>
                <a:gd name="T4" fmla="*/ 70 w 164"/>
                <a:gd name="T5" fmla="*/ 287 h 302"/>
                <a:gd name="T6" fmla="*/ 148 w 164"/>
                <a:gd name="T7" fmla="*/ 287 h 302"/>
                <a:gd name="T8" fmla="*/ 55 w 164"/>
                <a:gd name="T9" fmla="*/ 175 h 302"/>
                <a:gd name="T10" fmla="*/ 54 w 164"/>
                <a:gd name="T11" fmla="*/ 175 h 302"/>
                <a:gd name="T12" fmla="*/ 45 w 164"/>
                <a:gd name="T13" fmla="*/ 163 h 302"/>
                <a:gd name="T14" fmla="*/ 53 w 164"/>
                <a:gd name="T15" fmla="*/ 151 h 302"/>
                <a:gd name="T16" fmla="*/ 96 w 164"/>
                <a:gd name="T17" fmla="*/ 86 h 302"/>
                <a:gd name="T18" fmla="*/ 26 w 164"/>
                <a:gd name="T19" fmla="*/ 15 h 302"/>
                <a:gd name="T20" fmla="*/ 5 w 164"/>
                <a:gd name="T21" fmla="*/ 18 h 302"/>
                <a:gd name="T22" fmla="*/ 0 w 164"/>
                <a:gd name="T23" fmla="*/ 3 h 302"/>
                <a:gd name="T24" fmla="*/ 26 w 164"/>
                <a:gd name="T25" fmla="*/ 0 h 302"/>
                <a:gd name="T26" fmla="*/ 112 w 164"/>
                <a:gd name="T27" fmla="*/ 86 h 302"/>
                <a:gd name="T28" fmla="*/ 65 w 164"/>
                <a:gd name="T29" fmla="*/ 162 h 302"/>
                <a:gd name="T30" fmla="*/ 164 w 164"/>
                <a:gd name="T31" fmla="*/ 295 h 302"/>
                <a:gd name="T32" fmla="*/ 164 w 164"/>
                <a:gd name="T33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302">
                  <a:moveTo>
                    <a:pt x="164" y="302"/>
                  </a:moveTo>
                  <a:cubicBezTo>
                    <a:pt x="70" y="302"/>
                    <a:pt x="70" y="302"/>
                    <a:pt x="70" y="302"/>
                  </a:cubicBezTo>
                  <a:cubicBezTo>
                    <a:pt x="70" y="287"/>
                    <a:pt x="70" y="287"/>
                    <a:pt x="70" y="287"/>
                  </a:cubicBezTo>
                  <a:cubicBezTo>
                    <a:pt x="148" y="287"/>
                    <a:pt x="148" y="287"/>
                    <a:pt x="148" y="287"/>
                  </a:cubicBezTo>
                  <a:cubicBezTo>
                    <a:pt x="145" y="234"/>
                    <a:pt x="108" y="189"/>
                    <a:pt x="55" y="175"/>
                  </a:cubicBezTo>
                  <a:cubicBezTo>
                    <a:pt x="55" y="175"/>
                    <a:pt x="54" y="175"/>
                    <a:pt x="54" y="175"/>
                  </a:cubicBezTo>
                  <a:cubicBezTo>
                    <a:pt x="49" y="173"/>
                    <a:pt x="45" y="168"/>
                    <a:pt x="45" y="163"/>
                  </a:cubicBezTo>
                  <a:cubicBezTo>
                    <a:pt x="45" y="157"/>
                    <a:pt x="48" y="153"/>
                    <a:pt x="53" y="151"/>
                  </a:cubicBezTo>
                  <a:cubicBezTo>
                    <a:pt x="79" y="140"/>
                    <a:pt x="96" y="114"/>
                    <a:pt x="96" y="86"/>
                  </a:cubicBezTo>
                  <a:cubicBezTo>
                    <a:pt x="96" y="47"/>
                    <a:pt x="64" y="15"/>
                    <a:pt x="26" y="15"/>
                  </a:cubicBezTo>
                  <a:cubicBezTo>
                    <a:pt x="19" y="15"/>
                    <a:pt x="12" y="16"/>
                    <a:pt x="5" y="1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9" y="1"/>
                    <a:pt x="17" y="0"/>
                    <a:pt x="26" y="0"/>
                  </a:cubicBezTo>
                  <a:cubicBezTo>
                    <a:pt x="73" y="0"/>
                    <a:pt x="112" y="38"/>
                    <a:pt x="112" y="86"/>
                  </a:cubicBezTo>
                  <a:cubicBezTo>
                    <a:pt x="112" y="118"/>
                    <a:pt x="94" y="147"/>
                    <a:pt x="65" y="162"/>
                  </a:cubicBezTo>
                  <a:cubicBezTo>
                    <a:pt x="124" y="179"/>
                    <a:pt x="164" y="233"/>
                    <a:pt x="164" y="295"/>
                  </a:cubicBezTo>
                  <a:lnTo>
                    <a:pt x="164" y="3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53" name="Freeform 1517"/>
            <p:cNvSpPr>
              <a:spLocks noEditPoints="1"/>
            </p:cNvSpPr>
            <p:nvPr/>
          </p:nvSpPr>
          <p:spPr bwMode="auto">
            <a:xfrm>
              <a:off x="6384154" y="2040561"/>
              <a:ext cx="292100" cy="319088"/>
            </a:xfrm>
            <a:custGeom>
              <a:avLst/>
              <a:gdLst>
                <a:gd name="T0" fmla="*/ 350 w 350"/>
                <a:gd name="T1" fmla="*/ 383 h 383"/>
                <a:gd name="T2" fmla="*/ 0 w 350"/>
                <a:gd name="T3" fmla="*/ 383 h 383"/>
                <a:gd name="T4" fmla="*/ 0 w 350"/>
                <a:gd name="T5" fmla="*/ 376 h 383"/>
                <a:gd name="T6" fmla="*/ 130 w 350"/>
                <a:gd name="T7" fmla="*/ 206 h 383"/>
                <a:gd name="T8" fmla="*/ 67 w 350"/>
                <a:gd name="T9" fmla="*/ 108 h 383"/>
                <a:gd name="T10" fmla="*/ 175 w 350"/>
                <a:gd name="T11" fmla="*/ 0 h 383"/>
                <a:gd name="T12" fmla="*/ 284 w 350"/>
                <a:gd name="T13" fmla="*/ 108 h 383"/>
                <a:gd name="T14" fmla="*/ 220 w 350"/>
                <a:gd name="T15" fmla="*/ 206 h 383"/>
                <a:gd name="T16" fmla="*/ 350 w 350"/>
                <a:gd name="T17" fmla="*/ 376 h 383"/>
                <a:gd name="T18" fmla="*/ 350 w 350"/>
                <a:gd name="T19" fmla="*/ 383 h 383"/>
                <a:gd name="T20" fmla="*/ 16 w 350"/>
                <a:gd name="T21" fmla="*/ 368 h 383"/>
                <a:gd name="T22" fmla="*/ 335 w 350"/>
                <a:gd name="T23" fmla="*/ 368 h 383"/>
                <a:gd name="T24" fmla="*/ 214 w 350"/>
                <a:gd name="T25" fmla="*/ 221 h 383"/>
                <a:gd name="T26" fmla="*/ 212 w 350"/>
                <a:gd name="T27" fmla="*/ 220 h 383"/>
                <a:gd name="T28" fmla="*/ 202 w 350"/>
                <a:gd name="T29" fmla="*/ 206 h 383"/>
                <a:gd name="T30" fmla="*/ 211 w 350"/>
                <a:gd name="T31" fmla="*/ 193 h 383"/>
                <a:gd name="T32" fmla="*/ 268 w 350"/>
                <a:gd name="T33" fmla="*/ 108 h 383"/>
                <a:gd name="T34" fmla="*/ 175 w 350"/>
                <a:gd name="T35" fmla="*/ 15 h 383"/>
                <a:gd name="T36" fmla="*/ 83 w 350"/>
                <a:gd name="T37" fmla="*/ 108 h 383"/>
                <a:gd name="T38" fmla="*/ 139 w 350"/>
                <a:gd name="T39" fmla="*/ 193 h 383"/>
                <a:gd name="T40" fmla="*/ 148 w 350"/>
                <a:gd name="T41" fmla="*/ 206 h 383"/>
                <a:gd name="T42" fmla="*/ 138 w 350"/>
                <a:gd name="T43" fmla="*/ 220 h 383"/>
                <a:gd name="T44" fmla="*/ 136 w 350"/>
                <a:gd name="T45" fmla="*/ 221 h 383"/>
                <a:gd name="T46" fmla="*/ 16 w 350"/>
                <a:gd name="T47" fmla="*/ 368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0" h="383">
                  <a:moveTo>
                    <a:pt x="350" y="383"/>
                  </a:moveTo>
                  <a:cubicBezTo>
                    <a:pt x="0" y="383"/>
                    <a:pt x="0" y="383"/>
                    <a:pt x="0" y="383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296"/>
                    <a:pt x="54" y="226"/>
                    <a:pt x="130" y="206"/>
                  </a:cubicBezTo>
                  <a:cubicBezTo>
                    <a:pt x="92" y="189"/>
                    <a:pt x="67" y="150"/>
                    <a:pt x="67" y="108"/>
                  </a:cubicBezTo>
                  <a:cubicBezTo>
                    <a:pt x="67" y="48"/>
                    <a:pt x="116" y="0"/>
                    <a:pt x="175" y="0"/>
                  </a:cubicBezTo>
                  <a:cubicBezTo>
                    <a:pt x="235" y="0"/>
                    <a:pt x="284" y="48"/>
                    <a:pt x="284" y="108"/>
                  </a:cubicBezTo>
                  <a:cubicBezTo>
                    <a:pt x="284" y="150"/>
                    <a:pt x="259" y="189"/>
                    <a:pt x="220" y="206"/>
                  </a:cubicBezTo>
                  <a:cubicBezTo>
                    <a:pt x="297" y="226"/>
                    <a:pt x="350" y="296"/>
                    <a:pt x="350" y="376"/>
                  </a:cubicBezTo>
                  <a:lnTo>
                    <a:pt x="350" y="383"/>
                  </a:lnTo>
                  <a:close/>
                  <a:moveTo>
                    <a:pt x="16" y="368"/>
                  </a:moveTo>
                  <a:cubicBezTo>
                    <a:pt x="335" y="368"/>
                    <a:pt x="335" y="368"/>
                    <a:pt x="335" y="368"/>
                  </a:cubicBezTo>
                  <a:cubicBezTo>
                    <a:pt x="331" y="298"/>
                    <a:pt x="283" y="238"/>
                    <a:pt x="214" y="221"/>
                  </a:cubicBezTo>
                  <a:cubicBezTo>
                    <a:pt x="214" y="221"/>
                    <a:pt x="213" y="220"/>
                    <a:pt x="212" y="220"/>
                  </a:cubicBezTo>
                  <a:cubicBezTo>
                    <a:pt x="206" y="218"/>
                    <a:pt x="202" y="213"/>
                    <a:pt x="202" y="206"/>
                  </a:cubicBezTo>
                  <a:cubicBezTo>
                    <a:pt x="202" y="201"/>
                    <a:pt x="206" y="195"/>
                    <a:pt x="211" y="193"/>
                  </a:cubicBezTo>
                  <a:cubicBezTo>
                    <a:pt x="246" y="179"/>
                    <a:pt x="268" y="145"/>
                    <a:pt x="268" y="108"/>
                  </a:cubicBezTo>
                  <a:cubicBezTo>
                    <a:pt x="268" y="57"/>
                    <a:pt x="226" y="15"/>
                    <a:pt x="175" y="15"/>
                  </a:cubicBezTo>
                  <a:cubicBezTo>
                    <a:pt x="124" y="15"/>
                    <a:pt x="83" y="57"/>
                    <a:pt x="83" y="108"/>
                  </a:cubicBezTo>
                  <a:cubicBezTo>
                    <a:pt x="83" y="145"/>
                    <a:pt x="105" y="179"/>
                    <a:pt x="139" y="193"/>
                  </a:cubicBezTo>
                  <a:cubicBezTo>
                    <a:pt x="145" y="195"/>
                    <a:pt x="148" y="201"/>
                    <a:pt x="148" y="206"/>
                  </a:cubicBezTo>
                  <a:cubicBezTo>
                    <a:pt x="148" y="213"/>
                    <a:pt x="144" y="218"/>
                    <a:pt x="138" y="220"/>
                  </a:cubicBezTo>
                  <a:cubicBezTo>
                    <a:pt x="138" y="220"/>
                    <a:pt x="136" y="221"/>
                    <a:pt x="136" y="221"/>
                  </a:cubicBezTo>
                  <a:cubicBezTo>
                    <a:pt x="68" y="238"/>
                    <a:pt x="19" y="298"/>
                    <a:pt x="16" y="3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8" name="Группа 3887"/>
          <p:cNvGrpSpPr/>
          <p:nvPr/>
        </p:nvGrpSpPr>
        <p:grpSpPr>
          <a:xfrm>
            <a:off x="5014352" y="2406006"/>
            <a:ext cx="239315" cy="235744"/>
            <a:chOff x="5799954" y="2042148"/>
            <a:chExt cx="319087" cy="314325"/>
          </a:xfrm>
          <a:solidFill>
            <a:schemeClr val="accent1"/>
          </a:solidFill>
        </p:grpSpPr>
        <p:sp>
          <p:nvSpPr>
            <p:cNvPr id="2364" name="Freeform 1528"/>
            <p:cNvSpPr>
              <a:spLocks/>
            </p:cNvSpPr>
            <p:nvPr/>
          </p:nvSpPr>
          <p:spPr bwMode="auto">
            <a:xfrm>
              <a:off x="5799954" y="2042148"/>
              <a:ext cx="254000" cy="314325"/>
            </a:xfrm>
            <a:custGeom>
              <a:avLst/>
              <a:gdLst>
                <a:gd name="T0" fmla="*/ 305 w 305"/>
                <a:gd name="T1" fmla="*/ 378 h 378"/>
                <a:gd name="T2" fmla="*/ 0 w 305"/>
                <a:gd name="T3" fmla="*/ 378 h 378"/>
                <a:gd name="T4" fmla="*/ 0 w 305"/>
                <a:gd name="T5" fmla="*/ 371 h 378"/>
                <a:gd name="T6" fmla="*/ 128 w 305"/>
                <a:gd name="T7" fmla="*/ 204 h 378"/>
                <a:gd name="T8" fmla="*/ 66 w 305"/>
                <a:gd name="T9" fmla="*/ 107 h 378"/>
                <a:gd name="T10" fmla="*/ 172 w 305"/>
                <a:gd name="T11" fmla="*/ 0 h 378"/>
                <a:gd name="T12" fmla="*/ 279 w 305"/>
                <a:gd name="T13" fmla="*/ 107 h 378"/>
                <a:gd name="T14" fmla="*/ 217 w 305"/>
                <a:gd name="T15" fmla="*/ 204 h 378"/>
                <a:gd name="T16" fmla="*/ 275 w 305"/>
                <a:gd name="T17" fmla="*/ 232 h 378"/>
                <a:gd name="T18" fmla="*/ 266 w 305"/>
                <a:gd name="T19" fmla="*/ 245 h 378"/>
                <a:gd name="T20" fmla="*/ 211 w 305"/>
                <a:gd name="T21" fmla="*/ 218 h 378"/>
                <a:gd name="T22" fmla="*/ 209 w 305"/>
                <a:gd name="T23" fmla="*/ 218 h 378"/>
                <a:gd name="T24" fmla="*/ 199 w 305"/>
                <a:gd name="T25" fmla="*/ 204 h 378"/>
                <a:gd name="T26" fmla="*/ 208 w 305"/>
                <a:gd name="T27" fmla="*/ 191 h 378"/>
                <a:gd name="T28" fmla="*/ 263 w 305"/>
                <a:gd name="T29" fmla="*/ 107 h 378"/>
                <a:gd name="T30" fmla="*/ 172 w 305"/>
                <a:gd name="T31" fmla="*/ 16 h 378"/>
                <a:gd name="T32" fmla="*/ 81 w 305"/>
                <a:gd name="T33" fmla="*/ 107 h 378"/>
                <a:gd name="T34" fmla="*/ 137 w 305"/>
                <a:gd name="T35" fmla="*/ 191 h 378"/>
                <a:gd name="T36" fmla="*/ 146 w 305"/>
                <a:gd name="T37" fmla="*/ 204 h 378"/>
                <a:gd name="T38" fmla="*/ 136 w 305"/>
                <a:gd name="T39" fmla="*/ 218 h 378"/>
                <a:gd name="T40" fmla="*/ 134 w 305"/>
                <a:gd name="T41" fmla="*/ 218 h 378"/>
                <a:gd name="T42" fmla="*/ 15 w 305"/>
                <a:gd name="T43" fmla="*/ 363 h 378"/>
                <a:gd name="T44" fmla="*/ 305 w 305"/>
                <a:gd name="T45" fmla="*/ 363 h 378"/>
                <a:gd name="T46" fmla="*/ 305 w 305"/>
                <a:gd name="T47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5" h="378">
                  <a:moveTo>
                    <a:pt x="305" y="378"/>
                  </a:moveTo>
                  <a:cubicBezTo>
                    <a:pt x="0" y="378"/>
                    <a:pt x="0" y="378"/>
                    <a:pt x="0" y="378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0" y="292"/>
                    <a:pt x="52" y="224"/>
                    <a:pt x="128" y="204"/>
                  </a:cubicBezTo>
                  <a:cubicBezTo>
                    <a:pt x="90" y="187"/>
                    <a:pt x="66" y="149"/>
                    <a:pt x="66" y="107"/>
                  </a:cubicBezTo>
                  <a:cubicBezTo>
                    <a:pt x="66" y="48"/>
                    <a:pt x="113" y="0"/>
                    <a:pt x="172" y="0"/>
                  </a:cubicBezTo>
                  <a:cubicBezTo>
                    <a:pt x="231" y="0"/>
                    <a:pt x="279" y="48"/>
                    <a:pt x="279" y="107"/>
                  </a:cubicBezTo>
                  <a:cubicBezTo>
                    <a:pt x="279" y="149"/>
                    <a:pt x="255" y="187"/>
                    <a:pt x="217" y="204"/>
                  </a:cubicBezTo>
                  <a:cubicBezTo>
                    <a:pt x="238" y="210"/>
                    <a:pt x="258" y="219"/>
                    <a:pt x="275" y="232"/>
                  </a:cubicBezTo>
                  <a:cubicBezTo>
                    <a:pt x="266" y="245"/>
                    <a:pt x="266" y="245"/>
                    <a:pt x="266" y="245"/>
                  </a:cubicBezTo>
                  <a:cubicBezTo>
                    <a:pt x="250" y="232"/>
                    <a:pt x="231" y="223"/>
                    <a:pt x="211" y="218"/>
                  </a:cubicBezTo>
                  <a:cubicBezTo>
                    <a:pt x="211" y="218"/>
                    <a:pt x="210" y="218"/>
                    <a:pt x="209" y="218"/>
                  </a:cubicBezTo>
                  <a:cubicBezTo>
                    <a:pt x="203" y="216"/>
                    <a:pt x="199" y="210"/>
                    <a:pt x="199" y="204"/>
                  </a:cubicBezTo>
                  <a:cubicBezTo>
                    <a:pt x="199" y="198"/>
                    <a:pt x="202" y="193"/>
                    <a:pt x="208" y="191"/>
                  </a:cubicBezTo>
                  <a:cubicBezTo>
                    <a:pt x="242" y="177"/>
                    <a:pt x="263" y="144"/>
                    <a:pt x="263" y="107"/>
                  </a:cubicBezTo>
                  <a:cubicBezTo>
                    <a:pt x="263" y="57"/>
                    <a:pt x="223" y="16"/>
                    <a:pt x="172" y="16"/>
                  </a:cubicBezTo>
                  <a:cubicBezTo>
                    <a:pt x="122" y="16"/>
                    <a:pt x="81" y="57"/>
                    <a:pt x="81" y="107"/>
                  </a:cubicBezTo>
                  <a:cubicBezTo>
                    <a:pt x="81" y="144"/>
                    <a:pt x="103" y="177"/>
                    <a:pt x="137" y="191"/>
                  </a:cubicBezTo>
                  <a:cubicBezTo>
                    <a:pt x="142" y="193"/>
                    <a:pt x="146" y="198"/>
                    <a:pt x="146" y="204"/>
                  </a:cubicBezTo>
                  <a:cubicBezTo>
                    <a:pt x="146" y="210"/>
                    <a:pt x="142" y="216"/>
                    <a:pt x="136" y="218"/>
                  </a:cubicBezTo>
                  <a:cubicBezTo>
                    <a:pt x="135" y="218"/>
                    <a:pt x="134" y="218"/>
                    <a:pt x="134" y="218"/>
                  </a:cubicBezTo>
                  <a:cubicBezTo>
                    <a:pt x="67" y="235"/>
                    <a:pt x="19" y="294"/>
                    <a:pt x="15" y="363"/>
                  </a:cubicBezTo>
                  <a:cubicBezTo>
                    <a:pt x="305" y="363"/>
                    <a:pt x="305" y="363"/>
                    <a:pt x="305" y="363"/>
                  </a:cubicBezTo>
                  <a:lnTo>
                    <a:pt x="305" y="3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65" name="Freeform 1529"/>
            <p:cNvSpPr>
              <a:spLocks noEditPoints="1"/>
            </p:cNvSpPr>
            <p:nvPr/>
          </p:nvSpPr>
          <p:spPr bwMode="auto">
            <a:xfrm>
              <a:off x="5988866" y="2226298"/>
              <a:ext cx="130175" cy="130175"/>
            </a:xfrm>
            <a:custGeom>
              <a:avLst/>
              <a:gdLst>
                <a:gd name="T0" fmla="*/ 78 w 157"/>
                <a:gd name="T1" fmla="*/ 156 h 156"/>
                <a:gd name="T2" fmla="*/ 0 w 157"/>
                <a:gd name="T3" fmla="*/ 78 h 156"/>
                <a:gd name="T4" fmla="*/ 78 w 157"/>
                <a:gd name="T5" fmla="*/ 0 h 156"/>
                <a:gd name="T6" fmla="*/ 157 w 157"/>
                <a:gd name="T7" fmla="*/ 78 h 156"/>
                <a:gd name="T8" fmla="*/ 78 w 157"/>
                <a:gd name="T9" fmla="*/ 156 h 156"/>
                <a:gd name="T10" fmla="*/ 78 w 157"/>
                <a:gd name="T11" fmla="*/ 15 h 156"/>
                <a:gd name="T12" fmla="*/ 16 w 157"/>
                <a:gd name="T13" fmla="*/ 78 h 156"/>
                <a:gd name="T14" fmla="*/ 78 w 157"/>
                <a:gd name="T15" fmla="*/ 141 h 156"/>
                <a:gd name="T16" fmla="*/ 141 w 157"/>
                <a:gd name="T17" fmla="*/ 78 h 156"/>
                <a:gd name="T18" fmla="*/ 78 w 157"/>
                <a:gd name="T19" fmla="*/ 1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156">
                  <a:moveTo>
                    <a:pt x="78" y="156"/>
                  </a:moveTo>
                  <a:cubicBezTo>
                    <a:pt x="35" y="156"/>
                    <a:pt x="0" y="121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22" y="0"/>
                    <a:pt x="157" y="35"/>
                    <a:pt x="157" y="78"/>
                  </a:cubicBezTo>
                  <a:cubicBezTo>
                    <a:pt x="157" y="121"/>
                    <a:pt x="122" y="156"/>
                    <a:pt x="78" y="156"/>
                  </a:cubicBezTo>
                  <a:close/>
                  <a:moveTo>
                    <a:pt x="78" y="15"/>
                  </a:moveTo>
                  <a:cubicBezTo>
                    <a:pt x="44" y="15"/>
                    <a:pt x="16" y="43"/>
                    <a:pt x="16" y="78"/>
                  </a:cubicBezTo>
                  <a:cubicBezTo>
                    <a:pt x="16" y="113"/>
                    <a:pt x="44" y="141"/>
                    <a:pt x="78" y="141"/>
                  </a:cubicBezTo>
                  <a:cubicBezTo>
                    <a:pt x="113" y="141"/>
                    <a:pt x="141" y="113"/>
                    <a:pt x="141" y="78"/>
                  </a:cubicBezTo>
                  <a:cubicBezTo>
                    <a:pt x="141" y="43"/>
                    <a:pt x="113" y="15"/>
                    <a:pt x="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66" name="Rectangle 1530"/>
            <p:cNvSpPr>
              <a:spLocks noChangeArrowheads="1"/>
            </p:cNvSpPr>
            <p:nvPr/>
          </p:nvSpPr>
          <p:spPr bwMode="auto">
            <a:xfrm>
              <a:off x="6047604" y="2264398"/>
              <a:ext cx="12700" cy="55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67" name="Rectangle 1531"/>
            <p:cNvSpPr>
              <a:spLocks noChangeArrowheads="1"/>
            </p:cNvSpPr>
            <p:nvPr/>
          </p:nvSpPr>
          <p:spPr bwMode="auto">
            <a:xfrm>
              <a:off x="6026966" y="2285036"/>
              <a:ext cx="539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3" name="Группа 3882"/>
          <p:cNvGrpSpPr/>
          <p:nvPr/>
        </p:nvGrpSpPr>
        <p:grpSpPr>
          <a:xfrm>
            <a:off x="4092808" y="2859635"/>
            <a:ext cx="226219" cy="258366"/>
            <a:chOff x="4571229" y="2646986"/>
            <a:chExt cx="301625" cy="344488"/>
          </a:xfrm>
          <a:solidFill>
            <a:schemeClr val="accent1"/>
          </a:solidFill>
        </p:grpSpPr>
        <p:sp>
          <p:nvSpPr>
            <p:cNvPr id="2373" name="Freeform 1537"/>
            <p:cNvSpPr>
              <a:spLocks noEditPoints="1"/>
            </p:cNvSpPr>
            <p:nvPr/>
          </p:nvSpPr>
          <p:spPr bwMode="auto">
            <a:xfrm>
              <a:off x="4796654" y="2870823"/>
              <a:ext cx="47625" cy="47625"/>
            </a:xfrm>
            <a:custGeom>
              <a:avLst/>
              <a:gdLst>
                <a:gd name="T0" fmla="*/ 29 w 57"/>
                <a:gd name="T1" fmla="*/ 57 h 57"/>
                <a:gd name="T2" fmla="*/ 0 w 57"/>
                <a:gd name="T3" fmla="*/ 28 h 57"/>
                <a:gd name="T4" fmla="*/ 29 w 57"/>
                <a:gd name="T5" fmla="*/ 0 h 57"/>
                <a:gd name="T6" fmla="*/ 57 w 57"/>
                <a:gd name="T7" fmla="*/ 28 h 57"/>
                <a:gd name="T8" fmla="*/ 29 w 57"/>
                <a:gd name="T9" fmla="*/ 57 h 57"/>
                <a:gd name="T10" fmla="*/ 29 w 57"/>
                <a:gd name="T11" fmla="*/ 15 h 57"/>
                <a:gd name="T12" fmla="*/ 16 w 57"/>
                <a:gd name="T13" fmla="*/ 28 h 57"/>
                <a:gd name="T14" fmla="*/ 29 w 57"/>
                <a:gd name="T15" fmla="*/ 41 h 57"/>
                <a:gd name="T16" fmla="*/ 42 w 57"/>
                <a:gd name="T17" fmla="*/ 28 h 57"/>
                <a:gd name="T18" fmla="*/ 29 w 57"/>
                <a:gd name="T19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9" y="57"/>
                  </a:moveTo>
                  <a:cubicBezTo>
                    <a:pt x="13" y="57"/>
                    <a:pt x="0" y="44"/>
                    <a:pt x="0" y="28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4" y="0"/>
                    <a:pt x="57" y="13"/>
                    <a:pt x="57" y="28"/>
                  </a:cubicBezTo>
                  <a:cubicBezTo>
                    <a:pt x="57" y="44"/>
                    <a:pt x="44" y="57"/>
                    <a:pt x="29" y="57"/>
                  </a:cubicBezTo>
                  <a:close/>
                  <a:moveTo>
                    <a:pt x="29" y="15"/>
                  </a:moveTo>
                  <a:cubicBezTo>
                    <a:pt x="22" y="15"/>
                    <a:pt x="16" y="21"/>
                    <a:pt x="16" y="28"/>
                  </a:cubicBezTo>
                  <a:cubicBezTo>
                    <a:pt x="16" y="35"/>
                    <a:pt x="22" y="41"/>
                    <a:pt x="29" y="41"/>
                  </a:cubicBezTo>
                  <a:cubicBezTo>
                    <a:pt x="36" y="41"/>
                    <a:pt x="42" y="35"/>
                    <a:pt x="42" y="28"/>
                  </a:cubicBezTo>
                  <a:cubicBezTo>
                    <a:pt x="42" y="21"/>
                    <a:pt x="36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74" name="Freeform 1538"/>
            <p:cNvSpPr>
              <a:spLocks noEditPoints="1"/>
            </p:cNvSpPr>
            <p:nvPr/>
          </p:nvSpPr>
          <p:spPr bwMode="auto">
            <a:xfrm>
              <a:off x="4598216" y="2916861"/>
              <a:ext cx="47625" cy="47625"/>
            </a:xfrm>
            <a:custGeom>
              <a:avLst/>
              <a:gdLst>
                <a:gd name="T0" fmla="*/ 29 w 57"/>
                <a:gd name="T1" fmla="*/ 57 h 57"/>
                <a:gd name="T2" fmla="*/ 0 w 57"/>
                <a:gd name="T3" fmla="*/ 28 h 57"/>
                <a:gd name="T4" fmla="*/ 29 w 57"/>
                <a:gd name="T5" fmla="*/ 0 h 57"/>
                <a:gd name="T6" fmla="*/ 57 w 57"/>
                <a:gd name="T7" fmla="*/ 28 h 57"/>
                <a:gd name="T8" fmla="*/ 29 w 57"/>
                <a:gd name="T9" fmla="*/ 57 h 57"/>
                <a:gd name="T10" fmla="*/ 29 w 57"/>
                <a:gd name="T11" fmla="*/ 15 h 57"/>
                <a:gd name="T12" fmla="*/ 16 w 57"/>
                <a:gd name="T13" fmla="*/ 28 h 57"/>
                <a:gd name="T14" fmla="*/ 29 w 57"/>
                <a:gd name="T15" fmla="*/ 41 h 57"/>
                <a:gd name="T16" fmla="*/ 42 w 57"/>
                <a:gd name="T17" fmla="*/ 28 h 57"/>
                <a:gd name="T18" fmla="*/ 29 w 57"/>
                <a:gd name="T19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9" y="57"/>
                  </a:moveTo>
                  <a:cubicBezTo>
                    <a:pt x="13" y="57"/>
                    <a:pt x="0" y="44"/>
                    <a:pt x="0" y="28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45" y="0"/>
                    <a:pt x="57" y="12"/>
                    <a:pt x="57" y="28"/>
                  </a:cubicBezTo>
                  <a:cubicBezTo>
                    <a:pt x="57" y="44"/>
                    <a:pt x="45" y="57"/>
                    <a:pt x="29" y="57"/>
                  </a:cubicBezTo>
                  <a:close/>
                  <a:moveTo>
                    <a:pt x="29" y="15"/>
                  </a:moveTo>
                  <a:cubicBezTo>
                    <a:pt x="22" y="15"/>
                    <a:pt x="16" y="21"/>
                    <a:pt x="16" y="28"/>
                  </a:cubicBezTo>
                  <a:cubicBezTo>
                    <a:pt x="16" y="35"/>
                    <a:pt x="22" y="41"/>
                    <a:pt x="29" y="41"/>
                  </a:cubicBezTo>
                  <a:cubicBezTo>
                    <a:pt x="36" y="41"/>
                    <a:pt x="42" y="35"/>
                    <a:pt x="42" y="28"/>
                  </a:cubicBezTo>
                  <a:cubicBezTo>
                    <a:pt x="42" y="21"/>
                    <a:pt x="36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75" name="Freeform 1539"/>
            <p:cNvSpPr>
              <a:spLocks/>
            </p:cNvSpPr>
            <p:nvPr/>
          </p:nvSpPr>
          <p:spPr bwMode="auto">
            <a:xfrm>
              <a:off x="4660129" y="2691436"/>
              <a:ext cx="176213" cy="247650"/>
            </a:xfrm>
            <a:custGeom>
              <a:avLst/>
              <a:gdLst>
                <a:gd name="T0" fmla="*/ 8 w 111"/>
                <a:gd name="T1" fmla="*/ 156 h 156"/>
                <a:gd name="T2" fmla="*/ 0 w 111"/>
                <a:gd name="T3" fmla="*/ 156 h 156"/>
                <a:gd name="T4" fmla="*/ 0 w 111"/>
                <a:gd name="T5" fmla="*/ 0 h 156"/>
                <a:gd name="T6" fmla="*/ 111 w 111"/>
                <a:gd name="T7" fmla="*/ 0 h 156"/>
                <a:gd name="T8" fmla="*/ 111 w 111"/>
                <a:gd name="T9" fmla="*/ 8 h 156"/>
                <a:gd name="T10" fmla="*/ 8 w 111"/>
                <a:gd name="T11" fmla="*/ 8 h 156"/>
                <a:gd name="T12" fmla="*/ 8 w 111"/>
                <a:gd name="T1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56">
                  <a:moveTo>
                    <a:pt x="8" y="156"/>
                  </a:moveTo>
                  <a:lnTo>
                    <a:pt x="0" y="156"/>
                  </a:lnTo>
                  <a:lnTo>
                    <a:pt x="0" y="0"/>
                  </a:lnTo>
                  <a:lnTo>
                    <a:pt x="111" y="0"/>
                  </a:lnTo>
                  <a:lnTo>
                    <a:pt x="111" y="8"/>
                  </a:lnTo>
                  <a:lnTo>
                    <a:pt x="8" y="8"/>
                  </a:lnTo>
                  <a:lnTo>
                    <a:pt x="8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76" name="Freeform 1540"/>
            <p:cNvSpPr>
              <a:spLocks/>
            </p:cNvSpPr>
            <p:nvPr/>
          </p:nvSpPr>
          <p:spPr bwMode="auto">
            <a:xfrm>
              <a:off x="4706166" y="2735886"/>
              <a:ext cx="69850" cy="114300"/>
            </a:xfrm>
            <a:custGeom>
              <a:avLst/>
              <a:gdLst>
                <a:gd name="T0" fmla="*/ 8 w 44"/>
                <a:gd name="T1" fmla="*/ 72 h 72"/>
                <a:gd name="T2" fmla="*/ 0 w 44"/>
                <a:gd name="T3" fmla="*/ 72 h 72"/>
                <a:gd name="T4" fmla="*/ 0 w 44"/>
                <a:gd name="T5" fmla="*/ 0 h 72"/>
                <a:gd name="T6" fmla="*/ 44 w 44"/>
                <a:gd name="T7" fmla="*/ 0 h 72"/>
                <a:gd name="T8" fmla="*/ 44 w 44"/>
                <a:gd name="T9" fmla="*/ 9 h 72"/>
                <a:gd name="T10" fmla="*/ 8 w 44"/>
                <a:gd name="T11" fmla="*/ 9 h 72"/>
                <a:gd name="T12" fmla="*/ 8 w 44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72">
                  <a:moveTo>
                    <a:pt x="8" y="72"/>
                  </a:moveTo>
                  <a:lnTo>
                    <a:pt x="0" y="72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9"/>
                  </a:lnTo>
                  <a:lnTo>
                    <a:pt x="8" y="9"/>
                  </a:lnTo>
                  <a:lnTo>
                    <a:pt x="8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77" name="Freeform 1541"/>
            <p:cNvSpPr>
              <a:spLocks/>
            </p:cNvSpPr>
            <p:nvPr/>
          </p:nvSpPr>
          <p:spPr bwMode="auto">
            <a:xfrm>
              <a:off x="4660129" y="2646986"/>
              <a:ext cx="212725" cy="247650"/>
            </a:xfrm>
            <a:custGeom>
              <a:avLst/>
              <a:gdLst>
                <a:gd name="T0" fmla="*/ 134 w 134"/>
                <a:gd name="T1" fmla="*/ 156 h 156"/>
                <a:gd name="T2" fmla="*/ 125 w 134"/>
                <a:gd name="T3" fmla="*/ 156 h 156"/>
                <a:gd name="T4" fmla="*/ 125 w 134"/>
                <a:gd name="T5" fmla="*/ 8 h 156"/>
                <a:gd name="T6" fmla="*/ 0 w 134"/>
                <a:gd name="T7" fmla="*/ 8 h 156"/>
                <a:gd name="T8" fmla="*/ 0 w 134"/>
                <a:gd name="T9" fmla="*/ 0 h 156"/>
                <a:gd name="T10" fmla="*/ 134 w 134"/>
                <a:gd name="T11" fmla="*/ 0 h 156"/>
                <a:gd name="T12" fmla="*/ 134 w 134"/>
                <a:gd name="T1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56">
                  <a:moveTo>
                    <a:pt x="134" y="156"/>
                  </a:moveTo>
                  <a:lnTo>
                    <a:pt x="125" y="156"/>
                  </a:lnTo>
                  <a:lnTo>
                    <a:pt x="125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34" y="0"/>
                  </a:lnTo>
                  <a:lnTo>
                    <a:pt x="134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78" name="Freeform 1542"/>
            <p:cNvSpPr>
              <a:spLocks noEditPoints="1"/>
            </p:cNvSpPr>
            <p:nvPr/>
          </p:nvSpPr>
          <p:spPr bwMode="auto">
            <a:xfrm>
              <a:off x="4769666" y="2843836"/>
              <a:ext cx="103188" cy="103188"/>
            </a:xfrm>
            <a:custGeom>
              <a:avLst/>
              <a:gdLst>
                <a:gd name="T0" fmla="*/ 62 w 123"/>
                <a:gd name="T1" fmla="*/ 123 h 123"/>
                <a:gd name="T2" fmla="*/ 0 w 123"/>
                <a:gd name="T3" fmla="*/ 61 h 123"/>
                <a:gd name="T4" fmla="*/ 62 w 123"/>
                <a:gd name="T5" fmla="*/ 0 h 123"/>
                <a:gd name="T6" fmla="*/ 123 w 123"/>
                <a:gd name="T7" fmla="*/ 61 h 123"/>
                <a:gd name="T8" fmla="*/ 62 w 123"/>
                <a:gd name="T9" fmla="*/ 123 h 123"/>
                <a:gd name="T10" fmla="*/ 62 w 123"/>
                <a:gd name="T11" fmla="*/ 15 h 123"/>
                <a:gd name="T12" fmla="*/ 16 w 123"/>
                <a:gd name="T13" fmla="*/ 61 h 123"/>
                <a:gd name="T14" fmla="*/ 62 w 123"/>
                <a:gd name="T15" fmla="*/ 107 h 123"/>
                <a:gd name="T16" fmla="*/ 107 w 123"/>
                <a:gd name="T17" fmla="*/ 61 h 123"/>
                <a:gd name="T18" fmla="*/ 62 w 123"/>
                <a:gd name="T19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23">
                  <a:moveTo>
                    <a:pt x="62" y="123"/>
                  </a:moveTo>
                  <a:cubicBezTo>
                    <a:pt x="28" y="123"/>
                    <a:pt x="0" y="95"/>
                    <a:pt x="0" y="61"/>
                  </a:cubicBezTo>
                  <a:cubicBezTo>
                    <a:pt x="0" y="27"/>
                    <a:pt x="28" y="0"/>
                    <a:pt x="62" y="0"/>
                  </a:cubicBezTo>
                  <a:cubicBezTo>
                    <a:pt x="95" y="0"/>
                    <a:pt x="123" y="27"/>
                    <a:pt x="123" y="61"/>
                  </a:cubicBezTo>
                  <a:cubicBezTo>
                    <a:pt x="123" y="95"/>
                    <a:pt x="95" y="123"/>
                    <a:pt x="62" y="123"/>
                  </a:cubicBezTo>
                  <a:close/>
                  <a:moveTo>
                    <a:pt x="62" y="15"/>
                  </a:moveTo>
                  <a:cubicBezTo>
                    <a:pt x="36" y="15"/>
                    <a:pt x="16" y="36"/>
                    <a:pt x="16" y="61"/>
                  </a:cubicBezTo>
                  <a:cubicBezTo>
                    <a:pt x="16" y="87"/>
                    <a:pt x="36" y="107"/>
                    <a:pt x="62" y="107"/>
                  </a:cubicBezTo>
                  <a:cubicBezTo>
                    <a:pt x="87" y="107"/>
                    <a:pt x="107" y="87"/>
                    <a:pt x="107" y="61"/>
                  </a:cubicBezTo>
                  <a:cubicBezTo>
                    <a:pt x="107" y="36"/>
                    <a:pt x="87" y="15"/>
                    <a:pt x="6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79" name="Freeform 1543"/>
            <p:cNvSpPr>
              <a:spLocks noEditPoints="1"/>
            </p:cNvSpPr>
            <p:nvPr/>
          </p:nvSpPr>
          <p:spPr bwMode="auto">
            <a:xfrm>
              <a:off x="4571229" y="2888286"/>
              <a:ext cx="101600" cy="103188"/>
            </a:xfrm>
            <a:custGeom>
              <a:avLst/>
              <a:gdLst>
                <a:gd name="T0" fmla="*/ 61 w 122"/>
                <a:gd name="T1" fmla="*/ 123 h 123"/>
                <a:gd name="T2" fmla="*/ 0 w 122"/>
                <a:gd name="T3" fmla="*/ 61 h 123"/>
                <a:gd name="T4" fmla="*/ 61 w 122"/>
                <a:gd name="T5" fmla="*/ 0 h 123"/>
                <a:gd name="T6" fmla="*/ 122 w 122"/>
                <a:gd name="T7" fmla="*/ 61 h 123"/>
                <a:gd name="T8" fmla="*/ 61 w 122"/>
                <a:gd name="T9" fmla="*/ 123 h 123"/>
                <a:gd name="T10" fmla="*/ 61 w 122"/>
                <a:gd name="T11" fmla="*/ 15 h 123"/>
                <a:gd name="T12" fmla="*/ 15 w 122"/>
                <a:gd name="T13" fmla="*/ 61 h 123"/>
                <a:gd name="T14" fmla="*/ 61 w 122"/>
                <a:gd name="T15" fmla="*/ 107 h 123"/>
                <a:gd name="T16" fmla="*/ 107 w 122"/>
                <a:gd name="T17" fmla="*/ 61 h 123"/>
                <a:gd name="T18" fmla="*/ 61 w 122"/>
                <a:gd name="T19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3">
                  <a:moveTo>
                    <a:pt x="61" y="123"/>
                  </a:moveTo>
                  <a:cubicBezTo>
                    <a:pt x="27" y="123"/>
                    <a:pt x="0" y="95"/>
                    <a:pt x="0" y="61"/>
                  </a:cubicBezTo>
                  <a:cubicBezTo>
                    <a:pt x="0" y="27"/>
                    <a:pt x="27" y="0"/>
                    <a:pt x="61" y="0"/>
                  </a:cubicBezTo>
                  <a:cubicBezTo>
                    <a:pt x="95" y="0"/>
                    <a:pt x="122" y="27"/>
                    <a:pt x="122" y="61"/>
                  </a:cubicBezTo>
                  <a:cubicBezTo>
                    <a:pt x="122" y="95"/>
                    <a:pt x="95" y="123"/>
                    <a:pt x="61" y="123"/>
                  </a:cubicBezTo>
                  <a:close/>
                  <a:moveTo>
                    <a:pt x="61" y="15"/>
                  </a:moveTo>
                  <a:cubicBezTo>
                    <a:pt x="36" y="15"/>
                    <a:pt x="15" y="36"/>
                    <a:pt x="15" y="61"/>
                  </a:cubicBezTo>
                  <a:cubicBezTo>
                    <a:pt x="15" y="86"/>
                    <a:pt x="36" y="107"/>
                    <a:pt x="61" y="107"/>
                  </a:cubicBezTo>
                  <a:cubicBezTo>
                    <a:pt x="86" y="107"/>
                    <a:pt x="107" y="86"/>
                    <a:pt x="107" y="61"/>
                  </a:cubicBezTo>
                  <a:cubicBezTo>
                    <a:pt x="107" y="36"/>
                    <a:pt x="86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2" name="Группа 3881"/>
          <p:cNvGrpSpPr/>
          <p:nvPr/>
        </p:nvGrpSpPr>
        <p:grpSpPr>
          <a:xfrm>
            <a:off x="4536911" y="2844156"/>
            <a:ext cx="264319" cy="295275"/>
            <a:chOff x="5163366" y="2626348"/>
            <a:chExt cx="352425" cy="393700"/>
          </a:xfrm>
          <a:solidFill>
            <a:schemeClr val="accent1"/>
          </a:solidFill>
        </p:grpSpPr>
        <p:sp>
          <p:nvSpPr>
            <p:cNvPr id="2384" name="Freeform 1548"/>
            <p:cNvSpPr>
              <a:spLocks noEditPoints="1"/>
            </p:cNvSpPr>
            <p:nvPr/>
          </p:nvSpPr>
          <p:spPr bwMode="auto">
            <a:xfrm>
              <a:off x="5204641" y="2705723"/>
              <a:ext cx="273050" cy="273050"/>
            </a:xfrm>
            <a:custGeom>
              <a:avLst/>
              <a:gdLst>
                <a:gd name="T0" fmla="*/ 61 w 172"/>
                <a:gd name="T1" fmla="*/ 172 h 172"/>
                <a:gd name="T2" fmla="*/ 0 w 172"/>
                <a:gd name="T3" fmla="*/ 110 h 172"/>
                <a:gd name="T4" fmla="*/ 110 w 172"/>
                <a:gd name="T5" fmla="*/ 0 h 172"/>
                <a:gd name="T6" fmla="*/ 172 w 172"/>
                <a:gd name="T7" fmla="*/ 61 h 172"/>
                <a:gd name="T8" fmla="*/ 61 w 172"/>
                <a:gd name="T9" fmla="*/ 172 h 172"/>
                <a:gd name="T10" fmla="*/ 11 w 172"/>
                <a:gd name="T11" fmla="*/ 110 h 172"/>
                <a:gd name="T12" fmla="*/ 61 w 172"/>
                <a:gd name="T13" fmla="*/ 160 h 172"/>
                <a:gd name="T14" fmla="*/ 160 w 172"/>
                <a:gd name="T15" fmla="*/ 61 h 172"/>
                <a:gd name="T16" fmla="*/ 110 w 172"/>
                <a:gd name="T17" fmla="*/ 11 h 172"/>
                <a:gd name="T18" fmla="*/ 11 w 172"/>
                <a:gd name="T19" fmla="*/ 11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72">
                  <a:moveTo>
                    <a:pt x="61" y="172"/>
                  </a:moveTo>
                  <a:lnTo>
                    <a:pt x="0" y="110"/>
                  </a:lnTo>
                  <a:lnTo>
                    <a:pt x="110" y="0"/>
                  </a:lnTo>
                  <a:lnTo>
                    <a:pt x="172" y="61"/>
                  </a:lnTo>
                  <a:lnTo>
                    <a:pt x="61" y="172"/>
                  </a:lnTo>
                  <a:close/>
                  <a:moveTo>
                    <a:pt x="11" y="110"/>
                  </a:moveTo>
                  <a:lnTo>
                    <a:pt x="61" y="160"/>
                  </a:lnTo>
                  <a:lnTo>
                    <a:pt x="160" y="61"/>
                  </a:lnTo>
                  <a:lnTo>
                    <a:pt x="110" y="11"/>
                  </a:lnTo>
                  <a:lnTo>
                    <a:pt x="11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85" name="Freeform 1549"/>
            <p:cNvSpPr>
              <a:spLocks/>
            </p:cNvSpPr>
            <p:nvPr/>
          </p:nvSpPr>
          <p:spPr bwMode="auto">
            <a:xfrm>
              <a:off x="5291954" y="2858123"/>
              <a:ext cx="73025" cy="73025"/>
            </a:xfrm>
            <a:custGeom>
              <a:avLst/>
              <a:gdLst>
                <a:gd name="T0" fmla="*/ 6 w 46"/>
                <a:gd name="T1" fmla="*/ 46 h 46"/>
                <a:gd name="T2" fmla="*/ 0 w 46"/>
                <a:gd name="T3" fmla="*/ 40 h 46"/>
                <a:gd name="T4" fmla="*/ 41 w 46"/>
                <a:gd name="T5" fmla="*/ 0 h 46"/>
                <a:gd name="T6" fmla="*/ 46 w 46"/>
                <a:gd name="T7" fmla="*/ 6 h 46"/>
                <a:gd name="T8" fmla="*/ 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6" y="46"/>
                  </a:moveTo>
                  <a:lnTo>
                    <a:pt x="0" y="40"/>
                  </a:lnTo>
                  <a:lnTo>
                    <a:pt x="41" y="0"/>
                  </a:lnTo>
                  <a:lnTo>
                    <a:pt x="46" y="6"/>
                  </a:lnTo>
                  <a:lnTo>
                    <a:pt x="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86" name="Freeform 1550"/>
            <p:cNvSpPr>
              <a:spLocks/>
            </p:cNvSpPr>
            <p:nvPr/>
          </p:nvSpPr>
          <p:spPr bwMode="auto">
            <a:xfrm>
              <a:off x="5271316" y="2772398"/>
              <a:ext cx="138113" cy="138113"/>
            </a:xfrm>
            <a:custGeom>
              <a:avLst/>
              <a:gdLst>
                <a:gd name="T0" fmla="*/ 6 w 87"/>
                <a:gd name="T1" fmla="*/ 87 h 87"/>
                <a:gd name="T2" fmla="*/ 0 w 87"/>
                <a:gd name="T3" fmla="*/ 82 h 87"/>
                <a:gd name="T4" fmla="*/ 81 w 87"/>
                <a:gd name="T5" fmla="*/ 0 h 87"/>
                <a:gd name="T6" fmla="*/ 87 w 87"/>
                <a:gd name="T7" fmla="*/ 6 h 87"/>
                <a:gd name="T8" fmla="*/ 6 w 87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7">
                  <a:moveTo>
                    <a:pt x="6" y="87"/>
                  </a:moveTo>
                  <a:lnTo>
                    <a:pt x="0" y="82"/>
                  </a:lnTo>
                  <a:lnTo>
                    <a:pt x="81" y="0"/>
                  </a:lnTo>
                  <a:lnTo>
                    <a:pt x="87" y="6"/>
                  </a:lnTo>
                  <a:lnTo>
                    <a:pt x="6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87" name="Freeform 1551"/>
            <p:cNvSpPr>
              <a:spLocks/>
            </p:cNvSpPr>
            <p:nvPr/>
          </p:nvSpPr>
          <p:spPr bwMode="auto">
            <a:xfrm>
              <a:off x="5250679" y="2753348"/>
              <a:ext cx="138113" cy="136525"/>
            </a:xfrm>
            <a:custGeom>
              <a:avLst/>
              <a:gdLst>
                <a:gd name="T0" fmla="*/ 6 w 87"/>
                <a:gd name="T1" fmla="*/ 86 h 86"/>
                <a:gd name="T2" fmla="*/ 0 w 87"/>
                <a:gd name="T3" fmla="*/ 81 h 86"/>
                <a:gd name="T4" fmla="*/ 81 w 87"/>
                <a:gd name="T5" fmla="*/ 0 h 86"/>
                <a:gd name="T6" fmla="*/ 87 w 87"/>
                <a:gd name="T7" fmla="*/ 5 h 86"/>
                <a:gd name="T8" fmla="*/ 6 w 87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6">
                  <a:moveTo>
                    <a:pt x="6" y="86"/>
                  </a:moveTo>
                  <a:lnTo>
                    <a:pt x="0" y="81"/>
                  </a:lnTo>
                  <a:lnTo>
                    <a:pt x="81" y="0"/>
                  </a:lnTo>
                  <a:lnTo>
                    <a:pt x="87" y="5"/>
                  </a:lnTo>
                  <a:lnTo>
                    <a:pt x="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88" name="Freeform 1552"/>
            <p:cNvSpPr>
              <a:spLocks noEditPoints="1"/>
            </p:cNvSpPr>
            <p:nvPr/>
          </p:nvSpPr>
          <p:spPr bwMode="auto">
            <a:xfrm>
              <a:off x="5163366" y="2667623"/>
              <a:ext cx="352425" cy="352425"/>
            </a:xfrm>
            <a:custGeom>
              <a:avLst/>
              <a:gdLst>
                <a:gd name="T0" fmla="*/ 87 w 222"/>
                <a:gd name="T1" fmla="*/ 222 h 222"/>
                <a:gd name="T2" fmla="*/ 0 w 222"/>
                <a:gd name="T3" fmla="*/ 134 h 222"/>
                <a:gd name="T4" fmla="*/ 134 w 222"/>
                <a:gd name="T5" fmla="*/ 0 h 222"/>
                <a:gd name="T6" fmla="*/ 222 w 222"/>
                <a:gd name="T7" fmla="*/ 0 h 222"/>
                <a:gd name="T8" fmla="*/ 222 w 222"/>
                <a:gd name="T9" fmla="*/ 87 h 222"/>
                <a:gd name="T10" fmla="*/ 87 w 222"/>
                <a:gd name="T11" fmla="*/ 222 h 222"/>
                <a:gd name="T12" fmla="*/ 11 w 222"/>
                <a:gd name="T13" fmla="*/ 134 h 222"/>
                <a:gd name="T14" fmla="*/ 87 w 222"/>
                <a:gd name="T15" fmla="*/ 210 h 222"/>
                <a:gd name="T16" fmla="*/ 213 w 222"/>
                <a:gd name="T17" fmla="*/ 84 h 222"/>
                <a:gd name="T18" fmla="*/ 213 w 222"/>
                <a:gd name="T19" fmla="*/ 8 h 222"/>
                <a:gd name="T20" fmla="*/ 138 w 222"/>
                <a:gd name="T21" fmla="*/ 8 h 222"/>
                <a:gd name="T22" fmla="*/ 11 w 222"/>
                <a:gd name="T23" fmla="*/ 13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222">
                  <a:moveTo>
                    <a:pt x="87" y="222"/>
                  </a:moveTo>
                  <a:lnTo>
                    <a:pt x="0" y="134"/>
                  </a:lnTo>
                  <a:lnTo>
                    <a:pt x="134" y="0"/>
                  </a:lnTo>
                  <a:lnTo>
                    <a:pt x="222" y="0"/>
                  </a:lnTo>
                  <a:lnTo>
                    <a:pt x="222" y="87"/>
                  </a:lnTo>
                  <a:lnTo>
                    <a:pt x="87" y="222"/>
                  </a:lnTo>
                  <a:close/>
                  <a:moveTo>
                    <a:pt x="11" y="134"/>
                  </a:moveTo>
                  <a:lnTo>
                    <a:pt x="87" y="210"/>
                  </a:lnTo>
                  <a:lnTo>
                    <a:pt x="213" y="84"/>
                  </a:lnTo>
                  <a:lnTo>
                    <a:pt x="213" y="8"/>
                  </a:lnTo>
                  <a:lnTo>
                    <a:pt x="138" y="8"/>
                  </a:lnTo>
                  <a:lnTo>
                    <a:pt x="11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89" name="Freeform 1553"/>
            <p:cNvSpPr>
              <a:spLocks noEditPoints="1"/>
            </p:cNvSpPr>
            <p:nvPr/>
          </p:nvSpPr>
          <p:spPr bwMode="auto">
            <a:xfrm>
              <a:off x="5430066" y="2704136"/>
              <a:ext cx="50800" cy="47625"/>
            </a:xfrm>
            <a:custGeom>
              <a:avLst/>
              <a:gdLst>
                <a:gd name="T0" fmla="*/ 29 w 60"/>
                <a:gd name="T1" fmla="*/ 57 h 57"/>
                <a:gd name="T2" fmla="*/ 8 w 60"/>
                <a:gd name="T3" fmla="*/ 48 h 57"/>
                <a:gd name="T4" fmla="*/ 0 w 60"/>
                <a:gd name="T5" fmla="*/ 28 h 57"/>
                <a:gd name="T6" fmla="*/ 8 w 60"/>
                <a:gd name="T7" fmla="*/ 8 h 57"/>
                <a:gd name="T8" fmla="*/ 29 w 60"/>
                <a:gd name="T9" fmla="*/ 0 h 57"/>
                <a:gd name="T10" fmla="*/ 49 w 60"/>
                <a:gd name="T11" fmla="*/ 8 h 57"/>
                <a:gd name="T12" fmla="*/ 49 w 60"/>
                <a:gd name="T13" fmla="*/ 48 h 57"/>
                <a:gd name="T14" fmla="*/ 29 w 60"/>
                <a:gd name="T15" fmla="*/ 57 h 57"/>
                <a:gd name="T16" fmla="*/ 29 w 60"/>
                <a:gd name="T17" fmla="*/ 15 h 57"/>
                <a:gd name="T18" fmla="*/ 19 w 60"/>
                <a:gd name="T19" fmla="*/ 19 h 57"/>
                <a:gd name="T20" fmla="*/ 16 w 60"/>
                <a:gd name="T21" fmla="*/ 28 h 57"/>
                <a:gd name="T22" fmla="*/ 19 w 60"/>
                <a:gd name="T23" fmla="*/ 37 h 57"/>
                <a:gd name="T24" fmla="*/ 38 w 60"/>
                <a:gd name="T25" fmla="*/ 37 h 57"/>
                <a:gd name="T26" fmla="*/ 38 w 60"/>
                <a:gd name="T27" fmla="*/ 19 h 57"/>
                <a:gd name="T28" fmla="*/ 29 w 60"/>
                <a:gd name="T29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57">
                  <a:moveTo>
                    <a:pt x="29" y="57"/>
                  </a:moveTo>
                  <a:cubicBezTo>
                    <a:pt x="21" y="57"/>
                    <a:pt x="14" y="54"/>
                    <a:pt x="8" y="48"/>
                  </a:cubicBezTo>
                  <a:cubicBezTo>
                    <a:pt x="3" y="43"/>
                    <a:pt x="0" y="36"/>
                    <a:pt x="0" y="28"/>
                  </a:cubicBezTo>
                  <a:cubicBezTo>
                    <a:pt x="0" y="21"/>
                    <a:pt x="3" y="14"/>
                    <a:pt x="8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36" y="0"/>
                    <a:pt x="43" y="3"/>
                    <a:pt x="49" y="8"/>
                  </a:cubicBezTo>
                  <a:cubicBezTo>
                    <a:pt x="60" y="19"/>
                    <a:pt x="60" y="37"/>
                    <a:pt x="49" y="48"/>
                  </a:cubicBezTo>
                  <a:cubicBezTo>
                    <a:pt x="43" y="54"/>
                    <a:pt x="36" y="57"/>
                    <a:pt x="29" y="57"/>
                  </a:cubicBezTo>
                  <a:close/>
                  <a:moveTo>
                    <a:pt x="29" y="15"/>
                  </a:moveTo>
                  <a:cubicBezTo>
                    <a:pt x="25" y="15"/>
                    <a:pt x="22" y="17"/>
                    <a:pt x="19" y="19"/>
                  </a:cubicBezTo>
                  <a:cubicBezTo>
                    <a:pt x="17" y="22"/>
                    <a:pt x="16" y="25"/>
                    <a:pt x="16" y="28"/>
                  </a:cubicBezTo>
                  <a:cubicBezTo>
                    <a:pt x="16" y="32"/>
                    <a:pt x="17" y="35"/>
                    <a:pt x="19" y="37"/>
                  </a:cubicBezTo>
                  <a:cubicBezTo>
                    <a:pt x="24" y="42"/>
                    <a:pt x="33" y="42"/>
                    <a:pt x="38" y="37"/>
                  </a:cubicBezTo>
                  <a:cubicBezTo>
                    <a:pt x="43" y="32"/>
                    <a:pt x="43" y="24"/>
                    <a:pt x="38" y="19"/>
                  </a:cubicBezTo>
                  <a:cubicBezTo>
                    <a:pt x="35" y="17"/>
                    <a:pt x="32" y="15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90" name="Rectangle 1554"/>
            <p:cNvSpPr>
              <a:spLocks noChangeArrowheads="1"/>
            </p:cNvSpPr>
            <p:nvPr/>
          </p:nvSpPr>
          <p:spPr bwMode="auto">
            <a:xfrm>
              <a:off x="5447529" y="2626348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0" name="Группа 3879"/>
          <p:cNvGrpSpPr/>
          <p:nvPr/>
        </p:nvGrpSpPr>
        <p:grpSpPr>
          <a:xfrm>
            <a:off x="5000064" y="2878685"/>
            <a:ext cx="267891" cy="220265"/>
            <a:chOff x="5780904" y="2672386"/>
            <a:chExt cx="357188" cy="293687"/>
          </a:xfrm>
          <a:solidFill>
            <a:schemeClr val="accent1"/>
          </a:solidFill>
        </p:grpSpPr>
        <p:sp>
          <p:nvSpPr>
            <p:cNvPr id="2396" name="Freeform 1560"/>
            <p:cNvSpPr>
              <a:spLocks noEditPoints="1"/>
            </p:cNvSpPr>
            <p:nvPr/>
          </p:nvSpPr>
          <p:spPr bwMode="auto">
            <a:xfrm>
              <a:off x="5814241" y="2705723"/>
              <a:ext cx="288925" cy="163513"/>
            </a:xfrm>
            <a:custGeom>
              <a:avLst/>
              <a:gdLst>
                <a:gd name="T0" fmla="*/ 182 w 182"/>
                <a:gd name="T1" fmla="*/ 103 h 103"/>
                <a:gd name="T2" fmla="*/ 0 w 182"/>
                <a:gd name="T3" fmla="*/ 103 h 103"/>
                <a:gd name="T4" fmla="*/ 0 w 182"/>
                <a:gd name="T5" fmla="*/ 0 h 103"/>
                <a:gd name="T6" fmla="*/ 182 w 182"/>
                <a:gd name="T7" fmla="*/ 0 h 103"/>
                <a:gd name="T8" fmla="*/ 182 w 182"/>
                <a:gd name="T9" fmla="*/ 103 h 103"/>
                <a:gd name="T10" fmla="*/ 9 w 182"/>
                <a:gd name="T11" fmla="*/ 95 h 103"/>
                <a:gd name="T12" fmla="*/ 174 w 182"/>
                <a:gd name="T13" fmla="*/ 95 h 103"/>
                <a:gd name="T14" fmla="*/ 174 w 182"/>
                <a:gd name="T15" fmla="*/ 9 h 103"/>
                <a:gd name="T16" fmla="*/ 9 w 182"/>
                <a:gd name="T17" fmla="*/ 9 h 103"/>
                <a:gd name="T18" fmla="*/ 9 w 182"/>
                <a:gd name="T19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2" h="103">
                  <a:moveTo>
                    <a:pt x="182" y="103"/>
                  </a:moveTo>
                  <a:lnTo>
                    <a:pt x="0" y="103"/>
                  </a:lnTo>
                  <a:lnTo>
                    <a:pt x="0" y="0"/>
                  </a:lnTo>
                  <a:lnTo>
                    <a:pt x="182" y="0"/>
                  </a:lnTo>
                  <a:lnTo>
                    <a:pt x="182" y="103"/>
                  </a:lnTo>
                  <a:close/>
                  <a:moveTo>
                    <a:pt x="9" y="95"/>
                  </a:moveTo>
                  <a:lnTo>
                    <a:pt x="174" y="95"/>
                  </a:lnTo>
                  <a:lnTo>
                    <a:pt x="174" y="9"/>
                  </a:lnTo>
                  <a:lnTo>
                    <a:pt x="9" y="9"/>
                  </a:lnTo>
                  <a:lnTo>
                    <a:pt x="9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97" name="Freeform 1561"/>
            <p:cNvSpPr>
              <a:spLocks noEditPoints="1"/>
            </p:cNvSpPr>
            <p:nvPr/>
          </p:nvSpPr>
          <p:spPr bwMode="auto">
            <a:xfrm>
              <a:off x="5928541" y="2748586"/>
              <a:ext cx="68263" cy="77788"/>
            </a:xfrm>
            <a:custGeom>
              <a:avLst/>
              <a:gdLst>
                <a:gd name="T0" fmla="*/ 0 w 43"/>
                <a:gd name="T1" fmla="*/ 49 h 49"/>
                <a:gd name="T2" fmla="*/ 0 w 43"/>
                <a:gd name="T3" fmla="*/ 0 h 49"/>
                <a:gd name="T4" fmla="*/ 43 w 43"/>
                <a:gd name="T5" fmla="*/ 25 h 49"/>
                <a:gd name="T6" fmla="*/ 0 w 43"/>
                <a:gd name="T7" fmla="*/ 49 h 49"/>
                <a:gd name="T8" fmla="*/ 8 w 43"/>
                <a:gd name="T9" fmla="*/ 14 h 49"/>
                <a:gd name="T10" fmla="*/ 8 w 43"/>
                <a:gd name="T11" fmla="*/ 35 h 49"/>
                <a:gd name="T12" fmla="*/ 27 w 43"/>
                <a:gd name="T13" fmla="*/ 25 h 49"/>
                <a:gd name="T14" fmla="*/ 8 w 43"/>
                <a:gd name="T15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9">
                  <a:moveTo>
                    <a:pt x="0" y="49"/>
                  </a:moveTo>
                  <a:lnTo>
                    <a:pt x="0" y="0"/>
                  </a:lnTo>
                  <a:lnTo>
                    <a:pt x="43" y="25"/>
                  </a:lnTo>
                  <a:lnTo>
                    <a:pt x="0" y="49"/>
                  </a:lnTo>
                  <a:close/>
                  <a:moveTo>
                    <a:pt x="8" y="14"/>
                  </a:moveTo>
                  <a:lnTo>
                    <a:pt x="8" y="35"/>
                  </a:lnTo>
                  <a:lnTo>
                    <a:pt x="27" y="25"/>
                  </a:lnTo>
                  <a:lnTo>
                    <a:pt x="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98" name="Freeform 1562"/>
            <p:cNvSpPr>
              <a:spLocks noEditPoints="1"/>
            </p:cNvSpPr>
            <p:nvPr/>
          </p:nvSpPr>
          <p:spPr bwMode="auto">
            <a:xfrm>
              <a:off x="5780904" y="2672386"/>
              <a:ext cx="357188" cy="231775"/>
            </a:xfrm>
            <a:custGeom>
              <a:avLst/>
              <a:gdLst>
                <a:gd name="T0" fmla="*/ 225 w 225"/>
                <a:gd name="T1" fmla="*/ 146 h 146"/>
                <a:gd name="T2" fmla="*/ 0 w 225"/>
                <a:gd name="T3" fmla="*/ 146 h 146"/>
                <a:gd name="T4" fmla="*/ 0 w 225"/>
                <a:gd name="T5" fmla="*/ 0 h 146"/>
                <a:gd name="T6" fmla="*/ 225 w 225"/>
                <a:gd name="T7" fmla="*/ 0 h 146"/>
                <a:gd name="T8" fmla="*/ 225 w 225"/>
                <a:gd name="T9" fmla="*/ 146 h 146"/>
                <a:gd name="T10" fmla="*/ 8 w 225"/>
                <a:gd name="T11" fmla="*/ 138 h 146"/>
                <a:gd name="T12" fmla="*/ 217 w 225"/>
                <a:gd name="T13" fmla="*/ 138 h 146"/>
                <a:gd name="T14" fmla="*/ 217 w 225"/>
                <a:gd name="T15" fmla="*/ 8 h 146"/>
                <a:gd name="T16" fmla="*/ 8 w 225"/>
                <a:gd name="T17" fmla="*/ 8 h 146"/>
                <a:gd name="T18" fmla="*/ 8 w 225"/>
                <a:gd name="T19" fmla="*/ 13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146">
                  <a:moveTo>
                    <a:pt x="225" y="146"/>
                  </a:moveTo>
                  <a:lnTo>
                    <a:pt x="0" y="146"/>
                  </a:lnTo>
                  <a:lnTo>
                    <a:pt x="0" y="0"/>
                  </a:lnTo>
                  <a:lnTo>
                    <a:pt x="225" y="0"/>
                  </a:lnTo>
                  <a:lnTo>
                    <a:pt x="225" y="146"/>
                  </a:lnTo>
                  <a:close/>
                  <a:moveTo>
                    <a:pt x="8" y="138"/>
                  </a:moveTo>
                  <a:lnTo>
                    <a:pt x="217" y="138"/>
                  </a:lnTo>
                  <a:lnTo>
                    <a:pt x="217" y="8"/>
                  </a:lnTo>
                  <a:lnTo>
                    <a:pt x="8" y="8"/>
                  </a:lnTo>
                  <a:lnTo>
                    <a:pt x="8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99" name="Rectangle 1563"/>
            <p:cNvSpPr>
              <a:spLocks noChangeArrowheads="1"/>
            </p:cNvSpPr>
            <p:nvPr/>
          </p:nvSpPr>
          <p:spPr bwMode="auto">
            <a:xfrm>
              <a:off x="5895204" y="2937498"/>
              <a:ext cx="2365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00" name="Rectangle 1564"/>
            <p:cNvSpPr>
              <a:spLocks noChangeArrowheads="1"/>
            </p:cNvSpPr>
            <p:nvPr/>
          </p:nvSpPr>
          <p:spPr bwMode="auto">
            <a:xfrm>
              <a:off x="5787254" y="2937498"/>
              <a:ext cx="333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01" name="Freeform 1565"/>
            <p:cNvSpPr>
              <a:spLocks noEditPoints="1"/>
            </p:cNvSpPr>
            <p:nvPr/>
          </p:nvSpPr>
          <p:spPr bwMode="auto">
            <a:xfrm>
              <a:off x="5814241" y="2921623"/>
              <a:ext cx="46038" cy="44450"/>
            </a:xfrm>
            <a:custGeom>
              <a:avLst/>
              <a:gdLst>
                <a:gd name="T0" fmla="*/ 27 w 54"/>
                <a:gd name="T1" fmla="*/ 53 h 53"/>
                <a:gd name="T2" fmla="*/ 0 w 54"/>
                <a:gd name="T3" fmla="*/ 27 h 53"/>
                <a:gd name="T4" fmla="*/ 27 w 54"/>
                <a:gd name="T5" fmla="*/ 0 h 53"/>
                <a:gd name="T6" fmla="*/ 54 w 54"/>
                <a:gd name="T7" fmla="*/ 27 h 53"/>
                <a:gd name="T8" fmla="*/ 27 w 54"/>
                <a:gd name="T9" fmla="*/ 53 h 53"/>
                <a:gd name="T10" fmla="*/ 27 w 54"/>
                <a:gd name="T11" fmla="*/ 15 h 53"/>
                <a:gd name="T12" fmla="*/ 16 w 54"/>
                <a:gd name="T13" fmla="*/ 27 h 53"/>
                <a:gd name="T14" fmla="*/ 27 w 54"/>
                <a:gd name="T15" fmla="*/ 38 h 53"/>
                <a:gd name="T16" fmla="*/ 38 w 54"/>
                <a:gd name="T17" fmla="*/ 27 h 53"/>
                <a:gd name="T18" fmla="*/ 27 w 54"/>
                <a:gd name="T19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53">
                  <a:moveTo>
                    <a:pt x="27" y="53"/>
                  </a:move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4" y="12"/>
                    <a:pt x="54" y="27"/>
                  </a:cubicBezTo>
                  <a:cubicBezTo>
                    <a:pt x="54" y="41"/>
                    <a:pt x="42" y="53"/>
                    <a:pt x="27" y="53"/>
                  </a:cubicBezTo>
                  <a:close/>
                  <a:moveTo>
                    <a:pt x="27" y="15"/>
                  </a:moveTo>
                  <a:cubicBezTo>
                    <a:pt x="21" y="15"/>
                    <a:pt x="16" y="20"/>
                    <a:pt x="16" y="27"/>
                  </a:cubicBezTo>
                  <a:cubicBezTo>
                    <a:pt x="16" y="33"/>
                    <a:pt x="21" y="38"/>
                    <a:pt x="27" y="38"/>
                  </a:cubicBezTo>
                  <a:cubicBezTo>
                    <a:pt x="33" y="38"/>
                    <a:pt x="38" y="33"/>
                    <a:pt x="38" y="27"/>
                  </a:cubicBezTo>
                  <a:cubicBezTo>
                    <a:pt x="38" y="20"/>
                    <a:pt x="33" y="15"/>
                    <a:pt x="2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1" name="Группа 3880"/>
          <p:cNvGrpSpPr/>
          <p:nvPr/>
        </p:nvGrpSpPr>
        <p:grpSpPr>
          <a:xfrm>
            <a:off x="5473933" y="2853682"/>
            <a:ext cx="252413" cy="269081"/>
            <a:chOff x="6412729" y="2639048"/>
            <a:chExt cx="336550" cy="358775"/>
          </a:xfrm>
          <a:solidFill>
            <a:schemeClr val="accent1"/>
          </a:solidFill>
        </p:grpSpPr>
        <p:sp>
          <p:nvSpPr>
            <p:cNvPr id="2410" name="Rectangle 1574"/>
            <p:cNvSpPr>
              <a:spLocks noChangeArrowheads="1"/>
            </p:cNvSpPr>
            <p:nvPr/>
          </p:nvSpPr>
          <p:spPr bwMode="auto">
            <a:xfrm>
              <a:off x="6452416" y="2697786"/>
              <a:ext cx="952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1" name="Rectangle 1575"/>
            <p:cNvSpPr>
              <a:spLocks noChangeArrowheads="1"/>
            </p:cNvSpPr>
            <p:nvPr/>
          </p:nvSpPr>
          <p:spPr bwMode="auto">
            <a:xfrm>
              <a:off x="6452416" y="2726361"/>
              <a:ext cx="1905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2" name="Rectangle 1576"/>
            <p:cNvSpPr>
              <a:spLocks noChangeArrowheads="1"/>
            </p:cNvSpPr>
            <p:nvPr/>
          </p:nvSpPr>
          <p:spPr bwMode="auto">
            <a:xfrm>
              <a:off x="6452416" y="2754936"/>
              <a:ext cx="1905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3" name="Rectangle 1577"/>
            <p:cNvSpPr>
              <a:spLocks noChangeArrowheads="1"/>
            </p:cNvSpPr>
            <p:nvPr/>
          </p:nvSpPr>
          <p:spPr bwMode="auto">
            <a:xfrm>
              <a:off x="6452416" y="2783511"/>
              <a:ext cx="1666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4" name="Rectangle 1578"/>
            <p:cNvSpPr>
              <a:spLocks noChangeArrowheads="1"/>
            </p:cNvSpPr>
            <p:nvPr/>
          </p:nvSpPr>
          <p:spPr bwMode="auto">
            <a:xfrm>
              <a:off x="6452416" y="2945436"/>
              <a:ext cx="730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5" name="Freeform 1579"/>
            <p:cNvSpPr>
              <a:spLocks/>
            </p:cNvSpPr>
            <p:nvPr/>
          </p:nvSpPr>
          <p:spPr bwMode="auto">
            <a:xfrm>
              <a:off x="6412729" y="2639048"/>
              <a:ext cx="271463" cy="358775"/>
            </a:xfrm>
            <a:custGeom>
              <a:avLst/>
              <a:gdLst>
                <a:gd name="T0" fmla="*/ 171 w 171"/>
                <a:gd name="T1" fmla="*/ 226 h 226"/>
                <a:gd name="T2" fmla="*/ 0 w 171"/>
                <a:gd name="T3" fmla="*/ 226 h 226"/>
                <a:gd name="T4" fmla="*/ 0 w 171"/>
                <a:gd name="T5" fmla="*/ 0 h 226"/>
                <a:gd name="T6" fmla="*/ 132 w 171"/>
                <a:gd name="T7" fmla="*/ 0 h 226"/>
                <a:gd name="T8" fmla="*/ 171 w 171"/>
                <a:gd name="T9" fmla="*/ 39 h 226"/>
                <a:gd name="T10" fmla="*/ 171 w 171"/>
                <a:gd name="T11" fmla="*/ 84 h 226"/>
                <a:gd name="T12" fmla="*/ 163 w 171"/>
                <a:gd name="T13" fmla="*/ 84 h 226"/>
                <a:gd name="T14" fmla="*/ 163 w 171"/>
                <a:gd name="T15" fmla="*/ 42 h 226"/>
                <a:gd name="T16" fmla="*/ 129 w 171"/>
                <a:gd name="T17" fmla="*/ 9 h 226"/>
                <a:gd name="T18" fmla="*/ 7 w 171"/>
                <a:gd name="T19" fmla="*/ 9 h 226"/>
                <a:gd name="T20" fmla="*/ 7 w 171"/>
                <a:gd name="T21" fmla="*/ 218 h 226"/>
                <a:gd name="T22" fmla="*/ 163 w 171"/>
                <a:gd name="T23" fmla="*/ 218 h 226"/>
                <a:gd name="T24" fmla="*/ 163 w 171"/>
                <a:gd name="T25" fmla="*/ 147 h 226"/>
                <a:gd name="T26" fmla="*/ 171 w 171"/>
                <a:gd name="T27" fmla="*/ 147 h 226"/>
                <a:gd name="T28" fmla="*/ 171 w 171"/>
                <a:gd name="T2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1" h="226">
                  <a:moveTo>
                    <a:pt x="171" y="226"/>
                  </a:moveTo>
                  <a:lnTo>
                    <a:pt x="0" y="226"/>
                  </a:lnTo>
                  <a:lnTo>
                    <a:pt x="0" y="0"/>
                  </a:lnTo>
                  <a:lnTo>
                    <a:pt x="132" y="0"/>
                  </a:lnTo>
                  <a:lnTo>
                    <a:pt x="171" y="39"/>
                  </a:lnTo>
                  <a:lnTo>
                    <a:pt x="171" y="84"/>
                  </a:lnTo>
                  <a:lnTo>
                    <a:pt x="163" y="84"/>
                  </a:lnTo>
                  <a:lnTo>
                    <a:pt x="163" y="42"/>
                  </a:lnTo>
                  <a:lnTo>
                    <a:pt x="129" y="9"/>
                  </a:lnTo>
                  <a:lnTo>
                    <a:pt x="7" y="9"/>
                  </a:lnTo>
                  <a:lnTo>
                    <a:pt x="7" y="218"/>
                  </a:lnTo>
                  <a:lnTo>
                    <a:pt x="163" y="218"/>
                  </a:lnTo>
                  <a:lnTo>
                    <a:pt x="163" y="147"/>
                  </a:lnTo>
                  <a:lnTo>
                    <a:pt x="171" y="147"/>
                  </a:lnTo>
                  <a:lnTo>
                    <a:pt x="171" y="2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6" name="Freeform 1580"/>
            <p:cNvSpPr>
              <a:spLocks/>
            </p:cNvSpPr>
            <p:nvPr/>
          </p:nvSpPr>
          <p:spPr bwMode="auto">
            <a:xfrm>
              <a:off x="6612754" y="2645398"/>
              <a:ext cx="63500" cy="65088"/>
            </a:xfrm>
            <a:custGeom>
              <a:avLst/>
              <a:gdLst>
                <a:gd name="T0" fmla="*/ 40 w 40"/>
                <a:gd name="T1" fmla="*/ 41 h 41"/>
                <a:gd name="T2" fmla="*/ 0 w 40"/>
                <a:gd name="T3" fmla="*/ 41 h 41"/>
                <a:gd name="T4" fmla="*/ 0 w 40"/>
                <a:gd name="T5" fmla="*/ 0 h 41"/>
                <a:gd name="T6" fmla="*/ 8 w 40"/>
                <a:gd name="T7" fmla="*/ 0 h 41"/>
                <a:gd name="T8" fmla="*/ 8 w 40"/>
                <a:gd name="T9" fmla="*/ 33 h 41"/>
                <a:gd name="T10" fmla="*/ 40 w 40"/>
                <a:gd name="T11" fmla="*/ 33 h 41"/>
                <a:gd name="T12" fmla="*/ 40 w 40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40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33"/>
                  </a:lnTo>
                  <a:lnTo>
                    <a:pt x="40" y="33"/>
                  </a:lnTo>
                  <a:lnTo>
                    <a:pt x="4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7" name="Freeform 1581"/>
            <p:cNvSpPr>
              <a:spLocks noEditPoints="1"/>
            </p:cNvSpPr>
            <p:nvPr/>
          </p:nvSpPr>
          <p:spPr bwMode="auto">
            <a:xfrm>
              <a:off x="6539729" y="2764461"/>
              <a:ext cx="195263" cy="193675"/>
            </a:xfrm>
            <a:custGeom>
              <a:avLst/>
              <a:gdLst>
                <a:gd name="T0" fmla="*/ 70 w 233"/>
                <a:gd name="T1" fmla="*/ 232 h 232"/>
                <a:gd name="T2" fmla="*/ 64 w 233"/>
                <a:gd name="T3" fmla="*/ 230 h 232"/>
                <a:gd name="T4" fmla="*/ 3 w 233"/>
                <a:gd name="T5" fmla="*/ 170 h 232"/>
                <a:gd name="T6" fmla="*/ 3 w 233"/>
                <a:gd name="T7" fmla="*/ 159 h 232"/>
                <a:gd name="T8" fmla="*/ 159 w 233"/>
                <a:gd name="T9" fmla="*/ 3 h 232"/>
                <a:gd name="T10" fmla="*/ 170 w 233"/>
                <a:gd name="T11" fmla="*/ 3 h 232"/>
                <a:gd name="T12" fmla="*/ 230 w 233"/>
                <a:gd name="T13" fmla="*/ 64 h 232"/>
                <a:gd name="T14" fmla="*/ 233 w 233"/>
                <a:gd name="T15" fmla="*/ 69 h 232"/>
                <a:gd name="T16" fmla="*/ 230 w 233"/>
                <a:gd name="T17" fmla="*/ 75 h 232"/>
                <a:gd name="T18" fmla="*/ 75 w 233"/>
                <a:gd name="T19" fmla="*/ 230 h 232"/>
                <a:gd name="T20" fmla="*/ 70 w 233"/>
                <a:gd name="T21" fmla="*/ 232 h 232"/>
                <a:gd name="T22" fmla="*/ 20 w 233"/>
                <a:gd name="T23" fmla="*/ 164 h 232"/>
                <a:gd name="T24" fmla="*/ 70 w 233"/>
                <a:gd name="T25" fmla="*/ 214 h 232"/>
                <a:gd name="T26" fmla="*/ 214 w 233"/>
                <a:gd name="T27" fmla="*/ 69 h 232"/>
                <a:gd name="T28" fmla="*/ 164 w 233"/>
                <a:gd name="T29" fmla="*/ 20 h 232"/>
                <a:gd name="T30" fmla="*/ 20 w 233"/>
                <a:gd name="T31" fmla="*/ 16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" h="232">
                  <a:moveTo>
                    <a:pt x="70" y="232"/>
                  </a:moveTo>
                  <a:cubicBezTo>
                    <a:pt x="68" y="232"/>
                    <a:pt x="66" y="232"/>
                    <a:pt x="64" y="23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0" y="167"/>
                    <a:pt x="0" y="162"/>
                    <a:pt x="3" y="159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62" y="0"/>
                    <a:pt x="167" y="0"/>
                    <a:pt x="170" y="3"/>
                  </a:cubicBezTo>
                  <a:cubicBezTo>
                    <a:pt x="230" y="64"/>
                    <a:pt x="230" y="64"/>
                    <a:pt x="230" y="64"/>
                  </a:cubicBezTo>
                  <a:cubicBezTo>
                    <a:pt x="232" y="65"/>
                    <a:pt x="233" y="67"/>
                    <a:pt x="233" y="69"/>
                  </a:cubicBezTo>
                  <a:cubicBezTo>
                    <a:pt x="233" y="71"/>
                    <a:pt x="232" y="73"/>
                    <a:pt x="230" y="75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73" y="232"/>
                    <a:pt x="71" y="232"/>
                    <a:pt x="70" y="232"/>
                  </a:cubicBezTo>
                  <a:close/>
                  <a:moveTo>
                    <a:pt x="20" y="164"/>
                  </a:moveTo>
                  <a:cubicBezTo>
                    <a:pt x="70" y="214"/>
                    <a:pt x="70" y="214"/>
                    <a:pt x="70" y="214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164" y="20"/>
                    <a:pt x="164" y="20"/>
                    <a:pt x="164" y="20"/>
                  </a:cubicBezTo>
                  <a:lnTo>
                    <a:pt x="20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8" name="Freeform 1582"/>
            <p:cNvSpPr>
              <a:spLocks/>
            </p:cNvSpPr>
            <p:nvPr/>
          </p:nvSpPr>
          <p:spPr bwMode="auto">
            <a:xfrm>
              <a:off x="6568304" y="2791448"/>
              <a:ext cx="138113" cy="139700"/>
            </a:xfrm>
            <a:custGeom>
              <a:avLst/>
              <a:gdLst>
                <a:gd name="T0" fmla="*/ 6 w 87"/>
                <a:gd name="T1" fmla="*/ 88 h 88"/>
                <a:gd name="T2" fmla="*/ 0 w 87"/>
                <a:gd name="T3" fmla="*/ 82 h 88"/>
                <a:gd name="T4" fmla="*/ 82 w 87"/>
                <a:gd name="T5" fmla="*/ 0 h 88"/>
                <a:gd name="T6" fmla="*/ 87 w 87"/>
                <a:gd name="T7" fmla="*/ 6 h 88"/>
                <a:gd name="T8" fmla="*/ 6 w 87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8">
                  <a:moveTo>
                    <a:pt x="6" y="88"/>
                  </a:moveTo>
                  <a:lnTo>
                    <a:pt x="0" y="82"/>
                  </a:lnTo>
                  <a:lnTo>
                    <a:pt x="82" y="0"/>
                  </a:lnTo>
                  <a:lnTo>
                    <a:pt x="87" y="6"/>
                  </a:lnTo>
                  <a:lnTo>
                    <a:pt x="6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9" name="Freeform 1583"/>
            <p:cNvSpPr>
              <a:spLocks noEditPoints="1"/>
            </p:cNvSpPr>
            <p:nvPr/>
          </p:nvSpPr>
          <p:spPr bwMode="auto">
            <a:xfrm>
              <a:off x="6668316" y="2754936"/>
              <a:ext cx="80963" cy="76200"/>
            </a:xfrm>
            <a:custGeom>
              <a:avLst/>
              <a:gdLst>
                <a:gd name="T0" fmla="*/ 72 w 97"/>
                <a:gd name="T1" fmla="*/ 92 h 92"/>
                <a:gd name="T2" fmla="*/ 0 w 97"/>
                <a:gd name="T3" fmla="*/ 21 h 92"/>
                <a:gd name="T4" fmla="*/ 6 w 97"/>
                <a:gd name="T5" fmla="*/ 15 h 92"/>
                <a:gd name="T6" fmla="*/ 42 w 97"/>
                <a:gd name="T7" fmla="*/ 0 h 92"/>
                <a:gd name="T8" fmla="*/ 77 w 97"/>
                <a:gd name="T9" fmla="*/ 15 h 92"/>
                <a:gd name="T10" fmla="*/ 77 w 97"/>
                <a:gd name="T11" fmla="*/ 87 h 92"/>
                <a:gd name="T12" fmla="*/ 72 w 97"/>
                <a:gd name="T13" fmla="*/ 92 h 92"/>
                <a:gd name="T14" fmla="*/ 23 w 97"/>
                <a:gd name="T15" fmla="*/ 21 h 92"/>
                <a:gd name="T16" fmla="*/ 71 w 97"/>
                <a:gd name="T17" fmla="*/ 70 h 92"/>
                <a:gd name="T18" fmla="*/ 66 w 97"/>
                <a:gd name="T19" fmla="*/ 26 h 92"/>
                <a:gd name="T20" fmla="*/ 42 w 97"/>
                <a:gd name="T21" fmla="*/ 16 h 92"/>
                <a:gd name="T22" fmla="*/ 23 w 97"/>
                <a:gd name="T23" fmla="*/ 2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92">
                  <a:moveTo>
                    <a:pt x="72" y="9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15" y="6"/>
                    <a:pt x="28" y="0"/>
                    <a:pt x="42" y="0"/>
                  </a:cubicBezTo>
                  <a:cubicBezTo>
                    <a:pt x="55" y="0"/>
                    <a:pt x="68" y="6"/>
                    <a:pt x="77" y="15"/>
                  </a:cubicBezTo>
                  <a:cubicBezTo>
                    <a:pt x="97" y="35"/>
                    <a:pt x="97" y="67"/>
                    <a:pt x="77" y="87"/>
                  </a:cubicBezTo>
                  <a:lnTo>
                    <a:pt x="72" y="92"/>
                  </a:lnTo>
                  <a:close/>
                  <a:moveTo>
                    <a:pt x="23" y="21"/>
                  </a:moveTo>
                  <a:cubicBezTo>
                    <a:pt x="71" y="70"/>
                    <a:pt x="71" y="70"/>
                    <a:pt x="71" y="70"/>
                  </a:cubicBezTo>
                  <a:cubicBezTo>
                    <a:pt x="80" y="56"/>
                    <a:pt x="78" y="38"/>
                    <a:pt x="66" y="26"/>
                  </a:cubicBezTo>
                  <a:cubicBezTo>
                    <a:pt x="60" y="19"/>
                    <a:pt x="51" y="16"/>
                    <a:pt x="42" y="16"/>
                  </a:cubicBezTo>
                  <a:cubicBezTo>
                    <a:pt x="35" y="16"/>
                    <a:pt x="29" y="18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0" name="Freeform 1584"/>
            <p:cNvSpPr>
              <a:spLocks/>
            </p:cNvSpPr>
            <p:nvPr/>
          </p:nvSpPr>
          <p:spPr bwMode="auto">
            <a:xfrm>
              <a:off x="6541316" y="2900986"/>
              <a:ext cx="57150" cy="57150"/>
            </a:xfrm>
            <a:custGeom>
              <a:avLst/>
              <a:gdLst>
                <a:gd name="T0" fmla="*/ 36 w 36"/>
                <a:gd name="T1" fmla="*/ 36 h 36"/>
                <a:gd name="T2" fmla="*/ 0 w 36"/>
                <a:gd name="T3" fmla="*/ 36 h 36"/>
                <a:gd name="T4" fmla="*/ 0 w 36"/>
                <a:gd name="T5" fmla="*/ 0 h 36"/>
                <a:gd name="T6" fmla="*/ 8 w 36"/>
                <a:gd name="T7" fmla="*/ 0 h 36"/>
                <a:gd name="T8" fmla="*/ 8 w 36"/>
                <a:gd name="T9" fmla="*/ 28 h 36"/>
                <a:gd name="T10" fmla="*/ 36 w 36"/>
                <a:gd name="T11" fmla="*/ 28 h 36"/>
                <a:gd name="T12" fmla="*/ 36 w 36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6">
                  <a:moveTo>
                    <a:pt x="36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28"/>
                  </a:lnTo>
                  <a:lnTo>
                    <a:pt x="36" y="28"/>
                  </a:lnTo>
                  <a:lnTo>
                    <a:pt x="36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64" name="Группа 3863"/>
          <p:cNvGrpSpPr/>
          <p:nvPr/>
        </p:nvGrpSpPr>
        <p:grpSpPr>
          <a:xfrm>
            <a:off x="3602271" y="3345409"/>
            <a:ext cx="278606" cy="215504"/>
            <a:chOff x="3917179" y="3294686"/>
            <a:chExt cx="371475" cy="287338"/>
          </a:xfrm>
          <a:solidFill>
            <a:schemeClr val="accent1"/>
          </a:solidFill>
        </p:grpSpPr>
        <p:sp>
          <p:nvSpPr>
            <p:cNvPr id="2432" name="Freeform 1596"/>
            <p:cNvSpPr>
              <a:spLocks/>
            </p:cNvSpPr>
            <p:nvPr/>
          </p:nvSpPr>
          <p:spPr bwMode="auto">
            <a:xfrm>
              <a:off x="3917179" y="3339136"/>
              <a:ext cx="371475" cy="230188"/>
            </a:xfrm>
            <a:custGeom>
              <a:avLst/>
              <a:gdLst>
                <a:gd name="T0" fmla="*/ 234 w 234"/>
                <a:gd name="T1" fmla="*/ 145 h 145"/>
                <a:gd name="T2" fmla="*/ 146 w 234"/>
                <a:gd name="T3" fmla="*/ 145 h 145"/>
                <a:gd name="T4" fmla="*/ 146 w 234"/>
                <a:gd name="T5" fmla="*/ 136 h 145"/>
                <a:gd name="T6" fmla="*/ 226 w 234"/>
                <a:gd name="T7" fmla="*/ 136 h 145"/>
                <a:gd name="T8" fmla="*/ 226 w 234"/>
                <a:gd name="T9" fmla="*/ 8 h 145"/>
                <a:gd name="T10" fmla="*/ 8 w 234"/>
                <a:gd name="T11" fmla="*/ 8 h 145"/>
                <a:gd name="T12" fmla="*/ 8 w 234"/>
                <a:gd name="T13" fmla="*/ 136 h 145"/>
                <a:gd name="T14" fmla="*/ 88 w 234"/>
                <a:gd name="T15" fmla="*/ 136 h 145"/>
                <a:gd name="T16" fmla="*/ 88 w 234"/>
                <a:gd name="T17" fmla="*/ 145 h 145"/>
                <a:gd name="T18" fmla="*/ 0 w 234"/>
                <a:gd name="T19" fmla="*/ 145 h 145"/>
                <a:gd name="T20" fmla="*/ 0 w 234"/>
                <a:gd name="T21" fmla="*/ 0 h 145"/>
                <a:gd name="T22" fmla="*/ 234 w 234"/>
                <a:gd name="T23" fmla="*/ 0 h 145"/>
                <a:gd name="T24" fmla="*/ 234 w 234"/>
                <a:gd name="T25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4" h="145">
                  <a:moveTo>
                    <a:pt x="234" y="145"/>
                  </a:moveTo>
                  <a:lnTo>
                    <a:pt x="146" y="145"/>
                  </a:lnTo>
                  <a:lnTo>
                    <a:pt x="146" y="136"/>
                  </a:lnTo>
                  <a:lnTo>
                    <a:pt x="226" y="136"/>
                  </a:lnTo>
                  <a:lnTo>
                    <a:pt x="226" y="8"/>
                  </a:lnTo>
                  <a:lnTo>
                    <a:pt x="8" y="8"/>
                  </a:lnTo>
                  <a:lnTo>
                    <a:pt x="8" y="136"/>
                  </a:lnTo>
                  <a:lnTo>
                    <a:pt x="88" y="136"/>
                  </a:lnTo>
                  <a:lnTo>
                    <a:pt x="88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234" y="0"/>
                  </a:lnTo>
                  <a:lnTo>
                    <a:pt x="234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3" name="Rectangle 1597"/>
            <p:cNvSpPr>
              <a:spLocks noChangeArrowheads="1"/>
            </p:cNvSpPr>
            <p:nvPr/>
          </p:nvSpPr>
          <p:spPr bwMode="auto">
            <a:xfrm>
              <a:off x="3955279" y="3420098"/>
              <a:ext cx="12700" cy="106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4" name="Freeform 1598"/>
            <p:cNvSpPr>
              <a:spLocks noEditPoints="1"/>
            </p:cNvSpPr>
            <p:nvPr/>
          </p:nvSpPr>
          <p:spPr bwMode="auto">
            <a:xfrm>
              <a:off x="3982266" y="3294686"/>
              <a:ext cx="241300" cy="58738"/>
            </a:xfrm>
            <a:custGeom>
              <a:avLst/>
              <a:gdLst>
                <a:gd name="T0" fmla="*/ 152 w 152"/>
                <a:gd name="T1" fmla="*/ 37 h 37"/>
                <a:gd name="T2" fmla="*/ 0 w 152"/>
                <a:gd name="T3" fmla="*/ 37 h 37"/>
                <a:gd name="T4" fmla="*/ 41 w 152"/>
                <a:gd name="T5" fmla="*/ 0 h 37"/>
                <a:gd name="T6" fmla="*/ 111 w 152"/>
                <a:gd name="T7" fmla="*/ 0 h 37"/>
                <a:gd name="T8" fmla="*/ 152 w 152"/>
                <a:gd name="T9" fmla="*/ 37 h 37"/>
                <a:gd name="T10" fmla="*/ 21 w 152"/>
                <a:gd name="T11" fmla="*/ 28 h 37"/>
                <a:gd name="T12" fmla="*/ 131 w 152"/>
                <a:gd name="T13" fmla="*/ 28 h 37"/>
                <a:gd name="T14" fmla="*/ 108 w 152"/>
                <a:gd name="T15" fmla="*/ 8 h 37"/>
                <a:gd name="T16" fmla="*/ 44 w 152"/>
                <a:gd name="T17" fmla="*/ 8 h 37"/>
                <a:gd name="T18" fmla="*/ 21 w 152"/>
                <a:gd name="T19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37">
                  <a:moveTo>
                    <a:pt x="152" y="37"/>
                  </a:moveTo>
                  <a:lnTo>
                    <a:pt x="0" y="37"/>
                  </a:lnTo>
                  <a:lnTo>
                    <a:pt x="41" y="0"/>
                  </a:lnTo>
                  <a:lnTo>
                    <a:pt x="111" y="0"/>
                  </a:lnTo>
                  <a:lnTo>
                    <a:pt x="152" y="37"/>
                  </a:lnTo>
                  <a:close/>
                  <a:moveTo>
                    <a:pt x="21" y="28"/>
                  </a:moveTo>
                  <a:lnTo>
                    <a:pt x="131" y="28"/>
                  </a:lnTo>
                  <a:lnTo>
                    <a:pt x="108" y="8"/>
                  </a:lnTo>
                  <a:lnTo>
                    <a:pt x="44" y="8"/>
                  </a:lnTo>
                  <a:lnTo>
                    <a:pt x="21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5" name="Freeform 1599"/>
            <p:cNvSpPr>
              <a:spLocks noEditPoints="1"/>
            </p:cNvSpPr>
            <p:nvPr/>
          </p:nvSpPr>
          <p:spPr bwMode="auto">
            <a:xfrm>
              <a:off x="4001316" y="3377236"/>
              <a:ext cx="203200" cy="204788"/>
            </a:xfrm>
            <a:custGeom>
              <a:avLst/>
              <a:gdLst>
                <a:gd name="T0" fmla="*/ 123 w 245"/>
                <a:gd name="T1" fmla="*/ 245 h 245"/>
                <a:gd name="T2" fmla="*/ 0 w 245"/>
                <a:gd name="T3" fmla="*/ 123 h 245"/>
                <a:gd name="T4" fmla="*/ 123 w 245"/>
                <a:gd name="T5" fmla="*/ 0 h 245"/>
                <a:gd name="T6" fmla="*/ 245 w 245"/>
                <a:gd name="T7" fmla="*/ 123 h 245"/>
                <a:gd name="T8" fmla="*/ 123 w 245"/>
                <a:gd name="T9" fmla="*/ 245 h 245"/>
                <a:gd name="T10" fmla="*/ 123 w 245"/>
                <a:gd name="T11" fmla="*/ 16 h 245"/>
                <a:gd name="T12" fmla="*/ 16 w 245"/>
                <a:gd name="T13" fmla="*/ 123 h 245"/>
                <a:gd name="T14" fmla="*/ 123 w 245"/>
                <a:gd name="T15" fmla="*/ 229 h 245"/>
                <a:gd name="T16" fmla="*/ 229 w 245"/>
                <a:gd name="T17" fmla="*/ 123 h 245"/>
                <a:gd name="T18" fmla="*/ 123 w 245"/>
                <a:gd name="T19" fmla="*/ 1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5" h="245">
                  <a:moveTo>
                    <a:pt x="123" y="245"/>
                  </a:moveTo>
                  <a:cubicBezTo>
                    <a:pt x="55" y="245"/>
                    <a:pt x="0" y="190"/>
                    <a:pt x="0" y="123"/>
                  </a:cubicBezTo>
                  <a:cubicBezTo>
                    <a:pt x="0" y="55"/>
                    <a:pt x="55" y="0"/>
                    <a:pt x="123" y="0"/>
                  </a:cubicBezTo>
                  <a:cubicBezTo>
                    <a:pt x="190" y="0"/>
                    <a:pt x="245" y="55"/>
                    <a:pt x="245" y="123"/>
                  </a:cubicBezTo>
                  <a:cubicBezTo>
                    <a:pt x="245" y="190"/>
                    <a:pt x="190" y="245"/>
                    <a:pt x="123" y="245"/>
                  </a:cubicBezTo>
                  <a:close/>
                  <a:moveTo>
                    <a:pt x="123" y="16"/>
                  </a:moveTo>
                  <a:cubicBezTo>
                    <a:pt x="64" y="16"/>
                    <a:pt x="16" y="64"/>
                    <a:pt x="16" y="123"/>
                  </a:cubicBezTo>
                  <a:cubicBezTo>
                    <a:pt x="16" y="181"/>
                    <a:pt x="64" y="229"/>
                    <a:pt x="123" y="229"/>
                  </a:cubicBezTo>
                  <a:cubicBezTo>
                    <a:pt x="181" y="229"/>
                    <a:pt x="229" y="181"/>
                    <a:pt x="229" y="123"/>
                  </a:cubicBezTo>
                  <a:cubicBezTo>
                    <a:pt x="229" y="64"/>
                    <a:pt x="181" y="16"/>
                    <a:pt x="12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6" name="Freeform 1600"/>
            <p:cNvSpPr>
              <a:spLocks noEditPoints="1"/>
            </p:cNvSpPr>
            <p:nvPr/>
          </p:nvSpPr>
          <p:spPr bwMode="auto">
            <a:xfrm>
              <a:off x="4029891" y="3405811"/>
              <a:ext cx="146050" cy="147638"/>
            </a:xfrm>
            <a:custGeom>
              <a:avLst/>
              <a:gdLst>
                <a:gd name="T0" fmla="*/ 89 w 177"/>
                <a:gd name="T1" fmla="*/ 178 h 178"/>
                <a:gd name="T2" fmla="*/ 0 w 177"/>
                <a:gd name="T3" fmla="*/ 89 h 178"/>
                <a:gd name="T4" fmla="*/ 89 w 177"/>
                <a:gd name="T5" fmla="*/ 0 h 178"/>
                <a:gd name="T6" fmla="*/ 177 w 177"/>
                <a:gd name="T7" fmla="*/ 89 h 178"/>
                <a:gd name="T8" fmla="*/ 89 w 177"/>
                <a:gd name="T9" fmla="*/ 178 h 178"/>
                <a:gd name="T10" fmla="*/ 89 w 177"/>
                <a:gd name="T11" fmla="*/ 15 h 178"/>
                <a:gd name="T12" fmla="*/ 15 w 177"/>
                <a:gd name="T13" fmla="*/ 89 h 178"/>
                <a:gd name="T14" fmla="*/ 89 w 177"/>
                <a:gd name="T15" fmla="*/ 162 h 178"/>
                <a:gd name="T16" fmla="*/ 162 w 177"/>
                <a:gd name="T17" fmla="*/ 89 h 178"/>
                <a:gd name="T18" fmla="*/ 89 w 177"/>
                <a:gd name="T19" fmla="*/ 1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78">
                  <a:moveTo>
                    <a:pt x="89" y="178"/>
                  </a:moveTo>
                  <a:cubicBezTo>
                    <a:pt x="39" y="178"/>
                    <a:pt x="0" y="138"/>
                    <a:pt x="0" y="89"/>
                  </a:cubicBezTo>
                  <a:cubicBezTo>
                    <a:pt x="0" y="40"/>
                    <a:pt x="39" y="0"/>
                    <a:pt x="89" y="0"/>
                  </a:cubicBezTo>
                  <a:cubicBezTo>
                    <a:pt x="138" y="0"/>
                    <a:pt x="177" y="40"/>
                    <a:pt x="177" y="89"/>
                  </a:cubicBezTo>
                  <a:cubicBezTo>
                    <a:pt x="177" y="138"/>
                    <a:pt x="138" y="178"/>
                    <a:pt x="89" y="178"/>
                  </a:cubicBezTo>
                  <a:close/>
                  <a:moveTo>
                    <a:pt x="89" y="15"/>
                  </a:moveTo>
                  <a:cubicBezTo>
                    <a:pt x="48" y="15"/>
                    <a:pt x="15" y="48"/>
                    <a:pt x="15" y="89"/>
                  </a:cubicBezTo>
                  <a:cubicBezTo>
                    <a:pt x="15" y="129"/>
                    <a:pt x="48" y="162"/>
                    <a:pt x="89" y="162"/>
                  </a:cubicBezTo>
                  <a:cubicBezTo>
                    <a:pt x="129" y="162"/>
                    <a:pt x="162" y="129"/>
                    <a:pt x="162" y="89"/>
                  </a:cubicBezTo>
                  <a:cubicBezTo>
                    <a:pt x="162" y="48"/>
                    <a:pt x="129" y="15"/>
                    <a:pt x="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7" name="Freeform 1601"/>
            <p:cNvSpPr>
              <a:spLocks/>
            </p:cNvSpPr>
            <p:nvPr/>
          </p:nvSpPr>
          <p:spPr bwMode="auto">
            <a:xfrm>
              <a:off x="4061641" y="3437561"/>
              <a:ext cx="41275" cy="42863"/>
            </a:xfrm>
            <a:custGeom>
              <a:avLst/>
              <a:gdLst>
                <a:gd name="T0" fmla="*/ 15 w 51"/>
                <a:gd name="T1" fmla="*/ 51 h 51"/>
                <a:gd name="T2" fmla="*/ 0 w 51"/>
                <a:gd name="T3" fmla="*/ 51 h 51"/>
                <a:gd name="T4" fmla="*/ 51 w 51"/>
                <a:gd name="T5" fmla="*/ 0 h 51"/>
                <a:gd name="T6" fmla="*/ 51 w 51"/>
                <a:gd name="T7" fmla="*/ 15 h 51"/>
                <a:gd name="T8" fmla="*/ 15 w 51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15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2" y="0"/>
                    <a:pt x="51" y="0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1" y="15"/>
                    <a:pt x="15" y="31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8" name="Freeform 1602"/>
            <p:cNvSpPr>
              <a:spLocks noEditPoints="1"/>
            </p:cNvSpPr>
            <p:nvPr/>
          </p:nvSpPr>
          <p:spPr bwMode="auto">
            <a:xfrm>
              <a:off x="4218804" y="3366123"/>
              <a:ext cx="44450" cy="44450"/>
            </a:xfrm>
            <a:custGeom>
              <a:avLst/>
              <a:gdLst>
                <a:gd name="T0" fmla="*/ 28 w 28"/>
                <a:gd name="T1" fmla="*/ 28 h 28"/>
                <a:gd name="T2" fmla="*/ 0 w 28"/>
                <a:gd name="T3" fmla="*/ 28 h 28"/>
                <a:gd name="T4" fmla="*/ 0 w 28"/>
                <a:gd name="T5" fmla="*/ 0 h 28"/>
                <a:gd name="T6" fmla="*/ 28 w 28"/>
                <a:gd name="T7" fmla="*/ 0 h 28"/>
                <a:gd name="T8" fmla="*/ 28 w 28"/>
                <a:gd name="T9" fmla="*/ 28 h 28"/>
                <a:gd name="T10" fmla="*/ 9 w 28"/>
                <a:gd name="T11" fmla="*/ 19 h 28"/>
                <a:gd name="T12" fmla="*/ 19 w 28"/>
                <a:gd name="T13" fmla="*/ 19 h 28"/>
                <a:gd name="T14" fmla="*/ 19 w 28"/>
                <a:gd name="T15" fmla="*/ 9 h 28"/>
                <a:gd name="T16" fmla="*/ 9 w 28"/>
                <a:gd name="T17" fmla="*/ 9 h 28"/>
                <a:gd name="T18" fmla="*/ 9 w 28"/>
                <a:gd name="T1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28" y="28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28"/>
                  </a:lnTo>
                  <a:close/>
                  <a:moveTo>
                    <a:pt x="9" y="19"/>
                  </a:moveTo>
                  <a:lnTo>
                    <a:pt x="19" y="19"/>
                  </a:lnTo>
                  <a:lnTo>
                    <a:pt x="19" y="9"/>
                  </a:lnTo>
                  <a:lnTo>
                    <a:pt x="9" y="9"/>
                  </a:lnTo>
                  <a:lnTo>
                    <a:pt x="9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9" name="Rectangle 1603"/>
            <p:cNvSpPr>
              <a:spLocks noChangeArrowheads="1"/>
            </p:cNvSpPr>
            <p:nvPr/>
          </p:nvSpPr>
          <p:spPr bwMode="auto">
            <a:xfrm>
              <a:off x="3939404" y="3316911"/>
              <a:ext cx="4445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8" name="Группа 3877"/>
          <p:cNvGrpSpPr/>
          <p:nvPr/>
        </p:nvGrpSpPr>
        <p:grpSpPr>
          <a:xfrm>
            <a:off x="4078520" y="3313263"/>
            <a:ext cx="254795" cy="279797"/>
            <a:chOff x="4552179" y="3251823"/>
            <a:chExt cx="339726" cy="373063"/>
          </a:xfrm>
          <a:solidFill>
            <a:schemeClr val="accent1"/>
          </a:solidFill>
        </p:grpSpPr>
        <p:sp>
          <p:nvSpPr>
            <p:cNvPr id="2048" name="Freeform 1613"/>
            <p:cNvSpPr>
              <a:spLocks noEditPoints="1"/>
            </p:cNvSpPr>
            <p:nvPr/>
          </p:nvSpPr>
          <p:spPr bwMode="auto">
            <a:xfrm>
              <a:off x="4734742" y="3340723"/>
              <a:ext cx="157163" cy="131763"/>
            </a:xfrm>
            <a:custGeom>
              <a:avLst/>
              <a:gdLst>
                <a:gd name="T0" fmla="*/ 90 w 99"/>
                <a:gd name="T1" fmla="*/ 83 h 83"/>
                <a:gd name="T2" fmla="*/ 69 w 99"/>
                <a:gd name="T3" fmla="*/ 63 h 83"/>
                <a:gd name="T4" fmla="*/ 0 w 99"/>
                <a:gd name="T5" fmla="*/ 63 h 83"/>
                <a:gd name="T6" fmla="*/ 0 w 99"/>
                <a:gd name="T7" fmla="*/ 0 h 83"/>
                <a:gd name="T8" fmla="*/ 99 w 99"/>
                <a:gd name="T9" fmla="*/ 0 h 83"/>
                <a:gd name="T10" fmla="*/ 99 w 99"/>
                <a:gd name="T11" fmla="*/ 63 h 83"/>
                <a:gd name="T12" fmla="*/ 90 w 99"/>
                <a:gd name="T13" fmla="*/ 63 h 83"/>
                <a:gd name="T14" fmla="*/ 90 w 99"/>
                <a:gd name="T15" fmla="*/ 83 h 83"/>
                <a:gd name="T16" fmla="*/ 8 w 99"/>
                <a:gd name="T17" fmla="*/ 55 h 83"/>
                <a:gd name="T18" fmla="*/ 73 w 99"/>
                <a:gd name="T19" fmla="*/ 55 h 83"/>
                <a:gd name="T20" fmla="*/ 81 w 99"/>
                <a:gd name="T21" fmla="*/ 63 h 83"/>
                <a:gd name="T22" fmla="*/ 81 w 99"/>
                <a:gd name="T23" fmla="*/ 55 h 83"/>
                <a:gd name="T24" fmla="*/ 91 w 99"/>
                <a:gd name="T25" fmla="*/ 55 h 83"/>
                <a:gd name="T26" fmla="*/ 91 w 99"/>
                <a:gd name="T27" fmla="*/ 8 h 83"/>
                <a:gd name="T28" fmla="*/ 8 w 99"/>
                <a:gd name="T29" fmla="*/ 8 h 83"/>
                <a:gd name="T30" fmla="*/ 8 w 99"/>
                <a:gd name="T31" fmla="*/ 5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83">
                  <a:moveTo>
                    <a:pt x="90" y="83"/>
                  </a:moveTo>
                  <a:lnTo>
                    <a:pt x="69" y="63"/>
                  </a:lnTo>
                  <a:lnTo>
                    <a:pt x="0" y="63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63"/>
                  </a:lnTo>
                  <a:lnTo>
                    <a:pt x="90" y="63"/>
                  </a:lnTo>
                  <a:lnTo>
                    <a:pt x="90" y="83"/>
                  </a:lnTo>
                  <a:close/>
                  <a:moveTo>
                    <a:pt x="8" y="55"/>
                  </a:moveTo>
                  <a:lnTo>
                    <a:pt x="73" y="55"/>
                  </a:lnTo>
                  <a:lnTo>
                    <a:pt x="81" y="63"/>
                  </a:lnTo>
                  <a:lnTo>
                    <a:pt x="81" y="55"/>
                  </a:lnTo>
                  <a:lnTo>
                    <a:pt x="91" y="55"/>
                  </a:lnTo>
                  <a:lnTo>
                    <a:pt x="91" y="8"/>
                  </a:lnTo>
                  <a:lnTo>
                    <a:pt x="8" y="8"/>
                  </a:lnTo>
                  <a:lnTo>
                    <a:pt x="8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49" name="Rectangle 1614"/>
            <p:cNvSpPr>
              <a:spLocks noChangeArrowheads="1"/>
            </p:cNvSpPr>
            <p:nvPr/>
          </p:nvSpPr>
          <p:spPr bwMode="auto">
            <a:xfrm>
              <a:off x="4779192" y="3399461"/>
              <a:ext cx="333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0" name="Rectangle 1615"/>
            <p:cNvSpPr>
              <a:spLocks noChangeArrowheads="1"/>
            </p:cNvSpPr>
            <p:nvPr/>
          </p:nvSpPr>
          <p:spPr bwMode="auto">
            <a:xfrm>
              <a:off x="4779192" y="3369298"/>
              <a:ext cx="682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1" name="Freeform 1616"/>
            <p:cNvSpPr>
              <a:spLocks noEditPoints="1"/>
            </p:cNvSpPr>
            <p:nvPr/>
          </p:nvSpPr>
          <p:spPr bwMode="auto">
            <a:xfrm>
              <a:off x="4552179" y="3428036"/>
              <a:ext cx="131763" cy="111125"/>
            </a:xfrm>
            <a:custGeom>
              <a:avLst/>
              <a:gdLst>
                <a:gd name="T0" fmla="*/ 8 w 83"/>
                <a:gd name="T1" fmla="*/ 70 h 70"/>
                <a:gd name="T2" fmla="*/ 8 w 83"/>
                <a:gd name="T3" fmla="*/ 53 h 70"/>
                <a:gd name="T4" fmla="*/ 0 w 83"/>
                <a:gd name="T5" fmla="*/ 53 h 70"/>
                <a:gd name="T6" fmla="*/ 0 w 83"/>
                <a:gd name="T7" fmla="*/ 0 h 70"/>
                <a:gd name="T8" fmla="*/ 83 w 83"/>
                <a:gd name="T9" fmla="*/ 0 h 70"/>
                <a:gd name="T10" fmla="*/ 83 w 83"/>
                <a:gd name="T11" fmla="*/ 53 h 70"/>
                <a:gd name="T12" fmla="*/ 25 w 83"/>
                <a:gd name="T13" fmla="*/ 53 h 70"/>
                <a:gd name="T14" fmla="*/ 8 w 83"/>
                <a:gd name="T15" fmla="*/ 70 h 70"/>
                <a:gd name="T16" fmla="*/ 8 w 83"/>
                <a:gd name="T17" fmla="*/ 45 h 70"/>
                <a:gd name="T18" fmla="*/ 15 w 83"/>
                <a:gd name="T19" fmla="*/ 45 h 70"/>
                <a:gd name="T20" fmla="*/ 15 w 83"/>
                <a:gd name="T21" fmla="*/ 51 h 70"/>
                <a:gd name="T22" fmla="*/ 22 w 83"/>
                <a:gd name="T23" fmla="*/ 45 h 70"/>
                <a:gd name="T24" fmla="*/ 75 w 83"/>
                <a:gd name="T25" fmla="*/ 45 h 70"/>
                <a:gd name="T26" fmla="*/ 75 w 83"/>
                <a:gd name="T27" fmla="*/ 8 h 70"/>
                <a:gd name="T28" fmla="*/ 8 w 83"/>
                <a:gd name="T29" fmla="*/ 8 h 70"/>
                <a:gd name="T30" fmla="*/ 8 w 83"/>
                <a:gd name="T31" fmla="*/ 4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70">
                  <a:moveTo>
                    <a:pt x="8" y="70"/>
                  </a:moveTo>
                  <a:lnTo>
                    <a:pt x="8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3" y="53"/>
                  </a:lnTo>
                  <a:lnTo>
                    <a:pt x="25" y="53"/>
                  </a:lnTo>
                  <a:lnTo>
                    <a:pt x="8" y="70"/>
                  </a:lnTo>
                  <a:close/>
                  <a:moveTo>
                    <a:pt x="8" y="45"/>
                  </a:moveTo>
                  <a:lnTo>
                    <a:pt x="15" y="45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75" y="45"/>
                  </a:lnTo>
                  <a:lnTo>
                    <a:pt x="75" y="8"/>
                  </a:lnTo>
                  <a:lnTo>
                    <a:pt x="8" y="8"/>
                  </a:lnTo>
                  <a:lnTo>
                    <a:pt x="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2" name="Rectangle 1617"/>
            <p:cNvSpPr>
              <a:spLocks noChangeArrowheads="1"/>
            </p:cNvSpPr>
            <p:nvPr/>
          </p:nvSpPr>
          <p:spPr bwMode="auto">
            <a:xfrm>
              <a:off x="4588692" y="3462961"/>
              <a:ext cx="571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3" name="Freeform 1618"/>
            <p:cNvSpPr>
              <a:spLocks/>
            </p:cNvSpPr>
            <p:nvPr/>
          </p:nvSpPr>
          <p:spPr bwMode="auto">
            <a:xfrm>
              <a:off x="4634729" y="3313736"/>
              <a:ext cx="158750" cy="120650"/>
            </a:xfrm>
            <a:custGeom>
              <a:avLst/>
              <a:gdLst>
                <a:gd name="T0" fmla="*/ 8 w 100"/>
                <a:gd name="T1" fmla="*/ 76 h 76"/>
                <a:gd name="T2" fmla="*/ 0 w 100"/>
                <a:gd name="T3" fmla="*/ 76 h 76"/>
                <a:gd name="T4" fmla="*/ 0 w 100"/>
                <a:gd name="T5" fmla="*/ 0 h 76"/>
                <a:gd name="T6" fmla="*/ 100 w 100"/>
                <a:gd name="T7" fmla="*/ 0 h 76"/>
                <a:gd name="T8" fmla="*/ 100 w 100"/>
                <a:gd name="T9" fmla="*/ 21 h 76"/>
                <a:gd name="T10" fmla="*/ 92 w 100"/>
                <a:gd name="T11" fmla="*/ 21 h 76"/>
                <a:gd name="T12" fmla="*/ 92 w 100"/>
                <a:gd name="T13" fmla="*/ 7 h 76"/>
                <a:gd name="T14" fmla="*/ 8 w 100"/>
                <a:gd name="T15" fmla="*/ 7 h 76"/>
                <a:gd name="T16" fmla="*/ 8 w 100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76">
                  <a:moveTo>
                    <a:pt x="8" y="76"/>
                  </a:moveTo>
                  <a:lnTo>
                    <a:pt x="0" y="76"/>
                  </a:lnTo>
                  <a:lnTo>
                    <a:pt x="0" y="0"/>
                  </a:lnTo>
                  <a:lnTo>
                    <a:pt x="100" y="0"/>
                  </a:lnTo>
                  <a:lnTo>
                    <a:pt x="100" y="21"/>
                  </a:lnTo>
                  <a:lnTo>
                    <a:pt x="92" y="21"/>
                  </a:lnTo>
                  <a:lnTo>
                    <a:pt x="92" y="7"/>
                  </a:lnTo>
                  <a:lnTo>
                    <a:pt x="8" y="7"/>
                  </a:lnTo>
                  <a:lnTo>
                    <a:pt x="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4" name="Freeform 1619"/>
            <p:cNvSpPr>
              <a:spLocks/>
            </p:cNvSpPr>
            <p:nvPr/>
          </p:nvSpPr>
          <p:spPr bwMode="auto">
            <a:xfrm>
              <a:off x="4634729" y="3434386"/>
              <a:ext cx="158750" cy="128588"/>
            </a:xfrm>
            <a:custGeom>
              <a:avLst/>
              <a:gdLst>
                <a:gd name="T0" fmla="*/ 100 w 100"/>
                <a:gd name="T1" fmla="*/ 81 h 81"/>
                <a:gd name="T2" fmla="*/ 0 w 100"/>
                <a:gd name="T3" fmla="*/ 81 h 81"/>
                <a:gd name="T4" fmla="*/ 0 w 100"/>
                <a:gd name="T5" fmla="*/ 45 h 81"/>
                <a:gd name="T6" fmla="*/ 8 w 100"/>
                <a:gd name="T7" fmla="*/ 45 h 81"/>
                <a:gd name="T8" fmla="*/ 8 w 100"/>
                <a:gd name="T9" fmla="*/ 73 h 81"/>
                <a:gd name="T10" fmla="*/ 92 w 100"/>
                <a:gd name="T11" fmla="*/ 73 h 81"/>
                <a:gd name="T12" fmla="*/ 92 w 100"/>
                <a:gd name="T13" fmla="*/ 0 h 81"/>
                <a:gd name="T14" fmla="*/ 100 w 100"/>
                <a:gd name="T15" fmla="*/ 0 h 81"/>
                <a:gd name="T16" fmla="*/ 100 w 100"/>
                <a:gd name="T1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1">
                  <a:moveTo>
                    <a:pt x="100" y="81"/>
                  </a:moveTo>
                  <a:lnTo>
                    <a:pt x="0" y="81"/>
                  </a:lnTo>
                  <a:lnTo>
                    <a:pt x="0" y="45"/>
                  </a:lnTo>
                  <a:lnTo>
                    <a:pt x="8" y="45"/>
                  </a:lnTo>
                  <a:lnTo>
                    <a:pt x="8" y="73"/>
                  </a:lnTo>
                  <a:lnTo>
                    <a:pt x="92" y="73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0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5" name="Rectangle 1620"/>
            <p:cNvSpPr>
              <a:spLocks noChangeArrowheads="1"/>
            </p:cNvSpPr>
            <p:nvPr/>
          </p:nvSpPr>
          <p:spPr bwMode="auto">
            <a:xfrm>
              <a:off x="4706167" y="3285161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6" name="Rectangle 1621"/>
            <p:cNvSpPr>
              <a:spLocks noChangeArrowheads="1"/>
            </p:cNvSpPr>
            <p:nvPr/>
          </p:nvSpPr>
          <p:spPr bwMode="auto">
            <a:xfrm>
              <a:off x="4683942" y="3577261"/>
              <a:ext cx="603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7" name="Freeform 1622"/>
            <p:cNvSpPr>
              <a:spLocks/>
            </p:cNvSpPr>
            <p:nvPr/>
          </p:nvSpPr>
          <p:spPr bwMode="auto">
            <a:xfrm>
              <a:off x="4604567" y="3434386"/>
              <a:ext cx="217488" cy="190500"/>
            </a:xfrm>
            <a:custGeom>
              <a:avLst/>
              <a:gdLst>
                <a:gd name="T0" fmla="*/ 223 w 261"/>
                <a:gd name="T1" fmla="*/ 229 h 229"/>
                <a:gd name="T2" fmla="*/ 39 w 261"/>
                <a:gd name="T3" fmla="*/ 229 h 229"/>
                <a:gd name="T4" fmla="*/ 0 w 261"/>
                <a:gd name="T5" fmla="*/ 190 h 229"/>
                <a:gd name="T6" fmla="*/ 0 w 261"/>
                <a:gd name="T7" fmla="*/ 86 h 229"/>
                <a:gd name="T8" fmla="*/ 16 w 261"/>
                <a:gd name="T9" fmla="*/ 86 h 229"/>
                <a:gd name="T10" fmla="*/ 16 w 261"/>
                <a:gd name="T11" fmla="*/ 190 h 229"/>
                <a:gd name="T12" fmla="*/ 39 w 261"/>
                <a:gd name="T13" fmla="*/ 213 h 229"/>
                <a:gd name="T14" fmla="*/ 223 w 261"/>
                <a:gd name="T15" fmla="*/ 213 h 229"/>
                <a:gd name="T16" fmla="*/ 246 w 261"/>
                <a:gd name="T17" fmla="*/ 190 h 229"/>
                <a:gd name="T18" fmla="*/ 246 w 261"/>
                <a:gd name="T19" fmla="*/ 0 h 229"/>
                <a:gd name="T20" fmla="*/ 261 w 261"/>
                <a:gd name="T21" fmla="*/ 0 h 229"/>
                <a:gd name="T22" fmla="*/ 261 w 261"/>
                <a:gd name="T23" fmla="*/ 190 h 229"/>
                <a:gd name="T24" fmla="*/ 223 w 261"/>
                <a:gd name="T2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1" h="229">
                  <a:moveTo>
                    <a:pt x="223" y="229"/>
                  </a:moveTo>
                  <a:cubicBezTo>
                    <a:pt x="39" y="229"/>
                    <a:pt x="39" y="229"/>
                    <a:pt x="39" y="229"/>
                  </a:cubicBezTo>
                  <a:cubicBezTo>
                    <a:pt x="18" y="229"/>
                    <a:pt x="0" y="211"/>
                    <a:pt x="0" y="19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6" y="203"/>
                    <a:pt x="26" y="213"/>
                    <a:pt x="39" y="213"/>
                  </a:cubicBezTo>
                  <a:cubicBezTo>
                    <a:pt x="223" y="213"/>
                    <a:pt x="223" y="213"/>
                    <a:pt x="223" y="213"/>
                  </a:cubicBezTo>
                  <a:cubicBezTo>
                    <a:pt x="235" y="213"/>
                    <a:pt x="246" y="203"/>
                    <a:pt x="246" y="190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1" y="190"/>
                    <a:pt x="261" y="190"/>
                    <a:pt x="261" y="190"/>
                  </a:cubicBezTo>
                  <a:cubicBezTo>
                    <a:pt x="261" y="211"/>
                    <a:pt x="244" y="229"/>
                    <a:pt x="223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8" name="Freeform 1623"/>
            <p:cNvSpPr>
              <a:spLocks/>
            </p:cNvSpPr>
            <p:nvPr/>
          </p:nvSpPr>
          <p:spPr bwMode="auto">
            <a:xfrm>
              <a:off x="4604567" y="3251823"/>
              <a:ext cx="217488" cy="182563"/>
            </a:xfrm>
            <a:custGeom>
              <a:avLst/>
              <a:gdLst>
                <a:gd name="T0" fmla="*/ 16 w 261"/>
                <a:gd name="T1" fmla="*/ 219 h 219"/>
                <a:gd name="T2" fmla="*/ 0 w 261"/>
                <a:gd name="T3" fmla="*/ 219 h 219"/>
                <a:gd name="T4" fmla="*/ 0 w 261"/>
                <a:gd name="T5" fmla="*/ 39 h 219"/>
                <a:gd name="T6" fmla="*/ 39 w 261"/>
                <a:gd name="T7" fmla="*/ 0 h 219"/>
                <a:gd name="T8" fmla="*/ 223 w 261"/>
                <a:gd name="T9" fmla="*/ 0 h 219"/>
                <a:gd name="T10" fmla="*/ 261 w 261"/>
                <a:gd name="T11" fmla="*/ 39 h 219"/>
                <a:gd name="T12" fmla="*/ 261 w 261"/>
                <a:gd name="T13" fmla="*/ 115 h 219"/>
                <a:gd name="T14" fmla="*/ 246 w 261"/>
                <a:gd name="T15" fmla="*/ 115 h 219"/>
                <a:gd name="T16" fmla="*/ 246 w 261"/>
                <a:gd name="T17" fmla="*/ 39 h 219"/>
                <a:gd name="T18" fmla="*/ 223 w 261"/>
                <a:gd name="T19" fmla="*/ 16 h 219"/>
                <a:gd name="T20" fmla="*/ 39 w 261"/>
                <a:gd name="T21" fmla="*/ 16 h 219"/>
                <a:gd name="T22" fmla="*/ 16 w 261"/>
                <a:gd name="T23" fmla="*/ 39 h 219"/>
                <a:gd name="T24" fmla="*/ 16 w 261"/>
                <a:gd name="T2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1" h="219">
                  <a:moveTo>
                    <a:pt x="16" y="219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7"/>
                    <a:pt x="18" y="0"/>
                    <a:pt x="39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44" y="0"/>
                    <a:pt x="261" y="17"/>
                    <a:pt x="261" y="39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46" y="115"/>
                    <a:pt x="246" y="115"/>
                    <a:pt x="246" y="115"/>
                  </a:cubicBezTo>
                  <a:cubicBezTo>
                    <a:pt x="246" y="39"/>
                    <a:pt x="246" y="39"/>
                    <a:pt x="246" y="39"/>
                  </a:cubicBezTo>
                  <a:cubicBezTo>
                    <a:pt x="246" y="26"/>
                    <a:pt x="235" y="16"/>
                    <a:pt x="223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26" y="16"/>
                    <a:pt x="16" y="26"/>
                    <a:pt x="16" y="39"/>
                  </a:cubicBezTo>
                  <a:lnTo>
                    <a:pt x="16" y="2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7" name="Группа 3876"/>
          <p:cNvGrpSpPr/>
          <p:nvPr/>
        </p:nvGrpSpPr>
        <p:grpSpPr>
          <a:xfrm>
            <a:off x="4545245" y="3328741"/>
            <a:ext cx="248841" cy="247650"/>
            <a:chOff x="5174479" y="3272461"/>
            <a:chExt cx="331788" cy="330200"/>
          </a:xfrm>
          <a:solidFill>
            <a:schemeClr val="accent1"/>
          </a:solidFill>
        </p:grpSpPr>
        <p:sp>
          <p:nvSpPr>
            <p:cNvPr id="2062" name="Freeform 1627"/>
            <p:cNvSpPr>
              <a:spLocks noEditPoints="1"/>
            </p:cNvSpPr>
            <p:nvPr/>
          </p:nvSpPr>
          <p:spPr bwMode="auto">
            <a:xfrm>
              <a:off x="5174479" y="3272461"/>
              <a:ext cx="331788" cy="330200"/>
            </a:xfrm>
            <a:custGeom>
              <a:avLst/>
              <a:gdLst>
                <a:gd name="T0" fmla="*/ 0 w 398"/>
                <a:gd name="T1" fmla="*/ 0 h 397"/>
                <a:gd name="T2" fmla="*/ 0 w 398"/>
                <a:gd name="T3" fmla="*/ 85 h 397"/>
                <a:gd name="T4" fmla="*/ 313 w 398"/>
                <a:gd name="T5" fmla="*/ 397 h 397"/>
                <a:gd name="T6" fmla="*/ 398 w 398"/>
                <a:gd name="T7" fmla="*/ 397 h 397"/>
                <a:gd name="T8" fmla="*/ 0 w 398"/>
                <a:gd name="T9" fmla="*/ 0 h 397"/>
                <a:gd name="T10" fmla="*/ 16 w 398"/>
                <a:gd name="T11" fmla="*/ 70 h 397"/>
                <a:gd name="T12" fmla="*/ 16 w 398"/>
                <a:gd name="T13" fmla="*/ 16 h 397"/>
                <a:gd name="T14" fmla="*/ 382 w 398"/>
                <a:gd name="T15" fmla="*/ 382 h 397"/>
                <a:gd name="T16" fmla="*/ 328 w 398"/>
                <a:gd name="T17" fmla="*/ 382 h 397"/>
                <a:gd name="T18" fmla="*/ 16 w 398"/>
                <a:gd name="T19" fmla="*/ 7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8" h="397">
                  <a:moveTo>
                    <a:pt x="0" y="0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173" y="85"/>
                    <a:pt x="313" y="225"/>
                    <a:pt x="313" y="397"/>
                  </a:cubicBezTo>
                  <a:cubicBezTo>
                    <a:pt x="398" y="397"/>
                    <a:pt x="398" y="397"/>
                    <a:pt x="398" y="397"/>
                  </a:cubicBezTo>
                  <a:cubicBezTo>
                    <a:pt x="398" y="178"/>
                    <a:pt x="219" y="0"/>
                    <a:pt x="0" y="0"/>
                  </a:cubicBezTo>
                  <a:close/>
                  <a:moveTo>
                    <a:pt x="16" y="70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214" y="24"/>
                    <a:pt x="374" y="184"/>
                    <a:pt x="382" y="382"/>
                  </a:cubicBezTo>
                  <a:cubicBezTo>
                    <a:pt x="328" y="382"/>
                    <a:pt x="328" y="382"/>
                    <a:pt x="328" y="382"/>
                  </a:cubicBezTo>
                  <a:cubicBezTo>
                    <a:pt x="320" y="214"/>
                    <a:pt x="184" y="78"/>
                    <a:pt x="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63" name="Freeform 1628"/>
            <p:cNvSpPr>
              <a:spLocks noEditPoints="1"/>
            </p:cNvSpPr>
            <p:nvPr/>
          </p:nvSpPr>
          <p:spPr bwMode="auto">
            <a:xfrm>
              <a:off x="5174479" y="3394698"/>
              <a:ext cx="209550" cy="207963"/>
            </a:xfrm>
            <a:custGeom>
              <a:avLst/>
              <a:gdLst>
                <a:gd name="T0" fmla="*/ 0 w 251"/>
                <a:gd name="T1" fmla="*/ 0 h 250"/>
                <a:gd name="T2" fmla="*/ 0 w 251"/>
                <a:gd name="T3" fmla="*/ 85 h 250"/>
                <a:gd name="T4" fmla="*/ 166 w 251"/>
                <a:gd name="T5" fmla="*/ 250 h 250"/>
                <a:gd name="T6" fmla="*/ 251 w 251"/>
                <a:gd name="T7" fmla="*/ 250 h 250"/>
                <a:gd name="T8" fmla="*/ 0 w 251"/>
                <a:gd name="T9" fmla="*/ 0 h 250"/>
                <a:gd name="T10" fmla="*/ 181 w 251"/>
                <a:gd name="T11" fmla="*/ 235 h 250"/>
                <a:gd name="T12" fmla="*/ 16 w 251"/>
                <a:gd name="T13" fmla="*/ 70 h 250"/>
                <a:gd name="T14" fmla="*/ 16 w 251"/>
                <a:gd name="T15" fmla="*/ 16 h 250"/>
                <a:gd name="T16" fmla="*/ 235 w 251"/>
                <a:gd name="T17" fmla="*/ 235 h 250"/>
                <a:gd name="T18" fmla="*/ 181 w 251"/>
                <a:gd name="T19" fmla="*/ 23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1" h="250">
                  <a:moveTo>
                    <a:pt x="0" y="0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92" y="85"/>
                    <a:pt x="166" y="159"/>
                    <a:pt x="166" y="250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251" y="112"/>
                    <a:pt x="139" y="0"/>
                    <a:pt x="0" y="0"/>
                  </a:cubicBezTo>
                  <a:close/>
                  <a:moveTo>
                    <a:pt x="181" y="235"/>
                  </a:moveTo>
                  <a:cubicBezTo>
                    <a:pt x="174" y="147"/>
                    <a:pt x="104" y="77"/>
                    <a:pt x="16" y="7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3" y="23"/>
                    <a:pt x="228" y="117"/>
                    <a:pt x="235" y="235"/>
                  </a:cubicBezTo>
                  <a:lnTo>
                    <a:pt x="181" y="2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64" name="Freeform 1629"/>
            <p:cNvSpPr>
              <a:spLocks noEditPoints="1"/>
            </p:cNvSpPr>
            <p:nvPr/>
          </p:nvSpPr>
          <p:spPr bwMode="auto">
            <a:xfrm>
              <a:off x="5174479" y="3529636"/>
              <a:ext cx="74613" cy="73025"/>
            </a:xfrm>
            <a:custGeom>
              <a:avLst/>
              <a:gdLst>
                <a:gd name="T0" fmla="*/ 45 w 89"/>
                <a:gd name="T1" fmla="*/ 0 h 88"/>
                <a:gd name="T2" fmla="*/ 0 w 89"/>
                <a:gd name="T3" fmla="*/ 44 h 88"/>
                <a:gd name="T4" fmla="*/ 45 w 89"/>
                <a:gd name="T5" fmla="*/ 88 h 88"/>
                <a:gd name="T6" fmla="*/ 89 w 89"/>
                <a:gd name="T7" fmla="*/ 44 h 88"/>
                <a:gd name="T8" fmla="*/ 45 w 89"/>
                <a:gd name="T9" fmla="*/ 0 h 88"/>
                <a:gd name="T10" fmla="*/ 45 w 89"/>
                <a:gd name="T11" fmla="*/ 73 h 88"/>
                <a:gd name="T12" fmla="*/ 16 w 89"/>
                <a:gd name="T13" fmla="*/ 44 h 88"/>
                <a:gd name="T14" fmla="*/ 45 w 89"/>
                <a:gd name="T15" fmla="*/ 16 h 88"/>
                <a:gd name="T16" fmla="*/ 73 w 89"/>
                <a:gd name="T17" fmla="*/ 44 h 88"/>
                <a:gd name="T18" fmla="*/ 45 w 89"/>
                <a:gd name="T19" fmla="*/ 7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8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69"/>
                    <a:pt x="20" y="88"/>
                    <a:pt x="45" y="88"/>
                  </a:cubicBezTo>
                  <a:cubicBezTo>
                    <a:pt x="69" y="88"/>
                    <a:pt x="89" y="69"/>
                    <a:pt x="89" y="44"/>
                  </a:cubicBezTo>
                  <a:cubicBezTo>
                    <a:pt x="89" y="20"/>
                    <a:pt x="69" y="0"/>
                    <a:pt x="45" y="0"/>
                  </a:cubicBezTo>
                  <a:close/>
                  <a:moveTo>
                    <a:pt x="45" y="73"/>
                  </a:moveTo>
                  <a:cubicBezTo>
                    <a:pt x="29" y="73"/>
                    <a:pt x="16" y="60"/>
                    <a:pt x="16" y="44"/>
                  </a:cubicBezTo>
                  <a:cubicBezTo>
                    <a:pt x="16" y="29"/>
                    <a:pt x="29" y="16"/>
                    <a:pt x="45" y="16"/>
                  </a:cubicBezTo>
                  <a:cubicBezTo>
                    <a:pt x="60" y="16"/>
                    <a:pt x="73" y="29"/>
                    <a:pt x="73" y="44"/>
                  </a:cubicBezTo>
                  <a:cubicBezTo>
                    <a:pt x="73" y="60"/>
                    <a:pt x="60" y="73"/>
                    <a:pt x="4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9" name="Группа 3878"/>
          <p:cNvGrpSpPr/>
          <p:nvPr/>
        </p:nvGrpSpPr>
        <p:grpSpPr>
          <a:xfrm>
            <a:off x="5491793" y="3318025"/>
            <a:ext cx="216694" cy="269081"/>
            <a:chOff x="6436542" y="3258173"/>
            <a:chExt cx="288925" cy="358775"/>
          </a:xfrm>
          <a:solidFill>
            <a:schemeClr val="accent1"/>
          </a:solidFill>
        </p:grpSpPr>
        <p:sp>
          <p:nvSpPr>
            <p:cNvPr id="2076" name="Freeform 1641"/>
            <p:cNvSpPr>
              <a:spLocks noEditPoints="1"/>
            </p:cNvSpPr>
            <p:nvPr/>
          </p:nvSpPr>
          <p:spPr bwMode="auto">
            <a:xfrm>
              <a:off x="6490517" y="3258173"/>
              <a:ext cx="234950" cy="358775"/>
            </a:xfrm>
            <a:custGeom>
              <a:avLst/>
              <a:gdLst>
                <a:gd name="T0" fmla="*/ 148 w 148"/>
                <a:gd name="T1" fmla="*/ 226 h 226"/>
                <a:gd name="T2" fmla="*/ 0 w 148"/>
                <a:gd name="T3" fmla="*/ 226 h 226"/>
                <a:gd name="T4" fmla="*/ 0 w 148"/>
                <a:gd name="T5" fmla="*/ 0 h 226"/>
                <a:gd name="T6" fmla="*/ 148 w 148"/>
                <a:gd name="T7" fmla="*/ 0 h 226"/>
                <a:gd name="T8" fmla="*/ 148 w 148"/>
                <a:gd name="T9" fmla="*/ 226 h 226"/>
                <a:gd name="T10" fmla="*/ 9 w 148"/>
                <a:gd name="T11" fmla="*/ 218 h 226"/>
                <a:gd name="T12" fmla="*/ 140 w 148"/>
                <a:gd name="T13" fmla="*/ 218 h 226"/>
                <a:gd name="T14" fmla="*/ 140 w 148"/>
                <a:gd name="T15" fmla="*/ 8 h 226"/>
                <a:gd name="T16" fmla="*/ 9 w 148"/>
                <a:gd name="T17" fmla="*/ 8 h 226"/>
                <a:gd name="T18" fmla="*/ 9 w 148"/>
                <a:gd name="T19" fmla="*/ 21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226">
                  <a:moveTo>
                    <a:pt x="148" y="226"/>
                  </a:moveTo>
                  <a:lnTo>
                    <a:pt x="0" y="226"/>
                  </a:lnTo>
                  <a:lnTo>
                    <a:pt x="0" y="0"/>
                  </a:lnTo>
                  <a:lnTo>
                    <a:pt x="148" y="0"/>
                  </a:lnTo>
                  <a:lnTo>
                    <a:pt x="148" y="226"/>
                  </a:lnTo>
                  <a:close/>
                  <a:moveTo>
                    <a:pt x="9" y="218"/>
                  </a:moveTo>
                  <a:lnTo>
                    <a:pt x="140" y="218"/>
                  </a:lnTo>
                  <a:lnTo>
                    <a:pt x="140" y="8"/>
                  </a:lnTo>
                  <a:lnTo>
                    <a:pt x="9" y="8"/>
                  </a:lnTo>
                  <a:lnTo>
                    <a:pt x="9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77" name="Freeform 1642"/>
            <p:cNvSpPr>
              <a:spLocks/>
            </p:cNvSpPr>
            <p:nvPr/>
          </p:nvSpPr>
          <p:spPr bwMode="auto">
            <a:xfrm>
              <a:off x="6450829" y="3258173"/>
              <a:ext cx="47625" cy="358775"/>
            </a:xfrm>
            <a:custGeom>
              <a:avLst/>
              <a:gdLst>
                <a:gd name="T0" fmla="*/ 30 w 30"/>
                <a:gd name="T1" fmla="*/ 226 h 226"/>
                <a:gd name="T2" fmla="*/ 0 w 30"/>
                <a:gd name="T3" fmla="*/ 226 h 226"/>
                <a:gd name="T4" fmla="*/ 0 w 30"/>
                <a:gd name="T5" fmla="*/ 0 h 226"/>
                <a:gd name="T6" fmla="*/ 30 w 30"/>
                <a:gd name="T7" fmla="*/ 0 h 226"/>
                <a:gd name="T8" fmla="*/ 30 w 30"/>
                <a:gd name="T9" fmla="*/ 8 h 226"/>
                <a:gd name="T10" fmla="*/ 8 w 30"/>
                <a:gd name="T11" fmla="*/ 8 h 226"/>
                <a:gd name="T12" fmla="*/ 8 w 30"/>
                <a:gd name="T13" fmla="*/ 218 h 226"/>
                <a:gd name="T14" fmla="*/ 30 w 30"/>
                <a:gd name="T15" fmla="*/ 218 h 226"/>
                <a:gd name="T16" fmla="*/ 30 w 30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26">
                  <a:moveTo>
                    <a:pt x="30" y="226"/>
                  </a:moveTo>
                  <a:lnTo>
                    <a:pt x="0" y="226"/>
                  </a:lnTo>
                  <a:lnTo>
                    <a:pt x="0" y="0"/>
                  </a:lnTo>
                  <a:lnTo>
                    <a:pt x="30" y="0"/>
                  </a:lnTo>
                  <a:lnTo>
                    <a:pt x="30" y="8"/>
                  </a:lnTo>
                  <a:lnTo>
                    <a:pt x="8" y="8"/>
                  </a:lnTo>
                  <a:lnTo>
                    <a:pt x="8" y="218"/>
                  </a:lnTo>
                  <a:lnTo>
                    <a:pt x="30" y="218"/>
                  </a:lnTo>
                  <a:lnTo>
                    <a:pt x="30" y="2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78" name="Rectangle 1643"/>
            <p:cNvSpPr>
              <a:spLocks noChangeArrowheads="1"/>
            </p:cNvSpPr>
            <p:nvPr/>
          </p:nvSpPr>
          <p:spPr bwMode="auto">
            <a:xfrm>
              <a:off x="6436542" y="3289923"/>
              <a:ext cx="412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79" name="Rectangle 1644"/>
            <p:cNvSpPr>
              <a:spLocks noChangeArrowheads="1"/>
            </p:cNvSpPr>
            <p:nvPr/>
          </p:nvSpPr>
          <p:spPr bwMode="auto">
            <a:xfrm>
              <a:off x="6436542" y="3321673"/>
              <a:ext cx="412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0" name="Rectangle 1645"/>
            <p:cNvSpPr>
              <a:spLocks noChangeArrowheads="1"/>
            </p:cNvSpPr>
            <p:nvPr/>
          </p:nvSpPr>
          <p:spPr bwMode="auto">
            <a:xfrm>
              <a:off x="6436542" y="3353423"/>
              <a:ext cx="412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1" name="Rectangle 1646"/>
            <p:cNvSpPr>
              <a:spLocks noChangeArrowheads="1"/>
            </p:cNvSpPr>
            <p:nvPr/>
          </p:nvSpPr>
          <p:spPr bwMode="auto">
            <a:xfrm>
              <a:off x="6436542" y="3385173"/>
              <a:ext cx="412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2" name="Rectangle 1647"/>
            <p:cNvSpPr>
              <a:spLocks noChangeArrowheads="1"/>
            </p:cNvSpPr>
            <p:nvPr/>
          </p:nvSpPr>
          <p:spPr bwMode="auto">
            <a:xfrm>
              <a:off x="6436542" y="3415336"/>
              <a:ext cx="412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3" name="Rectangle 1648"/>
            <p:cNvSpPr>
              <a:spLocks noChangeArrowheads="1"/>
            </p:cNvSpPr>
            <p:nvPr/>
          </p:nvSpPr>
          <p:spPr bwMode="auto">
            <a:xfrm>
              <a:off x="6436542" y="3447086"/>
              <a:ext cx="412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4" name="Rectangle 1649"/>
            <p:cNvSpPr>
              <a:spLocks noChangeArrowheads="1"/>
            </p:cNvSpPr>
            <p:nvPr/>
          </p:nvSpPr>
          <p:spPr bwMode="auto">
            <a:xfrm>
              <a:off x="6436542" y="3478836"/>
              <a:ext cx="412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5" name="Rectangle 1650"/>
            <p:cNvSpPr>
              <a:spLocks noChangeArrowheads="1"/>
            </p:cNvSpPr>
            <p:nvPr/>
          </p:nvSpPr>
          <p:spPr bwMode="auto">
            <a:xfrm>
              <a:off x="6436542" y="3510586"/>
              <a:ext cx="412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6" name="Rectangle 1651"/>
            <p:cNvSpPr>
              <a:spLocks noChangeArrowheads="1"/>
            </p:cNvSpPr>
            <p:nvPr/>
          </p:nvSpPr>
          <p:spPr bwMode="auto">
            <a:xfrm>
              <a:off x="6436542" y="3540748"/>
              <a:ext cx="412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7" name="Rectangle 1652"/>
            <p:cNvSpPr>
              <a:spLocks noChangeArrowheads="1"/>
            </p:cNvSpPr>
            <p:nvPr/>
          </p:nvSpPr>
          <p:spPr bwMode="auto">
            <a:xfrm>
              <a:off x="6436542" y="3572498"/>
              <a:ext cx="412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8" name="Rectangle 1653"/>
            <p:cNvSpPr>
              <a:spLocks noChangeArrowheads="1"/>
            </p:cNvSpPr>
            <p:nvPr/>
          </p:nvSpPr>
          <p:spPr bwMode="auto">
            <a:xfrm>
              <a:off x="6568304" y="3402636"/>
              <a:ext cx="809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9" name="Rectangle 1654"/>
            <p:cNvSpPr>
              <a:spLocks noChangeArrowheads="1"/>
            </p:cNvSpPr>
            <p:nvPr/>
          </p:nvSpPr>
          <p:spPr bwMode="auto">
            <a:xfrm>
              <a:off x="6536554" y="3431211"/>
              <a:ext cx="1444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90" name="Rectangle 1655"/>
            <p:cNvSpPr>
              <a:spLocks noChangeArrowheads="1"/>
            </p:cNvSpPr>
            <p:nvPr/>
          </p:nvSpPr>
          <p:spPr bwMode="auto">
            <a:xfrm>
              <a:off x="6536554" y="3461373"/>
              <a:ext cx="144463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91" name="Rectangle 1656"/>
            <p:cNvSpPr>
              <a:spLocks noChangeArrowheads="1"/>
            </p:cNvSpPr>
            <p:nvPr/>
          </p:nvSpPr>
          <p:spPr bwMode="auto">
            <a:xfrm>
              <a:off x="6498454" y="3321673"/>
              <a:ext cx="2206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92" name="Rectangle 1657"/>
            <p:cNvSpPr>
              <a:spLocks noChangeArrowheads="1"/>
            </p:cNvSpPr>
            <p:nvPr/>
          </p:nvSpPr>
          <p:spPr bwMode="auto">
            <a:xfrm>
              <a:off x="6498454" y="3540748"/>
              <a:ext cx="2206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76" name="Группа 3875"/>
          <p:cNvGrpSpPr/>
          <p:nvPr/>
        </p:nvGrpSpPr>
        <p:grpSpPr>
          <a:xfrm>
            <a:off x="4966726" y="3340647"/>
            <a:ext cx="330995" cy="222647"/>
            <a:chOff x="5736454" y="3288336"/>
            <a:chExt cx="441326" cy="296862"/>
          </a:xfrm>
          <a:solidFill>
            <a:schemeClr val="accent1"/>
          </a:solidFill>
        </p:grpSpPr>
        <p:sp>
          <p:nvSpPr>
            <p:cNvPr id="2103" name="Freeform 1668"/>
            <p:cNvSpPr>
              <a:spLocks/>
            </p:cNvSpPr>
            <p:nvPr/>
          </p:nvSpPr>
          <p:spPr bwMode="auto">
            <a:xfrm>
              <a:off x="5996804" y="3434386"/>
              <a:ext cx="134938" cy="139700"/>
            </a:xfrm>
            <a:custGeom>
              <a:avLst/>
              <a:gdLst>
                <a:gd name="T0" fmla="*/ 9 w 162"/>
                <a:gd name="T1" fmla="*/ 167 h 167"/>
                <a:gd name="T2" fmla="*/ 0 w 162"/>
                <a:gd name="T3" fmla="*/ 122 h 167"/>
                <a:gd name="T4" fmla="*/ 122 w 162"/>
                <a:gd name="T5" fmla="*/ 0 h 167"/>
                <a:gd name="T6" fmla="*/ 162 w 162"/>
                <a:gd name="T7" fmla="*/ 7 h 167"/>
                <a:gd name="T8" fmla="*/ 157 w 162"/>
                <a:gd name="T9" fmla="*/ 22 h 167"/>
                <a:gd name="T10" fmla="*/ 122 w 162"/>
                <a:gd name="T11" fmla="*/ 16 h 167"/>
                <a:gd name="T12" fmla="*/ 16 w 162"/>
                <a:gd name="T13" fmla="*/ 122 h 167"/>
                <a:gd name="T14" fmla="*/ 23 w 162"/>
                <a:gd name="T15" fmla="*/ 162 h 167"/>
                <a:gd name="T16" fmla="*/ 9 w 162"/>
                <a:gd name="T1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167">
                  <a:moveTo>
                    <a:pt x="9" y="167"/>
                  </a:moveTo>
                  <a:cubicBezTo>
                    <a:pt x="3" y="153"/>
                    <a:pt x="0" y="138"/>
                    <a:pt x="0" y="122"/>
                  </a:cubicBezTo>
                  <a:cubicBezTo>
                    <a:pt x="0" y="55"/>
                    <a:pt x="55" y="0"/>
                    <a:pt x="122" y="0"/>
                  </a:cubicBezTo>
                  <a:cubicBezTo>
                    <a:pt x="136" y="0"/>
                    <a:pt x="149" y="3"/>
                    <a:pt x="162" y="7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46" y="18"/>
                    <a:pt x="134" y="16"/>
                    <a:pt x="122" y="16"/>
                  </a:cubicBezTo>
                  <a:cubicBezTo>
                    <a:pt x="63" y="16"/>
                    <a:pt x="16" y="64"/>
                    <a:pt x="16" y="122"/>
                  </a:cubicBezTo>
                  <a:cubicBezTo>
                    <a:pt x="16" y="136"/>
                    <a:pt x="18" y="149"/>
                    <a:pt x="23" y="162"/>
                  </a:cubicBezTo>
                  <a:lnTo>
                    <a:pt x="9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4" name="Freeform 1669"/>
            <p:cNvSpPr>
              <a:spLocks/>
            </p:cNvSpPr>
            <p:nvPr/>
          </p:nvSpPr>
          <p:spPr bwMode="auto">
            <a:xfrm>
              <a:off x="5872979" y="3299448"/>
              <a:ext cx="268288" cy="285750"/>
            </a:xfrm>
            <a:custGeom>
              <a:avLst/>
              <a:gdLst>
                <a:gd name="T0" fmla="*/ 108 w 322"/>
                <a:gd name="T1" fmla="*/ 342 h 342"/>
                <a:gd name="T2" fmla="*/ 0 w 322"/>
                <a:gd name="T3" fmla="*/ 314 h 342"/>
                <a:gd name="T4" fmla="*/ 8 w 322"/>
                <a:gd name="T5" fmla="*/ 300 h 342"/>
                <a:gd name="T6" fmla="*/ 108 w 322"/>
                <a:gd name="T7" fmla="*/ 327 h 342"/>
                <a:gd name="T8" fmla="*/ 306 w 322"/>
                <a:gd name="T9" fmla="*/ 129 h 342"/>
                <a:gd name="T10" fmla="*/ 193 w 322"/>
                <a:gd name="T11" fmla="*/ 15 h 342"/>
                <a:gd name="T12" fmla="*/ 79 w 322"/>
                <a:gd name="T13" fmla="*/ 129 h 342"/>
                <a:gd name="T14" fmla="*/ 64 w 322"/>
                <a:gd name="T15" fmla="*/ 129 h 342"/>
                <a:gd name="T16" fmla="*/ 193 w 322"/>
                <a:gd name="T17" fmla="*/ 0 h 342"/>
                <a:gd name="T18" fmla="*/ 322 w 322"/>
                <a:gd name="T19" fmla="*/ 129 h 342"/>
                <a:gd name="T20" fmla="*/ 108 w 322"/>
                <a:gd name="T21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2" h="342">
                  <a:moveTo>
                    <a:pt x="108" y="342"/>
                  </a:moveTo>
                  <a:cubicBezTo>
                    <a:pt x="70" y="342"/>
                    <a:pt x="33" y="332"/>
                    <a:pt x="0" y="314"/>
                  </a:cubicBezTo>
                  <a:cubicBezTo>
                    <a:pt x="8" y="300"/>
                    <a:pt x="8" y="300"/>
                    <a:pt x="8" y="300"/>
                  </a:cubicBezTo>
                  <a:cubicBezTo>
                    <a:pt x="38" y="318"/>
                    <a:pt x="73" y="327"/>
                    <a:pt x="108" y="327"/>
                  </a:cubicBezTo>
                  <a:cubicBezTo>
                    <a:pt x="217" y="327"/>
                    <a:pt x="306" y="238"/>
                    <a:pt x="306" y="129"/>
                  </a:cubicBezTo>
                  <a:cubicBezTo>
                    <a:pt x="306" y="66"/>
                    <a:pt x="255" y="15"/>
                    <a:pt x="193" y="15"/>
                  </a:cubicBezTo>
                  <a:cubicBezTo>
                    <a:pt x="130" y="15"/>
                    <a:pt x="79" y="66"/>
                    <a:pt x="79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4" y="57"/>
                    <a:pt x="122" y="0"/>
                    <a:pt x="193" y="0"/>
                  </a:cubicBezTo>
                  <a:cubicBezTo>
                    <a:pt x="264" y="0"/>
                    <a:pt x="322" y="57"/>
                    <a:pt x="322" y="129"/>
                  </a:cubicBezTo>
                  <a:cubicBezTo>
                    <a:pt x="322" y="247"/>
                    <a:pt x="226" y="342"/>
                    <a:pt x="108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5" name="Freeform 1670"/>
            <p:cNvSpPr>
              <a:spLocks/>
            </p:cNvSpPr>
            <p:nvPr/>
          </p:nvSpPr>
          <p:spPr bwMode="auto">
            <a:xfrm>
              <a:off x="5736454" y="3377236"/>
              <a:ext cx="201613" cy="198438"/>
            </a:xfrm>
            <a:custGeom>
              <a:avLst/>
              <a:gdLst>
                <a:gd name="T0" fmla="*/ 242 w 242"/>
                <a:gd name="T1" fmla="*/ 239 h 239"/>
                <a:gd name="T2" fmla="*/ 227 w 242"/>
                <a:gd name="T3" fmla="*/ 239 h 239"/>
                <a:gd name="T4" fmla="*/ 227 w 242"/>
                <a:gd name="T5" fmla="*/ 153 h 239"/>
                <a:gd name="T6" fmla="*/ 224 w 242"/>
                <a:gd name="T7" fmla="*/ 155 h 239"/>
                <a:gd name="T8" fmla="*/ 192 w 242"/>
                <a:gd name="T9" fmla="*/ 168 h 239"/>
                <a:gd name="T10" fmla="*/ 161 w 242"/>
                <a:gd name="T11" fmla="*/ 154 h 239"/>
                <a:gd name="T12" fmla="*/ 157 w 242"/>
                <a:gd name="T13" fmla="*/ 150 h 239"/>
                <a:gd name="T14" fmla="*/ 139 w 242"/>
                <a:gd name="T15" fmla="*/ 150 h 239"/>
                <a:gd name="T16" fmla="*/ 111 w 242"/>
                <a:gd name="T17" fmla="*/ 130 h 239"/>
                <a:gd name="T18" fmla="*/ 107 w 242"/>
                <a:gd name="T19" fmla="*/ 125 h 239"/>
                <a:gd name="T20" fmla="*/ 90 w 242"/>
                <a:gd name="T21" fmla="*/ 121 h 239"/>
                <a:gd name="T22" fmla="*/ 66 w 242"/>
                <a:gd name="T23" fmla="*/ 97 h 239"/>
                <a:gd name="T24" fmla="*/ 64 w 242"/>
                <a:gd name="T25" fmla="*/ 91 h 239"/>
                <a:gd name="T26" fmla="*/ 48 w 242"/>
                <a:gd name="T27" fmla="*/ 84 h 239"/>
                <a:gd name="T28" fmla="*/ 29 w 242"/>
                <a:gd name="T29" fmla="*/ 56 h 239"/>
                <a:gd name="T30" fmla="*/ 28 w 242"/>
                <a:gd name="T31" fmla="*/ 50 h 239"/>
                <a:gd name="T32" fmla="*/ 13 w 242"/>
                <a:gd name="T33" fmla="*/ 40 h 239"/>
                <a:gd name="T34" fmla="*/ 0 w 242"/>
                <a:gd name="T35" fmla="*/ 8 h 239"/>
                <a:gd name="T36" fmla="*/ 0 w 242"/>
                <a:gd name="T37" fmla="*/ 0 h 239"/>
                <a:gd name="T38" fmla="*/ 238 w 242"/>
                <a:gd name="T39" fmla="*/ 0 h 239"/>
                <a:gd name="T40" fmla="*/ 238 w 242"/>
                <a:gd name="T41" fmla="*/ 16 h 239"/>
                <a:gd name="T42" fmla="*/ 17 w 242"/>
                <a:gd name="T43" fmla="*/ 16 h 239"/>
                <a:gd name="T44" fmla="*/ 24 w 242"/>
                <a:gd name="T45" fmla="*/ 29 h 239"/>
                <a:gd name="T46" fmla="*/ 45 w 242"/>
                <a:gd name="T47" fmla="*/ 38 h 239"/>
                <a:gd name="T48" fmla="*/ 82 w 242"/>
                <a:gd name="T49" fmla="*/ 38 h 239"/>
                <a:gd name="T50" fmla="*/ 83 w 242"/>
                <a:gd name="T51" fmla="*/ 53 h 239"/>
                <a:gd name="T52" fmla="*/ 47 w 242"/>
                <a:gd name="T53" fmla="*/ 60 h 239"/>
                <a:gd name="T54" fmla="*/ 56 w 242"/>
                <a:gd name="T55" fmla="*/ 72 h 239"/>
                <a:gd name="T56" fmla="*/ 79 w 242"/>
                <a:gd name="T57" fmla="*/ 76 h 239"/>
                <a:gd name="T58" fmla="*/ 115 w 242"/>
                <a:gd name="T59" fmla="*/ 69 h 239"/>
                <a:gd name="T60" fmla="*/ 119 w 242"/>
                <a:gd name="T61" fmla="*/ 84 h 239"/>
                <a:gd name="T62" fmla="*/ 84 w 242"/>
                <a:gd name="T63" fmla="*/ 98 h 239"/>
                <a:gd name="T64" fmla="*/ 96 w 242"/>
                <a:gd name="T65" fmla="*/ 107 h 239"/>
                <a:gd name="T66" fmla="*/ 119 w 242"/>
                <a:gd name="T67" fmla="*/ 107 h 239"/>
                <a:gd name="T68" fmla="*/ 153 w 242"/>
                <a:gd name="T69" fmla="*/ 93 h 239"/>
                <a:gd name="T70" fmla="*/ 160 w 242"/>
                <a:gd name="T71" fmla="*/ 107 h 239"/>
                <a:gd name="T72" fmla="*/ 129 w 242"/>
                <a:gd name="T73" fmla="*/ 128 h 239"/>
                <a:gd name="T74" fmla="*/ 142 w 242"/>
                <a:gd name="T75" fmla="*/ 134 h 239"/>
                <a:gd name="T76" fmla="*/ 164 w 242"/>
                <a:gd name="T77" fmla="*/ 130 h 239"/>
                <a:gd name="T78" fmla="*/ 196 w 242"/>
                <a:gd name="T79" fmla="*/ 110 h 239"/>
                <a:gd name="T80" fmla="*/ 205 w 242"/>
                <a:gd name="T81" fmla="*/ 122 h 239"/>
                <a:gd name="T82" fmla="*/ 178 w 242"/>
                <a:gd name="T83" fmla="*/ 148 h 239"/>
                <a:gd name="T84" fmla="*/ 193 w 242"/>
                <a:gd name="T85" fmla="*/ 153 h 239"/>
                <a:gd name="T86" fmla="*/ 214 w 242"/>
                <a:gd name="T87" fmla="*/ 144 h 239"/>
                <a:gd name="T88" fmla="*/ 242 w 242"/>
                <a:gd name="T89" fmla="*/ 117 h 239"/>
                <a:gd name="T90" fmla="*/ 242 w 242"/>
                <a:gd name="T91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2" h="239">
                  <a:moveTo>
                    <a:pt x="242" y="239"/>
                  </a:moveTo>
                  <a:cubicBezTo>
                    <a:pt x="227" y="239"/>
                    <a:pt x="227" y="239"/>
                    <a:pt x="227" y="239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4" y="155"/>
                    <a:pt x="224" y="155"/>
                    <a:pt x="224" y="155"/>
                  </a:cubicBezTo>
                  <a:cubicBezTo>
                    <a:pt x="216" y="164"/>
                    <a:pt x="205" y="168"/>
                    <a:pt x="192" y="168"/>
                  </a:cubicBezTo>
                  <a:cubicBezTo>
                    <a:pt x="180" y="168"/>
                    <a:pt x="169" y="163"/>
                    <a:pt x="161" y="154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1" y="151"/>
                    <a:pt x="145" y="151"/>
                    <a:pt x="139" y="150"/>
                  </a:cubicBezTo>
                  <a:cubicBezTo>
                    <a:pt x="127" y="147"/>
                    <a:pt x="117" y="140"/>
                    <a:pt x="111" y="130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2" y="125"/>
                    <a:pt x="96" y="124"/>
                    <a:pt x="90" y="121"/>
                  </a:cubicBezTo>
                  <a:cubicBezTo>
                    <a:pt x="79" y="117"/>
                    <a:pt x="71" y="108"/>
                    <a:pt x="66" y="97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58" y="90"/>
                    <a:pt x="53" y="88"/>
                    <a:pt x="48" y="84"/>
                  </a:cubicBezTo>
                  <a:cubicBezTo>
                    <a:pt x="38" y="78"/>
                    <a:pt x="31" y="67"/>
                    <a:pt x="29" y="56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2" y="47"/>
                    <a:pt x="17" y="44"/>
                    <a:pt x="13" y="40"/>
                  </a:cubicBezTo>
                  <a:cubicBezTo>
                    <a:pt x="5" y="31"/>
                    <a:pt x="0" y="20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38" y="16"/>
                    <a:pt x="238" y="16"/>
                    <a:pt x="23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21"/>
                    <a:pt x="20" y="25"/>
                    <a:pt x="24" y="29"/>
                  </a:cubicBezTo>
                  <a:cubicBezTo>
                    <a:pt x="30" y="34"/>
                    <a:pt x="37" y="38"/>
                    <a:pt x="45" y="38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9" y="65"/>
                    <a:pt x="52" y="69"/>
                    <a:pt x="56" y="72"/>
                  </a:cubicBezTo>
                  <a:cubicBezTo>
                    <a:pt x="63" y="76"/>
                    <a:pt x="71" y="77"/>
                    <a:pt x="79" y="76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7" y="102"/>
                    <a:pt x="92" y="105"/>
                    <a:pt x="96" y="107"/>
                  </a:cubicBezTo>
                  <a:cubicBezTo>
                    <a:pt x="104" y="110"/>
                    <a:pt x="112" y="110"/>
                    <a:pt x="119" y="107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3" y="131"/>
                    <a:pt x="137" y="133"/>
                    <a:pt x="142" y="134"/>
                  </a:cubicBezTo>
                  <a:cubicBezTo>
                    <a:pt x="150" y="136"/>
                    <a:pt x="158" y="135"/>
                    <a:pt x="164" y="130"/>
                  </a:cubicBezTo>
                  <a:cubicBezTo>
                    <a:pt x="196" y="110"/>
                    <a:pt x="196" y="110"/>
                    <a:pt x="196" y="110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82" y="151"/>
                    <a:pt x="187" y="152"/>
                    <a:pt x="193" y="153"/>
                  </a:cubicBezTo>
                  <a:cubicBezTo>
                    <a:pt x="200" y="153"/>
                    <a:pt x="208" y="150"/>
                    <a:pt x="214" y="144"/>
                  </a:cubicBezTo>
                  <a:cubicBezTo>
                    <a:pt x="242" y="117"/>
                    <a:pt x="242" y="117"/>
                    <a:pt x="242" y="117"/>
                  </a:cubicBezTo>
                  <a:lnTo>
                    <a:pt x="242" y="2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6" name="Freeform 1671"/>
            <p:cNvSpPr>
              <a:spLocks/>
            </p:cNvSpPr>
            <p:nvPr/>
          </p:nvSpPr>
          <p:spPr bwMode="auto">
            <a:xfrm>
              <a:off x="5809479" y="3288336"/>
              <a:ext cx="138113" cy="101600"/>
            </a:xfrm>
            <a:custGeom>
              <a:avLst/>
              <a:gdLst>
                <a:gd name="T0" fmla="*/ 48 w 166"/>
                <a:gd name="T1" fmla="*/ 121 h 121"/>
                <a:gd name="T2" fmla="*/ 40 w 166"/>
                <a:gd name="T3" fmla="*/ 118 h 121"/>
                <a:gd name="T4" fmla="*/ 13 w 166"/>
                <a:gd name="T5" fmla="*/ 96 h 121"/>
                <a:gd name="T6" fmla="*/ 10 w 166"/>
                <a:gd name="T7" fmla="*/ 62 h 121"/>
                <a:gd name="T8" fmla="*/ 12 w 166"/>
                <a:gd name="T9" fmla="*/ 56 h 121"/>
                <a:gd name="T10" fmla="*/ 4 w 166"/>
                <a:gd name="T11" fmla="*/ 41 h 121"/>
                <a:gd name="T12" fmla="*/ 7 w 166"/>
                <a:gd name="T13" fmla="*/ 6 h 121"/>
                <a:gd name="T14" fmla="*/ 10 w 166"/>
                <a:gd name="T15" fmla="*/ 0 h 121"/>
                <a:gd name="T16" fmla="*/ 166 w 166"/>
                <a:gd name="T17" fmla="*/ 82 h 121"/>
                <a:gd name="T18" fmla="*/ 159 w 166"/>
                <a:gd name="T19" fmla="*/ 96 h 121"/>
                <a:gd name="T20" fmla="*/ 18 w 166"/>
                <a:gd name="T21" fmla="*/ 21 h 121"/>
                <a:gd name="T22" fmla="*/ 18 w 166"/>
                <a:gd name="T23" fmla="*/ 36 h 121"/>
                <a:gd name="T24" fmla="*/ 33 w 166"/>
                <a:gd name="T25" fmla="*/ 53 h 121"/>
                <a:gd name="T26" fmla="*/ 66 w 166"/>
                <a:gd name="T27" fmla="*/ 71 h 121"/>
                <a:gd name="T28" fmla="*/ 60 w 166"/>
                <a:gd name="T29" fmla="*/ 85 h 121"/>
                <a:gd name="T30" fmla="*/ 24 w 166"/>
                <a:gd name="T31" fmla="*/ 74 h 121"/>
                <a:gd name="T32" fmla="*/ 27 w 166"/>
                <a:gd name="T33" fmla="*/ 89 h 121"/>
                <a:gd name="T34" fmla="*/ 44 w 166"/>
                <a:gd name="T35" fmla="*/ 103 h 121"/>
                <a:gd name="T36" fmla="*/ 53 w 166"/>
                <a:gd name="T37" fmla="*/ 106 h 121"/>
                <a:gd name="T38" fmla="*/ 48 w 166"/>
                <a:gd name="T3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6" h="121">
                  <a:moveTo>
                    <a:pt x="48" y="121"/>
                  </a:moveTo>
                  <a:cubicBezTo>
                    <a:pt x="40" y="118"/>
                    <a:pt x="40" y="118"/>
                    <a:pt x="40" y="118"/>
                  </a:cubicBezTo>
                  <a:cubicBezTo>
                    <a:pt x="28" y="115"/>
                    <a:pt x="19" y="107"/>
                    <a:pt x="13" y="96"/>
                  </a:cubicBezTo>
                  <a:cubicBezTo>
                    <a:pt x="8" y="86"/>
                    <a:pt x="6" y="73"/>
                    <a:pt x="10" y="62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8" y="52"/>
                    <a:pt x="5" y="46"/>
                    <a:pt x="4" y="41"/>
                  </a:cubicBezTo>
                  <a:cubicBezTo>
                    <a:pt x="0" y="29"/>
                    <a:pt x="1" y="17"/>
                    <a:pt x="7" y="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6"/>
                    <a:pt x="17" y="31"/>
                    <a:pt x="18" y="36"/>
                  </a:cubicBezTo>
                  <a:cubicBezTo>
                    <a:pt x="21" y="44"/>
                    <a:pt x="26" y="50"/>
                    <a:pt x="33" y="53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3" y="79"/>
                    <a:pt x="25" y="84"/>
                    <a:pt x="27" y="89"/>
                  </a:cubicBezTo>
                  <a:cubicBezTo>
                    <a:pt x="31" y="96"/>
                    <a:pt x="37" y="101"/>
                    <a:pt x="44" y="103"/>
                  </a:cubicBezTo>
                  <a:cubicBezTo>
                    <a:pt x="53" y="106"/>
                    <a:pt x="53" y="106"/>
                    <a:pt x="53" y="106"/>
                  </a:cubicBezTo>
                  <a:lnTo>
                    <a:pt x="48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7" name="Freeform 1672"/>
            <p:cNvSpPr>
              <a:spLocks/>
            </p:cNvSpPr>
            <p:nvPr/>
          </p:nvSpPr>
          <p:spPr bwMode="auto">
            <a:xfrm>
              <a:off x="6128567" y="3356598"/>
              <a:ext cx="49213" cy="28575"/>
            </a:xfrm>
            <a:custGeom>
              <a:avLst/>
              <a:gdLst>
                <a:gd name="T0" fmla="*/ 3 w 31"/>
                <a:gd name="T1" fmla="*/ 18 h 18"/>
                <a:gd name="T2" fmla="*/ 0 w 31"/>
                <a:gd name="T3" fmla="*/ 10 h 18"/>
                <a:gd name="T4" fmla="*/ 28 w 31"/>
                <a:gd name="T5" fmla="*/ 0 h 18"/>
                <a:gd name="T6" fmla="*/ 31 w 31"/>
                <a:gd name="T7" fmla="*/ 8 h 18"/>
                <a:gd name="T8" fmla="*/ 3 w 3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3" y="18"/>
                  </a:moveTo>
                  <a:lnTo>
                    <a:pt x="0" y="10"/>
                  </a:lnTo>
                  <a:lnTo>
                    <a:pt x="28" y="0"/>
                  </a:lnTo>
                  <a:lnTo>
                    <a:pt x="31" y="8"/>
                  </a:lnTo>
                  <a:lnTo>
                    <a:pt x="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8" name="Freeform 1673"/>
            <p:cNvSpPr>
              <a:spLocks/>
            </p:cNvSpPr>
            <p:nvPr/>
          </p:nvSpPr>
          <p:spPr bwMode="auto">
            <a:xfrm>
              <a:off x="6130154" y="3381998"/>
              <a:ext cx="47625" cy="28575"/>
            </a:xfrm>
            <a:custGeom>
              <a:avLst/>
              <a:gdLst>
                <a:gd name="T0" fmla="*/ 27 w 30"/>
                <a:gd name="T1" fmla="*/ 18 h 18"/>
                <a:gd name="T2" fmla="*/ 0 w 30"/>
                <a:gd name="T3" fmla="*/ 8 h 18"/>
                <a:gd name="T4" fmla="*/ 3 w 30"/>
                <a:gd name="T5" fmla="*/ 0 h 18"/>
                <a:gd name="T6" fmla="*/ 30 w 30"/>
                <a:gd name="T7" fmla="*/ 10 h 18"/>
                <a:gd name="T8" fmla="*/ 27 w 3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27" y="18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30" y="10"/>
                  </a:lnTo>
                  <a:lnTo>
                    <a:pt x="27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9" name="Freeform 1674"/>
            <p:cNvSpPr>
              <a:spLocks noEditPoints="1"/>
            </p:cNvSpPr>
            <p:nvPr/>
          </p:nvSpPr>
          <p:spPr bwMode="auto">
            <a:xfrm>
              <a:off x="6052367" y="3362948"/>
              <a:ext cx="42863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5 w 50"/>
                <a:gd name="T13" fmla="*/ 25 h 50"/>
                <a:gd name="T14" fmla="*/ 25 w 50"/>
                <a:gd name="T15" fmla="*/ 35 h 50"/>
                <a:gd name="T16" fmla="*/ 35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5" y="20"/>
                    <a:pt x="15" y="25"/>
                  </a:cubicBezTo>
                  <a:cubicBezTo>
                    <a:pt x="15" y="31"/>
                    <a:pt x="20" y="35"/>
                    <a:pt x="25" y="35"/>
                  </a:cubicBezTo>
                  <a:cubicBezTo>
                    <a:pt x="31" y="35"/>
                    <a:pt x="35" y="31"/>
                    <a:pt x="35" y="25"/>
                  </a:cubicBezTo>
                  <a:cubicBezTo>
                    <a:pt x="35" y="20"/>
                    <a:pt x="31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5" name="Группа 3894"/>
          <p:cNvGrpSpPr/>
          <p:nvPr/>
        </p:nvGrpSpPr>
        <p:grpSpPr>
          <a:xfrm>
            <a:off x="4066614" y="1472556"/>
            <a:ext cx="282179" cy="245270"/>
            <a:chOff x="4536304" y="797548"/>
            <a:chExt cx="376238" cy="327026"/>
          </a:xfrm>
          <a:solidFill>
            <a:schemeClr val="accent1"/>
          </a:solidFill>
        </p:grpSpPr>
        <p:sp>
          <p:nvSpPr>
            <p:cNvPr id="2122" name="Freeform 1687"/>
            <p:cNvSpPr>
              <a:spLocks noEditPoints="1"/>
            </p:cNvSpPr>
            <p:nvPr/>
          </p:nvSpPr>
          <p:spPr bwMode="auto">
            <a:xfrm>
              <a:off x="4777604" y="907086"/>
              <a:ext cx="134938" cy="60325"/>
            </a:xfrm>
            <a:custGeom>
              <a:avLst/>
              <a:gdLst>
                <a:gd name="T0" fmla="*/ 125 w 162"/>
                <a:gd name="T1" fmla="*/ 74 h 74"/>
                <a:gd name="T2" fmla="*/ 37 w 162"/>
                <a:gd name="T3" fmla="*/ 74 h 74"/>
                <a:gd name="T4" fmla="*/ 11 w 162"/>
                <a:gd name="T5" fmla="*/ 63 h 74"/>
                <a:gd name="T6" fmla="*/ 0 w 162"/>
                <a:gd name="T7" fmla="*/ 37 h 74"/>
                <a:gd name="T8" fmla="*/ 11 w 162"/>
                <a:gd name="T9" fmla="*/ 11 h 74"/>
                <a:gd name="T10" fmla="*/ 37 w 162"/>
                <a:gd name="T11" fmla="*/ 0 h 74"/>
                <a:gd name="T12" fmla="*/ 125 w 162"/>
                <a:gd name="T13" fmla="*/ 0 h 74"/>
                <a:gd name="T14" fmla="*/ 151 w 162"/>
                <a:gd name="T15" fmla="*/ 11 h 74"/>
                <a:gd name="T16" fmla="*/ 162 w 162"/>
                <a:gd name="T17" fmla="*/ 37 h 74"/>
                <a:gd name="T18" fmla="*/ 151 w 162"/>
                <a:gd name="T19" fmla="*/ 63 h 74"/>
                <a:gd name="T20" fmla="*/ 125 w 162"/>
                <a:gd name="T21" fmla="*/ 74 h 74"/>
                <a:gd name="T22" fmla="*/ 37 w 162"/>
                <a:gd name="T23" fmla="*/ 16 h 74"/>
                <a:gd name="T24" fmla="*/ 22 w 162"/>
                <a:gd name="T25" fmla="*/ 22 h 74"/>
                <a:gd name="T26" fmla="*/ 16 w 162"/>
                <a:gd name="T27" fmla="*/ 37 h 74"/>
                <a:gd name="T28" fmla="*/ 22 w 162"/>
                <a:gd name="T29" fmla="*/ 52 h 74"/>
                <a:gd name="T30" fmla="*/ 37 w 162"/>
                <a:gd name="T31" fmla="*/ 58 h 74"/>
                <a:gd name="T32" fmla="*/ 125 w 162"/>
                <a:gd name="T33" fmla="*/ 58 h 74"/>
                <a:gd name="T34" fmla="*/ 140 w 162"/>
                <a:gd name="T35" fmla="*/ 52 h 74"/>
                <a:gd name="T36" fmla="*/ 146 w 162"/>
                <a:gd name="T37" fmla="*/ 37 h 74"/>
                <a:gd name="T38" fmla="*/ 140 w 162"/>
                <a:gd name="T39" fmla="*/ 22 h 74"/>
                <a:gd name="T40" fmla="*/ 125 w 162"/>
                <a:gd name="T41" fmla="*/ 16 h 74"/>
                <a:gd name="T42" fmla="*/ 37 w 162"/>
                <a:gd name="T43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2" h="74">
                  <a:moveTo>
                    <a:pt x="125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27" y="74"/>
                    <a:pt x="18" y="70"/>
                    <a:pt x="11" y="63"/>
                  </a:cubicBezTo>
                  <a:cubicBezTo>
                    <a:pt x="4" y="56"/>
                    <a:pt x="0" y="47"/>
                    <a:pt x="0" y="37"/>
                  </a:cubicBezTo>
                  <a:cubicBezTo>
                    <a:pt x="0" y="27"/>
                    <a:pt x="4" y="18"/>
                    <a:pt x="11" y="11"/>
                  </a:cubicBezTo>
                  <a:cubicBezTo>
                    <a:pt x="18" y="4"/>
                    <a:pt x="27" y="0"/>
                    <a:pt x="37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35" y="0"/>
                    <a:pt x="144" y="4"/>
                    <a:pt x="151" y="11"/>
                  </a:cubicBezTo>
                  <a:cubicBezTo>
                    <a:pt x="158" y="18"/>
                    <a:pt x="162" y="27"/>
                    <a:pt x="162" y="37"/>
                  </a:cubicBezTo>
                  <a:cubicBezTo>
                    <a:pt x="162" y="47"/>
                    <a:pt x="158" y="56"/>
                    <a:pt x="151" y="63"/>
                  </a:cubicBezTo>
                  <a:cubicBezTo>
                    <a:pt x="144" y="70"/>
                    <a:pt x="135" y="74"/>
                    <a:pt x="125" y="74"/>
                  </a:cubicBezTo>
                  <a:close/>
                  <a:moveTo>
                    <a:pt x="37" y="16"/>
                  </a:moveTo>
                  <a:cubicBezTo>
                    <a:pt x="32" y="16"/>
                    <a:pt x="26" y="18"/>
                    <a:pt x="22" y="22"/>
                  </a:cubicBezTo>
                  <a:cubicBezTo>
                    <a:pt x="18" y="26"/>
                    <a:pt x="16" y="31"/>
                    <a:pt x="16" y="37"/>
                  </a:cubicBezTo>
                  <a:cubicBezTo>
                    <a:pt x="16" y="43"/>
                    <a:pt x="18" y="48"/>
                    <a:pt x="22" y="52"/>
                  </a:cubicBezTo>
                  <a:cubicBezTo>
                    <a:pt x="26" y="56"/>
                    <a:pt x="32" y="58"/>
                    <a:pt x="37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31" y="58"/>
                    <a:pt x="136" y="56"/>
                    <a:pt x="140" y="52"/>
                  </a:cubicBezTo>
                  <a:cubicBezTo>
                    <a:pt x="144" y="48"/>
                    <a:pt x="146" y="43"/>
                    <a:pt x="146" y="37"/>
                  </a:cubicBezTo>
                  <a:cubicBezTo>
                    <a:pt x="146" y="31"/>
                    <a:pt x="144" y="26"/>
                    <a:pt x="140" y="22"/>
                  </a:cubicBezTo>
                  <a:cubicBezTo>
                    <a:pt x="136" y="18"/>
                    <a:pt x="131" y="16"/>
                    <a:pt x="125" y="16"/>
                  </a:cubicBezTo>
                  <a:lnTo>
                    <a:pt x="3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3" name="Freeform 1688"/>
            <p:cNvSpPr>
              <a:spLocks noEditPoints="1"/>
            </p:cNvSpPr>
            <p:nvPr/>
          </p:nvSpPr>
          <p:spPr bwMode="auto">
            <a:xfrm>
              <a:off x="4777604" y="954711"/>
              <a:ext cx="122238" cy="61913"/>
            </a:xfrm>
            <a:custGeom>
              <a:avLst/>
              <a:gdLst>
                <a:gd name="T0" fmla="*/ 109 w 146"/>
                <a:gd name="T1" fmla="*/ 74 h 74"/>
                <a:gd name="T2" fmla="*/ 37 w 146"/>
                <a:gd name="T3" fmla="*/ 74 h 74"/>
                <a:gd name="T4" fmla="*/ 11 w 146"/>
                <a:gd name="T5" fmla="*/ 63 h 74"/>
                <a:gd name="T6" fmla="*/ 0 w 146"/>
                <a:gd name="T7" fmla="*/ 37 h 74"/>
                <a:gd name="T8" fmla="*/ 11 w 146"/>
                <a:gd name="T9" fmla="*/ 11 h 74"/>
                <a:gd name="T10" fmla="*/ 37 w 146"/>
                <a:gd name="T11" fmla="*/ 0 h 74"/>
                <a:gd name="T12" fmla="*/ 109 w 146"/>
                <a:gd name="T13" fmla="*/ 0 h 74"/>
                <a:gd name="T14" fmla="*/ 135 w 146"/>
                <a:gd name="T15" fmla="*/ 11 h 74"/>
                <a:gd name="T16" fmla="*/ 146 w 146"/>
                <a:gd name="T17" fmla="*/ 37 h 74"/>
                <a:gd name="T18" fmla="*/ 135 w 146"/>
                <a:gd name="T19" fmla="*/ 63 h 74"/>
                <a:gd name="T20" fmla="*/ 109 w 146"/>
                <a:gd name="T21" fmla="*/ 74 h 74"/>
                <a:gd name="T22" fmla="*/ 37 w 146"/>
                <a:gd name="T23" fmla="*/ 16 h 74"/>
                <a:gd name="T24" fmla="*/ 22 w 146"/>
                <a:gd name="T25" fmla="*/ 22 h 74"/>
                <a:gd name="T26" fmla="*/ 16 w 146"/>
                <a:gd name="T27" fmla="*/ 37 h 74"/>
                <a:gd name="T28" fmla="*/ 22 w 146"/>
                <a:gd name="T29" fmla="*/ 52 h 74"/>
                <a:gd name="T30" fmla="*/ 37 w 146"/>
                <a:gd name="T31" fmla="*/ 58 h 74"/>
                <a:gd name="T32" fmla="*/ 109 w 146"/>
                <a:gd name="T33" fmla="*/ 58 h 74"/>
                <a:gd name="T34" fmla="*/ 124 w 146"/>
                <a:gd name="T35" fmla="*/ 52 h 74"/>
                <a:gd name="T36" fmla="*/ 130 w 146"/>
                <a:gd name="T37" fmla="*/ 37 h 74"/>
                <a:gd name="T38" fmla="*/ 124 w 146"/>
                <a:gd name="T39" fmla="*/ 22 h 74"/>
                <a:gd name="T40" fmla="*/ 109 w 146"/>
                <a:gd name="T41" fmla="*/ 16 h 74"/>
                <a:gd name="T42" fmla="*/ 37 w 146"/>
                <a:gd name="T43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6" h="74">
                  <a:moveTo>
                    <a:pt x="109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27" y="74"/>
                    <a:pt x="18" y="70"/>
                    <a:pt x="11" y="63"/>
                  </a:cubicBezTo>
                  <a:cubicBezTo>
                    <a:pt x="4" y="56"/>
                    <a:pt x="0" y="47"/>
                    <a:pt x="0" y="37"/>
                  </a:cubicBezTo>
                  <a:cubicBezTo>
                    <a:pt x="0" y="27"/>
                    <a:pt x="4" y="18"/>
                    <a:pt x="11" y="11"/>
                  </a:cubicBezTo>
                  <a:cubicBezTo>
                    <a:pt x="18" y="4"/>
                    <a:pt x="27" y="0"/>
                    <a:pt x="37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9" y="0"/>
                    <a:pt x="128" y="4"/>
                    <a:pt x="135" y="11"/>
                  </a:cubicBezTo>
                  <a:cubicBezTo>
                    <a:pt x="142" y="18"/>
                    <a:pt x="146" y="27"/>
                    <a:pt x="146" y="37"/>
                  </a:cubicBezTo>
                  <a:cubicBezTo>
                    <a:pt x="146" y="47"/>
                    <a:pt x="142" y="56"/>
                    <a:pt x="135" y="63"/>
                  </a:cubicBezTo>
                  <a:cubicBezTo>
                    <a:pt x="128" y="70"/>
                    <a:pt x="119" y="74"/>
                    <a:pt x="109" y="74"/>
                  </a:cubicBezTo>
                  <a:close/>
                  <a:moveTo>
                    <a:pt x="37" y="16"/>
                  </a:moveTo>
                  <a:cubicBezTo>
                    <a:pt x="32" y="16"/>
                    <a:pt x="26" y="18"/>
                    <a:pt x="22" y="22"/>
                  </a:cubicBezTo>
                  <a:cubicBezTo>
                    <a:pt x="18" y="26"/>
                    <a:pt x="16" y="31"/>
                    <a:pt x="16" y="37"/>
                  </a:cubicBezTo>
                  <a:cubicBezTo>
                    <a:pt x="16" y="43"/>
                    <a:pt x="18" y="48"/>
                    <a:pt x="22" y="52"/>
                  </a:cubicBezTo>
                  <a:cubicBezTo>
                    <a:pt x="26" y="56"/>
                    <a:pt x="32" y="58"/>
                    <a:pt x="37" y="58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14" y="58"/>
                    <a:pt x="120" y="56"/>
                    <a:pt x="124" y="52"/>
                  </a:cubicBezTo>
                  <a:cubicBezTo>
                    <a:pt x="128" y="48"/>
                    <a:pt x="130" y="43"/>
                    <a:pt x="130" y="37"/>
                  </a:cubicBezTo>
                  <a:cubicBezTo>
                    <a:pt x="130" y="31"/>
                    <a:pt x="128" y="26"/>
                    <a:pt x="124" y="22"/>
                  </a:cubicBezTo>
                  <a:cubicBezTo>
                    <a:pt x="120" y="18"/>
                    <a:pt x="114" y="16"/>
                    <a:pt x="109" y="16"/>
                  </a:cubicBezTo>
                  <a:lnTo>
                    <a:pt x="3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4" name="Freeform 1689"/>
            <p:cNvSpPr>
              <a:spLocks noEditPoints="1"/>
            </p:cNvSpPr>
            <p:nvPr/>
          </p:nvSpPr>
          <p:spPr bwMode="auto">
            <a:xfrm>
              <a:off x="4777604" y="1002336"/>
              <a:ext cx="107950" cy="61913"/>
            </a:xfrm>
            <a:custGeom>
              <a:avLst/>
              <a:gdLst>
                <a:gd name="T0" fmla="*/ 93 w 129"/>
                <a:gd name="T1" fmla="*/ 74 h 74"/>
                <a:gd name="T2" fmla="*/ 37 w 129"/>
                <a:gd name="T3" fmla="*/ 74 h 74"/>
                <a:gd name="T4" fmla="*/ 11 w 129"/>
                <a:gd name="T5" fmla="*/ 63 h 74"/>
                <a:gd name="T6" fmla="*/ 0 w 129"/>
                <a:gd name="T7" fmla="*/ 37 h 74"/>
                <a:gd name="T8" fmla="*/ 11 w 129"/>
                <a:gd name="T9" fmla="*/ 11 h 74"/>
                <a:gd name="T10" fmla="*/ 37 w 129"/>
                <a:gd name="T11" fmla="*/ 0 h 74"/>
                <a:gd name="T12" fmla="*/ 93 w 129"/>
                <a:gd name="T13" fmla="*/ 0 h 74"/>
                <a:gd name="T14" fmla="*/ 119 w 129"/>
                <a:gd name="T15" fmla="*/ 11 h 74"/>
                <a:gd name="T16" fmla="*/ 129 w 129"/>
                <a:gd name="T17" fmla="*/ 37 h 74"/>
                <a:gd name="T18" fmla="*/ 119 w 129"/>
                <a:gd name="T19" fmla="*/ 63 h 74"/>
                <a:gd name="T20" fmla="*/ 93 w 129"/>
                <a:gd name="T21" fmla="*/ 74 h 74"/>
                <a:gd name="T22" fmla="*/ 37 w 129"/>
                <a:gd name="T23" fmla="*/ 16 h 74"/>
                <a:gd name="T24" fmla="*/ 22 w 129"/>
                <a:gd name="T25" fmla="*/ 22 h 74"/>
                <a:gd name="T26" fmla="*/ 16 w 129"/>
                <a:gd name="T27" fmla="*/ 37 h 74"/>
                <a:gd name="T28" fmla="*/ 22 w 129"/>
                <a:gd name="T29" fmla="*/ 52 h 74"/>
                <a:gd name="T30" fmla="*/ 37 w 129"/>
                <a:gd name="T31" fmla="*/ 58 h 74"/>
                <a:gd name="T32" fmla="*/ 93 w 129"/>
                <a:gd name="T33" fmla="*/ 58 h 74"/>
                <a:gd name="T34" fmla="*/ 108 w 129"/>
                <a:gd name="T35" fmla="*/ 52 h 74"/>
                <a:gd name="T36" fmla="*/ 114 w 129"/>
                <a:gd name="T37" fmla="*/ 37 h 74"/>
                <a:gd name="T38" fmla="*/ 108 w 129"/>
                <a:gd name="T39" fmla="*/ 22 h 74"/>
                <a:gd name="T40" fmla="*/ 93 w 129"/>
                <a:gd name="T41" fmla="*/ 16 h 74"/>
                <a:gd name="T42" fmla="*/ 37 w 129"/>
                <a:gd name="T43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9" h="74">
                  <a:moveTo>
                    <a:pt x="93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27" y="74"/>
                    <a:pt x="18" y="70"/>
                    <a:pt x="11" y="63"/>
                  </a:cubicBezTo>
                  <a:cubicBezTo>
                    <a:pt x="4" y="56"/>
                    <a:pt x="0" y="47"/>
                    <a:pt x="0" y="37"/>
                  </a:cubicBezTo>
                  <a:cubicBezTo>
                    <a:pt x="0" y="27"/>
                    <a:pt x="4" y="18"/>
                    <a:pt x="11" y="11"/>
                  </a:cubicBezTo>
                  <a:cubicBezTo>
                    <a:pt x="18" y="4"/>
                    <a:pt x="27" y="0"/>
                    <a:pt x="37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102" y="0"/>
                    <a:pt x="112" y="4"/>
                    <a:pt x="119" y="11"/>
                  </a:cubicBezTo>
                  <a:cubicBezTo>
                    <a:pt x="126" y="18"/>
                    <a:pt x="129" y="27"/>
                    <a:pt x="129" y="37"/>
                  </a:cubicBezTo>
                  <a:cubicBezTo>
                    <a:pt x="129" y="47"/>
                    <a:pt x="126" y="56"/>
                    <a:pt x="119" y="63"/>
                  </a:cubicBezTo>
                  <a:cubicBezTo>
                    <a:pt x="112" y="70"/>
                    <a:pt x="102" y="74"/>
                    <a:pt x="93" y="74"/>
                  </a:cubicBezTo>
                  <a:close/>
                  <a:moveTo>
                    <a:pt x="37" y="16"/>
                  </a:moveTo>
                  <a:cubicBezTo>
                    <a:pt x="32" y="16"/>
                    <a:pt x="26" y="18"/>
                    <a:pt x="22" y="22"/>
                  </a:cubicBezTo>
                  <a:cubicBezTo>
                    <a:pt x="18" y="26"/>
                    <a:pt x="16" y="31"/>
                    <a:pt x="16" y="37"/>
                  </a:cubicBezTo>
                  <a:cubicBezTo>
                    <a:pt x="16" y="43"/>
                    <a:pt x="18" y="48"/>
                    <a:pt x="22" y="52"/>
                  </a:cubicBezTo>
                  <a:cubicBezTo>
                    <a:pt x="26" y="56"/>
                    <a:pt x="32" y="58"/>
                    <a:pt x="37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8" y="58"/>
                    <a:pt x="104" y="56"/>
                    <a:pt x="108" y="52"/>
                  </a:cubicBezTo>
                  <a:cubicBezTo>
                    <a:pt x="112" y="48"/>
                    <a:pt x="114" y="43"/>
                    <a:pt x="114" y="37"/>
                  </a:cubicBezTo>
                  <a:cubicBezTo>
                    <a:pt x="114" y="31"/>
                    <a:pt x="112" y="26"/>
                    <a:pt x="108" y="22"/>
                  </a:cubicBezTo>
                  <a:cubicBezTo>
                    <a:pt x="104" y="18"/>
                    <a:pt x="98" y="16"/>
                    <a:pt x="93" y="16"/>
                  </a:cubicBezTo>
                  <a:lnTo>
                    <a:pt x="3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5" name="Freeform 1690"/>
            <p:cNvSpPr>
              <a:spLocks noEditPoints="1"/>
            </p:cNvSpPr>
            <p:nvPr/>
          </p:nvSpPr>
          <p:spPr bwMode="auto">
            <a:xfrm>
              <a:off x="4777604" y="1051548"/>
              <a:ext cx="95250" cy="61913"/>
            </a:xfrm>
            <a:custGeom>
              <a:avLst/>
              <a:gdLst>
                <a:gd name="T0" fmla="*/ 77 w 113"/>
                <a:gd name="T1" fmla="*/ 74 h 74"/>
                <a:gd name="T2" fmla="*/ 37 w 113"/>
                <a:gd name="T3" fmla="*/ 74 h 74"/>
                <a:gd name="T4" fmla="*/ 11 w 113"/>
                <a:gd name="T5" fmla="*/ 63 h 74"/>
                <a:gd name="T6" fmla="*/ 0 w 113"/>
                <a:gd name="T7" fmla="*/ 37 h 74"/>
                <a:gd name="T8" fmla="*/ 11 w 113"/>
                <a:gd name="T9" fmla="*/ 11 h 74"/>
                <a:gd name="T10" fmla="*/ 37 w 113"/>
                <a:gd name="T11" fmla="*/ 0 h 74"/>
                <a:gd name="T12" fmla="*/ 77 w 113"/>
                <a:gd name="T13" fmla="*/ 0 h 74"/>
                <a:gd name="T14" fmla="*/ 103 w 113"/>
                <a:gd name="T15" fmla="*/ 11 h 74"/>
                <a:gd name="T16" fmla="*/ 113 w 113"/>
                <a:gd name="T17" fmla="*/ 37 h 74"/>
                <a:gd name="T18" fmla="*/ 103 w 113"/>
                <a:gd name="T19" fmla="*/ 63 h 74"/>
                <a:gd name="T20" fmla="*/ 77 w 113"/>
                <a:gd name="T21" fmla="*/ 74 h 74"/>
                <a:gd name="T22" fmla="*/ 37 w 113"/>
                <a:gd name="T23" fmla="*/ 16 h 74"/>
                <a:gd name="T24" fmla="*/ 22 w 113"/>
                <a:gd name="T25" fmla="*/ 22 h 74"/>
                <a:gd name="T26" fmla="*/ 16 w 113"/>
                <a:gd name="T27" fmla="*/ 37 h 74"/>
                <a:gd name="T28" fmla="*/ 22 w 113"/>
                <a:gd name="T29" fmla="*/ 52 h 74"/>
                <a:gd name="T30" fmla="*/ 37 w 113"/>
                <a:gd name="T31" fmla="*/ 58 h 74"/>
                <a:gd name="T32" fmla="*/ 77 w 113"/>
                <a:gd name="T33" fmla="*/ 58 h 74"/>
                <a:gd name="T34" fmla="*/ 92 w 113"/>
                <a:gd name="T35" fmla="*/ 52 h 74"/>
                <a:gd name="T36" fmla="*/ 98 w 113"/>
                <a:gd name="T37" fmla="*/ 37 h 74"/>
                <a:gd name="T38" fmla="*/ 92 w 113"/>
                <a:gd name="T39" fmla="*/ 22 h 74"/>
                <a:gd name="T40" fmla="*/ 77 w 113"/>
                <a:gd name="T41" fmla="*/ 16 h 74"/>
                <a:gd name="T42" fmla="*/ 37 w 113"/>
                <a:gd name="T43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3" h="74">
                  <a:moveTo>
                    <a:pt x="77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27" y="74"/>
                    <a:pt x="18" y="70"/>
                    <a:pt x="11" y="63"/>
                  </a:cubicBezTo>
                  <a:cubicBezTo>
                    <a:pt x="4" y="56"/>
                    <a:pt x="0" y="47"/>
                    <a:pt x="0" y="37"/>
                  </a:cubicBezTo>
                  <a:cubicBezTo>
                    <a:pt x="0" y="27"/>
                    <a:pt x="4" y="18"/>
                    <a:pt x="11" y="11"/>
                  </a:cubicBezTo>
                  <a:cubicBezTo>
                    <a:pt x="18" y="4"/>
                    <a:pt x="27" y="0"/>
                    <a:pt x="3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6" y="0"/>
                    <a:pt x="96" y="4"/>
                    <a:pt x="103" y="11"/>
                  </a:cubicBezTo>
                  <a:cubicBezTo>
                    <a:pt x="110" y="18"/>
                    <a:pt x="113" y="27"/>
                    <a:pt x="113" y="37"/>
                  </a:cubicBezTo>
                  <a:cubicBezTo>
                    <a:pt x="113" y="47"/>
                    <a:pt x="110" y="56"/>
                    <a:pt x="103" y="63"/>
                  </a:cubicBezTo>
                  <a:cubicBezTo>
                    <a:pt x="96" y="70"/>
                    <a:pt x="86" y="74"/>
                    <a:pt x="77" y="74"/>
                  </a:cubicBezTo>
                  <a:close/>
                  <a:moveTo>
                    <a:pt x="37" y="16"/>
                  </a:moveTo>
                  <a:cubicBezTo>
                    <a:pt x="32" y="16"/>
                    <a:pt x="26" y="18"/>
                    <a:pt x="22" y="22"/>
                  </a:cubicBezTo>
                  <a:cubicBezTo>
                    <a:pt x="18" y="26"/>
                    <a:pt x="16" y="31"/>
                    <a:pt x="16" y="37"/>
                  </a:cubicBezTo>
                  <a:cubicBezTo>
                    <a:pt x="16" y="43"/>
                    <a:pt x="18" y="48"/>
                    <a:pt x="22" y="52"/>
                  </a:cubicBezTo>
                  <a:cubicBezTo>
                    <a:pt x="26" y="56"/>
                    <a:pt x="32" y="58"/>
                    <a:pt x="3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82" y="58"/>
                    <a:pt x="88" y="56"/>
                    <a:pt x="92" y="52"/>
                  </a:cubicBezTo>
                  <a:cubicBezTo>
                    <a:pt x="96" y="48"/>
                    <a:pt x="98" y="43"/>
                    <a:pt x="98" y="37"/>
                  </a:cubicBezTo>
                  <a:cubicBezTo>
                    <a:pt x="98" y="31"/>
                    <a:pt x="96" y="26"/>
                    <a:pt x="92" y="22"/>
                  </a:cubicBezTo>
                  <a:cubicBezTo>
                    <a:pt x="88" y="18"/>
                    <a:pt x="82" y="16"/>
                    <a:pt x="77" y="16"/>
                  </a:cubicBezTo>
                  <a:lnTo>
                    <a:pt x="3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6" name="Rectangle 1691"/>
            <p:cNvSpPr>
              <a:spLocks noChangeArrowheads="1"/>
            </p:cNvSpPr>
            <p:nvPr/>
          </p:nvSpPr>
          <p:spPr bwMode="auto">
            <a:xfrm>
              <a:off x="4634729" y="1099173"/>
              <a:ext cx="1746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7" name="Freeform 1692"/>
            <p:cNvSpPr>
              <a:spLocks/>
            </p:cNvSpPr>
            <p:nvPr/>
          </p:nvSpPr>
          <p:spPr bwMode="auto">
            <a:xfrm>
              <a:off x="4634729" y="797548"/>
              <a:ext cx="174625" cy="122238"/>
            </a:xfrm>
            <a:custGeom>
              <a:avLst/>
              <a:gdLst>
                <a:gd name="T0" fmla="*/ 210 w 210"/>
                <a:gd name="T1" fmla="*/ 146 h 146"/>
                <a:gd name="T2" fmla="*/ 155 w 210"/>
                <a:gd name="T3" fmla="*/ 146 h 146"/>
                <a:gd name="T4" fmla="*/ 148 w 210"/>
                <a:gd name="T5" fmla="*/ 142 h 146"/>
                <a:gd name="T6" fmla="*/ 148 w 210"/>
                <a:gd name="T7" fmla="*/ 134 h 146"/>
                <a:gd name="T8" fmla="*/ 163 w 210"/>
                <a:gd name="T9" fmla="*/ 95 h 146"/>
                <a:gd name="T10" fmla="*/ 168 w 210"/>
                <a:gd name="T11" fmla="*/ 54 h 146"/>
                <a:gd name="T12" fmla="*/ 168 w 210"/>
                <a:gd name="T13" fmla="*/ 36 h 146"/>
                <a:gd name="T14" fmla="*/ 162 w 210"/>
                <a:gd name="T15" fmla="*/ 21 h 146"/>
                <a:gd name="T16" fmla="*/ 147 w 210"/>
                <a:gd name="T17" fmla="*/ 15 h 146"/>
                <a:gd name="T18" fmla="*/ 132 w 210"/>
                <a:gd name="T19" fmla="*/ 21 h 146"/>
                <a:gd name="T20" fmla="*/ 125 w 210"/>
                <a:gd name="T21" fmla="*/ 36 h 146"/>
                <a:gd name="T22" fmla="*/ 116 w 210"/>
                <a:gd name="T23" fmla="*/ 78 h 146"/>
                <a:gd name="T24" fmla="*/ 91 w 210"/>
                <a:gd name="T25" fmla="*/ 116 h 146"/>
                <a:gd name="T26" fmla="*/ 58 w 210"/>
                <a:gd name="T27" fmla="*/ 138 h 146"/>
                <a:gd name="T28" fmla="*/ 20 w 210"/>
                <a:gd name="T29" fmla="*/ 146 h 146"/>
                <a:gd name="T30" fmla="*/ 0 w 210"/>
                <a:gd name="T31" fmla="*/ 146 h 146"/>
                <a:gd name="T32" fmla="*/ 0 w 210"/>
                <a:gd name="T33" fmla="*/ 130 h 146"/>
                <a:gd name="T34" fmla="*/ 20 w 210"/>
                <a:gd name="T35" fmla="*/ 130 h 146"/>
                <a:gd name="T36" fmla="*/ 52 w 210"/>
                <a:gd name="T37" fmla="*/ 124 h 146"/>
                <a:gd name="T38" fmla="*/ 80 w 210"/>
                <a:gd name="T39" fmla="*/ 105 h 146"/>
                <a:gd name="T40" fmla="*/ 102 w 210"/>
                <a:gd name="T41" fmla="*/ 72 h 146"/>
                <a:gd name="T42" fmla="*/ 110 w 210"/>
                <a:gd name="T43" fmla="*/ 36 h 146"/>
                <a:gd name="T44" fmla="*/ 121 w 210"/>
                <a:gd name="T45" fmla="*/ 10 h 146"/>
                <a:gd name="T46" fmla="*/ 147 w 210"/>
                <a:gd name="T47" fmla="*/ 0 h 146"/>
                <a:gd name="T48" fmla="*/ 173 w 210"/>
                <a:gd name="T49" fmla="*/ 10 h 146"/>
                <a:gd name="T50" fmla="*/ 183 w 210"/>
                <a:gd name="T51" fmla="*/ 36 h 146"/>
                <a:gd name="T52" fmla="*/ 183 w 210"/>
                <a:gd name="T53" fmla="*/ 54 h 146"/>
                <a:gd name="T54" fmla="*/ 178 w 210"/>
                <a:gd name="T55" fmla="*/ 99 h 146"/>
                <a:gd name="T56" fmla="*/ 167 w 210"/>
                <a:gd name="T57" fmla="*/ 130 h 146"/>
                <a:gd name="T58" fmla="*/ 210 w 210"/>
                <a:gd name="T59" fmla="*/ 130 h 146"/>
                <a:gd name="T60" fmla="*/ 210 w 210"/>
                <a:gd name="T61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0" h="146">
                  <a:moveTo>
                    <a:pt x="210" y="146"/>
                  </a:moveTo>
                  <a:cubicBezTo>
                    <a:pt x="155" y="146"/>
                    <a:pt x="155" y="146"/>
                    <a:pt x="155" y="146"/>
                  </a:cubicBezTo>
                  <a:cubicBezTo>
                    <a:pt x="152" y="146"/>
                    <a:pt x="150" y="144"/>
                    <a:pt x="148" y="142"/>
                  </a:cubicBezTo>
                  <a:cubicBezTo>
                    <a:pt x="147" y="139"/>
                    <a:pt x="147" y="137"/>
                    <a:pt x="148" y="134"/>
                  </a:cubicBezTo>
                  <a:cubicBezTo>
                    <a:pt x="155" y="122"/>
                    <a:pt x="160" y="108"/>
                    <a:pt x="163" y="95"/>
                  </a:cubicBezTo>
                  <a:cubicBezTo>
                    <a:pt x="166" y="82"/>
                    <a:pt x="168" y="68"/>
                    <a:pt x="168" y="54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1"/>
                    <a:pt x="166" y="25"/>
                    <a:pt x="162" y="21"/>
                  </a:cubicBezTo>
                  <a:cubicBezTo>
                    <a:pt x="158" y="17"/>
                    <a:pt x="152" y="15"/>
                    <a:pt x="147" y="15"/>
                  </a:cubicBezTo>
                  <a:cubicBezTo>
                    <a:pt x="141" y="15"/>
                    <a:pt x="136" y="17"/>
                    <a:pt x="132" y="21"/>
                  </a:cubicBezTo>
                  <a:cubicBezTo>
                    <a:pt x="128" y="25"/>
                    <a:pt x="125" y="31"/>
                    <a:pt x="125" y="36"/>
                  </a:cubicBezTo>
                  <a:cubicBezTo>
                    <a:pt x="125" y="51"/>
                    <a:pt x="123" y="63"/>
                    <a:pt x="116" y="78"/>
                  </a:cubicBezTo>
                  <a:cubicBezTo>
                    <a:pt x="110" y="93"/>
                    <a:pt x="102" y="106"/>
                    <a:pt x="91" y="116"/>
                  </a:cubicBezTo>
                  <a:cubicBezTo>
                    <a:pt x="81" y="126"/>
                    <a:pt x="70" y="133"/>
                    <a:pt x="58" y="138"/>
                  </a:cubicBezTo>
                  <a:cubicBezTo>
                    <a:pt x="46" y="143"/>
                    <a:pt x="33" y="146"/>
                    <a:pt x="2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31" y="130"/>
                    <a:pt x="42" y="128"/>
                    <a:pt x="52" y="124"/>
                  </a:cubicBezTo>
                  <a:cubicBezTo>
                    <a:pt x="63" y="119"/>
                    <a:pt x="72" y="113"/>
                    <a:pt x="80" y="105"/>
                  </a:cubicBezTo>
                  <a:cubicBezTo>
                    <a:pt x="89" y="96"/>
                    <a:pt x="97" y="85"/>
                    <a:pt x="102" y="72"/>
                  </a:cubicBezTo>
                  <a:cubicBezTo>
                    <a:pt x="108" y="59"/>
                    <a:pt x="110" y="49"/>
                    <a:pt x="110" y="36"/>
                  </a:cubicBezTo>
                  <a:cubicBezTo>
                    <a:pt x="110" y="26"/>
                    <a:pt x="114" y="17"/>
                    <a:pt x="121" y="10"/>
                  </a:cubicBezTo>
                  <a:cubicBezTo>
                    <a:pt x="128" y="3"/>
                    <a:pt x="137" y="0"/>
                    <a:pt x="147" y="0"/>
                  </a:cubicBezTo>
                  <a:cubicBezTo>
                    <a:pt x="157" y="0"/>
                    <a:pt x="166" y="3"/>
                    <a:pt x="173" y="10"/>
                  </a:cubicBezTo>
                  <a:cubicBezTo>
                    <a:pt x="180" y="17"/>
                    <a:pt x="183" y="26"/>
                    <a:pt x="183" y="36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3" y="69"/>
                    <a:pt x="182" y="84"/>
                    <a:pt x="178" y="99"/>
                  </a:cubicBezTo>
                  <a:cubicBezTo>
                    <a:pt x="176" y="109"/>
                    <a:pt x="172" y="120"/>
                    <a:pt x="167" y="130"/>
                  </a:cubicBezTo>
                  <a:cubicBezTo>
                    <a:pt x="210" y="130"/>
                    <a:pt x="210" y="130"/>
                    <a:pt x="210" y="130"/>
                  </a:cubicBezTo>
                  <a:lnTo>
                    <a:pt x="210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8" name="Freeform 1693"/>
            <p:cNvSpPr>
              <a:spLocks/>
            </p:cNvSpPr>
            <p:nvPr/>
          </p:nvSpPr>
          <p:spPr bwMode="auto">
            <a:xfrm>
              <a:off x="4656954" y="961061"/>
              <a:ext cx="92075" cy="79375"/>
            </a:xfrm>
            <a:custGeom>
              <a:avLst/>
              <a:gdLst>
                <a:gd name="T0" fmla="*/ 15 w 110"/>
                <a:gd name="T1" fmla="*/ 95 h 95"/>
                <a:gd name="T2" fmla="*/ 0 w 110"/>
                <a:gd name="T3" fmla="*/ 95 h 95"/>
                <a:gd name="T4" fmla="*/ 0 w 110"/>
                <a:gd name="T5" fmla="*/ 79 h 95"/>
                <a:gd name="T6" fmla="*/ 15 w 110"/>
                <a:gd name="T7" fmla="*/ 79 h 95"/>
                <a:gd name="T8" fmla="*/ 95 w 110"/>
                <a:gd name="T9" fmla="*/ 0 h 95"/>
                <a:gd name="T10" fmla="*/ 110 w 110"/>
                <a:gd name="T11" fmla="*/ 0 h 95"/>
                <a:gd name="T12" fmla="*/ 15 w 110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95">
                  <a:moveTo>
                    <a:pt x="15" y="95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59" y="79"/>
                    <a:pt x="95" y="44"/>
                    <a:pt x="95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52"/>
                    <a:pt x="68" y="95"/>
                    <a:pt x="15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9" name="Freeform 1694"/>
            <p:cNvSpPr>
              <a:spLocks/>
            </p:cNvSpPr>
            <p:nvPr/>
          </p:nvSpPr>
          <p:spPr bwMode="auto">
            <a:xfrm>
              <a:off x="4536304" y="894386"/>
              <a:ext cx="104775" cy="230188"/>
            </a:xfrm>
            <a:custGeom>
              <a:avLst/>
              <a:gdLst>
                <a:gd name="T0" fmla="*/ 117 w 125"/>
                <a:gd name="T1" fmla="*/ 276 h 276"/>
                <a:gd name="T2" fmla="*/ 0 w 125"/>
                <a:gd name="T3" fmla="*/ 276 h 276"/>
                <a:gd name="T4" fmla="*/ 0 w 125"/>
                <a:gd name="T5" fmla="*/ 261 h 276"/>
                <a:gd name="T6" fmla="*/ 110 w 125"/>
                <a:gd name="T7" fmla="*/ 261 h 276"/>
                <a:gd name="T8" fmla="*/ 110 w 125"/>
                <a:gd name="T9" fmla="*/ 15 h 276"/>
                <a:gd name="T10" fmla="*/ 0 w 125"/>
                <a:gd name="T11" fmla="*/ 15 h 276"/>
                <a:gd name="T12" fmla="*/ 0 w 125"/>
                <a:gd name="T13" fmla="*/ 0 h 276"/>
                <a:gd name="T14" fmla="*/ 117 w 125"/>
                <a:gd name="T15" fmla="*/ 0 h 276"/>
                <a:gd name="T16" fmla="*/ 125 w 125"/>
                <a:gd name="T17" fmla="*/ 7 h 276"/>
                <a:gd name="T18" fmla="*/ 125 w 125"/>
                <a:gd name="T19" fmla="*/ 269 h 276"/>
                <a:gd name="T20" fmla="*/ 117 w 125"/>
                <a:gd name="T21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276">
                  <a:moveTo>
                    <a:pt x="117" y="276"/>
                  </a:moveTo>
                  <a:cubicBezTo>
                    <a:pt x="0" y="276"/>
                    <a:pt x="0" y="276"/>
                    <a:pt x="0" y="276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22" y="0"/>
                    <a:pt x="125" y="3"/>
                    <a:pt x="125" y="7"/>
                  </a:cubicBezTo>
                  <a:cubicBezTo>
                    <a:pt x="125" y="269"/>
                    <a:pt x="125" y="269"/>
                    <a:pt x="125" y="269"/>
                  </a:cubicBezTo>
                  <a:cubicBezTo>
                    <a:pt x="125" y="273"/>
                    <a:pt x="122" y="276"/>
                    <a:pt x="117" y="2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30" name="Rectangle 1695"/>
            <p:cNvSpPr>
              <a:spLocks noChangeArrowheads="1"/>
            </p:cNvSpPr>
            <p:nvPr/>
          </p:nvSpPr>
          <p:spPr bwMode="auto">
            <a:xfrm>
              <a:off x="4599804" y="10817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31" name="Rectangle 1696"/>
            <p:cNvSpPr>
              <a:spLocks noChangeArrowheads="1"/>
            </p:cNvSpPr>
            <p:nvPr/>
          </p:nvSpPr>
          <p:spPr bwMode="auto">
            <a:xfrm>
              <a:off x="4574404" y="108171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6" name="Группа 3895"/>
          <p:cNvGrpSpPr/>
          <p:nvPr/>
        </p:nvGrpSpPr>
        <p:grpSpPr>
          <a:xfrm>
            <a:off x="4513099" y="1488034"/>
            <a:ext cx="313135" cy="214313"/>
            <a:chOff x="5131617" y="818186"/>
            <a:chExt cx="417513" cy="285750"/>
          </a:xfrm>
          <a:solidFill>
            <a:schemeClr val="accent1"/>
          </a:solidFill>
        </p:grpSpPr>
        <p:sp>
          <p:nvSpPr>
            <p:cNvPr id="2136" name="Freeform 1701"/>
            <p:cNvSpPr>
              <a:spLocks/>
            </p:cNvSpPr>
            <p:nvPr/>
          </p:nvSpPr>
          <p:spPr bwMode="auto">
            <a:xfrm>
              <a:off x="5131617" y="888036"/>
              <a:ext cx="198438" cy="144463"/>
            </a:xfrm>
            <a:custGeom>
              <a:avLst/>
              <a:gdLst>
                <a:gd name="T0" fmla="*/ 87 w 237"/>
                <a:gd name="T1" fmla="*/ 173 h 173"/>
                <a:gd name="T2" fmla="*/ 26 w 237"/>
                <a:gd name="T3" fmla="*/ 148 h 173"/>
                <a:gd name="T4" fmla="*/ 0 w 237"/>
                <a:gd name="T5" fmla="*/ 87 h 173"/>
                <a:gd name="T6" fmla="*/ 26 w 237"/>
                <a:gd name="T7" fmla="*/ 26 h 173"/>
                <a:gd name="T8" fmla="*/ 87 w 237"/>
                <a:gd name="T9" fmla="*/ 0 h 173"/>
                <a:gd name="T10" fmla="*/ 154 w 237"/>
                <a:gd name="T11" fmla="*/ 0 h 173"/>
                <a:gd name="T12" fmla="*/ 216 w 237"/>
                <a:gd name="T13" fmla="*/ 26 h 173"/>
                <a:gd name="T14" fmla="*/ 237 w 237"/>
                <a:gd name="T15" fmla="*/ 60 h 173"/>
                <a:gd name="T16" fmla="*/ 222 w 237"/>
                <a:gd name="T17" fmla="*/ 65 h 173"/>
                <a:gd name="T18" fmla="*/ 205 w 237"/>
                <a:gd name="T19" fmla="*/ 37 h 173"/>
                <a:gd name="T20" fmla="*/ 154 w 237"/>
                <a:gd name="T21" fmla="*/ 16 h 173"/>
                <a:gd name="T22" fmla="*/ 87 w 237"/>
                <a:gd name="T23" fmla="*/ 16 h 173"/>
                <a:gd name="T24" fmla="*/ 37 w 237"/>
                <a:gd name="T25" fmla="*/ 37 h 173"/>
                <a:gd name="T26" fmla="*/ 16 w 237"/>
                <a:gd name="T27" fmla="*/ 87 h 173"/>
                <a:gd name="T28" fmla="*/ 37 w 237"/>
                <a:gd name="T29" fmla="*/ 137 h 173"/>
                <a:gd name="T30" fmla="*/ 87 w 237"/>
                <a:gd name="T31" fmla="*/ 158 h 173"/>
                <a:gd name="T32" fmla="*/ 154 w 237"/>
                <a:gd name="T33" fmla="*/ 158 h 173"/>
                <a:gd name="T34" fmla="*/ 205 w 237"/>
                <a:gd name="T35" fmla="*/ 137 h 173"/>
                <a:gd name="T36" fmla="*/ 222 w 237"/>
                <a:gd name="T37" fmla="*/ 109 h 173"/>
                <a:gd name="T38" fmla="*/ 237 w 237"/>
                <a:gd name="T39" fmla="*/ 114 h 173"/>
                <a:gd name="T40" fmla="*/ 216 w 237"/>
                <a:gd name="T41" fmla="*/ 148 h 173"/>
                <a:gd name="T42" fmla="*/ 154 w 237"/>
                <a:gd name="T43" fmla="*/ 173 h 173"/>
                <a:gd name="T44" fmla="*/ 87 w 237"/>
                <a:gd name="T4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7" h="173">
                  <a:moveTo>
                    <a:pt x="87" y="173"/>
                  </a:moveTo>
                  <a:cubicBezTo>
                    <a:pt x="64" y="173"/>
                    <a:pt x="42" y="164"/>
                    <a:pt x="26" y="148"/>
                  </a:cubicBezTo>
                  <a:cubicBezTo>
                    <a:pt x="9" y="132"/>
                    <a:pt x="0" y="110"/>
                    <a:pt x="0" y="87"/>
                  </a:cubicBezTo>
                  <a:cubicBezTo>
                    <a:pt x="0" y="64"/>
                    <a:pt x="9" y="42"/>
                    <a:pt x="26" y="26"/>
                  </a:cubicBezTo>
                  <a:cubicBezTo>
                    <a:pt x="42" y="9"/>
                    <a:pt x="64" y="0"/>
                    <a:pt x="87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78" y="0"/>
                    <a:pt x="199" y="9"/>
                    <a:pt x="216" y="26"/>
                  </a:cubicBezTo>
                  <a:cubicBezTo>
                    <a:pt x="225" y="35"/>
                    <a:pt x="232" y="47"/>
                    <a:pt x="237" y="60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8" y="54"/>
                    <a:pt x="213" y="45"/>
                    <a:pt x="205" y="37"/>
                  </a:cubicBezTo>
                  <a:cubicBezTo>
                    <a:pt x="191" y="23"/>
                    <a:pt x="173" y="16"/>
                    <a:pt x="154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68" y="16"/>
                    <a:pt x="50" y="23"/>
                    <a:pt x="37" y="37"/>
                  </a:cubicBezTo>
                  <a:cubicBezTo>
                    <a:pt x="23" y="50"/>
                    <a:pt x="16" y="68"/>
                    <a:pt x="16" y="87"/>
                  </a:cubicBezTo>
                  <a:cubicBezTo>
                    <a:pt x="16" y="106"/>
                    <a:pt x="23" y="124"/>
                    <a:pt x="37" y="137"/>
                  </a:cubicBezTo>
                  <a:cubicBezTo>
                    <a:pt x="50" y="150"/>
                    <a:pt x="68" y="158"/>
                    <a:pt x="87" y="158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73" y="158"/>
                    <a:pt x="191" y="150"/>
                    <a:pt x="205" y="137"/>
                  </a:cubicBezTo>
                  <a:cubicBezTo>
                    <a:pt x="213" y="129"/>
                    <a:pt x="218" y="120"/>
                    <a:pt x="222" y="109"/>
                  </a:cubicBezTo>
                  <a:cubicBezTo>
                    <a:pt x="237" y="114"/>
                    <a:pt x="237" y="114"/>
                    <a:pt x="237" y="114"/>
                  </a:cubicBezTo>
                  <a:cubicBezTo>
                    <a:pt x="232" y="127"/>
                    <a:pt x="225" y="138"/>
                    <a:pt x="216" y="148"/>
                  </a:cubicBezTo>
                  <a:cubicBezTo>
                    <a:pt x="199" y="164"/>
                    <a:pt x="178" y="173"/>
                    <a:pt x="154" y="173"/>
                  </a:cubicBezTo>
                  <a:lnTo>
                    <a:pt x="87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37" name="Freeform 1702"/>
            <p:cNvSpPr>
              <a:spLocks/>
            </p:cNvSpPr>
            <p:nvPr/>
          </p:nvSpPr>
          <p:spPr bwMode="auto">
            <a:xfrm>
              <a:off x="5350692" y="888036"/>
              <a:ext cx="198438" cy="144463"/>
            </a:xfrm>
            <a:custGeom>
              <a:avLst/>
              <a:gdLst>
                <a:gd name="T0" fmla="*/ 83 w 237"/>
                <a:gd name="T1" fmla="*/ 173 h 173"/>
                <a:gd name="T2" fmla="*/ 21 w 237"/>
                <a:gd name="T3" fmla="*/ 148 h 173"/>
                <a:gd name="T4" fmla="*/ 0 w 237"/>
                <a:gd name="T5" fmla="*/ 114 h 173"/>
                <a:gd name="T6" fmla="*/ 15 w 237"/>
                <a:gd name="T7" fmla="*/ 109 h 173"/>
                <a:gd name="T8" fmla="*/ 32 w 237"/>
                <a:gd name="T9" fmla="*/ 137 h 173"/>
                <a:gd name="T10" fmla="*/ 83 w 237"/>
                <a:gd name="T11" fmla="*/ 158 h 173"/>
                <a:gd name="T12" fmla="*/ 150 w 237"/>
                <a:gd name="T13" fmla="*/ 158 h 173"/>
                <a:gd name="T14" fmla="*/ 150 w 237"/>
                <a:gd name="T15" fmla="*/ 158 h 173"/>
                <a:gd name="T16" fmla="*/ 200 w 237"/>
                <a:gd name="T17" fmla="*/ 137 h 173"/>
                <a:gd name="T18" fmla="*/ 221 w 237"/>
                <a:gd name="T19" fmla="*/ 87 h 173"/>
                <a:gd name="T20" fmla="*/ 200 w 237"/>
                <a:gd name="T21" fmla="*/ 37 h 173"/>
                <a:gd name="T22" fmla="*/ 150 w 237"/>
                <a:gd name="T23" fmla="*/ 16 h 173"/>
                <a:gd name="T24" fmla="*/ 83 w 237"/>
                <a:gd name="T25" fmla="*/ 16 h 173"/>
                <a:gd name="T26" fmla="*/ 32 w 237"/>
                <a:gd name="T27" fmla="*/ 37 h 173"/>
                <a:gd name="T28" fmla="*/ 15 w 237"/>
                <a:gd name="T29" fmla="*/ 65 h 173"/>
                <a:gd name="T30" fmla="*/ 0 w 237"/>
                <a:gd name="T31" fmla="*/ 60 h 173"/>
                <a:gd name="T32" fmla="*/ 21 w 237"/>
                <a:gd name="T33" fmla="*/ 26 h 173"/>
                <a:gd name="T34" fmla="*/ 83 w 237"/>
                <a:gd name="T35" fmla="*/ 0 h 173"/>
                <a:gd name="T36" fmla="*/ 150 w 237"/>
                <a:gd name="T37" fmla="*/ 0 h 173"/>
                <a:gd name="T38" fmla="*/ 211 w 237"/>
                <a:gd name="T39" fmla="*/ 26 h 173"/>
                <a:gd name="T40" fmla="*/ 237 w 237"/>
                <a:gd name="T41" fmla="*/ 87 h 173"/>
                <a:gd name="T42" fmla="*/ 211 w 237"/>
                <a:gd name="T43" fmla="*/ 148 h 173"/>
                <a:gd name="T44" fmla="*/ 150 w 237"/>
                <a:gd name="T45" fmla="*/ 173 h 173"/>
                <a:gd name="T46" fmla="*/ 150 w 237"/>
                <a:gd name="T47" fmla="*/ 173 h 173"/>
                <a:gd name="T48" fmla="*/ 83 w 237"/>
                <a:gd name="T4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7" h="173">
                  <a:moveTo>
                    <a:pt x="83" y="173"/>
                  </a:moveTo>
                  <a:cubicBezTo>
                    <a:pt x="60" y="173"/>
                    <a:pt x="38" y="164"/>
                    <a:pt x="21" y="148"/>
                  </a:cubicBezTo>
                  <a:cubicBezTo>
                    <a:pt x="12" y="138"/>
                    <a:pt x="5" y="127"/>
                    <a:pt x="0" y="114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9" y="120"/>
                    <a:pt x="24" y="129"/>
                    <a:pt x="32" y="137"/>
                  </a:cubicBezTo>
                  <a:cubicBezTo>
                    <a:pt x="46" y="150"/>
                    <a:pt x="64" y="158"/>
                    <a:pt x="83" y="158"/>
                  </a:cubicBezTo>
                  <a:cubicBezTo>
                    <a:pt x="150" y="158"/>
                    <a:pt x="150" y="158"/>
                    <a:pt x="150" y="158"/>
                  </a:cubicBezTo>
                  <a:cubicBezTo>
                    <a:pt x="150" y="158"/>
                    <a:pt x="150" y="158"/>
                    <a:pt x="150" y="158"/>
                  </a:cubicBezTo>
                  <a:cubicBezTo>
                    <a:pt x="169" y="158"/>
                    <a:pt x="187" y="150"/>
                    <a:pt x="200" y="137"/>
                  </a:cubicBezTo>
                  <a:cubicBezTo>
                    <a:pt x="214" y="124"/>
                    <a:pt x="221" y="106"/>
                    <a:pt x="221" y="87"/>
                  </a:cubicBezTo>
                  <a:cubicBezTo>
                    <a:pt x="221" y="68"/>
                    <a:pt x="214" y="50"/>
                    <a:pt x="200" y="37"/>
                  </a:cubicBezTo>
                  <a:cubicBezTo>
                    <a:pt x="187" y="23"/>
                    <a:pt x="169" y="16"/>
                    <a:pt x="150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64" y="16"/>
                    <a:pt x="46" y="23"/>
                    <a:pt x="32" y="37"/>
                  </a:cubicBezTo>
                  <a:cubicBezTo>
                    <a:pt x="24" y="45"/>
                    <a:pt x="19" y="54"/>
                    <a:pt x="15" y="6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5" y="47"/>
                    <a:pt x="12" y="36"/>
                    <a:pt x="21" y="26"/>
                  </a:cubicBezTo>
                  <a:cubicBezTo>
                    <a:pt x="38" y="9"/>
                    <a:pt x="60" y="0"/>
                    <a:pt x="83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73" y="0"/>
                    <a:pt x="195" y="9"/>
                    <a:pt x="211" y="26"/>
                  </a:cubicBezTo>
                  <a:cubicBezTo>
                    <a:pt x="228" y="42"/>
                    <a:pt x="237" y="64"/>
                    <a:pt x="237" y="87"/>
                  </a:cubicBezTo>
                  <a:cubicBezTo>
                    <a:pt x="237" y="110"/>
                    <a:pt x="228" y="132"/>
                    <a:pt x="211" y="148"/>
                  </a:cubicBezTo>
                  <a:cubicBezTo>
                    <a:pt x="195" y="164"/>
                    <a:pt x="173" y="173"/>
                    <a:pt x="150" y="173"/>
                  </a:cubicBezTo>
                  <a:cubicBezTo>
                    <a:pt x="150" y="173"/>
                    <a:pt x="150" y="173"/>
                    <a:pt x="150" y="173"/>
                  </a:cubicBezTo>
                  <a:lnTo>
                    <a:pt x="83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38" name="Rectangle 1703"/>
            <p:cNvSpPr>
              <a:spLocks noChangeArrowheads="1"/>
            </p:cNvSpPr>
            <p:nvPr/>
          </p:nvSpPr>
          <p:spPr bwMode="auto">
            <a:xfrm>
              <a:off x="5247504" y="954711"/>
              <a:ext cx="1873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39" name="Rectangle 1704"/>
            <p:cNvSpPr>
              <a:spLocks noChangeArrowheads="1"/>
            </p:cNvSpPr>
            <p:nvPr/>
          </p:nvSpPr>
          <p:spPr bwMode="auto">
            <a:xfrm>
              <a:off x="5333229" y="81818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0" name="Freeform 1705"/>
            <p:cNvSpPr>
              <a:spLocks/>
            </p:cNvSpPr>
            <p:nvPr/>
          </p:nvSpPr>
          <p:spPr bwMode="auto">
            <a:xfrm>
              <a:off x="5366567" y="821361"/>
              <a:ext cx="17463" cy="17463"/>
            </a:xfrm>
            <a:custGeom>
              <a:avLst/>
              <a:gdLst>
                <a:gd name="T0" fmla="*/ 8 w 11"/>
                <a:gd name="T1" fmla="*/ 11 h 11"/>
                <a:gd name="T2" fmla="*/ 0 w 11"/>
                <a:gd name="T3" fmla="*/ 9 h 11"/>
                <a:gd name="T4" fmla="*/ 3 w 11"/>
                <a:gd name="T5" fmla="*/ 0 h 11"/>
                <a:gd name="T6" fmla="*/ 11 w 11"/>
                <a:gd name="T7" fmla="*/ 3 h 11"/>
                <a:gd name="T8" fmla="*/ 8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8" y="11"/>
                  </a:moveTo>
                  <a:lnTo>
                    <a:pt x="0" y="9"/>
                  </a:lnTo>
                  <a:lnTo>
                    <a:pt x="3" y="0"/>
                  </a:lnTo>
                  <a:lnTo>
                    <a:pt x="11" y="3"/>
                  </a:ln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1" name="Freeform 1706"/>
            <p:cNvSpPr>
              <a:spLocks/>
            </p:cNvSpPr>
            <p:nvPr/>
          </p:nvSpPr>
          <p:spPr bwMode="auto">
            <a:xfrm>
              <a:off x="5398317" y="834061"/>
              <a:ext cx="19050" cy="19050"/>
            </a:xfrm>
            <a:custGeom>
              <a:avLst/>
              <a:gdLst>
                <a:gd name="T0" fmla="*/ 8 w 12"/>
                <a:gd name="T1" fmla="*/ 12 h 12"/>
                <a:gd name="T2" fmla="*/ 0 w 12"/>
                <a:gd name="T3" fmla="*/ 8 h 12"/>
                <a:gd name="T4" fmla="*/ 5 w 12"/>
                <a:gd name="T5" fmla="*/ 0 h 12"/>
                <a:gd name="T6" fmla="*/ 12 w 12"/>
                <a:gd name="T7" fmla="*/ 5 h 12"/>
                <a:gd name="T8" fmla="*/ 8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8" y="12"/>
                  </a:moveTo>
                  <a:lnTo>
                    <a:pt x="0" y="8"/>
                  </a:lnTo>
                  <a:lnTo>
                    <a:pt x="5" y="0"/>
                  </a:lnTo>
                  <a:lnTo>
                    <a:pt x="12" y="5"/>
                  </a:lnTo>
                  <a:lnTo>
                    <a:pt x="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2" name="Freeform 1707"/>
            <p:cNvSpPr>
              <a:spLocks/>
            </p:cNvSpPr>
            <p:nvPr/>
          </p:nvSpPr>
          <p:spPr bwMode="auto">
            <a:xfrm>
              <a:off x="5426892" y="854698"/>
              <a:ext cx="19050" cy="20638"/>
            </a:xfrm>
            <a:custGeom>
              <a:avLst/>
              <a:gdLst>
                <a:gd name="T0" fmla="*/ 5 w 12"/>
                <a:gd name="T1" fmla="*/ 13 h 13"/>
                <a:gd name="T2" fmla="*/ 0 w 12"/>
                <a:gd name="T3" fmla="*/ 7 h 13"/>
                <a:gd name="T4" fmla="*/ 7 w 12"/>
                <a:gd name="T5" fmla="*/ 0 h 13"/>
                <a:gd name="T6" fmla="*/ 12 w 12"/>
                <a:gd name="T7" fmla="*/ 6 h 13"/>
                <a:gd name="T8" fmla="*/ 5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12" y="6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3" name="Freeform 1708"/>
            <p:cNvSpPr>
              <a:spLocks/>
            </p:cNvSpPr>
            <p:nvPr/>
          </p:nvSpPr>
          <p:spPr bwMode="auto">
            <a:xfrm>
              <a:off x="5296717" y="821361"/>
              <a:ext cx="17463" cy="17463"/>
            </a:xfrm>
            <a:custGeom>
              <a:avLst/>
              <a:gdLst>
                <a:gd name="T0" fmla="*/ 3 w 11"/>
                <a:gd name="T1" fmla="*/ 11 h 11"/>
                <a:gd name="T2" fmla="*/ 0 w 11"/>
                <a:gd name="T3" fmla="*/ 3 h 11"/>
                <a:gd name="T4" fmla="*/ 8 w 11"/>
                <a:gd name="T5" fmla="*/ 0 h 11"/>
                <a:gd name="T6" fmla="*/ 11 w 11"/>
                <a:gd name="T7" fmla="*/ 9 h 11"/>
                <a:gd name="T8" fmla="*/ 3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1"/>
                  </a:moveTo>
                  <a:lnTo>
                    <a:pt x="0" y="3"/>
                  </a:lnTo>
                  <a:lnTo>
                    <a:pt x="8" y="0"/>
                  </a:lnTo>
                  <a:lnTo>
                    <a:pt x="11" y="9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4" name="Freeform 1709"/>
            <p:cNvSpPr>
              <a:spLocks/>
            </p:cNvSpPr>
            <p:nvPr/>
          </p:nvSpPr>
          <p:spPr bwMode="auto">
            <a:xfrm>
              <a:off x="5263379" y="834061"/>
              <a:ext cx="19050" cy="19050"/>
            </a:xfrm>
            <a:custGeom>
              <a:avLst/>
              <a:gdLst>
                <a:gd name="T0" fmla="*/ 5 w 12"/>
                <a:gd name="T1" fmla="*/ 12 h 12"/>
                <a:gd name="T2" fmla="*/ 0 w 12"/>
                <a:gd name="T3" fmla="*/ 5 h 12"/>
                <a:gd name="T4" fmla="*/ 7 w 12"/>
                <a:gd name="T5" fmla="*/ 0 h 12"/>
                <a:gd name="T6" fmla="*/ 12 w 12"/>
                <a:gd name="T7" fmla="*/ 8 h 12"/>
                <a:gd name="T8" fmla="*/ 5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2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12" y="8"/>
                  </a:lnTo>
                  <a:lnTo>
                    <a:pt x="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5" name="Freeform 1710"/>
            <p:cNvSpPr>
              <a:spLocks/>
            </p:cNvSpPr>
            <p:nvPr/>
          </p:nvSpPr>
          <p:spPr bwMode="auto">
            <a:xfrm>
              <a:off x="5236392" y="854698"/>
              <a:ext cx="19050" cy="20638"/>
            </a:xfrm>
            <a:custGeom>
              <a:avLst/>
              <a:gdLst>
                <a:gd name="T0" fmla="*/ 6 w 12"/>
                <a:gd name="T1" fmla="*/ 13 h 13"/>
                <a:gd name="T2" fmla="*/ 0 w 12"/>
                <a:gd name="T3" fmla="*/ 6 h 13"/>
                <a:gd name="T4" fmla="*/ 5 w 12"/>
                <a:gd name="T5" fmla="*/ 0 h 13"/>
                <a:gd name="T6" fmla="*/ 12 w 12"/>
                <a:gd name="T7" fmla="*/ 7 h 13"/>
                <a:gd name="T8" fmla="*/ 6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12" y="7"/>
                  </a:lnTo>
                  <a:lnTo>
                    <a:pt x="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6" name="Rectangle 1711"/>
            <p:cNvSpPr>
              <a:spLocks noChangeArrowheads="1"/>
            </p:cNvSpPr>
            <p:nvPr/>
          </p:nvSpPr>
          <p:spPr bwMode="auto">
            <a:xfrm>
              <a:off x="5333229" y="108964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7" name="Freeform 1712"/>
            <p:cNvSpPr>
              <a:spLocks/>
            </p:cNvSpPr>
            <p:nvPr/>
          </p:nvSpPr>
          <p:spPr bwMode="auto">
            <a:xfrm>
              <a:off x="5296717" y="1083298"/>
              <a:ext cx="17463" cy="17463"/>
            </a:xfrm>
            <a:custGeom>
              <a:avLst/>
              <a:gdLst>
                <a:gd name="T0" fmla="*/ 8 w 11"/>
                <a:gd name="T1" fmla="*/ 11 h 11"/>
                <a:gd name="T2" fmla="*/ 0 w 11"/>
                <a:gd name="T3" fmla="*/ 9 h 11"/>
                <a:gd name="T4" fmla="*/ 3 w 11"/>
                <a:gd name="T5" fmla="*/ 0 h 11"/>
                <a:gd name="T6" fmla="*/ 11 w 11"/>
                <a:gd name="T7" fmla="*/ 2 h 11"/>
                <a:gd name="T8" fmla="*/ 8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8" y="11"/>
                  </a:moveTo>
                  <a:lnTo>
                    <a:pt x="0" y="9"/>
                  </a:lnTo>
                  <a:lnTo>
                    <a:pt x="3" y="0"/>
                  </a:lnTo>
                  <a:lnTo>
                    <a:pt x="11" y="2"/>
                  </a:ln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8" name="Freeform 1713"/>
            <p:cNvSpPr>
              <a:spLocks/>
            </p:cNvSpPr>
            <p:nvPr/>
          </p:nvSpPr>
          <p:spPr bwMode="auto">
            <a:xfrm>
              <a:off x="5263379" y="1069011"/>
              <a:ext cx="19050" cy="19050"/>
            </a:xfrm>
            <a:custGeom>
              <a:avLst/>
              <a:gdLst>
                <a:gd name="T0" fmla="*/ 7 w 12"/>
                <a:gd name="T1" fmla="*/ 12 h 12"/>
                <a:gd name="T2" fmla="*/ 0 w 12"/>
                <a:gd name="T3" fmla="*/ 8 h 12"/>
                <a:gd name="T4" fmla="*/ 5 w 12"/>
                <a:gd name="T5" fmla="*/ 0 h 12"/>
                <a:gd name="T6" fmla="*/ 12 w 12"/>
                <a:gd name="T7" fmla="*/ 4 h 12"/>
                <a:gd name="T8" fmla="*/ 7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7" y="12"/>
                  </a:moveTo>
                  <a:lnTo>
                    <a:pt x="0" y="8"/>
                  </a:lnTo>
                  <a:lnTo>
                    <a:pt x="5" y="0"/>
                  </a:lnTo>
                  <a:lnTo>
                    <a:pt x="12" y="4"/>
                  </a:lnTo>
                  <a:lnTo>
                    <a:pt x="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9" name="Freeform 1714"/>
            <p:cNvSpPr>
              <a:spLocks/>
            </p:cNvSpPr>
            <p:nvPr/>
          </p:nvSpPr>
          <p:spPr bwMode="auto">
            <a:xfrm>
              <a:off x="5236392" y="1046786"/>
              <a:ext cx="19050" cy="19050"/>
            </a:xfrm>
            <a:custGeom>
              <a:avLst/>
              <a:gdLst>
                <a:gd name="T0" fmla="*/ 5 w 12"/>
                <a:gd name="T1" fmla="*/ 12 h 12"/>
                <a:gd name="T2" fmla="*/ 0 w 12"/>
                <a:gd name="T3" fmla="*/ 7 h 12"/>
                <a:gd name="T4" fmla="*/ 6 w 12"/>
                <a:gd name="T5" fmla="*/ 0 h 12"/>
                <a:gd name="T6" fmla="*/ 12 w 12"/>
                <a:gd name="T7" fmla="*/ 6 h 12"/>
                <a:gd name="T8" fmla="*/ 5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2"/>
                  </a:moveTo>
                  <a:lnTo>
                    <a:pt x="0" y="7"/>
                  </a:lnTo>
                  <a:lnTo>
                    <a:pt x="6" y="0"/>
                  </a:lnTo>
                  <a:lnTo>
                    <a:pt x="12" y="6"/>
                  </a:lnTo>
                  <a:lnTo>
                    <a:pt x="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50" name="Freeform 1715"/>
            <p:cNvSpPr>
              <a:spLocks/>
            </p:cNvSpPr>
            <p:nvPr/>
          </p:nvSpPr>
          <p:spPr bwMode="auto">
            <a:xfrm>
              <a:off x="5366567" y="1083298"/>
              <a:ext cx="17463" cy="17463"/>
            </a:xfrm>
            <a:custGeom>
              <a:avLst/>
              <a:gdLst>
                <a:gd name="T0" fmla="*/ 3 w 11"/>
                <a:gd name="T1" fmla="*/ 11 h 11"/>
                <a:gd name="T2" fmla="*/ 0 w 11"/>
                <a:gd name="T3" fmla="*/ 2 h 11"/>
                <a:gd name="T4" fmla="*/ 8 w 11"/>
                <a:gd name="T5" fmla="*/ 0 h 11"/>
                <a:gd name="T6" fmla="*/ 11 w 11"/>
                <a:gd name="T7" fmla="*/ 9 h 11"/>
                <a:gd name="T8" fmla="*/ 3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1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11" y="9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51" name="Freeform 1716"/>
            <p:cNvSpPr>
              <a:spLocks/>
            </p:cNvSpPr>
            <p:nvPr/>
          </p:nvSpPr>
          <p:spPr bwMode="auto">
            <a:xfrm>
              <a:off x="5398317" y="1069011"/>
              <a:ext cx="19050" cy="19050"/>
            </a:xfrm>
            <a:custGeom>
              <a:avLst/>
              <a:gdLst>
                <a:gd name="T0" fmla="*/ 5 w 12"/>
                <a:gd name="T1" fmla="*/ 12 h 12"/>
                <a:gd name="T2" fmla="*/ 0 w 12"/>
                <a:gd name="T3" fmla="*/ 4 h 12"/>
                <a:gd name="T4" fmla="*/ 8 w 12"/>
                <a:gd name="T5" fmla="*/ 0 h 12"/>
                <a:gd name="T6" fmla="*/ 12 w 12"/>
                <a:gd name="T7" fmla="*/ 8 h 12"/>
                <a:gd name="T8" fmla="*/ 5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2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12" y="8"/>
                  </a:lnTo>
                  <a:lnTo>
                    <a:pt x="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52" name="Freeform 1717"/>
            <p:cNvSpPr>
              <a:spLocks/>
            </p:cNvSpPr>
            <p:nvPr/>
          </p:nvSpPr>
          <p:spPr bwMode="auto">
            <a:xfrm>
              <a:off x="5426892" y="1046786"/>
              <a:ext cx="19050" cy="19050"/>
            </a:xfrm>
            <a:custGeom>
              <a:avLst/>
              <a:gdLst>
                <a:gd name="T0" fmla="*/ 7 w 12"/>
                <a:gd name="T1" fmla="*/ 12 h 12"/>
                <a:gd name="T2" fmla="*/ 0 w 12"/>
                <a:gd name="T3" fmla="*/ 6 h 12"/>
                <a:gd name="T4" fmla="*/ 5 w 12"/>
                <a:gd name="T5" fmla="*/ 0 h 12"/>
                <a:gd name="T6" fmla="*/ 12 w 12"/>
                <a:gd name="T7" fmla="*/ 7 h 12"/>
                <a:gd name="T8" fmla="*/ 7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7" y="12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12" y="7"/>
                  </a:lnTo>
                  <a:lnTo>
                    <a:pt x="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87" name="Группа 3886"/>
          <p:cNvGrpSpPr/>
          <p:nvPr/>
        </p:nvGrpSpPr>
        <p:grpSpPr>
          <a:xfrm>
            <a:off x="4529768" y="2410768"/>
            <a:ext cx="279797" cy="226220"/>
            <a:chOff x="5153842" y="2048498"/>
            <a:chExt cx="373063" cy="301626"/>
          </a:xfrm>
          <a:solidFill>
            <a:schemeClr val="accent1"/>
          </a:solidFill>
        </p:grpSpPr>
        <p:sp>
          <p:nvSpPr>
            <p:cNvPr id="2165" name="Freeform 1730"/>
            <p:cNvSpPr>
              <a:spLocks/>
            </p:cNvSpPr>
            <p:nvPr/>
          </p:nvSpPr>
          <p:spPr bwMode="auto">
            <a:xfrm>
              <a:off x="5153842" y="2145336"/>
              <a:ext cx="246063" cy="204788"/>
            </a:xfrm>
            <a:custGeom>
              <a:avLst/>
              <a:gdLst>
                <a:gd name="T0" fmla="*/ 46 w 295"/>
                <a:gd name="T1" fmla="*/ 245 h 245"/>
                <a:gd name="T2" fmla="*/ 42 w 295"/>
                <a:gd name="T3" fmla="*/ 244 h 245"/>
                <a:gd name="T4" fmla="*/ 36 w 295"/>
                <a:gd name="T5" fmla="*/ 234 h 245"/>
                <a:gd name="T6" fmla="*/ 36 w 295"/>
                <a:gd name="T7" fmla="*/ 204 h 245"/>
                <a:gd name="T8" fmla="*/ 11 w 295"/>
                <a:gd name="T9" fmla="*/ 193 h 245"/>
                <a:gd name="T10" fmla="*/ 0 w 295"/>
                <a:gd name="T11" fmla="*/ 168 h 245"/>
                <a:gd name="T12" fmla="*/ 0 w 295"/>
                <a:gd name="T13" fmla="*/ 36 h 245"/>
                <a:gd name="T14" fmla="*/ 11 w 295"/>
                <a:gd name="T15" fmla="*/ 11 h 245"/>
                <a:gd name="T16" fmla="*/ 36 w 295"/>
                <a:gd name="T17" fmla="*/ 0 h 245"/>
                <a:gd name="T18" fmla="*/ 95 w 295"/>
                <a:gd name="T19" fmla="*/ 0 h 245"/>
                <a:gd name="T20" fmla="*/ 95 w 295"/>
                <a:gd name="T21" fmla="*/ 16 h 245"/>
                <a:gd name="T22" fmla="*/ 36 w 295"/>
                <a:gd name="T23" fmla="*/ 16 h 245"/>
                <a:gd name="T24" fmla="*/ 22 w 295"/>
                <a:gd name="T25" fmla="*/ 22 h 245"/>
                <a:gd name="T26" fmla="*/ 16 w 295"/>
                <a:gd name="T27" fmla="*/ 36 h 245"/>
                <a:gd name="T28" fmla="*/ 16 w 295"/>
                <a:gd name="T29" fmla="*/ 168 h 245"/>
                <a:gd name="T30" fmla="*/ 22 w 295"/>
                <a:gd name="T31" fmla="*/ 182 h 245"/>
                <a:gd name="T32" fmla="*/ 36 w 295"/>
                <a:gd name="T33" fmla="*/ 188 h 245"/>
                <a:gd name="T34" fmla="*/ 51 w 295"/>
                <a:gd name="T35" fmla="*/ 188 h 245"/>
                <a:gd name="T36" fmla="*/ 51 w 295"/>
                <a:gd name="T37" fmla="*/ 222 h 245"/>
                <a:gd name="T38" fmla="*/ 85 w 295"/>
                <a:gd name="T39" fmla="*/ 188 h 245"/>
                <a:gd name="T40" fmla="*/ 259 w 295"/>
                <a:gd name="T41" fmla="*/ 188 h 245"/>
                <a:gd name="T42" fmla="*/ 274 w 295"/>
                <a:gd name="T43" fmla="*/ 182 h 245"/>
                <a:gd name="T44" fmla="*/ 279 w 295"/>
                <a:gd name="T45" fmla="*/ 168 h 245"/>
                <a:gd name="T46" fmla="*/ 279 w 295"/>
                <a:gd name="T47" fmla="*/ 125 h 245"/>
                <a:gd name="T48" fmla="*/ 295 w 295"/>
                <a:gd name="T49" fmla="*/ 125 h 245"/>
                <a:gd name="T50" fmla="*/ 295 w 295"/>
                <a:gd name="T51" fmla="*/ 168 h 245"/>
                <a:gd name="T52" fmla="*/ 285 w 295"/>
                <a:gd name="T53" fmla="*/ 193 h 245"/>
                <a:gd name="T54" fmla="*/ 259 w 295"/>
                <a:gd name="T55" fmla="*/ 204 h 245"/>
                <a:gd name="T56" fmla="*/ 91 w 295"/>
                <a:gd name="T57" fmla="*/ 204 h 245"/>
                <a:gd name="T58" fmla="*/ 54 w 295"/>
                <a:gd name="T59" fmla="*/ 242 h 245"/>
                <a:gd name="T60" fmla="*/ 46 w 295"/>
                <a:gd name="T61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5" h="245">
                  <a:moveTo>
                    <a:pt x="46" y="245"/>
                  </a:moveTo>
                  <a:cubicBezTo>
                    <a:pt x="45" y="245"/>
                    <a:pt x="43" y="244"/>
                    <a:pt x="42" y="244"/>
                  </a:cubicBezTo>
                  <a:cubicBezTo>
                    <a:pt x="38" y="242"/>
                    <a:pt x="36" y="238"/>
                    <a:pt x="36" y="234"/>
                  </a:cubicBezTo>
                  <a:cubicBezTo>
                    <a:pt x="36" y="204"/>
                    <a:pt x="36" y="204"/>
                    <a:pt x="36" y="204"/>
                  </a:cubicBezTo>
                  <a:cubicBezTo>
                    <a:pt x="26" y="204"/>
                    <a:pt x="17" y="200"/>
                    <a:pt x="11" y="193"/>
                  </a:cubicBezTo>
                  <a:cubicBezTo>
                    <a:pt x="4" y="187"/>
                    <a:pt x="0" y="178"/>
                    <a:pt x="0" y="16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7"/>
                    <a:pt x="4" y="18"/>
                    <a:pt x="11" y="11"/>
                  </a:cubicBezTo>
                  <a:cubicBezTo>
                    <a:pt x="18" y="4"/>
                    <a:pt x="27" y="0"/>
                    <a:pt x="3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1" y="16"/>
                    <a:pt x="26" y="18"/>
                    <a:pt x="22" y="22"/>
                  </a:cubicBezTo>
                  <a:cubicBezTo>
                    <a:pt x="18" y="26"/>
                    <a:pt x="16" y="31"/>
                    <a:pt x="16" y="36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6" y="174"/>
                    <a:pt x="18" y="179"/>
                    <a:pt x="22" y="182"/>
                  </a:cubicBezTo>
                  <a:cubicBezTo>
                    <a:pt x="26" y="186"/>
                    <a:pt x="31" y="188"/>
                    <a:pt x="36" y="188"/>
                  </a:cubicBezTo>
                  <a:cubicBezTo>
                    <a:pt x="51" y="188"/>
                    <a:pt x="51" y="188"/>
                    <a:pt x="51" y="188"/>
                  </a:cubicBezTo>
                  <a:cubicBezTo>
                    <a:pt x="51" y="222"/>
                    <a:pt x="51" y="222"/>
                    <a:pt x="51" y="222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259" y="188"/>
                    <a:pt x="259" y="188"/>
                    <a:pt x="259" y="188"/>
                  </a:cubicBezTo>
                  <a:cubicBezTo>
                    <a:pt x="265" y="188"/>
                    <a:pt x="270" y="186"/>
                    <a:pt x="274" y="182"/>
                  </a:cubicBezTo>
                  <a:cubicBezTo>
                    <a:pt x="277" y="179"/>
                    <a:pt x="279" y="174"/>
                    <a:pt x="279" y="168"/>
                  </a:cubicBezTo>
                  <a:cubicBezTo>
                    <a:pt x="279" y="125"/>
                    <a:pt x="279" y="125"/>
                    <a:pt x="279" y="125"/>
                  </a:cubicBezTo>
                  <a:cubicBezTo>
                    <a:pt x="295" y="125"/>
                    <a:pt x="295" y="125"/>
                    <a:pt x="295" y="125"/>
                  </a:cubicBezTo>
                  <a:cubicBezTo>
                    <a:pt x="295" y="168"/>
                    <a:pt x="295" y="168"/>
                    <a:pt x="295" y="168"/>
                  </a:cubicBezTo>
                  <a:cubicBezTo>
                    <a:pt x="295" y="178"/>
                    <a:pt x="291" y="187"/>
                    <a:pt x="285" y="193"/>
                  </a:cubicBezTo>
                  <a:cubicBezTo>
                    <a:pt x="278" y="200"/>
                    <a:pt x="269" y="204"/>
                    <a:pt x="259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54" y="242"/>
                    <a:pt x="54" y="242"/>
                    <a:pt x="54" y="242"/>
                  </a:cubicBezTo>
                  <a:cubicBezTo>
                    <a:pt x="52" y="244"/>
                    <a:pt x="49" y="245"/>
                    <a:pt x="46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66" name="Freeform 1731"/>
            <p:cNvSpPr>
              <a:spLocks noEditPoints="1"/>
            </p:cNvSpPr>
            <p:nvPr/>
          </p:nvSpPr>
          <p:spPr bwMode="auto">
            <a:xfrm>
              <a:off x="5226867" y="2048498"/>
              <a:ext cx="300038" cy="249238"/>
            </a:xfrm>
            <a:custGeom>
              <a:avLst/>
              <a:gdLst>
                <a:gd name="T0" fmla="*/ 306 w 361"/>
                <a:gd name="T1" fmla="*/ 299 h 299"/>
                <a:gd name="T2" fmla="*/ 298 w 361"/>
                <a:gd name="T3" fmla="*/ 295 h 299"/>
                <a:gd name="T4" fmla="*/ 251 w 361"/>
                <a:gd name="T5" fmla="*/ 248 h 299"/>
                <a:gd name="T6" fmla="*/ 42 w 361"/>
                <a:gd name="T7" fmla="*/ 248 h 299"/>
                <a:gd name="T8" fmla="*/ 12 w 361"/>
                <a:gd name="T9" fmla="*/ 236 h 299"/>
                <a:gd name="T10" fmla="*/ 0 w 361"/>
                <a:gd name="T11" fmla="*/ 206 h 299"/>
                <a:gd name="T12" fmla="*/ 0 w 361"/>
                <a:gd name="T13" fmla="*/ 43 h 299"/>
                <a:gd name="T14" fmla="*/ 12 w 361"/>
                <a:gd name="T15" fmla="*/ 13 h 299"/>
                <a:gd name="T16" fmla="*/ 42 w 361"/>
                <a:gd name="T17" fmla="*/ 0 h 299"/>
                <a:gd name="T18" fmla="*/ 318 w 361"/>
                <a:gd name="T19" fmla="*/ 0 h 299"/>
                <a:gd name="T20" fmla="*/ 348 w 361"/>
                <a:gd name="T21" fmla="*/ 13 h 299"/>
                <a:gd name="T22" fmla="*/ 361 w 361"/>
                <a:gd name="T23" fmla="*/ 43 h 299"/>
                <a:gd name="T24" fmla="*/ 361 w 361"/>
                <a:gd name="T25" fmla="*/ 206 h 299"/>
                <a:gd name="T26" fmla="*/ 348 w 361"/>
                <a:gd name="T27" fmla="*/ 236 h 299"/>
                <a:gd name="T28" fmla="*/ 318 w 361"/>
                <a:gd name="T29" fmla="*/ 248 h 299"/>
                <a:gd name="T30" fmla="*/ 317 w 361"/>
                <a:gd name="T31" fmla="*/ 248 h 299"/>
                <a:gd name="T32" fmla="*/ 317 w 361"/>
                <a:gd name="T33" fmla="*/ 288 h 299"/>
                <a:gd name="T34" fmla="*/ 310 w 361"/>
                <a:gd name="T35" fmla="*/ 298 h 299"/>
                <a:gd name="T36" fmla="*/ 306 w 361"/>
                <a:gd name="T37" fmla="*/ 299 h 299"/>
                <a:gd name="T38" fmla="*/ 42 w 361"/>
                <a:gd name="T39" fmla="*/ 16 h 299"/>
                <a:gd name="T40" fmla="*/ 23 w 361"/>
                <a:gd name="T41" fmla="*/ 24 h 299"/>
                <a:gd name="T42" fmla="*/ 15 w 361"/>
                <a:gd name="T43" fmla="*/ 43 h 299"/>
                <a:gd name="T44" fmla="*/ 15 w 361"/>
                <a:gd name="T45" fmla="*/ 206 h 299"/>
                <a:gd name="T46" fmla="*/ 23 w 361"/>
                <a:gd name="T47" fmla="*/ 225 h 299"/>
                <a:gd name="T48" fmla="*/ 42 w 361"/>
                <a:gd name="T49" fmla="*/ 233 h 299"/>
                <a:gd name="T50" fmla="*/ 257 w 361"/>
                <a:gd name="T51" fmla="*/ 233 h 299"/>
                <a:gd name="T52" fmla="*/ 302 w 361"/>
                <a:gd name="T53" fmla="*/ 277 h 299"/>
                <a:gd name="T54" fmla="*/ 302 w 361"/>
                <a:gd name="T55" fmla="*/ 233 h 299"/>
                <a:gd name="T56" fmla="*/ 318 w 361"/>
                <a:gd name="T57" fmla="*/ 233 h 299"/>
                <a:gd name="T58" fmla="*/ 337 w 361"/>
                <a:gd name="T59" fmla="*/ 225 h 299"/>
                <a:gd name="T60" fmla="*/ 345 w 361"/>
                <a:gd name="T61" fmla="*/ 206 h 299"/>
                <a:gd name="T62" fmla="*/ 345 w 361"/>
                <a:gd name="T63" fmla="*/ 43 h 299"/>
                <a:gd name="T64" fmla="*/ 337 w 361"/>
                <a:gd name="T65" fmla="*/ 24 h 299"/>
                <a:gd name="T66" fmla="*/ 318 w 361"/>
                <a:gd name="T67" fmla="*/ 16 h 299"/>
                <a:gd name="T68" fmla="*/ 42 w 361"/>
                <a:gd name="T69" fmla="*/ 1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1" h="299">
                  <a:moveTo>
                    <a:pt x="306" y="299"/>
                  </a:moveTo>
                  <a:cubicBezTo>
                    <a:pt x="303" y="299"/>
                    <a:pt x="300" y="298"/>
                    <a:pt x="298" y="295"/>
                  </a:cubicBezTo>
                  <a:cubicBezTo>
                    <a:pt x="251" y="248"/>
                    <a:pt x="251" y="248"/>
                    <a:pt x="251" y="248"/>
                  </a:cubicBezTo>
                  <a:cubicBezTo>
                    <a:pt x="42" y="248"/>
                    <a:pt x="42" y="248"/>
                    <a:pt x="42" y="248"/>
                  </a:cubicBezTo>
                  <a:cubicBezTo>
                    <a:pt x="31" y="248"/>
                    <a:pt x="20" y="244"/>
                    <a:pt x="12" y="236"/>
                  </a:cubicBezTo>
                  <a:cubicBezTo>
                    <a:pt x="4" y="228"/>
                    <a:pt x="0" y="217"/>
                    <a:pt x="0" y="20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1"/>
                    <a:pt x="4" y="21"/>
                    <a:pt x="12" y="13"/>
                  </a:cubicBezTo>
                  <a:cubicBezTo>
                    <a:pt x="20" y="5"/>
                    <a:pt x="31" y="0"/>
                    <a:pt x="42" y="0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330" y="0"/>
                    <a:pt x="340" y="5"/>
                    <a:pt x="348" y="13"/>
                  </a:cubicBezTo>
                  <a:cubicBezTo>
                    <a:pt x="356" y="21"/>
                    <a:pt x="361" y="31"/>
                    <a:pt x="361" y="43"/>
                  </a:cubicBezTo>
                  <a:cubicBezTo>
                    <a:pt x="361" y="206"/>
                    <a:pt x="361" y="206"/>
                    <a:pt x="361" y="206"/>
                  </a:cubicBezTo>
                  <a:cubicBezTo>
                    <a:pt x="361" y="217"/>
                    <a:pt x="356" y="228"/>
                    <a:pt x="348" y="236"/>
                  </a:cubicBezTo>
                  <a:cubicBezTo>
                    <a:pt x="340" y="244"/>
                    <a:pt x="330" y="248"/>
                    <a:pt x="318" y="248"/>
                  </a:cubicBezTo>
                  <a:cubicBezTo>
                    <a:pt x="317" y="248"/>
                    <a:pt x="317" y="248"/>
                    <a:pt x="317" y="248"/>
                  </a:cubicBezTo>
                  <a:cubicBezTo>
                    <a:pt x="317" y="288"/>
                    <a:pt x="317" y="288"/>
                    <a:pt x="317" y="288"/>
                  </a:cubicBezTo>
                  <a:cubicBezTo>
                    <a:pt x="317" y="292"/>
                    <a:pt x="314" y="296"/>
                    <a:pt x="310" y="298"/>
                  </a:cubicBezTo>
                  <a:cubicBezTo>
                    <a:pt x="309" y="298"/>
                    <a:pt x="307" y="299"/>
                    <a:pt x="306" y="299"/>
                  </a:cubicBezTo>
                  <a:close/>
                  <a:moveTo>
                    <a:pt x="42" y="16"/>
                  </a:moveTo>
                  <a:cubicBezTo>
                    <a:pt x="35" y="16"/>
                    <a:pt x="28" y="19"/>
                    <a:pt x="23" y="24"/>
                  </a:cubicBezTo>
                  <a:cubicBezTo>
                    <a:pt x="18" y="29"/>
                    <a:pt x="15" y="35"/>
                    <a:pt x="15" y="43"/>
                  </a:cubicBezTo>
                  <a:cubicBezTo>
                    <a:pt x="15" y="206"/>
                    <a:pt x="15" y="206"/>
                    <a:pt x="15" y="206"/>
                  </a:cubicBezTo>
                  <a:cubicBezTo>
                    <a:pt x="15" y="213"/>
                    <a:pt x="18" y="220"/>
                    <a:pt x="23" y="225"/>
                  </a:cubicBezTo>
                  <a:cubicBezTo>
                    <a:pt x="28" y="230"/>
                    <a:pt x="35" y="233"/>
                    <a:pt x="42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302" y="277"/>
                    <a:pt x="302" y="277"/>
                    <a:pt x="302" y="277"/>
                  </a:cubicBezTo>
                  <a:cubicBezTo>
                    <a:pt x="302" y="233"/>
                    <a:pt x="302" y="233"/>
                    <a:pt x="302" y="233"/>
                  </a:cubicBezTo>
                  <a:cubicBezTo>
                    <a:pt x="318" y="233"/>
                    <a:pt x="318" y="233"/>
                    <a:pt x="318" y="233"/>
                  </a:cubicBezTo>
                  <a:cubicBezTo>
                    <a:pt x="326" y="233"/>
                    <a:pt x="332" y="230"/>
                    <a:pt x="337" y="225"/>
                  </a:cubicBezTo>
                  <a:cubicBezTo>
                    <a:pt x="342" y="220"/>
                    <a:pt x="345" y="213"/>
                    <a:pt x="345" y="206"/>
                  </a:cubicBezTo>
                  <a:cubicBezTo>
                    <a:pt x="345" y="43"/>
                    <a:pt x="345" y="43"/>
                    <a:pt x="345" y="43"/>
                  </a:cubicBezTo>
                  <a:cubicBezTo>
                    <a:pt x="345" y="35"/>
                    <a:pt x="342" y="29"/>
                    <a:pt x="337" y="24"/>
                  </a:cubicBezTo>
                  <a:cubicBezTo>
                    <a:pt x="332" y="19"/>
                    <a:pt x="326" y="16"/>
                    <a:pt x="318" y="16"/>
                  </a:cubicBezTo>
                  <a:lnTo>
                    <a:pt x="4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67" name="Rectangle 1732"/>
            <p:cNvSpPr>
              <a:spLocks noChangeArrowheads="1"/>
            </p:cNvSpPr>
            <p:nvPr/>
          </p:nvSpPr>
          <p:spPr bwMode="auto">
            <a:xfrm>
              <a:off x="5344342" y="214533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68" name="Rectangle 1733"/>
            <p:cNvSpPr>
              <a:spLocks noChangeArrowheads="1"/>
            </p:cNvSpPr>
            <p:nvPr/>
          </p:nvSpPr>
          <p:spPr bwMode="auto">
            <a:xfrm>
              <a:off x="5371329" y="2145336"/>
              <a:ext cx="111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69" name="Rectangle 1734"/>
            <p:cNvSpPr>
              <a:spLocks noChangeArrowheads="1"/>
            </p:cNvSpPr>
            <p:nvPr/>
          </p:nvSpPr>
          <p:spPr bwMode="auto">
            <a:xfrm>
              <a:off x="5396729" y="214533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70" name="Freeform 1735"/>
            <p:cNvSpPr>
              <a:spLocks noEditPoints="1"/>
            </p:cNvSpPr>
            <p:nvPr/>
          </p:nvSpPr>
          <p:spPr bwMode="auto">
            <a:xfrm>
              <a:off x="5260204" y="2085011"/>
              <a:ext cx="231775" cy="136525"/>
            </a:xfrm>
            <a:custGeom>
              <a:avLst/>
              <a:gdLst>
                <a:gd name="T0" fmla="*/ 146 w 146"/>
                <a:gd name="T1" fmla="*/ 86 h 86"/>
                <a:gd name="T2" fmla="*/ 0 w 146"/>
                <a:gd name="T3" fmla="*/ 86 h 86"/>
                <a:gd name="T4" fmla="*/ 0 w 146"/>
                <a:gd name="T5" fmla="*/ 0 h 86"/>
                <a:gd name="T6" fmla="*/ 146 w 146"/>
                <a:gd name="T7" fmla="*/ 0 h 86"/>
                <a:gd name="T8" fmla="*/ 146 w 146"/>
                <a:gd name="T9" fmla="*/ 86 h 86"/>
                <a:gd name="T10" fmla="*/ 9 w 146"/>
                <a:gd name="T11" fmla="*/ 78 h 86"/>
                <a:gd name="T12" fmla="*/ 138 w 146"/>
                <a:gd name="T13" fmla="*/ 78 h 86"/>
                <a:gd name="T14" fmla="*/ 138 w 146"/>
                <a:gd name="T15" fmla="*/ 7 h 86"/>
                <a:gd name="T16" fmla="*/ 9 w 146"/>
                <a:gd name="T17" fmla="*/ 7 h 86"/>
                <a:gd name="T18" fmla="*/ 9 w 146"/>
                <a:gd name="T19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86">
                  <a:moveTo>
                    <a:pt x="146" y="86"/>
                  </a:moveTo>
                  <a:lnTo>
                    <a:pt x="0" y="8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86"/>
                  </a:lnTo>
                  <a:close/>
                  <a:moveTo>
                    <a:pt x="9" y="78"/>
                  </a:moveTo>
                  <a:lnTo>
                    <a:pt x="138" y="78"/>
                  </a:lnTo>
                  <a:lnTo>
                    <a:pt x="138" y="7"/>
                  </a:lnTo>
                  <a:lnTo>
                    <a:pt x="9" y="7"/>
                  </a:lnTo>
                  <a:lnTo>
                    <a:pt x="9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1" name="Группа 3890"/>
          <p:cNvGrpSpPr/>
          <p:nvPr/>
        </p:nvGrpSpPr>
        <p:grpSpPr>
          <a:xfrm>
            <a:off x="4066614" y="1948807"/>
            <a:ext cx="278607" cy="221456"/>
            <a:chOff x="4536304" y="1432548"/>
            <a:chExt cx="371476" cy="295275"/>
          </a:xfrm>
          <a:solidFill>
            <a:schemeClr val="accent1"/>
          </a:solidFill>
        </p:grpSpPr>
        <p:sp>
          <p:nvSpPr>
            <p:cNvPr id="2177" name="Freeform 1742"/>
            <p:cNvSpPr>
              <a:spLocks/>
            </p:cNvSpPr>
            <p:nvPr/>
          </p:nvSpPr>
          <p:spPr bwMode="auto">
            <a:xfrm>
              <a:off x="4572817" y="1432548"/>
              <a:ext cx="334963" cy="257175"/>
            </a:xfrm>
            <a:custGeom>
              <a:avLst/>
              <a:gdLst>
                <a:gd name="T0" fmla="*/ 211 w 211"/>
                <a:gd name="T1" fmla="*/ 162 h 162"/>
                <a:gd name="T2" fmla="*/ 183 w 211"/>
                <a:gd name="T3" fmla="*/ 162 h 162"/>
                <a:gd name="T4" fmla="*/ 183 w 211"/>
                <a:gd name="T5" fmla="*/ 154 h 162"/>
                <a:gd name="T6" fmla="*/ 203 w 211"/>
                <a:gd name="T7" fmla="*/ 154 h 162"/>
                <a:gd name="T8" fmla="*/ 203 w 211"/>
                <a:gd name="T9" fmla="*/ 8 h 162"/>
                <a:gd name="T10" fmla="*/ 8 w 211"/>
                <a:gd name="T11" fmla="*/ 8 h 162"/>
                <a:gd name="T12" fmla="*/ 8 w 211"/>
                <a:gd name="T13" fmla="*/ 28 h 162"/>
                <a:gd name="T14" fmla="*/ 0 w 211"/>
                <a:gd name="T15" fmla="*/ 28 h 162"/>
                <a:gd name="T16" fmla="*/ 0 w 211"/>
                <a:gd name="T17" fmla="*/ 0 h 162"/>
                <a:gd name="T18" fmla="*/ 211 w 211"/>
                <a:gd name="T19" fmla="*/ 0 h 162"/>
                <a:gd name="T20" fmla="*/ 211 w 21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162">
                  <a:moveTo>
                    <a:pt x="211" y="162"/>
                  </a:moveTo>
                  <a:lnTo>
                    <a:pt x="183" y="162"/>
                  </a:lnTo>
                  <a:lnTo>
                    <a:pt x="183" y="154"/>
                  </a:lnTo>
                  <a:lnTo>
                    <a:pt x="203" y="154"/>
                  </a:lnTo>
                  <a:lnTo>
                    <a:pt x="203" y="8"/>
                  </a:lnTo>
                  <a:lnTo>
                    <a:pt x="8" y="8"/>
                  </a:lnTo>
                  <a:lnTo>
                    <a:pt x="8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211" y="0"/>
                  </a:lnTo>
                  <a:lnTo>
                    <a:pt x="211" y="1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78" name="Freeform 1743"/>
            <p:cNvSpPr>
              <a:spLocks noEditPoints="1"/>
            </p:cNvSpPr>
            <p:nvPr/>
          </p:nvSpPr>
          <p:spPr bwMode="auto">
            <a:xfrm>
              <a:off x="4536304" y="1470648"/>
              <a:ext cx="334963" cy="257175"/>
            </a:xfrm>
            <a:custGeom>
              <a:avLst/>
              <a:gdLst>
                <a:gd name="T0" fmla="*/ 211 w 211"/>
                <a:gd name="T1" fmla="*/ 162 h 162"/>
                <a:gd name="T2" fmla="*/ 0 w 211"/>
                <a:gd name="T3" fmla="*/ 162 h 162"/>
                <a:gd name="T4" fmla="*/ 0 w 211"/>
                <a:gd name="T5" fmla="*/ 0 h 162"/>
                <a:gd name="T6" fmla="*/ 211 w 211"/>
                <a:gd name="T7" fmla="*/ 0 h 162"/>
                <a:gd name="T8" fmla="*/ 211 w 211"/>
                <a:gd name="T9" fmla="*/ 162 h 162"/>
                <a:gd name="T10" fmla="*/ 8 w 211"/>
                <a:gd name="T11" fmla="*/ 154 h 162"/>
                <a:gd name="T12" fmla="*/ 202 w 211"/>
                <a:gd name="T13" fmla="*/ 154 h 162"/>
                <a:gd name="T14" fmla="*/ 202 w 211"/>
                <a:gd name="T15" fmla="*/ 8 h 162"/>
                <a:gd name="T16" fmla="*/ 8 w 211"/>
                <a:gd name="T17" fmla="*/ 8 h 162"/>
                <a:gd name="T18" fmla="*/ 8 w 211"/>
                <a:gd name="T19" fmla="*/ 15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62">
                  <a:moveTo>
                    <a:pt x="211" y="162"/>
                  </a:moveTo>
                  <a:lnTo>
                    <a:pt x="0" y="162"/>
                  </a:lnTo>
                  <a:lnTo>
                    <a:pt x="0" y="0"/>
                  </a:lnTo>
                  <a:lnTo>
                    <a:pt x="211" y="0"/>
                  </a:lnTo>
                  <a:lnTo>
                    <a:pt x="211" y="162"/>
                  </a:lnTo>
                  <a:close/>
                  <a:moveTo>
                    <a:pt x="8" y="154"/>
                  </a:moveTo>
                  <a:lnTo>
                    <a:pt x="202" y="154"/>
                  </a:lnTo>
                  <a:lnTo>
                    <a:pt x="202" y="8"/>
                  </a:lnTo>
                  <a:lnTo>
                    <a:pt x="8" y="8"/>
                  </a:lnTo>
                  <a:lnTo>
                    <a:pt x="8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79" name="Freeform 1744"/>
            <p:cNvSpPr>
              <a:spLocks noEditPoints="1"/>
            </p:cNvSpPr>
            <p:nvPr/>
          </p:nvSpPr>
          <p:spPr bwMode="auto">
            <a:xfrm>
              <a:off x="4679179" y="1513511"/>
              <a:ext cx="63500" cy="65088"/>
            </a:xfrm>
            <a:custGeom>
              <a:avLst/>
              <a:gdLst>
                <a:gd name="T0" fmla="*/ 38 w 77"/>
                <a:gd name="T1" fmla="*/ 77 h 77"/>
                <a:gd name="T2" fmla="*/ 0 w 77"/>
                <a:gd name="T3" fmla="*/ 38 h 77"/>
                <a:gd name="T4" fmla="*/ 38 w 77"/>
                <a:gd name="T5" fmla="*/ 0 h 77"/>
                <a:gd name="T6" fmla="*/ 77 w 77"/>
                <a:gd name="T7" fmla="*/ 38 h 77"/>
                <a:gd name="T8" fmla="*/ 38 w 77"/>
                <a:gd name="T9" fmla="*/ 77 h 77"/>
                <a:gd name="T10" fmla="*/ 38 w 77"/>
                <a:gd name="T11" fmla="*/ 15 h 77"/>
                <a:gd name="T12" fmla="*/ 15 w 77"/>
                <a:gd name="T13" fmla="*/ 38 h 77"/>
                <a:gd name="T14" fmla="*/ 38 w 77"/>
                <a:gd name="T15" fmla="*/ 61 h 77"/>
                <a:gd name="T16" fmla="*/ 61 w 77"/>
                <a:gd name="T17" fmla="*/ 38 h 77"/>
                <a:gd name="T18" fmla="*/ 38 w 77"/>
                <a:gd name="T19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77">
                  <a:moveTo>
                    <a:pt x="38" y="77"/>
                  </a:moveTo>
                  <a:cubicBezTo>
                    <a:pt x="17" y="77"/>
                    <a:pt x="0" y="60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60" y="0"/>
                    <a:pt x="77" y="17"/>
                    <a:pt x="77" y="38"/>
                  </a:cubicBezTo>
                  <a:cubicBezTo>
                    <a:pt x="77" y="60"/>
                    <a:pt x="60" y="77"/>
                    <a:pt x="38" y="77"/>
                  </a:cubicBezTo>
                  <a:close/>
                  <a:moveTo>
                    <a:pt x="38" y="15"/>
                  </a:moveTo>
                  <a:cubicBezTo>
                    <a:pt x="26" y="15"/>
                    <a:pt x="15" y="26"/>
                    <a:pt x="15" y="38"/>
                  </a:cubicBezTo>
                  <a:cubicBezTo>
                    <a:pt x="15" y="51"/>
                    <a:pt x="26" y="61"/>
                    <a:pt x="38" y="61"/>
                  </a:cubicBezTo>
                  <a:cubicBezTo>
                    <a:pt x="51" y="61"/>
                    <a:pt x="61" y="51"/>
                    <a:pt x="61" y="38"/>
                  </a:cubicBezTo>
                  <a:cubicBezTo>
                    <a:pt x="61" y="26"/>
                    <a:pt x="51" y="15"/>
                    <a:pt x="3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80" name="Freeform 1745"/>
            <p:cNvSpPr>
              <a:spLocks/>
            </p:cNvSpPr>
            <p:nvPr/>
          </p:nvSpPr>
          <p:spPr bwMode="auto">
            <a:xfrm>
              <a:off x="4747442" y="1570661"/>
              <a:ext cx="61913" cy="39688"/>
            </a:xfrm>
            <a:custGeom>
              <a:avLst/>
              <a:gdLst>
                <a:gd name="T0" fmla="*/ 19 w 39"/>
                <a:gd name="T1" fmla="*/ 25 h 25"/>
                <a:gd name="T2" fmla="*/ 0 w 39"/>
                <a:gd name="T3" fmla="*/ 6 h 25"/>
                <a:gd name="T4" fmla="*/ 6 w 39"/>
                <a:gd name="T5" fmla="*/ 0 h 25"/>
                <a:gd name="T6" fmla="*/ 19 w 39"/>
                <a:gd name="T7" fmla="*/ 14 h 25"/>
                <a:gd name="T8" fmla="*/ 34 w 39"/>
                <a:gd name="T9" fmla="*/ 0 h 25"/>
                <a:gd name="T10" fmla="*/ 39 w 39"/>
                <a:gd name="T11" fmla="*/ 6 h 25"/>
                <a:gd name="T12" fmla="*/ 19 w 3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19" y="25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9" y="14"/>
                  </a:lnTo>
                  <a:lnTo>
                    <a:pt x="34" y="0"/>
                  </a:lnTo>
                  <a:lnTo>
                    <a:pt x="39" y="6"/>
                  </a:lnTo>
                  <a:lnTo>
                    <a:pt x="19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81" name="Freeform 1746"/>
            <p:cNvSpPr>
              <a:spLocks noEditPoints="1"/>
            </p:cNvSpPr>
            <p:nvPr/>
          </p:nvSpPr>
          <p:spPr bwMode="auto">
            <a:xfrm>
              <a:off x="4555354" y="1538911"/>
              <a:ext cx="285750" cy="160338"/>
            </a:xfrm>
            <a:custGeom>
              <a:avLst/>
              <a:gdLst>
                <a:gd name="T0" fmla="*/ 180 w 180"/>
                <a:gd name="T1" fmla="*/ 101 h 101"/>
                <a:gd name="T2" fmla="*/ 0 w 180"/>
                <a:gd name="T3" fmla="*/ 101 h 101"/>
                <a:gd name="T4" fmla="*/ 62 w 180"/>
                <a:gd name="T5" fmla="*/ 39 h 101"/>
                <a:gd name="T6" fmla="*/ 82 w 180"/>
                <a:gd name="T7" fmla="*/ 59 h 101"/>
                <a:gd name="T8" fmla="*/ 140 w 180"/>
                <a:gd name="T9" fmla="*/ 0 h 101"/>
                <a:gd name="T10" fmla="*/ 180 w 180"/>
                <a:gd name="T11" fmla="*/ 40 h 101"/>
                <a:gd name="T12" fmla="*/ 180 w 180"/>
                <a:gd name="T13" fmla="*/ 101 h 101"/>
                <a:gd name="T14" fmla="*/ 19 w 180"/>
                <a:gd name="T15" fmla="*/ 92 h 101"/>
                <a:gd name="T16" fmla="*/ 172 w 180"/>
                <a:gd name="T17" fmla="*/ 92 h 101"/>
                <a:gd name="T18" fmla="*/ 172 w 180"/>
                <a:gd name="T19" fmla="*/ 43 h 101"/>
                <a:gd name="T20" fmla="*/ 140 w 180"/>
                <a:gd name="T21" fmla="*/ 12 h 101"/>
                <a:gd name="T22" fmla="*/ 71 w 180"/>
                <a:gd name="T23" fmla="*/ 81 h 101"/>
                <a:gd name="T24" fmla="*/ 65 w 180"/>
                <a:gd name="T25" fmla="*/ 76 h 101"/>
                <a:gd name="T26" fmla="*/ 76 w 180"/>
                <a:gd name="T27" fmla="*/ 65 h 101"/>
                <a:gd name="T28" fmla="*/ 62 w 180"/>
                <a:gd name="T29" fmla="*/ 50 h 101"/>
                <a:gd name="T30" fmla="*/ 19 w 180"/>
                <a:gd name="T31" fmla="*/ 9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0" h="101">
                  <a:moveTo>
                    <a:pt x="180" y="101"/>
                  </a:moveTo>
                  <a:lnTo>
                    <a:pt x="0" y="101"/>
                  </a:lnTo>
                  <a:lnTo>
                    <a:pt x="62" y="39"/>
                  </a:lnTo>
                  <a:lnTo>
                    <a:pt x="82" y="59"/>
                  </a:lnTo>
                  <a:lnTo>
                    <a:pt x="140" y="0"/>
                  </a:lnTo>
                  <a:lnTo>
                    <a:pt x="180" y="40"/>
                  </a:lnTo>
                  <a:lnTo>
                    <a:pt x="180" y="101"/>
                  </a:lnTo>
                  <a:close/>
                  <a:moveTo>
                    <a:pt x="19" y="92"/>
                  </a:moveTo>
                  <a:lnTo>
                    <a:pt x="172" y="92"/>
                  </a:lnTo>
                  <a:lnTo>
                    <a:pt x="172" y="43"/>
                  </a:lnTo>
                  <a:lnTo>
                    <a:pt x="140" y="12"/>
                  </a:lnTo>
                  <a:lnTo>
                    <a:pt x="71" y="81"/>
                  </a:lnTo>
                  <a:lnTo>
                    <a:pt x="65" y="76"/>
                  </a:lnTo>
                  <a:lnTo>
                    <a:pt x="76" y="65"/>
                  </a:lnTo>
                  <a:lnTo>
                    <a:pt x="62" y="50"/>
                  </a:lnTo>
                  <a:lnTo>
                    <a:pt x="19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0" name="Группа 3899"/>
          <p:cNvGrpSpPr/>
          <p:nvPr/>
        </p:nvGrpSpPr>
        <p:grpSpPr>
          <a:xfrm>
            <a:off x="7028295" y="1458269"/>
            <a:ext cx="269081" cy="269081"/>
            <a:chOff x="7874817" y="778498"/>
            <a:chExt cx="358775" cy="358775"/>
          </a:xfrm>
          <a:solidFill>
            <a:schemeClr val="accent1"/>
          </a:solidFill>
        </p:grpSpPr>
        <p:sp>
          <p:nvSpPr>
            <p:cNvPr id="2188" name="Freeform 1753"/>
            <p:cNvSpPr>
              <a:spLocks noEditPoints="1"/>
            </p:cNvSpPr>
            <p:nvPr/>
          </p:nvSpPr>
          <p:spPr bwMode="auto">
            <a:xfrm>
              <a:off x="7874817" y="778498"/>
              <a:ext cx="358775" cy="358775"/>
            </a:xfrm>
            <a:custGeom>
              <a:avLst/>
              <a:gdLst>
                <a:gd name="T0" fmla="*/ 215 w 430"/>
                <a:gd name="T1" fmla="*/ 430 h 430"/>
                <a:gd name="T2" fmla="*/ 0 w 430"/>
                <a:gd name="T3" fmla="*/ 215 h 430"/>
                <a:gd name="T4" fmla="*/ 215 w 430"/>
                <a:gd name="T5" fmla="*/ 0 h 430"/>
                <a:gd name="T6" fmla="*/ 430 w 430"/>
                <a:gd name="T7" fmla="*/ 215 h 430"/>
                <a:gd name="T8" fmla="*/ 215 w 430"/>
                <a:gd name="T9" fmla="*/ 430 h 430"/>
                <a:gd name="T10" fmla="*/ 215 w 430"/>
                <a:gd name="T11" fmla="*/ 15 h 430"/>
                <a:gd name="T12" fmla="*/ 16 w 430"/>
                <a:gd name="T13" fmla="*/ 215 h 430"/>
                <a:gd name="T14" fmla="*/ 215 w 430"/>
                <a:gd name="T15" fmla="*/ 414 h 430"/>
                <a:gd name="T16" fmla="*/ 415 w 430"/>
                <a:gd name="T17" fmla="*/ 215 h 430"/>
                <a:gd name="T18" fmla="*/ 215 w 430"/>
                <a:gd name="T19" fmla="*/ 1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0" h="430">
                  <a:moveTo>
                    <a:pt x="215" y="430"/>
                  </a:moveTo>
                  <a:cubicBezTo>
                    <a:pt x="97" y="430"/>
                    <a:pt x="0" y="333"/>
                    <a:pt x="0" y="215"/>
                  </a:cubicBezTo>
                  <a:cubicBezTo>
                    <a:pt x="0" y="96"/>
                    <a:pt x="97" y="0"/>
                    <a:pt x="215" y="0"/>
                  </a:cubicBezTo>
                  <a:cubicBezTo>
                    <a:pt x="334" y="0"/>
                    <a:pt x="430" y="96"/>
                    <a:pt x="430" y="215"/>
                  </a:cubicBezTo>
                  <a:cubicBezTo>
                    <a:pt x="430" y="333"/>
                    <a:pt x="334" y="430"/>
                    <a:pt x="215" y="430"/>
                  </a:cubicBezTo>
                  <a:close/>
                  <a:moveTo>
                    <a:pt x="215" y="15"/>
                  </a:moveTo>
                  <a:cubicBezTo>
                    <a:pt x="105" y="15"/>
                    <a:pt x="16" y="105"/>
                    <a:pt x="16" y="215"/>
                  </a:cubicBezTo>
                  <a:cubicBezTo>
                    <a:pt x="16" y="325"/>
                    <a:pt x="105" y="414"/>
                    <a:pt x="215" y="414"/>
                  </a:cubicBezTo>
                  <a:cubicBezTo>
                    <a:pt x="325" y="414"/>
                    <a:pt x="415" y="325"/>
                    <a:pt x="415" y="215"/>
                  </a:cubicBezTo>
                  <a:cubicBezTo>
                    <a:pt x="415" y="105"/>
                    <a:pt x="325" y="15"/>
                    <a:pt x="2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89" name="Freeform 1754"/>
            <p:cNvSpPr>
              <a:spLocks noEditPoints="1"/>
            </p:cNvSpPr>
            <p:nvPr/>
          </p:nvSpPr>
          <p:spPr bwMode="auto">
            <a:xfrm>
              <a:off x="7917679" y="821361"/>
              <a:ext cx="273050" cy="273050"/>
            </a:xfrm>
            <a:custGeom>
              <a:avLst/>
              <a:gdLst>
                <a:gd name="T0" fmla="*/ 141 w 326"/>
                <a:gd name="T1" fmla="*/ 310 h 327"/>
                <a:gd name="T2" fmla="*/ 172 w 326"/>
                <a:gd name="T3" fmla="*/ 327 h 327"/>
                <a:gd name="T4" fmla="*/ 188 w 326"/>
                <a:gd name="T5" fmla="*/ 325 h 327"/>
                <a:gd name="T6" fmla="*/ 107 w 326"/>
                <a:gd name="T7" fmla="*/ 317 h 327"/>
                <a:gd name="T8" fmla="*/ 123 w 326"/>
                <a:gd name="T9" fmla="*/ 322 h 327"/>
                <a:gd name="T10" fmla="*/ 215 w 326"/>
                <a:gd name="T11" fmla="*/ 302 h 327"/>
                <a:gd name="T12" fmla="*/ 92 w 326"/>
                <a:gd name="T13" fmla="*/ 310 h 327"/>
                <a:gd name="T14" fmla="*/ 98 w 326"/>
                <a:gd name="T15" fmla="*/ 296 h 327"/>
                <a:gd name="T16" fmla="*/ 228 w 326"/>
                <a:gd name="T17" fmla="*/ 296 h 327"/>
                <a:gd name="T18" fmla="*/ 235 w 326"/>
                <a:gd name="T19" fmla="*/ 310 h 327"/>
                <a:gd name="T20" fmla="*/ 62 w 326"/>
                <a:gd name="T21" fmla="*/ 271 h 327"/>
                <a:gd name="T22" fmla="*/ 263 w 326"/>
                <a:gd name="T23" fmla="*/ 293 h 327"/>
                <a:gd name="T24" fmla="*/ 276 w 326"/>
                <a:gd name="T25" fmla="*/ 282 h 327"/>
                <a:gd name="T26" fmla="*/ 29 w 326"/>
                <a:gd name="T27" fmla="*/ 257 h 327"/>
                <a:gd name="T28" fmla="*/ 40 w 326"/>
                <a:gd name="T29" fmla="*/ 270 h 327"/>
                <a:gd name="T30" fmla="*/ 285 w 326"/>
                <a:gd name="T31" fmla="*/ 248 h 327"/>
                <a:gd name="T32" fmla="*/ 21 w 326"/>
                <a:gd name="T33" fmla="*/ 243 h 327"/>
                <a:gd name="T34" fmla="*/ 34 w 326"/>
                <a:gd name="T35" fmla="*/ 235 h 327"/>
                <a:gd name="T36" fmla="*/ 292 w 326"/>
                <a:gd name="T37" fmla="*/ 235 h 327"/>
                <a:gd name="T38" fmla="*/ 306 w 326"/>
                <a:gd name="T39" fmla="*/ 243 h 327"/>
                <a:gd name="T40" fmla="*/ 19 w 326"/>
                <a:gd name="T41" fmla="*/ 194 h 327"/>
                <a:gd name="T42" fmla="*/ 319 w 326"/>
                <a:gd name="T43" fmla="*/ 212 h 327"/>
                <a:gd name="T44" fmla="*/ 323 w 326"/>
                <a:gd name="T45" fmla="*/ 196 h 327"/>
                <a:gd name="T46" fmla="*/ 0 w 326"/>
                <a:gd name="T47" fmla="*/ 164 h 327"/>
                <a:gd name="T48" fmla="*/ 1 w 326"/>
                <a:gd name="T49" fmla="*/ 180 h 327"/>
                <a:gd name="T50" fmla="*/ 311 w 326"/>
                <a:gd name="T51" fmla="*/ 164 h 327"/>
                <a:gd name="T52" fmla="*/ 326 w 326"/>
                <a:gd name="T53" fmla="*/ 164 h 327"/>
                <a:gd name="T54" fmla="*/ 1 w 326"/>
                <a:gd name="T55" fmla="*/ 147 h 327"/>
                <a:gd name="T56" fmla="*/ 16 w 326"/>
                <a:gd name="T57" fmla="*/ 149 h 327"/>
                <a:gd name="T58" fmla="*/ 323 w 326"/>
                <a:gd name="T59" fmla="*/ 130 h 327"/>
                <a:gd name="T60" fmla="*/ 22 w 326"/>
                <a:gd name="T61" fmla="*/ 120 h 327"/>
                <a:gd name="T62" fmla="*/ 27 w 326"/>
                <a:gd name="T63" fmla="*/ 106 h 327"/>
                <a:gd name="T64" fmla="*/ 299 w 326"/>
                <a:gd name="T65" fmla="*/ 105 h 327"/>
                <a:gd name="T66" fmla="*/ 304 w 326"/>
                <a:gd name="T67" fmla="*/ 119 h 327"/>
                <a:gd name="T68" fmla="*/ 29 w 326"/>
                <a:gd name="T69" fmla="*/ 71 h 327"/>
                <a:gd name="T70" fmla="*/ 292 w 326"/>
                <a:gd name="T71" fmla="*/ 91 h 327"/>
                <a:gd name="T72" fmla="*/ 306 w 326"/>
                <a:gd name="T73" fmla="*/ 84 h 327"/>
                <a:gd name="T74" fmla="*/ 39 w 326"/>
                <a:gd name="T75" fmla="*/ 58 h 327"/>
                <a:gd name="T76" fmla="*/ 51 w 326"/>
                <a:gd name="T77" fmla="*/ 68 h 327"/>
                <a:gd name="T78" fmla="*/ 275 w 326"/>
                <a:gd name="T79" fmla="*/ 45 h 327"/>
                <a:gd name="T80" fmla="*/ 73 w 326"/>
                <a:gd name="T81" fmla="*/ 47 h 327"/>
                <a:gd name="T82" fmla="*/ 85 w 326"/>
                <a:gd name="T83" fmla="*/ 38 h 327"/>
                <a:gd name="T84" fmla="*/ 241 w 326"/>
                <a:gd name="T85" fmla="*/ 38 h 327"/>
                <a:gd name="T86" fmla="*/ 253 w 326"/>
                <a:gd name="T87" fmla="*/ 46 h 327"/>
                <a:gd name="T88" fmla="*/ 106 w 326"/>
                <a:gd name="T89" fmla="*/ 11 h 327"/>
                <a:gd name="T90" fmla="*/ 228 w 326"/>
                <a:gd name="T91" fmla="*/ 31 h 327"/>
                <a:gd name="T92" fmla="*/ 235 w 326"/>
                <a:gd name="T93" fmla="*/ 17 h 327"/>
                <a:gd name="T94" fmla="*/ 122 w 326"/>
                <a:gd name="T95" fmla="*/ 6 h 327"/>
                <a:gd name="T96" fmla="*/ 126 w 326"/>
                <a:gd name="T97" fmla="*/ 21 h 327"/>
                <a:gd name="T98" fmla="*/ 187 w 326"/>
                <a:gd name="T99" fmla="*/ 2 h 327"/>
                <a:gd name="T100" fmla="*/ 155 w 326"/>
                <a:gd name="T101" fmla="*/ 16 h 327"/>
                <a:gd name="T102" fmla="*/ 170 w 326"/>
                <a:gd name="T103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6" h="327">
                  <a:moveTo>
                    <a:pt x="155" y="327"/>
                  </a:moveTo>
                  <a:cubicBezTo>
                    <a:pt x="150" y="326"/>
                    <a:pt x="144" y="326"/>
                    <a:pt x="139" y="325"/>
                  </a:cubicBezTo>
                  <a:cubicBezTo>
                    <a:pt x="141" y="310"/>
                    <a:pt x="141" y="310"/>
                    <a:pt x="141" y="310"/>
                  </a:cubicBezTo>
                  <a:cubicBezTo>
                    <a:pt x="146" y="310"/>
                    <a:pt x="151" y="311"/>
                    <a:pt x="156" y="311"/>
                  </a:cubicBezTo>
                  <a:lnTo>
                    <a:pt x="155" y="327"/>
                  </a:lnTo>
                  <a:close/>
                  <a:moveTo>
                    <a:pt x="172" y="327"/>
                  </a:moveTo>
                  <a:cubicBezTo>
                    <a:pt x="171" y="311"/>
                    <a:pt x="171" y="311"/>
                    <a:pt x="171" y="311"/>
                  </a:cubicBezTo>
                  <a:cubicBezTo>
                    <a:pt x="176" y="311"/>
                    <a:pt x="181" y="310"/>
                    <a:pt x="186" y="310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3" y="326"/>
                    <a:pt x="177" y="326"/>
                    <a:pt x="172" y="327"/>
                  </a:cubicBezTo>
                  <a:close/>
                  <a:moveTo>
                    <a:pt x="123" y="322"/>
                  </a:moveTo>
                  <a:cubicBezTo>
                    <a:pt x="117" y="320"/>
                    <a:pt x="112" y="319"/>
                    <a:pt x="107" y="317"/>
                  </a:cubicBezTo>
                  <a:cubicBezTo>
                    <a:pt x="112" y="302"/>
                    <a:pt x="112" y="302"/>
                    <a:pt x="112" y="302"/>
                  </a:cubicBezTo>
                  <a:cubicBezTo>
                    <a:pt x="117" y="304"/>
                    <a:pt x="122" y="305"/>
                    <a:pt x="126" y="307"/>
                  </a:cubicBezTo>
                  <a:lnTo>
                    <a:pt x="123" y="322"/>
                  </a:lnTo>
                  <a:close/>
                  <a:moveTo>
                    <a:pt x="204" y="322"/>
                  </a:moveTo>
                  <a:cubicBezTo>
                    <a:pt x="200" y="307"/>
                    <a:pt x="200" y="307"/>
                    <a:pt x="200" y="307"/>
                  </a:cubicBezTo>
                  <a:cubicBezTo>
                    <a:pt x="205" y="305"/>
                    <a:pt x="210" y="304"/>
                    <a:pt x="215" y="302"/>
                  </a:cubicBezTo>
                  <a:cubicBezTo>
                    <a:pt x="220" y="317"/>
                    <a:pt x="220" y="317"/>
                    <a:pt x="220" y="317"/>
                  </a:cubicBezTo>
                  <a:cubicBezTo>
                    <a:pt x="215" y="319"/>
                    <a:pt x="210" y="320"/>
                    <a:pt x="204" y="322"/>
                  </a:cubicBezTo>
                  <a:close/>
                  <a:moveTo>
                    <a:pt x="92" y="310"/>
                  </a:moveTo>
                  <a:cubicBezTo>
                    <a:pt x="87" y="308"/>
                    <a:pt x="82" y="305"/>
                    <a:pt x="77" y="302"/>
                  </a:cubicBezTo>
                  <a:cubicBezTo>
                    <a:pt x="85" y="289"/>
                    <a:pt x="85" y="289"/>
                    <a:pt x="85" y="289"/>
                  </a:cubicBezTo>
                  <a:cubicBezTo>
                    <a:pt x="90" y="292"/>
                    <a:pt x="94" y="294"/>
                    <a:pt x="98" y="296"/>
                  </a:cubicBezTo>
                  <a:lnTo>
                    <a:pt x="92" y="310"/>
                  </a:lnTo>
                  <a:close/>
                  <a:moveTo>
                    <a:pt x="235" y="310"/>
                  </a:moveTo>
                  <a:cubicBezTo>
                    <a:pt x="228" y="296"/>
                    <a:pt x="228" y="296"/>
                    <a:pt x="228" y="296"/>
                  </a:cubicBezTo>
                  <a:cubicBezTo>
                    <a:pt x="233" y="294"/>
                    <a:pt x="237" y="292"/>
                    <a:pt x="241" y="289"/>
                  </a:cubicBezTo>
                  <a:cubicBezTo>
                    <a:pt x="250" y="302"/>
                    <a:pt x="250" y="302"/>
                    <a:pt x="250" y="302"/>
                  </a:cubicBezTo>
                  <a:cubicBezTo>
                    <a:pt x="245" y="305"/>
                    <a:pt x="240" y="308"/>
                    <a:pt x="235" y="310"/>
                  </a:cubicBezTo>
                  <a:close/>
                  <a:moveTo>
                    <a:pt x="64" y="293"/>
                  </a:moveTo>
                  <a:cubicBezTo>
                    <a:pt x="59" y="289"/>
                    <a:pt x="55" y="286"/>
                    <a:pt x="51" y="282"/>
                  </a:cubicBezTo>
                  <a:cubicBezTo>
                    <a:pt x="62" y="271"/>
                    <a:pt x="62" y="271"/>
                    <a:pt x="62" y="271"/>
                  </a:cubicBezTo>
                  <a:cubicBezTo>
                    <a:pt x="65" y="274"/>
                    <a:pt x="69" y="277"/>
                    <a:pt x="73" y="281"/>
                  </a:cubicBezTo>
                  <a:lnTo>
                    <a:pt x="64" y="293"/>
                  </a:lnTo>
                  <a:close/>
                  <a:moveTo>
                    <a:pt x="263" y="293"/>
                  </a:moveTo>
                  <a:cubicBezTo>
                    <a:pt x="254" y="280"/>
                    <a:pt x="254" y="280"/>
                    <a:pt x="254" y="280"/>
                  </a:cubicBezTo>
                  <a:cubicBezTo>
                    <a:pt x="258" y="277"/>
                    <a:pt x="261" y="274"/>
                    <a:pt x="265" y="271"/>
                  </a:cubicBezTo>
                  <a:cubicBezTo>
                    <a:pt x="276" y="282"/>
                    <a:pt x="276" y="282"/>
                    <a:pt x="276" y="282"/>
                  </a:cubicBezTo>
                  <a:cubicBezTo>
                    <a:pt x="272" y="286"/>
                    <a:pt x="268" y="289"/>
                    <a:pt x="263" y="293"/>
                  </a:cubicBezTo>
                  <a:close/>
                  <a:moveTo>
                    <a:pt x="40" y="270"/>
                  </a:moveTo>
                  <a:cubicBezTo>
                    <a:pt x="36" y="266"/>
                    <a:pt x="33" y="262"/>
                    <a:pt x="29" y="257"/>
                  </a:cubicBezTo>
                  <a:cubicBezTo>
                    <a:pt x="42" y="248"/>
                    <a:pt x="42" y="248"/>
                    <a:pt x="42" y="248"/>
                  </a:cubicBezTo>
                  <a:cubicBezTo>
                    <a:pt x="45" y="252"/>
                    <a:pt x="48" y="256"/>
                    <a:pt x="51" y="260"/>
                  </a:cubicBezTo>
                  <a:lnTo>
                    <a:pt x="40" y="270"/>
                  </a:lnTo>
                  <a:close/>
                  <a:moveTo>
                    <a:pt x="287" y="270"/>
                  </a:moveTo>
                  <a:cubicBezTo>
                    <a:pt x="275" y="260"/>
                    <a:pt x="275" y="260"/>
                    <a:pt x="275" y="260"/>
                  </a:cubicBezTo>
                  <a:cubicBezTo>
                    <a:pt x="279" y="256"/>
                    <a:pt x="282" y="252"/>
                    <a:pt x="285" y="248"/>
                  </a:cubicBezTo>
                  <a:cubicBezTo>
                    <a:pt x="297" y="257"/>
                    <a:pt x="297" y="257"/>
                    <a:pt x="297" y="257"/>
                  </a:cubicBezTo>
                  <a:cubicBezTo>
                    <a:pt x="294" y="261"/>
                    <a:pt x="291" y="266"/>
                    <a:pt x="287" y="270"/>
                  </a:cubicBezTo>
                  <a:close/>
                  <a:moveTo>
                    <a:pt x="21" y="243"/>
                  </a:moveTo>
                  <a:cubicBezTo>
                    <a:pt x="18" y="238"/>
                    <a:pt x="16" y="233"/>
                    <a:pt x="13" y="228"/>
                  </a:cubicBezTo>
                  <a:cubicBezTo>
                    <a:pt x="28" y="222"/>
                    <a:pt x="28" y="222"/>
                    <a:pt x="28" y="222"/>
                  </a:cubicBezTo>
                  <a:cubicBezTo>
                    <a:pt x="30" y="227"/>
                    <a:pt x="32" y="231"/>
                    <a:pt x="34" y="235"/>
                  </a:cubicBezTo>
                  <a:lnTo>
                    <a:pt x="21" y="243"/>
                  </a:lnTo>
                  <a:close/>
                  <a:moveTo>
                    <a:pt x="306" y="243"/>
                  </a:moveTo>
                  <a:cubicBezTo>
                    <a:pt x="292" y="235"/>
                    <a:pt x="292" y="235"/>
                    <a:pt x="292" y="235"/>
                  </a:cubicBezTo>
                  <a:cubicBezTo>
                    <a:pt x="295" y="231"/>
                    <a:pt x="297" y="226"/>
                    <a:pt x="299" y="222"/>
                  </a:cubicBezTo>
                  <a:cubicBezTo>
                    <a:pt x="313" y="228"/>
                    <a:pt x="313" y="228"/>
                    <a:pt x="313" y="228"/>
                  </a:cubicBezTo>
                  <a:cubicBezTo>
                    <a:pt x="311" y="233"/>
                    <a:pt x="309" y="238"/>
                    <a:pt x="306" y="243"/>
                  </a:cubicBezTo>
                  <a:close/>
                  <a:moveTo>
                    <a:pt x="8" y="213"/>
                  </a:moveTo>
                  <a:cubicBezTo>
                    <a:pt x="6" y="208"/>
                    <a:pt x="5" y="202"/>
                    <a:pt x="3" y="197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198"/>
                    <a:pt x="21" y="203"/>
                    <a:pt x="22" y="208"/>
                  </a:cubicBezTo>
                  <a:lnTo>
                    <a:pt x="8" y="213"/>
                  </a:lnTo>
                  <a:close/>
                  <a:moveTo>
                    <a:pt x="319" y="212"/>
                  </a:moveTo>
                  <a:cubicBezTo>
                    <a:pt x="304" y="208"/>
                    <a:pt x="304" y="208"/>
                    <a:pt x="304" y="208"/>
                  </a:cubicBezTo>
                  <a:cubicBezTo>
                    <a:pt x="306" y="203"/>
                    <a:pt x="307" y="198"/>
                    <a:pt x="308" y="193"/>
                  </a:cubicBezTo>
                  <a:cubicBezTo>
                    <a:pt x="323" y="196"/>
                    <a:pt x="323" y="196"/>
                    <a:pt x="323" y="196"/>
                  </a:cubicBezTo>
                  <a:cubicBezTo>
                    <a:pt x="322" y="202"/>
                    <a:pt x="321" y="207"/>
                    <a:pt x="319" y="212"/>
                  </a:cubicBezTo>
                  <a:close/>
                  <a:moveTo>
                    <a:pt x="1" y="180"/>
                  </a:moveTo>
                  <a:cubicBezTo>
                    <a:pt x="0" y="175"/>
                    <a:pt x="0" y="169"/>
                    <a:pt x="0" y="164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6" y="169"/>
                    <a:pt x="16" y="174"/>
                    <a:pt x="16" y="179"/>
                  </a:cubicBezTo>
                  <a:lnTo>
                    <a:pt x="1" y="180"/>
                  </a:lnTo>
                  <a:close/>
                  <a:moveTo>
                    <a:pt x="326" y="180"/>
                  </a:moveTo>
                  <a:cubicBezTo>
                    <a:pt x="310" y="179"/>
                    <a:pt x="310" y="179"/>
                    <a:pt x="310" y="179"/>
                  </a:cubicBezTo>
                  <a:cubicBezTo>
                    <a:pt x="311" y="174"/>
                    <a:pt x="311" y="169"/>
                    <a:pt x="311" y="164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26" y="163"/>
                    <a:pt x="326" y="163"/>
                    <a:pt x="326" y="163"/>
                  </a:cubicBezTo>
                  <a:cubicBezTo>
                    <a:pt x="326" y="164"/>
                    <a:pt x="326" y="164"/>
                    <a:pt x="326" y="164"/>
                  </a:cubicBezTo>
                  <a:cubicBezTo>
                    <a:pt x="326" y="169"/>
                    <a:pt x="326" y="175"/>
                    <a:pt x="326" y="180"/>
                  </a:cubicBezTo>
                  <a:close/>
                  <a:moveTo>
                    <a:pt x="16" y="149"/>
                  </a:moveTo>
                  <a:cubicBezTo>
                    <a:pt x="1" y="147"/>
                    <a:pt x="1" y="147"/>
                    <a:pt x="1" y="147"/>
                  </a:cubicBezTo>
                  <a:cubicBezTo>
                    <a:pt x="1" y="142"/>
                    <a:pt x="2" y="136"/>
                    <a:pt x="3" y="131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18" y="139"/>
                    <a:pt x="17" y="144"/>
                    <a:pt x="16" y="149"/>
                  </a:cubicBezTo>
                  <a:close/>
                  <a:moveTo>
                    <a:pt x="310" y="148"/>
                  </a:moveTo>
                  <a:cubicBezTo>
                    <a:pt x="310" y="143"/>
                    <a:pt x="309" y="138"/>
                    <a:pt x="308" y="133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4" y="135"/>
                    <a:pt x="325" y="141"/>
                    <a:pt x="326" y="146"/>
                  </a:cubicBezTo>
                  <a:lnTo>
                    <a:pt x="310" y="148"/>
                  </a:lnTo>
                  <a:close/>
                  <a:moveTo>
                    <a:pt x="22" y="120"/>
                  </a:moveTo>
                  <a:cubicBezTo>
                    <a:pt x="7" y="115"/>
                    <a:pt x="7" y="115"/>
                    <a:pt x="7" y="115"/>
                  </a:cubicBezTo>
                  <a:cubicBezTo>
                    <a:pt x="9" y="110"/>
                    <a:pt x="11" y="105"/>
                    <a:pt x="13" y="100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5" y="110"/>
                    <a:pt x="24" y="115"/>
                    <a:pt x="22" y="120"/>
                  </a:cubicBezTo>
                  <a:close/>
                  <a:moveTo>
                    <a:pt x="304" y="119"/>
                  </a:moveTo>
                  <a:cubicBezTo>
                    <a:pt x="303" y="114"/>
                    <a:pt x="301" y="109"/>
                    <a:pt x="299" y="105"/>
                  </a:cubicBezTo>
                  <a:cubicBezTo>
                    <a:pt x="313" y="99"/>
                    <a:pt x="313" y="99"/>
                    <a:pt x="313" y="99"/>
                  </a:cubicBezTo>
                  <a:cubicBezTo>
                    <a:pt x="315" y="104"/>
                    <a:pt x="317" y="109"/>
                    <a:pt x="319" y="114"/>
                  </a:cubicBezTo>
                  <a:lnTo>
                    <a:pt x="304" y="119"/>
                  </a:lnTo>
                  <a:close/>
                  <a:moveTo>
                    <a:pt x="34" y="92"/>
                  </a:moveTo>
                  <a:cubicBezTo>
                    <a:pt x="20" y="85"/>
                    <a:pt x="20" y="85"/>
                    <a:pt x="20" y="85"/>
                  </a:cubicBezTo>
                  <a:cubicBezTo>
                    <a:pt x="23" y="80"/>
                    <a:pt x="26" y="75"/>
                    <a:pt x="29" y="7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39" y="84"/>
                    <a:pt x="36" y="88"/>
                    <a:pt x="34" y="92"/>
                  </a:cubicBezTo>
                  <a:close/>
                  <a:moveTo>
                    <a:pt x="292" y="91"/>
                  </a:moveTo>
                  <a:cubicBezTo>
                    <a:pt x="290" y="87"/>
                    <a:pt x="287" y="83"/>
                    <a:pt x="284" y="79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300" y="74"/>
                    <a:pt x="303" y="79"/>
                    <a:pt x="306" y="84"/>
                  </a:cubicBezTo>
                  <a:lnTo>
                    <a:pt x="292" y="91"/>
                  </a:lnTo>
                  <a:close/>
                  <a:moveTo>
                    <a:pt x="51" y="68"/>
                  </a:moveTo>
                  <a:cubicBezTo>
                    <a:pt x="39" y="58"/>
                    <a:pt x="39" y="58"/>
                    <a:pt x="39" y="58"/>
                  </a:cubicBezTo>
                  <a:cubicBezTo>
                    <a:pt x="43" y="53"/>
                    <a:pt x="47" y="49"/>
                    <a:pt x="51" y="46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8" y="60"/>
                    <a:pt x="54" y="64"/>
                    <a:pt x="51" y="68"/>
                  </a:cubicBezTo>
                  <a:close/>
                  <a:moveTo>
                    <a:pt x="275" y="67"/>
                  </a:moveTo>
                  <a:cubicBezTo>
                    <a:pt x="272" y="63"/>
                    <a:pt x="268" y="60"/>
                    <a:pt x="265" y="56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9" y="49"/>
                    <a:pt x="283" y="53"/>
                    <a:pt x="287" y="57"/>
                  </a:cubicBezTo>
                  <a:lnTo>
                    <a:pt x="275" y="67"/>
                  </a:lnTo>
                  <a:close/>
                  <a:moveTo>
                    <a:pt x="73" y="47"/>
                  </a:moveTo>
                  <a:cubicBezTo>
                    <a:pt x="63" y="35"/>
                    <a:pt x="63" y="35"/>
                    <a:pt x="63" y="35"/>
                  </a:cubicBezTo>
                  <a:cubicBezTo>
                    <a:pt x="67" y="31"/>
                    <a:pt x="72" y="28"/>
                    <a:pt x="77" y="25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1" y="41"/>
                    <a:pt x="76" y="44"/>
                    <a:pt x="73" y="47"/>
                  </a:cubicBezTo>
                  <a:close/>
                  <a:moveTo>
                    <a:pt x="253" y="46"/>
                  </a:moveTo>
                  <a:cubicBezTo>
                    <a:pt x="249" y="43"/>
                    <a:pt x="245" y="41"/>
                    <a:pt x="241" y="38"/>
                  </a:cubicBezTo>
                  <a:cubicBezTo>
                    <a:pt x="249" y="25"/>
                    <a:pt x="249" y="25"/>
                    <a:pt x="249" y="25"/>
                  </a:cubicBezTo>
                  <a:cubicBezTo>
                    <a:pt x="254" y="28"/>
                    <a:pt x="258" y="31"/>
                    <a:pt x="263" y="34"/>
                  </a:cubicBezTo>
                  <a:lnTo>
                    <a:pt x="253" y="46"/>
                  </a:lnTo>
                  <a:close/>
                  <a:moveTo>
                    <a:pt x="98" y="31"/>
                  </a:moveTo>
                  <a:cubicBezTo>
                    <a:pt x="91" y="17"/>
                    <a:pt x="91" y="17"/>
                    <a:pt x="91" y="17"/>
                  </a:cubicBezTo>
                  <a:cubicBezTo>
                    <a:pt x="96" y="15"/>
                    <a:pt x="101" y="13"/>
                    <a:pt x="106" y="11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07" y="27"/>
                    <a:pt x="102" y="29"/>
                    <a:pt x="98" y="31"/>
                  </a:cubicBezTo>
                  <a:close/>
                  <a:moveTo>
                    <a:pt x="228" y="31"/>
                  </a:moveTo>
                  <a:cubicBezTo>
                    <a:pt x="223" y="29"/>
                    <a:pt x="219" y="27"/>
                    <a:pt x="214" y="25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25" y="12"/>
                    <a:pt x="230" y="14"/>
                    <a:pt x="235" y="17"/>
                  </a:cubicBezTo>
                  <a:lnTo>
                    <a:pt x="228" y="31"/>
                  </a:lnTo>
                  <a:close/>
                  <a:moveTo>
                    <a:pt x="126" y="21"/>
                  </a:moveTo>
                  <a:cubicBezTo>
                    <a:pt x="122" y="6"/>
                    <a:pt x="122" y="6"/>
                    <a:pt x="122" y="6"/>
                  </a:cubicBezTo>
                  <a:cubicBezTo>
                    <a:pt x="127" y="4"/>
                    <a:pt x="133" y="3"/>
                    <a:pt x="138" y="2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36" y="18"/>
                    <a:pt x="131" y="19"/>
                    <a:pt x="126" y="21"/>
                  </a:cubicBezTo>
                  <a:close/>
                  <a:moveTo>
                    <a:pt x="200" y="20"/>
                  </a:moveTo>
                  <a:cubicBezTo>
                    <a:pt x="195" y="19"/>
                    <a:pt x="190" y="18"/>
                    <a:pt x="185" y="18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93" y="3"/>
                    <a:pt x="198" y="4"/>
                    <a:pt x="204" y="5"/>
                  </a:cubicBezTo>
                  <a:lnTo>
                    <a:pt x="200" y="20"/>
                  </a:lnTo>
                  <a:close/>
                  <a:moveTo>
                    <a:pt x="155" y="16"/>
                  </a:moveTo>
                  <a:cubicBezTo>
                    <a:pt x="155" y="1"/>
                    <a:pt x="155" y="1"/>
                    <a:pt x="155" y="1"/>
                  </a:cubicBezTo>
                  <a:cubicBezTo>
                    <a:pt x="160" y="0"/>
                    <a:pt x="166" y="0"/>
                    <a:pt x="171" y="1"/>
                  </a:cubicBezTo>
                  <a:cubicBezTo>
                    <a:pt x="170" y="16"/>
                    <a:pt x="170" y="16"/>
                    <a:pt x="170" y="16"/>
                  </a:cubicBezTo>
                  <a:cubicBezTo>
                    <a:pt x="165" y="16"/>
                    <a:pt x="160" y="16"/>
                    <a:pt x="15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90" name="Freeform 1755"/>
            <p:cNvSpPr>
              <a:spLocks/>
            </p:cNvSpPr>
            <p:nvPr/>
          </p:nvSpPr>
          <p:spPr bwMode="auto">
            <a:xfrm>
              <a:off x="8012929" y="899148"/>
              <a:ext cx="82550" cy="115888"/>
            </a:xfrm>
            <a:custGeom>
              <a:avLst/>
              <a:gdLst>
                <a:gd name="T0" fmla="*/ 60 w 98"/>
                <a:gd name="T1" fmla="*/ 139 h 139"/>
                <a:gd name="T2" fmla="*/ 39 w 98"/>
                <a:gd name="T3" fmla="*/ 139 h 139"/>
                <a:gd name="T4" fmla="*/ 12 w 98"/>
                <a:gd name="T5" fmla="*/ 128 h 139"/>
                <a:gd name="T6" fmla="*/ 0 w 98"/>
                <a:gd name="T7" fmla="*/ 100 h 139"/>
                <a:gd name="T8" fmla="*/ 16 w 98"/>
                <a:gd name="T9" fmla="*/ 100 h 139"/>
                <a:gd name="T10" fmla="*/ 23 w 98"/>
                <a:gd name="T11" fmla="*/ 117 h 139"/>
                <a:gd name="T12" fmla="*/ 39 w 98"/>
                <a:gd name="T13" fmla="*/ 124 h 139"/>
                <a:gd name="T14" fmla="*/ 60 w 98"/>
                <a:gd name="T15" fmla="*/ 124 h 139"/>
                <a:gd name="T16" fmla="*/ 76 w 98"/>
                <a:gd name="T17" fmla="*/ 117 h 139"/>
                <a:gd name="T18" fmla="*/ 83 w 98"/>
                <a:gd name="T19" fmla="*/ 100 h 139"/>
                <a:gd name="T20" fmla="*/ 76 w 98"/>
                <a:gd name="T21" fmla="*/ 84 h 139"/>
                <a:gd name="T22" fmla="*/ 60 w 98"/>
                <a:gd name="T23" fmla="*/ 77 h 139"/>
                <a:gd name="T24" fmla="*/ 39 w 98"/>
                <a:gd name="T25" fmla="*/ 77 h 139"/>
                <a:gd name="T26" fmla="*/ 12 w 98"/>
                <a:gd name="T27" fmla="*/ 66 h 139"/>
                <a:gd name="T28" fmla="*/ 0 w 98"/>
                <a:gd name="T29" fmla="*/ 39 h 139"/>
                <a:gd name="T30" fmla="*/ 12 w 98"/>
                <a:gd name="T31" fmla="*/ 11 h 139"/>
                <a:gd name="T32" fmla="*/ 39 w 98"/>
                <a:gd name="T33" fmla="*/ 0 h 139"/>
                <a:gd name="T34" fmla="*/ 60 w 98"/>
                <a:gd name="T35" fmla="*/ 0 h 139"/>
                <a:gd name="T36" fmla="*/ 87 w 98"/>
                <a:gd name="T37" fmla="*/ 11 h 139"/>
                <a:gd name="T38" fmla="*/ 98 w 98"/>
                <a:gd name="T39" fmla="*/ 39 h 139"/>
                <a:gd name="T40" fmla="*/ 83 w 98"/>
                <a:gd name="T41" fmla="*/ 39 h 139"/>
                <a:gd name="T42" fmla="*/ 76 w 98"/>
                <a:gd name="T43" fmla="*/ 22 h 139"/>
                <a:gd name="T44" fmla="*/ 60 w 98"/>
                <a:gd name="T45" fmla="*/ 16 h 139"/>
                <a:gd name="T46" fmla="*/ 39 w 98"/>
                <a:gd name="T47" fmla="*/ 16 h 139"/>
                <a:gd name="T48" fmla="*/ 23 w 98"/>
                <a:gd name="T49" fmla="*/ 22 h 139"/>
                <a:gd name="T50" fmla="*/ 16 w 98"/>
                <a:gd name="T51" fmla="*/ 39 h 139"/>
                <a:gd name="T52" fmla="*/ 23 w 98"/>
                <a:gd name="T53" fmla="*/ 55 h 139"/>
                <a:gd name="T54" fmla="*/ 39 w 98"/>
                <a:gd name="T55" fmla="*/ 62 h 139"/>
                <a:gd name="T56" fmla="*/ 60 w 98"/>
                <a:gd name="T57" fmla="*/ 62 h 139"/>
                <a:gd name="T58" fmla="*/ 87 w 98"/>
                <a:gd name="T59" fmla="*/ 73 h 139"/>
                <a:gd name="T60" fmla="*/ 98 w 98"/>
                <a:gd name="T61" fmla="*/ 100 h 139"/>
                <a:gd name="T62" fmla="*/ 87 w 98"/>
                <a:gd name="T63" fmla="*/ 128 h 139"/>
                <a:gd name="T64" fmla="*/ 60 w 98"/>
                <a:gd name="T6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" h="139">
                  <a:moveTo>
                    <a:pt x="60" y="139"/>
                  </a:moveTo>
                  <a:cubicBezTo>
                    <a:pt x="39" y="139"/>
                    <a:pt x="39" y="139"/>
                    <a:pt x="39" y="139"/>
                  </a:cubicBezTo>
                  <a:cubicBezTo>
                    <a:pt x="29" y="139"/>
                    <a:pt x="19" y="135"/>
                    <a:pt x="12" y="128"/>
                  </a:cubicBezTo>
                  <a:cubicBezTo>
                    <a:pt x="4" y="120"/>
                    <a:pt x="0" y="111"/>
                    <a:pt x="0" y="100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18" y="112"/>
                    <a:pt x="23" y="117"/>
                  </a:cubicBezTo>
                  <a:cubicBezTo>
                    <a:pt x="27" y="121"/>
                    <a:pt x="33" y="124"/>
                    <a:pt x="3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6" y="124"/>
                    <a:pt x="72" y="121"/>
                    <a:pt x="76" y="117"/>
                  </a:cubicBezTo>
                  <a:cubicBezTo>
                    <a:pt x="80" y="112"/>
                    <a:pt x="83" y="107"/>
                    <a:pt x="83" y="100"/>
                  </a:cubicBezTo>
                  <a:cubicBezTo>
                    <a:pt x="83" y="94"/>
                    <a:pt x="80" y="88"/>
                    <a:pt x="76" y="84"/>
                  </a:cubicBezTo>
                  <a:cubicBezTo>
                    <a:pt x="72" y="80"/>
                    <a:pt x="66" y="77"/>
                    <a:pt x="60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29" y="77"/>
                    <a:pt x="19" y="73"/>
                    <a:pt x="12" y="66"/>
                  </a:cubicBezTo>
                  <a:cubicBezTo>
                    <a:pt x="4" y="59"/>
                    <a:pt x="0" y="49"/>
                    <a:pt x="0" y="39"/>
                  </a:cubicBezTo>
                  <a:cubicBezTo>
                    <a:pt x="0" y="28"/>
                    <a:pt x="4" y="19"/>
                    <a:pt x="12" y="11"/>
                  </a:cubicBezTo>
                  <a:cubicBezTo>
                    <a:pt x="19" y="4"/>
                    <a:pt x="29" y="0"/>
                    <a:pt x="3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0" y="0"/>
                    <a:pt x="80" y="4"/>
                    <a:pt x="87" y="11"/>
                  </a:cubicBezTo>
                  <a:cubicBezTo>
                    <a:pt x="94" y="19"/>
                    <a:pt x="98" y="28"/>
                    <a:pt x="98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3"/>
                    <a:pt x="80" y="27"/>
                    <a:pt x="76" y="22"/>
                  </a:cubicBezTo>
                  <a:cubicBezTo>
                    <a:pt x="72" y="18"/>
                    <a:pt x="66" y="16"/>
                    <a:pt x="60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3" y="16"/>
                    <a:pt x="27" y="18"/>
                    <a:pt x="23" y="22"/>
                  </a:cubicBezTo>
                  <a:cubicBezTo>
                    <a:pt x="18" y="27"/>
                    <a:pt x="16" y="33"/>
                    <a:pt x="16" y="39"/>
                  </a:cubicBezTo>
                  <a:cubicBezTo>
                    <a:pt x="16" y="45"/>
                    <a:pt x="18" y="51"/>
                    <a:pt x="23" y="55"/>
                  </a:cubicBezTo>
                  <a:cubicBezTo>
                    <a:pt x="27" y="59"/>
                    <a:pt x="33" y="62"/>
                    <a:pt x="39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70" y="62"/>
                    <a:pt x="80" y="66"/>
                    <a:pt x="87" y="73"/>
                  </a:cubicBezTo>
                  <a:cubicBezTo>
                    <a:pt x="94" y="80"/>
                    <a:pt x="98" y="90"/>
                    <a:pt x="98" y="100"/>
                  </a:cubicBezTo>
                  <a:cubicBezTo>
                    <a:pt x="98" y="111"/>
                    <a:pt x="94" y="120"/>
                    <a:pt x="87" y="128"/>
                  </a:cubicBezTo>
                  <a:cubicBezTo>
                    <a:pt x="80" y="135"/>
                    <a:pt x="70" y="139"/>
                    <a:pt x="6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91" name="Rectangle 1756"/>
            <p:cNvSpPr>
              <a:spLocks noChangeArrowheads="1"/>
            </p:cNvSpPr>
            <p:nvPr/>
          </p:nvSpPr>
          <p:spPr bwMode="auto">
            <a:xfrm>
              <a:off x="8047854" y="884861"/>
              <a:ext cx="1270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92" name="Rectangle 1757"/>
            <p:cNvSpPr>
              <a:spLocks noChangeArrowheads="1"/>
            </p:cNvSpPr>
            <p:nvPr/>
          </p:nvSpPr>
          <p:spPr bwMode="auto">
            <a:xfrm>
              <a:off x="8047854" y="1008686"/>
              <a:ext cx="12700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899" name="Группа 3898"/>
          <p:cNvGrpSpPr/>
          <p:nvPr/>
        </p:nvGrpSpPr>
        <p:grpSpPr>
          <a:xfrm>
            <a:off x="6563951" y="1458269"/>
            <a:ext cx="269081" cy="269081"/>
            <a:chOff x="7255692" y="778498"/>
            <a:chExt cx="358775" cy="358775"/>
          </a:xfrm>
          <a:solidFill>
            <a:schemeClr val="accent1"/>
          </a:solidFill>
        </p:grpSpPr>
        <p:sp>
          <p:nvSpPr>
            <p:cNvPr id="2197" name="Freeform 1762"/>
            <p:cNvSpPr>
              <a:spLocks noEditPoints="1"/>
            </p:cNvSpPr>
            <p:nvPr/>
          </p:nvSpPr>
          <p:spPr bwMode="auto">
            <a:xfrm>
              <a:off x="7255692" y="778498"/>
              <a:ext cx="358775" cy="358775"/>
            </a:xfrm>
            <a:custGeom>
              <a:avLst/>
              <a:gdLst>
                <a:gd name="T0" fmla="*/ 216 w 431"/>
                <a:gd name="T1" fmla="*/ 430 h 430"/>
                <a:gd name="T2" fmla="*/ 0 w 431"/>
                <a:gd name="T3" fmla="*/ 215 h 430"/>
                <a:gd name="T4" fmla="*/ 216 w 431"/>
                <a:gd name="T5" fmla="*/ 0 h 430"/>
                <a:gd name="T6" fmla="*/ 431 w 431"/>
                <a:gd name="T7" fmla="*/ 215 h 430"/>
                <a:gd name="T8" fmla="*/ 216 w 431"/>
                <a:gd name="T9" fmla="*/ 430 h 430"/>
                <a:gd name="T10" fmla="*/ 216 w 431"/>
                <a:gd name="T11" fmla="*/ 15 h 430"/>
                <a:gd name="T12" fmla="*/ 16 w 431"/>
                <a:gd name="T13" fmla="*/ 215 h 430"/>
                <a:gd name="T14" fmla="*/ 216 w 431"/>
                <a:gd name="T15" fmla="*/ 414 h 430"/>
                <a:gd name="T16" fmla="*/ 415 w 431"/>
                <a:gd name="T17" fmla="*/ 215 h 430"/>
                <a:gd name="T18" fmla="*/ 216 w 431"/>
                <a:gd name="T19" fmla="*/ 1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1" h="430">
                  <a:moveTo>
                    <a:pt x="216" y="430"/>
                  </a:moveTo>
                  <a:cubicBezTo>
                    <a:pt x="97" y="430"/>
                    <a:pt x="0" y="333"/>
                    <a:pt x="0" y="215"/>
                  </a:cubicBezTo>
                  <a:cubicBezTo>
                    <a:pt x="0" y="96"/>
                    <a:pt x="97" y="0"/>
                    <a:pt x="216" y="0"/>
                  </a:cubicBezTo>
                  <a:cubicBezTo>
                    <a:pt x="334" y="0"/>
                    <a:pt x="431" y="96"/>
                    <a:pt x="431" y="215"/>
                  </a:cubicBezTo>
                  <a:cubicBezTo>
                    <a:pt x="431" y="333"/>
                    <a:pt x="334" y="430"/>
                    <a:pt x="216" y="430"/>
                  </a:cubicBezTo>
                  <a:close/>
                  <a:moveTo>
                    <a:pt x="216" y="15"/>
                  </a:moveTo>
                  <a:cubicBezTo>
                    <a:pt x="106" y="15"/>
                    <a:pt x="16" y="105"/>
                    <a:pt x="16" y="215"/>
                  </a:cubicBezTo>
                  <a:cubicBezTo>
                    <a:pt x="16" y="325"/>
                    <a:pt x="106" y="414"/>
                    <a:pt x="216" y="414"/>
                  </a:cubicBezTo>
                  <a:cubicBezTo>
                    <a:pt x="326" y="414"/>
                    <a:pt x="415" y="325"/>
                    <a:pt x="415" y="215"/>
                  </a:cubicBezTo>
                  <a:cubicBezTo>
                    <a:pt x="415" y="105"/>
                    <a:pt x="326" y="15"/>
                    <a:pt x="21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98" name="Freeform 1763"/>
            <p:cNvSpPr>
              <a:spLocks noEditPoints="1"/>
            </p:cNvSpPr>
            <p:nvPr/>
          </p:nvSpPr>
          <p:spPr bwMode="auto">
            <a:xfrm>
              <a:off x="7298554" y="821361"/>
              <a:ext cx="273050" cy="273050"/>
            </a:xfrm>
            <a:custGeom>
              <a:avLst/>
              <a:gdLst>
                <a:gd name="T0" fmla="*/ 141 w 327"/>
                <a:gd name="T1" fmla="*/ 310 h 327"/>
                <a:gd name="T2" fmla="*/ 172 w 327"/>
                <a:gd name="T3" fmla="*/ 327 h 327"/>
                <a:gd name="T4" fmla="*/ 188 w 327"/>
                <a:gd name="T5" fmla="*/ 325 h 327"/>
                <a:gd name="T6" fmla="*/ 107 w 327"/>
                <a:gd name="T7" fmla="*/ 317 h 327"/>
                <a:gd name="T8" fmla="*/ 123 w 327"/>
                <a:gd name="T9" fmla="*/ 322 h 327"/>
                <a:gd name="T10" fmla="*/ 215 w 327"/>
                <a:gd name="T11" fmla="*/ 302 h 327"/>
                <a:gd name="T12" fmla="*/ 92 w 327"/>
                <a:gd name="T13" fmla="*/ 310 h 327"/>
                <a:gd name="T14" fmla="*/ 99 w 327"/>
                <a:gd name="T15" fmla="*/ 296 h 327"/>
                <a:gd name="T16" fmla="*/ 229 w 327"/>
                <a:gd name="T17" fmla="*/ 296 h 327"/>
                <a:gd name="T18" fmla="*/ 236 w 327"/>
                <a:gd name="T19" fmla="*/ 310 h 327"/>
                <a:gd name="T20" fmla="*/ 62 w 327"/>
                <a:gd name="T21" fmla="*/ 271 h 327"/>
                <a:gd name="T22" fmla="*/ 264 w 327"/>
                <a:gd name="T23" fmla="*/ 293 h 327"/>
                <a:gd name="T24" fmla="*/ 276 w 327"/>
                <a:gd name="T25" fmla="*/ 282 h 327"/>
                <a:gd name="T26" fmla="*/ 30 w 327"/>
                <a:gd name="T27" fmla="*/ 257 h 327"/>
                <a:gd name="T28" fmla="*/ 40 w 327"/>
                <a:gd name="T29" fmla="*/ 270 h 327"/>
                <a:gd name="T30" fmla="*/ 285 w 327"/>
                <a:gd name="T31" fmla="*/ 248 h 327"/>
                <a:gd name="T32" fmla="*/ 21 w 327"/>
                <a:gd name="T33" fmla="*/ 243 h 327"/>
                <a:gd name="T34" fmla="*/ 35 w 327"/>
                <a:gd name="T35" fmla="*/ 235 h 327"/>
                <a:gd name="T36" fmla="*/ 293 w 327"/>
                <a:gd name="T37" fmla="*/ 235 h 327"/>
                <a:gd name="T38" fmla="*/ 306 w 327"/>
                <a:gd name="T39" fmla="*/ 243 h 327"/>
                <a:gd name="T40" fmla="*/ 19 w 327"/>
                <a:gd name="T41" fmla="*/ 194 h 327"/>
                <a:gd name="T42" fmla="*/ 319 w 327"/>
                <a:gd name="T43" fmla="*/ 212 h 327"/>
                <a:gd name="T44" fmla="*/ 323 w 327"/>
                <a:gd name="T45" fmla="*/ 196 h 327"/>
                <a:gd name="T46" fmla="*/ 0 w 327"/>
                <a:gd name="T47" fmla="*/ 164 h 327"/>
                <a:gd name="T48" fmla="*/ 1 w 327"/>
                <a:gd name="T49" fmla="*/ 180 h 327"/>
                <a:gd name="T50" fmla="*/ 311 w 327"/>
                <a:gd name="T51" fmla="*/ 164 h 327"/>
                <a:gd name="T52" fmla="*/ 327 w 327"/>
                <a:gd name="T53" fmla="*/ 164 h 327"/>
                <a:gd name="T54" fmla="*/ 1 w 327"/>
                <a:gd name="T55" fmla="*/ 147 h 327"/>
                <a:gd name="T56" fmla="*/ 17 w 327"/>
                <a:gd name="T57" fmla="*/ 149 h 327"/>
                <a:gd name="T58" fmla="*/ 323 w 327"/>
                <a:gd name="T59" fmla="*/ 130 h 327"/>
                <a:gd name="T60" fmla="*/ 22 w 327"/>
                <a:gd name="T61" fmla="*/ 120 h 327"/>
                <a:gd name="T62" fmla="*/ 28 w 327"/>
                <a:gd name="T63" fmla="*/ 106 h 327"/>
                <a:gd name="T64" fmla="*/ 299 w 327"/>
                <a:gd name="T65" fmla="*/ 105 h 327"/>
                <a:gd name="T66" fmla="*/ 304 w 327"/>
                <a:gd name="T67" fmla="*/ 119 h 327"/>
                <a:gd name="T68" fmla="*/ 29 w 327"/>
                <a:gd name="T69" fmla="*/ 71 h 327"/>
                <a:gd name="T70" fmla="*/ 292 w 327"/>
                <a:gd name="T71" fmla="*/ 91 h 327"/>
                <a:gd name="T72" fmla="*/ 306 w 327"/>
                <a:gd name="T73" fmla="*/ 84 h 327"/>
                <a:gd name="T74" fmla="*/ 39 w 327"/>
                <a:gd name="T75" fmla="*/ 58 h 327"/>
                <a:gd name="T76" fmla="*/ 51 w 327"/>
                <a:gd name="T77" fmla="*/ 68 h 327"/>
                <a:gd name="T78" fmla="*/ 276 w 327"/>
                <a:gd name="T79" fmla="*/ 45 h 327"/>
                <a:gd name="T80" fmla="*/ 73 w 327"/>
                <a:gd name="T81" fmla="*/ 47 h 327"/>
                <a:gd name="T82" fmla="*/ 85 w 327"/>
                <a:gd name="T83" fmla="*/ 38 h 327"/>
                <a:gd name="T84" fmla="*/ 241 w 327"/>
                <a:gd name="T85" fmla="*/ 38 h 327"/>
                <a:gd name="T86" fmla="*/ 254 w 327"/>
                <a:gd name="T87" fmla="*/ 46 h 327"/>
                <a:gd name="T88" fmla="*/ 106 w 327"/>
                <a:gd name="T89" fmla="*/ 11 h 327"/>
                <a:gd name="T90" fmla="*/ 228 w 327"/>
                <a:gd name="T91" fmla="*/ 31 h 327"/>
                <a:gd name="T92" fmla="*/ 235 w 327"/>
                <a:gd name="T93" fmla="*/ 17 h 327"/>
                <a:gd name="T94" fmla="*/ 122 w 327"/>
                <a:gd name="T95" fmla="*/ 6 h 327"/>
                <a:gd name="T96" fmla="*/ 126 w 327"/>
                <a:gd name="T97" fmla="*/ 21 h 327"/>
                <a:gd name="T98" fmla="*/ 188 w 327"/>
                <a:gd name="T99" fmla="*/ 2 h 327"/>
                <a:gd name="T100" fmla="*/ 156 w 327"/>
                <a:gd name="T101" fmla="*/ 16 h 327"/>
                <a:gd name="T102" fmla="*/ 171 w 327"/>
                <a:gd name="T103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7" h="327">
                  <a:moveTo>
                    <a:pt x="155" y="327"/>
                  </a:moveTo>
                  <a:cubicBezTo>
                    <a:pt x="150" y="326"/>
                    <a:pt x="144" y="326"/>
                    <a:pt x="139" y="325"/>
                  </a:cubicBezTo>
                  <a:cubicBezTo>
                    <a:pt x="141" y="310"/>
                    <a:pt x="141" y="310"/>
                    <a:pt x="141" y="310"/>
                  </a:cubicBezTo>
                  <a:cubicBezTo>
                    <a:pt x="146" y="310"/>
                    <a:pt x="151" y="311"/>
                    <a:pt x="156" y="311"/>
                  </a:cubicBezTo>
                  <a:lnTo>
                    <a:pt x="155" y="327"/>
                  </a:lnTo>
                  <a:close/>
                  <a:moveTo>
                    <a:pt x="172" y="327"/>
                  </a:moveTo>
                  <a:cubicBezTo>
                    <a:pt x="171" y="311"/>
                    <a:pt x="171" y="311"/>
                    <a:pt x="171" y="311"/>
                  </a:cubicBezTo>
                  <a:cubicBezTo>
                    <a:pt x="176" y="311"/>
                    <a:pt x="181" y="310"/>
                    <a:pt x="186" y="310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3" y="326"/>
                    <a:pt x="177" y="326"/>
                    <a:pt x="172" y="327"/>
                  </a:cubicBezTo>
                  <a:close/>
                  <a:moveTo>
                    <a:pt x="123" y="322"/>
                  </a:moveTo>
                  <a:cubicBezTo>
                    <a:pt x="117" y="320"/>
                    <a:pt x="112" y="319"/>
                    <a:pt x="107" y="317"/>
                  </a:cubicBezTo>
                  <a:cubicBezTo>
                    <a:pt x="112" y="302"/>
                    <a:pt x="112" y="302"/>
                    <a:pt x="112" y="302"/>
                  </a:cubicBezTo>
                  <a:cubicBezTo>
                    <a:pt x="117" y="304"/>
                    <a:pt x="122" y="305"/>
                    <a:pt x="127" y="307"/>
                  </a:cubicBezTo>
                  <a:lnTo>
                    <a:pt x="123" y="322"/>
                  </a:lnTo>
                  <a:close/>
                  <a:moveTo>
                    <a:pt x="205" y="322"/>
                  </a:moveTo>
                  <a:cubicBezTo>
                    <a:pt x="201" y="307"/>
                    <a:pt x="201" y="307"/>
                    <a:pt x="201" y="307"/>
                  </a:cubicBezTo>
                  <a:cubicBezTo>
                    <a:pt x="205" y="305"/>
                    <a:pt x="210" y="304"/>
                    <a:pt x="215" y="302"/>
                  </a:cubicBezTo>
                  <a:cubicBezTo>
                    <a:pt x="220" y="317"/>
                    <a:pt x="220" y="317"/>
                    <a:pt x="220" y="317"/>
                  </a:cubicBezTo>
                  <a:cubicBezTo>
                    <a:pt x="215" y="319"/>
                    <a:pt x="210" y="320"/>
                    <a:pt x="205" y="322"/>
                  </a:cubicBezTo>
                  <a:close/>
                  <a:moveTo>
                    <a:pt x="92" y="310"/>
                  </a:moveTo>
                  <a:cubicBezTo>
                    <a:pt x="87" y="308"/>
                    <a:pt x="82" y="305"/>
                    <a:pt x="77" y="302"/>
                  </a:cubicBezTo>
                  <a:cubicBezTo>
                    <a:pt x="86" y="289"/>
                    <a:pt x="86" y="289"/>
                    <a:pt x="86" y="289"/>
                  </a:cubicBezTo>
                  <a:cubicBezTo>
                    <a:pt x="90" y="292"/>
                    <a:pt x="94" y="294"/>
                    <a:pt x="99" y="296"/>
                  </a:cubicBezTo>
                  <a:lnTo>
                    <a:pt x="92" y="310"/>
                  </a:lnTo>
                  <a:close/>
                  <a:moveTo>
                    <a:pt x="236" y="310"/>
                  </a:moveTo>
                  <a:cubicBezTo>
                    <a:pt x="229" y="296"/>
                    <a:pt x="229" y="296"/>
                    <a:pt x="229" y="296"/>
                  </a:cubicBezTo>
                  <a:cubicBezTo>
                    <a:pt x="233" y="294"/>
                    <a:pt x="238" y="292"/>
                    <a:pt x="242" y="289"/>
                  </a:cubicBezTo>
                  <a:cubicBezTo>
                    <a:pt x="250" y="302"/>
                    <a:pt x="250" y="302"/>
                    <a:pt x="250" y="302"/>
                  </a:cubicBezTo>
                  <a:cubicBezTo>
                    <a:pt x="245" y="305"/>
                    <a:pt x="240" y="308"/>
                    <a:pt x="236" y="310"/>
                  </a:cubicBezTo>
                  <a:close/>
                  <a:moveTo>
                    <a:pt x="64" y="293"/>
                  </a:moveTo>
                  <a:cubicBezTo>
                    <a:pt x="59" y="289"/>
                    <a:pt x="55" y="286"/>
                    <a:pt x="51" y="282"/>
                  </a:cubicBezTo>
                  <a:cubicBezTo>
                    <a:pt x="62" y="271"/>
                    <a:pt x="62" y="271"/>
                    <a:pt x="62" y="271"/>
                  </a:cubicBezTo>
                  <a:cubicBezTo>
                    <a:pt x="66" y="274"/>
                    <a:pt x="69" y="277"/>
                    <a:pt x="73" y="281"/>
                  </a:cubicBezTo>
                  <a:lnTo>
                    <a:pt x="64" y="293"/>
                  </a:lnTo>
                  <a:close/>
                  <a:moveTo>
                    <a:pt x="264" y="293"/>
                  </a:moveTo>
                  <a:cubicBezTo>
                    <a:pt x="254" y="280"/>
                    <a:pt x="254" y="280"/>
                    <a:pt x="254" y="280"/>
                  </a:cubicBezTo>
                  <a:cubicBezTo>
                    <a:pt x="258" y="277"/>
                    <a:pt x="262" y="274"/>
                    <a:pt x="265" y="271"/>
                  </a:cubicBezTo>
                  <a:cubicBezTo>
                    <a:pt x="276" y="282"/>
                    <a:pt x="276" y="282"/>
                    <a:pt x="276" y="282"/>
                  </a:cubicBezTo>
                  <a:cubicBezTo>
                    <a:pt x="272" y="286"/>
                    <a:pt x="268" y="289"/>
                    <a:pt x="264" y="293"/>
                  </a:cubicBezTo>
                  <a:close/>
                  <a:moveTo>
                    <a:pt x="40" y="270"/>
                  </a:moveTo>
                  <a:cubicBezTo>
                    <a:pt x="36" y="266"/>
                    <a:pt x="33" y="262"/>
                    <a:pt x="30" y="257"/>
                  </a:cubicBezTo>
                  <a:cubicBezTo>
                    <a:pt x="42" y="248"/>
                    <a:pt x="42" y="248"/>
                    <a:pt x="42" y="248"/>
                  </a:cubicBezTo>
                  <a:cubicBezTo>
                    <a:pt x="45" y="252"/>
                    <a:pt x="48" y="256"/>
                    <a:pt x="52" y="260"/>
                  </a:cubicBezTo>
                  <a:lnTo>
                    <a:pt x="40" y="270"/>
                  </a:lnTo>
                  <a:close/>
                  <a:moveTo>
                    <a:pt x="287" y="270"/>
                  </a:moveTo>
                  <a:cubicBezTo>
                    <a:pt x="276" y="260"/>
                    <a:pt x="276" y="260"/>
                    <a:pt x="276" y="260"/>
                  </a:cubicBezTo>
                  <a:cubicBezTo>
                    <a:pt x="279" y="256"/>
                    <a:pt x="282" y="252"/>
                    <a:pt x="285" y="248"/>
                  </a:cubicBezTo>
                  <a:cubicBezTo>
                    <a:pt x="298" y="257"/>
                    <a:pt x="298" y="257"/>
                    <a:pt x="298" y="257"/>
                  </a:cubicBezTo>
                  <a:cubicBezTo>
                    <a:pt x="294" y="261"/>
                    <a:pt x="291" y="266"/>
                    <a:pt x="287" y="270"/>
                  </a:cubicBezTo>
                  <a:close/>
                  <a:moveTo>
                    <a:pt x="21" y="243"/>
                  </a:moveTo>
                  <a:cubicBezTo>
                    <a:pt x="18" y="238"/>
                    <a:pt x="16" y="233"/>
                    <a:pt x="14" y="228"/>
                  </a:cubicBezTo>
                  <a:cubicBezTo>
                    <a:pt x="28" y="222"/>
                    <a:pt x="28" y="222"/>
                    <a:pt x="28" y="222"/>
                  </a:cubicBezTo>
                  <a:cubicBezTo>
                    <a:pt x="30" y="227"/>
                    <a:pt x="32" y="231"/>
                    <a:pt x="35" y="235"/>
                  </a:cubicBezTo>
                  <a:lnTo>
                    <a:pt x="21" y="243"/>
                  </a:lnTo>
                  <a:close/>
                  <a:moveTo>
                    <a:pt x="306" y="243"/>
                  </a:moveTo>
                  <a:cubicBezTo>
                    <a:pt x="293" y="235"/>
                    <a:pt x="293" y="235"/>
                    <a:pt x="293" y="235"/>
                  </a:cubicBezTo>
                  <a:cubicBezTo>
                    <a:pt x="295" y="231"/>
                    <a:pt x="297" y="226"/>
                    <a:pt x="299" y="222"/>
                  </a:cubicBezTo>
                  <a:cubicBezTo>
                    <a:pt x="314" y="228"/>
                    <a:pt x="314" y="228"/>
                    <a:pt x="314" y="228"/>
                  </a:cubicBezTo>
                  <a:cubicBezTo>
                    <a:pt x="311" y="233"/>
                    <a:pt x="309" y="238"/>
                    <a:pt x="306" y="243"/>
                  </a:cubicBezTo>
                  <a:close/>
                  <a:moveTo>
                    <a:pt x="8" y="213"/>
                  </a:moveTo>
                  <a:cubicBezTo>
                    <a:pt x="6" y="208"/>
                    <a:pt x="5" y="202"/>
                    <a:pt x="4" y="197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198"/>
                    <a:pt x="21" y="203"/>
                    <a:pt x="23" y="208"/>
                  </a:cubicBezTo>
                  <a:lnTo>
                    <a:pt x="8" y="213"/>
                  </a:lnTo>
                  <a:close/>
                  <a:moveTo>
                    <a:pt x="319" y="212"/>
                  </a:moveTo>
                  <a:cubicBezTo>
                    <a:pt x="304" y="208"/>
                    <a:pt x="304" y="208"/>
                    <a:pt x="304" y="208"/>
                  </a:cubicBezTo>
                  <a:cubicBezTo>
                    <a:pt x="306" y="203"/>
                    <a:pt x="307" y="198"/>
                    <a:pt x="308" y="193"/>
                  </a:cubicBezTo>
                  <a:cubicBezTo>
                    <a:pt x="323" y="196"/>
                    <a:pt x="323" y="196"/>
                    <a:pt x="323" y="196"/>
                  </a:cubicBezTo>
                  <a:cubicBezTo>
                    <a:pt x="322" y="202"/>
                    <a:pt x="321" y="207"/>
                    <a:pt x="319" y="212"/>
                  </a:cubicBezTo>
                  <a:close/>
                  <a:moveTo>
                    <a:pt x="1" y="180"/>
                  </a:moveTo>
                  <a:cubicBezTo>
                    <a:pt x="1" y="175"/>
                    <a:pt x="0" y="169"/>
                    <a:pt x="0" y="164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6" y="169"/>
                    <a:pt x="16" y="174"/>
                    <a:pt x="17" y="179"/>
                  </a:cubicBezTo>
                  <a:lnTo>
                    <a:pt x="1" y="180"/>
                  </a:lnTo>
                  <a:close/>
                  <a:moveTo>
                    <a:pt x="326" y="180"/>
                  </a:moveTo>
                  <a:cubicBezTo>
                    <a:pt x="310" y="179"/>
                    <a:pt x="310" y="179"/>
                    <a:pt x="310" y="179"/>
                  </a:cubicBezTo>
                  <a:cubicBezTo>
                    <a:pt x="311" y="174"/>
                    <a:pt x="311" y="169"/>
                    <a:pt x="311" y="164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27" y="163"/>
                    <a:pt x="327" y="163"/>
                    <a:pt x="327" y="163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7" y="169"/>
                    <a:pt x="326" y="175"/>
                    <a:pt x="326" y="180"/>
                  </a:cubicBezTo>
                  <a:close/>
                  <a:moveTo>
                    <a:pt x="17" y="149"/>
                  </a:moveTo>
                  <a:cubicBezTo>
                    <a:pt x="1" y="147"/>
                    <a:pt x="1" y="147"/>
                    <a:pt x="1" y="147"/>
                  </a:cubicBezTo>
                  <a:cubicBezTo>
                    <a:pt x="2" y="142"/>
                    <a:pt x="2" y="136"/>
                    <a:pt x="4" y="131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18" y="139"/>
                    <a:pt x="17" y="144"/>
                    <a:pt x="17" y="149"/>
                  </a:cubicBezTo>
                  <a:close/>
                  <a:moveTo>
                    <a:pt x="310" y="148"/>
                  </a:moveTo>
                  <a:cubicBezTo>
                    <a:pt x="310" y="143"/>
                    <a:pt x="309" y="138"/>
                    <a:pt x="308" y="133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4" y="135"/>
                    <a:pt x="325" y="141"/>
                    <a:pt x="326" y="146"/>
                  </a:cubicBezTo>
                  <a:lnTo>
                    <a:pt x="310" y="148"/>
                  </a:lnTo>
                  <a:close/>
                  <a:moveTo>
                    <a:pt x="22" y="120"/>
                  </a:moveTo>
                  <a:cubicBezTo>
                    <a:pt x="8" y="115"/>
                    <a:pt x="8" y="115"/>
                    <a:pt x="8" y="115"/>
                  </a:cubicBezTo>
                  <a:cubicBezTo>
                    <a:pt x="9" y="110"/>
                    <a:pt x="11" y="105"/>
                    <a:pt x="13" y="100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6" y="110"/>
                    <a:pt x="24" y="115"/>
                    <a:pt x="22" y="120"/>
                  </a:cubicBezTo>
                  <a:close/>
                  <a:moveTo>
                    <a:pt x="304" y="119"/>
                  </a:moveTo>
                  <a:cubicBezTo>
                    <a:pt x="303" y="114"/>
                    <a:pt x="301" y="109"/>
                    <a:pt x="299" y="105"/>
                  </a:cubicBezTo>
                  <a:cubicBezTo>
                    <a:pt x="313" y="99"/>
                    <a:pt x="313" y="99"/>
                    <a:pt x="313" y="99"/>
                  </a:cubicBezTo>
                  <a:cubicBezTo>
                    <a:pt x="316" y="104"/>
                    <a:pt x="317" y="109"/>
                    <a:pt x="319" y="114"/>
                  </a:cubicBezTo>
                  <a:lnTo>
                    <a:pt x="304" y="119"/>
                  </a:lnTo>
                  <a:close/>
                  <a:moveTo>
                    <a:pt x="34" y="92"/>
                  </a:moveTo>
                  <a:cubicBezTo>
                    <a:pt x="21" y="85"/>
                    <a:pt x="21" y="85"/>
                    <a:pt x="21" y="85"/>
                  </a:cubicBezTo>
                  <a:cubicBezTo>
                    <a:pt x="23" y="80"/>
                    <a:pt x="26" y="75"/>
                    <a:pt x="29" y="7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39" y="84"/>
                    <a:pt x="37" y="88"/>
                    <a:pt x="34" y="92"/>
                  </a:cubicBezTo>
                  <a:close/>
                  <a:moveTo>
                    <a:pt x="292" y="91"/>
                  </a:moveTo>
                  <a:cubicBezTo>
                    <a:pt x="290" y="87"/>
                    <a:pt x="287" y="83"/>
                    <a:pt x="284" y="79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300" y="74"/>
                    <a:pt x="303" y="79"/>
                    <a:pt x="306" y="84"/>
                  </a:cubicBezTo>
                  <a:lnTo>
                    <a:pt x="292" y="91"/>
                  </a:lnTo>
                  <a:close/>
                  <a:moveTo>
                    <a:pt x="51" y="68"/>
                  </a:moveTo>
                  <a:cubicBezTo>
                    <a:pt x="39" y="58"/>
                    <a:pt x="39" y="58"/>
                    <a:pt x="39" y="58"/>
                  </a:cubicBezTo>
                  <a:cubicBezTo>
                    <a:pt x="43" y="53"/>
                    <a:pt x="47" y="49"/>
                    <a:pt x="51" y="4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8" y="60"/>
                    <a:pt x="54" y="64"/>
                    <a:pt x="51" y="68"/>
                  </a:cubicBezTo>
                  <a:close/>
                  <a:moveTo>
                    <a:pt x="275" y="67"/>
                  </a:moveTo>
                  <a:cubicBezTo>
                    <a:pt x="272" y="63"/>
                    <a:pt x="269" y="60"/>
                    <a:pt x="265" y="56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80" y="49"/>
                    <a:pt x="283" y="53"/>
                    <a:pt x="287" y="57"/>
                  </a:cubicBezTo>
                  <a:lnTo>
                    <a:pt x="275" y="67"/>
                  </a:lnTo>
                  <a:close/>
                  <a:moveTo>
                    <a:pt x="73" y="47"/>
                  </a:moveTo>
                  <a:cubicBezTo>
                    <a:pt x="63" y="35"/>
                    <a:pt x="63" y="35"/>
                    <a:pt x="63" y="35"/>
                  </a:cubicBezTo>
                  <a:cubicBezTo>
                    <a:pt x="68" y="31"/>
                    <a:pt x="72" y="28"/>
                    <a:pt x="77" y="25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1" y="41"/>
                    <a:pt x="77" y="44"/>
                    <a:pt x="73" y="47"/>
                  </a:cubicBezTo>
                  <a:close/>
                  <a:moveTo>
                    <a:pt x="254" y="46"/>
                  </a:moveTo>
                  <a:cubicBezTo>
                    <a:pt x="250" y="43"/>
                    <a:pt x="245" y="41"/>
                    <a:pt x="241" y="38"/>
                  </a:cubicBezTo>
                  <a:cubicBezTo>
                    <a:pt x="249" y="25"/>
                    <a:pt x="249" y="25"/>
                    <a:pt x="249" y="25"/>
                  </a:cubicBezTo>
                  <a:cubicBezTo>
                    <a:pt x="254" y="28"/>
                    <a:pt x="259" y="31"/>
                    <a:pt x="263" y="34"/>
                  </a:cubicBezTo>
                  <a:lnTo>
                    <a:pt x="254" y="46"/>
                  </a:lnTo>
                  <a:close/>
                  <a:moveTo>
                    <a:pt x="98" y="31"/>
                  </a:moveTo>
                  <a:cubicBezTo>
                    <a:pt x="91" y="17"/>
                    <a:pt x="91" y="17"/>
                    <a:pt x="91" y="17"/>
                  </a:cubicBezTo>
                  <a:cubicBezTo>
                    <a:pt x="96" y="15"/>
                    <a:pt x="101" y="13"/>
                    <a:pt x="106" y="11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07" y="27"/>
                    <a:pt x="103" y="29"/>
                    <a:pt x="98" y="31"/>
                  </a:cubicBezTo>
                  <a:close/>
                  <a:moveTo>
                    <a:pt x="228" y="31"/>
                  </a:moveTo>
                  <a:cubicBezTo>
                    <a:pt x="224" y="29"/>
                    <a:pt x="219" y="27"/>
                    <a:pt x="214" y="25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25" y="12"/>
                    <a:pt x="230" y="14"/>
                    <a:pt x="235" y="17"/>
                  </a:cubicBezTo>
                  <a:lnTo>
                    <a:pt x="228" y="31"/>
                  </a:lnTo>
                  <a:close/>
                  <a:moveTo>
                    <a:pt x="126" y="21"/>
                  </a:moveTo>
                  <a:cubicBezTo>
                    <a:pt x="122" y="6"/>
                    <a:pt x="122" y="6"/>
                    <a:pt x="122" y="6"/>
                  </a:cubicBezTo>
                  <a:cubicBezTo>
                    <a:pt x="127" y="4"/>
                    <a:pt x="133" y="3"/>
                    <a:pt x="138" y="2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36" y="18"/>
                    <a:pt x="131" y="19"/>
                    <a:pt x="126" y="21"/>
                  </a:cubicBezTo>
                  <a:close/>
                  <a:moveTo>
                    <a:pt x="200" y="20"/>
                  </a:moveTo>
                  <a:cubicBezTo>
                    <a:pt x="195" y="19"/>
                    <a:pt x="190" y="18"/>
                    <a:pt x="185" y="18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93" y="3"/>
                    <a:pt x="199" y="4"/>
                    <a:pt x="204" y="5"/>
                  </a:cubicBezTo>
                  <a:lnTo>
                    <a:pt x="200" y="20"/>
                  </a:lnTo>
                  <a:close/>
                  <a:moveTo>
                    <a:pt x="156" y="16"/>
                  </a:moveTo>
                  <a:cubicBezTo>
                    <a:pt x="155" y="1"/>
                    <a:pt x="155" y="1"/>
                    <a:pt x="155" y="1"/>
                  </a:cubicBezTo>
                  <a:cubicBezTo>
                    <a:pt x="160" y="0"/>
                    <a:pt x="166" y="0"/>
                    <a:pt x="171" y="1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66" y="16"/>
                    <a:pt x="161" y="16"/>
                    <a:pt x="1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99" name="Freeform 1764"/>
            <p:cNvSpPr>
              <a:spLocks/>
            </p:cNvSpPr>
            <p:nvPr/>
          </p:nvSpPr>
          <p:spPr bwMode="auto">
            <a:xfrm>
              <a:off x="7390629" y="894386"/>
              <a:ext cx="88900" cy="127000"/>
            </a:xfrm>
            <a:custGeom>
              <a:avLst/>
              <a:gdLst>
                <a:gd name="T0" fmla="*/ 65 w 107"/>
                <a:gd name="T1" fmla="*/ 153 h 153"/>
                <a:gd name="T2" fmla="*/ 42 w 107"/>
                <a:gd name="T3" fmla="*/ 153 h 153"/>
                <a:gd name="T4" fmla="*/ 12 w 107"/>
                <a:gd name="T5" fmla="*/ 141 h 153"/>
                <a:gd name="T6" fmla="*/ 0 w 107"/>
                <a:gd name="T7" fmla="*/ 111 h 153"/>
                <a:gd name="T8" fmla="*/ 0 w 107"/>
                <a:gd name="T9" fmla="*/ 42 h 153"/>
                <a:gd name="T10" fmla="*/ 12 w 107"/>
                <a:gd name="T11" fmla="*/ 12 h 153"/>
                <a:gd name="T12" fmla="*/ 42 w 107"/>
                <a:gd name="T13" fmla="*/ 0 h 153"/>
                <a:gd name="T14" fmla="*/ 65 w 107"/>
                <a:gd name="T15" fmla="*/ 0 h 153"/>
                <a:gd name="T16" fmla="*/ 95 w 107"/>
                <a:gd name="T17" fmla="*/ 12 h 153"/>
                <a:gd name="T18" fmla="*/ 107 w 107"/>
                <a:gd name="T19" fmla="*/ 42 h 153"/>
                <a:gd name="T20" fmla="*/ 92 w 107"/>
                <a:gd name="T21" fmla="*/ 42 h 153"/>
                <a:gd name="T22" fmla="*/ 84 w 107"/>
                <a:gd name="T23" fmla="*/ 23 h 153"/>
                <a:gd name="T24" fmla="*/ 65 w 107"/>
                <a:gd name="T25" fmla="*/ 15 h 153"/>
                <a:gd name="T26" fmla="*/ 42 w 107"/>
                <a:gd name="T27" fmla="*/ 15 h 153"/>
                <a:gd name="T28" fmla="*/ 23 w 107"/>
                <a:gd name="T29" fmla="*/ 23 h 153"/>
                <a:gd name="T30" fmla="*/ 15 w 107"/>
                <a:gd name="T31" fmla="*/ 42 h 153"/>
                <a:gd name="T32" fmla="*/ 15 w 107"/>
                <a:gd name="T33" fmla="*/ 111 h 153"/>
                <a:gd name="T34" fmla="*/ 23 w 107"/>
                <a:gd name="T35" fmla="*/ 130 h 153"/>
                <a:gd name="T36" fmla="*/ 42 w 107"/>
                <a:gd name="T37" fmla="*/ 138 h 153"/>
                <a:gd name="T38" fmla="*/ 65 w 107"/>
                <a:gd name="T39" fmla="*/ 138 h 153"/>
                <a:gd name="T40" fmla="*/ 84 w 107"/>
                <a:gd name="T41" fmla="*/ 130 h 153"/>
                <a:gd name="T42" fmla="*/ 92 w 107"/>
                <a:gd name="T43" fmla="*/ 111 h 153"/>
                <a:gd name="T44" fmla="*/ 107 w 107"/>
                <a:gd name="T45" fmla="*/ 111 h 153"/>
                <a:gd name="T46" fmla="*/ 95 w 107"/>
                <a:gd name="T47" fmla="*/ 141 h 153"/>
                <a:gd name="T48" fmla="*/ 65 w 107"/>
                <a:gd name="T4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153">
                  <a:moveTo>
                    <a:pt x="65" y="153"/>
                  </a:moveTo>
                  <a:cubicBezTo>
                    <a:pt x="42" y="153"/>
                    <a:pt x="42" y="153"/>
                    <a:pt x="42" y="153"/>
                  </a:cubicBezTo>
                  <a:cubicBezTo>
                    <a:pt x="31" y="153"/>
                    <a:pt x="20" y="149"/>
                    <a:pt x="12" y="141"/>
                  </a:cubicBezTo>
                  <a:cubicBezTo>
                    <a:pt x="4" y="133"/>
                    <a:pt x="0" y="122"/>
                    <a:pt x="0" y="11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31"/>
                    <a:pt x="4" y="20"/>
                    <a:pt x="12" y="12"/>
                  </a:cubicBezTo>
                  <a:cubicBezTo>
                    <a:pt x="20" y="4"/>
                    <a:pt x="31" y="0"/>
                    <a:pt x="42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6" y="0"/>
                    <a:pt x="87" y="4"/>
                    <a:pt x="95" y="12"/>
                  </a:cubicBezTo>
                  <a:cubicBezTo>
                    <a:pt x="103" y="20"/>
                    <a:pt x="107" y="31"/>
                    <a:pt x="107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35"/>
                    <a:pt x="89" y="28"/>
                    <a:pt x="84" y="23"/>
                  </a:cubicBezTo>
                  <a:cubicBezTo>
                    <a:pt x="79" y="18"/>
                    <a:pt x="72" y="15"/>
                    <a:pt x="65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35" y="15"/>
                    <a:pt x="28" y="18"/>
                    <a:pt x="23" y="23"/>
                  </a:cubicBezTo>
                  <a:cubicBezTo>
                    <a:pt x="18" y="28"/>
                    <a:pt x="15" y="35"/>
                    <a:pt x="15" y="4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8"/>
                    <a:pt x="18" y="125"/>
                    <a:pt x="23" y="130"/>
                  </a:cubicBezTo>
                  <a:cubicBezTo>
                    <a:pt x="28" y="135"/>
                    <a:pt x="35" y="138"/>
                    <a:pt x="42" y="138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2" y="138"/>
                    <a:pt x="79" y="135"/>
                    <a:pt x="84" y="130"/>
                  </a:cubicBezTo>
                  <a:cubicBezTo>
                    <a:pt x="89" y="125"/>
                    <a:pt x="92" y="118"/>
                    <a:pt x="92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22"/>
                    <a:pt x="103" y="133"/>
                    <a:pt x="95" y="141"/>
                  </a:cubicBezTo>
                  <a:cubicBezTo>
                    <a:pt x="87" y="149"/>
                    <a:pt x="76" y="153"/>
                    <a:pt x="65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00" name="Rectangle 1765"/>
            <p:cNvSpPr>
              <a:spLocks noChangeArrowheads="1"/>
            </p:cNvSpPr>
            <p:nvPr/>
          </p:nvSpPr>
          <p:spPr bwMode="auto">
            <a:xfrm>
              <a:off x="7374754" y="934073"/>
              <a:ext cx="682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01" name="Rectangle 1766"/>
            <p:cNvSpPr>
              <a:spLocks noChangeArrowheads="1"/>
            </p:cNvSpPr>
            <p:nvPr/>
          </p:nvSpPr>
          <p:spPr bwMode="auto">
            <a:xfrm>
              <a:off x="7374754" y="968998"/>
              <a:ext cx="682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1" name="Группа 3900"/>
          <p:cNvGrpSpPr/>
          <p:nvPr/>
        </p:nvGrpSpPr>
        <p:grpSpPr>
          <a:xfrm>
            <a:off x="7492639" y="1458269"/>
            <a:ext cx="269081" cy="269081"/>
            <a:chOff x="8493942" y="778498"/>
            <a:chExt cx="358775" cy="358775"/>
          </a:xfrm>
          <a:solidFill>
            <a:schemeClr val="accent1"/>
          </a:solidFill>
        </p:grpSpPr>
        <p:sp>
          <p:nvSpPr>
            <p:cNvPr id="2210" name="Freeform 1775"/>
            <p:cNvSpPr>
              <a:spLocks noEditPoints="1"/>
            </p:cNvSpPr>
            <p:nvPr/>
          </p:nvSpPr>
          <p:spPr bwMode="auto">
            <a:xfrm>
              <a:off x="8493942" y="940423"/>
              <a:ext cx="196850" cy="196850"/>
            </a:xfrm>
            <a:custGeom>
              <a:avLst/>
              <a:gdLst>
                <a:gd name="T0" fmla="*/ 118 w 237"/>
                <a:gd name="T1" fmla="*/ 237 h 237"/>
                <a:gd name="T2" fmla="*/ 0 w 237"/>
                <a:gd name="T3" fmla="*/ 118 h 237"/>
                <a:gd name="T4" fmla="*/ 118 w 237"/>
                <a:gd name="T5" fmla="*/ 0 h 237"/>
                <a:gd name="T6" fmla="*/ 237 w 237"/>
                <a:gd name="T7" fmla="*/ 118 h 237"/>
                <a:gd name="T8" fmla="*/ 118 w 237"/>
                <a:gd name="T9" fmla="*/ 237 h 237"/>
                <a:gd name="T10" fmla="*/ 118 w 237"/>
                <a:gd name="T11" fmla="*/ 15 h 237"/>
                <a:gd name="T12" fmla="*/ 16 w 237"/>
                <a:gd name="T13" fmla="*/ 118 h 237"/>
                <a:gd name="T14" fmla="*/ 118 w 237"/>
                <a:gd name="T15" fmla="*/ 221 h 237"/>
                <a:gd name="T16" fmla="*/ 221 w 237"/>
                <a:gd name="T17" fmla="*/ 118 h 237"/>
                <a:gd name="T18" fmla="*/ 118 w 237"/>
                <a:gd name="T19" fmla="*/ 1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" h="237">
                  <a:moveTo>
                    <a:pt x="118" y="237"/>
                  </a:moveTo>
                  <a:cubicBezTo>
                    <a:pt x="53" y="237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ubicBezTo>
                    <a:pt x="184" y="0"/>
                    <a:pt x="237" y="53"/>
                    <a:pt x="237" y="118"/>
                  </a:cubicBezTo>
                  <a:cubicBezTo>
                    <a:pt x="237" y="183"/>
                    <a:pt x="184" y="237"/>
                    <a:pt x="118" y="237"/>
                  </a:cubicBezTo>
                  <a:close/>
                  <a:moveTo>
                    <a:pt x="118" y="15"/>
                  </a:moveTo>
                  <a:cubicBezTo>
                    <a:pt x="62" y="15"/>
                    <a:pt x="16" y="61"/>
                    <a:pt x="16" y="118"/>
                  </a:cubicBezTo>
                  <a:cubicBezTo>
                    <a:pt x="16" y="175"/>
                    <a:pt x="62" y="221"/>
                    <a:pt x="118" y="221"/>
                  </a:cubicBezTo>
                  <a:cubicBezTo>
                    <a:pt x="175" y="221"/>
                    <a:pt x="221" y="175"/>
                    <a:pt x="221" y="118"/>
                  </a:cubicBezTo>
                  <a:cubicBezTo>
                    <a:pt x="221" y="61"/>
                    <a:pt x="175" y="15"/>
                    <a:pt x="11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11" name="Freeform 1776"/>
            <p:cNvSpPr>
              <a:spLocks noEditPoints="1"/>
            </p:cNvSpPr>
            <p:nvPr/>
          </p:nvSpPr>
          <p:spPr bwMode="auto">
            <a:xfrm>
              <a:off x="8520929" y="967411"/>
              <a:ext cx="142875" cy="142875"/>
            </a:xfrm>
            <a:custGeom>
              <a:avLst/>
              <a:gdLst>
                <a:gd name="T0" fmla="*/ 85 w 171"/>
                <a:gd name="T1" fmla="*/ 171 h 171"/>
                <a:gd name="T2" fmla="*/ 0 w 171"/>
                <a:gd name="T3" fmla="*/ 85 h 171"/>
                <a:gd name="T4" fmla="*/ 85 w 171"/>
                <a:gd name="T5" fmla="*/ 0 h 171"/>
                <a:gd name="T6" fmla="*/ 171 w 171"/>
                <a:gd name="T7" fmla="*/ 85 h 171"/>
                <a:gd name="T8" fmla="*/ 85 w 171"/>
                <a:gd name="T9" fmla="*/ 171 h 171"/>
                <a:gd name="T10" fmla="*/ 85 w 171"/>
                <a:gd name="T11" fmla="*/ 15 h 171"/>
                <a:gd name="T12" fmla="*/ 16 w 171"/>
                <a:gd name="T13" fmla="*/ 85 h 171"/>
                <a:gd name="T14" fmla="*/ 85 w 171"/>
                <a:gd name="T15" fmla="*/ 155 h 171"/>
                <a:gd name="T16" fmla="*/ 155 w 171"/>
                <a:gd name="T17" fmla="*/ 85 h 171"/>
                <a:gd name="T18" fmla="*/ 85 w 171"/>
                <a:gd name="T19" fmla="*/ 1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71">
                  <a:moveTo>
                    <a:pt x="85" y="171"/>
                  </a:moveTo>
                  <a:cubicBezTo>
                    <a:pt x="38" y="171"/>
                    <a:pt x="0" y="132"/>
                    <a:pt x="0" y="85"/>
                  </a:cubicBezTo>
                  <a:cubicBezTo>
                    <a:pt x="0" y="38"/>
                    <a:pt x="38" y="0"/>
                    <a:pt x="85" y="0"/>
                  </a:cubicBezTo>
                  <a:cubicBezTo>
                    <a:pt x="133" y="0"/>
                    <a:pt x="171" y="38"/>
                    <a:pt x="171" y="85"/>
                  </a:cubicBezTo>
                  <a:cubicBezTo>
                    <a:pt x="171" y="132"/>
                    <a:pt x="133" y="171"/>
                    <a:pt x="85" y="171"/>
                  </a:cubicBezTo>
                  <a:close/>
                  <a:moveTo>
                    <a:pt x="85" y="15"/>
                  </a:moveTo>
                  <a:cubicBezTo>
                    <a:pt x="47" y="15"/>
                    <a:pt x="16" y="47"/>
                    <a:pt x="16" y="85"/>
                  </a:cubicBezTo>
                  <a:cubicBezTo>
                    <a:pt x="16" y="124"/>
                    <a:pt x="47" y="155"/>
                    <a:pt x="85" y="155"/>
                  </a:cubicBezTo>
                  <a:cubicBezTo>
                    <a:pt x="124" y="155"/>
                    <a:pt x="155" y="124"/>
                    <a:pt x="155" y="85"/>
                  </a:cubicBezTo>
                  <a:cubicBezTo>
                    <a:pt x="155" y="47"/>
                    <a:pt x="124" y="15"/>
                    <a:pt x="8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12" name="Freeform 1777"/>
            <p:cNvSpPr>
              <a:spLocks noEditPoints="1"/>
            </p:cNvSpPr>
            <p:nvPr/>
          </p:nvSpPr>
          <p:spPr bwMode="auto">
            <a:xfrm>
              <a:off x="8654279" y="778498"/>
              <a:ext cx="198438" cy="198438"/>
            </a:xfrm>
            <a:custGeom>
              <a:avLst/>
              <a:gdLst>
                <a:gd name="T0" fmla="*/ 119 w 237"/>
                <a:gd name="T1" fmla="*/ 237 h 237"/>
                <a:gd name="T2" fmla="*/ 0 w 237"/>
                <a:gd name="T3" fmla="*/ 118 h 237"/>
                <a:gd name="T4" fmla="*/ 119 w 237"/>
                <a:gd name="T5" fmla="*/ 0 h 237"/>
                <a:gd name="T6" fmla="*/ 237 w 237"/>
                <a:gd name="T7" fmla="*/ 118 h 237"/>
                <a:gd name="T8" fmla="*/ 119 w 237"/>
                <a:gd name="T9" fmla="*/ 237 h 237"/>
                <a:gd name="T10" fmla="*/ 119 w 237"/>
                <a:gd name="T11" fmla="*/ 15 h 237"/>
                <a:gd name="T12" fmla="*/ 16 w 237"/>
                <a:gd name="T13" fmla="*/ 118 h 237"/>
                <a:gd name="T14" fmla="*/ 119 w 237"/>
                <a:gd name="T15" fmla="*/ 221 h 237"/>
                <a:gd name="T16" fmla="*/ 222 w 237"/>
                <a:gd name="T17" fmla="*/ 118 h 237"/>
                <a:gd name="T18" fmla="*/ 119 w 237"/>
                <a:gd name="T19" fmla="*/ 1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" h="237">
                  <a:moveTo>
                    <a:pt x="119" y="237"/>
                  </a:moveTo>
                  <a:cubicBezTo>
                    <a:pt x="53" y="237"/>
                    <a:pt x="0" y="183"/>
                    <a:pt x="0" y="118"/>
                  </a:cubicBezTo>
                  <a:cubicBezTo>
                    <a:pt x="0" y="53"/>
                    <a:pt x="53" y="0"/>
                    <a:pt x="119" y="0"/>
                  </a:cubicBezTo>
                  <a:cubicBezTo>
                    <a:pt x="184" y="0"/>
                    <a:pt x="237" y="53"/>
                    <a:pt x="237" y="118"/>
                  </a:cubicBezTo>
                  <a:cubicBezTo>
                    <a:pt x="237" y="183"/>
                    <a:pt x="184" y="237"/>
                    <a:pt x="119" y="237"/>
                  </a:cubicBezTo>
                  <a:close/>
                  <a:moveTo>
                    <a:pt x="119" y="15"/>
                  </a:moveTo>
                  <a:cubicBezTo>
                    <a:pt x="62" y="15"/>
                    <a:pt x="16" y="61"/>
                    <a:pt x="16" y="118"/>
                  </a:cubicBezTo>
                  <a:cubicBezTo>
                    <a:pt x="16" y="175"/>
                    <a:pt x="62" y="221"/>
                    <a:pt x="119" y="221"/>
                  </a:cubicBezTo>
                  <a:cubicBezTo>
                    <a:pt x="175" y="221"/>
                    <a:pt x="222" y="175"/>
                    <a:pt x="222" y="118"/>
                  </a:cubicBezTo>
                  <a:cubicBezTo>
                    <a:pt x="222" y="61"/>
                    <a:pt x="175" y="15"/>
                    <a:pt x="11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13" name="Freeform 1778"/>
            <p:cNvSpPr>
              <a:spLocks noEditPoints="1"/>
            </p:cNvSpPr>
            <p:nvPr/>
          </p:nvSpPr>
          <p:spPr bwMode="auto">
            <a:xfrm>
              <a:off x="8682854" y="807073"/>
              <a:ext cx="141288" cy="141288"/>
            </a:xfrm>
            <a:custGeom>
              <a:avLst/>
              <a:gdLst>
                <a:gd name="T0" fmla="*/ 86 w 171"/>
                <a:gd name="T1" fmla="*/ 171 h 171"/>
                <a:gd name="T2" fmla="*/ 0 w 171"/>
                <a:gd name="T3" fmla="*/ 85 h 171"/>
                <a:gd name="T4" fmla="*/ 86 w 171"/>
                <a:gd name="T5" fmla="*/ 0 h 171"/>
                <a:gd name="T6" fmla="*/ 171 w 171"/>
                <a:gd name="T7" fmla="*/ 85 h 171"/>
                <a:gd name="T8" fmla="*/ 86 w 171"/>
                <a:gd name="T9" fmla="*/ 171 h 171"/>
                <a:gd name="T10" fmla="*/ 86 w 171"/>
                <a:gd name="T11" fmla="*/ 15 h 171"/>
                <a:gd name="T12" fmla="*/ 16 w 171"/>
                <a:gd name="T13" fmla="*/ 85 h 171"/>
                <a:gd name="T14" fmla="*/ 86 w 171"/>
                <a:gd name="T15" fmla="*/ 155 h 171"/>
                <a:gd name="T16" fmla="*/ 156 w 171"/>
                <a:gd name="T17" fmla="*/ 85 h 171"/>
                <a:gd name="T18" fmla="*/ 86 w 171"/>
                <a:gd name="T19" fmla="*/ 1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71">
                  <a:moveTo>
                    <a:pt x="86" y="171"/>
                  </a:moveTo>
                  <a:cubicBezTo>
                    <a:pt x="38" y="171"/>
                    <a:pt x="0" y="132"/>
                    <a:pt x="0" y="85"/>
                  </a:cubicBezTo>
                  <a:cubicBezTo>
                    <a:pt x="0" y="38"/>
                    <a:pt x="38" y="0"/>
                    <a:pt x="86" y="0"/>
                  </a:cubicBezTo>
                  <a:cubicBezTo>
                    <a:pt x="133" y="0"/>
                    <a:pt x="171" y="38"/>
                    <a:pt x="171" y="85"/>
                  </a:cubicBezTo>
                  <a:cubicBezTo>
                    <a:pt x="171" y="132"/>
                    <a:pt x="133" y="171"/>
                    <a:pt x="86" y="171"/>
                  </a:cubicBezTo>
                  <a:close/>
                  <a:moveTo>
                    <a:pt x="86" y="15"/>
                  </a:moveTo>
                  <a:cubicBezTo>
                    <a:pt x="47" y="15"/>
                    <a:pt x="16" y="46"/>
                    <a:pt x="16" y="85"/>
                  </a:cubicBezTo>
                  <a:cubicBezTo>
                    <a:pt x="16" y="124"/>
                    <a:pt x="47" y="155"/>
                    <a:pt x="86" y="155"/>
                  </a:cubicBezTo>
                  <a:cubicBezTo>
                    <a:pt x="124" y="155"/>
                    <a:pt x="156" y="124"/>
                    <a:pt x="156" y="85"/>
                  </a:cubicBezTo>
                  <a:cubicBezTo>
                    <a:pt x="156" y="46"/>
                    <a:pt x="124" y="15"/>
                    <a:pt x="8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14" name="Freeform 1779"/>
            <p:cNvSpPr>
              <a:spLocks/>
            </p:cNvSpPr>
            <p:nvPr/>
          </p:nvSpPr>
          <p:spPr bwMode="auto">
            <a:xfrm>
              <a:off x="8517754" y="800723"/>
              <a:ext cx="74613" cy="76200"/>
            </a:xfrm>
            <a:custGeom>
              <a:avLst/>
              <a:gdLst>
                <a:gd name="T0" fmla="*/ 15 w 90"/>
                <a:gd name="T1" fmla="*/ 91 h 91"/>
                <a:gd name="T2" fmla="*/ 0 w 90"/>
                <a:gd name="T3" fmla="*/ 91 h 91"/>
                <a:gd name="T4" fmla="*/ 26 w 90"/>
                <a:gd name="T5" fmla="*/ 27 h 91"/>
                <a:gd name="T6" fmla="*/ 90 w 90"/>
                <a:gd name="T7" fmla="*/ 0 h 91"/>
                <a:gd name="T8" fmla="*/ 90 w 90"/>
                <a:gd name="T9" fmla="*/ 16 h 91"/>
                <a:gd name="T10" fmla="*/ 37 w 90"/>
                <a:gd name="T11" fmla="*/ 38 h 91"/>
                <a:gd name="T12" fmla="*/ 15 w 90"/>
                <a:gd name="T1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1">
                  <a:moveTo>
                    <a:pt x="15" y="91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0" y="67"/>
                    <a:pt x="9" y="44"/>
                    <a:pt x="26" y="27"/>
                  </a:cubicBezTo>
                  <a:cubicBezTo>
                    <a:pt x="43" y="10"/>
                    <a:pt x="66" y="0"/>
                    <a:pt x="90" y="0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70" y="16"/>
                    <a:pt x="51" y="24"/>
                    <a:pt x="37" y="38"/>
                  </a:cubicBezTo>
                  <a:cubicBezTo>
                    <a:pt x="23" y="52"/>
                    <a:pt x="15" y="71"/>
                    <a:pt x="15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15" name="Freeform 1780"/>
            <p:cNvSpPr>
              <a:spLocks/>
            </p:cNvSpPr>
            <p:nvPr/>
          </p:nvSpPr>
          <p:spPr bwMode="auto">
            <a:xfrm>
              <a:off x="8754292" y="1038848"/>
              <a:ext cx="74613" cy="74613"/>
            </a:xfrm>
            <a:custGeom>
              <a:avLst/>
              <a:gdLst>
                <a:gd name="T0" fmla="*/ 0 w 90"/>
                <a:gd name="T1" fmla="*/ 91 h 91"/>
                <a:gd name="T2" fmla="*/ 0 w 90"/>
                <a:gd name="T3" fmla="*/ 75 h 91"/>
                <a:gd name="T4" fmla="*/ 53 w 90"/>
                <a:gd name="T5" fmla="*/ 53 h 91"/>
                <a:gd name="T6" fmla="*/ 75 w 90"/>
                <a:gd name="T7" fmla="*/ 0 h 91"/>
                <a:gd name="T8" fmla="*/ 90 w 90"/>
                <a:gd name="T9" fmla="*/ 0 h 91"/>
                <a:gd name="T10" fmla="*/ 64 w 90"/>
                <a:gd name="T11" fmla="*/ 64 h 91"/>
                <a:gd name="T12" fmla="*/ 0 w 90"/>
                <a:gd name="T1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1">
                  <a:moveTo>
                    <a:pt x="0" y="9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20" y="75"/>
                    <a:pt x="39" y="68"/>
                    <a:pt x="53" y="53"/>
                  </a:cubicBezTo>
                  <a:cubicBezTo>
                    <a:pt x="67" y="39"/>
                    <a:pt x="75" y="20"/>
                    <a:pt x="75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24"/>
                    <a:pt x="81" y="47"/>
                    <a:pt x="64" y="64"/>
                  </a:cubicBezTo>
                  <a:cubicBezTo>
                    <a:pt x="47" y="82"/>
                    <a:pt x="24" y="91"/>
                    <a:pt x="0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2" name="Группа 3901"/>
          <p:cNvGrpSpPr/>
          <p:nvPr/>
        </p:nvGrpSpPr>
        <p:grpSpPr>
          <a:xfrm>
            <a:off x="7966507" y="1458269"/>
            <a:ext cx="248841" cy="269082"/>
            <a:chOff x="9125767" y="778498"/>
            <a:chExt cx="331788" cy="358776"/>
          </a:xfrm>
          <a:solidFill>
            <a:schemeClr val="accent1"/>
          </a:solidFill>
        </p:grpSpPr>
        <p:sp>
          <p:nvSpPr>
            <p:cNvPr id="2223" name="Freeform 1788"/>
            <p:cNvSpPr>
              <a:spLocks noEditPoints="1"/>
            </p:cNvSpPr>
            <p:nvPr/>
          </p:nvSpPr>
          <p:spPr bwMode="auto">
            <a:xfrm>
              <a:off x="9157517" y="810248"/>
              <a:ext cx="268288" cy="268288"/>
            </a:xfrm>
            <a:custGeom>
              <a:avLst/>
              <a:gdLst>
                <a:gd name="T0" fmla="*/ 169 w 169"/>
                <a:gd name="T1" fmla="*/ 169 h 169"/>
                <a:gd name="T2" fmla="*/ 0 w 169"/>
                <a:gd name="T3" fmla="*/ 169 h 169"/>
                <a:gd name="T4" fmla="*/ 0 w 169"/>
                <a:gd name="T5" fmla="*/ 0 h 169"/>
                <a:gd name="T6" fmla="*/ 169 w 169"/>
                <a:gd name="T7" fmla="*/ 0 h 169"/>
                <a:gd name="T8" fmla="*/ 169 w 169"/>
                <a:gd name="T9" fmla="*/ 169 h 169"/>
                <a:gd name="T10" fmla="*/ 8 w 169"/>
                <a:gd name="T11" fmla="*/ 161 h 169"/>
                <a:gd name="T12" fmla="*/ 161 w 169"/>
                <a:gd name="T13" fmla="*/ 161 h 169"/>
                <a:gd name="T14" fmla="*/ 161 w 169"/>
                <a:gd name="T15" fmla="*/ 8 h 169"/>
                <a:gd name="T16" fmla="*/ 8 w 169"/>
                <a:gd name="T17" fmla="*/ 8 h 169"/>
                <a:gd name="T18" fmla="*/ 8 w 169"/>
                <a:gd name="T19" fmla="*/ 16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169">
                  <a:moveTo>
                    <a:pt x="169" y="169"/>
                  </a:moveTo>
                  <a:lnTo>
                    <a:pt x="0" y="169"/>
                  </a:lnTo>
                  <a:lnTo>
                    <a:pt x="0" y="0"/>
                  </a:lnTo>
                  <a:lnTo>
                    <a:pt x="169" y="0"/>
                  </a:lnTo>
                  <a:lnTo>
                    <a:pt x="169" y="169"/>
                  </a:lnTo>
                  <a:close/>
                  <a:moveTo>
                    <a:pt x="8" y="161"/>
                  </a:moveTo>
                  <a:lnTo>
                    <a:pt x="161" y="161"/>
                  </a:lnTo>
                  <a:lnTo>
                    <a:pt x="161" y="8"/>
                  </a:lnTo>
                  <a:lnTo>
                    <a:pt x="8" y="8"/>
                  </a:lnTo>
                  <a:lnTo>
                    <a:pt x="8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24" name="Freeform 1789"/>
            <p:cNvSpPr>
              <a:spLocks noEditPoints="1"/>
            </p:cNvSpPr>
            <p:nvPr/>
          </p:nvSpPr>
          <p:spPr bwMode="auto">
            <a:xfrm>
              <a:off x="9125767" y="778498"/>
              <a:ext cx="331788" cy="331788"/>
            </a:xfrm>
            <a:custGeom>
              <a:avLst/>
              <a:gdLst>
                <a:gd name="T0" fmla="*/ 209 w 209"/>
                <a:gd name="T1" fmla="*/ 209 h 209"/>
                <a:gd name="T2" fmla="*/ 0 w 209"/>
                <a:gd name="T3" fmla="*/ 209 h 209"/>
                <a:gd name="T4" fmla="*/ 0 w 209"/>
                <a:gd name="T5" fmla="*/ 0 h 209"/>
                <a:gd name="T6" fmla="*/ 209 w 209"/>
                <a:gd name="T7" fmla="*/ 0 h 209"/>
                <a:gd name="T8" fmla="*/ 209 w 209"/>
                <a:gd name="T9" fmla="*/ 209 h 209"/>
                <a:gd name="T10" fmla="*/ 8 w 209"/>
                <a:gd name="T11" fmla="*/ 201 h 209"/>
                <a:gd name="T12" fmla="*/ 201 w 209"/>
                <a:gd name="T13" fmla="*/ 201 h 209"/>
                <a:gd name="T14" fmla="*/ 201 w 209"/>
                <a:gd name="T15" fmla="*/ 8 h 209"/>
                <a:gd name="T16" fmla="*/ 8 w 209"/>
                <a:gd name="T17" fmla="*/ 8 h 209"/>
                <a:gd name="T18" fmla="*/ 8 w 209"/>
                <a:gd name="T19" fmla="*/ 20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9" h="209">
                  <a:moveTo>
                    <a:pt x="209" y="209"/>
                  </a:moveTo>
                  <a:lnTo>
                    <a:pt x="0" y="209"/>
                  </a:lnTo>
                  <a:lnTo>
                    <a:pt x="0" y="0"/>
                  </a:lnTo>
                  <a:lnTo>
                    <a:pt x="209" y="0"/>
                  </a:lnTo>
                  <a:lnTo>
                    <a:pt x="209" y="209"/>
                  </a:lnTo>
                  <a:close/>
                  <a:moveTo>
                    <a:pt x="8" y="201"/>
                  </a:moveTo>
                  <a:lnTo>
                    <a:pt x="201" y="201"/>
                  </a:lnTo>
                  <a:lnTo>
                    <a:pt x="201" y="8"/>
                  </a:lnTo>
                  <a:lnTo>
                    <a:pt x="8" y="8"/>
                  </a:lnTo>
                  <a:lnTo>
                    <a:pt x="8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25" name="Rectangle 1790"/>
            <p:cNvSpPr>
              <a:spLocks noChangeArrowheads="1"/>
            </p:cNvSpPr>
            <p:nvPr/>
          </p:nvSpPr>
          <p:spPr bwMode="auto">
            <a:xfrm>
              <a:off x="9132117" y="854698"/>
              <a:ext cx="333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26" name="Rectangle 1791"/>
            <p:cNvSpPr>
              <a:spLocks noChangeArrowheads="1"/>
            </p:cNvSpPr>
            <p:nvPr/>
          </p:nvSpPr>
          <p:spPr bwMode="auto">
            <a:xfrm>
              <a:off x="9132117" y="1021386"/>
              <a:ext cx="333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27" name="Freeform 1792"/>
            <p:cNvSpPr>
              <a:spLocks noEditPoints="1"/>
            </p:cNvSpPr>
            <p:nvPr/>
          </p:nvSpPr>
          <p:spPr bwMode="auto">
            <a:xfrm>
              <a:off x="9221017" y="873748"/>
              <a:ext cx="141288" cy="141288"/>
            </a:xfrm>
            <a:custGeom>
              <a:avLst/>
              <a:gdLst>
                <a:gd name="T0" fmla="*/ 86 w 171"/>
                <a:gd name="T1" fmla="*/ 171 h 171"/>
                <a:gd name="T2" fmla="*/ 0 w 171"/>
                <a:gd name="T3" fmla="*/ 86 h 171"/>
                <a:gd name="T4" fmla="*/ 86 w 171"/>
                <a:gd name="T5" fmla="*/ 0 h 171"/>
                <a:gd name="T6" fmla="*/ 171 w 171"/>
                <a:gd name="T7" fmla="*/ 86 h 171"/>
                <a:gd name="T8" fmla="*/ 86 w 171"/>
                <a:gd name="T9" fmla="*/ 171 h 171"/>
                <a:gd name="T10" fmla="*/ 86 w 171"/>
                <a:gd name="T11" fmla="*/ 16 h 171"/>
                <a:gd name="T12" fmla="*/ 16 w 171"/>
                <a:gd name="T13" fmla="*/ 86 h 171"/>
                <a:gd name="T14" fmla="*/ 86 w 171"/>
                <a:gd name="T15" fmla="*/ 156 h 171"/>
                <a:gd name="T16" fmla="*/ 156 w 171"/>
                <a:gd name="T17" fmla="*/ 86 h 171"/>
                <a:gd name="T18" fmla="*/ 86 w 171"/>
                <a:gd name="T19" fmla="*/ 1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71">
                  <a:moveTo>
                    <a:pt x="86" y="171"/>
                  </a:moveTo>
                  <a:cubicBezTo>
                    <a:pt x="39" y="171"/>
                    <a:pt x="0" y="133"/>
                    <a:pt x="0" y="86"/>
                  </a:cubicBezTo>
                  <a:cubicBezTo>
                    <a:pt x="0" y="38"/>
                    <a:pt x="39" y="0"/>
                    <a:pt x="86" y="0"/>
                  </a:cubicBezTo>
                  <a:cubicBezTo>
                    <a:pt x="133" y="0"/>
                    <a:pt x="171" y="38"/>
                    <a:pt x="171" y="86"/>
                  </a:cubicBezTo>
                  <a:cubicBezTo>
                    <a:pt x="171" y="133"/>
                    <a:pt x="133" y="171"/>
                    <a:pt x="86" y="171"/>
                  </a:cubicBezTo>
                  <a:close/>
                  <a:moveTo>
                    <a:pt x="86" y="16"/>
                  </a:moveTo>
                  <a:cubicBezTo>
                    <a:pt x="47" y="16"/>
                    <a:pt x="16" y="47"/>
                    <a:pt x="16" y="86"/>
                  </a:cubicBezTo>
                  <a:cubicBezTo>
                    <a:pt x="16" y="124"/>
                    <a:pt x="47" y="156"/>
                    <a:pt x="86" y="156"/>
                  </a:cubicBezTo>
                  <a:cubicBezTo>
                    <a:pt x="124" y="156"/>
                    <a:pt x="156" y="124"/>
                    <a:pt x="156" y="86"/>
                  </a:cubicBezTo>
                  <a:cubicBezTo>
                    <a:pt x="156" y="47"/>
                    <a:pt x="124" y="16"/>
                    <a:pt x="8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28" name="Freeform 1793"/>
            <p:cNvSpPr>
              <a:spLocks/>
            </p:cNvSpPr>
            <p:nvPr/>
          </p:nvSpPr>
          <p:spPr bwMode="auto">
            <a:xfrm>
              <a:off x="9268642" y="911848"/>
              <a:ext cx="47625" cy="65088"/>
            </a:xfrm>
            <a:custGeom>
              <a:avLst/>
              <a:gdLst>
                <a:gd name="T0" fmla="*/ 34 w 57"/>
                <a:gd name="T1" fmla="*/ 77 h 77"/>
                <a:gd name="T2" fmla="*/ 24 w 57"/>
                <a:gd name="T3" fmla="*/ 77 h 77"/>
                <a:gd name="T4" fmla="*/ 7 w 57"/>
                <a:gd name="T5" fmla="*/ 70 h 77"/>
                <a:gd name="T6" fmla="*/ 0 w 57"/>
                <a:gd name="T7" fmla="*/ 54 h 77"/>
                <a:gd name="T8" fmla="*/ 16 w 57"/>
                <a:gd name="T9" fmla="*/ 54 h 77"/>
                <a:gd name="T10" fmla="*/ 18 w 57"/>
                <a:gd name="T11" fmla="*/ 59 h 77"/>
                <a:gd name="T12" fmla="*/ 24 w 57"/>
                <a:gd name="T13" fmla="*/ 62 h 77"/>
                <a:gd name="T14" fmla="*/ 34 w 57"/>
                <a:gd name="T15" fmla="*/ 62 h 77"/>
                <a:gd name="T16" fmla="*/ 39 w 57"/>
                <a:gd name="T17" fmla="*/ 59 h 77"/>
                <a:gd name="T18" fmla="*/ 42 w 57"/>
                <a:gd name="T19" fmla="*/ 54 h 77"/>
                <a:gd name="T20" fmla="*/ 39 w 57"/>
                <a:gd name="T21" fmla="*/ 49 h 77"/>
                <a:gd name="T22" fmla="*/ 34 w 57"/>
                <a:gd name="T23" fmla="*/ 46 h 77"/>
                <a:gd name="T24" fmla="*/ 24 w 57"/>
                <a:gd name="T25" fmla="*/ 46 h 77"/>
                <a:gd name="T26" fmla="*/ 7 w 57"/>
                <a:gd name="T27" fmla="*/ 40 h 77"/>
                <a:gd name="T28" fmla="*/ 0 w 57"/>
                <a:gd name="T29" fmla="*/ 23 h 77"/>
                <a:gd name="T30" fmla="*/ 7 w 57"/>
                <a:gd name="T31" fmla="*/ 7 h 77"/>
                <a:gd name="T32" fmla="*/ 24 w 57"/>
                <a:gd name="T33" fmla="*/ 0 h 77"/>
                <a:gd name="T34" fmla="*/ 34 w 57"/>
                <a:gd name="T35" fmla="*/ 0 h 77"/>
                <a:gd name="T36" fmla="*/ 50 w 57"/>
                <a:gd name="T37" fmla="*/ 7 h 77"/>
                <a:gd name="T38" fmla="*/ 57 w 57"/>
                <a:gd name="T39" fmla="*/ 23 h 77"/>
                <a:gd name="T40" fmla="*/ 42 w 57"/>
                <a:gd name="T41" fmla="*/ 23 h 77"/>
                <a:gd name="T42" fmla="*/ 39 w 57"/>
                <a:gd name="T43" fmla="*/ 18 h 77"/>
                <a:gd name="T44" fmla="*/ 34 w 57"/>
                <a:gd name="T45" fmla="*/ 16 h 77"/>
                <a:gd name="T46" fmla="*/ 24 w 57"/>
                <a:gd name="T47" fmla="*/ 16 h 77"/>
                <a:gd name="T48" fmla="*/ 18 w 57"/>
                <a:gd name="T49" fmla="*/ 18 h 77"/>
                <a:gd name="T50" fmla="*/ 16 w 57"/>
                <a:gd name="T51" fmla="*/ 23 h 77"/>
                <a:gd name="T52" fmla="*/ 18 w 57"/>
                <a:gd name="T53" fmla="*/ 29 h 77"/>
                <a:gd name="T54" fmla="*/ 24 w 57"/>
                <a:gd name="T55" fmla="*/ 31 h 77"/>
                <a:gd name="T56" fmla="*/ 34 w 57"/>
                <a:gd name="T57" fmla="*/ 31 h 77"/>
                <a:gd name="T58" fmla="*/ 50 w 57"/>
                <a:gd name="T59" fmla="*/ 38 h 77"/>
                <a:gd name="T60" fmla="*/ 57 w 57"/>
                <a:gd name="T61" fmla="*/ 54 h 77"/>
                <a:gd name="T62" fmla="*/ 50 w 57"/>
                <a:gd name="T63" fmla="*/ 70 h 77"/>
                <a:gd name="T64" fmla="*/ 34 w 57"/>
                <a:gd name="T6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77">
                  <a:moveTo>
                    <a:pt x="34" y="77"/>
                  </a:moveTo>
                  <a:cubicBezTo>
                    <a:pt x="24" y="77"/>
                    <a:pt x="24" y="77"/>
                    <a:pt x="24" y="77"/>
                  </a:cubicBezTo>
                  <a:cubicBezTo>
                    <a:pt x="17" y="77"/>
                    <a:pt x="12" y="75"/>
                    <a:pt x="7" y="70"/>
                  </a:cubicBezTo>
                  <a:cubicBezTo>
                    <a:pt x="3" y="66"/>
                    <a:pt x="0" y="60"/>
                    <a:pt x="0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6"/>
                    <a:pt x="17" y="58"/>
                    <a:pt x="18" y="59"/>
                  </a:cubicBezTo>
                  <a:cubicBezTo>
                    <a:pt x="20" y="61"/>
                    <a:pt x="22" y="62"/>
                    <a:pt x="2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2"/>
                    <a:pt x="38" y="61"/>
                    <a:pt x="39" y="59"/>
                  </a:cubicBezTo>
                  <a:cubicBezTo>
                    <a:pt x="41" y="58"/>
                    <a:pt x="42" y="56"/>
                    <a:pt x="42" y="54"/>
                  </a:cubicBezTo>
                  <a:cubicBezTo>
                    <a:pt x="42" y="52"/>
                    <a:pt x="41" y="50"/>
                    <a:pt x="39" y="49"/>
                  </a:cubicBezTo>
                  <a:cubicBezTo>
                    <a:pt x="38" y="47"/>
                    <a:pt x="36" y="46"/>
                    <a:pt x="3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17" y="46"/>
                    <a:pt x="12" y="44"/>
                    <a:pt x="7" y="40"/>
                  </a:cubicBezTo>
                  <a:cubicBezTo>
                    <a:pt x="3" y="35"/>
                    <a:pt x="0" y="29"/>
                    <a:pt x="0" y="23"/>
                  </a:cubicBezTo>
                  <a:cubicBezTo>
                    <a:pt x="0" y="17"/>
                    <a:pt x="3" y="11"/>
                    <a:pt x="7" y="7"/>
                  </a:cubicBezTo>
                  <a:cubicBezTo>
                    <a:pt x="12" y="2"/>
                    <a:pt x="17" y="0"/>
                    <a:pt x="2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0" y="0"/>
                    <a:pt x="46" y="2"/>
                    <a:pt x="50" y="7"/>
                  </a:cubicBezTo>
                  <a:cubicBezTo>
                    <a:pt x="55" y="11"/>
                    <a:pt x="57" y="17"/>
                    <a:pt x="57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1"/>
                    <a:pt x="41" y="19"/>
                    <a:pt x="39" y="18"/>
                  </a:cubicBezTo>
                  <a:cubicBezTo>
                    <a:pt x="38" y="16"/>
                    <a:pt x="36" y="16"/>
                    <a:pt x="3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2" y="16"/>
                    <a:pt x="20" y="16"/>
                    <a:pt x="18" y="18"/>
                  </a:cubicBezTo>
                  <a:cubicBezTo>
                    <a:pt x="17" y="19"/>
                    <a:pt x="16" y="21"/>
                    <a:pt x="16" y="23"/>
                  </a:cubicBezTo>
                  <a:cubicBezTo>
                    <a:pt x="16" y="25"/>
                    <a:pt x="17" y="27"/>
                    <a:pt x="18" y="29"/>
                  </a:cubicBezTo>
                  <a:cubicBezTo>
                    <a:pt x="20" y="30"/>
                    <a:pt x="22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40" y="31"/>
                    <a:pt x="46" y="33"/>
                    <a:pt x="50" y="38"/>
                  </a:cubicBezTo>
                  <a:cubicBezTo>
                    <a:pt x="55" y="42"/>
                    <a:pt x="57" y="48"/>
                    <a:pt x="57" y="54"/>
                  </a:cubicBezTo>
                  <a:cubicBezTo>
                    <a:pt x="57" y="60"/>
                    <a:pt x="55" y="66"/>
                    <a:pt x="50" y="70"/>
                  </a:cubicBezTo>
                  <a:cubicBezTo>
                    <a:pt x="46" y="75"/>
                    <a:pt x="40" y="77"/>
                    <a:pt x="34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29" name="Rectangle 1794"/>
            <p:cNvSpPr>
              <a:spLocks noChangeArrowheads="1"/>
            </p:cNvSpPr>
            <p:nvPr/>
          </p:nvSpPr>
          <p:spPr bwMode="auto">
            <a:xfrm>
              <a:off x="9286104" y="905498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30" name="Rectangle 1795"/>
            <p:cNvSpPr>
              <a:spLocks noChangeArrowheads="1"/>
            </p:cNvSpPr>
            <p:nvPr/>
          </p:nvSpPr>
          <p:spPr bwMode="auto">
            <a:xfrm>
              <a:off x="9286104" y="96899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31" name="Freeform 1796"/>
            <p:cNvSpPr>
              <a:spLocks noEditPoints="1"/>
            </p:cNvSpPr>
            <p:nvPr/>
          </p:nvSpPr>
          <p:spPr bwMode="auto">
            <a:xfrm>
              <a:off x="9157517" y="1097586"/>
              <a:ext cx="66675" cy="39688"/>
            </a:xfrm>
            <a:custGeom>
              <a:avLst/>
              <a:gdLst>
                <a:gd name="T0" fmla="*/ 42 w 42"/>
                <a:gd name="T1" fmla="*/ 25 h 25"/>
                <a:gd name="T2" fmla="*/ 0 w 42"/>
                <a:gd name="T3" fmla="*/ 25 h 25"/>
                <a:gd name="T4" fmla="*/ 0 w 42"/>
                <a:gd name="T5" fmla="*/ 0 h 25"/>
                <a:gd name="T6" fmla="*/ 42 w 42"/>
                <a:gd name="T7" fmla="*/ 0 h 25"/>
                <a:gd name="T8" fmla="*/ 42 w 42"/>
                <a:gd name="T9" fmla="*/ 25 h 25"/>
                <a:gd name="T10" fmla="*/ 8 w 42"/>
                <a:gd name="T11" fmla="*/ 17 h 25"/>
                <a:gd name="T12" fmla="*/ 34 w 42"/>
                <a:gd name="T13" fmla="*/ 17 h 25"/>
                <a:gd name="T14" fmla="*/ 34 w 42"/>
                <a:gd name="T15" fmla="*/ 8 h 25"/>
                <a:gd name="T16" fmla="*/ 8 w 42"/>
                <a:gd name="T17" fmla="*/ 8 h 25"/>
                <a:gd name="T18" fmla="*/ 8 w 42"/>
                <a:gd name="T1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5">
                  <a:moveTo>
                    <a:pt x="42" y="25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25"/>
                  </a:lnTo>
                  <a:close/>
                  <a:moveTo>
                    <a:pt x="8" y="17"/>
                  </a:moveTo>
                  <a:lnTo>
                    <a:pt x="34" y="17"/>
                  </a:lnTo>
                  <a:lnTo>
                    <a:pt x="34" y="8"/>
                  </a:lnTo>
                  <a:lnTo>
                    <a:pt x="8" y="8"/>
                  </a:lnTo>
                  <a:lnTo>
                    <a:pt x="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32" name="Freeform 1797"/>
            <p:cNvSpPr>
              <a:spLocks noEditPoints="1"/>
            </p:cNvSpPr>
            <p:nvPr/>
          </p:nvSpPr>
          <p:spPr bwMode="auto">
            <a:xfrm>
              <a:off x="9359129" y="1097586"/>
              <a:ext cx="66675" cy="39688"/>
            </a:xfrm>
            <a:custGeom>
              <a:avLst/>
              <a:gdLst>
                <a:gd name="T0" fmla="*/ 42 w 42"/>
                <a:gd name="T1" fmla="*/ 25 h 25"/>
                <a:gd name="T2" fmla="*/ 0 w 42"/>
                <a:gd name="T3" fmla="*/ 25 h 25"/>
                <a:gd name="T4" fmla="*/ 0 w 42"/>
                <a:gd name="T5" fmla="*/ 0 h 25"/>
                <a:gd name="T6" fmla="*/ 42 w 42"/>
                <a:gd name="T7" fmla="*/ 0 h 25"/>
                <a:gd name="T8" fmla="*/ 42 w 42"/>
                <a:gd name="T9" fmla="*/ 25 h 25"/>
                <a:gd name="T10" fmla="*/ 9 w 42"/>
                <a:gd name="T11" fmla="*/ 17 h 25"/>
                <a:gd name="T12" fmla="*/ 34 w 42"/>
                <a:gd name="T13" fmla="*/ 17 h 25"/>
                <a:gd name="T14" fmla="*/ 34 w 42"/>
                <a:gd name="T15" fmla="*/ 8 h 25"/>
                <a:gd name="T16" fmla="*/ 9 w 42"/>
                <a:gd name="T17" fmla="*/ 8 h 25"/>
                <a:gd name="T18" fmla="*/ 9 w 42"/>
                <a:gd name="T1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5">
                  <a:moveTo>
                    <a:pt x="42" y="25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25"/>
                  </a:lnTo>
                  <a:close/>
                  <a:moveTo>
                    <a:pt x="9" y="17"/>
                  </a:moveTo>
                  <a:lnTo>
                    <a:pt x="34" y="17"/>
                  </a:lnTo>
                  <a:lnTo>
                    <a:pt x="34" y="8"/>
                  </a:lnTo>
                  <a:lnTo>
                    <a:pt x="9" y="8"/>
                  </a:lnTo>
                  <a:lnTo>
                    <a:pt x="9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33" name="Rectangle 1798"/>
            <p:cNvSpPr>
              <a:spLocks noChangeArrowheads="1"/>
            </p:cNvSpPr>
            <p:nvPr/>
          </p:nvSpPr>
          <p:spPr bwMode="auto">
            <a:xfrm>
              <a:off x="9381354" y="905498"/>
              <a:ext cx="12700" cy="777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1" name="Группа 3910"/>
          <p:cNvGrpSpPr/>
          <p:nvPr/>
        </p:nvGrpSpPr>
        <p:grpSpPr>
          <a:xfrm>
            <a:off x="8420135" y="1458269"/>
            <a:ext cx="270272" cy="269081"/>
            <a:chOff x="9730604" y="778498"/>
            <a:chExt cx="360363" cy="358775"/>
          </a:xfrm>
          <a:solidFill>
            <a:schemeClr val="accent1"/>
          </a:solidFill>
        </p:grpSpPr>
        <p:sp>
          <p:nvSpPr>
            <p:cNvPr id="2240" name="Freeform 1805"/>
            <p:cNvSpPr>
              <a:spLocks noEditPoints="1"/>
            </p:cNvSpPr>
            <p:nvPr/>
          </p:nvSpPr>
          <p:spPr bwMode="auto">
            <a:xfrm>
              <a:off x="9817917" y="853111"/>
              <a:ext cx="77788" cy="100013"/>
            </a:xfrm>
            <a:custGeom>
              <a:avLst/>
              <a:gdLst>
                <a:gd name="T0" fmla="*/ 47 w 94"/>
                <a:gd name="T1" fmla="*/ 120 h 120"/>
                <a:gd name="T2" fmla="*/ 14 w 94"/>
                <a:gd name="T3" fmla="*/ 106 h 120"/>
                <a:gd name="T4" fmla="*/ 0 w 94"/>
                <a:gd name="T5" fmla="*/ 73 h 120"/>
                <a:gd name="T6" fmla="*/ 0 w 94"/>
                <a:gd name="T7" fmla="*/ 47 h 120"/>
                <a:gd name="T8" fmla="*/ 14 w 94"/>
                <a:gd name="T9" fmla="*/ 14 h 120"/>
                <a:gd name="T10" fmla="*/ 47 w 94"/>
                <a:gd name="T11" fmla="*/ 0 h 120"/>
                <a:gd name="T12" fmla="*/ 80 w 94"/>
                <a:gd name="T13" fmla="*/ 14 h 120"/>
                <a:gd name="T14" fmla="*/ 94 w 94"/>
                <a:gd name="T15" fmla="*/ 47 h 120"/>
                <a:gd name="T16" fmla="*/ 94 w 94"/>
                <a:gd name="T17" fmla="*/ 73 h 120"/>
                <a:gd name="T18" fmla="*/ 80 w 94"/>
                <a:gd name="T19" fmla="*/ 106 h 120"/>
                <a:gd name="T20" fmla="*/ 47 w 94"/>
                <a:gd name="T21" fmla="*/ 120 h 120"/>
                <a:gd name="T22" fmla="*/ 47 w 94"/>
                <a:gd name="T23" fmla="*/ 16 h 120"/>
                <a:gd name="T24" fmla="*/ 25 w 94"/>
                <a:gd name="T25" fmla="*/ 25 h 120"/>
                <a:gd name="T26" fmla="*/ 16 w 94"/>
                <a:gd name="T27" fmla="*/ 47 h 120"/>
                <a:gd name="T28" fmla="*/ 16 w 94"/>
                <a:gd name="T29" fmla="*/ 73 h 120"/>
                <a:gd name="T30" fmla="*/ 25 w 94"/>
                <a:gd name="T31" fmla="*/ 96 h 120"/>
                <a:gd name="T32" fmla="*/ 47 w 94"/>
                <a:gd name="T33" fmla="*/ 105 h 120"/>
                <a:gd name="T34" fmla="*/ 69 w 94"/>
                <a:gd name="T35" fmla="*/ 96 h 120"/>
                <a:gd name="T36" fmla="*/ 79 w 94"/>
                <a:gd name="T37" fmla="*/ 73 h 120"/>
                <a:gd name="T38" fmla="*/ 79 w 94"/>
                <a:gd name="T39" fmla="*/ 47 h 120"/>
                <a:gd name="T40" fmla="*/ 69 w 94"/>
                <a:gd name="T41" fmla="*/ 25 h 120"/>
                <a:gd name="T42" fmla="*/ 47 w 94"/>
                <a:gd name="T43" fmla="*/ 1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120">
                  <a:moveTo>
                    <a:pt x="47" y="120"/>
                  </a:moveTo>
                  <a:cubicBezTo>
                    <a:pt x="35" y="120"/>
                    <a:pt x="23" y="115"/>
                    <a:pt x="14" y="106"/>
                  </a:cubicBezTo>
                  <a:cubicBezTo>
                    <a:pt x="5" y="98"/>
                    <a:pt x="0" y="86"/>
                    <a:pt x="0" y="7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35"/>
                    <a:pt x="5" y="23"/>
                    <a:pt x="14" y="14"/>
                  </a:cubicBezTo>
                  <a:cubicBezTo>
                    <a:pt x="23" y="5"/>
                    <a:pt x="35" y="0"/>
                    <a:pt x="47" y="0"/>
                  </a:cubicBezTo>
                  <a:cubicBezTo>
                    <a:pt x="60" y="0"/>
                    <a:pt x="71" y="5"/>
                    <a:pt x="80" y="14"/>
                  </a:cubicBezTo>
                  <a:cubicBezTo>
                    <a:pt x="89" y="23"/>
                    <a:pt x="94" y="35"/>
                    <a:pt x="94" y="47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4" y="86"/>
                    <a:pt x="89" y="98"/>
                    <a:pt x="80" y="106"/>
                  </a:cubicBezTo>
                  <a:cubicBezTo>
                    <a:pt x="71" y="115"/>
                    <a:pt x="60" y="120"/>
                    <a:pt x="47" y="120"/>
                  </a:cubicBezTo>
                  <a:close/>
                  <a:moveTo>
                    <a:pt x="47" y="16"/>
                  </a:moveTo>
                  <a:cubicBezTo>
                    <a:pt x="39" y="16"/>
                    <a:pt x="31" y="19"/>
                    <a:pt x="25" y="25"/>
                  </a:cubicBezTo>
                  <a:cubicBezTo>
                    <a:pt x="19" y="31"/>
                    <a:pt x="16" y="39"/>
                    <a:pt x="16" y="4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82"/>
                    <a:pt x="19" y="90"/>
                    <a:pt x="25" y="96"/>
                  </a:cubicBezTo>
                  <a:cubicBezTo>
                    <a:pt x="31" y="101"/>
                    <a:pt x="39" y="105"/>
                    <a:pt x="47" y="105"/>
                  </a:cubicBezTo>
                  <a:cubicBezTo>
                    <a:pt x="56" y="105"/>
                    <a:pt x="63" y="101"/>
                    <a:pt x="69" y="96"/>
                  </a:cubicBezTo>
                  <a:cubicBezTo>
                    <a:pt x="75" y="90"/>
                    <a:pt x="79" y="82"/>
                    <a:pt x="79" y="73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9" y="39"/>
                    <a:pt x="75" y="31"/>
                    <a:pt x="69" y="25"/>
                  </a:cubicBezTo>
                  <a:cubicBezTo>
                    <a:pt x="63" y="19"/>
                    <a:pt x="56" y="16"/>
                    <a:pt x="4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41" name="Freeform 1806"/>
            <p:cNvSpPr>
              <a:spLocks noEditPoints="1"/>
            </p:cNvSpPr>
            <p:nvPr/>
          </p:nvSpPr>
          <p:spPr bwMode="auto">
            <a:xfrm>
              <a:off x="9925867" y="961061"/>
              <a:ext cx="77788" cy="100013"/>
            </a:xfrm>
            <a:custGeom>
              <a:avLst/>
              <a:gdLst>
                <a:gd name="T0" fmla="*/ 47 w 94"/>
                <a:gd name="T1" fmla="*/ 120 h 120"/>
                <a:gd name="T2" fmla="*/ 14 w 94"/>
                <a:gd name="T3" fmla="*/ 106 h 120"/>
                <a:gd name="T4" fmla="*/ 0 w 94"/>
                <a:gd name="T5" fmla="*/ 73 h 120"/>
                <a:gd name="T6" fmla="*/ 0 w 94"/>
                <a:gd name="T7" fmla="*/ 47 h 120"/>
                <a:gd name="T8" fmla="*/ 14 w 94"/>
                <a:gd name="T9" fmla="*/ 14 h 120"/>
                <a:gd name="T10" fmla="*/ 47 w 94"/>
                <a:gd name="T11" fmla="*/ 0 h 120"/>
                <a:gd name="T12" fmla="*/ 80 w 94"/>
                <a:gd name="T13" fmla="*/ 14 h 120"/>
                <a:gd name="T14" fmla="*/ 94 w 94"/>
                <a:gd name="T15" fmla="*/ 47 h 120"/>
                <a:gd name="T16" fmla="*/ 94 w 94"/>
                <a:gd name="T17" fmla="*/ 73 h 120"/>
                <a:gd name="T18" fmla="*/ 80 w 94"/>
                <a:gd name="T19" fmla="*/ 106 h 120"/>
                <a:gd name="T20" fmla="*/ 47 w 94"/>
                <a:gd name="T21" fmla="*/ 120 h 120"/>
                <a:gd name="T22" fmla="*/ 47 w 94"/>
                <a:gd name="T23" fmla="*/ 15 h 120"/>
                <a:gd name="T24" fmla="*/ 25 w 94"/>
                <a:gd name="T25" fmla="*/ 25 h 120"/>
                <a:gd name="T26" fmla="*/ 15 w 94"/>
                <a:gd name="T27" fmla="*/ 47 h 120"/>
                <a:gd name="T28" fmla="*/ 15 w 94"/>
                <a:gd name="T29" fmla="*/ 73 h 120"/>
                <a:gd name="T30" fmla="*/ 25 w 94"/>
                <a:gd name="T31" fmla="*/ 95 h 120"/>
                <a:gd name="T32" fmla="*/ 47 w 94"/>
                <a:gd name="T33" fmla="*/ 104 h 120"/>
                <a:gd name="T34" fmla="*/ 69 w 94"/>
                <a:gd name="T35" fmla="*/ 95 h 120"/>
                <a:gd name="T36" fmla="*/ 78 w 94"/>
                <a:gd name="T37" fmla="*/ 73 h 120"/>
                <a:gd name="T38" fmla="*/ 78 w 94"/>
                <a:gd name="T39" fmla="*/ 47 h 120"/>
                <a:gd name="T40" fmla="*/ 69 w 94"/>
                <a:gd name="T41" fmla="*/ 25 h 120"/>
                <a:gd name="T42" fmla="*/ 47 w 94"/>
                <a:gd name="T43" fmla="*/ 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120">
                  <a:moveTo>
                    <a:pt x="47" y="120"/>
                  </a:moveTo>
                  <a:cubicBezTo>
                    <a:pt x="34" y="120"/>
                    <a:pt x="22" y="115"/>
                    <a:pt x="14" y="106"/>
                  </a:cubicBezTo>
                  <a:cubicBezTo>
                    <a:pt x="5" y="97"/>
                    <a:pt x="0" y="86"/>
                    <a:pt x="0" y="7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34"/>
                    <a:pt x="5" y="23"/>
                    <a:pt x="14" y="14"/>
                  </a:cubicBezTo>
                  <a:cubicBezTo>
                    <a:pt x="22" y="5"/>
                    <a:pt x="34" y="0"/>
                    <a:pt x="47" y="0"/>
                  </a:cubicBezTo>
                  <a:cubicBezTo>
                    <a:pt x="59" y="0"/>
                    <a:pt x="71" y="5"/>
                    <a:pt x="80" y="14"/>
                  </a:cubicBezTo>
                  <a:cubicBezTo>
                    <a:pt x="89" y="23"/>
                    <a:pt x="94" y="34"/>
                    <a:pt x="94" y="47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4" y="86"/>
                    <a:pt x="89" y="97"/>
                    <a:pt x="80" y="106"/>
                  </a:cubicBezTo>
                  <a:cubicBezTo>
                    <a:pt x="71" y="115"/>
                    <a:pt x="59" y="120"/>
                    <a:pt x="47" y="120"/>
                  </a:cubicBezTo>
                  <a:close/>
                  <a:moveTo>
                    <a:pt x="47" y="15"/>
                  </a:moveTo>
                  <a:cubicBezTo>
                    <a:pt x="38" y="15"/>
                    <a:pt x="31" y="19"/>
                    <a:pt x="25" y="25"/>
                  </a:cubicBezTo>
                  <a:cubicBezTo>
                    <a:pt x="19" y="31"/>
                    <a:pt x="15" y="38"/>
                    <a:pt x="15" y="47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81"/>
                    <a:pt x="19" y="89"/>
                    <a:pt x="25" y="95"/>
                  </a:cubicBezTo>
                  <a:cubicBezTo>
                    <a:pt x="31" y="101"/>
                    <a:pt x="38" y="104"/>
                    <a:pt x="47" y="104"/>
                  </a:cubicBezTo>
                  <a:cubicBezTo>
                    <a:pt x="55" y="104"/>
                    <a:pt x="63" y="101"/>
                    <a:pt x="69" y="95"/>
                  </a:cubicBezTo>
                  <a:cubicBezTo>
                    <a:pt x="75" y="89"/>
                    <a:pt x="78" y="81"/>
                    <a:pt x="78" y="73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38"/>
                    <a:pt x="75" y="31"/>
                    <a:pt x="69" y="25"/>
                  </a:cubicBezTo>
                  <a:cubicBezTo>
                    <a:pt x="63" y="19"/>
                    <a:pt x="55" y="15"/>
                    <a:pt x="4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42" name="Freeform 1807"/>
            <p:cNvSpPr>
              <a:spLocks/>
            </p:cNvSpPr>
            <p:nvPr/>
          </p:nvSpPr>
          <p:spPr bwMode="auto">
            <a:xfrm>
              <a:off x="9959204" y="853111"/>
              <a:ext cx="55563" cy="57150"/>
            </a:xfrm>
            <a:custGeom>
              <a:avLst/>
              <a:gdLst>
                <a:gd name="T0" fmla="*/ 35 w 35"/>
                <a:gd name="T1" fmla="*/ 36 h 36"/>
                <a:gd name="T2" fmla="*/ 26 w 35"/>
                <a:gd name="T3" fmla="*/ 36 h 36"/>
                <a:gd name="T4" fmla="*/ 26 w 35"/>
                <a:gd name="T5" fmla="*/ 9 h 36"/>
                <a:gd name="T6" fmla="*/ 0 w 35"/>
                <a:gd name="T7" fmla="*/ 9 h 36"/>
                <a:gd name="T8" fmla="*/ 0 w 35"/>
                <a:gd name="T9" fmla="*/ 0 h 36"/>
                <a:gd name="T10" fmla="*/ 35 w 35"/>
                <a:gd name="T11" fmla="*/ 0 h 36"/>
                <a:gd name="T12" fmla="*/ 35 w 35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6">
                  <a:moveTo>
                    <a:pt x="35" y="36"/>
                  </a:moveTo>
                  <a:lnTo>
                    <a:pt x="26" y="36"/>
                  </a:lnTo>
                  <a:lnTo>
                    <a:pt x="2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43" name="Freeform 1808"/>
            <p:cNvSpPr>
              <a:spLocks/>
            </p:cNvSpPr>
            <p:nvPr/>
          </p:nvSpPr>
          <p:spPr bwMode="auto">
            <a:xfrm>
              <a:off x="9808392" y="854698"/>
              <a:ext cx="204788" cy="204788"/>
            </a:xfrm>
            <a:custGeom>
              <a:avLst/>
              <a:gdLst>
                <a:gd name="T0" fmla="*/ 6 w 129"/>
                <a:gd name="T1" fmla="*/ 129 h 129"/>
                <a:gd name="T2" fmla="*/ 0 w 129"/>
                <a:gd name="T3" fmla="*/ 123 h 129"/>
                <a:gd name="T4" fmla="*/ 123 w 129"/>
                <a:gd name="T5" fmla="*/ 0 h 129"/>
                <a:gd name="T6" fmla="*/ 129 w 129"/>
                <a:gd name="T7" fmla="*/ 6 h 129"/>
                <a:gd name="T8" fmla="*/ 6 w 129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9">
                  <a:moveTo>
                    <a:pt x="6" y="129"/>
                  </a:moveTo>
                  <a:lnTo>
                    <a:pt x="0" y="123"/>
                  </a:lnTo>
                  <a:lnTo>
                    <a:pt x="123" y="0"/>
                  </a:lnTo>
                  <a:lnTo>
                    <a:pt x="129" y="6"/>
                  </a:lnTo>
                  <a:lnTo>
                    <a:pt x="6" y="1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44" name="Freeform 1809"/>
            <p:cNvSpPr>
              <a:spLocks noEditPoints="1"/>
            </p:cNvSpPr>
            <p:nvPr/>
          </p:nvSpPr>
          <p:spPr bwMode="auto">
            <a:xfrm>
              <a:off x="9730604" y="778498"/>
              <a:ext cx="360363" cy="358775"/>
            </a:xfrm>
            <a:custGeom>
              <a:avLst/>
              <a:gdLst>
                <a:gd name="T0" fmla="*/ 232 w 431"/>
                <a:gd name="T1" fmla="*/ 429 h 430"/>
                <a:gd name="T2" fmla="*/ 186 w 431"/>
                <a:gd name="T3" fmla="*/ 412 h 430"/>
                <a:gd name="T4" fmla="*/ 245 w 431"/>
                <a:gd name="T5" fmla="*/ 412 h 430"/>
                <a:gd name="T6" fmla="*/ 168 w 431"/>
                <a:gd name="T7" fmla="*/ 424 h 430"/>
                <a:gd name="T8" fmla="*/ 168 w 431"/>
                <a:gd name="T9" fmla="*/ 424 h 430"/>
                <a:gd name="T10" fmla="*/ 294 w 431"/>
                <a:gd name="T11" fmla="*/ 415 h 430"/>
                <a:gd name="T12" fmla="*/ 129 w 431"/>
                <a:gd name="T13" fmla="*/ 394 h 430"/>
                <a:gd name="T14" fmla="*/ 302 w 431"/>
                <a:gd name="T15" fmla="*/ 394 h 430"/>
                <a:gd name="T16" fmla="*/ 108 w 431"/>
                <a:gd name="T17" fmla="*/ 401 h 430"/>
                <a:gd name="T18" fmla="*/ 108 w 431"/>
                <a:gd name="T19" fmla="*/ 401 h 430"/>
                <a:gd name="T20" fmla="*/ 350 w 431"/>
                <a:gd name="T21" fmla="*/ 383 h 430"/>
                <a:gd name="T22" fmla="*/ 80 w 431"/>
                <a:gd name="T23" fmla="*/ 361 h 430"/>
                <a:gd name="T24" fmla="*/ 351 w 431"/>
                <a:gd name="T25" fmla="*/ 361 h 430"/>
                <a:gd name="T26" fmla="*/ 58 w 431"/>
                <a:gd name="T27" fmla="*/ 361 h 430"/>
                <a:gd name="T28" fmla="*/ 58 w 431"/>
                <a:gd name="T29" fmla="*/ 361 h 430"/>
                <a:gd name="T30" fmla="*/ 393 w 431"/>
                <a:gd name="T31" fmla="*/ 336 h 430"/>
                <a:gd name="T32" fmla="*/ 43 w 431"/>
                <a:gd name="T33" fmla="*/ 315 h 430"/>
                <a:gd name="T34" fmla="*/ 388 w 431"/>
                <a:gd name="T35" fmla="*/ 314 h 430"/>
                <a:gd name="T36" fmla="*/ 22 w 431"/>
                <a:gd name="T37" fmla="*/ 308 h 430"/>
                <a:gd name="T38" fmla="*/ 22 w 431"/>
                <a:gd name="T39" fmla="*/ 308 h 430"/>
                <a:gd name="T40" fmla="*/ 421 w 431"/>
                <a:gd name="T41" fmla="*/ 278 h 430"/>
                <a:gd name="T42" fmla="*/ 21 w 431"/>
                <a:gd name="T43" fmla="*/ 259 h 430"/>
                <a:gd name="T44" fmla="*/ 410 w 431"/>
                <a:gd name="T45" fmla="*/ 259 h 430"/>
                <a:gd name="T46" fmla="*/ 3 w 431"/>
                <a:gd name="T47" fmla="*/ 247 h 430"/>
                <a:gd name="T48" fmla="*/ 3 w 431"/>
                <a:gd name="T49" fmla="*/ 247 h 430"/>
                <a:gd name="T50" fmla="*/ 415 w 431"/>
                <a:gd name="T51" fmla="*/ 214 h 430"/>
                <a:gd name="T52" fmla="*/ 16 w 431"/>
                <a:gd name="T53" fmla="*/ 215 h 430"/>
                <a:gd name="T54" fmla="*/ 16 w 431"/>
                <a:gd name="T55" fmla="*/ 200 h 430"/>
                <a:gd name="T56" fmla="*/ 428 w 431"/>
                <a:gd name="T57" fmla="*/ 182 h 430"/>
                <a:gd name="T58" fmla="*/ 3 w 431"/>
                <a:gd name="T59" fmla="*/ 183 h 430"/>
                <a:gd name="T60" fmla="*/ 410 w 431"/>
                <a:gd name="T61" fmla="*/ 170 h 430"/>
                <a:gd name="T62" fmla="*/ 410 w 431"/>
                <a:gd name="T63" fmla="*/ 170 h 430"/>
                <a:gd name="T64" fmla="*/ 30 w 431"/>
                <a:gd name="T65" fmla="*/ 142 h 430"/>
                <a:gd name="T66" fmla="*/ 409 w 431"/>
                <a:gd name="T67" fmla="*/ 121 h 430"/>
                <a:gd name="T68" fmla="*/ 22 w 431"/>
                <a:gd name="T69" fmla="*/ 122 h 430"/>
                <a:gd name="T70" fmla="*/ 388 w 431"/>
                <a:gd name="T71" fmla="*/ 114 h 430"/>
                <a:gd name="T72" fmla="*/ 388 w 431"/>
                <a:gd name="T73" fmla="*/ 114 h 430"/>
                <a:gd name="T74" fmla="*/ 59 w 431"/>
                <a:gd name="T75" fmla="*/ 90 h 430"/>
                <a:gd name="T76" fmla="*/ 373 w 431"/>
                <a:gd name="T77" fmla="*/ 68 h 430"/>
                <a:gd name="T78" fmla="*/ 58 w 431"/>
                <a:gd name="T79" fmla="*/ 69 h 430"/>
                <a:gd name="T80" fmla="*/ 351 w 431"/>
                <a:gd name="T81" fmla="*/ 68 h 430"/>
                <a:gd name="T82" fmla="*/ 351 w 431"/>
                <a:gd name="T83" fmla="*/ 68 h 430"/>
                <a:gd name="T84" fmla="*/ 103 w 431"/>
                <a:gd name="T85" fmla="*/ 50 h 430"/>
                <a:gd name="T86" fmla="*/ 323 w 431"/>
                <a:gd name="T87" fmla="*/ 28 h 430"/>
                <a:gd name="T88" fmla="*/ 108 w 431"/>
                <a:gd name="T89" fmla="*/ 29 h 430"/>
                <a:gd name="T90" fmla="*/ 302 w 431"/>
                <a:gd name="T91" fmla="*/ 35 h 430"/>
                <a:gd name="T92" fmla="*/ 302 w 431"/>
                <a:gd name="T93" fmla="*/ 35 h 430"/>
                <a:gd name="T94" fmla="*/ 156 w 431"/>
                <a:gd name="T95" fmla="*/ 24 h 430"/>
                <a:gd name="T96" fmla="*/ 263 w 431"/>
                <a:gd name="T97" fmla="*/ 5 h 430"/>
                <a:gd name="T98" fmla="*/ 167 w 431"/>
                <a:gd name="T99" fmla="*/ 5 h 430"/>
                <a:gd name="T100" fmla="*/ 245 w 431"/>
                <a:gd name="T101" fmla="*/ 17 h 430"/>
                <a:gd name="T102" fmla="*/ 245 w 431"/>
                <a:gd name="T103" fmla="*/ 17 h 430"/>
                <a:gd name="T104" fmla="*/ 215 w 431"/>
                <a:gd name="T105" fmla="*/ 1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1" h="430">
                  <a:moveTo>
                    <a:pt x="216" y="430"/>
                  </a:moveTo>
                  <a:cubicBezTo>
                    <a:pt x="216" y="414"/>
                    <a:pt x="216" y="414"/>
                    <a:pt x="216" y="414"/>
                  </a:cubicBezTo>
                  <a:cubicBezTo>
                    <a:pt x="221" y="414"/>
                    <a:pt x="226" y="414"/>
                    <a:pt x="231" y="414"/>
                  </a:cubicBezTo>
                  <a:cubicBezTo>
                    <a:pt x="232" y="429"/>
                    <a:pt x="232" y="429"/>
                    <a:pt x="232" y="429"/>
                  </a:cubicBezTo>
                  <a:cubicBezTo>
                    <a:pt x="226" y="429"/>
                    <a:pt x="221" y="430"/>
                    <a:pt x="216" y="430"/>
                  </a:cubicBezTo>
                  <a:close/>
                  <a:moveTo>
                    <a:pt x="200" y="429"/>
                  </a:moveTo>
                  <a:cubicBezTo>
                    <a:pt x="194" y="429"/>
                    <a:pt x="189" y="428"/>
                    <a:pt x="184" y="427"/>
                  </a:cubicBezTo>
                  <a:cubicBezTo>
                    <a:pt x="186" y="412"/>
                    <a:pt x="186" y="412"/>
                    <a:pt x="186" y="412"/>
                  </a:cubicBezTo>
                  <a:cubicBezTo>
                    <a:pt x="191" y="413"/>
                    <a:pt x="196" y="413"/>
                    <a:pt x="201" y="414"/>
                  </a:cubicBezTo>
                  <a:lnTo>
                    <a:pt x="200" y="429"/>
                  </a:lnTo>
                  <a:close/>
                  <a:moveTo>
                    <a:pt x="248" y="427"/>
                  </a:moveTo>
                  <a:cubicBezTo>
                    <a:pt x="245" y="412"/>
                    <a:pt x="245" y="412"/>
                    <a:pt x="245" y="412"/>
                  </a:cubicBezTo>
                  <a:cubicBezTo>
                    <a:pt x="250" y="411"/>
                    <a:pt x="255" y="410"/>
                    <a:pt x="260" y="409"/>
                  </a:cubicBezTo>
                  <a:cubicBezTo>
                    <a:pt x="263" y="424"/>
                    <a:pt x="263" y="424"/>
                    <a:pt x="263" y="424"/>
                  </a:cubicBezTo>
                  <a:cubicBezTo>
                    <a:pt x="258" y="425"/>
                    <a:pt x="253" y="426"/>
                    <a:pt x="248" y="427"/>
                  </a:cubicBezTo>
                  <a:close/>
                  <a:moveTo>
                    <a:pt x="168" y="424"/>
                  </a:moveTo>
                  <a:cubicBezTo>
                    <a:pt x="163" y="423"/>
                    <a:pt x="157" y="422"/>
                    <a:pt x="152" y="420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62" y="407"/>
                    <a:pt x="166" y="408"/>
                    <a:pt x="171" y="409"/>
                  </a:cubicBezTo>
                  <a:lnTo>
                    <a:pt x="168" y="424"/>
                  </a:lnTo>
                  <a:close/>
                  <a:moveTo>
                    <a:pt x="279" y="420"/>
                  </a:moveTo>
                  <a:cubicBezTo>
                    <a:pt x="274" y="405"/>
                    <a:pt x="274" y="405"/>
                    <a:pt x="274" y="405"/>
                  </a:cubicBezTo>
                  <a:cubicBezTo>
                    <a:pt x="279" y="404"/>
                    <a:pt x="284" y="402"/>
                    <a:pt x="288" y="400"/>
                  </a:cubicBezTo>
                  <a:cubicBezTo>
                    <a:pt x="294" y="415"/>
                    <a:pt x="294" y="415"/>
                    <a:pt x="294" y="415"/>
                  </a:cubicBezTo>
                  <a:cubicBezTo>
                    <a:pt x="289" y="417"/>
                    <a:pt x="284" y="419"/>
                    <a:pt x="279" y="420"/>
                  </a:cubicBezTo>
                  <a:close/>
                  <a:moveTo>
                    <a:pt x="137" y="415"/>
                  </a:moveTo>
                  <a:cubicBezTo>
                    <a:pt x="132" y="413"/>
                    <a:pt x="127" y="411"/>
                    <a:pt x="122" y="408"/>
                  </a:cubicBezTo>
                  <a:cubicBezTo>
                    <a:pt x="129" y="394"/>
                    <a:pt x="129" y="394"/>
                    <a:pt x="129" y="394"/>
                  </a:cubicBezTo>
                  <a:cubicBezTo>
                    <a:pt x="134" y="397"/>
                    <a:pt x="138" y="399"/>
                    <a:pt x="143" y="400"/>
                  </a:cubicBezTo>
                  <a:lnTo>
                    <a:pt x="137" y="415"/>
                  </a:lnTo>
                  <a:close/>
                  <a:moveTo>
                    <a:pt x="309" y="408"/>
                  </a:moveTo>
                  <a:cubicBezTo>
                    <a:pt x="302" y="394"/>
                    <a:pt x="302" y="394"/>
                    <a:pt x="302" y="394"/>
                  </a:cubicBezTo>
                  <a:cubicBezTo>
                    <a:pt x="307" y="392"/>
                    <a:pt x="311" y="390"/>
                    <a:pt x="315" y="387"/>
                  </a:cubicBezTo>
                  <a:cubicBezTo>
                    <a:pt x="323" y="401"/>
                    <a:pt x="323" y="401"/>
                    <a:pt x="323" y="401"/>
                  </a:cubicBezTo>
                  <a:cubicBezTo>
                    <a:pt x="318" y="403"/>
                    <a:pt x="314" y="406"/>
                    <a:pt x="309" y="408"/>
                  </a:cubicBezTo>
                  <a:close/>
                  <a:moveTo>
                    <a:pt x="108" y="401"/>
                  </a:moveTo>
                  <a:cubicBezTo>
                    <a:pt x="103" y="398"/>
                    <a:pt x="99" y="395"/>
                    <a:pt x="95" y="392"/>
                  </a:cubicBezTo>
                  <a:cubicBezTo>
                    <a:pt x="103" y="380"/>
                    <a:pt x="103" y="380"/>
                    <a:pt x="103" y="380"/>
                  </a:cubicBezTo>
                  <a:cubicBezTo>
                    <a:pt x="107" y="382"/>
                    <a:pt x="112" y="385"/>
                    <a:pt x="116" y="387"/>
                  </a:cubicBezTo>
                  <a:lnTo>
                    <a:pt x="108" y="401"/>
                  </a:lnTo>
                  <a:close/>
                  <a:moveTo>
                    <a:pt x="337" y="392"/>
                  </a:moveTo>
                  <a:cubicBezTo>
                    <a:pt x="328" y="379"/>
                    <a:pt x="328" y="379"/>
                    <a:pt x="328" y="379"/>
                  </a:cubicBezTo>
                  <a:cubicBezTo>
                    <a:pt x="332" y="377"/>
                    <a:pt x="336" y="374"/>
                    <a:pt x="340" y="371"/>
                  </a:cubicBezTo>
                  <a:cubicBezTo>
                    <a:pt x="350" y="383"/>
                    <a:pt x="350" y="383"/>
                    <a:pt x="350" y="383"/>
                  </a:cubicBezTo>
                  <a:cubicBezTo>
                    <a:pt x="345" y="386"/>
                    <a:pt x="341" y="389"/>
                    <a:pt x="337" y="392"/>
                  </a:cubicBezTo>
                  <a:close/>
                  <a:moveTo>
                    <a:pt x="82" y="383"/>
                  </a:moveTo>
                  <a:cubicBezTo>
                    <a:pt x="77" y="380"/>
                    <a:pt x="73" y="376"/>
                    <a:pt x="69" y="372"/>
                  </a:cubicBezTo>
                  <a:cubicBezTo>
                    <a:pt x="80" y="361"/>
                    <a:pt x="80" y="361"/>
                    <a:pt x="80" y="361"/>
                  </a:cubicBezTo>
                  <a:cubicBezTo>
                    <a:pt x="84" y="364"/>
                    <a:pt x="87" y="368"/>
                    <a:pt x="91" y="371"/>
                  </a:cubicBezTo>
                  <a:lnTo>
                    <a:pt x="82" y="383"/>
                  </a:lnTo>
                  <a:close/>
                  <a:moveTo>
                    <a:pt x="362" y="372"/>
                  </a:moveTo>
                  <a:cubicBezTo>
                    <a:pt x="351" y="361"/>
                    <a:pt x="351" y="361"/>
                    <a:pt x="351" y="361"/>
                  </a:cubicBezTo>
                  <a:cubicBezTo>
                    <a:pt x="355" y="357"/>
                    <a:pt x="358" y="354"/>
                    <a:pt x="362" y="350"/>
                  </a:cubicBezTo>
                  <a:cubicBezTo>
                    <a:pt x="373" y="361"/>
                    <a:pt x="373" y="361"/>
                    <a:pt x="373" y="361"/>
                  </a:cubicBezTo>
                  <a:cubicBezTo>
                    <a:pt x="370" y="365"/>
                    <a:pt x="366" y="369"/>
                    <a:pt x="362" y="372"/>
                  </a:cubicBezTo>
                  <a:close/>
                  <a:moveTo>
                    <a:pt x="58" y="361"/>
                  </a:moveTo>
                  <a:cubicBezTo>
                    <a:pt x="54" y="357"/>
                    <a:pt x="51" y="353"/>
                    <a:pt x="47" y="349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3" y="343"/>
                    <a:pt x="66" y="347"/>
                    <a:pt x="69" y="350"/>
                  </a:cubicBezTo>
                  <a:lnTo>
                    <a:pt x="58" y="361"/>
                  </a:lnTo>
                  <a:close/>
                  <a:moveTo>
                    <a:pt x="384" y="349"/>
                  </a:moveTo>
                  <a:cubicBezTo>
                    <a:pt x="371" y="339"/>
                    <a:pt x="371" y="339"/>
                    <a:pt x="371" y="339"/>
                  </a:cubicBezTo>
                  <a:cubicBezTo>
                    <a:pt x="375" y="335"/>
                    <a:pt x="378" y="331"/>
                    <a:pt x="380" y="327"/>
                  </a:cubicBezTo>
                  <a:cubicBezTo>
                    <a:pt x="393" y="336"/>
                    <a:pt x="393" y="336"/>
                    <a:pt x="393" y="336"/>
                  </a:cubicBezTo>
                  <a:cubicBezTo>
                    <a:pt x="390" y="340"/>
                    <a:pt x="387" y="344"/>
                    <a:pt x="384" y="349"/>
                  </a:cubicBezTo>
                  <a:close/>
                  <a:moveTo>
                    <a:pt x="38" y="336"/>
                  </a:moveTo>
                  <a:cubicBezTo>
                    <a:pt x="35" y="332"/>
                    <a:pt x="32" y="327"/>
                    <a:pt x="29" y="322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5" y="319"/>
                    <a:pt x="48" y="323"/>
                    <a:pt x="51" y="327"/>
                  </a:cubicBezTo>
                  <a:lnTo>
                    <a:pt x="38" y="336"/>
                  </a:lnTo>
                  <a:close/>
                  <a:moveTo>
                    <a:pt x="402" y="322"/>
                  </a:moveTo>
                  <a:cubicBezTo>
                    <a:pt x="388" y="314"/>
                    <a:pt x="388" y="314"/>
                    <a:pt x="388" y="314"/>
                  </a:cubicBezTo>
                  <a:cubicBezTo>
                    <a:pt x="391" y="310"/>
                    <a:pt x="393" y="306"/>
                    <a:pt x="395" y="301"/>
                  </a:cubicBezTo>
                  <a:cubicBezTo>
                    <a:pt x="409" y="308"/>
                    <a:pt x="409" y="308"/>
                    <a:pt x="409" y="308"/>
                  </a:cubicBezTo>
                  <a:cubicBezTo>
                    <a:pt x="407" y="313"/>
                    <a:pt x="404" y="317"/>
                    <a:pt x="402" y="322"/>
                  </a:cubicBezTo>
                  <a:close/>
                  <a:moveTo>
                    <a:pt x="22" y="308"/>
                  </a:moveTo>
                  <a:cubicBezTo>
                    <a:pt x="19" y="303"/>
                    <a:pt x="17" y="298"/>
                    <a:pt x="15" y="293"/>
                  </a:cubicBezTo>
                  <a:cubicBezTo>
                    <a:pt x="30" y="288"/>
                    <a:pt x="30" y="288"/>
                    <a:pt x="30" y="288"/>
                  </a:cubicBezTo>
                  <a:cubicBezTo>
                    <a:pt x="32" y="292"/>
                    <a:pt x="34" y="297"/>
                    <a:pt x="36" y="301"/>
                  </a:cubicBezTo>
                  <a:lnTo>
                    <a:pt x="22" y="308"/>
                  </a:lnTo>
                  <a:close/>
                  <a:moveTo>
                    <a:pt x="416" y="293"/>
                  </a:moveTo>
                  <a:cubicBezTo>
                    <a:pt x="401" y="287"/>
                    <a:pt x="401" y="287"/>
                    <a:pt x="401" y="287"/>
                  </a:cubicBezTo>
                  <a:cubicBezTo>
                    <a:pt x="403" y="283"/>
                    <a:pt x="405" y="278"/>
                    <a:pt x="406" y="273"/>
                  </a:cubicBezTo>
                  <a:cubicBezTo>
                    <a:pt x="421" y="278"/>
                    <a:pt x="421" y="278"/>
                    <a:pt x="421" y="278"/>
                  </a:cubicBezTo>
                  <a:cubicBezTo>
                    <a:pt x="419" y="283"/>
                    <a:pt x="418" y="288"/>
                    <a:pt x="416" y="293"/>
                  </a:cubicBezTo>
                  <a:close/>
                  <a:moveTo>
                    <a:pt x="10" y="278"/>
                  </a:moveTo>
                  <a:cubicBezTo>
                    <a:pt x="8" y="273"/>
                    <a:pt x="7" y="268"/>
                    <a:pt x="6" y="263"/>
                  </a:cubicBezTo>
                  <a:cubicBezTo>
                    <a:pt x="21" y="259"/>
                    <a:pt x="21" y="259"/>
                    <a:pt x="21" y="259"/>
                  </a:cubicBezTo>
                  <a:cubicBezTo>
                    <a:pt x="22" y="264"/>
                    <a:pt x="23" y="269"/>
                    <a:pt x="25" y="274"/>
                  </a:cubicBezTo>
                  <a:lnTo>
                    <a:pt x="10" y="278"/>
                  </a:lnTo>
                  <a:close/>
                  <a:moveTo>
                    <a:pt x="425" y="262"/>
                  </a:moveTo>
                  <a:cubicBezTo>
                    <a:pt x="410" y="259"/>
                    <a:pt x="410" y="259"/>
                    <a:pt x="410" y="259"/>
                  </a:cubicBezTo>
                  <a:cubicBezTo>
                    <a:pt x="411" y="254"/>
                    <a:pt x="412" y="249"/>
                    <a:pt x="413" y="244"/>
                  </a:cubicBezTo>
                  <a:cubicBezTo>
                    <a:pt x="428" y="247"/>
                    <a:pt x="428" y="247"/>
                    <a:pt x="428" y="247"/>
                  </a:cubicBezTo>
                  <a:cubicBezTo>
                    <a:pt x="427" y="252"/>
                    <a:pt x="426" y="257"/>
                    <a:pt x="425" y="262"/>
                  </a:cubicBezTo>
                  <a:close/>
                  <a:moveTo>
                    <a:pt x="3" y="247"/>
                  </a:moveTo>
                  <a:cubicBezTo>
                    <a:pt x="2" y="242"/>
                    <a:pt x="1" y="236"/>
                    <a:pt x="1" y="231"/>
                  </a:cubicBezTo>
                  <a:cubicBezTo>
                    <a:pt x="17" y="230"/>
                    <a:pt x="17" y="230"/>
                    <a:pt x="17" y="230"/>
                  </a:cubicBezTo>
                  <a:cubicBezTo>
                    <a:pt x="17" y="235"/>
                    <a:pt x="17" y="240"/>
                    <a:pt x="18" y="245"/>
                  </a:cubicBezTo>
                  <a:lnTo>
                    <a:pt x="3" y="247"/>
                  </a:lnTo>
                  <a:close/>
                  <a:moveTo>
                    <a:pt x="430" y="231"/>
                  </a:moveTo>
                  <a:cubicBezTo>
                    <a:pt x="414" y="229"/>
                    <a:pt x="414" y="229"/>
                    <a:pt x="414" y="229"/>
                  </a:cubicBezTo>
                  <a:cubicBezTo>
                    <a:pt x="415" y="225"/>
                    <a:pt x="415" y="220"/>
                    <a:pt x="415" y="215"/>
                  </a:cubicBezTo>
                  <a:cubicBezTo>
                    <a:pt x="415" y="214"/>
                    <a:pt x="415" y="214"/>
                    <a:pt x="415" y="214"/>
                  </a:cubicBezTo>
                  <a:cubicBezTo>
                    <a:pt x="431" y="214"/>
                    <a:pt x="431" y="214"/>
                    <a:pt x="431" y="214"/>
                  </a:cubicBezTo>
                  <a:cubicBezTo>
                    <a:pt x="431" y="215"/>
                    <a:pt x="431" y="215"/>
                    <a:pt x="431" y="215"/>
                  </a:cubicBezTo>
                  <a:cubicBezTo>
                    <a:pt x="431" y="220"/>
                    <a:pt x="430" y="225"/>
                    <a:pt x="430" y="231"/>
                  </a:cubicBezTo>
                  <a:close/>
                  <a:moveTo>
                    <a:pt x="16" y="215"/>
                  </a:moveTo>
                  <a:cubicBezTo>
                    <a:pt x="0" y="215"/>
                    <a:pt x="0" y="215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09"/>
                    <a:pt x="1" y="204"/>
                    <a:pt x="1" y="199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6" y="205"/>
                    <a:pt x="16" y="210"/>
                    <a:pt x="16" y="215"/>
                  </a:cubicBezTo>
                  <a:close/>
                  <a:moveTo>
                    <a:pt x="414" y="199"/>
                  </a:moveTo>
                  <a:cubicBezTo>
                    <a:pt x="414" y="194"/>
                    <a:pt x="413" y="189"/>
                    <a:pt x="413" y="184"/>
                  </a:cubicBezTo>
                  <a:cubicBezTo>
                    <a:pt x="428" y="182"/>
                    <a:pt x="428" y="182"/>
                    <a:pt x="428" y="182"/>
                  </a:cubicBezTo>
                  <a:cubicBezTo>
                    <a:pt x="429" y="187"/>
                    <a:pt x="429" y="192"/>
                    <a:pt x="430" y="198"/>
                  </a:cubicBezTo>
                  <a:lnTo>
                    <a:pt x="414" y="199"/>
                  </a:lnTo>
                  <a:close/>
                  <a:moveTo>
                    <a:pt x="18" y="185"/>
                  </a:moveTo>
                  <a:cubicBezTo>
                    <a:pt x="3" y="183"/>
                    <a:pt x="3" y="183"/>
                    <a:pt x="3" y="183"/>
                  </a:cubicBezTo>
                  <a:cubicBezTo>
                    <a:pt x="4" y="178"/>
                    <a:pt x="5" y="172"/>
                    <a:pt x="6" y="167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0" y="175"/>
                    <a:pt x="19" y="180"/>
                    <a:pt x="18" y="185"/>
                  </a:cubicBezTo>
                  <a:close/>
                  <a:moveTo>
                    <a:pt x="410" y="170"/>
                  </a:moveTo>
                  <a:cubicBezTo>
                    <a:pt x="409" y="165"/>
                    <a:pt x="407" y="160"/>
                    <a:pt x="406" y="155"/>
                  </a:cubicBezTo>
                  <a:cubicBezTo>
                    <a:pt x="421" y="151"/>
                    <a:pt x="421" y="151"/>
                    <a:pt x="421" y="151"/>
                  </a:cubicBezTo>
                  <a:cubicBezTo>
                    <a:pt x="422" y="156"/>
                    <a:pt x="424" y="161"/>
                    <a:pt x="425" y="166"/>
                  </a:cubicBezTo>
                  <a:lnTo>
                    <a:pt x="410" y="170"/>
                  </a:lnTo>
                  <a:close/>
                  <a:moveTo>
                    <a:pt x="25" y="156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11" y="146"/>
                    <a:pt x="13" y="141"/>
                    <a:pt x="15" y="136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28" y="147"/>
                    <a:pt x="26" y="151"/>
                    <a:pt x="25" y="156"/>
                  </a:cubicBezTo>
                  <a:close/>
                  <a:moveTo>
                    <a:pt x="401" y="141"/>
                  </a:moveTo>
                  <a:cubicBezTo>
                    <a:pt x="399" y="136"/>
                    <a:pt x="397" y="132"/>
                    <a:pt x="395" y="127"/>
                  </a:cubicBezTo>
                  <a:cubicBezTo>
                    <a:pt x="409" y="121"/>
                    <a:pt x="409" y="121"/>
                    <a:pt x="409" y="121"/>
                  </a:cubicBezTo>
                  <a:cubicBezTo>
                    <a:pt x="411" y="125"/>
                    <a:pt x="413" y="130"/>
                    <a:pt x="415" y="135"/>
                  </a:cubicBezTo>
                  <a:lnTo>
                    <a:pt x="401" y="141"/>
                  </a:lnTo>
                  <a:close/>
                  <a:moveTo>
                    <a:pt x="36" y="128"/>
                  </a:moveTo>
                  <a:cubicBezTo>
                    <a:pt x="22" y="122"/>
                    <a:pt x="22" y="122"/>
                    <a:pt x="22" y="122"/>
                  </a:cubicBezTo>
                  <a:cubicBezTo>
                    <a:pt x="24" y="117"/>
                    <a:pt x="26" y="112"/>
                    <a:pt x="29" y="107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0" y="119"/>
                    <a:pt x="38" y="124"/>
                    <a:pt x="36" y="128"/>
                  </a:cubicBezTo>
                  <a:close/>
                  <a:moveTo>
                    <a:pt x="388" y="114"/>
                  </a:moveTo>
                  <a:cubicBezTo>
                    <a:pt x="385" y="110"/>
                    <a:pt x="383" y="106"/>
                    <a:pt x="380" y="102"/>
                  </a:cubicBezTo>
                  <a:cubicBezTo>
                    <a:pt x="393" y="93"/>
                    <a:pt x="393" y="93"/>
                    <a:pt x="393" y="93"/>
                  </a:cubicBezTo>
                  <a:cubicBezTo>
                    <a:pt x="396" y="97"/>
                    <a:pt x="399" y="102"/>
                    <a:pt x="401" y="106"/>
                  </a:cubicBezTo>
                  <a:lnTo>
                    <a:pt x="388" y="114"/>
                  </a:lnTo>
                  <a:close/>
                  <a:moveTo>
                    <a:pt x="50" y="103"/>
                  </a:moveTo>
                  <a:cubicBezTo>
                    <a:pt x="38" y="94"/>
                    <a:pt x="38" y="94"/>
                    <a:pt x="38" y="94"/>
                  </a:cubicBezTo>
                  <a:cubicBezTo>
                    <a:pt x="41" y="89"/>
                    <a:pt x="44" y="85"/>
                    <a:pt x="47" y="81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94"/>
                    <a:pt x="53" y="98"/>
                    <a:pt x="50" y="103"/>
                  </a:cubicBezTo>
                  <a:close/>
                  <a:moveTo>
                    <a:pt x="371" y="90"/>
                  </a:moveTo>
                  <a:cubicBezTo>
                    <a:pt x="368" y="86"/>
                    <a:pt x="365" y="82"/>
                    <a:pt x="361" y="78"/>
                  </a:cubicBezTo>
                  <a:cubicBezTo>
                    <a:pt x="373" y="68"/>
                    <a:pt x="373" y="68"/>
                    <a:pt x="373" y="68"/>
                  </a:cubicBezTo>
                  <a:cubicBezTo>
                    <a:pt x="376" y="72"/>
                    <a:pt x="380" y="76"/>
                    <a:pt x="383" y="80"/>
                  </a:cubicBezTo>
                  <a:lnTo>
                    <a:pt x="371" y="90"/>
                  </a:lnTo>
                  <a:close/>
                  <a:moveTo>
                    <a:pt x="69" y="7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61" y="65"/>
                    <a:pt x="65" y="61"/>
                    <a:pt x="69" y="5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6" y="72"/>
                    <a:pt x="72" y="76"/>
                    <a:pt x="69" y="79"/>
                  </a:cubicBezTo>
                  <a:close/>
                  <a:moveTo>
                    <a:pt x="351" y="68"/>
                  </a:moveTo>
                  <a:cubicBezTo>
                    <a:pt x="347" y="65"/>
                    <a:pt x="343" y="61"/>
                    <a:pt x="339" y="58"/>
                  </a:cubicBezTo>
                  <a:cubicBezTo>
                    <a:pt x="349" y="46"/>
                    <a:pt x="349" y="46"/>
                    <a:pt x="349" y="46"/>
                  </a:cubicBezTo>
                  <a:cubicBezTo>
                    <a:pt x="353" y="49"/>
                    <a:pt x="357" y="53"/>
                    <a:pt x="361" y="57"/>
                  </a:cubicBezTo>
                  <a:lnTo>
                    <a:pt x="351" y="68"/>
                  </a:lnTo>
                  <a:close/>
                  <a:moveTo>
                    <a:pt x="91" y="59"/>
                  </a:moveTo>
                  <a:cubicBezTo>
                    <a:pt x="81" y="47"/>
                    <a:pt x="81" y="47"/>
                    <a:pt x="81" y="47"/>
                  </a:cubicBezTo>
                  <a:cubicBezTo>
                    <a:pt x="85" y="43"/>
                    <a:pt x="90" y="40"/>
                    <a:pt x="94" y="37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99" y="53"/>
                    <a:pt x="95" y="56"/>
                    <a:pt x="91" y="59"/>
                  </a:cubicBezTo>
                  <a:close/>
                  <a:moveTo>
                    <a:pt x="327" y="49"/>
                  </a:moveTo>
                  <a:cubicBezTo>
                    <a:pt x="323" y="47"/>
                    <a:pt x="319" y="44"/>
                    <a:pt x="315" y="41"/>
                  </a:cubicBezTo>
                  <a:cubicBezTo>
                    <a:pt x="323" y="28"/>
                    <a:pt x="323" y="28"/>
                    <a:pt x="323" y="28"/>
                  </a:cubicBezTo>
                  <a:cubicBezTo>
                    <a:pt x="327" y="31"/>
                    <a:pt x="332" y="34"/>
                    <a:pt x="336" y="37"/>
                  </a:cubicBezTo>
                  <a:lnTo>
                    <a:pt x="327" y="49"/>
                  </a:lnTo>
                  <a:close/>
                  <a:moveTo>
                    <a:pt x="115" y="42"/>
                  </a:moveTo>
                  <a:cubicBezTo>
                    <a:pt x="108" y="29"/>
                    <a:pt x="108" y="29"/>
                    <a:pt x="108" y="29"/>
                  </a:cubicBezTo>
                  <a:cubicBezTo>
                    <a:pt x="112" y="26"/>
                    <a:pt x="117" y="23"/>
                    <a:pt x="122" y="21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4" y="37"/>
                    <a:pt x="120" y="40"/>
                    <a:pt x="115" y="42"/>
                  </a:cubicBezTo>
                  <a:close/>
                  <a:moveTo>
                    <a:pt x="302" y="35"/>
                  </a:moveTo>
                  <a:cubicBezTo>
                    <a:pt x="297" y="32"/>
                    <a:pt x="292" y="30"/>
                    <a:pt x="288" y="29"/>
                  </a:cubicBezTo>
                  <a:cubicBezTo>
                    <a:pt x="294" y="14"/>
                    <a:pt x="294" y="14"/>
                    <a:pt x="294" y="14"/>
                  </a:cubicBezTo>
                  <a:cubicBezTo>
                    <a:pt x="298" y="16"/>
                    <a:pt x="303" y="18"/>
                    <a:pt x="308" y="21"/>
                  </a:cubicBezTo>
                  <a:lnTo>
                    <a:pt x="302" y="35"/>
                  </a:lnTo>
                  <a:close/>
                  <a:moveTo>
                    <a:pt x="142" y="29"/>
                  </a:moveTo>
                  <a:cubicBezTo>
                    <a:pt x="136" y="15"/>
                    <a:pt x="136" y="15"/>
                    <a:pt x="136" y="15"/>
                  </a:cubicBezTo>
                  <a:cubicBezTo>
                    <a:pt x="141" y="13"/>
                    <a:pt x="146" y="11"/>
                    <a:pt x="152" y="9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1" y="26"/>
                    <a:pt x="147" y="27"/>
                    <a:pt x="142" y="29"/>
                  </a:cubicBezTo>
                  <a:close/>
                  <a:moveTo>
                    <a:pt x="274" y="24"/>
                  </a:moveTo>
                  <a:cubicBezTo>
                    <a:pt x="269" y="22"/>
                    <a:pt x="264" y="21"/>
                    <a:pt x="259" y="20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8" y="6"/>
                    <a:pt x="273" y="7"/>
                    <a:pt x="278" y="9"/>
                  </a:cubicBezTo>
                  <a:lnTo>
                    <a:pt x="274" y="24"/>
                  </a:lnTo>
                  <a:close/>
                  <a:moveTo>
                    <a:pt x="171" y="20"/>
                  </a:moveTo>
                  <a:cubicBezTo>
                    <a:pt x="167" y="5"/>
                    <a:pt x="167" y="5"/>
                    <a:pt x="167" y="5"/>
                  </a:cubicBezTo>
                  <a:cubicBezTo>
                    <a:pt x="172" y="4"/>
                    <a:pt x="178" y="3"/>
                    <a:pt x="183" y="2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0" y="18"/>
                    <a:pt x="175" y="19"/>
                    <a:pt x="171" y="20"/>
                  </a:cubicBezTo>
                  <a:close/>
                  <a:moveTo>
                    <a:pt x="245" y="17"/>
                  </a:moveTo>
                  <a:cubicBezTo>
                    <a:pt x="240" y="16"/>
                    <a:pt x="235" y="16"/>
                    <a:pt x="230" y="16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36" y="0"/>
                    <a:pt x="242" y="1"/>
                    <a:pt x="247" y="2"/>
                  </a:cubicBezTo>
                  <a:lnTo>
                    <a:pt x="245" y="17"/>
                  </a:lnTo>
                  <a:close/>
                  <a:moveTo>
                    <a:pt x="200" y="16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204" y="0"/>
                    <a:pt x="210" y="0"/>
                    <a:pt x="215" y="0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0" y="15"/>
                    <a:pt x="205" y="15"/>
                    <a:pt x="20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3" name="Группа 3902"/>
          <p:cNvGrpSpPr/>
          <p:nvPr/>
        </p:nvGrpSpPr>
        <p:grpSpPr>
          <a:xfrm>
            <a:off x="6548473" y="1908325"/>
            <a:ext cx="300038" cy="297656"/>
            <a:chOff x="7235054" y="1378573"/>
            <a:chExt cx="400051" cy="396875"/>
          </a:xfrm>
          <a:solidFill>
            <a:schemeClr val="accent1"/>
          </a:solidFill>
        </p:grpSpPr>
        <p:sp>
          <p:nvSpPr>
            <p:cNvPr id="1857" name="Freeform 1823"/>
            <p:cNvSpPr>
              <a:spLocks noEditPoints="1"/>
            </p:cNvSpPr>
            <p:nvPr/>
          </p:nvSpPr>
          <p:spPr bwMode="auto">
            <a:xfrm>
              <a:off x="7365229" y="1416673"/>
              <a:ext cx="139700" cy="139700"/>
            </a:xfrm>
            <a:custGeom>
              <a:avLst/>
              <a:gdLst>
                <a:gd name="T0" fmla="*/ 84 w 167"/>
                <a:gd name="T1" fmla="*/ 167 h 167"/>
                <a:gd name="T2" fmla="*/ 0 w 167"/>
                <a:gd name="T3" fmla="*/ 83 h 167"/>
                <a:gd name="T4" fmla="*/ 84 w 167"/>
                <a:gd name="T5" fmla="*/ 0 h 167"/>
                <a:gd name="T6" fmla="*/ 167 w 167"/>
                <a:gd name="T7" fmla="*/ 83 h 167"/>
                <a:gd name="T8" fmla="*/ 84 w 167"/>
                <a:gd name="T9" fmla="*/ 167 h 167"/>
                <a:gd name="T10" fmla="*/ 84 w 167"/>
                <a:gd name="T11" fmla="*/ 15 h 167"/>
                <a:gd name="T12" fmla="*/ 15 w 167"/>
                <a:gd name="T13" fmla="*/ 83 h 167"/>
                <a:gd name="T14" fmla="*/ 84 w 167"/>
                <a:gd name="T15" fmla="*/ 151 h 167"/>
                <a:gd name="T16" fmla="*/ 152 w 167"/>
                <a:gd name="T17" fmla="*/ 83 h 167"/>
                <a:gd name="T18" fmla="*/ 84 w 167"/>
                <a:gd name="T19" fmla="*/ 1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67">
                  <a:moveTo>
                    <a:pt x="84" y="167"/>
                  </a:moveTo>
                  <a:cubicBezTo>
                    <a:pt x="37" y="167"/>
                    <a:pt x="0" y="130"/>
                    <a:pt x="0" y="83"/>
                  </a:cubicBezTo>
                  <a:cubicBezTo>
                    <a:pt x="0" y="37"/>
                    <a:pt x="37" y="0"/>
                    <a:pt x="84" y="0"/>
                  </a:cubicBezTo>
                  <a:cubicBezTo>
                    <a:pt x="130" y="0"/>
                    <a:pt x="167" y="37"/>
                    <a:pt x="167" y="83"/>
                  </a:cubicBezTo>
                  <a:cubicBezTo>
                    <a:pt x="167" y="130"/>
                    <a:pt x="130" y="167"/>
                    <a:pt x="84" y="167"/>
                  </a:cubicBezTo>
                  <a:close/>
                  <a:moveTo>
                    <a:pt x="84" y="15"/>
                  </a:moveTo>
                  <a:cubicBezTo>
                    <a:pt x="46" y="15"/>
                    <a:pt x="15" y="46"/>
                    <a:pt x="15" y="83"/>
                  </a:cubicBezTo>
                  <a:cubicBezTo>
                    <a:pt x="15" y="121"/>
                    <a:pt x="46" y="151"/>
                    <a:pt x="84" y="151"/>
                  </a:cubicBezTo>
                  <a:cubicBezTo>
                    <a:pt x="121" y="151"/>
                    <a:pt x="152" y="121"/>
                    <a:pt x="152" y="83"/>
                  </a:cubicBezTo>
                  <a:cubicBezTo>
                    <a:pt x="152" y="46"/>
                    <a:pt x="121" y="15"/>
                    <a:pt x="8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58" name="Freeform 1824"/>
            <p:cNvSpPr>
              <a:spLocks noEditPoints="1"/>
            </p:cNvSpPr>
            <p:nvPr/>
          </p:nvSpPr>
          <p:spPr bwMode="auto">
            <a:xfrm>
              <a:off x="7327129" y="1378573"/>
              <a:ext cx="217488" cy="295275"/>
            </a:xfrm>
            <a:custGeom>
              <a:avLst/>
              <a:gdLst>
                <a:gd name="T0" fmla="*/ 131 w 261"/>
                <a:gd name="T1" fmla="*/ 355 h 355"/>
                <a:gd name="T2" fmla="*/ 27 w 261"/>
                <a:gd name="T3" fmla="*/ 210 h 355"/>
                <a:gd name="T4" fmla="*/ 0 w 261"/>
                <a:gd name="T5" fmla="*/ 130 h 355"/>
                <a:gd name="T6" fmla="*/ 131 w 261"/>
                <a:gd name="T7" fmla="*/ 0 h 355"/>
                <a:gd name="T8" fmla="*/ 261 w 261"/>
                <a:gd name="T9" fmla="*/ 130 h 355"/>
                <a:gd name="T10" fmla="*/ 234 w 261"/>
                <a:gd name="T11" fmla="*/ 210 h 355"/>
                <a:gd name="T12" fmla="*/ 131 w 261"/>
                <a:gd name="T13" fmla="*/ 355 h 355"/>
                <a:gd name="T14" fmla="*/ 131 w 261"/>
                <a:gd name="T15" fmla="*/ 16 h 355"/>
                <a:gd name="T16" fmla="*/ 16 w 261"/>
                <a:gd name="T17" fmla="*/ 130 h 355"/>
                <a:gd name="T18" fmla="*/ 40 w 261"/>
                <a:gd name="T19" fmla="*/ 201 h 355"/>
                <a:gd name="T20" fmla="*/ 131 w 261"/>
                <a:gd name="T21" fmla="*/ 328 h 355"/>
                <a:gd name="T22" fmla="*/ 221 w 261"/>
                <a:gd name="T23" fmla="*/ 201 h 355"/>
                <a:gd name="T24" fmla="*/ 245 w 261"/>
                <a:gd name="T25" fmla="*/ 130 h 355"/>
                <a:gd name="T26" fmla="*/ 131 w 261"/>
                <a:gd name="T27" fmla="*/ 16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1" h="355">
                  <a:moveTo>
                    <a:pt x="131" y="355"/>
                  </a:moveTo>
                  <a:cubicBezTo>
                    <a:pt x="27" y="210"/>
                    <a:pt x="27" y="210"/>
                    <a:pt x="27" y="210"/>
                  </a:cubicBezTo>
                  <a:cubicBezTo>
                    <a:pt x="9" y="185"/>
                    <a:pt x="0" y="158"/>
                    <a:pt x="0" y="130"/>
                  </a:cubicBezTo>
                  <a:cubicBezTo>
                    <a:pt x="0" y="59"/>
                    <a:pt x="59" y="0"/>
                    <a:pt x="131" y="0"/>
                  </a:cubicBezTo>
                  <a:cubicBezTo>
                    <a:pt x="202" y="0"/>
                    <a:pt x="261" y="59"/>
                    <a:pt x="261" y="130"/>
                  </a:cubicBezTo>
                  <a:cubicBezTo>
                    <a:pt x="261" y="158"/>
                    <a:pt x="252" y="185"/>
                    <a:pt x="234" y="210"/>
                  </a:cubicBezTo>
                  <a:lnTo>
                    <a:pt x="131" y="355"/>
                  </a:lnTo>
                  <a:close/>
                  <a:moveTo>
                    <a:pt x="131" y="16"/>
                  </a:moveTo>
                  <a:cubicBezTo>
                    <a:pt x="67" y="16"/>
                    <a:pt x="16" y="67"/>
                    <a:pt x="16" y="130"/>
                  </a:cubicBezTo>
                  <a:cubicBezTo>
                    <a:pt x="16" y="155"/>
                    <a:pt x="24" y="178"/>
                    <a:pt x="40" y="201"/>
                  </a:cubicBezTo>
                  <a:cubicBezTo>
                    <a:pt x="131" y="328"/>
                    <a:pt x="131" y="328"/>
                    <a:pt x="131" y="328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37" y="178"/>
                    <a:pt x="245" y="155"/>
                    <a:pt x="245" y="130"/>
                  </a:cubicBezTo>
                  <a:cubicBezTo>
                    <a:pt x="245" y="67"/>
                    <a:pt x="194" y="16"/>
                    <a:pt x="13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59" name="Rectangle 1825"/>
            <p:cNvSpPr>
              <a:spLocks noChangeArrowheads="1"/>
            </p:cNvSpPr>
            <p:nvPr/>
          </p:nvSpPr>
          <p:spPr bwMode="auto">
            <a:xfrm>
              <a:off x="7385867" y="1694486"/>
              <a:ext cx="1000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60" name="Freeform 1826"/>
            <p:cNvSpPr>
              <a:spLocks noEditPoints="1"/>
            </p:cNvSpPr>
            <p:nvPr/>
          </p:nvSpPr>
          <p:spPr bwMode="auto">
            <a:xfrm>
              <a:off x="7235054" y="1605586"/>
              <a:ext cx="112713" cy="155575"/>
            </a:xfrm>
            <a:custGeom>
              <a:avLst/>
              <a:gdLst>
                <a:gd name="T0" fmla="*/ 68 w 136"/>
                <a:gd name="T1" fmla="*/ 186 h 186"/>
                <a:gd name="T2" fmla="*/ 14 w 136"/>
                <a:gd name="T3" fmla="*/ 110 h 186"/>
                <a:gd name="T4" fmla="*/ 0 w 136"/>
                <a:gd name="T5" fmla="*/ 69 h 186"/>
                <a:gd name="T6" fmla="*/ 68 w 136"/>
                <a:gd name="T7" fmla="*/ 0 h 186"/>
                <a:gd name="T8" fmla="*/ 136 w 136"/>
                <a:gd name="T9" fmla="*/ 69 h 186"/>
                <a:gd name="T10" fmla="*/ 122 w 136"/>
                <a:gd name="T11" fmla="*/ 110 h 186"/>
                <a:gd name="T12" fmla="*/ 68 w 136"/>
                <a:gd name="T13" fmla="*/ 186 h 186"/>
                <a:gd name="T14" fmla="*/ 68 w 136"/>
                <a:gd name="T15" fmla="*/ 16 h 186"/>
                <a:gd name="T16" fmla="*/ 15 w 136"/>
                <a:gd name="T17" fmla="*/ 69 h 186"/>
                <a:gd name="T18" fmla="*/ 26 w 136"/>
                <a:gd name="T19" fmla="*/ 101 h 186"/>
                <a:gd name="T20" fmla="*/ 68 w 136"/>
                <a:gd name="T21" fmla="*/ 160 h 186"/>
                <a:gd name="T22" fmla="*/ 110 w 136"/>
                <a:gd name="T23" fmla="*/ 101 h 186"/>
                <a:gd name="T24" fmla="*/ 121 w 136"/>
                <a:gd name="T25" fmla="*/ 69 h 186"/>
                <a:gd name="T26" fmla="*/ 68 w 136"/>
                <a:gd name="T2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86">
                  <a:moveTo>
                    <a:pt x="68" y="186"/>
                  </a:moveTo>
                  <a:cubicBezTo>
                    <a:pt x="14" y="110"/>
                    <a:pt x="14" y="110"/>
                    <a:pt x="14" y="110"/>
                  </a:cubicBezTo>
                  <a:cubicBezTo>
                    <a:pt x="4" y="97"/>
                    <a:pt x="0" y="83"/>
                    <a:pt x="0" y="69"/>
                  </a:cubicBezTo>
                  <a:cubicBezTo>
                    <a:pt x="0" y="31"/>
                    <a:pt x="30" y="0"/>
                    <a:pt x="68" y="0"/>
                  </a:cubicBezTo>
                  <a:cubicBezTo>
                    <a:pt x="106" y="0"/>
                    <a:pt x="136" y="31"/>
                    <a:pt x="136" y="69"/>
                  </a:cubicBezTo>
                  <a:cubicBezTo>
                    <a:pt x="136" y="83"/>
                    <a:pt x="132" y="97"/>
                    <a:pt x="122" y="110"/>
                  </a:cubicBezTo>
                  <a:lnTo>
                    <a:pt x="68" y="186"/>
                  </a:lnTo>
                  <a:close/>
                  <a:moveTo>
                    <a:pt x="68" y="16"/>
                  </a:moveTo>
                  <a:cubicBezTo>
                    <a:pt x="39" y="16"/>
                    <a:pt x="15" y="39"/>
                    <a:pt x="15" y="69"/>
                  </a:cubicBezTo>
                  <a:cubicBezTo>
                    <a:pt x="15" y="80"/>
                    <a:pt x="19" y="91"/>
                    <a:pt x="26" y="101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7" y="91"/>
                    <a:pt x="121" y="80"/>
                    <a:pt x="121" y="69"/>
                  </a:cubicBezTo>
                  <a:cubicBezTo>
                    <a:pt x="121" y="39"/>
                    <a:pt x="97" y="16"/>
                    <a:pt x="6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61" name="Freeform 1827"/>
            <p:cNvSpPr>
              <a:spLocks noEditPoints="1"/>
            </p:cNvSpPr>
            <p:nvPr/>
          </p:nvSpPr>
          <p:spPr bwMode="auto">
            <a:xfrm>
              <a:off x="7262042" y="1632573"/>
              <a:ext cx="58738" cy="60325"/>
            </a:xfrm>
            <a:custGeom>
              <a:avLst/>
              <a:gdLst>
                <a:gd name="T0" fmla="*/ 35 w 70"/>
                <a:gd name="T1" fmla="*/ 71 h 71"/>
                <a:gd name="T2" fmla="*/ 0 w 70"/>
                <a:gd name="T3" fmla="*/ 36 h 71"/>
                <a:gd name="T4" fmla="*/ 35 w 70"/>
                <a:gd name="T5" fmla="*/ 0 h 71"/>
                <a:gd name="T6" fmla="*/ 70 w 70"/>
                <a:gd name="T7" fmla="*/ 36 h 71"/>
                <a:gd name="T8" fmla="*/ 35 w 70"/>
                <a:gd name="T9" fmla="*/ 71 h 71"/>
                <a:gd name="T10" fmla="*/ 35 w 70"/>
                <a:gd name="T11" fmla="*/ 16 h 71"/>
                <a:gd name="T12" fmla="*/ 15 w 70"/>
                <a:gd name="T13" fmla="*/ 36 h 71"/>
                <a:gd name="T14" fmla="*/ 35 w 70"/>
                <a:gd name="T15" fmla="*/ 55 h 71"/>
                <a:gd name="T16" fmla="*/ 55 w 70"/>
                <a:gd name="T17" fmla="*/ 36 h 71"/>
                <a:gd name="T18" fmla="*/ 35 w 70"/>
                <a:gd name="T19" fmla="*/ 1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1">
                  <a:moveTo>
                    <a:pt x="35" y="71"/>
                  </a:moveTo>
                  <a:cubicBezTo>
                    <a:pt x="16" y="71"/>
                    <a:pt x="0" y="55"/>
                    <a:pt x="0" y="36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6"/>
                  </a:cubicBezTo>
                  <a:cubicBezTo>
                    <a:pt x="70" y="55"/>
                    <a:pt x="54" y="71"/>
                    <a:pt x="35" y="71"/>
                  </a:cubicBezTo>
                  <a:close/>
                  <a:moveTo>
                    <a:pt x="35" y="16"/>
                  </a:moveTo>
                  <a:cubicBezTo>
                    <a:pt x="24" y="16"/>
                    <a:pt x="15" y="25"/>
                    <a:pt x="15" y="36"/>
                  </a:cubicBezTo>
                  <a:cubicBezTo>
                    <a:pt x="15" y="46"/>
                    <a:pt x="24" y="55"/>
                    <a:pt x="35" y="55"/>
                  </a:cubicBezTo>
                  <a:cubicBezTo>
                    <a:pt x="46" y="55"/>
                    <a:pt x="55" y="46"/>
                    <a:pt x="55" y="36"/>
                  </a:cubicBezTo>
                  <a:cubicBezTo>
                    <a:pt x="55" y="25"/>
                    <a:pt x="46" y="16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62" name="Rectangle 1828"/>
            <p:cNvSpPr>
              <a:spLocks noChangeArrowheads="1"/>
            </p:cNvSpPr>
            <p:nvPr/>
          </p:nvSpPr>
          <p:spPr bwMode="auto">
            <a:xfrm>
              <a:off x="7266804" y="1762748"/>
              <a:ext cx="492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63" name="Freeform 1829"/>
            <p:cNvSpPr>
              <a:spLocks noEditPoints="1"/>
            </p:cNvSpPr>
            <p:nvPr/>
          </p:nvSpPr>
          <p:spPr bwMode="auto">
            <a:xfrm>
              <a:off x="7522392" y="1605586"/>
              <a:ext cx="112713" cy="155575"/>
            </a:xfrm>
            <a:custGeom>
              <a:avLst/>
              <a:gdLst>
                <a:gd name="T0" fmla="*/ 68 w 136"/>
                <a:gd name="T1" fmla="*/ 186 h 186"/>
                <a:gd name="T2" fmla="*/ 14 w 136"/>
                <a:gd name="T3" fmla="*/ 110 h 186"/>
                <a:gd name="T4" fmla="*/ 0 w 136"/>
                <a:gd name="T5" fmla="*/ 69 h 186"/>
                <a:gd name="T6" fmla="*/ 68 w 136"/>
                <a:gd name="T7" fmla="*/ 0 h 186"/>
                <a:gd name="T8" fmla="*/ 136 w 136"/>
                <a:gd name="T9" fmla="*/ 69 h 186"/>
                <a:gd name="T10" fmla="*/ 122 w 136"/>
                <a:gd name="T11" fmla="*/ 110 h 186"/>
                <a:gd name="T12" fmla="*/ 68 w 136"/>
                <a:gd name="T13" fmla="*/ 186 h 186"/>
                <a:gd name="T14" fmla="*/ 68 w 136"/>
                <a:gd name="T15" fmla="*/ 16 h 186"/>
                <a:gd name="T16" fmla="*/ 15 w 136"/>
                <a:gd name="T17" fmla="*/ 69 h 186"/>
                <a:gd name="T18" fmla="*/ 26 w 136"/>
                <a:gd name="T19" fmla="*/ 101 h 186"/>
                <a:gd name="T20" fmla="*/ 68 w 136"/>
                <a:gd name="T21" fmla="*/ 160 h 186"/>
                <a:gd name="T22" fmla="*/ 110 w 136"/>
                <a:gd name="T23" fmla="*/ 101 h 186"/>
                <a:gd name="T24" fmla="*/ 121 w 136"/>
                <a:gd name="T25" fmla="*/ 69 h 186"/>
                <a:gd name="T26" fmla="*/ 68 w 136"/>
                <a:gd name="T2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86">
                  <a:moveTo>
                    <a:pt x="68" y="186"/>
                  </a:moveTo>
                  <a:cubicBezTo>
                    <a:pt x="14" y="110"/>
                    <a:pt x="14" y="110"/>
                    <a:pt x="14" y="110"/>
                  </a:cubicBezTo>
                  <a:cubicBezTo>
                    <a:pt x="4" y="97"/>
                    <a:pt x="0" y="83"/>
                    <a:pt x="0" y="69"/>
                  </a:cubicBezTo>
                  <a:cubicBezTo>
                    <a:pt x="0" y="31"/>
                    <a:pt x="30" y="0"/>
                    <a:pt x="68" y="0"/>
                  </a:cubicBezTo>
                  <a:cubicBezTo>
                    <a:pt x="106" y="0"/>
                    <a:pt x="136" y="31"/>
                    <a:pt x="136" y="69"/>
                  </a:cubicBezTo>
                  <a:cubicBezTo>
                    <a:pt x="136" y="83"/>
                    <a:pt x="132" y="97"/>
                    <a:pt x="122" y="110"/>
                  </a:cubicBezTo>
                  <a:lnTo>
                    <a:pt x="68" y="186"/>
                  </a:lnTo>
                  <a:close/>
                  <a:moveTo>
                    <a:pt x="68" y="16"/>
                  </a:moveTo>
                  <a:cubicBezTo>
                    <a:pt x="39" y="16"/>
                    <a:pt x="15" y="39"/>
                    <a:pt x="15" y="69"/>
                  </a:cubicBezTo>
                  <a:cubicBezTo>
                    <a:pt x="15" y="80"/>
                    <a:pt x="19" y="91"/>
                    <a:pt x="26" y="101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7" y="91"/>
                    <a:pt x="121" y="80"/>
                    <a:pt x="121" y="69"/>
                  </a:cubicBezTo>
                  <a:cubicBezTo>
                    <a:pt x="121" y="39"/>
                    <a:pt x="97" y="16"/>
                    <a:pt x="6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64" name="Freeform 1830"/>
            <p:cNvSpPr>
              <a:spLocks noEditPoints="1"/>
            </p:cNvSpPr>
            <p:nvPr/>
          </p:nvSpPr>
          <p:spPr bwMode="auto">
            <a:xfrm>
              <a:off x="7549379" y="1632573"/>
              <a:ext cx="58738" cy="60325"/>
            </a:xfrm>
            <a:custGeom>
              <a:avLst/>
              <a:gdLst>
                <a:gd name="T0" fmla="*/ 35 w 70"/>
                <a:gd name="T1" fmla="*/ 71 h 71"/>
                <a:gd name="T2" fmla="*/ 0 w 70"/>
                <a:gd name="T3" fmla="*/ 36 h 71"/>
                <a:gd name="T4" fmla="*/ 35 w 70"/>
                <a:gd name="T5" fmla="*/ 0 h 71"/>
                <a:gd name="T6" fmla="*/ 70 w 70"/>
                <a:gd name="T7" fmla="*/ 36 h 71"/>
                <a:gd name="T8" fmla="*/ 35 w 70"/>
                <a:gd name="T9" fmla="*/ 71 h 71"/>
                <a:gd name="T10" fmla="*/ 35 w 70"/>
                <a:gd name="T11" fmla="*/ 16 h 71"/>
                <a:gd name="T12" fmla="*/ 15 w 70"/>
                <a:gd name="T13" fmla="*/ 36 h 71"/>
                <a:gd name="T14" fmla="*/ 35 w 70"/>
                <a:gd name="T15" fmla="*/ 55 h 71"/>
                <a:gd name="T16" fmla="*/ 55 w 70"/>
                <a:gd name="T17" fmla="*/ 36 h 71"/>
                <a:gd name="T18" fmla="*/ 35 w 70"/>
                <a:gd name="T19" fmla="*/ 1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1">
                  <a:moveTo>
                    <a:pt x="35" y="71"/>
                  </a:moveTo>
                  <a:cubicBezTo>
                    <a:pt x="16" y="71"/>
                    <a:pt x="0" y="55"/>
                    <a:pt x="0" y="36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6"/>
                  </a:cubicBezTo>
                  <a:cubicBezTo>
                    <a:pt x="70" y="55"/>
                    <a:pt x="54" y="71"/>
                    <a:pt x="35" y="71"/>
                  </a:cubicBezTo>
                  <a:close/>
                  <a:moveTo>
                    <a:pt x="35" y="16"/>
                  </a:moveTo>
                  <a:cubicBezTo>
                    <a:pt x="24" y="16"/>
                    <a:pt x="15" y="25"/>
                    <a:pt x="15" y="36"/>
                  </a:cubicBezTo>
                  <a:cubicBezTo>
                    <a:pt x="15" y="46"/>
                    <a:pt x="24" y="55"/>
                    <a:pt x="35" y="55"/>
                  </a:cubicBezTo>
                  <a:cubicBezTo>
                    <a:pt x="46" y="55"/>
                    <a:pt x="55" y="46"/>
                    <a:pt x="55" y="36"/>
                  </a:cubicBezTo>
                  <a:cubicBezTo>
                    <a:pt x="55" y="25"/>
                    <a:pt x="46" y="16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65" name="Rectangle 1831"/>
            <p:cNvSpPr>
              <a:spLocks noChangeArrowheads="1"/>
            </p:cNvSpPr>
            <p:nvPr/>
          </p:nvSpPr>
          <p:spPr bwMode="auto">
            <a:xfrm>
              <a:off x="7554142" y="1762748"/>
              <a:ext cx="508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4" name="Группа 3903"/>
          <p:cNvGrpSpPr/>
          <p:nvPr/>
        </p:nvGrpSpPr>
        <p:grpSpPr>
          <a:xfrm>
            <a:off x="7009244" y="1947616"/>
            <a:ext cx="308372" cy="220266"/>
            <a:chOff x="7849417" y="1430961"/>
            <a:chExt cx="411162" cy="293688"/>
          </a:xfrm>
          <a:solidFill>
            <a:schemeClr val="accent1"/>
          </a:solidFill>
        </p:grpSpPr>
        <p:sp>
          <p:nvSpPr>
            <p:cNvPr id="1870" name="Freeform 1836"/>
            <p:cNvSpPr>
              <a:spLocks noEditPoints="1"/>
            </p:cNvSpPr>
            <p:nvPr/>
          </p:nvSpPr>
          <p:spPr bwMode="auto">
            <a:xfrm>
              <a:off x="7849417" y="1662736"/>
              <a:ext cx="131763" cy="61913"/>
            </a:xfrm>
            <a:custGeom>
              <a:avLst/>
              <a:gdLst>
                <a:gd name="T0" fmla="*/ 83 w 83"/>
                <a:gd name="T1" fmla="*/ 39 h 39"/>
                <a:gd name="T2" fmla="*/ 0 w 83"/>
                <a:gd name="T3" fmla="*/ 39 h 39"/>
                <a:gd name="T4" fmla="*/ 22 w 83"/>
                <a:gd name="T5" fmla="*/ 0 h 39"/>
                <a:gd name="T6" fmla="*/ 61 w 83"/>
                <a:gd name="T7" fmla="*/ 0 h 39"/>
                <a:gd name="T8" fmla="*/ 83 w 83"/>
                <a:gd name="T9" fmla="*/ 39 h 39"/>
                <a:gd name="T10" fmla="*/ 14 w 83"/>
                <a:gd name="T11" fmla="*/ 30 h 39"/>
                <a:gd name="T12" fmla="*/ 69 w 83"/>
                <a:gd name="T13" fmla="*/ 30 h 39"/>
                <a:gd name="T14" fmla="*/ 56 w 83"/>
                <a:gd name="T15" fmla="*/ 8 h 39"/>
                <a:gd name="T16" fmla="*/ 27 w 83"/>
                <a:gd name="T17" fmla="*/ 8 h 39"/>
                <a:gd name="T18" fmla="*/ 14 w 83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39">
                  <a:moveTo>
                    <a:pt x="83" y="39"/>
                  </a:moveTo>
                  <a:lnTo>
                    <a:pt x="0" y="39"/>
                  </a:lnTo>
                  <a:lnTo>
                    <a:pt x="22" y="0"/>
                  </a:lnTo>
                  <a:lnTo>
                    <a:pt x="61" y="0"/>
                  </a:lnTo>
                  <a:lnTo>
                    <a:pt x="83" y="39"/>
                  </a:lnTo>
                  <a:close/>
                  <a:moveTo>
                    <a:pt x="14" y="30"/>
                  </a:moveTo>
                  <a:lnTo>
                    <a:pt x="69" y="30"/>
                  </a:lnTo>
                  <a:lnTo>
                    <a:pt x="56" y="8"/>
                  </a:lnTo>
                  <a:lnTo>
                    <a:pt x="27" y="8"/>
                  </a:lnTo>
                  <a:lnTo>
                    <a:pt x="1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1" name="Freeform 1837"/>
            <p:cNvSpPr>
              <a:spLocks noEditPoints="1"/>
            </p:cNvSpPr>
            <p:nvPr/>
          </p:nvSpPr>
          <p:spPr bwMode="auto">
            <a:xfrm>
              <a:off x="7987529" y="1662736"/>
              <a:ext cx="133350" cy="61913"/>
            </a:xfrm>
            <a:custGeom>
              <a:avLst/>
              <a:gdLst>
                <a:gd name="T0" fmla="*/ 84 w 84"/>
                <a:gd name="T1" fmla="*/ 39 h 39"/>
                <a:gd name="T2" fmla="*/ 0 w 84"/>
                <a:gd name="T3" fmla="*/ 39 h 39"/>
                <a:gd name="T4" fmla="*/ 23 w 84"/>
                <a:gd name="T5" fmla="*/ 0 h 39"/>
                <a:gd name="T6" fmla="*/ 62 w 84"/>
                <a:gd name="T7" fmla="*/ 0 h 39"/>
                <a:gd name="T8" fmla="*/ 84 w 84"/>
                <a:gd name="T9" fmla="*/ 39 h 39"/>
                <a:gd name="T10" fmla="*/ 15 w 84"/>
                <a:gd name="T11" fmla="*/ 30 h 39"/>
                <a:gd name="T12" fmla="*/ 70 w 84"/>
                <a:gd name="T13" fmla="*/ 30 h 39"/>
                <a:gd name="T14" fmla="*/ 57 w 84"/>
                <a:gd name="T15" fmla="*/ 8 h 39"/>
                <a:gd name="T16" fmla="*/ 27 w 84"/>
                <a:gd name="T17" fmla="*/ 8 h 39"/>
                <a:gd name="T18" fmla="*/ 15 w 84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39">
                  <a:moveTo>
                    <a:pt x="84" y="39"/>
                  </a:moveTo>
                  <a:lnTo>
                    <a:pt x="0" y="39"/>
                  </a:lnTo>
                  <a:lnTo>
                    <a:pt x="23" y="0"/>
                  </a:lnTo>
                  <a:lnTo>
                    <a:pt x="62" y="0"/>
                  </a:lnTo>
                  <a:lnTo>
                    <a:pt x="84" y="39"/>
                  </a:lnTo>
                  <a:close/>
                  <a:moveTo>
                    <a:pt x="15" y="30"/>
                  </a:moveTo>
                  <a:lnTo>
                    <a:pt x="70" y="30"/>
                  </a:lnTo>
                  <a:lnTo>
                    <a:pt x="57" y="8"/>
                  </a:lnTo>
                  <a:lnTo>
                    <a:pt x="27" y="8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2" name="Freeform 1838"/>
            <p:cNvSpPr>
              <a:spLocks noEditPoints="1"/>
            </p:cNvSpPr>
            <p:nvPr/>
          </p:nvSpPr>
          <p:spPr bwMode="auto">
            <a:xfrm>
              <a:off x="8127229" y="1662736"/>
              <a:ext cx="133350" cy="61913"/>
            </a:xfrm>
            <a:custGeom>
              <a:avLst/>
              <a:gdLst>
                <a:gd name="T0" fmla="*/ 84 w 84"/>
                <a:gd name="T1" fmla="*/ 39 h 39"/>
                <a:gd name="T2" fmla="*/ 0 w 84"/>
                <a:gd name="T3" fmla="*/ 39 h 39"/>
                <a:gd name="T4" fmla="*/ 22 w 84"/>
                <a:gd name="T5" fmla="*/ 0 h 39"/>
                <a:gd name="T6" fmla="*/ 62 w 84"/>
                <a:gd name="T7" fmla="*/ 0 h 39"/>
                <a:gd name="T8" fmla="*/ 84 w 84"/>
                <a:gd name="T9" fmla="*/ 39 h 39"/>
                <a:gd name="T10" fmla="*/ 14 w 84"/>
                <a:gd name="T11" fmla="*/ 30 h 39"/>
                <a:gd name="T12" fmla="*/ 69 w 84"/>
                <a:gd name="T13" fmla="*/ 30 h 39"/>
                <a:gd name="T14" fmla="*/ 57 w 84"/>
                <a:gd name="T15" fmla="*/ 8 h 39"/>
                <a:gd name="T16" fmla="*/ 27 w 84"/>
                <a:gd name="T17" fmla="*/ 8 h 39"/>
                <a:gd name="T18" fmla="*/ 14 w 84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39">
                  <a:moveTo>
                    <a:pt x="84" y="39"/>
                  </a:moveTo>
                  <a:lnTo>
                    <a:pt x="0" y="39"/>
                  </a:lnTo>
                  <a:lnTo>
                    <a:pt x="22" y="0"/>
                  </a:lnTo>
                  <a:lnTo>
                    <a:pt x="62" y="0"/>
                  </a:lnTo>
                  <a:lnTo>
                    <a:pt x="84" y="39"/>
                  </a:lnTo>
                  <a:close/>
                  <a:moveTo>
                    <a:pt x="14" y="30"/>
                  </a:moveTo>
                  <a:lnTo>
                    <a:pt x="69" y="30"/>
                  </a:lnTo>
                  <a:lnTo>
                    <a:pt x="57" y="8"/>
                  </a:lnTo>
                  <a:lnTo>
                    <a:pt x="27" y="8"/>
                  </a:lnTo>
                  <a:lnTo>
                    <a:pt x="1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3" name="Freeform 1839"/>
            <p:cNvSpPr>
              <a:spLocks noEditPoints="1"/>
            </p:cNvSpPr>
            <p:nvPr/>
          </p:nvSpPr>
          <p:spPr bwMode="auto">
            <a:xfrm>
              <a:off x="7917679" y="1584948"/>
              <a:ext cx="133350" cy="61913"/>
            </a:xfrm>
            <a:custGeom>
              <a:avLst/>
              <a:gdLst>
                <a:gd name="T0" fmla="*/ 84 w 84"/>
                <a:gd name="T1" fmla="*/ 39 h 39"/>
                <a:gd name="T2" fmla="*/ 0 w 84"/>
                <a:gd name="T3" fmla="*/ 39 h 39"/>
                <a:gd name="T4" fmla="*/ 22 w 84"/>
                <a:gd name="T5" fmla="*/ 0 h 39"/>
                <a:gd name="T6" fmla="*/ 62 w 84"/>
                <a:gd name="T7" fmla="*/ 0 h 39"/>
                <a:gd name="T8" fmla="*/ 84 w 84"/>
                <a:gd name="T9" fmla="*/ 39 h 39"/>
                <a:gd name="T10" fmla="*/ 15 w 84"/>
                <a:gd name="T11" fmla="*/ 30 h 39"/>
                <a:gd name="T12" fmla="*/ 70 w 84"/>
                <a:gd name="T13" fmla="*/ 30 h 39"/>
                <a:gd name="T14" fmla="*/ 57 w 84"/>
                <a:gd name="T15" fmla="*/ 9 h 39"/>
                <a:gd name="T16" fmla="*/ 27 w 84"/>
                <a:gd name="T17" fmla="*/ 9 h 39"/>
                <a:gd name="T18" fmla="*/ 15 w 84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39">
                  <a:moveTo>
                    <a:pt x="84" y="39"/>
                  </a:moveTo>
                  <a:lnTo>
                    <a:pt x="0" y="39"/>
                  </a:lnTo>
                  <a:lnTo>
                    <a:pt x="22" y="0"/>
                  </a:lnTo>
                  <a:lnTo>
                    <a:pt x="62" y="0"/>
                  </a:lnTo>
                  <a:lnTo>
                    <a:pt x="84" y="39"/>
                  </a:lnTo>
                  <a:close/>
                  <a:moveTo>
                    <a:pt x="15" y="30"/>
                  </a:moveTo>
                  <a:lnTo>
                    <a:pt x="70" y="30"/>
                  </a:lnTo>
                  <a:lnTo>
                    <a:pt x="57" y="9"/>
                  </a:lnTo>
                  <a:lnTo>
                    <a:pt x="27" y="9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4" name="Freeform 1840"/>
            <p:cNvSpPr>
              <a:spLocks noEditPoints="1"/>
            </p:cNvSpPr>
            <p:nvPr/>
          </p:nvSpPr>
          <p:spPr bwMode="auto">
            <a:xfrm>
              <a:off x="8058967" y="1584948"/>
              <a:ext cx="131763" cy="61913"/>
            </a:xfrm>
            <a:custGeom>
              <a:avLst/>
              <a:gdLst>
                <a:gd name="T0" fmla="*/ 83 w 83"/>
                <a:gd name="T1" fmla="*/ 39 h 39"/>
                <a:gd name="T2" fmla="*/ 0 w 83"/>
                <a:gd name="T3" fmla="*/ 39 h 39"/>
                <a:gd name="T4" fmla="*/ 21 w 83"/>
                <a:gd name="T5" fmla="*/ 0 h 39"/>
                <a:gd name="T6" fmla="*/ 60 w 83"/>
                <a:gd name="T7" fmla="*/ 0 h 39"/>
                <a:gd name="T8" fmla="*/ 83 w 83"/>
                <a:gd name="T9" fmla="*/ 39 h 39"/>
                <a:gd name="T10" fmla="*/ 13 w 83"/>
                <a:gd name="T11" fmla="*/ 30 h 39"/>
                <a:gd name="T12" fmla="*/ 68 w 83"/>
                <a:gd name="T13" fmla="*/ 30 h 39"/>
                <a:gd name="T14" fmla="*/ 56 w 83"/>
                <a:gd name="T15" fmla="*/ 9 h 39"/>
                <a:gd name="T16" fmla="*/ 26 w 83"/>
                <a:gd name="T17" fmla="*/ 9 h 39"/>
                <a:gd name="T18" fmla="*/ 13 w 83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39">
                  <a:moveTo>
                    <a:pt x="83" y="39"/>
                  </a:moveTo>
                  <a:lnTo>
                    <a:pt x="0" y="39"/>
                  </a:lnTo>
                  <a:lnTo>
                    <a:pt x="21" y="0"/>
                  </a:lnTo>
                  <a:lnTo>
                    <a:pt x="60" y="0"/>
                  </a:lnTo>
                  <a:lnTo>
                    <a:pt x="83" y="39"/>
                  </a:lnTo>
                  <a:close/>
                  <a:moveTo>
                    <a:pt x="13" y="30"/>
                  </a:moveTo>
                  <a:lnTo>
                    <a:pt x="68" y="30"/>
                  </a:lnTo>
                  <a:lnTo>
                    <a:pt x="56" y="9"/>
                  </a:lnTo>
                  <a:lnTo>
                    <a:pt x="26" y="9"/>
                  </a:lnTo>
                  <a:lnTo>
                    <a:pt x="13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5" name="Freeform 1841"/>
            <p:cNvSpPr>
              <a:spLocks noEditPoints="1"/>
            </p:cNvSpPr>
            <p:nvPr/>
          </p:nvSpPr>
          <p:spPr bwMode="auto">
            <a:xfrm>
              <a:off x="7987529" y="1508748"/>
              <a:ext cx="133350" cy="60325"/>
            </a:xfrm>
            <a:custGeom>
              <a:avLst/>
              <a:gdLst>
                <a:gd name="T0" fmla="*/ 84 w 84"/>
                <a:gd name="T1" fmla="*/ 38 h 38"/>
                <a:gd name="T2" fmla="*/ 0 w 84"/>
                <a:gd name="T3" fmla="*/ 38 h 38"/>
                <a:gd name="T4" fmla="*/ 23 w 84"/>
                <a:gd name="T5" fmla="*/ 0 h 38"/>
                <a:gd name="T6" fmla="*/ 62 w 84"/>
                <a:gd name="T7" fmla="*/ 0 h 38"/>
                <a:gd name="T8" fmla="*/ 84 w 84"/>
                <a:gd name="T9" fmla="*/ 38 h 38"/>
                <a:gd name="T10" fmla="*/ 15 w 84"/>
                <a:gd name="T11" fmla="*/ 30 h 38"/>
                <a:gd name="T12" fmla="*/ 70 w 84"/>
                <a:gd name="T13" fmla="*/ 30 h 38"/>
                <a:gd name="T14" fmla="*/ 57 w 84"/>
                <a:gd name="T15" fmla="*/ 8 h 38"/>
                <a:gd name="T16" fmla="*/ 27 w 84"/>
                <a:gd name="T17" fmla="*/ 8 h 38"/>
                <a:gd name="T18" fmla="*/ 15 w 84"/>
                <a:gd name="T1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38">
                  <a:moveTo>
                    <a:pt x="84" y="38"/>
                  </a:moveTo>
                  <a:lnTo>
                    <a:pt x="0" y="38"/>
                  </a:lnTo>
                  <a:lnTo>
                    <a:pt x="23" y="0"/>
                  </a:lnTo>
                  <a:lnTo>
                    <a:pt x="62" y="0"/>
                  </a:lnTo>
                  <a:lnTo>
                    <a:pt x="84" y="38"/>
                  </a:lnTo>
                  <a:close/>
                  <a:moveTo>
                    <a:pt x="15" y="30"/>
                  </a:moveTo>
                  <a:lnTo>
                    <a:pt x="70" y="30"/>
                  </a:lnTo>
                  <a:lnTo>
                    <a:pt x="57" y="8"/>
                  </a:lnTo>
                  <a:lnTo>
                    <a:pt x="27" y="8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6" name="Freeform 1842"/>
            <p:cNvSpPr>
              <a:spLocks/>
            </p:cNvSpPr>
            <p:nvPr/>
          </p:nvSpPr>
          <p:spPr bwMode="auto">
            <a:xfrm>
              <a:off x="8163742" y="1475411"/>
              <a:ext cx="26988" cy="26988"/>
            </a:xfrm>
            <a:custGeom>
              <a:avLst/>
              <a:gdLst>
                <a:gd name="T0" fmla="*/ 5 w 17"/>
                <a:gd name="T1" fmla="*/ 17 h 17"/>
                <a:gd name="T2" fmla="*/ 0 w 17"/>
                <a:gd name="T3" fmla="*/ 11 h 17"/>
                <a:gd name="T4" fmla="*/ 11 w 17"/>
                <a:gd name="T5" fmla="*/ 0 h 17"/>
                <a:gd name="T6" fmla="*/ 17 w 17"/>
                <a:gd name="T7" fmla="*/ 5 h 17"/>
                <a:gd name="T8" fmla="*/ 5 w 17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5" y="17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17" y="5"/>
                  </a:lnTo>
                  <a:lnTo>
                    <a:pt x="5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7" name="Freeform 1843"/>
            <p:cNvSpPr>
              <a:spLocks/>
            </p:cNvSpPr>
            <p:nvPr/>
          </p:nvSpPr>
          <p:spPr bwMode="auto">
            <a:xfrm>
              <a:off x="8120879" y="1516686"/>
              <a:ext cx="26988" cy="28575"/>
            </a:xfrm>
            <a:custGeom>
              <a:avLst/>
              <a:gdLst>
                <a:gd name="T0" fmla="*/ 6 w 17"/>
                <a:gd name="T1" fmla="*/ 18 h 18"/>
                <a:gd name="T2" fmla="*/ 0 w 17"/>
                <a:gd name="T3" fmla="*/ 12 h 18"/>
                <a:gd name="T4" fmla="*/ 11 w 17"/>
                <a:gd name="T5" fmla="*/ 0 h 18"/>
                <a:gd name="T6" fmla="*/ 17 w 17"/>
                <a:gd name="T7" fmla="*/ 6 h 18"/>
                <a:gd name="T8" fmla="*/ 6 w 1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6" y="18"/>
                  </a:moveTo>
                  <a:lnTo>
                    <a:pt x="0" y="12"/>
                  </a:lnTo>
                  <a:lnTo>
                    <a:pt x="11" y="0"/>
                  </a:lnTo>
                  <a:lnTo>
                    <a:pt x="17" y="6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8" name="Freeform 1844"/>
            <p:cNvSpPr>
              <a:spLocks/>
            </p:cNvSpPr>
            <p:nvPr/>
          </p:nvSpPr>
          <p:spPr bwMode="auto">
            <a:xfrm>
              <a:off x="8120879" y="1475411"/>
              <a:ext cx="26988" cy="26988"/>
            </a:xfrm>
            <a:custGeom>
              <a:avLst/>
              <a:gdLst>
                <a:gd name="T0" fmla="*/ 11 w 17"/>
                <a:gd name="T1" fmla="*/ 17 h 17"/>
                <a:gd name="T2" fmla="*/ 0 w 17"/>
                <a:gd name="T3" fmla="*/ 5 h 17"/>
                <a:gd name="T4" fmla="*/ 6 w 17"/>
                <a:gd name="T5" fmla="*/ 0 h 17"/>
                <a:gd name="T6" fmla="*/ 17 w 17"/>
                <a:gd name="T7" fmla="*/ 11 h 17"/>
                <a:gd name="T8" fmla="*/ 11 w 17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1" y="17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7" y="11"/>
                  </a:ln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9" name="Freeform 1845"/>
            <p:cNvSpPr>
              <a:spLocks/>
            </p:cNvSpPr>
            <p:nvPr/>
          </p:nvSpPr>
          <p:spPr bwMode="auto">
            <a:xfrm>
              <a:off x="8163742" y="1516686"/>
              <a:ext cx="26988" cy="28575"/>
            </a:xfrm>
            <a:custGeom>
              <a:avLst/>
              <a:gdLst>
                <a:gd name="T0" fmla="*/ 11 w 17"/>
                <a:gd name="T1" fmla="*/ 18 h 18"/>
                <a:gd name="T2" fmla="*/ 0 w 17"/>
                <a:gd name="T3" fmla="*/ 6 h 18"/>
                <a:gd name="T4" fmla="*/ 5 w 17"/>
                <a:gd name="T5" fmla="*/ 0 h 18"/>
                <a:gd name="T6" fmla="*/ 17 w 17"/>
                <a:gd name="T7" fmla="*/ 12 h 18"/>
                <a:gd name="T8" fmla="*/ 11 w 1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1" y="18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17" y="12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0" name="Rectangle 1846"/>
            <p:cNvSpPr>
              <a:spLocks noChangeArrowheads="1"/>
            </p:cNvSpPr>
            <p:nvPr/>
          </p:nvSpPr>
          <p:spPr bwMode="auto">
            <a:xfrm>
              <a:off x="8171679" y="1502398"/>
              <a:ext cx="95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1" name="Rectangle 1847"/>
            <p:cNvSpPr>
              <a:spLocks noChangeArrowheads="1"/>
            </p:cNvSpPr>
            <p:nvPr/>
          </p:nvSpPr>
          <p:spPr bwMode="auto">
            <a:xfrm>
              <a:off x="8130404" y="1502398"/>
              <a:ext cx="95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2" name="Rectangle 1848"/>
            <p:cNvSpPr>
              <a:spLocks noChangeArrowheads="1"/>
            </p:cNvSpPr>
            <p:nvPr/>
          </p:nvSpPr>
          <p:spPr bwMode="auto">
            <a:xfrm>
              <a:off x="8149454" y="1483348"/>
              <a:ext cx="127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3" name="Rectangle 1849"/>
            <p:cNvSpPr>
              <a:spLocks noChangeArrowheads="1"/>
            </p:cNvSpPr>
            <p:nvPr/>
          </p:nvSpPr>
          <p:spPr bwMode="auto">
            <a:xfrm>
              <a:off x="8149454" y="1526211"/>
              <a:ext cx="12700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4" name="Freeform 1850"/>
            <p:cNvSpPr>
              <a:spLocks/>
            </p:cNvSpPr>
            <p:nvPr/>
          </p:nvSpPr>
          <p:spPr bwMode="auto">
            <a:xfrm>
              <a:off x="8052617" y="1430961"/>
              <a:ext cx="20638" cy="19050"/>
            </a:xfrm>
            <a:custGeom>
              <a:avLst/>
              <a:gdLst>
                <a:gd name="T0" fmla="*/ 7 w 13"/>
                <a:gd name="T1" fmla="*/ 12 h 12"/>
                <a:gd name="T2" fmla="*/ 0 w 13"/>
                <a:gd name="T3" fmla="*/ 6 h 12"/>
                <a:gd name="T4" fmla="*/ 6 w 13"/>
                <a:gd name="T5" fmla="*/ 0 h 12"/>
                <a:gd name="T6" fmla="*/ 13 w 13"/>
                <a:gd name="T7" fmla="*/ 7 h 12"/>
                <a:gd name="T8" fmla="*/ 7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7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3" y="7"/>
                  </a:lnTo>
                  <a:lnTo>
                    <a:pt x="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5" name="Freeform 1851"/>
            <p:cNvSpPr>
              <a:spLocks/>
            </p:cNvSpPr>
            <p:nvPr/>
          </p:nvSpPr>
          <p:spPr bwMode="auto">
            <a:xfrm>
              <a:off x="8073254" y="1450011"/>
              <a:ext cx="19050" cy="19050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5 w 12"/>
                <a:gd name="T5" fmla="*/ 0 h 12"/>
                <a:gd name="T6" fmla="*/ 12 w 12"/>
                <a:gd name="T7" fmla="*/ 7 h 12"/>
                <a:gd name="T8" fmla="*/ 6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12" y="7"/>
                  </a:ln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6" name="Freeform 1852"/>
            <p:cNvSpPr>
              <a:spLocks/>
            </p:cNvSpPr>
            <p:nvPr/>
          </p:nvSpPr>
          <p:spPr bwMode="auto">
            <a:xfrm>
              <a:off x="8052617" y="1450011"/>
              <a:ext cx="20638" cy="19050"/>
            </a:xfrm>
            <a:custGeom>
              <a:avLst/>
              <a:gdLst>
                <a:gd name="T0" fmla="*/ 6 w 13"/>
                <a:gd name="T1" fmla="*/ 12 h 12"/>
                <a:gd name="T2" fmla="*/ 0 w 13"/>
                <a:gd name="T3" fmla="*/ 7 h 12"/>
                <a:gd name="T4" fmla="*/ 7 w 13"/>
                <a:gd name="T5" fmla="*/ 0 h 12"/>
                <a:gd name="T6" fmla="*/ 13 w 13"/>
                <a:gd name="T7" fmla="*/ 6 h 12"/>
                <a:gd name="T8" fmla="*/ 6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6" y="12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13" y="6"/>
                  </a:ln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7" name="Freeform 1853"/>
            <p:cNvSpPr>
              <a:spLocks/>
            </p:cNvSpPr>
            <p:nvPr/>
          </p:nvSpPr>
          <p:spPr bwMode="auto">
            <a:xfrm>
              <a:off x="8073254" y="1430961"/>
              <a:ext cx="19050" cy="19050"/>
            </a:xfrm>
            <a:custGeom>
              <a:avLst/>
              <a:gdLst>
                <a:gd name="T0" fmla="*/ 5 w 12"/>
                <a:gd name="T1" fmla="*/ 12 h 12"/>
                <a:gd name="T2" fmla="*/ 0 w 12"/>
                <a:gd name="T3" fmla="*/ 7 h 12"/>
                <a:gd name="T4" fmla="*/ 6 w 12"/>
                <a:gd name="T5" fmla="*/ 0 h 12"/>
                <a:gd name="T6" fmla="*/ 12 w 12"/>
                <a:gd name="T7" fmla="*/ 6 h 12"/>
                <a:gd name="T8" fmla="*/ 5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2"/>
                  </a:moveTo>
                  <a:lnTo>
                    <a:pt x="0" y="7"/>
                  </a:lnTo>
                  <a:lnTo>
                    <a:pt x="6" y="0"/>
                  </a:lnTo>
                  <a:lnTo>
                    <a:pt x="12" y="6"/>
                  </a:lnTo>
                  <a:lnTo>
                    <a:pt x="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8" name="Freeform 1854"/>
            <p:cNvSpPr>
              <a:spLocks/>
            </p:cNvSpPr>
            <p:nvPr/>
          </p:nvSpPr>
          <p:spPr bwMode="auto">
            <a:xfrm>
              <a:off x="7955779" y="1510336"/>
              <a:ext cx="14288" cy="15875"/>
            </a:xfrm>
            <a:custGeom>
              <a:avLst/>
              <a:gdLst>
                <a:gd name="T0" fmla="*/ 4 w 9"/>
                <a:gd name="T1" fmla="*/ 10 h 10"/>
                <a:gd name="T2" fmla="*/ 0 w 9"/>
                <a:gd name="T3" fmla="*/ 5 h 10"/>
                <a:gd name="T4" fmla="*/ 5 w 9"/>
                <a:gd name="T5" fmla="*/ 0 h 10"/>
                <a:gd name="T6" fmla="*/ 9 w 9"/>
                <a:gd name="T7" fmla="*/ 4 h 10"/>
                <a:gd name="T8" fmla="*/ 4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9" y="4"/>
                  </a:lnTo>
                  <a:lnTo>
                    <a:pt x="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9" name="Freeform 1855"/>
            <p:cNvSpPr>
              <a:spLocks/>
            </p:cNvSpPr>
            <p:nvPr/>
          </p:nvSpPr>
          <p:spPr bwMode="auto">
            <a:xfrm>
              <a:off x="7968479" y="152303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6 h 10"/>
                <a:gd name="T4" fmla="*/ 6 w 10"/>
                <a:gd name="T5" fmla="*/ 0 h 10"/>
                <a:gd name="T6" fmla="*/ 10 w 10"/>
                <a:gd name="T7" fmla="*/ 4 h 10"/>
                <a:gd name="T8" fmla="*/ 5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90" name="Freeform 1856"/>
            <p:cNvSpPr>
              <a:spLocks/>
            </p:cNvSpPr>
            <p:nvPr/>
          </p:nvSpPr>
          <p:spPr bwMode="auto">
            <a:xfrm>
              <a:off x="7955779" y="1523036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0 w 9"/>
                <a:gd name="T3" fmla="*/ 4 h 10"/>
                <a:gd name="T4" fmla="*/ 4 w 9"/>
                <a:gd name="T5" fmla="*/ 0 h 10"/>
                <a:gd name="T6" fmla="*/ 9 w 9"/>
                <a:gd name="T7" fmla="*/ 6 h 10"/>
                <a:gd name="T8" fmla="*/ 5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9" y="6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91" name="Freeform 1857"/>
            <p:cNvSpPr>
              <a:spLocks/>
            </p:cNvSpPr>
            <p:nvPr/>
          </p:nvSpPr>
          <p:spPr bwMode="auto">
            <a:xfrm>
              <a:off x="7968479" y="1510336"/>
              <a:ext cx="15875" cy="15875"/>
            </a:xfrm>
            <a:custGeom>
              <a:avLst/>
              <a:gdLst>
                <a:gd name="T0" fmla="*/ 6 w 10"/>
                <a:gd name="T1" fmla="*/ 10 h 10"/>
                <a:gd name="T2" fmla="*/ 0 w 10"/>
                <a:gd name="T3" fmla="*/ 4 h 10"/>
                <a:gd name="T4" fmla="*/ 5 w 10"/>
                <a:gd name="T5" fmla="*/ 0 h 10"/>
                <a:gd name="T6" fmla="*/ 10 w 10"/>
                <a:gd name="T7" fmla="*/ 5 h 10"/>
                <a:gd name="T8" fmla="*/ 6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10" y="5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5" name="Группа 3904"/>
          <p:cNvGrpSpPr/>
          <p:nvPr/>
        </p:nvGrpSpPr>
        <p:grpSpPr>
          <a:xfrm>
            <a:off x="7517641" y="1911897"/>
            <a:ext cx="219075" cy="290513"/>
            <a:chOff x="8527279" y="1383336"/>
            <a:chExt cx="292100" cy="387350"/>
          </a:xfrm>
          <a:solidFill>
            <a:schemeClr val="accent1"/>
          </a:solidFill>
        </p:grpSpPr>
        <p:sp>
          <p:nvSpPr>
            <p:cNvPr id="1902" name="Freeform 1868"/>
            <p:cNvSpPr>
              <a:spLocks noEditPoints="1"/>
            </p:cNvSpPr>
            <p:nvPr/>
          </p:nvSpPr>
          <p:spPr bwMode="auto">
            <a:xfrm>
              <a:off x="8597129" y="1548436"/>
              <a:ext cx="152400" cy="153988"/>
            </a:xfrm>
            <a:custGeom>
              <a:avLst/>
              <a:gdLst>
                <a:gd name="T0" fmla="*/ 92 w 184"/>
                <a:gd name="T1" fmla="*/ 185 h 185"/>
                <a:gd name="T2" fmla="*/ 0 w 184"/>
                <a:gd name="T3" fmla="*/ 93 h 185"/>
                <a:gd name="T4" fmla="*/ 92 w 184"/>
                <a:gd name="T5" fmla="*/ 0 h 185"/>
                <a:gd name="T6" fmla="*/ 184 w 184"/>
                <a:gd name="T7" fmla="*/ 93 h 185"/>
                <a:gd name="T8" fmla="*/ 92 w 184"/>
                <a:gd name="T9" fmla="*/ 185 h 185"/>
                <a:gd name="T10" fmla="*/ 92 w 184"/>
                <a:gd name="T11" fmla="*/ 16 h 185"/>
                <a:gd name="T12" fmla="*/ 15 w 184"/>
                <a:gd name="T13" fmla="*/ 93 h 185"/>
                <a:gd name="T14" fmla="*/ 92 w 184"/>
                <a:gd name="T15" fmla="*/ 170 h 185"/>
                <a:gd name="T16" fmla="*/ 169 w 184"/>
                <a:gd name="T17" fmla="*/ 93 h 185"/>
                <a:gd name="T18" fmla="*/ 92 w 184"/>
                <a:gd name="T19" fmla="*/ 1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5">
                  <a:moveTo>
                    <a:pt x="92" y="185"/>
                  </a:moveTo>
                  <a:cubicBezTo>
                    <a:pt x="41" y="185"/>
                    <a:pt x="0" y="144"/>
                    <a:pt x="0" y="93"/>
                  </a:cubicBezTo>
                  <a:cubicBezTo>
                    <a:pt x="0" y="42"/>
                    <a:pt x="41" y="0"/>
                    <a:pt x="92" y="0"/>
                  </a:cubicBezTo>
                  <a:cubicBezTo>
                    <a:pt x="143" y="0"/>
                    <a:pt x="184" y="42"/>
                    <a:pt x="184" y="93"/>
                  </a:cubicBezTo>
                  <a:cubicBezTo>
                    <a:pt x="184" y="144"/>
                    <a:pt x="143" y="185"/>
                    <a:pt x="92" y="185"/>
                  </a:cubicBezTo>
                  <a:close/>
                  <a:moveTo>
                    <a:pt x="92" y="16"/>
                  </a:moveTo>
                  <a:cubicBezTo>
                    <a:pt x="50" y="16"/>
                    <a:pt x="15" y="50"/>
                    <a:pt x="15" y="93"/>
                  </a:cubicBezTo>
                  <a:cubicBezTo>
                    <a:pt x="15" y="135"/>
                    <a:pt x="50" y="170"/>
                    <a:pt x="92" y="170"/>
                  </a:cubicBezTo>
                  <a:cubicBezTo>
                    <a:pt x="134" y="170"/>
                    <a:pt x="169" y="135"/>
                    <a:pt x="169" y="93"/>
                  </a:cubicBezTo>
                  <a:cubicBezTo>
                    <a:pt x="169" y="50"/>
                    <a:pt x="134" y="16"/>
                    <a:pt x="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03" name="Freeform 1869"/>
            <p:cNvSpPr>
              <a:spLocks/>
            </p:cNvSpPr>
            <p:nvPr/>
          </p:nvSpPr>
          <p:spPr bwMode="auto">
            <a:xfrm>
              <a:off x="8647929" y="1591298"/>
              <a:ext cx="50800" cy="68263"/>
            </a:xfrm>
            <a:custGeom>
              <a:avLst/>
              <a:gdLst>
                <a:gd name="T0" fmla="*/ 36 w 60"/>
                <a:gd name="T1" fmla="*/ 82 h 82"/>
                <a:gd name="T2" fmla="*/ 24 w 60"/>
                <a:gd name="T3" fmla="*/ 82 h 82"/>
                <a:gd name="T4" fmla="*/ 7 w 60"/>
                <a:gd name="T5" fmla="*/ 75 h 82"/>
                <a:gd name="T6" fmla="*/ 0 w 60"/>
                <a:gd name="T7" fmla="*/ 58 h 82"/>
                <a:gd name="T8" fmla="*/ 15 w 60"/>
                <a:gd name="T9" fmla="*/ 58 h 82"/>
                <a:gd name="T10" fmla="*/ 18 w 60"/>
                <a:gd name="T11" fmla="*/ 64 h 82"/>
                <a:gd name="T12" fmla="*/ 24 w 60"/>
                <a:gd name="T13" fmla="*/ 67 h 82"/>
                <a:gd name="T14" fmla="*/ 36 w 60"/>
                <a:gd name="T15" fmla="*/ 67 h 82"/>
                <a:gd name="T16" fmla="*/ 42 w 60"/>
                <a:gd name="T17" fmla="*/ 64 h 82"/>
                <a:gd name="T18" fmla="*/ 45 w 60"/>
                <a:gd name="T19" fmla="*/ 58 h 82"/>
                <a:gd name="T20" fmla="*/ 42 w 60"/>
                <a:gd name="T21" fmla="*/ 51 h 82"/>
                <a:gd name="T22" fmla="*/ 36 w 60"/>
                <a:gd name="T23" fmla="*/ 49 h 82"/>
                <a:gd name="T24" fmla="*/ 24 w 60"/>
                <a:gd name="T25" fmla="*/ 49 h 82"/>
                <a:gd name="T26" fmla="*/ 7 w 60"/>
                <a:gd name="T27" fmla="*/ 41 h 82"/>
                <a:gd name="T28" fmla="*/ 0 w 60"/>
                <a:gd name="T29" fmla="*/ 24 h 82"/>
                <a:gd name="T30" fmla="*/ 7 w 60"/>
                <a:gd name="T31" fmla="*/ 7 h 82"/>
                <a:gd name="T32" fmla="*/ 24 w 60"/>
                <a:gd name="T33" fmla="*/ 0 h 82"/>
                <a:gd name="T34" fmla="*/ 36 w 60"/>
                <a:gd name="T35" fmla="*/ 0 h 82"/>
                <a:gd name="T36" fmla="*/ 53 w 60"/>
                <a:gd name="T37" fmla="*/ 7 h 82"/>
                <a:gd name="T38" fmla="*/ 60 w 60"/>
                <a:gd name="T39" fmla="*/ 24 h 82"/>
                <a:gd name="T40" fmla="*/ 45 w 60"/>
                <a:gd name="T41" fmla="*/ 24 h 82"/>
                <a:gd name="T42" fmla="*/ 42 w 60"/>
                <a:gd name="T43" fmla="*/ 18 h 82"/>
                <a:gd name="T44" fmla="*/ 36 w 60"/>
                <a:gd name="T45" fmla="*/ 15 h 82"/>
                <a:gd name="T46" fmla="*/ 24 w 60"/>
                <a:gd name="T47" fmla="*/ 15 h 82"/>
                <a:gd name="T48" fmla="*/ 18 w 60"/>
                <a:gd name="T49" fmla="*/ 18 h 82"/>
                <a:gd name="T50" fmla="*/ 15 w 60"/>
                <a:gd name="T51" fmla="*/ 24 h 82"/>
                <a:gd name="T52" fmla="*/ 18 w 60"/>
                <a:gd name="T53" fmla="*/ 30 h 82"/>
                <a:gd name="T54" fmla="*/ 24 w 60"/>
                <a:gd name="T55" fmla="*/ 33 h 82"/>
                <a:gd name="T56" fmla="*/ 36 w 60"/>
                <a:gd name="T57" fmla="*/ 33 h 82"/>
                <a:gd name="T58" fmla="*/ 53 w 60"/>
                <a:gd name="T59" fmla="*/ 40 h 82"/>
                <a:gd name="T60" fmla="*/ 60 w 60"/>
                <a:gd name="T61" fmla="*/ 58 h 82"/>
                <a:gd name="T62" fmla="*/ 53 w 60"/>
                <a:gd name="T63" fmla="*/ 75 h 82"/>
                <a:gd name="T64" fmla="*/ 36 w 60"/>
                <a:gd name="T6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82">
                  <a:moveTo>
                    <a:pt x="36" y="82"/>
                  </a:moveTo>
                  <a:cubicBezTo>
                    <a:pt x="24" y="82"/>
                    <a:pt x="24" y="82"/>
                    <a:pt x="24" y="82"/>
                  </a:cubicBezTo>
                  <a:cubicBezTo>
                    <a:pt x="18" y="82"/>
                    <a:pt x="12" y="80"/>
                    <a:pt x="7" y="75"/>
                  </a:cubicBezTo>
                  <a:cubicBezTo>
                    <a:pt x="2" y="70"/>
                    <a:pt x="0" y="64"/>
                    <a:pt x="0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60"/>
                    <a:pt x="16" y="62"/>
                    <a:pt x="18" y="64"/>
                  </a:cubicBezTo>
                  <a:cubicBezTo>
                    <a:pt x="20" y="66"/>
                    <a:pt x="22" y="67"/>
                    <a:pt x="24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8" y="67"/>
                    <a:pt x="40" y="66"/>
                    <a:pt x="42" y="64"/>
                  </a:cubicBezTo>
                  <a:cubicBezTo>
                    <a:pt x="44" y="62"/>
                    <a:pt x="45" y="60"/>
                    <a:pt x="45" y="58"/>
                  </a:cubicBezTo>
                  <a:cubicBezTo>
                    <a:pt x="45" y="55"/>
                    <a:pt x="44" y="53"/>
                    <a:pt x="42" y="51"/>
                  </a:cubicBezTo>
                  <a:cubicBezTo>
                    <a:pt x="40" y="50"/>
                    <a:pt x="38" y="49"/>
                    <a:pt x="36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18" y="49"/>
                    <a:pt x="12" y="46"/>
                    <a:pt x="7" y="41"/>
                  </a:cubicBezTo>
                  <a:cubicBezTo>
                    <a:pt x="2" y="37"/>
                    <a:pt x="0" y="31"/>
                    <a:pt x="0" y="24"/>
                  </a:cubicBezTo>
                  <a:cubicBezTo>
                    <a:pt x="0" y="18"/>
                    <a:pt x="2" y="11"/>
                    <a:pt x="7" y="7"/>
                  </a:cubicBezTo>
                  <a:cubicBezTo>
                    <a:pt x="12" y="2"/>
                    <a:pt x="18" y="0"/>
                    <a:pt x="2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8" y="2"/>
                    <a:pt x="53" y="7"/>
                  </a:cubicBezTo>
                  <a:cubicBezTo>
                    <a:pt x="58" y="11"/>
                    <a:pt x="60" y="18"/>
                    <a:pt x="60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2"/>
                    <a:pt x="44" y="19"/>
                    <a:pt x="42" y="18"/>
                  </a:cubicBezTo>
                  <a:cubicBezTo>
                    <a:pt x="40" y="16"/>
                    <a:pt x="38" y="15"/>
                    <a:pt x="36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2" y="15"/>
                    <a:pt x="20" y="16"/>
                    <a:pt x="18" y="18"/>
                  </a:cubicBezTo>
                  <a:cubicBezTo>
                    <a:pt x="16" y="19"/>
                    <a:pt x="15" y="22"/>
                    <a:pt x="15" y="24"/>
                  </a:cubicBezTo>
                  <a:cubicBezTo>
                    <a:pt x="15" y="26"/>
                    <a:pt x="16" y="29"/>
                    <a:pt x="18" y="30"/>
                  </a:cubicBezTo>
                  <a:cubicBezTo>
                    <a:pt x="20" y="32"/>
                    <a:pt x="22" y="33"/>
                    <a:pt x="24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42" y="33"/>
                    <a:pt x="48" y="36"/>
                    <a:pt x="53" y="40"/>
                  </a:cubicBezTo>
                  <a:cubicBezTo>
                    <a:pt x="58" y="45"/>
                    <a:pt x="60" y="51"/>
                    <a:pt x="60" y="58"/>
                  </a:cubicBezTo>
                  <a:cubicBezTo>
                    <a:pt x="60" y="64"/>
                    <a:pt x="58" y="70"/>
                    <a:pt x="53" y="75"/>
                  </a:cubicBezTo>
                  <a:cubicBezTo>
                    <a:pt x="48" y="80"/>
                    <a:pt x="42" y="82"/>
                    <a:pt x="36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04" name="Rectangle 1870"/>
            <p:cNvSpPr>
              <a:spLocks noChangeArrowheads="1"/>
            </p:cNvSpPr>
            <p:nvPr/>
          </p:nvSpPr>
          <p:spPr bwMode="auto">
            <a:xfrm>
              <a:off x="8666979" y="158336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05" name="Rectangle 1871"/>
            <p:cNvSpPr>
              <a:spLocks noChangeArrowheads="1"/>
            </p:cNvSpPr>
            <p:nvPr/>
          </p:nvSpPr>
          <p:spPr bwMode="auto">
            <a:xfrm>
              <a:off x="8666979" y="165321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06" name="Freeform 1872"/>
            <p:cNvSpPr>
              <a:spLocks noEditPoints="1"/>
            </p:cNvSpPr>
            <p:nvPr/>
          </p:nvSpPr>
          <p:spPr bwMode="auto">
            <a:xfrm>
              <a:off x="8527279" y="1480173"/>
              <a:ext cx="292100" cy="290513"/>
            </a:xfrm>
            <a:custGeom>
              <a:avLst/>
              <a:gdLst>
                <a:gd name="T0" fmla="*/ 248 w 350"/>
                <a:gd name="T1" fmla="*/ 348 h 348"/>
                <a:gd name="T2" fmla="*/ 102 w 350"/>
                <a:gd name="T3" fmla="*/ 348 h 348"/>
                <a:gd name="T4" fmla="*/ 27 w 350"/>
                <a:gd name="T5" fmla="*/ 312 h 348"/>
                <a:gd name="T6" fmla="*/ 6 w 350"/>
                <a:gd name="T7" fmla="*/ 232 h 348"/>
                <a:gd name="T8" fmla="*/ 35 w 350"/>
                <a:gd name="T9" fmla="*/ 68 h 348"/>
                <a:gd name="T10" fmla="*/ 64 w 350"/>
                <a:gd name="T11" fmla="*/ 19 h 348"/>
                <a:gd name="T12" fmla="*/ 117 w 350"/>
                <a:gd name="T13" fmla="*/ 0 h 348"/>
                <a:gd name="T14" fmla="*/ 233 w 350"/>
                <a:gd name="T15" fmla="*/ 0 h 348"/>
                <a:gd name="T16" fmla="*/ 286 w 350"/>
                <a:gd name="T17" fmla="*/ 19 h 348"/>
                <a:gd name="T18" fmla="*/ 315 w 350"/>
                <a:gd name="T19" fmla="*/ 68 h 348"/>
                <a:gd name="T20" fmla="*/ 344 w 350"/>
                <a:gd name="T21" fmla="*/ 232 h 348"/>
                <a:gd name="T22" fmla="*/ 323 w 350"/>
                <a:gd name="T23" fmla="*/ 312 h 348"/>
                <a:gd name="T24" fmla="*/ 248 w 350"/>
                <a:gd name="T25" fmla="*/ 348 h 348"/>
                <a:gd name="T26" fmla="*/ 117 w 350"/>
                <a:gd name="T27" fmla="*/ 16 h 348"/>
                <a:gd name="T28" fmla="*/ 74 w 350"/>
                <a:gd name="T29" fmla="*/ 31 h 348"/>
                <a:gd name="T30" fmla="*/ 51 w 350"/>
                <a:gd name="T31" fmla="*/ 71 h 348"/>
                <a:gd name="T32" fmla="*/ 21 w 350"/>
                <a:gd name="T33" fmla="*/ 235 h 348"/>
                <a:gd name="T34" fmla="*/ 39 w 350"/>
                <a:gd name="T35" fmla="*/ 302 h 348"/>
                <a:gd name="T36" fmla="*/ 102 w 350"/>
                <a:gd name="T37" fmla="*/ 332 h 348"/>
                <a:gd name="T38" fmla="*/ 248 w 350"/>
                <a:gd name="T39" fmla="*/ 332 h 348"/>
                <a:gd name="T40" fmla="*/ 311 w 350"/>
                <a:gd name="T41" fmla="*/ 302 h 348"/>
                <a:gd name="T42" fmla="*/ 329 w 350"/>
                <a:gd name="T43" fmla="*/ 235 h 348"/>
                <a:gd name="T44" fmla="*/ 299 w 350"/>
                <a:gd name="T45" fmla="*/ 71 h 348"/>
                <a:gd name="T46" fmla="*/ 276 w 350"/>
                <a:gd name="T47" fmla="*/ 31 h 348"/>
                <a:gd name="T48" fmla="*/ 233 w 350"/>
                <a:gd name="T49" fmla="*/ 16 h 348"/>
                <a:gd name="T50" fmla="*/ 117 w 350"/>
                <a:gd name="T51" fmla="*/ 1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0" h="348">
                  <a:moveTo>
                    <a:pt x="248" y="348"/>
                  </a:moveTo>
                  <a:cubicBezTo>
                    <a:pt x="102" y="348"/>
                    <a:pt x="102" y="348"/>
                    <a:pt x="102" y="348"/>
                  </a:cubicBezTo>
                  <a:cubicBezTo>
                    <a:pt x="73" y="348"/>
                    <a:pt x="46" y="335"/>
                    <a:pt x="27" y="312"/>
                  </a:cubicBezTo>
                  <a:cubicBezTo>
                    <a:pt x="8" y="290"/>
                    <a:pt x="0" y="261"/>
                    <a:pt x="6" y="232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9" y="49"/>
                    <a:pt x="49" y="32"/>
                    <a:pt x="64" y="19"/>
                  </a:cubicBezTo>
                  <a:cubicBezTo>
                    <a:pt x="79" y="7"/>
                    <a:pt x="98" y="0"/>
                    <a:pt x="117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52" y="0"/>
                    <a:pt x="271" y="7"/>
                    <a:pt x="286" y="19"/>
                  </a:cubicBezTo>
                  <a:cubicBezTo>
                    <a:pt x="301" y="32"/>
                    <a:pt x="311" y="49"/>
                    <a:pt x="315" y="68"/>
                  </a:cubicBezTo>
                  <a:cubicBezTo>
                    <a:pt x="344" y="232"/>
                    <a:pt x="344" y="232"/>
                    <a:pt x="344" y="232"/>
                  </a:cubicBezTo>
                  <a:cubicBezTo>
                    <a:pt x="350" y="260"/>
                    <a:pt x="342" y="290"/>
                    <a:pt x="323" y="312"/>
                  </a:cubicBezTo>
                  <a:cubicBezTo>
                    <a:pt x="304" y="335"/>
                    <a:pt x="277" y="348"/>
                    <a:pt x="248" y="348"/>
                  </a:cubicBezTo>
                  <a:close/>
                  <a:moveTo>
                    <a:pt x="117" y="16"/>
                  </a:moveTo>
                  <a:cubicBezTo>
                    <a:pt x="101" y="16"/>
                    <a:pt x="86" y="21"/>
                    <a:pt x="74" y="31"/>
                  </a:cubicBezTo>
                  <a:cubicBezTo>
                    <a:pt x="62" y="42"/>
                    <a:pt x="54" y="56"/>
                    <a:pt x="51" y="71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17" y="259"/>
                    <a:pt x="23" y="283"/>
                    <a:pt x="39" y="302"/>
                  </a:cubicBezTo>
                  <a:cubicBezTo>
                    <a:pt x="55" y="321"/>
                    <a:pt x="78" y="332"/>
                    <a:pt x="102" y="332"/>
                  </a:cubicBezTo>
                  <a:cubicBezTo>
                    <a:pt x="248" y="332"/>
                    <a:pt x="248" y="332"/>
                    <a:pt x="248" y="332"/>
                  </a:cubicBezTo>
                  <a:cubicBezTo>
                    <a:pt x="272" y="332"/>
                    <a:pt x="295" y="321"/>
                    <a:pt x="311" y="302"/>
                  </a:cubicBezTo>
                  <a:cubicBezTo>
                    <a:pt x="327" y="283"/>
                    <a:pt x="333" y="259"/>
                    <a:pt x="329" y="235"/>
                  </a:cubicBezTo>
                  <a:cubicBezTo>
                    <a:pt x="299" y="71"/>
                    <a:pt x="299" y="71"/>
                    <a:pt x="299" y="71"/>
                  </a:cubicBezTo>
                  <a:cubicBezTo>
                    <a:pt x="297" y="56"/>
                    <a:pt x="288" y="42"/>
                    <a:pt x="276" y="31"/>
                  </a:cubicBezTo>
                  <a:cubicBezTo>
                    <a:pt x="264" y="21"/>
                    <a:pt x="249" y="16"/>
                    <a:pt x="233" y="16"/>
                  </a:cubicBezTo>
                  <a:lnTo>
                    <a:pt x="11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07" name="Freeform 1873"/>
            <p:cNvSpPr>
              <a:spLocks/>
            </p:cNvSpPr>
            <p:nvPr/>
          </p:nvSpPr>
          <p:spPr bwMode="auto">
            <a:xfrm>
              <a:off x="8582842" y="1507161"/>
              <a:ext cx="41275" cy="38100"/>
            </a:xfrm>
            <a:custGeom>
              <a:avLst/>
              <a:gdLst>
                <a:gd name="T0" fmla="*/ 15 w 51"/>
                <a:gd name="T1" fmla="*/ 46 h 46"/>
                <a:gd name="T2" fmla="*/ 0 w 51"/>
                <a:gd name="T3" fmla="*/ 43 h 46"/>
                <a:gd name="T4" fmla="*/ 18 w 51"/>
                <a:gd name="T5" fmla="*/ 12 h 46"/>
                <a:gd name="T6" fmla="*/ 51 w 51"/>
                <a:gd name="T7" fmla="*/ 0 h 46"/>
                <a:gd name="T8" fmla="*/ 51 w 51"/>
                <a:gd name="T9" fmla="*/ 16 h 46"/>
                <a:gd name="T10" fmla="*/ 28 w 51"/>
                <a:gd name="T11" fmla="*/ 24 h 46"/>
                <a:gd name="T12" fmla="*/ 15 w 51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6">
                  <a:moveTo>
                    <a:pt x="15" y="46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2" y="31"/>
                    <a:pt x="8" y="20"/>
                    <a:pt x="18" y="12"/>
                  </a:cubicBezTo>
                  <a:cubicBezTo>
                    <a:pt x="27" y="4"/>
                    <a:pt x="39" y="0"/>
                    <a:pt x="51" y="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3" y="16"/>
                    <a:pt x="35" y="19"/>
                    <a:pt x="28" y="24"/>
                  </a:cubicBezTo>
                  <a:cubicBezTo>
                    <a:pt x="21" y="30"/>
                    <a:pt x="17" y="37"/>
                    <a:pt x="15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08" name="Freeform 1874"/>
            <p:cNvSpPr>
              <a:spLocks noEditPoints="1"/>
            </p:cNvSpPr>
            <p:nvPr/>
          </p:nvSpPr>
          <p:spPr bwMode="auto">
            <a:xfrm>
              <a:off x="8625704" y="1448423"/>
              <a:ext cx="95250" cy="46038"/>
            </a:xfrm>
            <a:custGeom>
              <a:avLst/>
              <a:gdLst>
                <a:gd name="T0" fmla="*/ 60 w 60"/>
                <a:gd name="T1" fmla="*/ 29 h 29"/>
                <a:gd name="T2" fmla="*/ 0 w 60"/>
                <a:gd name="T3" fmla="*/ 29 h 29"/>
                <a:gd name="T4" fmla="*/ 0 w 60"/>
                <a:gd name="T5" fmla="*/ 0 h 29"/>
                <a:gd name="T6" fmla="*/ 60 w 60"/>
                <a:gd name="T7" fmla="*/ 0 h 29"/>
                <a:gd name="T8" fmla="*/ 60 w 60"/>
                <a:gd name="T9" fmla="*/ 29 h 29"/>
                <a:gd name="T10" fmla="*/ 8 w 60"/>
                <a:gd name="T11" fmla="*/ 20 h 29"/>
                <a:gd name="T12" fmla="*/ 52 w 60"/>
                <a:gd name="T13" fmla="*/ 20 h 29"/>
                <a:gd name="T14" fmla="*/ 52 w 60"/>
                <a:gd name="T15" fmla="*/ 8 h 29"/>
                <a:gd name="T16" fmla="*/ 8 w 60"/>
                <a:gd name="T17" fmla="*/ 8 h 29"/>
                <a:gd name="T18" fmla="*/ 8 w 60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9">
                  <a:moveTo>
                    <a:pt x="60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60" y="0"/>
                  </a:lnTo>
                  <a:lnTo>
                    <a:pt x="60" y="29"/>
                  </a:lnTo>
                  <a:close/>
                  <a:moveTo>
                    <a:pt x="8" y="20"/>
                  </a:moveTo>
                  <a:lnTo>
                    <a:pt x="52" y="20"/>
                  </a:lnTo>
                  <a:lnTo>
                    <a:pt x="52" y="8"/>
                  </a:lnTo>
                  <a:lnTo>
                    <a:pt x="8" y="8"/>
                  </a:lnTo>
                  <a:lnTo>
                    <a:pt x="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09" name="Freeform 1875"/>
            <p:cNvSpPr>
              <a:spLocks/>
            </p:cNvSpPr>
            <p:nvPr/>
          </p:nvSpPr>
          <p:spPr bwMode="auto">
            <a:xfrm>
              <a:off x="8639992" y="1383336"/>
              <a:ext cx="66675" cy="25400"/>
            </a:xfrm>
            <a:custGeom>
              <a:avLst/>
              <a:gdLst>
                <a:gd name="T0" fmla="*/ 14 w 80"/>
                <a:gd name="T1" fmla="*/ 31 h 31"/>
                <a:gd name="T2" fmla="*/ 0 w 80"/>
                <a:gd name="T3" fmla="*/ 24 h 31"/>
                <a:gd name="T4" fmla="*/ 40 w 80"/>
                <a:gd name="T5" fmla="*/ 0 h 31"/>
                <a:gd name="T6" fmla="*/ 80 w 80"/>
                <a:gd name="T7" fmla="*/ 24 h 31"/>
                <a:gd name="T8" fmla="*/ 66 w 80"/>
                <a:gd name="T9" fmla="*/ 31 h 31"/>
                <a:gd name="T10" fmla="*/ 40 w 80"/>
                <a:gd name="T11" fmla="*/ 16 h 31"/>
                <a:gd name="T12" fmla="*/ 14 w 80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1">
                  <a:moveTo>
                    <a:pt x="14" y="31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8" y="9"/>
                    <a:pt x="23" y="0"/>
                    <a:pt x="40" y="0"/>
                  </a:cubicBezTo>
                  <a:cubicBezTo>
                    <a:pt x="57" y="0"/>
                    <a:pt x="72" y="9"/>
                    <a:pt x="80" y="24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1" y="22"/>
                    <a:pt x="51" y="16"/>
                    <a:pt x="40" y="16"/>
                  </a:cubicBezTo>
                  <a:cubicBezTo>
                    <a:pt x="29" y="16"/>
                    <a:pt x="19" y="22"/>
                    <a:pt x="1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10" name="Freeform 1876"/>
            <p:cNvSpPr>
              <a:spLocks/>
            </p:cNvSpPr>
            <p:nvPr/>
          </p:nvSpPr>
          <p:spPr bwMode="auto">
            <a:xfrm>
              <a:off x="8590779" y="1394448"/>
              <a:ext cx="165100" cy="66675"/>
            </a:xfrm>
            <a:custGeom>
              <a:avLst/>
              <a:gdLst>
                <a:gd name="T0" fmla="*/ 152 w 198"/>
                <a:gd name="T1" fmla="*/ 80 h 80"/>
                <a:gd name="T2" fmla="*/ 46 w 198"/>
                <a:gd name="T3" fmla="*/ 80 h 80"/>
                <a:gd name="T4" fmla="*/ 0 w 198"/>
                <a:gd name="T5" fmla="*/ 36 h 80"/>
                <a:gd name="T6" fmla="*/ 1 w 198"/>
                <a:gd name="T7" fmla="*/ 31 h 80"/>
                <a:gd name="T8" fmla="*/ 44 w 198"/>
                <a:gd name="T9" fmla="*/ 0 h 80"/>
                <a:gd name="T10" fmla="*/ 67 w 198"/>
                <a:gd name="T11" fmla="*/ 6 h 80"/>
                <a:gd name="T12" fmla="*/ 67 w 198"/>
                <a:gd name="T13" fmla="*/ 6 h 80"/>
                <a:gd name="T14" fmla="*/ 68 w 198"/>
                <a:gd name="T15" fmla="*/ 7 h 80"/>
                <a:gd name="T16" fmla="*/ 83 w 198"/>
                <a:gd name="T17" fmla="*/ 22 h 80"/>
                <a:gd name="T18" fmla="*/ 69 w 198"/>
                <a:gd name="T19" fmla="*/ 30 h 80"/>
                <a:gd name="T20" fmla="*/ 60 w 198"/>
                <a:gd name="T21" fmla="*/ 20 h 80"/>
                <a:gd name="T22" fmla="*/ 59 w 198"/>
                <a:gd name="T23" fmla="*/ 19 h 80"/>
                <a:gd name="T24" fmla="*/ 44 w 198"/>
                <a:gd name="T25" fmla="*/ 15 h 80"/>
                <a:gd name="T26" fmla="*/ 18 w 198"/>
                <a:gd name="T27" fmla="*/ 32 h 80"/>
                <a:gd name="T28" fmla="*/ 53 w 198"/>
                <a:gd name="T29" fmla="*/ 65 h 80"/>
                <a:gd name="T30" fmla="*/ 146 w 198"/>
                <a:gd name="T31" fmla="*/ 65 h 80"/>
                <a:gd name="T32" fmla="*/ 180 w 198"/>
                <a:gd name="T33" fmla="*/ 32 h 80"/>
                <a:gd name="T34" fmla="*/ 154 w 198"/>
                <a:gd name="T35" fmla="*/ 15 h 80"/>
                <a:gd name="T36" fmla="*/ 139 w 198"/>
                <a:gd name="T37" fmla="*/ 19 h 80"/>
                <a:gd name="T38" fmla="*/ 138 w 198"/>
                <a:gd name="T39" fmla="*/ 20 h 80"/>
                <a:gd name="T40" fmla="*/ 129 w 198"/>
                <a:gd name="T41" fmla="*/ 30 h 80"/>
                <a:gd name="T42" fmla="*/ 115 w 198"/>
                <a:gd name="T43" fmla="*/ 22 h 80"/>
                <a:gd name="T44" fmla="*/ 130 w 198"/>
                <a:gd name="T45" fmla="*/ 7 h 80"/>
                <a:gd name="T46" fmla="*/ 131 w 198"/>
                <a:gd name="T47" fmla="*/ 6 h 80"/>
                <a:gd name="T48" fmla="*/ 131 w 198"/>
                <a:gd name="T49" fmla="*/ 6 h 80"/>
                <a:gd name="T50" fmla="*/ 154 w 198"/>
                <a:gd name="T51" fmla="*/ 0 h 80"/>
                <a:gd name="T52" fmla="*/ 197 w 198"/>
                <a:gd name="T53" fmla="*/ 31 h 80"/>
                <a:gd name="T54" fmla="*/ 198 w 198"/>
                <a:gd name="T55" fmla="*/ 36 h 80"/>
                <a:gd name="T56" fmla="*/ 152 w 198"/>
                <a:gd name="T5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8" h="80">
                  <a:moveTo>
                    <a:pt x="152" y="80"/>
                  </a:moveTo>
                  <a:cubicBezTo>
                    <a:pt x="46" y="80"/>
                    <a:pt x="46" y="80"/>
                    <a:pt x="46" y="8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7" y="12"/>
                    <a:pt x="24" y="0"/>
                    <a:pt x="44" y="0"/>
                  </a:cubicBezTo>
                  <a:cubicBezTo>
                    <a:pt x="52" y="0"/>
                    <a:pt x="60" y="2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6"/>
                    <a:pt x="68" y="7"/>
                    <a:pt x="68" y="7"/>
                  </a:cubicBezTo>
                  <a:cubicBezTo>
                    <a:pt x="74" y="11"/>
                    <a:pt x="79" y="16"/>
                    <a:pt x="83" y="22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7" y="26"/>
                    <a:pt x="64" y="22"/>
                    <a:pt x="60" y="2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4" y="17"/>
                    <a:pt x="49" y="15"/>
                    <a:pt x="44" y="15"/>
                  </a:cubicBezTo>
                  <a:cubicBezTo>
                    <a:pt x="33" y="15"/>
                    <a:pt x="23" y="22"/>
                    <a:pt x="18" y="32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146" y="65"/>
                    <a:pt x="146" y="65"/>
                    <a:pt x="146" y="65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76" y="22"/>
                    <a:pt x="165" y="15"/>
                    <a:pt x="154" y="15"/>
                  </a:cubicBezTo>
                  <a:cubicBezTo>
                    <a:pt x="149" y="15"/>
                    <a:pt x="144" y="17"/>
                    <a:pt x="139" y="19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4" y="22"/>
                    <a:pt x="131" y="26"/>
                    <a:pt x="129" y="30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9" y="16"/>
                    <a:pt x="124" y="11"/>
                    <a:pt x="130" y="7"/>
                  </a:cubicBezTo>
                  <a:cubicBezTo>
                    <a:pt x="130" y="7"/>
                    <a:pt x="131" y="6"/>
                    <a:pt x="131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8" y="2"/>
                    <a:pt x="146" y="0"/>
                    <a:pt x="154" y="0"/>
                  </a:cubicBezTo>
                  <a:cubicBezTo>
                    <a:pt x="174" y="0"/>
                    <a:pt x="191" y="12"/>
                    <a:pt x="197" y="31"/>
                  </a:cubicBezTo>
                  <a:cubicBezTo>
                    <a:pt x="198" y="36"/>
                    <a:pt x="198" y="36"/>
                    <a:pt x="198" y="36"/>
                  </a:cubicBezTo>
                  <a:lnTo>
                    <a:pt x="15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6" name="Группа 3905"/>
          <p:cNvGrpSpPr/>
          <p:nvPr/>
        </p:nvGrpSpPr>
        <p:grpSpPr>
          <a:xfrm>
            <a:off x="7948647" y="1945234"/>
            <a:ext cx="285750" cy="223838"/>
            <a:chOff x="9101954" y="1427786"/>
            <a:chExt cx="381000" cy="298450"/>
          </a:xfrm>
          <a:solidFill>
            <a:schemeClr val="accent1"/>
          </a:solidFill>
        </p:grpSpPr>
        <p:sp>
          <p:nvSpPr>
            <p:cNvPr id="1917" name="Freeform 1883"/>
            <p:cNvSpPr>
              <a:spLocks/>
            </p:cNvSpPr>
            <p:nvPr/>
          </p:nvSpPr>
          <p:spPr bwMode="auto">
            <a:xfrm>
              <a:off x="9395642" y="1462711"/>
              <a:ext cx="44450" cy="39688"/>
            </a:xfrm>
            <a:custGeom>
              <a:avLst/>
              <a:gdLst>
                <a:gd name="T0" fmla="*/ 28 w 28"/>
                <a:gd name="T1" fmla="*/ 25 h 25"/>
                <a:gd name="T2" fmla="*/ 19 w 28"/>
                <a:gd name="T3" fmla="*/ 25 h 25"/>
                <a:gd name="T4" fmla="*/ 19 w 28"/>
                <a:gd name="T5" fmla="*/ 8 h 25"/>
                <a:gd name="T6" fmla="*/ 0 w 28"/>
                <a:gd name="T7" fmla="*/ 8 h 25"/>
                <a:gd name="T8" fmla="*/ 0 w 28"/>
                <a:gd name="T9" fmla="*/ 0 h 25"/>
                <a:gd name="T10" fmla="*/ 28 w 28"/>
                <a:gd name="T11" fmla="*/ 0 h 25"/>
                <a:gd name="T12" fmla="*/ 28 w 28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28" y="25"/>
                  </a:moveTo>
                  <a:lnTo>
                    <a:pt x="19" y="25"/>
                  </a:lnTo>
                  <a:lnTo>
                    <a:pt x="19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18" name="Freeform 1884"/>
            <p:cNvSpPr>
              <a:spLocks/>
            </p:cNvSpPr>
            <p:nvPr/>
          </p:nvSpPr>
          <p:spPr bwMode="auto">
            <a:xfrm>
              <a:off x="9101954" y="1462711"/>
              <a:ext cx="42863" cy="22225"/>
            </a:xfrm>
            <a:custGeom>
              <a:avLst/>
              <a:gdLst>
                <a:gd name="T0" fmla="*/ 15 w 53"/>
                <a:gd name="T1" fmla="*/ 28 h 28"/>
                <a:gd name="T2" fmla="*/ 0 w 53"/>
                <a:gd name="T3" fmla="*/ 28 h 28"/>
                <a:gd name="T4" fmla="*/ 8 w 53"/>
                <a:gd name="T5" fmla="*/ 8 h 28"/>
                <a:gd name="T6" fmla="*/ 28 w 53"/>
                <a:gd name="T7" fmla="*/ 0 h 28"/>
                <a:gd name="T8" fmla="*/ 53 w 53"/>
                <a:gd name="T9" fmla="*/ 0 h 28"/>
                <a:gd name="T10" fmla="*/ 53 w 53"/>
                <a:gd name="T11" fmla="*/ 16 h 28"/>
                <a:gd name="T12" fmla="*/ 28 w 53"/>
                <a:gd name="T13" fmla="*/ 16 h 28"/>
                <a:gd name="T14" fmla="*/ 19 w 53"/>
                <a:gd name="T15" fmla="*/ 19 h 28"/>
                <a:gd name="T16" fmla="*/ 15 w 53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8">
                  <a:moveTo>
                    <a:pt x="15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1"/>
                    <a:pt x="3" y="14"/>
                    <a:pt x="8" y="8"/>
                  </a:cubicBezTo>
                  <a:cubicBezTo>
                    <a:pt x="14" y="3"/>
                    <a:pt x="21" y="0"/>
                    <a:pt x="28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5" y="16"/>
                    <a:pt x="22" y="17"/>
                    <a:pt x="19" y="19"/>
                  </a:cubicBezTo>
                  <a:cubicBezTo>
                    <a:pt x="17" y="22"/>
                    <a:pt x="15" y="25"/>
                    <a:pt x="1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19" name="Freeform 1885"/>
            <p:cNvSpPr>
              <a:spLocks noEditPoints="1"/>
            </p:cNvSpPr>
            <p:nvPr/>
          </p:nvSpPr>
          <p:spPr bwMode="auto">
            <a:xfrm>
              <a:off x="9138467" y="1427786"/>
              <a:ext cx="263525" cy="82550"/>
            </a:xfrm>
            <a:custGeom>
              <a:avLst/>
              <a:gdLst>
                <a:gd name="T0" fmla="*/ 166 w 166"/>
                <a:gd name="T1" fmla="*/ 52 h 52"/>
                <a:gd name="T2" fmla="*/ 0 w 166"/>
                <a:gd name="T3" fmla="*/ 52 h 52"/>
                <a:gd name="T4" fmla="*/ 0 w 166"/>
                <a:gd name="T5" fmla="*/ 0 h 52"/>
                <a:gd name="T6" fmla="*/ 166 w 166"/>
                <a:gd name="T7" fmla="*/ 0 h 52"/>
                <a:gd name="T8" fmla="*/ 166 w 166"/>
                <a:gd name="T9" fmla="*/ 52 h 52"/>
                <a:gd name="T10" fmla="*/ 8 w 166"/>
                <a:gd name="T11" fmla="*/ 43 h 52"/>
                <a:gd name="T12" fmla="*/ 158 w 166"/>
                <a:gd name="T13" fmla="*/ 43 h 52"/>
                <a:gd name="T14" fmla="*/ 158 w 166"/>
                <a:gd name="T15" fmla="*/ 8 h 52"/>
                <a:gd name="T16" fmla="*/ 8 w 166"/>
                <a:gd name="T17" fmla="*/ 8 h 52"/>
                <a:gd name="T18" fmla="*/ 8 w 166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52">
                  <a:moveTo>
                    <a:pt x="166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166" y="0"/>
                  </a:lnTo>
                  <a:lnTo>
                    <a:pt x="166" y="52"/>
                  </a:lnTo>
                  <a:close/>
                  <a:moveTo>
                    <a:pt x="8" y="43"/>
                  </a:moveTo>
                  <a:lnTo>
                    <a:pt x="158" y="43"/>
                  </a:lnTo>
                  <a:lnTo>
                    <a:pt x="158" y="8"/>
                  </a:lnTo>
                  <a:lnTo>
                    <a:pt x="8" y="8"/>
                  </a:lnTo>
                  <a:lnTo>
                    <a:pt x="8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0" name="Freeform 1886"/>
            <p:cNvSpPr>
              <a:spLocks/>
            </p:cNvSpPr>
            <p:nvPr/>
          </p:nvSpPr>
          <p:spPr bwMode="auto">
            <a:xfrm>
              <a:off x="9101954" y="1486523"/>
              <a:ext cx="366713" cy="239713"/>
            </a:xfrm>
            <a:custGeom>
              <a:avLst/>
              <a:gdLst>
                <a:gd name="T0" fmla="*/ 440 w 440"/>
                <a:gd name="T1" fmla="*/ 287 h 287"/>
                <a:gd name="T2" fmla="*/ 28 w 440"/>
                <a:gd name="T3" fmla="*/ 287 h 287"/>
                <a:gd name="T4" fmla="*/ 8 w 440"/>
                <a:gd name="T5" fmla="*/ 279 h 287"/>
                <a:gd name="T6" fmla="*/ 0 w 440"/>
                <a:gd name="T7" fmla="*/ 259 h 287"/>
                <a:gd name="T8" fmla="*/ 0 w 440"/>
                <a:gd name="T9" fmla="*/ 0 h 287"/>
                <a:gd name="T10" fmla="*/ 15 w 440"/>
                <a:gd name="T11" fmla="*/ 0 h 287"/>
                <a:gd name="T12" fmla="*/ 19 w 440"/>
                <a:gd name="T13" fmla="*/ 9 h 287"/>
                <a:gd name="T14" fmla="*/ 28 w 440"/>
                <a:gd name="T15" fmla="*/ 12 h 287"/>
                <a:gd name="T16" fmla="*/ 440 w 440"/>
                <a:gd name="T17" fmla="*/ 12 h 287"/>
                <a:gd name="T18" fmla="*/ 440 w 440"/>
                <a:gd name="T19" fmla="*/ 117 h 287"/>
                <a:gd name="T20" fmla="*/ 425 w 440"/>
                <a:gd name="T21" fmla="*/ 117 h 287"/>
                <a:gd name="T22" fmla="*/ 425 w 440"/>
                <a:gd name="T23" fmla="*/ 28 h 287"/>
                <a:gd name="T24" fmla="*/ 28 w 440"/>
                <a:gd name="T25" fmla="*/ 28 h 287"/>
                <a:gd name="T26" fmla="*/ 15 w 440"/>
                <a:gd name="T27" fmla="*/ 25 h 287"/>
                <a:gd name="T28" fmla="*/ 15 w 440"/>
                <a:gd name="T29" fmla="*/ 259 h 287"/>
                <a:gd name="T30" fmla="*/ 19 w 440"/>
                <a:gd name="T31" fmla="*/ 268 h 287"/>
                <a:gd name="T32" fmla="*/ 28 w 440"/>
                <a:gd name="T33" fmla="*/ 272 h 287"/>
                <a:gd name="T34" fmla="*/ 425 w 440"/>
                <a:gd name="T35" fmla="*/ 272 h 287"/>
                <a:gd name="T36" fmla="*/ 425 w 440"/>
                <a:gd name="T37" fmla="*/ 183 h 287"/>
                <a:gd name="T38" fmla="*/ 440 w 440"/>
                <a:gd name="T39" fmla="*/ 183 h 287"/>
                <a:gd name="T40" fmla="*/ 440 w 440"/>
                <a:gd name="T41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0" h="287">
                  <a:moveTo>
                    <a:pt x="440" y="287"/>
                  </a:moveTo>
                  <a:cubicBezTo>
                    <a:pt x="28" y="287"/>
                    <a:pt x="28" y="287"/>
                    <a:pt x="28" y="287"/>
                  </a:cubicBezTo>
                  <a:cubicBezTo>
                    <a:pt x="21" y="287"/>
                    <a:pt x="14" y="284"/>
                    <a:pt x="8" y="279"/>
                  </a:cubicBezTo>
                  <a:cubicBezTo>
                    <a:pt x="3" y="273"/>
                    <a:pt x="0" y="266"/>
                    <a:pt x="0" y="25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3"/>
                    <a:pt x="17" y="6"/>
                    <a:pt x="19" y="9"/>
                  </a:cubicBezTo>
                  <a:cubicBezTo>
                    <a:pt x="22" y="11"/>
                    <a:pt x="25" y="12"/>
                    <a:pt x="28" y="12"/>
                  </a:cubicBezTo>
                  <a:cubicBezTo>
                    <a:pt x="440" y="12"/>
                    <a:pt x="440" y="12"/>
                    <a:pt x="440" y="12"/>
                  </a:cubicBezTo>
                  <a:cubicBezTo>
                    <a:pt x="440" y="117"/>
                    <a:pt x="440" y="117"/>
                    <a:pt x="440" y="117"/>
                  </a:cubicBezTo>
                  <a:cubicBezTo>
                    <a:pt x="425" y="117"/>
                    <a:pt x="425" y="117"/>
                    <a:pt x="425" y="117"/>
                  </a:cubicBezTo>
                  <a:cubicBezTo>
                    <a:pt x="425" y="28"/>
                    <a:pt x="425" y="28"/>
                    <a:pt x="425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4" y="28"/>
                    <a:pt x="19" y="27"/>
                    <a:pt x="15" y="25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62"/>
                    <a:pt x="17" y="265"/>
                    <a:pt x="19" y="268"/>
                  </a:cubicBezTo>
                  <a:cubicBezTo>
                    <a:pt x="22" y="270"/>
                    <a:pt x="25" y="272"/>
                    <a:pt x="28" y="272"/>
                  </a:cubicBezTo>
                  <a:cubicBezTo>
                    <a:pt x="425" y="272"/>
                    <a:pt x="425" y="272"/>
                    <a:pt x="425" y="272"/>
                  </a:cubicBezTo>
                  <a:cubicBezTo>
                    <a:pt x="425" y="183"/>
                    <a:pt x="425" y="183"/>
                    <a:pt x="425" y="183"/>
                  </a:cubicBezTo>
                  <a:cubicBezTo>
                    <a:pt x="440" y="183"/>
                    <a:pt x="440" y="183"/>
                    <a:pt x="440" y="183"/>
                  </a:cubicBezTo>
                  <a:lnTo>
                    <a:pt x="440" y="2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1" name="Rectangle 1887"/>
            <p:cNvSpPr>
              <a:spLocks noChangeArrowheads="1"/>
            </p:cNvSpPr>
            <p:nvPr/>
          </p:nvSpPr>
          <p:spPr bwMode="auto">
            <a:xfrm>
              <a:off x="9128942" y="168337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2" name="Freeform 1888"/>
            <p:cNvSpPr>
              <a:spLocks noEditPoints="1"/>
            </p:cNvSpPr>
            <p:nvPr/>
          </p:nvSpPr>
          <p:spPr bwMode="auto">
            <a:xfrm>
              <a:off x="9128942" y="1553198"/>
              <a:ext cx="14288" cy="117475"/>
            </a:xfrm>
            <a:custGeom>
              <a:avLst/>
              <a:gdLst>
                <a:gd name="T0" fmla="*/ 0 w 9"/>
                <a:gd name="T1" fmla="*/ 74 h 74"/>
                <a:gd name="T2" fmla="*/ 0 w 9"/>
                <a:gd name="T3" fmla="*/ 66 h 74"/>
                <a:gd name="T4" fmla="*/ 9 w 9"/>
                <a:gd name="T5" fmla="*/ 66 h 74"/>
                <a:gd name="T6" fmla="*/ 9 w 9"/>
                <a:gd name="T7" fmla="*/ 74 h 74"/>
                <a:gd name="T8" fmla="*/ 0 w 9"/>
                <a:gd name="T9" fmla="*/ 74 h 74"/>
                <a:gd name="T10" fmla="*/ 0 w 9"/>
                <a:gd name="T11" fmla="*/ 57 h 74"/>
                <a:gd name="T12" fmla="*/ 0 w 9"/>
                <a:gd name="T13" fmla="*/ 49 h 74"/>
                <a:gd name="T14" fmla="*/ 9 w 9"/>
                <a:gd name="T15" fmla="*/ 49 h 74"/>
                <a:gd name="T16" fmla="*/ 9 w 9"/>
                <a:gd name="T17" fmla="*/ 57 h 74"/>
                <a:gd name="T18" fmla="*/ 0 w 9"/>
                <a:gd name="T19" fmla="*/ 57 h 74"/>
                <a:gd name="T20" fmla="*/ 0 w 9"/>
                <a:gd name="T21" fmla="*/ 40 h 74"/>
                <a:gd name="T22" fmla="*/ 0 w 9"/>
                <a:gd name="T23" fmla="*/ 33 h 74"/>
                <a:gd name="T24" fmla="*/ 9 w 9"/>
                <a:gd name="T25" fmla="*/ 33 h 74"/>
                <a:gd name="T26" fmla="*/ 9 w 9"/>
                <a:gd name="T27" fmla="*/ 40 h 74"/>
                <a:gd name="T28" fmla="*/ 0 w 9"/>
                <a:gd name="T29" fmla="*/ 40 h 74"/>
                <a:gd name="T30" fmla="*/ 0 w 9"/>
                <a:gd name="T31" fmla="*/ 24 h 74"/>
                <a:gd name="T32" fmla="*/ 0 w 9"/>
                <a:gd name="T33" fmla="*/ 16 h 74"/>
                <a:gd name="T34" fmla="*/ 9 w 9"/>
                <a:gd name="T35" fmla="*/ 16 h 74"/>
                <a:gd name="T36" fmla="*/ 9 w 9"/>
                <a:gd name="T37" fmla="*/ 24 h 74"/>
                <a:gd name="T38" fmla="*/ 0 w 9"/>
                <a:gd name="T39" fmla="*/ 24 h 74"/>
                <a:gd name="T40" fmla="*/ 0 w 9"/>
                <a:gd name="T41" fmla="*/ 7 h 74"/>
                <a:gd name="T42" fmla="*/ 0 w 9"/>
                <a:gd name="T43" fmla="*/ 0 h 74"/>
                <a:gd name="T44" fmla="*/ 9 w 9"/>
                <a:gd name="T45" fmla="*/ 0 h 74"/>
                <a:gd name="T46" fmla="*/ 9 w 9"/>
                <a:gd name="T47" fmla="*/ 7 h 74"/>
                <a:gd name="T48" fmla="*/ 0 w 9"/>
                <a:gd name="T49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74">
                  <a:moveTo>
                    <a:pt x="0" y="74"/>
                  </a:moveTo>
                  <a:lnTo>
                    <a:pt x="0" y="66"/>
                  </a:lnTo>
                  <a:lnTo>
                    <a:pt x="9" y="66"/>
                  </a:lnTo>
                  <a:lnTo>
                    <a:pt x="9" y="74"/>
                  </a:lnTo>
                  <a:lnTo>
                    <a:pt x="0" y="74"/>
                  </a:lnTo>
                  <a:close/>
                  <a:moveTo>
                    <a:pt x="0" y="57"/>
                  </a:moveTo>
                  <a:lnTo>
                    <a:pt x="0" y="49"/>
                  </a:lnTo>
                  <a:lnTo>
                    <a:pt x="9" y="49"/>
                  </a:lnTo>
                  <a:lnTo>
                    <a:pt x="9" y="57"/>
                  </a:lnTo>
                  <a:lnTo>
                    <a:pt x="0" y="57"/>
                  </a:lnTo>
                  <a:close/>
                  <a:moveTo>
                    <a:pt x="0" y="40"/>
                  </a:moveTo>
                  <a:lnTo>
                    <a:pt x="0" y="33"/>
                  </a:lnTo>
                  <a:lnTo>
                    <a:pt x="9" y="33"/>
                  </a:lnTo>
                  <a:lnTo>
                    <a:pt x="9" y="40"/>
                  </a:lnTo>
                  <a:lnTo>
                    <a:pt x="0" y="40"/>
                  </a:lnTo>
                  <a:close/>
                  <a:moveTo>
                    <a:pt x="0" y="24"/>
                  </a:moveTo>
                  <a:lnTo>
                    <a:pt x="0" y="16"/>
                  </a:lnTo>
                  <a:lnTo>
                    <a:pt x="9" y="16"/>
                  </a:lnTo>
                  <a:lnTo>
                    <a:pt x="9" y="24"/>
                  </a:lnTo>
                  <a:lnTo>
                    <a:pt x="0" y="24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3" name="Rectangle 1889"/>
            <p:cNvSpPr>
              <a:spLocks noChangeArrowheads="1"/>
            </p:cNvSpPr>
            <p:nvPr/>
          </p:nvSpPr>
          <p:spPr bwMode="auto">
            <a:xfrm>
              <a:off x="9128942" y="152621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4" name="Freeform 1890"/>
            <p:cNvSpPr>
              <a:spLocks noEditPoints="1"/>
            </p:cNvSpPr>
            <p:nvPr/>
          </p:nvSpPr>
          <p:spPr bwMode="auto">
            <a:xfrm>
              <a:off x="9159104" y="1526211"/>
              <a:ext cx="250825" cy="12700"/>
            </a:xfrm>
            <a:custGeom>
              <a:avLst/>
              <a:gdLst>
                <a:gd name="T0" fmla="*/ 150 w 158"/>
                <a:gd name="T1" fmla="*/ 8 h 8"/>
                <a:gd name="T2" fmla="*/ 150 w 158"/>
                <a:gd name="T3" fmla="*/ 0 h 8"/>
                <a:gd name="T4" fmla="*/ 158 w 158"/>
                <a:gd name="T5" fmla="*/ 0 h 8"/>
                <a:gd name="T6" fmla="*/ 158 w 158"/>
                <a:gd name="T7" fmla="*/ 8 h 8"/>
                <a:gd name="T8" fmla="*/ 150 w 158"/>
                <a:gd name="T9" fmla="*/ 8 h 8"/>
                <a:gd name="T10" fmla="*/ 131 w 158"/>
                <a:gd name="T11" fmla="*/ 8 h 8"/>
                <a:gd name="T12" fmla="*/ 131 w 158"/>
                <a:gd name="T13" fmla="*/ 0 h 8"/>
                <a:gd name="T14" fmla="*/ 139 w 158"/>
                <a:gd name="T15" fmla="*/ 0 h 8"/>
                <a:gd name="T16" fmla="*/ 139 w 158"/>
                <a:gd name="T17" fmla="*/ 8 h 8"/>
                <a:gd name="T18" fmla="*/ 131 w 158"/>
                <a:gd name="T19" fmla="*/ 8 h 8"/>
                <a:gd name="T20" fmla="*/ 112 w 158"/>
                <a:gd name="T21" fmla="*/ 8 h 8"/>
                <a:gd name="T22" fmla="*/ 112 w 158"/>
                <a:gd name="T23" fmla="*/ 0 h 8"/>
                <a:gd name="T24" fmla="*/ 121 w 158"/>
                <a:gd name="T25" fmla="*/ 0 h 8"/>
                <a:gd name="T26" fmla="*/ 121 w 158"/>
                <a:gd name="T27" fmla="*/ 8 h 8"/>
                <a:gd name="T28" fmla="*/ 112 w 158"/>
                <a:gd name="T29" fmla="*/ 8 h 8"/>
                <a:gd name="T30" fmla="*/ 94 w 158"/>
                <a:gd name="T31" fmla="*/ 8 h 8"/>
                <a:gd name="T32" fmla="*/ 94 w 158"/>
                <a:gd name="T33" fmla="*/ 0 h 8"/>
                <a:gd name="T34" fmla="*/ 102 w 158"/>
                <a:gd name="T35" fmla="*/ 0 h 8"/>
                <a:gd name="T36" fmla="*/ 102 w 158"/>
                <a:gd name="T37" fmla="*/ 8 h 8"/>
                <a:gd name="T38" fmla="*/ 94 w 158"/>
                <a:gd name="T39" fmla="*/ 8 h 8"/>
                <a:gd name="T40" fmla="*/ 75 w 158"/>
                <a:gd name="T41" fmla="*/ 8 h 8"/>
                <a:gd name="T42" fmla="*/ 75 w 158"/>
                <a:gd name="T43" fmla="*/ 0 h 8"/>
                <a:gd name="T44" fmla="*/ 83 w 158"/>
                <a:gd name="T45" fmla="*/ 0 h 8"/>
                <a:gd name="T46" fmla="*/ 83 w 158"/>
                <a:gd name="T47" fmla="*/ 8 h 8"/>
                <a:gd name="T48" fmla="*/ 75 w 158"/>
                <a:gd name="T49" fmla="*/ 8 h 8"/>
                <a:gd name="T50" fmla="*/ 56 w 158"/>
                <a:gd name="T51" fmla="*/ 8 h 8"/>
                <a:gd name="T52" fmla="*/ 56 w 158"/>
                <a:gd name="T53" fmla="*/ 0 h 8"/>
                <a:gd name="T54" fmla="*/ 65 w 158"/>
                <a:gd name="T55" fmla="*/ 0 h 8"/>
                <a:gd name="T56" fmla="*/ 65 w 158"/>
                <a:gd name="T57" fmla="*/ 8 h 8"/>
                <a:gd name="T58" fmla="*/ 56 w 158"/>
                <a:gd name="T59" fmla="*/ 8 h 8"/>
                <a:gd name="T60" fmla="*/ 38 w 158"/>
                <a:gd name="T61" fmla="*/ 8 h 8"/>
                <a:gd name="T62" fmla="*/ 38 w 158"/>
                <a:gd name="T63" fmla="*/ 0 h 8"/>
                <a:gd name="T64" fmla="*/ 46 w 158"/>
                <a:gd name="T65" fmla="*/ 0 h 8"/>
                <a:gd name="T66" fmla="*/ 46 w 158"/>
                <a:gd name="T67" fmla="*/ 8 h 8"/>
                <a:gd name="T68" fmla="*/ 38 w 158"/>
                <a:gd name="T69" fmla="*/ 8 h 8"/>
                <a:gd name="T70" fmla="*/ 19 w 158"/>
                <a:gd name="T71" fmla="*/ 8 h 8"/>
                <a:gd name="T72" fmla="*/ 19 w 158"/>
                <a:gd name="T73" fmla="*/ 0 h 8"/>
                <a:gd name="T74" fmla="*/ 27 w 158"/>
                <a:gd name="T75" fmla="*/ 0 h 8"/>
                <a:gd name="T76" fmla="*/ 27 w 158"/>
                <a:gd name="T77" fmla="*/ 8 h 8"/>
                <a:gd name="T78" fmla="*/ 19 w 158"/>
                <a:gd name="T79" fmla="*/ 8 h 8"/>
                <a:gd name="T80" fmla="*/ 0 w 158"/>
                <a:gd name="T81" fmla="*/ 8 h 8"/>
                <a:gd name="T82" fmla="*/ 0 w 158"/>
                <a:gd name="T83" fmla="*/ 0 h 8"/>
                <a:gd name="T84" fmla="*/ 9 w 158"/>
                <a:gd name="T85" fmla="*/ 0 h 8"/>
                <a:gd name="T86" fmla="*/ 9 w 158"/>
                <a:gd name="T87" fmla="*/ 8 h 8"/>
                <a:gd name="T88" fmla="*/ 0 w 158"/>
                <a:gd name="T8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8" h="8">
                  <a:moveTo>
                    <a:pt x="150" y="8"/>
                  </a:moveTo>
                  <a:lnTo>
                    <a:pt x="150" y="0"/>
                  </a:lnTo>
                  <a:lnTo>
                    <a:pt x="158" y="0"/>
                  </a:lnTo>
                  <a:lnTo>
                    <a:pt x="158" y="8"/>
                  </a:lnTo>
                  <a:lnTo>
                    <a:pt x="150" y="8"/>
                  </a:lnTo>
                  <a:close/>
                  <a:moveTo>
                    <a:pt x="131" y="8"/>
                  </a:moveTo>
                  <a:lnTo>
                    <a:pt x="131" y="0"/>
                  </a:lnTo>
                  <a:lnTo>
                    <a:pt x="139" y="0"/>
                  </a:lnTo>
                  <a:lnTo>
                    <a:pt x="139" y="8"/>
                  </a:lnTo>
                  <a:lnTo>
                    <a:pt x="131" y="8"/>
                  </a:lnTo>
                  <a:close/>
                  <a:moveTo>
                    <a:pt x="112" y="8"/>
                  </a:moveTo>
                  <a:lnTo>
                    <a:pt x="112" y="0"/>
                  </a:lnTo>
                  <a:lnTo>
                    <a:pt x="121" y="0"/>
                  </a:lnTo>
                  <a:lnTo>
                    <a:pt x="121" y="8"/>
                  </a:lnTo>
                  <a:lnTo>
                    <a:pt x="112" y="8"/>
                  </a:lnTo>
                  <a:close/>
                  <a:moveTo>
                    <a:pt x="94" y="8"/>
                  </a:moveTo>
                  <a:lnTo>
                    <a:pt x="94" y="0"/>
                  </a:lnTo>
                  <a:lnTo>
                    <a:pt x="102" y="0"/>
                  </a:lnTo>
                  <a:lnTo>
                    <a:pt x="102" y="8"/>
                  </a:lnTo>
                  <a:lnTo>
                    <a:pt x="94" y="8"/>
                  </a:lnTo>
                  <a:close/>
                  <a:moveTo>
                    <a:pt x="75" y="8"/>
                  </a:moveTo>
                  <a:lnTo>
                    <a:pt x="75" y="0"/>
                  </a:lnTo>
                  <a:lnTo>
                    <a:pt x="83" y="0"/>
                  </a:lnTo>
                  <a:lnTo>
                    <a:pt x="83" y="8"/>
                  </a:lnTo>
                  <a:lnTo>
                    <a:pt x="75" y="8"/>
                  </a:lnTo>
                  <a:close/>
                  <a:moveTo>
                    <a:pt x="56" y="8"/>
                  </a:moveTo>
                  <a:lnTo>
                    <a:pt x="56" y="0"/>
                  </a:lnTo>
                  <a:lnTo>
                    <a:pt x="65" y="0"/>
                  </a:lnTo>
                  <a:lnTo>
                    <a:pt x="65" y="8"/>
                  </a:lnTo>
                  <a:lnTo>
                    <a:pt x="56" y="8"/>
                  </a:lnTo>
                  <a:close/>
                  <a:moveTo>
                    <a:pt x="38" y="8"/>
                  </a:moveTo>
                  <a:lnTo>
                    <a:pt x="38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38" y="8"/>
                  </a:lnTo>
                  <a:close/>
                  <a:moveTo>
                    <a:pt x="19" y="8"/>
                  </a:moveTo>
                  <a:lnTo>
                    <a:pt x="19" y="0"/>
                  </a:lnTo>
                  <a:lnTo>
                    <a:pt x="27" y="0"/>
                  </a:lnTo>
                  <a:lnTo>
                    <a:pt x="27" y="8"/>
                  </a:lnTo>
                  <a:lnTo>
                    <a:pt x="19" y="8"/>
                  </a:lnTo>
                  <a:close/>
                  <a:moveTo>
                    <a:pt x="0" y="8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5" name="Rectangle 1891"/>
            <p:cNvSpPr>
              <a:spLocks noChangeArrowheads="1"/>
            </p:cNvSpPr>
            <p:nvPr/>
          </p:nvSpPr>
          <p:spPr bwMode="auto">
            <a:xfrm>
              <a:off x="9425804" y="152621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6" name="Freeform 1892"/>
            <p:cNvSpPr>
              <a:spLocks noEditPoints="1"/>
            </p:cNvSpPr>
            <p:nvPr/>
          </p:nvSpPr>
          <p:spPr bwMode="auto">
            <a:xfrm>
              <a:off x="9425804" y="1553198"/>
              <a:ext cx="14288" cy="117475"/>
            </a:xfrm>
            <a:custGeom>
              <a:avLst/>
              <a:gdLst>
                <a:gd name="T0" fmla="*/ 0 w 9"/>
                <a:gd name="T1" fmla="*/ 74 h 74"/>
                <a:gd name="T2" fmla="*/ 0 w 9"/>
                <a:gd name="T3" fmla="*/ 66 h 74"/>
                <a:gd name="T4" fmla="*/ 9 w 9"/>
                <a:gd name="T5" fmla="*/ 66 h 74"/>
                <a:gd name="T6" fmla="*/ 9 w 9"/>
                <a:gd name="T7" fmla="*/ 74 h 74"/>
                <a:gd name="T8" fmla="*/ 0 w 9"/>
                <a:gd name="T9" fmla="*/ 74 h 74"/>
                <a:gd name="T10" fmla="*/ 0 w 9"/>
                <a:gd name="T11" fmla="*/ 7 h 74"/>
                <a:gd name="T12" fmla="*/ 0 w 9"/>
                <a:gd name="T13" fmla="*/ 0 h 74"/>
                <a:gd name="T14" fmla="*/ 9 w 9"/>
                <a:gd name="T15" fmla="*/ 0 h 74"/>
                <a:gd name="T16" fmla="*/ 9 w 9"/>
                <a:gd name="T17" fmla="*/ 7 h 74"/>
                <a:gd name="T18" fmla="*/ 0 w 9"/>
                <a:gd name="T19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4">
                  <a:moveTo>
                    <a:pt x="0" y="74"/>
                  </a:moveTo>
                  <a:lnTo>
                    <a:pt x="0" y="66"/>
                  </a:lnTo>
                  <a:lnTo>
                    <a:pt x="9" y="66"/>
                  </a:lnTo>
                  <a:lnTo>
                    <a:pt x="9" y="74"/>
                  </a:lnTo>
                  <a:lnTo>
                    <a:pt x="0" y="74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7" name="Rectangle 1893"/>
            <p:cNvSpPr>
              <a:spLocks noChangeArrowheads="1"/>
            </p:cNvSpPr>
            <p:nvPr/>
          </p:nvSpPr>
          <p:spPr bwMode="auto">
            <a:xfrm>
              <a:off x="9425804" y="168337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8" name="Freeform 1894"/>
            <p:cNvSpPr>
              <a:spLocks noEditPoints="1"/>
            </p:cNvSpPr>
            <p:nvPr/>
          </p:nvSpPr>
          <p:spPr bwMode="auto">
            <a:xfrm>
              <a:off x="9159104" y="1683373"/>
              <a:ext cx="250825" cy="14288"/>
            </a:xfrm>
            <a:custGeom>
              <a:avLst/>
              <a:gdLst>
                <a:gd name="T0" fmla="*/ 150 w 158"/>
                <a:gd name="T1" fmla="*/ 9 h 9"/>
                <a:gd name="T2" fmla="*/ 150 w 158"/>
                <a:gd name="T3" fmla="*/ 0 h 9"/>
                <a:gd name="T4" fmla="*/ 158 w 158"/>
                <a:gd name="T5" fmla="*/ 0 h 9"/>
                <a:gd name="T6" fmla="*/ 158 w 158"/>
                <a:gd name="T7" fmla="*/ 9 h 9"/>
                <a:gd name="T8" fmla="*/ 150 w 158"/>
                <a:gd name="T9" fmla="*/ 9 h 9"/>
                <a:gd name="T10" fmla="*/ 131 w 158"/>
                <a:gd name="T11" fmla="*/ 9 h 9"/>
                <a:gd name="T12" fmla="*/ 131 w 158"/>
                <a:gd name="T13" fmla="*/ 0 h 9"/>
                <a:gd name="T14" fmla="*/ 139 w 158"/>
                <a:gd name="T15" fmla="*/ 0 h 9"/>
                <a:gd name="T16" fmla="*/ 139 w 158"/>
                <a:gd name="T17" fmla="*/ 9 h 9"/>
                <a:gd name="T18" fmla="*/ 131 w 158"/>
                <a:gd name="T19" fmla="*/ 9 h 9"/>
                <a:gd name="T20" fmla="*/ 112 w 158"/>
                <a:gd name="T21" fmla="*/ 9 h 9"/>
                <a:gd name="T22" fmla="*/ 112 w 158"/>
                <a:gd name="T23" fmla="*/ 0 h 9"/>
                <a:gd name="T24" fmla="*/ 121 w 158"/>
                <a:gd name="T25" fmla="*/ 0 h 9"/>
                <a:gd name="T26" fmla="*/ 121 w 158"/>
                <a:gd name="T27" fmla="*/ 9 h 9"/>
                <a:gd name="T28" fmla="*/ 112 w 158"/>
                <a:gd name="T29" fmla="*/ 9 h 9"/>
                <a:gd name="T30" fmla="*/ 94 w 158"/>
                <a:gd name="T31" fmla="*/ 9 h 9"/>
                <a:gd name="T32" fmla="*/ 94 w 158"/>
                <a:gd name="T33" fmla="*/ 0 h 9"/>
                <a:gd name="T34" fmla="*/ 102 w 158"/>
                <a:gd name="T35" fmla="*/ 0 h 9"/>
                <a:gd name="T36" fmla="*/ 102 w 158"/>
                <a:gd name="T37" fmla="*/ 9 h 9"/>
                <a:gd name="T38" fmla="*/ 94 w 158"/>
                <a:gd name="T39" fmla="*/ 9 h 9"/>
                <a:gd name="T40" fmla="*/ 75 w 158"/>
                <a:gd name="T41" fmla="*/ 9 h 9"/>
                <a:gd name="T42" fmla="*/ 75 w 158"/>
                <a:gd name="T43" fmla="*/ 0 h 9"/>
                <a:gd name="T44" fmla="*/ 83 w 158"/>
                <a:gd name="T45" fmla="*/ 0 h 9"/>
                <a:gd name="T46" fmla="*/ 83 w 158"/>
                <a:gd name="T47" fmla="*/ 9 h 9"/>
                <a:gd name="T48" fmla="*/ 75 w 158"/>
                <a:gd name="T49" fmla="*/ 9 h 9"/>
                <a:gd name="T50" fmla="*/ 56 w 158"/>
                <a:gd name="T51" fmla="*/ 9 h 9"/>
                <a:gd name="T52" fmla="*/ 56 w 158"/>
                <a:gd name="T53" fmla="*/ 0 h 9"/>
                <a:gd name="T54" fmla="*/ 65 w 158"/>
                <a:gd name="T55" fmla="*/ 0 h 9"/>
                <a:gd name="T56" fmla="*/ 65 w 158"/>
                <a:gd name="T57" fmla="*/ 9 h 9"/>
                <a:gd name="T58" fmla="*/ 56 w 158"/>
                <a:gd name="T59" fmla="*/ 9 h 9"/>
                <a:gd name="T60" fmla="*/ 38 w 158"/>
                <a:gd name="T61" fmla="*/ 9 h 9"/>
                <a:gd name="T62" fmla="*/ 38 w 158"/>
                <a:gd name="T63" fmla="*/ 0 h 9"/>
                <a:gd name="T64" fmla="*/ 46 w 158"/>
                <a:gd name="T65" fmla="*/ 0 h 9"/>
                <a:gd name="T66" fmla="*/ 46 w 158"/>
                <a:gd name="T67" fmla="*/ 9 h 9"/>
                <a:gd name="T68" fmla="*/ 38 w 158"/>
                <a:gd name="T69" fmla="*/ 9 h 9"/>
                <a:gd name="T70" fmla="*/ 19 w 158"/>
                <a:gd name="T71" fmla="*/ 9 h 9"/>
                <a:gd name="T72" fmla="*/ 19 w 158"/>
                <a:gd name="T73" fmla="*/ 0 h 9"/>
                <a:gd name="T74" fmla="*/ 27 w 158"/>
                <a:gd name="T75" fmla="*/ 0 h 9"/>
                <a:gd name="T76" fmla="*/ 27 w 158"/>
                <a:gd name="T77" fmla="*/ 9 h 9"/>
                <a:gd name="T78" fmla="*/ 19 w 158"/>
                <a:gd name="T79" fmla="*/ 9 h 9"/>
                <a:gd name="T80" fmla="*/ 0 w 158"/>
                <a:gd name="T81" fmla="*/ 9 h 9"/>
                <a:gd name="T82" fmla="*/ 0 w 158"/>
                <a:gd name="T83" fmla="*/ 0 h 9"/>
                <a:gd name="T84" fmla="*/ 9 w 158"/>
                <a:gd name="T85" fmla="*/ 0 h 9"/>
                <a:gd name="T86" fmla="*/ 9 w 158"/>
                <a:gd name="T87" fmla="*/ 9 h 9"/>
                <a:gd name="T88" fmla="*/ 0 w 158"/>
                <a:gd name="T8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8" h="9">
                  <a:moveTo>
                    <a:pt x="150" y="9"/>
                  </a:moveTo>
                  <a:lnTo>
                    <a:pt x="150" y="0"/>
                  </a:lnTo>
                  <a:lnTo>
                    <a:pt x="158" y="0"/>
                  </a:lnTo>
                  <a:lnTo>
                    <a:pt x="158" y="9"/>
                  </a:lnTo>
                  <a:lnTo>
                    <a:pt x="150" y="9"/>
                  </a:lnTo>
                  <a:close/>
                  <a:moveTo>
                    <a:pt x="131" y="9"/>
                  </a:moveTo>
                  <a:lnTo>
                    <a:pt x="131" y="0"/>
                  </a:lnTo>
                  <a:lnTo>
                    <a:pt x="139" y="0"/>
                  </a:lnTo>
                  <a:lnTo>
                    <a:pt x="139" y="9"/>
                  </a:lnTo>
                  <a:lnTo>
                    <a:pt x="131" y="9"/>
                  </a:lnTo>
                  <a:close/>
                  <a:moveTo>
                    <a:pt x="112" y="9"/>
                  </a:moveTo>
                  <a:lnTo>
                    <a:pt x="112" y="0"/>
                  </a:lnTo>
                  <a:lnTo>
                    <a:pt x="121" y="0"/>
                  </a:lnTo>
                  <a:lnTo>
                    <a:pt x="121" y="9"/>
                  </a:lnTo>
                  <a:lnTo>
                    <a:pt x="112" y="9"/>
                  </a:lnTo>
                  <a:close/>
                  <a:moveTo>
                    <a:pt x="94" y="9"/>
                  </a:moveTo>
                  <a:lnTo>
                    <a:pt x="94" y="0"/>
                  </a:lnTo>
                  <a:lnTo>
                    <a:pt x="102" y="0"/>
                  </a:lnTo>
                  <a:lnTo>
                    <a:pt x="102" y="9"/>
                  </a:lnTo>
                  <a:lnTo>
                    <a:pt x="94" y="9"/>
                  </a:lnTo>
                  <a:close/>
                  <a:moveTo>
                    <a:pt x="75" y="9"/>
                  </a:moveTo>
                  <a:lnTo>
                    <a:pt x="75" y="0"/>
                  </a:lnTo>
                  <a:lnTo>
                    <a:pt x="83" y="0"/>
                  </a:lnTo>
                  <a:lnTo>
                    <a:pt x="83" y="9"/>
                  </a:lnTo>
                  <a:lnTo>
                    <a:pt x="75" y="9"/>
                  </a:lnTo>
                  <a:close/>
                  <a:moveTo>
                    <a:pt x="56" y="9"/>
                  </a:moveTo>
                  <a:lnTo>
                    <a:pt x="56" y="0"/>
                  </a:lnTo>
                  <a:lnTo>
                    <a:pt x="65" y="0"/>
                  </a:lnTo>
                  <a:lnTo>
                    <a:pt x="65" y="9"/>
                  </a:lnTo>
                  <a:lnTo>
                    <a:pt x="56" y="9"/>
                  </a:lnTo>
                  <a:close/>
                  <a:moveTo>
                    <a:pt x="38" y="9"/>
                  </a:moveTo>
                  <a:lnTo>
                    <a:pt x="38" y="0"/>
                  </a:lnTo>
                  <a:lnTo>
                    <a:pt x="46" y="0"/>
                  </a:lnTo>
                  <a:lnTo>
                    <a:pt x="46" y="9"/>
                  </a:lnTo>
                  <a:lnTo>
                    <a:pt x="38" y="9"/>
                  </a:lnTo>
                  <a:close/>
                  <a:moveTo>
                    <a:pt x="19" y="9"/>
                  </a:moveTo>
                  <a:lnTo>
                    <a:pt x="19" y="0"/>
                  </a:lnTo>
                  <a:lnTo>
                    <a:pt x="27" y="0"/>
                  </a:lnTo>
                  <a:lnTo>
                    <a:pt x="27" y="9"/>
                  </a:lnTo>
                  <a:lnTo>
                    <a:pt x="19" y="9"/>
                  </a:lnTo>
                  <a:close/>
                  <a:moveTo>
                    <a:pt x="0" y="9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9" name="Freeform 1895"/>
            <p:cNvSpPr>
              <a:spLocks noEditPoints="1"/>
            </p:cNvSpPr>
            <p:nvPr/>
          </p:nvSpPr>
          <p:spPr bwMode="auto">
            <a:xfrm>
              <a:off x="9368654" y="1577011"/>
              <a:ext cx="114300" cy="68263"/>
            </a:xfrm>
            <a:custGeom>
              <a:avLst/>
              <a:gdLst>
                <a:gd name="T0" fmla="*/ 137 w 137"/>
                <a:gd name="T1" fmla="*/ 81 h 81"/>
                <a:gd name="T2" fmla="*/ 41 w 137"/>
                <a:gd name="T3" fmla="*/ 81 h 81"/>
                <a:gd name="T4" fmla="*/ 12 w 137"/>
                <a:gd name="T5" fmla="*/ 69 h 81"/>
                <a:gd name="T6" fmla="*/ 0 w 137"/>
                <a:gd name="T7" fmla="*/ 41 h 81"/>
                <a:gd name="T8" fmla="*/ 12 w 137"/>
                <a:gd name="T9" fmla="*/ 12 h 81"/>
                <a:gd name="T10" fmla="*/ 41 w 137"/>
                <a:gd name="T11" fmla="*/ 0 h 81"/>
                <a:gd name="T12" fmla="*/ 137 w 137"/>
                <a:gd name="T13" fmla="*/ 0 h 81"/>
                <a:gd name="T14" fmla="*/ 137 w 137"/>
                <a:gd name="T15" fmla="*/ 81 h 81"/>
                <a:gd name="T16" fmla="*/ 41 w 137"/>
                <a:gd name="T17" fmla="*/ 16 h 81"/>
                <a:gd name="T18" fmla="*/ 23 w 137"/>
                <a:gd name="T19" fmla="*/ 23 h 81"/>
                <a:gd name="T20" fmla="*/ 16 w 137"/>
                <a:gd name="T21" fmla="*/ 41 h 81"/>
                <a:gd name="T22" fmla="*/ 23 w 137"/>
                <a:gd name="T23" fmla="*/ 58 h 81"/>
                <a:gd name="T24" fmla="*/ 41 w 137"/>
                <a:gd name="T25" fmla="*/ 66 h 81"/>
                <a:gd name="T26" fmla="*/ 121 w 137"/>
                <a:gd name="T27" fmla="*/ 66 h 81"/>
                <a:gd name="T28" fmla="*/ 121 w 137"/>
                <a:gd name="T29" fmla="*/ 16 h 81"/>
                <a:gd name="T30" fmla="*/ 41 w 137"/>
                <a:gd name="T31" fmla="*/ 1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81">
                  <a:moveTo>
                    <a:pt x="137" y="81"/>
                  </a:moveTo>
                  <a:cubicBezTo>
                    <a:pt x="41" y="81"/>
                    <a:pt x="41" y="81"/>
                    <a:pt x="41" y="81"/>
                  </a:cubicBezTo>
                  <a:cubicBezTo>
                    <a:pt x="30" y="81"/>
                    <a:pt x="20" y="77"/>
                    <a:pt x="12" y="69"/>
                  </a:cubicBezTo>
                  <a:cubicBezTo>
                    <a:pt x="4" y="62"/>
                    <a:pt x="0" y="52"/>
                    <a:pt x="0" y="41"/>
                  </a:cubicBezTo>
                  <a:cubicBezTo>
                    <a:pt x="0" y="30"/>
                    <a:pt x="4" y="20"/>
                    <a:pt x="12" y="12"/>
                  </a:cubicBezTo>
                  <a:cubicBezTo>
                    <a:pt x="20" y="4"/>
                    <a:pt x="30" y="0"/>
                    <a:pt x="41" y="0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137" y="81"/>
                  </a:lnTo>
                  <a:close/>
                  <a:moveTo>
                    <a:pt x="41" y="16"/>
                  </a:moveTo>
                  <a:cubicBezTo>
                    <a:pt x="34" y="16"/>
                    <a:pt x="28" y="18"/>
                    <a:pt x="23" y="23"/>
                  </a:cubicBezTo>
                  <a:cubicBezTo>
                    <a:pt x="18" y="28"/>
                    <a:pt x="16" y="34"/>
                    <a:pt x="16" y="41"/>
                  </a:cubicBezTo>
                  <a:cubicBezTo>
                    <a:pt x="16" y="47"/>
                    <a:pt x="18" y="54"/>
                    <a:pt x="23" y="58"/>
                  </a:cubicBezTo>
                  <a:cubicBezTo>
                    <a:pt x="28" y="63"/>
                    <a:pt x="34" y="66"/>
                    <a:pt x="4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16"/>
                    <a:pt x="121" y="16"/>
                    <a:pt x="121" y="16"/>
                  </a:cubicBezTo>
                  <a:lnTo>
                    <a:pt x="4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30" name="Rectangle 1896"/>
            <p:cNvSpPr>
              <a:spLocks noChangeArrowheads="1"/>
            </p:cNvSpPr>
            <p:nvPr/>
          </p:nvSpPr>
          <p:spPr bwMode="auto">
            <a:xfrm>
              <a:off x="9395642" y="160558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2" name="Группа 3911"/>
          <p:cNvGrpSpPr/>
          <p:nvPr/>
        </p:nvGrpSpPr>
        <p:grpSpPr>
          <a:xfrm>
            <a:off x="8404657" y="1947616"/>
            <a:ext cx="301228" cy="219075"/>
            <a:chOff x="9709967" y="1430961"/>
            <a:chExt cx="401637" cy="292100"/>
          </a:xfrm>
          <a:solidFill>
            <a:schemeClr val="accent1"/>
          </a:solidFill>
        </p:grpSpPr>
        <p:sp>
          <p:nvSpPr>
            <p:cNvPr id="1938" name="Rectangle 1904"/>
            <p:cNvSpPr>
              <a:spLocks noChangeArrowheads="1"/>
            </p:cNvSpPr>
            <p:nvPr/>
          </p:nvSpPr>
          <p:spPr bwMode="auto">
            <a:xfrm>
              <a:off x="9744892" y="1496048"/>
              <a:ext cx="3317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39" name="Rectangle 1905"/>
            <p:cNvSpPr>
              <a:spLocks noChangeArrowheads="1"/>
            </p:cNvSpPr>
            <p:nvPr/>
          </p:nvSpPr>
          <p:spPr bwMode="auto">
            <a:xfrm>
              <a:off x="9744892" y="1532561"/>
              <a:ext cx="3317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0" name="Freeform 1906"/>
            <p:cNvSpPr>
              <a:spLocks noEditPoints="1"/>
            </p:cNvSpPr>
            <p:nvPr/>
          </p:nvSpPr>
          <p:spPr bwMode="auto">
            <a:xfrm>
              <a:off x="9738542" y="1459536"/>
              <a:ext cx="344488" cy="233363"/>
            </a:xfrm>
            <a:custGeom>
              <a:avLst/>
              <a:gdLst>
                <a:gd name="T0" fmla="*/ 386 w 413"/>
                <a:gd name="T1" fmla="*/ 280 h 280"/>
                <a:gd name="T2" fmla="*/ 27 w 413"/>
                <a:gd name="T3" fmla="*/ 280 h 280"/>
                <a:gd name="T4" fmla="*/ 8 w 413"/>
                <a:gd name="T5" fmla="*/ 273 h 280"/>
                <a:gd name="T6" fmla="*/ 0 w 413"/>
                <a:gd name="T7" fmla="*/ 253 h 280"/>
                <a:gd name="T8" fmla="*/ 0 w 413"/>
                <a:gd name="T9" fmla="*/ 27 h 280"/>
                <a:gd name="T10" fmla="*/ 8 w 413"/>
                <a:gd name="T11" fmla="*/ 8 h 280"/>
                <a:gd name="T12" fmla="*/ 27 w 413"/>
                <a:gd name="T13" fmla="*/ 0 h 280"/>
                <a:gd name="T14" fmla="*/ 386 w 413"/>
                <a:gd name="T15" fmla="*/ 0 h 280"/>
                <a:gd name="T16" fmla="*/ 405 w 413"/>
                <a:gd name="T17" fmla="*/ 8 h 280"/>
                <a:gd name="T18" fmla="*/ 413 w 413"/>
                <a:gd name="T19" fmla="*/ 27 h 280"/>
                <a:gd name="T20" fmla="*/ 413 w 413"/>
                <a:gd name="T21" fmla="*/ 253 h 280"/>
                <a:gd name="T22" fmla="*/ 405 w 413"/>
                <a:gd name="T23" fmla="*/ 273 h 280"/>
                <a:gd name="T24" fmla="*/ 386 w 413"/>
                <a:gd name="T25" fmla="*/ 280 h 280"/>
                <a:gd name="T26" fmla="*/ 386 w 413"/>
                <a:gd name="T27" fmla="*/ 16 h 280"/>
                <a:gd name="T28" fmla="*/ 27 w 413"/>
                <a:gd name="T29" fmla="*/ 16 h 280"/>
                <a:gd name="T30" fmla="*/ 19 w 413"/>
                <a:gd name="T31" fmla="*/ 19 h 280"/>
                <a:gd name="T32" fmla="*/ 16 w 413"/>
                <a:gd name="T33" fmla="*/ 27 h 280"/>
                <a:gd name="T34" fmla="*/ 16 w 413"/>
                <a:gd name="T35" fmla="*/ 253 h 280"/>
                <a:gd name="T36" fmla="*/ 19 w 413"/>
                <a:gd name="T37" fmla="*/ 262 h 280"/>
                <a:gd name="T38" fmla="*/ 27 w 413"/>
                <a:gd name="T39" fmla="*/ 265 h 280"/>
                <a:gd name="T40" fmla="*/ 386 w 413"/>
                <a:gd name="T41" fmla="*/ 265 h 280"/>
                <a:gd name="T42" fmla="*/ 394 w 413"/>
                <a:gd name="T43" fmla="*/ 262 h 280"/>
                <a:gd name="T44" fmla="*/ 397 w 413"/>
                <a:gd name="T45" fmla="*/ 253 h 280"/>
                <a:gd name="T46" fmla="*/ 397 w 413"/>
                <a:gd name="T47" fmla="*/ 27 h 280"/>
                <a:gd name="T48" fmla="*/ 394 w 413"/>
                <a:gd name="T49" fmla="*/ 19 h 280"/>
                <a:gd name="T50" fmla="*/ 386 w 413"/>
                <a:gd name="T51" fmla="*/ 1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3" h="280">
                  <a:moveTo>
                    <a:pt x="386" y="280"/>
                  </a:moveTo>
                  <a:cubicBezTo>
                    <a:pt x="27" y="280"/>
                    <a:pt x="27" y="280"/>
                    <a:pt x="27" y="280"/>
                  </a:cubicBezTo>
                  <a:cubicBezTo>
                    <a:pt x="20" y="280"/>
                    <a:pt x="13" y="278"/>
                    <a:pt x="8" y="273"/>
                  </a:cubicBezTo>
                  <a:cubicBezTo>
                    <a:pt x="3" y="267"/>
                    <a:pt x="0" y="260"/>
                    <a:pt x="0" y="25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3" y="3"/>
                    <a:pt x="20" y="0"/>
                    <a:pt x="27" y="0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393" y="0"/>
                    <a:pt x="400" y="3"/>
                    <a:pt x="405" y="8"/>
                  </a:cubicBezTo>
                  <a:cubicBezTo>
                    <a:pt x="410" y="13"/>
                    <a:pt x="413" y="20"/>
                    <a:pt x="413" y="27"/>
                  </a:cubicBezTo>
                  <a:cubicBezTo>
                    <a:pt x="413" y="253"/>
                    <a:pt x="413" y="253"/>
                    <a:pt x="413" y="253"/>
                  </a:cubicBezTo>
                  <a:cubicBezTo>
                    <a:pt x="413" y="260"/>
                    <a:pt x="410" y="267"/>
                    <a:pt x="405" y="273"/>
                  </a:cubicBezTo>
                  <a:cubicBezTo>
                    <a:pt x="400" y="278"/>
                    <a:pt x="393" y="280"/>
                    <a:pt x="386" y="280"/>
                  </a:cubicBezTo>
                  <a:close/>
                  <a:moveTo>
                    <a:pt x="386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4" y="16"/>
                    <a:pt x="21" y="17"/>
                    <a:pt x="19" y="19"/>
                  </a:cubicBezTo>
                  <a:cubicBezTo>
                    <a:pt x="17" y="21"/>
                    <a:pt x="16" y="24"/>
                    <a:pt x="16" y="27"/>
                  </a:cubicBezTo>
                  <a:cubicBezTo>
                    <a:pt x="16" y="253"/>
                    <a:pt x="16" y="253"/>
                    <a:pt x="16" y="253"/>
                  </a:cubicBezTo>
                  <a:cubicBezTo>
                    <a:pt x="16" y="256"/>
                    <a:pt x="17" y="259"/>
                    <a:pt x="19" y="262"/>
                  </a:cubicBezTo>
                  <a:cubicBezTo>
                    <a:pt x="21" y="264"/>
                    <a:pt x="24" y="265"/>
                    <a:pt x="27" y="265"/>
                  </a:cubicBezTo>
                  <a:cubicBezTo>
                    <a:pt x="386" y="265"/>
                    <a:pt x="386" y="265"/>
                    <a:pt x="386" y="265"/>
                  </a:cubicBezTo>
                  <a:cubicBezTo>
                    <a:pt x="389" y="265"/>
                    <a:pt x="392" y="264"/>
                    <a:pt x="394" y="262"/>
                  </a:cubicBezTo>
                  <a:cubicBezTo>
                    <a:pt x="396" y="259"/>
                    <a:pt x="397" y="256"/>
                    <a:pt x="397" y="253"/>
                  </a:cubicBezTo>
                  <a:cubicBezTo>
                    <a:pt x="397" y="27"/>
                    <a:pt x="397" y="27"/>
                    <a:pt x="397" y="27"/>
                  </a:cubicBezTo>
                  <a:cubicBezTo>
                    <a:pt x="397" y="24"/>
                    <a:pt x="396" y="21"/>
                    <a:pt x="394" y="19"/>
                  </a:cubicBezTo>
                  <a:cubicBezTo>
                    <a:pt x="392" y="17"/>
                    <a:pt x="389" y="16"/>
                    <a:pt x="38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1" name="Rectangle 1907"/>
            <p:cNvSpPr>
              <a:spLocks noChangeArrowheads="1"/>
            </p:cNvSpPr>
            <p:nvPr/>
          </p:nvSpPr>
          <p:spPr bwMode="auto">
            <a:xfrm>
              <a:off x="9914754" y="1592886"/>
              <a:ext cx="1317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2" name="Rectangle 1908"/>
            <p:cNvSpPr>
              <a:spLocks noChangeArrowheads="1"/>
            </p:cNvSpPr>
            <p:nvPr/>
          </p:nvSpPr>
          <p:spPr bwMode="auto">
            <a:xfrm>
              <a:off x="9914754" y="1621461"/>
              <a:ext cx="730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3" name="Freeform 1909"/>
            <p:cNvSpPr>
              <a:spLocks noEditPoints="1"/>
            </p:cNvSpPr>
            <p:nvPr/>
          </p:nvSpPr>
          <p:spPr bwMode="auto">
            <a:xfrm>
              <a:off x="9775054" y="1578598"/>
              <a:ext cx="115888" cy="69850"/>
            </a:xfrm>
            <a:custGeom>
              <a:avLst/>
              <a:gdLst>
                <a:gd name="T0" fmla="*/ 98 w 140"/>
                <a:gd name="T1" fmla="*/ 83 h 83"/>
                <a:gd name="T2" fmla="*/ 70 w 140"/>
                <a:gd name="T3" fmla="*/ 72 h 83"/>
                <a:gd name="T4" fmla="*/ 42 w 140"/>
                <a:gd name="T5" fmla="*/ 83 h 83"/>
                <a:gd name="T6" fmla="*/ 0 w 140"/>
                <a:gd name="T7" fmla="*/ 41 h 83"/>
                <a:gd name="T8" fmla="*/ 42 w 140"/>
                <a:gd name="T9" fmla="*/ 0 h 83"/>
                <a:gd name="T10" fmla="*/ 70 w 140"/>
                <a:gd name="T11" fmla="*/ 11 h 83"/>
                <a:gd name="T12" fmla="*/ 98 w 140"/>
                <a:gd name="T13" fmla="*/ 0 h 83"/>
                <a:gd name="T14" fmla="*/ 140 w 140"/>
                <a:gd name="T15" fmla="*/ 41 h 83"/>
                <a:gd name="T16" fmla="*/ 98 w 140"/>
                <a:gd name="T17" fmla="*/ 83 h 83"/>
                <a:gd name="T18" fmla="*/ 70 w 140"/>
                <a:gd name="T19" fmla="*/ 52 h 83"/>
                <a:gd name="T20" fmla="*/ 70 w 140"/>
                <a:gd name="T21" fmla="*/ 52 h 83"/>
                <a:gd name="T22" fmla="*/ 77 w 140"/>
                <a:gd name="T23" fmla="*/ 56 h 83"/>
                <a:gd name="T24" fmla="*/ 98 w 140"/>
                <a:gd name="T25" fmla="*/ 68 h 83"/>
                <a:gd name="T26" fmla="*/ 125 w 140"/>
                <a:gd name="T27" fmla="*/ 41 h 83"/>
                <a:gd name="T28" fmla="*/ 98 w 140"/>
                <a:gd name="T29" fmla="*/ 15 h 83"/>
                <a:gd name="T30" fmla="*/ 77 w 140"/>
                <a:gd name="T31" fmla="*/ 27 h 83"/>
                <a:gd name="T32" fmla="*/ 70 w 140"/>
                <a:gd name="T33" fmla="*/ 30 h 83"/>
                <a:gd name="T34" fmla="*/ 64 w 140"/>
                <a:gd name="T35" fmla="*/ 27 h 83"/>
                <a:gd name="T36" fmla="*/ 42 w 140"/>
                <a:gd name="T37" fmla="*/ 15 h 83"/>
                <a:gd name="T38" fmla="*/ 16 w 140"/>
                <a:gd name="T39" fmla="*/ 41 h 83"/>
                <a:gd name="T40" fmla="*/ 42 w 140"/>
                <a:gd name="T41" fmla="*/ 68 h 83"/>
                <a:gd name="T42" fmla="*/ 64 w 140"/>
                <a:gd name="T43" fmla="*/ 56 h 83"/>
                <a:gd name="T44" fmla="*/ 70 w 140"/>
                <a:gd name="T45" fmla="*/ 5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" h="83">
                  <a:moveTo>
                    <a:pt x="98" y="83"/>
                  </a:moveTo>
                  <a:cubicBezTo>
                    <a:pt x="88" y="83"/>
                    <a:pt x="78" y="79"/>
                    <a:pt x="70" y="72"/>
                  </a:cubicBezTo>
                  <a:cubicBezTo>
                    <a:pt x="63" y="79"/>
                    <a:pt x="53" y="83"/>
                    <a:pt x="42" y="83"/>
                  </a:cubicBezTo>
                  <a:cubicBezTo>
                    <a:pt x="19" y="83"/>
                    <a:pt x="0" y="64"/>
                    <a:pt x="0" y="41"/>
                  </a:cubicBezTo>
                  <a:cubicBezTo>
                    <a:pt x="0" y="18"/>
                    <a:pt x="19" y="0"/>
                    <a:pt x="42" y="0"/>
                  </a:cubicBezTo>
                  <a:cubicBezTo>
                    <a:pt x="53" y="0"/>
                    <a:pt x="63" y="4"/>
                    <a:pt x="70" y="11"/>
                  </a:cubicBezTo>
                  <a:cubicBezTo>
                    <a:pt x="78" y="4"/>
                    <a:pt x="88" y="0"/>
                    <a:pt x="98" y="0"/>
                  </a:cubicBezTo>
                  <a:cubicBezTo>
                    <a:pt x="121" y="0"/>
                    <a:pt x="140" y="18"/>
                    <a:pt x="140" y="41"/>
                  </a:cubicBezTo>
                  <a:cubicBezTo>
                    <a:pt x="140" y="64"/>
                    <a:pt x="121" y="83"/>
                    <a:pt x="98" y="83"/>
                  </a:cubicBezTo>
                  <a:close/>
                  <a:moveTo>
                    <a:pt x="70" y="52"/>
                  </a:moveTo>
                  <a:cubicBezTo>
                    <a:pt x="70" y="52"/>
                    <a:pt x="70" y="52"/>
                    <a:pt x="70" y="52"/>
                  </a:cubicBezTo>
                  <a:cubicBezTo>
                    <a:pt x="73" y="52"/>
                    <a:pt x="75" y="54"/>
                    <a:pt x="77" y="56"/>
                  </a:cubicBezTo>
                  <a:cubicBezTo>
                    <a:pt x="82" y="63"/>
                    <a:pt x="90" y="68"/>
                    <a:pt x="98" y="68"/>
                  </a:cubicBezTo>
                  <a:cubicBezTo>
                    <a:pt x="113" y="68"/>
                    <a:pt x="125" y="56"/>
                    <a:pt x="125" y="41"/>
                  </a:cubicBezTo>
                  <a:cubicBezTo>
                    <a:pt x="125" y="27"/>
                    <a:pt x="113" y="15"/>
                    <a:pt x="98" y="15"/>
                  </a:cubicBezTo>
                  <a:cubicBezTo>
                    <a:pt x="90" y="15"/>
                    <a:pt x="82" y="20"/>
                    <a:pt x="77" y="27"/>
                  </a:cubicBezTo>
                  <a:cubicBezTo>
                    <a:pt x="75" y="29"/>
                    <a:pt x="73" y="30"/>
                    <a:pt x="70" y="30"/>
                  </a:cubicBezTo>
                  <a:cubicBezTo>
                    <a:pt x="68" y="30"/>
                    <a:pt x="65" y="29"/>
                    <a:pt x="64" y="27"/>
                  </a:cubicBezTo>
                  <a:cubicBezTo>
                    <a:pt x="59" y="20"/>
                    <a:pt x="51" y="15"/>
                    <a:pt x="42" y="15"/>
                  </a:cubicBezTo>
                  <a:cubicBezTo>
                    <a:pt x="28" y="15"/>
                    <a:pt x="16" y="27"/>
                    <a:pt x="16" y="41"/>
                  </a:cubicBezTo>
                  <a:cubicBezTo>
                    <a:pt x="16" y="56"/>
                    <a:pt x="28" y="68"/>
                    <a:pt x="42" y="68"/>
                  </a:cubicBezTo>
                  <a:cubicBezTo>
                    <a:pt x="51" y="68"/>
                    <a:pt x="59" y="63"/>
                    <a:pt x="64" y="56"/>
                  </a:cubicBezTo>
                  <a:cubicBezTo>
                    <a:pt x="65" y="54"/>
                    <a:pt x="68" y="52"/>
                    <a:pt x="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4" name="Freeform 1910"/>
            <p:cNvSpPr>
              <a:spLocks/>
            </p:cNvSpPr>
            <p:nvPr/>
          </p:nvSpPr>
          <p:spPr bwMode="auto">
            <a:xfrm>
              <a:off x="9709967" y="1430961"/>
              <a:ext cx="34925" cy="34925"/>
            </a:xfrm>
            <a:custGeom>
              <a:avLst/>
              <a:gdLst>
                <a:gd name="T0" fmla="*/ 8 w 22"/>
                <a:gd name="T1" fmla="*/ 22 h 22"/>
                <a:gd name="T2" fmla="*/ 0 w 22"/>
                <a:gd name="T3" fmla="*/ 22 h 22"/>
                <a:gd name="T4" fmla="*/ 0 w 22"/>
                <a:gd name="T5" fmla="*/ 0 h 22"/>
                <a:gd name="T6" fmla="*/ 22 w 22"/>
                <a:gd name="T7" fmla="*/ 0 h 22"/>
                <a:gd name="T8" fmla="*/ 22 w 22"/>
                <a:gd name="T9" fmla="*/ 8 h 22"/>
                <a:gd name="T10" fmla="*/ 8 w 22"/>
                <a:gd name="T11" fmla="*/ 8 h 22"/>
                <a:gd name="T12" fmla="*/ 8 w 22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8" y="22"/>
                  </a:moveTo>
                  <a:lnTo>
                    <a:pt x="0" y="22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8"/>
                  </a:lnTo>
                  <a:lnTo>
                    <a:pt x="8" y="8"/>
                  </a:lnTo>
                  <a:lnTo>
                    <a:pt x="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5" name="Freeform 1911"/>
            <p:cNvSpPr>
              <a:spLocks/>
            </p:cNvSpPr>
            <p:nvPr/>
          </p:nvSpPr>
          <p:spPr bwMode="auto">
            <a:xfrm>
              <a:off x="9709967" y="1688136"/>
              <a:ext cx="34925" cy="34925"/>
            </a:xfrm>
            <a:custGeom>
              <a:avLst/>
              <a:gdLst>
                <a:gd name="T0" fmla="*/ 22 w 22"/>
                <a:gd name="T1" fmla="*/ 22 h 22"/>
                <a:gd name="T2" fmla="*/ 0 w 22"/>
                <a:gd name="T3" fmla="*/ 22 h 22"/>
                <a:gd name="T4" fmla="*/ 0 w 22"/>
                <a:gd name="T5" fmla="*/ 0 h 22"/>
                <a:gd name="T6" fmla="*/ 8 w 22"/>
                <a:gd name="T7" fmla="*/ 0 h 22"/>
                <a:gd name="T8" fmla="*/ 8 w 22"/>
                <a:gd name="T9" fmla="*/ 13 h 22"/>
                <a:gd name="T10" fmla="*/ 22 w 22"/>
                <a:gd name="T11" fmla="*/ 13 h 22"/>
                <a:gd name="T12" fmla="*/ 22 w 22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2" y="22"/>
                  </a:moveTo>
                  <a:lnTo>
                    <a:pt x="0" y="22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3"/>
                  </a:lnTo>
                  <a:lnTo>
                    <a:pt x="22" y="13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6" name="Freeform 1912"/>
            <p:cNvSpPr>
              <a:spLocks/>
            </p:cNvSpPr>
            <p:nvPr/>
          </p:nvSpPr>
          <p:spPr bwMode="auto">
            <a:xfrm>
              <a:off x="10076679" y="1430961"/>
              <a:ext cx="34925" cy="34925"/>
            </a:xfrm>
            <a:custGeom>
              <a:avLst/>
              <a:gdLst>
                <a:gd name="T0" fmla="*/ 22 w 22"/>
                <a:gd name="T1" fmla="*/ 22 h 22"/>
                <a:gd name="T2" fmla="*/ 14 w 22"/>
                <a:gd name="T3" fmla="*/ 22 h 22"/>
                <a:gd name="T4" fmla="*/ 14 w 22"/>
                <a:gd name="T5" fmla="*/ 8 h 22"/>
                <a:gd name="T6" fmla="*/ 0 w 22"/>
                <a:gd name="T7" fmla="*/ 8 h 22"/>
                <a:gd name="T8" fmla="*/ 0 w 22"/>
                <a:gd name="T9" fmla="*/ 0 h 22"/>
                <a:gd name="T10" fmla="*/ 22 w 22"/>
                <a:gd name="T11" fmla="*/ 0 h 22"/>
                <a:gd name="T12" fmla="*/ 22 w 22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2" y="22"/>
                  </a:moveTo>
                  <a:lnTo>
                    <a:pt x="14" y="22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7" name="Freeform 1913"/>
            <p:cNvSpPr>
              <a:spLocks/>
            </p:cNvSpPr>
            <p:nvPr/>
          </p:nvSpPr>
          <p:spPr bwMode="auto">
            <a:xfrm>
              <a:off x="10076679" y="1688136"/>
              <a:ext cx="34925" cy="34925"/>
            </a:xfrm>
            <a:custGeom>
              <a:avLst/>
              <a:gdLst>
                <a:gd name="T0" fmla="*/ 22 w 22"/>
                <a:gd name="T1" fmla="*/ 22 h 22"/>
                <a:gd name="T2" fmla="*/ 0 w 22"/>
                <a:gd name="T3" fmla="*/ 22 h 22"/>
                <a:gd name="T4" fmla="*/ 0 w 22"/>
                <a:gd name="T5" fmla="*/ 13 h 22"/>
                <a:gd name="T6" fmla="*/ 14 w 22"/>
                <a:gd name="T7" fmla="*/ 13 h 22"/>
                <a:gd name="T8" fmla="*/ 14 w 22"/>
                <a:gd name="T9" fmla="*/ 0 h 22"/>
                <a:gd name="T10" fmla="*/ 22 w 22"/>
                <a:gd name="T11" fmla="*/ 0 h 22"/>
                <a:gd name="T12" fmla="*/ 22 w 22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2" y="22"/>
                  </a:moveTo>
                  <a:lnTo>
                    <a:pt x="0" y="22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7" name="Группа 3906"/>
          <p:cNvGrpSpPr/>
          <p:nvPr/>
        </p:nvGrpSpPr>
        <p:grpSpPr>
          <a:xfrm>
            <a:off x="6575857" y="2376241"/>
            <a:ext cx="246460" cy="290513"/>
            <a:chOff x="7271567" y="2002461"/>
            <a:chExt cx="328613" cy="387350"/>
          </a:xfrm>
          <a:solidFill>
            <a:schemeClr val="accent1"/>
          </a:solidFill>
        </p:grpSpPr>
        <p:sp>
          <p:nvSpPr>
            <p:cNvPr id="1961" name="Freeform 1927"/>
            <p:cNvSpPr>
              <a:spLocks/>
            </p:cNvSpPr>
            <p:nvPr/>
          </p:nvSpPr>
          <p:spPr bwMode="auto">
            <a:xfrm>
              <a:off x="7296967" y="2065961"/>
              <a:ext cx="180975" cy="260350"/>
            </a:xfrm>
            <a:custGeom>
              <a:avLst/>
              <a:gdLst>
                <a:gd name="T0" fmla="*/ 114 w 114"/>
                <a:gd name="T1" fmla="*/ 164 h 164"/>
                <a:gd name="T2" fmla="*/ 0 w 114"/>
                <a:gd name="T3" fmla="*/ 164 h 164"/>
                <a:gd name="T4" fmla="*/ 0 w 114"/>
                <a:gd name="T5" fmla="*/ 0 h 164"/>
                <a:gd name="T6" fmla="*/ 114 w 114"/>
                <a:gd name="T7" fmla="*/ 0 h 164"/>
                <a:gd name="T8" fmla="*/ 114 w 114"/>
                <a:gd name="T9" fmla="*/ 14 h 164"/>
                <a:gd name="T10" fmla="*/ 106 w 114"/>
                <a:gd name="T11" fmla="*/ 14 h 164"/>
                <a:gd name="T12" fmla="*/ 106 w 114"/>
                <a:gd name="T13" fmla="*/ 8 h 164"/>
                <a:gd name="T14" fmla="*/ 9 w 114"/>
                <a:gd name="T15" fmla="*/ 8 h 164"/>
                <a:gd name="T16" fmla="*/ 9 w 114"/>
                <a:gd name="T17" fmla="*/ 155 h 164"/>
                <a:gd name="T18" fmla="*/ 106 w 114"/>
                <a:gd name="T19" fmla="*/ 155 h 164"/>
                <a:gd name="T20" fmla="*/ 106 w 114"/>
                <a:gd name="T21" fmla="*/ 128 h 164"/>
                <a:gd name="T22" fmla="*/ 114 w 114"/>
                <a:gd name="T23" fmla="*/ 128 h 164"/>
                <a:gd name="T24" fmla="*/ 114 w 114"/>
                <a:gd name="T25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164">
                  <a:moveTo>
                    <a:pt x="114" y="164"/>
                  </a:moveTo>
                  <a:lnTo>
                    <a:pt x="0" y="164"/>
                  </a:lnTo>
                  <a:lnTo>
                    <a:pt x="0" y="0"/>
                  </a:lnTo>
                  <a:lnTo>
                    <a:pt x="114" y="0"/>
                  </a:lnTo>
                  <a:lnTo>
                    <a:pt x="114" y="14"/>
                  </a:lnTo>
                  <a:lnTo>
                    <a:pt x="106" y="14"/>
                  </a:lnTo>
                  <a:lnTo>
                    <a:pt x="106" y="8"/>
                  </a:lnTo>
                  <a:lnTo>
                    <a:pt x="9" y="8"/>
                  </a:lnTo>
                  <a:lnTo>
                    <a:pt x="9" y="155"/>
                  </a:lnTo>
                  <a:lnTo>
                    <a:pt x="106" y="155"/>
                  </a:lnTo>
                  <a:lnTo>
                    <a:pt x="106" y="128"/>
                  </a:lnTo>
                  <a:lnTo>
                    <a:pt x="114" y="128"/>
                  </a:lnTo>
                  <a:lnTo>
                    <a:pt x="114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62" name="Rectangle 1928"/>
            <p:cNvSpPr>
              <a:spLocks noChangeArrowheads="1"/>
            </p:cNvSpPr>
            <p:nvPr/>
          </p:nvSpPr>
          <p:spPr bwMode="auto">
            <a:xfrm>
              <a:off x="7381104" y="203897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63" name="Rectangle 1929"/>
            <p:cNvSpPr>
              <a:spLocks noChangeArrowheads="1"/>
            </p:cNvSpPr>
            <p:nvPr/>
          </p:nvSpPr>
          <p:spPr bwMode="auto">
            <a:xfrm>
              <a:off x="7358879" y="2340598"/>
              <a:ext cx="587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64" name="Freeform 1930"/>
            <p:cNvSpPr>
              <a:spLocks/>
            </p:cNvSpPr>
            <p:nvPr/>
          </p:nvSpPr>
          <p:spPr bwMode="auto">
            <a:xfrm>
              <a:off x="7271567" y="2002461"/>
              <a:ext cx="234950" cy="387350"/>
            </a:xfrm>
            <a:custGeom>
              <a:avLst/>
              <a:gdLst>
                <a:gd name="T0" fmla="*/ 242 w 282"/>
                <a:gd name="T1" fmla="*/ 464 h 464"/>
                <a:gd name="T2" fmla="*/ 40 w 282"/>
                <a:gd name="T3" fmla="*/ 464 h 464"/>
                <a:gd name="T4" fmla="*/ 0 w 282"/>
                <a:gd name="T5" fmla="*/ 425 h 464"/>
                <a:gd name="T6" fmla="*/ 0 w 282"/>
                <a:gd name="T7" fmla="*/ 40 h 464"/>
                <a:gd name="T8" fmla="*/ 40 w 282"/>
                <a:gd name="T9" fmla="*/ 0 h 464"/>
                <a:gd name="T10" fmla="*/ 242 w 282"/>
                <a:gd name="T11" fmla="*/ 0 h 464"/>
                <a:gd name="T12" fmla="*/ 282 w 282"/>
                <a:gd name="T13" fmla="*/ 40 h 464"/>
                <a:gd name="T14" fmla="*/ 282 w 282"/>
                <a:gd name="T15" fmla="*/ 98 h 464"/>
                <a:gd name="T16" fmla="*/ 266 w 282"/>
                <a:gd name="T17" fmla="*/ 98 h 464"/>
                <a:gd name="T18" fmla="*/ 266 w 282"/>
                <a:gd name="T19" fmla="*/ 40 h 464"/>
                <a:gd name="T20" fmla="*/ 242 w 282"/>
                <a:gd name="T21" fmla="*/ 15 h 464"/>
                <a:gd name="T22" fmla="*/ 40 w 282"/>
                <a:gd name="T23" fmla="*/ 15 h 464"/>
                <a:gd name="T24" fmla="*/ 15 w 282"/>
                <a:gd name="T25" fmla="*/ 40 h 464"/>
                <a:gd name="T26" fmla="*/ 15 w 282"/>
                <a:gd name="T27" fmla="*/ 425 h 464"/>
                <a:gd name="T28" fmla="*/ 40 w 282"/>
                <a:gd name="T29" fmla="*/ 449 h 464"/>
                <a:gd name="T30" fmla="*/ 242 w 282"/>
                <a:gd name="T31" fmla="*/ 449 h 464"/>
                <a:gd name="T32" fmla="*/ 266 w 282"/>
                <a:gd name="T33" fmla="*/ 425 h 464"/>
                <a:gd name="T34" fmla="*/ 266 w 282"/>
                <a:gd name="T35" fmla="*/ 324 h 464"/>
                <a:gd name="T36" fmla="*/ 282 w 282"/>
                <a:gd name="T37" fmla="*/ 324 h 464"/>
                <a:gd name="T38" fmla="*/ 282 w 282"/>
                <a:gd name="T39" fmla="*/ 425 h 464"/>
                <a:gd name="T40" fmla="*/ 242 w 282"/>
                <a:gd name="T41" fmla="*/ 46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2" h="464">
                  <a:moveTo>
                    <a:pt x="242" y="464"/>
                  </a:moveTo>
                  <a:cubicBezTo>
                    <a:pt x="40" y="464"/>
                    <a:pt x="40" y="464"/>
                    <a:pt x="40" y="464"/>
                  </a:cubicBezTo>
                  <a:cubicBezTo>
                    <a:pt x="18" y="464"/>
                    <a:pt x="0" y="447"/>
                    <a:pt x="0" y="42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64" y="0"/>
                    <a:pt x="282" y="18"/>
                    <a:pt x="282" y="40"/>
                  </a:cubicBezTo>
                  <a:cubicBezTo>
                    <a:pt x="282" y="98"/>
                    <a:pt x="282" y="98"/>
                    <a:pt x="282" y="98"/>
                  </a:cubicBezTo>
                  <a:cubicBezTo>
                    <a:pt x="266" y="98"/>
                    <a:pt x="266" y="98"/>
                    <a:pt x="266" y="98"/>
                  </a:cubicBezTo>
                  <a:cubicBezTo>
                    <a:pt x="266" y="40"/>
                    <a:pt x="266" y="40"/>
                    <a:pt x="266" y="40"/>
                  </a:cubicBezTo>
                  <a:cubicBezTo>
                    <a:pt x="266" y="26"/>
                    <a:pt x="255" y="15"/>
                    <a:pt x="242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26" y="15"/>
                    <a:pt x="15" y="26"/>
                    <a:pt x="15" y="40"/>
                  </a:cubicBezTo>
                  <a:cubicBezTo>
                    <a:pt x="15" y="425"/>
                    <a:pt x="15" y="425"/>
                    <a:pt x="15" y="425"/>
                  </a:cubicBezTo>
                  <a:cubicBezTo>
                    <a:pt x="15" y="438"/>
                    <a:pt x="26" y="449"/>
                    <a:pt x="40" y="449"/>
                  </a:cubicBezTo>
                  <a:cubicBezTo>
                    <a:pt x="242" y="449"/>
                    <a:pt x="242" y="449"/>
                    <a:pt x="242" y="449"/>
                  </a:cubicBezTo>
                  <a:cubicBezTo>
                    <a:pt x="255" y="449"/>
                    <a:pt x="266" y="438"/>
                    <a:pt x="266" y="425"/>
                  </a:cubicBezTo>
                  <a:cubicBezTo>
                    <a:pt x="266" y="324"/>
                    <a:pt x="266" y="324"/>
                    <a:pt x="266" y="324"/>
                  </a:cubicBezTo>
                  <a:cubicBezTo>
                    <a:pt x="282" y="324"/>
                    <a:pt x="282" y="324"/>
                    <a:pt x="282" y="324"/>
                  </a:cubicBezTo>
                  <a:cubicBezTo>
                    <a:pt x="282" y="425"/>
                    <a:pt x="282" y="425"/>
                    <a:pt x="282" y="425"/>
                  </a:cubicBezTo>
                  <a:cubicBezTo>
                    <a:pt x="282" y="447"/>
                    <a:pt x="264" y="464"/>
                    <a:pt x="242" y="4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65" name="Freeform 1931"/>
            <p:cNvSpPr>
              <a:spLocks/>
            </p:cNvSpPr>
            <p:nvPr/>
          </p:nvSpPr>
          <p:spPr bwMode="auto">
            <a:xfrm>
              <a:off x="7466829" y="2134223"/>
              <a:ext cx="63500" cy="88900"/>
            </a:xfrm>
            <a:custGeom>
              <a:avLst/>
              <a:gdLst>
                <a:gd name="T0" fmla="*/ 46 w 76"/>
                <a:gd name="T1" fmla="*/ 108 h 108"/>
                <a:gd name="T2" fmla="*/ 30 w 76"/>
                <a:gd name="T3" fmla="*/ 108 h 108"/>
                <a:gd name="T4" fmla="*/ 9 w 76"/>
                <a:gd name="T5" fmla="*/ 99 h 108"/>
                <a:gd name="T6" fmla="*/ 0 w 76"/>
                <a:gd name="T7" fmla="*/ 77 h 108"/>
                <a:gd name="T8" fmla="*/ 15 w 76"/>
                <a:gd name="T9" fmla="*/ 77 h 108"/>
                <a:gd name="T10" fmla="*/ 20 w 76"/>
                <a:gd name="T11" fmla="*/ 88 h 108"/>
                <a:gd name="T12" fmla="*/ 30 w 76"/>
                <a:gd name="T13" fmla="*/ 92 h 108"/>
                <a:gd name="T14" fmla="*/ 46 w 76"/>
                <a:gd name="T15" fmla="*/ 92 h 108"/>
                <a:gd name="T16" fmla="*/ 56 w 76"/>
                <a:gd name="T17" fmla="*/ 88 h 108"/>
                <a:gd name="T18" fmla="*/ 61 w 76"/>
                <a:gd name="T19" fmla="*/ 77 h 108"/>
                <a:gd name="T20" fmla="*/ 56 w 76"/>
                <a:gd name="T21" fmla="*/ 66 h 108"/>
                <a:gd name="T22" fmla="*/ 46 w 76"/>
                <a:gd name="T23" fmla="*/ 62 h 108"/>
                <a:gd name="T24" fmla="*/ 30 w 76"/>
                <a:gd name="T25" fmla="*/ 62 h 108"/>
                <a:gd name="T26" fmla="*/ 9 w 76"/>
                <a:gd name="T27" fmla="*/ 53 h 108"/>
                <a:gd name="T28" fmla="*/ 0 w 76"/>
                <a:gd name="T29" fmla="*/ 31 h 108"/>
                <a:gd name="T30" fmla="*/ 9 w 76"/>
                <a:gd name="T31" fmla="*/ 9 h 108"/>
                <a:gd name="T32" fmla="*/ 30 w 76"/>
                <a:gd name="T33" fmla="*/ 0 h 108"/>
                <a:gd name="T34" fmla="*/ 46 w 76"/>
                <a:gd name="T35" fmla="*/ 0 h 108"/>
                <a:gd name="T36" fmla="*/ 67 w 76"/>
                <a:gd name="T37" fmla="*/ 9 h 108"/>
                <a:gd name="T38" fmla="*/ 76 w 76"/>
                <a:gd name="T39" fmla="*/ 31 h 108"/>
                <a:gd name="T40" fmla="*/ 61 w 76"/>
                <a:gd name="T41" fmla="*/ 31 h 108"/>
                <a:gd name="T42" fmla="*/ 56 w 76"/>
                <a:gd name="T43" fmla="*/ 20 h 108"/>
                <a:gd name="T44" fmla="*/ 46 w 76"/>
                <a:gd name="T45" fmla="*/ 16 h 108"/>
                <a:gd name="T46" fmla="*/ 30 w 76"/>
                <a:gd name="T47" fmla="*/ 16 h 108"/>
                <a:gd name="T48" fmla="*/ 20 w 76"/>
                <a:gd name="T49" fmla="*/ 20 h 108"/>
                <a:gd name="T50" fmla="*/ 15 w 76"/>
                <a:gd name="T51" fmla="*/ 31 h 108"/>
                <a:gd name="T52" fmla="*/ 20 w 76"/>
                <a:gd name="T53" fmla="*/ 42 h 108"/>
                <a:gd name="T54" fmla="*/ 30 w 76"/>
                <a:gd name="T55" fmla="*/ 46 h 108"/>
                <a:gd name="T56" fmla="*/ 46 w 76"/>
                <a:gd name="T57" fmla="*/ 46 h 108"/>
                <a:gd name="T58" fmla="*/ 67 w 76"/>
                <a:gd name="T59" fmla="*/ 55 h 108"/>
                <a:gd name="T60" fmla="*/ 76 w 76"/>
                <a:gd name="T61" fmla="*/ 77 h 108"/>
                <a:gd name="T62" fmla="*/ 67 w 76"/>
                <a:gd name="T63" fmla="*/ 99 h 108"/>
                <a:gd name="T64" fmla="*/ 46 w 76"/>
                <a:gd name="T6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108">
                  <a:moveTo>
                    <a:pt x="46" y="108"/>
                  </a:moveTo>
                  <a:cubicBezTo>
                    <a:pt x="30" y="108"/>
                    <a:pt x="30" y="108"/>
                    <a:pt x="30" y="108"/>
                  </a:cubicBezTo>
                  <a:cubicBezTo>
                    <a:pt x="22" y="108"/>
                    <a:pt x="14" y="104"/>
                    <a:pt x="9" y="99"/>
                  </a:cubicBezTo>
                  <a:cubicBezTo>
                    <a:pt x="3" y="93"/>
                    <a:pt x="0" y="85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81"/>
                    <a:pt x="17" y="85"/>
                    <a:pt x="20" y="88"/>
                  </a:cubicBezTo>
                  <a:cubicBezTo>
                    <a:pt x="23" y="91"/>
                    <a:pt x="26" y="92"/>
                    <a:pt x="30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50" y="92"/>
                    <a:pt x="54" y="91"/>
                    <a:pt x="56" y="88"/>
                  </a:cubicBezTo>
                  <a:cubicBezTo>
                    <a:pt x="59" y="85"/>
                    <a:pt x="61" y="81"/>
                    <a:pt x="61" y="77"/>
                  </a:cubicBezTo>
                  <a:cubicBezTo>
                    <a:pt x="61" y="73"/>
                    <a:pt x="59" y="69"/>
                    <a:pt x="56" y="66"/>
                  </a:cubicBezTo>
                  <a:cubicBezTo>
                    <a:pt x="54" y="63"/>
                    <a:pt x="50" y="62"/>
                    <a:pt x="46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2" y="62"/>
                    <a:pt x="14" y="59"/>
                    <a:pt x="9" y="53"/>
                  </a:cubicBezTo>
                  <a:cubicBezTo>
                    <a:pt x="3" y="47"/>
                    <a:pt x="0" y="39"/>
                    <a:pt x="0" y="31"/>
                  </a:cubicBezTo>
                  <a:cubicBezTo>
                    <a:pt x="0" y="23"/>
                    <a:pt x="3" y="15"/>
                    <a:pt x="9" y="9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4" y="0"/>
                    <a:pt x="62" y="4"/>
                    <a:pt x="67" y="9"/>
                  </a:cubicBezTo>
                  <a:cubicBezTo>
                    <a:pt x="73" y="15"/>
                    <a:pt x="76" y="23"/>
                    <a:pt x="76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27"/>
                    <a:pt x="59" y="23"/>
                    <a:pt x="56" y="20"/>
                  </a:cubicBezTo>
                  <a:cubicBezTo>
                    <a:pt x="54" y="18"/>
                    <a:pt x="50" y="16"/>
                    <a:pt x="46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6" y="16"/>
                    <a:pt x="23" y="18"/>
                    <a:pt x="20" y="20"/>
                  </a:cubicBezTo>
                  <a:cubicBezTo>
                    <a:pt x="17" y="23"/>
                    <a:pt x="15" y="27"/>
                    <a:pt x="15" y="31"/>
                  </a:cubicBezTo>
                  <a:cubicBezTo>
                    <a:pt x="15" y="35"/>
                    <a:pt x="17" y="39"/>
                    <a:pt x="20" y="42"/>
                  </a:cubicBezTo>
                  <a:cubicBezTo>
                    <a:pt x="23" y="45"/>
                    <a:pt x="26" y="46"/>
                    <a:pt x="30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46"/>
                    <a:pt x="62" y="50"/>
                    <a:pt x="67" y="55"/>
                  </a:cubicBezTo>
                  <a:cubicBezTo>
                    <a:pt x="73" y="61"/>
                    <a:pt x="76" y="69"/>
                    <a:pt x="76" y="77"/>
                  </a:cubicBezTo>
                  <a:cubicBezTo>
                    <a:pt x="76" y="85"/>
                    <a:pt x="73" y="93"/>
                    <a:pt x="67" y="99"/>
                  </a:cubicBezTo>
                  <a:cubicBezTo>
                    <a:pt x="62" y="104"/>
                    <a:pt x="54" y="108"/>
                    <a:pt x="46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66" name="Rectangle 1932"/>
            <p:cNvSpPr>
              <a:spLocks noChangeArrowheads="1"/>
            </p:cNvSpPr>
            <p:nvPr/>
          </p:nvSpPr>
          <p:spPr bwMode="auto">
            <a:xfrm>
              <a:off x="7492229" y="2121523"/>
              <a:ext cx="14288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67" name="Rectangle 1933"/>
            <p:cNvSpPr>
              <a:spLocks noChangeArrowheads="1"/>
            </p:cNvSpPr>
            <p:nvPr/>
          </p:nvSpPr>
          <p:spPr bwMode="auto">
            <a:xfrm>
              <a:off x="7492229" y="2216773"/>
              <a:ext cx="14288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68" name="Freeform 1934"/>
            <p:cNvSpPr>
              <a:spLocks noEditPoints="1"/>
            </p:cNvSpPr>
            <p:nvPr/>
          </p:nvSpPr>
          <p:spPr bwMode="auto">
            <a:xfrm>
              <a:off x="7398567" y="2077073"/>
              <a:ext cx="201613" cy="204788"/>
            </a:xfrm>
            <a:custGeom>
              <a:avLst/>
              <a:gdLst>
                <a:gd name="T0" fmla="*/ 0 w 242"/>
                <a:gd name="T1" fmla="*/ 245 h 245"/>
                <a:gd name="T2" fmla="*/ 0 w 242"/>
                <a:gd name="T3" fmla="*/ 121 h 245"/>
                <a:gd name="T4" fmla="*/ 121 w 242"/>
                <a:gd name="T5" fmla="*/ 0 h 245"/>
                <a:gd name="T6" fmla="*/ 242 w 242"/>
                <a:gd name="T7" fmla="*/ 121 h 245"/>
                <a:gd name="T8" fmla="*/ 121 w 242"/>
                <a:gd name="T9" fmla="*/ 242 h 245"/>
                <a:gd name="T10" fmla="*/ 121 w 242"/>
                <a:gd name="T11" fmla="*/ 242 h 245"/>
                <a:gd name="T12" fmla="*/ 37 w 242"/>
                <a:gd name="T13" fmla="*/ 208 h 245"/>
                <a:gd name="T14" fmla="*/ 0 w 242"/>
                <a:gd name="T15" fmla="*/ 245 h 245"/>
                <a:gd name="T16" fmla="*/ 37 w 242"/>
                <a:gd name="T17" fmla="*/ 185 h 245"/>
                <a:gd name="T18" fmla="*/ 42 w 242"/>
                <a:gd name="T19" fmla="*/ 192 h 245"/>
                <a:gd name="T20" fmla="*/ 121 w 242"/>
                <a:gd name="T21" fmla="*/ 227 h 245"/>
                <a:gd name="T22" fmla="*/ 227 w 242"/>
                <a:gd name="T23" fmla="*/ 121 h 245"/>
                <a:gd name="T24" fmla="*/ 121 w 242"/>
                <a:gd name="T25" fmla="*/ 16 h 245"/>
                <a:gd name="T26" fmla="*/ 15 w 242"/>
                <a:gd name="T27" fmla="*/ 121 h 245"/>
                <a:gd name="T28" fmla="*/ 15 w 242"/>
                <a:gd name="T29" fmla="*/ 207 h 245"/>
                <a:gd name="T30" fmla="*/ 37 w 242"/>
                <a:gd name="T31" fmla="*/ 18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45">
                  <a:moveTo>
                    <a:pt x="0" y="245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54"/>
                    <a:pt x="54" y="0"/>
                    <a:pt x="121" y="0"/>
                  </a:cubicBezTo>
                  <a:cubicBezTo>
                    <a:pt x="188" y="0"/>
                    <a:pt x="242" y="54"/>
                    <a:pt x="242" y="121"/>
                  </a:cubicBezTo>
                  <a:cubicBezTo>
                    <a:pt x="242" y="188"/>
                    <a:pt x="188" y="242"/>
                    <a:pt x="121" y="242"/>
                  </a:cubicBezTo>
                  <a:cubicBezTo>
                    <a:pt x="121" y="242"/>
                    <a:pt x="121" y="242"/>
                    <a:pt x="121" y="242"/>
                  </a:cubicBezTo>
                  <a:cubicBezTo>
                    <a:pt x="89" y="242"/>
                    <a:pt x="59" y="230"/>
                    <a:pt x="37" y="208"/>
                  </a:cubicBezTo>
                  <a:lnTo>
                    <a:pt x="0" y="245"/>
                  </a:lnTo>
                  <a:close/>
                  <a:moveTo>
                    <a:pt x="37" y="185"/>
                  </a:moveTo>
                  <a:cubicBezTo>
                    <a:pt x="42" y="192"/>
                    <a:pt x="42" y="192"/>
                    <a:pt x="42" y="192"/>
                  </a:cubicBezTo>
                  <a:cubicBezTo>
                    <a:pt x="62" y="214"/>
                    <a:pt x="91" y="227"/>
                    <a:pt x="121" y="227"/>
                  </a:cubicBezTo>
                  <a:cubicBezTo>
                    <a:pt x="179" y="227"/>
                    <a:pt x="227" y="179"/>
                    <a:pt x="227" y="121"/>
                  </a:cubicBezTo>
                  <a:cubicBezTo>
                    <a:pt x="227" y="63"/>
                    <a:pt x="179" y="16"/>
                    <a:pt x="121" y="16"/>
                  </a:cubicBezTo>
                  <a:cubicBezTo>
                    <a:pt x="63" y="16"/>
                    <a:pt x="15" y="63"/>
                    <a:pt x="15" y="121"/>
                  </a:cubicBezTo>
                  <a:cubicBezTo>
                    <a:pt x="15" y="207"/>
                    <a:pt x="15" y="207"/>
                    <a:pt x="15" y="207"/>
                  </a:cubicBezTo>
                  <a:lnTo>
                    <a:pt x="37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0" name="Группа 3909"/>
          <p:cNvGrpSpPr/>
          <p:nvPr/>
        </p:nvGrpSpPr>
        <p:grpSpPr>
          <a:xfrm>
            <a:off x="7951029" y="2381003"/>
            <a:ext cx="285751" cy="285750"/>
            <a:chOff x="9105129" y="2008811"/>
            <a:chExt cx="381001" cy="381000"/>
          </a:xfrm>
          <a:solidFill>
            <a:schemeClr val="accent1"/>
          </a:solidFill>
        </p:grpSpPr>
        <p:sp>
          <p:nvSpPr>
            <p:cNvPr id="1977" name="Freeform 1943"/>
            <p:cNvSpPr>
              <a:spLocks noEditPoints="1"/>
            </p:cNvSpPr>
            <p:nvPr/>
          </p:nvSpPr>
          <p:spPr bwMode="auto">
            <a:xfrm>
              <a:off x="9170217" y="2073898"/>
              <a:ext cx="193675" cy="195263"/>
            </a:xfrm>
            <a:custGeom>
              <a:avLst/>
              <a:gdLst>
                <a:gd name="T0" fmla="*/ 116 w 233"/>
                <a:gd name="T1" fmla="*/ 233 h 233"/>
                <a:gd name="T2" fmla="*/ 0 w 233"/>
                <a:gd name="T3" fmla="*/ 116 h 233"/>
                <a:gd name="T4" fmla="*/ 116 w 233"/>
                <a:gd name="T5" fmla="*/ 0 h 233"/>
                <a:gd name="T6" fmla="*/ 233 w 233"/>
                <a:gd name="T7" fmla="*/ 116 h 233"/>
                <a:gd name="T8" fmla="*/ 116 w 233"/>
                <a:gd name="T9" fmla="*/ 233 h 233"/>
                <a:gd name="T10" fmla="*/ 116 w 233"/>
                <a:gd name="T11" fmla="*/ 15 h 233"/>
                <a:gd name="T12" fmla="*/ 15 w 233"/>
                <a:gd name="T13" fmla="*/ 116 h 233"/>
                <a:gd name="T14" fmla="*/ 116 w 233"/>
                <a:gd name="T15" fmla="*/ 217 h 233"/>
                <a:gd name="T16" fmla="*/ 217 w 233"/>
                <a:gd name="T17" fmla="*/ 116 h 233"/>
                <a:gd name="T18" fmla="*/ 116 w 233"/>
                <a:gd name="T19" fmla="*/ 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233"/>
                  </a:moveTo>
                  <a:cubicBezTo>
                    <a:pt x="52" y="233"/>
                    <a:pt x="0" y="181"/>
                    <a:pt x="0" y="116"/>
                  </a:cubicBezTo>
                  <a:cubicBezTo>
                    <a:pt x="0" y="52"/>
                    <a:pt x="52" y="0"/>
                    <a:pt x="116" y="0"/>
                  </a:cubicBezTo>
                  <a:cubicBezTo>
                    <a:pt x="180" y="0"/>
                    <a:pt x="233" y="52"/>
                    <a:pt x="233" y="116"/>
                  </a:cubicBezTo>
                  <a:cubicBezTo>
                    <a:pt x="233" y="181"/>
                    <a:pt x="180" y="233"/>
                    <a:pt x="116" y="233"/>
                  </a:cubicBezTo>
                  <a:close/>
                  <a:moveTo>
                    <a:pt x="116" y="15"/>
                  </a:moveTo>
                  <a:cubicBezTo>
                    <a:pt x="60" y="15"/>
                    <a:pt x="15" y="61"/>
                    <a:pt x="15" y="116"/>
                  </a:cubicBezTo>
                  <a:cubicBezTo>
                    <a:pt x="15" y="172"/>
                    <a:pt x="60" y="217"/>
                    <a:pt x="116" y="217"/>
                  </a:cubicBezTo>
                  <a:cubicBezTo>
                    <a:pt x="172" y="217"/>
                    <a:pt x="217" y="172"/>
                    <a:pt x="217" y="116"/>
                  </a:cubicBezTo>
                  <a:cubicBezTo>
                    <a:pt x="217" y="61"/>
                    <a:pt x="172" y="15"/>
                    <a:pt x="11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78" name="Freeform 1944"/>
            <p:cNvSpPr>
              <a:spLocks/>
            </p:cNvSpPr>
            <p:nvPr/>
          </p:nvSpPr>
          <p:spPr bwMode="auto">
            <a:xfrm>
              <a:off x="9194029" y="2119936"/>
              <a:ext cx="30163" cy="50800"/>
            </a:xfrm>
            <a:custGeom>
              <a:avLst/>
              <a:gdLst>
                <a:gd name="T0" fmla="*/ 15 w 36"/>
                <a:gd name="T1" fmla="*/ 61 h 61"/>
                <a:gd name="T2" fmla="*/ 0 w 36"/>
                <a:gd name="T3" fmla="*/ 61 h 61"/>
                <a:gd name="T4" fmla="*/ 25 w 36"/>
                <a:gd name="T5" fmla="*/ 0 h 61"/>
                <a:gd name="T6" fmla="*/ 36 w 36"/>
                <a:gd name="T7" fmla="*/ 11 h 61"/>
                <a:gd name="T8" fmla="*/ 15 w 36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61">
                  <a:moveTo>
                    <a:pt x="15" y="61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38"/>
                    <a:pt x="9" y="16"/>
                    <a:pt x="25" y="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23" y="24"/>
                    <a:pt x="15" y="42"/>
                    <a:pt x="1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79" name="Freeform 1945"/>
            <p:cNvSpPr>
              <a:spLocks/>
            </p:cNvSpPr>
            <p:nvPr/>
          </p:nvSpPr>
          <p:spPr bwMode="auto">
            <a:xfrm>
              <a:off x="9238479" y="2131048"/>
              <a:ext cx="57150" cy="79375"/>
            </a:xfrm>
            <a:custGeom>
              <a:avLst/>
              <a:gdLst>
                <a:gd name="T0" fmla="*/ 41 w 69"/>
                <a:gd name="T1" fmla="*/ 96 h 96"/>
                <a:gd name="T2" fmla="*/ 27 w 69"/>
                <a:gd name="T3" fmla="*/ 96 h 96"/>
                <a:gd name="T4" fmla="*/ 8 w 69"/>
                <a:gd name="T5" fmla="*/ 88 h 96"/>
                <a:gd name="T6" fmla="*/ 0 w 69"/>
                <a:gd name="T7" fmla="*/ 69 h 96"/>
                <a:gd name="T8" fmla="*/ 15 w 69"/>
                <a:gd name="T9" fmla="*/ 69 h 96"/>
                <a:gd name="T10" fmla="*/ 19 w 69"/>
                <a:gd name="T11" fmla="*/ 77 h 96"/>
                <a:gd name="T12" fmla="*/ 27 w 69"/>
                <a:gd name="T13" fmla="*/ 81 h 96"/>
                <a:gd name="T14" fmla="*/ 41 w 69"/>
                <a:gd name="T15" fmla="*/ 81 h 96"/>
                <a:gd name="T16" fmla="*/ 50 w 69"/>
                <a:gd name="T17" fmla="*/ 77 h 96"/>
                <a:gd name="T18" fmla="*/ 53 w 69"/>
                <a:gd name="T19" fmla="*/ 69 h 96"/>
                <a:gd name="T20" fmla="*/ 50 w 69"/>
                <a:gd name="T21" fmla="*/ 60 h 96"/>
                <a:gd name="T22" fmla="*/ 41 w 69"/>
                <a:gd name="T23" fmla="*/ 56 h 96"/>
                <a:gd name="T24" fmla="*/ 27 w 69"/>
                <a:gd name="T25" fmla="*/ 56 h 96"/>
                <a:gd name="T26" fmla="*/ 8 w 69"/>
                <a:gd name="T27" fmla="*/ 48 h 96"/>
                <a:gd name="T28" fmla="*/ 0 w 69"/>
                <a:gd name="T29" fmla="*/ 28 h 96"/>
                <a:gd name="T30" fmla="*/ 8 w 69"/>
                <a:gd name="T31" fmla="*/ 9 h 96"/>
                <a:gd name="T32" fmla="*/ 27 w 69"/>
                <a:gd name="T33" fmla="*/ 0 h 96"/>
                <a:gd name="T34" fmla="*/ 41 w 69"/>
                <a:gd name="T35" fmla="*/ 0 h 96"/>
                <a:gd name="T36" fmla="*/ 60 w 69"/>
                <a:gd name="T37" fmla="*/ 9 h 96"/>
                <a:gd name="T38" fmla="*/ 69 w 69"/>
                <a:gd name="T39" fmla="*/ 28 h 96"/>
                <a:gd name="T40" fmla="*/ 53 w 69"/>
                <a:gd name="T41" fmla="*/ 28 h 96"/>
                <a:gd name="T42" fmla="*/ 50 w 69"/>
                <a:gd name="T43" fmla="*/ 20 h 96"/>
                <a:gd name="T44" fmla="*/ 41 w 69"/>
                <a:gd name="T45" fmla="*/ 16 h 96"/>
                <a:gd name="T46" fmla="*/ 27 w 69"/>
                <a:gd name="T47" fmla="*/ 16 h 96"/>
                <a:gd name="T48" fmla="*/ 19 w 69"/>
                <a:gd name="T49" fmla="*/ 20 h 96"/>
                <a:gd name="T50" fmla="*/ 15 w 69"/>
                <a:gd name="T51" fmla="*/ 28 h 96"/>
                <a:gd name="T52" fmla="*/ 19 w 69"/>
                <a:gd name="T53" fmla="*/ 37 h 96"/>
                <a:gd name="T54" fmla="*/ 27 w 69"/>
                <a:gd name="T55" fmla="*/ 41 h 96"/>
                <a:gd name="T56" fmla="*/ 41 w 69"/>
                <a:gd name="T57" fmla="*/ 41 h 96"/>
                <a:gd name="T58" fmla="*/ 61 w 69"/>
                <a:gd name="T59" fmla="*/ 49 h 96"/>
                <a:gd name="T60" fmla="*/ 69 w 69"/>
                <a:gd name="T61" fmla="*/ 69 h 96"/>
                <a:gd name="T62" fmla="*/ 61 w 69"/>
                <a:gd name="T63" fmla="*/ 88 h 96"/>
                <a:gd name="T64" fmla="*/ 41 w 69"/>
                <a:gd name="T6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96">
                  <a:moveTo>
                    <a:pt x="41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0" y="96"/>
                    <a:pt x="13" y="93"/>
                    <a:pt x="8" y="88"/>
                  </a:cubicBezTo>
                  <a:cubicBezTo>
                    <a:pt x="2" y="83"/>
                    <a:pt x="0" y="76"/>
                    <a:pt x="0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2"/>
                    <a:pt x="16" y="75"/>
                    <a:pt x="19" y="77"/>
                  </a:cubicBezTo>
                  <a:cubicBezTo>
                    <a:pt x="21" y="80"/>
                    <a:pt x="24" y="81"/>
                    <a:pt x="27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4" y="81"/>
                    <a:pt x="47" y="80"/>
                    <a:pt x="50" y="77"/>
                  </a:cubicBezTo>
                  <a:cubicBezTo>
                    <a:pt x="52" y="75"/>
                    <a:pt x="53" y="72"/>
                    <a:pt x="53" y="69"/>
                  </a:cubicBezTo>
                  <a:cubicBezTo>
                    <a:pt x="53" y="65"/>
                    <a:pt x="52" y="62"/>
                    <a:pt x="50" y="60"/>
                  </a:cubicBezTo>
                  <a:cubicBezTo>
                    <a:pt x="47" y="57"/>
                    <a:pt x="44" y="56"/>
                    <a:pt x="41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56"/>
                    <a:pt x="13" y="53"/>
                    <a:pt x="8" y="48"/>
                  </a:cubicBezTo>
                  <a:cubicBezTo>
                    <a:pt x="2" y="43"/>
                    <a:pt x="0" y="36"/>
                    <a:pt x="0" y="28"/>
                  </a:cubicBezTo>
                  <a:cubicBezTo>
                    <a:pt x="0" y="21"/>
                    <a:pt x="2" y="14"/>
                    <a:pt x="8" y="9"/>
                  </a:cubicBezTo>
                  <a:cubicBezTo>
                    <a:pt x="13" y="3"/>
                    <a:pt x="20" y="0"/>
                    <a:pt x="2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8" y="0"/>
                    <a:pt x="55" y="3"/>
                    <a:pt x="60" y="9"/>
                  </a:cubicBezTo>
                  <a:cubicBezTo>
                    <a:pt x="66" y="14"/>
                    <a:pt x="69" y="21"/>
                    <a:pt x="69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5"/>
                    <a:pt x="52" y="22"/>
                    <a:pt x="50" y="20"/>
                  </a:cubicBezTo>
                  <a:cubicBezTo>
                    <a:pt x="47" y="17"/>
                    <a:pt x="44" y="16"/>
                    <a:pt x="41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4" y="16"/>
                    <a:pt x="21" y="17"/>
                    <a:pt x="19" y="20"/>
                  </a:cubicBezTo>
                  <a:cubicBezTo>
                    <a:pt x="16" y="22"/>
                    <a:pt x="15" y="25"/>
                    <a:pt x="15" y="28"/>
                  </a:cubicBezTo>
                  <a:cubicBezTo>
                    <a:pt x="15" y="32"/>
                    <a:pt x="16" y="35"/>
                    <a:pt x="19" y="37"/>
                  </a:cubicBezTo>
                  <a:cubicBezTo>
                    <a:pt x="21" y="39"/>
                    <a:pt x="24" y="41"/>
                    <a:pt x="27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8" y="41"/>
                    <a:pt x="55" y="44"/>
                    <a:pt x="61" y="49"/>
                  </a:cubicBezTo>
                  <a:cubicBezTo>
                    <a:pt x="66" y="54"/>
                    <a:pt x="69" y="61"/>
                    <a:pt x="69" y="69"/>
                  </a:cubicBezTo>
                  <a:cubicBezTo>
                    <a:pt x="69" y="76"/>
                    <a:pt x="66" y="83"/>
                    <a:pt x="61" y="88"/>
                  </a:cubicBezTo>
                  <a:cubicBezTo>
                    <a:pt x="55" y="93"/>
                    <a:pt x="48" y="96"/>
                    <a:pt x="41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0" name="Rectangle 1946"/>
            <p:cNvSpPr>
              <a:spLocks noChangeArrowheads="1"/>
            </p:cNvSpPr>
            <p:nvPr/>
          </p:nvSpPr>
          <p:spPr bwMode="auto">
            <a:xfrm>
              <a:off x="9260704" y="2121523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1" name="Rectangle 1947"/>
            <p:cNvSpPr>
              <a:spLocks noChangeArrowheads="1"/>
            </p:cNvSpPr>
            <p:nvPr/>
          </p:nvSpPr>
          <p:spPr bwMode="auto">
            <a:xfrm>
              <a:off x="9260704" y="2205661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2" name="Freeform 1948"/>
            <p:cNvSpPr>
              <a:spLocks noEditPoints="1"/>
            </p:cNvSpPr>
            <p:nvPr/>
          </p:nvSpPr>
          <p:spPr bwMode="auto">
            <a:xfrm>
              <a:off x="9144817" y="2048498"/>
              <a:ext cx="244475" cy="244475"/>
            </a:xfrm>
            <a:custGeom>
              <a:avLst/>
              <a:gdLst>
                <a:gd name="T0" fmla="*/ 147 w 294"/>
                <a:gd name="T1" fmla="*/ 294 h 294"/>
                <a:gd name="T2" fmla="*/ 43 w 294"/>
                <a:gd name="T3" fmla="*/ 251 h 294"/>
                <a:gd name="T4" fmla="*/ 0 w 294"/>
                <a:gd name="T5" fmla="*/ 147 h 294"/>
                <a:gd name="T6" fmla="*/ 43 w 294"/>
                <a:gd name="T7" fmla="*/ 44 h 294"/>
                <a:gd name="T8" fmla="*/ 147 w 294"/>
                <a:gd name="T9" fmla="*/ 0 h 294"/>
                <a:gd name="T10" fmla="*/ 251 w 294"/>
                <a:gd name="T11" fmla="*/ 44 h 294"/>
                <a:gd name="T12" fmla="*/ 294 w 294"/>
                <a:gd name="T13" fmla="*/ 147 h 294"/>
                <a:gd name="T14" fmla="*/ 251 w 294"/>
                <a:gd name="T15" fmla="*/ 251 h 294"/>
                <a:gd name="T16" fmla="*/ 147 w 294"/>
                <a:gd name="T17" fmla="*/ 294 h 294"/>
                <a:gd name="T18" fmla="*/ 147 w 294"/>
                <a:gd name="T19" fmla="*/ 16 h 294"/>
                <a:gd name="T20" fmla="*/ 54 w 294"/>
                <a:gd name="T21" fmla="*/ 55 h 294"/>
                <a:gd name="T22" fmla="*/ 16 w 294"/>
                <a:gd name="T23" fmla="*/ 147 h 294"/>
                <a:gd name="T24" fmla="*/ 54 w 294"/>
                <a:gd name="T25" fmla="*/ 240 h 294"/>
                <a:gd name="T26" fmla="*/ 147 w 294"/>
                <a:gd name="T27" fmla="*/ 279 h 294"/>
                <a:gd name="T28" fmla="*/ 240 w 294"/>
                <a:gd name="T29" fmla="*/ 240 h 294"/>
                <a:gd name="T30" fmla="*/ 279 w 294"/>
                <a:gd name="T31" fmla="*/ 147 h 294"/>
                <a:gd name="T32" fmla="*/ 240 w 294"/>
                <a:gd name="T33" fmla="*/ 55 h 294"/>
                <a:gd name="T34" fmla="*/ 147 w 294"/>
                <a:gd name="T35" fmla="*/ 1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4" h="294">
                  <a:moveTo>
                    <a:pt x="147" y="294"/>
                  </a:moveTo>
                  <a:cubicBezTo>
                    <a:pt x="108" y="294"/>
                    <a:pt x="71" y="279"/>
                    <a:pt x="43" y="251"/>
                  </a:cubicBezTo>
                  <a:cubicBezTo>
                    <a:pt x="15" y="224"/>
                    <a:pt x="0" y="187"/>
                    <a:pt x="0" y="147"/>
                  </a:cubicBezTo>
                  <a:cubicBezTo>
                    <a:pt x="0" y="108"/>
                    <a:pt x="15" y="71"/>
                    <a:pt x="43" y="44"/>
                  </a:cubicBezTo>
                  <a:cubicBezTo>
                    <a:pt x="71" y="16"/>
                    <a:pt x="108" y="0"/>
                    <a:pt x="147" y="0"/>
                  </a:cubicBezTo>
                  <a:cubicBezTo>
                    <a:pt x="186" y="0"/>
                    <a:pt x="223" y="16"/>
                    <a:pt x="251" y="44"/>
                  </a:cubicBezTo>
                  <a:cubicBezTo>
                    <a:pt x="279" y="71"/>
                    <a:pt x="294" y="108"/>
                    <a:pt x="294" y="147"/>
                  </a:cubicBezTo>
                  <a:cubicBezTo>
                    <a:pt x="294" y="187"/>
                    <a:pt x="279" y="224"/>
                    <a:pt x="251" y="251"/>
                  </a:cubicBezTo>
                  <a:cubicBezTo>
                    <a:pt x="223" y="279"/>
                    <a:pt x="186" y="294"/>
                    <a:pt x="147" y="294"/>
                  </a:cubicBezTo>
                  <a:close/>
                  <a:moveTo>
                    <a:pt x="147" y="16"/>
                  </a:moveTo>
                  <a:cubicBezTo>
                    <a:pt x="112" y="16"/>
                    <a:pt x="79" y="30"/>
                    <a:pt x="54" y="55"/>
                  </a:cubicBezTo>
                  <a:cubicBezTo>
                    <a:pt x="29" y="79"/>
                    <a:pt x="16" y="112"/>
                    <a:pt x="16" y="147"/>
                  </a:cubicBezTo>
                  <a:cubicBezTo>
                    <a:pt x="16" y="183"/>
                    <a:pt x="29" y="216"/>
                    <a:pt x="54" y="240"/>
                  </a:cubicBezTo>
                  <a:cubicBezTo>
                    <a:pt x="79" y="265"/>
                    <a:pt x="112" y="279"/>
                    <a:pt x="147" y="279"/>
                  </a:cubicBezTo>
                  <a:cubicBezTo>
                    <a:pt x="182" y="279"/>
                    <a:pt x="215" y="265"/>
                    <a:pt x="240" y="240"/>
                  </a:cubicBezTo>
                  <a:cubicBezTo>
                    <a:pt x="265" y="216"/>
                    <a:pt x="279" y="183"/>
                    <a:pt x="279" y="147"/>
                  </a:cubicBezTo>
                  <a:cubicBezTo>
                    <a:pt x="279" y="112"/>
                    <a:pt x="265" y="79"/>
                    <a:pt x="240" y="55"/>
                  </a:cubicBezTo>
                  <a:cubicBezTo>
                    <a:pt x="215" y="30"/>
                    <a:pt x="182" y="16"/>
                    <a:pt x="14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3" name="Freeform 1949"/>
            <p:cNvSpPr>
              <a:spLocks/>
            </p:cNvSpPr>
            <p:nvPr/>
          </p:nvSpPr>
          <p:spPr bwMode="auto">
            <a:xfrm>
              <a:off x="9344842" y="2248523"/>
              <a:ext cx="33338" cy="34925"/>
            </a:xfrm>
            <a:custGeom>
              <a:avLst/>
              <a:gdLst>
                <a:gd name="T0" fmla="*/ 16 w 21"/>
                <a:gd name="T1" fmla="*/ 22 h 22"/>
                <a:gd name="T2" fmla="*/ 0 w 21"/>
                <a:gd name="T3" fmla="*/ 6 h 22"/>
                <a:gd name="T4" fmla="*/ 6 w 21"/>
                <a:gd name="T5" fmla="*/ 0 h 22"/>
                <a:gd name="T6" fmla="*/ 21 w 21"/>
                <a:gd name="T7" fmla="*/ 16 h 22"/>
                <a:gd name="T8" fmla="*/ 16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6" y="2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21" y="16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4" name="Freeform 1950"/>
            <p:cNvSpPr>
              <a:spLocks noEditPoints="1"/>
            </p:cNvSpPr>
            <p:nvPr/>
          </p:nvSpPr>
          <p:spPr bwMode="auto">
            <a:xfrm>
              <a:off x="9348017" y="2253286"/>
              <a:ext cx="138113" cy="136525"/>
            </a:xfrm>
            <a:custGeom>
              <a:avLst/>
              <a:gdLst>
                <a:gd name="T0" fmla="*/ 129 w 165"/>
                <a:gd name="T1" fmla="*/ 164 h 164"/>
                <a:gd name="T2" fmla="*/ 104 w 165"/>
                <a:gd name="T3" fmla="*/ 154 h 164"/>
                <a:gd name="T4" fmla="*/ 0 w 165"/>
                <a:gd name="T5" fmla="*/ 50 h 164"/>
                <a:gd name="T6" fmla="*/ 51 w 165"/>
                <a:gd name="T7" fmla="*/ 0 h 164"/>
                <a:gd name="T8" fmla="*/ 155 w 165"/>
                <a:gd name="T9" fmla="*/ 104 h 164"/>
                <a:gd name="T10" fmla="*/ 165 w 165"/>
                <a:gd name="T11" fmla="*/ 129 h 164"/>
                <a:gd name="T12" fmla="*/ 155 w 165"/>
                <a:gd name="T13" fmla="*/ 154 h 164"/>
                <a:gd name="T14" fmla="*/ 129 w 165"/>
                <a:gd name="T15" fmla="*/ 164 h 164"/>
                <a:gd name="T16" fmla="*/ 22 w 165"/>
                <a:gd name="T17" fmla="*/ 50 h 164"/>
                <a:gd name="T18" fmla="*/ 115 w 165"/>
                <a:gd name="T19" fmla="*/ 143 h 164"/>
                <a:gd name="T20" fmla="*/ 129 w 165"/>
                <a:gd name="T21" fmla="*/ 149 h 164"/>
                <a:gd name="T22" fmla="*/ 144 w 165"/>
                <a:gd name="T23" fmla="*/ 143 h 164"/>
                <a:gd name="T24" fmla="*/ 150 w 165"/>
                <a:gd name="T25" fmla="*/ 129 h 164"/>
                <a:gd name="T26" fmla="*/ 144 w 165"/>
                <a:gd name="T27" fmla="*/ 115 h 164"/>
                <a:gd name="T28" fmla="*/ 51 w 165"/>
                <a:gd name="T29" fmla="*/ 22 h 164"/>
                <a:gd name="T30" fmla="*/ 22 w 165"/>
                <a:gd name="T31" fmla="*/ 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164">
                  <a:moveTo>
                    <a:pt x="129" y="164"/>
                  </a:moveTo>
                  <a:cubicBezTo>
                    <a:pt x="120" y="164"/>
                    <a:pt x="111" y="161"/>
                    <a:pt x="104" y="15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61" y="110"/>
                    <a:pt x="165" y="119"/>
                    <a:pt x="165" y="129"/>
                  </a:cubicBezTo>
                  <a:cubicBezTo>
                    <a:pt x="165" y="138"/>
                    <a:pt x="161" y="147"/>
                    <a:pt x="155" y="154"/>
                  </a:cubicBezTo>
                  <a:cubicBezTo>
                    <a:pt x="148" y="161"/>
                    <a:pt x="139" y="164"/>
                    <a:pt x="129" y="164"/>
                  </a:cubicBezTo>
                  <a:close/>
                  <a:moveTo>
                    <a:pt x="22" y="50"/>
                  </a:moveTo>
                  <a:cubicBezTo>
                    <a:pt x="115" y="143"/>
                    <a:pt x="115" y="143"/>
                    <a:pt x="115" y="143"/>
                  </a:cubicBezTo>
                  <a:cubicBezTo>
                    <a:pt x="119" y="147"/>
                    <a:pt x="124" y="149"/>
                    <a:pt x="129" y="149"/>
                  </a:cubicBezTo>
                  <a:cubicBezTo>
                    <a:pt x="135" y="149"/>
                    <a:pt x="140" y="147"/>
                    <a:pt x="144" y="143"/>
                  </a:cubicBezTo>
                  <a:cubicBezTo>
                    <a:pt x="147" y="139"/>
                    <a:pt x="150" y="134"/>
                    <a:pt x="150" y="129"/>
                  </a:cubicBezTo>
                  <a:cubicBezTo>
                    <a:pt x="150" y="123"/>
                    <a:pt x="147" y="118"/>
                    <a:pt x="144" y="115"/>
                  </a:cubicBezTo>
                  <a:cubicBezTo>
                    <a:pt x="51" y="22"/>
                    <a:pt x="51" y="22"/>
                    <a:pt x="51" y="22"/>
                  </a:cubicBezTo>
                  <a:lnTo>
                    <a:pt x="2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5" name="Freeform 1951"/>
            <p:cNvSpPr>
              <a:spLocks/>
            </p:cNvSpPr>
            <p:nvPr/>
          </p:nvSpPr>
          <p:spPr bwMode="auto">
            <a:xfrm>
              <a:off x="9147992" y="2051673"/>
              <a:ext cx="25400" cy="25400"/>
            </a:xfrm>
            <a:custGeom>
              <a:avLst/>
              <a:gdLst>
                <a:gd name="T0" fmla="*/ 11 w 16"/>
                <a:gd name="T1" fmla="*/ 16 h 16"/>
                <a:gd name="T2" fmla="*/ 0 w 16"/>
                <a:gd name="T3" fmla="*/ 6 h 16"/>
                <a:gd name="T4" fmla="*/ 6 w 16"/>
                <a:gd name="T5" fmla="*/ 0 h 16"/>
                <a:gd name="T6" fmla="*/ 16 w 16"/>
                <a:gd name="T7" fmla="*/ 11 h 16"/>
                <a:gd name="T8" fmla="*/ 11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1" y="1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6" y="11"/>
                  </a:lnTo>
                  <a:lnTo>
                    <a:pt x="1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6" name="Freeform 1952"/>
            <p:cNvSpPr>
              <a:spLocks/>
            </p:cNvSpPr>
            <p:nvPr/>
          </p:nvSpPr>
          <p:spPr bwMode="auto">
            <a:xfrm>
              <a:off x="9198792" y="2018336"/>
              <a:ext cx="20638" cy="26988"/>
            </a:xfrm>
            <a:custGeom>
              <a:avLst/>
              <a:gdLst>
                <a:gd name="T0" fmla="*/ 6 w 13"/>
                <a:gd name="T1" fmla="*/ 17 h 17"/>
                <a:gd name="T2" fmla="*/ 0 w 13"/>
                <a:gd name="T3" fmla="*/ 3 h 17"/>
                <a:gd name="T4" fmla="*/ 8 w 13"/>
                <a:gd name="T5" fmla="*/ 0 h 17"/>
                <a:gd name="T6" fmla="*/ 13 w 13"/>
                <a:gd name="T7" fmla="*/ 14 h 17"/>
                <a:gd name="T8" fmla="*/ 6 w 1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6" y="17"/>
                  </a:moveTo>
                  <a:lnTo>
                    <a:pt x="0" y="3"/>
                  </a:lnTo>
                  <a:lnTo>
                    <a:pt x="8" y="0"/>
                  </a:lnTo>
                  <a:lnTo>
                    <a:pt x="13" y="14"/>
                  </a:lnTo>
                  <a:lnTo>
                    <a:pt x="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7" name="Rectangle 1953"/>
            <p:cNvSpPr>
              <a:spLocks noChangeArrowheads="1"/>
            </p:cNvSpPr>
            <p:nvPr/>
          </p:nvSpPr>
          <p:spPr bwMode="auto">
            <a:xfrm>
              <a:off x="9260704" y="2008811"/>
              <a:ext cx="1270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8" name="Freeform 1954"/>
            <p:cNvSpPr>
              <a:spLocks/>
            </p:cNvSpPr>
            <p:nvPr/>
          </p:nvSpPr>
          <p:spPr bwMode="auto">
            <a:xfrm>
              <a:off x="9314679" y="2018336"/>
              <a:ext cx="20638" cy="26988"/>
            </a:xfrm>
            <a:custGeom>
              <a:avLst/>
              <a:gdLst>
                <a:gd name="T0" fmla="*/ 7 w 13"/>
                <a:gd name="T1" fmla="*/ 17 h 17"/>
                <a:gd name="T2" fmla="*/ 0 w 13"/>
                <a:gd name="T3" fmla="*/ 14 h 17"/>
                <a:gd name="T4" fmla="*/ 6 w 13"/>
                <a:gd name="T5" fmla="*/ 0 h 17"/>
                <a:gd name="T6" fmla="*/ 13 w 13"/>
                <a:gd name="T7" fmla="*/ 3 h 17"/>
                <a:gd name="T8" fmla="*/ 7 w 1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7" y="17"/>
                  </a:moveTo>
                  <a:lnTo>
                    <a:pt x="0" y="14"/>
                  </a:lnTo>
                  <a:lnTo>
                    <a:pt x="6" y="0"/>
                  </a:lnTo>
                  <a:lnTo>
                    <a:pt x="13" y="3"/>
                  </a:lnTo>
                  <a:lnTo>
                    <a:pt x="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9" name="Freeform 1955"/>
            <p:cNvSpPr>
              <a:spLocks/>
            </p:cNvSpPr>
            <p:nvPr/>
          </p:nvSpPr>
          <p:spPr bwMode="auto">
            <a:xfrm>
              <a:off x="9360717" y="2051673"/>
              <a:ext cx="25400" cy="25400"/>
            </a:xfrm>
            <a:custGeom>
              <a:avLst/>
              <a:gdLst>
                <a:gd name="T0" fmla="*/ 6 w 16"/>
                <a:gd name="T1" fmla="*/ 16 h 16"/>
                <a:gd name="T2" fmla="*/ 0 w 16"/>
                <a:gd name="T3" fmla="*/ 11 h 16"/>
                <a:gd name="T4" fmla="*/ 10 w 16"/>
                <a:gd name="T5" fmla="*/ 0 h 16"/>
                <a:gd name="T6" fmla="*/ 16 w 16"/>
                <a:gd name="T7" fmla="*/ 6 h 16"/>
                <a:gd name="T8" fmla="*/ 6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6" y="16"/>
                  </a:moveTo>
                  <a:lnTo>
                    <a:pt x="0" y="11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0" name="Freeform 1956"/>
            <p:cNvSpPr>
              <a:spLocks/>
            </p:cNvSpPr>
            <p:nvPr/>
          </p:nvSpPr>
          <p:spPr bwMode="auto">
            <a:xfrm>
              <a:off x="9392467" y="2104061"/>
              <a:ext cx="26988" cy="20638"/>
            </a:xfrm>
            <a:custGeom>
              <a:avLst/>
              <a:gdLst>
                <a:gd name="T0" fmla="*/ 3 w 17"/>
                <a:gd name="T1" fmla="*/ 13 h 13"/>
                <a:gd name="T2" fmla="*/ 0 w 17"/>
                <a:gd name="T3" fmla="*/ 5 h 13"/>
                <a:gd name="T4" fmla="*/ 14 w 17"/>
                <a:gd name="T5" fmla="*/ 0 h 13"/>
                <a:gd name="T6" fmla="*/ 17 w 17"/>
                <a:gd name="T7" fmla="*/ 7 h 13"/>
                <a:gd name="T8" fmla="*/ 3 w 1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3" y="13"/>
                  </a:moveTo>
                  <a:lnTo>
                    <a:pt x="0" y="5"/>
                  </a:lnTo>
                  <a:lnTo>
                    <a:pt x="14" y="0"/>
                  </a:lnTo>
                  <a:lnTo>
                    <a:pt x="17" y="7"/>
                  </a:ln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1" name="Rectangle 1957"/>
            <p:cNvSpPr>
              <a:spLocks noChangeArrowheads="1"/>
            </p:cNvSpPr>
            <p:nvPr/>
          </p:nvSpPr>
          <p:spPr bwMode="auto">
            <a:xfrm>
              <a:off x="9406754" y="2164386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2" name="Freeform 1958"/>
            <p:cNvSpPr>
              <a:spLocks/>
            </p:cNvSpPr>
            <p:nvPr/>
          </p:nvSpPr>
          <p:spPr bwMode="auto">
            <a:xfrm>
              <a:off x="9114654" y="2104061"/>
              <a:ext cx="26988" cy="20638"/>
            </a:xfrm>
            <a:custGeom>
              <a:avLst/>
              <a:gdLst>
                <a:gd name="T0" fmla="*/ 14 w 17"/>
                <a:gd name="T1" fmla="*/ 13 h 13"/>
                <a:gd name="T2" fmla="*/ 0 w 17"/>
                <a:gd name="T3" fmla="*/ 7 h 13"/>
                <a:gd name="T4" fmla="*/ 3 w 17"/>
                <a:gd name="T5" fmla="*/ 0 h 13"/>
                <a:gd name="T6" fmla="*/ 17 w 17"/>
                <a:gd name="T7" fmla="*/ 5 h 13"/>
                <a:gd name="T8" fmla="*/ 14 w 1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4" y="13"/>
                  </a:moveTo>
                  <a:lnTo>
                    <a:pt x="0" y="7"/>
                  </a:lnTo>
                  <a:lnTo>
                    <a:pt x="3" y="0"/>
                  </a:lnTo>
                  <a:lnTo>
                    <a:pt x="17" y="5"/>
                  </a:ln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3" name="Rectangle 1959"/>
            <p:cNvSpPr>
              <a:spLocks noChangeArrowheads="1"/>
            </p:cNvSpPr>
            <p:nvPr/>
          </p:nvSpPr>
          <p:spPr bwMode="auto">
            <a:xfrm>
              <a:off x="9105129" y="2164386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4" name="Freeform 1960"/>
            <p:cNvSpPr>
              <a:spLocks/>
            </p:cNvSpPr>
            <p:nvPr/>
          </p:nvSpPr>
          <p:spPr bwMode="auto">
            <a:xfrm>
              <a:off x="9114654" y="2218361"/>
              <a:ext cx="26988" cy="20638"/>
            </a:xfrm>
            <a:custGeom>
              <a:avLst/>
              <a:gdLst>
                <a:gd name="T0" fmla="*/ 3 w 17"/>
                <a:gd name="T1" fmla="*/ 13 h 13"/>
                <a:gd name="T2" fmla="*/ 0 w 17"/>
                <a:gd name="T3" fmla="*/ 6 h 13"/>
                <a:gd name="T4" fmla="*/ 14 w 17"/>
                <a:gd name="T5" fmla="*/ 0 h 13"/>
                <a:gd name="T6" fmla="*/ 17 w 17"/>
                <a:gd name="T7" fmla="*/ 8 h 13"/>
                <a:gd name="T8" fmla="*/ 3 w 1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3" y="13"/>
                  </a:moveTo>
                  <a:lnTo>
                    <a:pt x="0" y="6"/>
                  </a:lnTo>
                  <a:lnTo>
                    <a:pt x="14" y="0"/>
                  </a:lnTo>
                  <a:lnTo>
                    <a:pt x="17" y="8"/>
                  </a:ln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5" name="Freeform 1961"/>
            <p:cNvSpPr>
              <a:spLocks/>
            </p:cNvSpPr>
            <p:nvPr/>
          </p:nvSpPr>
          <p:spPr bwMode="auto">
            <a:xfrm>
              <a:off x="9147992" y="2264398"/>
              <a:ext cx="25400" cy="26988"/>
            </a:xfrm>
            <a:custGeom>
              <a:avLst/>
              <a:gdLst>
                <a:gd name="T0" fmla="*/ 6 w 16"/>
                <a:gd name="T1" fmla="*/ 17 h 17"/>
                <a:gd name="T2" fmla="*/ 0 w 16"/>
                <a:gd name="T3" fmla="*/ 11 h 17"/>
                <a:gd name="T4" fmla="*/ 11 w 16"/>
                <a:gd name="T5" fmla="*/ 0 h 17"/>
                <a:gd name="T6" fmla="*/ 16 w 16"/>
                <a:gd name="T7" fmla="*/ 6 h 17"/>
                <a:gd name="T8" fmla="*/ 6 w 1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6" y="17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16" y="6"/>
                  </a:lnTo>
                  <a:lnTo>
                    <a:pt x="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6" name="Freeform 1962"/>
            <p:cNvSpPr>
              <a:spLocks/>
            </p:cNvSpPr>
            <p:nvPr/>
          </p:nvSpPr>
          <p:spPr bwMode="auto">
            <a:xfrm>
              <a:off x="9198792" y="2297736"/>
              <a:ext cx="20638" cy="25400"/>
            </a:xfrm>
            <a:custGeom>
              <a:avLst/>
              <a:gdLst>
                <a:gd name="T0" fmla="*/ 8 w 13"/>
                <a:gd name="T1" fmla="*/ 16 h 16"/>
                <a:gd name="T2" fmla="*/ 0 w 13"/>
                <a:gd name="T3" fmla="*/ 13 h 16"/>
                <a:gd name="T4" fmla="*/ 6 w 13"/>
                <a:gd name="T5" fmla="*/ 0 h 16"/>
                <a:gd name="T6" fmla="*/ 13 w 13"/>
                <a:gd name="T7" fmla="*/ 3 h 16"/>
                <a:gd name="T8" fmla="*/ 8 w 1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8" y="16"/>
                  </a:moveTo>
                  <a:lnTo>
                    <a:pt x="0" y="13"/>
                  </a:lnTo>
                  <a:lnTo>
                    <a:pt x="6" y="0"/>
                  </a:lnTo>
                  <a:lnTo>
                    <a:pt x="13" y="3"/>
                  </a:ln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7" name="Rectangle 1963"/>
            <p:cNvSpPr>
              <a:spLocks noChangeArrowheads="1"/>
            </p:cNvSpPr>
            <p:nvPr/>
          </p:nvSpPr>
          <p:spPr bwMode="auto">
            <a:xfrm>
              <a:off x="9260704" y="2310436"/>
              <a:ext cx="1270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9" name="Группа 3908"/>
          <p:cNvGrpSpPr/>
          <p:nvPr/>
        </p:nvGrpSpPr>
        <p:grpSpPr>
          <a:xfrm>
            <a:off x="7495020" y="2384575"/>
            <a:ext cx="264319" cy="271463"/>
            <a:chOff x="8497117" y="2013573"/>
            <a:chExt cx="352425" cy="361951"/>
          </a:xfrm>
          <a:solidFill>
            <a:schemeClr val="accent1"/>
          </a:solidFill>
        </p:grpSpPr>
        <p:sp>
          <p:nvSpPr>
            <p:cNvPr id="2002" name="Freeform 1968"/>
            <p:cNvSpPr>
              <a:spLocks noEditPoints="1"/>
            </p:cNvSpPr>
            <p:nvPr/>
          </p:nvSpPr>
          <p:spPr bwMode="auto">
            <a:xfrm>
              <a:off x="8497117" y="2335836"/>
              <a:ext cx="352425" cy="39688"/>
            </a:xfrm>
            <a:custGeom>
              <a:avLst/>
              <a:gdLst>
                <a:gd name="T0" fmla="*/ 222 w 222"/>
                <a:gd name="T1" fmla="*/ 25 h 25"/>
                <a:gd name="T2" fmla="*/ 0 w 222"/>
                <a:gd name="T3" fmla="*/ 25 h 25"/>
                <a:gd name="T4" fmla="*/ 0 w 222"/>
                <a:gd name="T5" fmla="*/ 0 h 25"/>
                <a:gd name="T6" fmla="*/ 222 w 222"/>
                <a:gd name="T7" fmla="*/ 0 h 25"/>
                <a:gd name="T8" fmla="*/ 222 w 222"/>
                <a:gd name="T9" fmla="*/ 25 h 25"/>
                <a:gd name="T10" fmla="*/ 8 w 222"/>
                <a:gd name="T11" fmla="*/ 17 h 25"/>
                <a:gd name="T12" fmla="*/ 214 w 222"/>
                <a:gd name="T13" fmla="*/ 17 h 25"/>
                <a:gd name="T14" fmla="*/ 214 w 222"/>
                <a:gd name="T15" fmla="*/ 7 h 25"/>
                <a:gd name="T16" fmla="*/ 8 w 222"/>
                <a:gd name="T17" fmla="*/ 7 h 25"/>
                <a:gd name="T18" fmla="*/ 8 w 222"/>
                <a:gd name="T1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25">
                  <a:moveTo>
                    <a:pt x="222" y="25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222" y="0"/>
                  </a:lnTo>
                  <a:lnTo>
                    <a:pt x="222" y="25"/>
                  </a:lnTo>
                  <a:close/>
                  <a:moveTo>
                    <a:pt x="8" y="17"/>
                  </a:moveTo>
                  <a:lnTo>
                    <a:pt x="214" y="17"/>
                  </a:lnTo>
                  <a:lnTo>
                    <a:pt x="214" y="7"/>
                  </a:lnTo>
                  <a:lnTo>
                    <a:pt x="8" y="7"/>
                  </a:lnTo>
                  <a:lnTo>
                    <a:pt x="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03" name="Freeform 1969"/>
            <p:cNvSpPr>
              <a:spLocks noEditPoints="1"/>
            </p:cNvSpPr>
            <p:nvPr/>
          </p:nvSpPr>
          <p:spPr bwMode="auto">
            <a:xfrm>
              <a:off x="8497117" y="2159623"/>
              <a:ext cx="352425" cy="41275"/>
            </a:xfrm>
            <a:custGeom>
              <a:avLst/>
              <a:gdLst>
                <a:gd name="T0" fmla="*/ 222 w 222"/>
                <a:gd name="T1" fmla="*/ 26 h 26"/>
                <a:gd name="T2" fmla="*/ 0 w 222"/>
                <a:gd name="T3" fmla="*/ 26 h 26"/>
                <a:gd name="T4" fmla="*/ 0 w 222"/>
                <a:gd name="T5" fmla="*/ 0 h 26"/>
                <a:gd name="T6" fmla="*/ 222 w 222"/>
                <a:gd name="T7" fmla="*/ 0 h 26"/>
                <a:gd name="T8" fmla="*/ 222 w 222"/>
                <a:gd name="T9" fmla="*/ 26 h 26"/>
                <a:gd name="T10" fmla="*/ 8 w 222"/>
                <a:gd name="T11" fmla="*/ 18 h 26"/>
                <a:gd name="T12" fmla="*/ 214 w 222"/>
                <a:gd name="T13" fmla="*/ 18 h 26"/>
                <a:gd name="T14" fmla="*/ 214 w 222"/>
                <a:gd name="T15" fmla="*/ 8 h 26"/>
                <a:gd name="T16" fmla="*/ 8 w 222"/>
                <a:gd name="T17" fmla="*/ 8 h 26"/>
                <a:gd name="T18" fmla="*/ 8 w 222"/>
                <a:gd name="T1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26">
                  <a:moveTo>
                    <a:pt x="222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222" y="0"/>
                  </a:lnTo>
                  <a:lnTo>
                    <a:pt x="222" y="26"/>
                  </a:lnTo>
                  <a:close/>
                  <a:moveTo>
                    <a:pt x="8" y="18"/>
                  </a:moveTo>
                  <a:lnTo>
                    <a:pt x="214" y="18"/>
                  </a:lnTo>
                  <a:lnTo>
                    <a:pt x="214" y="8"/>
                  </a:lnTo>
                  <a:lnTo>
                    <a:pt x="8" y="8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04" name="Freeform 1970"/>
            <p:cNvSpPr>
              <a:spLocks/>
            </p:cNvSpPr>
            <p:nvPr/>
          </p:nvSpPr>
          <p:spPr bwMode="auto">
            <a:xfrm>
              <a:off x="8525692" y="2013573"/>
              <a:ext cx="295275" cy="157163"/>
            </a:xfrm>
            <a:custGeom>
              <a:avLst/>
              <a:gdLst>
                <a:gd name="T0" fmla="*/ 180 w 186"/>
                <a:gd name="T1" fmla="*/ 99 h 99"/>
                <a:gd name="T2" fmla="*/ 93 w 186"/>
                <a:gd name="T3" fmla="*/ 12 h 99"/>
                <a:gd name="T4" fmla="*/ 6 w 186"/>
                <a:gd name="T5" fmla="*/ 99 h 99"/>
                <a:gd name="T6" fmla="*/ 0 w 186"/>
                <a:gd name="T7" fmla="*/ 93 h 99"/>
                <a:gd name="T8" fmla="*/ 93 w 186"/>
                <a:gd name="T9" fmla="*/ 0 h 99"/>
                <a:gd name="T10" fmla="*/ 186 w 186"/>
                <a:gd name="T11" fmla="*/ 93 h 99"/>
                <a:gd name="T12" fmla="*/ 180 w 186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99">
                  <a:moveTo>
                    <a:pt x="180" y="99"/>
                  </a:moveTo>
                  <a:lnTo>
                    <a:pt x="93" y="12"/>
                  </a:lnTo>
                  <a:lnTo>
                    <a:pt x="6" y="99"/>
                  </a:lnTo>
                  <a:lnTo>
                    <a:pt x="0" y="93"/>
                  </a:lnTo>
                  <a:lnTo>
                    <a:pt x="93" y="0"/>
                  </a:lnTo>
                  <a:lnTo>
                    <a:pt x="186" y="93"/>
                  </a:lnTo>
                  <a:lnTo>
                    <a:pt x="180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05" name="Freeform 1971"/>
            <p:cNvSpPr>
              <a:spLocks/>
            </p:cNvSpPr>
            <p:nvPr/>
          </p:nvSpPr>
          <p:spPr bwMode="auto">
            <a:xfrm>
              <a:off x="8522517" y="2192961"/>
              <a:ext cx="57150" cy="30163"/>
            </a:xfrm>
            <a:custGeom>
              <a:avLst/>
              <a:gdLst>
                <a:gd name="T0" fmla="*/ 36 w 36"/>
                <a:gd name="T1" fmla="*/ 19 h 19"/>
                <a:gd name="T2" fmla="*/ 0 w 36"/>
                <a:gd name="T3" fmla="*/ 19 h 19"/>
                <a:gd name="T4" fmla="*/ 0 w 36"/>
                <a:gd name="T5" fmla="*/ 0 h 19"/>
                <a:gd name="T6" fmla="*/ 9 w 36"/>
                <a:gd name="T7" fmla="*/ 0 h 19"/>
                <a:gd name="T8" fmla="*/ 9 w 36"/>
                <a:gd name="T9" fmla="*/ 11 h 19"/>
                <a:gd name="T10" fmla="*/ 28 w 36"/>
                <a:gd name="T11" fmla="*/ 11 h 19"/>
                <a:gd name="T12" fmla="*/ 28 w 36"/>
                <a:gd name="T13" fmla="*/ 0 h 19"/>
                <a:gd name="T14" fmla="*/ 36 w 36"/>
                <a:gd name="T15" fmla="*/ 0 h 19"/>
                <a:gd name="T16" fmla="*/ 36 w 36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9">
                  <a:moveTo>
                    <a:pt x="36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1"/>
                  </a:lnTo>
                  <a:lnTo>
                    <a:pt x="28" y="11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3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06" name="Freeform 1972"/>
            <p:cNvSpPr>
              <a:spLocks/>
            </p:cNvSpPr>
            <p:nvPr/>
          </p:nvSpPr>
          <p:spPr bwMode="auto">
            <a:xfrm>
              <a:off x="8522517" y="2312023"/>
              <a:ext cx="57150" cy="30163"/>
            </a:xfrm>
            <a:custGeom>
              <a:avLst/>
              <a:gdLst>
                <a:gd name="T0" fmla="*/ 36 w 36"/>
                <a:gd name="T1" fmla="*/ 19 h 19"/>
                <a:gd name="T2" fmla="*/ 28 w 36"/>
                <a:gd name="T3" fmla="*/ 19 h 19"/>
                <a:gd name="T4" fmla="*/ 28 w 36"/>
                <a:gd name="T5" fmla="*/ 8 h 19"/>
                <a:gd name="T6" fmla="*/ 9 w 36"/>
                <a:gd name="T7" fmla="*/ 8 h 19"/>
                <a:gd name="T8" fmla="*/ 9 w 36"/>
                <a:gd name="T9" fmla="*/ 19 h 19"/>
                <a:gd name="T10" fmla="*/ 0 w 36"/>
                <a:gd name="T11" fmla="*/ 19 h 19"/>
                <a:gd name="T12" fmla="*/ 0 w 36"/>
                <a:gd name="T13" fmla="*/ 0 h 19"/>
                <a:gd name="T14" fmla="*/ 36 w 36"/>
                <a:gd name="T15" fmla="*/ 0 h 19"/>
                <a:gd name="T16" fmla="*/ 36 w 36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9">
                  <a:moveTo>
                    <a:pt x="36" y="19"/>
                  </a:moveTo>
                  <a:lnTo>
                    <a:pt x="28" y="19"/>
                  </a:lnTo>
                  <a:lnTo>
                    <a:pt x="28" y="8"/>
                  </a:lnTo>
                  <a:lnTo>
                    <a:pt x="9" y="8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07" name="Freeform 1973"/>
            <p:cNvSpPr>
              <a:spLocks/>
            </p:cNvSpPr>
            <p:nvPr/>
          </p:nvSpPr>
          <p:spPr bwMode="auto">
            <a:xfrm>
              <a:off x="8605067" y="2192961"/>
              <a:ext cx="55563" cy="30163"/>
            </a:xfrm>
            <a:custGeom>
              <a:avLst/>
              <a:gdLst>
                <a:gd name="T0" fmla="*/ 35 w 35"/>
                <a:gd name="T1" fmla="*/ 19 h 19"/>
                <a:gd name="T2" fmla="*/ 0 w 35"/>
                <a:gd name="T3" fmla="*/ 19 h 19"/>
                <a:gd name="T4" fmla="*/ 0 w 35"/>
                <a:gd name="T5" fmla="*/ 0 h 19"/>
                <a:gd name="T6" fmla="*/ 8 w 35"/>
                <a:gd name="T7" fmla="*/ 0 h 19"/>
                <a:gd name="T8" fmla="*/ 8 w 35"/>
                <a:gd name="T9" fmla="*/ 11 h 19"/>
                <a:gd name="T10" fmla="*/ 27 w 35"/>
                <a:gd name="T11" fmla="*/ 11 h 19"/>
                <a:gd name="T12" fmla="*/ 27 w 35"/>
                <a:gd name="T13" fmla="*/ 0 h 19"/>
                <a:gd name="T14" fmla="*/ 35 w 35"/>
                <a:gd name="T15" fmla="*/ 0 h 19"/>
                <a:gd name="T16" fmla="*/ 35 w 35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9">
                  <a:moveTo>
                    <a:pt x="35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27" y="11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3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08" name="Freeform 1974"/>
            <p:cNvSpPr>
              <a:spLocks/>
            </p:cNvSpPr>
            <p:nvPr/>
          </p:nvSpPr>
          <p:spPr bwMode="auto">
            <a:xfrm>
              <a:off x="8605067" y="2312023"/>
              <a:ext cx="55563" cy="30163"/>
            </a:xfrm>
            <a:custGeom>
              <a:avLst/>
              <a:gdLst>
                <a:gd name="T0" fmla="*/ 35 w 35"/>
                <a:gd name="T1" fmla="*/ 19 h 19"/>
                <a:gd name="T2" fmla="*/ 27 w 35"/>
                <a:gd name="T3" fmla="*/ 19 h 19"/>
                <a:gd name="T4" fmla="*/ 27 w 35"/>
                <a:gd name="T5" fmla="*/ 8 h 19"/>
                <a:gd name="T6" fmla="*/ 8 w 35"/>
                <a:gd name="T7" fmla="*/ 8 h 19"/>
                <a:gd name="T8" fmla="*/ 8 w 35"/>
                <a:gd name="T9" fmla="*/ 19 h 19"/>
                <a:gd name="T10" fmla="*/ 0 w 35"/>
                <a:gd name="T11" fmla="*/ 19 h 19"/>
                <a:gd name="T12" fmla="*/ 0 w 35"/>
                <a:gd name="T13" fmla="*/ 0 h 19"/>
                <a:gd name="T14" fmla="*/ 35 w 35"/>
                <a:gd name="T15" fmla="*/ 0 h 19"/>
                <a:gd name="T16" fmla="*/ 35 w 35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9">
                  <a:moveTo>
                    <a:pt x="35" y="19"/>
                  </a:moveTo>
                  <a:lnTo>
                    <a:pt x="27" y="19"/>
                  </a:lnTo>
                  <a:lnTo>
                    <a:pt x="27" y="8"/>
                  </a:lnTo>
                  <a:lnTo>
                    <a:pt x="8" y="8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09" name="Freeform 1975"/>
            <p:cNvSpPr>
              <a:spLocks/>
            </p:cNvSpPr>
            <p:nvPr/>
          </p:nvSpPr>
          <p:spPr bwMode="auto">
            <a:xfrm>
              <a:off x="8686029" y="2192961"/>
              <a:ext cx="55563" cy="30163"/>
            </a:xfrm>
            <a:custGeom>
              <a:avLst/>
              <a:gdLst>
                <a:gd name="T0" fmla="*/ 35 w 35"/>
                <a:gd name="T1" fmla="*/ 19 h 19"/>
                <a:gd name="T2" fmla="*/ 0 w 35"/>
                <a:gd name="T3" fmla="*/ 19 h 19"/>
                <a:gd name="T4" fmla="*/ 0 w 35"/>
                <a:gd name="T5" fmla="*/ 0 h 19"/>
                <a:gd name="T6" fmla="*/ 8 w 35"/>
                <a:gd name="T7" fmla="*/ 0 h 19"/>
                <a:gd name="T8" fmla="*/ 8 w 35"/>
                <a:gd name="T9" fmla="*/ 11 h 19"/>
                <a:gd name="T10" fmla="*/ 27 w 35"/>
                <a:gd name="T11" fmla="*/ 11 h 19"/>
                <a:gd name="T12" fmla="*/ 27 w 35"/>
                <a:gd name="T13" fmla="*/ 0 h 19"/>
                <a:gd name="T14" fmla="*/ 35 w 35"/>
                <a:gd name="T15" fmla="*/ 0 h 19"/>
                <a:gd name="T16" fmla="*/ 35 w 35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9">
                  <a:moveTo>
                    <a:pt x="35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27" y="11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3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0" name="Freeform 1976"/>
            <p:cNvSpPr>
              <a:spLocks/>
            </p:cNvSpPr>
            <p:nvPr/>
          </p:nvSpPr>
          <p:spPr bwMode="auto">
            <a:xfrm>
              <a:off x="8686029" y="2312023"/>
              <a:ext cx="55563" cy="30163"/>
            </a:xfrm>
            <a:custGeom>
              <a:avLst/>
              <a:gdLst>
                <a:gd name="T0" fmla="*/ 35 w 35"/>
                <a:gd name="T1" fmla="*/ 19 h 19"/>
                <a:gd name="T2" fmla="*/ 27 w 35"/>
                <a:gd name="T3" fmla="*/ 19 h 19"/>
                <a:gd name="T4" fmla="*/ 27 w 35"/>
                <a:gd name="T5" fmla="*/ 8 h 19"/>
                <a:gd name="T6" fmla="*/ 8 w 35"/>
                <a:gd name="T7" fmla="*/ 8 h 19"/>
                <a:gd name="T8" fmla="*/ 8 w 35"/>
                <a:gd name="T9" fmla="*/ 19 h 19"/>
                <a:gd name="T10" fmla="*/ 0 w 35"/>
                <a:gd name="T11" fmla="*/ 19 h 19"/>
                <a:gd name="T12" fmla="*/ 0 w 35"/>
                <a:gd name="T13" fmla="*/ 0 h 19"/>
                <a:gd name="T14" fmla="*/ 35 w 35"/>
                <a:gd name="T15" fmla="*/ 0 h 19"/>
                <a:gd name="T16" fmla="*/ 35 w 35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9">
                  <a:moveTo>
                    <a:pt x="35" y="19"/>
                  </a:moveTo>
                  <a:lnTo>
                    <a:pt x="27" y="19"/>
                  </a:lnTo>
                  <a:lnTo>
                    <a:pt x="27" y="8"/>
                  </a:lnTo>
                  <a:lnTo>
                    <a:pt x="8" y="8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1" name="Rectangle 1977"/>
            <p:cNvSpPr>
              <a:spLocks noChangeArrowheads="1"/>
            </p:cNvSpPr>
            <p:nvPr/>
          </p:nvSpPr>
          <p:spPr bwMode="auto">
            <a:xfrm>
              <a:off x="8554267" y="2216773"/>
              <a:ext cx="14288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2" name="Rectangle 1978"/>
            <p:cNvSpPr>
              <a:spLocks noChangeArrowheads="1"/>
            </p:cNvSpPr>
            <p:nvPr/>
          </p:nvSpPr>
          <p:spPr bwMode="auto">
            <a:xfrm>
              <a:off x="8535217" y="2216773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3" name="Rectangle 1979"/>
            <p:cNvSpPr>
              <a:spLocks noChangeArrowheads="1"/>
            </p:cNvSpPr>
            <p:nvPr/>
          </p:nvSpPr>
          <p:spPr bwMode="auto">
            <a:xfrm>
              <a:off x="8636817" y="2216773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4" name="Rectangle 1980"/>
            <p:cNvSpPr>
              <a:spLocks noChangeArrowheads="1"/>
            </p:cNvSpPr>
            <p:nvPr/>
          </p:nvSpPr>
          <p:spPr bwMode="auto">
            <a:xfrm>
              <a:off x="8616179" y="2216773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5" name="Rectangle 1981"/>
            <p:cNvSpPr>
              <a:spLocks noChangeArrowheads="1"/>
            </p:cNvSpPr>
            <p:nvPr/>
          </p:nvSpPr>
          <p:spPr bwMode="auto">
            <a:xfrm>
              <a:off x="8717779" y="2216773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6" name="Rectangle 1982"/>
            <p:cNvSpPr>
              <a:spLocks noChangeArrowheads="1"/>
            </p:cNvSpPr>
            <p:nvPr/>
          </p:nvSpPr>
          <p:spPr bwMode="auto">
            <a:xfrm>
              <a:off x="8697142" y="2216773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7" name="Rectangle 1983"/>
            <p:cNvSpPr>
              <a:spLocks noChangeArrowheads="1"/>
            </p:cNvSpPr>
            <p:nvPr/>
          </p:nvSpPr>
          <p:spPr bwMode="auto">
            <a:xfrm>
              <a:off x="8798742" y="2216773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8" name="Rectangle 1984"/>
            <p:cNvSpPr>
              <a:spLocks noChangeArrowheads="1"/>
            </p:cNvSpPr>
            <p:nvPr/>
          </p:nvSpPr>
          <p:spPr bwMode="auto">
            <a:xfrm>
              <a:off x="8778104" y="2216773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9" name="Freeform 1985"/>
            <p:cNvSpPr>
              <a:spLocks/>
            </p:cNvSpPr>
            <p:nvPr/>
          </p:nvSpPr>
          <p:spPr bwMode="auto">
            <a:xfrm>
              <a:off x="8766992" y="2192961"/>
              <a:ext cx="55563" cy="30163"/>
            </a:xfrm>
            <a:custGeom>
              <a:avLst/>
              <a:gdLst>
                <a:gd name="T0" fmla="*/ 35 w 35"/>
                <a:gd name="T1" fmla="*/ 19 h 19"/>
                <a:gd name="T2" fmla="*/ 0 w 35"/>
                <a:gd name="T3" fmla="*/ 19 h 19"/>
                <a:gd name="T4" fmla="*/ 0 w 35"/>
                <a:gd name="T5" fmla="*/ 0 h 19"/>
                <a:gd name="T6" fmla="*/ 8 w 35"/>
                <a:gd name="T7" fmla="*/ 0 h 19"/>
                <a:gd name="T8" fmla="*/ 8 w 35"/>
                <a:gd name="T9" fmla="*/ 11 h 19"/>
                <a:gd name="T10" fmla="*/ 27 w 35"/>
                <a:gd name="T11" fmla="*/ 11 h 19"/>
                <a:gd name="T12" fmla="*/ 27 w 35"/>
                <a:gd name="T13" fmla="*/ 0 h 19"/>
                <a:gd name="T14" fmla="*/ 35 w 35"/>
                <a:gd name="T15" fmla="*/ 0 h 19"/>
                <a:gd name="T16" fmla="*/ 35 w 35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9">
                  <a:moveTo>
                    <a:pt x="35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27" y="11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3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20" name="Freeform 1986"/>
            <p:cNvSpPr>
              <a:spLocks/>
            </p:cNvSpPr>
            <p:nvPr/>
          </p:nvSpPr>
          <p:spPr bwMode="auto">
            <a:xfrm>
              <a:off x="8766992" y="2312023"/>
              <a:ext cx="55563" cy="30163"/>
            </a:xfrm>
            <a:custGeom>
              <a:avLst/>
              <a:gdLst>
                <a:gd name="T0" fmla="*/ 35 w 35"/>
                <a:gd name="T1" fmla="*/ 19 h 19"/>
                <a:gd name="T2" fmla="*/ 27 w 35"/>
                <a:gd name="T3" fmla="*/ 19 h 19"/>
                <a:gd name="T4" fmla="*/ 27 w 35"/>
                <a:gd name="T5" fmla="*/ 8 h 19"/>
                <a:gd name="T6" fmla="*/ 8 w 35"/>
                <a:gd name="T7" fmla="*/ 8 h 19"/>
                <a:gd name="T8" fmla="*/ 8 w 35"/>
                <a:gd name="T9" fmla="*/ 19 h 19"/>
                <a:gd name="T10" fmla="*/ 0 w 35"/>
                <a:gd name="T11" fmla="*/ 19 h 19"/>
                <a:gd name="T12" fmla="*/ 0 w 35"/>
                <a:gd name="T13" fmla="*/ 0 h 19"/>
                <a:gd name="T14" fmla="*/ 35 w 35"/>
                <a:gd name="T15" fmla="*/ 0 h 19"/>
                <a:gd name="T16" fmla="*/ 35 w 35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9">
                  <a:moveTo>
                    <a:pt x="35" y="19"/>
                  </a:moveTo>
                  <a:lnTo>
                    <a:pt x="27" y="19"/>
                  </a:lnTo>
                  <a:lnTo>
                    <a:pt x="27" y="8"/>
                  </a:lnTo>
                  <a:lnTo>
                    <a:pt x="8" y="8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21" name="Freeform 1987"/>
            <p:cNvSpPr>
              <a:spLocks noEditPoints="1"/>
            </p:cNvSpPr>
            <p:nvPr/>
          </p:nvSpPr>
          <p:spPr bwMode="auto">
            <a:xfrm>
              <a:off x="8638404" y="2077073"/>
              <a:ext cx="68263" cy="68263"/>
            </a:xfrm>
            <a:custGeom>
              <a:avLst/>
              <a:gdLst>
                <a:gd name="T0" fmla="*/ 41 w 82"/>
                <a:gd name="T1" fmla="*/ 81 h 81"/>
                <a:gd name="T2" fmla="*/ 0 w 82"/>
                <a:gd name="T3" fmla="*/ 40 h 81"/>
                <a:gd name="T4" fmla="*/ 41 w 82"/>
                <a:gd name="T5" fmla="*/ 0 h 81"/>
                <a:gd name="T6" fmla="*/ 82 w 82"/>
                <a:gd name="T7" fmla="*/ 40 h 81"/>
                <a:gd name="T8" fmla="*/ 41 w 82"/>
                <a:gd name="T9" fmla="*/ 81 h 81"/>
                <a:gd name="T10" fmla="*/ 41 w 82"/>
                <a:gd name="T11" fmla="*/ 15 h 81"/>
                <a:gd name="T12" fmla="*/ 16 w 82"/>
                <a:gd name="T13" fmla="*/ 40 h 81"/>
                <a:gd name="T14" fmla="*/ 41 w 82"/>
                <a:gd name="T15" fmla="*/ 65 h 81"/>
                <a:gd name="T16" fmla="*/ 66 w 82"/>
                <a:gd name="T17" fmla="*/ 40 h 81"/>
                <a:gd name="T18" fmla="*/ 41 w 82"/>
                <a:gd name="T19" fmla="*/ 1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1">
                  <a:moveTo>
                    <a:pt x="41" y="81"/>
                  </a:moveTo>
                  <a:cubicBezTo>
                    <a:pt x="19" y="81"/>
                    <a:pt x="0" y="63"/>
                    <a:pt x="0" y="40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3" y="0"/>
                    <a:pt x="82" y="18"/>
                    <a:pt x="82" y="40"/>
                  </a:cubicBezTo>
                  <a:cubicBezTo>
                    <a:pt x="82" y="63"/>
                    <a:pt x="63" y="81"/>
                    <a:pt x="41" y="81"/>
                  </a:cubicBezTo>
                  <a:close/>
                  <a:moveTo>
                    <a:pt x="41" y="15"/>
                  </a:moveTo>
                  <a:cubicBezTo>
                    <a:pt x="27" y="15"/>
                    <a:pt x="16" y="27"/>
                    <a:pt x="16" y="40"/>
                  </a:cubicBezTo>
                  <a:cubicBezTo>
                    <a:pt x="16" y="54"/>
                    <a:pt x="27" y="65"/>
                    <a:pt x="41" y="65"/>
                  </a:cubicBezTo>
                  <a:cubicBezTo>
                    <a:pt x="55" y="65"/>
                    <a:pt x="66" y="54"/>
                    <a:pt x="66" y="40"/>
                  </a:cubicBezTo>
                  <a:cubicBezTo>
                    <a:pt x="66" y="27"/>
                    <a:pt x="55" y="15"/>
                    <a:pt x="4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3" name="Группа 3912"/>
          <p:cNvGrpSpPr/>
          <p:nvPr/>
        </p:nvGrpSpPr>
        <p:grpSpPr>
          <a:xfrm>
            <a:off x="8404657" y="2422675"/>
            <a:ext cx="301229" cy="197645"/>
            <a:chOff x="9709967" y="2064373"/>
            <a:chExt cx="401638" cy="263526"/>
          </a:xfrm>
          <a:solidFill>
            <a:schemeClr val="accent1"/>
          </a:solidFill>
        </p:grpSpPr>
        <p:sp>
          <p:nvSpPr>
            <p:cNvPr id="2028" name="Freeform 1994"/>
            <p:cNvSpPr>
              <a:spLocks noEditPoints="1"/>
            </p:cNvSpPr>
            <p:nvPr/>
          </p:nvSpPr>
          <p:spPr bwMode="auto">
            <a:xfrm>
              <a:off x="9709967" y="2142161"/>
              <a:ext cx="401638" cy="185738"/>
            </a:xfrm>
            <a:custGeom>
              <a:avLst/>
              <a:gdLst>
                <a:gd name="T0" fmla="*/ 253 w 253"/>
                <a:gd name="T1" fmla="*/ 117 h 117"/>
                <a:gd name="T2" fmla="*/ 0 w 253"/>
                <a:gd name="T3" fmla="*/ 117 h 117"/>
                <a:gd name="T4" fmla="*/ 0 w 253"/>
                <a:gd name="T5" fmla="*/ 0 h 117"/>
                <a:gd name="T6" fmla="*/ 253 w 253"/>
                <a:gd name="T7" fmla="*/ 0 h 117"/>
                <a:gd name="T8" fmla="*/ 253 w 253"/>
                <a:gd name="T9" fmla="*/ 117 h 117"/>
                <a:gd name="T10" fmla="*/ 8 w 253"/>
                <a:gd name="T11" fmla="*/ 109 h 117"/>
                <a:gd name="T12" fmla="*/ 245 w 253"/>
                <a:gd name="T13" fmla="*/ 109 h 117"/>
                <a:gd name="T14" fmla="*/ 245 w 253"/>
                <a:gd name="T15" fmla="*/ 8 h 117"/>
                <a:gd name="T16" fmla="*/ 8 w 253"/>
                <a:gd name="T17" fmla="*/ 8 h 117"/>
                <a:gd name="T18" fmla="*/ 8 w 253"/>
                <a:gd name="T19" fmla="*/ 10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3" h="117">
                  <a:moveTo>
                    <a:pt x="253" y="117"/>
                  </a:moveTo>
                  <a:lnTo>
                    <a:pt x="0" y="117"/>
                  </a:lnTo>
                  <a:lnTo>
                    <a:pt x="0" y="0"/>
                  </a:lnTo>
                  <a:lnTo>
                    <a:pt x="253" y="0"/>
                  </a:lnTo>
                  <a:lnTo>
                    <a:pt x="253" y="117"/>
                  </a:lnTo>
                  <a:close/>
                  <a:moveTo>
                    <a:pt x="8" y="109"/>
                  </a:moveTo>
                  <a:lnTo>
                    <a:pt x="245" y="109"/>
                  </a:lnTo>
                  <a:lnTo>
                    <a:pt x="245" y="8"/>
                  </a:lnTo>
                  <a:lnTo>
                    <a:pt x="8" y="8"/>
                  </a:lnTo>
                  <a:lnTo>
                    <a:pt x="8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29" name="Rectangle 1995"/>
            <p:cNvSpPr>
              <a:spLocks noChangeArrowheads="1"/>
            </p:cNvSpPr>
            <p:nvPr/>
          </p:nvSpPr>
          <p:spPr bwMode="auto">
            <a:xfrm>
              <a:off x="9889354" y="2178673"/>
              <a:ext cx="936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0" name="Rectangle 1996"/>
            <p:cNvSpPr>
              <a:spLocks noChangeArrowheads="1"/>
            </p:cNvSpPr>
            <p:nvPr/>
          </p:nvSpPr>
          <p:spPr bwMode="auto">
            <a:xfrm>
              <a:off x="9889354" y="2212011"/>
              <a:ext cx="1873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1" name="Rectangle 1997"/>
            <p:cNvSpPr>
              <a:spLocks noChangeArrowheads="1"/>
            </p:cNvSpPr>
            <p:nvPr/>
          </p:nvSpPr>
          <p:spPr bwMode="auto">
            <a:xfrm>
              <a:off x="9889354" y="2245348"/>
              <a:ext cx="1873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2" name="Rectangle 1998"/>
            <p:cNvSpPr>
              <a:spLocks noChangeArrowheads="1"/>
            </p:cNvSpPr>
            <p:nvPr/>
          </p:nvSpPr>
          <p:spPr bwMode="auto">
            <a:xfrm>
              <a:off x="10029054" y="2278686"/>
              <a:ext cx="476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3" name="Freeform 1999"/>
            <p:cNvSpPr>
              <a:spLocks noEditPoints="1"/>
            </p:cNvSpPr>
            <p:nvPr/>
          </p:nvSpPr>
          <p:spPr bwMode="auto">
            <a:xfrm>
              <a:off x="9744892" y="2177086"/>
              <a:ext cx="115888" cy="115888"/>
            </a:xfrm>
            <a:custGeom>
              <a:avLst/>
              <a:gdLst>
                <a:gd name="T0" fmla="*/ 0 w 73"/>
                <a:gd name="T1" fmla="*/ 0 h 73"/>
                <a:gd name="T2" fmla="*/ 0 w 73"/>
                <a:gd name="T3" fmla="*/ 73 h 73"/>
                <a:gd name="T4" fmla="*/ 73 w 73"/>
                <a:gd name="T5" fmla="*/ 73 h 73"/>
                <a:gd name="T6" fmla="*/ 73 w 73"/>
                <a:gd name="T7" fmla="*/ 0 h 73"/>
                <a:gd name="T8" fmla="*/ 0 w 73"/>
                <a:gd name="T9" fmla="*/ 0 h 73"/>
                <a:gd name="T10" fmla="*/ 64 w 73"/>
                <a:gd name="T11" fmla="*/ 64 h 73"/>
                <a:gd name="T12" fmla="*/ 8 w 73"/>
                <a:gd name="T13" fmla="*/ 64 h 73"/>
                <a:gd name="T14" fmla="*/ 8 w 73"/>
                <a:gd name="T15" fmla="*/ 8 h 73"/>
                <a:gd name="T16" fmla="*/ 64 w 73"/>
                <a:gd name="T17" fmla="*/ 8 h 73"/>
                <a:gd name="T18" fmla="*/ 64 w 73"/>
                <a:gd name="T19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73">
                  <a:moveTo>
                    <a:pt x="0" y="0"/>
                  </a:moveTo>
                  <a:lnTo>
                    <a:pt x="0" y="73"/>
                  </a:lnTo>
                  <a:lnTo>
                    <a:pt x="73" y="73"/>
                  </a:lnTo>
                  <a:lnTo>
                    <a:pt x="73" y="0"/>
                  </a:lnTo>
                  <a:lnTo>
                    <a:pt x="0" y="0"/>
                  </a:lnTo>
                  <a:close/>
                  <a:moveTo>
                    <a:pt x="64" y="64"/>
                  </a:moveTo>
                  <a:lnTo>
                    <a:pt x="8" y="64"/>
                  </a:lnTo>
                  <a:lnTo>
                    <a:pt x="8" y="8"/>
                  </a:lnTo>
                  <a:lnTo>
                    <a:pt x="64" y="8"/>
                  </a:lnTo>
                  <a:lnTo>
                    <a:pt x="6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4" name="Freeform 2000"/>
            <p:cNvSpPr>
              <a:spLocks/>
            </p:cNvSpPr>
            <p:nvPr/>
          </p:nvSpPr>
          <p:spPr bwMode="auto">
            <a:xfrm>
              <a:off x="9781404" y="2205661"/>
              <a:ext cx="42863" cy="58738"/>
            </a:xfrm>
            <a:custGeom>
              <a:avLst/>
              <a:gdLst>
                <a:gd name="T0" fmla="*/ 31 w 52"/>
                <a:gd name="T1" fmla="*/ 70 h 70"/>
                <a:gd name="T2" fmla="*/ 21 w 52"/>
                <a:gd name="T3" fmla="*/ 70 h 70"/>
                <a:gd name="T4" fmla="*/ 6 w 52"/>
                <a:gd name="T5" fmla="*/ 64 h 70"/>
                <a:gd name="T6" fmla="*/ 0 w 52"/>
                <a:gd name="T7" fmla="*/ 48 h 70"/>
                <a:gd name="T8" fmla="*/ 15 w 52"/>
                <a:gd name="T9" fmla="*/ 48 h 70"/>
                <a:gd name="T10" fmla="*/ 17 w 52"/>
                <a:gd name="T11" fmla="*/ 53 h 70"/>
                <a:gd name="T12" fmla="*/ 21 w 52"/>
                <a:gd name="T13" fmla="*/ 54 h 70"/>
                <a:gd name="T14" fmla="*/ 31 w 52"/>
                <a:gd name="T15" fmla="*/ 54 h 70"/>
                <a:gd name="T16" fmla="*/ 35 w 52"/>
                <a:gd name="T17" fmla="*/ 53 h 70"/>
                <a:gd name="T18" fmla="*/ 36 w 52"/>
                <a:gd name="T19" fmla="*/ 48 h 70"/>
                <a:gd name="T20" fmla="*/ 35 w 52"/>
                <a:gd name="T21" fmla="*/ 44 h 70"/>
                <a:gd name="T22" fmla="*/ 31 w 52"/>
                <a:gd name="T23" fmla="*/ 43 h 70"/>
                <a:gd name="T24" fmla="*/ 21 w 52"/>
                <a:gd name="T25" fmla="*/ 43 h 70"/>
                <a:gd name="T26" fmla="*/ 6 w 52"/>
                <a:gd name="T27" fmla="*/ 36 h 70"/>
                <a:gd name="T28" fmla="*/ 0 w 52"/>
                <a:gd name="T29" fmla="*/ 21 h 70"/>
                <a:gd name="T30" fmla="*/ 6 w 52"/>
                <a:gd name="T31" fmla="*/ 6 h 70"/>
                <a:gd name="T32" fmla="*/ 21 w 52"/>
                <a:gd name="T33" fmla="*/ 0 h 70"/>
                <a:gd name="T34" fmla="*/ 31 w 52"/>
                <a:gd name="T35" fmla="*/ 0 h 70"/>
                <a:gd name="T36" fmla="*/ 46 w 52"/>
                <a:gd name="T37" fmla="*/ 6 h 70"/>
                <a:gd name="T38" fmla="*/ 52 w 52"/>
                <a:gd name="T39" fmla="*/ 21 h 70"/>
                <a:gd name="T40" fmla="*/ 36 w 52"/>
                <a:gd name="T41" fmla="*/ 21 h 70"/>
                <a:gd name="T42" fmla="*/ 35 w 52"/>
                <a:gd name="T43" fmla="*/ 17 h 70"/>
                <a:gd name="T44" fmla="*/ 31 w 52"/>
                <a:gd name="T45" fmla="*/ 15 h 70"/>
                <a:gd name="T46" fmla="*/ 21 w 52"/>
                <a:gd name="T47" fmla="*/ 15 h 70"/>
                <a:gd name="T48" fmla="*/ 17 w 52"/>
                <a:gd name="T49" fmla="*/ 17 h 70"/>
                <a:gd name="T50" fmla="*/ 15 w 52"/>
                <a:gd name="T51" fmla="*/ 21 h 70"/>
                <a:gd name="T52" fmla="*/ 17 w 52"/>
                <a:gd name="T53" fmla="*/ 25 h 70"/>
                <a:gd name="T54" fmla="*/ 21 w 52"/>
                <a:gd name="T55" fmla="*/ 27 h 70"/>
                <a:gd name="T56" fmla="*/ 31 w 52"/>
                <a:gd name="T57" fmla="*/ 27 h 70"/>
                <a:gd name="T58" fmla="*/ 46 w 52"/>
                <a:gd name="T59" fmla="*/ 33 h 70"/>
                <a:gd name="T60" fmla="*/ 52 w 52"/>
                <a:gd name="T61" fmla="*/ 48 h 70"/>
                <a:gd name="T62" fmla="*/ 46 w 52"/>
                <a:gd name="T63" fmla="*/ 64 h 70"/>
                <a:gd name="T64" fmla="*/ 31 w 52"/>
                <a:gd name="T6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70">
                  <a:moveTo>
                    <a:pt x="31" y="70"/>
                  </a:moveTo>
                  <a:cubicBezTo>
                    <a:pt x="21" y="70"/>
                    <a:pt x="21" y="70"/>
                    <a:pt x="21" y="70"/>
                  </a:cubicBezTo>
                  <a:cubicBezTo>
                    <a:pt x="16" y="70"/>
                    <a:pt x="10" y="68"/>
                    <a:pt x="6" y="64"/>
                  </a:cubicBezTo>
                  <a:cubicBezTo>
                    <a:pt x="2" y="60"/>
                    <a:pt x="0" y="54"/>
                    <a:pt x="0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50"/>
                    <a:pt x="16" y="52"/>
                    <a:pt x="17" y="53"/>
                  </a:cubicBezTo>
                  <a:cubicBezTo>
                    <a:pt x="18" y="54"/>
                    <a:pt x="20" y="54"/>
                    <a:pt x="2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2" y="54"/>
                    <a:pt x="34" y="54"/>
                    <a:pt x="35" y="53"/>
                  </a:cubicBezTo>
                  <a:cubicBezTo>
                    <a:pt x="36" y="52"/>
                    <a:pt x="36" y="50"/>
                    <a:pt x="36" y="48"/>
                  </a:cubicBezTo>
                  <a:cubicBezTo>
                    <a:pt x="36" y="47"/>
                    <a:pt x="36" y="45"/>
                    <a:pt x="35" y="44"/>
                  </a:cubicBezTo>
                  <a:cubicBezTo>
                    <a:pt x="34" y="43"/>
                    <a:pt x="32" y="43"/>
                    <a:pt x="3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6" y="43"/>
                    <a:pt x="10" y="40"/>
                    <a:pt x="6" y="36"/>
                  </a:cubicBezTo>
                  <a:cubicBezTo>
                    <a:pt x="2" y="32"/>
                    <a:pt x="0" y="27"/>
                    <a:pt x="0" y="21"/>
                  </a:cubicBezTo>
                  <a:cubicBezTo>
                    <a:pt x="0" y="15"/>
                    <a:pt x="2" y="10"/>
                    <a:pt x="6" y="6"/>
                  </a:cubicBezTo>
                  <a:cubicBezTo>
                    <a:pt x="10" y="2"/>
                    <a:pt x="16" y="0"/>
                    <a:pt x="2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6" y="0"/>
                    <a:pt x="42" y="2"/>
                    <a:pt x="46" y="6"/>
                  </a:cubicBezTo>
                  <a:cubicBezTo>
                    <a:pt x="50" y="10"/>
                    <a:pt x="52" y="15"/>
                    <a:pt x="52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19"/>
                    <a:pt x="36" y="18"/>
                    <a:pt x="35" y="17"/>
                  </a:cubicBezTo>
                  <a:cubicBezTo>
                    <a:pt x="34" y="16"/>
                    <a:pt x="32" y="15"/>
                    <a:pt x="3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8" y="16"/>
                    <a:pt x="17" y="17"/>
                  </a:cubicBezTo>
                  <a:cubicBezTo>
                    <a:pt x="16" y="18"/>
                    <a:pt x="15" y="19"/>
                    <a:pt x="15" y="21"/>
                  </a:cubicBezTo>
                  <a:cubicBezTo>
                    <a:pt x="15" y="23"/>
                    <a:pt x="16" y="24"/>
                    <a:pt x="17" y="25"/>
                  </a:cubicBezTo>
                  <a:cubicBezTo>
                    <a:pt x="18" y="26"/>
                    <a:pt x="20" y="27"/>
                    <a:pt x="2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6" y="27"/>
                    <a:pt x="42" y="29"/>
                    <a:pt x="46" y="33"/>
                  </a:cubicBezTo>
                  <a:cubicBezTo>
                    <a:pt x="50" y="37"/>
                    <a:pt x="52" y="43"/>
                    <a:pt x="52" y="48"/>
                  </a:cubicBezTo>
                  <a:cubicBezTo>
                    <a:pt x="52" y="54"/>
                    <a:pt x="50" y="60"/>
                    <a:pt x="46" y="64"/>
                  </a:cubicBezTo>
                  <a:cubicBezTo>
                    <a:pt x="42" y="68"/>
                    <a:pt x="36" y="70"/>
                    <a:pt x="31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5" name="Rectangle 2001"/>
            <p:cNvSpPr>
              <a:spLocks noChangeArrowheads="1"/>
            </p:cNvSpPr>
            <p:nvPr/>
          </p:nvSpPr>
          <p:spPr bwMode="auto">
            <a:xfrm>
              <a:off x="9795692" y="2200898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6" name="Rectangle 2002"/>
            <p:cNvSpPr>
              <a:spLocks noChangeArrowheads="1"/>
            </p:cNvSpPr>
            <p:nvPr/>
          </p:nvSpPr>
          <p:spPr bwMode="auto">
            <a:xfrm>
              <a:off x="9795692" y="2258048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7" name="Freeform 2003"/>
            <p:cNvSpPr>
              <a:spLocks/>
            </p:cNvSpPr>
            <p:nvPr/>
          </p:nvSpPr>
          <p:spPr bwMode="auto">
            <a:xfrm>
              <a:off x="9940154" y="2064373"/>
              <a:ext cx="142875" cy="55563"/>
            </a:xfrm>
            <a:custGeom>
              <a:avLst/>
              <a:gdLst>
                <a:gd name="T0" fmla="*/ 90 w 90"/>
                <a:gd name="T1" fmla="*/ 35 h 35"/>
                <a:gd name="T2" fmla="*/ 81 w 90"/>
                <a:gd name="T3" fmla="*/ 35 h 35"/>
                <a:gd name="T4" fmla="*/ 81 w 90"/>
                <a:gd name="T5" fmla="*/ 8 h 35"/>
                <a:gd name="T6" fmla="*/ 0 w 90"/>
                <a:gd name="T7" fmla="*/ 8 h 35"/>
                <a:gd name="T8" fmla="*/ 0 w 90"/>
                <a:gd name="T9" fmla="*/ 0 h 35"/>
                <a:gd name="T10" fmla="*/ 90 w 90"/>
                <a:gd name="T11" fmla="*/ 0 h 35"/>
                <a:gd name="T12" fmla="*/ 90 w 90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5">
                  <a:moveTo>
                    <a:pt x="90" y="35"/>
                  </a:moveTo>
                  <a:lnTo>
                    <a:pt x="81" y="35"/>
                  </a:lnTo>
                  <a:lnTo>
                    <a:pt x="81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90" y="0"/>
                  </a:lnTo>
                  <a:lnTo>
                    <a:pt x="9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8" name="Freeform 2004"/>
            <p:cNvSpPr>
              <a:spLocks noEditPoints="1"/>
            </p:cNvSpPr>
            <p:nvPr/>
          </p:nvSpPr>
          <p:spPr bwMode="auto">
            <a:xfrm>
              <a:off x="9779817" y="2085011"/>
              <a:ext cx="331788" cy="41275"/>
            </a:xfrm>
            <a:custGeom>
              <a:avLst/>
              <a:gdLst>
                <a:gd name="T0" fmla="*/ 209 w 209"/>
                <a:gd name="T1" fmla="*/ 26 h 26"/>
                <a:gd name="T2" fmla="*/ 13 w 209"/>
                <a:gd name="T3" fmla="*/ 26 h 26"/>
                <a:gd name="T4" fmla="*/ 0 w 209"/>
                <a:gd name="T5" fmla="*/ 13 h 26"/>
                <a:gd name="T6" fmla="*/ 13 w 209"/>
                <a:gd name="T7" fmla="*/ 0 h 26"/>
                <a:gd name="T8" fmla="*/ 209 w 209"/>
                <a:gd name="T9" fmla="*/ 0 h 26"/>
                <a:gd name="T10" fmla="*/ 209 w 209"/>
                <a:gd name="T11" fmla="*/ 26 h 26"/>
                <a:gd name="T12" fmla="*/ 16 w 209"/>
                <a:gd name="T13" fmla="*/ 18 h 26"/>
                <a:gd name="T14" fmla="*/ 201 w 209"/>
                <a:gd name="T15" fmla="*/ 18 h 26"/>
                <a:gd name="T16" fmla="*/ 201 w 209"/>
                <a:gd name="T17" fmla="*/ 8 h 26"/>
                <a:gd name="T18" fmla="*/ 16 w 209"/>
                <a:gd name="T19" fmla="*/ 8 h 26"/>
                <a:gd name="T20" fmla="*/ 11 w 209"/>
                <a:gd name="T21" fmla="*/ 13 h 26"/>
                <a:gd name="T22" fmla="*/ 16 w 209"/>
                <a:gd name="T2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9" h="26">
                  <a:moveTo>
                    <a:pt x="209" y="26"/>
                  </a:moveTo>
                  <a:lnTo>
                    <a:pt x="13" y="26"/>
                  </a:lnTo>
                  <a:lnTo>
                    <a:pt x="0" y="13"/>
                  </a:lnTo>
                  <a:lnTo>
                    <a:pt x="13" y="0"/>
                  </a:lnTo>
                  <a:lnTo>
                    <a:pt x="209" y="0"/>
                  </a:lnTo>
                  <a:lnTo>
                    <a:pt x="209" y="26"/>
                  </a:lnTo>
                  <a:close/>
                  <a:moveTo>
                    <a:pt x="16" y="18"/>
                  </a:moveTo>
                  <a:lnTo>
                    <a:pt x="201" y="18"/>
                  </a:lnTo>
                  <a:lnTo>
                    <a:pt x="201" y="8"/>
                  </a:lnTo>
                  <a:lnTo>
                    <a:pt x="16" y="8"/>
                  </a:lnTo>
                  <a:lnTo>
                    <a:pt x="11" y="13"/>
                  </a:lnTo>
                  <a:lnTo>
                    <a:pt x="1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9" name="Rectangle 2005"/>
            <p:cNvSpPr>
              <a:spLocks noChangeArrowheads="1"/>
            </p:cNvSpPr>
            <p:nvPr/>
          </p:nvSpPr>
          <p:spPr bwMode="auto">
            <a:xfrm>
              <a:off x="9932217" y="2091361"/>
              <a:ext cx="1428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40" name="Rectangle 2006"/>
            <p:cNvSpPr>
              <a:spLocks noChangeArrowheads="1"/>
            </p:cNvSpPr>
            <p:nvPr/>
          </p:nvSpPr>
          <p:spPr bwMode="auto">
            <a:xfrm>
              <a:off x="9768704" y="2099298"/>
              <a:ext cx="206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08" name="Группа 3907"/>
          <p:cNvGrpSpPr/>
          <p:nvPr/>
        </p:nvGrpSpPr>
        <p:grpSpPr>
          <a:xfrm>
            <a:off x="7030675" y="2385766"/>
            <a:ext cx="267891" cy="269082"/>
            <a:chOff x="7877991" y="2015161"/>
            <a:chExt cx="357188" cy="358776"/>
          </a:xfrm>
          <a:solidFill>
            <a:schemeClr val="accent1"/>
          </a:solidFill>
        </p:grpSpPr>
        <p:sp>
          <p:nvSpPr>
            <p:cNvPr id="2047" name="Freeform 2013"/>
            <p:cNvSpPr>
              <a:spLocks noEditPoints="1"/>
            </p:cNvSpPr>
            <p:nvPr/>
          </p:nvSpPr>
          <p:spPr bwMode="auto">
            <a:xfrm>
              <a:off x="8133579" y="2188198"/>
              <a:ext cx="101600" cy="136525"/>
            </a:xfrm>
            <a:custGeom>
              <a:avLst/>
              <a:gdLst>
                <a:gd name="T0" fmla="*/ 54 w 123"/>
                <a:gd name="T1" fmla="*/ 165 h 165"/>
                <a:gd name="T2" fmla="*/ 0 w 123"/>
                <a:gd name="T3" fmla="*/ 111 h 165"/>
                <a:gd name="T4" fmla="*/ 6 w 123"/>
                <a:gd name="T5" fmla="*/ 106 h 165"/>
                <a:gd name="T6" fmla="*/ 46 w 123"/>
                <a:gd name="T7" fmla="*/ 8 h 165"/>
                <a:gd name="T8" fmla="*/ 46 w 123"/>
                <a:gd name="T9" fmla="*/ 0 h 165"/>
                <a:gd name="T10" fmla="*/ 123 w 123"/>
                <a:gd name="T11" fmla="*/ 0 h 165"/>
                <a:gd name="T12" fmla="*/ 123 w 123"/>
                <a:gd name="T13" fmla="*/ 8 h 165"/>
                <a:gd name="T14" fmla="*/ 60 w 123"/>
                <a:gd name="T15" fmla="*/ 160 h 165"/>
                <a:gd name="T16" fmla="*/ 54 w 123"/>
                <a:gd name="T17" fmla="*/ 165 h 165"/>
                <a:gd name="T18" fmla="*/ 22 w 123"/>
                <a:gd name="T19" fmla="*/ 111 h 165"/>
                <a:gd name="T20" fmla="*/ 54 w 123"/>
                <a:gd name="T21" fmla="*/ 143 h 165"/>
                <a:gd name="T22" fmla="*/ 107 w 123"/>
                <a:gd name="T23" fmla="*/ 16 h 165"/>
                <a:gd name="T24" fmla="*/ 62 w 123"/>
                <a:gd name="T25" fmla="*/ 16 h 165"/>
                <a:gd name="T26" fmla="*/ 22 w 123"/>
                <a:gd name="T27" fmla="*/ 11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165">
                  <a:moveTo>
                    <a:pt x="54" y="165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32" y="80"/>
                    <a:pt x="46" y="45"/>
                    <a:pt x="46" y="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65"/>
                    <a:pt x="100" y="119"/>
                    <a:pt x="60" y="160"/>
                  </a:cubicBezTo>
                  <a:lnTo>
                    <a:pt x="54" y="165"/>
                  </a:lnTo>
                  <a:close/>
                  <a:moveTo>
                    <a:pt x="22" y="111"/>
                  </a:moveTo>
                  <a:cubicBezTo>
                    <a:pt x="54" y="143"/>
                    <a:pt x="54" y="143"/>
                    <a:pt x="54" y="143"/>
                  </a:cubicBezTo>
                  <a:cubicBezTo>
                    <a:pt x="87" y="108"/>
                    <a:pt x="105" y="63"/>
                    <a:pt x="107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0" y="51"/>
                    <a:pt x="46" y="85"/>
                    <a:pt x="22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48" name="Freeform 2015"/>
            <p:cNvSpPr>
              <a:spLocks noEditPoints="1"/>
            </p:cNvSpPr>
            <p:nvPr/>
          </p:nvSpPr>
          <p:spPr bwMode="auto">
            <a:xfrm>
              <a:off x="7981179" y="2015161"/>
              <a:ext cx="80963" cy="74613"/>
            </a:xfrm>
            <a:custGeom>
              <a:avLst/>
              <a:gdLst>
                <a:gd name="T0" fmla="*/ 29 w 97"/>
                <a:gd name="T1" fmla="*/ 90 h 90"/>
                <a:gd name="T2" fmla="*/ 0 w 97"/>
                <a:gd name="T3" fmla="*/ 19 h 90"/>
                <a:gd name="T4" fmla="*/ 7 w 97"/>
                <a:gd name="T5" fmla="*/ 16 h 90"/>
                <a:gd name="T6" fmla="*/ 90 w 97"/>
                <a:gd name="T7" fmla="*/ 0 h 90"/>
                <a:gd name="T8" fmla="*/ 97 w 97"/>
                <a:gd name="T9" fmla="*/ 0 h 90"/>
                <a:gd name="T10" fmla="*/ 97 w 97"/>
                <a:gd name="T11" fmla="*/ 76 h 90"/>
                <a:gd name="T12" fmla="*/ 90 w 97"/>
                <a:gd name="T13" fmla="*/ 76 h 90"/>
                <a:gd name="T14" fmla="*/ 37 w 97"/>
                <a:gd name="T15" fmla="*/ 87 h 90"/>
                <a:gd name="T16" fmla="*/ 29 w 97"/>
                <a:gd name="T17" fmla="*/ 90 h 90"/>
                <a:gd name="T18" fmla="*/ 20 w 97"/>
                <a:gd name="T19" fmla="*/ 28 h 90"/>
                <a:gd name="T20" fmla="*/ 38 w 97"/>
                <a:gd name="T21" fmla="*/ 70 h 90"/>
                <a:gd name="T22" fmla="*/ 82 w 97"/>
                <a:gd name="T23" fmla="*/ 61 h 90"/>
                <a:gd name="T24" fmla="*/ 82 w 97"/>
                <a:gd name="T25" fmla="*/ 15 h 90"/>
                <a:gd name="T26" fmla="*/ 20 w 97"/>
                <a:gd name="T27" fmla="*/ 2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0">
                  <a:moveTo>
                    <a:pt x="29" y="9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3" y="5"/>
                    <a:pt x="61" y="0"/>
                    <a:pt x="90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71" y="76"/>
                    <a:pt x="53" y="80"/>
                    <a:pt x="37" y="87"/>
                  </a:cubicBezTo>
                  <a:lnTo>
                    <a:pt x="29" y="90"/>
                  </a:lnTo>
                  <a:close/>
                  <a:moveTo>
                    <a:pt x="20" y="28"/>
                  </a:moveTo>
                  <a:cubicBezTo>
                    <a:pt x="38" y="70"/>
                    <a:pt x="38" y="70"/>
                    <a:pt x="38" y="70"/>
                  </a:cubicBezTo>
                  <a:cubicBezTo>
                    <a:pt x="52" y="65"/>
                    <a:pt x="67" y="62"/>
                    <a:pt x="82" y="61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61" y="16"/>
                    <a:pt x="40" y="20"/>
                    <a:pt x="2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49" name="Freeform 2016"/>
            <p:cNvSpPr>
              <a:spLocks/>
            </p:cNvSpPr>
            <p:nvPr/>
          </p:nvSpPr>
          <p:spPr bwMode="auto">
            <a:xfrm>
              <a:off x="8093891" y="2035799"/>
              <a:ext cx="58738" cy="53975"/>
            </a:xfrm>
            <a:custGeom>
              <a:avLst/>
              <a:gdLst>
                <a:gd name="T0" fmla="*/ 57 w 71"/>
                <a:gd name="T1" fmla="*/ 0 h 64"/>
                <a:gd name="T2" fmla="*/ 0 w 71"/>
                <a:gd name="T3" fmla="*/ 57 h 64"/>
                <a:gd name="T4" fmla="*/ 0 w 71"/>
                <a:gd name="T5" fmla="*/ 58 h 64"/>
                <a:gd name="T6" fmla="*/ 14 w 71"/>
                <a:gd name="T7" fmla="*/ 64 h 64"/>
                <a:gd name="T8" fmla="*/ 71 w 71"/>
                <a:gd name="T9" fmla="*/ 8 h 64"/>
                <a:gd name="T10" fmla="*/ 57 w 71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64">
                  <a:moveTo>
                    <a:pt x="57" y="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5" y="60"/>
                    <a:pt x="9" y="62"/>
                    <a:pt x="14" y="64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66" y="5"/>
                    <a:pt x="61" y="2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0" name="Freeform 2017"/>
            <p:cNvSpPr>
              <a:spLocks/>
            </p:cNvSpPr>
            <p:nvPr/>
          </p:nvSpPr>
          <p:spPr bwMode="auto">
            <a:xfrm>
              <a:off x="8093891" y="2026274"/>
              <a:ext cx="36513" cy="42863"/>
            </a:xfrm>
            <a:custGeom>
              <a:avLst/>
              <a:gdLst>
                <a:gd name="T0" fmla="*/ 0 w 45"/>
                <a:gd name="T1" fmla="*/ 30 h 52"/>
                <a:gd name="T2" fmla="*/ 0 w 45"/>
                <a:gd name="T3" fmla="*/ 52 h 52"/>
                <a:gd name="T4" fmla="*/ 45 w 45"/>
                <a:gd name="T5" fmla="*/ 6 h 52"/>
                <a:gd name="T6" fmla="*/ 30 w 45"/>
                <a:gd name="T7" fmla="*/ 0 h 52"/>
                <a:gd name="T8" fmla="*/ 0 w 45"/>
                <a:gd name="T9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2">
                  <a:moveTo>
                    <a:pt x="0" y="3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0" y="4"/>
                    <a:pt x="35" y="2"/>
                    <a:pt x="30" y="0"/>
                  </a:cubicBezTo>
                  <a:lnTo>
                    <a:pt x="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1" name="Freeform 2018"/>
            <p:cNvSpPr>
              <a:spLocks/>
            </p:cNvSpPr>
            <p:nvPr/>
          </p:nvSpPr>
          <p:spPr bwMode="auto">
            <a:xfrm>
              <a:off x="8133579" y="2062786"/>
              <a:ext cx="53975" cy="55563"/>
            </a:xfrm>
            <a:custGeom>
              <a:avLst/>
              <a:gdLst>
                <a:gd name="T0" fmla="*/ 54 w 65"/>
                <a:gd name="T1" fmla="*/ 0 h 66"/>
                <a:gd name="T2" fmla="*/ 0 w 65"/>
                <a:gd name="T3" fmla="*/ 55 h 66"/>
                <a:gd name="T4" fmla="*/ 11 w 65"/>
                <a:gd name="T5" fmla="*/ 66 h 66"/>
                <a:gd name="T6" fmla="*/ 65 w 65"/>
                <a:gd name="T7" fmla="*/ 11 h 66"/>
                <a:gd name="T8" fmla="*/ 54 w 65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54" y="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4" y="58"/>
                    <a:pt x="7" y="62"/>
                    <a:pt x="11" y="66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7"/>
                    <a:pt x="58" y="4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2" name="Freeform 2019"/>
            <p:cNvSpPr>
              <a:spLocks/>
            </p:cNvSpPr>
            <p:nvPr/>
          </p:nvSpPr>
          <p:spPr bwMode="auto">
            <a:xfrm>
              <a:off x="8160566" y="2097711"/>
              <a:ext cx="53975" cy="60325"/>
            </a:xfrm>
            <a:custGeom>
              <a:avLst/>
              <a:gdLst>
                <a:gd name="T0" fmla="*/ 56 w 64"/>
                <a:gd name="T1" fmla="*/ 0 h 71"/>
                <a:gd name="T2" fmla="*/ 0 w 64"/>
                <a:gd name="T3" fmla="*/ 56 h 71"/>
                <a:gd name="T4" fmla="*/ 6 w 64"/>
                <a:gd name="T5" fmla="*/ 71 h 71"/>
                <a:gd name="T6" fmla="*/ 7 w 64"/>
                <a:gd name="T7" fmla="*/ 71 h 71"/>
                <a:gd name="T8" fmla="*/ 64 w 64"/>
                <a:gd name="T9" fmla="*/ 14 h 71"/>
                <a:gd name="T10" fmla="*/ 56 w 64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71">
                  <a:moveTo>
                    <a:pt x="56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2" y="61"/>
                    <a:pt x="4" y="66"/>
                    <a:pt x="6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2" y="9"/>
                    <a:pt x="59" y="4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3" name="Freeform 2020"/>
            <p:cNvSpPr>
              <a:spLocks/>
            </p:cNvSpPr>
            <p:nvPr/>
          </p:nvSpPr>
          <p:spPr bwMode="auto">
            <a:xfrm>
              <a:off x="8212954" y="2142161"/>
              <a:ext cx="19050" cy="15875"/>
            </a:xfrm>
            <a:custGeom>
              <a:avLst/>
              <a:gdLst>
                <a:gd name="T0" fmla="*/ 0 w 22"/>
                <a:gd name="T1" fmla="*/ 18 h 18"/>
                <a:gd name="T2" fmla="*/ 22 w 22"/>
                <a:gd name="T3" fmla="*/ 18 h 18"/>
                <a:gd name="T4" fmla="*/ 18 w 22"/>
                <a:gd name="T5" fmla="*/ 0 h 18"/>
                <a:gd name="T6" fmla="*/ 0 w 2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8">
                  <a:moveTo>
                    <a:pt x="0" y="18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1" y="12"/>
                    <a:pt x="19" y="6"/>
                    <a:pt x="18" y="0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4" name="Freeform 2021"/>
            <p:cNvSpPr>
              <a:spLocks/>
            </p:cNvSpPr>
            <p:nvPr/>
          </p:nvSpPr>
          <p:spPr bwMode="auto">
            <a:xfrm>
              <a:off x="8114529" y="2048499"/>
              <a:ext cx="55563" cy="53975"/>
            </a:xfrm>
            <a:custGeom>
              <a:avLst/>
              <a:gdLst>
                <a:gd name="T0" fmla="*/ 68 w 68"/>
                <a:gd name="T1" fmla="*/ 9 h 64"/>
                <a:gd name="T2" fmla="*/ 56 w 68"/>
                <a:gd name="T3" fmla="*/ 0 h 64"/>
                <a:gd name="T4" fmla="*/ 0 w 68"/>
                <a:gd name="T5" fmla="*/ 55 h 64"/>
                <a:gd name="T6" fmla="*/ 13 w 68"/>
                <a:gd name="T7" fmla="*/ 64 h 64"/>
                <a:gd name="T8" fmla="*/ 68 w 68"/>
                <a:gd name="T9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4">
                  <a:moveTo>
                    <a:pt x="68" y="9"/>
                  </a:moveTo>
                  <a:cubicBezTo>
                    <a:pt x="64" y="6"/>
                    <a:pt x="60" y="3"/>
                    <a:pt x="56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5" y="58"/>
                    <a:pt x="9" y="61"/>
                    <a:pt x="13" y="64"/>
                  </a:cubicBezTo>
                  <a:lnTo>
                    <a:pt x="6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5" name="Freeform 2022"/>
            <p:cNvSpPr>
              <a:spLocks/>
            </p:cNvSpPr>
            <p:nvPr/>
          </p:nvSpPr>
          <p:spPr bwMode="auto">
            <a:xfrm>
              <a:off x="8181204" y="2119936"/>
              <a:ext cx="42863" cy="38100"/>
            </a:xfrm>
            <a:custGeom>
              <a:avLst/>
              <a:gdLst>
                <a:gd name="T0" fmla="*/ 52 w 52"/>
                <a:gd name="T1" fmla="*/ 16 h 46"/>
                <a:gd name="T2" fmla="*/ 46 w 52"/>
                <a:gd name="T3" fmla="*/ 0 h 46"/>
                <a:gd name="T4" fmla="*/ 0 w 52"/>
                <a:gd name="T5" fmla="*/ 46 h 46"/>
                <a:gd name="T6" fmla="*/ 22 w 52"/>
                <a:gd name="T7" fmla="*/ 46 h 46"/>
                <a:gd name="T8" fmla="*/ 52 w 52"/>
                <a:gd name="T9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6">
                  <a:moveTo>
                    <a:pt x="52" y="16"/>
                  </a:moveTo>
                  <a:cubicBezTo>
                    <a:pt x="50" y="10"/>
                    <a:pt x="48" y="5"/>
                    <a:pt x="46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2" y="46"/>
                    <a:pt x="22" y="46"/>
                    <a:pt x="22" y="46"/>
                  </a:cubicBezTo>
                  <a:lnTo>
                    <a:pt x="5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6" name="Freeform 2023"/>
            <p:cNvSpPr>
              <a:spLocks/>
            </p:cNvSpPr>
            <p:nvPr/>
          </p:nvSpPr>
          <p:spPr bwMode="auto">
            <a:xfrm>
              <a:off x="8093891" y="2018336"/>
              <a:ext cx="14288" cy="19050"/>
            </a:xfrm>
            <a:custGeom>
              <a:avLst/>
              <a:gdLst>
                <a:gd name="T0" fmla="*/ 17 w 17"/>
                <a:gd name="T1" fmla="*/ 5 h 22"/>
                <a:gd name="T2" fmla="*/ 0 w 17"/>
                <a:gd name="T3" fmla="*/ 0 h 22"/>
                <a:gd name="T4" fmla="*/ 0 w 17"/>
                <a:gd name="T5" fmla="*/ 22 h 22"/>
                <a:gd name="T6" fmla="*/ 17 w 17"/>
                <a:gd name="T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7" y="5"/>
                  </a:moveTo>
                  <a:cubicBezTo>
                    <a:pt x="11" y="3"/>
                    <a:pt x="5" y="2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1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7" name="Freeform 2024"/>
            <p:cNvSpPr>
              <a:spLocks/>
            </p:cNvSpPr>
            <p:nvPr/>
          </p:nvSpPr>
          <p:spPr bwMode="auto">
            <a:xfrm>
              <a:off x="8147866" y="2078661"/>
              <a:ext cx="53975" cy="57150"/>
            </a:xfrm>
            <a:custGeom>
              <a:avLst/>
              <a:gdLst>
                <a:gd name="T0" fmla="*/ 64 w 64"/>
                <a:gd name="T1" fmla="*/ 13 h 68"/>
                <a:gd name="T2" fmla="*/ 55 w 64"/>
                <a:gd name="T3" fmla="*/ 0 h 68"/>
                <a:gd name="T4" fmla="*/ 0 w 64"/>
                <a:gd name="T5" fmla="*/ 55 h 68"/>
                <a:gd name="T6" fmla="*/ 9 w 64"/>
                <a:gd name="T7" fmla="*/ 68 h 68"/>
                <a:gd name="T8" fmla="*/ 64 w 64"/>
                <a:gd name="T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8">
                  <a:moveTo>
                    <a:pt x="64" y="13"/>
                  </a:moveTo>
                  <a:cubicBezTo>
                    <a:pt x="61" y="8"/>
                    <a:pt x="58" y="4"/>
                    <a:pt x="55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9"/>
                    <a:pt x="6" y="63"/>
                    <a:pt x="9" y="68"/>
                  </a:cubicBezTo>
                  <a:lnTo>
                    <a:pt x="6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8" name="Freeform 2025"/>
            <p:cNvSpPr>
              <a:spLocks/>
            </p:cNvSpPr>
            <p:nvPr/>
          </p:nvSpPr>
          <p:spPr bwMode="auto">
            <a:xfrm>
              <a:off x="7877991" y="2051674"/>
              <a:ext cx="269875" cy="322263"/>
            </a:xfrm>
            <a:custGeom>
              <a:avLst/>
              <a:gdLst>
                <a:gd name="T0" fmla="*/ 215 w 324"/>
                <a:gd name="T1" fmla="*/ 387 h 387"/>
                <a:gd name="T2" fmla="*/ 0 w 324"/>
                <a:gd name="T3" fmla="*/ 172 h 387"/>
                <a:gd name="T4" fmla="*/ 85 w 324"/>
                <a:gd name="T5" fmla="*/ 0 h 387"/>
                <a:gd name="T6" fmla="*/ 95 w 324"/>
                <a:gd name="T7" fmla="*/ 12 h 387"/>
                <a:gd name="T8" fmla="*/ 15 w 324"/>
                <a:gd name="T9" fmla="*/ 172 h 387"/>
                <a:gd name="T10" fmla="*/ 215 w 324"/>
                <a:gd name="T11" fmla="*/ 371 h 387"/>
                <a:gd name="T12" fmla="*/ 316 w 324"/>
                <a:gd name="T13" fmla="*/ 344 h 387"/>
                <a:gd name="T14" fmla="*/ 324 w 324"/>
                <a:gd name="T15" fmla="*/ 357 h 387"/>
                <a:gd name="T16" fmla="*/ 215 w 324"/>
                <a:gd name="T1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4" h="387">
                  <a:moveTo>
                    <a:pt x="215" y="387"/>
                  </a:moveTo>
                  <a:cubicBezTo>
                    <a:pt x="96" y="387"/>
                    <a:pt x="0" y="290"/>
                    <a:pt x="0" y="172"/>
                  </a:cubicBezTo>
                  <a:cubicBezTo>
                    <a:pt x="0" y="104"/>
                    <a:pt x="32" y="40"/>
                    <a:pt x="85" y="0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45" y="50"/>
                    <a:pt x="15" y="109"/>
                    <a:pt x="15" y="172"/>
                  </a:cubicBezTo>
                  <a:cubicBezTo>
                    <a:pt x="15" y="282"/>
                    <a:pt x="105" y="371"/>
                    <a:pt x="215" y="371"/>
                  </a:cubicBezTo>
                  <a:cubicBezTo>
                    <a:pt x="250" y="371"/>
                    <a:pt x="285" y="362"/>
                    <a:pt x="316" y="344"/>
                  </a:cubicBezTo>
                  <a:cubicBezTo>
                    <a:pt x="324" y="357"/>
                    <a:pt x="324" y="357"/>
                    <a:pt x="324" y="357"/>
                  </a:cubicBezTo>
                  <a:cubicBezTo>
                    <a:pt x="291" y="377"/>
                    <a:pt x="253" y="387"/>
                    <a:pt x="215" y="3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9" name="Freeform 2026"/>
            <p:cNvSpPr>
              <a:spLocks noEditPoints="1"/>
            </p:cNvSpPr>
            <p:nvPr/>
          </p:nvSpPr>
          <p:spPr bwMode="auto">
            <a:xfrm>
              <a:off x="7927204" y="2115174"/>
              <a:ext cx="161925" cy="207963"/>
            </a:xfrm>
            <a:custGeom>
              <a:avLst/>
              <a:gdLst>
                <a:gd name="T0" fmla="*/ 155 w 194"/>
                <a:gd name="T1" fmla="*/ 248 h 248"/>
                <a:gd name="T2" fmla="*/ 145 w 194"/>
                <a:gd name="T3" fmla="*/ 248 h 248"/>
                <a:gd name="T4" fmla="*/ 146 w 194"/>
                <a:gd name="T5" fmla="*/ 232 h 248"/>
                <a:gd name="T6" fmla="*/ 161 w 194"/>
                <a:gd name="T7" fmla="*/ 232 h 248"/>
                <a:gd name="T8" fmla="*/ 161 w 194"/>
                <a:gd name="T9" fmla="*/ 248 h 248"/>
                <a:gd name="T10" fmla="*/ 155 w 194"/>
                <a:gd name="T11" fmla="*/ 248 h 248"/>
                <a:gd name="T12" fmla="*/ 178 w 194"/>
                <a:gd name="T13" fmla="*/ 246 h 248"/>
                <a:gd name="T14" fmla="*/ 176 w 194"/>
                <a:gd name="T15" fmla="*/ 231 h 248"/>
                <a:gd name="T16" fmla="*/ 190 w 194"/>
                <a:gd name="T17" fmla="*/ 228 h 248"/>
                <a:gd name="T18" fmla="*/ 194 w 194"/>
                <a:gd name="T19" fmla="*/ 243 h 248"/>
                <a:gd name="T20" fmla="*/ 178 w 194"/>
                <a:gd name="T21" fmla="*/ 246 h 248"/>
                <a:gd name="T22" fmla="*/ 128 w 194"/>
                <a:gd name="T23" fmla="*/ 246 h 248"/>
                <a:gd name="T24" fmla="*/ 112 w 194"/>
                <a:gd name="T25" fmla="*/ 242 h 248"/>
                <a:gd name="T26" fmla="*/ 116 w 194"/>
                <a:gd name="T27" fmla="*/ 227 h 248"/>
                <a:gd name="T28" fmla="*/ 131 w 194"/>
                <a:gd name="T29" fmla="*/ 230 h 248"/>
                <a:gd name="T30" fmla="*/ 128 w 194"/>
                <a:gd name="T31" fmla="*/ 246 h 248"/>
                <a:gd name="T32" fmla="*/ 96 w 194"/>
                <a:gd name="T33" fmla="*/ 237 h 248"/>
                <a:gd name="T34" fmla="*/ 81 w 194"/>
                <a:gd name="T35" fmla="*/ 229 h 248"/>
                <a:gd name="T36" fmla="*/ 89 w 194"/>
                <a:gd name="T37" fmla="*/ 216 h 248"/>
                <a:gd name="T38" fmla="*/ 102 w 194"/>
                <a:gd name="T39" fmla="*/ 222 h 248"/>
                <a:gd name="T40" fmla="*/ 96 w 194"/>
                <a:gd name="T41" fmla="*/ 237 h 248"/>
                <a:gd name="T42" fmla="*/ 67 w 194"/>
                <a:gd name="T43" fmla="*/ 221 h 248"/>
                <a:gd name="T44" fmla="*/ 54 w 194"/>
                <a:gd name="T45" fmla="*/ 210 h 248"/>
                <a:gd name="T46" fmla="*/ 64 w 194"/>
                <a:gd name="T47" fmla="*/ 199 h 248"/>
                <a:gd name="T48" fmla="*/ 76 w 194"/>
                <a:gd name="T49" fmla="*/ 208 h 248"/>
                <a:gd name="T50" fmla="*/ 67 w 194"/>
                <a:gd name="T51" fmla="*/ 221 h 248"/>
                <a:gd name="T52" fmla="*/ 42 w 194"/>
                <a:gd name="T53" fmla="*/ 199 h 248"/>
                <a:gd name="T54" fmla="*/ 31 w 194"/>
                <a:gd name="T55" fmla="*/ 186 h 248"/>
                <a:gd name="T56" fmla="*/ 44 w 194"/>
                <a:gd name="T57" fmla="*/ 177 h 248"/>
                <a:gd name="T58" fmla="*/ 53 w 194"/>
                <a:gd name="T59" fmla="*/ 188 h 248"/>
                <a:gd name="T60" fmla="*/ 42 w 194"/>
                <a:gd name="T61" fmla="*/ 199 h 248"/>
                <a:gd name="T62" fmla="*/ 22 w 194"/>
                <a:gd name="T63" fmla="*/ 172 h 248"/>
                <a:gd name="T64" fmla="*/ 14 w 194"/>
                <a:gd name="T65" fmla="*/ 158 h 248"/>
                <a:gd name="T66" fmla="*/ 28 w 194"/>
                <a:gd name="T67" fmla="*/ 151 h 248"/>
                <a:gd name="T68" fmla="*/ 35 w 194"/>
                <a:gd name="T69" fmla="*/ 164 h 248"/>
                <a:gd name="T70" fmla="*/ 22 w 194"/>
                <a:gd name="T71" fmla="*/ 172 h 248"/>
                <a:gd name="T72" fmla="*/ 8 w 194"/>
                <a:gd name="T73" fmla="*/ 142 h 248"/>
                <a:gd name="T74" fmla="*/ 4 w 194"/>
                <a:gd name="T75" fmla="*/ 126 h 248"/>
                <a:gd name="T76" fmla="*/ 19 w 194"/>
                <a:gd name="T77" fmla="*/ 123 h 248"/>
                <a:gd name="T78" fmla="*/ 23 w 194"/>
                <a:gd name="T79" fmla="*/ 137 h 248"/>
                <a:gd name="T80" fmla="*/ 8 w 194"/>
                <a:gd name="T81" fmla="*/ 142 h 248"/>
                <a:gd name="T82" fmla="*/ 1 w 194"/>
                <a:gd name="T83" fmla="*/ 109 h 248"/>
                <a:gd name="T84" fmla="*/ 0 w 194"/>
                <a:gd name="T85" fmla="*/ 94 h 248"/>
                <a:gd name="T86" fmla="*/ 0 w 194"/>
                <a:gd name="T87" fmla="*/ 93 h 248"/>
                <a:gd name="T88" fmla="*/ 16 w 194"/>
                <a:gd name="T89" fmla="*/ 93 h 248"/>
                <a:gd name="T90" fmla="*/ 16 w 194"/>
                <a:gd name="T91" fmla="*/ 94 h 248"/>
                <a:gd name="T92" fmla="*/ 17 w 194"/>
                <a:gd name="T93" fmla="*/ 108 h 248"/>
                <a:gd name="T94" fmla="*/ 1 w 194"/>
                <a:gd name="T95" fmla="*/ 109 h 248"/>
                <a:gd name="T96" fmla="*/ 17 w 194"/>
                <a:gd name="T97" fmla="*/ 78 h 248"/>
                <a:gd name="T98" fmla="*/ 1 w 194"/>
                <a:gd name="T99" fmla="*/ 76 h 248"/>
                <a:gd name="T100" fmla="*/ 4 w 194"/>
                <a:gd name="T101" fmla="*/ 60 h 248"/>
                <a:gd name="T102" fmla="*/ 19 w 194"/>
                <a:gd name="T103" fmla="*/ 63 h 248"/>
                <a:gd name="T104" fmla="*/ 17 w 194"/>
                <a:gd name="T105" fmla="*/ 78 h 248"/>
                <a:gd name="T106" fmla="*/ 23 w 194"/>
                <a:gd name="T107" fmla="*/ 49 h 248"/>
                <a:gd name="T108" fmla="*/ 9 w 194"/>
                <a:gd name="T109" fmla="*/ 44 h 248"/>
                <a:gd name="T110" fmla="*/ 15 w 194"/>
                <a:gd name="T111" fmla="*/ 28 h 248"/>
                <a:gd name="T112" fmla="*/ 29 w 194"/>
                <a:gd name="T113" fmla="*/ 35 h 248"/>
                <a:gd name="T114" fmla="*/ 23 w 194"/>
                <a:gd name="T115" fmla="*/ 49 h 248"/>
                <a:gd name="T116" fmla="*/ 36 w 194"/>
                <a:gd name="T117" fmla="*/ 22 h 248"/>
                <a:gd name="T118" fmla="*/ 23 w 194"/>
                <a:gd name="T119" fmla="*/ 14 h 248"/>
                <a:gd name="T120" fmla="*/ 32 w 194"/>
                <a:gd name="T121" fmla="*/ 0 h 248"/>
                <a:gd name="T122" fmla="*/ 45 w 194"/>
                <a:gd name="T123" fmla="*/ 9 h 248"/>
                <a:gd name="T124" fmla="*/ 36 w 194"/>
                <a:gd name="T125" fmla="*/ 2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" h="248">
                  <a:moveTo>
                    <a:pt x="155" y="248"/>
                  </a:moveTo>
                  <a:cubicBezTo>
                    <a:pt x="151" y="248"/>
                    <a:pt x="148" y="248"/>
                    <a:pt x="145" y="248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51" y="232"/>
                    <a:pt x="156" y="233"/>
                    <a:pt x="161" y="232"/>
                  </a:cubicBezTo>
                  <a:cubicBezTo>
                    <a:pt x="161" y="248"/>
                    <a:pt x="161" y="248"/>
                    <a:pt x="161" y="248"/>
                  </a:cubicBezTo>
                  <a:cubicBezTo>
                    <a:pt x="159" y="248"/>
                    <a:pt x="157" y="248"/>
                    <a:pt x="155" y="248"/>
                  </a:cubicBezTo>
                  <a:close/>
                  <a:moveTo>
                    <a:pt x="178" y="246"/>
                  </a:moveTo>
                  <a:cubicBezTo>
                    <a:pt x="176" y="231"/>
                    <a:pt x="176" y="231"/>
                    <a:pt x="176" y="231"/>
                  </a:cubicBezTo>
                  <a:cubicBezTo>
                    <a:pt x="181" y="230"/>
                    <a:pt x="186" y="229"/>
                    <a:pt x="190" y="228"/>
                  </a:cubicBezTo>
                  <a:cubicBezTo>
                    <a:pt x="194" y="243"/>
                    <a:pt x="194" y="243"/>
                    <a:pt x="194" y="243"/>
                  </a:cubicBezTo>
                  <a:cubicBezTo>
                    <a:pt x="189" y="244"/>
                    <a:pt x="183" y="245"/>
                    <a:pt x="178" y="246"/>
                  </a:cubicBezTo>
                  <a:close/>
                  <a:moveTo>
                    <a:pt x="128" y="246"/>
                  </a:moveTo>
                  <a:cubicBezTo>
                    <a:pt x="123" y="245"/>
                    <a:pt x="117" y="244"/>
                    <a:pt x="112" y="242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21" y="228"/>
                    <a:pt x="126" y="230"/>
                    <a:pt x="131" y="230"/>
                  </a:cubicBezTo>
                  <a:lnTo>
                    <a:pt x="128" y="246"/>
                  </a:lnTo>
                  <a:close/>
                  <a:moveTo>
                    <a:pt x="96" y="237"/>
                  </a:moveTo>
                  <a:cubicBezTo>
                    <a:pt x="91" y="234"/>
                    <a:pt x="86" y="232"/>
                    <a:pt x="81" y="229"/>
                  </a:cubicBezTo>
                  <a:cubicBezTo>
                    <a:pt x="89" y="216"/>
                    <a:pt x="89" y="216"/>
                    <a:pt x="89" y="216"/>
                  </a:cubicBezTo>
                  <a:cubicBezTo>
                    <a:pt x="93" y="218"/>
                    <a:pt x="98" y="220"/>
                    <a:pt x="102" y="222"/>
                  </a:cubicBezTo>
                  <a:lnTo>
                    <a:pt x="96" y="237"/>
                  </a:lnTo>
                  <a:close/>
                  <a:moveTo>
                    <a:pt x="67" y="221"/>
                  </a:moveTo>
                  <a:cubicBezTo>
                    <a:pt x="62" y="218"/>
                    <a:pt x="58" y="214"/>
                    <a:pt x="54" y="210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8" y="202"/>
                    <a:pt x="72" y="205"/>
                    <a:pt x="76" y="208"/>
                  </a:cubicBezTo>
                  <a:lnTo>
                    <a:pt x="67" y="221"/>
                  </a:lnTo>
                  <a:close/>
                  <a:moveTo>
                    <a:pt x="42" y="199"/>
                  </a:moveTo>
                  <a:cubicBezTo>
                    <a:pt x="38" y="195"/>
                    <a:pt x="34" y="191"/>
                    <a:pt x="31" y="186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7" y="181"/>
                    <a:pt x="50" y="185"/>
                    <a:pt x="53" y="188"/>
                  </a:cubicBezTo>
                  <a:lnTo>
                    <a:pt x="42" y="199"/>
                  </a:lnTo>
                  <a:close/>
                  <a:moveTo>
                    <a:pt x="22" y="172"/>
                  </a:moveTo>
                  <a:cubicBezTo>
                    <a:pt x="19" y="168"/>
                    <a:pt x="16" y="163"/>
                    <a:pt x="14" y="158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30" y="156"/>
                    <a:pt x="33" y="160"/>
                    <a:pt x="35" y="164"/>
                  </a:cubicBezTo>
                  <a:lnTo>
                    <a:pt x="22" y="172"/>
                  </a:lnTo>
                  <a:close/>
                  <a:moveTo>
                    <a:pt x="8" y="142"/>
                  </a:moveTo>
                  <a:cubicBezTo>
                    <a:pt x="6" y="137"/>
                    <a:pt x="5" y="131"/>
                    <a:pt x="4" y="126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0" y="128"/>
                    <a:pt x="21" y="132"/>
                    <a:pt x="23" y="137"/>
                  </a:cubicBezTo>
                  <a:lnTo>
                    <a:pt x="8" y="142"/>
                  </a:lnTo>
                  <a:close/>
                  <a:moveTo>
                    <a:pt x="1" y="109"/>
                  </a:moveTo>
                  <a:cubicBezTo>
                    <a:pt x="1" y="104"/>
                    <a:pt x="0" y="99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9"/>
                    <a:pt x="16" y="103"/>
                    <a:pt x="17" y="108"/>
                  </a:cubicBezTo>
                  <a:lnTo>
                    <a:pt x="1" y="109"/>
                  </a:lnTo>
                  <a:close/>
                  <a:moveTo>
                    <a:pt x="17" y="78"/>
                  </a:moveTo>
                  <a:cubicBezTo>
                    <a:pt x="1" y="76"/>
                    <a:pt x="1" y="76"/>
                    <a:pt x="1" y="76"/>
                  </a:cubicBezTo>
                  <a:cubicBezTo>
                    <a:pt x="2" y="71"/>
                    <a:pt x="3" y="65"/>
                    <a:pt x="4" y="60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8" y="68"/>
                    <a:pt x="17" y="73"/>
                    <a:pt x="17" y="78"/>
                  </a:cubicBezTo>
                  <a:close/>
                  <a:moveTo>
                    <a:pt x="23" y="49"/>
                  </a:moveTo>
                  <a:cubicBezTo>
                    <a:pt x="9" y="44"/>
                    <a:pt x="9" y="44"/>
                    <a:pt x="9" y="44"/>
                  </a:cubicBezTo>
                  <a:cubicBezTo>
                    <a:pt x="11" y="39"/>
                    <a:pt x="13" y="33"/>
                    <a:pt x="15" y="28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9"/>
                    <a:pt x="25" y="44"/>
                    <a:pt x="23" y="49"/>
                  </a:cubicBezTo>
                  <a:close/>
                  <a:moveTo>
                    <a:pt x="36" y="22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6" y="9"/>
                    <a:pt x="29" y="4"/>
                    <a:pt x="32" y="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2" y="13"/>
                    <a:pt x="39" y="18"/>
                    <a:pt x="3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60" name="Freeform 2027"/>
            <p:cNvSpPr>
              <a:spLocks/>
            </p:cNvSpPr>
            <p:nvPr/>
          </p:nvSpPr>
          <p:spPr bwMode="auto">
            <a:xfrm>
              <a:off x="7963716" y="2096124"/>
              <a:ext cx="17463" cy="17463"/>
            </a:xfrm>
            <a:custGeom>
              <a:avLst/>
              <a:gdLst>
                <a:gd name="T0" fmla="*/ 11 w 11"/>
                <a:gd name="T1" fmla="*/ 6 h 11"/>
                <a:gd name="T2" fmla="*/ 6 w 11"/>
                <a:gd name="T3" fmla="*/ 11 h 11"/>
                <a:gd name="T4" fmla="*/ 0 w 11"/>
                <a:gd name="T5" fmla="*/ 6 h 11"/>
                <a:gd name="T6" fmla="*/ 6 w 11"/>
                <a:gd name="T7" fmla="*/ 0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6" y="11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61" name="Freeform 2028"/>
            <p:cNvSpPr>
              <a:spLocks/>
            </p:cNvSpPr>
            <p:nvPr/>
          </p:nvSpPr>
          <p:spPr bwMode="auto">
            <a:xfrm>
              <a:off x="8097066" y="2296149"/>
              <a:ext cx="17463" cy="17463"/>
            </a:xfrm>
            <a:custGeom>
              <a:avLst/>
              <a:gdLst>
                <a:gd name="T0" fmla="*/ 11 w 11"/>
                <a:gd name="T1" fmla="*/ 8 h 11"/>
                <a:gd name="T2" fmla="*/ 3 w 11"/>
                <a:gd name="T3" fmla="*/ 11 h 11"/>
                <a:gd name="T4" fmla="*/ 0 w 11"/>
                <a:gd name="T5" fmla="*/ 4 h 11"/>
                <a:gd name="T6" fmla="*/ 8 w 11"/>
                <a:gd name="T7" fmla="*/ 0 h 11"/>
                <a:gd name="T8" fmla="*/ 11 w 1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8"/>
                  </a:moveTo>
                  <a:lnTo>
                    <a:pt x="3" y="11"/>
                  </a:lnTo>
                  <a:lnTo>
                    <a:pt x="0" y="4"/>
                  </a:lnTo>
                  <a:lnTo>
                    <a:pt x="8" y="0"/>
                  </a:lnTo>
                  <a:lnTo>
                    <a:pt x="1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62" name="Freeform 2029"/>
            <p:cNvSpPr>
              <a:spLocks/>
            </p:cNvSpPr>
            <p:nvPr/>
          </p:nvSpPr>
          <p:spPr bwMode="auto">
            <a:xfrm>
              <a:off x="8006579" y="2145336"/>
              <a:ext cx="98425" cy="98425"/>
            </a:xfrm>
            <a:custGeom>
              <a:avLst/>
              <a:gdLst>
                <a:gd name="T0" fmla="*/ 6 w 62"/>
                <a:gd name="T1" fmla="*/ 62 h 62"/>
                <a:gd name="T2" fmla="*/ 0 w 62"/>
                <a:gd name="T3" fmla="*/ 56 h 62"/>
                <a:gd name="T4" fmla="*/ 57 w 62"/>
                <a:gd name="T5" fmla="*/ 0 h 62"/>
                <a:gd name="T6" fmla="*/ 62 w 62"/>
                <a:gd name="T7" fmla="*/ 6 h 62"/>
                <a:gd name="T8" fmla="*/ 6 w 62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6" y="62"/>
                  </a:moveTo>
                  <a:lnTo>
                    <a:pt x="0" y="56"/>
                  </a:lnTo>
                  <a:lnTo>
                    <a:pt x="57" y="0"/>
                  </a:lnTo>
                  <a:lnTo>
                    <a:pt x="62" y="6"/>
                  </a:lnTo>
                  <a:lnTo>
                    <a:pt x="6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63" name="Freeform 2030"/>
            <p:cNvSpPr>
              <a:spLocks noEditPoints="1"/>
            </p:cNvSpPr>
            <p:nvPr/>
          </p:nvSpPr>
          <p:spPr bwMode="auto">
            <a:xfrm>
              <a:off x="8060554" y="2197724"/>
              <a:ext cx="47625" cy="47625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28 w 56"/>
                <a:gd name="T11" fmla="*/ 16 h 56"/>
                <a:gd name="T12" fmla="*/ 15 w 56"/>
                <a:gd name="T13" fmla="*/ 28 h 56"/>
                <a:gd name="T14" fmla="*/ 28 w 56"/>
                <a:gd name="T15" fmla="*/ 41 h 56"/>
                <a:gd name="T16" fmla="*/ 40 w 56"/>
                <a:gd name="T17" fmla="*/ 28 h 56"/>
                <a:gd name="T18" fmla="*/ 28 w 56"/>
                <a:gd name="T19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cubicBezTo>
                    <a:pt x="12" y="56"/>
                    <a:pt x="0" y="44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43" y="0"/>
                    <a:pt x="56" y="13"/>
                    <a:pt x="56" y="28"/>
                  </a:cubicBezTo>
                  <a:cubicBezTo>
                    <a:pt x="56" y="44"/>
                    <a:pt x="43" y="56"/>
                    <a:pt x="28" y="56"/>
                  </a:cubicBezTo>
                  <a:close/>
                  <a:moveTo>
                    <a:pt x="28" y="16"/>
                  </a:moveTo>
                  <a:cubicBezTo>
                    <a:pt x="21" y="16"/>
                    <a:pt x="15" y="21"/>
                    <a:pt x="15" y="28"/>
                  </a:cubicBezTo>
                  <a:cubicBezTo>
                    <a:pt x="15" y="35"/>
                    <a:pt x="21" y="41"/>
                    <a:pt x="28" y="41"/>
                  </a:cubicBezTo>
                  <a:cubicBezTo>
                    <a:pt x="35" y="41"/>
                    <a:pt x="40" y="35"/>
                    <a:pt x="40" y="28"/>
                  </a:cubicBezTo>
                  <a:cubicBezTo>
                    <a:pt x="40" y="21"/>
                    <a:pt x="35" y="16"/>
                    <a:pt x="2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64" name="Freeform 2031"/>
            <p:cNvSpPr>
              <a:spLocks noEditPoints="1"/>
            </p:cNvSpPr>
            <p:nvPr/>
          </p:nvSpPr>
          <p:spPr bwMode="auto">
            <a:xfrm>
              <a:off x="8004991" y="2143749"/>
              <a:ext cx="46038" cy="46038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28 w 56"/>
                <a:gd name="T11" fmla="*/ 15 h 56"/>
                <a:gd name="T12" fmla="*/ 16 w 56"/>
                <a:gd name="T13" fmla="*/ 28 h 56"/>
                <a:gd name="T14" fmla="*/ 28 w 56"/>
                <a:gd name="T15" fmla="*/ 40 h 56"/>
                <a:gd name="T16" fmla="*/ 41 w 56"/>
                <a:gd name="T17" fmla="*/ 28 h 56"/>
                <a:gd name="T18" fmla="*/ 28 w 56"/>
                <a:gd name="T19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44" y="0"/>
                    <a:pt x="56" y="12"/>
                    <a:pt x="56" y="28"/>
                  </a:cubicBezTo>
                  <a:cubicBezTo>
                    <a:pt x="56" y="43"/>
                    <a:pt x="44" y="56"/>
                    <a:pt x="28" y="56"/>
                  </a:cubicBezTo>
                  <a:close/>
                  <a:moveTo>
                    <a:pt x="28" y="15"/>
                  </a:moveTo>
                  <a:cubicBezTo>
                    <a:pt x="21" y="15"/>
                    <a:pt x="16" y="21"/>
                    <a:pt x="16" y="28"/>
                  </a:cubicBezTo>
                  <a:cubicBezTo>
                    <a:pt x="16" y="34"/>
                    <a:pt x="21" y="40"/>
                    <a:pt x="28" y="40"/>
                  </a:cubicBezTo>
                  <a:cubicBezTo>
                    <a:pt x="35" y="40"/>
                    <a:pt x="41" y="34"/>
                    <a:pt x="41" y="28"/>
                  </a:cubicBezTo>
                  <a:cubicBezTo>
                    <a:pt x="41" y="21"/>
                    <a:pt x="35" y="15"/>
                    <a:pt x="2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4" name="Группа 3913"/>
          <p:cNvGrpSpPr/>
          <p:nvPr/>
        </p:nvGrpSpPr>
        <p:grpSpPr>
          <a:xfrm>
            <a:off x="6574666" y="2834632"/>
            <a:ext cx="248841" cy="307181"/>
            <a:chOff x="7269979" y="2613649"/>
            <a:chExt cx="331788" cy="409575"/>
          </a:xfrm>
          <a:solidFill>
            <a:schemeClr val="accent1"/>
          </a:solidFill>
        </p:grpSpPr>
        <p:sp>
          <p:nvSpPr>
            <p:cNvPr id="1675" name="Freeform 2042"/>
            <p:cNvSpPr>
              <a:spLocks/>
            </p:cNvSpPr>
            <p:nvPr/>
          </p:nvSpPr>
          <p:spPr bwMode="auto">
            <a:xfrm>
              <a:off x="7428729" y="2858124"/>
              <a:ext cx="95250" cy="165100"/>
            </a:xfrm>
            <a:custGeom>
              <a:avLst/>
              <a:gdLst>
                <a:gd name="T0" fmla="*/ 56 w 113"/>
                <a:gd name="T1" fmla="*/ 198 h 198"/>
                <a:gd name="T2" fmla="*/ 0 w 113"/>
                <a:gd name="T3" fmla="*/ 140 h 198"/>
                <a:gd name="T4" fmla="*/ 0 w 113"/>
                <a:gd name="T5" fmla="*/ 0 h 198"/>
                <a:gd name="T6" fmla="*/ 15 w 113"/>
                <a:gd name="T7" fmla="*/ 0 h 198"/>
                <a:gd name="T8" fmla="*/ 15 w 113"/>
                <a:gd name="T9" fmla="*/ 140 h 198"/>
                <a:gd name="T10" fmla="*/ 56 w 113"/>
                <a:gd name="T11" fmla="*/ 183 h 198"/>
                <a:gd name="T12" fmla="*/ 97 w 113"/>
                <a:gd name="T13" fmla="*/ 140 h 198"/>
                <a:gd name="T14" fmla="*/ 113 w 113"/>
                <a:gd name="T15" fmla="*/ 140 h 198"/>
                <a:gd name="T16" fmla="*/ 56 w 113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98">
                  <a:moveTo>
                    <a:pt x="56" y="198"/>
                  </a:moveTo>
                  <a:cubicBezTo>
                    <a:pt x="25" y="198"/>
                    <a:pt x="0" y="172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5" y="164"/>
                    <a:pt x="34" y="183"/>
                    <a:pt x="56" y="183"/>
                  </a:cubicBezTo>
                  <a:cubicBezTo>
                    <a:pt x="79" y="183"/>
                    <a:pt x="97" y="164"/>
                    <a:pt x="97" y="140"/>
                  </a:cubicBezTo>
                  <a:cubicBezTo>
                    <a:pt x="113" y="140"/>
                    <a:pt x="113" y="140"/>
                    <a:pt x="113" y="140"/>
                  </a:cubicBezTo>
                  <a:cubicBezTo>
                    <a:pt x="113" y="172"/>
                    <a:pt x="87" y="198"/>
                    <a:pt x="56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76" name="Freeform 2043"/>
            <p:cNvSpPr>
              <a:spLocks noEditPoints="1"/>
            </p:cNvSpPr>
            <p:nvPr/>
          </p:nvSpPr>
          <p:spPr bwMode="auto">
            <a:xfrm>
              <a:off x="7269979" y="2713661"/>
              <a:ext cx="331788" cy="150813"/>
            </a:xfrm>
            <a:custGeom>
              <a:avLst/>
              <a:gdLst>
                <a:gd name="T0" fmla="*/ 200 w 399"/>
                <a:gd name="T1" fmla="*/ 181 h 181"/>
                <a:gd name="T2" fmla="*/ 194 w 399"/>
                <a:gd name="T3" fmla="*/ 179 h 181"/>
                <a:gd name="T4" fmla="*/ 151 w 399"/>
                <a:gd name="T5" fmla="*/ 163 h 181"/>
                <a:gd name="T6" fmla="*/ 109 w 399"/>
                <a:gd name="T7" fmla="*/ 178 h 181"/>
                <a:gd name="T8" fmla="*/ 98 w 399"/>
                <a:gd name="T9" fmla="*/ 178 h 181"/>
                <a:gd name="T10" fmla="*/ 55 w 399"/>
                <a:gd name="T11" fmla="*/ 163 h 181"/>
                <a:gd name="T12" fmla="*/ 14 w 399"/>
                <a:gd name="T13" fmla="*/ 178 h 181"/>
                <a:gd name="T14" fmla="*/ 5 w 399"/>
                <a:gd name="T15" fmla="*/ 179 h 181"/>
                <a:gd name="T16" fmla="*/ 1 w 399"/>
                <a:gd name="T17" fmla="*/ 170 h 181"/>
                <a:gd name="T18" fmla="*/ 198 w 399"/>
                <a:gd name="T19" fmla="*/ 0 h 181"/>
                <a:gd name="T20" fmla="*/ 201 w 399"/>
                <a:gd name="T21" fmla="*/ 0 h 181"/>
                <a:gd name="T22" fmla="*/ 398 w 399"/>
                <a:gd name="T23" fmla="*/ 170 h 181"/>
                <a:gd name="T24" fmla="*/ 394 w 399"/>
                <a:gd name="T25" fmla="*/ 179 h 181"/>
                <a:gd name="T26" fmla="*/ 385 w 399"/>
                <a:gd name="T27" fmla="*/ 178 h 181"/>
                <a:gd name="T28" fmla="*/ 344 w 399"/>
                <a:gd name="T29" fmla="*/ 163 h 181"/>
                <a:gd name="T30" fmla="*/ 301 w 399"/>
                <a:gd name="T31" fmla="*/ 178 h 181"/>
                <a:gd name="T32" fmla="*/ 290 w 399"/>
                <a:gd name="T33" fmla="*/ 178 h 181"/>
                <a:gd name="T34" fmla="*/ 248 w 399"/>
                <a:gd name="T35" fmla="*/ 163 h 181"/>
                <a:gd name="T36" fmla="*/ 205 w 399"/>
                <a:gd name="T37" fmla="*/ 179 h 181"/>
                <a:gd name="T38" fmla="*/ 200 w 399"/>
                <a:gd name="T39" fmla="*/ 181 h 181"/>
                <a:gd name="T40" fmla="*/ 151 w 399"/>
                <a:gd name="T41" fmla="*/ 147 h 181"/>
                <a:gd name="T42" fmla="*/ 200 w 399"/>
                <a:gd name="T43" fmla="*/ 163 h 181"/>
                <a:gd name="T44" fmla="*/ 248 w 399"/>
                <a:gd name="T45" fmla="*/ 147 h 181"/>
                <a:gd name="T46" fmla="*/ 296 w 399"/>
                <a:gd name="T47" fmla="*/ 163 h 181"/>
                <a:gd name="T48" fmla="*/ 344 w 399"/>
                <a:gd name="T49" fmla="*/ 147 h 181"/>
                <a:gd name="T50" fmla="*/ 379 w 399"/>
                <a:gd name="T51" fmla="*/ 155 h 181"/>
                <a:gd name="T52" fmla="*/ 201 w 399"/>
                <a:gd name="T53" fmla="*/ 16 h 181"/>
                <a:gd name="T54" fmla="*/ 200 w 399"/>
                <a:gd name="T55" fmla="*/ 16 h 181"/>
                <a:gd name="T56" fmla="*/ 199 w 399"/>
                <a:gd name="T57" fmla="*/ 16 h 181"/>
                <a:gd name="T58" fmla="*/ 20 w 399"/>
                <a:gd name="T59" fmla="*/ 155 h 181"/>
                <a:gd name="T60" fmla="*/ 55 w 399"/>
                <a:gd name="T61" fmla="*/ 147 h 181"/>
                <a:gd name="T62" fmla="*/ 103 w 399"/>
                <a:gd name="T63" fmla="*/ 163 h 181"/>
                <a:gd name="T64" fmla="*/ 151 w 399"/>
                <a:gd name="T65" fmla="*/ 14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9" h="181">
                  <a:moveTo>
                    <a:pt x="200" y="181"/>
                  </a:moveTo>
                  <a:cubicBezTo>
                    <a:pt x="198" y="181"/>
                    <a:pt x="196" y="180"/>
                    <a:pt x="194" y="179"/>
                  </a:cubicBezTo>
                  <a:cubicBezTo>
                    <a:pt x="184" y="169"/>
                    <a:pt x="168" y="163"/>
                    <a:pt x="151" y="163"/>
                  </a:cubicBezTo>
                  <a:cubicBezTo>
                    <a:pt x="135" y="163"/>
                    <a:pt x="119" y="169"/>
                    <a:pt x="109" y="178"/>
                  </a:cubicBezTo>
                  <a:cubicBezTo>
                    <a:pt x="106" y="181"/>
                    <a:pt x="101" y="181"/>
                    <a:pt x="98" y="178"/>
                  </a:cubicBezTo>
                  <a:cubicBezTo>
                    <a:pt x="88" y="169"/>
                    <a:pt x="72" y="163"/>
                    <a:pt x="55" y="163"/>
                  </a:cubicBezTo>
                  <a:cubicBezTo>
                    <a:pt x="39" y="163"/>
                    <a:pt x="24" y="168"/>
                    <a:pt x="14" y="178"/>
                  </a:cubicBezTo>
                  <a:cubicBezTo>
                    <a:pt x="11" y="180"/>
                    <a:pt x="8" y="180"/>
                    <a:pt x="5" y="179"/>
                  </a:cubicBezTo>
                  <a:cubicBezTo>
                    <a:pt x="2" y="177"/>
                    <a:pt x="0" y="174"/>
                    <a:pt x="1" y="170"/>
                  </a:cubicBezTo>
                  <a:cubicBezTo>
                    <a:pt x="19" y="72"/>
                    <a:pt x="102" y="1"/>
                    <a:pt x="198" y="0"/>
                  </a:cubicBezTo>
                  <a:cubicBezTo>
                    <a:pt x="199" y="0"/>
                    <a:pt x="200" y="0"/>
                    <a:pt x="201" y="0"/>
                  </a:cubicBezTo>
                  <a:cubicBezTo>
                    <a:pt x="297" y="1"/>
                    <a:pt x="380" y="72"/>
                    <a:pt x="398" y="170"/>
                  </a:cubicBezTo>
                  <a:cubicBezTo>
                    <a:pt x="399" y="174"/>
                    <a:pt x="397" y="177"/>
                    <a:pt x="394" y="179"/>
                  </a:cubicBezTo>
                  <a:cubicBezTo>
                    <a:pt x="391" y="180"/>
                    <a:pt x="388" y="180"/>
                    <a:pt x="385" y="178"/>
                  </a:cubicBezTo>
                  <a:cubicBezTo>
                    <a:pt x="375" y="168"/>
                    <a:pt x="360" y="163"/>
                    <a:pt x="344" y="163"/>
                  </a:cubicBezTo>
                  <a:cubicBezTo>
                    <a:pt x="327" y="163"/>
                    <a:pt x="311" y="169"/>
                    <a:pt x="301" y="178"/>
                  </a:cubicBezTo>
                  <a:cubicBezTo>
                    <a:pt x="298" y="181"/>
                    <a:pt x="293" y="181"/>
                    <a:pt x="290" y="178"/>
                  </a:cubicBezTo>
                  <a:cubicBezTo>
                    <a:pt x="280" y="169"/>
                    <a:pt x="264" y="163"/>
                    <a:pt x="248" y="163"/>
                  </a:cubicBezTo>
                  <a:cubicBezTo>
                    <a:pt x="231" y="163"/>
                    <a:pt x="215" y="169"/>
                    <a:pt x="205" y="179"/>
                  </a:cubicBezTo>
                  <a:cubicBezTo>
                    <a:pt x="203" y="180"/>
                    <a:pt x="202" y="181"/>
                    <a:pt x="200" y="181"/>
                  </a:cubicBezTo>
                  <a:close/>
                  <a:moveTo>
                    <a:pt x="151" y="147"/>
                  </a:moveTo>
                  <a:cubicBezTo>
                    <a:pt x="170" y="147"/>
                    <a:pt x="187" y="153"/>
                    <a:pt x="200" y="163"/>
                  </a:cubicBezTo>
                  <a:cubicBezTo>
                    <a:pt x="212" y="153"/>
                    <a:pt x="229" y="147"/>
                    <a:pt x="248" y="147"/>
                  </a:cubicBezTo>
                  <a:cubicBezTo>
                    <a:pt x="266" y="147"/>
                    <a:pt x="283" y="153"/>
                    <a:pt x="296" y="163"/>
                  </a:cubicBezTo>
                  <a:cubicBezTo>
                    <a:pt x="308" y="153"/>
                    <a:pt x="326" y="147"/>
                    <a:pt x="344" y="147"/>
                  </a:cubicBezTo>
                  <a:cubicBezTo>
                    <a:pt x="356" y="147"/>
                    <a:pt x="368" y="150"/>
                    <a:pt x="379" y="155"/>
                  </a:cubicBezTo>
                  <a:cubicBezTo>
                    <a:pt x="355" y="74"/>
                    <a:pt x="283" y="16"/>
                    <a:pt x="201" y="16"/>
                  </a:cubicBezTo>
                  <a:cubicBezTo>
                    <a:pt x="200" y="16"/>
                    <a:pt x="200" y="16"/>
                    <a:pt x="200" y="16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116" y="16"/>
                    <a:pt x="44" y="74"/>
                    <a:pt x="20" y="155"/>
                  </a:cubicBezTo>
                  <a:cubicBezTo>
                    <a:pt x="31" y="150"/>
                    <a:pt x="43" y="147"/>
                    <a:pt x="55" y="147"/>
                  </a:cubicBezTo>
                  <a:cubicBezTo>
                    <a:pt x="74" y="147"/>
                    <a:pt x="91" y="153"/>
                    <a:pt x="103" y="163"/>
                  </a:cubicBezTo>
                  <a:cubicBezTo>
                    <a:pt x="116" y="153"/>
                    <a:pt x="133" y="147"/>
                    <a:pt x="151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77" name="Rectangle 2044"/>
            <p:cNvSpPr>
              <a:spLocks noChangeArrowheads="1"/>
            </p:cNvSpPr>
            <p:nvPr/>
          </p:nvSpPr>
          <p:spPr bwMode="auto">
            <a:xfrm>
              <a:off x="7428729" y="2694611"/>
              <a:ext cx="1270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78" name="Rectangle 2045"/>
            <p:cNvSpPr>
              <a:spLocks noChangeArrowheads="1"/>
            </p:cNvSpPr>
            <p:nvPr/>
          </p:nvSpPr>
          <p:spPr bwMode="auto">
            <a:xfrm>
              <a:off x="7308079" y="2708899"/>
              <a:ext cx="12700" cy="269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79" name="Rectangle 2046"/>
            <p:cNvSpPr>
              <a:spLocks noChangeArrowheads="1"/>
            </p:cNvSpPr>
            <p:nvPr/>
          </p:nvSpPr>
          <p:spPr bwMode="auto">
            <a:xfrm>
              <a:off x="7549379" y="2666036"/>
              <a:ext cx="12700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80" name="Rectangle 2047"/>
            <p:cNvSpPr>
              <a:spLocks noChangeArrowheads="1"/>
            </p:cNvSpPr>
            <p:nvPr/>
          </p:nvSpPr>
          <p:spPr bwMode="auto">
            <a:xfrm>
              <a:off x="7455716" y="2613649"/>
              <a:ext cx="14288" cy="36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81" name="Rectangle 2048"/>
            <p:cNvSpPr>
              <a:spLocks noChangeArrowheads="1"/>
            </p:cNvSpPr>
            <p:nvPr/>
          </p:nvSpPr>
          <p:spPr bwMode="auto">
            <a:xfrm>
              <a:off x="7354116" y="2645399"/>
              <a:ext cx="12700" cy="55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82" name="Rectangle 2049"/>
            <p:cNvSpPr>
              <a:spLocks noChangeArrowheads="1"/>
            </p:cNvSpPr>
            <p:nvPr/>
          </p:nvSpPr>
          <p:spPr bwMode="auto">
            <a:xfrm>
              <a:off x="7493816" y="2677149"/>
              <a:ext cx="14288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5" name="Группа 3914"/>
          <p:cNvGrpSpPr/>
          <p:nvPr/>
        </p:nvGrpSpPr>
        <p:grpSpPr>
          <a:xfrm>
            <a:off x="7028294" y="2869159"/>
            <a:ext cx="269081" cy="233363"/>
            <a:chOff x="7874816" y="2659686"/>
            <a:chExt cx="358775" cy="311150"/>
          </a:xfrm>
          <a:solidFill>
            <a:schemeClr val="accent1"/>
          </a:solidFill>
        </p:grpSpPr>
        <p:sp>
          <p:nvSpPr>
            <p:cNvPr id="1687" name="Rectangle 2054"/>
            <p:cNvSpPr>
              <a:spLocks noChangeArrowheads="1"/>
            </p:cNvSpPr>
            <p:nvPr/>
          </p:nvSpPr>
          <p:spPr bwMode="auto">
            <a:xfrm>
              <a:off x="7874816" y="2873999"/>
              <a:ext cx="3587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88" name="Rectangle 2055"/>
            <p:cNvSpPr>
              <a:spLocks noChangeArrowheads="1"/>
            </p:cNvSpPr>
            <p:nvPr/>
          </p:nvSpPr>
          <p:spPr bwMode="auto">
            <a:xfrm>
              <a:off x="7874816" y="2902574"/>
              <a:ext cx="3587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89" name="Rectangle 2056"/>
            <p:cNvSpPr>
              <a:spLocks noChangeArrowheads="1"/>
            </p:cNvSpPr>
            <p:nvPr/>
          </p:nvSpPr>
          <p:spPr bwMode="auto">
            <a:xfrm>
              <a:off x="7874816" y="2929561"/>
              <a:ext cx="3587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0" name="Rectangle 2057"/>
            <p:cNvSpPr>
              <a:spLocks noChangeArrowheads="1"/>
            </p:cNvSpPr>
            <p:nvPr/>
          </p:nvSpPr>
          <p:spPr bwMode="auto">
            <a:xfrm>
              <a:off x="7874816" y="2958136"/>
              <a:ext cx="3587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1" name="Freeform 2058"/>
            <p:cNvSpPr>
              <a:spLocks noEditPoints="1"/>
            </p:cNvSpPr>
            <p:nvPr/>
          </p:nvSpPr>
          <p:spPr bwMode="auto">
            <a:xfrm>
              <a:off x="7874816" y="2659686"/>
              <a:ext cx="358775" cy="200025"/>
            </a:xfrm>
            <a:custGeom>
              <a:avLst/>
              <a:gdLst>
                <a:gd name="T0" fmla="*/ 226 w 226"/>
                <a:gd name="T1" fmla="*/ 126 h 126"/>
                <a:gd name="T2" fmla="*/ 0 w 226"/>
                <a:gd name="T3" fmla="*/ 126 h 126"/>
                <a:gd name="T4" fmla="*/ 0 w 226"/>
                <a:gd name="T5" fmla="*/ 0 h 126"/>
                <a:gd name="T6" fmla="*/ 226 w 226"/>
                <a:gd name="T7" fmla="*/ 0 h 126"/>
                <a:gd name="T8" fmla="*/ 226 w 226"/>
                <a:gd name="T9" fmla="*/ 126 h 126"/>
                <a:gd name="T10" fmla="*/ 9 w 226"/>
                <a:gd name="T11" fmla="*/ 118 h 126"/>
                <a:gd name="T12" fmla="*/ 218 w 226"/>
                <a:gd name="T13" fmla="*/ 118 h 126"/>
                <a:gd name="T14" fmla="*/ 218 w 226"/>
                <a:gd name="T15" fmla="*/ 8 h 126"/>
                <a:gd name="T16" fmla="*/ 9 w 226"/>
                <a:gd name="T17" fmla="*/ 8 h 126"/>
                <a:gd name="T18" fmla="*/ 9 w 226"/>
                <a:gd name="T19" fmla="*/ 11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126">
                  <a:moveTo>
                    <a:pt x="226" y="126"/>
                  </a:moveTo>
                  <a:lnTo>
                    <a:pt x="0" y="126"/>
                  </a:lnTo>
                  <a:lnTo>
                    <a:pt x="0" y="0"/>
                  </a:lnTo>
                  <a:lnTo>
                    <a:pt x="226" y="0"/>
                  </a:lnTo>
                  <a:lnTo>
                    <a:pt x="226" y="126"/>
                  </a:lnTo>
                  <a:close/>
                  <a:moveTo>
                    <a:pt x="9" y="118"/>
                  </a:moveTo>
                  <a:lnTo>
                    <a:pt x="218" y="118"/>
                  </a:lnTo>
                  <a:lnTo>
                    <a:pt x="218" y="8"/>
                  </a:lnTo>
                  <a:lnTo>
                    <a:pt x="9" y="8"/>
                  </a:lnTo>
                  <a:lnTo>
                    <a:pt x="9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2" name="Freeform 2059"/>
            <p:cNvSpPr>
              <a:spLocks noEditPoints="1"/>
            </p:cNvSpPr>
            <p:nvPr/>
          </p:nvSpPr>
          <p:spPr bwMode="auto">
            <a:xfrm>
              <a:off x="7895454" y="2680324"/>
              <a:ext cx="317500" cy="158750"/>
            </a:xfrm>
            <a:custGeom>
              <a:avLst/>
              <a:gdLst>
                <a:gd name="T0" fmla="*/ 339 w 382"/>
                <a:gd name="T1" fmla="*/ 191 h 191"/>
                <a:gd name="T2" fmla="*/ 44 w 382"/>
                <a:gd name="T3" fmla="*/ 191 h 191"/>
                <a:gd name="T4" fmla="*/ 44 w 382"/>
                <a:gd name="T5" fmla="*/ 184 h 191"/>
                <a:gd name="T6" fmla="*/ 8 w 382"/>
                <a:gd name="T7" fmla="*/ 148 h 191"/>
                <a:gd name="T8" fmla="*/ 0 w 382"/>
                <a:gd name="T9" fmla="*/ 148 h 191"/>
                <a:gd name="T10" fmla="*/ 0 w 382"/>
                <a:gd name="T11" fmla="*/ 43 h 191"/>
                <a:gd name="T12" fmla="*/ 8 w 382"/>
                <a:gd name="T13" fmla="*/ 43 h 191"/>
                <a:gd name="T14" fmla="*/ 44 w 382"/>
                <a:gd name="T15" fmla="*/ 8 h 191"/>
                <a:gd name="T16" fmla="*/ 44 w 382"/>
                <a:gd name="T17" fmla="*/ 0 h 191"/>
                <a:gd name="T18" fmla="*/ 339 w 382"/>
                <a:gd name="T19" fmla="*/ 0 h 191"/>
                <a:gd name="T20" fmla="*/ 339 w 382"/>
                <a:gd name="T21" fmla="*/ 8 h 191"/>
                <a:gd name="T22" fmla="*/ 374 w 382"/>
                <a:gd name="T23" fmla="*/ 43 h 191"/>
                <a:gd name="T24" fmla="*/ 382 w 382"/>
                <a:gd name="T25" fmla="*/ 43 h 191"/>
                <a:gd name="T26" fmla="*/ 382 w 382"/>
                <a:gd name="T27" fmla="*/ 148 h 191"/>
                <a:gd name="T28" fmla="*/ 374 w 382"/>
                <a:gd name="T29" fmla="*/ 148 h 191"/>
                <a:gd name="T30" fmla="*/ 339 w 382"/>
                <a:gd name="T31" fmla="*/ 184 h 191"/>
                <a:gd name="T32" fmla="*/ 339 w 382"/>
                <a:gd name="T33" fmla="*/ 191 h 191"/>
                <a:gd name="T34" fmla="*/ 59 w 382"/>
                <a:gd name="T35" fmla="*/ 176 h 191"/>
                <a:gd name="T36" fmla="*/ 324 w 382"/>
                <a:gd name="T37" fmla="*/ 176 h 191"/>
                <a:gd name="T38" fmla="*/ 367 w 382"/>
                <a:gd name="T39" fmla="*/ 133 h 191"/>
                <a:gd name="T40" fmla="*/ 367 w 382"/>
                <a:gd name="T41" fmla="*/ 58 h 191"/>
                <a:gd name="T42" fmla="*/ 324 w 382"/>
                <a:gd name="T43" fmla="*/ 15 h 191"/>
                <a:gd name="T44" fmla="*/ 59 w 382"/>
                <a:gd name="T45" fmla="*/ 15 h 191"/>
                <a:gd name="T46" fmla="*/ 16 w 382"/>
                <a:gd name="T47" fmla="*/ 58 h 191"/>
                <a:gd name="T48" fmla="*/ 16 w 382"/>
                <a:gd name="T49" fmla="*/ 133 h 191"/>
                <a:gd name="T50" fmla="*/ 59 w 382"/>
                <a:gd name="T51" fmla="*/ 17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191">
                  <a:moveTo>
                    <a:pt x="339" y="191"/>
                  </a:moveTo>
                  <a:cubicBezTo>
                    <a:pt x="44" y="191"/>
                    <a:pt x="44" y="191"/>
                    <a:pt x="44" y="191"/>
                  </a:cubicBezTo>
                  <a:cubicBezTo>
                    <a:pt x="44" y="184"/>
                    <a:pt x="44" y="184"/>
                    <a:pt x="44" y="184"/>
                  </a:cubicBezTo>
                  <a:cubicBezTo>
                    <a:pt x="44" y="164"/>
                    <a:pt x="28" y="148"/>
                    <a:pt x="8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28" y="43"/>
                    <a:pt x="44" y="27"/>
                    <a:pt x="44" y="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39" y="8"/>
                    <a:pt x="339" y="8"/>
                    <a:pt x="339" y="8"/>
                  </a:cubicBezTo>
                  <a:cubicBezTo>
                    <a:pt x="339" y="27"/>
                    <a:pt x="355" y="43"/>
                    <a:pt x="374" y="43"/>
                  </a:cubicBezTo>
                  <a:cubicBezTo>
                    <a:pt x="382" y="43"/>
                    <a:pt x="382" y="43"/>
                    <a:pt x="382" y="43"/>
                  </a:cubicBezTo>
                  <a:cubicBezTo>
                    <a:pt x="382" y="148"/>
                    <a:pt x="382" y="148"/>
                    <a:pt x="382" y="148"/>
                  </a:cubicBezTo>
                  <a:cubicBezTo>
                    <a:pt x="374" y="148"/>
                    <a:pt x="374" y="148"/>
                    <a:pt x="374" y="148"/>
                  </a:cubicBezTo>
                  <a:cubicBezTo>
                    <a:pt x="355" y="148"/>
                    <a:pt x="339" y="164"/>
                    <a:pt x="339" y="184"/>
                  </a:cubicBezTo>
                  <a:lnTo>
                    <a:pt x="339" y="191"/>
                  </a:lnTo>
                  <a:close/>
                  <a:moveTo>
                    <a:pt x="59" y="176"/>
                  </a:moveTo>
                  <a:cubicBezTo>
                    <a:pt x="324" y="176"/>
                    <a:pt x="324" y="176"/>
                    <a:pt x="324" y="176"/>
                  </a:cubicBezTo>
                  <a:cubicBezTo>
                    <a:pt x="327" y="154"/>
                    <a:pt x="345" y="137"/>
                    <a:pt x="367" y="133"/>
                  </a:cubicBezTo>
                  <a:cubicBezTo>
                    <a:pt x="367" y="58"/>
                    <a:pt x="367" y="58"/>
                    <a:pt x="367" y="58"/>
                  </a:cubicBezTo>
                  <a:cubicBezTo>
                    <a:pt x="345" y="55"/>
                    <a:pt x="327" y="37"/>
                    <a:pt x="324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5" y="37"/>
                    <a:pt x="38" y="55"/>
                    <a:pt x="16" y="58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38" y="137"/>
                    <a:pt x="55" y="154"/>
                    <a:pt x="59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3" name="Freeform 2060"/>
            <p:cNvSpPr>
              <a:spLocks noEditPoints="1"/>
            </p:cNvSpPr>
            <p:nvPr/>
          </p:nvSpPr>
          <p:spPr bwMode="auto">
            <a:xfrm>
              <a:off x="7995466" y="2702549"/>
              <a:ext cx="117475" cy="115888"/>
            </a:xfrm>
            <a:custGeom>
              <a:avLst/>
              <a:gdLst>
                <a:gd name="T0" fmla="*/ 70 w 140"/>
                <a:gd name="T1" fmla="*/ 140 h 140"/>
                <a:gd name="T2" fmla="*/ 0 w 140"/>
                <a:gd name="T3" fmla="*/ 70 h 140"/>
                <a:gd name="T4" fmla="*/ 70 w 140"/>
                <a:gd name="T5" fmla="*/ 0 h 140"/>
                <a:gd name="T6" fmla="*/ 140 w 140"/>
                <a:gd name="T7" fmla="*/ 70 h 140"/>
                <a:gd name="T8" fmla="*/ 70 w 140"/>
                <a:gd name="T9" fmla="*/ 140 h 140"/>
                <a:gd name="T10" fmla="*/ 70 w 140"/>
                <a:gd name="T11" fmla="*/ 15 h 140"/>
                <a:gd name="T12" fmla="*/ 16 w 140"/>
                <a:gd name="T13" fmla="*/ 70 h 140"/>
                <a:gd name="T14" fmla="*/ 70 w 140"/>
                <a:gd name="T15" fmla="*/ 124 h 140"/>
                <a:gd name="T16" fmla="*/ 125 w 140"/>
                <a:gd name="T17" fmla="*/ 70 h 140"/>
                <a:gd name="T18" fmla="*/ 70 w 140"/>
                <a:gd name="T19" fmla="*/ 1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40">
                  <a:moveTo>
                    <a:pt x="70" y="140"/>
                  </a:moveTo>
                  <a:cubicBezTo>
                    <a:pt x="32" y="140"/>
                    <a:pt x="0" y="108"/>
                    <a:pt x="0" y="70"/>
                  </a:cubicBezTo>
                  <a:cubicBezTo>
                    <a:pt x="0" y="31"/>
                    <a:pt x="32" y="0"/>
                    <a:pt x="70" y="0"/>
                  </a:cubicBezTo>
                  <a:cubicBezTo>
                    <a:pt x="109" y="0"/>
                    <a:pt x="140" y="31"/>
                    <a:pt x="140" y="70"/>
                  </a:cubicBezTo>
                  <a:cubicBezTo>
                    <a:pt x="140" y="108"/>
                    <a:pt x="109" y="140"/>
                    <a:pt x="70" y="140"/>
                  </a:cubicBezTo>
                  <a:close/>
                  <a:moveTo>
                    <a:pt x="70" y="15"/>
                  </a:moveTo>
                  <a:cubicBezTo>
                    <a:pt x="40" y="15"/>
                    <a:pt x="16" y="40"/>
                    <a:pt x="16" y="70"/>
                  </a:cubicBezTo>
                  <a:cubicBezTo>
                    <a:pt x="16" y="100"/>
                    <a:pt x="40" y="124"/>
                    <a:pt x="70" y="124"/>
                  </a:cubicBezTo>
                  <a:cubicBezTo>
                    <a:pt x="100" y="124"/>
                    <a:pt x="125" y="100"/>
                    <a:pt x="125" y="70"/>
                  </a:cubicBezTo>
                  <a:cubicBezTo>
                    <a:pt x="125" y="40"/>
                    <a:pt x="100" y="15"/>
                    <a:pt x="7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4" name="Freeform 2061"/>
            <p:cNvSpPr>
              <a:spLocks/>
            </p:cNvSpPr>
            <p:nvPr/>
          </p:nvSpPr>
          <p:spPr bwMode="auto">
            <a:xfrm>
              <a:off x="8033566" y="2732711"/>
              <a:ext cx="41275" cy="55563"/>
            </a:xfrm>
            <a:custGeom>
              <a:avLst/>
              <a:gdLst>
                <a:gd name="T0" fmla="*/ 30 w 50"/>
                <a:gd name="T1" fmla="*/ 67 h 67"/>
                <a:gd name="T2" fmla="*/ 21 w 50"/>
                <a:gd name="T3" fmla="*/ 67 h 67"/>
                <a:gd name="T4" fmla="*/ 6 w 50"/>
                <a:gd name="T5" fmla="*/ 61 h 67"/>
                <a:gd name="T6" fmla="*/ 0 w 50"/>
                <a:gd name="T7" fmla="*/ 47 h 67"/>
                <a:gd name="T8" fmla="*/ 16 w 50"/>
                <a:gd name="T9" fmla="*/ 47 h 67"/>
                <a:gd name="T10" fmla="*/ 17 w 50"/>
                <a:gd name="T11" fmla="*/ 50 h 67"/>
                <a:gd name="T12" fmla="*/ 21 w 50"/>
                <a:gd name="T13" fmla="*/ 52 h 67"/>
                <a:gd name="T14" fmla="*/ 30 w 50"/>
                <a:gd name="T15" fmla="*/ 52 h 67"/>
                <a:gd name="T16" fmla="*/ 33 w 50"/>
                <a:gd name="T17" fmla="*/ 50 h 67"/>
                <a:gd name="T18" fmla="*/ 35 w 50"/>
                <a:gd name="T19" fmla="*/ 47 h 67"/>
                <a:gd name="T20" fmla="*/ 33 w 50"/>
                <a:gd name="T21" fmla="*/ 43 h 67"/>
                <a:gd name="T22" fmla="*/ 30 w 50"/>
                <a:gd name="T23" fmla="*/ 41 h 67"/>
                <a:gd name="T24" fmla="*/ 21 w 50"/>
                <a:gd name="T25" fmla="*/ 41 h 67"/>
                <a:gd name="T26" fmla="*/ 6 w 50"/>
                <a:gd name="T27" fmla="*/ 35 h 67"/>
                <a:gd name="T28" fmla="*/ 0 w 50"/>
                <a:gd name="T29" fmla="*/ 21 h 67"/>
                <a:gd name="T30" fmla="*/ 6 w 50"/>
                <a:gd name="T31" fmla="*/ 6 h 67"/>
                <a:gd name="T32" fmla="*/ 21 w 50"/>
                <a:gd name="T33" fmla="*/ 0 h 67"/>
                <a:gd name="T34" fmla="*/ 30 w 50"/>
                <a:gd name="T35" fmla="*/ 0 h 67"/>
                <a:gd name="T36" fmla="*/ 44 w 50"/>
                <a:gd name="T37" fmla="*/ 6 h 67"/>
                <a:gd name="T38" fmla="*/ 50 w 50"/>
                <a:gd name="T39" fmla="*/ 21 h 67"/>
                <a:gd name="T40" fmla="*/ 35 w 50"/>
                <a:gd name="T41" fmla="*/ 21 h 67"/>
                <a:gd name="T42" fmla="*/ 33 w 50"/>
                <a:gd name="T43" fmla="*/ 17 h 67"/>
                <a:gd name="T44" fmla="*/ 30 w 50"/>
                <a:gd name="T45" fmla="*/ 15 h 67"/>
                <a:gd name="T46" fmla="*/ 21 w 50"/>
                <a:gd name="T47" fmla="*/ 15 h 67"/>
                <a:gd name="T48" fmla="*/ 17 w 50"/>
                <a:gd name="T49" fmla="*/ 17 h 67"/>
                <a:gd name="T50" fmla="*/ 16 w 50"/>
                <a:gd name="T51" fmla="*/ 21 h 67"/>
                <a:gd name="T52" fmla="*/ 17 w 50"/>
                <a:gd name="T53" fmla="*/ 24 h 67"/>
                <a:gd name="T54" fmla="*/ 21 w 50"/>
                <a:gd name="T55" fmla="*/ 26 h 67"/>
                <a:gd name="T56" fmla="*/ 30 w 50"/>
                <a:gd name="T57" fmla="*/ 26 h 67"/>
                <a:gd name="T58" fmla="*/ 44 w 50"/>
                <a:gd name="T59" fmla="*/ 32 h 67"/>
                <a:gd name="T60" fmla="*/ 50 w 50"/>
                <a:gd name="T61" fmla="*/ 47 h 67"/>
                <a:gd name="T62" fmla="*/ 44 w 50"/>
                <a:gd name="T63" fmla="*/ 61 h 67"/>
                <a:gd name="T64" fmla="*/ 30 w 50"/>
                <a:gd name="T6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67">
                  <a:moveTo>
                    <a:pt x="30" y="67"/>
                  </a:moveTo>
                  <a:cubicBezTo>
                    <a:pt x="21" y="67"/>
                    <a:pt x="21" y="67"/>
                    <a:pt x="21" y="67"/>
                  </a:cubicBezTo>
                  <a:cubicBezTo>
                    <a:pt x="15" y="67"/>
                    <a:pt x="10" y="65"/>
                    <a:pt x="6" y="61"/>
                  </a:cubicBezTo>
                  <a:cubicBezTo>
                    <a:pt x="2" y="57"/>
                    <a:pt x="0" y="52"/>
                    <a:pt x="0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8"/>
                    <a:pt x="16" y="49"/>
                    <a:pt x="17" y="50"/>
                  </a:cubicBezTo>
                  <a:cubicBezTo>
                    <a:pt x="18" y="51"/>
                    <a:pt x="20" y="52"/>
                    <a:pt x="21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2"/>
                    <a:pt x="32" y="51"/>
                    <a:pt x="33" y="50"/>
                  </a:cubicBezTo>
                  <a:cubicBezTo>
                    <a:pt x="34" y="49"/>
                    <a:pt x="35" y="48"/>
                    <a:pt x="35" y="47"/>
                  </a:cubicBezTo>
                  <a:cubicBezTo>
                    <a:pt x="35" y="45"/>
                    <a:pt x="34" y="44"/>
                    <a:pt x="33" y="43"/>
                  </a:cubicBezTo>
                  <a:cubicBezTo>
                    <a:pt x="32" y="42"/>
                    <a:pt x="31" y="41"/>
                    <a:pt x="3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5" y="41"/>
                    <a:pt x="10" y="39"/>
                    <a:pt x="6" y="35"/>
                  </a:cubicBezTo>
                  <a:cubicBezTo>
                    <a:pt x="2" y="31"/>
                    <a:pt x="0" y="26"/>
                    <a:pt x="0" y="21"/>
                  </a:cubicBezTo>
                  <a:cubicBezTo>
                    <a:pt x="0" y="15"/>
                    <a:pt x="2" y="10"/>
                    <a:pt x="6" y="6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0" y="2"/>
                    <a:pt x="44" y="6"/>
                  </a:cubicBezTo>
                  <a:cubicBezTo>
                    <a:pt x="48" y="10"/>
                    <a:pt x="50" y="15"/>
                    <a:pt x="50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19"/>
                    <a:pt x="34" y="18"/>
                    <a:pt x="33" y="17"/>
                  </a:cubicBezTo>
                  <a:cubicBezTo>
                    <a:pt x="32" y="16"/>
                    <a:pt x="31" y="15"/>
                    <a:pt x="3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8" y="16"/>
                    <a:pt x="17" y="17"/>
                  </a:cubicBezTo>
                  <a:cubicBezTo>
                    <a:pt x="16" y="18"/>
                    <a:pt x="16" y="19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cubicBezTo>
                    <a:pt x="18" y="25"/>
                    <a:pt x="20" y="26"/>
                    <a:pt x="21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5" y="26"/>
                    <a:pt x="40" y="28"/>
                    <a:pt x="44" y="32"/>
                  </a:cubicBezTo>
                  <a:cubicBezTo>
                    <a:pt x="48" y="36"/>
                    <a:pt x="50" y="41"/>
                    <a:pt x="50" y="47"/>
                  </a:cubicBezTo>
                  <a:cubicBezTo>
                    <a:pt x="50" y="52"/>
                    <a:pt x="48" y="57"/>
                    <a:pt x="44" y="61"/>
                  </a:cubicBezTo>
                  <a:cubicBezTo>
                    <a:pt x="40" y="65"/>
                    <a:pt x="35" y="67"/>
                    <a:pt x="3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5" name="Rectangle 2062"/>
            <p:cNvSpPr>
              <a:spLocks noChangeArrowheads="1"/>
            </p:cNvSpPr>
            <p:nvPr/>
          </p:nvSpPr>
          <p:spPr bwMode="auto">
            <a:xfrm>
              <a:off x="8047854" y="272636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6" name="Rectangle 2063"/>
            <p:cNvSpPr>
              <a:spLocks noChangeArrowheads="1"/>
            </p:cNvSpPr>
            <p:nvPr/>
          </p:nvSpPr>
          <p:spPr bwMode="auto">
            <a:xfrm>
              <a:off x="8047854" y="2781924"/>
              <a:ext cx="127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7" name="Rectangle 2064"/>
            <p:cNvSpPr>
              <a:spLocks noChangeArrowheads="1"/>
            </p:cNvSpPr>
            <p:nvPr/>
          </p:nvSpPr>
          <p:spPr bwMode="auto">
            <a:xfrm>
              <a:off x="8136754" y="2753349"/>
              <a:ext cx="396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8" name="Rectangle 2065"/>
            <p:cNvSpPr>
              <a:spLocks noChangeArrowheads="1"/>
            </p:cNvSpPr>
            <p:nvPr/>
          </p:nvSpPr>
          <p:spPr bwMode="auto">
            <a:xfrm>
              <a:off x="7931966" y="2753349"/>
              <a:ext cx="412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7" name="Группа 3916"/>
          <p:cNvGrpSpPr/>
          <p:nvPr/>
        </p:nvGrpSpPr>
        <p:grpSpPr>
          <a:xfrm>
            <a:off x="7956982" y="2842966"/>
            <a:ext cx="269081" cy="285751"/>
            <a:chOff x="9113066" y="2624761"/>
            <a:chExt cx="358775" cy="381001"/>
          </a:xfrm>
          <a:solidFill>
            <a:schemeClr val="accent1"/>
          </a:solidFill>
        </p:grpSpPr>
        <p:sp>
          <p:nvSpPr>
            <p:cNvPr id="1714" name="Freeform 2081"/>
            <p:cNvSpPr>
              <a:spLocks/>
            </p:cNvSpPr>
            <p:nvPr/>
          </p:nvSpPr>
          <p:spPr bwMode="auto">
            <a:xfrm>
              <a:off x="9113066" y="2759699"/>
              <a:ext cx="358775" cy="246063"/>
            </a:xfrm>
            <a:custGeom>
              <a:avLst/>
              <a:gdLst>
                <a:gd name="T0" fmla="*/ 226 w 226"/>
                <a:gd name="T1" fmla="*/ 155 h 155"/>
                <a:gd name="T2" fmla="*/ 0 w 226"/>
                <a:gd name="T3" fmla="*/ 155 h 155"/>
                <a:gd name="T4" fmla="*/ 0 w 226"/>
                <a:gd name="T5" fmla="*/ 17 h 155"/>
                <a:gd name="T6" fmla="*/ 23 w 226"/>
                <a:gd name="T7" fmla="*/ 0 h 155"/>
                <a:gd name="T8" fmla="*/ 27 w 226"/>
                <a:gd name="T9" fmla="*/ 7 h 155"/>
                <a:gd name="T10" fmla="*/ 8 w 226"/>
                <a:gd name="T11" fmla="*/ 21 h 155"/>
                <a:gd name="T12" fmla="*/ 8 w 226"/>
                <a:gd name="T13" fmla="*/ 147 h 155"/>
                <a:gd name="T14" fmla="*/ 217 w 226"/>
                <a:gd name="T15" fmla="*/ 147 h 155"/>
                <a:gd name="T16" fmla="*/ 217 w 226"/>
                <a:gd name="T17" fmla="*/ 21 h 155"/>
                <a:gd name="T18" fmla="*/ 198 w 226"/>
                <a:gd name="T19" fmla="*/ 7 h 155"/>
                <a:gd name="T20" fmla="*/ 203 w 226"/>
                <a:gd name="T21" fmla="*/ 0 h 155"/>
                <a:gd name="T22" fmla="*/ 226 w 226"/>
                <a:gd name="T23" fmla="*/ 17 h 155"/>
                <a:gd name="T24" fmla="*/ 226 w 226"/>
                <a:gd name="T2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155">
                  <a:moveTo>
                    <a:pt x="226" y="155"/>
                  </a:moveTo>
                  <a:lnTo>
                    <a:pt x="0" y="155"/>
                  </a:lnTo>
                  <a:lnTo>
                    <a:pt x="0" y="17"/>
                  </a:lnTo>
                  <a:lnTo>
                    <a:pt x="23" y="0"/>
                  </a:lnTo>
                  <a:lnTo>
                    <a:pt x="27" y="7"/>
                  </a:lnTo>
                  <a:lnTo>
                    <a:pt x="8" y="21"/>
                  </a:lnTo>
                  <a:lnTo>
                    <a:pt x="8" y="147"/>
                  </a:lnTo>
                  <a:lnTo>
                    <a:pt x="217" y="147"/>
                  </a:lnTo>
                  <a:lnTo>
                    <a:pt x="217" y="21"/>
                  </a:lnTo>
                  <a:lnTo>
                    <a:pt x="198" y="7"/>
                  </a:lnTo>
                  <a:lnTo>
                    <a:pt x="203" y="0"/>
                  </a:lnTo>
                  <a:lnTo>
                    <a:pt x="226" y="17"/>
                  </a:lnTo>
                  <a:lnTo>
                    <a:pt x="226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15" name="Rectangle 2082"/>
            <p:cNvSpPr>
              <a:spLocks noChangeArrowheads="1"/>
            </p:cNvSpPr>
            <p:nvPr/>
          </p:nvSpPr>
          <p:spPr bwMode="auto">
            <a:xfrm>
              <a:off x="9159104" y="2807324"/>
              <a:ext cx="2651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16" name="Rectangle 2083"/>
            <p:cNvSpPr>
              <a:spLocks noChangeArrowheads="1"/>
            </p:cNvSpPr>
            <p:nvPr/>
          </p:nvSpPr>
          <p:spPr bwMode="auto">
            <a:xfrm>
              <a:off x="9203554" y="2835899"/>
              <a:ext cx="1762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17" name="Rectangle 2084"/>
            <p:cNvSpPr>
              <a:spLocks noChangeArrowheads="1"/>
            </p:cNvSpPr>
            <p:nvPr/>
          </p:nvSpPr>
          <p:spPr bwMode="auto">
            <a:xfrm>
              <a:off x="9248004" y="2861299"/>
              <a:ext cx="889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18" name="Freeform 2085"/>
            <p:cNvSpPr>
              <a:spLocks noEditPoints="1"/>
            </p:cNvSpPr>
            <p:nvPr/>
          </p:nvSpPr>
          <p:spPr bwMode="auto">
            <a:xfrm>
              <a:off x="9144816" y="2624761"/>
              <a:ext cx="293688" cy="169863"/>
            </a:xfrm>
            <a:custGeom>
              <a:avLst/>
              <a:gdLst>
                <a:gd name="T0" fmla="*/ 185 w 185"/>
                <a:gd name="T1" fmla="*/ 107 h 107"/>
                <a:gd name="T2" fmla="*/ 0 w 185"/>
                <a:gd name="T3" fmla="*/ 107 h 107"/>
                <a:gd name="T4" fmla="*/ 0 w 185"/>
                <a:gd name="T5" fmla="*/ 0 h 107"/>
                <a:gd name="T6" fmla="*/ 185 w 185"/>
                <a:gd name="T7" fmla="*/ 0 h 107"/>
                <a:gd name="T8" fmla="*/ 185 w 185"/>
                <a:gd name="T9" fmla="*/ 107 h 107"/>
                <a:gd name="T10" fmla="*/ 9 w 185"/>
                <a:gd name="T11" fmla="*/ 99 h 107"/>
                <a:gd name="T12" fmla="*/ 177 w 185"/>
                <a:gd name="T13" fmla="*/ 99 h 107"/>
                <a:gd name="T14" fmla="*/ 177 w 185"/>
                <a:gd name="T15" fmla="*/ 8 h 107"/>
                <a:gd name="T16" fmla="*/ 9 w 185"/>
                <a:gd name="T17" fmla="*/ 8 h 107"/>
                <a:gd name="T18" fmla="*/ 9 w 185"/>
                <a:gd name="T19" fmla="*/ 9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07">
                  <a:moveTo>
                    <a:pt x="185" y="107"/>
                  </a:moveTo>
                  <a:lnTo>
                    <a:pt x="0" y="107"/>
                  </a:lnTo>
                  <a:lnTo>
                    <a:pt x="0" y="0"/>
                  </a:lnTo>
                  <a:lnTo>
                    <a:pt x="185" y="0"/>
                  </a:lnTo>
                  <a:lnTo>
                    <a:pt x="185" y="107"/>
                  </a:lnTo>
                  <a:close/>
                  <a:moveTo>
                    <a:pt x="9" y="99"/>
                  </a:moveTo>
                  <a:lnTo>
                    <a:pt x="177" y="99"/>
                  </a:lnTo>
                  <a:lnTo>
                    <a:pt x="177" y="8"/>
                  </a:lnTo>
                  <a:lnTo>
                    <a:pt x="9" y="8"/>
                  </a:lnTo>
                  <a:lnTo>
                    <a:pt x="9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19" name="Freeform 2086"/>
            <p:cNvSpPr>
              <a:spLocks noEditPoints="1"/>
            </p:cNvSpPr>
            <p:nvPr/>
          </p:nvSpPr>
          <p:spPr bwMode="auto">
            <a:xfrm>
              <a:off x="9168629" y="2645399"/>
              <a:ext cx="247650" cy="127000"/>
            </a:xfrm>
            <a:custGeom>
              <a:avLst/>
              <a:gdLst>
                <a:gd name="T0" fmla="*/ 264 w 298"/>
                <a:gd name="T1" fmla="*/ 151 h 151"/>
                <a:gd name="T2" fmla="*/ 33 w 298"/>
                <a:gd name="T3" fmla="*/ 151 h 151"/>
                <a:gd name="T4" fmla="*/ 33 w 298"/>
                <a:gd name="T5" fmla="*/ 144 h 151"/>
                <a:gd name="T6" fmla="*/ 8 w 298"/>
                <a:gd name="T7" fmla="*/ 118 h 151"/>
                <a:gd name="T8" fmla="*/ 0 w 298"/>
                <a:gd name="T9" fmla="*/ 118 h 151"/>
                <a:gd name="T10" fmla="*/ 0 w 298"/>
                <a:gd name="T11" fmla="*/ 33 h 151"/>
                <a:gd name="T12" fmla="*/ 8 w 298"/>
                <a:gd name="T13" fmla="*/ 33 h 151"/>
                <a:gd name="T14" fmla="*/ 33 w 298"/>
                <a:gd name="T15" fmla="*/ 8 h 151"/>
                <a:gd name="T16" fmla="*/ 33 w 298"/>
                <a:gd name="T17" fmla="*/ 0 h 151"/>
                <a:gd name="T18" fmla="*/ 264 w 298"/>
                <a:gd name="T19" fmla="*/ 0 h 151"/>
                <a:gd name="T20" fmla="*/ 264 w 298"/>
                <a:gd name="T21" fmla="*/ 8 h 151"/>
                <a:gd name="T22" fmla="*/ 290 w 298"/>
                <a:gd name="T23" fmla="*/ 33 h 151"/>
                <a:gd name="T24" fmla="*/ 298 w 298"/>
                <a:gd name="T25" fmla="*/ 33 h 151"/>
                <a:gd name="T26" fmla="*/ 298 w 298"/>
                <a:gd name="T27" fmla="*/ 118 h 151"/>
                <a:gd name="T28" fmla="*/ 290 w 298"/>
                <a:gd name="T29" fmla="*/ 118 h 151"/>
                <a:gd name="T30" fmla="*/ 264 w 298"/>
                <a:gd name="T31" fmla="*/ 144 h 151"/>
                <a:gd name="T32" fmla="*/ 264 w 298"/>
                <a:gd name="T33" fmla="*/ 151 h 151"/>
                <a:gd name="T34" fmla="*/ 48 w 298"/>
                <a:gd name="T35" fmla="*/ 136 h 151"/>
                <a:gd name="T36" fmla="*/ 250 w 298"/>
                <a:gd name="T37" fmla="*/ 136 h 151"/>
                <a:gd name="T38" fmla="*/ 282 w 298"/>
                <a:gd name="T39" fmla="*/ 103 h 151"/>
                <a:gd name="T40" fmla="*/ 282 w 298"/>
                <a:gd name="T41" fmla="*/ 48 h 151"/>
                <a:gd name="T42" fmla="*/ 250 w 298"/>
                <a:gd name="T43" fmla="*/ 15 h 151"/>
                <a:gd name="T44" fmla="*/ 48 w 298"/>
                <a:gd name="T45" fmla="*/ 15 h 151"/>
                <a:gd name="T46" fmla="*/ 15 w 298"/>
                <a:gd name="T47" fmla="*/ 48 h 151"/>
                <a:gd name="T48" fmla="*/ 15 w 298"/>
                <a:gd name="T49" fmla="*/ 103 h 151"/>
                <a:gd name="T50" fmla="*/ 48 w 298"/>
                <a:gd name="T51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8" h="151">
                  <a:moveTo>
                    <a:pt x="264" y="151"/>
                  </a:moveTo>
                  <a:cubicBezTo>
                    <a:pt x="33" y="151"/>
                    <a:pt x="33" y="151"/>
                    <a:pt x="33" y="151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3" y="129"/>
                    <a:pt x="22" y="118"/>
                    <a:pt x="8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22" y="33"/>
                    <a:pt x="33" y="22"/>
                    <a:pt x="33" y="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64" y="22"/>
                    <a:pt x="276" y="33"/>
                    <a:pt x="290" y="33"/>
                  </a:cubicBezTo>
                  <a:cubicBezTo>
                    <a:pt x="298" y="33"/>
                    <a:pt x="298" y="33"/>
                    <a:pt x="298" y="33"/>
                  </a:cubicBezTo>
                  <a:cubicBezTo>
                    <a:pt x="298" y="118"/>
                    <a:pt x="298" y="118"/>
                    <a:pt x="298" y="118"/>
                  </a:cubicBezTo>
                  <a:cubicBezTo>
                    <a:pt x="290" y="118"/>
                    <a:pt x="290" y="118"/>
                    <a:pt x="290" y="118"/>
                  </a:cubicBezTo>
                  <a:cubicBezTo>
                    <a:pt x="276" y="118"/>
                    <a:pt x="264" y="129"/>
                    <a:pt x="264" y="144"/>
                  </a:cubicBezTo>
                  <a:lnTo>
                    <a:pt x="264" y="151"/>
                  </a:lnTo>
                  <a:close/>
                  <a:moveTo>
                    <a:pt x="48" y="136"/>
                  </a:moveTo>
                  <a:cubicBezTo>
                    <a:pt x="250" y="136"/>
                    <a:pt x="250" y="136"/>
                    <a:pt x="250" y="136"/>
                  </a:cubicBezTo>
                  <a:cubicBezTo>
                    <a:pt x="253" y="119"/>
                    <a:pt x="266" y="106"/>
                    <a:pt x="282" y="103"/>
                  </a:cubicBezTo>
                  <a:cubicBezTo>
                    <a:pt x="282" y="48"/>
                    <a:pt x="282" y="48"/>
                    <a:pt x="282" y="48"/>
                  </a:cubicBezTo>
                  <a:cubicBezTo>
                    <a:pt x="266" y="45"/>
                    <a:pt x="253" y="32"/>
                    <a:pt x="250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5" y="32"/>
                    <a:pt x="32" y="45"/>
                    <a:pt x="15" y="48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32" y="106"/>
                    <a:pt x="45" y="119"/>
                    <a:pt x="48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20" name="Freeform 2087"/>
            <p:cNvSpPr>
              <a:spLocks noEditPoints="1"/>
            </p:cNvSpPr>
            <p:nvPr/>
          </p:nvSpPr>
          <p:spPr bwMode="auto">
            <a:xfrm>
              <a:off x="9254354" y="2672386"/>
              <a:ext cx="74613" cy="74613"/>
            </a:xfrm>
            <a:custGeom>
              <a:avLst/>
              <a:gdLst>
                <a:gd name="T0" fmla="*/ 45 w 90"/>
                <a:gd name="T1" fmla="*/ 90 h 90"/>
                <a:gd name="T2" fmla="*/ 0 w 90"/>
                <a:gd name="T3" fmla="*/ 45 h 90"/>
                <a:gd name="T4" fmla="*/ 45 w 90"/>
                <a:gd name="T5" fmla="*/ 0 h 90"/>
                <a:gd name="T6" fmla="*/ 90 w 90"/>
                <a:gd name="T7" fmla="*/ 45 h 90"/>
                <a:gd name="T8" fmla="*/ 45 w 90"/>
                <a:gd name="T9" fmla="*/ 90 h 90"/>
                <a:gd name="T10" fmla="*/ 45 w 90"/>
                <a:gd name="T11" fmla="*/ 15 h 90"/>
                <a:gd name="T12" fmla="*/ 15 w 90"/>
                <a:gd name="T13" fmla="*/ 45 h 90"/>
                <a:gd name="T14" fmla="*/ 45 w 90"/>
                <a:gd name="T15" fmla="*/ 74 h 90"/>
                <a:gd name="T16" fmla="*/ 74 w 90"/>
                <a:gd name="T17" fmla="*/ 45 h 90"/>
                <a:gd name="T18" fmla="*/ 45 w 90"/>
                <a:gd name="T19" fmla="*/ 1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90">
                  <a:moveTo>
                    <a:pt x="45" y="90"/>
                  </a:moveTo>
                  <a:cubicBezTo>
                    <a:pt x="20" y="90"/>
                    <a:pt x="0" y="69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70" y="0"/>
                    <a:pt x="90" y="20"/>
                    <a:pt x="90" y="45"/>
                  </a:cubicBezTo>
                  <a:cubicBezTo>
                    <a:pt x="90" y="69"/>
                    <a:pt x="70" y="90"/>
                    <a:pt x="45" y="90"/>
                  </a:cubicBezTo>
                  <a:close/>
                  <a:moveTo>
                    <a:pt x="45" y="15"/>
                  </a:moveTo>
                  <a:cubicBezTo>
                    <a:pt x="29" y="15"/>
                    <a:pt x="15" y="28"/>
                    <a:pt x="15" y="45"/>
                  </a:cubicBezTo>
                  <a:cubicBezTo>
                    <a:pt x="15" y="61"/>
                    <a:pt x="29" y="74"/>
                    <a:pt x="45" y="74"/>
                  </a:cubicBezTo>
                  <a:cubicBezTo>
                    <a:pt x="61" y="74"/>
                    <a:pt x="74" y="61"/>
                    <a:pt x="74" y="45"/>
                  </a:cubicBezTo>
                  <a:cubicBezTo>
                    <a:pt x="74" y="28"/>
                    <a:pt x="61" y="15"/>
                    <a:pt x="4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21" name="Rectangle 2088"/>
            <p:cNvSpPr>
              <a:spLocks noChangeArrowheads="1"/>
            </p:cNvSpPr>
            <p:nvPr/>
          </p:nvSpPr>
          <p:spPr bwMode="auto">
            <a:xfrm>
              <a:off x="9355954" y="2702549"/>
              <a:ext cx="285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22" name="Rectangle 2089"/>
            <p:cNvSpPr>
              <a:spLocks noChangeArrowheads="1"/>
            </p:cNvSpPr>
            <p:nvPr/>
          </p:nvSpPr>
          <p:spPr bwMode="auto">
            <a:xfrm>
              <a:off x="9198791" y="2702549"/>
              <a:ext cx="301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23" name="Freeform 2090"/>
            <p:cNvSpPr>
              <a:spLocks/>
            </p:cNvSpPr>
            <p:nvPr/>
          </p:nvSpPr>
          <p:spPr bwMode="auto">
            <a:xfrm>
              <a:off x="9289279" y="2783511"/>
              <a:ext cx="179388" cy="117475"/>
            </a:xfrm>
            <a:custGeom>
              <a:avLst/>
              <a:gdLst>
                <a:gd name="T0" fmla="*/ 4 w 113"/>
                <a:gd name="T1" fmla="*/ 74 h 74"/>
                <a:gd name="T2" fmla="*/ 0 w 113"/>
                <a:gd name="T3" fmla="*/ 67 h 74"/>
                <a:gd name="T4" fmla="*/ 108 w 113"/>
                <a:gd name="T5" fmla="*/ 0 h 74"/>
                <a:gd name="T6" fmla="*/ 113 w 113"/>
                <a:gd name="T7" fmla="*/ 7 h 74"/>
                <a:gd name="T8" fmla="*/ 4 w 11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74">
                  <a:moveTo>
                    <a:pt x="4" y="74"/>
                  </a:moveTo>
                  <a:lnTo>
                    <a:pt x="0" y="67"/>
                  </a:lnTo>
                  <a:lnTo>
                    <a:pt x="108" y="0"/>
                  </a:lnTo>
                  <a:lnTo>
                    <a:pt x="113" y="7"/>
                  </a:lnTo>
                  <a:lnTo>
                    <a:pt x="4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24" name="Freeform 2091"/>
            <p:cNvSpPr>
              <a:spLocks/>
            </p:cNvSpPr>
            <p:nvPr/>
          </p:nvSpPr>
          <p:spPr bwMode="auto">
            <a:xfrm>
              <a:off x="9116241" y="2783511"/>
              <a:ext cx="179388" cy="117475"/>
            </a:xfrm>
            <a:custGeom>
              <a:avLst/>
              <a:gdLst>
                <a:gd name="T0" fmla="*/ 109 w 113"/>
                <a:gd name="T1" fmla="*/ 74 h 74"/>
                <a:gd name="T2" fmla="*/ 0 w 113"/>
                <a:gd name="T3" fmla="*/ 7 h 74"/>
                <a:gd name="T4" fmla="*/ 4 w 113"/>
                <a:gd name="T5" fmla="*/ 0 h 74"/>
                <a:gd name="T6" fmla="*/ 113 w 113"/>
                <a:gd name="T7" fmla="*/ 67 h 74"/>
                <a:gd name="T8" fmla="*/ 109 w 11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74">
                  <a:moveTo>
                    <a:pt x="109" y="74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113" y="67"/>
                  </a:lnTo>
                  <a:lnTo>
                    <a:pt x="109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25" name="Freeform 2092"/>
            <p:cNvSpPr>
              <a:spLocks/>
            </p:cNvSpPr>
            <p:nvPr/>
          </p:nvSpPr>
          <p:spPr bwMode="auto">
            <a:xfrm>
              <a:off x="9116241" y="2886699"/>
              <a:ext cx="352425" cy="119063"/>
            </a:xfrm>
            <a:custGeom>
              <a:avLst/>
              <a:gdLst>
                <a:gd name="T0" fmla="*/ 4 w 222"/>
                <a:gd name="T1" fmla="*/ 75 h 75"/>
                <a:gd name="T2" fmla="*/ 0 w 222"/>
                <a:gd name="T3" fmla="*/ 68 h 75"/>
                <a:gd name="T4" fmla="*/ 111 w 222"/>
                <a:gd name="T5" fmla="*/ 0 h 75"/>
                <a:gd name="T6" fmla="*/ 222 w 222"/>
                <a:gd name="T7" fmla="*/ 68 h 75"/>
                <a:gd name="T8" fmla="*/ 217 w 222"/>
                <a:gd name="T9" fmla="*/ 75 h 75"/>
                <a:gd name="T10" fmla="*/ 111 w 222"/>
                <a:gd name="T11" fmla="*/ 10 h 75"/>
                <a:gd name="T12" fmla="*/ 4 w 22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75">
                  <a:moveTo>
                    <a:pt x="4" y="75"/>
                  </a:moveTo>
                  <a:lnTo>
                    <a:pt x="0" y="68"/>
                  </a:lnTo>
                  <a:lnTo>
                    <a:pt x="111" y="0"/>
                  </a:lnTo>
                  <a:lnTo>
                    <a:pt x="222" y="68"/>
                  </a:lnTo>
                  <a:lnTo>
                    <a:pt x="217" y="75"/>
                  </a:lnTo>
                  <a:lnTo>
                    <a:pt x="111" y="10"/>
                  </a:lnTo>
                  <a:lnTo>
                    <a:pt x="4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6" name="Группа 3915"/>
          <p:cNvGrpSpPr/>
          <p:nvPr/>
        </p:nvGrpSpPr>
        <p:grpSpPr>
          <a:xfrm>
            <a:off x="7471206" y="2877495"/>
            <a:ext cx="313135" cy="216694"/>
            <a:chOff x="8465366" y="2670799"/>
            <a:chExt cx="417513" cy="288925"/>
          </a:xfrm>
          <a:solidFill>
            <a:schemeClr val="accent1"/>
          </a:solidFill>
        </p:grpSpPr>
        <p:sp>
          <p:nvSpPr>
            <p:cNvPr id="1733" name="Freeform 2100"/>
            <p:cNvSpPr>
              <a:spLocks noEditPoints="1"/>
            </p:cNvSpPr>
            <p:nvPr/>
          </p:nvSpPr>
          <p:spPr bwMode="auto">
            <a:xfrm>
              <a:off x="8465366" y="2764461"/>
              <a:ext cx="95250" cy="180975"/>
            </a:xfrm>
            <a:custGeom>
              <a:avLst/>
              <a:gdLst>
                <a:gd name="T0" fmla="*/ 60 w 60"/>
                <a:gd name="T1" fmla="*/ 114 h 114"/>
                <a:gd name="T2" fmla="*/ 0 w 60"/>
                <a:gd name="T3" fmla="*/ 114 h 114"/>
                <a:gd name="T4" fmla="*/ 0 w 60"/>
                <a:gd name="T5" fmla="*/ 0 h 114"/>
                <a:gd name="T6" fmla="*/ 60 w 60"/>
                <a:gd name="T7" fmla="*/ 0 h 114"/>
                <a:gd name="T8" fmla="*/ 60 w 60"/>
                <a:gd name="T9" fmla="*/ 114 h 114"/>
                <a:gd name="T10" fmla="*/ 8 w 60"/>
                <a:gd name="T11" fmla="*/ 106 h 114"/>
                <a:gd name="T12" fmla="*/ 52 w 60"/>
                <a:gd name="T13" fmla="*/ 106 h 114"/>
                <a:gd name="T14" fmla="*/ 52 w 60"/>
                <a:gd name="T15" fmla="*/ 8 h 114"/>
                <a:gd name="T16" fmla="*/ 8 w 60"/>
                <a:gd name="T17" fmla="*/ 8 h 114"/>
                <a:gd name="T18" fmla="*/ 8 w 60"/>
                <a:gd name="T19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14">
                  <a:moveTo>
                    <a:pt x="60" y="114"/>
                  </a:moveTo>
                  <a:lnTo>
                    <a:pt x="0" y="114"/>
                  </a:lnTo>
                  <a:lnTo>
                    <a:pt x="0" y="0"/>
                  </a:lnTo>
                  <a:lnTo>
                    <a:pt x="60" y="0"/>
                  </a:lnTo>
                  <a:lnTo>
                    <a:pt x="60" y="114"/>
                  </a:lnTo>
                  <a:close/>
                  <a:moveTo>
                    <a:pt x="8" y="106"/>
                  </a:moveTo>
                  <a:lnTo>
                    <a:pt x="52" y="106"/>
                  </a:lnTo>
                  <a:lnTo>
                    <a:pt x="52" y="8"/>
                  </a:lnTo>
                  <a:lnTo>
                    <a:pt x="8" y="8"/>
                  </a:lnTo>
                  <a:lnTo>
                    <a:pt x="8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34" name="Rectangle 2101"/>
            <p:cNvSpPr>
              <a:spLocks noChangeArrowheads="1"/>
            </p:cNvSpPr>
            <p:nvPr/>
          </p:nvSpPr>
          <p:spPr bwMode="auto">
            <a:xfrm>
              <a:off x="8522516" y="290098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35" name="Freeform 2102"/>
            <p:cNvSpPr>
              <a:spLocks/>
            </p:cNvSpPr>
            <p:nvPr/>
          </p:nvSpPr>
          <p:spPr bwMode="auto">
            <a:xfrm>
              <a:off x="8554266" y="2816849"/>
              <a:ext cx="328613" cy="142875"/>
            </a:xfrm>
            <a:custGeom>
              <a:avLst/>
              <a:gdLst>
                <a:gd name="T0" fmla="*/ 183 w 393"/>
                <a:gd name="T1" fmla="*/ 172 h 172"/>
                <a:gd name="T2" fmla="*/ 161 w 393"/>
                <a:gd name="T3" fmla="*/ 168 h 172"/>
                <a:gd name="T4" fmla="*/ 32 w 393"/>
                <a:gd name="T5" fmla="*/ 116 h 172"/>
                <a:gd name="T6" fmla="*/ 0 w 393"/>
                <a:gd name="T7" fmla="*/ 116 h 172"/>
                <a:gd name="T8" fmla="*/ 0 w 393"/>
                <a:gd name="T9" fmla="*/ 101 h 172"/>
                <a:gd name="T10" fmla="*/ 35 w 393"/>
                <a:gd name="T11" fmla="*/ 101 h 172"/>
                <a:gd name="T12" fmla="*/ 167 w 393"/>
                <a:gd name="T13" fmla="*/ 154 h 172"/>
                <a:gd name="T14" fmla="*/ 188 w 393"/>
                <a:gd name="T15" fmla="*/ 156 h 172"/>
                <a:gd name="T16" fmla="*/ 208 w 393"/>
                <a:gd name="T17" fmla="*/ 149 h 172"/>
                <a:gd name="T18" fmla="*/ 370 w 393"/>
                <a:gd name="T19" fmla="*/ 43 h 172"/>
                <a:gd name="T20" fmla="*/ 376 w 393"/>
                <a:gd name="T21" fmla="*/ 33 h 172"/>
                <a:gd name="T22" fmla="*/ 373 w 393"/>
                <a:gd name="T23" fmla="*/ 22 h 172"/>
                <a:gd name="T24" fmla="*/ 373 w 393"/>
                <a:gd name="T25" fmla="*/ 22 h 172"/>
                <a:gd name="T26" fmla="*/ 364 w 393"/>
                <a:gd name="T27" fmla="*/ 17 h 172"/>
                <a:gd name="T28" fmla="*/ 354 w 393"/>
                <a:gd name="T29" fmla="*/ 19 h 172"/>
                <a:gd name="T30" fmla="*/ 267 w 393"/>
                <a:gd name="T31" fmla="*/ 72 h 172"/>
                <a:gd name="T32" fmla="*/ 259 w 393"/>
                <a:gd name="T33" fmla="*/ 59 h 172"/>
                <a:gd name="T34" fmla="*/ 346 w 393"/>
                <a:gd name="T35" fmla="*/ 5 h 172"/>
                <a:gd name="T36" fmla="*/ 367 w 393"/>
                <a:gd name="T37" fmla="*/ 1 h 172"/>
                <a:gd name="T38" fmla="*/ 385 w 393"/>
                <a:gd name="T39" fmla="*/ 13 h 172"/>
                <a:gd name="T40" fmla="*/ 386 w 393"/>
                <a:gd name="T41" fmla="*/ 13 h 172"/>
                <a:gd name="T42" fmla="*/ 391 w 393"/>
                <a:gd name="T43" fmla="*/ 36 h 172"/>
                <a:gd name="T44" fmla="*/ 379 w 393"/>
                <a:gd name="T45" fmla="*/ 55 h 172"/>
                <a:gd name="T46" fmla="*/ 379 w 393"/>
                <a:gd name="T47" fmla="*/ 56 h 172"/>
                <a:gd name="T48" fmla="*/ 216 w 393"/>
                <a:gd name="T49" fmla="*/ 162 h 172"/>
                <a:gd name="T50" fmla="*/ 189 w 393"/>
                <a:gd name="T51" fmla="*/ 172 h 172"/>
                <a:gd name="T52" fmla="*/ 183 w 393"/>
                <a:gd name="T5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3" h="172">
                  <a:moveTo>
                    <a:pt x="183" y="172"/>
                  </a:moveTo>
                  <a:cubicBezTo>
                    <a:pt x="175" y="172"/>
                    <a:pt x="168" y="171"/>
                    <a:pt x="161" y="168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73" y="156"/>
                    <a:pt x="181" y="157"/>
                    <a:pt x="188" y="156"/>
                  </a:cubicBezTo>
                  <a:cubicBezTo>
                    <a:pt x="195" y="155"/>
                    <a:pt x="202" y="153"/>
                    <a:pt x="208" y="149"/>
                  </a:cubicBezTo>
                  <a:cubicBezTo>
                    <a:pt x="370" y="43"/>
                    <a:pt x="370" y="43"/>
                    <a:pt x="370" y="43"/>
                  </a:cubicBezTo>
                  <a:cubicBezTo>
                    <a:pt x="373" y="40"/>
                    <a:pt x="375" y="37"/>
                    <a:pt x="376" y="33"/>
                  </a:cubicBezTo>
                  <a:cubicBezTo>
                    <a:pt x="377" y="29"/>
                    <a:pt x="376" y="26"/>
                    <a:pt x="373" y="22"/>
                  </a:cubicBezTo>
                  <a:cubicBezTo>
                    <a:pt x="373" y="22"/>
                    <a:pt x="373" y="22"/>
                    <a:pt x="373" y="22"/>
                  </a:cubicBezTo>
                  <a:cubicBezTo>
                    <a:pt x="371" y="19"/>
                    <a:pt x="368" y="17"/>
                    <a:pt x="364" y="17"/>
                  </a:cubicBezTo>
                  <a:cubicBezTo>
                    <a:pt x="361" y="16"/>
                    <a:pt x="357" y="17"/>
                    <a:pt x="354" y="19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59" y="59"/>
                    <a:pt x="259" y="59"/>
                    <a:pt x="259" y="59"/>
                  </a:cubicBezTo>
                  <a:cubicBezTo>
                    <a:pt x="346" y="5"/>
                    <a:pt x="346" y="5"/>
                    <a:pt x="346" y="5"/>
                  </a:cubicBezTo>
                  <a:cubicBezTo>
                    <a:pt x="352" y="1"/>
                    <a:pt x="360" y="0"/>
                    <a:pt x="367" y="1"/>
                  </a:cubicBezTo>
                  <a:cubicBezTo>
                    <a:pt x="374" y="3"/>
                    <a:pt x="381" y="7"/>
                    <a:pt x="385" y="13"/>
                  </a:cubicBezTo>
                  <a:cubicBezTo>
                    <a:pt x="386" y="13"/>
                    <a:pt x="386" y="13"/>
                    <a:pt x="386" y="13"/>
                  </a:cubicBezTo>
                  <a:cubicBezTo>
                    <a:pt x="390" y="20"/>
                    <a:pt x="393" y="28"/>
                    <a:pt x="391" y="36"/>
                  </a:cubicBezTo>
                  <a:cubicBezTo>
                    <a:pt x="390" y="44"/>
                    <a:pt x="386" y="51"/>
                    <a:pt x="379" y="55"/>
                  </a:cubicBezTo>
                  <a:cubicBezTo>
                    <a:pt x="379" y="56"/>
                    <a:pt x="379" y="56"/>
                    <a:pt x="379" y="56"/>
                  </a:cubicBezTo>
                  <a:cubicBezTo>
                    <a:pt x="216" y="162"/>
                    <a:pt x="216" y="162"/>
                    <a:pt x="216" y="162"/>
                  </a:cubicBezTo>
                  <a:cubicBezTo>
                    <a:pt x="208" y="167"/>
                    <a:pt x="199" y="171"/>
                    <a:pt x="189" y="172"/>
                  </a:cubicBezTo>
                  <a:cubicBezTo>
                    <a:pt x="187" y="172"/>
                    <a:pt x="185" y="172"/>
                    <a:pt x="183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36" name="Freeform 2103"/>
            <p:cNvSpPr>
              <a:spLocks/>
            </p:cNvSpPr>
            <p:nvPr/>
          </p:nvSpPr>
          <p:spPr bwMode="auto">
            <a:xfrm>
              <a:off x="8554266" y="2797799"/>
              <a:ext cx="231775" cy="95250"/>
            </a:xfrm>
            <a:custGeom>
              <a:avLst/>
              <a:gdLst>
                <a:gd name="T0" fmla="*/ 121 w 278"/>
                <a:gd name="T1" fmla="*/ 116 h 116"/>
                <a:gd name="T2" fmla="*/ 106 w 278"/>
                <a:gd name="T3" fmla="*/ 116 h 116"/>
                <a:gd name="T4" fmla="*/ 135 w 278"/>
                <a:gd name="T5" fmla="*/ 87 h 116"/>
                <a:gd name="T6" fmla="*/ 249 w 278"/>
                <a:gd name="T7" fmla="*/ 87 h 116"/>
                <a:gd name="T8" fmla="*/ 263 w 278"/>
                <a:gd name="T9" fmla="*/ 73 h 116"/>
                <a:gd name="T10" fmla="*/ 249 w 278"/>
                <a:gd name="T11" fmla="*/ 59 h 116"/>
                <a:gd name="T12" fmla="*/ 133 w 278"/>
                <a:gd name="T13" fmla="*/ 59 h 116"/>
                <a:gd name="T14" fmla="*/ 91 w 278"/>
                <a:gd name="T15" fmla="*/ 32 h 116"/>
                <a:gd name="T16" fmla="*/ 64 w 278"/>
                <a:gd name="T17" fmla="*/ 20 h 116"/>
                <a:gd name="T18" fmla="*/ 34 w 278"/>
                <a:gd name="T19" fmla="*/ 15 h 116"/>
                <a:gd name="T20" fmla="*/ 0 w 278"/>
                <a:gd name="T21" fmla="*/ 15 h 116"/>
                <a:gd name="T22" fmla="*/ 0 w 278"/>
                <a:gd name="T23" fmla="*/ 0 h 116"/>
                <a:gd name="T24" fmla="*/ 34 w 278"/>
                <a:gd name="T25" fmla="*/ 0 h 116"/>
                <a:gd name="T26" fmla="*/ 68 w 278"/>
                <a:gd name="T27" fmla="*/ 5 h 116"/>
                <a:gd name="T28" fmla="*/ 100 w 278"/>
                <a:gd name="T29" fmla="*/ 19 h 116"/>
                <a:gd name="T30" fmla="*/ 137 w 278"/>
                <a:gd name="T31" fmla="*/ 43 h 116"/>
                <a:gd name="T32" fmla="*/ 249 w 278"/>
                <a:gd name="T33" fmla="*/ 43 h 116"/>
                <a:gd name="T34" fmla="*/ 278 w 278"/>
                <a:gd name="T35" fmla="*/ 73 h 116"/>
                <a:gd name="T36" fmla="*/ 249 w 278"/>
                <a:gd name="T37" fmla="*/ 102 h 116"/>
                <a:gd name="T38" fmla="*/ 135 w 278"/>
                <a:gd name="T39" fmla="*/ 102 h 116"/>
                <a:gd name="T40" fmla="*/ 121 w 278"/>
                <a:gd name="T4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8" h="116">
                  <a:moveTo>
                    <a:pt x="121" y="116"/>
                  </a:moveTo>
                  <a:cubicBezTo>
                    <a:pt x="106" y="116"/>
                    <a:pt x="106" y="116"/>
                    <a:pt x="106" y="116"/>
                  </a:cubicBezTo>
                  <a:cubicBezTo>
                    <a:pt x="106" y="100"/>
                    <a:pt x="119" y="87"/>
                    <a:pt x="135" y="87"/>
                  </a:cubicBezTo>
                  <a:cubicBezTo>
                    <a:pt x="249" y="87"/>
                    <a:pt x="249" y="87"/>
                    <a:pt x="249" y="87"/>
                  </a:cubicBezTo>
                  <a:cubicBezTo>
                    <a:pt x="256" y="87"/>
                    <a:pt x="263" y="80"/>
                    <a:pt x="263" y="73"/>
                  </a:cubicBezTo>
                  <a:cubicBezTo>
                    <a:pt x="263" y="65"/>
                    <a:pt x="256" y="59"/>
                    <a:pt x="249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83" y="27"/>
                    <a:pt x="74" y="23"/>
                    <a:pt x="64" y="20"/>
                  </a:cubicBezTo>
                  <a:cubicBezTo>
                    <a:pt x="54" y="17"/>
                    <a:pt x="44" y="15"/>
                    <a:pt x="34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6" y="0"/>
                    <a:pt x="57" y="2"/>
                    <a:pt x="68" y="5"/>
                  </a:cubicBezTo>
                  <a:cubicBezTo>
                    <a:pt x="79" y="8"/>
                    <a:pt x="90" y="13"/>
                    <a:pt x="100" y="19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249" y="43"/>
                    <a:pt x="249" y="43"/>
                    <a:pt x="249" y="43"/>
                  </a:cubicBezTo>
                  <a:cubicBezTo>
                    <a:pt x="265" y="43"/>
                    <a:pt x="278" y="56"/>
                    <a:pt x="278" y="73"/>
                  </a:cubicBezTo>
                  <a:cubicBezTo>
                    <a:pt x="278" y="89"/>
                    <a:pt x="265" y="102"/>
                    <a:pt x="249" y="102"/>
                  </a:cubicBezTo>
                  <a:cubicBezTo>
                    <a:pt x="135" y="102"/>
                    <a:pt x="135" y="102"/>
                    <a:pt x="135" y="102"/>
                  </a:cubicBezTo>
                  <a:cubicBezTo>
                    <a:pt x="127" y="102"/>
                    <a:pt x="121" y="108"/>
                    <a:pt x="121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37" name="Freeform 2104"/>
            <p:cNvSpPr>
              <a:spLocks noEditPoints="1"/>
            </p:cNvSpPr>
            <p:nvPr/>
          </p:nvSpPr>
          <p:spPr bwMode="auto">
            <a:xfrm>
              <a:off x="8657454" y="2726361"/>
              <a:ext cx="76200" cy="77788"/>
            </a:xfrm>
            <a:custGeom>
              <a:avLst/>
              <a:gdLst>
                <a:gd name="T0" fmla="*/ 46 w 91"/>
                <a:gd name="T1" fmla="*/ 92 h 92"/>
                <a:gd name="T2" fmla="*/ 0 w 91"/>
                <a:gd name="T3" fmla="*/ 46 h 92"/>
                <a:gd name="T4" fmla="*/ 46 w 91"/>
                <a:gd name="T5" fmla="*/ 0 h 92"/>
                <a:gd name="T6" fmla="*/ 91 w 91"/>
                <a:gd name="T7" fmla="*/ 46 h 92"/>
                <a:gd name="T8" fmla="*/ 46 w 91"/>
                <a:gd name="T9" fmla="*/ 92 h 92"/>
                <a:gd name="T10" fmla="*/ 46 w 91"/>
                <a:gd name="T11" fmla="*/ 16 h 92"/>
                <a:gd name="T12" fmla="*/ 15 w 91"/>
                <a:gd name="T13" fmla="*/ 46 h 92"/>
                <a:gd name="T14" fmla="*/ 46 w 91"/>
                <a:gd name="T15" fmla="*/ 76 h 92"/>
                <a:gd name="T16" fmla="*/ 76 w 91"/>
                <a:gd name="T17" fmla="*/ 46 h 92"/>
                <a:gd name="T18" fmla="*/ 46 w 91"/>
                <a:gd name="T19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46" y="92"/>
                  </a:moveTo>
                  <a:cubicBezTo>
                    <a:pt x="20" y="92"/>
                    <a:pt x="0" y="71"/>
                    <a:pt x="0" y="46"/>
                  </a:cubicBezTo>
                  <a:cubicBezTo>
                    <a:pt x="0" y="21"/>
                    <a:pt x="20" y="0"/>
                    <a:pt x="46" y="0"/>
                  </a:cubicBezTo>
                  <a:cubicBezTo>
                    <a:pt x="71" y="0"/>
                    <a:pt x="91" y="21"/>
                    <a:pt x="91" y="46"/>
                  </a:cubicBezTo>
                  <a:cubicBezTo>
                    <a:pt x="91" y="71"/>
                    <a:pt x="71" y="92"/>
                    <a:pt x="46" y="92"/>
                  </a:cubicBezTo>
                  <a:close/>
                  <a:moveTo>
                    <a:pt x="46" y="16"/>
                  </a:moveTo>
                  <a:cubicBezTo>
                    <a:pt x="29" y="16"/>
                    <a:pt x="15" y="29"/>
                    <a:pt x="15" y="46"/>
                  </a:cubicBezTo>
                  <a:cubicBezTo>
                    <a:pt x="15" y="62"/>
                    <a:pt x="29" y="76"/>
                    <a:pt x="46" y="76"/>
                  </a:cubicBezTo>
                  <a:cubicBezTo>
                    <a:pt x="62" y="76"/>
                    <a:pt x="76" y="62"/>
                    <a:pt x="76" y="46"/>
                  </a:cubicBezTo>
                  <a:cubicBezTo>
                    <a:pt x="76" y="29"/>
                    <a:pt x="62" y="16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38" name="Freeform 2105"/>
            <p:cNvSpPr>
              <a:spLocks noEditPoints="1"/>
            </p:cNvSpPr>
            <p:nvPr/>
          </p:nvSpPr>
          <p:spPr bwMode="auto">
            <a:xfrm>
              <a:off x="8741591" y="2670799"/>
              <a:ext cx="58738" cy="57150"/>
            </a:xfrm>
            <a:custGeom>
              <a:avLst/>
              <a:gdLst>
                <a:gd name="T0" fmla="*/ 35 w 69"/>
                <a:gd name="T1" fmla="*/ 69 h 69"/>
                <a:gd name="T2" fmla="*/ 0 w 69"/>
                <a:gd name="T3" fmla="*/ 35 h 69"/>
                <a:gd name="T4" fmla="*/ 35 w 69"/>
                <a:gd name="T5" fmla="*/ 0 h 69"/>
                <a:gd name="T6" fmla="*/ 69 w 69"/>
                <a:gd name="T7" fmla="*/ 35 h 69"/>
                <a:gd name="T8" fmla="*/ 35 w 69"/>
                <a:gd name="T9" fmla="*/ 69 h 69"/>
                <a:gd name="T10" fmla="*/ 35 w 69"/>
                <a:gd name="T11" fmla="*/ 15 h 69"/>
                <a:gd name="T12" fmla="*/ 15 w 69"/>
                <a:gd name="T13" fmla="*/ 35 h 69"/>
                <a:gd name="T14" fmla="*/ 35 w 69"/>
                <a:gd name="T15" fmla="*/ 54 h 69"/>
                <a:gd name="T16" fmla="*/ 54 w 69"/>
                <a:gd name="T17" fmla="*/ 35 h 69"/>
                <a:gd name="T18" fmla="*/ 35 w 69"/>
                <a:gd name="T19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9">
                  <a:moveTo>
                    <a:pt x="35" y="69"/>
                  </a:moveTo>
                  <a:cubicBezTo>
                    <a:pt x="15" y="69"/>
                    <a:pt x="0" y="54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54" y="0"/>
                    <a:pt x="69" y="15"/>
                    <a:pt x="69" y="35"/>
                  </a:cubicBezTo>
                  <a:cubicBezTo>
                    <a:pt x="69" y="54"/>
                    <a:pt x="54" y="69"/>
                    <a:pt x="35" y="69"/>
                  </a:cubicBezTo>
                  <a:close/>
                  <a:moveTo>
                    <a:pt x="35" y="15"/>
                  </a:moveTo>
                  <a:cubicBezTo>
                    <a:pt x="24" y="15"/>
                    <a:pt x="15" y="24"/>
                    <a:pt x="15" y="35"/>
                  </a:cubicBezTo>
                  <a:cubicBezTo>
                    <a:pt x="15" y="45"/>
                    <a:pt x="24" y="54"/>
                    <a:pt x="35" y="54"/>
                  </a:cubicBezTo>
                  <a:cubicBezTo>
                    <a:pt x="45" y="54"/>
                    <a:pt x="54" y="45"/>
                    <a:pt x="54" y="35"/>
                  </a:cubicBezTo>
                  <a:cubicBezTo>
                    <a:pt x="54" y="24"/>
                    <a:pt x="45" y="15"/>
                    <a:pt x="3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8" name="Группа 3917"/>
          <p:cNvGrpSpPr/>
          <p:nvPr/>
        </p:nvGrpSpPr>
        <p:grpSpPr>
          <a:xfrm>
            <a:off x="8453473" y="2848920"/>
            <a:ext cx="203597" cy="275035"/>
            <a:chOff x="9775054" y="2632699"/>
            <a:chExt cx="271463" cy="366713"/>
          </a:xfrm>
          <a:solidFill>
            <a:schemeClr val="accent1"/>
          </a:solidFill>
        </p:grpSpPr>
        <p:sp>
          <p:nvSpPr>
            <p:cNvPr id="1746" name="Freeform 2113"/>
            <p:cNvSpPr>
              <a:spLocks noEditPoints="1"/>
            </p:cNvSpPr>
            <p:nvPr/>
          </p:nvSpPr>
          <p:spPr bwMode="auto">
            <a:xfrm>
              <a:off x="9775054" y="2632699"/>
              <a:ext cx="271463" cy="366713"/>
            </a:xfrm>
            <a:custGeom>
              <a:avLst/>
              <a:gdLst>
                <a:gd name="T0" fmla="*/ 171 w 171"/>
                <a:gd name="T1" fmla="*/ 231 h 231"/>
                <a:gd name="T2" fmla="*/ 0 w 171"/>
                <a:gd name="T3" fmla="*/ 231 h 231"/>
                <a:gd name="T4" fmla="*/ 0 w 171"/>
                <a:gd name="T5" fmla="*/ 0 h 231"/>
                <a:gd name="T6" fmla="*/ 132 w 171"/>
                <a:gd name="T7" fmla="*/ 0 h 231"/>
                <a:gd name="T8" fmla="*/ 171 w 171"/>
                <a:gd name="T9" fmla="*/ 38 h 231"/>
                <a:gd name="T10" fmla="*/ 171 w 171"/>
                <a:gd name="T11" fmla="*/ 231 h 231"/>
                <a:gd name="T12" fmla="*/ 8 w 171"/>
                <a:gd name="T13" fmla="*/ 222 h 231"/>
                <a:gd name="T14" fmla="*/ 163 w 171"/>
                <a:gd name="T15" fmla="*/ 222 h 231"/>
                <a:gd name="T16" fmla="*/ 163 w 171"/>
                <a:gd name="T17" fmla="*/ 42 h 231"/>
                <a:gd name="T18" fmla="*/ 129 w 171"/>
                <a:gd name="T19" fmla="*/ 8 h 231"/>
                <a:gd name="T20" fmla="*/ 8 w 171"/>
                <a:gd name="T21" fmla="*/ 8 h 231"/>
                <a:gd name="T22" fmla="*/ 8 w 171"/>
                <a:gd name="T23" fmla="*/ 22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231">
                  <a:moveTo>
                    <a:pt x="171" y="231"/>
                  </a:moveTo>
                  <a:lnTo>
                    <a:pt x="0" y="231"/>
                  </a:lnTo>
                  <a:lnTo>
                    <a:pt x="0" y="0"/>
                  </a:lnTo>
                  <a:lnTo>
                    <a:pt x="132" y="0"/>
                  </a:lnTo>
                  <a:lnTo>
                    <a:pt x="171" y="38"/>
                  </a:lnTo>
                  <a:lnTo>
                    <a:pt x="171" y="231"/>
                  </a:lnTo>
                  <a:close/>
                  <a:moveTo>
                    <a:pt x="8" y="222"/>
                  </a:moveTo>
                  <a:lnTo>
                    <a:pt x="163" y="222"/>
                  </a:lnTo>
                  <a:lnTo>
                    <a:pt x="163" y="42"/>
                  </a:lnTo>
                  <a:lnTo>
                    <a:pt x="129" y="8"/>
                  </a:lnTo>
                  <a:lnTo>
                    <a:pt x="8" y="8"/>
                  </a:lnTo>
                  <a:lnTo>
                    <a:pt x="8" y="2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47" name="Freeform 2114"/>
            <p:cNvSpPr>
              <a:spLocks/>
            </p:cNvSpPr>
            <p:nvPr/>
          </p:nvSpPr>
          <p:spPr bwMode="auto">
            <a:xfrm>
              <a:off x="9976666" y="2639049"/>
              <a:ext cx="63500" cy="63500"/>
            </a:xfrm>
            <a:custGeom>
              <a:avLst/>
              <a:gdLst>
                <a:gd name="T0" fmla="*/ 40 w 40"/>
                <a:gd name="T1" fmla="*/ 40 h 40"/>
                <a:gd name="T2" fmla="*/ 0 w 40"/>
                <a:gd name="T3" fmla="*/ 40 h 40"/>
                <a:gd name="T4" fmla="*/ 0 w 40"/>
                <a:gd name="T5" fmla="*/ 0 h 40"/>
                <a:gd name="T6" fmla="*/ 8 w 40"/>
                <a:gd name="T7" fmla="*/ 0 h 40"/>
                <a:gd name="T8" fmla="*/ 8 w 40"/>
                <a:gd name="T9" fmla="*/ 32 h 40"/>
                <a:gd name="T10" fmla="*/ 40 w 40"/>
                <a:gd name="T11" fmla="*/ 32 h 40"/>
                <a:gd name="T12" fmla="*/ 40 w 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0">
                  <a:moveTo>
                    <a:pt x="40" y="40"/>
                  </a:moveTo>
                  <a:lnTo>
                    <a:pt x="0" y="4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32"/>
                  </a:lnTo>
                  <a:lnTo>
                    <a:pt x="40" y="32"/>
                  </a:lnTo>
                  <a:lnTo>
                    <a:pt x="4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48" name="Freeform 2115"/>
            <p:cNvSpPr>
              <a:spLocks noEditPoints="1"/>
            </p:cNvSpPr>
            <p:nvPr/>
          </p:nvSpPr>
          <p:spPr bwMode="auto">
            <a:xfrm>
              <a:off x="9819504" y="2880349"/>
              <a:ext cx="182563" cy="49213"/>
            </a:xfrm>
            <a:custGeom>
              <a:avLst/>
              <a:gdLst>
                <a:gd name="T0" fmla="*/ 115 w 115"/>
                <a:gd name="T1" fmla="*/ 31 h 31"/>
                <a:gd name="T2" fmla="*/ 0 w 115"/>
                <a:gd name="T3" fmla="*/ 31 h 31"/>
                <a:gd name="T4" fmla="*/ 0 w 115"/>
                <a:gd name="T5" fmla="*/ 0 h 31"/>
                <a:gd name="T6" fmla="*/ 115 w 115"/>
                <a:gd name="T7" fmla="*/ 0 h 31"/>
                <a:gd name="T8" fmla="*/ 115 w 115"/>
                <a:gd name="T9" fmla="*/ 31 h 31"/>
                <a:gd name="T10" fmla="*/ 8 w 115"/>
                <a:gd name="T11" fmla="*/ 23 h 31"/>
                <a:gd name="T12" fmla="*/ 107 w 115"/>
                <a:gd name="T13" fmla="*/ 23 h 31"/>
                <a:gd name="T14" fmla="*/ 107 w 115"/>
                <a:gd name="T15" fmla="*/ 8 h 31"/>
                <a:gd name="T16" fmla="*/ 8 w 115"/>
                <a:gd name="T17" fmla="*/ 8 h 31"/>
                <a:gd name="T18" fmla="*/ 8 w 115"/>
                <a:gd name="T1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31">
                  <a:moveTo>
                    <a:pt x="115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115" y="31"/>
                  </a:lnTo>
                  <a:close/>
                  <a:moveTo>
                    <a:pt x="8" y="23"/>
                  </a:moveTo>
                  <a:lnTo>
                    <a:pt x="107" y="23"/>
                  </a:lnTo>
                  <a:lnTo>
                    <a:pt x="107" y="8"/>
                  </a:lnTo>
                  <a:lnTo>
                    <a:pt x="8" y="8"/>
                  </a:lnTo>
                  <a:lnTo>
                    <a:pt x="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49" name="Freeform 2116"/>
            <p:cNvSpPr>
              <a:spLocks noEditPoints="1"/>
            </p:cNvSpPr>
            <p:nvPr/>
          </p:nvSpPr>
          <p:spPr bwMode="auto">
            <a:xfrm>
              <a:off x="9819504" y="2845424"/>
              <a:ext cx="182563" cy="47625"/>
            </a:xfrm>
            <a:custGeom>
              <a:avLst/>
              <a:gdLst>
                <a:gd name="T0" fmla="*/ 115 w 115"/>
                <a:gd name="T1" fmla="*/ 30 h 30"/>
                <a:gd name="T2" fmla="*/ 0 w 115"/>
                <a:gd name="T3" fmla="*/ 30 h 30"/>
                <a:gd name="T4" fmla="*/ 0 w 115"/>
                <a:gd name="T5" fmla="*/ 0 h 30"/>
                <a:gd name="T6" fmla="*/ 115 w 115"/>
                <a:gd name="T7" fmla="*/ 0 h 30"/>
                <a:gd name="T8" fmla="*/ 115 w 115"/>
                <a:gd name="T9" fmla="*/ 30 h 30"/>
                <a:gd name="T10" fmla="*/ 8 w 115"/>
                <a:gd name="T11" fmla="*/ 22 h 30"/>
                <a:gd name="T12" fmla="*/ 107 w 115"/>
                <a:gd name="T13" fmla="*/ 22 h 30"/>
                <a:gd name="T14" fmla="*/ 107 w 115"/>
                <a:gd name="T15" fmla="*/ 8 h 30"/>
                <a:gd name="T16" fmla="*/ 8 w 115"/>
                <a:gd name="T17" fmla="*/ 8 h 30"/>
                <a:gd name="T18" fmla="*/ 8 w 115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30">
                  <a:moveTo>
                    <a:pt x="115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115" y="30"/>
                  </a:lnTo>
                  <a:close/>
                  <a:moveTo>
                    <a:pt x="8" y="22"/>
                  </a:moveTo>
                  <a:lnTo>
                    <a:pt x="107" y="22"/>
                  </a:lnTo>
                  <a:lnTo>
                    <a:pt x="107" y="8"/>
                  </a:lnTo>
                  <a:lnTo>
                    <a:pt x="8" y="8"/>
                  </a:lnTo>
                  <a:lnTo>
                    <a:pt x="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50" name="Freeform 2117"/>
            <p:cNvSpPr>
              <a:spLocks noEditPoints="1"/>
            </p:cNvSpPr>
            <p:nvPr/>
          </p:nvSpPr>
          <p:spPr bwMode="auto">
            <a:xfrm>
              <a:off x="9819504" y="2808911"/>
              <a:ext cx="182563" cy="49213"/>
            </a:xfrm>
            <a:custGeom>
              <a:avLst/>
              <a:gdLst>
                <a:gd name="T0" fmla="*/ 115 w 115"/>
                <a:gd name="T1" fmla="*/ 31 h 31"/>
                <a:gd name="T2" fmla="*/ 0 w 115"/>
                <a:gd name="T3" fmla="*/ 31 h 31"/>
                <a:gd name="T4" fmla="*/ 0 w 115"/>
                <a:gd name="T5" fmla="*/ 0 h 31"/>
                <a:gd name="T6" fmla="*/ 115 w 115"/>
                <a:gd name="T7" fmla="*/ 0 h 31"/>
                <a:gd name="T8" fmla="*/ 115 w 115"/>
                <a:gd name="T9" fmla="*/ 31 h 31"/>
                <a:gd name="T10" fmla="*/ 8 w 115"/>
                <a:gd name="T11" fmla="*/ 23 h 31"/>
                <a:gd name="T12" fmla="*/ 107 w 115"/>
                <a:gd name="T13" fmla="*/ 23 h 31"/>
                <a:gd name="T14" fmla="*/ 107 w 115"/>
                <a:gd name="T15" fmla="*/ 9 h 31"/>
                <a:gd name="T16" fmla="*/ 8 w 115"/>
                <a:gd name="T17" fmla="*/ 9 h 31"/>
                <a:gd name="T18" fmla="*/ 8 w 115"/>
                <a:gd name="T1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31">
                  <a:moveTo>
                    <a:pt x="115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115" y="31"/>
                  </a:lnTo>
                  <a:close/>
                  <a:moveTo>
                    <a:pt x="8" y="23"/>
                  </a:moveTo>
                  <a:lnTo>
                    <a:pt x="107" y="23"/>
                  </a:lnTo>
                  <a:lnTo>
                    <a:pt x="107" y="9"/>
                  </a:lnTo>
                  <a:lnTo>
                    <a:pt x="8" y="9"/>
                  </a:lnTo>
                  <a:lnTo>
                    <a:pt x="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51" name="Freeform 2118"/>
            <p:cNvSpPr>
              <a:spLocks noEditPoints="1"/>
            </p:cNvSpPr>
            <p:nvPr/>
          </p:nvSpPr>
          <p:spPr bwMode="auto">
            <a:xfrm>
              <a:off x="9819504" y="2773986"/>
              <a:ext cx="182563" cy="49213"/>
            </a:xfrm>
            <a:custGeom>
              <a:avLst/>
              <a:gdLst>
                <a:gd name="T0" fmla="*/ 115 w 115"/>
                <a:gd name="T1" fmla="*/ 31 h 31"/>
                <a:gd name="T2" fmla="*/ 0 w 115"/>
                <a:gd name="T3" fmla="*/ 31 h 31"/>
                <a:gd name="T4" fmla="*/ 0 w 115"/>
                <a:gd name="T5" fmla="*/ 0 h 31"/>
                <a:gd name="T6" fmla="*/ 115 w 115"/>
                <a:gd name="T7" fmla="*/ 0 h 31"/>
                <a:gd name="T8" fmla="*/ 115 w 115"/>
                <a:gd name="T9" fmla="*/ 31 h 31"/>
                <a:gd name="T10" fmla="*/ 8 w 115"/>
                <a:gd name="T11" fmla="*/ 22 h 31"/>
                <a:gd name="T12" fmla="*/ 107 w 115"/>
                <a:gd name="T13" fmla="*/ 22 h 31"/>
                <a:gd name="T14" fmla="*/ 107 w 115"/>
                <a:gd name="T15" fmla="*/ 8 h 31"/>
                <a:gd name="T16" fmla="*/ 8 w 115"/>
                <a:gd name="T17" fmla="*/ 8 h 31"/>
                <a:gd name="T18" fmla="*/ 8 w 115"/>
                <a:gd name="T1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31">
                  <a:moveTo>
                    <a:pt x="115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115" y="31"/>
                  </a:lnTo>
                  <a:close/>
                  <a:moveTo>
                    <a:pt x="8" y="22"/>
                  </a:moveTo>
                  <a:lnTo>
                    <a:pt x="107" y="22"/>
                  </a:lnTo>
                  <a:lnTo>
                    <a:pt x="107" y="8"/>
                  </a:lnTo>
                  <a:lnTo>
                    <a:pt x="8" y="8"/>
                  </a:lnTo>
                  <a:lnTo>
                    <a:pt x="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52" name="Freeform 2119"/>
            <p:cNvSpPr>
              <a:spLocks noEditPoints="1"/>
            </p:cNvSpPr>
            <p:nvPr/>
          </p:nvSpPr>
          <p:spPr bwMode="auto">
            <a:xfrm>
              <a:off x="9819504" y="2739061"/>
              <a:ext cx="182563" cy="47625"/>
            </a:xfrm>
            <a:custGeom>
              <a:avLst/>
              <a:gdLst>
                <a:gd name="T0" fmla="*/ 115 w 115"/>
                <a:gd name="T1" fmla="*/ 30 h 30"/>
                <a:gd name="T2" fmla="*/ 0 w 115"/>
                <a:gd name="T3" fmla="*/ 30 h 30"/>
                <a:gd name="T4" fmla="*/ 0 w 115"/>
                <a:gd name="T5" fmla="*/ 0 h 30"/>
                <a:gd name="T6" fmla="*/ 115 w 115"/>
                <a:gd name="T7" fmla="*/ 0 h 30"/>
                <a:gd name="T8" fmla="*/ 115 w 115"/>
                <a:gd name="T9" fmla="*/ 30 h 30"/>
                <a:gd name="T10" fmla="*/ 8 w 115"/>
                <a:gd name="T11" fmla="*/ 22 h 30"/>
                <a:gd name="T12" fmla="*/ 107 w 115"/>
                <a:gd name="T13" fmla="*/ 22 h 30"/>
                <a:gd name="T14" fmla="*/ 107 w 115"/>
                <a:gd name="T15" fmla="*/ 8 h 30"/>
                <a:gd name="T16" fmla="*/ 8 w 115"/>
                <a:gd name="T17" fmla="*/ 8 h 30"/>
                <a:gd name="T18" fmla="*/ 8 w 115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30">
                  <a:moveTo>
                    <a:pt x="115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115" y="30"/>
                  </a:lnTo>
                  <a:close/>
                  <a:moveTo>
                    <a:pt x="8" y="22"/>
                  </a:moveTo>
                  <a:lnTo>
                    <a:pt x="107" y="22"/>
                  </a:lnTo>
                  <a:lnTo>
                    <a:pt x="107" y="8"/>
                  </a:lnTo>
                  <a:lnTo>
                    <a:pt x="8" y="8"/>
                  </a:lnTo>
                  <a:lnTo>
                    <a:pt x="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53" name="Rectangle 2120"/>
            <p:cNvSpPr>
              <a:spLocks noChangeArrowheads="1"/>
            </p:cNvSpPr>
            <p:nvPr/>
          </p:nvSpPr>
          <p:spPr bwMode="auto">
            <a:xfrm>
              <a:off x="9940154" y="2773986"/>
              <a:ext cx="12700" cy="155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54" name="Rectangle 2121"/>
            <p:cNvSpPr>
              <a:spLocks noChangeArrowheads="1"/>
            </p:cNvSpPr>
            <p:nvPr/>
          </p:nvSpPr>
          <p:spPr bwMode="auto">
            <a:xfrm>
              <a:off x="9819504" y="2689849"/>
              <a:ext cx="619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55" name="Rectangle 2122"/>
            <p:cNvSpPr>
              <a:spLocks noChangeArrowheads="1"/>
            </p:cNvSpPr>
            <p:nvPr/>
          </p:nvSpPr>
          <p:spPr bwMode="auto">
            <a:xfrm>
              <a:off x="9819504" y="2713661"/>
              <a:ext cx="1333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56" name="Rectangle 2123"/>
            <p:cNvSpPr>
              <a:spLocks noChangeArrowheads="1"/>
            </p:cNvSpPr>
            <p:nvPr/>
          </p:nvSpPr>
          <p:spPr bwMode="auto">
            <a:xfrm>
              <a:off x="9940154" y="2940674"/>
              <a:ext cx="619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23" name="Группа 3922"/>
          <p:cNvGrpSpPr/>
          <p:nvPr/>
        </p:nvGrpSpPr>
        <p:grpSpPr>
          <a:xfrm>
            <a:off x="6542519" y="3354935"/>
            <a:ext cx="311944" cy="188119"/>
            <a:chOff x="7227116" y="3307386"/>
            <a:chExt cx="415925" cy="250825"/>
          </a:xfrm>
          <a:solidFill>
            <a:schemeClr val="accent1"/>
          </a:solidFill>
        </p:grpSpPr>
        <p:sp>
          <p:nvSpPr>
            <p:cNvPr id="1760" name="Freeform 2127"/>
            <p:cNvSpPr>
              <a:spLocks/>
            </p:cNvSpPr>
            <p:nvPr/>
          </p:nvSpPr>
          <p:spPr bwMode="auto">
            <a:xfrm>
              <a:off x="7227116" y="3307386"/>
              <a:ext cx="415925" cy="152400"/>
            </a:xfrm>
            <a:custGeom>
              <a:avLst/>
              <a:gdLst>
                <a:gd name="T0" fmla="*/ 262 w 262"/>
                <a:gd name="T1" fmla="*/ 96 h 96"/>
                <a:gd name="T2" fmla="*/ 198 w 262"/>
                <a:gd name="T3" fmla="*/ 96 h 96"/>
                <a:gd name="T4" fmla="*/ 198 w 262"/>
                <a:gd name="T5" fmla="*/ 88 h 96"/>
                <a:gd name="T6" fmla="*/ 254 w 262"/>
                <a:gd name="T7" fmla="*/ 88 h 96"/>
                <a:gd name="T8" fmla="*/ 254 w 262"/>
                <a:gd name="T9" fmla="*/ 8 h 96"/>
                <a:gd name="T10" fmla="*/ 8 w 262"/>
                <a:gd name="T11" fmla="*/ 8 h 96"/>
                <a:gd name="T12" fmla="*/ 8 w 262"/>
                <a:gd name="T13" fmla="*/ 88 h 96"/>
                <a:gd name="T14" fmla="*/ 65 w 262"/>
                <a:gd name="T15" fmla="*/ 88 h 96"/>
                <a:gd name="T16" fmla="*/ 65 w 262"/>
                <a:gd name="T17" fmla="*/ 96 h 96"/>
                <a:gd name="T18" fmla="*/ 0 w 262"/>
                <a:gd name="T19" fmla="*/ 96 h 96"/>
                <a:gd name="T20" fmla="*/ 0 w 262"/>
                <a:gd name="T21" fmla="*/ 0 h 96"/>
                <a:gd name="T22" fmla="*/ 262 w 262"/>
                <a:gd name="T23" fmla="*/ 0 h 96"/>
                <a:gd name="T24" fmla="*/ 262 w 262"/>
                <a:gd name="T2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96">
                  <a:moveTo>
                    <a:pt x="262" y="96"/>
                  </a:moveTo>
                  <a:lnTo>
                    <a:pt x="198" y="96"/>
                  </a:lnTo>
                  <a:lnTo>
                    <a:pt x="198" y="88"/>
                  </a:lnTo>
                  <a:lnTo>
                    <a:pt x="254" y="88"/>
                  </a:lnTo>
                  <a:lnTo>
                    <a:pt x="254" y="8"/>
                  </a:lnTo>
                  <a:lnTo>
                    <a:pt x="8" y="8"/>
                  </a:lnTo>
                  <a:lnTo>
                    <a:pt x="8" y="88"/>
                  </a:lnTo>
                  <a:lnTo>
                    <a:pt x="65" y="88"/>
                  </a:lnTo>
                  <a:lnTo>
                    <a:pt x="65" y="96"/>
                  </a:lnTo>
                  <a:lnTo>
                    <a:pt x="0" y="96"/>
                  </a:lnTo>
                  <a:lnTo>
                    <a:pt x="0" y="0"/>
                  </a:lnTo>
                  <a:lnTo>
                    <a:pt x="262" y="0"/>
                  </a:lnTo>
                  <a:lnTo>
                    <a:pt x="262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61" name="Freeform 2128"/>
            <p:cNvSpPr>
              <a:spLocks/>
            </p:cNvSpPr>
            <p:nvPr/>
          </p:nvSpPr>
          <p:spPr bwMode="auto">
            <a:xfrm>
              <a:off x="7255691" y="3335961"/>
              <a:ext cx="358775" cy="95250"/>
            </a:xfrm>
            <a:custGeom>
              <a:avLst/>
              <a:gdLst>
                <a:gd name="T0" fmla="*/ 226 w 226"/>
                <a:gd name="T1" fmla="*/ 60 h 60"/>
                <a:gd name="T2" fmla="*/ 180 w 226"/>
                <a:gd name="T3" fmla="*/ 60 h 60"/>
                <a:gd name="T4" fmla="*/ 180 w 226"/>
                <a:gd name="T5" fmla="*/ 52 h 60"/>
                <a:gd name="T6" fmla="*/ 218 w 226"/>
                <a:gd name="T7" fmla="*/ 52 h 60"/>
                <a:gd name="T8" fmla="*/ 218 w 226"/>
                <a:gd name="T9" fmla="*/ 8 h 60"/>
                <a:gd name="T10" fmla="*/ 9 w 226"/>
                <a:gd name="T11" fmla="*/ 8 h 60"/>
                <a:gd name="T12" fmla="*/ 9 w 226"/>
                <a:gd name="T13" fmla="*/ 52 h 60"/>
                <a:gd name="T14" fmla="*/ 47 w 226"/>
                <a:gd name="T15" fmla="*/ 52 h 60"/>
                <a:gd name="T16" fmla="*/ 47 w 226"/>
                <a:gd name="T17" fmla="*/ 60 h 60"/>
                <a:gd name="T18" fmla="*/ 0 w 226"/>
                <a:gd name="T19" fmla="*/ 60 h 60"/>
                <a:gd name="T20" fmla="*/ 0 w 226"/>
                <a:gd name="T21" fmla="*/ 0 h 60"/>
                <a:gd name="T22" fmla="*/ 226 w 226"/>
                <a:gd name="T23" fmla="*/ 0 h 60"/>
                <a:gd name="T24" fmla="*/ 226 w 226"/>
                <a:gd name="T2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60">
                  <a:moveTo>
                    <a:pt x="226" y="60"/>
                  </a:moveTo>
                  <a:lnTo>
                    <a:pt x="180" y="60"/>
                  </a:lnTo>
                  <a:lnTo>
                    <a:pt x="180" y="52"/>
                  </a:lnTo>
                  <a:lnTo>
                    <a:pt x="218" y="52"/>
                  </a:lnTo>
                  <a:lnTo>
                    <a:pt x="218" y="8"/>
                  </a:lnTo>
                  <a:lnTo>
                    <a:pt x="9" y="8"/>
                  </a:lnTo>
                  <a:lnTo>
                    <a:pt x="9" y="52"/>
                  </a:lnTo>
                  <a:lnTo>
                    <a:pt x="47" y="52"/>
                  </a:lnTo>
                  <a:lnTo>
                    <a:pt x="47" y="60"/>
                  </a:lnTo>
                  <a:lnTo>
                    <a:pt x="0" y="60"/>
                  </a:lnTo>
                  <a:lnTo>
                    <a:pt x="0" y="0"/>
                  </a:lnTo>
                  <a:lnTo>
                    <a:pt x="226" y="0"/>
                  </a:lnTo>
                  <a:lnTo>
                    <a:pt x="226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62" name="Rectangle 2129"/>
            <p:cNvSpPr>
              <a:spLocks noChangeArrowheads="1"/>
            </p:cNvSpPr>
            <p:nvPr/>
          </p:nvSpPr>
          <p:spPr bwMode="auto">
            <a:xfrm>
              <a:off x="7503341" y="3383586"/>
              <a:ext cx="12700" cy="168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63" name="Rectangle 2130"/>
            <p:cNvSpPr>
              <a:spLocks noChangeArrowheads="1"/>
            </p:cNvSpPr>
            <p:nvPr/>
          </p:nvSpPr>
          <p:spPr bwMode="auto">
            <a:xfrm>
              <a:off x="7444604" y="3383586"/>
              <a:ext cx="14288" cy="168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64" name="Freeform 2131"/>
            <p:cNvSpPr>
              <a:spLocks/>
            </p:cNvSpPr>
            <p:nvPr/>
          </p:nvSpPr>
          <p:spPr bwMode="auto">
            <a:xfrm>
              <a:off x="7323954" y="3383586"/>
              <a:ext cx="223838" cy="174625"/>
            </a:xfrm>
            <a:custGeom>
              <a:avLst/>
              <a:gdLst>
                <a:gd name="T0" fmla="*/ 243 w 269"/>
                <a:gd name="T1" fmla="*/ 209 h 209"/>
                <a:gd name="T2" fmla="*/ 26 w 269"/>
                <a:gd name="T3" fmla="*/ 209 h 209"/>
                <a:gd name="T4" fmla="*/ 8 w 269"/>
                <a:gd name="T5" fmla="*/ 201 h 209"/>
                <a:gd name="T6" fmla="*/ 0 w 269"/>
                <a:gd name="T7" fmla="*/ 182 h 209"/>
                <a:gd name="T8" fmla="*/ 0 w 269"/>
                <a:gd name="T9" fmla="*/ 0 h 209"/>
                <a:gd name="T10" fmla="*/ 16 w 269"/>
                <a:gd name="T11" fmla="*/ 0 h 209"/>
                <a:gd name="T12" fmla="*/ 16 w 269"/>
                <a:gd name="T13" fmla="*/ 182 h 209"/>
                <a:gd name="T14" fmla="*/ 19 w 269"/>
                <a:gd name="T15" fmla="*/ 190 h 209"/>
                <a:gd name="T16" fmla="*/ 26 w 269"/>
                <a:gd name="T17" fmla="*/ 193 h 209"/>
                <a:gd name="T18" fmla="*/ 26 w 269"/>
                <a:gd name="T19" fmla="*/ 193 h 209"/>
                <a:gd name="T20" fmla="*/ 243 w 269"/>
                <a:gd name="T21" fmla="*/ 193 h 209"/>
                <a:gd name="T22" fmla="*/ 250 w 269"/>
                <a:gd name="T23" fmla="*/ 190 h 209"/>
                <a:gd name="T24" fmla="*/ 254 w 269"/>
                <a:gd name="T25" fmla="*/ 182 h 209"/>
                <a:gd name="T26" fmla="*/ 254 w 269"/>
                <a:gd name="T27" fmla="*/ 0 h 209"/>
                <a:gd name="T28" fmla="*/ 269 w 269"/>
                <a:gd name="T29" fmla="*/ 0 h 209"/>
                <a:gd name="T30" fmla="*/ 269 w 269"/>
                <a:gd name="T31" fmla="*/ 182 h 209"/>
                <a:gd name="T32" fmla="*/ 261 w 269"/>
                <a:gd name="T33" fmla="*/ 201 h 209"/>
                <a:gd name="T34" fmla="*/ 243 w 269"/>
                <a:gd name="T3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9" h="209">
                  <a:moveTo>
                    <a:pt x="243" y="209"/>
                  </a:moveTo>
                  <a:cubicBezTo>
                    <a:pt x="26" y="209"/>
                    <a:pt x="26" y="209"/>
                    <a:pt x="26" y="209"/>
                  </a:cubicBezTo>
                  <a:cubicBezTo>
                    <a:pt x="19" y="209"/>
                    <a:pt x="13" y="206"/>
                    <a:pt x="8" y="201"/>
                  </a:cubicBezTo>
                  <a:cubicBezTo>
                    <a:pt x="3" y="196"/>
                    <a:pt x="0" y="189"/>
                    <a:pt x="0" y="1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5"/>
                    <a:pt x="17" y="188"/>
                    <a:pt x="19" y="190"/>
                  </a:cubicBezTo>
                  <a:cubicBezTo>
                    <a:pt x="21" y="192"/>
                    <a:pt x="23" y="193"/>
                    <a:pt x="26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6" y="193"/>
                    <a:pt x="248" y="192"/>
                    <a:pt x="250" y="190"/>
                  </a:cubicBezTo>
                  <a:cubicBezTo>
                    <a:pt x="252" y="188"/>
                    <a:pt x="254" y="185"/>
                    <a:pt x="254" y="182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69" y="189"/>
                    <a:pt x="266" y="196"/>
                    <a:pt x="261" y="201"/>
                  </a:cubicBezTo>
                  <a:cubicBezTo>
                    <a:pt x="256" y="206"/>
                    <a:pt x="250" y="209"/>
                    <a:pt x="243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65" name="Rectangle 2132"/>
            <p:cNvSpPr>
              <a:spLocks noChangeArrowheads="1"/>
            </p:cNvSpPr>
            <p:nvPr/>
          </p:nvSpPr>
          <p:spPr bwMode="auto">
            <a:xfrm>
              <a:off x="7355704" y="3402636"/>
              <a:ext cx="12700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66" name="Rectangle 2133"/>
            <p:cNvSpPr>
              <a:spLocks noChangeArrowheads="1"/>
            </p:cNvSpPr>
            <p:nvPr/>
          </p:nvSpPr>
          <p:spPr bwMode="auto">
            <a:xfrm>
              <a:off x="7355704" y="3469311"/>
              <a:ext cx="12700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67" name="Rectangle 2134"/>
            <p:cNvSpPr>
              <a:spLocks noChangeArrowheads="1"/>
            </p:cNvSpPr>
            <p:nvPr/>
          </p:nvSpPr>
          <p:spPr bwMode="auto">
            <a:xfrm>
              <a:off x="7289029" y="3377236"/>
              <a:ext cx="2921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22" name="Группа 3921"/>
          <p:cNvGrpSpPr/>
          <p:nvPr/>
        </p:nvGrpSpPr>
        <p:grpSpPr>
          <a:xfrm>
            <a:off x="7031866" y="3313263"/>
            <a:ext cx="261938" cy="273844"/>
            <a:chOff x="7879579" y="3251824"/>
            <a:chExt cx="349250" cy="365125"/>
          </a:xfrm>
          <a:solidFill>
            <a:schemeClr val="accent1"/>
          </a:solidFill>
        </p:grpSpPr>
        <p:sp>
          <p:nvSpPr>
            <p:cNvPr id="1774" name="Freeform 2141"/>
            <p:cNvSpPr>
              <a:spLocks noEditPoints="1"/>
            </p:cNvSpPr>
            <p:nvPr/>
          </p:nvSpPr>
          <p:spPr bwMode="auto">
            <a:xfrm>
              <a:off x="7879579" y="3251824"/>
              <a:ext cx="271463" cy="365125"/>
            </a:xfrm>
            <a:custGeom>
              <a:avLst/>
              <a:gdLst>
                <a:gd name="T0" fmla="*/ 171 w 171"/>
                <a:gd name="T1" fmla="*/ 230 h 230"/>
                <a:gd name="T2" fmla="*/ 0 w 171"/>
                <a:gd name="T3" fmla="*/ 230 h 230"/>
                <a:gd name="T4" fmla="*/ 0 w 171"/>
                <a:gd name="T5" fmla="*/ 0 h 230"/>
                <a:gd name="T6" fmla="*/ 133 w 171"/>
                <a:gd name="T7" fmla="*/ 0 h 230"/>
                <a:gd name="T8" fmla="*/ 171 w 171"/>
                <a:gd name="T9" fmla="*/ 38 h 230"/>
                <a:gd name="T10" fmla="*/ 171 w 171"/>
                <a:gd name="T11" fmla="*/ 230 h 230"/>
                <a:gd name="T12" fmla="*/ 8 w 171"/>
                <a:gd name="T13" fmla="*/ 222 h 230"/>
                <a:gd name="T14" fmla="*/ 163 w 171"/>
                <a:gd name="T15" fmla="*/ 222 h 230"/>
                <a:gd name="T16" fmla="*/ 163 w 171"/>
                <a:gd name="T17" fmla="*/ 42 h 230"/>
                <a:gd name="T18" fmla="*/ 129 w 171"/>
                <a:gd name="T19" fmla="*/ 8 h 230"/>
                <a:gd name="T20" fmla="*/ 8 w 171"/>
                <a:gd name="T21" fmla="*/ 8 h 230"/>
                <a:gd name="T22" fmla="*/ 8 w 171"/>
                <a:gd name="T23" fmla="*/ 22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230">
                  <a:moveTo>
                    <a:pt x="171" y="230"/>
                  </a:moveTo>
                  <a:lnTo>
                    <a:pt x="0" y="230"/>
                  </a:lnTo>
                  <a:lnTo>
                    <a:pt x="0" y="0"/>
                  </a:lnTo>
                  <a:lnTo>
                    <a:pt x="133" y="0"/>
                  </a:lnTo>
                  <a:lnTo>
                    <a:pt x="171" y="38"/>
                  </a:lnTo>
                  <a:lnTo>
                    <a:pt x="171" y="230"/>
                  </a:lnTo>
                  <a:close/>
                  <a:moveTo>
                    <a:pt x="8" y="222"/>
                  </a:moveTo>
                  <a:lnTo>
                    <a:pt x="163" y="222"/>
                  </a:lnTo>
                  <a:lnTo>
                    <a:pt x="163" y="42"/>
                  </a:lnTo>
                  <a:lnTo>
                    <a:pt x="129" y="8"/>
                  </a:lnTo>
                  <a:lnTo>
                    <a:pt x="8" y="8"/>
                  </a:lnTo>
                  <a:lnTo>
                    <a:pt x="8" y="2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75" name="Freeform 2142"/>
            <p:cNvSpPr>
              <a:spLocks/>
            </p:cNvSpPr>
            <p:nvPr/>
          </p:nvSpPr>
          <p:spPr bwMode="auto">
            <a:xfrm>
              <a:off x="8081191" y="3256586"/>
              <a:ext cx="63500" cy="65088"/>
            </a:xfrm>
            <a:custGeom>
              <a:avLst/>
              <a:gdLst>
                <a:gd name="T0" fmla="*/ 40 w 40"/>
                <a:gd name="T1" fmla="*/ 41 h 41"/>
                <a:gd name="T2" fmla="*/ 0 w 40"/>
                <a:gd name="T3" fmla="*/ 41 h 41"/>
                <a:gd name="T4" fmla="*/ 0 w 40"/>
                <a:gd name="T5" fmla="*/ 0 h 41"/>
                <a:gd name="T6" fmla="*/ 8 w 40"/>
                <a:gd name="T7" fmla="*/ 0 h 41"/>
                <a:gd name="T8" fmla="*/ 8 w 40"/>
                <a:gd name="T9" fmla="*/ 33 h 41"/>
                <a:gd name="T10" fmla="*/ 40 w 40"/>
                <a:gd name="T11" fmla="*/ 33 h 41"/>
                <a:gd name="T12" fmla="*/ 40 w 40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40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33"/>
                  </a:lnTo>
                  <a:lnTo>
                    <a:pt x="40" y="33"/>
                  </a:lnTo>
                  <a:lnTo>
                    <a:pt x="4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76" name="Rectangle 2143"/>
            <p:cNvSpPr>
              <a:spLocks noChangeArrowheads="1"/>
            </p:cNvSpPr>
            <p:nvPr/>
          </p:nvSpPr>
          <p:spPr bwMode="auto">
            <a:xfrm>
              <a:off x="7924029" y="3308974"/>
              <a:ext cx="920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77" name="Rectangle 2144"/>
            <p:cNvSpPr>
              <a:spLocks noChangeArrowheads="1"/>
            </p:cNvSpPr>
            <p:nvPr/>
          </p:nvSpPr>
          <p:spPr bwMode="auto">
            <a:xfrm>
              <a:off x="7922441" y="3447086"/>
              <a:ext cx="1873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78" name="Rectangle 2145"/>
            <p:cNvSpPr>
              <a:spLocks noChangeArrowheads="1"/>
            </p:cNvSpPr>
            <p:nvPr/>
          </p:nvSpPr>
          <p:spPr bwMode="auto">
            <a:xfrm>
              <a:off x="7922441" y="3474074"/>
              <a:ext cx="1873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79" name="Rectangle 2146"/>
            <p:cNvSpPr>
              <a:spLocks noChangeArrowheads="1"/>
            </p:cNvSpPr>
            <p:nvPr/>
          </p:nvSpPr>
          <p:spPr bwMode="auto">
            <a:xfrm>
              <a:off x="7922441" y="3504236"/>
              <a:ext cx="1873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0" name="Rectangle 2147"/>
            <p:cNvSpPr>
              <a:spLocks noChangeArrowheads="1"/>
            </p:cNvSpPr>
            <p:nvPr/>
          </p:nvSpPr>
          <p:spPr bwMode="auto">
            <a:xfrm>
              <a:off x="7922441" y="3532811"/>
              <a:ext cx="1873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1" name="Rectangle 2148"/>
            <p:cNvSpPr>
              <a:spLocks noChangeArrowheads="1"/>
            </p:cNvSpPr>
            <p:nvPr/>
          </p:nvSpPr>
          <p:spPr bwMode="auto">
            <a:xfrm>
              <a:off x="7922441" y="3561386"/>
              <a:ext cx="1873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2" name="Freeform 2149"/>
            <p:cNvSpPr>
              <a:spLocks/>
            </p:cNvSpPr>
            <p:nvPr/>
          </p:nvSpPr>
          <p:spPr bwMode="auto">
            <a:xfrm>
              <a:off x="7924029" y="3350249"/>
              <a:ext cx="182563" cy="66675"/>
            </a:xfrm>
            <a:custGeom>
              <a:avLst/>
              <a:gdLst>
                <a:gd name="T0" fmla="*/ 6 w 115"/>
                <a:gd name="T1" fmla="*/ 42 h 42"/>
                <a:gd name="T2" fmla="*/ 0 w 115"/>
                <a:gd name="T3" fmla="*/ 36 h 42"/>
                <a:gd name="T4" fmla="*/ 27 w 115"/>
                <a:gd name="T5" fmla="*/ 10 h 42"/>
                <a:gd name="T6" fmla="*/ 46 w 115"/>
                <a:gd name="T7" fmla="*/ 28 h 42"/>
                <a:gd name="T8" fmla="*/ 70 w 115"/>
                <a:gd name="T9" fmla="*/ 3 h 42"/>
                <a:gd name="T10" fmla="*/ 88 w 115"/>
                <a:gd name="T11" fmla="*/ 22 h 42"/>
                <a:gd name="T12" fmla="*/ 109 w 115"/>
                <a:gd name="T13" fmla="*/ 0 h 42"/>
                <a:gd name="T14" fmla="*/ 115 w 115"/>
                <a:gd name="T15" fmla="*/ 6 h 42"/>
                <a:gd name="T16" fmla="*/ 88 w 115"/>
                <a:gd name="T17" fmla="*/ 33 h 42"/>
                <a:gd name="T18" fmla="*/ 70 w 115"/>
                <a:gd name="T19" fmla="*/ 15 h 42"/>
                <a:gd name="T20" fmla="*/ 46 w 115"/>
                <a:gd name="T21" fmla="*/ 39 h 42"/>
                <a:gd name="T22" fmla="*/ 27 w 115"/>
                <a:gd name="T23" fmla="*/ 21 h 42"/>
                <a:gd name="T24" fmla="*/ 6 w 115"/>
                <a:gd name="T2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42">
                  <a:moveTo>
                    <a:pt x="6" y="42"/>
                  </a:moveTo>
                  <a:lnTo>
                    <a:pt x="0" y="36"/>
                  </a:lnTo>
                  <a:lnTo>
                    <a:pt x="27" y="10"/>
                  </a:lnTo>
                  <a:lnTo>
                    <a:pt x="46" y="28"/>
                  </a:lnTo>
                  <a:lnTo>
                    <a:pt x="70" y="3"/>
                  </a:lnTo>
                  <a:lnTo>
                    <a:pt x="88" y="22"/>
                  </a:lnTo>
                  <a:lnTo>
                    <a:pt x="109" y="0"/>
                  </a:lnTo>
                  <a:lnTo>
                    <a:pt x="115" y="6"/>
                  </a:lnTo>
                  <a:lnTo>
                    <a:pt x="88" y="33"/>
                  </a:lnTo>
                  <a:lnTo>
                    <a:pt x="70" y="15"/>
                  </a:lnTo>
                  <a:lnTo>
                    <a:pt x="46" y="39"/>
                  </a:lnTo>
                  <a:lnTo>
                    <a:pt x="27" y="21"/>
                  </a:lnTo>
                  <a:lnTo>
                    <a:pt x="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3" name="Freeform 2150"/>
            <p:cNvSpPr>
              <a:spLocks/>
            </p:cNvSpPr>
            <p:nvPr/>
          </p:nvSpPr>
          <p:spPr bwMode="auto">
            <a:xfrm>
              <a:off x="8073254" y="3348661"/>
              <a:ext cx="34925" cy="36513"/>
            </a:xfrm>
            <a:custGeom>
              <a:avLst/>
              <a:gdLst>
                <a:gd name="T0" fmla="*/ 22 w 22"/>
                <a:gd name="T1" fmla="*/ 23 h 23"/>
                <a:gd name="T2" fmla="*/ 14 w 22"/>
                <a:gd name="T3" fmla="*/ 23 h 23"/>
                <a:gd name="T4" fmla="*/ 14 w 22"/>
                <a:gd name="T5" fmla="*/ 8 h 23"/>
                <a:gd name="T6" fmla="*/ 0 w 22"/>
                <a:gd name="T7" fmla="*/ 8 h 23"/>
                <a:gd name="T8" fmla="*/ 0 w 22"/>
                <a:gd name="T9" fmla="*/ 0 h 23"/>
                <a:gd name="T10" fmla="*/ 22 w 22"/>
                <a:gd name="T11" fmla="*/ 0 h 23"/>
                <a:gd name="T12" fmla="*/ 22 w 22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3">
                  <a:moveTo>
                    <a:pt x="22" y="23"/>
                  </a:moveTo>
                  <a:lnTo>
                    <a:pt x="14" y="23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4" name="Freeform 2151"/>
            <p:cNvSpPr>
              <a:spLocks/>
            </p:cNvSpPr>
            <p:nvPr/>
          </p:nvSpPr>
          <p:spPr bwMode="auto">
            <a:xfrm>
              <a:off x="8174854" y="3448674"/>
              <a:ext cx="53975" cy="139700"/>
            </a:xfrm>
            <a:custGeom>
              <a:avLst/>
              <a:gdLst>
                <a:gd name="T0" fmla="*/ 34 w 34"/>
                <a:gd name="T1" fmla="*/ 88 h 88"/>
                <a:gd name="T2" fmla="*/ 0 w 34"/>
                <a:gd name="T3" fmla="*/ 88 h 88"/>
                <a:gd name="T4" fmla="*/ 0 w 34"/>
                <a:gd name="T5" fmla="*/ 80 h 88"/>
                <a:gd name="T6" fmla="*/ 26 w 34"/>
                <a:gd name="T7" fmla="*/ 80 h 88"/>
                <a:gd name="T8" fmla="*/ 26 w 34"/>
                <a:gd name="T9" fmla="*/ 0 h 88"/>
                <a:gd name="T10" fmla="*/ 34 w 34"/>
                <a:gd name="T11" fmla="*/ 0 h 88"/>
                <a:gd name="T12" fmla="*/ 34 w 34"/>
                <a:gd name="T1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8">
                  <a:moveTo>
                    <a:pt x="34" y="88"/>
                  </a:moveTo>
                  <a:lnTo>
                    <a:pt x="0" y="88"/>
                  </a:lnTo>
                  <a:lnTo>
                    <a:pt x="0" y="80"/>
                  </a:lnTo>
                  <a:lnTo>
                    <a:pt x="26" y="8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4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5" name="Freeform 2152"/>
            <p:cNvSpPr>
              <a:spLocks noEditPoints="1"/>
            </p:cNvSpPr>
            <p:nvPr/>
          </p:nvSpPr>
          <p:spPr bwMode="auto">
            <a:xfrm>
              <a:off x="8166916" y="3291511"/>
              <a:ext cx="42863" cy="325438"/>
            </a:xfrm>
            <a:custGeom>
              <a:avLst/>
              <a:gdLst>
                <a:gd name="T0" fmla="*/ 27 w 27"/>
                <a:gd name="T1" fmla="*/ 205 h 205"/>
                <a:gd name="T2" fmla="*/ 0 w 27"/>
                <a:gd name="T3" fmla="*/ 205 h 205"/>
                <a:gd name="T4" fmla="*/ 0 w 27"/>
                <a:gd name="T5" fmla="*/ 13 h 205"/>
                <a:gd name="T6" fmla="*/ 13 w 27"/>
                <a:gd name="T7" fmla="*/ 0 h 205"/>
                <a:gd name="T8" fmla="*/ 27 w 27"/>
                <a:gd name="T9" fmla="*/ 13 h 205"/>
                <a:gd name="T10" fmla="*/ 27 w 27"/>
                <a:gd name="T11" fmla="*/ 205 h 205"/>
                <a:gd name="T12" fmla="*/ 8 w 27"/>
                <a:gd name="T13" fmla="*/ 197 h 205"/>
                <a:gd name="T14" fmla="*/ 18 w 27"/>
                <a:gd name="T15" fmla="*/ 197 h 205"/>
                <a:gd name="T16" fmla="*/ 18 w 27"/>
                <a:gd name="T17" fmla="*/ 17 h 205"/>
                <a:gd name="T18" fmla="*/ 13 w 27"/>
                <a:gd name="T19" fmla="*/ 12 h 205"/>
                <a:gd name="T20" fmla="*/ 8 w 27"/>
                <a:gd name="T21" fmla="*/ 17 h 205"/>
                <a:gd name="T22" fmla="*/ 8 w 27"/>
                <a:gd name="T23" fmla="*/ 1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5">
                  <a:moveTo>
                    <a:pt x="27" y="205"/>
                  </a:moveTo>
                  <a:lnTo>
                    <a:pt x="0" y="205"/>
                  </a:lnTo>
                  <a:lnTo>
                    <a:pt x="0" y="13"/>
                  </a:lnTo>
                  <a:lnTo>
                    <a:pt x="13" y="0"/>
                  </a:lnTo>
                  <a:lnTo>
                    <a:pt x="27" y="13"/>
                  </a:lnTo>
                  <a:lnTo>
                    <a:pt x="27" y="205"/>
                  </a:lnTo>
                  <a:close/>
                  <a:moveTo>
                    <a:pt x="8" y="197"/>
                  </a:moveTo>
                  <a:lnTo>
                    <a:pt x="18" y="197"/>
                  </a:lnTo>
                  <a:lnTo>
                    <a:pt x="18" y="17"/>
                  </a:lnTo>
                  <a:lnTo>
                    <a:pt x="13" y="12"/>
                  </a:lnTo>
                  <a:lnTo>
                    <a:pt x="8" y="17"/>
                  </a:lnTo>
                  <a:lnTo>
                    <a:pt x="8" y="1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6" name="Rectangle 2153"/>
            <p:cNvSpPr>
              <a:spLocks noChangeArrowheads="1"/>
            </p:cNvSpPr>
            <p:nvPr/>
          </p:nvSpPr>
          <p:spPr bwMode="auto">
            <a:xfrm>
              <a:off x="8174854" y="3442324"/>
              <a:ext cx="269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7" name="Rectangle 2154"/>
            <p:cNvSpPr>
              <a:spLocks noChangeArrowheads="1"/>
            </p:cNvSpPr>
            <p:nvPr/>
          </p:nvSpPr>
          <p:spPr bwMode="auto">
            <a:xfrm>
              <a:off x="8181204" y="3286749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20" name="Группа 3919"/>
          <p:cNvGrpSpPr/>
          <p:nvPr/>
        </p:nvGrpSpPr>
        <p:grpSpPr>
          <a:xfrm>
            <a:off x="7997462" y="3294213"/>
            <a:ext cx="186929" cy="311944"/>
            <a:chOff x="9167041" y="3226424"/>
            <a:chExt cx="249238" cy="415925"/>
          </a:xfrm>
          <a:solidFill>
            <a:schemeClr val="accent1"/>
          </a:solidFill>
        </p:grpSpPr>
        <p:sp>
          <p:nvSpPr>
            <p:cNvPr id="1803" name="Rectangle 2170"/>
            <p:cNvSpPr>
              <a:spLocks noChangeArrowheads="1"/>
            </p:cNvSpPr>
            <p:nvPr/>
          </p:nvSpPr>
          <p:spPr bwMode="auto">
            <a:xfrm>
              <a:off x="9284516" y="3328024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04" name="Rectangle 2171"/>
            <p:cNvSpPr>
              <a:spLocks noChangeArrowheads="1"/>
            </p:cNvSpPr>
            <p:nvPr/>
          </p:nvSpPr>
          <p:spPr bwMode="auto">
            <a:xfrm>
              <a:off x="9267054" y="3609011"/>
              <a:ext cx="492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05" name="Freeform 2172"/>
            <p:cNvSpPr>
              <a:spLocks noEditPoints="1"/>
            </p:cNvSpPr>
            <p:nvPr/>
          </p:nvSpPr>
          <p:spPr bwMode="auto">
            <a:xfrm>
              <a:off x="9167041" y="3307386"/>
              <a:ext cx="249238" cy="334963"/>
            </a:xfrm>
            <a:custGeom>
              <a:avLst/>
              <a:gdLst>
                <a:gd name="T0" fmla="*/ 255 w 299"/>
                <a:gd name="T1" fmla="*/ 402 h 402"/>
                <a:gd name="T2" fmla="*/ 44 w 299"/>
                <a:gd name="T3" fmla="*/ 402 h 402"/>
                <a:gd name="T4" fmla="*/ 0 w 299"/>
                <a:gd name="T5" fmla="*/ 358 h 402"/>
                <a:gd name="T6" fmla="*/ 0 w 299"/>
                <a:gd name="T7" fmla="*/ 44 h 402"/>
                <a:gd name="T8" fmla="*/ 44 w 299"/>
                <a:gd name="T9" fmla="*/ 0 h 402"/>
                <a:gd name="T10" fmla="*/ 255 w 299"/>
                <a:gd name="T11" fmla="*/ 0 h 402"/>
                <a:gd name="T12" fmla="*/ 299 w 299"/>
                <a:gd name="T13" fmla="*/ 44 h 402"/>
                <a:gd name="T14" fmla="*/ 299 w 299"/>
                <a:gd name="T15" fmla="*/ 358 h 402"/>
                <a:gd name="T16" fmla="*/ 255 w 299"/>
                <a:gd name="T17" fmla="*/ 402 h 402"/>
                <a:gd name="T18" fmla="*/ 44 w 299"/>
                <a:gd name="T19" fmla="*/ 15 h 402"/>
                <a:gd name="T20" fmla="*/ 16 w 299"/>
                <a:gd name="T21" fmla="*/ 44 h 402"/>
                <a:gd name="T22" fmla="*/ 16 w 299"/>
                <a:gd name="T23" fmla="*/ 358 h 402"/>
                <a:gd name="T24" fmla="*/ 44 w 299"/>
                <a:gd name="T25" fmla="*/ 387 h 402"/>
                <a:gd name="T26" fmla="*/ 255 w 299"/>
                <a:gd name="T27" fmla="*/ 387 h 402"/>
                <a:gd name="T28" fmla="*/ 284 w 299"/>
                <a:gd name="T29" fmla="*/ 358 h 402"/>
                <a:gd name="T30" fmla="*/ 284 w 299"/>
                <a:gd name="T31" fmla="*/ 44 h 402"/>
                <a:gd name="T32" fmla="*/ 255 w 299"/>
                <a:gd name="T33" fmla="*/ 15 h 402"/>
                <a:gd name="T34" fmla="*/ 44 w 299"/>
                <a:gd name="T35" fmla="*/ 1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9" h="402">
                  <a:moveTo>
                    <a:pt x="255" y="402"/>
                  </a:moveTo>
                  <a:cubicBezTo>
                    <a:pt x="44" y="402"/>
                    <a:pt x="44" y="402"/>
                    <a:pt x="44" y="402"/>
                  </a:cubicBezTo>
                  <a:cubicBezTo>
                    <a:pt x="20" y="402"/>
                    <a:pt x="0" y="382"/>
                    <a:pt x="0" y="35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80" y="0"/>
                    <a:pt x="299" y="20"/>
                    <a:pt x="299" y="44"/>
                  </a:cubicBezTo>
                  <a:cubicBezTo>
                    <a:pt x="299" y="358"/>
                    <a:pt x="299" y="358"/>
                    <a:pt x="299" y="358"/>
                  </a:cubicBezTo>
                  <a:cubicBezTo>
                    <a:pt x="299" y="382"/>
                    <a:pt x="280" y="402"/>
                    <a:pt x="255" y="402"/>
                  </a:cubicBezTo>
                  <a:close/>
                  <a:moveTo>
                    <a:pt x="44" y="15"/>
                  </a:moveTo>
                  <a:cubicBezTo>
                    <a:pt x="29" y="15"/>
                    <a:pt x="16" y="28"/>
                    <a:pt x="16" y="44"/>
                  </a:cubicBezTo>
                  <a:cubicBezTo>
                    <a:pt x="16" y="358"/>
                    <a:pt x="16" y="358"/>
                    <a:pt x="16" y="358"/>
                  </a:cubicBezTo>
                  <a:cubicBezTo>
                    <a:pt x="16" y="374"/>
                    <a:pt x="29" y="387"/>
                    <a:pt x="44" y="387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71" y="387"/>
                    <a:pt x="284" y="374"/>
                    <a:pt x="284" y="358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284" y="28"/>
                    <a:pt x="271" y="15"/>
                    <a:pt x="255" y="15"/>
                  </a:cubicBezTo>
                  <a:lnTo>
                    <a:pt x="4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06" name="Freeform 2173"/>
            <p:cNvSpPr>
              <a:spLocks noEditPoints="1"/>
            </p:cNvSpPr>
            <p:nvPr/>
          </p:nvSpPr>
          <p:spPr bwMode="auto">
            <a:xfrm>
              <a:off x="9192441" y="3350249"/>
              <a:ext cx="198438" cy="249238"/>
            </a:xfrm>
            <a:custGeom>
              <a:avLst/>
              <a:gdLst>
                <a:gd name="T0" fmla="*/ 125 w 125"/>
                <a:gd name="T1" fmla="*/ 157 h 157"/>
                <a:gd name="T2" fmla="*/ 0 w 125"/>
                <a:gd name="T3" fmla="*/ 157 h 157"/>
                <a:gd name="T4" fmla="*/ 0 w 125"/>
                <a:gd name="T5" fmla="*/ 0 h 157"/>
                <a:gd name="T6" fmla="*/ 125 w 125"/>
                <a:gd name="T7" fmla="*/ 0 h 157"/>
                <a:gd name="T8" fmla="*/ 125 w 125"/>
                <a:gd name="T9" fmla="*/ 157 h 157"/>
                <a:gd name="T10" fmla="*/ 9 w 125"/>
                <a:gd name="T11" fmla="*/ 149 h 157"/>
                <a:gd name="T12" fmla="*/ 117 w 125"/>
                <a:gd name="T13" fmla="*/ 149 h 157"/>
                <a:gd name="T14" fmla="*/ 117 w 125"/>
                <a:gd name="T15" fmla="*/ 8 h 157"/>
                <a:gd name="T16" fmla="*/ 9 w 125"/>
                <a:gd name="T17" fmla="*/ 8 h 157"/>
                <a:gd name="T18" fmla="*/ 9 w 125"/>
                <a:gd name="T19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57">
                  <a:moveTo>
                    <a:pt x="125" y="157"/>
                  </a:moveTo>
                  <a:lnTo>
                    <a:pt x="0" y="157"/>
                  </a:lnTo>
                  <a:lnTo>
                    <a:pt x="0" y="0"/>
                  </a:lnTo>
                  <a:lnTo>
                    <a:pt x="125" y="0"/>
                  </a:lnTo>
                  <a:lnTo>
                    <a:pt x="125" y="157"/>
                  </a:lnTo>
                  <a:close/>
                  <a:moveTo>
                    <a:pt x="9" y="149"/>
                  </a:moveTo>
                  <a:lnTo>
                    <a:pt x="117" y="149"/>
                  </a:lnTo>
                  <a:lnTo>
                    <a:pt x="117" y="8"/>
                  </a:lnTo>
                  <a:lnTo>
                    <a:pt x="9" y="8"/>
                  </a:lnTo>
                  <a:lnTo>
                    <a:pt x="9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07" name="Freeform 2174"/>
            <p:cNvSpPr>
              <a:spLocks/>
            </p:cNvSpPr>
            <p:nvPr/>
          </p:nvSpPr>
          <p:spPr bwMode="auto">
            <a:xfrm>
              <a:off x="9236891" y="3226424"/>
              <a:ext cx="109538" cy="31750"/>
            </a:xfrm>
            <a:custGeom>
              <a:avLst/>
              <a:gdLst>
                <a:gd name="T0" fmla="*/ 122 w 133"/>
                <a:gd name="T1" fmla="*/ 38 h 38"/>
                <a:gd name="T2" fmla="*/ 67 w 133"/>
                <a:gd name="T3" fmla="*/ 15 h 38"/>
                <a:gd name="T4" fmla="*/ 11 w 133"/>
                <a:gd name="T5" fmla="*/ 38 h 38"/>
                <a:gd name="T6" fmla="*/ 0 w 133"/>
                <a:gd name="T7" fmla="*/ 27 h 38"/>
                <a:gd name="T8" fmla="*/ 67 w 133"/>
                <a:gd name="T9" fmla="*/ 0 h 38"/>
                <a:gd name="T10" fmla="*/ 133 w 133"/>
                <a:gd name="T11" fmla="*/ 27 h 38"/>
                <a:gd name="T12" fmla="*/ 122 w 133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38">
                  <a:moveTo>
                    <a:pt x="122" y="38"/>
                  </a:moveTo>
                  <a:cubicBezTo>
                    <a:pt x="107" y="24"/>
                    <a:pt x="88" y="15"/>
                    <a:pt x="67" y="15"/>
                  </a:cubicBezTo>
                  <a:cubicBezTo>
                    <a:pt x="46" y="15"/>
                    <a:pt x="26" y="24"/>
                    <a:pt x="11" y="3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10"/>
                    <a:pt x="42" y="0"/>
                    <a:pt x="67" y="0"/>
                  </a:cubicBezTo>
                  <a:cubicBezTo>
                    <a:pt x="92" y="0"/>
                    <a:pt x="115" y="10"/>
                    <a:pt x="133" y="27"/>
                  </a:cubicBezTo>
                  <a:lnTo>
                    <a:pt x="12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08" name="Freeform 2175"/>
            <p:cNvSpPr>
              <a:spLocks/>
            </p:cNvSpPr>
            <p:nvPr/>
          </p:nvSpPr>
          <p:spPr bwMode="auto">
            <a:xfrm>
              <a:off x="9255941" y="3253411"/>
              <a:ext cx="71438" cy="23813"/>
            </a:xfrm>
            <a:custGeom>
              <a:avLst/>
              <a:gdLst>
                <a:gd name="T0" fmla="*/ 76 w 87"/>
                <a:gd name="T1" fmla="*/ 29 h 29"/>
                <a:gd name="T2" fmla="*/ 44 w 87"/>
                <a:gd name="T3" fmla="*/ 16 h 29"/>
                <a:gd name="T4" fmla="*/ 11 w 87"/>
                <a:gd name="T5" fmla="*/ 29 h 29"/>
                <a:gd name="T6" fmla="*/ 0 w 87"/>
                <a:gd name="T7" fmla="*/ 18 h 29"/>
                <a:gd name="T8" fmla="*/ 44 w 87"/>
                <a:gd name="T9" fmla="*/ 0 h 29"/>
                <a:gd name="T10" fmla="*/ 87 w 87"/>
                <a:gd name="T11" fmla="*/ 18 h 29"/>
                <a:gd name="T12" fmla="*/ 76 w 87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9">
                  <a:moveTo>
                    <a:pt x="76" y="29"/>
                  </a:moveTo>
                  <a:cubicBezTo>
                    <a:pt x="68" y="21"/>
                    <a:pt x="56" y="16"/>
                    <a:pt x="44" y="16"/>
                  </a:cubicBezTo>
                  <a:cubicBezTo>
                    <a:pt x="32" y="16"/>
                    <a:pt x="20" y="21"/>
                    <a:pt x="11" y="2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2" y="7"/>
                    <a:pt x="27" y="0"/>
                    <a:pt x="44" y="0"/>
                  </a:cubicBezTo>
                  <a:cubicBezTo>
                    <a:pt x="60" y="0"/>
                    <a:pt x="76" y="7"/>
                    <a:pt x="87" y="18"/>
                  </a:cubicBezTo>
                  <a:lnTo>
                    <a:pt x="76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09" name="Freeform 2176"/>
            <p:cNvSpPr>
              <a:spLocks/>
            </p:cNvSpPr>
            <p:nvPr/>
          </p:nvSpPr>
          <p:spPr bwMode="auto">
            <a:xfrm>
              <a:off x="9274991" y="3280399"/>
              <a:ext cx="33338" cy="15875"/>
            </a:xfrm>
            <a:custGeom>
              <a:avLst/>
              <a:gdLst>
                <a:gd name="T0" fmla="*/ 31 w 41"/>
                <a:gd name="T1" fmla="*/ 20 h 20"/>
                <a:gd name="T2" fmla="*/ 11 w 41"/>
                <a:gd name="T3" fmla="*/ 20 h 20"/>
                <a:gd name="T4" fmla="*/ 0 w 41"/>
                <a:gd name="T5" fmla="*/ 9 h 20"/>
                <a:gd name="T6" fmla="*/ 21 w 41"/>
                <a:gd name="T7" fmla="*/ 0 h 20"/>
                <a:gd name="T8" fmla="*/ 41 w 41"/>
                <a:gd name="T9" fmla="*/ 9 h 20"/>
                <a:gd name="T10" fmla="*/ 31 w 41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0">
                  <a:moveTo>
                    <a:pt x="31" y="20"/>
                  </a:moveTo>
                  <a:cubicBezTo>
                    <a:pt x="25" y="15"/>
                    <a:pt x="16" y="15"/>
                    <a:pt x="11" y="2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4"/>
                    <a:pt x="13" y="0"/>
                    <a:pt x="21" y="0"/>
                  </a:cubicBezTo>
                  <a:cubicBezTo>
                    <a:pt x="29" y="0"/>
                    <a:pt x="36" y="4"/>
                    <a:pt x="41" y="9"/>
                  </a:cubicBezTo>
                  <a:lnTo>
                    <a:pt x="3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10" name="Freeform 2177"/>
            <p:cNvSpPr>
              <a:spLocks noEditPoints="1"/>
            </p:cNvSpPr>
            <p:nvPr/>
          </p:nvSpPr>
          <p:spPr bwMode="auto">
            <a:xfrm>
              <a:off x="9224191" y="3377236"/>
              <a:ext cx="136525" cy="138113"/>
            </a:xfrm>
            <a:custGeom>
              <a:avLst/>
              <a:gdLst>
                <a:gd name="T0" fmla="*/ 82 w 164"/>
                <a:gd name="T1" fmla="*/ 165 h 165"/>
                <a:gd name="T2" fmla="*/ 0 w 164"/>
                <a:gd name="T3" fmla="*/ 82 h 165"/>
                <a:gd name="T4" fmla="*/ 82 w 164"/>
                <a:gd name="T5" fmla="*/ 0 h 165"/>
                <a:gd name="T6" fmla="*/ 164 w 164"/>
                <a:gd name="T7" fmla="*/ 82 h 165"/>
                <a:gd name="T8" fmla="*/ 82 w 164"/>
                <a:gd name="T9" fmla="*/ 165 h 165"/>
                <a:gd name="T10" fmla="*/ 82 w 164"/>
                <a:gd name="T11" fmla="*/ 16 h 165"/>
                <a:gd name="T12" fmla="*/ 15 w 164"/>
                <a:gd name="T13" fmla="*/ 82 h 165"/>
                <a:gd name="T14" fmla="*/ 82 w 164"/>
                <a:gd name="T15" fmla="*/ 149 h 165"/>
                <a:gd name="T16" fmla="*/ 148 w 164"/>
                <a:gd name="T17" fmla="*/ 82 h 165"/>
                <a:gd name="T18" fmla="*/ 82 w 164"/>
                <a:gd name="T19" fmla="*/ 1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5">
                  <a:moveTo>
                    <a:pt x="82" y="165"/>
                  </a:moveTo>
                  <a:cubicBezTo>
                    <a:pt x="37" y="165"/>
                    <a:pt x="0" y="128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ubicBezTo>
                    <a:pt x="127" y="0"/>
                    <a:pt x="164" y="37"/>
                    <a:pt x="164" y="82"/>
                  </a:cubicBezTo>
                  <a:cubicBezTo>
                    <a:pt x="164" y="128"/>
                    <a:pt x="127" y="165"/>
                    <a:pt x="82" y="165"/>
                  </a:cubicBezTo>
                  <a:close/>
                  <a:moveTo>
                    <a:pt x="82" y="16"/>
                  </a:moveTo>
                  <a:cubicBezTo>
                    <a:pt x="45" y="16"/>
                    <a:pt x="15" y="46"/>
                    <a:pt x="15" y="82"/>
                  </a:cubicBezTo>
                  <a:cubicBezTo>
                    <a:pt x="15" y="119"/>
                    <a:pt x="45" y="149"/>
                    <a:pt x="82" y="149"/>
                  </a:cubicBezTo>
                  <a:cubicBezTo>
                    <a:pt x="118" y="149"/>
                    <a:pt x="148" y="119"/>
                    <a:pt x="148" y="82"/>
                  </a:cubicBezTo>
                  <a:cubicBezTo>
                    <a:pt x="148" y="46"/>
                    <a:pt x="118" y="16"/>
                    <a:pt x="8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11" name="Freeform 2178"/>
            <p:cNvSpPr>
              <a:spLocks/>
            </p:cNvSpPr>
            <p:nvPr/>
          </p:nvSpPr>
          <p:spPr bwMode="auto">
            <a:xfrm>
              <a:off x="9268641" y="3415336"/>
              <a:ext cx="46038" cy="61913"/>
            </a:xfrm>
            <a:custGeom>
              <a:avLst/>
              <a:gdLst>
                <a:gd name="T0" fmla="*/ 33 w 55"/>
                <a:gd name="T1" fmla="*/ 75 h 75"/>
                <a:gd name="T2" fmla="*/ 23 w 55"/>
                <a:gd name="T3" fmla="*/ 75 h 75"/>
                <a:gd name="T4" fmla="*/ 7 w 55"/>
                <a:gd name="T5" fmla="*/ 68 h 75"/>
                <a:gd name="T6" fmla="*/ 0 w 55"/>
                <a:gd name="T7" fmla="*/ 52 h 75"/>
                <a:gd name="T8" fmla="*/ 16 w 55"/>
                <a:gd name="T9" fmla="*/ 52 h 75"/>
                <a:gd name="T10" fmla="*/ 18 w 55"/>
                <a:gd name="T11" fmla="*/ 57 h 75"/>
                <a:gd name="T12" fmla="*/ 23 w 55"/>
                <a:gd name="T13" fmla="*/ 59 h 75"/>
                <a:gd name="T14" fmla="*/ 33 w 55"/>
                <a:gd name="T15" fmla="*/ 59 h 75"/>
                <a:gd name="T16" fmla="*/ 38 w 55"/>
                <a:gd name="T17" fmla="*/ 57 h 75"/>
                <a:gd name="T18" fmla="*/ 40 w 55"/>
                <a:gd name="T19" fmla="*/ 52 h 75"/>
                <a:gd name="T20" fmla="*/ 38 w 55"/>
                <a:gd name="T21" fmla="*/ 47 h 75"/>
                <a:gd name="T22" fmla="*/ 33 w 55"/>
                <a:gd name="T23" fmla="*/ 45 h 75"/>
                <a:gd name="T24" fmla="*/ 23 w 55"/>
                <a:gd name="T25" fmla="*/ 45 h 75"/>
                <a:gd name="T26" fmla="*/ 7 w 55"/>
                <a:gd name="T27" fmla="*/ 39 h 75"/>
                <a:gd name="T28" fmla="*/ 0 w 55"/>
                <a:gd name="T29" fmla="*/ 23 h 75"/>
                <a:gd name="T30" fmla="*/ 7 w 55"/>
                <a:gd name="T31" fmla="*/ 7 h 75"/>
                <a:gd name="T32" fmla="*/ 23 w 55"/>
                <a:gd name="T33" fmla="*/ 0 h 75"/>
                <a:gd name="T34" fmla="*/ 33 w 55"/>
                <a:gd name="T35" fmla="*/ 0 h 75"/>
                <a:gd name="T36" fmla="*/ 49 w 55"/>
                <a:gd name="T37" fmla="*/ 7 h 75"/>
                <a:gd name="T38" fmla="*/ 55 w 55"/>
                <a:gd name="T39" fmla="*/ 23 h 75"/>
                <a:gd name="T40" fmla="*/ 40 w 55"/>
                <a:gd name="T41" fmla="*/ 23 h 75"/>
                <a:gd name="T42" fmla="*/ 38 w 55"/>
                <a:gd name="T43" fmla="*/ 18 h 75"/>
                <a:gd name="T44" fmla="*/ 33 w 55"/>
                <a:gd name="T45" fmla="*/ 16 h 75"/>
                <a:gd name="T46" fmla="*/ 23 w 55"/>
                <a:gd name="T47" fmla="*/ 16 h 75"/>
                <a:gd name="T48" fmla="*/ 18 w 55"/>
                <a:gd name="T49" fmla="*/ 18 h 75"/>
                <a:gd name="T50" fmla="*/ 16 w 55"/>
                <a:gd name="T51" fmla="*/ 23 h 75"/>
                <a:gd name="T52" fmla="*/ 18 w 55"/>
                <a:gd name="T53" fmla="*/ 28 h 75"/>
                <a:gd name="T54" fmla="*/ 23 w 55"/>
                <a:gd name="T55" fmla="*/ 30 h 75"/>
                <a:gd name="T56" fmla="*/ 33 w 55"/>
                <a:gd name="T57" fmla="*/ 30 h 75"/>
                <a:gd name="T58" fmla="*/ 49 w 55"/>
                <a:gd name="T59" fmla="*/ 36 h 75"/>
                <a:gd name="T60" fmla="*/ 55 w 55"/>
                <a:gd name="T61" fmla="*/ 52 h 75"/>
                <a:gd name="T62" fmla="*/ 49 w 55"/>
                <a:gd name="T63" fmla="*/ 68 h 75"/>
                <a:gd name="T64" fmla="*/ 33 w 55"/>
                <a:gd name="T6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5">
                  <a:moveTo>
                    <a:pt x="33" y="75"/>
                  </a:moveTo>
                  <a:cubicBezTo>
                    <a:pt x="23" y="75"/>
                    <a:pt x="23" y="75"/>
                    <a:pt x="23" y="75"/>
                  </a:cubicBezTo>
                  <a:cubicBezTo>
                    <a:pt x="17" y="75"/>
                    <a:pt x="11" y="72"/>
                    <a:pt x="7" y="68"/>
                  </a:cubicBezTo>
                  <a:cubicBezTo>
                    <a:pt x="3" y="64"/>
                    <a:pt x="0" y="58"/>
                    <a:pt x="0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4"/>
                    <a:pt x="17" y="56"/>
                    <a:pt x="18" y="57"/>
                  </a:cubicBezTo>
                  <a:cubicBezTo>
                    <a:pt x="19" y="58"/>
                    <a:pt x="21" y="59"/>
                    <a:pt x="2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5" y="59"/>
                    <a:pt x="36" y="58"/>
                    <a:pt x="38" y="57"/>
                  </a:cubicBezTo>
                  <a:cubicBezTo>
                    <a:pt x="39" y="56"/>
                    <a:pt x="40" y="54"/>
                    <a:pt x="40" y="52"/>
                  </a:cubicBezTo>
                  <a:cubicBezTo>
                    <a:pt x="40" y="50"/>
                    <a:pt x="39" y="49"/>
                    <a:pt x="38" y="47"/>
                  </a:cubicBezTo>
                  <a:cubicBezTo>
                    <a:pt x="36" y="46"/>
                    <a:pt x="35" y="45"/>
                    <a:pt x="3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7" y="45"/>
                    <a:pt x="11" y="43"/>
                    <a:pt x="7" y="39"/>
                  </a:cubicBezTo>
                  <a:cubicBezTo>
                    <a:pt x="3" y="34"/>
                    <a:pt x="0" y="29"/>
                    <a:pt x="0" y="23"/>
                  </a:cubicBezTo>
                  <a:cubicBezTo>
                    <a:pt x="0" y="17"/>
                    <a:pt x="3" y="11"/>
                    <a:pt x="7" y="7"/>
                  </a:cubicBezTo>
                  <a:cubicBezTo>
                    <a:pt x="11" y="3"/>
                    <a:pt x="17" y="0"/>
                    <a:pt x="2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0"/>
                    <a:pt x="44" y="3"/>
                    <a:pt x="49" y="7"/>
                  </a:cubicBezTo>
                  <a:cubicBezTo>
                    <a:pt x="53" y="11"/>
                    <a:pt x="55" y="17"/>
                    <a:pt x="55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1"/>
                    <a:pt x="39" y="19"/>
                    <a:pt x="38" y="18"/>
                  </a:cubicBezTo>
                  <a:cubicBezTo>
                    <a:pt x="36" y="16"/>
                    <a:pt x="35" y="16"/>
                    <a:pt x="3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6"/>
                    <a:pt x="19" y="16"/>
                    <a:pt x="18" y="18"/>
                  </a:cubicBezTo>
                  <a:cubicBezTo>
                    <a:pt x="17" y="19"/>
                    <a:pt x="16" y="21"/>
                    <a:pt x="16" y="23"/>
                  </a:cubicBezTo>
                  <a:cubicBezTo>
                    <a:pt x="16" y="25"/>
                    <a:pt x="17" y="26"/>
                    <a:pt x="18" y="28"/>
                  </a:cubicBezTo>
                  <a:cubicBezTo>
                    <a:pt x="19" y="29"/>
                    <a:pt x="21" y="30"/>
                    <a:pt x="2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9" y="30"/>
                    <a:pt x="44" y="32"/>
                    <a:pt x="49" y="36"/>
                  </a:cubicBezTo>
                  <a:cubicBezTo>
                    <a:pt x="53" y="41"/>
                    <a:pt x="55" y="46"/>
                    <a:pt x="55" y="52"/>
                  </a:cubicBezTo>
                  <a:cubicBezTo>
                    <a:pt x="55" y="58"/>
                    <a:pt x="53" y="64"/>
                    <a:pt x="49" y="68"/>
                  </a:cubicBezTo>
                  <a:cubicBezTo>
                    <a:pt x="44" y="72"/>
                    <a:pt x="39" y="75"/>
                    <a:pt x="33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12" name="Rectangle 2179"/>
            <p:cNvSpPr>
              <a:spLocks noChangeArrowheads="1"/>
            </p:cNvSpPr>
            <p:nvPr/>
          </p:nvSpPr>
          <p:spPr bwMode="auto">
            <a:xfrm>
              <a:off x="9286104" y="340898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13" name="Rectangle 2180"/>
            <p:cNvSpPr>
              <a:spLocks noChangeArrowheads="1"/>
            </p:cNvSpPr>
            <p:nvPr/>
          </p:nvSpPr>
          <p:spPr bwMode="auto">
            <a:xfrm>
              <a:off x="9286104" y="3470899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14" name="Rectangle 2181"/>
            <p:cNvSpPr>
              <a:spLocks noChangeArrowheads="1"/>
            </p:cNvSpPr>
            <p:nvPr/>
          </p:nvSpPr>
          <p:spPr bwMode="auto">
            <a:xfrm>
              <a:off x="9246416" y="3529636"/>
              <a:ext cx="920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15" name="Rectangle 2182"/>
            <p:cNvSpPr>
              <a:spLocks noChangeArrowheads="1"/>
            </p:cNvSpPr>
            <p:nvPr/>
          </p:nvSpPr>
          <p:spPr bwMode="auto">
            <a:xfrm>
              <a:off x="9267054" y="3558211"/>
              <a:ext cx="492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21" name="Группа 3920"/>
          <p:cNvGrpSpPr/>
          <p:nvPr/>
        </p:nvGrpSpPr>
        <p:grpSpPr>
          <a:xfrm>
            <a:off x="7492638" y="3322788"/>
            <a:ext cx="269081" cy="254794"/>
            <a:chOff x="8493941" y="3264524"/>
            <a:chExt cx="358775" cy="339725"/>
          </a:xfrm>
          <a:solidFill>
            <a:schemeClr val="accent1"/>
          </a:solidFill>
        </p:grpSpPr>
        <p:sp>
          <p:nvSpPr>
            <p:cNvPr id="1826" name="Freeform 2193"/>
            <p:cNvSpPr>
              <a:spLocks/>
            </p:cNvSpPr>
            <p:nvPr/>
          </p:nvSpPr>
          <p:spPr bwMode="auto">
            <a:xfrm>
              <a:off x="8616179" y="3566149"/>
              <a:ext cx="114300" cy="38100"/>
            </a:xfrm>
            <a:custGeom>
              <a:avLst/>
              <a:gdLst>
                <a:gd name="T0" fmla="*/ 72 w 72"/>
                <a:gd name="T1" fmla="*/ 24 h 24"/>
                <a:gd name="T2" fmla="*/ 0 w 72"/>
                <a:gd name="T3" fmla="*/ 24 h 24"/>
                <a:gd name="T4" fmla="*/ 0 w 72"/>
                <a:gd name="T5" fmla="*/ 0 h 24"/>
                <a:gd name="T6" fmla="*/ 8 w 72"/>
                <a:gd name="T7" fmla="*/ 0 h 24"/>
                <a:gd name="T8" fmla="*/ 8 w 72"/>
                <a:gd name="T9" fmla="*/ 16 h 24"/>
                <a:gd name="T10" fmla="*/ 64 w 72"/>
                <a:gd name="T11" fmla="*/ 16 h 24"/>
                <a:gd name="T12" fmla="*/ 64 w 72"/>
                <a:gd name="T13" fmla="*/ 0 h 24"/>
                <a:gd name="T14" fmla="*/ 72 w 72"/>
                <a:gd name="T15" fmla="*/ 0 h 24"/>
                <a:gd name="T16" fmla="*/ 72 w 72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4">
                  <a:moveTo>
                    <a:pt x="72" y="24"/>
                  </a:moveTo>
                  <a:lnTo>
                    <a:pt x="0" y="24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6"/>
                  </a:lnTo>
                  <a:lnTo>
                    <a:pt x="64" y="16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27" name="Rectangle 2194"/>
            <p:cNvSpPr>
              <a:spLocks noChangeArrowheads="1"/>
            </p:cNvSpPr>
            <p:nvPr/>
          </p:nvSpPr>
          <p:spPr bwMode="auto">
            <a:xfrm>
              <a:off x="8593954" y="3591549"/>
              <a:ext cx="1587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28" name="Freeform 2195"/>
            <p:cNvSpPr>
              <a:spLocks noEditPoints="1"/>
            </p:cNvSpPr>
            <p:nvPr/>
          </p:nvSpPr>
          <p:spPr bwMode="auto">
            <a:xfrm>
              <a:off x="8493941" y="3264524"/>
              <a:ext cx="358775" cy="247650"/>
            </a:xfrm>
            <a:custGeom>
              <a:avLst/>
              <a:gdLst>
                <a:gd name="T0" fmla="*/ 430 w 430"/>
                <a:gd name="T1" fmla="*/ 296 h 296"/>
                <a:gd name="T2" fmla="*/ 0 w 430"/>
                <a:gd name="T3" fmla="*/ 296 h 296"/>
                <a:gd name="T4" fmla="*/ 0 w 430"/>
                <a:gd name="T5" fmla="*/ 22 h 296"/>
                <a:gd name="T6" fmla="*/ 7 w 430"/>
                <a:gd name="T7" fmla="*/ 7 h 296"/>
                <a:gd name="T8" fmla="*/ 22 w 430"/>
                <a:gd name="T9" fmla="*/ 0 h 296"/>
                <a:gd name="T10" fmla="*/ 408 w 430"/>
                <a:gd name="T11" fmla="*/ 0 h 296"/>
                <a:gd name="T12" fmla="*/ 424 w 430"/>
                <a:gd name="T13" fmla="*/ 7 h 296"/>
                <a:gd name="T14" fmla="*/ 430 w 430"/>
                <a:gd name="T15" fmla="*/ 22 h 296"/>
                <a:gd name="T16" fmla="*/ 430 w 430"/>
                <a:gd name="T17" fmla="*/ 296 h 296"/>
                <a:gd name="T18" fmla="*/ 16 w 430"/>
                <a:gd name="T19" fmla="*/ 281 h 296"/>
                <a:gd name="T20" fmla="*/ 415 w 430"/>
                <a:gd name="T21" fmla="*/ 281 h 296"/>
                <a:gd name="T22" fmla="*/ 415 w 430"/>
                <a:gd name="T23" fmla="*/ 22 h 296"/>
                <a:gd name="T24" fmla="*/ 413 w 430"/>
                <a:gd name="T25" fmla="*/ 18 h 296"/>
                <a:gd name="T26" fmla="*/ 408 w 430"/>
                <a:gd name="T27" fmla="*/ 16 h 296"/>
                <a:gd name="T28" fmla="*/ 22 w 430"/>
                <a:gd name="T29" fmla="*/ 16 h 296"/>
                <a:gd name="T30" fmla="*/ 18 w 430"/>
                <a:gd name="T31" fmla="*/ 18 h 296"/>
                <a:gd name="T32" fmla="*/ 16 w 430"/>
                <a:gd name="T33" fmla="*/ 22 h 296"/>
                <a:gd name="T34" fmla="*/ 16 w 430"/>
                <a:gd name="T35" fmla="*/ 28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0" h="296">
                  <a:moveTo>
                    <a:pt x="430" y="296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6"/>
                    <a:pt x="2" y="11"/>
                    <a:pt x="7" y="7"/>
                  </a:cubicBezTo>
                  <a:cubicBezTo>
                    <a:pt x="11" y="2"/>
                    <a:pt x="16" y="0"/>
                    <a:pt x="22" y="0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414" y="0"/>
                    <a:pt x="419" y="2"/>
                    <a:pt x="424" y="7"/>
                  </a:cubicBezTo>
                  <a:cubicBezTo>
                    <a:pt x="428" y="11"/>
                    <a:pt x="430" y="16"/>
                    <a:pt x="430" y="22"/>
                  </a:cubicBezTo>
                  <a:lnTo>
                    <a:pt x="430" y="296"/>
                  </a:lnTo>
                  <a:close/>
                  <a:moveTo>
                    <a:pt x="16" y="281"/>
                  </a:moveTo>
                  <a:cubicBezTo>
                    <a:pt x="415" y="281"/>
                    <a:pt x="415" y="281"/>
                    <a:pt x="415" y="281"/>
                  </a:cubicBezTo>
                  <a:cubicBezTo>
                    <a:pt x="415" y="22"/>
                    <a:pt x="415" y="22"/>
                    <a:pt x="415" y="22"/>
                  </a:cubicBezTo>
                  <a:cubicBezTo>
                    <a:pt x="415" y="21"/>
                    <a:pt x="414" y="19"/>
                    <a:pt x="413" y="18"/>
                  </a:cubicBezTo>
                  <a:cubicBezTo>
                    <a:pt x="411" y="16"/>
                    <a:pt x="410" y="16"/>
                    <a:pt x="408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19" y="16"/>
                    <a:pt x="18" y="18"/>
                  </a:cubicBezTo>
                  <a:cubicBezTo>
                    <a:pt x="16" y="19"/>
                    <a:pt x="16" y="21"/>
                    <a:pt x="16" y="22"/>
                  </a:cubicBezTo>
                  <a:lnTo>
                    <a:pt x="16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29" name="Freeform 2196"/>
            <p:cNvSpPr>
              <a:spLocks noEditPoints="1"/>
            </p:cNvSpPr>
            <p:nvPr/>
          </p:nvSpPr>
          <p:spPr bwMode="auto">
            <a:xfrm>
              <a:off x="8493941" y="3499474"/>
              <a:ext cx="358775" cy="52388"/>
            </a:xfrm>
            <a:custGeom>
              <a:avLst/>
              <a:gdLst>
                <a:gd name="T0" fmla="*/ 408 w 430"/>
                <a:gd name="T1" fmla="*/ 64 h 64"/>
                <a:gd name="T2" fmla="*/ 22 w 430"/>
                <a:gd name="T3" fmla="*/ 64 h 64"/>
                <a:gd name="T4" fmla="*/ 7 w 430"/>
                <a:gd name="T5" fmla="*/ 58 h 64"/>
                <a:gd name="T6" fmla="*/ 0 w 430"/>
                <a:gd name="T7" fmla="*/ 42 h 64"/>
                <a:gd name="T8" fmla="*/ 0 w 430"/>
                <a:gd name="T9" fmla="*/ 0 h 64"/>
                <a:gd name="T10" fmla="*/ 430 w 430"/>
                <a:gd name="T11" fmla="*/ 0 h 64"/>
                <a:gd name="T12" fmla="*/ 430 w 430"/>
                <a:gd name="T13" fmla="*/ 42 h 64"/>
                <a:gd name="T14" fmla="*/ 424 w 430"/>
                <a:gd name="T15" fmla="*/ 58 h 64"/>
                <a:gd name="T16" fmla="*/ 408 w 430"/>
                <a:gd name="T17" fmla="*/ 64 h 64"/>
                <a:gd name="T18" fmla="*/ 16 w 430"/>
                <a:gd name="T19" fmla="*/ 15 h 64"/>
                <a:gd name="T20" fmla="*/ 16 w 430"/>
                <a:gd name="T21" fmla="*/ 42 h 64"/>
                <a:gd name="T22" fmla="*/ 18 w 430"/>
                <a:gd name="T23" fmla="*/ 47 h 64"/>
                <a:gd name="T24" fmla="*/ 22 w 430"/>
                <a:gd name="T25" fmla="*/ 49 h 64"/>
                <a:gd name="T26" fmla="*/ 408 w 430"/>
                <a:gd name="T27" fmla="*/ 49 h 64"/>
                <a:gd name="T28" fmla="*/ 413 w 430"/>
                <a:gd name="T29" fmla="*/ 47 h 64"/>
                <a:gd name="T30" fmla="*/ 415 w 430"/>
                <a:gd name="T31" fmla="*/ 42 h 64"/>
                <a:gd name="T32" fmla="*/ 415 w 430"/>
                <a:gd name="T33" fmla="*/ 15 h 64"/>
                <a:gd name="T34" fmla="*/ 16 w 430"/>
                <a:gd name="T35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0" h="64">
                  <a:moveTo>
                    <a:pt x="408" y="64"/>
                  </a:moveTo>
                  <a:cubicBezTo>
                    <a:pt x="22" y="64"/>
                    <a:pt x="22" y="64"/>
                    <a:pt x="22" y="64"/>
                  </a:cubicBezTo>
                  <a:cubicBezTo>
                    <a:pt x="16" y="64"/>
                    <a:pt x="11" y="62"/>
                    <a:pt x="7" y="58"/>
                  </a:cubicBezTo>
                  <a:cubicBezTo>
                    <a:pt x="2" y="53"/>
                    <a:pt x="0" y="48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0" y="0"/>
                    <a:pt x="430" y="0"/>
                    <a:pt x="430" y="0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30" y="48"/>
                    <a:pt x="428" y="53"/>
                    <a:pt x="424" y="58"/>
                  </a:cubicBezTo>
                  <a:cubicBezTo>
                    <a:pt x="419" y="62"/>
                    <a:pt x="414" y="64"/>
                    <a:pt x="408" y="64"/>
                  </a:cubicBezTo>
                  <a:close/>
                  <a:moveTo>
                    <a:pt x="16" y="15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4"/>
                    <a:pt x="16" y="45"/>
                    <a:pt x="18" y="47"/>
                  </a:cubicBezTo>
                  <a:cubicBezTo>
                    <a:pt x="19" y="48"/>
                    <a:pt x="21" y="49"/>
                    <a:pt x="22" y="49"/>
                  </a:cubicBezTo>
                  <a:cubicBezTo>
                    <a:pt x="408" y="49"/>
                    <a:pt x="408" y="49"/>
                    <a:pt x="408" y="49"/>
                  </a:cubicBezTo>
                  <a:cubicBezTo>
                    <a:pt x="410" y="49"/>
                    <a:pt x="411" y="48"/>
                    <a:pt x="413" y="47"/>
                  </a:cubicBezTo>
                  <a:cubicBezTo>
                    <a:pt x="414" y="45"/>
                    <a:pt x="415" y="44"/>
                    <a:pt x="415" y="42"/>
                  </a:cubicBezTo>
                  <a:cubicBezTo>
                    <a:pt x="415" y="15"/>
                    <a:pt x="415" y="15"/>
                    <a:pt x="415" y="15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0" name="Freeform 2197"/>
            <p:cNvSpPr>
              <a:spLocks noEditPoints="1"/>
            </p:cNvSpPr>
            <p:nvPr/>
          </p:nvSpPr>
          <p:spPr bwMode="auto">
            <a:xfrm>
              <a:off x="8522516" y="3294686"/>
              <a:ext cx="301625" cy="188913"/>
            </a:xfrm>
            <a:custGeom>
              <a:avLst/>
              <a:gdLst>
                <a:gd name="T0" fmla="*/ 190 w 190"/>
                <a:gd name="T1" fmla="*/ 119 h 119"/>
                <a:gd name="T2" fmla="*/ 0 w 190"/>
                <a:gd name="T3" fmla="*/ 119 h 119"/>
                <a:gd name="T4" fmla="*/ 0 w 190"/>
                <a:gd name="T5" fmla="*/ 0 h 119"/>
                <a:gd name="T6" fmla="*/ 190 w 190"/>
                <a:gd name="T7" fmla="*/ 0 h 119"/>
                <a:gd name="T8" fmla="*/ 190 w 190"/>
                <a:gd name="T9" fmla="*/ 119 h 119"/>
                <a:gd name="T10" fmla="*/ 8 w 190"/>
                <a:gd name="T11" fmla="*/ 110 h 119"/>
                <a:gd name="T12" fmla="*/ 181 w 190"/>
                <a:gd name="T13" fmla="*/ 110 h 119"/>
                <a:gd name="T14" fmla="*/ 181 w 190"/>
                <a:gd name="T15" fmla="*/ 7 h 119"/>
                <a:gd name="T16" fmla="*/ 8 w 190"/>
                <a:gd name="T17" fmla="*/ 7 h 119"/>
                <a:gd name="T18" fmla="*/ 8 w 190"/>
                <a:gd name="T19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119">
                  <a:moveTo>
                    <a:pt x="190" y="119"/>
                  </a:moveTo>
                  <a:lnTo>
                    <a:pt x="0" y="119"/>
                  </a:lnTo>
                  <a:lnTo>
                    <a:pt x="0" y="0"/>
                  </a:lnTo>
                  <a:lnTo>
                    <a:pt x="190" y="0"/>
                  </a:lnTo>
                  <a:lnTo>
                    <a:pt x="190" y="119"/>
                  </a:lnTo>
                  <a:close/>
                  <a:moveTo>
                    <a:pt x="8" y="110"/>
                  </a:moveTo>
                  <a:lnTo>
                    <a:pt x="181" y="110"/>
                  </a:lnTo>
                  <a:lnTo>
                    <a:pt x="181" y="7"/>
                  </a:lnTo>
                  <a:lnTo>
                    <a:pt x="8" y="7"/>
                  </a:lnTo>
                  <a:lnTo>
                    <a:pt x="8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1" name="Rectangle 2198"/>
            <p:cNvSpPr>
              <a:spLocks noChangeArrowheads="1"/>
            </p:cNvSpPr>
            <p:nvPr/>
          </p:nvSpPr>
          <p:spPr bwMode="auto">
            <a:xfrm>
              <a:off x="8586016" y="3378824"/>
              <a:ext cx="12700" cy="49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2" name="Rectangle 2199"/>
            <p:cNvSpPr>
              <a:spLocks noChangeArrowheads="1"/>
            </p:cNvSpPr>
            <p:nvPr/>
          </p:nvSpPr>
          <p:spPr bwMode="auto">
            <a:xfrm>
              <a:off x="8559029" y="3412161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3" name="Rectangle 2200"/>
            <p:cNvSpPr>
              <a:spLocks noChangeArrowheads="1"/>
            </p:cNvSpPr>
            <p:nvPr/>
          </p:nvSpPr>
          <p:spPr bwMode="auto">
            <a:xfrm>
              <a:off x="8613004" y="3397874"/>
              <a:ext cx="1270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4" name="Rectangle 2201"/>
            <p:cNvSpPr>
              <a:spLocks noChangeArrowheads="1"/>
            </p:cNvSpPr>
            <p:nvPr/>
          </p:nvSpPr>
          <p:spPr bwMode="auto">
            <a:xfrm>
              <a:off x="8639991" y="3355011"/>
              <a:ext cx="12700" cy="73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5" name="Rectangle 2202"/>
            <p:cNvSpPr>
              <a:spLocks noChangeArrowheads="1"/>
            </p:cNvSpPr>
            <p:nvPr/>
          </p:nvSpPr>
          <p:spPr bwMode="auto">
            <a:xfrm>
              <a:off x="8666979" y="3366124"/>
              <a:ext cx="12700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6" name="Rectangle 2203"/>
            <p:cNvSpPr>
              <a:spLocks noChangeArrowheads="1"/>
            </p:cNvSpPr>
            <p:nvPr/>
          </p:nvSpPr>
          <p:spPr bwMode="auto">
            <a:xfrm>
              <a:off x="8693966" y="3328024"/>
              <a:ext cx="12700" cy="1000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7" name="Rectangle 2204"/>
            <p:cNvSpPr>
              <a:spLocks noChangeArrowheads="1"/>
            </p:cNvSpPr>
            <p:nvPr/>
          </p:nvSpPr>
          <p:spPr bwMode="auto">
            <a:xfrm>
              <a:off x="8720954" y="3375649"/>
              <a:ext cx="12700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8" name="Rectangle 2205"/>
            <p:cNvSpPr>
              <a:spLocks noChangeArrowheads="1"/>
            </p:cNvSpPr>
            <p:nvPr/>
          </p:nvSpPr>
          <p:spPr bwMode="auto">
            <a:xfrm>
              <a:off x="8747941" y="3385174"/>
              <a:ext cx="12700" cy="428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39" name="Rectangle 2206"/>
            <p:cNvSpPr>
              <a:spLocks noChangeArrowheads="1"/>
            </p:cNvSpPr>
            <p:nvPr/>
          </p:nvSpPr>
          <p:spPr bwMode="auto">
            <a:xfrm>
              <a:off x="8774929" y="3343899"/>
              <a:ext cx="12700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40" name="Rectangle 2207"/>
            <p:cNvSpPr>
              <a:spLocks noChangeArrowheads="1"/>
            </p:cNvSpPr>
            <p:nvPr/>
          </p:nvSpPr>
          <p:spPr bwMode="auto">
            <a:xfrm>
              <a:off x="8559029" y="3442324"/>
              <a:ext cx="2286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41" name="Rectangle 2208"/>
            <p:cNvSpPr>
              <a:spLocks noChangeArrowheads="1"/>
            </p:cNvSpPr>
            <p:nvPr/>
          </p:nvSpPr>
          <p:spPr bwMode="auto">
            <a:xfrm>
              <a:off x="8559029" y="3321674"/>
              <a:ext cx="666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42" name="Rectangle 2209"/>
            <p:cNvSpPr>
              <a:spLocks noChangeArrowheads="1"/>
            </p:cNvSpPr>
            <p:nvPr/>
          </p:nvSpPr>
          <p:spPr bwMode="auto">
            <a:xfrm>
              <a:off x="8559029" y="3350249"/>
              <a:ext cx="396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919" name="Группа 3918"/>
          <p:cNvGrpSpPr/>
          <p:nvPr/>
        </p:nvGrpSpPr>
        <p:grpSpPr>
          <a:xfrm>
            <a:off x="8409418" y="3318025"/>
            <a:ext cx="291704" cy="267891"/>
            <a:chOff x="9716316" y="3258173"/>
            <a:chExt cx="388938" cy="357188"/>
          </a:xfrm>
          <a:solidFill>
            <a:schemeClr val="accent1"/>
          </a:solidFill>
        </p:grpSpPr>
        <p:sp>
          <p:nvSpPr>
            <p:cNvPr id="1450" name="Freeform 2218"/>
            <p:cNvSpPr>
              <a:spLocks noEditPoints="1"/>
            </p:cNvSpPr>
            <p:nvPr/>
          </p:nvSpPr>
          <p:spPr bwMode="auto">
            <a:xfrm>
              <a:off x="9716316" y="3316911"/>
              <a:ext cx="358775" cy="298450"/>
            </a:xfrm>
            <a:custGeom>
              <a:avLst/>
              <a:gdLst>
                <a:gd name="T0" fmla="*/ 331 w 429"/>
                <a:gd name="T1" fmla="*/ 358 h 358"/>
                <a:gd name="T2" fmla="*/ 271 w 429"/>
                <a:gd name="T3" fmla="*/ 358 h 358"/>
                <a:gd name="T4" fmla="*/ 267 w 429"/>
                <a:gd name="T5" fmla="*/ 334 h 358"/>
                <a:gd name="T6" fmla="*/ 241 w 429"/>
                <a:gd name="T7" fmla="*/ 336 h 358"/>
                <a:gd name="T8" fmla="*/ 241 w 429"/>
                <a:gd name="T9" fmla="*/ 336 h 358"/>
                <a:gd name="T10" fmla="*/ 233 w 429"/>
                <a:gd name="T11" fmla="*/ 336 h 358"/>
                <a:gd name="T12" fmla="*/ 228 w 429"/>
                <a:gd name="T13" fmla="*/ 336 h 358"/>
                <a:gd name="T14" fmla="*/ 226 w 429"/>
                <a:gd name="T15" fmla="*/ 336 h 358"/>
                <a:gd name="T16" fmla="*/ 225 w 429"/>
                <a:gd name="T17" fmla="*/ 336 h 358"/>
                <a:gd name="T18" fmla="*/ 222 w 429"/>
                <a:gd name="T19" fmla="*/ 336 h 358"/>
                <a:gd name="T20" fmla="*/ 214 w 429"/>
                <a:gd name="T21" fmla="*/ 335 h 358"/>
                <a:gd name="T22" fmla="*/ 213 w 429"/>
                <a:gd name="T23" fmla="*/ 335 h 358"/>
                <a:gd name="T24" fmla="*/ 195 w 429"/>
                <a:gd name="T25" fmla="*/ 333 h 358"/>
                <a:gd name="T26" fmla="*/ 178 w 429"/>
                <a:gd name="T27" fmla="*/ 358 h 358"/>
                <a:gd name="T28" fmla="*/ 118 w 429"/>
                <a:gd name="T29" fmla="*/ 358 h 358"/>
                <a:gd name="T30" fmla="*/ 118 w 429"/>
                <a:gd name="T31" fmla="*/ 308 h 358"/>
                <a:gd name="T32" fmla="*/ 1 w 429"/>
                <a:gd name="T33" fmla="*/ 178 h 358"/>
                <a:gd name="T34" fmla="*/ 0 w 429"/>
                <a:gd name="T35" fmla="*/ 176 h 358"/>
                <a:gd name="T36" fmla="*/ 0 w 429"/>
                <a:gd name="T37" fmla="*/ 117 h 358"/>
                <a:gd name="T38" fmla="*/ 8 w 429"/>
                <a:gd name="T39" fmla="*/ 117 h 358"/>
                <a:gd name="T40" fmla="*/ 71 w 429"/>
                <a:gd name="T41" fmla="*/ 91 h 358"/>
                <a:gd name="T42" fmla="*/ 105 w 429"/>
                <a:gd name="T43" fmla="*/ 59 h 358"/>
                <a:gd name="T44" fmla="*/ 105 w 429"/>
                <a:gd name="T45" fmla="*/ 0 h 358"/>
                <a:gd name="T46" fmla="*/ 113 w 429"/>
                <a:gd name="T47" fmla="*/ 0 h 358"/>
                <a:gd name="T48" fmla="*/ 179 w 429"/>
                <a:gd name="T49" fmla="*/ 26 h 358"/>
                <a:gd name="T50" fmla="*/ 233 w 429"/>
                <a:gd name="T51" fmla="*/ 20 h 358"/>
                <a:gd name="T52" fmla="*/ 429 w 429"/>
                <a:gd name="T53" fmla="*/ 178 h 358"/>
                <a:gd name="T54" fmla="*/ 359 w 429"/>
                <a:gd name="T55" fmla="*/ 300 h 358"/>
                <a:gd name="T56" fmla="*/ 331 w 429"/>
                <a:gd name="T57" fmla="*/ 358 h 358"/>
                <a:gd name="T58" fmla="*/ 284 w 429"/>
                <a:gd name="T59" fmla="*/ 342 h 358"/>
                <a:gd name="T60" fmla="*/ 321 w 429"/>
                <a:gd name="T61" fmla="*/ 342 h 358"/>
                <a:gd name="T62" fmla="*/ 346 w 429"/>
                <a:gd name="T63" fmla="*/ 289 h 358"/>
                <a:gd name="T64" fmla="*/ 348 w 429"/>
                <a:gd name="T65" fmla="*/ 288 h 358"/>
                <a:gd name="T66" fmla="*/ 413 w 429"/>
                <a:gd name="T67" fmla="*/ 178 h 358"/>
                <a:gd name="T68" fmla="*/ 233 w 429"/>
                <a:gd name="T69" fmla="*/ 36 h 358"/>
                <a:gd name="T70" fmla="*/ 178 w 429"/>
                <a:gd name="T71" fmla="*/ 42 h 358"/>
                <a:gd name="T72" fmla="*/ 174 w 429"/>
                <a:gd name="T73" fmla="*/ 44 h 358"/>
                <a:gd name="T74" fmla="*/ 171 w 429"/>
                <a:gd name="T75" fmla="*/ 40 h 358"/>
                <a:gd name="T76" fmla="*/ 121 w 429"/>
                <a:gd name="T77" fmla="*/ 16 h 358"/>
                <a:gd name="T78" fmla="*/ 121 w 429"/>
                <a:gd name="T79" fmla="*/ 67 h 358"/>
                <a:gd name="T80" fmla="*/ 117 w 429"/>
                <a:gd name="T81" fmla="*/ 69 h 358"/>
                <a:gd name="T82" fmla="*/ 82 w 429"/>
                <a:gd name="T83" fmla="*/ 101 h 358"/>
                <a:gd name="T84" fmla="*/ 16 w 429"/>
                <a:gd name="T85" fmla="*/ 133 h 358"/>
                <a:gd name="T86" fmla="*/ 16 w 429"/>
                <a:gd name="T87" fmla="*/ 174 h 358"/>
                <a:gd name="T88" fmla="*/ 129 w 429"/>
                <a:gd name="T89" fmla="*/ 296 h 358"/>
                <a:gd name="T90" fmla="*/ 134 w 429"/>
                <a:gd name="T91" fmla="*/ 299 h 358"/>
                <a:gd name="T92" fmla="*/ 134 w 429"/>
                <a:gd name="T93" fmla="*/ 342 h 358"/>
                <a:gd name="T94" fmla="*/ 170 w 429"/>
                <a:gd name="T95" fmla="*/ 342 h 358"/>
                <a:gd name="T96" fmla="*/ 188 w 429"/>
                <a:gd name="T97" fmla="*/ 316 h 358"/>
                <a:gd name="T98" fmla="*/ 193 w 429"/>
                <a:gd name="T99" fmla="*/ 317 h 358"/>
                <a:gd name="T100" fmla="*/ 214 w 429"/>
                <a:gd name="T101" fmla="*/ 320 h 358"/>
                <a:gd name="T102" fmla="*/ 215 w 429"/>
                <a:gd name="T103" fmla="*/ 320 h 358"/>
                <a:gd name="T104" fmla="*/ 223 w 429"/>
                <a:gd name="T105" fmla="*/ 320 h 358"/>
                <a:gd name="T106" fmla="*/ 226 w 429"/>
                <a:gd name="T107" fmla="*/ 321 h 358"/>
                <a:gd name="T108" fmla="*/ 227 w 429"/>
                <a:gd name="T109" fmla="*/ 321 h 358"/>
                <a:gd name="T110" fmla="*/ 229 w 429"/>
                <a:gd name="T111" fmla="*/ 321 h 358"/>
                <a:gd name="T112" fmla="*/ 231 w 429"/>
                <a:gd name="T113" fmla="*/ 321 h 358"/>
                <a:gd name="T114" fmla="*/ 233 w 429"/>
                <a:gd name="T115" fmla="*/ 321 h 358"/>
                <a:gd name="T116" fmla="*/ 273 w 429"/>
                <a:gd name="T117" fmla="*/ 317 h 358"/>
                <a:gd name="T118" fmla="*/ 281 w 429"/>
                <a:gd name="T119" fmla="*/ 316 h 358"/>
                <a:gd name="T120" fmla="*/ 284 w 429"/>
                <a:gd name="T121" fmla="*/ 34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358">
                  <a:moveTo>
                    <a:pt x="331" y="358"/>
                  </a:moveTo>
                  <a:cubicBezTo>
                    <a:pt x="271" y="358"/>
                    <a:pt x="271" y="358"/>
                    <a:pt x="271" y="358"/>
                  </a:cubicBezTo>
                  <a:cubicBezTo>
                    <a:pt x="267" y="334"/>
                    <a:pt x="267" y="334"/>
                    <a:pt x="267" y="334"/>
                  </a:cubicBezTo>
                  <a:cubicBezTo>
                    <a:pt x="259" y="335"/>
                    <a:pt x="250" y="336"/>
                    <a:pt x="241" y="336"/>
                  </a:cubicBezTo>
                  <a:cubicBezTo>
                    <a:pt x="241" y="336"/>
                    <a:pt x="241" y="336"/>
                    <a:pt x="241" y="336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2" y="336"/>
                    <a:pt x="230" y="336"/>
                    <a:pt x="228" y="336"/>
                  </a:cubicBezTo>
                  <a:cubicBezTo>
                    <a:pt x="228" y="336"/>
                    <a:pt x="227" y="336"/>
                    <a:pt x="226" y="336"/>
                  </a:cubicBezTo>
                  <a:cubicBezTo>
                    <a:pt x="225" y="336"/>
                    <a:pt x="225" y="336"/>
                    <a:pt x="225" y="336"/>
                  </a:cubicBezTo>
                  <a:cubicBezTo>
                    <a:pt x="224" y="336"/>
                    <a:pt x="223" y="336"/>
                    <a:pt x="222" y="336"/>
                  </a:cubicBezTo>
                  <a:cubicBezTo>
                    <a:pt x="219" y="336"/>
                    <a:pt x="217" y="336"/>
                    <a:pt x="214" y="335"/>
                  </a:cubicBezTo>
                  <a:cubicBezTo>
                    <a:pt x="213" y="335"/>
                    <a:pt x="213" y="335"/>
                    <a:pt x="213" y="335"/>
                  </a:cubicBezTo>
                  <a:cubicBezTo>
                    <a:pt x="207" y="335"/>
                    <a:pt x="201" y="334"/>
                    <a:pt x="195" y="333"/>
                  </a:cubicBezTo>
                  <a:cubicBezTo>
                    <a:pt x="178" y="358"/>
                    <a:pt x="178" y="358"/>
                    <a:pt x="178" y="358"/>
                  </a:cubicBezTo>
                  <a:cubicBezTo>
                    <a:pt x="118" y="358"/>
                    <a:pt x="118" y="358"/>
                    <a:pt x="118" y="358"/>
                  </a:cubicBezTo>
                  <a:cubicBezTo>
                    <a:pt x="118" y="308"/>
                    <a:pt x="118" y="308"/>
                    <a:pt x="118" y="308"/>
                  </a:cubicBezTo>
                  <a:cubicBezTo>
                    <a:pt x="64" y="280"/>
                    <a:pt x="23" y="234"/>
                    <a:pt x="1" y="178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33" y="117"/>
                    <a:pt x="56" y="108"/>
                    <a:pt x="71" y="91"/>
                  </a:cubicBezTo>
                  <a:cubicBezTo>
                    <a:pt x="82" y="78"/>
                    <a:pt x="93" y="67"/>
                    <a:pt x="105" y="59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38" y="0"/>
                    <a:pt x="161" y="9"/>
                    <a:pt x="179" y="26"/>
                  </a:cubicBezTo>
                  <a:cubicBezTo>
                    <a:pt x="196" y="22"/>
                    <a:pt x="215" y="20"/>
                    <a:pt x="233" y="20"/>
                  </a:cubicBezTo>
                  <a:cubicBezTo>
                    <a:pt x="341" y="20"/>
                    <a:pt x="429" y="91"/>
                    <a:pt x="429" y="178"/>
                  </a:cubicBezTo>
                  <a:cubicBezTo>
                    <a:pt x="429" y="225"/>
                    <a:pt x="403" y="270"/>
                    <a:pt x="359" y="300"/>
                  </a:cubicBezTo>
                  <a:lnTo>
                    <a:pt x="331" y="358"/>
                  </a:lnTo>
                  <a:close/>
                  <a:moveTo>
                    <a:pt x="284" y="342"/>
                  </a:moveTo>
                  <a:cubicBezTo>
                    <a:pt x="321" y="342"/>
                    <a:pt x="321" y="342"/>
                    <a:pt x="321" y="342"/>
                  </a:cubicBezTo>
                  <a:cubicBezTo>
                    <a:pt x="346" y="289"/>
                    <a:pt x="346" y="289"/>
                    <a:pt x="346" y="289"/>
                  </a:cubicBezTo>
                  <a:cubicBezTo>
                    <a:pt x="348" y="288"/>
                    <a:pt x="348" y="288"/>
                    <a:pt x="348" y="288"/>
                  </a:cubicBezTo>
                  <a:cubicBezTo>
                    <a:pt x="390" y="261"/>
                    <a:pt x="413" y="221"/>
                    <a:pt x="413" y="178"/>
                  </a:cubicBezTo>
                  <a:cubicBezTo>
                    <a:pt x="413" y="100"/>
                    <a:pt x="333" y="36"/>
                    <a:pt x="233" y="36"/>
                  </a:cubicBezTo>
                  <a:cubicBezTo>
                    <a:pt x="215" y="36"/>
                    <a:pt x="196" y="38"/>
                    <a:pt x="178" y="42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57" y="26"/>
                    <a:pt x="140" y="18"/>
                    <a:pt x="121" y="16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17" y="69"/>
                    <a:pt x="117" y="69"/>
                    <a:pt x="117" y="69"/>
                  </a:cubicBezTo>
                  <a:cubicBezTo>
                    <a:pt x="105" y="77"/>
                    <a:pt x="94" y="88"/>
                    <a:pt x="82" y="101"/>
                  </a:cubicBezTo>
                  <a:cubicBezTo>
                    <a:pt x="66" y="119"/>
                    <a:pt x="42" y="131"/>
                    <a:pt x="16" y="133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37" y="227"/>
                    <a:pt x="77" y="271"/>
                    <a:pt x="129" y="296"/>
                  </a:cubicBezTo>
                  <a:cubicBezTo>
                    <a:pt x="134" y="299"/>
                    <a:pt x="134" y="299"/>
                    <a:pt x="134" y="299"/>
                  </a:cubicBezTo>
                  <a:cubicBezTo>
                    <a:pt x="134" y="342"/>
                    <a:pt x="134" y="342"/>
                    <a:pt x="134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88" y="316"/>
                    <a:pt x="188" y="316"/>
                    <a:pt x="188" y="316"/>
                  </a:cubicBezTo>
                  <a:cubicBezTo>
                    <a:pt x="193" y="317"/>
                    <a:pt x="193" y="317"/>
                    <a:pt x="193" y="317"/>
                  </a:cubicBezTo>
                  <a:cubicBezTo>
                    <a:pt x="200" y="318"/>
                    <a:pt x="207" y="319"/>
                    <a:pt x="214" y="320"/>
                  </a:cubicBezTo>
                  <a:cubicBezTo>
                    <a:pt x="215" y="320"/>
                    <a:pt x="215" y="320"/>
                    <a:pt x="215" y="320"/>
                  </a:cubicBezTo>
                  <a:cubicBezTo>
                    <a:pt x="218" y="320"/>
                    <a:pt x="220" y="320"/>
                    <a:pt x="223" y="320"/>
                  </a:cubicBezTo>
                  <a:cubicBezTo>
                    <a:pt x="224" y="320"/>
                    <a:pt x="225" y="320"/>
                    <a:pt x="226" y="321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28" y="321"/>
                    <a:pt x="228" y="321"/>
                    <a:pt x="229" y="321"/>
                  </a:cubicBezTo>
                  <a:cubicBezTo>
                    <a:pt x="230" y="321"/>
                    <a:pt x="230" y="321"/>
                    <a:pt x="231" y="321"/>
                  </a:cubicBezTo>
                  <a:cubicBezTo>
                    <a:pt x="233" y="321"/>
                    <a:pt x="233" y="321"/>
                    <a:pt x="233" y="321"/>
                  </a:cubicBezTo>
                  <a:cubicBezTo>
                    <a:pt x="246" y="321"/>
                    <a:pt x="260" y="320"/>
                    <a:pt x="273" y="317"/>
                  </a:cubicBezTo>
                  <a:cubicBezTo>
                    <a:pt x="281" y="316"/>
                    <a:pt x="281" y="316"/>
                    <a:pt x="281" y="316"/>
                  </a:cubicBezTo>
                  <a:lnTo>
                    <a:pt x="284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51" name="Freeform 2219"/>
            <p:cNvSpPr>
              <a:spLocks/>
            </p:cNvSpPr>
            <p:nvPr/>
          </p:nvSpPr>
          <p:spPr bwMode="auto">
            <a:xfrm>
              <a:off x="10067154" y="3434386"/>
              <a:ext cx="38100" cy="36513"/>
            </a:xfrm>
            <a:custGeom>
              <a:avLst/>
              <a:gdLst>
                <a:gd name="T0" fmla="*/ 0 w 44"/>
                <a:gd name="T1" fmla="*/ 44 h 44"/>
                <a:gd name="T2" fmla="*/ 0 w 44"/>
                <a:gd name="T3" fmla="*/ 28 h 44"/>
                <a:gd name="T4" fmla="*/ 28 w 44"/>
                <a:gd name="T5" fmla="*/ 0 h 44"/>
                <a:gd name="T6" fmla="*/ 44 w 44"/>
                <a:gd name="T7" fmla="*/ 0 h 44"/>
                <a:gd name="T8" fmla="*/ 0 w 44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0" y="44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16" y="28"/>
                    <a:pt x="28" y="16"/>
                    <a:pt x="2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24"/>
                    <a:pt x="24" y="44"/>
                    <a:pt x="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52" name="Freeform 2220"/>
            <p:cNvSpPr>
              <a:spLocks/>
            </p:cNvSpPr>
            <p:nvPr/>
          </p:nvSpPr>
          <p:spPr bwMode="auto">
            <a:xfrm>
              <a:off x="9794104" y="3420098"/>
              <a:ext cx="42863" cy="22225"/>
            </a:xfrm>
            <a:custGeom>
              <a:avLst/>
              <a:gdLst>
                <a:gd name="T0" fmla="*/ 26 w 52"/>
                <a:gd name="T1" fmla="*/ 26 h 26"/>
                <a:gd name="T2" fmla="*/ 0 w 52"/>
                <a:gd name="T3" fmla="*/ 0 h 26"/>
                <a:gd name="T4" fmla="*/ 16 w 52"/>
                <a:gd name="T5" fmla="*/ 0 h 26"/>
                <a:gd name="T6" fmla="*/ 26 w 52"/>
                <a:gd name="T7" fmla="*/ 10 h 26"/>
                <a:gd name="T8" fmla="*/ 36 w 52"/>
                <a:gd name="T9" fmla="*/ 0 h 26"/>
                <a:gd name="T10" fmla="*/ 52 w 52"/>
                <a:gd name="T11" fmla="*/ 0 h 26"/>
                <a:gd name="T12" fmla="*/ 26 w 52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26">
                  <a:moveTo>
                    <a:pt x="26" y="26"/>
                  </a:moveTo>
                  <a:cubicBezTo>
                    <a:pt x="12" y="26"/>
                    <a:pt x="0" y="14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6"/>
                    <a:pt x="20" y="10"/>
                    <a:pt x="26" y="10"/>
                  </a:cubicBezTo>
                  <a:cubicBezTo>
                    <a:pt x="32" y="10"/>
                    <a:pt x="36" y="6"/>
                    <a:pt x="3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4"/>
                    <a:pt x="40" y="26"/>
                    <a:pt x="2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53" name="Freeform 2221"/>
            <p:cNvSpPr>
              <a:spLocks/>
            </p:cNvSpPr>
            <p:nvPr/>
          </p:nvSpPr>
          <p:spPr bwMode="auto">
            <a:xfrm>
              <a:off x="9883004" y="3426448"/>
              <a:ext cx="57150" cy="77788"/>
            </a:xfrm>
            <a:custGeom>
              <a:avLst/>
              <a:gdLst>
                <a:gd name="T0" fmla="*/ 40 w 67"/>
                <a:gd name="T1" fmla="*/ 94 h 94"/>
                <a:gd name="T2" fmla="*/ 27 w 67"/>
                <a:gd name="T3" fmla="*/ 94 h 94"/>
                <a:gd name="T4" fmla="*/ 8 w 67"/>
                <a:gd name="T5" fmla="*/ 86 h 94"/>
                <a:gd name="T6" fmla="*/ 0 w 67"/>
                <a:gd name="T7" fmla="*/ 67 h 94"/>
                <a:gd name="T8" fmla="*/ 15 w 67"/>
                <a:gd name="T9" fmla="*/ 67 h 94"/>
                <a:gd name="T10" fmla="*/ 19 w 67"/>
                <a:gd name="T11" fmla="*/ 75 h 94"/>
                <a:gd name="T12" fmla="*/ 27 w 67"/>
                <a:gd name="T13" fmla="*/ 79 h 94"/>
                <a:gd name="T14" fmla="*/ 40 w 67"/>
                <a:gd name="T15" fmla="*/ 79 h 94"/>
                <a:gd name="T16" fmla="*/ 48 w 67"/>
                <a:gd name="T17" fmla="*/ 75 h 94"/>
                <a:gd name="T18" fmla="*/ 52 w 67"/>
                <a:gd name="T19" fmla="*/ 67 h 94"/>
                <a:gd name="T20" fmla="*/ 48 w 67"/>
                <a:gd name="T21" fmla="*/ 58 h 94"/>
                <a:gd name="T22" fmla="*/ 40 w 67"/>
                <a:gd name="T23" fmla="*/ 55 h 94"/>
                <a:gd name="T24" fmla="*/ 27 w 67"/>
                <a:gd name="T25" fmla="*/ 55 h 94"/>
                <a:gd name="T26" fmla="*/ 8 w 67"/>
                <a:gd name="T27" fmla="*/ 47 h 94"/>
                <a:gd name="T28" fmla="*/ 0 w 67"/>
                <a:gd name="T29" fmla="*/ 28 h 94"/>
                <a:gd name="T30" fmla="*/ 8 w 67"/>
                <a:gd name="T31" fmla="*/ 8 h 94"/>
                <a:gd name="T32" fmla="*/ 27 w 67"/>
                <a:gd name="T33" fmla="*/ 0 h 94"/>
                <a:gd name="T34" fmla="*/ 40 w 67"/>
                <a:gd name="T35" fmla="*/ 0 h 94"/>
                <a:gd name="T36" fmla="*/ 59 w 67"/>
                <a:gd name="T37" fmla="*/ 8 h 94"/>
                <a:gd name="T38" fmla="*/ 67 w 67"/>
                <a:gd name="T39" fmla="*/ 28 h 94"/>
                <a:gd name="T40" fmla="*/ 52 w 67"/>
                <a:gd name="T41" fmla="*/ 28 h 94"/>
                <a:gd name="T42" fmla="*/ 48 w 67"/>
                <a:gd name="T43" fmla="*/ 19 h 94"/>
                <a:gd name="T44" fmla="*/ 40 w 67"/>
                <a:gd name="T45" fmla="*/ 16 h 94"/>
                <a:gd name="T46" fmla="*/ 27 w 67"/>
                <a:gd name="T47" fmla="*/ 16 h 94"/>
                <a:gd name="T48" fmla="*/ 19 w 67"/>
                <a:gd name="T49" fmla="*/ 19 h 94"/>
                <a:gd name="T50" fmla="*/ 15 w 67"/>
                <a:gd name="T51" fmla="*/ 28 h 94"/>
                <a:gd name="T52" fmla="*/ 19 w 67"/>
                <a:gd name="T53" fmla="*/ 36 h 94"/>
                <a:gd name="T54" fmla="*/ 27 w 67"/>
                <a:gd name="T55" fmla="*/ 39 h 94"/>
                <a:gd name="T56" fmla="*/ 40 w 67"/>
                <a:gd name="T57" fmla="*/ 39 h 94"/>
                <a:gd name="T58" fmla="*/ 59 w 67"/>
                <a:gd name="T59" fmla="*/ 47 h 94"/>
                <a:gd name="T60" fmla="*/ 67 w 67"/>
                <a:gd name="T61" fmla="*/ 67 h 94"/>
                <a:gd name="T62" fmla="*/ 59 w 67"/>
                <a:gd name="T63" fmla="*/ 86 h 94"/>
                <a:gd name="T64" fmla="*/ 40 w 67"/>
                <a:gd name="T6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94">
                  <a:moveTo>
                    <a:pt x="40" y="94"/>
                  </a:moveTo>
                  <a:cubicBezTo>
                    <a:pt x="27" y="94"/>
                    <a:pt x="27" y="94"/>
                    <a:pt x="27" y="94"/>
                  </a:cubicBezTo>
                  <a:cubicBezTo>
                    <a:pt x="20" y="94"/>
                    <a:pt x="13" y="91"/>
                    <a:pt x="8" y="86"/>
                  </a:cubicBezTo>
                  <a:cubicBezTo>
                    <a:pt x="3" y="81"/>
                    <a:pt x="0" y="74"/>
                    <a:pt x="0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0"/>
                    <a:pt x="16" y="73"/>
                    <a:pt x="19" y="75"/>
                  </a:cubicBezTo>
                  <a:cubicBezTo>
                    <a:pt x="21" y="77"/>
                    <a:pt x="24" y="79"/>
                    <a:pt x="27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3" y="79"/>
                    <a:pt x="46" y="77"/>
                    <a:pt x="48" y="75"/>
                  </a:cubicBezTo>
                  <a:cubicBezTo>
                    <a:pt x="51" y="73"/>
                    <a:pt x="52" y="70"/>
                    <a:pt x="52" y="67"/>
                  </a:cubicBezTo>
                  <a:cubicBezTo>
                    <a:pt x="52" y="64"/>
                    <a:pt x="51" y="61"/>
                    <a:pt x="48" y="58"/>
                  </a:cubicBezTo>
                  <a:cubicBezTo>
                    <a:pt x="46" y="56"/>
                    <a:pt x="43" y="55"/>
                    <a:pt x="40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0" y="55"/>
                    <a:pt x="13" y="52"/>
                    <a:pt x="8" y="47"/>
                  </a:cubicBezTo>
                  <a:cubicBezTo>
                    <a:pt x="3" y="42"/>
                    <a:pt x="0" y="35"/>
                    <a:pt x="0" y="28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3" y="3"/>
                    <a:pt x="20" y="0"/>
                    <a:pt x="27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7" y="0"/>
                    <a:pt x="54" y="3"/>
                    <a:pt x="59" y="8"/>
                  </a:cubicBezTo>
                  <a:cubicBezTo>
                    <a:pt x="65" y="13"/>
                    <a:pt x="67" y="20"/>
                    <a:pt x="67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4"/>
                    <a:pt x="51" y="21"/>
                    <a:pt x="48" y="19"/>
                  </a:cubicBezTo>
                  <a:cubicBezTo>
                    <a:pt x="46" y="17"/>
                    <a:pt x="43" y="16"/>
                    <a:pt x="40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4" y="16"/>
                    <a:pt x="21" y="17"/>
                    <a:pt x="19" y="19"/>
                  </a:cubicBezTo>
                  <a:cubicBezTo>
                    <a:pt x="16" y="21"/>
                    <a:pt x="15" y="24"/>
                    <a:pt x="15" y="28"/>
                  </a:cubicBezTo>
                  <a:cubicBezTo>
                    <a:pt x="15" y="31"/>
                    <a:pt x="16" y="34"/>
                    <a:pt x="19" y="36"/>
                  </a:cubicBezTo>
                  <a:cubicBezTo>
                    <a:pt x="21" y="38"/>
                    <a:pt x="24" y="39"/>
                    <a:pt x="27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7" y="39"/>
                    <a:pt x="54" y="42"/>
                    <a:pt x="59" y="47"/>
                  </a:cubicBezTo>
                  <a:cubicBezTo>
                    <a:pt x="65" y="53"/>
                    <a:pt x="67" y="59"/>
                    <a:pt x="67" y="67"/>
                  </a:cubicBezTo>
                  <a:cubicBezTo>
                    <a:pt x="67" y="74"/>
                    <a:pt x="65" y="81"/>
                    <a:pt x="59" y="86"/>
                  </a:cubicBezTo>
                  <a:cubicBezTo>
                    <a:pt x="54" y="91"/>
                    <a:pt x="47" y="94"/>
                    <a:pt x="4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54" name="Rectangle 2222"/>
            <p:cNvSpPr>
              <a:spLocks noChangeArrowheads="1"/>
            </p:cNvSpPr>
            <p:nvPr/>
          </p:nvSpPr>
          <p:spPr bwMode="auto">
            <a:xfrm>
              <a:off x="9905229" y="3415336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55" name="Rectangle 2223"/>
            <p:cNvSpPr>
              <a:spLocks noChangeArrowheads="1"/>
            </p:cNvSpPr>
            <p:nvPr/>
          </p:nvSpPr>
          <p:spPr bwMode="auto">
            <a:xfrm>
              <a:off x="9905229" y="3497886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56" name="Freeform 2224"/>
            <p:cNvSpPr>
              <a:spLocks noEditPoints="1"/>
            </p:cNvSpPr>
            <p:nvPr/>
          </p:nvSpPr>
          <p:spPr bwMode="auto">
            <a:xfrm>
              <a:off x="9879829" y="3258173"/>
              <a:ext cx="63500" cy="61913"/>
            </a:xfrm>
            <a:custGeom>
              <a:avLst/>
              <a:gdLst>
                <a:gd name="T0" fmla="*/ 38 w 75"/>
                <a:gd name="T1" fmla="*/ 75 h 75"/>
                <a:gd name="T2" fmla="*/ 0 w 75"/>
                <a:gd name="T3" fmla="*/ 37 h 75"/>
                <a:gd name="T4" fmla="*/ 38 w 75"/>
                <a:gd name="T5" fmla="*/ 0 h 75"/>
                <a:gd name="T6" fmla="*/ 75 w 75"/>
                <a:gd name="T7" fmla="*/ 37 h 75"/>
                <a:gd name="T8" fmla="*/ 38 w 75"/>
                <a:gd name="T9" fmla="*/ 75 h 75"/>
                <a:gd name="T10" fmla="*/ 38 w 75"/>
                <a:gd name="T11" fmla="*/ 16 h 75"/>
                <a:gd name="T12" fmla="*/ 16 w 75"/>
                <a:gd name="T13" fmla="*/ 37 h 75"/>
                <a:gd name="T14" fmla="*/ 38 w 75"/>
                <a:gd name="T15" fmla="*/ 59 h 75"/>
                <a:gd name="T16" fmla="*/ 59 w 75"/>
                <a:gd name="T17" fmla="*/ 37 h 75"/>
                <a:gd name="T18" fmla="*/ 38 w 75"/>
                <a:gd name="T19" fmla="*/ 1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75">
                  <a:moveTo>
                    <a:pt x="38" y="75"/>
                  </a:move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58" y="0"/>
                    <a:pt x="75" y="17"/>
                    <a:pt x="75" y="37"/>
                  </a:cubicBezTo>
                  <a:cubicBezTo>
                    <a:pt x="75" y="58"/>
                    <a:pt x="58" y="75"/>
                    <a:pt x="38" y="75"/>
                  </a:cubicBezTo>
                  <a:close/>
                  <a:moveTo>
                    <a:pt x="38" y="16"/>
                  </a:moveTo>
                  <a:cubicBezTo>
                    <a:pt x="26" y="16"/>
                    <a:pt x="16" y="25"/>
                    <a:pt x="16" y="37"/>
                  </a:cubicBezTo>
                  <a:cubicBezTo>
                    <a:pt x="16" y="49"/>
                    <a:pt x="26" y="59"/>
                    <a:pt x="38" y="59"/>
                  </a:cubicBezTo>
                  <a:cubicBezTo>
                    <a:pt x="49" y="59"/>
                    <a:pt x="59" y="49"/>
                    <a:pt x="59" y="37"/>
                  </a:cubicBezTo>
                  <a:cubicBezTo>
                    <a:pt x="59" y="25"/>
                    <a:pt x="49" y="16"/>
                    <a:pt x="3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3137535" y="1011555"/>
            <a:ext cx="3040380" cy="2851785"/>
            <a:chOff x="4183380" y="1348740"/>
            <a:chExt cx="4053840" cy="3802380"/>
          </a:xfrm>
        </p:grpSpPr>
        <p:cxnSp>
          <p:nvCxnSpPr>
            <p:cNvPr id="11" name="Прямая соединительная линия 10"/>
            <p:cNvCxnSpPr/>
            <p:nvPr/>
          </p:nvCxnSpPr>
          <p:spPr bwMode="auto">
            <a:xfrm>
              <a:off x="4183380" y="1348740"/>
              <a:ext cx="0" cy="380238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625" name="Прямая соединительная линия 3624"/>
            <p:cNvCxnSpPr/>
            <p:nvPr/>
          </p:nvCxnSpPr>
          <p:spPr bwMode="auto">
            <a:xfrm>
              <a:off x="8237220" y="1348740"/>
              <a:ext cx="0" cy="380238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1" name="TextBox 990"/>
          <p:cNvSpPr txBox="1"/>
          <p:nvPr/>
        </p:nvSpPr>
        <p:spPr>
          <a:xfrm>
            <a:off x="1042248" y="944315"/>
            <a:ext cx="122982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НОВЫЙ БИЗНЕС</a:t>
            </a:r>
            <a:endParaRPr lang="ru-RU" sz="1000" dirty="0"/>
          </a:p>
        </p:txBody>
      </p:sp>
      <p:sp>
        <p:nvSpPr>
          <p:cNvPr id="993" name="TextBox 992"/>
          <p:cNvSpPr txBox="1"/>
          <p:nvPr/>
        </p:nvSpPr>
        <p:spPr>
          <a:xfrm>
            <a:off x="3247565" y="944315"/>
            <a:ext cx="28135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СОЦИАЛЬНЫЕ СРЕДСТВА ИНФОРМАЦИИ</a:t>
            </a:r>
            <a:endParaRPr lang="ru-RU" sz="1000" dirty="0"/>
          </a:p>
        </p:txBody>
      </p:sp>
      <p:sp>
        <p:nvSpPr>
          <p:cNvPr id="994" name="TextBox 993"/>
          <p:cNvSpPr txBox="1"/>
          <p:nvPr/>
        </p:nvSpPr>
        <p:spPr>
          <a:xfrm>
            <a:off x="6544159" y="944315"/>
            <a:ext cx="21259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/>
              <a:t>БАНКОВСКОЕ ДЕЛО И ДЕНЬГИ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70832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676523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14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360" name="Группа 2359"/>
          <p:cNvGrpSpPr/>
          <p:nvPr/>
        </p:nvGrpSpPr>
        <p:grpSpPr>
          <a:xfrm>
            <a:off x="6484240" y="1478895"/>
            <a:ext cx="287447" cy="328158"/>
            <a:chOff x="7541215" y="2187745"/>
            <a:chExt cx="369888" cy="422275"/>
          </a:xfrm>
          <a:solidFill>
            <a:schemeClr val="accent1"/>
          </a:solidFill>
        </p:grpSpPr>
        <p:sp>
          <p:nvSpPr>
            <p:cNvPr id="2849" name="Rectangle 12"/>
            <p:cNvSpPr>
              <a:spLocks noChangeArrowheads="1"/>
            </p:cNvSpPr>
            <p:nvPr/>
          </p:nvSpPr>
          <p:spPr bwMode="auto">
            <a:xfrm>
              <a:off x="7719015" y="2336970"/>
              <a:ext cx="12700" cy="158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0" name="Rectangle 13"/>
            <p:cNvSpPr>
              <a:spLocks noChangeArrowheads="1"/>
            </p:cNvSpPr>
            <p:nvPr/>
          </p:nvSpPr>
          <p:spPr bwMode="auto">
            <a:xfrm>
              <a:off x="7690440" y="2379833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1" name="Rectangle 14"/>
            <p:cNvSpPr>
              <a:spLocks noChangeArrowheads="1"/>
            </p:cNvSpPr>
            <p:nvPr/>
          </p:nvSpPr>
          <p:spPr bwMode="auto">
            <a:xfrm>
              <a:off x="7747590" y="2379833"/>
              <a:ext cx="14288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2" name="Rectangle 15"/>
            <p:cNvSpPr>
              <a:spLocks noChangeArrowheads="1"/>
            </p:cNvSpPr>
            <p:nvPr/>
          </p:nvSpPr>
          <p:spPr bwMode="auto">
            <a:xfrm>
              <a:off x="7777753" y="2402058"/>
              <a:ext cx="11113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3" name="Rectangle 16"/>
            <p:cNvSpPr>
              <a:spLocks noChangeArrowheads="1"/>
            </p:cNvSpPr>
            <p:nvPr/>
          </p:nvSpPr>
          <p:spPr bwMode="auto">
            <a:xfrm>
              <a:off x="7661865" y="2402058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4" name="Freeform 17"/>
            <p:cNvSpPr>
              <a:spLocks noEditPoints="1"/>
            </p:cNvSpPr>
            <p:nvPr/>
          </p:nvSpPr>
          <p:spPr bwMode="auto">
            <a:xfrm>
              <a:off x="7576140" y="2354433"/>
              <a:ext cx="52388" cy="123825"/>
            </a:xfrm>
            <a:custGeom>
              <a:avLst/>
              <a:gdLst>
                <a:gd name="T0" fmla="*/ 32 w 64"/>
                <a:gd name="T1" fmla="*/ 147 h 147"/>
                <a:gd name="T2" fmla="*/ 0 w 64"/>
                <a:gd name="T3" fmla="*/ 115 h 147"/>
                <a:gd name="T4" fmla="*/ 0 w 64"/>
                <a:gd name="T5" fmla="*/ 32 h 147"/>
                <a:gd name="T6" fmla="*/ 32 w 64"/>
                <a:gd name="T7" fmla="*/ 0 h 147"/>
                <a:gd name="T8" fmla="*/ 64 w 64"/>
                <a:gd name="T9" fmla="*/ 32 h 147"/>
                <a:gd name="T10" fmla="*/ 64 w 64"/>
                <a:gd name="T11" fmla="*/ 115 h 147"/>
                <a:gd name="T12" fmla="*/ 32 w 64"/>
                <a:gd name="T13" fmla="*/ 147 h 147"/>
                <a:gd name="T14" fmla="*/ 32 w 64"/>
                <a:gd name="T15" fmla="*/ 15 h 147"/>
                <a:gd name="T16" fmla="*/ 16 w 64"/>
                <a:gd name="T17" fmla="*/ 32 h 147"/>
                <a:gd name="T18" fmla="*/ 16 w 64"/>
                <a:gd name="T19" fmla="*/ 115 h 147"/>
                <a:gd name="T20" fmla="*/ 32 w 64"/>
                <a:gd name="T21" fmla="*/ 131 h 147"/>
                <a:gd name="T22" fmla="*/ 48 w 64"/>
                <a:gd name="T23" fmla="*/ 115 h 147"/>
                <a:gd name="T24" fmla="*/ 48 w 64"/>
                <a:gd name="T25" fmla="*/ 32 h 147"/>
                <a:gd name="T26" fmla="*/ 32 w 64"/>
                <a:gd name="T27" fmla="*/ 1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47">
                  <a:moveTo>
                    <a:pt x="32" y="147"/>
                  </a:moveTo>
                  <a:cubicBezTo>
                    <a:pt x="14" y="147"/>
                    <a:pt x="0" y="132"/>
                    <a:pt x="0" y="11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50" y="0"/>
                    <a:pt x="64" y="14"/>
                    <a:pt x="64" y="32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4" y="132"/>
                    <a:pt x="50" y="147"/>
                    <a:pt x="32" y="147"/>
                  </a:cubicBezTo>
                  <a:close/>
                  <a:moveTo>
                    <a:pt x="32" y="15"/>
                  </a:moveTo>
                  <a:cubicBezTo>
                    <a:pt x="23" y="15"/>
                    <a:pt x="16" y="23"/>
                    <a:pt x="16" y="32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6" y="124"/>
                    <a:pt x="23" y="131"/>
                    <a:pt x="32" y="131"/>
                  </a:cubicBezTo>
                  <a:cubicBezTo>
                    <a:pt x="41" y="131"/>
                    <a:pt x="48" y="124"/>
                    <a:pt x="48" y="115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3"/>
                    <a:pt x="4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5" name="Freeform 18"/>
            <p:cNvSpPr>
              <a:spLocks/>
            </p:cNvSpPr>
            <p:nvPr/>
          </p:nvSpPr>
          <p:spPr bwMode="auto">
            <a:xfrm>
              <a:off x="7541215" y="2375070"/>
              <a:ext cx="41275" cy="80963"/>
            </a:xfrm>
            <a:custGeom>
              <a:avLst/>
              <a:gdLst>
                <a:gd name="T0" fmla="*/ 49 w 49"/>
                <a:gd name="T1" fmla="*/ 98 h 98"/>
                <a:gd name="T2" fmla="*/ 0 w 49"/>
                <a:gd name="T3" fmla="*/ 49 h 98"/>
                <a:gd name="T4" fmla="*/ 49 w 49"/>
                <a:gd name="T5" fmla="*/ 0 h 98"/>
                <a:gd name="T6" fmla="*/ 49 w 49"/>
                <a:gd name="T7" fmla="*/ 15 h 98"/>
                <a:gd name="T8" fmla="*/ 15 w 49"/>
                <a:gd name="T9" fmla="*/ 49 h 98"/>
                <a:gd name="T10" fmla="*/ 49 w 49"/>
                <a:gd name="T11" fmla="*/ 83 h 98"/>
                <a:gd name="T12" fmla="*/ 49 w 49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98">
                  <a:moveTo>
                    <a:pt x="49" y="98"/>
                  </a:moveTo>
                  <a:cubicBezTo>
                    <a:pt x="22" y="98"/>
                    <a:pt x="0" y="76"/>
                    <a:pt x="0" y="49"/>
                  </a:cubicBezTo>
                  <a:cubicBezTo>
                    <a:pt x="0" y="22"/>
                    <a:pt x="22" y="0"/>
                    <a:pt x="49" y="0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30" y="15"/>
                    <a:pt x="15" y="31"/>
                    <a:pt x="15" y="49"/>
                  </a:cubicBezTo>
                  <a:cubicBezTo>
                    <a:pt x="15" y="68"/>
                    <a:pt x="30" y="83"/>
                    <a:pt x="49" y="83"/>
                  </a:cubicBezTo>
                  <a:lnTo>
                    <a:pt x="49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6" name="Freeform 19"/>
            <p:cNvSpPr>
              <a:spLocks noEditPoints="1"/>
            </p:cNvSpPr>
            <p:nvPr/>
          </p:nvSpPr>
          <p:spPr bwMode="auto">
            <a:xfrm>
              <a:off x="7822203" y="2354433"/>
              <a:ext cx="53975" cy="123825"/>
            </a:xfrm>
            <a:custGeom>
              <a:avLst/>
              <a:gdLst>
                <a:gd name="T0" fmla="*/ 32 w 64"/>
                <a:gd name="T1" fmla="*/ 147 h 147"/>
                <a:gd name="T2" fmla="*/ 0 w 64"/>
                <a:gd name="T3" fmla="*/ 115 h 147"/>
                <a:gd name="T4" fmla="*/ 0 w 64"/>
                <a:gd name="T5" fmla="*/ 32 h 147"/>
                <a:gd name="T6" fmla="*/ 32 w 64"/>
                <a:gd name="T7" fmla="*/ 0 h 147"/>
                <a:gd name="T8" fmla="*/ 64 w 64"/>
                <a:gd name="T9" fmla="*/ 32 h 147"/>
                <a:gd name="T10" fmla="*/ 64 w 64"/>
                <a:gd name="T11" fmla="*/ 115 h 147"/>
                <a:gd name="T12" fmla="*/ 32 w 64"/>
                <a:gd name="T13" fmla="*/ 147 h 147"/>
                <a:gd name="T14" fmla="*/ 32 w 64"/>
                <a:gd name="T15" fmla="*/ 15 h 147"/>
                <a:gd name="T16" fmla="*/ 16 w 64"/>
                <a:gd name="T17" fmla="*/ 32 h 147"/>
                <a:gd name="T18" fmla="*/ 16 w 64"/>
                <a:gd name="T19" fmla="*/ 115 h 147"/>
                <a:gd name="T20" fmla="*/ 32 w 64"/>
                <a:gd name="T21" fmla="*/ 131 h 147"/>
                <a:gd name="T22" fmla="*/ 48 w 64"/>
                <a:gd name="T23" fmla="*/ 115 h 147"/>
                <a:gd name="T24" fmla="*/ 48 w 64"/>
                <a:gd name="T25" fmla="*/ 32 h 147"/>
                <a:gd name="T26" fmla="*/ 32 w 64"/>
                <a:gd name="T27" fmla="*/ 1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47">
                  <a:moveTo>
                    <a:pt x="32" y="147"/>
                  </a:moveTo>
                  <a:cubicBezTo>
                    <a:pt x="14" y="147"/>
                    <a:pt x="0" y="132"/>
                    <a:pt x="0" y="11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50" y="0"/>
                    <a:pt x="64" y="14"/>
                    <a:pt x="64" y="32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4" y="132"/>
                    <a:pt x="50" y="147"/>
                    <a:pt x="32" y="147"/>
                  </a:cubicBezTo>
                  <a:close/>
                  <a:moveTo>
                    <a:pt x="32" y="15"/>
                  </a:moveTo>
                  <a:cubicBezTo>
                    <a:pt x="23" y="15"/>
                    <a:pt x="16" y="23"/>
                    <a:pt x="16" y="32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6" y="124"/>
                    <a:pt x="23" y="131"/>
                    <a:pt x="32" y="131"/>
                  </a:cubicBezTo>
                  <a:cubicBezTo>
                    <a:pt x="41" y="131"/>
                    <a:pt x="48" y="124"/>
                    <a:pt x="48" y="115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3"/>
                    <a:pt x="4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7" name="Freeform 20"/>
            <p:cNvSpPr>
              <a:spLocks/>
            </p:cNvSpPr>
            <p:nvPr/>
          </p:nvSpPr>
          <p:spPr bwMode="auto">
            <a:xfrm>
              <a:off x="7869828" y="2375070"/>
              <a:ext cx="41275" cy="80963"/>
            </a:xfrm>
            <a:custGeom>
              <a:avLst/>
              <a:gdLst>
                <a:gd name="T0" fmla="*/ 0 w 49"/>
                <a:gd name="T1" fmla="*/ 98 h 98"/>
                <a:gd name="T2" fmla="*/ 0 w 49"/>
                <a:gd name="T3" fmla="*/ 83 h 98"/>
                <a:gd name="T4" fmla="*/ 34 w 49"/>
                <a:gd name="T5" fmla="*/ 49 h 98"/>
                <a:gd name="T6" fmla="*/ 0 w 49"/>
                <a:gd name="T7" fmla="*/ 15 h 98"/>
                <a:gd name="T8" fmla="*/ 0 w 49"/>
                <a:gd name="T9" fmla="*/ 0 h 98"/>
                <a:gd name="T10" fmla="*/ 49 w 49"/>
                <a:gd name="T11" fmla="*/ 49 h 98"/>
                <a:gd name="T12" fmla="*/ 0 w 49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98">
                  <a:moveTo>
                    <a:pt x="0" y="98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19" y="83"/>
                    <a:pt x="34" y="68"/>
                    <a:pt x="34" y="49"/>
                  </a:cubicBezTo>
                  <a:cubicBezTo>
                    <a:pt x="34" y="31"/>
                    <a:pt x="19" y="15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49" y="22"/>
                    <a:pt x="49" y="49"/>
                  </a:cubicBezTo>
                  <a:cubicBezTo>
                    <a:pt x="49" y="76"/>
                    <a:pt x="27" y="98"/>
                    <a:pt x="0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8" name="Freeform 21"/>
            <p:cNvSpPr>
              <a:spLocks/>
            </p:cNvSpPr>
            <p:nvPr/>
          </p:nvSpPr>
          <p:spPr bwMode="auto">
            <a:xfrm>
              <a:off x="7719015" y="2451270"/>
              <a:ext cx="157163" cy="158750"/>
            </a:xfrm>
            <a:custGeom>
              <a:avLst/>
              <a:gdLst>
                <a:gd name="T0" fmla="*/ 15 w 188"/>
                <a:gd name="T1" fmla="*/ 190 h 190"/>
                <a:gd name="T2" fmla="*/ 0 w 188"/>
                <a:gd name="T3" fmla="*/ 190 h 190"/>
                <a:gd name="T4" fmla="*/ 0 w 188"/>
                <a:gd name="T5" fmla="*/ 155 h 190"/>
                <a:gd name="T6" fmla="*/ 22 w 188"/>
                <a:gd name="T7" fmla="*/ 101 h 190"/>
                <a:gd name="T8" fmla="*/ 77 w 188"/>
                <a:gd name="T9" fmla="*/ 78 h 190"/>
                <a:gd name="T10" fmla="*/ 111 w 188"/>
                <a:gd name="T11" fmla="*/ 78 h 190"/>
                <a:gd name="T12" fmla="*/ 155 w 188"/>
                <a:gd name="T13" fmla="*/ 60 h 190"/>
                <a:gd name="T14" fmla="*/ 172 w 188"/>
                <a:gd name="T15" fmla="*/ 17 h 190"/>
                <a:gd name="T16" fmla="*/ 172 w 188"/>
                <a:gd name="T17" fmla="*/ 0 h 190"/>
                <a:gd name="T18" fmla="*/ 188 w 188"/>
                <a:gd name="T19" fmla="*/ 0 h 190"/>
                <a:gd name="T20" fmla="*/ 188 w 188"/>
                <a:gd name="T21" fmla="*/ 17 h 190"/>
                <a:gd name="T22" fmla="*/ 166 w 188"/>
                <a:gd name="T23" fmla="*/ 71 h 190"/>
                <a:gd name="T24" fmla="*/ 111 w 188"/>
                <a:gd name="T25" fmla="*/ 94 h 190"/>
                <a:gd name="T26" fmla="*/ 77 w 188"/>
                <a:gd name="T27" fmla="*/ 94 h 190"/>
                <a:gd name="T28" fmla="*/ 33 w 188"/>
                <a:gd name="T29" fmla="*/ 112 h 190"/>
                <a:gd name="T30" fmla="*/ 15 w 188"/>
                <a:gd name="T31" fmla="*/ 155 h 190"/>
                <a:gd name="T32" fmla="*/ 15 w 188"/>
                <a:gd name="T33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8" h="190">
                  <a:moveTo>
                    <a:pt x="15" y="19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35"/>
                    <a:pt x="8" y="115"/>
                    <a:pt x="22" y="101"/>
                  </a:cubicBezTo>
                  <a:cubicBezTo>
                    <a:pt x="37" y="86"/>
                    <a:pt x="56" y="78"/>
                    <a:pt x="77" y="78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28" y="78"/>
                    <a:pt x="143" y="72"/>
                    <a:pt x="155" y="60"/>
                  </a:cubicBezTo>
                  <a:cubicBezTo>
                    <a:pt x="166" y="49"/>
                    <a:pt x="172" y="33"/>
                    <a:pt x="172" y="17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17"/>
                    <a:pt x="188" y="17"/>
                    <a:pt x="188" y="17"/>
                  </a:cubicBezTo>
                  <a:cubicBezTo>
                    <a:pt x="188" y="37"/>
                    <a:pt x="180" y="57"/>
                    <a:pt x="166" y="71"/>
                  </a:cubicBezTo>
                  <a:cubicBezTo>
                    <a:pt x="151" y="86"/>
                    <a:pt x="132" y="94"/>
                    <a:pt x="111" y="94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60" y="94"/>
                    <a:pt x="45" y="100"/>
                    <a:pt x="33" y="112"/>
                  </a:cubicBezTo>
                  <a:cubicBezTo>
                    <a:pt x="22" y="123"/>
                    <a:pt x="15" y="139"/>
                    <a:pt x="15" y="155"/>
                  </a:cubicBezTo>
                  <a:lnTo>
                    <a:pt x="15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9" name="Freeform 22"/>
            <p:cNvSpPr>
              <a:spLocks/>
            </p:cNvSpPr>
            <p:nvPr/>
          </p:nvSpPr>
          <p:spPr bwMode="auto">
            <a:xfrm>
              <a:off x="7576140" y="2451270"/>
              <a:ext cx="155575" cy="158750"/>
            </a:xfrm>
            <a:custGeom>
              <a:avLst/>
              <a:gdLst>
                <a:gd name="T0" fmla="*/ 188 w 188"/>
                <a:gd name="T1" fmla="*/ 190 h 190"/>
                <a:gd name="T2" fmla="*/ 173 w 188"/>
                <a:gd name="T3" fmla="*/ 190 h 190"/>
                <a:gd name="T4" fmla="*/ 173 w 188"/>
                <a:gd name="T5" fmla="*/ 155 h 190"/>
                <a:gd name="T6" fmla="*/ 155 w 188"/>
                <a:gd name="T7" fmla="*/ 112 h 190"/>
                <a:gd name="T8" fmla="*/ 111 w 188"/>
                <a:gd name="T9" fmla="*/ 94 h 190"/>
                <a:gd name="T10" fmla="*/ 77 w 188"/>
                <a:gd name="T11" fmla="*/ 94 h 190"/>
                <a:gd name="T12" fmla="*/ 23 w 188"/>
                <a:gd name="T13" fmla="*/ 71 h 190"/>
                <a:gd name="T14" fmla="*/ 0 w 188"/>
                <a:gd name="T15" fmla="*/ 17 h 190"/>
                <a:gd name="T16" fmla="*/ 0 w 188"/>
                <a:gd name="T17" fmla="*/ 0 h 190"/>
                <a:gd name="T18" fmla="*/ 16 w 188"/>
                <a:gd name="T19" fmla="*/ 0 h 190"/>
                <a:gd name="T20" fmla="*/ 16 w 188"/>
                <a:gd name="T21" fmla="*/ 17 h 190"/>
                <a:gd name="T22" fmla="*/ 34 w 188"/>
                <a:gd name="T23" fmla="*/ 60 h 190"/>
                <a:gd name="T24" fmla="*/ 77 w 188"/>
                <a:gd name="T25" fmla="*/ 78 h 190"/>
                <a:gd name="T26" fmla="*/ 111 w 188"/>
                <a:gd name="T27" fmla="*/ 78 h 190"/>
                <a:gd name="T28" fmla="*/ 166 w 188"/>
                <a:gd name="T29" fmla="*/ 101 h 190"/>
                <a:gd name="T30" fmla="*/ 188 w 188"/>
                <a:gd name="T31" fmla="*/ 155 h 190"/>
                <a:gd name="T32" fmla="*/ 188 w 188"/>
                <a:gd name="T33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8" h="190">
                  <a:moveTo>
                    <a:pt x="188" y="190"/>
                  </a:moveTo>
                  <a:cubicBezTo>
                    <a:pt x="173" y="190"/>
                    <a:pt x="173" y="190"/>
                    <a:pt x="173" y="190"/>
                  </a:cubicBezTo>
                  <a:cubicBezTo>
                    <a:pt x="173" y="155"/>
                    <a:pt x="173" y="155"/>
                    <a:pt x="173" y="155"/>
                  </a:cubicBezTo>
                  <a:cubicBezTo>
                    <a:pt x="173" y="139"/>
                    <a:pt x="166" y="123"/>
                    <a:pt x="155" y="112"/>
                  </a:cubicBezTo>
                  <a:cubicBezTo>
                    <a:pt x="143" y="100"/>
                    <a:pt x="128" y="94"/>
                    <a:pt x="111" y="94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56" y="94"/>
                    <a:pt x="37" y="86"/>
                    <a:pt x="23" y="71"/>
                  </a:cubicBezTo>
                  <a:cubicBezTo>
                    <a:pt x="8" y="57"/>
                    <a:pt x="0" y="3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3"/>
                    <a:pt x="22" y="49"/>
                    <a:pt x="34" y="60"/>
                  </a:cubicBezTo>
                  <a:cubicBezTo>
                    <a:pt x="45" y="72"/>
                    <a:pt x="61" y="78"/>
                    <a:pt x="77" y="78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32" y="78"/>
                    <a:pt x="151" y="86"/>
                    <a:pt x="166" y="101"/>
                  </a:cubicBezTo>
                  <a:cubicBezTo>
                    <a:pt x="180" y="115"/>
                    <a:pt x="188" y="135"/>
                    <a:pt x="188" y="155"/>
                  </a:cubicBezTo>
                  <a:lnTo>
                    <a:pt x="188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0" name="Freeform 23"/>
            <p:cNvSpPr>
              <a:spLocks/>
            </p:cNvSpPr>
            <p:nvPr/>
          </p:nvSpPr>
          <p:spPr bwMode="auto">
            <a:xfrm>
              <a:off x="7604715" y="2216320"/>
              <a:ext cx="242888" cy="122238"/>
            </a:xfrm>
            <a:custGeom>
              <a:avLst/>
              <a:gdLst>
                <a:gd name="T0" fmla="*/ 291 w 291"/>
                <a:gd name="T1" fmla="*/ 146 h 146"/>
                <a:gd name="T2" fmla="*/ 276 w 291"/>
                <a:gd name="T3" fmla="*/ 146 h 146"/>
                <a:gd name="T4" fmla="*/ 146 w 291"/>
                <a:gd name="T5" fmla="*/ 15 h 146"/>
                <a:gd name="T6" fmla="*/ 15 w 291"/>
                <a:gd name="T7" fmla="*/ 146 h 146"/>
                <a:gd name="T8" fmla="*/ 0 w 291"/>
                <a:gd name="T9" fmla="*/ 146 h 146"/>
                <a:gd name="T10" fmla="*/ 146 w 291"/>
                <a:gd name="T11" fmla="*/ 0 h 146"/>
                <a:gd name="T12" fmla="*/ 291 w 291"/>
                <a:gd name="T13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146">
                  <a:moveTo>
                    <a:pt x="291" y="146"/>
                  </a:moveTo>
                  <a:cubicBezTo>
                    <a:pt x="276" y="146"/>
                    <a:pt x="276" y="146"/>
                    <a:pt x="276" y="146"/>
                  </a:cubicBezTo>
                  <a:cubicBezTo>
                    <a:pt x="276" y="74"/>
                    <a:pt x="217" y="15"/>
                    <a:pt x="146" y="15"/>
                  </a:cubicBezTo>
                  <a:cubicBezTo>
                    <a:pt x="74" y="15"/>
                    <a:pt x="15" y="74"/>
                    <a:pt x="15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65"/>
                    <a:pt x="65" y="0"/>
                    <a:pt x="146" y="0"/>
                  </a:cubicBezTo>
                  <a:cubicBezTo>
                    <a:pt x="226" y="0"/>
                    <a:pt x="291" y="65"/>
                    <a:pt x="291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1" name="Freeform 24"/>
            <p:cNvSpPr>
              <a:spLocks/>
            </p:cNvSpPr>
            <p:nvPr/>
          </p:nvSpPr>
          <p:spPr bwMode="auto">
            <a:xfrm>
              <a:off x="7576140" y="2187745"/>
              <a:ext cx="300038" cy="193675"/>
            </a:xfrm>
            <a:custGeom>
              <a:avLst/>
              <a:gdLst>
                <a:gd name="T0" fmla="*/ 361 w 361"/>
                <a:gd name="T1" fmla="*/ 233 h 233"/>
                <a:gd name="T2" fmla="*/ 345 w 361"/>
                <a:gd name="T3" fmla="*/ 233 h 233"/>
                <a:gd name="T4" fmla="*/ 345 w 361"/>
                <a:gd name="T5" fmla="*/ 181 h 233"/>
                <a:gd name="T6" fmla="*/ 181 w 361"/>
                <a:gd name="T7" fmla="*/ 16 h 233"/>
                <a:gd name="T8" fmla="*/ 16 w 361"/>
                <a:gd name="T9" fmla="*/ 181 h 233"/>
                <a:gd name="T10" fmla="*/ 16 w 361"/>
                <a:gd name="T11" fmla="*/ 233 h 233"/>
                <a:gd name="T12" fmla="*/ 0 w 361"/>
                <a:gd name="T13" fmla="*/ 233 h 233"/>
                <a:gd name="T14" fmla="*/ 0 w 361"/>
                <a:gd name="T15" fmla="*/ 181 h 233"/>
                <a:gd name="T16" fmla="*/ 181 w 361"/>
                <a:gd name="T17" fmla="*/ 0 h 233"/>
                <a:gd name="T18" fmla="*/ 361 w 361"/>
                <a:gd name="T19" fmla="*/ 181 h 233"/>
                <a:gd name="T20" fmla="*/ 361 w 361"/>
                <a:gd name="T21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1" h="233">
                  <a:moveTo>
                    <a:pt x="361" y="233"/>
                  </a:moveTo>
                  <a:cubicBezTo>
                    <a:pt x="345" y="233"/>
                    <a:pt x="345" y="233"/>
                    <a:pt x="345" y="233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90"/>
                    <a:pt x="271" y="16"/>
                    <a:pt x="181" y="16"/>
                  </a:cubicBezTo>
                  <a:cubicBezTo>
                    <a:pt x="90" y="16"/>
                    <a:pt x="16" y="90"/>
                    <a:pt x="16" y="181"/>
                  </a:cubicBezTo>
                  <a:cubicBezTo>
                    <a:pt x="16" y="233"/>
                    <a:pt x="16" y="233"/>
                    <a:pt x="16" y="233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81"/>
                    <a:pt x="81" y="0"/>
                    <a:pt x="181" y="0"/>
                  </a:cubicBezTo>
                  <a:cubicBezTo>
                    <a:pt x="280" y="0"/>
                    <a:pt x="361" y="81"/>
                    <a:pt x="361" y="181"/>
                  </a:cubicBezTo>
                  <a:lnTo>
                    <a:pt x="361" y="2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1" name="Группа 2360"/>
          <p:cNvGrpSpPr/>
          <p:nvPr/>
        </p:nvGrpSpPr>
        <p:grpSpPr>
          <a:xfrm>
            <a:off x="6957972" y="1510971"/>
            <a:ext cx="301018" cy="267708"/>
            <a:chOff x="8150815" y="2229020"/>
            <a:chExt cx="387351" cy="344488"/>
          </a:xfrm>
          <a:solidFill>
            <a:schemeClr val="accent1"/>
          </a:solidFill>
        </p:grpSpPr>
        <p:sp>
          <p:nvSpPr>
            <p:cNvPr id="2826" name="Freeform 32"/>
            <p:cNvSpPr>
              <a:spLocks/>
            </p:cNvSpPr>
            <p:nvPr/>
          </p:nvSpPr>
          <p:spPr bwMode="auto">
            <a:xfrm>
              <a:off x="8150815" y="2229020"/>
              <a:ext cx="387350" cy="287338"/>
            </a:xfrm>
            <a:custGeom>
              <a:avLst/>
              <a:gdLst>
                <a:gd name="T0" fmla="*/ 327 w 465"/>
                <a:gd name="T1" fmla="*/ 344 h 344"/>
                <a:gd name="T2" fmla="*/ 16 w 465"/>
                <a:gd name="T3" fmla="*/ 344 h 344"/>
                <a:gd name="T4" fmla="*/ 0 w 465"/>
                <a:gd name="T5" fmla="*/ 328 h 344"/>
                <a:gd name="T6" fmla="*/ 0 w 465"/>
                <a:gd name="T7" fmla="*/ 17 h 344"/>
                <a:gd name="T8" fmla="*/ 16 w 465"/>
                <a:gd name="T9" fmla="*/ 0 h 344"/>
                <a:gd name="T10" fmla="*/ 448 w 465"/>
                <a:gd name="T11" fmla="*/ 0 h 344"/>
                <a:gd name="T12" fmla="*/ 465 w 465"/>
                <a:gd name="T13" fmla="*/ 17 h 344"/>
                <a:gd name="T14" fmla="*/ 465 w 465"/>
                <a:gd name="T15" fmla="*/ 155 h 344"/>
                <a:gd name="T16" fmla="*/ 449 w 465"/>
                <a:gd name="T17" fmla="*/ 155 h 344"/>
                <a:gd name="T18" fmla="*/ 449 w 465"/>
                <a:gd name="T19" fmla="*/ 17 h 344"/>
                <a:gd name="T20" fmla="*/ 448 w 465"/>
                <a:gd name="T21" fmla="*/ 16 h 344"/>
                <a:gd name="T22" fmla="*/ 16 w 465"/>
                <a:gd name="T23" fmla="*/ 16 h 344"/>
                <a:gd name="T24" fmla="*/ 15 w 465"/>
                <a:gd name="T25" fmla="*/ 17 h 344"/>
                <a:gd name="T26" fmla="*/ 15 w 465"/>
                <a:gd name="T27" fmla="*/ 328 h 344"/>
                <a:gd name="T28" fmla="*/ 16 w 465"/>
                <a:gd name="T29" fmla="*/ 329 h 344"/>
                <a:gd name="T30" fmla="*/ 327 w 465"/>
                <a:gd name="T31" fmla="*/ 329 h 344"/>
                <a:gd name="T32" fmla="*/ 327 w 465"/>
                <a:gd name="T33" fmla="*/ 34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5" h="344">
                  <a:moveTo>
                    <a:pt x="327" y="344"/>
                  </a:moveTo>
                  <a:cubicBezTo>
                    <a:pt x="16" y="344"/>
                    <a:pt x="16" y="344"/>
                    <a:pt x="16" y="344"/>
                  </a:cubicBezTo>
                  <a:cubicBezTo>
                    <a:pt x="7" y="344"/>
                    <a:pt x="0" y="337"/>
                    <a:pt x="0" y="32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457" y="0"/>
                    <a:pt x="465" y="8"/>
                    <a:pt x="465" y="17"/>
                  </a:cubicBezTo>
                  <a:cubicBezTo>
                    <a:pt x="465" y="155"/>
                    <a:pt x="465" y="155"/>
                    <a:pt x="465" y="155"/>
                  </a:cubicBezTo>
                  <a:cubicBezTo>
                    <a:pt x="449" y="155"/>
                    <a:pt x="449" y="155"/>
                    <a:pt x="449" y="155"/>
                  </a:cubicBezTo>
                  <a:cubicBezTo>
                    <a:pt x="449" y="17"/>
                    <a:pt x="449" y="17"/>
                    <a:pt x="449" y="17"/>
                  </a:cubicBezTo>
                  <a:cubicBezTo>
                    <a:pt x="449" y="16"/>
                    <a:pt x="449" y="16"/>
                    <a:pt x="44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7"/>
                  </a:cubicBezTo>
                  <a:cubicBezTo>
                    <a:pt x="15" y="328"/>
                    <a:pt x="15" y="328"/>
                    <a:pt x="15" y="328"/>
                  </a:cubicBezTo>
                  <a:cubicBezTo>
                    <a:pt x="15" y="328"/>
                    <a:pt x="16" y="329"/>
                    <a:pt x="16" y="329"/>
                  </a:cubicBezTo>
                  <a:cubicBezTo>
                    <a:pt x="327" y="329"/>
                    <a:pt x="327" y="329"/>
                    <a:pt x="327" y="329"/>
                  </a:cubicBezTo>
                  <a:lnTo>
                    <a:pt x="327" y="3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7" name="Rectangle 33"/>
            <p:cNvSpPr>
              <a:spLocks noChangeArrowheads="1"/>
            </p:cNvSpPr>
            <p:nvPr/>
          </p:nvSpPr>
          <p:spPr bwMode="auto">
            <a:xfrm>
              <a:off x="8157165" y="2446508"/>
              <a:ext cx="266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8" name="Freeform 34"/>
            <p:cNvSpPr>
              <a:spLocks/>
            </p:cNvSpPr>
            <p:nvPr/>
          </p:nvSpPr>
          <p:spPr bwMode="auto">
            <a:xfrm>
              <a:off x="8295278" y="2503658"/>
              <a:ext cx="98425" cy="50800"/>
            </a:xfrm>
            <a:custGeom>
              <a:avLst/>
              <a:gdLst>
                <a:gd name="T0" fmla="*/ 62 w 62"/>
                <a:gd name="T1" fmla="*/ 32 h 32"/>
                <a:gd name="T2" fmla="*/ 54 w 62"/>
                <a:gd name="T3" fmla="*/ 32 h 32"/>
                <a:gd name="T4" fmla="*/ 54 w 62"/>
                <a:gd name="T5" fmla="*/ 8 h 32"/>
                <a:gd name="T6" fmla="*/ 8 w 62"/>
                <a:gd name="T7" fmla="*/ 8 h 32"/>
                <a:gd name="T8" fmla="*/ 8 w 62"/>
                <a:gd name="T9" fmla="*/ 32 h 32"/>
                <a:gd name="T10" fmla="*/ 0 w 62"/>
                <a:gd name="T11" fmla="*/ 32 h 32"/>
                <a:gd name="T12" fmla="*/ 0 w 62"/>
                <a:gd name="T13" fmla="*/ 0 h 32"/>
                <a:gd name="T14" fmla="*/ 62 w 62"/>
                <a:gd name="T15" fmla="*/ 0 h 32"/>
                <a:gd name="T16" fmla="*/ 62 w 62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2">
                  <a:moveTo>
                    <a:pt x="62" y="32"/>
                  </a:moveTo>
                  <a:lnTo>
                    <a:pt x="54" y="32"/>
                  </a:lnTo>
                  <a:lnTo>
                    <a:pt x="54" y="8"/>
                  </a:lnTo>
                  <a:lnTo>
                    <a:pt x="8" y="8"/>
                  </a:lnTo>
                  <a:lnTo>
                    <a:pt x="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62" y="0"/>
                  </a:lnTo>
                  <a:lnTo>
                    <a:pt x="6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9" name="Rectangle 35"/>
            <p:cNvSpPr>
              <a:spLocks noChangeArrowheads="1"/>
            </p:cNvSpPr>
            <p:nvPr/>
          </p:nvSpPr>
          <p:spPr bwMode="auto">
            <a:xfrm>
              <a:off x="8293690" y="2473495"/>
              <a:ext cx="1016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0" name="Rectangle 36"/>
            <p:cNvSpPr>
              <a:spLocks noChangeArrowheads="1"/>
            </p:cNvSpPr>
            <p:nvPr/>
          </p:nvSpPr>
          <p:spPr bwMode="auto">
            <a:xfrm>
              <a:off x="8265115" y="247349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1" name="Rectangle 37"/>
            <p:cNvSpPr>
              <a:spLocks noChangeArrowheads="1"/>
            </p:cNvSpPr>
            <p:nvPr/>
          </p:nvSpPr>
          <p:spPr bwMode="auto">
            <a:xfrm>
              <a:off x="8409578" y="24734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2" name="Freeform 38"/>
            <p:cNvSpPr>
              <a:spLocks/>
            </p:cNvSpPr>
            <p:nvPr/>
          </p:nvSpPr>
          <p:spPr bwMode="auto">
            <a:xfrm>
              <a:off x="8263528" y="2538583"/>
              <a:ext cx="163513" cy="34925"/>
            </a:xfrm>
            <a:custGeom>
              <a:avLst/>
              <a:gdLst>
                <a:gd name="T0" fmla="*/ 7 w 197"/>
                <a:gd name="T1" fmla="*/ 41 h 41"/>
                <a:gd name="T2" fmla="*/ 0 w 197"/>
                <a:gd name="T3" fmla="*/ 27 h 41"/>
                <a:gd name="T4" fmla="*/ 197 w 197"/>
                <a:gd name="T5" fmla="*/ 27 h 41"/>
                <a:gd name="T6" fmla="*/ 190 w 197"/>
                <a:gd name="T7" fmla="*/ 41 h 41"/>
                <a:gd name="T8" fmla="*/ 7 w 197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41">
                  <a:moveTo>
                    <a:pt x="7" y="41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4" y="0"/>
                    <a:pt x="142" y="0"/>
                    <a:pt x="197" y="27"/>
                  </a:cubicBezTo>
                  <a:cubicBezTo>
                    <a:pt x="190" y="41"/>
                    <a:pt x="190" y="41"/>
                    <a:pt x="190" y="41"/>
                  </a:cubicBezTo>
                  <a:cubicBezTo>
                    <a:pt x="139" y="16"/>
                    <a:pt x="57" y="16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3" name="Rectangle 39"/>
            <p:cNvSpPr>
              <a:spLocks noChangeArrowheads="1"/>
            </p:cNvSpPr>
            <p:nvPr/>
          </p:nvSpPr>
          <p:spPr bwMode="auto">
            <a:xfrm>
              <a:off x="8495303" y="25322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4" name="Rectangle 40"/>
            <p:cNvSpPr>
              <a:spLocks noChangeArrowheads="1"/>
            </p:cNvSpPr>
            <p:nvPr/>
          </p:nvSpPr>
          <p:spPr bwMode="auto">
            <a:xfrm>
              <a:off x="8466728" y="25322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5" name="Rectangle 41"/>
            <p:cNvSpPr>
              <a:spLocks noChangeArrowheads="1"/>
            </p:cNvSpPr>
            <p:nvPr/>
          </p:nvSpPr>
          <p:spPr bwMode="auto">
            <a:xfrm>
              <a:off x="8495303" y="25036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6" name="Rectangle 42"/>
            <p:cNvSpPr>
              <a:spLocks noChangeArrowheads="1"/>
            </p:cNvSpPr>
            <p:nvPr/>
          </p:nvSpPr>
          <p:spPr bwMode="auto">
            <a:xfrm>
              <a:off x="8466728" y="25036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7" name="Rectangle 43"/>
            <p:cNvSpPr>
              <a:spLocks noChangeArrowheads="1"/>
            </p:cNvSpPr>
            <p:nvPr/>
          </p:nvSpPr>
          <p:spPr bwMode="auto">
            <a:xfrm>
              <a:off x="8495303" y="24020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8" name="Rectangle 44"/>
            <p:cNvSpPr>
              <a:spLocks noChangeArrowheads="1"/>
            </p:cNvSpPr>
            <p:nvPr/>
          </p:nvSpPr>
          <p:spPr bwMode="auto">
            <a:xfrm>
              <a:off x="8466728" y="24020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9" name="Freeform 45"/>
            <p:cNvSpPr>
              <a:spLocks noEditPoints="1"/>
            </p:cNvSpPr>
            <p:nvPr/>
          </p:nvSpPr>
          <p:spPr bwMode="auto">
            <a:xfrm>
              <a:off x="8438153" y="2373483"/>
              <a:ext cx="100013" cy="200025"/>
            </a:xfrm>
            <a:custGeom>
              <a:avLst/>
              <a:gdLst>
                <a:gd name="T0" fmla="*/ 63 w 63"/>
                <a:gd name="T1" fmla="*/ 126 h 126"/>
                <a:gd name="T2" fmla="*/ 0 w 63"/>
                <a:gd name="T3" fmla="*/ 126 h 126"/>
                <a:gd name="T4" fmla="*/ 0 w 63"/>
                <a:gd name="T5" fmla="*/ 0 h 126"/>
                <a:gd name="T6" fmla="*/ 63 w 63"/>
                <a:gd name="T7" fmla="*/ 0 h 126"/>
                <a:gd name="T8" fmla="*/ 63 w 63"/>
                <a:gd name="T9" fmla="*/ 126 h 126"/>
                <a:gd name="T10" fmla="*/ 9 w 63"/>
                <a:gd name="T11" fmla="*/ 118 h 126"/>
                <a:gd name="T12" fmla="*/ 55 w 63"/>
                <a:gd name="T13" fmla="*/ 118 h 126"/>
                <a:gd name="T14" fmla="*/ 55 w 63"/>
                <a:gd name="T15" fmla="*/ 8 h 126"/>
                <a:gd name="T16" fmla="*/ 9 w 63"/>
                <a:gd name="T17" fmla="*/ 8 h 126"/>
                <a:gd name="T18" fmla="*/ 9 w 63"/>
                <a:gd name="T19" fmla="*/ 11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126">
                  <a:moveTo>
                    <a:pt x="63" y="126"/>
                  </a:moveTo>
                  <a:lnTo>
                    <a:pt x="0" y="126"/>
                  </a:lnTo>
                  <a:lnTo>
                    <a:pt x="0" y="0"/>
                  </a:lnTo>
                  <a:lnTo>
                    <a:pt x="63" y="0"/>
                  </a:lnTo>
                  <a:lnTo>
                    <a:pt x="63" y="126"/>
                  </a:lnTo>
                  <a:close/>
                  <a:moveTo>
                    <a:pt x="9" y="118"/>
                  </a:moveTo>
                  <a:lnTo>
                    <a:pt x="55" y="118"/>
                  </a:lnTo>
                  <a:lnTo>
                    <a:pt x="55" y="8"/>
                  </a:lnTo>
                  <a:lnTo>
                    <a:pt x="9" y="8"/>
                  </a:lnTo>
                  <a:lnTo>
                    <a:pt x="9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0" name="Freeform 46"/>
            <p:cNvSpPr>
              <a:spLocks/>
            </p:cNvSpPr>
            <p:nvPr/>
          </p:nvSpPr>
          <p:spPr bwMode="auto">
            <a:xfrm>
              <a:off x="8468315" y="2467145"/>
              <a:ext cx="41275" cy="20638"/>
            </a:xfrm>
            <a:custGeom>
              <a:avLst/>
              <a:gdLst>
                <a:gd name="T0" fmla="*/ 25 w 50"/>
                <a:gd name="T1" fmla="*/ 25 h 25"/>
                <a:gd name="T2" fmla="*/ 0 w 50"/>
                <a:gd name="T3" fmla="*/ 0 h 25"/>
                <a:gd name="T4" fmla="*/ 15 w 50"/>
                <a:gd name="T5" fmla="*/ 0 h 25"/>
                <a:gd name="T6" fmla="*/ 25 w 50"/>
                <a:gd name="T7" fmla="*/ 9 h 25"/>
                <a:gd name="T8" fmla="*/ 34 w 50"/>
                <a:gd name="T9" fmla="*/ 0 h 25"/>
                <a:gd name="T10" fmla="*/ 50 w 50"/>
                <a:gd name="T11" fmla="*/ 0 h 25"/>
                <a:gd name="T12" fmla="*/ 25 w 50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5">
                  <a:moveTo>
                    <a:pt x="25" y="25"/>
                  </a:moveTo>
                  <a:cubicBezTo>
                    <a:pt x="11" y="25"/>
                    <a:pt x="0" y="13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5"/>
                    <a:pt x="20" y="9"/>
                    <a:pt x="25" y="9"/>
                  </a:cubicBezTo>
                  <a:cubicBezTo>
                    <a:pt x="30" y="9"/>
                    <a:pt x="34" y="5"/>
                    <a:pt x="34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13"/>
                    <a:pt x="39" y="25"/>
                    <a:pt x="2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1" name="Freeform 47"/>
            <p:cNvSpPr>
              <a:spLocks/>
            </p:cNvSpPr>
            <p:nvPr/>
          </p:nvSpPr>
          <p:spPr bwMode="auto">
            <a:xfrm>
              <a:off x="8468315" y="2430633"/>
              <a:ext cx="41275" cy="20638"/>
            </a:xfrm>
            <a:custGeom>
              <a:avLst/>
              <a:gdLst>
                <a:gd name="T0" fmla="*/ 50 w 50"/>
                <a:gd name="T1" fmla="*/ 25 h 25"/>
                <a:gd name="T2" fmla="*/ 34 w 50"/>
                <a:gd name="T3" fmla="*/ 25 h 25"/>
                <a:gd name="T4" fmla="*/ 25 w 50"/>
                <a:gd name="T5" fmla="*/ 16 h 25"/>
                <a:gd name="T6" fmla="*/ 15 w 50"/>
                <a:gd name="T7" fmla="*/ 25 h 25"/>
                <a:gd name="T8" fmla="*/ 0 w 50"/>
                <a:gd name="T9" fmla="*/ 25 h 25"/>
                <a:gd name="T10" fmla="*/ 25 w 50"/>
                <a:gd name="T11" fmla="*/ 0 h 25"/>
                <a:gd name="T12" fmla="*/ 50 w 50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5">
                  <a:moveTo>
                    <a:pt x="50" y="25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4" y="20"/>
                    <a:pt x="30" y="16"/>
                    <a:pt x="25" y="16"/>
                  </a:cubicBezTo>
                  <a:cubicBezTo>
                    <a:pt x="20" y="16"/>
                    <a:pt x="15" y="20"/>
                    <a:pt x="15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39" y="0"/>
                    <a:pt x="50" y="12"/>
                    <a:pt x="5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2" name="Freeform 48"/>
            <p:cNvSpPr>
              <a:spLocks noEditPoints="1"/>
            </p:cNvSpPr>
            <p:nvPr/>
          </p:nvSpPr>
          <p:spPr bwMode="auto">
            <a:xfrm>
              <a:off x="8276228" y="2294108"/>
              <a:ext cx="63500" cy="100013"/>
            </a:xfrm>
            <a:custGeom>
              <a:avLst/>
              <a:gdLst>
                <a:gd name="T0" fmla="*/ 36 w 40"/>
                <a:gd name="T1" fmla="*/ 63 h 63"/>
                <a:gd name="T2" fmla="*/ 28 w 40"/>
                <a:gd name="T3" fmla="*/ 63 h 63"/>
                <a:gd name="T4" fmla="*/ 28 w 40"/>
                <a:gd name="T5" fmla="*/ 49 h 63"/>
                <a:gd name="T6" fmla="*/ 0 w 40"/>
                <a:gd name="T7" fmla="*/ 49 h 63"/>
                <a:gd name="T8" fmla="*/ 0 w 40"/>
                <a:gd name="T9" fmla="*/ 35 h 63"/>
                <a:gd name="T10" fmla="*/ 25 w 40"/>
                <a:gd name="T11" fmla="*/ 0 h 63"/>
                <a:gd name="T12" fmla="*/ 36 w 40"/>
                <a:gd name="T13" fmla="*/ 0 h 63"/>
                <a:gd name="T14" fmla="*/ 36 w 40"/>
                <a:gd name="T15" fmla="*/ 41 h 63"/>
                <a:gd name="T16" fmla="*/ 40 w 40"/>
                <a:gd name="T17" fmla="*/ 41 h 63"/>
                <a:gd name="T18" fmla="*/ 40 w 40"/>
                <a:gd name="T19" fmla="*/ 49 h 63"/>
                <a:gd name="T20" fmla="*/ 36 w 40"/>
                <a:gd name="T21" fmla="*/ 49 h 63"/>
                <a:gd name="T22" fmla="*/ 36 w 40"/>
                <a:gd name="T23" fmla="*/ 63 h 63"/>
                <a:gd name="T24" fmla="*/ 9 w 40"/>
                <a:gd name="T25" fmla="*/ 41 h 63"/>
                <a:gd name="T26" fmla="*/ 28 w 40"/>
                <a:gd name="T27" fmla="*/ 41 h 63"/>
                <a:gd name="T28" fmla="*/ 28 w 40"/>
                <a:gd name="T29" fmla="*/ 11 h 63"/>
                <a:gd name="T30" fmla="*/ 9 w 40"/>
                <a:gd name="T31" fmla="*/ 37 h 63"/>
                <a:gd name="T32" fmla="*/ 9 w 40"/>
                <a:gd name="T33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3">
                  <a:moveTo>
                    <a:pt x="36" y="63"/>
                  </a:moveTo>
                  <a:lnTo>
                    <a:pt x="28" y="63"/>
                  </a:lnTo>
                  <a:lnTo>
                    <a:pt x="28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6" y="41"/>
                  </a:lnTo>
                  <a:lnTo>
                    <a:pt x="40" y="41"/>
                  </a:lnTo>
                  <a:lnTo>
                    <a:pt x="40" y="49"/>
                  </a:lnTo>
                  <a:lnTo>
                    <a:pt x="36" y="49"/>
                  </a:lnTo>
                  <a:lnTo>
                    <a:pt x="36" y="63"/>
                  </a:lnTo>
                  <a:close/>
                  <a:moveTo>
                    <a:pt x="9" y="41"/>
                  </a:moveTo>
                  <a:lnTo>
                    <a:pt x="28" y="41"/>
                  </a:lnTo>
                  <a:lnTo>
                    <a:pt x="28" y="11"/>
                  </a:lnTo>
                  <a:lnTo>
                    <a:pt x="9" y="37"/>
                  </a:lnTo>
                  <a:lnTo>
                    <a:pt x="9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3" name="Rectangle 49"/>
            <p:cNvSpPr>
              <a:spLocks noChangeArrowheads="1"/>
            </p:cNvSpPr>
            <p:nvPr/>
          </p:nvSpPr>
          <p:spPr bwMode="auto">
            <a:xfrm>
              <a:off x="8355603" y="2294108"/>
              <a:ext cx="14288" cy="1000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4" name="Freeform 50"/>
            <p:cNvSpPr>
              <a:spLocks/>
            </p:cNvSpPr>
            <p:nvPr/>
          </p:nvSpPr>
          <p:spPr bwMode="auto">
            <a:xfrm>
              <a:off x="8355603" y="2294108"/>
              <a:ext cx="55563" cy="57150"/>
            </a:xfrm>
            <a:custGeom>
              <a:avLst/>
              <a:gdLst>
                <a:gd name="T0" fmla="*/ 20 w 35"/>
                <a:gd name="T1" fmla="*/ 36 h 36"/>
                <a:gd name="T2" fmla="*/ 0 w 35"/>
                <a:gd name="T3" fmla="*/ 36 h 36"/>
                <a:gd name="T4" fmla="*/ 0 w 35"/>
                <a:gd name="T5" fmla="*/ 27 h 36"/>
                <a:gd name="T6" fmla="*/ 16 w 35"/>
                <a:gd name="T7" fmla="*/ 27 h 36"/>
                <a:gd name="T8" fmla="*/ 28 w 35"/>
                <a:gd name="T9" fmla="*/ 12 h 36"/>
                <a:gd name="T10" fmla="*/ 28 w 35"/>
                <a:gd name="T11" fmla="*/ 0 h 36"/>
                <a:gd name="T12" fmla="*/ 35 w 35"/>
                <a:gd name="T13" fmla="*/ 0 h 36"/>
                <a:gd name="T14" fmla="*/ 35 w 35"/>
                <a:gd name="T15" fmla="*/ 15 h 36"/>
                <a:gd name="T16" fmla="*/ 20 w 35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6">
                  <a:moveTo>
                    <a:pt x="20" y="36"/>
                  </a:moveTo>
                  <a:lnTo>
                    <a:pt x="0" y="36"/>
                  </a:lnTo>
                  <a:lnTo>
                    <a:pt x="0" y="27"/>
                  </a:lnTo>
                  <a:lnTo>
                    <a:pt x="16" y="27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5" y="15"/>
                  </a:lnTo>
                  <a:lnTo>
                    <a:pt x="2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5" name="Freeform 51"/>
            <p:cNvSpPr>
              <a:spLocks/>
            </p:cNvSpPr>
            <p:nvPr/>
          </p:nvSpPr>
          <p:spPr bwMode="auto">
            <a:xfrm>
              <a:off x="8355603" y="2336970"/>
              <a:ext cx="55563" cy="57150"/>
            </a:xfrm>
            <a:custGeom>
              <a:avLst/>
              <a:gdLst>
                <a:gd name="T0" fmla="*/ 35 w 35"/>
                <a:gd name="T1" fmla="*/ 36 h 36"/>
                <a:gd name="T2" fmla="*/ 28 w 35"/>
                <a:gd name="T3" fmla="*/ 36 h 36"/>
                <a:gd name="T4" fmla="*/ 28 w 35"/>
                <a:gd name="T5" fmla="*/ 24 h 36"/>
                <a:gd name="T6" fmla="*/ 16 w 35"/>
                <a:gd name="T7" fmla="*/ 9 h 36"/>
                <a:gd name="T8" fmla="*/ 0 w 35"/>
                <a:gd name="T9" fmla="*/ 9 h 36"/>
                <a:gd name="T10" fmla="*/ 0 w 35"/>
                <a:gd name="T11" fmla="*/ 0 h 36"/>
                <a:gd name="T12" fmla="*/ 20 w 35"/>
                <a:gd name="T13" fmla="*/ 0 h 36"/>
                <a:gd name="T14" fmla="*/ 35 w 35"/>
                <a:gd name="T15" fmla="*/ 21 h 36"/>
                <a:gd name="T16" fmla="*/ 35 w 35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6">
                  <a:moveTo>
                    <a:pt x="35" y="36"/>
                  </a:moveTo>
                  <a:lnTo>
                    <a:pt x="28" y="36"/>
                  </a:lnTo>
                  <a:lnTo>
                    <a:pt x="28" y="24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0" y="0"/>
                  </a:lnTo>
                  <a:lnTo>
                    <a:pt x="35" y="21"/>
                  </a:lnTo>
                  <a:lnTo>
                    <a:pt x="3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6" name="Rectangle 52"/>
            <p:cNvSpPr>
              <a:spLocks noChangeArrowheads="1"/>
            </p:cNvSpPr>
            <p:nvPr/>
          </p:nvSpPr>
          <p:spPr bwMode="auto">
            <a:xfrm>
              <a:off x="8482603" y="2344908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7" name="Rectangle 53"/>
            <p:cNvSpPr>
              <a:spLocks noChangeArrowheads="1"/>
            </p:cNvSpPr>
            <p:nvPr/>
          </p:nvSpPr>
          <p:spPr bwMode="auto">
            <a:xfrm>
              <a:off x="8482603" y="2314745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8" name="Rectangle 54"/>
            <p:cNvSpPr>
              <a:spLocks noChangeArrowheads="1"/>
            </p:cNvSpPr>
            <p:nvPr/>
          </p:nvSpPr>
          <p:spPr bwMode="auto">
            <a:xfrm>
              <a:off x="8482603" y="228617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2" name="Группа 2361"/>
          <p:cNvGrpSpPr/>
          <p:nvPr/>
        </p:nvGrpSpPr>
        <p:grpSpPr>
          <a:xfrm>
            <a:off x="8400139" y="3463881"/>
            <a:ext cx="302252" cy="212192"/>
            <a:chOff x="10006603" y="4742033"/>
            <a:chExt cx="388938" cy="273050"/>
          </a:xfrm>
          <a:solidFill>
            <a:schemeClr val="accent1"/>
          </a:solidFill>
        </p:grpSpPr>
        <p:sp>
          <p:nvSpPr>
            <p:cNvPr id="2818" name="Freeform 60"/>
            <p:cNvSpPr>
              <a:spLocks noEditPoints="1"/>
            </p:cNvSpPr>
            <p:nvPr/>
          </p:nvSpPr>
          <p:spPr bwMode="auto">
            <a:xfrm>
              <a:off x="10006603" y="4742033"/>
              <a:ext cx="388938" cy="273050"/>
            </a:xfrm>
            <a:custGeom>
              <a:avLst/>
              <a:gdLst>
                <a:gd name="T0" fmla="*/ 422 w 465"/>
                <a:gd name="T1" fmla="*/ 326 h 326"/>
                <a:gd name="T2" fmla="*/ 42 w 465"/>
                <a:gd name="T3" fmla="*/ 326 h 326"/>
                <a:gd name="T4" fmla="*/ 0 w 465"/>
                <a:gd name="T5" fmla="*/ 284 h 326"/>
                <a:gd name="T6" fmla="*/ 0 w 465"/>
                <a:gd name="T7" fmla="*/ 42 h 326"/>
                <a:gd name="T8" fmla="*/ 42 w 465"/>
                <a:gd name="T9" fmla="*/ 0 h 326"/>
                <a:gd name="T10" fmla="*/ 422 w 465"/>
                <a:gd name="T11" fmla="*/ 0 h 326"/>
                <a:gd name="T12" fmla="*/ 465 w 465"/>
                <a:gd name="T13" fmla="*/ 42 h 326"/>
                <a:gd name="T14" fmla="*/ 465 w 465"/>
                <a:gd name="T15" fmla="*/ 284 h 326"/>
                <a:gd name="T16" fmla="*/ 422 w 465"/>
                <a:gd name="T17" fmla="*/ 326 h 326"/>
                <a:gd name="T18" fmla="*/ 42 w 465"/>
                <a:gd name="T19" fmla="*/ 15 h 326"/>
                <a:gd name="T20" fmla="*/ 16 w 465"/>
                <a:gd name="T21" fmla="*/ 42 h 326"/>
                <a:gd name="T22" fmla="*/ 16 w 465"/>
                <a:gd name="T23" fmla="*/ 284 h 326"/>
                <a:gd name="T24" fmla="*/ 42 w 465"/>
                <a:gd name="T25" fmla="*/ 311 h 326"/>
                <a:gd name="T26" fmla="*/ 422 w 465"/>
                <a:gd name="T27" fmla="*/ 311 h 326"/>
                <a:gd name="T28" fmla="*/ 449 w 465"/>
                <a:gd name="T29" fmla="*/ 284 h 326"/>
                <a:gd name="T30" fmla="*/ 449 w 465"/>
                <a:gd name="T31" fmla="*/ 42 h 326"/>
                <a:gd name="T32" fmla="*/ 422 w 465"/>
                <a:gd name="T33" fmla="*/ 15 h 326"/>
                <a:gd name="T34" fmla="*/ 42 w 465"/>
                <a:gd name="T35" fmla="*/ 1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5" h="326">
                  <a:moveTo>
                    <a:pt x="422" y="326"/>
                  </a:moveTo>
                  <a:cubicBezTo>
                    <a:pt x="42" y="326"/>
                    <a:pt x="42" y="326"/>
                    <a:pt x="42" y="326"/>
                  </a:cubicBezTo>
                  <a:cubicBezTo>
                    <a:pt x="19" y="326"/>
                    <a:pt x="0" y="307"/>
                    <a:pt x="0" y="28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422" y="0"/>
                    <a:pt x="422" y="0"/>
                    <a:pt x="422" y="0"/>
                  </a:cubicBezTo>
                  <a:cubicBezTo>
                    <a:pt x="446" y="0"/>
                    <a:pt x="465" y="19"/>
                    <a:pt x="465" y="42"/>
                  </a:cubicBezTo>
                  <a:cubicBezTo>
                    <a:pt x="465" y="284"/>
                    <a:pt x="465" y="284"/>
                    <a:pt x="465" y="284"/>
                  </a:cubicBezTo>
                  <a:cubicBezTo>
                    <a:pt x="465" y="307"/>
                    <a:pt x="446" y="326"/>
                    <a:pt x="422" y="326"/>
                  </a:cubicBezTo>
                  <a:close/>
                  <a:moveTo>
                    <a:pt x="42" y="15"/>
                  </a:moveTo>
                  <a:cubicBezTo>
                    <a:pt x="28" y="15"/>
                    <a:pt x="16" y="27"/>
                    <a:pt x="16" y="42"/>
                  </a:cubicBezTo>
                  <a:cubicBezTo>
                    <a:pt x="16" y="284"/>
                    <a:pt x="16" y="284"/>
                    <a:pt x="16" y="284"/>
                  </a:cubicBezTo>
                  <a:cubicBezTo>
                    <a:pt x="16" y="299"/>
                    <a:pt x="28" y="311"/>
                    <a:pt x="42" y="311"/>
                  </a:cubicBezTo>
                  <a:cubicBezTo>
                    <a:pt x="422" y="311"/>
                    <a:pt x="422" y="311"/>
                    <a:pt x="422" y="311"/>
                  </a:cubicBezTo>
                  <a:cubicBezTo>
                    <a:pt x="437" y="311"/>
                    <a:pt x="449" y="299"/>
                    <a:pt x="449" y="284"/>
                  </a:cubicBezTo>
                  <a:cubicBezTo>
                    <a:pt x="449" y="42"/>
                    <a:pt x="449" y="42"/>
                    <a:pt x="449" y="42"/>
                  </a:cubicBezTo>
                  <a:cubicBezTo>
                    <a:pt x="449" y="27"/>
                    <a:pt x="437" y="15"/>
                    <a:pt x="422" y="15"/>
                  </a:cubicBezTo>
                  <a:lnTo>
                    <a:pt x="4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9" name="Rectangle 61"/>
            <p:cNvSpPr>
              <a:spLocks noChangeArrowheads="1"/>
            </p:cNvSpPr>
            <p:nvPr/>
          </p:nvSpPr>
          <p:spPr bwMode="auto">
            <a:xfrm>
              <a:off x="10065340" y="4748383"/>
              <a:ext cx="12700" cy="258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0" name="Rectangle 62"/>
            <p:cNvSpPr>
              <a:spLocks noChangeArrowheads="1"/>
            </p:cNvSpPr>
            <p:nvPr/>
          </p:nvSpPr>
          <p:spPr bwMode="auto">
            <a:xfrm>
              <a:off x="10324103" y="4748383"/>
              <a:ext cx="12700" cy="258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1" name="Rectangle 63"/>
            <p:cNvSpPr>
              <a:spLocks noChangeArrowheads="1"/>
            </p:cNvSpPr>
            <p:nvPr/>
          </p:nvSpPr>
          <p:spPr bwMode="auto">
            <a:xfrm>
              <a:off x="10036765" y="48706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2" name="Rectangle 64"/>
            <p:cNvSpPr>
              <a:spLocks noChangeArrowheads="1"/>
            </p:cNvSpPr>
            <p:nvPr/>
          </p:nvSpPr>
          <p:spPr bwMode="auto">
            <a:xfrm>
              <a:off x="10352678" y="4849983"/>
              <a:ext cx="12700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3" name="Freeform 65"/>
            <p:cNvSpPr>
              <a:spLocks noEditPoints="1"/>
            </p:cNvSpPr>
            <p:nvPr/>
          </p:nvSpPr>
          <p:spPr bwMode="auto">
            <a:xfrm>
              <a:off x="10170115" y="4838870"/>
              <a:ext cx="68263" cy="79375"/>
            </a:xfrm>
            <a:custGeom>
              <a:avLst/>
              <a:gdLst>
                <a:gd name="T0" fmla="*/ 0 w 43"/>
                <a:gd name="T1" fmla="*/ 50 h 50"/>
                <a:gd name="T2" fmla="*/ 0 w 43"/>
                <a:gd name="T3" fmla="*/ 0 h 50"/>
                <a:gd name="T4" fmla="*/ 43 w 43"/>
                <a:gd name="T5" fmla="*/ 25 h 50"/>
                <a:gd name="T6" fmla="*/ 0 w 43"/>
                <a:gd name="T7" fmla="*/ 50 h 50"/>
                <a:gd name="T8" fmla="*/ 8 w 43"/>
                <a:gd name="T9" fmla="*/ 14 h 50"/>
                <a:gd name="T10" fmla="*/ 8 w 43"/>
                <a:gd name="T11" fmla="*/ 36 h 50"/>
                <a:gd name="T12" fmla="*/ 27 w 43"/>
                <a:gd name="T13" fmla="*/ 25 h 50"/>
                <a:gd name="T14" fmla="*/ 8 w 43"/>
                <a:gd name="T15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0">
                  <a:moveTo>
                    <a:pt x="0" y="50"/>
                  </a:moveTo>
                  <a:lnTo>
                    <a:pt x="0" y="0"/>
                  </a:lnTo>
                  <a:lnTo>
                    <a:pt x="43" y="25"/>
                  </a:lnTo>
                  <a:lnTo>
                    <a:pt x="0" y="50"/>
                  </a:lnTo>
                  <a:close/>
                  <a:moveTo>
                    <a:pt x="8" y="14"/>
                  </a:moveTo>
                  <a:lnTo>
                    <a:pt x="8" y="36"/>
                  </a:lnTo>
                  <a:lnTo>
                    <a:pt x="27" y="25"/>
                  </a:lnTo>
                  <a:lnTo>
                    <a:pt x="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4" name="Rectangle 66"/>
            <p:cNvSpPr>
              <a:spLocks noChangeArrowheads="1"/>
            </p:cNvSpPr>
            <p:nvPr/>
          </p:nvSpPr>
          <p:spPr bwMode="auto">
            <a:xfrm>
              <a:off x="10147890" y="49753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5" name="Freeform 67"/>
            <p:cNvSpPr>
              <a:spLocks/>
            </p:cNvSpPr>
            <p:nvPr/>
          </p:nvSpPr>
          <p:spPr bwMode="auto">
            <a:xfrm>
              <a:off x="10090740" y="4769020"/>
              <a:ext cx="220663" cy="219075"/>
            </a:xfrm>
            <a:custGeom>
              <a:avLst/>
              <a:gdLst>
                <a:gd name="T0" fmla="*/ 139 w 139"/>
                <a:gd name="T1" fmla="*/ 138 h 138"/>
                <a:gd name="T2" fmla="*/ 54 w 139"/>
                <a:gd name="T3" fmla="*/ 138 h 138"/>
                <a:gd name="T4" fmla="*/ 54 w 139"/>
                <a:gd name="T5" fmla="*/ 130 h 138"/>
                <a:gd name="T6" fmla="*/ 131 w 139"/>
                <a:gd name="T7" fmla="*/ 130 h 138"/>
                <a:gd name="T8" fmla="*/ 131 w 139"/>
                <a:gd name="T9" fmla="*/ 8 h 138"/>
                <a:gd name="T10" fmla="*/ 8 w 139"/>
                <a:gd name="T11" fmla="*/ 8 h 138"/>
                <a:gd name="T12" fmla="*/ 8 w 139"/>
                <a:gd name="T13" fmla="*/ 130 h 138"/>
                <a:gd name="T14" fmla="*/ 27 w 139"/>
                <a:gd name="T15" fmla="*/ 130 h 138"/>
                <a:gd name="T16" fmla="*/ 27 w 139"/>
                <a:gd name="T17" fmla="*/ 138 h 138"/>
                <a:gd name="T18" fmla="*/ 0 w 139"/>
                <a:gd name="T19" fmla="*/ 138 h 138"/>
                <a:gd name="T20" fmla="*/ 0 w 139"/>
                <a:gd name="T21" fmla="*/ 0 h 138"/>
                <a:gd name="T22" fmla="*/ 139 w 139"/>
                <a:gd name="T23" fmla="*/ 0 h 138"/>
                <a:gd name="T24" fmla="*/ 139 w 139"/>
                <a:gd name="T2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138">
                  <a:moveTo>
                    <a:pt x="139" y="138"/>
                  </a:moveTo>
                  <a:lnTo>
                    <a:pt x="54" y="138"/>
                  </a:lnTo>
                  <a:lnTo>
                    <a:pt x="54" y="130"/>
                  </a:lnTo>
                  <a:lnTo>
                    <a:pt x="131" y="130"/>
                  </a:lnTo>
                  <a:lnTo>
                    <a:pt x="131" y="8"/>
                  </a:lnTo>
                  <a:lnTo>
                    <a:pt x="8" y="8"/>
                  </a:lnTo>
                  <a:lnTo>
                    <a:pt x="8" y="130"/>
                  </a:lnTo>
                  <a:lnTo>
                    <a:pt x="27" y="130"/>
                  </a:lnTo>
                  <a:lnTo>
                    <a:pt x="27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139" y="0"/>
                  </a:lnTo>
                  <a:lnTo>
                    <a:pt x="139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3" name="Группа 2362"/>
          <p:cNvGrpSpPr/>
          <p:nvPr/>
        </p:nvGrpSpPr>
        <p:grpSpPr>
          <a:xfrm>
            <a:off x="7909136" y="1494933"/>
            <a:ext cx="323223" cy="294848"/>
            <a:chOff x="9374778" y="2208383"/>
            <a:chExt cx="415925" cy="379412"/>
          </a:xfrm>
          <a:solidFill>
            <a:schemeClr val="accent1"/>
          </a:solidFill>
        </p:grpSpPr>
        <p:sp>
          <p:nvSpPr>
            <p:cNvPr id="2782" name="Rectangle 81"/>
            <p:cNvSpPr>
              <a:spLocks noChangeArrowheads="1"/>
            </p:cNvSpPr>
            <p:nvPr/>
          </p:nvSpPr>
          <p:spPr bwMode="auto">
            <a:xfrm>
              <a:off x="9562103" y="2214733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3" name="Rectangle 82"/>
            <p:cNvSpPr>
              <a:spLocks noChangeArrowheads="1"/>
            </p:cNvSpPr>
            <p:nvPr/>
          </p:nvSpPr>
          <p:spPr bwMode="auto">
            <a:xfrm>
              <a:off x="9531940" y="2214733"/>
              <a:ext cx="1428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4" name="Rectangle 83"/>
            <p:cNvSpPr>
              <a:spLocks noChangeArrowheads="1"/>
            </p:cNvSpPr>
            <p:nvPr/>
          </p:nvSpPr>
          <p:spPr bwMode="auto">
            <a:xfrm>
              <a:off x="9590678" y="2214733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5" name="Rectangle 84"/>
            <p:cNvSpPr>
              <a:spLocks noChangeArrowheads="1"/>
            </p:cNvSpPr>
            <p:nvPr/>
          </p:nvSpPr>
          <p:spPr bwMode="auto">
            <a:xfrm>
              <a:off x="9619253" y="2214733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6" name="Rectangle 85"/>
            <p:cNvSpPr>
              <a:spLocks noChangeArrowheads="1"/>
            </p:cNvSpPr>
            <p:nvPr/>
          </p:nvSpPr>
          <p:spPr bwMode="auto">
            <a:xfrm>
              <a:off x="9631953" y="2409995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7" name="Rectangle 86"/>
            <p:cNvSpPr>
              <a:spLocks noChangeArrowheads="1"/>
            </p:cNvSpPr>
            <p:nvPr/>
          </p:nvSpPr>
          <p:spPr bwMode="auto">
            <a:xfrm>
              <a:off x="9631953" y="2438570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8" name="Rectangle 87"/>
            <p:cNvSpPr>
              <a:spLocks noChangeArrowheads="1"/>
            </p:cNvSpPr>
            <p:nvPr/>
          </p:nvSpPr>
          <p:spPr bwMode="auto">
            <a:xfrm>
              <a:off x="9631953" y="2381420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9" name="Rectangle 88"/>
            <p:cNvSpPr>
              <a:spLocks noChangeArrowheads="1"/>
            </p:cNvSpPr>
            <p:nvPr/>
          </p:nvSpPr>
          <p:spPr bwMode="auto">
            <a:xfrm>
              <a:off x="9631953" y="2351258"/>
              <a:ext cx="365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0" name="Rectangle 89"/>
            <p:cNvSpPr>
              <a:spLocks noChangeArrowheads="1"/>
            </p:cNvSpPr>
            <p:nvPr/>
          </p:nvSpPr>
          <p:spPr bwMode="auto">
            <a:xfrm>
              <a:off x="9631953" y="2322683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1" name="Rectangle 90"/>
            <p:cNvSpPr>
              <a:spLocks noChangeArrowheads="1"/>
            </p:cNvSpPr>
            <p:nvPr/>
          </p:nvSpPr>
          <p:spPr bwMode="auto">
            <a:xfrm>
              <a:off x="9631953" y="2294108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2" name="Rectangle 91"/>
            <p:cNvSpPr>
              <a:spLocks noChangeArrowheads="1"/>
            </p:cNvSpPr>
            <p:nvPr/>
          </p:nvSpPr>
          <p:spPr bwMode="auto">
            <a:xfrm>
              <a:off x="9631953" y="2265533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3" name="Rectangle 92"/>
            <p:cNvSpPr>
              <a:spLocks noChangeArrowheads="1"/>
            </p:cNvSpPr>
            <p:nvPr/>
          </p:nvSpPr>
          <p:spPr bwMode="auto">
            <a:xfrm>
              <a:off x="9495428" y="2409995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4" name="Rectangle 93"/>
            <p:cNvSpPr>
              <a:spLocks noChangeArrowheads="1"/>
            </p:cNvSpPr>
            <p:nvPr/>
          </p:nvSpPr>
          <p:spPr bwMode="auto">
            <a:xfrm>
              <a:off x="9495428" y="2438570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5" name="Rectangle 94"/>
            <p:cNvSpPr>
              <a:spLocks noChangeArrowheads="1"/>
            </p:cNvSpPr>
            <p:nvPr/>
          </p:nvSpPr>
          <p:spPr bwMode="auto">
            <a:xfrm>
              <a:off x="9495428" y="2381420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6" name="Rectangle 95"/>
            <p:cNvSpPr>
              <a:spLocks noChangeArrowheads="1"/>
            </p:cNvSpPr>
            <p:nvPr/>
          </p:nvSpPr>
          <p:spPr bwMode="auto">
            <a:xfrm>
              <a:off x="9495428" y="2351258"/>
              <a:ext cx="365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7" name="Rectangle 96"/>
            <p:cNvSpPr>
              <a:spLocks noChangeArrowheads="1"/>
            </p:cNvSpPr>
            <p:nvPr/>
          </p:nvSpPr>
          <p:spPr bwMode="auto">
            <a:xfrm>
              <a:off x="9495428" y="2322683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8" name="Rectangle 97"/>
            <p:cNvSpPr>
              <a:spLocks noChangeArrowheads="1"/>
            </p:cNvSpPr>
            <p:nvPr/>
          </p:nvSpPr>
          <p:spPr bwMode="auto">
            <a:xfrm>
              <a:off x="9495428" y="2294108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99" name="Rectangle 98"/>
            <p:cNvSpPr>
              <a:spLocks noChangeArrowheads="1"/>
            </p:cNvSpPr>
            <p:nvPr/>
          </p:nvSpPr>
          <p:spPr bwMode="auto">
            <a:xfrm>
              <a:off x="9495428" y="2265533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0" name="Rectangle 99"/>
            <p:cNvSpPr>
              <a:spLocks noChangeArrowheads="1"/>
            </p:cNvSpPr>
            <p:nvPr/>
          </p:nvSpPr>
          <p:spPr bwMode="auto">
            <a:xfrm>
              <a:off x="9562103" y="2473495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1" name="Rectangle 100"/>
            <p:cNvSpPr>
              <a:spLocks noChangeArrowheads="1"/>
            </p:cNvSpPr>
            <p:nvPr/>
          </p:nvSpPr>
          <p:spPr bwMode="auto">
            <a:xfrm>
              <a:off x="9531940" y="2473495"/>
              <a:ext cx="1428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2" name="Rectangle 101"/>
            <p:cNvSpPr>
              <a:spLocks noChangeArrowheads="1"/>
            </p:cNvSpPr>
            <p:nvPr/>
          </p:nvSpPr>
          <p:spPr bwMode="auto">
            <a:xfrm>
              <a:off x="9590678" y="2473495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3" name="Rectangle 102"/>
            <p:cNvSpPr>
              <a:spLocks noChangeArrowheads="1"/>
            </p:cNvSpPr>
            <p:nvPr/>
          </p:nvSpPr>
          <p:spPr bwMode="auto">
            <a:xfrm>
              <a:off x="9619253" y="2473495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4" name="Freeform 103"/>
            <p:cNvSpPr>
              <a:spLocks noEditPoints="1"/>
            </p:cNvSpPr>
            <p:nvPr/>
          </p:nvSpPr>
          <p:spPr bwMode="auto">
            <a:xfrm>
              <a:off x="9489078" y="2208383"/>
              <a:ext cx="185738" cy="301625"/>
            </a:xfrm>
            <a:custGeom>
              <a:avLst/>
              <a:gdLst>
                <a:gd name="T0" fmla="*/ 174 w 223"/>
                <a:gd name="T1" fmla="*/ 361 h 361"/>
                <a:gd name="T2" fmla="*/ 50 w 223"/>
                <a:gd name="T3" fmla="*/ 361 h 361"/>
                <a:gd name="T4" fmla="*/ 0 w 223"/>
                <a:gd name="T5" fmla="*/ 311 h 361"/>
                <a:gd name="T6" fmla="*/ 0 w 223"/>
                <a:gd name="T7" fmla="*/ 49 h 361"/>
                <a:gd name="T8" fmla="*/ 50 w 223"/>
                <a:gd name="T9" fmla="*/ 0 h 361"/>
                <a:gd name="T10" fmla="*/ 174 w 223"/>
                <a:gd name="T11" fmla="*/ 0 h 361"/>
                <a:gd name="T12" fmla="*/ 223 w 223"/>
                <a:gd name="T13" fmla="*/ 49 h 361"/>
                <a:gd name="T14" fmla="*/ 223 w 223"/>
                <a:gd name="T15" fmla="*/ 311 h 361"/>
                <a:gd name="T16" fmla="*/ 174 w 223"/>
                <a:gd name="T17" fmla="*/ 361 h 361"/>
                <a:gd name="T18" fmla="*/ 50 w 223"/>
                <a:gd name="T19" fmla="*/ 15 h 361"/>
                <a:gd name="T20" fmla="*/ 16 w 223"/>
                <a:gd name="T21" fmla="*/ 49 h 361"/>
                <a:gd name="T22" fmla="*/ 16 w 223"/>
                <a:gd name="T23" fmla="*/ 311 h 361"/>
                <a:gd name="T24" fmla="*/ 50 w 223"/>
                <a:gd name="T25" fmla="*/ 345 h 361"/>
                <a:gd name="T26" fmla="*/ 174 w 223"/>
                <a:gd name="T27" fmla="*/ 345 h 361"/>
                <a:gd name="T28" fmla="*/ 208 w 223"/>
                <a:gd name="T29" fmla="*/ 311 h 361"/>
                <a:gd name="T30" fmla="*/ 208 w 223"/>
                <a:gd name="T31" fmla="*/ 49 h 361"/>
                <a:gd name="T32" fmla="*/ 174 w 223"/>
                <a:gd name="T33" fmla="*/ 15 h 361"/>
                <a:gd name="T34" fmla="*/ 50 w 223"/>
                <a:gd name="T35" fmla="*/ 15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3" h="361">
                  <a:moveTo>
                    <a:pt x="174" y="361"/>
                  </a:moveTo>
                  <a:cubicBezTo>
                    <a:pt x="50" y="361"/>
                    <a:pt x="50" y="361"/>
                    <a:pt x="50" y="361"/>
                  </a:cubicBezTo>
                  <a:cubicBezTo>
                    <a:pt x="22" y="361"/>
                    <a:pt x="0" y="339"/>
                    <a:pt x="0" y="31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201" y="0"/>
                    <a:pt x="223" y="22"/>
                    <a:pt x="223" y="49"/>
                  </a:cubicBezTo>
                  <a:cubicBezTo>
                    <a:pt x="223" y="311"/>
                    <a:pt x="223" y="311"/>
                    <a:pt x="223" y="311"/>
                  </a:cubicBezTo>
                  <a:cubicBezTo>
                    <a:pt x="223" y="339"/>
                    <a:pt x="201" y="361"/>
                    <a:pt x="174" y="361"/>
                  </a:cubicBezTo>
                  <a:close/>
                  <a:moveTo>
                    <a:pt x="50" y="15"/>
                  </a:moveTo>
                  <a:cubicBezTo>
                    <a:pt x="31" y="15"/>
                    <a:pt x="16" y="30"/>
                    <a:pt x="16" y="49"/>
                  </a:cubicBezTo>
                  <a:cubicBezTo>
                    <a:pt x="16" y="311"/>
                    <a:pt x="16" y="311"/>
                    <a:pt x="16" y="311"/>
                  </a:cubicBezTo>
                  <a:cubicBezTo>
                    <a:pt x="16" y="330"/>
                    <a:pt x="31" y="345"/>
                    <a:pt x="50" y="345"/>
                  </a:cubicBezTo>
                  <a:cubicBezTo>
                    <a:pt x="174" y="345"/>
                    <a:pt x="174" y="345"/>
                    <a:pt x="174" y="345"/>
                  </a:cubicBezTo>
                  <a:cubicBezTo>
                    <a:pt x="193" y="345"/>
                    <a:pt x="208" y="330"/>
                    <a:pt x="208" y="311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8" y="30"/>
                    <a:pt x="193" y="15"/>
                    <a:pt x="174" y="15"/>
                  </a:cubicBezTo>
                  <a:lnTo>
                    <a:pt x="5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5" name="Freeform 104"/>
            <p:cNvSpPr>
              <a:spLocks noEditPoints="1"/>
            </p:cNvSpPr>
            <p:nvPr/>
          </p:nvSpPr>
          <p:spPr bwMode="auto">
            <a:xfrm>
              <a:off x="9546228" y="2322683"/>
              <a:ext cx="71438" cy="71438"/>
            </a:xfrm>
            <a:custGeom>
              <a:avLst/>
              <a:gdLst>
                <a:gd name="T0" fmla="*/ 43 w 85"/>
                <a:gd name="T1" fmla="*/ 84 h 84"/>
                <a:gd name="T2" fmla="*/ 0 w 85"/>
                <a:gd name="T3" fmla="*/ 42 h 84"/>
                <a:gd name="T4" fmla="*/ 43 w 85"/>
                <a:gd name="T5" fmla="*/ 0 h 84"/>
                <a:gd name="T6" fmla="*/ 85 w 85"/>
                <a:gd name="T7" fmla="*/ 42 h 84"/>
                <a:gd name="T8" fmla="*/ 43 w 85"/>
                <a:gd name="T9" fmla="*/ 84 h 84"/>
                <a:gd name="T10" fmla="*/ 43 w 85"/>
                <a:gd name="T11" fmla="*/ 15 h 84"/>
                <a:gd name="T12" fmla="*/ 16 w 85"/>
                <a:gd name="T13" fmla="*/ 42 h 84"/>
                <a:gd name="T14" fmla="*/ 43 w 85"/>
                <a:gd name="T15" fmla="*/ 69 h 84"/>
                <a:gd name="T16" fmla="*/ 70 w 85"/>
                <a:gd name="T17" fmla="*/ 42 h 84"/>
                <a:gd name="T18" fmla="*/ 43 w 85"/>
                <a:gd name="T19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4">
                  <a:moveTo>
                    <a:pt x="43" y="84"/>
                  </a:moveTo>
                  <a:cubicBezTo>
                    <a:pt x="19" y="84"/>
                    <a:pt x="0" y="65"/>
                    <a:pt x="0" y="42"/>
                  </a:cubicBezTo>
                  <a:cubicBezTo>
                    <a:pt x="0" y="19"/>
                    <a:pt x="19" y="0"/>
                    <a:pt x="43" y="0"/>
                  </a:cubicBezTo>
                  <a:cubicBezTo>
                    <a:pt x="66" y="0"/>
                    <a:pt x="85" y="19"/>
                    <a:pt x="85" y="42"/>
                  </a:cubicBezTo>
                  <a:cubicBezTo>
                    <a:pt x="85" y="65"/>
                    <a:pt x="66" y="84"/>
                    <a:pt x="43" y="84"/>
                  </a:cubicBezTo>
                  <a:close/>
                  <a:moveTo>
                    <a:pt x="43" y="15"/>
                  </a:moveTo>
                  <a:cubicBezTo>
                    <a:pt x="28" y="15"/>
                    <a:pt x="16" y="27"/>
                    <a:pt x="16" y="42"/>
                  </a:cubicBezTo>
                  <a:cubicBezTo>
                    <a:pt x="16" y="57"/>
                    <a:pt x="28" y="69"/>
                    <a:pt x="43" y="69"/>
                  </a:cubicBezTo>
                  <a:cubicBezTo>
                    <a:pt x="58" y="69"/>
                    <a:pt x="70" y="57"/>
                    <a:pt x="70" y="42"/>
                  </a:cubicBezTo>
                  <a:cubicBezTo>
                    <a:pt x="70" y="27"/>
                    <a:pt x="58" y="15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6" name="Rectangle 105"/>
            <p:cNvSpPr>
              <a:spLocks noChangeArrowheads="1"/>
            </p:cNvSpPr>
            <p:nvPr/>
          </p:nvSpPr>
          <p:spPr bwMode="auto">
            <a:xfrm>
              <a:off x="9574803" y="23512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7" name="Freeform 106"/>
            <p:cNvSpPr>
              <a:spLocks/>
            </p:cNvSpPr>
            <p:nvPr/>
          </p:nvSpPr>
          <p:spPr bwMode="auto">
            <a:xfrm>
              <a:off x="9546228" y="2502070"/>
              <a:ext cx="71438" cy="34925"/>
            </a:xfrm>
            <a:custGeom>
              <a:avLst/>
              <a:gdLst>
                <a:gd name="T0" fmla="*/ 69 w 85"/>
                <a:gd name="T1" fmla="*/ 42 h 42"/>
                <a:gd name="T2" fmla="*/ 17 w 85"/>
                <a:gd name="T3" fmla="*/ 42 h 42"/>
                <a:gd name="T4" fmla="*/ 5 w 85"/>
                <a:gd name="T5" fmla="*/ 37 h 42"/>
                <a:gd name="T6" fmla="*/ 0 w 85"/>
                <a:gd name="T7" fmla="*/ 26 h 42"/>
                <a:gd name="T8" fmla="*/ 0 w 85"/>
                <a:gd name="T9" fmla="*/ 0 h 42"/>
                <a:gd name="T10" fmla="*/ 16 w 85"/>
                <a:gd name="T11" fmla="*/ 0 h 42"/>
                <a:gd name="T12" fmla="*/ 16 w 85"/>
                <a:gd name="T13" fmla="*/ 26 h 42"/>
                <a:gd name="T14" fmla="*/ 16 w 85"/>
                <a:gd name="T15" fmla="*/ 26 h 42"/>
                <a:gd name="T16" fmla="*/ 17 w 85"/>
                <a:gd name="T17" fmla="*/ 27 h 42"/>
                <a:gd name="T18" fmla="*/ 69 w 85"/>
                <a:gd name="T19" fmla="*/ 27 h 42"/>
                <a:gd name="T20" fmla="*/ 69 w 85"/>
                <a:gd name="T21" fmla="*/ 26 h 42"/>
                <a:gd name="T22" fmla="*/ 70 w 85"/>
                <a:gd name="T23" fmla="*/ 26 h 42"/>
                <a:gd name="T24" fmla="*/ 70 w 85"/>
                <a:gd name="T25" fmla="*/ 0 h 42"/>
                <a:gd name="T26" fmla="*/ 85 w 85"/>
                <a:gd name="T27" fmla="*/ 0 h 42"/>
                <a:gd name="T28" fmla="*/ 85 w 85"/>
                <a:gd name="T29" fmla="*/ 26 h 42"/>
                <a:gd name="T30" fmla="*/ 80 w 85"/>
                <a:gd name="T31" fmla="*/ 37 h 42"/>
                <a:gd name="T32" fmla="*/ 69 w 8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42">
                  <a:moveTo>
                    <a:pt x="69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2" y="42"/>
                    <a:pt x="8" y="40"/>
                    <a:pt x="5" y="37"/>
                  </a:cubicBezTo>
                  <a:cubicBezTo>
                    <a:pt x="2" y="34"/>
                    <a:pt x="0" y="30"/>
                    <a:pt x="0" y="2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7" y="27"/>
                    <a:pt x="17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30"/>
                    <a:pt x="83" y="34"/>
                    <a:pt x="80" y="37"/>
                  </a:cubicBezTo>
                  <a:cubicBezTo>
                    <a:pt x="77" y="40"/>
                    <a:pt x="73" y="42"/>
                    <a:pt x="6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8" name="Rectangle 107"/>
            <p:cNvSpPr>
              <a:spLocks noChangeArrowheads="1"/>
            </p:cNvSpPr>
            <p:nvPr/>
          </p:nvSpPr>
          <p:spPr bwMode="auto">
            <a:xfrm>
              <a:off x="9590678" y="2530645"/>
              <a:ext cx="12700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9" name="Rectangle 108"/>
            <p:cNvSpPr>
              <a:spLocks noChangeArrowheads="1"/>
            </p:cNvSpPr>
            <p:nvPr/>
          </p:nvSpPr>
          <p:spPr bwMode="auto">
            <a:xfrm>
              <a:off x="9562103" y="2530645"/>
              <a:ext cx="12700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0" name="Rectangle 109"/>
            <p:cNvSpPr>
              <a:spLocks noChangeArrowheads="1"/>
            </p:cNvSpPr>
            <p:nvPr/>
          </p:nvSpPr>
          <p:spPr bwMode="auto">
            <a:xfrm>
              <a:off x="9719265" y="2279820"/>
              <a:ext cx="12700" cy="157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1" name="Rectangle 110"/>
            <p:cNvSpPr>
              <a:spLocks noChangeArrowheads="1"/>
            </p:cNvSpPr>
            <p:nvPr/>
          </p:nvSpPr>
          <p:spPr bwMode="auto">
            <a:xfrm>
              <a:off x="9690690" y="2322683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2" name="Rectangle 111"/>
            <p:cNvSpPr>
              <a:spLocks noChangeArrowheads="1"/>
            </p:cNvSpPr>
            <p:nvPr/>
          </p:nvSpPr>
          <p:spPr bwMode="auto">
            <a:xfrm>
              <a:off x="9747840" y="2322683"/>
              <a:ext cx="14288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3" name="Rectangle 112"/>
            <p:cNvSpPr>
              <a:spLocks noChangeArrowheads="1"/>
            </p:cNvSpPr>
            <p:nvPr/>
          </p:nvSpPr>
          <p:spPr bwMode="auto">
            <a:xfrm>
              <a:off x="9778003" y="2344908"/>
              <a:ext cx="12700" cy="269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4" name="Rectangle 113"/>
            <p:cNvSpPr>
              <a:spLocks noChangeArrowheads="1"/>
            </p:cNvSpPr>
            <p:nvPr/>
          </p:nvSpPr>
          <p:spPr bwMode="auto">
            <a:xfrm>
              <a:off x="9431928" y="2279820"/>
              <a:ext cx="12700" cy="157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5" name="Rectangle 114"/>
            <p:cNvSpPr>
              <a:spLocks noChangeArrowheads="1"/>
            </p:cNvSpPr>
            <p:nvPr/>
          </p:nvSpPr>
          <p:spPr bwMode="auto">
            <a:xfrm>
              <a:off x="9460503" y="2322683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6" name="Rectangle 115"/>
            <p:cNvSpPr>
              <a:spLocks noChangeArrowheads="1"/>
            </p:cNvSpPr>
            <p:nvPr/>
          </p:nvSpPr>
          <p:spPr bwMode="auto">
            <a:xfrm>
              <a:off x="9403353" y="2322683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7" name="Rectangle 116"/>
            <p:cNvSpPr>
              <a:spLocks noChangeArrowheads="1"/>
            </p:cNvSpPr>
            <p:nvPr/>
          </p:nvSpPr>
          <p:spPr bwMode="auto">
            <a:xfrm>
              <a:off x="9374778" y="2344908"/>
              <a:ext cx="12700" cy="269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4" name="Группа 2363"/>
          <p:cNvGrpSpPr/>
          <p:nvPr/>
        </p:nvGrpSpPr>
        <p:grpSpPr>
          <a:xfrm>
            <a:off x="6471904" y="2454733"/>
            <a:ext cx="310886" cy="305952"/>
            <a:chOff x="7525340" y="3443458"/>
            <a:chExt cx="400050" cy="393700"/>
          </a:xfrm>
          <a:solidFill>
            <a:schemeClr val="accent1"/>
          </a:solidFill>
        </p:grpSpPr>
        <p:sp>
          <p:nvSpPr>
            <p:cNvPr id="2772" name="Rectangle 121"/>
            <p:cNvSpPr>
              <a:spLocks noChangeArrowheads="1"/>
            </p:cNvSpPr>
            <p:nvPr/>
          </p:nvSpPr>
          <p:spPr bwMode="auto">
            <a:xfrm>
              <a:off x="7890465" y="3616495"/>
              <a:ext cx="12700" cy="168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3" name="Rectangle 122"/>
            <p:cNvSpPr>
              <a:spLocks noChangeArrowheads="1"/>
            </p:cNvSpPr>
            <p:nvPr/>
          </p:nvSpPr>
          <p:spPr bwMode="auto">
            <a:xfrm>
              <a:off x="7547565" y="3616495"/>
              <a:ext cx="14288" cy="168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4" name="Freeform 123"/>
            <p:cNvSpPr>
              <a:spLocks noEditPoints="1"/>
            </p:cNvSpPr>
            <p:nvPr/>
          </p:nvSpPr>
          <p:spPr bwMode="auto">
            <a:xfrm>
              <a:off x="7525340" y="3564108"/>
              <a:ext cx="400050" cy="60325"/>
            </a:xfrm>
            <a:custGeom>
              <a:avLst/>
              <a:gdLst>
                <a:gd name="T0" fmla="*/ 446 w 481"/>
                <a:gd name="T1" fmla="*/ 71 h 71"/>
                <a:gd name="T2" fmla="*/ 35 w 481"/>
                <a:gd name="T3" fmla="*/ 71 h 71"/>
                <a:gd name="T4" fmla="*/ 0 w 481"/>
                <a:gd name="T5" fmla="*/ 36 h 71"/>
                <a:gd name="T6" fmla="*/ 35 w 481"/>
                <a:gd name="T7" fmla="*/ 0 h 71"/>
                <a:gd name="T8" fmla="*/ 446 w 481"/>
                <a:gd name="T9" fmla="*/ 0 h 71"/>
                <a:gd name="T10" fmla="*/ 481 w 481"/>
                <a:gd name="T11" fmla="*/ 36 h 71"/>
                <a:gd name="T12" fmla="*/ 446 w 481"/>
                <a:gd name="T13" fmla="*/ 71 h 71"/>
                <a:gd name="T14" fmla="*/ 35 w 481"/>
                <a:gd name="T15" fmla="*/ 16 h 71"/>
                <a:gd name="T16" fmla="*/ 15 w 481"/>
                <a:gd name="T17" fmla="*/ 36 h 71"/>
                <a:gd name="T18" fmla="*/ 35 w 481"/>
                <a:gd name="T19" fmla="*/ 55 h 71"/>
                <a:gd name="T20" fmla="*/ 446 w 481"/>
                <a:gd name="T21" fmla="*/ 55 h 71"/>
                <a:gd name="T22" fmla="*/ 466 w 481"/>
                <a:gd name="T23" fmla="*/ 36 h 71"/>
                <a:gd name="T24" fmla="*/ 446 w 481"/>
                <a:gd name="T25" fmla="*/ 16 h 71"/>
                <a:gd name="T26" fmla="*/ 35 w 481"/>
                <a:gd name="T27" fmla="*/ 1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1" h="71">
                  <a:moveTo>
                    <a:pt x="446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15" y="71"/>
                    <a:pt x="0" y="55"/>
                    <a:pt x="0" y="36"/>
                  </a:cubicBezTo>
                  <a:cubicBezTo>
                    <a:pt x="0" y="16"/>
                    <a:pt x="15" y="0"/>
                    <a:pt x="35" y="0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66" y="0"/>
                    <a:pt x="481" y="16"/>
                    <a:pt x="481" y="36"/>
                  </a:cubicBezTo>
                  <a:cubicBezTo>
                    <a:pt x="481" y="55"/>
                    <a:pt x="466" y="71"/>
                    <a:pt x="446" y="71"/>
                  </a:cubicBezTo>
                  <a:close/>
                  <a:moveTo>
                    <a:pt x="35" y="16"/>
                  </a:moveTo>
                  <a:cubicBezTo>
                    <a:pt x="24" y="16"/>
                    <a:pt x="15" y="25"/>
                    <a:pt x="15" y="36"/>
                  </a:cubicBezTo>
                  <a:cubicBezTo>
                    <a:pt x="15" y="47"/>
                    <a:pt x="24" y="55"/>
                    <a:pt x="35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57" y="55"/>
                    <a:pt x="466" y="47"/>
                    <a:pt x="466" y="36"/>
                  </a:cubicBezTo>
                  <a:cubicBezTo>
                    <a:pt x="466" y="25"/>
                    <a:pt x="457" y="16"/>
                    <a:pt x="446" y="16"/>
                  </a:cubicBezTo>
                  <a:lnTo>
                    <a:pt x="3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5" name="Freeform 124"/>
            <p:cNvSpPr>
              <a:spLocks noEditPoints="1"/>
            </p:cNvSpPr>
            <p:nvPr/>
          </p:nvSpPr>
          <p:spPr bwMode="auto">
            <a:xfrm>
              <a:off x="7525340" y="3778420"/>
              <a:ext cx="400050" cy="58738"/>
            </a:xfrm>
            <a:custGeom>
              <a:avLst/>
              <a:gdLst>
                <a:gd name="T0" fmla="*/ 446 w 481"/>
                <a:gd name="T1" fmla="*/ 71 h 71"/>
                <a:gd name="T2" fmla="*/ 35 w 481"/>
                <a:gd name="T3" fmla="*/ 71 h 71"/>
                <a:gd name="T4" fmla="*/ 0 w 481"/>
                <a:gd name="T5" fmla="*/ 35 h 71"/>
                <a:gd name="T6" fmla="*/ 35 w 481"/>
                <a:gd name="T7" fmla="*/ 0 h 71"/>
                <a:gd name="T8" fmla="*/ 446 w 481"/>
                <a:gd name="T9" fmla="*/ 0 h 71"/>
                <a:gd name="T10" fmla="*/ 481 w 481"/>
                <a:gd name="T11" fmla="*/ 35 h 71"/>
                <a:gd name="T12" fmla="*/ 446 w 481"/>
                <a:gd name="T13" fmla="*/ 71 h 71"/>
                <a:gd name="T14" fmla="*/ 35 w 481"/>
                <a:gd name="T15" fmla="*/ 15 h 71"/>
                <a:gd name="T16" fmla="*/ 15 w 481"/>
                <a:gd name="T17" fmla="*/ 35 h 71"/>
                <a:gd name="T18" fmla="*/ 35 w 481"/>
                <a:gd name="T19" fmla="*/ 55 h 71"/>
                <a:gd name="T20" fmla="*/ 446 w 481"/>
                <a:gd name="T21" fmla="*/ 55 h 71"/>
                <a:gd name="T22" fmla="*/ 466 w 481"/>
                <a:gd name="T23" fmla="*/ 35 h 71"/>
                <a:gd name="T24" fmla="*/ 446 w 481"/>
                <a:gd name="T25" fmla="*/ 15 h 71"/>
                <a:gd name="T26" fmla="*/ 35 w 481"/>
                <a:gd name="T27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1" h="71">
                  <a:moveTo>
                    <a:pt x="446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15" y="71"/>
                    <a:pt x="0" y="55"/>
                    <a:pt x="0" y="35"/>
                  </a:cubicBezTo>
                  <a:cubicBezTo>
                    <a:pt x="0" y="16"/>
                    <a:pt x="15" y="0"/>
                    <a:pt x="35" y="0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66" y="0"/>
                    <a:pt x="481" y="16"/>
                    <a:pt x="481" y="35"/>
                  </a:cubicBezTo>
                  <a:cubicBezTo>
                    <a:pt x="481" y="55"/>
                    <a:pt x="466" y="71"/>
                    <a:pt x="446" y="71"/>
                  </a:cubicBezTo>
                  <a:close/>
                  <a:moveTo>
                    <a:pt x="35" y="15"/>
                  </a:moveTo>
                  <a:cubicBezTo>
                    <a:pt x="24" y="15"/>
                    <a:pt x="15" y="24"/>
                    <a:pt x="15" y="35"/>
                  </a:cubicBezTo>
                  <a:cubicBezTo>
                    <a:pt x="15" y="46"/>
                    <a:pt x="24" y="55"/>
                    <a:pt x="35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57" y="55"/>
                    <a:pt x="466" y="46"/>
                    <a:pt x="466" y="35"/>
                  </a:cubicBezTo>
                  <a:cubicBezTo>
                    <a:pt x="466" y="24"/>
                    <a:pt x="457" y="15"/>
                    <a:pt x="446" y="15"/>
                  </a:cubicBezTo>
                  <a:lnTo>
                    <a:pt x="3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6" name="Freeform 125"/>
            <p:cNvSpPr>
              <a:spLocks/>
            </p:cNvSpPr>
            <p:nvPr/>
          </p:nvSpPr>
          <p:spPr bwMode="auto">
            <a:xfrm>
              <a:off x="7576140" y="3591095"/>
              <a:ext cx="298450" cy="219075"/>
            </a:xfrm>
            <a:custGeom>
              <a:avLst/>
              <a:gdLst>
                <a:gd name="T0" fmla="*/ 121 w 188"/>
                <a:gd name="T1" fmla="*/ 138 h 138"/>
                <a:gd name="T2" fmla="*/ 64 w 188"/>
                <a:gd name="T3" fmla="*/ 12 h 138"/>
                <a:gd name="T4" fmla="*/ 7 w 188"/>
                <a:gd name="T5" fmla="*/ 138 h 138"/>
                <a:gd name="T6" fmla="*/ 0 w 188"/>
                <a:gd name="T7" fmla="*/ 135 h 138"/>
                <a:gd name="T8" fmla="*/ 60 w 188"/>
                <a:gd name="T9" fmla="*/ 0 h 138"/>
                <a:gd name="T10" fmla="*/ 68 w 188"/>
                <a:gd name="T11" fmla="*/ 0 h 138"/>
                <a:gd name="T12" fmla="*/ 124 w 188"/>
                <a:gd name="T13" fmla="*/ 126 h 138"/>
                <a:gd name="T14" fmla="*/ 181 w 188"/>
                <a:gd name="T15" fmla="*/ 0 h 138"/>
                <a:gd name="T16" fmla="*/ 188 w 188"/>
                <a:gd name="T17" fmla="*/ 4 h 138"/>
                <a:gd name="T18" fmla="*/ 128 w 188"/>
                <a:gd name="T19" fmla="*/ 138 h 138"/>
                <a:gd name="T20" fmla="*/ 121 w 188"/>
                <a:gd name="T2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38">
                  <a:moveTo>
                    <a:pt x="121" y="138"/>
                  </a:moveTo>
                  <a:lnTo>
                    <a:pt x="64" y="12"/>
                  </a:lnTo>
                  <a:lnTo>
                    <a:pt x="7" y="138"/>
                  </a:lnTo>
                  <a:lnTo>
                    <a:pt x="0" y="135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124" y="126"/>
                  </a:lnTo>
                  <a:lnTo>
                    <a:pt x="181" y="0"/>
                  </a:lnTo>
                  <a:lnTo>
                    <a:pt x="188" y="4"/>
                  </a:lnTo>
                  <a:lnTo>
                    <a:pt x="128" y="138"/>
                  </a:lnTo>
                  <a:lnTo>
                    <a:pt x="121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7" name="Freeform 126"/>
            <p:cNvSpPr>
              <a:spLocks/>
            </p:cNvSpPr>
            <p:nvPr/>
          </p:nvSpPr>
          <p:spPr bwMode="auto">
            <a:xfrm>
              <a:off x="7576140" y="3591095"/>
              <a:ext cx="298450" cy="219075"/>
            </a:xfrm>
            <a:custGeom>
              <a:avLst/>
              <a:gdLst>
                <a:gd name="T0" fmla="*/ 68 w 188"/>
                <a:gd name="T1" fmla="*/ 138 h 138"/>
                <a:gd name="T2" fmla="*/ 60 w 188"/>
                <a:gd name="T3" fmla="*/ 138 h 138"/>
                <a:gd name="T4" fmla="*/ 0 w 188"/>
                <a:gd name="T5" fmla="*/ 4 h 138"/>
                <a:gd name="T6" fmla="*/ 7 w 188"/>
                <a:gd name="T7" fmla="*/ 0 h 138"/>
                <a:gd name="T8" fmla="*/ 64 w 188"/>
                <a:gd name="T9" fmla="*/ 126 h 138"/>
                <a:gd name="T10" fmla="*/ 121 w 188"/>
                <a:gd name="T11" fmla="*/ 0 h 138"/>
                <a:gd name="T12" fmla="*/ 128 w 188"/>
                <a:gd name="T13" fmla="*/ 0 h 138"/>
                <a:gd name="T14" fmla="*/ 188 w 188"/>
                <a:gd name="T15" fmla="*/ 135 h 138"/>
                <a:gd name="T16" fmla="*/ 181 w 188"/>
                <a:gd name="T17" fmla="*/ 138 h 138"/>
                <a:gd name="T18" fmla="*/ 124 w 188"/>
                <a:gd name="T19" fmla="*/ 12 h 138"/>
                <a:gd name="T20" fmla="*/ 68 w 188"/>
                <a:gd name="T2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38">
                  <a:moveTo>
                    <a:pt x="68" y="138"/>
                  </a:moveTo>
                  <a:lnTo>
                    <a:pt x="60" y="138"/>
                  </a:lnTo>
                  <a:lnTo>
                    <a:pt x="0" y="4"/>
                  </a:lnTo>
                  <a:lnTo>
                    <a:pt x="7" y="0"/>
                  </a:lnTo>
                  <a:lnTo>
                    <a:pt x="64" y="126"/>
                  </a:lnTo>
                  <a:lnTo>
                    <a:pt x="121" y="0"/>
                  </a:lnTo>
                  <a:lnTo>
                    <a:pt x="128" y="0"/>
                  </a:lnTo>
                  <a:lnTo>
                    <a:pt x="188" y="135"/>
                  </a:lnTo>
                  <a:lnTo>
                    <a:pt x="181" y="138"/>
                  </a:lnTo>
                  <a:lnTo>
                    <a:pt x="124" y="12"/>
                  </a:lnTo>
                  <a:lnTo>
                    <a:pt x="68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8" name="Freeform 127"/>
            <p:cNvSpPr>
              <a:spLocks noEditPoints="1"/>
            </p:cNvSpPr>
            <p:nvPr/>
          </p:nvSpPr>
          <p:spPr bwMode="auto">
            <a:xfrm>
              <a:off x="7747590" y="3495845"/>
              <a:ext cx="52388" cy="52388"/>
            </a:xfrm>
            <a:custGeom>
              <a:avLst/>
              <a:gdLst>
                <a:gd name="T0" fmla="*/ 32 w 64"/>
                <a:gd name="T1" fmla="*/ 64 h 64"/>
                <a:gd name="T2" fmla="*/ 0 w 64"/>
                <a:gd name="T3" fmla="*/ 32 h 64"/>
                <a:gd name="T4" fmla="*/ 32 w 64"/>
                <a:gd name="T5" fmla="*/ 0 h 64"/>
                <a:gd name="T6" fmla="*/ 64 w 64"/>
                <a:gd name="T7" fmla="*/ 32 h 64"/>
                <a:gd name="T8" fmla="*/ 32 w 64"/>
                <a:gd name="T9" fmla="*/ 64 h 64"/>
                <a:gd name="T10" fmla="*/ 32 w 64"/>
                <a:gd name="T11" fmla="*/ 16 h 64"/>
                <a:gd name="T12" fmla="*/ 16 w 64"/>
                <a:gd name="T13" fmla="*/ 32 h 64"/>
                <a:gd name="T14" fmla="*/ 32 w 64"/>
                <a:gd name="T15" fmla="*/ 49 h 64"/>
                <a:gd name="T16" fmla="*/ 49 w 64"/>
                <a:gd name="T17" fmla="*/ 32 h 64"/>
                <a:gd name="T18" fmla="*/ 32 w 64"/>
                <a:gd name="T19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14" y="64"/>
                    <a:pt x="0" y="50"/>
                    <a:pt x="0" y="32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50" y="0"/>
                    <a:pt x="64" y="15"/>
                    <a:pt x="64" y="32"/>
                  </a:cubicBezTo>
                  <a:cubicBezTo>
                    <a:pt x="64" y="50"/>
                    <a:pt x="50" y="64"/>
                    <a:pt x="32" y="64"/>
                  </a:cubicBezTo>
                  <a:close/>
                  <a:moveTo>
                    <a:pt x="32" y="16"/>
                  </a:moveTo>
                  <a:cubicBezTo>
                    <a:pt x="23" y="16"/>
                    <a:pt x="16" y="23"/>
                    <a:pt x="16" y="32"/>
                  </a:cubicBezTo>
                  <a:cubicBezTo>
                    <a:pt x="16" y="41"/>
                    <a:pt x="23" y="49"/>
                    <a:pt x="32" y="49"/>
                  </a:cubicBezTo>
                  <a:cubicBezTo>
                    <a:pt x="41" y="49"/>
                    <a:pt x="49" y="41"/>
                    <a:pt x="49" y="32"/>
                  </a:cubicBezTo>
                  <a:cubicBezTo>
                    <a:pt x="49" y="23"/>
                    <a:pt x="41" y="16"/>
                    <a:pt x="3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9" name="Freeform 128"/>
            <p:cNvSpPr>
              <a:spLocks/>
            </p:cNvSpPr>
            <p:nvPr/>
          </p:nvSpPr>
          <p:spPr bwMode="auto">
            <a:xfrm>
              <a:off x="7787278" y="3443458"/>
              <a:ext cx="115888" cy="74613"/>
            </a:xfrm>
            <a:custGeom>
              <a:avLst/>
              <a:gdLst>
                <a:gd name="T0" fmla="*/ 5 w 73"/>
                <a:gd name="T1" fmla="*/ 47 h 47"/>
                <a:gd name="T2" fmla="*/ 0 w 73"/>
                <a:gd name="T3" fmla="*/ 40 h 47"/>
                <a:gd name="T4" fmla="*/ 69 w 73"/>
                <a:gd name="T5" fmla="*/ 0 h 47"/>
                <a:gd name="T6" fmla="*/ 73 w 73"/>
                <a:gd name="T7" fmla="*/ 8 h 47"/>
                <a:gd name="T8" fmla="*/ 5 w 73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7">
                  <a:moveTo>
                    <a:pt x="5" y="47"/>
                  </a:moveTo>
                  <a:lnTo>
                    <a:pt x="0" y="40"/>
                  </a:lnTo>
                  <a:lnTo>
                    <a:pt x="69" y="0"/>
                  </a:lnTo>
                  <a:lnTo>
                    <a:pt x="73" y="8"/>
                  </a:lnTo>
                  <a:lnTo>
                    <a:pt x="5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0" name="Freeform 129"/>
            <p:cNvSpPr>
              <a:spLocks noEditPoints="1"/>
            </p:cNvSpPr>
            <p:nvPr/>
          </p:nvSpPr>
          <p:spPr bwMode="auto">
            <a:xfrm>
              <a:off x="7650753" y="3495845"/>
              <a:ext cx="53975" cy="52388"/>
            </a:xfrm>
            <a:custGeom>
              <a:avLst/>
              <a:gdLst>
                <a:gd name="T0" fmla="*/ 32 w 64"/>
                <a:gd name="T1" fmla="*/ 64 h 64"/>
                <a:gd name="T2" fmla="*/ 0 w 64"/>
                <a:gd name="T3" fmla="*/ 32 h 64"/>
                <a:gd name="T4" fmla="*/ 32 w 64"/>
                <a:gd name="T5" fmla="*/ 0 h 64"/>
                <a:gd name="T6" fmla="*/ 64 w 64"/>
                <a:gd name="T7" fmla="*/ 32 h 64"/>
                <a:gd name="T8" fmla="*/ 32 w 64"/>
                <a:gd name="T9" fmla="*/ 64 h 64"/>
                <a:gd name="T10" fmla="*/ 32 w 64"/>
                <a:gd name="T11" fmla="*/ 16 h 64"/>
                <a:gd name="T12" fmla="*/ 16 w 64"/>
                <a:gd name="T13" fmla="*/ 32 h 64"/>
                <a:gd name="T14" fmla="*/ 32 w 64"/>
                <a:gd name="T15" fmla="*/ 49 h 64"/>
                <a:gd name="T16" fmla="*/ 48 w 64"/>
                <a:gd name="T17" fmla="*/ 32 h 64"/>
                <a:gd name="T18" fmla="*/ 32 w 64"/>
                <a:gd name="T19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14" y="64"/>
                    <a:pt x="0" y="50"/>
                    <a:pt x="0" y="32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50" y="0"/>
                    <a:pt x="64" y="15"/>
                    <a:pt x="64" y="32"/>
                  </a:cubicBezTo>
                  <a:cubicBezTo>
                    <a:pt x="64" y="50"/>
                    <a:pt x="50" y="64"/>
                    <a:pt x="32" y="64"/>
                  </a:cubicBezTo>
                  <a:close/>
                  <a:moveTo>
                    <a:pt x="32" y="16"/>
                  </a:moveTo>
                  <a:cubicBezTo>
                    <a:pt x="23" y="16"/>
                    <a:pt x="16" y="23"/>
                    <a:pt x="16" y="32"/>
                  </a:cubicBezTo>
                  <a:cubicBezTo>
                    <a:pt x="16" y="41"/>
                    <a:pt x="23" y="49"/>
                    <a:pt x="32" y="49"/>
                  </a:cubicBezTo>
                  <a:cubicBezTo>
                    <a:pt x="41" y="49"/>
                    <a:pt x="48" y="41"/>
                    <a:pt x="48" y="32"/>
                  </a:cubicBezTo>
                  <a:cubicBezTo>
                    <a:pt x="48" y="23"/>
                    <a:pt x="41" y="16"/>
                    <a:pt x="3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1" name="Freeform 130"/>
            <p:cNvSpPr>
              <a:spLocks/>
            </p:cNvSpPr>
            <p:nvPr/>
          </p:nvSpPr>
          <p:spPr bwMode="auto">
            <a:xfrm>
              <a:off x="7549153" y="3443458"/>
              <a:ext cx="114300" cy="74613"/>
            </a:xfrm>
            <a:custGeom>
              <a:avLst/>
              <a:gdLst>
                <a:gd name="T0" fmla="*/ 68 w 72"/>
                <a:gd name="T1" fmla="*/ 47 h 47"/>
                <a:gd name="T2" fmla="*/ 0 w 72"/>
                <a:gd name="T3" fmla="*/ 8 h 47"/>
                <a:gd name="T4" fmla="*/ 4 w 72"/>
                <a:gd name="T5" fmla="*/ 0 h 47"/>
                <a:gd name="T6" fmla="*/ 72 w 72"/>
                <a:gd name="T7" fmla="*/ 40 h 47"/>
                <a:gd name="T8" fmla="*/ 68 w 72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7">
                  <a:moveTo>
                    <a:pt x="68" y="47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72" y="40"/>
                  </a:lnTo>
                  <a:lnTo>
                    <a:pt x="68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5" name="Группа 2364"/>
          <p:cNvGrpSpPr/>
          <p:nvPr/>
        </p:nvGrpSpPr>
        <p:grpSpPr>
          <a:xfrm>
            <a:off x="7931343" y="1987170"/>
            <a:ext cx="278811" cy="278811"/>
            <a:chOff x="9403353" y="2841795"/>
            <a:chExt cx="358775" cy="358775"/>
          </a:xfrm>
          <a:solidFill>
            <a:schemeClr val="accent1"/>
          </a:solidFill>
        </p:grpSpPr>
        <p:sp>
          <p:nvSpPr>
            <p:cNvPr id="2759" name="Freeform 144"/>
            <p:cNvSpPr>
              <a:spLocks noEditPoints="1"/>
            </p:cNvSpPr>
            <p:nvPr/>
          </p:nvSpPr>
          <p:spPr bwMode="auto">
            <a:xfrm>
              <a:off x="9403353" y="2841795"/>
              <a:ext cx="358775" cy="358775"/>
            </a:xfrm>
            <a:custGeom>
              <a:avLst/>
              <a:gdLst>
                <a:gd name="T0" fmla="*/ 215 w 430"/>
                <a:gd name="T1" fmla="*/ 430 h 430"/>
                <a:gd name="T2" fmla="*/ 0 w 430"/>
                <a:gd name="T3" fmla="*/ 215 h 430"/>
                <a:gd name="T4" fmla="*/ 215 w 430"/>
                <a:gd name="T5" fmla="*/ 0 h 430"/>
                <a:gd name="T6" fmla="*/ 430 w 430"/>
                <a:gd name="T7" fmla="*/ 215 h 430"/>
                <a:gd name="T8" fmla="*/ 215 w 430"/>
                <a:gd name="T9" fmla="*/ 430 h 430"/>
                <a:gd name="T10" fmla="*/ 215 w 430"/>
                <a:gd name="T11" fmla="*/ 15 h 430"/>
                <a:gd name="T12" fmla="*/ 15 w 430"/>
                <a:gd name="T13" fmla="*/ 215 h 430"/>
                <a:gd name="T14" fmla="*/ 215 w 430"/>
                <a:gd name="T15" fmla="*/ 414 h 430"/>
                <a:gd name="T16" fmla="*/ 414 w 430"/>
                <a:gd name="T17" fmla="*/ 215 h 430"/>
                <a:gd name="T18" fmla="*/ 215 w 430"/>
                <a:gd name="T19" fmla="*/ 1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0" h="430">
                  <a:moveTo>
                    <a:pt x="215" y="430"/>
                  </a:moveTo>
                  <a:cubicBezTo>
                    <a:pt x="96" y="430"/>
                    <a:pt x="0" y="333"/>
                    <a:pt x="0" y="215"/>
                  </a:cubicBezTo>
                  <a:cubicBezTo>
                    <a:pt x="0" y="96"/>
                    <a:pt x="96" y="0"/>
                    <a:pt x="215" y="0"/>
                  </a:cubicBezTo>
                  <a:cubicBezTo>
                    <a:pt x="333" y="0"/>
                    <a:pt x="430" y="96"/>
                    <a:pt x="430" y="215"/>
                  </a:cubicBezTo>
                  <a:cubicBezTo>
                    <a:pt x="430" y="333"/>
                    <a:pt x="333" y="430"/>
                    <a:pt x="215" y="430"/>
                  </a:cubicBezTo>
                  <a:close/>
                  <a:moveTo>
                    <a:pt x="215" y="15"/>
                  </a:moveTo>
                  <a:cubicBezTo>
                    <a:pt x="105" y="15"/>
                    <a:pt x="15" y="105"/>
                    <a:pt x="15" y="215"/>
                  </a:cubicBezTo>
                  <a:cubicBezTo>
                    <a:pt x="15" y="325"/>
                    <a:pt x="105" y="414"/>
                    <a:pt x="215" y="414"/>
                  </a:cubicBezTo>
                  <a:cubicBezTo>
                    <a:pt x="325" y="414"/>
                    <a:pt x="414" y="325"/>
                    <a:pt x="414" y="215"/>
                  </a:cubicBezTo>
                  <a:cubicBezTo>
                    <a:pt x="414" y="105"/>
                    <a:pt x="325" y="15"/>
                    <a:pt x="2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0" name="Freeform 145"/>
            <p:cNvSpPr>
              <a:spLocks/>
            </p:cNvSpPr>
            <p:nvPr/>
          </p:nvSpPr>
          <p:spPr bwMode="auto">
            <a:xfrm>
              <a:off x="9431928" y="2870370"/>
              <a:ext cx="150813" cy="150813"/>
            </a:xfrm>
            <a:custGeom>
              <a:avLst/>
              <a:gdLst>
                <a:gd name="T0" fmla="*/ 16 w 181"/>
                <a:gd name="T1" fmla="*/ 181 h 181"/>
                <a:gd name="T2" fmla="*/ 0 w 181"/>
                <a:gd name="T3" fmla="*/ 181 h 181"/>
                <a:gd name="T4" fmla="*/ 181 w 181"/>
                <a:gd name="T5" fmla="*/ 0 h 181"/>
                <a:gd name="T6" fmla="*/ 181 w 181"/>
                <a:gd name="T7" fmla="*/ 16 h 181"/>
                <a:gd name="T8" fmla="*/ 16 w 181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1">
                  <a:moveTo>
                    <a:pt x="16" y="181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0" y="81"/>
                    <a:pt x="81" y="0"/>
                    <a:pt x="181" y="0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90" y="16"/>
                    <a:pt x="16" y="90"/>
                    <a:pt x="16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1" name="Freeform 146"/>
            <p:cNvSpPr>
              <a:spLocks/>
            </p:cNvSpPr>
            <p:nvPr/>
          </p:nvSpPr>
          <p:spPr bwMode="auto">
            <a:xfrm>
              <a:off x="9582740" y="3021183"/>
              <a:ext cx="149225" cy="150813"/>
            </a:xfrm>
            <a:custGeom>
              <a:avLst/>
              <a:gdLst>
                <a:gd name="T0" fmla="*/ 0 w 180"/>
                <a:gd name="T1" fmla="*/ 180 h 180"/>
                <a:gd name="T2" fmla="*/ 0 w 180"/>
                <a:gd name="T3" fmla="*/ 165 h 180"/>
                <a:gd name="T4" fmla="*/ 165 w 180"/>
                <a:gd name="T5" fmla="*/ 0 h 180"/>
                <a:gd name="T6" fmla="*/ 180 w 180"/>
                <a:gd name="T7" fmla="*/ 0 h 180"/>
                <a:gd name="T8" fmla="*/ 0 w 180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80">
                  <a:moveTo>
                    <a:pt x="0" y="180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91" y="165"/>
                    <a:pt x="165" y="91"/>
                    <a:pt x="165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99"/>
                    <a:pt x="99" y="180"/>
                    <a:pt x="0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2" name="Freeform 147"/>
            <p:cNvSpPr>
              <a:spLocks/>
            </p:cNvSpPr>
            <p:nvPr/>
          </p:nvSpPr>
          <p:spPr bwMode="auto">
            <a:xfrm>
              <a:off x="9460503" y="2898945"/>
              <a:ext cx="122238" cy="122238"/>
            </a:xfrm>
            <a:custGeom>
              <a:avLst/>
              <a:gdLst>
                <a:gd name="T0" fmla="*/ 15 w 146"/>
                <a:gd name="T1" fmla="*/ 146 h 146"/>
                <a:gd name="T2" fmla="*/ 0 w 146"/>
                <a:gd name="T3" fmla="*/ 146 h 146"/>
                <a:gd name="T4" fmla="*/ 146 w 146"/>
                <a:gd name="T5" fmla="*/ 0 h 146"/>
                <a:gd name="T6" fmla="*/ 146 w 146"/>
                <a:gd name="T7" fmla="*/ 15 h 146"/>
                <a:gd name="T8" fmla="*/ 15 w 146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46">
                  <a:moveTo>
                    <a:pt x="15" y="146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0" y="65"/>
                    <a:pt x="65" y="0"/>
                    <a:pt x="146" y="0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74" y="15"/>
                    <a:pt x="15" y="74"/>
                    <a:pt x="15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3" name="Freeform 148"/>
            <p:cNvSpPr>
              <a:spLocks/>
            </p:cNvSpPr>
            <p:nvPr/>
          </p:nvSpPr>
          <p:spPr bwMode="auto">
            <a:xfrm>
              <a:off x="9582740" y="3021183"/>
              <a:ext cx="120650" cy="122238"/>
            </a:xfrm>
            <a:custGeom>
              <a:avLst/>
              <a:gdLst>
                <a:gd name="T0" fmla="*/ 0 w 146"/>
                <a:gd name="T1" fmla="*/ 146 h 146"/>
                <a:gd name="T2" fmla="*/ 0 w 146"/>
                <a:gd name="T3" fmla="*/ 130 h 146"/>
                <a:gd name="T4" fmla="*/ 130 w 146"/>
                <a:gd name="T5" fmla="*/ 0 h 146"/>
                <a:gd name="T6" fmla="*/ 146 w 146"/>
                <a:gd name="T7" fmla="*/ 0 h 146"/>
                <a:gd name="T8" fmla="*/ 0 w 146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46">
                  <a:moveTo>
                    <a:pt x="0" y="146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72" y="130"/>
                    <a:pt x="130" y="72"/>
                    <a:pt x="13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80"/>
                    <a:pt x="80" y="146"/>
                    <a:pt x="0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4" name="Freeform 149"/>
            <p:cNvSpPr>
              <a:spLocks/>
            </p:cNvSpPr>
            <p:nvPr/>
          </p:nvSpPr>
          <p:spPr bwMode="auto">
            <a:xfrm>
              <a:off x="9489078" y="2927520"/>
              <a:ext cx="93663" cy="93663"/>
            </a:xfrm>
            <a:custGeom>
              <a:avLst/>
              <a:gdLst>
                <a:gd name="T0" fmla="*/ 16 w 112"/>
                <a:gd name="T1" fmla="*/ 112 h 112"/>
                <a:gd name="T2" fmla="*/ 0 w 112"/>
                <a:gd name="T3" fmla="*/ 112 h 112"/>
                <a:gd name="T4" fmla="*/ 112 w 112"/>
                <a:gd name="T5" fmla="*/ 0 h 112"/>
                <a:gd name="T6" fmla="*/ 112 w 112"/>
                <a:gd name="T7" fmla="*/ 16 h 112"/>
                <a:gd name="T8" fmla="*/ 16 w 11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2">
                  <a:moveTo>
                    <a:pt x="16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59" y="16"/>
                    <a:pt x="16" y="59"/>
                    <a:pt x="16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5" name="Freeform 150"/>
            <p:cNvSpPr>
              <a:spLocks/>
            </p:cNvSpPr>
            <p:nvPr/>
          </p:nvSpPr>
          <p:spPr bwMode="auto">
            <a:xfrm>
              <a:off x="9582740" y="3021183"/>
              <a:ext cx="92075" cy="92075"/>
            </a:xfrm>
            <a:custGeom>
              <a:avLst/>
              <a:gdLst>
                <a:gd name="T0" fmla="*/ 0 w 111"/>
                <a:gd name="T1" fmla="*/ 111 h 111"/>
                <a:gd name="T2" fmla="*/ 0 w 111"/>
                <a:gd name="T3" fmla="*/ 96 h 111"/>
                <a:gd name="T4" fmla="*/ 96 w 111"/>
                <a:gd name="T5" fmla="*/ 0 h 111"/>
                <a:gd name="T6" fmla="*/ 111 w 111"/>
                <a:gd name="T7" fmla="*/ 0 h 111"/>
                <a:gd name="T8" fmla="*/ 0 w 111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1">
                  <a:moveTo>
                    <a:pt x="0" y="111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53" y="96"/>
                    <a:pt x="96" y="53"/>
                    <a:pt x="9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61"/>
                    <a:pt x="61" y="111"/>
                    <a:pt x="0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6" name="Freeform 151"/>
            <p:cNvSpPr>
              <a:spLocks noEditPoints="1"/>
            </p:cNvSpPr>
            <p:nvPr/>
          </p:nvSpPr>
          <p:spPr bwMode="auto">
            <a:xfrm>
              <a:off x="9517653" y="2957683"/>
              <a:ext cx="128588" cy="127000"/>
            </a:xfrm>
            <a:custGeom>
              <a:avLst/>
              <a:gdLst>
                <a:gd name="T0" fmla="*/ 77 w 154"/>
                <a:gd name="T1" fmla="*/ 154 h 154"/>
                <a:gd name="T2" fmla="*/ 0 w 154"/>
                <a:gd name="T3" fmla="*/ 77 h 154"/>
                <a:gd name="T4" fmla="*/ 77 w 154"/>
                <a:gd name="T5" fmla="*/ 0 h 154"/>
                <a:gd name="T6" fmla="*/ 154 w 154"/>
                <a:gd name="T7" fmla="*/ 77 h 154"/>
                <a:gd name="T8" fmla="*/ 77 w 154"/>
                <a:gd name="T9" fmla="*/ 154 h 154"/>
                <a:gd name="T10" fmla="*/ 77 w 154"/>
                <a:gd name="T11" fmla="*/ 15 h 154"/>
                <a:gd name="T12" fmla="*/ 15 w 154"/>
                <a:gd name="T13" fmla="*/ 77 h 154"/>
                <a:gd name="T14" fmla="*/ 77 w 154"/>
                <a:gd name="T15" fmla="*/ 138 h 154"/>
                <a:gd name="T16" fmla="*/ 138 w 154"/>
                <a:gd name="T17" fmla="*/ 77 h 154"/>
                <a:gd name="T18" fmla="*/ 77 w 154"/>
                <a:gd name="T19" fmla="*/ 1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4">
                  <a:moveTo>
                    <a:pt x="77" y="154"/>
                  </a:moveTo>
                  <a:cubicBezTo>
                    <a:pt x="34" y="154"/>
                    <a:pt x="0" y="119"/>
                    <a:pt x="0" y="77"/>
                  </a:cubicBezTo>
                  <a:cubicBezTo>
                    <a:pt x="0" y="34"/>
                    <a:pt x="34" y="0"/>
                    <a:pt x="77" y="0"/>
                  </a:cubicBezTo>
                  <a:cubicBezTo>
                    <a:pt x="119" y="0"/>
                    <a:pt x="154" y="34"/>
                    <a:pt x="154" y="77"/>
                  </a:cubicBezTo>
                  <a:cubicBezTo>
                    <a:pt x="154" y="119"/>
                    <a:pt x="119" y="154"/>
                    <a:pt x="77" y="154"/>
                  </a:cubicBezTo>
                  <a:close/>
                  <a:moveTo>
                    <a:pt x="77" y="15"/>
                  </a:moveTo>
                  <a:cubicBezTo>
                    <a:pt x="43" y="15"/>
                    <a:pt x="15" y="43"/>
                    <a:pt x="15" y="77"/>
                  </a:cubicBezTo>
                  <a:cubicBezTo>
                    <a:pt x="15" y="110"/>
                    <a:pt x="43" y="138"/>
                    <a:pt x="77" y="138"/>
                  </a:cubicBezTo>
                  <a:cubicBezTo>
                    <a:pt x="111" y="138"/>
                    <a:pt x="138" y="110"/>
                    <a:pt x="138" y="77"/>
                  </a:cubicBezTo>
                  <a:cubicBezTo>
                    <a:pt x="138" y="43"/>
                    <a:pt x="111" y="15"/>
                    <a:pt x="7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7" name="Rectangle 152"/>
            <p:cNvSpPr>
              <a:spLocks noChangeArrowheads="1"/>
            </p:cNvSpPr>
            <p:nvPr/>
          </p:nvSpPr>
          <p:spPr bwMode="auto">
            <a:xfrm>
              <a:off x="9574803" y="30148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8" name="Freeform 153"/>
            <p:cNvSpPr>
              <a:spLocks/>
            </p:cNvSpPr>
            <p:nvPr/>
          </p:nvSpPr>
          <p:spPr bwMode="auto">
            <a:xfrm>
              <a:off x="9525590" y="3091033"/>
              <a:ext cx="23813" cy="25400"/>
            </a:xfrm>
            <a:custGeom>
              <a:avLst/>
              <a:gdLst>
                <a:gd name="T0" fmla="*/ 5 w 15"/>
                <a:gd name="T1" fmla="*/ 16 h 16"/>
                <a:gd name="T2" fmla="*/ 0 w 15"/>
                <a:gd name="T3" fmla="*/ 11 h 16"/>
                <a:gd name="T4" fmla="*/ 10 w 15"/>
                <a:gd name="T5" fmla="*/ 0 h 16"/>
                <a:gd name="T6" fmla="*/ 15 w 15"/>
                <a:gd name="T7" fmla="*/ 6 h 16"/>
                <a:gd name="T8" fmla="*/ 5 w 1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lnTo>
                    <a:pt x="0" y="11"/>
                  </a:lnTo>
                  <a:lnTo>
                    <a:pt x="10" y="0"/>
                  </a:lnTo>
                  <a:lnTo>
                    <a:pt x="15" y="6"/>
                  </a:lnTo>
                  <a:lnTo>
                    <a:pt x="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9" name="Freeform 154"/>
            <p:cNvSpPr>
              <a:spLocks noEditPoints="1"/>
            </p:cNvSpPr>
            <p:nvPr/>
          </p:nvSpPr>
          <p:spPr bwMode="auto">
            <a:xfrm>
              <a:off x="9485903" y="3092620"/>
              <a:ext cx="61913" cy="63500"/>
            </a:xfrm>
            <a:custGeom>
              <a:avLst/>
              <a:gdLst>
                <a:gd name="T0" fmla="*/ 18 w 39"/>
                <a:gd name="T1" fmla="*/ 40 h 40"/>
                <a:gd name="T2" fmla="*/ 0 w 39"/>
                <a:gd name="T3" fmla="*/ 21 h 40"/>
                <a:gd name="T4" fmla="*/ 21 w 39"/>
                <a:gd name="T5" fmla="*/ 0 h 40"/>
                <a:gd name="T6" fmla="*/ 39 w 39"/>
                <a:gd name="T7" fmla="*/ 19 h 40"/>
                <a:gd name="T8" fmla="*/ 18 w 39"/>
                <a:gd name="T9" fmla="*/ 40 h 40"/>
                <a:gd name="T10" fmla="*/ 11 w 39"/>
                <a:gd name="T11" fmla="*/ 21 h 40"/>
                <a:gd name="T12" fmla="*/ 18 w 39"/>
                <a:gd name="T13" fmla="*/ 29 h 40"/>
                <a:gd name="T14" fmla="*/ 28 w 39"/>
                <a:gd name="T15" fmla="*/ 19 h 40"/>
                <a:gd name="T16" fmla="*/ 21 w 39"/>
                <a:gd name="T17" fmla="*/ 12 h 40"/>
                <a:gd name="T18" fmla="*/ 11 w 39"/>
                <a:gd name="T19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18" y="40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39" y="19"/>
                  </a:lnTo>
                  <a:lnTo>
                    <a:pt x="18" y="40"/>
                  </a:lnTo>
                  <a:close/>
                  <a:moveTo>
                    <a:pt x="11" y="21"/>
                  </a:moveTo>
                  <a:lnTo>
                    <a:pt x="18" y="29"/>
                  </a:lnTo>
                  <a:lnTo>
                    <a:pt x="28" y="19"/>
                  </a:lnTo>
                  <a:lnTo>
                    <a:pt x="21" y="12"/>
                  </a:lnTo>
                  <a:lnTo>
                    <a:pt x="1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0" name="Freeform 155"/>
            <p:cNvSpPr>
              <a:spLocks noEditPoints="1"/>
            </p:cNvSpPr>
            <p:nvPr/>
          </p:nvSpPr>
          <p:spPr bwMode="auto">
            <a:xfrm>
              <a:off x="9485903" y="3092620"/>
              <a:ext cx="61913" cy="63500"/>
            </a:xfrm>
            <a:custGeom>
              <a:avLst/>
              <a:gdLst>
                <a:gd name="T0" fmla="*/ 18 w 39"/>
                <a:gd name="T1" fmla="*/ 40 h 40"/>
                <a:gd name="T2" fmla="*/ 0 w 39"/>
                <a:gd name="T3" fmla="*/ 21 h 40"/>
                <a:gd name="T4" fmla="*/ 21 w 39"/>
                <a:gd name="T5" fmla="*/ 0 h 40"/>
                <a:gd name="T6" fmla="*/ 39 w 39"/>
                <a:gd name="T7" fmla="*/ 19 h 40"/>
                <a:gd name="T8" fmla="*/ 18 w 39"/>
                <a:gd name="T9" fmla="*/ 40 h 40"/>
                <a:gd name="T10" fmla="*/ 11 w 39"/>
                <a:gd name="T11" fmla="*/ 21 h 40"/>
                <a:gd name="T12" fmla="*/ 18 w 39"/>
                <a:gd name="T13" fmla="*/ 29 h 40"/>
                <a:gd name="T14" fmla="*/ 28 w 39"/>
                <a:gd name="T15" fmla="*/ 19 h 40"/>
                <a:gd name="T16" fmla="*/ 21 w 39"/>
                <a:gd name="T17" fmla="*/ 12 h 40"/>
                <a:gd name="T18" fmla="*/ 11 w 39"/>
                <a:gd name="T19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0">
                  <a:moveTo>
                    <a:pt x="18" y="40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39" y="19"/>
                  </a:lnTo>
                  <a:lnTo>
                    <a:pt x="18" y="40"/>
                  </a:lnTo>
                  <a:close/>
                  <a:moveTo>
                    <a:pt x="11" y="21"/>
                  </a:moveTo>
                  <a:lnTo>
                    <a:pt x="18" y="29"/>
                  </a:lnTo>
                  <a:lnTo>
                    <a:pt x="28" y="19"/>
                  </a:lnTo>
                  <a:lnTo>
                    <a:pt x="21" y="12"/>
                  </a:lnTo>
                  <a:lnTo>
                    <a:pt x="1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1" name="Freeform 156"/>
            <p:cNvSpPr>
              <a:spLocks/>
            </p:cNvSpPr>
            <p:nvPr/>
          </p:nvSpPr>
          <p:spPr bwMode="auto">
            <a:xfrm>
              <a:off x="9409703" y="3132308"/>
              <a:ext cx="100013" cy="50800"/>
            </a:xfrm>
            <a:custGeom>
              <a:avLst/>
              <a:gdLst>
                <a:gd name="T0" fmla="*/ 36 w 63"/>
                <a:gd name="T1" fmla="*/ 32 h 32"/>
                <a:gd name="T2" fmla="*/ 0 w 63"/>
                <a:gd name="T3" fmla="*/ 32 h 32"/>
                <a:gd name="T4" fmla="*/ 0 w 63"/>
                <a:gd name="T5" fmla="*/ 24 h 32"/>
                <a:gd name="T6" fmla="*/ 33 w 63"/>
                <a:gd name="T7" fmla="*/ 24 h 32"/>
                <a:gd name="T8" fmla="*/ 57 w 63"/>
                <a:gd name="T9" fmla="*/ 0 h 32"/>
                <a:gd name="T10" fmla="*/ 63 w 63"/>
                <a:gd name="T11" fmla="*/ 6 h 32"/>
                <a:gd name="T12" fmla="*/ 36 w 6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32">
                  <a:moveTo>
                    <a:pt x="36" y="32"/>
                  </a:moveTo>
                  <a:lnTo>
                    <a:pt x="0" y="32"/>
                  </a:lnTo>
                  <a:lnTo>
                    <a:pt x="0" y="24"/>
                  </a:lnTo>
                  <a:lnTo>
                    <a:pt x="33" y="24"/>
                  </a:lnTo>
                  <a:lnTo>
                    <a:pt x="57" y="0"/>
                  </a:lnTo>
                  <a:lnTo>
                    <a:pt x="63" y="6"/>
                  </a:lnTo>
                  <a:lnTo>
                    <a:pt x="36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6" name="Группа 2365"/>
          <p:cNvGrpSpPr/>
          <p:nvPr/>
        </p:nvGrpSpPr>
        <p:grpSpPr>
          <a:xfrm>
            <a:off x="6476838" y="1983469"/>
            <a:ext cx="301017" cy="286213"/>
            <a:chOff x="7531690" y="2837033"/>
            <a:chExt cx="387350" cy="368300"/>
          </a:xfrm>
          <a:solidFill>
            <a:schemeClr val="accent1"/>
          </a:solidFill>
        </p:grpSpPr>
        <p:sp>
          <p:nvSpPr>
            <p:cNvPr id="2746" name="Freeform 167"/>
            <p:cNvSpPr>
              <a:spLocks/>
            </p:cNvSpPr>
            <p:nvPr/>
          </p:nvSpPr>
          <p:spPr bwMode="auto">
            <a:xfrm>
              <a:off x="7531690" y="2837033"/>
              <a:ext cx="387350" cy="238125"/>
            </a:xfrm>
            <a:custGeom>
              <a:avLst/>
              <a:gdLst>
                <a:gd name="T0" fmla="*/ 374 w 465"/>
                <a:gd name="T1" fmla="*/ 286 h 286"/>
                <a:gd name="T2" fmla="*/ 317 w 465"/>
                <a:gd name="T3" fmla="*/ 286 h 286"/>
                <a:gd name="T4" fmla="*/ 317 w 465"/>
                <a:gd name="T5" fmla="*/ 270 h 286"/>
                <a:gd name="T6" fmla="*/ 374 w 465"/>
                <a:gd name="T7" fmla="*/ 270 h 286"/>
                <a:gd name="T8" fmla="*/ 449 w 465"/>
                <a:gd name="T9" fmla="*/ 194 h 286"/>
                <a:gd name="T10" fmla="*/ 374 w 465"/>
                <a:gd name="T11" fmla="*/ 119 h 286"/>
                <a:gd name="T12" fmla="*/ 365 w 465"/>
                <a:gd name="T13" fmla="*/ 119 h 286"/>
                <a:gd name="T14" fmla="*/ 358 w 465"/>
                <a:gd name="T15" fmla="*/ 120 h 286"/>
                <a:gd name="T16" fmla="*/ 356 w 465"/>
                <a:gd name="T17" fmla="*/ 113 h 286"/>
                <a:gd name="T18" fmla="*/ 233 w 465"/>
                <a:gd name="T19" fmla="*/ 16 h 286"/>
                <a:gd name="T20" fmla="*/ 109 w 465"/>
                <a:gd name="T21" fmla="*/ 113 h 286"/>
                <a:gd name="T22" fmla="*/ 107 w 465"/>
                <a:gd name="T23" fmla="*/ 120 h 286"/>
                <a:gd name="T24" fmla="*/ 100 w 465"/>
                <a:gd name="T25" fmla="*/ 119 h 286"/>
                <a:gd name="T26" fmla="*/ 92 w 465"/>
                <a:gd name="T27" fmla="*/ 119 h 286"/>
                <a:gd name="T28" fmla="*/ 16 w 465"/>
                <a:gd name="T29" fmla="*/ 194 h 286"/>
                <a:gd name="T30" fmla="*/ 92 w 465"/>
                <a:gd name="T31" fmla="*/ 270 h 286"/>
                <a:gd name="T32" fmla="*/ 148 w 465"/>
                <a:gd name="T33" fmla="*/ 270 h 286"/>
                <a:gd name="T34" fmla="*/ 148 w 465"/>
                <a:gd name="T35" fmla="*/ 286 h 286"/>
                <a:gd name="T36" fmla="*/ 92 w 465"/>
                <a:gd name="T37" fmla="*/ 286 h 286"/>
                <a:gd name="T38" fmla="*/ 0 w 465"/>
                <a:gd name="T39" fmla="*/ 194 h 286"/>
                <a:gd name="T40" fmla="*/ 92 w 465"/>
                <a:gd name="T41" fmla="*/ 103 h 286"/>
                <a:gd name="T42" fmla="*/ 96 w 465"/>
                <a:gd name="T43" fmla="*/ 103 h 286"/>
                <a:gd name="T44" fmla="*/ 233 w 465"/>
                <a:gd name="T45" fmla="*/ 0 h 286"/>
                <a:gd name="T46" fmla="*/ 369 w 465"/>
                <a:gd name="T47" fmla="*/ 103 h 286"/>
                <a:gd name="T48" fmla="*/ 374 w 465"/>
                <a:gd name="T49" fmla="*/ 103 h 286"/>
                <a:gd name="T50" fmla="*/ 465 w 465"/>
                <a:gd name="T51" fmla="*/ 194 h 286"/>
                <a:gd name="T52" fmla="*/ 374 w 465"/>
                <a:gd name="T53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5" h="286">
                  <a:moveTo>
                    <a:pt x="374" y="286"/>
                  </a:moveTo>
                  <a:cubicBezTo>
                    <a:pt x="317" y="286"/>
                    <a:pt x="317" y="286"/>
                    <a:pt x="317" y="286"/>
                  </a:cubicBezTo>
                  <a:cubicBezTo>
                    <a:pt x="317" y="270"/>
                    <a:pt x="317" y="270"/>
                    <a:pt x="317" y="270"/>
                  </a:cubicBezTo>
                  <a:cubicBezTo>
                    <a:pt x="374" y="270"/>
                    <a:pt x="374" y="270"/>
                    <a:pt x="374" y="270"/>
                  </a:cubicBezTo>
                  <a:cubicBezTo>
                    <a:pt x="415" y="270"/>
                    <a:pt x="449" y="236"/>
                    <a:pt x="449" y="194"/>
                  </a:cubicBezTo>
                  <a:cubicBezTo>
                    <a:pt x="449" y="152"/>
                    <a:pt x="415" y="119"/>
                    <a:pt x="374" y="119"/>
                  </a:cubicBezTo>
                  <a:cubicBezTo>
                    <a:pt x="371" y="119"/>
                    <a:pt x="368" y="119"/>
                    <a:pt x="365" y="119"/>
                  </a:cubicBezTo>
                  <a:cubicBezTo>
                    <a:pt x="358" y="120"/>
                    <a:pt x="358" y="120"/>
                    <a:pt x="358" y="120"/>
                  </a:cubicBezTo>
                  <a:cubicBezTo>
                    <a:pt x="356" y="113"/>
                    <a:pt x="356" y="113"/>
                    <a:pt x="356" y="113"/>
                  </a:cubicBezTo>
                  <a:cubicBezTo>
                    <a:pt x="342" y="56"/>
                    <a:pt x="292" y="16"/>
                    <a:pt x="233" y="16"/>
                  </a:cubicBezTo>
                  <a:cubicBezTo>
                    <a:pt x="174" y="16"/>
                    <a:pt x="123" y="56"/>
                    <a:pt x="109" y="113"/>
                  </a:cubicBezTo>
                  <a:cubicBezTo>
                    <a:pt x="107" y="120"/>
                    <a:pt x="107" y="120"/>
                    <a:pt x="107" y="120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7" y="119"/>
                    <a:pt x="94" y="119"/>
                    <a:pt x="92" y="119"/>
                  </a:cubicBezTo>
                  <a:cubicBezTo>
                    <a:pt x="50" y="119"/>
                    <a:pt x="16" y="152"/>
                    <a:pt x="16" y="194"/>
                  </a:cubicBezTo>
                  <a:cubicBezTo>
                    <a:pt x="16" y="236"/>
                    <a:pt x="50" y="270"/>
                    <a:pt x="92" y="270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8" y="286"/>
                    <a:pt x="148" y="286"/>
                    <a:pt x="148" y="286"/>
                  </a:cubicBezTo>
                  <a:cubicBezTo>
                    <a:pt x="92" y="286"/>
                    <a:pt x="92" y="286"/>
                    <a:pt x="92" y="286"/>
                  </a:cubicBezTo>
                  <a:cubicBezTo>
                    <a:pt x="41" y="286"/>
                    <a:pt x="0" y="245"/>
                    <a:pt x="0" y="194"/>
                  </a:cubicBezTo>
                  <a:cubicBezTo>
                    <a:pt x="0" y="144"/>
                    <a:pt x="41" y="103"/>
                    <a:pt x="92" y="103"/>
                  </a:cubicBezTo>
                  <a:cubicBezTo>
                    <a:pt x="93" y="103"/>
                    <a:pt x="94" y="103"/>
                    <a:pt x="96" y="103"/>
                  </a:cubicBezTo>
                  <a:cubicBezTo>
                    <a:pt x="113" y="42"/>
                    <a:pt x="169" y="0"/>
                    <a:pt x="233" y="0"/>
                  </a:cubicBezTo>
                  <a:cubicBezTo>
                    <a:pt x="297" y="0"/>
                    <a:pt x="352" y="42"/>
                    <a:pt x="369" y="103"/>
                  </a:cubicBezTo>
                  <a:cubicBezTo>
                    <a:pt x="371" y="103"/>
                    <a:pt x="372" y="103"/>
                    <a:pt x="374" y="103"/>
                  </a:cubicBezTo>
                  <a:cubicBezTo>
                    <a:pt x="424" y="103"/>
                    <a:pt x="465" y="144"/>
                    <a:pt x="465" y="194"/>
                  </a:cubicBezTo>
                  <a:cubicBezTo>
                    <a:pt x="465" y="245"/>
                    <a:pt x="424" y="286"/>
                    <a:pt x="374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7" name="Freeform 168"/>
            <p:cNvSpPr>
              <a:spLocks/>
            </p:cNvSpPr>
            <p:nvPr/>
          </p:nvSpPr>
          <p:spPr bwMode="auto">
            <a:xfrm>
              <a:off x="7644403" y="2871958"/>
              <a:ext cx="82550" cy="68263"/>
            </a:xfrm>
            <a:custGeom>
              <a:avLst/>
              <a:gdLst>
                <a:gd name="T0" fmla="*/ 15 w 99"/>
                <a:gd name="T1" fmla="*/ 81 h 81"/>
                <a:gd name="T2" fmla="*/ 0 w 99"/>
                <a:gd name="T3" fmla="*/ 77 h 81"/>
                <a:gd name="T4" fmla="*/ 99 w 99"/>
                <a:gd name="T5" fmla="*/ 0 h 81"/>
                <a:gd name="T6" fmla="*/ 99 w 99"/>
                <a:gd name="T7" fmla="*/ 15 h 81"/>
                <a:gd name="T8" fmla="*/ 15 w 99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1">
                  <a:moveTo>
                    <a:pt x="15" y="81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11" y="32"/>
                    <a:pt x="52" y="0"/>
                    <a:pt x="99" y="0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59" y="15"/>
                    <a:pt x="25" y="42"/>
                    <a:pt x="15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8" name="Rectangle 169"/>
            <p:cNvSpPr>
              <a:spLocks noChangeArrowheads="1"/>
            </p:cNvSpPr>
            <p:nvPr/>
          </p:nvSpPr>
          <p:spPr bwMode="auto">
            <a:xfrm>
              <a:off x="7719015" y="2991020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9" name="Rectangle 170"/>
            <p:cNvSpPr>
              <a:spLocks noChangeArrowheads="1"/>
            </p:cNvSpPr>
            <p:nvPr/>
          </p:nvSpPr>
          <p:spPr bwMode="auto">
            <a:xfrm>
              <a:off x="7619003" y="31624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0" name="Rectangle 171"/>
            <p:cNvSpPr>
              <a:spLocks noChangeArrowheads="1"/>
            </p:cNvSpPr>
            <p:nvPr/>
          </p:nvSpPr>
          <p:spPr bwMode="auto">
            <a:xfrm>
              <a:off x="7819028" y="31624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1" name="Freeform 172"/>
            <p:cNvSpPr>
              <a:spLocks noEditPoints="1"/>
            </p:cNvSpPr>
            <p:nvPr/>
          </p:nvSpPr>
          <p:spPr bwMode="auto">
            <a:xfrm>
              <a:off x="7690440" y="2960858"/>
              <a:ext cx="71438" cy="71438"/>
            </a:xfrm>
            <a:custGeom>
              <a:avLst/>
              <a:gdLst>
                <a:gd name="T0" fmla="*/ 43 w 85"/>
                <a:gd name="T1" fmla="*/ 85 h 85"/>
                <a:gd name="T2" fmla="*/ 0 w 85"/>
                <a:gd name="T3" fmla="*/ 42 h 85"/>
                <a:gd name="T4" fmla="*/ 43 w 85"/>
                <a:gd name="T5" fmla="*/ 0 h 85"/>
                <a:gd name="T6" fmla="*/ 85 w 85"/>
                <a:gd name="T7" fmla="*/ 42 h 85"/>
                <a:gd name="T8" fmla="*/ 43 w 85"/>
                <a:gd name="T9" fmla="*/ 85 h 85"/>
                <a:gd name="T10" fmla="*/ 43 w 85"/>
                <a:gd name="T11" fmla="*/ 16 h 85"/>
                <a:gd name="T12" fmla="*/ 16 w 85"/>
                <a:gd name="T13" fmla="*/ 42 h 85"/>
                <a:gd name="T14" fmla="*/ 43 w 85"/>
                <a:gd name="T15" fmla="*/ 69 h 85"/>
                <a:gd name="T16" fmla="*/ 69 w 85"/>
                <a:gd name="T17" fmla="*/ 42 h 85"/>
                <a:gd name="T18" fmla="*/ 43 w 85"/>
                <a:gd name="T19" fmla="*/ 1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5">
                  <a:moveTo>
                    <a:pt x="43" y="85"/>
                  </a:moveTo>
                  <a:cubicBezTo>
                    <a:pt x="19" y="85"/>
                    <a:pt x="0" y="66"/>
                    <a:pt x="0" y="42"/>
                  </a:cubicBezTo>
                  <a:cubicBezTo>
                    <a:pt x="0" y="19"/>
                    <a:pt x="19" y="0"/>
                    <a:pt x="43" y="0"/>
                  </a:cubicBezTo>
                  <a:cubicBezTo>
                    <a:pt x="66" y="0"/>
                    <a:pt x="85" y="19"/>
                    <a:pt x="85" y="42"/>
                  </a:cubicBezTo>
                  <a:cubicBezTo>
                    <a:pt x="85" y="66"/>
                    <a:pt x="66" y="85"/>
                    <a:pt x="43" y="85"/>
                  </a:cubicBezTo>
                  <a:close/>
                  <a:moveTo>
                    <a:pt x="43" y="16"/>
                  </a:moveTo>
                  <a:cubicBezTo>
                    <a:pt x="28" y="16"/>
                    <a:pt x="16" y="28"/>
                    <a:pt x="16" y="42"/>
                  </a:cubicBezTo>
                  <a:cubicBezTo>
                    <a:pt x="16" y="57"/>
                    <a:pt x="28" y="69"/>
                    <a:pt x="43" y="69"/>
                  </a:cubicBezTo>
                  <a:cubicBezTo>
                    <a:pt x="57" y="69"/>
                    <a:pt x="69" y="57"/>
                    <a:pt x="69" y="42"/>
                  </a:cubicBezTo>
                  <a:cubicBezTo>
                    <a:pt x="69" y="28"/>
                    <a:pt x="57" y="16"/>
                    <a:pt x="4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2" name="Freeform 173"/>
            <p:cNvSpPr>
              <a:spLocks noEditPoints="1"/>
            </p:cNvSpPr>
            <p:nvPr/>
          </p:nvSpPr>
          <p:spPr bwMode="auto">
            <a:xfrm>
              <a:off x="7592015" y="3133895"/>
              <a:ext cx="69850" cy="71438"/>
            </a:xfrm>
            <a:custGeom>
              <a:avLst/>
              <a:gdLst>
                <a:gd name="T0" fmla="*/ 42 w 84"/>
                <a:gd name="T1" fmla="*/ 85 h 85"/>
                <a:gd name="T2" fmla="*/ 0 w 84"/>
                <a:gd name="T3" fmla="*/ 43 h 85"/>
                <a:gd name="T4" fmla="*/ 42 w 84"/>
                <a:gd name="T5" fmla="*/ 0 h 85"/>
                <a:gd name="T6" fmla="*/ 84 w 84"/>
                <a:gd name="T7" fmla="*/ 43 h 85"/>
                <a:gd name="T8" fmla="*/ 42 w 84"/>
                <a:gd name="T9" fmla="*/ 85 h 85"/>
                <a:gd name="T10" fmla="*/ 42 w 84"/>
                <a:gd name="T11" fmla="*/ 16 h 85"/>
                <a:gd name="T12" fmla="*/ 15 w 84"/>
                <a:gd name="T13" fmla="*/ 43 h 85"/>
                <a:gd name="T14" fmla="*/ 42 w 84"/>
                <a:gd name="T15" fmla="*/ 69 h 85"/>
                <a:gd name="T16" fmla="*/ 69 w 84"/>
                <a:gd name="T17" fmla="*/ 43 h 85"/>
                <a:gd name="T18" fmla="*/ 42 w 84"/>
                <a:gd name="T19" fmla="*/ 1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5">
                  <a:moveTo>
                    <a:pt x="42" y="85"/>
                  </a:moveTo>
                  <a:cubicBezTo>
                    <a:pt x="19" y="85"/>
                    <a:pt x="0" y="66"/>
                    <a:pt x="0" y="43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65" y="0"/>
                    <a:pt x="84" y="19"/>
                    <a:pt x="84" y="43"/>
                  </a:cubicBezTo>
                  <a:cubicBezTo>
                    <a:pt x="84" y="66"/>
                    <a:pt x="65" y="85"/>
                    <a:pt x="42" y="85"/>
                  </a:cubicBezTo>
                  <a:close/>
                  <a:moveTo>
                    <a:pt x="42" y="16"/>
                  </a:moveTo>
                  <a:cubicBezTo>
                    <a:pt x="27" y="16"/>
                    <a:pt x="15" y="28"/>
                    <a:pt x="15" y="43"/>
                  </a:cubicBezTo>
                  <a:cubicBezTo>
                    <a:pt x="15" y="57"/>
                    <a:pt x="27" y="69"/>
                    <a:pt x="42" y="69"/>
                  </a:cubicBezTo>
                  <a:cubicBezTo>
                    <a:pt x="57" y="69"/>
                    <a:pt x="69" y="57"/>
                    <a:pt x="69" y="43"/>
                  </a:cubicBezTo>
                  <a:cubicBezTo>
                    <a:pt x="69" y="28"/>
                    <a:pt x="57" y="16"/>
                    <a:pt x="4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3" name="Freeform 174"/>
            <p:cNvSpPr>
              <a:spLocks noEditPoints="1"/>
            </p:cNvSpPr>
            <p:nvPr/>
          </p:nvSpPr>
          <p:spPr bwMode="auto">
            <a:xfrm>
              <a:off x="7790453" y="3133895"/>
              <a:ext cx="71438" cy="71438"/>
            </a:xfrm>
            <a:custGeom>
              <a:avLst/>
              <a:gdLst>
                <a:gd name="T0" fmla="*/ 42 w 85"/>
                <a:gd name="T1" fmla="*/ 85 h 85"/>
                <a:gd name="T2" fmla="*/ 0 w 85"/>
                <a:gd name="T3" fmla="*/ 43 h 85"/>
                <a:gd name="T4" fmla="*/ 42 w 85"/>
                <a:gd name="T5" fmla="*/ 0 h 85"/>
                <a:gd name="T6" fmla="*/ 85 w 85"/>
                <a:gd name="T7" fmla="*/ 43 h 85"/>
                <a:gd name="T8" fmla="*/ 42 w 85"/>
                <a:gd name="T9" fmla="*/ 85 h 85"/>
                <a:gd name="T10" fmla="*/ 42 w 85"/>
                <a:gd name="T11" fmla="*/ 16 h 85"/>
                <a:gd name="T12" fmla="*/ 15 w 85"/>
                <a:gd name="T13" fmla="*/ 43 h 85"/>
                <a:gd name="T14" fmla="*/ 42 w 85"/>
                <a:gd name="T15" fmla="*/ 69 h 85"/>
                <a:gd name="T16" fmla="*/ 69 w 85"/>
                <a:gd name="T17" fmla="*/ 43 h 85"/>
                <a:gd name="T18" fmla="*/ 42 w 85"/>
                <a:gd name="T19" fmla="*/ 1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5">
                  <a:moveTo>
                    <a:pt x="42" y="85"/>
                  </a:moveTo>
                  <a:cubicBezTo>
                    <a:pt x="19" y="85"/>
                    <a:pt x="0" y="66"/>
                    <a:pt x="0" y="43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66" y="0"/>
                    <a:pt x="85" y="19"/>
                    <a:pt x="85" y="43"/>
                  </a:cubicBezTo>
                  <a:cubicBezTo>
                    <a:pt x="85" y="66"/>
                    <a:pt x="66" y="85"/>
                    <a:pt x="42" y="85"/>
                  </a:cubicBezTo>
                  <a:close/>
                  <a:moveTo>
                    <a:pt x="42" y="16"/>
                  </a:moveTo>
                  <a:cubicBezTo>
                    <a:pt x="27" y="16"/>
                    <a:pt x="15" y="28"/>
                    <a:pt x="15" y="43"/>
                  </a:cubicBezTo>
                  <a:cubicBezTo>
                    <a:pt x="15" y="57"/>
                    <a:pt x="27" y="69"/>
                    <a:pt x="42" y="69"/>
                  </a:cubicBezTo>
                  <a:cubicBezTo>
                    <a:pt x="57" y="69"/>
                    <a:pt x="69" y="57"/>
                    <a:pt x="69" y="43"/>
                  </a:cubicBezTo>
                  <a:cubicBezTo>
                    <a:pt x="69" y="28"/>
                    <a:pt x="57" y="16"/>
                    <a:pt x="4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4" name="Freeform 175"/>
            <p:cNvSpPr>
              <a:spLocks/>
            </p:cNvSpPr>
            <p:nvPr/>
          </p:nvSpPr>
          <p:spPr bwMode="auto">
            <a:xfrm>
              <a:off x="7734890" y="3018008"/>
              <a:ext cx="82550" cy="130175"/>
            </a:xfrm>
            <a:custGeom>
              <a:avLst/>
              <a:gdLst>
                <a:gd name="T0" fmla="*/ 44 w 52"/>
                <a:gd name="T1" fmla="*/ 82 h 82"/>
                <a:gd name="T2" fmla="*/ 0 w 52"/>
                <a:gd name="T3" fmla="*/ 4 h 82"/>
                <a:gd name="T4" fmla="*/ 7 w 52"/>
                <a:gd name="T5" fmla="*/ 0 h 82"/>
                <a:gd name="T6" fmla="*/ 52 w 52"/>
                <a:gd name="T7" fmla="*/ 78 h 82"/>
                <a:gd name="T8" fmla="*/ 44 w 52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2">
                  <a:moveTo>
                    <a:pt x="44" y="82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52" y="78"/>
                  </a:lnTo>
                  <a:lnTo>
                    <a:pt x="44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5" name="Freeform 176"/>
            <p:cNvSpPr>
              <a:spLocks/>
            </p:cNvSpPr>
            <p:nvPr/>
          </p:nvSpPr>
          <p:spPr bwMode="auto">
            <a:xfrm>
              <a:off x="7634878" y="3018008"/>
              <a:ext cx="82550" cy="130175"/>
            </a:xfrm>
            <a:custGeom>
              <a:avLst/>
              <a:gdLst>
                <a:gd name="T0" fmla="*/ 7 w 52"/>
                <a:gd name="T1" fmla="*/ 82 h 82"/>
                <a:gd name="T2" fmla="*/ 0 w 52"/>
                <a:gd name="T3" fmla="*/ 78 h 82"/>
                <a:gd name="T4" fmla="*/ 45 w 52"/>
                <a:gd name="T5" fmla="*/ 0 h 82"/>
                <a:gd name="T6" fmla="*/ 52 w 52"/>
                <a:gd name="T7" fmla="*/ 4 h 82"/>
                <a:gd name="T8" fmla="*/ 7 w 52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2">
                  <a:moveTo>
                    <a:pt x="7" y="82"/>
                  </a:moveTo>
                  <a:lnTo>
                    <a:pt x="0" y="78"/>
                  </a:lnTo>
                  <a:lnTo>
                    <a:pt x="45" y="0"/>
                  </a:lnTo>
                  <a:lnTo>
                    <a:pt x="52" y="4"/>
                  </a:lnTo>
                  <a:lnTo>
                    <a:pt x="7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6" name="Rectangle 177"/>
            <p:cNvSpPr>
              <a:spLocks noChangeArrowheads="1"/>
            </p:cNvSpPr>
            <p:nvPr/>
          </p:nvSpPr>
          <p:spPr bwMode="auto">
            <a:xfrm>
              <a:off x="7719015" y="3118020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7" name="Rectangle 178"/>
            <p:cNvSpPr>
              <a:spLocks noChangeArrowheads="1"/>
            </p:cNvSpPr>
            <p:nvPr/>
          </p:nvSpPr>
          <p:spPr bwMode="auto">
            <a:xfrm>
              <a:off x="7719015" y="30910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8" name="Rectangle 179"/>
            <p:cNvSpPr>
              <a:spLocks noChangeArrowheads="1"/>
            </p:cNvSpPr>
            <p:nvPr/>
          </p:nvSpPr>
          <p:spPr bwMode="auto">
            <a:xfrm>
              <a:off x="7719015" y="306087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7" name="Группа 2366"/>
          <p:cNvGrpSpPr/>
          <p:nvPr/>
        </p:nvGrpSpPr>
        <p:grpSpPr>
          <a:xfrm>
            <a:off x="7431704" y="1968665"/>
            <a:ext cx="314588" cy="314588"/>
            <a:chOff x="8760415" y="2817983"/>
            <a:chExt cx="404813" cy="404813"/>
          </a:xfrm>
          <a:solidFill>
            <a:schemeClr val="accent1"/>
          </a:solidFill>
        </p:grpSpPr>
        <p:sp>
          <p:nvSpPr>
            <p:cNvPr id="2729" name="Freeform 193"/>
            <p:cNvSpPr>
              <a:spLocks/>
            </p:cNvSpPr>
            <p:nvPr/>
          </p:nvSpPr>
          <p:spPr bwMode="auto">
            <a:xfrm>
              <a:off x="8795340" y="2848145"/>
              <a:ext cx="334963" cy="346075"/>
            </a:xfrm>
            <a:custGeom>
              <a:avLst/>
              <a:gdLst>
                <a:gd name="T0" fmla="*/ 249 w 402"/>
                <a:gd name="T1" fmla="*/ 416 h 416"/>
                <a:gd name="T2" fmla="*/ 210 w 402"/>
                <a:gd name="T3" fmla="*/ 399 h 416"/>
                <a:gd name="T4" fmla="*/ 193 w 402"/>
                <a:gd name="T5" fmla="*/ 360 h 416"/>
                <a:gd name="T6" fmla="*/ 193 w 402"/>
                <a:gd name="T7" fmla="*/ 56 h 416"/>
                <a:gd name="T8" fmla="*/ 181 w 402"/>
                <a:gd name="T9" fmla="*/ 27 h 416"/>
                <a:gd name="T10" fmla="*/ 153 w 402"/>
                <a:gd name="T11" fmla="*/ 15 h 416"/>
                <a:gd name="T12" fmla="*/ 124 w 402"/>
                <a:gd name="T13" fmla="*/ 27 h 416"/>
                <a:gd name="T14" fmla="*/ 112 w 402"/>
                <a:gd name="T15" fmla="*/ 56 h 416"/>
                <a:gd name="T16" fmla="*/ 112 w 402"/>
                <a:gd name="T17" fmla="*/ 360 h 416"/>
                <a:gd name="T18" fmla="*/ 96 w 402"/>
                <a:gd name="T19" fmla="*/ 399 h 416"/>
                <a:gd name="T20" fmla="*/ 56 w 402"/>
                <a:gd name="T21" fmla="*/ 416 h 416"/>
                <a:gd name="T22" fmla="*/ 16 w 402"/>
                <a:gd name="T23" fmla="*/ 399 h 416"/>
                <a:gd name="T24" fmla="*/ 0 w 402"/>
                <a:gd name="T25" fmla="*/ 360 h 416"/>
                <a:gd name="T26" fmla="*/ 0 w 402"/>
                <a:gd name="T27" fmla="*/ 225 h 416"/>
                <a:gd name="T28" fmla="*/ 15 w 402"/>
                <a:gd name="T29" fmla="*/ 225 h 416"/>
                <a:gd name="T30" fmla="*/ 15 w 402"/>
                <a:gd name="T31" fmla="*/ 360 h 416"/>
                <a:gd name="T32" fmla="*/ 27 w 402"/>
                <a:gd name="T33" fmla="*/ 388 h 416"/>
                <a:gd name="T34" fmla="*/ 56 w 402"/>
                <a:gd name="T35" fmla="*/ 400 h 416"/>
                <a:gd name="T36" fmla="*/ 85 w 402"/>
                <a:gd name="T37" fmla="*/ 388 h 416"/>
                <a:gd name="T38" fmla="*/ 97 w 402"/>
                <a:gd name="T39" fmla="*/ 360 h 416"/>
                <a:gd name="T40" fmla="*/ 97 w 402"/>
                <a:gd name="T41" fmla="*/ 56 h 416"/>
                <a:gd name="T42" fmla="*/ 113 w 402"/>
                <a:gd name="T43" fmla="*/ 16 h 416"/>
                <a:gd name="T44" fmla="*/ 153 w 402"/>
                <a:gd name="T45" fmla="*/ 0 h 416"/>
                <a:gd name="T46" fmla="*/ 192 w 402"/>
                <a:gd name="T47" fmla="*/ 16 h 416"/>
                <a:gd name="T48" fmla="*/ 209 w 402"/>
                <a:gd name="T49" fmla="*/ 56 h 416"/>
                <a:gd name="T50" fmla="*/ 209 w 402"/>
                <a:gd name="T51" fmla="*/ 360 h 416"/>
                <a:gd name="T52" fmla="*/ 221 w 402"/>
                <a:gd name="T53" fmla="*/ 388 h 416"/>
                <a:gd name="T54" fmla="*/ 249 w 402"/>
                <a:gd name="T55" fmla="*/ 400 h 416"/>
                <a:gd name="T56" fmla="*/ 278 w 402"/>
                <a:gd name="T57" fmla="*/ 388 h 416"/>
                <a:gd name="T58" fmla="*/ 290 w 402"/>
                <a:gd name="T59" fmla="*/ 360 h 416"/>
                <a:gd name="T60" fmla="*/ 290 w 402"/>
                <a:gd name="T61" fmla="*/ 56 h 416"/>
                <a:gd name="T62" fmla="*/ 306 w 402"/>
                <a:gd name="T63" fmla="*/ 16 h 416"/>
                <a:gd name="T64" fmla="*/ 346 w 402"/>
                <a:gd name="T65" fmla="*/ 0 h 416"/>
                <a:gd name="T66" fmla="*/ 386 w 402"/>
                <a:gd name="T67" fmla="*/ 16 h 416"/>
                <a:gd name="T68" fmla="*/ 402 w 402"/>
                <a:gd name="T69" fmla="*/ 56 h 416"/>
                <a:gd name="T70" fmla="*/ 402 w 402"/>
                <a:gd name="T71" fmla="*/ 190 h 416"/>
                <a:gd name="T72" fmla="*/ 387 w 402"/>
                <a:gd name="T73" fmla="*/ 190 h 416"/>
                <a:gd name="T74" fmla="*/ 387 w 402"/>
                <a:gd name="T75" fmla="*/ 56 h 416"/>
                <a:gd name="T76" fmla="*/ 375 w 402"/>
                <a:gd name="T77" fmla="*/ 27 h 416"/>
                <a:gd name="T78" fmla="*/ 346 w 402"/>
                <a:gd name="T79" fmla="*/ 15 h 416"/>
                <a:gd name="T80" fmla="*/ 317 w 402"/>
                <a:gd name="T81" fmla="*/ 27 h 416"/>
                <a:gd name="T82" fmla="*/ 306 w 402"/>
                <a:gd name="T83" fmla="*/ 56 h 416"/>
                <a:gd name="T84" fmla="*/ 306 w 402"/>
                <a:gd name="T85" fmla="*/ 360 h 416"/>
                <a:gd name="T86" fmla="*/ 289 w 402"/>
                <a:gd name="T87" fmla="*/ 399 h 416"/>
                <a:gd name="T88" fmla="*/ 249 w 402"/>
                <a:gd name="T8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2" h="416">
                  <a:moveTo>
                    <a:pt x="249" y="416"/>
                  </a:moveTo>
                  <a:cubicBezTo>
                    <a:pt x="234" y="416"/>
                    <a:pt x="220" y="410"/>
                    <a:pt x="210" y="399"/>
                  </a:cubicBezTo>
                  <a:cubicBezTo>
                    <a:pt x="199" y="389"/>
                    <a:pt x="193" y="375"/>
                    <a:pt x="193" y="360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45"/>
                    <a:pt x="189" y="35"/>
                    <a:pt x="181" y="27"/>
                  </a:cubicBezTo>
                  <a:cubicBezTo>
                    <a:pt x="174" y="19"/>
                    <a:pt x="164" y="15"/>
                    <a:pt x="153" y="15"/>
                  </a:cubicBezTo>
                  <a:cubicBezTo>
                    <a:pt x="142" y="15"/>
                    <a:pt x="132" y="19"/>
                    <a:pt x="124" y="27"/>
                  </a:cubicBezTo>
                  <a:cubicBezTo>
                    <a:pt x="116" y="35"/>
                    <a:pt x="112" y="45"/>
                    <a:pt x="112" y="56"/>
                  </a:cubicBezTo>
                  <a:cubicBezTo>
                    <a:pt x="112" y="360"/>
                    <a:pt x="112" y="360"/>
                    <a:pt x="112" y="360"/>
                  </a:cubicBezTo>
                  <a:cubicBezTo>
                    <a:pt x="112" y="375"/>
                    <a:pt x="106" y="389"/>
                    <a:pt x="96" y="399"/>
                  </a:cubicBezTo>
                  <a:cubicBezTo>
                    <a:pt x="85" y="410"/>
                    <a:pt x="71" y="416"/>
                    <a:pt x="56" y="416"/>
                  </a:cubicBezTo>
                  <a:cubicBezTo>
                    <a:pt x="41" y="416"/>
                    <a:pt x="27" y="410"/>
                    <a:pt x="16" y="399"/>
                  </a:cubicBezTo>
                  <a:cubicBezTo>
                    <a:pt x="6" y="389"/>
                    <a:pt x="0" y="375"/>
                    <a:pt x="0" y="360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15" y="360"/>
                    <a:pt x="15" y="360"/>
                    <a:pt x="15" y="360"/>
                  </a:cubicBezTo>
                  <a:cubicBezTo>
                    <a:pt x="15" y="370"/>
                    <a:pt x="20" y="381"/>
                    <a:pt x="27" y="388"/>
                  </a:cubicBezTo>
                  <a:cubicBezTo>
                    <a:pt x="35" y="396"/>
                    <a:pt x="45" y="400"/>
                    <a:pt x="56" y="400"/>
                  </a:cubicBezTo>
                  <a:cubicBezTo>
                    <a:pt x="67" y="400"/>
                    <a:pt x="77" y="396"/>
                    <a:pt x="85" y="388"/>
                  </a:cubicBezTo>
                  <a:cubicBezTo>
                    <a:pt x="92" y="381"/>
                    <a:pt x="97" y="370"/>
                    <a:pt x="97" y="360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7" y="41"/>
                    <a:pt x="102" y="27"/>
                    <a:pt x="113" y="16"/>
                  </a:cubicBezTo>
                  <a:cubicBezTo>
                    <a:pt x="124" y="5"/>
                    <a:pt x="138" y="0"/>
                    <a:pt x="153" y="0"/>
                  </a:cubicBezTo>
                  <a:cubicBezTo>
                    <a:pt x="168" y="0"/>
                    <a:pt x="182" y="5"/>
                    <a:pt x="192" y="16"/>
                  </a:cubicBezTo>
                  <a:cubicBezTo>
                    <a:pt x="203" y="27"/>
                    <a:pt x="209" y="41"/>
                    <a:pt x="209" y="56"/>
                  </a:cubicBezTo>
                  <a:cubicBezTo>
                    <a:pt x="209" y="360"/>
                    <a:pt x="209" y="360"/>
                    <a:pt x="209" y="360"/>
                  </a:cubicBezTo>
                  <a:cubicBezTo>
                    <a:pt x="209" y="370"/>
                    <a:pt x="213" y="381"/>
                    <a:pt x="221" y="388"/>
                  </a:cubicBezTo>
                  <a:cubicBezTo>
                    <a:pt x="228" y="396"/>
                    <a:pt x="239" y="400"/>
                    <a:pt x="249" y="400"/>
                  </a:cubicBezTo>
                  <a:cubicBezTo>
                    <a:pt x="260" y="400"/>
                    <a:pt x="270" y="396"/>
                    <a:pt x="278" y="388"/>
                  </a:cubicBezTo>
                  <a:cubicBezTo>
                    <a:pt x="286" y="381"/>
                    <a:pt x="290" y="370"/>
                    <a:pt x="290" y="360"/>
                  </a:cubicBezTo>
                  <a:cubicBezTo>
                    <a:pt x="290" y="56"/>
                    <a:pt x="290" y="56"/>
                    <a:pt x="290" y="56"/>
                  </a:cubicBezTo>
                  <a:cubicBezTo>
                    <a:pt x="290" y="41"/>
                    <a:pt x="296" y="27"/>
                    <a:pt x="306" y="16"/>
                  </a:cubicBezTo>
                  <a:cubicBezTo>
                    <a:pt x="317" y="5"/>
                    <a:pt x="331" y="0"/>
                    <a:pt x="346" y="0"/>
                  </a:cubicBezTo>
                  <a:cubicBezTo>
                    <a:pt x="361" y="0"/>
                    <a:pt x="375" y="5"/>
                    <a:pt x="386" y="16"/>
                  </a:cubicBezTo>
                  <a:cubicBezTo>
                    <a:pt x="396" y="27"/>
                    <a:pt x="402" y="41"/>
                    <a:pt x="402" y="56"/>
                  </a:cubicBezTo>
                  <a:cubicBezTo>
                    <a:pt x="402" y="190"/>
                    <a:pt x="402" y="190"/>
                    <a:pt x="402" y="190"/>
                  </a:cubicBezTo>
                  <a:cubicBezTo>
                    <a:pt x="387" y="190"/>
                    <a:pt x="387" y="190"/>
                    <a:pt x="387" y="190"/>
                  </a:cubicBezTo>
                  <a:cubicBezTo>
                    <a:pt x="387" y="56"/>
                    <a:pt x="387" y="56"/>
                    <a:pt x="387" y="56"/>
                  </a:cubicBezTo>
                  <a:cubicBezTo>
                    <a:pt x="387" y="45"/>
                    <a:pt x="383" y="35"/>
                    <a:pt x="375" y="27"/>
                  </a:cubicBezTo>
                  <a:cubicBezTo>
                    <a:pt x="367" y="19"/>
                    <a:pt x="357" y="15"/>
                    <a:pt x="346" y="15"/>
                  </a:cubicBezTo>
                  <a:cubicBezTo>
                    <a:pt x="335" y="15"/>
                    <a:pt x="325" y="19"/>
                    <a:pt x="317" y="27"/>
                  </a:cubicBezTo>
                  <a:cubicBezTo>
                    <a:pt x="310" y="35"/>
                    <a:pt x="306" y="45"/>
                    <a:pt x="306" y="56"/>
                  </a:cubicBezTo>
                  <a:cubicBezTo>
                    <a:pt x="306" y="360"/>
                    <a:pt x="306" y="360"/>
                    <a:pt x="306" y="360"/>
                  </a:cubicBezTo>
                  <a:cubicBezTo>
                    <a:pt x="306" y="375"/>
                    <a:pt x="300" y="389"/>
                    <a:pt x="289" y="399"/>
                  </a:cubicBezTo>
                  <a:cubicBezTo>
                    <a:pt x="278" y="410"/>
                    <a:pt x="264" y="416"/>
                    <a:pt x="249" y="4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0" name="Freeform 194"/>
            <p:cNvSpPr>
              <a:spLocks noEditPoints="1"/>
            </p:cNvSpPr>
            <p:nvPr/>
          </p:nvSpPr>
          <p:spPr bwMode="auto">
            <a:xfrm>
              <a:off x="8760415" y="2905295"/>
              <a:ext cx="82550" cy="136525"/>
            </a:xfrm>
            <a:custGeom>
              <a:avLst/>
              <a:gdLst>
                <a:gd name="T0" fmla="*/ 50 w 99"/>
                <a:gd name="T1" fmla="*/ 164 h 164"/>
                <a:gd name="T2" fmla="*/ 15 w 99"/>
                <a:gd name="T3" fmla="*/ 149 h 164"/>
                <a:gd name="T4" fmla="*/ 0 w 99"/>
                <a:gd name="T5" fmla="*/ 114 h 164"/>
                <a:gd name="T6" fmla="*/ 0 w 99"/>
                <a:gd name="T7" fmla="*/ 0 h 164"/>
                <a:gd name="T8" fmla="*/ 99 w 99"/>
                <a:gd name="T9" fmla="*/ 0 h 164"/>
                <a:gd name="T10" fmla="*/ 99 w 99"/>
                <a:gd name="T11" fmla="*/ 114 h 164"/>
                <a:gd name="T12" fmla="*/ 84 w 99"/>
                <a:gd name="T13" fmla="*/ 149 h 164"/>
                <a:gd name="T14" fmla="*/ 50 w 99"/>
                <a:gd name="T15" fmla="*/ 164 h 164"/>
                <a:gd name="T16" fmla="*/ 16 w 99"/>
                <a:gd name="T17" fmla="*/ 15 h 164"/>
                <a:gd name="T18" fmla="*/ 16 w 99"/>
                <a:gd name="T19" fmla="*/ 114 h 164"/>
                <a:gd name="T20" fmla="*/ 26 w 99"/>
                <a:gd name="T21" fmla="*/ 138 h 164"/>
                <a:gd name="T22" fmla="*/ 50 w 99"/>
                <a:gd name="T23" fmla="*/ 148 h 164"/>
                <a:gd name="T24" fmla="*/ 73 w 99"/>
                <a:gd name="T25" fmla="*/ 138 h 164"/>
                <a:gd name="T26" fmla="*/ 83 w 99"/>
                <a:gd name="T27" fmla="*/ 114 h 164"/>
                <a:gd name="T28" fmla="*/ 83 w 99"/>
                <a:gd name="T29" fmla="*/ 15 h 164"/>
                <a:gd name="T30" fmla="*/ 16 w 99"/>
                <a:gd name="T31" fmla="*/ 1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164">
                  <a:moveTo>
                    <a:pt x="50" y="164"/>
                  </a:moveTo>
                  <a:cubicBezTo>
                    <a:pt x="36" y="164"/>
                    <a:pt x="24" y="159"/>
                    <a:pt x="15" y="149"/>
                  </a:cubicBezTo>
                  <a:cubicBezTo>
                    <a:pt x="5" y="140"/>
                    <a:pt x="0" y="128"/>
                    <a:pt x="0" y="1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99" y="128"/>
                    <a:pt x="94" y="140"/>
                    <a:pt x="84" y="149"/>
                  </a:cubicBezTo>
                  <a:cubicBezTo>
                    <a:pt x="75" y="159"/>
                    <a:pt x="63" y="164"/>
                    <a:pt x="50" y="164"/>
                  </a:cubicBezTo>
                  <a:close/>
                  <a:moveTo>
                    <a:pt x="16" y="15"/>
                  </a:moveTo>
                  <a:cubicBezTo>
                    <a:pt x="16" y="114"/>
                    <a:pt x="16" y="114"/>
                    <a:pt x="16" y="114"/>
                  </a:cubicBezTo>
                  <a:cubicBezTo>
                    <a:pt x="16" y="123"/>
                    <a:pt x="19" y="132"/>
                    <a:pt x="26" y="138"/>
                  </a:cubicBezTo>
                  <a:cubicBezTo>
                    <a:pt x="32" y="145"/>
                    <a:pt x="41" y="148"/>
                    <a:pt x="50" y="148"/>
                  </a:cubicBezTo>
                  <a:cubicBezTo>
                    <a:pt x="59" y="148"/>
                    <a:pt x="67" y="145"/>
                    <a:pt x="73" y="138"/>
                  </a:cubicBezTo>
                  <a:cubicBezTo>
                    <a:pt x="80" y="132"/>
                    <a:pt x="83" y="123"/>
                    <a:pt x="83" y="114"/>
                  </a:cubicBezTo>
                  <a:cubicBezTo>
                    <a:pt x="83" y="15"/>
                    <a:pt x="83" y="15"/>
                    <a:pt x="83" y="15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1" name="Rectangle 195"/>
            <p:cNvSpPr>
              <a:spLocks noChangeArrowheads="1"/>
            </p:cNvSpPr>
            <p:nvPr/>
          </p:nvSpPr>
          <p:spPr bwMode="auto">
            <a:xfrm>
              <a:off x="8768353" y="2984670"/>
              <a:ext cx="682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2" name="Rectangle 196"/>
            <p:cNvSpPr>
              <a:spLocks noChangeArrowheads="1"/>
            </p:cNvSpPr>
            <p:nvPr/>
          </p:nvSpPr>
          <p:spPr bwMode="auto">
            <a:xfrm>
              <a:off x="8768353" y="2957683"/>
              <a:ext cx="68263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3" name="Freeform 197"/>
            <p:cNvSpPr>
              <a:spLocks/>
            </p:cNvSpPr>
            <p:nvPr/>
          </p:nvSpPr>
          <p:spPr bwMode="auto">
            <a:xfrm>
              <a:off x="8781053" y="2817983"/>
              <a:ext cx="42863" cy="93663"/>
            </a:xfrm>
            <a:custGeom>
              <a:avLst/>
              <a:gdLst>
                <a:gd name="T0" fmla="*/ 50 w 50"/>
                <a:gd name="T1" fmla="*/ 111 h 111"/>
                <a:gd name="T2" fmla="*/ 34 w 50"/>
                <a:gd name="T3" fmla="*/ 111 h 111"/>
                <a:gd name="T4" fmla="*/ 34 w 50"/>
                <a:gd name="T5" fmla="*/ 25 h 111"/>
                <a:gd name="T6" fmla="*/ 31 w 50"/>
                <a:gd name="T7" fmla="*/ 18 h 111"/>
                <a:gd name="T8" fmla="*/ 18 w 50"/>
                <a:gd name="T9" fmla="*/ 18 h 111"/>
                <a:gd name="T10" fmla="*/ 15 w 50"/>
                <a:gd name="T11" fmla="*/ 25 h 111"/>
                <a:gd name="T12" fmla="*/ 15 w 50"/>
                <a:gd name="T13" fmla="*/ 111 h 111"/>
                <a:gd name="T14" fmla="*/ 0 w 50"/>
                <a:gd name="T15" fmla="*/ 111 h 111"/>
                <a:gd name="T16" fmla="*/ 0 w 50"/>
                <a:gd name="T17" fmla="*/ 25 h 111"/>
                <a:gd name="T18" fmla="*/ 7 w 50"/>
                <a:gd name="T19" fmla="*/ 7 h 111"/>
                <a:gd name="T20" fmla="*/ 25 w 50"/>
                <a:gd name="T21" fmla="*/ 0 h 111"/>
                <a:gd name="T22" fmla="*/ 42 w 50"/>
                <a:gd name="T23" fmla="*/ 7 h 111"/>
                <a:gd name="T24" fmla="*/ 50 w 50"/>
                <a:gd name="T25" fmla="*/ 25 h 111"/>
                <a:gd name="T26" fmla="*/ 50 w 50"/>
                <a:gd name="T2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111">
                  <a:moveTo>
                    <a:pt x="50" y="111"/>
                  </a:moveTo>
                  <a:cubicBezTo>
                    <a:pt x="34" y="111"/>
                    <a:pt x="34" y="111"/>
                    <a:pt x="34" y="111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2"/>
                    <a:pt x="33" y="20"/>
                    <a:pt x="31" y="18"/>
                  </a:cubicBezTo>
                  <a:cubicBezTo>
                    <a:pt x="28" y="15"/>
                    <a:pt x="21" y="15"/>
                    <a:pt x="18" y="18"/>
                  </a:cubicBezTo>
                  <a:cubicBezTo>
                    <a:pt x="16" y="20"/>
                    <a:pt x="15" y="22"/>
                    <a:pt x="15" y="25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2" y="3"/>
                    <a:pt x="18" y="0"/>
                    <a:pt x="25" y="0"/>
                  </a:cubicBezTo>
                  <a:cubicBezTo>
                    <a:pt x="31" y="0"/>
                    <a:pt x="38" y="3"/>
                    <a:pt x="42" y="7"/>
                  </a:cubicBezTo>
                  <a:cubicBezTo>
                    <a:pt x="47" y="12"/>
                    <a:pt x="50" y="18"/>
                    <a:pt x="50" y="25"/>
                  </a:cubicBezTo>
                  <a:lnTo>
                    <a:pt x="5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4" name="Rectangle 198"/>
            <p:cNvSpPr>
              <a:spLocks noChangeArrowheads="1"/>
            </p:cNvSpPr>
            <p:nvPr/>
          </p:nvSpPr>
          <p:spPr bwMode="auto">
            <a:xfrm>
              <a:off x="8787403" y="2848145"/>
              <a:ext cx="301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5" name="Freeform 199"/>
            <p:cNvSpPr>
              <a:spLocks noEditPoints="1"/>
            </p:cNvSpPr>
            <p:nvPr/>
          </p:nvSpPr>
          <p:spPr bwMode="auto">
            <a:xfrm>
              <a:off x="9082678" y="3000545"/>
              <a:ext cx="82550" cy="127000"/>
            </a:xfrm>
            <a:custGeom>
              <a:avLst/>
              <a:gdLst>
                <a:gd name="T0" fmla="*/ 99 w 99"/>
                <a:gd name="T1" fmla="*/ 153 h 153"/>
                <a:gd name="T2" fmla="*/ 0 w 99"/>
                <a:gd name="T3" fmla="*/ 153 h 153"/>
                <a:gd name="T4" fmla="*/ 0 w 99"/>
                <a:gd name="T5" fmla="*/ 49 h 153"/>
                <a:gd name="T6" fmla="*/ 15 w 99"/>
                <a:gd name="T7" fmla="*/ 14 h 153"/>
                <a:gd name="T8" fmla="*/ 49 w 99"/>
                <a:gd name="T9" fmla="*/ 0 h 153"/>
                <a:gd name="T10" fmla="*/ 84 w 99"/>
                <a:gd name="T11" fmla="*/ 14 h 153"/>
                <a:gd name="T12" fmla="*/ 99 w 99"/>
                <a:gd name="T13" fmla="*/ 49 h 153"/>
                <a:gd name="T14" fmla="*/ 99 w 99"/>
                <a:gd name="T15" fmla="*/ 153 h 153"/>
                <a:gd name="T16" fmla="*/ 16 w 99"/>
                <a:gd name="T17" fmla="*/ 138 h 153"/>
                <a:gd name="T18" fmla="*/ 83 w 99"/>
                <a:gd name="T19" fmla="*/ 138 h 153"/>
                <a:gd name="T20" fmla="*/ 83 w 99"/>
                <a:gd name="T21" fmla="*/ 49 h 153"/>
                <a:gd name="T22" fmla="*/ 73 w 99"/>
                <a:gd name="T23" fmla="*/ 25 h 153"/>
                <a:gd name="T24" fmla="*/ 49 w 99"/>
                <a:gd name="T25" fmla="*/ 15 h 153"/>
                <a:gd name="T26" fmla="*/ 26 w 99"/>
                <a:gd name="T27" fmla="*/ 25 h 153"/>
                <a:gd name="T28" fmla="*/ 16 w 99"/>
                <a:gd name="T29" fmla="*/ 49 h 153"/>
                <a:gd name="T30" fmla="*/ 16 w 99"/>
                <a:gd name="T31" fmla="*/ 1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153">
                  <a:moveTo>
                    <a:pt x="99" y="153"/>
                  </a:moveTo>
                  <a:cubicBezTo>
                    <a:pt x="0" y="153"/>
                    <a:pt x="0" y="153"/>
                    <a:pt x="0" y="1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36"/>
                    <a:pt x="5" y="23"/>
                    <a:pt x="15" y="14"/>
                  </a:cubicBezTo>
                  <a:cubicBezTo>
                    <a:pt x="24" y="5"/>
                    <a:pt x="36" y="0"/>
                    <a:pt x="49" y="0"/>
                  </a:cubicBezTo>
                  <a:cubicBezTo>
                    <a:pt x="63" y="0"/>
                    <a:pt x="75" y="5"/>
                    <a:pt x="84" y="14"/>
                  </a:cubicBezTo>
                  <a:cubicBezTo>
                    <a:pt x="94" y="23"/>
                    <a:pt x="99" y="36"/>
                    <a:pt x="99" y="49"/>
                  </a:cubicBezTo>
                  <a:lnTo>
                    <a:pt x="99" y="153"/>
                  </a:lnTo>
                  <a:close/>
                  <a:moveTo>
                    <a:pt x="16" y="138"/>
                  </a:moveTo>
                  <a:cubicBezTo>
                    <a:pt x="83" y="138"/>
                    <a:pt x="83" y="138"/>
                    <a:pt x="83" y="138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3" y="40"/>
                    <a:pt x="80" y="31"/>
                    <a:pt x="73" y="25"/>
                  </a:cubicBezTo>
                  <a:cubicBezTo>
                    <a:pt x="67" y="19"/>
                    <a:pt x="58" y="15"/>
                    <a:pt x="49" y="15"/>
                  </a:cubicBezTo>
                  <a:cubicBezTo>
                    <a:pt x="41" y="15"/>
                    <a:pt x="32" y="19"/>
                    <a:pt x="26" y="25"/>
                  </a:cubicBezTo>
                  <a:cubicBezTo>
                    <a:pt x="19" y="31"/>
                    <a:pt x="16" y="40"/>
                    <a:pt x="16" y="49"/>
                  </a:cubicBezTo>
                  <a:lnTo>
                    <a:pt x="16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6" name="Rectangle 200"/>
            <p:cNvSpPr>
              <a:spLocks noChangeArrowheads="1"/>
            </p:cNvSpPr>
            <p:nvPr/>
          </p:nvSpPr>
          <p:spPr bwMode="auto">
            <a:xfrm>
              <a:off x="9090615" y="3071983"/>
              <a:ext cx="682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7" name="Rectangle 201"/>
            <p:cNvSpPr>
              <a:spLocks noChangeArrowheads="1"/>
            </p:cNvSpPr>
            <p:nvPr/>
          </p:nvSpPr>
          <p:spPr bwMode="auto">
            <a:xfrm>
              <a:off x="9090615" y="3043408"/>
              <a:ext cx="682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8" name="Freeform 202"/>
            <p:cNvSpPr>
              <a:spLocks/>
            </p:cNvSpPr>
            <p:nvPr/>
          </p:nvSpPr>
          <p:spPr bwMode="auto">
            <a:xfrm>
              <a:off x="9103315" y="3122783"/>
              <a:ext cx="42863" cy="100013"/>
            </a:xfrm>
            <a:custGeom>
              <a:avLst/>
              <a:gdLst>
                <a:gd name="T0" fmla="*/ 25 w 51"/>
                <a:gd name="T1" fmla="*/ 121 h 121"/>
                <a:gd name="T2" fmla="*/ 8 w 51"/>
                <a:gd name="T3" fmla="*/ 114 h 121"/>
                <a:gd name="T4" fmla="*/ 0 w 51"/>
                <a:gd name="T5" fmla="*/ 96 h 121"/>
                <a:gd name="T6" fmla="*/ 0 w 51"/>
                <a:gd name="T7" fmla="*/ 0 h 121"/>
                <a:gd name="T8" fmla="*/ 16 w 51"/>
                <a:gd name="T9" fmla="*/ 0 h 121"/>
                <a:gd name="T10" fmla="*/ 16 w 51"/>
                <a:gd name="T11" fmla="*/ 96 h 121"/>
                <a:gd name="T12" fmla="*/ 19 w 51"/>
                <a:gd name="T13" fmla="*/ 103 h 121"/>
                <a:gd name="T14" fmla="*/ 32 w 51"/>
                <a:gd name="T15" fmla="*/ 103 h 121"/>
                <a:gd name="T16" fmla="*/ 35 w 51"/>
                <a:gd name="T17" fmla="*/ 96 h 121"/>
                <a:gd name="T18" fmla="*/ 35 w 51"/>
                <a:gd name="T19" fmla="*/ 0 h 121"/>
                <a:gd name="T20" fmla="*/ 51 w 51"/>
                <a:gd name="T21" fmla="*/ 0 h 121"/>
                <a:gd name="T22" fmla="*/ 51 w 51"/>
                <a:gd name="T23" fmla="*/ 96 h 121"/>
                <a:gd name="T24" fmla="*/ 43 w 51"/>
                <a:gd name="T25" fmla="*/ 114 h 121"/>
                <a:gd name="T26" fmla="*/ 25 w 51"/>
                <a:gd name="T2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121">
                  <a:moveTo>
                    <a:pt x="25" y="121"/>
                  </a:moveTo>
                  <a:cubicBezTo>
                    <a:pt x="19" y="121"/>
                    <a:pt x="13" y="119"/>
                    <a:pt x="8" y="114"/>
                  </a:cubicBezTo>
                  <a:cubicBezTo>
                    <a:pt x="3" y="109"/>
                    <a:pt x="0" y="103"/>
                    <a:pt x="0" y="9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9"/>
                    <a:pt x="17" y="101"/>
                    <a:pt x="19" y="103"/>
                  </a:cubicBezTo>
                  <a:cubicBezTo>
                    <a:pt x="22" y="107"/>
                    <a:pt x="29" y="107"/>
                    <a:pt x="32" y="103"/>
                  </a:cubicBezTo>
                  <a:cubicBezTo>
                    <a:pt x="34" y="101"/>
                    <a:pt x="35" y="99"/>
                    <a:pt x="35" y="96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103"/>
                    <a:pt x="48" y="109"/>
                    <a:pt x="43" y="114"/>
                  </a:cubicBezTo>
                  <a:cubicBezTo>
                    <a:pt x="38" y="119"/>
                    <a:pt x="32" y="121"/>
                    <a:pt x="25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9" name="Rectangle 203"/>
            <p:cNvSpPr>
              <a:spLocks noChangeArrowheads="1"/>
            </p:cNvSpPr>
            <p:nvPr/>
          </p:nvSpPr>
          <p:spPr bwMode="auto">
            <a:xfrm>
              <a:off x="9109665" y="3181520"/>
              <a:ext cx="301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0" name="Rectangle 204"/>
            <p:cNvSpPr>
              <a:spLocks noChangeArrowheads="1"/>
            </p:cNvSpPr>
            <p:nvPr/>
          </p:nvSpPr>
          <p:spPr bwMode="auto">
            <a:xfrm>
              <a:off x="8917578" y="2940220"/>
              <a:ext cx="111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1" name="Rectangle 206"/>
            <p:cNvSpPr>
              <a:spLocks noChangeArrowheads="1"/>
            </p:cNvSpPr>
            <p:nvPr/>
          </p:nvSpPr>
          <p:spPr bwMode="auto">
            <a:xfrm>
              <a:off x="8917577" y="2911645"/>
              <a:ext cx="111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2" name="Rectangle 207"/>
            <p:cNvSpPr>
              <a:spLocks noChangeArrowheads="1"/>
            </p:cNvSpPr>
            <p:nvPr/>
          </p:nvSpPr>
          <p:spPr bwMode="auto">
            <a:xfrm>
              <a:off x="8917577" y="2883070"/>
              <a:ext cx="111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3" name="Rectangle 208"/>
            <p:cNvSpPr>
              <a:spLocks noChangeArrowheads="1"/>
            </p:cNvSpPr>
            <p:nvPr/>
          </p:nvSpPr>
          <p:spPr bwMode="auto">
            <a:xfrm>
              <a:off x="8996952" y="314500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4" name="Rectangle 209"/>
            <p:cNvSpPr>
              <a:spLocks noChangeArrowheads="1"/>
            </p:cNvSpPr>
            <p:nvPr/>
          </p:nvSpPr>
          <p:spPr bwMode="auto">
            <a:xfrm>
              <a:off x="8996952" y="31164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5" name="Rectangle 210"/>
            <p:cNvSpPr>
              <a:spLocks noChangeArrowheads="1"/>
            </p:cNvSpPr>
            <p:nvPr/>
          </p:nvSpPr>
          <p:spPr bwMode="auto">
            <a:xfrm>
              <a:off x="8996952" y="308627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8" name="Группа 2367"/>
          <p:cNvGrpSpPr/>
          <p:nvPr/>
        </p:nvGrpSpPr>
        <p:grpSpPr>
          <a:xfrm>
            <a:off x="6946868" y="2009376"/>
            <a:ext cx="323223" cy="234399"/>
            <a:chOff x="8136527" y="2870370"/>
            <a:chExt cx="415925" cy="301626"/>
          </a:xfrm>
          <a:solidFill>
            <a:schemeClr val="accent1"/>
          </a:solidFill>
        </p:grpSpPr>
        <p:sp>
          <p:nvSpPr>
            <p:cNvPr id="2715" name="Freeform 222"/>
            <p:cNvSpPr>
              <a:spLocks noEditPoints="1"/>
            </p:cNvSpPr>
            <p:nvPr/>
          </p:nvSpPr>
          <p:spPr bwMode="auto">
            <a:xfrm>
              <a:off x="8165102" y="2940220"/>
              <a:ext cx="301625" cy="203200"/>
            </a:xfrm>
            <a:custGeom>
              <a:avLst/>
              <a:gdLst>
                <a:gd name="T0" fmla="*/ 333 w 361"/>
                <a:gd name="T1" fmla="*/ 244 h 244"/>
                <a:gd name="T2" fmla="*/ 29 w 361"/>
                <a:gd name="T3" fmla="*/ 244 h 244"/>
                <a:gd name="T4" fmla="*/ 0 w 361"/>
                <a:gd name="T5" fmla="*/ 215 h 244"/>
                <a:gd name="T6" fmla="*/ 0 w 361"/>
                <a:gd name="T7" fmla="*/ 29 h 244"/>
                <a:gd name="T8" fmla="*/ 29 w 361"/>
                <a:gd name="T9" fmla="*/ 0 h 244"/>
                <a:gd name="T10" fmla="*/ 333 w 361"/>
                <a:gd name="T11" fmla="*/ 0 h 244"/>
                <a:gd name="T12" fmla="*/ 361 w 361"/>
                <a:gd name="T13" fmla="*/ 29 h 244"/>
                <a:gd name="T14" fmla="*/ 361 w 361"/>
                <a:gd name="T15" fmla="*/ 215 h 244"/>
                <a:gd name="T16" fmla="*/ 333 w 361"/>
                <a:gd name="T17" fmla="*/ 244 h 244"/>
                <a:gd name="T18" fmla="*/ 29 w 361"/>
                <a:gd name="T19" fmla="*/ 16 h 244"/>
                <a:gd name="T20" fmla="*/ 16 w 361"/>
                <a:gd name="T21" fmla="*/ 29 h 244"/>
                <a:gd name="T22" fmla="*/ 16 w 361"/>
                <a:gd name="T23" fmla="*/ 215 h 244"/>
                <a:gd name="T24" fmla="*/ 29 w 361"/>
                <a:gd name="T25" fmla="*/ 228 h 244"/>
                <a:gd name="T26" fmla="*/ 333 w 361"/>
                <a:gd name="T27" fmla="*/ 228 h 244"/>
                <a:gd name="T28" fmla="*/ 346 w 361"/>
                <a:gd name="T29" fmla="*/ 215 h 244"/>
                <a:gd name="T30" fmla="*/ 346 w 361"/>
                <a:gd name="T31" fmla="*/ 29 h 244"/>
                <a:gd name="T32" fmla="*/ 333 w 361"/>
                <a:gd name="T33" fmla="*/ 16 h 244"/>
                <a:gd name="T34" fmla="*/ 29 w 361"/>
                <a:gd name="T35" fmla="*/ 1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1" h="244">
                  <a:moveTo>
                    <a:pt x="333" y="244"/>
                  </a:moveTo>
                  <a:cubicBezTo>
                    <a:pt x="29" y="244"/>
                    <a:pt x="29" y="244"/>
                    <a:pt x="29" y="244"/>
                  </a:cubicBezTo>
                  <a:cubicBezTo>
                    <a:pt x="13" y="244"/>
                    <a:pt x="0" y="231"/>
                    <a:pt x="0" y="2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48" y="0"/>
                    <a:pt x="361" y="13"/>
                    <a:pt x="361" y="29"/>
                  </a:cubicBezTo>
                  <a:cubicBezTo>
                    <a:pt x="361" y="215"/>
                    <a:pt x="361" y="215"/>
                    <a:pt x="361" y="215"/>
                  </a:cubicBezTo>
                  <a:cubicBezTo>
                    <a:pt x="361" y="231"/>
                    <a:pt x="348" y="244"/>
                    <a:pt x="333" y="244"/>
                  </a:cubicBezTo>
                  <a:close/>
                  <a:moveTo>
                    <a:pt x="29" y="16"/>
                  </a:moveTo>
                  <a:cubicBezTo>
                    <a:pt x="22" y="16"/>
                    <a:pt x="16" y="21"/>
                    <a:pt x="16" y="29"/>
                  </a:cubicBezTo>
                  <a:cubicBezTo>
                    <a:pt x="16" y="215"/>
                    <a:pt x="16" y="215"/>
                    <a:pt x="16" y="215"/>
                  </a:cubicBezTo>
                  <a:cubicBezTo>
                    <a:pt x="16" y="222"/>
                    <a:pt x="22" y="228"/>
                    <a:pt x="29" y="228"/>
                  </a:cubicBezTo>
                  <a:cubicBezTo>
                    <a:pt x="333" y="228"/>
                    <a:pt x="333" y="228"/>
                    <a:pt x="333" y="228"/>
                  </a:cubicBezTo>
                  <a:cubicBezTo>
                    <a:pt x="340" y="228"/>
                    <a:pt x="346" y="222"/>
                    <a:pt x="346" y="215"/>
                  </a:cubicBezTo>
                  <a:cubicBezTo>
                    <a:pt x="346" y="29"/>
                    <a:pt x="346" y="29"/>
                    <a:pt x="346" y="29"/>
                  </a:cubicBezTo>
                  <a:cubicBezTo>
                    <a:pt x="346" y="21"/>
                    <a:pt x="340" y="16"/>
                    <a:pt x="333" y="16"/>
                  </a:cubicBezTo>
                  <a:lnTo>
                    <a:pt x="2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6" name="Rectangle 223"/>
            <p:cNvSpPr>
              <a:spLocks noChangeArrowheads="1"/>
            </p:cNvSpPr>
            <p:nvPr/>
          </p:nvSpPr>
          <p:spPr bwMode="auto">
            <a:xfrm>
              <a:off x="8334965" y="30942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7" name="Rectangle 224"/>
            <p:cNvSpPr>
              <a:spLocks noChangeArrowheads="1"/>
            </p:cNvSpPr>
            <p:nvPr/>
          </p:nvSpPr>
          <p:spPr bwMode="auto">
            <a:xfrm>
              <a:off x="8309565" y="3094208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8" name="Rectangle 225"/>
            <p:cNvSpPr>
              <a:spLocks noChangeArrowheads="1"/>
            </p:cNvSpPr>
            <p:nvPr/>
          </p:nvSpPr>
          <p:spPr bwMode="auto">
            <a:xfrm>
              <a:off x="8284165" y="3094208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9" name="Freeform 226"/>
            <p:cNvSpPr>
              <a:spLocks noEditPoints="1"/>
            </p:cNvSpPr>
            <p:nvPr/>
          </p:nvSpPr>
          <p:spPr bwMode="auto">
            <a:xfrm>
              <a:off x="8238127" y="3011658"/>
              <a:ext cx="58738" cy="58738"/>
            </a:xfrm>
            <a:custGeom>
              <a:avLst/>
              <a:gdLst>
                <a:gd name="T0" fmla="*/ 35 w 70"/>
                <a:gd name="T1" fmla="*/ 71 h 71"/>
                <a:gd name="T2" fmla="*/ 0 w 70"/>
                <a:gd name="T3" fmla="*/ 36 h 71"/>
                <a:gd name="T4" fmla="*/ 35 w 70"/>
                <a:gd name="T5" fmla="*/ 0 h 71"/>
                <a:gd name="T6" fmla="*/ 70 w 70"/>
                <a:gd name="T7" fmla="*/ 36 h 71"/>
                <a:gd name="T8" fmla="*/ 35 w 70"/>
                <a:gd name="T9" fmla="*/ 71 h 71"/>
                <a:gd name="T10" fmla="*/ 35 w 70"/>
                <a:gd name="T11" fmla="*/ 16 h 71"/>
                <a:gd name="T12" fmla="*/ 15 w 70"/>
                <a:gd name="T13" fmla="*/ 36 h 71"/>
                <a:gd name="T14" fmla="*/ 35 w 70"/>
                <a:gd name="T15" fmla="*/ 56 h 71"/>
                <a:gd name="T16" fmla="*/ 55 w 70"/>
                <a:gd name="T17" fmla="*/ 36 h 71"/>
                <a:gd name="T18" fmla="*/ 35 w 70"/>
                <a:gd name="T19" fmla="*/ 1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1">
                  <a:moveTo>
                    <a:pt x="35" y="71"/>
                  </a:moveTo>
                  <a:cubicBezTo>
                    <a:pt x="15" y="71"/>
                    <a:pt x="0" y="55"/>
                    <a:pt x="0" y="36"/>
                  </a:cubicBezTo>
                  <a:cubicBezTo>
                    <a:pt x="0" y="16"/>
                    <a:pt x="15" y="0"/>
                    <a:pt x="35" y="0"/>
                  </a:cubicBezTo>
                  <a:cubicBezTo>
                    <a:pt x="55" y="0"/>
                    <a:pt x="70" y="16"/>
                    <a:pt x="70" y="36"/>
                  </a:cubicBezTo>
                  <a:cubicBezTo>
                    <a:pt x="70" y="55"/>
                    <a:pt x="55" y="71"/>
                    <a:pt x="35" y="71"/>
                  </a:cubicBezTo>
                  <a:close/>
                  <a:moveTo>
                    <a:pt x="35" y="16"/>
                  </a:moveTo>
                  <a:cubicBezTo>
                    <a:pt x="24" y="16"/>
                    <a:pt x="15" y="25"/>
                    <a:pt x="15" y="36"/>
                  </a:cubicBezTo>
                  <a:cubicBezTo>
                    <a:pt x="15" y="47"/>
                    <a:pt x="24" y="56"/>
                    <a:pt x="35" y="56"/>
                  </a:cubicBezTo>
                  <a:cubicBezTo>
                    <a:pt x="46" y="56"/>
                    <a:pt x="55" y="47"/>
                    <a:pt x="55" y="36"/>
                  </a:cubicBezTo>
                  <a:cubicBezTo>
                    <a:pt x="55" y="25"/>
                    <a:pt x="46" y="16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0" name="Freeform 227"/>
            <p:cNvSpPr>
              <a:spLocks noEditPoints="1"/>
            </p:cNvSpPr>
            <p:nvPr/>
          </p:nvSpPr>
          <p:spPr bwMode="auto">
            <a:xfrm>
              <a:off x="8334965" y="3011658"/>
              <a:ext cx="58738" cy="58738"/>
            </a:xfrm>
            <a:custGeom>
              <a:avLst/>
              <a:gdLst>
                <a:gd name="T0" fmla="*/ 35 w 71"/>
                <a:gd name="T1" fmla="*/ 71 h 71"/>
                <a:gd name="T2" fmla="*/ 0 w 71"/>
                <a:gd name="T3" fmla="*/ 36 h 71"/>
                <a:gd name="T4" fmla="*/ 35 w 71"/>
                <a:gd name="T5" fmla="*/ 0 h 71"/>
                <a:gd name="T6" fmla="*/ 71 w 71"/>
                <a:gd name="T7" fmla="*/ 36 h 71"/>
                <a:gd name="T8" fmla="*/ 35 w 71"/>
                <a:gd name="T9" fmla="*/ 71 h 71"/>
                <a:gd name="T10" fmla="*/ 35 w 71"/>
                <a:gd name="T11" fmla="*/ 16 h 71"/>
                <a:gd name="T12" fmla="*/ 16 w 71"/>
                <a:gd name="T13" fmla="*/ 36 h 71"/>
                <a:gd name="T14" fmla="*/ 35 w 71"/>
                <a:gd name="T15" fmla="*/ 56 h 71"/>
                <a:gd name="T16" fmla="*/ 55 w 71"/>
                <a:gd name="T17" fmla="*/ 36 h 71"/>
                <a:gd name="T18" fmla="*/ 35 w 71"/>
                <a:gd name="T19" fmla="*/ 1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1">
                  <a:moveTo>
                    <a:pt x="35" y="71"/>
                  </a:moveTo>
                  <a:cubicBezTo>
                    <a:pt x="16" y="71"/>
                    <a:pt x="0" y="55"/>
                    <a:pt x="0" y="36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5" y="0"/>
                    <a:pt x="71" y="16"/>
                    <a:pt x="71" y="36"/>
                  </a:cubicBezTo>
                  <a:cubicBezTo>
                    <a:pt x="71" y="55"/>
                    <a:pt x="55" y="71"/>
                    <a:pt x="35" y="71"/>
                  </a:cubicBezTo>
                  <a:close/>
                  <a:moveTo>
                    <a:pt x="35" y="16"/>
                  </a:moveTo>
                  <a:cubicBezTo>
                    <a:pt x="24" y="16"/>
                    <a:pt x="16" y="25"/>
                    <a:pt x="16" y="36"/>
                  </a:cubicBezTo>
                  <a:cubicBezTo>
                    <a:pt x="16" y="47"/>
                    <a:pt x="24" y="56"/>
                    <a:pt x="35" y="56"/>
                  </a:cubicBezTo>
                  <a:cubicBezTo>
                    <a:pt x="46" y="56"/>
                    <a:pt x="55" y="47"/>
                    <a:pt x="55" y="36"/>
                  </a:cubicBezTo>
                  <a:cubicBezTo>
                    <a:pt x="55" y="25"/>
                    <a:pt x="46" y="16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1" name="Rectangle 228"/>
            <p:cNvSpPr>
              <a:spLocks noChangeArrowheads="1"/>
            </p:cNvSpPr>
            <p:nvPr/>
          </p:nvSpPr>
          <p:spPr bwMode="auto">
            <a:xfrm>
              <a:off x="8266702" y="3011658"/>
              <a:ext cx="984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2" name="Freeform 229"/>
            <p:cNvSpPr>
              <a:spLocks/>
            </p:cNvSpPr>
            <p:nvPr/>
          </p:nvSpPr>
          <p:spPr bwMode="auto">
            <a:xfrm>
              <a:off x="8193677" y="3135483"/>
              <a:ext cx="244475" cy="36513"/>
            </a:xfrm>
            <a:custGeom>
              <a:avLst/>
              <a:gdLst>
                <a:gd name="T0" fmla="*/ 154 w 154"/>
                <a:gd name="T1" fmla="*/ 23 h 23"/>
                <a:gd name="T2" fmla="*/ 0 w 154"/>
                <a:gd name="T3" fmla="*/ 23 h 23"/>
                <a:gd name="T4" fmla="*/ 0 w 154"/>
                <a:gd name="T5" fmla="*/ 0 h 23"/>
                <a:gd name="T6" fmla="*/ 8 w 154"/>
                <a:gd name="T7" fmla="*/ 0 h 23"/>
                <a:gd name="T8" fmla="*/ 8 w 154"/>
                <a:gd name="T9" fmla="*/ 15 h 23"/>
                <a:gd name="T10" fmla="*/ 145 w 154"/>
                <a:gd name="T11" fmla="*/ 15 h 23"/>
                <a:gd name="T12" fmla="*/ 145 w 154"/>
                <a:gd name="T13" fmla="*/ 0 h 23"/>
                <a:gd name="T14" fmla="*/ 154 w 154"/>
                <a:gd name="T15" fmla="*/ 0 h 23"/>
                <a:gd name="T16" fmla="*/ 154 w 154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23">
                  <a:moveTo>
                    <a:pt x="154" y="23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145" y="15"/>
                  </a:lnTo>
                  <a:lnTo>
                    <a:pt x="145" y="0"/>
                  </a:lnTo>
                  <a:lnTo>
                    <a:pt x="154" y="0"/>
                  </a:lnTo>
                  <a:lnTo>
                    <a:pt x="154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3" name="Freeform 230"/>
            <p:cNvSpPr>
              <a:spLocks/>
            </p:cNvSpPr>
            <p:nvPr/>
          </p:nvSpPr>
          <p:spPr bwMode="auto">
            <a:xfrm>
              <a:off x="8201615" y="2975145"/>
              <a:ext cx="228600" cy="131763"/>
            </a:xfrm>
            <a:custGeom>
              <a:avLst/>
              <a:gdLst>
                <a:gd name="T0" fmla="*/ 144 w 144"/>
                <a:gd name="T1" fmla="*/ 83 h 83"/>
                <a:gd name="T2" fmla="*/ 100 w 144"/>
                <a:gd name="T3" fmla="*/ 83 h 83"/>
                <a:gd name="T4" fmla="*/ 100 w 144"/>
                <a:gd name="T5" fmla="*/ 75 h 83"/>
                <a:gd name="T6" fmla="*/ 136 w 144"/>
                <a:gd name="T7" fmla="*/ 75 h 83"/>
                <a:gd name="T8" fmla="*/ 136 w 144"/>
                <a:gd name="T9" fmla="*/ 9 h 83"/>
                <a:gd name="T10" fmla="*/ 8 w 144"/>
                <a:gd name="T11" fmla="*/ 9 h 83"/>
                <a:gd name="T12" fmla="*/ 8 w 144"/>
                <a:gd name="T13" fmla="*/ 75 h 83"/>
                <a:gd name="T14" fmla="*/ 43 w 144"/>
                <a:gd name="T15" fmla="*/ 75 h 83"/>
                <a:gd name="T16" fmla="*/ 43 w 144"/>
                <a:gd name="T17" fmla="*/ 83 h 83"/>
                <a:gd name="T18" fmla="*/ 0 w 144"/>
                <a:gd name="T19" fmla="*/ 83 h 83"/>
                <a:gd name="T20" fmla="*/ 0 w 144"/>
                <a:gd name="T21" fmla="*/ 0 h 83"/>
                <a:gd name="T22" fmla="*/ 144 w 144"/>
                <a:gd name="T23" fmla="*/ 0 h 83"/>
                <a:gd name="T24" fmla="*/ 144 w 144"/>
                <a:gd name="T2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83">
                  <a:moveTo>
                    <a:pt x="144" y="83"/>
                  </a:moveTo>
                  <a:lnTo>
                    <a:pt x="100" y="83"/>
                  </a:lnTo>
                  <a:lnTo>
                    <a:pt x="100" y="75"/>
                  </a:lnTo>
                  <a:lnTo>
                    <a:pt x="136" y="75"/>
                  </a:lnTo>
                  <a:lnTo>
                    <a:pt x="136" y="9"/>
                  </a:lnTo>
                  <a:lnTo>
                    <a:pt x="8" y="9"/>
                  </a:lnTo>
                  <a:lnTo>
                    <a:pt x="8" y="75"/>
                  </a:lnTo>
                  <a:lnTo>
                    <a:pt x="43" y="75"/>
                  </a:lnTo>
                  <a:lnTo>
                    <a:pt x="43" y="83"/>
                  </a:lnTo>
                  <a:lnTo>
                    <a:pt x="0" y="83"/>
                  </a:lnTo>
                  <a:lnTo>
                    <a:pt x="0" y="0"/>
                  </a:lnTo>
                  <a:lnTo>
                    <a:pt x="144" y="0"/>
                  </a:lnTo>
                  <a:lnTo>
                    <a:pt x="144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4" name="Freeform 231"/>
            <p:cNvSpPr>
              <a:spLocks/>
            </p:cNvSpPr>
            <p:nvPr/>
          </p:nvSpPr>
          <p:spPr bwMode="auto">
            <a:xfrm>
              <a:off x="8458790" y="2991020"/>
              <a:ext cx="36513" cy="100013"/>
            </a:xfrm>
            <a:custGeom>
              <a:avLst/>
              <a:gdLst>
                <a:gd name="T0" fmla="*/ 23 w 23"/>
                <a:gd name="T1" fmla="*/ 63 h 63"/>
                <a:gd name="T2" fmla="*/ 0 w 23"/>
                <a:gd name="T3" fmla="*/ 63 h 63"/>
                <a:gd name="T4" fmla="*/ 0 w 23"/>
                <a:gd name="T5" fmla="*/ 55 h 63"/>
                <a:gd name="T6" fmla="*/ 15 w 23"/>
                <a:gd name="T7" fmla="*/ 55 h 63"/>
                <a:gd name="T8" fmla="*/ 15 w 23"/>
                <a:gd name="T9" fmla="*/ 8 h 63"/>
                <a:gd name="T10" fmla="*/ 0 w 23"/>
                <a:gd name="T11" fmla="*/ 8 h 63"/>
                <a:gd name="T12" fmla="*/ 0 w 23"/>
                <a:gd name="T13" fmla="*/ 0 h 63"/>
                <a:gd name="T14" fmla="*/ 23 w 23"/>
                <a:gd name="T15" fmla="*/ 0 h 63"/>
                <a:gd name="T16" fmla="*/ 23 w 23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3">
                  <a:moveTo>
                    <a:pt x="23" y="63"/>
                  </a:moveTo>
                  <a:lnTo>
                    <a:pt x="0" y="63"/>
                  </a:lnTo>
                  <a:lnTo>
                    <a:pt x="0" y="55"/>
                  </a:lnTo>
                  <a:lnTo>
                    <a:pt x="15" y="55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5" name="Freeform 232"/>
            <p:cNvSpPr>
              <a:spLocks/>
            </p:cNvSpPr>
            <p:nvPr/>
          </p:nvSpPr>
          <p:spPr bwMode="auto">
            <a:xfrm>
              <a:off x="8485777" y="2962445"/>
              <a:ext cx="66675" cy="157163"/>
            </a:xfrm>
            <a:custGeom>
              <a:avLst/>
              <a:gdLst>
                <a:gd name="T0" fmla="*/ 42 w 42"/>
                <a:gd name="T1" fmla="*/ 99 h 99"/>
                <a:gd name="T2" fmla="*/ 30 w 42"/>
                <a:gd name="T3" fmla="*/ 99 h 99"/>
                <a:gd name="T4" fmla="*/ 0 w 42"/>
                <a:gd name="T5" fmla="*/ 80 h 99"/>
                <a:gd name="T6" fmla="*/ 4 w 42"/>
                <a:gd name="T7" fmla="*/ 73 h 99"/>
                <a:gd name="T8" fmla="*/ 32 w 42"/>
                <a:gd name="T9" fmla="*/ 91 h 99"/>
                <a:gd name="T10" fmla="*/ 34 w 42"/>
                <a:gd name="T11" fmla="*/ 91 h 99"/>
                <a:gd name="T12" fmla="*/ 34 w 42"/>
                <a:gd name="T13" fmla="*/ 8 h 99"/>
                <a:gd name="T14" fmla="*/ 32 w 42"/>
                <a:gd name="T15" fmla="*/ 8 h 99"/>
                <a:gd name="T16" fmla="*/ 4 w 42"/>
                <a:gd name="T17" fmla="*/ 26 h 99"/>
                <a:gd name="T18" fmla="*/ 0 w 42"/>
                <a:gd name="T19" fmla="*/ 19 h 99"/>
                <a:gd name="T20" fmla="*/ 30 w 42"/>
                <a:gd name="T21" fmla="*/ 0 h 99"/>
                <a:gd name="T22" fmla="*/ 42 w 42"/>
                <a:gd name="T23" fmla="*/ 0 h 99"/>
                <a:gd name="T24" fmla="*/ 42 w 42"/>
                <a:gd name="T2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99">
                  <a:moveTo>
                    <a:pt x="42" y="99"/>
                  </a:moveTo>
                  <a:lnTo>
                    <a:pt x="30" y="99"/>
                  </a:lnTo>
                  <a:lnTo>
                    <a:pt x="0" y="80"/>
                  </a:lnTo>
                  <a:lnTo>
                    <a:pt x="4" y="73"/>
                  </a:lnTo>
                  <a:lnTo>
                    <a:pt x="32" y="91"/>
                  </a:lnTo>
                  <a:lnTo>
                    <a:pt x="34" y="91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4" y="26"/>
                  </a:lnTo>
                  <a:lnTo>
                    <a:pt x="0" y="19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4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6" name="Freeform 233"/>
            <p:cNvSpPr>
              <a:spLocks/>
            </p:cNvSpPr>
            <p:nvPr/>
          </p:nvSpPr>
          <p:spPr bwMode="auto">
            <a:xfrm>
              <a:off x="8193677" y="2884658"/>
              <a:ext cx="122238" cy="61913"/>
            </a:xfrm>
            <a:custGeom>
              <a:avLst/>
              <a:gdLst>
                <a:gd name="T0" fmla="*/ 15 w 146"/>
                <a:gd name="T1" fmla="*/ 74 h 74"/>
                <a:gd name="T2" fmla="*/ 0 w 146"/>
                <a:gd name="T3" fmla="*/ 74 h 74"/>
                <a:gd name="T4" fmla="*/ 0 w 146"/>
                <a:gd name="T5" fmla="*/ 55 h 74"/>
                <a:gd name="T6" fmla="*/ 16 w 146"/>
                <a:gd name="T7" fmla="*/ 16 h 74"/>
                <a:gd name="T8" fmla="*/ 54 w 146"/>
                <a:gd name="T9" fmla="*/ 0 h 74"/>
                <a:gd name="T10" fmla="*/ 146 w 146"/>
                <a:gd name="T11" fmla="*/ 0 h 74"/>
                <a:gd name="T12" fmla="*/ 146 w 146"/>
                <a:gd name="T13" fmla="*/ 16 h 74"/>
                <a:gd name="T14" fmla="*/ 54 w 146"/>
                <a:gd name="T15" fmla="*/ 16 h 74"/>
                <a:gd name="T16" fmla="*/ 27 w 146"/>
                <a:gd name="T17" fmla="*/ 27 h 74"/>
                <a:gd name="T18" fmla="*/ 15 w 146"/>
                <a:gd name="T19" fmla="*/ 55 h 74"/>
                <a:gd name="T20" fmla="*/ 15 w 146"/>
                <a:gd name="T2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74">
                  <a:moveTo>
                    <a:pt x="15" y="74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40"/>
                    <a:pt x="5" y="27"/>
                    <a:pt x="16" y="16"/>
                  </a:cubicBezTo>
                  <a:cubicBezTo>
                    <a:pt x="26" y="6"/>
                    <a:pt x="40" y="0"/>
                    <a:pt x="54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4" y="16"/>
                    <a:pt x="34" y="20"/>
                    <a:pt x="27" y="27"/>
                  </a:cubicBezTo>
                  <a:cubicBezTo>
                    <a:pt x="19" y="35"/>
                    <a:pt x="15" y="44"/>
                    <a:pt x="15" y="55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7" name="Freeform 234"/>
            <p:cNvSpPr>
              <a:spLocks noEditPoints="1"/>
            </p:cNvSpPr>
            <p:nvPr/>
          </p:nvSpPr>
          <p:spPr bwMode="auto">
            <a:xfrm>
              <a:off x="8309565" y="2870370"/>
              <a:ext cx="84138" cy="41275"/>
            </a:xfrm>
            <a:custGeom>
              <a:avLst/>
              <a:gdLst>
                <a:gd name="T0" fmla="*/ 77 w 102"/>
                <a:gd name="T1" fmla="*/ 50 h 50"/>
                <a:gd name="T2" fmla="*/ 25 w 102"/>
                <a:gd name="T3" fmla="*/ 50 h 50"/>
                <a:gd name="T4" fmla="*/ 0 w 102"/>
                <a:gd name="T5" fmla="*/ 25 h 50"/>
                <a:gd name="T6" fmla="*/ 25 w 102"/>
                <a:gd name="T7" fmla="*/ 0 h 50"/>
                <a:gd name="T8" fmla="*/ 77 w 102"/>
                <a:gd name="T9" fmla="*/ 0 h 50"/>
                <a:gd name="T10" fmla="*/ 102 w 102"/>
                <a:gd name="T11" fmla="*/ 25 h 50"/>
                <a:gd name="T12" fmla="*/ 77 w 102"/>
                <a:gd name="T13" fmla="*/ 50 h 50"/>
                <a:gd name="T14" fmla="*/ 25 w 102"/>
                <a:gd name="T15" fmla="*/ 16 h 50"/>
                <a:gd name="T16" fmla="*/ 15 w 102"/>
                <a:gd name="T17" fmla="*/ 25 h 50"/>
                <a:gd name="T18" fmla="*/ 25 w 102"/>
                <a:gd name="T19" fmla="*/ 35 h 50"/>
                <a:gd name="T20" fmla="*/ 77 w 102"/>
                <a:gd name="T21" fmla="*/ 35 h 50"/>
                <a:gd name="T22" fmla="*/ 86 w 102"/>
                <a:gd name="T23" fmla="*/ 25 h 50"/>
                <a:gd name="T24" fmla="*/ 77 w 102"/>
                <a:gd name="T25" fmla="*/ 16 h 50"/>
                <a:gd name="T26" fmla="*/ 25 w 102"/>
                <a:gd name="T27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2" h="50">
                  <a:moveTo>
                    <a:pt x="77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91" y="0"/>
                    <a:pt x="102" y="11"/>
                    <a:pt x="102" y="25"/>
                  </a:cubicBezTo>
                  <a:cubicBezTo>
                    <a:pt x="102" y="39"/>
                    <a:pt x="91" y="50"/>
                    <a:pt x="77" y="50"/>
                  </a:cubicBezTo>
                  <a:close/>
                  <a:moveTo>
                    <a:pt x="25" y="16"/>
                  </a:moveTo>
                  <a:cubicBezTo>
                    <a:pt x="20" y="16"/>
                    <a:pt x="15" y="20"/>
                    <a:pt x="15" y="25"/>
                  </a:cubicBezTo>
                  <a:cubicBezTo>
                    <a:pt x="15" y="30"/>
                    <a:pt x="20" y="35"/>
                    <a:pt x="25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82" y="35"/>
                    <a:pt x="86" y="30"/>
                    <a:pt x="86" y="25"/>
                  </a:cubicBezTo>
                  <a:cubicBezTo>
                    <a:pt x="86" y="20"/>
                    <a:pt x="82" y="16"/>
                    <a:pt x="77" y="16"/>
                  </a:cubicBezTo>
                  <a:lnTo>
                    <a:pt x="2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8" name="Freeform 235"/>
            <p:cNvSpPr>
              <a:spLocks/>
            </p:cNvSpPr>
            <p:nvPr/>
          </p:nvSpPr>
          <p:spPr bwMode="auto">
            <a:xfrm>
              <a:off x="8136527" y="2962445"/>
              <a:ext cx="41275" cy="80963"/>
            </a:xfrm>
            <a:custGeom>
              <a:avLst/>
              <a:gdLst>
                <a:gd name="T0" fmla="*/ 19 w 26"/>
                <a:gd name="T1" fmla="*/ 51 h 51"/>
                <a:gd name="T2" fmla="*/ 0 w 26"/>
                <a:gd name="T3" fmla="*/ 14 h 51"/>
                <a:gd name="T4" fmla="*/ 0 w 26"/>
                <a:gd name="T5" fmla="*/ 0 h 51"/>
                <a:gd name="T6" fmla="*/ 22 w 26"/>
                <a:gd name="T7" fmla="*/ 0 h 51"/>
                <a:gd name="T8" fmla="*/ 22 w 26"/>
                <a:gd name="T9" fmla="*/ 8 h 51"/>
                <a:gd name="T10" fmla="*/ 8 w 26"/>
                <a:gd name="T11" fmla="*/ 8 h 51"/>
                <a:gd name="T12" fmla="*/ 8 w 26"/>
                <a:gd name="T13" fmla="*/ 12 h 51"/>
                <a:gd name="T14" fmla="*/ 26 w 26"/>
                <a:gd name="T15" fmla="*/ 48 h 51"/>
                <a:gd name="T16" fmla="*/ 19 w 26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1">
                  <a:moveTo>
                    <a:pt x="19" y="51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26" y="48"/>
                  </a:lnTo>
                  <a:lnTo>
                    <a:pt x="19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9" name="Группа 2368"/>
          <p:cNvGrpSpPr/>
          <p:nvPr/>
        </p:nvGrpSpPr>
        <p:grpSpPr>
          <a:xfrm>
            <a:off x="8443318" y="1981002"/>
            <a:ext cx="215894" cy="289914"/>
            <a:chOff x="10062165" y="2833858"/>
            <a:chExt cx="277813" cy="373063"/>
          </a:xfrm>
          <a:solidFill>
            <a:schemeClr val="accent1"/>
          </a:solidFill>
        </p:grpSpPr>
        <p:sp>
          <p:nvSpPr>
            <p:cNvPr id="2701" name="Freeform 258"/>
            <p:cNvSpPr>
              <a:spLocks noEditPoints="1"/>
            </p:cNvSpPr>
            <p:nvPr/>
          </p:nvSpPr>
          <p:spPr bwMode="auto">
            <a:xfrm>
              <a:off x="10062165" y="2833858"/>
              <a:ext cx="277813" cy="373063"/>
            </a:xfrm>
            <a:custGeom>
              <a:avLst/>
              <a:gdLst>
                <a:gd name="T0" fmla="*/ 175 w 175"/>
                <a:gd name="T1" fmla="*/ 235 h 235"/>
                <a:gd name="T2" fmla="*/ 0 w 175"/>
                <a:gd name="T3" fmla="*/ 235 h 235"/>
                <a:gd name="T4" fmla="*/ 0 w 175"/>
                <a:gd name="T5" fmla="*/ 0 h 235"/>
                <a:gd name="T6" fmla="*/ 136 w 175"/>
                <a:gd name="T7" fmla="*/ 0 h 235"/>
                <a:gd name="T8" fmla="*/ 175 w 175"/>
                <a:gd name="T9" fmla="*/ 40 h 235"/>
                <a:gd name="T10" fmla="*/ 175 w 175"/>
                <a:gd name="T11" fmla="*/ 235 h 235"/>
                <a:gd name="T12" fmla="*/ 9 w 175"/>
                <a:gd name="T13" fmla="*/ 227 h 235"/>
                <a:gd name="T14" fmla="*/ 166 w 175"/>
                <a:gd name="T15" fmla="*/ 227 h 235"/>
                <a:gd name="T16" fmla="*/ 166 w 175"/>
                <a:gd name="T17" fmla="*/ 43 h 235"/>
                <a:gd name="T18" fmla="*/ 132 w 175"/>
                <a:gd name="T19" fmla="*/ 9 h 235"/>
                <a:gd name="T20" fmla="*/ 9 w 175"/>
                <a:gd name="T21" fmla="*/ 9 h 235"/>
                <a:gd name="T22" fmla="*/ 9 w 175"/>
                <a:gd name="T23" fmla="*/ 22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235">
                  <a:moveTo>
                    <a:pt x="175" y="235"/>
                  </a:moveTo>
                  <a:lnTo>
                    <a:pt x="0" y="235"/>
                  </a:lnTo>
                  <a:lnTo>
                    <a:pt x="0" y="0"/>
                  </a:lnTo>
                  <a:lnTo>
                    <a:pt x="136" y="0"/>
                  </a:lnTo>
                  <a:lnTo>
                    <a:pt x="175" y="40"/>
                  </a:lnTo>
                  <a:lnTo>
                    <a:pt x="175" y="235"/>
                  </a:lnTo>
                  <a:close/>
                  <a:moveTo>
                    <a:pt x="9" y="227"/>
                  </a:moveTo>
                  <a:lnTo>
                    <a:pt x="166" y="227"/>
                  </a:lnTo>
                  <a:lnTo>
                    <a:pt x="166" y="43"/>
                  </a:lnTo>
                  <a:lnTo>
                    <a:pt x="132" y="9"/>
                  </a:lnTo>
                  <a:lnTo>
                    <a:pt x="9" y="9"/>
                  </a:lnTo>
                  <a:lnTo>
                    <a:pt x="9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grpSp>
          <p:nvGrpSpPr>
            <p:cNvPr id="2702" name="Группа 2701"/>
            <p:cNvGrpSpPr/>
            <p:nvPr/>
          </p:nvGrpSpPr>
          <p:grpSpPr>
            <a:xfrm>
              <a:off x="10098676" y="2841795"/>
              <a:ext cx="234952" cy="301625"/>
              <a:chOff x="10098676" y="2841795"/>
              <a:chExt cx="234952" cy="301625"/>
            </a:xfrm>
            <a:grpFill/>
          </p:grpSpPr>
          <p:grpSp>
            <p:nvGrpSpPr>
              <p:cNvPr id="2703" name="Группа 2702"/>
              <p:cNvGrpSpPr/>
              <p:nvPr/>
            </p:nvGrpSpPr>
            <p:grpSpPr>
              <a:xfrm>
                <a:off x="10098676" y="2957683"/>
                <a:ext cx="180000" cy="185737"/>
                <a:chOff x="10098677" y="2957683"/>
                <a:chExt cx="131763" cy="185737"/>
              </a:xfrm>
              <a:grpFill/>
            </p:grpSpPr>
            <p:sp>
              <p:nvSpPr>
                <p:cNvPr id="2708" name="Rectangle 248"/>
                <p:cNvSpPr>
                  <a:spLocks noChangeArrowheads="1"/>
                </p:cNvSpPr>
                <p:nvPr/>
              </p:nvSpPr>
              <p:spPr bwMode="auto">
                <a:xfrm>
                  <a:off x="10098677" y="3130720"/>
                  <a:ext cx="74613" cy="12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844"/>
                </a:p>
              </p:txBody>
            </p:sp>
            <p:sp>
              <p:nvSpPr>
                <p:cNvPr id="2709" name="Rectangle 249"/>
                <p:cNvSpPr>
                  <a:spLocks noChangeArrowheads="1"/>
                </p:cNvSpPr>
                <p:nvPr/>
              </p:nvSpPr>
              <p:spPr bwMode="auto">
                <a:xfrm>
                  <a:off x="10098677" y="3100558"/>
                  <a:ext cx="74613" cy="142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844"/>
                </a:p>
              </p:txBody>
            </p:sp>
            <p:sp>
              <p:nvSpPr>
                <p:cNvPr id="2710" name="Rectangle 250"/>
                <p:cNvSpPr>
                  <a:spLocks noChangeArrowheads="1"/>
                </p:cNvSpPr>
                <p:nvPr/>
              </p:nvSpPr>
              <p:spPr bwMode="auto">
                <a:xfrm>
                  <a:off x="10098677" y="3073570"/>
                  <a:ext cx="74613" cy="1111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844"/>
                </a:p>
              </p:txBody>
            </p:sp>
            <p:sp>
              <p:nvSpPr>
                <p:cNvPr id="2711" name="Rectangle 251"/>
                <p:cNvSpPr>
                  <a:spLocks noChangeArrowheads="1"/>
                </p:cNvSpPr>
                <p:nvPr/>
              </p:nvSpPr>
              <p:spPr bwMode="auto">
                <a:xfrm>
                  <a:off x="10098677" y="3043408"/>
                  <a:ext cx="131763" cy="142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844"/>
                </a:p>
              </p:txBody>
            </p:sp>
            <p:sp>
              <p:nvSpPr>
                <p:cNvPr id="2712" name="Rectangle 252"/>
                <p:cNvSpPr>
                  <a:spLocks noChangeArrowheads="1"/>
                </p:cNvSpPr>
                <p:nvPr/>
              </p:nvSpPr>
              <p:spPr bwMode="auto">
                <a:xfrm>
                  <a:off x="10098677" y="3014833"/>
                  <a:ext cx="131763" cy="12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844"/>
                </a:p>
              </p:txBody>
            </p:sp>
            <p:sp>
              <p:nvSpPr>
                <p:cNvPr id="2713" name="Rectangle 253"/>
                <p:cNvSpPr>
                  <a:spLocks noChangeArrowheads="1"/>
                </p:cNvSpPr>
                <p:nvPr/>
              </p:nvSpPr>
              <p:spPr bwMode="auto">
                <a:xfrm>
                  <a:off x="10098677" y="2986258"/>
                  <a:ext cx="131763" cy="12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844"/>
                </a:p>
              </p:txBody>
            </p:sp>
            <p:sp>
              <p:nvSpPr>
                <p:cNvPr id="2714" name="Rectangle 254"/>
                <p:cNvSpPr>
                  <a:spLocks noChangeArrowheads="1"/>
                </p:cNvSpPr>
                <p:nvPr/>
              </p:nvSpPr>
              <p:spPr bwMode="auto">
                <a:xfrm>
                  <a:off x="10098677" y="2957683"/>
                  <a:ext cx="131763" cy="12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sz="844"/>
                </a:p>
              </p:txBody>
            </p:sp>
          </p:grpSp>
          <p:sp>
            <p:nvSpPr>
              <p:cNvPr id="2704" name="Rectangle 255"/>
              <p:cNvSpPr>
                <a:spLocks noChangeArrowheads="1"/>
              </p:cNvSpPr>
              <p:nvPr/>
            </p:nvSpPr>
            <p:spPr bwMode="auto">
              <a:xfrm>
                <a:off x="10098677" y="2892595"/>
                <a:ext cx="14288" cy="142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  <p:sp>
            <p:nvSpPr>
              <p:cNvPr id="2705" name="Rectangle 256"/>
              <p:cNvSpPr>
                <a:spLocks noChangeArrowheads="1"/>
              </p:cNvSpPr>
              <p:nvPr/>
            </p:nvSpPr>
            <p:spPr bwMode="auto">
              <a:xfrm>
                <a:off x="10127252" y="2892595"/>
                <a:ext cx="14288" cy="142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  <p:sp>
            <p:nvSpPr>
              <p:cNvPr id="2706" name="Rectangle 257"/>
              <p:cNvSpPr>
                <a:spLocks noChangeArrowheads="1"/>
              </p:cNvSpPr>
              <p:nvPr/>
            </p:nvSpPr>
            <p:spPr bwMode="auto">
              <a:xfrm>
                <a:off x="10155827" y="2892595"/>
                <a:ext cx="14288" cy="142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  <p:sp>
            <p:nvSpPr>
              <p:cNvPr id="2707" name="Freeform 259"/>
              <p:cNvSpPr>
                <a:spLocks/>
              </p:cNvSpPr>
              <p:nvPr/>
            </p:nvSpPr>
            <p:spPr bwMode="auto">
              <a:xfrm>
                <a:off x="10268540" y="2841795"/>
                <a:ext cx="65088" cy="65088"/>
              </a:xfrm>
              <a:custGeom>
                <a:avLst/>
                <a:gdLst>
                  <a:gd name="T0" fmla="*/ 41 w 41"/>
                  <a:gd name="T1" fmla="*/ 41 h 41"/>
                  <a:gd name="T2" fmla="*/ 0 w 41"/>
                  <a:gd name="T3" fmla="*/ 41 h 41"/>
                  <a:gd name="T4" fmla="*/ 0 w 41"/>
                  <a:gd name="T5" fmla="*/ 0 h 41"/>
                  <a:gd name="T6" fmla="*/ 8 w 41"/>
                  <a:gd name="T7" fmla="*/ 0 h 41"/>
                  <a:gd name="T8" fmla="*/ 8 w 41"/>
                  <a:gd name="T9" fmla="*/ 32 h 41"/>
                  <a:gd name="T10" fmla="*/ 41 w 41"/>
                  <a:gd name="T11" fmla="*/ 32 h 41"/>
                  <a:gd name="T12" fmla="*/ 41 w 41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1">
                    <a:moveTo>
                      <a:pt x="41" y="41"/>
                    </a:moveTo>
                    <a:lnTo>
                      <a:pt x="0" y="41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32"/>
                    </a:lnTo>
                    <a:lnTo>
                      <a:pt x="41" y="32"/>
                    </a:lnTo>
                    <a:lnTo>
                      <a:pt x="41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844"/>
              </a:p>
            </p:txBody>
          </p:sp>
        </p:grpSp>
      </p:grpSp>
      <p:grpSp>
        <p:nvGrpSpPr>
          <p:cNvPr id="2370" name="Группа 2369"/>
          <p:cNvGrpSpPr/>
          <p:nvPr/>
        </p:nvGrpSpPr>
        <p:grpSpPr>
          <a:xfrm>
            <a:off x="6972775" y="2443630"/>
            <a:ext cx="271409" cy="328158"/>
            <a:chOff x="8169865" y="3429170"/>
            <a:chExt cx="349250" cy="422275"/>
          </a:xfrm>
          <a:solidFill>
            <a:schemeClr val="accent1"/>
          </a:solidFill>
        </p:grpSpPr>
        <p:sp>
          <p:nvSpPr>
            <p:cNvPr id="2685" name="Freeform 271"/>
            <p:cNvSpPr>
              <a:spLocks noEditPoints="1"/>
            </p:cNvSpPr>
            <p:nvPr/>
          </p:nvSpPr>
          <p:spPr bwMode="auto">
            <a:xfrm>
              <a:off x="8254002" y="3575220"/>
              <a:ext cx="69850" cy="79375"/>
            </a:xfrm>
            <a:custGeom>
              <a:avLst/>
              <a:gdLst>
                <a:gd name="T0" fmla="*/ 0 w 44"/>
                <a:gd name="T1" fmla="*/ 50 h 50"/>
                <a:gd name="T2" fmla="*/ 0 w 44"/>
                <a:gd name="T3" fmla="*/ 0 h 50"/>
                <a:gd name="T4" fmla="*/ 44 w 44"/>
                <a:gd name="T5" fmla="*/ 25 h 50"/>
                <a:gd name="T6" fmla="*/ 0 w 44"/>
                <a:gd name="T7" fmla="*/ 50 h 50"/>
                <a:gd name="T8" fmla="*/ 8 w 44"/>
                <a:gd name="T9" fmla="*/ 14 h 50"/>
                <a:gd name="T10" fmla="*/ 8 w 44"/>
                <a:gd name="T11" fmla="*/ 36 h 50"/>
                <a:gd name="T12" fmla="*/ 28 w 44"/>
                <a:gd name="T13" fmla="*/ 25 h 50"/>
                <a:gd name="T14" fmla="*/ 8 w 44"/>
                <a:gd name="T15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0">
                  <a:moveTo>
                    <a:pt x="0" y="50"/>
                  </a:moveTo>
                  <a:lnTo>
                    <a:pt x="0" y="0"/>
                  </a:lnTo>
                  <a:lnTo>
                    <a:pt x="44" y="25"/>
                  </a:lnTo>
                  <a:lnTo>
                    <a:pt x="0" y="50"/>
                  </a:lnTo>
                  <a:close/>
                  <a:moveTo>
                    <a:pt x="8" y="14"/>
                  </a:moveTo>
                  <a:lnTo>
                    <a:pt x="8" y="36"/>
                  </a:lnTo>
                  <a:lnTo>
                    <a:pt x="28" y="25"/>
                  </a:lnTo>
                  <a:lnTo>
                    <a:pt x="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6" name="Freeform 272"/>
            <p:cNvSpPr>
              <a:spLocks noEditPoints="1"/>
            </p:cNvSpPr>
            <p:nvPr/>
          </p:nvSpPr>
          <p:spPr bwMode="auto">
            <a:xfrm>
              <a:off x="8169865" y="3429170"/>
              <a:ext cx="220663" cy="373063"/>
            </a:xfrm>
            <a:custGeom>
              <a:avLst/>
              <a:gdLst>
                <a:gd name="T0" fmla="*/ 222 w 265"/>
                <a:gd name="T1" fmla="*/ 447 h 447"/>
                <a:gd name="T2" fmla="*/ 43 w 265"/>
                <a:gd name="T3" fmla="*/ 447 h 447"/>
                <a:gd name="T4" fmla="*/ 0 w 265"/>
                <a:gd name="T5" fmla="*/ 405 h 447"/>
                <a:gd name="T6" fmla="*/ 0 w 265"/>
                <a:gd name="T7" fmla="*/ 42 h 447"/>
                <a:gd name="T8" fmla="*/ 43 w 265"/>
                <a:gd name="T9" fmla="*/ 0 h 447"/>
                <a:gd name="T10" fmla="*/ 222 w 265"/>
                <a:gd name="T11" fmla="*/ 0 h 447"/>
                <a:gd name="T12" fmla="*/ 265 w 265"/>
                <a:gd name="T13" fmla="*/ 42 h 447"/>
                <a:gd name="T14" fmla="*/ 265 w 265"/>
                <a:gd name="T15" fmla="*/ 405 h 447"/>
                <a:gd name="T16" fmla="*/ 222 w 265"/>
                <a:gd name="T17" fmla="*/ 447 h 447"/>
                <a:gd name="T18" fmla="*/ 43 w 265"/>
                <a:gd name="T19" fmla="*/ 15 h 447"/>
                <a:gd name="T20" fmla="*/ 16 w 265"/>
                <a:gd name="T21" fmla="*/ 42 h 447"/>
                <a:gd name="T22" fmla="*/ 16 w 265"/>
                <a:gd name="T23" fmla="*/ 405 h 447"/>
                <a:gd name="T24" fmla="*/ 43 w 265"/>
                <a:gd name="T25" fmla="*/ 431 h 447"/>
                <a:gd name="T26" fmla="*/ 222 w 265"/>
                <a:gd name="T27" fmla="*/ 431 h 447"/>
                <a:gd name="T28" fmla="*/ 249 w 265"/>
                <a:gd name="T29" fmla="*/ 405 h 447"/>
                <a:gd name="T30" fmla="*/ 249 w 265"/>
                <a:gd name="T31" fmla="*/ 42 h 447"/>
                <a:gd name="T32" fmla="*/ 222 w 265"/>
                <a:gd name="T33" fmla="*/ 15 h 447"/>
                <a:gd name="T34" fmla="*/ 43 w 265"/>
                <a:gd name="T35" fmla="*/ 1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5" h="447">
                  <a:moveTo>
                    <a:pt x="222" y="447"/>
                  </a:moveTo>
                  <a:cubicBezTo>
                    <a:pt x="43" y="447"/>
                    <a:pt x="43" y="447"/>
                    <a:pt x="43" y="447"/>
                  </a:cubicBezTo>
                  <a:cubicBezTo>
                    <a:pt x="19" y="447"/>
                    <a:pt x="0" y="428"/>
                    <a:pt x="0" y="40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8"/>
                    <a:pt x="19" y="0"/>
                    <a:pt x="43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46" y="0"/>
                    <a:pt x="265" y="18"/>
                    <a:pt x="265" y="42"/>
                  </a:cubicBezTo>
                  <a:cubicBezTo>
                    <a:pt x="265" y="405"/>
                    <a:pt x="265" y="405"/>
                    <a:pt x="265" y="405"/>
                  </a:cubicBezTo>
                  <a:cubicBezTo>
                    <a:pt x="265" y="428"/>
                    <a:pt x="246" y="447"/>
                    <a:pt x="222" y="447"/>
                  </a:cubicBezTo>
                  <a:close/>
                  <a:moveTo>
                    <a:pt x="43" y="15"/>
                  </a:moveTo>
                  <a:cubicBezTo>
                    <a:pt x="28" y="15"/>
                    <a:pt x="16" y="27"/>
                    <a:pt x="16" y="42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19"/>
                    <a:pt x="28" y="431"/>
                    <a:pt x="43" y="431"/>
                  </a:cubicBezTo>
                  <a:cubicBezTo>
                    <a:pt x="222" y="431"/>
                    <a:pt x="222" y="431"/>
                    <a:pt x="222" y="431"/>
                  </a:cubicBezTo>
                  <a:cubicBezTo>
                    <a:pt x="237" y="431"/>
                    <a:pt x="249" y="419"/>
                    <a:pt x="249" y="405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27"/>
                    <a:pt x="237" y="15"/>
                    <a:pt x="222" y="15"/>
                  </a:cubicBezTo>
                  <a:lnTo>
                    <a:pt x="4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7" name="Rectangle 273"/>
            <p:cNvSpPr>
              <a:spLocks noChangeArrowheads="1"/>
            </p:cNvSpPr>
            <p:nvPr/>
          </p:nvSpPr>
          <p:spPr bwMode="auto">
            <a:xfrm>
              <a:off x="8176215" y="3486320"/>
              <a:ext cx="2079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8" name="Rectangle 274"/>
            <p:cNvSpPr>
              <a:spLocks noChangeArrowheads="1"/>
            </p:cNvSpPr>
            <p:nvPr/>
          </p:nvSpPr>
          <p:spPr bwMode="auto">
            <a:xfrm>
              <a:off x="8176215" y="3730795"/>
              <a:ext cx="2079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9" name="Rectangle 275"/>
            <p:cNvSpPr>
              <a:spLocks noChangeArrowheads="1"/>
            </p:cNvSpPr>
            <p:nvPr/>
          </p:nvSpPr>
          <p:spPr bwMode="auto">
            <a:xfrm>
              <a:off x="8273052" y="34577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0" name="Rectangle 276"/>
            <p:cNvSpPr>
              <a:spLocks noChangeArrowheads="1"/>
            </p:cNvSpPr>
            <p:nvPr/>
          </p:nvSpPr>
          <p:spPr bwMode="auto">
            <a:xfrm>
              <a:off x="8250827" y="3759370"/>
              <a:ext cx="571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1" name="Freeform 277"/>
            <p:cNvSpPr>
              <a:spLocks/>
            </p:cNvSpPr>
            <p:nvPr/>
          </p:nvSpPr>
          <p:spPr bwMode="auto">
            <a:xfrm>
              <a:off x="8195265" y="3511720"/>
              <a:ext cx="169863" cy="206375"/>
            </a:xfrm>
            <a:custGeom>
              <a:avLst/>
              <a:gdLst>
                <a:gd name="T0" fmla="*/ 107 w 107"/>
                <a:gd name="T1" fmla="*/ 130 h 130"/>
                <a:gd name="T2" fmla="*/ 82 w 107"/>
                <a:gd name="T3" fmla="*/ 130 h 130"/>
                <a:gd name="T4" fmla="*/ 82 w 107"/>
                <a:gd name="T5" fmla="*/ 122 h 130"/>
                <a:gd name="T6" fmla="*/ 98 w 107"/>
                <a:gd name="T7" fmla="*/ 122 h 130"/>
                <a:gd name="T8" fmla="*/ 98 w 107"/>
                <a:gd name="T9" fmla="*/ 8 h 130"/>
                <a:gd name="T10" fmla="*/ 8 w 107"/>
                <a:gd name="T11" fmla="*/ 8 h 130"/>
                <a:gd name="T12" fmla="*/ 8 w 107"/>
                <a:gd name="T13" fmla="*/ 122 h 130"/>
                <a:gd name="T14" fmla="*/ 25 w 107"/>
                <a:gd name="T15" fmla="*/ 122 h 130"/>
                <a:gd name="T16" fmla="*/ 25 w 107"/>
                <a:gd name="T17" fmla="*/ 130 h 130"/>
                <a:gd name="T18" fmla="*/ 0 w 107"/>
                <a:gd name="T19" fmla="*/ 130 h 130"/>
                <a:gd name="T20" fmla="*/ 0 w 107"/>
                <a:gd name="T21" fmla="*/ 0 h 130"/>
                <a:gd name="T22" fmla="*/ 107 w 107"/>
                <a:gd name="T23" fmla="*/ 0 h 130"/>
                <a:gd name="T24" fmla="*/ 107 w 107"/>
                <a:gd name="T2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130">
                  <a:moveTo>
                    <a:pt x="107" y="130"/>
                  </a:moveTo>
                  <a:lnTo>
                    <a:pt x="82" y="130"/>
                  </a:lnTo>
                  <a:lnTo>
                    <a:pt x="82" y="122"/>
                  </a:lnTo>
                  <a:lnTo>
                    <a:pt x="98" y="122"/>
                  </a:lnTo>
                  <a:lnTo>
                    <a:pt x="98" y="8"/>
                  </a:lnTo>
                  <a:lnTo>
                    <a:pt x="8" y="8"/>
                  </a:lnTo>
                  <a:lnTo>
                    <a:pt x="8" y="122"/>
                  </a:lnTo>
                  <a:lnTo>
                    <a:pt x="25" y="122"/>
                  </a:lnTo>
                  <a:lnTo>
                    <a:pt x="25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107" y="0"/>
                  </a:lnTo>
                  <a:lnTo>
                    <a:pt x="107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2" name="Rectangle 278"/>
            <p:cNvSpPr>
              <a:spLocks noChangeArrowheads="1"/>
            </p:cNvSpPr>
            <p:nvPr/>
          </p:nvSpPr>
          <p:spPr bwMode="auto">
            <a:xfrm>
              <a:off x="8300040" y="3705395"/>
              <a:ext cx="111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3" name="Rectangle 279"/>
            <p:cNvSpPr>
              <a:spLocks noChangeArrowheads="1"/>
            </p:cNvSpPr>
            <p:nvPr/>
          </p:nvSpPr>
          <p:spPr bwMode="auto">
            <a:xfrm>
              <a:off x="8273052" y="3705395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4" name="Rectangle 280"/>
            <p:cNvSpPr>
              <a:spLocks noChangeArrowheads="1"/>
            </p:cNvSpPr>
            <p:nvPr/>
          </p:nvSpPr>
          <p:spPr bwMode="auto">
            <a:xfrm>
              <a:off x="8247652" y="3705395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5" name="Freeform 281"/>
            <p:cNvSpPr>
              <a:spLocks/>
            </p:cNvSpPr>
            <p:nvPr/>
          </p:nvSpPr>
          <p:spPr bwMode="auto">
            <a:xfrm>
              <a:off x="8349252" y="3765720"/>
              <a:ext cx="84138" cy="85725"/>
            </a:xfrm>
            <a:custGeom>
              <a:avLst/>
              <a:gdLst>
                <a:gd name="T0" fmla="*/ 51 w 101"/>
                <a:gd name="T1" fmla="*/ 102 h 102"/>
                <a:gd name="T2" fmla="*/ 15 w 101"/>
                <a:gd name="T3" fmla="*/ 87 h 102"/>
                <a:gd name="T4" fmla="*/ 0 w 101"/>
                <a:gd name="T5" fmla="*/ 51 h 102"/>
                <a:gd name="T6" fmla="*/ 0 w 101"/>
                <a:gd name="T7" fmla="*/ 34 h 102"/>
                <a:gd name="T8" fmla="*/ 15 w 101"/>
                <a:gd name="T9" fmla="*/ 34 h 102"/>
                <a:gd name="T10" fmla="*/ 15 w 101"/>
                <a:gd name="T11" fmla="*/ 51 h 102"/>
                <a:gd name="T12" fmla="*/ 26 w 101"/>
                <a:gd name="T13" fmla="*/ 76 h 102"/>
                <a:gd name="T14" fmla="*/ 51 w 101"/>
                <a:gd name="T15" fmla="*/ 87 h 102"/>
                <a:gd name="T16" fmla="*/ 76 w 101"/>
                <a:gd name="T17" fmla="*/ 76 h 102"/>
                <a:gd name="T18" fmla="*/ 86 w 101"/>
                <a:gd name="T19" fmla="*/ 51 h 102"/>
                <a:gd name="T20" fmla="*/ 86 w 101"/>
                <a:gd name="T21" fmla="*/ 0 h 102"/>
                <a:gd name="T22" fmla="*/ 101 w 101"/>
                <a:gd name="T23" fmla="*/ 0 h 102"/>
                <a:gd name="T24" fmla="*/ 101 w 101"/>
                <a:gd name="T25" fmla="*/ 51 h 102"/>
                <a:gd name="T26" fmla="*/ 87 w 101"/>
                <a:gd name="T27" fmla="*/ 87 h 102"/>
                <a:gd name="T28" fmla="*/ 51 w 101"/>
                <a:gd name="T2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102">
                  <a:moveTo>
                    <a:pt x="51" y="102"/>
                  </a:moveTo>
                  <a:cubicBezTo>
                    <a:pt x="37" y="102"/>
                    <a:pt x="24" y="97"/>
                    <a:pt x="15" y="87"/>
                  </a:cubicBezTo>
                  <a:cubicBezTo>
                    <a:pt x="5" y="78"/>
                    <a:pt x="0" y="65"/>
                    <a:pt x="0" y="5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61"/>
                    <a:pt x="19" y="70"/>
                    <a:pt x="26" y="76"/>
                  </a:cubicBezTo>
                  <a:cubicBezTo>
                    <a:pt x="32" y="83"/>
                    <a:pt x="41" y="87"/>
                    <a:pt x="51" y="87"/>
                  </a:cubicBezTo>
                  <a:cubicBezTo>
                    <a:pt x="60" y="87"/>
                    <a:pt x="69" y="83"/>
                    <a:pt x="76" y="76"/>
                  </a:cubicBezTo>
                  <a:cubicBezTo>
                    <a:pt x="82" y="70"/>
                    <a:pt x="86" y="61"/>
                    <a:pt x="86" y="5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1" y="65"/>
                    <a:pt x="96" y="78"/>
                    <a:pt x="87" y="87"/>
                  </a:cubicBezTo>
                  <a:cubicBezTo>
                    <a:pt x="77" y="97"/>
                    <a:pt x="64" y="102"/>
                    <a:pt x="5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6" name="Freeform 282"/>
            <p:cNvSpPr>
              <a:spLocks noEditPoints="1"/>
            </p:cNvSpPr>
            <p:nvPr/>
          </p:nvSpPr>
          <p:spPr bwMode="auto">
            <a:xfrm>
              <a:off x="8406402" y="3429170"/>
              <a:ext cx="55563" cy="84138"/>
            </a:xfrm>
            <a:custGeom>
              <a:avLst/>
              <a:gdLst>
                <a:gd name="T0" fmla="*/ 50 w 67"/>
                <a:gd name="T1" fmla="*/ 101 h 101"/>
                <a:gd name="T2" fmla="*/ 0 w 67"/>
                <a:gd name="T3" fmla="*/ 101 h 101"/>
                <a:gd name="T4" fmla="*/ 0 w 67"/>
                <a:gd name="T5" fmla="*/ 42 h 101"/>
                <a:gd name="T6" fmla="*/ 12 w 67"/>
                <a:gd name="T7" fmla="*/ 12 h 101"/>
                <a:gd name="T8" fmla="*/ 42 w 67"/>
                <a:gd name="T9" fmla="*/ 0 h 101"/>
                <a:gd name="T10" fmla="*/ 67 w 67"/>
                <a:gd name="T11" fmla="*/ 0 h 101"/>
                <a:gd name="T12" fmla="*/ 67 w 67"/>
                <a:gd name="T13" fmla="*/ 67 h 101"/>
                <a:gd name="T14" fmla="*/ 50 w 67"/>
                <a:gd name="T15" fmla="*/ 67 h 101"/>
                <a:gd name="T16" fmla="*/ 50 w 67"/>
                <a:gd name="T17" fmla="*/ 101 h 101"/>
                <a:gd name="T18" fmla="*/ 15 w 67"/>
                <a:gd name="T19" fmla="*/ 86 h 101"/>
                <a:gd name="T20" fmla="*/ 34 w 67"/>
                <a:gd name="T21" fmla="*/ 86 h 101"/>
                <a:gd name="T22" fmla="*/ 34 w 67"/>
                <a:gd name="T23" fmla="*/ 51 h 101"/>
                <a:gd name="T24" fmla="*/ 51 w 67"/>
                <a:gd name="T25" fmla="*/ 51 h 101"/>
                <a:gd name="T26" fmla="*/ 51 w 67"/>
                <a:gd name="T27" fmla="*/ 15 h 101"/>
                <a:gd name="T28" fmla="*/ 42 w 67"/>
                <a:gd name="T29" fmla="*/ 15 h 101"/>
                <a:gd name="T30" fmla="*/ 23 w 67"/>
                <a:gd name="T31" fmla="*/ 23 h 101"/>
                <a:gd name="T32" fmla="*/ 15 w 67"/>
                <a:gd name="T33" fmla="*/ 42 h 101"/>
                <a:gd name="T34" fmla="*/ 15 w 67"/>
                <a:gd name="T35" fmla="*/ 8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" h="101">
                  <a:moveTo>
                    <a:pt x="50" y="101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31"/>
                    <a:pt x="4" y="20"/>
                    <a:pt x="12" y="12"/>
                  </a:cubicBezTo>
                  <a:cubicBezTo>
                    <a:pt x="20" y="4"/>
                    <a:pt x="31" y="0"/>
                    <a:pt x="4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50" y="67"/>
                    <a:pt x="50" y="67"/>
                    <a:pt x="50" y="67"/>
                  </a:cubicBezTo>
                  <a:lnTo>
                    <a:pt x="50" y="101"/>
                  </a:lnTo>
                  <a:close/>
                  <a:moveTo>
                    <a:pt x="15" y="86"/>
                  </a:moveTo>
                  <a:cubicBezTo>
                    <a:pt x="34" y="86"/>
                    <a:pt x="34" y="86"/>
                    <a:pt x="34" y="86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35" y="15"/>
                    <a:pt x="28" y="18"/>
                    <a:pt x="23" y="23"/>
                  </a:cubicBezTo>
                  <a:cubicBezTo>
                    <a:pt x="18" y="28"/>
                    <a:pt x="15" y="35"/>
                    <a:pt x="15" y="42"/>
                  </a:cubicBezTo>
                  <a:lnTo>
                    <a:pt x="15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7" name="Freeform 283"/>
            <p:cNvSpPr>
              <a:spLocks noEditPoints="1"/>
            </p:cNvSpPr>
            <p:nvPr/>
          </p:nvSpPr>
          <p:spPr bwMode="auto">
            <a:xfrm>
              <a:off x="8463552" y="3500608"/>
              <a:ext cx="55563" cy="85725"/>
            </a:xfrm>
            <a:custGeom>
              <a:avLst/>
              <a:gdLst>
                <a:gd name="T0" fmla="*/ 50 w 67"/>
                <a:gd name="T1" fmla="*/ 102 h 102"/>
                <a:gd name="T2" fmla="*/ 0 w 67"/>
                <a:gd name="T3" fmla="*/ 102 h 102"/>
                <a:gd name="T4" fmla="*/ 0 w 67"/>
                <a:gd name="T5" fmla="*/ 42 h 102"/>
                <a:gd name="T6" fmla="*/ 12 w 67"/>
                <a:gd name="T7" fmla="*/ 12 h 102"/>
                <a:gd name="T8" fmla="*/ 42 w 67"/>
                <a:gd name="T9" fmla="*/ 0 h 102"/>
                <a:gd name="T10" fmla="*/ 67 w 67"/>
                <a:gd name="T11" fmla="*/ 0 h 102"/>
                <a:gd name="T12" fmla="*/ 67 w 67"/>
                <a:gd name="T13" fmla="*/ 67 h 102"/>
                <a:gd name="T14" fmla="*/ 50 w 67"/>
                <a:gd name="T15" fmla="*/ 67 h 102"/>
                <a:gd name="T16" fmla="*/ 50 w 67"/>
                <a:gd name="T17" fmla="*/ 102 h 102"/>
                <a:gd name="T18" fmla="*/ 15 w 67"/>
                <a:gd name="T19" fmla="*/ 86 h 102"/>
                <a:gd name="T20" fmla="*/ 34 w 67"/>
                <a:gd name="T21" fmla="*/ 86 h 102"/>
                <a:gd name="T22" fmla="*/ 34 w 67"/>
                <a:gd name="T23" fmla="*/ 52 h 102"/>
                <a:gd name="T24" fmla="*/ 52 w 67"/>
                <a:gd name="T25" fmla="*/ 52 h 102"/>
                <a:gd name="T26" fmla="*/ 52 w 67"/>
                <a:gd name="T27" fmla="*/ 15 h 102"/>
                <a:gd name="T28" fmla="*/ 42 w 67"/>
                <a:gd name="T29" fmla="*/ 15 h 102"/>
                <a:gd name="T30" fmla="*/ 23 w 67"/>
                <a:gd name="T31" fmla="*/ 23 h 102"/>
                <a:gd name="T32" fmla="*/ 15 w 67"/>
                <a:gd name="T33" fmla="*/ 42 h 102"/>
                <a:gd name="T34" fmla="*/ 15 w 67"/>
                <a:gd name="T35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" h="102">
                  <a:moveTo>
                    <a:pt x="50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31"/>
                    <a:pt x="4" y="20"/>
                    <a:pt x="12" y="12"/>
                  </a:cubicBezTo>
                  <a:cubicBezTo>
                    <a:pt x="20" y="4"/>
                    <a:pt x="31" y="0"/>
                    <a:pt x="4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50" y="67"/>
                    <a:pt x="50" y="67"/>
                    <a:pt x="50" y="67"/>
                  </a:cubicBezTo>
                  <a:lnTo>
                    <a:pt x="50" y="102"/>
                  </a:lnTo>
                  <a:close/>
                  <a:moveTo>
                    <a:pt x="15" y="86"/>
                  </a:moveTo>
                  <a:cubicBezTo>
                    <a:pt x="34" y="86"/>
                    <a:pt x="34" y="86"/>
                    <a:pt x="34" y="86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35" y="15"/>
                    <a:pt x="28" y="18"/>
                    <a:pt x="23" y="23"/>
                  </a:cubicBezTo>
                  <a:cubicBezTo>
                    <a:pt x="18" y="28"/>
                    <a:pt x="15" y="35"/>
                    <a:pt x="15" y="42"/>
                  </a:cubicBezTo>
                  <a:lnTo>
                    <a:pt x="15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8" name="Freeform 284"/>
            <p:cNvSpPr>
              <a:spLocks noEditPoints="1"/>
            </p:cNvSpPr>
            <p:nvPr/>
          </p:nvSpPr>
          <p:spPr bwMode="auto">
            <a:xfrm>
              <a:off x="8406402" y="3730795"/>
              <a:ext cx="41275" cy="41275"/>
            </a:xfrm>
            <a:custGeom>
              <a:avLst/>
              <a:gdLst>
                <a:gd name="T0" fmla="*/ 26 w 26"/>
                <a:gd name="T1" fmla="*/ 26 h 26"/>
                <a:gd name="T2" fmla="*/ 0 w 26"/>
                <a:gd name="T3" fmla="*/ 26 h 26"/>
                <a:gd name="T4" fmla="*/ 0 w 26"/>
                <a:gd name="T5" fmla="*/ 0 h 26"/>
                <a:gd name="T6" fmla="*/ 26 w 26"/>
                <a:gd name="T7" fmla="*/ 0 h 26"/>
                <a:gd name="T8" fmla="*/ 26 w 26"/>
                <a:gd name="T9" fmla="*/ 26 h 26"/>
                <a:gd name="T10" fmla="*/ 8 w 26"/>
                <a:gd name="T11" fmla="*/ 18 h 26"/>
                <a:gd name="T12" fmla="*/ 18 w 26"/>
                <a:gd name="T13" fmla="*/ 18 h 26"/>
                <a:gd name="T14" fmla="*/ 18 w 26"/>
                <a:gd name="T15" fmla="*/ 8 h 26"/>
                <a:gd name="T16" fmla="*/ 8 w 26"/>
                <a:gd name="T17" fmla="*/ 8 h 26"/>
                <a:gd name="T18" fmla="*/ 8 w 26"/>
                <a:gd name="T1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6">
                  <a:moveTo>
                    <a:pt x="26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26"/>
                  </a:lnTo>
                  <a:close/>
                  <a:moveTo>
                    <a:pt x="8" y="18"/>
                  </a:moveTo>
                  <a:lnTo>
                    <a:pt x="18" y="1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9" name="Freeform 285"/>
            <p:cNvSpPr>
              <a:spLocks/>
            </p:cNvSpPr>
            <p:nvPr/>
          </p:nvSpPr>
          <p:spPr bwMode="auto">
            <a:xfrm>
              <a:off x="8420690" y="3578395"/>
              <a:ext cx="69850" cy="144463"/>
            </a:xfrm>
            <a:custGeom>
              <a:avLst/>
              <a:gdLst>
                <a:gd name="T0" fmla="*/ 15 w 85"/>
                <a:gd name="T1" fmla="*/ 173 h 173"/>
                <a:gd name="T2" fmla="*/ 0 w 85"/>
                <a:gd name="T3" fmla="*/ 173 h 173"/>
                <a:gd name="T4" fmla="*/ 12 w 85"/>
                <a:gd name="T5" fmla="*/ 143 h 173"/>
                <a:gd name="T6" fmla="*/ 42 w 85"/>
                <a:gd name="T7" fmla="*/ 130 h 173"/>
                <a:gd name="T8" fmla="*/ 61 w 85"/>
                <a:gd name="T9" fmla="*/ 123 h 173"/>
                <a:gd name="T10" fmla="*/ 69 w 85"/>
                <a:gd name="T11" fmla="*/ 104 h 173"/>
                <a:gd name="T12" fmla="*/ 69 w 85"/>
                <a:gd name="T13" fmla="*/ 0 h 173"/>
                <a:gd name="T14" fmla="*/ 85 w 85"/>
                <a:gd name="T15" fmla="*/ 0 h 173"/>
                <a:gd name="T16" fmla="*/ 85 w 85"/>
                <a:gd name="T17" fmla="*/ 104 h 173"/>
                <a:gd name="T18" fmla="*/ 72 w 85"/>
                <a:gd name="T19" fmla="*/ 134 h 173"/>
                <a:gd name="T20" fmla="*/ 42 w 85"/>
                <a:gd name="T21" fmla="*/ 146 h 173"/>
                <a:gd name="T22" fmla="*/ 23 w 85"/>
                <a:gd name="T23" fmla="*/ 154 h 173"/>
                <a:gd name="T24" fmla="*/ 15 w 85"/>
                <a:gd name="T2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3">
                  <a:moveTo>
                    <a:pt x="15" y="173"/>
                  </a:moveTo>
                  <a:cubicBezTo>
                    <a:pt x="0" y="173"/>
                    <a:pt x="0" y="173"/>
                    <a:pt x="0" y="173"/>
                  </a:cubicBezTo>
                  <a:cubicBezTo>
                    <a:pt x="0" y="161"/>
                    <a:pt x="4" y="151"/>
                    <a:pt x="12" y="143"/>
                  </a:cubicBezTo>
                  <a:cubicBezTo>
                    <a:pt x="20" y="135"/>
                    <a:pt x="31" y="130"/>
                    <a:pt x="42" y="130"/>
                  </a:cubicBezTo>
                  <a:cubicBezTo>
                    <a:pt x="49" y="130"/>
                    <a:pt x="56" y="128"/>
                    <a:pt x="61" y="123"/>
                  </a:cubicBezTo>
                  <a:cubicBezTo>
                    <a:pt x="66" y="118"/>
                    <a:pt x="69" y="111"/>
                    <a:pt x="69" y="104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15"/>
                    <a:pt x="80" y="126"/>
                    <a:pt x="72" y="134"/>
                  </a:cubicBezTo>
                  <a:cubicBezTo>
                    <a:pt x="64" y="142"/>
                    <a:pt x="54" y="146"/>
                    <a:pt x="42" y="146"/>
                  </a:cubicBezTo>
                  <a:cubicBezTo>
                    <a:pt x="35" y="146"/>
                    <a:pt x="28" y="149"/>
                    <a:pt x="23" y="154"/>
                  </a:cubicBezTo>
                  <a:cubicBezTo>
                    <a:pt x="18" y="159"/>
                    <a:pt x="15" y="166"/>
                    <a:pt x="15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00" name="Rectangle 286"/>
            <p:cNvSpPr>
              <a:spLocks noChangeArrowheads="1"/>
            </p:cNvSpPr>
            <p:nvPr/>
          </p:nvSpPr>
          <p:spPr bwMode="auto">
            <a:xfrm>
              <a:off x="8420690" y="3506958"/>
              <a:ext cx="12700" cy="2301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1" name="Группа 2370"/>
          <p:cNvGrpSpPr/>
          <p:nvPr/>
        </p:nvGrpSpPr>
        <p:grpSpPr>
          <a:xfrm>
            <a:off x="8411243" y="1506036"/>
            <a:ext cx="280045" cy="278811"/>
            <a:chOff x="10020890" y="2222670"/>
            <a:chExt cx="360363" cy="358775"/>
          </a:xfrm>
          <a:solidFill>
            <a:schemeClr val="accent1"/>
          </a:solidFill>
        </p:grpSpPr>
        <p:sp>
          <p:nvSpPr>
            <p:cNvPr id="2677" name="Freeform 299"/>
            <p:cNvSpPr>
              <a:spLocks/>
            </p:cNvSpPr>
            <p:nvPr/>
          </p:nvSpPr>
          <p:spPr bwMode="auto">
            <a:xfrm>
              <a:off x="10020890" y="2222670"/>
              <a:ext cx="360363" cy="358775"/>
            </a:xfrm>
            <a:custGeom>
              <a:avLst/>
              <a:gdLst>
                <a:gd name="T0" fmla="*/ 215 w 431"/>
                <a:gd name="T1" fmla="*/ 430 h 430"/>
                <a:gd name="T2" fmla="*/ 0 w 431"/>
                <a:gd name="T3" fmla="*/ 215 h 430"/>
                <a:gd name="T4" fmla="*/ 215 w 431"/>
                <a:gd name="T5" fmla="*/ 0 h 430"/>
                <a:gd name="T6" fmla="*/ 305 w 431"/>
                <a:gd name="T7" fmla="*/ 19 h 430"/>
                <a:gd name="T8" fmla="*/ 298 w 431"/>
                <a:gd name="T9" fmla="*/ 33 h 430"/>
                <a:gd name="T10" fmla="*/ 215 w 431"/>
                <a:gd name="T11" fmla="*/ 15 h 430"/>
                <a:gd name="T12" fmla="*/ 16 w 431"/>
                <a:gd name="T13" fmla="*/ 215 h 430"/>
                <a:gd name="T14" fmla="*/ 215 w 431"/>
                <a:gd name="T15" fmla="*/ 414 h 430"/>
                <a:gd name="T16" fmla="*/ 415 w 431"/>
                <a:gd name="T17" fmla="*/ 215 h 430"/>
                <a:gd name="T18" fmla="*/ 397 w 431"/>
                <a:gd name="T19" fmla="*/ 132 h 430"/>
                <a:gd name="T20" fmla="*/ 411 w 431"/>
                <a:gd name="T21" fmla="*/ 125 h 430"/>
                <a:gd name="T22" fmla="*/ 431 w 431"/>
                <a:gd name="T23" fmla="*/ 215 h 430"/>
                <a:gd name="T24" fmla="*/ 215 w 431"/>
                <a:gd name="T25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1" h="430">
                  <a:moveTo>
                    <a:pt x="215" y="430"/>
                  </a:moveTo>
                  <a:cubicBezTo>
                    <a:pt x="97" y="430"/>
                    <a:pt x="0" y="333"/>
                    <a:pt x="0" y="215"/>
                  </a:cubicBezTo>
                  <a:cubicBezTo>
                    <a:pt x="0" y="96"/>
                    <a:pt x="97" y="0"/>
                    <a:pt x="215" y="0"/>
                  </a:cubicBezTo>
                  <a:cubicBezTo>
                    <a:pt x="247" y="0"/>
                    <a:pt x="277" y="6"/>
                    <a:pt x="305" y="19"/>
                  </a:cubicBezTo>
                  <a:cubicBezTo>
                    <a:pt x="298" y="33"/>
                    <a:pt x="298" y="33"/>
                    <a:pt x="298" y="33"/>
                  </a:cubicBezTo>
                  <a:cubicBezTo>
                    <a:pt x="272" y="21"/>
                    <a:pt x="244" y="15"/>
                    <a:pt x="215" y="15"/>
                  </a:cubicBezTo>
                  <a:cubicBezTo>
                    <a:pt x="105" y="15"/>
                    <a:pt x="16" y="105"/>
                    <a:pt x="16" y="215"/>
                  </a:cubicBezTo>
                  <a:cubicBezTo>
                    <a:pt x="16" y="325"/>
                    <a:pt x="105" y="414"/>
                    <a:pt x="215" y="414"/>
                  </a:cubicBezTo>
                  <a:cubicBezTo>
                    <a:pt x="325" y="414"/>
                    <a:pt x="415" y="325"/>
                    <a:pt x="415" y="215"/>
                  </a:cubicBezTo>
                  <a:cubicBezTo>
                    <a:pt x="415" y="186"/>
                    <a:pt x="409" y="158"/>
                    <a:pt x="397" y="132"/>
                  </a:cubicBezTo>
                  <a:cubicBezTo>
                    <a:pt x="411" y="125"/>
                    <a:pt x="411" y="125"/>
                    <a:pt x="411" y="125"/>
                  </a:cubicBezTo>
                  <a:cubicBezTo>
                    <a:pt x="424" y="153"/>
                    <a:pt x="431" y="184"/>
                    <a:pt x="431" y="215"/>
                  </a:cubicBezTo>
                  <a:cubicBezTo>
                    <a:pt x="431" y="333"/>
                    <a:pt x="334" y="430"/>
                    <a:pt x="215" y="4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8" name="Freeform 300"/>
            <p:cNvSpPr>
              <a:spLocks noEditPoints="1"/>
            </p:cNvSpPr>
            <p:nvPr/>
          </p:nvSpPr>
          <p:spPr bwMode="auto">
            <a:xfrm>
              <a:off x="10071690" y="2271883"/>
              <a:ext cx="258763" cy="258763"/>
            </a:xfrm>
            <a:custGeom>
              <a:avLst/>
              <a:gdLst>
                <a:gd name="T0" fmla="*/ 154 w 309"/>
                <a:gd name="T1" fmla="*/ 309 h 309"/>
                <a:gd name="T2" fmla="*/ 0 w 309"/>
                <a:gd name="T3" fmla="*/ 155 h 309"/>
                <a:gd name="T4" fmla="*/ 154 w 309"/>
                <a:gd name="T5" fmla="*/ 0 h 309"/>
                <a:gd name="T6" fmla="*/ 309 w 309"/>
                <a:gd name="T7" fmla="*/ 155 h 309"/>
                <a:gd name="T8" fmla="*/ 154 w 309"/>
                <a:gd name="T9" fmla="*/ 309 h 309"/>
                <a:gd name="T10" fmla="*/ 154 w 309"/>
                <a:gd name="T11" fmla="*/ 16 h 309"/>
                <a:gd name="T12" fmla="*/ 15 w 309"/>
                <a:gd name="T13" fmla="*/ 155 h 309"/>
                <a:gd name="T14" fmla="*/ 154 w 309"/>
                <a:gd name="T15" fmla="*/ 294 h 309"/>
                <a:gd name="T16" fmla="*/ 294 w 309"/>
                <a:gd name="T17" fmla="*/ 155 h 309"/>
                <a:gd name="T18" fmla="*/ 154 w 309"/>
                <a:gd name="T19" fmla="*/ 1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309">
                  <a:moveTo>
                    <a:pt x="154" y="309"/>
                  </a:moveTo>
                  <a:cubicBezTo>
                    <a:pt x="69" y="309"/>
                    <a:pt x="0" y="240"/>
                    <a:pt x="0" y="155"/>
                  </a:cubicBezTo>
                  <a:cubicBezTo>
                    <a:pt x="0" y="70"/>
                    <a:pt x="69" y="0"/>
                    <a:pt x="154" y="0"/>
                  </a:cubicBezTo>
                  <a:cubicBezTo>
                    <a:pt x="240" y="0"/>
                    <a:pt x="309" y="70"/>
                    <a:pt x="309" y="155"/>
                  </a:cubicBezTo>
                  <a:cubicBezTo>
                    <a:pt x="309" y="240"/>
                    <a:pt x="240" y="309"/>
                    <a:pt x="154" y="309"/>
                  </a:cubicBezTo>
                  <a:close/>
                  <a:moveTo>
                    <a:pt x="154" y="16"/>
                  </a:moveTo>
                  <a:cubicBezTo>
                    <a:pt x="78" y="16"/>
                    <a:pt x="15" y="78"/>
                    <a:pt x="15" y="155"/>
                  </a:cubicBezTo>
                  <a:cubicBezTo>
                    <a:pt x="15" y="232"/>
                    <a:pt x="78" y="294"/>
                    <a:pt x="154" y="294"/>
                  </a:cubicBezTo>
                  <a:cubicBezTo>
                    <a:pt x="231" y="294"/>
                    <a:pt x="294" y="232"/>
                    <a:pt x="294" y="155"/>
                  </a:cubicBezTo>
                  <a:cubicBezTo>
                    <a:pt x="294" y="78"/>
                    <a:pt x="231" y="16"/>
                    <a:pt x="15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9" name="Freeform 301"/>
            <p:cNvSpPr>
              <a:spLocks noEditPoints="1"/>
            </p:cNvSpPr>
            <p:nvPr/>
          </p:nvSpPr>
          <p:spPr bwMode="auto">
            <a:xfrm>
              <a:off x="10203452" y="2346495"/>
              <a:ext cx="61913" cy="61913"/>
            </a:xfrm>
            <a:custGeom>
              <a:avLst/>
              <a:gdLst>
                <a:gd name="T0" fmla="*/ 37 w 74"/>
                <a:gd name="T1" fmla="*/ 75 h 75"/>
                <a:gd name="T2" fmla="*/ 11 w 74"/>
                <a:gd name="T3" fmla="*/ 64 h 75"/>
                <a:gd name="T4" fmla="*/ 0 w 74"/>
                <a:gd name="T5" fmla="*/ 37 h 75"/>
                <a:gd name="T6" fmla="*/ 11 w 74"/>
                <a:gd name="T7" fmla="*/ 11 h 75"/>
                <a:gd name="T8" fmla="*/ 37 w 74"/>
                <a:gd name="T9" fmla="*/ 0 h 75"/>
                <a:gd name="T10" fmla="*/ 63 w 74"/>
                <a:gd name="T11" fmla="*/ 11 h 75"/>
                <a:gd name="T12" fmla="*/ 74 w 74"/>
                <a:gd name="T13" fmla="*/ 37 h 75"/>
                <a:gd name="T14" fmla="*/ 63 w 74"/>
                <a:gd name="T15" fmla="*/ 64 h 75"/>
                <a:gd name="T16" fmla="*/ 37 w 74"/>
                <a:gd name="T17" fmla="*/ 75 h 75"/>
                <a:gd name="T18" fmla="*/ 37 w 74"/>
                <a:gd name="T19" fmla="*/ 15 h 75"/>
                <a:gd name="T20" fmla="*/ 22 w 74"/>
                <a:gd name="T21" fmla="*/ 22 h 75"/>
                <a:gd name="T22" fmla="*/ 15 w 74"/>
                <a:gd name="T23" fmla="*/ 37 h 75"/>
                <a:gd name="T24" fmla="*/ 22 w 74"/>
                <a:gd name="T25" fmla="*/ 53 h 75"/>
                <a:gd name="T26" fmla="*/ 37 w 74"/>
                <a:gd name="T27" fmla="*/ 59 h 75"/>
                <a:gd name="T28" fmla="*/ 52 w 74"/>
                <a:gd name="T29" fmla="*/ 53 h 75"/>
                <a:gd name="T30" fmla="*/ 59 w 74"/>
                <a:gd name="T31" fmla="*/ 37 h 75"/>
                <a:gd name="T32" fmla="*/ 52 w 74"/>
                <a:gd name="T33" fmla="*/ 22 h 75"/>
                <a:gd name="T34" fmla="*/ 37 w 74"/>
                <a:gd name="T35" fmla="*/ 1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5">
                  <a:moveTo>
                    <a:pt x="37" y="75"/>
                  </a:moveTo>
                  <a:cubicBezTo>
                    <a:pt x="27" y="75"/>
                    <a:pt x="18" y="71"/>
                    <a:pt x="11" y="64"/>
                  </a:cubicBezTo>
                  <a:cubicBezTo>
                    <a:pt x="3" y="57"/>
                    <a:pt x="0" y="47"/>
                    <a:pt x="0" y="37"/>
                  </a:cubicBezTo>
                  <a:cubicBezTo>
                    <a:pt x="0" y="27"/>
                    <a:pt x="3" y="18"/>
                    <a:pt x="11" y="11"/>
                  </a:cubicBezTo>
                  <a:cubicBezTo>
                    <a:pt x="18" y="4"/>
                    <a:pt x="27" y="0"/>
                    <a:pt x="37" y="0"/>
                  </a:cubicBezTo>
                  <a:cubicBezTo>
                    <a:pt x="47" y="0"/>
                    <a:pt x="56" y="4"/>
                    <a:pt x="63" y="11"/>
                  </a:cubicBezTo>
                  <a:cubicBezTo>
                    <a:pt x="70" y="18"/>
                    <a:pt x="74" y="27"/>
                    <a:pt x="74" y="37"/>
                  </a:cubicBezTo>
                  <a:cubicBezTo>
                    <a:pt x="74" y="47"/>
                    <a:pt x="70" y="57"/>
                    <a:pt x="63" y="64"/>
                  </a:cubicBezTo>
                  <a:cubicBezTo>
                    <a:pt x="56" y="71"/>
                    <a:pt x="47" y="75"/>
                    <a:pt x="37" y="75"/>
                  </a:cubicBezTo>
                  <a:close/>
                  <a:moveTo>
                    <a:pt x="37" y="15"/>
                  </a:moveTo>
                  <a:cubicBezTo>
                    <a:pt x="31" y="15"/>
                    <a:pt x="26" y="18"/>
                    <a:pt x="22" y="22"/>
                  </a:cubicBezTo>
                  <a:cubicBezTo>
                    <a:pt x="17" y="26"/>
                    <a:pt x="15" y="31"/>
                    <a:pt x="15" y="37"/>
                  </a:cubicBezTo>
                  <a:cubicBezTo>
                    <a:pt x="15" y="43"/>
                    <a:pt x="17" y="49"/>
                    <a:pt x="22" y="53"/>
                  </a:cubicBezTo>
                  <a:cubicBezTo>
                    <a:pt x="26" y="57"/>
                    <a:pt x="31" y="59"/>
                    <a:pt x="37" y="59"/>
                  </a:cubicBezTo>
                  <a:cubicBezTo>
                    <a:pt x="43" y="59"/>
                    <a:pt x="48" y="57"/>
                    <a:pt x="52" y="53"/>
                  </a:cubicBezTo>
                  <a:cubicBezTo>
                    <a:pt x="57" y="49"/>
                    <a:pt x="59" y="43"/>
                    <a:pt x="59" y="37"/>
                  </a:cubicBezTo>
                  <a:cubicBezTo>
                    <a:pt x="59" y="31"/>
                    <a:pt x="57" y="26"/>
                    <a:pt x="52" y="22"/>
                  </a:cubicBezTo>
                  <a:cubicBezTo>
                    <a:pt x="48" y="18"/>
                    <a:pt x="43" y="15"/>
                    <a:pt x="3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0" name="Freeform 302"/>
            <p:cNvSpPr>
              <a:spLocks noEditPoints="1"/>
            </p:cNvSpPr>
            <p:nvPr/>
          </p:nvSpPr>
          <p:spPr bwMode="auto">
            <a:xfrm>
              <a:off x="10203452" y="2395708"/>
              <a:ext cx="61913" cy="61913"/>
            </a:xfrm>
            <a:custGeom>
              <a:avLst/>
              <a:gdLst>
                <a:gd name="T0" fmla="*/ 37 w 74"/>
                <a:gd name="T1" fmla="*/ 75 h 75"/>
                <a:gd name="T2" fmla="*/ 11 w 74"/>
                <a:gd name="T3" fmla="*/ 64 h 75"/>
                <a:gd name="T4" fmla="*/ 0 w 74"/>
                <a:gd name="T5" fmla="*/ 38 h 75"/>
                <a:gd name="T6" fmla="*/ 11 w 74"/>
                <a:gd name="T7" fmla="*/ 11 h 75"/>
                <a:gd name="T8" fmla="*/ 37 w 74"/>
                <a:gd name="T9" fmla="*/ 0 h 75"/>
                <a:gd name="T10" fmla="*/ 63 w 74"/>
                <a:gd name="T11" fmla="*/ 11 h 75"/>
                <a:gd name="T12" fmla="*/ 74 w 74"/>
                <a:gd name="T13" fmla="*/ 38 h 75"/>
                <a:gd name="T14" fmla="*/ 63 w 74"/>
                <a:gd name="T15" fmla="*/ 64 h 75"/>
                <a:gd name="T16" fmla="*/ 37 w 74"/>
                <a:gd name="T17" fmla="*/ 75 h 75"/>
                <a:gd name="T18" fmla="*/ 37 w 74"/>
                <a:gd name="T19" fmla="*/ 16 h 75"/>
                <a:gd name="T20" fmla="*/ 22 w 74"/>
                <a:gd name="T21" fmla="*/ 22 h 75"/>
                <a:gd name="T22" fmla="*/ 15 w 74"/>
                <a:gd name="T23" fmla="*/ 38 h 75"/>
                <a:gd name="T24" fmla="*/ 22 w 74"/>
                <a:gd name="T25" fmla="*/ 53 h 75"/>
                <a:gd name="T26" fmla="*/ 37 w 74"/>
                <a:gd name="T27" fmla="*/ 59 h 75"/>
                <a:gd name="T28" fmla="*/ 52 w 74"/>
                <a:gd name="T29" fmla="*/ 53 h 75"/>
                <a:gd name="T30" fmla="*/ 59 w 74"/>
                <a:gd name="T31" fmla="*/ 38 h 75"/>
                <a:gd name="T32" fmla="*/ 52 w 74"/>
                <a:gd name="T33" fmla="*/ 22 h 75"/>
                <a:gd name="T34" fmla="*/ 37 w 74"/>
                <a:gd name="T35" fmla="*/ 1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5">
                  <a:moveTo>
                    <a:pt x="37" y="75"/>
                  </a:moveTo>
                  <a:cubicBezTo>
                    <a:pt x="27" y="75"/>
                    <a:pt x="18" y="71"/>
                    <a:pt x="11" y="64"/>
                  </a:cubicBezTo>
                  <a:cubicBezTo>
                    <a:pt x="3" y="57"/>
                    <a:pt x="0" y="47"/>
                    <a:pt x="0" y="38"/>
                  </a:cubicBezTo>
                  <a:cubicBezTo>
                    <a:pt x="0" y="28"/>
                    <a:pt x="3" y="18"/>
                    <a:pt x="11" y="11"/>
                  </a:cubicBezTo>
                  <a:cubicBezTo>
                    <a:pt x="18" y="4"/>
                    <a:pt x="27" y="0"/>
                    <a:pt x="37" y="0"/>
                  </a:cubicBezTo>
                  <a:cubicBezTo>
                    <a:pt x="47" y="0"/>
                    <a:pt x="56" y="4"/>
                    <a:pt x="63" y="11"/>
                  </a:cubicBezTo>
                  <a:cubicBezTo>
                    <a:pt x="70" y="18"/>
                    <a:pt x="74" y="28"/>
                    <a:pt x="74" y="38"/>
                  </a:cubicBezTo>
                  <a:cubicBezTo>
                    <a:pt x="74" y="48"/>
                    <a:pt x="70" y="57"/>
                    <a:pt x="63" y="64"/>
                  </a:cubicBezTo>
                  <a:cubicBezTo>
                    <a:pt x="56" y="71"/>
                    <a:pt x="47" y="75"/>
                    <a:pt x="37" y="75"/>
                  </a:cubicBezTo>
                  <a:close/>
                  <a:moveTo>
                    <a:pt x="37" y="16"/>
                  </a:moveTo>
                  <a:cubicBezTo>
                    <a:pt x="31" y="16"/>
                    <a:pt x="26" y="18"/>
                    <a:pt x="22" y="22"/>
                  </a:cubicBezTo>
                  <a:cubicBezTo>
                    <a:pt x="17" y="26"/>
                    <a:pt x="15" y="32"/>
                    <a:pt x="15" y="38"/>
                  </a:cubicBezTo>
                  <a:cubicBezTo>
                    <a:pt x="15" y="43"/>
                    <a:pt x="17" y="49"/>
                    <a:pt x="22" y="53"/>
                  </a:cubicBezTo>
                  <a:cubicBezTo>
                    <a:pt x="26" y="57"/>
                    <a:pt x="31" y="59"/>
                    <a:pt x="37" y="59"/>
                  </a:cubicBezTo>
                  <a:cubicBezTo>
                    <a:pt x="43" y="59"/>
                    <a:pt x="48" y="57"/>
                    <a:pt x="52" y="53"/>
                  </a:cubicBezTo>
                  <a:cubicBezTo>
                    <a:pt x="57" y="49"/>
                    <a:pt x="59" y="43"/>
                    <a:pt x="59" y="38"/>
                  </a:cubicBezTo>
                  <a:cubicBezTo>
                    <a:pt x="59" y="32"/>
                    <a:pt x="57" y="26"/>
                    <a:pt x="52" y="22"/>
                  </a:cubicBezTo>
                  <a:cubicBezTo>
                    <a:pt x="48" y="18"/>
                    <a:pt x="43" y="16"/>
                    <a:pt x="3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1" name="Freeform 303"/>
            <p:cNvSpPr>
              <a:spLocks/>
            </p:cNvSpPr>
            <p:nvPr/>
          </p:nvSpPr>
          <p:spPr bwMode="auto">
            <a:xfrm>
              <a:off x="10136777" y="2346495"/>
              <a:ext cx="30163" cy="111125"/>
            </a:xfrm>
            <a:custGeom>
              <a:avLst/>
              <a:gdLst>
                <a:gd name="T0" fmla="*/ 19 w 19"/>
                <a:gd name="T1" fmla="*/ 70 h 70"/>
                <a:gd name="T2" fmla="*/ 10 w 19"/>
                <a:gd name="T3" fmla="*/ 70 h 70"/>
                <a:gd name="T4" fmla="*/ 10 w 19"/>
                <a:gd name="T5" fmla="*/ 7 h 70"/>
                <a:gd name="T6" fmla="*/ 0 w 19"/>
                <a:gd name="T7" fmla="*/ 7 h 70"/>
                <a:gd name="T8" fmla="*/ 0 w 19"/>
                <a:gd name="T9" fmla="*/ 0 h 70"/>
                <a:gd name="T10" fmla="*/ 19 w 19"/>
                <a:gd name="T11" fmla="*/ 0 h 70"/>
                <a:gd name="T12" fmla="*/ 19 w 19"/>
                <a:gd name="T1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0">
                  <a:moveTo>
                    <a:pt x="19" y="70"/>
                  </a:moveTo>
                  <a:lnTo>
                    <a:pt x="10" y="70"/>
                  </a:lnTo>
                  <a:lnTo>
                    <a:pt x="1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2" name="Rectangle 304"/>
            <p:cNvSpPr>
              <a:spLocks noChangeArrowheads="1"/>
            </p:cNvSpPr>
            <p:nvPr/>
          </p:nvSpPr>
          <p:spPr bwMode="auto">
            <a:xfrm>
              <a:off x="10136777" y="2444920"/>
              <a:ext cx="460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3" name="Rectangle 305"/>
            <p:cNvSpPr>
              <a:spLocks noChangeArrowheads="1"/>
            </p:cNvSpPr>
            <p:nvPr/>
          </p:nvSpPr>
          <p:spPr bwMode="auto">
            <a:xfrm>
              <a:off x="10316165" y="2251245"/>
              <a:ext cx="14288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4" name="Rectangle 306"/>
            <p:cNvSpPr>
              <a:spLocks noChangeArrowheads="1"/>
            </p:cNvSpPr>
            <p:nvPr/>
          </p:nvSpPr>
          <p:spPr bwMode="auto">
            <a:xfrm>
              <a:off x="10293940" y="2273470"/>
              <a:ext cx="587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2" name="Группа 2371"/>
          <p:cNvGrpSpPr/>
          <p:nvPr/>
        </p:nvGrpSpPr>
        <p:grpSpPr>
          <a:xfrm>
            <a:off x="7444041" y="2447331"/>
            <a:ext cx="291148" cy="319523"/>
            <a:chOff x="8776290" y="3433933"/>
            <a:chExt cx="374650" cy="411163"/>
          </a:xfrm>
          <a:solidFill>
            <a:schemeClr val="accent1"/>
          </a:solidFill>
        </p:grpSpPr>
        <p:sp>
          <p:nvSpPr>
            <p:cNvPr id="2653" name="Rectangle 314"/>
            <p:cNvSpPr>
              <a:spLocks noChangeArrowheads="1"/>
            </p:cNvSpPr>
            <p:nvPr/>
          </p:nvSpPr>
          <p:spPr bwMode="auto">
            <a:xfrm>
              <a:off x="8868365" y="3724445"/>
              <a:ext cx="1905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4" name="Freeform 315"/>
            <p:cNvSpPr>
              <a:spLocks/>
            </p:cNvSpPr>
            <p:nvPr/>
          </p:nvSpPr>
          <p:spPr bwMode="auto">
            <a:xfrm>
              <a:off x="8788990" y="3449808"/>
              <a:ext cx="155575" cy="287338"/>
            </a:xfrm>
            <a:custGeom>
              <a:avLst/>
              <a:gdLst>
                <a:gd name="T0" fmla="*/ 102 w 187"/>
                <a:gd name="T1" fmla="*/ 344 h 344"/>
                <a:gd name="T2" fmla="*/ 0 w 187"/>
                <a:gd name="T3" fmla="*/ 344 h 344"/>
                <a:gd name="T4" fmla="*/ 0 w 187"/>
                <a:gd name="T5" fmla="*/ 0 h 344"/>
                <a:gd name="T6" fmla="*/ 15 w 187"/>
                <a:gd name="T7" fmla="*/ 0 h 344"/>
                <a:gd name="T8" fmla="*/ 15 w 187"/>
                <a:gd name="T9" fmla="*/ 329 h 344"/>
                <a:gd name="T10" fmla="*/ 86 w 187"/>
                <a:gd name="T11" fmla="*/ 329 h 344"/>
                <a:gd name="T12" fmla="*/ 86 w 187"/>
                <a:gd name="T13" fmla="*/ 271 h 344"/>
                <a:gd name="T14" fmla="*/ 70 w 187"/>
                <a:gd name="T15" fmla="*/ 207 h 344"/>
                <a:gd name="T16" fmla="*/ 67 w 187"/>
                <a:gd name="T17" fmla="*/ 201 h 344"/>
                <a:gd name="T18" fmla="*/ 72 w 187"/>
                <a:gd name="T19" fmla="*/ 197 h 344"/>
                <a:gd name="T20" fmla="*/ 171 w 187"/>
                <a:gd name="T21" fmla="*/ 7 h 344"/>
                <a:gd name="T22" fmla="*/ 187 w 187"/>
                <a:gd name="T23" fmla="*/ 8 h 344"/>
                <a:gd name="T24" fmla="*/ 87 w 187"/>
                <a:gd name="T25" fmla="*/ 205 h 344"/>
                <a:gd name="T26" fmla="*/ 102 w 187"/>
                <a:gd name="T27" fmla="*/ 271 h 344"/>
                <a:gd name="T28" fmla="*/ 102 w 187"/>
                <a:gd name="T29" fmla="*/ 34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7" h="344">
                  <a:moveTo>
                    <a:pt x="102" y="344"/>
                  </a:moveTo>
                  <a:cubicBezTo>
                    <a:pt x="0" y="344"/>
                    <a:pt x="0" y="344"/>
                    <a:pt x="0" y="3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86" y="329"/>
                    <a:pt x="86" y="329"/>
                    <a:pt x="86" y="329"/>
                  </a:cubicBezTo>
                  <a:cubicBezTo>
                    <a:pt x="86" y="271"/>
                    <a:pt x="86" y="271"/>
                    <a:pt x="86" y="271"/>
                  </a:cubicBezTo>
                  <a:cubicBezTo>
                    <a:pt x="86" y="248"/>
                    <a:pt x="81" y="226"/>
                    <a:pt x="70" y="207"/>
                  </a:cubicBezTo>
                  <a:cubicBezTo>
                    <a:pt x="67" y="201"/>
                    <a:pt x="67" y="201"/>
                    <a:pt x="67" y="201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130" y="149"/>
                    <a:pt x="165" y="81"/>
                    <a:pt x="171" y="7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0" y="85"/>
                    <a:pt x="145" y="154"/>
                    <a:pt x="87" y="205"/>
                  </a:cubicBezTo>
                  <a:cubicBezTo>
                    <a:pt x="97" y="225"/>
                    <a:pt x="102" y="248"/>
                    <a:pt x="102" y="271"/>
                  </a:cubicBezTo>
                  <a:lnTo>
                    <a:pt x="102" y="3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5" name="Freeform 316"/>
            <p:cNvSpPr>
              <a:spLocks/>
            </p:cNvSpPr>
            <p:nvPr/>
          </p:nvSpPr>
          <p:spPr bwMode="auto">
            <a:xfrm>
              <a:off x="8788990" y="3611733"/>
              <a:ext cx="76200" cy="14288"/>
            </a:xfrm>
            <a:custGeom>
              <a:avLst/>
              <a:gdLst>
                <a:gd name="T0" fmla="*/ 84 w 91"/>
                <a:gd name="T1" fmla="*/ 16 h 16"/>
                <a:gd name="T2" fmla="*/ 8 w 91"/>
                <a:gd name="T3" fmla="*/ 16 h 16"/>
                <a:gd name="T4" fmla="*/ 0 w 91"/>
                <a:gd name="T5" fmla="*/ 8 h 16"/>
                <a:gd name="T6" fmla="*/ 8 w 91"/>
                <a:gd name="T7" fmla="*/ 0 h 16"/>
                <a:gd name="T8" fmla="*/ 84 w 91"/>
                <a:gd name="T9" fmla="*/ 0 h 16"/>
                <a:gd name="T10" fmla="*/ 91 w 91"/>
                <a:gd name="T11" fmla="*/ 8 h 16"/>
                <a:gd name="T12" fmla="*/ 84 w 91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6">
                  <a:moveTo>
                    <a:pt x="84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91" y="4"/>
                    <a:pt x="91" y="8"/>
                  </a:cubicBezTo>
                  <a:cubicBezTo>
                    <a:pt x="91" y="12"/>
                    <a:pt x="88" y="16"/>
                    <a:pt x="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6" name="Freeform 317"/>
            <p:cNvSpPr>
              <a:spLocks/>
            </p:cNvSpPr>
            <p:nvPr/>
          </p:nvSpPr>
          <p:spPr bwMode="auto">
            <a:xfrm>
              <a:off x="8981077" y="3449808"/>
              <a:ext cx="157163" cy="287338"/>
            </a:xfrm>
            <a:custGeom>
              <a:avLst/>
              <a:gdLst>
                <a:gd name="T0" fmla="*/ 187 w 187"/>
                <a:gd name="T1" fmla="*/ 344 h 344"/>
                <a:gd name="T2" fmla="*/ 85 w 187"/>
                <a:gd name="T3" fmla="*/ 344 h 344"/>
                <a:gd name="T4" fmla="*/ 85 w 187"/>
                <a:gd name="T5" fmla="*/ 271 h 344"/>
                <a:gd name="T6" fmla="*/ 100 w 187"/>
                <a:gd name="T7" fmla="*/ 205 h 344"/>
                <a:gd name="T8" fmla="*/ 0 w 187"/>
                <a:gd name="T9" fmla="*/ 8 h 344"/>
                <a:gd name="T10" fmla="*/ 16 w 187"/>
                <a:gd name="T11" fmla="*/ 7 h 344"/>
                <a:gd name="T12" fmla="*/ 115 w 187"/>
                <a:gd name="T13" fmla="*/ 197 h 344"/>
                <a:gd name="T14" fmla="*/ 120 w 187"/>
                <a:gd name="T15" fmla="*/ 201 h 344"/>
                <a:gd name="T16" fmla="*/ 117 w 187"/>
                <a:gd name="T17" fmla="*/ 207 h 344"/>
                <a:gd name="T18" fmla="*/ 101 w 187"/>
                <a:gd name="T19" fmla="*/ 271 h 344"/>
                <a:gd name="T20" fmla="*/ 101 w 187"/>
                <a:gd name="T21" fmla="*/ 329 h 344"/>
                <a:gd name="T22" fmla="*/ 172 w 187"/>
                <a:gd name="T23" fmla="*/ 329 h 344"/>
                <a:gd name="T24" fmla="*/ 172 w 187"/>
                <a:gd name="T25" fmla="*/ 0 h 344"/>
                <a:gd name="T26" fmla="*/ 187 w 187"/>
                <a:gd name="T27" fmla="*/ 0 h 344"/>
                <a:gd name="T28" fmla="*/ 187 w 187"/>
                <a:gd name="T29" fmla="*/ 34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7" h="344">
                  <a:moveTo>
                    <a:pt x="187" y="344"/>
                  </a:moveTo>
                  <a:cubicBezTo>
                    <a:pt x="85" y="344"/>
                    <a:pt x="85" y="344"/>
                    <a:pt x="85" y="344"/>
                  </a:cubicBezTo>
                  <a:cubicBezTo>
                    <a:pt x="85" y="271"/>
                    <a:pt x="85" y="271"/>
                    <a:pt x="85" y="271"/>
                  </a:cubicBezTo>
                  <a:cubicBezTo>
                    <a:pt x="85" y="248"/>
                    <a:pt x="91" y="225"/>
                    <a:pt x="100" y="205"/>
                  </a:cubicBezTo>
                  <a:cubicBezTo>
                    <a:pt x="42" y="154"/>
                    <a:pt x="7" y="85"/>
                    <a:pt x="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2" y="81"/>
                    <a:pt x="57" y="149"/>
                    <a:pt x="115" y="197"/>
                  </a:cubicBezTo>
                  <a:cubicBezTo>
                    <a:pt x="120" y="201"/>
                    <a:pt x="120" y="201"/>
                    <a:pt x="120" y="201"/>
                  </a:cubicBezTo>
                  <a:cubicBezTo>
                    <a:pt x="117" y="207"/>
                    <a:pt x="117" y="207"/>
                    <a:pt x="117" y="207"/>
                  </a:cubicBezTo>
                  <a:cubicBezTo>
                    <a:pt x="106" y="226"/>
                    <a:pt x="101" y="248"/>
                    <a:pt x="101" y="271"/>
                  </a:cubicBezTo>
                  <a:cubicBezTo>
                    <a:pt x="101" y="329"/>
                    <a:pt x="101" y="329"/>
                    <a:pt x="101" y="329"/>
                  </a:cubicBezTo>
                  <a:cubicBezTo>
                    <a:pt x="172" y="329"/>
                    <a:pt x="172" y="329"/>
                    <a:pt x="172" y="329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87" y="3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7" name="Freeform 318"/>
            <p:cNvSpPr>
              <a:spLocks/>
            </p:cNvSpPr>
            <p:nvPr/>
          </p:nvSpPr>
          <p:spPr bwMode="auto">
            <a:xfrm>
              <a:off x="9062040" y="3611733"/>
              <a:ext cx="76200" cy="14288"/>
            </a:xfrm>
            <a:custGeom>
              <a:avLst/>
              <a:gdLst>
                <a:gd name="T0" fmla="*/ 84 w 91"/>
                <a:gd name="T1" fmla="*/ 16 h 16"/>
                <a:gd name="T2" fmla="*/ 8 w 91"/>
                <a:gd name="T3" fmla="*/ 16 h 16"/>
                <a:gd name="T4" fmla="*/ 0 w 91"/>
                <a:gd name="T5" fmla="*/ 8 h 16"/>
                <a:gd name="T6" fmla="*/ 8 w 91"/>
                <a:gd name="T7" fmla="*/ 0 h 16"/>
                <a:gd name="T8" fmla="*/ 84 w 91"/>
                <a:gd name="T9" fmla="*/ 0 h 16"/>
                <a:gd name="T10" fmla="*/ 91 w 91"/>
                <a:gd name="T11" fmla="*/ 8 h 16"/>
                <a:gd name="T12" fmla="*/ 84 w 91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6">
                  <a:moveTo>
                    <a:pt x="84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91" y="4"/>
                    <a:pt x="91" y="8"/>
                  </a:cubicBezTo>
                  <a:cubicBezTo>
                    <a:pt x="91" y="12"/>
                    <a:pt x="88" y="16"/>
                    <a:pt x="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8" name="Rectangle 319"/>
            <p:cNvSpPr>
              <a:spLocks noChangeArrowheads="1"/>
            </p:cNvSpPr>
            <p:nvPr/>
          </p:nvSpPr>
          <p:spPr bwMode="auto">
            <a:xfrm>
              <a:off x="8776290" y="3833983"/>
              <a:ext cx="37465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9" name="Freeform 320"/>
            <p:cNvSpPr>
              <a:spLocks/>
            </p:cNvSpPr>
            <p:nvPr/>
          </p:nvSpPr>
          <p:spPr bwMode="auto">
            <a:xfrm>
              <a:off x="8925515" y="3753020"/>
              <a:ext cx="76200" cy="25400"/>
            </a:xfrm>
            <a:custGeom>
              <a:avLst/>
              <a:gdLst>
                <a:gd name="T0" fmla="*/ 90 w 90"/>
                <a:gd name="T1" fmla="*/ 32 h 32"/>
                <a:gd name="T2" fmla="*/ 75 w 90"/>
                <a:gd name="T3" fmla="*/ 32 h 32"/>
                <a:gd name="T4" fmla="*/ 75 w 90"/>
                <a:gd name="T5" fmla="*/ 29 h 32"/>
                <a:gd name="T6" fmla="*/ 71 w 90"/>
                <a:gd name="T7" fmla="*/ 19 h 32"/>
                <a:gd name="T8" fmla="*/ 62 w 90"/>
                <a:gd name="T9" fmla="*/ 16 h 32"/>
                <a:gd name="T10" fmla="*/ 28 w 90"/>
                <a:gd name="T11" fmla="*/ 16 h 32"/>
                <a:gd name="T12" fmla="*/ 19 w 90"/>
                <a:gd name="T13" fmla="*/ 19 h 32"/>
                <a:gd name="T14" fmla="*/ 15 w 90"/>
                <a:gd name="T15" fmla="*/ 29 h 32"/>
                <a:gd name="T16" fmla="*/ 15 w 90"/>
                <a:gd name="T17" fmla="*/ 32 h 32"/>
                <a:gd name="T18" fmla="*/ 0 w 90"/>
                <a:gd name="T19" fmla="*/ 32 h 32"/>
                <a:gd name="T20" fmla="*/ 0 w 90"/>
                <a:gd name="T21" fmla="*/ 29 h 32"/>
                <a:gd name="T22" fmla="*/ 8 w 90"/>
                <a:gd name="T23" fmla="*/ 8 h 32"/>
                <a:gd name="T24" fmla="*/ 28 w 90"/>
                <a:gd name="T25" fmla="*/ 0 h 32"/>
                <a:gd name="T26" fmla="*/ 62 w 90"/>
                <a:gd name="T27" fmla="*/ 0 h 32"/>
                <a:gd name="T28" fmla="*/ 82 w 90"/>
                <a:gd name="T29" fmla="*/ 8 h 32"/>
                <a:gd name="T30" fmla="*/ 90 w 90"/>
                <a:gd name="T31" fmla="*/ 29 h 32"/>
                <a:gd name="T32" fmla="*/ 90 w 90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32">
                  <a:moveTo>
                    <a:pt x="90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5" y="25"/>
                    <a:pt x="73" y="22"/>
                    <a:pt x="71" y="19"/>
                  </a:cubicBezTo>
                  <a:cubicBezTo>
                    <a:pt x="68" y="17"/>
                    <a:pt x="65" y="16"/>
                    <a:pt x="62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5" y="16"/>
                    <a:pt x="22" y="17"/>
                    <a:pt x="19" y="19"/>
                  </a:cubicBezTo>
                  <a:cubicBezTo>
                    <a:pt x="17" y="22"/>
                    <a:pt x="15" y="25"/>
                    <a:pt x="15" y="2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1"/>
                    <a:pt x="3" y="14"/>
                    <a:pt x="8" y="8"/>
                  </a:cubicBezTo>
                  <a:cubicBezTo>
                    <a:pt x="14" y="3"/>
                    <a:pt x="21" y="0"/>
                    <a:pt x="28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0"/>
                    <a:pt x="77" y="3"/>
                    <a:pt x="82" y="8"/>
                  </a:cubicBezTo>
                  <a:cubicBezTo>
                    <a:pt x="87" y="14"/>
                    <a:pt x="90" y="21"/>
                    <a:pt x="90" y="29"/>
                  </a:cubicBezTo>
                  <a:lnTo>
                    <a:pt x="9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0" name="Freeform 321"/>
            <p:cNvSpPr>
              <a:spLocks/>
            </p:cNvSpPr>
            <p:nvPr/>
          </p:nvSpPr>
          <p:spPr bwMode="auto">
            <a:xfrm>
              <a:off x="9016002" y="3753020"/>
              <a:ext cx="76200" cy="25400"/>
            </a:xfrm>
            <a:custGeom>
              <a:avLst/>
              <a:gdLst>
                <a:gd name="T0" fmla="*/ 91 w 91"/>
                <a:gd name="T1" fmla="*/ 32 h 32"/>
                <a:gd name="T2" fmla="*/ 75 w 91"/>
                <a:gd name="T3" fmla="*/ 32 h 32"/>
                <a:gd name="T4" fmla="*/ 75 w 91"/>
                <a:gd name="T5" fmla="*/ 29 h 32"/>
                <a:gd name="T6" fmla="*/ 71 w 91"/>
                <a:gd name="T7" fmla="*/ 19 h 32"/>
                <a:gd name="T8" fmla="*/ 62 w 91"/>
                <a:gd name="T9" fmla="*/ 16 h 32"/>
                <a:gd name="T10" fmla="*/ 29 w 91"/>
                <a:gd name="T11" fmla="*/ 16 h 32"/>
                <a:gd name="T12" fmla="*/ 20 w 91"/>
                <a:gd name="T13" fmla="*/ 19 h 32"/>
                <a:gd name="T14" fmla="*/ 16 w 91"/>
                <a:gd name="T15" fmla="*/ 29 h 32"/>
                <a:gd name="T16" fmla="*/ 16 w 91"/>
                <a:gd name="T17" fmla="*/ 32 h 32"/>
                <a:gd name="T18" fmla="*/ 0 w 91"/>
                <a:gd name="T19" fmla="*/ 32 h 32"/>
                <a:gd name="T20" fmla="*/ 0 w 91"/>
                <a:gd name="T21" fmla="*/ 29 h 32"/>
                <a:gd name="T22" fmla="*/ 9 w 91"/>
                <a:gd name="T23" fmla="*/ 8 h 32"/>
                <a:gd name="T24" fmla="*/ 29 w 91"/>
                <a:gd name="T25" fmla="*/ 0 h 32"/>
                <a:gd name="T26" fmla="*/ 62 w 91"/>
                <a:gd name="T27" fmla="*/ 0 h 32"/>
                <a:gd name="T28" fmla="*/ 82 w 91"/>
                <a:gd name="T29" fmla="*/ 8 h 32"/>
                <a:gd name="T30" fmla="*/ 91 w 91"/>
                <a:gd name="T31" fmla="*/ 29 h 32"/>
                <a:gd name="T32" fmla="*/ 91 w 91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32">
                  <a:moveTo>
                    <a:pt x="91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5" y="25"/>
                    <a:pt x="74" y="22"/>
                    <a:pt x="71" y="19"/>
                  </a:cubicBezTo>
                  <a:cubicBezTo>
                    <a:pt x="69" y="17"/>
                    <a:pt x="66" y="16"/>
                    <a:pt x="62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5" y="16"/>
                    <a:pt x="22" y="17"/>
                    <a:pt x="20" y="19"/>
                  </a:cubicBezTo>
                  <a:cubicBezTo>
                    <a:pt x="17" y="22"/>
                    <a:pt x="16" y="25"/>
                    <a:pt x="16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1"/>
                    <a:pt x="3" y="14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0"/>
                    <a:pt x="77" y="3"/>
                    <a:pt x="82" y="8"/>
                  </a:cubicBezTo>
                  <a:cubicBezTo>
                    <a:pt x="88" y="14"/>
                    <a:pt x="91" y="21"/>
                    <a:pt x="91" y="29"/>
                  </a:cubicBezTo>
                  <a:lnTo>
                    <a:pt x="9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1" name="Freeform 322"/>
            <p:cNvSpPr>
              <a:spLocks/>
            </p:cNvSpPr>
            <p:nvPr/>
          </p:nvSpPr>
          <p:spPr bwMode="auto">
            <a:xfrm>
              <a:off x="8835027" y="3753020"/>
              <a:ext cx="74613" cy="25400"/>
            </a:xfrm>
            <a:custGeom>
              <a:avLst/>
              <a:gdLst>
                <a:gd name="T0" fmla="*/ 91 w 91"/>
                <a:gd name="T1" fmla="*/ 32 h 32"/>
                <a:gd name="T2" fmla="*/ 75 w 91"/>
                <a:gd name="T3" fmla="*/ 32 h 32"/>
                <a:gd name="T4" fmla="*/ 75 w 91"/>
                <a:gd name="T5" fmla="*/ 29 h 32"/>
                <a:gd name="T6" fmla="*/ 72 w 91"/>
                <a:gd name="T7" fmla="*/ 19 h 32"/>
                <a:gd name="T8" fmla="*/ 62 w 91"/>
                <a:gd name="T9" fmla="*/ 16 h 32"/>
                <a:gd name="T10" fmla="*/ 29 w 91"/>
                <a:gd name="T11" fmla="*/ 16 h 32"/>
                <a:gd name="T12" fmla="*/ 20 w 91"/>
                <a:gd name="T13" fmla="*/ 19 h 32"/>
                <a:gd name="T14" fmla="*/ 16 w 91"/>
                <a:gd name="T15" fmla="*/ 29 h 32"/>
                <a:gd name="T16" fmla="*/ 16 w 91"/>
                <a:gd name="T17" fmla="*/ 32 h 32"/>
                <a:gd name="T18" fmla="*/ 0 w 91"/>
                <a:gd name="T19" fmla="*/ 32 h 32"/>
                <a:gd name="T20" fmla="*/ 0 w 91"/>
                <a:gd name="T21" fmla="*/ 29 h 32"/>
                <a:gd name="T22" fmla="*/ 9 w 91"/>
                <a:gd name="T23" fmla="*/ 8 h 32"/>
                <a:gd name="T24" fmla="*/ 29 w 91"/>
                <a:gd name="T25" fmla="*/ 0 h 32"/>
                <a:gd name="T26" fmla="*/ 62 w 91"/>
                <a:gd name="T27" fmla="*/ 0 h 32"/>
                <a:gd name="T28" fmla="*/ 82 w 91"/>
                <a:gd name="T29" fmla="*/ 8 h 32"/>
                <a:gd name="T30" fmla="*/ 91 w 91"/>
                <a:gd name="T31" fmla="*/ 29 h 32"/>
                <a:gd name="T32" fmla="*/ 91 w 91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32">
                  <a:moveTo>
                    <a:pt x="91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5" y="25"/>
                    <a:pt x="74" y="22"/>
                    <a:pt x="72" y="19"/>
                  </a:cubicBezTo>
                  <a:cubicBezTo>
                    <a:pt x="69" y="17"/>
                    <a:pt x="66" y="16"/>
                    <a:pt x="62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5" y="16"/>
                    <a:pt x="22" y="17"/>
                    <a:pt x="20" y="19"/>
                  </a:cubicBezTo>
                  <a:cubicBezTo>
                    <a:pt x="17" y="22"/>
                    <a:pt x="16" y="25"/>
                    <a:pt x="16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1"/>
                    <a:pt x="3" y="14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0"/>
                    <a:pt x="77" y="3"/>
                    <a:pt x="82" y="8"/>
                  </a:cubicBezTo>
                  <a:cubicBezTo>
                    <a:pt x="88" y="14"/>
                    <a:pt x="91" y="21"/>
                    <a:pt x="91" y="29"/>
                  </a:cubicBezTo>
                  <a:lnTo>
                    <a:pt x="9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2" name="Freeform 323"/>
            <p:cNvSpPr>
              <a:spLocks/>
            </p:cNvSpPr>
            <p:nvPr/>
          </p:nvSpPr>
          <p:spPr bwMode="auto">
            <a:xfrm>
              <a:off x="8788990" y="3792708"/>
              <a:ext cx="74613" cy="47625"/>
            </a:xfrm>
            <a:custGeom>
              <a:avLst/>
              <a:gdLst>
                <a:gd name="T0" fmla="*/ 90 w 90"/>
                <a:gd name="T1" fmla="*/ 56 h 56"/>
                <a:gd name="T2" fmla="*/ 75 w 90"/>
                <a:gd name="T3" fmla="*/ 56 h 56"/>
                <a:gd name="T4" fmla="*/ 75 w 90"/>
                <a:gd name="T5" fmla="*/ 28 h 56"/>
                <a:gd name="T6" fmla="*/ 71 w 90"/>
                <a:gd name="T7" fmla="*/ 19 h 56"/>
                <a:gd name="T8" fmla="*/ 62 w 90"/>
                <a:gd name="T9" fmla="*/ 15 h 56"/>
                <a:gd name="T10" fmla="*/ 28 w 90"/>
                <a:gd name="T11" fmla="*/ 15 h 56"/>
                <a:gd name="T12" fmla="*/ 19 w 90"/>
                <a:gd name="T13" fmla="*/ 19 h 56"/>
                <a:gd name="T14" fmla="*/ 15 w 90"/>
                <a:gd name="T15" fmla="*/ 28 h 56"/>
                <a:gd name="T16" fmla="*/ 15 w 90"/>
                <a:gd name="T17" fmla="*/ 56 h 56"/>
                <a:gd name="T18" fmla="*/ 0 w 90"/>
                <a:gd name="T19" fmla="*/ 56 h 56"/>
                <a:gd name="T20" fmla="*/ 0 w 90"/>
                <a:gd name="T21" fmla="*/ 28 h 56"/>
                <a:gd name="T22" fmla="*/ 8 w 90"/>
                <a:gd name="T23" fmla="*/ 8 h 56"/>
                <a:gd name="T24" fmla="*/ 28 w 90"/>
                <a:gd name="T25" fmla="*/ 0 h 56"/>
                <a:gd name="T26" fmla="*/ 62 w 90"/>
                <a:gd name="T27" fmla="*/ 0 h 56"/>
                <a:gd name="T28" fmla="*/ 82 w 90"/>
                <a:gd name="T29" fmla="*/ 8 h 56"/>
                <a:gd name="T30" fmla="*/ 90 w 90"/>
                <a:gd name="T31" fmla="*/ 28 h 56"/>
                <a:gd name="T32" fmla="*/ 90 w 90"/>
                <a:gd name="T3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56">
                  <a:moveTo>
                    <a:pt x="90" y="56"/>
                  </a:moveTo>
                  <a:cubicBezTo>
                    <a:pt x="75" y="56"/>
                    <a:pt x="75" y="56"/>
                    <a:pt x="75" y="56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5"/>
                    <a:pt x="73" y="21"/>
                    <a:pt x="71" y="19"/>
                  </a:cubicBezTo>
                  <a:cubicBezTo>
                    <a:pt x="68" y="16"/>
                    <a:pt x="65" y="15"/>
                    <a:pt x="62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15"/>
                    <a:pt x="22" y="16"/>
                    <a:pt x="19" y="19"/>
                  </a:cubicBezTo>
                  <a:cubicBezTo>
                    <a:pt x="17" y="21"/>
                    <a:pt x="15" y="25"/>
                    <a:pt x="15" y="28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3" y="2"/>
                    <a:pt x="21" y="0"/>
                    <a:pt x="28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0"/>
                    <a:pt x="76" y="2"/>
                    <a:pt x="82" y="8"/>
                  </a:cubicBezTo>
                  <a:cubicBezTo>
                    <a:pt x="87" y="13"/>
                    <a:pt x="90" y="20"/>
                    <a:pt x="90" y="28"/>
                  </a:cubicBezTo>
                  <a:lnTo>
                    <a:pt x="9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3" name="Freeform 324"/>
            <p:cNvSpPr>
              <a:spLocks/>
            </p:cNvSpPr>
            <p:nvPr/>
          </p:nvSpPr>
          <p:spPr bwMode="auto">
            <a:xfrm>
              <a:off x="8879477" y="3792708"/>
              <a:ext cx="76200" cy="47625"/>
            </a:xfrm>
            <a:custGeom>
              <a:avLst/>
              <a:gdLst>
                <a:gd name="T0" fmla="*/ 91 w 91"/>
                <a:gd name="T1" fmla="*/ 56 h 56"/>
                <a:gd name="T2" fmla="*/ 75 w 91"/>
                <a:gd name="T3" fmla="*/ 56 h 56"/>
                <a:gd name="T4" fmla="*/ 75 w 91"/>
                <a:gd name="T5" fmla="*/ 28 h 56"/>
                <a:gd name="T6" fmla="*/ 71 w 91"/>
                <a:gd name="T7" fmla="*/ 19 h 56"/>
                <a:gd name="T8" fmla="*/ 62 w 91"/>
                <a:gd name="T9" fmla="*/ 15 h 56"/>
                <a:gd name="T10" fmla="*/ 29 w 91"/>
                <a:gd name="T11" fmla="*/ 15 h 56"/>
                <a:gd name="T12" fmla="*/ 19 w 91"/>
                <a:gd name="T13" fmla="*/ 19 h 56"/>
                <a:gd name="T14" fmla="*/ 16 w 91"/>
                <a:gd name="T15" fmla="*/ 28 h 56"/>
                <a:gd name="T16" fmla="*/ 16 w 91"/>
                <a:gd name="T17" fmla="*/ 56 h 56"/>
                <a:gd name="T18" fmla="*/ 0 w 91"/>
                <a:gd name="T19" fmla="*/ 56 h 56"/>
                <a:gd name="T20" fmla="*/ 0 w 91"/>
                <a:gd name="T21" fmla="*/ 28 h 56"/>
                <a:gd name="T22" fmla="*/ 8 w 91"/>
                <a:gd name="T23" fmla="*/ 8 h 56"/>
                <a:gd name="T24" fmla="*/ 29 w 91"/>
                <a:gd name="T25" fmla="*/ 0 h 56"/>
                <a:gd name="T26" fmla="*/ 62 w 91"/>
                <a:gd name="T27" fmla="*/ 0 h 56"/>
                <a:gd name="T28" fmla="*/ 82 w 91"/>
                <a:gd name="T29" fmla="*/ 8 h 56"/>
                <a:gd name="T30" fmla="*/ 91 w 91"/>
                <a:gd name="T31" fmla="*/ 28 h 56"/>
                <a:gd name="T32" fmla="*/ 91 w 91"/>
                <a:gd name="T3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56">
                  <a:moveTo>
                    <a:pt x="91" y="56"/>
                  </a:moveTo>
                  <a:cubicBezTo>
                    <a:pt x="75" y="56"/>
                    <a:pt x="75" y="56"/>
                    <a:pt x="75" y="56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5"/>
                    <a:pt x="74" y="21"/>
                    <a:pt x="71" y="19"/>
                  </a:cubicBezTo>
                  <a:cubicBezTo>
                    <a:pt x="69" y="16"/>
                    <a:pt x="66" y="15"/>
                    <a:pt x="62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5" y="15"/>
                    <a:pt x="22" y="16"/>
                    <a:pt x="19" y="19"/>
                  </a:cubicBezTo>
                  <a:cubicBezTo>
                    <a:pt x="17" y="21"/>
                    <a:pt x="16" y="25"/>
                    <a:pt x="16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4" y="2"/>
                    <a:pt x="21" y="0"/>
                    <a:pt x="2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0"/>
                    <a:pt x="77" y="2"/>
                    <a:pt x="82" y="8"/>
                  </a:cubicBezTo>
                  <a:cubicBezTo>
                    <a:pt x="88" y="13"/>
                    <a:pt x="91" y="20"/>
                    <a:pt x="91" y="28"/>
                  </a:cubicBezTo>
                  <a:lnTo>
                    <a:pt x="91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4" name="Freeform 325"/>
            <p:cNvSpPr>
              <a:spLocks/>
            </p:cNvSpPr>
            <p:nvPr/>
          </p:nvSpPr>
          <p:spPr bwMode="auto">
            <a:xfrm>
              <a:off x="8971552" y="3792708"/>
              <a:ext cx="74613" cy="47625"/>
            </a:xfrm>
            <a:custGeom>
              <a:avLst/>
              <a:gdLst>
                <a:gd name="T0" fmla="*/ 90 w 90"/>
                <a:gd name="T1" fmla="*/ 56 h 56"/>
                <a:gd name="T2" fmla="*/ 74 w 90"/>
                <a:gd name="T3" fmla="*/ 56 h 56"/>
                <a:gd name="T4" fmla="*/ 74 w 90"/>
                <a:gd name="T5" fmla="*/ 28 h 56"/>
                <a:gd name="T6" fmla="*/ 71 w 90"/>
                <a:gd name="T7" fmla="*/ 19 h 56"/>
                <a:gd name="T8" fmla="*/ 61 w 90"/>
                <a:gd name="T9" fmla="*/ 15 h 56"/>
                <a:gd name="T10" fmla="*/ 28 w 90"/>
                <a:gd name="T11" fmla="*/ 15 h 56"/>
                <a:gd name="T12" fmla="*/ 19 w 90"/>
                <a:gd name="T13" fmla="*/ 19 h 56"/>
                <a:gd name="T14" fmla="*/ 15 w 90"/>
                <a:gd name="T15" fmla="*/ 28 h 56"/>
                <a:gd name="T16" fmla="*/ 15 w 90"/>
                <a:gd name="T17" fmla="*/ 56 h 56"/>
                <a:gd name="T18" fmla="*/ 0 w 90"/>
                <a:gd name="T19" fmla="*/ 56 h 56"/>
                <a:gd name="T20" fmla="*/ 0 w 90"/>
                <a:gd name="T21" fmla="*/ 28 h 56"/>
                <a:gd name="T22" fmla="*/ 8 w 90"/>
                <a:gd name="T23" fmla="*/ 8 h 56"/>
                <a:gd name="T24" fmla="*/ 28 w 90"/>
                <a:gd name="T25" fmla="*/ 0 h 56"/>
                <a:gd name="T26" fmla="*/ 61 w 90"/>
                <a:gd name="T27" fmla="*/ 0 h 56"/>
                <a:gd name="T28" fmla="*/ 82 w 90"/>
                <a:gd name="T29" fmla="*/ 8 h 56"/>
                <a:gd name="T30" fmla="*/ 90 w 90"/>
                <a:gd name="T31" fmla="*/ 28 h 56"/>
                <a:gd name="T32" fmla="*/ 90 w 90"/>
                <a:gd name="T3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56">
                  <a:moveTo>
                    <a:pt x="90" y="56"/>
                  </a:moveTo>
                  <a:cubicBezTo>
                    <a:pt x="74" y="56"/>
                    <a:pt x="74" y="56"/>
                    <a:pt x="74" y="56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5"/>
                    <a:pt x="73" y="21"/>
                    <a:pt x="71" y="19"/>
                  </a:cubicBezTo>
                  <a:cubicBezTo>
                    <a:pt x="68" y="16"/>
                    <a:pt x="65" y="15"/>
                    <a:pt x="61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15"/>
                    <a:pt x="21" y="16"/>
                    <a:pt x="19" y="19"/>
                  </a:cubicBezTo>
                  <a:cubicBezTo>
                    <a:pt x="16" y="21"/>
                    <a:pt x="15" y="25"/>
                    <a:pt x="15" y="28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3" y="2"/>
                    <a:pt x="20" y="0"/>
                    <a:pt x="2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9" y="0"/>
                    <a:pt x="76" y="2"/>
                    <a:pt x="82" y="8"/>
                  </a:cubicBezTo>
                  <a:cubicBezTo>
                    <a:pt x="87" y="13"/>
                    <a:pt x="90" y="20"/>
                    <a:pt x="90" y="28"/>
                  </a:cubicBezTo>
                  <a:lnTo>
                    <a:pt x="9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5" name="Freeform 326"/>
            <p:cNvSpPr>
              <a:spLocks/>
            </p:cNvSpPr>
            <p:nvPr/>
          </p:nvSpPr>
          <p:spPr bwMode="auto">
            <a:xfrm>
              <a:off x="9062040" y="3792708"/>
              <a:ext cx="76200" cy="47625"/>
            </a:xfrm>
            <a:custGeom>
              <a:avLst/>
              <a:gdLst>
                <a:gd name="T0" fmla="*/ 90 w 90"/>
                <a:gd name="T1" fmla="*/ 56 h 56"/>
                <a:gd name="T2" fmla="*/ 75 w 90"/>
                <a:gd name="T3" fmla="*/ 56 h 56"/>
                <a:gd name="T4" fmla="*/ 75 w 90"/>
                <a:gd name="T5" fmla="*/ 28 h 56"/>
                <a:gd name="T6" fmla="*/ 71 w 90"/>
                <a:gd name="T7" fmla="*/ 19 h 56"/>
                <a:gd name="T8" fmla="*/ 62 w 90"/>
                <a:gd name="T9" fmla="*/ 15 h 56"/>
                <a:gd name="T10" fmla="*/ 28 w 90"/>
                <a:gd name="T11" fmla="*/ 15 h 56"/>
                <a:gd name="T12" fmla="*/ 19 w 90"/>
                <a:gd name="T13" fmla="*/ 19 h 56"/>
                <a:gd name="T14" fmla="*/ 15 w 90"/>
                <a:gd name="T15" fmla="*/ 28 h 56"/>
                <a:gd name="T16" fmla="*/ 15 w 90"/>
                <a:gd name="T17" fmla="*/ 56 h 56"/>
                <a:gd name="T18" fmla="*/ 0 w 90"/>
                <a:gd name="T19" fmla="*/ 56 h 56"/>
                <a:gd name="T20" fmla="*/ 0 w 90"/>
                <a:gd name="T21" fmla="*/ 28 h 56"/>
                <a:gd name="T22" fmla="*/ 8 w 90"/>
                <a:gd name="T23" fmla="*/ 8 h 56"/>
                <a:gd name="T24" fmla="*/ 28 w 90"/>
                <a:gd name="T25" fmla="*/ 0 h 56"/>
                <a:gd name="T26" fmla="*/ 62 w 90"/>
                <a:gd name="T27" fmla="*/ 0 h 56"/>
                <a:gd name="T28" fmla="*/ 82 w 90"/>
                <a:gd name="T29" fmla="*/ 8 h 56"/>
                <a:gd name="T30" fmla="*/ 90 w 90"/>
                <a:gd name="T31" fmla="*/ 28 h 56"/>
                <a:gd name="T32" fmla="*/ 90 w 90"/>
                <a:gd name="T3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56">
                  <a:moveTo>
                    <a:pt x="90" y="56"/>
                  </a:moveTo>
                  <a:cubicBezTo>
                    <a:pt x="75" y="56"/>
                    <a:pt x="75" y="56"/>
                    <a:pt x="75" y="56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5"/>
                    <a:pt x="73" y="21"/>
                    <a:pt x="71" y="19"/>
                  </a:cubicBezTo>
                  <a:cubicBezTo>
                    <a:pt x="69" y="16"/>
                    <a:pt x="65" y="15"/>
                    <a:pt x="62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15"/>
                    <a:pt x="22" y="16"/>
                    <a:pt x="19" y="19"/>
                  </a:cubicBezTo>
                  <a:cubicBezTo>
                    <a:pt x="17" y="21"/>
                    <a:pt x="15" y="25"/>
                    <a:pt x="15" y="28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0"/>
                    <a:pt x="3" y="13"/>
                    <a:pt x="8" y="8"/>
                  </a:cubicBezTo>
                  <a:cubicBezTo>
                    <a:pt x="14" y="2"/>
                    <a:pt x="21" y="0"/>
                    <a:pt x="28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0"/>
                    <a:pt x="77" y="2"/>
                    <a:pt x="82" y="8"/>
                  </a:cubicBezTo>
                  <a:cubicBezTo>
                    <a:pt x="87" y="13"/>
                    <a:pt x="90" y="20"/>
                    <a:pt x="90" y="28"/>
                  </a:cubicBezTo>
                  <a:lnTo>
                    <a:pt x="9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6" name="Rectangle 327"/>
            <p:cNvSpPr>
              <a:spLocks noChangeArrowheads="1"/>
            </p:cNvSpPr>
            <p:nvPr/>
          </p:nvSpPr>
          <p:spPr bwMode="auto">
            <a:xfrm>
              <a:off x="8985840" y="36101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7" name="Rectangle 328"/>
            <p:cNvSpPr>
              <a:spLocks noChangeArrowheads="1"/>
            </p:cNvSpPr>
            <p:nvPr/>
          </p:nvSpPr>
          <p:spPr bwMode="auto">
            <a:xfrm>
              <a:off x="8955677" y="361014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8" name="Rectangle 329"/>
            <p:cNvSpPr>
              <a:spLocks noChangeArrowheads="1"/>
            </p:cNvSpPr>
            <p:nvPr/>
          </p:nvSpPr>
          <p:spPr bwMode="auto">
            <a:xfrm>
              <a:off x="8927102" y="3610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9" name="Freeform 330"/>
            <p:cNvSpPr>
              <a:spLocks/>
            </p:cNvSpPr>
            <p:nvPr/>
          </p:nvSpPr>
          <p:spPr bwMode="auto">
            <a:xfrm>
              <a:off x="8788990" y="3440283"/>
              <a:ext cx="61913" cy="39688"/>
            </a:xfrm>
            <a:custGeom>
              <a:avLst/>
              <a:gdLst>
                <a:gd name="T0" fmla="*/ 36 w 73"/>
                <a:gd name="T1" fmla="*/ 47 h 47"/>
                <a:gd name="T2" fmla="*/ 0 w 73"/>
                <a:gd name="T3" fmla="*/ 11 h 47"/>
                <a:gd name="T4" fmla="*/ 0 w 73"/>
                <a:gd name="T5" fmla="*/ 0 h 47"/>
                <a:gd name="T6" fmla="*/ 15 w 73"/>
                <a:gd name="T7" fmla="*/ 0 h 47"/>
                <a:gd name="T8" fmla="*/ 15 w 73"/>
                <a:gd name="T9" fmla="*/ 11 h 47"/>
                <a:gd name="T10" fmla="*/ 36 w 73"/>
                <a:gd name="T11" fmla="*/ 32 h 47"/>
                <a:gd name="T12" fmla="*/ 57 w 73"/>
                <a:gd name="T13" fmla="*/ 11 h 47"/>
                <a:gd name="T14" fmla="*/ 57 w 73"/>
                <a:gd name="T15" fmla="*/ 0 h 47"/>
                <a:gd name="T16" fmla="*/ 73 w 73"/>
                <a:gd name="T17" fmla="*/ 0 h 47"/>
                <a:gd name="T18" fmla="*/ 73 w 73"/>
                <a:gd name="T19" fmla="*/ 11 h 47"/>
                <a:gd name="T20" fmla="*/ 36 w 7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36" y="47"/>
                  </a:moveTo>
                  <a:cubicBezTo>
                    <a:pt x="16" y="47"/>
                    <a:pt x="0" y="3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22"/>
                    <a:pt x="25" y="32"/>
                    <a:pt x="36" y="32"/>
                  </a:cubicBezTo>
                  <a:cubicBezTo>
                    <a:pt x="48" y="32"/>
                    <a:pt x="57" y="22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31"/>
                    <a:pt x="56" y="47"/>
                    <a:pt x="36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0" name="Freeform 331"/>
            <p:cNvSpPr>
              <a:spLocks/>
            </p:cNvSpPr>
            <p:nvPr/>
          </p:nvSpPr>
          <p:spPr bwMode="auto">
            <a:xfrm>
              <a:off x="8836615" y="3440283"/>
              <a:ext cx="60325" cy="39688"/>
            </a:xfrm>
            <a:custGeom>
              <a:avLst/>
              <a:gdLst>
                <a:gd name="T0" fmla="*/ 37 w 73"/>
                <a:gd name="T1" fmla="*/ 47 h 47"/>
                <a:gd name="T2" fmla="*/ 0 w 73"/>
                <a:gd name="T3" fmla="*/ 11 h 47"/>
                <a:gd name="T4" fmla="*/ 0 w 73"/>
                <a:gd name="T5" fmla="*/ 0 h 47"/>
                <a:gd name="T6" fmla="*/ 16 w 73"/>
                <a:gd name="T7" fmla="*/ 0 h 47"/>
                <a:gd name="T8" fmla="*/ 16 w 73"/>
                <a:gd name="T9" fmla="*/ 11 h 47"/>
                <a:gd name="T10" fmla="*/ 37 w 73"/>
                <a:gd name="T11" fmla="*/ 32 h 47"/>
                <a:gd name="T12" fmla="*/ 58 w 73"/>
                <a:gd name="T13" fmla="*/ 11 h 47"/>
                <a:gd name="T14" fmla="*/ 58 w 73"/>
                <a:gd name="T15" fmla="*/ 0 h 47"/>
                <a:gd name="T16" fmla="*/ 73 w 73"/>
                <a:gd name="T17" fmla="*/ 0 h 47"/>
                <a:gd name="T18" fmla="*/ 73 w 73"/>
                <a:gd name="T19" fmla="*/ 11 h 47"/>
                <a:gd name="T20" fmla="*/ 37 w 7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37" y="47"/>
                  </a:moveTo>
                  <a:cubicBezTo>
                    <a:pt x="17" y="47"/>
                    <a:pt x="0" y="3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22"/>
                    <a:pt x="25" y="32"/>
                    <a:pt x="37" y="32"/>
                  </a:cubicBezTo>
                  <a:cubicBezTo>
                    <a:pt x="48" y="32"/>
                    <a:pt x="58" y="22"/>
                    <a:pt x="58" y="1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31"/>
                    <a:pt x="57" y="47"/>
                    <a:pt x="3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1" name="Freeform 332"/>
            <p:cNvSpPr>
              <a:spLocks/>
            </p:cNvSpPr>
            <p:nvPr/>
          </p:nvSpPr>
          <p:spPr bwMode="auto">
            <a:xfrm>
              <a:off x="8885827" y="3440283"/>
              <a:ext cx="60325" cy="39688"/>
            </a:xfrm>
            <a:custGeom>
              <a:avLst/>
              <a:gdLst>
                <a:gd name="T0" fmla="*/ 36 w 73"/>
                <a:gd name="T1" fmla="*/ 47 h 47"/>
                <a:gd name="T2" fmla="*/ 0 w 73"/>
                <a:gd name="T3" fmla="*/ 11 h 47"/>
                <a:gd name="T4" fmla="*/ 0 w 73"/>
                <a:gd name="T5" fmla="*/ 0 h 47"/>
                <a:gd name="T6" fmla="*/ 15 w 73"/>
                <a:gd name="T7" fmla="*/ 0 h 47"/>
                <a:gd name="T8" fmla="*/ 15 w 73"/>
                <a:gd name="T9" fmla="*/ 11 h 47"/>
                <a:gd name="T10" fmla="*/ 36 w 73"/>
                <a:gd name="T11" fmla="*/ 32 h 47"/>
                <a:gd name="T12" fmla="*/ 57 w 73"/>
                <a:gd name="T13" fmla="*/ 11 h 47"/>
                <a:gd name="T14" fmla="*/ 57 w 73"/>
                <a:gd name="T15" fmla="*/ 0 h 47"/>
                <a:gd name="T16" fmla="*/ 73 w 73"/>
                <a:gd name="T17" fmla="*/ 0 h 47"/>
                <a:gd name="T18" fmla="*/ 73 w 73"/>
                <a:gd name="T19" fmla="*/ 11 h 47"/>
                <a:gd name="T20" fmla="*/ 36 w 7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36" y="47"/>
                  </a:moveTo>
                  <a:cubicBezTo>
                    <a:pt x="16" y="47"/>
                    <a:pt x="0" y="3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22"/>
                    <a:pt x="25" y="32"/>
                    <a:pt x="36" y="32"/>
                  </a:cubicBezTo>
                  <a:cubicBezTo>
                    <a:pt x="48" y="32"/>
                    <a:pt x="57" y="22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31"/>
                    <a:pt x="57" y="47"/>
                    <a:pt x="36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2" name="Freeform 333"/>
            <p:cNvSpPr>
              <a:spLocks/>
            </p:cNvSpPr>
            <p:nvPr/>
          </p:nvSpPr>
          <p:spPr bwMode="auto">
            <a:xfrm>
              <a:off x="8931865" y="3440283"/>
              <a:ext cx="61913" cy="39688"/>
            </a:xfrm>
            <a:custGeom>
              <a:avLst/>
              <a:gdLst>
                <a:gd name="T0" fmla="*/ 37 w 74"/>
                <a:gd name="T1" fmla="*/ 47 h 47"/>
                <a:gd name="T2" fmla="*/ 0 w 74"/>
                <a:gd name="T3" fmla="*/ 11 h 47"/>
                <a:gd name="T4" fmla="*/ 0 w 74"/>
                <a:gd name="T5" fmla="*/ 0 h 47"/>
                <a:gd name="T6" fmla="*/ 16 w 74"/>
                <a:gd name="T7" fmla="*/ 0 h 47"/>
                <a:gd name="T8" fmla="*/ 16 w 74"/>
                <a:gd name="T9" fmla="*/ 11 h 47"/>
                <a:gd name="T10" fmla="*/ 37 w 74"/>
                <a:gd name="T11" fmla="*/ 32 h 47"/>
                <a:gd name="T12" fmla="*/ 58 w 74"/>
                <a:gd name="T13" fmla="*/ 11 h 47"/>
                <a:gd name="T14" fmla="*/ 58 w 74"/>
                <a:gd name="T15" fmla="*/ 0 h 47"/>
                <a:gd name="T16" fmla="*/ 74 w 74"/>
                <a:gd name="T17" fmla="*/ 0 h 47"/>
                <a:gd name="T18" fmla="*/ 74 w 74"/>
                <a:gd name="T19" fmla="*/ 11 h 47"/>
                <a:gd name="T20" fmla="*/ 37 w 74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7">
                  <a:moveTo>
                    <a:pt x="37" y="47"/>
                  </a:moveTo>
                  <a:cubicBezTo>
                    <a:pt x="17" y="47"/>
                    <a:pt x="0" y="3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22"/>
                    <a:pt x="25" y="32"/>
                    <a:pt x="37" y="32"/>
                  </a:cubicBezTo>
                  <a:cubicBezTo>
                    <a:pt x="49" y="32"/>
                    <a:pt x="58" y="22"/>
                    <a:pt x="58" y="1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31"/>
                    <a:pt x="57" y="47"/>
                    <a:pt x="3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3" name="Freeform 334"/>
            <p:cNvSpPr>
              <a:spLocks/>
            </p:cNvSpPr>
            <p:nvPr/>
          </p:nvSpPr>
          <p:spPr bwMode="auto">
            <a:xfrm>
              <a:off x="8981077" y="3440283"/>
              <a:ext cx="60325" cy="39688"/>
            </a:xfrm>
            <a:custGeom>
              <a:avLst/>
              <a:gdLst>
                <a:gd name="T0" fmla="*/ 37 w 73"/>
                <a:gd name="T1" fmla="*/ 47 h 47"/>
                <a:gd name="T2" fmla="*/ 0 w 73"/>
                <a:gd name="T3" fmla="*/ 11 h 47"/>
                <a:gd name="T4" fmla="*/ 0 w 73"/>
                <a:gd name="T5" fmla="*/ 0 h 47"/>
                <a:gd name="T6" fmla="*/ 16 w 73"/>
                <a:gd name="T7" fmla="*/ 0 h 47"/>
                <a:gd name="T8" fmla="*/ 16 w 73"/>
                <a:gd name="T9" fmla="*/ 11 h 47"/>
                <a:gd name="T10" fmla="*/ 37 w 73"/>
                <a:gd name="T11" fmla="*/ 32 h 47"/>
                <a:gd name="T12" fmla="*/ 58 w 73"/>
                <a:gd name="T13" fmla="*/ 11 h 47"/>
                <a:gd name="T14" fmla="*/ 58 w 73"/>
                <a:gd name="T15" fmla="*/ 0 h 47"/>
                <a:gd name="T16" fmla="*/ 73 w 73"/>
                <a:gd name="T17" fmla="*/ 0 h 47"/>
                <a:gd name="T18" fmla="*/ 73 w 73"/>
                <a:gd name="T19" fmla="*/ 11 h 47"/>
                <a:gd name="T20" fmla="*/ 37 w 7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37" y="47"/>
                  </a:moveTo>
                  <a:cubicBezTo>
                    <a:pt x="16" y="47"/>
                    <a:pt x="0" y="3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22"/>
                    <a:pt x="25" y="32"/>
                    <a:pt x="37" y="32"/>
                  </a:cubicBezTo>
                  <a:cubicBezTo>
                    <a:pt x="48" y="32"/>
                    <a:pt x="58" y="22"/>
                    <a:pt x="58" y="1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31"/>
                    <a:pt x="57" y="47"/>
                    <a:pt x="3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4" name="Freeform 335"/>
            <p:cNvSpPr>
              <a:spLocks/>
            </p:cNvSpPr>
            <p:nvPr/>
          </p:nvSpPr>
          <p:spPr bwMode="auto">
            <a:xfrm>
              <a:off x="9028702" y="3440283"/>
              <a:ext cx="61913" cy="39688"/>
            </a:xfrm>
            <a:custGeom>
              <a:avLst/>
              <a:gdLst>
                <a:gd name="T0" fmla="*/ 36 w 73"/>
                <a:gd name="T1" fmla="*/ 47 h 47"/>
                <a:gd name="T2" fmla="*/ 0 w 73"/>
                <a:gd name="T3" fmla="*/ 11 h 47"/>
                <a:gd name="T4" fmla="*/ 0 w 73"/>
                <a:gd name="T5" fmla="*/ 0 h 47"/>
                <a:gd name="T6" fmla="*/ 15 w 73"/>
                <a:gd name="T7" fmla="*/ 0 h 47"/>
                <a:gd name="T8" fmla="*/ 15 w 73"/>
                <a:gd name="T9" fmla="*/ 11 h 47"/>
                <a:gd name="T10" fmla="*/ 36 w 73"/>
                <a:gd name="T11" fmla="*/ 32 h 47"/>
                <a:gd name="T12" fmla="*/ 57 w 73"/>
                <a:gd name="T13" fmla="*/ 11 h 47"/>
                <a:gd name="T14" fmla="*/ 57 w 73"/>
                <a:gd name="T15" fmla="*/ 0 h 47"/>
                <a:gd name="T16" fmla="*/ 73 w 73"/>
                <a:gd name="T17" fmla="*/ 0 h 47"/>
                <a:gd name="T18" fmla="*/ 73 w 73"/>
                <a:gd name="T19" fmla="*/ 11 h 47"/>
                <a:gd name="T20" fmla="*/ 36 w 7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36" y="47"/>
                  </a:moveTo>
                  <a:cubicBezTo>
                    <a:pt x="16" y="47"/>
                    <a:pt x="0" y="3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22"/>
                    <a:pt x="25" y="32"/>
                    <a:pt x="36" y="32"/>
                  </a:cubicBezTo>
                  <a:cubicBezTo>
                    <a:pt x="48" y="32"/>
                    <a:pt x="57" y="22"/>
                    <a:pt x="57" y="1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31"/>
                    <a:pt x="56" y="47"/>
                    <a:pt x="36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5" name="Freeform 336"/>
            <p:cNvSpPr>
              <a:spLocks/>
            </p:cNvSpPr>
            <p:nvPr/>
          </p:nvSpPr>
          <p:spPr bwMode="auto">
            <a:xfrm>
              <a:off x="9076327" y="3440283"/>
              <a:ext cx="61913" cy="39688"/>
            </a:xfrm>
            <a:custGeom>
              <a:avLst/>
              <a:gdLst>
                <a:gd name="T0" fmla="*/ 37 w 73"/>
                <a:gd name="T1" fmla="*/ 47 h 47"/>
                <a:gd name="T2" fmla="*/ 0 w 73"/>
                <a:gd name="T3" fmla="*/ 11 h 47"/>
                <a:gd name="T4" fmla="*/ 0 w 73"/>
                <a:gd name="T5" fmla="*/ 0 h 47"/>
                <a:gd name="T6" fmla="*/ 16 w 73"/>
                <a:gd name="T7" fmla="*/ 0 h 47"/>
                <a:gd name="T8" fmla="*/ 16 w 73"/>
                <a:gd name="T9" fmla="*/ 11 h 47"/>
                <a:gd name="T10" fmla="*/ 37 w 73"/>
                <a:gd name="T11" fmla="*/ 32 h 47"/>
                <a:gd name="T12" fmla="*/ 58 w 73"/>
                <a:gd name="T13" fmla="*/ 11 h 47"/>
                <a:gd name="T14" fmla="*/ 58 w 73"/>
                <a:gd name="T15" fmla="*/ 0 h 47"/>
                <a:gd name="T16" fmla="*/ 73 w 73"/>
                <a:gd name="T17" fmla="*/ 0 h 47"/>
                <a:gd name="T18" fmla="*/ 73 w 73"/>
                <a:gd name="T19" fmla="*/ 11 h 47"/>
                <a:gd name="T20" fmla="*/ 37 w 7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37" y="47"/>
                  </a:moveTo>
                  <a:cubicBezTo>
                    <a:pt x="17" y="47"/>
                    <a:pt x="0" y="3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22"/>
                    <a:pt x="25" y="32"/>
                    <a:pt x="37" y="32"/>
                  </a:cubicBezTo>
                  <a:cubicBezTo>
                    <a:pt x="48" y="32"/>
                    <a:pt x="58" y="22"/>
                    <a:pt x="58" y="1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31"/>
                    <a:pt x="57" y="47"/>
                    <a:pt x="3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6" name="Rectangle 337"/>
            <p:cNvSpPr>
              <a:spLocks noChangeArrowheads="1"/>
            </p:cNvSpPr>
            <p:nvPr/>
          </p:nvSpPr>
          <p:spPr bwMode="auto">
            <a:xfrm>
              <a:off x="8776290" y="3433933"/>
              <a:ext cx="3746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3" name="Группа 2372"/>
          <p:cNvGrpSpPr/>
          <p:nvPr/>
        </p:nvGrpSpPr>
        <p:grpSpPr>
          <a:xfrm>
            <a:off x="7917772" y="2446097"/>
            <a:ext cx="305952" cy="328159"/>
            <a:chOff x="9385890" y="3432345"/>
            <a:chExt cx="393700" cy="422276"/>
          </a:xfrm>
          <a:solidFill>
            <a:schemeClr val="accent1"/>
          </a:solidFill>
        </p:grpSpPr>
        <p:sp>
          <p:nvSpPr>
            <p:cNvPr id="2636" name="Freeform 348"/>
            <p:cNvSpPr>
              <a:spLocks/>
            </p:cNvSpPr>
            <p:nvPr/>
          </p:nvSpPr>
          <p:spPr bwMode="auto">
            <a:xfrm>
              <a:off x="9385890" y="3659358"/>
              <a:ext cx="122238" cy="195263"/>
            </a:xfrm>
            <a:custGeom>
              <a:avLst/>
              <a:gdLst>
                <a:gd name="T0" fmla="*/ 53 w 147"/>
                <a:gd name="T1" fmla="*/ 235 h 235"/>
                <a:gd name="T2" fmla="*/ 36 w 147"/>
                <a:gd name="T3" fmla="*/ 232 h 235"/>
                <a:gd name="T4" fmla="*/ 2 w 147"/>
                <a:gd name="T5" fmla="*/ 179 h 235"/>
                <a:gd name="T6" fmla="*/ 22 w 147"/>
                <a:gd name="T7" fmla="*/ 0 h 235"/>
                <a:gd name="T8" fmla="*/ 37 w 147"/>
                <a:gd name="T9" fmla="*/ 1 h 235"/>
                <a:gd name="T10" fmla="*/ 18 w 147"/>
                <a:gd name="T11" fmla="*/ 180 h 235"/>
                <a:gd name="T12" fmla="*/ 41 w 147"/>
                <a:gd name="T13" fmla="*/ 217 h 235"/>
                <a:gd name="T14" fmla="*/ 82 w 147"/>
                <a:gd name="T15" fmla="*/ 203 h 235"/>
                <a:gd name="T16" fmla="*/ 134 w 147"/>
                <a:gd name="T17" fmla="*/ 121 h 235"/>
                <a:gd name="T18" fmla="*/ 147 w 147"/>
                <a:gd name="T19" fmla="*/ 130 h 235"/>
                <a:gd name="T20" fmla="*/ 96 w 147"/>
                <a:gd name="T21" fmla="*/ 211 h 235"/>
                <a:gd name="T22" fmla="*/ 53 w 147"/>
                <a:gd name="T23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" h="235">
                  <a:moveTo>
                    <a:pt x="53" y="235"/>
                  </a:moveTo>
                  <a:cubicBezTo>
                    <a:pt x="47" y="235"/>
                    <a:pt x="42" y="234"/>
                    <a:pt x="36" y="232"/>
                  </a:cubicBezTo>
                  <a:cubicBezTo>
                    <a:pt x="14" y="224"/>
                    <a:pt x="0" y="202"/>
                    <a:pt x="2" y="17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6" y="197"/>
                    <a:pt x="26" y="212"/>
                    <a:pt x="41" y="217"/>
                  </a:cubicBezTo>
                  <a:cubicBezTo>
                    <a:pt x="57" y="223"/>
                    <a:pt x="74" y="217"/>
                    <a:pt x="82" y="203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47" y="130"/>
                    <a:pt x="147" y="130"/>
                    <a:pt x="147" y="130"/>
                  </a:cubicBezTo>
                  <a:cubicBezTo>
                    <a:pt x="96" y="211"/>
                    <a:pt x="96" y="211"/>
                    <a:pt x="96" y="211"/>
                  </a:cubicBezTo>
                  <a:cubicBezTo>
                    <a:pt x="86" y="226"/>
                    <a:pt x="70" y="235"/>
                    <a:pt x="53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7" name="Freeform 349"/>
            <p:cNvSpPr>
              <a:spLocks/>
            </p:cNvSpPr>
            <p:nvPr/>
          </p:nvSpPr>
          <p:spPr bwMode="auto">
            <a:xfrm>
              <a:off x="9655765" y="3659358"/>
              <a:ext cx="123825" cy="195263"/>
            </a:xfrm>
            <a:custGeom>
              <a:avLst/>
              <a:gdLst>
                <a:gd name="T0" fmla="*/ 95 w 148"/>
                <a:gd name="T1" fmla="*/ 235 h 235"/>
                <a:gd name="T2" fmla="*/ 52 w 148"/>
                <a:gd name="T3" fmla="*/ 211 h 235"/>
                <a:gd name="T4" fmla="*/ 0 w 148"/>
                <a:gd name="T5" fmla="*/ 130 h 235"/>
                <a:gd name="T6" fmla="*/ 14 w 148"/>
                <a:gd name="T7" fmla="*/ 121 h 235"/>
                <a:gd name="T8" fmla="*/ 65 w 148"/>
                <a:gd name="T9" fmla="*/ 203 h 235"/>
                <a:gd name="T10" fmla="*/ 106 w 148"/>
                <a:gd name="T11" fmla="*/ 217 h 235"/>
                <a:gd name="T12" fmla="*/ 130 w 148"/>
                <a:gd name="T13" fmla="*/ 180 h 235"/>
                <a:gd name="T14" fmla="*/ 110 w 148"/>
                <a:gd name="T15" fmla="*/ 1 h 235"/>
                <a:gd name="T16" fmla="*/ 126 w 148"/>
                <a:gd name="T17" fmla="*/ 0 h 235"/>
                <a:gd name="T18" fmla="*/ 145 w 148"/>
                <a:gd name="T19" fmla="*/ 179 h 235"/>
                <a:gd name="T20" fmla="*/ 111 w 148"/>
                <a:gd name="T21" fmla="*/ 232 h 235"/>
                <a:gd name="T22" fmla="*/ 95 w 148"/>
                <a:gd name="T23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235">
                  <a:moveTo>
                    <a:pt x="95" y="235"/>
                  </a:moveTo>
                  <a:cubicBezTo>
                    <a:pt x="78" y="235"/>
                    <a:pt x="62" y="226"/>
                    <a:pt x="52" y="211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74" y="217"/>
                    <a:pt x="91" y="223"/>
                    <a:pt x="106" y="217"/>
                  </a:cubicBezTo>
                  <a:cubicBezTo>
                    <a:pt x="122" y="212"/>
                    <a:pt x="131" y="197"/>
                    <a:pt x="130" y="180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8" y="202"/>
                    <a:pt x="134" y="224"/>
                    <a:pt x="111" y="232"/>
                  </a:cubicBezTo>
                  <a:cubicBezTo>
                    <a:pt x="106" y="234"/>
                    <a:pt x="100" y="235"/>
                    <a:pt x="95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8" name="Freeform 350"/>
            <p:cNvSpPr>
              <a:spLocks noEditPoints="1"/>
            </p:cNvSpPr>
            <p:nvPr/>
          </p:nvSpPr>
          <p:spPr bwMode="auto">
            <a:xfrm>
              <a:off x="9393827" y="3538708"/>
              <a:ext cx="161925" cy="163513"/>
            </a:xfrm>
            <a:custGeom>
              <a:avLst/>
              <a:gdLst>
                <a:gd name="T0" fmla="*/ 97 w 195"/>
                <a:gd name="T1" fmla="*/ 195 h 195"/>
                <a:gd name="T2" fmla="*/ 0 w 195"/>
                <a:gd name="T3" fmla="*/ 98 h 195"/>
                <a:gd name="T4" fmla="*/ 97 w 195"/>
                <a:gd name="T5" fmla="*/ 0 h 195"/>
                <a:gd name="T6" fmla="*/ 195 w 195"/>
                <a:gd name="T7" fmla="*/ 98 h 195"/>
                <a:gd name="T8" fmla="*/ 97 w 195"/>
                <a:gd name="T9" fmla="*/ 195 h 195"/>
                <a:gd name="T10" fmla="*/ 97 w 195"/>
                <a:gd name="T11" fmla="*/ 16 h 195"/>
                <a:gd name="T12" fmla="*/ 15 w 195"/>
                <a:gd name="T13" fmla="*/ 98 h 195"/>
                <a:gd name="T14" fmla="*/ 97 w 195"/>
                <a:gd name="T15" fmla="*/ 180 h 195"/>
                <a:gd name="T16" fmla="*/ 179 w 195"/>
                <a:gd name="T17" fmla="*/ 98 h 195"/>
                <a:gd name="T18" fmla="*/ 97 w 195"/>
                <a:gd name="T19" fmla="*/ 1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5">
                  <a:moveTo>
                    <a:pt x="97" y="195"/>
                  </a:moveTo>
                  <a:cubicBezTo>
                    <a:pt x="43" y="195"/>
                    <a:pt x="0" y="152"/>
                    <a:pt x="0" y="98"/>
                  </a:cubicBezTo>
                  <a:cubicBezTo>
                    <a:pt x="0" y="44"/>
                    <a:pt x="43" y="0"/>
                    <a:pt x="97" y="0"/>
                  </a:cubicBezTo>
                  <a:cubicBezTo>
                    <a:pt x="151" y="0"/>
                    <a:pt x="195" y="44"/>
                    <a:pt x="195" y="98"/>
                  </a:cubicBezTo>
                  <a:cubicBezTo>
                    <a:pt x="195" y="152"/>
                    <a:pt x="151" y="195"/>
                    <a:pt x="97" y="195"/>
                  </a:cubicBezTo>
                  <a:close/>
                  <a:moveTo>
                    <a:pt x="97" y="16"/>
                  </a:moveTo>
                  <a:cubicBezTo>
                    <a:pt x="52" y="16"/>
                    <a:pt x="15" y="53"/>
                    <a:pt x="15" y="98"/>
                  </a:cubicBezTo>
                  <a:cubicBezTo>
                    <a:pt x="15" y="143"/>
                    <a:pt x="52" y="180"/>
                    <a:pt x="97" y="180"/>
                  </a:cubicBezTo>
                  <a:cubicBezTo>
                    <a:pt x="142" y="180"/>
                    <a:pt x="179" y="143"/>
                    <a:pt x="179" y="98"/>
                  </a:cubicBezTo>
                  <a:cubicBezTo>
                    <a:pt x="179" y="53"/>
                    <a:pt x="142" y="16"/>
                    <a:pt x="9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9" name="Freeform 351"/>
            <p:cNvSpPr>
              <a:spLocks noEditPoints="1"/>
            </p:cNvSpPr>
            <p:nvPr/>
          </p:nvSpPr>
          <p:spPr bwMode="auto">
            <a:xfrm>
              <a:off x="9609727" y="3538708"/>
              <a:ext cx="161925" cy="163513"/>
            </a:xfrm>
            <a:custGeom>
              <a:avLst/>
              <a:gdLst>
                <a:gd name="T0" fmla="*/ 97 w 195"/>
                <a:gd name="T1" fmla="*/ 195 h 195"/>
                <a:gd name="T2" fmla="*/ 0 w 195"/>
                <a:gd name="T3" fmla="*/ 98 h 195"/>
                <a:gd name="T4" fmla="*/ 97 w 195"/>
                <a:gd name="T5" fmla="*/ 0 h 195"/>
                <a:gd name="T6" fmla="*/ 195 w 195"/>
                <a:gd name="T7" fmla="*/ 98 h 195"/>
                <a:gd name="T8" fmla="*/ 97 w 195"/>
                <a:gd name="T9" fmla="*/ 195 h 195"/>
                <a:gd name="T10" fmla="*/ 97 w 195"/>
                <a:gd name="T11" fmla="*/ 16 h 195"/>
                <a:gd name="T12" fmla="*/ 15 w 195"/>
                <a:gd name="T13" fmla="*/ 98 h 195"/>
                <a:gd name="T14" fmla="*/ 97 w 195"/>
                <a:gd name="T15" fmla="*/ 180 h 195"/>
                <a:gd name="T16" fmla="*/ 179 w 195"/>
                <a:gd name="T17" fmla="*/ 98 h 195"/>
                <a:gd name="T18" fmla="*/ 97 w 195"/>
                <a:gd name="T19" fmla="*/ 1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5">
                  <a:moveTo>
                    <a:pt x="97" y="195"/>
                  </a:moveTo>
                  <a:cubicBezTo>
                    <a:pt x="44" y="195"/>
                    <a:pt x="0" y="152"/>
                    <a:pt x="0" y="98"/>
                  </a:cubicBezTo>
                  <a:cubicBezTo>
                    <a:pt x="0" y="44"/>
                    <a:pt x="44" y="0"/>
                    <a:pt x="97" y="0"/>
                  </a:cubicBezTo>
                  <a:cubicBezTo>
                    <a:pt x="151" y="0"/>
                    <a:pt x="195" y="44"/>
                    <a:pt x="195" y="98"/>
                  </a:cubicBezTo>
                  <a:cubicBezTo>
                    <a:pt x="195" y="152"/>
                    <a:pt x="151" y="195"/>
                    <a:pt x="97" y="195"/>
                  </a:cubicBezTo>
                  <a:close/>
                  <a:moveTo>
                    <a:pt x="97" y="16"/>
                  </a:moveTo>
                  <a:cubicBezTo>
                    <a:pt x="52" y="16"/>
                    <a:pt x="15" y="53"/>
                    <a:pt x="15" y="98"/>
                  </a:cubicBezTo>
                  <a:cubicBezTo>
                    <a:pt x="15" y="143"/>
                    <a:pt x="52" y="180"/>
                    <a:pt x="97" y="180"/>
                  </a:cubicBezTo>
                  <a:cubicBezTo>
                    <a:pt x="143" y="180"/>
                    <a:pt x="179" y="143"/>
                    <a:pt x="179" y="98"/>
                  </a:cubicBezTo>
                  <a:cubicBezTo>
                    <a:pt x="179" y="53"/>
                    <a:pt x="143" y="16"/>
                    <a:pt x="9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0" name="Rectangle 352"/>
            <p:cNvSpPr>
              <a:spLocks noChangeArrowheads="1"/>
            </p:cNvSpPr>
            <p:nvPr/>
          </p:nvSpPr>
          <p:spPr bwMode="auto">
            <a:xfrm>
              <a:off x="9684340" y="35847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1" name="Rectangle 353"/>
            <p:cNvSpPr>
              <a:spLocks noChangeArrowheads="1"/>
            </p:cNvSpPr>
            <p:nvPr/>
          </p:nvSpPr>
          <p:spPr bwMode="auto">
            <a:xfrm>
              <a:off x="9684340" y="364189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2" name="Rectangle 354"/>
            <p:cNvSpPr>
              <a:spLocks noChangeArrowheads="1"/>
            </p:cNvSpPr>
            <p:nvPr/>
          </p:nvSpPr>
          <p:spPr bwMode="auto">
            <a:xfrm>
              <a:off x="9654177" y="36133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3" name="Rectangle 355"/>
            <p:cNvSpPr>
              <a:spLocks noChangeArrowheads="1"/>
            </p:cNvSpPr>
            <p:nvPr/>
          </p:nvSpPr>
          <p:spPr bwMode="auto">
            <a:xfrm>
              <a:off x="9711327" y="3613320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4" name="Freeform 356"/>
            <p:cNvSpPr>
              <a:spLocks noEditPoints="1"/>
            </p:cNvSpPr>
            <p:nvPr/>
          </p:nvSpPr>
          <p:spPr bwMode="auto">
            <a:xfrm>
              <a:off x="9484315" y="3711745"/>
              <a:ext cx="61913" cy="61913"/>
            </a:xfrm>
            <a:custGeom>
              <a:avLst/>
              <a:gdLst>
                <a:gd name="T0" fmla="*/ 37 w 74"/>
                <a:gd name="T1" fmla="*/ 74 h 74"/>
                <a:gd name="T2" fmla="*/ 0 w 74"/>
                <a:gd name="T3" fmla="*/ 37 h 74"/>
                <a:gd name="T4" fmla="*/ 37 w 74"/>
                <a:gd name="T5" fmla="*/ 0 h 74"/>
                <a:gd name="T6" fmla="*/ 74 w 74"/>
                <a:gd name="T7" fmla="*/ 37 h 74"/>
                <a:gd name="T8" fmla="*/ 37 w 74"/>
                <a:gd name="T9" fmla="*/ 74 h 74"/>
                <a:gd name="T10" fmla="*/ 37 w 74"/>
                <a:gd name="T11" fmla="*/ 15 h 74"/>
                <a:gd name="T12" fmla="*/ 16 w 74"/>
                <a:gd name="T13" fmla="*/ 37 h 74"/>
                <a:gd name="T14" fmla="*/ 37 w 74"/>
                <a:gd name="T15" fmla="*/ 58 h 74"/>
                <a:gd name="T16" fmla="*/ 59 w 74"/>
                <a:gd name="T17" fmla="*/ 37 h 74"/>
                <a:gd name="T18" fmla="*/ 37 w 74"/>
                <a:gd name="T19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4">
                  <a:moveTo>
                    <a:pt x="37" y="74"/>
                  </a:moveTo>
                  <a:cubicBezTo>
                    <a:pt x="17" y="74"/>
                    <a:pt x="0" y="57"/>
                    <a:pt x="0" y="37"/>
                  </a:cubicBezTo>
                  <a:cubicBezTo>
                    <a:pt x="0" y="16"/>
                    <a:pt x="17" y="0"/>
                    <a:pt x="37" y="0"/>
                  </a:cubicBezTo>
                  <a:cubicBezTo>
                    <a:pt x="58" y="0"/>
                    <a:pt x="74" y="16"/>
                    <a:pt x="74" y="37"/>
                  </a:cubicBezTo>
                  <a:cubicBezTo>
                    <a:pt x="74" y="57"/>
                    <a:pt x="58" y="74"/>
                    <a:pt x="37" y="74"/>
                  </a:cubicBezTo>
                  <a:close/>
                  <a:moveTo>
                    <a:pt x="37" y="15"/>
                  </a:moveTo>
                  <a:cubicBezTo>
                    <a:pt x="25" y="15"/>
                    <a:pt x="16" y="25"/>
                    <a:pt x="16" y="37"/>
                  </a:cubicBezTo>
                  <a:cubicBezTo>
                    <a:pt x="16" y="49"/>
                    <a:pt x="25" y="58"/>
                    <a:pt x="37" y="58"/>
                  </a:cubicBezTo>
                  <a:cubicBezTo>
                    <a:pt x="49" y="58"/>
                    <a:pt x="59" y="49"/>
                    <a:pt x="59" y="37"/>
                  </a:cubicBezTo>
                  <a:cubicBezTo>
                    <a:pt x="59" y="25"/>
                    <a:pt x="49" y="15"/>
                    <a:pt x="3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5" name="Freeform 357"/>
            <p:cNvSpPr>
              <a:spLocks noEditPoints="1"/>
            </p:cNvSpPr>
            <p:nvPr/>
          </p:nvSpPr>
          <p:spPr bwMode="auto">
            <a:xfrm>
              <a:off x="9617665" y="3711745"/>
              <a:ext cx="61913" cy="61913"/>
            </a:xfrm>
            <a:custGeom>
              <a:avLst/>
              <a:gdLst>
                <a:gd name="T0" fmla="*/ 37 w 74"/>
                <a:gd name="T1" fmla="*/ 74 h 74"/>
                <a:gd name="T2" fmla="*/ 0 w 74"/>
                <a:gd name="T3" fmla="*/ 37 h 74"/>
                <a:gd name="T4" fmla="*/ 37 w 74"/>
                <a:gd name="T5" fmla="*/ 0 h 74"/>
                <a:gd name="T6" fmla="*/ 74 w 74"/>
                <a:gd name="T7" fmla="*/ 37 h 74"/>
                <a:gd name="T8" fmla="*/ 37 w 74"/>
                <a:gd name="T9" fmla="*/ 74 h 74"/>
                <a:gd name="T10" fmla="*/ 37 w 74"/>
                <a:gd name="T11" fmla="*/ 15 h 74"/>
                <a:gd name="T12" fmla="*/ 16 w 74"/>
                <a:gd name="T13" fmla="*/ 37 h 74"/>
                <a:gd name="T14" fmla="*/ 37 w 74"/>
                <a:gd name="T15" fmla="*/ 58 h 74"/>
                <a:gd name="T16" fmla="*/ 59 w 74"/>
                <a:gd name="T17" fmla="*/ 37 h 74"/>
                <a:gd name="T18" fmla="*/ 37 w 74"/>
                <a:gd name="T19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4">
                  <a:moveTo>
                    <a:pt x="37" y="74"/>
                  </a:moveTo>
                  <a:cubicBezTo>
                    <a:pt x="17" y="74"/>
                    <a:pt x="0" y="57"/>
                    <a:pt x="0" y="37"/>
                  </a:cubicBezTo>
                  <a:cubicBezTo>
                    <a:pt x="0" y="16"/>
                    <a:pt x="17" y="0"/>
                    <a:pt x="37" y="0"/>
                  </a:cubicBezTo>
                  <a:cubicBezTo>
                    <a:pt x="58" y="0"/>
                    <a:pt x="74" y="16"/>
                    <a:pt x="74" y="37"/>
                  </a:cubicBezTo>
                  <a:cubicBezTo>
                    <a:pt x="74" y="57"/>
                    <a:pt x="58" y="74"/>
                    <a:pt x="37" y="74"/>
                  </a:cubicBezTo>
                  <a:close/>
                  <a:moveTo>
                    <a:pt x="37" y="15"/>
                  </a:moveTo>
                  <a:cubicBezTo>
                    <a:pt x="25" y="15"/>
                    <a:pt x="16" y="25"/>
                    <a:pt x="16" y="37"/>
                  </a:cubicBezTo>
                  <a:cubicBezTo>
                    <a:pt x="16" y="49"/>
                    <a:pt x="25" y="58"/>
                    <a:pt x="37" y="58"/>
                  </a:cubicBezTo>
                  <a:cubicBezTo>
                    <a:pt x="49" y="58"/>
                    <a:pt x="59" y="49"/>
                    <a:pt x="59" y="37"/>
                  </a:cubicBezTo>
                  <a:cubicBezTo>
                    <a:pt x="59" y="25"/>
                    <a:pt x="49" y="15"/>
                    <a:pt x="3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6" name="Rectangle 358"/>
            <p:cNvSpPr>
              <a:spLocks noChangeArrowheads="1"/>
            </p:cNvSpPr>
            <p:nvPr/>
          </p:nvSpPr>
          <p:spPr bwMode="auto">
            <a:xfrm>
              <a:off x="9524002" y="3557758"/>
              <a:ext cx="1174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7" name="Rectangle 359"/>
            <p:cNvSpPr>
              <a:spLocks noChangeArrowheads="1"/>
            </p:cNvSpPr>
            <p:nvPr/>
          </p:nvSpPr>
          <p:spPr bwMode="auto">
            <a:xfrm>
              <a:off x="9466852" y="3584745"/>
              <a:ext cx="14288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8" name="Rectangle 360"/>
            <p:cNvSpPr>
              <a:spLocks noChangeArrowheads="1"/>
            </p:cNvSpPr>
            <p:nvPr/>
          </p:nvSpPr>
          <p:spPr bwMode="auto">
            <a:xfrm>
              <a:off x="9438277" y="3613320"/>
              <a:ext cx="714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9" name="Rectangle 361"/>
            <p:cNvSpPr>
              <a:spLocks noChangeArrowheads="1"/>
            </p:cNvSpPr>
            <p:nvPr/>
          </p:nvSpPr>
          <p:spPr bwMode="auto">
            <a:xfrm>
              <a:off x="9541465" y="3737145"/>
              <a:ext cx="8255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0" name="Freeform 362"/>
            <p:cNvSpPr>
              <a:spLocks/>
            </p:cNvSpPr>
            <p:nvPr/>
          </p:nvSpPr>
          <p:spPr bwMode="auto">
            <a:xfrm>
              <a:off x="9527177" y="3432345"/>
              <a:ext cx="141288" cy="131763"/>
            </a:xfrm>
            <a:custGeom>
              <a:avLst/>
              <a:gdLst>
                <a:gd name="T0" fmla="*/ 75 w 170"/>
                <a:gd name="T1" fmla="*/ 159 h 159"/>
                <a:gd name="T2" fmla="*/ 59 w 170"/>
                <a:gd name="T3" fmla="*/ 159 h 159"/>
                <a:gd name="T4" fmla="*/ 59 w 170"/>
                <a:gd name="T5" fmla="*/ 141 h 159"/>
                <a:gd name="T6" fmla="*/ 55 w 170"/>
                <a:gd name="T7" fmla="*/ 132 h 159"/>
                <a:gd name="T8" fmla="*/ 46 w 170"/>
                <a:gd name="T9" fmla="*/ 129 h 159"/>
                <a:gd name="T10" fmla="*/ 29 w 170"/>
                <a:gd name="T11" fmla="*/ 129 h 159"/>
                <a:gd name="T12" fmla="*/ 9 w 170"/>
                <a:gd name="T13" fmla="*/ 120 h 159"/>
                <a:gd name="T14" fmla="*/ 0 w 170"/>
                <a:gd name="T15" fmla="*/ 100 h 159"/>
                <a:gd name="T16" fmla="*/ 9 w 170"/>
                <a:gd name="T17" fmla="*/ 80 h 159"/>
                <a:gd name="T18" fmla="*/ 29 w 170"/>
                <a:gd name="T19" fmla="*/ 72 h 159"/>
                <a:gd name="T20" fmla="*/ 141 w 170"/>
                <a:gd name="T21" fmla="*/ 72 h 159"/>
                <a:gd name="T22" fmla="*/ 150 w 170"/>
                <a:gd name="T23" fmla="*/ 68 h 159"/>
                <a:gd name="T24" fmla="*/ 154 w 170"/>
                <a:gd name="T25" fmla="*/ 59 h 159"/>
                <a:gd name="T26" fmla="*/ 150 w 170"/>
                <a:gd name="T27" fmla="*/ 49 h 159"/>
                <a:gd name="T28" fmla="*/ 141 w 170"/>
                <a:gd name="T29" fmla="*/ 46 h 159"/>
                <a:gd name="T30" fmla="*/ 88 w 170"/>
                <a:gd name="T31" fmla="*/ 46 h 159"/>
                <a:gd name="T32" fmla="*/ 67 w 170"/>
                <a:gd name="T33" fmla="*/ 37 h 159"/>
                <a:gd name="T34" fmla="*/ 59 w 170"/>
                <a:gd name="T35" fmla="*/ 17 h 159"/>
                <a:gd name="T36" fmla="*/ 59 w 170"/>
                <a:gd name="T37" fmla="*/ 0 h 159"/>
                <a:gd name="T38" fmla="*/ 75 w 170"/>
                <a:gd name="T39" fmla="*/ 0 h 159"/>
                <a:gd name="T40" fmla="*/ 75 w 170"/>
                <a:gd name="T41" fmla="*/ 17 h 159"/>
                <a:gd name="T42" fmla="*/ 78 w 170"/>
                <a:gd name="T43" fmla="*/ 26 h 159"/>
                <a:gd name="T44" fmla="*/ 88 w 170"/>
                <a:gd name="T45" fmla="*/ 30 h 159"/>
                <a:gd name="T46" fmla="*/ 141 w 170"/>
                <a:gd name="T47" fmla="*/ 30 h 159"/>
                <a:gd name="T48" fmla="*/ 161 w 170"/>
                <a:gd name="T49" fmla="*/ 38 h 159"/>
                <a:gd name="T50" fmla="*/ 170 w 170"/>
                <a:gd name="T51" fmla="*/ 59 h 159"/>
                <a:gd name="T52" fmla="*/ 161 w 170"/>
                <a:gd name="T53" fmla="*/ 79 h 159"/>
                <a:gd name="T54" fmla="*/ 141 w 170"/>
                <a:gd name="T55" fmla="*/ 87 h 159"/>
                <a:gd name="T56" fmla="*/ 29 w 170"/>
                <a:gd name="T57" fmla="*/ 87 h 159"/>
                <a:gd name="T58" fmla="*/ 20 w 170"/>
                <a:gd name="T59" fmla="*/ 91 h 159"/>
                <a:gd name="T60" fmla="*/ 16 w 170"/>
                <a:gd name="T61" fmla="*/ 100 h 159"/>
                <a:gd name="T62" fmla="*/ 20 w 170"/>
                <a:gd name="T63" fmla="*/ 109 h 159"/>
                <a:gd name="T64" fmla="*/ 29 w 170"/>
                <a:gd name="T65" fmla="*/ 113 h 159"/>
                <a:gd name="T66" fmla="*/ 46 w 170"/>
                <a:gd name="T67" fmla="*/ 113 h 159"/>
                <a:gd name="T68" fmla="*/ 66 w 170"/>
                <a:gd name="T69" fmla="*/ 121 h 159"/>
                <a:gd name="T70" fmla="*/ 75 w 170"/>
                <a:gd name="T71" fmla="*/ 141 h 159"/>
                <a:gd name="T72" fmla="*/ 75 w 170"/>
                <a:gd name="T7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59">
                  <a:moveTo>
                    <a:pt x="75" y="159"/>
                  </a:moveTo>
                  <a:cubicBezTo>
                    <a:pt x="59" y="159"/>
                    <a:pt x="59" y="159"/>
                    <a:pt x="59" y="159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9" y="138"/>
                    <a:pt x="58" y="135"/>
                    <a:pt x="55" y="132"/>
                  </a:cubicBezTo>
                  <a:cubicBezTo>
                    <a:pt x="53" y="130"/>
                    <a:pt x="50" y="129"/>
                    <a:pt x="46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1" y="129"/>
                    <a:pt x="14" y="126"/>
                    <a:pt x="9" y="120"/>
                  </a:cubicBezTo>
                  <a:cubicBezTo>
                    <a:pt x="3" y="115"/>
                    <a:pt x="0" y="108"/>
                    <a:pt x="0" y="100"/>
                  </a:cubicBezTo>
                  <a:cubicBezTo>
                    <a:pt x="0" y="92"/>
                    <a:pt x="3" y="85"/>
                    <a:pt x="9" y="80"/>
                  </a:cubicBezTo>
                  <a:cubicBezTo>
                    <a:pt x="14" y="74"/>
                    <a:pt x="21" y="72"/>
                    <a:pt x="29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5" y="72"/>
                    <a:pt x="148" y="70"/>
                    <a:pt x="150" y="68"/>
                  </a:cubicBezTo>
                  <a:cubicBezTo>
                    <a:pt x="153" y="65"/>
                    <a:pt x="154" y="62"/>
                    <a:pt x="154" y="59"/>
                  </a:cubicBezTo>
                  <a:cubicBezTo>
                    <a:pt x="154" y="55"/>
                    <a:pt x="153" y="52"/>
                    <a:pt x="150" y="49"/>
                  </a:cubicBezTo>
                  <a:cubicBezTo>
                    <a:pt x="148" y="47"/>
                    <a:pt x="145" y="46"/>
                    <a:pt x="141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0" y="46"/>
                    <a:pt x="73" y="43"/>
                    <a:pt x="67" y="37"/>
                  </a:cubicBezTo>
                  <a:cubicBezTo>
                    <a:pt x="62" y="32"/>
                    <a:pt x="59" y="25"/>
                    <a:pt x="59" y="17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21"/>
                    <a:pt x="76" y="24"/>
                    <a:pt x="78" y="26"/>
                  </a:cubicBezTo>
                  <a:cubicBezTo>
                    <a:pt x="81" y="29"/>
                    <a:pt x="84" y="30"/>
                    <a:pt x="88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9" y="30"/>
                    <a:pt x="156" y="33"/>
                    <a:pt x="161" y="38"/>
                  </a:cubicBezTo>
                  <a:cubicBezTo>
                    <a:pt x="167" y="44"/>
                    <a:pt x="170" y="51"/>
                    <a:pt x="170" y="59"/>
                  </a:cubicBezTo>
                  <a:cubicBezTo>
                    <a:pt x="170" y="66"/>
                    <a:pt x="167" y="73"/>
                    <a:pt x="161" y="79"/>
                  </a:cubicBezTo>
                  <a:cubicBezTo>
                    <a:pt x="156" y="84"/>
                    <a:pt x="149" y="87"/>
                    <a:pt x="141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5" y="87"/>
                    <a:pt x="22" y="88"/>
                    <a:pt x="20" y="91"/>
                  </a:cubicBezTo>
                  <a:cubicBezTo>
                    <a:pt x="17" y="93"/>
                    <a:pt x="16" y="97"/>
                    <a:pt x="16" y="100"/>
                  </a:cubicBezTo>
                  <a:cubicBezTo>
                    <a:pt x="16" y="103"/>
                    <a:pt x="17" y="107"/>
                    <a:pt x="20" y="109"/>
                  </a:cubicBezTo>
                  <a:cubicBezTo>
                    <a:pt x="22" y="112"/>
                    <a:pt x="25" y="113"/>
                    <a:pt x="29" y="113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54" y="113"/>
                    <a:pt x="61" y="116"/>
                    <a:pt x="66" y="121"/>
                  </a:cubicBezTo>
                  <a:cubicBezTo>
                    <a:pt x="72" y="127"/>
                    <a:pt x="75" y="134"/>
                    <a:pt x="75" y="141"/>
                  </a:cubicBezTo>
                  <a:lnTo>
                    <a:pt x="75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1" name="Rectangle 363"/>
            <p:cNvSpPr>
              <a:spLocks noChangeArrowheads="1"/>
            </p:cNvSpPr>
            <p:nvPr/>
          </p:nvSpPr>
          <p:spPr bwMode="auto">
            <a:xfrm>
              <a:off x="9589090" y="368952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2" name="Rectangle 364"/>
            <p:cNvSpPr>
              <a:spLocks noChangeArrowheads="1"/>
            </p:cNvSpPr>
            <p:nvPr/>
          </p:nvSpPr>
          <p:spPr bwMode="auto">
            <a:xfrm>
              <a:off x="9560515" y="368952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4" name="Группа 2373"/>
          <p:cNvGrpSpPr/>
          <p:nvPr/>
        </p:nvGrpSpPr>
        <p:grpSpPr>
          <a:xfrm>
            <a:off x="8400139" y="2488042"/>
            <a:ext cx="302252" cy="239334"/>
            <a:chOff x="10006602" y="3486320"/>
            <a:chExt cx="388938" cy="307976"/>
          </a:xfrm>
          <a:solidFill>
            <a:schemeClr val="accent1"/>
          </a:solidFill>
        </p:grpSpPr>
        <p:sp>
          <p:nvSpPr>
            <p:cNvPr id="2627" name="Freeform 378"/>
            <p:cNvSpPr>
              <a:spLocks noEditPoints="1"/>
            </p:cNvSpPr>
            <p:nvPr/>
          </p:nvSpPr>
          <p:spPr bwMode="auto">
            <a:xfrm>
              <a:off x="10287590" y="3551408"/>
              <a:ext cx="71438" cy="176213"/>
            </a:xfrm>
            <a:custGeom>
              <a:avLst/>
              <a:gdLst>
                <a:gd name="T0" fmla="*/ 45 w 45"/>
                <a:gd name="T1" fmla="*/ 111 h 111"/>
                <a:gd name="T2" fmla="*/ 22 w 45"/>
                <a:gd name="T3" fmla="*/ 98 h 111"/>
                <a:gd name="T4" fmla="*/ 0 w 45"/>
                <a:gd name="T5" fmla="*/ 111 h 111"/>
                <a:gd name="T6" fmla="*/ 0 w 45"/>
                <a:gd name="T7" fmla="*/ 0 h 111"/>
                <a:gd name="T8" fmla="*/ 45 w 45"/>
                <a:gd name="T9" fmla="*/ 0 h 111"/>
                <a:gd name="T10" fmla="*/ 45 w 45"/>
                <a:gd name="T11" fmla="*/ 111 h 111"/>
                <a:gd name="T12" fmla="*/ 22 w 45"/>
                <a:gd name="T13" fmla="*/ 88 h 111"/>
                <a:gd name="T14" fmla="*/ 37 w 45"/>
                <a:gd name="T15" fmla="*/ 97 h 111"/>
                <a:gd name="T16" fmla="*/ 37 w 45"/>
                <a:gd name="T17" fmla="*/ 8 h 111"/>
                <a:gd name="T18" fmla="*/ 9 w 45"/>
                <a:gd name="T19" fmla="*/ 8 h 111"/>
                <a:gd name="T20" fmla="*/ 9 w 45"/>
                <a:gd name="T21" fmla="*/ 97 h 111"/>
                <a:gd name="T22" fmla="*/ 22 w 45"/>
                <a:gd name="T23" fmla="*/ 8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11">
                  <a:moveTo>
                    <a:pt x="45" y="111"/>
                  </a:moveTo>
                  <a:lnTo>
                    <a:pt x="22" y="98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45" y="0"/>
                  </a:lnTo>
                  <a:lnTo>
                    <a:pt x="45" y="111"/>
                  </a:lnTo>
                  <a:close/>
                  <a:moveTo>
                    <a:pt x="22" y="88"/>
                  </a:moveTo>
                  <a:lnTo>
                    <a:pt x="37" y="97"/>
                  </a:lnTo>
                  <a:lnTo>
                    <a:pt x="37" y="8"/>
                  </a:lnTo>
                  <a:lnTo>
                    <a:pt x="9" y="8"/>
                  </a:lnTo>
                  <a:lnTo>
                    <a:pt x="9" y="97"/>
                  </a:lnTo>
                  <a:lnTo>
                    <a:pt x="22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8" name="Freeform 379"/>
            <p:cNvSpPr>
              <a:spLocks noEditPoints="1"/>
            </p:cNvSpPr>
            <p:nvPr/>
          </p:nvSpPr>
          <p:spPr bwMode="auto">
            <a:xfrm>
              <a:off x="10035177" y="3551408"/>
              <a:ext cx="360363" cy="242888"/>
            </a:xfrm>
            <a:custGeom>
              <a:avLst/>
              <a:gdLst>
                <a:gd name="T0" fmla="*/ 397 w 431"/>
                <a:gd name="T1" fmla="*/ 292 h 292"/>
                <a:gd name="T2" fmla="*/ 0 w 431"/>
                <a:gd name="T3" fmla="*/ 292 h 292"/>
                <a:gd name="T4" fmla="*/ 0 w 431"/>
                <a:gd name="T5" fmla="*/ 277 h 292"/>
                <a:gd name="T6" fmla="*/ 13 w 431"/>
                <a:gd name="T7" fmla="*/ 271 h 292"/>
                <a:gd name="T8" fmla="*/ 18 w 431"/>
                <a:gd name="T9" fmla="*/ 258 h 292"/>
                <a:gd name="T10" fmla="*/ 18 w 431"/>
                <a:gd name="T11" fmla="*/ 0 h 292"/>
                <a:gd name="T12" fmla="*/ 431 w 431"/>
                <a:gd name="T13" fmla="*/ 0 h 292"/>
                <a:gd name="T14" fmla="*/ 431 w 431"/>
                <a:gd name="T15" fmla="*/ 258 h 292"/>
                <a:gd name="T16" fmla="*/ 421 w 431"/>
                <a:gd name="T17" fmla="*/ 282 h 292"/>
                <a:gd name="T18" fmla="*/ 397 w 431"/>
                <a:gd name="T19" fmla="*/ 292 h 292"/>
                <a:gd name="T20" fmla="*/ 28 w 431"/>
                <a:gd name="T21" fmla="*/ 277 h 292"/>
                <a:gd name="T22" fmla="*/ 397 w 431"/>
                <a:gd name="T23" fmla="*/ 277 h 292"/>
                <a:gd name="T24" fmla="*/ 410 w 431"/>
                <a:gd name="T25" fmla="*/ 271 h 292"/>
                <a:gd name="T26" fmla="*/ 415 w 431"/>
                <a:gd name="T27" fmla="*/ 258 h 292"/>
                <a:gd name="T28" fmla="*/ 415 w 431"/>
                <a:gd name="T29" fmla="*/ 16 h 292"/>
                <a:gd name="T30" fmla="*/ 34 w 431"/>
                <a:gd name="T31" fmla="*/ 16 h 292"/>
                <a:gd name="T32" fmla="*/ 34 w 431"/>
                <a:gd name="T33" fmla="*/ 258 h 292"/>
                <a:gd name="T34" fmla="*/ 28 w 431"/>
                <a:gd name="T35" fmla="*/ 277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292">
                  <a:moveTo>
                    <a:pt x="397" y="292"/>
                  </a:moveTo>
                  <a:cubicBezTo>
                    <a:pt x="0" y="292"/>
                    <a:pt x="0" y="292"/>
                    <a:pt x="0" y="292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5" y="277"/>
                    <a:pt x="9" y="275"/>
                    <a:pt x="13" y="271"/>
                  </a:cubicBezTo>
                  <a:cubicBezTo>
                    <a:pt x="16" y="268"/>
                    <a:pt x="18" y="263"/>
                    <a:pt x="18" y="25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31" y="258"/>
                    <a:pt x="431" y="258"/>
                    <a:pt x="431" y="258"/>
                  </a:cubicBezTo>
                  <a:cubicBezTo>
                    <a:pt x="431" y="267"/>
                    <a:pt x="427" y="276"/>
                    <a:pt x="421" y="282"/>
                  </a:cubicBezTo>
                  <a:cubicBezTo>
                    <a:pt x="415" y="289"/>
                    <a:pt x="406" y="292"/>
                    <a:pt x="397" y="292"/>
                  </a:cubicBezTo>
                  <a:close/>
                  <a:moveTo>
                    <a:pt x="28" y="277"/>
                  </a:moveTo>
                  <a:cubicBezTo>
                    <a:pt x="397" y="277"/>
                    <a:pt x="397" y="277"/>
                    <a:pt x="397" y="277"/>
                  </a:cubicBezTo>
                  <a:cubicBezTo>
                    <a:pt x="402" y="277"/>
                    <a:pt x="407" y="275"/>
                    <a:pt x="410" y="271"/>
                  </a:cubicBezTo>
                  <a:cubicBezTo>
                    <a:pt x="413" y="268"/>
                    <a:pt x="415" y="263"/>
                    <a:pt x="415" y="258"/>
                  </a:cubicBezTo>
                  <a:cubicBezTo>
                    <a:pt x="415" y="16"/>
                    <a:pt x="415" y="16"/>
                    <a:pt x="41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258"/>
                    <a:pt x="34" y="258"/>
                    <a:pt x="34" y="258"/>
                  </a:cubicBezTo>
                  <a:cubicBezTo>
                    <a:pt x="34" y="265"/>
                    <a:pt x="32" y="271"/>
                    <a:pt x="2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9" name="Freeform 380"/>
            <p:cNvSpPr>
              <a:spLocks/>
            </p:cNvSpPr>
            <p:nvPr/>
          </p:nvSpPr>
          <p:spPr bwMode="auto">
            <a:xfrm>
              <a:off x="10006602" y="3486320"/>
              <a:ext cx="388938" cy="307975"/>
            </a:xfrm>
            <a:custGeom>
              <a:avLst/>
              <a:gdLst>
                <a:gd name="T0" fmla="*/ 34 w 465"/>
                <a:gd name="T1" fmla="*/ 371 h 371"/>
                <a:gd name="T2" fmla="*/ 10 w 465"/>
                <a:gd name="T3" fmla="*/ 361 h 371"/>
                <a:gd name="T4" fmla="*/ 0 w 465"/>
                <a:gd name="T5" fmla="*/ 337 h 371"/>
                <a:gd name="T6" fmla="*/ 0 w 465"/>
                <a:gd name="T7" fmla="*/ 0 h 371"/>
                <a:gd name="T8" fmla="*/ 167 w 465"/>
                <a:gd name="T9" fmla="*/ 0 h 371"/>
                <a:gd name="T10" fmla="*/ 201 w 465"/>
                <a:gd name="T11" fmla="*/ 34 h 371"/>
                <a:gd name="T12" fmla="*/ 465 w 465"/>
                <a:gd name="T13" fmla="*/ 34 h 371"/>
                <a:gd name="T14" fmla="*/ 465 w 465"/>
                <a:gd name="T15" fmla="*/ 65 h 371"/>
                <a:gd name="T16" fmla="*/ 449 w 465"/>
                <a:gd name="T17" fmla="*/ 65 h 371"/>
                <a:gd name="T18" fmla="*/ 449 w 465"/>
                <a:gd name="T19" fmla="*/ 50 h 371"/>
                <a:gd name="T20" fmla="*/ 195 w 465"/>
                <a:gd name="T21" fmla="*/ 50 h 371"/>
                <a:gd name="T22" fmla="*/ 160 w 465"/>
                <a:gd name="T23" fmla="*/ 15 h 371"/>
                <a:gd name="T24" fmla="*/ 16 w 465"/>
                <a:gd name="T25" fmla="*/ 15 h 371"/>
                <a:gd name="T26" fmla="*/ 16 w 465"/>
                <a:gd name="T27" fmla="*/ 337 h 371"/>
                <a:gd name="T28" fmla="*/ 21 w 465"/>
                <a:gd name="T29" fmla="*/ 350 h 371"/>
                <a:gd name="T30" fmla="*/ 34 w 465"/>
                <a:gd name="T31" fmla="*/ 356 h 371"/>
                <a:gd name="T32" fmla="*/ 34 w 465"/>
                <a:gd name="T33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5" h="371">
                  <a:moveTo>
                    <a:pt x="34" y="371"/>
                  </a:moveTo>
                  <a:cubicBezTo>
                    <a:pt x="25" y="371"/>
                    <a:pt x="16" y="368"/>
                    <a:pt x="10" y="361"/>
                  </a:cubicBezTo>
                  <a:cubicBezTo>
                    <a:pt x="4" y="355"/>
                    <a:pt x="0" y="346"/>
                    <a:pt x="0" y="3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01" y="34"/>
                    <a:pt x="201" y="34"/>
                    <a:pt x="201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65"/>
                    <a:pt x="465" y="65"/>
                    <a:pt x="465" y="65"/>
                  </a:cubicBezTo>
                  <a:cubicBezTo>
                    <a:pt x="449" y="65"/>
                    <a:pt x="449" y="65"/>
                    <a:pt x="449" y="65"/>
                  </a:cubicBezTo>
                  <a:cubicBezTo>
                    <a:pt x="449" y="50"/>
                    <a:pt x="449" y="50"/>
                    <a:pt x="449" y="50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337"/>
                    <a:pt x="16" y="337"/>
                    <a:pt x="16" y="337"/>
                  </a:cubicBezTo>
                  <a:cubicBezTo>
                    <a:pt x="16" y="342"/>
                    <a:pt x="18" y="347"/>
                    <a:pt x="21" y="350"/>
                  </a:cubicBezTo>
                  <a:cubicBezTo>
                    <a:pt x="24" y="354"/>
                    <a:pt x="29" y="356"/>
                    <a:pt x="34" y="356"/>
                  </a:cubicBezTo>
                  <a:lnTo>
                    <a:pt x="34" y="3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0" name="Rectangle 381"/>
            <p:cNvSpPr>
              <a:spLocks noChangeArrowheads="1"/>
            </p:cNvSpPr>
            <p:nvPr/>
          </p:nvSpPr>
          <p:spPr bwMode="auto">
            <a:xfrm>
              <a:off x="10093915" y="3753020"/>
              <a:ext cx="2587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1" name="Rectangle 382"/>
            <p:cNvSpPr>
              <a:spLocks noChangeArrowheads="1"/>
            </p:cNvSpPr>
            <p:nvPr/>
          </p:nvSpPr>
          <p:spPr bwMode="auto">
            <a:xfrm>
              <a:off x="10317752" y="3635545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2" name="Rectangle 383"/>
            <p:cNvSpPr>
              <a:spLocks noChangeArrowheads="1"/>
            </p:cNvSpPr>
            <p:nvPr/>
          </p:nvSpPr>
          <p:spPr bwMode="auto">
            <a:xfrm>
              <a:off x="10317752" y="360855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3" name="Rectangle 384"/>
            <p:cNvSpPr>
              <a:spLocks noChangeArrowheads="1"/>
            </p:cNvSpPr>
            <p:nvPr/>
          </p:nvSpPr>
          <p:spPr bwMode="auto">
            <a:xfrm>
              <a:off x="10317752" y="3583158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4" name="Rectangle 385"/>
            <p:cNvSpPr>
              <a:spLocks noChangeArrowheads="1"/>
            </p:cNvSpPr>
            <p:nvPr/>
          </p:nvSpPr>
          <p:spPr bwMode="auto">
            <a:xfrm>
              <a:off x="10093915" y="3594270"/>
              <a:ext cx="857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5" name="Rectangle 386"/>
            <p:cNvSpPr>
              <a:spLocks noChangeArrowheads="1"/>
            </p:cNvSpPr>
            <p:nvPr/>
          </p:nvSpPr>
          <p:spPr bwMode="auto">
            <a:xfrm>
              <a:off x="10093915" y="3624433"/>
              <a:ext cx="428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5" name="Группа 2374"/>
          <p:cNvGrpSpPr/>
          <p:nvPr/>
        </p:nvGrpSpPr>
        <p:grpSpPr>
          <a:xfrm>
            <a:off x="6996215" y="2932166"/>
            <a:ext cx="224529" cy="312121"/>
            <a:chOff x="8200027" y="4057820"/>
            <a:chExt cx="288925" cy="401638"/>
          </a:xfrm>
          <a:solidFill>
            <a:schemeClr val="accent1"/>
          </a:solidFill>
        </p:grpSpPr>
        <p:sp>
          <p:nvSpPr>
            <p:cNvPr id="2617" name="Freeform 399"/>
            <p:cNvSpPr>
              <a:spLocks noEditPoints="1"/>
            </p:cNvSpPr>
            <p:nvPr/>
          </p:nvSpPr>
          <p:spPr bwMode="auto">
            <a:xfrm>
              <a:off x="8200027" y="4057820"/>
              <a:ext cx="288925" cy="401638"/>
            </a:xfrm>
            <a:custGeom>
              <a:avLst/>
              <a:gdLst>
                <a:gd name="T0" fmla="*/ 325 w 347"/>
                <a:gd name="T1" fmla="*/ 482 h 482"/>
                <a:gd name="T2" fmla="*/ 21 w 347"/>
                <a:gd name="T3" fmla="*/ 482 h 482"/>
                <a:gd name="T4" fmla="*/ 0 w 347"/>
                <a:gd name="T5" fmla="*/ 461 h 482"/>
                <a:gd name="T6" fmla="*/ 0 w 347"/>
                <a:gd name="T7" fmla="*/ 22 h 482"/>
                <a:gd name="T8" fmla="*/ 21 w 347"/>
                <a:gd name="T9" fmla="*/ 0 h 482"/>
                <a:gd name="T10" fmla="*/ 325 w 347"/>
                <a:gd name="T11" fmla="*/ 0 h 482"/>
                <a:gd name="T12" fmla="*/ 347 w 347"/>
                <a:gd name="T13" fmla="*/ 22 h 482"/>
                <a:gd name="T14" fmla="*/ 347 w 347"/>
                <a:gd name="T15" fmla="*/ 461 h 482"/>
                <a:gd name="T16" fmla="*/ 325 w 347"/>
                <a:gd name="T17" fmla="*/ 482 h 482"/>
                <a:gd name="T18" fmla="*/ 21 w 347"/>
                <a:gd name="T19" fmla="*/ 16 h 482"/>
                <a:gd name="T20" fmla="*/ 15 w 347"/>
                <a:gd name="T21" fmla="*/ 22 h 482"/>
                <a:gd name="T22" fmla="*/ 15 w 347"/>
                <a:gd name="T23" fmla="*/ 461 h 482"/>
                <a:gd name="T24" fmla="*/ 21 w 347"/>
                <a:gd name="T25" fmla="*/ 467 h 482"/>
                <a:gd name="T26" fmla="*/ 325 w 347"/>
                <a:gd name="T27" fmla="*/ 467 h 482"/>
                <a:gd name="T28" fmla="*/ 331 w 347"/>
                <a:gd name="T29" fmla="*/ 461 h 482"/>
                <a:gd name="T30" fmla="*/ 331 w 347"/>
                <a:gd name="T31" fmla="*/ 22 h 482"/>
                <a:gd name="T32" fmla="*/ 325 w 347"/>
                <a:gd name="T33" fmla="*/ 16 h 482"/>
                <a:gd name="T34" fmla="*/ 21 w 347"/>
                <a:gd name="T35" fmla="*/ 1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7" h="482">
                  <a:moveTo>
                    <a:pt x="325" y="482"/>
                  </a:moveTo>
                  <a:cubicBezTo>
                    <a:pt x="21" y="482"/>
                    <a:pt x="21" y="482"/>
                    <a:pt x="21" y="482"/>
                  </a:cubicBezTo>
                  <a:cubicBezTo>
                    <a:pt x="9" y="482"/>
                    <a:pt x="0" y="472"/>
                    <a:pt x="0" y="46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37" y="0"/>
                    <a:pt x="347" y="10"/>
                    <a:pt x="347" y="22"/>
                  </a:cubicBezTo>
                  <a:cubicBezTo>
                    <a:pt x="347" y="461"/>
                    <a:pt x="347" y="461"/>
                    <a:pt x="347" y="461"/>
                  </a:cubicBezTo>
                  <a:cubicBezTo>
                    <a:pt x="347" y="472"/>
                    <a:pt x="337" y="482"/>
                    <a:pt x="325" y="482"/>
                  </a:cubicBezTo>
                  <a:close/>
                  <a:moveTo>
                    <a:pt x="21" y="16"/>
                  </a:moveTo>
                  <a:cubicBezTo>
                    <a:pt x="18" y="16"/>
                    <a:pt x="15" y="18"/>
                    <a:pt x="15" y="22"/>
                  </a:cubicBezTo>
                  <a:cubicBezTo>
                    <a:pt x="15" y="461"/>
                    <a:pt x="15" y="461"/>
                    <a:pt x="15" y="461"/>
                  </a:cubicBezTo>
                  <a:cubicBezTo>
                    <a:pt x="15" y="464"/>
                    <a:pt x="18" y="467"/>
                    <a:pt x="21" y="467"/>
                  </a:cubicBezTo>
                  <a:cubicBezTo>
                    <a:pt x="325" y="467"/>
                    <a:pt x="325" y="467"/>
                    <a:pt x="325" y="467"/>
                  </a:cubicBezTo>
                  <a:cubicBezTo>
                    <a:pt x="329" y="467"/>
                    <a:pt x="331" y="464"/>
                    <a:pt x="331" y="461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18"/>
                    <a:pt x="329" y="16"/>
                    <a:pt x="325" y="16"/>
                  </a:cubicBezTo>
                  <a:lnTo>
                    <a:pt x="2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8" name="Freeform 400"/>
            <p:cNvSpPr>
              <a:spLocks noEditPoints="1"/>
            </p:cNvSpPr>
            <p:nvPr/>
          </p:nvSpPr>
          <p:spPr bwMode="auto">
            <a:xfrm>
              <a:off x="8252415" y="4216570"/>
              <a:ext cx="185738" cy="185738"/>
            </a:xfrm>
            <a:custGeom>
              <a:avLst/>
              <a:gdLst>
                <a:gd name="T0" fmla="*/ 111 w 223"/>
                <a:gd name="T1" fmla="*/ 223 h 223"/>
                <a:gd name="T2" fmla="*/ 0 w 223"/>
                <a:gd name="T3" fmla="*/ 112 h 223"/>
                <a:gd name="T4" fmla="*/ 111 w 223"/>
                <a:gd name="T5" fmla="*/ 0 h 223"/>
                <a:gd name="T6" fmla="*/ 223 w 223"/>
                <a:gd name="T7" fmla="*/ 112 h 223"/>
                <a:gd name="T8" fmla="*/ 111 w 223"/>
                <a:gd name="T9" fmla="*/ 223 h 223"/>
                <a:gd name="T10" fmla="*/ 111 w 223"/>
                <a:gd name="T11" fmla="*/ 16 h 223"/>
                <a:gd name="T12" fmla="*/ 15 w 223"/>
                <a:gd name="T13" fmla="*/ 112 h 223"/>
                <a:gd name="T14" fmla="*/ 111 w 223"/>
                <a:gd name="T15" fmla="*/ 207 h 223"/>
                <a:gd name="T16" fmla="*/ 207 w 223"/>
                <a:gd name="T17" fmla="*/ 112 h 223"/>
                <a:gd name="T18" fmla="*/ 111 w 223"/>
                <a:gd name="T19" fmla="*/ 1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3" h="223">
                  <a:moveTo>
                    <a:pt x="111" y="223"/>
                  </a:moveTo>
                  <a:cubicBezTo>
                    <a:pt x="50" y="223"/>
                    <a:pt x="0" y="173"/>
                    <a:pt x="0" y="112"/>
                  </a:cubicBezTo>
                  <a:cubicBezTo>
                    <a:pt x="0" y="50"/>
                    <a:pt x="50" y="0"/>
                    <a:pt x="111" y="0"/>
                  </a:cubicBezTo>
                  <a:cubicBezTo>
                    <a:pt x="173" y="0"/>
                    <a:pt x="223" y="50"/>
                    <a:pt x="223" y="112"/>
                  </a:cubicBezTo>
                  <a:cubicBezTo>
                    <a:pt x="223" y="173"/>
                    <a:pt x="173" y="223"/>
                    <a:pt x="111" y="223"/>
                  </a:cubicBezTo>
                  <a:close/>
                  <a:moveTo>
                    <a:pt x="111" y="16"/>
                  </a:moveTo>
                  <a:cubicBezTo>
                    <a:pt x="58" y="16"/>
                    <a:pt x="15" y="59"/>
                    <a:pt x="15" y="112"/>
                  </a:cubicBezTo>
                  <a:cubicBezTo>
                    <a:pt x="15" y="164"/>
                    <a:pt x="58" y="207"/>
                    <a:pt x="111" y="207"/>
                  </a:cubicBezTo>
                  <a:cubicBezTo>
                    <a:pt x="164" y="207"/>
                    <a:pt x="207" y="164"/>
                    <a:pt x="207" y="112"/>
                  </a:cubicBezTo>
                  <a:cubicBezTo>
                    <a:pt x="207" y="59"/>
                    <a:pt x="164" y="16"/>
                    <a:pt x="1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9" name="Freeform 401"/>
            <p:cNvSpPr>
              <a:spLocks noEditPoints="1"/>
            </p:cNvSpPr>
            <p:nvPr/>
          </p:nvSpPr>
          <p:spPr bwMode="auto">
            <a:xfrm>
              <a:off x="8274640" y="4240383"/>
              <a:ext cx="139700" cy="139700"/>
            </a:xfrm>
            <a:custGeom>
              <a:avLst/>
              <a:gdLst>
                <a:gd name="T0" fmla="*/ 84 w 168"/>
                <a:gd name="T1" fmla="*/ 168 h 168"/>
                <a:gd name="T2" fmla="*/ 0 w 168"/>
                <a:gd name="T3" fmla="*/ 84 h 168"/>
                <a:gd name="T4" fmla="*/ 84 w 168"/>
                <a:gd name="T5" fmla="*/ 0 h 168"/>
                <a:gd name="T6" fmla="*/ 168 w 168"/>
                <a:gd name="T7" fmla="*/ 84 h 168"/>
                <a:gd name="T8" fmla="*/ 84 w 168"/>
                <a:gd name="T9" fmla="*/ 168 h 168"/>
                <a:gd name="T10" fmla="*/ 84 w 168"/>
                <a:gd name="T11" fmla="*/ 15 h 168"/>
                <a:gd name="T12" fmla="*/ 16 w 168"/>
                <a:gd name="T13" fmla="*/ 84 h 168"/>
                <a:gd name="T14" fmla="*/ 84 w 168"/>
                <a:gd name="T15" fmla="*/ 152 h 168"/>
                <a:gd name="T16" fmla="*/ 153 w 168"/>
                <a:gd name="T17" fmla="*/ 84 h 168"/>
                <a:gd name="T18" fmla="*/ 84 w 168"/>
                <a:gd name="T19" fmla="*/ 1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168">
                  <a:moveTo>
                    <a:pt x="84" y="168"/>
                  </a:moveTo>
                  <a:cubicBezTo>
                    <a:pt x="38" y="168"/>
                    <a:pt x="0" y="130"/>
                    <a:pt x="0" y="84"/>
                  </a:cubicBezTo>
                  <a:cubicBezTo>
                    <a:pt x="0" y="37"/>
                    <a:pt x="38" y="0"/>
                    <a:pt x="84" y="0"/>
                  </a:cubicBezTo>
                  <a:cubicBezTo>
                    <a:pt x="131" y="0"/>
                    <a:pt x="168" y="37"/>
                    <a:pt x="168" y="84"/>
                  </a:cubicBezTo>
                  <a:cubicBezTo>
                    <a:pt x="168" y="130"/>
                    <a:pt x="131" y="168"/>
                    <a:pt x="84" y="168"/>
                  </a:cubicBezTo>
                  <a:close/>
                  <a:moveTo>
                    <a:pt x="84" y="15"/>
                  </a:moveTo>
                  <a:cubicBezTo>
                    <a:pt x="47" y="15"/>
                    <a:pt x="16" y="46"/>
                    <a:pt x="16" y="84"/>
                  </a:cubicBezTo>
                  <a:cubicBezTo>
                    <a:pt x="16" y="121"/>
                    <a:pt x="47" y="152"/>
                    <a:pt x="84" y="152"/>
                  </a:cubicBezTo>
                  <a:cubicBezTo>
                    <a:pt x="122" y="152"/>
                    <a:pt x="153" y="121"/>
                    <a:pt x="153" y="84"/>
                  </a:cubicBezTo>
                  <a:cubicBezTo>
                    <a:pt x="153" y="46"/>
                    <a:pt x="122" y="15"/>
                    <a:pt x="8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0" name="Freeform 402"/>
            <p:cNvSpPr>
              <a:spLocks noEditPoints="1"/>
            </p:cNvSpPr>
            <p:nvPr/>
          </p:nvSpPr>
          <p:spPr bwMode="auto">
            <a:xfrm>
              <a:off x="8320677" y="4286420"/>
              <a:ext cx="47625" cy="47625"/>
            </a:xfrm>
            <a:custGeom>
              <a:avLst/>
              <a:gdLst>
                <a:gd name="T0" fmla="*/ 28 w 57"/>
                <a:gd name="T1" fmla="*/ 57 h 57"/>
                <a:gd name="T2" fmla="*/ 0 w 57"/>
                <a:gd name="T3" fmla="*/ 29 h 57"/>
                <a:gd name="T4" fmla="*/ 28 w 57"/>
                <a:gd name="T5" fmla="*/ 0 h 57"/>
                <a:gd name="T6" fmla="*/ 57 w 57"/>
                <a:gd name="T7" fmla="*/ 29 h 57"/>
                <a:gd name="T8" fmla="*/ 28 w 57"/>
                <a:gd name="T9" fmla="*/ 57 h 57"/>
                <a:gd name="T10" fmla="*/ 28 w 57"/>
                <a:gd name="T11" fmla="*/ 16 h 57"/>
                <a:gd name="T12" fmla="*/ 15 w 57"/>
                <a:gd name="T13" fmla="*/ 29 h 57"/>
                <a:gd name="T14" fmla="*/ 28 w 57"/>
                <a:gd name="T15" fmla="*/ 42 h 57"/>
                <a:gd name="T16" fmla="*/ 41 w 57"/>
                <a:gd name="T17" fmla="*/ 29 h 57"/>
                <a:gd name="T18" fmla="*/ 28 w 57"/>
                <a:gd name="T19" fmla="*/ 1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8" y="57"/>
                  </a:moveTo>
                  <a:cubicBezTo>
                    <a:pt x="13" y="57"/>
                    <a:pt x="0" y="44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44"/>
                    <a:pt x="44" y="57"/>
                    <a:pt x="28" y="57"/>
                  </a:cubicBezTo>
                  <a:close/>
                  <a:moveTo>
                    <a:pt x="28" y="16"/>
                  </a:moveTo>
                  <a:cubicBezTo>
                    <a:pt x="21" y="16"/>
                    <a:pt x="15" y="21"/>
                    <a:pt x="15" y="29"/>
                  </a:cubicBezTo>
                  <a:cubicBezTo>
                    <a:pt x="15" y="36"/>
                    <a:pt x="21" y="42"/>
                    <a:pt x="28" y="42"/>
                  </a:cubicBezTo>
                  <a:cubicBezTo>
                    <a:pt x="35" y="42"/>
                    <a:pt x="41" y="36"/>
                    <a:pt x="41" y="29"/>
                  </a:cubicBezTo>
                  <a:cubicBezTo>
                    <a:pt x="41" y="21"/>
                    <a:pt x="35" y="16"/>
                    <a:pt x="2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1" name="Rectangle 403"/>
            <p:cNvSpPr>
              <a:spLocks noChangeArrowheads="1"/>
            </p:cNvSpPr>
            <p:nvPr/>
          </p:nvSpPr>
          <p:spPr bwMode="auto">
            <a:xfrm>
              <a:off x="8338140" y="41530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2" name="Freeform 404"/>
            <p:cNvSpPr>
              <a:spLocks noEditPoints="1"/>
            </p:cNvSpPr>
            <p:nvPr/>
          </p:nvSpPr>
          <p:spPr bwMode="auto">
            <a:xfrm>
              <a:off x="8301627" y="4116558"/>
              <a:ext cx="85725" cy="84138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16 h 102"/>
                <a:gd name="T12" fmla="*/ 16 w 102"/>
                <a:gd name="T13" fmla="*/ 51 h 102"/>
                <a:gd name="T14" fmla="*/ 51 w 102"/>
                <a:gd name="T15" fmla="*/ 87 h 102"/>
                <a:gd name="T16" fmla="*/ 87 w 102"/>
                <a:gd name="T17" fmla="*/ 51 h 102"/>
                <a:gd name="T18" fmla="*/ 51 w 102"/>
                <a:gd name="T19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16"/>
                  </a:moveTo>
                  <a:cubicBezTo>
                    <a:pt x="32" y="16"/>
                    <a:pt x="16" y="32"/>
                    <a:pt x="16" y="51"/>
                  </a:cubicBezTo>
                  <a:cubicBezTo>
                    <a:pt x="16" y="71"/>
                    <a:pt x="32" y="87"/>
                    <a:pt x="51" y="87"/>
                  </a:cubicBezTo>
                  <a:cubicBezTo>
                    <a:pt x="71" y="87"/>
                    <a:pt x="87" y="71"/>
                    <a:pt x="87" y="51"/>
                  </a:cubicBezTo>
                  <a:cubicBezTo>
                    <a:pt x="87" y="32"/>
                    <a:pt x="71" y="16"/>
                    <a:pt x="5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3" name="Rectangle 405"/>
            <p:cNvSpPr>
              <a:spLocks noChangeArrowheads="1"/>
            </p:cNvSpPr>
            <p:nvPr/>
          </p:nvSpPr>
          <p:spPr bwMode="auto">
            <a:xfrm>
              <a:off x="8447677" y="44181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4" name="Rectangle 407"/>
            <p:cNvSpPr>
              <a:spLocks noChangeArrowheads="1"/>
            </p:cNvSpPr>
            <p:nvPr/>
          </p:nvSpPr>
          <p:spPr bwMode="auto">
            <a:xfrm>
              <a:off x="8227015" y="441818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5" name="Rectangle 408"/>
            <p:cNvSpPr>
              <a:spLocks noChangeArrowheads="1"/>
            </p:cNvSpPr>
            <p:nvPr/>
          </p:nvSpPr>
          <p:spPr bwMode="auto">
            <a:xfrm>
              <a:off x="8227015" y="4087983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6" name="Rectangle 409"/>
            <p:cNvSpPr>
              <a:spLocks noChangeArrowheads="1"/>
            </p:cNvSpPr>
            <p:nvPr/>
          </p:nvSpPr>
          <p:spPr bwMode="auto">
            <a:xfrm>
              <a:off x="8447678" y="408798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6" name="Группа 2375"/>
          <p:cNvGrpSpPr/>
          <p:nvPr/>
        </p:nvGrpSpPr>
        <p:grpSpPr>
          <a:xfrm>
            <a:off x="6487941" y="2949437"/>
            <a:ext cx="278811" cy="278811"/>
            <a:chOff x="7545978" y="4080045"/>
            <a:chExt cx="358775" cy="358775"/>
          </a:xfrm>
          <a:solidFill>
            <a:schemeClr val="accent1"/>
          </a:solidFill>
        </p:grpSpPr>
        <p:sp>
          <p:nvSpPr>
            <p:cNvPr id="2605" name="Freeform 424"/>
            <p:cNvSpPr>
              <a:spLocks/>
            </p:cNvSpPr>
            <p:nvPr/>
          </p:nvSpPr>
          <p:spPr bwMode="auto">
            <a:xfrm>
              <a:off x="7545978" y="4080045"/>
              <a:ext cx="358775" cy="358775"/>
            </a:xfrm>
            <a:custGeom>
              <a:avLst/>
              <a:gdLst>
                <a:gd name="T0" fmla="*/ 423 w 431"/>
                <a:gd name="T1" fmla="*/ 430 h 430"/>
                <a:gd name="T2" fmla="*/ 216 w 431"/>
                <a:gd name="T3" fmla="*/ 430 h 430"/>
                <a:gd name="T4" fmla="*/ 0 w 431"/>
                <a:gd name="T5" fmla="*/ 215 h 430"/>
                <a:gd name="T6" fmla="*/ 216 w 431"/>
                <a:gd name="T7" fmla="*/ 0 h 430"/>
                <a:gd name="T8" fmla="*/ 431 w 431"/>
                <a:gd name="T9" fmla="*/ 215 h 430"/>
                <a:gd name="T10" fmla="*/ 342 w 431"/>
                <a:gd name="T11" fmla="*/ 389 h 430"/>
                <a:gd name="T12" fmla="*/ 333 w 431"/>
                <a:gd name="T13" fmla="*/ 377 h 430"/>
                <a:gd name="T14" fmla="*/ 415 w 431"/>
                <a:gd name="T15" fmla="*/ 215 h 430"/>
                <a:gd name="T16" fmla="*/ 216 w 431"/>
                <a:gd name="T17" fmla="*/ 16 h 430"/>
                <a:gd name="T18" fmla="*/ 16 w 431"/>
                <a:gd name="T19" fmla="*/ 215 h 430"/>
                <a:gd name="T20" fmla="*/ 216 w 431"/>
                <a:gd name="T21" fmla="*/ 415 h 430"/>
                <a:gd name="T22" fmla="*/ 423 w 431"/>
                <a:gd name="T23" fmla="*/ 415 h 430"/>
                <a:gd name="T24" fmla="*/ 423 w 431"/>
                <a:gd name="T25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1" h="430">
                  <a:moveTo>
                    <a:pt x="423" y="430"/>
                  </a:moveTo>
                  <a:cubicBezTo>
                    <a:pt x="216" y="430"/>
                    <a:pt x="216" y="430"/>
                    <a:pt x="216" y="430"/>
                  </a:cubicBezTo>
                  <a:cubicBezTo>
                    <a:pt x="97" y="430"/>
                    <a:pt x="0" y="334"/>
                    <a:pt x="0" y="215"/>
                  </a:cubicBezTo>
                  <a:cubicBezTo>
                    <a:pt x="0" y="97"/>
                    <a:pt x="97" y="0"/>
                    <a:pt x="216" y="0"/>
                  </a:cubicBezTo>
                  <a:cubicBezTo>
                    <a:pt x="334" y="0"/>
                    <a:pt x="431" y="97"/>
                    <a:pt x="431" y="215"/>
                  </a:cubicBezTo>
                  <a:cubicBezTo>
                    <a:pt x="431" y="284"/>
                    <a:pt x="397" y="349"/>
                    <a:pt x="342" y="389"/>
                  </a:cubicBezTo>
                  <a:cubicBezTo>
                    <a:pt x="333" y="377"/>
                    <a:pt x="333" y="377"/>
                    <a:pt x="333" y="377"/>
                  </a:cubicBezTo>
                  <a:cubicBezTo>
                    <a:pt x="384" y="339"/>
                    <a:pt x="415" y="279"/>
                    <a:pt x="415" y="215"/>
                  </a:cubicBezTo>
                  <a:cubicBezTo>
                    <a:pt x="415" y="105"/>
                    <a:pt x="326" y="16"/>
                    <a:pt x="216" y="16"/>
                  </a:cubicBezTo>
                  <a:cubicBezTo>
                    <a:pt x="106" y="16"/>
                    <a:pt x="16" y="105"/>
                    <a:pt x="16" y="215"/>
                  </a:cubicBezTo>
                  <a:cubicBezTo>
                    <a:pt x="16" y="325"/>
                    <a:pt x="106" y="415"/>
                    <a:pt x="216" y="415"/>
                  </a:cubicBezTo>
                  <a:cubicBezTo>
                    <a:pt x="423" y="415"/>
                    <a:pt x="423" y="415"/>
                    <a:pt x="423" y="415"/>
                  </a:cubicBezTo>
                  <a:lnTo>
                    <a:pt x="423" y="4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6" name="Freeform 425"/>
            <p:cNvSpPr>
              <a:spLocks noEditPoints="1"/>
            </p:cNvSpPr>
            <p:nvPr/>
          </p:nvSpPr>
          <p:spPr bwMode="auto">
            <a:xfrm>
              <a:off x="7698378" y="4230858"/>
              <a:ext cx="55563" cy="57150"/>
            </a:xfrm>
            <a:custGeom>
              <a:avLst/>
              <a:gdLst>
                <a:gd name="T0" fmla="*/ 34 w 67"/>
                <a:gd name="T1" fmla="*/ 68 h 68"/>
                <a:gd name="T2" fmla="*/ 0 w 67"/>
                <a:gd name="T3" fmla="*/ 34 h 68"/>
                <a:gd name="T4" fmla="*/ 34 w 67"/>
                <a:gd name="T5" fmla="*/ 0 h 68"/>
                <a:gd name="T6" fmla="*/ 67 w 67"/>
                <a:gd name="T7" fmla="*/ 34 h 68"/>
                <a:gd name="T8" fmla="*/ 34 w 67"/>
                <a:gd name="T9" fmla="*/ 68 h 68"/>
                <a:gd name="T10" fmla="*/ 34 w 67"/>
                <a:gd name="T11" fmla="*/ 16 h 68"/>
                <a:gd name="T12" fmla="*/ 15 w 67"/>
                <a:gd name="T13" fmla="*/ 34 h 68"/>
                <a:gd name="T14" fmla="*/ 34 w 67"/>
                <a:gd name="T15" fmla="*/ 52 h 68"/>
                <a:gd name="T16" fmla="*/ 52 w 67"/>
                <a:gd name="T17" fmla="*/ 34 h 68"/>
                <a:gd name="T18" fmla="*/ 34 w 67"/>
                <a:gd name="T19" fmla="*/ 1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2" y="0"/>
                    <a:pt x="67" y="16"/>
                    <a:pt x="67" y="34"/>
                  </a:cubicBezTo>
                  <a:cubicBezTo>
                    <a:pt x="67" y="53"/>
                    <a:pt x="52" y="68"/>
                    <a:pt x="34" y="68"/>
                  </a:cubicBezTo>
                  <a:close/>
                  <a:moveTo>
                    <a:pt x="34" y="16"/>
                  </a:moveTo>
                  <a:cubicBezTo>
                    <a:pt x="24" y="16"/>
                    <a:pt x="15" y="24"/>
                    <a:pt x="15" y="34"/>
                  </a:cubicBezTo>
                  <a:cubicBezTo>
                    <a:pt x="15" y="44"/>
                    <a:pt x="24" y="52"/>
                    <a:pt x="34" y="52"/>
                  </a:cubicBezTo>
                  <a:cubicBezTo>
                    <a:pt x="44" y="52"/>
                    <a:pt x="52" y="44"/>
                    <a:pt x="52" y="34"/>
                  </a:cubicBezTo>
                  <a:cubicBezTo>
                    <a:pt x="52" y="24"/>
                    <a:pt x="44" y="16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7" name="Freeform 426"/>
            <p:cNvSpPr>
              <a:spLocks noEditPoints="1"/>
            </p:cNvSpPr>
            <p:nvPr/>
          </p:nvSpPr>
          <p:spPr bwMode="auto">
            <a:xfrm>
              <a:off x="7676153" y="4111795"/>
              <a:ext cx="100013" cy="100013"/>
            </a:xfrm>
            <a:custGeom>
              <a:avLst/>
              <a:gdLst>
                <a:gd name="T0" fmla="*/ 60 w 119"/>
                <a:gd name="T1" fmla="*/ 119 h 119"/>
                <a:gd name="T2" fmla="*/ 0 w 119"/>
                <a:gd name="T3" fmla="*/ 60 h 119"/>
                <a:gd name="T4" fmla="*/ 60 w 119"/>
                <a:gd name="T5" fmla="*/ 0 h 119"/>
                <a:gd name="T6" fmla="*/ 119 w 119"/>
                <a:gd name="T7" fmla="*/ 60 h 119"/>
                <a:gd name="T8" fmla="*/ 60 w 119"/>
                <a:gd name="T9" fmla="*/ 119 h 119"/>
                <a:gd name="T10" fmla="*/ 60 w 119"/>
                <a:gd name="T11" fmla="*/ 16 h 119"/>
                <a:gd name="T12" fmla="*/ 15 w 119"/>
                <a:gd name="T13" fmla="*/ 60 h 119"/>
                <a:gd name="T14" fmla="*/ 60 w 119"/>
                <a:gd name="T15" fmla="*/ 104 h 119"/>
                <a:gd name="T16" fmla="*/ 104 w 119"/>
                <a:gd name="T17" fmla="*/ 60 h 119"/>
                <a:gd name="T18" fmla="*/ 60 w 119"/>
                <a:gd name="T19" fmla="*/ 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19">
                  <a:moveTo>
                    <a:pt x="60" y="119"/>
                  </a:moveTo>
                  <a:cubicBezTo>
                    <a:pt x="27" y="119"/>
                    <a:pt x="0" y="92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2" y="0"/>
                    <a:pt x="119" y="27"/>
                    <a:pt x="119" y="60"/>
                  </a:cubicBezTo>
                  <a:cubicBezTo>
                    <a:pt x="119" y="92"/>
                    <a:pt x="92" y="119"/>
                    <a:pt x="60" y="119"/>
                  </a:cubicBezTo>
                  <a:close/>
                  <a:moveTo>
                    <a:pt x="60" y="16"/>
                  </a:moveTo>
                  <a:cubicBezTo>
                    <a:pt x="35" y="16"/>
                    <a:pt x="15" y="35"/>
                    <a:pt x="15" y="60"/>
                  </a:cubicBezTo>
                  <a:cubicBezTo>
                    <a:pt x="15" y="84"/>
                    <a:pt x="35" y="104"/>
                    <a:pt x="60" y="104"/>
                  </a:cubicBezTo>
                  <a:cubicBezTo>
                    <a:pt x="84" y="104"/>
                    <a:pt x="104" y="84"/>
                    <a:pt x="104" y="60"/>
                  </a:cubicBezTo>
                  <a:cubicBezTo>
                    <a:pt x="104" y="35"/>
                    <a:pt x="84" y="16"/>
                    <a:pt x="6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8" name="Freeform 427"/>
            <p:cNvSpPr>
              <a:spLocks noEditPoints="1"/>
            </p:cNvSpPr>
            <p:nvPr/>
          </p:nvSpPr>
          <p:spPr bwMode="auto">
            <a:xfrm>
              <a:off x="7582490" y="4180058"/>
              <a:ext cx="106363" cy="98425"/>
            </a:xfrm>
            <a:custGeom>
              <a:avLst/>
              <a:gdLst>
                <a:gd name="T0" fmla="*/ 62 w 128"/>
                <a:gd name="T1" fmla="*/ 119 h 119"/>
                <a:gd name="T2" fmla="*/ 43 w 128"/>
                <a:gd name="T3" fmla="*/ 116 h 119"/>
                <a:gd name="T4" fmla="*/ 9 w 128"/>
                <a:gd name="T5" fmla="*/ 86 h 119"/>
                <a:gd name="T6" fmla="*/ 5 w 128"/>
                <a:gd name="T7" fmla="*/ 41 h 119"/>
                <a:gd name="T8" fmla="*/ 62 w 128"/>
                <a:gd name="T9" fmla="*/ 0 h 119"/>
                <a:gd name="T10" fmla="*/ 80 w 128"/>
                <a:gd name="T11" fmla="*/ 2 h 119"/>
                <a:gd name="T12" fmla="*/ 118 w 128"/>
                <a:gd name="T13" fmla="*/ 78 h 119"/>
                <a:gd name="T14" fmla="*/ 62 w 128"/>
                <a:gd name="T15" fmla="*/ 119 h 119"/>
                <a:gd name="T16" fmla="*/ 62 w 128"/>
                <a:gd name="T17" fmla="*/ 15 h 119"/>
                <a:gd name="T18" fmla="*/ 20 w 128"/>
                <a:gd name="T19" fmla="*/ 46 h 119"/>
                <a:gd name="T20" fmla="*/ 22 w 128"/>
                <a:gd name="T21" fmla="*/ 79 h 119"/>
                <a:gd name="T22" fmla="*/ 48 w 128"/>
                <a:gd name="T23" fmla="*/ 101 h 119"/>
                <a:gd name="T24" fmla="*/ 62 w 128"/>
                <a:gd name="T25" fmla="*/ 103 h 119"/>
                <a:gd name="T26" fmla="*/ 104 w 128"/>
                <a:gd name="T27" fmla="*/ 73 h 119"/>
                <a:gd name="T28" fmla="*/ 75 w 128"/>
                <a:gd name="T29" fmla="*/ 17 h 119"/>
                <a:gd name="T30" fmla="*/ 62 w 128"/>
                <a:gd name="T31" fmla="*/ 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8" h="119">
                  <a:moveTo>
                    <a:pt x="62" y="119"/>
                  </a:moveTo>
                  <a:cubicBezTo>
                    <a:pt x="55" y="119"/>
                    <a:pt x="49" y="118"/>
                    <a:pt x="43" y="116"/>
                  </a:cubicBezTo>
                  <a:cubicBezTo>
                    <a:pt x="28" y="111"/>
                    <a:pt x="16" y="100"/>
                    <a:pt x="9" y="86"/>
                  </a:cubicBezTo>
                  <a:cubicBezTo>
                    <a:pt x="1" y="72"/>
                    <a:pt x="0" y="56"/>
                    <a:pt x="5" y="41"/>
                  </a:cubicBezTo>
                  <a:cubicBezTo>
                    <a:pt x="13" y="16"/>
                    <a:pt x="36" y="0"/>
                    <a:pt x="62" y="0"/>
                  </a:cubicBezTo>
                  <a:cubicBezTo>
                    <a:pt x="68" y="0"/>
                    <a:pt x="74" y="1"/>
                    <a:pt x="80" y="2"/>
                  </a:cubicBezTo>
                  <a:cubicBezTo>
                    <a:pt x="111" y="13"/>
                    <a:pt x="128" y="46"/>
                    <a:pt x="118" y="78"/>
                  </a:cubicBezTo>
                  <a:cubicBezTo>
                    <a:pt x="110" y="102"/>
                    <a:pt x="88" y="119"/>
                    <a:pt x="62" y="119"/>
                  </a:cubicBezTo>
                  <a:close/>
                  <a:moveTo>
                    <a:pt x="62" y="15"/>
                  </a:moveTo>
                  <a:cubicBezTo>
                    <a:pt x="43" y="15"/>
                    <a:pt x="26" y="27"/>
                    <a:pt x="20" y="46"/>
                  </a:cubicBezTo>
                  <a:cubicBezTo>
                    <a:pt x="16" y="57"/>
                    <a:pt x="17" y="69"/>
                    <a:pt x="22" y="79"/>
                  </a:cubicBezTo>
                  <a:cubicBezTo>
                    <a:pt x="28" y="90"/>
                    <a:pt x="37" y="97"/>
                    <a:pt x="48" y="101"/>
                  </a:cubicBezTo>
                  <a:cubicBezTo>
                    <a:pt x="52" y="102"/>
                    <a:pt x="57" y="103"/>
                    <a:pt x="62" y="103"/>
                  </a:cubicBezTo>
                  <a:cubicBezTo>
                    <a:pt x="81" y="103"/>
                    <a:pt x="98" y="91"/>
                    <a:pt x="104" y="73"/>
                  </a:cubicBezTo>
                  <a:cubicBezTo>
                    <a:pt x="111" y="50"/>
                    <a:pt x="98" y="25"/>
                    <a:pt x="75" y="17"/>
                  </a:cubicBezTo>
                  <a:cubicBezTo>
                    <a:pt x="71" y="16"/>
                    <a:pt x="66" y="15"/>
                    <a:pt x="6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9" name="Freeform 428"/>
            <p:cNvSpPr>
              <a:spLocks noEditPoints="1"/>
            </p:cNvSpPr>
            <p:nvPr/>
          </p:nvSpPr>
          <p:spPr bwMode="auto">
            <a:xfrm>
              <a:off x="7617415" y="4288008"/>
              <a:ext cx="101600" cy="100013"/>
            </a:xfrm>
            <a:custGeom>
              <a:avLst/>
              <a:gdLst>
                <a:gd name="T0" fmla="*/ 61 w 122"/>
                <a:gd name="T1" fmla="*/ 119 h 119"/>
                <a:gd name="T2" fmla="*/ 26 w 122"/>
                <a:gd name="T3" fmla="*/ 108 h 119"/>
                <a:gd name="T4" fmla="*/ 2 w 122"/>
                <a:gd name="T5" fmla="*/ 69 h 119"/>
                <a:gd name="T6" fmla="*/ 13 w 122"/>
                <a:gd name="T7" fmla="*/ 24 h 119"/>
                <a:gd name="T8" fmla="*/ 61 w 122"/>
                <a:gd name="T9" fmla="*/ 0 h 119"/>
                <a:gd name="T10" fmla="*/ 96 w 122"/>
                <a:gd name="T11" fmla="*/ 11 h 119"/>
                <a:gd name="T12" fmla="*/ 120 w 122"/>
                <a:gd name="T13" fmla="*/ 50 h 119"/>
                <a:gd name="T14" fmla="*/ 109 w 122"/>
                <a:gd name="T15" fmla="*/ 95 h 119"/>
                <a:gd name="T16" fmla="*/ 61 w 122"/>
                <a:gd name="T17" fmla="*/ 119 h 119"/>
                <a:gd name="T18" fmla="*/ 61 w 122"/>
                <a:gd name="T19" fmla="*/ 15 h 119"/>
                <a:gd name="T20" fmla="*/ 25 w 122"/>
                <a:gd name="T21" fmla="*/ 34 h 119"/>
                <a:gd name="T22" fmla="*/ 18 w 122"/>
                <a:gd name="T23" fmla="*/ 66 h 119"/>
                <a:gd name="T24" fmla="*/ 35 w 122"/>
                <a:gd name="T25" fmla="*/ 95 h 119"/>
                <a:gd name="T26" fmla="*/ 61 w 122"/>
                <a:gd name="T27" fmla="*/ 104 h 119"/>
                <a:gd name="T28" fmla="*/ 97 w 122"/>
                <a:gd name="T29" fmla="*/ 85 h 119"/>
                <a:gd name="T30" fmla="*/ 104 w 122"/>
                <a:gd name="T31" fmla="*/ 53 h 119"/>
                <a:gd name="T32" fmla="*/ 87 w 122"/>
                <a:gd name="T33" fmla="*/ 24 h 119"/>
                <a:gd name="T34" fmla="*/ 61 w 122"/>
                <a:gd name="T35" fmla="*/ 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19">
                  <a:moveTo>
                    <a:pt x="61" y="119"/>
                  </a:moveTo>
                  <a:cubicBezTo>
                    <a:pt x="48" y="119"/>
                    <a:pt x="36" y="115"/>
                    <a:pt x="26" y="108"/>
                  </a:cubicBezTo>
                  <a:cubicBezTo>
                    <a:pt x="13" y="98"/>
                    <a:pt x="5" y="85"/>
                    <a:pt x="2" y="69"/>
                  </a:cubicBezTo>
                  <a:cubicBezTo>
                    <a:pt x="0" y="53"/>
                    <a:pt x="3" y="37"/>
                    <a:pt x="13" y="24"/>
                  </a:cubicBezTo>
                  <a:cubicBezTo>
                    <a:pt x="24" y="9"/>
                    <a:pt x="42" y="0"/>
                    <a:pt x="61" y="0"/>
                  </a:cubicBezTo>
                  <a:cubicBezTo>
                    <a:pt x="74" y="0"/>
                    <a:pt x="86" y="4"/>
                    <a:pt x="96" y="11"/>
                  </a:cubicBezTo>
                  <a:cubicBezTo>
                    <a:pt x="109" y="21"/>
                    <a:pt x="117" y="34"/>
                    <a:pt x="120" y="50"/>
                  </a:cubicBezTo>
                  <a:cubicBezTo>
                    <a:pt x="122" y="66"/>
                    <a:pt x="119" y="82"/>
                    <a:pt x="109" y="95"/>
                  </a:cubicBezTo>
                  <a:cubicBezTo>
                    <a:pt x="98" y="110"/>
                    <a:pt x="80" y="119"/>
                    <a:pt x="61" y="119"/>
                  </a:cubicBezTo>
                  <a:close/>
                  <a:moveTo>
                    <a:pt x="61" y="15"/>
                  </a:moveTo>
                  <a:cubicBezTo>
                    <a:pt x="47" y="15"/>
                    <a:pt x="34" y="22"/>
                    <a:pt x="25" y="34"/>
                  </a:cubicBezTo>
                  <a:cubicBezTo>
                    <a:pt x="18" y="43"/>
                    <a:pt x="16" y="55"/>
                    <a:pt x="18" y="66"/>
                  </a:cubicBezTo>
                  <a:cubicBezTo>
                    <a:pt x="19" y="78"/>
                    <a:pt x="26" y="88"/>
                    <a:pt x="35" y="95"/>
                  </a:cubicBezTo>
                  <a:cubicBezTo>
                    <a:pt x="43" y="101"/>
                    <a:pt x="52" y="104"/>
                    <a:pt x="61" y="104"/>
                  </a:cubicBezTo>
                  <a:cubicBezTo>
                    <a:pt x="75" y="104"/>
                    <a:pt x="88" y="97"/>
                    <a:pt x="97" y="85"/>
                  </a:cubicBezTo>
                  <a:cubicBezTo>
                    <a:pt x="104" y="76"/>
                    <a:pt x="106" y="64"/>
                    <a:pt x="104" y="53"/>
                  </a:cubicBezTo>
                  <a:cubicBezTo>
                    <a:pt x="103" y="41"/>
                    <a:pt x="96" y="31"/>
                    <a:pt x="87" y="24"/>
                  </a:cubicBezTo>
                  <a:cubicBezTo>
                    <a:pt x="79" y="18"/>
                    <a:pt x="70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0" name="Freeform 429"/>
            <p:cNvSpPr>
              <a:spLocks noEditPoints="1"/>
            </p:cNvSpPr>
            <p:nvPr/>
          </p:nvSpPr>
          <p:spPr bwMode="auto">
            <a:xfrm>
              <a:off x="7731715" y="4288008"/>
              <a:ext cx="101600" cy="100013"/>
            </a:xfrm>
            <a:custGeom>
              <a:avLst/>
              <a:gdLst>
                <a:gd name="T0" fmla="*/ 61 w 122"/>
                <a:gd name="T1" fmla="*/ 119 h 119"/>
                <a:gd name="T2" fmla="*/ 13 w 122"/>
                <a:gd name="T3" fmla="*/ 95 h 119"/>
                <a:gd name="T4" fmla="*/ 2 w 122"/>
                <a:gd name="T5" fmla="*/ 50 h 119"/>
                <a:gd name="T6" fmla="*/ 26 w 122"/>
                <a:gd name="T7" fmla="*/ 11 h 119"/>
                <a:gd name="T8" fmla="*/ 61 w 122"/>
                <a:gd name="T9" fmla="*/ 0 h 119"/>
                <a:gd name="T10" fmla="*/ 109 w 122"/>
                <a:gd name="T11" fmla="*/ 24 h 119"/>
                <a:gd name="T12" fmla="*/ 120 w 122"/>
                <a:gd name="T13" fmla="*/ 69 h 119"/>
                <a:gd name="T14" fmla="*/ 96 w 122"/>
                <a:gd name="T15" fmla="*/ 108 h 119"/>
                <a:gd name="T16" fmla="*/ 61 w 122"/>
                <a:gd name="T17" fmla="*/ 119 h 119"/>
                <a:gd name="T18" fmla="*/ 61 w 122"/>
                <a:gd name="T19" fmla="*/ 15 h 119"/>
                <a:gd name="T20" fmla="*/ 35 w 122"/>
                <a:gd name="T21" fmla="*/ 24 h 119"/>
                <a:gd name="T22" fmla="*/ 18 w 122"/>
                <a:gd name="T23" fmla="*/ 53 h 119"/>
                <a:gd name="T24" fmla="*/ 25 w 122"/>
                <a:gd name="T25" fmla="*/ 85 h 119"/>
                <a:gd name="T26" fmla="*/ 61 w 122"/>
                <a:gd name="T27" fmla="*/ 104 h 119"/>
                <a:gd name="T28" fmla="*/ 87 w 122"/>
                <a:gd name="T29" fmla="*/ 95 h 119"/>
                <a:gd name="T30" fmla="*/ 105 w 122"/>
                <a:gd name="T31" fmla="*/ 66 h 119"/>
                <a:gd name="T32" fmla="*/ 97 w 122"/>
                <a:gd name="T33" fmla="*/ 34 h 119"/>
                <a:gd name="T34" fmla="*/ 61 w 122"/>
                <a:gd name="T35" fmla="*/ 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19">
                  <a:moveTo>
                    <a:pt x="61" y="119"/>
                  </a:moveTo>
                  <a:cubicBezTo>
                    <a:pt x="42" y="119"/>
                    <a:pt x="24" y="110"/>
                    <a:pt x="13" y="95"/>
                  </a:cubicBezTo>
                  <a:cubicBezTo>
                    <a:pt x="3" y="82"/>
                    <a:pt x="0" y="66"/>
                    <a:pt x="2" y="50"/>
                  </a:cubicBezTo>
                  <a:cubicBezTo>
                    <a:pt x="5" y="34"/>
                    <a:pt x="13" y="21"/>
                    <a:pt x="26" y="11"/>
                  </a:cubicBezTo>
                  <a:cubicBezTo>
                    <a:pt x="36" y="4"/>
                    <a:pt x="48" y="0"/>
                    <a:pt x="61" y="0"/>
                  </a:cubicBezTo>
                  <a:cubicBezTo>
                    <a:pt x="80" y="0"/>
                    <a:pt x="98" y="9"/>
                    <a:pt x="109" y="24"/>
                  </a:cubicBezTo>
                  <a:cubicBezTo>
                    <a:pt x="119" y="37"/>
                    <a:pt x="122" y="53"/>
                    <a:pt x="120" y="69"/>
                  </a:cubicBezTo>
                  <a:cubicBezTo>
                    <a:pt x="117" y="85"/>
                    <a:pt x="109" y="98"/>
                    <a:pt x="96" y="108"/>
                  </a:cubicBezTo>
                  <a:cubicBezTo>
                    <a:pt x="86" y="115"/>
                    <a:pt x="74" y="119"/>
                    <a:pt x="61" y="119"/>
                  </a:cubicBezTo>
                  <a:close/>
                  <a:moveTo>
                    <a:pt x="61" y="15"/>
                  </a:moveTo>
                  <a:cubicBezTo>
                    <a:pt x="52" y="15"/>
                    <a:pt x="43" y="18"/>
                    <a:pt x="35" y="24"/>
                  </a:cubicBezTo>
                  <a:cubicBezTo>
                    <a:pt x="26" y="31"/>
                    <a:pt x="19" y="41"/>
                    <a:pt x="18" y="53"/>
                  </a:cubicBezTo>
                  <a:cubicBezTo>
                    <a:pt x="16" y="64"/>
                    <a:pt x="19" y="76"/>
                    <a:pt x="25" y="85"/>
                  </a:cubicBezTo>
                  <a:cubicBezTo>
                    <a:pt x="34" y="97"/>
                    <a:pt x="47" y="104"/>
                    <a:pt x="61" y="104"/>
                  </a:cubicBezTo>
                  <a:cubicBezTo>
                    <a:pt x="70" y="104"/>
                    <a:pt x="79" y="101"/>
                    <a:pt x="87" y="95"/>
                  </a:cubicBezTo>
                  <a:cubicBezTo>
                    <a:pt x="96" y="88"/>
                    <a:pt x="103" y="78"/>
                    <a:pt x="105" y="66"/>
                  </a:cubicBezTo>
                  <a:cubicBezTo>
                    <a:pt x="106" y="55"/>
                    <a:pt x="104" y="43"/>
                    <a:pt x="97" y="34"/>
                  </a:cubicBezTo>
                  <a:cubicBezTo>
                    <a:pt x="88" y="22"/>
                    <a:pt x="75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1" name="Freeform 430"/>
            <p:cNvSpPr>
              <a:spLocks noEditPoints="1"/>
            </p:cNvSpPr>
            <p:nvPr/>
          </p:nvSpPr>
          <p:spPr bwMode="auto">
            <a:xfrm>
              <a:off x="7766640" y="4180058"/>
              <a:ext cx="106363" cy="98425"/>
            </a:xfrm>
            <a:custGeom>
              <a:avLst/>
              <a:gdLst>
                <a:gd name="T0" fmla="*/ 61 w 128"/>
                <a:gd name="T1" fmla="*/ 119 h 119"/>
                <a:gd name="T2" fmla="*/ 5 w 128"/>
                <a:gd name="T3" fmla="*/ 78 h 119"/>
                <a:gd name="T4" fmla="*/ 8 w 128"/>
                <a:gd name="T5" fmla="*/ 32 h 119"/>
                <a:gd name="T6" fmla="*/ 43 w 128"/>
                <a:gd name="T7" fmla="*/ 2 h 119"/>
                <a:gd name="T8" fmla="*/ 61 w 128"/>
                <a:gd name="T9" fmla="*/ 0 h 119"/>
                <a:gd name="T10" fmla="*/ 118 w 128"/>
                <a:gd name="T11" fmla="*/ 41 h 119"/>
                <a:gd name="T12" fmla="*/ 80 w 128"/>
                <a:gd name="T13" fmla="*/ 116 h 119"/>
                <a:gd name="T14" fmla="*/ 61 w 128"/>
                <a:gd name="T15" fmla="*/ 119 h 119"/>
                <a:gd name="T16" fmla="*/ 61 w 128"/>
                <a:gd name="T17" fmla="*/ 15 h 119"/>
                <a:gd name="T18" fmla="*/ 48 w 128"/>
                <a:gd name="T19" fmla="*/ 17 h 119"/>
                <a:gd name="T20" fmla="*/ 22 w 128"/>
                <a:gd name="T21" fmla="*/ 39 h 119"/>
                <a:gd name="T22" fmla="*/ 20 w 128"/>
                <a:gd name="T23" fmla="*/ 73 h 119"/>
                <a:gd name="T24" fmla="*/ 61 w 128"/>
                <a:gd name="T25" fmla="*/ 103 h 119"/>
                <a:gd name="T26" fmla="*/ 75 w 128"/>
                <a:gd name="T27" fmla="*/ 101 h 119"/>
                <a:gd name="T28" fmla="*/ 103 w 128"/>
                <a:gd name="T29" fmla="*/ 46 h 119"/>
                <a:gd name="T30" fmla="*/ 61 w 128"/>
                <a:gd name="T31" fmla="*/ 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8" h="119">
                  <a:moveTo>
                    <a:pt x="61" y="119"/>
                  </a:moveTo>
                  <a:cubicBezTo>
                    <a:pt x="36" y="119"/>
                    <a:pt x="13" y="102"/>
                    <a:pt x="5" y="78"/>
                  </a:cubicBezTo>
                  <a:cubicBezTo>
                    <a:pt x="0" y="62"/>
                    <a:pt x="1" y="46"/>
                    <a:pt x="8" y="32"/>
                  </a:cubicBezTo>
                  <a:cubicBezTo>
                    <a:pt x="16" y="18"/>
                    <a:pt x="28" y="7"/>
                    <a:pt x="43" y="2"/>
                  </a:cubicBezTo>
                  <a:cubicBezTo>
                    <a:pt x="49" y="1"/>
                    <a:pt x="55" y="0"/>
                    <a:pt x="61" y="0"/>
                  </a:cubicBezTo>
                  <a:cubicBezTo>
                    <a:pt x="87" y="0"/>
                    <a:pt x="110" y="16"/>
                    <a:pt x="118" y="41"/>
                  </a:cubicBezTo>
                  <a:cubicBezTo>
                    <a:pt x="128" y="72"/>
                    <a:pt x="111" y="106"/>
                    <a:pt x="80" y="116"/>
                  </a:cubicBezTo>
                  <a:cubicBezTo>
                    <a:pt x="74" y="118"/>
                    <a:pt x="68" y="119"/>
                    <a:pt x="61" y="119"/>
                  </a:cubicBezTo>
                  <a:close/>
                  <a:moveTo>
                    <a:pt x="61" y="15"/>
                  </a:moveTo>
                  <a:cubicBezTo>
                    <a:pt x="57" y="15"/>
                    <a:pt x="52" y="16"/>
                    <a:pt x="48" y="17"/>
                  </a:cubicBezTo>
                  <a:cubicBezTo>
                    <a:pt x="37" y="21"/>
                    <a:pt x="28" y="29"/>
                    <a:pt x="22" y="39"/>
                  </a:cubicBezTo>
                  <a:cubicBezTo>
                    <a:pt x="17" y="50"/>
                    <a:pt x="16" y="62"/>
                    <a:pt x="20" y="73"/>
                  </a:cubicBezTo>
                  <a:cubicBezTo>
                    <a:pt x="25" y="91"/>
                    <a:pt x="42" y="103"/>
                    <a:pt x="61" y="103"/>
                  </a:cubicBezTo>
                  <a:cubicBezTo>
                    <a:pt x="66" y="103"/>
                    <a:pt x="71" y="102"/>
                    <a:pt x="75" y="101"/>
                  </a:cubicBezTo>
                  <a:cubicBezTo>
                    <a:pt x="98" y="94"/>
                    <a:pt x="111" y="69"/>
                    <a:pt x="103" y="46"/>
                  </a:cubicBezTo>
                  <a:cubicBezTo>
                    <a:pt x="97" y="27"/>
                    <a:pt x="81" y="15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2" name="Freeform 431"/>
            <p:cNvSpPr>
              <a:spLocks/>
            </p:cNvSpPr>
            <p:nvPr/>
          </p:nvSpPr>
          <p:spPr bwMode="auto">
            <a:xfrm>
              <a:off x="7633290" y="4135608"/>
              <a:ext cx="19050" cy="19050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5 h 12"/>
                <a:gd name="T4" fmla="*/ 7 w 12"/>
                <a:gd name="T5" fmla="*/ 0 h 12"/>
                <a:gd name="T6" fmla="*/ 12 w 12"/>
                <a:gd name="T7" fmla="*/ 7 h 12"/>
                <a:gd name="T8" fmla="*/ 6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12" y="7"/>
                  </a:ln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3" name="Freeform 432"/>
            <p:cNvSpPr>
              <a:spLocks/>
            </p:cNvSpPr>
            <p:nvPr/>
          </p:nvSpPr>
          <p:spPr bwMode="auto">
            <a:xfrm>
              <a:off x="7584078" y="4294358"/>
              <a:ext cx="17463" cy="15875"/>
            </a:xfrm>
            <a:custGeom>
              <a:avLst/>
              <a:gdLst>
                <a:gd name="T0" fmla="*/ 2 w 11"/>
                <a:gd name="T1" fmla="*/ 10 h 10"/>
                <a:gd name="T2" fmla="*/ 0 w 11"/>
                <a:gd name="T3" fmla="*/ 3 h 10"/>
                <a:gd name="T4" fmla="*/ 8 w 11"/>
                <a:gd name="T5" fmla="*/ 0 h 10"/>
                <a:gd name="T6" fmla="*/ 11 w 11"/>
                <a:gd name="T7" fmla="*/ 8 h 10"/>
                <a:gd name="T8" fmla="*/ 2 w 1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2" y="10"/>
                  </a:moveTo>
                  <a:lnTo>
                    <a:pt x="0" y="3"/>
                  </a:lnTo>
                  <a:lnTo>
                    <a:pt x="8" y="0"/>
                  </a:lnTo>
                  <a:lnTo>
                    <a:pt x="11" y="8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4" name="Rectangle 433"/>
            <p:cNvSpPr>
              <a:spLocks noChangeArrowheads="1"/>
            </p:cNvSpPr>
            <p:nvPr/>
          </p:nvSpPr>
          <p:spPr bwMode="auto">
            <a:xfrm>
              <a:off x="7719015" y="43927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5" name="Freeform 434"/>
            <p:cNvSpPr>
              <a:spLocks/>
            </p:cNvSpPr>
            <p:nvPr/>
          </p:nvSpPr>
          <p:spPr bwMode="auto">
            <a:xfrm>
              <a:off x="7850778" y="4294358"/>
              <a:ext cx="17463" cy="15875"/>
            </a:xfrm>
            <a:custGeom>
              <a:avLst/>
              <a:gdLst>
                <a:gd name="T0" fmla="*/ 9 w 11"/>
                <a:gd name="T1" fmla="*/ 10 h 10"/>
                <a:gd name="T2" fmla="*/ 0 w 11"/>
                <a:gd name="T3" fmla="*/ 8 h 10"/>
                <a:gd name="T4" fmla="*/ 2 w 11"/>
                <a:gd name="T5" fmla="*/ 0 h 10"/>
                <a:gd name="T6" fmla="*/ 11 w 11"/>
                <a:gd name="T7" fmla="*/ 3 h 10"/>
                <a:gd name="T8" fmla="*/ 9 w 1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11" y="3"/>
                  </a:lnTo>
                  <a:lnTo>
                    <a:pt x="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6" name="Freeform 435"/>
            <p:cNvSpPr>
              <a:spLocks/>
            </p:cNvSpPr>
            <p:nvPr/>
          </p:nvSpPr>
          <p:spPr bwMode="auto">
            <a:xfrm>
              <a:off x="7798390" y="4135608"/>
              <a:ext cx="19050" cy="19050"/>
            </a:xfrm>
            <a:custGeom>
              <a:avLst/>
              <a:gdLst>
                <a:gd name="T0" fmla="*/ 7 w 12"/>
                <a:gd name="T1" fmla="*/ 12 h 12"/>
                <a:gd name="T2" fmla="*/ 0 w 12"/>
                <a:gd name="T3" fmla="*/ 7 h 12"/>
                <a:gd name="T4" fmla="*/ 5 w 12"/>
                <a:gd name="T5" fmla="*/ 0 h 12"/>
                <a:gd name="T6" fmla="*/ 12 w 12"/>
                <a:gd name="T7" fmla="*/ 5 h 12"/>
                <a:gd name="T8" fmla="*/ 7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7" y="12"/>
                  </a:moveTo>
                  <a:lnTo>
                    <a:pt x="0" y="7"/>
                  </a:lnTo>
                  <a:lnTo>
                    <a:pt x="5" y="0"/>
                  </a:lnTo>
                  <a:lnTo>
                    <a:pt x="12" y="5"/>
                  </a:lnTo>
                  <a:lnTo>
                    <a:pt x="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7" name="Группа 2376"/>
          <p:cNvGrpSpPr/>
          <p:nvPr/>
        </p:nvGrpSpPr>
        <p:grpSpPr>
          <a:xfrm>
            <a:off x="7920239" y="2986447"/>
            <a:ext cx="301017" cy="202323"/>
            <a:chOff x="9389065" y="4127670"/>
            <a:chExt cx="387350" cy="260350"/>
          </a:xfrm>
          <a:solidFill>
            <a:schemeClr val="accent1"/>
          </a:solidFill>
        </p:grpSpPr>
        <p:sp>
          <p:nvSpPr>
            <p:cNvPr id="2599" name="Freeform 453"/>
            <p:cNvSpPr>
              <a:spLocks noEditPoints="1"/>
            </p:cNvSpPr>
            <p:nvPr/>
          </p:nvSpPr>
          <p:spPr bwMode="auto">
            <a:xfrm>
              <a:off x="9414465" y="4257845"/>
              <a:ext cx="155575" cy="104775"/>
            </a:xfrm>
            <a:custGeom>
              <a:avLst/>
              <a:gdLst>
                <a:gd name="T0" fmla="*/ 131 w 187"/>
                <a:gd name="T1" fmla="*/ 126 h 126"/>
                <a:gd name="T2" fmla="*/ 32 w 187"/>
                <a:gd name="T3" fmla="*/ 126 h 126"/>
                <a:gd name="T4" fmla="*/ 9 w 187"/>
                <a:gd name="T5" fmla="*/ 116 h 126"/>
                <a:gd name="T6" fmla="*/ 0 w 187"/>
                <a:gd name="T7" fmla="*/ 94 h 126"/>
                <a:gd name="T8" fmla="*/ 0 w 187"/>
                <a:gd name="T9" fmla="*/ 0 h 126"/>
                <a:gd name="T10" fmla="*/ 187 w 187"/>
                <a:gd name="T11" fmla="*/ 0 h 126"/>
                <a:gd name="T12" fmla="*/ 187 w 187"/>
                <a:gd name="T13" fmla="*/ 69 h 126"/>
                <a:gd name="T14" fmla="*/ 131 w 187"/>
                <a:gd name="T15" fmla="*/ 126 h 126"/>
                <a:gd name="T16" fmla="*/ 15 w 187"/>
                <a:gd name="T17" fmla="*/ 15 h 126"/>
                <a:gd name="T18" fmla="*/ 15 w 187"/>
                <a:gd name="T19" fmla="*/ 94 h 126"/>
                <a:gd name="T20" fmla="*/ 20 w 187"/>
                <a:gd name="T21" fmla="*/ 105 h 126"/>
                <a:gd name="T22" fmla="*/ 32 w 187"/>
                <a:gd name="T23" fmla="*/ 110 h 126"/>
                <a:gd name="T24" fmla="*/ 124 w 187"/>
                <a:gd name="T25" fmla="*/ 110 h 126"/>
                <a:gd name="T26" fmla="*/ 172 w 187"/>
                <a:gd name="T27" fmla="*/ 63 h 126"/>
                <a:gd name="T28" fmla="*/ 172 w 187"/>
                <a:gd name="T29" fmla="*/ 15 h 126"/>
                <a:gd name="T30" fmla="*/ 15 w 187"/>
                <a:gd name="T31" fmla="*/ 1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7" h="126">
                  <a:moveTo>
                    <a:pt x="131" y="126"/>
                  </a:moveTo>
                  <a:cubicBezTo>
                    <a:pt x="32" y="126"/>
                    <a:pt x="32" y="126"/>
                    <a:pt x="32" y="126"/>
                  </a:cubicBezTo>
                  <a:cubicBezTo>
                    <a:pt x="23" y="126"/>
                    <a:pt x="15" y="122"/>
                    <a:pt x="9" y="116"/>
                  </a:cubicBezTo>
                  <a:cubicBezTo>
                    <a:pt x="3" y="110"/>
                    <a:pt x="0" y="102"/>
                    <a:pt x="0" y="9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69"/>
                    <a:pt x="187" y="69"/>
                    <a:pt x="187" y="69"/>
                  </a:cubicBezTo>
                  <a:lnTo>
                    <a:pt x="131" y="126"/>
                  </a:lnTo>
                  <a:close/>
                  <a:moveTo>
                    <a:pt x="15" y="15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98"/>
                    <a:pt x="17" y="102"/>
                    <a:pt x="20" y="105"/>
                  </a:cubicBezTo>
                  <a:cubicBezTo>
                    <a:pt x="23" y="108"/>
                    <a:pt x="27" y="110"/>
                    <a:pt x="32" y="110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2" y="15"/>
                    <a:pt x="172" y="15"/>
                    <a:pt x="172" y="15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0" name="Freeform 454"/>
            <p:cNvSpPr>
              <a:spLocks noEditPoints="1"/>
            </p:cNvSpPr>
            <p:nvPr/>
          </p:nvSpPr>
          <p:spPr bwMode="auto">
            <a:xfrm>
              <a:off x="9593853" y="4257845"/>
              <a:ext cx="155575" cy="104775"/>
            </a:xfrm>
            <a:custGeom>
              <a:avLst/>
              <a:gdLst>
                <a:gd name="T0" fmla="*/ 156 w 188"/>
                <a:gd name="T1" fmla="*/ 126 h 126"/>
                <a:gd name="T2" fmla="*/ 57 w 188"/>
                <a:gd name="T3" fmla="*/ 126 h 126"/>
                <a:gd name="T4" fmla="*/ 0 w 188"/>
                <a:gd name="T5" fmla="*/ 69 h 126"/>
                <a:gd name="T6" fmla="*/ 0 w 188"/>
                <a:gd name="T7" fmla="*/ 0 h 126"/>
                <a:gd name="T8" fmla="*/ 188 w 188"/>
                <a:gd name="T9" fmla="*/ 0 h 126"/>
                <a:gd name="T10" fmla="*/ 188 w 188"/>
                <a:gd name="T11" fmla="*/ 94 h 126"/>
                <a:gd name="T12" fmla="*/ 179 w 188"/>
                <a:gd name="T13" fmla="*/ 116 h 126"/>
                <a:gd name="T14" fmla="*/ 156 w 188"/>
                <a:gd name="T15" fmla="*/ 126 h 126"/>
                <a:gd name="T16" fmla="*/ 63 w 188"/>
                <a:gd name="T17" fmla="*/ 110 h 126"/>
                <a:gd name="T18" fmla="*/ 156 w 188"/>
                <a:gd name="T19" fmla="*/ 110 h 126"/>
                <a:gd name="T20" fmla="*/ 168 w 188"/>
                <a:gd name="T21" fmla="*/ 105 h 126"/>
                <a:gd name="T22" fmla="*/ 172 w 188"/>
                <a:gd name="T23" fmla="*/ 94 h 126"/>
                <a:gd name="T24" fmla="*/ 172 w 188"/>
                <a:gd name="T25" fmla="*/ 15 h 126"/>
                <a:gd name="T26" fmla="*/ 16 w 188"/>
                <a:gd name="T27" fmla="*/ 15 h 126"/>
                <a:gd name="T28" fmla="*/ 16 w 188"/>
                <a:gd name="T29" fmla="*/ 63 h 126"/>
                <a:gd name="T30" fmla="*/ 63 w 188"/>
                <a:gd name="T31" fmla="*/ 11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8" h="126">
                  <a:moveTo>
                    <a:pt x="156" y="126"/>
                  </a:moveTo>
                  <a:cubicBezTo>
                    <a:pt x="57" y="126"/>
                    <a:pt x="57" y="126"/>
                    <a:pt x="57" y="126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94"/>
                    <a:pt x="188" y="94"/>
                    <a:pt x="188" y="94"/>
                  </a:cubicBezTo>
                  <a:cubicBezTo>
                    <a:pt x="188" y="102"/>
                    <a:pt x="185" y="110"/>
                    <a:pt x="179" y="116"/>
                  </a:cubicBezTo>
                  <a:cubicBezTo>
                    <a:pt x="173" y="122"/>
                    <a:pt x="165" y="126"/>
                    <a:pt x="156" y="126"/>
                  </a:cubicBezTo>
                  <a:close/>
                  <a:moveTo>
                    <a:pt x="63" y="110"/>
                  </a:moveTo>
                  <a:cubicBezTo>
                    <a:pt x="156" y="110"/>
                    <a:pt x="156" y="110"/>
                    <a:pt x="156" y="110"/>
                  </a:cubicBezTo>
                  <a:cubicBezTo>
                    <a:pt x="160" y="110"/>
                    <a:pt x="165" y="108"/>
                    <a:pt x="168" y="105"/>
                  </a:cubicBezTo>
                  <a:cubicBezTo>
                    <a:pt x="171" y="102"/>
                    <a:pt x="172" y="98"/>
                    <a:pt x="172" y="94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63"/>
                    <a:pt x="16" y="63"/>
                    <a:pt x="16" y="63"/>
                  </a:cubicBezTo>
                  <a:lnTo>
                    <a:pt x="63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1" name="Rectangle 455"/>
            <p:cNvSpPr>
              <a:spLocks noChangeArrowheads="1"/>
            </p:cNvSpPr>
            <p:nvPr/>
          </p:nvSpPr>
          <p:spPr bwMode="auto">
            <a:xfrm>
              <a:off x="9395415" y="4230858"/>
              <a:ext cx="3730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2" name="Freeform 456"/>
            <p:cNvSpPr>
              <a:spLocks/>
            </p:cNvSpPr>
            <p:nvPr/>
          </p:nvSpPr>
          <p:spPr bwMode="auto">
            <a:xfrm>
              <a:off x="9446215" y="4134020"/>
              <a:ext cx="55563" cy="106363"/>
            </a:xfrm>
            <a:custGeom>
              <a:avLst/>
              <a:gdLst>
                <a:gd name="T0" fmla="*/ 8 w 35"/>
                <a:gd name="T1" fmla="*/ 67 h 67"/>
                <a:gd name="T2" fmla="*/ 0 w 35"/>
                <a:gd name="T3" fmla="*/ 64 h 67"/>
                <a:gd name="T4" fmla="*/ 28 w 35"/>
                <a:gd name="T5" fmla="*/ 0 h 67"/>
                <a:gd name="T6" fmla="*/ 35 w 35"/>
                <a:gd name="T7" fmla="*/ 3 h 67"/>
                <a:gd name="T8" fmla="*/ 8 w 35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67">
                  <a:moveTo>
                    <a:pt x="8" y="67"/>
                  </a:moveTo>
                  <a:lnTo>
                    <a:pt x="0" y="64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8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3" name="Freeform 457"/>
            <p:cNvSpPr>
              <a:spLocks/>
            </p:cNvSpPr>
            <p:nvPr/>
          </p:nvSpPr>
          <p:spPr bwMode="auto">
            <a:xfrm>
              <a:off x="9389065" y="4127670"/>
              <a:ext cx="387350" cy="260350"/>
            </a:xfrm>
            <a:custGeom>
              <a:avLst/>
              <a:gdLst>
                <a:gd name="T0" fmla="*/ 402 w 465"/>
                <a:gd name="T1" fmla="*/ 313 h 313"/>
                <a:gd name="T2" fmla="*/ 290 w 465"/>
                <a:gd name="T3" fmla="*/ 313 h 313"/>
                <a:gd name="T4" fmla="*/ 240 w 465"/>
                <a:gd name="T5" fmla="*/ 263 h 313"/>
                <a:gd name="T6" fmla="*/ 226 w 465"/>
                <a:gd name="T7" fmla="*/ 263 h 313"/>
                <a:gd name="T8" fmla="*/ 176 w 465"/>
                <a:gd name="T9" fmla="*/ 313 h 313"/>
                <a:gd name="T10" fmla="*/ 64 w 465"/>
                <a:gd name="T11" fmla="*/ 313 h 313"/>
                <a:gd name="T12" fmla="*/ 19 w 465"/>
                <a:gd name="T13" fmla="*/ 294 h 313"/>
                <a:gd name="T14" fmla="*/ 0 w 465"/>
                <a:gd name="T15" fmla="*/ 250 h 313"/>
                <a:gd name="T16" fmla="*/ 0 w 465"/>
                <a:gd name="T17" fmla="*/ 129 h 313"/>
                <a:gd name="T18" fmla="*/ 129 w 465"/>
                <a:gd name="T19" fmla="*/ 0 h 313"/>
                <a:gd name="T20" fmla="*/ 171 w 465"/>
                <a:gd name="T21" fmla="*/ 42 h 313"/>
                <a:gd name="T22" fmla="*/ 160 w 465"/>
                <a:gd name="T23" fmla="*/ 53 h 313"/>
                <a:gd name="T24" fmla="*/ 129 w 465"/>
                <a:gd name="T25" fmla="*/ 22 h 313"/>
                <a:gd name="T26" fmla="*/ 16 w 465"/>
                <a:gd name="T27" fmla="*/ 135 h 313"/>
                <a:gd name="T28" fmla="*/ 16 w 465"/>
                <a:gd name="T29" fmla="*/ 250 h 313"/>
                <a:gd name="T30" fmla="*/ 30 w 465"/>
                <a:gd name="T31" fmla="*/ 283 h 313"/>
                <a:gd name="T32" fmla="*/ 64 w 465"/>
                <a:gd name="T33" fmla="*/ 297 h 313"/>
                <a:gd name="T34" fmla="*/ 169 w 465"/>
                <a:gd name="T35" fmla="*/ 297 h 313"/>
                <a:gd name="T36" fmla="*/ 219 w 465"/>
                <a:gd name="T37" fmla="*/ 247 h 313"/>
                <a:gd name="T38" fmla="*/ 246 w 465"/>
                <a:gd name="T39" fmla="*/ 247 h 313"/>
                <a:gd name="T40" fmla="*/ 296 w 465"/>
                <a:gd name="T41" fmla="*/ 297 h 313"/>
                <a:gd name="T42" fmla="*/ 402 w 465"/>
                <a:gd name="T43" fmla="*/ 297 h 313"/>
                <a:gd name="T44" fmla="*/ 436 w 465"/>
                <a:gd name="T45" fmla="*/ 283 h 313"/>
                <a:gd name="T46" fmla="*/ 450 w 465"/>
                <a:gd name="T47" fmla="*/ 250 h 313"/>
                <a:gd name="T48" fmla="*/ 450 w 465"/>
                <a:gd name="T49" fmla="*/ 135 h 313"/>
                <a:gd name="T50" fmla="*/ 336 w 465"/>
                <a:gd name="T51" fmla="*/ 22 h 313"/>
                <a:gd name="T52" fmla="*/ 305 w 465"/>
                <a:gd name="T53" fmla="*/ 53 h 313"/>
                <a:gd name="T54" fmla="*/ 294 w 465"/>
                <a:gd name="T55" fmla="*/ 42 h 313"/>
                <a:gd name="T56" fmla="*/ 336 w 465"/>
                <a:gd name="T57" fmla="*/ 0 h 313"/>
                <a:gd name="T58" fmla="*/ 465 w 465"/>
                <a:gd name="T59" fmla="*/ 129 h 313"/>
                <a:gd name="T60" fmla="*/ 465 w 465"/>
                <a:gd name="T61" fmla="*/ 250 h 313"/>
                <a:gd name="T62" fmla="*/ 447 w 465"/>
                <a:gd name="T63" fmla="*/ 294 h 313"/>
                <a:gd name="T64" fmla="*/ 402 w 465"/>
                <a:gd name="T65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5" h="313">
                  <a:moveTo>
                    <a:pt x="402" y="313"/>
                  </a:moveTo>
                  <a:cubicBezTo>
                    <a:pt x="290" y="313"/>
                    <a:pt x="290" y="313"/>
                    <a:pt x="290" y="313"/>
                  </a:cubicBezTo>
                  <a:cubicBezTo>
                    <a:pt x="240" y="263"/>
                    <a:pt x="240" y="263"/>
                    <a:pt x="240" y="263"/>
                  </a:cubicBezTo>
                  <a:cubicBezTo>
                    <a:pt x="226" y="263"/>
                    <a:pt x="226" y="263"/>
                    <a:pt x="226" y="263"/>
                  </a:cubicBezTo>
                  <a:cubicBezTo>
                    <a:pt x="176" y="313"/>
                    <a:pt x="176" y="313"/>
                    <a:pt x="176" y="313"/>
                  </a:cubicBezTo>
                  <a:cubicBezTo>
                    <a:pt x="64" y="313"/>
                    <a:pt x="64" y="313"/>
                    <a:pt x="64" y="313"/>
                  </a:cubicBezTo>
                  <a:cubicBezTo>
                    <a:pt x="47" y="313"/>
                    <a:pt x="31" y="306"/>
                    <a:pt x="19" y="294"/>
                  </a:cubicBezTo>
                  <a:cubicBezTo>
                    <a:pt x="7" y="282"/>
                    <a:pt x="0" y="267"/>
                    <a:pt x="0" y="25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250"/>
                    <a:pt x="16" y="250"/>
                    <a:pt x="16" y="250"/>
                  </a:cubicBezTo>
                  <a:cubicBezTo>
                    <a:pt x="16" y="262"/>
                    <a:pt x="21" y="274"/>
                    <a:pt x="30" y="283"/>
                  </a:cubicBezTo>
                  <a:cubicBezTo>
                    <a:pt x="39" y="292"/>
                    <a:pt x="51" y="297"/>
                    <a:pt x="64" y="297"/>
                  </a:cubicBezTo>
                  <a:cubicBezTo>
                    <a:pt x="169" y="297"/>
                    <a:pt x="169" y="297"/>
                    <a:pt x="169" y="297"/>
                  </a:cubicBezTo>
                  <a:cubicBezTo>
                    <a:pt x="219" y="247"/>
                    <a:pt x="219" y="247"/>
                    <a:pt x="219" y="247"/>
                  </a:cubicBezTo>
                  <a:cubicBezTo>
                    <a:pt x="246" y="247"/>
                    <a:pt x="246" y="247"/>
                    <a:pt x="246" y="247"/>
                  </a:cubicBezTo>
                  <a:cubicBezTo>
                    <a:pt x="296" y="297"/>
                    <a:pt x="296" y="297"/>
                    <a:pt x="296" y="297"/>
                  </a:cubicBezTo>
                  <a:cubicBezTo>
                    <a:pt x="402" y="297"/>
                    <a:pt x="402" y="297"/>
                    <a:pt x="402" y="297"/>
                  </a:cubicBezTo>
                  <a:cubicBezTo>
                    <a:pt x="415" y="297"/>
                    <a:pt x="427" y="292"/>
                    <a:pt x="436" y="283"/>
                  </a:cubicBezTo>
                  <a:cubicBezTo>
                    <a:pt x="445" y="274"/>
                    <a:pt x="450" y="262"/>
                    <a:pt x="450" y="250"/>
                  </a:cubicBezTo>
                  <a:cubicBezTo>
                    <a:pt x="450" y="135"/>
                    <a:pt x="450" y="135"/>
                    <a:pt x="450" y="135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05" y="53"/>
                    <a:pt x="305" y="53"/>
                    <a:pt x="305" y="53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465" y="129"/>
                    <a:pt x="465" y="129"/>
                    <a:pt x="465" y="129"/>
                  </a:cubicBezTo>
                  <a:cubicBezTo>
                    <a:pt x="465" y="250"/>
                    <a:pt x="465" y="250"/>
                    <a:pt x="465" y="250"/>
                  </a:cubicBezTo>
                  <a:cubicBezTo>
                    <a:pt x="465" y="267"/>
                    <a:pt x="459" y="282"/>
                    <a:pt x="447" y="294"/>
                  </a:cubicBezTo>
                  <a:cubicBezTo>
                    <a:pt x="435" y="306"/>
                    <a:pt x="419" y="313"/>
                    <a:pt x="402" y="3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4" name="Freeform 458"/>
            <p:cNvSpPr>
              <a:spLocks/>
            </p:cNvSpPr>
            <p:nvPr/>
          </p:nvSpPr>
          <p:spPr bwMode="auto">
            <a:xfrm>
              <a:off x="9662115" y="4134020"/>
              <a:ext cx="55563" cy="106363"/>
            </a:xfrm>
            <a:custGeom>
              <a:avLst/>
              <a:gdLst>
                <a:gd name="T0" fmla="*/ 28 w 35"/>
                <a:gd name="T1" fmla="*/ 67 h 67"/>
                <a:gd name="T2" fmla="*/ 0 w 35"/>
                <a:gd name="T3" fmla="*/ 3 h 67"/>
                <a:gd name="T4" fmla="*/ 8 w 35"/>
                <a:gd name="T5" fmla="*/ 0 h 67"/>
                <a:gd name="T6" fmla="*/ 35 w 35"/>
                <a:gd name="T7" fmla="*/ 64 h 67"/>
                <a:gd name="T8" fmla="*/ 28 w 35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67">
                  <a:moveTo>
                    <a:pt x="28" y="67"/>
                  </a:moveTo>
                  <a:lnTo>
                    <a:pt x="0" y="3"/>
                  </a:lnTo>
                  <a:lnTo>
                    <a:pt x="8" y="0"/>
                  </a:lnTo>
                  <a:lnTo>
                    <a:pt x="35" y="64"/>
                  </a:lnTo>
                  <a:lnTo>
                    <a:pt x="28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8" name="Группа 2377"/>
          <p:cNvGrpSpPr/>
          <p:nvPr/>
        </p:nvGrpSpPr>
        <p:grpSpPr>
          <a:xfrm>
            <a:off x="7436638" y="2937100"/>
            <a:ext cx="305953" cy="302252"/>
            <a:chOff x="8766765" y="4064170"/>
            <a:chExt cx="393701" cy="388938"/>
          </a:xfrm>
          <a:solidFill>
            <a:schemeClr val="accent1"/>
          </a:solidFill>
        </p:grpSpPr>
        <p:sp>
          <p:nvSpPr>
            <p:cNvPr id="2577" name="Freeform 465"/>
            <p:cNvSpPr>
              <a:spLocks noEditPoints="1"/>
            </p:cNvSpPr>
            <p:nvPr/>
          </p:nvSpPr>
          <p:spPr bwMode="auto">
            <a:xfrm>
              <a:off x="8784228" y="4210220"/>
              <a:ext cx="373063" cy="242888"/>
            </a:xfrm>
            <a:custGeom>
              <a:avLst/>
              <a:gdLst>
                <a:gd name="T0" fmla="*/ 426 w 448"/>
                <a:gd name="T1" fmla="*/ 292 h 292"/>
                <a:gd name="T2" fmla="*/ 22 w 448"/>
                <a:gd name="T3" fmla="*/ 292 h 292"/>
                <a:gd name="T4" fmla="*/ 7 w 448"/>
                <a:gd name="T5" fmla="*/ 286 h 292"/>
                <a:gd name="T6" fmla="*/ 0 w 448"/>
                <a:gd name="T7" fmla="*/ 271 h 292"/>
                <a:gd name="T8" fmla="*/ 0 w 448"/>
                <a:gd name="T9" fmla="*/ 0 h 292"/>
                <a:gd name="T10" fmla="*/ 448 w 448"/>
                <a:gd name="T11" fmla="*/ 0 h 292"/>
                <a:gd name="T12" fmla="*/ 448 w 448"/>
                <a:gd name="T13" fmla="*/ 271 h 292"/>
                <a:gd name="T14" fmla="*/ 441 w 448"/>
                <a:gd name="T15" fmla="*/ 286 h 292"/>
                <a:gd name="T16" fmla="*/ 426 w 448"/>
                <a:gd name="T17" fmla="*/ 292 h 292"/>
                <a:gd name="T18" fmla="*/ 16 w 448"/>
                <a:gd name="T19" fmla="*/ 16 h 292"/>
                <a:gd name="T20" fmla="*/ 16 w 448"/>
                <a:gd name="T21" fmla="*/ 271 h 292"/>
                <a:gd name="T22" fmla="*/ 18 w 448"/>
                <a:gd name="T23" fmla="*/ 275 h 292"/>
                <a:gd name="T24" fmla="*/ 22 w 448"/>
                <a:gd name="T25" fmla="*/ 277 h 292"/>
                <a:gd name="T26" fmla="*/ 426 w 448"/>
                <a:gd name="T27" fmla="*/ 277 h 292"/>
                <a:gd name="T28" fmla="*/ 430 w 448"/>
                <a:gd name="T29" fmla="*/ 275 h 292"/>
                <a:gd name="T30" fmla="*/ 432 w 448"/>
                <a:gd name="T31" fmla="*/ 271 h 292"/>
                <a:gd name="T32" fmla="*/ 432 w 448"/>
                <a:gd name="T33" fmla="*/ 16 h 292"/>
                <a:gd name="T34" fmla="*/ 16 w 448"/>
                <a:gd name="T35" fmla="*/ 1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8" h="292">
                  <a:moveTo>
                    <a:pt x="426" y="292"/>
                  </a:moveTo>
                  <a:cubicBezTo>
                    <a:pt x="22" y="292"/>
                    <a:pt x="22" y="292"/>
                    <a:pt x="22" y="292"/>
                  </a:cubicBezTo>
                  <a:cubicBezTo>
                    <a:pt x="16" y="292"/>
                    <a:pt x="11" y="290"/>
                    <a:pt x="7" y="286"/>
                  </a:cubicBezTo>
                  <a:cubicBezTo>
                    <a:pt x="3" y="282"/>
                    <a:pt x="0" y="276"/>
                    <a:pt x="0" y="27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448" y="271"/>
                    <a:pt x="448" y="271"/>
                    <a:pt x="448" y="271"/>
                  </a:cubicBezTo>
                  <a:cubicBezTo>
                    <a:pt x="448" y="276"/>
                    <a:pt x="446" y="282"/>
                    <a:pt x="441" y="286"/>
                  </a:cubicBezTo>
                  <a:cubicBezTo>
                    <a:pt x="437" y="290"/>
                    <a:pt x="432" y="292"/>
                    <a:pt x="426" y="292"/>
                  </a:cubicBezTo>
                  <a:close/>
                  <a:moveTo>
                    <a:pt x="16" y="16"/>
                  </a:moveTo>
                  <a:cubicBezTo>
                    <a:pt x="16" y="271"/>
                    <a:pt x="16" y="271"/>
                    <a:pt x="16" y="271"/>
                  </a:cubicBezTo>
                  <a:cubicBezTo>
                    <a:pt x="16" y="272"/>
                    <a:pt x="17" y="274"/>
                    <a:pt x="18" y="275"/>
                  </a:cubicBezTo>
                  <a:cubicBezTo>
                    <a:pt x="19" y="276"/>
                    <a:pt x="20" y="277"/>
                    <a:pt x="22" y="277"/>
                  </a:cubicBezTo>
                  <a:cubicBezTo>
                    <a:pt x="426" y="277"/>
                    <a:pt x="426" y="277"/>
                    <a:pt x="426" y="277"/>
                  </a:cubicBezTo>
                  <a:cubicBezTo>
                    <a:pt x="428" y="277"/>
                    <a:pt x="429" y="276"/>
                    <a:pt x="430" y="275"/>
                  </a:cubicBezTo>
                  <a:cubicBezTo>
                    <a:pt x="432" y="274"/>
                    <a:pt x="432" y="272"/>
                    <a:pt x="432" y="271"/>
                  </a:cubicBezTo>
                  <a:cubicBezTo>
                    <a:pt x="432" y="16"/>
                    <a:pt x="432" y="16"/>
                    <a:pt x="432" y="16"/>
                  </a:cubicBez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8" name="Freeform 466"/>
            <p:cNvSpPr>
              <a:spLocks/>
            </p:cNvSpPr>
            <p:nvPr/>
          </p:nvSpPr>
          <p:spPr bwMode="auto">
            <a:xfrm>
              <a:off x="8784228" y="4111795"/>
              <a:ext cx="112713" cy="111125"/>
            </a:xfrm>
            <a:custGeom>
              <a:avLst/>
              <a:gdLst>
                <a:gd name="T0" fmla="*/ 36 w 71"/>
                <a:gd name="T1" fmla="*/ 70 h 70"/>
                <a:gd name="T2" fmla="*/ 0 w 71"/>
                <a:gd name="T3" fmla="*/ 70 h 70"/>
                <a:gd name="T4" fmla="*/ 0 w 71"/>
                <a:gd name="T5" fmla="*/ 46 h 70"/>
                <a:gd name="T6" fmla="*/ 8 w 71"/>
                <a:gd name="T7" fmla="*/ 46 h 70"/>
                <a:gd name="T8" fmla="*/ 8 w 71"/>
                <a:gd name="T9" fmla="*/ 62 h 70"/>
                <a:gd name="T10" fmla="*/ 33 w 71"/>
                <a:gd name="T11" fmla="*/ 62 h 70"/>
                <a:gd name="T12" fmla="*/ 60 w 71"/>
                <a:gd name="T13" fmla="*/ 35 h 70"/>
                <a:gd name="T14" fmla="*/ 33 w 71"/>
                <a:gd name="T15" fmla="*/ 8 h 70"/>
                <a:gd name="T16" fmla="*/ 8 w 71"/>
                <a:gd name="T17" fmla="*/ 8 h 70"/>
                <a:gd name="T18" fmla="*/ 8 w 71"/>
                <a:gd name="T19" fmla="*/ 25 h 70"/>
                <a:gd name="T20" fmla="*/ 0 w 71"/>
                <a:gd name="T21" fmla="*/ 25 h 70"/>
                <a:gd name="T22" fmla="*/ 0 w 71"/>
                <a:gd name="T23" fmla="*/ 0 h 70"/>
                <a:gd name="T24" fmla="*/ 36 w 71"/>
                <a:gd name="T25" fmla="*/ 0 h 70"/>
                <a:gd name="T26" fmla="*/ 71 w 71"/>
                <a:gd name="T27" fmla="*/ 35 h 70"/>
                <a:gd name="T28" fmla="*/ 36 w 71"/>
                <a:gd name="T2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0">
                  <a:moveTo>
                    <a:pt x="36" y="70"/>
                  </a:moveTo>
                  <a:lnTo>
                    <a:pt x="0" y="70"/>
                  </a:lnTo>
                  <a:lnTo>
                    <a:pt x="0" y="46"/>
                  </a:lnTo>
                  <a:lnTo>
                    <a:pt x="8" y="46"/>
                  </a:lnTo>
                  <a:lnTo>
                    <a:pt x="8" y="62"/>
                  </a:lnTo>
                  <a:lnTo>
                    <a:pt x="33" y="62"/>
                  </a:lnTo>
                  <a:lnTo>
                    <a:pt x="60" y="35"/>
                  </a:lnTo>
                  <a:lnTo>
                    <a:pt x="33" y="8"/>
                  </a:lnTo>
                  <a:lnTo>
                    <a:pt x="8" y="8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36" y="0"/>
                  </a:lnTo>
                  <a:lnTo>
                    <a:pt x="71" y="35"/>
                  </a:lnTo>
                  <a:lnTo>
                    <a:pt x="36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9" name="Freeform 467"/>
            <p:cNvSpPr>
              <a:spLocks/>
            </p:cNvSpPr>
            <p:nvPr/>
          </p:nvSpPr>
          <p:spPr bwMode="auto">
            <a:xfrm>
              <a:off x="8889003" y="4161008"/>
              <a:ext cx="268288" cy="55563"/>
            </a:xfrm>
            <a:custGeom>
              <a:avLst/>
              <a:gdLst>
                <a:gd name="T0" fmla="*/ 169 w 169"/>
                <a:gd name="T1" fmla="*/ 35 h 35"/>
                <a:gd name="T2" fmla="*/ 160 w 169"/>
                <a:gd name="T3" fmla="*/ 35 h 35"/>
                <a:gd name="T4" fmla="*/ 160 w 169"/>
                <a:gd name="T5" fmla="*/ 8 h 35"/>
                <a:gd name="T6" fmla="*/ 0 w 169"/>
                <a:gd name="T7" fmla="*/ 8 h 35"/>
                <a:gd name="T8" fmla="*/ 0 w 169"/>
                <a:gd name="T9" fmla="*/ 0 h 35"/>
                <a:gd name="T10" fmla="*/ 169 w 169"/>
                <a:gd name="T11" fmla="*/ 0 h 35"/>
                <a:gd name="T12" fmla="*/ 169 w 169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" h="35">
                  <a:moveTo>
                    <a:pt x="169" y="35"/>
                  </a:moveTo>
                  <a:lnTo>
                    <a:pt x="160" y="35"/>
                  </a:lnTo>
                  <a:lnTo>
                    <a:pt x="16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69" y="0"/>
                  </a:lnTo>
                  <a:lnTo>
                    <a:pt x="169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0" name="Freeform 468"/>
            <p:cNvSpPr>
              <a:spLocks/>
            </p:cNvSpPr>
            <p:nvPr/>
          </p:nvSpPr>
          <p:spPr bwMode="auto">
            <a:xfrm>
              <a:off x="8884240" y="4162595"/>
              <a:ext cx="57150" cy="58738"/>
            </a:xfrm>
            <a:custGeom>
              <a:avLst/>
              <a:gdLst>
                <a:gd name="T0" fmla="*/ 30 w 36"/>
                <a:gd name="T1" fmla="*/ 37 h 37"/>
                <a:gd name="T2" fmla="*/ 0 w 36"/>
                <a:gd name="T3" fmla="*/ 6 h 37"/>
                <a:gd name="T4" fmla="*/ 5 w 36"/>
                <a:gd name="T5" fmla="*/ 0 h 37"/>
                <a:gd name="T6" fmla="*/ 36 w 36"/>
                <a:gd name="T7" fmla="*/ 31 h 37"/>
                <a:gd name="T8" fmla="*/ 30 w 36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7">
                  <a:moveTo>
                    <a:pt x="30" y="37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36" y="31"/>
                  </a:lnTo>
                  <a:lnTo>
                    <a:pt x="3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1" name="Freeform 469"/>
            <p:cNvSpPr>
              <a:spLocks/>
            </p:cNvSpPr>
            <p:nvPr/>
          </p:nvSpPr>
          <p:spPr bwMode="auto">
            <a:xfrm>
              <a:off x="8936628" y="4162595"/>
              <a:ext cx="58738" cy="58738"/>
            </a:xfrm>
            <a:custGeom>
              <a:avLst/>
              <a:gdLst>
                <a:gd name="T0" fmla="*/ 31 w 37"/>
                <a:gd name="T1" fmla="*/ 37 h 37"/>
                <a:gd name="T2" fmla="*/ 0 w 37"/>
                <a:gd name="T3" fmla="*/ 6 h 37"/>
                <a:gd name="T4" fmla="*/ 6 w 37"/>
                <a:gd name="T5" fmla="*/ 0 h 37"/>
                <a:gd name="T6" fmla="*/ 37 w 37"/>
                <a:gd name="T7" fmla="*/ 31 h 37"/>
                <a:gd name="T8" fmla="*/ 31 w 37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1" y="37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37" y="31"/>
                  </a:lnTo>
                  <a:lnTo>
                    <a:pt x="3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2" name="Freeform 470"/>
            <p:cNvSpPr>
              <a:spLocks/>
            </p:cNvSpPr>
            <p:nvPr/>
          </p:nvSpPr>
          <p:spPr bwMode="auto">
            <a:xfrm>
              <a:off x="8990603" y="4162595"/>
              <a:ext cx="57150" cy="58738"/>
            </a:xfrm>
            <a:custGeom>
              <a:avLst/>
              <a:gdLst>
                <a:gd name="T0" fmla="*/ 31 w 36"/>
                <a:gd name="T1" fmla="*/ 37 h 37"/>
                <a:gd name="T2" fmla="*/ 0 w 36"/>
                <a:gd name="T3" fmla="*/ 6 h 37"/>
                <a:gd name="T4" fmla="*/ 5 w 36"/>
                <a:gd name="T5" fmla="*/ 0 h 37"/>
                <a:gd name="T6" fmla="*/ 36 w 36"/>
                <a:gd name="T7" fmla="*/ 31 h 37"/>
                <a:gd name="T8" fmla="*/ 31 w 36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7">
                  <a:moveTo>
                    <a:pt x="31" y="37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36" y="31"/>
                  </a:lnTo>
                  <a:lnTo>
                    <a:pt x="3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3" name="Freeform 471"/>
            <p:cNvSpPr>
              <a:spLocks/>
            </p:cNvSpPr>
            <p:nvPr/>
          </p:nvSpPr>
          <p:spPr bwMode="auto">
            <a:xfrm>
              <a:off x="9042990" y="4162595"/>
              <a:ext cx="58738" cy="58738"/>
            </a:xfrm>
            <a:custGeom>
              <a:avLst/>
              <a:gdLst>
                <a:gd name="T0" fmla="*/ 31 w 37"/>
                <a:gd name="T1" fmla="*/ 37 h 37"/>
                <a:gd name="T2" fmla="*/ 0 w 37"/>
                <a:gd name="T3" fmla="*/ 6 h 37"/>
                <a:gd name="T4" fmla="*/ 6 w 37"/>
                <a:gd name="T5" fmla="*/ 0 h 37"/>
                <a:gd name="T6" fmla="*/ 37 w 37"/>
                <a:gd name="T7" fmla="*/ 31 h 37"/>
                <a:gd name="T8" fmla="*/ 31 w 37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1" y="37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37" y="31"/>
                  </a:lnTo>
                  <a:lnTo>
                    <a:pt x="3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4" name="Freeform 472"/>
            <p:cNvSpPr>
              <a:spLocks/>
            </p:cNvSpPr>
            <p:nvPr/>
          </p:nvSpPr>
          <p:spPr bwMode="auto">
            <a:xfrm>
              <a:off x="9096965" y="4162595"/>
              <a:ext cx="58738" cy="58738"/>
            </a:xfrm>
            <a:custGeom>
              <a:avLst/>
              <a:gdLst>
                <a:gd name="T0" fmla="*/ 31 w 37"/>
                <a:gd name="T1" fmla="*/ 37 h 37"/>
                <a:gd name="T2" fmla="*/ 0 w 37"/>
                <a:gd name="T3" fmla="*/ 6 h 37"/>
                <a:gd name="T4" fmla="*/ 6 w 37"/>
                <a:gd name="T5" fmla="*/ 0 h 37"/>
                <a:gd name="T6" fmla="*/ 37 w 37"/>
                <a:gd name="T7" fmla="*/ 31 h 37"/>
                <a:gd name="T8" fmla="*/ 31 w 37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1" y="37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37" y="31"/>
                  </a:lnTo>
                  <a:lnTo>
                    <a:pt x="3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5" name="Freeform 473"/>
            <p:cNvSpPr>
              <a:spLocks/>
            </p:cNvSpPr>
            <p:nvPr/>
          </p:nvSpPr>
          <p:spPr bwMode="auto">
            <a:xfrm>
              <a:off x="8838203" y="4064170"/>
              <a:ext cx="322263" cy="104775"/>
            </a:xfrm>
            <a:custGeom>
              <a:avLst/>
              <a:gdLst>
                <a:gd name="T0" fmla="*/ 29 w 203"/>
                <a:gd name="T1" fmla="*/ 66 h 66"/>
                <a:gd name="T2" fmla="*/ 27 w 203"/>
                <a:gd name="T3" fmla="*/ 57 h 66"/>
                <a:gd name="T4" fmla="*/ 194 w 203"/>
                <a:gd name="T5" fmla="*/ 31 h 66"/>
                <a:gd name="T6" fmla="*/ 191 w 203"/>
                <a:gd name="T7" fmla="*/ 9 h 66"/>
                <a:gd name="T8" fmla="*/ 1 w 203"/>
                <a:gd name="T9" fmla="*/ 38 h 66"/>
                <a:gd name="T10" fmla="*/ 0 w 203"/>
                <a:gd name="T11" fmla="*/ 30 h 66"/>
                <a:gd name="T12" fmla="*/ 198 w 203"/>
                <a:gd name="T13" fmla="*/ 0 h 66"/>
                <a:gd name="T14" fmla="*/ 203 w 203"/>
                <a:gd name="T15" fmla="*/ 38 h 66"/>
                <a:gd name="T16" fmla="*/ 29 w 20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66">
                  <a:moveTo>
                    <a:pt x="29" y="66"/>
                  </a:moveTo>
                  <a:lnTo>
                    <a:pt x="27" y="57"/>
                  </a:lnTo>
                  <a:lnTo>
                    <a:pt x="194" y="31"/>
                  </a:lnTo>
                  <a:lnTo>
                    <a:pt x="191" y="9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98" y="0"/>
                  </a:lnTo>
                  <a:lnTo>
                    <a:pt x="203" y="38"/>
                  </a:lnTo>
                  <a:lnTo>
                    <a:pt x="29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6" name="Freeform 474"/>
            <p:cNvSpPr>
              <a:spLocks/>
            </p:cNvSpPr>
            <p:nvPr/>
          </p:nvSpPr>
          <p:spPr bwMode="auto">
            <a:xfrm>
              <a:off x="8890590" y="4100683"/>
              <a:ext cx="50800" cy="61913"/>
            </a:xfrm>
            <a:custGeom>
              <a:avLst/>
              <a:gdLst>
                <a:gd name="T0" fmla="*/ 6 w 32"/>
                <a:gd name="T1" fmla="*/ 39 h 39"/>
                <a:gd name="T2" fmla="*/ 0 w 32"/>
                <a:gd name="T3" fmla="*/ 35 h 39"/>
                <a:gd name="T4" fmla="*/ 25 w 32"/>
                <a:gd name="T5" fmla="*/ 0 h 39"/>
                <a:gd name="T6" fmla="*/ 32 w 32"/>
                <a:gd name="T7" fmla="*/ 4 h 39"/>
                <a:gd name="T8" fmla="*/ 6 w 32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9">
                  <a:moveTo>
                    <a:pt x="6" y="39"/>
                  </a:moveTo>
                  <a:lnTo>
                    <a:pt x="0" y="35"/>
                  </a:lnTo>
                  <a:lnTo>
                    <a:pt x="25" y="0"/>
                  </a:lnTo>
                  <a:lnTo>
                    <a:pt x="32" y="4"/>
                  </a:lnTo>
                  <a:lnTo>
                    <a:pt x="6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7" name="Freeform 475"/>
            <p:cNvSpPr>
              <a:spLocks/>
            </p:cNvSpPr>
            <p:nvPr/>
          </p:nvSpPr>
          <p:spPr bwMode="auto">
            <a:xfrm>
              <a:off x="8942978" y="4091158"/>
              <a:ext cx="50800" cy="65088"/>
            </a:xfrm>
            <a:custGeom>
              <a:avLst/>
              <a:gdLst>
                <a:gd name="T0" fmla="*/ 6 w 32"/>
                <a:gd name="T1" fmla="*/ 41 h 41"/>
                <a:gd name="T2" fmla="*/ 0 w 32"/>
                <a:gd name="T3" fmla="*/ 35 h 41"/>
                <a:gd name="T4" fmla="*/ 25 w 32"/>
                <a:gd name="T5" fmla="*/ 0 h 41"/>
                <a:gd name="T6" fmla="*/ 32 w 32"/>
                <a:gd name="T7" fmla="*/ 6 h 41"/>
                <a:gd name="T8" fmla="*/ 6 w 32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1">
                  <a:moveTo>
                    <a:pt x="6" y="41"/>
                  </a:moveTo>
                  <a:lnTo>
                    <a:pt x="0" y="35"/>
                  </a:lnTo>
                  <a:lnTo>
                    <a:pt x="25" y="0"/>
                  </a:lnTo>
                  <a:lnTo>
                    <a:pt x="32" y="6"/>
                  </a:lnTo>
                  <a:lnTo>
                    <a:pt x="6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8" name="Freeform 476"/>
            <p:cNvSpPr>
              <a:spLocks/>
            </p:cNvSpPr>
            <p:nvPr/>
          </p:nvSpPr>
          <p:spPr bwMode="auto">
            <a:xfrm>
              <a:off x="8995365" y="4084808"/>
              <a:ext cx="50800" cy="61913"/>
            </a:xfrm>
            <a:custGeom>
              <a:avLst/>
              <a:gdLst>
                <a:gd name="T0" fmla="*/ 7 w 32"/>
                <a:gd name="T1" fmla="*/ 39 h 39"/>
                <a:gd name="T2" fmla="*/ 0 w 32"/>
                <a:gd name="T3" fmla="*/ 35 h 39"/>
                <a:gd name="T4" fmla="*/ 26 w 32"/>
                <a:gd name="T5" fmla="*/ 0 h 39"/>
                <a:gd name="T6" fmla="*/ 32 w 32"/>
                <a:gd name="T7" fmla="*/ 4 h 39"/>
                <a:gd name="T8" fmla="*/ 7 w 32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9">
                  <a:moveTo>
                    <a:pt x="7" y="39"/>
                  </a:moveTo>
                  <a:lnTo>
                    <a:pt x="0" y="35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7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9" name="Freeform 477"/>
            <p:cNvSpPr>
              <a:spLocks/>
            </p:cNvSpPr>
            <p:nvPr/>
          </p:nvSpPr>
          <p:spPr bwMode="auto">
            <a:xfrm>
              <a:off x="9047753" y="4075283"/>
              <a:ext cx="50800" cy="63500"/>
            </a:xfrm>
            <a:custGeom>
              <a:avLst/>
              <a:gdLst>
                <a:gd name="T0" fmla="*/ 7 w 32"/>
                <a:gd name="T1" fmla="*/ 40 h 40"/>
                <a:gd name="T2" fmla="*/ 0 w 32"/>
                <a:gd name="T3" fmla="*/ 36 h 40"/>
                <a:gd name="T4" fmla="*/ 26 w 32"/>
                <a:gd name="T5" fmla="*/ 0 h 40"/>
                <a:gd name="T6" fmla="*/ 32 w 32"/>
                <a:gd name="T7" fmla="*/ 5 h 40"/>
                <a:gd name="T8" fmla="*/ 7 w 3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0">
                  <a:moveTo>
                    <a:pt x="7" y="40"/>
                  </a:moveTo>
                  <a:lnTo>
                    <a:pt x="0" y="36"/>
                  </a:lnTo>
                  <a:lnTo>
                    <a:pt x="26" y="0"/>
                  </a:lnTo>
                  <a:lnTo>
                    <a:pt x="32" y="5"/>
                  </a:lnTo>
                  <a:lnTo>
                    <a:pt x="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90" name="Freeform 478"/>
            <p:cNvSpPr>
              <a:spLocks/>
            </p:cNvSpPr>
            <p:nvPr/>
          </p:nvSpPr>
          <p:spPr bwMode="auto">
            <a:xfrm>
              <a:off x="9100140" y="4067345"/>
              <a:ext cx="52388" cy="63500"/>
            </a:xfrm>
            <a:custGeom>
              <a:avLst/>
              <a:gdLst>
                <a:gd name="T0" fmla="*/ 7 w 33"/>
                <a:gd name="T1" fmla="*/ 40 h 40"/>
                <a:gd name="T2" fmla="*/ 0 w 33"/>
                <a:gd name="T3" fmla="*/ 35 h 40"/>
                <a:gd name="T4" fmla="*/ 26 w 33"/>
                <a:gd name="T5" fmla="*/ 0 h 40"/>
                <a:gd name="T6" fmla="*/ 33 w 33"/>
                <a:gd name="T7" fmla="*/ 5 h 40"/>
                <a:gd name="T8" fmla="*/ 7 w 33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0">
                  <a:moveTo>
                    <a:pt x="7" y="40"/>
                  </a:moveTo>
                  <a:lnTo>
                    <a:pt x="0" y="35"/>
                  </a:lnTo>
                  <a:lnTo>
                    <a:pt x="26" y="0"/>
                  </a:lnTo>
                  <a:lnTo>
                    <a:pt x="33" y="5"/>
                  </a:lnTo>
                  <a:lnTo>
                    <a:pt x="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91" name="Freeform 479"/>
            <p:cNvSpPr>
              <a:spLocks noEditPoints="1"/>
            </p:cNvSpPr>
            <p:nvPr/>
          </p:nvSpPr>
          <p:spPr bwMode="auto">
            <a:xfrm>
              <a:off x="8766765" y="4143545"/>
              <a:ext cx="47625" cy="47625"/>
            </a:xfrm>
            <a:custGeom>
              <a:avLst/>
              <a:gdLst>
                <a:gd name="T0" fmla="*/ 28 w 57"/>
                <a:gd name="T1" fmla="*/ 57 h 57"/>
                <a:gd name="T2" fmla="*/ 0 w 57"/>
                <a:gd name="T3" fmla="*/ 28 h 57"/>
                <a:gd name="T4" fmla="*/ 28 w 57"/>
                <a:gd name="T5" fmla="*/ 0 h 57"/>
                <a:gd name="T6" fmla="*/ 57 w 57"/>
                <a:gd name="T7" fmla="*/ 28 h 57"/>
                <a:gd name="T8" fmla="*/ 28 w 57"/>
                <a:gd name="T9" fmla="*/ 57 h 57"/>
                <a:gd name="T10" fmla="*/ 28 w 57"/>
                <a:gd name="T11" fmla="*/ 15 h 57"/>
                <a:gd name="T12" fmla="*/ 15 w 57"/>
                <a:gd name="T13" fmla="*/ 28 h 57"/>
                <a:gd name="T14" fmla="*/ 28 w 57"/>
                <a:gd name="T15" fmla="*/ 41 h 57"/>
                <a:gd name="T16" fmla="*/ 41 w 57"/>
                <a:gd name="T17" fmla="*/ 28 h 57"/>
                <a:gd name="T18" fmla="*/ 28 w 57"/>
                <a:gd name="T19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8" y="57"/>
                  </a:moveTo>
                  <a:cubicBezTo>
                    <a:pt x="12" y="57"/>
                    <a:pt x="0" y="44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44" y="0"/>
                    <a:pt x="57" y="13"/>
                    <a:pt x="57" y="28"/>
                  </a:cubicBezTo>
                  <a:cubicBezTo>
                    <a:pt x="57" y="44"/>
                    <a:pt x="44" y="57"/>
                    <a:pt x="28" y="57"/>
                  </a:cubicBezTo>
                  <a:close/>
                  <a:moveTo>
                    <a:pt x="28" y="15"/>
                  </a:moveTo>
                  <a:cubicBezTo>
                    <a:pt x="21" y="15"/>
                    <a:pt x="15" y="21"/>
                    <a:pt x="15" y="28"/>
                  </a:cubicBezTo>
                  <a:cubicBezTo>
                    <a:pt x="15" y="36"/>
                    <a:pt x="21" y="41"/>
                    <a:pt x="28" y="41"/>
                  </a:cubicBezTo>
                  <a:cubicBezTo>
                    <a:pt x="35" y="41"/>
                    <a:pt x="41" y="36"/>
                    <a:pt x="41" y="28"/>
                  </a:cubicBezTo>
                  <a:cubicBezTo>
                    <a:pt x="41" y="21"/>
                    <a:pt x="35" y="15"/>
                    <a:pt x="2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92" name="Rectangle 480"/>
            <p:cNvSpPr>
              <a:spLocks noChangeArrowheads="1"/>
            </p:cNvSpPr>
            <p:nvPr/>
          </p:nvSpPr>
          <p:spPr bwMode="auto">
            <a:xfrm>
              <a:off x="8808040" y="4161008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93" name="Rectangle 481"/>
            <p:cNvSpPr>
              <a:spLocks noChangeArrowheads="1"/>
            </p:cNvSpPr>
            <p:nvPr/>
          </p:nvSpPr>
          <p:spPr bwMode="auto">
            <a:xfrm>
              <a:off x="8822328" y="4402308"/>
              <a:ext cx="2968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94" name="Rectangle 482"/>
            <p:cNvSpPr>
              <a:spLocks noChangeArrowheads="1"/>
            </p:cNvSpPr>
            <p:nvPr/>
          </p:nvSpPr>
          <p:spPr bwMode="auto">
            <a:xfrm>
              <a:off x="8822328" y="4249908"/>
              <a:ext cx="2968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95" name="Rectangle 483"/>
            <p:cNvSpPr>
              <a:spLocks noChangeArrowheads="1"/>
            </p:cNvSpPr>
            <p:nvPr/>
          </p:nvSpPr>
          <p:spPr bwMode="auto">
            <a:xfrm>
              <a:off x="8822328" y="4300708"/>
              <a:ext cx="2968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96" name="Rectangle 484"/>
            <p:cNvSpPr>
              <a:spLocks noChangeArrowheads="1"/>
            </p:cNvSpPr>
            <p:nvPr/>
          </p:nvSpPr>
          <p:spPr bwMode="auto">
            <a:xfrm>
              <a:off x="9012828" y="4307058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97" name="Rectangle 485"/>
            <p:cNvSpPr>
              <a:spLocks noChangeArrowheads="1"/>
            </p:cNvSpPr>
            <p:nvPr/>
          </p:nvSpPr>
          <p:spPr bwMode="auto">
            <a:xfrm>
              <a:off x="8963615" y="4256258"/>
              <a:ext cx="12700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98" name="Rectangle 486"/>
            <p:cNvSpPr>
              <a:spLocks noChangeArrowheads="1"/>
            </p:cNvSpPr>
            <p:nvPr/>
          </p:nvSpPr>
          <p:spPr bwMode="auto">
            <a:xfrm>
              <a:off x="8914403" y="4307058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79" name="Группа 2378"/>
          <p:cNvGrpSpPr/>
          <p:nvPr/>
        </p:nvGrpSpPr>
        <p:grpSpPr>
          <a:xfrm>
            <a:off x="7948615" y="3413300"/>
            <a:ext cx="244268" cy="308420"/>
            <a:chOff x="9425578" y="4676945"/>
            <a:chExt cx="314325" cy="396876"/>
          </a:xfrm>
          <a:solidFill>
            <a:schemeClr val="accent1"/>
          </a:solidFill>
        </p:grpSpPr>
        <p:sp>
          <p:nvSpPr>
            <p:cNvPr id="2563" name="Freeform 496"/>
            <p:cNvSpPr>
              <a:spLocks noEditPoints="1"/>
            </p:cNvSpPr>
            <p:nvPr/>
          </p:nvSpPr>
          <p:spPr bwMode="auto">
            <a:xfrm>
              <a:off x="9425578" y="4676945"/>
              <a:ext cx="314325" cy="314325"/>
            </a:xfrm>
            <a:custGeom>
              <a:avLst/>
              <a:gdLst>
                <a:gd name="T0" fmla="*/ 189 w 378"/>
                <a:gd name="T1" fmla="*/ 378 h 378"/>
                <a:gd name="T2" fmla="*/ 0 w 378"/>
                <a:gd name="T3" fmla="*/ 189 h 378"/>
                <a:gd name="T4" fmla="*/ 189 w 378"/>
                <a:gd name="T5" fmla="*/ 0 h 378"/>
                <a:gd name="T6" fmla="*/ 378 w 378"/>
                <a:gd name="T7" fmla="*/ 189 h 378"/>
                <a:gd name="T8" fmla="*/ 189 w 378"/>
                <a:gd name="T9" fmla="*/ 378 h 378"/>
                <a:gd name="T10" fmla="*/ 189 w 378"/>
                <a:gd name="T11" fmla="*/ 15 h 378"/>
                <a:gd name="T12" fmla="*/ 15 w 378"/>
                <a:gd name="T13" fmla="*/ 189 h 378"/>
                <a:gd name="T14" fmla="*/ 189 w 378"/>
                <a:gd name="T15" fmla="*/ 362 h 378"/>
                <a:gd name="T16" fmla="*/ 362 w 378"/>
                <a:gd name="T17" fmla="*/ 189 h 378"/>
                <a:gd name="T18" fmla="*/ 189 w 378"/>
                <a:gd name="T19" fmla="*/ 15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8" h="378">
                  <a:moveTo>
                    <a:pt x="189" y="378"/>
                  </a:moveTo>
                  <a:cubicBezTo>
                    <a:pt x="84" y="378"/>
                    <a:pt x="0" y="293"/>
                    <a:pt x="0" y="189"/>
                  </a:cubicBezTo>
                  <a:cubicBezTo>
                    <a:pt x="0" y="84"/>
                    <a:pt x="84" y="0"/>
                    <a:pt x="189" y="0"/>
                  </a:cubicBezTo>
                  <a:cubicBezTo>
                    <a:pt x="293" y="0"/>
                    <a:pt x="378" y="84"/>
                    <a:pt x="378" y="189"/>
                  </a:cubicBezTo>
                  <a:cubicBezTo>
                    <a:pt x="378" y="293"/>
                    <a:pt x="293" y="378"/>
                    <a:pt x="189" y="378"/>
                  </a:cubicBezTo>
                  <a:close/>
                  <a:moveTo>
                    <a:pt x="189" y="15"/>
                  </a:moveTo>
                  <a:cubicBezTo>
                    <a:pt x="93" y="15"/>
                    <a:pt x="15" y="93"/>
                    <a:pt x="15" y="189"/>
                  </a:cubicBezTo>
                  <a:cubicBezTo>
                    <a:pt x="15" y="284"/>
                    <a:pt x="93" y="362"/>
                    <a:pt x="189" y="362"/>
                  </a:cubicBezTo>
                  <a:cubicBezTo>
                    <a:pt x="285" y="362"/>
                    <a:pt x="362" y="284"/>
                    <a:pt x="362" y="189"/>
                  </a:cubicBezTo>
                  <a:cubicBezTo>
                    <a:pt x="362" y="93"/>
                    <a:pt x="285" y="15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4" name="Freeform 497"/>
            <p:cNvSpPr>
              <a:spLocks/>
            </p:cNvSpPr>
            <p:nvPr/>
          </p:nvSpPr>
          <p:spPr bwMode="auto">
            <a:xfrm>
              <a:off x="9482728" y="4840458"/>
              <a:ext cx="198438" cy="93663"/>
            </a:xfrm>
            <a:custGeom>
              <a:avLst/>
              <a:gdLst>
                <a:gd name="T0" fmla="*/ 120 w 239"/>
                <a:gd name="T1" fmla="*/ 112 h 112"/>
                <a:gd name="T2" fmla="*/ 0 w 239"/>
                <a:gd name="T3" fmla="*/ 1 h 112"/>
                <a:gd name="T4" fmla="*/ 16 w 239"/>
                <a:gd name="T5" fmla="*/ 0 h 112"/>
                <a:gd name="T6" fmla="*/ 120 w 239"/>
                <a:gd name="T7" fmla="*/ 96 h 112"/>
                <a:gd name="T8" fmla="*/ 224 w 239"/>
                <a:gd name="T9" fmla="*/ 0 h 112"/>
                <a:gd name="T10" fmla="*/ 239 w 239"/>
                <a:gd name="T11" fmla="*/ 1 h 112"/>
                <a:gd name="T12" fmla="*/ 120 w 239"/>
                <a:gd name="T1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112">
                  <a:moveTo>
                    <a:pt x="120" y="112"/>
                  </a:moveTo>
                  <a:cubicBezTo>
                    <a:pt x="57" y="112"/>
                    <a:pt x="5" y="63"/>
                    <a:pt x="0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4"/>
                    <a:pt x="65" y="96"/>
                    <a:pt x="120" y="96"/>
                  </a:cubicBezTo>
                  <a:cubicBezTo>
                    <a:pt x="174" y="96"/>
                    <a:pt x="220" y="54"/>
                    <a:pt x="224" y="0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35" y="63"/>
                    <a:pt x="182" y="112"/>
                    <a:pt x="120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5" name="Freeform 498"/>
            <p:cNvSpPr>
              <a:spLocks/>
            </p:cNvSpPr>
            <p:nvPr/>
          </p:nvSpPr>
          <p:spPr bwMode="auto">
            <a:xfrm>
              <a:off x="9482728" y="4734095"/>
              <a:ext cx="198438" cy="93663"/>
            </a:xfrm>
            <a:custGeom>
              <a:avLst/>
              <a:gdLst>
                <a:gd name="T0" fmla="*/ 224 w 239"/>
                <a:gd name="T1" fmla="*/ 112 h 112"/>
                <a:gd name="T2" fmla="*/ 120 w 239"/>
                <a:gd name="T3" fmla="*/ 15 h 112"/>
                <a:gd name="T4" fmla="*/ 16 w 239"/>
                <a:gd name="T5" fmla="*/ 112 h 112"/>
                <a:gd name="T6" fmla="*/ 0 w 239"/>
                <a:gd name="T7" fmla="*/ 111 h 112"/>
                <a:gd name="T8" fmla="*/ 120 w 239"/>
                <a:gd name="T9" fmla="*/ 0 h 112"/>
                <a:gd name="T10" fmla="*/ 239 w 239"/>
                <a:gd name="T11" fmla="*/ 111 h 112"/>
                <a:gd name="T12" fmla="*/ 224 w 239"/>
                <a:gd name="T1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112">
                  <a:moveTo>
                    <a:pt x="224" y="112"/>
                  </a:moveTo>
                  <a:cubicBezTo>
                    <a:pt x="220" y="58"/>
                    <a:pt x="174" y="15"/>
                    <a:pt x="120" y="15"/>
                  </a:cubicBezTo>
                  <a:cubicBezTo>
                    <a:pt x="65" y="15"/>
                    <a:pt x="20" y="58"/>
                    <a:pt x="16" y="1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5" y="48"/>
                    <a:pt x="57" y="0"/>
                    <a:pt x="120" y="0"/>
                  </a:cubicBezTo>
                  <a:cubicBezTo>
                    <a:pt x="182" y="0"/>
                    <a:pt x="235" y="48"/>
                    <a:pt x="239" y="111"/>
                  </a:cubicBezTo>
                  <a:lnTo>
                    <a:pt x="224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6" name="Freeform 499"/>
            <p:cNvSpPr>
              <a:spLocks/>
            </p:cNvSpPr>
            <p:nvPr/>
          </p:nvSpPr>
          <p:spPr bwMode="auto">
            <a:xfrm>
              <a:off x="9473203" y="4962695"/>
              <a:ext cx="219075" cy="98425"/>
            </a:xfrm>
            <a:custGeom>
              <a:avLst/>
              <a:gdLst>
                <a:gd name="T0" fmla="*/ 138 w 138"/>
                <a:gd name="T1" fmla="*/ 62 h 62"/>
                <a:gd name="T2" fmla="*/ 0 w 138"/>
                <a:gd name="T3" fmla="*/ 62 h 62"/>
                <a:gd name="T4" fmla="*/ 16 w 138"/>
                <a:gd name="T5" fmla="*/ 0 h 62"/>
                <a:gd name="T6" fmla="*/ 24 w 138"/>
                <a:gd name="T7" fmla="*/ 2 h 62"/>
                <a:gd name="T8" fmla="*/ 11 w 138"/>
                <a:gd name="T9" fmla="*/ 53 h 62"/>
                <a:gd name="T10" fmla="*/ 127 w 138"/>
                <a:gd name="T11" fmla="*/ 53 h 62"/>
                <a:gd name="T12" fmla="*/ 113 w 138"/>
                <a:gd name="T13" fmla="*/ 2 h 62"/>
                <a:gd name="T14" fmla="*/ 121 w 138"/>
                <a:gd name="T15" fmla="*/ 0 h 62"/>
                <a:gd name="T16" fmla="*/ 138 w 138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62">
                  <a:moveTo>
                    <a:pt x="138" y="62"/>
                  </a:moveTo>
                  <a:lnTo>
                    <a:pt x="0" y="62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11" y="53"/>
                  </a:lnTo>
                  <a:lnTo>
                    <a:pt x="127" y="53"/>
                  </a:lnTo>
                  <a:lnTo>
                    <a:pt x="113" y="2"/>
                  </a:lnTo>
                  <a:lnTo>
                    <a:pt x="121" y="0"/>
                  </a:lnTo>
                  <a:lnTo>
                    <a:pt x="138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7" name="Freeform 500"/>
            <p:cNvSpPr>
              <a:spLocks/>
            </p:cNvSpPr>
            <p:nvPr/>
          </p:nvSpPr>
          <p:spPr bwMode="auto">
            <a:xfrm>
              <a:off x="9460503" y="5046833"/>
              <a:ext cx="242888" cy="26988"/>
            </a:xfrm>
            <a:custGeom>
              <a:avLst/>
              <a:gdLst>
                <a:gd name="T0" fmla="*/ 292 w 292"/>
                <a:gd name="T1" fmla="*/ 32 h 32"/>
                <a:gd name="T2" fmla="*/ 276 w 292"/>
                <a:gd name="T3" fmla="*/ 32 h 32"/>
                <a:gd name="T4" fmla="*/ 276 w 292"/>
                <a:gd name="T5" fmla="*/ 17 h 32"/>
                <a:gd name="T6" fmla="*/ 276 w 292"/>
                <a:gd name="T7" fmla="*/ 16 h 32"/>
                <a:gd name="T8" fmla="*/ 275 w 292"/>
                <a:gd name="T9" fmla="*/ 16 h 32"/>
                <a:gd name="T10" fmla="*/ 16 w 292"/>
                <a:gd name="T11" fmla="*/ 16 h 32"/>
                <a:gd name="T12" fmla="*/ 16 w 292"/>
                <a:gd name="T13" fmla="*/ 16 h 32"/>
                <a:gd name="T14" fmla="*/ 15 w 292"/>
                <a:gd name="T15" fmla="*/ 17 h 32"/>
                <a:gd name="T16" fmla="*/ 15 w 292"/>
                <a:gd name="T17" fmla="*/ 32 h 32"/>
                <a:gd name="T18" fmla="*/ 0 w 292"/>
                <a:gd name="T19" fmla="*/ 32 h 32"/>
                <a:gd name="T20" fmla="*/ 0 w 292"/>
                <a:gd name="T21" fmla="*/ 17 h 32"/>
                <a:gd name="T22" fmla="*/ 5 w 292"/>
                <a:gd name="T23" fmla="*/ 5 h 32"/>
                <a:gd name="T24" fmla="*/ 16 w 292"/>
                <a:gd name="T25" fmla="*/ 0 h 32"/>
                <a:gd name="T26" fmla="*/ 275 w 292"/>
                <a:gd name="T27" fmla="*/ 0 h 32"/>
                <a:gd name="T28" fmla="*/ 287 w 292"/>
                <a:gd name="T29" fmla="*/ 5 h 32"/>
                <a:gd name="T30" fmla="*/ 292 w 292"/>
                <a:gd name="T31" fmla="*/ 17 h 32"/>
                <a:gd name="T32" fmla="*/ 292 w 292"/>
                <a:gd name="T3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2" h="32">
                  <a:moveTo>
                    <a:pt x="292" y="32"/>
                  </a:moveTo>
                  <a:cubicBezTo>
                    <a:pt x="276" y="32"/>
                    <a:pt x="276" y="32"/>
                    <a:pt x="276" y="32"/>
                  </a:cubicBezTo>
                  <a:cubicBezTo>
                    <a:pt x="276" y="17"/>
                    <a:pt x="276" y="17"/>
                    <a:pt x="276" y="17"/>
                  </a:cubicBezTo>
                  <a:cubicBezTo>
                    <a:pt x="276" y="17"/>
                    <a:pt x="276" y="16"/>
                    <a:pt x="276" y="16"/>
                  </a:cubicBezTo>
                  <a:cubicBezTo>
                    <a:pt x="276" y="16"/>
                    <a:pt x="276" y="16"/>
                    <a:pt x="27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7"/>
                    <a:pt x="15" y="17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2" y="0"/>
                    <a:pt x="16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80" y="0"/>
                    <a:pt x="284" y="2"/>
                    <a:pt x="287" y="5"/>
                  </a:cubicBezTo>
                  <a:cubicBezTo>
                    <a:pt x="290" y="8"/>
                    <a:pt x="292" y="12"/>
                    <a:pt x="292" y="17"/>
                  </a:cubicBezTo>
                  <a:lnTo>
                    <a:pt x="29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8" name="Rectangle 501"/>
            <p:cNvSpPr>
              <a:spLocks noChangeArrowheads="1"/>
            </p:cNvSpPr>
            <p:nvPr/>
          </p:nvSpPr>
          <p:spPr bwMode="auto">
            <a:xfrm>
              <a:off x="9603378" y="50134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9" name="Rectangle 502"/>
            <p:cNvSpPr>
              <a:spLocks noChangeArrowheads="1"/>
            </p:cNvSpPr>
            <p:nvPr/>
          </p:nvSpPr>
          <p:spPr bwMode="auto">
            <a:xfrm>
              <a:off x="9574803" y="50134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0" name="Rectangle 503"/>
            <p:cNvSpPr>
              <a:spLocks noChangeArrowheads="1"/>
            </p:cNvSpPr>
            <p:nvPr/>
          </p:nvSpPr>
          <p:spPr bwMode="auto">
            <a:xfrm>
              <a:off x="9546228" y="50134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1" name="Rectangle 504"/>
            <p:cNvSpPr>
              <a:spLocks noChangeArrowheads="1"/>
            </p:cNvSpPr>
            <p:nvPr/>
          </p:nvSpPr>
          <p:spPr bwMode="auto">
            <a:xfrm>
              <a:off x="9574803" y="470552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2" name="Rectangle 505"/>
            <p:cNvSpPr>
              <a:spLocks noChangeArrowheads="1"/>
            </p:cNvSpPr>
            <p:nvPr/>
          </p:nvSpPr>
          <p:spPr bwMode="auto">
            <a:xfrm>
              <a:off x="9452565" y="482617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3" name="Rectangle 506"/>
            <p:cNvSpPr>
              <a:spLocks noChangeArrowheads="1"/>
            </p:cNvSpPr>
            <p:nvPr/>
          </p:nvSpPr>
          <p:spPr bwMode="auto">
            <a:xfrm>
              <a:off x="9574803" y="49499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4" name="Rectangle 507"/>
            <p:cNvSpPr>
              <a:spLocks noChangeArrowheads="1"/>
            </p:cNvSpPr>
            <p:nvPr/>
          </p:nvSpPr>
          <p:spPr bwMode="auto">
            <a:xfrm>
              <a:off x="9698628" y="482617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5" name="Freeform 508"/>
            <p:cNvSpPr>
              <a:spLocks noEditPoints="1"/>
            </p:cNvSpPr>
            <p:nvPr/>
          </p:nvSpPr>
          <p:spPr bwMode="auto">
            <a:xfrm>
              <a:off x="9554165" y="4805533"/>
              <a:ext cx="55563" cy="57150"/>
            </a:xfrm>
            <a:custGeom>
              <a:avLst/>
              <a:gdLst>
                <a:gd name="T0" fmla="*/ 34 w 67"/>
                <a:gd name="T1" fmla="*/ 67 h 67"/>
                <a:gd name="T2" fmla="*/ 0 w 67"/>
                <a:gd name="T3" fmla="*/ 34 h 67"/>
                <a:gd name="T4" fmla="*/ 34 w 67"/>
                <a:gd name="T5" fmla="*/ 0 h 67"/>
                <a:gd name="T6" fmla="*/ 67 w 67"/>
                <a:gd name="T7" fmla="*/ 34 h 67"/>
                <a:gd name="T8" fmla="*/ 34 w 67"/>
                <a:gd name="T9" fmla="*/ 67 h 67"/>
                <a:gd name="T10" fmla="*/ 34 w 67"/>
                <a:gd name="T11" fmla="*/ 16 h 67"/>
                <a:gd name="T12" fmla="*/ 16 w 67"/>
                <a:gd name="T13" fmla="*/ 34 h 67"/>
                <a:gd name="T14" fmla="*/ 34 w 67"/>
                <a:gd name="T15" fmla="*/ 52 h 67"/>
                <a:gd name="T16" fmla="*/ 52 w 67"/>
                <a:gd name="T17" fmla="*/ 34 h 67"/>
                <a:gd name="T18" fmla="*/ 34 w 67"/>
                <a:gd name="T19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34" y="67"/>
                  </a:moveTo>
                  <a:cubicBezTo>
                    <a:pt x="15" y="67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2" y="0"/>
                    <a:pt x="67" y="15"/>
                    <a:pt x="67" y="34"/>
                  </a:cubicBezTo>
                  <a:cubicBezTo>
                    <a:pt x="67" y="52"/>
                    <a:pt x="52" y="67"/>
                    <a:pt x="34" y="67"/>
                  </a:cubicBezTo>
                  <a:close/>
                  <a:moveTo>
                    <a:pt x="34" y="16"/>
                  </a:moveTo>
                  <a:cubicBezTo>
                    <a:pt x="24" y="16"/>
                    <a:pt x="16" y="24"/>
                    <a:pt x="16" y="34"/>
                  </a:cubicBezTo>
                  <a:cubicBezTo>
                    <a:pt x="16" y="44"/>
                    <a:pt x="24" y="52"/>
                    <a:pt x="34" y="52"/>
                  </a:cubicBezTo>
                  <a:cubicBezTo>
                    <a:pt x="44" y="52"/>
                    <a:pt x="52" y="44"/>
                    <a:pt x="52" y="34"/>
                  </a:cubicBezTo>
                  <a:cubicBezTo>
                    <a:pt x="52" y="24"/>
                    <a:pt x="44" y="16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6" name="Freeform 509"/>
            <p:cNvSpPr>
              <a:spLocks noEditPoints="1"/>
            </p:cNvSpPr>
            <p:nvPr/>
          </p:nvSpPr>
          <p:spPr bwMode="auto">
            <a:xfrm>
              <a:off x="9508128" y="4759495"/>
              <a:ext cx="149225" cy="149225"/>
            </a:xfrm>
            <a:custGeom>
              <a:avLst/>
              <a:gdLst>
                <a:gd name="T0" fmla="*/ 89 w 178"/>
                <a:gd name="T1" fmla="*/ 178 h 178"/>
                <a:gd name="T2" fmla="*/ 0 w 178"/>
                <a:gd name="T3" fmla="*/ 89 h 178"/>
                <a:gd name="T4" fmla="*/ 89 w 178"/>
                <a:gd name="T5" fmla="*/ 0 h 178"/>
                <a:gd name="T6" fmla="*/ 178 w 178"/>
                <a:gd name="T7" fmla="*/ 89 h 178"/>
                <a:gd name="T8" fmla="*/ 89 w 178"/>
                <a:gd name="T9" fmla="*/ 178 h 178"/>
                <a:gd name="T10" fmla="*/ 89 w 178"/>
                <a:gd name="T11" fmla="*/ 15 h 178"/>
                <a:gd name="T12" fmla="*/ 15 w 178"/>
                <a:gd name="T13" fmla="*/ 89 h 178"/>
                <a:gd name="T14" fmla="*/ 89 w 178"/>
                <a:gd name="T15" fmla="*/ 162 h 178"/>
                <a:gd name="T16" fmla="*/ 162 w 178"/>
                <a:gd name="T17" fmla="*/ 89 h 178"/>
                <a:gd name="T18" fmla="*/ 89 w 178"/>
                <a:gd name="T19" fmla="*/ 1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78">
                  <a:moveTo>
                    <a:pt x="89" y="178"/>
                  </a:moveTo>
                  <a:cubicBezTo>
                    <a:pt x="40" y="178"/>
                    <a:pt x="0" y="138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138" y="0"/>
                    <a:pt x="178" y="40"/>
                    <a:pt x="178" y="89"/>
                  </a:cubicBezTo>
                  <a:cubicBezTo>
                    <a:pt x="178" y="138"/>
                    <a:pt x="138" y="178"/>
                    <a:pt x="89" y="178"/>
                  </a:cubicBezTo>
                  <a:close/>
                  <a:moveTo>
                    <a:pt x="89" y="15"/>
                  </a:moveTo>
                  <a:cubicBezTo>
                    <a:pt x="48" y="15"/>
                    <a:pt x="15" y="48"/>
                    <a:pt x="15" y="89"/>
                  </a:cubicBezTo>
                  <a:cubicBezTo>
                    <a:pt x="15" y="129"/>
                    <a:pt x="48" y="162"/>
                    <a:pt x="89" y="162"/>
                  </a:cubicBezTo>
                  <a:cubicBezTo>
                    <a:pt x="129" y="162"/>
                    <a:pt x="162" y="129"/>
                    <a:pt x="162" y="89"/>
                  </a:cubicBezTo>
                  <a:cubicBezTo>
                    <a:pt x="162" y="48"/>
                    <a:pt x="129" y="15"/>
                    <a:pt x="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80" name="Группа 2379"/>
          <p:cNvGrpSpPr/>
          <p:nvPr/>
        </p:nvGrpSpPr>
        <p:grpSpPr>
          <a:xfrm>
            <a:off x="6483007" y="3435506"/>
            <a:ext cx="289915" cy="273876"/>
            <a:chOff x="7539628" y="4705520"/>
            <a:chExt cx="373063" cy="352425"/>
          </a:xfrm>
          <a:solidFill>
            <a:schemeClr val="accent1"/>
          </a:solidFill>
        </p:grpSpPr>
        <p:sp>
          <p:nvSpPr>
            <p:cNvPr id="2501" name="Rectangle 515"/>
            <p:cNvSpPr>
              <a:spLocks noChangeArrowheads="1"/>
            </p:cNvSpPr>
            <p:nvPr/>
          </p:nvSpPr>
          <p:spPr bwMode="auto">
            <a:xfrm>
              <a:off x="7847603" y="4821408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2" name="Rectangle 516"/>
            <p:cNvSpPr>
              <a:spLocks noChangeArrowheads="1"/>
            </p:cNvSpPr>
            <p:nvPr/>
          </p:nvSpPr>
          <p:spPr bwMode="auto">
            <a:xfrm>
              <a:off x="7819028" y="4821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3" name="Rectangle 517"/>
            <p:cNvSpPr>
              <a:spLocks noChangeArrowheads="1"/>
            </p:cNvSpPr>
            <p:nvPr/>
          </p:nvSpPr>
          <p:spPr bwMode="auto">
            <a:xfrm>
              <a:off x="7790453" y="4821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4" name="Rectangle 518"/>
            <p:cNvSpPr>
              <a:spLocks noChangeArrowheads="1"/>
            </p:cNvSpPr>
            <p:nvPr/>
          </p:nvSpPr>
          <p:spPr bwMode="auto">
            <a:xfrm>
              <a:off x="7761878" y="4821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5" name="Rectangle 519"/>
            <p:cNvSpPr>
              <a:spLocks noChangeArrowheads="1"/>
            </p:cNvSpPr>
            <p:nvPr/>
          </p:nvSpPr>
          <p:spPr bwMode="auto">
            <a:xfrm>
              <a:off x="7733303" y="4821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6" name="Rectangle 520"/>
            <p:cNvSpPr>
              <a:spLocks noChangeArrowheads="1"/>
            </p:cNvSpPr>
            <p:nvPr/>
          </p:nvSpPr>
          <p:spPr bwMode="auto">
            <a:xfrm>
              <a:off x="7704728" y="4821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7" name="Rectangle 521"/>
            <p:cNvSpPr>
              <a:spLocks noChangeArrowheads="1"/>
            </p:cNvSpPr>
            <p:nvPr/>
          </p:nvSpPr>
          <p:spPr bwMode="auto">
            <a:xfrm>
              <a:off x="7676153" y="4821408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8" name="Rectangle 522"/>
            <p:cNvSpPr>
              <a:spLocks noChangeArrowheads="1"/>
            </p:cNvSpPr>
            <p:nvPr/>
          </p:nvSpPr>
          <p:spPr bwMode="auto">
            <a:xfrm>
              <a:off x="7647578" y="4821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9" name="Rectangle 523"/>
            <p:cNvSpPr>
              <a:spLocks noChangeArrowheads="1"/>
            </p:cNvSpPr>
            <p:nvPr/>
          </p:nvSpPr>
          <p:spPr bwMode="auto">
            <a:xfrm>
              <a:off x="7617415" y="4821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0" name="Rectangle 524"/>
            <p:cNvSpPr>
              <a:spLocks noChangeArrowheads="1"/>
            </p:cNvSpPr>
            <p:nvPr/>
          </p:nvSpPr>
          <p:spPr bwMode="auto">
            <a:xfrm>
              <a:off x="7588840" y="4821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1" name="Rectangle 525"/>
            <p:cNvSpPr>
              <a:spLocks noChangeArrowheads="1"/>
            </p:cNvSpPr>
            <p:nvPr/>
          </p:nvSpPr>
          <p:spPr bwMode="auto">
            <a:xfrm>
              <a:off x="7863478" y="4849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2" name="Rectangle 526"/>
            <p:cNvSpPr>
              <a:spLocks noChangeArrowheads="1"/>
            </p:cNvSpPr>
            <p:nvPr/>
          </p:nvSpPr>
          <p:spPr bwMode="auto">
            <a:xfrm>
              <a:off x="7833315" y="4849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3" name="Rectangle 527"/>
            <p:cNvSpPr>
              <a:spLocks noChangeArrowheads="1"/>
            </p:cNvSpPr>
            <p:nvPr/>
          </p:nvSpPr>
          <p:spPr bwMode="auto">
            <a:xfrm>
              <a:off x="7804740" y="4849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4" name="Rectangle 528"/>
            <p:cNvSpPr>
              <a:spLocks noChangeArrowheads="1"/>
            </p:cNvSpPr>
            <p:nvPr/>
          </p:nvSpPr>
          <p:spPr bwMode="auto">
            <a:xfrm>
              <a:off x="7776165" y="4849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5" name="Rectangle 529"/>
            <p:cNvSpPr>
              <a:spLocks noChangeArrowheads="1"/>
            </p:cNvSpPr>
            <p:nvPr/>
          </p:nvSpPr>
          <p:spPr bwMode="auto">
            <a:xfrm>
              <a:off x="7747590" y="4849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6" name="Rectangle 530"/>
            <p:cNvSpPr>
              <a:spLocks noChangeArrowheads="1"/>
            </p:cNvSpPr>
            <p:nvPr/>
          </p:nvSpPr>
          <p:spPr bwMode="auto">
            <a:xfrm>
              <a:off x="7719015" y="4849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7" name="Rectangle 531"/>
            <p:cNvSpPr>
              <a:spLocks noChangeArrowheads="1"/>
            </p:cNvSpPr>
            <p:nvPr/>
          </p:nvSpPr>
          <p:spPr bwMode="auto">
            <a:xfrm>
              <a:off x="7688853" y="484998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8" name="Rectangle 532"/>
            <p:cNvSpPr>
              <a:spLocks noChangeArrowheads="1"/>
            </p:cNvSpPr>
            <p:nvPr/>
          </p:nvSpPr>
          <p:spPr bwMode="auto">
            <a:xfrm>
              <a:off x="7661865" y="4849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9" name="Rectangle 533"/>
            <p:cNvSpPr>
              <a:spLocks noChangeArrowheads="1"/>
            </p:cNvSpPr>
            <p:nvPr/>
          </p:nvSpPr>
          <p:spPr bwMode="auto">
            <a:xfrm>
              <a:off x="7631703" y="484998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0" name="Rectangle 534"/>
            <p:cNvSpPr>
              <a:spLocks noChangeArrowheads="1"/>
            </p:cNvSpPr>
            <p:nvPr/>
          </p:nvSpPr>
          <p:spPr bwMode="auto">
            <a:xfrm>
              <a:off x="7603128" y="4849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1" name="Rectangle 535"/>
            <p:cNvSpPr>
              <a:spLocks noChangeArrowheads="1"/>
            </p:cNvSpPr>
            <p:nvPr/>
          </p:nvSpPr>
          <p:spPr bwMode="auto">
            <a:xfrm>
              <a:off x="7574553" y="4849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2" name="Rectangle 536"/>
            <p:cNvSpPr>
              <a:spLocks noChangeArrowheads="1"/>
            </p:cNvSpPr>
            <p:nvPr/>
          </p:nvSpPr>
          <p:spPr bwMode="auto">
            <a:xfrm>
              <a:off x="7847603" y="4880145"/>
              <a:ext cx="15875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3" name="Rectangle 537"/>
            <p:cNvSpPr>
              <a:spLocks noChangeArrowheads="1"/>
            </p:cNvSpPr>
            <p:nvPr/>
          </p:nvSpPr>
          <p:spPr bwMode="auto">
            <a:xfrm>
              <a:off x="7819028" y="4880145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4" name="Rectangle 538"/>
            <p:cNvSpPr>
              <a:spLocks noChangeArrowheads="1"/>
            </p:cNvSpPr>
            <p:nvPr/>
          </p:nvSpPr>
          <p:spPr bwMode="auto">
            <a:xfrm>
              <a:off x="7790453" y="4880145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5" name="Rectangle 539"/>
            <p:cNvSpPr>
              <a:spLocks noChangeArrowheads="1"/>
            </p:cNvSpPr>
            <p:nvPr/>
          </p:nvSpPr>
          <p:spPr bwMode="auto">
            <a:xfrm>
              <a:off x="7761878" y="4880145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6" name="Rectangle 540"/>
            <p:cNvSpPr>
              <a:spLocks noChangeArrowheads="1"/>
            </p:cNvSpPr>
            <p:nvPr/>
          </p:nvSpPr>
          <p:spPr bwMode="auto">
            <a:xfrm>
              <a:off x="7733303" y="4880145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7" name="Rectangle 541"/>
            <p:cNvSpPr>
              <a:spLocks noChangeArrowheads="1"/>
            </p:cNvSpPr>
            <p:nvPr/>
          </p:nvSpPr>
          <p:spPr bwMode="auto">
            <a:xfrm>
              <a:off x="7704728" y="4880145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8" name="Rectangle 542"/>
            <p:cNvSpPr>
              <a:spLocks noChangeArrowheads="1"/>
            </p:cNvSpPr>
            <p:nvPr/>
          </p:nvSpPr>
          <p:spPr bwMode="auto">
            <a:xfrm>
              <a:off x="7676153" y="4880145"/>
              <a:ext cx="127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9" name="Rectangle 543"/>
            <p:cNvSpPr>
              <a:spLocks noChangeArrowheads="1"/>
            </p:cNvSpPr>
            <p:nvPr/>
          </p:nvSpPr>
          <p:spPr bwMode="auto">
            <a:xfrm>
              <a:off x="7647578" y="4880145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0" name="Rectangle 544"/>
            <p:cNvSpPr>
              <a:spLocks noChangeArrowheads="1"/>
            </p:cNvSpPr>
            <p:nvPr/>
          </p:nvSpPr>
          <p:spPr bwMode="auto">
            <a:xfrm>
              <a:off x="7617415" y="4880145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1" name="Rectangle 545"/>
            <p:cNvSpPr>
              <a:spLocks noChangeArrowheads="1"/>
            </p:cNvSpPr>
            <p:nvPr/>
          </p:nvSpPr>
          <p:spPr bwMode="auto">
            <a:xfrm>
              <a:off x="7588840" y="4880145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2" name="Rectangle 546"/>
            <p:cNvSpPr>
              <a:spLocks noChangeArrowheads="1"/>
            </p:cNvSpPr>
            <p:nvPr/>
          </p:nvSpPr>
          <p:spPr bwMode="auto">
            <a:xfrm>
              <a:off x="7863478" y="4907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3" name="Rectangle 547"/>
            <p:cNvSpPr>
              <a:spLocks noChangeArrowheads="1"/>
            </p:cNvSpPr>
            <p:nvPr/>
          </p:nvSpPr>
          <p:spPr bwMode="auto">
            <a:xfrm>
              <a:off x="7833315" y="4907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4" name="Rectangle 548"/>
            <p:cNvSpPr>
              <a:spLocks noChangeArrowheads="1"/>
            </p:cNvSpPr>
            <p:nvPr/>
          </p:nvSpPr>
          <p:spPr bwMode="auto">
            <a:xfrm>
              <a:off x="7804740" y="4907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5" name="Rectangle 549"/>
            <p:cNvSpPr>
              <a:spLocks noChangeArrowheads="1"/>
            </p:cNvSpPr>
            <p:nvPr/>
          </p:nvSpPr>
          <p:spPr bwMode="auto">
            <a:xfrm>
              <a:off x="7776165" y="4907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6" name="Rectangle 550"/>
            <p:cNvSpPr>
              <a:spLocks noChangeArrowheads="1"/>
            </p:cNvSpPr>
            <p:nvPr/>
          </p:nvSpPr>
          <p:spPr bwMode="auto">
            <a:xfrm>
              <a:off x="7747590" y="4907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7" name="Rectangle 551"/>
            <p:cNvSpPr>
              <a:spLocks noChangeArrowheads="1"/>
            </p:cNvSpPr>
            <p:nvPr/>
          </p:nvSpPr>
          <p:spPr bwMode="auto">
            <a:xfrm>
              <a:off x="7719015" y="4907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8" name="Rectangle 552"/>
            <p:cNvSpPr>
              <a:spLocks noChangeArrowheads="1"/>
            </p:cNvSpPr>
            <p:nvPr/>
          </p:nvSpPr>
          <p:spPr bwMode="auto">
            <a:xfrm>
              <a:off x="7688853" y="490713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9" name="Rectangle 553"/>
            <p:cNvSpPr>
              <a:spLocks noChangeArrowheads="1"/>
            </p:cNvSpPr>
            <p:nvPr/>
          </p:nvSpPr>
          <p:spPr bwMode="auto">
            <a:xfrm>
              <a:off x="7661865" y="4907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0" name="Rectangle 554"/>
            <p:cNvSpPr>
              <a:spLocks noChangeArrowheads="1"/>
            </p:cNvSpPr>
            <p:nvPr/>
          </p:nvSpPr>
          <p:spPr bwMode="auto">
            <a:xfrm>
              <a:off x="7631703" y="490713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1" name="Rectangle 555"/>
            <p:cNvSpPr>
              <a:spLocks noChangeArrowheads="1"/>
            </p:cNvSpPr>
            <p:nvPr/>
          </p:nvSpPr>
          <p:spPr bwMode="auto">
            <a:xfrm>
              <a:off x="7603128" y="4907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2" name="Rectangle 556"/>
            <p:cNvSpPr>
              <a:spLocks noChangeArrowheads="1"/>
            </p:cNvSpPr>
            <p:nvPr/>
          </p:nvSpPr>
          <p:spPr bwMode="auto">
            <a:xfrm>
              <a:off x="7574553" y="4907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3" name="Rectangle 557"/>
            <p:cNvSpPr>
              <a:spLocks noChangeArrowheads="1"/>
            </p:cNvSpPr>
            <p:nvPr/>
          </p:nvSpPr>
          <p:spPr bwMode="auto">
            <a:xfrm>
              <a:off x="7847603" y="4937295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4" name="Rectangle 558"/>
            <p:cNvSpPr>
              <a:spLocks noChangeArrowheads="1"/>
            </p:cNvSpPr>
            <p:nvPr/>
          </p:nvSpPr>
          <p:spPr bwMode="auto">
            <a:xfrm>
              <a:off x="7819028" y="49372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5" name="Rectangle 559"/>
            <p:cNvSpPr>
              <a:spLocks noChangeArrowheads="1"/>
            </p:cNvSpPr>
            <p:nvPr/>
          </p:nvSpPr>
          <p:spPr bwMode="auto">
            <a:xfrm>
              <a:off x="7790453" y="49372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6" name="Rectangle 560"/>
            <p:cNvSpPr>
              <a:spLocks noChangeArrowheads="1"/>
            </p:cNvSpPr>
            <p:nvPr/>
          </p:nvSpPr>
          <p:spPr bwMode="auto">
            <a:xfrm>
              <a:off x="7761878" y="49372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7" name="Rectangle 561"/>
            <p:cNvSpPr>
              <a:spLocks noChangeArrowheads="1"/>
            </p:cNvSpPr>
            <p:nvPr/>
          </p:nvSpPr>
          <p:spPr bwMode="auto">
            <a:xfrm>
              <a:off x="7733303" y="49372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8" name="Rectangle 562"/>
            <p:cNvSpPr>
              <a:spLocks noChangeArrowheads="1"/>
            </p:cNvSpPr>
            <p:nvPr/>
          </p:nvSpPr>
          <p:spPr bwMode="auto">
            <a:xfrm>
              <a:off x="7704728" y="49372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9" name="Rectangle 563"/>
            <p:cNvSpPr>
              <a:spLocks noChangeArrowheads="1"/>
            </p:cNvSpPr>
            <p:nvPr/>
          </p:nvSpPr>
          <p:spPr bwMode="auto">
            <a:xfrm>
              <a:off x="7676153" y="4937295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0" name="Rectangle 564"/>
            <p:cNvSpPr>
              <a:spLocks noChangeArrowheads="1"/>
            </p:cNvSpPr>
            <p:nvPr/>
          </p:nvSpPr>
          <p:spPr bwMode="auto">
            <a:xfrm>
              <a:off x="7647578" y="49372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1" name="Rectangle 565"/>
            <p:cNvSpPr>
              <a:spLocks noChangeArrowheads="1"/>
            </p:cNvSpPr>
            <p:nvPr/>
          </p:nvSpPr>
          <p:spPr bwMode="auto">
            <a:xfrm>
              <a:off x="7617415" y="49372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2" name="Rectangle 566"/>
            <p:cNvSpPr>
              <a:spLocks noChangeArrowheads="1"/>
            </p:cNvSpPr>
            <p:nvPr/>
          </p:nvSpPr>
          <p:spPr bwMode="auto">
            <a:xfrm>
              <a:off x="7588840" y="493729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3" name="Freeform 567"/>
            <p:cNvSpPr>
              <a:spLocks noEditPoints="1"/>
            </p:cNvSpPr>
            <p:nvPr/>
          </p:nvSpPr>
          <p:spPr bwMode="auto">
            <a:xfrm>
              <a:off x="7576140" y="4965870"/>
              <a:ext cx="55563" cy="55563"/>
            </a:xfrm>
            <a:custGeom>
              <a:avLst/>
              <a:gdLst>
                <a:gd name="T0" fmla="*/ 34 w 67"/>
                <a:gd name="T1" fmla="*/ 68 h 68"/>
                <a:gd name="T2" fmla="*/ 0 w 67"/>
                <a:gd name="T3" fmla="*/ 34 h 68"/>
                <a:gd name="T4" fmla="*/ 34 w 67"/>
                <a:gd name="T5" fmla="*/ 0 h 68"/>
                <a:gd name="T6" fmla="*/ 67 w 67"/>
                <a:gd name="T7" fmla="*/ 34 h 68"/>
                <a:gd name="T8" fmla="*/ 34 w 67"/>
                <a:gd name="T9" fmla="*/ 68 h 68"/>
                <a:gd name="T10" fmla="*/ 34 w 67"/>
                <a:gd name="T11" fmla="*/ 16 h 68"/>
                <a:gd name="T12" fmla="*/ 16 w 67"/>
                <a:gd name="T13" fmla="*/ 34 h 68"/>
                <a:gd name="T14" fmla="*/ 34 w 67"/>
                <a:gd name="T15" fmla="*/ 52 h 68"/>
                <a:gd name="T16" fmla="*/ 52 w 67"/>
                <a:gd name="T17" fmla="*/ 34 h 68"/>
                <a:gd name="T18" fmla="*/ 34 w 67"/>
                <a:gd name="T19" fmla="*/ 1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2" y="0"/>
                    <a:pt x="67" y="15"/>
                    <a:pt x="67" y="34"/>
                  </a:cubicBezTo>
                  <a:cubicBezTo>
                    <a:pt x="67" y="53"/>
                    <a:pt x="52" y="68"/>
                    <a:pt x="34" y="68"/>
                  </a:cubicBezTo>
                  <a:close/>
                  <a:moveTo>
                    <a:pt x="34" y="16"/>
                  </a:moveTo>
                  <a:cubicBezTo>
                    <a:pt x="24" y="16"/>
                    <a:pt x="16" y="24"/>
                    <a:pt x="16" y="34"/>
                  </a:cubicBezTo>
                  <a:cubicBezTo>
                    <a:pt x="16" y="44"/>
                    <a:pt x="24" y="52"/>
                    <a:pt x="34" y="52"/>
                  </a:cubicBezTo>
                  <a:cubicBezTo>
                    <a:pt x="44" y="52"/>
                    <a:pt x="52" y="44"/>
                    <a:pt x="52" y="34"/>
                  </a:cubicBezTo>
                  <a:cubicBezTo>
                    <a:pt x="52" y="24"/>
                    <a:pt x="44" y="16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4" name="Freeform 568"/>
            <p:cNvSpPr>
              <a:spLocks noEditPoints="1"/>
            </p:cNvSpPr>
            <p:nvPr/>
          </p:nvSpPr>
          <p:spPr bwMode="auto">
            <a:xfrm>
              <a:off x="7820615" y="4965870"/>
              <a:ext cx="55563" cy="55563"/>
            </a:xfrm>
            <a:custGeom>
              <a:avLst/>
              <a:gdLst>
                <a:gd name="T0" fmla="*/ 33 w 67"/>
                <a:gd name="T1" fmla="*/ 68 h 68"/>
                <a:gd name="T2" fmla="*/ 0 w 67"/>
                <a:gd name="T3" fmla="*/ 34 h 68"/>
                <a:gd name="T4" fmla="*/ 33 w 67"/>
                <a:gd name="T5" fmla="*/ 0 h 68"/>
                <a:gd name="T6" fmla="*/ 67 w 67"/>
                <a:gd name="T7" fmla="*/ 34 h 68"/>
                <a:gd name="T8" fmla="*/ 33 w 67"/>
                <a:gd name="T9" fmla="*/ 68 h 68"/>
                <a:gd name="T10" fmla="*/ 33 w 67"/>
                <a:gd name="T11" fmla="*/ 16 h 68"/>
                <a:gd name="T12" fmla="*/ 15 w 67"/>
                <a:gd name="T13" fmla="*/ 34 h 68"/>
                <a:gd name="T14" fmla="*/ 33 w 67"/>
                <a:gd name="T15" fmla="*/ 52 h 68"/>
                <a:gd name="T16" fmla="*/ 51 w 67"/>
                <a:gd name="T17" fmla="*/ 34 h 68"/>
                <a:gd name="T18" fmla="*/ 33 w 67"/>
                <a:gd name="T19" fmla="*/ 1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8">
                  <a:moveTo>
                    <a:pt x="33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3" y="0"/>
                  </a:cubicBezTo>
                  <a:cubicBezTo>
                    <a:pt x="52" y="0"/>
                    <a:pt x="67" y="15"/>
                    <a:pt x="67" y="34"/>
                  </a:cubicBezTo>
                  <a:cubicBezTo>
                    <a:pt x="67" y="53"/>
                    <a:pt x="52" y="68"/>
                    <a:pt x="33" y="68"/>
                  </a:cubicBezTo>
                  <a:close/>
                  <a:moveTo>
                    <a:pt x="33" y="16"/>
                  </a:moveTo>
                  <a:cubicBezTo>
                    <a:pt x="23" y="16"/>
                    <a:pt x="15" y="24"/>
                    <a:pt x="15" y="34"/>
                  </a:cubicBezTo>
                  <a:cubicBezTo>
                    <a:pt x="15" y="44"/>
                    <a:pt x="23" y="52"/>
                    <a:pt x="33" y="52"/>
                  </a:cubicBezTo>
                  <a:cubicBezTo>
                    <a:pt x="43" y="52"/>
                    <a:pt x="51" y="44"/>
                    <a:pt x="51" y="34"/>
                  </a:cubicBezTo>
                  <a:cubicBezTo>
                    <a:pt x="51" y="24"/>
                    <a:pt x="43" y="16"/>
                    <a:pt x="3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5" name="Freeform 569"/>
            <p:cNvSpPr>
              <a:spLocks noEditPoints="1"/>
            </p:cNvSpPr>
            <p:nvPr/>
          </p:nvSpPr>
          <p:spPr bwMode="auto">
            <a:xfrm>
              <a:off x="7647578" y="4973808"/>
              <a:ext cx="157163" cy="39688"/>
            </a:xfrm>
            <a:custGeom>
              <a:avLst/>
              <a:gdLst>
                <a:gd name="T0" fmla="*/ 99 w 99"/>
                <a:gd name="T1" fmla="*/ 25 h 25"/>
                <a:gd name="T2" fmla="*/ 0 w 99"/>
                <a:gd name="T3" fmla="*/ 25 h 25"/>
                <a:gd name="T4" fmla="*/ 0 w 99"/>
                <a:gd name="T5" fmla="*/ 0 h 25"/>
                <a:gd name="T6" fmla="*/ 99 w 99"/>
                <a:gd name="T7" fmla="*/ 0 h 25"/>
                <a:gd name="T8" fmla="*/ 99 w 99"/>
                <a:gd name="T9" fmla="*/ 25 h 25"/>
                <a:gd name="T10" fmla="*/ 8 w 99"/>
                <a:gd name="T11" fmla="*/ 17 h 25"/>
                <a:gd name="T12" fmla="*/ 90 w 99"/>
                <a:gd name="T13" fmla="*/ 17 h 25"/>
                <a:gd name="T14" fmla="*/ 90 w 99"/>
                <a:gd name="T15" fmla="*/ 8 h 25"/>
                <a:gd name="T16" fmla="*/ 8 w 99"/>
                <a:gd name="T17" fmla="*/ 8 h 25"/>
                <a:gd name="T18" fmla="*/ 8 w 99"/>
                <a:gd name="T1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25">
                  <a:moveTo>
                    <a:pt x="99" y="25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25"/>
                  </a:lnTo>
                  <a:close/>
                  <a:moveTo>
                    <a:pt x="8" y="17"/>
                  </a:moveTo>
                  <a:lnTo>
                    <a:pt x="90" y="17"/>
                  </a:lnTo>
                  <a:lnTo>
                    <a:pt x="90" y="8"/>
                  </a:lnTo>
                  <a:lnTo>
                    <a:pt x="8" y="8"/>
                  </a:lnTo>
                  <a:lnTo>
                    <a:pt x="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6" name="Rectangle 570"/>
            <p:cNvSpPr>
              <a:spLocks noChangeArrowheads="1"/>
            </p:cNvSpPr>
            <p:nvPr/>
          </p:nvSpPr>
          <p:spPr bwMode="auto">
            <a:xfrm>
              <a:off x="7690440" y="4980158"/>
              <a:ext cx="12700" cy="269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7" name="Freeform 571"/>
            <p:cNvSpPr>
              <a:spLocks/>
            </p:cNvSpPr>
            <p:nvPr/>
          </p:nvSpPr>
          <p:spPr bwMode="auto">
            <a:xfrm>
              <a:off x="7539628" y="4784895"/>
              <a:ext cx="373063" cy="273050"/>
            </a:xfrm>
            <a:custGeom>
              <a:avLst/>
              <a:gdLst>
                <a:gd name="T0" fmla="*/ 419 w 447"/>
                <a:gd name="T1" fmla="*/ 327 h 327"/>
                <a:gd name="T2" fmla="*/ 28 w 447"/>
                <a:gd name="T3" fmla="*/ 327 h 327"/>
                <a:gd name="T4" fmla="*/ 0 w 447"/>
                <a:gd name="T5" fmla="*/ 298 h 327"/>
                <a:gd name="T6" fmla="*/ 0 w 447"/>
                <a:gd name="T7" fmla="*/ 29 h 327"/>
                <a:gd name="T8" fmla="*/ 28 w 447"/>
                <a:gd name="T9" fmla="*/ 0 h 327"/>
                <a:gd name="T10" fmla="*/ 198 w 447"/>
                <a:gd name="T11" fmla="*/ 0 h 327"/>
                <a:gd name="T12" fmla="*/ 198 w 447"/>
                <a:gd name="T13" fmla="*/ 16 h 327"/>
                <a:gd name="T14" fmla="*/ 28 w 447"/>
                <a:gd name="T15" fmla="*/ 16 h 327"/>
                <a:gd name="T16" fmla="*/ 15 w 447"/>
                <a:gd name="T17" fmla="*/ 29 h 327"/>
                <a:gd name="T18" fmla="*/ 15 w 447"/>
                <a:gd name="T19" fmla="*/ 298 h 327"/>
                <a:gd name="T20" fmla="*/ 28 w 447"/>
                <a:gd name="T21" fmla="*/ 311 h 327"/>
                <a:gd name="T22" fmla="*/ 419 w 447"/>
                <a:gd name="T23" fmla="*/ 311 h 327"/>
                <a:gd name="T24" fmla="*/ 432 w 447"/>
                <a:gd name="T25" fmla="*/ 298 h 327"/>
                <a:gd name="T26" fmla="*/ 432 w 447"/>
                <a:gd name="T27" fmla="*/ 29 h 327"/>
                <a:gd name="T28" fmla="*/ 419 w 447"/>
                <a:gd name="T29" fmla="*/ 16 h 327"/>
                <a:gd name="T30" fmla="*/ 419 w 447"/>
                <a:gd name="T31" fmla="*/ 0 h 327"/>
                <a:gd name="T32" fmla="*/ 447 w 447"/>
                <a:gd name="T33" fmla="*/ 29 h 327"/>
                <a:gd name="T34" fmla="*/ 447 w 447"/>
                <a:gd name="T35" fmla="*/ 298 h 327"/>
                <a:gd name="T36" fmla="*/ 419 w 447"/>
                <a:gd name="T37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7" h="327">
                  <a:moveTo>
                    <a:pt x="419" y="327"/>
                  </a:moveTo>
                  <a:cubicBezTo>
                    <a:pt x="28" y="327"/>
                    <a:pt x="28" y="327"/>
                    <a:pt x="28" y="327"/>
                  </a:cubicBezTo>
                  <a:cubicBezTo>
                    <a:pt x="13" y="327"/>
                    <a:pt x="0" y="314"/>
                    <a:pt x="0" y="29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16"/>
                    <a:pt x="198" y="16"/>
                    <a:pt x="19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1" y="16"/>
                    <a:pt x="15" y="22"/>
                    <a:pt x="15" y="29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5" y="306"/>
                    <a:pt x="21" y="311"/>
                    <a:pt x="28" y="311"/>
                  </a:cubicBezTo>
                  <a:cubicBezTo>
                    <a:pt x="419" y="311"/>
                    <a:pt x="419" y="311"/>
                    <a:pt x="419" y="311"/>
                  </a:cubicBezTo>
                  <a:cubicBezTo>
                    <a:pt x="426" y="311"/>
                    <a:pt x="432" y="306"/>
                    <a:pt x="432" y="298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2"/>
                    <a:pt x="426" y="16"/>
                    <a:pt x="419" y="16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34" y="0"/>
                    <a:pt x="447" y="13"/>
                    <a:pt x="447" y="29"/>
                  </a:cubicBezTo>
                  <a:cubicBezTo>
                    <a:pt x="447" y="298"/>
                    <a:pt x="447" y="298"/>
                    <a:pt x="447" y="298"/>
                  </a:cubicBezTo>
                  <a:cubicBezTo>
                    <a:pt x="447" y="314"/>
                    <a:pt x="434" y="327"/>
                    <a:pt x="419" y="3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8" name="Freeform 572"/>
            <p:cNvSpPr>
              <a:spLocks/>
            </p:cNvSpPr>
            <p:nvPr/>
          </p:nvSpPr>
          <p:spPr bwMode="auto">
            <a:xfrm>
              <a:off x="7834903" y="4778545"/>
              <a:ext cx="41275" cy="20638"/>
            </a:xfrm>
            <a:custGeom>
              <a:avLst/>
              <a:gdLst>
                <a:gd name="T0" fmla="*/ 26 w 26"/>
                <a:gd name="T1" fmla="*/ 13 h 13"/>
                <a:gd name="T2" fmla="*/ 18 w 26"/>
                <a:gd name="T3" fmla="*/ 13 h 13"/>
                <a:gd name="T4" fmla="*/ 18 w 26"/>
                <a:gd name="T5" fmla="*/ 8 h 13"/>
                <a:gd name="T6" fmla="*/ 8 w 26"/>
                <a:gd name="T7" fmla="*/ 8 h 13"/>
                <a:gd name="T8" fmla="*/ 8 w 26"/>
                <a:gd name="T9" fmla="*/ 13 h 13"/>
                <a:gd name="T10" fmla="*/ 0 w 26"/>
                <a:gd name="T11" fmla="*/ 13 h 13"/>
                <a:gd name="T12" fmla="*/ 0 w 26"/>
                <a:gd name="T13" fmla="*/ 0 h 13"/>
                <a:gd name="T14" fmla="*/ 26 w 26"/>
                <a:gd name="T15" fmla="*/ 0 h 13"/>
                <a:gd name="T16" fmla="*/ 26 w 26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3">
                  <a:moveTo>
                    <a:pt x="26" y="13"/>
                  </a:moveTo>
                  <a:lnTo>
                    <a:pt x="18" y="13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9" name="Freeform 573"/>
            <p:cNvSpPr>
              <a:spLocks/>
            </p:cNvSpPr>
            <p:nvPr/>
          </p:nvSpPr>
          <p:spPr bwMode="auto">
            <a:xfrm>
              <a:off x="7777753" y="4778545"/>
              <a:ext cx="41275" cy="20638"/>
            </a:xfrm>
            <a:custGeom>
              <a:avLst/>
              <a:gdLst>
                <a:gd name="T0" fmla="*/ 26 w 26"/>
                <a:gd name="T1" fmla="*/ 13 h 13"/>
                <a:gd name="T2" fmla="*/ 17 w 26"/>
                <a:gd name="T3" fmla="*/ 13 h 13"/>
                <a:gd name="T4" fmla="*/ 17 w 26"/>
                <a:gd name="T5" fmla="*/ 8 h 13"/>
                <a:gd name="T6" fmla="*/ 7 w 26"/>
                <a:gd name="T7" fmla="*/ 8 h 13"/>
                <a:gd name="T8" fmla="*/ 7 w 26"/>
                <a:gd name="T9" fmla="*/ 13 h 13"/>
                <a:gd name="T10" fmla="*/ 0 w 26"/>
                <a:gd name="T11" fmla="*/ 13 h 13"/>
                <a:gd name="T12" fmla="*/ 0 w 26"/>
                <a:gd name="T13" fmla="*/ 0 h 13"/>
                <a:gd name="T14" fmla="*/ 26 w 26"/>
                <a:gd name="T15" fmla="*/ 0 h 13"/>
                <a:gd name="T16" fmla="*/ 26 w 26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3">
                  <a:moveTo>
                    <a:pt x="26" y="13"/>
                  </a:moveTo>
                  <a:lnTo>
                    <a:pt x="17" y="13"/>
                  </a:lnTo>
                  <a:lnTo>
                    <a:pt x="17" y="8"/>
                  </a:lnTo>
                  <a:lnTo>
                    <a:pt x="7" y="8"/>
                  </a:lnTo>
                  <a:lnTo>
                    <a:pt x="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0" name="Rectangle 574"/>
            <p:cNvSpPr>
              <a:spLocks noChangeArrowheads="1"/>
            </p:cNvSpPr>
            <p:nvPr/>
          </p:nvSpPr>
          <p:spPr bwMode="auto">
            <a:xfrm>
              <a:off x="7719015" y="4784895"/>
              <a:ext cx="428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1" name="Freeform 575"/>
            <p:cNvSpPr>
              <a:spLocks/>
            </p:cNvSpPr>
            <p:nvPr/>
          </p:nvSpPr>
          <p:spPr bwMode="auto">
            <a:xfrm>
              <a:off x="7576140" y="4764258"/>
              <a:ext cx="41275" cy="26988"/>
            </a:xfrm>
            <a:custGeom>
              <a:avLst/>
              <a:gdLst>
                <a:gd name="T0" fmla="*/ 26 w 26"/>
                <a:gd name="T1" fmla="*/ 17 h 17"/>
                <a:gd name="T2" fmla="*/ 18 w 26"/>
                <a:gd name="T3" fmla="*/ 17 h 17"/>
                <a:gd name="T4" fmla="*/ 18 w 26"/>
                <a:gd name="T5" fmla="*/ 8 h 17"/>
                <a:gd name="T6" fmla="*/ 8 w 26"/>
                <a:gd name="T7" fmla="*/ 8 h 17"/>
                <a:gd name="T8" fmla="*/ 8 w 26"/>
                <a:gd name="T9" fmla="*/ 17 h 17"/>
                <a:gd name="T10" fmla="*/ 0 w 26"/>
                <a:gd name="T11" fmla="*/ 17 h 17"/>
                <a:gd name="T12" fmla="*/ 0 w 26"/>
                <a:gd name="T13" fmla="*/ 0 h 17"/>
                <a:gd name="T14" fmla="*/ 26 w 26"/>
                <a:gd name="T15" fmla="*/ 0 h 17"/>
                <a:gd name="T16" fmla="*/ 26 w 26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7">
                  <a:moveTo>
                    <a:pt x="26" y="17"/>
                  </a:moveTo>
                  <a:lnTo>
                    <a:pt x="18" y="17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2" name="Rectangle 576"/>
            <p:cNvSpPr>
              <a:spLocks noChangeArrowheads="1"/>
            </p:cNvSpPr>
            <p:nvPr/>
          </p:nvSpPr>
          <p:spPr bwMode="auto">
            <a:xfrm>
              <a:off x="7588840" y="4705520"/>
              <a:ext cx="14288" cy="65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81" name="Группа 2380"/>
          <p:cNvGrpSpPr/>
          <p:nvPr/>
        </p:nvGrpSpPr>
        <p:grpSpPr>
          <a:xfrm>
            <a:off x="6969075" y="3424403"/>
            <a:ext cx="278811" cy="291148"/>
            <a:chOff x="8165103" y="4691233"/>
            <a:chExt cx="358775" cy="374650"/>
          </a:xfrm>
          <a:solidFill>
            <a:schemeClr val="accent1"/>
          </a:solidFill>
        </p:grpSpPr>
        <p:sp>
          <p:nvSpPr>
            <p:cNvPr id="2488" name="Freeform 582"/>
            <p:cNvSpPr>
              <a:spLocks noEditPoints="1"/>
            </p:cNvSpPr>
            <p:nvPr/>
          </p:nvSpPr>
          <p:spPr bwMode="auto">
            <a:xfrm>
              <a:off x="8207965" y="4907133"/>
              <a:ext cx="42863" cy="85725"/>
            </a:xfrm>
            <a:custGeom>
              <a:avLst/>
              <a:gdLst>
                <a:gd name="T0" fmla="*/ 27 w 27"/>
                <a:gd name="T1" fmla="*/ 54 h 54"/>
                <a:gd name="T2" fmla="*/ 0 w 27"/>
                <a:gd name="T3" fmla="*/ 54 h 54"/>
                <a:gd name="T4" fmla="*/ 0 w 27"/>
                <a:gd name="T5" fmla="*/ 0 h 54"/>
                <a:gd name="T6" fmla="*/ 27 w 27"/>
                <a:gd name="T7" fmla="*/ 0 h 54"/>
                <a:gd name="T8" fmla="*/ 27 w 27"/>
                <a:gd name="T9" fmla="*/ 54 h 54"/>
                <a:gd name="T10" fmla="*/ 9 w 27"/>
                <a:gd name="T11" fmla="*/ 46 h 54"/>
                <a:gd name="T12" fmla="*/ 19 w 27"/>
                <a:gd name="T13" fmla="*/ 46 h 54"/>
                <a:gd name="T14" fmla="*/ 19 w 27"/>
                <a:gd name="T15" fmla="*/ 9 h 54"/>
                <a:gd name="T16" fmla="*/ 9 w 27"/>
                <a:gd name="T17" fmla="*/ 9 h 54"/>
                <a:gd name="T18" fmla="*/ 9 w 27"/>
                <a:gd name="T19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4">
                  <a:moveTo>
                    <a:pt x="27" y="54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54"/>
                  </a:lnTo>
                  <a:close/>
                  <a:moveTo>
                    <a:pt x="9" y="46"/>
                  </a:moveTo>
                  <a:lnTo>
                    <a:pt x="19" y="46"/>
                  </a:lnTo>
                  <a:lnTo>
                    <a:pt x="19" y="9"/>
                  </a:lnTo>
                  <a:lnTo>
                    <a:pt x="9" y="9"/>
                  </a:lnTo>
                  <a:lnTo>
                    <a:pt x="9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9" name="Freeform 583"/>
            <p:cNvSpPr>
              <a:spLocks noEditPoints="1"/>
            </p:cNvSpPr>
            <p:nvPr/>
          </p:nvSpPr>
          <p:spPr bwMode="auto">
            <a:xfrm>
              <a:off x="8266703" y="4907133"/>
              <a:ext cx="41275" cy="85725"/>
            </a:xfrm>
            <a:custGeom>
              <a:avLst/>
              <a:gdLst>
                <a:gd name="T0" fmla="*/ 26 w 26"/>
                <a:gd name="T1" fmla="*/ 54 h 54"/>
                <a:gd name="T2" fmla="*/ 0 w 26"/>
                <a:gd name="T3" fmla="*/ 54 h 54"/>
                <a:gd name="T4" fmla="*/ 0 w 26"/>
                <a:gd name="T5" fmla="*/ 0 h 54"/>
                <a:gd name="T6" fmla="*/ 26 w 26"/>
                <a:gd name="T7" fmla="*/ 0 h 54"/>
                <a:gd name="T8" fmla="*/ 26 w 26"/>
                <a:gd name="T9" fmla="*/ 54 h 54"/>
                <a:gd name="T10" fmla="*/ 8 w 26"/>
                <a:gd name="T11" fmla="*/ 46 h 54"/>
                <a:gd name="T12" fmla="*/ 18 w 26"/>
                <a:gd name="T13" fmla="*/ 46 h 54"/>
                <a:gd name="T14" fmla="*/ 18 w 26"/>
                <a:gd name="T15" fmla="*/ 9 h 54"/>
                <a:gd name="T16" fmla="*/ 8 w 26"/>
                <a:gd name="T17" fmla="*/ 9 h 54"/>
                <a:gd name="T18" fmla="*/ 8 w 26"/>
                <a:gd name="T19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54"/>
                  </a:lnTo>
                  <a:close/>
                  <a:moveTo>
                    <a:pt x="8" y="46"/>
                  </a:moveTo>
                  <a:lnTo>
                    <a:pt x="18" y="46"/>
                  </a:lnTo>
                  <a:lnTo>
                    <a:pt x="18" y="9"/>
                  </a:lnTo>
                  <a:lnTo>
                    <a:pt x="8" y="9"/>
                  </a:lnTo>
                  <a:lnTo>
                    <a:pt x="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0" name="Freeform 584"/>
            <p:cNvSpPr>
              <a:spLocks noEditPoints="1"/>
            </p:cNvSpPr>
            <p:nvPr/>
          </p:nvSpPr>
          <p:spPr bwMode="auto">
            <a:xfrm>
              <a:off x="8323853" y="4907133"/>
              <a:ext cx="41275" cy="85725"/>
            </a:xfrm>
            <a:custGeom>
              <a:avLst/>
              <a:gdLst>
                <a:gd name="T0" fmla="*/ 26 w 26"/>
                <a:gd name="T1" fmla="*/ 54 h 54"/>
                <a:gd name="T2" fmla="*/ 0 w 26"/>
                <a:gd name="T3" fmla="*/ 54 h 54"/>
                <a:gd name="T4" fmla="*/ 0 w 26"/>
                <a:gd name="T5" fmla="*/ 0 h 54"/>
                <a:gd name="T6" fmla="*/ 26 w 26"/>
                <a:gd name="T7" fmla="*/ 0 h 54"/>
                <a:gd name="T8" fmla="*/ 26 w 26"/>
                <a:gd name="T9" fmla="*/ 54 h 54"/>
                <a:gd name="T10" fmla="*/ 8 w 26"/>
                <a:gd name="T11" fmla="*/ 46 h 54"/>
                <a:gd name="T12" fmla="*/ 18 w 26"/>
                <a:gd name="T13" fmla="*/ 46 h 54"/>
                <a:gd name="T14" fmla="*/ 18 w 26"/>
                <a:gd name="T15" fmla="*/ 9 h 54"/>
                <a:gd name="T16" fmla="*/ 8 w 26"/>
                <a:gd name="T17" fmla="*/ 9 h 54"/>
                <a:gd name="T18" fmla="*/ 8 w 26"/>
                <a:gd name="T19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54"/>
                  </a:lnTo>
                  <a:close/>
                  <a:moveTo>
                    <a:pt x="8" y="46"/>
                  </a:moveTo>
                  <a:lnTo>
                    <a:pt x="18" y="46"/>
                  </a:lnTo>
                  <a:lnTo>
                    <a:pt x="18" y="9"/>
                  </a:lnTo>
                  <a:lnTo>
                    <a:pt x="8" y="9"/>
                  </a:lnTo>
                  <a:lnTo>
                    <a:pt x="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1" name="Freeform 585"/>
            <p:cNvSpPr>
              <a:spLocks noEditPoints="1"/>
            </p:cNvSpPr>
            <p:nvPr/>
          </p:nvSpPr>
          <p:spPr bwMode="auto">
            <a:xfrm>
              <a:off x="8381003" y="4907133"/>
              <a:ext cx="41275" cy="85725"/>
            </a:xfrm>
            <a:custGeom>
              <a:avLst/>
              <a:gdLst>
                <a:gd name="T0" fmla="*/ 26 w 26"/>
                <a:gd name="T1" fmla="*/ 54 h 54"/>
                <a:gd name="T2" fmla="*/ 0 w 26"/>
                <a:gd name="T3" fmla="*/ 54 h 54"/>
                <a:gd name="T4" fmla="*/ 0 w 26"/>
                <a:gd name="T5" fmla="*/ 0 h 54"/>
                <a:gd name="T6" fmla="*/ 26 w 26"/>
                <a:gd name="T7" fmla="*/ 0 h 54"/>
                <a:gd name="T8" fmla="*/ 26 w 26"/>
                <a:gd name="T9" fmla="*/ 54 h 54"/>
                <a:gd name="T10" fmla="*/ 8 w 26"/>
                <a:gd name="T11" fmla="*/ 46 h 54"/>
                <a:gd name="T12" fmla="*/ 18 w 26"/>
                <a:gd name="T13" fmla="*/ 46 h 54"/>
                <a:gd name="T14" fmla="*/ 18 w 26"/>
                <a:gd name="T15" fmla="*/ 9 h 54"/>
                <a:gd name="T16" fmla="*/ 8 w 26"/>
                <a:gd name="T17" fmla="*/ 9 h 54"/>
                <a:gd name="T18" fmla="*/ 8 w 26"/>
                <a:gd name="T19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4">
                  <a:moveTo>
                    <a:pt x="26" y="54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54"/>
                  </a:lnTo>
                  <a:close/>
                  <a:moveTo>
                    <a:pt x="8" y="46"/>
                  </a:moveTo>
                  <a:lnTo>
                    <a:pt x="18" y="46"/>
                  </a:lnTo>
                  <a:lnTo>
                    <a:pt x="18" y="9"/>
                  </a:lnTo>
                  <a:lnTo>
                    <a:pt x="8" y="9"/>
                  </a:lnTo>
                  <a:lnTo>
                    <a:pt x="8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2" name="Freeform 586"/>
            <p:cNvSpPr>
              <a:spLocks noEditPoints="1"/>
            </p:cNvSpPr>
            <p:nvPr/>
          </p:nvSpPr>
          <p:spPr bwMode="auto">
            <a:xfrm>
              <a:off x="8438153" y="4907133"/>
              <a:ext cx="42863" cy="85725"/>
            </a:xfrm>
            <a:custGeom>
              <a:avLst/>
              <a:gdLst>
                <a:gd name="T0" fmla="*/ 27 w 27"/>
                <a:gd name="T1" fmla="*/ 54 h 54"/>
                <a:gd name="T2" fmla="*/ 0 w 27"/>
                <a:gd name="T3" fmla="*/ 54 h 54"/>
                <a:gd name="T4" fmla="*/ 0 w 27"/>
                <a:gd name="T5" fmla="*/ 0 h 54"/>
                <a:gd name="T6" fmla="*/ 27 w 27"/>
                <a:gd name="T7" fmla="*/ 0 h 54"/>
                <a:gd name="T8" fmla="*/ 27 w 27"/>
                <a:gd name="T9" fmla="*/ 54 h 54"/>
                <a:gd name="T10" fmla="*/ 9 w 27"/>
                <a:gd name="T11" fmla="*/ 46 h 54"/>
                <a:gd name="T12" fmla="*/ 19 w 27"/>
                <a:gd name="T13" fmla="*/ 46 h 54"/>
                <a:gd name="T14" fmla="*/ 19 w 27"/>
                <a:gd name="T15" fmla="*/ 9 h 54"/>
                <a:gd name="T16" fmla="*/ 9 w 27"/>
                <a:gd name="T17" fmla="*/ 9 h 54"/>
                <a:gd name="T18" fmla="*/ 9 w 27"/>
                <a:gd name="T19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4">
                  <a:moveTo>
                    <a:pt x="27" y="54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54"/>
                  </a:lnTo>
                  <a:close/>
                  <a:moveTo>
                    <a:pt x="9" y="46"/>
                  </a:moveTo>
                  <a:lnTo>
                    <a:pt x="19" y="46"/>
                  </a:lnTo>
                  <a:lnTo>
                    <a:pt x="19" y="9"/>
                  </a:lnTo>
                  <a:lnTo>
                    <a:pt x="9" y="9"/>
                  </a:lnTo>
                  <a:lnTo>
                    <a:pt x="9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3" name="Freeform 587"/>
            <p:cNvSpPr>
              <a:spLocks noEditPoints="1"/>
            </p:cNvSpPr>
            <p:nvPr/>
          </p:nvSpPr>
          <p:spPr bwMode="auto">
            <a:xfrm>
              <a:off x="8165103" y="4907133"/>
              <a:ext cx="358775" cy="158750"/>
            </a:xfrm>
            <a:custGeom>
              <a:avLst/>
              <a:gdLst>
                <a:gd name="T0" fmla="*/ 226 w 226"/>
                <a:gd name="T1" fmla="*/ 100 h 100"/>
                <a:gd name="T2" fmla="*/ 0 w 226"/>
                <a:gd name="T3" fmla="*/ 100 h 100"/>
                <a:gd name="T4" fmla="*/ 0 w 226"/>
                <a:gd name="T5" fmla="*/ 0 h 100"/>
                <a:gd name="T6" fmla="*/ 226 w 226"/>
                <a:gd name="T7" fmla="*/ 0 h 100"/>
                <a:gd name="T8" fmla="*/ 226 w 226"/>
                <a:gd name="T9" fmla="*/ 100 h 100"/>
                <a:gd name="T10" fmla="*/ 9 w 226"/>
                <a:gd name="T11" fmla="*/ 91 h 100"/>
                <a:gd name="T12" fmla="*/ 218 w 226"/>
                <a:gd name="T13" fmla="*/ 91 h 100"/>
                <a:gd name="T14" fmla="*/ 218 w 226"/>
                <a:gd name="T15" fmla="*/ 9 h 100"/>
                <a:gd name="T16" fmla="*/ 9 w 226"/>
                <a:gd name="T17" fmla="*/ 9 h 100"/>
                <a:gd name="T18" fmla="*/ 9 w 226"/>
                <a:gd name="T19" fmla="*/ 9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100">
                  <a:moveTo>
                    <a:pt x="226" y="100"/>
                  </a:moveTo>
                  <a:lnTo>
                    <a:pt x="0" y="100"/>
                  </a:lnTo>
                  <a:lnTo>
                    <a:pt x="0" y="0"/>
                  </a:lnTo>
                  <a:lnTo>
                    <a:pt x="226" y="0"/>
                  </a:lnTo>
                  <a:lnTo>
                    <a:pt x="226" y="100"/>
                  </a:lnTo>
                  <a:close/>
                  <a:moveTo>
                    <a:pt x="9" y="91"/>
                  </a:moveTo>
                  <a:lnTo>
                    <a:pt x="218" y="91"/>
                  </a:lnTo>
                  <a:lnTo>
                    <a:pt x="218" y="9"/>
                  </a:lnTo>
                  <a:lnTo>
                    <a:pt x="9" y="9"/>
                  </a:lnTo>
                  <a:lnTo>
                    <a:pt x="9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4" name="Rectangle 588"/>
            <p:cNvSpPr>
              <a:spLocks noChangeArrowheads="1"/>
            </p:cNvSpPr>
            <p:nvPr/>
          </p:nvSpPr>
          <p:spPr bwMode="auto">
            <a:xfrm>
              <a:off x="8222253" y="4986508"/>
              <a:ext cx="14288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5" name="Rectangle 589"/>
            <p:cNvSpPr>
              <a:spLocks noChangeArrowheads="1"/>
            </p:cNvSpPr>
            <p:nvPr/>
          </p:nvSpPr>
          <p:spPr bwMode="auto">
            <a:xfrm>
              <a:off x="8280990" y="4986508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6" name="Rectangle 590"/>
            <p:cNvSpPr>
              <a:spLocks noChangeArrowheads="1"/>
            </p:cNvSpPr>
            <p:nvPr/>
          </p:nvSpPr>
          <p:spPr bwMode="auto">
            <a:xfrm>
              <a:off x="8338140" y="4986508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7" name="Rectangle 591"/>
            <p:cNvSpPr>
              <a:spLocks noChangeArrowheads="1"/>
            </p:cNvSpPr>
            <p:nvPr/>
          </p:nvSpPr>
          <p:spPr bwMode="auto">
            <a:xfrm>
              <a:off x="8395290" y="4986508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8" name="Rectangle 592"/>
            <p:cNvSpPr>
              <a:spLocks noChangeArrowheads="1"/>
            </p:cNvSpPr>
            <p:nvPr/>
          </p:nvSpPr>
          <p:spPr bwMode="auto">
            <a:xfrm>
              <a:off x="8454028" y="4986508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9" name="Freeform 593"/>
            <p:cNvSpPr>
              <a:spLocks noEditPoints="1"/>
            </p:cNvSpPr>
            <p:nvPr/>
          </p:nvSpPr>
          <p:spPr bwMode="auto">
            <a:xfrm>
              <a:off x="8165103" y="4691233"/>
              <a:ext cx="358775" cy="230188"/>
            </a:xfrm>
            <a:custGeom>
              <a:avLst/>
              <a:gdLst>
                <a:gd name="T0" fmla="*/ 430 w 430"/>
                <a:gd name="T1" fmla="*/ 275 h 275"/>
                <a:gd name="T2" fmla="*/ 0 w 430"/>
                <a:gd name="T3" fmla="*/ 275 h 275"/>
                <a:gd name="T4" fmla="*/ 0 w 430"/>
                <a:gd name="T5" fmla="*/ 86 h 275"/>
                <a:gd name="T6" fmla="*/ 25 w 430"/>
                <a:gd name="T7" fmla="*/ 25 h 275"/>
                <a:gd name="T8" fmla="*/ 86 w 430"/>
                <a:gd name="T9" fmla="*/ 0 h 275"/>
                <a:gd name="T10" fmla="*/ 189 w 430"/>
                <a:gd name="T11" fmla="*/ 0 h 275"/>
                <a:gd name="T12" fmla="*/ 250 w 430"/>
                <a:gd name="T13" fmla="*/ 25 h 275"/>
                <a:gd name="T14" fmla="*/ 275 w 430"/>
                <a:gd name="T15" fmla="*/ 86 h 275"/>
                <a:gd name="T16" fmla="*/ 295 w 430"/>
                <a:gd name="T17" fmla="*/ 135 h 275"/>
                <a:gd name="T18" fmla="*/ 345 w 430"/>
                <a:gd name="T19" fmla="*/ 156 h 275"/>
                <a:gd name="T20" fmla="*/ 371 w 430"/>
                <a:gd name="T21" fmla="*/ 156 h 275"/>
                <a:gd name="T22" fmla="*/ 413 w 430"/>
                <a:gd name="T23" fmla="*/ 173 h 275"/>
                <a:gd name="T24" fmla="*/ 430 w 430"/>
                <a:gd name="T25" fmla="*/ 215 h 275"/>
                <a:gd name="T26" fmla="*/ 430 w 430"/>
                <a:gd name="T27" fmla="*/ 275 h 275"/>
                <a:gd name="T28" fmla="*/ 16 w 430"/>
                <a:gd name="T29" fmla="*/ 259 h 275"/>
                <a:gd name="T30" fmla="*/ 415 w 430"/>
                <a:gd name="T31" fmla="*/ 259 h 275"/>
                <a:gd name="T32" fmla="*/ 415 w 430"/>
                <a:gd name="T33" fmla="*/ 215 h 275"/>
                <a:gd name="T34" fmla="*/ 402 w 430"/>
                <a:gd name="T35" fmla="*/ 184 h 275"/>
                <a:gd name="T36" fmla="*/ 371 w 430"/>
                <a:gd name="T37" fmla="*/ 171 h 275"/>
                <a:gd name="T38" fmla="*/ 345 w 430"/>
                <a:gd name="T39" fmla="*/ 171 h 275"/>
                <a:gd name="T40" fmla="*/ 284 w 430"/>
                <a:gd name="T41" fmla="*/ 146 h 275"/>
                <a:gd name="T42" fmla="*/ 259 w 430"/>
                <a:gd name="T43" fmla="*/ 86 h 275"/>
                <a:gd name="T44" fmla="*/ 239 w 430"/>
                <a:gd name="T45" fmla="*/ 36 h 275"/>
                <a:gd name="T46" fmla="*/ 189 w 430"/>
                <a:gd name="T47" fmla="*/ 16 h 275"/>
                <a:gd name="T48" fmla="*/ 86 w 430"/>
                <a:gd name="T49" fmla="*/ 16 h 275"/>
                <a:gd name="T50" fmla="*/ 36 w 430"/>
                <a:gd name="T51" fmla="*/ 36 h 275"/>
                <a:gd name="T52" fmla="*/ 16 w 430"/>
                <a:gd name="T53" fmla="*/ 86 h 275"/>
                <a:gd name="T54" fmla="*/ 16 w 430"/>
                <a:gd name="T55" fmla="*/ 25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0" h="275">
                  <a:moveTo>
                    <a:pt x="430" y="275"/>
                  </a:moveTo>
                  <a:cubicBezTo>
                    <a:pt x="0" y="275"/>
                    <a:pt x="0" y="275"/>
                    <a:pt x="0" y="27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63"/>
                    <a:pt x="9" y="41"/>
                    <a:pt x="25" y="25"/>
                  </a:cubicBezTo>
                  <a:cubicBezTo>
                    <a:pt x="41" y="9"/>
                    <a:pt x="63" y="0"/>
                    <a:pt x="86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12" y="0"/>
                    <a:pt x="234" y="9"/>
                    <a:pt x="250" y="25"/>
                  </a:cubicBezTo>
                  <a:cubicBezTo>
                    <a:pt x="266" y="41"/>
                    <a:pt x="275" y="63"/>
                    <a:pt x="275" y="86"/>
                  </a:cubicBezTo>
                  <a:cubicBezTo>
                    <a:pt x="275" y="104"/>
                    <a:pt x="282" y="122"/>
                    <a:pt x="295" y="135"/>
                  </a:cubicBezTo>
                  <a:cubicBezTo>
                    <a:pt x="309" y="148"/>
                    <a:pt x="326" y="156"/>
                    <a:pt x="345" y="156"/>
                  </a:cubicBezTo>
                  <a:cubicBezTo>
                    <a:pt x="371" y="156"/>
                    <a:pt x="371" y="156"/>
                    <a:pt x="371" y="156"/>
                  </a:cubicBezTo>
                  <a:cubicBezTo>
                    <a:pt x="387" y="156"/>
                    <a:pt x="402" y="162"/>
                    <a:pt x="413" y="173"/>
                  </a:cubicBezTo>
                  <a:cubicBezTo>
                    <a:pt x="424" y="184"/>
                    <a:pt x="430" y="199"/>
                    <a:pt x="430" y="215"/>
                  </a:cubicBezTo>
                  <a:lnTo>
                    <a:pt x="430" y="275"/>
                  </a:lnTo>
                  <a:close/>
                  <a:moveTo>
                    <a:pt x="16" y="259"/>
                  </a:moveTo>
                  <a:cubicBezTo>
                    <a:pt x="415" y="259"/>
                    <a:pt x="415" y="259"/>
                    <a:pt x="415" y="259"/>
                  </a:cubicBezTo>
                  <a:cubicBezTo>
                    <a:pt x="415" y="215"/>
                    <a:pt x="415" y="215"/>
                    <a:pt x="415" y="215"/>
                  </a:cubicBezTo>
                  <a:cubicBezTo>
                    <a:pt x="415" y="203"/>
                    <a:pt x="410" y="192"/>
                    <a:pt x="402" y="184"/>
                  </a:cubicBezTo>
                  <a:cubicBezTo>
                    <a:pt x="394" y="176"/>
                    <a:pt x="382" y="171"/>
                    <a:pt x="371" y="171"/>
                  </a:cubicBezTo>
                  <a:cubicBezTo>
                    <a:pt x="345" y="171"/>
                    <a:pt x="345" y="171"/>
                    <a:pt x="345" y="171"/>
                  </a:cubicBezTo>
                  <a:cubicBezTo>
                    <a:pt x="322" y="171"/>
                    <a:pt x="300" y="162"/>
                    <a:pt x="284" y="146"/>
                  </a:cubicBezTo>
                  <a:cubicBezTo>
                    <a:pt x="268" y="130"/>
                    <a:pt x="259" y="109"/>
                    <a:pt x="259" y="86"/>
                  </a:cubicBezTo>
                  <a:cubicBezTo>
                    <a:pt x="259" y="67"/>
                    <a:pt x="252" y="49"/>
                    <a:pt x="239" y="36"/>
                  </a:cubicBezTo>
                  <a:cubicBezTo>
                    <a:pt x="226" y="23"/>
                    <a:pt x="208" y="16"/>
                    <a:pt x="189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67" y="16"/>
                    <a:pt x="49" y="23"/>
                    <a:pt x="36" y="36"/>
                  </a:cubicBezTo>
                  <a:cubicBezTo>
                    <a:pt x="23" y="49"/>
                    <a:pt x="16" y="67"/>
                    <a:pt x="16" y="86"/>
                  </a:cubicBezTo>
                  <a:lnTo>
                    <a:pt x="16" y="2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0" name="Rectangle 594"/>
            <p:cNvSpPr>
              <a:spLocks noChangeArrowheads="1"/>
            </p:cNvSpPr>
            <p:nvPr/>
          </p:nvSpPr>
          <p:spPr bwMode="auto">
            <a:xfrm>
              <a:off x="8171453" y="4880145"/>
              <a:ext cx="346075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82" name="Группа 2381"/>
          <p:cNvGrpSpPr/>
          <p:nvPr/>
        </p:nvGrpSpPr>
        <p:grpSpPr>
          <a:xfrm>
            <a:off x="8400139" y="2960541"/>
            <a:ext cx="302252" cy="256605"/>
            <a:chOff x="10006603" y="4094333"/>
            <a:chExt cx="388938" cy="330200"/>
          </a:xfrm>
          <a:solidFill>
            <a:schemeClr val="accent1"/>
          </a:solidFill>
        </p:grpSpPr>
        <p:sp>
          <p:nvSpPr>
            <p:cNvPr id="2436" name="Freeform 605"/>
            <p:cNvSpPr>
              <a:spLocks noEditPoints="1"/>
            </p:cNvSpPr>
            <p:nvPr/>
          </p:nvSpPr>
          <p:spPr bwMode="auto">
            <a:xfrm>
              <a:off x="10006603" y="4094333"/>
              <a:ext cx="388938" cy="330200"/>
            </a:xfrm>
            <a:custGeom>
              <a:avLst/>
              <a:gdLst>
                <a:gd name="T0" fmla="*/ 443 w 465"/>
                <a:gd name="T1" fmla="*/ 396 h 396"/>
                <a:gd name="T2" fmla="*/ 22 w 465"/>
                <a:gd name="T3" fmla="*/ 396 h 396"/>
                <a:gd name="T4" fmla="*/ 0 w 465"/>
                <a:gd name="T5" fmla="*/ 374 h 396"/>
                <a:gd name="T6" fmla="*/ 0 w 465"/>
                <a:gd name="T7" fmla="*/ 22 h 396"/>
                <a:gd name="T8" fmla="*/ 22 w 465"/>
                <a:gd name="T9" fmla="*/ 0 h 396"/>
                <a:gd name="T10" fmla="*/ 443 w 465"/>
                <a:gd name="T11" fmla="*/ 0 h 396"/>
                <a:gd name="T12" fmla="*/ 465 w 465"/>
                <a:gd name="T13" fmla="*/ 22 h 396"/>
                <a:gd name="T14" fmla="*/ 465 w 465"/>
                <a:gd name="T15" fmla="*/ 374 h 396"/>
                <a:gd name="T16" fmla="*/ 443 w 465"/>
                <a:gd name="T17" fmla="*/ 396 h 396"/>
                <a:gd name="T18" fmla="*/ 22 w 465"/>
                <a:gd name="T19" fmla="*/ 16 h 396"/>
                <a:gd name="T20" fmla="*/ 16 w 465"/>
                <a:gd name="T21" fmla="*/ 22 h 396"/>
                <a:gd name="T22" fmla="*/ 16 w 465"/>
                <a:gd name="T23" fmla="*/ 374 h 396"/>
                <a:gd name="T24" fmla="*/ 22 w 465"/>
                <a:gd name="T25" fmla="*/ 380 h 396"/>
                <a:gd name="T26" fmla="*/ 443 w 465"/>
                <a:gd name="T27" fmla="*/ 380 h 396"/>
                <a:gd name="T28" fmla="*/ 449 w 465"/>
                <a:gd name="T29" fmla="*/ 374 h 396"/>
                <a:gd name="T30" fmla="*/ 449 w 465"/>
                <a:gd name="T31" fmla="*/ 22 h 396"/>
                <a:gd name="T32" fmla="*/ 443 w 465"/>
                <a:gd name="T33" fmla="*/ 16 h 396"/>
                <a:gd name="T34" fmla="*/ 22 w 465"/>
                <a:gd name="T35" fmla="*/ 1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5" h="396">
                  <a:moveTo>
                    <a:pt x="443" y="396"/>
                  </a:moveTo>
                  <a:cubicBezTo>
                    <a:pt x="22" y="396"/>
                    <a:pt x="22" y="396"/>
                    <a:pt x="22" y="396"/>
                  </a:cubicBezTo>
                  <a:cubicBezTo>
                    <a:pt x="10" y="396"/>
                    <a:pt x="0" y="386"/>
                    <a:pt x="0" y="37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55" y="0"/>
                    <a:pt x="465" y="10"/>
                    <a:pt x="465" y="22"/>
                  </a:cubicBezTo>
                  <a:cubicBezTo>
                    <a:pt x="465" y="374"/>
                    <a:pt x="465" y="374"/>
                    <a:pt x="465" y="374"/>
                  </a:cubicBezTo>
                  <a:cubicBezTo>
                    <a:pt x="465" y="386"/>
                    <a:pt x="455" y="396"/>
                    <a:pt x="443" y="396"/>
                  </a:cubicBezTo>
                  <a:close/>
                  <a:moveTo>
                    <a:pt x="22" y="16"/>
                  </a:moveTo>
                  <a:cubicBezTo>
                    <a:pt x="18" y="16"/>
                    <a:pt x="16" y="19"/>
                    <a:pt x="16" y="22"/>
                  </a:cubicBezTo>
                  <a:cubicBezTo>
                    <a:pt x="16" y="374"/>
                    <a:pt x="16" y="374"/>
                    <a:pt x="16" y="374"/>
                  </a:cubicBezTo>
                  <a:cubicBezTo>
                    <a:pt x="16" y="378"/>
                    <a:pt x="18" y="380"/>
                    <a:pt x="22" y="380"/>
                  </a:cubicBezTo>
                  <a:cubicBezTo>
                    <a:pt x="443" y="380"/>
                    <a:pt x="443" y="380"/>
                    <a:pt x="443" y="380"/>
                  </a:cubicBezTo>
                  <a:cubicBezTo>
                    <a:pt x="447" y="380"/>
                    <a:pt x="449" y="378"/>
                    <a:pt x="449" y="374"/>
                  </a:cubicBezTo>
                  <a:cubicBezTo>
                    <a:pt x="449" y="22"/>
                    <a:pt x="449" y="22"/>
                    <a:pt x="449" y="22"/>
                  </a:cubicBezTo>
                  <a:cubicBezTo>
                    <a:pt x="449" y="19"/>
                    <a:pt x="447" y="16"/>
                    <a:pt x="443" y="16"/>
                  </a:cubicBezTo>
                  <a:lnTo>
                    <a:pt x="2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7" name="Rectangle 606"/>
            <p:cNvSpPr>
              <a:spLocks noChangeArrowheads="1"/>
            </p:cNvSpPr>
            <p:nvPr/>
          </p:nvSpPr>
          <p:spPr bwMode="auto">
            <a:xfrm>
              <a:off x="10014540" y="4180058"/>
              <a:ext cx="3730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8" name="Freeform 608"/>
            <p:cNvSpPr>
              <a:spLocks noEditPoints="1"/>
            </p:cNvSpPr>
            <p:nvPr/>
          </p:nvSpPr>
          <p:spPr bwMode="auto">
            <a:xfrm>
              <a:off x="10036765" y="4122908"/>
              <a:ext cx="41275" cy="42863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5 w 50"/>
                <a:gd name="T13" fmla="*/ 25 h 50"/>
                <a:gd name="T14" fmla="*/ 25 w 50"/>
                <a:gd name="T15" fmla="*/ 34 h 50"/>
                <a:gd name="T16" fmla="*/ 34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5" y="20"/>
                    <a:pt x="15" y="25"/>
                  </a:cubicBezTo>
                  <a:cubicBezTo>
                    <a:pt x="15" y="30"/>
                    <a:pt x="20" y="34"/>
                    <a:pt x="25" y="34"/>
                  </a:cubicBezTo>
                  <a:cubicBezTo>
                    <a:pt x="30" y="34"/>
                    <a:pt x="34" y="30"/>
                    <a:pt x="34" y="25"/>
                  </a:cubicBezTo>
                  <a:cubicBezTo>
                    <a:pt x="34" y="20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9" name="Freeform 609"/>
            <p:cNvSpPr>
              <a:spLocks noEditPoints="1"/>
            </p:cNvSpPr>
            <p:nvPr/>
          </p:nvSpPr>
          <p:spPr bwMode="auto">
            <a:xfrm>
              <a:off x="10093915" y="4122908"/>
              <a:ext cx="41275" cy="42863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5 w 50"/>
                <a:gd name="T13" fmla="*/ 25 h 50"/>
                <a:gd name="T14" fmla="*/ 25 w 50"/>
                <a:gd name="T15" fmla="*/ 34 h 50"/>
                <a:gd name="T16" fmla="*/ 34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5" y="20"/>
                    <a:pt x="15" y="25"/>
                  </a:cubicBezTo>
                  <a:cubicBezTo>
                    <a:pt x="15" y="30"/>
                    <a:pt x="20" y="34"/>
                    <a:pt x="25" y="34"/>
                  </a:cubicBezTo>
                  <a:cubicBezTo>
                    <a:pt x="30" y="34"/>
                    <a:pt x="34" y="30"/>
                    <a:pt x="34" y="25"/>
                  </a:cubicBezTo>
                  <a:cubicBezTo>
                    <a:pt x="34" y="20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0" name="Freeform 610"/>
            <p:cNvSpPr>
              <a:spLocks noEditPoints="1"/>
            </p:cNvSpPr>
            <p:nvPr/>
          </p:nvSpPr>
          <p:spPr bwMode="auto">
            <a:xfrm>
              <a:off x="10266953" y="4122908"/>
              <a:ext cx="41275" cy="42863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6 w 50"/>
                <a:gd name="T13" fmla="*/ 25 h 50"/>
                <a:gd name="T14" fmla="*/ 25 w 50"/>
                <a:gd name="T15" fmla="*/ 34 h 50"/>
                <a:gd name="T16" fmla="*/ 35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6" y="20"/>
                    <a:pt x="16" y="25"/>
                  </a:cubicBezTo>
                  <a:cubicBezTo>
                    <a:pt x="16" y="30"/>
                    <a:pt x="20" y="34"/>
                    <a:pt x="25" y="34"/>
                  </a:cubicBezTo>
                  <a:cubicBezTo>
                    <a:pt x="30" y="34"/>
                    <a:pt x="35" y="30"/>
                    <a:pt x="35" y="25"/>
                  </a:cubicBezTo>
                  <a:cubicBezTo>
                    <a:pt x="35" y="20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1" name="Freeform 611"/>
            <p:cNvSpPr>
              <a:spLocks noEditPoints="1"/>
            </p:cNvSpPr>
            <p:nvPr/>
          </p:nvSpPr>
          <p:spPr bwMode="auto">
            <a:xfrm>
              <a:off x="10324103" y="4122908"/>
              <a:ext cx="41275" cy="42863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6 w 50"/>
                <a:gd name="T13" fmla="*/ 25 h 50"/>
                <a:gd name="T14" fmla="*/ 25 w 50"/>
                <a:gd name="T15" fmla="*/ 34 h 50"/>
                <a:gd name="T16" fmla="*/ 35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6" y="20"/>
                    <a:pt x="16" y="25"/>
                  </a:cubicBezTo>
                  <a:cubicBezTo>
                    <a:pt x="16" y="30"/>
                    <a:pt x="20" y="34"/>
                    <a:pt x="25" y="34"/>
                  </a:cubicBezTo>
                  <a:cubicBezTo>
                    <a:pt x="30" y="34"/>
                    <a:pt x="35" y="30"/>
                    <a:pt x="35" y="25"/>
                  </a:cubicBezTo>
                  <a:cubicBezTo>
                    <a:pt x="35" y="20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2" name="Rectangle 612"/>
            <p:cNvSpPr>
              <a:spLocks noChangeArrowheads="1"/>
            </p:cNvSpPr>
            <p:nvPr/>
          </p:nvSpPr>
          <p:spPr bwMode="auto">
            <a:xfrm>
              <a:off x="10322515" y="4238796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3" name="Rectangle 613"/>
            <p:cNvSpPr>
              <a:spLocks noChangeArrowheads="1"/>
            </p:cNvSpPr>
            <p:nvPr/>
          </p:nvSpPr>
          <p:spPr bwMode="auto">
            <a:xfrm>
              <a:off x="10352678" y="42387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4" name="Rectangle 614"/>
            <p:cNvSpPr>
              <a:spLocks noChangeArrowheads="1"/>
            </p:cNvSpPr>
            <p:nvPr/>
          </p:nvSpPr>
          <p:spPr bwMode="auto">
            <a:xfrm>
              <a:off x="10295528" y="423879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5" name="Rectangle 615"/>
            <p:cNvSpPr>
              <a:spLocks noChangeArrowheads="1"/>
            </p:cNvSpPr>
            <p:nvPr/>
          </p:nvSpPr>
          <p:spPr bwMode="auto">
            <a:xfrm>
              <a:off x="10265365" y="42387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6" name="Rectangle 616"/>
            <p:cNvSpPr>
              <a:spLocks noChangeArrowheads="1"/>
            </p:cNvSpPr>
            <p:nvPr/>
          </p:nvSpPr>
          <p:spPr bwMode="auto">
            <a:xfrm>
              <a:off x="10236790" y="42387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7" name="Rectangle 617"/>
            <p:cNvSpPr>
              <a:spLocks noChangeArrowheads="1"/>
            </p:cNvSpPr>
            <p:nvPr/>
          </p:nvSpPr>
          <p:spPr bwMode="auto">
            <a:xfrm>
              <a:off x="10208215" y="42387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8" name="Rectangle 618"/>
            <p:cNvSpPr>
              <a:spLocks noChangeArrowheads="1"/>
            </p:cNvSpPr>
            <p:nvPr/>
          </p:nvSpPr>
          <p:spPr bwMode="auto">
            <a:xfrm>
              <a:off x="10179640" y="42387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9" name="Rectangle 619"/>
            <p:cNvSpPr>
              <a:spLocks noChangeArrowheads="1"/>
            </p:cNvSpPr>
            <p:nvPr/>
          </p:nvSpPr>
          <p:spPr bwMode="auto">
            <a:xfrm>
              <a:off x="10151065" y="42387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0" name="Rectangle 620"/>
            <p:cNvSpPr>
              <a:spLocks noChangeArrowheads="1"/>
            </p:cNvSpPr>
            <p:nvPr/>
          </p:nvSpPr>
          <p:spPr bwMode="auto">
            <a:xfrm>
              <a:off x="10120903" y="4238796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1" name="Rectangle 621"/>
            <p:cNvSpPr>
              <a:spLocks noChangeArrowheads="1"/>
            </p:cNvSpPr>
            <p:nvPr/>
          </p:nvSpPr>
          <p:spPr bwMode="auto">
            <a:xfrm>
              <a:off x="10093915" y="423879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2" name="Rectangle 622"/>
            <p:cNvSpPr>
              <a:spLocks noChangeArrowheads="1"/>
            </p:cNvSpPr>
            <p:nvPr/>
          </p:nvSpPr>
          <p:spPr bwMode="auto">
            <a:xfrm>
              <a:off x="10063753" y="4238796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3" name="Rectangle 623"/>
            <p:cNvSpPr>
              <a:spLocks noChangeArrowheads="1"/>
            </p:cNvSpPr>
            <p:nvPr/>
          </p:nvSpPr>
          <p:spPr bwMode="auto">
            <a:xfrm>
              <a:off x="10035178" y="42387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4" name="Rectangle 624"/>
            <p:cNvSpPr>
              <a:spLocks noChangeArrowheads="1"/>
            </p:cNvSpPr>
            <p:nvPr/>
          </p:nvSpPr>
          <p:spPr bwMode="auto">
            <a:xfrm>
              <a:off x="10322515" y="4210221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5" name="Rectangle 625"/>
            <p:cNvSpPr>
              <a:spLocks noChangeArrowheads="1"/>
            </p:cNvSpPr>
            <p:nvPr/>
          </p:nvSpPr>
          <p:spPr bwMode="auto">
            <a:xfrm>
              <a:off x="10352678" y="42102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6" name="Rectangle 626"/>
            <p:cNvSpPr>
              <a:spLocks noChangeArrowheads="1"/>
            </p:cNvSpPr>
            <p:nvPr/>
          </p:nvSpPr>
          <p:spPr bwMode="auto">
            <a:xfrm>
              <a:off x="10295528" y="421022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7" name="Rectangle 627"/>
            <p:cNvSpPr>
              <a:spLocks noChangeArrowheads="1"/>
            </p:cNvSpPr>
            <p:nvPr/>
          </p:nvSpPr>
          <p:spPr bwMode="auto">
            <a:xfrm>
              <a:off x="10265365" y="42102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8" name="Rectangle 628"/>
            <p:cNvSpPr>
              <a:spLocks noChangeArrowheads="1"/>
            </p:cNvSpPr>
            <p:nvPr/>
          </p:nvSpPr>
          <p:spPr bwMode="auto">
            <a:xfrm>
              <a:off x="10236790" y="42102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9" name="Rectangle 629"/>
            <p:cNvSpPr>
              <a:spLocks noChangeArrowheads="1"/>
            </p:cNvSpPr>
            <p:nvPr/>
          </p:nvSpPr>
          <p:spPr bwMode="auto">
            <a:xfrm>
              <a:off x="10208215" y="42102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0" name="Rectangle 630"/>
            <p:cNvSpPr>
              <a:spLocks noChangeArrowheads="1"/>
            </p:cNvSpPr>
            <p:nvPr/>
          </p:nvSpPr>
          <p:spPr bwMode="auto">
            <a:xfrm>
              <a:off x="10179640" y="42102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1" name="Rectangle 631"/>
            <p:cNvSpPr>
              <a:spLocks noChangeArrowheads="1"/>
            </p:cNvSpPr>
            <p:nvPr/>
          </p:nvSpPr>
          <p:spPr bwMode="auto">
            <a:xfrm>
              <a:off x="10151065" y="42102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2" name="Rectangle 632"/>
            <p:cNvSpPr>
              <a:spLocks noChangeArrowheads="1"/>
            </p:cNvSpPr>
            <p:nvPr/>
          </p:nvSpPr>
          <p:spPr bwMode="auto">
            <a:xfrm>
              <a:off x="10120903" y="4210221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3" name="Rectangle 633"/>
            <p:cNvSpPr>
              <a:spLocks noChangeArrowheads="1"/>
            </p:cNvSpPr>
            <p:nvPr/>
          </p:nvSpPr>
          <p:spPr bwMode="auto">
            <a:xfrm>
              <a:off x="10093915" y="421022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4" name="Rectangle 634"/>
            <p:cNvSpPr>
              <a:spLocks noChangeArrowheads="1"/>
            </p:cNvSpPr>
            <p:nvPr/>
          </p:nvSpPr>
          <p:spPr bwMode="auto">
            <a:xfrm>
              <a:off x="10063753" y="4210221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5" name="Rectangle 635"/>
            <p:cNvSpPr>
              <a:spLocks noChangeArrowheads="1"/>
            </p:cNvSpPr>
            <p:nvPr/>
          </p:nvSpPr>
          <p:spPr bwMode="auto">
            <a:xfrm>
              <a:off x="10035178" y="42102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6" name="Rectangle 636"/>
            <p:cNvSpPr>
              <a:spLocks noChangeArrowheads="1"/>
            </p:cNvSpPr>
            <p:nvPr/>
          </p:nvSpPr>
          <p:spPr bwMode="auto">
            <a:xfrm>
              <a:off x="10338390" y="4267371"/>
              <a:ext cx="12700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7" name="Rectangle 637"/>
            <p:cNvSpPr>
              <a:spLocks noChangeArrowheads="1"/>
            </p:cNvSpPr>
            <p:nvPr/>
          </p:nvSpPr>
          <p:spPr bwMode="auto">
            <a:xfrm>
              <a:off x="10281240" y="4267371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8" name="Rectangle 638"/>
            <p:cNvSpPr>
              <a:spLocks noChangeArrowheads="1"/>
            </p:cNvSpPr>
            <p:nvPr/>
          </p:nvSpPr>
          <p:spPr bwMode="auto">
            <a:xfrm>
              <a:off x="10222503" y="4267371"/>
              <a:ext cx="1428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9" name="Rectangle 639"/>
            <p:cNvSpPr>
              <a:spLocks noChangeArrowheads="1"/>
            </p:cNvSpPr>
            <p:nvPr/>
          </p:nvSpPr>
          <p:spPr bwMode="auto">
            <a:xfrm>
              <a:off x="10165353" y="4267371"/>
              <a:ext cx="14288" cy="746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0" name="Rectangle 640"/>
            <p:cNvSpPr>
              <a:spLocks noChangeArrowheads="1"/>
            </p:cNvSpPr>
            <p:nvPr/>
          </p:nvSpPr>
          <p:spPr bwMode="auto">
            <a:xfrm>
              <a:off x="10108203" y="4267371"/>
              <a:ext cx="1270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1" name="Rectangle 641"/>
            <p:cNvSpPr>
              <a:spLocks noChangeArrowheads="1"/>
            </p:cNvSpPr>
            <p:nvPr/>
          </p:nvSpPr>
          <p:spPr bwMode="auto">
            <a:xfrm>
              <a:off x="10051053" y="4267371"/>
              <a:ext cx="12700" cy="55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2" name="Rectangle 642"/>
            <p:cNvSpPr>
              <a:spLocks noChangeArrowheads="1"/>
            </p:cNvSpPr>
            <p:nvPr/>
          </p:nvSpPr>
          <p:spPr bwMode="auto">
            <a:xfrm>
              <a:off x="10338390" y="4338808"/>
              <a:ext cx="12700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3" name="Rectangle 643"/>
            <p:cNvSpPr>
              <a:spLocks noChangeArrowheads="1"/>
            </p:cNvSpPr>
            <p:nvPr/>
          </p:nvSpPr>
          <p:spPr bwMode="auto">
            <a:xfrm>
              <a:off x="10281240" y="4305471"/>
              <a:ext cx="127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4" name="Rectangle 644"/>
            <p:cNvSpPr>
              <a:spLocks noChangeArrowheads="1"/>
            </p:cNvSpPr>
            <p:nvPr/>
          </p:nvSpPr>
          <p:spPr bwMode="auto">
            <a:xfrm>
              <a:off x="10222503" y="4322933"/>
              <a:ext cx="14288" cy="73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5" name="Rectangle 645"/>
            <p:cNvSpPr>
              <a:spLocks noChangeArrowheads="1"/>
            </p:cNvSpPr>
            <p:nvPr/>
          </p:nvSpPr>
          <p:spPr bwMode="auto">
            <a:xfrm>
              <a:off x="10165353" y="4364208"/>
              <a:ext cx="14288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6" name="Rectangle 646"/>
            <p:cNvSpPr>
              <a:spLocks noChangeArrowheads="1"/>
            </p:cNvSpPr>
            <p:nvPr/>
          </p:nvSpPr>
          <p:spPr bwMode="auto">
            <a:xfrm>
              <a:off x="10108203" y="4319758"/>
              <a:ext cx="12700" cy="762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7" name="Rectangle 647"/>
            <p:cNvSpPr>
              <a:spLocks noChangeArrowheads="1"/>
            </p:cNvSpPr>
            <p:nvPr/>
          </p:nvSpPr>
          <p:spPr bwMode="auto">
            <a:xfrm>
              <a:off x="10051053" y="4345158"/>
              <a:ext cx="12700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8" name="Rectangle 648"/>
            <p:cNvSpPr>
              <a:spLocks noChangeArrowheads="1"/>
            </p:cNvSpPr>
            <p:nvPr/>
          </p:nvSpPr>
          <p:spPr bwMode="auto">
            <a:xfrm>
              <a:off x="10035178" y="4338808"/>
              <a:ext cx="444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9" name="Rectangle 649"/>
            <p:cNvSpPr>
              <a:spLocks noChangeArrowheads="1"/>
            </p:cNvSpPr>
            <p:nvPr/>
          </p:nvSpPr>
          <p:spPr bwMode="auto">
            <a:xfrm>
              <a:off x="10093915" y="4311821"/>
              <a:ext cx="428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0" name="Rectangle 650"/>
            <p:cNvSpPr>
              <a:spLocks noChangeArrowheads="1"/>
            </p:cNvSpPr>
            <p:nvPr/>
          </p:nvSpPr>
          <p:spPr bwMode="auto">
            <a:xfrm>
              <a:off x="10151065" y="4356271"/>
              <a:ext cx="428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1" name="Rectangle 651"/>
            <p:cNvSpPr>
              <a:spLocks noChangeArrowheads="1"/>
            </p:cNvSpPr>
            <p:nvPr/>
          </p:nvSpPr>
          <p:spPr bwMode="auto">
            <a:xfrm>
              <a:off x="10208215" y="4316583"/>
              <a:ext cx="428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2" name="Rectangle 652"/>
            <p:cNvSpPr>
              <a:spLocks noChangeArrowheads="1"/>
            </p:cNvSpPr>
            <p:nvPr/>
          </p:nvSpPr>
          <p:spPr bwMode="auto">
            <a:xfrm>
              <a:off x="10265365" y="4299121"/>
              <a:ext cx="428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3" name="Rectangle 653"/>
            <p:cNvSpPr>
              <a:spLocks noChangeArrowheads="1"/>
            </p:cNvSpPr>
            <p:nvPr/>
          </p:nvSpPr>
          <p:spPr bwMode="auto">
            <a:xfrm>
              <a:off x="10322515" y="4332458"/>
              <a:ext cx="444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4" name="Rectangle 654"/>
            <p:cNvSpPr>
              <a:spLocks noChangeArrowheads="1"/>
            </p:cNvSpPr>
            <p:nvPr/>
          </p:nvSpPr>
          <p:spPr bwMode="auto">
            <a:xfrm>
              <a:off x="10151065" y="4129258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5" name="Rectangle 655"/>
            <p:cNvSpPr>
              <a:spLocks noChangeArrowheads="1"/>
            </p:cNvSpPr>
            <p:nvPr/>
          </p:nvSpPr>
          <p:spPr bwMode="auto">
            <a:xfrm>
              <a:off x="10179640" y="4129258"/>
              <a:ext cx="1428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6" name="Rectangle 656"/>
            <p:cNvSpPr>
              <a:spLocks noChangeArrowheads="1"/>
            </p:cNvSpPr>
            <p:nvPr/>
          </p:nvSpPr>
          <p:spPr bwMode="auto">
            <a:xfrm>
              <a:off x="10208215" y="4129258"/>
              <a:ext cx="1428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7" name="Rectangle 657"/>
            <p:cNvSpPr>
              <a:spLocks noChangeArrowheads="1"/>
            </p:cNvSpPr>
            <p:nvPr/>
          </p:nvSpPr>
          <p:spPr bwMode="auto">
            <a:xfrm>
              <a:off x="10238378" y="4129258"/>
              <a:ext cx="127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83" name="Группа 2382"/>
          <p:cNvGrpSpPr/>
          <p:nvPr/>
        </p:nvGrpSpPr>
        <p:grpSpPr>
          <a:xfrm>
            <a:off x="7432938" y="3486087"/>
            <a:ext cx="312121" cy="167780"/>
            <a:chOff x="8762003" y="4770608"/>
            <a:chExt cx="401638" cy="215900"/>
          </a:xfrm>
          <a:solidFill>
            <a:schemeClr val="accent1"/>
          </a:solidFill>
        </p:grpSpPr>
        <p:sp>
          <p:nvSpPr>
            <p:cNvPr id="2421" name="Freeform 670"/>
            <p:cNvSpPr>
              <a:spLocks noEditPoints="1"/>
            </p:cNvSpPr>
            <p:nvPr/>
          </p:nvSpPr>
          <p:spPr bwMode="auto">
            <a:xfrm>
              <a:off x="8820740" y="4815058"/>
              <a:ext cx="171450" cy="127000"/>
            </a:xfrm>
            <a:custGeom>
              <a:avLst/>
              <a:gdLst>
                <a:gd name="T0" fmla="*/ 206 w 206"/>
                <a:gd name="T1" fmla="*/ 154 h 154"/>
                <a:gd name="T2" fmla="*/ 122 w 206"/>
                <a:gd name="T3" fmla="*/ 154 h 154"/>
                <a:gd name="T4" fmla="*/ 120 w 206"/>
                <a:gd name="T5" fmla="*/ 149 h 154"/>
                <a:gd name="T6" fmla="*/ 103 w 206"/>
                <a:gd name="T7" fmla="*/ 136 h 154"/>
                <a:gd name="T8" fmla="*/ 86 w 206"/>
                <a:gd name="T9" fmla="*/ 149 h 154"/>
                <a:gd name="T10" fmla="*/ 84 w 206"/>
                <a:gd name="T11" fmla="*/ 154 h 154"/>
                <a:gd name="T12" fmla="*/ 0 w 206"/>
                <a:gd name="T13" fmla="*/ 154 h 154"/>
                <a:gd name="T14" fmla="*/ 0 w 206"/>
                <a:gd name="T15" fmla="*/ 0 h 154"/>
                <a:gd name="T16" fmla="*/ 84 w 206"/>
                <a:gd name="T17" fmla="*/ 0 h 154"/>
                <a:gd name="T18" fmla="*/ 86 w 206"/>
                <a:gd name="T19" fmla="*/ 5 h 154"/>
                <a:gd name="T20" fmla="*/ 103 w 206"/>
                <a:gd name="T21" fmla="*/ 17 h 154"/>
                <a:gd name="T22" fmla="*/ 120 w 206"/>
                <a:gd name="T23" fmla="*/ 5 h 154"/>
                <a:gd name="T24" fmla="*/ 122 w 206"/>
                <a:gd name="T25" fmla="*/ 0 h 154"/>
                <a:gd name="T26" fmla="*/ 206 w 206"/>
                <a:gd name="T27" fmla="*/ 0 h 154"/>
                <a:gd name="T28" fmla="*/ 206 w 206"/>
                <a:gd name="T29" fmla="*/ 154 h 154"/>
                <a:gd name="T30" fmla="*/ 132 w 206"/>
                <a:gd name="T31" fmla="*/ 138 h 154"/>
                <a:gd name="T32" fmla="*/ 190 w 206"/>
                <a:gd name="T33" fmla="*/ 138 h 154"/>
                <a:gd name="T34" fmla="*/ 190 w 206"/>
                <a:gd name="T35" fmla="*/ 16 h 154"/>
                <a:gd name="T36" fmla="*/ 132 w 206"/>
                <a:gd name="T37" fmla="*/ 16 h 154"/>
                <a:gd name="T38" fmla="*/ 103 w 206"/>
                <a:gd name="T39" fmla="*/ 33 h 154"/>
                <a:gd name="T40" fmla="*/ 73 w 206"/>
                <a:gd name="T41" fmla="*/ 16 h 154"/>
                <a:gd name="T42" fmla="*/ 16 w 206"/>
                <a:gd name="T43" fmla="*/ 16 h 154"/>
                <a:gd name="T44" fmla="*/ 16 w 206"/>
                <a:gd name="T45" fmla="*/ 138 h 154"/>
                <a:gd name="T46" fmla="*/ 73 w 206"/>
                <a:gd name="T47" fmla="*/ 138 h 154"/>
                <a:gd name="T48" fmla="*/ 103 w 206"/>
                <a:gd name="T49" fmla="*/ 121 h 154"/>
                <a:gd name="T50" fmla="*/ 132 w 206"/>
                <a:gd name="T51" fmla="*/ 13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6" h="154">
                  <a:moveTo>
                    <a:pt x="206" y="154"/>
                  </a:moveTo>
                  <a:cubicBezTo>
                    <a:pt x="122" y="154"/>
                    <a:pt x="122" y="154"/>
                    <a:pt x="122" y="154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17" y="141"/>
                    <a:pt x="111" y="136"/>
                    <a:pt x="103" y="136"/>
                  </a:cubicBezTo>
                  <a:cubicBezTo>
                    <a:pt x="95" y="136"/>
                    <a:pt x="88" y="141"/>
                    <a:pt x="86" y="149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8" y="12"/>
                    <a:pt x="95" y="17"/>
                    <a:pt x="103" y="17"/>
                  </a:cubicBezTo>
                  <a:cubicBezTo>
                    <a:pt x="111" y="17"/>
                    <a:pt x="117" y="12"/>
                    <a:pt x="120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206" y="0"/>
                    <a:pt x="206" y="0"/>
                    <a:pt x="206" y="0"/>
                  </a:cubicBezTo>
                  <a:lnTo>
                    <a:pt x="206" y="154"/>
                  </a:lnTo>
                  <a:close/>
                  <a:moveTo>
                    <a:pt x="132" y="138"/>
                  </a:moveTo>
                  <a:cubicBezTo>
                    <a:pt x="190" y="138"/>
                    <a:pt x="190" y="138"/>
                    <a:pt x="190" y="138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26" y="26"/>
                    <a:pt x="115" y="33"/>
                    <a:pt x="103" y="33"/>
                  </a:cubicBezTo>
                  <a:cubicBezTo>
                    <a:pt x="91" y="33"/>
                    <a:pt x="79" y="26"/>
                    <a:pt x="7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9" y="128"/>
                    <a:pt x="91" y="121"/>
                    <a:pt x="103" y="121"/>
                  </a:cubicBezTo>
                  <a:cubicBezTo>
                    <a:pt x="115" y="121"/>
                    <a:pt x="126" y="128"/>
                    <a:pt x="132" y="1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2" name="Rectangle 671"/>
            <p:cNvSpPr>
              <a:spLocks noChangeArrowheads="1"/>
            </p:cNvSpPr>
            <p:nvPr/>
          </p:nvSpPr>
          <p:spPr bwMode="auto">
            <a:xfrm>
              <a:off x="8927103" y="48722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3" name="Rectangle 672"/>
            <p:cNvSpPr>
              <a:spLocks noChangeArrowheads="1"/>
            </p:cNvSpPr>
            <p:nvPr/>
          </p:nvSpPr>
          <p:spPr bwMode="auto">
            <a:xfrm>
              <a:off x="8898528" y="48722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4" name="Rectangle 673"/>
            <p:cNvSpPr>
              <a:spLocks noChangeArrowheads="1"/>
            </p:cNvSpPr>
            <p:nvPr/>
          </p:nvSpPr>
          <p:spPr bwMode="auto">
            <a:xfrm>
              <a:off x="8869953" y="48722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5" name="Rectangle 674"/>
            <p:cNvSpPr>
              <a:spLocks noChangeArrowheads="1"/>
            </p:cNvSpPr>
            <p:nvPr/>
          </p:nvSpPr>
          <p:spPr bwMode="auto">
            <a:xfrm>
              <a:off x="9022353" y="481347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6" name="Rectangle 675"/>
            <p:cNvSpPr>
              <a:spLocks noChangeArrowheads="1"/>
            </p:cNvSpPr>
            <p:nvPr/>
          </p:nvSpPr>
          <p:spPr bwMode="auto">
            <a:xfrm>
              <a:off x="9022353" y="484204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7" name="Rectangle 676"/>
            <p:cNvSpPr>
              <a:spLocks noChangeArrowheads="1"/>
            </p:cNvSpPr>
            <p:nvPr/>
          </p:nvSpPr>
          <p:spPr bwMode="auto">
            <a:xfrm>
              <a:off x="9022353" y="487062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8" name="Rectangle 677"/>
            <p:cNvSpPr>
              <a:spLocks noChangeArrowheads="1"/>
            </p:cNvSpPr>
            <p:nvPr/>
          </p:nvSpPr>
          <p:spPr bwMode="auto">
            <a:xfrm>
              <a:off x="9022353" y="49007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9" name="Rectangle 678"/>
            <p:cNvSpPr>
              <a:spLocks noChangeArrowheads="1"/>
            </p:cNvSpPr>
            <p:nvPr/>
          </p:nvSpPr>
          <p:spPr bwMode="auto">
            <a:xfrm>
              <a:off x="9022353" y="492935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0" name="Freeform 679"/>
            <p:cNvSpPr>
              <a:spLocks noEditPoints="1"/>
            </p:cNvSpPr>
            <p:nvPr/>
          </p:nvSpPr>
          <p:spPr bwMode="auto">
            <a:xfrm>
              <a:off x="8762003" y="4770608"/>
              <a:ext cx="401638" cy="215900"/>
            </a:xfrm>
            <a:custGeom>
              <a:avLst/>
              <a:gdLst>
                <a:gd name="T0" fmla="*/ 336 w 482"/>
                <a:gd name="T1" fmla="*/ 258 h 258"/>
                <a:gd name="T2" fmla="*/ 319 w 482"/>
                <a:gd name="T3" fmla="*/ 240 h 258"/>
                <a:gd name="T4" fmla="*/ 301 w 482"/>
                <a:gd name="T5" fmla="*/ 258 h 258"/>
                <a:gd name="T6" fmla="*/ 7 w 482"/>
                <a:gd name="T7" fmla="*/ 250 h 258"/>
                <a:gd name="T8" fmla="*/ 0 w 482"/>
                <a:gd name="T9" fmla="*/ 215 h 258"/>
                <a:gd name="T10" fmla="*/ 17 w 482"/>
                <a:gd name="T11" fmla="*/ 198 h 258"/>
                <a:gd name="T12" fmla="*/ 0 w 482"/>
                <a:gd name="T13" fmla="*/ 181 h 258"/>
                <a:gd name="T14" fmla="*/ 8 w 482"/>
                <a:gd name="T15" fmla="*/ 138 h 258"/>
                <a:gd name="T16" fmla="*/ 8 w 482"/>
                <a:gd name="T17" fmla="*/ 119 h 258"/>
                <a:gd name="T18" fmla="*/ 0 w 482"/>
                <a:gd name="T19" fmla="*/ 77 h 258"/>
                <a:gd name="T20" fmla="*/ 17 w 482"/>
                <a:gd name="T21" fmla="*/ 60 h 258"/>
                <a:gd name="T22" fmla="*/ 0 w 482"/>
                <a:gd name="T23" fmla="*/ 42 h 258"/>
                <a:gd name="T24" fmla="*/ 7 w 482"/>
                <a:gd name="T25" fmla="*/ 8 h 258"/>
                <a:gd name="T26" fmla="*/ 301 w 482"/>
                <a:gd name="T27" fmla="*/ 0 h 258"/>
                <a:gd name="T28" fmla="*/ 319 w 482"/>
                <a:gd name="T29" fmla="*/ 17 h 258"/>
                <a:gd name="T30" fmla="*/ 336 w 482"/>
                <a:gd name="T31" fmla="*/ 0 h 258"/>
                <a:gd name="T32" fmla="*/ 475 w 482"/>
                <a:gd name="T33" fmla="*/ 8 h 258"/>
                <a:gd name="T34" fmla="*/ 482 w 482"/>
                <a:gd name="T35" fmla="*/ 42 h 258"/>
                <a:gd name="T36" fmla="*/ 465 w 482"/>
                <a:gd name="T37" fmla="*/ 60 h 258"/>
                <a:gd name="T38" fmla="*/ 482 w 482"/>
                <a:gd name="T39" fmla="*/ 77 h 258"/>
                <a:gd name="T40" fmla="*/ 474 w 482"/>
                <a:gd name="T41" fmla="*/ 119 h 258"/>
                <a:gd name="T42" fmla="*/ 474 w 482"/>
                <a:gd name="T43" fmla="*/ 138 h 258"/>
                <a:gd name="T44" fmla="*/ 482 w 482"/>
                <a:gd name="T45" fmla="*/ 181 h 258"/>
                <a:gd name="T46" fmla="*/ 465 w 482"/>
                <a:gd name="T47" fmla="*/ 198 h 258"/>
                <a:gd name="T48" fmla="*/ 482 w 482"/>
                <a:gd name="T49" fmla="*/ 215 h 258"/>
                <a:gd name="T50" fmla="*/ 475 w 482"/>
                <a:gd name="T51" fmla="*/ 250 h 258"/>
                <a:gd name="T52" fmla="*/ 343 w 482"/>
                <a:gd name="T53" fmla="*/ 242 h 258"/>
                <a:gd name="T54" fmla="*/ 464 w 482"/>
                <a:gd name="T55" fmla="*/ 239 h 258"/>
                <a:gd name="T56" fmla="*/ 466 w 482"/>
                <a:gd name="T57" fmla="*/ 222 h 258"/>
                <a:gd name="T58" fmla="*/ 466 w 482"/>
                <a:gd name="T59" fmla="*/ 174 h 258"/>
                <a:gd name="T60" fmla="*/ 449 w 482"/>
                <a:gd name="T61" fmla="*/ 129 h 258"/>
                <a:gd name="T62" fmla="*/ 466 w 482"/>
                <a:gd name="T63" fmla="*/ 84 h 258"/>
                <a:gd name="T64" fmla="*/ 466 w 482"/>
                <a:gd name="T65" fmla="*/ 36 h 258"/>
                <a:gd name="T66" fmla="*/ 464 w 482"/>
                <a:gd name="T67" fmla="*/ 18 h 258"/>
                <a:gd name="T68" fmla="*/ 343 w 482"/>
                <a:gd name="T69" fmla="*/ 16 h 258"/>
                <a:gd name="T70" fmla="*/ 295 w 482"/>
                <a:gd name="T71" fmla="*/ 16 h 258"/>
                <a:gd name="T72" fmla="*/ 18 w 482"/>
                <a:gd name="T73" fmla="*/ 18 h 258"/>
                <a:gd name="T74" fmla="*/ 16 w 482"/>
                <a:gd name="T75" fmla="*/ 36 h 258"/>
                <a:gd name="T76" fmla="*/ 16 w 482"/>
                <a:gd name="T77" fmla="*/ 84 h 258"/>
                <a:gd name="T78" fmla="*/ 33 w 482"/>
                <a:gd name="T79" fmla="*/ 129 h 258"/>
                <a:gd name="T80" fmla="*/ 16 w 482"/>
                <a:gd name="T81" fmla="*/ 174 h 258"/>
                <a:gd name="T82" fmla="*/ 16 w 482"/>
                <a:gd name="T83" fmla="*/ 222 h 258"/>
                <a:gd name="T84" fmla="*/ 18 w 482"/>
                <a:gd name="T85" fmla="*/ 239 h 258"/>
                <a:gd name="T86" fmla="*/ 295 w 482"/>
                <a:gd name="T87" fmla="*/ 242 h 258"/>
                <a:gd name="T88" fmla="*/ 343 w 482"/>
                <a:gd name="T89" fmla="*/ 24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2" h="258">
                  <a:moveTo>
                    <a:pt x="457" y="258"/>
                  </a:moveTo>
                  <a:cubicBezTo>
                    <a:pt x="336" y="258"/>
                    <a:pt x="336" y="258"/>
                    <a:pt x="336" y="258"/>
                  </a:cubicBezTo>
                  <a:cubicBezTo>
                    <a:pt x="332" y="258"/>
                    <a:pt x="328" y="254"/>
                    <a:pt x="328" y="250"/>
                  </a:cubicBezTo>
                  <a:cubicBezTo>
                    <a:pt x="328" y="245"/>
                    <a:pt x="324" y="240"/>
                    <a:pt x="319" y="240"/>
                  </a:cubicBezTo>
                  <a:cubicBezTo>
                    <a:pt x="314" y="240"/>
                    <a:pt x="309" y="245"/>
                    <a:pt x="309" y="250"/>
                  </a:cubicBezTo>
                  <a:cubicBezTo>
                    <a:pt x="309" y="254"/>
                    <a:pt x="306" y="258"/>
                    <a:pt x="301" y="258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18" y="258"/>
                    <a:pt x="12" y="255"/>
                    <a:pt x="7" y="250"/>
                  </a:cubicBezTo>
                  <a:cubicBezTo>
                    <a:pt x="3" y="245"/>
                    <a:pt x="0" y="239"/>
                    <a:pt x="0" y="232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1"/>
                    <a:pt x="4" y="207"/>
                    <a:pt x="8" y="207"/>
                  </a:cubicBezTo>
                  <a:cubicBezTo>
                    <a:pt x="13" y="207"/>
                    <a:pt x="17" y="203"/>
                    <a:pt x="17" y="198"/>
                  </a:cubicBezTo>
                  <a:cubicBezTo>
                    <a:pt x="17" y="193"/>
                    <a:pt x="13" y="188"/>
                    <a:pt x="8" y="188"/>
                  </a:cubicBezTo>
                  <a:cubicBezTo>
                    <a:pt x="4" y="188"/>
                    <a:pt x="0" y="185"/>
                    <a:pt x="0" y="181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2"/>
                    <a:pt x="4" y="138"/>
                    <a:pt x="8" y="138"/>
                  </a:cubicBezTo>
                  <a:cubicBezTo>
                    <a:pt x="13" y="138"/>
                    <a:pt x="17" y="134"/>
                    <a:pt x="17" y="129"/>
                  </a:cubicBezTo>
                  <a:cubicBezTo>
                    <a:pt x="17" y="124"/>
                    <a:pt x="13" y="119"/>
                    <a:pt x="8" y="119"/>
                  </a:cubicBezTo>
                  <a:cubicBezTo>
                    <a:pt x="4" y="119"/>
                    <a:pt x="0" y="116"/>
                    <a:pt x="0" y="11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3"/>
                    <a:pt x="4" y="69"/>
                    <a:pt x="8" y="69"/>
                  </a:cubicBezTo>
                  <a:cubicBezTo>
                    <a:pt x="13" y="69"/>
                    <a:pt x="17" y="65"/>
                    <a:pt x="17" y="60"/>
                  </a:cubicBezTo>
                  <a:cubicBezTo>
                    <a:pt x="17" y="55"/>
                    <a:pt x="13" y="50"/>
                    <a:pt x="8" y="50"/>
                  </a:cubicBezTo>
                  <a:cubicBezTo>
                    <a:pt x="4" y="50"/>
                    <a:pt x="0" y="47"/>
                    <a:pt x="0" y="4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9"/>
                    <a:pt x="3" y="12"/>
                    <a:pt x="7" y="8"/>
                  </a:cubicBezTo>
                  <a:cubicBezTo>
                    <a:pt x="12" y="3"/>
                    <a:pt x="18" y="0"/>
                    <a:pt x="25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6" y="0"/>
                    <a:pt x="309" y="4"/>
                    <a:pt x="309" y="8"/>
                  </a:cubicBezTo>
                  <a:cubicBezTo>
                    <a:pt x="309" y="13"/>
                    <a:pt x="314" y="17"/>
                    <a:pt x="319" y="17"/>
                  </a:cubicBezTo>
                  <a:cubicBezTo>
                    <a:pt x="324" y="17"/>
                    <a:pt x="328" y="13"/>
                    <a:pt x="328" y="8"/>
                  </a:cubicBezTo>
                  <a:cubicBezTo>
                    <a:pt x="328" y="4"/>
                    <a:pt x="332" y="0"/>
                    <a:pt x="336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64" y="0"/>
                    <a:pt x="470" y="3"/>
                    <a:pt x="475" y="8"/>
                  </a:cubicBezTo>
                  <a:cubicBezTo>
                    <a:pt x="479" y="12"/>
                    <a:pt x="482" y="19"/>
                    <a:pt x="482" y="25"/>
                  </a:cubicBezTo>
                  <a:cubicBezTo>
                    <a:pt x="482" y="42"/>
                    <a:pt x="482" y="42"/>
                    <a:pt x="482" y="42"/>
                  </a:cubicBezTo>
                  <a:cubicBezTo>
                    <a:pt x="482" y="47"/>
                    <a:pt x="479" y="50"/>
                    <a:pt x="474" y="50"/>
                  </a:cubicBezTo>
                  <a:cubicBezTo>
                    <a:pt x="469" y="50"/>
                    <a:pt x="465" y="55"/>
                    <a:pt x="465" y="60"/>
                  </a:cubicBezTo>
                  <a:cubicBezTo>
                    <a:pt x="465" y="65"/>
                    <a:pt x="469" y="69"/>
                    <a:pt x="474" y="69"/>
                  </a:cubicBezTo>
                  <a:cubicBezTo>
                    <a:pt x="479" y="69"/>
                    <a:pt x="482" y="73"/>
                    <a:pt x="482" y="77"/>
                  </a:cubicBezTo>
                  <a:cubicBezTo>
                    <a:pt x="482" y="112"/>
                    <a:pt x="482" y="112"/>
                    <a:pt x="482" y="112"/>
                  </a:cubicBezTo>
                  <a:cubicBezTo>
                    <a:pt x="482" y="116"/>
                    <a:pt x="479" y="119"/>
                    <a:pt x="474" y="119"/>
                  </a:cubicBezTo>
                  <a:cubicBezTo>
                    <a:pt x="469" y="119"/>
                    <a:pt x="465" y="124"/>
                    <a:pt x="465" y="129"/>
                  </a:cubicBezTo>
                  <a:cubicBezTo>
                    <a:pt x="465" y="134"/>
                    <a:pt x="469" y="138"/>
                    <a:pt x="474" y="138"/>
                  </a:cubicBezTo>
                  <a:cubicBezTo>
                    <a:pt x="479" y="138"/>
                    <a:pt x="482" y="142"/>
                    <a:pt x="482" y="146"/>
                  </a:cubicBezTo>
                  <a:cubicBezTo>
                    <a:pt x="482" y="181"/>
                    <a:pt x="482" y="181"/>
                    <a:pt x="482" y="181"/>
                  </a:cubicBezTo>
                  <a:cubicBezTo>
                    <a:pt x="482" y="185"/>
                    <a:pt x="479" y="188"/>
                    <a:pt x="474" y="188"/>
                  </a:cubicBezTo>
                  <a:cubicBezTo>
                    <a:pt x="469" y="188"/>
                    <a:pt x="465" y="193"/>
                    <a:pt x="465" y="198"/>
                  </a:cubicBezTo>
                  <a:cubicBezTo>
                    <a:pt x="465" y="203"/>
                    <a:pt x="469" y="207"/>
                    <a:pt x="474" y="207"/>
                  </a:cubicBezTo>
                  <a:cubicBezTo>
                    <a:pt x="479" y="207"/>
                    <a:pt x="482" y="211"/>
                    <a:pt x="482" y="215"/>
                  </a:cubicBezTo>
                  <a:cubicBezTo>
                    <a:pt x="482" y="232"/>
                    <a:pt x="482" y="232"/>
                    <a:pt x="482" y="232"/>
                  </a:cubicBezTo>
                  <a:cubicBezTo>
                    <a:pt x="482" y="239"/>
                    <a:pt x="479" y="245"/>
                    <a:pt x="475" y="250"/>
                  </a:cubicBezTo>
                  <a:cubicBezTo>
                    <a:pt x="470" y="255"/>
                    <a:pt x="464" y="258"/>
                    <a:pt x="457" y="258"/>
                  </a:cubicBezTo>
                  <a:close/>
                  <a:moveTo>
                    <a:pt x="343" y="242"/>
                  </a:moveTo>
                  <a:cubicBezTo>
                    <a:pt x="457" y="242"/>
                    <a:pt x="457" y="242"/>
                    <a:pt x="457" y="242"/>
                  </a:cubicBezTo>
                  <a:cubicBezTo>
                    <a:pt x="459" y="242"/>
                    <a:pt x="462" y="241"/>
                    <a:pt x="464" y="239"/>
                  </a:cubicBezTo>
                  <a:cubicBezTo>
                    <a:pt x="465" y="237"/>
                    <a:pt x="466" y="235"/>
                    <a:pt x="466" y="23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56" y="218"/>
                    <a:pt x="449" y="209"/>
                    <a:pt x="449" y="198"/>
                  </a:cubicBezTo>
                  <a:cubicBezTo>
                    <a:pt x="449" y="187"/>
                    <a:pt x="456" y="177"/>
                    <a:pt x="466" y="174"/>
                  </a:cubicBezTo>
                  <a:cubicBezTo>
                    <a:pt x="466" y="153"/>
                    <a:pt x="466" y="153"/>
                    <a:pt x="466" y="153"/>
                  </a:cubicBezTo>
                  <a:cubicBezTo>
                    <a:pt x="456" y="149"/>
                    <a:pt x="449" y="140"/>
                    <a:pt x="449" y="129"/>
                  </a:cubicBezTo>
                  <a:cubicBezTo>
                    <a:pt x="449" y="118"/>
                    <a:pt x="456" y="108"/>
                    <a:pt x="466" y="105"/>
                  </a:cubicBezTo>
                  <a:cubicBezTo>
                    <a:pt x="466" y="84"/>
                    <a:pt x="466" y="84"/>
                    <a:pt x="466" y="84"/>
                  </a:cubicBezTo>
                  <a:cubicBezTo>
                    <a:pt x="456" y="80"/>
                    <a:pt x="449" y="71"/>
                    <a:pt x="449" y="60"/>
                  </a:cubicBezTo>
                  <a:cubicBezTo>
                    <a:pt x="449" y="49"/>
                    <a:pt x="456" y="39"/>
                    <a:pt x="466" y="36"/>
                  </a:cubicBezTo>
                  <a:cubicBezTo>
                    <a:pt x="466" y="25"/>
                    <a:pt x="466" y="25"/>
                    <a:pt x="466" y="25"/>
                  </a:cubicBezTo>
                  <a:cubicBezTo>
                    <a:pt x="466" y="23"/>
                    <a:pt x="465" y="20"/>
                    <a:pt x="464" y="18"/>
                  </a:cubicBezTo>
                  <a:cubicBezTo>
                    <a:pt x="462" y="17"/>
                    <a:pt x="459" y="16"/>
                    <a:pt x="457" y="1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39" y="26"/>
                    <a:pt x="330" y="33"/>
                    <a:pt x="319" y="33"/>
                  </a:cubicBezTo>
                  <a:cubicBezTo>
                    <a:pt x="308" y="33"/>
                    <a:pt x="298" y="26"/>
                    <a:pt x="29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0" y="17"/>
                    <a:pt x="18" y="18"/>
                  </a:cubicBezTo>
                  <a:cubicBezTo>
                    <a:pt x="17" y="20"/>
                    <a:pt x="16" y="23"/>
                    <a:pt x="16" y="2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6" y="39"/>
                    <a:pt x="33" y="49"/>
                    <a:pt x="33" y="60"/>
                  </a:cubicBezTo>
                  <a:cubicBezTo>
                    <a:pt x="33" y="71"/>
                    <a:pt x="26" y="80"/>
                    <a:pt x="16" y="84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26" y="108"/>
                    <a:pt x="33" y="118"/>
                    <a:pt x="33" y="129"/>
                  </a:cubicBezTo>
                  <a:cubicBezTo>
                    <a:pt x="33" y="140"/>
                    <a:pt x="26" y="149"/>
                    <a:pt x="16" y="153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26" y="177"/>
                    <a:pt x="33" y="187"/>
                    <a:pt x="33" y="198"/>
                  </a:cubicBezTo>
                  <a:cubicBezTo>
                    <a:pt x="33" y="209"/>
                    <a:pt x="26" y="218"/>
                    <a:pt x="16" y="22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6" y="235"/>
                    <a:pt x="17" y="237"/>
                    <a:pt x="18" y="239"/>
                  </a:cubicBezTo>
                  <a:cubicBezTo>
                    <a:pt x="20" y="241"/>
                    <a:pt x="23" y="242"/>
                    <a:pt x="25" y="242"/>
                  </a:cubicBezTo>
                  <a:cubicBezTo>
                    <a:pt x="295" y="242"/>
                    <a:pt x="295" y="242"/>
                    <a:pt x="295" y="242"/>
                  </a:cubicBezTo>
                  <a:cubicBezTo>
                    <a:pt x="298" y="232"/>
                    <a:pt x="308" y="225"/>
                    <a:pt x="319" y="225"/>
                  </a:cubicBezTo>
                  <a:cubicBezTo>
                    <a:pt x="330" y="225"/>
                    <a:pt x="339" y="232"/>
                    <a:pt x="343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1" name="Rectangle 680"/>
            <p:cNvSpPr>
              <a:spLocks noChangeArrowheads="1"/>
            </p:cNvSpPr>
            <p:nvPr/>
          </p:nvSpPr>
          <p:spPr bwMode="auto">
            <a:xfrm>
              <a:off x="9063628" y="4815058"/>
              <a:ext cx="444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2" name="Rectangle 681"/>
            <p:cNvSpPr>
              <a:spLocks noChangeArrowheads="1"/>
            </p:cNvSpPr>
            <p:nvPr/>
          </p:nvSpPr>
          <p:spPr bwMode="auto">
            <a:xfrm>
              <a:off x="9063628" y="4843633"/>
              <a:ext cx="444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3" name="Rectangle 682"/>
            <p:cNvSpPr>
              <a:spLocks noChangeArrowheads="1"/>
            </p:cNvSpPr>
            <p:nvPr/>
          </p:nvSpPr>
          <p:spPr bwMode="auto">
            <a:xfrm>
              <a:off x="9063628" y="4872208"/>
              <a:ext cx="444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4" name="Rectangle 683"/>
            <p:cNvSpPr>
              <a:spLocks noChangeArrowheads="1"/>
            </p:cNvSpPr>
            <p:nvPr/>
          </p:nvSpPr>
          <p:spPr bwMode="auto">
            <a:xfrm>
              <a:off x="9063628" y="4900783"/>
              <a:ext cx="444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5" name="Rectangle 684"/>
            <p:cNvSpPr>
              <a:spLocks noChangeArrowheads="1"/>
            </p:cNvSpPr>
            <p:nvPr/>
          </p:nvSpPr>
          <p:spPr bwMode="auto">
            <a:xfrm>
              <a:off x="9063628" y="4929358"/>
              <a:ext cx="444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84" name="Группа 2383"/>
          <p:cNvGrpSpPr/>
          <p:nvPr/>
        </p:nvGrpSpPr>
        <p:grpSpPr>
          <a:xfrm>
            <a:off x="7434172" y="1510971"/>
            <a:ext cx="309653" cy="267708"/>
            <a:chOff x="8763590" y="2229021"/>
            <a:chExt cx="398463" cy="344488"/>
          </a:xfrm>
          <a:solidFill>
            <a:schemeClr val="accent1"/>
          </a:solidFill>
        </p:grpSpPr>
        <p:sp>
          <p:nvSpPr>
            <p:cNvPr id="2406" name="Rectangle 696"/>
            <p:cNvSpPr>
              <a:spLocks noChangeArrowheads="1"/>
            </p:cNvSpPr>
            <p:nvPr/>
          </p:nvSpPr>
          <p:spPr bwMode="auto">
            <a:xfrm>
              <a:off x="9047753" y="2344908"/>
              <a:ext cx="1079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07" name="Rectangle 697"/>
            <p:cNvSpPr>
              <a:spLocks noChangeArrowheads="1"/>
            </p:cNvSpPr>
            <p:nvPr/>
          </p:nvSpPr>
          <p:spPr bwMode="auto">
            <a:xfrm>
              <a:off x="8771528" y="2344908"/>
              <a:ext cx="1063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08" name="Rectangle 698"/>
            <p:cNvSpPr>
              <a:spLocks noChangeArrowheads="1"/>
            </p:cNvSpPr>
            <p:nvPr/>
          </p:nvSpPr>
          <p:spPr bwMode="auto">
            <a:xfrm>
              <a:off x="8985840" y="2287758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09" name="Rectangle 699"/>
            <p:cNvSpPr>
              <a:spLocks noChangeArrowheads="1"/>
            </p:cNvSpPr>
            <p:nvPr/>
          </p:nvSpPr>
          <p:spPr bwMode="auto">
            <a:xfrm>
              <a:off x="8955678" y="2287758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0" name="Rectangle 700"/>
            <p:cNvSpPr>
              <a:spLocks noChangeArrowheads="1"/>
            </p:cNvSpPr>
            <p:nvPr/>
          </p:nvSpPr>
          <p:spPr bwMode="auto">
            <a:xfrm>
              <a:off x="8927103" y="22877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1" name="Rectangle 701"/>
            <p:cNvSpPr>
              <a:spLocks noChangeArrowheads="1"/>
            </p:cNvSpPr>
            <p:nvPr/>
          </p:nvSpPr>
          <p:spPr bwMode="auto">
            <a:xfrm>
              <a:off x="8814390" y="2383008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2" name="Freeform 702"/>
            <p:cNvSpPr>
              <a:spLocks/>
            </p:cNvSpPr>
            <p:nvPr/>
          </p:nvSpPr>
          <p:spPr bwMode="auto">
            <a:xfrm>
              <a:off x="8800103" y="2273471"/>
              <a:ext cx="41275" cy="26988"/>
            </a:xfrm>
            <a:custGeom>
              <a:avLst/>
              <a:gdLst>
                <a:gd name="T0" fmla="*/ 26 w 26"/>
                <a:gd name="T1" fmla="*/ 17 h 17"/>
                <a:gd name="T2" fmla="*/ 18 w 26"/>
                <a:gd name="T3" fmla="*/ 17 h 17"/>
                <a:gd name="T4" fmla="*/ 18 w 26"/>
                <a:gd name="T5" fmla="*/ 9 h 17"/>
                <a:gd name="T6" fmla="*/ 8 w 26"/>
                <a:gd name="T7" fmla="*/ 9 h 17"/>
                <a:gd name="T8" fmla="*/ 8 w 26"/>
                <a:gd name="T9" fmla="*/ 17 h 17"/>
                <a:gd name="T10" fmla="*/ 0 w 26"/>
                <a:gd name="T11" fmla="*/ 17 h 17"/>
                <a:gd name="T12" fmla="*/ 0 w 26"/>
                <a:gd name="T13" fmla="*/ 0 h 17"/>
                <a:gd name="T14" fmla="*/ 26 w 26"/>
                <a:gd name="T15" fmla="*/ 0 h 17"/>
                <a:gd name="T16" fmla="*/ 26 w 26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7">
                  <a:moveTo>
                    <a:pt x="26" y="17"/>
                  </a:moveTo>
                  <a:lnTo>
                    <a:pt x="18" y="17"/>
                  </a:lnTo>
                  <a:lnTo>
                    <a:pt x="18" y="9"/>
                  </a:lnTo>
                  <a:lnTo>
                    <a:pt x="8" y="9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3" name="Freeform 703"/>
            <p:cNvSpPr>
              <a:spLocks/>
            </p:cNvSpPr>
            <p:nvPr/>
          </p:nvSpPr>
          <p:spPr bwMode="auto">
            <a:xfrm>
              <a:off x="8763590" y="2229021"/>
              <a:ext cx="398463" cy="344488"/>
            </a:xfrm>
            <a:custGeom>
              <a:avLst/>
              <a:gdLst>
                <a:gd name="T0" fmla="*/ 453 w 478"/>
                <a:gd name="T1" fmla="*/ 413 h 413"/>
                <a:gd name="T2" fmla="*/ 25 w 478"/>
                <a:gd name="T3" fmla="*/ 413 h 413"/>
                <a:gd name="T4" fmla="*/ 7 w 478"/>
                <a:gd name="T5" fmla="*/ 406 h 413"/>
                <a:gd name="T6" fmla="*/ 0 w 478"/>
                <a:gd name="T7" fmla="*/ 388 h 413"/>
                <a:gd name="T8" fmla="*/ 0 w 478"/>
                <a:gd name="T9" fmla="*/ 95 h 413"/>
                <a:gd name="T10" fmla="*/ 7 w 478"/>
                <a:gd name="T11" fmla="*/ 77 h 413"/>
                <a:gd name="T12" fmla="*/ 25 w 478"/>
                <a:gd name="T13" fmla="*/ 70 h 413"/>
                <a:gd name="T14" fmla="*/ 25 w 478"/>
                <a:gd name="T15" fmla="*/ 85 h 413"/>
                <a:gd name="T16" fmla="*/ 18 w 478"/>
                <a:gd name="T17" fmla="*/ 88 h 413"/>
                <a:gd name="T18" fmla="*/ 15 w 478"/>
                <a:gd name="T19" fmla="*/ 95 h 413"/>
                <a:gd name="T20" fmla="*/ 15 w 478"/>
                <a:gd name="T21" fmla="*/ 388 h 413"/>
                <a:gd name="T22" fmla="*/ 18 w 478"/>
                <a:gd name="T23" fmla="*/ 395 h 413"/>
                <a:gd name="T24" fmla="*/ 25 w 478"/>
                <a:gd name="T25" fmla="*/ 398 h 413"/>
                <a:gd name="T26" fmla="*/ 453 w 478"/>
                <a:gd name="T27" fmla="*/ 398 h 413"/>
                <a:gd name="T28" fmla="*/ 460 w 478"/>
                <a:gd name="T29" fmla="*/ 395 h 413"/>
                <a:gd name="T30" fmla="*/ 463 w 478"/>
                <a:gd name="T31" fmla="*/ 388 h 413"/>
                <a:gd name="T32" fmla="*/ 463 w 478"/>
                <a:gd name="T33" fmla="*/ 95 h 413"/>
                <a:gd name="T34" fmla="*/ 460 w 478"/>
                <a:gd name="T35" fmla="*/ 88 h 413"/>
                <a:gd name="T36" fmla="*/ 453 w 478"/>
                <a:gd name="T37" fmla="*/ 85 h 413"/>
                <a:gd name="T38" fmla="*/ 348 w 478"/>
                <a:gd name="T39" fmla="*/ 85 h 413"/>
                <a:gd name="T40" fmla="*/ 287 w 478"/>
                <a:gd name="T41" fmla="*/ 16 h 413"/>
                <a:gd name="T42" fmla="*/ 191 w 478"/>
                <a:gd name="T43" fmla="*/ 16 h 413"/>
                <a:gd name="T44" fmla="*/ 130 w 478"/>
                <a:gd name="T45" fmla="*/ 85 h 413"/>
                <a:gd name="T46" fmla="*/ 112 w 478"/>
                <a:gd name="T47" fmla="*/ 85 h 413"/>
                <a:gd name="T48" fmla="*/ 112 w 478"/>
                <a:gd name="T49" fmla="*/ 70 h 413"/>
                <a:gd name="T50" fmla="*/ 123 w 478"/>
                <a:gd name="T51" fmla="*/ 70 h 413"/>
                <a:gd name="T52" fmla="*/ 184 w 478"/>
                <a:gd name="T53" fmla="*/ 0 h 413"/>
                <a:gd name="T54" fmla="*/ 294 w 478"/>
                <a:gd name="T55" fmla="*/ 0 h 413"/>
                <a:gd name="T56" fmla="*/ 355 w 478"/>
                <a:gd name="T57" fmla="*/ 70 h 413"/>
                <a:gd name="T58" fmla="*/ 453 w 478"/>
                <a:gd name="T59" fmla="*/ 70 h 413"/>
                <a:gd name="T60" fmla="*/ 471 w 478"/>
                <a:gd name="T61" fmla="*/ 77 h 413"/>
                <a:gd name="T62" fmla="*/ 478 w 478"/>
                <a:gd name="T63" fmla="*/ 95 h 413"/>
                <a:gd name="T64" fmla="*/ 478 w 478"/>
                <a:gd name="T65" fmla="*/ 388 h 413"/>
                <a:gd name="T66" fmla="*/ 471 w 478"/>
                <a:gd name="T67" fmla="*/ 406 h 413"/>
                <a:gd name="T68" fmla="*/ 453 w 478"/>
                <a:gd name="T69" fmla="*/ 41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8" h="413">
                  <a:moveTo>
                    <a:pt x="453" y="413"/>
                  </a:moveTo>
                  <a:cubicBezTo>
                    <a:pt x="25" y="413"/>
                    <a:pt x="25" y="413"/>
                    <a:pt x="25" y="413"/>
                  </a:cubicBezTo>
                  <a:cubicBezTo>
                    <a:pt x="18" y="413"/>
                    <a:pt x="12" y="411"/>
                    <a:pt x="7" y="406"/>
                  </a:cubicBezTo>
                  <a:cubicBezTo>
                    <a:pt x="2" y="401"/>
                    <a:pt x="0" y="395"/>
                    <a:pt x="0" y="388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88"/>
                    <a:pt x="2" y="82"/>
                    <a:pt x="7" y="77"/>
                  </a:cubicBezTo>
                  <a:cubicBezTo>
                    <a:pt x="12" y="72"/>
                    <a:pt x="18" y="70"/>
                    <a:pt x="25" y="70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2" y="85"/>
                    <a:pt x="20" y="86"/>
                    <a:pt x="18" y="88"/>
                  </a:cubicBezTo>
                  <a:cubicBezTo>
                    <a:pt x="16" y="90"/>
                    <a:pt x="15" y="92"/>
                    <a:pt x="15" y="9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1"/>
                    <a:pt x="16" y="393"/>
                    <a:pt x="18" y="395"/>
                  </a:cubicBezTo>
                  <a:cubicBezTo>
                    <a:pt x="20" y="397"/>
                    <a:pt x="22" y="398"/>
                    <a:pt x="25" y="398"/>
                  </a:cubicBezTo>
                  <a:cubicBezTo>
                    <a:pt x="453" y="398"/>
                    <a:pt x="453" y="398"/>
                    <a:pt x="453" y="398"/>
                  </a:cubicBezTo>
                  <a:cubicBezTo>
                    <a:pt x="456" y="398"/>
                    <a:pt x="458" y="397"/>
                    <a:pt x="460" y="395"/>
                  </a:cubicBezTo>
                  <a:cubicBezTo>
                    <a:pt x="462" y="393"/>
                    <a:pt x="463" y="391"/>
                    <a:pt x="463" y="388"/>
                  </a:cubicBezTo>
                  <a:cubicBezTo>
                    <a:pt x="463" y="95"/>
                    <a:pt x="463" y="95"/>
                    <a:pt x="463" y="95"/>
                  </a:cubicBezTo>
                  <a:cubicBezTo>
                    <a:pt x="463" y="92"/>
                    <a:pt x="462" y="90"/>
                    <a:pt x="460" y="88"/>
                  </a:cubicBezTo>
                  <a:cubicBezTo>
                    <a:pt x="458" y="86"/>
                    <a:pt x="456" y="85"/>
                    <a:pt x="453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355" y="70"/>
                    <a:pt x="355" y="70"/>
                    <a:pt x="355" y="70"/>
                  </a:cubicBezTo>
                  <a:cubicBezTo>
                    <a:pt x="453" y="70"/>
                    <a:pt x="453" y="70"/>
                    <a:pt x="453" y="70"/>
                  </a:cubicBezTo>
                  <a:cubicBezTo>
                    <a:pt x="460" y="70"/>
                    <a:pt x="466" y="72"/>
                    <a:pt x="471" y="77"/>
                  </a:cubicBezTo>
                  <a:cubicBezTo>
                    <a:pt x="476" y="82"/>
                    <a:pt x="478" y="88"/>
                    <a:pt x="478" y="95"/>
                  </a:cubicBezTo>
                  <a:cubicBezTo>
                    <a:pt x="478" y="388"/>
                    <a:pt x="478" y="388"/>
                    <a:pt x="478" y="388"/>
                  </a:cubicBezTo>
                  <a:cubicBezTo>
                    <a:pt x="478" y="395"/>
                    <a:pt x="476" y="401"/>
                    <a:pt x="471" y="406"/>
                  </a:cubicBezTo>
                  <a:cubicBezTo>
                    <a:pt x="466" y="411"/>
                    <a:pt x="460" y="413"/>
                    <a:pt x="453" y="4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4" name="Rectangle 704"/>
            <p:cNvSpPr>
              <a:spLocks noChangeArrowheads="1"/>
            </p:cNvSpPr>
            <p:nvPr/>
          </p:nvSpPr>
          <p:spPr bwMode="auto">
            <a:xfrm>
              <a:off x="8771528" y="2510008"/>
              <a:ext cx="1365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5" name="Rectangle 705"/>
            <p:cNvSpPr>
              <a:spLocks noChangeArrowheads="1"/>
            </p:cNvSpPr>
            <p:nvPr/>
          </p:nvSpPr>
          <p:spPr bwMode="auto">
            <a:xfrm>
              <a:off x="9019178" y="2510008"/>
              <a:ext cx="1365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6" name="Freeform 706"/>
            <p:cNvSpPr>
              <a:spLocks noEditPoints="1"/>
            </p:cNvSpPr>
            <p:nvPr/>
          </p:nvSpPr>
          <p:spPr bwMode="auto">
            <a:xfrm>
              <a:off x="8865190" y="2344908"/>
              <a:ext cx="196850" cy="196850"/>
            </a:xfrm>
            <a:custGeom>
              <a:avLst/>
              <a:gdLst>
                <a:gd name="T0" fmla="*/ 118 w 236"/>
                <a:gd name="T1" fmla="*/ 236 h 236"/>
                <a:gd name="T2" fmla="*/ 0 w 236"/>
                <a:gd name="T3" fmla="*/ 118 h 236"/>
                <a:gd name="T4" fmla="*/ 118 w 236"/>
                <a:gd name="T5" fmla="*/ 0 h 236"/>
                <a:gd name="T6" fmla="*/ 236 w 236"/>
                <a:gd name="T7" fmla="*/ 118 h 236"/>
                <a:gd name="T8" fmla="*/ 118 w 236"/>
                <a:gd name="T9" fmla="*/ 236 h 236"/>
                <a:gd name="T10" fmla="*/ 118 w 236"/>
                <a:gd name="T11" fmla="*/ 15 h 236"/>
                <a:gd name="T12" fmla="*/ 15 w 236"/>
                <a:gd name="T13" fmla="*/ 118 h 236"/>
                <a:gd name="T14" fmla="*/ 118 w 236"/>
                <a:gd name="T15" fmla="*/ 221 h 236"/>
                <a:gd name="T16" fmla="*/ 221 w 236"/>
                <a:gd name="T17" fmla="*/ 118 h 236"/>
                <a:gd name="T18" fmla="*/ 118 w 236"/>
                <a:gd name="T19" fmla="*/ 1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6" h="236">
                  <a:moveTo>
                    <a:pt x="118" y="236"/>
                  </a:move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ubicBezTo>
                    <a:pt x="183" y="0"/>
                    <a:pt x="236" y="53"/>
                    <a:pt x="236" y="118"/>
                  </a:cubicBezTo>
                  <a:cubicBezTo>
                    <a:pt x="236" y="183"/>
                    <a:pt x="183" y="236"/>
                    <a:pt x="118" y="236"/>
                  </a:cubicBezTo>
                  <a:close/>
                  <a:moveTo>
                    <a:pt x="118" y="15"/>
                  </a:moveTo>
                  <a:cubicBezTo>
                    <a:pt x="61" y="15"/>
                    <a:pt x="15" y="61"/>
                    <a:pt x="15" y="118"/>
                  </a:cubicBezTo>
                  <a:cubicBezTo>
                    <a:pt x="15" y="175"/>
                    <a:pt x="61" y="221"/>
                    <a:pt x="118" y="221"/>
                  </a:cubicBezTo>
                  <a:cubicBezTo>
                    <a:pt x="175" y="221"/>
                    <a:pt x="221" y="175"/>
                    <a:pt x="221" y="118"/>
                  </a:cubicBezTo>
                  <a:cubicBezTo>
                    <a:pt x="221" y="61"/>
                    <a:pt x="175" y="15"/>
                    <a:pt x="11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7" name="Freeform 707"/>
            <p:cNvSpPr>
              <a:spLocks noEditPoints="1"/>
            </p:cNvSpPr>
            <p:nvPr/>
          </p:nvSpPr>
          <p:spPr bwMode="auto">
            <a:xfrm>
              <a:off x="8893765" y="2373483"/>
              <a:ext cx="139700" cy="139700"/>
            </a:xfrm>
            <a:custGeom>
              <a:avLst/>
              <a:gdLst>
                <a:gd name="T0" fmla="*/ 84 w 168"/>
                <a:gd name="T1" fmla="*/ 168 h 168"/>
                <a:gd name="T2" fmla="*/ 0 w 168"/>
                <a:gd name="T3" fmla="*/ 84 h 168"/>
                <a:gd name="T4" fmla="*/ 84 w 168"/>
                <a:gd name="T5" fmla="*/ 0 h 168"/>
                <a:gd name="T6" fmla="*/ 168 w 168"/>
                <a:gd name="T7" fmla="*/ 84 h 168"/>
                <a:gd name="T8" fmla="*/ 84 w 168"/>
                <a:gd name="T9" fmla="*/ 168 h 168"/>
                <a:gd name="T10" fmla="*/ 84 w 168"/>
                <a:gd name="T11" fmla="*/ 16 h 168"/>
                <a:gd name="T12" fmla="*/ 16 w 168"/>
                <a:gd name="T13" fmla="*/ 84 h 168"/>
                <a:gd name="T14" fmla="*/ 84 w 168"/>
                <a:gd name="T15" fmla="*/ 152 h 168"/>
                <a:gd name="T16" fmla="*/ 152 w 168"/>
                <a:gd name="T17" fmla="*/ 84 h 168"/>
                <a:gd name="T18" fmla="*/ 84 w 168"/>
                <a:gd name="T19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168">
                  <a:moveTo>
                    <a:pt x="84" y="168"/>
                  </a:moveTo>
                  <a:cubicBezTo>
                    <a:pt x="38" y="168"/>
                    <a:pt x="0" y="130"/>
                    <a:pt x="0" y="84"/>
                  </a:cubicBezTo>
                  <a:cubicBezTo>
                    <a:pt x="0" y="38"/>
                    <a:pt x="38" y="0"/>
                    <a:pt x="84" y="0"/>
                  </a:cubicBezTo>
                  <a:cubicBezTo>
                    <a:pt x="130" y="0"/>
                    <a:pt x="168" y="38"/>
                    <a:pt x="168" y="84"/>
                  </a:cubicBezTo>
                  <a:cubicBezTo>
                    <a:pt x="168" y="130"/>
                    <a:pt x="130" y="168"/>
                    <a:pt x="84" y="168"/>
                  </a:cubicBezTo>
                  <a:close/>
                  <a:moveTo>
                    <a:pt x="84" y="16"/>
                  </a:moveTo>
                  <a:cubicBezTo>
                    <a:pt x="46" y="16"/>
                    <a:pt x="16" y="46"/>
                    <a:pt x="16" y="84"/>
                  </a:cubicBezTo>
                  <a:cubicBezTo>
                    <a:pt x="16" y="122"/>
                    <a:pt x="46" y="152"/>
                    <a:pt x="84" y="152"/>
                  </a:cubicBezTo>
                  <a:cubicBezTo>
                    <a:pt x="122" y="152"/>
                    <a:pt x="152" y="122"/>
                    <a:pt x="152" y="84"/>
                  </a:cubicBezTo>
                  <a:cubicBezTo>
                    <a:pt x="152" y="46"/>
                    <a:pt x="122" y="16"/>
                    <a:pt x="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8" name="Freeform 708"/>
            <p:cNvSpPr>
              <a:spLocks/>
            </p:cNvSpPr>
            <p:nvPr/>
          </p:nvSpPr>
          <p:spPr bwMode="auto">
            <a:xfrm>
              <a:off x="8922340" y="2402058"/>
              <a:ext cx="41275" cy="41275"/>
            </a:xfrm>
            <a:custGeom>
              <a:avLst/>
              <a:gdLst>
                <a:gd name="T0" fmla="*/ 15 w 49"/>
                <a:gd name="T1" fmla="*/ 49 h 49"/>
                <a:gd name="T2" fmla="*/ 0 w 49"/>
                <a:gd name="T3" fmla="*/ 49 h 49"/>
                <a:gd name="T4" fmla="*/ 49 w 49"/>
                <a:gd name="T5" fmla="*/ 0 h 49"/>
                <a:gd name="T6" fmla="*/ 49 w 49"/>
                <a:gd name="T7" fmla="*/ 15 h 49"/>
                <a:gd name="T8" fmla="*/ 15 w 49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15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49" y="0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30" y="15"/>
                    <a:pt x="15" y="30"/>
                    <a:pt x="1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9" name="Rectangle 709"/>
            <p:cNvSpPr>
              <a:spLocks noChangeArrowheads="1"/>
            </p:cNvSpPr>
            <p:nvPr/>
          </p:nvSpPr>
          <p:spPr bwMode="auto">
            <a:xfrm>
              <a:off x="9092203" y="23163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0" name="Rectangle 710"/>
            <p:cNvSpPr>
              <a:spLocks noChangeArrowheads="1"/>
            </p:cNvSpPr>
            <p:nvPr/>
          </p:nvSpPr>
          <p:spPr bwMode="auto">
            <a:xfrm>
              <a:off x="9074740" y="2257596"/>
              <a:ext cx="492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863" name="Группа 2862"/>
          <p:cNvGrpSpPr/>
          <p:nvPr/>
        </p:nvGrpSpPr>
        <p:grpSpPr>
          <a:xfrm>
            <a:off x="2437576" y="2979046"/>
            <a:ext cx="310887" cy="309653"/>
            <a:chOff x="3335927" y="4118145"/>
            <a:chExt cx="400051" cy="398463"/>
          </a:xfrm>
          <a:solidFill>
            <a:schemeClr val="accent1"/>
          </a:solidFill>
        </p:grpSpPr>
        <p:sp>
          <p:nvSpPr>
            <p:cNvPr id="3358" name="Freeform 2225"/>
            <p:cNvSpPr>
              <a:spLocks noEditPoints="1"/>
            </p:cNvSpPr>
            <p:nvPr/>
          </p:nvSpPr>
          <p:spPr bwMode="auto">
            <a:xfrm>
              <a:off x="3448640" y="4200695"/>
              <a:ext cx="200025" cy="200025"/>
            </a:xfrm>
            <a:custGeom>
              <a:avLst/>
              <a:gdLst>
                <a:gd name="T0" fmla="*/ 194 w 240"/>
                <a:gd name="T1" fmla="*/ 240 h 240"/>
                <a:gd name="T2" fmla="*/ 140 w 240"/>
                <a:gd name="T3" fmla="*/ 186 h 240"/>
                <a:gd name="T4" fmla="*/ 146 w 240"/>
                <a:gd name="T5" fmla="*/ 181 h 240"/>
                <a:gd name="T6" fmla="*/ 164 w 240"/>
                <a:gd name="T7" fmla="*/ 138 h 240"/>
                <a:gd name="T8" fmla="*/ 102 w 240"/>
                <a:gd name="T9" fmla="*/ 76 h 240"/>
                <a:gd name="T10" fmla="*/ 59 w 240"/>
                <a:gd name="T11" fmla="*/ 94 h 240"/>
                <a:gd name="T12" fmla="*/ 53 w 240"/>
                <a:gd name="T13" fmla="*/ 100 h 240"/>
                <a:gd name="T14" fmla="*/ 0 w 240"/>
                <a:gd name="T15" fmla="*/ 46 h 240"/>
                <a:gd name="T16" fmla="*/ 5 w 240"/>
                <a:gd name="T17" fmla="*/ 40 h 240"/>
                <a:gd name="T18" fmla="*/ 102 w 240"/>
                <a:gd name="T19" fmla="*/ 0 h 240"/>
                <a:gd name="T20" fmla="*/ 240 w 240"/>
                <a:gd name="T21" fmla="*/ 138 h 240"/>
                <a:gd name="T22" fmla="*/ 199 w 240"/>
                <a:gd name="T23" fmla="*/ 235 h 240"/>
                <a:gd name="T24" fmla="*/ 194 w 240"/>
                <a:gd name="T25" fmla="*/ 240 h 240"/>
                <a:gd name="T26" fmla="*/ 162 w 240"/>
                <a:gd name="T27" fmla="*/ 186 h 240"/>
                <a:gd name="T28" fmla="*/ 194 w 240"/>
                <a:gd name="T29" fmla="*/ 218 h 240"/>
                <a:gd name="T30" fmla="*/ 224 w 240"/>
                <a:gd name="T31" fmla="*/ 138 h 240"/>
                <a:gd name="T32" fmla="*/ 102 w 240"/>
                <a:gd name="T33" fmla="*/ 16 h 240"/>
                <a:gd name="T34" fmla="*/ 22 w 240"/>
                <a:gd name="T35" fmla="*/ 46 h 240"/>
                <a:gd name="T36" fmla="*/ 54 w 240"/>
                <a:gd name="T37" fmla="*/ 78 h 240"/>
                <a:gd name="T38" fmla="*/ 102 w 240"/>
                <a:gd name="T39" fmla="*/ 61 h 240"/>
                <a:gd name="T40" fmla="*/ 179 w 240"/>
                <a:gd name="T41" fmla="*/ 138 h 240"/>
                <a:gd name="T42" fmla="*/ 162 w 240"/>
                <a:gd name="T43" fmla="*/ 18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0" h="240">
                  <a:moveTo>
                    <a:pt x="194" y="240"/>
                  </a:moveTo>
                  <a:cubicBezTo>
                    <a:pt x="140" y="186"/>
                    <a:pt x="140" y="186"/>
                    <a:pt x="140" y="186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57" y="169"/>
                    <a:pt x="164" y="154"/>
                    <a:pt x="164" y="138"/>
                  </a:cubicBezTo>
                  <a:cubicBezTo>
                    <a:pt x="164" y="104"/>
                    <a:pt x="136" y="76"/>
                    <a:pt x="102" y="76"/>
                  </a:cubicBezTo>
                  <a:cubicBezTo>
                    <a:pt x="86" y="76"/>
                    <a:pt x="71" y="83"/>
                    <a:pt x="59" y="94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1" y="14"/>
                    <a:pt x="66" y="0"/>
                    <a:pt x="102" y="0"/>
                  </a:cubicBezTo>
                  <a:cubicBezTo>
                    <a:pt x="178" y="0"/>
                    <a:pt x="240" y="62"/>
                    <a:pt x="240" y="138"/>
                  </a:cubicBezTo>
                  <a:cubicBezTo>
                    <a:pt x="240" y="174"/>
                    <a:pt x="225" y="209"/>
                    <a:pt x="199" y="235"/>
                  </a:cubicBezTo>
                  <a:lnTo>
                    <a:pt x="194" y="240"/>
                  </a:lnTo>
                  <a:close/>
                  <a:moveTo>
                    <a:pt x="162" y="186"/>
                  </a:moveTo>
                  <a:cubicBezTo>
                    <a:pt x="194" y="218"/>
                    <a:pt x="194" y="218"/>
                    <a:pt x="194" y="218"/>
                  </a:cubicBezTo>
                  <a:cubicBezTo>
                    <a:pt x="213" y="196"/>
                    <a:pt x="224" y="167"/>
                    <a:pt x="224" y="138"/>
                  </a:cubicBezTo>
                  <a:cubicBezTo>
                    <a:pt x="224" y="70"/>
                    <a:pt x="169" y="16"/>
                    <a:pt x="102" y="16"/>
                  </a:cubicBezTo>
                  <a:cubicBezTo>
                    <a:pt x="72" y="16"/>
                    <a:pt x="44" y="26"/>
                    <a:pt x="22" y="46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67" y="67"/>
                    <a:pt x="84" y="61"/>
                    <a:pt x="102" y="61"/>
                  </a:cubicBezTo>
                  <a:cubicBezTo>
                    <a:pt x="145" y="61"/>
                    <a:pt x="179" y="95"/>
                    <a:pt x="179" y="138"/>
                  </a:cubicBezTo>
                  <a:cubicBezTo>
                    <a:pt x="179" y="155"/>
                    <a:pt x="173" y="172"/>
                    <a:pt x="162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59" name="Freeform 2226"/>
            <p:cNvSpPr>
              <a:spLocks/>
            </p:cNvSpPr>
            <p:nvPr/>
          </p:nvSpPr>
          <p:spPr bwMode="auto">
            <a:xfrm>
              <a:off x="3528015" y="4308645"/>
              <a:ext cx="207963" cy="207963"/>
            </a:xfrm>
            <a:custGeom>
              <a:avLst/>
              <a:gdLst>
                <a:gd name="T0" fmla="*/ 7 w 249"/>
                <a:gd name="T1" fmla="*/ 249 h 249"/>
                <a:gd name="T2" fmla="*/ 0 w 249"/>
                <a:gd name="T3" fmla="*/ 249 h 249"/>
                <a:gd name="T4" fmla="*/ 0 w 249"/>
                <a:gd name="T5" fmla="*/ 219 h 249"/>
                <a:gd name="T6" fmla="*/ 15 w 249"/>
                <a:gd name="T7" fmla="*/ 219 h 249"/>
                <a:gd name="T8" fmla="*/ 15 w 249"/>
                <a:gd name="T9" fmla="*/ 233 h 249"/>
                <a:gd name="T10" fmla="*/ 233 w 249"/>
                <a:gd name="T11" fmla="*/ 15 h 249"/>
                <a:gd name="T12" fmla="*/ 219 w 249"/>
                <a:gd name="T13" fmla="*/ 15 h 249"/>
                <a:gd name="T14" fmla="*/ 219 w 249"/>
                <a:gd name="T15" fmla="*/ 0 h 249"/>
                <a:gd name="T16" fmla="*/ 249 w 249"/>
                <a:gd name="T17" fmla="*/ 0 h 249"/>
                <a:gd name="T18" fmla="*/ 249 w 249"/>
                <a:gd name="T19" fmla="*/ 8 h 249"/>
                <a:gd name="T20" fmla="*/ 7 w 249"/>
                <a:gd name="T21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9">
                  <a:moveTo>
                    <a:pt x="7" y="249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5" y="219"/>
                    <a:pt x="15" y="219"/>
                    <a:pt x="15" y="219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34" y="229"/>
                    <a:pt x="229" y="134"/>
                    <a:pt x="233" y="15"/>
                  </a:cubicBezTo>
                  <a:cubicBezTo>
                    <a:pt x="219" y="15"/>
                    <a:pt x="219" y="15"/>
                    <a:pt x="219" y="15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141"/>
                    <a:pt x="140" y="249"/>
                    <a:pt x="7" y="2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60" name="Freeform 2227"/>
            <p:cNvSpPr>
              <a:spLocks/>
            </p:cNvSpPr>
            <p:nvPr/>
          </p:nvSpPr>
          <p:spPr bwMode="auto">
            <a:xfrm>
              <a:off x="3369265" y="4151483"/>
              <a:ext cx="330200" cy="328613"/>
            </a:xfrm>
            <a:custGeom>
              <a:avLst/>
              <a:gdLst>
                <a:gd name="T0" fmla="*/ 197 w 395"/>
                <a:gd name="T1" fmla="*/ 395 h 395"/>
                <a:gd name="T2" fmla="*/ 0 w 395"/>
                <a:gd name="T3" fmla="*/ 198 h 395"/>
                <a:gd name="T4" fmla="*/ 0 w 395"/>
                <a:gd name="T5" fmla="*/ 190 h 395"/>
                <a:gd name="T6" fmla="*/ 76 w 395"/>
                <a:gd name="T7" fmla="*/ 190 h 395"/>
                <a:gd name="T8" fmla="*/ 76 w 395"/>
                <a:gd name="T9" fmla="*/ 198 h 395"/>
                <a:gd name="T10" fmla="*/ 197 w 395"/>
                <a:gd name="T11" fmla="*/ 319 h 395"/>
                <a:gd name="T12" fmla="*/ 197 w 395"/>
                <a:gd name="T13" fmla="*/ 335 h 395"/>
                <a:gd name="T14" fmla="*/ 60 w 395"/>
                <a:gd name="T15" fmla="*/ 205 h 395"/>
                <a:gd name="T16" fmla="*/ 15 w 395"/>
                <a:gd name="T17" fmla="*/ 205 h 395"/>
                <a:gd name="T18" fmla="*/ 197 w 395"/>
                <a:gd name="T19" fmla="*/ 380 h 395"/>
                <a:gd name="T20" fmla="*/ 380 w 395"/>
                <a:gd name="T21" fmla="*/ 198 h 395"/>
                <a:gd name="T22" fmla="*/ 205 w 395"/>
                <a:gd name="T23" fmla="*/ 15 h 395"/>
                <a:gd name="T24" fmla="*/ 205 w 395"/>
                <a:gd name="T25" fmla="*/ 68 h 395"/>
                <a:gd name="T26" fmla="*/ 190 w 395"/>
                <a:gd name="T27" fmla="*/ 68 h 395"/>
                <a:gd name="T28" fmla="*/ 190 w 395"/>
                <a:gd name="T29" fmla="*/ 0 h 395"/>
                <a:gd name="T30" fmla="*/ 197 w 395"/>
                <a:gd name="T31" fmla="*/ 0 h 395"/>
                <a:gd name="T32" fmla="*/ 395 w 395"/>
                <a:gd name="T33" fmla="*/ 198 h 395"/>
                <a:gd name="T34" fmla="*/ 197 w 395"/>
                <a:gd name="T35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5" h="395">
                  <a:moveTo>
                    <a:pt x="197" y="395"/>
                  </a:moveTo>
                  <a:cubicBezTo>
                    <a:pt x="88" y="395"/>
                    <a:pt x="0" y="307"/>
                    <a:pt x="0" y="198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76" y="190"/>
                    <a:pt x="76" y="190"/>
                    <a:pt x="76" y="190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265"/>
                    <a:pt x="130" y="319"/>
                    <a:pt x="197" y="319"/>
                  </a:cubicBezTo>
                  <a:cubicBezTo>
                    <a:pt x="197" y="335"/>
                    <a:pt x="197" y="335"/>
                    <a:pt x="197" y="335"/>
                  </a:cubicBezTo>
                  <a:cubicBezTo>
                    <a:pt x="124" y="335"/>
                    <a:pt x="64" y="277"/>
                    <a:pt x="60" y="205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9" y="302"/>
                    <a:pt x="99" y="380"/>
                    <a:pt x="197" y="380"/>
                  </a:cubicBezTo>
                  <a:cubicBezTo>
                    <a:pt x="298" y="380"/>
                    <a:pt x="380" y="298"/>
                    <a:pt x="380" y="198"/>
                  </a:cubicBezTo>
                  <a:cubicBezTo>
                    <a:pt x="380" y="100"/>
                    <a:pt x="302" y="20"/>
                    <a:pt x="205" y="15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190" y="68"/>
                    <a:pt x="190" y="68"/>
                    <a:pt x="190" y="68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306" y="0"/>
                    <a:pt x="395" y="88"/>
                    <a:pt x="395" y="198"/>
                  </a:cubicBezTo>
                  <a:cubicBezTo>
                    <a:pt x="395" y="307"/>
                    <a:pt x="306" y="395"/>
                    <a:pt x="197" y="3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61" name="Freeform 2228"/>
            <p:cNvSpPr>
              <a:spLocks/>
            </p:cNvSpPr>
            <p:nvPr/>
          </p:nvSpPr>
          <p:spPr bwMode="auto">
            <a:xfrm>
              <a:off x="3499440" y="4280070"/>
              <a:ext cx="34925" cy="71438"/>
            </a:xfrm>
            <a:custGeom>
              <a:avLst/>
              <a:gdLst>
                <a:gd name="T0" fmla="*/ 42 w 42"/>
                <a:gd name="T1" fmla="*/ 85 h 85"/>
                <a:gd name="T2" fmla="*/ 0 w 42"/>
                <a:gd name="T3" fmla="*/ 43 h 85"/>
                <a:gd name="T4" fmla="*/ 42 w 42"/>
                <a:gd name="T5" fmla="*/ 0 h 85"/>
                <a:gd name="T6" fmla="*/ 42 w 42"/>
                <a:gd name="T7" fmla="*/ 16 h 85"/>
                <a:gd name="T8" fmla="*/ 16 w 42"/>
                <a:gd name="T9" fmla="*/ 43 h 85"/>
                <a:gd name="T10" fmla="*/ 42 w 42"/>
                <a:gd name="T11" fmla="*/ 69 h 85"/>
                <a:gd name="T12" fmla="*/ 42 w 42"/>
                <a:gd name="T1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85">
                  <a:moveTo>
                    <a:pt x="42" y="85"/>
                  </a:moveTo>
                  <a:cubicBezTo>
                    <a:pt x="19" y="85"/>
                    <a:pt x="0" y="66"/>
                    <a:pt x="0" y="43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28" y="16"/>
                    <a:pt x="16" y="28"/>
                    <a:pt x="16" y="43"/>
                  </a:cubicBezTo>
                  <a:cubicBezTo>
                    <a:pt x="16" y="57"/>
                    <a:pt x="28" y="69"/>
                    <a:pt x="42" y="69"/>
                  </a:cubicBezTo>
                  <a:lnTo>
                    <a:pt x="42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62" name="Rectangle 2229"/>
            <p:cNvSpPr>
              <a:spLocks noChangeArrowheads="1"/>
            </p:cNvSpPr>
            <p:nvPr/>
          </p:nvSpPr>
          <p:spPr bwMode="auto">
            <a:xfrm>
              <a:off x="3528015" y="4308645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63" name="Freeform 2230"/>
            <p:cNvSpPr>
              <a:spLocks/>
            </p:cNvSpPr>
            <p:nvPr/>
          </p:nvSpPr>
          <p:spPr bwMode="auto">
            <a:xfrm>
              <a:off x="3335927" y="4308645"/>
              <a:ext cx="14288" cy="7938"/>
            </a:xfrm>
            <a:custGeom>
              <a:avLst/>
              <a:gdLst>
                <a:gd name="T0" fmla="*/ 16 w 16"/>
                <a:gd name="T1" fmla="*/ 9 h 9"/>
                <a:gd name="T2" fmla="*/ 0 w 16"/>
                <a:gd name="T3" fmla="*/ 9 h 9"/>
                <a:gd name="T4" fmla="*/ 0 w 16"/>
                <a:gd name="T5" fmla="*/ 0 h 9"/>
                <a:gd name="T6" fmla="*/ 16 w 16"/>
                <a:gd name="T7" fmla="*/ 1 h 9"/>
                <a:gd name="T8" fmla="*/ 16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6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64" name="Freeform 2231"/>
            <p:cNvSpPr>
              <a:spLocks noEditPoints="1"/>
            </p:cNvSpPr>
            <p:nvPr/>
          </p:nvSpPr>
          <p:spPr bwMode="auto">
            <a:xfrm>
              <a:off x="3337515" y="4119733"/>
              <a:ext cx="177800" cy="177800"/>
            </a:xfrm>
            <a:custGeom>
              <a:avLst/>
              <a:gdLst>
                <a:gd name="T0" fmla="*/ 16 w 214"/>
                <a:gd name="T1" fmla="*/ 214 h 214"/>
                <a:gd name="T2" fmla="*/ 0 w 214"/>
                <a:gd name="T3" fmla="*/ 212 h 214"/>
                <a:gd name="T4" fmla="*/ 2 w 214"/>
                <a:gd name="T5" fmla="*/ 197 h 214"/>
                <a:gd name="T6" fmla="*/ 18 w 214"/>
                <a:gd name="T7" fmla="*/ 199 h 214"/>
                <a:gd name="T8" fmla="*/ 16 w 214"/>
                <a:gd name="T9" fmla="*/ 214 h 214"/>
                <a:gd name="T10" fmla="*/ 21 w 214"/>
                <a:gd name="T11" fmla="*/ 185 h 214"/>
                <a:gd name="T12" fmla="*/ 5 w 214"/>
                <a:gd name="T13" fmla="*/ 181 h 214"/>
                <a:gd name="T14" fmla="*/ 9 w 214"/>
                <a:gd name="T15" fmla="*/ 167 h 214"/>
                <a:gd name="T16" fmla="*/ 24 w 214"/>
                <a:gd name="T17" fmla="*/ 171 h 214"/>
                <a:gd name="T18" fmla="*/ 21 w 214"/>
                <a:gd name="T19" fmla="*/ 185 h 214"/>
                <a:gd name="T20" fmla="*/ 29 w 214"/>
                <a:gd name="T21" fmla="*/ 157 h 214"/>
                <a:gd name="T22" fmla="*/ 14 w 214"/>
                <a:gd name="T23" fmla="*/ 152 h 214"/>
                <a:gd name="T24" fmla="*/ 20 w 214"/>
                <a:gd name="T25" fmla="*/ 138 h 214"/>
                <a:gd name="T26" fmla="*/ 34 w 214"/>
                <a:gd name="T27" fmla="*/ 144 h 214"/>
                <a:gd name="T28" fmla="*/ 29 w 214"/>
                <a:gd name="T29" fmla="*/ 157 h 214"/>
                <a:gd name="T30" fmla="*/ 41 w 214"/>
                <a:gd name="T31" fmla="*/ 131 h 214"/>
                <a:gd name="T32" fmla="*/ 27 w 214"/>
                <a:gd name="T33" fmla="*/ 124 h 214"/>
                <a:gd name="T34" fmla="*/ 35 w 214"/>
                <a:gd name="T35" fmla="*/ 110 h 214"/>
                <a:gd name="T36" fmla="*/ 48 w 214"/>
                <a:gd name="T37" fmla="*/ 118 h 214"/>
                <a:gd name="T38" fmla="*/ 41 w 214"/>
                <a:gd name="T39" fmla="*/ 131 h 214"/>
                <a:gd name="T40" fmla="*/ 56 w 214"/>
                <a:gd name="T41" fmla="*/ 106 h 214"/>
                <a:gd name="T42" fmla="*/ 44 w 214"/>
                <a:gd name="T43" fmla="*/ 97 h 214"/>
                <a:gd name="T44" fmla="*/ 53 w 214"/>
                <a:gd name="T45" fmla="*/ 85 h 214"/>
                <a:gd name="T46" fmla="*/ 65 w 214"/>
                <a:gd name="T47" fmla="*/ 95 h 214"/>
                <a:gd name="T48" fmla="*/ 56 w 214"/>
                <a:gd name="T49" fmla="*/ 106 h 214"/>
                <a:gd name="T50" fmla="*/ 75 w 214"/>
                <a:gd name="T51" fmla="*/ 84 h 214"/>
                <a:gd name="T52" fmla="*/ 63 w 214"/>
                <a:gd name="T53" fmla="*/ 73 h 214"/>
                <a:gd name="T54" fmla="*/ 74 w 214"/>
                <a:gd name="T55" fmla="*/ 62 h 214"/>
                <a:gd name="T56" fmla="*/ 85 w 214"/>
                <a:gd name="T57" fmla="*/ 74 h 214"/>
                <a:gd name="T58" fmla="*/ 75 w 214"/>
                <a:gd name="T59" fmla="*/ 84 h 214"/>
                <a:gd name="T60" fmla="*/ 96 w 214"/>
                <a:gd name="T61" fmla="*/ 64 h 214"/>
                <a:gd name="T62" fmla="*/ 86 w 214"/>
                <a:gd name="T63" fmla="*/ 52 h 214"/>
                <a:gd name="T64" fmla="*/ 98 w 214"/>
                <a:gd name="T65" fmla="*/ 43 h 214"/>
                <a:gd name="T66" fmla="*/ 107 w 214"/>
                <a:gd name="T67" fmla="*/ 55 h 214"/>
                <a:gd name="T68" fmla="*/ 96 w 214"/>
                <a:gd name="T69" fmla="*/ 64 h 214"/>
                <a:gd name="T70" fmla="*/ 119 w 214"/>
                <a:gd name="T71" fmla="*/ 47 h 214"/>
                <a:gd name="T72" fmla="*/ 111 w 214"/>
                <a:gd name="T73" fmla="*/ 34 h 214"/>
                <a:gd name="T74" fmla="*/ 124 w 214"/>
                <a:gd name="T75" fmla="*/ 26 h 214"/>
                <a:gd name="T76" fmla="*/ 132 w 214"/>
                <a:gd name="T77" fmla="*/ 40 h 214"/>
                <a:gd name="T78" fmla="*/ 119 w 214"/>
                <a:gd name="T79" fmla="*/ 47 h 214"/>
                <a:gd name="T80" fmla="*/ 145 w 214"/>
                <a:gd name="T81" fmla="*/ 34 h 214"/>
                <a:gd name="T82" fmla="*/ 138 w 214"/>
                <a:gd name="T83" fmla="*/ 20 h 214"/>
                <a:gd name="T84" fmla="*/ 153 w 214"/>
                <a:gd name="T85" fmla="*/ 14 h 214"/>
                <a:gd name="T86" fmla="*/ 158 w 214"/>
                <a:gd name="T87" fmla="*/ 28 h 214"/>
                <a:gd name="T88" fmla="*/ 145 w 214"/>
                <a:gd name="T89" fmla="*/ 34 h 214"/>
                <a:gd name="T90" fmla="*/ 172 w 214"/>
                <a:gd name="T91" fmla="*/ 23 h 214"/>
                <a:gd name="T92" fmla="*/ 167 w 214"/>
                <a:gd name="T93" fmla="*/ 9 h 214"/>
                <a:gd name="T94" fmla="*/ 182 w 214"/>
                <a:gd name="T95" fmla="*/ 5 h 214"/>
                <a:gd name="T96" fmla="*/ 186 w 214"/>
                <a:gd name="T97" fmla="*/ 20 h 214"/>
                <a:gd name="T98" fmla="*/ 172 w 214"/>
                <a:gd name="T99" fmla="*/ 23 h 214"/>
                <a:gd name="T100" fmla="*/ 200 w 214"/>
                <a:gd name="T101" fmla="*/ 17 h 214"/>
                <a:gd name="T102" fmla="*/ 197 w 214"/>
                <a:gd name="T103" fmla="*/ 2 h 214"/>
                <a:gd name="T104" fmla="*/ 213 w 214"/>
                <a:gd name="T105" fmla="*/ 0 h 214"/>
                <a:gd name="T106" fmla="*/ 214 w 214"/>
                <a:gd name="T107" fmla="*/ 15 h 214"/>
                <a:gd name="T108" fmla="*/ 200 w 214"/>
                <a:gd name="T109" fmla="*/ 1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4" h="214">
                  <a:moveTo>
                    <a:pt x="16" y="214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1" y="207"/>
                    <a:pt x="2" y="202"/>
                    <a:pt x="2" y="197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7" y="204"/>
                    <a:pt x="16" y="209"/>
                    <a:pt x="16" y="214"/>
                  </a:cubicBezTo>
                  <a:close/>
                  <a:moveTo>
                    <a:pt x="21" y="185"/>
                  </a:moveTo>
                  <a:cubicBezTo>
                    <a:pt x="5" y="181"/>
                    <a:pt x="5" y="181"/>
                    <a:pt x="5" y="181"/>
                  </a:cubicBezTo>
                  <a:cubicBezTo>
                    <a:pt x="7" y="176"/>
                    <a:pt x="8" y="171"/>
                    <a:pt x="9" y="167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3" y="176"/>
                    <a:pt x="22" y="180"/>
                    <a:pt x="21" y="185"/>
                  </a:cubicBezTo>
                  <a:close/>
                  <a:moveTo>
                    <a:pt x="29" y="157"/>
                  </a:moveTo>
                  <a:cubicBezTo>
                    <a:pt x="14" y="152"/>
                    <a:pt x="14" y="152"/>
                    <a:pt x="14" y="152"/>
                  </a:cubicBezTo>
                  <a:cubicBezTo>
                    <a:pt x="16" y="147"/>
                    <a:pt x="18" y="142"/>
                    <a:pt x="20" y="138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2" y="148"/>
                    <a:pt x="31" y="153"/>
                    <a:pt x="29" y="157"/>
                  </a:cubicBezTo>
                  <a:close/>
                  <a:moveTo>
                    <a:pt x="41" y="131"/>
                  </a:moveTo>
                  <a:cubicBezTo>
                    <a:pt x="27" y="124"/>
                    <a:pt x="27" y="124"/>
                    <a:pt x="27" y="124"/>
                  </a:cubicBezTo>
                  <a:cubicBezTo>
                    <a:pt x="30" y="119"/>
                    <a:pt x="32" y="115"/>
                    <a:pt x="35" y="110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6" y="123"/>
                    <a:pt x="43" y="127"/>
                    <a:pt x="41" y="131"/>
                  </a:cubicBezTo>
                  <a:close/>
                  <a:moveTo>
                    <a:pt x="56" y="106"/>
                  </a:moveTo>
                  <a:cubicBezTo>
                    <a:pt x="44" y="97"/>
                    <a:pt x="44" y="97"/>
                    <a:pt x="44" y="97"/>
                  </a:cubicBezTo>
                  <a:cubicBezTo>
                    <a:pt x="47" y="93"/>
                    <a:pt x="50" y="89"/>
                    <a:pt x="53" y="8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2" y="99"/>
                    <a:pt x="59" y="102"/>
                    <a:pt x="56" y="106"/>
                  </a:cubicBezTo>
                  <a:close/>
                  <a:moveTo>
                    <a:pt x="75" y="84"/>
                  </a:moveTo>
                  <a:cubicBezTo>
                    <a:pt x="63" y="73"/>
                    <a:pt x="63" y="73"/>
                    <a:pt x="63" y="73"/>
                  </a:cubicBezTo>
                  <a:cubicBezTo>
                    <a:pt x="67" y="70"/>
                    <a:pt x="70" y="66"/>
                    <a:pt x="74" y="62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1" y="77"/>
                    <a:pt x="78" y="81"/>
                    <a:pt x="75" y="84"/>
                  </a:cubicBezTo>
                  <a:close/>
                  <a:moveTo>
                    <a:pt x="96" y="64"/>
                  </a:moveTo>
                  <a:cubicBezTo>
                    <a:pt x="86" y="52"/>
                    <a:pt x="86" y="52"/>
                    <a:pt x="86" y="52"/>
                  </a:cubicBezTo>
                  <a:cubicBezTo>
                    <a:pt x="90" y="49"/>
                    <a:pt x="94" y="46"/>
                    <a:pt x="98" y="43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3" y="58"/>
                    <a:pt x="99" y="61"/>
                    <a:pt x="96" y="64"/>
                  </a:cubicBezTo>
                  <a:close/>
                  <a:moveTo>
                    <a:pt x="119" y="47"/>
                  </a:moveTo>
                  <a:cubicBezTo>
                    <a:pt x="111" y="34"/>
                    <a:pt x="111" y="34"/>
                    <a:pt x="111" y="34"/>
                  </a:cubicBezTo>
                  <a:cubicBezTo>
                    <a:pt x="115" y="31"/>
                    <a:pt x="120" y="29"/>
                    <a:pt x="124" y="26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27" y="42"/>
                    <a:pt x="123" y="45"/>
                    <a:pt x="119" y="47"/>
                  </a:cubicBezTo>
                  <a:close/>
                  <a:moveTo>
                    <a:pt x="145" y="34"/>
                  </a:moveTo>
                  <a:cubicBezTo>
                    <a:pt x="138" y="20"/>
                    <a:pt x="138" y="20"/>
                    <a:pt x="138" y="20"/>
                  </a:cubicBezTo>
                  <a:cubicBezTo>
                    <a:pt x="143" y="17"/>
                    <a:pt x="148" y="15"/>
                    <a:pt x="153" y="14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4" y="30"/>
                    <a:pt x="149" y="32"/>
                    <a:pt x="145" y="34"/>
                  </a:cubicBezTo>
                  <a:close/>
                  <a:moveTo>
                    <a:pt x="172" y="23"/>
                  </a:moveTo>
                  <a:cubicBezTo>
                    <a:pt x="167" y="9"/>
                    <a:pt x="167" y="9"/>
                    <a:pt x="167" y="9"/>
                  </a:cubicBezTo>
                  <a:cubicBezTo>
                    <a:pt x="172" y="7"/>
                    <a:pt x="177" y="6"/>
                    <a:pt x="182" y="5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181" y="21"/>
                    <a:pt x="176" y="22"/>
                    <a:pt x="172" y="23"/>
                  </a:cubicBezTo>
                  <a:close/>
                  <a:moveTo>
                    <a:pt x="200" y="17"/>
                  </a:moveTo>
                  <a:cubicBezTo>
                    <a:pt x="197" y="2"/>
                    <a:pt x="197" y="2"/>
                    <a:pt x="197" y="2"/>
                  </a:cubicBezTo>
                  <a:cubicBezTo>
                    <a:pt x="202" y="1"/>
                    <a:pt x="208" y="0"/>
                    <a:pt x="213" y="0"/>
                  </a:cubicBezTo>
                  <a:cubicBezTo>
                    <a:pt x="214" y="15"/>
                    <a:pt x="214" y="15"/>
                    <a:pt x="214" y="15"/>
                  </a:cubicBezTo>
                  <a:cubicBezTo>
                    <a:pt x="209" y="15"/>
                    <a:pt x="205" y="16"/>
                    <a:pt x="20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65" name="Freeform 2232"/>
            <p:cNvSpPr>
              <a:spLocks/>
            </p:cNvSpPr>
            <p:nvPr/>
          </p:nvSpPr>
          <p:spPr bwMode="auto">
            <a:xfrm>
              <a:off x="3526427" y="4118145"/>
              <a:ext cx="7938" cy="12700"/>
            </a:xfrm>
            <a:custGeom>
              <a:avLst/>
              <a:gdLst>
                <a:gd name="T0" fmla="*/ 1 w 8"/>
                <a:gd name="T1" fmla="*/ 16 h 16"/>
                <a:gd name="T2" fmla="*/ 0 w 8"/>
                <a:gd name="T3" fmla="*/ 1 h 16"/>
                <a:gd name="T4" fmla="*/ 8 w 8"/>
                <a:gd name="T5" fmla="*/ 0 h 16"/>
                <a:gd name="T6" fmla="*/ 8 w 8"/>
                <a:gd name="T7" fmla="*/ 16 h 16"/>
                <a:gd name="T8" fmla="*/ 1 w 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16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3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66" name="Rectangle 2233"/>
            <p:cNvSpPr>
              <a:spLocks noChangeArrowheads="1"/>
            </p:cNvSpPr>
            <p:nvPr/>
          </p:nvSpPr>
          <p:spPr bwMode="auto">
            <a:xfrm>
              <a:off x="3335927" y="43086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67" name="Rectangle 2234"/>
            <p:cNvSpPr>
              <a:spLocks noChangeArrowheads="1"/>
            </p:cNvSpPr>
            <p:nvPr/>
          </p:nvSpPr>
          <p:spPr bwMode="auto">
            <a:xfrm>
              <a:off x="3528015" y="4118145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64" name="Группа 2863"/>
          <p:cNvGrpSpPr/>
          <p:nvPr/>
        </p:nvGrpSpPr>
        <p:grpSpPr>
          <a:xfrm>
            <a:off x="1967545" y="3470049"/>
            <a:ext cx="288680" cy="289914"/>
            <a:chOff x="2731090" y="4749970"/>
            <a:chExt cx="371475" cy="373063"/>
          </a:xfrm>
          <a:solidFill>
            <a:schemeClr val="accent1"/>
          </a:solidFill>
        </p:grpSpPr>
        <p:sp>
          <p:nvSpPr>
            <p:cNvPr id="3346" name="Freeform 2235"/>
            <p:cNvSpPr>
              <a:spLocks noEditPoints="1"/>
            </p:cNvSpPr>
            <p:nvPr/>
          </p:nvSpPr>
          <p:spPr bwMode="auto">
            <a:xfrm>
              <a:off x="2875552" y="4894433"/>
              <a:ext cx="84138" cy="84138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16 h 102"/>
                <a:gd name="T12" fmla="*/ 15 w 102"/>
                <a:gd name="T13" fmla="*/ 51 h 102"/>
                <a:gd name="T14" fmla="*/ 51 w 102"/>
                <a:gd name="T15" fmla="*/ 87 h 102"/>
                <a:gd name="T16" fmla="*/ 86 w 102"/>
                <a:gd name="T17" fmla="*/ 51 h 102"/>
                <a:gd name="T18" fmla="*/ 51 w 102"/>
                <a:gd name="T19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16"/>
                  </a:moveTo>
                  <a:cubicBezTo>
                    <a:pt x="31" y="16"/>
                    <a:pt x="15" y="32"/>
                    <a:pt x="15" y="51"/>
                  </a:cubicBezTo>
                  <a:cubicBezTo>
                    <a:pt x="15" y="71"/>
                    <a:pt x="31" y="87"/>
                    <a:pt x="51" y="87"/>
                  </a:cubicBezTo>
                  <a:cubicBezTo>
                    <a:pt x="70" y="87"/>
                    <a:pt x="86" y="71"/>
                    <a:pt x="86" y="51"/>
                  </a:cubicBezTo>
                  <a:cubicBezTo>
                    <a:pt x="86" y="32"/>
                    <a:pt x="70" y="16"/>
                    <a:pt x="5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47" name="Rectangle 2236"/>
            <p:cNvSpPr>
              <a:spLocks noChangeArrowheads="1"/>
            </p:cNvSpPr>
            <p:nvPr/>
          </p:nvSpPr>
          <p:spPr bwMode="auto">
            <a:xfrm>
              <a:off x="2910477" y="4930945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48" name="Freeform 2237"/>
            <p:cNvSpPr>
              <a:spLocks/>
            </p:cNvSpPr>
            <p:nvPr/>
          </p:nvSpPr>
          <p:spPr bwMode="auto">
            <a:xfrm>
              <a:off x="2731090" y="4749970"/>
              <a:ext cx="371475" cy="373063"/>
            </a:xfrm>
            <a:custGeom>
              <a:avLst/>
              <a:gdLst>
                <a:gd name="T0" fmla="*/ 224 w 447"/>
                <a:gd name="T1" fmla="*/ 447 h 447"/>
                <a:gd name="T2" fmla="*/ 0 w 447"/>
                <a:gd name="T3" fmla="*/ 223 h 447"/>
                <a:gd name="T4" fmla="*/ 224 w 447"/>
                <a:gd name="T5" fmla="*/ 0 h 447"/>
                <a:gd name="T6" fmla="*/ 224 w 447"/>
                <a:gd name="T7" fmla="*/ 15 h 447"/>
                <a:gd name="T8" fmla="*/ 16 w 447"/>
                <a:gd name="T9" fmla="*/ 223 h 447"/>
                <a:gd name="T10" fmla="*/ 224 w 447"/>
                <a:gd name="T11" fmla="*/ 432 h 447"/>
                <a:gd name="T12" fmla="*/ 432 w 447"/>
                <a:gd name="T13" fmla="*/ 223 h 447"/>
                <a:gd name="T14" fmla="*/ 447 w 447"/>
                <a:gd name="T15" fmla="*/ 223 h 447"/>
                <a:gd name="T16" fmla="*/ 224 w 447"/>
                <a:gd name="T17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7" h="447">
                  <a:moveTo>
                    <a:pt x="224" y="447"/>
                  </a:moveTo>
                  <a:cubicBezTo>
                    <a:pt x="100" y="447"/>
                    <a:pt x="0" y="347"/>
                    <a:pt x="0" y="223"/>
                  </a:cubicBezTo>
                  <a:cubicBezTo>
                    <a:pt x="0" y="100"/>
                    <a:pt x="100" y="0"/>
                    <a:pt x="224" y="0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109" y="15"/>
                    <a:pt x="16" y="109"/>
                    <a:pt x="16" y="223"/>
                  </a:cubicBezTo>
                  <a:cubicBezTo>
                    <a:pt x="16" y="338"/>
                    <a:pt x="109" y="432"/>
                    <a:pt x="224" y="432"/>
                  </a:cubicBezTo>
                  <a:cubicBezTo>
                    <a:pt x="339" y="432"/>
                    <a:pt x="432" y="338"/>
                    <a:pt x="432" y="223"/>
                  </a:cubicBezTo>
                  <a:cubicBezTo>
                    <a:pt x="447" y="223"/>
                    <a:pt x="447" y="223"/>
                    <a:pt x="447" y="223"/>
                  </a:cubicBezTo>
                  <a:cubicBezTo>
                    <a:pt x="447" y="347"/>
                    <a:pt x="347" y="447"/>
                    <a:pt x="224" y="4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49" name="Freeform 2238"/>
            <p:cNvSpPr>
              <a:spLocks/>
            </p:cNvSpPr>
            <p:nvPr/>
          </p:nvSpPr>
          <p:spPr bwMode="auto">
            <a:xfrm>
              <a:off x="2839040" y="4857920"/>
              <a:ext cx="77788" cy="157163"/>
            </a:xfrm>
            <a:custGeom>
              <a:avLst/>
              <a:gdLst>
                <a:gd name="T0" fmla="*/ 94 w 94"/>
                <a:gd name="T1" fmla="*/ 189 h 189"/>
                <a:gd name="T2" fmla="*/ 0 w 94"/>
                <a:gd name="T3" fmla="*/ 94 h 189"/>
                <a:gd name="T4" fmla="*/ 94 w 94"/>
                <a:gd name="T5" fmla="*/ 0 h 189"/>
                <a:gd name="T6" fmla="*/ 94 w 94"/>
                <a:gd name="T7" fmla="*/ 16 h 189"/>
                <a:gd name="T8" fmla="*/ 15 w 94"/>
                <a:gd name="T9" fmla="*/ 94 h 189"/>
                <a:gd name="T10" fmla="*/ 94 w 94"/>
                <a:gd name="T11" fmla="*/ 173 h 189"/>
                <a:gd name="T12" fmla="*/ 94 w 94"/>
                <a:gd name="T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89">
                  <a:moveTo>
                    <a:pt x="94" y="189"/>
                  </a:moveTo>
                  <a:cubicBezTo>
                    <a:pt x="42" y="189"/>
                    <a:pt x="0" y="146"/>
                    <a:pt x="0" y="94"/>
                  </a:cubicBezTo>
                  <a:cubicBezTo>
                    <a:pt x="0" y="42"/>
                    <a:pt x="42" y="0"/>
                    <a:pt x="94" y="0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50" y="16"/>
                    <a:pt x="15" y="51"/>
                    <a:pt x="15" y="94"/>
                  </a:cubicBezTo>
                  <a:cubicBezTo>
                    <a:pt x="15" y="138"/>
                    <a:pt x="50" y="173"/>
                    <a:pt x="94" y="173"/>
                  </a:cubicBezTo>
                  <a:lnTo>
                    <a:pt x="94" y="1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50" name="Freeform 2239"/>
            <p:cNvSpPr>
              <a:spLocks/>
            </p:cNvSpPr>
            <p:nvPr/>
          </p:nvSpPr>
          <p:spPr bwMode="auto">
            <a:xfrm>
              <a:off x="2766015" y="4830933"/>
              <a:ext cx="301625" cy="255588"/>
            </a:xfrm>
            <a:custGeom>
              <a:avLst/>
              <a:gdLst>
                <a:gd name="T0" fmla="*/ 181 w 361"/>
                <a:gd name="T1" fmla="*/ 308 h 308"/>
                <a:gd name="T2" fmla="*/ 0 w 361"/>
                <a:gd name="T3" fmla="*/ 127 h 308"/>
                <a:gd name="T4" fmla="*/ 53 w 361"/>
                <a:gd name="T5" fmla="*/ 0 h 308"/>
                <a:gd name="T6" fmla="*/ 64 w 361"/>
                <a:gd name="T7" fmla="*/ 11 h 308"/>
                <a:gd name="T8" fmla="*/ 16 w 361"/>
                <a:gd name="T9" fmla="*/ 127 h 308"/>
                <a:gd name="T10" fmla="*/ 181 w 361"/>
                <a:gd name="T11" fmla="*/ 292 h 308"/>
                <a:gd name="T12" fmla="*/ 346 w 361"/>
                <a:gd name="T13" fmla="*/ 127 h 308"/>
                <a:gd name="T14" fmla="*/ 361 w 361"/>
                <a:gd name="T15" fmla="*/ 127 h 308"/>
                <a:gd name="T16" fmla="*/ 181 w 361"/>
                <a:gd name="T1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1" h="308">
                  <a:moveTo>
                    <a:pt x="181" y="308"/>
                  </a:moveTo>
                  <a:cubicBezTo>
                    <a:pt x="81" y="308"/>
                    <a:pt x="0" y="227"/>
                    <a:pt x="0" y="127"/>
                  </a:cubicBezTo>
                  <a:cubicBezTo>
                    <a:pt x="0" y="79"/>
                    <a:pt x="19" y="34"/>
                    <a:pt x="53" y="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33" y="42"/>
                    <a:pt x="16" y="83"/>
                    <a:pt x="16" y="127"/>
                  </a:cubicBezTo>
                  <a:cubicBezTo>
                    <a:pt x="16" y="218"/>
                    <a:pt x="90" y="292"/>
                    <a:pt x="181" y="292"/>
                  </a:cubicBezTo>
                  <a:cubicBezTo>
                    <a:pt x="272" y="292"/>
                    <a:pt x="346" y="218"/>
                    <a:pt x="346" y="127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61" y="227"/>
                    <a:pt x="280" y="308"/>
                    <a:pt x="181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51" name="Freeform 2240"/>
            <p:cNvSpPr>
              <a:spLocks/>
            </p:cNvSpPr>
            <p:nvPr/>
          </p:nvSpPr>
          <p:spPr bwMode="auto">
            <a:xfrm>
              <a:off x="2802527" y="4821408"/>
              <a:ext cx="195263" cy="230188"/>
            </a:xfrm>
            <a:custGeom>
              <a:avLst/>
              <a:gdLst>
                <a:gd name="T0" fmla="*/ 138 w 235"/>
                <a:gd name="T1" fmla="*/ 275 h 275"/>
                <a:gd name="T2" fmla="*/ 0 w 235"/>
                <a:gd name="T3" fmla="*/ 137 h 275"/>
                <a:gd name="T4" fmla="*/ 138 w 235"/>
                <a:gd name="T5" fmla="*/ 0 h 275"/>
                <a:gd name="T6" fmla="*/ 138 w 235"/>
                <a:gd name="T7" fmla="*/ 16 h 275"/>
                <a:gd name="T8" fmla="*/ 16 w 235"/>
                <a:gd name="T9" fmla="*/ 137 h 275"/>
                <a:gd name="T10" fmla="*/ 138 w 235"/>
                <a:gd name="T11" fmla="*/ 259 h 275"/>
                <a:gd name="T12" fmla="*/ 224 w 235"/>
                <a:gd name="T13" fmla="*/ 223 h 275"/>
                <a:gd name="T14" fmla="*/ 235 w 235"/>
                <a:gd name="T15" fmla="*/ 234 h 275"/>
                <a:gd name="T16" fmla="*/ 138 w 235"/>
                <a:gd name="T17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275">
                  <a:moveTo>
                    <a:pt x="138" y="275"/>
                  </a:moveTo>
                  <a:cubicBezTo>
                    <a:pt x="62" y="275"/>
                    <a:pt x="0" y="213"/>
                    <a:pt x="0" y="137"/>
                  </a:cubicBezTo>
                  <a:cubicBezTo>
                    <a:pt x="0" y="62"/>
                    <a:pt x="62" y="0"/>
                    <a:pt x="138" y="0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71" y="16"/>
                    <a:pt x="16" y="70"/>
                    <a:pt x="16" y="137"/>
                  </a:cubicBezTo>
                  <a:cubicBezTo>
                    <a:pt x="16" y="205"/>
                    <a:pt x="71" y="259"/>
                    <a:pt x="138" y="259"/>
                  </a:cubicBezTo>
                  <a:cubicBezTo>
                    <a:pt x="170" y="259"/>
                    <a:pt x="201" y="246"/>
                    <a:pt x="224" y="223"/>
                  </a:cubicBezTo>
                  <a:cubicBezTo>
                    <a:pt x="235" y="234"/>
                    <a:pt x="235" y="234"/>
                    <a:pt x="235" y="234"/>
                  </a:cubicBezTo>
                  <a:cubicBezTo>
                    <a:pt x="209" y="260"/>
                    <a:pt x="174" y="275"/>
                    <a:pt x="138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52" name="Rectangle 2241"/>
            <p:cNvSpPr>
              <a:spLocks noChangeArrowheads="1"/>
            </p:cNvSpPr>
            <p:nvPr/>
          </p:nvSpPr>
          <p:spPr bwMode="auto">
            <a:xfrm>
              <a:off x="2931115" y="48214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53" name="Rectangle 2242"/>
            <p:cNvSpPr>
              <a:spLocks noChangeArrowheads="1"/>
            </p:cNvSpPr>
            <p:nvPr/>
          </p:nvSpPr>
          <p:spPr bwMode="auto">
            <a:xfrm>
              <a:off x="2961277" y="4821408"/>
              <a:ext cx="1000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54" name="Rectangle 2243"/>
            <p:cNvSpPr>
              <a:spLocks noChangeArrowheads="1"/>
            </p:cNvSpPr>
            <p:nvPr/>
          </p:nvSpPr>
          <p:spPr bwMode="auto">
            <a:xfrm>
              <a:off x="2931115" y="47864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55" name="Rectangle 2244"/>
            <p:cNvSpPr>
              <a:spLocks noChangeArrowheads="1"/>
            </p:cNvSpPr>
            <p:nvPr/>
          </p:nvSpPr>
          <p:spPr bwMode="auto">
            <a:xfrm>
              <a:off x="2961277" y="4786483"/>
              <a:ext cx="1000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56" name="Rectangle 2245"/>
            <p:cNvSpPr>
              <a:spLocks noChangeArrowheads="1"/>
            </p:cNvSpPr>
            <p:nvPr/>
          </p:nvSpPr>
          <p:spPr bwMode="auto">
            <a:xfrm>
              <a:off x="2931115" y="4749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57" name="Rectangle 2246"/>
            <p:cNvSpPr>
              <a:spLocks noChangeArrowheads="1"/>
            </p:cNvSpPr>
            <p:nvPr/>
          </p:nvSpPr>
          <p:spPr bwMode="auto">
            <a:xfrm>
              <a:off x="2961277" y="4749970"/>
              <a:ext cx="1000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65" name="Группа 2864"/>
          <p:cNvGrpSpPr/>
          <p:nvPr/>
        </p:nvGrpSpPr>
        <p:grpSpPr>
          <a:xfrm>
            <a:off x="1482709" y="1538111"/>
            <a:ext cx="302252" cy="304718"/>
            <a:chOff x="2107202" y="2263945"/>
            <a:chExt cx="388938" cy="392113"/>
          </a:xfrm>
          <a:solidFill>
            <a:schemeClr val="accent1"/>
          </a:solidFill>
        </p:grpSpPr>
        <p:sp>
          <p:nvSpPr>
            <p:cNvPr id="3323" name="Freeform 2247"/>
            <p:cNvSpPr>
              <a:spLocks/>
            </p:cNvSpPr>
            <p:nvPr/>
          </p:nvSpPr>
          <p:spPr bwMode="auto">
            <a:xfrm>
              <a:off x="2108790" y="2565570"/>
              <a:ext cx="84138" cy="63500"/>
            </a:xfrm>
            <a:custGeom>
              <a:avLst/>
              <a:gdLst>
                <a:gd name="T0" fmla="*/ 53 w 53"/>
                <a:gd name="T1" fmla="*/ 40 h 40"/>
                <a:gd name="T2" fmla="*/ 45 w 53"/>
                <a:gd name="T3" fmla="*/ 40 h 40"/>
                <a:gd name="T4" fmla="*/ 45 w 53"/>
                <a:gd name="T5" fmla="*/ 8 h 40"/>
                <a:gd name="T6" fmla="*/ 8 w 53"/>
                <a:gd name="T7" fmla="*/ 8 h 40"/>
                <a:gd name="T8" fmla="*/ 8 w 53"/>
                <a:gd name="T9" fmla="*/ 40 h 40"/>
                <a:gd name="T10" fmla="*/ 0 w 53"/>
                <a:gd name="T11" fmla="*/ 40 h 40"/>
                <a:gd name="T12" fmla="*/ 0 w 53"/>
                <a:gd name="T13" fmla="*/ 0 h 40"/>
                <a:gd name="T14" fmla="*/ 53 w 53"/>
                <a:gd name="T15" fmla="*/ 0 h 40"/>
                <a:gd name="T16" fmla="*/ 53 w 53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0">
                  <a:moveTo>
                    <a:pt x="53" y="40"/>
                  </a:moveTo>
                  <a:lnTo>
                    <a:pt x="45" y="40"/>
                  </a:lnTo>
                  <a:lnTo>
                    <a:pt x="45" y="8"/>
                  </a:lnTo>
                  <a:lnTo>
                    <a:pt x="8" y="8"/>
                  </a:lnTo>
                  <a:lnTo>
                    <a:pt x="8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24" name="Freeform 2248"/>
            <p:cNvSpPr>
              <a:spLocks/>
            </p:cNvSpPr>
            <p:nvPr/>
          </p:nvSpPr>
          <p:spPr bwMode="auto">
            <a:xfrm>
              <a:off x="2208802" y="2463970"/>
              <a:ext cx="85725" cy="165100"/>
            </a:xfrm>
            <a:custGeom>
              <a:avLst/>
              <a:gdLst>
                <a:gd name="T0" fmla="*/ 54 w 54"/>
                <a:gd name="T1" fmla="*/ 104 h 104"/>
                <a:gd name="T2" fmla="*/ 45 w 54"/>
                <a:gd name="T3" fmla="*/ 104 h 104"/>
                <a:gd name="T4" fmla="*/ 45 w 54"/>
                <a:gd name="T5" fmla="*/ 9 h 104"/>
                <a:gd name="T6" fmla="*/ 8 w 54"/>
                <a:gd name="T7" fmla="*/ 9 h 104"/>
                <a:gd name="T8" fmla="*/ 8 w 54"/>
                <a:gd name="T9" fmla="*/ 104 h 104"/>
                <a:gd name="T10" fmla="*/ 0 w 54"/>
                <a:gd name="T11" fmla="*/ 104 h 104"/>
                <a:gd name="T12" fmla="*/ 0 w 54"/>
                <a:gd name="T13" fmla="*/ 0 h 104"/>
                <a:gd name="T14" fmla="*/ 54 w 54"/>
                <a:gd name="T15" fmla="*/ 0 h 104"/>
                <a:gd name="T16" fmla="*/ 54 w 54"/>
                <a:gd name="T1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04">
                  <a:moveTo>
                    <a:pt x="54" y="104"/>
                  </a:moveTo>
                  <a:lnTo>
                    <a:pt x="45" y="104"/>
                  </a:lnTo>
                  <a:lnTo>
                    <a:pt x="45" y="9"/>
                  </a:lnTo>
                  <a:lnTo>
                    <a:pt x="8" y="9"/>
                  </a:lnTo>
                  <a:lnTo>
                    <a:pt x="8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25" name="Freeform 2249"/>
            <p:cNvSpPr>
              <a:spLocks/>
            </p:cNvSpPr>
            <p:nvPr/>
          </p:nvSpPr>
          <p:spPr bwMode="auto">
            <a:xfrm>
              <a:off x="2310402" y="2363958"/>
              <a:ext cx="84138" cy="265113"/>
            </a:xfrm>
            <a:custGeom>
              <a:avLst/>
              <a:gdLst>
                <a:gd name="T0" fmla="*/ 53 w 53"/>
                <a:gd name="T1" fmla="*/ 167 h 167"/>
                <a:gd name="T2" fmla="*/ 45 w 53"/>
                <a:gd name="T3" fmla="*/ 167 h 167"/>
                <a:gd name="T4" fmla="*/ 45 w 53"/>
                <a:gd name="T5" fmla="*/ 8 h 167"/>
                <a:gd name="T6" fmla="*/ 8 w 53"/>
                <a:gd name="T7" fmla="*/ 8 h 167"/>
                <a:gd name="T8" fmla="*/ 8 w 53"/>
                <a:gd name="T9" fmla="*/ 167 h 167"/>
                <a:gd name="T10" fmla="*/ 0 w 53"/>
                <a:gd name="T11" fmla="*/ 167 h 167"/>
                <a:gd name="T12" fmla="*/ 0 w 53"/>
                <a:gd name="T13" fmla="*/ 0 h 167"/>
                <a:gd name="T14" fmla="*/ 53 w 53"/>
                <a:gd name="T15" fmla="*/ 0 h 167"/>
                <a:gd name="T16" fmla="*/ 53 w 53"/>
                <a:gd name="T1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67">
                  <a:moveTo>
                    <a:pt x="53" y="167"/>
                  </a:moveTo>
                  <a:lnTo>
                    <a:pt x="45" y="167"/>
                  </a:lnTo>
                  <a:lnTo>
                    <a:pt x="45" y="8"/>
                  </a:lnTo>
                  <a:lnTo>
                    <a:pt x="8" y="8"/>
                  </a:lnTo>
                  <a:lnTo>
                    <a:pt x="8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53" y="0"/>
                  </a:lnTo>
                  <a:lnTo>
                    <a:pt x="5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26" name="Freeform 2250"/>
            <p:cNvSpPr>
              <a:spLocks/>
            </p:cNvSpPr>
            <p:nvPr/>
          </p:nvSpPr>
          <p:spPr bwMode="auto">
            <a:xfrm>
              <a:off x="2410415" y="2263945"/>
              <a:ext cx="85725" cy="365125"/>
            </a:xfrm>
            <a:custGeom>
              <a:avLst/>
              <a:gdLst>
                <a:gd name="T0" fmla="*/ 54 w 54"/>
                <a:gd name="T1" fmla="*/ 230 h 230"/>
                <a:gd name="T2" fmla="*/ 45 w 54"/>
                <a:gd name="T3" fmla="*/ 230 h 230"/>
                <a:gd name="T4" fmla="*/ 45 w 54"/>
                <a:gd name="T5" fmla="*/ 8 h 230"/>
                <a:gd name="T6" fmla="*/ 8 w 54"/>
                <a:gd name="T7" fmla="*/ 8 h 230"/>
                <a:gd name="T8" fmla="*/ 8 w 54"/>
                <a:gd name="T9" fmla="*/ 230 h 230"/>
                <a:gd name="T10" fmla="*/ 0 w 54"/>
                <a:gd name="T11" fmla="*/ 230 h 230"/>
                <a:gd name="T12" fmla="*/ 0 w 54"/>
                <a:gd name="T13" fmla="*/ 0 h 230"/>
                <a:gd name="T14" fmla="*/ 54 w 54"/>
                <a:gd name="T15" fmla="*/ 0 h 230"/>
                <a:gd name="T16" fmla="*/ 54 w 54"/>
                <a:gd name="T17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230">
                  <a:moveTo>
                    <a:pt x="54" y="230"/>
                  </a:moveTo>
                  <a:lnTo>
                    <a:pt x="45" y="230"/>
                  </a:lnTo>
                  <a:lnTo>
                    <a:pt x="45" y="8"/>
                  </a:lnTo>
                  <a:lnTo>
                    <a:pt x="8" y="8"/>
                  </a:lnTo>
                  <a:lnTo>
                    <a:pt x="8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27" name="Rectangle 2251"/>
            <p:cNvSpPr>
              <a:spLocks noChangeArrowheads="1"/>
            </p:cNvSpPr>
            <p:nvPr/>
          </p:nvSpPr>
          <p:spPr bwMode="auto">
            <a:xfrm>
              <a:off x="2108790" y="2643358"/>
              <a:ext cx="3873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28" name="Rectangle 2252"/>
            <p:cNvSpPr>
              <a:spLocks noChangeArrowheads="1"/>
            </p:cNvSpPr>
            <p:nvPr/>
          </p:nvSpPr>
          <p:spPr bwMode="auto">
            <a:xfrm>
              <a:off x="2107202" y="246397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29" name="Rectangle 2253"/>
            <p:cNvSpPr>
              <a:spLocks noChangeArrowheads="1"/>
            </p:cNvSpPr>
            <p:nvPr/>
          </p:nvSpPr>
          <p:spPr bwMode="auto">
            <a:xfrm>
              <a:off x="2140540" y="2463970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0" name="Rectangle 2254"/>
            <p:cNvSpPr>
              <a:spLocks noChangeArrowheads="1"/>
            </p:cNvSpPr>
            <p:nvPr/>
          </p:nvSpPr>
          <p:spPr bwMode="auto">
            <a:xfrm>
              <a:off x="2175465" y="246397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1" name="Rectangle 2255"/>
            <p:cNvSpPr>
              <a:spLocks noChangeArrowheads="1"/>
            </p:cNvSpPr>
            <p:nvPr/>
          </p:nvSpPr>
          <p:spPr bwMode="auto">
            <a:xfrm>
              <a:off x="2107202" y="23639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2" name="Rectangle 2256"/>
            <p:cNvSpPr>
              <a:spLocks noChangeArrowheads="1"/>
            </p:cNvSpPr>
            <p:nvPr/>
          </p:nvSpPr>
          <p:spPr bwMode="auto">
            <a:xfrm>
              <a:off x="2140540" y="2363958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3" name="Rectangle 2257"/>
            <p:cNvSpPr>
              <a:spLocks noChangeArrowheads="1"/>
            </p:cNvSpPr>
            <p:nvPr/>
          </p:nvSpPr>
          <p:spPr bwMode="auto">
            <a:xfrm>
              <a:off x="2175465" y="23639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4" name="Rectangle 2258"/>
            <p:cNvSpPr>
              <a:spLocks noChangeArrowheads="1"/>
            </p:cNvSpPr>
            <p:nvPr/>
          </p:nvSpPr>
          <p:spPr bwMode="auto">
            <a:xfrm>
              <a:off x="2208802" y="23639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5" name="Rectangle 2259"/>
            <p:cNvSpPr>
              <a:spLocks noChangeArrowheads="1"/>
            </p:cNvSpPr>
            <p:nvPr/>
          </p:nvSpPr>
          <p:spPr bwMode="auto">
            <a:xfrm>
              <a:off x="2242140" y="23639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6" name="Rectangle 2260"/>
            <p:cNvSpPr>
              <a:spLocks noChangeArrowheads="1"/>
            </p:cNvSpPr>
            <p:nvPr/>
          </p:nvSpPr>
          <p:spPr bwMode="auto">
            <a:xfrm>
              <a:off x="2275477" y="23639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7" name="Rectangle 2261"/>
            <p:cNvSpPr>
              <a:spLocks noChangeArrowheads="1"/>
            </p:cNvSpPr>
            <p:nvPr/>
          </p:nvSpPr>
          <p:spPr bwMode="auto">
            <a:xfrm>
              <a:off x="2107202" y="22639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8" name="Rectangle 2262"/>
            <p:cNvSpPr>
              <a:spLocks noChangeArrowheads="1"/>
            </p:cNvSpPr>
            <p:nvPr/>
          </p:nvSpPr>
          <p:spPr bwMode="auto">
            <a:xfrm>
              <a:off x="2140540" y="2263945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39" name="Rectangle 2263"/>
            <p:cNvSpPr>
              <a:spLocks noChangeArrowheads="1"/>
            </p:cNvSpPr>
            <p:nvPr/>
          </p:nvSpPr>
          <p:spPr bwMode="auto">
            <a:xfrm>
              <a:off x="2175465" y="22639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40" name="Rectangle 2264"/>
            <p:cNvSpPr>
              <a:spLocks noChangeArrowheads="1"/>
            </p:cNvSpPr>
            <p:nvPr/>
          </p:nvSpPr>
          <p:spPr bwMode="auto">
            <a:xfrm>
              <a:off x="2208802" y="22639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41" name="Rectangle 2265"/>
            <p:cNvSpPr>
              <a:spLocks noChangeArrowheads="1"/>
            </p:cNvSpPr>
            <p:nvPr/>
          </p:nvSpPr>
          <p:spPr bwMode="auto">
            <a:xfrm>
              <a:off x="2242140" y="22639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42" name="Rectangle 2266"/>
            <p:cNvSpPr>
              <a:spLocks noChangeArrowheads="1"/>
            </p:cNvSpPr>
            <p:nvPr/>
          </p:nvSpPr>
          <p:spPr bwMode="auto">
            <a:xfrm>
              <a:off x="2275477" y="22639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43" name="Rectangle 2267"/>
            <p:cNvSpPr>
              <a:spLocks noChangeArrowheads="1"/>
            </p:cNvSpPr>
            <p:nvPr/>
          </p:nvSpPr>
          <p:spPr bwMode="auto">
            <a:xfrm>
              <a:off x="2308815" y="22639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44" name="Rectangle 2268"/>
            <p:cNvSpPr>
              <a:spLocks noChangeArrowheads="1"/>
            </p:cNvSpPr>
            <p:nvPr/>
          </p:nvSpPr>
          <p:spPr bwMode="auto">
            <a:xfrm>
              <a:off x="2342152" y="2263945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45" name="Rectangle 2269"/>
            <p:cNvSpPr>
              <a:spLocks noChangeArrowheads="1"/>
            </p:cNvSpPr>
            <p:nvPr/>
          </p:nvSpPr>
          <p:spPr bwMode="auto">
            <a:xfrm>
              <a:off x="2377077" y="22639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66" name="Группа 2865"/>
          <p:cNvGrpSpPr/>
          <p:nvPr/>
        </p:nvGrpSpPr>
        <p:grpSpPr>
          <a:xfrm>
            <a:off x="1965079" y="1543046"/>
            <a:ext cx="293615" cy="294849"/>
            <a:chOff x="2727915" y="2270295"/>
            <a:chExt cx="377825" cy="379413"/>
          </a:xfrm>
          <a:solidFill>
            <a:schemeClr val="accent1"/>
          </a:solidFill>
        </p:grpSpPr>
        <p:sp>
          <p:nvSpPr>
            <p:cNvPr id="3316" name="Freeform 2270"/>
            <p:cNvSpPr>
              <a:spLocks noEditPoints="1"/>
            </p:cNvSpPr>
            <p:nvPr/>
          </p:nvSpPr>
          <p:spPr bwMode="auto">
            <a:xfrm>
              <a:off x="2927940" y="2270295"/>
              <a:ext cx="177800" cy="177800"/>
            </a:xfrm>
            <a:custGeom>
              <a:avLst/>
              <a:gdLst>
                <a:gd name="T0" fmla="*/ 214 w 214"/>
                <a:gd name="T1" fmla="*/ 214 h 214"/>
                <a:gd name="T2" fmla="*/ 0 w 214"/>
                <a:gd name="T3" fmla="*/ 214 h 214"/>
                <a:gd name="T4" fmla="*/ 0 w 214"/>
                <a:gd name="T5" fmla="*/ 0 h 214"/>
                <a:gd name="T6" fmla="*/ 8 w 214"/>
                <a:gd name="T7" fmla="*/ 0 h 214"/>
                <a:gd name="T8" fmla="*/ 214 w 214"/>
                <a:gd name="T9" fmla="*/ 207 h 214"/>
                <a:gd name="T10" fmla="*/ 214 w 214"/>
                <a:gd name="T11" fmla="*/ 214 h 214"/>
                <a:gd name="T12" fmla="*/ 15 w 214"/>
                <a:gd name="T13" fmla="*/ 199 h 214"/>
                <a:gd name="T14" fmla="*/ 198 w 214"/>
                <a:gd name="T15" fmla="*/ 199 h 214"/>
                <a:gd name="T16" fmla="*/ 15 w 214"/>
                <a:gd name="T17" fmla="*/ 16 h 214"/>
                <a:gd name="T18" fmla="*/ 15 w 214"/>
                <a:gd name="T19" fmla="*/ 19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14">
                  <a:moveTo>
                    <a:pt x="214" y="214"/>
                  </a:moveTo>
                  <a:cubicBezTo>
                    <a:pt x="0" y="214"/>
                    <a:pt x="0" y="214"/>
                    <a:pt x="0" y="2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1" y="0"/>
                    <a:pt x="214" y="93"/>
                    <a:pt x="214" y="207"/>
                  </a:cubicBezTo>
                  <a:lnTo>
                    <a:pt x="214" y="214"/>
                  </a:lnTo>
                  <a:close/>
                  <a:moveTo>
                    <a:pt x="15" y="199"/>
                  </a:moveTo>
                  <a:cubicBezTo>
                    <a:pt x="198" y="199"/>
                    <a:pt x="198" y="199"/>
                    <a:pt x="198" y="199"/>
                  </a:cubicBezTo>
                  <a:cubicBezTo>
                    <a:pt x="194" y="100"/>
                    <a:pt x="114" y="20"/>
                    <a:pt x="15" y="16"/>
                  </a:cubicBezTo>
                  <a:lnTo>
                    <a:pt x="15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17" name="Freeform 2271"/>
            <p:cNvSpPr>
              <a:spLocks/>
            </p:cNvSpPr>
            <p:nvPr/>
          </p:nvSpPr>
          <p:spPr bwMode="auto">
            <a:xfrm>
              <a:off x="2727915" y="2305220"/>
              <a:ext cx="298450" cy="344488"/>
            </a:xfrm>
            <a:custGeom>
              <a:avLst/>
              <a:gdLst>
                <a:gd name="T0" fmla="*/ 206 w 358"/>
                <a:gd name="T1" fmla="*/ 413 h 413"/>
                <a:gd name="T2" fmla="*/ 0 w 358"/>
                <a:gd name="T3" fmla="*/ 206 h 413"/>
                <a:gd name="T4" fmla="*/ 206 w 358"/>
                <a:gd name="T5" fmla="*/ 0 h 413"/>
                <a:gd name="T6" fmla="*/ 215 w 358"/>
                <a:gd name="T7" fmla="*/ 0 h 413"/>
                <a:gd name="T8" fmla="*/ 215 w 358"/>
                <a:gd name="T9" fmla="*/ 15 h 413"/>
                <a:gd name="T10" fmla="*/ 206 w 358"/>
                <a:gd name="T11" fmla="*/ 15 h 413"/>
                <a:gd name="T12" fmla="*/ 15 w 358"/>
                <a:gd name="T13" fmla="*/ 206 h 413"/>
                <a:gd name="T14" fmla="*/ 206 w 358"/>
                <a:gd name="T15" fmla="*/ 397 h 413"/>
                <a:gd name="T16" fmla="*/ 335 w 358"/>
                <a:gd name="T17" fmla="*/ 347 h 413"/>
                <a:gd name="T18" fmla="*/ 267 w 358"/>
                <a:gd name="T19" fmla="*/ 278 h 413"/>
                <a:gd name="T20" fmla="*/ 278 w 358"/>
                <a:gd name="T21" fmla="*/ 267 h 413"/>
                <a:gd name="T22" fmla="*/ 358 w 358"/>
                <a:gd name="T23" fmla="*/ 347 h 413"/>
                <a:gd name="T24" fmla="*/ 352 w 358"/>
                <a:gd name="T25" fmla="*/ 352 h 413"/>
                <a:gd name="T26" fmla="*/ 206 w 358"/>
                <a:gd name="T27" fmla="*/ 41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8" h="413">
                  <a:moveTo>
                    <a:pt x="206" y="413"/>
                  </a:moveTo>
                  <a:cubicBezTo>
                    <a:pt x="92" y="413"/>
                    <a:pt x="0" y="320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06" y="15"/>
                    <a:pt x="206" y="15"/>
                    <a:pt x="206" y="15"/>
                  </a:cubicBezTo>
                  <a:cubicBezTo>
                    <a:pt x="101" y="15"/>
                    <a:pt x="15" y="101"/>
                    <a:pt x="15" y="206"/>
                  </a:cubicBezTo>
                  <a:cubicBezTo>
                    <a:pt x="15" y="311"/>
                    <a:pt x="101" y="397"/>
                    <a:pt x="206" y="397"/>
                  </a:cubicBezTo>
                  <a:cubicBezTo>
                    <a:pt x="254" y="397"/>
                    <a:pt x="300" y="379"/>
                    <a:pt x="335" y="347"/>
                  </a:cubicBezTo>
                  <a:cubicBezTo>
                    <a:pt x="267" y="278"/>
                    <a:pt x="267" y="278"/>
                    <a:pt x="267" y="278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358" y="347"/>
                    <a:pt x="358" y="347"/>
                    <a:pt x="358" y="347"/>
                  </a:cubicBezTo>
                  <a:cubicBezTo>
                    <a:pt x="352" y="352"/>
                    <a:pt x="352" y="352"/>
                    <a:pt x="352" y="352"/>
                  </a:cubicBezTo>
                  <a:cubicBezTo>
                    <a:pt x="313" y="391"/>
                    <a:pt x="261" y="413"/>
                    <a:pt x="206" y="4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18" name="Freeform 2272"/>
            <p:cNvSpPr>
              <a:spLocks/>
            </p:cNvSpPr>
            <p:nvPr/>
          </p:nvSpPr>
          <p:spPr bwMode="auto">
            <a:xfrm>
              <a:off x="2893015" y="2419520"/>
              <a:ext cx="173038" cy="63500"/>
            </a:xfrm>
            <a:custGeom>
              <a:avLst/>
              <a:gdLst>
                <a:gd name="T0" fmla="*/ 109 w 109"/>
                <a:gd name="T1" fmla="*/ 40 h 40"/>
                <a:gd name="T2" fmla="*/ 0 w 109"/>
                <a:gd name="T3" fmla="*/ 40 h 40"/>
                <a:gd name="T4" fmla="*/ 0 w 109"/>
                <a:gd name="T5" fmla="*/ 0 h 40"/>
                <a:gd name="T6" fmla="*/ 8 w 109"/>
                <a:gd name="T7" fmla="*/ 0 h 40"/>
                <a:gd name="T8" fmla="*/ 8 w 109"/>
                <a:gd name="T9" fmla="*/ 32 h 40"/>
                <a:gd name="T10" fmla="*/ 109 w 109"/>
                <a:gd name="T11" fmla="*/ 32 h 40"/>
                <a:gd name="T12" fmla="*/ 109 w 10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40">
                  <a:moveTo>
                    <a:pt x="109" y="40"/>
                  </a:moveTo>
                  <a:lnTo>
                    <a:pt x="0" y="4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32"/>
                  </a:lnTo>
                  <a:lnTo>
                    <a:pt x="109" y="32"/>
                  </a:lnTo>
                  <a:lnTo>
                    <a:pt x="109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19" name="Freeform 2273"/>
            <p:cNvSpPr>
              <a:spLocks/>
            </p:cNvSpPr>
            <p:nvPr/>
          </p:nvSpPr>
          <p:spPr bwMode="auto">
            <a:xfrm>
              <a:off x="2840627" y="2471908"/>
              <a:ext cx="63500" cy="65088"/>
            </a:xfrm>
            <a:custGeom>
              <a:avLst/>
              <a:gdLst>
                <a:gd name="T0" fmla="*/ 5 w 40"/>
                <a:gd name="T1" fmla="*/ 41 h 41"/>
                <a:gd name="T2" fmla="*/ 0 w 40"/>
                <a:gd name="T3" fmla="*/ 35 h 41"/>
                <a:gd name="T4" fmla="*/ 35 w 40"/>
                <a:gd name="T5" fmla="*/ 0 h 41"/>
                <a:gd name="T6" fmla="*/ 40 w 40"/>
                <a:gd name="T7" fmla="*/ 6 h 41"/>
                <a:gd name="T8" fmla="*/ 5 w 4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5" y="41"/>
                  </a:moveTo>
                  <a:lnTo>
                    <a:pt x="0" y="35"/>
                  </a:lnTo>
                  <a:lnTo>
                    <a:pt x="35" y="0"/>
                  </a:lnTo>
                  <a:lnTo>
                    <a:pt x="40" y="6"/>
                  </a:lnTo>
                  <a:lnTo>
                    <a:pt x="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20" name="Rectangle 2274"/>
            <p:cNvSpPr>
              <a:spLocks noChangeArrowheads="1"/>
            </p:cNvSpPr>
            <p:nvPr/>
          </p:nvSpPr>
          <p:spPr bwMode="auto">
            <a:xfrm>
              <a:off x="2893015" y="23909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21" name="Rectangle 2275"/>
            <p:cNvSpPr>
              <a:spLocks noChangeArrowheads="1"/>
            </p:cNvSpPr>
            <p:nvPr/>
          </p:nvSpPr>
          <p:spPr bwMode="auto">
            <a:xfrm>
              <a:off x="2893015" y="236237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22" name="Rectangle 2276"/>
            <p:cNvSpPr>
              <a:spLocks noChangeArrowheads="1"/>
            </p:cNvSpPr>
            <p:nvPr/>
          </p:nvSpPr>
          <p:spPr bwMode="auto">
            <a:xfrm>
              <a:off x="2893015" y="23322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67" name="Группа 2866"/>
          <p:cNvGrpSpPr/>
          <p:nvPr/>
        </p:nvGrpSpPr>
        <p:grpSpPr>
          <a:xfrm>
            <a:off x="1471607" y="2998784"/>
            <a:ext cx="319523" cy="276344"/>
            <a:chOff x="2092915" y="4143545"/>
            <a:chExt cx="411163" cy="355601"/>
          </a:xfrm>
          <a:solidFill>
            <a:schemeClr val="accent1"/>
          </a:solidFill>
        </p:grpSpPr>
        <p:sp>
          <p:nvSpPr>
            <p:cNvPr id="3303" name="Freeform 2277"/>
            <p:cNvSpPr>
              <a:spLocks noEditPoints="1"/>
            </p:cNvSpPr>
            <p:nvPr/>
          </p:nvSpPr>
          <p:spPr bwMode="auto">
            <a:xfrm>
              <a:off x="2224677" y="4143545"/>
              <a:ext cx="147638" cy="355600"/>
            </a:xfrm>
            <a:custGeom>
              <a:avLst/>
              <a:gdLst>
                <a:gd name="T0" fmla="*/ 68 w 93"/>
                <a:gd name="T1" fmla="*/ 224 h 224"/>
                <a:gd name="T2" fmla="*/ 24 w 93"/>
                <a:gd name="T3" fmla="*/ 224 h 224"/>
                <a:gd name="T4" fmla="*/ 24 w 93"/>
                <a:gd name="T5" fmla="*/ 80 h 224"/>
                <a:gd name="T6" fmla="*/ 0 w 93"/>
                <a:gd name="T7" fmla="*/ 80 h 224"/>
                <a:gd name="T8" fmla="*/ 46 w 93"/>
                <a:gd name="T9" fmla="*/ 0 h 224"/>
                <a:gd name="T10" fmla="*/ 93 w 93"/>
                <a:gd name="T11" fmla="*/ 80 h 224"/>
                <a:gd name="T12" fmla="*/ 68 w 93"/>
                <a:gd name="T13" fmla="*/ 80 h 224"/>
                <a:gd name="T14" fmla="*/ 68 w 93"/>
                <a:gd name="T15" fmla="*/ 224 h 224"/>
                <a:gd name="T16" fmla="*/ 32 w 93"/>
                <a:gd name="T17" fmla="*/ 216 h 224"/>
                <a:gd name="T18" fmla="*/ 61 w 93"/>
                <a:gd name="T19" fmla="*/ 216 h 224"/>
                <a:gd name="T20" fmla="*/ 61 w 93"/>
                <a:gd name="T21" fmla="*/ 72 h 224"/>
                <a:gd name="T22" fmla="*/ 79 w 93"/>
                <a:gd name="T23" fmla="*/ 72 h 224"/>
                <a:gd name="T24" fmla="*/ 46 w 93"/>
                <a:gd name="T25" fmla="*/ 16 h 224"/>
                <a:gd name="T26" fmla="*/ 14 w 93"/>
                <a:gd name="T27" fmla="*/ 72 h 224"/>
                <a:gd name="T28" fmla="*/ 32 w 93"/>
                <a:gd name="T29" fmla="*/ 72 h 224"/>
                <a:gd name="T30" fmla="*/ 32 w 93"/>
                <a:gd name="T31" fmla="*/ 21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224">
                  <a:moveTo>
                    <a:pt x="68" y="224"/>
                  </a:moveTo>
                  <a:lnTo>
                    <a:pt x="24" y="224"/>
                  </a:lnTo>
                  <a:lnTo>
                    <a:pt x="24" y="80"/>
                  </a:lnTo>
                  <a:lnTo>
                    <a:pt x="0" y="80"/>
                  </a:lnTo>
                  <a:lnTo>
                    <a:pt x="46" y="0"/>
                  </a:lnTo>
                  <a:lnTo>
                    <a:pt x="93" y="80"/>
                  </a:lnTo>
                  <a:lnTo>
                    <a:pt x="68" y="80"/>
                  </a:lnTo>
                  <a:lnTo>
                    <a:pt x="68" y="224"/>
                  </a:lnTo>
                  <a:close/>
                  <a:moveTo>
                    <a:pt x="32" y="216"/>
                  </a:moveTo>
                  <a:lnTo>
                    <a:pt x="61" y="216"/>
                  </a:lnTo>
                  <a:lnTo>
                    <a:pt x="61" y="72"/>
                  </a:lnTo>
                  <a:lnTo>
                    <a:pt x="79" y="72"/>
                  </a:lnTo>
                  <a:lnTo>
                    <a:pt x="46" y="16"/>
                  </a:lnTo>
                  <a:lnTo>
                    <a:pt x="14" y="72"/>
                  </a:lnTo>
                  <a:lnTo>
                    <a:pt x="32" y="72"/>
                  </a:lnTo>
                  <a:lnTo>
                    <a:pt x="32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04" name="Freeform 2278"/>
            <p:cNvSpPr>
              <a:spLocks/>
            </p:cNvSpPr>
            <p:nvPr/>
          </p:nvSpPr>
          <p:spPr bwMode="auto">
            <a:xfrm>
              <a:off x="2092915" y="4281658"/>
              <a:ext cx="411163" cy="217488"/>
            </a:xfrm>
            <a:custGeom>
              <a:avLst/>
              <a:gdLst>
                <a:gd name="T0" fmla="*/ 259 w 259"/>
                <a:gd name="T1" fmla="*/ 137 h 137"/>
                <a:gd name="T2" fmla="*/ 0 w 259"/>
                <a:gd name="T3" fmla="*/ 137 h 137"/>
                <a:gd name="T4" fmla="*/ 80 w 259"/>
                <a:gd name="T5" fmla="*/ 0 h 137"/>
                <a:gd name="T6" fmla="*/ 86 w 259"/>
                <a:gd name="T7" fmla="*/ 4 h 137"/>
                <a:gd name="T8" fmla="*/ 14 w 259"/>
                <a:gd name="T9" fmla="*/ 129 h 137"/>
                <a:gd name="T10" fmla="*/ 245 w 259"/>
                <a:gd name="T11" fmla="*/ 129 h 137"/>
                <a:gd name="T12" fmla="*/ 172 w 259"/>
                <a:gd name="T13" fmla="*/ 4 h 137"/>
                <a:gd name="T14" fmla="*/ 179 w 259"/>
                <a:gd name="T15" fmla="*/ 0 h 137"/>
                <a:gd name="T16" fmla="*/ 259 w 259"/>
                <a:gd name="T17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9" h="137">
                  <a:moveTo>
                    <a:pt x="259" y="137"/>
                  </a:moveTo>
                  <a:lnTo>
                    <a:pt x="0" y="137"/>
                  </a:lnTo>
                  <a:lnTo>
                    <a:pt x="80" y="0"/>
                  </a:lnTo>
                  <a:lnTo>
                    <a:pt x="86" y="4"/>
                  </a:lnTo>
                  <a:lnTo>
                    <a:pt x="14" y="129"/>
                  </a:lnTo>
                  <a:lnTo>
                    <a:pt x="245" y="129"/>
                  </a:lnTo>
                  <a:lnTo>
                    <a:pt x="172" y="4"/>
                  </a:lnTo>
                  <a:lnTo>
                    <a:pt x="179" y="0"/>
                  </a:lnTo>
                  <a:lnTo>
                    <a:pt x="259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05" name="Rectangle 2279"/>
            <p:cNvSpPr>
              <a:spLocks noChangeArrowheads="1"/>
            </p:cNvSpPr>
            <p:nvPr/>
          </p:nvSpPr>
          <p:spPr bwMode="auto">
            <a:xfrm>
              <a:off x="2129427" y="4440408"/>
              <a:ext cx="1619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06" name="Rectangle 2280"/>
            <p:cNvSpPr>
              <a:spLocks noChangeArrowheads="1"/>
            </p:cNvSpPr>
            <p:nvPr/>
          </p:nvSpPr>
          <p:spPr bwMode="auto">
            <a:xfrm>
              <a:off x="2156415" y="4394370"/>
              <a:ext cx="1349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07" name="Rectangle 2281"/>
            <p:cNvSpPr>
              <a:spLocks noChangeArrowheads="1"/>
            </p:cNvSpPr>
            <p:nvPr/>
          </p:nvSpPr>
          <p:spPr bwMode="auto">
            <a:xfrm>
              <a:off x="2183402" y="4349920"/>
              <a:ext cx="1079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08" name="Rectangle 2282"/>
            <p:cNvSpPr>
              <a:spLocks noChangeArrowheads="1"/>
            </p:cNvSpPr>
            <p:nvPr/>
          </p:nvSpPr>
          <p:spPr bwMode="auto">
            <a:xfrm>
              <a:off x="2208802" y="4303883"/>
              <a:ext cx="825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09" name="Rectangle 2283"/>
            <p:cNvSpPr>
              <a:spLocks noChangeArrowheads="1"/>
            </p:cNvSpPr>
            <p:nvPr/>
          </p:nvSpPr>
          <p:spPr bwMode="auto">
            <a:xfrm>
              <a:off x="2305640" y="4440408"/>
              <a:ext cx="1603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10" name="Rectangle 2284"/>
            <p:cNvSpPr>
              <a:spLocks noChangeArrowheads="1"/>
            </p:cNvSpPr>
            <p:nvPr/>
          </p:nvSpPr>
          <p:spPr bwMode="auto">
            <a:xfrm>
              <a:off x="2305640" y="4394370"/>
              <a:ext cx="1349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11" name="Rectangle 2285"/>
            <p:cNvSpPr>
              <a:spLocks noChangeArrowheads="1"/>
            </p:cNvSpPr>
            <p:nvPr/>
          </p:nvSpPr>
          <p:spPr bwMode="auto">
            <a:xfrm>
              <a:off x="2305640" y="4349920"/>
              <a:ext cx="1079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12" name="Rectangle 2286"/>
            <p:cNvSpPr>
              <a:spLocks noChangeArrowheads="1"/>
            </p:cNvSpPr>
            <p:nvPr/>
          </p:nvSpPr>
          <p:spPr bwMode="auto">
            <a:xfrm>
              <a:off x="2305640" y="4303883"/>
              <a:ext cx="825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13" name="Rectangle 2287"/>
            <p:cNvSpPr>
              <a:spLocks noChangeArrowheads="1"/>
            </p:cNvSpPr>
            <p:nvPr/>
          </p:nvSpPr>
          <p:spPr bwMode="auto">
            <a:xfrm>
              <a:off x="2291352" y="42197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14" name="Rectangle 2288"/>
            <p:cNvSpPr>
              <a:spLocks noChangeArrowheads="1"/>
            </p:cNvSpPr>
            <p:nvPr/>
          </p:nvSpPr>
          <p:spPr bwMode="auto">
            <a:xfrm>
              <a:off x="2291352" y="42451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15" name="Rectangle 2289"/>
            <p:cNvSpPr>
              <a:spLocks noChangeArrowheads="1"/>
            </p:cNvSpPr>
            <p:nvPr/>
          </p:nvSpPr>
          <p:spPr bwMode="auto">
            <a:xfrm>
              <a:off x="2291352" y="42705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68" name="Группа 2867"/>
          <p:cNvGrpSpPr/>
          <p:nvPr/>
        </p:nvGrpSpPr>
        <p:grpSpPr>
          <a:xfrm>
            <a:off x="515508" y="2004441"/>
            <a:ext cx="308420" cy="333094"/>
            <a:chOff x="862602" y="2864020"/>
            <a:chExt cx="396876" cy="428626"/>
          </a:xfrm>
          <a:solidFill>
            <a:schemeClr val="accent1"/>
          </a:solidFill>
        </p:grpSpPr>
        <p:sp>
          <p:nvSpPr>
            <p:cNvPr id="3288" name="Freeform 2290"/>
            <p:cNvSpPr>
              <a:spLocks/>
            </p:cNvSpPr>
            <p:nvPr/>
          </p:nvSpPr>
          <p:spPr bwMode="auto">
            <a:xfrm>
              <a:off x="872127" y="3068808"/>
              <a:ext cx="179388" cy="223838"/>
            </a:xfrm>
            <a:custGeom>
              <a:avLst/>
              <a:gdLst>
                <a:gd name="T0" fmla="*/ 142 w 215"/>
                <a:gd name="T1" fmla="*/ 268 h 268"/>
                <a:gd name="T2" fmla="*/ 0 w 215"/>
                <a:gd name="T3" fmla="*/ 127 h 268"/>
                <a:gd name="T4" fmla="*/ 79 w 215"/>
                <a:gd name="T5" fmla="*/ 0 h 268"/>
                <a:gd name="T6" fmla="*/ 86 w 215"/>
                <a:gd name="T7" fmla="*/ 14 h 268"/>
                <a:gd name="T8" fmla="*/ 16 w 215"/>
                <a:gd name="T9" fmla="*/ 127 h 268"/>
                <a:gd name="T10" fmla="*/ 142 w 215"/>
                <a:gd name="T11" fmla="*/ 253 h 268"/>
                <a:gd name="T12" fmla="*/ 207 w 215"/>
                <a:gd name="T13" fmla="*/ 234 h 268"/>
                <a:gd name="T14" fmla="*/ 215 w 215"/>
                <a:gd name="T15" fmla="*/ 248 h 268"/>
                <a:gd name="T16" fmla="*/ 142 w 215"/>
                <a:gd name="T17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268">
                  <a:moveTo>
                    <a:pt x="142" y="268"/>
                  </a:moveTo>
                  <a:cubicBezTo>
                    <a:pt x="64" y="268"/>
                    <a:pt x="0" y="205"/>
                    <a:pt x="0" y="127"/>
                  </a:cubicBezTo>
                  <a:cubicBezTo>
                    <a:pt x="0" y="72"/>
                    <a:pt x="30" y="24"/>
                    <a:pt x="79" y="0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43" y="35"/>
                    <a:pt x="16" y="78"/>
                    <a:pt x="16" y="127"/>
                  </a:cubicBezTo>
                  <a:cubicBezTo>
                    <a:pt x="16" y="196"/>
                    <a:pt x="72" y="253"/>
                    <a:pt x="142" y="253"/>
                  </a:cubicBezTo>
                  <a:cubicBezTo>
                    <a:pt x="165" y="253"/>
                    <a:pt x="188" y="246"/>
                    <a:pt x="207" y="234"/>
                  </a:cubicBezTo>
                  <a:cubicBezTo>
                    <a:pt x="215" y="248"/>
                    <a:pt x="215" y="248"/>
                    <a:pt x="215" y="248"/>
                  </a:cubicBezTo>
                  <a:cubicBezTo>
                    <a:pt x="193" y="261"/>
                    <a:pt x="168" y="268"/>
                    <a:pt x="142" y="2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89" name="Freeform 2291"/>
            <p:cNvSpPr>
              <a:spLocks/>
            </p:cNvSpPr>
            <p:nvPr/>
          </p:nvSpPr>
          <p:spPr bwMode="auto">
            <a:xfrm>
              <a:off x="943565" y="2917995"/>
              <a:ext cx="234950" cy="139700"/>
            </a:xfrm>
            <a:custGeom>
              <a:avLst/>
              <a:gdLst>
                <a:gd name="T0" fmla="*/ 281 w 283"/>
                <a:gd name="T1" fmla="*/ 167 h 167"/>
                <a:gd name="T2" fmla="*/ 265 w 283"/>
                <a:gd name="T3" fmla="*/ 165 h 167"/>
                <a:gd name="T4" fmla="*/ 268 w 283"/>
                <a:gd name="T5" fmla="*/ 141 h 167"/>
                <a:gd name="T6" fmla="*/ 142 w 283"/>
                <a:gd name="T7" fmla="*/ 15 h 167"/>
                <a:gd name="T8" fmla="*/ 15 w 283"/>
                <a:gd name="T9" fmla="*/ 141 h 167"/>
                <a:gd name="T10" fmla="*/ 18 w 283"/>
                <a:gd name="T11" fmla="*/ 165 h 167"/>
                <a:gd name="T12" fmla="*/ 2 w 283"/>
                <a:gd name="T13" fmla="*/ 167 h 167"/>
                <a:gd name="T14" fmla="*/ 0 w 283"/>
                <a:gd name="T15" fmla="*/ 141 h 167"/>
                <a:gd name="T16" fmla="*/ 142 w 283"/>
                <a:gd name="T17" fmla="*/ 0 h 167"/>
                <a:gd name="T18" fmla="*/ 283 w 283"/>
                <a:gd name="T19" fmla="*/ 141 h 167"/>
                <a:gd name="T20" fmla="*/ 281 w 283"/>
                <a:gd name="T21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167">
                  <a:moveTo>
                    <a:pt x="281" y="167"/>
                  </a:moveTo>
                  <a:cubicBezTo>
                    <a:pt x="265" y="165"/>
                    <a:pt x="265" y="165"/>
                    <a:pt x="265" y="165"/>
                  </a:cubicBezTo>
                  <a:cubicBezTo>
                    <a:pt x="267" y="157"/>
                    <a:pt x="268" y="149"/>
                    <a:pt x="268" y="141"/>
                  </a:cubicBezTo>
                  <a:cubicBezTo>
                    <a:pt x="268" y="72"/>
                    <a:pt x="211" y="15"/>
                    <a:pt x="142" y="15"/>
                  </a:cubicBezTo>
                  <a:cubicBezTo>
                    <a:pt x="72" y="15"/>
                    <a:pt x="15" y="72"/>
                    <a:pt x="15" y="141"/>
                  </a:cubicBezTo>
                  <a:cubicBezTo>
                    <a:pt x="15" y="149"/>
                    <a:pt x="16" y="157"/>
                    <a:pt x="18" y="165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1" y="159"/>
                    <a:pt x="0" y="150"/>
                    <a:pt x="0" y="141"/>
                  </a:cubicBezTo>
                  <a:cubicBezTo>
                    <a:pt x="0" y="63"/>
                    <a:pt x="63" y="0"/>
                    <a:pt x="142" y="0"/>
                  </a:cubicBezTo>
                  <a:cubicBezTo>
                    <a:pt x="220" y="0"/>
                    <a:pt x="283" y="63"/>
                    <a:pt x="283" y="141"/>
                  </a:cubicBezTo>
                  <a:cubicBezTo>
                    <a:pt x="283" y="150"/>
                    <a:pt x="282" y="159"/>
                    <a:pt x="281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0" name="Freeform 2292"/>
            <p:cNvSpPr>
              <a:spLocks/>
            </p:cNvSpPr>
            <p:nvPr/>
          </p:nvSpPr>
          <p:spPr bwMode="auto">
            <a:xfrm>
              <a:off x="1068977" y="3068808"/>
              <a:ext cx="179388" cy="223838"/>
            </a:xfrm>
            <a:custGeom>
              <a:avLst/>
              <a:gdLst>
                <a:gd name="T0" fmla="*/ 73 w 215"/>
                <a:gd name="T1" fmla="*/ 268 h 268"/>
                <a:gd name="T2" fmla="*/ 0 w 215"/>
                <a:gd name="T3" fmla="*/ 248 h 268"/>
                <a:gd name="T4" fmla="*/ 8 w 215"/>
                <a:gd name="T5" fmla="*/ 234 h 268"/>
                <a:gd name="T6" fmla="*/ 73 w 215"/>
                <a:gd name="T7" fmla="*/ 253 h 268"/>
                <a:gd name="T8" fmla="*/ 199 w 215"/>
                <a:gd name="T9" fmla="*/ 127 h 268"/>
                <a:gd name="T10" fmla="*/ 129 w 215"/>
                <a:gd name="T11" fmla="*/ 14 h 268"/>
                <a:gd name="T12" fmla="*/ 136 w 215"/>
                <a:gd name="T13" fmla="*/ 0 h 268"/>
                <a:gd name="T14" fmla="*/ 215 w 215"/>
                <a:gd name="T15" fmla="*/ 127 h 268"/>
                <a:gd name="T16" fmla="*/ 73 w 215"/>
                <a:gd name="T17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268">
                  <a:moveTo>
                    <a:pt x="73" y="268"/>
                  </a:moveTo>
                  <a:cubicBezTo>
                    <a:pt x="47" y="268"/>
                    <a:pt x="22" y="261"/>
                    <a:pt x="0" y="248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27" y="246"/>
                    <a:pt x="50" y="253"/>
                    <a:pt x="73" y="253"/>
                  </a:cubicBezTo>
                  <a:cubicBezTo>
                    <a:pt x="143" y="253"/>
                    <a:pt x="199" y="196"/>
                    <a:pt x="199" y="127"/>
                  </a:cubicBezTo>
                  <a:cubicBezTo>
                    <a:pt x="199" y="78"/>
                    <a:pt x="172" y="35"/>
                    <a:pt x="129" y="1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85" y="24"/>
                    <a:pt x="215" y="72"/>
                    <a:pt x="215" y="127"/>
                  </a:cubicBezTo>
                  <a:cubicBezTo>
                    <a:pt x="215" y="205"/>
                    <a:pt x="151" y="268"/>
                    <a:pt x="73" y="2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1" name="Freeform 2293"/>
            <p:cNvSpPr>
              <a:spLocks noEditPoints="1"/>
            </p:cNvSpPr>
            <p:nvPr/>
          </p:nvSpPr>
          <p:spPr bwMode="auto">
            <a:xfrm>
              <a:off x="929277" y="3043408"/>
              <a:ext cx="263525" cy="246063"/>
            </a:xfrm>
            <a:custGeom>
              <a:avLst/>
              <a:gdLst>
                <a:gd name="T0" fmla="*/ 159 w 317"/>
                <a:gd name="T1" fmla="*/ 295 h 295"/>
                <a:gd name="T2" fmla="*/ 143 w 317"/>
                <a:gd name="T3" fmla="*/ 282 h 295"/>
                <a:gd name="T4" fmla="*/ 84 w 317"/>
                <a:gd name="T5" fmla="*/ 159 h 295"/>
                <a:gd name="T6" fmla="*/ 86 w 317"/>
                <a:gd name="T7" fmla="*/ 132 h 295"/>
                <a:gd name="T8" fmla="*/ 8 w 317"/>
                <a:gd name="T9" fmla="*/ 40 h 295"/>
                <a:gd name="T10" fmla="*/ 0 w 317"/>
                <a:gd name="T11" fmla="*/ 17 h 295"/>
                <a:gd name="T12" fmla="*/ 23 w 317"/>
                <a:gd name="T13" fmla="*/ 9 h 295"/>
                <a:gd name="T14" fmla="*/ 75 w 317"/>
                <a:gd name="T15" fmla="*/ 0 h 295"/>
                <a:gd name="T16" fmla="*/ 159 w 317"/>
                <a:gd name="T17" fmla="*/ 24 h 295"/>
                <a:gd name="T18" fmla="*/ 242 w 317"/>
                <a:gd name="T19" fmla="*/ 0 h 295"/>
                <a:gd name="T20" fmla="*/ 294 w 317"/>
                <a:gd name="T21" fmla="*/ 9 h 295"/>
                <a:gd name="T22" fmla="*/ 317 w 317"/>
                <a:gd name="T23" fmla="*/ 17 h 295"/>
                <a:gd name="T24" fmla="*/ 309 w 317"/>
                <a:gd name="T25" fmla="*/ 40 h 295"/>
                <a:gd name="T26" fmla="*/ 231 w 317"/>
                <a:gd name="T27" fmla="*/ 132 h 295"/>
                <a:gd name="T28" fmla="*/ 233 w 317"/>
                <a:gd name="T29" fmla="*/ 159 h 295"/>
                <a:gd name="T30" fmla="*/ 174 w 317"/>
                <a:gd name="T31" fmla="*/ 282 h 295"/>
                <a:gd name="T32" fmla="*/ 159 w 317"/>
                <a:gd name="T33" fmla="*/ 295 h 295"/>
                <a:gd name="T34" fmla="*/ 20 w 317"/>
                <a:gd name="T35" fmla="*/ 27 h 295"/>
                <a:gd name="T36" fmla="*/ 22 w 317"/>
                <a:gd name="T37" fmla="*/ 35 h 295"/>
                <a:gd name="T38" fmla="*/ 98 w 317"/>
                <a:gd name="T39" fmla="*/ 121 h 295"/>
                <a:gd name="T40" fmla="*/ 104 w 317"/>
                <a:gd name="T41" fmla="*/ 123 h 295"/>
                <a:gd name="T42" fmla="*/ 102 w 317"/>
                <a:gd name="T43" fmla="*/ 129 h 295"/>
                <a:gd name="T44" fmla="*/ 99 w 317"/>
                <a:gd name="T45" fmla="*/ 159 h 295"/>
                <a:gd name="T46" fmla="*/ 153 w 317"/>
                <a:gd name="T47" fmla="*/ 270 h 295"/>
                <a:gd name="T48" fmla="*/ 159 w 317"/>
                <a:gd name="T49" fmla="*/ 275 h 295"/>
                <a:gd name="T50" fmla="*/ 164 w 317"/>
                <a:gd name="T51" fmla="*/ 270 h 295"/>
                <a:gd name="T52" fmla="*/ 218 w 317"/>
                <a:gd name="T53" fmla="*/ 159 h 295"/>
                <a:gd name="T54" fmla="*/ 215 w 317"/>
                <a:gd name="T55" fmla="*/ 129 h 295"/>
                <a:gd name="T56" fmla="*/ 213 w 317"/>
                <a:gd name="T57" fmla="*/ 123 h 295"/>
                <a:gd name="T58" fmla="*/ 219 w 317"/>
                <a:gd name="T59" fmla="*/ 121 h 295"/>
                <a:gd name="T60" fmla="*/ 295 w 317"/>
                <a:gd name="T61" fmla="*/ 35 h 295"/>
                <a:gd name="T62" fmla="*/ 297 w 317"/>
                <a:gd name="T63" fmla="*/ 27 h 295"/>
                <a:gd name="T64" fmla="*/ 289 w 317"/>
                <a:gd name="T65" fmla="*/ 24 h 295"/>
                <a:gd name="T66" fmla="*/ 242 w 317"/>
                <a:gd name="T67" fmla="*/ 16 h 295"/>
                <a:gd name="T68" fmla="*/ 163 w 317"/>
                <a:gd name="T69" fmla="*/ 40 h 295"/>
                <a:gd name="T70" fmla="*/ 159 w 317"/>
                <a:gd name="T71" fmla="*/ 43 h 295"/>
                <a:gd name="T72" fmla="*/ 154 w 317"/>
                <a:gd name="T73" fmla="*/ 40 h 295"/>
                <a:gd name="T74" fmla="*/ 75 w 317"/>
                <a:gd name="T75" fmla="*/ 16 h 295"/>
                <a:gd name="T76" fmla="*/ 28 w 317"/>
                <a:gd name="T77" fmla="*/ 24 h 295"/>
                <a:gd name="T78" fmla="*/ 20 w 317"/>
                <a:gd name="T79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7" h="295">
                  <a:moveTo>
                    <a:pt x="159" y="295"/>
                  </a:moveTo>
                  <a:cubicBezTo>
                    <a:pt x="143" y="282"/>
                    <a:pt x="143" y="282"/>
                    <a:pt x="143" y="282"/>
                  </a:cubicBezTo>
                  <a:cubicBezTo>
                    <a:pt x="105" y="252"/>
                    <a:pt x="84" y="207"/>
                    <a:pt x="84" y="159"/>
                  </a:cubicBezTo>
                  <a:cubicBezTo>
                    <a:pt x="84" y="150"/>
                    <a:pt x="85" y="141"/>
                    <a:pt x="86" y="132"/>
                  </a:cubicBezTo>
                  <a:cubicBezTo>
                    <a:pt x="49" y="113"/>
                    <a:pt x="20" y="80"/>
                    <a:pt x="8" y="4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40" y="3"/>
                    <a:pt x="57" y="0"/>
                    <a:pt x="75" y="0"/>
                  </a:cubicBezTo>
                  <a:cubicBezTo>
                    <a:pt x="105" y="0"/>
                    <a:pt x="133" y="9"/>
                    <a:pt x="159" y="24"/>
                  </a:cubicBezTo>
                  <a:cubicBezTo>
                    <a:pt x="184" y="9"/>
                    <a:pt x="213" y="0"/>
                    <a:pt x="242" y="0"/>
                  </a:cubicBezTo>
                  <a:cubicBezTo>
                    <a:pt x="260" y="0"/>
                    <a:pt x="278" y="3"/>
                    <a:pt x="294" y="9"/>
                  </a:cubicBezTo>
                  <a:cubicBezTo>
                    <a:pt x="317" y="17"/>
                    <a:pt x="317" y="17"/>
                    <a:pt x="317" y="17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297" y="80"/>
                    <a:pt x="268" y="113"/>
                    <a:pt x="231" y="132"/>
                  </a:cubicBezTo>
                  <a:cubicBezTo>
                    <a:pt x="232" y="141"/>
                    <a:pt x="233" y="150"/>
                    <a:pt x="233" y="159"/>
                  </a:cubicBezTo>
                  <a:cubicBezTo>
                    <a:pt x="233" y="207"/>
                    <a:pt x="212" y="252"/>
                    <a:pt x="174" y="282"/>
                  </a:cubicBezTo>
                  <a:lnTo>
                    <a:pt x="159" y="295"/>
                  </a:lnTo>
                  <a:close/>
                  <a:moveTo>
                    <a:pt x="20" y="27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73"/>
                    <a:pt x="62" y="104"/>
                    <a:pt x="98" y="121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0" y="139"/>
                    <a:pt x="99" y="149"/>
                    <a:pt x="99" y="159"/>
                  </a:cubicBezTo>
                  <a:cubicBezTo>
                    <a:pt x="99" y="202"/>
                    <a:pt x="119" y="243"/>
                    <a:pt x="153" y="270"/>
                  </a:cubicBezTo>
                  <a:cubicBezTo>
                    <a:pt x="159" y="275"/>
                    <a:pt x="159" y="275"/>
                    <a:pt x="159" y="275"/>
                  </a:cubicBezTo>
                  <a:cubicBezTo>
                    <a:pt x="164" y="270"/>
                    <a:pt x="164" y="270"/>
                    <a:pt x="164" y="270"/>
                  </a:cubicBezTo>
                  <a:cubicBezTo>
                    <a:pt x="198" y="243"/>
                    <a:pt x="218" y="202"/>
                    <a:pt x="218" y="159"/>
                  </a:cubicBezTo>
                  <a:cubicBezTo>
                    <a:pt x="218" y="149"/>
                    <a:pt x="217" y="139"/>
                    <a:pt x="215" y="129"/>
                  </a:cubicBezTo>
                  <a:cubicBezTo>
                    <a:pt x="213" y="123"/>
                    <a:pt x="213" y="123"/>
                    <a:pt x="213" y="123"/>
                  </a:cubicBezTo>
                  <a:cubicBezTo>
                    <a:pt x="219" y="121"/>
                    <a:pt x="219" y="121"/>
                    <a:pt x="219" y="121"/>
                  </a:cubicBezTo>
                  <a:cubicBezTo>
                    <a:pt x="255" y="104"/>
                    <a:pt x="283" y="73"/>
                    <a:pt x="295" y="35"/>
                  </a:cubicBezTo>
                  <a:cubicBezTo>
                    <a:pt x="297" y="27"/>
                    <a:pt x="297" y="27"/>
                    <a:pt x="297" y="27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74" y="19"/>
                    <a:pt x="258" y="16"/>
                    <a:pt x="242" y="16"/>
                  </a:cubicBezTo>
                  <a:cubicBezTo>
                    <a:pt x="214" y="16"/>
                    <a:pt x="186" y="24"/>
                    <a:pt x="163" y="40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31" y="24"/>
                    <a:pt x="103" y="16"/>
                    <a:pt x="75" y="16"/>
                  </a:cubicBezTo>
                  <a:cubicBezTo>
                    <a:pt x="59" y="16"/>
                    <a:pt x="43" y="19"/>
                    <a:pt x="28" y="24"/>
                  </a:cubicBezTo>
                  <a:lnTo>
                    <a:pt x="2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2" name="Freeform 2294"/>
            <p:cNvSpPr>
              <a:spLocks noEditPoints="1"/>
            </p:cNvSpPr>
            <p:nvPr/>
          </p:nvSpPr>
          <p:spPr bwMode="auto">
            <a:xfrm>
              <a:off x="999127" y="3062458"/>
              <a:ext cx="122238" cy="104775"/>
            </a:xfrm>
            <a:custGeom>
              <a:avLst/>
              <a:gdLst>
                <a:gd name="T0" fmla="*/ 74 w 147"/>
                <a:gd name="T1" fmla="*/ 126 h 126"/>
                <a:gd name="T2" fmla="*/ 22 w 147"/>
                <a:gd name="T3" fmla="*/ 117 h 126"/>
                <a:gd name="T4" fmla="*/ 6 w 147"/>
                <a:gd name="T5" fmla="*/ 112 h 126"/>
                <a:gd name="T6" fmla="*/ 1 w 147"/>
                <a:gd name="T7" fmla="*/ 102 h 126"/>
                <a:gd name="T8" fmla="*/ 6 w 147"/>
                <a:gd name="T9" fmla="*/ 86 h 126"/>
                <a:gd name="T10" fmla="*/ 58 w 147"/>
                <a:gd name="T11" fmla="*/ 11 h 126"/>
                <a:gd name="T12" fmla="*/ 69 w 147"/>
                <a:gd name="T13" fmla="*/ 3 h 126"/>
                <a:gd name="T14" fmla="*/ 78 w 147"/>
                <a:gd name="T15" fmla="*/ 3 h 126"/>
                <a:gd name="T16" fmla="*/ 89 w 147"/>
                <a:gd name="T17" fmla="*/ 11 h 126"/>
                <a:gd name="T18" fmla="*/ 141 w 147"/>
                <a:gd name="T19" fmla="*/ 86 h 126"/>
                <a:gd name="T20" fmla="*/ 146 w 147"/>
                <a:gd name="T21" fmla="*/ 102 h 126"/>
                <a:gd name="T22" fmla="*/ 141 w 147"/>
                <a:gd name="T23" fmla="*/ 112 h 126"/>
                <a:gd name="T24" fmla="*/ 125 w 147"/>
                <a:gd name="T25" fmla="*/ 117 h 126"/>
                <a:gd name="T26" fmla="*/ 74 w 147"/>
                <a:gd name="T27" fmla="*/ 126 h 126"/>
                <a:gd name="T28" fmla="*/ 18 w 147"/>
                <a:gd name="T29" fmla="*/ 99 h 126"/>
                <a:gd name="T30" fmla="*/ 27 w 147"/>
                <a:gd name="T31" fmla="*/ 102 h 126"/>
                <a:gd name="T32" fmla="*/ 74 w 147"/>
                <a:gd name="T33" fmla="*/ 110 h 126"/>
                <a:gd name="T34" fmla="*/ 120 w 147"/>
                <a:gd name="T35" fmla="*/ 102 h 126"/>
                <a:gd name="T36" fmla="*/ 129 w 147"/>
                <a:gd name="T37" fmla="*/ 99 h 126"/>
                <a:gd name="T38" fmla="*/ 126 w 147"/>
                <a:gd name="T39" fmla="*/ 91 h 126"/>
                <a:gd name="T40" fmla="*/ 79 w 147"/>
                <a:gd name="T41" fmla="*/ 23 h 126"/>
                <a:gd name="T42" fmla="*/ 74 w 147"/>
                <a:gd name="T43" fmla="*/ 19 h 126"/>
                <a:gd name="T44" fmla="*/ 68 w 147"/>
                <a:gd name="T45" fmla="*/ 23 h 126"/>
                <a:gd name="T46" fmla="*/ 21 w 147"/>
                <a:gd name="T47" fmla="*/ 91 h 126"/>
                <a:gd name="T48" fmla="*/ 18 w 147"/>
                <a:gd name="T49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26">
                  <a:moveTo>
                    <a:pt x="74" y="126"/>
                  </a:moveTo>
                  <a:cubicBezTo>
                    <a:pt x="56" y="126"/>
                    <a:pt x="38" y="123"/>
                    <a:pt x="22" y="117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2" y="110"/>
                    <a:pt x="0" y="106"/>
                    <a:pt x="1" y="102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16" y="57"/>
                    <a:pt x="34" y="31"/>
                    <a:pt x="58" y="11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2" y="0"/>
                    <a:pt x="76" y="0"/>
                    <a:pt x="78" y="3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113" y="31"/>
                    <a:pt x="131" y="57"/>
                    <a:pt x="141" y="86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7" y="106"/>
                    <a:pt x="145" y="110"/>
                    <a:pt x="141" y="112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09" y="123"/>
                    <a:pt x="91" y="126"/>
                    <a:pt x="74" y="126"/>
                  </a:cubicBezTo>
                  <a:close/>
                  <a:moveTo>
                    <a:pt x="18" y="99"/>
                  </a:moveTo>
                  <a:cubicBezTo>
                    <a:pt x="27" y="102"/>
                    <a:pt x="27" y="102"/>
                    <a:pt x="27" y="102"/>
                  </a:cubicBezTo>
                  <a:cubicBezTo>
                    <a:pt x="42" y="108"/>
                    <a:pt x="57" y="110"/>
                    <a:pt x="74" y="110"/>
                  </a:cubicBezTo>
                  <a:cubicBezTo>
                    <a:pt x="90" y="110"/>
                    <a:pt x="105" y="108"/>
                    <a:pt x="120" y="102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17" y="64"/>
                    <a:pt x="101" y="41"/>
                    <a:pt x="79" y="23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46" y="41"/>
                    <a:pt x="30" y="64"/>
                    <a:pt x="21" y="91"/>
                  </a:cubicBezTo>
                  <a:lnTo>
                    <a:pt x="18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3" name="Rectangle 2295"/>
            <p:cNvSpPr>
              <a:spLocks noChangeArrowheads="1"/>
            </p:cNvSpPr>
            <p:nvPr/>
          </p:nvSpPr>
          <p:spPr bwMode="auto">
            <a:xfrm>
              <a:off x="1053102" y="320692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4" name="Rectangle 2296"/>
            <p:cNvSpPr>
              <a:spLocks noChangeArrowheads="1"/>
            </p:cNvSpPr>
            <p:nvPr/>
          </p:nvSpPr>
          <p:spPr bwMode="auto">
            <a:xfrm>
              <a:off x="984840" y="30815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5" name="Rectangle 2297"/>
            <p:cNvSpPr>
              <a:spLocks noChangeArrowheads="1"/>
            </p:cNvSpPr>
            <p:nvPr/>
          </p:nvSpPr>
          <p:spPr bwMode="auto">
            <a:xfrm>
              <a:off x="1121365" y="30815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6" name="Rectangle 2298"/>
            <p:cNvSpPr>
              <a:spLocks noChangeArrowheads="1"/>
            </p:cNvSpPr>
            <p:nvPr/>
          </p:nvSpPr>
          <p:spPr bwMode="auto">
            <a:xfrm>
              <a:off x="1203915" y="3279945"/>
              <a:ext cx="555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7" name="Freeform 2299"/>
            <p:cNvSpPr>
              <a:spLocks/>
            </p:cNvSpPr>
            <p:nvPr/>
          </p:nvSpPr>
          <p:spPr bwMode="auto">
            <a:xfrm>
              <a:off x="1159465" y="3214858"/>
              <a:ext cx="100013" cy="50800"/>
            </a:xfrm>
            <a:custGeom>
              <a:avLst/>
              <a:gdLst>
                <a:gd name="T0" fmla="*/ 63 w 63"/>
                <a:gd name="T1" fmla="*/ 32 h 32"/>
                <a:gd name="T2" fmla="*/ 27 w 63"/>
                <a:gd name="T3" fmla="*/ 32 h 32"/>
                <a:gd name="T4" fmla="*/ 0 w 63"/>
                <a:gd name="T5" fmla="*/ 6 h 32"/>
                <a:gd name="T6" fmla="*/ 6 w 63"/>
                <a:gd name="T7" fmla="*/ 0 h 32"/>
                <a:gd name="T8" fmla="*/ 30 w 63"/>
                <a:gd name="T9" fmla="*/ 23 h 32"/>
                <a:gd name="T10" fmla="*/ 63 w 63"/>
                <a:gd name="T11" fmla="*/ 23 h 32"/>
                <a:gd name="T12" fmla="*/ 63 w 6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32">
                  <a:moveTo>
                    <a:pt x="63" y="32"/>
                  </a:moveTo>
                  <a:lnTo>
                    <a:pt x="27" y="32"/>
                  </a:lnTo>
                  <a:lnTo>
                    <a:pt x="0" y="6"/>
                  </a:lnTo>
                  <a:lnTo>
                    <a:pt x="6" y="0"/>
                  </a:lnTo>
                  <a:lnTo>
                    <a:pt x="30" y="23"/>
                  </a:lnTo>
                  <a:lnTo>
                    <a:pt x="63" y="23"/>
                  </a:lnTo>
                  <a:lnTo>
                    <a:pt x="63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8" name="Rectangle 2300"/>
            <p:cNvSpPr>
              <a:spLocks noChangeArrowheads="1"/>
            </p:cNvSpPr>
            <p:nvPr/>
          </p:nvSpPr>
          <p:spPr bwMode="auto">
            <a:xfrm>
              <a:off x="862602" y="3279945"/>
              <a:ext cx="539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99" name="Freeform 2301"/>
            <p:cNvSpPr>
              <a:spLocks/>
            </p:cNvSpPr>
            <p:nvPr/>
          </p:nvSpPr>
          <p:spPr bwMode="auto">
            <a:xfrm>
              <a:off x="862602" y="3214858"/>
              <a:ext cx="98425" cy="50800"/>
            </a:xfrm>
            <a:custGeom>
              <a:avLst/>
              <a:gdLst>
                <a:gd name="T0" fmla="*/ 36 w 62"/>
                <a:gd name="T1" fmla="*/ 32 h 32"/>
                <a:gd name="T2" fmla="*/ 0 w 62"/>
                <a:gd name="T3" fmla="*/ 32 h 32"/>
                <a:gd name="T4" fmla="*/ 0 w 62"/>
                <a:gd name="T5" fmla="*/ 23 h 32"/>
                <a:gd name="T6" fmla="*/ 33 w 62"/>
                <a:gd name="T7" fmla="*/ 23 h 32"/>
                <a:gd name="T8" fmla="*/ 56 w 62"/>
                <a:gd name="T9" fmla="*/ 0 h 32"/>
                <a:gd name="T10" fmla="*/ 62 w 62"/>
                <a:gd name="T11" fmla="*/ 6 h 32"/>
                <a:gd name="T12" fmla="*/ 36 w 6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32">
                  <a:moveTo>
                    <a:pt x="36" y="32"/>
                  </a:moveTo>
                  <a:lnTo>
                    <a:pt x="0" y="32"/>
                  </a:lnTo>
                  <a:lnTo>
                    <a:pt x="0" y="23"/>
                  </a:lnTo>
                  <a:lnTo>
                    <a:pt x="33" y="23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36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00" name="Rectangle 2302"/>
            <p:cNvSpPr>
              <a:spLocks noChangeArrowheads="1"/>
            </p:cNvSpPr>
            <p:nvPr/>
          </p:nvSpPr>
          <p:spPr bwMode="auto">
            <a:xfrm>
              <a:off x="1032465" y="2892595"/>
              <a:ext cx="555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01" name="Rectangle 2303"/>
            <p:cNvSpPr>
              <a:spLocks noChangeArrowheads="1"/>
            </p:cNvSpPr>
            <p:nvPr/>
          </p:nvSpPr>
          <p:spPr bwMode="auto">
            <a:xfrm>
              <a:off x="1032465" y="2864020"/>
              <a:ext cx="555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302" name="Rectangle 2304"/>
            <p:cNvSpPr>
              <a:spLocks noChangeArrowheads="1"/>
            </p:cNvSpPr>
            <p:nvPr/>
          </p:nvSpPr>
          <p:spPr bwMode="auto">
            <a:xfrm>
              <a:off x="1054690" y="2924345"/>
              <a:ext cx="12700" cy="55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69" name="Группа 2868"/>
          <p:cNvGrpSpPr/>
          <p:nvPr/>
        </p:nvGrpSpPr>
        <p:grpSpPr>
          <a:xfrm>
            <a:off x="997876" y="2020479"/>
            <a:ext cx="304718" cy="301017"/>
            <a:chOff x="1483315" y="2884658"/>
            <a:chExt cx="392113" cy="387350"/>
          </a:xfrm>
          <a:solidFill>
            <a:schemeClr val="accent1"/>
          </a:solidFill>
        </p:grpSpPr>
        <p:sp>
          <p:nvSpPr>
            <p:cNvPr id="3264" name="Rectangle 2305"/>
            <p:cNvSpPr>
              <a:spLocks noChangeArrowheads="1"/>
            </p:cNvSpPr>
            <p:nvPr/>
          </p:nvSpPr>
          <p:spPr bwMode="auto">
            <a:xfrm>
              <a:off x="1581740" y="29211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65" name="Rectangle 2306"/>
            <p:cNvSpPr>
              <a:spLocks noChangeArrowheads="1"/>
            </p:cNvSpPr>
            <p:nvPr/>
          </p:nvSpPr>
          <p:spPr bwMode="auto">
            <a:xfrm>
              <a:off x="1551577" y="2921170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66" name="Rectangle 2307"/>
            <p:cNvSpPr>
              <a:spLocks noChangeArrowheads="1"/>
            </p:cNvSpPr>
            <p:nvPr/>
          </p:nvSpPr>
          <p:spPr bwMode="auto">
            <a:xfrm>
              <a:off x="1523002" y="29211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67" name="Freeform 2308"/>
            <p:cNvSpPr>
              <a:spLocks/>
            </p:cNvSpPr>
            <p:nvPr/>
          </p:nvSpPr>
          <p:spPr bwMode="auto">
            <a:xfrm>
              <a:off x="1508715" y="2884658"/>
              <a:ext cx="366713" cy="85725"/>
            </a:xfrm>
            <a:custGeom>
              <a:avLst/>
              <a:gdLst>
                <a:gd name="T0" fmla="*/ 231 w 231"/>
                <a:gd name="T1" fmla="*/ 54 h 54"/>
                <a:gd name="T2" fmla="*/ 0 w 231"/>
                <a:gd name="T3" fmla="*/ 54 h 54"/>
                <a:gd name="T4" fmla="*/ 0 w 231"/>
                <a:gd name="T5" fmla="*/ 46 h 54"/>
                <a:gd name="T6" fmla="*/ 223 w 231"/>
                <a:gd name="T7" fmla="*/ 46 h 54"/>
                <a:gd name="T8" fmla="*/ 223 w 231"/>
                <a:gd name="T9" fmla="*/ 8 h 54"/>
                <a:gd name="T10" fmla="*/ 0 w 231"/>
                <a:gd name="T11" fmla="*/ 8 h 54"/>
                <a:gd name="T12" fmla="*/ 0 w 231"/>
                <a:gd name="T13" fmla="*/ 0 h 54"/>
                <a:gd name="T14" fmla="*/ 231 w 231"/>
                <a:gd name="T15" fmla="*/ 0 h 54"/>
                <a:gd name="T16" fmla="*/ 231 w 23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54">
                  <a:moveTo>
                    <a:pt x="231" y="54"/>
                  </a:moveTo>
                  <a:lnTo>
                    <a:pt x="0" y="54"/>
                  </a:lnTo>
                  <a:lnTo>
                    <a:pt x="0" y="46"/>
                  </a:lnTo>
                  <a:lnTo>
                    <a:pt x="223" y="46"/>
                  </a:lnTo>
                  <a:lnTo>
                    <a:pt x="223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68" name="Rectangle 2309"/>
            <p:cNvSpPr>
              <a:spLocks noChangeArrowheads="1"/>
            </p:cNvSpPr>
            <p:nvPr/>
          </p:nvSpPr>
          <p:spPr bwMode="auto">
            <a:xfrm>
              <a:off x="1608727" y="2892595"/>
              <a:ext cx="14288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69" name="Rectangle 2310"/>
            <p:cNvSpPr>
              <a:spLocks noChangeArrowheads="1"/>
            </p:cNvSpPr>
            <p:nvPr/>
          </p:nvSpPr>
          <p:spPr bwMode="auto">
            <a:xfrm>
              <a:off x="1483315" y="2884658"/>
              <a:ext cx="12700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0" name="Rectangle 2311"/>
            <p:cNvSpPr>
              <a:spLocks noChangeArrowheads="1"/>
            </p:cNvSpPr>
            <p:nvPr/>
          </p:nvSpPr>
          <p:spPr bwMode="auto">
            <a:xfrm>
              <a:off x="1791290" y="3022770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1" name="Rectangle 2312"/>
            <p:cNvSpPr>
              <a:spLocks noChangeArrowheads="1"/>
            </p:cNvSpPr>
            <p:nvPr/>
          </p:nvSpPr>
          <p:spPr bwMode="auto">
            <a:xfrm>
              <a:off x="1762715" y="3022770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2" name="Rectangle 2313"/>
            <p:cNvSpPr>
              <a:spLocks noChangeArrowheads="1"/>
            </p:cNvSpPr>
            <p:nvPr/>
          </p:nvSpPr>
          <p:spPr bwMode="auto">
            <a:xfrm>
              <a:off x="1734140" y="3022770"/>
              <a:ext cx="127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3" name="Freeform 2314"/>
            <p:cNvSpPr>
              <a:spLocks/>
            </p:cNvSpPr>
            <p:nvPr/>
          </p:nvSpPr>
          <p:spPr bwMode="auto">
            <a:xfrm>
              <a:off x="1508715" y="2986258"/>
              <a:ext cx="366713" cy="85725"/>
            </a:xfrm>
            <a:custGeom>
              <a:avLst/>
              <a:gdLst>
                <a:gd name="T0" fmla="*/ 231 w 231"/>
                <a:gd name="T1" fmla="*/ 54 h 54"/>
                <a:gd name="T2" fmla="*/ 0 w 231"/>
                <a:gd name="T3" fmla="*/ 54 h 54"/>
                <a:gd name="T4" fmla="*/ 0 w 231"/>
                <a:gd name="T5" fmla="*/ 45 h 54"/>
                <a:gd name="T6" fmla="*/ 223 w 231"/>
                <a:gd name="T7" fmla="*/ 45 h 54"/>
                <a:gd name="T8" fmla="*/ 223 w 231"/>
                <a:gd name="T9" fmla="*/ 8 h 54"/>
                <a:gd name="T10" fmla="*/ 0 w 231"/>
                <a:gd name="T11" fmla="*/ 8 h 54"/>
                <a:gd name="T12" fmla="*/ 0 w 231"/>
                <a:gd name="T13" fmla="*/ 0 h 54"/>
                <a:gd name="T14" fmla="*/ 231 w 231"/>
                <a:gd name="T15" fmla="*/ 0 h 54"/>
                <a:gd name="T16" fmla="*/ 231 w 23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54">
                  <a:moveTo>
                    <a:pt x="231" y="54"/>
                  </a:moveTo>
                  <a:lnTo>
                    <a:pt x="0" y="54"/>
                  </a:lnTo>
                  <a:lnTo>
                    <a:pt x="0" y="45"/>
                  </a:lnTo>
                  <a:lnTo>
                    <a:pt x="223" y="45"/>
                  </a:lnTo>
                  <a:lnTo>
                    <a:pt x="223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4" name="Rectangle 2315"/>
            <p:cNvSpPr>
              <a:spLocks noChangeArrowheads="1"/>
            </p:cNvSpPr>
            <p:nvPr/>
          </p:nvSpPr>
          <p:spPr bwMode="auto">
            <a:xfrm>
              <a:off x="1819865" y="2992608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5" name="Rectangle 2316"/>
            <p:cNvSpPr>
              <a:spLocks noChangeArrowheads="1"/>
            </p:cNvSpPr>
            <p:nvPr/>
          </p:nvSpPr>
          <p:spPr bwMode="auto">
            <a:xfrm>
              <a:off x="1483315" y="2986258"/>
              <a:ext cx="12700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6" name="Rectangle 2317"/>
            <p:cNvSpPr>
              <a:spLocks noChangeArrowheads="1"/>
            </p:cNvSpPr>
            <p:nvPr/>
          </p:nvSpPr>
          <p:spPr bwMode="auto">
            <a:xfrm>
              <a:off x="1646827" y="31227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7" name="Rectangle 2318"/>
            <p:cNvSpPr>
              <a:spLocks noChangeArrowheads="1"/>
            </p:cNvSpPr>
            <p:nvPr/>
          </p:nvSpPr>
          <p:spPr bwMode="auto">
            <a:xfrm>
              <a:off x="1618252" y="31227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8" name="Rectangle 2319"/>
            <p:cNvSpPr>
              <a:spLocks noChangeArrowheads="1"/>
            </p:cNvSpPr>
            <p:nvPr/>
          </p:nvSpPr>
          <p:spPr bwMode="auto">
            <a:xfrm>
              <a:off x="1589677" y="31227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79" name="Freeform 2320"/>
            <p:cNvSpPr>
              <a:spLocks/>
            </p:cNvSpPr>
            <p:nvPr/>
          </p:nvSpPr>
          <p:spPr bwMode="auto">
            <a:xfrm>
              <a:off x="1508715" y="3086270"/>
              <a:ext cx="366713" cy="85725"/>
            </a:xfrm>
            <a:custGeom>
              <a:avLst/>
              <a:gdLst>
                <a:gd name="T0" fmla="*/ 231 w 231"/>
                <a:gd name="T1" fmla="*/ 54 h 54"/>
                <a:gd name="T2" fmla="*/ 0 w 231"/>
                <a:gd name="T3" fmla="*/ 54 h 54"/>
                <a:gd name="T4" fmla="*/ 0 w 231"/>
                <a:gd name="T5" fmla="*/ 46 h 54"/>
                <a:gd name="T6" fmla="*/ 223 w 231"/>
                <a:gd name="T7" fmla="*/ 46 h 54"/>
                <a:gd name="T8" fmla="*/ 223 w 231"/>
                <a:gd name="T9" fmla="*/ 8 h 54"/>
                <a:gd name="T10" fmla="*/ 0 w 231"/>
                <a:gd name="T11" fmla="*/ 8 h 54"/>
                <a:gd name="T12" fmla="*/ 0 w 231"/>
                <a:gd name="T13" fmla="*/ 0 h 54"/>
                <a:gd name="T14" fmla="*/ 231 w 231"/>
                <a:gd name="T15" fmla="*/ 0 h 54"/>
                <a:gd name="T16" fmla="*/ 231 w 23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54">
                  <a:moveTo>
                    <a:pt x="231" y="54"/>
                  </a:moveTo>
                  <a:lnTo>
                    <a:pt x="0" y="54"/>
                  </a:lnTo>
                  <a:lnTo>
                    <a:pt x="0" y="46"/>
                  </a:lnTo>
                  <a:lnTo>
                    <a:pt x="223" y="46"/>
                  </a:lnTo>
                  <a:lnTo>
                    <a:pt x="223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80" name="Rectangle 2321"/>
            <p:cNvSpPr>
              <a:spLocks noChangeArrowheads="1"/>
            </p:cNvSpPr>
            <p:nvPr/>
          </p:nvSpPr>
          <p:spPr bwMode="auto">
            <a:xfrm>
              <a:off x="1675402" y="3092620"/>
              <a:ext cx="12700" cy="73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81" name="Rectangle 2322"/>
            <p:cNvSpPr>
              <a:spLocks noChangeArrowheads="1"/>
            </p:cNvSpPr>
            <p:nvPr/>
          </p:nvSpPr>
          <p:spPr bwMode="auto">
            <a:xfrm>
              <a:off x="1483315" y="3086270"/>
              <a:ext cx="12700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82" name="Rectangle 2323"/>
            <p:cNvSpPr>
              <a:spLocks noChangeArrowheads="1"/>
            </p:cNvSpPr>
            <p:nvPr/>
          </p:nvSpPr>
          <p:spPr bwMode="auto">
            <a:xfrm>
              <a:off x="1734140" y="3224383"/>
              <a:ext cx="127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83" name="Rectangle 2324"/>
            <p:cNvSpPr>
              <a:spLocks noChangeArrowheads="1"/>
            </p:cNvSpPr>
            <p:nvPr/>
          </p:nvSpPr>
          <p:spPr bwMode="auto">
            <a:xfrm>
              <a:off x="1703977" y="3224383"/>
              <a:ext cx="15875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84" name="Rectangle 2325"/>
            <p:cNvSpPr>
              <a:spLocks noChangeArrowheads="1"/>
            </p:cNvSpPr>
            <p:nvPr/>
          </p:nvSpPr>
          <p:spPr bwMode="auto">
            <a:xfrm>
              <a:off x="1675402" y="3224383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85" name="Freeform 2326"/>
            <p:cNvSpPr>
              <a:spLocks/>
            </p:cNvSpPr>
            <p:nvPr/>
          </p:nvSpPr>
          <p:spPr bwMode="auto">
            <a:xfrm>
              <a:off x="1508715" y="3187870"/>
              <a:ext cx="366713" cy="84138"/>
            </a:xfrm>
            <a:custGeom>
              <a:avLst/>
              <a:gdLst>
                <a:gd name="T0" fmla="*/ 231 w 231"/>
                <a:gd name="T1" fmla="*/ 53 h 53"/>
                <a:gd name="T2" fmla="*/ 0 w 231"/>
                <a:gd name="T3" fmla="*/ 53 h 53"/>
                <a:gd name="T4" fmla="*/ 0 w 231"/>
                <a:gd name="T5" fmla="*/ 45 h 53"/>
                <a:gd name="T6" fmla="*/ 223 w 231"/>
                <a:gd name="T7" fmla="*/ 45 h 53"/>
                <a:gd name="T8" fmla="*/ 223 w 231"/>
                <a:gd name="T9" fmla="*/ 8 h 53"/>
                <a:gd name="T10" fmla="*/ 0 w 231"/>
                <a:gd name="T11" fmla="*/ 8 h 53"/>
                <a:gd name="T12" fmla="*/ 0 w 231"/>
                <a:gd name="T13" fmla="*/ 0 h 53"/>
                <a:gd name="T14" fmla="*/ 231 w 231"/>
                <a:gd name="T15" fmla="*/ 0 h 53"/>
                <a:gd name="T16" fmla="*/ 231 w 231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53">
                  <a:moveTo>
                    <a:pt x="231" y="53"/>
                  </a:moveTo>
                  <a:lnTo>
                    <a:pt x="0" y="53"/>
                  </a:lnTo>
                  <a:lnTo>
                    <a:pt x="0" y="45"/>
                  </a:lnTo>
                  <a:lnTo>
                    <a:pt x="223" y="45"/>
                  </a:lnTo>
                  <a:lnTo>
                    <a:pt x="223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231" y="0"/>
                  </a:lnTo>
                  <a:lnTo>
                    <a:pt x="23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86" name="Rectangle 2327"/>
            <p:cNvSpPr>
              <a:spLocks noChangeArrowheads="1"/>
            </p:cNvSpPr>
            <p:nvPr/>
          </p:nvSpPr>
          <p:spPr bwMode="auto">
            <a:xfrm>
              <a:off x="1762715" y="3194220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87" name="Rectangle 2328"/>
            <p:cNvSpPr>
              <a:spLocks noChangeArrowheads="1"/>
            </p:cNvSpPr>
            <p:nvPr/>
          </p:nvSpPr>
          <p:spPr bwMode="auto">
            <a:xfrm>
              <a:off x="1483315" y="3187870"/>
              <a:ext cx="12700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0" name="Группа 2869"/>
          <p:cNvGrpSpPr/>
          <p:nvPr/>
        </p:nvGrpSpPr>
        <p:grpSpPr>
          <a:xfrm>
            <a:off x="516741" y="1545513"/>
            <a:ext cx="301017" cy="289914"/>
            <a:chOff x="864190" y="2273470"/>
            <a:chExt cx="387350" cy="373063"/>
          </a:xfrm>
          <a:solidFill>
            <a:schemeClr val="accent1"/>
          </a:solidFill>
        </p:grpSpPr>
        <p:sp>
          <p:nvSpPr>
            <p:cNvPr id="3247" name="Freeform 2329"/>
            <p:cNvSpPr>
              <a:spLocks/>
            </p:cNvSpPr>
            <p:nvPr/>
          </p:nvSpPr>
          <p:spPr bwMode="auto">
            <a:xfrm>
              <a:off x="1035640" y="2373483"/>
              <a:ext cx="57150" cy="65088"/>
            </a:xfrm>
            <a:custGeom>
              <a:avLst/>
              <a:gdLst>
                <a:gd name="T0" fmla="*/ 36 w 36"/>
                <a:gd name="T1" fmla="*/ 41 h 41"/>
                <a:gd name="T2" fmla="*/ 28 w 36"/>
                <a:gd name="T3" fmla="*/ 41 h 41"/>
                <a:gd name="T4" fmla="*/ 28 w 36"/>
                <a:gd name="T5" fmla="*/ 8 h 41"/>
                <a:gd name="T6" fmla="*/ 8 w 36"/>
                <a:gd name="T7" fmla="*/ 8 h 41"/>
                <a:gd name="T8" fmla="*/ 8 w 36"/>
                <a:gd name="T9" fmla="*/ 41 h 41"/>
                <a:gd name="T10" fmla="*/ 0 w 36"/>
                <a:gd name="T11" fmla="*/ 41 h 41"/>
                <a:gd name="T12" fmla="*/ 0 w 36"/>
                <a:gd name="T13" fmla="*/ 0 h 41"/>
                <a:gd name="T14" fmla="*/ 36 w 36"/>
                <a:gd name="T15" fmla="*/ 0 h 41"/>
                <a:gd name="T16" fmla="*/ 36 w 36"/>
                <a:gd name="T1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36" y="41"/>
                  </a:moveTo>
                  <a:lnTo>
                    <a:pt x="28" y="41"/>
                  </a:lnTo>
                  <a:lnTo>
                    <a:pt x="28" y="8"/>
                  </a:lnTo>
                  <a:lnTo>
                    <a:pt x="8" y="8"/>
                  </a:lnTo>
                  <a:lnTo>
                    <a:pt x="8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6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48" name="Freeform 2330"/>
            <p:cNvSpPr>
              <a:spLocks/>
            </p:cNvSpPr>
            <p:nvPr/>
          </p:nvSpPr>
          <p:spPr bwMode="auto">
            <a:xfrm>
              <a:off x="1107077" y="2322683"/>
              <a:ext cx="58738" cy="115888"/>
            </a:xfrm>
            <a:custGeom>
              <a:avLst/>
              <a:gdLst>
                <a:gd name="T0" fmla="*/ 37 w 37"/>
                <a:gd name="T1" fmla="*/ 73 h 73"/>
                <a:gd name="T2" fmla="*/ 28 w 37"/>
                <a:gd name="T3" fmla="*/ 73 h 73"/>
                <a:gd name="T4" fmla="*/ 28 w 37"/>
                <a:gd name="T5" fmla="*/ 9 h 73"/>
                <a:gd name="T6" fmla="*/ 8 w 37"/>
                <a:gd name="T7" fmla="*/ 9 h 73"/>
                <a:gd name="T8" fmla="*/ 8 w 37"/>
                <a:gd name="T9" fmla="*/ 73 h 73"/>
                <a:gd name="T10" fmla="*/ 0 w 37"/>
                <a:gd name="T11" fmla="*/ 73 h 73"/>
                <a:gd name="T12" fmla="*/ 0 w 37"/>
                <a:gd name="T13" fmla="*/ 0 h 73"/>
                <a:gd name="T14" fmla="*/ 37 w 37"/>
                <a:gd name="T15" fmla="*/ 0 h 73"/>
                <a:gd name="T16" fmla="*/ 37 w 37"/>
                <a:gd name="T1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73">
                  <a:moveTo>
                    <a:pt x="37" y="73"/>
                  </a:moveTo>
                  <a:lnTo>
                    <a:pt x="28" y="73"/>
                  </a:lnTo>
                  <a:lnTo>
                    <a:pt x="28" y="9"/>
                  </a:lnTo>
                  <a:lnTo>
                    <a:pt x="8" y="9"/>
                  </a:lnTo>
                  <a:lnTo>
                    <a:pt x="8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49" name="Freeform 2331"/>
            <p:cNvSpPr>
              <a:spLocks/>
            </p:cNvSpPr>
            <p:nvPr/>
          </p:nvSpPr>
          <p:spPr bwMode="auto">
            <a:xfrm>
              <a:off x="1180102" y="2273470"/>
              <a:ext cx="57150" cy="165100"/>
            </a:xfrm>
            <a:custGeom>
              <a:avLst/>
              <a:gdLst>
                <a:gd name="T0" fmla="*/ 36 w 36"/>
                <a:gd name="T1" fmla="*/ 104 h 104"/>
                <a:gd name="T2" fmla="*/ 28 w 36"/>
                <a:gd name="T3" fmla="*/ 104 h 104"/>
                <a:gd name="T4" fmla="*/ 28 w 36"/>
                <a:gd name="T5" fmla="*/ 8 h 104"/>
                <a:gd name="T6" fmla="*/ 8 w 36"/>
                <a:gd name="T7" fmla="*/ 8 h 104"/>
                <a:gd name="T8" fmla="*/ 8 w 36"/>
                <a:gd name="T9" fmla="*/ 104 h 104"/>
                <a:gd name="T10" fmla="*/ 0 w 36"/>
                <a:gd name="T11" fmla="*/ 104 h 104"/>
                <a:gd name="T12" fmla="*/ 0 w 36"/>
                <a:gd name="T13" fmla="*/ 0 h 104"/>
                <a:gd name="T14" fmla="*/ 36 w 36"/>
                <a:gd name="T15" fmla="*/ 0 h 104"/>
                <a:gd name="T16" fmla="*/ 36 w 36"/>
                <a:gd name="T1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04">
                  <a:moveTo>
                    <a:pt x="36" y="104"/>
                  </a:moveTo>
                  <a:lnTo>
                    <a:pt x="28" y="104"/>
                  </a:lnTo>
                  <a:lnTo>
                    <a:pt x="28" y="8"/>
                  </a:lnTo>
                  <a:lnTo>
                    <a:pt x="8" y="8"/>
                  </a:lnTo>
                  <a:lnTo>
                    <a:pt x="8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6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0" name="Freeform 2332"/>
            <p:cNvSpPr>
              <a:spLocks/>
            </p:cNvSpPr>
            <p:nvPr/>
          </p:nvSpPr>
          <p:spPr bwMode="auto">
            <a:xfrm>
              <a:off x="1035640" y="2481433"/>
              <a:ext cx="57150" cy="63500"/>
            </a:xfrm>
            <a:custGeom>
              <a:avLst/>
              <a:gdLst>
                <a:gd name="T0" fmla="*/ 36 w 36"/>
                <a:gd name="T1" fmla="*/ 40 h 40"/>
                <a:gd name="T2" fmla="*/ 0 w 36"/>
                <a:gd name="T3" fmla="*/ 40 h 40"/>
                <a:gd name="T4" fmla="*/ 0 w 36"/>
                <a:gd name="T5" fmla="*/ 0 h 40"/>
                <a:gd name="T6" fmla="*/ 8 w 36"/>
                <a:gd name="T7" fmla="*/ 0 h 40"/>
                <a:gd name="T8" fmla="*/ 8 w 36"/>
                <a:gd name="T9" fmla="*/ 32 h 40"/>
                <a:gd name="T10" fmla="*/ 28 w 36"/>
                <a:gd name="T11" fmla="*/ 32 h 40"/>
                <a:gd name="T12" fmla="*/ 28 w 36"/>
                <a:gd name="T13" fmla="*/ 0 h 40"/>
                <a:gd name="T14" fmla="*/ 36 w 36"/>
                <a:gd name="T15" fmla="*/ 0 h 40"/>
                <a:gd name="T16" fmla="*/ 36 w 36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0">
                  <a:moveTo>
                    <a:pt x="36" y="40"/>
                  </a:moveTo>
                  <a:lnTo>
                    <a:pt x="0" y="4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32"/>
                  </a:lnTo>
                  <a:lnTo>
                    <a:pt x="28" y="32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3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1" name="Freeform 2333"/>
            <p:cNvSpPr>
              <a:spLocks/>
            </p:cNvSpPr>
            <p:nvPr/>
          </p:nvSpPr>
          <p:spPr bwMode="auto">
            <a:xfrm>
              <a:off x="964202" y="2481433"/>
              <a:ext cx="57150" cy="114300"/>
            </a:xfrm>
            <a:custGeom>
              <a:avLst/>
              <a:gdLst>
                <a:gd name="T0" fmla="*/ 36 w 36"/>
                <a:gd name="T1" fmla="*/ 72 h 72"/>
                <a:gd name="T2" fmla="*/ 0 w 36"/>
                <a:gd name="T3" fmla="*/ 72 h 72"/>
                <a:gd name="T4" fmla="*/ 0 w 36"/>
                <a:gd name="T5" fmla="*/ 0 h 72"/>
                <a:gd name="T6" fmla="*/ 7 w 36"/>
                <a:gd name="T7" fmla="*/ 0 h 72"/>
                <a:gd name="T8" fmla="*/ 7 w 36"/>
                <a:gd name="T9" fmla="*/ 64 h 72"/>
                <a:gd name="T10" fmla="*/ 27 w 36"/>
                <a:gd name="T11" fmla="*/ 64 h 72"/>
                <a:gd name="T12" fmla="*/ 27 w 36"/>
                <a:gd name="T13" fmla="*/ 0 h 72"/>
                <a:gd name="T14" fmla="*/ 36 w 36"/>
                <a:gd name="T15" fmla="*/ 0 h 72"/>
                <a:gd name="T16" fmla="*/ 36 w 36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72">
                  <a:moveTo>
                    <a:pt x="36" y="72"/>
                  </a:moveTo>
                  <a:lnTo>
                    <a:pt x="0" y="72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4"/>
                  </a:lnTo>
                  <a:lnTo>
                    <a:pt x="27" y="64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2" name="Freeform 2334"/>
            <p:cNvSpPr>
              <a:spLocks/>
            </p:cNvSpPr>
            <p:nvPr/>
          </p:nvSpPr>
          <p:spPr bwMode="auto">
            <a:xfrm>
              <a:off x="891177" y="2481433"/>
              <a:ext cx="58738" cy="165100"/>
            </a:xfrm>
            <a:custGeom>
              <a:avLst/>
              <a:gdLst>
                <a:gd name="T0" fmla="*/ 37 w 37"/>
                <a:gd name="T1" fmla="*/ 104 h 104"/>
                <a:gd name="T2" fmla="*/ 0 w 37"/>
                <a:gd name="T3" fmla="*/ 104 h 104"/>
                <a:gd name="T4" fmla="*/ 0 w 37"/>
                <a:gd name="T5" fmla="*/ 0 h 104"/>
                <a:gd name="T6" fmla="*/ 8 w 37"/>
                <a:gd name="T7" fmla="*/ 0 h 104"/>
                <a:gd name="T8" fmla="*/ 8 w 37"/>
                <a:gd name="T9" fmla="*/ 96 h 104"/>
                <a:gd name="T10" fmla="*/ 28 w 37"/>
                <a:gd name="T11" fmla="*/ 96 h 104"/>
                <a:gd name="T12" fmla="*/ 28 w 37"/>
                <a:gd name="T13" fmla="*/ 0 h 104"/>
                <a:gd name="T14" fmla="*/ 37 w 37"/>
                <a:gd name="T15" fmla="*/ 0 h 104"/>
                <a:gd name="T16" fmla="*/ 37 w 37"/>
                <a:gd name="T1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04">
                  <a:moveTo>
                    <a:pt x="37" y="104"/>
                  </a:moveTo>
                  <a:lnTo>
                    <a:pt x="0" y="104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96"/>
                  </a:lnTo>
                  <a:lnTo>
                    <a:pt x="28" y="96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37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3" name="Rectangle 2335"/>
            <p:cNvSpPr>
              <a:spLocks noChangeArrowheads="1"/>
            </p:cNvSpPr>
            <p:nvPr/>
          </p:nvSpPr>
          <p:spPr bwMode="auto">
            <a:xfrm>
              <a:off x="870540" y="2452858"/>
              <a:ext cx="3810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4" name="Rectangle 2336"/>
            <p:cNvSpPr>
              <a:spLocks noChangeArrowheads="1"/>
            </p:cNvSpPr>
            <p:nvPr/>
          </p:nvSpPr>
          <p:spPr bwMode="auto">
            <a:xfrm>
              <a:off x="864190" y="2273470"/>
              <a:ext cx="12700" cy="373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5" name="Rectangle 2337"/>
            <p:cNvSpPr>
              <a:spLocks noChangeArrowheads="1"/>
            </p:cNvSpPr>
            <p:nvPr/>
          </p:nvSpPr>
          <p:spPr bwMode="auto">
            <a:xfrm>
              <a:off x="1222965" y="26338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6" name="Rectangle 2338"/>
            <p:cNvSpPr>
              <a:spLocks noChangeArrowheads="1"/>
            </p:cNvSpPr>
            <p:nvPr/>
          </p:nvSpPr>
          <p:spPr bwMode="auto">
            <a:xfrm>
              <a:off x="1192802" y="2633833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7" name="Rectangle 2339"/>
            <p:cNvSpPr>
              <a:spLocks noChangeArrowheads="1"/>
            </p:cNvSpPr>
            <p:nvPr/>
          </p:nvSpPr>
          <p:spPr bwMode="auto">
            <a:xfrm>
              <a:off x="1165815" y="26338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8" name="Rectangle 2340"/>
            <p:cNvSpPr>
              <a:spLocks noChangeArrowheads="1"/>
            </p:cNvSpPr>
            <p:nvPr/>
          </p:nvSpPr>
          <p:spPr bwMode="auto">
            <a:xfrm>
              <a:off x="891177" y="22734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59" name="Rectangle 2341"/>
            <p:cNvSpPr>
              <a:spLocks noChangeArrowheads="1"/>
            </p:cNvSpPr>
            <p:nvPr/>
          </p:nvSpPr>
          <p:spPr bwMode="auto">
            <a:xfrm>
              <a:off x="891177" y="23020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60" name="Rectangle 2342"/>
            <p:cNvSpPr>
              <a:spLocks noChangeArrowheads="1"/>
            </p:cNvSpPr>
            <p:nvPr/>
          </p:nvSpPr>
          <p:spPr bwMode="auto">
            <a:xfrm>
              <a:off x="891177" y="233062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61" name="Rectangle 2343"/>
            <p:cNvSpPr>
              <a:spLocks noChangeArrowheads="1"/>
            </p:cNvSpPr>
            <p:nvPr/>
          </p:nvSpPr>
          <p:spPr bwMode="auto">
            <a:xfrm>
              <a:off x="919752" y="2273470"/>
              <a:ext cx="1158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62" name="Rectangle 2344"/>
            <p:cNvSpPr>
              <a:spLocks noChangeArrowheads="1"/>
            </p:cNvSpPr>
            <p:nvPr/>
          </p:nvSpPr>
          <p:spPr bwMode="auto">
            <a:xfrm>
              <a:off x="919752" y="2302045"/>
              <a:ext cx="1158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63" name="Rectangle 2345"/>
            <p:cNvSpPr>
              <a:spLocks noChangeArrowheads="1"/>
            </p:cNvSpPr>
            <p:nvPr/>
          </p:nvSpPr>
          <p:spPr bwMode="auto">
            <a:xfrm>
              <a:off x="919752" y="2330620"/>
              <a:ext cx="1158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1" name="Группа 2870"/>
          <p:cNvGrpSpPr/>
          <p:nvPr/>
        </p:nvGrpSpPr>
        <p:grpSpPr>
          <a:xfrm>
            <a:off x="1481477" y="2026647"/>
            <a:ext cx="294848" cy="289914"/>
            <a:chOff x="2105615" y="2892595"/>
            <a:chExt cx="379412" cy="373063"/>
          </a:xfrm>
          <a:solidFill>
            <a:schemeClr val="accent1"/>
          </a:solidFill>
        </p:grpSpPr>
        <p:sp>
          <p:nvSpPr>
            <p:cNvPr id="3223" name="Rectangle 2346"/>
            <p:cNvSpPr>
              <a:spLocks noChangeArrowheads="1"/>
            </p:cNvSpPr>
            <p:nvPr/>
          </p:nvSpPr>
          <p:spPr bwMode="auto">
            <a:xfrm>
              <a:off x="2316752" y="29306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24" name="Rectangle 2347"/>
            <p:cNvSpPr>
              <a:spLocks noChangeArrowheads="1"/>
            </p:cNvSpPr>
            <p:nvPr/>
          </p:nvSpPr>
          <p:spPr bwMode="auto">
            <a:xfrm>
              <a:off x="2316752" y="29576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25" name="Rectangle 2348"/>
            <p:cNvSpPr>
              <a:spLocks noChangeArrowheads="1"/>
            </p:cNvSpPr>
            <p:nvPr/>
          </p:nvSpPr>
          <p:spPr bwMode="auto">
            <a:xfrm>
              <a:off x="2316752" y="29830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26" name="Rectangle 2349"/>
            <p:cNvSpPr>
              <a:spLocks noChangeArrowheads="1"/>
            </p:cNvSpPr>
            <p:nvPr/>
          </p:nvSpPr>
          <p:spPr bwMode="auto">
            <a:xfrm>
              <a:off x="2343740" y="2930695"/>
              <a:ext cx="1158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27" name="Rectangle 2350"/>
            <p:cNvSpPr>
              <a:spLocks noChangeArrowheads="1"/>
            </p:cNvSpPr>
            <p:nvPr/>
          </p:nvSpPr>
          <p:spPr bwMode="auto">
            <a:xfrm>
              <a:off x="2343740" y="2957683"/>
              <a:ext cx="1158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28" name="Rectangle 2351"/>
            <p:cNvSpPr>
              <a:spLocks noChangeArrowheads="1"/>
            </p:cNvSpPr>
            <p:nvPr/>
          </p:nvSpPr>
          <p:spPr bwMode="auto">
            <a:xfrm>
              <a:off x="2343740" y="2983083"/>
              <a:ext cx="1158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29" name="Rectangle 2352"/>
            <p:cNvSpPr>
              <a:spLocks noChangeArrowheads="1"/>
            </p:cNvSpPr>
            <p:nvPr/>
          </p:nvSpPr>
          <p:spPr bwMode="auto">
            <a:xfrm>
              <a:off x="2137365" y="31608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0" name="Rectangle 2353"/>
            <p:cNvSpPr>
              <a:spLocks noChangeArrowheads="1"/>
            </p:cNvSpPr>
            <p:nvPr/>
          </p:nvSpPr>
          <p:spPr bwMode="auto">
            <a:xfrm>
              <a:off x="2137365" y="31878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1" name="Rectangle 2354"/>
            <p:cNvSpPr>
              <a:spLocks noChangeArrowheads="1"/>
            </p:cNvSpPr>
            <p:nvPr/>
          </p:nvSpPr>
          <p:spPr bwMode="auto">
            <a:xfrm>
              <a:off x="2137365" y="32132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2" name="Rectangle 2355"/>
            <p:cNvSpPr>
              <a:spLocks noChangeArrowheads="1"/>
            </p:cNvSpPr>
            <p:nvPr/>
          </p:nvSpPr>
          <p:spPr bwMode="auto">
            <a:xfrm>
              <a:off x="2164352" y="3160883"/>
              <a:ext cx="1143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3" name="Rectangle 2356"/>
            <p:cNvSpPr>
              <a:spLocks noChangeArrowheads="1"/>
            </p:cNvSpPr>
            <p:nvPr/>
          </p:nvSpPr>
          <p:spPr bwMode="auto">
            <a:xfrm>
              <a:off x="2164352" y="3187870"/>
              <a:ext cx="1143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4" name="Rectangle 2357"/>
            <p:cNvSpPr>
              <a:spLocks noChangeArrowheads="1"/>
            </p:cNvSpPr>
            <p:nvPr/>
          </p:nvSpPr>
          <p:spPr bwMode="auto">
            <a:xfrm>
              <a:off x="2164352" y="3213270"/>
              <a:ext cx="1143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5" name="Freeform 2358"/>
            <p:cNvSpPr>
              <a:spLocks/>
            </p:cNvSpPr>
            <p:nvPr/>
          </p:nvSpPr>
          <p:spPr bwMode="auto">
            <a:xfrm>
              <a:off x="2113552" y="2892595"/>
              <a:ext cx="190500" cy="190500"/>
            </a:xfrm>
            <a:custGeom>
              <a:avLst/>
              <a:gdLst>
                <a:gd name="T0" fmla="*/ 216 w 227"/>
                <a:gd name="T1" fmla="*/ 230 h 230"/>
                <a:gd name="T2" fmla="*/ 189 w 227"/>
                <a:gd name="T3" fmla="*/ 153 h 230"/>
                <a:gd name="T4" fmla="*/ 113 w 227"/>
                <a:gd name="T5" fmla="*/ 16 h 230"/>
                <a:gd name="T6" fmla="*/ 38 w 227"/>
                <a:gd name="T7" fmla="*/ 153 h 230"/>
                <a:gd name="T8" fmla="*/ 11 w 227"/>
                <a:gd name="T9" fmla="*/ 230 h 230"/>
                <a:gd name="T10" fmla="*/ 0 w 227"/>
                <a:gd name="T11" fmla="*/ 219 h 230"/>
                <a:gd name="T12" fmla="*/ 22 w 227"/>
                <a:gd name="T13" fmla="*/ 150 h 230"/>
                <a:gd name="T14" fmla="*/ 113 w 227"/>
                <a:gd name="T15" fmla="*/ 0 h 230"/>
                <a:gd name="T16" fmla="*/ 204 w 227"/>
                <a:gd name="T17" fmla="*/ 150 h 230"/>
                <a:gd name="T18" fmla="*/ 227 w 227"/>
                <a:gd name="T19" fmla="*/ 219 h 230"/>
                <a:gd name="T20" fmla="*/ 216 w 227"/>
                <a:gd name="T21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230">
                  <a:moveTo>
                    <a:pt x="216" y="230"/>
                  </a:moveTo>
                  <a:cubicBezTo>
                    <a:pt x="204" y="218"/>
                    <a:pt x="197" y="190"/>
                    <a:pt x="189" y="153"/>
                  </a:cubicBezTo>
                  <a:cubicBezTo>
                    <a:pt x="175" y="95"/>
                    <a:pt x="156" y="16"/>
                    <a:pt x="113" y="16"/>
                  </a:cubicBezTo>
                  <a:cubicBezTo>
                    <a:pt x="71" y="16"/>
                    <a:pt x="52" y="95"/>
                    <a:pt x="38" y="153"/>
                  </a:cubicBezTo>
                  <a:cubicBezTo>
                    <a:pt x="29" y="190"/>
                    <a:pt x="22" y="218"/>
                    <a:pt x="11" y="230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8" y="210"/>
                    <a:pt x="15" y="180"/>
                    <a:pt x="22" y="150"/>
                  </a:cubicBezTo>
                  <a:cubicBezTo>
                    <a:pt x="38" y="83"/>
                    <a:pt x="58" y="0"/>
                    <a:pt x="113" y="0"/>
                  </a:cubicBezTo>
                  <a:cubicBezTo>
                    <a:pt x="168" y="0"/>
                    <a:pt x="188" y="83"/>
                    <a:pt x="204" y="150"/>
                  </a:cubicBezTo>
                  <a:cubicBezTo>
                    <a:pt x="211" y="180"/>
                    <a:pt x="218" y="210"/>
                    <a:pt x="227" y="219"/>
                  </a:cubicBezTo>
                  <a:lnTo>
                    <a:pt x="216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6" name="Freeform 2359"/>
            <p:cNvSpPr>
              <a:spLocks/>
            </p:cNvSpPr>
            <p:nvPr/>
          </p:nvSpPr>
          <p:spPr bwMode="auto">
            <a:xfrm>
              <a:off x="2294527" y="3075158"/>
              <a:ext cx="187325" cy="190500"/>
            </a:xfrm>
            <a:custGeom>
              <a:avLst/>
              <a:gdLst>
                <a:gd name="T0" fmla="*/ 113 w 226"/>
                <a:gd name="T1" fmla="*/ 229 h 229"/>
                <a:gd name="T2" fmla="*/ 22 w 226"/>
                <a:gd name="T3" fmla="*/ 80 h 229"/>
                <a:gd name="T4" fmla="*/ 0 w 226"/>
                <a:gd name="T5" fmla="*/ 11 h 229"/>
                <a:gd name="T6" fmla="*/ 11 w 226"/>
                <a:gd name="T7" fmla="*/ 0 h 229"/>
                <a:gd name="T8" fmla="*/ 37 w 226"/>
                <a:gd name="T9" fmla="*/ 76 h 229"/>
                <a:gd name="T10" fmla="*/ 113 w 226"/>
                <a:gd name="T11" fmla="*/ 213 h 229"/>
                <a:gd name="T12" fmla="*/ 189 w 226"/>
                <a:gd name="T13" fmla="*/ 76 h 229"/>
                <a:gd name="T14" fmla="*/ 215 w 226"/>
                <a:gd name="T15" fmla="*/ 0 h 229"/>
                <a:gd name="T16" fmla="*/ 226 w 226"/>
                <a:gd name="T17" fmla="*/ 11 h 229"/>
                <a:gd name="T18" fmla="*/ 204 w 226"/>
                <a:gd name="T19" fmla="*/ 80 h 229"/>
                <a:gd name="T20" fmla="*/ 113 w 226"/>
                <a:gd name="T21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9">
                  <a:moveTo>
                    <a:pt x="113" y="229"/>
                  </a:moveTo>
                  <a:cubicBezTo>
                    <a:pt x="58" y="229"/>
                    <a:pt x="38" y="146"/>
                    <a:pt x="22" y="80"/>
                  </a:cubicBezTo>
                  <a:cubicBezTo>
                    <a:pt x="15" y="50"/>
                    <a:pt x="8" y="19"/>
                    <a:pt x="0" y="1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2" y="11"/>
                    <a:pt x="29" y="40"/>
                    <a:pt x="37" y="76"/>
                  </a:cubicBezTo>
                  <a:cubicBezTo>
                    <a:pt x="51" y="134"/>
                    <a:pt x="71" y="213"/>
                    <a:pt x="113" y="213"/>
                  </a:cubicBezTo>
                  <a:cubicBezTo>
                    <a:pt x="155" y="213"/>
                    <a:pt x="175" y="134"/>
                    <a:pt x="189" y="76"/>
                  </a:cubicBezTo>
                  <a:cubicBezTo>
                    <a:pt x="197" y="40"/>
                    <a:pt x="204" y="11"/>
                    <a:pt x="215" y="0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18" y="19"/>
                    <a:pt x="211" y="50"/>
                    <a:pt x="204" y="80"/>
                  </a:cubicBezTo>
                  <a:cubicBezTo>
                    <a:pt x="188" y="146"/>
                    <a:pt x="168" y="229"/>
                    <a:pt x="113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7" name="Rectangle 2360"/>
            <p:cNvSpPr>
              <a:spLocks noChangeArrowheads="1"/>
            </p:cNvSpPr>
            <p:nvPr/>
          </p:nvSpPr>
          <p:spPr bwMode="auto">
            <a:xfrm>
              <a:off x="2110377" y="3071983"/>
              <a:ext cx="3746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8" name="Rectangle 2361"/>
            <p:cNvSpPr>
              <a:spLocks noChangeArrowheads="1"/>
            </p:cNvSpPr>
            <p:nvPr/>
          </p:nvSpPr>
          <p:spPr bwMode="auto">
            <a:xfrm>
              <a:off x="2105615" y="2898945"/>
              <a:ext cx="11113" cy="360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39" name="Rectangle 2362"/>
            <p:cNvSpPr>
              <a:spLocks noChangeArrowheads="1"/>
            </p:cNvSpPr>
            <p:nvPr/>
          </p:nvSpPr>
          <p:spPr bwMode="auto">
            <a:xfrm>
              <a:off x="2202452" y="293069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40" name="Rectangle 2363"/>
            <p:cNvSpPr>
              <a:spLocks noChangeArrowheads="1"/>
            </p:cNvSpPr>
            <p:nvPr/>
          </p:nvSpPr>
          <p:spPr bwMode="auto">
            <a:xfrm>
              <a:off x="2202452" y="295768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41" name="Rectangle 2364"/>
            <p:cNvSpPr>
              <a:spLocks noChangeArrowheads="1"/>
            </p:cNvSpPr>
            <p:nvPr/>
          </p:nvSpPr>
          <p:spPr bwMode="auto">
            <a:xfrm>
              <a:off x="2202452" y="298308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42" name="Rectangle 2365"/>
            <p:cNvSpPr>
              <a:spLocks noChangeArrowheads="1"/>
            </p:cNvSpPr>
            <p:nvPr/>
          </p:nvSpPr>
          <p:spPr bwMode="auto">
            <a:xfrm>
              <a:off x="2381840" y="31608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43" name="Rectangle 2366"/>
            <p:cNvSpPr>
              <a:spLocks noChangeArrowheads="1"/>
            </p:cNvSpPr>
            <p:nvPr/>
          </p:nvSpPr>
          <p:spPr bwMode="auto">
            <a:xfrm>
              <a:off x="2381840" y="31878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44" name="Rectangle 2367"/>
            <p:cNvSpPr>
              <a:spLocks noChangeArrowheads="1"/>
            </p:cNvSpPr>
            <p:nvPr/>
          </p:nvSpPr>
          <p:spPr bwMode="auto">
            <a:xfrm>
              <a:off x="2381840" y="32132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45" name="Freeform 2368"/>
            <p:cNvSpPr>
              <a:spLocks/>
            </p:cNvSpPr>
            <p:nvPr/>
          </p:nvSpPr>
          <p:spPr bwMode="auto">
            <a:xfrm>
              <a:off x="2113552" y="3022770"/>
              <a:ext cx="190500" cy="60325"/>
            </a:xfrm>
            <a:custGeom>
              <a:avLst/>
              <a:gdLst>
                <a:gd name="T0" fmla="*/ 216 w 228"/>
                <a:gd name="T1" fmla="*/ 73 h 73"/>
                <a:gd name="T2" fmla="*/ 114 w 228"/>
                <a:gd name="T3" fmla="*/ 15 h 73"/>
                <a:gd name="T4" fmla="*/ 12 w 228"/>
                <a:gd name="T5" fmla="*/ 73 h 73"/>
                <a:gd name="T6" fmla="*/ 0 w 228"/>
                <a:gd name="T7" fmla="*/ 64 h 73"/>
                <a:gd name="T8" fmla="*/ 114 w 228"/>
                <a:gd name="T9" fmla="*/ 0 h 73"/>
                <a:gd name="T10" fmla="*/ 228 w 228"/>
                <a:gd name="T11" fmla="*/ 64 h 73"/>
                <a:gd name="T12" fmla="*/ 216 w 22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73">
                  <a:moveTo>
                    <a:pt x="216" y="73"/>
                  </a:moveTo>
                  <a:cubicBezTo>
                    <a:pt x="188" y="36"/>
                    <a:pt x="152" y="15"/>
                    <a:pt x="114" y="15"/>
                  </a:cubicBezTo>
                  <a:cubicBezTo>
                    <a:pt x="76" y="15"/>
                    <a:pt x="40" y="36"/>
                    <a:pt x="12" y="7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0" y="23"/>
                    <a:pt x="71" y="0"/>
                    <a:pt x="114" y="0"/>
                  </a:cubicBezTo>
                  <a:cubicBezTo>
                    <a:pt x="157" y="0"/>
                    <a:pt x="198" y="23"/>
                    <a:pt x="228" y="64"/>
                  </a:cubicBezTo>
                  <a:lnTo>
                    <a:pt x="216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46" name="Freeform 2369"/>
            <p:cNvSpPr>
              <a:spLocks/>
            </p:cNvSpPr>
            <p:nvPr/>
          </p:nvSpPr>
          <p:spPr bwMode="auto">
            <a:xfrm>
              <a:off x="2292940" y="3075158"/>
              <a:ext cx="190500" cy="60325"/>
            </a:xfrm>
            <a:custGeom>
              <a:avLst/>
              <a:gdLst>
                <a:gd name="T0" fmla="*/ 114 w 228"/>
                <a:gd name="T1" fmla="*/ 72 h 72"/>
                <a:gd name="T2" fmla="*/ 114 w 228"/>
                <a:gd name="T3" fmla="*/ 72 h 72"/>
                <a:gd name="T4" fmla="*/ 0 w 228"/>
                <a:gd name="T5" fmla="*/ 9 h 72"/>
                <a:gd name="T6" fmla="*/ 12 w 228"/>
                <a:gd name="T7" fmla="*/ 0 h 72"/>
                <a:gd name="T8" fmla="*/ 114 w 228"/>
                <a:gd name="T9" fmla="*/ 57 h 72"/>
                <a:gd name="T10" fmla="*/ 216 w 228"/>
                <a:gd name="T11" fmla="*/ 0 h 72"/>
                <a:gd name="T12" fmla="*/ 228 w 228"/>
                <a:gd name="T13" fmla="*/ 9 h 72"/>
                <a:gd name="T14" fmla="*/ 114 w 228"/>
                <a:gd name="T1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72">
                  <a:moveTo>
                    <a:pt x="114" y="72"/>
                  </a:moveTo>
                  <a:cubicBezTo>
                    <a:pt x="114" y="72"/>
                    <a:pt x="114" y="72"/>
                    <a:pt x="114" y="72"/>
                  </a:cubicBezTo>
                  <a:cubicBezTo>
                    <a:pt x="71" y="72"/>
                    <a:pt x="30" y="50"/>
                    <a:pt x="0" y="9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0" y="36"/>
                    <a:pt x="76" y="57"/>
                    <a:pt x="114" y="57"/>
                  </a:cubicBezTo>
                  <a:cubicBezTo>
                    <a:pt x="152" y="57"/>
                    <a:pt x="188" y="36"/>
                    <a:pt x="216" y="0"/>
                  </a:cubicBezTo>
                  <a:cubicBezTo>
                    <a:pt x="228" y="9"/>
                    <a:pt x="228" y="9"/>
                    <a:pt x="228" y="9"/>
                  </a:cubicBezTo>
                  <a:cubicBezTo>
                    <a:pt x="198" y="50"/>
                    <a:pt x="157" y="72"/>
                    <a:pt x="1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2" name="Группа 2871"/>
          <p:cNvGrpSpPr/>
          <p:nvPr/>
        </p:nvGrpSpPr>
        <p:grpSpPr>
          <a:xfrm>
            <a:off x="519209" y="2996316"/>
            <a:ext cx="301017" cy="275111"/>
            <a:chOff x="867365" y="4140370"/>
            <a:chExt cx="387350" cy="354013"/>
          </a:xfrm>
          <a:solidFill>
            <a:schemeClr val="accent1"/>
          </a:solidFill>
        </p:grpSpPr>
        <p:sp>
          <p:nvSpPr>
            <p:cNvPr id="3210" name="Freeform 2370"/>
            <p:cNvSpPr>
              <a:spLocks/>
            </p:cNvSpPr>
            <p:nvPr/>
          </p:nvSpPr>
          <p:spPr bwMode="auto">
            <a:xfrm>
              <a:off x="1049927" y="4481683"/>
              <a:ext cx="6350" cy="1270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15 h 16"/>
                <a:gd name="T4" fmla="*/ 1 w 8"/>
                <a:gd name="T5" fmla="*/ 0 h 16"/>
                <a:gd name="T6" fmla="*/ 8 w 8"/>
                <a:gd name="T7" fmla="*/ 0 h 16"/>
                <a:gd name="T8" fmla="*/ 8 w 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6" y="16"/>
                    <a:pt x="3" y="16"/>
                    <a:pt x="0" y="1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11" name="Freeform 2371"/>
            <p:cNvSpPr>
              <a:spLocks noEditPoints="1"/>
            </p:cNvSpPr>
            <p:nvPr/>
          </p:nvSpPr>
          <p:spPr bwMode="auto">
            <a:xfrm>
              <a:off x="868952" y="4322933"/>
              <a:ext cx="169863" cy="169863"/>
            </a:xfrm>
            <a:custGeom>
              <a:avLst/>
              <a:gdLst>
                <a:gd name="T0" fmla="*/ 202 w 204"/>
                <a:gd name="T1" fmla="*/ 204 h 204"/>
                <a:gd name="T2" fmla="*/ 186 w 204"/>
                <a:gd name="T3" fmla="*/ 202 h 204"/>
                <a:gd name="T4" fmla="*/ 189 w 204"/>
                <a:gd name="T5" fmla="*/ 187 h 204"/>
                <a:gd name="T6" fmla="*/ 204 w 204"/>
                <a:gd name="T7" fmla="*/ 189 h 204"/>
                <a:gd name="T8" fmla="*/ 202 w 204"/>
                <a:gd name="T9" fmla="*/ 204 h 204"/>
                <a:gd name="T10" fmla="*/ 170 w 204"/>
                <a:gd name="T11" fmla="*/ 199 h 204"/>
                <a:gd name="T12" fmla="*/ 154 w 204"/>
                <a:gd name="T13" fmla="*/ 194 h 204"/>
                <a:gd name="T14" fmla="*/ 159 w 204"/>
                <a:gd name="T15" fmla="*/ 179 h 204"/>
                <a:gd name="T16" fmla="*/ 174 w 204"/>
                <a:gd name="T17" fmla="*/ 183 h 204"/>
                <a:gd name="T18" fmla="*/ 170 w 204"/>
                <a:gd name="T19" fmla="*/ 199 h 204"/>
                <a:gd name="T20" fmla="*/ 139 w 204"/>
                <a:gd name="T21" fmla="*/ 188 h 204"/>
                <a:gd name="T22" fmla="*/ 124 w 204"/>
                <a:gd name="T23" fmla="*/ 182 h 204"/>
                <a:gd name="T24" fmla="*/ 131 w 204"/>
                <a:gd name="T25" fmla="*/ 168 h 204"/>
                <a:gd name="T26" fmla="*/ 145 w 204"/>
                <a:gd name="T27" fmla="*/ 174 h 204"/>
                <a:gd name="T28" fmla="*/ 139 w 204"/>
                <a:gd name="T29" fmla="*/ 188 h 204"/>
                <a:gd name="T30" fmla="*/ 110 w 204"/>
                <a:gd name="T31" fmla="*/ 174 h 204"/>
                <a:gd name="T32" fmla="*/ 96 w 204"/>
                <a:gd name="T33" fmla="*/ 165 h 204"/>
                <a:gd name="T34" fmla="*/ 105 w 204"/>
                <a:gd name="T35" fmla="*/ 152 h 204"/>
                <a:gd name="T36" fmla="*/ 118 w 204"/>
                <a:gd name="T37" fmla="*/ 160 h 204"/>
                <a:gd name="T38" fmla="*/ 110 w 204"/>
                <a:gd name="T39" fmla="*/ 174 h 204"/>
                <a:gd name="T40" fmla="*/ 83 w 204"/>
                <a:gd name="T41" fmla="*/ 155 h 204"/>
                <a:gd name="T42" fmla="*/ 71 w 204"/>
                <a:gd name="T43" fmla="*/ 144 h 204"/>
                <a:gd name="T44" fmla="*/ 81 w 204"/>
                <a:gd name="T45" fmla="*/ 133 h 204"/>
                <a:gd name="T46" fmla="*/ 93 w 204"/>
                <a:gd name="T47" fmla="*/ 143 h 204"/>
                <a:gd name="T48" fmla="*/ 83 w 204"/>
                <a:gd name="T49" fmla="*/ 155 h 204"/>
                <a:gd name="T50" fmla="*/ 59 w 204"/>
                <a:gd name="T51" fmla="*/ 133 h 204"/>
                <a:gd name="T52" fmla="*/ 49 w 204"/>
                <a:gd name="T53" fmla="*/ 121 h 204"/>
                <a:gd name="T54" fmla="*/ 61 w 204"/>
                <a:gd name="T55" fmla="*/ 111 h 204"/>
                <a:gd name="T56" fmla="*/ 71 w 204"/>
                <a:gd name="T57" fmla="*/ 122 h 204"/>
                <a:gd name="T58" fmla="*/ 59 w 204"/>
                <a:gd name="T59" fmla="*/ 133 h 204"/>
                <a:gd name="T60" fmla="*/ 39 w 204"/>
                <a:gd name="T61" fmla="*/ 108 h 204"/>
                <a:gd name="T62" fmla="*/ 30 w 204"/>
                <a:gd name="T63" fmla="*/ 94 h 204"/>
                <a:gd name="T64" fmla="*/ 43 w 204"/>
                <a:gd name="T65" fmla="*/ 86 h 204"/>
                <a:gd name="T66" fmla="*/ 52 w 204"/>
                <a:gd name="T67" fmla="*/ 99 h 204"/>
                <a:gd name="T68" fmla="*/ 39 w 204"/>
                <a:gd name="T69" fmla="*/ 108 h 204"/>
                <a:gd name="T70" fmla="*/ 22 w 204"/>
                <a:gd name="T71" fmla="*/ 80 h 204"/>
                <a:gd name="T72" fmla="*/ 16 w 204"/>
                <a:gd name="T73" fmla="*/ 65 h 204"/>
                <a:gd name="T74" fmla="*/ 30 w 204"/>
                <a:gd name="T75" fmla="*/ 59 h 204"/>
                <a:gd name="T76" fmla="*/ 36 w 204"/>
                <a:gd name="T77" fmla="*/ 73 h 204"/>
                <a:gd name="T78" fmla="*/ 22 w 204"/>
                <a:gd name="T79" fmla="*/ 80 h 204"/>
                <a:gd name="T80" fmla="*/ 10 w 204"/>
                <a:gd name="T81" fmla="*/ 50 h 204"/>
                <a:gd name="T82" fmla="*/ 5 w 204"/>
                <a:gd name="T83" fmla="*/ 34 h 204"/>
                <a:gd name="T84" fmla="*/ 20 w 204"/>
                <a:gd name="T85" fmla="*/ 30 h 204"/>
                <a:gd name="T86" fmla="*/ 25 w 204"/>
                <a:gd name="T87" fmla="*/ 45 h 204"/>
                <a:gd name="T88" fmla="*/ 10 w 204"/>
                <a:gd name="T89" fmla="*/ 50 h 204"/>
                <a:gd name="T90" fmla="*/ 2 w 204"/>
                <a:gd name="T91" fmla="*/ 18 h 204"/>
                <a:gd name="T92" fmla="*/ 0 w 204"/>
                <a:gd name="T93" fmla="*/ 2 h 204"/>
                <a:gd name="T94" fmla="*/ 15 w 204"/>
                <a:gd name="T95" fmla="*/ 0 h 204"/>
                <a:gd name="T96" fmla="*/ 17 w 204"/>
                <a:gd name="T97" fmla="*/ 15 h 204"/>
                <a:gd name="T98" fmla="*/ 2 w 204"/>
                <a:gd name="T99" fmla="*/ 1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4" h="204">
                  <a:moveTo>
                    <a:pt x="202" y="204"/>
                  </a:moveTo>
                  <a:cubicBezTo>
                    <a:pt x="197" y="204"/>
                    <a:pt x="191" y="203"/>
                    <a:pt x="186" y="202"/>
                  </a:cubicBezTo>
                  <a:cubicBezTo>
                    <a:pt x="189" y="187"/>
                    <a:pt x="189" y="187"/>
                    <a:pt x="189" y="187"/>
                  </a:cubicBezTo>
                  <a:cubicBezTo>
                    <a:pt x="193" y="188"/>
                    <a:pt x="199" y="188"/>
                    <a:pt x="204" y="189"/>
                  </a:cubicBezTo>
                  <a:lnTo>
                    <a:pt x="202" y="204"/>
                  </a:lnTo>
                  <a:close/>
                  <a:moveTo>
                    <a:pt x="170" y="199"/>
                  </a:moveTo>
                  <a:cubicBezTo>
                    <a:pt x="165" y="197"/>
                    <a:pt x="159" y="196"/>
                    <a:pt x="154" y="194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64" y="181"/>
                    <a:pt x="169" y="182"/>
                    <a:pt x="174" y="183"/>
                  </a:cubicBezTo>
                  <a:lnTo>
                    <a:pt x="170" y="199"/>
                  </a:lnTo>
                  <a:close/>
                  <a:moveTo>
                    <a:pt x="139" y="188"/>
                  </a:moveTo>
                  <a:cubicBezTo>
                    <a:pt x="134" y="186"/>
                    <a:pt x="129" y="184"/>
                    <a:pt x="124" y="182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6" y="170"/>
                    <a:pt x="140" y="172"/>
                    <a:pt x="145" y="174"/>
                  </a:cubicBezTo>
                  <a:lnTo>
                    <a:pt x="139" y="188"/>
                  </a:lnTo>
                  <a:close/>
                  <a:moveTo>
                    <a:pt x="110" y="174"/>
                  </a:moveTo>
                  <a:cubicBezTo>
                    <a:pt x="105" y="171"/>
                    <a:pt x="101" y="168"/>
                    <a:pt x="96" y="165"/>
                  </a:cubicBezTo>
                  <a:cubicBezTo>
                    <a:pt x="105" y="152"/>
                    <a:pt x="105" y="152"/>
                    <a:pt x="105" y="152"/>
                  </a:cubicBezTo>
                  <a:cubicBezTo>
                    <a:pt x="109" y="155"/>
                    <a:pt x="114" y="158"/>
                    <a:pt x="118" y="160"/>
                  </a:cubicBezTo>
                  <a:lnTo>
                    <a:pt x="110" y="174"/>
                  </a:lnTo>
                  <a:close/>
                  <a:moveTo>
                    <a:pt x="83" y="155"/>
                  </a:moveTo>
                  <a:cubicBezTo>
                    <a:pt x="79" y="152"/>
                    <a:pt x="75" y="148"/>
                    <a:pt x="71" y="144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5" y="137"/>
                    <a:pt x="89" y="140"/>
                    <a:pt x="93" y="143"/>
                  </a:cubicBezTo>
                  <a:lnTo>
                    <a:pt x="83" y="155"/>
                  </a:lnTo>
                  <a:close/>
                  <a:moveTo>
                    <a:pt x="59" y="133"/>
                  </a:moveTo>
                  <a:cubicBezTo>
                    <a:pt x="56" y="129"/>
                    <a:pt x="52" y="125"/>
                    <a:pt x="49" y="12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4" y="115"/>
                    <a:pt x="67" y="119"/>
                    <a:pt x="71" y="122"/>
                  </a:cubicBezTo>
                  <a:lnTo>
                    <a:pt x="59" y="133"/>
                  </a:lnTo>
                  <a:close/>
                  <a:moveTo>
                    <a:pt x="39" y="108"/>
                  </a:moveTo>
                  <a:cubicBezTo>
                    <a:pt x="36" y="103"/>
                    <a:pt x="33" y="99"/>
                    <a:pt x="30" y="94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6" y="90"/>
                    <a:pt x="49" y="95"/>
                    <a:pt x="52" y="99"/>
                  </a:cubicBezTo>
                  <a:lnTo>
                    <a:pt x="39" y="108"/>
                  </a:lnTo>
                  <a:close/>
                  <a:moveTo>
                    <a:pt x="22" y="80"/>
                  </a:moveTo>
                  <a:cubicBezTo>
                    <a:pt x="20" y="75"/>
                    <a:pt x="18" y="70"/>
                    <a:pt x="16" y="65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2" y="64"/>
                    <a:pt x="34" y="68"/>
                    <a:pt x="36" y="73"/>
                  </a:cubicBezTo>
                  <a:lnTo>
                    <a:pt x="22" y="80"/>
                  </a:lnTo>
                  <a:close/>
                  <a:moveTo>
                    <a:pt x="10" y="50"/>
                  </a:moveTo>
                  <a:cubicBezTo>
                    <a:pt x="8" y="45"/>
                    <a:pt x="7" y="39"/>
                    <a:pt x="5" y="34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2" y="35"/>
                    <a:pt x="23" y="40"/>
                    <a:pt x="25" y="45"/>
                  </a:cubicBezTo>
                  <a:lnTo>
                    <a:pt x="10" y="50"/>
                  </a:lnTo>
                  <a:close/>
                  <a:moveTo>
                    <a:pt x="2" y="18"/>
                  </a:moveTo>
                  <a:cubicBezTo>
                    <a:pt x="1" y="13"/>
                    <a:pt x="0" y="7"/>
                    <a:pt x="0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5"/>
                    <a:pt x="16" y="10"/>
                    <a:pt x="17" y="15"/>
                  </a:cubicBez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12" name="Freeform 2372"/>
            <p:cNvSpPr>
              <a:spLocks/>
            </p:cNvSpPr>
            <p:nvPr/>
          </p:nvSpPr>
          <p:spPr bwMode="auto">
            <a:xfrm>
              <a:off x="867365" y="4305470"/>
              <a:ext cx="12700" cy="6350"/>
            </a:xfrm>
            <a:custGeom>
              <a:avLst/>
              <a:gdLst>
                <a:gd name="T0" fmla="*/ 0 w 16"/>
                <a:gd name="T1" fmla="*/ 8 h 8"/>
                <a:gd name="T2" fmla="*/ 0 w 16"/>
                <a:gd name="T3" fmla="*/ 0 h 8"/>
                <a:gd name="T4" fmla="*/ 16 w 16"/>
                <a:gd name="T5" fmla="*/ 0 h 8"/>
                <a:gd name="T6" fmla="*/ 16 w 16"/>
                <a:gd name="T7" fmla="*/ 7 h 8"/>
                <a:gd name="T8" fmla="*/ 0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0" y="5"/>
                    <a:pt x="0" y="2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"/>
                    <a:pt x="16" y="5"/>
                    <a:pt x="16" y="7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13" name="Rectangle 2373"/>
            <p:cNvSpPr>
              <a:spLocks noChangeArrowheads="1"/>
            </p:cNvSpPr>
            <p:nvPr/>
          </p:nvSpPr>
          <p:spPr bwMode="auto">
            <a:xfrm>
              <a:off x="1049927" y="44816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14" name="Rectangle 2374"/>
            <p:cNvSpPr>
              <a:spLocks noChangeArrowheads="1"/>
            </p:cNvSpPr>
            <p:nvPr/>
          </p:nvSpPr>
          <p:spPr bwMode="auto">
            <a:xfrm>
              <a:off x="867365" y="4299120"/>
              <a:ext cx="127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15" name="Freeform 2375"/>
            <p:cNvSpPr>
              <a:spLocks noEditPoints="1"/>
            </p:cNvSpPr>
            <p:nvPr/>
          </p:nvSpPr>
          <p:spPr bwMode="auto">
            <a:xfrm>
              <a:off x="891177" y="4140370"/>
              <a:ext cx="269875" cy="158750"/>
            </a:xfrm>
            <a:custGeom>
              <a:avLst/>
              <a:gdLst>
                <a:gd name="T0" fmla="*/ 85 w 323"/>
                <a:gd name="T1" fmla="*/ 190 h 190"/>
                <a:gd name="T2" fmla="*/ 0 w 323"/>
                <a:gd name="T3" fmla="*/ 190 h 190"/>
                <a:gd name="T4" fmla="*/ 1 w 323"/>
                <a:gd name="T5" fmla="*/ 181 h 190"/>
                <a:gd name="T6" fmla="*/ 198 w 323"/>
                <a:gd name="T7" fmla="*/ 0 h 190"/>
                <a:gd name="T8" fmla="*/ 316 w 323"/>
                <a:gd name="T9" fmla="*/ 38 h 190"/>
                <a:gd name="T10" fmla="*/ 323 w 323"/>
                <a:gd name="T11" fmla="*/ 44 h 190"/>
                <a:gd name="T12" fmla="*/ 262 w 323"/>
                <a:gd name="T13" fmla="*/ 104 h 190"/>
                <a:gd name="T14" fmla="*/ 257 w 323"/>
                <a:gd name="T15" fmla="*/ 101 h 190"/>
                <a:gd name="T16" fmla="*/ 198 w 323"/>
                <a:gd name="T17" fmla="*/ 84 h 190"/>
                <a:gd name="T18" fmla="*/ 86 w 323"/>
                <a:gd name="T19" fmla="*/ 183 h 190"/>
                <a:gd name="T20" fmla="*/ 85 w 323"/>
                <a:gd name="T21" fmla="*/ 190 h 190"/>
                <a:gd name="T22" fmla="*/ 18 w 323"/>
                <a:gd name="T23" fmla="*/ 174 h 190"/>
                <a:gd name="T24" fmla="*/ 72 w 323"/>
                <a:gd name="T25" fmla="*/ 174 h 190"/>
                <a:gd name="T26" fmla="*/ 198 w 323"/>
                <a:gd name="T27" fmla="*/ 69 h 190"/>
                <a:gd name="T28" fmla="*/ 260 w 323"/>
                <a:gd name="T29" fmla="*/ 85 h 190"/>
                <a:gd name="T30" fmla="*/ 299 w 323"/>
                <a:gd name="T31" fmla="*/ 46 h 190"/>
                <a:gd name="T32" fmla="*/ 198 w 323"/>
                <a:gd name="T33" fmla="*/ 15 h 190"/>
                <a:gd name="T34" fmla="*/ 18 w 323"/>
                <a:gd name="T35" fmla="*/ 17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3" h="190">
                  <a:moveTo>
                    <a:pt x="85" y="19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9" y="80"/>
                    <a:pt x="96" y="0"/>
                    <a:pt x="198" y="0"/>
                  </a:cubicBezTo>
                  <a:cubicBezTo>
                    <a:pt x="241" y="0"/>
                    <a:pt x="281" y="13"/>
                    <a:pt x="316" y="38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262" y="104"/>
                    <a:pt x="262" y="104"/>
                    <a:pt x="262" y="104"/>
                  </a:cubicBezTo>
                  <a:cubicBezTo>
                    <a:pt x="257" y="101"/>
                    <a:pt x="257" y="101"/>
                    <a:pt x="257" y="101"/>
                  </a:cubicBezTo>
                  <a:cubicBezTo>
                    <a:pt x="239" y="90"/>
                    <a:pt x="219" y="84"/>
                    <a:pt x="198" y="84"/>
                  </a:cubicBezTo>
                  <a:cubicBezTo>
                    <a:pt x="141" y="84"/>
                    <a:pt x="93" y="127"/>
                    <a:pt x="86" y="183"/>
                  </a:cubicBezTo>
                  <a:lnTo>
                    <a:pt x="85" y="190"/>
                  </a:lnTo>
                  <a:close/>
                  <a:moveTo>
                    <a:pt x="18" y="174"/>
                  </a:moveTo>
                  <a:cubicBezTo>
                    <a:pt x="72" y="174"/>
                    <a:pt x="72" y="174"/>
                    <a:pt x="72" y="174"/>
                  </a:cubicBezTo>
                  <a:cubicBezTo>
                    <a:pt x="83" y="114"/>
                    <a:pt x="136" y="69"/>
                    <a:pt x="198" y="69"/>
                  </a:cubicBezTo>
                  <a:cubicBezTo>
                    <a:pt x="220" y="69"/>
                    <a:pt x="241" y="74"/>
                    <a:pt x="260" y="85"/>
                  </a:cubicBezTo>
                  <a:cubicBezTo>
                    <a:pt x="299" y="46"/>
                    <a:pt x="299" y="46"/>
                    <a:pt x="299" y="46"/>
                  </a:cubicBezTo>
                  <a:cubicBezTo>
                    <a:pt x="269" y="26"/>
                    <a:pt x="234" y="15"/>
                    <a:pt x="198" y="15"/>
                  </a:cubicBezTo>
                  <a:cubicBezTo>
                    <a:pt x="107" y="15"/>
                    <a:pt x="29" y="84"/>
                    <a:pt x="18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16" name="Freeform 2376"/>
            <p:cNvSpPr>
              <a:spLocks noEditPoints="1"/>
            </p:cNvSpPr>
            <p:nvPr/>
          </p:nvSpPr>
          <p:spPr bwMode="auto">
            <a:xfrm>
              <a:off x="891177" y="4310233"/>
              <a:ext cx="269875" cy="158750"/>
            </a:xfrm>
            <a:custGeom>
              <a:avLst/>
              <a:gdLst>
                <a:gd name="T0" fmla="*/ 198 w 323"/>
                <a:gd name="T1" fmla="*/ 190 h 190"/>
                <a:gd name="T2" fmla="*/ 1 w 323"/>
                <a:gd name="T3" fmla="*/ 9 h 190"/>
                <a:gd name="T4" fmla="*/ 0 w 323"/>
                <a:gd name="T5" fmla="*/ 0 h 190"/>
                <a:gd name="T6" fmla="*/ 85 w 323"/>
                <a:gd name="T7" fmla="*/ 0 h 190"/>
                <a:gd name="T8" fmla="*/ 86 w 323"/>
                <a:gd name="T9" fmla="*/ 7 h 190"/>
                <a:gd name="T10" fmla="*/ 198 w 323"/>
                <a:gd name="T11" fmla="*/ 106 h 190"/>
                <a:gd name="T12" fmla="*/ 257 w 323"/>
                <a:gd name="T13" fmla="*/ 89 h 190"/>
                <a:gd name="T14" fmla="*/ 262 w 323"/>
                <a:gd name="T15" fmla="*/ 86 h 190"/>
                <a:gd name="T16" fmla="*/ 323 w 323"/>
                <a:gd name="T17" fmla="*/ 146 h 190"/>
                <a:gd name="T18" fmla="*/ 316 w 323"/>
                <a:gd name="T19" fmla="*/ 152 h 190"/>
                <a:gd name="T20" fmla="*/ 198 w 323"/>
                <a:gd name="T21" fmla="*/ 190 h 190"/>
                <a:gd name="T22" fmla="*/ 18 w 323"/>
                <a:gd name="T23" fmla="*/ 16 h 190"/>
                <a:gd name="T24" fmla="*/ 198 w 323"/>
                <a:gd name="T25" fmla="*/ 175 h 190"/>
                <a:gd name="T26" fmla="*/ 299 w 323"/>
                <a:gd name="T27" fmla="*/ 144 h 190"/>
                <a:gd name="T28" fmla="*/ 260 w 323"/>
                <a:gd name="T29" fmla="*/ 106 h 190"/>
                <a:gd name="T30" fmla="*/ 198 w 323"/>
                <a:gd name="T31" fmla="*/ 121 h 190"/>
                <a:gd name="T32" fmla="*/ 72 w 323"/>
                <a:gd name="T33" fmla="*/ 16 h 190"/>
                <a:gd name="T34" fmla="*/ 18 w 323"/>
                <a:gd name="T35" fmla="*/ 1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3" h="190">
                  <a:moveTo>
                    <a:pt x="198" y="190"/>
                  </a:moveTo>
                  <a:cubicBezTo>
                    <a:pt x="96" y="190"/>
                    <a:pt x="9" y="111"/>
                    <a:pt x="1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93" y="63"/>
                    <a:pt x="141" y="106"/>
                    <a:pt x="198" y="106"/>
                  </a:cubicBezTo>
                  <a:cubicBezTo>
                    <a:pt x="219" y="106"/>
                    <a:pt x="239" y="100"/>
                    <a:pt x="257" y="89"/>
                  </a:cubicBezTo>
                  <a:cubicBezTo>
                    <a:pt x="262" y="86"/>
                    <a:pt x="262" y="86"/>
                    <a:pt x="262" y="86"/>
                  </a:cubicBezTo>
                  <a:cubicBezTo>
                    <a:pt x="323" y="146"/>
                    <a:pt x="323" y="146"/>
                    <a:pt x="323" y="146"/>
                  </a:cubicBezTo>
                  <a:cubicBezTo>
                    <a:pt x="316" y="152"/>
                    <a:pt x="316" y="152"/>
                    <a:pt x="316" y="152"/>
                  </a:cubicBezTo>
                  <a:cubicBezTo>
                    <a:pt x="281" y="177"/>
                    <a:pt x="241" y="190"/>
                    <a:pt x="198" y="190"/>
                  </a:cubicBezTo>
                  <a:close/>
                  <a:moveTo>
                    <a:pt x="18" y="16"/>
                  </a:moveTo>
                  <a:cubicBezTo>
                    <a:pt x="29" y="106"/>
                    <a:pt x="107" y="175"/>
                    <a:pt x="198" y="175"/>
                  </a:cubicBezTo>
                  <a:cubicBezTo>
                    <a:pt x="234" y="175"/>
                    <a:pt x="269" y="164"/>
                    <a:pt x="299" y="144"/>
                  </a:cubicBezTo>
                  <a:cubicBezTo>
                    <a:pt x="260" y="106"/>
                    <a:pt x="260" y="106"/>
                    <a:pt x="260" y="106"/>
                  </a:cubicBezTo>
                  <a:cubicBezTo>
                    <a:pt x="241" y="116"/>
                    <a:pt x="220" y="121"/>
                    <a:pt x="198" y="121"/>
                  </a:cubicBezTo>
                  <a:cubicBezTo>
                    <a:pt x="136" y="121"/>
                    <a:pt x="83" y="76"/>
                    <a:pt x="72" y="16"/>
                  </a:cubicBezTo>
                  <a:lnTo>
                    <a:pt x="1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17" name="Freeform 2377"/>
            <p:cNvSpPr>
              <a:spLocks/>
            </p:cNvSpPr>
            <p:nvPr/>
          </p:nvSpPr>
          <p:spPr bwMode="auto">
            <a:xfrm>
              <a:off x="1000715" y="4248320"/>
              <a:ext cx="55563" cy="112713"/>
            </a:xfrm>
            <a:custGeom>
              <a:avLst/>
              <a:gdLst>
                <a:gd name="T0" fmla="*/ 68 w 68"/>
                <a:gd name="T1" fmla="*/ 137 h 137"/>
                <a:gd name="T2" fmla="*/ 0 w 68"/>
                <a:gd name="T3" fmla="*/ 69 h 137"/>
                <a:gd name="T4" fmla="*/ 68 w 68"/>
                <a:gd name="T5" fmla="*/ 0 h 137"/>
                <a:gd name="T6" fmla="*/ 68 w 68"/>
                <a:gd name="T7" fmla="*/ 16 h 137"/>
                <a:gd name="T8" fmla="*/ 16 w 68"/>
                <a:gd name="T9" fmla="*/ 69 h 137"/>
                <a:gd name="T10" fmla="*/ 68 w 68"/>
                <a:gd name="T11" fmla="*/ 121 h 137"/>
                <a:gd name="T12" fmla="*/ 68 w 68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137">
                  <a:moveTo>
                    <a:pt x="68" y="137"/>
                  </a:moveTo>
                  <a:cubicBezTo>
                    <a:pt x="31" y="137"/>
                    <a:pt x="0" y="106"/>
                    <a:pt x="0" y="69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39" y="16"/>
                    <a:pt x="16" y="40"/>
                    <a:pt x="16" y="69"/>
                  </a:cubicBezTo>
                  <a:cubicBezTo>
                    <a:pt x="16" y="98"/>
                    <a:pt x="39" y="121"/>
                    <a:pt x="68" y="121"/>
                  </a:cubicBezTo>
                  <a:lnTo>
                    <a:pt x="68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18" name="Freeform 2378"/>
            <p:cNvSpPr>
              <a:spLocks noEditPoints="1"/>
            </p:cNvSpPr>
            <p:nvPr/>
          </p:nvSpPr>
          <p:spPr bwMode="auto">
            <a:xfrm>
              <a:off x="1048340" y="4161008"/>
              <a:ext cx="206375" cy="287338"/>
            </a:xfrm>
            <a:custGeom>
              <a:avLst/>
              <a:gdLst>
                <a:gd name="T0" fmla="*/ 173 w 248"/>
                <a:gd name="T1" fmla="*/ 345 h 345"/>
                <a:gd name="T2" fmla="*/ 0 w 248"/>
                <a:gd name="T3" fmla="*/ 173 h 345"/>
                <a:gd name="T4" fmla="*/ 173 w 248"/>
                <a:gd name="T5" fmla="*/ 0 h 345"/>
                <a:gd name="T6" fmla="*/ 179 w 248"/>
                <a:gd name="T7" fmla="*/ 5 h 345"/>
                <a:gd name="T8" fmla="*/ 248 w 248"/>
                <a:gd name="T9" fmla="*/ 173 h 345"/>
                <a:gd name="T10" fmla="*/ 179 w 248"/>
                <a:gd name="T11" fmla="*/ 340 h 345"/>
                <a:gd name="T12" fmla="*/ 173 w 248"/>
                <a:gd name="T13" fmla="*/ 345 h 345"/>
                <a:gd name="T14" fmla="*/ 22 w 248"/>
                <a:gd name="T15" fmla="*/ 173 h 345"/>
                <a:gd name="T16" fmla="*/ 173 w 248"/>
                <a:gd name="T17" fmla="*/ 323 h 345"/>
                <a:gd name="T18" fmla="*/ 232 w 248"/>
                <a:gd name="T19" fmla="*/ 173 h 345"/>
                <a:gd name="T20" fmla="*/ 173 w 248"/>
                <a:gd name="T21" fmla="*/ 22 h 345"/>
                <a:gd name="T22" fmla="*/ 22 w 248"/>
                <a:gd name="T23" fmla="*/ 17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345">
                  <a:moveTo>
                    <a:pt x="173" y="345"/>
                  </a:moveTo>
                  <a:cubicBezTo>
                    <a:pt x="0" y="173"/>
                    <a:pt x="0" y="173"/>
                    <a:pt x="0" y="173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223" y="50"/>
                    <a:pt x="248" y="109"/>
                    <a:pt x="248" y="173"/>
                  </a:cubicBezTo>
                  <a:cubicBezTo>
                    <a:pt x="248" y="236"/>
                    <a:pt x="223" y="295"/>
                    <a:pt x="179" y="340"/>
                  </a:cubicBezTo>
                  <a:lnTo>
                    <a:pt x="173" y="345"/>
                  </a:lnTo>
                  <a:close/>
                  <a:moveTo>
                    <a:pt x="22" y="173"/>
                  </a:moveTo>
                  <a:cubicBezTo>
                    <a:pt x="173" y="323"/>
                    <a:pt x="173" y="323"/>
                    <a:pt x="173" y="323"/>
                  </a:cubicBezTo>
                  <a:cubicBezTo>
                    <a:pt x="211" y="282"/>
                    <a:pt x="232" y="229"/>
                    <a:pt x="232" y="173"/>
                  </a:cubicBezTo>
                  <a:cubicBezTo>
                    <a:pt x="232" y="116"/>
                    <a:pt x="211" y="63"/>
                    <a:pt x="173" y="22"/>
                  </a:cubicBezTo>
                  <a:lnTo>
                    <a:pt x="22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19" name="Rectangle 2379"/>
            <p:cNvSpPr>
              <a:spLocks noChangeArrowheads="1"/>
            </p:cNvSpPr>
            <p:nvPr/>
          </p:nvSpPr>
          <p:spPr bwMode="auto">
            <a:xfrm>
              <a:off x="1056277" y="4299120"/>
              <a:ext cx="8413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20" name="Rectangle 2380"/>
            <p:cNvSpPr>
              <a:spLocks noChangeArrowheads="1"/>
            </p:cNvSpPr>
            <p:nvPr/>
          </p:nvSpPr>
          <p:spPr bwMode="auto">
            <a:xfrm>
              <a:off x="1211852" y="4299120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21" name="Rectangle 2381"/>
            <p:cNvSpPr>
              <a:spLocks noChangeArrowheads="1"/>
            </p:cNvSpPr>
            <p:nvPr/>
          </p:nvSpPr>
          <p:spPr bwMode="auto">
            <a:xfrm>
              <a:off x="1183277" y="4299120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22" name="Rectangle 2382"/>
            <p:cNvSpPr>
              <a:spLocks noChangeArrowheads="1"/>
            </p:cNvSpPr>
            <p:nvPr/>
          </p:nvSpPr>
          <p:spPr bwMode="auto">
            <a:xfrm>
              <a:off x="1154702" y="4299120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3" name="Группа 2872"/>
          <p:cNvGrpSpPr/>
          <p:nvPr/>
        </p:nvGrpSpPr>
        <p:grpSpPr>
          <a:xfrm>
            <a:off x="1480243" y="2511482"/>
            <a:ext cx="302252" cy="281279"/>
            <a:chOff x="2104027" y="3516483"/>
            <a:chExt cx="388938" cy="361950"/>
          </a:xfrm>
          <a:solidFill>
            <a:schemeClr val="accent1"/>
          </a:solidFill>
        </p:grpSpPr>
        <p:sp>
          <p:nvSpPr>
            <p:cNvPr id="3181" name="Rectangle 2383"/>
            <p:cNvSpPr>
              <a:spLocks noChangeArrowheads="1"/>
            </p:cNvSpPr>
            <p:nvPr/>
          </p:nvSpPr>
          <p:spPr bwMode="auto">
            <a:xfrm>
              <a:off x="2104027" y="3837158"/>
              <a:ext cx="38893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82" name="Rectangle 2384"/>
            <p:cNvSpPr>
              <a:spLocks noChangeArrowheads="1"/>
            </p:cNvSpPr>
            <p:nvPr/>
          </p:nvSpPr>
          <p:spPr bwMode="auto">
            <a:xfrm>
              <a:off x="2104027" y="3864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83" name="Rectangle 2385"/>
            <p:cNvSpPr>
              <a:spLocks noChangeArrowheads="1"/>
            </p:cNvSpPr>
            <p:nvPr/>
          </p:nvSpPr>
          <p:spPr bwMode="auto">
            <a:xfrm>
              <a:off x="2132602" y="3864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84" name="Rectangle 2386"/>
            <p:cNvSpPr>
              <a:spLocks noChangeArrowheads="1"/>
            </p:cNvSpPr>
            <p:nvPr/>
          </p:nvSpPr>
          <p:spPr bwMode="auto">
            <a:xfrm>
              <a:off x="2161177" y="3864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85" name="Rectangle 2387"/>
            <p:cNvSpPr>
              <a:spLocks noChangeArrowheads="1"/>
            </p:cNvSpPr>
            <p:nvPr/>
          </p:nvSpPr>
          <p:spPr bwMode="auto">
            <a:xfrm>
              <a:off x="2189752" y="386414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86" name="Rectangle 2388"/>
            <p:cNvSpPr>
              <a:spLocks noChangeArrowheads="1"/>
            </p:cNvSpPr>
            <p:nvPr/>
          </p:nvSpPr>
          <p:spPr bwMode="auto">
            <a:xfrm>
              <a:off x="2219915" y="38641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87" name="Rectangle 2389"/>
            <p:cNvSpPr>
              <a:spLocks noChangeArrowheads="1"/>
            </p:cNvSpPr>
            <p:nvPr/>
          </p:nvSpPr>
          <p:spPr bwMode="auto">
            <a:xfrm>
              <a:off x="2248490" y="3864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88" name="Rectangle 2390"/>
            <p:cNvSpPr>
              <a:spLocks noChangeArrowheads="1"/>
            </p:cNvSpPr>
            <p:nvPr/>
          </p:nvSpPr>
          <p:spPr bwMode="auto">
            <a:xfrm>
              <a:off x="2277065" y="3864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89" name="Rectangle 2391"/>
            <p:cNvSpPr>
              <a:spLocks noChangeArrowheads="1"/>
            </p:cNvSpPr>
            <p:nvPr/>
          </p:nvSpPr>
          <p:spPr bwMode="auto">
            <a:xfrm>
              <a:off x="2305640" y="3864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0" name="Rectangle 2392"/>
            <p:cNvSpPr>
              <a:spLocks noChangeArrowheads="1"/>
            </p:cNvSpPr>
            <p:nvPr/>
          </p:nvSpPr>
          <p:spPr bwMode="auto">
            <a:xfrm>
              <a:off x="2334215" y="3864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1" name="Rectangle 2393"/>
            <p:cNvSpPr>
              <a:spLocks noChangeArrowheads="1"/>
            </p:cNvSpPr>
            <p:nvPr/>
          </p:nvSpPr>
          <p:spPr bwMode="auto">
            <a:xfrm>
              <a:off x="2362790" y="3864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2" name="Rectangle 2394"/>
            <p:cNvSpPr>
              <a:spLocks noChangeArrowheads="1"/>
            </p:cNvSpPr>
            <p:nvPr/>
          </p:nvSpPr>
          <p:spPr bwMode="auto">
            <a:xfrm>
              <a:off x="2391365" y="386414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3" name="Rectangle 2395"/>
            <p:cNvSpPr>
              <a:spLocks noChangeArrowheads="1"/>
            </p:cNvSpPr>
            <p:nvPr/>
          </p:nvSpPr>
          <p:spPr bwMode="auto">
            <a:xfrm>
              <a:off x="2421527" y="38641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4" name="Rectangle 2396"/>
            <p:cNvSpPr>
              <a:spLocks noChangeArrowheads="1"/>
            </p:cNvSpPr>
            <p:nvPr/>
          </p:nvSpPr>
          <p:spPr bwMode="auto">
            <a:xfrm>
              <a:off x="2448515" y="386414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5" name="Rectangle 2397"/>
            <p:cNvSpPr>
              <a:spLocks noChangeArrowheads="1"/>
            </p:cNvSpPr>
            <p:nvPr/>
          </p:nvSpPr>
          <p:spPr bwMode="auto">
            <a:xfrm>
              <a:off x="2478677" y="3864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6" name="Freeform 2398"/>
            <p:cNvSpPr>
              <a:spLocks/>
            </p:cNvSpPr>
            <p:nvPr/>
          </p:nvSpPr>
          <p:spPr bwMode="auto">
            <a:xfrm>
              <a:off x="2104027" y="3773658"/>
              <a:ext cx="42863" cy="49213"/>
            </a:xfrm>
            <a:custGeom>
              <a:avLst/>
              <a:gdLst>
                <a:gd name="T0" fmla="*/ 27 w 27"/>
                <a:gd name="T1" fmla="*/ 31 h 31"/>
                <a:gd name="T2" fmla="*/ 19 w 27"/>
                <a:gd name="T3" fmla="*/ 31 h 31"/>
                <a:gd name="T4" fmla="*/ 19 w 27"/>
                <a:gd name="T5" fmla="*/ 8 h 31"/>
                <a:gd name="T6" fmla="*/ 8 w 27"/>
                <a:gd name="T7" fmla="*/ 8 h 31"/>
                <a:gd name="T8" fmla="*/ 8 w 27"/>
                <a:gd name="T9" fmla="*/ 31 h 31"/>
                <a:gd name="T10" fmla="*/ 0 w 27"/>
                <a:gd name="T11" fmla="*/ 31 h 31"/>
                <a:gd name="T12" fmla="*/ 0 w 27"/>
                <a:gd name="T13" fmla="*/ 0 h 31"/>
                <a:gd name="T14" fmla="*/ 27 w 27"/>
                <a:gd name="T15" fmla="*/ 0 h 31"/>
                <a:gd name="T16" fmla="*/ 27 w 27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1">
                  <a:moveTo>
                    <a:pt x="27" y="31"/>
                  </a:moveTo>
                  <a:lnTo>
                    <a:pt x="19" y="31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31"/>
                  </a:lnTo>
                  <a:lnTo>
                    <a:pt x="0" y="31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7" name="Freeform 2399"/>
            <p:cNvSpPr>
              <a:spLocks/>
            </p:cNvSpPr>
            <p:nvPr/>
          </p:nvSpPr>
          <p:spPr bwMode="auto">
            <a:xfrm>
              <a:off x="2161177" y="3692695"/>
              <a:ext cx="44450" cy="130175"/>
            </a:xfrm>
            <a:custGeom>
              <a:avLst/>
              <a:gdLst>
                <a:gd name="T0" fmla="*/ 28 w 28"/>
                <a:gd name="T1" fmla="*/ 82 h 82"/>
                <a:gd name="T2" fmla="*/ 19 w 28"/>
                <a:gd name="T3" fmla="*/ 82 h 82"/>
                <a:gd name="T4" fmla="*/ 19 w 28"/>
                <a:gd name="T5" fmla="*/ 9 h 82"/>
                <a:gd name="T6" fmla="*/ 8 w 28"/>
                <a:gd name="T7" fmla="*/ 9 h 82"/>
                <a:gd name="T8" fmla="*/ 8 w 28"/>
                <a:gd name="T9" fmla="*/ 82 h 82"/>
                <a:gd name="T10" fmla="*/ 0 w 28"/>
                <a:gd name="T11" fmla="*/ 82 h 82"/>
                <a:gd name="T12" fmla="*/ 0 w 28"/>
                <a:gd name="T13" fmla="*/ 0 h 82"/>
                <a:gd name="T14" fmla="*/ 28 w 28"/>
                <a:gd name="T15" fmla="*/ 0 h 82"/>
                <a:gd name="T16" fmla="*/ 28 w 28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82">
                  <a:moveTo>
                    <a:pt x="28" y="82"/>
                  </a:moveTo>
                  <a:lnTo>
                    <a:pt x="19" y="82"/>
                  </a:lnTo>
                  <a:lnTo>
                    <a:pt x="19" y="9"/>
                  </a:lnTo>
                  <a:lnTo>
                    <a:pt x="8" y="9"/>
                  </a:lnTo>
                  <a:lnTo>
                    <a:pt x="8" y="82"/>
                  </a:lnTo>
                  <a:lnTo>
                    <a:pt x="0" y="8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8" name="Freeform 2400"/>
            <p:cNvSpPr>
              <a:spLocks/>
            </p:cNvSpPr>
            <p:nvPr/>
          </p:nvSpPr>
          <p:spPr bwMode="auto">
            <a:xfrm>
              <a:off x="2219915" y="3791120"/>
              <a:ext cx="42863" cy="31750"/>
            </a:xfrm>
            <a:custGeom>
              <a:avLst/>
              <a:gdLst>
                <a:gd name="T0" fmla="*/ 27 w 27"/>
                <a:gd name="T1" fmla="*/ 20 h 20"/>
                <a:gd name="T2" fmla="*/ 18 w 27"/>
                <a:gd name="T3" fmla="*/ 20 h 20"/>
                <a:gd name="T4" fmla="*/ 18 w 27"/>
                <a:gd name="T5" fmla="*/ 8 h 20"/>
                <a:gd name="T6" fmla="*/ 8 w 27"/>
                <a:gd name="T7" fmla="*/ 8 h 20"/>
                <a:gd name="T8" fmla="*/ 8 w 27"/>
                <a:gd name="T9" fmla="*/ 20 h 20"/>
                <a:gd name="T10" fmla="*/ 0 w 27"/>
                <a:gd name="T11" fmla="*/ 20 h 20"/>
                <a:gd name="T12" fmla="*/ 0 w 27"/>
                <a:gd name="T13" fmla="*/ 0 h 20"/>
                <a:gd name="T14" fmla="*/ 27 w 27"/>
                <a:gd name="T15" fmla="*/ 0 h 20"/>
                <a:gd name="T16" fmla="*/ 27 w 27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0">
                  <a:moveTo>
                    <a:pt x="27" y="20"/>
                  </a:moveTo>
                  <a:lnTo>
                    <a:pt x="18" y="20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99" name="Freeform 2401"/>
            <p:cNvSpPr>
              <a:spLocks/>
            </p:cNvSpPr>
            <p:nvPr/>
          </p:nvSpPr>
          <p:spPr bwMode="auto">
            <a:xfrm>
              <a:off x="2277065" y="3660945"/>
              <a:ext cx="42863" cy="161925"/>
            </a:xfrm>
            <a:custGeom>
              <a:avLst/>
              <a:gdLst>
                <a:gd name="T0" fmla="*/ 27 w 27"/>
                <a:gd name="T1" fmla="*/ 102 h 102"/>
                <a:gd name="T2" fmla="*/ 19 w 27"/>
                <a:gd name="T3" fmla="*/ 102 h 102"/>
                <a:gd name="T4" fmla="*/ 19 w 27"/>
                <a:gd name="T5" fmla="*/ 9 h 102"/>
                <a:gd name="T6" fmla="*/ 8 w 27"/>
                <a:gd name="T7" fmla="*/ 9 h 102"/>
                <a:gd name="T8" fmla="*/ 8 w 27"/>
                <a:gd name="T9" fmla="*/ 102 h 102"/>
                <a:gd name="T10" fmla="*/ 0 w 27"/>
                <a:gd name="T11" fmla="*/ 102 h 102"/>
                <a:gd name="T12" fmla="*/ 0 w 27"/>
                <a:gd name="T13" fmla="*/ 0 h 102"/>
                <a:gd name="T14" fmla="*/ 27 w 27"/>
                <a:gd name="T15" fmla="*/ 0 h 102"/>
                <a:gd name="T16" fmla="*/ 27 w 27"/>
                <a:gd name="T1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2">
                  <a:moveTo>
                    <a:pt x="27" y="102"/>
                  </a:moveTo>
                  <a:lnTo>
                    <a:pt x="19" y="102"/>
                  </a:lnTo>
                  <a:lnTo>
                    <a:pt x="19" y="9"/>
                  </a:lnTo>
                  <a:lnTo>
                    <a:pt x="8" y="9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0" name="Freeform 2402"/>
            <p:cNvSpPr>
              <a:spLocks/>
            </p:cNvSpPr>
            <p:nvPr/>
          </p:nvSpPr>
          <p:spPr bwMode="auto">
            <a:xfrm>
              <a:off x="2334215" y="3718095"/>
              <a:ext cx="42863" cy="104775"/>
            </a:xfrm>
            <a:custGeom>
              <a:avLst/>
              <a:gdLst>
                <a:gd name="T0" fmla="*/ 27 w 27"/>
                <a:gd name="T1" fmla="*/ 66 h 66"/>
                <a:gd name="T2" fmla="*/ 19 w 27"/>
                <a:gd name="T3" fmla="*/ 66 h 66"/>
                <a:gd name="T4" fmla="*/ 19 w 27"/>
                <a:gd name="T5" fmla="*/ 8 h 66"/>
                <a:gd name="T6" fmla="*/ 8 w 27"/>
                <a:gd name="T7" fmla="*/ 8 h 66"/>
                <a:gd name="T8" fmla="*/ 8 w 27"/>
                <a:gd name="T9" fmla="*/ 66 h 66"/>
                <a:gd name="T10" fmla="*/ 0 w 27"/>
                <a:gd name="T11" fmla="*/ 66 h 66"/>
                <a:gd name="T12" fmla="*/ 0 w 27"/>
                <a:gd name="T13" fmla="*/ 0 h 66"/>
                <a:gd name="T14" fmla="*/ 27 w 27"/>
                <a:gd name="T15" fmla="*/ 0 h 66"/>
                <a:gd name="T16" fmla="*/ 27 w 27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6">
                  <a:moveTo>
                    <a:pt x="27" y="66"/>
                  </a:moveTo>
                  <a:lnTo>
                    <a:pt x="19" y="66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1" name="Freeform 2403"/>
            <p:cNvSpPr>
              <a:spLocks/>
            </p:cNvSpPr>
            <p:nvPr/>
          </p:nvSpPr>
          <p:spPr bwMode="auto">
            <a:xfrm>
              <a:off x="2391365" y="3772070"/>
              <a:ext cx="42863" cy="50800"/>
            </a:xfrm>
            <a:custGeom>
              <a:avLst/>
              <a:gdLst>
                <a:gd name="T0" fmla="*/ 27 w 27"/>
                <a:gd name="T1" fmla="*/ 32 h 32"/>
                <a:gd name="T2" fmla="*/ 20 w 27"/>
                <a:gd name="T3" fmla="*/ 32 h 32"/>
                <a:gd name="T4" fmla="*/ 20 w 27"/>
                <a:gd name="T5" fmla="*/ 9 h 32"/>
                <a:gd name="T6" fmla="*/ 9 w 27"/>
                <a:gd name="T7" fmla="*/ 9 h 32"/>
                <a:gd name="T8" fmla="*/ 9 w 27"/>
                <a:gd name="T9" fmla="*/ 32 h 32"/>
                <a:gd name="T10" fmla="*/ 0 w 27"/>
                <a:gd name="T11" fmla="*/ 32 h 32"/>
                <a:gd name="T12" fmla="*/ 0 w 27"/>
                <a:gd name="T13" fmla="*/ 0 h 32"/>
                <a:gd name="T14" fmla="*/ 27 w 27"/>
                <a:gd name="T15" fmla="*/ 0 h 32"/>
                <a:gd name="T16" fmla="*/ 27 w 27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2">
                  <a:moveTo>
                    <a:pt x="27" y="32"/>
                  </a:moveTo>
                  <a:lnTo>
                    <a:pt x="20" y="32"/>
                  </a:lnTo>
                  <a:lnTo>
                    <a:pt x="20" y="9"/>
                  </a:lnTo>
                  <a:lnTo>
                    <a:pt x="9" y="9"/>
                  </a:lnTo>
                  <a:lnTo>
                    <a:pt x="9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2" name="Freeform 2404"/>
            <p:cNvSpPr>
              <a:spLocks/>
            </p:cNvSpPr>
            <p:nvPr/>
          </p:nvSpPr>
          <p:spPr bwMode="auto">
            <a:xfrm>
              <a:off x="2448515" y="3751433"/>
              <a:ext cx="44450" cy="71438"/>
            </a:xfrm>
            <a:custGeom>
              <a:avLst/>
              <a:gdLst>
                <a:gd name="T0" fmla="*/ 28 w 28"/>
                <a:gd name="T1" fmla="*/ 45 h 45"/>
                <a:gd name="T2" fmla="*/ 20 w 28"/>
                <a:gd name="T3" fmla="*/ 45 h 45"/>
                <a:gd name="T4" fmla="*/ 20 w 28"/>
                <a:gd name="T5" fmla="*/ 8 h 45"/>
                <a:gd name="T6" fmla="*/ 9 w 28"/>
                <a:gd name="T7" fmla="*/ 8 h 45"/>
                <a:gd name="T8" fmla="*/ 9 w 28"/>
                <a:gd name="T9" fmla="*/ 45 h 45"/>
                <a:gd name="T10" fmla="*/ 0 w 28"/>
                <a:gd name="T11" fmla="*/ 45 h 45"/>
                <a:gd name="T12" fmla="*/ 0 w 28"/>
                <a:gd name="T13" fmla="*/ 0 h 45"/>
                <a:gd name="T14" fmla="*/ 28 w 28"/>
                <a:gd name="T15" fmla="*/ 0 h 45"/>
                <a:gd name="T16" fmla="*/ 28 w 28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5">
                  <a:moveTo>
                    <a:pt x="28" y="45"/>
                  </a:moveTo>
                  <a:lnTo>
                    <a:pt x="20" y="45"/>
                  </a:lnTo>
                  <a:lnTo>
                    <a:pt x="20" y="8"/>
                  </a:lnTo>
                  <a:lnTo>
                    <a:pt x="9" y="8"/>
                  </a:lnTo>
                  <a:lnTo>
                    <a:pt x="9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3" name="Freeform 2405"/>
            <p:cNvSpPr>
              <a:spLocks noEditPoints="1"/>
            </p:cNvSpPr>
            <p:nvPr/>
          </p:nvSpPr>
          <p:spPr bwMode="auto">
            <a:xfrm>
              <a:off x="2104027" y="3654595"/>
              <a:ext cx="42863" cy="106363"/>
            </a:xfrm>
            <a:custGeom>
              <a:avLst/>
              <a:gdLst>
                <a:gd name="T0" fmla="*/ 27 w 27"/>
                <a:gd name="T1" fmla="*/ 67 h 67"/>
                <a:gd name="T2" fmla="*/ 0 w 27"/>
                <a:gd name="T3" fmla="*/ 67 h 67"/>
                <a:gd name="T4" fmla="*/ 0 w 27"/>
                <a:gd name="T5" fmla="*/ 0 h 67"/>
                <a:gd name="T6" fmla="*/ 27 w 27"/>
                <a:gd name="T7" fmla="*/ 0 h 67"/>
                <a:gd name="T8" fmla="*/ 27 w 27"/>
                <a:gd name="T9" fmla="*/ 67 h 67"/>
                <a:gd name="T10" fmla="*/ 8 w 27"/>
                <a:gd name="T11" fmla="*/ 59 h 67"/>
                <a:gd name="T12" fmla="*/ 19 w 27"/>
                <a:gd name="T13" fmla="*/ 59 h 67"/>
                <a:gd name="T14" fmla="*/ 19 w 27"/>
                <a:gd name="T15" fmla="*/ 8 h 67"/>
                <a:gd name="T16" fmla="*/ 8 w 27"/>
                <a:gd name="T17" fmla="*/ 8 h 67"/>
                <a:gd name="T18" fmla="*/ 8 w 27"/>
                <a:gd name="T19" fmla="*/ 5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67">
                  <a:moveTo>
                    <a:pt x="27" y="67"/>
                  </a:moveTo>
                  <a:lnTo>
                    <a:pt x="0" y="67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67"/>
                  </a:lnTo>
                  <a:close/>
                  <a:moveTo>
                    <a:pt x="8" y="59"/>
                  </a:moveTo>
                  <a:lnTo>
                    <a:pt x="19" y="59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4" name="Freeform 2406"/>
            <p:cNvSpPr>
              <a:spLocks noEditPoints="1"/>
            </p:cNvSpPr>
            <p:nvPr/>
          </p:nvSpPr>
          <p:spPr bwMode="auto">
            <a:xfrm>
              <a:off x="2161177" y="3548233"/>
              <a:ext cx="44450" cy="131763"/>
            </a:xfrm>
            <a:custGeom>
              <a:avLst/>
              <a:gdLst>
                <a:gd name="T0" fmla="*/ 28 w 28"/>
                <a:gd name="T1" fmla="*/ 83 h 83"/>
                <a:gd name="T2" fmla="*/ 0 w 28"/>
                <a:gd name="T3" fmla="*/ 83 h 83"/>
                <a:gd name="T4" fmla="*/ 0 w 28"/>
                <a:gd name="T5" fmla="*/ 0 h 83"/>
                <a:gd name="T6" fmla="*/ 28 w 28"/>
                <a:gd name="T7" fmla="*/ 0 h 83"/>
                <a:gd name="T8" fmla="*/ 28 w 28"/>
                <a:gd name="T9" fmla="*/ 83 h 83"/>
                <a:gd name="T10" fmla="*/ 8 w 28"/>
                <a:gd name="T11" fmla="*/ 75 h 83"/>
                <a:gd name="T12" fmla="*/ 19 w 28"/>
                <a:gd name="T13" fmla="*/ 75 h 83"/>
                <a:gd name="T14" fmla="*/ 19 w 28"/>
                <a:gd name="T15" fmla="*/ 8 h 83"/>
                <a:gd name="T16" fmla="*/ 8 w 28"/>
                <a:gd name="T17" fmla="*/ 8 h 83"/>
                <a:gd name="T18" fmla="*/ 8 w 28"/>
                <a:gd name="T19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83">
                  <a:moveTo>
                    <a:pt x="28" y="83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83"/>
                  </a:lnTo>
                  <a:close/>
                  <a:moveTo>
                    <a:pt x="8" y="75"/>
                  </a:moveTo>
                  <a:lnTo>
                    <a:pt x="19" y="75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5" name="Freeform 2407"/>
            <p:cNvSpPr>
              <a:spLocks noEditPoints="1"/>
            </p:cNvSpPr>
            <p:nvPr/>
          </p:nvSpPr>
          <p:spPr bwMode="auto">
            <a:xfrm>
              <a:off x="2219915" y="3713333"/>
              <a:ext cx="42863" cy="65088"/>
            </a:xfrm>
            <a:custGeom>
              <a:avLst/>
              <a:gdLst>
                <a:gd name="T0" fmla="*/ 27 w 27"/>
                <a:gd name="T1" fmla="*/ 41 h 41"/>
                <a:gd name="T2" fmla="*/ 0 w 27"/>
                <a:gd name="T3" fmla="*/ 41 h 41"/>
                <a:gd name="T4" fmla="*/ 0 w 27"/>
                <a:gd name="T5" fmla="*/ 0 h 41"/>
                <a:gd name="T6" fmla="*/ 27 w 27"/>
                <a:gd name="T7" fmla="*/ 0 h 41"/>
                <a:gd name="T8" fmla="*/ 27 w 27"/>
                <a:gd name="T9" fmla="*/ 41 h 41"/>
                <a:gd name="T10" fmla="*/ 8 w 27"/>
                <a:gd name="T11" fmla="*/ 33 h 41"/>
                <a:gd name="T12" fmla="*/ 18 w 27"/>
                <a:gd name="T13" fmla="*/ 33 h 41"/>
                <a:gd name="T14" fmla="*/ 18 w 27"/>
                <a:gd name="T15" fmla="*/ 8 h 41"/>
                <a:gd name="T16" fmla="*/ 8 w 27"/>
                <a:gd name="T17" fmla="*/ 8 h 41"/>
                <a:gd name="T18" fmla="*/ 8 w 27"/>
                <a:gd name="T19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27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41"/>
                  </a:lnTo>
                  <a:close/>
                  <a:moveTo>
                    <a:pt x="8" y="33"/>
                  </a:moveTo>
                  <a:lnTo>
                    <a:pt x="18" y="33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6" name="Freeform 2408"/>
            <p:cNvSpPr>
              <a:spLocks noEditPoints="1"/>
            </p:cNvSpPr>
            <p:nvPr/>
          </p:nvSpPr>
          <p:spPr bwMode="auto">
            <a:xfrm>
              <a:off x="2277065" y="3581570"/>
              <a:ext cx="42863" cy="66675"/>
            </a:xfrm>
            <a:custGeom>
              <a:avLst/>
              <a:gdLst>
                <a:gd name="T0" fmla="*/ 27 w 27"/>
                <a:gd name="T1" fmla="*/ 42 h 42"/>
                <a:gd name="T2" fmla="*/ 0 w 27"/>
                <a:gd name="T3" fmla="*/ 42 h 42"/>
                <a:gd name="T4" fmla="*/ 0 w 27"/>
                <a:gd name="T5" fmla="*/ 0 h 42"/>
                <a:gd name="T6" fmla="*/ 27 w 27"/>
                <a:gd name="T7" fmla="*/ 0 h 42"/>
                <a:gd name="T8" fmla="*/ 27 w 27"/>
                <a:gd name="T9" fmla="*/ 42 h 42"/>
                <a:gd name="T10" fmla="*/ 8 w 27"/>
                <a:gd name="T11" fmla="*/ 34 h 42"/>
                <a:gd name="T12" fmla="*/ 19 w 27"/>
                <a:gd name="T13" fmla="*/ 34 h 42"/>
                <a:gd name="T14" fmla="*/ 19 w 27"/>
                <a:gd name="T15" fmla="*/ 8 h 42"/>
                <a:gd name="T16" fmla="*/ 8 w 27"/>
                <a:gd name="T17" fmla="*/ 8 h 42"/>
                <a:gd name="T18" fmla="*/ 8 w 27"/>
                <a:gd name="T19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2">
                  <a:moveTo>
                    <a:pt x="2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42"/>
                  </a:lnTo>
                  <a:close/>
                  <a:moveTo>
                    <a:pt x="8" y="34"/>
                  </a:moveTo>
                  <a:lnTo>
                    <a:pt x="19" y="34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7" name="Freeform 2409"/>
            <p:cNvSpPr>
              <a:spLocks noEditPoints="1"/>
            </p:cNvSpPr>
            <p:nvPr/>
          </p:nvSpPr>
          <p:spPr bwMode="auto">
            <a:xfrm>
              <a:off x="2334215" y="3516483"/>
              <a:ext cx="42863" cy="188913"/>
            </a:xfrm>
            <a:custGeom>
              <a:avLst/>
              <a:gdLst>
                <a:gd name="T0" fmla="*/ 27 w 27"/>
                <a:gd name="T1" fmla="*/ 119 h 119"/>
                <a:gd name="T2" fmla="*/ 0 w 27"/>
                <a:gd name="T3" fmla="*/ 119 h 119"/>
                <a:gd name="T4" fmla="*/ 0 w 27"/>
                <a:gd name="T5" fmla="*/ 0 h 119"/>
                <a:gd name="T6" fmla="*/ 27 w 27"/>
                <a:gd name="T7" fmla="*/ 0 h 119"/>
                <a:gd name="T8" fmla="*/ 27 w 27"/>
                <a:gd name="T9" fmla="*/ 119 h 119"/>
                <a:gd name="T10" fmla="*/ 8 w 27"/>
                <a:gd name="T11" fmla="*/ 111 h 119"/>
                <a:gd name="T12" fmla="*/ 19 w 27"/>
                <a:gd name="T13" fmla="*/ 111 h 119"/>
                <a:gd name="T14" fmla="*/ 19 w 27"/>
                <a:gd name="T15" fmla="*/ 9 h 119"/>
                <a:gd name="T16" fmla="*/ 8 w 27"/>
                <a:gd name="T17" fmla="*/ 9 h 119"/>
                <a:gd name="T18" fmla="*/ 8 w 27"/>
                <a:gd name="T19" fmla="*/ 11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19">
                  <a:moveTo>
                    <a:pt x="27" y="119"/>
                  </a:moveTo>
                  <a:lnTo>
                    <a:pt x="0" y="119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19"/>
                  </a:lnTo>
                  <a:close/>
                  <a:moveTo>
                    <a:pt x="8" y="111"/>
                  </a:moveTo>
                  <a:lnTo>
                    <a:pt x="19" y="111"/>
                  </a:lnTo>
                  <a:lnTo>
                    <a:pt x="19" y="9"/>
                  </a:lnTo>
                  <a:lnTo>
                    <a:pt x="8" y="9"/>
                  </a:lnTo>
                  <a:lnTo>
                    <a:pt x="8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8" name="Freeform 2410"/>
            <p:cNvSpPr>
              <a:spLocks noEditPoints="1"/>
            </p:cNvSpPr>
            <p:nvPr/>
          </p:nvSpPr>
          <p:spPr bwMode="auto">
            <a:xfrm>
              <a:off x="2391365" y="3679995"/>
              <a:ext cx="42863" cy="77788"/>
            </a:xfrm>
            <a:custGeom>
              <a:avLst/>
              <a:gdLst>
                <a:gd name="T0" fmla="*/ 27 w 27"/>
                <a:gd name="T1" fmla="*/ 49 h 49"/>
                <a:gd name="T2" fmla="*/ 0 w 27"/>
                <a:gd name="T3" fmla="*/ 49 h 49"/>
                <a:gd name="T4" fmla="*/ 0 w 27"/>
                <a:gd name="T5" fmla="*/ 0 h 49"/>
                <a:gd name="T6" fmla="*/ 27 w 27"/>
                <a:gd name="T7" fmla="*/ 0 h 49"/>
                <a:gd name="T8" fmla="*/ 27 w 27"/>
                <a:gd name="T9" fmla="*/ 49 h 49"/>
                <a:gd name="T10" fmla="*/ 9 w 27"/>
                <a:gd name="T11" fmla="*/ 41 h 49"/>
                <a:gd name="T12" fmla="*/ 20 w 27"/>
                <a:gd name="T13" fmla="*/ 41 h 49"/>
                <a:gd name="T14" fmla="*/ 20 w 27"/>
                <a:gd name="T15" fmla="*/ 9 h 49"/>
                <a:gd name="T16" fmla="*/ 9 w 27"/>
                <a:gd name="T17" fmla="*/ 9 h 49"/>
                <a:gd name="T18" fmla="*/ 9 w 27"/>
                <a:gd name="T19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9">
                  <a:moveTo>
                    <a:pt x="27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49"/>
                  </a:lnTo>
                  <a:close/>
                  <a:moveTo>
                    <a:pt x="9" y="41"/>
                  </a:moveTo>
                  <a:lnTo>
                    <a:pt x="20" y="41"/>
                  </a:lnTo>
                  <a:lnTo>
                    <a:pt x="20" y="9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209" name="Freeform 2411"/>
            <p:cNvSpPr>
              <a:spLocks noEditPoints="1"/>
            </p:cNvSpPr>
            <p:nvPr/>
          </p:nvSpPr>
          <p:spPr bwMode="auto">
            <a:xfrm>
              <a:off x="2448515" y="3613320"/>
              <a:ext cx="44450" cy="125413"/>
            </a:xfrm>
            <a:custGeom>
              <a:avLst/>
              <a:gdLst>
                <a:gd name="T0" fmla="*/ 28 w 28"/>
                <a:gd name="T1" fmla="*/ 79 h 79"/>
                <a:gd name="T2" fmla="*/ 0 w 28"/>
                <a:gd name="T3" fmla="*/ 79 h 79"/>
                <a:gd name="T4" fmla="*/ 0 w 28"/>
                <a:gd name="T5" fmla="*/ 0 h 79"/>
                <a:gd name="T6" fmla="*/ 28 w 28"/>
                <a:gd name="T7" fmla="*/ 0 h 79"/>
                <a:gd name="T8" fmla="*/ 28 w 28"/>
                <a:gd name="T9" fmla="*/ 79 h 79"/>
                <a:gd name="T10" fmla="*/ 9 w 28"/>
                <a:gd name="T11" fmla="*/ 70 h 79"/>
                <a:gd name="T12" fmla="*/ 20 w 28"/>
                <a:gd name="T13" fmla="*/ 70 h 79"/>
                <a:gd name="T14" fmla="*/ 20 w 28"/>
                <a:gd name="T15" fmla="*/ 9 h 79"/>
                <a:gd name="T16" fmla="*/ 9 w 28"/>
                <a:gd name="T17" fmla="*/ 9 h 79"/>
                <a:gd name="T18" fmla="*/ 9 w 28"/>
                <a:gd name="T19" fmla="*/ 7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79">
                  <a:moveTo>
                    <a:pt x="28" y="79"/>
                  </a:moveTo>
                  <a:lnTo>
                    <a:pt x="0" y="79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79"/>
                  </a:lnTo>
                  <a:close/>
                  <a:moveTo>
                    <a:pt x="9" y="70"/>
                  </a:moveTo>
                  <a:lnTo>
                    <a:pt x="20" y="70"/>
                  </a:lnTo>
                  <a:lnTo>
                    <a:pt x="20" y="9"/>
                  </a:lnTo>
                  <a:lnTo>
                    <a:pt x="9" y="9"/>
                  </a:lnTo>
                  <a:lnTo>
                    <a:pt x="9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4" name="Группа 2873"/>
          <p:cNvGrpSpPr/>
          <p:nvPr/>
        </p:nvGrpSpPr>
        <p:grpSpPr>
          <a:xfrm>
            <a:off x="2441277" y="2032816"/>
            <a:ext cx="303485" cy="281279"/>
            <a:chOff x="3340690" y="2900533"/>
            <a:chExt cx="390525" cy="361950"/>
          </a:xfrm>
          <a:solidFill>
            <a:schemeClr val="accent1"/>
          </a:solidFill>
        </p:grpSpPr>
        <p:sp>
          <p:nvSpPr>
            <p:cNvPr id="3160" name="Rectangle 2412"/>
            <p:cNvSpPr>
              <a:spLocks noChangeArrowheads="1"/>
            </p:cNvSpPr>
            <p:nvPr/>
          </p:nvSpPr>
          <p:spPr bwMode="auto">
            <a:xfrm>
              <a:off x="3340690" y="3249783"/>
              <a:ext cx="3905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61" name="Rectangle 2413"/>
            <p:cNvSpPr>
              <a:spLocks noChangeArrowheads="1"/>
            </p:cNvSpPr>
            <p:nvPr/>
          </p:nvSpPr>
          <p:spPr bwMode="auto">
            <a:xfrm>
              <a:off x="3356565" y="29005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62" name="Rectangle 2414"/>
            <p:cNvSpPr>
              <a:spLocks noChangeArrowheads="1"/>
            </p:cNvSpPr>
            <p:nvPr/>
          </p:nvSpPr>
          <p:spPr bwMode="auto">
            <a:xfrm>
              <a:off x="3415302" y="29005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63" name="Rectangle 2415"/>
            <p:cNvSpPr>
              <a:spLocks noChangeArrowheads="1"/>
            </p:cNvSpPr>
            <p:nvPr/>
          </p:nvSpPr>
          <p:spPr bwMode="auto">
            <a:xfrm>
              <a:off x="3472452" y="29005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64" name="Rectangle 2417"/>
            <p:cNvSpPr>
              <a:spLocks noChangeArrowheads="1"/>
            </p:cNvSpPr>
            <p:nvPr/>
          </p:nvSpPr>
          <p:spPr bwMode="auto">
            <a:xfrm>
              <a:off x="3529602" y="29005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65" name="Rectangle 2418"/>
            <p:cNvSpPr>
              <a:spLocks noChangeArrowheads="1"/>
            </p:cNvSpPr>
            <p:nvPr/>
          </p:nvSpPr>
          <p:spPr bwMode="auto">
            <a:xfrm>
              <a:off x="3586752" y="29005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66" name="Rectangle 2419"/>
            <p:cNvSpPr>
              <a:spLocks noChangeArrowheads="1"/>
            </p:cNvSpPr>
            <p:nvPr/>
          </p:nvSpPr>
          <p:spPr bwMode="auto">
            <a:xfrm>
              <a:off x="3643902" y="29005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67" name="Rectangle 2420"/>
            <p:cNvSpPr>
              <a:spLocks noChangeArrowheads="1"/>
            </p:cNvSpPr>
            <p:nvPr/>
          </p:nvSpPr>
          <p:spPr bwMode="auto">
            <a:xfrm>
              <a:off x="3702640" y="29005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68" name="Freeform 2421"/>
            <p:cNvSpPr>
              <a:spLocks/>
            </p:cNvSpPr>
            <p:nvPr/>
          </p:nvSpPr>
          <p:spPr bwMode="auto">
            <a:xfrm>
              <a:off x="3399427" y="2927520"/>
              <a:ext cx="42863" cy="100013"/>
            </a:xfrm>
            <a:custGeom>
              <a:avLst/>
              <a:gdLst>
                <a:gd name="T0" fmla="*/ 27 w 27"/>
                <a:gd name="T1" fmla="*/ 63 h 63"/>
                <a:gd name="T2" fmla="*/ 19 w 27"/>
                <a:gd name="T3" fmla="*/ 63 h 63"/>
                <a:gd name="T4" fmla="*/ 19 w 27"/>
                <a:gd name="T5" fmla="*/ 8 h 63"/>
                <a:gd name="T6" fmla="*/ 8 w 27"/>
                <a:gd name="T7" fmla="*/ 8 h 63"/>
                <a:gd name="T8" fmla="*/ 8 w 27"/>
                <a:gd name="T9" fmla="*/ 63 h 63"/>
                <a:gd name="T10" fmla="*/ 0 w 27"/>
                <a:gd name="T11" fmla="*/ 63 h 63"/>
                <a:gd name="T12" fmla="*/ 0 w 27"/>
                <a:gd name="T13" fmla="*/ 0 h 63"/>
                <a:gd name="T14" fmla="*/ 27 w 27"/>
                <a:gd name="T15" fmla="*/ 0 h 63"/>
                <a:gd name="T16" fmla="*/ 27 w 27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3">
                  <a:moveTo>
                    <a:pt x="27" y="63"/>
                  </a:moveTo>
                  <a:lnTo>
                    <a:pt x="19" y="63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63"/>
                  </a:lnTo>
                  <a:lnTo>
                    <a:pt x="0" y="63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69" name="Freeform 2422"/>
            <p:cNvSpPr>
              <a:spLocks/>
            </p:cNvSpPr>
            <p:nvPr/>
          </p:nvSpPr>
          <p:spPr bwMode="auto">
            <a:xfrm>
              <a:off x="3456577" y="2927520"/>
              <a:ext cx="42863" cy="169863"/>
            </a:xfrm>
            <a:custGeom>
              <a:avLst/>
              <a:gdLst>
                <a:gd name="T0" fmla="*/ 27 w 27"/>
                <a:gd name="T1" fmla="*/ 107 h 107"/>
                <a:gd name="T2" fmla="*/ 19 w 27"/>
                <a:gd name="T3" fmla="*/ 107 h 107"/>
                <a:gd name="T4" fmla="*/ 19 w 27"/>
                <a:gd name="T5" fmla="*/ 8 h 107"/>
                <a:gd name="T6" fmla="*/ 8 w 27"/>
                <a:gd name="T7" fmla="*/ 8 h 107"/>
                <a:gd name="T8" fmla="*/ 8 w 27"/>
                <a:gd name="T9" fmla="*/ 107 h 107"/>
                <a:gd name="T10" fmla="*/ 0 w 27"/>
                <a:gd name="T11" fmla="*/ 107 h 107"/>
                <a:gd name="T12" fmla="*/ 0 w 27"/>
                <a:gd name="T13" fmla="*/ 0 h 107"/>
                <a:gd name="T14" fmla="*/ 27 w 27"/>
                <a:gd name="T15" fmla="*/ 0 h 107"/>
                <a:gd name="T16" fmla="*/ 27 w 27"/>
                <a:gd name="T1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7">
                  <a:moveTo>
                    <a:pt x="27" y="107"/>
                  </a:moveTo>
                  <a:lnTo>
                    <a:pt x="19" y="107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10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0" name="Freeform 2423"/>
            <p:cNvSpPr>
              <a:spLocks/>
            </p:cNvSpPr>
            <p:nvPr/>
          </p:nvSpPr>
          <p:spPr bwMode="auto">
            <a:xfrm>
              <a:off x="3515315" y="2927520"/>
              <a:ext cx="41275" cy="211138"/>
            </a:xfrm>
            <a:custGeom>
              <a:avLst/>
              <a:gdLst>
                <a:gd name="T0" fmla="*/ 26 w 26"/>
                <a:gd name="T1" fmla="*/ 133 h 133"/>
                <a:gd name="T2" fmla="*/ 19 w 26"/>
                <a:gd name="T3" fmla="*/ 133 h 133"/>
                <a:gd name="T4" fmla="*/ 19 w 26"/>
                <a:gd name="T5" fmla="*/ 8 h 133"/>
                <a:gd name="T6" fmla="*/ 7 w 26"/>
                <a:gd name="T7" fmla="*/ 8 h 133"/>
                <a:gd name="T8" fmla="*/ 7 w 26"/>
                <a:gd name="T9" fmla="*/ 133 h 133"/>
                <a:gd name="T10" fmla="*/ 0 w 26"/>
                <a:gd name="T11" fmla="*/ 133 h 133"/>
                <a:gd name="T12" fmla="*/ 0 w 26"/>
                <a:gd name="T13" fmla="*/ 0 h 133"/>
                <a:gd name="T14" fmla="*/ 26 w 26"/>
                <a:gd name="T15" fmla="*/ 0 h 133"/>
                <a:gd name="T16" fmla="*/ 26 w 26"/>
                <a:gd name="T1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33">
                  <a:moveTo>
                    <a:pt x="26" y="133"/>
                  </a:moveTo>
                  <a:lnTo>
                    <a:pt x="19" y="133"/>
                  </a:lnTo>
                  <a:lnTo>
                    <a:pt x="19" y="8"/>
                  </a:lnTo>
                  <a:lnTo>
                    <a:pt x="7" y="8"/>
                  </a:lnTo>
                  <a:lnTo>
                    <a:pt x="7" y="133"/>
                  </a:lnTo>
                  <a:lnTo>
                    <a:pt x="0" y="133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1" name="Freeform 2424"/>
            <p:cNvSpPr>
              <a:spLocks/>
            </p:cNvSpPr>
            <p:nvPr/>
          </p:nvSpPr>
          <p:spPr bwMode="auto">
            <a:xfrm>
              <a:off x="3572465" y="2927520"/>
              <a:ext cx="42863" cy="236538"/>
            </a:xfrm>
            <a:custGeom>
              <a:avLst/>
              <a:gdLst>
                <a:gd name="T0" fmla="*/ 27 w 27"/>
                <a:gd name="T1" fmla="*/ 149 h 149"/>
                <a:gd name="T2" fmla="*/ 19 w 27"/>
                <a:gd name="T3" fmla="*/ 149 h 149"/>
                <a:gd name="T4" fmla="*/ 19 w 27"/>
                <a:gd name="T5" fmla="*/ 8 h 149"/>
                <a:gd name="T6" fmla="*/ 8 w 27"/>
                <a:gd name="T7" fmla="*/ 8 h 149"/>
                <a:gd name="T8" fmla="*/ 8 w 27"/>
                <a:gd name="T9" fmla="*/ 149 h 149"/>
                <a:gd name="T10" fmla="*/ 0 w 27"/>
                <a:gd name="T11" fmla="*/ 149 h 149"/>
                <a:gd name="T12" fmla="*/ 0 w 27"/>
                <a:gd name="T13" fmla="*/ 0 h 149"/>
                <a:gd name="T14" fmla="*/ 27 w 27"/>
                <a:gd name="T15" fmla="*/ 0 h 149"/>
                <a:gd name="T16" fmla="*/ 27 w 27"/>
                <a:gd name="T17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9">
                  <a:moveTo>
                    <a:pt x="27" y="149"/>
                  </a:moveTo>
                  <a:lnTo>
                    <a:pt x="19" y="149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2" name="Freeform 2425"/>
            <p:cNvSpPr>
              <a:spLocks/>
            </p:cNvSpPr>
            <p:nvPr/>
          </p:nvSpPr>
          <p:spPr bwMode="auto">
            <a:xfrm>
              <a:off x="3629615" y="2927520"/>
              <a:ext cx="42863" cy="252413"/>
            </a:xfrm>
            <a:custGeom>
              <a:avLst/>
              <a:gdLst>
                <a:gd name="T0" fmla="*/ 27 w 27"/>
                <a:gd name="T1" fmla="*/ 159 h 159"/>
                <a:gd name="T2" fmla="*/ 19 w 27"/>
                <a:gd name="T3" fmla="*/ 159 h 159"/>
                <a:gd name="T4" fmla="*/ 19 w 27"/>
                <a:gd name="T5" fmla="*/ 8 h 159"/>
                <a:gd name="T6" fmla="*/ 8 w 27"/>
                <a:gd name="T7" fmla="*/ 8 h 159"/>
                <a:gd name="T8" fmla="*/ 8 w 27"/>
                <a:gd name="T9" fmla="*/ 159 h 159"/>
                <a:gd name="T10" fmla="*/ 0 w 27"/>
                <a:gd name="T11" fmla="*/ 159 h 159"/>
                <a:gd name="T12" fmla="*/ 0 w 27"/>
                <a:gd name="T13" fmla="*/ 0 h 159"/>
                <a:gd name="T14" fmla="*/ 27 w 27"/>
                <a:gd name="T15" fmla="*/ 0 h 159"/>
                <a:gd name="T16" fmla="*/ 27 w 27"/>
                <a:gd name="T17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9">
                  <a:moveTo>
                    <a:pt x="27" y="159"/>
                  </a:moveTo>
                  <a:lnTo>
                    <a:pt x="19" y="159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159"/>
                  </a:lnTo>
                  <a:lnTo>
                    <a:pt x="0" y="159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3" name="Freeform 2426"/>
            <p:cNvSpPr>
              <a:spLocks/>
            </p:cNvSpPr>
            <p:nvPr/>
          </p:nvSpPr>
          <p:spPr bwMode="auto">
            <a:xfrm>
              <a:off x="3686765" y="2927520"/>
              <a:ext cx="44450" cy="260350"/>
            </a:xfrm>
            <a:custGeom>
              <a:avLst/>
              <a:gdLst>
                <a:gd name="T0" fmla="*/ 28 w 28"/>
                <a:gd name="T1" fmla="*/ 164 h 164"/>
                <a:gd name="T2" fmla="*/ 19 w 28"/>
                <a:gd name="T3" fmla="*/ 164 h 164"/>
                <a:gd name="T4" fmla="*/ 19 w 28"/>
                <a:gd name="T5" fmla="*/ 8 h 164"/>
                <a:gd name="T6" fmla="*/ 8 w 28"/>
                <a:gd name="T7" fmla="*/ 8 h 164"/>
                <a:gd name="T8" fmla="*/ 8 w 28"/>
                <a:gd name="T9" fmla="*/ 164 h 164"/>
                <a:gd name="T10" fmla="*/ 0 w 28"/>
                <a:gd name="T11" fmla="*/ 164 h 164"/>
                <a:gd name="T12" fmla="*/ 0 w 28"/>
                <a:gd name="T13" fmla="*/ 0 h 164"/>
                <a:gd name="T14" fmla="*/ 28 w 28"/>
                <a:gd name="T15" fmla="*/ 0 h 164"/>
                <a:gd name="T16" fmla="*/ 28 w 28"/>
                <a:gd name="T17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4">
                  <a:moveTo>
                    <a:pt x="28" y="164"/>
                  </a:moveTo>
                  <a:lnTo>
                    <a:pt x="19" y="164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164"/>
                  </a:lnTo>
                  <a:lnTo>
                    <a:pt x="0" y="16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4" name="Freeform 2427"/>
            <p:cNvSpPr>
              <a:spLocks/>
            </p:cNvSpPr>
            <p:nvPr/>
          </p:nvSpPr>
          <p:spPr bwMode="auto">
            <a:xfrm>
              <a:off x="3340690" y="2927520"/>
              <a:ext cx="44450" cy="307975"/>
            </a:xfrm>
            <a:custGeom>
              <a:avLst/>
              <a:gdLst>
                <a:gd name="T0" fmla="*/ 28 w 28"/>
                <a:gd name="T1" fmla="*/ 194 h 194"/>
                <a:gd name="T2" fmla="*/ 20 w 28"/>
                <a:gd name="T3" fmla="*/ 194 h 194"/>
                <a:gd name="T4" fmla="*/ 20 w 28"/>
                <a:gd name="T5" fmla="*/ 8 h 194"/>
                <a:gd name="T6" fmla="*/ 9 w 28"/>
                <a:gd name="T7" fmla="*/ 8 h 194"/>
                <a:gd name="T8" fmla="*/ 9 w 28"/>
                <a:gd name="T9" fmla="*/ 194 h 194"/>
                <a:gd name="T10" fmla="*/ 0 w 28"/>
                <a:gd name="T11" fmla="*/ 194 h 194"/>
                <a:gd name="T12" fmla="*/ 0 w 28"/>
                <a:gd name="T13" fmla="*/ 0 h 194"/>
                <a:gd name="T14" fmla="*/ 28 w 28"/>
                <a:gd name="T15" fmla="*/ 0 h 194"/>
                <a:gd name="T16" fmla="*/ 28 w 28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94">
                  <a:moveTo>
                    <a:pt x="28" y="194"/>
                  </a:moveTo>
                  <a:lnTo>
                    <a:pt x="20" y="194"/>
                  </a:lnTo>
                  <a:lnTo>
                    <a:pt x="20" y="8"/>
                  </a:lnTo>
                  <a:lnTo>
                    <a:pt x="9" y="8"/>
                  </a:lnTo>
                  <a:lnTo>
                    <a:pt x="9" y="194"/>
                  </a:lnTo>
                  <a:lnTo>
                    <a:pt x="0" y="19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5" name="Freeform 2428"/>
            <p:cNvSpPr>
              <a:spLocks/>
            </p:cNvSpPr>
            <p:nvPr/>
          </p:nvSpPr>
          <p:spPr bwMode="auto">
            <a:xfrm>
              <a:off x="3399427" y="3041820"/>
              <a:ext cx="42863" cy="193675"/>
            </a:xfrm>
            <a:custGeom>
              <a:avLst/>
              <a:gdLst>
                <a:gd name="T0" fmla="*/ 27 w 27"/>
                <a:gd name="T1" fmla="*/ 122 h 122"/>
                <a:gd name="T2" fmla="*/ 19 w 27"/>
                <a:gd name="T3" fmla="*/ 122 h 122"/>
                <a:gd name="T4" fmla="*/ 19 w 27"/>
                <a:gd name="T5" fmla="*/ 8 h 122"/>
                <a:gd name="T6" fmla="*/ 8 w 27"/>
                <a:gd name="T7" fmla="*/ 8 h 122"/>
                <a:gd name="T8" fmla="*/ 8 w 27"/>
                <a:gd name="T9" fmla="*/ 122 h 122"/>
                <a:gd name="T10" fmla="*/ 0 w 27"/>
                <a:gd name="T11" fmla="*/ 122 h 122"/>
                <a:gd name="T12" fmla="*/ 0 w 27"/>
                <a:gd name="T13" fmla="*/ 0 h 122"/>
                <a:gd name="T14" fmla="*/ 27 w 27"/>
                <a:gd name="T15" fmla="*/ 0 h 122"/>
                <a:gd name="T16" fmla="*/ 27 w 27"/>
                <a:gd name="T1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22">
                  <a:moveTo>
                    <a:pt x="27" y="122"/>
                  </a:moveTo>
                  <a:lnTo>
                    <a:pt x="19" y="122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122"/>
                  </a:lnTo>
                  <a:lnTo>
                    <a:pt x="0" y="122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6" name="Freeform 2429"/>
            <p:cNvSpPr>
              <a:spLocks/>
            </p:cNvSpPr>
            <p:nvPr/>
          </p:nvSpPr>
          <p:spPr bwMode="auto">
            <a:xfrm>
              <a:off x="3456577" y="3110083"/>
              <a:ext cx="42863" cy="125413"/>
            </a:xfrm>
            <a:custGeom>
              <a:avLst/>
              <a:gdLst>
                <a:gd name="T0" fmla="*/ 27 w 27"/>
                <a:gd name="T1" fmla="*/ 79 h 79"/>
                <a:gd name="T2" fmla="*/ 19 w 27"/>
                <a:gd name="T3" fmla="*/ 79 h 79"/>
                <a:gd name="T4" fmla="*/ 19 w 27"/>
                <a:gd name="T5" fmla="*/ 9 h 79"/>
                <a:gd name="T6" fmla="*/ 8 w 27"/>
                <a:gd name="T7" fmla="*/ 9 h 79"/>
                <a:gd name="T8" fmla="*/ 8 w 27"/>
                <a:gd name="T9" fmla="*/ 79 h 79"/>
                <a:gd name="T10" fmla="*/ 0 w 27"/>
                <a:gd name="T11" fmla="*/ 79 h 79"/>
                <a:gd name="T12" fmla="*/ 0 w 27"/>
                <a:gd name="T13" fmla="*/ 0 h 79"/>
                <a:gd name="T14" fmla="*/ 27 w 27"/>
                <a:gd name="T15" fmla="*/ 0 h 79"/>
                <a:gd name="T16" fmla="*/ 27 w 27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79">
                  <a:moveTo>
                    <a:pt x="27" y="79"/>
                  </a:moveTo>
                  <a:lnTo>
                    <a:pt x="19" y="79"/>
                  </a:lnTo>
                  <a:lnTo>
                    <a:pt x="19" y="9"/>
                  </a:lnTo>
                  <a:lnTo>
                    <a:pt x="8" y="9"/>
                  </a:lnTo>
                  <a:lnTo>
                    <a:pt x="8" y="79"/>
                  </a:lnTo>
                  <a:lnTo>
                    <a:pt x="0" y="79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7" name="Freeform 2430"/>
            <p:cNvSpPr>
              <a:spLocks/>
            </p:cNvSpPr>
            <p:nvPr/>
          </p:nvSpPr>
          <p:spPr bwMode="auto">
            <a:xfrm>
              <a:off x="3515315" y="3151358"/>
              <a:ext cx="41275" cy="84138"/>
            </a:xfrm>
            <a:custGeom>
              <a:avLst/>
              <a:gdLst>
                <a:gd name="T0" fmla="*/ 26 w 26"/>
                <a:gd name="T1" fmla="*/ 53 h 53"/>
                <a:gd name="T2" fmla="*/ 19 w 26"/>
                <a:gd name="T3" fmla="*/ 53 h 53"/>
                <a:gd name="T4" fmla="*/ 19 w 26"/>
                <a:gd name="T5" fmla="*/ 8 h 53"/>
                <a:gd name="T6" fmla="*/ 7 w 26"/>
                <a:gd name="T7" fmla="*/ 8 h 53"/>
                <a:gd name="T8" fmla="*/ 7 w 26"/>
                <a:gd name="T9" fmla="*/ 53 h 53"/>
                <a:gd name="T10" fmla="*/ 0 w 26"/>
                <a:gd name="T11" fmla="*/ 53 h 53"/>
                <a:gd name="T12" fmla="*/ 0 w 26"/>
                <a:gd name="T13" fmla="*/ 0 h 53"/>
                <a:gd name="T14" fmla="*/ 26 w 26"/>
                <a:gd name="T15" fmla="*/ 0 h 53"/>
                <a:gd name="T16" fmla="*/ 26 w 26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3">
                  <a:moveTo>
                    <a:pt x="26" y="53"/>
                  </a:moveTo>
                  <a:lnTo>
                    <a:pt x="19" y="53"/>
                  </a:lnTo>
                  <a:lnTo>
                    <a:pt x="19" y="8"/>
                  </a:lnTo>
                  <a:lnTo>
                    <a:pt x="7" y="8"/>
                  </a:lnTo>
                  <a:lnTo>
                    <a:pt x="7" y="53"/>
                  </a:lnTo>
                  <a:lnTo>
                    <a:pt x="0" y="53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8" name="Freeform 2431"/>
            <p:cNvSpPr>
              <a:spLocks/>
            </p:cNvSpPr>
            <p:nvPr/>
          </p:nvSpPr>
          <p:spPr bwMode="auto">
            <a:xfrm>
              <a:off x="3572465" y="3178345"/>
              <a:ext cx="42863" cy="57150"/>
            </a:xfrm>
            <a:custGeom>
              <a:avLst/>
              <a:gdLst>
                <a:gd name="T0" fmla="*/ 27 w 27"/>
                <a:gd name="T1" fmla="*/ 36 h 36"/>
                <a:gd name="T2" fmla="*/ 19 w 27"/>
                <a:gd name="T3" fmla="*/ 36 h 36"/>
                <a:gd name="T4" fmla="*/ 19 w 27"/>
                <a:gd name="T5" fmla="*/ 8 h 36"/>
                <a:gd name="T6" fmla="*/ 8 w 27"/>
                <a:gd name="T7" fmla="*/ 8 h 36"/>
                <a:gd name="T8" fmla="*/ 8 w 27"/>
                <a:gd name="T9" fmla="*/ 36 h 36"/>
                <a:gd name="T10" fmla="*/ 0 w 27"/>
                <a:gd name="T11" fmla="*/ 36 h 36"/>
                <a:gd name="T12" fmla="*/ 0 w 27"/>
                <a:gd name="T13" fmla="*/ 0 h 36"/>
                <a:gd name="T14" fmla="*/ 27 w 27"/>
                <a:gd name="T15" fmla="*/ 0 h 36"/>
                <a:gd name="T16" fmla="*/ 27 w 27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27" y="36"/>
                  </a:moveTo>
                  <a:lnTo>
                    <a:pt x="19" y="36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79" name="Freeform 2432"/>
            <p:cNvSpPr>
              <a:spLocks/>
            </p:cNvSpPr>
            <p:nvPr/>
          </p:nvSpPr>
          <p:spPr bwMode="auto">
            <a:xfrm>
              <a:off x="3629615" y="3194220"/>
              <a:ext cx="42863" cy="41275"/>
            </a:xfrm>
            <a:custGeom>
              <a:avLst/>
              <a:gdLst>
                <a:gd name="T0" fmla="*/ 27 w 27"/>
                <a:gd name="T1" fmla="*/ 26 h 26"/>
                <a:gd name="T2" fmla="*/ 19 w 27"/>
                <a:gd name="T3" fmla="*/ 26 h 26"/>
                <a:gd name="T4" fmla="*/ 19 w 27"/>
                <a:gd name="T5" fmla="*/ 8 h 26"/>
                <a:gd name="T6" fmla="*/ 8 w 27"/>
                <a:gd name="T7" fmla="*/ 8 h 26"/>
                <a:gd name="T8" fmla="*/ 8 w 27"/>
                <a:gd name="T9" fmla="*/ 26 h 26"/>
                <a:gd name="T10" fmla="*/ 0 w 27"/>
                <a:gd name="T11" fmla="*/ 26 h 26"/>
                <a:gd name="T12" fmla="*/ 0 w 27"/>
                <a:gd name="T13" fmla="*/ 0 h 26"/>
                <a:gd name="T14" fmla="*/ 27 w 27"/>
                <a:gd name="T15" fmla="*/ 0 h 26"/>
                <a:gd name="T16" fmla="*/ 27 w 27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6">
                  <a:moveTo>
                    <a:pt x="27" y="26"/>
                  </a:moveTo>
                  <a:lnTo>
                    <a:pt x="19" y="26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80" name="Freeform 2433"/>
            <p:cNvSpPr>
              <a:spLocks/>
            </p:cNvSpPr>
            <p:nvPr/>
          </p:nvSpPr>
          <p:spPr bwMode="auto">
            <a:xfrm>
              <a:off x="3686765" y="3200570"/>
              <a:ext cx="44450" cy="34925"/>
            </a:xfrm>
            <a:custGeom>
              <a:avLst/>
              <a:gdLst>
                <a:gd name="T0" fmla="*/ 28 w 28"/>
                <a:gd name="T1" fmla="*/ 22 h 22"/>
                <a:gd name="T2" fmla="*/ 19 w 28"/>
                <a:gd name="T3" fmla="*/ 22 h 22"/>
                <a:gd name="T4" fmla="*/ 19 w 28"/>
                <a:gd name="T5" fmla="*/ 9 h 22"/>
                <a:gd name="T6" fmla="*/ 8 w 28"/>
                <a:gd name="T7" fmla="*/ 9 h 22"/>
                <a:gd name="T8" fmla="*/ 8 w 28"/>
                <a:gd name="T9" fmla="*/ 22 h 22"/>
                <a:gd name="T10" fmla="*/ 0 w 28"/>
                <a:gd name="T11" fmla="*/ 22 h 22"/>
                <a:gd name="T12" fmla="*/ 0 w 28"/>
                <a:gd name="T13" fmla="*/ 0 h 22"/>
                <a:gd name="T14" fmla="*/ 28 w 28"/>
                <a:gd name="T15" fmla="*/ 0 h 22"/>
                <a:gd name="T16" fmla="*/ 28 w 28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2">
                  <a:moveTo>
                    <a:pt x="28" y="22"/>
                  </a:moveTo>
                  <a:lnTo>
                    <a:pt x="19" y="22"/>
                  </a:lnTo>
                  <a:lnTo>
                    <a:pt x="19" y="9"/>
                  </a:lnTo>
                  <a:lnTo>
                    <a:pt x="8" y="9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5" name="Группа 2874"/>
          <p:cNvGrpSpPr/>
          <p:nvPr/>
        </p:nvGrpSpPr>
        <p:grpSpPr>
          <a:xfrm>
            <a:off x="2442510" y="2534922"/>
            <a:ext cx="301017" cy="230698"/>
            <a:chOff x="3342277" y="3546645"/>
            <a:chExt cx="387350" cy="296863"/>
          </a:xfrm>
          <a:solidFill>
            <a:schemeClr val="accent1"/>
          </a:solidFill>
        </p:grpSpPr>
        <p:sp>
          <p:nvSpPr>
            <p:cNvPr id="3148" name="Freeform 2434"/>
            <p:cNvSpPr>
              <a:spLocks/>
            </p:cNvSpPr>
            <p:nvPr/>
          </p:nvSpPr>
          <p:spPr bwMode="auto">
            <a:xfrm>
              <a:off x="3342277" y="3608558"/>
              <a:ext cx="387350" cy="168275"/>
            </a:xfrm>
            <a:custGeom>
              <a:avLst/>
              <a:gdLst>
                <a:gd name="T0" fmla="*/ 8 w 244"/>
                <a:gd name="T1" fmla="*/ 106 h 106"/>
                <a:gd name="T2" fmla="*/ 0 w 244"/>
                <a:gd name="T3" fmla="*/ 106 h 106"/>
                <a:gd name="T4" fmla="*/ 0 w 244"/>
                <a:gd name="T5" fmla="*/ 63 h 106"/>
                <a:gd name="T6" fmla="*/ 28 w 244"/>
                <a:gd name="T7" fmla="*/ 63 h 106"/>
                <a:gd name="T8" fmla="*/ 36 w 244"/>
                <a:gd name="T9" fmla="*/ 41 h 106"/>
                <a:gd name="T10" fmla="*/ 62 w 244"/>
                <a:gd name="T11" fmla="*/ 41 h 106"/>
                <a:gd name="T12" fmla="*/ 71 w 244"/>
                <a:gd name="T13" fmla="*/ 17 h 106"/>
                <a:gd name="T14" fmla="*/ 103 w 244"/>
                <a:gd name="T15" fmla="*/ 17 h 106"/>
                <a:gd name="T16" fmla="*/ 111 w 244"/>
                <a:gd name="T17" fmla="*/ 35 h 106"/>
                <a:gd name="T18" fmla="*/ 133 w 244"/>
                <a:gd name="T19" fmla="*/ 35 h 106"/>
                <a:gd name="T20" fmla="*/ 142 w 244"/>
                <a:gd name="T21" fmla="*/ 24 h 106"/>
                <a:gd name="T22" fmla="*/ 167 w 244"/>
                <a:gd name="T23" fmla="*/ 24 h 106"/>
                <a:gd name="T24" fmla="*/ 176 w 244"/>
                <a:gd name="T25" fmla="*/ 0 h 106"/>
                <a:gd name="T26" fmla="*/ 207 w 244"/>
                <a:gd name="T27" fmla="*/ 0 h 106"/>
                <a:gd name="T28" fmla="*/ 216 w 244"/>
                <a:gd name="T29" fmla="*/ 19 h 106"/>
                <a:gd name="T30" fmla="*/ 244 w 244"/>
                <a:gd name="T31" fmla="*/ 19 h 106"/>
                <a:gd name="T32" fmla="*/ 244 w 244"/>
                <a:gd name="T33" fmla="*/ 78 h 106"/>
                <a:gd name="T34" fmla="*/ 236 w 244"/>
                <a:gd name="T35" fmla="*/ 78 h 106"/>
                <a:gd name="T36" fmla="*/ 236 w 244"/>
                <a:gd name="T37" fmla="*/ 27 h 106"/>
                <a:gd name="T38" fmla="*/ 211 w 244"/>
                <a:gd name="T39" fmla="*/ 27 h 106"/>
                <a:gd name="T40" fmla="*/ 203 w 244"/>
                <a:gd name="T41" fmla="*/ 9 h 106"/>
                <a:gd name="T42" fmla="*/ 182 w 244"/>
                <a:gd name="T43" fmla="*/ 9 h 106"/>
                <a:gd name="T44" fmla="*/ 173 w 244"/>
                <a:gd name="T45" fmla="*/ 32 h 106"/>
                <a:gd name="T46" fmla="*/ 146 w 244"/>
                <a:gd name="T47" fmla="*/ 32 h 106"/>
                <a:gd name="T48" fmla="*/ 137 w 244"/>
                <a:gd name="T49" fmla="*/ 43 h 106"/>
                <a:gd name="T50" fmla="*/ 107 w 244"/>
                <a:gd name="T51" fmla="*/ 43 h 106"/>
                <a:gd name="T52" fmla="*/ 98 w 244"/>
                <a:gd name="T53" fmla="*/ 25 h 106"/>
                <a:gd name="T54" fmla="*/ 77 w 244"/>
                <a:gd name="T55" fmla="*/ 25 h 106"/>
                <a:gd name="T56" fmla="*/ 68 w 244"/>
                <a:gd name="T57" fmla="*/ 49 h 106"/>
                <a:gd name="T58" fmla="*/ 42 w 244"/>
                <a:gd name="T59" fmla="*/ 49 h 106"/>
                <a:gd name="T60" fmla="*/ 33 w 244"/>
                <a:gd name="T61" fmla="*/ 71 h 106"/>
                <a:gd name="T62" fmla="*/ 8 w 244"/>
                <a:gd name="T63" fmla="*/ 71 h 106"/>
                <a:gd name="T64" fmla="*/ 8 w 244"/>
                <a:gd name="T6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4" h="106">
                  <a:moveTo>
                    <a:pt x="8" y="106"/>
                  </a:moveTo>
                  <a:lnTo>
                    <a:pt x="0" y="106"/>
                  </a:lnTo>
                  <a:lnTo>
                    <a:pt x="0" y="63"/>
                  </a:lnTo>
                  <a:lnTo>
                    <a:pt x="28" y="63"/>
                  </a:lnTo>
                  <a:lnTo>
                    <a:pt x="36" y="41"/>
                  </a:lnTo>
                  <a:lnTo>
                    <a:pt x="62" y="41"/>
                  </a:lnTo>
                  <a:lnTo>
                    <a:pt x="71" y="17"/>
                  </a:lnTo>
                  <a:lnTo>
                    <a:pt x="103" y="17"/>
                  </a:lnTo>
                  <a:lnTo>
                    <a:pt x="111" y="35"/>
                  </a:lnTo>
                  <a:lnTo>
                    <a:pt x="133" y="35"/>
                  </a:lnTo>
                  <a:lnTo>
                    <a:pt x="142" y="24"/>
                  </a:lnTo>
                  <a:lnTo>
                    <a:pt x="167" y="24"/>
                  </a:lnTo>
                  <a:lnTo>
                    <a:pt x="176" y="0"/>
                  </a:lnTo>
                  <a:lnTo>
                    <a:pt x="207" y="0"/>
                  </a:lnTo>
                  <a:lnTo>
                    <a:pt x="216" y="19"/>
                  </a:lnTo>
                  <a:lnTo>
                    <a:pt x="244" y="19"/>
                  </a:lnTo>
                  <a:lnTo>
                    <a:pt x="244" y="78"/>
                  </a:lnTo>
                  <a:lnTo>
                    <a:pt x="236" y="78"/>
                  </a:lnTo>
                  <a:lnTo>
                    <a:pt x="236" y="27"/>
                  </a:lnTo>
                  <a:lnTo>
                    <a:pt x="211" y="27"/>
                  </a:lnTo>
                  <a:lnTo>
                    <a:pt x="203" y="9"/>
                  </a:lnTo>
                  <a:lnTo>
                    <a:pt x="182" y="9"/>
                  </a:lnTo>
                  <a:lnTo>
                    <a:pt x="173" y="32"/>
                  </a:lnTo>
                  <a:lnTo>
                    <a:pt x="146" y="32"/>
                  </a:lnTo>
                  <a:lnTo>
                    <a:pt x="137" y="43"/>
                  </a:lnTo>
                  <a:lnTo>
                    <a:pt x="107" y="43"/>
                  </a:lnTo>
                  <a:lnTo>
                    <a:pt x="98" y="25"/>
                  </a:lnTo>
                  <a:lnTo>
                    <a:pt x="77" y="25"/>
                  </a:lnTo>
                  <a:lnTo>
                    <a:pt x="68" y="49"/>
                  </a:lnTo>
                  <a:lnTo>
                    <a:pt x="42" y="49"/>
                  </a:lnTo>
                  <a:lnTo>
                    <a:pt x="33" y="71"/>
                  </a:lnTo>
                  <a:lnTo>
                    <a:pt x="8" y="71"/>
                  </a:lnTo>
                  <a:lnTo>
                    <a:pt x="8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49" name="Rectangle 2435"/>
            <p:cNvSpPr>
              <a:spLocks noChangeArrowheads="1"/>
            </p:cNvSpPr>
            <p:nvPr/>
          </p:nvSpPr>
          <p:spPr bwMode="auto">
            <a:xfrm>
              <a:off x="3367677" y="3830808"/>
              <a:ext cx="3365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0" name="Freeform 2436"/>
            <p:cNvSpPr>
              <a:spLocks/>
            </p:cNvSpPr>
            <p:nvPr/>
          </p:nvSpPr>
          <p:spPr bwMode="auto">
            <a:xfrm>
              <a:off x="3342277" y="3737145"/>
              <a:ext cx="387350" cy="106363"/>
            </a:xfrm>
            <a:custGeom>
              <a:avLst/>
              <a:gdLst>
                <a:gd name="T0" fmla="*/ 244 w 244"/>
                <a:gd name="T1" fmla="*/ 67 h 67"/>
                <a:gd name="T2" fmla="*/ 236 w 244"/>
                <a:gd name="T3" fmla="*/ 67 h 67"/>
                <a:gd name="T4" fmla="*/ 236 w 244"/>
                <a:gd name="T5" fmla="*/ 20 h 67"/>
                <a:gd name="T6" fmla="*/ 211 w 244"/>
                <a:gd name="T7" fmla="*/ 20 h 67"/>
                <a:gd name="T8" fmla="*/ 203 w 244"/>
                <a:gd name="T9" fmla="*/ 9 h 67"/>
                <a:gd name="T10" fmla="*/ 181 w 244"/>
                <a:gd name="T11" fmla="*/ 9 h 67"/>
                <a:gd name="T12" fmla="*/ 173 w 244"/>
                <a:gd name="T13" fmla="*/ 25 h 67"/>
                <a:gd name="T14" fmla="*/ 145 w 244"/>
                <a:gd name="T15" fmla="*/ 25 h 67"/>
                <a:gd name="T16" fmla="*/ 136 w 244"/>
                <a:gd name="T17" fmla="*/ 31 h 67"/>
                <a:gd name="T18" fmla="*/ 107 w 244"/>
                <a:gd name="T19" fmla="*/ 31 h 67"/>
                <a:gd name="T20" fmla="*/ 98 w 244"/>
                <a:gd name="T21" fmla="*/ 20 h 67"/>
                <a:gd name="T22" fmla="*/ 77 w 244"/>
                <a:gd name="T23" fmla="*/ 20 h 67"/>
                <a:gd name="T24" fmla="*/ 68 w 244"/>
                <a:gd name="T25" fmla="*/ 36 h 67"/>
                <a:gd name="T26" fmla="*/ 41 w 244"/>
                <a:gd name="T27" fmla="*/ 36 h 67"/>
                <a:gd name="T28" fmla="*/ 33 w 244"/>
                <a:gd name="T29" fmla="*/ 47 h 67"/>
                <a:gd name="T30" fmla="*/ 8 w 244"/>
                <a:gd name="T31" fmla="*/ 47 h 67"/>
                <a:gd name="T32" fmla="*/ 8 w 244"/>
                <a:gd name="T33" fmla="*/ 67 h 67"/>
                <a:gd name="T34" fmla="*/ 0 w 244"/>
                <a:gd name="T35" fmla="*/ 67 h 67"/>
                <a:gd name="T36" fmla="*/ 0 w 244"/>
                <a:gd name="T37" fmla="*/ 39 h 67"/>
                <a:gd name="T38" fmla="*/ 28 w 244"/>
                <a:gd name="T39" fmla="*/ 39 h 67"/>
                <a:gd name="T40" fmla="*/ 37 w 244"/>
                <a:gd name="T41" fmla="*/ 28 h 67"/>
                <a:gd name="T42" fmla="*/ 63 w 244"/>
                <a:gd name="T43" fmla="*/ 28 h 67"/>
                <a:gd name="T44" fmla="*/ 71 w 244"/>
                <a:gd name="T45" fmla="*/ 11 h 67"/>
                <a:gd name="T46" fmla="*/ 102 w 244"/>
                <a:gd name="T47" fmla="*/ 11 h 67"/>
                <a:gd name="T48" fmla="*/ 111 w 244"/>
                <a:gd name="T49" fmla="*/ 22 h 67"/>
                <a:gd name="T50" fmla="*/ 134 w 244"/>
                <a:gd name="T51" fmla="*/ 22 h 67"/>
                <a:gd name="T52" fmla="*/ 143 w 244"/>
                <a:gd name="T53" fmla="*/ 17 h 67"/>
                <a:gd name="T54" fmla="*/ 167 w 244"/>
                <a:gd name="T55" fmla="*/ 17 h 67"/>
                <a:gd name="T56" fmla="*/ 176 w 244"/>
                <a:gd name="T57" fmla="*/ 0 h 67"/>
                <a:gd name="T58" fmla="*/ 207 w 244"/>
                <a:gd name="T59" fmla="*/ 0 h 67"/>
                <a:gd name="T60" fmla="*/ 216 w 244"/>
                <a:gd name="T61" fmla="*/ 11 h 67"/>
                <a:gd name="T62" fmla="*/ 244 w 244"/>
                <a:gd name="T63" fmla="*/ 11 h 67"/>
                <a:gd name="T64" fmla="*/ 244 w 244"/>
                <a:gd name="T6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4" h="67">
                  <a:moveTo>
                    <a:pt x="244" y="67"/>
                  </a:moveTo>
                  <a:lnTo>
                    <a:pt x="236" y="67"/>
                  </a:lnTo>
                  <a:lnTo>
                    <a:pt x="236" y="20"/>
                  </a:lnTo>
                  <a:lnTo>
                    <a:pt x="211" y="20"/>
                  </a:lnTo>
                  <a:lnTo>
                    <a:pt x="203" y="9"/>
                  </a:lnTo>
                  <a:lnTo>
                    <a:pt x="181" y="9"/>
                  </a:lnTo>
                  <a:lnTo>
                    <a:pt x="173" y="25"/>
                  </a:lnTo>
                  <a:lnTo>
                    <a:pt x="145" y="25"/>
                  </a:lnTo>
                  <a:lnTo>
                    <a:pt x="136" y="31"/>
                  </a:lnTo>
                  <a:lnTo>
                    <a:pt x="107" y="31"/>
                  </a:lnTo>
                  <a:lnTo>
                    <a:pt x="98" y="20"/>
                  </a:lnTo>
                  <a:lnTo>
                    <a:pt x="77" y="20"/>
                  </a:lnTo>
                  <a:lnTo>
                    <a:pt x="68" y="36"/>
                  </a:lnTo>
                  <a:lnTo>
                    <a:pt x="41" y="36"/>
                  </a:lnTo>
                  <a:lnTo>
                    <a:pt x="33" y="47"/>
                  </a:lnTo>
                  <a:lnTo>
                    <a:pt x="8" y="47"/>
                  </a:lnTo>
                  <a:lnTo>
                    <a:pt x="8" y="67"/>
                  </a:lnTo>
                  <a:lnTo>
                    <a:pt x="0" y="67"/>
                  </a:lnTo>
                  <a:lnTo>
                    <a:pt x="0" y="39"/>
                  </a:lnTo>
                  <a:lnTo>
                    <a:pt x="28" y="39"/>
                  </a:lnTo>
                  <a:lnTo>
                    <a:pt x="37" y="28"/>
                  </a:lnTo>
                  <a:lnTo>
                    <a:pt x="63" y="28"/>
                  </a:lnTo>
                  <a:lnTo>
                    <a:pt x="71" y="11"/>
                  </a:lnTo>
                  <a:lnTo>
                    <a:pt x="102" y="11"/>
                  </a:lnTo>
                  <a:lnTo>
                    <a:pt x="111" y="22"/>
                  </a:lnTo>
                  <a:lnTo>
                    <a:pt x="134" y="22"/>
                  </a:lnTo>
                  <a:lnTo>
                    <a:pt x="143" y="17"/>
                  </a:lnTo>
                  <a:lnTo>
                    <a:pt x="167" y="17"/>
                  </a:lnTo>
                  <a:lnTo>
                    <a:pt x="176" y="0"/>
                  </a:lnTo>
                  <a:lnTo>
                    <a:pt x="207" y="0"/>
                  </a:lnTo>
                  <a:lnTo>
                    <a:pt x="216" y="11"/>
                  </a:lnTo>
                  <a:lnTo>
                    <a:pt x="244" y="11"/>
                  </a:lnTo>
                  <a:lnTo>
                    <a:pt x="244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1" name="Rectangle 2437"/>
            <p:cNvSpPr>
              <a:spLocks noChangeArrowheads="1"/>
            </p:cNvSpPr>
            <p:nvPr/>
          </p:nvSpPr>
          <p:spPr bwMode="auto">
            <a:xfrm>
              <a:off x="3716927" y="3546645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2" name="Rectangle 2438"/>
            <p:cNvSpPr>
              <a:spLocks noChangeArrowheads="1"/>
            </p:cNvSpPr>
            <p:nvPr/>
          </p:nvSpPr>
          <p:spPr bwMode="auto">
            <a:xfrm>
              <a:off x="3689940" y="35466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3" name="Rectangle 2439"/>
            <p:cNvSpPr>
              <a:spLocks noChangeArrowheads="1"/>
            </p:cNvSpPr>
            <p:nvPr/>
          </p:nvSpPr>
          <p:spPr bwMode="auto">
            <a:xfrm>
              <a:off x="3664540" y="3546645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4" name="Rectangle 2440"/>
            <p:cNvSpPr>
              <a:spLocks noChangeArrowheads="1"/>
            </p:cNvSpPr>
            <p:nvPr/>
          </p:nvSpPr>
          <p:spPr bwMode="auto">
            <a:xfrm>
              <a:off x="3342277" y="3603795"/>
              <a:ext cx="968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5" name="Rectangle 2441"/>
            <p:cNvSpPr>
              <a:spLocks noChangeArrowheads="1"/>
            </p:cNvSpPr>
            <p:nvPr/>
          </p:nvSpPr>
          <p:spPr bwMode="auto">
            <a:xfrm>
              <a:off x="3342277" y="3632370"/>
              <a:ext cx="476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6" name="Rectangle 2442"/>
            <p:cNvSpPr>
              <a:spLocks noChangeArrowheads="1"/>
            </p:cNvSpPr>
            <p:nvPr/>
          </p:nvSpPr>
          <p:spPr bwMode="auto">
            <a:xfrm>
              <a:off x="3508965" y="3546645"/>
              <a:ext cx="825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7" name="Rectangle 2443"/>
            <p:cNvSpPr>
              <a:spLocks noChangeArrowheads="1"/>
            </p:cNvSpPr>
            <p:nvPr/>
          </p:nvSpPr>
          <p:spPr bwMode="auto">
            <a:xfrm>
              <a:off x="3467690" y="3575220"/>
              <a:ext cx="825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8" name="Rectangle 2444"/>
            <p:cNvSpPr>
              <a:spLocks noChangeArrowheads="1"/>
            </p:cNvSpPr>
            <p:nvPr/>
          </p:nvSpPr>
          <p:spPr bwMode="auto">
            <a:xfrm>
              <a:off x="3467690" y="3546645"/>
              <a:ext cx="269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59" name="Freeform 2445"/>
            <p:cNvSpPr>
              <a:spLocks noEditPoints="1"/>
            </p:cNvSpPr>
            <p:nvPr/>
          </p:nvSpPr>
          <p:spPr bwMode="auto">
            <a:xfrm>
              <a:off x="3342277" y="3546645"/>
              <a:ext cx="96838" cy="41275"/>
            </a:xfrm>
            <a:custGeom>
              <a:avLst/>
              <a:gdLst>
                <a:gd name="T0" fmla="*/ 61 w 61"/>
                <a:gd name="T1" fmla="*/ 26 h 26"/>
                <a:gd name="T2" fmla="*/ 0 w 61"/>
                <a:gd name="T3" fmla="*/ 26 h 26"/>
                <a:gd name="T4" fmla="*/ 0 w 61"/>
                <a:gd name="T5" fmla="*/ 0 h 26"/>
                <a:gd name="T6" fmla="*/ 61 w 61"/>
                <a:gd name="T7" fmla="*/ 0 h 26"/>
                <a:gd name="T8" fmla="*/ 61 w 61"/>
                <a:gd name="T9" fmla="*/ 26 h 26"/>
                <a:gd name="T10" fmla="*/ 8 w 61"/>
                <a:gd name="T11" fmla="*/ 18 h 26"/>
                <a:gd name="T12" fmla="*/ 53 w 61"/>
                <a:gd name="T13" fmla="*/ 18 h 26"/>
                <a:gd name="T14" fmla="*/ 53 w 61"/>
                <a:gd name="T15" fmla="*/ 8 h 26"/>
                <a:gd name="T16" fmla="*/ 8 w 61"/>
                <a:gd name="T17" fmla="*/ 8 h 26"/>
                <a:gd name="T18" fmla="*/ 8 w 61"/>
                <a:gd name="T1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6">
                  <a:moveTo>
                    <a:pt x="61" y="26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61" y="0"/>
                  </a:lnTo>
                  <a:lnTo>
                    <a:pt x="61" y="26"/>
                  </a:lnTo>
                  <a:close/>
                  <a:moveTo>
                    <a:pt x="8" y="18"/>
                  </a:moveTo>
                  <a:lnTo>
                    <a:pt x="53" y="18"/>
                  </a:lnTo>
                  <a:lnTo>
                    <a:pt x="53" y="8"/>
                  </a:lnTo>
                  <a:lnTo>
                    <a:pt x="8" y="8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6" name="Группа 2875"/>
          <p:cNvGrpSpPr/>
          <p:nvPr/>
        </p:nvGrpSpPr>
        <p:grpSpPr>
          <a:xfrm>
            <a:off x="1961376" y="2497912"/>
            <a:ext cx="301017" cy="313354"/>
            <a:chOff x="2723152" y="3499020"/>
            <a:chExt cx="387350" cy="403225"/>
          </a:xfrm>
          <a:solidFill>
            <a:schemeClr val="accent1"/>
          </a:solidFill>
        </p:grpSpPr>
        <p:sp>
          <p:nvSpPr>
            <p:cNvPr id="3145" name="Freeform 2446"/>
            <p:cNvSpPr>
              <a:spLocks noEditPoints="1"/>
            </p:cNvSpPr>
            <p:nvPr/>
          </p:nvSpPr>
          <p:spPr bwMode="auto">
            <a:xfrm>
              <a:off x="2723152" y="3768895"/>
              <a:ext cx="387350" cy="133350"/>
            </a:xfrm>
            <a:custGeom>
              <a:avLst/>
              <a:gdLst>
                <a:gd name="T0" fmla="*/ 244 w 244"/>
                <a:gd name="T1" fmla="*/ 84 h 84"/>
                <a:gd name="T2" fmla="*/ 206 w 244"/>
                <a:gd name="T3" fmla="*/ 84 h 84"/>
                <a:gd name="T4" fmla="*/ 206 w 244"/>
                <a:gd name="T5" fmla="*/ 54 h 84"/>
                <a:gd name="T6" fmla="*/ 177 w 244"/>
                <a:gd name="T7" fmla="*/ 54 h 84"/>
                <a:gd name="T8" fmla="*/ 177 w 244"/>
                <a:gd name="T9" fmla="*/ 35 h 84"/>
                <a:gd name="T10" fmla="*/ 156 w 244"/>
                <a:gd name="T11" fmla="*/ 35 h 84"/>
                <a:gd name="T12" fmla="*/ 156 w 244"/>
                <a:gd name="T13" fmla="*/ 59 h 84"/>
                <a:gd name="T14" fmla="*/ 127 w 244"/>
                <a:gd name="T15" fmla="*/ 59 h 84"/>
                <a:gd name="T16" fmla="*/ 127 w 244"/>
                <a:gd name="T17" fmla="*/ 71 h 84"/>
                <a:gd name="T18" fmla="*/ 89 w 244"/>
                <a:gd name="T19" fmla="*/ 71 h 84"/>
                <a:gd name="T20" fmla="*/ 89 w 244"/>
                <a:gd name="T21" fmla="*/ 24 h 84"/>
                <a:gd name="T22" fmla="*/ 67 w 244"/>
                <a:gd name="T23" fmla="*/ 24 h 84"/>
                <a:gd name="T24" fmla="*/ 67 w 244"/>
                <a:gd name="T25" fmla="*/ 56 h 84"/>
                <a:gd name="T26" fmla="*/ 30 w 244"/>
                <a:gd name="T27" fmla="*/ 56 h 84"/>
                <a:gd name="T28" fmla="*/ 30 w 244"/>
                <a:gd name="T29" fmla="*/ 43 h 84"/>
                <a:gd name="T30" fmla="*/ 0 w 244"/>
                <a:gd name="T31" fmla="*/ 43 h 84"/>
                <a:gd name="T32" fmla="*/ 0 w 244"/>
                <a:gd name="T33" fmla="*/ 0 h 84"/>
                <a:gd name="T34" fmla="*/ 244 w 244"/>
                <a:gd name="T35" fmla="*/ 0 h 84"/>
                <a:gd name="T36" fmla="*/ 244 w 244"/>
                <a:gd name="T37" fmla="*/ 84 h 84"/>
                <a:gd name="T38" fmla="*/ 215 w 244"/>
                <a:gd name="T39" fmla="*/ 76 h 84"/>
                <a:gd name="T40" fmla="*/ 236 w 244"/>
                <a:gd name="T41" fmla="*/ 76 h 84"/>
                <a:gd name="T42" fmla="*/ 236 w 244"/>
                <a:gd name="T43" fmla="*/ 8 h 84"/>
                <a:gd name="T44" fmla="*/ 8 w 244"/>
                <a:gd name="T45" fmla="*/ 8 h 84"/>
                <a:gd name="T46" fmla="*/ 8 w 244"/>
                <a:gd name="T47" fmla="*/ 34 h 84"/>
                <a:gd name="T48" fmla="*/ 38 w 244"/>
                <a:gd name="T49" fmla="*/ 34 h 84"/>
                <a:gd name="T50" fmla="*/ 38 w 244"/>
                <a:gd name="T51" fmla="*/ 47 h 84"/>
                <a:gd name="T52" fmla="*/ 59 w 244"/>
                <a:gd name="T53" fmla="*/ 47 h 84"/>
                <a:gd name="T54" fmla="*/ 59 w 244"/>
                <a:gd name="T55" fmla="*/ 15 h 84"/>
                <a:gd name="T56" fmla="*/ 97 w 244"/>
                <a:gd name="T57" fmla="*/ 15 h 84"/>
                <a:gd name="T58" fmla="*/ 97 w 244"/>
                <a:gd name="T59" fmla="*/ 63 h 84"/>
                <a:gd name="T60" fmla="*/ 118 w 244"/>
                <a:gd name="T61" fmla="*/ 63 h 84"/>
                <a:gd name="T62" fmla="*/ 118 w 244"/>
                <a:gd name="T63" fmla="*/ 52 h 84"/>
                <a:gd name="T64" fmla="*/ 148 w 244"/>
                <a:gd name="T65" fmla="*/ 52 h 84"/>
                <a:gd name="T66" fmla="*/ 148 w 244"/>
                <a:gd name="T67" fmla="*/ 27 h 84"/>
                <a:gd name="T68" fmla="*/ 185 w 244"/>
                <a:gd name="T69" fmla="*/ 27 h 84"/>
                <a:gd name="T70" fmla="*/ 185 w 244"/>
                <a:gd name="T71" fmla="*/ 46 h 84"/>
                <a:gd name="T72" fmla="*/ 215 w 244"/>
                <a:gd name="T73" fmla="*/ 46 h 84"/>
                <a:gd name="T74" fmla="*/ 215 w 244"/>
                <a:gd name="T75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4" h="84">
                  <a:moveTo>
                    <a:pt x="244" y="84"/>
                  </a:moveTo>
                  <a:lnTo>
                    <a:pt x="206" y="84"/>
                  </a:lnTo>
                  <a:lnTo>
                    <a:pt x="206" y="54"/>
                  </a:lnTo>
                  <a:lnTo>
                    <a:pt x="177" y="54"/>
                  </a:lnTo>
                  <a:lnTo>
                    <a:pt x="177" y="35"/>
                  </a:lnTo>
                  <a:lnTo>
                    <a:pt x="156" y="35"/>
                  </a:lnTo>
                  <a:lnTo>
                    <a:pt x="156" y="59"/>
                  </a:lnTo>
                  <a:lnTo>
                    <a:pt x="127" y="59"/>
                  </a:lnTo>
                  <a:lnTo>
                    <a:pt x="127" y="71"/>
                  </a:lnTo>
                  <a:lnTo>
                    <a:pt x="89" y="71"/>
                  </a:lnTo>
                  <a:lnTo>
                    <a:pt x="89" y="24"/>
                  </a:lnTo>
                  <a:lnTo>
                    <a:pt x="67" y="24"/>
                  </a:lnTo>
                  <a:lnTo>
                    <a:pt x="67" y="56"/>
                  </a:lnTo>
                  <a:lnTo>
                    <a:pt x="30" y="56"/>
                  </a:lnTo>
                  <a:lnTo>
                    <a:pt x="30" y="43"/>
                  </a:lnTo>
                  <a:lnTo>
                    <a:pt x="0" y="43"/>
                  </a:lnTo>
                  <a:lnTo>
                    <a:pt x="0" y="0"/>
                  </a:lnTo>
                  <a:lnTo>
                    <a:pt x="244" y="0"/>
                  </a:lnTo>
                  <a:lnTo>
                    <a:pt x="244" y="84"/>
                  </a:lnTo>
                  <a:close/>
                  <a:moveTo>
                    <a:pt x="215" y="76"/>
                  </a:moveTo>
                  <a:lnTo>
                    <a:pt x="236" y="76"/>
                  </a:lnTo>
                  <a:lnTo>
                    <a:pt x="236" y="8"/>
                  </a:lnTo>
                  <a:lnTo>
                    <a:pt x="8" y="8"/>
                  </a:lnTo>
                  <a:lnTo>
                    <a:pt x="8" y="34"/>
                  </a:lnTo>
                  <a:lnTo>
                    <a:pt x="38" y="34"/>
                  </a:lnTo>
                  <a:lnTo>
                    <a:pt x="38" y="47"/>
                  </a:lnTo>
                  <a:lnTo>
                    <a:pt x="59" y="47"/>
                  </a:lnTo>
                  <a:lnTo>
                    <a:pt x="59" y="15"/>
                  </a:lnTo>
                  <a:lnTo>
                    <a:pt x="97" y="15"/>
                  </a:lnTo>
                  <a:lnTo>
                    <a:pt x="97" y="63"/>
                  </a:lnTo>
                  <a:lnTo>
                    <a:pt x="118" y="63"/>
                  </a:lnTo>
                  <a:lnTo>
                    <a:pt x="118" y="52"/>
                  </a:lnTo>
                  <a:lnTo>
                    <a:pt x="148" y="52"/>
                  </a:lnTo>
                  <a:lnTo>
                    <a:pt x="148" y="27"/>
                  </a:lnTo>
                  <a:lnTo>
                    <a:pt x="185" y="27"/>
                  </a:lnTo>
                  <a:lnTo>
                    <a:pt x="185" y="46"/>
                  </a:lnTo>
                  <a:lnTo>
                    <a:pt x="215" y="46"/>
                  </a:lnTo>
                  <a:lnTo>
                    <a:pt x="2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46" name="Freeform 2447"/>
            <p:cNvSpPr>
              <a:spLocks/>
            </p:cNvSpPr>
            <p:nvPr/>
          </p:nvSpPr>
          <p:spPr bwMode="auto">
            <a:xfrm>
              <a:off x="2729502" y="3500608"/>
              <a:ext cx="381000" cy="214313"/>
            </a:xfrm>
            <a:custGeom>
              <a:avLst/>
              <a:gdLst>
                <a:gd name="T0" fmla="*/ 93 w 240"/>
                <a:gd name="T1" fmla="*/ 135 h 135"/>
                <a:gd name="T2" fmla="*/ 55 w 240"/>
                <a:gd name="T3" fmla="*/ 135 h 135"/>
                <a:gd name="T4" fmla="*/ 55 w 240"/>
                <a:gd name="T5" fmla="*/ 81 h 135"/>
                <a:gd name="T6" fmla="*/ 34 w 240"/>
                <a:gd name="T7" fmla="*/ 81 h 135"/>
                <a:gd name="T8" fmla="*/ 34 w 240"/>
                <a:gd name="T9" fmla="*/ 99 h 135"/>
                <a:gd name="T10" fmla="*/ 0 w 240"/>
                <a:gd name="T11" fmla="*/ 99 h 135"/>
                <a:gd name="T12" fmla="*/ 0 w 240"/>
                <a:gd name="T13" fmla="*/ 91 h 135"/>
                <a:gd name="T14" fmla="*/ 26 w 240"/>
                <a:gd name="T15" fmla="*/ 91 h 135"/>
                <a:gd name="T16" fmla="*/ 26 w 240"/>
                <a:gd name="T17" fmla="*/ 72 h 135"/>
                <a:gd name="T18" fmla="*/ 63 w 240"/>
                <a:gd name="T19" fmla="*/ 72 h 135"/>
                <a:gd name="T20" fmla="*/ 63 w 240"/>
                <a:gd name="T21" fmla="*/ 127 h 135"/>
                <a:gd name="T22" fmla="*/ 85 w 240"/>
                <a:gd name="T23" fmla="*/ 127 h 135"/>
                <a:gd name="T24" fmla="*/ 85 w 240"/>
                <a:gd name="T25" fmla="*/ 36 h 135"/>
                <a:gd name="T26" fmla="*/ 123 w 240"/>
                <a:gd name="T27" fmla="*/ 36 h 135"/>
                <a:gd name="T28" fmla="*/ 123 w 240"/>
                <a:gd name="T29" fmla="*/ 55 h 135"/>
                <a:gd name="T30" fmla="*/ 152 w 240"/>
                <a:gd name="T31" fmla="*/ 55 h 135"/>
                <a:gd name="T32" fmla="*/ 152 w 240"/>
                <a:gd name="T33" fmla="*/ 109 h 135"/>
                <a:gd name="T34" fmla="*/ 173 w 240"/>
                <a:gd name="T35" fmla="*/ 109 h 135"/>
                <a:gd name="T36" fmla="*/ 173 w 240"/>
                <a:gd name="T37" fmla="*/ 72 h 135"/>
                <a:gd name="T38" fmla="*/ 202 w 240"/>
                <a:gd name="T39" fmla="*/ 72 h 135"/>
                <a:gd name="T40" fmla="*/ 202 w 240"/>
                <a:gd name="T41" fmla="*/ 0 h 135"/>
                <a:gd name="T42" fmla="*/ 240 w 240"/>
                <a:gd name="T43" fmla="*/ 0 h 135"/>
                <a:gd name="T44" fmla="*/ 240 w 240"/>
                <a:gd name="T45" fmla="*/ 131 h 135"/>
                <a:gd name="T46" fmla="*/ 232 w 240"/>
                <a:gd name="T47" fmla="*/ 131 h 135"/>
                <a:gd name="T48" fmla="*/ 232 w 240"/>
                <a:gd name="T49" fmla="*/ 8 h 135"/>
                <a:gd name="T50" fmla="*/ 211 w 240"/>
                <a:gd name="T51" fmla="*/ 8 h 135"/>
                <a:gd name="T52" fmla="*/ 211 w 240"/>
                <a:gd name="T53" fmla="*/ 81 h 135"/>
                <a:gd name="T54" fmla="*/ 181 w 240"/>
                <a:gd name="T55" fmla="*/ 81 h 135"/>
                <a:gd name="T56" fmla="*/ 181 w 240"/>
                <a:gd name="T57" fmla="*/ 117 h 135"/>
                <a:gd name="T58" fmla="*/ 144 w 240"/>
                <a:gd name="T59" fmla="*/ 117 h 135"/>
                <a:gd name="T60" fmla="*/ 144 w 240"/>
                <a:gd name="T61" fmla="*/ 62 h 135"/>
                <a:gd name="T62" fmla="*/ 114 w 240"/>
                <a:gd name="T63" fmla="*/ 62 h 135"/>
                <a:gd name="T64" fmla="*/ 114 w 240"/>
                <a:gd name="T65" fmla="*/ 45 h 135"/>
                <a:gd name="T66" fmla="*/ 93 w 240"/>
                <a:gd name="T67" fmla="*/ 45 h 135"/>
                <a:gd name="T68" fmla="*/ 93 w 240"/>
                <a:gd name="T6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0" h="135">
                  <a:moveTo>
                    <a:pt x="93" y="135"/>
                  </a:moveTo>
                  <a:lnTo>
                    <a:pt x="55" y="135"/>
                  </a:lnTo>
                  <a:lnTo>
                    <a:pt x="55" y="81"/>
                  </a:lnTo>
                  <a:lnTo>
                    <a:pt x="34" y="81"/>
                  </a:lnTo>
                  <a:lnTo>
                    <a:pt x="34" y="99"/>
                  </a:lnTo>
                  <a:lnTo>
                    <a:pt x="0" y="99"/>
                  </a:lnTo>
                  <a:lnTo>
                    <a:pt x="0" y="91"/>
                  </a:lnTo>
                  <a:lnTo>
                    <a:pt x="26" y="91"/>
                  </a:lnTo>
                  <a:lnTo>
                    <a:pt x="26" y="72"/>
                  </a:lnTo>
                  <a:lnTo>
                    <a:pt x="63" y="72"/>
                  </a:lnTo>
                  <a:lnTo>
                    <a:pt x="63" y="127"/>
                  </a:lnTo>
                  <a:lnTo>
                    <a:pt x="85" y="127"/>
                  </a:lnTo>
                  <a:lnTo>
                    <a:pt x="85" y="36"/>
                  </a:lnTo>
                  <a:lnTo>
                    <a:pt x="123" y="36"/>
                  </a:lnTo>
                  <a:lnTo>
                    <a:pt x="123" y="55"/>
                  </a:lnTo>
                  <a:lnTo>
                    <a:pt x="152" y="55"/>
                  </a:lnTo>
                  <a:lnTo>
                    <a:pt x="152" y="109"/>
                  </a:lnTo>
                  <a:lnTo>
                    <a:pt x="173" y="109"/>
                  </a:lnTo>
                  <a:lnTo>
                    <a:pt x="173" y="72"/>
                  </a:lnTo>
                  <a:lnTo>
                    <a:pt x="202" y="72"/>
                  </a:lnTo>
                  <a:lnTo>
                    <a:pt x="202" y="0"/>
                  </a:lnTo>
                  <a:lnTo>
                    <a:pt x="240" y="0"/>
                  </a:lnTo>
                  <a:lnTo>
                    <a:pt x="240" y="131"/>
                  </a:lnTo>
                  <a:lnTo>
                    <a:pt x="232" y="131"/>
                  </a:lnTo>
                  <a:lnTo>
                    <a:pt x="232" y="8"/>
                  </a:lnTo>
                  <a:lnTo>
                    <a:pt x="211" y="8"/>
                  </a:lnTo>
                  <a:lnTo>
                    <a:pt x="211" y="81"/>
                  </a:lnTo>
                  <a:lnTo>
                    <a:pt x="181" y="81"/>
                  </a:lnTo>
                  <a:lnTo>
                    <a:pt x="181" y="117"/>
                  </a:lnTo>
                  <a:lnTo>
                    <a:pt x="144" y="117"/>
                  </a:lnTo>
                  <a:lnTo>
                    <a:pt x="144" y="62"/>
                  </a:lnTo>
                  <a:lnTo>
                    <a:pt x="114" y="62"/>
                  </a:lnTo>
                  <a:lnTo>
                    <a:pt x="114" y="45"/>
                  </a:lnTo>
                  <a:lnTo>
                    <a:pt x="93" y="45"/>
                  </a:lnTo>
                  <a:lnTo>
                    <a:pt x="93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47" name="Rectangle 2448"/>
            <p:cNvSpPr>
              <a:spLocks noChangeArrowheads="1"/>
            </p:cNvSpPr>
            <p:nvPr/>
          </p:nvSpPr>
          <p:spPr bwMode="auto">
            <a:xfrm>
              <a:off x="2723152" y="3499020"/>
              <a:ext cx="12700" cy="396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7" name="Группа 2876"/>
          <p:cNvGrpSpPr/>
          <p:nvPr/>
        </p:nvGrpSpPr>
        <p:grpSpPr>
          <a:xfrm>
            <a:off x="517975" y="2513949"/>
            <a:ext cx="302252" cy="277577"/>
            <a:chOff x="865777" y="3519658"/>
            <a:chExt cx="388938" cy="357187"/>
          </a:xfrm>
          <a:solidFill>
            <a:schemeClr val="accent1"/>
          </a:solidFill>
        </p:grpSpPr>
        <p:sp>
          <p:nvSpPr>
            <p:cNvPr id="3128" name="Rectangle 2449"/>
            <p:cNvSpPr>
              <a:spLocks noChangeArrowheads="1"/>
            </p:cNvSpPr>
            <p:nvPr/>
          </p:nvSpPr>
          <p:spPr bwMode="auto">
            <a:xfrm>
              <a:off x="865777" y="3864145"/>
              <a:ext cx="3889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29" name="Freeform 2450"/>
            <p:cNvSpPr>
              <a:spLocks/>
            </p:cNvSpPr>
            <p:nvPr/>
          </p:nvSpPr>
          <p:spPr bwMode="auto">
            <a:xfrm>
              <a:off x="865777" y="3784770"/>
              <a:ext cx="44450" cy="63500"/>
            </a:xfrm>
            <a:custGeom>
              <a:avLst/>
              <a:gdLst>
                <a:gd name="T0" fmla="*/ 28 w 28"/>
                <a:gd name="T1" fmla="*/ 40 h 40"/>
                <a:gd name="T2" fmla="*/ 20 w 28"/>
                <a:gd name="T3" fmla="*/ 40 h 40"/>
                <a:gd name="T4" fmla="*/ 20 w 28"/>
                <a:gd name="T5" fmla="*/ 8 h 40"/>
                <a:gd name="T6" fmla="*/ 9 w 28"/>
                <a:gd name="T7" fmla="*/ 8 h 40"/>
                <a:gd name="T8" fmla="*/ 9 w 28"/>
                <a:gd name="T9" fmla="*/ 40 h 40"/>
                <a:gd name="T10" fmla="*/ 0 w 28"/>
                <a:gd name="T11" fmla="*/ 40 h 40"/>
                <a:gd name="T12" fmla="*/ 0 w 28"/>
                <a:gd name="T13" fmla="*/ 0 h 40"/>
                <a:gd name="T14" fmla="*/ 28 w 28"/>
                <a:gd name="T15" fmla="*/ 0 h 40"/>
                <a:gd name="T16" fmla="*/ 28 w 2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0">
                  <a:moveTo>
                    <a:pt x="28" y="40"/>
                  </a:moveTo>
                  <a:lnTo>
                    <a:pt x="20" y="40"/>
                  </a:lnTo>
                  <a:lnTo>
                    <a:pt x="20" y="8"/>
                  </a:lnTo>
                  <a:lnTo>
                    <a:pt x="9" y="8"/>
                  </a:lnTo>
                  <a:lnTo>
                    <a:pt x="9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0" name="Freeform 2451"/>
            <p:cNvSpPr>
              <a:spLocks/>
            </p:cNvSpPr>
            <p:nvPr/>
          </p:nvSpPr>
          <p:spPr bwMode="auto">
            <a:xfrm>
              <a:off x="922927" y="3740320"/>
              <a:ext cx="44450" cy="107950"/>
            </a:xfrm>
            <a:custGeom>
              <a:avLst/>
              <a:gdLst>
                <a:gd name="T0" fmla="*/ 28 w 28"/>
                <a:gd name="T1" fmla="*/ 68 h 68"/>
                <a:gd name="T2" fmla="*/ 20 w 28"/>
                <a:gd name="T3" fmla="*/ 68 h 68"/>
                <a:gd name="T4" fmla="*/ 20 w 28"/>
                <a:gd name="T5" fmla="*/ 9 h 68"/>
                <a:gd name="T6" fmla="*/ 9 w 28"/>
                <a:gd name="T7" fmla="*/ 9 h 68"/>
                <a:gd name="T8" fmla="*/ 9 w 28"/>
                <a:gd name="T9" fmla="*/ 68 h 68"/>
                <a:gd name="T10" fmla="*/ 0 w 28"/>
                <a:gd name="T11" fmla="*/ 68 h 68"/>
                <a:gd name="T12" fmla="*/ 0 w 28"/>
                <a:gd name="T13" fmla="*/ 0 h 68"/>
                <a:gd name="T14" fmla="*/ 28 w 28"/>
                <a:gd name="T15" fmla="*/ 0 h 68"/>
                <a:gd name="T16" fmla="*/ 28 w 28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8">
                  <a:moveTo>
                    <a:pt x="28" y="68"/>
                  </a:moveTo>
                  <a:lnTo>
                    <a:pt x="20" y="68"/>
                  </a:lnTo>
                  <a:lnTo>
                    <a:pt x="20" y="9"/>
                  </a:lnTo>
                  <a:lnTo>
                    <a:pt x="9" y="9"/>
                  </a:lnTo>
                  <a:lnTo>
                    <a:pt x="9" y="68"/>
                  </a:lnTo>
                  <a:lnTo>
                    <a:pt x="0" y="68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1" name="Freeform 2452"/>
            <p:cNvSpPr>
              <a:spLocks/>
            </p:cNvSpPr>
            <p:nvPr/>
          </p:nvSpPr>
          <p:spPr bwMode="auto">
            <a:xfrm>
              <a:off x="981665" y="3695870"/>
              <a:ext cx="42863" cy="152400"/>
            </a:xfrm>
            <a:custGeom>
              <a:avLst/>
              <a:gdLst>
                <a:gd name="T0" fmla="*/ 27 w 27"/>
                <a:gd name="T1" fmla="*/ 96 h 96"/>
                <a:gd name="T2" fmla="*/ 19 w 27"/>
                <a:gd name="T3" fmla="*/ 96 h 96"/>
                <a:gd name="T4" fmla="*/ 19 w 27"/>
                <a:gd name="T5" fmla="*/ 8 h 96"/>
                <a:gd name="T6" fmla="*/ 8 w 27"/>
                <a:gd name="T7" fmla="*/ 8 h 96"/>
                <a:gd name="T8" fmla="*/ 8 w 27"/>
                <a:gd name="T9" fmla="*/ 96 h 96"/>
                <a:gd name="T10" fmla="*/ 0 w 27"/>
                <a:gd name="T11" fmla="*/ 96 h 96"/>
                <a:gd name="T12" fmla="*/ 0 w 27"/>
                <a:gd name="T13" fmla="*/ 0 h 96"/>
                <a:gd name="T14" fmla="*/ 27 w 27"/>
                <a:gd name="T15" fmla="*/ 0 h 96"/>
                <a:gd name="T16" fmla="*/ 27 w 27"/>
                <a:gd name="T1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96">
                  <a:moveTo>
                    <a:pt x="27" y="96"/>
                  </a:moveTo>
                  <a:lnTo>
                    <a:pt x="19" y="96"/>
                  </a:lnTo>
                  <a:lnTo>
                    <a:pt x="19" y="8"/>
                  </a:lnTo>
                  <a:lnTo>
                    <a:pt x="8" y="8"/>
                  </a:lnTo>
                  <a:lnTo>
                    <a:pt x="8" y="96"/>
                  </a:lnTo>
                  <a:lnTo>
                    <a:pt x="0" y="96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2" name="Freeform 2453"/>
            <p:cNvSpPr>
              <a:spLocks/>
            </p:cNvSpPr>
            <p:nvPr/>
          </p:nvSpPr>
          <p:spPr bwMode="auto">
            <a:xfrm>
              <a:off x="1038815" y="3653008"/>
              <a:ext cx="42863" cy="195263"/>
            </a:xfrm>
            <a:custGeom>
              <a:avLst/>
              <a:gdLst>
                <a:gd name="T0" fmla="*/ 27 w 27"/>
                <a:gd name="T1" fmla="*/ 123 h 123"/>
                <a:gd name="T2" fmla="*/ 19 w 27"/>
                <a:gd name="T3" fmla="*/ 123 h 123"/>
                <a:gd name="T4" fmla="*/ 19 w 27"/>
                <a:gd name="T5" fmla="*/ 7 h 123"/>
                <a:gd name="T6" fmla="*/ 8 w 27"/>
                <a:gd name="T7" fmla="*/ 7 h 123"/>
                <a:gd name="T8" fmla="*/ 8 w 27"/>
                <a:gd name="T9" fmla="*/ 123 h 123"/>
                <a:gd name="T10" fmla="*/ 0 w 27"/>
                <a:gd name="T11" fmla="*/ 123 h 123"/>
                <a:gd name="T12" fmla="*/ 0 w 27"/>
                <a:gd name="T13" fmla="*/ 0 h 123"/>
                <a:gd name="T14" fmla="*/ 27 w 27"/>
                <a:gd name="T15" fmla="*/ 0 h 123"/>
                <a:gd name="T16" fmla="*/ 27 w 27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23">
                  <a:moveTo>
                    <a:pt x="27" y="123"/>
                  </a:moveTo>
                  <a:lnTo>
                    <a:pt x="19" y="123"/>
                  </a:lnTo>
                  <a:lnTo>
                    <a:pt x="19" y="7"/>
                  </a:lnTo>
                  <a:lnTo>
                    <a:pt x="8" y="7"/>
                  </a:lnTo>
                  <a:lnTo>
                    <a:pt x="8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3" name="Freeform 2454"/>
            <p:cNvSpPr>
              <a:spLocks/>
            </p:cNvSpPr>
            <p:nvPr/>
          </p:nvSpPr>
          <p:spPr bwMode="auto">
            <a:xfrm>
              <a:off x="1097552" y="3606970"/>
              <a:ext cx="42863" cy="241300"/>
            </a:xfrm>
            <a:custGeom>
              <a:avLst/>
              <a:gdLst>
                <a:gd name="T0" fmla="*/ 27 w 27"/>
                <a:gd name="T1" fmla="*/ 152 h 152"/>
                <a:gd name="T2" fmla="*/ 18 w 27"/>
                <a:gd name="T3" fmla="*/ 152 h 152"/>
                <a:gd name="T4" fmla="*/ 18 w 27"/>
                <a:gd name="T5" fmla="*/ 9 h 152"/>
                <a:gd name="T6" fmla="*/ 7 w 27"/>
                <a:gd name="T7" fmla="*/ 9 h 152"/>
                <a:gd name="T8" fmla="*/ 7 w 27"/>
                <a:gd name="T9" fmla="*/ 152 h 152"/>
                <a:gd name="T10" fmla="*/ 0 w 27"/>
                <a:gd name="T11" fmla="*/ 152 h 152"/>
                <a:gd name="T12" fmla="*/ 0 w 27"/>
                <a:gd name="T13" fmla="*/ 0 h 152"/>
                <a:gd name="T14" fmla="*/ 27 w 27"/>
                <a:gd name="T15" fmla="*/ 0 h 152"/>
                <a:gd name="T16" fmla="*/ 27 w 27"/>
                <a:gd name="T17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2">
                  <a:moveTo>
                    <a:pt x="27" y="152"/>
                  </a:moveTo>
                  <a:lnTo>
                    <a:pt x="18" y="152"/>
                  </a:lnTo>
                  <a:lnTo>
                    <a:pt x="18" y="9"/>
                  </a:lnTo>
                  <a:lnTo>
                    <a:pt x="7" y="9"/>
                  </a:lnTo>
                  <a:lnTo>
                    <a:pt x="7" y="152"/>
                  </a:lnTo>
                  <a:lnTo>
                    <a:pt x="0" y="152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4" name="Freeform 2455"/>
            <p:cNvSpPr>
              <a:spLocks/>
            </p:cNvSpPr>
            <p:nvPr/>
          </p:nvSpPr>
          <p:spPr bwMode="auto">
            <a:xfrm>
              <a:off x="1154702" y="3562520"/>
              <a:ext cx="42863" cy="285750"/>
            </a:xfrm>
            <a:custGeom>
              <a:avLst/>
              <a:gdLst>
                <a:gd name="T0" fmla="*/ 27 w 27"/>
                <a:gd name="T1" fmla="*/ 180 h 180"/>
                <a:gd name="T2" fmla="*/ 19 w 27"/>
                <a:gd name="T3" fmla="*/ 180 h 180"/>
                <a:gd name="T4" fmla="*/ 19 w 27"/>
                <a:gd name="T5" fmla="*/ 9 h 180"/>
                <a:gd name="T6" fmla="*/ 8 w 27"/>
                <a:gd name="T7" fmla="*/ 9 h 180"/>
                <a:gd name="T8" fmla="*/ 8 w 27"/>
                <a:gd name="T9" fmla="*/ 180 h 180"/>
                <a:gd name="T10" fmla="*/ 0 w 27"/>
                <a:gd name="T11" fmla="*/ 180 h 180"/>
                <a:gd name="T12" fmla="*/ 0 w 27"/>
                <a:gd name="T13" fmla="*/ 0 h 180"/>
                <a:gd name="T14" fmla="*/ 27 w 27"/>
                <a:gd name="T15" fmla="*/ 0 h 180"/>
                <a:gd name="T16" fmla="*/ 27 w 27"/>
                <a:gd name="T1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0">
                  <a:moveTo>
                    <a:pt x="27" y="180"/>
                  </a:moveTo>
                  <a:lnTo>
                    <a:pt x="19" y="180"/>
                  </a:lnTo>
                  <a:lnTo>
                    <a:pt x="19" y="9"/>
                  </a:lnTo>
                  <a:lnTo>
                    <a:pt x="8" y="9"/>
                  </a:lnTo>
                  <a:lnTo>
                    <a:pt x="8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5" name="Freeform 2456"/>
            <p:cNvSpPr>
              <a:spLocks/>
            </p:cNvSpPr>
            <p:nvPr/>
          </p:nvSpPr>
          <p:spPr bwMode="auto">
            <a:xfrm>
              <a:off x="1211852" y="3519658"/>
              <a:ext cx="42863" cy="328613"/>
            </a:xfrm>
            <a:custGeom>
              <a:avLst/>
              <a:gdLst>
                <a:gd name="T0" fmla="*/ 27 w 27"/>
                <a:gd name="T1" fmla="*/ 207 h 207"/>
                <a:gd name="T2" fmla="*/ 19 w 27"/>
                <a:gd name="T3" fmla="*/ 207 h 207"/>
                <a:gd name="T4" fmla="*/ 19 w 27"/>
                <a:gd name="T5" fmla="*/ 7 h 207"/>
                <a:gd name="T6" fmla="*/ 8 w 27"/>
                <a:gd name="T7" fmla="*/ 7 h 207"/>
                <a:gd name="T8" fmla="*/ 8 w 27"/>
                <a:gd name="T9" fmla="*/ 207 h 207"/>
                <a:gd name="T10" fmla="*/ 0 w 27"/>
                <a:gd name="T11" fmla="*/ 207 h 207"/>
                <a:gd name="T12" fmla="*/ 0 w 27"/>
                <a:gd name="T13" fmla="*/ 0 h 207"/>
                <a:gd name="T14" fmla="*/ 27 w 27"/>
                <a:gd name="T15" fmla="*/ 0 h 207"/>
                <a:gd name="T16" fmla="*/ 27 w 27"/>
                <a:gd name="T1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07">
                  <a:moveTo>
                    <a:pt x="27" y="207"/>
                  </a:moveTo>
                  <a:lnTo>
                    <a:pt x="19" y="207"/>
                  </a:lnTo>
                  <a:lnTo>
                    <a:pt x="19" y="7"/>
                  </a:lnTo>
                  <a:lnTo>
                    <a:pt x="8" y="7"/>
                  </a:lnTo>
                  <a:lnTo>
                    <a:pt x="8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6" name="Rectangle 2457"/>
            <p:cNvSpPr>
              <a:spLocks noChangeArrowheads="1"/>
            </p:cNvSpPr>
            <p:nvPr/>
          </p:nvSpPr>
          <p:spPr bwMode="auto">
            <a:xfrm>
              <a:off x="1038815" y="3519658"/>
              <a:ext cx="28575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7" name="Rectangle 2458"/>
            <p:cNvSpPr>
              <a:spLocks noChangeArrowheads="1"/>
            </p:cNvSpPr>
            <p:nvPr/>
          </p:nvSpPr>
          <p:spPr bwMode="auto">
            <a:xfrm>
              <a:off x="1038815" y="3546645"/>
              <a:ext cx="587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8" name="Freeform 2459"/>
            <p:cNvSpPr>
              <a:spLocks noEditPoints="1"/>
            </p:cNvSpPr>
            <p:nvPr/>
          </p:nvSpPr>
          <p:spPr bwMode="auto">
            <a:xfrm>
              <a:off x="865777" y="3519658"/>
              <a:ext cx="158750" cy="69850"/>
            </a:xfrm>
            <a:custGeom>
              <a:avLst/>
              <a:gdLst>
                <a:gd name="T0" fmla="*/ 100 w 100"/>
                <a:gd name="T1" fmla="*/ 44 h 44"/>
                <a:gd name="T2" fmla="*/ 0 w 100"/>
                <a:gd name="T3" fmla="*/ 44 h 44"/>
                <a:gd name="T4" fmla="*/ 0 w 100"/>
                <a:gd name="T5" fmla="*/ 0 h 44"/>
                <a:gd name="T6" fmla="*/ 100 w 100"/>
                <a:gd name="T7" fmla="*/ 0 h 44"/>
                <a:gd name="T8" fmla="*/ 100 w 100"/>
                <a:gd name="T9" fmla="*/ 44 h 44"/>
                <a:gd name="T10" fmla="*/ 9 w 100"/>
                <a:gd name="T11" fmla="*/ 36 h 44"/>
                <a:gd name="T12" fmla="*/ 92 w 100"/>
                <a:gd name="T13" fmla="*/ 36 h 44"/>
                <a:gd name="T14" fmla="*/ 92 w 100"/>
                <a:gd name="T15" fmla="*/ 7 h 44"/>
                <a:gd name="T16" fmla="*/ 9 w 100"/>
                <a:gd name="T17" fmla="*/ 7 h 44"/>
                <a:gd name="T18" fmla="*/ 9 w 100"/>
                <a:gd name="T1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44">
                  <a:moveTo>
                    <a:pt x="100" y="44"/>
                  </a:moveTo>
                  <a:lnTo>
                    <a:pt x="0" y="44"/>
                  </a:lnTo>
                  <a:lnTo>
                    <a:pt x="0" y="0"/>
                  </a:lnTo>
                  <a:lnTo>
                    <a:pt x="100" y="0"/>
                  </a:lnTo>
                  <a:lnTo>
                    <a:pt x="100" y="44"/>
                  </a:lnTo>
                  <a:close/>
                  <a:moveTo>
                    <a:pt x="9" y="36"/>
                  </a:moveTo>
                  <a:lnTo>
                    <a:pt x="92" y="36"/>
                  </a:lnTo>
                  <a:lnTo>
                    <a:pt x="92" y="7"/>
                  </a:lnTo>
                  <a:lnTo>
                    <a:pt x="9" y="7"/>
                  </a:lnTo>
                  <a:lnTo>
                    <a:pt x="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39" name="Rectangle 2460"/>
            <p:cNvSpPr>
              <a:spLocks noChangeArrowheads="1"/>
            </p:cNvSpPr>
            <p:nvPr/>
          </p:nvSpPr>
          <p:spPr bwMode="auto">
            <a:xfrm>
              <a:off x="965790" y="35466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40" name="Rectangle 2461"/>
            <p:cNvSpPr>
              <a:spLocks noChangeArrowheads="1"/>
            </p:cNvSpPr>
            <p:nvPr/>
          </p:nvSpPr>
          <p:spPr bwMode="auto">
            <a:xfrm>
              <a:off x="938802" y="35466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41" name="Rectangle 2462"/>
            <p:cNvSpPr>
              <a:spLocks noChangeArrowheads="1"/>
            </p:cNvSpPr>
            <p:nvPr/>
          </p:nvSpPr>
          <p:spPr bwMode="auto">
            <a:xfrm>
              <a:off x="913402" y="35466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42" name="Rectangle 2463"/>
            <p:cNvSpPr>
              <a:spLocks noChangeArrowheads="1"/>
            </p:cNvSpPr>
            <p:nvPr/>
          </p:nvSpPr>
          <p:spPr bwMode="auto">
            <a:xfrm>
              <a:off x="919752" y="3605383"/>
              <a:ext cx="1047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43" name="Rectangle 2464"/>
            <p:cNvSpPr>
              <a:spLocks noChangeArrowheads="1"/>
            </p:cNvSpPr>
            <p:nvPr/>
          </p:nvSpPr>
          <p:spPr bwMode="auto">
            <a:xfrm>
              <a:off x="865777" y="3633958"/>
              <a:ext cx="1063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44" name="Rectangle 2465"/>
            <p:cNvSpPr>
              <a:spLocks noChangeArrowheads="1"/>
            </p:cNvSpPr>
            <p:nvPr/>
          </p:nvSpPr>
          <p:spPr bwMode="auto">
            <a:xfrm>
              <a:off x="865777" y="3605383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8" name="Группа 2877"/>
          <p:cNvGrpSpPr/>
          <p:nvPr/>
        </p:nvGrpSpPr>
        <p:grpSpPr>
          <a:xfrm>
            <a:off x="2431408" y="1550448"/>
            <a:ext cx="323223" cy="278811"/>
            <a:chOff x="3327990" y="2279820"/>
            <a:chExt cx="415925" cy="358775"/>
          </a:xfrm>
          <a:solidFill>
            <a:schemeClr val="accent1"/>
          </a:solidFill>
        </p:grpSpPr>
        <p:sp>
          <p:nvSpPr>
            <p:cNvPr id="3088" name="Rectangle 2466"/>
            <p:cNvSpPr>
              <a:spLocks noChangeArrowheads="1"/>
            </p:cNvSpPr>
            <p:nvPr/>
          </p:nvSpPr>
          <p:spPr bwMode="auto">
            <a:xfrm>
              <a:off x="3340690" y="2625895"/>
              <a:ext cx="3905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89" name="Rectangle 2467"/>
            <p:cNvSpPr>
              <a:spLocks noChangeArrowheads="1"/>
            </p:cNvSpPr>
            <p:nvPr/>
          </p:nvSpPr>
          <p:spPr bwMode="auto">
            <a:xfrm>
              <a:off x="3342277" y="25973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0" name="Rectangle 2468"/>
            <p:cNvSpPr>
              <a:spLocks noChangeArrowheads="1"/>
            </p:cNvSpPr>
            <p:nvPr/>
          </p:nvSpPr>
          <p:spPr bwMode="auto">
            <a:xfrm>
              <a:off x="3370852" y="25973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1" name="Rectangle 2469"/>
            <p:cNvSpPr>
              <a:spLocks noChangeArrowheads="1"/>
            </p:cNvSpPr>
            <p:nvPr/>
          </p:nvSpPr>
          <p:spPr bwMode="auto">
            <a:xfrm>
              <a:off x="3399427" y="25973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2" name="Rectangle 2470"/>
            <p:cNvSpPr>
              <a:spLocks noChangeArrowheads="1"/>
            </p:cNvSpPr>
            <p:nvPr/>
          </p:nvSpPr>
          <p:spPr bwMode="auto">
            <a:xfrm>
              <a:off x="3429590" y="2597320"/>
              <a:ext cx="111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3" name="Rectangle 2471"/>
            <p:cNvSpPr>
              <a:spLocks noChangeArrowheads="1"/>
            </p:cNvSpPr>
            <p:nvPr/>
          </p:nvSpPr>
          <p:spPr bwMode="auto">
            <a:xfrm>
              <a:off x="3456577" y="25973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4" name="Rectangle 2472"/>
            <p:cNvSpPr>
              <a:spLocks noChangeArrowheads="1"/>
            </p:cNvSpPr>
            <p:nvPr/>
          </p:nvSpPr>
          <p:spPr bwMode="auto">
            <a:xfrm>
              <a:off x="3486740" y="25973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5" name="Rectangle 2473"/>
            <p:cNvSpPr>
              <a:spLocks noChangeArrowheads="1"/>
            </p:cNvSpPr>
            <p:nvPr/>
          </p:nvSpPr>
          <p:spPr bwMode="auto">
            <a:xfrm>
              <a:off x="3515315" y="25973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6" name="Rectangle 2474"/>
            <p:cNvSpPr>
              <a:spLocks noChangeArrowheads="1"/>
            </p:cNvSpPr>
            <p:nvPr/>
          </p:nvSpPr>
          <p:spPr bwMode="auto">
            <a:xfrm>
              <a:off x="3543890" y="25973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7" name="Rectangle 2475"/>
            <p:cNvSpPr>
              <a:spLocks noChangeArrowheads="1"/>
            </p:cNvSpPr>
            <p:nvPr/>
          </p:nvSpPr>
          <p:spPr bwMode="auto">
            <a:xfrm>
              <a:off x="3572465" y="25973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8" name="Rectangle 2476"/>
            <p:cNvSpPr>
              <a:spLocks noChangeArrowheads="1"/>
            </p:cNvSpPr>
            <p:nvPr/>
          </p:nvSpPr>
          <p:spPr bwMode="auto">
            <a:xfrm>
              <a:off x="3601040" y="25973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99" name="Rectangle 2477"/>
            <p:cNvSpPr>
              <a:spLocks noChangeArrowheads="1"/>
            </p:cNvSpPr>
            <p:nvPr/>
          </p:nvSpPr>
          <p:spPr bwMode="auto">
            <a:xfrm>
              <a:off x="3631202" y="2597320"/>
              <a:ext cx="111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0" name="Rectangle 2478"/>
            <p:cNvSpPr>
              <a:spLocks noChangeArrowheads="1"/>
            </p:cNvSpPr>
            <p:nvPr/>
          </p:nvSpPr>
          <p:spPr bwMode="auto">
            <a:xfrm>
              <a:off x="3658190" y="25973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1" name="Rectangle 2479"/>
            <p:cNvSpPr>
              <a:spLocks noChangeArrowheads="1"/>
            </p:cNvSpPr>
            <p:nvPr/>
          </p:nvSpPr>
          <p:spPr bwMode="auto">
            <a:xfrm>
              <a:off x="3688352" y="25973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2" name="Rectangle 2480"/>
            <p:cNvSpPr>
              <a:spLocks noChangeArrowheads="1"/>
            </p:cNvSpPr>
            <p:nvPr/>
          </p:nvSpPr>
          <p:spPr bwMode="auto">
            <a:xfrm>
              <a:off x="3716927" y="25973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3" name="Rectangle 2481"/>
            <p:cNvSpPr>
              <a:spLocks noChangeArrowheads="1"/>
            </p:cNvSpPr>
            <p:nvPr/>
          </p:nvSpPr>
          <p:spPr bwMode="auto">
            <a:xfrm>
              <a:off x="3342277" y="2487783"/>
              <a:ext cx="12700" cy="93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4" name="Rectangle 2482"/>
            <p:cNvSpPr>
              <a:spLocks noChangeArrowheads="1"/>
            </p:cNvSpPr>
            <p:nvPr/>
          </p:nvSpPr>
          <p:spPr bwMode="auto">
            <a:xfrm>
              <a:off x="3370852" y="2478258"/>
              <a:ext cx="12700" cy="1031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5" name="Rectangle 2483"/>
            <p:cNvSpPr>
              <a:spLocks noChangeArrowheads="1"/>
            </p:cNvSpPr>
            <p:nvPr/>
          </p:nvSpPr>
          <p:spPr bwMode="auto">
            <a:xfrm>
              <a:off x="3399427" y="2429045"/>
              <a:ext cx="14288" cy="152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6" name="Rectangle 2484"/>
            <p:cNvSpPr>
              <a:spLocks noChangeArrowheads="1"/>
            </p:cNvSpPr>
            <p:nvPr/>
          </p:nvSpPr>
          <p:spPr bwMode="auto">
            <a:xfrm>
              <a:off x="3429590" y="2402058"/>
              <a:ext cx="11113" cy="179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7" name="Rectangle 2485"/>
            <p:cNvSpPr>
              <a:spLocks noChangeArrowheads="1"/>
            </p:cNvSpPr>
            <p:nvPr/>
          </p:nvSpPr>
          <p:spPr bwMode="auto">
            <a:xfrm>
              <a:off x="3456577" y="2448095"/>
              <a:ext cx="14288" cy="133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8" name="Rectangle 2486"/>
            <p:cNvSpPr>
              <a:spLocks noChangeArrowheads="1"/>
            </p:cNvSpPr>
            <p:nvPr/>
          </p:nvSpPr>
          <p:spPr bwMode="auto">
            <a:xfrm>
              <a:off x="3486740" y="2459208"/>
              <a:ext cx="12700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09" name="Rectangle 2487"/>
            <p:cNvSpPr>
              <a:spLocks noChangeArrowheads="1"/>
            </p:cNvSpPr>
            <p:nvPr/>
          </p:nvSpPr>
          <p:spPr bwMode="auto">
            <a:xfrm>
              <a:off x="3515315" y="2448095"/>
              <a:ext cx="12700" cy="133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0" name="Rectangle 2488"/>
            <p:cNvSpPr>
              <a:spLocks noChangeArrowheads="1"/>
            </p:cNvSpPr>
            <p:nvPr/>
          </p:nvSpPr>
          <p:spPr bwMode="auto">
            <a:xfrm>
              <a:off x="3543890" y="2398883"/>
              <a:ext cx="12700" cy="182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1" name="Rectangle 2489"/>
            <p:cNvSpPr>
              <a:spLocks noChangeArrowheads="1"/>
            </p:cNvSpPr>
            <p:nvPr/>
          </p:nvSpPr>
          <p:spPr bwMode="auto">
            <a:xfrm>
              <a:off x="3572465" y="2373483"/>
              <a:ext cx="12700" cy="2079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2" name="Rectangle 2490"/>
            <p:cNvSpPr>
              <a:spLocks noChangeArrowheads="1"/>
            </p:cNvSpPr>
            <p:nvPr/>
          </p:nvSpPr>
          <p:spPr bwMode="auto">
            <a:xfrm>
              <a:off x="3601040" y="2419520"/>
              <a:ext cx="14288" cy="161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3" name="Rectangle 2491"/>
            <p:cNvSpPr>
              <a:spLocks noChangeArrowheads="1"/>
            </p:cNvSpPr>
            <p:nvPr/>
          </p:nvSpPr>
          <p:spPr bwMode="auto">
            <a:xfrm>
              <a:off x="3631202" y="2430633"/>
              <a:ext cx="11113" cy="150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4" name="Rectangle 2492"/>
            <p:cNvSpPr>
              <a:spLocks noChangeArrowheads="1"/>
            </p:cNvSpPr>
            <p:nvPr/>
          </p:nvSpPr>
          <p:spPr bwMode="auto">
            <a:xfrm>
              <a:off x="3658190" y="2419520"/>
              <a:ext cx="14288" cy="161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5" name="Rectangle 2493"/>
            <p:cNvSpPr>
              <a:spLocks noChangeArrowheads="1"/>
            </p:cNvSpPr>
            <p:nvPr/>
          </p:nvSpPr>
          <p:spPr bwMode="auto">
            <a:xfrm>
              <a:off x="3688352" y="2370308"/>
              <a:ext cx="12700" cy="211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6" name="Rectangle 2494"/>
            <p:cNvSpPr>
              <a:spLocks noChangeArrowheads="1"/>
            </p:cNvSpPr>
            <p:nvPr/>
          </p:nvSpPr>
          <p:spPr bwMode="auto">
            <a:xfrm>
              <a:off x="3716927" y="2344908"/>
              <a:ext cx="12700" cy="2365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7" name="Freeform 2495"/>
            <p:cNvSpPr>
              <a:spLocks/>
            </p:cNvSpPr>
            <p:nvPr/>
          </p:nvSpPr>
          <p:spPr bwMode="auto">
            <a:xfrm>
              <a:off x="3440702" y="2363958"/>
              <a:ext cx="46038" cy="49213"/>
            </a:xfrm>
            <a:custGeom>
              <a:avLst/>
              <a:gdLst>
                <a:gd name="T0" fmla="*/ 26 w 29"/>
                <a:gd name="T1" fmla="*/ 31 h 31"/>
                <a:gd name="T2" fmla="*/ 25 w 29"/>
                <a:gd name="T3" fmla="*/ 31 h 31"/>
                <a:gd name="T4" fmla="*/ 24 w 29"/>
                <a:gd name="T5" fmla="*/ 30 h 31"/>
                <a:gd name="T6" fmla="*/ 0 w 29"/>
                <a:gd name="T7" fmla="*/ 6 h 31"/>
                <a:gd name="T8" fmla="*/ 6 w 29"/>
                <a:gd name="T9" fmla="*/ 0 h 31"/>
                <a:gd name="T10" fmla="*/ 29 w 29"/>
                <a:gd name="T11" fmla="*/ 24 h 31"/>
                <a:gd name="T12" fmla="*/ 26 w 29"/>
                <a:gd name="T13" fmla="*/ 26 h 31"/>
                <a:gd name="T14" fmla="*/ 26 w 29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1">
                  <a:moveTo>
                    <a:pt x="26" y="31"/>
                  </a:moveTo>
                  <a:lnTo>
                    <a:pt x="25" y="31"/>
                  </a:lnTo>
                  <a:lnTo>
                    <a:pt x="24" y="30"/>
                  </a:lnTo>
                  <a:lnTo>
                    <a:pt x="0" y="6"/>
                  </a:lnTo>
                  <a:lnTo>
                    <a:pt x="6" y="0"/>
                  </a:lnTo>
                  <a:lnTo>
                    <a:pt x="29" y="24"/>
                  </a:lnTo>
                  <a:lnTo>
                    <a:pt x="26" y="26"/>
                  </a:lnTo>
                  <a:lnTo>
                    <a:pt x="26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8" name="Freeform 2496"/>
            <p:cNvSpPr>
              <a:spLocks/>
            </p:cNvSpPr>
            <p:nvPr/>
          </p:nvSpPr>
          <p:spPr bwMode="auto">
            <a:xfrm>
              <a:off x="3585165" y="2335383"/>
              <a:ext cx="46038" cy="49213"/>
            </a:xfrm>
            <a:custGeom>
              <a:avLst/>
              <a:gdLst>
                <a:gd name="T0" fmla="*/ 26 w 29"/>
                <a:gd name="T1" fmla="*/ 31 h 31"/>
                <a:gd name="T2" fmla="*/ 24 w 29"/>
                <a:gd name="T3" fmla="*/ 31 h 31"/>
                <a:gd name="T4" fmla="*/ 23 w 29"/>
                <a:gd name="T5" fmla="*/ 29 h 31"/>
                <a:gd name="T6" fmla="*/ 0 w 29"/>
                <a:gd name="T7" fmla="*/ 6 h 31"/>
                <a:gd name="T8" fmla="*/ 5 w 29"/>
                <a:gd name="T9" fmla="*/ 0 h 31"/>
                <a:gd name="T10" fmla="*/ 29 w 29"/>
                <a:gd name="T11" fmla="*/ 23 h 31"/>
                <a:gd name="T12" fmla="*/ 26 w 29"/>
                <a:gd name="T13" fmla="*/ 27 h 31"/>
                <a:gd name="T14" fmla="*/ 26 w 29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1">
                  <a:moveTo>
                    <a:pt x="26" y="31"/>
                  </a:moveTo>
                  <a:lnTo>
                    <a:pt x="24" y="31"/>
                  </a:lnTo>
                  <a:lnTo>
                    <a:pt x="23" y="29"/>
                  </a:lnTo>
                  <a:lnTo>
                    <a:pt x="0" y="6"/>
                  </a:lnTo>
                  <a:lnTo>
                    <a:pt x="5" y="0"/>
                  </a:lnTo>
                  <a:lnTo>
                    <a:pt x="29" y="23"/>
                  </a:lnTo>
                  <a:lnTo>
                    <a:pt x="26" y="27"/>
                  </a:lnTo>
                  <a:lnTo>
                    <a:pt x="26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19" name="Freeform 2497"/>
            <p:cNvSpPr>
              <a:spLocks/>
            </p:cNvSpPr>
            <p:nvPr/>
          </p:nvSpPr>
          <p:spPr bwMode="auto">
            <a:xfrm>
              <a:off x="3642315" y="2306808"/>
              <a:ext cx="74613" cy="77788"/>
            </a:xfrm>
            <a:custGeom>
              <a:avLst/>
              <a:gdLst>
                <a:gd name="T0" fmla="*/ 5 w 47"/>
                <a:gd name="T1" fmla="*/ 49 h 49"/>
                <a:gd name="T2" fmla="*/ 3 w 47"/>
                <a:gd name="T3" fmla="*/ 49 h 49"/>
                <a:gd name="T4" fmla="*/ 3 w 47"/>
                <a:gd name="T5" fmla="*/ 45 h 49"/>
                <a:gd name="T6" fmla="*/ 0 w 47"/>
                <a:gd name="T7" fmla="*/ 41 h 49"/>
                <a:gd name="T8" fmla="*/ 41 w 47"/>
                <a:gd name="T9" fmla="*/ 0 h 49"/>
                <a:gd name="T10" fmla="*/ 47 w 47"/>
                <a:gd name="T11" fmla="*/ 6 h 49"/>
                <a:gd name="T12" fmla="*/ 5 w 47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9">
                  <a:moveTo>
                    <a:pt x="5" y="49"/>
                  </a:moveTo>
                  <a:lnTo>
                    <a:pt x="3" y="49"/>
                  </a:lnTo>
                  <a:lnTo>
                    <a:pt x="3" y="45"/>
                  </a:lnTo>
                  <a:lnTo>
                    <a:pt x="0" y="41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5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20" name="Freeform 2498"/>
            <p:cNvSpPr>
              <a:spLocks/>
            </p:cNvSpPr>
            <p:nvPr/>
          </p:nvSpPr>
          <p:spPr bwMode="auto">
            <a:xfrm>
              <a:off x="3497852" y="2335383"/>
              <a:ext cx="76200" cy="77788"/>
            </a:xfrm>
            <a:custGeom>
              <a:avLst/>
              <a:gdLst>
                <a:gd name="T0" fmla="*/ 5 w 48"/>
                <a:gd name="T1" fmla="*/ 49 h 49"/>
                <a:gd name="T2" fmla="*/ 3 w 48"/>
                <a:gd name="T3" fmla="*/ 49 h 49"/>
                <a:gd name="T4" fmla="*/ 3 w 48"/>
                <a:gd name="T5" fmla="*/ 44 h 49"/>
                <a:gd name="T6" fmla="*/ 0 w 48"/>
                <a:gd name="T7" fmla="*/ 42 h 49"/>
                <a:gd name="T8" fmla="*/ 42 w 48"/>
                <a:gd name="T9" fmla="*/ 0 h 49"/>
                <a:gd name="T10" fmla="*/ 48 w 48"/>
                <a:gd name="T11" fmla="*/ 6 h 49"/>
                <a:gd name="T12" fmla="*/ 5 w 48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9">
                  <a:moveTo>
                    <a:pt x="5" y="49"/>
                  </a:moveTo>
                  <a:lnTo>
                    <a:pt x="3" y="49"/>
                  </a:lnTo>
                  <a:lnTo>
                    <a:pt x="3" y="44"/>
                  </a:lnTo>
                  <a:lnTo>
                    <a:pt x="0" y="42"/>
                  </a:lnTo>
                  <a:lnTo>
                    <a:pt x="42" y="0"/>
                  </a:lnTo>
                  <a:lnTo>
                    <a:pt x="48" y="6"/>
                  </a:lnTo>
                  <a:lnTo>
                    <a:pt x="5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21" name="Freeform 2499"/>
            <p:cNvSpPr>
              <a:spLocks/>
            </p:cNvSpPr>
            <p:nvPr/>
          </p:nvSpPr>
          <p:spPr bwMode="auto">
            <a:xfrm>
              <a:off x="3354977" y="2363958"/>
              <a:ext cx="74613" cy="77788"/>
            </a:xfrm>
            <a:custGeom>
              <a:avLst/>
              <a:gdLst>
                <a:gd name="T0" fmla="*/ 4 w 47"/>
                <a:gd name="T1" fmla="*/ 49 h 49"/>
                <a:gd name="T2" fmla="*/ 2 w 47"/>
                <a:gd name="T3" fmla="*/ 49 h 49"/>
                <a:gd name="T4" fmla="*/ 2 w 47"/>
                <a:gd name="T5" fmla="*/ 45 h 49"/>
                <a:gd name="T6" fmla="*/ 0 w 47"/>
                <a:gd name="T7" fmla="*/ 42 h 49"/>
                <a:gd name="T8" fmla="*/ 41 w 47"/>
                <a:gd name="T9" fmla="*/ 0 h 49"/>
                <a:gd name="T10" fmla="*/ 47 w 47"/>
                <a:gd name="T11" fmla="*/ 6 h 49"/>
                <a:gd name="T12" fmla="*/ 4 w 47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9">
                  <a:moveTo>
                    <a:pt x="4" y="49"/>
                  </a:moveTo>
                  <a:lnTo>
                    <a:pt x="2" y="49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22" name="Freeform 2500"/>
            <p:cNvSpPr>
              <a:spLocks noEditPoints="1"/>
            </p:cNvSpPr>
            <p:nvPr/>
          </p:nvSpPr>
          <p:spPr bwMode="auto">
            <a:xfrm>
              <a:off x="3327990" y="2424283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6 h 50"/>
                <a:gd name="T12" fmla="*/ 15 w 50"/>
                <a:gd name="T13" fmla="*/ 25 h 50"/>
                <a:gd name="T14" fmla="*/ 25 w 50"/>
                <a:gd name="T15" fmla="*/ 35 h 50"/>
                <a:gd name="T16" fmla="*/ 34 w 50"/>
                <a:gd name="T17" fmla="*/ 25 h 50"/>
                <a:gd name="T18" fmla="*/ 25 w 50"/>
                <a:gd name="T19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6"/>
                  </a:moveTo>
                  <a:cubicBezTo>
                    <a:pt x="20" y="16"/>
                    <a:pt x="15" y="20"/>
                    <a:pt x="15" y="25"/>
                  </a:cubicBezTo>
                  <a:cubicBezTo>
                    <a:pt x="15" y="30"/>
                    <a:pt x="20" y="35"/>
                    <a:pt x="25" y="35"/>
                  </a:cubicBezTo>
                  <a:cubicBezTo>
                    <a:pt x="30" y="35"/>
                    <a:pt x="34" y="30"/>
                    <a:pt x="34" y="25"/>
                  </a:cubicBezTo>
                  <a:cubicBezTo>
                    <a:pt x="34" y="20"/>
                    <a:pt x="30" y="16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23" name="Freeform 2501"/>
            <p:cNvSpPr>
              <a:spLocks noEditPoints="1"/>
            </p:cNvSpPr>
            <p:nvPr/>
          </p:nvSpPr>
          <p:spPr bwMode="auto">
            <a:xfrm>
              <a:off x="3415302" y="2336970"/>
              <a:ext cx="41275" cy="42863"/>
            </a:xfrm>
            <a:custGeom>
              <a:avLst/>
              <a:gdLst>
                <a:gd name="T0" fmla="*/ 25 w 50"/>
                <a:gd name="T1" fmla="*/ 51 h 51"/>
                <a:gd name="T2" fmla="*/ 0 w 50"/>
                <a:gd name="T3" fmla="*/ 26 h 51"/>
                <a:gd name="T4" fmla="*/ 25 w 50"/>
                <a:gd name="T5" fmla="*/ 0 h 51"/>
                <a:gd name="T6" fmla="*/ 50 w 50"/>
                <a:gd name="T7" fmla="*/ 26 h 51"/>
                <a:gd name="T8" fmla="*/ 25 w 50"/>
                <a:gd name="T9" fmla="*/ 51 h 51"/>
                <a:gd name="T10" fmla="*/ 25 w 50"/>
                <a:gd name="T11" fmla="*/ 16 h 51"/>
                <a:gd name="T12" fmla="*/ 15 w 50"/>
                <a:gd name="T13" fmla="*/ 26 h 51"/>
                <a:gd name="T14" fmla="*/ 25 w 50"/>
                <a:gd name="T15" fmla="*/ 35 h 51"/>
                <a:gd name="T16" fmla="*/ 34 w 50"/>
                <a:gd name="T17" fmla="*/ 26 h 51"/>
                <a:gd name="T18" fmla="*/ 25 w 50"/>
                <a:gd name="T19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1">
                  <a:moveTo>
                    <a:pt x="25" y="51"/>
                  </a:move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38" y="0"/>
                    <a:pt x="50" y="12"/>
                    <a:pt x="50" y="26"/>
                  </a:cubicBezTo>
                  <a:cubicBezTo>
                    <a:pt x="50" y="39"/>
                    <a:pt x="38" y="51"/>
                    <a:pt x="25" y="51"/>
                  </a:cubicBezTo>
                  <a:close/>
                  <a:moveTo>
                    <a:pt x="25" y="16"/>
                  </a:moveTo>
                  <a:cubicBezTo>
                    <a:pt x="19" y="16"/>
                    <a:pt x="15" y="20"/>
                    <a:pt x="15" y="26"/>
                  </a:cubicBezTo>
                  <a:cubicBezTo>
                    <a:pt x="15" y="31"/>
                    <a:pt x="19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0"/>
                    <a:pt x="30" y="16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24" name="Freeform 2502"/>
            <p:cNvSpPr>
              <a:spLocks noEditPoints="1"/>
            </p:cNvSpPr>
            <p:nvPr/>
          </p:nvSpPr>
          <p:spPr bwMode="auto">
            <a:xfrm>
              <a:off x="3472452" y="2395708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5 w 50"/>
                <a:gd name="T13" fmla="*/ 25 h 50"/>
                <a:gd name="T14" fmla="*/ 25 w 50"/>
                <a:gd name="T15" fmla="*/ 34 h 50"/>
                <a:gd name="T16" fmla="*/ 34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8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50" y="11"/>
                    <a:pt x="50" y="25"/>
                  </a:cubicBezTo>
                  <a:cubicBezTo>
                    <a:pt x="50" y="38"/>
                    <a:pt x="38" y="50"/>
                    <a:pt x="25" y="50"/>
                  </a:cubicBezTo>
                  <a:close/>
                  <a:moveTo>
                    <a:pt x="25" y="15"/>
                  </a:moveTo>
                  <a:cubicBezTo>
                    <a:pt x="19" y="15"/>
                    <a:pt x="15" y="19"/>
                    <a:pt x="15" y="25"/>
                  </a:cubicBezTo>
                  <a:cubicBezTo>
                    <a:pt x="15" y="30"/>
                    <a:pt x="19" y="34"/>
                    <a:pt x="25" y="34"/>
                  </a:cubicBezTo>
                  <a:cubicBezTo>
                    <a:pt x="30" y="34"/>
                    <a:pt x="34" y="30"/>
                    <a:pt x="34" y="25"/>
                  </a:cubicBezTo>
                  <a:cubicBezTo>
                    <a:pt x="34" y="19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25" name="Freeform 2503"/>
            <p:cNvSpPr>
              <a:spLocks noEditPoints="1"/>
            </p:cNvSpPr>
            <p:nvPr/>
          </p:nvSpPr>
          <p:spPr bwMode="auto">
            <a:xfrm>
              <a:off x="3558177" y="2309983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6 w 50"/>
                <a:gd name="T13" fmla="*/ 25 h 50"/>
                <a:gd name="T14" fmla="*/ 25 w 50"/>
                <a:gd name="T15" fmla="*/ 34 h 50"/>
                <a:gd name="T16" fmla="*/ 35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6" y="20"/>
                    <a:pt x="16" y="25"/>
                  </a:cubicBezTo>
                  <a:cubicBezTo>
                    <a:pt x="16" y="30"/>
                    <a:pt x="20" y="34"/>
                    <a:pt x="25" y="34"/>
                  </a:cubicBezTo>
                  <a:cubicBezTo>
                    <a:pt x="31" y="34"/>
                    <a:pt x="35" y="30"/>
                    <a:pt x="35" y="25"/>
                  </a:cubicBezTo>
                  <a:cubicBezTo>
                    <a:pt x="35" y="20"/>
                    <a:pt x="31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26" name="Freeform 2504"/>
            <p:cNvSpPr>
              <a:spLocks noEditPoints="1"/>
            </p:cNvSpPr>
            <p:nvPr/>
          </p:nvSpPr>
          <p:spPr bwMode="auto">
            <a:xfrm>
              <a:off x="3615327" y="2367133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6 h 50"/>
                <a:gd name="T12" fmla="*/ 16 w 50"/>
                <a:gd name="T13" fmla="*/ 25 h 50"/>
                <a:gd name="T14" fmla="*/ 25 w 50"/>
                <a:gd name="T15" fmla="*/ 35 h 50"/>
                <a:gd name="T16" fmla="*/ 35 w 50"/>
                <a:gd name="T17" fmla="*/ 25 h 50"/>
                <a:gd name="T18" fmla="*/ 25 w 50"/>
                <a:gd name="T19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2" y="50"/>
                    <a:pt x="0" y="39"/>
                    <a:pt x="0" y="25"/>
                  </a:cubicBezTo>
                  <a:cubicBezTo>
                    <a:pt x="0" y="11"/>
                    <a:pt x="12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6"/>
                  </a:moveTo>
                  <a:cubicBezTo>
                    <a:pt x="20" y="16"/>
                    <a:pt x="16" y="20"/>
                    <a:pt x="16" y="25"/>
                  </a:cubicBezTo>
                  <a:cubicBezTo>
                    <a:pt x="16" y="30"/>
                    <a:pt x="20" y="35"/>
                    <a:pt x="25" y="35"/>
                  </a:cubicBezTo>
                  <a:cubicBezTo>
                    <a:pt x="31" y="35"/>
                    <a:pt x="35" y="30"/>
                    <a:pt x="35" y="25"/>
                  </a:cubicBezTo>
                  <a:cubicBezTo>
                    <a:pt x="35" y="20"/>
                    <a:pt x="31" y="16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127" name="Freeform 2505"/>
            <p:cNvSpPr>
              <a:spLocks noEditPoints="1"/>
            </p:cNvSpPr>
            <p:nvPr/>
          </p:nvSpPr>
          <p:spPr bwMode="auto">
            <a:xfrm>
              <a:off x="3702640" y="2279820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6 h 50"/>
                <a:gd name="T12" fmla="*/ 16 w 50"/>
                <a:gd name="T13" fmla="*/ 25 h 50"/>
                <a:gd name="T14" fmla="*/ 25 w 50"/>
                <a:gd name="T15" fmla="*/ 35 h 50"/>
                <a:gd name="T16" fmla="*/ 35 w 50"/>
                <a:gd name="T17" fmla="*/ 25 h 50"/>
                <a:gd name="T18" fmla="*/ 25 w 50"/>
                <a:gd name="T19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39" y="0"/>
                    <a:pt x="50" y="12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6"/>
                  </a:moveTo>
                  <a:cubicBezTo>
                    <a:pt x="20" y="16"/>
                    <a:pt x="16" y="20"/>
                    <a:pt x="16" y="25"/>
                  </a:cubicBezTo>
                  <a:cubicBezTo>
                    <a:pt x="16" y="31"/>
                    <a:pt x="20" y="35"/>
                    <a:pt x="25" y="35"/>
                  </a:cubicBezTo>
                  <a:cubicBezTo>
                    <a:pt x="30" y="35"/>
                    <a:pt x="35" y="31"/>
                    <a:pt x="35" y="25"/>
                  </a:cubicBezTo>
                  <a:cubicBezTo>
                    <a:pt x="35" y="20"/>
                    <a:pt x="30" y="16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79" name="Группа 2878"/>
          <p:cNvGrpSpPr/>
          <p:nvPr/>
        </p:nvGrpSpPr>
        <p:grpSpPr>
          <a:xfrm>
            <a:off x="1013913" y="2520117"/>
            <a:ext cx="266474" cy="272643"/>
            <a:chOff x="1503952" y="3527595"/>
            <a:chExt cx="342900" cy="350838"/>
          </a:xfrm>
          <a:solidFill>
            <a:schemeClr val="accent1"/>
          </a:solidFill>
        </p:grpSpPr>
        <p:sp>
          <p:nvSpPr>
            <p:cNvPr id="3069" name="Rectangle 2506"/>
            <p:cNvSpPr>
              <a:spLocks noChangeArrowheads="1"/>
            </p:cNvSpPr>
            <p:nvPr/>
          </p:nvSpPr>
          <p:spPr bwMode="auto">
            <a:xfrm>
              <a:off x="1624602" y="367682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0" name="Rectangle 2507"/>
            <p:cNvSpPr>
              <a:spLocks noChangeArrowheads="1"/>
            </p:cNvSpPr>
            <p:nvPr/>
          </p:nvSpPr>
          <p:spPr bwMode="auto">
            <a:xfrm>
              <a:off x="1596027" y="367682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1" name="Rectangle 2508"/>
            <p:cNvSpPr>
              <a:spLocks noChangeArrowheads="1"/>
            </p:cNvSpPr>
            <p:nvPr/>
          </p:nvSpPr>
          <p:spPr bwMode="auto">
            <a:xfrm>
              <a:off x="1567452" y="367682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2" name="Rectangle 2509"/>
            <p:cNvSpPr>
              <a:spLocks noChangeArrowheads="1"/>
            </p:cNvSpPr>
            <p:nvPr/>
          </p:nvSpPr>
          <p:spPr bwMode="auto">
            <a:xfrm>
              <a:off x="1770652" y="3864145"/>
              <a:ext cx="555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3" name="Freeform 2510"/>
            <p:cNvSpPr>
              <a:spLocks/>
            </p:cNvSpPr>
            <p:nvPr/>
          </p:nvSpPr>
          <p:spPr bwMode="auto">
            <a:xfrm>
              <a:off x="1726202" y="3799058"/>
              <a:ext cx="100013" cy="50800"/>
            </a:xfrm>
            <a:custGeom>
              <a:avLst/>
              <a:gdLst>
                <a:gd name="T0" fmla="*/ 63 w 63"/>
                <a:gd name="T1" fmla="*/ 32 h 32"/>
                <a:gd name="T2" fmla="*/ 26 w 63"/>
                <a:gd name="T3" fmla="*/ 32 h 32"/>
                <a:gd name="T4" fmla="*/ 0 w 63"/>
                <a:gd name="T5" fmla="*/ 6 h 32"/>
                <a:gd name="T6" fmla="*/ 6 w 63"/>
                <a:gd name="T7" fmla="*/ 0 h 32"/>
                <a:gd name="T8" fmla="*/ 30 w 63"/>
                <a:gd name="T9" fmla="*/ 24 h 32"/>
                <a:gd name="T10" fmla="*/ 63 w 63"/>
                <a:gd name="T11" fmla="*/ 24 h 32"/>
                <a:gd name="T12" fmla="*/ 63 w 6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32">
                  <a:moveTo>
                    <a:pt x="63" y="32"/>
                  </a:moveTo>
                  <a:lnTo>
                    <a:pt x="26" y="32"/>
                  </a:lnTo>
                  <a:lnTo>
                    <a:pt x="0" y="6"/>
                  </a:lnTo>
                  <a:lnTo>
                    <a:pt x="6" y="0"/>
                  </a:lnTo>
                  <a:lnTo>
                    <a:pt x="30" y="24"/>
                  </a:lnTo>
                  <a:lnTo>
                    <a:pt x="63" y="24"/>
                  </a:lnTo>
                  <a:lnTo>
                    <a:pt x="63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4" name="Rectangle 2511"/>
            <p:cNvSpPr>
              <a:spLocks noChangeArrowheads="1"/>
            </p:cNvSpPr>
            <p:nvPr/>
          </p:nvSpPr>
          <p:spPr bwMode="auto">
            <a:xfrm>
              <a:off x="1508715" y="3533945"/>
              <a:ext cx="571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5" name="Freeform 2512"/>
            <p:cNvSpPr>
              <a:spLocks/>
            </p:cNvSpPr>
            <p:nvPr/>
          </p:nvSpPr>
          <p:spPr bwMode="auto">
            <a:xfrm>
              <a:off x="1508715" y="3560933"/>
              <a:ext cx="100013" cy="50800"/>
            </a:xfrm>
            <a:custGeom>
              <a:avLst/>
              <a:gdLst>
                <a:gd name="T0" fmla="*/ 58 w 63"/>
                <a:gd name="T1" fmla="*/ 32 h 32"/>
                <a:gd name="T2" fmla="*/ 34 w 63"/>
                <a:gd name="T3" fmla="*/ 9 h 32"/>
                <a:gd name="T4" fmla="*/ 0 w 63"/>
                <a:gd name="T5" fmla="*/ 9 h 32"/>
                <a:gd name="T6" fmla="*/ 0 w 63"/>
                <a:gd name="T7" fmla="*/ 0 h 32"/>
                <a:gd name="T8" fmla="*/ 37 w 63"/>
                <a:gd name="T9" fmla="*/ 0 h 32"/>
                <a:gd name="T10" fmla="*/ 63 w 63"/>
                <a:gd name="T11" fmla="*/ 27 h 32"/>
                <a:gd name="T12" fmla="*/ 58 w 6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32">
                  <a:moveTo>
                    <a:pt x="58" y="32"/>
                  </a:moveTo>
                  <a:lnTo>
                    <a:pt x="34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7" y="0"/>
                  </a:lnTo>
                  <a:lnTo>
                    <a:pt x="63" y="27"/>
                  </a:lnTo>
                  <a:lnTo>
                    <a:pt x="5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6" name="Freeform 2513"/>
            <p:cNvSpPr>
              <a:spLocks noEditPoints="1"/>
            </p:cNvSpPr>
            <p:nvPr/>
          </p:nvSpPr>
          <p:spPr bwMode="auto">
            <a:xfrm>
              <a:off x="1556340" y="3699045"/>
              <a:ext cx="276225" cy="171450"/>
            </a:xfrm>
            <a:custGeom>
              <a:avLst/>
              <a:gdLst>
                <a:gd name="T0" fmla="*/ 134 w 332"/>
                <a:gd name="T1" fmla="*/ 205 h 205"/>
                <a:gd name="T2" fmla="*/ 7 w 332"/>
                <a:gd name="T3" fmla="*/ 158 h 205"/>
                <a:gd name="T4" fmla="*/ 0 w 332"/>
                <a:gd name="T5" fmla="*/ 153 h 205"/>
                <a:gd name="T6" fmla="*/ 153 w 332"/>
                <a:gd name="T7" fmla="*/ 0 h 205"/>
                <a:gd name="T8" fmla="*/ 332 w 332"/>
                <a:gd name="T9" fmla="*/ 0 h 205"/>
                <a:gd name="T10" fmla="*/ 332 w 332"/>
                <a:gd name="T11" fmla="*/ 7 h 205"/>
                <a:gd name="T12" fmla="*/ 134 w 332"/>
                <a:gd name="T13" fmla="*/ 205 h 205"/>
                <a:gd name="T14" fmla="*/ 23 w 332"/>
                <a:gd name="T15" fmla="*/ 152 h 205"/>
                <a:gd name="T16" fmla="*/ 134 w 332"/>
                <a:gd name="T17" fmla="*/ 190 h 205"/>
                <a:gd name="T18" fmla="*/ 317 w 332"/>
                <a:gd name="T19" fmla="*/ 15 h 205"/>
                <a:gd name="T20" fmla="*/ 160 w 332"/>
                <a:gd name="T21" fmla="*/ 15 h 205"/>
                <a:gd name="T22" fmla="*/ 23 w 332"/>
                <a:gd name="T23" fmla="*/ 15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2" h="205">
                  <a:moveTo>
                    <a:pt x="134" y="205"/>
                  </a:moveTo>
                  <a:cubicBezTo>
                    <a:pt x="88" y="205"/>
                    <a:pt x="42" y="189"/>
                    <a:pt x="7" y="158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2" y="116"/>
                    <a:pt x="244" y="205"/>
                    <a:pt x="134" y="205"/>
                  </a:cubicBezTo>
                  <a:close/>
                  <a:moveTo>
                    <a:pt x="23" y="152"/>
                  </a:moveTo>
                  <a:cubicBezTo>
                    <a:pt x="55" y="176"/>
                    <a:pt x="94" y="190"/>
                    <a:pt x="134" y="190"/>
                  </a:cubicBezTo>
                  <a:cubicBezTo>
                    <a:pt x="232" y="190"/>
                    <a:pt x="312" y="112"/>
                    <a:pt x="317" y="15"/>
                  </a:cubicBezTo>
                  <a:cubicBezTo>
                    <a:pt x="160" y="15"/>
                    <a:pt x="160" y="15"/>
                    <a:pt x="160" y="15"/>
                  </a:cubicBezTo>
                  <a:lnTo>
                    <a:pt x="23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7" name="Freeform 2514"/>
            <p:cNvSpPr>
              <a:spLocks noEditPoints="1"/>
            </p:cNvSpPr>
            <p:nvPr/>
          </p:nvSpPr>
          <p:spPr bwMode="auto">
            <a:xfrm>
              <a:off x="1503952" y="3541883"/>
              <a:ext cx="169863" cy="276225"/>
            </a:xfrm>
            <a:custGeom>
              <a:avLst/>
              <a:gdLst>
                <a:gd name="T0" fmla="*/ 52 w 205"/>
                <a:gd name="T1" fmla="*/ 332 h 332"/>
                <a:gd name="T2" fmla="*/ 47 w 205"/>
                <a:gd name="T3" fmla="*/ 325 h 332"/>
                <a:gd name="T4" fmla="*/ 0 w 205"/>
                <a:gd name="T5" fmla="*/ 197 h 332"/>
                <a:gd name="T6" fmla="*/ 197 w 205"/>
                <a:gd name="T7" fmla="*/ 0 h 332"/>
                <a:gd name="T8" fmla="*/ 205 w 205"/>
                <a:gd name="T9" fmla="*/ 0 h 332"/>
                <a:gd name="T10" fmla="*/ 205 w 205"/>
                <a:gd name="T11" fmla="*/ 179 h 332"/>
                <a:gd name="T12" fmla="*/ 52 w 205"/>
                <a:gd name="T13" fmla="*/ 332 h 332"/>
                <a:gd name="T14" fmla="*/ 190 w 205"/>
                <a:gd name="T15" fmla="*/ 15 h 332"/>
                <a:gd name="T16" fmla="*/ 15 w 205"/>
                <a:gd name="T17" fmla="*/ 197 h 332"/>
                <a:gd name="T18" fmla="*/ 53 w 205"/>
                <a:gd name="T19" fmla="*/ 309 h 332"/>
                <a:gd name="T20" fmla="*/ 190 w 205"/>
                <a:gd name="T21" fmla="*/ 172 h 332"/>
                <a:gd name="T22" fmla="*/ 190 w 205"/>
                <a:gd name="T23" fmla="*/ 1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5" h="332">
                  <a:moveTo>
                    <a:pt x="52" y="332"/>
                  </a:moveTo>
                  <a:cubicBezTo>
                    <a:pt x="47" y="325"/>
                    <a:pt x="47" y="325"/>
                    <a:pt x="47" y="325"/>
                  </a:cubicBezTo>
                  <a:cubicBezTo>
                    <a:pt x="16" y="290"/>
                    <a:pt x="0" y="244"/>
                    <a:pt x="0" y="197"/>
                  </a:cubicBezTo>
                  <a:cubicBezTo>
                    <a:pt x="0" y="88"/>
                    <a:pt x="88" y="0"/>
                    <a:pt x="197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179"/>
                    <a:pt x="205" y="179"/>
                    <a:pt x="205" y="179"/>
                  </a:cubicBezTo>
                  <a:lnTo>
                    <a:pt x="52" y="332"/>
                  </a:lnTo>
                  <a:close/>
                  <a:moveTo>
                    <a:pt x="190" y="15"/>
                  </a:moveTo>
                  <a:cubicBezTo>
                    <a:pt x="93" y="19"/>
                    <a:pt x="15" y="100"/>
                    <a:pt x="15" y="197"/>
                  </a:cubicBezTo>
                  <a:cubicBezTo>
                    <a:pt x="15" y="238"/>
                    <a:pt x="29" y="277"/>
                    <a:pt x="53" y="309"/>
                  </a:cubicBezTo>
                  <a:cubicBezTo>
                    <a:pt x="190" y="172"/>
                    <a:pt x="190" y="172"/>
                    <a:pt x="190" y="172"/>
                  </a:cubicBezTo>
                  <a:lnTo>
                    <a:pt x="19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8" name="Freeform 2515"/>
            <p:cNvSpPr>
              <a:spLocks/>
            </p:cNvSpPr>
            <p:nvPr/>
          </p:nvSpPr>
          <p:spPr bwMode="auto">
            <a:xfrm>
              <a:off x="1689690" y="3548233"/>
              <a:ext cx="87313" cy="82550"/>
            </a:xfrm>
            <a:custGeom>
              <a:avLst/>
              <a:gdLst>
                <a:gd name="T0" fmla="*/ 106 w 106"/>
                <a:gd name="T1" fmla="*/ 9 h 99"/>
                <a:gd name="T2" fmla="*/ 93 w 106"/>
                <a:gd name="T3" fmla="*/ 0 h 99"/>
                <a:gd name="T4" fmla="*/ 0 w 106"/>
                <a:gd name="T5" fmla="*/ 93 h 99"/>
                <a:gd name="T6" fmla="*/ 16 w 106"/>
                <a:gd name="T7" fmla="*/ 99 h 99"/>
                <a:gd name="T8" fmla="*/ 106 w 106"/>
                <a:gd name="T9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9">
                  <a:moveTo>
                    <a:pt x="106" y="9"/>
                  </a:moveTo>
                  <a:cubicBezTo>
                    <a:pt x="102" y="6"/>
                    <a:pt x="98" y="3"/>
                    <a:pt x="93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6" y="95"/>
                    <a:pt x="11" y="97"/>
                    <a:pt x="16" y="99"/>
                  </a:cubicBezTo>
                  <a:lnTo>
                    <a:pt x="10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79" name="Freeform 2516"/>
            <p:cNvSpPr>
              <a:spLocks/>
            </p:cNvSpPr>
            <p:nvPr/>
          </p:nvSpPr>
          <p:spPr bwMode="auto">
            <a:xfrm>
              <a:off x="1711915" y="3560933"/>
              <a:ext cx="84138" cy="82550"/>
            </a:xfrm>
            <a:custGeom>
              <a:avLst/>
              <a:gdLst>
                <a:gd name="T0" fmla="*/ 101 w 101"/>
                <a:gd name="T1" fmla="*/ 11 h 99"/>
                <a:gd name="T2" fmla="*/ 90 w 101"/>
                <a:gd name="T3" fmla="*/ 0 h 99"/>
                <a:gd name="T4" fmla="*/ 0 w 101"/>
                <a:gd name="T5" fmla="*/ 90 h 99"/>
                <a:gd name="T6" fmla="*/ 12 w 101"/>
                <a:gd name="T7" fmla="*/ 99 h 99"/>
                <a:gd name="T8" fmla="*/ 101 w 101"/>
                <a:gd name="T9" fmla="*/ 1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9">
                  <a:moveTo>
                    <a:pt x="101" y="11"/>
                  </a:moveTo>
                  <a:cubicBezTo>
                    <a:pt x="98" y="7"/>
                    <a:pt x="94" y="4"/>
                    <a:pt x="90" y="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3"/>
                    <a:pt x="9" y="96"/>
                    <a:pt x="12" y="99"/>
                  </a:cubicBezTo>
                  <a:lnTo>
                    <a:pt x="10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80" name="Freeform 2517"/>
            <p:cNvSpPr>
              <a:spLocks/>
            </p:cNvSpPr>
            <p:nvPr/>
          </p:nvSpPr>
          <p:spPr bwMode="auto">
            <a:xfrm>
              <a:off x="1688102" y="3538708"/>
              <a:ext cx="68263" cy="73025"/>
            </a:xfrm>
            <a:custGeom>
              <a:avLst/>
              <a:gdLst>
                <a:gd name="T0" fmla="*/ 82 w 82"/>
                <a:gd name="T1" fmla="*/ 6 h 89"/>
                <a:gd name="T2" fmla="*/ 67 w 82"/>
                <a:gd name="T3" fmla="*/ 0 h 89"/>
                <a:gd name="T4" fmla="*/ 0 w 82"/>
                <a:gd name="T5" fmla="*/ 67 h 89"/>
                <a:gd name="T6" fmla="*/ 0 w 82"/>
                <a:gd name="T7" fmla="*/ 89 h 89"/>
                <a:gd name="T8" fmla="*/ 82 w 82"/>
                <a:gd name="T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9">
                  <a:moveTo>
                    <a:pt x="82" y="6"/>
                  </a:moveTo>
                  <a:cubicBezTo>
                    <a:pt x="77" y="4"/>
                    <a:pt x="72" y="2"/>
                    <a:pt x="67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89"/>
                    <a:pt x="0" y="89"/>
                    <a:pt x="0" y="89"/>
                  </a:cubicBezTo>
                  <a:lnTo>
                    <a:pt x="8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81" name="Freeform 2518"/>
            <p:cNvSpPr>
              <a:spLocks/>
            </p:cNvSpPr>
            <p:nvPr/>
          </p:nvSpPr>
          <p:spPr bwMode="auto">
            <a:xfrm>
              <a:off x="1688102" y="3527595"/>
              <a:ext cx="17463" cy="17463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22 h 22"/>
                <a:gd name="T4" fmla="*/ 20 w 20"/>
                <a:gd name="T5" fmla="*/ 1 h 22"/>
                <a:gd name="T6" fmla="*/ 0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4" y="1"/>
                    <a:pt x="7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82" name="Freeform 2519"/>
            <p:cNvSpPr>
              <a:spLocks/>
            </p:cNvSpPr>
            <p:nvPr/>
          </p:nvSpPr>
          <p:spPr bwMode="auto">
            <a:xfrm>
              <a:off x="1688102" y="3530770"/>
              <a:ext cx="46038" cy="47625"/>
            </a:xfrm>
            <a:custGeom>
              <a:avLst/>
              <a:gdLst>
                <a:gd name="T0" fmla="*/ 54 w 54"/>
                <a:gd name="T1" fmla="*/ 4 h 58"/>
                <a:gd name="T2" fmla="*/ 36 w 54"/>
                <a:gd name="T3" fmla="*/ 0 h 58"/>
                <a:gd name="T4" fmla="*/ 0 w 54"/>
                <a:gd name="T5" fmla="*/ 36 h 58"/>
                <a:gd name="T6" fmla="*/ 0 w 54"/>
                <a:gd name="T7" fmla="*/ 58 h 58"/>
                <a:gd name="T8" fmla="*/ 54 w 54"/>
                <a:gd name="T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8">
                  <a:moveTo>
                    <a:pt x="54" y="4"/>
                  </a:moveTo>
                  <a:cubicBezTo>
                    <a:pt x="48" y="2"/>
                    <a:pt x="42" y="1"/>
                    <a:pt x="36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58"/>
                    <a:pt x="0" y="58"/>
                    <a:pt x="0" y="58"/>
                  </a:cubicBezTo>
                  <a:lnTo>
                    <a:pt x="5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83" name="Freeform 2520"/>
            <p:cNvSpPr>
              <a:spLocks/>
            </p:cNvSpPr>
            <p:nvPr/>
          </p:nvSpPr>
          <p:spPr bwMode="auto">
            <a:xfrm>
              <a:off x="1729377" y="3576808"/>
              <a:ext cx="82550" cy="85725"/>
            </a:xfrm>
            <a:custGeom>
              <a:avLst/>
              <a:gdLst>
                <a:gd name="T0" fmla="*/ 99 w 99"/>
                <a:gd name="T1" fmla="*/ 12 h 102"/>
                <a:gd name="T2" fmla="*/ 89 w 99"/>
                <a:gd name="T3" fmla="*/ 0 h 102"/>
                <a:gd name="T4" fmla="*/ 0 w 99"/>
                <a:gd name="T5" fmla="*/ 89 h 102"/>
                <a:gd name="T6" fmla="*/ 10 w 99"/>
                <a:gd name="T7" fmla="*/ 102 h 102"/>
                <a:gd name="T8" fmla="*/ 99 w 99"/>
                <a:gd name="T9" fmla="*/ 1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2">
                  <a:moveTo>
                    <a:pt x="99" y="12"/>
                  </a:moveTo>
                  <a:cubicBezTo>
                    <a:pt x="96" y="8"/>
                    <a:pt x="93" y="4"/>
                    <a:pt x="89" y="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4" y="93"/>
                    <a:pt x="7" y="98"/>
                    <a:pt x="10" y="102"/>
                  </a:cubicBezTo>
                  <a:lnTo>
                    <a:pt x="9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84" name="Freeform 2521"/>
            <p:cNvSpPr>
              <a:spLocks/>
            </p:cNvSpPr>
            <p:nvPr/>
          </p:nvSpPr>
          <p:spPr bwMode="auto">
            <a:xfrm>
              <a:off x="1794465" y="3640308"/>
              <a:ext cx="49213" cy="46038"/>
            </a:xfrm>
            <a:custGeom>
              <a:avLst/>
              <a:gdLst>
                <a:gd name="T0" fmla="*/ 58 w 58"/>
                <a:gd name="T1" fmla="*/ 18 h 54"/>
                <a:gd name="T2" fmla="*/ 54 w 58"/>
                <a:gd name="T3" fmla="*/ 0 h 54"/>
                <a:gd name="T4" fmla="*/ 0 w 58"/>
                <a:gd name="T5" fmla="*/ 54 h 54"/>
                <a:gd name="T6" fmla="*/ 22 w 58"/>
                <a:gd name="T7" fmla="*/ 54 h 54"/>
                <a:gd name="T8" fmla="*/ 58 w 58"/>
                <a:gd name="T9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58" y="18"/>
                  </a:moveTo>
                  <a:cubicBezTo>
                    <a:pt x="57" y="12"/>
                    <a:pt x="56" y="6"/>
                    <a:pt x="54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2" y="54"/>
                    <a:pt x="22" y="54"/>
                    <a:pt x="22" y="54"/>
                  </a:cubicBezTo>
                  <a:lnTo>
                    <a:pt x="5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85" name="Freeform 2522"/>
            <p:cNvSpPr>
              <a:spLocks/>
            </p:cNvSpPr>
            <p:nvPr/>
          </p:nvSpPr>
          <p:spPr bwMode="auto">
            <a:xfrm>
              <a:off x="1827802" y="3668883"/>
              <a:ext cx="19050" cy="17463"/>
            </a:xfrm>
            <a:custGeom>
              <a:avLst/>
              <a:gdLst>
                <a:gd name="T0" fmla="*/ 22 w 22"/>
                <a:gd name="T1" fmla="*/ 21 h 21"/>
                <a:gd name="T2" fmla="*/ 20 w 22"/>
                <a:gd name="T3" fmla="*/ 0 h 21"/>
                <a:gd name="T4" fmla="*/ 0 w 22"/>
                <a:gd name="T5" fmla="*/ 21 h 21"/>
                <a:gd name="T6" fmla="*/ 22 w 22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22" y="14"/>
                    <a:pt x="21" y="7"/>
                    <a:pt x="2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2" y="21"/>
                    <a:pt x="22" y="21"/>
                    <a:pt x="2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86" name="Freeform 2523"/>
            <p:cNvSpPr>
              <a:spLocks/>
            </p:cNvSpPr>
            <p:nvPr/>
          </p:nvSpPr>
          <p:spPr bwMode="auto">
            <a:xfrm>
              <a:off x="1742077" y="3595858"/>
              <a:ext cx="84138" cy="88900"/>
            </a:xfrm>
            <a:custGeom>
              <a:avLst/>
              <a:gdLst>
                <a:gd name="T0" fmla="*/ 100 w 100"/>
                <a:gd name="T1" fmla="*/ 14 h 107"/>
                <a:gd name="T2" fmla="*/ 91 w 100"/>
                <a:gd name="T3" fmla="*/ 0 h 107"/>
                <a:gd name="T4" fmla="*/ 0 w 100"/>
                <a:gd name="T5" fmla="*/ 91 h 107"/>
                <a:gd name="T6" fmla="*/ 6 w 100"/>
                <a:gd name="T7" fmla="*/ 107 h 107"/>
                <a:gd name="T8" fmla="*/ 100 w 100"/>
                <a:gd name="T9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07">
                  <a:moveTo>
                    <a:pt x="100" y="14"/>
                  </a:moveTo>
                  <a:cubicBezTo>
                    <a:pt x="97" y="9"/>
                    <a:pt x="94" y="5"/>
                    <a:pt x="91" y="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3" y="97"/>
                    <a:pt x="5" y="102"/>
                    <a:pt x="6" y="107"/>
                  </a:cubicBezTo>
                  <a:lnTo>
                    <a:pt x="10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87" name="Freeform 2524"/>
            <p:cNvSpPr>
              <a:spLocks/>
            </p:cNvSpPr>
            <p:nvPr/>
          </p:nvSpPr>
          <p:spPr bwMode="auto">
            <a:xfrm>
              <a:off x="1761127" y="3616495"/>
              <a:ext cx="74613" cy="69850"/>
            </a:xfrm>
            <a:custGeom>
              <a:avLst/>
              <a:gdLst>
                <a:gd name="T0" fmla="*/ 89 w 89"/>
                <a:gd name="T1" fmla="*/ 15 h 82"/>
                <a:gd name="T2" fmla="*/ 83 w 89"/>
                <a:gd name="T3" fmla="*/ 0 h 82"/>
                <a:gd name="T4" fmla="*/ 0 w 89"/>
                <a:gd name="T5" fmla="*/ 82 h 82"/>
                <a:gd name="T6" fmla="*/ 22 w 89"/>
                <a:gd name="T7" fmla="*/ 82 h 82"/>
                <a:gd name="T8" fmla="*/ 89 w 89"/>
                <a:gd name="T9" fmla="*/ 1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2">
                  <a:moveTo>
                    <a:pt x="89" y="15"/>
                  </a:moveTo>
                  <a:cubicBezTo>
                    <a:pt x="87" y="10"/>
                    <a:pt x="85" y="5"/>
                    <a:pt x="83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22" y="82"/>
                    <a:pt x="22" y="82"/>
                    <a:pt x="22" y="82"/>
                  </a:cubicBezTo>
                  <a:lnTo>
                    <a:pt x="8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80" name="Группа 2879"/>
          <p:cNvGrpSpPr/>
          <p:nvPr/>
        </p:nvGrpSpPr>
        <p:grpSpPr>
          <a:xfrm>
            <a:off x="1972480" y="3007420"/>
            <a:ext cx="280045" cy="257839"/>
            <a:chOff x="2737440" y="4154658"/>
            <a:chExt cx="360363" cy="331788"/>
          </a:xfrm>
          <a:solidFill>
            <a:schemeClr val="accent1"/>
          </a:solidFill>
        </p:grpSpPr>
        <p:sp>
          <p:nvSpPr>
            <p:cNvPr id="3045" name="Rectangle 2525"/>
            <p:cNvSpPr>
              <a:spLocks noChangeArrowheads="1"/>
            </p:cNvSpPr>
            <p:nvPr/>
          </p:nvSpPr>
          <p:spPr bwMode="auto">
            <a:xfrm>
              <a:off x="2766015" y="4241970"/>
              <a:ext cx="14288" cy="215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46" name="Rectangle 2526"/>
            <p:cNvSpPr>
              <a:spLocks noChangeArrowheads="1"/>
            </p:cNvSpPr>
            <p:nvPr/>
          </p:nvSpPr>
          <p:spPr bwMode="auto">
            <a:xfrm>
              <a:off x="2796177" y="4191170"/>
              <a:ext cx="12700" cy="266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47" name="Rectangle 2527"/>
            <p:cNvSpPr>
              <a:spLocks noChangeArrowheads="1"/>
            </p:cNvSpPr>
            <p:nvPr/>
          </p:nvSpPr>
          <p:spPr bwMode="auto">
            <a:xfrm>
              <a:off x="2824752" y="4227683"/>
              <a:ext cx="12700" cy="2301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48" name="Rectangle 2528"/>
            <p:cNvSpPr>
              <a:spLocks noChangeArrowheads="1"/>
            </p:cNvSpPr>
            <p:nvPr/>
          </p:nvSpPr>
          <p:spPr bwMode="auto">
            <a:xfrm>
              <a:off x="2853327" y="4305470"/>
              <a:ext cx="12700" cy="152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49" name="Rectangle 2529"/>
            <p:cNvSpPr>
              <a:spLocks noChangeArrowheads="1"/>
            </p:cNvSpPr>
            <p:nvPr/>
          </p:nvSpPr>
          <p:spPr bwMode="auto">
            <a:xfrm>
              <a:off x="2881902" y="4356270"/>
              <a:ext cx="12700" cy="101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0" name="Rectangle 2530"/>
            <p:cNvSpPr>
              <a:spLocks noChangeArrowheads="1"/>
            </p:cNvSpPr>
            <p:nvPr/>
          </p:nvSpPr>
          <p:spPr bwMode="auto">
            <a:xfrm>
              <a:off x="2910477" y="4319758"/>
              <a:ext cx="14288" cy="138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1" name="Rectangle 2531"/>
            <p:cNvSpPr>
              <a:spLocks noChangeArrowheads="1"/>
            </p:cNvSpPr>
            <p:nvPr/>
          </p:nvSpPr>
          <p:spPr bwMode="auto">
            <a:xfrm>
              <a:off x="2939052" y="4154658"/>
              <a:ext cx="12700" cy="303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2" name="Rectangle 2532"/>
            <p:cNvSpPr>
              <a:spLocks noChangeArrowheads="1"/>
            </p:cNvSpPr>
            <p:nvPr/>
          </p:nvSpPr>
          <p:spPr bwMode="auto">
            <a:xfrm>
              <a:off x="2967627" y="4235620"/>
              <a:ext cx="14288" cy="222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3" name="Rectangle 2533"/>
            <p:cNvSpPr>
              <a:spLocks noChangeArrowheads="1"/>
            </p:cNvSpPr>
            <p:nvPr/>
          </p:nvSpPr>
          <p:spPr bwMode="auto">
            <a:xfrm>
              <a:off x="2997790" y="4197520"/>
              <a:ext cx="12700" cy="260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4" name="Rectangle 2534"/>
            <p:cNvSpPr>
              <a:spLocks noChangeArrowheads="1"/>
            </p:cNvSpPr>
            <p:nvPr/>
          </p:nvSpPr>
          <p:spPr bwMode="auto">
            <a:xfrm>
              <a:off x="3026365" y="4281658"/>
              <a:ext cx="12700" cy="176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5" name="Rectangle 2535"/>
            <p:cNvSpPr>
              <a:spLocks noChangeArrowheads="1"/>
            </p:cNvSpPr>
            <p:nvPr/>
          </p:nvSpPr>
          <p:spPr bwMode="auto">
            <a:xfrm>
              <a:off x="3054940" y="4256258"/>
              <a:ext cx="12700" cy="2016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6" name="Rectangle 2536"/>
            <p:cNvSpPr>
              <a:spLocks noChangeArrowheads="1"/>
            </p:cNvSpPr>
            <p:nvPr/>
          </p:nvSpPr>
          <p:spPr bwMode="auto">
            <a:xfrm>
              <a:off x="3083515" y="4240383"/>
              <a:ext cx="12700" cy="217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7" name="Rectangle 2537"/>
            <p:cNvSpPr>
              <a:spLocks noChangeArrowheads="1"/>
            </p:cNvSpPr>
            <p:nvPr/>
          </p:nvSpPr>
          <p:spPr bwMode="auto">
            <a:xfrm>
              <a:off x="2737440" y="4472158"/>
              <a:ext cx="3603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8" name="Rectangle 2538"/>
            <p:cNvSpPr>
              <a:spLocks noChangeArrowheads="1"/>
            </p:cNvSpPr>
            <p:nvPr/>
          </p:nvSpPr>
          <p:spPr bwMode="auto">
            <a:xfrm>
              <a:off x="2737440" y="415465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59" name="Rectangle 2539"/>
            <p:cNvSpPr>
              <a:spLocks noChangeArrowheads="1"/>
            </p:cNvSpPr>
            <p:nvPr/>
          </p:nvSpPr>
          <p:spPr bwMode="auto">
            <a:xfrm>
              <a:off x="2737440" y="41848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60" name="Rectangle 2540"/>
            <p:cNvSpPr>
              <a:spLocks noChangeArrowheads="1"/>
            </p:cNvSpPr>
            <p:nvPr/>
          </p:nvSpPr>
          <p:spPr bwMode="auto">
            <a:xfrm>
              <a:off x="2737440" y="42118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61" name="Rectangle 2541"/>
            <p:cNvSpPr>
              <a:spLocks noChangeArrowheads="1"/>
            </p:cNvSpPr>
            <p:nvPr/>
          </p:nvSpPr>
          <p:spPr bwMode="auto">
            <a:xfrm>
              <a:off x="2737440" y="424197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62" name="Rectangle 2542"/>
            <p:cNvSpPr>
              <a:spLocks noChangeArrowheads="1"/>
            </p:cNvSpPr>
            <p:nvPr/>
          </p:nvSpPr>
          <p:spPr bwMode="auto">
            <a:xfrm>
              <a:off x="2737440" y="42705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63" name="Rectangle 2543"/>
            <p:cNvSpPr>
              <a:spLocks noChangeArrowheads="1"/>
            </p:cNvSpPr>
            <p:nvPr/>
          </p:nvSpPr>
          <p:spPr bwMode="auto">
            <a:xfrm>
              <a:off x="2737440" y="429912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64" name="Rectangle 2544"/>
            <p:cNvSpPr>
              <a:spLocks noChangeArrowheads="1"/>
            </p:cNvSpPr>
            <p:nvPr/>
          </p:nvSpPr>
          <p:spPr bwMode="auto">
            <a:xfrm>
              <a:off x="2737440" y="432769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65" name="Rectangle 2545"/>
            <p:cNvSpPr>
              <a:spLocks noChangeArrowheads="1"/>
            </p:cNvSpPr>
            <p:nvPr/>
          </p:nvSpPr>
          <p:spPr bwMode="auto">
            <a:xfrm>
              <a:off x="2737440" y="4356270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66" name="Rectangle 2546"/>
            <p:cNvSpPr>
              <a:spLocks noChangeArrowheads="1"/>
            </p:cNvSpPr>
            <p:nvPr/>
          </p:nvSpPr>
          <p:spPr bwMode="auto">
            <a:xfrm>
              <a:off x="2737440" y="43864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67" name="Rectangle 2547"/>
            <p:cNvSpPr>
              <a:spLocks noChangeArrowheads="1"/>
            </p:cNvSpPr>
            <p:nvPr/>
          </p:nvSpPr>
          <p:spPr bwMode="auto">
            <a:xfrm>
              <a:off x="2737440" y="441500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68" name="Rectangle 2548"/>
            <p:cNvSpPr>
              <a:spLocks noChangeArrowheads="1"/>
            </p:cNvSpPr>
            <p:nvPr/>
          </p:nvSpPr>
          <p:spPr bwMode="auto">
            <a:xfrm>
              <a:off x="2737440" y="44435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81" name="Группа 2880"/>
          <p:cNvGrpSpPr/>
          <p:nvPr/>
        </p:nvGrpSpPr>
        <p:grpSpPr>
          <a:xfrm>
            <a:off x="1963844" y="2057490"/>
            <a:ext cx="303485" cy="225763"/>
            <a:chOff x="2726327" y="2932283"/>
            <a:chExt cx="390526" cy="290512"/>
          </a:xfrm>
          <a:solidFill>
            <a:schemeClr val="accent1"/>
          </a:solidFill>
        </p:grpSpPr>
        <p:sp>
          <p:nvSpPr>
            <p:cNvPr id="3028" name="Freeform 2549"/>
            <p:cNvSpPr>
              <a:spLocks/>
            </p:cNvSpPr>
            <p:nvPr/>
          </p:nvSpPr>
          <p:spPr bwMode="auto">
            <a:xfrm>
              <a:off x="2758077" y="2932283"/>
              <a:ext cx="355600" cy="196850"/>
            </a:xfrm>
            <a:custGeom>
              <a:avLst/>
              <a:gdLst>
                <a:gd name="T0" fmla="*/ 5 w 224"/>
                <a:gd name="T1" fmla="*/ 124 h 124"/>
                <a:gd name="T2" fmla="*/ 0 w 224"/>
                <a:gd name="T3" fmla="*/ 117 h 124"/>
                <a:gd name="T4" fmla="*/ 15 w 224"/>
                <a:gd name="T5" fmla="*/ 105 h 124"/>
                <a:gd name="T6" fmla="*/ 28 w 224"/>
                <a:gd name="T7" fmla="*/ 106 h 124"/>
                <a:gd name="T8" fmla="*/ 52 w 224"/>
                <a:gd name="T9" fmla="*/ 62 h 124"/>
                <a:gd name="T10" fmla="*/ 76 w 224"/>
                <a:gd name="T11" fmla="*/ 73 h 124"/>
                <a:gd name="T12" fmla="*/ 87 w 224"/>
                <a:gd name="T13" fmla="*/ 57 h 124"/>
                <a:gd name="T14" fmla="*/ 100 w 224"/>
                <a:gd name="T15" fmla="*/ 55 h 124"/>
                <a:gd name="T16" fmla="*/ 119 w 224"/>
                <a:gd name="T17" fmla="*/ 36 h 124"/>
                <a:gd name="T18" fmla="*/ 137 w 224"/>
                <a:gd name="T19" fmla="*/ 51 h 124"/>
                <a:gd name="T20" fmla="*/ 152 w 224"/>
                <a:gd name="T21" fmla="*/ 38 h 124"/>
                <a:gd name="T22" fmla="*/ 169 w 224"/>
                <a:gd name="T23" fmla="*/ 36 h 124"/>
                <a:gd name="T24" fmla="*/ 194 w 224"/>
                <a:gd name="T25" fmla="*/ 0 h 124"/>
                <a:gd name="T26" fmla="*/ 224 w 224"/>
                <a:gd name="T27" fmla="*/ 12 h 124"/>
                <a:gd name="T28" fmla="*/ 224 w 224"/>
                <a:gd name="T29" fmla="*/ 44 h 124"/>
                <a:gd name="T30" fmla="*/ 216 w 224"/>
                <a:gd name="T31" fmla="*/ 44 h 124"/>
                <a:gd name="T32" fmla="*/ 216 w 224"/>
                <a:gd name="T33" fmla="*/ 18 h 124"/>
                <a:gd name="T34" fmla="*/ 197 w 224"/>
                <a:gd name="T35" fmla="*/ 10 h 124"/>
                <a:gd name="T36" fmla="*/ 173 w 224"/>
                <a:gd name="T37" fmla="*/ 43 h 124"/>
                <a:gd name="T38" fmla="*/ 155 w 224"/>
                <a:gd name="T39" fmla="*/ 46 h 124"/>
                <a:gd name="T40" fmla="*/ 137 w 224"/>
                <a:gd name="T41" fmla="*/ 62 h 124"/>
                <a:gd name="T42" fmla="*/ 120 w 224"/>
                <a:gd name="T43" fmla="*/ 47 h 124"/>
                <a:gd name="T44" fmla="*/ 104 w 224"/>
                <a:gd name="T45" fmla="*/ 63 h 124"/>
                <a:gd name="T46" fmla="*/ 92 w 224"/>
                <a:gd name="T47" fmla="*/ 64 h 124"/>
                <a:gd name="T48" fmla="*/ 78 w 224"/>
                <a:gd name="T49" fmla="*/ 83 h 124"/>
                <a:gd name="T50" fmla="*/ 55 w 224"/>
                <a:gd name="T51" fmla="*/ 73 h 124"/>
                <a:gd name="T52" fmla="*/ 32 w 224"/>
                <a:gd name="T53" fmla="*/ 115 h 124"/>
                <a:gd name="T54" fmla="*/ 17 w 224"/>
                <a:gd name="T55" fmla="*/ 114 h 124"/>
                <a:gd name="T56" fmla="*/ 5 w 224"/>
                <a:gd name="T5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4" h="124">
                  <a:moveTo>
                    <a:pt x="5" y="124"/>
                  </a:moveTo>
                  <a:lnTo>
                    <a:pt x="0" y="117"/>
                  </a:lnTo>
                  <a:lnTo>
                    <a:pt x="15" y="105"/>
                  </a:lnTo>
                  <a:lnTo>
                    <a:pt x="28" y="106"/>
                  </a:lnTo>
                  <a:lnTo>
                    <a:pt x="52" y="62"/>
                  </a:lnTo>
                  <a:lnTo>
                    <a:pt x="76" y="73"/>
                  </a:lnTo>
                  <a:lnTo>
                    <a:pt x="87" y="57"/>
                  </a:lnTo>
                  <a:lnTo>
                    <a:pt x="100" y="55"/>
                  </a:lnTo>
                  <a:lnTo>
                    <a:pt x="119" y="36"/>
                  </a:lnTo>
                  <a:lnTo>
                    <a:pt x="137" y="51"/>
                  </a:lnTo>
                  <a:lnTo>
                    <a:pt x="152" y="38"/>
                  </a:lnTo>
                  <a:lnTo>
                    <a:pt x="169" y="36"/>
                  </a:lnTo>
                  <a:lnTo>
                    <a:pt x="194" y="0"/>
                  </a:lnTo>
                  <a:lnTo>
                    <a:pt x="224" y="12"/>
                  </a:lnTo>
                  <a:lnTo>
                    <a:pt x="224" y="44"/>
                  </a:lnTo>
                  <a:lnTo>
                    <a:pt x="216" y="44"/>
                  </a:lnTo>
                  <a:lnTo>
                    <a:pt x="216" y="18"/>
                  </a:lnTo>
                  <a:lnTo>
                    <a:pt x="197" y="10"/>
                  </a:lnTo>
                  <a:lnTo>
                    <a:pt x="173" y="43"/>
                  </a:lnTo>
                  <a:lnTo>
                    <a:pt x="155" y="46"/>
                  </a:lnTo>
                  <a:lnTo>
                    <a:pt x="137" y="62"/>
                  </a:lnTo>
                  <a:lnTo>
                    <a:pt x="120" y="47"/>
                  </a:lnTo>
                  <a:lnTo>
                    <a:pt x="104" y="63"/>
                  </a:lnTo>
                  <a:lnTo>
                    <a:pt x="92" y="64"/>
                  </a:lnTo>
                  <a:lnTo>
                    <a:pt x="78" y="83"/>
                  </a:lnTo>
                  <a:lnTo>
                    <a:pt x="55" y="73"/>
                  </a:lnTo>
                  <a:lnTo>
                    <a:pt x="32" y="115"/>
                  </a:lnTo>
                  <a:lnTo>
                    <a:pt x="17" y="114"/>
                  </a:lnTo>
                  <a:lnTo>
                    <a:pt x="5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29" name="Freeform 2550"/>
            <p:cNvSpPr>
              <a:spLocks/>
            </p:cNvSpPr>
            <p:nvPr/>
          </p:nvSpPr>
          <p:spPr bwMode="auto">
            <a:xfrm>
              <a:off x="2759665" y="3043408"/>
              <a:ext cx="357188" cy="119063"/>
            </a:xfrm>
            <a:custGeom>
              <a:avLst/>
              <a:gdLst>
                <a:gd name="T0" fmla="*/ 3 w 225"/>
                <a:gd name="T1" fmla="*/ 75 h 75"/>
                <a:gd name="T2" fmla="*/ 0 w 225"/>
                <a:gd name="T3" fmla="*/ 68 h 75"/>
                <a:gd name="T4" fmla="*/ 15 w 225"/>
                <a:gd name="T5" fmla="*/ 61 h 75"/>
                <a:gd name="T6" fmla="*/ 28 w 225"/>
                <a:gd name="T7" fmla="*/ 65 h 75"/>
                <a:gd name="T8" fmla="*/ 52 w 225"/>
                <a:gd name="T9" fmla="*/ 44 h 75"/>
                <a:gd name="T10" fmla="*/ 75 w 225"/>
                <a:gd name="T11" fmla="*/ 54 h 75"/>
                <a:gd name="T12" fmla="*/ 86 w 225"/>
                <a:gd name="T13" fmla="*/ 40 h 75"/>
                <a:gd name="T14" fmla="*/ 99 w 225"/>
                <a:gd name="T15" fmla="*/ 34 h 75"/>
                <a:gd name="T16" fmla="*/ 118 w 225"/>
                <a:gd name="T17" fmla="*/ 18 h 75"/>
                <a:gd name="T18" fmla="*/ 136 w 225"/>
                <a:gd name="T19" fmla="*/ 30 h 75"/>
                <a:gd name="T20" fmla="*/ 151 w 225"/>
                <a:gd name="T21" fmla="*/ 19 h 75"/>
                <a:gd name="T22" fmla="*/ 169 w 225"/>
                <a:gd name="T23" fmla="*/ 18 h 75"/>
                <a:gd name="T24" fmla="*/ 194 w 225"/>
                <a:gd name="T25" fmla="*/ 0 h 75"/>
                <a:gd name="T26" fmla="*/ 225 w 225"/>
                <a:gd name="T27" fmla="*/ 10 h 75"/>
                <a:gd name="T28" fmla="*/ 222 w 225"/>
                <a:gd name="T29" fmla="*/ 18 h 75"/>
                <a:gd name="T30" fmla="*/ 195 w 225"/>
                <a:gd name="T31" fmla="*/ 9 h 75"/>
                <a:gd name="T32" fmla="*/ 171 w 225"/>
                <a:gd name="T33" fmla="*/ 25 h 75"/>
                <a:gd name="T34" fmla="*/ 154 w 225"/>
                <a:gd name="T35" fmla="*/ 27 h 75"/>
                <a:gd name="T36" fmla="*/ 136 w 225"/>
                <a:gd name="T37" fmla="*/ 41 h 75"/>
                <a:gd name="T38" fmla="*/ 119 w 225"/>
                <a:gd name="T39" fmla="*/ 28 h 75"/>
                <a:gd name="T40" fmla="*/ 104 w 225"/>
                <a:gd name="T41" fmla="*/ 42 h 75"/>
                <a:gd name="T42" fmla="*/ 91 w 225"/>
                <a:gd name="T43" fmla="*/ 47 h 75"/>
                <a:gd name="T44" fmla="*/ 77 w 225"/>
                <a:gd name="T45" fmla="*/ 64 h 75"/>
                <a:gd name="T46" fmla="*/ 53 w 225"/>
                <a:gd name="T47" fmla="*/ 54 h 75"/>
                <a:gd name="T48" fmla="*/ 30 w 225"/>
                <a:gd name="T49" fmla="*/ 75 h 75"/>
                <a:gd name="T50" fmla="*/ 15 w 225"/>
                <a:gd name="T51" fmla="*/ 69 h 75"/>
                <a:gd name="T52" fmla="*/ 3 w 225"/>
                <a:gd name="T5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75">
                  <a:moveTo>
                    <a:pt x="3" y="75"/>
                  </a:moveTo>
                  <a:lnTo>
                    <a:pt x="0" y="68"/>
                  </a:lnTo>
                  <a:lnTo>
                    <a:pt x="15" y="61"/>
                  </a:lnTo>
                  <a:lnTo>
                    <a:pt x="28" y="65"/>
                  </a:lnTo>
                  <a:lnTo>
                    <a:pt x="52" y="44"/>
                  </a:lnTo>
                  <a:lnTo>
                    <a:pt x="75" y="54"/>
                  </a:lnTo>
                  <a:lnTo>
                    <a:pt x="86" y="40"/>
                  </a:lnTo>
                  <a:lnTo>
                    <a:pt x="99" y="34"/>
                  </a:lnTo>
                  <a:lnTo>
                    <a:pt x="118" y="18"/>
                  </a:lnTo>
                  <a:lnTo>
                    <a:pt x="136" y="30"/>
                  </a:lnTo>
                  <a:lnTo>
                    <a:pt x="151" y="19"/>
                  </a:lnTo>
                  <a:lnTo>
                    <a:pt x="169" y="18"/>
                  </a:lnTo>
                  <a:lnTo>
                    <a:pt x="194" y="0"/>
                  </a:lnTo>
                  <a:lnTo>
                    <a:pt x="225" y="10"/>
                  </a:lnTo>
                  <a:lnTo>
                    <a:pt x="222" y="18"/>
                  </a:lnTo>
                  <a:lnTo>
                    <a:pt x="195" y="9"/>
                  </a:lnTo>
                  <a:lnTo>
                    <a:pt x="171" y="25"/>
                  </a:lnTo>
                  <a:lnTo>
                    <a:pt x="154" y="27"/>
                  </a:lnTo>
                  <a:lnTo>
                    <a:pt x="136" y="41"/>
                  </a:lnTo>
                  <a:lnTo>
                    <a:pt x="119" y="28"/>
                  </a:lnTo>
                  <a:lnTo>
                    <a:pt x="104" y="42"/>
                  </a:lnTo>
                  <a:lnTo>
                    <a:pt x="91" y="47"/>
                  </a:lnTo>
                  <a:lnTo>
                    <a:pt x="77" y="64"/>
                  </a:lnTo>
                  <a:lnTo>
                    <a:pt x="53" y="54"/>
                  </a:lnTo>
                  <a:lnTo>
                    <a:pt x="30" y="75"/>
                  </a:lnTo>
                  <a:lnTo>
                    <a:pt x="15" y="69"/>
                  </a:lnTo>
                  <a:lnTo>
                    <a:pt x="3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0" name="Freeform 2551"/>
            <p:cNvSpPr>
              <a:spLocks/>
            </p:cNvSpPr>
            <p:nvPr/>
          </p:nvSpPr>
          <p:spPr bwMode="auto">
            <a:xfrm>
              <a:off x="2761252" y="3116433"/>
              <a:ext cx="352425" cy="76200"/>
            </a:xfrm>
            <a:custGeom>
              <a:avLst/>
              <a:gdLst>
                <a:gd name="T0" fmla="*/ 2 w 222"/>
                <a:gd name="T1" fmla="*/ 48 h 48"/>
                <a:gd name="T2" fmla="*/ 0 w 222"/>
                <a:gd name="T3" fmla="*/ 41 h 48"/>
                <a:gd name="T4" fmla="*/ 14 w 222"/>
                <a:gd name="T5" fmla="*/ 36 h 48"/>
                <a:gd name="T6" fmla="*/ 27 w 222"/>
                <a:gd name="T7" fmla="*/ 37 h 48"/>
                <a:gd name="T8" fmla="*/ 51 w 222"/>
                <a:gd name="T9" fmla="*/ 23 h 48"/>
                <a:gd name="T10" fmla="*/ 75 w 222"/>
                <a:gd name="T11" fmla="*/ 29 h 48"/>
                <a:gd name="T12" fmla="*/ 87 w 222"/>
                <a:gd name="T13" fmla="*/ 25 h 48"/>
                <a:gd name="T14" fmla="*/ 99 w 222"/>
                <a:gd name="T15" fmla="*/ 23 h 48"/>
                <a:gd name="T16" fmla="*/ 118 w 222"/>
                <a:gd name="T17" fmla="*/ 13 h 48"/>
                <a:gd name="T18" fmla="*/ 135 w 222"/>
                <a:gd name="T19" fmla="*/ 23 h 48"/>
                <a:gd name="T20" fmla="*/ 150 w 222"/>
                <a:gd name="T21" fmla="*/ 14 h 48"/>
                <a:gd name="T22" fmla="*/ 168 w 222"/>
                <a:gd name="T23" fmla="*/ 12 h 48"/>
                <a:gd name="T24" fmla="*/ 194 w 222"/>
                <a:gd name="T25" fmla="*/ 0 h 48"/>
                <a:gd name="T26" fmla="*/ 222 w 222"/>
                <a:gd name="T27" fmla="*/ 14 h 48"/>
                <a:gd name="T28" fmla="*/ 222 w 222"/>
                <a:gd name="T29" fmla="*/ 33 h 48"/>
                <a:gd name="T30" fmla="*/ 214 w 222"/>
                <a:gd name="T31" fmla="*/ 33 h 48"/>
                <a:gd name="T32" fmla="*/ 214 w 222"/>
                <a:gd name="T33" fmla="*/ 19 h 48"/>
                <a:gd name="T34" fmla="*/ 194 w 222"/>
                <a:gd name="T35" fmla="*/ 9 h 48"/>
                <a:gd name="T36" fmla="*/ 170 w 222"/>
                <a:gd name="T37" fmla="*/ 20 h 48"/>
                <a:gd name="T38" fmla="*/ 153 w 222"/>
                <a:gd name="T39" fmla="*/ 21 h 48"/>
                <a:gd name="T40" fmla="*/ 135 w 222"/>
                <a:gd name="T41" fmla="*/ 33 h 48"/>
                <a:gd name="T42" fmla="*/ 117 w 222"/>
                <a:gd name="T43" fmla="*/ 22 h 48"/>
                <a:gd name="T44" fmla="*/ 101 w 222"/>
                <a:gd name="T45" fmla="*/ 31 h 48"/>
                <a:gd name="T46" fmla="*/ 88 w 222"/>
                <a:gd name="T47" fmla="*/ 33 h 48"/>
                <a:gd name="T48" fmla="*/ 75 w 222"/>
                <a:gd name="T49" fmla="*/ 38 h 48"/>
                <a:gd name="T50" fmla="*/ 52 w 222"/>
                <a:gd name="T51" fmla="*/ 31 h 48"/>
                <a:gd name="T52" fmla="*/ 29 w 222"/>
                <a:gd name="T53" fmla="*/ 45 h 48"/>
                <a:gd name="T54" fmla="*/ 15 w 222"/>
                <a:gd name="T55" fmla="*/ 44 h 48"/>
                <a:gd name="T56" fmla="*/ 2 w 222"/>
                <a:gd name="T5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2" h="48">
                  <a:moveTo>
                    <a:pt x="2" y="48"/>
                  </a:moveTo>
                  <a:lnTo>
                    <a:pt x="0" y="41"/>
                  </a:lnTo>
                  <a:lnTo>
                    <a:pt x="14" y="36"/>
                  </a:lnTo>
                  <a:lnTo>
                    <a:pt x="27" y="37"/>
                  </a:lnTo>
                  <a:lnTo>
                    <a:pt x="51" y="23"/>
                  </a:lnTo>
                  <a:lnTo>
                    <a:pt x="75" y="29"/>
                  </a:lnTo>
                  <a:lnTo>
                    <a:pt x="87" y="25"/>
                  </a:lnTo>
                  <a:lnTo>
                    <a:pt x="99" y="23"/>
                  </a:lnTo>
                  <a:lnTo>
                    <a:pt x="118" y="13"/>
                  </a:lnTo>
                  <a:lnTo>
                    <a:pt x="135" y="23"/>
                  </a:lnTo>
                  <a:lnTo>
                    <a:pt x="150" y="14"/>
                  </a:lnTo>
                  <a:lnTo>
                    <a:pt x="168" y="12"/>
                  </a:lnTo>
                  <a:lnTo>
                    <a:pt x="194" y="0"/>
                  </a:lnTo>
                  <a:lnTo>
                    <a:pt x="222" y="14"/>
                  </a:lnTo>
                  <a:lnTo>
                    <a:pt x="222" y="33"/>
                  </a:lnTo>
                  <a:lnTo>
                    <a:pt x="214" y="33"/>
                  </a:lnTo>
                  <a:lnTo>
                    <a:pt x="214" y="19"/>
                  </a:lnTo>
                  <a:lnTo>
                    <a:pt x="194" y="9"/>
                  </a:lnTo>
                  <a:lnTo>
                    <a:pt x="170" y="20"/>
                  </a:lnTo>
                  <a:lnTo>
                    <a:pt x="153" y="21"/>
                  </a:lnTo>
                  <a:lnTo>
                    <a:pt x="135" y="33"/>
                  </a:lnTo>
                  <a:lnTo>
                    <a:pt x="117" y="22"/>
                  </a:lnTo>
                  <a:lnTo>
                    <a:pt x="101" y="31"/>
                  </a:lnTo>
                  <a:lnTo>
                    <a:pt x="88" y="33"/>
                  </a:lnTo>
                  <a:lnTo>
                    <a:pt x="75" y="38"/>
                  </a:lnTo>
                  <a:lnTo>
                    <a:pt x="52" y="31"/>
                  </a:lnTo>
                  <a:lnTo>
                    <a:pt x="29" y="45"/>
                  </a:lnTo>
                  <a:lnTo>
                    <a:pt x="15" y="44"/>
                  </a:lnTo>
                  <a:lnTo>
                    <a:pt x="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1" name="Rectangle 2552"/>
            <p:cNvSpPr>
              <a:spLocks noChangeArrowheads="1"/>
            </p:cNvSpPr>
            <p:nvPr/>
          </p:nvSpPr>
          <p:spPr bwMode="auto">
            <a:xfrm>
              <a:off x="2726327" y="3194220"/>
              <a:ext cx="38735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2" name="Rectangle 2553"/>
            <p:cNvSpPr>
              <a:spLocks noChangeArrowheads="1"/>
            </p:cNvSpPr>
            <p:nvPr/>
          </p:nvSpPr>
          <p:spPr bwMode="auto">
            <a:xfrm>
              <a:off x="2756490" y="2933870"/>
              <a:ext cx="12700" cy="288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3" name="Rectangle 2554"/>
            <p:cNvSpPr>
              <a:spLocks noChangeArrowheads="1"/>
            </p:cNvSpPr>
            <p:nvPr/>
          </p:nvSpPr>
          <p:spPr bwMode="auto">
            <a:xfrm>
              <a:off x="2727915" y="2933870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4" name="Rectangle 2555"/>
            <p:cNvSpPr>
              <a:spLocks noChangeArrowheads="1"/>
            </p:cNvSpPr>
            <p:nvPr/>
          </p:nvSpPr>
          <p:spPr bwMode="auto">
            <a:xfrm>
              <a:off x="2727915" y="29640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5" name="Rectangle 2556"/>
            <p:cNvSpPr>
              <a:spLocks noChangeArrowheads="1"/>
            </p:cNvSpPr>
            <p:nvPr/>
          </p:nvSpPr>
          <p:spPr bwMode="auto">
            <a:xfrm>
              <a:off x="2727915" y="299260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6" name="Rectangle 2557"/>
            <p:cNvSpPr>
              <a:spLocks noChangeArrowheads="1"/>
            </p:cNvSpPr>
            <p:nvPr/>
          </p:nvSpPr>
          <p:spPr bwMode="auto">
            <a:xfrm>
              <a:off x="2727915" y="30211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7" name="Rectangle 2558"/>
            <p:cNvSpPr>
              <a:spLocks noChangeArrowheads="1"/>
            </p:cNvSpPr>
            <p:nvPr/>
          </p:nvSpPr>
          <p:spPr bwMode="auto">
            <a:xfrm>
              <a:off x="2727915" y="304975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8" name="Rectangle 2559"/>
            <p:cNvSpPr>
              <a:spLocks noChangeArrowheads="1"/>
            </p:cNvSpPr>
            <p:nvPr/>
          </p:nvSpPr>
          <p:spPr bwMode="auto">
            <a:xfrm>
              <a:off x="2727915" y="30783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39" name="Rectangle 2560"/>
            <p:cNvSpPr>
              <a:spLocks noChangeArrowheads="1"/>
            </p:cNvSpPr>
            <p:nvPr/>
          </p:nvSpPr>
          <p:spPr bwMode="auto">
            <a:xfrm>
              <a:off x="2727915" y="310849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40" name="Rectangle 2561"/>
            <p:cNvSpPr>
              <a:spLocks noChangeArrowheads="1"/>
            </p:cNvSpPr>
            <p:nvPr/>
          </p:nvSpPr>
          <p:spPr bwMode="auto">
            <a:xfrm>
              <a:off x="2727915" y="3135483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41" name="Rectangle 2562"/>
            <p:cNvSpPr>
              <a:spLocks noChangeArrowheads="1"/>
            </p:cNvSpPr>
            <p:nvPr/>
          </p:nvSpPr>
          <p:spPr bwMode="auto">
            <a:xfrm>
              <a:off x="2727915" y="3165645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42" name="Rectangle 2563"/>
            <p:cNvSpPr>
              <a:spLocks noChangeArrowheads="1"/>
            </p:cNvSpPr>
            <p:nvPr/>
          </p:nvSpPr>
          <p:spPr bwMode="auto">
            <a:xfrm>
              <a:off x="2826340" y="2935458"/>
              <a:ext cx="825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43" name="Rectangle 2564"/>
            <p:cNvSpPr>
              <a:spLocks noChangeArrowheads="1"/>
            </p:cNvSpPr>
            <p:nvPr/>
          </p:nvSpPr>
          <p:spPr bwMode="auto">
            <a:xfrm>
              <a:off x="2783477" y="2964033"/>
              <a:ext cx="841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44" name="Rectangle 2565"/>
            <p:cNvSpPr>
              <a:spLocks noChangeArrowheads="1"/>
            </p:cNvSpPr>
            <p:nvPr/>
          </p:nvSpPr>
          <p:spPr bwMode="auto">
            <a:xfrm>
              <a:off x="2783477" y="2935458"/>
              <a:ext cx="285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82" name="Группа 2881"/>
          <p:cNvGrpSpPr/>
          <p:nvPr/>
        </p:nvGrpSpPr>
        <p:grpSpPr>
          <a:xfrm>
            <a:off x="519209" y="3470049"/>
            <a:ext cx="301017" cy="296082"/>
            <a:chOff x="867365" y="4749970"/>
            <a:chExt cx="387350" cy="381000"/>
          </a:xfrm>
          <a:solidFill>
            <a:schemeClr val="accent1"/>
          </a:solidFill>
        </p:grpSpPr>
        <p:sp>
          <p:nvSpPr>
            <p:cNvPr id="2993" name="Rectangle 2566"/>
            <p:cNvSpPr>
              <a:spLocks noChangeArrowheads="1"/>
            </p:cNvSpPr>
            <p:nvPr/>
          </p:nvSpPr>
          <p:spPr bwMode="auto">
            <a:xfrm>
              <a:off x="867365" y="4840458"/>
              <a:ext cx="12700" cy="1111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94" name="Rectangle 2567"/>
            <p:cNvSpPr>
              <a:spLocks noChangeArrowheads="1"/>
            </p:cNvSpPr>
            <p:nvPr/>
          </p:nvSpPr>
          <p:spPr bwMode="auto">
            <a:xfrm>
              <a:off x="895940" y="4875383"/>
              <a:ext cx="12700" cy="762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95" name="Rectangle 2568"/>
            <p:cNvSpPr>
              <a:spLocks noChangeArrowheads="1"/>
            </p:cNvSpPr>
            <p:nvPr/>
          </p:nvSpPr>
          <p:spPr bwMode="auto">
            <a:xfrm>
              <a:off x="924515" y="4749970"/>
              <a:ext cx="12700" cy="2016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96" name="Rectangle 2569"/>
            <p:cNvSpPr>
              <a:spLocks noChangeArrowheads="1"/>
            </p:cNvSpPr>
            <p:nvPr/>
          </p:nvSpPr>
          <p:spPr bwMode="auto">
            <a:xfrm>
              <a:off x="953090" y="4830933"/>
              <a:ext cx="12700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97" name="Rectangle 2570"/>
            <p:cNvSpPr>
              <a:spLocks noChangeArrowheads="1"/>
            </p:cNvSpPr>
            <p:nvPr/>
          </p:nvSpPr>
          <p:spPr bwMode="auto">
            <a:xfrm>
              <a:off x="981665" y="4778545"/>
              <a:ext cx="14288" cy="173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98" name="Rectangle 2571"/>
            <p:cNvSpPr>
              <a:spLocks noChangeArrowheads="1"/>
            </p:cNvSpPr>
            <p:nvPr/>
          </p:nvSpPr>
          <p:spPr bwMode="auto">
            <a:xfrm>
              <a:off x="1011827" y="4838870"/>
              <a:ext cx="1111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99" name="Rectangle 2572"/>
            <p:cNvSpPr>
              <a:spLocks noChangeArrowheads="1"/>
            </p:cNvSpPr>
            <p:nvPr/>
          </p:nvSpPr>
          <p:spPr bwMode="auto">
            <a:xfrm>
              <a:off x="1038815" y="4762670"/>
              <a:ext cx="14288" cy="188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0" name="Rectangle 2573"/>
            <p:cNvSpPr>
              <a:spLocks noChangeArrowheads="1"/>
            </p:cNvSpPr>
            <p:nvPr/>
          </p:nvSpPr>
          <p:spPr bwMode="auto">
            <a:xfrm>
              <a:off x="1068977" y="4794420"/>
              <a:ext cx="12700" cy="157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1" name="Rectangle 2574"/>
            <p:cNvSpPr>
              <a:spLocks noChangeArrowheads="1"/>
            </p:cNvSpPr>
            <p:nvPr/>
          </p:nvSpPr>
          <p:spPr bwMode="auto">
            <a:xfrm>
              <a:off x="1097552" y="4830933"/>
              <a:ext cx="12700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2" name="Rectangle 2575"/>
            <p:cNvSpPr>
              <a:spLocks noChangeArrowheads="1"/>
            </p:cNvSpPr>
            <p:nvPr/>
          </p:nvSpPr>
          <p:spPr bwMode="auto">
            <a:xfrm>
              <a:off x="1126127" y="4765845"/>
              <a:ext cx="12700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3" name="Rectangle 2576"/>
            <p:cNvSpPr>
              <a:spLocks noChangeArrowheads="1"/>
            </p:cNvSpPr>
            <p:nvPr/>
          </p:nvSpPr>
          <p:spPr bwMode="auto">
            <a:xfrm>
              <a:off x="1154702" y="4840458"/>
              <a:ext cx="12700" cy="1111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4" name="Rectangle 2577"/>
            <p:cNvSpPr>
              <a:spLocks noChangeArrowheads="1"/>
            </p:cNvSpPr>
            <p:nvPr/>
          </p:nvSpPr>
          <p:spPr bwMode="auto">
            <a:xfrm>
              <a:off x="1183277" y="4818233"/>
              <a:ext cx="14288" cy="133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5" name="Rectangle 2578"/>
            <p:cNvSpPr>
              <a:spLocks noChangeArrowheads="1"/>
            </p:cNvSpPr>
            <p:nvPr/>
          </p:nvSpPr>
          <p:spPr bwMode="auto">
            <a:xfrm>
              <a:off x="1213440" y="4778545"/>
              <a:ext cx="11113" cy="173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6" name="Rectangle 2579"/>
            <p:cNvSpPr>
              <a:spLocks noChangeArrowheads="1"/>
            </p:cNvSpPr>
            <p:nvPr/>
          </p:nvSpPr>
          <p:spPr bwMode="auto">
            <a:xfrm>
              <a:off x="1240427" y="4848395"/>
              <a:ext cx="14288" cy="1031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7" name="Freeform 2580"/>
            <p:cNvSpPr>
              <a:spLocks noEditPoints="1"/>
            </p:cNvSpPr>
            <p:nvPr/>
          </p:nvSpPr>
          <p:spPr bwMode="auto">
            <a:xfrm>
              <a:off x="867365" y="4994445"/>
              <a:ext cx="41275" cy="82550"/>
            </a:xfrm>
            <a:custGeom>
              <a:avLst/>
              <a:gdLst>
                <a:gd name="T0" fmla="*/ 26 w 26"/>
                <a:gd name="T1" fmla="*/ 52 h 52"/>
                <a:gd name="T2" fmla="*/ 0 w 26"/>
                <a:gd name="T3" fmla="*/ 52 h 52"/>
                <a:gd name="T4" fmla="*/ 0 w 26"/>
                <a:gd name="T5" fmla="*/ 0 h 52"/>
                <a:gd name="T6" fmla="*/ 26 w 26"/>
                <a:gd name="T7" fmla="*/ 0 h 52"/>
                <a:gd name="T8" fmla="*/ 26 w 26"/>
                <a:gd name="T9" fmla="*/ 52 h 52"/>
                <a:gd name="T10" fmla="*/ 8 w 26"/>
                <a:gd name="T11" fmla="*/ 43 h 52"/>
                <a:gd name="T12" fmla="*/ 18 w 26"/>
                <a:gd name="T13" fmla="*/ 43 h 52"/>
                <a:gd name="T14" fmla="*/ 18 w 26"/>
                <a:gd name="T15" fmla="*/ 7 h 52"/>
                <a:gd name="T16" fmla="*/ 8 w 26"/>
                <a:gd name="T17" fmla="*/ 7 h 52"/>
                <a:gd name="T18" fmla="*/ 8 w 26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2">
                  <a:moveTo>
                    <a:pt x="26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52"/>
                  </a:lnTo>
                  <a:close/>
                  <a:moveTo>
                    <a:pt x="8" y="43"/>
                  </a:moveTo>
                  <a:lnTo>
                    <a:pt x="18" y="43"/>
                  </a:lnTo>
                  <a:lnTo>
                    <a:pt x="18" y="7"/>
                  </a:lnTo>
                  <a:lnTo>
                    <a:pt x="8" y="7"/>
                  </a:lnTo>
                  <a:lnTo>
                    <a:pt x="8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8" name="Freeform 2581"/>
            <p:cNvSpPr>
              <a:spLocks noEditPoints="1"/>
            </p:cNvSpPr>
            <p:nvPr/>
          </p:nvSpPr>
          <p:spPr bwMode="auto">
            <a:xfrm>
              <a:off x="924515" y="4994445"/>
              <a:ext cx="41275" cy="103188"/>
            </a:xfrm>
            <a:custGeom>
              <a:avLst/>
              <a:gdLst>
                <a:gd name="T0" fmla="*/ 26 w 26"/>
                <a:gd name="T1" fmla="*/ 65 h 65"/>
                <a:gd name="T2" fmla="*/ 0 w 26"/>
                <a:gd name="T3" fmla="*/ 65 h 65"/>
                <a:gd name="T4" fmla="*/ 0 w 26"/>
                <a:gd name="T5" fmla="*/ 0 h 65"/>
                <a:gd name="T6" fmla="*/ 26 w 26"/>
                <a:gd name="T7" fmla="*/ 0 h 65"/>
                <a:gd name="T8" fmla="*/ 26 w 26"/>
                <a:gd name="T9" fmla="*/ 65 h 65"/>
                <a:gd name="T10" fmla="*/ 8 w 26"/>
                <a:gd name="T11" fmla="*/ 57 h 65"/>
                <a:gd name="T12" fmla="*/ 18 w 26"/>
                <a:gd name="T13" fmla="*/ 57 h 65"/>
                <a:gd name="T14" fmla="*/ 18 w 26"/>
                <a:gd name="T15" fmla="*/ 7 h 65"/>
                <a:gd name="T16" fmla="*/ 8 w 26"/>
                <a:gd name="T17" fmla="*/ 7 h 65"/>
                <a:gd name="T18" fmla="*/ 8 w 26"/>
                <a:gd name="T19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5">
                  <a:moveTo>
                    <a:pt x="26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65"/>
                  </a:lnTo>
                  <a:close/>
                  <a:moveTo>
                    <a:pt x="8" y="57"/>
                  </a:moveTo>
                  <a:lnTo>
                    <a:pt x="18" y="57"/>
                  </a:lnTo>
                  <a:lnTo>
                    <a:pt x="18" y="7"/>
                  </a:lnTo>
                  <a:lnTo>
                    <a:pt x="8" y="7"/>
                  </a:lnTo>
                  <a:lnTo>
                    <a:pt x="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09" name="Freeform 2582"/>
            <p:cNvSpPr>
              <a:spLocks noEditPoints="1"/>
            </p:cNvSpPr>
            <p:nvPr/>
          </p:nvSpPr>
          <p:spPr bwMode="auto">
            <a:xfrm>
              <a:off x="981665" y="4994445"/>
              <a:ext cx="41275" cy="66675"/>
            </a:xfrm>
            <a:custGeom>
              <a:avLst/>
              <a:gdLst>
                <a:gd name="T0" fmla="*/ 26 w 26"/>
                <a:gd name="T1" fmla="*/ 42 h 42"/>
                <a:gd name="T2" fmla="*/ 0 w 26"/>
                <a:gd name="T3" fmla="*/ 42 h 42"/>
                <a:gd name="T4" fmla="*/ 0 w 26"/>
                <a:gd name="T5" fmla="*/ 0 h 42"/>
                <a:gd name="T6" fmla="*/ 26 w 26"/>
                <a:gd name="T7" fmla="*/ 0 h 42"/>
                <a:gd name="T8" fmla="*/ 26 w 26"/>
                <a:gd name="T9" fmla="*/ 42 h 42"/>
                <a:gd name="T10" fmla="*/ 9 w 26"/>
                <a:gd name="T11" fmla="*/ 33 h 42"/>
                <a:gd name="T12" fmla="*/ 19 w 26"/>
                <a:gd name="T13" fmla="*/ 33 h 42"/>
                <a:gd name="T14" fmla="*/ 19 w 26"/>
                <a:gd name="T15" fmla="*/ 7 h 42"/>
                <a:gd name="T16" fmla="*/ 9 w 26"/>
                <a:gd name="T17" fmla="*/ 7 h 42"/>
                <a:gd name="T18" fmla="*/ 9 w 26"/>
                <a:gd name="T1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2">
                  <a:moveTo>
                    <a:pt x="26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42"/>
                  </a:lnTo>
                  <a:close/>
                  <a:moveTo>
                    <a:pt x="9" y="33"/>
                  </a:moveTo>
                  <a:lnTo>
                    <a:pt x="19" y="33"/>
                  </a:lnTo>
                  <a:lnTo>
                    <a:pt x="19" y="7"/>
                  </a:lnTo>
                  <a:lnTo>
                    <a:pt x="9" y="7"/>
                  </a:lnTo>
                  <a:lnTo>
                    <a:pt x="9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0" name="Freeform 2583"/>
            <p:cNvSpPr>
              <a:spLocks noEditPoints="1"/>
            </p:cNvSpPr>
            <p:nvPr/>
          </p:nvSpPr>
          <p:spPr bwMode="auto">
            <a:xfrm>
              <a:off x="1038815" y="4994445"/>
              <a:ext cx="42863" cy="136525"/>
            </a:xfrm>
            <a:custGeom>
              <a:avLst/>
              <a:gdLst>
                <a:gd name="T0" fmla="*/ 27 w 27"/>
                <a:gd name="T1" fmla="*/ 86 h 86"/>
                <a:gd name="T2" fmla="*/ 0 w 27"/>
                <a:gd name="T3" fmla="*/ 86 h 86"/>
                <a:gd name="T4" fmla="*/ 0 w 27"/>
                <a:gd name="T5" fmla="*/ 0 h 86"/>
                <a:gd name="T6" fmla="*/ 27 w 27"/>
                <a:gd name="T7" fmla="*/ 0 h 86"/>
                <a:gd name="T8" fmla="*/ 27 w 27"/>
                <a:gd name="T9" fmla="*/ 86 h 86"/>
                <a:gd name="T10" fmla="*/ 9 w 27"/>
                <a:gd name="T11" fmla="*/ 77 h 86"/>
                <a:gd name="T12" fmla="*/ 19 w 27"/>
                <a:gd name="T13" fmla="*/ 77 h 86"/>
                <a:gd name="T14" fmla="*/ 19 w 27"/>
                <a:gd name="T15" fmla="*/ 7 h 86"/>
                <a:gd name="T16" fmla="*/ 9 w 27"/>
                <a:gd name="T17" fmla="*/ 7 h 86"/>
                <a:gd name="T18" fmla="*/ 9 w 27"/>
                <a:gd name="T19" fmla="*/ 7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86">
                  <a:moveTo>
                    <a:pt x="27" y="86"/>
                  </a:moveTo>
                  <a:lnTo>
                    <a:pt x="0" y="86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86"/>
                  </a:lnTo>
                  <a:close/>
                  <a:moveTo>
                    <a:pt x="9" y="77"/>
                  </a:moveTo>
                  <a:lnTo>
                    <a:pt x="19" y="77"/>
                  </a:lnTo>
                  <a:lnTo>
                    <a:pt x="19" y="7"/>
                  </a:lnTo>
                  <a:lnTo>
                    <a:pt x="9" y="7"/>
                  </a:lnTo>
                  <a:lnTo>
                    <a:pt x="9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1" name="Freeform 2584"/>
            <p:cNvSpPr>
              <a:spLocks noEditPoints="1"/>
            </p:cNvSpPr>
            <p:nvPr/>
          </p:nvSpPr>
          <p:spPr bwMode="auto">
            <a:xfrm>
              <a:off x="1097552" y="4994445"/>
              <a:ext cx="41275" cy="96838"/>
            </a:xfrm>
            <a:custGeom>
              <a:avLst/>
              <a:gdLst>
                <a:gd name="T0" fmla="*/ 26 w 26"/>
                <a:gd name="T1" fmla="*/ 61 h 61"/>
                <a:gd name="T2" fmla="*/ 0 w 26"/>
                <a:gd name="T3" fmla="*/ 61 h 61"/>
                <a:gd name="T4" fmla="*/ 0 w 26"/>
                <a:gd name="T5" fmla="*/ 0 h 61"/>
                <a:gd name="T6" fmla="*/ 26 w 26"/>
                <a:gd name="T7" fmla="*/ 0 h 61"/>
                <a:gd name="T8" fmla="*/ 26 w 26"/>
                <a:gd name="T9" fmla="*/ 61 h 61"/>
                <a:gd name="T10" fmla="*/ 8 w 26"/>
                <a:gd name="T11" fmla="*/ 53 h 61"/>
                <a:gd name="T12" fmla="*/ 18 w 26"/>
                <a:gd name="T13" fmla="*/ 53 h 61"/>
                <a:gd name="T14" fmla="*/ 18 w 26"/>
                <a:gd name="T15" fmla="*/ 7 h 61"/>
                <a:gd name="T16" fmla="*/ 8 w 26"/>
                <a:gd name="T17" fmla="*/ 7 h 61"/>
                <a:gd name="T18" fmla="*/ 8 w 26"/>
                <a:gd name="T19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1">
                  <a:moveTo>
                    <a:pt x="26" y="61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61"/>
                  </a:lnTo>
                  <a:close/>
                  <a:moveTo>
                    <a:pt x="8" y="53"/>
                  </a:moveTo>
                  <a:lnTo>
                    <a:pt x="18" y="53"/>
                  </a:lnTo>
                  <a:lnTo>
                    <a:pt x="18" y="7"/>
                  </a:lnTo>
                  <a:lnTo>
                    <a:pt x="8" y="7"/>
                  </a:lnTo>
                  <a:lnTo>
                    <a:pt x="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2" name="Freeform 2585"/>
            <p:cNvSpPr>
              <a:spLocks noEditPoints="1"/>
            </p:cNvSpPr>
            <p:nvPr/>
          </p:nvSpPr>
          <p:spPr bwMode="auto">
            <a:xfrm>
              <a:off x="1154702" y="4994445"/>
              <a:ext cx="42863" cy="55563"/>
            </a:xfrm>
            <a:custGeom>
              <a:avLst/>
              <a:gdLst>
                <a:gd name="T0" fmla="*/ 27 w 27"/>
                <a:gd name="T1" fmla="*/ 35 h 35"/>
                <a:gd name="T2" fmla="*/ 0 w 27"/>
                <a:gd name="T3" fmla="*/ 35 h 35"/>
                <a:gd name="T4" fmla="*/ 0 w 27"/>
                <a:gd name="T5" fmla="*/ 0 h 35"/>
                <a:gd name="T6" fmla="*/ 27 w 27"/>
                <a:gd name="T7" fmla="*/ 0 h 35"/>
                <a:gd name="T8" fmla="*/ 27 w 27"/>
                <a:gd name="T9" fmla="*/ 35 h 35"/>
                <a:gd name="T10" fmla="*/ 8 w 27"/>
                <a:gd name="T11" fmla="*/ 26 h 35"/>
                <a:gd name="T12" fmla="*/ 18 w 27"/>
                <a:gd name="T13" fmla="*/ 26 h 35"/>
                <a:gd name="T14" fmla="*/ 18 w 27"/>
                <a:gd name="T15" fmla="*/ 7 h 35"/>
                <a:gd name="T16" fmla="*/ 8 w 27"/>
                <a:gd name="T17" fmla="*/ 7 h 35"/>
                <a:gd name="T18" fmla="*/ 8 w 27"/>
                <a:gd name="T1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5">
                  <a:moveTo>
                    <a:pt x="27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35"/>
                  </a:lnTo>
                  <a:close/>
                  <a:moveTo>
                    <a:pt x="8" y="26"/>
                  </a:moveTo>
                  <a:lnTo>
                    <a:pt x="18" y="26"/>
                  </a:lnTo>
                  <a:lnTo>
                    <a:pt x="18" y="7"/>
                  </a:lnTo>
                  <a:lnTo>
                    <a:pt x="8" y="7"/>
                  </a:lnTo>
                  <a:lnTo>
                    <a:pt x="8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3" name="Freeform 2586"/>
            <p:cNvSpPr>
              <a:spLocks noEditPoints="1"/>
            </p:cNvSpPr>
            <p:nvPr/>
          </p:nvSpPr>
          <p:spPr bwMode="auto">
            <a:xfrm>
              <a:off x="1213440" y="4994445"/>
              <a:ext cx="41275" cy="82550"/>
            </a:xfrm>
            <a:custGeom>
              <a:avLst/>
              <a:gdLst>
                <a:gd name="T0" fmla="*/ 26 w 26"/>
                <a:gd name="T1" fmla="*/ 52 h 52"/>
                <a:gd name="T2" fmla="*/ 0 w 26"/>
                <a:gd name="T3" fmla="*/ 52 h 52"/>
                <a:gd name="T4" fmla="*/ 0 w 26"/>
                <a:gd name="T5" fmla="*/ 0 h 52"/>
                <a:gd name="T6" fmla="*/ 26 w 26"/>
                <a:gd name="T7" fmla="*/ 0 h 52"/>
                <a:gd name="T8" fmla="*/ 26 w 26"/>
                <a:gd name="T9" fmla="*/ 52 h 52"/>
                <a:gd name="T10" fmla="*/ 7 w 26"/>
                <a:gd name="T11" fmla="*/ 43 h 52"/>
                <a:gd name="T12" fmla="*/ 17 w 26"/>
                <a:gd name="T13" fmla="*/ 43 h 52"/>
                <a:gd name="T14" fmla="*/ 17 w 26"/>
                <a:gd name="T15" fmla="*/ 7 h 52"/>
                <a:gd name="T16" fmla="*/ 7 w 26"/>
                <a:gd name="T17" fmla="*/ 7 h 52"/>
                <a:gd name="T18" fmla="*/ 7 w 26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2">
                  <a:moveTo>
                    <a:pt x="26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52"/>
                  </a:lnTo>
                  <a:close/>
                  <a:moveTo>
                    <a:pt x="7" y="43"/>
                  </a:moveTo>
                  <a:lnTo>
                    <a:pt x="17" y="43"/>
                  </a:lnTo>
                  <a:lnTo>
                    <a:pt x="17" y="7"/>
                  </a:lnTo>
                  <a:lnTo>
                    <a:pt x="7" y="7"/>
                  </a:lnTo>
                  <a:lnTo>
                    <a:pt x="7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4" name="Rectangle 2587"/>
            <p:cNvSpPr>
              <a:spLocks noChangeArrowheads="1"/>
            </p:cNvSpPr>
            <p:nvPr/>
          </p:nvSpPr>
          <p:spPr bwMode="auto">
            <a:xfrm>
              <a:off x="867365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5" name="Rectangle 2588"/>
            <p:cNvSpPr>
              <a:spLocks noChangeArrowheads="1"/>
            </p:cNvSpPr>
            <p:nvPr/>
          </p:nvSpPr>
          <p:spPr bwMode="auto">
            <a:xfrm>
              <a:off x="895940" y="49658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6" name="Rectangle 2589"/>
            <p:cNvSpPr>
              <a:spLocks noChangeArrowheads="1"/>
            </p:cNvSpPr>
            <p:nvPr/>
          </p:nvSpPr>
          <p:spPr bwMode="auto">
            <a:xfrm>
              <a:off x="924515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7" name="Rectangle 2590"/>
            <p:cNvSpPr>
              <a:spLocks noChangeArrowheads="1"/>
            </p:cNvSpPr>
            <p:nvPr/>
          </p:nvSpPr>
          <p:spPr bwMode="auto">
            <a:xfrm>
              <a:off x="953090" y="49658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8" name="Rectangle 2591"/>
            <p:cNvSpPr>
              <a:spLocks noChangeArrowheads="1"/>
            </p:cNvSpPr>
            <p:nvPr/>
          </p:nvSpPr>
          <p:spPr bwMode="auto">
            <a:xfrm>
              <a:off x="981665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19" name="Rectangle 2592"/>
            <p:cNvSpPr>
              <a:spLocks noChangeArrowheads="1"/>
            </p:cNvSpPr>
            <p:nvPr/>
          </p:nvSpPr>
          <p:spPr bwMode="auto">
            <a:xfrm>
              <a:off x="1010240" y="49658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20" name="Rectangle 2593"/>
            <p:cNvSpPr>
              <a:spLocks noChangeArrowheads="1"/>
            </p:cNvSpPr>
            <p:nvPr/>
          </p:nvSpPr>
          <p:spPr bwMode="auto">
            <a:xfrm>
              <a:off x="1038815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21" name="Rectangle 2594"/>
            <p:cNvSpPr>
              <a:spLocks noChangeArrowheads="1"/>
            </p:cNvSpPr>
            <p:nvPr/>
          </p:nvSpPr>
          <p:spPr bwMode="auto">
            <a:xfrm>
              <a:off x="1067390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22" name="Rectangle 2595"/>
            <p:cNvSpPr>
              <a:spLocks noChangeArrowheads="1"/>
            </p:cNvSpPr>
            <p:nvPr/>
          </p:nvSpPr>
          <p:spPr bwMode="auto">
            <a:xfrm>
              <a:off x="1097552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23" name="Rectangle 2596"/>
            <p:cNvSpPr>
              <a:spLocks noChangeArrowheads="1"/>
            </p:cNvSpPr>
            <p:nvPr/>
          </p:nvSpPr>
          <p:spPr bwMode="auto">
            <a:xfrm>
              <a:off x="1124540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24" name="Rectangle 2597"/>
            <p:cNvSpPr>
              <a:spLocks noChangeArrowheads="1"/>
            </p:cNvSpPr>
            <p:nvPr/>
          </p:nvSpPr>
          <p:spPr bwMode="auto">
            <a:xfrm>
              <a:off x="1154702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25" name="Rectangle 2598"/>
            <p:cNvSpPr>
              <a:spLocks noChangeArrowheads="1"/>
            </p:cNvSpPr>
            <p:nvPr/>
          </p:nvSpPr>
          <p:spPr bwMode="auto">
            <a:xfrm>
              <a:off x="1183277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26" name="Rectangle 2599"/>
            <p:cNvSpPr>
              <a:spLocks noChangeArrowheads="1"/>
            </p:cNvSpPr>
            <p:nvPr/>
          </p:nvSpPr>
          <p:spPr bwMode="auto">
            <a:xfrm>
              <a:off x="1213440" y="496587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3027" name="Rectangle 2600"/>
            <p:cNvSpPr>
              <a:spLocks noChangeArrowheads="1"/>
            </p:cNvSpPr>
            <p:nvPr/>
          </p:nvSpPr>
          <p:spPr bwMode="auto">
            <a:xfrm>
              <a:off x="1240427" y="49658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83" name="Группа 2882"/>
          <p:cNvGrpSpPr/>
          <p:nvPr/>
        </p:nvGrpSpPr>
        <p:grpSpPr>
          <a:xfrm>
            <a:off x="1000343" y="2985214"/>
            <a:ext cx="301017" cy="292381"/>
            <a:chOff x="1486490" y="4126083"/>
            <a:chExt cx="387350" cy="376237"/>
          </a:xfrm>
          <a:solidFill>
            <a:schemeClr val="accent1"/>
          </a:solidFill>
        </p:grpSpPr>
        <p:sp>
          <p:nvSpPr>
            <p:cNvPr id="2980" name="Freeform 2601"/>
            <p:cNvSpPr>
              <a:spLocks/>
            </p:cNvSpPr>
            <p:nvPr/>
          </p:nvSpPr>
          <p:spPr bwMode="auto">
            <a:xfrm>
              <a:off x="1486490" y="4238795"/>
              <a:ext cx="387350" cy="263525"/>
            </a:xfrm>
            <a:custGeom>
              <a:avLst/>
              <a:gdLst>
                <a:gd name="T0" fmla="*/ 465 w 465"/>
                <a:gd name="T1" fmla="*/ 316 h 316"/>
                <a:gd name="T2" fmla="*/ 449 w 465"/>
                <a:gd name="T3" fmla="*/ 316 h 316"/>
                <a:gd name="T4" fmla="*/ 449 w 465"/>
                <a:gd name="T5" fmla="*/ 38 h 316"/>
                <a:gd name="T6" fmla="*/ 408 w 465"/>
                <a:gd name="T7" fmla="*/ 27 h 316"/>
                <a:gd name="T8" fmla="*/ 362 w 465"/>
                <a:gd name="T9" fmla="*/ 21 h 316"/>
                <a:gd name="T10" fmla="*/ 330 w 465"/>
                <a:gd name="T11" fmla="*/ 45 h 316"/>
                <a:gd name="T12" fmla="*/ 286 w 465"/>
                <a:gd name="T13" fmla="*/ 71 h 316"/>
                <a:gd name="T14" fmla="*/ 248 w 465"/>
                <a:gd name="T15" fmla="*/ 56 h 316"/>
                <a:gd name="T16" fmla="*/ 198 w 465"/>
                <a:gd name="T17" fmla="*/ 48 h 316"/>
                <a:gd name="T18" fmla="*/ 170 w 465"/>
                <a:gd name="T19" fmla="*/ 83 h 316"/>
                <a:gd name="T20" fmla="*/ 118 w 465"/>
                <a:gd name="T21" fmla="*/ 141 h 316"/>
                <a:gd name="T22" fmla="*/ 15 w 465"/>
                <a:gd name="T23" fmla="*/ 125 h 316"/>
                <a:gd name="T24" fmla="*/ 15 w 465"/>
                <a:gd name="T25" fmla="*/ 316 h 316"/>
                <a:gd name="T26" fmla="*/ 0 w 465"/>
                <a:gd name="T27" fmla="*/ 316 h 316"/>
                <a:gd name="T28" fmla="*/ 0 w 465"/>
                <a:gd name="T29" fmla="*/ 106 h 316"/>
                <a:gd name="T30" fmla="*/ 5 w 465"/>
                <a:gd name="T31" fmla="*/ 99 h 316"/>
                <a:gd name="T32" fmla="*/ 14 w 465"/>
                <a:gd name="T33" fmla="*/ 101 h 316"/>
                <a:gd name="T34" fmla="*/ 111 w 465"/>
                <a:gd name="T35" fmla="*/ 127 h 316"/>
                <a:gd name="T36" fmla="*/ 157 w 465"/>
                <a:gd name="T37" fmla="*/ 75 h 316"/>
                <a:gd name="T38" fmla="*/ 191 w 465"/>
                <a:gd name="T39" fmla="*/ 35 h 316"/>
                <a:gd name="T40" fmla="*/ 257 w 465"/>
                <a:gd name="T41" fmla="*/ 44 h 316"/>
                <a:gd name="T42" fmla="*/ 285 w 465"/>
                <a:gd name="T43" fmla="*/ 56 h 316"/>
                <a:gd name="T44" fmla="*/ 318 w 465"/>
                <a:gd name="T45" fmla="*/ 35 h 316"/>
                <a:gd name="T46" fmla="*/ 358 w 465"/>
                <a:gd name="T47" fmla="*/ 6 h 316"/>
                <a:gd name="T48" fmla="*/ 414 w 465"/>
                <a:gd name="T49" fmla="*/ 13 h 316"/>
                <a:gd name="T50" fmla="*/ 457 w 465"/>
                <a:gd name="T51" fmla="*/ 23 h 316"/>
                <a:gd name="T52" fmla="*/ 465 w 465"/>
                <a:gd name="T53" fmla="*/ 31 h 316"/>
                <a:gd name="T54" fmla="*/ 465 w 465"/>
                <a:gd name="T55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5" h="316">
                  <a:moveTo>
                    <a:pt x="465" y="316"/>
                  </a:moveTo>
                  <a:cubicBezTo>
                    <a:pt x="449" y="316"/>
                    <a:pt x="449" y="316"/>
                    <a:pt x="449" y="316"/>
                  </a:cubicBezTo>
                  <a:cubicBezTo>
                    <a:pt x="449" y="38"/>
                    <a:pt x="449" y="38"/>
                    <a:pt x="449" y="38"/>
                  </a:cubicBezTo>
                  <a:cubicBezTo>
                    <a:pt x="432" y="37"/>
                    <a:pt x="420" y="32"/>
                    <a:pt x="408" y="27"/>
                  </a:cubicBezTo>
                  <a:cubicBezTo>
                    <a:pt x="393" y="21"/>
                    <a:pt x="381" y="17"/>
                    <a:pt x="362" y="21"/>
                  </a:cubicBezTo>
                  <a:cubicBezTo>
                    <a:pt x="345" y="26"/>
                    <a:pt x="338" y="35"/>
                    <a:pt x="330" y="45"/>
                  </a:cubicBezTo>
                  <a:cubicBezTo>
                    <a:pt x="322" y="56"/>
                    <a:pt x="312" y="69"/>
                    <a:pt x="286" y="71"/>
                  </a:cubicBezTo>
                  <a:cubicBezTo>
                    <a:pt x="271" y="72"/>
                    <a:pt x="259" y="64"/>
                    <a:pt x="248" y="56"/>
                  </a:cubicBezTo>
                  <a:cubicBezTo>
                    <a:pt x="233" y="46"/>
                    <a:pt x="220" y="37"/>
                    <a:pt x="198" y="48"/>
                  </a:cubicBezTo>
                  <a:cubicBezTo>
                    <a:pt x="185" y="55"/>
                    <a:pt x="178" y="68"/>
                    <a:pt x="170" y="83"/>
                  </a:cubicBezTo>
                  <a:cubicBezTo>
                    <a:pt x="160" y="103"/>
                    <a:pt x="147" y="125"/>
                    <a:pt x="118" y="141"/>
                  </a:cubicBezTo>
                  <a:cubicBezTo>
                    <a:pt x="90" y="155"/>
                    <a:pt x="49" y="154"/>
                    <a:pt x="15" y="125"/>
                  </a:cubicBezTo>
                  <a:cubicBezTo>
                    <a:pt x="15" y="316"/>
                    <a:pt x="15" y="316"/>
                    <a:pt x="15" y="316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3"/>
                    <a:pt x="2" y="100"/>
                    <a:pt x="5" y="99"/>
                  </a:cubicBezTo>
                  <a:cubicBezTo>
                    <a:pt x="8" y="98"/>
                    <a:pt x="12" y="99"/>
                    <a:pt x="14" y="101"/>
                  </a:cubicBezTo>
                  <a:cubicBezTo>
                    <a:pt x="44" y="138"/>
                    <a:pt x="84" y="140"/>
                    <a:pt x="111" y="127"/>
                  </a:cubicBezTo>
                  <a:cubicBezTo>
                    <a:pt x="136" y="114"/>
                    <a:pt x="147" y="94"/>
                    <a:pt x="157" y="75"/>
                  </a:cubicBezTo>
                  <a:cubicBezTo>
                    <a:pt x="166" y="59"/>
                    <a:pt x="174" y="44"/>
                    <a:pt x="191" y="35"/>
                  </a:cubicBezTo>
                  <a:cubicBezTo>
                    <a:pt x="221" y="18"/>
                    <a:pt x="241" y="32"/>
                    <a:pt x="257" y="44"/>
                  </a:cubicBezTo>
                  <a:cubicBezTo>
                    <a:pt x="267" y="50"/>
                    <a:pt x="275" y="56"/>
                    <a:pt x="285" y="56"/>
                  </a:cubicBezTo>
                  <a:cubicBezTo>
                    <a:pt x="304" y="54"/>
                    <a:pt x="310" y="46"/>
                    <a:pt x="318" y="35"/>
                  </a:cubicBezTo>
                  <a:cubicBezTo>
                    <a:pt x="326" y="25"/>
                    <a:pt x="336" y="12"/>
                    <a:pt x="358" y="6"/>
                  </a:cubicBezTo>
                  <a:cubicBezTo>
                    <a:pt x="382" y="0"/>
                    <a:pt x="398" y="7"/>
                    <a:pt x="414" y="13"/>
                  </a:cubicBezTo>
                  <a:cubicBezTo>
                    <a:pt x="426" y="18"/>
                    <a:pt x="439" y="23"/>
                    <a:pt x="457" y="23"/>
                  </a:cubicBezTo>
                  <a:cubicBezTo>
                    <a:pt x="461" y="23"/>
                    <a:pt x="465" y="26"/>
                    <a:pt x="465" y="31"/>
                  </a:cubicBezTo>
                  <a:lnTo>
                    <a:pt x="465" y="3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81" name="Freeform 2602"/>
            <p:cNvSpPr>
              <a:spLocks/>
            </p:cNvSpPr>
            <p:nvPr/>
          </p:nvSpPr>
          <p:spPr bwMode="auto">
            <a:xfrm>
              <a:off x="1486490" y="4173708"/>
              <a:ext cx="257175" cy="168275"/>
            </a:xfrm>
            <a:custGeom>
              <a:avLst/>
              <a:gdLst>
                <a:gd name="T0" fmla="*/ 237 w 309"/>
                <a:gd name="T1" fmla="*/ 202 h 202"/>
                <a:gd name="T2" fmla="*/ 231 w 309"/>
                <a:gd name="T3" fmla="*/ 201 h 202"/>
                <a:gd name="T4" fmla="*/ 216 w 309"/>
                <a:gd name="T5" fmla="*/ 196 h 202"/>
                <a:gd name="T6" fmla="*/ 191 w 309"/>
                <a:gd name="T7" fmla="*/ 147 h 202"/>
                <a:gd name="T8" fmla="*/ 158 w 309"/>
                <a:gd name="T9" fmla="*/ 103 h 202"/>
                <a:gd name="T10" fmla="*/ 128 w 309"/>
                <a:gd name="T11" fmla="*/ 126 h 202"/>
                <a:gd name="T12" fmla="*/ 84 w 309"/>
                <a:gd name="T13" fmla="*/ 159 h 202"/>
                <a:gd name="T14" fmla="*/ 36 w 309"/>
                <a:gd name="T15" fmla="*/ 146 h 202"/>
                <a:gd name="T16" fmla="*/ 0 w 309"/>
                <a:gd name="T17" fmla="*/ 133 h 202"/>
                <a:gd name="T18" fmla="*/ 0 w 309"/>
                <a:gd name="T19" fmla="*/ 118 h 202"/>
                <a:gd name="T20" fmla="*/ 44 w 309"/>
                <a:gd name="T21" fmla="*/ 133 h 202"/>
                <a:gd name="T22" fmla="*/ 81 w 309"/>
                <a:gd name="T23" fmla="*/ 144 h 202"/>
                <a:gd name="T24" fmla="*/ 116 w 309"/>
                <a:gd name="T25" fmla="*/ 117 h 202"/>
                <a:gd name="T26" fmla="*/ 157 w 309"/>
                <a:gd name="T27" fmla="*/ 87 h 202"/>
                <a:gd name="T28" fmla="*/ 206 w 309"/>
                <a:gd name="T29" fmla="*/ 143 h 202"/>
                <a:gd name="T30" fmla="*/ 225 w 309"/>
                <a:gd name="T31" fmla="*/ 183 h 202"/>
                <a:gd name="T32" fmla="*/ 233 w 309"/>
                <a:gd name="T33" fmla="*/ 186 h 202"/>
                <a:gd name="T34" fmla="*/ 248 w 309"/>
                <a:gd name="T35" fmla="*/ 182 h 202"/>
                <a:gd name="T36" fmla="*/ 270 w 309"/>
                <a:gd name="T37" fmla="*/ 97 h 202"/>
                <a:gd name="T38" fmla="*/ 299 w 309"/>
                <a:gd name="T39" fmla="*/ 0 h 202"/>
                <a:gd name="T40" fmla="*/ 309 w 309"/>
                <a:gd name="T41" fmla="*/ 12 h 202"/>
                <a:gd name="T42" fmla="*/ 285 w 309"/>
                <a:gd name="T43" fmla="*/ 99 h 202"/>
                <a:gd name="T44" fmla="*/ 259 w 309"/>
                <a:gd name="T45" fmla="*/ 193 h 202"/>
                <a:gd name="T46" fmla="*/ 237 w 309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9" h="202">
                  <a:moveTo>
                    <a:pt x="237" y="202"/>
                  </a:moveTo>
                  <a:cubicBezTo>
                    <a:pt x="235" y="202"/>
                    <a:pt x="233" y="202"/>
                    <a:pt x="231" y="201"/>
                  </a:cubicBezTo>
                  <a:cubicBezTo>
                    <a:pt x="226" y="201"/>
                    <a:pt x="221" y="199"/>
                    <a:pt x="216" y="196"/>
                  </a:cubicBezTo>
                  <a:cubicBezTo>
                    <a:pt x="202" y="186"/>
                    <a:pt x="197" y="166"/>
                    <a:pt x="191" y="147"/>
                  </a:cubicBezTo>
                  <a:cubicBezTo>
                    <a:pt x="183" y="119"/>
                    <a:pt x="176" y="102"/>
                    <a:pt x="158" y="103"/>
                  </a:cubicBezTo>
                  <a:cubicBezTo>
                    <a:pt x="146" y="103"/>
                    <a:pt x="138" y="114"/>
                    <a:pt x="128" y="126"/>
                  </a:cubicBezTo>
                  <a:cubicBezTo>
                    <a:pt x="117" y="140"/>
                    <a:pt x="104" y="156"/>
                    <a:pt x="84" y="159"/>
                  </a:cubicBezTo>
                  <a:cubicBezTo>
                    <a:pt x="66" y="163"/>
                    <a:pt x="51" y="154"/>
                    <a:pt x="36" y="146"/>
                  </a:cubicBezTo>
                  <a:cubicBezTo>
                    <a:pt x="24" y="140"/>
                    <a:pt x="13" y="133"/>
                    <a:pt x="0" y="13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7" y="118"/>
                    <a:pt x="31" y="126"/>
                    <a:pt x="44" y="133"/>
                  </a:cubicBezTo>
                  <a:cubicBezTo>
                    <a:pt x="57" y="140"/>
                    <a:pt x="68" y="146"/>
                    <a:pt x="81" y="144"/>
                  </a:cubicBezTo>
                  <a:cubicBezTo>
                    <a:pt x="96" y="142"/>
                    <a:pt x="105" y="130"/>
                    <a:pt x="116" y="117"/>
                  </a:cubicBezTo>
                  <a:cubicBezTo>
                    <a:pt x="127" y="103"/>
                    <a:pt x="139" y="88"/>
                    <a:pt x="157" y="87"/>
                  </a:cubicBezTo>
                  <a:cubicBezTo>
                    <a:pt x="189" y="86"/>
                    <a:pt x="198" y="116"/>
                    <a:pt x="206" y="143"/>
                  </a:cubicBezTo>
                  <a:cubicBezTo>
                    <a:pt x="211" y="159"/>
                    <a:pt x="216" y="176"/>
                    <a:pt x="225" y="183"/>
                  </a:cubicBezTo>
                  <a:cubicBezTo>
                    <a:pt x="228" y="185"/>
                    <a:pt x="230" y="186"/>
                    <a:pt x="233" y="186"/>
                  </a:cubicBezTo>
                  <a:cubicBezTo>
                    <a:pt x="239" y="187"/>
                    <a:pt x="244" y="185"/>
                    <a:pt x="248" y="182"/>
                  </a:cubicBezTo>
                  <a:cubicBezTo>
                    <a:pt x="262" y="169"/>
                    <a:pt x="266" y="133"/>
                    <a:pt x="270" y="97"/>
                  </a:cubicBezTo>
                  <a:cubicBezTo>
                    <a:pt x="275" y="55"/>
                    <a:pt x="279" y="16"/>
                    <a:pt x="299" y="0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294" y="24"/>
                    <a:pt x="289" y="62"/>
                    <a:pt x="285" y="99"/>
                  </a:cubicBezTo>
                  <a:cubicBezTo>
                    <a:pt x="281" y="139"/>
                    <a:pt x="277" y="177"/>
                    <a:pt x="259" y="193"/>
                  </a:cubicBezTo>
                  <a:cubicBezTo>
                    <a:pt x="252" y="199"/>
                    <a:pt x="245" y="202"/>
                    <a:pt x="237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82" name="Freeform 2603"/>
            <p:cNvSpPr>
              <a:spLocks/>
            </p:cNvSpPr>
            <p:nvPr/>
          </p:nvSpPr>
          <p:spPr bwMode="auto">
            <a:xfrm>
              <a:off x="1762715" y="4170533"/>
              <a:ext cx="109538" cy="63500"/>
            </a:xfrm>
            <a:custGeom>
              <a:avLst/>
              <a:gdLst>
                <a:gd name="T0" fmla="*/ 79 w 130"/>
                <a:gd name="T1" fmla="*/ 75 h 75"/>
                <a:gd name="T2" fmla="*/ 44 w 130"/>
                <a:gd name="T3" fmla="*/ 62 h 75"/>
                <a:gd name="T4" fmla="*/ 27 w 130"/>
                <a:gd name="T5" fmla="*/ 42 h 75"/>
                <a:gd name="T6" fmla="*/ 0 w 130"/>
                <a:gd name="T7" fmla="*/ 13 h 75"/>
                <a:gd name="T8" fmla="*/ 8 w 130"/>
                <a:gd name="T9" fmla="*/ 0 h 75"/>
                <a:gd name="T10" fmla="*/ 39 w 130"/>
                <a:gd name="T11" fmla="*/ 32 h 75"/>
                <a:gd name="T12" fmla="*/ 54 w 130"/>
                <a:gd name="T13" fmla="*/ 50 h 75"/>
                <a:gd name="T14" fmla="*/ 83 w 130"/>
                <a:gd name="T15" fmla="*/ 59 h 75"/>
                <a:gd name="T16" fmla="*/ 117 w 130"/>
                <a:gd name="T17" fmla="*/ 36 h 75"/>
                <a:gd name="T18" fmla="*/ 130 w 130"/>
                <a:gd name="T19" fmla="*/ 45 h 75"/>
                <a:gd name="T20" fmla="*/ 85 w 130"/>
                <a:gd name="T21" fmla="*/ 75 h 75"/>
                <a:gd name="T22" fmla="*/ 79 w 130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75">
                  <a:moveTo>
                    <a:pt x="79" y="75"/>
                  </a:moveTo>
                  <a:cubicBezTo>
                    <a:pt x="66" y="75"/>
                    <a:pt x="55" y="71"/>
                    <a:pt x="44" y="62"/>
                  </a:cubicBezTo>
                  <a:cubicBezTo>
                    <a:pt x="38" y="57"/>
                    <a:pt x="33" y="49"/>
                    <a:pt x="27" y="42"/>
                  </a:cubicBezTo>
                  <a:cubicBezTo>
                    <a:pt x="19" y="31"/>
                    <a:pt x="11" y="20"/>
                    <a:pt x="0" y="1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8"/>
                    <a:pt x="31" y="21"/>
                    <a:pt x="39" y="32"/>
                  </a:cubicBezTo>
                  <a:cubicBezTo>
                    <a:pt x="45" y="39"/>
                    <a:pt x="49" y="46"/>
                    <a:pt x="54" y="50"/>
                  </a:cubicBezTo>
                  <a:cubicBezTo>
                    <a:pt x="63" y="58"/>
                    <a:pt x="73" y="61"/>
                    <a:pt x="83" y="59"/>
                  </a:cubicBezTo>
                  <a:cubicBezTo>
                    <a:pt x="96" y="58"/>
                    <a:pt x="108" y="49"/>
                    <a:pt x="117" y="36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18" y="62"/>
                    <a:pt x="102" y="73"/>
                    <a:pt x="85" y="75"/>
                  </a:cubicBezTo>
                  <a:cubicBezTo>
                    <a:pt x="83" y="75"/>
                    <a:pt x="81" y="75"/>
                    <a:pt x="79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83" name="Freeform 2604"/>
            <p:cNvSpPr>
              <a:spLocks noEditPoints="1"/>
            </p:cNvSpPr>
            <p:nvPr/>
          </p:nvSpPr>
          <p:spPr bwMode="auto">
            <a:xfrm>
              <a:off x="1732552" y="4151483"/>
              <a:ext cx="41275" cy="42863"/>
            </a:xfrm>
            <a:custGeom>
              <a:avLst/>
              <a:gdLst>
                <a:gd name="T0" fmla="*/ 25 w 50"/>
                <a:gd name="T1" fmla="*/ 51 h 51"/>
                <a:gd name="T2" fmla="*/ 0 w 50"/>
                <a:gd name="T3" fmla="*/ 26 h 51"/>
                <a:gd name="T4" fmla="*/ 25 w 50"/>
                <a:gd name="T5" fmla="*/ 0 h 51"/>
                <a:gd name="T6" fmla="*/ 50 w 50"/>
                <a:gd name="T7" fmla="*/ 26 h 51"/>
                <a:gd name="T8" fmla="*/ 25 w 50"/>
                <a:gd name="T9" fmla="*/ 51 h 51"/>
                <a:gd name="T10" fmla="*/ 25 w 50"/>
                <a:gd name="T11" fmla="*/ 16 h 51"/>
                <a:gd name="T12" fmla="*/ 16 w 50"/>
                <a:gd name="T13" fmla="*/ 26 h 51"/>
                <a:gd name="T14" fmla="*/ 25 w 50"/>
                <a:gd name="T15" fmla="*/ 35 h 51"/>
                <a:gd name="T16" fmla="*/ 35 w 50"/>
                <a:gd name="T17" fmla="*/ 26 h 51"/>
                <a:gd name="T18" fmla="*/ 25 w 50"/>
                <a:gd name="T19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1">
                  <a:moveTo>
                    <a:pt x="25" y="51"/>
                  </a:move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39" y="0"/>
                    <a:pt x="50" y="12"/>
                    <a:pt x="50" y="26"/>
                  </a:cubicBezTo>
                  <a:cubicBezTo>
                    <a:pt x="50" y="39"/>
                    <a:pt x="39" y="51"/>
                    <a:pt x="25" y="51"/>
                  </a:cubicBezTo>
                  <a:close/>
                  <a:moveTo>
                    <a:pt x="25" y="16"/>
                  </a:moveTo>
                  <a:cubicBezTo>
                    <a:pt x="20" y="16"/>
                    <a:pt x="16" y="20"/>
                    <a:pt x="16" y="26"/>
                  </a:cubicBezTo>
                  <a:cubicBezTo>
                    <a:pt x="16" y="31"/>
                    <a:pt x="20" y="35"/>
                    <a:pt x="25" y="35"/>
                  </a:cubicBezTo>
                  <a:cubicBezTo>
                    <a:pt x="30" y="35"/>
                    <a:pt x="35" y="31"/>
                    <a:pt x="35" y="26"/>
                  </a:cubicBezTo>
                  <a:cubicBezTo>
                    <a:pt x="35" y="20"/>
                    <a:pt x="30" y="16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84" name="Freeform 2605"/>
            <p:cNvSpPr>
              <a:spLocks noEditPoints="1"/>
            </p:cNvSpPr>
            <p:nvPr/>
          </p:nvSpPr>
          <p:spPr bwMode="auto">
            <a:xfrm>
              <a:off x="1545227" y="4126083"/>
              <a:ext cx="168275" cy="93663"/>
            </a:xfrm>
            <a:custGeom>
              <a:avLst/>
              <a:gdLst>
                <a:gd name="T0" fmla="*/ 95 w 106"/>
                <a:gd name="T1" fmla="*/ 59 h 59"/>
                <a:gd name="T2" fmla="*/ 0 w 106"/>
                <a:gd name="T3" fmla="*/ 59 h 59"/>
                <a:gd name="T4" fmla="*/ 0 w 106"/>
                <a:gd name="T5" fmla="*/ 0 h 59"/>
                <a:gd name="T6" fmla="*/ 95 w 106"/>
                <a:gd name="T7" fmla="*/ 0 h 59"/>
                <a:gd name="T8" fmla="*/ 95 w 106"/>
                <a:gd name="T9" fmla="*/ 19 h 59"/>
                <a:gd name="T10" fmla="*/ 106 w 106"/>
                <a:gd name="T11" fmla="*/ 30 h 59"/>
                <a:gd name="T12" fmla="*/ 95 w 106"/>
                <a:gd name="T13" fmla="*/ 40 h 59"/>
                <a:gd name="T14" fmla="*/ 95 w 106"/>
                <a:gd name="T15" fmla="*/ 59 h 59"/>
                <a:gd name="T16" fmla="*/ 8 w 106"/>
                <a:gd name="T17" fmla="*/ 51 h 59"/>
                <a:gd name="T18" fmla="*/ 88 w 106"/>
                <a:gd name="T19" fmla="*/ 51 h 59"/>
                <a:gd name="T20" fmla="*/ 88 w 106"/>
                <a:gd name="T21" fmla="*/ 37 h 59"/>
                <a:gd name="T22" fmla="*/ 95 w 106"/>
                <a:gd name="T23" fmla="*/ 30 h 59"/>
                <a:gd name="T24" fmla="*/ 88 w 106"/>
                <a:gd name="T25" fmla="*/ 22 h 59"/>
                <a:gd name="T26" fmla="*/ 88 w 106"/>
                <a:gd name="T27" fmla="*/ 8 h 59"/>
                <a:gd name="T28" fmla="*/ 8 w 106"/>
                <a:gd name="T29" fmla="*/ 8 h 59"/>
                <a:gd name="T30" fmla="*/ 8 w 106"/>
                <a:gd name="T31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" h="59">
                  <a:moveTo>
                    <a:pt x="95" y="59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95" y="0"/>
                  </a:lnTo>
                  <a:lnTo>
                    <a:pt x="95" y="19"/>
                  </a:lnTo>
                  <a:lnTo>
                    <a:pt x="106" y="30"/>
                  </a:lnTo>
                  <a:lnTo>
                    <a:pt x="95" y="40"/>
                  </a:lnTo>
                  <a:lnTo>
                    <a:pt x="95" y="59"/>
                  </a:lnTo>
                  <a:close/>
                  <a:moveTo>
                    <a:pt x="8" y="51"/>
                  </a:moveTo>
                  <a:lnTo>
                    <a:pt x="88" y="51"/>
                  </a:lnTo>
                  <a:lnTo>
                    <a:pt x="88" y="37"/>
                  </a:lnTo>
                  <a:lnTo>
                    <a:pt x="95" y="30"/>
                  </a:lnTo>
                  <a:lnTo>
                    <a:pt x="88" y="22"/>
                  </a:lnTo>
                  <a:lnTo>
                    <a:pt x="88" y="8"/>
                  </a:lnTo>
                  <a:lnTo>
                    <a:pt x="8" y="8"/>
                  </a:lnTo>
                  <a:lnTo>
                    <a:pt x="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85" name="Rectangle 2606"/>
            <p:cNvSpPr>
              <a:spLocks noChangeArrowheads="1"/>
            </p:cNvSpPr>
            <p:nvPr/>
          </p:nvSpPr>
          <p:spPr bwMode="auto">
            <a:xfrm>
              <a:off x="1572215" y="4178470"/>
              <a:ext cx="492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86" name="Rectangle 2607"/>
            <p:cNvSpPr>
              <a:spLocks noChangeArrowheads="1"/>
            </p:cNvSpPr>
            <p:nvPr/>
          </p:nvSpPr>
          <p:spPr bwMode="auto">
            <a:xfrm>
              <a:off x="1572215" y="4153070"/>
              <a:ext cx="984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87" name="Rectangle 2608"/>
            <p:cNvSpPr>
              <a:spLocks noChangeArrowheads="1"/>
            </p:cNvSpPr>
            <p:nvPr/>
          </p:nvSpPr>
          <p:spPr bwMode="auto">
            <a:xfrm>
              <a:off x="1573802" y="4464220"/>
              <a:ext cx="1270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88" name="Rectangle 2609"/>
            <p:cNvSpPr>
              <a:spLocks noChangeArrowheads="1"/>
            </p:cNvSpPr>
            <p:nvPr/>
          </p:nvSpPr>
          <p:spPr bwMode="auto">
            <a:xfrm>
              <a:off x="1511890" y="4489620"/>
              <a:ext cx="1254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89" name="Rectangle 2610"/>
            <p:cNvSpPr>
              <a:spLocks noChangeArrowheads="1"/>
            </p:cNvSpPr>
            <p:nvPr/>
          </p:nvSpPr>
          <p:spPr bwMode="auto">
            <a:xfrm>
              <a:off x="1511890" y="4464220"/>
              <a:ext cx="41275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90" name="Rectangle 2611"/>
            <p:cNvSpPr>
              <a:spLocks noChangeArrowheads="1"/>
            </p:cNvSpPr>
            <p:nvPr/>
          </p:nvSpPr>
          <p:spPr bwMode="auto">
            <a:xfrm>
              <a:off x="1834152" y="448962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91" name="Rectangle 2612"/>
            <p:cNvSpPr>
              <a:spLocks noChangeArrowheads="1"/>
            </p:cNvSpPr>
            <p:nvPr/>
          </p:nvSpPr>
          <p:spPr bwMode="auto">
            <a:xfrm>
              <a:off x="1808752" y="4489620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92" name="Rectangle 2613"/>
            <p:cNvSpPr>
              <a:spLocks noChangeArrowheads="1"/>
            </p:cNvSpPr>
            <p:nvPr/>
          </p:nvSpPr>
          <p:spPr bwMode="auto">
            <a:xfrm>
              <a:off x="1783352" y="4489620"/>
              <a:ext cx="111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84" name="Группа 2883"/>
          <p:cNvGrpSpPr/>
          <p:nvPr/>
        </p:nvGrpSpPr>
        <p:grpSpPr>
          <a:xfrm>
            <a:off x="1477776" y="3489787"/>
            <a:ext cx="307186" cy="255372"/>
            <a:chOff x="2100852" y="4775370"/>
            <a:chExt cx="395288" cy="328614"/>
          </a:xfrm>
          <a:solidFill>
            <a:schemeClr val="accent1"/>
          </a:solidFill>
        </p:grpSpPr>
        <p:sp>
          <p:nvSpPr>
            <p:cNvPr id="2959" name="Freeform 2614"/>
            <p:cNvSpPr>
              <a:spLocks/>
            </p:cNvSpPr>
            <p:nvPr/>
          </p:nvSpPr>
          <p:spPr bwMode="auto">
            <a:xfrm>
              <a:off x="2280240" y="4862683"/>
              <a:ext cx="215900" cy="241300"/>
            </a:xfrm>
            <a:custGeom>
              <a:avLst/>
              <a:gdLst>
                <a:gd name="T0" fmla="*/ 260 w 260"/>
                <a:gd name="T1" fmla="*/ 291 h 291"/>
                <a:gd name="T2" fmla="*/ 168 w 260"/>
                <a:gd name="T3" fmla="*/ 121 h 291"/>
                <a:gd name="T4" fmla="*/ 130 w 260"/>
                <a:gd name="T5" fmla="*/ 15 h 291"/>
                <a:gd name="T6" fmla="*/ 92 w 260"/>
                <a:gd name="T7" fmla="*/ 121 h 291"/>
                <a:gd name="T8" fmla="*/ 0 w 260"/>
                <a:gd name="T9" fmla="*/ 291 h 291"/>
                <a:gd name="T10" fmla="*/ 0 w 260"/>
                <a:gd name="T11" fmla="*/ 276 h 291"/>
                <a:gd name="T12" fmla="*/ 76 w 260"/>
                <a:gd name="T13" fmla="*/ 119 h 291"/>
                <a:gd name="T14" fmla="*/ 130 w 260"/>
                <a:gd name="T15" fmla="*/ 0 h 291"/>
                <a:gd name="T16" fmla="*/ 183 w 260"/>
                <a:gd name="T17" fmla="*/ 119 h 291"/>
                <a:gd name="T18" fmla="*/ 260 w 260"/>
                <a:gd name="T19" fmla="*/ 276 h 291"/>
                <a:gd name="T20" fmla="*/ 260 w 260"/>
                <a:gd name="T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291">
                  <a:moveTo>
                    <a:pt x="260" y="291"/>
                  </a:moveTo>
                  <a:cubicBezTo>
                    <a:pt x="195" y="291"/>
                    <a:pt x="181" y="201"/>
                    <a:pt x="168" y="121"/>
                  </a:cubicBezTo>
                  <a:cubicBezTo>
                    <a:pt x="159" y="69"/>
                    <a:pt x="150" y="15"/>
                    <a:pt x="130" y="15"/>
                  </a:cubicBezTo>
                  <a:cubicBezTo>
                    <a:pt x="109" y="15"/>
                    <a:pt x="100" y="69"/>
                    <a:pt x="92" y="121"/>
                  </a:cubicBezTo>
                  <a:cubicBezTo>
                    <a:pt x="79" y="201"/>
                    <a:pt x="64" y="291"/>
                    <a:pt x="0" y="291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51" y="276"/>
                    <a:pt x="64" y="192"/>
                    <a:pt x="76" y="119"/>
                  </a:cubicBezTo>
                  <a:cubicBezTo>
                    <a:pt x="87" y="55"/>
                    <a:pt x="96" y="0"/>
                    <a:pt x="130" y="0"/>
                  </a:cubicBezTo>
                  <a:cubicBezTo>
                    <a:pt x="164" y="0"/>
                    <a:pt x="173" y="55"/>
                    <a:pt x="183" y="119"/>
                  </a:cubicBezTo>
                  <a:cubicBezTo>
                    <a:pt x="195" y="192"/>
                    <a:pt x="209" y="276"/>
                    <a:pt x="260" y="276"/>
                  </a:cubicBezTo>
                  <a:lnTo>
                    <a:pt x="26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0" name="Freeform 2615"/>
            <p:cNvSpPr>
              <a:spLocks/>
            </p:cNvSpPr>
            <p:nvPr/>
          </p:nvSpPr>
          <p:spPr bwMode="auto">
            <a:xfrm>
              <a:off x="2145302" y="4775370"/>
              <a:ext cx="284163" cy="328613"/>
            </a:xfrm>
            <a:custGeom>
              <a:avLst/>
              <a:gdLst>
                <a:gd name="T0" fmla="*/ 340 w 340"/>
                <a:gd name="T1" fmla="*/ 395 h 395"/>
                <a:gd name="T2" fmla="*/ 222 w 340"/>
                <a:gd name="T3" fmla="*/ 164 h 395"/>
                <a:gd name="T4" fmla="*/ 170 w 340"/>
                <a:gd name="T5" fmla="*/ 16 h 395"/>
                <a:gd name="T6" fmla="*/ 118 w 340"/>
                <a:gd name="T7" fmla="*/ 164 h 395"/>
                <a:gd name="T8" fmla="*/ 0 w 340"/>
                <a:gd name="T9" fmla="*/ 395 h 395"/>
                <a:gd name="T10" fmla="*/ 0 w 340"/>
                <a:gd name="T11" fmla="*/ 380 h 395"/>
                <a:gd name="T12" fmla="*/ 102 w 340"/>
                <a:gd name="T13" fmla="*/ 162 h 395"/>
                <a:gd name="T14" fmla="*/ 170 w 340"/>
                <a:gd name="T15" fmla="*/ 0 h 395"/>
                <a:gd name="T16" fmla="*/ 238 w 340"/>
                <a:gd name="T17" fmla="*/ 162 h 395"/>
                <a:gd name="T18" fmla="*/ 340 w 340"/>
                <a:gd name="T19" fmla="*/ 380 h 395"/>
                <a:gd name="T20" fmla="*/ 340 w 340"/>
                <a:gd name="T21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0" h="395">
                  <a:moveTo>
                    <a:pt x="340" y="395"/>
                  </a:moveTo>
                  <a:cubicBezTo>
                    <a:pt x="258" y="395"/>
                    <a:pt x="239" y="272"/>
                    <a:pt x="222" y="164"/>
                  </a:cubicBezTo>
                  <a:cubicBezTo>
                    <a:pt x="211" y="91"/>
                    <a:pt x="199" y="16"/>
                    <a:pt x="170" y="16"/>
                  </a:cubicBezTo>
                  <a:cubicBezTo>
                    <a:pt x="141" y="16"/>
                    <a:pt x="129" y="91"/>
                    <a:pt x="118" y="164"/>
                  </a:cubicBezTo>
                  <a:cubicBezTo>
                    <a:pt x="101" y="272"/>
                    <a:pt x="82" y="395"/>
                    <a:pt x="0" y="395"/>
                  </a:cubicBezTo>
                  <a:cubicBezTo>
                    <a:pt x="0" y="380"/>
                    <a:pt x="0" y="380"/>
                    <a:pt x="0" y="380"/>
                  </a:cubicBezTo>
                  <a:cubicBezTo>
                    <a:pt x="68" y="380"/>
                    <a:pt x="87" y="264"/>
                    <a:pt x="102" y="162"/>
                  </a:cubicBezTo>
                  <a:cubicBezTo>
                    <a:pt x="116" y="75"/>
                    <a:pt x="128" y="0"/>
                    <a:pt x="170" y="0"/>
                  </a:cubicBezTo>
                  <a:cubicBezTo>
                    <a:pt x="213" y="0"/>
                    <a:pt x="224" y="75"/>
                    <a:pt x="238" y="162"/>
                  </a:cubicBezTo>
                  <a:cubicBezTo>
                    <a:pt x="254" y="264"/>
                    <a:pt x="272" y="380"/>
                    <a:pt x="340" y="380"/>
                  </a:cubicBezTo>
                  <a:lnTo>
                    <a:pt x="340" y="3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1" name="Freeform 2616"/>
            <p:cNvSpPr>
              <a:spLocks/>
            </p:cNvSpPr>
            <p:nvPr/>
          </p:nvSpPr>
          <p:spPr bwMode="auto">
            <a:xfrm>
              <a:off x="2121490" y="4948408"/>
              <a:ext cx="138113" cy="155575"/>
            </a:xfrm>
            <a:custGeom>
              <a:avLst/>
              <a:gdLst>
                <a:gd name="T0" fmla="*/ 166 w 166"/>
                <a:gd name="T1" fmla="*/ 188 h 188"/>
                <a:gd name="T2" fmla="*/ 105 w 166"/>
                <a:gd name="T3" fmla="*/ 80 h 188"/>
                <a:gd name="T4" fmla="*/ 83 w 166"/>
                <a:gd name="T5" fmla="*/ 16 h 188"/>
                <a:gd name="T6" fmla="*/ 62 w 166"/>
                <a:gd name="T7" fmla="*/ 80 h 188"/>
                <a:gd name="T8" fmla="*/ 0 w 166"/>
                <a:gd name="T9" fmla="*/ 188 h 188"/>
                <a:gd name="T10" fmla="*/ 0 w 166"/>
                <a:gd name="T11" fmla="*/ 173 h 188"/>
                <a:gd name="T12" fmla="*/ 47 w 166"/>
                <a:gd name="T13" fmla="*/ 77 h 188"/>
                <a:gd name="T14" fmla="*/ 83 w 166"/>
                <a:gd name="T15" fmla="*/ 0 h 188"/>
                <a:gd name="T16" fmla="*/ 120 w 166"/>
                <a:gd name="T17" fmla="*/ 77 h 188"/>
                <a:gd name="T18" fmla="*/ 166 w 166"/>
                <a:gd name="T19" fmla="*/ 173 h 188"/>
                <a:gd name="T20" fmla="*/ 166 w 166"/>
                <a:gd name="T21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188">
                  <a:moveTo>
                    <a:pt x="166" y="188"/>
                  </a:moveTo>
                  <a:cubicBezTo>
                    <a:pt x="123" y="188"/>
                    <a:pt x="113" y="131"/>
                    <a:pt x="105" y="80"/>
                  </a:cubicBezTo>
                  <a:cubicBezTo>
                    <a:pt x="100" y="51"/>
                    <a:pt x="94" y="16"/>
                    <a:pt x="83" y="16"/>
                  </a:cubicBezTo>
                  <a:cubicBezTo>
                    <a:pt x="73" y="16"/>
                    <a:pt x="67" y="51"/>
                    <a:pt x="62" y="80"/>
                  </a:cubicBezTo>
                  <a:cubicBezTo>
                    <a:pt x="53" y="131"/>
                    <a:pt x="44" y="188"/>
                    <a:pt x="0" y="188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31" y="173"/>
                    <a:pt x="39" y="122"/>
                    <a:pt x="47" y="77"/>
                  </a:cubicBezTo>
                  <a:cubicBezTo>
                    <a:pt x="53" y="36"/>
                    <a:pt x="59" y="0"/>
                    <a:pt x="83" y="0"/>
                  </a:cubicBezTo>
                  <a:cubicBezTo>
                    <a:pt x="107" y="0"/>
                    <a:pt x="113" y="36"/>
                    <a:pt x="120" y="77"/>
                  </a:cubicBezTo>
                  <a:cubicBezTo>
                    <a:pt x="128" y="122"/>
                    <a:pt x="136" y="173"/>
                    <a:pt x="166" y="173"/>
                  </a:cubicBezTo>
                  <a:lnTo>
                    <a:pt x="166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2" name="Freeform 2618"/>
            <p:cNvSpPr>
              <a:spLocks/>
            </p:cNvSpPr>
            <p:nvPr/>
          </p:nvSpPr>
          <p:spPr bwMode="auto">
            <a:xfrm>
              <a:off x="2115140" y="4775371"/>
              <a:ext cx="381000" cy="328613"/>
            </a:xfrm>
            <a:custGeom>
              <a:avLst/>
              <a:gdLst>
                <a:gd name="T0" fmla="*/ 240 w 240"/>
                <a:gd name="T1" fmla="*/ 207 h 207"/>
                <a:gd name="T2" fmla="*/ 0 w 240"/>
                <a:gd name="T3" fmla="*/ 207 h 207"/>
                <a:gd name="T4" fmla="*/ 0 w 240"/>
                <a:gd name="T5" fmla="*/ 0 h 207"/>
                <a:gd name="T6" fmla="*/ 8 w 240"/>
                <a:gd name="T7" fmla="*/ 0 h 207"/>
                <a:gd name="T8" fmla="*/ 8 w 240"/>
                <a:gd name="T9" fmla="*/ 199 h 207"/>
                <a:gd name="T10" fmla="*/ 240 w 240"/>
                <a:gd name="T11" fmla="*/ 199 h 207"/>
                <a:gd name="T12" fmla="*/ 240 w 240"/>
                <a:gd name="T13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07">
                  <a:moveTo>
                    <a:pt x="240" y="207"/>
                  </a:moveTo>
                  <a:lnTo>
                    <a:pt x="0" y="207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99"/>
                  </a:lnTo>
                  <a:lnTo>
                    <a:pt x="240" y="199"/>
                  </a:lnTo>
                  <a:lnTo>
                    <a:pt x="240" y="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3" name="Rectangle 2619"/>
            <p:cNvSpPr>
              <a:spLocks noChangeArrowheads="1"/>
            </p:cNvSpPr>
            <p:nvPr/>
          </p:nvSpPr>
          <p:spPr bwMode="auto">
            <a:xfrm>
              <a:off x="2100852" y="5091283"/>
              <a:ext cx="206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4" name="Rectangle 2620"/>
            <p:cNvSpPr>
              <a:spLocks noChangeArrowheads="1"/>
            </p:cNvSpPr>
            <p:nvPr/>
          </p:nvSpPr>
          <p:spPr bwMode="auto">
            <a:xfrm>
              <a:off x="2100852" y="5062708"/>
              <a:ext cx="206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5" name="Rectangle 2621"/>
            <p:cNvSpPr>
              <a:spLocks noChangeArrowheads="1"/>
            </p:cNvSpPr>
            <p:nvPr/>
          </p:nvSpPr>
          <p:spPr bwMode="auto">
            <a:xfrm>
              <a:off x="2100852" y="5034133"/>
              <a:ext cx="206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6" name="Rectangle 2622"/>
            <p:cNvSpPr>
              <a:spLocks noChangeArrowheads="1"/>
            </p:cNvSpPr>
            <p:nvPr/>
          </p:nvSpPr>
          <p:spPr bwMode="auto">
            <a:xfrm>
              <a:off x="2100852" y="5005558"/>
              <a:ext cx="206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7" name="Rectangle 2623"/>
            <p:cNvSpPr>
              <a:spLocks noChangeArrowheads="1"/>
            </p:cNvSpPr>
            <p:nvPr/>
          </p:nvSpPr>
          <p:spPr bwMode="auto">
            <a:xfrm>
              <a:off x="2100852" y="4976983"/>
              <a:ext cx="206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8" name="Rectangle 2624"/>
            <p:cNvSpPr>
              <a:spLocks noChangeArrowheads="1"/>
            </p:cNvSpPr>
            <p:nvPr/>
          </p:nvSpPr>
          <p:spPr bwMode="auto">
            <a:xfrm>
              <a:off x="2100852" y="4948408"/>
              <a:ext cx="206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69" name="Rectangle 2625"/>
            <p:cNvSpPr>
              <a:spLocks noChangeArrowheads="1"/>
            </p:cNvSpPr>
            <p:nvPr/>
          </p:nvSpPr>
          <p:spPr bwMode="auto">
            <a:xfrm>
              <a:off x="2100852" y="4919833"/>
              <a:ext cx="206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0" name="Rectangle 2626"/>
            <p:cNvSpPr>
              <a:spLocks noChangeArrowheads="1"/>
            </p:cNvSpPr>
            <p:nvPr/>
          </p:nvSpPr>
          <p:spPr bwMode="auto">
            <a:xfrm>
              <a:off x="2100852" y="4889671"/>
              <a:ext cx="206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1" name="Rectangle 2627"/>
            <p:cNvSpPr>
              <a:spLocks noChangeArrowheads="1"/>
            </p:cNvSpPr>
            <p:nvPr/>
          </p:nvSpPr>
          <p:spPr bwMode="auto">
            <a:xfrm>
              <a:off x="2100852" y="4862683"/>
              <a:ext cx="2063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2" name="Rectangle 2628"/>
            <p:cNvSpPr>
              <a:spLocks noChangeArrowheads="1"/>
            </p:cNvSpPr>
            <p:nvPr/>
          </p:nvSpPr>
          <p:spPr bwMode="auto">
            <a:xfrm>
              <a:off x="2100852" y="4832521"/>
              <a:ext cx="206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3" name="Rectangle 2629"/>
            <p:cNvSpPr>
              <a:spLocks noChangeArrowheads="1"/>
            </p:cNvSpPr>
            <p:nvPr/>
          </p:nvSpPr>
          <p:spPr bwMode="auto">
            <a:xfrm>
              <a:off x="2100852" y="4803946"/>
              <a:ext cx="206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4" name="Rectangle 2630"/>
            <p:cNvSpPr>
              <a:spLocks noChangeArrowheads="1"/>
            </p:cNvSpPr>
            <p:nvPr/>
          </p:nvSpPr>
          <p:spPr bwMode="auto">
            <a:xfrm>
              <a:off x="2100852" y="4775371"/>
              <a:ext cx="206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5" name="Rectangle 2631"/>
            <p:cNvSpPr>
              <a:spLocks noChangeArrowheads="1"/>
            </p:cNvSpPr>
            <p:nvPr/>
          </p:nvSpPr>
          <p:spPr bwMode="auto">
            <a:xfrm>
              <a:off x="2200865" y="48039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6" name="Rectangle 2632"/>
            <p:cNvSpPr>
              <a:spLocks noChangeArrowheads="1"/>
            </p:cNvSpPr>
            <p:nvPr/>
          </p:nvSpPr>
          <p:spPr bwMode="auto">
            <a:xfrm>
              <a:off x="2172290" y="48039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7" name="Rectangle 2633"/>
            <p:cNvSpPr>
              <a:spLocks noChangeArrowheads="1"/>
            </p:cNvSpPr>
            <p:nvPr/>
          </p:nvSpPr>
          <p:spPr bwMode="auto">
            <a:xfrm>
              <a:off x="2143715" y="48039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8" name="Rectangle 2634"/>
            <p:cNvSpPr>
              <a:spLocks noChangeArrowheads="1"/>
            </p:cNvSpPr>
            <p:nvPr/>
          </p:nvSpPr>
          <p:spPr bwMode="auto">
            <a:xfrm>
              <a:off x="2143715" y="4832521"/>
              <a:ext cx="7143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79" name="Rectangle 2635"/>
            <p:cNvSpPr>
              <a:spLocks noChangeArrowheads="1"/>
            </p:cNvSpPr>
            <p:nvPr/>
          </p:nvSpPr>
          <p:spPr bwMode="auto">
            <a:xfrm>
              <a:off x="2143715" y="4862683"/>
              <a:ext cx="42863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85" name="Группа 2884"/>
          <p:cNvGrpSpPr/>
          <p:nvPr/>
        </p:nvGrpSpPr>
        <p:grpSpPr>
          <a:xfrm>
            <a:off x="2433875" y="3477451"/>
            <a:ext cx="318289" cy="275111"/>
            <a:chOff x="3331165" y="4759496"/>
            <a:chExt cx="409575" cy="354013"/>
          </a:xfrm>
          <a:solidFill>
            <a:schemeClr val="accent1"/>
          </a:solidFill>
        </p:grpSpPr>
        <p:sp>
          <p:nvSpPr>
            <p:cNvPr id="2954" name="Freeform 2636"/>
            <p:cNvSpPr>
              <a:spLocks noEditPoints="1"/>
            </p:cNvSpPr>
            <p:nvPr/>
          </p:nvSpPr>
          <p:spPr bwMode="auto">
            <a:xfrm>
              <a:off x="3331165" y="4838871"/>
              <a:ext cx="409575" cy="274638"/>
            </a:xfrm>
            <a:custGeom>
              <a:avLst/>
              <a:gdLst>
                <a:gd name="T0" fmla="*/ 258 w 258"/>
                <a:gd name="T1" fmla="*/ 173 h 173"/>
                <a:gd name="T2" fmla="*/ 0 w 258"/>
                <a:gd name="T3" fmla="*/ 173 h 173"/>
                <a:gd name="T4" fmla="*/ 69 w 258"/>
                <a:gd name="T5" fmla="*/ 32 h 173"/>
                <a:gd name="T6" fmla="*/ 89 w 258"/>
                <a:gd name="T7" fmla="*/ 72 h 173"/>
                <a:gd name="T8" fmla="*/ 98 w 258"/>
                <a:gd name="T9" fmla="*/ 54 h 173"/>
                <a:gd name="T10" fmla="*/ 110 w 258"/>
                <a:gd name="T11" fmla="*/ 79 h 173"/>
                <a:gd name="T12" fmla="*/ 150 w 258"/>
                <a:gd name="T13" fmla="*/ 0 h 173"/>
                <a:gd name="T14" fmla="*/ 174 w 258"/>
                <a:gd name="T15" fmla="*/ 48 h 173"/>
                <a:gd name="T16" fmla="*/ 185 w 258"/>
                <a:gd name="T17" fmla="*/ 26 h 173"/>
                <a:gd name="T18" fmla="*/ 258 w 258"/>
                <a:gd name="T19" fmla="*/ 173 h 173"/>
                <a:gd name="T20" fmla="*/ 50 w 258"/>
                <a:gd name="T21" fmla="*/ 164 h 173"/>
                <a:gd name="T22" fmla="*/ 245 w 258"/>
                <a:gd name="T23" fmla="*/ 164 h 173"/>
                <a:gd name="T24" fmla="*/ 185 w 258"/>
                <a:gd name="T25" fmla="*/ 44 h 173"/>
                <a:gd name="T26" fmla="*/ 174 w 258"/>
                <a:gd name="T27" fmla="*/ 67 h 173"/>
                <a:gd name="T28" fmla="*/ 150 w 258"/>
                <a:gd name="T29" fmla="*/ 18 h 173"/>
                <a:gd name="T30" fmla="*/ 87 w 258"/>
                <a:gd name="T31" fmla="*/ 144 h 173"/>
                <a:gd name="T32" fmla="*/ 74 w 258"/>
                <a:gd name="T33" fmla="*/ 116 h 173"/>
                <a:gd name="T34" fmla="*/ 50 w 258"/>
                <a:gd name="T35" fmla="*/ 164 h 173"/>
                <a:gd name="T36" fmla="*/ 13 w 258"/>
                <a:gd name="T37" fmla="*/ 164 h 173"/>
                <a:gd name="T38" fmla="*/ 41 w 258"/>
                <a:gd name="T39" fmla="*/ 164 h 173"/>
                <a:gd name="T40" fmla="*/ 74 w 258"/>
                <a:gd name="T41" fmla="*/ 98 h 173"/>
                <a:gd name="T42" fmla="*/ 87 w 258"/>
                <a:gd name="T43" fmla="*/ 125 h 173"/>
                <a:gd name="T44" fmla="*/ 106 w 258"/>
                <a:gd name="T45" fmla="*/ 88 h 173"/>
                <a:gd name="T46" fmla="*/ 98 w 258"/>
                <a:gd name="T47" fmla="*/ 72 h 173"/>
                <a:gd name="T48" fmla="*/ 89 w 258"/>
                <a:gd name="T49" fmla="*/ 90 h 173"/>
                <a:gd name="T50" fmla="*/ 69 w 258"/>
                <a:gd name="T51" fmla="*/ 51 h 173"/>
                <a:gd name="T52" fmla="*/ 13 w 258"/>
                <a:gd name="T53" fmla="*/ 1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8" h="173">
                  <a:moveTo>
                    <a:pt x="258" y="173"/>
                  </a:moveTo>
                  <a:lnTo>
                    <a:pt x="0" y="173"/>
                  </a:lnTo>
                  <a:lnTo>
                    <a:pt x="69" y="32"/>
                  </a:lnTo>
                  <a:lnTo>
                    <a:pt x="89" y="72"/>
                  </a:lnTo>
                  <a:lnTo>
                    <a:pt x="98" y="54"/>
                  </a:lnTo>
                  <a:lnTo>
                    <a:pt x="110" y="79"/>
                  </a:lnTo>
                  <a:lnTo>
                    <a:pt x="150" y="0"/>
                  </a:lnTo>
                  <a:lnTo>
                    <a:pt x="174" y="48"/>
                  </a:lnTo>
                  <a:lnTo>
                    <a:pt x="185" y="26"/>
                  </a:lnTo>
                  <a:lnTo>
                    <a:pt x="258" y="173"/>
                  </a:lnTo>
                  <a:close/>
                  <a:moveTo>
                    <a:pt x="50" y="164"/>
                  </a:moveTo>
                  <a:lnTo>
                    <a:pt x="245" y="164"/>
                  </a:lnTo>
                  <a:lnTo>
                    <a:pt x="185" y="44"/>
                  </a:lnTo>
                  <a:lnTo>
                    <a:pt x="174" y="67"/>
                  </a:lnTo>
                  <a:lnTo>
                    <a:pt x="150" y="18"/>
                  </a:lnTo>
                  <a:lnTo>
                    <a:pt x="87" y="144"/>
                  </a:lnTo>
                  <a:lnTo>
                    <a:pt x="74" y="116"/>
                  </a:lnTo>
                  <a:lnTo>
                    <a:pt x="50" y="164"/>
                  </a:lnTo>
                  <a:close/>
                  <a:moveTo>
                    <a:pt x="13" y="164"/>
                  </a:moveTo>
                  <a:lnTo>
                    <a:pt x="41" y="164"/>
                  </a:lnTo>
                  <a:lnTo>
                    <a:pt x="74" y="98"/>
                  </a:lnTo>
                  <a:lnTo>
                    <a:pt x="87" y="125"/>
                  </a:lnTo>
                  <a:lnTo>
                    <a:pt x="106" y="88"/>
                  </a:lnTo>
                  <a:lnTo>
                    <a:pt x="98" y="72"/>
                  </a:lnTo>
                  <a:lnTo>
                    <a:pt x="89" y="90"/>
                  </a:lnTo>
                  <a:lnTo>
                    <a:pt x="69" y="51"/>
                  </a:lnTo>
                  <a:lnTo>
                    <a:pt x="13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55" name="Freeform 2637"/>
            <p:cNvSpPr>
              <a:spLocks/>
            </p:cNvSpPr>
            <p:nvPr/>
          </p:nvSpPr>
          <p:spPr bwMode="auto">
            <a:xfrm>
              <a:off x="3513727" y="4876971"/>
              <a:ext cx="190500" cy="233363"/>
            </a:xfrm>
            <a:custGeom>
              <a:avLst/>
              <a:gdLst>
                <a:gd name="T0" fmla="*/ 7 w 120"/>
                <a:gd name="T1" fmla="*/ 147 h 147"/>
                <a:gd name="T2" fmla="*/ 0 w 120"/>
                <a:gd name="T3" fmla="*/ 143 h 147"/>
                <a:gd name="T4" fmla="*/ 45 w 120"/>
                <a:gd name="T5" fmla="*/ 54 h 147"/>
                <a:gd name="T6" fmla="*/ 65 w 120"/>
                <a:gd name="T7" fmla="*/ 95 h 147"/>
                <a:gd name="T8" fmla="*/ 112 w 120"/>
                <a:gd name="T9" fmla="*/ 0 h 147"/>
                <a:gd name="T10" fmla="*/ 120 w 120"/>
                <a:gd name="T11" fmla="*/ 4 h 147"/>
                <a:gd name="T12" fmla="*/ 65 w 120"/>
                <a:gd name="T13" fmla="*/ 113 h 147"/>
                <a:gd name="T14" fmla="*/ 45 w 120"/>
                <a:gd name="T15" fmla="*/ 72 h 147"/>
                <a:gd name="T16" fmla="*/ 7 w 120"/>
                <a:gd name="T17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47">
                  <a:moveTo>
                    <a:pt x="7" y="147"/>
                  </a:moveTo>
                  <a:lnTo>
                    <a:pt x="0" y="143"/>
                  </a:lnTo>
                  <a:lnTo>
                    <a:pt x="45" y="54"/>
                  </a:lnTo>
                  <a:lnTo>
                    <a:pt x="65" y="95"/>
                  </a:lnTo>
                  <a:lnTo>
                    <a:pt x="112" y="0"/>
                  </a:lnTo>
                  <a:lnTo>
                    <a:pt x="120" y="4"/>
                  </a:lnTo>
                  <a:lnTo>
                    <a:pt x="65" y="113"/>
                  </a:lnTo>
                  <a:lnTo>
                    <a:pt x="45" y="72"/>
                  </a:lnTo>
                  <a:lnTo>
                    <a:pt x="7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56" name="Freeform 2638"/>
            <p:cNvSpPr>
              <a:spLocks/>
            </p:cNvSpPr>
            <p:nvPr/>
          </p:nvSpPr>
          <p:spPr bwMode="auto">
            <a:xfrm>
              <a:off x="3662952" y="4872208"/>
              <a:ext cx="52388" cy="42863"/>
            </a:xfrm>
            <a:custGeom>
              <a:avLst/>
              <a:gdLst>
                <a:gd name="T0" fmla="*/ 25 w 33"/>
                <a:gd name="T1" fmla="*/ 27 h 27"/>
                <a:gd name="T2" fmla="*/ 19 w 33"/>
                <a:gd name="T3" fmla="*/ 10 h 27"/>
                <a:gd name="T4" fmla="*/ 3 w 33"/>
                <a:gd name="T5" fmla="*/ 16 h 27"/>
                <a:gd name="T6" fmla="*/ 0 w 33"/>
                <a:gd name="T7" fmla="*/ 8 h 27"/>
                <a:gd name="T8" fmla="*/ 25 w 33"/>
                <a:gd name="T9" fmla="*/ 0 h 27"/>
                <a:gd name="T10" fmla="*/ 33 w 33"/>
                <a:gd name="T11" fmla="*/ 24 h 27"/>
                <a:gd name="T12" fmla="*/ 25 w 33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25" y="27"/>
                  </a:moveTo>
                  <a:lnTo>
                    <a:pt x="19" y="10"/>
                  </a:lnTo>
                  <a:lnTo>
                    <a:pt x="3" y="16"/>
                  </a:lnTo>
                  <a:lnTo>
                    <a:pt x="0" y="8"/>
                  </a:lnTo>
                  <a:lnTo>
                    <a:pt x="25" y="0"/>
                  </a:lnTo>
                  <a:lnTo>
                    <a:pt x="33" y="24"/>
                  </a:ln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57" name="Freeform 2639"/>
            <p:cNvSpPr>
              <a:spLocks noEditPoints="1"/>
            </p:cNvSpPr>
            <p:nvPr/>
          </p:nvSpPr>
          <p:spPr bwMode="auto">
            <a:xfrm>
              <a:off x="3562940" y="4759496"/>
              <a:ext cx="69850" cy="57150"/>
            </a:xfrm>
            <a:custGeom>
              <a:avLst/>
              <a:gdLst>
                <a:gd name="T0" fmla="*/ 44 w 44"/>
                <a:gd name="T1" fmla="*/ 36 h 36"/>
                <a:gd name="T2" fmla="*/ 0 w 44"/>
                <a:gd name="T3" fmla="*/ 36 h 36"/>
                <a:gd name="T4" fmla="*/ 0 w 44"/>
                <a:gd name="T5" fmla="*/ 0 h 36"/>
                <a:gd name="T6" fmla="*/ 44 w 44"/>
                <a:gd name="T7" fmla="*/ 0 h 36"/>
                <a:gd name="T8" fmla="*/ 44 w 44"/>
                <a:gd name="T9" fmla="*/ 36 h 36"/>
                <a:gd name="T10" fmla="*/ 8 w 44"/>
                <a:gd name="T11" fmla="*/ 28 h 36"/>
                <a:gd name="T12" fmla="*/ 36 w 44"/>
                <a:gd name="T13" fmla="*/ 28 h 36"/>
                <a:gd name="T14" fmla="*/ 36 w 44"/>
                <a:gd name="T15" fmla="*/ 8 h 36"/>
                <a:gd name="T16" fmla="*/ 8 w 44"/>
                <a:gd name="T17" fmla="*/ 8 h 36"/>
                <a:gd name="T18" fmla="*/ 8 w 44"/>
                <a:gd name="T19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6">
                  <a:moveTo>
                    <a:pt x="44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36"/>
                  </a:lnTo>
                  <a:close/>
                  <a:moveTo>
                    <a:pt x="8" y="28"/>
                  </a:moveTo>
                  <a:lnTo>
                    <a:pt x="36" y="28"/>
                  </a:lnTo>
                  <a:lnTo>
                    <a:pt x="36" y="8"/>
                  </a:lnTo>
                  <a:lnTo>
                    <a:pt x="8" y="8"/>
                  </a:lnTo>
                  <a:lnTo>
                    <a:pt x="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58" name="Rectangle 2640"/>
            <p:cNvSpPr>
              <a:spLocks noChangeArrowheads="1"/>
            </p:cNvSpPr>
            <p:nvPr/>
          </p:nvSpPr>
          <p:spPr bwMode="auto">
            <a:xfrm>
              <a:off x="3562940" y="4808708"/>
              <a:ext cx="1270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86" name="Группа 2885"/>
          <p:cNvGrpSpPr/>
          <p:nvPr/>
        </p:nvGrpSpPr>
        <p:grpSpPr>
          <a:xfrm>
            <a:off x="999109" y="3474984"/>
            <a:ext cx="302252" cy="278811"/>
            <a:chOff x="1484902" y="4756321"/>
            <a:chExt cx="388938" cy="358775"/>
          </a:xfrm>
          <a:solidFill>
            <a:schemeClr val="accent1"/>
          </a:solidFill>
        </p:grpSpPr>
        <p:sp>
          <p:nvSpPr>
            <p:cNvPr id="2941" name="Rectangle 2641"/>
            <p:cNvSpPr>
              <a:spLocks noChangeArrowheads="1"/>
            </p:cNvSpPr>
            <p:nvPr/>
          </p:nvSpPr>
          <p:spPr bwMode="auto">
            <a:xfrm>
              <a:off x="1802402" y="4930946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42" name="Rectangle 2642"/>
            <p:cNvSpPr>
              <a:spLocks noChangeArrowheads="1"/>
            </p:cNvSpPr>
            <p:nvPr/>
          </p:nvSpPr>
          <p:spPr bwMode="auto">
            <a:xfrm>
              <a:off x="1830977" y="4930946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43" name="Rectangle 2643"/>
            <p:cNvSpPr>
              <a:spLocks noChangeArrowheads="1"/>
            </p:cNvSpPr>
            <p:nvPr/>
          </p:nvSpPr>
          <p:spPr bwMode="auto">
            <a:xfrm>
              <a:off x="1859552" y="4930946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44" name="Rectangle 2644"/>
            <p:cNvSpPr>
              <a:spLocks noChangeArrowheads="1"/>
            </p:cNvSpPr>
            <p:nvPr/>
          </p:nvSpPr>
          <p:spPr bwMode="auto">
            <a:xfrm>
              <a:off x="1484902" y="4930946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45" name="Rectangle 2645"/>
            <p:cNvSpPr>
              <a:spLocks noChangeArrowheads="1"/>
            </p:cNvSpPr>
            <p:nvPr/>
          </p:nvSpPr>
          <p:spPr bwMode="auto">
            <a:xfrm>
              <a:off x="1515065" y="4930946"/>
              <a:ext cx="127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46" name="Rectangle 2646"/>
            <p:cNvSpPr>
              <a:spLocks noChangeArrowheads="1"/>
            </p:cNvSpPr>
            <p:nvPr/>
          </p:nvSpPr>
          <p:spPr bwMode="auto">
            <a:xfrm>
              <a:off x="1542052" y="4930946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47" name="Freeform 2647"/>
            <p:cNvSpPr>
              <a:spLocks noEditPoints="1"/>
            </p:cNvSpPr>
            <p:nvPr/>
          </p:nvSpPr>
          <p:spPr bwMode="auto">
            <a:xfrm>
              <a:off x="1646827" y="4903958"/>
              <a:ext cx="65088" cy="65088"/>
            </a:xfrm>
            <a:custGeom>
              <a:avLst/>
              <a:gdLst>
                <a:gd name="T0" fmla="*/ 38 w 77"/>
                <a:gd name="T1" fmla="*/ 77 h 77"/>
                <a:gd name="T2" fmla="*/ 0 w 77"/>
                <a:gd name="T3" fmla="*/ 38 h 77"/>
                <a:gd name="T4" fmla="*/ 38 w 77"/>
                <a:gd name="T5" fmla="*/ 0 h 77"/>
                <a:gd name="T6" fmla="*/ 77 w 77"/>
                <a:gd name="T7" fmla="*/ 38 h 77"/>
                <a:gd name="T8" fmla="*/ 38 w 77"/>
                <a:gd name="T9" fmla="*/ 77 h 77"/>
                <a:gd name="T10" fmla="*/ 38 w 77"/>
                <a:gd name="T11" fmla="*/ 15 h 77"/>
                <a:gd name="T12" fmla="*/ 15 w 77"/>
                <a:gd name="T13" fmla="*/ 38 h 77"/>
                <a:gd name="T14" fmla="*/ 38 w 77"/>
                <a:gd name="T15" fmla="*/ 61 h 77"/>
                <a:gd name="T16" fmla="*/ 61 w 77"/>
                <a:gd name="T17" fmla="*/ 38 h 77"/>
                <a:gd name="T18" fmla="*/ 38 w 77"/>
                <a:gd name="T19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77">
                  <a:moveTo>
                    <a:pt x="38" y="77"/>
                  </a:moveTo>
                  <a:cubicBezTo>
                    <a:pt x="17" y="77"/>
                    <a:pt x="0" y="60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7" y="17"/>
                    <a:pt x="77" y="38"/>
                  </a:cubicBezTo>
                  <a:cubicBezTo>
                    <a:pt x="77" y="60"/>
                    <a:pt x="59" y="77"/>
                    <a:pt x="38" y="77"/>
                  </a:cubicBezTo>
                  <a:close/>
                  <a:moveTo>
                    <a:pt x="38" y="15"/>
                  </a:moveTo>
                  <a:cubicBezTo>
                    <a:pt x="26" y="15"/>
                    <a:pt x="15" y="26"/>
                    <a:pt x="15" y="38"/>
                  </a:cubicBezTo>
                  <a:cubicBezTo>
                    <a:pt x="15" y="51"/>
                    <a:pt x="26" y="61"/>
                    <a:pt x="38" y="61"/>
                  </a:cubicBezTo>
                  <a:cubicBezTo>
                    <a:pt x="51" y="61"/>
                    <a:pt x="61" y="51"/>
                    <a:pt x="61" y="38"/>
                  </a:cubicBezTo>
                  <a:cubicBezTo>
                    <a:pt x="61" y="26"/>
                    <a:pt x="51" y="15"/>
                    <a:pt x="3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48" name="Freeform 2648"/>
            <p:cNvSpPr>
              <a:spLocks noEditPoints="1"/>
            </p:cNvSpPr>
            <p:nvPr/>
          </p:nvSpPr>
          <p:spPr bwMode="auto">
            <a:xfrm>
              <a:off x="1557927" y="4756321"/>
              <a:ext cx="242888" cy="244475"/>
            </a:xfrm>
            <a:custGeom>
              <a:avLst/>
              <a:gdLst>
                <a:gd name="T0" fmla="*/ 146 w 292"/>
                <a:gd name="T1" fmla="*/ 292 h 292"/>
                <a:gd name="T2" fmla="*/ 0 w 292"/>
                <a:gd name="T3" fmla="*/ 146 h 292"/>
                <a:gd name="T4" fmla="*/ 146 w 292"/>
                <a:gd name="T5" fmla="*/ 0 h 292"/>
                <a:gd name="T6" fmla="*/ 292 w 292"/>
                <a:gd name="T7" fmla="*/ 146 h 292"/>
                <a:gd name="T8" fmla="*/ 146 w 292"/>
                <a:gd name="T9" fmla="*/ 292 h 292"/>
                <a:gd name="T10" fmla="*/ 146 w 292"/>
                <a:gd name="T11" fmla="*/ 16 h 292"/>
                <a:gd name="T12" fmla="*/ 16 w 292"/>
                <a:gd name="T13" fmla="*/ 146 h 292"/>
                <a:gd name="T14" fmla="*/ 146 w 292"/>
                <a:gd name="T15" fmla="*/ 277 h 292"/>
                <a:gd name="T16" fmla="*/ 277 w 292"/>
                <a:gd name="T17" fmla="*/ 146 h 292"/>
                <a:gd name="T18" fmla="*/ 146 w 292"/>
                <a:gd name="T19" fmla="*/ 1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" h="292">
                  <a:moveTo>
                    <a:pt x="146" y="292"/>
                  </a:moveTo>
                  <a:cubicBezTo>
                    <a:pt x="66" y="292"/>
                    <a:pt x="0" y="227"/>
                    <a:pt x="0" y="146"/>
                  </a:cubicBezTo>
                  <a:cubicBezTo>
                    <a:pt x="0" y="66"/>
                    <a:pt x="66" y="0"/>
                    <a:pt x="146" y="0"/>
                  </a:cubicBezTo>
                  <a:cubicBezTo>
                    <a:pt x="227" y="0"/>
                    <a:pt x="292" y="66"/>
                    <a:pt x="292" y="146"/>
                  </a:cubicBezTo>
                  <a:cubicBezTo>
                    <a:pt x="292" y="227"/>
                    <a:pt x="227" y="292"/>
                    <a:pt x="146" y="292"/>
                  </a:cubicBezTo>
                  <a:close/>
                  <a:moveTo>
                    <a:pt x="146" y="16"/>
                  </a:moveTo>
                  <a:cubicBezTo>
                    <a:pt x="74" y="16"/>
                    <a:pt x="16" y="74"/>
                    <a:pt x="16" y="146"/>
                  </a:cubicBezTo>
                  <a:cubicBezTo>
                    <a:pt x="16" y="218"/>
                    <a:pt x="74" y="277"/>
                    <a:pt x="146" y="277"/>
                  </a:cubicBezTo>
                  <a:cubicBezTo>
                    <a:pt x="218" y="277"/>
                    <a:pt x="277" y="218"/>
                    <a:pt x="277" y="146"/>
                  </a:cubicBezTo>
                  <a:cubicBezTo>
                    <a:pt x="277" y="74"/>
                    <a:pt x="218" y="16"/>
                    <a:pt x="1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49" name="Freeform 2649"/>
            <p:cNvSpPr>
              <a:spLocks noEditPoints="1"/>
            </p:cNvSpPr>
            <p:nvPr/>
          </p:nvSpPr>
          <p:spPr bwMode="auto">
            <a:xfrm>
              <a:off x="1557927" y="4872208"/>
              <a:ext cx="242888" cy="242888"/>
            </a:xfrm>
            <a:custGeom>
              <a:avLst/>
              <a:gdLst>
                <a:gd name="T0" fmla="*/ 146 w 292"/>
                <a:gd name="T1" fmla="*/ 291 h 291"/>
                <a:gd name="T2" fmla="*/ 0 w 292"/>
                <a:gd name="T3" fmla="*/ 145 h 291"/>
                <a:gd name="T4" fmla="*/ 146 w 292"/>
                <a:gd name="T5" fmla="*/ 0 h 291"/>
                <a:gd name="T6" fmla="*/ 292 w 292"/>
                <a:gd name="T7" fmla="*/ 145 h 291"/>
                <a:gd name="T8" fmla="*/ 146 w 292"/>
                <a:gd name="T9" fmla="*/ 291 h 291"/>
                <a:gd name="T10" fmla="*/ 146 w 292"/>
                <a:gd name="T11" fmla="*/ 15 h 291"/>
                <a:gd name="T12" fmla="*/ 16 w 292"/>
                <a:gd name="T13" fmla="*/ 145 h 291"/>
                <a:gd name="T14" fmla="*/ 146 w 292"/>
                <a:gd name="T15" fmla="*/ 276 h 291"/>
                <a:gd name="T16" fmla="*/ 277 w 292"/>
                <a:gd name="T17" fmla="*/ 145 h 291"/>
                <a:gd name="T18" fmla="*/ 146 w 292"/>
                <a:gd name="T19" fmla="*/ 15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" h="291">
                  <a:moveTo>
                    <a:pt x="146" y="291"/>
                  </a:moveTo>
                  <a:cubicBezTo>
                    <a:pt x="66" y="291"/>
                    <a:pt x="0" y="226"/>
                    <a:pt x="0" y="145"/>
                  </a:cubicBezTo>
                  <a:cubicBezTo>
                    <a:pt x="0" y="65"/>
                    <a:pt x="66" y="0"/>
                    <a:pt x="146" y="0"/>
                  </a:cubicBezTo>
                  <a:cubicBezTo>
                    <a:pt x="227" y="0"/>
                    <a:pt x="292" y="65"/>
                    <a:pt x="292" y="145"/>
                  </a:cubicBezTo>
                  <a:cubicBezTo>
                    <a:pt x="292" y="226"/>
                    <a:pt x="227" y="291"/>
                    <a:pt x="146" y="291"/>
                  </a:cubicBezTo>
                  <a:close/>
                  <a:moveTo>
                    <a:pt x="146" y="15"/>
                  </a:moveTo>
                  <a:cubicBezTo>
                    <a:pt x="74" y="15"/>
                    <a:pt x="16" y="74"/>
                    <a:pt x="16" y="145"/>
                  </a:cubicBezTo>
                  <a:cubicBezTo>
                    <a:pt x="16" y="217"/>
                    <a:pt x="74" y="276"/>
                    <a:pt x="146" y="276"/>
                  </a:cubicBezTo>
                  <a:cubicBezTo>
                    <a:pt x="218" y="276"/>
                    <a:pt x="277" y="217"/>
                    <a:pt x="277" y="145"/>
                  </a:cubicBezTo>
                  <a:cubicBezTo>
                    <a:pt x="277" y="74"/>
                    <a:pt x="218" y="15"/>
                    <a:pt x="1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50" name="Rectangle 2650"/>
            <p:cNvSpPr>
              <a:spLocks noChangeArrowheads="1"/>
            </p:cNvSpPr>
            <p:nvPr/>
          </p:nvSpPr>
          <p:spPr bwMode="auto">
            <a:xfrm>
              <a:off x="1818277" y="5096046"/>
              <a:ext cx="555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51" name="Freeform 2651"/>
            <p:cNvSpPr>
              <a:spLocks/>
            </p:cNvSpPr>
            <p:nvPr/>
          </p:nvSpPr>
          <p:spPr bwMode="auto">
            <a:xfrm>
              <a:off x="1761127" y="5016671"/>
              <a:ext cx="112713" cy="63500"/>
            </a:xfrm>
            <a:custGeom>
              <a:avLst/>
              <a:gdLst>
                <a:gd name="T0" fmla="*/ 71 w 71"/>
                <a:gd name="T1" fmla="*/ 40 h 40"/>
                <a:gd name="T2" fmla="*/ 34 w 71"/>
                <a:gd name="T3" fmla="*/ 40 h 40"/>
                <a:gd name="T4" fmla="*/ 0 w 71"/>
                <a:gd name="T5" fmla="*/ 6 h 40"/>
                <a:gd name="T6" fmla="*/ 6 w 71"/>
                <a:gd name="T7" fmla="*/ 0 h 40"/>
                <a:gd name="T8" fmla="*/ 38 w 71"/>
                <a:gd name="T9" fmla="*/ 32 h 40"/>
                <a:gd name="T10" fmla="*/ 71 w 71"/>
                <a:gd name="T11" fmla="*/ 32 h 40"/>
                <a:gd name="T12" fmla="*/ 71 w 71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0">
                  <a:moveTo>
                    <a:pt x="71" y="40"/>
                  </a:moveTo>
                  <a:lnTo>
                    <a:pt x="34" y="40"/>
                  </a:lnTo>
                  <a:lnTo>
                    <a:pt x="0" y="6"/>
                  </a:lnTo>
                  <a:lnTo>
                    <a:pt x="6" y="0"/>
                  </a:lnTo>
                  <a:lnTo>
                    <a:pt x="38" y="32"/>
                  </a:lnTo>
                  <a:lnTo>
                    <a:pt x="71" y="32"/>
                  </a:lnTo>
                  <a:lnTo>
                    <a:pt x="71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52" name="Rectangle 2652"/>
            <p:cNvSpPr>
              <a:spLocks noChangeArrowheads="1"/>
            </p:cNvSpPr>
            <p:nvPr/>
          </p:nvSpPr>
          <p:spPr bwMode="auto">
            <a:xfrm>
              <a:off x="1484902" y="4764258"/>
              <a:ext cx="555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53" name="Freeform 2653"/>
            <p:cNvSpPr>
              <a:spLocks/>
            </p:cNvSpPr>
            <p:nvPr/>
          </p:nvSpPr>
          <p:spPr bwMode="auto">
            <a:xfrm>
              <a:off x="1484902" y="4791246"/>
              <a:ext cx="114300" cy="65088"/>
            </a:xfrm>
            <a:custGeom>
              <a:avLst/>
              <a:gdLst>
                <a:gd name="T0" fmla="*/ 66 w 72"/>
                <a:gd name="T1" fmla="*/ 41 h 41"/>
                <a:gd name="T2" fmla="*/ 34 w 72"/>
                <a:gd name="T3" fmla="*/ 9 h 41"/>
                <a:gd name="T4" fmla="*/ 0 w 72"/>
                <a:gd name="T5" fmla="*/ 9 h 41"/>
                <a:gd name="T6" fmla="*/ 0 w 72"/>
                <a:gd name="T7" fmla="*/ 0 h 41"/>
                <a:gd name="T8" fmla="*/ 37 w 72"/>
                <a:gd name="T9" fmla="*/ 0 h 41"/>
                <a:gd name="T10" fmla="*/ 72 w 72"/>
                <a:gd name="T11" fmla="*/ 35 h 41"/>
                <a:gd name="T12" fmla="*/ 66 w 7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41">
                  <a:moveTo>
                    <a:pt x="66" y="41"/>
                  </a:moveTo>
                  <a:lnTo>
                    <a:pt x="34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7" y="0"/>
                  </a:lnTo>
                  <a:lnTo>
                    <a:pt x="72" y="35"/>
                  </a:lnTo>
                  <a:lnTo>
                    <a:pt x="66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2887" name="Группа 2886"/>
          <p:cNvGrpSpPr/>
          <p:nvPr/>
        </p:nvGrpSpPr>
        <p:grpSpPr>
          <a:xfrm>
            <a:off x="999109" y="1538111"/>
            <a:ext cx="302252" cy="303485"/>
            <a:chOff x="1484902" y="2263946"/>
            <a:chExt cx="388938" cy="390525"/>
          </a:xfrm>
          <a:solidFill>
            <a:schemeClr val="accent1"/>
          </a:solidFill>
        </p:grpSpPr>
        <p:sp>
          <p:nvSpPr>
            <p:cNvPr id="2905" name="Rectangle 2654"/>
            <p:cNvSpPr>
              <a:spLocks noChangeArrowheads="1"/>
            </p:cNvSpPr>
            <p:nvPr/>
          </p:nvSpPr>
          <p:spPr bwMode="auto">
            <a:xfrm>
              <a:off x="1484902" y="2543346"/>
              <a:ext cx="3889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06" name="Rectangle 2655"/>
            <p:cNvSpPr>
              <a:spLocks noChangeArrowheads="1"/>
            </p:cNvSpPr>
            <p:nvPr/>
          </p:nvSpPr>
          <p:spPr bwMode="auto">
            <a:xfrm>
              <a:off x="1859552" y="2570333"/>
              <a:ext cx="142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07" name="Rectangle 2656"/>
            <p:cNvSpPr>
              <a:spLocks noChangeArrowheads="1"/>
            </p:cNvSpPr>
            <p:nvPr/>
          </p:nvSpPr>
          <p:spPr bwMode="auto">
            <a:xfrm>
              <a:off x="1830977" y="2570333"/>
              <a:ext cx="12700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08" name="Rectangle 2657"/>
            <p:cNvSpPr>
              <a:spLocks noChangeArrowheads="1"/>
            </p:cNvSpPr>
            <p:nvPr/>
          </p:nvSpPr>
          <p:spPr bwMode="auto">
            <a:xfrm>
              <a:off x="1802402" y="2570333"/>
              <a:ext cx="12700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09" name="Rectangle 2658"/>
            <p:cNvSpPr>
              <a:spLocks noChangeArrowheads="1"/>
            </p:cNvSpPr>
            <p:nvPr/>
          </p:nvSpPr>
          <p:spPr bwMode="auto">
            <a:xfrm>
              <a:off x="1773827" y="2570333"/>
              <a:ext cx="12700" cy="65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0" name="Rectangle 2659"/>
            <p:cNvSpPr>
              <a:spLocks noChangeArrowheads="1"/>
            </p:cNvSpPr>
            <p:nvPr/>
          </p:nvSpPr>
          <p:spPr bwMode="auto">
            <a:xfrm>
              <a:off x="1745252" y="2570333"/>
              <a:ext cx="12700" cy="762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1" name="Rectangle 2660"/>
            <p:cNvSpPr>
              <a:spLocks noChangeArrowheads="1"/>
            </p:cNvSpPr>
            <p:nvPr/>
          </p:nvSpPr>
          <p:spPr bwMode="auto">
            <a:xfrm>
              <a:off x="1716677" y="2570333"/>
              <a:ext cx="1270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2" name="Rectangle 2661"/>
            <p:cNvSpPr>
              <a:spLocks noChangeArrowheads="1"/>
            </p:cNvSpPr>
            <p:nvPr/>
          </p:nvSpPr>
          <p:spPr bwMode="auto">
            <a:xfrm>
              <a:off x="1688102" y="2570333"/>
              <a:ext cx="12700" cy="793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3" name="Rectangle 2662"/>
            <p:cNvSpPr>
              <a:spLocks noChangeArrowheads="1"/>
            </p:cNvSpPr>
            <p:nvPr/>
          </p:nvSpPr>
          <p:spPr bwMode="auto">
            <a:xfrm>
              <a:off x="1657940" y="2570333"/>
              <a:ext cx="14288" cy="73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4" name="Rectangle 2663"/>
            <p:cNvSpPr>
              <a:spLocks noChangeArrowheads="1"/>
            </p:cNvSpPr>
            <p:nvPr/>
          </p:nvSpPr>
          <p:spPr bwMode="auto">
            <a:xfrm>
              <a:off x="1629365" y="2570333"/>
              <a:ext cx="12700" cy="55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5" name="Rectangle 2664"/>
            <p:cNvSpPr>
              <a:spLocks noChangeArrowheads="1"/>
            </p:cNvSpPr>
            <p:nvPr/>
          </p:nvSpPr>
          <p:spPr bwMode="auto">
            <a:xfrm>
              <a:off x="1600790" y="2570333"/>
              <a:ext cx="14288" cy="777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6" name="Rectangle 2665"/>
            <p:cNvSpPr>
              <a:spLocks noChangeArrowheads="1"/>
            </p:cNvSpPr>
            <p:nvPr/>
          </p:nvSpPr>
          <p:spPr bwMode="auto">
            <a:xfrm>
              <a:off x="1572215" y="2570333"/>
              <a:ext cx="1270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7" name="Rectangle 2666"/>
            <p:cNvSpPr>
              <a:spLocks noChangeArrowheads="1"/>
            </p:cNvSpPr>
            <p:nvPr/>
          </p:nvSpPr>
          <p:spPr bwMode="auto">
            <a:xfrm>
              <a:off x="1543640" y="2570333"/>
              <a:ext cx="12700" cy="55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8" name="Rectangle 2667"/>
            <p:cNvSpPr>
              <a:spLocks noChangeArrowheads="1"/>
            </p:cNvSpPr>
            <p:nvPr/>
          </p:nvSpPr>
          <p:spPr bwMode="auto">
            <a:xfrm>
              <a:off x="1515065" y="2570333"/>
              <a:ext cx="12700" cy="73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19" name="Rectangle 2668"/>
            <p:cNvSpPr>
              <a:spLocks noChangeArrowheads="1"/>
            </p:cNvSpPr>
            <p:nvPr/>
          </p:nvSpPr>
          <p:spPr bwMode="auto">
            <a:xfrm>
              <a:off x="1486490" y="2570333"/>
              <a:ext cx="1270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0" name="Rectangle 2669"/>
            <p:cNvSpPr>
              <a:spLocks noChangeArrowheads="1"/>
            </p:cNvSpPr>
            <p:nvPr/>
          </p:nvSpPr>
          <p:spPr bwMode="auto">
            <a:xfrm>
              <a:off x="1500777" y="2319508"/>
              <a:ext cx="12700" cy="55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1" name="Rectangle 2670"/>
            <p:cNvSpPr>
              <a:spLocks noChangeArrowheads="1"/>
            </p:cNvSpPr>
            <p:nvPr/>
          </p:nvSpPr>
          <p:spPr bwMode="auto">
            <a:xfrm>
              <a:off x="1500777" y="2421108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2" name="Freeform 2671"/>
            <p:cNvSpPr>
              <a:spLocks noEditPoints="1"/>
            </p:cNvSpPr>
            <p:nvPr/>
          </p:nvSpPr>
          <p:spPr bwMode="auto">
            <a:xfrm>
              <a:off x="1486490" y="2368721"/>
              <a:ext cx="41275" cy="58738"/>
            </a:xfrm>
            <a:custGeom>
              <a:avLst/>
              <a:gdLst>
                <a:gd name="T0" fmla="*/ 26 w 26"/>
                <a:gd name="T1" fmla="*/ 37 h 37"/>
                <a:gd name="T2" fmla="*/ 0 w 26"/>
                <a:gd name="T3" fmla="*/ 37 h 37"/>
                <a:gd name="T4" fmla="*/ 0 w 26"/>
                <a:gd name="T5" fmla="*/ 0 h 37"/>
                <a:gd name="T6" fmla="*/ 26 w 26"/>
                <a:gd name="T7" fmla="*/ 0 h 37"/>
                <a:gd name="T8" fmla="*/ 26 w 26"/>
                <a:gd name="T9" fmla="*/ 37 h 37"/>
                <a:gd name="T10" fmla="*/ 8 w 26"/>
                <a:gd name="T11" fmla="*/ 29 h 37"/>
                <a:gd name="T12" fmla="*/ 18 w 26"/>
                <a:gd name="T13" fmla="*/ 29 h 37"/>
                <a:gd name="T14" fmla="*/ 18 w 26"/>
                <a:gd name="T15" fmla="*/ 8 h 37"/>
                <a:gd name="T16" fmla="*/ 8 w 26"/>
                <a:gd name="T17" fmla="*/ 8 h 37"/>
                <a:gd name="T18" fmla="*/ 8 w 26"/>
                <a:gd name="T1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7">
                  <a:moveTo>
                    <a:pt x="26" y="37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37"/>
                  </a:lnTo>
                  <a:close/>
                  <a:moveTo>
                    <a:pt x="8" y="29"/>
                  </a:moveTo>
                  <a:lnTo>
                    <a:pt x="18" y="29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3" name="Rectangle 2672"/>
            <p:cNvSpPr>
              <a:spLocks noChangeArrowheads="1"/>
            </p:cNvSpPr>
            <p:nvPr/>
          </p:nvSpPr>
          <p:spPr bwMode="auto">
            <a:xfrm>
              <a:off x="1557927" y="23322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4" name="Rectangle 2673"/>
            <p:cNvSpPr>
              <a:spLocks noChangeArrowheads="1"/>
            </p:cNvSpPr>
            <p:nvPr/>
          </p:nvSpPr>
          <p:spPr bwMode="auto">
            <a:xfrm>
              <a:off x="1557927" y="2468733"/>
              <a:ext cx="12700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5" name="Freeform 2674"/>
            <p:cNvSpPr>
              <a:spLocks noEditPoints="1"/>
            </p:cNvSpPr>
            <p:nvPr/>
          </p:nvSpPr>
          <p:spPr bwMode="auto">
            <a:xfrm>
              <a:off x="1543640" y="2340146"/>
              <a:ext cx="41275" cy="134938"/>
            </a:xfrm>
            <a:custGeom>
              <a:avLst/>
              <a:gdLst>
                <a:gd name="T0" fmla="*/ 26 w 26"/>
                <a:gd name="T1" fmla="*/ 85 h 85"/>
                <a:gd name="T2" fmla="*/ 0 w 26"/>
                <a:gd name="T3" fmla="*/ 85 h 85"/>
                <a:gd name="T4" fmla="*/ 0 w 26"/>
                <a:gd name="T5" fmla="*/ 0 h 85"/>
                <a:gd name="T6" fmla="*/ 26 w 26"/>
                <a:gd name="T7" fmla="*/ 0 h 85"/>
                <a:gd name="T8" fmla="*/ 26 w 26"/>
                <a:gd name="T9" fmla="*/ 85 h 85"/>
                <a:gd name="T10" fmla="*/ 8 w 26"/>
                <a:gd name="T11" fmla="*/ 77 h 85"/>
                <a:gd name="T12" fmla="*/ 18 w 26"/>
                <a:gd name="T13" fmla="*/ 77 h 85"/>
                <a:gd name="T14" fmla="*/ 18 w 26"/>
                <a:gd name="T15" fmla="*/ 8 h 85"/>
                <a:gd name="T16" fmla="*/ 8 w 26"/>
                <a:gd name="T17" fmla="*/ 8 h 85"/>
                <a:gd name="T18" fmla="*/ 8 w 26"/>
                <a:gd name="T1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85">
                  <a:moveTo>
                    <a:pt x="26" y="85"/>
                  </a:moveTo>
                  <a:lnTo>
                    <a:pt x="0" y="8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85"/>
                  </a:lnTo>
                  <a:close/>
                  <a:moveTo>
                    <a:pt x="8" y="77"/>
                  </a:moveTo>
                  <a:lnTo>
                    <a:pt x="18" y="77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6" name="Rectangle 2675"/>
            <p:cNvSpPr>
              <a:spLocks noChangeArrowheads="1"/>
            </p:cNvSpPr>
            <p:nvPr/>
          </p:nvSpPr>
          <p:spPr bwMode="auto">
            <a:xfrm>
              <a:off x="1615077" y="2362371"/>
              <a:ext cx="12700" cy="269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7" name="Rectangle 2676"/>
            <p:cNvSpPr>
              <a:spLocks noChangeArrowheads="1"/>
            </p:cNvSpPr>
            <p:nvPr/>
          </p:nvSpPr>
          <p:spPr bwMode="auto">
            <a:xfrm>
              <a:off x="1615077" y="24973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8" name="Freeform 2677"/>
            <p:cNvSpPr>
              <a:spLocks noEditPoints="1"/>
            </p:cNvSpPr>
            <p:nvPr/>
          </p:nvSpPr>
          <p:spPr bwMode="auto">
            <a:xfrm>
              <a:off x="1600790" y="2383008"/>
              <a:ext cx="41275" cy="120650"/>
            </a:xfrm>
            <a:custGeom>
              <a:avLst/>
              <a:gdLst>
                <a:gd name="T0" fmla="*/ 26 w 26"/>
                <a:gd name="T1" fmla="*/ 76 h 76"/>
                <a:gd name="T2" fmla="*/ 0 w 26"/>
                <a:gd name="T3" fmla="*/ 76 h 76"/>
                <a:gd name="T4" fmla="*/ 0 w 26"/>
                <a:gd name="T5" fmla="*/ 0 h 76"/>
                <a:gd name="T6" fmla="*/ 26 w 26"/>
                <a:gd name="T7" fmla="*/ 0 h 76"/>
                <a:gd name="T8" fmla="*/ 26 w 26"/>
                <a:gd name="T9" fmla="*/ 76 h 76"/>
                <a:gd name="T10" fmla="*/ 9 w 26"/>
                <a:gd name="T11" fmla="*/ 68 h 76"/>
                <a:gd name="T12" fmla="*/ 18 w 26"/>
                <a:gd name="T13" fmla="*/ 68 h 76"/>
                <a:gd name="T14" fmla="*/ 18 w 26"/>
                <a:gd name="T15" fmla="*/ 8 h 76"/>
                <a:gd name="T16" fmla="*/ 9 w 26"/>
                <a:gd name="T17" fmla="*/ 8 h 76"/>
                <a:gd name="T18" fmla="*/ 9 w 26"/>
                <a:gd name="T19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76">
                  <a:moveTo>
                    <a:pt x="26" y="76"/>
                  </a:moveTo>
                  <a:lnTo>
                    <a:pt x="0" y="76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76"/>
                  </a:lnTo>
                  <a:close/>
                  <a:moveTo>
                    <a:pt x="9" y="68"/>
                  </a:moveTo>
                  <a:lnTo>
                    <a:pt x="18" y="68"/>
                  </a:lnTo>
                  <a:lnTo>
                    <a:pt x="18" y="8"/>
                  </a:lnTo>
                  <a:lnTo>
                    <a:pt x="9" y="8"/>
                  </a:lnTo>
                  <a:lnTo>
                    <a:pt x="9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29" name="Rectangle 2678"/>
            <p:cNvSpPr>
              <a:spLocks noChangeArrowheads="1"/>
            </p:cNvSpPr>
            <p:nvPr/>
          </p:nvSpPr>
          <p:spPr bwMode="auto">
            <a:xfrm>
              <a:off x="1673815" y="2352846"/>
              <a:ext cx="12700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0" name="Rectangle 2679"/>
            <p:cNvSpPr>
              <a:spLocks noChangeArrowheads="1"/>
            </p:cNvSpPr>
            <p:nvPr/>
          </p:nvSpPr>
          <p:spPr bwMode="auto">
            <a:xfrm>
              <a:off x="1673815" y="2443333"/>
              <a:ext cx="1270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1" name="Freeform 2680"/>
            <p:cNvSpPr>
              <a:spLocks noEditPoints="1"/>
            </p:cNvSpPr>
            <p:nvPr/>
          </p:nvSpPr>
          <p:spPr bwMode="auto">
            <a:xfrm>
              <a:off x="1657940" y="2398883"/>
              <a:ext cx="42863" cy="50800"/>
            </a:xfrm>
            <a:custGeom>
              <a:avLst/>
              <a:gdLst>
                <a:gd name="T0" fmla="*/ 27 w 27"/>
                <a:gd name="T1" fmla="*/ 32 h 32"/>
                <a:gd name="T2" fmla="*/ 0 w 27"/>
                <a:gd name="T3" fmla="*/ 32 h 32"/>
                <a:gd name="T4" fmla="*/ 0 w 27"/>
                <a:gd name="T5" fmla="*/ 0 h 32"/>
                <a:gd name="T6" fmla="*/ 27 w 27"/>
                <a:gd name="T7" fmla="*/ 0 h 32"/>
                <a:gd name="T8" fmla="*/ 27 w 27"/>
                <a:gd name="T9" fmla="*/ 32 h 32"/>
                <a:gd name="T10" fmla="*/ 9 w 27"/>
                <a:gd name="T11" fmla="*/ 24 h 32"/>
                <a:gd name="T12" fmla="*/ 19 w 27"/>
                <a:gd name="T13" fmla="*/ 24 h 32"/>
                <a:gd name="T14" fmla="*/ 19 w 27"/>
                <a:gd name="T15" fmla="*/ 8 h 32"/>
                <a:gd name="T16" fmla="*/ 9 w 27"/>
                <a:gd name="T17" fmla="*/ 8 h 32"/>
                <a:gd name="T18" fmla="*/ 9 w 27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2">
                  <a:moveTo>
                    <a:pt x="27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32"/>
                  </a:lnTo>
                  <a:close/>
                  <a:moveTo>
                    <a:pt x="9" y="24"/>
                  </a:moveTo>
                  <a:lnTo>
                    <a:pt x="19" y="24"/>
                  </a:lnTo>
                  <a:lnTo>
                    <a:pt x="19" y="8"/>
                  </a:lnTo>
                  <a:lnTo>
                    <a:pt x="9" y="8"/>
                  </a:lnTo>
                  <a:lnTo>
                    <a:pt x="9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2" name="Rectangle 2681"/>
            <p:cNvSpPr>
              <a:spLocks noChangeArrowheads="1"/>
            </p:cNvSpPr>
            <p:nvPr/>
          </p:nvSpPr>
          <p:spPr bwMode="auto">
            <a:xfrm>
              <a:off x="1730965" y="2263946"/>
              <a:ext cx="1270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3" name="Rectangle 2682"/>
            <p:cNvSpPr>
              <a:spLocks noChangeArrowheads="1"/>
            </p:cNvSpPr>
            <p:nvPr/>
          </p:nvSpPr>
          <p:spPr bwMode="auto">
            <a:xfrm>
              <a:off x="1730965" y="2422696"/>
              <a:ext cx="12700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4" name="Freeform 2683"/>
            <p:cNvSpPr>
              <a:spLocks noEditPoints="1"/>
            </p:cNvSpPr>
            <p:nvPr/>
          </p:nvSpPr>
          <p:spPr bwMode="auto">
            <a:xfrm>
              <a:off x="1716677" y="2273471"/>
              <a:ext cx="41275" cy="155575"/>
            </a:xfrm>
            <a:custGeom>
              <a:avLst/>
              <a:gdLst>
                <a:gd name="T0" fmla="*/ 26 w 26"/>
                <a:gd name="T1" fmla="*/ 98 h 98"/>
                <a:gd name="T2" fmla="*/ 0 w 26"/>
                <a:gd name="T3" fmla="*/ 98 h 98"/>
                <a:gd name="T4" fmla="*/ 0 w 26"/>
                <a:gd name="T5" fmla="*/ 0 h 98"/>
                <a:gd name="T6" fmla="*/ 26 w 26"/>
                <a:gd name="T7" fmla="*/ 0 h 98"/>
                <a:gd name="T8" fmla="*/ 26 w 26"/>
                <a:gd name="T9" fmla="*/ 98 h 98"/>
                <a:gd name="T10" fmla="*/ 8 w 26"/>
                <a:gd name="T11" fmla="*/ 90 h 98"/>
                <a:gd name="T12" fmla="*/ 18 w 26"/>
                <a:gd name="T13" fmla="*/ 90 h 98"/>
                <a:gd name="T14" fmla="*/ 18 w 26"/>
                <a:gd name="T15" fmla="*/ 9 h 98"/>
                <a:gd name="T16" fmla="*/ 8 w 26"/>
                <a:gd name="T17" fmla="*/ 9 h 98"/>
                <a:gd name="T18" fmla="*/ 8 w 26"/>
                <a:gd name="T19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98">
                  <a:moveTo>
                    <a:pt x="26" y="98"/>
                  </a:moveTo>
                  <a:lnTo>
                    <a:pt x="0" y="98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98"/>
                  </a:lnTo>
                  <a:close/>
                  <a:moveTo>
                    <a:pt x="8" y="90"/>
                  </a:moveTo>
                  <a:lnTo>
                    <a:pt x="18" y="90"/>
                  </a:lnTo>
                  <a:lnTo>
                    <a:pt x="18" y="9"/>
                  </a:lnTo>
                  <a:lnTo>
                    <a:pt x="8" y="9"/>
                  </a:lnTo>
                  <a:lnTo>
                    <a:pt x="8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5" name="Rectangle 2684"/>
            <p:cNvSpPr>
              <a:spLocks noChangeArrowheads="1"/>
            </p:cNvSpPr>
            <p:nvPr/>
          </p:nvSpPr>
          <p:spPr bwMode="auto">
            <a:xfrm>
              <a:off x="1788115" y="2352846"/>
              <a:ext cx="12700" cy="428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6" name="Rectangle 2685"/>
            <p:cNvSpPr>
              <a:spLocks noChangeArrowheads="1"/>
            </p:cNvSpPr>
            <p:nvPr/>
          </p:nvSpPr>
          <p:spPr bwMode="auto">
            <a:xfrm>
              <a:off x="1788115" y="2513183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7" name="Freeform 2686"/>
            <p:cNvSpPr>
              <a:spLocks noEditPoints="1"/>
            </p:cNvSpPr>
            <p:nvPr/>
          </p:nvSpPr>
          <p:spPr bwMode="auto">
            <a:xfrm>
              <a:off x="1773827" y="2389358"/>
              <a:ext cx="41275" cy="130175"/>
            </a:xfrm>
            <a:custGeom>
              <a:avLst/>
              <a:gdLst>
                <a:gd name="T0" fmla="*/ 26 w 26"/>
                <a:gd name="T1" fmla="*/ 82 h 82"/>
                <a:gd name="T2" fmla="*/ 0 w 26"/>
                <a:gd name="T3" fmla="*/ 82 h 82"/>
                <a:gd name="T4" fmla="*/ 0 w 26"/>
                <a:gd name="T5" fmla="*/ 0 h 82"/>
                <a:gd name="T6" fmla="*/ 26 w 26"/>
                <a:gd name="T7" fmla="*/ 0 h 82"/>
                <a:gd name="T8" fmla="*/ 26 w 26"/>
                <a:gd name="T9" fmla="*/ 82 h 82"/>
                <a:gd name="T10" fmla="*/ 8 w 26"/>
                <a:gd name="T11" fmla="*/ 74 h 82"/>
                <a:gd name="T12" fmla="*/ 18 w 26"/>
                <a:gd name="T13" fmla="*/ 74 h 82"/>
                <a:gd name="T14" fmla="*/ 18 w 26"/>
                <a:gd name="T15" fmla="*/ 8 h 82"/>
                <a:gd name="T16" fmla="*/ 8 w 26"/>
                <a:gd name="T17" fmla="*/ 8 h 82"/>
                <a:gd name="T18" fmla="*/ 8 w 26"/>
                <a:gd name="T19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0" y="8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82"/>
                  </a:lnTo>
                  <a:close/>
                  <a:moveTo>
                    <a:pt x="8" y="74"/>
                  </a:moveTo>
                  <a:lnTo>
                    <a:pt x="18" y="74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8" name="Rectangle 2687"/>
            <p:cNvSpPr>
              <a:spLocks noChangeArrowheads="1"/>
            </p:cNvSpPr>
            <p:nvPr/>
          </p:nvSpPr>
          <p:spPr bwMode="auto">
            <a:xfrm>
              <a:off x="1845265" y="236237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39" name="Rectangle 2688"/>
            <p:cNvSpPr>
              <a:spLocks noChangeArrowheads="1"/>
            </p:cNvSpPr>
            <p:nvPr/>
          </p:nvSpPr>
          <p:spPr bwMode="auto">
            <a:xfrm>
              <a:off x="1845265" y="2443333"/>
              <a:ext cx="12700" cy="269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  <p:sp>
          <p:nvSpPr>
            <p:cNvPr id="2940" name="Freeform 2689"/>
            <p:cNvSpPr>
              <a:spLocks noEditPoints="1"/>
            </p:cNvSpPr>
            <p:nvPr/>
          </p:nvSpPr>
          <p:spPr bwMode="auto">
            <a:xfrm>
              <a:off x="1830977" y="2368721"/>
              <a:ext cx="42863" cy="80963"/>
            </a:xfrm>
            <a:custGeom>
              <a:avLst/>
              <a:gdLst>
                <a:gd name="T0" fmla="*/ 27 w 27"/>
                <a:gd name="T1" fmla="*/ 51 h 51"/>
                <a:gd name="T2" fmla="*/ 0 w 27"/>
                <a:gd name="T3" fmla="*/ 51 h 51"/>
                <a:gd name="T4" fmla="*/ 0 w 27"/>
                <a:gd name="T5" fmla="*/ 0 h 51"/>
                <a:gd name="T6" fmla="*/ 27 w 27"/>
                <a:gd name="T7" fmla="*/ 0 h 51"/>
                <a:gd name="T8" fmla="*/ 27 w 27"/>
                <a:gd name="T9" fmla="*/ 51 h 51"/>
                <a:gd name="T10" fmla="*/ 8 w 27"/>
                <a:gd name="T11" fmla="*/ 43 h 51"/>
                <a:gd name="T12" fmla="*/ 18 w 27"/>
                <a:gd name="T13" fmla="*/ 43 h 51"/>
                <a:gd name="T14" fmla="*/ 18 w 27"/>
                <a:gd name="T15" fmla="*/ 8 h 51"/>
                <a:gd name="T16" fmla="*/ 8 w 27"/>
                <a:gd name="T17" fmla="*/ 8 h 51"/>
                <a:gd name="T18" fmla="*/ 8 w 27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1">
                  <a:moveTo>
                    <a:pt x="27" y="51"/>
                  </a:moveTo>
                  <a:lnTo>
                    <a:pt x="0" y="51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51"/>
                  </a:lnTo>
                  <a:close/>
                  <a:moveTo>
                    <a:pt x="8" y="43"/>
                  </a:moveTo>
                  <a:lnTo>
                    <a:pt x="18" y="43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>
                <a:solidFill>
                  <a:schemeClr val="accent1"/>
                </a:solidFill>
              </a:endParaRPr>
            </a:p>
          </p:txBody>
        </p:sp>
      </p:grpSp>
      <p:grpSp>
        <p:nvGrpSpPr>
          <p:cNvPr id="3369" name="Группа 3368"/>
          <p:cNvGrpSpPr/>
          <p:nvPr/>
        </p:nvGrpSpPr>
        <p:grpSpPr>
          <a:xfrm>
            <a:off x="3554773" y="1496167"/>
            <a:ext cx="303485" cy="289914"/>
            <a:chOff x="4197940" y="2209971"/>
            <a:chExt cx="390525" cy="373063"/>
          </a:xfrm>
          <a:solidFill>
            <a:schemeClr val="accent1"/>
          </a:solidFill>
        </p:grpSpPr>
        <p:sp>
          <p:nvSpPr>
            <p:cNvPr id="4119" name="Rectangle 2701"/>
            <p:cNvSpPr>
              <a:spLocks noChangeArrowheads="1"/>
            </p:cNvSpPr>
            <p:nvPr/>
          </p:nvSpPr>
          <p:spPr bwMode="auto">
            <a:xfrm>
              <a:off x="4328115" y="2389358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0" name="Rectangle 2702"/>
            <p:cNvSpPr>
              <a:spLocks noChangeArrowheads="1"/>
            </p:cNvSpPr>
            <p:nvPr/>
          </p:nvSpPr>
          <p:spPr bwMode="auto">
            <a:xfrm>
              <a:off x="4539252" y="22671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1" name="Rectangle 2703"/>
            <p:cNvSpPr>
              <a:spLocks noChangeArrowheads="1"/>
            </p:cNvSpPr>
            <p:nvPr/>
          </p:nvSpPr>
          <p:spPr bwMode="auto">
            <a:xfrm>
              <a:off x="4539252" y="25115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2" name="Freeform 2704"/>
            <p:cNvSpPr>
              <a:spLocks noEditPoints="1"/>
            </p:cNvSpPr>
            <p:nvPr/>
          </p:nvSpPr>
          <p:spPr bwMode="auto">
            <a:xfrm>
              <a:off x="4293190" y="2354433"/>
              <a:ext cx="85725" cy="84138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16 h 102"/>
                <a:gd name="T12" fmla="*/ 16 w 102"/>
                <a:gd name="T13" fmla="*/ 51 h 102"/>
                <a:gd name="T14" fmla="*/ 51 w 102"/>
                <a:gd name="T15" fmla="*/ 86 h 102"/>
                <a:gd name="T16" fmla="*/ 87 w 102"/>
                <a:gd name="T17" fmla="*/ 51 h 102"/>
                <a:gd name="T18" fmla="*/ 51 w 102"/>
                <a:gd name="T19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16"/>
                  </a:moveTo>
                  <a:cubicBezTo>
                    <a:pt x="32" y="16"/>
                    <a:pt x="16" y="31"/>
                    <a:pt x="16" y="51"/>
                  </a:cubicBezTo>
                  <a:cubicBezTo>
                    <a:pt x="16" y="71"/>
                    <a:pt x="32" y="86"/>
                    <a:pt x="51" y="86"/>
                  </a:cubicBezTo>
                  <a:cubicBezTo>
                    <a:pt x="71" y="86"/>
                    <a:pt x="87" y="71"/>
                    <a:pt x="87" y="51"/>
                  </a:cubicBezTo>
                  <a:cubicBezTo>
                    <a:pt x="87" y="31"/>
                    <a:pt x="71" y="16"/>
                    <a:pt x="5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3" name="Freeform 2705"/>
            <p:cNvSpPr>
              <a:spLocks noEditPoints="1"/>
            </p:cNvSpPr>
            <p:nvPr/>
          </p:nvSpPr>
          <p:spPr bwMode="auto">
            <a:xfrm>
              <a:off x="4504327" y="2230608"/>
              <a:ext cx="84138" cy="85725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15 h 102"/>
                <a:gd name="T12" fmla="*/ 16 w 102"/>
                <a:gd name="T13" fmla="*/ 51 h 102"/>
                <a:gd name="T14" fmla="*/ 51 w 102"/>
                <a:gd name="T15" fmla="*/ 86 h 102"/>
                <a:gd name="T16" fmla="*/ 86 w 102"/>
                <a:gd name="T17" fmla="*/ 51 h 102"/>
                <a:gd name="T18" fmla="*/ 51 w 102"/>
                <a:gd name="T19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15"/>
                  </a:moveTo>
                  <a:cubicBezTo>
                    <a:pt x="32" y="15"/>
                    <a:pt x="16" y="31"/>
                    <a:pt x="16" y="51"/>
                  </a:cubicBezTo>
                  <a:cubicBezTo>
                    <a:pt x="16" y="70"/>
                    <a:pt x="32" y="86"/>
                    <a:pt x="51" y="86"/>
                  </a:cubicBezTo>
                  <a:cubicBezTo>
                    <a:pt x="71" y="86"/>
                    <a:pt x="86" y="70"/>
                    <a:pt x="86" y="51"/>
                  </a:cubicBezTo>
                  <a:cubicBezTo>
                    <a:pt x="86" y="31"/>
                    <a:pt x="71" y="15"/>
                    <a:pt x="5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4" name="Freeform 2706"/>
            <p:cNvSpPr>
              <a:spLocks noEditPoints="1"/>
            </p:cNvSpPr>
            <p:nvPr/>
          </p:nvSpPr>
          <p:spPr bwMode="auto">
            <a:xfrm>
              <a:off x="4504327" y="2476671"/>
              <a:ext cx="84138" cy="84138"/>
            </a:xfrm>
            <a:custGeom>
              <a:avLst/>
              <a:gdLst>
                <a:gd name="T0" fmla="*/ 51 w 102"/>
                <a:gd name="T1" fmla="*/ 101 h 101"/>
                <a:gd name="T2" fmla="*/ 0 w 102"/>
                <a:gd name="T3" fmla="*/ 50 h 101"/>
                <a:gd name="T4" fmla="*/ 51 w 102"/>
                <a:gd name="T5" fmla="*/ 0 h 101"/>
                <a:gd name="T6" fmla="*/ 102 w 102"/>
                <a:gd name="T7" fmla="*/ 50 h 101"/>
                <a:gd name="T8" fmla="*/ 51 w 102"/>
                <a:gd name="T9" fmla="*/ 101 h 101"/>
                <a:gd name="T10" fmla="*/ 51 w 102"/>
                <a:gd name="T11" fmla="*/ 15 h 101"/>
                <a:gd name="T12" fmla="*/ 16 w 102"/>
                <a:gd name="T13" fmla="*/ 50 h 101"/>
                <a:gd name="T14" fmla="*/ 51 w 102"/>
                <a:gd name="T15" fmla="*/ 86 h 101"/>
                <a:gd name="T16" fmla="*/ 86 w 102"/>
                <a:gd name="T17" fmla="*/ 50 h 101"/>
                <a:gd name="T18" fmla="*/ 51 w 102"/>
                <a:gd name="T19" fmla="*/ 1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1">
                  <a:moveTo>
                    <a:pt x="51" y="101"/>
                  </a:moveTo>
                  <a:cubicBezTo>
                    <a:pt x="23" y="101"/>
                    <a:pt x="0" y="79"/>
                    <a:pt x="0" y="50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79" y="0"/>
                    <a:pt x="102" y="22"/>
                    <a:pt x="102" y="50"/>
                  </a:cubicBezTo>
                  <a:cubicBezTo>
                    <a:pt x="102" y="79"/>
                    <a:pt x="79" y="101"/>
                    <a:pt x="51" y="101"/>
                  </a:cubicBezTo>
                  <a:close/>
                  <a:moveTo>
                    <a:pt x="51" y="15"/>
                  </a:moveTo>
                  <a:cubicBezTo>
                    <a:pt x="32" y="15"/>
                    <a:pt x="16" y="31"/>
                    <a:pt x="16" y="50"/>
                  </a:cubicBezTo>
                  <a:cubicBezTo>
                    <a:pt x="16" y="70"/>
                    <a:pt x="32" y="86"/>
                    <a:pt x="51" y="86"/>
                  </a:cubicBezTo>
                  <a:cubicBezTo>
                    <a:pt x="71" y="86"/>
                    <a:pt x="86" y="70"/>
                    <a:pt x="86" y="50"/>
                  </a:cubicBezTo>
                  <a:cubicBezTo>
                    <a:pt x="86" y="31"/>
                    <a:pt x="71" y="15"/>
                    <a:pt x="5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5" name="Freeform 2707"/>
            <p:cNvSpPr>
              <a:spLocks/>
            </p:cNvSpPr>
            <p:nvPr/>
          </p:nvSpPr>
          <p:spPr bwMode="auto">
            <a:xfrm>
              <a:off x="4364627" y="2287758"/>
              <a:ext cx="155575" cy="96838"/>
            </a:xfrm>
            <a:custGeom>
              <a:avLst/>
              <a:gdLst>
                <a:gd name="T0" fmla="*/ 4 w 98"/>
                <a:gd name="T1" fmla="*/ 61 h 61"/>
                <a:gd name="T2" fmla="*/ 0 w 98"/>
                <a:gd name="T3" fmla="*/ 54 h 61"/>
                <a:gd name="T4" fmla="*/ 93 w 98"/>
                <a:gd name="T5" fmla="*/ 0 h 61"/>
                <a:gd name="T6" fmla="*/ 98 w 98"/>
                <a:gd name="T7" fmla="*/ 7 h 61"/>
                <a:gd name="T8" fmla="*/ 4 w 98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1">
                  <a:moveTo>
                    <a:pt x="4" y="61"/>
                  </a:moveTo>
                  <a:lnTo>
                    <a:pt x="0" y="54"/>
                  </a:lnTo>
                  <a:lnTo>
                    <a:pt x="93" y="0"/>
                  </a:lnTo>
                  <a:lnTo>
                    <a:pt x="98" y="7"/>
                  </a:lnTo>
                  <a:lnTo>
                    <a:pt x="4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6" name="Freeform 2708"/>
            <p:cNvSpPr>
              <a:spLocks/>
            </p:cNvSpPr>
            <p:nvPr/>
          </p:nvSpPr>
          <p:spPr bwMode="auto">
            <a:xfrm>
              <a:off x="4364627" y="2409996"/>
              <a:ext cx="153988" cy="95250"/>
            </a:xfrm>
            <a:custGeom>
              <a:avLst/>
              <a:gdLst>
                <a:gd name="T0" fmla="*/ 93 w 97"/>
                <a:gd name="T1" fmla="*/ 60 h 60"/>
                <a:gd name="T2" fmla="*/ 0 w 97"/>
                <a:gd name="T3" fmla="*/ 6 h 60"/>
                <a:gd name="T4" fmla="*/ 4 w 97"/>
                <a:gd name="T5" fmla="*/ 0 h 60"/>
                <a:gd name="T6" fmla="*/ 97 w 97"/>
                <a:gd name="T7" fmla="*/ 53 h 60"/>
                <a:gd name="T8" fmla="*/ 93 w 97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60">
                  <a:moveTo>
                    <a:pt x="93" y="60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97" y="53"/>
                  </a:lnTo>
                  <a:lnTo>
                    <a:pt x="93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7" name="Freeform 2709"/>
            <p:cNvSpPr>
              <a:spLocks/>
            </p:cNvSpPr>
            <p:nvPr/>
          </p:nvSpPr>
          <p:spPr bwMode="auto">
            <a:xfrm>
              <a:off x="4407490" y="2349671"/>
              <a:ext cx="23813" cy="95250"/>
            </a:xfrm>
            <a:custGeom>
              <a:avLst/>
              <a:gdLst>
                <a:gd name="T0" fmla="*/ 13 w 29"/>
                <a:gd name="T1" fmla="*/ 114 h 114"/>
                <a:gd name="T2" fmla="*/ 0 w 29"/>
                <a:gd name="T3" fmla="*/ 107 h 114"/>
                <a:gd name="T4" fmla="*/ 13 w 29"/>
                <a:gd name="T5" fmla="*/ 57 h 114"/>
                <a:gd name="T6" fmla="*/ 0 w 29"/>
                <a:gd name="T7" fmla="*/ 7 h 114"/>
                <a:gd name="T8" fmla="*/ 13 w 29"/>
                <a:gd name="T9" fmla="*/ 0 h 114"/>
                <a:gd name="T10" fmla="*/ 29 w 29"/>
                <a:gd name="T11" fmla="*/ 57 h 114"/>
                <a:gd name="T12" fmla="*/ 13 w 29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14">
                  <a:moveTo>
                    <a:pt x="13" y="114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9" y="92"/>
                    <a:pt x="13" y="74"/>
                    <a:pt x="13" y="57"/>
                  </a:cubicBezTo>
                  <a:cubicBezTo>
                    <a:pt x="13" y="40"/>
                    <a:pt x="9" y="22"/>
                    <a:pt x="0" y="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3" y="17"/>
                    <a:pt x="29" y="37"/>
                    <a:pt x="29" y="57"/>
                  </a:cubicBezTo>
                  <a:cubicBezTo>
                    <a:pt x="29" y="77"/>
                    <a:pt x="23" y="97"/>
                    <a:pt x="1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8" name="Freeform 2710"/>
            <p:cNvSpPr>
              <a:spLocks/>
            </p:cNvSpPr>
            <p:nvPr/>
          </p:nvSpPr>
          <p:spPr bwMode="auto">
            <a:xfrm>
              <a:off x="4240802" y="2300458"/>
              <a:ext cx="158750" cy="192088"/>
            </a:xfrm>
            <a:custGeom>
              <a:avLst/>
              <a:gdLst>
                <a:gd name="T0" fmla="*/ 115 w 191"/>
                <a:gd name="T1" fmla="*/ 230 h 230"/>
                <a:gd name="T2" fmla="*/ 0 w 191"/>
                <a:gd name="T3" fmla="*/ 115 h 230"/>
                <a:gd name="T4" fmla="*/ 115 w 191"/>
                <a:gd name="T5" fmla="*/ 0 h 230"/>
                <a:gd name="T6" fmla="*/ 191 w 191"/>
                <a:gd name="T7" fmla="*/ 29 h 230"/>
                <a:gd name="T8" fmla="*/ 180 w 191"/>
                <a:gd name="T9" fmla="*/ 40 h 230"/>
                <a:gd name="T10" fmla="*/ 115 w 191"/>
                <a:gd name="T11" fmla="*/ 16 h 230"/>
                <a:gd name="T12" fmla="*/ 16 w 191"/>
                <a:gd name="T13" fmla="*/ 115 h 230"/>
                <a:gd name="T14" fmla="*/ 115 w 191"/>
                <a:gd name="T15" fmla="*/ 214 h 230"/>
                <a:gd name="T16" fmla="*/ 180 w 191"/>
                <a:gd name="T17" fmla="*/ 189 h 230"/>
                <a:gd name="T18" fmla="*/ 191 w 191"/>
                <a:gd name="T19" fmla="*/ 201 h 230"/>
                <a:gd name="T20" fmla="*/ 115 w 191"/>
                <a:gd name="T21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230">
                  <a:moveTo>
                    <a:pt x="115" y="230"/>
                  </a:moveTo>
                  <a:cubicBezTo>
                    <a:pt x="52" y="230"/>
                    <a:pt x="0" y="178"/>
                    <a:pt x="0" y="115"/>
                  </a:cubicBezTo>
                  <a:cubicBezTo>
                    <a:pt x="0" y="52"/>
                    <a:pt x="52" y="0"/>
                    <a:pt x="115" y="0"/>
                  </a:cubicBezTo>
                  <a:cubicBezTo>
                    <a:pt x="143" y="0"/>
                    <a:pt x="170" y="10"/>
                    <a:pt x="191" y="29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62" y="25"/>
                    <a:pt x="139" y="16"/>
                    <a:pt x="115" y="16"/>
                  </a:cubicBezTo>
                  <a:cubicBezTo>
                    <a:pt x="60" y="16"/>
                    <a:pt x="16" y="60"/>
                    <a:pt x="16" y="115"/>
                  </a:cubicBezTo>
                  <a:cubicBezTo>
                    <a:pt x="16" y="170"/>
                    <a:pt x="60" y="214"/>
                    <a:pt x="115" y="214"/>
                  </a:cubicBezTo>
                  <a:cubicBezTo>
                    <a:pt x="139" y="214"/>
                    <a:pt x="162" y="205"/>
                    <a:pt x="180" y="189"/>
                  </a:cubicBezTo>
                  <a:cubicBezTo>
                    <a:pt x="191" y="201"/>
                    <a:pt x="191" y="201"/>
                    <a:pt x="191" y="201"/>
                  </a:cubicBezTo>
                  <a:cubicBezTo>
                    <a:pt x="170" y="220"/>
                    <a:pt x="143" y="230"/>
                    <a:pt x="115" y="2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9" name="Freeform 2711"/>
            <p:cNvSpPr>
              <a:spLocks/>
            </p:cNvSpPr>
            <p:nvPr/>
          </p:nvSpPr>
          <p:spPr bwMode="auto">
            <a:xfrm>
              <a:off x="4197940" y="2209971"/>
              <a:ext cx="276225" cy="373063"/>
            </a:xfrm>
            <a:custGeom>
              <a:avLst/>
              <a:gdLst>
                <a:gd name="T0" fmla="*/ 174 w 174"/>
                <a:gd name="T1" fmla="*/ 235 h 235"/>
                <a:gd name="T2" fmla="*/ 0 w 174"/>
                <a:gd name="T3" fmla="*/ 235 h 235"/>
                <a:gd name="T4" fmla="*/ 0 w 174"/>
                <a:gd name="T5" fmla="*/ 0 h 235"/>
                <a:gd name="T6" fmla="*/ 135 w 174"/>
                <a:gd name="T7" fmla="*/ 0 h 235"/>
                <a:gd name="T8" fmla="*/ 174 w 174"/>
                <a:gd name="T9" fmla="*/ 39 h 235"/>
                <a:gd name="T10" fmla="*/ 174 w 174"/>
                <a:gd name="T11" fmla="*/ 86 h 235"/>
                <a:gd name="T12" fmla="*/ 166 w 174"/>
                <a:gd name="T13" fmla="*/ 86 h 235"/>
                <a:gd name="T14" fmla="*/ 166 w 174"/>
                <a:gd name="T15" fmla="*/ 43 h 235"/>
                <a:gd name="T16" fmla="*/ 132 w 174"/>
                <a:gd name="T17" fmla="*/ 8 h 235"/>
                <a:gd name="T18" fmla="*/ 8 w 174"/>
                <a:gd name="T19" fmla="*/ 8 h 235"/>
                <a:gd name="T20" fmla="*/ 8 w 174"/>
                <a:gd name="T21" fmla="*/ 227 h 235"/>
                <a:gd name="T22" fmla="*/ 166 w 174"/>
                <a:gd name="T23" fmla="*/ 227 h 235"/>
                <a:gd name="T24" fmla="*/ 166 w 174"/>
                <a:gd name="T25" fmla="*/ 149 h 235"/>
                <a:gd name="T26" fmla="*/ 174 w 174"/>
                <a:gd name="T27" fmla="*/ 149 h 235"/>
                <a:gd name="T28" fmla="*/ 174 w 174"/>
                <a:gd name="T29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4" h="235">
                  <a:moveTo>
                    <a:pt x="174" y="235"/>
                  </a:moveTo>
                  <a:lnTo>
                    <a:pt x="0" y="235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74" y="39"/>
                  </a:lnTo>
                  <a:lnTo>
                    <a:pt x="174" y="86"/>
                  </a:lnTo>
                  <a:lnTo>
                    <a:pt x="166" y="86"/>
                  </a:lnTo>
                  <a:lnTo>
                    <a:pt x="166" y="43"/>
                  </a:lnTo>
                  <a:lnTo>
                    <a:pt x="132" y="8"/>
                  </a:lnTo>
                  <a:lnTo>
                    <a:pt x="8" y="8"/>
                  </a:lnTo>
                  <a:lnTo>
                    <a:pt x="8" y="227"/>
                  </a:lnTo>
                  <a:lnTo>
                    <a:pt x="166" y="227"/>
                  </a:lnTo>
                  <a:lnTo>
                    <a:pt x="166" y="149"/>
                  </a:lnTo>
                  <a:lnTo>
                    <a:pt x="174" y="149"/>
                  </a:lnTo>
                  <a:lnTo>
                    <a:pt x="174" y="2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0" name="Freeform 2712"/>
            <p:cNvSpPr>
              <a:spLocks/>
            </p:cNvSpPr>
            <p:nvPr/>
          </p:nvSpPr>
          <p:spPr bwMode="auto">
            <a:xfrm>
              <a:off x="4402727" y="2216321"/>
              <a:ext cx="65088" cy="65088"/>
            </a:xfrm>
            <a:custGeom>
              <a:avLst/>
              <a:gdLst>
                <a:gd name="T0" fmla="*/ 41 w 41"/>
                <a:gd name="T1" fmla="*/ 41 h 41"/>
                <a:gd name="T2" fmla="*/ 0 w 41"/>
                <a:gd name="T3" fmla="*/ 41 h 41"/>
                <a:gd name="T4" fmla="*/ 0 w 41"/>
                <a:gd name="T5" fmla="*/ 0 h 41"/>
                <a:gd name="T6" fmla="*/ 8 w 41"/>
                <a:gd name="T7" fmla="*/ 0 h 41"/>
                <a:gd name="T8" fmla="*/ 8 w 41"/>
                <a:gd name="T9" fmla="*/ 33 h 41"/>
                <a:gd name="T10" fmla="*/ 41 w 41"/>
                <a:gd name="T11" fmla="*/ 33 h 41"/>
                <a:gd name="T12" fmla="*/ 41 w 41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41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33"/>
                  </a:lnTo>
                  <a:lnTo>
                    <a:pt x="41" y="33"/>
                  </a:lnTo>
                  <a:lnTo>
                    <a:pt x="4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1" name="Rectangle 2713"/>
            <p:cNvSpPr>
              <a:spLocks noChangeArrowheads="1"/>
            </p:cNvSpPr>
            <p:nvPr/>
          </p:nvSpPr>
          <p:spPr bwMode="auto">
            <a:xfrm>
              <a:off x="4461465" y="23607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2" name="Rectangle 2714"/>
            <p:cNvSpPr>
              <a:spLocks noChangeArrowheads="1"/>
            </p:cNvSpPr>
            <p:nvPr/>
          </p:nvSpPr>
          <p:spPr bwMode="auto">
            <a:xfrm>
              <a:off x="4461465" y="238935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3" name="Rectangle 2715"/>
            <p:cNvSpPr>
              <a:spLocks noChangeArrowheads="1"/>
            </p:cNvSpPr>
            <p:nvPr/>
          </p:nvSpPr>
          <p:spPr bwMode="auto">
            <a:xfrm>
              <a:off x="4461465" y="24179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4" name="Rectangle 2716"/>
            <p:cNvSpPr>
              <a:spLocks noChangeArrowheads="1"/>
            </p:cNvSpPr>
            <p:nvPr/>
          </p:nvSpPr>
          <p:spPr bwMode="auto">
            <a:xfrm>
              <a:off x="4278902" y="2268708"/>
              <a:ext cx="1016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5" name="Rectangle 2717"/>
            <p:cNvSpPr>
              <a:spLocks noChangeArrowheads="1"/>
            </p:cNvSpPr>
            <p:nvPr/>
          </p:nvSpPr>
          <p:spPr bwMode="auto">
            <a:xfrm>
              <a:off x="4232865" y="2268708"/>
              <a:ext cx="317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6" name="Rectangle 2718"/>
            <p:cNvSpPr>
              <a:spLocks noChangeArrowheads="1"/>
            </p:cNvSpPr>
            <p:nvPr/>
          </p:nvSpPr>
          <p:spPr bwMode="auto">
            <a:xfrm>
              <a:off x="4232865" y="2240133"/>
              <a:ext cx="746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7" name="Rectangle 2719"/>
            <p:cNvSpPr>
              <a:spLocks noChangeArrowheads="1"/>
            </p:cNvSpPr>
            <p:nvPr/>
          </p:nvSpPr>
          <p:spPr bwMode="auto">
            <a:xfrm>
              <a:off x="4232865" y="2540171"/>
              <a:ext cx="1111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8" name="Rectangle 2720"/>
            <p:cNvSpPr>
              <a:spLocks noChangeArrowheads="1"/>
            </p:cNvSpPr>
            <p:nvPr/>
          </p:nvSpPr>
          <p:spPr bwMode="auto">
            <a:xfrm>
              <a:off x="4358277" y="2540171"/>
              <a:ext cx="508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9" name="Rectangle 2721"/>
            <p:cNvSpPr>
              <a:spLocks noChangeArrowheads="1"/>
            </p:cNvSpPr>
            <p:nvPr/>
          </p:nvSpPr>
          <p:spPr bwMode="auto">
            <a:xfrm>
              <a:off x="4232865" y="2511596"/>
              <a:ext cx="2063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0" name="Группа 3369"/>
          <p:cNvGrpSpPr/>
          <p:nvPr/>
        </p:nvGrpSpPr>
        <p:grpSpPr>
          <a:xfrm>
            <a:off x="5479308" y="1520841"/>
            <a:ext cx="301017" cy="240567"/>
            <a:chOff x="6674440" y="2241721"/>
            <a:chExt cx="387350" cy="309563"/>
          </a:xfrm>
          <a:solidFill>
            <a:schemeClr val="accent1"/>
          </a:solidFill>
        </p:grpSpPr>
        <p:sp>
          <p:nvSpPr>
            <p:cNvPr id="4112" name="Freeform 2736"/>
            <p:cNvSpPr>
              <a:spLocks noEditPoints="1"/>
            </p:cNvSpPr>
            <p:nvPr/>
          </p:nvSpPr>
          <p:spPr bwMode="auto">
            <a:xfrm>
              <a:off x="6703015" y="2308396"/>
              <a:ext cx="358775" cy="242888"/>
            </a:xfrm>
            <a:custGeom>
              <a:avLst/>
              <a:gdLst>
                <a:gd name="T0" fmla="*/ 397 w 431"/>
                <a:gd name="T1" fmla="*/ 292 h 292"/>
                <a:gd name="T2" fmla="*/ 0 w 431"/>
                <a:gd name="T3" fmla="*/ 292 h 292"/>
                <a:gd name="T4" fmla="*/ 0 w 431"/>
                <a:gd name="T5" fmla="*/ 276 h 292"/>
                <a:gd name="T6" fmla="*/ 13 w 431"/>
                <a:gd name="T7" fmla="*/ 271 h 292"/>
                <a:gd name="T8" fmla="*/ 18 w 431"/>
                <a:gd name="T9" fmla="*/ 258 h 292"/>
                <a:gd name="T10" fmla="*/ 18 w 431"/>
                <a:gd name="T11" fmla="*/ 0 h 292"/>
                <a:gd name="T12" fmla="*/ 431 w 431"/>
                <a:gd name="T13" fmla="*/ 0 h 292"/>
                <a:gd name="T14" fmla="*/ 431 w 431"/>
                <a:gd name="T15" fmla="*/ 258 h 292"/>
                <a:gd name="T16" fmla="*/ 421 w 431"/>
                <a:gd name="T17" fmla="*/ 282 h 292"/>
                <a:gd name="T18" fmla="*/ 397 w 431"/>
                <a:gd name="T19" fmla="*/ 292 h 292"/>
                <a:gd name="T20" fmla="*/ 28 w 431"/>
                <a:gd name="T21" fmla="*/ 276 h 292"/>
                <a:gd name="T22" fmla="*/ 397 w 431"/>
                <a:gd name="T23" fmla="*/ 276 h 292"/>
                <a:gd name="T24" fmla="*/ 410 w 431"/>
                <a:gd name="T25" fmla="*/ 271 h 292"/>
                <a:gd name="T26" fmla="*/ 415 w 431"/>
                <a:gd name="T27" fmla="*/ 258 h 292"/>
                <a:gd name="T28" fmla="*/ 415 w 431"/>
                <a:gd name="T29" fmla="*/ 15 h 292"/>
                <a:gd name="T30" fmla="*/ 34 w 431"/>
                <a:gd name="T31" fmla="*/ 15 h 292"/>
                <a:gd name="T32" fmla="*/ 34 w 431"/>
                <a:gd name="T33" fmla="*/ 258 h 292"/>
                <a:gd name="T34" fmla="*/ 28 w 431"/>
                <a:gd name="T35" fmla="*/ 27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292">
                  <a:moveTo>
                    <a:pt x="397" y="292"/>
                  </a:moveTo>
                  <a:cubicBezTo>
                    <a:pt x="0" y="292"/>
                    <a:pt x="0" y="292"/>
                    <a:pt x="0" y="292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5" y="276"/>
                    <a:pt x="9" y="274"/>
                    <a:pt x="13" y="271"/>
                  </a:cubicBezTo>
                  <a:cubicBezTo>
                    <a:pt x="16" y="267"/>
                    <a:pt x="18" y="263"/>
                    <a:pt x="18" y="25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31" y="258"/>
                    <a:pt x="431" y="258"/>
                    <a:pt x="431" y="258"/>
                  </a:cubicBezTo>
                  <a:cubicBezTo>
                    <a:pt x="431" y="267"/>
                    <a:pt x="427" y="275"/>
                    <a:pt x="421" y="282"/>
                  </a:cubicBezTo>
                  <a:cubicBezTo>
                    <a:pt x="415" y="288"/>
                    <a:pt x="406" y="292"/>
                    <a:pt x="397" y="292"/>
                  </a:cubicBezTo>
                  <a:close/>
                  <a:moveTo>
                    <a:pt x="28" y="276"/>
                  </a:moveTo>
                  <a:cubicBezTo>
                    <a:pt x="397" y="276"/>
                    <a:pt x="397" y="276"/>
                    <a:pt x="397" y="276"/>
                  </a:cubicBezTo>
                  <a:cubicBezTo>
                    <a:pt x="402" y="276"/>
                    <a:pt x="407" y="274"/>
                    <a:pt x="410" y="271"/>
                  </a:cubicBezTo>
                  <a:cubicBezTo>
                    <a:pt x="413" y="267"/>
                    <a:pt x="415" y="263"/>
                    <a:pt x="415" y="258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258"/>
                    <a:pt x="34" y="258"/>
                    <a:pt x="34" y="258"/>
                  </a:cubicBezTo>
                  <a:cubicBezTo>
                    <a:pt x="34" y="265"/>
                    <a:pt x="32" y="271"/>
                    <a:pt x="28" y="2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3" name="Freeform 2737"/>
            <p:cNvSpPr>
              <a:spLocks/>
            </p:cNvSpPr>
            <p:nvPr/>
          </p:nvSpPr>
          <p:spPr bwMode="auto">
            <a:xfrm>
              <a:off x="6674440" y="2241721"/>
              <a:ext cx="387350" cy="309563"/>
            </a:xfrm>
            <a:custGeom>
              <a:avLst/>
              <a:gdLst>
                <a:gd name="T0" fmla="*/ 34 w 465"/>
                <a:gd name="T1" fmla="*/ 372 h 372"/>
                <a:gd name="T2" fmla="*/ 10 w 465"/>
                <a:gd name="T3" fmla="*/ 362 h 372"/>
                <a:gd name="T4" fmla="*/ 0 w 465"/>
                <a:gd name="T5" fmla="*/ 338 h 372"/>
                <a:gd name="T6" fmla="*/ 0 w 465"/>
                <a:gd name="T7" fmla="*/ 0 h 372"/>
                <a:gd name="T8" fmla="*/ 167 w 465"/>
                <a:gd name="T9" fmla="*/ 0 h 372"/>
                <a:gd name="T10" fmla="*/ 201 w 465"/>
                <a:gd name="T11" fmla="*/ 35 h 372"/>
                <a:gd name="T12" fmla="*/ 465 w 465"/>
                <a:gd name="T13" fmla="*/ 35 h 372"/>
                <a:gd name="T14" fmla="*/ 465 w 465"/>
                <a:gd name="T15" fmla="*/ 65 h 372"/>
                <a:gd name="T16" fmla="*/ 449 w 465"/>
                <a:gd name="T17" fmla="*/ 65 h 372"/>
                <a:gd name="T18" fmla="*/ 449 w 465"/>
                <a:gd name="T19" fmla="*/ 50 h 372"/>
                <a:gd name="T20" fmla="*/ 195 w 465"/>
                <a:gd name="T21" fmla="*/ 50 h 372"/>
                <a:gd name="T22" fmla="*/ 160 w 465"/>
                <a:gd name="T23" fmla="*/ 16 h 372"/>
                <a:gd name="T24" fmla="*/ 16 w 465"/>
                <a:gd name="T25" fmla="*/ 16 h 372"/>
                <a:gd name="T26" fmla="*/ 16 w 465"/>
                <a:gd name="T27" fmla="*/ 338 h 372"/>
                <a:gd name="T28" fmla="*/ 21 w 465"/>
                <a:gd name="T29" fmla="*/ 351 h 372"/>
                <a:gd name="T30" fmla="*/ 34 w 465"/>
                <a:gd name="T31" fmla="*/ 356 h 372"/>
                <a:gd name="T32" fmla="*/ 34 w 465"/>
                <a:gd name="T33" fmla="*/ 372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5" h="372">
                  <a:moveTo>
                    <a:pt x="34" y="372"/>
                  </a:moveTo>
                  <a:cubicBezTo>
                    <a:pt x="25" y="372"/>
                    <a:pt x="16" y="368"/>
                    <a:pt x="10" y="362"/>
                  </a:cubicBezTo>
                  <a:cubicBezTo>
                    <a:pt x="4" y="355"/>
                    <a:pt x="0" y="347"/>
                    <a:pt x="0" y="3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5" y="65"/>
                    <a:pt x="465" y="65"/>
                    <a:pt x="465" y="65"/>
                  </a:cubicBezTo>
                  <a:cubicBezTo>
                    <a:pt x="449" y="65"/>
                    <a:pt x="449" y="65"/>
                    <a:pt x="449" y="65"/>
                  </a:cubicBezTo>
                  <a:cubicBezTo>
                    <a:pt x="449" y="50"/>
                    <a:pt x="449" y="50"/>
                    <a:pt x="449" y="50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338"/>
                    <a:pt x="16" y="338"/>
                    <a:pt x="16" y="338"/>
                  </a:cubicBezTo>
                  <a:cubicBezTo>
                    <a:pt x="16" y="343"/>
                    <a:pt x="18" y="347"/>
                    <a:pt x="21" y="351"/>
                  </a:cubicBezTo>
                  <a:cubicBezTo>
                    <a:pt x="24" y="354"/>
                    <a:pt x="29" y="356"/>
                    <a:pt x="34" y="356"/>
                  </a:cubicBezTo>
                  <a:lnTo>
                    <a:pt x="34" y="3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4" name="Rectangle 2738"/>
            <p:cNvSpPr>
              <a:spLocks noChangeArrowheads="1"/>
            </p:cNvSpPr>
            <p:nvPr/>
          </p:nvSpPr>
          <p:spPr bwMode="auto">
            <a:xfrm>
              <a:off x="6745877" y="2510008"/>
              <a:ext cx="2873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5" name="Freeform 2739"/>
            <p:cNvSpPr>
              <a:spLocks/>
            </p:cNvSpPr>
            <p:nvPr/>
          </p:nvSpPr>
          <p:spPr bwMode="auto">
            <a:xfrm>
              <a:off x="6817315" y="2362371"/>
              <a:ext cx="146050" cy="136525"/>
            </a:xfrm>
            <a:custGeom>
              <a:avLst/>
              <a:gdLst>
                <a:gd name="T0" fmla="*/ 46 w 92"/>
                <a:gd name="T1" fmla="*/ 86 h 86"/>
                <a:gd name="T2" fmla="*/ 0 w 92"/>
                <a:gd name="T3" fmla="*/ 40 h 86"/>
                <a:gd name="T4" fmla="*/ 25 w 92"/>
                <a:gd name="T5" fmla="*/ 40 h 86"/>
                <a:gd name="T6" fmla="*/ 25 w 92"/>
                <a:gd name="T7" fmla="*/ 0 h 86"/>
                <a:gd name="T8" fmla="*/ 34 w 92"/>
                <a:gd name="T9" fmla="*/ 0 h 86"/>
                <a:gd name="T10" fmla="*/ 34 w 92"/>
                <a:gd name="T11" fmla="*/ 48 h 86"/>
                <a:gd name="T12" fmla="*/ 19 w 92"/>
                <a:gd name="T13" fmla="*/ 48 h 86"/>
                <a:gd name="T14" fmla="*/ 46 w 92"/>
                <a:gd name="T15" fmla="*/ 74 h 86"/>
                <a:gd name="T16" fmla="*/ 72 w 92"/>
                <a:gd name="T17" fmla="*/ 48 h 86"/>
                <a:gd name="T18" fmla="*/ 58 w 92"/>
                <a:gd name="T19" fmla="*/ 48 h 86"/>
                <a:gd name="T20" fmla="*/ 58 w 92"/>
                <a:gd name="T21" fmla="*/ 0 h 86"/>
                <a:gd name="T22" fmla="*/ 67 w 92"/>
                <a:gd name="T23" fmla="*/ 0 h 86"/>
                <a:gd name="T24" fmla="*/ 67 w 92"/>
                <a:gd name="T25" fmla="*/ 40 h 86"/>
                <a:gd name="T26" fmla="*/ 92 w 92"/>
                <a:gd name="T27" fmla="*/ 40 h 86"/>
                <a:gd name="T28" fmla="*/ 46 w 92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86">
                  <a:moveTo>
                    <a:pt x="46" y="86"/>
                  </a:moveTo>
                  <a:lnTo>
                    <a:pt x="0" y="40"/>
                  </a:lnTo>
                  <a:lnTo>
                    <a:pt x="25" y="4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48"/>
                  </a:lnTo>
                  <a:lnTo>
                    <a:pt x="19" y="48"/>
                  </a:lnTo>
                  <a:lnTo>
                    <a:pt x="46" y="74"/>
                  </a:lnTo>
                  <a:lnTo>
                    <a:pt x="72" y="48"/>
                  </a:lnTo>
                  <a:lnTo>
                    <a:pt x="58" y="48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67" y="40"/>
                  </a:lnTo>
                  <a:lnTo>
                    <a:pt x="92" y="40"/>
                  </a:lnTo>
                  <a:lnTo>
                    <a:pt x="4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6" name="Rectangle 2740"/>
            <p:cNvSpPr>
              <a:spLocks noChangeArrowheads="1"/>
            </p:cNvSpPr>
            <p:nvPr/>
          </p:nvSpPr>
          <p:spPr bwMode="auto">
            <a:xfrm>
              <a:off x="6717302" y="22702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7" name="Rectangle 2741"/>
            <p:cNvSpPr>
              <a:spLocks noChangeArrowheads="1"/>
            </p:cNvSpPr>
            <p:nvPr/>
          </p:nvSpPr>
          <p:spPr bwMode="auto">
            <a:xfrm>
              <a:off x="6745877" y="22702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8" name="Rectangle 2742"/>
            <p:cNvSpPr>
              <a:spLocks noChangeArrowheads="1"/>
            </p:cNvSpPr>
            <p:nvPr/>
          </p:nvSpPr>
          <p:spPr bwMode="auto">
            <a:xfrm>
              <a:off x="6774452" y="22702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1" name="Группа 3370"/>
          <p:cNvGrpSpPr/>
          <p:nvPr/>
        </p:nvGrpSpPr>
        <p:grpSpPr>
          <a:xfrm>
            <a:off x="4535545" y="1496167"/>
            <a:ext cx="265241" cy="289914"/>
            <a:chOff x="5460002" y="2209971"/>
            <a:chExt cx="341313" cy="373063"/>
          </a:xfrm>
          <a:solidFill>
            <a:schemeClr val="accent1"/>
          </a:solidFill>
        </p:grpSpPr>
        <p:sp>
          <p:nvSpPr>
            <p:cNvPr id="4086" name="Freeform 2754"/>
            <p:cNvSpPr>
              <a:spLocks/>
            </p:cNvSpPr>
            <p:nvPr/>
          </p:nvSpPr>
          <p:spPr bwMode="auto">
            <a:xfrm>
              <a:off x="5460002" y="2209971"/>
              <a:ext cx="276225" cy="373063"/>
            </a:xfrm>
            <a:custGeom>
              <a:avLst/>
              <a:gdLst>
                <a:gd name="T0" fmla="*/ 140 w 174"/>
                <a:gd name="T1" fmla="*/ 235 h 235"/>
                <a:gd name="T2" fmla="*/ 0 w 174"/>
                <a:gd name="T3" fmla="*/ 235 h 235"/>
                <a:gd name="T4" fmla="*/ 0 w 174"/>
                <a:gd name="T5" fmla="*/ 0 h 235"/>
                <a:gd name="T6" fmla="*/ 135 w 174"/>
                <a:gd name="T7" fmla="*/ 0 h 235"/>
                <a:gd name="T8" fmla="*/ 174 w 174"/>
                <a:gd name="T9" fmla="*/ 39 h 235"/>
                <a:gd name="T10" fmla="*/ 174 w 174"/>
                <a:gd name="T11" fmla="*/ 59 h 235"/>
                <a:gd name="T12" fmla="*/ 166 w 174"/>
                <a:gd name="T13" fmla="*/ 59 h 235"/>
                <a:gd name="T14" fmla="*/ 166 w 174"/>
                <a:gd name="T15" fmla="*/ 43 h 235"/>
                <a:gd name="T16" fmla="*/ 132 w 174"/>
                <a:gd name="T17" fmla="*/ 8 h 235"/>
                <a:gd name="T18" fmla="*/ 8 w 174"/>
                <a:gd name="T19" fmla="*/ 8 h 235"/>
                <a:gd name="T20" fmla="*/ 8 w 174"/>
                <a:gd name="T21" fmla="*/ 227 h 235"/>
                <a:gd name="T22" fmla="*/ 140 w 174"/>
                <a:gd name="T23" fmla="*/ 227 h 235"/>
                <a:gd name="T24" fmla="*/ 140 w 174"/>
                <a:gd name="T2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235">
                  <a:moveTo>
                    <a:pt x="140" y="235"/>
                  </a:moveTo>
                  <a:lnTo>
                    <a:pt x="0" y="235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74" y="39"/>
                  </a:lnTo>
                  <a:lnTo>
                    <a:pt x="174" y="59"/>
                  </a:lnTo>
                  <a:lnTo>
                    <a:pt x="166" y="59"/>
                  </a:lnTo>
                  <a:lnTo>
                    <a:pt x="166" y="43"/>
                  </a:lnTo>
                  <a:lnTo>
                    <a:pt x="132" y="8"/>
                  </a:lnTo>
                  <a:lnTo>
                    <a:pt x="8" y="8"/>
                  </a:lnTo>
                  <a:lnTo>
                    <a:pt x="8" y="227"/>
                  </a:lnTo>
                  <a:lnTo>
                    <a:pt x="140" y="227"/>
                  </a:lnTo>
                  <a:lnTo>
                    <a:pt x="140" y="2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7" name="Freeform 2755"/>
            <p:cNvSpPr>
              <a:spLocks/>
            </p:cNvSpPr>
            <p:nvPr/>
          </p:nvSpPr>
          <p:spPr bwMode="auto">
            <a:xfrm>
              <a:off x="5664790" y="2216321"/>
              <a:ext cx="65088" cy="65088"/>
            </a:xfrm>
            <a:custGeom>
              <a:avLst/>
              <a:gdLst>
                <a:gd name="T0" fmla="*/ 41 w 41"/>
                <a:gd name="T1" fmla="*/ 41 h 41"/>
                <a:gd name="T2" fmla="*/ 0 w 41"/>
                <a:gd name="T3" fmla="*/ 41 h 41"/>
                <a:gd name="T4" fmla="*/ 0 w 41"/>
                <a:gd name="T5" fmla="*/ 0 h 41"/>
                <a:gd name="T6" fmla="*/ 9 w 41"/>
                <a:gd name="T7" fmla="*/ 0 h 41"/>
                <a:gd name="T8" fmla="*/ 9 w 41"/>
                <a:gd name="T9" fmla="*/ 33 h 41"/>
                <a:gd name="T10" fmla="*/ 41 w 41"/>
                <a:gd name="T11" fmla="*/ 33 h 41"/>
                <a:gd name="T12" fmla="*/ 41 w 41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41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3"/>
                  </a:lnTo>
                  <a:lnTo>
                    <a:pt x="41" y="33"/>
                  </a:lnTo>
                  <a:lnTo>
                    <a:pt x="4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8" name="Freeform 2756"/>
            <p:cNvSpPr>
              <a:spLocks noEditPoints="1"/>
            </p:cNvSpPr>
            <p:nvPr/>
          </p:nvSpPr>
          <p:spPr bwMode="auto">
            <a:xfrm>
              <a:off x="5658440" y="2297283"/>
              <a:ext cx="142875" cy="142875"/>
            </a:xfrm>
            <a:custGeom>
              <a:avLst/>
              <a:gdLst>
                <a:gd name="T0" fmla="*/ 85 w 171"/>
                <a:gd name="T1" fmla="*/ 171 h 171"/>
                <a:gd name="T2" fmla="*/ 0 w 171"/>
                <a:gd name="T3" fmla="*/ 86 h 171"/>
                <a:gd name="T4" fmla="*/ 85 w 171"/>
                <a:gd name="T5" fmla="*/ 0 h 171"/>
                <a:gd name="T6" fmla="*/ 171 w 171"/>
                <a:gd name="T7" fmla="*/ 86 h 171"/>
                <a:gd name="T8" fmla="*/ 85 w 171"/>
                <a:gd name="T9" fmla="*/ 171 h 171"/>
                <a:gd name="T10" fmla="*/ 85 w 171"/>
                <a:gd name="T11" fmla="*/ 16 h 171"/>
                <a:gd name="T12" fmla="*/ 16 w 171"/>
                <a:gd name="T13" fmla="*/ 86 h 171"/>
                <a:gd name="T14" fmla="*/ 85 w 171"/>
                <a:gd name="T15" fmla="*/ 156 h 171"/>
                <a:gd name="T16" fmla="*/ 155 w 171"/>
                <a:gd name="T17" fmla="*/ 86 h 171"/>
                <a:gd name="T18" fmla="*/ 85 w 171"/>
                <a:gd name="T19" fmla="*/ 1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71">
                  <a:moveTo>
                    <a:pt x="85" y="171"/>
                  </a:moveTo>
                  <a:cubicBezTo>
                    <a:pt x="38" y="171"/>
                    <a:pt x="0" y="133"/>
                    <a:pt x="0" y="86"/>
                  </a:cubicBezTo>
                  <a:cubicBezTo>
                    <a:pt x="0" y="39"/>
                    <a:pt x="38" y="0"/>
                    <a:pt x="85" y="0"/>
                  </a:cubicBezTo>
                  <a:cubicBezTo>
                    <a:pt x="133" y="0"/>
                    <a:pt x="171" y="39"/>
                    <a:pt x="171" y="86"/>
                  </a:cubicBezTo>
                  <a:cubicBezTo>
                    <a:pt x="171" y="133"/>
                    <a:pt x="133" y="171"/>
                    <a:pt x="85" y="171"/>
                  </a:cubicBezTo>
                  <a:close/>
                  <a:moveTo>
                    <a:pt x="85" y="16"/>
                  </a:moveTo>
                  <a:cubicBezTo>
                    <a:pt x="47" y="16"/>
                    <a:pt x="16" y="47"/>
                    <a:pt x="16" y="86"/>
                  </a:cubicBezTo>
                  <a:cubicBezTo>
                    <a:pt x="16" y="124"/>
                    <a:pt x="47" y="156"/>
                    <a:pt x="85" y="156"/>
                  </a:cubicBezTo>
                  <a:cubicBezTo>
                    <a:pt x="124" y="156"/>
                    <a:pt x="155" y="124"/>
                    <a:pt x="155" y="86"/>
                  </a:cubicBezTo>
                  <a:cubicBezTo>
                    <a:pt x="155" y="47"/>
                    <a:pt x="124" y="16"/>
                    <a:pt x="8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9" name="Freeform 2757"/>
            <p:cNvSpPr>
              <a:spLocks/>
            </p:cNvSpPr>
            <p:nvPr/>
          </p:nvSpPr>
          <p:spPr bwMode="auto">
            <a:xfrm>
              <a:off x="5687015" y="2324271"/>
              <a:ext cx="42863" cy="44450"/>
            </a:xfrm>
            <a:custGeom>
              <a:avLst/>
              <a:gdLst>
                <a:gd name="T0" fmla="*/ 15 w 52"/>
                <a:gd name="T1" fmla="*/ 53 h 53"/>
                <a:gd name="T2" fmla="*/ 0 w 52"/>
                <a:gd name="T3" fmla="*/ 53 h 53"/>
                <a:gd name="T4" fmla="*/ 52 w 52"/>
                <a:gd name="T5" fmla="*/ 0 h 53"/>
                <a:gd name="T6" fmla="*/ 52 w 52"/>
                <a:gd name="T7" fmla="*/ 16 h 53"/>
                <a:gd name="T8" fmla="*/ 15 w 5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15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3" y="0"/>
                    <a:pt x="52" y="0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32" y="16"/>
                    <a:pt x="15" y="32"/>
                    <a:pt x="1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0" name="Freeform 2758"/>
            <p:cNvSpPr>
              <a:spLocks/>
            </p:cNvSpPr>
            <p:nvPr/>
          </p:nvSpPr>
          <p:spPr bwMode="auto">
            <a:xfrm>
              <a:off x="5704477" y="2430633"/>
              <a:ext cx="52388" cy="152400"/>
            </a:xfrm>
            <a:custGeom>
              <a:avLst/>
              <a:gdLst>
                <a:gd name="T0" fmla="*/ 31 w 63"/>
                <a:gd name="T1" fmla="*/ 184 h 184"/>
                <a:gd name="T2" fmla="*/ 9 w 63"/>
                <a:gd name="T3" fmla="*/ 174 h 184"/>
                <a:gd name="T4" fmla="*/ 0 w 63"/>
                <a:gd name="T5" fmla="*/ 152 h 184"/>
                <a:gd name="T6" fmla="*/ 0 w 63"/>
                <a:gd name="T7" fmla="*/ 0 h 184"/>
                <a:gd name="T8" fmla="*/ 15 w 63"/>
                <a:gd name="T9" fmla="*/ 0 h 184"/>
                <a:gd name="T10" fmla="*/ 15 w 63"/>
                <a:gd name="T11" fmla="*/ 152 h 184"/>
                <a:gd name="T12" fmla="*/ 20 w 63"/>
                <a:gd name="T13" fmla="*/ 163 h 184"/>
                <a:gd name="T14" fmla="*/ 31 w 63"/>
                <a:gd name="T15" fmla="*/ 168 h 184"/>
                <a:gd name="T16" fmla="*/ 43 w 63"/>
                <a:gd name="T17" fmla="*/ 163 h 184"/>
                <a:gd name="T18" fmla="*/ 48 w 63"/>
                <a:gd name="T19" fmla="*/ 152 h 184"/>
                <a:gd name="T20" fmla="*/ 48 w 63"/>
                <a:gd name="T21" fmla="*/ 0 h 184"/>
                <a:gd name="T22" fmla="*/ 63 w 63"/>
                <a:gd name="T23" fmla="*/ 0 h 184"/>
                <a:gd name="T24" fmla="*/ 63 w 63"/>
                <a:gd name="T25" fmla="*/ 152 h 184"/>
                <a:gd name="T26" fmla="*/ 54 w 63"/>
                <a:gd name="T27" fmla="*/ 174 h 184"/>
                <a:gd name="T28" fmla="*/ 31 w 63"/>
                <a:gd name="T2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184">
                  <a:moveTo>
                    <a:pt x="31" y="184"/>
                  </a:moveTo>
                  <a:cubicBezTo>
                    <a:pt x="23" y="184"/>
                    <a:pt x="15" y="180"/>
                    <a:pt x="9" y="174"/>
                  </a:cubicBezTo>
                  <a:cubicBezTo>
                    <a:pt x="3" y="168"/>
                    <a:pt x="0" y="160"/>
                    <a:pt x="0" y="1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5" y="156"/>
                    <a:pt x="17" y="160"/>
                    <a:pt x="20" y="163"/>
                  </a:cubicBezTo>
                  <a:cubicBezTo>
                    <a:pt x="23" y="166"/>
                    <a:pt x="27" y="168"/>
                    <a:pt x="31" y="168"/>
                  </a:cubicBezTo>
                  <a:cubicBezTo>
                    <a:pt x="36" y="168"/>
                    <a:pt x="40" y="166"/>
                    <a:pt x="43" y="163"/>
                  </a:cubicBezTo>
                  <a:cubicBezTo>
                    <a:pt x="46" y="160"/>
                    <a:pt x="48" y="156"/>
                    <a:pt x="48" y="15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60"/>
                    <a:pt x="60" y="168"/>
                    <a:pt x="54" y="174"/>
                  </a:cubicBezTo>
                  <a:cubicBezTo>
                    <a:pt x="48" y="180"/>
                    <a:pt x="40" y="184"/>
                    <a:pt x="31" y="1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1" name="Rectangle 2759"/>
            <p:cNvSpPr>
              <a:spLocks noChangeArrowheads="1"/>
            </p:cNvSpPr>
            <p:nvPr/>
          </p:nvSpPr>
          <p:spPr bwMode="auto">
            <a:xfrm>
              <a:off x="5523502" y="2529058"/>
              <a:ext cx="1587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2" name="Rectangle 2760"/>
            <p:cNvSpPr>
              <a:spLocks noChangeArrowheads="1"/>
            </p:cNvSpPr>
            <p:nvPr/>
          </p:nvSpPr>
          <p:spPr bwMode="auto">
            <a:xfrm>
              <a:off x="5523502" y="2498896"/>
              <a:ext cx="15875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3" name="Rectangle 2761"/>
            <p:cNvSpPr>
              <a:spLocks noChangeArrowheads="1"/>
            </p:cNvSpPr>
            <p:nvPr/>
          </p:nvSpPr>
          <p:spPr bwMode="auto">
            <a:xfrm>
              <a:off x="5523502" y="2470321"/>
              <a:ext cx="1587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4" name="Rectangle 2762"/>
            <p:cNvSpPr>
              <a:spLocks noChangeArrowheads="1"/>
            </p:cNvSpPr>
            <p:nvPr/>
          </p:nvSpPr>
          <p:spPr bwMode="auto">
            <a:xfrm>
              <a:off x="5523502" y="2441746"/>
              <a:ext cx="1587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5" name="Rectangle 2763"/>
            <p:cNvSpPr>
              <a:spLocks noChangeArrowheads="1"/>
            </p:cNvSpPr>
            <p:nvPr/>
          </p:nvSpPr>
          <p:spPr bwMode="auto">
            <a:xfrm>
              <a:off x="5523502" y="2413171"/>
              <a:ext cx="1127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6" name="Rectangle 2764"/>
            <p:cNvSpPr>
              <a:spLocks noChangeArrowheads="1"/>
            </p:cNvSpPr>
            <p:nvPr/>
          </p:nvSpPr>
          <p:spPr bwMode="auto">
            <a:xfrm>
              <a:off x="5523502" y="2384596"/>
              <a:ext cx="1127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7" name="Rectangle 2765"/>
            <p:cNvSpPr>
              <a:spLocks noChangeArrowheads="1"/>
            </p:cNvSpPr>
            <p:nvPr/>
          </p:nvSpPr>
          <p:spPr bwMode="auto">
            <a:xfrm>
              <a:off x="5523502" y="2354433"/>
              <a:ext cx="1127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8" name="Rectangle 2766"/>
            <p:cNvSpPr>
              <a:spLocks noChangeArrowheads="1"/>
            </p:cNvSpPr>
            <p:nvPr/>
          </p:nvSpPr>
          <p:spPr bwMode="auto">
            <a:xfrm>
              <a:off x="5523502" y="2327446"/>
              <a:ext cx="112713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9" name="Rectangle 2767"/>
            <p:cNvSpPr>
              <a:spLocks noChangeArrowheads="1"/>
            </p:cNvSpPr>
            <p:nvPr/>
          </p:nvSpPr>
          <p:spPr bwMode="auto">
            <a:xfrm>
              <a:off x="5523502" y="2297283"/>
              <a:ext cx="1127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0" name="Rectangle 2768"/>
            <p:cNvSpPr>
              <a:spLocks noChangeArrowheads="1"/>
            </p:cNvSpPr>
            <p:nvPr/>
          </p:nvSpPr>
          <p:spPr bwMode="auto">
            <a:xfrm>
              <a:off x="5494927" y="2529058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1" name="Rectangle 2769"/>
            <p:cNvSpPr>
              <a:spLocks noChangeArrowheads="1"/>
            </p:cNvSpPr>
            <p:nvPr/>
          </p:nvSpPr>
          <p:spPr bwMode="auto">
            <a:xfrm>
              <a:off x="5494927" y="2498896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2" name="Rectangle 2770"/>
            <p:cNvSpPr>
              <a:spLocks noChangeArrowheads="1"/>
            </p:cNvSpPr>
            <p:nvPr/>
          </p:nvSpPr>
          <p:spPr bwMode="auto">
            <a:xfrm>
              <a:off x="5494927" y="2470321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3" name="Rectangle 2771"/>
            <p:cNvSpPr>
              <a:spLocks noChangeArrowheads="1"/>
            </p:cNvSpPr>
            <p:nvPr/>
          </p:nvSpPr>
          <p:spPr bwMode="auto">
            <a:xfrm>
              <a:off x="5494927" y="2441746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4" name="Rectangle 2772"/>
            <p:cNvSpPr>
              <a:spLocks noChangeArrowheads="1"/>
            </p:cNvSpPr>
            <p:nvPr/>
          </p:nvSpPr>
          <p:spPr bwMode="auto">
            <a:xfrm>
              <a:off x="5494927" y="2413171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5" name="Rectangle 2773"/>
            <p:cNvSpPr>
              <a:spLocks noChangeArrowheads="1"/>
            </p:cNvSpPr>
            <p:nvPr/>
          </p:nvSpPr>
          <p:spPr bwMode="auto">
            <a:xfrm>
              <a:off x="5494927" y="2384596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6" name="Rectangle 2774"/>
            <p:cNvSpPr>
              <a:spLocks noChangeArrowheads="1"/>
            </p:cNvSpPr>
            <p:nvPr/>
          </p:nvSpPr>
          <p:spPr bwMode="auto">
            <a:xfrm>
              <a:off x="5494927" y="235443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7" name="Rectangle 2775"/>
            <p:cNvSpPr>
              <a:spLocks noChangeArrowheads="1"/>
            </p:cNvSpPr>
            <p:nvPr/>
          </p:nvSpPr>
          <p:spPr bwMode="auto">
            <a:xfrm>
              <a:off x="5494927" y="2327446"/>
              <a:ext cx="15875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8" name="Rectangle 2776"/>
            <p:cNvSpPr>
              <a:spLocks noChangeArrowheads="1"/>
            </p:cNvSpPr>
            <p:nvPr/>
          </p:nvSpPr>
          <p:spPr bwMode="auto">
            <a:xfrm>
              <a:off x="5494927" y="229728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9" name="Rectangle 2777"/>
            <p:cNvSpPr>
              <a:spLocks noChangeArrowheads="1"/>
            </p:cNvSpPr>
            <p:nvPr/>
          </p:nvSpPr>
          <p:spPr bwMode="auto">
            <a:xfrm>
              <a:off x="5494927" y="2268708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0" name="Rectangle 2778"/>
            <p:cNvSpPr>
              <a:spLocks noChangeArrowheads="1"/>
            </p:cNvSpPr>
            <p:nvPr/>
          </p:nvSpPr>
          <p:spPr bwMode="auto">
            <a:xfrm>
              <a:off x="5523502" y="22687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1" name="Rectangle 2779"/>
            <p:cNvSpPr>
              <a:spLocks noChangeArrowheads="1"/>
            </p:cNvSpPr>
            <p:nvPr/>
          </p:nvSpPr>
          <p:spPr bwMode="auto">
            <a:xfrm>
              <a:off x="5553665" y="22687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2" name="Группа 3371"/>
          <p:cNvGrpSpPr/>
          <p:nvPr/>
        </p:nvGrpSpPr>
        <p:grpSpPr>
          <a:xfrm>
            <a:off x="4982137" y="1494933"/>
            <a:ext cx="333092" cy="296082"/>
            <a:chOff x="6034677" y="2208383"/>
            <a:chExt cx="428625" cy="381000"/>
          </a:xfrm>
          <a:solidFill>
            <a:schemeClr val="accent1"/>
          </a:solidFill>
        </p:grpSpPr>
        <p:sp>
          <p:nvSpPr>
            <p:cNvPr id="4076" name="Freeform 2791"/>
            <p:cNvSpPr>
              <a:spLocks noEditPoints="1"/>
            </p:cNvSpPr>
            <p:nvPr/>
          </p:nvSpPr>
          <p:spPr bwMode="auto">
            <a:xfrm>
              <a:off x="6082302" y="2363958"/>
              <a:ext cx="334963" cy="225425"/>
            </a:xfrm>
            <a:custGeom>
              <a:avLst/>
              <a:gdLst>
                <a:gd name="T0" fmla="*/ 211 w 211"/>
                <a:gd name="T1" fmla="*/ 142 h 142"/>
                <a:gd name="T2" fmla="*/ 0 w 211"/>
                <a:gd name="T3" fmla="*/ 142 h 142"/>
                <a:gd name="T4" fmla="*/ 0 w 211"/>
                <a:gd name="T5" fmla="*/ 0 h 142"/>
                <a:gd name="T6" fmla="*/ 211 w 211"/>
                <a:gd name="T7" fmla="*/ 0 h 142"/>
                <a:gd name="T8" fmla="*/ 211 w 211"/>
                <a:gd name="T9" fmla="*/ 142 h 142"/>
                <a:gd name="T10" fmla="*/ 8 w 211"/>
                <a:gd name="T11" fmla="*/ 135 h 142"/>
                <a:gd name="T12" fmla="*/ 203 w 211"/>
                <a:gd name="T13" fmla="*/ 135 h 142"/>
                <a:gd name="T14" fmla="*/ 203 w 211"/>
                <a:gd name="T15" fmla="*/ 9 h 142"/>
                <a:gd name="T16" fmla="*/ 8 w 211"/>
                <a:gd name="T17" fmla="*/ 9 h 142"/>
                <a:gd name="T18" fmla="*/ 8 w 211"/>
                <a:gd name="T19" fmla="*/ 1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42">
                  <a:moveTo>
                    <a:pt x="211" y="142"/>
                  </a:moveTo>
                  <a:lnTo>
                    <a:pt x="0" y="142"/>
                  </a:lnTo>
                  <a:lnTo>
                    <a:pt x="0" y="0"/>
                  </a:lnTo>
                  <a:lnTo>
                    <a:pt x="211" y="0"/>
                  </a:lnTo>
                  <a:lnTo>
                    <a:pt x="211" y="142"/>
                  </a:lnTo>
                  <a:close/>
                  <a:moveTo>
                    <a:pt x="8" y="135"/>
                  </a:moveTo>
                  <a:lnTo>
                    <a:pt x="203" y="135"/>
                  </a:lnTo>
                  <a:lnTo>
                    <a:pt x="203" y="9"/>
                  </a:lnTo>
                  <a:lnTo>
                    <a:pt x="8" y="9"/>
                  </a:lnTo>
                  <a:lnTo>
                    <a:pt x="8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7" name="Rectangle 2792"/>
            <p:cNvSpPr>
              <a:spLocks noChangeArrowheads="1"/>
            </p:cNvSpPr>
            <p:nvPr/>
          </p:nvSpPr>
          <p:spPr bwMode="auto">
            <a:xfrm>
              <a:off x="6175965" y="2370308"/>
              <a:ext cx="12700" cy="214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8" name="Freeform 2793"/>
            <p:cNvSpPr>
              <a:spLocks/>
            </p:cNvSpPr>
            <p:nvPr/>
          </p:nvSpPr>
          <p:spPr bwMode="auto">
            <a:xfrm>
              <a:off x="6034677" y="2311571"/>
              <a:ext cx="152400" cy="63500"/>
            </a:xfrm>
            <a:custGeom>
              <a:avLst/>
              <a:gdLst>
                <a:gd name="T0" fmla="*/ 90 w 96"/>
                <a:gd name="T1" fmla="*/ 40 h 40"/>
                <a:gd name="T2" fmla="*/ 66 w 96"/>
                <a:gd name="T3" fmla="*/ 7 h 40"/>
                <a:gd name="T4" fmla="*/ 17 w 96"/>
                <a:gd name="T5" fmla="*/ 7 h 40"/>
                <a:gd name="T6" fmla="*/ 37 w 96"/>
                <a:gd name="T7" fmla="*/ 35 h 40"/>
                <a:gd name="T8" fmla="*/ 31 w 96"/>
                <a:gd name="T9" fmla="*/ 40 h 40"/>
                <a:gd name="T10" fmla="*/ 0 w 96"/>
                <a:gd name="T11" fmla="*/ 0 h 40"/>
                <a:gd name="T12" fmla="*/ 70 w 96"/>
                <a:gd name="T13" fmla="*/ 0 h 40"/>
                <a:gd name="T14" fmla="*/ 96 w 96"/>
                <a:gd name="T15" fmla="*/ 35 h 40"/>
                <a:gd name="T16" fmla="*/ 90 w 96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40">
                  <a:moveTo>
                    <a:pt x="90" y="40"/>
                  </a:moveTo>
                  <a:lnTo>
                    <a:pt x="66" y="7"/>
                  </a:lnTo>
                  <a:lnTo>
                    <a:pt x="17" y="7"/>
                  </a:lnTo>
                  <a:lnTo>
                    <a:pt x="37" y="35"/>
                  </a:lnTo>
                  <a:lnTo>
                    <a:pt x="31" y="40"/>
                  </a:lnTo>
                  <a:lnTo>
                    <a:pt x="0" y="0"/>
                  </a:lnTo>
                  <a:lnTo>
                    <a:pt x="70" y="0"/>
                  </a:lnTo>
                  <a:lnTo>
                    <a:pt x="96" y="35"/>
                  </a:lnTo>
                  <a:lnTo>
                    <a:pt x="9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9" name="Freeform 2794"/>
            <p:cNvSpPr>
              <a:spLocks/>
            </p:cNvSpPr>
            <p:nvPr/>
          </p:nvSpPr>
          <p:spPr bwMode="auto">
            <a:xfrm>
              <a:off x="6310902" y="2311571"/>
              <a:ext cx="152400" cy="63500"/>
            </a:xfrm>
            <a:custGeom>
              <a:avLst/>
              <a:gdLst>
                <a:gd name="T0" fmla="*/ 66 w 96"/>
                <a:gd name="T1" fmla="*/ 40 h 40"/>
                <a:gd name="T2" fmla="*/ 60 w 96"/>
                <a:gd name="T3" fmla="*/ 35 h 40"/>
                <a:gd name="T4" fmla="*/ 80 w 96"/>
                <a:gd name="T5" fmla="*/ 7 h 40"/>
                <a:gd name="T6" fmla="*/ 31 w 96"/>
                <a:gd name="T7" fmla="*/ 7 h 40"/>
                <a:gd name="T8" fmla="*/ 7 w 96"/>
                <a:gd name="T9" fmla="*/ 40 h 40"/>
                <a:gd name="T10" fmla="*/ 0 w 96"/>
                <a:gd name="T11" fmla="*/ 35 h 40"/>
                <a:gd name="T12" fmla="*/ 27 w 96"/>
                <a:gd name="T13" fmla="*/ 0 h 40"/>
                <a:gd name="T14" fmla="*/ 96 w 96"/>
                <a:gd name="T15" fmla="*/ 0 h 40"/>
                <a:gd name="T16" fmla="*/ 66 w 96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40">
                  <a:moveTo>
                    <a:pt x="66" y="40"/>
                  </a:moveTo>
                  <a:lnTo>
                    <a:pt x="60" y="35"/>
                  </a:lnTo>
                  <a:lnTo>
                    <a:pt x="80" y="7"/>
                  </a:lnTo>
                  <a:lnTo>
                    <a:pt x="31" y="7"/>
                  </a:lnTo>
                  <a:lnTo>
                    <a:pt x="7" y="40"/>
                  </a:lnTo>
                  <a:lnTo>
                    <a:pt x="0" y="35"/>
                  </a:lnTo>
                  <a:lnTo>
                    <a:pt x="27" y="0"/>
                  </a:lnTo>
                  <a:lnTo>
                    <a:pt x="96" y="0"/>
                  </a:lnTo>
                  <a:lnTo>
                    <a:pt x="6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0" name="Freeform 2795"/>
            <p:cNvSpPr>
              <a:spLocks noEditPoints="1"/>
            </p:cNvSpPr>
            <p:nvPr/>
          </p:nvSpPr>
          <p:spPr bwMode="auto">
            <a:xfrm>
              <a:off x="6175965" y="2208383"/>
              <a:ext cx="147638" cy="144463"/>
            </a:xfrm>
            <a:custGeom>
              <a:avLst/>
              <a:gdLst>
                <a:gd name="T0" fmla="*/ 47 w 93"/>
                <a:gd name="T1" fmla="*/ 91 h 91"/>
                <a:gd name="T2" fmla="*/ 0 w 93"/>
                <a:gd name="T3" fmla="*/ 45 h 91"/>
                <a:gd name="T4" fmla="*/ 26 w 93"/>
                <a:gd name="T5" fmla="*/ 45 h 91"/>
                <a:gd name="T6" fmla="*/ 26 w 93"/>
                <a:gd name="T7" fmla="*/ 0 h 91"/>
                <a:gd name="T8" fmla="*/ 67 w 93"/>
                <a:gd name="T9" fmla="*/ 0 h 91"/>
                <a:gd name="T10" fmla="*/ 67 w 93"/>
                <a:gd name="T11" fmla="*/ 45 h 91"/>
                <a:gd name="T12" fmla="*/ 93 w 93"/>
                <a:gd name="T13" fmla="*/ 45 h 91"/>
                <a:gd name="T14" fmla="*/ 47 w 93"/>
                <a:gd name="T15" fmla="*/ 91 h 91"/>
                <a:gd name="T16" fmla="*/ 20 w 93"/>
                <a:gd name="T17" fmla="*/ 54 h 91"/>
                <a:gd name="T18" fmla="*/ 47 w 93"/>
                <a:gd name="T19" fmla="*/ 80 h 91"/>
                <a:gd name="T20" fmla="*/ 73 w 93"/>
                <a:gd name="T21" fmla="*/ 54 h 91"/>
                <a:gd name="T22" fmla="*/ 59 w 93"/>
                <a:gd name="T23" fmla="*/ 54 h 91"/>
                <a:gd name="T24" fmla="*/ 59 w 93"/>
                <a:gd name="T25" fmla="*/ 9 h 91"/>
                <a:gd name="T26" fmla="*/ 34 w 93"/>
                <a:gd name="T27" fmla="*/ 9 h 91"/>
                <a:gd name="T28" fmla="*/ 34 w 93"/>
                <a:gd name="T29" fmla="*/ 54 h 91"/>
                <a:gd name="T30" fmla="*/ 20 w 93"/>
                <a:gd name="T31" fmla="*/ 5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91">
                  <a:moveTo>
                    <a:pt x="47" y="91"/>
                  </a:moveTo>
                  <a:lnTo>
                    <a:pt x="0" y="45"/>
                  </a:lnTo>
                  <a:lnTo>
                    <a:pt x="26" y="45"/>
                  </a:lnTo>
                  <a:lnTo>
                    <a:pt x="26" y="0"/>
                  </a:lnTo>
                  <a:lnTo>
                    <a:pt x="67" y="0"/>
                  </a:lnTo>
                  <a:lnTo>
                    <a:pt x="67" y="45"/>
                  </a:lnTo>
                  <a:lnTo>
                    <a:pt x="93" y="45"/>
                  </a:lnTo>
                  <a:lnTo>
                    <a:pt x="47" y="91"/>
                  </a:lnTo>
                  <a:close/>
                  <a:moveTo>
                    <a:pt x="20" y="54"/>
                  </a:moveTo>
                  <a:lnTo>
                    <a:pt x="47" y="80"/>
                  </a:lnTo>
                  <a:lnTo>
                    <a:pt x="73" y="54"/>
                  </a:lnTo>
                  <a:lnTo>
                    <a:pt x="59" y="54"/>
                  </a:lnTo>
                  <a:lnTo>
                    <a:pt x="59" y="9"/>
                  </a:lnTo>
                  <a:lnTo>
                    <a:pt x="34" y="9"/>
                  </a:lnTo>
                  <a:lnTo>
                    <a:pt x="34" y="54"/>
                  </a:lnTo>
                  <a:lnTo>
                    <a:pt x="20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1" name="Rectangle 2796"/>
            <p:cNvSpPr>
              <a:spLocks noChangeArrowheads="1"/>
            </p:cNvSpPr>
            <p:nvPr/>
          </p:nvSpPr>
          <p:spPr bwMode="auto">
            <a:xfrm>
              <a:off x="6214065" y="23988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2" name="Rectangle 2797"/>
            <p:cNvSpPr>
              <a:spLocks noChangeArrowheads="1"/>
            </p:cNvSpPr>
            <p:nvPr/>
          </p:nvSpPr>
          <p:spPr bwMode="auto">
            <a:xfrm>
              <a:off x="6242640" y="23988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3" name="Rectangle 2798"/>
            <p:cNvSpPr>
              <a:spLocks noChangeArrowheads="1"/>
            </p:cNvSpPr>
            <p:nvPr/>
          </p:nvSpPr>
          <p:spPr bwMode="auto">
            <a:xfrm>
              <a:off x="6271215" y="23988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4" name="Rectangle 2799"/>
            <p:cNvSpPr>
              <a:spLocks noChangeArrowheads="1"/>
            </p:cNvSpPr>
            <p:nvPr/>
          </p:nvSpPr>
          <p:spPr bwMode="auto">
            <a:xfrm>
              <a:off x="6302965" y="2548108"/>
              <a:ext cx="857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5" name="Rectangle 2800"/>
            <p:cNvSpPr>
              <a:spLocks noChangeArrowheads="1"/>
            </p:cNvSpPr>
            <p:nvPr/>
          </p:nvSpPr>
          <p:spPr bwMode="auto">
            <a:xfrm>
              <a:off x="6302965" y="2519533"/>
              <a:ext cx="428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3" name="Группа 3372"/>
          <p:cNvGrpSpPr/>
          <p:nvPr/>
        </p:nvGrpSpPr>
        <p:grpSpPr>
          <a:xfrm>
            <a:off x="4529378" y="1967431"/>
            <a:ext cx="277577" cy="305953"/>
            <a:chOff x="5452065" y="2816395"/>
            <a:chExt cx="357188" cy="393701"/>
          </a:xfrm>
          <a:solidFill>
            <a:schemeClr val="accent1"/>
          </a:solidFill>
        </p:grpSpPr>
        <p:sp>
          <p:nvSpPr>
            <p:cNvPr id="4030" name="Rectangle 2811"/>
            <p:cNvSpPr>
              <a:spLocks noChangeArrowheads="1"/>
            </p:cNvSpPr>
            <p:nvPr/>
          </p:nvSpPr>
          <p:spPr bwMode="auto">
            <a:xfrm>
              <a:off x="5480640" y="2908471"/>
              <a:ext cx="12700" cy="41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1" name="Rectangle 2812"/>
            <p:cNvSpPr>
              <a:spLocks noChangeArrowheads="1"/>
            </p:cNvSpPr>
            <p:nvPr/>
          </p:nvSpPr>
          <p:spPr bwMode="auto">
            <a:xfrm>
              <a:off x="5775915" y="2908471"/>
              <a:ext cx="12700" cy="41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2" name="Rectangle 2813"/>
            <p:cNvSpPr>
              <a:spLocks noChangeArrowheads="1"/>
            </p:cNvSpPr>
            <p:nvPr/>
          </p:nvSpPr>
          <p:spPr bwMode="auto">
            <a:xfrm>
              <a:off x="5480640" y="3035471"/>
              <a:ext cx="12700" cy="41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3" name="Rectangle 2814"/>
            <p:cNvSpPr>
              <a:spLocks noChangeArrowheads="1"/>
            </p:cNvSpPr>
            <p:nvPr/>
          </p:nvSpPr>
          <p:spPr bwMode="auto">
            <a:xfrm>
              <a:off x="5775915" y="3035471"/>
              <a:ext cx="12700" cy="41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4" name="Rectangle 2815"/>
            <p:cNvSpPr>
              <a:spLocks noChangeArrowheads="1"/>
            </p:cNvSpPr>
            <p:nvPr/>
          </p:nvSpPr>
          <p:spPr bwMode="auto">
            <a:xfrm>
              <a:off x="5480640" y="3162471"/>
              <a:ext cx="12700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5" name="Rectangle 2816"/>
            <p:cNvSpPr>
              <a:spLocks noChangeArrowheads="1"/>
            </p:cNvSpPr>
            <p:nvPr/>
          </p:nvSpPr>
          <p:spPr bwMode="auto">
            <a:xfrm>
              <a:off x="5775915" y="3162471"/>
              <a:ext cx="12700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6" name="Rectangle 2817"/>
            <p:cNvSpPr>
              <a:spLocks noChangeArrowheads="1"/>
            </p:cNvSpPr>
            <p:nvPr/>
          </p:nvSpPr>
          <p:spPr bwMode="auto">
            <a:xfrm>
              <a:off x="5507627" y="3195808"/>
              <a:ext cx="2460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7" name="Rectangle 2819"/>
            <p:cNvSpPr>
              <a:spLocks noChangeArrowheads="1"/>
            </p:cNvSpPr>
            <p:nvPr/>
          </p:nvSpPr>
          <p:spPr bwMode="auto">
            <a:xfrm>
              <a:off x="5594940" y="2844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8" name="Rectangle 2820"/>
            <p:cNvSpPr>
              <a:spLocks noChangeArrowheads="1"/>
            </p:cNvSpPr>
            <p:nvPr/>
          </p:nvSpPr>
          <p:spPr bwMode="auto">
            <a:xfrm>
              <a:off x="5480640" y="2844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9" name="Rectangle 2821"/>
            <p:cNvSpPr>
              <a:spLocks noChangeArrowheads="1"/>
            </p:cNvSpPr>
            <p:nvPr/>
          </p:nvSpPr>
          <p:spPr bwMode="auto">
            <a:xfrm>
              <a:off x="5507627" y="2844970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0" name="Rectangle 2822"/>
            <p:cNvSpPr>
              <a:spLocks noChangeArrowheads="1"/>
            </p:cNvSpPr>
            <p:nvPr/>
          </p:nvSpPr>
          <p:spPr bwMode="auto">
            <a:xfrm>
              <a:off x="5537790" y="2844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1" name="Rectangle 2823"/>
            <p:cNvSpPr>
              <a:spLocks noChangeArrowheads="1"/>
            </p:cNvSpPr>
            <p:nvPr/>
          </p:nvSpPr>
          <p:spPr bwMode="auto">
            <a:xfrm>
              <a:off x="5566365" y="2844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2" name="Rectangle 2824"/>
            <p:cNvSpPr>
              <a:spLocks noChangeArrowheads="1"/>
            </p:cNvSpPr>
            <p:nvPr/>
          </p:nvSpPr>
          <p:spPr bwMode="auto">
            <a:xfrm>
              <a:off x="5480640" y="2873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3" name="Rectangle 2825"/>
            <p:cNvSpPr>
              <a:spLocks noChangeArrowheads="1"/>
            </p:cNvSpPr>
            <p:nvPr/>
          </p:nvSpPr>
          <p:spPr bwMode="auto">
            <a:xfrm>
              <a:off x="5507627" y="2873545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4" name="Rectangle 2826"/>
            <p:cNvSpPr>
              <a:spLocks noChangeArrowheads="1"/>
            </p:cNvSpPr>
            <p:nvPr/>
          </p:nvSpPr>
          <p:spPr bwMode="auto">
            <a:xfrm>
              <a:off x="5537790" y="2873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5" name="Rectangle 2827"/>
            <p:cNvSpPr>
              <a:spLocks noChangeArrowheads="1"/>
            </p:cNvSpPr>
            <p:nvPr/>
          </p:nvSpPr>
          <p:spPr bwMode="auto">
            <a:xfrm>
              <a:off x="5566365" y="2873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6" name="Rectangle 2828"/>
            <p:cNvSpPr>
              <a:spLocks noChangeArrowheads="1"/>
            </p:cNvSpPr>
            <p:nvPr/>
          </p:nvSpPr>
          <p:spPr bwMode="auto">
            <a:xfrm>
              <a:off x="5594940" y="2873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7" name="Freeform 2829"/>
            <p:cNvSpPr>
              <a:spLocks noEditPoints="1"/>
            </p:cNvSpPr>
            <p:nvPr/>
          </p:nvSpPr>
          <p:spPr bwMode="auto">
            <a:xfrm>
              <a:off x="5452065" y="2816395"/>
              <a:ext cx="357188" cy="98425"/>
            </a:xfrm>
            <a:custGeom>
              <a:avLst/>
              <a:gdLst>
                <a:gd name="T0" fmla="*/ 415 w 430"/>
                <a:gd name="T1" fmla="*/ 119 h 119"/>
                <a:gd name="T2" fmla="*/ 15 w 430"/>
                <a:gd name="T3" fmla="*/ 119 h 119"/>
                <a:gd name="T4" fmla="*/ 0 w 430"/>
                <a:gd name="T5" fmla="*/ 105 h 119"/>
                <a:gd name="T6" fmla="*/ 0 w 430"/>
                <a:gd name="T7" fmla="*/ 15 h 119"/>
                <a:gd name="T8" fmla="*/ 15 w 430"/>
                <a:gd name="T9" fmla="*/ 0 h 119"/>
                <a:gd name="T10" fmla="*/ 415 w 430"/>
                <a:gd name="T11" fmla="*/ 0 h 119"/>
                <a:gd name="T12" fmla="*/ 430 w 430"/>
                <a:gd name="T13" fmla="*/ 15 h 119"/>
                <a:gd name="T14" fmla="*/ 430 w 430"/>
                <a:gd name="T15" fmla="*/ 105 h 119"/>
                <a:gd name="T16" fmla="*/ 415 w 430"/>
                <a:gd name="T17" fmla="*/ 119 h 119"/>
                <a:gd name="T18" fmla="*/ 16 w 430"/>
                <a:gd name="T19" fmla="*/ 104 h 119"/>
                <a:gd name="T20" fmla="*/ 415 w 430"/>
                <a:gd name="T21" fmla="*/ 104 h 119"/>
                <a:gd name="T22" fmla="*/ 415 w 430"/>
                <a:gd name="T23" fmla="*/ 16 h 119"/>
                <a:gd name="T24" fmla="*/ 16 w 430"/>
                <a:gd name="T25" fmla="*/ 16 h 119"/>
                <a:gd name="T26" fmla="*/ 16 w 430"/>
                <a:gd name="T27" fmla="*/ 10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0" h="119">
                  <a:moveTo>
                    <a:pt x="415" y="119"/>
                  </a:moveTo>
                  <a:cubicBezTo>
                    <a:pt x="15" y="119"/>
                    <a:pt x="15" y="119"/>
                    <a:pt x="15" y="119"/>
                  </a:cubicBezTo>
                  <a:cubicBezTo>
                    <a:pt x="7" y="119"/>
                    <a:pt x="0" y="113"/>
                    <a:pt x="0" y="10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24" y="0"/>
                    <a:pt x="430" y="7"/>
                    <a:pt x="430" y="15"/>
                  </a:cubicBezTo>
                  <a:cubicBezTo>
                    <a:pt x="430" y="105"/>
                    <a:pt x="430" y="105"/>
                    <a:pt x="430" y="105"/>
                  </a:cubicBezTo>
                  <a:cubicBezTo>
                    <a:pt x="430" y="113"/>
                    <a:pt x="424" y="119"/>
                    <a:pt x="415" y="119"/>
                  </a:cubicBezTo>
                  <a:close/>
                  <a:moveTo>
                    <a:pt x="16" y="104"/>
                  </a:moveTo>
                  <a:cubicBezTo>
                    <a:pt x="415" y="104"/>
                    <a:pt x="415" y="104"/>
                    <a:pt x="415" y="104"/>
                  </a:cubicBezTo>
                  <a:cubicBezTo>
                    <a:pt x="415" y="16"/>
                    <a:pt x="415" y="16"/>
                    <a:pt x="415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8" name="Freeform 2830"/>
            <p:cNvSpPr>
              <a:spLocks noEditPoints="1"/>
            </p:cNvSpPr>
            <p:nvPr/>
          </p:nvSpPr>
          <p:spPr bwMode="auto">
            <a:xfrm>
              <a:off x="5747340" y="2844970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6 w 50"/>
                <a:gd name="T13" fmla="*/ 25 h 50"/>
                <a:gd name="T14" fmla="*/ 25 w 50"/>
                <a:gd name="T15" fmla="*/ 34 h 50"/>
                <a:gd name="T16" fmla="*/ 35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8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8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6" y="19"/>
                    <a:pt x="16" y="25"/>
                  </a:cubicBezTo>
                  <a:cubicBezTo>
                    <a:pt x="16" y="30"/>
                    <a:pt x="20" y="34"/>
                    <a:pt x="25" y="34"/>
                  </a:cubicBezTo>
                  <a:cubicBezTo>
                    <a:pt x="30" y="34"/>
                    <a:pt x="35" y="30"/>
                    <a:pt x="35" y="25"/>
                  </a:cubicBezTo>
                  <a:cubicBezTo>
                    <a:pt x="35" y="19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9" name="Freeform 2831"/>
            <p:cNvSpPr>
              <a:spLocks noEditPoints="1"/>
            </p:cNvSpPr>
            <p:nvPr/>
          </p:nvSpPr>
          <p:spPr bwMode="auto">
            <a:xfrm>
              <a:off x="5696540" y="2844970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5 w 50"/>
                <a:gd name="T13" fmla="*/ 25 h 50"/>
                <a:gd name="T14" fmla="*/ 25 w 50"/>
                <a:gd name="T15" fmla="*/ 34 h 50"/>
                <a:gd name="T16" fmla="*/ 34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8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50" y="11"/>
                    <a:pt x="50" y="25"/>
                  </a:cubicBezTo>
                  <a:cubicBezTo>
                    <a:pt x="50" y="38"/>
                    <a:pt x="38" y="50"/>
                    <a:pt x="25" y="50"/>
                  </a:cubicBezTo>
                  <a:close/>
                  <a:moveTo>
                    <a:pt x="25" y="15"/>
                  </a:moveTo>
                  <a:cubicBezTo>
                    <a:pt x="19" y="15"/>
                    <a:pt x="15" y="19"/>
                    <a:pt x="15" y="25"/>
                  </a:cubicBezTo>
                  <a:cubicBezTo>
                    <a:pt x="15" y="30"/>
                    <a:pt x="19" y="34"/>
                    <a:pt x="25" y="34"/>
                  </a:cubicBezTo>
                  <a:cubicBezTo>
                    <a:pt x="30" y="34"/>
                    <a:pt x="34" y="30"/>
                    <a:pt x="34" y="25"/>
                  </a:cubicBezTo>
                  <a:cubicBezTo>
                    <a:pt x="34" y="19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0" name="Rectangle 2832"/>
            <p:cNvSpPr>
              <a:spLocks noChangeArrowheads="1"/>
            </p:cNvSpPr>
            <p:nvPr/>
          </p:nvSpPr>
          <p:spPr bwMode="auto">
            <a:xfrm>
              <a:off x="5594940" y="2971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1" name="Rectangle 2833"/>
            <p:cNvSpPr>
              <a:spLocks noChangeArrowheads="1"/>
            </p:cNvSpPr>
            <p:nvPr/>
          </p:nvSpPr>
          <p:spPr bwMode="auto">
            <a:xfrm>
              <a:off x="5480640" y="2971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2" name="Rectangle 2834"/>
            <p:cNvSpPr>
              <a:spLocks noChangeArrowheads="1"/>
            </p:cNvSpPr>
            <p:nvPr/>
          </p:nvSpPr>
          <p:spPr bwMode="auto">
            <a:xfrm>
              <a:off x="5507627" y="2971970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3" name="Rectangle 2835"/>
            <p:cNvSpPr>
              <a:spLocks noChangeArrowheads="1"/>
            </p:cNvSpPr>
            <p:nvPr/>
          </p:nvSpPr>
          <p:spPr bwMode="auto">
            <a:xfrm>
              <a:off x="5537790" y="2971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4" name="Rectangle 2836"/>
            <p:cNvSpPr>
              <a:spLocks noChangeArrowheads="1"/>
            </p:cNvSpPr>
            <p:nvPr/>
          </p:nvSpPr>
          <p:spPr bwMode="auto">
            <a:xfrm>
              <a:off x="5566365" y="2971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5" name="Rectangle 2837"/>
            <p:cNvSpPr>
              <a:spLocks noChangeArrowheads="1"/>
            </p:cNvSpPr>
            <p:nvPr/>
          </p:nvSpPr>
          <p:spPr bwMode="auto">
            <a:xfrm>
              <a:off x="5480640" y="3000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6" name="Rectangle 2838"/>
            <p:cNvSpPr>
              <a:spLocks noChangeArrowheads="1"/>
            </p:cNvSpPr>
            <p:nvPr/>
          </p:nvSpPr>
          <p:spPr bwMode="auto">
            <a:xfrm>
              <a:off x="5507627" y="3000545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7" name="Rectangle 2839"/>
            <p:cNvSpPr>
              <a:spLocks noChangeArrowheads="1"/>
            </p:cNvSpPr>
            <p:nvPr/>
          </p:nvSpPr>
          <p:spPr bwMode="auto">
            <a:xfrm>
              <a:off x="5537790" y="3000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8" name="Rectangle 2840"/>
            <p:cNvSpPr>
              <a:spLocks noChangeArrowheads="1"/>
            </p:cNvSpPr>
            <p:nvPr/>
          </p:nvSpPr>
          <p:spPr bwMode="auto">
            <a:xfrm>
              <a:off x="5566365" y="3000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9" name="Rectangle 2841"/>
            <p:cNvSpPr>
              <a:spLocks noChangeArrowheads="1"/>
            </p:cNvSpPr>
            <p:nvPr/>
          </p:nvSpPr>
          <p:spPr bwMode="auto">
            <a:xfrm>
              <a:off x="5594940" y="3000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0" name="Freeform 2842"/>
            <p:cNvSpPr>
              <a:spLocks noEditPoints="1"/>
            </p:cNvSpPr>
            <p:nvPr/>
          </p:nvSpPr>
          <p:spPr bwMode="auto">
            <a:xfrm>
              <a:off x="5452065" y="2943395"/>
              <a:ext cx="357188" cy="98425"/>
            </a:xfrm>
            <a:custGeom>
              <a:avLst/>
              <a:gdLst>
                <a:gd name="T0" fmla="*/ 415 w 430"/>
                <a:gd name="T1" fmla="*/ 119 h 119"/>
                <a:gd name="T2" fmla="*/ 15 w 430"/>
                <a:gd name="T3" fmla="*/ 119 h 119"/>
                <a:gd name="T4" fmla="*/ 0 w 430"/>
                <a:gd name="T5" fmla="*/ 105 h 119"/>
                <a:gd name="T6" fmla="*/ 0 w 430"/>
                <a:gd name="T7" fmla="*/ 15 h 119"/>
                <a:gd name="T8" fmla="*/ 15 w 430"/>
                <a:gd name="T9" fmla="*/ 0 h 119"/>
                <a:gd name="T10" fmla="*/ 415 w 430"/>
                <a:gd name="T11" fmla="*/ 0 h 119"/>
                <a:gd name="T12" fmla="*/ 430 w 430"/>
                <a:gd name="T13" fmla="*/ 15 h 119"/>
                <a:gd name="T14" fmla="*/ 430 w 430"/>
                <a:gd name="T15" fmla="*/ 105 h 119"/>
                <a:gd name="T16" fmla="*/ 415 w 430"/>
                <a:gd name="T17" fmla="*/ 119 h 119"/>
                <a:gd name="T18" fmla="*/ 16 w 430"/>
                <a:gd name="T19" fmla="*/ 104 h 119"/>
                <a:gd name="T20" fmla="*/ 415 w 430"/>
                <a:gd name="T21" fmla="*/ 104 h 119"/>
                <a:gd name="T22" fmla="*/ 415 w 430"/>
                <a:gd name="T23" fmla="*/ 16 h 119"/>
                <a:gd name="T24" fmla="*/ 16 w 430"/>
                <a:gd name="T25" fmla="*/ 16 h 119"/>
                <a:gd name="T26" fmla="*/ 16 w 430"/>
                <a:gd name="T27" fmla="*/ 10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0" h="119">
                  <a:moveTo>
                    <a:pt x="415" y="119"/>
                  </a:moveTo>
                  <a:cubicBezTo>
                    <a:pt x="15" y="119"/>
                    <a:pt x="15" y="119"/>
                    <a:pt x="15" y="119"/>
                  </a:cubicBezTo>
                  <a:cubicBezTo>
                    <a:pt x="7" y="119"/>
                    <a:pt x="0" y="113"/>
                    <a:pt x="0" y="10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24" y="0"/>
                    <a:pt x="430" y="7"/>
                    <a:pt x="430" y="15"/>
                  </a:cubicBezTo>
                  <a:cubicBezTo>
                    <a:pt x="430" y="105"/>
                    <a:pt x="430" y="105"/>
                    <a:pt x="430" y="105"/>
                  </a:cubicBezTo>
                  <a:cubicBezTo>
                    <a:pt x="430" y="113"/>
                    <a:pt x="424" y="119"/>
                    <a:pt x="415" y="119"/>
                  </a:cubicBezTo>
                  <a:close/>
                  <a:moveTo>
                    <a:pt x="16" y="104"/>
                  </a:moveTo>
                  <a:cubicBezTo>
                    <a:pt x="415" y="104"/>
                    <a:pt x="415" y="104"/>
                    <a:pt x="415" y="104"/>
                  </a:cubicBezTo>
                  <a:cubicBezTo>
                    <a:pt x="415" y="16"/>
                    <a:pt x="415" y="16"/>
                    <a:pt x="415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1" name="Freeform 2843"/>
            <p:cNvSpPr>
              <a:spLocks noEditPoints="1"/>
            </p:cNvSpPr>
            <p:nvPr/>
          </p:nvSpPr>
          <p:spPr bwMode="auto">
            <a:xfrm>
              <a:off x="5747340" y="2971970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6 w 50"/>
                <a:gd name="T13" fmla="*/ 25 h 50"/>
                <a:gd name="T14" fmla="*/ 25 w 50"/>
                <a:gd name="T15" fmla="*/ 34 h 50"/>
                <a:gd name="T16" fmla="*/ 35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8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8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6" y="19"/>
                    <a:pt x="16" y="25"/>
                  </a:cubicBezTo>
                  <a:cubicBezTo>
                    <a:pt x="16" y="30"/>
                    <a:pt x="20" y="34"/>
                    <a:pt x="25" y="34"/>
                  </a:cubicBezTo>
                  <a:cubicBezTo>
                    <a:pt x="30" y="34"/>
                    <a:pt x="35" y="30"/>
                    <a:pt x="35" y="25"/>
                  </a:cubicBezTo>
                  <a:cubicBezTo>
                    <a:pt x="35" y="19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2" name="Freeform 2844"/>
            <p:cNvSpPr>
              <a:spLocks noEditPoints="1"/>
            </p:cNvSpPr>
            <p:nvPr/>
          </p:nvSpPr>
          <p:spPr bwMode="auto">
            <a:xfrm>
              <a:off x="5696540" y="2971970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5 w 50"/>
                <a:gd name="T13" fmla="*/ 25 h 50"/>
                <a:gd name="T14" fmla="*/ 25 w 50"/>
                <a:gd name="T15" fmla="*/ 34 h 50"/>
                <a:gd name="T16" fmla="*/ 34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8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50" y="11"/>
                    <a:pt x="50" y="25"/>
                  </a:cubicBezTo>
                  <a:cubicBezTo>
                    <a:pt x="50" y="38"/>
                    <a:pt x="38" y="50"/>
                    <a:pt x="25" y="50"/>
                  </a:cubicBezTo>
                  <a:close/>
                  <a:moveTo>
                    <a:pt x="25" y="15"/>
                  </a:moveTo>
                  <a:cubicBezTo>
                    <a:pt x="19" y="15"/>
                    <a:pt x="15" y="19"/>
                    <a:pt x="15" y="25"/>
                  </a:cubicBezTo>
                  <a:cubicBezTo>
                    <a:pt x="15" y="30"/>
                    <a:pt x="19" y="34"/>
                    <a:pt x="25" y="34"/>
                  </a:cubicBezTo>
                  <a:cubicBezTo>
                    <a:pt x="30" y="34"/>
                    <a:pt x="34" y="30"/>
                    <a:pt x="34" y="25"/>
                  </a:cubicBezTo>
                  <a:cubicBezTo>
                    <a:pt x="34" y="19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3" name="Rectangle 2845"/>
            <p:cNvSpPr>
              <a:spLocks noChangeArrowheads="1"/>
            </p:cNvSpPr>
            <p:nvPr/>
          </p:nvSpPr>
          <p:spPr bwMode="auto">
            <a:xfrm>
              <a:off x="5594940" y="3098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4" name="Rectangle 2846"/>
            <p:cNvSpPr>
              <a:spLocks noChangeArrowheads="1"/>
            </p:cNvSpPr>
            <p:nvPr/>
          </p:nvSpPr>
          <p:spPr bwMode="auto">
            <a:xfrm>
              <a:off x="5480640" y="3098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5" name="Rectangle 2847"/>
            <p:cNvSpPr>
              <a:spLocks noChangeArrowheads="1"/>
            </p:cNvSpPr>
            <p:nvPr/>
          </p:nvSpPr>
          <p:spPr bwMode="auto">
            <a:xfrm>
              <a:off x="5507627" y="3098970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6" name="Rectangle 2848"/>
            <p:cNvSpPr>
              <a:spLocks noChangeArrowheads="1"/>
            </p:cNvSpPr>
            <p:nvPr/>
          </p:nvSpPr>
          <p:spPr bwMode="auto">
            <a:xfrm>
              <a:off x="5537790" y="3098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7" name="Rectangle 2849"/>
            <p:cNvSpPr>
              <a:spLocks noChangeArrowheads="1"/>
            </p:cNvSpPr>
            <p:nvPr/>
          </p:nvSpPr>
          <p:spPr bwMode="auto">
            <a:xfrm>
              <a:off x="5566365" y="3098970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8" name="Rectangle 2850"/>
            <p:cNvSpPr>
              <a:spLocks noChangeArrowheads="1"/>
            </p:cNvSpPr>
            <p:nvPr/>
          </p:nvSpPr>
          <p:spPr bwMode="auto">
            <a:xfrm>
              <a:off x="5480640" y="3127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9" name="Rectangle 2851"/>
            <p:cNvSpPr>
              <a:spLocks noChangeArrowheads="1"/>
            </p:cNvSpPr>
            <p:nvPr/>
          </p:nvSpPr>
          <p:spPr bwMode="auto">
            <a:xfrm>
              <a:off x="5507627" y="3127545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0" name="Rectangle 2852"/>
            <p:cNvSpPr>
              <a:spLocks noChangeArrowheads="1"/>
            </p:cNvSpPr>
            <p:nvPr/>
          </p:nvSpPr>
          <p:spPr bwMode="auto">
            <a:xfrm>
              <a:off x="5537790" y="3127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1" name="Rectangle 2853"/>
            <p:cNvSpPr>
              <a:spLocks noChangeArrowheads="1"/>
            </p:cNvSpPr>
            <p:nvPr/>
          </p:nvSpPr>
          <p:spPr bwMode="auto">
            <a:xfrm>
              <a:off x="5566365" y="3127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2" name="Rectangle 2854"/>
            <p:cNvSpPr>
              <a:spLocks noChangeArrowheads="1"/>
            </p:cNvSpPr>
            <p:nvPr/>
          </p:nvSpPr>
          <p:spPr bwMode="auto">
            <a:xfrm>
              <a:off x="5594940" y="3127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3" name="Freeform 2855"/>
            <p:cNvSpPr>
              <a:spLocks noEditPoints="1"/>
            </p:cNvSpPr>
            <p:nvPr/>
          </p:nvSpPr>
          <p:spPr bwMode="auto">
            <a:xfrm>
              <a:off x="5452065" y="3068808"/>
              <a:ext cx="357188" cy="100013"/>
            </a:xfrm>
            <a:custGeom>
              <a:avLst/>
              <a:gdLst>
                <a:gd name="T0" fmla="*/ 415 w 430"/>
                <a:gd name="T1" fmla="*/ 119 h 119"/>
                <a:gd name="T2" fmla="*/ 15 w 430"/>
                <a:gd name="T3" fmla="*/ 119 h 119"/>
                <a:gd name="T4" fmla="*/ 0 w 430"/>
                <a:gd name="T5" fmla="*/ 105 h 119"/>
                <a:gd name="T6" fmla="*/ 0 w 430"/>
                <a:gd name="T7" fmla="*/ 15 h 119"/>
                <a:gd name="T8" fmla="*/ 15 w 430"/>
                <a:gd name="T9" fmla="*/ 0 h 119"/>
                <a:gd name="T10" fmla="*/ 415 w 430"/>
                <a:gd name="T11" fmla="*/ 0 h 119"/>
                <a:gd name="T12" fmla="*/ 430 w 430"/>
                <a:gd name="T13" fmla="*/ 15 h 119"/>
                <a:gd name="T14" fmla="*/ 430 w 430"/>
                <a:gd name="T15" fmla="*/ 105 h 119"/>
                <a:gd name="T16" fmla="*/ 415 w 430"/>
                <a:gd name="T17" fmla="*/ 119 h 119"/>
                <a:gd name="T18" fmla="*/ 16 w 430"/>
                <a:gd name="T19" fmla="*/ 104 h 119"/>
                <a:gd name="T20" fmla="*/ 415 w 430"/>
                <a:gd name="T21" fmla="*/ 104 h 119"/>
                <a:gd name="T22" fmla="*/ 415 w 430"/>
                <a:gd name="T23" fmla="*/ 16 h 119"/>
                <a:gd name="T24" fmla="*/ 16 w 430"/>
                <a:gd name="T25" fmla="*/ 16 h 119"/>
                <a:gd name="T26" fmla="*/ 16 w 430"/>
                <a:gd name="T27" fmla="*/ 10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0" h="119">
                  <a:moveTo>
                    <a:pt x="415" y="119"/>
                  </a:moveTo>
                  <a:cubicBezTo>
                    <a:pt x="15" y="119"/>
                    <a:pt x="15" y="119"/>
                    <a:pt x="15" y="119"/>
                  </a:cubicBezTo>
                  <a:cubicBezTo>
                    <a:pt x="7" y="119"/>
                    <a:pt x="0" y="113"/>
                    <a:pt x="0" y="10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24" y="0"/>
                    <a:pt x="430" y="7"/>
                    <a:pt x="430" y="15"/>
                  </a:cubicBezTo>
                  <a:cubicBezTo>
                    <a:pt x="430" y="105"/>
                    <a:pt x="430" y="105"/>
                    <a:pt x="430" y="105"/>
                  </a:cubicBezTo>
                  <a:cubicBezTo>
                    <a:pt x="430" y="113"/>
                    <a:pt x="424" y="119"/>
                    <a:pt x="415" y="119"/>
                  </a:cubicBezTo>
                  <a:close/>
                  <a:moveTo>
                    <a:pt x="16" y="104"/>
                  </a:moveTo>
                  <a:cubicBezTo>
                    <a:pt x="415" y="104"/>
                    <a:pt x="415" y="104"/>
                    <a:pt x="415" y="104"/>
                  </a:cubicBezTo>
                  <a:cubicBezTo>
                    <a:pt x="415" y="16"/>
                    <a:pt x="415" y="16"/>
                    <a:pt x="415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4" name="Freeform 2856"/>
            <p:cNvSpPr>
              <a:spLocks noEditPoints="1"/>
            </p:cNvSpPr>
            <p:nvPr/>
          </p:nvSpPr>
          <p:spPr bwMode="auto">
            <a:xfrm>
              <a:off x="5747340" y="3098970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6 w 50"/>
                <a:gd name="T13" fmla="*/ 25 h 50"/>
                <a:gd name="T14" fmla="*/ 25 w 50"/>
                <a:gd name="T15" fmla="*/ 34 h 50"/>
                <a:gd name="T16" fmla="*/ 35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8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8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6" y="19"/>
                    <a:pt x="16" y="25"/>
                  </a:cubicBezTo>
                  <a:cubicBezTo>
                    <a:pt x="16" y="30"/>
                    <a:pt x="20" y="34"/>
                    <a:pt x="25" y="34"/>
                  </a:cubicBezTo>
                  <a:cubicBezTo>
                    <a:pt x="30" y="34"/>
                    <a:pt x="35" y="30"/>
                    <a:pt x="35" y="25"/>
                  </a:cubicBezTo>
                  <a:cubicBezTo>
                    <a:pt x="35" y="19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5" name="Freeform 2857"/>
            <p:cNvSpPr>
              <a:spLocks noEditPoints="1"/>
            </p:cNvSpPr>
            <p:nvPr/>
          </p:nvSpPr>
          <p:spPr bwMode="auto">
            <a:xfrm>
              <a:off x="5696540" y="3098970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5 w 50"/>
                <a:gd name="T13" fmla="*/ 25 h 50"/>
                <a:gd name="T14" fmla="*/ 25 w 50"/>
                <a:gd name="T15" fmla="*/ 34 h 50"/>
                <a:gd name="T16" fmla="*/ 34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8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50" y="11"/>
                    <a:pt x="50" y="25"/>
                  </a:cubicBezTo>
                  <a:cubicBezTo>
                    <a:pt x="50" y="38"/>
                    <a:pt x="38" y="50"/>
                    <a:pt x="25" y="50"/>
                  </a:cubicBezTo>
                  <a:close/>
                  <a:moveTo>
                    <a:pt x="25" y="15"/>
                  </a:moveTo>
                  <a:cubicBezTo>
                    <a:pt x="19" y="15"/>
                    <a:pt x="15" y="19"/>
                    <a:pt x="15" y="25"/>
                  </a:cubicBezTo>
                  <a:cubicBezTo>
                    <a:pt x="15" y="30"/>
                    <a:pt x="19" y="34"/>
                    <a:pt x="25" y="34"/>
                  </a:cubicBezTo>
                  <a:cubicBezTo>
                    <a:pt x="30" y="34"/>
                    <a:pt x="34" y="30"/>
                    <a:pt x="34" y="25"/>
                  </a:cubicBezTo>
                  <a:cubicBezTo>
                    <a:pt x="34" y="19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4" name="Группа 3373"/>
          <p:cNvGrpSpPr/>
          <p:nvPr/>
        </p:nvGrpSpPr>
        <p:grpSpPr>
          <a:xfrm>
            <a:off x="3554773" y="1971132"/>
            <a:ext cx="303485" cy="302252"/>
            <a:chOff x="4197940" y="2821158"/>
            <a:chExt cx="390525" cy="388938"/>
          </a:xfrm>
          <a:solidFill>
            <a:schemeClr val="accent1"/>
          </a:solidFill>
        </p:grpSpPr>
        <p:sp>
          <p:nvSpPr>
            <p:cNvPr id="4018" name="Rectangle 2871"/>
            <p:cNvSpPr>
              <a:spLocks noChangeArrowheads="1"/>
            </p:cNvSpPr>
            <p:nvPr/>
          </p:nvSpPr>
          <p:spPr bwMode="auto">
            <a:xfrm>
              <a:off x="4386852" y="3124370"/>
              <a:ext cx="12700" cy="36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9" name="Rectangle 2872"/>
            <p:cNvSpPr>
              <a:spLocks noChangeArrowheads="1"/>
            </p:cNvSpPr>
            <p:nvPr/>
          </p:nvSpPr>
          <p:spPr bwMode="auto">
            <a:xfrm>
              <a:off x="4197940" y="3175170"/>
              <a:ext cx="1746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0" name="Rectangle 2873"/>
            <p:cNvSpPr>
              <a:spLocks noChangeArrowheads="1"/>
            </p:cNvSpPr>
            <p:nvPr/>
          </p:nvSpPr>
          <p:spPr bwMode="auto">
            <a:xfrm>
              <a:off x="4413840" y="3175170"/>
              <a:ext cx="1746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1" name="Freeform 2874"/>
            <p:cNvSpPr>
              <a:spLocks noEditPoints="1"/>
            </p:cNvSpPr>
            <p:nvPr/>
          </p:nvSpPr>
          <p:spPr bwMode="auto">
            <a:xfrm>
              <a:off x="4364627" y="3154533"/>
              <a:ext cx="57150" cy="55563"/>
            </a:xfrm>
            <a:custGeom>
              <a:avLst/>
              <a:gdLst>
                <a:gd name="T0" fmla="*/ 34 w 67"/>
                <a:gd name="T1" fmla="*/ 67 h 67"/>
                <a:gd name="T2" fmla="*/ 0 w 67"/>
                <a:gd name="T3" fmla="*/ 33 h 67"/>
                <a:gd name="T4" fmla="*/ 34 w 67"/>
                <a:gd name="T5" fmla="*/ 0 h 67"/>
                <a:gd name="T6" fmla="*/ 67 w 67"/>
                <a:gd name="T7" fmla="*/ 33 h 67"/>
                <a:gd name="T8" fmla="*/ 34 w 67"/>
                <a:gd name="T9" fmla="*/ 67 h 67"/>
                <a:gd name="T10" fmla="*/ 34 w 67"/>
                <a:gd name="T11" fmla="*/ 15 h 67"/>
                <a:gd name="T12" fmla="*/ 15 w 67"/>
                <a:gd name="T13" fmla="*/ 33 h 67"/>
                <a:gd name="T14" fmla="*/ 34 w 67"/>
                <a:gd name="T15" fmla="*/ 51 h 67"/>
                <a:gd name="T16" fmla="*/ 52 w 67"/>
                <a:gd name="T17" fmla="*/ 33 h 67"/>
                <a:gd name="T18" fmla="*/ 34 w 67"/>
                <a:gd name="T19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34" y="67"/>
                  </a:moveTo>
                  <a:cubicBezTo>
                    <a:pt x="15" y="67"/>
                    <a:pt x="0" y="52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2" y="0"/>
                    <a:pt x="67" y="15"/>
                    <a:pt x="67" y="33"/>
                  </a:cubicBezTo>
                  <a:cubicBezTo>
                    <a:pt x="67" y="52"/>
                    <a:pt x="52" y="67"/>
                    <a:pt x="34" y="67"/>
                  </a:cubicBezTo>
                  <a:close/>
                  <a:moveTo>
                    <a:pt x="34" y="15"/>
                  </a:moveTo>
                  <a:cubicBezTo>
                    <a:pt x="24" y="15"/>
                    <a:pt x="15" y="23"/>
                    <a:pt x="15" y="33"/>
                  </a:cubicBezTo>
                  <a:cubicBezTo>
                    <a:pt x="15" y="43"/>
                    <a:pt x="24" y="51"/>
                    <a:pt x="34" y="51"/>
                  </a:cubicBezTo>
                  <a:cubicBezTo>
                    <a:pt x="44" y="51"/>
                    <a:pt x="52" y="43"/>
                    <a:pt x="52" y="33"/>
                  </a:cubicBezTo>
                  <a:cubicBezTo>
                    <a:pt x="52" y="23"/>
                    <a:pt x="44" y="15"/>
                    <a:pt x="3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2" name="Freeform 2875"/>
            <p:cNvSpPr>
              <a:spLocks noEditPoints="1"/>
            </p:cNvSpPr>
            <p:nvPr/>
          </p:nvSpPr>
          <p:spPr bwMode="auto">
            <a:xfrm>
              <a:off x="4228102" y="2887833"/>
              <a:ext cx="358775" cy="242888"/>
            </a:xfrm>
            <a:custGeom>
              <a:avLst/>
              <a:gdLst>
                <a:gd name="T0" fmla="*/ 397 w 431"/>
                <a:gd name="T1" fmla="*/ 292 h 292"/>
                <a:gd name="T2" fmla="*/ 0 w 431"/>
                <a:gd name="T3" fmla="*/ 292 h 292"/>
                <a:gd name="T4" fmla="*/ 0 w 431"/>
                <a:gd name="T5" fmla="*/ 276 h 292"/>
                <a:gd name="T6" fmla="*/ 13 w 431"/>
                <a:gd name="T7" fmla="*/ 271 h 292"/>
                <a:gd name="T8" fmla="*/ 18 w 431"/>
                <a:gd name="T9" fmla="*/ 258 h 292"/>
                <a:gd name="T10" fmla="*/ 18 w 431"/>
                <a:gd name="T11" fmla="*/ 0 h 292"/>
                <a:gd name="T12" fmla="*/ 431 w 431"/>
                <a:gd name="T13" fmla="*/ 0 h 292"/>
                <a:gd name="T14" fmla="*/ 431 w 431"/>
                <a:gd name="T15" fmla="*/ 258 h 292"/>
                <a:gd name="T16" fmla="*/ 421 w 431"/>
                <a:gd name="T17" fmla="*/ 282 h 292"/>
                <a:gd name="T18" fmla="*/ 397 w 431"/>
                <a:gd name="T19" fmla="*/ 292 h 292"/>
                <a:gd name="T20" fmla="*/ 28 w 431"/>
                <a:gd name="T21" fmla="*/ 276 h 292"/>
                <a:gd name="T22" fmla="*/ 397 w 431"/>
                <a:gd name="T23" fmla="*/ 276 h 292"/>
                <a:gd name="T24" fmla="*/ 410 w 431"/>
                <a:gd name="T25" fmla="*/ 271 h 292"/>
                <a:gd name="T26" fmla="*/ 415 w 431"/>
                <a:gd name="T27" fmla="*/ 258 h 292"/>
                <a:gd name="T28" fmla="*/ 415 w 431"/>
                <a:gd name="T29" fmla="*/ 16 h 292"/>
                <a:gd name="T30" fmla="*/ 34 w 431"/>
                <a:gd name="T31" fmla="*/ 16 h 292"/>
                <a:gd name="T32" fmla="*/ 34 w 431"/>
                <a:gd name="T33" fmla="*/ 258 h 292"/>
                <a:gd name="T34" fmla="*/ 28 w 431"/>
                <a:gd name="T35" fmla="*/ 27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292">
                  <a:moveTo>
                    <a:pt x="397" y="292"/>
                  </a:moveTo>
                  <a:cubicBezTo>
                    <a:pt x="0" y="292"/>
                    <a:pt x="0" y="292"/>
                    <a:pt x="0" y="292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5" y="276"/>
                    <a:pt x="9" y="274"/>
                    <a:pt x="13" y="271"/>
                  </a:cubicBezTo>
                  <a:cubicBezTo>
                    <a:pt x="16" y="268"/>
                    <a:pt x="18" y="263"/>
                    <a:pt x="18" y="25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31" y="258"/>
                    <a:pt x="431" y="258"/>
                    <a:pt x="431" y="258"/>
                  </a:cubicBezTo>
                  <a:cubicBezTo>
                    <a:pt x="431" y="267"/>
                    <a:pt x="427" y="276"/>
                    <a:pt x="421" y="282"/>
                  </a:cubicBezTo>
                  <a:cubicBezTo>
                    <a:pt x="415" y="288"/>
                    <a:pt x="406" y="292"/>
                    <a:pt x="397" y="292"/>
                  </a:cubicBezTo>
                  <a:close/>
                  <a:moveTo>
                    <a:pt x="28" y="276"/>
                  </a:moveTo>
                  <a:cubicBezTo>
                    <a:pt x="397" y="276"/>
                    <a:pt x="397" y="276"/>
                    <a:pt x="397" y="276"/>
                  </a:cubicBezTo>
                  <a:cubicBezTo>
                    <a:pt x="402" y="276"/>
                    <a:pt x="407" y="274"/>
                    <a:pt x="410" y="271"/>
                  </a:cubicBezTo>
                  <a:cubicBezTo>
                    <a:pt x="413" y="268"/>
                    <a:pt x="415" y="263"/>
                    <a:pt x="415" y="258"/>
                  </a:cubicBezTo>
                  <a:cubicBezTo>
                    <a:pt x="415" y="16"/>
                    <a:pt x="415" y="16"/>
                    <a:pt x="41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258"/>
                    <a:pt x="34" y="258"/>
                    <a:pt x="34" y="258"/>
                  </a:cubicBezTo>
                  <a:cubicBezTo>
                    <a:pt x="34" y="265"/>
                    <a:pt x="32" y="271"/>
                    <a:pt x="28" y="2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3" name="Freeform 2876"/>
            <p:cNvSpPr>
              <a:spLocks/>
            </p:cNvSpPr>
            <p:nvPr/>
          </p:nvSpPr>
          <p:spPr bwMode="auto">
            <a:xfrm>
              <a:off x="4199527" y="2821158"/>
              <a:ext cx="387350" cy="309563"/>
            </a:xfrm>
            <a:custGeom>
              <a:avLst/>
              <a:gdLst>
                <a:gd name="T0" fmla="*/ 34 w 465"/>
                <a:gd name="T1" fmla="*/ 371 h 371"/>
                <a:gd name="T2" fmla="*/ 10 w 465"/>
                <a:gd name="T3" fmla="*/ 361 h 371"/>
                <a:gd name="T4" fmla="*/ 0 w 465"/>
                <a:gd name="T5" fmla="*/ 337 h 371"/>
                <a:gd name="T6" fmla="*/ 0 w 465"/>
                <a:gd name="T7" fmla="*/ 0 h 371"/>
                <a:gd name="T8" fmla="*/ 167 w 465"/>
                <a:gd name="T9" fmla="*/ 0 h 371"/>
                <a:gd name="T10" fmla="*/ 201 w 465"/>
                <a:gd name="T11" fmla="*/ 34 h 371"/>
                <a:gd name="T12" fmla="*/ 465 w 465"/>
                <a:gd name="T13" fmla="*/ 34 h 371"/>
                <a:gd name="T14" fmla="*/ 465 w 465"/>
                <a:gd name="T15" fmla="*/ 64 h 371"/>
                <a:gd name="T16" fmla="*/ 449 w 465"/>
                <a:gd name="T17" fmla="*/ 64 h 371"/>
                <a:gd name="T18" fmla="*/ 449 w 465"/>
                <a:gd name="T19" fmla="*/ 50 h 371"/>
                <a:gd name="T20" fmla="*/ 195 w 465"/>
                <a:gd name="T21" fmla="*/ 50 h 371"/>
                <a:gd name="T22" fmla="*/ 160 w 465"/>
                <a:gd name="T23" fmla="*/ 15 h 371"/>
                <a:gd name="T24" fmla="*/ 16 w 465"/>
                <a:gd name="T25" fmla="*/ 15 h 371"/>
                <a:gd name="T26" fmla="*/ 16 w 465"/>
                <a:gd name="T27" fmla="*/ 337 h 371"/>
                <a:gd name="T28" fmla="*/ 21 w 465"/>
                <a:gd name="T29" fmla="*/ 350 h 371"/>
                <a:gd name="T30" fmla="*/ 34 w 465"/>
                <a:gd name="T31" fmla="*/ 355 h 371"/>
                <a:gd name="T32" fmla="*/ 34 w 465"/>
                <a:gd name="T33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5" h="371">
                  <a:moveTo>
                    <a:pt x="34" y="371"/>
                  </a:moveTo>
                  <a:cubicBezTo>
                    <a:pt x="25" y="371"/>
                    <a:pt x="16" y="367"/>
                    <a:pt x="10" y="361"/>
                  </a:cubicBezTo>
                  <a:cubicBezTo>
                    <a:pt x="4" y="355"/>
                    <a:pt x="0" y="346"/>
                    <a:pt x="0" y="3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01" y="34"/>
                    <a:pt x="201" y="34"/>
                    <a:pt x="201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64"/>
                    <a:pt x="465" y="64"/>
                    <a:pt x="465" y="64"/>
                  </a:cubicBezTo>
                  <a:cubicBezTo>
                    <a:pt x="449" y="64"/>
                    <a:pt x="449" y="64"/>
                    <a:pt x="449" y="64"/>
                  </a:cubicBezTo>
                  <a:cubicBezTo>
                    <a:pt x="449" y="50"/>
                    <a:pt x="449" y="50"/>
                    <a:pt x="449" y="50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337"/>
                    <a:pt x="16" y="337"/>
                    <a:pt x="16" y="337"/>
                  </a:cubicBezTo>
                  <a:cubicBezTo>
                    <a:pt x="16" y="342"/>
                    <a:pt x="18" y="347"/>
                    <a:pt x="21" y="350"/>
                  </a:cubicBezTo>
                  <a:cubicBezTo>
                    <a:pt x="24" y="353"/>
                    <a:pt x="29" y="355"/>
                    <a:pt x="34" y="355"/>
                  </a:cubicBezTo>
                  <a:lnTo>
                    <a:pt x="34" y="3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4" name="Rectangle 2877"/>
            <p:cNvSpPr>
              <a:spLocks noChangeArrowheads="1"/>
            </p:cNvSpPr>
            <p:nvPr/>
          </p:nvSpPr>
          <p:spPr bwMode="auto">
            <a:xfrm>
              <a:off x="4270965" y="3089445"/>
              <a:ext cx="2873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5" name="Rectangle 2878"/>
            <p:cNvSpPr>
              <a:spLocks noChangeArrowheads="1"/>
            </p:cNvSpPr>
            <p:nvPr/>
          </p:nvSpPr>
          <p:spPr bwMode="auto">
            <a:xfrm>
              <a:off x="4242390" y="28497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6" name="Rectangle 2879"/>
            <p:cNvSpPr>
              <a:spLocks noChangeArrowheads="1"/>
            </p:cNvSpPr>
            <p:nvPr/>
          </p:nvSpPr>
          <p:spPr bwMode="auto">
            <a:xfrm>
              <a:off x="4270965" y="28497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7" name="Rectangle 2880"/>
            <p:cNvSpPr>
              <a:spLocks noChangeArrowheads="1"/>
            </p:cNvSpPr>
            <p:nvPr/>
          </p:nvSpPr>
          <p:spPr bwMode="auto">
            <a:xfrm>
              <a:off x="4299540" y="28497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8" name="Rectangle 2881"/>
            <p:cNvSpPr>
              <a:spLocks noChangeArrowheads="1"/>
            </p:cNvSpPr>
            <p:nvPr/>
          </p:nvSpPr>
          <p:spPr bwMode="auto">
            <a:xfrm>
              <a:off x="4472577" y="2916408"/>
              <a:ext cx="857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9" name="Rectangle 2882"/>
            <p:cNvSpPr>
              <a:spLocks noChangeArrowheads="1"/>
            </p:cNvSpPr>
            <p:nvPr/>
          </p:nvSpPr>
          <p:spPr bwMode="auto">
            <a:xfrm>
              <a:off x="4472577" y="2944983"/>
              <a:ext cx="428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5" name="Группа 3374"/>
          <p:cNvGrpSpPr/>
          <p:nvPr/>
        </p:nvGrpSpPr>
        <p:grpSpPr>
          <a:xfrm>
            <a:off x="4037140" y="2483107"/>
            <a:ext cx="301017" cy="240567"/>
            <a:chOff x="4818652" y="3479970"/>
            <a:chExt cx="387350" cy="309563"/>
          </a:xfrm>
          <a:solidFill>
            <a:schemeClr val="accent1"/>
          </a:solidFill>
        </p:grpSpPr>
        <p:sp>
          <p:nvSpPr>
            <p:cNvPr id="4011" name="Freeform 2894"/>
            <p:cNvSpPr>
              <a:spLocks noEditPoints="1"/>
            </p:cNvSpPr>
            <p:nvPr/>
          </p:nvSpPr>
          <p:spPr bwMode="auto">
            <a:xfrm>
              <a:off x="4847227" y="3546645"/>
              <a:ext cx="358775" cy="242888"/>
            </a:xfrm>
            <a:custGeom>
              <a:avLst/>
              <a:gdLst>
                <a:gd name="T0" fmla="*/ 397 w 431"/>
                <a:gd name="T1" fmla="*/ 292 h 292"/>
                <a:gd name="T2" fmla="*/ 0 w 431"/>
                <a:gd name="T3" fmla="*/ 292 h 292"/>
                <a:gd name="T4" fmla="*/ 0 w 431"/>
                <a:gd name="T5" fmla="*/ 277 h 292"/>
                <a:gd name="T6" fmla="*/ 12 w 431"/>
                <a:gd name="T7" fmla="*/ 271 h 292"/>
                <a:gd name="T8" fmla="*/ 18 w 431"/>
                <a:gd name="T9" fmla="*/ 258 h 292"/>
                <a:gd name="T10" fmla="*/ 18 w 431"/>
                <a:gd name="T11" fmla="*/ 0 h 292"/>
                <a:gd name="T12" fmla="*/ 431 w 431"/>
                <a:gd name="T13" fmla="*/ 0 h 292"/>
                <a:gd name="T14" fmla="*/ 431 w 431"/>
                <a:gd name="T15" fmla="*/ 258 h 292"/>
                <a:gd name="T16" fmla="*/ 421 w 431"/>
                <a:gd name="T17" fmla="*/ 282 h 292"/>
                <a:gd name="T18" fmla="*/ 397 w 431"/>
                <a:gd name="T19" fmla="*/ 292 h 292"/>
                <a:gd name="T20" fmla="*/ 28 w 431"/>
                <a:gd name="T21" fmla="*/ 277 h 292"/>
                <a:gd name="T22" fmla="*/ 397 w 431"/>
                <a:gd name="T23" fmla="*/ 277 h 292"/>
                <a:gd name="T24" fmla="*/ 410 w 431"/>
                <a:gd name="T25" fmla="*/ 271 h 292"/>
                <a:gd name="T26" fmla="*/ 415 w 431"/>
                <a:gd name="T27" fmla="*/ 258 h 292"/>
                <a:gd name="T28" fmla="*/ 415 w 431"/>
                <a:gd name="T29" fmla="*/ 16 h 292"/>
                <a:gd name="T30" fmla="*/ 33 w 431"/>
                <a:gd name="T31" fmla="*/ 16 h 292"/>
                <a:gd name="T32" fmla="*/ 33 w 431"/>
                <a:gd name="T33" fmla="*/ 258 h 292"/>
                <a:gd name="T34" fmla="*/ 28 w 431"/>
                <a:gd name="T35" fmla="*/ 277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292">
                  <a:moveTo>
                    <a:pt x="397" y="292"/>
                  </a:moveTo>
                  <a:cubicBezTo>
                    <a:pt x="0" y="292"/>
                    <a:pt x="0" y="292"/>
                    <a:pt x="0" y="292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4" y="277"/>
                    <a:pt x="9" y="275"/>
                    <a:pt x="12" y="271"/>
                  </a:cubicBezTo>
                  <a:cubicBezTo>
                    <a:pt x="16" y="268"/>
                    <a:pt x="18" y="263"/>
                    <a:pt x="18" y="25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31" y="258"/>
                    <a:pt x="431" y="258"/>
                    <a:pt x="431" y="258"/>
                  </a:cubicBezTo>
                  <a:cubicBezTo>
                    <a:pt x="431" y="267"/>
                    <a:pt x="427" y="276"/>
                    <a:pt x="421" y="282"/>
                  </a:cubicBezTo>
                  <a:cubicBezTo>
                    <a:pt x="414" y="289"/>
                    <a:pt x="406" y="292"/>
                    <a:pt x="397" y="292"/>
                  </a:cubicBezTo>
                  <a:close/>
                  <a:moveTo>
                    <a:pt x="28" y="277"/>
                  </a:moveTo>
                  <a:cubicBezTo>
                    <a:pt x="397" y="277"/>
                    <a:pt x="397" y="277"/>
                    <a:pt x="397" y="277"/>
                  </a:cubicBezTo>
                  <a:cubicBezTo>
                    <a:pt x="402" y="277"/>
                    <a:pt x="406" y="275"/>
                    <a:pt x="410" y="271"/>
                  </a:cubicBezTo>
                  <a:cubicBezTo>
                    <a:pt x="413" y="268"/>
                    <a:pt x="415" y="263"/>
                    <a:pt x="415" y="258"/>
                  </a:cubicBezTo>
                  <a:cubicBezTo>
                    <a:pt x="415" y="16"/>
                    <a:pt x="415" y="16"/>
                    <a:pt x="415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3" y="265"/>
                    <a:pt x="31" y="271"/>
                    <a:pt x="28" y="2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2" name="Freeform 2895"/>
            <p:cNvSpPr>
              <a:spLocks/>
            </p:cNvSpPr>
            <p:nvPr/>
          </p:nvSpPr>
          <p:spPr bwMode="auto">
            <a:xfrm>
              <a:off x="4818652" y="3479970"/>
              <a:ext cx="387350" cy="309563"/>
            </a:xfrm>
            <a:custGeom>
              <a:avLst/>
              <a:gdLst>
                <a:gd name="T0" fmla="*/ 34 w 465"/>
                <a:gd name="T1" fmla="*/ 371 h 371"/>
                <a:gd name="T2" fmla="*/ 10 w 465"/>
                <a:gd name="T3" fmla="*/ 361 h 371"/>
                <a:gd name="T4" fmla="*/ 0 w 465"/>
                <a:gd name="T5" fmla="*/ 337 h 371"/>
                <a:gd name="T6" fmla="*/ 0 w 465"/>
                <a:gd name="T7" fmla="*/ 0 h 371"/>
                <a:gd name="T8" fmla="*/ 166 w 465"/>
                <a:gd name="T9" fmla="*/ 0 h 371"/>
                <a:gd name="T10" fmla="*/ 201 w 465"/>
                <a:gd name="T11" fmla="*/ 34 h 371"/>
                <a:gd name="T12" fmla="*/ 465 w 465"/>
                <a:gd name="T13" fmla="*/ 34 h 371"/>
                <a:gd name="T14" fmla="*/ 465 w 465"/>
                <a:gd name="T15" fmla="*/ 65 h 371"/>
                <a:gd name="T16" fmla="*/ 449 w 465"/>
                <a:gd name="T17" fmla="*/ 65 h 371"/>
                <a:gd name="T18" fmla="*/ 449 w 465"/>
                <a:gd name="T19" fmla="*/ 50 h 371"/>
                <a:gd name="T20" fmla="*/ 195 w 465"/>
                <a:gd name="T21" fmla="*/ 50 h 371"/>
                <a:gd name="T22" fmla="*/ 160 w 465"/>
                <a:gd name="T23" fmla="*/ 15 h 371"/>
                <a:gd name="T24" fmla="*/ 15 w 465"/>
                <a:gd name="T25" fmla="*/ 15 h 371"/>
                <a:gd name="T26" fmla="*/ 15 w 465"/>
                <a:gd name="T27" fmla="*/ 337 h 371"/>
                <a:gd name="T28" fmla="*/ 21 w 465"/>
                <a:gd name="T29" fmla="*/ 350 h 371"/>
                <a:gd name="T30" fmla="*/ 34 w 465"/>
                <a:gd name="T31" fmla="*/ 356 h 371"/>
                <a:gd name="T32" fmla="*/ 34 w 465"/>
                <a:gd name="T33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5" h="371">
                  <a:moveTo>
                    <a:pt x="34" y="371"/>
                  </a:moveTo>
                  <a:cubicBezTo>
                    <a:pt x="25" y="371"/>
                    <a:pt x="16" y="368"/>
                    <a:pt x="10" y="361"/>
                  </a:cubicBezTo>
                  <a:cubicBezTo>
                    <a:pt x="3" y="355"/>
                    <a:pt x="0" y="346"/>
                    <a:pt x="0" y="3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201" y="34"/>
                    <a:pt x="201" y="34"/>
                    <a:pt x="201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65"/>
                    <a:pt x="465" y="65"/>
                    <a:pt x="465" y="65"/>
                  </a:cubicBezTo>
                  <a:cubicBezTo>
                    <a:pt x="449" y="65"/>
                    <a:pt x="449" y="65"/>
                    <a:pt x="449" y="65"/>
                  </a:cubicBezTo>
                  <a:cubicBezTo>
                    <a:pt x="449" y="50"/>
                    <a:pt x="449" y="50"/>
                    <a:pt x="449" y="50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337"/>
                    <a:pt x="15" y="337"/>
                    <a:pt x="15" y="337"/>
                  </a:cubicBezTo>
                  <a:cubicBezTo>
                    <a:pt x="15" y="342"/>
                    <a:pt x="17" y="347"/>
                    <a:pt x="21" y="350"/>
                  </a:cubicBezTo>
                  <a:cubicBezTo>
                    <a:pt x="24" y="354"/>
                    <a:pt x="29" y="356"/>
                    <a:pt x="34" y="356"/>
                  </a:cubicBezTo>
                  <a:lnTo>
                    <a:pt x="34" y="3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3" name="Rectangle 2896"/>
            <p:cNvSpPr>
              <a:spLocks noChangeArrowheads="1"/>
            </p:cNvSpPr>
            <p:nvPr/>
          </p:nvSpPr>
          <p:spPr bwMode="auto">
            <a:xfrm>
              <a:off x="4861515" y="35085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4" name="Rectangle 2897"/>
            <p:cNvSpPr>
              <a:spLocks noChangeArrowheads="1"/>
            </p:cNvSpPr>
            <p:nvPr/>
          </p:nvSpPr>
          <p:spPr bwMode="auto">
            <a:xfrm>
              <a:off x="4890090" y="35085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5" name="Rectangle 2898"/>
            <p:cNvSpPr>
              <a:spLocks noChangeArrowheads="1"/>
            </p:cNvSpPr>
            <p:nvPr/>
          </p:nvSpPr>
          <p:spPr bwMode="auto">
            <a:xfrm>
              <a:off x="4918665" y="35085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6" name="Freeform 2899"/>
            <p:cNvSpPr>
              <a:spLocks noEditPoints="1"/>
            </p:cNvSpPr>
            <p:nvPr/>
          </p:nvSpPr>
          <p:spPr bwMode="auto">
            <a:xfrm>
              <a:off x="4947240" y="3581570"/>
              <a:ext cx="171450" cy="173038"/>
            </a:xfrm>
            <a:custGeom>
              <a:avLst/>
              <a:gdLst>
                <a:gd name="T0" fmla="*/ 87 w 206"/>
                <a:gd name="T1" fmla="*/ 206 h 206"/>
                <a:gd name="T2" fmla="*/ 65 w 206"/>
                <a:gd name="T3" fmla="*/ 177 h 206"/>
                <a:gd name="T4" fmla="*/ 19 w 206"/>
                <a:gd name="T5" fmla="*/ 165 h 206"/>
                <a:gd name="T6" fmla="*/ 24 w 206"/>
                <a:gd name="T7" fmla="*/ 128 h 206"/>
                <a:gd name="T8" fmla="*/ 0 w 206"/>
                <a:gd name="T9" fmla="*/ 87 h 206"/>
                <a:gd name="T10" fmla="*/ 30 w 206"/>
                <a:gd name="T11" fmla="*/ 65 h 206"/>
                <a:gd name="T12" fmla="*/ 42 w 206"/>
                <a:gd name="T13" fmla="*/ 19 h 206"/>
                <a:gd name="T14" fmla="*/ 78 w 206"/>
                <a:gd name="T15" fmla="*/ 24 h 206"/>
                <a:gd name="T16" fmla="*/ 119 w 206"/>
                <a:gd name="T17" fmla="*/ 0 h 206"/>
                <a:gd name="T18" fmla="*/ 141 w 206"/>
                <a:gd name="T19" fmla="*/ 30 h 206"/>
                <a:gd name="T20" fmla="*/ 187 w 206"/>
                <a:gd name="T21" fmla="*/ 42 h 206"/>
                <a:gd name="T22" fmla="*/ 182 w 206"/>
                <a:gd name="T23" fmla="*/ 78 h 206"/>
                <a:gd name="T24" fmla="*/ 206 w 206"/>
                <a:gd name="T25" fmla="*/ 119 h 206"/>
                <a:gd name="T26" fmla="*/ 177 w 206"/>
                <a:gd name="T27" fmla="*/ 141 h 206"/>
                <a:gd name="T28" fmla="*/ 165 w 206"/>
                <a:gd name="T29" fmla="*/ 187 h 206"/>
                <a:gd name="T30" fmla="*/ 128 w 206"/>
                <a:gd name="T31" fmla="*/ 182 h 206"/>
                <a:gd name="T32" fmla="*/ 98 w 206"/>
                <a:gd name="T33" fmla="*/ 190 h 206"/>
                <a:gd name="T34" fmla="*/ 116 w 206"/>
                <a:gd name="T35" fmla="*/ 169 h 206"/>
                <a:gd name="T36" fmla="*/ 137 w 206"/>
                <a:gd name="T37" fmla="*/ 161 h 206"/>
                <a:gd name="T38" fmla="*/ 161 w 206"/>
                <a:gd name="T39" fmla="*/ 169 h 206"/>
                <a:gd name="T40" fmla="*/ 159 w 206"/>
                <a:gd name="T41" fmla="*/ 141 h 206"/>
                <a:gd name="T42" fmla="*/ 168 w 206"/>
                <a:gd name="T43" fmla="*/ 120 h 206"/>
                <a:gd name="T44" fmla="*/ 190 w 206"/>
                <a:gd name="T45" fmla="*/ 108 h 206"/>
                <a:gd name="T46" fmla="*/ 169 w 206"/>
                <a:gd name="T47" fmla="*/ 90 h 206"/>
                <a:gd name="T48" fmla="*/ 161 w 206"/>
                <a:gd name="T49" fmla="*/ 69 h 206"/>
                <a:gd name="T50" fmla="*/ 169 w 206"/>
                <a:gd name="T51" fmla="*/ 45 h 206"/>
                <a:gd name="T52" fmla="*/ 141 w 206"/>
                <a:gd name="T53" fmla="*/ 47 h 206"/>
                <a:gd name="T54" fmla="*/ 120 w 206"/>
                <a:gd name="T55" fmla="*/ 38 h 206"/>
                <a:gd name="T56" fmla="*/ 108 w 206"/>
                <a:gd name="T57" fmla="*/ 16 h 206"/>
                <a:gd name="T58" fmla="*/ 90 w 206"/>
                <a:gd name="T59" fmla="*/ 37 h 206"/>
                <a:gd name="T60" fmla="*/ 69 w 206"/>
                <a:gd name="T61" fmla="*/ 45 h 206"/>
                <a:gd name="T62" fmla="*/ 45 w 206"/>
                <a:gd name="T63" fmla="*/ 38 h 206"/>
                <a:gd name="T64" fmla="*/ 47 w 206"/>
                <a:gd name="T65" fmla="*/ 66 h 206"/>
                <a:gd name="T66" fmla="*/ 38 w 206"/>
                <a:gd name="T67" fmla="*/ 86 h 206"/>
                <a:gd name="T68" fmla="*/ 16 w 206"/>
                <a:gd name="T69" fmla="*/ 98 h 206"/>
                <a:gd name="T70" fmla="*/ 37 w 206"/>
                <a:gd name="T71" fmla="*/ 116 h 206"/>
                <a:gd name="T72" fmla="*/ 45 w 206"/>
                <a:gd name="T73" fmla="*/ 137 h 206"/>
                <a:gd name="T74" fmla="*/ 38 w 206"/>
                <a:gd name="T75" fmla="*/ 161 h 206"/>
                <a:gd name="T76" fmla="*/ 66 w 206"/>
                <a:gd name="T77" fmla="*/ 159 h 206"/>
                <a:gd name="T78" fmla="*/ 86 w 206"/>
                <a:gd name="T79" fmla="*/ 168 h 206"/>
                <a:gd name="T80" fmla="*/ 98 w 206"/>
                <a:gd name="T81" fmla="*/ 19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6" h="206">
                  <a:moveTo>
                    <a:pt x="119" y="206"/>
                  </a:moveTo>
                  <a:cubicBezTo>
                    <a:pt x="87" y="206"/>
                    <a:pt x="87" y="206"/>
                    <a:pt x="87" y="206"/>
                  </a:cubicBezTo>
                  <a:cubicBezTo>
                    <a:pt x="78" y="182"/>
                    <a:pt x="78" y="182"/>
                    <a:pt x="78" y="182"/>
                  </a:cubicBezTo>
                  <a:cubicBezTo>
                    <a:pt x="74" y="181"/>
                    <a:pt x="69" y="179"/>
                    <a:pt x="65" y="177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7" y="137"/>
                    <a:pt x="26" y="133"/>
                    <a:pt x="24" y="12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6" y="74"/>
                    <a:pt x="27" y="69"/>
                    <a:pt x="30" y="6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9" y="27"/>
                    <a:pt x="74" y="26"/>
                    <a:pt x="78" y="2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3" y="26"/>
                    <a:pt x="137" y="27"/>
                    <a:pt x="141" y="30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77" y="65"/>
                    <a:pt x="177" y="65"/>
                    <a:pt x="177" y="65"/>
                  </a:cubicBezTo>
                  <a:cubicBezTo>
                    <a:pt x="179" y="69"/>
                    <a:pt x="181" y="74"/>
                    <a:pt x="182" y="78"/>
                  </a:cubicBezTo>
                  <a:cubicBezTo>
                    <a:pt x="206" y="87"/>
                    <a:pt x="206" y="87"/>
                    <a:pt x="206" y="87"/>
                  </a:cubicBezTo>
                  <a:cubicBezTo>
                    <a:pt x="206" y="119"/>
                    <a:pt x="206" y="119"/>
                    <a:pt x="206" y="119"/>
                  </a:cubicBezTo>
                  <a:cubicBezTo>
                    <a:pt x="182" y="128"/>
                    <a:pt x="182" y="128"/>
                    <a:pt x="182" y="128"/>
                  </a:cubicBezTo>
                  <a:cubicBezTo>
                    <a:pt x="181" y="133"/>
                    <a:pt x="179" y="137"/>
                    <a:pt x="177" y="141"/>
                  </a:cubicBezTo>
                  <a:cubicBezTo>
                    <a:pt x="187" y="165"/>
                    <a:pt x="187" y="165"/>
                    <a:pt x="187" y="16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41" y="177"/>
                    <a:pt x="141" y="177"/>
                    <a:pt x="141" y="177"/>
                  </a:cubicBezTo>
                  <a:cubicBezTo>
                    <a:pt x="137" y="179"/>
                    <a:pt x="133" y="181"/>
                    <a:pt x="128" y="182"/>
                  </a:cubicBezTo>
                  <a:lnTo>
                    <a:pt x="119" y="206"/>
                  </a:lnTo>
                  <a:close/>
                  <a:moveTo>
                    <a:pt x="98" y="190"/>
                  </a:moveTo>
                  <a:cubicBezTo>
                    <a:pt x="108" y="190"/>
                    <a:pt x="108" y="190"/>
                    <a:pt x="108" y="190"/>
                  </a:cubicBezTo>
                  <a:cubicBezTo>
                    <a:pt x="116" y="169"/>
                    <a:pt x="116" y="169"/>
                    <a:pt x="116" y="169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6" y="167"/>
                    <a:pt x="132" y="164"/>
                    <a:pt x="137" y="161"/>
                  </a:cubicBezTo>
                  <a:cubicBezTo>
                    <a:pt x="141" y="159"/>
                    <a:pt x="141" y="159"/>
                    <a:pt x="141" y="159"/>
                  </a:cubicBezTo>
                  <a:cubicBezTo>
                    <a:pt x="161" y="169"/>
                    <a:pt x="161" y="169"/>
                    <a:pt x="161" y="169"/>
                  </a:cubicBezTo>
                  <a:cubicBezTo>
                    <a:pt x="169" y="161"/>
                    <a:pt x="169" y="161"/>
                    <a:pt x="169" y="161"/>
                  </a:cubicBezTo>
                  <a:cubicBezTo>
                    <a:pt x="159" y="141"/>
                    <a:pt x="159" y="141"/>
                    <a:pt x="159" y="141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64" y="132"/>
                    <a:pt x="167" y="126"/>
                    <a:pt x="168" y="120"/>
                  </a:cubicBezTo>
                  <a:cubicBezTo>
                    <a:pt x="169" y="116"/>
                    <a:pt x="169" y="116"/>
                    <a:pt x="169" y="116"/>
                  </a:cubicBezTo>
                  <a:cubicBezTo>
                    <a:pt x="190" y="108"/>
                    <a:pt x="190" y="108"/>
                    <a:pt x="190" y="108"/>
                  </a:cubicBezTo>
                  <a:cubicBezTo>
                    <a:pt x="190" y="98"/>
                    <a:pt x="190" y="98"/>
                    <a:pt x="190" y="98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7" y="80"/>
                    <a:pt x="164" y="74"/>
                    <a:pt x="161" y="69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41" y="47"/>
                    <a:pt x="141" y="47"/>
                    <a:pt x="141" y="47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2" y="42"/>
                    <a:pt x="126" y="40"/>
                    <a:pt x="120" y="38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0" y="40"/>
                    <a:pt x="74" y="42"/>
                    <a:pt x="69" y="45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2" y="75"/>
                    <a:pt x="40" y="80"/>
                    <a:pt x="38" y="86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40" y="126"/>
                    <a:pt x="42" y="132"/>
                    <a:pt x="45" y="137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4" y="164"/>
                    <a:pt x="80" y="167"/>
                    <a:pt x="86" y="168"/>
                  </a:cubicBezTo>
                  <a:cubicBezTo>
                    <a:pt x="90" y="169"/>
                    <a:pt x="90" y="169"/>
                    <a:pt x="90" y="169"/>
                  </a:cubicBezTo>
                  <a:lnTo>
                    <a:pt x="98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7" name="Freeform 2900"/>
            <p:cNvSpPr>
              <a:spLocks noEditPoints="1"/>
            </p:cNvSpPr>
            <p:nvPr/>
          </p:nvSpPr>
          <p:spPr bwMode="auto">
            <a:xfrm>
              <a:off x="4994865" y="3629195"/>
              <a:ext cx="79375" cy="79375"/>
            </a:xfrm>
            <a:custGeom>
              <a:avLst/>
              <a:gdLst>
                <a:gd name="T0" fmla="*/ 47 w 95"/>
                <a:gd name="T1" fmla="*/ 95 h 95"/>
                <a:gd name="T2" fmla="*/ 0 w 95"/>
                <a:gd name="T3" fmla="*/ 47 h 95"/>
                <a:gd name="T4" fmla="*/ 47 w 95"/>
                <a:gd name="T5" fmla="*/ 0 h 95"/>
                <a:gd name="T6" fmla="*/ 95 w 95"/>
                <a:gd name="T7" fmla="*/ 47 h 95"/>
                <a:gd name="T8" fmla="*/ 47 w 95"/>
                <a:gd name="T9" fmla="*/ 95 h 95"/>
                <a:gd name="T10" fmla="*/ 47 w 95"/>
                <a:gd name="T11" fmla="*/ 15 h 95"/>
                <a:gd name="T12" fmla="*/ 15 w 95"/>
                <a:gd name="T13" fmla="*/ 47 h 95"/>
                <a:gd name="T14" fmla="*/ 47 w 95"/>
                <a:gd name="T15" fmla="*/ 79 h 95"/>
                <a:gd name="T16" fmla="*/ 79 w 95"/>
                <a:gd name="T17" fmla="*/ 47 h 95"/>
                <a:gd name="T18" fmla="*/ 47 w 95"/>
                <a:gd name="T19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5">
                  <a:moveTo>
                    <a:pt x="47" y="95"/>
                  </a:moveTo>
                  <a:cubicBezTo>
                    <a:pt x="21" y="95"/>
                    <a:pt x="0" y="73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3" y="0"/>
                    <a:pt x="95" y="21"/>
                    <a:pt x="95" y="47"/>
                  </a:cubicBezTo>
                  <a:cubicBezTo>
                    <a:pt x="95" y="73"/>
                    <a:pt x="73" y="95"/>
                    <a:pt x="47" y="95"/>
                  </a:cubicBezTo>
                  <a:close/>
                  <a:moveTo>
                    <a:pt x="47" y="15"/>
                  </a:moveTo>
                  <a:cubicBezTo>
                    <a:pt x="30" y="15"/>
                    <a:pt x="15" y="30"/>
                    <a:pt x="15" y="47"/>
                  </a:cubicBezTo>
                  <a:cubicBezTo>
                    <a:pt x="15" y="65"/>
                    <a:pt x="30" y="79"/>
                    <a:pt x="47" y="79"/>
                  </a:cubicBezTo>
                  <a:cubicBezTo>
                    <a:pt x="65" y="79"/>
                    <a:pt x="79" y="65"/>
                    <a:pt x="79" y="47"/>
                  </a:cubicBezTo>
                  <a:cubicBezTo>
                    <a:pt x="79" y="30"/>
                    <a:pt x="65" y="15"/>
                    <a:pt x="4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6" name="Группа 3375"/>
          <p:cNvGrpSpPr/>
          <p:nvPr/>
        </p:nvGrpSpPr>
        <p:grpSpPr>
          <a:xfrm>
            <a:off x="4043309" y="1969898"/>
            <a:ext cx="288680" cy="299784"/>
            <a:chOff x="4826590" y="2819570"/>
            <a:chExt cx="371475" cy="385763"/>
          </a:xfrm>
          <a:solidFill>
            <a:schemeClr val="accent1"/>
          </a:solidFill>
        </p:grpSpPr>
        <p:sp>
          <p:nvSpPr>
            <p:cNvPr id="3996" name="Freeform 2919"/>
            <p:cNvSpPr>
              <a:spLocks/>
            </p:cNvSpPr>
            <p:nvPr/>
          </p:nvSpPr>
          <p:spPr bwMode="auto">
            <a:xfrm>
              <a:off x="4826590" y="2819570"/>
              <a:ext cx="371475" cy="193675"/>
            </a:xfrm>
            <a:custGeom>
              <a:avLst/>
              <a:gdLst>
                <a:gd name="T0" fmla="*/ 0 w 447"/>
                <a:gd name="T1" fmla="*/ 201 h 232"/>
                <a:gd name="T2" fmla="*/ 55 w 447"/>
                <a:gd name="T3" fmla="*/ 164 h 232"/>
                <a:gd name="T4" fmla="*/ 41 w 447"/>
                <a:gd name="T5" fmla="*/ 92 h 232"/>
                <a:gd name="T6" fmla="*/ 107 w 447"/>
                <a:gd name="T7" fmla="*/ 88 h 232"/>
                <a:gd name="T8" fmla="*/ 131 w 447"/>
                <a:gd name="T9" fmla="*/ 19 h 232"/>
                <a:gd name="T10" fmla="*/ 191 w 447"/>
                <a:gd name="T11" fmla="*/ 48 h 232"/>
                <a:gd name="T12" fmla="*/ 246 w 447"/>
                <a:gd name="T13" fmla="*/ 0 h 232"/>
                <a:gd name="T14" fmla="*/ 283 w 447"/>
                <a:gd name="T15" fmla="*/ 56 h 232"/>
                <a:gd name="T16" fmla="*/ 355 w 447"/>
                <a:gd name="T17" fmla="*/ 41 h 232"/>
                <a:gd name="T18" fmla="*/ 359 w 447"/>
                <a:gd name="T19" fmla="*/ 108 h 232"/>
                <a:gd name="T20" fmla="*/ 428 w 447"/>
                <a:gd name="T21" fmla="*/ 132 h 232"/>
                <a:gd name="T22" fmla="*/ 399 w 447"/>
                <a:gd name="T23" fmla="*/ 191 h 232"/>
                <a:gd name="T24" fmla="*/ 447 w 447"/>
                <a:gd name="T25" fmla="*/ 232 h 232"/>
                <a:gd name="T26" fmla="*/ 431 w 447"/>
                <a:gd name="T27" fmla="*/ 214 h 232"/>
                <a:gd name="T28" fmla="*/ 385 w 447"/>
                <a:gd name="T29" fmla="*/ 199 h 232"/>
                <a:gd name="T30" fmla="*/ 373 w 447"/>
                <a:gd name="T31" fmla="*/ 159 h 232"/>
                <a:gd name="T32" fmla="*/ 399 w 447"/>
                <a:gd name="T33" fmla="*/ 111 h 232"/>
                <a:gd name="T34" fmla="*/ 351 w 447"/>
                <a:gd name="T35" fmla="*/ 122 h 232"/>
                <a:gd name="T36" fmla="*/ 321 w 447"/>
                <a:gd name="T37" fmla="*/ 93 h 232"/>
                <a:gd name="T38" fmla="*/ 319 w 447"/>
                <a:gd name="T39" fmla="*/ 39 h 232"/>
                <a:gd name="T40" fmla="*/ 283 w 447"/>
                <a:gd name="T41" fmla="*/ 72 h 232"/>
                <a:gd name="T42" fmla="*/ 243 w 447"/>
                <a:gd name="T43" fmla="*/ 62 h 232"/>
                <a:gd name="T44" fmla="*/ 213 w 447"/>
                <a:gd name="T45" fmla="*/ 16 h 232"/>
                <a:gd name="T46" fmla="*/ 199 w 447"/>
                <a:gd name="T47" fmla="*/ 63 h 232"/>
                <a:gd name="T48" fmla="*/ 159 w 447"/>
                <a:gd name="T49" fmla="*/ 74 h 232"/>
                <a:gd name="T50" fmla="*/ 111 w 447"/>
                <a:gd name="T51" fmla="*/ 48 h 232"/>
                <a:gd name="T52" fmla="*/ 121 w 447"/>
                <a:gd name="T53" fmla="*/ 96 h 232"/>
                <a:gd name="T54" fmla="*/ 93 w 447"/>
                <a:gd name="T55" fmla="*/ 126 h 232"/>
                <a:gd name="T56" fmla="*/ 38 w 447"/>
                <a:gd name="T57" fmla="*/ 128 h 232"/>
                <a:gd name="T58" fmla="*/ 71 w 447"/>
                <a:gd name="T59" fmla="*/ 165 h 232"/>
                <a:gd name="T60" fmla="*/ 61 w 447"/>
                <a:gd name="T61" fmla="*/ 205 h 232"/>
                <a:gd name="T62" fmla="*/ 15 w 447"/>
                <a:gd name="T63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7" h="232">
                  <a:moveTo>
                    <a:pt x="0" y="232"/>
                  </a:moveTo>
                  <a:cubicBezTo>
                    <a:pt x="0" y="201"/>
                    <a:pt x="0" y="201"/>
                    <a:pt x="0" y="20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49" y="182"/>
                    <a:pt x="52" y="173"/>
                    <a:pt x="55" y="164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93" y="101"/>
                    <a:pt x="100" y="94"/>
                    <a:pt x="107" y="88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131" y="19"/>
                    <a:pt x="131" y="19"/>
                    <a:pt x="131" y="19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72" y="52"/>
                    <a:pt x="182" y="50"/>
                    <a:pt x="191" y="48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265" y="50"/>
                    <a:pt x="274" y="52"/>
                    <a:pt x="283" y="56"/>
                  </a:cubicBezTo>
                  <a:cubicBezTo>
                    <a:pt x="315" y="19"/>
                    <a:pt x="315" y="19"/>
                    <a:pt x="315" y="19"/>
                  </a:cubicBezTo>
                  <a:cubicBezTo>
                    <a:pt x="355" y="41"/>
                    <a:pt x="355" y="41"/>
                    <a:pt x="355" y="41"/>
                  </a:cubicBezTo>
                  <a:cubicBezTo>
                    <a:pt x="339" y="88"/>
                    <a:pt x="339" y="88"/>
                    <a:pt x="339" y="88"/>
                  </a:cubicBezTo>
                  <a:cubicBezTo>
                    <a:pt x="346" y="94"/>
                    <a:pt x="353" y="101"/>
                    <a:pt x="359" y="108"/>
                  </a:cubicBezTo>
                  <a:cubicBezTo>
                    <a:pt x="406" y="92"/>
                    <a:pt x="406" y="92"/>
                    <a:pt x="406" y="92"/>
                  </a:cubicBezTo>
                  <a:cubicBezTo>
                    <a:pt x="428" y="132"/>
                    <a:pt x="428" y="132"/>
                    <a:pt x="428" y="132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95" y="173"/>
                    <a:pt x="397" y="182"/>
                    <a:pt x="399" y="191"/>
                  </a:cubicBezTo>
                  <a:cubicBezTo>
                    <a:pt x="447" y="201"/>
                    <a:pt x="447" y="201"/>
                    <a:pt x="447" y="201"/>
                  </a:cubicBezTo>
                  <a:cubicBezTo>
                    <a:pt x="447" y="232"/>
                    <a:pt x="447" y="232"/>
                    <a:pt x="447" y="232"/>
                  </a:cubicBezTo>
                  <a:cubicBezTo>
                    <a:pt x="431" y="232"/>
                    <a:pt x="431" y="232"/>
                    <a:pt x="431" y="232"/>
                  </a:cubicBezTo>
                  <a:cubicBezTo>
                    <a:pt x="431" y="214"/>
                    <a:pt x="431" y="214"/>
                    <a:pt x="431" y="214"/>
                  </a:cubicBezTo>
                  <a:cubicBezTo>
                    <a:pt x="385" y="205"/>
                    <a:pt x="385" y="205"/>
                    <a:pt x="385" y="205"/>
                  </a:cubicBezTo>
                  <a:cubicBezTo>
                    <a:pt x="385" y="199"/>
                    <a:pt x="385" y="199"/>
                    <a:pt x="385" y="199"/>
                  </a:cubicBezTo>
                  <a:cubicBezTo>
                    <a:pt x="383" y="187"/>
                    <a:pt x="380" y="176"/>
                    <a:pt x="375" y="164"/>
                  </a:cubicBezTo>
                  <a:cubicBezTo>
                    <a:pt x="373" y="159"/>
                    <a:pt x="373" y="159"/>
                    <a:pt x="373" y="159"/>
                  </a:cubicBezTo>
                  <a:cubicBezTo>
                    <a:pt x="409" y="128"/>
                    <a:pt x="409" y="128"/>
                    <a:pt x="409" y="128"/>
                  </a:cubicBezTo>
                  <a:cubicBezTo>
                    <a:pt x="399" y="111"/>
                    <a:pt x="399" y="111"/>
                    <a:pt x="399" y="111"/>
                  </a:cubicBezTo>
                  <a:cubicBezTo>
                    <a:pt x="354" y="126"/>
                    <a:pt x="354" y="126"/>
                    <a:pt x="354" y="126"/>
                  </a:cubicBezTo>
                  <a:cubicBezTo>
                    <a:pt x="351" y="122"/>
                    <a:pt x="351" y="122"/>
                    <a:pt x="351" y="122"/>
                  </a:cubicBezTo>
                  <a:cubicBezTo>
                    <a:pt x="343" y="113"/>
                    <a:pt x="335" y="104"/>
                    <a:pt x="325" y="96"/>
                  </a:cubicBezTo>
                  <a:cubicBezTo>
                    <a:pt x="321" y="93"/>
                    <a:pt x="321" y="93"/>
                    <a:pt x="321" y="93"/>
                  </a:cubicBezTo>
                  <a:cubicBezTo>
                    <a:pt x="336" y="48"/>
                    <a:pt x="336" y="48"/>
                    <a:pt x="336" y="48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288" y="74"/>
                    <a:pt x="288" y="74"/>
                    <a:pt x="288" y="74"/>
                  </a:cubicBezTo>
                  <a:cubicBezTo>
                    <a:pt x="283" y="72"/>
                    <a:pt x="283" y="72"/>
                    <a:pt x="283" y="72"/>
                  </a:cubicBezTo>
                  <a:cubicBezTo>
                    <a:pt x="271" y="67"/>
                    <a:pt x="260" y="64"/>
                    <a:pt x="248" y="63"/>
                  </a:cubicBezTo>
                  <a:cubicBezTo>
                    <a:pt x="243" y="62"/>
                    <a:pt x="243" y="62"/>
                    <a:pt x="243" y="62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13" y="16"/>
                    <a:pt x="213" y="16"/>
                    <a:pt x="213" y="16"/>
                  </a:cubicBezTo>
                  <a:cubicBezTo>
                    <a:pt x="204" y="62"/>
                    <a:pt x="204" y="62"/>
                    <a:pt x="204" y="62"/>
                  </a:cubicBezTo>
                  <a:cubicBezTo>
                    <a:pt x="199" y="63"/>
                    <a:pt x="199" y="63"/>
                    <a:pt x="199" y="63"/>
                  </a:cubicBezTo>
                  <a:cubicBezTo>
                    <a:pt x="187" y="64"/>
                    <a:pt x="175" y="67"/>
                    <a:pt x="164" y="72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12" y="104"/>
                    <a:pt x="103" y="113"/>
                    <a:pt x="96" y="122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67" y="176"/>
                    <a:pt x="64" y="187"/>
                    <a:pt x="62" y="199"/>
                  </a:cubicBezTo>
                  <a:cubicBezTo>
                    <a:pt x="61" y="205"/>
                    <a:pt x="61" y="205"/>
                    <a:pt x="61" y="205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32"/>
                    <a:pt x="15" y="232"/>
                    <a:pt x="15" y="232"/>
                  </a:cubicBezTo>
                  <a:lnTo>
                    <a:pt x="0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7" name="Rectangle 2920"/>
            <p:cNvSpPr>
              <a:spLocks noChangeArrowheads="1"/>
            </p:cNvSpPr>
            <p:nvPr/>
          </p:nvSpPr>
          <p:spPr bwMode="auto">
            <a:xfrm>
              <a:off x="5005977" y="288465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8" name="Freeform 2921"/>
            <p:cNvSpPr>
              <a:spLocks/>
            </p:cNvSpPr>
            <p:nvPr/>
          </p:nvSpPr>
          <p:spPr bwMode="auto">
            <a:xfrm>
              <a:off x="4945652" y="2898945"/>
              <a:ext cx="19050" cy="17463"/>
            </a:xfrm>
            <a:custGeom>
              <a:avLst/>
              <a:gdLst>
                <a:gd name="T0" fmla="*/ 4 w 12"/>
                <a:gd name="T1" fmla="*/ 11 h 11"/>
                <a:gd name="T2" fmla="*/ 0 w 12"/>
                <a:gd name="T3" fmla="*/ 3 h 11"/>
                <a:gd name="T4" fmla="*/ 7 w 12"/>
                <a:gd name="T5" fmla="*/ 0 h 11"/>
                <a:gd name="T6" fmla="*/ 12 w 12"/>
                <a:gd name="T7" fmla="*/ 8 h 11"/>
                <a:gd name="T8" fmla="*/ 4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4" y="11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12" y="8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9" name="Freeform 2922"/>
            <p:cNvSpPr>
              <a:spLocks/>
            </p:cNvSpPr>
            <p:nvPr/>
          </p:nvSpPr>
          <p:spPr bwMode="auto">
            <a:xfrm>
              <a:off x="4902790" y="2940220"/>
              <a:ext cx="20638" cy="19050"/>
            </a:xfrm>
            <a:custGeom>
              <a:avLst/>
              <a:gdLst>
                <a:gd name="T0" fmla="*/ 8 w 13"/>
                <a:gd name="T1" fmla="*/ 12 h 12"/>
                <a:gd name="T2" fmla="*/ 0 w 13"/>
                <a:gd name="T3" fmla="*/ 7 h 12"/>
                <a:gd name="T4" fmla="*/ 5 w 13"/>
                <a:gd name="T5" fmla="*/ 0 h 12"/>
                <a:gd name="T6" fmla="*/ 13 w 13"/>
                <a:gd name="T7" fmla="*/ 5 h 12"/>
                <a:gd name="T8" fmla="*/ 8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8" y="12"/>
                  </a:moveTo>
                  <a:lnTo>
                    <a:pt x="0" y="7"/>
                  </a:lnTo>
                  <a:lnTo>
                    <a:pt x="5" y="0"/>
                  </a:lnTo>
                  <a:lnTo>
                    <a:pt x="13" y="5"/>
                  </a:lnTo>
                  <a:lnTo>
                    <a:pt x="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0" name="Rectangle 2923"/>
            <p:cNvSpPr>
              <a:spLocks noChangeArrowheads="1"/>
            </p:cNvSpPr>
            <p:nvPr/>
          </p:nvSpPr>
          <p:spPr bwMode="auto">
            <a:xfrm>
              <a:off x="4890090" y="3000545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1" name="Freeform 2924"/>
            <p:cNvSpPr>
              <a:spLocks/>
            </p:cNvSpPr>
            <p:nvPr/>
          </p:nvSpPr>
          <p:spPr bwMode="auto">
            <a:xfrm>
              <a:off x="4902790" y="3054520"/>
              <a:ext cx="20638" cy="19050"/>
            </a:xfrm>
            <a:custGeom>
              <a:avLst/>
              <a:gdLst>
                <a:gd name="T0" fmla="*/ 5 w 13"/>
                <a:gd name="T1" fmla="*/ 12 h 12"/>
                <a:gd name="T2" fmla="*/ 0 w 13"/>
                <a:gd name="T3" fmla="*/ 5 h 12"/>
                <a:gd name="T4" fmla="*/ 8 w 13"/>
                <a:gd name="T5" fmla="*/ 0 h 12"/>
                <a:gd name="T6" fmla="*/ 13 w 13"/>
                <a:gd name="T7" fmla="*/ 7 h 12"/>
                <a:gd name="T8" fmla="*/ 5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12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13" y="7"/>
                  </a:lnTo>
                  <a:lnTo>
                    <a:pt x="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2" name="Rectangle 2925"/>
            <p:cNvSpPr>
              <a:spLocks noChangeArrowheads="1"/>
            </p:cNvSpPr>
            <p:nvPr/>
          </p:nvSpPr>
          <p:spPr bwMode="auto">
            <a:xfrm>
              <a:off x="5118690" y="30005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3" name="Freeform 2926"/>
            <p:cNvSpPr>
              <a:spLocks/>
            </p:cNvSpPr>
            <p:nvPr/>
          </p:nvSpPr>
          <p:spPr bwMode="auto">
            <a:xfrm>
              <a:off x="5101227" y="3054520"/>
              <a:ext cx="19050" cy="19050"/>
            </a:xfrm>
            <a:custGeom>
              <a:avLst/>
              <a:gdLst>
                <a:gd name="T0" fmla="*/ 8 w 12"/>
                <a:gd name="T1" fmla="*/ 12 h 12"/>
                <a:gd name="T2" fmla="*/ 0 w 12"/>
                <a:gd name="T3" fmla="*/ 7 h 12"/>
                <a:gd name="T4" fmla="*/ 4 w 12"/>
                <a:gd name="T5" fmla="*/ 0 h 12"/>
                <a:gd name="T6" fmla="*/ 12 w 12"/>
                <a:gd name="T7" fmla="*/ 5 h 12"/>
                <a:gd name="T8" fmla="*/ 8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8" y="12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12" y="5"/>
                  </a:lnTo>
                  <a:lnTo>
                    <a:pt x="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4" name="Freeform 2927"/>
            <p:cNvSpPr>
              <a:spLocks/>
            </p:cNvSpPr>
            <p:nvPr/>
          </p:nvSpPr>
          <p:spPr bwMode="auto">
            <a:xfrm>
              <a:off x="5101227" y="2940220"/>
              <a:ext cx="19050" cy="19050"/>
            </a:xfrm>
            <a:custGeom>
              <a:avLst/>
              <a:gdLst>
                <a:gd name="T0" fmla="*/ 4 w 12"/>
                <a:gd name="T1" fmla="*/ 12 h 12"/>
                <a:gd name="T2" fmla="*/ 0 w 12"/>
                <a:gd name="T3" fmla="*/ 5 h 12"/>
                <a:gd name="T4" fmla="*/ 8 w 12"/>
                <a:gd name="T5" fmla="*/ 0 h 12"/>
                <a:gd name="T6" fmla="*/ 12 w 12"/>
                <a:gd name="T7" fmla="*/ 7 h 12"/>
                <a:gd name="T8" fmla="*/ 4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12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12" y="7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5" name="Freeform 2928"/>
            <p:cNvSpPr>
              <a:spLocks/>
            </p:cNvSpPr>
            <p:nvPr/>
          </p:nvSpPr>
          <p:spPr bwMode="auto">
            <a:xfrm>
              <a:off x="5059952" y="2898945"/>
              <a:ext cx="19050" cy="17463"/>
            </a:xfrm>
            <a:custGeom>
              <a:avLst/>
              <a:gdLst>
                <a:gd name="T0" fmla="*/ 7 w 12"/>
                <a:gd name="T1" fmla="*/ 11 h 11"/>
                <a:gd name="T2" fmla="*/ 0 w 12"/>
                <a:gd name="T3" fmla="*/ 8 h 11"/>
                <a:gd name="T4" fmla="*/ 4 w 12"/>
                <a:gd name="T5" fmla="*/ 0 h 11"/>
                <a:gd name="T6" fmla="*/ 12 w 12"/>
                <a:gd name="T7" fmla="*/ 3 h 11"/>
                <a:gd name="T8" fmla="*/ 7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11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12" y="3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6" name="Freeform 2929"/>
            <p:cNvSpPr>
              <a:spLocks noEditPoints="1"/>
            </p:cNvSpPr>
            <p:nvPr/>
          </p:nvSpPr>
          <p:spPr bwMode="auto">
            <a:xfrm>
              <a:off x="4917077" y="2913233"/>
              <a:ext cx="188913" cy="187325"/>
            </a:xfrm>
            <a:custGeom>
              <a:avLst/>
              <a:gdLst>
                <a:gd name="T0" fmla="*/ 113 w 226"/>
                <a:gd name="T1" fmla="*/ 226 h 226"/>
                <a:gd name="T2" fmla="*/ 0 w 226"/>
                <a:gd name="T3" fmla="*/ 113 h 226"/>
                <a:gd name="T4" fmla="*/ 113 w 226"/>
                <a:gd name="T5" fmla="*/ 0 h 226"/>
                <a:gd name="T6" fmla="*/ 226 w 226"/>
                <a:gd name="T7" fmla="*/ 113 h 226"/>
                <a:gd name="T8" fmla="*/ 113 w 226"/>
                <a:gd name="T9" fmla="*/ 226 h 226"/>
                <a:gd name="T10" fmla="*/ 113 w 226"/>
                <a:gd name="T11" fmla="*/ 15 h 226"/>
                <a:gd name="T12" fmla="*/ 16 w 226"/>
                <a:gd name="T13" fmla="*/ 113 h 226"/>
                <a:gd name="T14" fmla="*/ 113 w 226"/>
                <a:gd name="T15" fmla="*/ 210 h 226"/>
                <a:gd name="T16" fmla="*/ 211 w 226"/>
                <a:gd name="T17" fmla="*/ 113 h 226"/>
                <a:gd name="T18" fmla="*/ 113 w 226"/>
                <a:gd name="T19" fmla="*/ 1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113" y="226"/>
                  </a:moveTo>
                  <a:cubicBezTo>
                    <a:pt x="51" y="226"/>
                    <a:pt x="0" y="175"/>
                    <a:pt x="0" y="113"/>
                  </a:cubicBezTo>
                  <a:cubicBezTo>
                    <a:pt x="0" y="50"/>
                    <a:pt x="51" y="0"/>
                    <a:pt x="113" y="0"/>
                  </a:cubicBezTo>
                  <a:cubicBezTo>
                    <a:pt x="176" y="0"/>
                    <a:pt x="226" y="50"/>
                    <a:pt x="226" y="113"/>
                  </a:cubicBezTo>
                  <a:cubicBezTo>
                    <a:pt x="226" y="175"/>
                    <a:pt x="176" y="226"/>
                    <a:pt x="113" y="226"/>
                  </a:cubicBezTo>
                  <a:close/>
                  <a:moveTo>
                    <a:pt x="113" y="15"/>
                  </a:moveTo>
                  <a:cubicBezTo>
                    <a:pt x="59" y="15"/>
                    <a:pt x="16" y="59"/>
                    <a:pt x="16" y="113"/>
                  </a:cubicBezTo>
                  <a:cubicBezTo>
                    <a:pt x="16" y="167"/>
                    <a:pt x="59" y="210"/>
                    <a:pt x="113" y="210"/>
                  </a:cubicBezTo>
                  <a:cubicBezTo>
                    <a:pt x="167" y="210"/>
                    <a:pt x="211" y="167"/>
                    <a:pt x="211" y="113"/>
                  </a:cubicBezTo>
                  <a:cubicBezTo>
                    <a:pt x="211" y="59"/>
                    <a:pt x="167" y="15"/>
                    <a:pt x="1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7" name="Freeform 2930"/>
            <p:cNvSpPr>
              <a:spLocks/>
            </p:cNvSpPr>
            <p:nvPr/>
          </p:nvSpPr>
          <p:spPr bwMode="auto">
            <a:xfrm>
              <a:off x="4948827" y="2944983"/>
              <a:ext cx="63500" cy="61913"/>
            </a:xfrm>
            <a:custGeom>
              <a:avLst/>
              <a:gdLst>
                <a:gd name="T0" fmla="*/ 16 w 75"/>
                <a:gd name="T1" fmla="*/ 75 h 75"/>
                <a:gd name="T2" fmla="*/ 0 w 75"/>
                <a:gd name="T3" fmla="*/ 75 h 75"/>
                <a:gd name="T4" fmla="*/ 75 w 75"/>
                <a:gd name="T5" fmla="*/ 0 h 75"/>
                <a:gd name="T6" fmla="*/ 75 w 75"/>
                <a:gd name="T7" fmla="*/ 15 h 75"/>
                <a:gd name="T8" fmla="*/ 16 w 75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16" y="75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33"/>
                    <a:pt x="34" y="0"/>
                    <a:pt x="75" y="0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42" y="15"/>
                    <a:pt x="16" y="42"/>
                    <a:pt x="1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8" name="Rectangle 2931"/>
            <p:cNvSpPr>
              <a:spLocks noChangeArrowheads="1"/>
            </p:cNvSpPr>
            <p:nvPr/>
          </p:nvSpPr>
          <p:spPr bwMode="auto">
            <a:xfrm>
              <a:off x="5029790" y="3122783"/>
              <a:ext cx="12700" cy="825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9" name="Rectangle 2932"/>
            <p:cNvSpPr>
              <a:spLocks noChangeArrowheads="1"/>
            </p:cNvSpPr>
            <p:nvPr/>
          </p:nvSpPr>
          <p:spPr bwMode="auto">
            <a:xfrm>
              <a:off x="4980577" y="3122783"/>
              <a:ext cx="14288" cy="825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0" name="Freeform 2933"/>
            <p:cNvSpPr>
              <a:spLocks/>
            </p:cNvSpPr>
            <p:nvPr/>
          </p:nvSpPr>
          <p:spPr bwMode="auto">
            <a:xfrm>
              <a:off x="4963115" y="3083095"/>
              <a:ext cx="98425" cy="46038"/>
            </a:xfrm>
            <a:custGeom>
              <a:avLst/>
              <a:gdLst>
                <a:gd name="T0" fmla="*/ 62 w 62"/>
                <a:gd name="T1" fmla="*/ 29 h 29"/>
                <a:gd name="T2" fmla="*/ 0 w 62"/>
                <a:gd name="T3" fmla="*/ 29 h 29"/>
                <a:gd name="T4" fmla="*/ 0 w 62"/>
                <a:gd name="T5" fmla="*/ 0 h 29"/>
                <a:gd name="T6" fmla="*/ 8 w 62"/>
                <a:gd name="T7" fmla="*/ 0 h 29"/>
                <a:gd name="T8" fmla="*/ 8 w 62"/>
                <a:gd name="T9" fmla="*/ 20 h 29"/>
                <a:gd name="T10" fmla="*/ 54 w 62"/>
                <a:gd name="T11" fmla="*/ 20 h 29"/>
                <a:gd name="T12" fmla="*/ 54 w 62"/>
                <a:gd name="T13" fmla="*/ 0 h 29"/>
                <a:gd name="T14" fmla="*/ 62 w 62"/>
                <a:gd name="T15" fmla="*/ 0 h 29"/>
                <a:gd name="T16" fmla="*/ 62 w 6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29">
                  <a:moveTo>
                    <a:pt x="62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20"/>
                  </a:lnTo>
                  <a:lnTo>
                    <a:pt x="54" y="20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7" name="Группа 3376"/>
          <p:cNvGrpSpPr/>
          <p:nvPr/>
        </p:nvGrpSpPr>
        <p:grpSpPr>
          <a:xfrm>
            <a:off x="5021614" y="1977300"/>
            <a:ext cx="250437" cy="289914"/>
            <a:chOff x="6085477" y="2829095"/>
            <a:chExt cx="322263" cy="373063"/>
          </a:xfrm>
          <a:solidFill>
            <a:schemeClr val="accent1"/>
          </a:solidFill>
        </p:grpSpPr>
        <p:sp>
          <p:nvSpPr>
            <p:cNvPr id="3762" name="Freeform 2950"/>
            <p:cNvSpPr>
              <a:spLocks/>
            </p:cNvSpPr>
            <p:nvPr/>
          </p:nvSpPr>
          <p:spPr bwMode="auto">
            <a:xfrm>
              <a:off x="6085477" y="2829095"/>
              <a:ext cx="277813" cy="373063"/>
            </a:xfrm>
            <a:custGeom>
              <a:avLst/>
              <a:gdLst>
                <a:gd name="T0" fmla="*/ 157 w 175"/>
                <a:gd name="T1" fmla="*/ 235 h 235"/>
                <a:gd name="T2" fmla="*/ 0 w 175"/>
                <a:gd name="T3" fmla="*/ 235 h 235"/>
                <a:gd name="T4" fmla="*/ 0 w 175"/>
                <a:gd name="T5" fmla="*/ 0 h 235"/>
                <a:gd name="T6" fmla="*/ 136 w 175"/>
                <a:gd name="T7" fmla="*/ 0 h 235"/>
                <a:gd name="T8" fmla="*/ 175 w 175"/>
                <a:gd name="T9" fmla="*/ 40 h 235"/>
                <a:gd name="T10" fmla="*/ 175 w 175"/>
                <a:gd name="T11" fmla="*/ 54 h 235"/>
                <a:gd name="T12" fmla="*/ 167 w 175"/>
                <a:gd name="T13" fmla="*/ 54 h 235"/>
                <a:gd name="T14" fmla="*/ 167 w 175"/>
                <a:gd name="T15" fmla="*/ 43 h 235"/>
                <a:gd name="T16" fmla="*/ 132 w 175"/>
                <a:gd name="T17" fmla="*/ 9 h 235"/>
                <a:gd name="T18" fmla="*/ 9 w 175"/>
                <a:gd name="T19" fmla="*/ 9 h 235"/>
                <a:gd name="T20" fmla="*/ 9 w 175"/>
                <a:gd name="T21" fmla="*/ 227 h 235"/>
                <a:gd name="T22" fmla="*/ 157 w 175"/>
                <a:gd name="T23" fmla="*/ 227 h 235"/>
                <a:gd name="T24" fmla="*/ 157 w 175"/>
                <a:gd name="T2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35">
                  <a:moveTo>
                    <a:pt x="157" y="235"/>
                  </a:moveTo>
                  <a:lnTo>
                    <a:pt x="0" y="235"/>
                  </a:lnTo>
                  <a:lnTo>
                    <a:pt x="0" y="0"/>
                  </a:lnTo>
                  <a:lnTo>
                    <a:pt x="136" y="0"/>
                  </a:lnTo>
                  <a:lnTo>
                    <a:pt x="175" y="40"/>
                  </a:lnTo>
                  <a:lnTo>
                    <a:pt x="175" y="54"/>
                  </a:lnTo>
                  <a:lnTo>
                    <a:pt x="167" y="54"/>
                  </a:lnTo>
                  <a:lnTo>
                    <a:pt x="167" y="43"/>
                  </a:lnTo>
                  <a:lnTo>
                    <a:pt x="132" y="9"/>
                  </a:lnTo>
                  <a:lnTo>
                    <a:pt x="9" y="9"/>
                  </a:lnTo>
                  <a:lnTo>
                    <a:pt x="9" y="227"/>
                  </a:lnTo>
                  <a:lnTo>
                    <a:pt x="157" y="227"/>
                  </a:lnTo>
                  <a:lnTo>
                    <a:pt x="157" y="2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3" name="Freeform 2951"/>
            <p:cNvSpPr>
              <a:spLocks/>
            </p:cNvSpPr>
            <p:nvPr/>
          </p:nvSpPr>
          <p:spPr bwMode="auto">
            <a:xfrm>
              <a:off x="6291852" y="2835445"/>
              <a:ext cx="65088" cy="65088"/>
            </a:xfrm>
            <a:custGeom>
              <a:avLst/>
              <a:gdLst>
                <a:gd name="T0" fmla="*/ 41 w 41"/>
                <a:gd name="T1" fmla="*/ 41 h 41"/>
                <a:gd name="T2" fmla="*/ 0 w 41"/>
                <a:gd name="T3" fmla="*/ 41 h 41"/>
                <a:gd name="T4" fmla="*/ 0 w 41"/>
                <a:gd name="T5" fmla="*/ 0 h 41"/>
                <a:gd name="T6" fmla="*/ 8 w 41"/>
                <a:gd name="T7" fmla="*/ 0 h 41"/>
                <a:gd name="T8" fmla="*/ 8 w 41"/>
                <a:gd name="T9" fmla="*/ 33 h 41"/>
                <a:gd name="T10" fmla="*/ 41 w 41"/>
                <a:gd name="T11" fmla="*/ 33 h 41"/>
                <a:gd name="T12" fmla="*/ 41 w 41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41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33"/>
                  </a:lnTo>
                  <a:lnTo>
                    <a:pt x="41" y="33"/>
                  </a:lnTo>
                  <a:lnTo>
                    <a:pt x="4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4" name="Rectangle 2952"/>
            <p:cNvSpPr>
              <a:spLocks noChangeArrowheads="1"/>
            </p:cNvSpPr>
            <p:nvPr/>
          </p:nvSpPr>
          <p:spPr bwMode="auto">
            <a:xfrm>
              <a:off x="6349002" y="31894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5" name="Rectangle 2953"/>
            <p:cNvSpPr>
              <a:spLocks noChangeArrowheads="1"/>
            </p:cNvSpPr>
            <p:nvPr/>
          </p:nvSpPr>
          <p:spPr bwMode="auto">
            <a:xfrm>
              <a:off x="6118815" y="28878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6" name="Rectangle 2954"/>
            <p:cNvSpPr>
              <a:spLocks noChangeArrowheads="1"/>
            </p:cNvSpPr>
            <p:nvPr/>
          </p:nvSpPr>
          <p:spPr bwMode="auto">
            <a:xfrm>
              <a:off x="6147390" y="28878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7" name="Rectangle 2955"/>
            <p:cNvSpPr>
              <a:spLocks noChangeArrowheads="1"/>
            </p:cNvSpPr>
            <p:nvPr/>
          </p:nvSpPr>
          <p:spPr bwMode="auto">
            <a:xfrm>
              <a:off x="6175965" y="28878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8" name="Rectangle 2956"/>
            <p:cNvSpPr>
              <a:spLocks noChangeArrowheads="1"/>
            </p:cNvSpPr>
            <p:nvPr/>
          </p:nvSpPr>
          <p:spPr bwMode="auto">
            <a:xfrm>
              <a:off x="6190252" y="30449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9" name="Freeform 2957"/>
            <p:cNvSpPr>
              <a:spLocks noEditPoints="1"/>
            </p:cNvSpPr>
            <p:nvPr/>
          </p:nvSpPr>
          <p:spPr bwMode="auto">
            <a:xfrm>
              <a:off x="6188665" y="30434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0" name="Rectangle 2958"/>
            <p:cNvSpPr>
              <a:spLocks noChangeArrowheads="1"/>
            </p:cNvSpPr>
            <p:nvPr/>
          </p:nvSpPr>
          <p:spPr bwMode="auto">
            <a:xfrm>
              <a:off x="6277565" y="30449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1" name="Freeform 2959"/>
            <p:cNvSpPr>
              <a:spLocks noEditPoints="1"/>
            </p:cNvSpPr>
            <p:nvPr/>
          </p:nvSpPr>
          <p:spPr bwMode="auto">
            <a:xfrm>
              <a:off x="6275977" y="30434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2" name="Rectangle 2960"/>
            <p:cNvSpPr>
              <a:spLocks noChangeArrowheads="1"/>
            </p:cNvSpPr>
            <p:nvPr/>
          </p:nvSpPr>
          <p:spPr bwMode="auto">
            <a:xfrm>
              <a:off x="6175965" y="30592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3" name="Freeform 2961"/>
            <p:cNvSpPr>
              <a:spLocks noEditPoints="1"/>
            </p:cNvSpPr>
            <p:nvPr/>
          </p:nvSpPr>
          <p:spPr bwMode="auto">
            <a:xfrm>
              <a:off x="6174377" y="30576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10 h 11"/>
                <a:gd name="T12" fmla="*/ 9 w 11"/>
                <a:gd name="T13" fmla="*/ 10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10"/>
                  </a:moveTo>
                  <a:lnTo>
                    <a:pt x="9" y="10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4" name="Rectangle 2962"/>
            <p:cNvSpPr>
              <a:spLocks noChangeArrowheads="1"/>
            </p:cNvSpPr>
            <p:nvPr/>
          </p:nvSpPr>
          <p:spPr bwMode="auto">
            <a:xfrm>
              <a:off x="6190252" y="30592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5" name="Freeform 2963"/>
            <p:cNvSpPr>
              <a:spLocks noEditPoints="1"/>
            </p:cNvSpPr>
            <p:nvPr/>
          </p:nvSpPr>
          <p:spPr bwMode="auto">
            <a:xfrm>
              <a:off x="6188665" y="30576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10 h 11"/>
                <a:gd name="T12" fmla="*/ 10 w 11"/>
                <a:gd name="T13" fmla="*/ 10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10"/>
                  </a:moveTo>
                  <a:lnTo>
                    <a:pt x="10" y="10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6" name="Rectangle 2964"/>
            <p:cNvSpPr>
              <a:spLocks noChangeArrowheads="1"/>
            </p:cNvSpPr>
            <p:nvPr/>
          </p:nvSpPr>
          <p:spPr bwMode="auto">
            <a:xfrm>
              <a:off x="6220415" y="30592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7" name="Freeform 2965"/>
            <p:cNvSpPr>
              <a:spLocks noEditPoints="1"/>
            </p:cNvSpPr>
            <p:nvPr/>
          </p:nvSpPr>
          <p:spPr bwMode="auto">
            <a:xfrm>
              <a:off x="6218827" y="30576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10 h 11"/>
                <a:gd name="T12" fmla="*/ 9 w 11"/>
                <a:gd name="T13" fmla="*/ 10 h 11"/>
                <a:gd name="T14" fmla="*/ 9 w 11"/>
                <a:gd name="T15" fmla="*/ 2 h 11"/>
                <a:gd name="T16" fmla="*/ 1 w 11"/>
                <a:gd name="T17" fmla="*/ 2 h 11"/>
                <a:gd name="T18" fmla="*/ 1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10"/>
                  </a:moveTo>
                  <a:lnTo>
                    <a:pt x="9" y="10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8" name="Rectangle 2966"/>
            <p:cNvSpPr>
              <a:spLocks noChangeArrowheads="1"/>
            </p:cNvSpPr>
            <p:nvPr/>
          </p:nvSpPr>
          <p:spPr bwMode="auto">
            <a:xfrm>
              <a:off x="6234702" y="30592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9" name="Freeform 2967"/>
            <p:cNvSpPr>
              <a:spLocks noEditPoints="1"/>
            </p:cNvSpPr>
            <p:nvPr/>
          </p:nvSpPr>
          <p:spPr bwMode="auto">
            <a:xfrm>
              <a:off x="6233115" y="30576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10 h 11"/>
                <a:gd name="T12" fmla="*/ 9 w 11"/>
                <a:gd name="T13" fmla="*/ 10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10"/>
                  </a:moveTo>
                  <a:lnTo>
                    <a:pt x="9" y="10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0" name="Rectangle 2968"/>
            <p:cNvSpPr>
              <a:spLocks noChangeArrowheads="1"/>
            </p:cNvSpPr>
            <p:nvPr/>
          </p:nvSpPr>
          <p:spPr bwMode="auto">
            <a:xfrm>
              <a:off x="6263277" y="30592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1" name="Freeform 2969"/>
            <p:cNvSpPr>
              <a:spLocks noEditPoints="1"/>
            </p:cNvSpPr>
            <p:nvPr/>
          </p:nvSpPr>
          <p:spPr bwMode="auto">
            <a:xfrm>
              <a:off x="6261690" y="30576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10 h 11"/>
                <a:gd name="T12" fmla="*/ 9 w 11"/>
                <a:gd name="T13" fmla="*/ 10 h 11"/>
                <a:gd name="T14" fmla="*/ 9 w 11"/>
                <a:gd name="T15" fmla="*/ 2 h 11"/>
                <a:gd name="T16" fmla="*/ 1 w 11"/>
                <a:gd name="T17" fmla="*/ 2 h 11"/>
                <a:gd name="T18" fmla="*/ 1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10"/>
                  </a:moveTo>
                  <a:lnTo>
                    <a:pt x="9" y="10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2" name="Rectangle 2970"/>
            <p:cNvSpPr>
              <a:spLocks noChangeArrowheads="1"/>
            </p:cNvSpPr>
            <p:nvPr/>
          </p:nvSpPr>
          <p:spPr bwMode="auto">
            <a:xfrm>
              <a:off x="6190252" y="3073570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3" name="Freeform 2971"/>
            <p:cNvSpPr>
              <a:spLocks noEditPoints="1"/>
            </p:cNvSpPr>
            <p:nvPr/>
          </p:nvSpPr>
          <p:spPr bwMode="auto">
            <a:xfrm>
              <a:off x="6188665" y="3073570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8 h 10"/>
                <a:gd name="T12" fmla="*/ 10 w 11"/>
                <a:gd name="T13" fmla="*/ 8 h 10"/>
                <a:gd name="T14" fmla="*/ 10 w 11"/>
                <a:gd name="T15" fmla="*/ 1 h 10"/>
                <a:gd name="T16" fmla="*/ 2 w 11"/>
                <a:gd name="T17" fmla="*/ 1 h 10"/>
                <a:gd name="T18" fmla="*/ 2 w 11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8"/>
                  </a:moveTo>
                  <a:lnTo>
                    <a:pt x="10" y="8"/>
                  </a:lnTo>
                  <a:lnTo>
                    <a:pt x="10" y="1"/>
                  </a:lnTo>
                  <a:lnTo>
                    <a:pt x="2" y="1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4" name="Rectangle 2972"/>
            <p:cNvSpPr>
              <a:spLocks noChangeArrowheads="1"/>
            </p:cNvSpPr>
            <p:nvPr/>
          </p:nvSpPr>
          <p:spPr bwMode="auto">
            <a:xfrm>
              <a:off x="6220415" y="3073570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5" name="Freeform 2973"/>
            <p:cNvSpPr>
              <a:spLocks noEditPoints="1"/>
            </p:cNvSpPr>
            <p:nvPr/>
          </p:nvSpPr>
          <p:spPr bwMode="auto">
            <a:xfrm>
              <a:off x="6218827" y="3073570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1 w 11"/>
                <a:gd name="T11" fmla="*/ 8 h 10"/>
                <a:gd name="T12" fmla="*/ 9 w 11"/>
                <a:gd name="T13" fmla="*/ 8 h 10"/>
                <a:gd name="T14" fmla="*/ 9 w 11"/>
                <a:gd name="T15" fmla="*/ 1 h 10"/>
                <a:gd name="T16" fmla="*/ 1 w 11"/>
                <a:gd name="T17" fmla="*/ 1 h 10"/>
                <a:gd name="T18" fmla="*/ 1 w 11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1" y="8"/>
                  </a:moveTo>
                  <a:lnTo>
                    <a:pt x="9" y="8"/>
                  </a:lnTo>
                  <a:lnTo>
                    <a:pt x="9" y="1"/>
                  </a:lnTo>
                  <a:lnTo>
                    <a:pt x="1" y="1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6" name="Rectangle 2974"/>
            <p:cNvSpPr>
              <a:spLocks noChangeArrowheads="1"/>
            </p:cNvSpPr>
            <p:nvPr/>
          </p:nvSpPr>
          <p:spPr bwMode="auto">
            <a:xfrm>
              <a:off x="6248990" y="3073570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7" name="Freeform 2975"/>
            <p:cNvSpPr>
              <a:spLocks noEditPoints="1"/>
            </p:cNvSpPr>
            <p:nvPr/>
          </p:nvSpPr>
          <p:spPr bwMode="auto">
            <a:xfrm>
              <a:off x="6247402" y="3073570"/>
              <a:ext cx="15875" cy="15875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10 h 10"/>
                <a:gd name="T4" fmla="*/ 0 w 10"/>
                <a:gd name="T5" fmla="*/ 0 h 10"/>
                <a:gd name="T6" fmla="*/ 10 w 10"/>
                <a:gd name="T7" fmla="*/ 0 h 10"/>
                <a:gd name="T8" fmla="*/ 10 w 10"/>
                <a:gd name="T9" fmla="*/ 10 h 10"/>
                <a:gd name="T10" fmla="*/ 2 w 10"/>
                <a:gd name="T11" fmla="*/ 8 h 10"/>
                <a:gd name="T12" fmla="*/ 9 w 10"/>
                <a:gd name="T13" fmla="*/ 8 h 10"/>
                <a:gd name="T14" fmla="*/ 9 w 10"/>
                <a:gd name="T15" fmla="*/ 1 h 10"/>
                <a:gd name="T16" fmla="*/ 2 w 10"/>
                <a:gd name="T17" fmla="*/ 1 h 10"/>
                <a:gd name="T18" fmla="*/ 2 w 10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0"/>
                  </a:lnTo>
                  <a:close/>
                  <a:moveTo>
                    <a:pt x="2" y="8"/>
                  </a:moveTo>
                  <a:lnTo>
                    <a:pt x="9" y="8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8" name="Rectangle 2976"/>
            <p:cNvSpPr>
              <a:spLocks noChangeArrowheads="1"/>
            </p:cNvSpPr>
            <p:nvPr/>
          </p:nvSpPr>
          <p:spPr bwMode="auto">
            <a:xfrm>
              <a:off x="6277565" y="3073570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9" name="Freeform 2977"/>
            <p:cNvSpPr>
              <a:spLocks noEditPoints="1"/>
            </p:cNvSpPr>
            <p:nvPr/>
          </p:nvSpPr>
          <p:spPr bwMode="auto">
            <a:xfrm>
              <a:off x="6275977" y="3073570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8 h 10"/>
                <a:gd name="T12" fmla="*/ 9 w 11"/>
                <a:gd name="T13" fmla="*/ 8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8"/>
                  </a:moveTo>
                  <a:lnTo>
                    <a:pt x="9" y="8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0" name="Rectangle 2978"/>
            <p:cNvSpPr>
              <a:spLocks noChangeArrowheads="1"/>
            </p:cNvSpPr>
            <p:nvPr/>
          </p:nvSpPr>
          <p:spPr bwMode="auto">
            <a:xfrm>
              <a:off x="6161677" y="30894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1" name="Freeform 2979"/>
            <p:cNvSpPr>
              <a:spLocks noEditPoints="1"/>
            </p:cNvSpPr>
            <p:nvPr/>
          </p:nvSpPr>
          <p:spPr bwMode="auto">
            <a:xfrm>
              <a:off x="6160090" y="3086270"/>
              <a:ext cx="17463" cy="19050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2 h 12"/>
                <a:gd name="T4" fmla="*/ 0 w 11"/>
                <a:gd name="T5" fmla="*/ 0 h 12"/>
                <a:gd name="T6" fmla="*/ 11 w 11"/>
                <a:gd name="T7" fmla="*/ 0 h 12"/>
                <a:gd name="T8" fmla="*/ 11 w 11"/>
                <a:gd name="T9" fmla="*/ 12 h 12"/>
                <a:gd name="T10" fmla="*/ 2 w 11"/>
                <a:gd name="T11" fmla="*/ 9 h 12"/>
                <a:gd name="T12" fmla="*/ 9 w 11"/>
                <a:gd name="T13" fmla="*/ 9 h 12"/>
                <a:gd name="T14" fmla="*/ 9 w 11"/>
                <a:gd name="T15" fmla="*/ 2 h 12"/>
                <a:gd name="T16" fmla="*/ 2 w 11"/>
                <a:gd name="T17" fmla="*/ 2 h 12"/>
                <a:gd name="T18" fmla="*/ 2 w 11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2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2" name="Rectangle 2980"/>
            <p:cNvSpPr>
              <a:spLocks noChangeArrowheads="1"/>
            </p:cNvSpPr>
            <p:nvPr/>
          </p:nvSpPr>
          <p:spPr bwMode="auto">
            <a:xfrm>
              <a:off x="6204540" y="3089445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3" name="Freeform 2981"/>
            <p:cNvSpPr>
              <a:spLocks noEditPoints="1"/>
            </p:cNvSpPr>
            <p:nvPr/>
          </p:nvSpPr>
          <p:spPr bwMode="auto">
            <a:xfrm>
              <a:off x="6204540" y="3086270"/>
              <a:ext cx="15875" cy="19050"/>
            </a:xfrm>
            <a:custGeom>
              <a:avLst/>
              <a:gdLst>
                <a:gd name="T0" fmla="*/ 10 w 10"/>
                <a:gd name="T1" fmla="*/ 12 h 12"/>
                <a:gd name="T2" fmla="*/ 0 w 10"/>
                <a:gd name="T3" fmla="*/ 12 h 12"/>
                <a:gd name="T4" fmla="*/ 0 w 10"/>
                <a:gd name="T5" fmla="*/ 0 h 12"/>
                <a:gd name="T6" fmla="*/ 10 w 10"/>
                <a:gd name="T7" fmla="*/ 0 h 12"/>
                <a:gd name="T8" fmla="*/ 10 w 10"/>
                <a:gd name="T9" fmla="*/ 12 h 12"/>
                <a:gd name="T10" fmla="*/ 1 w 10"/>
                <a:gd name="T11" fmla="*/ 9 h 12"/>
                <a:gd name="T12" fmla="*/ 9 w 10"/>
                <a:gd name="T13" fmla="*/ 9 h 12"/>
                <a:gd name="T14" fmla="*/ 9 w 10"/>
                <a:gd name="T15" fmla="*/ 2 h 12"/>
                <a:gd name="T16" fmla="*/ 1 w 10"/>
                <a:gd name="T17" fmla="*/ 2 h 12"/>
                <a:gd name="T18" fmla="*/ 1 w 10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2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4" name="Rectangle 2982"/>
            <p:cNvSpPr>
              <a:spLocks noChangeArrowheads="1"/>
            </p:cNvSpPr>
            <p:nvPr/>
          </p:nvSpPr>
          <p:spPr bwMode="auto">
            <a:xfrm>
              <a:off x="6234702" y="30894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5" name="Freeform 2983"/>
            <p:cNvSpPr>
              <a:spLocks noEditPoints="1"/>
            </p:cNvSpPr>
            <p:nvPr/>
          </p:nvSpPr>
          <p:spPr bwMode="auto">
            <a:xfrm>
              <a:off x="6233115" y="3086270"/>
              <a:ext cx="17463" cy="19050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2 h 12"/>
                <a:gd name="T4" fmla="*/ 0 w 11"/>
                <a:gd name="T5" fmla="*/ 0 h 12"/>
                <a:gd name="T6" fmla="*/ 11 w 11"/>
                <a:gd name="T7" fmla="*/ 0 h 12"/>
                <a:gd name="T8" fmla="*/ 11 w 11"/>
                <a:gd name="T9" fmla="*/ 12 h 12"/>
                <a:gd name="T10" fmla="*/ 2 w 11"/>
                <a:gd name="T11" fmla="*/ 9 h 12"/>
                <a:gd name="T12" fmla="*/ 9 w 11"/>
                <a:gd name="T13" fmla="*/ 9 h 12"/>
                <a:gd name="T14" fmla="*/ 9 w 11"/>
                <a:gd name="T15" fmla="*/ 2 h 12"/>
                <a:gd name="T16" fmla="*/ 2 w 11"/>
                <a:gd name="T17" fmla="*/ 2 h 12"/>
                <a:gd name="T18" fmla="*/ 2 w 11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2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6" name="Rectangle 2984"/>
            <p:cNvSpPr>
              <a:spLocks noChangeArrowheads="1"/>
            </p:cNvSpPr>
            <p:nvPr/>
          </p:nvSpPr>
          <p:spPr bwMode="auto">
            <a:xfrm>
              <a:off x="6175965" y="3102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7" name="Freeform 2985"/>
            <p:cNvSpPr>
              <a:spLocks noEditPoints="1"/>
            </p:cNvSpPr>
            <p:nvPr/>
          </p:nvSpPr>
          <p:spPr bwMode="auto">
            <a:xfrm>
              <a:off x="6174377" y="31005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10 h 11"/>
                <a:gd name="T12" fmla="*/ 9 w 11"/>
                <a:gd name="T13" fmla="*/ 10 h 11"/>
                <a:gd name="T14" fmla="*/ 9 w 11"/>
                <a:gd name="T15" fmla="*/ 3 h 11"/>
                <a:gd name="T16" fmla="*/ 2 w 11"/>
                <a:gd name="T17" fmla="*/ 3 h 11"/>
                <a:gd name="T18" fmla="*/ 2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10"/>
                  </a:moveTo>
                  <a:lnTo>
                    <a:pt x="9" y="10"/>
                  </a:lnTo>
                  <a:lnTo>
                    <a:pt x="9" y="3"/>
                  </a:lnTo>
                  <a:lnTo>
                    <a:pt x="2" y="3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8" name="Rectangle 2986"/>
            <p:cNvSpPr>
              <a:spLocks noChangeArrowheads="1"/>
            </p:cNvSpPr>
            <p:nvPr/>
          </p:nvSpPr>
          <p:spPr bwMode="auto">
            <a:xfrm>
              <a:off x="6248990" y="3102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9" name="Freeform 2987"/>
            <p:cNvSpPr>
              <a:spLocks noEditPoints="1"/>
            </p:cNvSpPr>
            <p:nvPr/>
          </p:nvSpPr>
          <p:spPr bwMode="auto">
            <a:xfrm>
              <a:off x="6247402" y="3100558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2 w 10"/>
                <a:gd name="T11" fmla="*/ 10 h 11"/>
                <a:gd name="T12" fmla="*/ 9 w 10"/>
                <a:gd name="T13" fmla="*/ 10 h 11"/>
                <a:gd name="T14" fmla="*/ 9 w 10"/>
                <a:gd name="T15" fmla="*/ 3 h 11"/>
                <a:gd name="T16" fmla="*/ 2 w 10"/>
                <a:gd name="T17" fmla="*/ 3 h 11"/>
                <a:gd name="T18" fmla="*/ 2 w 10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2" y="10"/>
                  </a:moveTo>
                  <a:lnTo>
                    <a:pt x="9" y="10"/>
                  </a:lnTo>
                  <a:lnTo>
                    <a:pt x="9" y="3"/>
                  </a:lnTo>
                  <a:lnTo>
                    <a:pt x="2" y="3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0" name="Rectangle 2988"/>
            <p:cNvSpPr>
              <a:spLocks noChangeArrowheads="1"/>
            </p:cNvSpPr>
            <p:nvPr/>
          </p:nvSpPr>
          <p:spPr bwMode="auto">
            <a:xfrm>
              <a:off x="6263277" y="3102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1" name="Freeform 2989"/>
            <p:cNvSpPr>
              <a:spLocks noEditPoints="1"/>
            </p:cNvSpPr>
            <p:nvPr/>
          </p:nvSpPr>
          <p:spPr bwMode="auto">
            <a:xfrm>
              <a:off x="6261690" y="31005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10 h 11"/>
                <a:gd name="T12" fmla="*/ 9 w 11"/>
                <a:gd name="T13" fmla="*/ 10 h 11"/>
                <a:gd name="T14" fmla="*/ 9 w 11"/>
                <a:gd name="T15" fmla="*/ 3 h 11"/>
                <a:gd name="T16" fmla="*/ 1 w 11"/>
                <a:gd name="T17" fmla="*/ 3 h 11"/>
                <a:gd name="T18" fmla="*/ 1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10"/>
                  </a:moveTo>
                  <a:lnTo>
                    <a:pt x="9" y="10"/>
                  </a:lnTo>
                  <a:lnTo>
                    <a:pt x="9" y="3"/>
                  </a:lnTo>
                  <a:lnTo>
                    <a:pt x="1" y="3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2" name="Rectangle 2990"/>
            <p:cNvSpPr>
              <a:spLocks noChangeArrowheads="1"/>
            </p:cNvSpPr>
            <p:nvPr/>
          </p:nvSpPr>
          <p:spPr bwMode="auto">
            <a:xfrm>
              <a:off x="6277565" y="3102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3" name="Freeform 2991"/>
            <p:cNvSpPr>
              <a:spLocks noEditPoints="1"/>
            </p:cNvSpPr>
            <p:nvPr/>
          </p:nvSpPr>
          <p:spPr bwMode="auto">
            <a:xfrm>
              <a:off x="6275977" y="31005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10 h 11"/>
                <a:gd name="T12" fmla="*/ 9 w 11"/>
                <a:gd name="T13" fmla="*/ 10 h 11"/>
                <a:gd name="T14" fmla="*/ 9 w 11"/>
                <a:gd name="T15" fmla="*/ 3 h 11"/>
                <a:gd name="T16" fmla="*/ 2 w 11"/>
                <a:gd name="T17" fmla="*/ 3 h 11"/>
                <a:gd name="T18" fmla="*/ 2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10"/>
                  </a:moveTo>
                  <a:lnTo>
                    <a:pt x="9" y="10"/>
                  </a:lnTo>
                  <a:lnTo>
                    <a:pt x="9" y="3"/>
                  </a:lnTo>
                  <a:lnTo>
                    <a:pt x="2" y="3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4" name="Rectangle 2992"/>
            <p:cNvSpPr>
              <a:spLocks noChangeArrowheads="1"/>
            </p:cNvSpPr>
            <p:nvPr/>
          </p:nvSpPr>
          <p:spPr bwMode="auto">
            <a:xfrm>
              <a:off x="6161677" y="3116433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5" name="Freeform 2993"/>
            <p:cNvSpPr>
              <a:spLocks noEditPoints="1"/>
            </p:cNvSpPr>
            <p:nvPr/>
          </p:nvSpPr>
          <p:spPr bwMode="auto">
            <a:xfrm>
              <a:off x="6160090" y="3116433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9 h 10"/>
                <a:gd name="T12" fmla="*/ 9 w 11"/>
                <a:gd name="T13" fmla="*/ 9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6" name="Rectangle 2994"/>
            <p:cNvSpPr>
              <a:spLocks noChangeArrowheads="1"/>
            </p:cNvSpPr>
            <p:nvPr/>
          </p:nvSpPr>
          <p:spPr bwMode="auto">
            <a:xfrm>
              <a:off x="6204540" y="3116433"/>
              <a:ext cx="15875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7" name="Freeform 2995"/>
            <p:cNvSpPr>
              <a:spLocks noEditPoints="1"/>
            </p:cNvSpPr>
            <p:nvPr/>
          </p:nvSpPr>
          <p:spPr bwMode="auto">
            <a:xfrm>
              <a:off x="6204540" y="3116433"/>
              <a:ext cx="15875" cy="15875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10 h 10"/>
                <a:gd name="T4" fmla="*/ 0 w 10"/>
                <a:gd name="T5" fmla="*/ 0 h 10"/>
                <a:gd name="T6" fmla="*/ 10 w 10"/>
                <a:gd name="T7" fmla="*/ 0 h 10"/>
                <a:gd name="T8" fmla="*/ 10 w 10"/>
                <a:gd name="T9" fmla="*/ 10 h 10"/>
                <a:gd name="T10" fmla="*/ 1 w 10"/>
                <a:gd name="T11" fmla="*/ 9 h 10"/>
                <a:gd name="T12" fmla="*/ 9 w 10"/>
                <a:gd name="T13" fmla="*/ 9 h 10"/>
                <a:gd name="T14" fmla="*/ 9 w 10"/>
                <a:gd name="T15" fmla="*/ 1 h 10"/>
                <a:gd name="T16" fmla="*/ 1 w 10"/>
                <a:gd name="T17" fmla="*/ 1 h 10"/>
                <a:gd name="T18" fmla="*/ 1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0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1" y="1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8" name="Rectangle 2996"/>
            <p:cNvSpPr>
              <a:spLocks noChangeArrowheads="1"/>
            </p:cNvSpPr>
            <p:nvPr/>
          </p:nvSpPr>
          <p:spPr bwMode="auto">
            <a:xfrm>
              <a:off x="6234702" y="3116433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9" name="Freeform 2997"/>
            <p:cNvSpPr>
              <a:spLocks noEditPoints="1"/>
            </p:cNvSpPr>
            <p:nvPr/>
          </p:nvSpPr>
          <p:spPr bwMode="auto">
            <a:xfrm>
              <a:off x="6233115" y="3116433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9 h 10"/>
                <a:gd name="T12" fmla="*/ 9 w 11"/>
                <a:gd name="T13" fmla="*/ 9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0" name="Rectangle 2998"/>
            <p:cNvSpPr>
              <a:spLocks noChangeArrowheads="1"/>
            </p:cNvSpPr>
            <p:nvPr/>
          </p:nvSpPr>
          <p:spPr bwMode="auto">
            <a:xfrm>
              <a:off x="6204540" y="3132308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1" name="Freeform 2999"/>
            <p:cNvSpPr>
              <a:spLocks noEditPoints="1"/>
            </p:cNvSpPr>
            <p:nvPr/>
          </p:nvSpPr>
          <p:spPr bwMode="auto">
            <a:xfrm>
              <a:off x="6204540" y="3130720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1 w 10"/>
                <a:gd name="T11" fmla="*/ 9 h 11"/>
                <a:gd name="T12" fmla="*/ 9 w 10"/>
                <a:gd name="T13" fmla="*/ 9 h 11"/>
                <a:gd name="T14" fmla="*/ 9 w 10"/>
                <a:gd name="T15" fmla="*/ 1 h 11"/>
                <a:gd name="T16" fmla="*/ 1 w 10"/>
                <a:gd name="T17" fmla="*/ 1 h 11"/>
                <a:gd name="T18" fmla="*/ 1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1" y="1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2" name="Rectangle 3000"/>
            <p:cNvSpPr>
              <a:spLocks noChangeArrowheads="1"/>
            </p:cNvSpPr>
            <p:nvPr/>
          </p:nvSpPr>
          <p:spPr bwMode="auto">
            <a:xfrm>
              <a:off x="6220415" y="31323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3" name="Freeform 3001"/>
            <p:cNvSpPr>
              <a:spLocks noEditPoints="1"/>
            </p:cNvSpPr>
            <p:nvPr/>
          </p:nvSpPr>
          <p:spPr bwMode="auto">
            <a:xfrm>
              <a:off x="6218827" y="31307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9 h 11"/>
                <a:gd name="T12" fmla="*/ 9 w 11"/>
                <a:gd name="T13" fmla="*/ 9 h 11"/>
                <a:gd name="T14" fmla="*/ 9 w 11"/>
                <a:gd name="T15" fmla="*/ 1 h 11"/>
                <a:gd name="T16" fmla="*/ 1 w 11"/>
                <a:gd name="T17" fmla="*/ 1 h 11"/>
                <a:gd name="T18" fmla="*/ 1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1" y="1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4" name="Rectangle 3002"/>
            <p:cNvSpPr>
              <a:spLocks noChangeArrowheads="1"/>
            </p:cNvSpPr>
            <p:nvPr/>
          </p:nvSpPr>
          <p:spPr bwMode="auto">
            <a:xfrm>
              <a:off x="6248990" y="31323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5" name="Freeform 3003"/>
            <p:cNvSpPr>
              <a:spLocks noEditPoints="1"/>
            </p:cNvSpPr>
            <p:nvPr/>
          </p:nvSpPr>
          <p:spPr bwMode="auto">
            <a:xfrm>
              <a:off x="6247402" y="3130720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2 w 10"/>
                <a:gd name="T11" fmla="*/ 9 h 11"/>
                <a:gd name="T12" fmla="*/ 9 w 10"/>
                <a:gd name="T13" fmla="*/ 9 h 11"/>
                <a:gd name="T14" fmla="*/ 9 w 10"/>
                <a:gd name="T15" fmla="*/ 1 h 11"/>
                <a:gd name="T16" fmla="*/ 2 w 10"/>
                <a:gd name="T17" fmla="*/ 1 h 11"/>
                <a:gd name="T18" fmla="*/ 2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6" name="Rectangle 3004"/>
            <p:cNvSpPr>
              <a:spLocks noChangeArrowheads="1"/>
            </p:cNvSpPr>
            <p:nvPr/>
          </p:nvSpPr>
          <p:spPr bwMode="auto">
            <a:xfrm>
              <a:off x="6190252" y="31465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7" name="Freeform 3005"/>
            <p:cNvSpPr>
              <a:spLocks noEditPoints="1"/>
            </p:cNvSpPr>
            <p:nvPr/>
          </p:nvSpPr>
          <p:spPr bwMode="auto">
            <a:xfrm>
              <a:off x="6188665" y="31450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8" name="Rectangle 3006"/>
            <p:cNvSpPr>
              <a:spLocks noChangeArrowheads="1"/>
            </p:cNvSpPr>
            <p:nvPr/>
          </p:nvSpPr>
          <p:spPr bwMode="auto">
            <a:xfrm>
              <a:off x="6204540" y="3146595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9" name="Freeform 3007"/>
            <p:cNvSpPr>
              <a:spLocks noEditPoints="1"/>
            </p:cNvSpPr>
            <p:nvPr/>
          </p:nvSpPr>
          <p:spPr bwMode="auto">
            <a:xfrm>
              <a:off x="6204540" y="3145008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1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1 w 10"/>
                <a:gd name="T17" fmla="*/ 2 h 11"/>
                <a:gd name="T18" fmla="*/ 1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0" name="Rectangle 3008"/>
            <p:cNvSpPr>
              <a:spLocks noChangeArrowheads="1"/>
            </p:cNvSpPr>
            <p:nvPr/>
          </p:nvSpPr>
          <p:spPr bwMode="auto">
            <a:xfrm>
              <a:off x="6234702" y="31465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1" name="Freeform 3009"/>
            <p:cNvSpPr>
              <a:spLocks noEditPoints="1"/>
            </p:cNvSpPr>
            <p:nvPr/>
          </p:nvSpPr>
          <p:spPr bwMode="auto">
            <a:xfrm>
              <a:off x="6233115" y="31450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2" name="Rectangle 3010"/>
            <p:cNvSpPr>
              <a:spLocks noChangeArrowheads="1"/>
            </p:cNvSpPr>
            <p:nvPr/>
          </p:nvSpPr>
          <p:spPr bwMode="auto">
            <a:xfrm>
              <a:off x="6161677" y="31608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3" name="Freeform 3011"/>
            <p:cNvSpPr>
              <a:spLocks noEditPoints="1"/>
            </p:cNvSpPr>
            <p:nvPr/>
          </p:nvSpPr>
          <p:spPr bwMode="auto">
            <a:xfrm>
              <a:off x="6160090" y="31592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4" name="Rectangle 3012"/>
            <p:cNvSpPr>
              <a:spLocks noChangeArrowheads="1"/>
            </p:cNvSpPr>
            <p:nvPr/>
          </p:nvSpPr>
          <p:spPr bwMode="auto">
            <a:xfrm>
              <a:off x="6204540" y="316088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5" name="Freeform 3013"/>
            <p:cNvSpPr>
              <a:spLocks noEditPoints="1"/>
            </p:cNvSpPr>
            <p:nvPr/>
          </p:nvSpPr>
          <p:spPr bwMode="auto">
            <a:xfrm>
              <a:off x="6204540" y="3159295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1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1 w 10"/>
                <a:gd name="T17" fmla="*/ 2 h 11"/>
                <a:gd name="T18" fmla="*/ 1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6" name="Rectangle 3014"/>
            <p:cNvSpPr>
              <a:spLocks noChangeArrowheads="1"/>
            </p:cNvSpPr>
            <p:nvPr/>
          </p:nvSpPr>
          <p:spPr bwMode="auto">
            <a:xfrm>
              <a:off x="6220415" y="31608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7" name="Freeform 3015"/>
            <p:cNvSpPr>
              <a:spLocks noEditPoints="1"/>
            </p:cNvSpPr>
            <p:nvPr/>
          </p:nvSpPr>
          <p:spPr bwMode="auto">
            <a:xfrm>
              <a:off x="6218827" y="31592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1 w 11"/>
                <a:gd name="T17" fmla="*/ 2 h 11"/>
                <a:gd name="T18" fmla="*/ 1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8" name="Rectangle 3016"/>
            <p:cNvSpPr>
              <a:spLocks noChangeArrowheads="1"/>
            </p:cNvSpPr>
            <p:nvPr/>
          </p:nvSpPr>
          <p:spPr bwMode="auto">
            <a:xfrm>
              <a:off x="6248990" y="31608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9" name="Freeform 3017"/>
            <p:cNvSpPr>
              <a:spLocks noEditPoints="1"/>
            </p:cNvSpPr>
            <p:nvPr/>
          </p:nvSpPr>
          <p:spPr bwMode="auto">
            <a:xfrm>
              <a:off x="6247402" y="3159295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2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2 w 10"/>
                <a:gd name="T17" fmla="*/ 2 h 11"/>
                <a:gd name="T18" fmla="*/ 2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0" name="Rectangle 3018"/>
            <p:cNvSpPr>
              <a:spLocks noChangeArrowheads="1"/>
            </p:cNvSpPr>
            <p:nvPr/>
          </p:nvSpPr>
          <p:spPr bwMode="auto">
            <a:xfrm>
              <a:off x="6277565" y="31608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1" name="Freeform 3020"/>
            <p:cNvSpPr>
              <a:spLocks noEditPoints="1"/>
            </p:cNvSpPr>
            <p:nvPr/>
          </p:nvSpPr>
          <p:spPr bwMode="auto">
            <a:xfrm>
              <a:off x="6275977" y="31592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2" name="Rectangle 3021"/>
            <p:cNvSpPr>
              <a:spLocks noChangeArrowheads="1"/>
            </p:cNvSpPr>
            <p:nvPr/>
          </p:nvSpPr>
          <p:spPr bwMode="auto">
            <a:xfrm>
              <a:off x="6334715" y="31608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3" name="Freeform 3022"/>
            <p:cNvSpPr>
              <a:spLocks noEditPoints="1"/>
            </p:cNvSpPr>
            <p:nvPr/>
          </p:nvSpPr>
          <p:spPr bwMode="auto">
            <a:xfrm>
              <a:off x="6333127" y="31592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4" name="Rectangle 3023"/>
            <p:cNvSpPr>
              <a:spLocks noChangeArrowheads="1"/>
            </p:cNvSpPr>
            <p:nvPr/>
          </p:nvSpPr>
          <p:spPr bwMode="auto">
            <a:xfrm>
              <a:off x="6391865" y="31608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5" name="Freeform 3024"/>
            <p:cNvSpPr>
              <a:spLocks noEditPoints="1"/>
            </p:cNvSpPr>
            <p:nvPr/>
          </p:nvSpPr>
          <p:spPr bwMode="auto">
            <a:xfrm>
              <a:off x="6390277" y="31592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6" name="Rectangle 3025"/>
            <p:cNvSpPr>
              <a:spLocks noChangeArrowheads="1"/>
            </p:cNvSpPr>
            <p:nvPr/>
          </p:nvSpPr>
          <p:spPr bwMode="auto">
            <a:xfrm>
              <a:off x="6320427" y="31465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7" name="Freeform 3026"/>
            <p:cNvSpPr>
              <a:spLocks noEditPoints="1"/>
            </p:cNvSpPr>
            <p:nvPr/>
          </p:nvSpPr>
          <p:spPr bwMode="auto">
            <a:xfrm>
              <a:off x="6318840" y="31450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8" name="Rectangle 3027"/>
            <p:cNvSpPr>
              <a:spLocks noChangeArrowheads="1"/>
            </p:cNvSpPr>
            <p:nvPr/>
          </p:nvSpPr>
          <p:spPr bwMode="auto">
            <a:xfrm>
              <a:off x="6320427" y="31323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9" name="Freeform 3028"/>
            <p:cNvSpPr>
              <a:spLocks noEditPoints="1"/>
            </p:cNvSpPr>
            <p:nvPr/>
          </p:nvSpPr>
          <p:spPr bwMode="auto">
            <a:xfrm>
              <a:off x="6318840" y="31307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1 h 11"/>
                <a:gd name="T16" fmla="*/ 2 w 11"/>
                <a:gd name="T17" fmla="*/ 1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0" name="Rectangle 3029"/>
            <p:cNvSpPr>
              <a:spLocks noChangeArrowheads="1"/>
            </p:cNvSpPr>
            <p:nvPr/>
          </p:nvSpPr>
          <p:spPr bwMode="auto">
            <a:xfrm>
              <a:off x="6363290" y="31323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1" name="Freeform 3030"/>
            <p:cNvSpPr>
              <a:spLocks noEditPoints="1"/>
            </p:cNvSpPr>
            <p:nvPr/>
          </p:nvSpPr>
          <p:spPr bwMode="auto">
            <a:xfrm>
              <a:off x="6361702" y="31307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1 h 11"/>
                <a:gd name="T16" fmla="*/ 2 w 11"/>
                <a:gd name="T17" fmla="*/ 1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2" name="Rectangle 3031"/>
            <p:cNvSpPr>
              <a:spLocks noChangeArrowheads="1"/>
            </p:cNvSpPr>
            <p:nvPr/>
          </p:nvSpPr>
          <p:spPr bwMode="auto">
            <a:xfrm>
              <a:off x="6377577" y="31323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3" name="Freeform 3032"/>
            <p:cNvSpPr>
              <a:spLocks noEditPoints="1"/>
            </p:cNvSpPr>
            <p:nvPr/>
          </p:nvSpPr>
          <p:spPr bwMode="auto">
            <a:xfrm>
              <a:off x="6375990" y="31307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1 h 11"/>
                <a:gd name="T16" fmla="*/ 2 w 11"/>
                <a:gd name="T17" fmla="*/ 1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4" name="Rectangle 3033"/>
            <p:cNvSpPr>
              <a:spLocks noChangeArrowheads="1"/>
            </p:cNvSpPr>
            <p:nvPr/>
          </p:nvSpPr>
          <p:spPr bwMode="auto">
            <a:xfrm>
              <a:off x="6391865" y="31323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5" name="Freeform 3034"/>
            <p:cNvSpPr>
              <a:spLocks noEditPoints="1"/>
            </p:cNvSpPr>
            <p:nvPr/>
          </p:nvSpPr>
          <p:spPr bwMode="auto">
            <a:xfrm>
              <a:off x="6390277" y="31307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1 h 11"/>
                <a:gd name="T16" fmla="*/ 2 w 11"/>
                <a:gd name="T17" fmla="*/ 1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6" name="Rectangle 3035"/>
            <p:cNvSpPr>
              <a:spLocks noChangeArrowheads="1"/>
            </p:cNvSpPr>
            <p:nvPr/>
          </p:nvSpPr>
          <p:spPr bwMode="auto">
            <a:xfrm>
              <a:off x="6291852" y="3116433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7" name="Freeform 3036"/>
            <p:cNvSpPr>
              <a:spLocks noEditPoints="1"/>
            </p:cNvSpPr>
            <p:nvPr/>
          </p:nvSpPr>
          <p:spPr bwMode="auto">
            <a:xfrm>
              <a:off x="6290265" y="3116433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9 h 10"/>
                <a:gd name="T12" fmla="*/ 9 w 11"/>
                <a:gd name="T13" fmla="*/ 9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8" name="Rectangle 3037"/>
            <p:cNvSpPr>
              <a:spLocks noChangeArrowheads="1"/>
            </p:cNvSpPr>
            <p:nvPr/>
          </p:nvSpPr>
          <p:spPr bwMode="auto">
            <a:xfrm>
              <a:off x="6306140" y="3116433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9" name="Freeform 3038"/>
            <p:cNvSpPr>
              <a:spLocks noEditPoints="1"/>
            </p:cNvSpPr>
            <p:nvPr/>
          </p:nvSpPr>
          <p:spPr bwMode="auto">
            <a:xfrm>
              <a:off x="6304552" y="3116433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9 h 10"/>
                <a:gd name="T12" fmla="*/ 9 w 11"/>
                <a:gd name="T13" fmla="*/ 9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0" name="Rectangle 3039"/>
            <p:cNvSpPr>
              <a:spLocks noChangeArrowheads="1"/>
            </p:cNvSpPr>
            <p:nvPr/>
          </p:nvSpPr>
          <p:spPr bwMode="auto">
            <a:xfrm>
              <a:off x="6334715" y="3116433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1" name="Freeform 3040"/>
            <p:cNvSpPr>
              <a:spLocks noEditPoints="1"/>
            </p:cNvSpPr>
            <p:nvPr/>
          </p:nvSpPr>
          <p:spPr bwMode="auto">
            <a:xfrm>
              <a:off x="6333127" y="3116433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9 h 10"/>
                <a:gd name="T12" fmla="*/ 9 w 11"/>
                <a:gd name="T13" fmla="*/ 9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2" name="Rectangle 3041"/>
            <p:cNvSpPr>
              <a:spLocks noChangeArrowheads="1"/>
            </p:cNvSpPr>
            <p:nvPr/>
          </p:nvSpPr>
          <p:spPr bwMode="auto">
            <a:xfrm>
              <a:off x="6377577" y="3116433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3" name="Freeform 3042"/>
            <p:cNvSpPr>
              <a:spLocks noEditPoints="1"/>
            </p:cNvSpPr>
            <p:nvPr/>
          </p:nvSpPr>
          <p:spPr bwMode="auto">
            <a:xfrm>
              <a:off x="6375990" y="3116433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9 h 10"/>
                <a:gd name="T12" fmla="*/ 9 w 11"/>
                <a:gd name="T13" fmla="*/ 9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4" name="Rectangle 3043"/>
            <p:cNvSpPr>
              <a:spLocks noChangeArrowheads="1"/>
            </p:cNvSpPr>
            <p:nvPr/>
          </p:nvSpPr>
          <p:spPr bwMode="auto">
            <a:xfrm>
              <a:off x="6306140" y="3102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5" name="Freeform 3044"/>
            <p:cNvSpPr>
              <a:spLocks noEditPoints="1"/>
            </p:cNvSpPr>
            <p:nvPr/>
          </p:nvSpPr>
          <p:spPr bwMode="auto">
            <a:xfrm>
              <a:off x="6304552" y="31005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10 h 11"/>
                <a:gd name="T12" fmla="*/ 9 w 11"/>
                <a:gd name="T13" fmla="*/ 10 h 11"/>
                <a:gd name="T14" fmla="*/ 9 w 11"/>
                <a:gd name="T15" fmla="*/ 3 h 11"/>
                <a:gd name="T16" fmla="*/ 2 w 11"/>
                <a:gd name="T17" fmla="*/ 3 h 11"/>
                <a:gd name="T18" fmla="*/ 2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10"/>
                  </a:moveTo>
                  <a:lnTo>
                    <a:pt x="9" y="10"/>
                  </a:lnTo>
                  <a:lnTo>
                    <a:pt x="9" y="3"/>
                  </a:lnTo>
                  <a:lnTo>
                    <a:pt x="2" y="3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6" name="Rectangle 3045"/>
            <p:cNvSpPr>
              <a:spLocks noChangeArrowheads="1"/>
            </p:cNvSpPr>
            <p:nvPr/>
          </p:nvSpPr>
          <p:spPr bwMode="auto">
            <a:xfrm>
              <a:off x="6349002" y="3102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7" name="Freeform 3046"/>
            <p:cNvSpPr>
              <a:spLocks noEditPoints="1"/>
            </p:cNvSpPr>
            <p:nvPr/>
          </p:nvSpPr>
          <p:spPr bwMode="auto">
            <a:xfrm>
              <a:off x="6347415" y="31005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10 h 11"/>
                <a:gd name="T12" fmla="*/ 9 w 11"/>
                <a:gd name="T13" fmla="*/ 10 h 11"/>
                <a:gd name="T14" fmla="*/ 9 w 11"/>
                <a:gd name="T15" fmla="*/ 3 h 11"/>
                <a:gd name="T16" fmla="*/ 2 w 11"/>
                <a:gd name="T17" fmla="*/ 3 h 11"/>
                <a:gd name="T18" fmla="*/ 2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10"/>
                  </a:moveTo>
                  <a:lnTo>
                    <a:pt x="9" y="10"/>
                  </a:lnTo>
                  <a:lnTo>
                    <a:pt x="9" y="3"/>
                  </a:lnTo>
                  <a:lnTo>
                    <a:pt x="2" y="3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8" name="Rectangle 3047"/>
            <p:cNvSpPr>
              <a:spLocks noChangeArrowheads="1"/>
            </p:cNvSpPr>
            <p:nvPr/>
          </p:nvSpPr>
          <p:spPr bwMode="auto">
            <a:xfrm>
              <a:off x="6363290" y="31021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9" name="Freeform 3048"/>
            <p:cNvSpPr>
              <a:spLocks noEditPoints="1"/>
            </p:cNvSpPr>
            <p:nvPr/>
          </p:nvSpPr>
          <p:spPr bwMode="auto">
            <a:xfrm>
              <a:off x="6361702" y="31005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10 h 11"/>
                <a:gd name="T12" fmla="*/ 9 w 11"/>
                <a:gd name="T13" fmla="*/ 10 h 11"/>
                <a:gd name="T14" fmla="*/ 9 w 11"/>
                <a:gd name="T15" fmla="*/ 3 h 11"/>
                <a:gd name="T16" fmla="*/ 2 w 11"/>
                <a:gd name="T17" fmla="*/ 3 h 11"/>
                <a:gd name="T18" fmla="*/ 2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10"/>
                  </a:moveTo>
                  <a:lnTo>
                    <a:pt x="9" y="10"/>
                  </a:lnTo>
                  <a:lnTo>
                    <a:pt x="9" y="3"/>
                  </a:lnTo>
                  <a:lnTo>
                    <a:pt x="2" y="3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0" name="Rectangle 3049"/>
            <p:cNvSpPr>
              <a:spLocks noChangeArrowheads="1"/>
            </p:cNvSpPr>
            <p:nvPr/>
          </p:nvSpPr>
          <p:spPr bwMode="auto">
            <a:xfrm>
              <a:off x="6291852" y="30894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1" name="Freeform 3050"/>
            <p:cNvSpPr>
              <a:spLocks noEditPoints="1"/>
            </p:cNvSpPr>
            <p:nvPr/>
          </p:nvSpPr>
          <p:spPr bwMode="auto">
            <a:xfrm>
              <a:off x="6290265" y="3086270"/>
              <a:ext cx="17463" cy="19050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2 h 12"/>
                <a:gd name="T4" fmla="*/ 0 w 11"/>
                <a:gd name="T5" fmla="*/ 0 h 12"/>
                <a:gd name="T6" fmla="*/ 11 w 11"/>
                <a:gd name="T7" fmla="*/ 0 h 12"/>
                <a:gd name="T8" fmla="*/ 11 w 11"/>
                <a:gd name="T9" fmla="*/ 12 h 12"/>
                <a:gd name="T10" fmla="*/ 2 w 11"/>
                <a:gd name="T11" fmla="*/ 9 h 12"/>
                <a:gd name="T12" fmla="*/ 9 w 11"/>
                <a:gd name="T13" fmla="*/ 9 h 12"/>
                <a:gd name="T14" fmla="*/ 9 w 11"/>
                <a:gd name="T15" fmla="*/ 2 h 12"/>
                <a:gd name="T16" fmla="*/ 2 w 11"/>
                <a:gd name="T17" fmla="*/ 2 h 12"/>
                <a:gd name="T18" fmla="*/ 2 w 11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2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2" name="Rectangle 3051"/>
            <p:cNvSpPr>
              <a:spLocks noChangeArrowheads="1"/>
            </p:cNvSpPr>
            <p:nvPr/>
          </p:nvSpPr>
          <p:spPr bwMode="auto">
            <a:xfrm>
              <a:off x="6334715" y="30894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3" name="Freeform 3052"/>
            <p:cNvSpPr>
              <a:spLocks noEditPoints="1"/>
            </p:cNvSpPr>
            <p:nvPr/>
          </p:nvSpPr>
          <p:spPr bwMode="auto">
            <a:xfrm>
              <a:off x="6333127" y="3086270"/>
              <a:ext cx="17463" cy="19050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2 h 12"/>
                <a:gd name="T4" fmla="*/ 0 w 11"/>
                <a:gd name="T5" fmla="*/ 0 h 12"/>
                <a:gd name="T6" fmla="*/ 11 w 11"/>
                <a:gd name="T7" fmla="*/ 0 h 12"/>
                <a:gd name="T8" fmla="*/ 11 w 11"/>
                <a:gd name="T9" fmla="*/ 12 h 12"/>
                <a:gd name="T10" fmla="*/ 2 w 11"/>
                <a:gd name="T11" fmla="*/ 9 h 12"/>
                <a:gd name="T12" fmla="*/ 9 w 11"/>
                <a:gd name="T13" fmla="*/ 9 h 12"/>
                <a:gd name="T14" fmla="*/ 9 w 11"/>
                <a:gd name="T15" fmla="*/ 2 h 12"/>
                <a:gd name="T16" fmla="*/ 2 w 11"/>
                <a:gd name="T17" fmla="*/ 2 h 12"/>
                <a:gd name="T18" fmla="*/ 2 w 11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2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4" name="Rectangle 3053"/>
            <p:cNvSpPr>
              <a:spLocks noChangeArrowheads="1"/>
            </p:cNvSpPr>
            <p:nvPr/>
          </p:nvSpPr>
          <p:spPr bwMode="auto">
            <a:xfrm>
              <a:off x="6363290" y="30894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5" name="Freeform 3054"/>
            <p:cNvSpPr>
              <a:spLocks noEditPoints="1"/>
            </p:cNvSpPr>
            <p:nvPr/>
          </p:nvSpPr>
          <p:spPr bwMode="auto">
            <a:xfrm>
              <a:off x="6361702" y="3086270"/>
              <a:ext cx="17463" cy="19050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2 h 12"/>
                <a:gd name="T4" fmla="*/ 0 w 11"/>
                <a:gd name="T5" fmla="*/ 0 h 12"/>
                <a:gd name="T6" fmla="*/ 11 w 11"/>
                <a:gd name="T7" fmla="*/ 0 h 12"/>
                <a:gd name="T8" fmla="*/ 11 w 11"/>
                <a:gd name="T9" fmla="*/ 12 h 12"/>
                <a:gd name="T10" fmla="*/ 2 w 11"/>
                <a:gd name="T11" fmla="*/ 9 h 12"/>
                <a:gd name="T12" fmla="*/ 9 w 11"/>
                <a:gd name="T13" fmla="*/ 9 h 12"/>
                <a:gd name="T14" fmla="*/ 9 w 11"/>
                <a:gd name="T15" fmla="*/ 2 h 12"/>
                <a:gd name="T16" fmla="*/ 2 w 11"/>
                <a:gd name="T17" fmla="*/ 2 h 12"/>
                <a:gd name="T18" fmla="*/ 2 w 11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2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6" name="Rectangle 3055"/>
            <p:cNvSpPr>
              <a:spLocks noChangeArrowheads="1"/>
            </p:cNvSpPr>
            <p:nvPr/>
          </p:nvSpPr>
          <p:spPr bwMode="auto">
            <a:xfrm>
              <a:off x="6377577" y="30894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7" name="Freeform 3056"/>
            <p:cNvSpPr>
              <a:spLocks noEditPoints="1"/>
            </p:cNvSpPr>
            <p:nvPr/>
          </p:nvSpPr>
          <p:spPr bwMode="auto">
            <a:xfrm>
              <a:off x="6375990" y="3086270"/>
              <a:ext cx="17463" cy="19050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2 h 12"/>
                <a:gd name="T4" fmla="*/ 0 w 11"/>
                <a:gd name="T5" fmla="*/ 0 h 12"/>
                <a:gd name="T6" fmla="*/ 11 w 11"/>
                <a:gd name="T7" fmla="*/ 0 h 12"/>
                <a:gd name="T8" fmla="*/ 11 w 11"/>
                <a:gd name="T9" fmla="*/ 12 h 12"/>
                <a:gd name="T10" fmla="*/ 2 w 11"/>
                <a:gd name="T11" fmla="*/ 9 h 12"/>
                <a:gd name="T12" fmla="*/ 9 w 11"/>
                <a:gd name="T13" fmla="*/ 9 h 12"/>
                <a:gd name="T14" fmla="*/ 9 w 11"/>
                <a:gd name="T15" fmla="*/ 2 h 12"/>
                <a:gd name="T16" fmla="*/ 2 w 11"/>
                <a:gd name="T17" fmla="*/ 2 h 12"/>
                <a:gd name="T18" fmla="*/ 2 w 11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2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8" name="Rectangle 3057"/>
            <p:cNvSpPr>
              <a:spLocks noChangeArrowheads="1"/>
            </p:cNvSpPr>
            <p:nvPr/>
          </p:nvSpPr>
          <p:spPr bwMode="auto">
            <a:xfrm>
              <a:off x="6391865" y="3089445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9" name="Freeform 3058"/>
            <p:cNvSpPr>
              <a:spLocks noEditPoints="1"/>
            </p:cNvSpPr>
            <p:nvPr/>
          </p:nvSpPr>
          <p:spPr bwMode="auto">
            <a:xfrm>
              <a:off x="6390277" y="3086270"/>
              <a:ext cx="17463" cy="19050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2 h 12"/>
                <a:gd name="T4" fmla="*/ 0 w 11"/>
                <a:gd name="T5" fmla="*/ 0 h 12"/>
                <a:gd name="T6" fmla="*/ 11 w 11"/>
                <a:gd name="T7" fmla="*/ 0 h 12"/>
                <a:gd name="T8" fmla="*/ 11 w 11"/>
                <a:gd name="T9" fmla="*/ 12 h 12"/>
                <a:gd name="T10" fmla="*/ 2 w 11"/>
                <a:gd name="T11" fmla="*/ 9 h 12"/>
                <a:gd name="T12" fmla="*/ 10 w 11"/>
                <a:gd name="T13" fmla="*/ 9 h 12"/>
                <a:gd name="T14" fmla="*/ 10 w 11"/>
                <a:gd name="T15" fmla="*/ 2 h 12"/>
                <a:gd name="T16" fmla="*/ 2 w 11"/>
                <a:gd name="T17" fmla="*/ 2 h 12"/>
                <a:gd name="T18" fmla="*/ 2 w 11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2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0" name="Rectangle 3059"/>
            <p:cNvSpPr>
              <a:spLocks noChangeArrowheads="1"/>
            </p:cNvSpPr>
            <p:nvPr/>
          </p:nvSpPr>
          <p:spPr bwMode="auto">
            <a:xfrm>
              <a:off x="6291852" y="3073570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1" name="Freeform 3060"/>
            <p:cNvSpPr>
              <a:spLocks noEditPoints="1"/>
            </p:cNvSpPr>
            <p:nvPr/>
          </p:nvSpPr>
          <p:spPr bwMode="auto">
            <a:xfrm>
              <a:off x="6290265" y="3073570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8 h 10"/>
                <a:gd name="T12" fmla="*/ 9 w 11"/>
                <a:gd name="T13" fmla="*/ 8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8"/>
                  </a:moveTo>
                  <a:lnTo>
                    <a:pt x="9" y="8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2" name="Rectangle 3061"/>
            <p:cNvSpPr>
              <a:spLocks noChangeArrowheads="1"/>
            </p:cNvSpPr>
            <p:nvPr/>
          </p:nvSpPr>
          <p:spPr bwMode="auto">
            <a:xfrm>
              <a:off x="6334715" y="3073570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3" name="Freeform 3062"/>
            <p:cNvSpPr>
              <a:spLocks noEditPoints="1"/>
            </p:cNvSpPr>
            <p:nvPr/>
          </p:nvSpPr>
          <p:spPr bwMode="auto">
            <a:xfrm>
              <a:off x="6333127" y="3073570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8 h 10"/>
                <a:gd name="T12" fmla="*/ 9 w 11"/>
                <a:gd name="T13" fmla="*/ 8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8"/>
                  </a:moveTo>
                  <a:lnTo>
                    <a:pt x="9" y="8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4" name="Rectangle 3063"/>
            <p:cNvSpPr>
              <a:spLocks noChangeArrowheads="1"/>
            </p:cNvSpPr>
            <p:nvPr/>
          </p:nvSpPr>
          <p:spPr bwMode="auto">
            <a:xfrm>
              <a:off x="6349002" y="3073570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5" name="Freeform 3064"/>
            <p:cNvSpPr>
              <a:spLocks noEditPoints="1"/>
            </p:cNvSpPr>
            <p:nvPr/>
          </p:nvSpPr>
          <p:spPr bwMode="auto">
            <a:xfrm>
              <a:off x="6347415" y="3073570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8 h 10"/>
                <a:gd name="T12" fmla="*/ 9 w 11"/>
                <a:gd name="T13" fmla="*/ 8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8"/>
                  </a:moveTo>
                  <a:lnTo>
                    <a:pt x="9" y="8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6" name="Rectangle 3065"/>
            <p:cNvSpPr>
              <a:spLocks noChangeArrowheads="1"/>
            </p:cNvSpPr>
            <p:nvPr/>
          </p:nvSpPr>
          <p:spPr bwMode="auto">
            <a:xfrm>
              <a:off x="6363290" y="3073570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7" name="Freeform 3066"/>
            <p:cNvSpPr>
              <a:spLocks noEditPoints="1"/>
            </p:cNvSpPr>
            <p:nvPr/>
          </p:nvSpPr>
          <p:spPr bwMode="auto">
            <a:xfrm>
              <a:off x="6361702" y="3073570"/>
              <a:ext cx="17463" cy="15875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10 h 10"/>
                <a:gd name="T4" fmla="*/ 0 w 11"/>
                <a:gd name="T5" fmla="*/ 0 h 10"/>
                <a:gd name="T6" fmla="*/ 11 w 11"/>
                <a:gd name="T7" fmla="*/ 0 h 10"/>
                <a:gd name="T8" fmla="*/ 11 w 11"/>
                <a:gd name="T9" fmla="*/ 10 h 10"/>
                <a:gd name="T10" fmla="*/ 2 w 11"/>
                <a:gd name="T11" fmla="*/ 8 h 10"/>
                <a:gd name="T12" fmla="*/ 9 w 11"/>
                <a:gd name="T13" fmla="*/ 8 h 10"/>
                <a:gd name="T14" fmla="*/ 9 w 11"/>
                <a:gd name="T15" fmla="*/ 1 h 10"/>
                <a:gd name="T16" fmla="*/ 2 w 11"/>
                <a:gd name="T17" fmla="*/ 1 h 10"/>
                <a:gd name="T18" fmla="*/ 2 w 11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0"/>
                  </a:lnTo>
                  <a:close/>
                  <a:moveTo>
                    <a:pt x="2" y="8"/>
                  </a:moveTo>
                  <a:lnTo>
                    <a:pt x="9" y="8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8" name="Rectangle 3067"/>
            <p:cNvSpPr>
              <a:spLocks noChangeArrowheads="1"/>
            </p:cNvSpPr>
            <p:nvPr/>
          </p:nvSpPr>
          <p:spPr bwMode="auto">
            <a:xfrm>
              <a:off x="6306140" y="30592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9" name="Freeform 3068"/>
            <p:cNvSpPr>
              <a:spLocks noEditPoints="1"/>
            </p:cNvSpPr>
            <p:nvPr/>
          </p:nvSpPr>
          <p:spPr bwMode="auto">
            <a:xfrm>
              <a:off x="6304552" y="30576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10 h 11"/>
                <a:gd name="T12" fmla="*/ 9 w 11"/>
                <a:gd name="T13" fmla="*/ 10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10"/>
                  </a:moveTo>
                  <a:lnTo>
                    <a:pt x="9" y="10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0" name="Rectangle 3069"/>
            <p:cNvSpPr>
              <a:spLocks noChangeArrowheads="1"/>
            </p:cNvSpPr>
            <p:nvPr/>
          </p:nvSpPr>
          <p:spPr bwMode="auto">
            <a:xfrm>
              <a:off x="6334715" y="30449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1" name="Freeform 3070"/>
            <p:cNvSpPr>
              <a:spLocks noEditPoints="1"/>
            </p:cNvSpPr>
            <p:nvPr/>
          </p:nvSpPr>
          <p:spPr bwMode="auto">
            <a:xfrm>
              <a:off x="6333127" y="30434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2" name="Rectangle 3071"/>
            <p:cNvSpPr>
              <a:spLocks noChangeArrowheads="1"/>
            </p:cNvSpPr>
            <p:nvPr/>
          </p:nvSpPr>
          <p:spPr bwMode="auto">
            <a:xfrm>
              <a:off x="6363290" y="30449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3" name="Freeform 3072"/>
            <p:cNvSpPr>
              <a:spLocks noEditPoints="1"/>
            </p:cNvSpPr>
            <p:nvPr/>
          </p:nvSpPr>
          <p:spPr bwMode="auto">
            <a:xfrm>
              <a:off x="6361702" y="30434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4" name="Rectangle 3073"/>
            <p:cNvSpPr>
              <a:spLocks noChangeArrowheads="1"/>
            </p:cNvSpPr>
            <p:nvPr/>
          </p:nvSpPr>
          <p:spPr bwMode="auto">
            <a:xfrm>
              <a:off x="6391865" y="30449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5" name="Freeform 3074"/>
            <p:cNvSpPr>
              <a:spLocks noEditPoints="1"/>
            </p:cNvSpPr>
            <p:nvPr/>
          </p:nvSpPr>
          <p:spPr bwMode="auto">
            <a:xfrm>
              <a:off x="6390277" y="30434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6" name="Rectangle 3075"/>
            <p:cNvSpPr>
              <a:spLocks noChangeArrowheads="1"/>
            </p:cNvSpPr>
            <p:nvPr/>
          </p:nvSpPr>
          <p:spPr bwMode="auto">
            <a:xfrm>
              <a:off x="6377577" y="30307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7" name="Freeform 3076"/>
            <p:cNvSpPr>
              <a:spLocks noEditPoints="1"/>
            </p:cNvSpPr>
            <p:nvPr/>
          </p:nvSpPr>
          <p:spPr bwMode="auto">
            <a:xfrm>
              <a:off x="6375990" y="30291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8" name="Rectangle 3077"/>
            <p:cNvSpPr>
              <a:spLocks noChangeArrowheads="1"/>
            </p:cNvSpPr>
            <p:nvPr/>
          </p:nvSpPr>
          <p:spPr bwMode="auto">
            <a:xfrm>
              <a:off x="6391865" y="30307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9" name="Freeform 3078"/>
            <p:cNvSpPr>
              <a:spLocks noEditPoints="1"/>
            </p:cNvSpPr>
            <p:nvPr/>
          </p:nvSpPr>
          <p:spPr bwMode="auto">
            <a:xfrm>
              <a:off x="6390277" y="30291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0" name="Rectangle 3079"/>
            <p:cNvSpPr>
              <a:spLocks noChangeArrowheads="1"/>
            </p:cNvSpPr>
            <p:nvPr/>
          </p:nvSpPr>
          <p:spPr bwMode="auto">
            <a:xfrm>
              <a:off x="6291852" y="30164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1" name="Freeform 3080"/>
            <p:cNvSpPr>
              <a:spLocks noEditPoints="1"/>
            </p:cNvSpPr>
            <p:nvPr/>
          </p:nvSpPr>
          <p:spPr bwMode="auto">
            <a:xfrm>
              <a:off x="6290265" y="301483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2" name="Rectangle 3081"/>
            <p:cNvSpPr>
              <a:spLocks noChangeArrowheads="1"/>
            </p:cNvSpPr>
            <p:nvPr/>
          </p:nvSpPr>
          <p:spPr bwMode="auto">
            <a:xfrm>
              <a:off x="6320427" y="30164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3" name="Freeform 3082"/>
            <p:cNvSpPr>
              <a:spLocks noEditPoints="1"/>
            </p:cNvSpPr>
            <p:nvPr/>
          </p:nvSpPr>
          <p:spPr bwMode="auto">
            <a:xfrm>
              <a:off x="6318840" y="301483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4" name="Rectangle 3083"/>
            <p:cNvSpPr>
              <a:spLocks noChangeArrowheads="1"/>
            </p:cNvSpPr>
            <p:nvPr/>
          </p:nvSpPr>
          <p:spPr bwMode="auto">
            <a:xfrm>
              <a:off x="6334715" y="30164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5" name="Freeform 3084"/>
            <p:cNvSpPr>
              <a:spLocks noEditPoints="1"/>
            </p:cNvSpPr>
            <p:nvPr/>
          </p:nvSpPr>
          <p:spPr bwMode="auto">
            <a:xfrm>
              <a:off x="6333127" y="301483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6" name="Rectangle 3085"/>
            <p:cNvSpPr>
              <a:spLocks noChangeArrowheads="1"/>
            </p:cNvSpPr>
            <p:nvPr/>
          </p:nvSpPr>
          <p:spPr bwMode="auto">
            <a:xfrm>
              <a:off x="6349002" y="30164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7" name="Freeform 3086"/>
            <p:cNvSpPr>
              <a:spLocks noEditPoints="1"/>
            </p:cNvSpPr>
            <p:nvPr/>
          </p:nvSpPr>
          <p:spPr bwMode="auto">
            <a:xfrm>
              <a:off x="6347415" y="301483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8" name="Rectangle 3087"/>
            <p:cNvSpPr>
              <a:spLocks noChangeArrowheads="1"/>
            </p:cNvSpPr>
            <p:nvPr/>
          </p:nvSpPr>
          <p:spPr bwMode="auto">
            <a:xfrm>
              <a:off x="6306140" y="3002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9" name="Freeform 3088"/>
            <p:cNvSpPr>
              <a:spLocks noEditPoints="1"/>
            </p:cNvSpPr>
            <p:nvPr/>
          </p:nvSpPr>
          <p:spPr bwMode="auto">
            <a:xfrm>
              <a:off x="6304552" y="300054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0" name="Rectangle 3089"/>
            <p:cNvSpPr>
              <a:spLocks noChangeArrowheads="1"/>
            </p:cNvSpPr>
            <p:nvPr/>
          </p:nvSpPr>
          <p:spPr bwMode="auto">
            <a:xfrm>
              <a:off x="6320427" y="3002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1" name="Freeform 3090"/>
            <p:cNvSpPr>
              <a:spLocks noEditPoints="1"/>
            </p:cNvSpPr>
            <p:nvPr/>
          </p:nvSpPr>
          <p:spPr bwMode="auto">
            <a:xfrm>
              <a:off x="6318840" y="300054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2" name="Rectangle 3091"/>
            <p:cNvSpPr>
              <a:spLocks noChangeArrowheads="1"/>
            </p:cNvSpPr>
            <p:nvPr/>
          </p:nvSpPr>
          <p:spPr bwMode="auto">
            <a:xfrm>
              <a:off x="6349002" y="3002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3" name="Freeform 3092"/>
            <p:cNvSpPr>
              <a:spLocks noEditPoints="1"/>
            </p:cNvSpPr>
            <p:nvPr/>
          </p:nvSpPr>
          <p:spPr bwMode="auto">
            <a:xfrm>
              <a:off x="6347415" y="300054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4" name="Rectangle 3093"/>
            <p:cNvSpPr>
              <a:spLocks noChangeArrowheads="1"/>
            </p:cNvSpPr>
            <p:nvPr/>
          </p:nvSpPr>
          <p:spPr bwMode="auto">
            <a:xfrm>
              <a:off x="6363290" y="3002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5" name="Freeform 3094"/>
            <p:cNvSpPr>
              <a:spLocks noEditPoints="1"/>
            </p:cNvSpPr>
            <p:nvPr/>
          </p:nvSpPr>
          <p:spPr bwMode="auto">
            <a:xfrm>
              <a:off x="6361702" y="300054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6" name="Rectangle 3095"/>
            <p:cNvSpPr>
              <a:spLocks noChangeArrowheads="1"/>
            </p:cNvSpPr>
            <p:nvPr/>
          </p:nvSpPr>
          <p:spPr bwMode="auto">
            <a:xfrm>
              <a:off x="6377577" y="3002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7" name="Freeform 3096"/>
            <p:cNvSpPr>
              <a:spLocks noEditPoints="1"/>
            </p:cNvSpPr>
            <p:nvPr/>
          </p:nvSpPr>
          <p:spPr bwMode="auto">
            <a:xfrm>
              <a:off x="6375990" y="300054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8" name="Rectangle 3097"/>
            <p:cNvSpPr>
              <a:spLocks noChangeArrowheads="1"/>
            </p:cNvSpPr>
            <p:nvPr/>
          </p:nvSpPr>
          <p:spPr bwMode="auto">
            <a:xfrm>
              <a:off x="6291852" y="29878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9" name="Freeform 3098"/>
            <p:cNvSpPr>
              <a:spLocks noEditPoints="1"/>
            </p:cNvSpPr>
            <p:nvPr/>
          </p:nvSpPr>
          <p:spPr bwMode="auto">
            <a:xfrm>
              <a:off x="6290265" y="29862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0" name="Rectangle 3099"/>
            <p:cNvSpPr>
              <a:spLocks noChangeArrowheads="1"/>
            </p:cNvSpPr>
            <p:nvPr/>
          </p:nvSpPr>
          <p:spPr bwMode="auto">
            <a:xfrm>
              <a:off x="6334715" y="29878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1" name="Freeform 3100"/>
            <p:cNvSpPr>
              <a:spLocks noEditPoints="1"/>
            </p:cNvSpPr>
            <p:nvPr/>
          </p:nvSpPr>
          <p:spPr bwMode="auto">
            <a:xfrm>
              <a:off x="6333127" y="29862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2" name="Rectangle 3101"/>
            <p:cNvSpPr>
              <a:spLocks noChangeArrowheads="1"/>
            </p:cNvSpPr>
            <p:nvPr/>
          </p:nvSpPr>
          <p:spPr bwMode="auto">
            <a:xfrm>
              <a:off x="6349002" y="29878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3" name="Freeform 3102"/>
            <p:cNvSpPr>
              <a:spLocks noEditPoints="1"/>
            </p:cNvSpPr>
            <p:nvPr/>
          </p:nvSpPr>
          <p:spPr bwMode="auto">
            <a:xfrm>
              <a:off x="6347415" y="29862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4" name="Rectangle 3103"/>
            <p:cNvSpPr>
              <a:spLocks noChangeArrowheads="1"/>
            </p:cNvSpPr>
            <p:nvPr/>
          </p:nvSpPr>
          <p:spPr bwMode="auto">
            <a:xfrm>
              <a:off x="6320427" y="2973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5" name="Freeform 3104"/>
            <p:cNvSpPr>
              <a:spLocks noEditPoints="1"/>
            </p:cNvSpPr>
            <p:nvPr/>
          </p:nvSpPr>
          <p:spPr bwMode="auto">
            <a:xfrm>
              <a:off x="6318840" y="297197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6" name="Rectangle 3105"/>
            <p:cNvSpPr>
              <a:spLocks noChangeArrowheads="1"/>
            </p:cNvSpPr>
            <p:nvPr/>
          </p:nvSpPr>
          <p:spPr bwMode="auto">
            <a:xfrm>
              <a:off x="6349002" y="2973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7" name="Freeform 3106"/>
            <p:cNvSpPr>
              <a:spLocks noEditPoints="1"/>
            </p:cNvSpPr>
            <p:nvPr/>
          </p:nvSpPr>
          <p:spPr bwMode="auto">
            <a:xfrm>
              <a:off x="6347415" y="297197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8" name="Rectangle 3107"/>
            <p:cNvSpPr>
              <a:spLocks noChangeArrowheads="1"/>
            </p:cNvSpPr>
            <p:nvPr/>
          </p:nvSpPr>
          <p:spPr bwMode="auto">
            <a:xfrm>
              <a:off x="6363290" y="2973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9" name="Freeform 3108"/>
            <p:cNvSpPr>
              <a:spLocks noEditPoints="1"/>
            </p:cNvSpPr>
            <p:nvPr/>
          </p:nvSpPr>
          <p:spPr bwMode="auto">
            <a:xfrm>
              <a:off x="6361702" y="297197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0" name="Rectangle 3109"/>
            <p:cNvSpPr>
              <a:spLocks noChangeArrowheads="1"/>
            </p:cNvSpPr>
            <p:nvPr/>
          </p:nvSpPr>
          <p:spPr bwMode="auto">
            <a:xfrm>
              <a:off x="6391865" y="2973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1" name="Freeform 3110"/>
            <p:cNvSpPr>
              <a:spLocks noEditPoints="1"/>
            </p:cNvSpPr>
            <p:nvPr/>
          </p:nvSpPr>
          <p:spPr bwMode="auto">
            <a:xfrm>
              <a:off x="6390277" y="297197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2" name="Rectangle 3111"/>
            <p:cNvSpPr>
              <a:spLocks noChangeArrowheads="1"/>
            </p:cNvSpPr>
            <p:nvPr/>
          </p:nvSpPr>
          <p:spPr bwMode="auto">
            <a:xfrm>
              <a:off x="6320427" y="295927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3" name="Freeform 3112"/>
            <p:cNvSpPr>
              <a:spLocks noEditPoints="1"/>
            </p:cNvSpPr>
            <p:nvPr/>
          </p:nvSpPr>
          <p:spPr bwMode="auto">
            <a:xfrm>
              <a:off x="6318840" y="295768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4" name="Rectangle 3113"/>
            <p:cNvSpPr>
              <a:spLocks noChangeArrowheads="1"/>
            </p:cNvSpPr>
            <p:nvPr/>
          </p:nvSpPr>
          <p:spPr bwMode="auto">
            <a:xfrm>
              <a:off x="6363290" y="295927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5" name="Freeform 3114"/>
            <p:cNvSpPr>
              <a:spLocks noEditPoints="1"/>
            </p:cNvSpPr>
            <p:nvPr/>
          </p:nvSpPr>
          <p:spPr bwMode="auto">
            <a:xfrm>
              <a:off x="6361702" y="295768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6" name="Rectangle 3115"/>
            <p:cNvSpPr>
              <a:spLocks noChangeArrowheads="1"/>
            </p:cNvSpPr>
            <p:nvPr/>
          </p:nvSpPr>
          <p:spPr bwMode="auto">
            <a:xfrm>
              <a:off x="6291852" y="2944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7" name="Freeform 3116"/>
            <p:cNvSpPr>
              <a:spLocks noEditPoints="1"/>
            </p:cNvSpPr>
            <p:nvPr/>
          </p:nvSpPr>
          <p:spPr bwMode="auto">
            <a:xfrm>
              <a:off x="6290265" y="29433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8" name="Rectangle 3117"/>
            <p:cNvSpPr>
              <a:spLocks noChangeArrowheads="1"/>
            </p:cNvSpPr>
            <p:nvPr/>
          </p:nvSpPr>
          <p:spPr bwMode="auto">
            <a:xfrm>
              <a:off x="6391865" y="2944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9" name="Freeform 3118"/>
            <p:cNvSpPr>
              <a:spLocks noEditPoints="1"/>
            </p:cNvSpPr>
            <p:nvPr/>
          </p:nvSpPr>
          <p:spPr bwMode="auto">
            <a:xfrm>
              <a:off x="6390277" y="29433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0" name="Rectangle 3119"/>
            <p:cNvSpPr>
              <a:spLocks noChangeArrowheads="1"/>
            </p:cNvSpPr>
            <p:nvPr/>
          </p:nvSpPr>
          <p:spPr bwMode="auto">
            <a:xfrm>
              <a:off x="6277565" y="30307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1" name="Freeform 3120"/>
            <p:cNvSpPr>
              <a:spLocks noEditPoints="1"/>
            </p:cNvSpPr>
            <p:nvPr/>
          </p:nvSpPr>
          <p:spPr bwMode="auto">
            <a:xfrm>
              <a:off x="6275977" y="30291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2" name="Rectangle 3121"/>
            <p:cNvSpPr>
              <a:spLocks noChangeArrowheads="1"/>
            </p:cNvSpPr>
            <p:nvPr/>
          </p:nvSpPr>
          <p:spPr bwMode="auto">
            <a:xfrm>
              <a:off x="6277565" y="30164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3" name="Freeform 3122"/>
            <p:cNvSpPr>
              <a:spLocks noEditPoints="1"/>
            </p:cNvSpPr>
            <p:nvPr/>
          </p:nvSpPr>
          <p:spPr bwMode="auto">
            <a:xfrm>
              <a:off x="6275977" y="301483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4" name="Rectangle 3123"/>
            <p:cNvSpPr>
              <a:spLocks noChangeArrowheads="1"/>
            </p:cNvSpPr>
            <p:nvPr/>
          </p:nvSpPr>
          <p:spPr bwMode="auto">
            <a:xfrm>
              <a:off x="6277565" y="2973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5" name="Freeform 3124"/>
            <p:cNvSpPr>
              <a:spLocks noEditPoints="1"/>
            </p:cNvSpPr>
            <p:nvPr/>
          </p:nvSpPr>
          <p:spPr bwMode="auto">
            <a:xfrm>
              <a:off x="6275977" y="297197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6" name="Rectangle 3125"/>
            <p:cNvSpPr>
              <a:spLocks noChangeArrowheads="1"/>
            </p:cNvSpPr>
            <p:nvPr/>
          </p:nvSpPr>
          <p:spPr bwMode="auto">
            <a:xfrm>
              <a:off x="6263277" y="30307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7" name="Freeform 3126"/>
            <p:cNvSpPr>
              <a:spLocks noEditPoints="1"/>
            </p:cNvSpPr>
            <p:nvPr/>
          </p:nvSpPr>
          <p:spPr bwMode="auto">
            <a:xfrm>
              <a:off x="6261690" y="30291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1 w 11"/>
                <a:gd name="T17" fmla="*/ 2 h 11"/>
                <a:gd name="T18" fmla="*/ 1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8" name="Rectangle 3127"/>
            <p:cNvSpPr>
              <a:spLocks noChangeArrowheads="1"/>
            </p:cNvSpPr>
            <p:nvPr/>
          </p:nvSpPr>
          <p:spPr bwMode="auto">
            <a:xfrm>
              <a:off x="6263277" y="3002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9" name="Freeform 3128"/>
            <p:cNvSpPr>
              <a:spLocks noEditPoints="1"/>
            </p:cNvSpPr>
            <p:nvPr/>
          </p:nvSpPr>
          <p:spPr bwMode="auto">
            <a:xfrm>
              <a:off x="6261690" y="300054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1 w 11"/>
                <a:gd name="T17" fmla="*/ 2 h 11"/>
                <a:gd name="T18" fmla="*/ 1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0" name="Rectangle 3129"/>
            <p:cNvSpPr>
              <a:spLocks noChangeArrowheads="1"/>
            </p:cNvSpPr>
            <p:nvPr/>
          </p:nvSpPr>
          <p:spPr bwMode="auto">
            <a:xfrm>
              <a:off x="6263277" y="29878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1" name="Freeform 3130"/>
            <p:cNvSpPr>
              <a:spLocks noEditPoints="1"/>
            </p:cNvSpPr>
            <p:nvPr/>
          </p:nvSpPr>
          <p:spPr bwMode="auto">
            <a:xfrm>
              <a:off x="6261690" y="29862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1 w 11"/>
                <a:gd name="T17" fmla="*/ 2 h 11"/>
                <a:gd name="T18" fmla="*/ 1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2" name="Rectangle 3131"/>
            <p:cNvSpPr>
              <a:spLocks noChangeArrowheads="1"/>
            </p:cNvSpPr>
            <p:nvPr/>
          </p:nvSpPr>
          <p:spPr bwMode="auto">
            <a:xfrm>
              <a:off x="6248990" y="30307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3" name="Freeform 3132"/>
            <p:cNvSpPr>
              <a:spLocks noEditPoints="1"/>
            </p:cNvSpPr>
            <p:nvPr/>
          </p:nvSpPr>
          <p:spPr bwMode="auto">
            <a:xfrm>
              <a:off x="6247402" y="3029120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2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2 w 10"/>
                <a:gd name="T17" fmla="*/ 2 h 11"/>
                <a:gd name="T18" fmla="*/ 2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4" name="Rectangle 3133"/>
            <p:cNvSpPr>
              <a:spLocks noChangeArrowheads="1"/>
            </p:cNvSpPr>
            <p:nvPr/>
          </p:nvSpPr>
          <p:spPr bwMode="auto">
            <a:xfrm>
              <a:off x="6248990" y="30164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5" name="Freeform 3134"/>
            <p:cNvSpPr>
              <a:spLocks noEditPoints="1"/>
            </p:cNvSpPr>
            <p:nvPr/>
          </p:nvSpPr>
          <p:spPr bwMode="auto">
            <a:xfrm>
              <a:off x="6247402" y="3014833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2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2 w 10"/>
                <a:gd name="T17" fmla="*/ 2 h 11"/>
                <a:gd name="T18" fmla="*/ 2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6" name="Rectangle 3135"/>
            <p:cNvSpPr>
              <a:spLocks noChangeArrowheads="1"/>
            </p:cNvSpPr>
            <p:nvPr/>
          </p:nvSpPr>
          <p:spPr bwMode="auto">
            <a:xfrm>
              <a:off x="6248990" y="29878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7" name="Freeform 3136"/>
            <p:cNvSpPr>
              <a:spLocks noEditPoints="1"/>
            </p:cNvSpPr>
            <p:nvPr/>
          </p:nvSpPr>
          <p:spPr bwMode="auto">
            <a:xfrm>
              <a:off x="6247402" y="2986258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2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2 w 10"/>
                <a:gd name="T17" fmla="*/ 2 h 11"/>
                <a:gd name="T18" fmla="*/ 2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8" name="Rectangle 3137"/>
            <p:cNvSpPr>
              <a:spLocks noChangeArrowheads="1"/>
            </p:cNvSpPr>
            <p:nvPr/>
          </p:nvSpPr>
          <p:spPr bwMode="auto">
            <a:xfrm>
              <a:off x="6248990" y="2973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9" name="Freeform 3138"/>
            <p:cNvSpPr>
              <a:spLocks noEditPoints="1"/>
            </p:cNvSpPr>
            <p:nvPr/>
          </p:nvSpPr>
          <p:spPr bwMode="auto">
            <a:xfrm>
              <a:off x="6247402" y="2971970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2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2 w 10"/>
                <a:gd name="T17" fmla="*/ 2 h 11"/>
                <a:gd name="T18" fmla="*/ 2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0" name="Rectangle 3139"/>
            <p:cNvSpPr>
              <a:spLocks noChangeArrowheads="1"/>
            </p:cNvSpPr>
            <p:nvPr/>
          </p:nvSpPr>
          <p:spPr bwMode="auto">
            <a:xfrm>
              <a:off x="6248990" y="295927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1" name="Freeform 3140"/>
            <p:cNvSpPr>
              <a:spLocks noEditPoints="1"/>
            </p:cNvSpPr>
            <p:nvPr/>
          </p:nvSpPr>
          <p:spPr bwMode="auto">
            <a:xfrm>
              <a:off x="6247402" y="2957683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2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2 w 10"/>
                <a:gd name="T17" fmla="*/ 2 h 11"/>
                <a:gd name="T18" fmla="*/ 2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2" name="Rectangle 3141"/>
            <p:cNvSpPr>
              <a:spLocks noChangeArrowheads="1"/>
            </p:cNvSpPr>
            <p:nvPr/>
          </p:nvSpPr>
          <p:spPr bwMode="auto">
            <a:xfrm>
              <a:off x="6248990" y="29306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3" name="Freeform 3142"/>
            <p:cNvSpPr>
              <a:spLocks noEditPoints="1"/>
            </p:cNvSpPr>
            <p:nvPr/>
          </p:nvSpPr>
          <p:spPr bwMode="auto">
            <a:xfrm>
              <a:off x="6247402" y="2929108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2 w 10"/>
                <a:gd name="T11" fmla="*/ 9 h 11"/>
                <a:gd name="T12" fmla="*/ 9 w 10"/>
                <a:gd name="T13" fmla="*/ 9 h 11"/>
                <a:gd name="T14" fmla="*/ 9 w 10"/>
                <a:gd name="T15" fmla="*/ 1 h 11"/>
                <a:gd name="T16" fmla="*/ 2 w 10"/>
                <a:gd name="T17" fmla="*/ 1 h 11"/>
                <a:gd name="T18" fmla="*/ 2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4" name="Rectangle 3143"/>
            <p:cNvSpPr>
              <a:spLocks noChangeArrowheads="1"/>
            </p:cNvSpPr>
            <p:nvPr/>
          </p:nvSpPr>
          <p:spPr bwMode="auto">
            <a:xfrm>
              <a:off x="6234702" y="30307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5" name="Freeform 3144"/>
            <p:cNvSpPr>
              <a:spLocks noEditPoints="1"/>
            </p:cNvSpPr>
            <p:nvPr/>
          </p:nvSpPr>
          <p:spPr bwMode="auto">
            <a:xfrm>
              <a:off x="6233115" y="30291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6" name="Rectangle 3145"/>
            <p:cNvSpPr>
              <a:spLocks noChangeArrowheads="1"/>
            </p:cNvSpPr>
            <p:nvPr/>
          </p:nvSpPr>
          <p:spPr bwMode="auto">
            <a:xfrm>
              <a:off x="6234702" y="29878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7" name="Freeform 3146"/>
            <p:cNvSpPr>
              <a:spLocks noEditPoints="1"/>
            </p:cNvSpPr>
            <p:nvPr/>
          </p:nvSpPr>
          <p:spPr bwMode="auto">
            <a:xfrm>
              <a:off x="6233115" y="29862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8" name="Rectangle 3147"/>
            <p:cNvSpPr>
              <a:spLocks noChangeArrowheads="1"/>
            </p:cNvSpPr>
            <p:nvPr/>
          </p:nvSpPr>
          <p:spPr bwMode="auto">
            <a:xfrm>
              <a:off x="6234702" y="29449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9" name="Freeform 3148"/>
            <p:cNvSpPr>
              <a:spLocks noEditPoints="1"/>
            </p:cNvSpPr>
            <p:nvPr/>
          </p:nvSpPr>
          <p:spPr bwMode="auto">
            <a:xfrm>
              <a:off x="6233115" y="294339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0" name="Rectangle 3149"/>
            <p:cNvSpPr>
              <a:spLocks noChangeArrowheads="1"/>
            </p:cNvSpPr>
            <p:nvPr/>
          </p:nvSpPr>
          <p:spPr bwMode="auto">
            <a:xfrm>
              <a:off x="6220415" y="30164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1" name="Freeform 3150"/>
            <p:cNvSpPr>
              <a:spLocks noEditPoints="1"/>
            </p:cNvSpPr>
            <p:nvPr/>
          </p:nvSpPr>
          <p:spPr bwMode="auto">
            <a:xfrm>
              <a:off x="6218827" y="301483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1 w 11"/>
                <a:gd name="T17" fmla="*/ 2 h 11"/>
                <a:gd name="T18" fmla="*/ 1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2" name="Rectangle 3151"/>
            <p:cNvSpPr>
              <a:spLocks noChangeArrowheads="1"/>
            </p:cNvSpPr>
            <p:nvPr/>
          </p:nvSpPr>
          <p:spPr bwMode="auto">
            <a:xfrm>
              <a:off x="6220415" y="2973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3" name="Freeform 3152"/>
            <p:cNvSpPr>
              <a:spLocks noEditPoints="1"/>
            </p:cNvSpPr>
            <p:nvPr/>
          </p:nvSpPr>
          <p:spPr bwMode="auto">
            <a:xfrm>
              <a:off x="6218827" y="297197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1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1 w 11"/>
                <a:gd name="T17" fmla="*/ 2 h 11"/>
                <a:gd name="T18" fmla="*/ 1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4" name="Rectangle 3153"/>
            <p:cNvSpPr>
              <a:spLocks noChangeArrowheads="1"/>
            </p:cNvSpPr>
            <p:nvPr/>
          </p:nvSpPr>
          <p:spPr bwMode="auto">
            <a:xfrm>
              <a:off x="6204540" y="3030708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5" name="Freeform 3154"/>
            <p:cNvSpPr>
              <a:spLocks noEditPoints="1"/>
            </p:cNvSpPr>
            <p:nvPr/>
          </p:nvSpPr>
          <p:spPr bwMode="auto">
            <a:xfrm>
              <a:off x="6204540" y="3029120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1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1 w 10"/>
                <a:gd name="T17" fmla="*/ 2 h 11"/>
                <a:gd name="T18" fmla="*/ 1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6" name="Rectangle 3155"/>
            <p:cNvSpPr>
              <a:spLocks noChangeArrowheads="1"/>
            </p:cNvSpPr>
            <p:nvPr/>
          </p:nvSpPr>
          <p:spPr bwMode="auto">
            <a:xfrm>
              <a:off x="6204540" y="3016420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7" name="Freeform 3156"/>
            <p:cNvSpPr>
              <a:spLocks noEditPoints="1"/>
            </p:cNvSpPr>
            <p:nvPr/>
          </p:nvSpPr>
          <p:spPr bwMode="auto">
            <a:xfrm>
              <a:off x="6204540" y="3014833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1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1 w 10"/>
                <a:gd name="T17" fmla="*/ 2 h 11"/>
                <a:gd name="T18" fmla="*/ 1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8" name="Rectangle 3157"/>
            <p:cNvSpPr>
              <a:spLocks noChangeArrowheads="1"/>
            </p:cNvSpPr>
            <p:nvPr/>
          </p:nvSpPr>
          <p:spPr bwMode="auto">
            <a:xfrm>
              <a:off x="6204540" y="300213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9" name="Freeform 3158"/>
            <p:cNvSpPr>
              <a:spLocks noEditPoints="1"/>
            </p:cNvSpPr>
            <p:nvPr/>
          </p:nvSpPr>
          <p:spPr bwMode="auto">
            <a:xfrm>
              <a:off x="6204540" y="3000545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1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1 w 10"/>
                <a:gd name="T17" fmla="*/ 2 h 11"/>
                <a:gd name="T18" fmla="*/ 1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0" name="Rectangle 3159"/>
            <p:cNvSpPr>
              <a:spLocks noChangeArrowheads="1"/>
            </p:cNvSpPr>
            <p:nvPr/>
          </p:nvSpPr>
          <p:spPr bwMode="auto">
            <a:xfrm>
              <a:off x="6204540" y="2959270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1" name="Freeform 3160"/>
            <p:cNvSpPr>
              <a:spLocks noEditPoints="1"/>
            </p:cNvSpPr>
            <p:nvPr/>
          </p:nvSpPr>
          <p:spPr bwMode="auto">
            <a:xfrm>
              <a:off x="6204540" y="2957683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1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1 w 10"/>
                <a:gd name="T17" fmla="*/ 2 h 11"/>
                <a:gd name="T18" fmla="*/ 1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2" name="Rectangle 3161"/>
            <p:cNvSpPr>
              <a:spLocks noChangeArrowheads="1"/>
            </p:cNvSpPr>
            <p:nvPr/>
          </p:nvSpPr>
          <p:spPr bwMode="auto">
            <a:xfrm>
              <a:off x="6204540" y="2944983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3" name="Freeform 3162"/>
            <p:cNvSpPr>
              <a:spLocks noEditPoints="1"/>
            </p:cNvSpPr>
            <p:nvPr/>
          </p:nvSpPr>
          <p:spPr bwMode="auto">
            <a:xfrm>
              <a:off x="6204540" y="2943395"/>
              <a:ext cx="15875" cy="1746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11 h 11"/>
                <a:gd name="T4" fmla="*/ 0 w 10"/>
                <a:gd name="T5" fmla="*/ 0 h 11"/>
                <a:gd name="T6" fmla="*/ 10 w 10"/>
                <a:gd name="T7" fmla="*/ 0 h 11"/>
                <a:gd name="T8" fmla="*/ 10 w 10"/>
                <a:gd name="T9" fmla="*/ 11 h 11"/>
                <a:gd name="T10" fmla="*/ 1 w 10"/>
                <a:gd name="T11" fmla="*/ 9 h 11"/>
                <a:gd name="T12" fmla="*/ 9 w 10"/>
                <a:gd name="T13" fmla="*/ 9 h 11"/>
                <a:gd name="T14" fmla="*/ 9 w 10"/>
                <a:gd name="T15" fmla="*/ 2 h 11"/>
                <a:gd name="T16" fmla="*/ 1 w 10"/>
                <a:gd name="T17" fmla="*/ 2 h 11"/>
                <a:gd name="T18" fmla="*/ 1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"/>
                  </a:lnTo>
                  <a:close/>
                  <a:moveTo>
                    <a:pt x="1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4" name="Rectangle 3163"/>
            <p:cNvSpPr>
              <a:spLocks noChangeArrowheads="1"/>
            </p:cNvSpPr>
            <p:nvPr/>
          </p:nvSpPr>
          <p:spPr bwMode="auto">
            <a:xfrm>
              <a:off x="6190252" y="30307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5" name="Freeform 3164"/>
            <p:cNvSpPr>
              <a:spLocks noEditPoints="1"/>
            </p:cNvSpPr>
            <p:nvPr/>
          </p:nvSpPr>
          <p:spPr bwMode="auto">
            <a:xfrm>
              <a:off x="6188665" y="30291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6" name="Rectangle 3165"/>
            <p:cNvSpPr>
              <a:spLocks noChangeArrowheads="1"/>
            </p:cNvSpPr>
            <p:nvPr/>
          </p:nvSpPr>
          <p:spPr bwMode="auto">
            <a:xfrm>
              <a:off x="6190252" y="295927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7" name="Freeform 3166"/>
            <p:cNvSpPr>
              <a:spLocks noEditPoints="1"/>
            </p:cNvSpPr>
            <p:nvPr/>
          </p:nvSpPr>
          <p:spPr bwMode="auto">
            <a:xfrm>
              <a:off x="6188665" y="295768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8" name="Rectangle 3167"/>
            <p:cNvSpPr>
              <a:spLocks noChangeArrowheads="1"/>
            </p:cNvSpPr>
            <p:nvPr/>
          </p:nvSpPr>
          <p:spPr bwMode="auto">
            <a:xfrm>
              <a:off x="6190252" y="29306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9" name="Freeform 3168"/>
            <p:cNvSpPr>
              <a:spLocks noEditPoints="1"/>
            </p:cNvSpPr>
            <p:nvPr/>
          </p:nvSpPr>
          <p:spPr bwMode="auto">
            <a:xfrm>
              <a:off x="6188665" y="29291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10 w 11"/>
                <a:gd name="T13" fmla="*/ 9 h 11"/>
                <a:gd name="T14" fmla="*/ 10 w 11"/>
                <a:gd name="T15" fmla="*/ 1 h 11"/>
                <a:gd name="T16" fmla="*/ 2 w 11"/>
                <a:gd name="T17" fmla="*/ 1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10" y="9"/>
                  </a:lnTo>
                  <a:lnTo>
                    <a:pt x="10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0" name="Rectangle 3169"/>
            <p:cNvSpPr>
              <a:spLocks noChangeArrowheads="1"/>
            </p:cNvSpPr>
            <p:nvPr/>
          </p:nvSpPr>
          <p:spPr bwMode="auto">
            <a:xfrm>
              <a:off x="6175965" y="3016420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1" name="Freeform 3170"/>
            <p:cNvSpPr>
              <a:spLocks noEditPoints="1"/>
            </p:cNvSpPr>
            <p:nvPr/>
          </p:nvSpPr>
          <p:spPr bwMode="auto">
            <a:xfrm>
              <a:off x="6174377" y="3014833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2" name="Rectangle 3171"/>
            <p:cNvSpPr>
              <a:spLocks noChangeArrowheads="1"/>
            </p:cNvSpPr>
            <p:nvPr/>
          </p:nvSpPr>
          <p:spPr bwMode="auto">
            <a:xfrm>
              <a:off x="6175965" y="298784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3" name="Freeform 3172"/>
            <p:cNvSpPr>
              <a:spLocks noEditPoints="1"/>
            </p:cNvSpPr>
            <p:nvPr/>
          </p:nvSpPr>
          <p:spPr bwMode="auto">
            <a:xfrm>
              <a:off x="6174377" y="298625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4" name="Rectangle 3173"/>
            <p:cNvSpPr>
              <a:spLocks noChangeArrowheads="1"/>
            </p:cNvSpPr>
            <p:nvPr/>
          </p:nvSpPr>
          <p:spPr bwMode="auto">
            <a:xfrm>
              <a:off x="6175965" y="2973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5" name="Freeform 3174"/>
            <p:cNvSpPr>
              <a:spLocks noEditPoints="1"/>
            </p:cNvSpPr>
            <p:nvPr/>
          </p:nvSpPr>
          <p:spPr bwMode="auto">
            <a:xfrm>
              <a:off x="6174377" y="297197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6" name="Rectangle 3175"/>
            <p:cNvSpPr>
              <a:spLocks noChangeArrowheads="1"/>
            </p:cNvSpPr>
            <p:nvPr/>
          </p:nvSpPr>
          <p:spPr bwMode="auto">
            <a:xfrm>
              <a:off x="6161677" y="30307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7" name="Freeform 3176"/>
            <p:cNvSpPr>
              <a:spLocks noEditPoints="1"/>
            </p:cNvSpPr>
            <p:nvPr/>
          </p:nvSpPr>
          <p:spPr bwMode="auto">
            <a:xfrm>
              <a:off x="6160090" y="3029120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8" name="Rectangle 3177"/>
            <p:cNvSpPr>
              <a:spLocks noChangeArrowheads="1"/>
            </p:cNvSpPr>
            <p:nvPr/>
          </p:nvSpPr>
          <p:spPr bwMode="auto">
            <a:xfrm>
              <a:off x="6161677" y="30021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9" name="Freeform 3178"/>
            <p:cNvSpPr>
              <a:spLocks noEditPoints="1"/>
            </p:cNvSpPr>
            <p:nvPr/>
          </p:nvSpPr>
          <p:spPr bwMode="auto">
            <a:xfrm>
              <a:off x="6160090" y="3000545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2 h 11"/>
                <a:gd name="T16" fmla="*/ 2 w 11"/>
                <a:gd name="T17" fmla="*/ 2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2"/>
                  </a:lnTo>
                  <a:lnTo>
                    <a:pt x="2" y="2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0" name="Rectangle 3179"/>
            <p:cNvSpPr>
              <a:spLocks noChangeArrowheads="1"/>
            </p:cNvSpPr>
            <p:nvPr/>
          </p:nvSpPr>
          <p:spPr bwMode="auto">
            <a:xfrm>
              <a:off x="6161677" y="29306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1" name="Freeform 3180"/>
            <p:cNvSpPr>
              <a:spLocks noEditPoints="1"/>
            </p:cNvSpPr>
            <p:nvPr/>
          </p:nvSpPr>
          <p:spPr bwMode="auto">
            <a:xfrm>
              <a:off x="6160090" y="29291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1 h 11"/>
                <a:gd name="T16" fmla="*/ 2 w 11"/>
                <a:gd name="T17" fmla="*/ 1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2" name="Rectangle 3181"/>
            <p:cNvSpPr>
              <a:spLocks noChangeArrowheads="1"/>
            </p:cNvSpPr>
            <p:nvPr/>
          </p:nvSpPr>
          <p:spPr bwMode="auto">
            <a:xfrm>
              <a:off x="6320427" y="29306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3" name="Freeform 3182"/>
            <p:cNvSpPr>
              <a:spLocks noEditPoints="1"/>
            </p:cNvSpPr>
            <p:nvPr/>
          </p:nvSpPr>
          <p:spPr bwMode="auto">
            <a:xfrm>
              <a:off x="6318840" y="29291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1 h 11"/>
                <a:gd name="T16" fmla="*/ 2 w 11"/>
                <a:gd name="T17" fmla="*/ 1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4" name="Rectangle 3183"/>
            <p:cNvSpPr>
              <a:spLocks noChangeArrowheads="1"/>
            </p:cNvSpPr>
            <p:nvPr/>
          </p:nvSpPr>
          <p:spPr bwMode="auto">
            <a:xfrm>
              <a:off x="6377577" y="2930695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5" name="Freeform 3184"/>
            <p:cNvSpPr>
              <a:spLocks noEditPoints="1"/>
            </p:cNvSpPr>
            <p:nvPr/>
          </p:nvSpPr>
          <p:spPr bwMode="auto">
            <a:xfrm>
              <a:off x="6375990" y="2929108"/>
              <a:ext cx="17463" cy="1746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0 w 11"/>
                <a:gd name="T5" fmla="*/ 0 h 11"/>
                <a:gd name="T6" fmla="*/ 11 w 11"/>
                <a:gd name="T7" fmla="*/ 0 h 11"/>
                <a:gd name="T8" fmla="*/ 11 w 11"/>
                <a:gd name="T9" fmla="*/ 11 h 11"/>
                <a:gd name="T10" fmla="*/ 2 w 11"/>
                <a:gd name="T11" fmla="*/ 9 h 11"/>
                <a:gd name="T12" fmla="*/ 9 w 11"/>
                <a:gd name="T13" fmla="*/ 9 h 11"/>
                <a:gd name="T14" fmla="*/ 9 w 11"/>
                <a:gd name="T15" fmla="*/ 1 h 11"/>
                <a:gd name="T16" fmla="*/ 2 w 11"/>
                <a:gd name="T17" fmla="*/ 1 h 11"/>
                <a:gd name="T18" fmla="*/ 2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2" y="1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8" name="Группа 3377"/>
          <p:cNvGrpSpPr/>
          <p:nvPr/>
        </p:nvGrpSpPr>
        <p:grpSpPr>
          <a:xfrm>
            <a:off x="4074151" y="1476427"/>
            <a:ext cx="226997" cy="328159"/>
            <a:chOff x="4866277" y="2184570"/>
            <a:chExt cx="292101" cy="422276"/>
          </a:xfrm>
          <a:solidFill>
            <a:schemeClr val="accent1"/>
          </a:solidFill>
        </p:grpSpPr>
        <p:sp>
          <p:nvSpPr>
            <p:cNvPr id="3744" name="Rectangle 3202"/>
            <p:cNvSpPr>
              <a:spLocks noChangeArrowheads="1"/>
            </p:cNvSpPr>
            <p:nvPr/>
          </p:nvSpPr>
          <p:spPr bwMode="auto">
            <a:xfrm>
              <a:off x="4918665" y="22147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5" name="Rectangle 3203"/>
            <p:cNvSpPr>
              <a:spLocks noChangeArrowheads="1"/>
            </p:cNvSpPr>
            <p:nvPr/>
          </p:nvSpPr>
          <p:spPr bwMode="auto">
            <a:xfrm>
              <a:off x="5091702" y="22147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6" name="Rectangle 3204"/>
            <p:cNvSpPr>
              <a:spLocks noChangeArrowheads="1"/>
            </p:cNvSpPr>
            <p:nvPr/>
          </p:nvSpPr>
          <p:spPr bwMode="auto">
            <a:xfrm>
              <a:off x="4918665" y="24592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7" name="Rectangle 3205"/>
            <p:cNvSpPr>
              <a:spLocks noChangeArrowheads="1"/>
            </p:cNvSpPr>
            <p:nvPr/>
          </p:nvSpPr>
          <p:spPr bwMode="auto">
            <a:xfrm>
              <a:off x="5091702" y="24592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8" name="Freeform 3206"/>
            <p:cNvSpPr>
              <a:spLocks noEditPoints="1"/>
            </p:cNvSpPr>
            <p:nvPr/>
          </p:nvSpPr>
          <p:spPr bwMode="auto">
            <a:xfrm>
              <a:off x="4926602" y="2256008"/>
              <a:ext cx="171450" cy="173038"/>
            </a:xfrm>
            <a:custGeom>
              <a:avLst/>
              <a:gdLst>
                <a:gd name="T0" fmla="*/ 103 w 206"/>
                <a:gd name="T1" fmla="*/ 206 h 206"/>
                <a:gd name="T2" fmla="*/ 0 w 206"/>
                <a:gd name="T3" fmla="*/ 103 h 206"/>
                <a:gd name="T4" fmla="*/ 103 w 206"/>
                <a:gd name="T5" fmla="*/ 0 h 206"/>
                <a:gd name="T6" fmla="*/ 206 w 206"/>
                <a:gd name="T7" fmla="*/ 103 h 206"/>
                <a:gd name="T8" fmla="*/ 103 w 206"/>
                <a:gd name="T9" fmla="*/ 206 h 206"/>
                <a:gd name="T10" fmla="*/ 103 w 206"/>
                <a:gd name="T11" fmla="*/ 16 h 206"/>
                <a:gd name="T12" fmla="*/ 16 w 206"/>
                <a:gd name="T13" fmla="*/ 103 h 206"/>
                <a:gd name="T14" fmla="*/ 103 w 206"/>
                <a:gd name="T15" fmla="*/ 190 h 206"/>
                <a:gd name="T16" fmla="*/ 190 w 206"/>
                <a:gd name="T17" fmla="*/ 103 h 206"/>
                <a:gd name="T18" fmla="*/ 103 w 206"/>
                <a:gd name="T19" fmla="*/ 1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6">
                  <a:moveTo>
                    <a:pt x="103" y="206"/>
                  </a:moveTo>
                  <a:cubicBezTo>
                    <a:pt x="47" y="206"/>
                    <a:pt x="0" y="160"/>
                    <a:pt x="0" y="103"/>
                  </a:cubicBezTo>
                  <a:cubicBezTo>
                    <a:pt x="0" y="47"/>
                    <a:pt x="47" y="0"/>
                    <a:pt x="103" y="0"/>
                  </a:cubicBezTo>
                  <a:cubicBezTo>
                    <a:pt x="160" y="0"/>
                    <a:pt x="206" y="47"/>
                    <a:pt x="206" y="103"/>
                  </a:cubicBezTo>
                  <a:cubicBezTo>
                    <a:pt x="206" y="160"/>
                    <a:pt x="160" y="206"/>
                    <a:pt x="103" y="206"/>
                  </a:cubicBezTo>
                  <a:close/>
                  <a:moveTo>
                    <a:pt x="103" y="16"/>
                  </a:moveTo>
                  <a:cubicBezTo>
                    <a:pt x="55" y="16"/>
                    <a:pt x="16" y="55"/>
                    <a:pt x="16" y="103"/>
                  </a:cubicBezTo>
                  <a:cubicBezTo>
                    <a:pt x="16" y="151"/>
                    <a:pt x="55" y="190"/>
                    <a:pt x="103" y="190"/>
                  </a:cubicBezTo>
                  <a:cubicBezTo>
                    <a:pt x="151" y="190"/>
                    <a:pt x="190" y="151"/>
                    <a:pt x="190" y="103"/>
                  </a:cubicBezTo>
                  <a:cubicBezTo>
                    <a:pt x="190" y="55"/>
                    <a:pt x="151" y="16"/>
                    <a:pt x="10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9" name="Freeform 3207"/>
            <p:cNvSpPr>
              <a:spLocks noEditPoints="1"/>
            </p:cNvSpPr>
            <p:nvPr/>
          </p:nvSpPr>
          <p:spPr bwMode="auto">
            <a:xfrm>
              <a:off x="4980577" y="2311570"/>
              <a:ext cx="61913" cy="61913"/>
            </a:xfrm>
            <a:custGeom>
              <a:avLst/>
              <a:gdLst>
                <a:gd name="T0" fmla="*/ 37 w 74"/>
                <a:gd name="T1" fmla="*/ 74 h 74"/>
                <a:gd name="T2" fmla="*/ 0 w 74"/>
                <a:gd name="T3" fmla="*/ 37 h 74"/>
                <a:gd name="T4" fmla="*/ 37 w 74"/>
                <a:gd name="T5" fmla="*/ 0 h 74"/>
                <a:gd name="T6" fmla="*/ 74 w 74"/>
                <a:gd name="T7" fmla="*/ 37 h 74"/>
                <a:gd name="T8" fmla="*/ 37 w 74"/>
                <a:gd name="T9" fmla="*/ 74 h 74"/>
                <a:gd name="T10" fmla="*/ 37 w 74"/>
                <a:gd name="T11" fmla="*/ 16 h 74"/>
                <a:gd name="T12" fmla="*/ 16 w 74"/>
                <a:gd name="T13" fmla="*/ 37 h 74"/>
                <a:gd name="T14" fmla="*/ 37 w 74"/>
                <a:gd name="T15" fmla="*/ 59 h 74"/>
                <a:gd name="T16" fmla="*/ 59 w 74"/>
                <a:gd name="T17" fmla="*/ 37 h 74"/>
                <a:gd name="T18" fmla="*/ 37 w 74"/>
                <a:gd name="T1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4">
                  <a:moveTo>
                    <a:pt x="37" y="74"/>
                  </a:moveTo>
                  <a:cubicBezTo>
                    <a:pt x="17" y="74"/>
                    <a:pt x="0" y="58"/>
                    <a:pt x="0" y="37"/>
                  </a:cubicBezTo>
                  <a:cubicBezTo>
                    <a:pt x="0" y="17"/>
                    <a:pt x="17" y="0"/>
                    <a:pt x="37" y="0"/>
                  </a:cubicBezTo>
                  <a:cubicBezTo>
                    <a:pt x="58" y="0"/>
                    <a:pt x="74" y="17"/>
                    <a:pt x="74" y="37"/>
                  </a:cubicBezTo>
                  <a:cubicBezTo>
                    <a:pt x="74" y="58"/>
                    <a:pt x="58" y="74"/>
                    <a:pt x="37" y="74"/>
                  </a:cubicBezTo>
                  <a:close/>
                  <a:moveTo>
                    <a:pt x="37" y="16"/>
                  </a:moveTo>
                  <a:cubicBezTo>
                    <a:pt x="25" y="16"/>
                    <a:pt x="16" y="25"/>
                    <a:pt x="16" y="37"/>
                  </a:cubicBezTo>
                  <a:cubicBezTo>
                    <a:pt x="16" y="49"/>
                    <a:pt x="25" y="59"/>
                    <a:pt x="37" y="59"/>
                  </a:cubicBezTo>
                  <a:cubicBezTo>
                    <a:pt x="49" y="59"/>
                    <a:pt x="59" y="49"/>
                    <a:pt x="59" y="37"/>
                  </a:cubicBezTo>
                  <a:cubicBezTo>
                    <a:pt x="59" y="25"/>
                    <a:pt x="49" y="16"/>
                    <a:pt x="3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0" name="Freeform 3208"/>
            <p:cNvSpPr>
              <a:spLocks/>
            </p:cNvSpPr>
            <p:nvPr/>
          </p:nvSpPr>
          <p:spPr bwMode="auto">
            <a:xfrm>
              <a:off x="4918665" y="2397295"/>
              <a:ext cx="88900" cy="46038"/>
            </a:xfrm>
            <a:custGeom>
              <a:avLst/>
              <a:gdLst>
                <a:gd name="T0" fmla="*/ 32 w 56"/>
                <a:gd name="T1" fmla="*/ 29 h 29"/>
                <a:gd name="T2" fmla="*/ 0 w 56"/>
                <a:gd name="T3" fmla="*/ 29 h 29"/>
                <a:gd name="T4" fmla="*/ 0 w 56"/>
                <a:gd name="T5" fmla="*/ 21 h 29"/>
                <a:gd name="T6" fmla="*/ 29 w 56"/>
                <a:gd name="T7" fmla="*/ 21 h 29"/>
                <a:gd name="T8" fmla="*/ 50 w 56"/>
                <a:gd name="T9" fmla="*/ 0 h 29"/>
                <a:gd name="T10" fmla="*/ 56 w 56"/>
                <a:gd name="T11" fmla="*/ 5 h 29"/>
                <a:gd name="T12" fmla="*/ 32 w 56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29">
                  <a:moveTo>
                    <a:pt x="32" y="29"/>
                  </a:moveTo>
                  <a:lnTo>
                    <a:pt x="0" y="29"/>
                  </a:lnTo>
                  <a:lnTo>
                    <a:pt x="0" y="21"/>
                  </a:lnTo>
                  <a:lnTo>
                    <a:pt x="29" y="21"/>
                  </a:lnTo>
                  <a:lnTo>
                    <a:pt x="50" y="0"/>
                  </a:lnTo>
                  <a:lnTo>
                    <a:pt x="56" y="5"/>
                  </a:lnTo>
                  <a:lnTo>
                    <a:pt x="3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1" name="Freeform 3209"/>
            <p:cNvSpPr>
              <a:spLocks/>
            </p:cNvSpPr>
            <p:nvPr/>
          </p:nvSpPr>
          <p:spPr bwMode="auto">
            <a:xfrm>
              <a:off x="4890090" y="2184570"/>
              <a:ext cx="242888" cy="315913"/>
            </a:xfrm>
            <a:custGeom>
              <a:avLst/>
              <a:gdLst>
                <a:gd name="T0" fmla="*/ 271 w 292"/>
                <a:gd name="T1" fmla="*/ 378 h 378"/>
                <a:gd name="T2" fmla="*/ 189 w 292"/>
                <a:gd name="T3" fmla="*/ 378 h 378"/>
                <a:gd name="T4" fmla="*/ 189 w 292"/>
                <a:gd name="T5" fmla="*/ 363 h 378"/>
                <a:gd name="T6" fmla="*/ 271 w 292"/>
                <a:gd name="T7" fmla="*/ 363 h 378"/>
                <a:gd name="T8" fmla="*/ 277 w 292"/>
                <a:gd name="T9" fmla="*/ 357 h 378"/>
                <a:gd name="T10" fmla="*/ 277 w 292"/>
                <a:gd name="T11" fmla="*/ 22 h 378"/>
                <a:gd name="T12" fmla="*/ 271 w 292"/>
                <a:gd name="T13" fmla="*/ 16 h 378"/>
                <a:gd name="T14" fmla="*/ 22 w 292"/>
                <a:gd name="T15" fmla="*/ 16 h 378"/>
                <a:gd name="T16" fmla="*/ 16 w 292"/>
                <a:gd name="T17" fmla="*/ 22 h 378"/>
                <a:gd name="T18" fmla="*/ 16 w 292"/>
                <a:gd name="T19" fmla="*/ 357 h 378"/>
                <a:gd name="T20" fmla="*/ 22 w 292"/>
                <a:gd name="T21" fmla="*/ 363 h 378"/>
                <a:gd name="T22" fmla="*/ 103 w 292"/>
                <a:gd name="T23" fmla="*/ 363 h 378"/>
                <a:gd name="T24" fmla="*/ 103 w 292"/>
                <a:gd name="T25" fmla="*/ 378 h 378"/>
                <a:gd name="T26" fmla="*/ 22 w 292"/>
                <a:gd name="T27" fmla="*/ 378 h 378"/>
                <a:gd name="T28" fmla="*/ 0 w 292"/>
                <a:gd name="T29" fmla="*/ 357 h 378"/>
                <a:gd name="T30" fmla="*/ 0 w 292"/>
                <a:gd name="T31" fmla="*/ 22 h 378"/>
                <a:gd name="T32" fmla="*/ 22 w 292"/>
                <a:gd name="T33" fmla="*/ 0 h 378"/>
                <a:gd name="T34" fmla="*/ 271 w 292"/>
                <a:gd name="T35" fmla="*/ 0 h 378"/>
                <a:gd name="T36" fmla="*/ 292 w 292"/>
                <a:gd name="T37" fmla="*/ 22 h 378"/>
                <a:gd name="T38" fmla="*/ 292 w 292"/>
                <a:gd name="T39" fmla="*/ 357 h 378"/>
                <a:gd name="T40" fmla="*/ 271 w 292"/>
                <a:gd name="T41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2" h="378">
                  <a:moveTo>
                    <a:pt x="271" y="378"/>
                  </a:moveTo>
                  <a:cubicBezTo>
                    <a:pt x="189" y="378"/>
                    <a:pt x="189" y="378"/>
                    <a:pt x="189" y="378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4" y="363"/>
                    <a:pt x="277" y="360"/>
                    <a:pt x="277" y="357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18"/>
                    <a:pt x="274" y="16"/>
                    <a:pt x="27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6"/>
                    <a:pt x="16" y="18"/>
                    <a:pt x="16" y="22"/>
                  </a:cubicBezTo>
                  <a:cubicBezTo>
                    <a:pt x="16" y="357"/>
                    <a:pt x="16" y="357"/>
                    <a:pt x="16" y="357"/>
                  </a:cubicBezTo>
                  <a:cubicBezTo>
                    <a:pt x="16" y="360"/>
                    <a:pt x="19" y="363"/>
                    <a:pt x="22" y="363"/>
                  </a:cubicBezTo>
                  <a:cubicBezTo>
                    <a:pt x="103" y="363"/>
                    <a:pt x="103" y="363"/>
                    <a:pt x="103" y="363"/>
                  </a:cubicBezTo>
                  <a:cubicBezTo>
                    <a:pt x="103" y="378"/>
                    <a:pt x="103" y="378"/>
                    <a:pt x="103" y="378"/>
                  </a:cubicBezTo>
                  <a:cubicBezTo>
                    <a:pt x="22" y="378"/>
                    <a:pt x="22" y="378"/>
                    <a:pt x="22" y="378"/>
                  </a:cubicBezTo>
                  <a:cubicBezTo>
                    <a:pt x="10" y="378"/>
                    <a:pt x="0" y="369"/>
                    <a:pt x="0" y="35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83" y="0"/>
                    <a:pt x="292" y="10"/>
                    <a:pt x="292" y="22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9"/>
                    <a:pt x="283" y="378"/>
                    <a:pt x="271" y="3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2" name="Freeform 3210"/>
            <p:cNvSpPr>
              <a:spLocks/>
            </p:cNvSpPr>
            <p:nvPr/>
          </p:nvSpPr>
          <p:spPr bwMode="auto">
            <a:xfrm>
              <a:off x="5048840" y="2544933"/>
              <a:ext cx="100013" cy="41275"/>
            </a:xfrm>
            <a:custGeom>
              <a:avLst/>
              <a:gdLst>
                <a:gd name="T0" fmla="*/ 120 w 120"/>
                <a:gd name="T1" fmla="*/ 51 h 51"/>
                <a:gd name="T2" fmla="*/ 22 w 120"/>
                <a:gd name="T3" fmla="*/ 51 h 51"/>
                <a:gd name="T4" fmla="*/ 7 w 120"/>
                <a:gd name="T5" fmla="*/ 45 h 51"/>
                <a:gd name="T6" fmla="*/ 0 w 120"/>
                <a:gd name="T7" fmla="*/ 29 h 51"/>
                <a:gd name="T8" fmla="*/ 0 w 120"/>
                <a:gd name="T9" fmla="*/ 0 h 51"/>
                <a:gd name="T10" fmla="*/ 16 w 120"/>
                <a:gd name="T11" fmla="*/ 0 h 51"/>
                <a:gd name="T12" fmla="*/ 16 w 120"/>
                <a:gd name="T13" fmla="*/ 29 h 51"/>
                <a:gd name="T14" fmla="*/ 18 w 120"/>
                <a:gd name="T15" fmla="*/ 34 h 51"/>
                <a:gd name="T16" fmla="*/ 22 w 120"/>
                <a:gd name="T17" fmla="*/ 35 h 51"/>
                <a:gd name="T18" fmla="*/ 120 w 120"/>
                <a:gd name="T19" fmla="*/ 35 h 51"/>
                <a:gd name="T20" fmla="*/ 120 w 120"/>
                <a:gd name="T2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51">
                  <a:moveTo>
                    <a:pt x="120" y="51"/>
                  </a:moveTo>
                  <a:cubicBezTo>
                    <a:pt x="22" y="51"/>
                    <a:pt x="22" y="51"/>
                    <a:pt x="22" y="51"/>
                  </a:cubicBezTo>
                  <a:cubicBezTo>
                    <a:pt x="16" y="51"/>
                    <a:pt x="11" y="49"/>
                    <a:pt x="7" y="45"/>
                  </a:cubicBezTo>
                  <a:cubicBezTo>
                    <a:pt x="3" y="41"/>
                    <a:pt x="0" y="35"/>
                    <a:pt x="0" y="2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31"/>
                    <a:pt x="16" y="33"/>
                    <a:pt x="18" y="34"/>
                  </a:cubicBezTo>
                  <a:cubicBezTo>
                    <a:pt x="19" y="35"/>
                    <a:pt x="20" y="35"/>
                    <a:pt x="22" y="35"/>
                  </a:cubicBezTo>
                  <a:cubicBezTo>
                    <a:pt x="120" y="35"/>
                    <a:pt x="120" y="35"/>
                    <a:pt x="120" y="35"/>
                  </a:cubicBezTo>
                  <a:lnTo>
                    <a:pt x="12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3" name="Freeform 3211"/>
            <p:cNvSpPr>
              <a:spLocks/>
            </p:cNvSpPr>
            <p:nvPr/>
          </p:nvSpPr>
          <p:spPr bwMode="auto">
            <a:xfrm>
              <a:off x="5121865" y="2554458"/>
              <a:ext cx="36513" cy="52388"/>
            </a:xfrm>
            <a:custGeom>
              <a:avLst/>
              <a:gdLst>
                <a:gd name="T0" fmla="*/ 6 w 23"/>
                <a:gd name="T1" fmla="*/ 33 h 33"/>
                <a:gd name="T2" fmla="*/ 0 w 23"/>
                <a:gd name="T3" fmla="*/ 27 h 33"/>
                <a:gd name="T4" fmla="*/ 11 w 23"/>
                <a:gd name="T5" fmla="*/ 16 h 33"/>
                <a:gd name="T6" fmla="*/ 0 w 23"/>
                <a:gd name="T7" fmla="*/ 6 h 33"/>
                <a:gd name="T8" fmla="*/ 6 w 23"/>
                <a:gd name="T9" fmla="*/ 0 h 33"/>
                <a:gd name="T10" fmla="*/ 23 w 23"/>
                <a:gd name="T11" fmla="*/ 16 h 33"/>
                <a:gd name="T12" fmla="*/ 6 w 23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3">
                  <a:moveTo>
                    <a:pt x="6" y="33"/>
                  </a:moveTo>
                  <a:lnTo>
                    <a:pt x="0" y="27"/>
                  </a:lnTo>
                  <a:lnTo>
                    <a:pt x="11" y="16"/>
                  </a:lnTo>
                  <a:lnTo>
                    <a:pt x="0" y="6"/>
                  </a:lnTo>
                  <a:lnTo>
                    <a:pt x="6" y="0"/>
                  </a:lnTo>
                  <a:lnTo>
                    <a:pt x="23" y="16"/>
                  </a:lnTo>
                  <a:lnTo>
                    <a:pt x="6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4" name="Rectangle 3212"/>
            <p:cNvSpPr>
              <a:spLocks noChangeArrowheads="1"/>
            </p:cNvSpPr>
            <p:nvPr/>
          </p:nvSpPr>
          <p:spPr bwMode="auto">
            <a:xfrm>
              <a:off x="5048840" y="2514770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5" name="Freeform 3213"/>
            <p:cNvSpPr>
              <a:spLocks/>
            </p:cNvSpPr>
            <p:nvPr/>
          </p:nvSpPr>
          <p:spPr bwMode="auto">
            <a:xfrm>
              <a:off x="4875802" y="2544933"/>
              <a:ext cx="100013" cy="41275"/>
            </a:xfrm>
            <a:custGeom>
              <a:avLst/>
              <a:gdLst>
                <a:gd name="T0" fmla="*/ 99 w 120"/>
                <a:gd name="T1" fmla="*/ 51 h 51"/>
                <a:gd name="T2" fmla="*/ 0 w 120"/>
                <a:gd name="T3" fmla="*/ 51 h 51"/>
                <a:gd name="T4" fmla="*/ 0 w 120"/>
                <a:gd name="T5" fmla="*/ 35 h 51"/>
                <a:gd name="T6" fmla="*/ 99 w 120"/>
                <a:gd name="T7" fmla="*/ 35 h 51"/>
                <a:gd name="T8" fmla="*/ 103 w 120"/>
                <a:gd name="T9" fmla="*/ 34 h 51"/>
                <a:gd name="T10" fmla="*/ 105 w 120"/>
                <a:gd name="T11" fmla="*/ 29 h 51"/>
                <a:gd name="T12" fmla="*/ 105 w 120"/>
                <a:gd name="T13" fmla="*/ 0 h 51"/>
                <a:gd name="T14" fmla="*/ 120 w 120"/>
                <a:gd name="T15" fmla="*/ 0 h 51"/>
                <a:gd name="T16" fmla="*/ 120 w 120"/>
                <a:gd name="T17" fmla="*/ 29 h 51"/>
                <a:gd name="T18" fmla="*/ 114 w 120"/>
                <a:gd name="T19" fmla="*/ 45 h 51"/>
                <a:gd name="T20" fmla="*/ 99 w 120"/>
                <a:gd name="T2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51">
                  <a:moveTo>
                    <a:pt x="99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2" y="35"/>
                    <a:pt x="103" y="34"/>
                  </a:cubicBezTo>
                  <a:cubicBezTo>
                    <a:pt x="104" y="33"/>
                    <a:pt x="105" y="31"/>
                    <a:pt x="105" y="29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0" y="35"/>
                    <a:pt x="118" y="41"/>
                    <a:pt x="114" y="45"/>
                  </a:cubicBezTo>
                  <a:cubicBezTo>
                    <a:pt x="110" y="49"/>
                    <a:pt x="104" y="51"/>
                    <a:pt x="9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6" name="Freeform 3214"/>
            <p:cNvSpPr>
              <a:spLocks/>
            </p:cNvSpPr>
            <p:nvPr/>
          </p:nvSpPr>
          <p:spPr bwMode="auto">
            <a:xfrm>
              <a:off x="4866277" y="2554458"/>
              <a:ext cx="34925" cy="52388"/>
            </a:xfrm>
            <a:custGeom>
              <a:avLst/>
              <a:gdLst>
                <a:gd name="T0" fmla="*/ 17 w 22"/>
                <a:gd name="T1" fmla="*/ 33 h 33"/>
                <a:gd name="T2" fmla="*/ 0 w 22"/>
                <a:gd name="T3" fmla="*/ 16 h 33"/>
                <a:gd name="T4" fmla="*/ 17 w 22"/>
                <a:gd name="T5" fmla="*/ 0 h 33"/>
                <a:gd name="T6" fmla="*/ 22 w 22"/>
                <a:gd name="T7" fmla="*/ 6 h 33"/>
                <a:gd name="T8" fmla="*/ 11 w 22"/>
                <a:gd name="T9" fmla="*/ 16 h 33"/>
                <a:gd name="T10" fmla="*/ 22 w 22"/>
                <a:gd name="T11" fmla="*/ 27 h 33"/>
                <a:gd name="T12" fmla="*/ 17 w 22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3">
                  <a:moveTo>
                    <a:pt x="17" y="33"/>
                  </a:moveTo>
                  <a:lnTo>
                    <a:pt x="0" y="16"/>
                  </a:lnTo>
                  <a:lnTo>
                    <a:pt x="17" y="0"/>
                  </a:lnTo>
                  <a:lnTo>
                    <a:pt x="22" y="6"/>
                  </a:lnTo>
                  <a:lnTo>
                    <a:pt x="11" y="16"/>
                  </a:lnTo>
                  <a:lnTo>
                    <a:pt x="22" y="27"/>
                  </a:lnTo>
                  <a:lnTo>
                    <a:pt x="17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7" name="Rectangle 3215"/>
            <p:cNvSpPr>
              <a:spLocks noChangeArrowheads="1"/>
            </p:cNvSpPr>
            <p:nvPr/>
          </p:nvSpPr>
          <p:spPr bwMode="auto">
            <a:xfrm>
              <a:off x="4963115" y="2514770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8" name="Rectangle 3216"/>
            <p:cNvSpPr>
              <a:spLocks noChangeArrowheads="1"/>
            </p:cNvSpPr>
            <p:nvPr/>
          </p:nvSpPr>
          <p:spPr bwMode="auto">
            <a:xfrm>
              <a:off x="5005977" y="2451270"/>
              <a:ext cx="12700" cy="793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9" name="Freeform 3217"/>
            <p:cNvSpPr>
              <a:spLocks/>
            </p:cNvSpPr>
            <p:nvPr/>
          </p:nvSpPr>
          <p:spPr bwMode="auto">
            <a:xfrm>
              <a:off x="4985340" y="2441745"/>
              <a:ext cx="52388" cy="34925"/>
            </a:xfrm>
            <a:custGeom>
              <a:avLst/>
              <a:gdLst>
                <a:gd name="T0" fmla="*/ 28 w 33"/>
                <a:gd name="T1" fmla="*/ 22 h 22"/>
                <a:gd name="T2" fmla="*/ 17 w 33"/>
                <a:gd name="T3" fmla="*/ 12 h 22"/>
                <a:gd name="T4" fmla="*/ 6 w 33"/>
                <a:gd name="T5" fmla="*/ 22 h 22"/>
                <a:gd name="T6" fmla="*/ 0 w 33"/>
                <a:gd name="T7" fmla="*/ 16 h 22"/>
                <a:gd name="T8" fmla="*/ 17 w 33"/>
                <a:gd name="T9" fmla="*/ 0 h 22"/>
                <a:gd name="T10" fmla="*/ 33 w 33"/>
                <a:gd name="T11" fmla="*/ 16 h 22"/>
                <a:gd name="T12" fmla="*/ 28 w 33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2">
                  <a:moveTo>
                    <a:pt x="28" y="22"/>
                  </a:moveTo>
                  <a:lnTo>
                    <a:pt x="17" y="12"/>
                  </a:lnTo>
                  <a:lnTo>
                    <a:pt x="6" y="22"/>
                  </a:lnTo>
                  <a:lnTo>
                    <a:pt x="0" y="16"/>
                  </a:lnTo>
                  <a:lnTo>
                    <a:pt x="17" y="0"/>
                  </a:lnTo>
                  <a:lnTo>
                    <a:pt x="33" y="16"/>
                  </a:lnTo>
                  <a:lnTo>
                    <a:pt x="2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0" name="Rectangle 3218"/>
            <p:cNvSpPr>
              <a:spLocks noChangeArrowheads="1"/>
            </p:cNvSpPr>
            <p:nvPr/>
          </p:nvSpPr>
          <p:spPr bwMode="auto">
            <a:xfrm>
              <a:off x="5005977" y="25449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1" name="Rectangle 3219"/>
            <p:cNvSpPr>
              <a:spLocks noChangeArrowheads="1"/>
            </p:cNvSpPr>
            <p:nvPr/>
          </p:nvSpPr>
          <p:spPr bwMode="auto">
            <a:xfrm>
              <a:off x="5005977" y="257350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79" name="Группа 3378"/>
          <p:cNvGrpSpPr/>
          <p:nvPr/>
        </p:nvGrpSpPr>
        <p:grpSpPr>
          <a:xfrm>
            <a:off x="3551072" y="2452266"/>
            <a:ext cx="310887" cy="309653"/>
            <a:chOff x="4193177" y="3440283"/>
            <a:chExt cx="400051" cy="398463"/>
          </a:xfrm>
          <a:solidFill>
            <a:schemeClr val="accent1"/>
          </a:solidFill>
        </p:grpSpPr>
        <p:sp>
          <p:nvSpPr>
            <p:cNvPr id="3693" name="Rectangle 3234"/>
            <p:cNvSpPr>
              <a:spLocks noChangeArrowheads="1"/>
            </p:cNvSpPr>
            <p:nvPr/>
          </p:nvSpPr>
          <p:spPr bwMode="auto">
            <a:xfrm>
              <a:off x="4242390" y="3473621"/>
              <a:ext cx="14288" cy="39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4" name="Rectangle 3235"/>
            <p:cNvSpPr>
              <a:spLocks noChangeArrowheads="1"/>
            </p:cNvSpPr>
            <p:nvPr/>
          </p:nvSpPr>
          <p:spPr bwMode="auto">
            <a:xfrm>
              <a:off x="4272552" y="3486321"/>
              <a:ext cx="12700" cy="269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5" name="Rectangle 3236"/>
            <p:cNvSpPr>
              <a:spLocks noChangeArrowheads="1"/>
            </p:cNvSpPr>
            <p:nvPr/>
          </p:nvSpPr>
          <p:spPr bwMode="auto">
            <a:xfrm>
              <a:off x="4301127" y="3440283"/>
              <a:ext cx="12700" cy="73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6" name="Rectangle 3237"/>
            <p:cNvSpPr>
              <a:spLocks noChangeArrowheads="1"/>
            </p:cNvSpPr>
            <p:nvPr/>
          </p:nvSpPr>
          <p:spPr bwMode="auto">
            <a:xfrm>
              <a:off x="4329702" y="3470446"/>
              <a:ext cx="12700" cy="428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7" name="Rectangle 3238"/>
            <p:cNvSpPr>
              <a:spLocks noChangeArrowheads="1"/>
            </p:cNvSpPr>
            <p:nvPr/>
          </p:nvSpPr>
          <p:spPr bwMode="auto">
            <a:xfrm>
              <a:off x="4358277" y="3449808"/>
              <a:ext cx="12700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8" name="Rectangle 3239"/>
            <p:cNvSpPr>
              <a:spLocks noChangeArrowheads="1"/>
            </p:cNvSpPr>
            <p:nvPr/>
          </p:nvSpPr>
          <p:spPr bwMode="auto">
            <a:xfrm>
              <a:off x="4386852" y="3473621"/>
              <a:ext cx="12700" cy="39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9" name="Rectangle 3240"/>
            <p:cNvSpPr>
              <a:spLocks noChangeArrowheads="1"/>
            </p:cNvSpPr>
            <p:nvPr/>
          </p:nvSpPr>
          <p:spPr bwMode="auto">
            <a:xfrm>
              <a:off x="4415427" y="3445046"/>
              <a:ext cx="12700" cy="682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0" name="Rectangle 3241"/>
            <p:cNvSpPr>
              <a:spLocks noChangeArrowheads="1"/>
            </p:cNvSpPr>
            <p:nvPr/>
          </p:nvSpPr>
          <p:spPr bwMode="auto">
            <a:xfrm>
              <a:off x="4444002" y="3456158"/>
              <a:ext cx="12700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1" name="Rectangle 3242"/>
            <p:cNvSpPr>
              <a:spLocks noChangeArrowheads="1"/>
            </p:cNvSpPr>
            <p:nvPr/>
          </p:nvSpPr>
          <p:spPr bwMode="auto">
            <a:xfrm>
              <a:off x="4472577" y="3470446"/>
              <a:ext cx="14288" cy="428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2" name="Rectangle 3243"/>
            <p:cNvSpPr>
              <a:spLocks noChangeArrowheads="1"/>
            </p:cNvSpPr>
            <p:nvPr/>
          </p:nvSpPr>
          <p:spPr bwMode="auto">
            <a:xfrm>
              <a:off x="4502740" y="3446633"/>
              <a:ext cx="11113" cy="6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3" name="Rectangle 3244"/>
            <p:cNvSpPr>
              <a:spLocks noChangeArrowheads="1"/>
            </p:cNvSpPr>
            <p:nvPr/>
          </p:nvSpPr>
          <p:spPr bwMode="auto">
            <a:xfrm>
              <a:off x="4529727" y="3473621"/>
              <a:ext cx="14288" cy="39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4" name="Rectangle 3245"/>
            <p:cNvSpPr>
              <a:spLocks noChangeArrowheads="1"/>
            </p:cNvSpPr>
            <p:nvPr/>
          </p:nvSpPr>
          <p:spPr bwMode="auto">
            <a:xfrm>
              <a:off x="4242390" y="35482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5" name="Rectangle 3246"/>
            <p:cNvSpPr>
              <a:spLocks noChangeArrowheads="1"/>
            </p:cNvSpPr>
            <p:nvPr/>
          </p:nvSpPr>
          <p:spPr bwMode="auto">
            <a:xfrm>
              <a:off x="4272552" y="35482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6" name="Rectangle 3247"/>
            <p:cNvSpPr>
              <a:spLocks noChangeArrowheads="1"/>
            </p:cNvSpPr>
            <p:nvPr/>
          </p:nvSpPr>
          <p:spPr bwMode="auto">
            <a:xfrm>
              <a:off x="4301127" y="35482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7" name="Rectangle 3248"/>
            <p:cNvSpPr>
              <a:spLocks noChangeArrowheads="1"/>
            </p:cNvSpPr>
            <p:nvPr/>
          </p:nvSpPr>
          <p:spPr bwMode="auto">
            <a:xfrm>
              <a:off x="4329702" y="35482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8" name="Rectangle 3249"/>
            <p:cNvSpPr>
              <a:spLocks noChangeArrowheads="1"/>
            </p:cNvSpPr>
            <p:nvPr/>
          </p:nvSpPr>
          <p:spPr bwMode="auto">
            <a:xfrm>
              <a:off x="4358277" y="35482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9" name="Rectangle 3250"/>
            <p:cNvSpPr>
              <a:spLocks noChangeArrowheads="1"/>
            </p:cNvSpPr>
            <p:nvPr/>
          </p:nvSpPr>
          <p:spPr bwMode="auto">
            <a:xfrm>
              <a:off x="4386852" y="35482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0" name="Rectangle 3251"/>
            <p:cNvSpPr>
              <a:spLocks noChangeArrowheads="1"/>
            </p:cNvSpPr>
            <p:nvPr/>
          </p:nvSpPr>
          <p:spPr bwMode="auto">
            <a:xfrm>
              <a:off x="4415427" y="35482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1" name="Rectangle 3252"/>
            <p:cNvSpPr>
              <a:spLocks noChangeArrowheads="1"/>
            </p:cNvSpPr>
            <p:nvPr/>
          </p:nvSpPr>
          <p:spPr bwMode="auto">
            <a:xfrm>
              <a:off x="4444002" y="354823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2" name="Rectangle 3253"/>
            <p:cNvSpPr>
              <a:spLocks noChangeArrowheads="1"/>
            </p:cNvSpPr>
            <p:nvPr/>
          </p:nvSpPr>
          <p:spPr bwMode="auto">
            <a:xfrm>
              <a:off x="4472577" y="35482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3" name="Rectangle 3254"/>
            <p:cNvSpPr>
              <a:spLocks noChangeArrowheads="1"/>
            </p:cNvSpPr>
            <p:nvPr/>
          </p:nvSpPr>
          <p:spPr bwMode="auto">
            <a:xfrm>
              <a:off x="4502740" y="3548233"/>
              <a:ext cx="111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4" name="Rectangle 3255"/>
            <p:cNvSpPr>
              <a:spLocks noChangeArrowheads="1"/>
            </p:cNvSpPr>
            <p:nvPr/>
          </p:nvSpPr>
          <p:spPr bwMode="auto">
            <a:xfrm>
              <a:off x="4529727" y="35482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5" name="Rectangle 3256"/>
            <p:cNvSpPr>
              <a:spLocks noChangeArrowheads="1"/>
            </p:cNvSpPr>
            <p:nvPr/>
          </p:nvSpPr>
          <p:spPr bwMode="auto">
            <a:xfrm>
              <a:off x="4272552" y="35768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6" name="Rectangle 3257"/>
            <p:cNvSpPr>
              <a:spLocks noChangeArrowheads="1"/>
            </p:cNvSpPr>
            <p:nvPr/>
          </p:nvSpPr>
          <p:spPr bwMode="auto">
            <a:xfrm>
              <a:off x="4301127" y="35768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7" name="Rectangle 3258"/>
            <p:cNvSpPr>
              <a:spLocks noChangeArrowheads="1"/>
            </p:cNvSpPr>
            <p:nvPr/>
          </p:nvSpPr>
          <p:spPr bwMode="auto">
            <a:xfrm>
              <a:off x="4329702" y="35768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8" name="Rectangle 3259"/>
            <p:cNvSpPr>
              <a:spLocks noChangeArrowheads="1"/>
            </p:cNvSpPr>
            <p:nvPr/>
          </p:nvSpPr>
          <p:spPr bwMode="auto">
            <a:xfrm>
              <a:off x="4358277" y="35768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9" name="Rectangle 3260"/>
            <p:cNvSpPr>
              <a:spLocks noChangeArrowheads="1"/>
            </p:cNvSpPr>
            <p:nvPr/>
          </p:nvSpPr>
          <p:spPr bwMode="auto">
            <a:xfrm>
              <a:off x="4386852" y="35768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0" name="Rectangle 3261"/>
            <p:cNvSpPr>
              <a:spLocks noChangeArrowheads="1"/>
            </p:cNvSpPr>
            <p:nvPr/>
          </p:nvSpPr>
          <p:spPr bwMode="auto">
            <a:xfrm>
              <a:off x="4415427" y="35768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1" name="Rectangle 3262"/>
            <p:cNvSpPr>
              <a:spLocks noChangeArrowheads="1"/>
            </p:cNvSpPr>
            <p:nvPr/>
          </p:nvSpPr>
          <p:spPr bwMode="auto">
            <a:xfrm>
              <a:off x="4444002" y="3576808"/>
              <a:ext cx="1270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2" name="Rectangle 3263"/>
            <p:cNvSpPr>
              <a:spLocks noChangeArrowheads="1"/>
            </p:cNvSpPr>
            <p:nvPr/>
          </p:nvSpPr>
          <p:spPr bwMode="auto">
            <a:xfrm>
              <a:off x="4472577" y="3576808"/>
              <a:ext cx="14288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3" name="Rectangle 3264"/>
            <p:cNvSpPr>
              <a:spLocks noChangeArrowheads="1"/>
            </p:cNvSpPr>
            <p:nvPr/>
          </p:nvSpPr>
          <p:spPr bwMode="auto">
            <a:xfrm>
              <a:off x="4502740" y="3576808"/>
              <a:ext cx="11113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4" name="Rectangle 3265"/>
            <p:cNvSpPr>
              <a:spLocks noChangeArrowheads="1"/>
            </p:cNvSpPr>
            <p:nvPr/>
          </p:nvSpPr>
          <p:spPr bwMode="auto">
            <a:xfrm>
              <a:off x="4301127" y="360697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5" name="Rectangle 3266"/>
            <p:cNvSpPr>
              <a:spLocks noChangeArrowheads="1"/>
            </p:cNvSpPr>
            <p:nvPr/>
          </p:nvSpPr>
          <p:spPr bwMode="auto">
            <a:xfrm>
              <a:off x="4329702" y="360697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6" name="Rectangle 3267"/>
            <p:cNvSpPr>
              <a:spLocks noChangeArrowheads="1"/>
            </p:cNvSpPr>
            <p:nvPr/>
          </p:nvSpPr>
          <p:spPr bwMode="auto">
            <a:xfrm>
              <a:off x="4358277" y="360697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7" name="Rectangle 3268"/>
            <p:cNvSpPr>
              <a:spLocks noChangeArrowheads="1"/>
            </p:cNvSpPr>
            <p:nvPr/>
          </p:nvSpPr>
          <p:spPr bwMode="auto">
            <a:xfrm>
              <a:off x="4386852" y="360697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8" name="Rectangle 3269"/>
            <p:cNvSpPr>
              <a:spLocks noChangeArrowheads="1"/>
            </p:cNvSpPr>
            <p:nvPr/>
          </p:nvSpPr>
          <p:spPr bwMode="auto">
            <a:xfrm>
              <a:off x="4415427" y="360697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9" name="Rectangle 3270"/>
            <p:cNvSpPr>
              <a:spLocks noChangeArrowheads="1"/>
            </p:cNvSpPr>
            <p:nvPr/>
          </p:nvSpPr>
          <p:spPr bwMode="auto">
            <a:xfrm>
              <a:off x="4444002" y="360697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0" name="Rectangle 3271"/>
            <p:cNvSpPr>
              <a:spLocks noChangeArrowheads="1"/>
            </p:cNvSpPr>
            <p:nvPr/>
          </p:nvSpPr>
          <p:spPr bwMode="auto">
            <a:xfrm>
              <a:off x="4472577" y="3606971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1" name="Rectangle 3272"/>
            <p:cNvSpPr>
              <a:spLocks noChangeArrowheads="1"/>
            </p:cNvSpPr>
            <p:nvPr/>
          </p:nvSpPr>
          <p:spPr bwMode="auto">
            <a:xfrm>
              <a:off x="4329702" y="363554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2" name="Rectangle 3273"/>
            <p:cNvSpPr>
              <a:spLocks noChangeArrowheads="1"/>
            </p:cNvSpPr>
            <p:nvPr/>
          </p:nvSpPr>
          <p:spPr bwMode="auto">
            <a:xfrm>
              <a:off x="4358277" y="363554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3" name="Rectangle 3274"/>
            <p:cNvSpPr>
              <a:spLocks noChangeArrowheads="1"/>
            </p:cNvSpPr>
            <p:nvPr/>
          </p:nvSpPr>
          <p:spPr bwMode="auto">
            <a:xfrm>
              <a:off x="4386852" y="363554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4" name="Rectangle 3275"/>
            <p:cNvSpPr>
              <a:spLocks noChangeArrowheads="1"/>
            </p:cNvSpPr>
            <p:nvPr/>
          </p:nvSpPr>
          <p:spPr bwMode="auto">
            <a:xfrm>
              <a:off x="4415427" y="363554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5" name="Rectangle 3276"/>
            <p:cNvSpPr>
              <a:spLocks noChangeArrowheads="1"/>
            </p:cNvSpPr>
            <p:nvPr/>
          </p:nvSpPr>
          <p:spPr bwMode="auto">
            <a:xfrm>
              <a:off x="4444002" y="363554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6" name="Rectangle 3277"/>
            <p:cNvSpPr>
              <a:spLocks noChangeArrowheads="1"/>
            </p:cNvSpPr>
            <p:nvPr/>
          </p:nvSpPr>
          <p:spPr bwMode="auto">
            <a:xfrm>
              <a:off x="4358277" y="366412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7" name="Rectangle 3278"/>
            <p:cNvSpPr>
              <a:spLocks noChangeArrowheads="1"/>
            </p:cNvSpPr>
            <p:nvPr/>
          </p:nvSpPr>
          <p:spPr bwMode="auto">
            <a:xfrm>
              <a:off x="4386852" y="366412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8" name="Rectangle 3279"/>
            <p:cNvSpPr>
              <a:spLocks noChangeArrowheads="1"/>
            </p:cNvSpPr>
            <p:nvPr/>
          </p:nvSpPr>
          <p:spPr bwMode="auto">
            <a:xfrm>
              <a:off x="4415427" y="3664121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9" name="Rectangle 3280"/>
            <p:cNvSpPr>
              <a:spLocks noChangeArrowheads="1"/>
            </p:cNvSpPr>
            <p:nvPr/>
          </p:nvSpPr>
          <p:spPr bwMode="auto">
            <a:xfrm>
              <a:off x="4386852" y="369269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0" name="Freeform 3281"/>
            <p:cNvSpPr>
              <a:spLocks/>
            </p:cNvSpPr>
            <p:nvPr/>
          </p:nvSpPr>
          <p:spPr bwMode="auto">
            <a:xfrm>
              <a:off x="4193177" y="3499021"/>
              <a:ext cx="163513" cy="273050"/>
            </a:xfrm>
            <a:custGeom>
              <a:avLst/>
              <a:gdLst>
                <a:gd name="T0" fmla="*/ 103 w 103"/>
                <a:gd name="T1" fmla="*/ 172 h 172"/>
                <a:gd name="T2" fmla="*/ 95 w 103"/>
                <a:gd name="T3" fmla="*/ 172 h 172"/>
                <a:gd name="T4" fmla="*/ 95 w 103"/>
                <a:gd name="T5" fmla="*/ 128 h 172"/>
                <a:gd name="T6" fmla="*/ 0 w 103"/>
                <a:gd name="T7" fmla="*/ 33 h 172"/>
                <a:gd name="T8" fmla="*/ 0 w 103"/>
                <a:gd name="T9" fmla="*/ 0 h 172"/>
                <a:gd name="T10" fmla="*/ 22 w 103"/>
                <a:gd name="T11" fmla="*/ 0 h 172"/>
                <a:gd name="T12" fmla="*/ 22 w 103"/>
                <a:gd name="T13" fmla="*/ 8 h 172"/>
                <a:gd name="T14" fmla="*/ 8 w 103"/>
                <a:gd name="T15" fmla="*/ 8 h 172"/>
                <a:gd name="T16" fmla="*/ 8 w 103"/>
                <a:gd name="T17" fmla="*/ 30 h 172"/>
                <a:gd name="T18" fmla="*/ 103 w 103"/>
                <a:gd name="T19" fmla="*/ 125 h 172"/>
                <a:gd name="T20" fmla="*/ 103 w 103"/>
                <a:gd name="T2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172">
                  <a:moveTo>
                    <a:pt x="103" y="172"/>
                  </a:moveTo>
                  <a:lnTo>
                    <a:pt x="95" y="172"/>
                  </a:lnTo>
                  <a:lnTo>
                    <a:pt x="95" y="128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8"/>
                  </a:lnTo>
                  <a:lnTo>
                    <a:pt x="8" y="8"/>
                  </a:lnTo>
                  <a:lnTo>
                    <a:pt x="8" y="30"/>
                  </a:lnTo>
                  <a:lnTo>
                    <a:pt x="103" y="125"/>
                  </a:lnTo>
                  <a:lnTo>
                    <a:pt x="10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1" name="Freeform 3282"/>
            <p:cNvSpPr>
              <a:spLocks/>
            </p:cNvSpPr>
            <p:nvPr/>
          </p:nvSpPr>
          <p:spPr bwMode="auto">
            <a:xfrm>
              <a:off x="4429715" y="3499021"/>
              <a:ext cx="163513" cy="273050"/>
            </a:xfrm>
            <a:custGeom>
              <a:avLst/>
              <a:gdLst>
                <a:gd name="T0" fmla="*/ 8 w 103"/>
                <a:gd name="T1" fmla="*/ 172 h 172"/>
                <a:gd name="T2" fmla="*/ 0 w 103"/>
                <a:gd name="T3" fmla="*/ 172 h 172"/>
                <a:gd name="T4" fmla="*/ 0 w 103"/>
                <a:gd name="T5" fmla="*/ 125 h 172"/>
                <a:gd name="T6" fmla="*/ 95 w 103"/>
                <a:gd name="T7" fmla="*/ 30 h 172"/>
                <a:gd name="T8" fmla="*/ 95 w 103"/>
                <a:gd name="T9" fmla="*/ 8 h 172"/>
                <a:gd name="T10" fmla="*/ 81 w 103"/>
                <a:gd name="T11" fmla="*/ 8 h 172"/>
                <a:gd name="T12" fmla="*/ 81 w 103"/>
                <a:gd name="T13" fmla="*/ 0 h 172"/>
                <a:gd name="T14" fmla="*/ 103 w 103"/>
                <a:gd name="T15" fmla="*/ 0 h 172"/>
                <a:gd name="T16" fmla="*/ 103 w 103"/>
                <a:gd name="T17" fmla="*/ 33 h 172"/>
                <a:gd name="T18" fmla="*/ 8 w 103"/>
                <a:gd name="T19" fmla="*/ 128 h 172"/>
                <a:gd name="T20" fmla="*/ 8 w 103"/>
                <a:gd name="T2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172">
                  <a:moveTo>
                    <a:pt x="8" y="172"/>
                  </a:moveTo>
                  <a:lnTo>
                    <a:pt x="0" y="172"/>
                  </a:lnTo>
                  <a:lnTo>
                    <a:pt x="0" y="125"/>
                  </a:lnTo>
                  <a:lnTo>
                    <a:pt x="95" y="30"/>
                  </a:lnTo>
                  <a:lnTo>
                    <a:pt x="95" y="8"/>
                  </a:lnTo>
                  <a:lnTo>
                    <a:pt x="81" y="8"/>
                  </a:lnTo>
                  <a:lnTo>
                    <a:pt x="81" y="0"/>
                  </a:lnTo>
                  <a:lnTo>
                    <a:pt x="103" y="0"/>
                  </a:lnTo>
                  <a:lnTo>
                    <a:pt x="103" y="33"/>
                  </a:lnTo>
                  <a:lnTo>
                    <a:pt x="8" y="128"/>
                  </a:lnTo>
                  <a:lnTo>
                    <a:pt x="8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2" name="Rectangle 3283"/>
            <p:cNvSpPr>
              <a:spLocks noChangeArrowheads="1"/>
            </p:cNvSpPr>
            <p:nvPr/>
          </p:nvSpPr>
          <p:spPr bwMode="auto">
            <a:xfrm>
              <a:off x="4386852" y="3721271"/>
              <a:ext cx="12700" cy="1079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3" name="Freeform 3284"/>
            <p:cNvSpPr>
              <a:spLocks/>
            </p:cNvSpPr>
            <p:nvPr/>
          </p:nvSpPr>
          <p:spPr bwMode="auto">
            <a:xfrm>
              <a:off x="4345577" y="3781596"/>
              <a:ext cx="95250" cy="57150"/>
            </a:xfrm>
            <a:custGeom>
              <a:avLst/>
              <a:gdLst>
                <a:gd name="T0" fmla="*/ 30 w 60"/>
                <a:gd name="T1" fmla="*/ 36 h 36"/>
                <a:gd name="T2" fmla="*/ 0 w 60"/>
                <a:gd name="T3" fmla="*/ 6 h 36"/>
                <a:gd name="T4" fmla="*/ 6 w 60"/>
                <a:gd name="T5" fmla="*/ 0 h 36"/>
                <a:gd name="T6" fmla="*/ 30 w 60"/>
                <a:gd name="T7" fmla="*/ 25 h 36"/>
                <a:gd name="T8" fmla="*/ 54 w 60"/>
                <a:gd name="T9" fmla="*/ 0 h 36"/>
                <a:gd name="T10" fmla="*/ 60 w 60"/>
                <a:gd name="T11" fmla="*/ 6 h 36"/>
                <a:gd name="T12" fmla="*/ 30 w 60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6">
                  <a:moveTo>
                    <a:pt x="30" y="3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30" y="25"/>
                  </a:lnTo>
                  <a:lnTo>
                    <a:pt x="54" y="0"/>
                  </a:lnTo>
                  <a:lnTo>
                    <a:pt x="60" y="6"/>
                  </a:lnTo>
                  <a:lnTo>
                    <a:pt x="3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0" name="Группа 3379"/>
          <p:cNvGrpSpPr/>
          <p:nvPr/>
        </p:nvGrpSpPr>
        <p:grpSpPr>
          <a:xfrm>
            <a:off x="5485476" y="1985936"/>
            <a:ext cx="289914" cy="273877"/>
            <a:chOff x="6682377" y="2840208"/>
            <a:chExt cx="373063" cy="352426"/>
          </a:xfrm>
          <a:solidFill>
            <a:schemeClr val="accent1"/>
          </a:solidFill>
        </p:grpSpPr>
        <p:sp>
          <p:nvSpPr>
            <p:cNvPr id="3671" name="Freeform 3301"/>
            <p:cNvSpPr>
              <a:spLocks/>
            </p:cNvSpPr>
            <p:nvPr/>
          </p:nvSpPr>
          <p:spPr bwMode="auto">
            <a:xfrm>
              <a:off x="6809377" y="3152946"/>
              <a:ext cx="119063" cy="39688"/>
            </a:xfrm>
            <a:custGeom>
              <a:avLst/>
              <a:gdLst>
                <a:gd name="T0" fmla="*/ 75 w 75"/>
                <a:gd name="T1" fmla="*/ 25 h 25"/>
                <a:gd name="T2" fmla="*/ 0 w 75"/>
                <a:gd name="T3" fmla="*/ 25 h 25"/>
                <a:gd name="T4" fmla="*/ 0 w 75"/>
                <a:gd name="T5" fmla="*/ 0 h 25"/>
                <a:gd name="T6" fmla="*/ 8 w 75"/>
                <a:gd name="T7" fmla="*/ 0 h 25"/>
                <a:gd name="T8" fmla="*/ 8 w 75"/>
                <a:gd name="T9" fmla="*/ 17 h 25"/>
                <a:gd name="T10" fmla="*/ 66 w 75"/>
                <a:gd name="T11" fmla="*/ 17 h 25"/>
                <a:gd name="T12" fmla="*/ 66 w 75"/>
                <a:gd name="T13" fmla="*/ 0 h 25"/>
                <a:gd name="T14" fmla="*/ 75 w 75"/>
                <a:gd name="T15" fmla="*/ 0 h 25"/>
                <a:gd name="T16" fmla="*/ 75 w 75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5">
                  <a:moveTo>
                    <a:pt x="75" y="25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66" y="17"/>
                  </a:lnTo>
                  <a:lnTo>
                    <a:pt x="66" y="0"/>
                  </a:lnTo>
                  <a:lnTo>
                    <a:pt x="75" y="0"/>
                  </a:lnTo>
                  <a:lnTo>
                    <a:pt x="7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2" name="Rectangle 3302"/>
            <p:cNvSpPr>
              <a:spLocks noChangeArrowheads="1"/>
            </p:cNvSpPr>
            <p:nvPr/>
          </p:nvSpPr>
          <p:spPr bwMode="auto">
            <a:xfrm>
              <a:off x="6785565" y="3179933"/>
              <a:ext cx="1651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3" name="Freeform 3303"/>
            <p:cNvSpPr>
              <a:spLocks noEditPoints="1"/>
            </p:cNvSpPr>
            <p:nvPr/>
          </p:nvSpPr>
          <p:spPr bwMode="auto">
            <a:xfrm>
              <a:off x="6682377" y="2840208"/>
              <a:ext cx="373063" cy="255588"/>
            </a:xfrm>
            <a:custGeom>
              <a:avLst/>
              <a:gdLst>
                <a:gd name="T0" fmla="*/ 447 w 447"/>
                <a:gd name="T1" fmla="*/ 308 h 308"/>
                <a:gd name="T2" fmla="*/ 0 w 447"/>
                <a:gd name="T3" fmla="*/ 308 h 308"/>
                <a:gd name="T4" fmla="*/ 0 w 447"/>
                <a:gd name="T5" fmla="*/ 23 h 308"/>
                <a:gd name="T6" fmla="*/ 7 w 447"/>
                <a:gd name="T7" fmla="*/ 7 h 308"/>
                <a:gd name="T8" fmla="*/ 23 w 447"/>
                <a:gd name="T9" fmla="*/ 0 h 308"/>
                <a:gd name="T10" fmla="*/ 424 w 447"/>
                <a:gd name="T11" fmla="*/ 0 h 308"/>
                <a:gd name="T12" fmla="*/ 440 w 447"/>
                <a:gd name="T13" fmla="*/ 7 h 308"/>
                <a:gd name="T14" fmla="*/ 447 w 447"/>
                <a:gd name="T15" fmla="*/ 23 h 308"/>
                <a:gd name="T16" fmla="*/ 447 w 447"/>
                <a:gd name="T17" fmla="*/ 308 h 308"/>
                <a:gd name="T18" fmla="*/ 15 w 447"/>
                <a:gd name="T19" fmla="*/ 293 h 308"/>
                <a:gd name="T20" fmla="*/ 432 w 447"/>
                <a:gd name="T21" fmla="*/ 293 h 308"/>
                <a:gd name="T22" fmla="*/ 432 w 447"/>
                <a:gd name="T23" fmla="*/ 23 h 308"/>
                <a:gd name="T24" fmla="*/ 429 w 447"/>
                <a:gd name="T25" fmla="*/ 18 h 308"/>
                <a:gd name="T26" fmla="*/ 424 w 447"/>
                <a:gd name="T27" fmla="*/ 16 h 308"/>
                <a:gd name="T28" fmla="*/ 23 w 447"/>
                <a:gd name="T29" fmla="*/ 16 h 308"/>
                <a:gd name="T30" fmla="*/ 18 w 447"/>
                <a:gd name="T31" fmla="*/ 18 h 308"/>
                <a:gd name="T32" fmla="*/ 15 w 447"/>
                <a:gd name="T33" fmla="*/ 23 h 308"/>
                <a:gd name="T34" fmla="*/ 15 w 447"/>
                <a:gd name="T35" fmla="*/ 29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7" h="308">
                  <a:moveTo>
                    <a:pt x="447" y="308"/>
                  </a:moveTo>
                  <a:cubicBezTo>
                    <a:pt x="0" y="308"/>
                    <a:pt x="0" y="308"/>
                    <a:pt x="0" y="30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7"/>
                    <a:pt x="2" y="11"/>
                    <a:pt x="7" y="7"/>
                  </a:cubicBezTo>
                  <a:cubicBezTo>
                    <a:pt x="11" y="2"/>
                    <a:pt x="17" y="0"/>
                    <a:pt x="23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30" y="0"/>
                    <a:pt x="436" y="2"/>
                    <a:pt x="440" y="7"/>
                  </a:cubicBezTo>
                  <a:cubicBezTo>
                    <a:pt x="445" y="11"/>
                    <a:pt x="447" y="17"/>
                    <a:pt x="447" y="23"/>
                  </a:cubicBezTo>
                  <a:lnTo>
                    <a:pt x="447" y="308"/>
                  </a:lnTo>
                  <a:close/>
                  <a:moveTo>
                    <a:pt x="15" y="293"/>
                  </a:moveTo>
                  <a:cubicBezTo>
                    <a:pt x="432" y="293"/>
                    <a:pt x="432" y="293"/>
                    <a:pt x="432" y="293"/>
                  </a:cubicBezTo>
                  <a:cubicBezTo>
                    <a:pt x="432" y="23"/>
                    <a:pt x="432" y="23"/>
                    <a:pt x="432" y="23"/>
                  </a:cubicBezTo>
                  <a:cubicBezTo>
                    <a:pt x="432" y="21"/>
                    <a:pt x="431" y="19"/>
                    <a:pt x="429" y="18"/>
                  </a:cubicBezTo>
                  <a:cubicBezTo>
                    <a:pt x="428" y="16"/>
                    <a:pt x="426" y="16"/>
                    <a:pt x="42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6"/>
                    <a:pt x="19" y="16"/>
                    <a:pt x="18" y="18"/>
                  </a:cubicBezTo>
                  <a:cubicBezTo>
                    <a:pt x="16" y="19"/>
                    <a:pt x="15" y="21"/>
                    <a:pt x="15" y="23"/>
                  </a:cubicBezTo>
                  <a:lnTo>
                    <a:pt x="15" y="2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4" name="Freeform 3304"/>
            <p:cNvSpPr>
              <a:spLocks noEditPoints="1"/>
            </p:cNvSpPr>
            <p:nvPr/>
          </p:nvSpPr>
          <p:spPr bwMode="auto">
            <a:xfrm>
              <a:off x="6682377" y="3083096"/>
              <a:ext cx="373063" cy="55563"/>
            </a:xfrm>
            <a:custGeom>
              <a:avLst/>
              <a:gdLst>
                <a:gd name="T0" fmla="*/ 424 w 447"/>
                <a:gd name="T1" fmla="*/ 66 h 66"/>
                <a:gd name="T2" fmla="*/ 23 w 447"/>
                <a:gd name="T3" fmla="*/ 66 h 66"/>
                <a:gd name="T4" fmla="*/ 7 w 447"/>
                <a:gd name="T5" fmla="*/ 59 h 66"/>
                <a:gd name="T6" fmla="*/ 0 w 447"/>
                <a:gd name="T7" fmla="*/ 43 h 66"/>
                <a:gd name="T8" fmla="*/ 0 w 447"/>
                <a:gd name="T9" fmla="*/ 0 h 66"/>
                <a:gd name="T10" fmla="*/ 447 w 447"/>
                <a:gd name="T11" fmla="*/ 0 h 66"/>
                <a:gd name="T12" fmla="*/ 447 w 447"/>
                <a:gd name="T13" fmla="*/ 43 h 66"/>
                <a:gd name="T14" fmla="*/ 440 w 447"/>
                <a:gd name="T15" fmla="*/ 59 h 66"/>
                <a:gd name="T16" fmla="*/ 424 w 447"/>
                <a:gd name="T17" fmla="*/ 66 h 66"/>
                <a:gd name="T18" fmla="*/ 15 w 447"/>
                <a:gd name="T19" fmla="*/ 15 h 66"/>
                <a:gd name="T20" fmla="*/ 15 w 447"/>
                <a:gd name="T21" fmla="*/ 43 h 66"/>
                <a:gd name="T22" fmla="*/ 18 w 447"/>
                <a:gd name="T23" fmla="*/ 48 h 66"/>
                <a:gd name="T24" fmla="*/ 23 w 447"/>
                <a:gd name="T25" fmla="*/ 50 h 66"/>
                <a:gd name="T26" fmla="*/ 424 w 447"/>
                <a:gd name="T27" fmla="*/ 50 h 66"/>
                <a:gd name="T28" fmla="*/ 429 w 447"/>
                <a:gd name="T29" fmla="*/ 48 h 66"/>
                <a:gd name="T30" fmla="*/ 432 w 447"/>
                <a:gd name="T31" fmla="*/ 43 h 66"/>
                <a:gd name="T32" fmla="*/ 432 w 447"/>
                <a:gd name="T33" fmla="*/ 15 h 66"/>
                <a:gd name="T34" fmla="*/ 15 w 447"/>
                <a:gd name="T35" fmla="*/ 1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7" h="66">
                  <a:moveTo>
                    <a:pt x="424" y="66"/>
                  </a:moveTo>
                  <a:cubicBezTo>
                    <a:pt x="23" y="66"/>
                    <a:pt x="23" y="66"/>
                    <a:pt x="23" y="66"/>
                  </a:cubicBezTo>
                  <a:cubicBezTo>
                    <a:pt x="17" y="66"/>
                    <a:pt x="11" y="63"/>
                    <a:pt x="7" y="59"/>
                  </a:cubicBezTo>
                  <a:cubicBezTo>
                    <a:pt x="2" y="55"/>
                    <a:pt x="0" y="49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7" y="43"/>
                    <a:pt x="447" y="43"/>
                    <a:pt x="447" y="43"/>
                  </a:cubicBezTo>
                  <a:cubicBezTo>
                    <a:pt x="447" y="49"/>
                    <a:pt x="445" y="55"/>
                    <a:pt x="440" y="59"/>
                  </a:cubicBezTo>
                  <a:cubicBezTo>
                    <a:pt x="436" y="63"/>
                    <a:pt x="430" y="66"/>
                    <a:pt x="424" y="66"/>
                  </a:cubicBezTo>
                  <a:close/>
                  <a:moveTo>
                    <a:pt x="15" y="15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5" y="45"/>
                    <a:pt x="16" y="47"/>
                    <a:pt x="18" y="48"/>
                  </a:cubicBezTo>
                  <a:cubicBezTo>
                    <a:pt x="19" y="50"/>
                    <a:pt x="21" y="50"/>
                    <a:pt x="23" y="50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6" y="50"/>
                    <a:pt x="428" y="50"/>
                    <a:pt x="429" y="48"/>
                  </a:cubicBezTo>
                  <a:cubicBezTo>
                    <a:pt x="431" y="47"/>
                    <a:pt x="432" y="45"/>
                    <a:pt x="432" y="43"/>
                  </a:cubicBezTo>
                  <a:cubicBezTo>
                    <a:pt x="432" y="15"/>
                    <a:pt x="432" y="15"/>
                    <a:pt x="432" y="15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5" name="Freeform 3305"/>
            <p:cNvSpPr>
              <a:spLocks noEditPoints="1"/>
            </p:cNvSpPr>
            <p:nvPr/>
          </p:nvSpPr>
          <p:spPr bwMode="auto">
            <a:xfrm>
              <a:off x="6710952" y="2868783"/>
              <a:ext cx="315913" cy="198438"/>
            </a:xfrm>
            <a:custGeom>
              <a:avLst/>
              <a:gdLst>
                <a:gd name="T0" fmla="*/ 199 w 199"/>
                <a:gd name="T1" fmla="*/ 125 h 125"/>
                <a:gd name="T2" fmla="*/ 0 w 199"/>
                <a:gd name="T3" fmla="*/ 125 h 125"/>
                <a:gd name="T4" fmla="*/ 0 w 199"/>
                <a:gd name="T5" fmla="*/ 0 h 125"/>
                <a:gd name="T6" fmla="*/ 199 w 199"/>
                <a:gd name="T7" fmla="*/ 0 h 125"/>
                <a:gd name="T8" fmla="*/ 199 w 199"/>
                <a:gd name="T9" fmla="*/ 125 h 125"/>
                <a:gd name="T10" fmla="*/ 8 w 199"/>
                <a:gd name="T11" fmla="*/ 117 h 125"/>
                <a:gd name="T12" fmla="*/ 190 w 199"/>
                <a:gd name="T13" fmla="*/ 117 h 125"/>
                <a:gd name="T14" fmla="*/ 190 w 199"/>
                <a:gd name="T15" fmla="*/ 8 h 125"/>
                <a:gd name="T16" fmla="*/ 8 w 199"/>
                <a:gd name="T17" fmla="*/ 8 h 125"/>
                <a:gd name="T18" fmla="*/ 8 w 199"/>
                <a:gd name="T19" fmla="*/ 1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25">
                  <a:moveTo>
                    <a:pt x="199" y="125"/>
                  </a:moveTo>
                  <a:lnTo>
                    <a:pt x="0" y="125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199" y="125"/>
                  </a:lnTo>
                  <a:close/>
                  <a:moveTo>
                    <a:pt x="8" y="117"/>
                  </a:moveTo>
                  <a:lnTo>
                    <a:pt x="190" y="117"/>
                  </a:lnTo>
                  <a:lnTo>
                    <a:pt x="190" y="8"/>
                  </a:lnTo>
                  <a:lnTo>
                    <a:pt x="8" y="8"/>
                  </a:lnTo>
                  <a:lnTo>
                    <a:pt x="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6" name="Freeform 3306"/>
            <p:cNvSpPr>
              <a:spLocks/>
            </p:cNvSpPr>
            <p:nvPr/>
          </p:nvSpPr>
          <p:spPr bwMode="auto">
            <a:xfrm>
              <a:off x="6717302" y="2922758"/>
              <a:ext cx="28575" cy="26988"/>
            </a:xfrm>
            <a:custGeom>
              <a:avLst/>
              <a:gdLst>
                <a:gd name="T0" fmla="*/ 0 w 34"/>
                <a:gd name="T1" fmla="*/ 34 h 34"/>
                <a:gd name="T2" fmla="*/ 0 w 34"/>
                <a:gd name="T3" fmla="*/ 18 h 34"/>
                <a:gd name="T4" fmla="*/ 18 w 34"/>
                <a:gd name="T5" fmla="*/ 0 h 34"/>
                <a:gd name="T6" fmla="*/ 34 w 34"/>
                <a:gd name="T7" fmla="*/ 0 h 34"/>
                <a:gd name="T8" fmla="*/ 0 w 34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0" y="18"/>
                    <a:pt x="18" y="10"/>
                    <a:pt x="1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9"/>
                    <a:pt x="19" y="34"/>
                    <a:pt x="0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7" name="Freeform 3307"/>
            <p:cNvSpPr>
              <a:spLocks/>
            </p:cNvSpPr>
            <p:nvPr/>
          </p:nvSpPr>
          <p:spPr bwMode="auto">
            <a:xfrm>
              <a:off x="6776040" y="2922758"/>
              <a:ext cx="55563" cy="26988"/>
            </a:xfrm>
            <a:custGeom>
              <a:avLst/>
              <a:gdLst>
                <a:gd name="T0" fmla="*/ 34 w 67"/>
                <a:gd name="T1" fmla="*/ 34 h 34"/>
                <a:gd name="T2" fmla="*/ 0 w 67"/>
                <a:gd name="T3" fmla="*/ 0 h 34"/>
                <a:gd name="T4" fmla="*/ 16 w 67"/>
                <a:gd name="T5" fmla="*/ 0 h 34"/>
                <a:gd name="T6" fmla="*/ 34 w 67"/>
                <a:gd name="T7" fmla="*/ 18 h 34"/>
                <a:gd name="T8" fmla="*/ 52 w 67"/>
                <a:gd name="T9" fmla="*/ 0 h 34"/>
                <a:gd name="T10" fmla="*/ 67 w 67"/>
                <a:gd name="T11" fmla="*/ 0 h 34"/>
                <a:gd name="T12" fmla="*/ 34 w 67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4">
                  <a:moveTo>
                    <a:pt x="34" y="34"/>
                  </a:moveTo>
                  <a:cubicBezTo>
                    <a:pt x="15" y="34"/>
                    <a:pt x="0" y="19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0"/>
                    <a:pt x="24" y="18"/>
                    <a:pt x="34" y="18"/>
                  </a:cubicBezTo>
                  <a:cubicBezTo>
                    <a:pt x="44" y="18"/>
                    <a:pt x="52" y="10"/>
                    <a:pt x="5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9"/>
                    <a:pt x="52" y="34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8" name="Freeform 3308"/>
            <p:cNvSpPr>
              <a:spLocks/>
            </p:cNvSpPr>
            <p:nvPr/>
          </p:nvSpPr>
          <p:spPr bwMode="auto">
            <a:xfrm>
              <a:off x="6731590" y="2894183"/>
              <a:ext cx="57150" cy="28575"/>
            </a:xfrm>
            <a:custGeom>
              <a:avLst/>
              <a:gdLst>
                <a:gd name="T0" fmla="*/ 68 w 68"/>
                <a:gd name="T1" fmla="*/ 33 h 33"/>
                <a:gd name="T2" fmla="*/ 52 w 68"/>
                <a:gd name="T3" fmla="*/ 33 h 33"/>
                <a:gd name="T4" fmla="*/ 34 w 68"/>
                <a:gd name="T5" fmla="*/ 15 h 33"/>
                <a:gd name="T6" fmla="*/ 16 w 68"/>
                <a:gd name="T7" fmla="*/ 33 h 33"/>
                <a:gd name="T8" fmla="*/ 0 w 68"/>
                <a:gd name="T9" fmla="*/ 33 h 33"/>
                <a:gd name="T10" fmla="*/ 34 w 68"/>
                <a:gd name="T11" fmla="*/ 0 h 33"/>
                <a:gd name="T12" fmla="*/ 68 w 68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3">
                  <a:moveTo>
                    <a:pt x="68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2" y="23"/>
                    <a:pt x="44" y="15"/>
                    <a:pt x="34" y="15"/>
                  </a:cubicBezTo>
                  <a:cubicBezTo>
                    <a:pt x="24" y="15"/>
                    <a:pt x="16" y="23"/>
                    <a:pt x="16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9" name="Freeform 3309"/>
            <p:cNvSpPr>
              <a:spLocks/>
            </p:cNvSpPr>
            <p:nvPr/>
          </p:nvSpPr>
          <p:spPr bwMode="auto">
            <a:xfrm>
              <a:off x="6861765" y="2922758"/>
              <a:ext cx="55563" cy="26988"/>
            </a:xfrm>
            <a:custGeom>
              <a:avLst/>
              <a:gdLst>
                <a:gd name="T0" fmla="*/ 33 w 67"/>
                <a:gd name="T1" fmla="*/ 34 h 34"/>
                <a:gd name="T2" fmla="*/ 0 w 67"/>
                <a:gd name="T3" fmla="*/ 0 h 34"/>
                <a:gd name="T4" fmla="*/ 15 w 67"/>
                <a:gd name="T5" fmla="*/ 0 h 34"/>
                <a:gd name="T6" fmla="*/ 33 w 67"/>
                <a:gd name="T7" fmla="*/ 18 h 34"/>
                <a:gd name="T8" fmla="*/ 52 w 67"/>
                <a:gd name="T9" fmla="*/ 0 h 34"/>
                <a:gd name="T10" fmla="*/ 67 w 67"/>
                <a:gd name="T11" fmla="*/ 0 h 34"/>
                <a:gd name="T12" fmla="*/ 33 w 67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4">
                  <a:moveTo>
                    <a:pt x="33" y="34"/>
                  </a:moveTo>
                  <a:cubicBezTo>
                    <a:pt x="15" y="34"/>
                    <a:pt x="0" y="19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0"/>
                    <a:pt x="23" y="18"/>
                    <a:pt x="33" y="18"/>
                  </a:cubicBezTo>
                  <a:cubicBezTo>
                    <a:pt x="43" y="18"/>
                    <a:pt x="52" y="10"/>
                    <a:pt x="5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9"/>
                    <a:pt x="52" y="34"/>
                    <a:pt x="3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0" name="Freeform 3310"/>
            <p:cNvSpPr>
              <a:spLocks/>
            </p:cNvSpPr>
            <p:nvPr/>
          </p:nvSpPr>
          <p:spPr bwMode="auto">
            <a:xfrm>
              <a:off x="6818902" y="2894183"/>
              <a:ext cx="55563" cy="28575"/>
            </a:xfrm>
            <a:custGeom>
              <a:avLst/>
              <a:gdLst>
                <a:gd name="T0" fmla="*/ 67 w 67"/>
                <a:gd name="T1" fmla="*/ 33 h 33"/>
                <a:gd name="T2" fmla="*/ 52 w 67"/>
                <a:gd name="T3" fmla="*/ 33 h 33"/>
                <a:gd name="T4" fmla="*/ 34 w 67"/>
                <a:gd name="T5" fmla="*/ 15 h 33"/>
                <a:gd name="T6" fmla="*/ 15 w 67"/>
                <a:gd name="T7" fmla="*/ 33 h 33"/>
                <a:gd name="T8" fmla="*/ 0 w 67"/>
                <a:gd name="T9" fmla="*/ 33 h 33"/>
                <a:gd name="T10" fmla="*/ 34 w 67"/>
                <a:gd name="T11" fmla="*/ 0 h 33"/>
                <a:gd name="T12" fmla="*/ 67 w 67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3">
                  <a:moveTo>
                    <a:pt x="67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2" y="23"/>
                    <a:pt x="44" y="15"/>
                    <a:pt x="34" y="15"/>
                  </a:cubicBezTo>
                  <a:cubicBezTo>
                    <a:pt x="24" y="15"/>
                    <a:pt x="15" y="23"/>
                    <a:pt x="15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2" y="0"/>
                    <a:pt x="67" y="15"/>
                    <a:pt x="6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1" name="Freeform 3311"/>
            <p:cNvSpPr>
              <a:spLocks/>
            </p:cNvSpPr>
            <p:nvPr/>
          </p:nvSpPr>
          <p:spPr bwMode="auto">
            <a:xfrm>
              <a:off x="6947490" y="2922758"/>
              <a:ext cx="57150" cy="26988"/>
            </a:xfrm>
            <a:custGeom>
              <a:avLst/>
              <a:gdLst>
                <a:gd name="T0" fmla="*/ 34 w 68"/>
                <a:gd name="T1" fmla="*/ 34 h 34"/>
                <a:gd name="T2" fmla="*/ 0 w 68"/>
                <a:gd name="T3" fmla="*/ 0 h 34"/>
                <a:gd name="T4" fmla="*/ 16 w 68"/>
                <a:gd name="T5" fmla="*/ 0 h 34"/>
                <a:gd name="T6" fmla="*/ 34 w 68"/>
                <a:gd name="T7" fmla="*/ 18 h 34"/>
                <a:gd name="T8" fmla="*/ 52 w 68"/>
                <a:gd name="T9" fmla="*/ 0 h 34"/>
                <a:gd name="T10" fmla="*/ 68 w 68"/>
                <a:gd name="T11" fmla="*/ 0 h 34"/>
                <a:gd name="T12" fmla="*/ 34 w 6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4">
                  <a:moveTo>
                    <a:pt x="34" y="34"/>
                  </a:moveTo>
                  <a:cubicBezTo>
                    <a:pt x="15" y="34"/>
                    <a:pt x="0" y="19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0"/>
                    <a:pt x="24" y="18"/>
                    <a:pt x="34" y="18"/>
                  </a:cubicBezTo>
                  <a:cubicBezTo>
                    <a:pt x="44" y="18"/>
                    <a:pt x="52" y="10"/>
                    <a:pt x="5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9"/>
                    <a:pt x="53" y="34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2" name="Freeform 3312"/>
            <p:cNvSpPr>
              <a:spLocks/>
            </p:cNvSpPr>
            <p:nvPr/>
          </p:nvSpPr>
          <p:spPr bwMode="auto">
            <a:xfrm>
              <a:off x="6906215" y="2894183"/>
              <a:ext cx="55563" cy="28575"/>
            </a:xfrm>
            <a:custGeom>
              <a:avLst/>
              <a:gdLst>
                <a:gd name="T0" fmla="*/ 67 w 67"/>
                <a:gd name="T1" fmla="*/ 33 h 33"/>
                <a:gd name="T2" fmla="*/ 51 w 67"/>
                <a:gd name="T3" fmla="*/ 33 h 33"/>
                <a:gd name="T4" fmla="*/ 33 w 67"/>
                <a:gd name="T5" fmla="*/ 15 h 33"/>
                <a:gd name="T6" fmla="*/ 15 w 67"/>
                <a:gd name="T7" fmla="*/ 33 h 33"/>
                <a:gd name="T8" fmla="*/ 0 w 67"/>
                <a:gd name="T9" fmla="*/ 33 h 33"/>
                <a:gd name="T10" fmla="*/ 33 w 67"/>
                <a:gd name="T11" fmla="*/ 0 h 33"/>
                <a:gd name="T12" fmla="*/ 67 w 67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3">
                  <a:moveTo>
                    <a:pt x="67" y="33"/>
                  </a:moveTo>
                  <a:cubicBezTo>
                    <a:pt x="51" y="33"/>
                    <a:pt x="51" y="33"/>
                    <a:pt x="51" y="33"/>
                  </a:cubicBezTo>
                  <a:cubicBezTo>
                    <a:pt x="51" y="23"/>
                    <a:pt x="43" y="15"/>
                    <a:pt x="33" y="15"/>
                  </a:cubicBezTo>
                  <a:cubicBezTo>
                    <a:pt x="23" y="15"/>
                    <a:pt x="15" y="23"/>
                    <a:pt x="15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15" y="0"/>
                    <a:pt x="33" y="0"/>
                  </a:cubicBezTo>
                  <a:cubicBezTo>
                    <a:pt x="52" y="0"/>
                    <a:pt x="67" y="15"/>
                    <a:pt x="6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3" name="Freeform 3313"/>
            <p:cNvSpPr>
              <a:spLocks/>
            </p:cNvSpPr>
            <p:nvPr/>
          </p:nvSpPr>
          <p:spPr bwMode="auto">
            <a:xfrm>
              <a:off x="6991940" y="2894183"/>
              <a:ext cx="28575" cy="28575"/>
            </a:xfrm>
            <a:custGeom>
              <a:avLst/>
              <a:gdLst>
                <a:gd name="T0" fmla="*/ 16 w 34"/>
                <a:gd name="T1" fmla="*/ 33 h 33"/>
                <a:gd name="T2" fmla="*/ 0 w 34"/>
                <a:gd name="T3" fmla="*/ 33 h 33"/>
                <a:gd name="T4" fmla="*/ 34 w 34"/>
                <a:gd name="T5" fmla="*/ 0 h 33"/>
                <a:gd name="T6" fmla="*/ 34 w 34"/>
                <a:gd name="T7" fmla="*/ 15 h 33"/>
                <a:gd name="T8" fmla="*/ 16 w 3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3">
                  <a:moveTo>
                    <a:pt x="16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24" y="15"/>
                    <a:pt x="16" y="23"/>
                    <a:pt x="1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4" name="Rectangle 3314"/>
            <p:cNvSpPr>
              <a:spLocks noChangeArrowheads="1"/>
            </p:cNvSpPr>
            <p:nvPr/>
          </p:nvSpPr>
          <p:spPr bwMode="auto">
            <a:xfrm>
              <a:off x="6741115" y="3025946"/>
              <a:ext cx="12700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5" name="Rectangle 3315"/>
            <p:cNvSpPr>
              <a:spLocks noChangeArrowheads="1"/>
            </p:cNvSpPr>
            <p:nvPr/>
          </p:nvSpPr>
          <p:spPr bwMode="auto">
            <a:xfrm>
              <a:off x="6771277" y="2968796"/>
              <a:ext cx="12700" cy="920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6" name="Rectangle 3316"/>
            <p:cNvSpPr>
              <a:spLocks noChangeArrowheads="1"/>
            </p:cNvSpPr>
            <p:nvPr/>
          </p:nvSpPr>
          <p:spPr bwMode="auto">
            <a:xfrm>
              <a:off x="6801440" y="3006896"/>
              <a:ext cx="12700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7" name="Rectangle 3317"/>
            <p:cNvSpPr>
              <a:spLocks noChangeArrowheads="1"/>
            </p:cNvSpPr>
            <p:nvPr/>
          </p:nvSpPr>
          <p:spPr bwMode="auto">
            <a:xfrm>
              <a:off x="6831602" y="2981496"/>
              <a:ext cx="12700" cy="793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8" name="Rectangle 3318"/>
            <p:cNvSpPr>
              <a:spLocks noChangeArrowheads="1"/>
            </p:cNvSpPr>
            <p:nvPr/>
          </p:nvSpPr>
          <p:spPr bwMode="auto">
            <a:xfrm>
              <a:off x="6861765" y="3010071"/>
              <a:ext cx="12700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9" name="Rectangle 3319"/>
            <p:cNvSpPr>
              <a:spLocks noChangeArrowheads="1"/>
            </p:cNvSpPr>
            <p:nvPr/>
          </p:nvSpPr>
          <p:spPr bwMode="auto">
            <a:xfrm>
              <a:off x="6891927" y="2975146"/>
              <a:ext cx="14288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0" name="Rectangle 3320"/>
            <p:cNvSpPr>
              <a:spLocks noChangeArrowheads="1"/>
            </p:cNvSpPr>
            <p:nvPr/>
          </p:nvSpPr>
          <p:spPr bwMode="auto">
            <a:xfrm>
              <a:off x="6922090" y="2989433"/>
              <a:ext cx="12700" cy="71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1" name="Rectangle 3321"/>
            <p:cNvSpPr>
              <a:spLocks noChangeArrowheads="1"/>
            </p:cNvSpPr>
            <p:nvPr/>
          </p:nvSpPr>
          <p:spPr bwMode="auto">
            <a:xfrm>
              <a:off x="6953840" y="3006896"/>
              <a:ext cx="11113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2" name="Rectangle 3322"/>
            <p:cNvSpPr>
              <a:spLocks noChangeArrowheads="1"/>
            </p:cNvSpPr>
            <p:nvPr/>
          </p:nvSpPr>
          <p:spPr bwMode="auto">
            <a:xfrm>
              <a:off x="6982415" y="2976733"/>
              <a:ext cx="12700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1" name="Группа 3380"/>
          <p:cNvGrpSpPr/>
          <p:nvPr/>
        </p:nvGrpSpPr>
        <p:grpSpPr>
          <a:xfrm>
            <a:off x="4505937" y="2488043"/>
            <a:ext cx="324458" cy="231932"/>
            <a:chOff x="5421902" y="3486321"/>
            <a:chExt cx="417513" cy="298450"/>
          </a:xfrm>
          <a:solidFill>
            <a:schemeClr val="accent1"/>
          </a:solidFill>
        </p:grpSpPr>
        <p:sp>
          <p:nvSpPr>
            <p:cNvPr id="3650" name="Freeform 3342"/>
            <p:cNvSpPr>
              <a:spLocks noEditPoints="1"/>
            </p:cNvSpPr>
            <p:nvPr/>
          </p:nvSpPr>
          <p:spPr bwMode="auto">
            <a:xfrm>
              <a:off x="5421902" y="3486321"/>
              <a:ext cx="201613" cy="150813"/>
            </a:xfrm>
            <a:custGeom>
              <a:avLst/>
              <a:gdLst>
                <a:gd name="T0" fmla="*/ 222 w 241"/>
                <a:gd name="T1" fmla="*/ 181 h 181"/>
                <a:gd name="T2" fmla="*/ 19 w 241"/>
                <a:gd name="T3" fmla="*/ 181 h 181"/>
                <a:gd name="T4" fmla="*/ 0 w 241"/>
                <a:gd name="T5" fmla="*/ 163 h 181"/>
                <a:gd name="T6" fmla="*/ 0 w 241"/>
                <a:gd name="T7" fmla="*/ 18 h 181"/>
                <a:gd name="T8" fmla="*/ 19 w 241"/>
                <a:gd name="T9" fmla="*/ 0 h 181"/>
                <a:gd name="T10" fmla="*/ 222 w 241"/>
                <a:gd name="T11" fmla="*/ 0 h 181"/>
                <a:gd name="T12" fmla="*/ 241 w 241"/>
                <a:gd name="T13" fmla="*/ 18 h 181"/>
                <a:gd name="T14" fmla="*/ 241 w 241"/>
                <a:gd name="T15" fmla="*/ 163 h 181"/>
                <a:gd name="T16" fmla="*/ 222 w 241"/>
                <a:gd name="T17" fmla="*/ 181 h 181"/>
                <a:gd name="T18" fmla="*/ 19 w 241"/>
                <a:gd name="T19" fmla="*/ 15 h 181"/>
                <a:gd name="T20" fmla="*/ 16 w 241"/>
                <a:gd name="T21" fmla="*/ 18 h 181"/>
                <a:gd name="T22" fmla="*/ 16 w 241"/>
                <a:gd name="T23" fmla="*/ 163 h 181"/>
                <a:gd name="T24" fmla="*/ 19 w 241"/>
                <a:gd name="T25" fmla="*/ 166 h 181"/>
                <a:gd name="T26" fmla="*/ 222 w 241"/>
                <a:gd name="T27" fmla="*/ 166 h 181"/>
                <a:gd name="T28" fmla="*/ 225 w 241"/>
                <a:gd name="T29" fmla="*/ 163 h 181"/>
                <a:gd name="T30" fmla="*/ 225 w 241"/>
                <a:gd name="T31" fmla="*/ 18 h 181"/>
                <a:gd name="T32" fmla="*/ 222 w 241"/>
                <a:gd name="T33" fmla="*/ 15 h 181"/>
                <a:gd name="T34" fmla="*/ 19 w 241"/>
                <a:gd name="T35" fmla="*/ 1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181">
                  <a:moveTo>
                    <a:pt x="222" y="181"/>
                  </a:moveTo>
                  <a:cubicBezTo>
                    <a:pt x="19" y="181"/>
                    <a:pt x="19" y="181"/>
                    <a:pt x="19" y="181"/>
                  </a:cubicBezTo>
                  <a:cubicBezTo>
                    <a:pt x="9" y="181"/>
                    <a:pt x="0" y="173"/>
                    <a:pt x="0" y="16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32" y="0"/>
                    <a:pt x="241" y="8"/>
                    <a:pt x="241" y="18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1" y="173"/>
                    <a:pt x="232" y="181"/>
                    <a:pt x="222" y="181"/>
                  </a:cubicBezTo>
                  <a:close/>
                  <a:moveTo>
                    <a:pt x="19" y="15"/>
                  </a:moveTo>
                  <a:cubicBezTo>
                    <a:pt x="17" y="15"/>
                    <a:pt x="16" y="16"/>
                    <a:pt x="16" y="18"/>
                  </a:cubicBezTo>
                  <a:cubicBezTo>
                    <a:pt x="16" y="163"/>
                    <a:pt x="16" y="163"/>
                    <a:pt x="16" y="163"/>
                  </a:cubicBezTo>
                  <a:cubicBezTo>
                    <a:pt x="16" y="164"/>
                    <a:pt x="17" y="166"/>
                    <a:pt x="19" y="166"/>
                  </a:cubicBezTo>
                  <a:cubicBezTo>
                    <a:pt x="222" y="166"/>
                    <a:pt x="222" y="166"/>
                    <a:pt x="222" y="166"/>
                  </a:cubicBezTo>
                  <a:cubicBezTo>
                    <a:pt x="224" y="166"/>
                    <a:pt x="225" y="164"/>
                    <a:pt x="225" y="163"/>
                  </a:cubicBezTo>
                  <a:cubicBezTo>
                    <a:pt x="225" y="18"/>
                    <a:pt x="225" y="18"/>
                    <a:pt x="225" y="18"/>
                  </a:cubicBezTo>
                  <a:cubicBezTo>
                    <a:pt x="225" y="16"/>
                    <a:pt x="224" y="15"/>
                    <a:pt x="222" y="15"/>
                  </a:cubicBezTo>
                  <a:lnTo>
                    <a:pt x="1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1" name="Rectangle 3343"/>
            <p:cNvSpPr>
              <a:spLocks noChangeArrowheads="1"/>
            </p:cNvSpPr>
            <p:nvPr/>
          </p:nvSpPr>
          <p:spPr bwMode="auto">
            <a:xfrm>
              <a:off x="5540965" y="3630783"/>
              <a:ext cx="12700" cy="428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2" name="Rectangle 3344"/>
            <p:cNvSpPr>
              <a:spLocks noChangeArrowheads="1"/>
            </p:cNvSpPr>
            <p:nvPr/>
          </p:nvSpPr>
          <p:spPr bwMode="auto">
            <a:xfrm>
              <a:off x="5491752" y="3630783"/>
              <a:ext cx="12700" cy="428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3" name="Rectangle 3345"/>
            <p:cNvSpPr>
              <a:spLocks noChangeArrowheads="1"/>
            </p:cNvSpPr>
            <p:nvPr/>
          </p:nvSpPr>
          <p:spPr bwMode="auto">
            <a:xfrm>
              <a:off x="5477465" y="3667296"/>
              <a:ext cx="920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4" name="Rectangle 3346"/>
            <p:cNvSpPr>
              <a:spLocks noChangeArrowheads="1"/>
            </p:cNvSpPr>
            <p:nvPr/>
          </p:nvSpPr>
          <p:spPr bwMode="auto">
            <a:xfrm>
              <a:off x="5486990" y="35942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5" name="Rectangle 3347"/>
            <p:cNvSpPr>
              <a:spLocks noChangeArrowheads="1"/>
            </p:cNvSpPr>
            <p:nvPr/>
          </p:nvSpPr>
          <p:spPr bwMode="auto">
            <a:xfrm>
              <a:off x="5515565" y="35942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6" name="Rectangle 3348"/>
            <p:cNvSpPr>
              <a:spLocks noChangeArrowheads="1"/>
            </p:cNvSpPr>
            <p:nvPr/>
          </p:nvSpPr>
          <p:spPr bwMode="auto">
            <a:xfrm>
              <a:off x="5544140" y="3594271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7" name="Freeform 3349"/>
            <p:cNvSpPr>
              <a:spLocks noEditPoints="1"/>
            </p:cNvSpPr>
            <p:nvPr/>
          </p:nvSpPr>
          <p:spPr bwMode="auto">
            <a:xfrm>
              <a:off x="5639390" y="3486321"/>
              <a:ext cx="200025" cy="150813"/>
            </a:xfrm>
            <a:custGeom>
              <a:avLst/>
              <a:gdLst>
                <a:gd name="T0" fmla="*/ 222 w 240"/>
                <a:gd name="T1" fmla="*/ 181 h 181"/>
                <a:gd name="T2" fmla="*/ 18 w 240"/>
                <a:gd name="T3" fmla="*/ 181 h 181"/>
                <a:gd name="T4" fmla="*/ 0 w 240"/>
                <a:gd name="T5" fmla="*/ 163 h 181"/>
                <a:gd name="T6" fmla="*/ 0 w 240"/>
                <a:gd name="T7" fmla="*/ 18 h 181"/>
                <a:gd name="T8" fmla="*/ 18 w 240"/>
                <a:gd name="T9" fmla="*/ 0 h 181"/>
                <a:gd name="T10" fmla="*/ 222 w 240"/>
                <a:gd name="T11" fmla="*/ 0 h 181"/>
                <a:gd name="T12" fmla="*/ 240 w 240"/>
                <a:gd name="T13" fmla="*/ 18 h 181"/>
                <a:gd name="T14" fmla="*/ 240 w 240"/>
                <a:gd name="T15" fmla="*/ 163 h 181"/>
                <a:gd name="T16" fmla="*/ 222 w 240"/>
                <a:gd name="T17" fmla="*/ 181 h 181"/>
                <a:gd name="T18" fmla="*/ 18 w 240"/>
                <a:gd name="T19" fmla="*/ 15 h 181"/>
                <a:gd name="T20" fmla="*/ 15 w 240"/>
                <a:gd name="T21" fmla="*/ 18 h 181"/>
                <a:gd name="T22" fmla="*/ 15 w 240"/>
                <a:gd name="T23" fmla="*/ 163 h 181"/>
                <a:gd name="T24" fmla="*/ 18 w 240"/>
                <a:gd name="T25" fmla="*/ 166 h 181"/>
                <a:gd name="T26" fmla="*/ 222 w 240"/>
                <a:gd name="T27" fmla="*/ 166 h 181"/>
                <a:gd name="T28" fmla="*/ 224 w 240"/>
                <a:gd name="T29" fmla="*/ 163 h 181"/>
                <a:gd name="T30" fmla="*/ 224 w 240"/>
                <a:gd name="T31" fmla="*/ 18 h 181"/>
                <a:gd name="T32" fmla="*/ 222 w 240"/>
                <a:gd name="T33" fmla="*/ 15 h 181"/>
                <a:gd name="T34" fmla="*/ 18 w 240"/>
                <a:gd name="T35" fmla="*/ 1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181">
                  <a:moveTo>
                    <a:pt x="222" y="181"/>
                  </a:moveTo>
                  <a:cubicBezTo>
                    <a:pt x="18" y="181"/>
                    <a:pt x="18" y="181"/>
                    <a:pt x="18" y="181"/>
                  </a:cubicBezTo>
                  <a:cubicBezTo>
                    <a:pt x="8" y="181"/>
                    <a:pt x="0" y="173"/>
                    <a:pt x="0" y="16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31" y="0"/>
                    <a:pt x="240" y="8"/>
                    <a:pt x="240" y="18"/>
                  </a:cubicBezTo>
                  <a:cubicBezTo>
                    <a:pt x="240" y="163"/>
                    <a:pt x="240" y="163"/>
                    <a:pt x="240" y="163"/>
                  </a:cubicBezTo>
                  <a:cubicBezTo>
                    <a:pt x="240" y="173"/>
                    <a:pt x="231" y="181"/>
                    <a:pt x="222" y="181"/>
                  </a:cubicBezTo>
                  <a:close/>
                  <a:moveTo>
                    <a:pt x="18" y="15"/>
                  </a:moveTo>
                  <a:cubicBezTo>
                    <a:pt x="16" y="15"/>
                    <a:pt x="15" y="16"/>
                    <a:pt x="15" y="18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5" y="164"/>
                    <a:pt x="16" y="166"/>
                    <a:pt x="18" y="166"/>
                  </a:cubicBezTo>
                  <a:cubicBezTo>
                    <a:pt x="222" y="166"/>
                    <a:pt x="222" y="166"/>
                    <a:pt x="222" y="166"/>
                  </a:cubicBezTo>
                  <a:cubicBezTo>
                    <a:pt x="223" y="166"/>
                    <a:pt x="224" y="164"/>
                    <a:pt x="224" y="163"/>
                  </a:cubicBezTo>
                  <a:cubicBezTo>
                    <a:pt x="224" y="18"/>
                    <a:pt x="224" y="18"/>
                    <a:pt x="224" y="18"/>
                  </a:cubicBezTo>
                  <a:cubicBezTo>
                    <a:pt x="224" y="16"/>
                    <a:pt x="223" y="15"/>
                    <a:pt x="222" y="15"/>
                  </a:cubicBezTo>
                  <a:lnTo>
                    <a:pt x="18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8" name="Rectangle 3350"/>
            <p:cNvSpPr>
              <a:spLocks noChangeArrowheads="1"/>
            </p:cNvSpPr>
            <p:nvPr/>
          </p:nvSpPr>
          <p:spPr bwMode="auto">
            <a:xfrm>
              <a:off x="5756865" y="3630783"/>
              <a:ext cx="12700" cy="428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9" name="Rectangle 3351"/>
            <p:cNvSpPr>
              <a:spLocks noChangeArrowheads="1"/>
            </p:cNvSpPr>
            <p:nvPr/>
          </p:nvSpPr>
          <p:spPr bwMode="auto">
            <a:xfrm>
              <a:off x="5707652" y="3630783"/>
              <a:ext cx="12700" cy="428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0" name="Rectangle 3352"/>
            <p:cNvSpPr>
              <a:spLocks noChangeArrowheads="1"/>
            </p:cNvSpPr>
            <p:nvPr/>
          </p:nvSpPr>
          <p:spPr bwMode="auto">
            <a:xfrm>
              <a:off x="5691777" y="3667296"/>
              <a:ext cx="936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1" name="Rectangle 3353"/>
            <p:cNvSpPr>
              <a:spLocks noChangeArrowheads="1"/>
            </p:cNvSpPr>
            <p:nvPr/>
          </p:nvSpPr>
          <p:spPr bwMode="auto">
            <a:xfrm>
              <a:off x="5702890" y="35942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2" name="Rectangle 3354"/>
            <p:cNvSpPr>
              <a:spLocks noChangeArrowheads="1"/>
            </p:cNvSpPr>
            <p:nvPr/>
          </p:nvSpPr>
          <p:spPr bwMode="auto">
            <a:xfrm>
              <a:off x="5731465" y="35942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3" name="Rectangle 3355"/>
            <p:cNvSpPr>
              <a:spLocks noChangeArrowheads="1"/>
            </p:cNvSpPr>
            <p:nvPr/>
          </p:nvSpPr>
          <p:spPr bwMode="auto">
            <a:xfrm>
              <a:off x="5761627" y="3594271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4" name="Rectangle 3356"/>
            <p:cNvSpPr>
              <a:spLocks noChangeArrowheads="1"/>
            </p:cNvSpPr>
            <p:nvPr/>
          </p:nvSpPr>
          <p:spPr bwMode="auto">
            <a:xfrm>
              <a:off x="5517152" y="3694283"/>
              <a:ext cx="12700" cy="49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5" name="Rectangle 3357"/>
            <p:cNvSpPr>
              <a:spLocks noChangeArrowheads="1"/>
            </p:cNvSpPr>
            <p:nvPr/>
          </p:nvSpPr>
          <p:spPr bwMode="auto">
            <a:xfrm>
              <a:off x="5733052" y="3694283"/>
              <a:ext cx="12700" cy="49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6" name="Rectangle 3358"/>
            <p:cNvSpPr>
              <a:spLocks noChangeArrowheads="1"/>
            </p:cNvSpPr>
            <p:nvPr/>
          </p:nvSpPr>
          <p:spPr bwMode="auto">
            <a:xfrm>
              <a:off x="5539377" y="3754608"/>
              <a:ext cx="1825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7" name="Rectangle 3359"/>
            <p:cNvSpPr>
              <a:spLocks noChangeArrowheads="1"/>
            </p:cNvSpPr>
            <p:nvPr/>
          </p:nvSpPr>
          <p:spPr bwMode="auto">
            <a:xfrm>
              <a:off x="5755277" y="3754608"/>
              <a:ext cx="841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8" name="Rectangle 3360"/>
            <p:cNvSpPr>
              <a:spLocks noChangeArrowheads="1"/>
            </p:cNvSpPr>
            <p:nvPr/>
          </p:nvSpPr>
          <p:spPr bwMode="auto">
            <a:xfrm>
              <a:off x="5421902" y="3754608"/>
              <a:ext cx="841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9" name="Freeform 3361"/>
            <p:cNvSpPr>
              <a:spLocks noEditPoints="1"/>
            </p:cNvSpPr>
            <p:nvPr/>
          </p:nvSpPr>
          <p:spPr bwMode="auto">
            <a:xfrm>
              <a:off x="5499690" y="3737146"/>
              <a:ext cx="47625" cy="47625"/>
            </a:xfrm>
            <a:custGeom>
              <a:avLst/>
              <a:gdLst>
                <a:gd name="T0" fmla="*/ 28 w 57"/>
                <a:gd name="T1" fmla="*/ 57 h 57"/>
                <a:gd name="T2" fmla="*/ 0 w 57"/>
                <a:gd name="T3" fmla="*/ 29 h 57"/>
                <a:gd name="T4" fmla="*/ 28 w 57"/>
                <a:gd name="T5" fmla="*/ 0 h 57"/>
                <a:gd name="T6" fmla="*/ 57 w 57"/>
                <a:gd name="T7" fmla="*/ 29 h 57"/>
                <a:gd name="T8" fmla="*/ 28 w 57"/>
                <a:gd name="T9" fmla="*/ 57 h 57"/>
                <a:gd name="T10" fmla="*/ 28 w 57"/>
                <a:gd name="T11" fmla="*/ 16 h 57"/>
                <a:gd name="T12" fmla="*/ 16 w 57"/>
                <a:gd name="T13" fmla="*/ 29 h 57"/>
                <a:gd name="T14" fmla="*/ 28 w 57"/>
                <a:gd name="T15" fmla="*/ 42 h 57"/>
                <a:gd name="T16" fmla="*/ 41 w 57"/>
                <a:gd name="T17" fmla="*/ 29 h 57"/>
                <a:gd name="T18" fmla="*/ 28 w 57"/>
                <a:gd name="T19" fmla="*/ 1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8" y="57"/>
                  </a:moveTo>
                  <a:cubicBezTo>
                    <a:pt x="13" y="57"/>
                    <a:pt x="0" y="44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44"/>
                    <a:pt x="44" y="57"/>
                    <a:pt x="28" y="57"/>
                  </a:cubicBezTo>
                  <a:close/>
                  <a:moveTo>
                    <a:pt x="28" y="16"/>
                  </a:moveTo>
                  <a:cubicBezTo>
                    <a:pt x="21" y="16"/>
                    <a:pt x="16" y="22"/>
                    <a:pt x="16" y="29"/>
                  </a:cubicBezTo>
                  <a:cubicBezTo>
                    <a:pt x="16" y="36"/>
                    <a:pt x="21" y="42"/>
                    <a:pt x="28" y="42"/>
                  </a:cubicBezTo>
                  <a:cubicBezTo>
                    <a:pt x="36" y="42"/>
                    <a:pt x="41" y="36"/>
                    <a:pt x="41" y="29"/>
                  </a:cubicBezTo>
                  <a:cubicBezTo>
                    <a:pt x="41" y="22"/>
                    <a:pt x="36" y="16"/>
                    <a:pt x="2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0" name="Freeform 3362"/>
            <p:cNvSpPr>
              <a:spLocks noEditPoints="1"/>
            </p:cNvSpPr>
            <p:nvPr/>
          </p:nvSpPr>
          <p:spPr bwMode="auto">
            <a:xfrm>
              <a:off x="5715590" y="3737146"/>
              <a:ext cx="47625" cy="47625"/>
            </a:xfrm>
            <a:custGeom>
              <a:avLst/>
              <a:gdLst>
                <a:gd name="T0" fmla="*/ 29 w 57"/>
                <a:gd name="T1" fmla="*/ 57 h 57"/>
                <a:gd name="T2" fmla="*/ 0 w 57"/>
                <a:gd name="T3" fmla="*/ 29 h 57"/>
                <a:gd name="T4" fmla="*/ 29 w 57"/>
                <a:gd name="T5" fmla="*/ 0 h 57"/>
                <a:gd name="T6" fmla="*/ 57 w 57"/>
                <a:gd name="T7" fmla="*/ 29 h 57"/>
                <a:gd name="T8" fmla="*/ 29 w 57"/>
                <a:gd name="T9" fmla="*/ 57 h 57"/>
                <a:gd name="T10" fmla="*/ 29 w 57"/>
                <a:gd name="T11" fmla="*/ 16 h 57"/>
                <a:gd name="T12" fmla="*/ 16 w 57"/>
                <a:gd name="T13" fmla="*/ 29 h 57"/>
                <a:gd name="T14" fmla="*/ 29 w 57"/>
                <a:gd name="T15" fmla="*/ 42 h 57"/>
                <a:gd name="T16" fmla="*/ 42 w 57"/>
                <a:gd name="T17" fmla="*/ 29 h 57"/>
                <a:gd name="T18" fmla="*/ 29 w 57"/>
                <a:gd name="T19" fmla="*/ 1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9" y="57"/>
                  </a:moveTo>
                  <a:cubicBezTo>
                    <a:pt x="13" y="57"/>
                    <a:pt x="0" y="44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44"/>
                    <a:pt x="44" y="57"/>
                    <a:pt x="29" y="57"/>
                  </a:cubicBezTo>
                  <a:close/>
                  <a:moveTo>
                    <a:pt x="29" y="16"/>
                  </a:moveTo>
                  <a:cubicBezTo>
                    <a:pt x="21" y="16"/>
                    <a:pt x="16" y="22"/>
                    <a:pt x="16" y="29"/>
                  </a:cubicBezTo>
                  <a:cubicBezTo>
                    <a:pt x="16" y="36"/>
                    <a:pt x="21" y="42"/>
                    <a:pt x="29" y="42"/>
                  </a:cubicBezTo>
                  <a:cubicBezTo>
                    <a:pt x="36" y="42"/>
                    <a:pt x="42" y="36"/>
                    <a:pt x="42" y="29"/>
                  </a:cubicBezTo>
                  <a:cubicBezTo>
                    <a:pt x="42" y="22"/>
                    <a:pt x="36" y="16"/>
                    <a:pt x="2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2" name="Группа 3381"/>
          <p:cNvGrpSpPr/>
          <p:nvPr/>
        </p:nvGrpSpPr>
        <p:grpSpPr>
          <a:xfrm>
            <a:off x="5480541" y="2453500"/>
            <a:ext cx="296083" cy="301017"/>
            <a:chOff x="6676027" y="3441871"/>
            <a:chExt cx="381001" cy="387350"/>
          </a:xfrm>
          <a:solidFill>
            <a:schemeClr val="accent1"/>
          </a:solidFill>
        </p:grpSpPr>
        <p:sp>
          <p:nvSpPr>
            <p:cNvPr id="3637" name="Freeform 3373"/>
            <p:cNvSpPr>
              <a:spLocks noEditPoints="1"/>
            </p:cNvSpPr>
            <p:nvPr/>
          </p:nvSpPr>
          <p:spPr bwMode="auto">
            <a:xfrm>
              <a:off x="6747465" y="3560933"/>
              <a:ext cx="147638" cy="147638"/>
            </a:xfrm>
            <a:custGeom>
              <a:avLst/>
              <a:gdLst>
                <a:gd name="T0" fmla="*/ 88 w 177"/>
                <a:gd name="T1" fmla="*/ 177 h 177"/>
                <a:gd name="T2" fmla="*/ 0 w 177"/>
                <a:gd name="T3" fmla="*/ 88 h 177"/>
                <a:gd name="T4" fmla="*/ 88 w 177"/>
                <a:gd name="T5" fmla="*/ 0 h 177"/>
                <a:gd name="T6" fmla="*/ 177 w 177"/>
                <a:gd name="T7" fmla="*/ 88 h 177"/>
                <a:gd name="T8" fmla="*/ 88 w 177"/>
                <a:gd name="T9" fmla="*/ 177 h 177"/>
                <a:gd name="T10" fmla="*/ 88 w 177"/>
                <a:gd name="T11" fmla="*/ 15 h 177"/>
                <a:gd name="T12" fmla="*/ 15 w 177"/>
                <a:gd name="T13" fmla="*/ 88 h 177"/>
                <a:gd name="T14" fmla="*/ 88 w 177"/>
                <a:gd name="T15" fmla="*/ 162 h 177"/>
                <a:gd name="T16" fmla="*/ 162 w 177"/>
                <a:gd name="T17" fmla="*/ 88 h 177"/>
                <a:gd name="T18" fmla="*/ 88 w 177"/>
                <a:gd name="T19" fmla="*/ 1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77">
                  <a:moveTo>
                    <a:pt x="88" y="177"/>
                  </a:moveTo>
                  <a:cubicBezTo>
                    <a:pt x="39" y="177"/>
                    <a:pt x="0" y="138"/>
                    <a:pt x="0" y="88"/>
                  </a:cubicBezTo>
                  <a:cubicBezTo>
                    <a:pt x="0" y="39"/>
                    <a:pt x="39" y="0"/>
                    <a:pt x="88" y="0"/>
                  </a:cubicBezTo>
                  <a:cubicBezTo>
                    <a:pt x="138" y="0"/>
                    <a:pt x="177" y="39"/>
                    <a:pt x="177" y="88"/>
                  </a:cubicBezTo>
                  <a:cubicBezTo>
                    <a:pt x="177" y="138"/>
                    <a:pt x="138" y="177"/>
                    <a:pt x="88" y="177"/>
                  </a:cubicBezTo>
                  <a:close/>
                  <a:moveTo>
                    <a:pt x="88" y="15"/>
                  </a:moveTo>
                  <a:cubicBezTo>
                    <a:pt x="48" y="15"/>
                    <a:pt x="15" y="48"/>
                    <a:pt x="15" y="88"/>
                  </a:cubicBezTo>
                  <a:cubicBezTo>
                    <a:pt x="15" y="129"/>
                    <a:pt x="48" y="162"/>
                    <a:pt x="88" y="162"/>
                  </a:cubicBezTo>
                  <a:cubicBezTo>
                    <a:pt x="129" y="162"/>
                    <a:pt x="162" y="129"/>
                    <a:pt x="162" y="88"/>
                  </a:cubicBezTo>
                  <a:cubicBezTo>
                    <a:pt x="162" y="48"/>
                    <a:pt x="129" y="15"/>
                    <a:pt x="8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8" name="Freeform 3374"/>
            <p:cNvSpPr>
              <a:spLocks/>
            </p:cNvSpPr>
            <p:nvPr/>
          </p:nvSpPr>
          <p:spPr bwMode="auto">
            <a:xfrm>
              <a:off x="6782390" y="3610146"/>
              <a:ext cx="76200" cy="53975"/>
            </a:xfrm>
            <a:custGeom>
              <a:avLst/>
              <a:gdLst>
                <a:gd name="T0" fmla="*/ 19 w 48"/>
                <a:gd name="T1" fmla="*/ 34 h 34"/>
                <a:gd name="T2" fmla="*/ 0 w 48"/>
                <a:gd name="T3" fmla="*/ 16 h 34"/>
                <a:gd name="T4" fmla="*/ 6 w 48"/>
                <a:gd name="T5" fmla="*/ 10 h 34"/>
                <a:gd name="T6" fmla="*/ 19 w 48"/>
                <a:gd name="T7" fmla="*/ 23 h 34"/>
                <a:gd name="T8" fmla="*/ 42 w 48"/>
                <a:gd name="T9" fmla="*/ 0 h 34"/>
                <a:gd name="T10" fmla="*/ 48 w 48"/>
                <a:gd name="T11" fmla="*/ 6 h 34"/>
                <a:gd name="T12" fmla="*/ 19 w 4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19" y="34"/>
                  </a:moveTo>
                  <a:lnTo>
                    <a:pt x="0" y="16"/>
                  </a:lnTo>
                  <a:lnTo>
                    <a:pt x="6" y="10"/>
                  </a:lnTo>
                  <a:lnTo>
                    <a:pt x="19" y="23"/>
                  </a:lnTo>
                  <a:lnTo>
                    <a:pt x="42" y="0"/>
                  </a:lnTo>
                  <a:lnTo>
                    <a:pt x="48" y="6"/>
                  </a:lnTo>
                  <a:lnTo>
                    <a:pt x="19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9" name="Freeform 3375"/>
            <p:cNvSpPr>
              <a:spLocks/>
            </p:cNvSpPr>
            <p:nvPr/>
          </p:nvSpPr>
          <p:spPr bwMode="auto">
            <a:xfrm>
              <a:off x="6676027" y="3441871"/>
              <a:ext cx="288925" cy="387350"/>
            </a:xfrm>
            <a:custGeom>
              <a:avLst/>
              <a:gdLst>
                <a:gd name="T0" fmla="*/ 251 w 347"/>
                <a:gd name="T1" fmla="*/ 465 h 465"/>
                <a:gd name="T2" fmla="*/ 42 w 347"/>
                <a:gd name="T3" fmla="*/ 465 h 465"/>
                <a:gd name="T4" fmla="*/ 0 w 347"/>
                <a:gd name="T5" fmla="*/ 422 h 465"/>
                <a:gd name="T6" fmla="*/ 0 w 347"/>
                <a:gd name="T7" fmla="*/ 42 h 465"/>
                <a:gd name="T8" fmla="*/ 42 w 347"/>
                <a:gd name="T9" fmla="*/ 0 h 465"/>
                <a:gd name="T10" fmla="*/ 305 w 347"/>
                <a:gd name="T11" fmla="*/ 0 h 465"/>
                <a:gd name="T12" fmla="*/ 347 w 347"/>
                <a:gd name="T13" fmla="*/ 42 h 465"/>
                <a:gd name="T14" fmla="*/ 347 w 347"/>
                <a:gd name="T15" fmla="*/ 137 h 465"/>
                <a:gd name="T16" fmla="*/ 332 w 347"/>
                <a:gd name="T17" fmla="*/ 137 h 465"/>
                <a:gd name="T18" fmla="*/ 332 w 347"/>
                <a:gd name="T19" fmla="*/ 42 h 465"/>
                <a:gd name="T20" fmla="*/ 305 w 347"/>
                <a:gd name="T21" fmla="*/ 16 h 465"/>
                <a:gd name="T22" fmla="*/ 42 w 347"/>
                <a:gd name="T23" fmla="*/ 16 h 465"/>
                <a:gd name="T24" fmla="*/ 15 w 347"/>
                <a:gd name="T25" fmla="*/ 42 h 465"/>
                <a:gd name="T26" fmla="*/ 15 w 347"/>
                <a:gd name="T27" fmla="*/ 422 h 465"/>
                <a:gd name="T28" fmla="*/ 42 w 347"/>
                <a:gd name="T29" fmla="*/ 449 h 465"/>
                <a:gd name="T30" fmla="*/ 251 w 347"/>
                <a:gd name="T31" fmla="*/ 449 h 465"/>
                <a:gd name="T32" fmla="*/ 251 w 347"/>
                <a:gd name="T33" fmla="*/ 465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465">
                  <a:moveTo>
                    <a:pt x="251" y="465"/>
                  </a:moveTo>
                  <a:cubicBezTo>
                    <a:pt x="42" y="465"/>
                    <a:pt x="42" y="465"/>
                    <a:pt x="42" y="465"/>
                  </a:cubicBezTo>
                  <a:cubicBezTo>
                    <a:pt x="19" y="465"/>
                    <a:pt x="0" y="446"/>
                    <a:pt x="0" y="42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28" y="0"/>
                    <a:pt x="347" y="19"/>
                    <a:pt x="347" y="42"/>
                  </a:cubicBezTo>
                  <a:cubicBezTo>
                    <a:pt x="347" y="137"/>
                    <a:pt x="347" y="137"/>
                    <a:pt x="347" y="137"/>
                  </a:cubicBezTo>
                  <a:cubicBezTo>
                    <a:pt x="332" y="137"/>
                    <a:pt x="332" y="137"/>
                    <a:pt x="332" y="137"/>
                  </a:cubicBezTo>
                  <a:cubicBezTo>
                    <a:pt x="332" y="42"/>
                    <a:pt x="332" y="42"/>
                    <a:pt x="332" y="42"/>
                  </a:cubicBezTo>
                  <a:cubicBezTo>
                    <a:pt x="332" y="28"/>
                    <a:pt x="320" y="16"/>
                    <a:pt x="305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27" y="16"/>
                    <a:pt x="15" y="28"/>
                    <a:pt x="15" y="42"/>
                  </a:cubicBezTo>
                  <a:cubicBezTo>
                    <a:pt x="15" y="422"/>
                    <a:pt x="15" y="422"/>
                    <a:pt x="15" y="422"/>
                  </a:cubicBezTo>
                  <a:cubicBezTo>
                    <a:pt x="15" y="437"/>
                    <a:pt x="27" y="449"/>
                    <a:pt x="42" y="449"/>
                  </a:cubicBezTo>
                  <a:cubicBezTo>
                    <a:pt x="251" y="449"/>
                    <a:pt x="251" y="449"/>
                    <a:pt x="251" y="449"/>
                  </a:cubicBezTo>
                  <a:lnTo>
                    <a:pt x="251" y="4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0" name="Freeform 3376"/>
            <p:cNvSpPr>
              <a:spLocks/>
            </p:cNvSpPr>
            <p:nvPr/>
          </p:nvSpPr>
          <p:spPr bwMode="auto">
            <a:xfrm>
              <a:off x="6703015" y="3524421"/>
              <a:ext cx="236538" cy="220663"/>
            </a:xfrm>
            <a:custGeom>
              <a:avLst/>
              <a:gdLst>
                <a:gd name="T0" fmla="*/ 115 w 149"/>
                <a:gd name="T1" fmla="*/ 139 h 139"/>
                <a:gd name="T2" fmla="*/ 0 w 149"/>
                <a:gd name="T3" fmla="*/ 139 h 139"/>
                <a:gd name="T4" fmla="*/ 0 w 149"/>
                <a:gd name="T5" fmla="*/ 0 h 139"/>
                <a:gd name="T6" fmla="*/ 149 w 149"/>
                <a:gd name="T7" fmla="*/ 0 h 139"/>
                <a:gd name="T8" fmla="*/ 149 w 149"/>
                <a:gd name="T9" fmla="*/ 20 h 139"/>
                <a:gd name="T10" fmla="*/ 141 w 149"/>
                <a:gd name="T11" fmla="*/ 20 h 139"/>
                <a:gd name="T12" fmla="*/ 141 w 149"/>
                <a:gd name="T13" fmla="*/ 9 h 139"/>
                <a:gd name="T14" fmla="*/ 8 w 149"/>
                <a:gd name="T15" fmla="*/ 9 h 139"/>
                <a:gd name="T16" fmla="*/ 8 w 149"/>
                <a:gd name="T17" fmla="*/ 131 h 139"/>
                <a:gd name="T18" fmla="*/ 115 w 149"/>
                <a:gd name="T19" fmla="*/ 131 h 139"/>
                <a:gd name="T20" fmla="*/ 115 w 149"/>
                <a:gd name="T21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" h="139">
                  <a:moveTo>
                    <a:pt x="115" y="139"/>
                  </a:moveTo>
                  <a:lnTo>
                    <a:pt x="0" y="139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20"/>
                  </a:lnTo>
                  <a:lnTo>
                    <a:pt x="141" y="20"/>
                  </a:lnTo>
                  <a:lnTo>
                    <a:pt x="141" y="9"/>
                  </a:lnTo>
                  <a:lnTo>
                    <a:pt x="8" y="9"/>
                  </a:lnTo>
                  <a:lnTo>
                    <a:pt x="8" y="131"/>
                  </a:lnTo>
                  <a:lnTo>
                    <a:pt x="115" y="131"/>
                  </a:lnTo>
                  <a:lnTo>
                    <a:pt x="115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1" name="Rectangle 3377"/>
            <p:cNvSpPr>
              <a:spLocks noChangeArrowheads="1"/>
            </p:cNvSpPr>
            <p:nvPr/>
          </p:nvSpPr>
          <p:spPr bwMode="auto">
            <a:xfrm>
              <a:off x="6682377" y="3499021"/>
              <a:ext cx="276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2" name="Rectangle 3378"/>
            <p:cNvSpPr>
              <a:spLocks noChangeArrowheads="1"/>
            </p:cNvSpPr>
            <p:nvPr/>
          </p:nvSpPr>
          <p:spPr bwMode="auto">
            <a:xfrm>
              <a:off x="6682377" y="3757783"/>
              <a:ext cx="2032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3" name="Rectangle 3379"/>
            <p:cNvSpPr>
              <a:spLocks noChangeArrowheads="1"/>
            </p:cNvSpPr>
            <p:nvPr/>
          </p:nvSpPr>
          <p:spPr bwMode="auto">
            <a:xfrm>
              <a:off x="6814140" y="347044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4" name="Rectangle 3380"/>
            <p:cNvSpPr>
              <a:spLocks noChangeArrowheads="1"/>
            </p:cNvSpPr>
            <p:nvPr/>
          </p:nvSpPr>
          <p:spPr bwMode="auto">
            <a:xfrm>
              <a:off x="6791915" y="3787946"/>
              <a:ext cx="5715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5" name="Freeform 3381"/>
            <p:cNvSpPr>
              <a:spLocks noEditPoints="1"/>
            </p:cNvSpPr>
            <p:nvPr/>
          </p:nvSpPr>
          <p:spPr bwMode="auto">
            <a:xfrm>
              <a:off x="6899865" y="3672058"/>
              <a:ext cx="157163" cy="157163"/>
            </a:xfrm>
            <a:custGeom>
              <a:avLst/>
              <a:gdLst>
                <a:gd name="T0" fmla="*/ 99 w 99"/>
                <a:gd name="T1" fmla="*/ 99 h 99"/>
                <a:gd name="T2" fmla="*/ 0 w 99"/>
                <a:gd name="T3" fmla="*/ 99 h 99"/>
                <a:gd name="T4" fmla="*/ 0 w 99"/>
                <a:gd name="T5" fmla="*/ 0 h 99"/>
                <a:gd name="T6" fmla="*/ 99 w 99"/>
                <a:gd name="T7" fmla="*/ 0 h 99"/>
                <a:gd name="T8" fmla="*/ 99 w 99"/>
                <a:gd name="T9" fmla="*/ 99 h 99"/>
                <a:gd name="T10" fmla="*/ 8 w 99"/>
                <a:gd name="T11" fmla="*/ 90 h 99"/>
                <a:gd name="T12" fmla="*/ 90 w 99"/>
                <a:gd name="T13" fmla="*/ 90 h 99"/>
                <a:gd name="T14" fmla="*/ 90 w 99"/>
                <a:gd name="T15" fmla="*/ 8 h 99"/>
                <a:gd name="T16" fmla="*/ 8 w 99"/>
                <a:gd name="T17" fmla="*/ 8 h 99"/>
                <a:gd name="T18" fmla="*/ 8 w 99"/>
                <a:gd name="T1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99">
                  <a:moveTo>
                    <a:pt x="99" y="99"/>
                  </a:moveTo>
                  <a:lnTo>
                    <a:pt x="0" y="99"/>
                  </a:lnTo>
                  <a:lnTo>
                    <a:pt x="0" y="0"/>
                  </a:lnTo>
                  <a:lnTo>
                    <a:pt x="99" y="0"/>
                  </a:lnTo>
                  <a:lnTo>
                    <a:pt x="99" y="99"/>
                  </a:lnTo>
                  <a:close/>
                  <a:moveTo>
                    <a:pt x="8" y="90"/>
                  </a:moveTo>
                  <a:lnTo>
                    <a:pt x="90" y="90"/>
                  </a:lnTo>
                  <a:lnTo>
                    <a:pt x="90" y="8"/>
                  </a:lnTo>
                  <a:lnTo>
                    <a:pt x="8" y="8"/>
                  </a:lnTo>
                  <a:lnTo>
                    <a:pt x="8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6" name="Rectangle 3382"/>
            <p:cNvSpPr>
              <a:spLocks noChangeArrowheads="1"/>
            </p:cNvSpPr>
            <p:nvPr/>
          </p:nvSpPr>
          <p:spPr bwMode="auto">
            <a:xfrm>
              <a:off x="6906215" y="3787946"/>
              <a:ext cx="142875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7" name="Freeform 3383"/>
            <p:cNvSpPr>
              <a:spLocks noEditPoints="1"/>
            </p:cNvSpPr>
            <p:nvPr/>
          </p:nvSpPr>
          <p:spPr bwMode="auto">
            <a:xfrm>
              <a:off x="6926852" y="3564108"/>
              <a:ext cx="101600" cy="120650"/>
            </a:xfrm>
            <a:custGeom>
              <a:avLst/>
              <a:gdLst>
                <a:gd name="T0" fmla="*/ 123 w 123"/>
                <a:gd name="T1" fmla="*/ 145 h 145"/>
                <a:gd name="T2" fmla="*/ 0 w 123"/>
                <a:gd name="T3" fmla="*/ 145 h 145"/>
                <a:gd name="T4" fmla="*/ 0 w 123"/>
                <a:gd name="T5" fmla="*/ 61 h 145"/>
                <a:gd name="T6" fmla="*/ 18 w 123"/>
                <a:gd name="T7" fmla="*/ 18 h 145"/>
                <a:gd name="T8" fmla="*/ 62 w 123"/>
                <a:gd name="T9" fmla="*/ 0 h 145"/>
                <a:gd name="T10" fmla="*/ 105 w 123"/>
                <a:gd name="T11" fmla="*/ 18 h 145"/>
                <a:gd name="T12" fmla="*/ 123 w 123"/>
                <a:gd name="T13" fmla="*/ 61 h 145"/>
                <a:gd name="T14" fmla="*/ 123 w 123"/>
                <a:gd name="T15" fmla="*/ 145 h 145"/>
                <a:gd name="T16" fmla="*/ 16 w 123"/>
                <a:gd name="T17" fmla="*/ 130 h 145"/>
                <a:gd name="T18" fmla="*/ 108 w 123"/>
                <a:gd name="T19" fmla="*/ 130 h 145"/>
                <a:gd name="T20" fmla="*/ 108 w 123"/>
                <a:gd name="T21" fmla="*/ 61 h 145"/>
                <a:gd name="T22" fmla="*/ 94 w 123"/>
                <a:gd name="T23" fmla="*/ 29 h 145"/>
                <a:gd name="T24" fmla="*/ 62 w 123"/>
                <a:gd name="T25" fmla="*/ 16 h 145"/>
                <a:gd name="T26" fmla="*/ 29 w 123"/>
                <a:gd name="T27" fmla="*/ 29 h 145"/>
                <a:gd name="T28" fmla="*/ 16 w 123"/>
                <a:gd name="T29" fmla="*/ 61 h 145"/>
                <a:gd name="T30" fmla="*/ 16 w 123"/>
                <a:gd name="T31" fmla="*/ 13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" h="145">
                  <a:moveTo>
                    <a:pt x="123" y="145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45"/>
                    <a:pt x="7" y="30"/>
                    <a:pt x="18" y="18"/>
                  </a:cubicBezTo>
                  <a:cubicBezTo>
                    <a:pt x="30" y="6"/>
                    <a:pt x="45" y="0"/>
                    <a:pt x="62" y="0"/>
                  </a:cubicBezTo>
                  <a:cubicBezTo>
                    <a:pt x="78" y="0"/>
                    <a:pt x="94" y="6"/>
                    <a:pt x="105" y="18"/>
                  </a:cubicBezTo>
                  <a:cubicBezTo>
                    <a:pt x="117" y="30"/>
                    <a:pt x="123" y="45"/>
                    <a:pt x="123" y="61"/>
                  </a:cubicBezTo>
                  <a:lnTo>
                    <a:pt x="123" y="145"/>
                  </a:lnTo>
                  <a:close/>
                  <a:moveTo>
                    <a:pt x="16" y="130"/>
                  </a:moveTo>
                  <a:cubicBezTo>
                    <a:pt x="108" y="130"/>
                    <a:pt x="108" y="130"/>
                    <a:pt x="108" y="130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49"/>
                    <a:pt x="103" y="38"/>
                    <a:pt x="94" y="29"/>
                  </a:cubicBezTo>
                  <a:cubicBezTo>
                    <a:pt x="85" y="20"/>
                    <a:pt x="74" y="16"/>
                    <a:pt x="62" y="16"/>
                  </a:cubicBezTo>
                  <a:cubicBezTo>
                    <a:pt x="50" y="16"/>
                    <a:pt x="38" y="20"/>
                    <a:pt x="29" y="29"/>
                  </a:cubicBezTo>
                  <a:cubicBezTo>
                    <a:pt x="21" y="38"/>
                    <a:pt x="16" y="49"/>
                    <a:pt x="16" y="61"/>
                  </a:cubicBezTo>
                  <a:lnTo>
                    <a:pt x="16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8" name="Freeform 3384"/>
            <p:cNvSpPr>
              <a:spLocks noEditPoints="1"/>
            </p:cNvSpPr>
            <p:nvPr/>
          </p:nvSpPr>
          <p:spPr bwMode="auto">
            <a:xfrm>
              <a:off x="6957015" y="3706983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6 h 50"/>
                <a:gd name="T12" fmla="*/ 15 w 50"/>
                <a:gd name="T13" fmla="*/ 25 h 50"/>
                <a:gd name="T14" fmla="*/ 25 w 50"/>
                <a:gd name="T15" fmla="*/ 35 h 50"/>
                <a:gd name="T16" fmla="*/ 34 w 50"/>
                <a:gd name="T17" fmla="*/ 25 h 50"/>
                <a:gd name="T18" fmla="*/ 25 w 50"/>
                <a:gd name="T19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6"/>
                  </a:moveTo>
                  <a:cubicBezTo>
                    <a:pt x="20" y="16"/>
                    <a:pt x="15" y="20"/>
                    <a:pt x="15" y="25"/>
                  </a:cubicBezTo>
                  <a:cubicBezTo>
                    <a:pt x="15" y="30"/>
                    <a:pt x="20" y="35"/>
                    <a:pt x="25" y="35"/>
                  </a:cubicBezTo>
                  <a:cubicBezTo>
                    <a:pt x="30" y="35"/>
                    <a:pt x="34" y="30"/>
                    <a:pt x="34" y="25"/>
                  </a:cubicBezTo>
                  <a:cubicBezTo>
                    <a:pt x="34" y="20"/>
                    <a:pt x="30" y="16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9" name="Rectangle 3385"/>
            <p:cNvSpPr>
              <a:spLocks noChangeArrowheads="1"/>
            </p:cNvSpPr>
            <p:nvPr/>
          </p:nvSpPr>
          <p:spPr bwMode="auto">
            <a:xfrm>
              <a:off x="6971302" y="3741908"/>
              <a:ext cx="1270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3" name="Группа 3382"/>
          <p:cNvGrpSpPr/>
          <p:nvPr/>
        </p:nvGrpSpPr>
        <p:grpSpPr>
          <a:xfrm>
            <a:off x="5004342" y="2459669"/>
            <a:ext cx="289914" cy="287447"/>
            <a:chOff x="6063252" y="3449808"/>
            <a:chExt cx="373063" cy="369888"/>
          </a:xfrm>
          <a:solidFill>
            <a:schemeClr val="accent1"/>
          </a:solidFill>
        </p:grpSpPr>
        <p:sp>
          <p:nvSpPr>
            <p:cNvPr id="3619" name="Freeform 3396"/>
            <p:cNvSpPr>
              <a:spLocks/>
            </p:cNvSpPr>
            <p:nvPr/>
          </p:nvSpPr>
          <p:spPr bwMode="auto">
            <a:xfrm>
              <a:off x="6063252" y="3495846"/>
              <a:ext cx="373063" cy="266700"/>
            </a:xfrm>
            <a:custGeom>
              <a:avLst/>
              <a:gdLst>
                <a:gd name="T0" fmla="*/ 235 w 235"/>
                <a:gd name="T1" fmla="*/ 168 h 168"/>
                <a:gd name="T2" fmla="*/ 191 w 235"/>
                <a:gd name="T3" fmla="*/ 168 h 168"/>
                <a:gd name="T4" fmla="*/ 191 w 235"/>
                <a:gd name="T5" fmla="*/ 160 h 168"/>
                <a:gd name="T6" fmla="*/ 227 w 235"/>
                <a:gd name="T7" fmla="*/ 160 h 168"/>
                <a:gd name="T8" fmla="*/ 227 w 235"/>
                <a:gd name="T9" fmla="*/ 8 h 168"/>
                <a:gd name="T10" fmla="*/ 8 w 235"/>
                <a:gd name="T11" fmla="*/ 8 h 168"/>
                <a:gd name="T12" fmla="*/ 8 w 235"/>
                <a:gd name="T13" fmla="*/ 160 h 168"/>
                <a:gd name="T14" fmla="*/ 44 w 235"/>
                <a:gd name="T15" fmla="*/ 160 h 168"/>
                <a:gd name="T16" fmla="*/ 44 w 235"/>
                <a:gd name="T17" fmla="*/ 168 h 168"/>
                <a:gd name="T18" fmla="*/ 0 w 235"/>
                <a:gd name="T19" fmla="*/ 168 h 168"/>
                <a:gd name="T20" fmla="*/ 0 w 235"/>
                <a:gd name="T21" fmla="*/ 0 h 168"/>
                <a:gd name="T22" fmla="*/ 235 w 235"/>
                <a:gd name="T23" fmla="*/ 0 h 168"/>
                <a:gd name="T24" fmla="*/ 235 w 235"/>
                <a:gd name="T2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" h="168">
                  <a:moveTo>
                    <a:pt x="235" y="168"/>
                  </a:moveTo>
                  <a:lnTo>
                    <a:pt x="191" y="168"/>
                  </a:lnTo>
                  <a:lnTo>
                    <a:pt x="191" y="160"/>
                  </a:lnTo>
                  <a:lnTo>
                    <a:pt x="227" y="160"/>
                  </a:lnTo>
                  <a:lnTo>
                    <a:pt x="227" y="8"/>
                  </a:lnTo>
                  <a:lnTo>
                    <a:pt x="8" y="8"/>
                  </a:lnTo>
                  <a:lnTo>
                    <a:pt x="8" y="160"/>
                  </a:lnTo>
                  <a:lnTo>
                    <a:pt x="44" y="160"/>
                  </a:lnTo>
                  <a:lnTo>
                    <a:pt x="44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235" y="0"/>
                  </a:lnTo>
                  <a:lnTo>
                    <a:pt x="235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0" name="Freeform 3397"/>
            <p:cNvSpPr>
              <a:spLocks noEditPoints="1"/>
            </p:cNvSpPr>
            <p:nvPr/>
          </p:nvSpPr>
          <p:spPr bwMode="auto">
            <a:xfrm>
              <a:off x="6063252" y="3449808"/>
              <a:ext cx="373063" cy="58738"/>
            </a:xfrm>
            <a:custGeom>
              <a:avLst/>
              <a:gdLst>
                <a:gd name="T0" fmla="*/ 235 w 235"/>
                <a:gd name="T1" fmla="*/ 37 h 37"/>
                <a:gd name="T2" fmla="*/ 0 w 235"/>
                <a:gd name="T3" fmla="*/ 37 h 37"/>
                <a:gd name="T4" fmla="*/ 0 w 235"/>
                <a:gd name="T5" fmla="*/ 0 h 37"/>
                <a:gd name="T6" fmla="*/ 235 w 235"/>
                <a:gd name="T7" fmla="*/ 0 h 37"/>
                <a:gd name="T8" fmla="*/ 235 w 235"/>
                <a:gd name="T9" fmla="*/ 37 h 37"/>
                <a:gd name="T10" fmla="*/ 8 w 235"/>
                <a:gd name="T11" fmla="*/ 29 h 37"/>
                <a:gd name="T12" fmla="*/ 227 w 235"/>
                <a:gd name="T13" fmla="*/ 29 h 37"/>
                <a:gd name="T14" fmla="*/ 227 w 235"/>
                <a:gd name="T15" fmla="*/ 8 h 37"/>
                <a:gd name="T16" fmla="*/ 8 w 235"/>
                <a:gd name="T17" fmla="*/ 8 h 37"/>
                <a:gd name="T18" fmla="*/ 8 w 235"/>
                <a:gd name="T1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37">
                  <a:moveTo>
                    <a:pt x="235" y="37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235" y="0"/>
                  </a:lnTo>
                  <a:lnTo>
                    <a:pt x="235" y="37"/>
                  </a:lnTo>
                  <a:close/>
                  <a:moveTo>
                    <a:pt x="8" y="29"/>
                  </a:moveTo>
                  <a:lnTo>
                    <a:pt x="227" y="29"/>
                  </a:lnTo>
                  <a:lnTo>
                    <a:pt x="227" y="8"/>
                  </a:lnTo>
                  <a:lnTo>
                    <a:pt x="8" y="8"/>
                  </a:ln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1" name="Rectangle 3398"/>
            <p:cNvSpPr>
              <a:spLocks noChangeArrowheads="1"/>
            </p:cNvSpPr>
            <p:nvPr/>
          </p:nvSpPr>
          <p:spPr bwMode="auto">
            <a:xfrm>
              <a:off x="6152152" y="34736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2" name="Rectangle 3399"/>
            <p:cNvSpPr>
              <a:spLocks noChangeArrowheads="1"/>
            </p:cNvSpPr>
            <p:nvPr/>
          </p:nvSpPr>
          <p:spPr bwMode="auto">
            <a:xfrm>
              <a:off x="6121990" y="34736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3" name="Rectangle 3400"/>
            <p:cNvSpPr>
              <a:spLocks noChangeArrowheads="1"/>
            </p:cNvSpPr>
            <p:nvPr/>
          </p:nvSpPr>
          <p:spPr bwMode="auto">
            <a:xfrm>
              <a:off x="6093415" y="34736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4" name="Freeform 3401"/>
            <p:cNvSpPr>
              <a:spLocks noEditPoints="1"/>
            </p:cNvSpPr>
            <p:nvPr/>
          </p:nvSpPr>
          <p:spPr bwMode="auto">
            <a:xfrm>
              <a:off x="6150565" y="3570458"/>
              <a:ext cx="200025" cy="76200"/>
            </a:xfrm>
            <a:custGeom>
              <a:avLst/>
              <a:gdLst>
                <a:gd name="T0" fmla="*/ 120 w 240"/>
                <a:gd name="T1" fmla="*/ 92 h 92"/>
                <a:gd name="T2" fmla="*/ 0 w 240"/>
                <a:gd name="T3" fmla="*/ 46 h 92"/>
                <a:gd name="T4" fmla="*/ 120 w 240"/>
                <a:gd name="T5" fmla="*/ 0 h 92"/>
                <a:gd name="T6" fmla="*/ 240 w 240"/>
                <a:gd name="T7" fmla="*/ 46 h 92"/>
                <a:gd name="T8" fmla="*/ 120 w 240"/>
                <a:gd name="T9" fmla="*/ 92 h 92"/>
                <a:gd name="T10" fmla="*/ 120 w 240"/>
                <a:gd name="T11" fmla="*/ 16 h 92"/>
                <a:gd name="T12" fmla="*/ 15 w 240"/>
                <a:gd name="T13" fmla="*/ 46 h 92"/>
                <a:gd name="T14" fmla="*/ 120 w 240"/>
                <a:gd name="T15" fmla="*/ 76 h 92"/>
                <a:gd name="T16" fmla="*/ 224 w 240"/>
                <a:gd name="T17" fmla="*/ 46 h 92"/>
                <a:gd name="T18" fmla="*/ 120 w 240"/>
                <a:gd name="T19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92">
                  <a:moveTo>
                    <a:pt x="120" y="92"/>
                  </a:moveTo>
                  <a:cubicBezTo>
                    <a:pt x="60" y="92"/>
                    <a:pt x="0" y="76"/>
                    <a:pt x="0" y="46"/>
                  </a:cubicBezTo>
                  <a:cubicBezTo>
                    <a:pt x="0" y="16"/>
                    <a:pt x="60" y="0"/>
                    <a:pt x="120" y="0"/>
                  </a:cubicBezTo>
                  <a:cubicBezTo>
                    <a:pt x="179" y="0"/>
                    <a:pt x="240" y="16"/>
                    <a:pt x="240" y="46"/>
                  </a:cubicBezTo>
                  <a:cubicBezTo>
                    <a:pt x="240" y="76"/>
                    <a:pt x="179" y="92"/>
                    <a:pt x="120" y="92"/>
                  </a:cubicBezTo>
                  <a:close/>
                  <a:moveTo>
                    <a:pt x="120" y="16"/>
                  </a:moveTo>
                  <a:cubicBezTo>
                    <a:pt x="56" y="16"/>
                    <a:pt x="15" y="34"/>
                    <a:pt x="15" y="46"/>
                  </a:cubicBezTo>
                  <a:cubicBezTo>
                    <a:pt x="15" y="58"/>
                    <a:pt x="56" y="76"/>
                    <a:pt x="120" y="76"/>
                  </a:cubicBezTo>
                  <a:cubicBezTo>
                    <a:pt x="184" y="76"/>
                    <a:pt x="224" y="58"/>
                    <a:pt x="224" y="46"/>
                  </a:cubicBezTo>
                  <a:cubicBezTo>
                    <a:pt x="224" y="34"/>
                    <a:pt x="184" y="16"/>
                    <a:pt x="12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5" name="Freeform 3402"/>
            <p:cNvSpPr>
              <a:spLocks/>
            </p:cNvSpPr>
            <p:nvPr/>
          </p:nvSpPr>
          <p:spPr bwMode="auto">
            <a:xfrm>
              <a:off x="6150565" y="3608558"/>
              <a:ext cx="200025" cy="96838"/>
            </a:xfrm>
            <a:custGeom>
              <a:avLst/>
              <a:gdLst>
                <a:gd name="T0" fmla="*/ 120 w 240"/>
                <a:gd name="T1" fmla="*/ 115 h 115"/>
                <a:gd name="T2" fmla="*/ 0 w 240"/>
                <a:gd name="T3" fmla="*/ 69 h 115"/>
                <a:gd name="T4" fmla="*/ 0 w 240"/>
                <a:gd name="T5" fmla="*/ 0 h 115"/>
                <a:gd name="T6" fmla="*/ 15 w 240"/>
                <a:gd name="T7" fmla="*/ 0 h 115"/>
                <a:gd name="T8" fmla="*/ 15 w 240"/>
                <a:gd name="T9" fmla="*/ 69 h 115"/>
                <a:gd name="T10" fmla="*/ 120 w 240"/>
                <a:gd name="T11" fmla="*/ 99 h 115"/>
                <a:gd name="T12" fmla="*/ 224 w 240"/>
                <a:gd name="T13" fmla="*/ 69 h 115"/>
                <a:gd name="T14" fmla="*/ 224 w 240"/>
                <a:gd name="T15" fmla="*/ 0 h 115"/>
                <a:gd name="T16" fmla="*/ 240 w 240"/>
                <a:gd name="T17" fmla="*/ 0 h 115"/>
                <a:gd name="T18" fmla="*/ 240 w 240"/>
                <a:gd name="T19" fmla="*/ 69 h 115"/>
                <a:gd name="T20" fmla="*/ 120 w 24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15">
                  <a:moveTo>
                    <a:pt x="120" y="115"/>
                  </a:moveTo>
                  <a:cubicBezTo>
                    <a:pt x="60" y="115"/>
                    <a:pt x="0" y="9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82"/>
                    <a:pt x="56" y="99"/>
                    <a:pt x="120" y="99"/>
                  </a:cubicBezTo>
                  <a:cubicBezTo>
                    <a:pt x="184" y="99"/>
                    <a:pt x="224" y="82"/>
                    <a:pt x="224" y="69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99"/>
                    <a:pt x="179" y="115"/>
                    <a:pt x="12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6" name="Freeform 3403"/>
            <p:cNvSpPr>
              <a:spLocks/>
            </p:cNvSpPr>
            <p:nvPr/>
          </p:nvSpPr>
          <p:spPr bwMode="auto">
            <a:xfrm>
              <a:off x="6150565" y="3665708"/>
              <a:ext cx="200025" cy="96838"/>
            </a:xfrm>
            <a:custGeom>
              <a:avLst/>
              <a:gdLst>
                <a:gd name="T0" fmla="*/ 120 w 240"/>
                <a:gd name="T1" fmla="*/ 115 h 115"/>
                <a:gd name="T2" fmla="*/ 0 w 240"/>
                <a:gd name="T3" fmla="*/ 69 h 115"/>
                <a:gd name="T4" fmla="*/ 0 w 240"/>
                <a:gd name="T5" fmla="*/ 0 h 115"/>
                <a:gd name="T6" fmla="*/ 15 w 240"/>
                <a:gd name="T7" fmla="*/ 0 h 115"/>
                <a:gd name="T8" fmla="*/ 15 w 240"/>
                <a:gd name="T9" fmla="*/ 69 h 115"/>
                <a:gd name="T10" fmla="*/ 120 w 240"/>
                <a:gd name="T11" fmla="*/ 100 h 115"/>
                <a:gd name="T12" fmla="*/ 224 w 240"/>
                <a:gd name="T13" fmla="*/ 69 h 115"/>
                <a:gd name="T14" fmla="*/ 224 w 240"/>
                <a:gd name="T15" fmla="*/ 0 h 115"/>
                <a:gd name="T16" fmla="*/ 240 w 240"/>
                <a:gd name="T17" fmla="*/ 0 h 115"/>
                <a:gd name="T18" fmla="*/ 240 w 240"/>
                <a:gd name="T19" fmla="*/ 69 h 115"/>
                <a:gd name="T20" fmla="*/ 120 w 24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15">
                  <a:moveTo>
                    <a:pt x="120" y="115"/>
                  </a:moveTo>
                  <a:cubicBezTo>
                    <a:pt x="60" y="115"/>
                    <a:pt x="0" y="9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82"/>
                    <a:pt x="56" y="100"/>
                    <a:pt x="120" y="100"/>
                  </a:cubicBezTo>
                  <a:cubicBezTo>
                    <a:pt x="184" y="100"/>
                    <a:pt x="224" y="82"/>
                    <a:pt x="224" y="69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99"/>
                    <a:pt x="179" y="115"/>
                    <a:pt x="12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7" name="Freeform 3404"/>
            <p:cNvSpPr>
              <a:spLocks/>
            </p:cNvSpPr>
            <p:nvPr/>
          </p:nvSpPr>
          <p:spPr bwMode="auto">
            <a:xfrm>
              <a:off x="6150565" y="3724446"/>
              <a:ext cx="200025" cy="95250"/>
            </a:xfrm>
            <a:custGeom>
              <a:avLst/>
              <a:gdLst>
                <a:gd name="T0" fmla="*/ 120 w 240"/>
                <a:gd name="T1" fmla="*/ 115 h 115"/>
                <a:gd name="T2" fmla="*/ 0 w 240"/>
                <a:gd name="T3" fmla="*/ 69 h 115"/>
                <a:gd name="T4" fmla="*/ 0 w 240"/>
                <a:gd name="T5" fmla="*/ 0 h 115"/>
                <a:gd name="T6" fmla="*/ 15 w 240"/>
                <a:gd name="T7" fmla="*/ 0 h 115"/>
                <a:gd name="T8" fmla="*/ 15 w 240"/>
                <a:gd name="T9" fmla="*/ 69 h 115"/>
                <a:gd name="T10" fmla="*/ 120 w 240"/>
                <a:gd name="T11" fmla="*/ 100 h 115"/>
                <a:gd name="T12" fmla="*/ 224 w 240"/>
                <a:gd name="T13" fmla="*/ 69 h 115"/>
                <a:gd name="T14" fmla="*/ 224 w 240"/>
                <a:gd name="T15" fmla="*/ 0 h 115"/>
                <a:gd name="T16" fmla="*/ 240 w 240"/>
                <a:gd name="T17" fmla="*/ 0 h 115"/>
                <a:gd name="T18" fmla="*/ 240 w 240"/>
                <a:gd name="T19" fmla="*/ 69 h 115"/>
                <a:gd name="T20" fmla="*/ 120 w 24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15">
                  <a:moveTo>
                    <a:pt x="120" y="115"/>
                  </a:moveTo>
                  <a:cubicBezTo>
                    <a:pt x="60" y="115"/>
                    <a:pt x="0" y="9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82"/>
                    <a:pt x="56" y="100"/>
                    <a:pt x="120" y="100"/>
                  </a:cubicBezTo>
                  <a:cubicBezTo>
                    <a:pt x="184" y="100"/>
                    <a:pt x="224" y="82"/>
                    <a:pt x="224" y="69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99"/>
                    <a:pt x="179" y="115"/>
                    <a:pt x="12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8" name="Rectangle 3405"/>
            <p:cNvSpPr>
              <a:spLocks noChangeArrowheads="1"/>
            </p:cNvSpPr>
            <p:nvPr/>
          </p:nvSpPr>
          <p:spPr bwMode="auto">
            <a:xfrm>
              <a:off x="6214065" y="36625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9" name="Rectangle 3406"/>
            <p:cNvSpPr>
              <a:spLocks noChangeArrowheads="1"/>
            </p:cNvSpPr>
            <p:nvPr/>
          </p:nvSpPr>
          <p:spPr bwMode="auto">
            <a:xfrm>
              <a:off x="6242640" y="36625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0" name="Rectangle 3407"/>
            <p:cNvSpPr>
              <a:spLocks noChangeArrowheads="1"/>
            </p:cNvSpPr>
            <p:nvPr/>
          </p:nvSpPr>
          <p:spPr bwMode="auto">
            <a:xfrm>
              <a:off x="6271215" y="36625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1" name="Rectangle 3408"/>
            <p:cNvSpPr>
              <a:spLocks noChangeArrowheads="1"/>
            </p:cNvSpPr>
            <p:nvPr/>
          </p:nvSpPr>
          <p:spPr bwMode="auto">
            <a:xfrm>
              <a:off x="6214065" y="37212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2" name="Rectangle 3409"/>
            <p:cNvSpPr>
              <a:spLocks noChangeArrowheads="1"/>
            </p:cNvSpPr>
            <p:nvPr/>
          </p:nvSpPr>
          <p:spPr bwMode="auto">
            <a:xfrm>
              <a:off x="6242640" y="37212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3" name="Rectangle 3410"/>
            <p:cNvSpPr>
              <a:spLocks noChangeArrowheads="1"/>
            </p:cNvSpPr>
            <p:nvPr/>
          </p:nvSpPr>
          <p:spPr bwMode="auto">
            <a:xfrm>
              <a:off x="6271215" y="37212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4" name="Rectangle 3411"/>
            <p:cNvSpPr>
              <a:spLocks noChangeArrowheads="1"/>
            </p:cNvSpPr>
            <p:nvPr/>
          </p:nvSpPr>
          <p:spPr bwMode="auto">
            <a:xfrm>
              <a:off x="6214065" y="37784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5" name="Rectangle 3412"/>
            <p:cNvSpPr>
              <a:spLocks noChangeArrowheads="1"/>
            </p:cNvSpPr>
            <p:nvPr/>
          </p:nvSpPr>
          <p:spPr bwMode="auto">
            <a:xfrm>
              <a:off x="6242640" y="37784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6" name="Rectangle 3413"/>
            <p:cNvSpPr>
              <a:spLocks noChangeArrowheads="1"/>
            </p:cNvSpPr>
            <p:nvPr/>
          </p:nvSpPr>
          <p:spPr bwMode="auto">
            <a:xfrm>
              <a:off x="6271215" y="37784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4" name="Группа 3383"/>
          <p:cNvGrpSpPr/>
          <p:nvPr/>
        </p:nvGrpSpPr>
        <p:grpSpPr>
          <a:xfrm>
            <a:off x="5021615" y="2929700"/>
            <a:ext cx="255371" cy="309653"/>
            <a:chOff x="6085478" y="4054646"/>
            <a:chExt cx="328613" cy="398463"/>
          </a:xfrm>
          <a:solidFill>
            <a:schemeClr val="accent1"/>
          </a:solidFill>
        </p:grpSpPr>
        <p:sp>
          <p:nvSpPr>
            <p:cNvPr id="3597" name="Freeform 3429"/>
            <p:cNvSpPr>
              <a:spLocks noEditPoints="1"/>
            </p:cNvSpPr>
            <p:nvPr/>
          </p:nvSpPr>
          <p:spPr bwMode="auto">
            <a:xfrm>
              <a:off x="6114053" y="4153071"/>
              <a:ext cx="271463" cy="271463"/>
            </a:xfrm>
            <a:custGeom>
              <a:avLst/>
              <a:gdLst>
                <a:gd name="T0" fmla="*/ 148 w 326"/>
                <a:gd name="T1" fmla="*/ 327 h 327"/>
                <a:gd name="T2" fmla="*/ 118 w 326"/>
                <a:gd name="T3" fmla="*/ 297 h 327"/>
                <a:gd name="T4" fmla="*/ 68 w 326"/>
                <a:gd name="T5" fmla="*/ 298 h 327"/>
                <a:gd name="T6" fmla="*/ 57 w 326"/>
                <a:gd name="T7" fmla="*/ 256 h 327"/>
                <a:gd name="T8" fmla="*/ 14 w 326"/>
                <a:gd name="T9" fmla="*/ 233 h 327"/>
                <a:gd name="T10" fmla="*/ 25 w 326"/>
                <a:gd name="T11" fmla="*/ 191 h 327"/>
                <a:gd name="T12" fmla="*/ 0 w 326"/>
                <a:gd name="T13" fmla="*/ 149 h 327"/>
                <a:gd name="T14" fmla="*/ 30 w 326"/>
                <a:gd name="T15" fmla="*/ 119 h 327"/>
                <a:gd name="T16" fmla="*/ 29 w 326"/>
                <a:gd name="T17" fmla="*/ 69 h 327"/>
                <a:gd name="T18" fmla="*/ 70 w 326"/>
                <a:gd name="T19" fmla="*/ 58 h 327"/>
                <a:gd name="T20" fmla="*/ 94 w 326"/>
                <a:gd name="T21" fmla="*/ 15 h 327"/>
                <a:gd name="T22" fmla="*/ 135 w 326"/>
                <a:gd name="T23" fmla="*/ 26 h 327"/>
                <a:gd name="T24" fmla="*/ 178 w 326"/>
                <a:gd name="T25" fmla="*/ 0 h 327"/>
                <a:gd name="T26" fmla="*/ 208 w 326"/>
                <a:gd name="T27" fmla="*/ 31 h 327"/>
                <a:gd name="T28" fmla="*/ 257 w 326"/>
                <a:gd name="T29" fmla="*/ 30 h 327"/>
                <a:gd name="T30" fmla="*/ 268 w 326"/>
                <a:gd name="T31" fmla="*/ 71 h 327"/>
                <a:gd name="T32" fmla="*/ 312 w 326"/>
                <a:gd name="T33" fmla="*/ 95 h 327"/>
                <a:gd name="T34" fmla="*/ 300 w 326"/>
                <a:gd name="T35" fmla="*/ 136 h 327"/>
                <a:gd name="T36" fmla="*/ 326 w 326"/>
                <a:gd name="T37" fmla="*/ 178 h 327"/>
                <a:gd name="T38" fmla="*/ 296 w 326"/>
                <a:gd name="T39" fmla="*/ 209 h 327"/>
                <a:gd name="T40" fmla="*/ 297 w 326"/>
                <a:gd name="T41" fmla="*/ 258 h 327"/>
                <a:gd name="T42" fmla="*/ 255 w 326"/>
                <a:gd name="T43" fmla="*/ 269 h 327"/>
                <a:gd name="T44" fmla="*/ 232 w 326"/>
                <a:gd name="T45" fmla="*/ 312 h 327"/>
                <a:gd name="T46" fmla="*/ 190 w 326"/>
                <a:gd name="T47" fmla="*/ 301 h 327"/>
                <a:gd name="T48" fmla="*/ 158 w 326"/>
                <a:gd name="T49" fmla="*/ 311 h 327"/>
                <a:gd name="T50" fmla="*/ 180 w 326"/>
                <a:gd name="T51" fmla="*/ 287 h 327"/>
                <a:gd name="T52" fmla="*/ 206 w 326"/>
                <a:gd name="T53" fmla="*/ 281 h 327"/>
                <a:gd name="T54" fmla="*/ 232 w 326"/>
                <a:gd name="T55" fmla="*/ 294 h 327"/>
                <a:gd name="T56" fmla="*/ 239 w 326"/>
                <a:gd name="T57" fmla="*/ 262 h 327"/>
                <a:gd name="T58" fmla="*/ 259 w 326"/>
                <a:gd name="T59" fmla="*/ 243 h 327"/>
                <a:gd name="T60" fmla="*/ 288 w 326"/>
                <a:gd name="T61" fmla="*/ 242 h 327"/>
                <a:gd name="T62" fmla="*/ 279 w 326"/>
                <a:gd name="T63" fmla="*/ 211 h 327"/>
                <a:gd name="T64" fmla="*/ 286 w 326"/>
                <a:gd name="T65" fmla="*/ 185 h 327"/>
                <a:gd name="T66" fmla="*/ 310 w 326"/>
                <a:gd name="T67" fmla="*/ 169 h 327"/>
                <a:gd name="T68" fmla="*/ 286 w 326"/>
                <a:gd name="T69" fmla="*/ 147 h 327"/>
                <a:gd name="T70" fmla="*/ 280 w 326"/>
                <a:gd name="T71" fmla="*/ 120 h 327"/>
                <a:gd name="T72" fmla="*/ 293 w 326"/>
                <a:gd name="T73" fmla="*/ 94 h 327"/>
                <a:gd name="T74" fmla="*/ 261 w 326"/>
                <a:gd name="T75" fmla="*/ 87 h 327"/>
                <a:gd name="T76" fmla="*/ 243 w 326"/>
                <a:gd name="T77" fmla="*/ 68 h 327"/>
                <a:gd name="T78" fmla="*/ 241 w 326"/>
                <a:gd name="T79" fmla="*/ 38 h 327"/>
                <a:gd name="T80" fmla="*/ 210 w 326"/>
                <a:gd name="T81" fmla="*/ 48 h 327"/>
                <a:gd name="T82" fmla="*/ 184 w 326"/>
                <a:gd name="T83" fmla="*/ 41 h 327"/>
                <a:gd name="T84" fmla="*/ 168 w 326"/>
                <a:gd name="T85" fmla="*/ 16 h 327"/>
                <a:gd name="T86" fmla="*/ 146 w 326"/>
                <a:gd name="T87" fmla="*/ 40 h 327"/>
                <a:gd name="T88" fmla="*/ 119 w 326"/>
                <a:gd name="T89" fmla="*/ 47 h 327"/>
                <a:gd name="T90" fmla="*/ 93 w 326"/>
                <a:gd name="T91" fmla="*/ 33 h 327"/>
                <a:gd name="T92" fmla="*/ 86 w 326"/>
                <a:gd name="T93" fmla="*/ 65 h 327"/>
                <a:gd name="T94" fmla="*/ 67 w 326"/>
                <a:gd name="T95" fmla="*/ 84 h 327"/>
                <a:gd name="T96" fmla="*/ 37 w 326"/>
                <a:gd name="T97" fmla="*/ 85 h 327"/>
                <a:gd name="T98" fmla="*/ 47 w 326"/>
                <a:gd name="T99" fmla="*/ 117 h 327"/>
                <a:gd name="T100" fmla="*/ 40 w 326"/>
                <a:gd name="T101" fmla="*/ 143 h 327"/>
                <a:gd name="T102" fmla="*/ 15 w 326"/>
                <a:gd name="T103" fmla="*/ 159 h 327"/>
                <a:gd name="T104" fmla="*/ 39 w 326"/>
                <a:gd name="T105" fmla="*/ 181 h 327"/>
                <a:gd name="T106" fmla="*/ 46 w 326"/>
                <a:gd name="T107" fmla="*/ 207 h 327"/>
                <a:gd name="T108" fmla="*/ 32 w 326"/>
                <a:gd name="T109" fmla="*/ 233 h 327"/>
                <a:gd name="T110" fmla="*/ 64 w 326"/>
                <a:gd name="T111" fmla="*/ 240 h 327"/>
                <a:gd name="T112" fmla="*/ 83 w 326"/>
                <a:gd name="T113" fmla="*/ 260 h 327"/>
                <a:gd name="T114" fmla="*/ 84 w 326"/>
                <a:gd name="T115" fmla="*/ 289 h 327"/>
                <a:gd name="T116" fmla="*/ 116 w 326"/>
                <a:gd name="T117" fmla="*/ 279 h 327"/>
                <a:gd name="T118" fmla="*/ 142 w 326"/>
                <a:gd name="T119" fmla="*/ 287 h 327"/>
                <a:gd name="T120" fmla="*/ 158 w 326"/>
                <a:gd name="T121" fmla="*/ 311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" h="327">
                  <a:moveTo>
                    <a:pt x="178" y="327"/>
                  </a:moveTo>
                  <a:cubicBezTo>
                    <a:pt x="148" y="327"/>
                    <a:pt x="148" y="327"/>
                    <a:pt x="148" y="327"/>
                  </a:cubicBezTo>
                  <a:cubicBezTo>
                    <a:pt x="135" y="301"/>
                    <a:pt x="135" y="301"/>
                    <a:pt x="135" y="301"/>
                  </a:cubicBezTo>
                  <a:cubicBezTo>
                    <a:pt x="129" y="300"/>
                    <a:pt x="123" y="299"/>
                    <a:pt x="118" y="297"/>
                  </a:cubicBezTo>
                  <a:cubicBezTo>
                    <a:pt x="94" y="312"/>
                    <a:pt x="94" y="312"/>
                    <a:pt x="94" y="312"/>
                  </a:cubicBezTo>
                  <a:cubicBezTo>
                    <a:pt x="68" y="298"/>
                    <a:pt x="68" y="298"/>
                    <a:pt x="68" y="298"/>
                  </a:cubicBezTo>
                  <a:cubicBezTo>
                    <a:pt x="70" y="269"/>
                    <a:pt x="70" y="269"/>
                    <a:pt x="70" y="269"/>
                  </a:cubicBezTo>
                  <a:cubicBezTo>
                    <a:pt x="66" y="265"/>
                    <a:pt x="61" y="261"/>
                    <a:pt x="57" y="256"/>
                  </a:cubicBezTo>
                  <a:cubicBezTo>
                    <a:pt x="29" y="258"/>
                    <a:pt x="29" y="258"/>
                    <a:pt x="29" y="258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30" y="209"/>
                    <a:pt x="30" y="209"/>
                    <a:pt x="30" y="209"/>
                  </a:cubicBezTo>
                  <a:cubicBezTo>
                    <a:pt x="28" y="203"/>
                    <a:pt x="26" y="197"/>
                    <a:pt x="25" y="191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0"/>
                    <a:pt x="28" y="124"/>
                    <a:pt x="30" y="119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1" y="67"/>
                    <a:pt x="66" y="62"/>
                    <a:pt x="70" y="58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23" y="29"/>
                    <a:pt x="129" y="27"/>
                    <a:pt x="135" y="26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6" y="27"/>
                    <a:pt x="202" y="29"/>
                    <a:pt x="208" y="31"/>
                  </a:cubicBezTo>
                  <a:cubicBezTo>
                    <a:pt x="232" y="15"/>
                    <a:pt x="232" y="15"/>
                    <a:pt x="232" y="15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58"/>
                    <a:pt x="255" y="58"/>
                    <a:pt x="255" y="58"/>
                  </a:cubicBezTo>
                  <a:cubicBezTo>
                    <a:pt x="260" y="62"/>
                    <a:pt x="264" y="67"/>
                    <a:pt x="268" y="71"/>
                  </a:cubicBezTo>
                  <a:cubicBezTo>
                    <a:pt x="297" y="69"/>
                    <a:pt x="297" y="69"/>
                    <a:pt x="297" y="69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8" y="124"/>
                    <a:pt x="299" y="130"/>
                    <a:pt x="300" y="136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6" y="178"/>
                    <a:pt x="326" y="178"/>
                    <a:pt x="326" y="178"/>
                  </a:cubicBezTo>
                  <a:cubicBezTo>
                    <a:pt x="300" y="191"/>
                    <a:pt x="300" y="191"/>
                    <a:pt x="300" y="191"/>
                  </a:cubicBezTo>
                  <a:cubicBezTo>
                    <a:pt x="299" y="197"/>
                    <a:pt x="298" y="203"/>
                    <a:pt x="296" y="209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297" y="258"/>
                    <a:pt x="297" y="258"/>
                    <a:pt x="297" y="258"/>
                  </a:cubicBezTo>
                  <a:cubicBezTo>
                    <a:pt x="268" y="256"/>
                    <a:pt x="268" y="256"/>
                    <a:pt x="268" y="256"/>
                  </a:cubicBezTo>
                  <a:cubicBezTo>
                    <a:pt x="264" y="261"/>
                    <a:pt x="260" y="265"/>
                    <a:pt x="255" y="269"/>
                  </a:cubicBezTo>
                  <a:cubicBezTo>
                    <a:pt x="257" y="298"/>
                    <a:pt x="257" y="298"/>
                    <a:pt x="257" y="298"/>
                  </a:cubicBezTo>
                  <a:cubicBezTo>
                    <a:pt x="232" y="312"/>
                    <a:pt x="232" y="312"/>
                    <a:pt x="232" y="312"/>
                  </a:cubicBezTo>
                  <a:cubicBezTo>
                    <a:pt x="208" y="297"/>
                    <a:pt x="208" y="297"/>
                    <a:pt x="208" y="297"/>
                  </a:cubicBezTo>
                  <a:cubicBezTo>
                    <a:pt x="202" y="299"/>
                    <a:pt x="196" y="300"/>
                    <a:pt x="190" y="301"/>
                  </a:cubicBezTo>
                  <a:lnTo>
                    <a:pt x="178" y="327"/>
                  </a:lnTo>
                  <a:close/>
                  <a:moveTo>
                    <a:pt x="158" y="311"/>
                  </a:moveTo>
                  <a:cubicBezTo>
                    <a:pt x="168" y="311"/>
                    <a:pt x="168" y="311"/>
                    <a:pt x="168" y="311"/>
                  </a:cubicBezTo>
                  <a:cubicBezTo>
                    <a:pt x="180" y="287"/>
                    <a:pt x="180" y="287"/>
                    <a:pt x="180" y="287"/>
                  </a:cubicBezTo>
                  <a:cubicBezTo>
                    <a:pt x="184" y="287"/>
                    <a:pt x="184" y="287"/>
                    <a:pt x="184" y="287"/>
                  </a:cubicBezTo>
                  <a:cubicBezTo>
                    <a:pt x="191" y="285"/>
                    <a:pt x="199" y="283"/>
                    <a:pt x="206" y="281"/>
                  </a:cubicBezTo>
                  <a:cubicBezTo>
                    <a:pt x="210" y="279"/>
                    <a:pt x="210" y="279"/>
                    <a:pt x="210" y="279"/>
                  </a:cubicBezTo>
                  <a:cubicBezTo>
                    <a:pt x="232" y="294"/>
                    <a:pt x="232" y="294"/>
                    <a:pt x="232" y="294"/>
                  </a:cubicBezTo>
                  <a:cubicBezTo>
                    <a:pt x="241" y="289"/>
                    <a:pt x="241" y="289"/>
                    <a:pt x="241" y="289"/>
                  </a:cubicBezTo>
                  <a:cubicBezTo>
                    <a:pt x="239" y="262"/>
                    <a:pt x="239" y="262"/>
                    <a:pt x="239" y="262"/>
                  </a:cubicBezTo>
                  <a:cubicBezTo>
                    <a:pt x="242" y="260"/>
                    <a:pt x="242" y="260"/>
                    <a:pt x="242" y="260"/>
                  </a:cubicBezTo>
                  <a:cubicBezTo>
                    <a:pt x="248" y="255"/>
                    <a:pt x="254" y="249"/>
                    <a:pt x="259" y="243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288" y="242"/>
                    <a:pt x="288" y="242"/>
                    <a:pt x="288" y="242"/>
                  </a:cubicBezTo>
                  <a:cubicBezTo>
                    <a:pt x="293" y="233"/>
                    <a:pt x="293" y="233"/>
                    <a:pt x="293" y="233"/>
                  </a:cubicBezTo>
                  <a:cubicBezTo>
                    <a:pt x="279" y="211"/>
                    <a:pt x="279" y="211"/>
                    <a:pt x="279" y="211"/>
                  </a:cubicBezTo>
                  <a:cubicBezTo>
                    <a:pt x="280" y="207"/>
                    <a:pt x="280" y="207"/>
                    <a:pt x="280" y="207"/>
                  </a:cubicBezTo>
                  <a:cubicBezTo>
                    <a:pt x="283" y="200"/>
                    <a:pt x="285" y="192"/>
                    <a:pt x="286" y="185"/>
                  </a:cubicBezTo>
                  <a:cubicBezTo>
                    <a:pt x="286" y="181"/>
                    <a:pt x="286" y="181"/>
                    <a:pt x="286" y="181"/>
                  </a:cubicBezTo>
                  <a:cubicBezTo>
                    <a:pt x="310" y="169"/>
                    <a:pt x="310" y="169"/>
                    <a:pt x="310" y="169"/>
                  </a:cubicBezTo>
                  <a:cubicBezTo>
                    <a:pt x="310" y="159"/>
                    <a:pt x="310" y="159"/>
                    <a:pt x="310" y="159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286" y="143"/>
                    <a:pt x="286" y="143"/>
                    <a:pt x="286" y="143"/>
                  </a:cubicBezTo>
                  <a:cubicBezTo>
                    <a:pt x="285" y="135"/>
                    <a:pt x="283" y="127"/>
                    <a:pt x="280" y="120"/>
                  </a:cubicBezTo>
                  <a:cubicBezTo>
                    <a:pt x="279" y="117"/>
                    <a:pt x="279" y="117"/>
                    <a:pt x="279" y="117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88" y="85"/>
                    <a:pt x="288" y="85"/>
                    <a:pt x="288" y="85"/>
                  </a:cubicBezTo>
                  <a:cubicBezTo>
                    <a:pt x="261" y="87"/>
                    <a:pt x="261" y="87"/>
                    <a:pt x="261" y="87"/>
                  </a:cubicBezTo>
                  <a:cubicBezTo>
                    <a:pt x="259" y="84"/>
                    <a:pt x="259" y="84"/>
                    <a:pt x="259" y="84"/>
                  </a:cubicBezTo>
                  <a:cubicBezTo>
                    <a:pt x="254" y="78"/>
                    <a:pt x="248" y="73"/>
                    <a:pt x="243" y="68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1" y="38"/>
                    <a:pt x="241" y="38"/>
                    <a:pt x="241" y="38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10" y="48"/>
                    <a:pt x="210" y="48"/>
                    <a:pt x="210" y="48"/>
                  </a:cubicBezTo>
                  <a:cubicBezTo>
                    <a:pt x="206" y="47"/>
                    <a:pt x="206" y="47"/>
                    <a:pt x="206" y="47"/>
                  </a:cubicBezTo>
                  <a:cubicBezTo>
                    <a:pt x="199" y="44"/>
                    <a:pt x="191" y="42"/>
                    <a:pt x="184" y="41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58" y="16"/>
                    <a:pt x="158" y="16"/>
                    <a:pt x="158" y="16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34" y="42"/>
                    <a:pt x="127" y="44"/>
                    <a:pt x="119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77" y="73"/>
                    <a:pt x="72" y="78"/>
                    <a:pt x="67" y="84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3" y="127"/>
                    <a:pt x="41" y="135"/>
                    <a:pt x="40" y="143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40" y="185"/>
                    <a:pt x="40" y="185"/>
                    <a:pt x="40" y="185"/>
                  </a:cubicBezTo>
                  <a:cubicBezTo>
                    <a:pt x="41" y="192"/>
                    <a:pt x="43" y="200"/>
                    <a:pt x="46" y="207"/>
                  </a:cubicBezTo>
                  <a:cubicBezTo>
                    <a:pt x="47" y="211"/>
                    <a:pt x="47" y="211"/>
                    <a:pt x="47" y="211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64" y="240"/>
                    <a:pt x="64" y="240"/>
                    <a:pt x="64" y="240"/>
                  </a:cubicBezTo>
                  <a:cubicBezTo>
                    <a:pt x="67" y="243"/>
                    <a:pt x="67" y="243"/>
                    <a:pt x="67" y="243"/>
                  </a:cubicBezTo>
                  <a:cubicBezTo>
                    <a:pt x="72" y="249"/>
                    <a:pt x="77" y="255"/>
                    <a:pt x="83" y="260"/>
                  </a:cubicBezTo>
                  <a:cubicBezTo>
                    <a:pt x="86" y="262"/>
                    <a:pt x="86" y="262"/>
                    <a:pt x="86" y="262"/>
                  </a:cubicBezTo>
                  <a:cubicBezTo>
                    <a:pt x="84" y="289"/>
                    <a:pt x="84" y="289"/>
                    <a:pt x="84" y="289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116" y="279"/>
                    <a:pt x="116" y="279"/>
                    <a:pt x="116" y="279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27" y="283"/>
                    <a:pt x="134" y="285"/>
                    <a:pt x="142" y="287"/>
                  </a:cubicBezTo>
                  <a:cubicBezTo>
                    <a:pt x="146" y="287"/>
                    <a:pt x="146" y="287"/>
                    <a:pt x="146" y="287"/>
                  </a:cubicBezTo>
                  <a:lnTo>
                    <a:pt x="158" y="3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8" name="Freeform 3430"/>
            <p:cNvSpPr>
              <a:spLocks noEditPoints="1"/>
            </p:cNvSpPr>
            <p:nvPr/>
          </p:nvSpPr>
          <p:spPr bwMode="auto">
            <a:xfrm>
              <a:off x="6085478" y="4124496"/>
              <a:ext cx="328613" cy="328613"/>
            </a:xfrm>
            <a:custGeom>
              <a:avLst/>
              <a:gdLst>
                <a:gd name="T0" fmla="*/ 198 w 396"/>
                <a:gd name="T1" fmla="*/ 395 h 395"/>
                <a:gd name="T2" fmla="*/ 0 w 396"/>
                <a:gd name="T3" fmla="*/ 198 h 395"/>
                <a:gd name="T4" fmla="*/ 198 w 396"/>
                <a:gd name="T5" fmla="*/ 0 h 395"/>
                <a:gd name="T6" fmla="*/ 396 w 396"/>
                <a:gd name="T7" fmla="*/ 198 h 395"/>
                <a:gd name="T8" fmla="*/ 198 w 396"/>
                <a:gd name="T9" fmla="*/ 395 h 395"/>
                <a:gd name="T10" fmla="*/ 198 w 396"/>
                <a:gd name="T11" fmla="*/ 15 h 395"/>
                <a:gd name="T12" fmla="*/ 16 w 396"/>
                <a:gd name="T13" fmla="*/ 198 h 395"/>
                <a:gd name="T14" fmla="*/ 198 w 396"/>
                <a:gd name="T15" fmla="*/ 380 h 395"/>
                <a:gd name="T16" fmla="*/ 380 w 396"/>
                <a:gd name="T17" fmla="*/ 198 h 395"/>
                <a:gd name="T18" fmla="*/ 198 w 396"/>
                <a:gd name="T19" fmla="*/ 1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6" h="395">
                  <a:moveTo>
                    <a:pt x="198" y="395"/>
                  </a:moveTo>
                  <a:cubicBezTo>
                    <a:pt x="89" y="395"/>
                    <a:pt x="0" y="307"/>
                    <a:pt x="0" y="198"/>
                  </a:cubicBezTo>
                  <a:cubicBezTo>
                    <a:pt x="0" y="89"/>
                    <a:pt x="89" y="0"/>
                    <a:pt x="198" y="0"/>
                  </a:cubicBezTo>
                  <a:cubicBezTo>
                    <a:pt x="307" y="0"/>
                    <a:pt x="396" y="89"/>
                    <a:pt x="396" y="198"/>
                  </a:cubicBezTo>
                  <a:cubicBezTo>
                    <a:pt x="396" y="307"/>
                    <a:pt x="307" y="395"/>
                    <a:pt x="198" y="395"/>
                  </a:cubicBezTo>
                  <a:close/>
                  <a:moveTo>
                    <a:pt x="198" y="15"/>
                  </a:moveTo>
                  <a:cubicBezTo>
                    <a:pt x="97" y="15"/>
                    <a:pt x="16" y="97"/>
                    <a:pt x="16" y="198"/>
                  </a:cubicBezTo>
                  <a:cubicBezTo>
                    <a:pt x="16" y="298"/>
                    <a:pt x="97" y="380"/>
                    <a:pt x="198" y="380"/>
                  </a:cubicBezTo>
                  <a:cubicBezTo>
                    <a:pt x="298" y="380"/>
                    <a:pt x="380" y="298"/>
                    <a:pt x="380" y="198"/>
                  </a:cubicBezTo>
                  <a:cubicBezTo>
                    <a:pt x="380" y="97"/>
                    <a:pt x="298" y="15"/>
                    <a:pt x="19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9" name="Freeform 3431"/>
            <p:cNvSpPr>
              <a:spLocks/>
            </p:cNvSpPr>
            <p:nvPr/>
          </p:nvSpPr>
          <p:spPr bwMode="auto">
            <a:xfrm>
              <a:off x="6356940" y="4151483"/>
              <a:ext cx="30163" cy="30163"/>
            </a:xfrm>
            <a:custGeom>
              <a:avLst/>
              <a:gdLst>
                <a:gd name="T0" fmla="*/ 6 w 19"/>
                <a:gd name="T1" fmla="*/ 19 h 19"/>
                <a:gd name="T2" fmla="*/ 0 w 19"/>
                <a:gd name="T3" fmla="*/ 13 h 19"/>
                <a:gd name="T4" fmla="*/ 13 w 19"/>
                <a:gd name="T5" fmla="*/ 0 h 19"/>
                <a:gd name="T6" fmla="*/ 19 w 19"/>
                <a:gd name="T7" fmla="*/ 6 h 19"/>
                <a:gd name="T8" fmla="*/ 6 w 19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19" y="6"/>
                  </a:lnTo>
                  <a:lnTo>
                    <a:pt x="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0" name="Freeform 3432"/>
            <p:cNvSpPr>
              <a:spLocks/>
            </p:cNvSpPr>
            <p:nvPr/>
          </p:nvSpPr>
          <p:spPr bwMode="auto">
            <a:xfrm>
              <a:off x="6361703" y="4137196"/>
              <a:ext cx="39688" cy="39688"/>
            </a:xfrm>
            <a:custGeom>
              <a:avLst/>
              <a:gdLst>
                <a:gd name="T0" fmla="*/ 19 w 25"/>
                <a:gd name="T1" fmla="*/ 25 h 25"/>
                <a:gd name="T2" fmla="*/ 0 w 25"/>
                <a:gd name="T3" fmla="*/ 5 h 25"/>
                <a:gd name="T4" fmla="*/ 6 w 25"/>
                <a:gd name="T5" fmla="*/ 0 h 25"/>
                <a:gd name="T6" fmla="*/ 25 w 25"/>
                <a:gd name="T7" fmla="*/ 19 h 25"/>
                <a:gd name="T8" fmla="*/ 19 w 25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9" y="2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25" y="19"/>
                  </a:lnTo>
                  <a:lnTo>
                    <a:pt x="19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1" name="Freeform 3433"/>
            <p:cNvSpPr>
              <a:spLocks/>
            </p:cNvSpPr>
            <p:nvPr/>
          </p:nvSpPr>
          <p:spPr bwMode="auto">
            <a:xfrm>
              <a:off x="6114053" y="4151483"/>
              <a:ext cx="28575" cy="30163"/>
            </a:xfrm>
            <a:custGeom>
              <a:avLst/>
              <a:gdLst>
                <a:gd name="T0" fmla="*/ 12 w 18"/>
                <a:gd name="T1" fmla="*/ 19 h 19"/>
                <a:gd name="T2" fmla="*/ 0 w 18"/>
                <a:gd name="T3" fmla="*/ 6 h 19"/>
                <a:gd name="T4" fmla="*/ 5 w 18"/>
                <a:gd name="T5" fmla="*/ 0 h 19"/>
                <a:gd name="T6" fmla="*/ 18 w 18"/>
                <a:gd name="T7" fmla="*/ 13 h 19"/>
                <a:gd name="T8" fmla="*/ 12 w 1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2" y="19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18" y="13"/>
                  </a:lnTo>
                  <a:lnTo>
                    <a:pt x="1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2" name="Freeform 3434"/>
            <p:cNvSpPr>
              <a:spLocks/>
            </p:cNvSpPr>
            <p:nvPr/>
          </p:nvSpPr>
          <p:spPr bwMode="auto">
            <a:xfrm>
              <a:off x="6098178" y="4137196"/>
              <a:ext cx="39688" cy="39688"/>
            </a:xfrm>
            <a:custGeom>
              <a:avLst/>
              <a:gdLst>
                <a:gd name="T0" fmla="*/ 5 w 25"/>
                <a:gd name="T1" fmla="*/ 25 h 25"/>
                <a:gd name="T2" fmla="*/ 0 w 25"/>
                <a:gd name="T3" fmla="*/ 19 h 25"/>
                <a:gd name="T4" fmla="*/ 19 w 25"/>
                <a:gd name="T5" fmla="*/ 0 h 25"/>
                <a:gd name="T6" fmla="*/ 25 w 25"/>
                <a:gd name="T7" fmla="*/ 5 h 25"/>
                <a:gd name="T8" fmla="*/ 5 w 25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5" y="25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3" name="Rectangle 3435"/>
            <p:cNvSpPr>
              <a:spLocks noChangeArrowheads="1"/>
            </p:cNvSpPr>
            <p:nvPr/>
          </p:nvSpPr>
          <p:spPr bwMode="auto">
            <a:xfrm>
              <a:off x="6242640" y="4081633"/>
              <a:ext cx="14288" cy="49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4" name="Freeform 3436"/>
            <p:cNvSpPr>
              <a:spLocks noEditPoints="1"/>
            </p:cNvSpPr>
            <p:nvPr/>
          </p:nvSpPr>
          <p:spPr bwMode="auto">
            <a:xfrm>
              <a:off x="6191840" y="4054646"/>
              <a:ext cx="115888" cy="53975"/>
            </a:xfrm>
            <a:custGeom>
              <a:avLst/>
              <a:gdLst>
                <a:gd name="T0" fmla="*/ 108 w 140"/>
                <a:gd name="T1" fmla="*/ 64 h 64"/>
                <a:gd name="T2" fmla="*/ 32 w 140"/>
                <a:gd name="T3" fmla="*/ 64 h 64"/>
                <a:gd name="T4" fmla="*/ 9 w 140"/>
                <a:gd name="T5" fmla="*/ 55 h 64"/>
                <a:gd name="T6" fmla="*/ 0 w 140"/>
                <a:gd name="T7" fmla="*/ 32 h 64"/>
                <a:gd name="T8" fmla="*/ 9 w 140"/>
                <a:gd name="T9" fmla="*/ 9 h 64"/>
                <a:gd name="T10" fmla="*/ 32 w 140"/>
                <a:gd name="T11" fmla="*/ 0 h 64"/>
                <a:gd name="T12" fmla="*/ 108 w 140"/>
                <a:gd name="T13" fmla="*/ 0 h 64"/>
                <a:gd name="T14" fmla="*/ 130 w 140"/>
                <a:gd name="T15" fmla="*/ 9 h 64"/>
                <a:gd name="T16" fmla="*/ 140 w 140"/>
                <a:gd name="T17" fmla="*/ 32 h 64"/>
                <a:gd name="T18" fmla="*/ 130 w 140"/>
                <a:gd name="T19" fmla="*/ 55 h 64"/>
                <a:gd name="T20" fmla="*/ 108 w 140"/>
                <a:gd name="T21" fmla="*/ 64 h 64"/>
                <a:gd name="T22" fmla="*/ 32 w 140"/>
                <a:gd name="T23" fmla="*/ 16 h 64"/>
                <a:gd name="T24" fmla="*/ 20 w 140"/>
                <a:gd name="T25" fmla="*/ 20 h 64"/>
                <a:gd name="T26" fmla="*/ 15 w 140"/>
                <a:gd name="T27" fmla="*/ 32 h 64"/>
                <a:gd name="T28" fmla="*/ 20 w 140"/>
                <a:gd name="T29" fmla="*/ 44 h 64"/>
                <a:gd name="T30" fmla="*/ 32 w 140"/>
                <a:gd name="T31" fmla="*/ 48 h 64"/>
                <a:gd name="T32" fmla="*/ 108 w 140"/>
                <a:gd name="T33" fmla="*/ 48 h 64"/>
                <a:gd name="T34" fmla="*/ 119 w 140"/>
                <a:gd name="T35" fmla="*/ 44 h 64"/>
                <a:gd name="T36" fmla="*/ 124 w 140"/>
                <a:gd name="T37" fmla="*/ 32 h 64"/>
                <a:gd name="T38" fmla="*/ 119 w 140"/>
                <a:gd name="T39" fmla="*/ 20 h 64"/>
                <a:gd name="T40" fmla="*/ 108 w 140"/>
                <a:gd name="T41" fmla="*/ 16 h 64"/>
                <a:gd name="T42" fmla="*/ 32 w 140"/>
                <a:gd name="T4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64">
                  <a:moveTo>
                    <a:pt x="108" y="64"/>
                  </a:moveTo>
                  <a:cubicBezTo>
                    <a:pt x="32" y="64"/>
                    <a:pt x="32" y="64"/>
                    <a:pt x="32" y="64"/>
                  </a:cubicBezTo>
                  <a:cubicBezTo>
                    <a:pt x="23" y="64"/>
                    <a:pt x="15" y="61"/>
                    <a:pt x="9" y="55"/>
                  </a:cubicBezTo>
                  <a:cubicBezTo>
                    <a:pt x="3" y="49"/>
                    <a:pt x="0" y="40"/>
                    <a:pt x="0" y="32"/>
                  </a:cubicBezTo>
                  <a:cubicBezTo>
                    <a:pt x="0" y="23"/>
                    <a:pt x="3" y="15"/>
                    <a:pt x="9" y="9"/>
                  </a:cubicBezTo>
                  <a:cubicBezTo>
                    <a:pt x="15" y="3"/>
                    <a:pt x="23" y="0"/>
                    <a:pt x="32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6" y="0"/>
                    <a:pt x="124" y="3"/>
                    <a:pt x="130" y="9"/>
                  </a:cubicBezTo>
                  <a:cubicBezTo>
                    <a:pt x="136" y="15"/>
                    <a:pt x="140" y="23"/>
                    <a:pt x="140" y="32"/>
                  </a:cubicBezTo>
                  <a:cubicBezTo>
                    <a:pt x="140" y="40"/>
                    <a:pt x="136" y="49"/>
                    <a:pt x="130" y="55"/>
                  </a:cubicBezTo>
                  <a:cubicBezTo>
                    <a:pt x="124" y="61"/>
                    <a:pt x="116" y="64"/>
                    <a:pt x="108" y="64"/>
                  </a:cubicBezTo>
                  <a:close/>
                  <a:moveTo>
                    <a:pt x="32" y="16"/>
                  </a:moveTo>
                  <a:cubicBezTo>
                    <a:pt x="27" y="16"/>
                    <a:pt x="23" y="17"/>
                    <a:pt x="20" y="20"/>
                  </a:cubicBezTo>
                  <a:cubicBezTo>
                    <a:pt x="17" y="23"/>
                    <a:pt x="15" y="28"/>
                    <a:pt x="15" y="32"/>
                  </a:cubicBezTo>
                  <a:cubicBezTo>
                    <a:pt x="15" y="36"/>
                    <a:pt x="17" y="40"/>
                    <a:pt x="20" y="44"/>
                  </a:cubicBezTo>
                  <a:cubicBezTo>
                    <a:pt x="23" y="47"/>
                    <a:pt x="27" y="48"/>
                    <a:pt x="32" y="48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12" y="48"/>
                    <a:pt x="116" y="47"/>
                    <a:pt x="119" y="44"/>
                  </a:cubicBezTo>
                  <a:cubicBezTo>
                    <a:pt x="122" y="40"/>
                    <a:pt x="124" y="36"/>
                    <a:pt x="124" y="32"/>
                  </a:cubicBezTo>
                  <a:cubicBezTo>
                    <a:pt x="124" y="28"/>
                    <a:pt x="122" y="23"/>
                    <a:pt x="119" y="20"/>
                  </a:cubicBezTo>
                  <a:cubicBezTo>
                    <a:pt x="116" y="17"/>
                    <a:pt x="112" y="16"/>
                    <a:pt x="108" y="16"/>
                  </a:cubicBezTo>
                  <a:lnTo>
                    <a:pt x="3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5" name="Freeform 3437"/>
            <p:cNvSpPr>
              <a:spLocks noEditPoints="1"/>
            </p:cNvSpPr>
            <p:nvPr/>
          </p:nvSpPr>
          <p:spPr bwMode="auto">
            <a:xfrm>
              <a:off x="6223590" y="4262608"/>
              <a:ext cx="52388" cy="53975"/>
            </a:xfrm>
            <a:custGeom>
              <a:avLst/>
              <a:gdLst>
                <a:gd name="T0" fmla="*/ 32 w 64"/>
                <a:gd name="T1" fmla="*/ 64 h 64"/>
                <a:gd name="T2" fmla="*/ 0 w 64"/>
                <a:gd name="T3" fmla="*/ 32 h 64"/>
                <a:gd name="T4" fmla="*/ 32 w 64"/>
                <a:gd name="T5" fmla="*/ 0 h 64"/>
                <a:gd name="T6" fmla="*/ 64 w 64"/>
                <a:gd name="T7" fmla="*/ 32 h 64"/>
                <a:gd name="T8" fmla="*/ 32 w 64"/>
                <a:gd name="T9" fmla="*/ 64 h 64"/>
                <a:gd name="T10" fmla="*/ 32 w 64"/>
                <a:gd name="T11" fmla="*/ 15 h 64"/>
                <a:gd name="T12" fmla="*/ 15 w 64"/>
                <a:gd name="T13" fmla="*/ 32 h 64"/>
                <a:gd name="T14" fmla="*/ 32 w 64"/>
                <a:gd name="T15" fmla="*/ 48 h 64"/>
                <a:gd name="T16" fmla="*/ 48 w 64"/>
                <a:gd name="T17" fmla="*/ 32 h 64"/>
                <a:gd name="T18" fmla="*/ 32 w 64"/>
                <a:gd name="T19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14" y="64"/>
                    <a:pt x="0" y="49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4" y="14"/>
                    <a:pt x="64" y="32"/>
                  </a:cubicBezTo>
                  <a:cubicBezTo>
                    <a:pt x="64" y="49"/>
                    <a:pt x="49" y="64"/>
                    <a:pt x="32" y="64"/>
                  </a:cubicBezTo>
                  <a:close/>
                  <a:moveTo>
                    <a:pt x="32" y="15"/>
                  </a:moveTo>
                  <a:cubicBezTo>
                    <a:pt x="23" y="15"/>
                    <a:pt x="15" y="23"/>
                    <a:pt x="15" y="32"/>
                  </a:cubicBezTo>
                  <a:cubicBezTo>
                    <a:pt x="15" y="41"/>
                    <a:pt x="23" y="48"/>
                    <a:pt x="32" y="48"/>
                  </a:cubicBezTo>
                  <a:cubicBezTo>
                    <a:pt x="41" y="48"/>
                    <a:pt x="48" y="41"/>
                    <a:pt x="48" y="32"/>
                  </a:cubicBezTo>
                  <a:cubicBezTo>
                    <a:pt x="48" y="23"/>
                    <a:pt x="4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6" name="Rectangle 3438"/>
            <p:cNvSpPr>
              <a:spLocks noChangeArrowheads="1"/>
            </p:cNvSpPr>
            <p:nvPr/>
          </p:nvSpPr>
          <p:spPr bwMode="auto">
            <a:xfrm>
              <a:off x="6269628" y="4283246"/>
              <a:ext cx="4603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7" name="Rectangle 3439"/>
            <p:cNvSpPr>
              <a:spLocks noChangeArrowheads="1"/>
            </p:cNvSpPr>
            <p:nvPr/>
          </p:nvSpPr>
          <p:spPr bwMode="auto">
            <a:xfrm>
              <a:off x="6242640" y="41959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8" name="Freeform 3440"/>
            <p:cNvSpPr>
              <a:spLocks/>
            </p:cNvSpPr>
            <p:nvPr/>
          </p:nvSpPr>
          <p:spPr bwMode="auto">
            <a:xfrm>
              <a:off x="6283915" y="4205458"/>
              <a:ext cx="17463" cy="17463"/>
            </a:xfrm>
            <a:custGeom>
              <a:avLst/>
              <a:gdLst>
                <a:gd name="T0" fmla="*/ 7 w 11"/>
                <a:gd name="T1" fmla="*/ 11 h 11"/>
                <a:gd name="T2" fmla="*/ 0 w 11"/>
                <a:gd name="T3" fmla="*/ 8 h 11"/>
                <a:gd name="T4" fmla="*/ 4 w 11"/>
                <a:gd name="T5" fmla="*/ 0 h 11"/>
                <a:gd name="T6" fmla="*/ 11 w 11"/>
                <a:gd name="T7" fmla="*/ 4 h 11"/>
                <a:gd name="T8" fmla="*/ 7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7" y="11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11" y="4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9" name="Freeform 3441"/>
            <p:cNvSpPr>
              <a:spLocks/>
            </p:cNvSpPr>
            <p:nvPr/>
          </p:nvSpPr>
          <p:spPr bwMode="auto">
            <a:xfrm>
              <a:off x="6315665" y="4237208"/>
              <a:ext cx="17463" cy="17463"/>
            </a:xfrm>
            <a:custGeom>
              <a:avLst/>
              <a:gdLst>
                <a:gd name="T0" fmla="*/ 4 w 11"/>
                <a:gd name="T1" fmla="*/ 11 h 11"/>
                <a:gd name="T2" fmla="*/ 0 w 11"/>
                <a:gd name="T3" fmla="*/ 4 h 11"/>
                <a:gd name="T4" fmla="*/ 7 w 11"/>
                <a:gd name="T5" fmla="*/ 0 h 11"/>
                <a:gd name="T6" fmla="*/ 11 w 11"/>
                <a:gd name="T7" fmla="*/ 7 h 11"/>
                <a:gd name="T8" fmla="*/ 4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4" y="11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11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0" name="Rectangle 3442"/>
            <p:cNvSpPr>
              <a:spLocks noChangeArrowheads="1"/>
            </p:cNvSpPr>
            <p:nvPr/>
          </p:nvSpPr>
          <p:spPr bwMode="auto">
            <a:xfrm>
              <a:off x="6328365" y="4283246"/>
              <a:ext cx="12700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1" name="Freeform 3443"/>
            <p:cNvSpPr>
              <a:spLocks/>
            </p:cNvSpPr>
            <p:nvPr/>
          </p:nvSpPr>
          <p:spPr bwMode="auto">
            <a:xfrm>
              <a:off x="6315665" y="4322933"/>
              <a:ext cx="17463" cy="17463"/>
            </a:xfrm>
            <a:custGeom>
              <a:avLst/>
              <a:gdLst>
                <a:gd name="T0" fmla="*/ 7 w 11"/>
                <a:gd name="T1" fmla="*/ 11 h 11"/>
                <a:gd name="T2" fmla="*/ 0 w 11"/>
                <a:gd name="T3" fmla="*/ 7 h 11"/>
                <a:gd name="T4" fmla="*/ 4 w 11"/>
                <a:gd name="T5" fmla="*/ 0 h 11"/>
                <a:gd name="T6" fmla="*/ 11 w 11"/>
                <a:gd name="T7" fmla="*/ 4 h 11"/>
                <a:gd name="T8" fmla="*/ 7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7" y="11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11" y="4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2" name="Freeform 3444"/>
            <p:cNvSpPr>
              <a:spLocks/>
            </p:cNvSpPr>
            <p:nvPr/>
          </p:nvSpPr>
          <p:spPr bwMode="auto">
            <a:xfrm>
              <a:off x="6283915" y="4354683"/>
              <a:ext cx="17463" cy="17463"/>
            </a:xfrm>
            <a:custGeom>
              <a:avLst/>
              <a:gdLst>
                <a:gd name="T0" fmla="*/ 4 w 11"/>
                <a:gd name="T1" fmla="*/ 11 h 11"/>
                <a:gd name="T2" fmla="*/ 0 w 11"/>
                <a:gd name="T3" fmla="*/ 4 h 11"/>
                <a:gd name="T4" fmla="*/ 7 w 11"/>
                <a:gd name="T5" fmla="*/ 0 h 11"/>
                <a:gd name="T6" fmla="*/ 11 w 11"/>
                <a:gd name="T7" fmla="*/ 7 h 11"/>
                <a:gd name="T8" fmla="*/ 4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4" y="11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11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3" name="Rectangle 3445"/>
            <p:cNvSpPr>
              <a:spLocks noChangeArrowheads="1"/>
            </p:cNvSpPr>
            <p:nvPr/>
          </p:nvSpPr>
          <p:spPr bwMode="auto">
            <a:xfrm>
              <a:off x="6242640" y="43689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4" name="Freeform 3446"/>
            <p:cNvSpPr>
              <a:spLocks/>
            </p:cNvSpPr>
            <p:nvPr/>
          </p:nvSpPr>
          <p:spPr bwMode="auto">
            <a:xfrm>
              <a:off x="6198190" y="4354683"/>
              <a:ext cx="17463" cy="17463"/>
            </a:xfrm>
            <a:custGeom>
              <a:avLst/>
              <a:gdLst>
                <a:gd name="T0" fmla="*/ 7 w 11"/>
                <a:gd name="T1" fmla="*/ 11 h 11"/>
                <a:gd name="T2" fmla="*/ 0 w 11"/>
                <a:gd name="T3" fmla="*/ 7 h 11"/>
                <a:gd name="T4" fmla="*/ 4 w 11"/>
                <a:gd name="T5" fmla="*/ 0 h 11"/>
                <a:gd name="T6" fmla="*/ 11 w 11"/>
                <a:gd name="T7" fmla="*/ 4 h 11"/>
                <a:gd name="T8" fmla="*/ 7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7" y="11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11" y="4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5" name="Freeform 3447"/>
            <p:cNvSpPr>
              <a:spLocks/>
            </p:cNvSpPr>
            <p:nvPr/>
          </p:nvSpPr>
          <p:spPr bwMode="auto">
            <a:xfrm>
              <a:off x="6166440" y="4322933"/>
              <a:ext cx="19050" cy="17463"/>
            </a:xfrm>
            <a:custGeom>
              <a:avLst/>
              <a:gdLst>
                <a:gd name="T0" fmla="*/ 4 w 12"/>
                <a:gd name="T1" fmla="*/ 11 h 11"/>
                <a:gd name="T2" fmla="*/ 0 w 12"/>
                <a:gd name="T3" fmla="*/ 4 h 11"/>
                <a:gd name="T4" fmla="*/ 7 w 12"/>
                <a:gd name="T5" fmla="*/ 0 h 11"/>
                <a:gd name="T6" fmla="*/ 12 w 12"/>
                <a:gd name="T7" fmla="*/ 7 h 11"/>
                <a:gd name="T8" fmla="*/ 4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4" y="11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12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6" name="Rectangle 3448"/>
            <p:cNvSpPr>
              <a:spLocks noChangeArrowheads="1"/>
            </p:cNvSpPr>
            <p:nvPr/>
          </p:nvSpPr>
          <p:spPr bwMode="auto">
            <a:xfrm>
              <a:off x="6156915" y="4283246"/>
              <a:ext cx="14288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7" name="Freeform 3449"/>
            <p:cNvSpPr>
              <a:spLocks/>
            </p:cNvSpPr>
            <p:nvPr/>
          </p:nvSpPr>
          <p:spPr bwMode="auto">
            <a:xfrm>
              <a:off x="6166440" y="4237208"/>
              <a:ext cx="19050" cy="17463"/>
            </a:xfrm>
            <a:custGeom>
              <a:avLst/>
              <a:gdLst>
                <a:gd name="T0" fmla="*/ 7 w 12"/>
                <a:gd name="T1" fmla="*/ 11 h 11"/>
                <a:gd name="T2" fmla="*/ 0 w 12"/>
                <a:gd name="T3" fmla="*/ 7 h 11"/>
                <a:gd name="T4" fmla="*/ 4 w 12"/>
                <a:gd name="T5" fmla="*/ 0 h 11"/>
                <a:gd name="T6" fmla="*/ 12 w 12"/>
                <a:gd name="T7" fmla="*/ 4 h 11"/>
                <a:gd name="T8" fmla="*/ 7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11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12" y="4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8" name="Freeform 3450"/>
            <p:cNvSpPr>
              <a:spLocks/>
            </p:cNvSpPr>
            <p:nvPr/>
          </p:nvSpPr>
          <p:spPr bwMode="auto">
            <a:xfrm>
              <a:off x="6198190" y="4205458"/>
              <a:ext cx="17463" cy="17463"/>
            </a:xfrm>
            <a:custGeom>
              <a:avLst/>
              <a:gdLst>
                <a:gd name="T0" fmla="*/ 4 w 11"/>
                <a:gd name="T1" fmla="*/ 11 h 11"/>
                <a:gd name="T2" fmla="*/ 0 w 11"/>
                <a:gd name="T3" fmla="*/ 4 h 11"/>
                <a:gd name="T4" fmla="*/ 7 w 11"/>
                <a:gd name="T5" fmla="*/ 0 h 11"/>
                <a:gd name="T6" fmla="*/ 11 w 11"/>
                <a:gd name="T7" fmla="*/ 8 h 11"/>
                <a:gd name="T8" fmla="*/ 4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4" y="11"/>
                  </a:moveTo>
                  <a:lnTo>
                    <a:pt x="0" y="4"/>
                  </a:lnTo>
                  <a:lnTo>
                    <a:pt x="7" y="0"/>
                  </a:lnTo>
                  <a:lnTo>
                    <a:pt x="11" y="8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5" name="Группа 3384"/>
          <p:cNvGrpSpPr/>
          <p:nvPr/>
        </p:nvGrpSpPr>
        <p:grpSpPr>
          <a:xfrm>
            <a:off x="5479308" y="2948204"/>
            <a:ext cx="301017" cy="273877"/>
            <a:chOff x="6674440" y="4078458"/>
            <a:chExt cx="387350" cy="352426"/>
          </a:xfrm>
          <a:solidFill>
            <a:schemeClr val="accent1"/>
          </a:solidFill>
        </p:grpSpPr>
        <p:sp>
          <p:nvSpPr>
            <p:cNvPr id="3574" name="Freeform 3460"/>
            <p:cNvSpPr>
              <a:spLocks/>
            </p:cNvSpPr>
            <p:nvPr/>
          </p:nvSpPr>
          <p:spPr bwMode="auto">
            <a:xfrm>
              <a:off x="6703015" y="4143546"/>
              <a:ext cx="358775" cy="244475"/>
            </a:xfrm>
            <a:custGeom>
              <a:avLst/>
              <a:gdLst>
                <a:gd name="T0" fmla="*/ 397 w 431"/>
                <a:gd name="T1" fmla="*/ 292 h 292"/>
                <a:gd name="T2" fmla="*/ 397 w 431"/>
                <a:gd name="T3" fmla="*/ 276 h 292"/>
                <a:gd name="T4" fmla="*/ 410 w 431"/>
                <a:gd name="T5" fmla="*/ 271 h 292"/>
                <a:gd name="T6" fmla="*/ 415 w 431"/>
                <a:gd name="T7" fmla="*/ 258 h 292"/>
                <a:gd name="T8" fmla="*/ 415 w 431"/>
                <a:gd name="T9" fmla="*/ 16 h 292"/>
                <a:gd name="T10" fmla="*/ 34 w 431"/>
                <a:gd name="T11" fmla="*/ 16 h 292"/>
                <a:gd name="T12" fmla="*/ 34 w 431"/>
                <a:gd name="T13" fmla="*/ 258 h 292"/>
                <a:gd name="T14" fmla="*/ 24 w 431"/>
                <a:gd name="T15" fmla="*/ 282 h 292"/>
                <a:gd name="T16" fmla="*/ 0 w 431"/>
                <a:gd name="T17" fmla="*/ 292 h 292"/>
                <a:gd name="T18" fmla="*/ 0 w 431"/>
                <a:gd name="T19" fmla="*/ 276 h 292"/>
                <a:gd name="T20" fmla="*/ 13 w 431"/>
                <a:gd name="T21" fmla="*/ 271 h 292"/>
                <a:gd name="T22" fmla="*/ 18 w 431"/>
                <a:gd name="T23" fmla="*/ 258 h 292"/>
                <a:gd name="T24" fmla="*/ 18 w 431"/>
                <a:gd name="T25" fmla="*/ 0 h 292"/>
                <a:gd name="T26" fmla="*/ 431 w 431"/>
                <a:gd name="T27" fmla="*/ 0 h 292"/>
                <a:gd name="T28" fmla="*/ 431 w 431"/>
                <a:gd name="T29" fmla="*/ 258 h 292"/>
                <a:gd name="T30" fmla="*/ 421 w 431"/>
                <a:gd name="T31" fmla="*/ 282 h 292"/>
                <a:gd name="T32" fmla="*/ 397 w 431"/>
                <a:gd name="T33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1" h="292">
                  <a:moveTo>
                    <a:pt x="397" y="292"/>
                  </a:moveTo>
                  <a:cubicBezTo>
                    <a:pt x="397" y="276"/>
                    <a:pt x="397" y="276"/>
                    <a:pt x="397" y="276"/>
                  </a:cubicBezTo>
                  <a:cubicBezTo>
                    <a:pt x="402" y="276"/>
                    <a:pt x="407" y="275"/>
                    <a:pt x="410" y="271"/>
                  </a:cubicBezTo>
                  <a:cubicBezTo>
                    <a:pt x="413" y="268"/>
                    <a:pt x="415" y="263"/>
                    <a:pt x="415" y="258"/>
                  </a:cubicBezTo>
                  <a:cubicBezTo>
                    <a:pt x="415" y="16"/>
                    <a:pt x="415" y="16"/>
                    <a:pt x="41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258"/>
                    <a:pt x="34" y="258"/>
                    <a:pt x="34" y="258"/>
                  </a:cubicBezTo>
                  <a:cubicBezTo>
                    <a:pt x="34" y="267"/>
                    <a:pt x="30" y="276"/>
                    <a:pt x="24" y="282"/>
                  </a:cubicBezTo>
                  <a:cubicBezTo>
                    <a:pt x="17" y="289"/>
                    <a:pt x="9" y="292"/>
                    <a:pt x="0" y="292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5" y="276"/>
                    <a:pt x="9" y="275"/>
                    <a:pt x="13" y="271"/>
                  </a:cubicBezTo>
                  <a:cubicBezTo>
                    <a:pt x="16" y="268"/>
                    <a:pt x="18" y="263"/>
                    <a:pt x="18" y="25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31" y="258"/>
                    <a:pt x="431" y="258"/>
                    <a:pt x="431" y="258"/>
                  </a:cubicBezTo>
                  <a:cubicBezTo>
                    <a:pt x="431" y="267"/>
                    <a:pt x="427" y="276"/>
                    <a:pt x="421" y="282"/>
                  </a:cubicBezTo>
                  <a:cubicBezTo>
                    <a:pt x="415" y="289"/>
                    <a:pt x="406" y="292"/>
                    <a:pt x="397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5" name="Rectangle 3461"/>
            <p:cNvSpPr>
              <a:spLocks noChangeArrowheads="1"/>
            </p:cNvSpPr>
            <p:nvPr/>
          </p:nvSpPr>
          <p:spPr bwMode="auto">
            <a:xfrm>
              <a:off x="6703015" y="4373733"/>
              <a:ext cx="25876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6" name="Freeform 3462"/>
            <p:cNvSpPr>
              <a:spLocks/>
            </p:cNvSpPr>
            <p:nvPr/>
          </p:nvSpPr>
          <p:spPr bwMode="auto">
            <a:xfrm>
              <a:off x="6674440" y="4078458"/>
              <a:ext cx="387350" cy="309563"/>
            </a:xfrm>
            <a:custGeom>
              <a:avLst/>
              <a:gdLst>
                <a:gd name="T0" fmla="*/ 34 w 465"/>
                <a:gd name="T1" fmla="*/ 371 h 371"/>
                <a:gd name="T2" fmla="*/ 10 w 465"/>
                <a:gd name="T3" fmla="*/ 361 h 371"/>
                <a:gd name="T4" fmla="*/ 0 w 465"/>
                <a:gd name="T5" fmla="*/ 337 h 371"/>
                <a:gd name="T6" fmla="*/ 0 w 465"/>
                <a:gd name="T7" fmla="*/ 0 h 371"/>
                <a:gd name="T8" fmla="*/ 167 w 465"/>
                <a:gd name="T9" fmla="*/ 0 h 371"/>
                <a:gd name="T10" fmla="*/ 201 w 465"/>
                <a:gd name="T11" fmla="*/ 34 h 371"/>
                <a:gd name="T12" fmla="*/ 465 w 465"/>
                <a:gd name="T13" fmla="*/ 34 h 371"/>
                <a:gd name="T14" fmla="*/ 465 w 465"/>
                <a:gd name="T15" fmla="*/ 64 h 371"/>
                <a:gd name="T16" fmla="*/ 449 w 465"/>
                <a:gd name="T17" fmla="*/ 64 h 371"/>
                <a:gd name="T18" fmla="*/ 449 w 465"/>
                <a:gd name="T19" fmla="*/ 50 h 371"/>
                <a:gd name="T20" fmla="*/ 195 w 465"/>
                <a:gd name="T21" fmla="*/ 50 h 371"/>
                <a:gd name="T22" fmla="*/ 160 w 465"/>
                <a:gd name="T23" fmla="*/ 15 h 371"/>
                <a:gd name="T24" fmla="*/ 16 w 465"/>
                <a:gd name="T25" fmla="*/ 15 h 371"/>
                <a:gd name="T26" fmla="*/ 16 w 465"/>
                <a:gd name="T27" fmla="*/ 337 h 371"/>
                <a:gd name="T28" fmla="*/ 21 w 465"/>
                <a:gd name="T29" fmla="*/ 350 h 371"/>
                <a:gd name="T30" fmla="*/ 34 w 465"/>
                <a:gd name="T31" fmla="*/ 355 h 371"/>
                <a:gd name="T32" fmla="*/ 34 w 465"/>
                <a:gd name="T33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5" h="371">
                  <a:moveTo>
                    <a:pt x="34" y="371"/>
                  </a:moveTo>
                  <a:cubicBezTo>
                    <a:pt x="25" y="371"/>
                    <a:pt x="16" y="368"/>
                    <a:pt x="10" y="361"/>
                  </a:cubicBezTo>
                  <a:cubicBezTo>
                    <a:pt x="4" y="355"/>
                    <a:pt x="0" y="346"/>
                    <a:pt x="0" y="3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01" y="34"/>
                    <a:pt x="201" y="34"/>
                    <a:pt x="201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64"/>
                    <a:pt x="465" y="64"/>
                    <a:pt x="465" y="64"/>
                  </a:cubicBezTo>
                  <a:cubicBezTo>
                    <a:pt x="449" y="64"/>
                    <a:pt x="449" y="64"/>
                    <a:pt x="449" y="64"/>
                  </a:cubicBezTo>
                  <a:cubicBezTo>
                    <a:pt x="449" y="50"/>
                    <a:pt x="449" y="50"/>
                    <a:pt x="449" y="50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337"/>
                    <a:pt x="16" y="337"/>
                    <a:pt x="16" y="337"/>
                  </a:cubicBezTo>
                  <a:cubicBezTo>
                    <a:pt x="16" y="342"/>
                    <a:pt x="18" y="347"/>
                    <a:pt x="21" y="350"/>
                  </a:cubicBezTo>
                  <a:cubicBezTo>
                    <a:pt x="24" y="354"/>
                    <a:pt x="29" y="355"/>
                    <a:pt x="34" y="355"/>
                  </a:cubicBezTo>
                  <a:lnTo>
                    <a:pt x="34" y="3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7" name="Rectangle 3463"/>
            <p:cNvSpPr>
              <a:spLocks noChangeArrowheads="1"/>
            </p:cNvSpPr>
            <p:nvPr/>
          </p:nvSpPr>
          <p:spPr bwMode="auto">
            <a:xfrm>
              <a:off x="6745878" y="4345158"/>
              <a:ext cx="2159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8" name="Rectangle 3464"/>
            <p:cNvSpPr>
              <a:spLocks noChangeArrowheads="1"/>
            </p:cNvSpPr>
            <p:nvPr/>
          </p:nvSpPr>
          <p:spPr bwMode="auto">
            <a:xfrm>
              <a:off x="6745878" y="4173708"/>
              <a:ext cx="857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9" name="Rectangle 3465"/>
            <p:cNvSpPr>
              <a:spLocks noChangeArrowheads="1"/>
            </p:cNvSpPr>
            <p:nvPr/>
          </p:nvSpPr>
          <p:spPr bwMode="auto">
            <a:xfrm>
              <a:off x="6745878" y="4202283"/>
              <a:ext cx="428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0" name="Rectangle 3466"/>
            <p:cNvSpPr>
              <a:spLocks noChangeArrowheads="1"/>
            </p:cNvSpPr>
            <p:nvPr/>
          </p:nvSpPr>
          <p:spPr bwMode="auto">
            <a:xfrm>
              <a:off x="6998290" y="4173708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1" name="Rectangle 3467"/>
            <p:cNvSpPr>
              <a:spLocks noChangeArrowheads="1"/>
            </p:cNvSpPr>
            <p:nvPr/>
          </p:nvSpPr>
          <p:spPr bwMode="auto">
            <a:xfrm>
              <a:off x="6998290" y="4202283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2" name="Rectangle 3468"/>
            <p:cNvSpPr>
              <a:spLocks noChangeArrowheads="1"/>
            </p:cNvSpPr>
            <p:nvPr/>
          </p:nvSpPr>
          <p:spPr bwMode="auto">
            <a:xfrm>
              <a:off x="6976065" y="4187996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3" name="Rectangle 3469"/>
            <p:cNvSpPr>
              <a:spLocks noChangeArrowheads="1"/>
            </p:cNvSpPr>
            <p:nvPr/>
          </p:nvSpPr>
          <p:spPr bwMode="auto">
            <a:xfrm>
              <a:off x="6976065" y="4216571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4" name="Rectangle 3470"/>
            <p:cNvSpPr>
              <a:spLocks noChangeArrowheads="1"/>
            </p:cNvSpPr>
            <p:nvPr/>
          </p:nvSpPr>
          <p:spPr bwMode="auto">
            <a:xfrm>
              <a:off x="6998290" y="4230858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5" name="Rectangle 3471"/>
            <p:cNvSpPr>
              <a:spLocks noChangeArrowheads="1"/>
            </p:cNvSpPr>
            <p:nvPr/>
          </p:nvSpPr>
          <p:spPr bwMode="auto">
            <a:xfrm>
              <a:off x="6998290" y="4259433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6" name="Rectangle 3472"/>
            <p:cNvSpPr>
              <a:spLocks noChangeArrowheads="1"/>
            </p:cNvSpPr>
            <p:nvPr/>
          </p:nvSpPr>
          <p:spPr bwMode="auto">
            <a:xfrm>
              <a:off x="6976065" y="4245146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7" name="Rectangle 3473"/>
            <p:cNvSpPr>
              <a:spLocks noChangeArrowheads="1"/>
            </p:cNvSpPr>
            <p:nvPr/>
          </p:nvSpPr>
          <p:spPr bwMode="auto">
            <a:xfrm>
              <a:off x="6976065" y="4273721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8" name="Rectangle 3474"/>
            <p:cNvSpPr>
              <a:spLocks noChangeArrowheads="1"/>
            </p:cNvSpPr>
            <p:nvPr/>
          </p:nvSpPr>
          <p:spPr bwMode="auto">
            <a:xfrm>
              <a:off x="6998290" y="4288008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9" name="Rectangle 3475"/>
            <p:cNvSpPr>
              <a:spLocks noChangeArrowheads="1"/>
            </p:cNvSpPr>
            <p:nvPr/>
          </p:nvSpPr>
          <p:spPr bwMode="auto">
            <a:xfrm>
              <a:off x="6998290" y="4316583"/>
              <a:ext cx="2222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0" name="Rectangle 3476"/>
            <p:cNvSpPr>
              <a:spLocks noChangeArrowheads="1"/>
            </p:cNvSpPr>
            <p:nvPr/>
          </p:nvSpPr>
          <p:spPr bwMode="auto">
            <a:xfrm>
              <a:off x="6976065" y="4302296"/>
              <a:ext cx="2222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1" name="Rectangle 3477"/>
            <p:cNvSpPr>
              <a:spLocks noChangeArrowheads="1"/>
            </p:cNvSpPr>
            <p:nvPr/>
          </p:nvSpPr>
          <p:spPr bwMode="auto">
            <a:xfrm>
              <a:off x="6976065" y="4332458"/>
              <a:ext cx="22225" cy="1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2" name="Freeform 3478"/>
            <p:cNvSpPr>
              <a:spLocks/>
            </p:cNvSpPr>
            <p:nvPr/>
          </p:nvSpPr>
          <p:spPr bwMode="auto">
            <a:xfrm>
              <a:off x="6977653" y="4359446"/>
              <a:ext cx="41275" cy="71438"/>
            </a:xfrm>
            <a:custGeom>
              <a:avLst/>
              <a:gdLst>
                <a:gd name="T0" fmla="*/ 25 w 50"/>
                <a:gd name="T1" fmla="*/ 86 h 86"/>
                <a:gd name="T2" fmla="*/ 7 w 50"/>
                <a:gd name="T3" fmla="*/ 78 h 86"/>
                <a:gd name="T4" fmla="*/ 0 w 50"/>
                <a:gd name="T5" fmla="*/ 61 h 86"/>
                <a:gd name="T6" fmla="*/ 0 w 50"/>
                <a:gd name="T7" fmla="*/ 0 h 86"/>
                <a:gd name="T8" fmla="*/ 15 w 50"/>
                <a:gd name="T9" fmla="*/ 0 h 86"/>
                <a:gd name="T10" fmla="*/ 15 w 50"/>
                <a:gd name="T11" fmla="*/ 61 h 86"/>
                <a:gd name="T12" fmla="*/ 18 w 50"/>
                <a:gd name="T13" fmla="*/ 67 h 86"/>
                <a:gd name="T14" fmla="*/ 32 w 50"/>
                <a:gd name="T15" fmla="*/ 67 h 86"/>
                <a:gd name="T16" fmla="*/ 34 w 50"/>
                <a:gd name="T17" fmla="*/ 61 h 86"/>
                <a:gd name="T18" fmla="*/ 34 w 50"/>
                <a:gd name="T19" fmla="*/ 0 h 86"/>
                <a:gd name="T20" fmla="*/ 50 w 50"/>
                <a:gd name="T21" fmla="*/ 0 h 86"/>
                <a:gd name="T22" fmla="*/ 50 w 50"/>
                <a:gd name="T23" fmla="*/ 61 h 86"/>
                <a:gd name="T24" fmla="*/ 43 w 50"/>
                <a:gd name="T25" fmla="*/ 78 h 86"/>
                <a:gd name="T26" fmla="*/ 25 w 50"/>
                <a:gd name="T2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86">
                  <a:moveTo>
                    <a:pt x="25" y="86"/>
                  </a:moveTo>
                  <a:cubicBezTo>
                    <a:pt x="18" y="86"/>
                    <a:pt x="12" y="83"/>
                    <a:pt x="7" y="78"/>
                  </a:cubicBezTo>
                  <a:cubicBezTo>
                    <a:pt x="2" y="74"/>
                    <a:pt x="0" y="67"/>
                    <a:pt x="0" y="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3"/>
                    <a:pt x="16" y="66"/>
                    <a:pt x="18" y="67"/>
                  </a:cubicBezTo>
                  <a:cubicBezTo>
                    <a:pt x="22" y="71"/>
                    <a:pt x="28" y="71"/>
                    <a:pt x="32" y="67"/>
                  </a:cubicBezTo>
                  <a:cubicBezTo>
                    <a:pt x="33" y="66"/>
                    <a:pt x="34" y="63"/>
                    <a:pt x="34" y="6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0" y="67"/>
                    <a:pt x="47" y="74"/>
                    <a:pt x="43" y="78"/>
                  </a:cubicBezTo>
                  <a:cubicBezTo>
                    <a:pt x="38" y="83"/>
                    <a:pt x="32" y="86"/>
                    <a:pt x="25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3" name="Rectangle 3479"/>
            <p:cNvSpPr>
              <a:spLocks noChangeArrowheads="1"/>
            </p:cNvSpPr>
            <p:nvPr/>
          </p:nvSpPr>
          <p:spPr bwMode="auto">
            <a:xfrm>
              <a:off x="6984003" y="4373733"/>
              <a:ext cx="285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4" name="Rectangle 3480"/>
            <p:cNvSpPr>
              <a:spLocks noChangeArrowheads="1"/>
            </p:cNvSpPr>
            <p:nvPr/>
          </p:nvSpPr>
          <p:spPr bwMode="auto">
            <a:xfrm>
              <a:off x="6717303" y="41070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5" name="Rectangle 3481"/>
            <p:cNvSpPr>
              <a:spLocks noChangeArrowheads="1"/>
            </p:cNvSpPr>
            <p:nvPr/>
          </p:nvSpPr>
          <p:spPr bwMode="auto">
            <a:xfrm>
              <a:off x="6745878" y="41070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6" name="Rectangle 3482"/>
            <p:cNvSpPr>
              <a:spLocks noChangeArrowheads="1"/>
            </p:cNvSpPr>
            <p:nvPr/>
          </p:nvSpPr>
          <p:spPr bwMode="auto">
            <a:xfrm>
              <a:off x="6774453" y="41070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6" name="Группа 3385"/>
          <p:cNvGrpSpPr/>
          <p:nvPr/>
        </p:nvGrpSpPr>
        <p:grpSpPr>
          <a:xfrm>
            <a:off x="4026038" y="2956840"/>
            <a:ext cx="323224" cy="256605"/>
            <a:chOff x="4804365" y="4089571"/>
            <a:chExt cx="415926" cy="330200"/>
          </a:xfrm>
          <a:solidFill>
            <a:schemeClr val="accent1"/>
          </a:solidFill>
        </p:grpSpPr>
        <p:sp>
          <p:nvSpPr>
            <p:cNvPr id="3545" name="Freeform 3503"/>
            <p:cNvSpPr>
              <a:spLocks noEditPoints="1"/>
            </p:cNvSpPr>
            <p:nvPr/>
          </p:nvSpPr>
          <p:spPr bwMode="auto">
            <a:xfrm>
              <a:off x="4804365" y="4126083"/>
              <a:ext cx="200025" cy="77788"/>
            </a:xfrm>
            <a:custGeom>
              <a:avLst/>
              <a:gdLst>
                <a:gd name="T0" fmla="*/ 120 w 240"/>
                <a:gd name="T1" fmla="*/ 92 h 92"/>
                <a:gd name="T2" fmla="*/ 0 w 240"/>
                <a:gd name="T3" fmla="*/ 46 h 92"/>
                <a:gd name="T4" fmla="*/ 120 w 240"/>
                <a:gd name="T5" fmla="*/ 0 h 92"/>
                <a:gd name="T6" fmla="*/ 240 w 240"/>
                <a:gd name="T7" fmla="*/ 46 h 92"/>
                <a:gd name="T8" fmla="*/ 120 w 240"/>
                <a:gd name="T9" fmla="*/ 92 h 92"/>
                <a:gd name="T10" fmla="*/ 120 w 240"/>
                <a:gd name="T11" fmla="*/ 16 h 92"/>
                <a:gd name="T12" fmla="*/ 15 w 240"/>
                <a:gd name="T13" fmla="*/ 46 h 92"/>
                <a:gd name="T14" fmla="*/ 120 w 240"/>
                <a:gd name="T15" fmla="*/ 76 h 92"/>
                <a:gd name="T16" fmla="*/ 224 w 240"/>
                <a:gd name="T17" fmla="*/ 46 h 92"/>
                <a:gd name="T18" fmla="*/ 120 w 240"/>
                <a:gd name="T19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92">
                  <a:moveTo>
                    <a:pt x="120" y="92"/>
                  </a:moveTo>
                  <a:cubicBezTo>
                    <a:pt x="60" y="92"/>
                    <a:pt x="0" y="76"/>
                    <a:pt x="0" y="46"/>
                  </a:cubicBezTo>
                  <a:cubicBezTo>
                    <a:pt x="0" y="16"/>
                    <a:pt x="60" y="0"/>
                    <a:pt x="120" y="0"/>
                  </a:cubicBezTo>
                  <a:cubicBezTo>
                    <a:pt x="179" y="0"/>
                    <a:pt x="240" y="16"/>
                    <a:pt x="240" y="46"/>
                  </a:cubicBezTo>
                  <a:cubicBezTo>
                    <a:pt x="240" y="76"/>
                    <a:pt x="179" y="92"/>
                    <a:pt x="120" y="92"/>
                  </a:cubicBezTo>
                  <a:close/>
                  <a:moveTo>
                    <a:pt x="120" y="16"/>
                  </a:moveTo>
                  <a:cubicBezTo>
                    <a:pt x="56" y="16"/>
                    <a:pt x="15" y="34"/>
                    <a:pt x="15" y="46"/>
                  </a:cubicBezTo>
                  <a:cubicBezTo>
                    <a:pt x="15" y="58"/>
                    <a:pt x="56" y="76"/>
                    <a:pt x="120" y="76"/>
                  </a:cubicBezTo>
                  <a:cubicBezTo>
                    <a:pt x="184" y="76"/>
                    <a:pt x="224" y="58"/>
                    <a:pt x="224" y="46"/>
                  </a:cubicBezTo>
                  <a:cubicBezTo>
                    <a:pt x="224" y="34"/>
                    <a:pt x="184" y="16"/>
                    <a:pt x="12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6" name="Freeform 3504"/>
            <p:cNvSpPr>
              <a:spLocks/>
            </p:cNvSpPr>
            <p:nvPr/>
          </p:nvSpPr>
          <p:spPr bwMode="auto">
            <a:xfrm>
              <a:off x="4804365" y="4165771"/>
              <a:ext cx="200025" cy="95250"/>
            </a:xfrm>
            <a:custGeom>
              <a:avLst/>
              <a:gdLst>
                <a:gd name="T0" fmla="*/ 120 w 240"/>
                <a:gd name="T1" fmla="*/ 115 h 115"/>
                <a:gd name="T2" fmla="*/ 0 w 240"/>
                <a:gd name="T3" fmla="*/ 69 h 115"/>
                <a:gd name="T4" fmla="*/ 0 w 240"/>
                <a:gd name="T5" fmla="*/ 0 h 115"/>
                <a:gd name="T6" fmla="*/ 15 w 240"/>
                <a:gd name="T7" fmla="*/ 0 h 115"/>
                <a:gd name="T8" fmla="*/ 15 w 240"/>
                <a:gd name="T9" fmla="*/ 69 h 115"/>
                <a:gd name="T10" fmla="*/ 120 w 240"/>
                <a:gd name="T11" fmla="*/ 99 h 115"/>
                <a:gd name="T12" fmla="*/ 224 w 240"/>
                <a:gd name="T13" fmla="*/ 69 h 115"/>
                <a:gd name="T14" fmla="*/ 224 w 240"/>
                <a:gd name="T15" fmla="*/ 0 h 115"/>
                <a:gd name="T16" fmla="*/ 240 w 240"/>
                <a:gd name="T17" fmla="*/ 0 h 115"/>
                <a:gd name="T18" fmla="*/ 240 w 240"/>
                <a:gd name="T19" fmla="*/ 69 h 115"/>
                <a:gd name="T20" fmla="*/ 120 w 24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15">
                  <a:moveTo>
                    <a:pt x="120" y="115"/>
                  </a:moveTo>
                  <a:cubicBezTo>
                    <a:pt x="60" y="115"/>
                    <a:pt x="0" y="9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82"/>
                    <a:pt x="56" y="99"/>
                    <a:pt x="120" y="99"/>
                  </a:cubicBezTo>
                  <a:cubicBezTo>
                    <a:pt x="184" y="99"/>
                    <a:pt x="224" y="82"/>
                    <a:pt x="224" y="69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99"/>
                    <a:pt x="179" y="115"/>
                    <a:pt x="12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7" name="Freeform 3505"/>
            <p:cNvSpPr>
              <a:spLocks/>
            </p:cNvSpPr>
            <p:nvPr/>
          </p:nvSpPr>
          <p:spPr bwMode="auto">
            <a:xfrm>
              <a:off x="4804365" y="4222921"/>
              <a:ext cx="200025" cy="95250"/>
            </a:xfrm>
            <a:custGeom>
              <a:avLst/>
              <a:gdLst>
                <a:gd name="T0" fmla="*/ 120 w 240"/>
                <a:gd name="T1" fmla="*/ 115 h 115"/>
                <a:gd name="T2" fmla="*/ 0 w 240"/>
                <a:gd name="T3" fmla="*/ 69 h 115"/>
                <a:gd name="T4" fmla="*/ 0 w 240"/>
                <a:gd name="T5" fmla="*/ 0 h 115"/>
                <a:gd name="T6" fmla="*/ 15 w 240"/>
                <a:gd name="T7" fmla="*/ 0 h 115"/>
                <a:gd name="T8" fmla="*/ 15 w 240"/>
                <a:gd name="T9" fmla="*/ 69 h 115"/>
                <a:gd name="T10" fmla="*/ 120 w 240"/>
                <a:gd name="T11" fmla="*/ 100 h 115"/>
                <a:gd name="T12" fmla="*/ 224 w 240"/>
                <a:gd name="T13" fmla="*/ 69 h 115"/>
                <a:gd name="T14" fmla="*/ 224 w 240"/>
                <a:gd name="T15" fmla="*/ 0 h 115"/>
                <a:gd name="T16" fmla="*/ 240 w 240"/>
                <a:gd name="T17" fmla="*/ 0 h 115"/>
                <a:gd name="T18" fmla="*/ 240 w 240"/>
                <a:gd name="T19" fmla="*/ 69 h 115"/>
                <a:gd name="T20" fmla="*/ 120 w 24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15">
                  <a:moveTo>
                    <a:pt x="120" y="115"/>
                  </a:moveTo>
                  <a:cubicBezTo>
                    <a:pt x="60" y="115"/>
                    <a:pt x="0" y="9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82"/>
                    <a:pt x="56" y="100"/>
                    <a:pt x="120" y="100"/>
                  </a:cubicBezTo>
                  <a:cubicBezTo>
                    <a:pt x="184" y="100"/>
                    <a:pt x="224" y="82"/>
                    <a:pt x="224" y="69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99"/>
                    <a:pt x="179" y="115"/>
                    <a:pt x="12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8" name="Freeform 3506"/>
            <p:cNvSpPr>
              <a:spLocks/>
            </p:cNvSpPr>
            <p:nvPr/>
          </p:nvSpPr>
          <p:spPr bwMode="auto">
            <a:xfrm>
              <a:off x="4804365" y="4280071"/>
              <a:ext cx="200025" cy="95250"/>
            </a:xfrm>
            <a:custGeom>
              <a:avLst/>
              <a:gdLst>
                <a:gd name="T0" fmla="*/ 120 w 240"/>
                <a:gd name="T1" fmla="*/ 115 h 115"/>
                <a:gd name="T2" fmla="*/ 0 w 240"/>
                <a:gd name="T3" fmla="*/ 69 h 115"/>
                <a:gd name="T4" fmla="*/ 0 w 240"/>
                <a:gd name="T5" fmla="*/ 0 h 115"/>
                <a:gd name="T6" fmla="*/ 15 w 240"/>
                <a:gd name="T7" fmla="*/ 0 h 115"/>
                <a:gd name="T8" fmla="*/ 15 w 240"/>
                <a:gd name="T9" fmla="*/ 69 h 115"/>
                <a:gd name="T10" fmla="*/ 120 w 240"/>
                <a:gd name="T11" fmla="*/ 100 h 115"/>
                <a:gd name="T12" fmla="*/ 224 w 240"/>
                <a:gd name="T13" fmla="*/ 69 h 115"/>
                <a:gd name="T14" fmla="*/ 224 w 240"/>
                <a:gd name="T15" fmla="*/ 0 h 115"/>
                <a:gd name="T16" fmla="*/ 240 w 240"/>
                <a:gd name="T17" fmla="*/ 0 h 115"/>
                <a:gd name="T18" fmla="*/ 240 w 240"/>
                <a:gd name="T19" fmla="*/ 69 h 115"/>
                <a:gd name="T20" fmla="*/ 120 w 24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15">
                  <a:moveTo>
                    <a:pt x="120" y="115"/>
                  </a:moveTo>
                  <a:cubicBezTo>
                    <a:pt x="60" y="115"/>
                    <a:pt x="0" y="9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82"/>
                    <a:pt x="56" y="100"/>
                    <a:pt x="120" y="100"/>
                  </a:cubicBezTo>
                  <a:cubicBezTo>
                    <a:pt x="184" y="100"/>
                    <a:pt x="224" y="82"/>
                    <a:pt x="224" y="69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99"/>
                    <a:pt x="179" y="115"/>
                    <a:pt x="12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9" name="Rectangle 3507"/>
            <p:cNvSpPr>
              <a:spLocks noChangeArrowheads="1"/>
            </p:cNvSpPr>
            <p:nvPr/>
          </p:nvSpPr>
          <p:spPr bwMode="auto">
            <a:xfrm>
              <a:off x="4867865" y="42197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0" name="Rectangle 3508"/>
            <p:cNvSpPr>
              <a:spLocks noChangeArrowheads="1"/>
            </p:cNvSpPr>
            <p:nvPr/>
          </p:nvSpPr>
          <p:spPr bwMode="auto">
            <a:xfrm>
              <a:off x="4896440" y="42197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1" name="Rectangle 3509"/>
            <p:cNvSpPr>
              <a:spLocks noChangeArrowheads="1"/>
            </p:cNvSpPr>
            <p:nvPr/>
          </p:nvSpPr>
          <p:spPr bwMode="auto">
            <a:xfrm>
              <a:off x="4926603" y="42197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2" name="Rectangle 3510"/>
            <p:cNvSpPr>
              <a:spLocks noChangeArrowheads="1"/>
            </p:cNvSpPr>
            <p:nvPr/>
          </p:nvSpPr>
          <p:spPr bwMode="auto">
            <a:xfrm>
              <a:off x="4867865" y="42768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3" name="Rectangle 3511"/>
            <p:cNvSpPr>
              <a:spLocks noChangeArrowheads="1"/>
            </p:cNvSpPr>
            <p:nvPr/>
          </p:nvSpPr>
          <p:spPr bwMode="auto">
            <a:xfrm>
              <a:off x="4896440" y="42768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4" name="Rectangle 3512"/>
            <p:cNvSpPr>
              <a:spLocks noChangeArrowheads="1"/>
            </p:cNvSpPr>
            <p:nvPr/>
          </p:nvSpPr>
          <p:spPr bwMode="auto">
            <a:xfrm>
              <a:off x="4926603" y="42768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5" name="Rectangle 3513"/>
            <p:cNvSpPr>
              <a:spLocks noChangeArrowheads="1"/>
            </p:cNvSpPr>
            <p:nvPr/>
          </p:nvSpPr>
          <p:spPr bwMode="auto">
            <a:xfrm>
              <a:off x="4867865" y="433404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6" name="Rectangle 3514"/>
            <p:cNvSpPr>
              <a:spLocks noChangeArrowheads="1"/>
            </p:cNvSpPr>
            <p:nvPr/>
          </p:nvSpPr>
          <p:spPr bwMode="auto">
            <a:xfrm>
              <a:off x="4896440" y="433404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7" name="Rectangle 3515"/>
            <p:cNvSpPr>
              <a:spLocks noChangeArrowheads="1"/>
            </p:cNvSpPr>
            <p:nvPr/>
          </p:nvSpPr>
          <p:spPr bwMode="auto">
            <a:xfrm>
              <a:off x="4926603" y="433404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8" name="Rectangle 3516"/>
            <p:cNvSpPr>
              <a:spLocks noChangeArrowheads="1"/>
            </p:cNvSpPr>
            <p:nvPr/>
          </p:nvSpPr>
          <p:spPr bwMode="auto">
            <a:xfrm>
              <a:off x="5018678" y="4305471"/>
              <a:ext cx="285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9" name="Rectangle 3517"/>
            <p:cNvSpPr>
              <a:spLocks noChangeArrowheads="1"/>
            </p:cNvSpPr>
            <p:nvPr/>
          </p:nvSpPr>
          <p:spPr bwMode="auto">
            <a:xfrm>
              <a:off x="5018678" y="4189583"/>
              <a:ext cx="285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0" name="Rectangle 3518"/>
            <p:cNvSpPr>
              <a:spLocks noChangeArrowheads="1"/>
            </p:cNvSpPr>
            <p:nvPr/>
          </p:nvSpPr>
          <p:spPr bwMode="auto">
            <a:xfrm>
              <a:off x="5047253" y="4248321"/>
              <a:ext cx="3016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1" name="Freeform 3519"/>
            <p:cNvSpPr>
              <a:spLocks/>
            </p:cNvSpPr>
            <p:nvPr/>
          </p:nvSpPr>
          <p:spPr bwMode="auto">
            <a:xfrm>
              <a:off x="5042490" y="4126083"/>
              <a:ext cx="34925" cy="255588"/>
            </a:xfrm>
            <a:custGeom>
              <a:avLst/>
              <a:gdLst>
                <a:gd name="T0" fmla="*/ 22 w 22"/>
                <a:gd name="T1" fmla="*/ 161 h 161"/>
                <a:gd name="T2" fmla="*/ 0 w 22"/>
                <a:gd name="T3" fmla="*/ 161 h 161"/>
                <a:gd name="T4" fmla="*/ 0 w 22"/>
                <a:gd name="T5" fmla="*/ 0 h 161"/>
                <a:gd name="T6" fmla="*/ 22 w 22"/>
                <a:gd name="T7" fmla="*/ 0 h 161"/>
                <a:gd name="T8" fmla="*/ 22 w 22"/>
                <a:gd name="T9" fmla="*/ 9 h 161"/>
                <a:gd name="T10" fmla="*/ 7 w 22"/>
                <a:gd name="T11" fmla="*/ 9 h 161"/>
                <a:gd name="T12" fmla="*/ 7 w 22"/>
                <a:gd name="T13" fmla="*/ 153 h 161"/>
                <a:gd name="T14" fmla="*/ 22 w 22"/>
                <a:gd name="T15" fmla="*/ 153 h 161"/>
                <a:gd name="T16" fmla="*/ 22 w 22"/>
                <a:gd name="T17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61">
                  <a:moveTo>
                    <a:pt x="22" y="161"/>
                  </a:moveTo>
                  <a:lnTo>
                    <a:pt x="0" y="161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9"/>
                  </a:lnTo>
                  <a:lnTo>
                    <a:pt x="7" y="9"/>
                  </a:lnTo>
                  <a:lnTo>
                    <a:pt x="7" y="153"/>
                  </a:lnTo>
                  <a:lnTo>
                    <a:pt x="22" y="153"/>
                  </a:lnTo>
                  <a:lnTo>
                    <a:pt x="22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2" name="Rectangle 3520"/>
            <p:cNvSpPr>
              <a:spLocks noChangeArrowheads="1"/>
            </p:cNvSpPr>
            <p:nvPr/>
          </p:nvSpPr>
          <p:spPr bwMode="auto">
            <a:xfrm>
              <a:off x="5120278" y="41260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3" name="Rectangle 3521"/>
            <p:cNvSpPr>
              <a:spLocks noChangeArrowheads="1"/>
            </p:cNvSpPr>
            <p:nvPr/>
          </p:nvSpPr>
          <p:spPr bwMode="auto">
            <a:xfrm>
              <a:off x="5148853" y="41260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4" name="Rectangle 3522"/>
            <p:cNvSpPr>
              <a:spLocks noChangeArrowheads="1"/>
            </p:cNvSpPr>
            <p:nvPr/>
          </p:nvSpPr>
          <p:spPr bwMode="auto">
            <a:xfrm>
              <a:off x="5177428" y="4126083"/>
              <a:ext cx="36513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5" name="Freeform 3523"/>
            <p:cNvSpPr>
              <a:spLocks noEditPoints="1"/>
            </p:cNvSpPr>
            <p:nvPr/>
          </p:nvSpPr>
          <p:spPr bwMode="auto">
            <a:xfrm>
              <a:off x="5091703" y="4089571"/>
              <a:ext cx="128588" cy="87313"/>
            </a:xfrm>
            <a:custGeom>
              <a:avLst/>
              <a:gdLst>
                <a:gd name="T0" fmla="*/ 137 w 154"/>
                <a:gd name="T1" fmla="*/ 106 h 106"/>
                <a:gd name="T2" fmla="*/ 17 w 154"/>
                <a:gd name="T3" fmla="*/ 106 h 106"/>
                <a:gd name="T4" fmla="*/ 5 w 154"/>
                <a:gd name="T5" fmla="*/ 101 h 106"/>
                <a:gd name="T6" fmla="*/ 0 w 154"/>
                <a:gd name="T7" fmla="*/ 89 h 106"/>
                <a:gd name="T8" fmla="*/ 0 w 154"/>
                <a:gd name="T9" fmla="*/ 17 h 106"/>
                <a:gd name="T10" fmla="*/ 5 w 154"/>
                <a:gd name="T11" fmla="*/ 5 h 106"/>
                <a:gd name="T12" fmla="*/ 17 w 154"/>
                <a:gd name="T13" fmla="*/ 0 h 106"/>
                <a:gd name="T14" fmla="*/ 137 w 154"/>
                <a:gd name="T15" fmla="*/ 0 h 106"/>
                <a:gd name="T16" fmla="*/ 149 w 154"/>
                <a:gd name="T17" fmla="*/ 5 h 106"/>
                <a:gd name="T18" fmla="*/ 154 w 154"/>
                <a:gd name="T19" fmla="*/ 17 h 106"/>
                <a:gd name="T20" fmla="*/ 154 w 154"/>
                <a:gd name="T21" fmla="*/ 89 h 106"/>
                <a:gd name="T22" fmla="*/ 149 w 154"/>
                <a:gd name="T23" fmla="*/ 101 h 106"/>
                <a:gd name="T24" fmla="*/ 137 w 154"/>
                <a:gd name="T25" fmla="*/ 106 h 106"/>
                <a:gd name="T26" fmla="*/ 17 w 154"/>
                <a:gd name="T27" fmla="*/ 16 h 106"/>
                <a:gd name="T28" fmla="*/ 16 w 154"/>
                <a:gd name="T29" fmla="*/ 16 h 106"/>
                <a:gd name="T30" fmla="*/ 16 w 154"/>
                <a:gd name="T31" fmla="*/ 17 h 106"/>
                <a:gd name="T32" fmla="*/ 16 w 154"/>
                <a:gd name="T33" fmla="*/ 89 h 106"/>
                <a:gd name="T34" fmla="*/ 16 w 154"/>
                <a:gd name="T35" fmla="*/ 90 h 106"/>
                <a:gd name="T36" fmla="*/ 17 w 154"/>
                <a:gd name="T37" fmla="*/ 90 h 106"/>
                <a:gd name="T38" fmla="*/ 137 w 154"/>
                <a:gd name="T39" fmla="*/ 90 h 106"/>
                <a:gd name="T40" fmla="*/ 138 w 154"/>
                <a:gd name="T41" fmla="*/ 90 h 106"/>
                <a:gd name="T42" fmla="*/ 138 w 154"/>
                <a:gd name="T43" fmla="*/ 89 h 106"/>
                <a:gd name="T44" fmla="*/ 138 w 154"/>
                <a:gd name="T45" fmla="*/ 17 h 106"/>
                <a:gd name="T46" fmla="*/ 138 w 154"/>
                <a:gd name="T47" fmla="*/ 16 h 106"/>
                <a:gd name="T48" fmla="*/ 137 w 154"/>
                <a:gd name="T49" fmla="*/ 16 h 106"/>
                <a:gd name="T50" fmla="*/ 17 w 154"/>
                <a:gd name="T51" fmla="*/ 1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06">
                  <a:moveTo>
                    <a:pt x="137" y="106"/>
                  </a:moveTo>
                  <a:cubicBezTo>
                    <a:pt x="17" y="106"/>
                    <a:pt x="17" y="106"/>
                    <a:pt x="17" y="106"/>
                  </a:cubicBezTo>
                  <a:cubicBezTo>
                    <a:pt x="12" y="106"/>
                    <a:pt x="8" y="104"/>
                    <a:pt x="5" y="101"/>
                  </a:cubicBezTo>
                  <a:cubicBezTo>
                    <a:pt x="2" y="98"/>
                    <a:pt x="0" y="94"/>
                    <a:pt x="0" y="8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2" y="0"/>
                    <a:pt x="146" y="2"/>
                    <a:pt x="149" y="5"/>
                  </a:cubicBezTo>
                  <a:cubicBezTo>
                    <a:pt x="152" y="8"/>
                    <a:pt x="154" y="12"/>
                    <a:pt x="154" y="17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94"/>
                    <a:pt x="152" y="98"/>
                    <a:pt x="149" y="101"/>
                  </a:cubicBezTo>
                  <a:cubicBezTo>
                    <a:pt x="146" y="104"/>
                    <a:pt x="142" y="106"/>
                    <a:pt x="137" y="106"/>
                  </a:cubicBezTo>
                  <a:close/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8" y="90"/>
                    <a:pt x="138" y="90"/>
                    <a:pt x="138" y="90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7"/>
                    <a:pt x="138" y="16"/>
                    <a:pt x="138" y="16"/>
                  </a:cubicBezTo>
                  <a:cubicBezTo>
                    <a:pt x="138" y="16"/>
                    <a:pt x="138" y="16"/>
                    <a:pt x="137" y="16"/>
                  </a:cubicBezTo>
                  <a:lnTo>
                    <a:pt x="1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6" name="Rectangle 3524"/>
            <p:cNvSpPr>
              <a:spLocks noChangeArrowheads="1"/>
            </p:cNvSpPr>
            <p:nvPr/>
          </p:nvSpPr>
          <p:spPr bwMode="auto">
            <a:xfrm>
              <a:off x="5120278" y="42483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7" name="Rectangle 3525"/>
            <p:cNvSpPr>
              <a:spLocks noChangeArrowheads="1"/>
            </p:cNvSpPr>
            <p:nvPr/>
          </p:nvSpPr>
          <p:spPr bwMode="auto">
            <a:xfrm>
              <a:off x="5148853" y="424832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8" name="Rectangle 3526"/>
            <p:cNvSpPr>
              <a:spLocks noChangeArrowheads="1"/>
            </p:cNvSpPr>
            <p:nvPr/>
          </p:nvSpPr>
          <p:spPr bwMode="auto">
            <a:xfrm>
              <a:off x="5177428" y="4248321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9" name="Freeform 3527"/>
            <p:cNvSpPr>
              <a:spLocks noEditPoints="1"/>
            </p:cNvSpPr>
            <p:nvPr/>
          </p:nvSpPr>
          <p:spPr bwMode="auto">
            <a:xfrm>
              <a:off x="5091703" y="4210221"/>
              <a:ext cx="128588" cy="88900"/>
            </a:xfrm>
            <a:custGeom>
              <a:avLst/>
              <a:gdLst>
                <a:gd name="T0" fmla="*/ 137 w 154"/>
                <a:gd name="T1" fmla="*/ 105 h 105"/>
                <a:gd name="T2" fmla="*/ 17 w 154"/>
                <a:gd name="T3" fmla="*/ 105 h 105"/>
                <a:gd name="T4" fmla="*/ 5 w 154"/>
                <a:gd name="T5" fmla="*/ 100 h 105"/>
                <a:gd name="T6" fmla="*/ 0 w 154"/>
                <a:gd name="T7" fmla="*/ 89 h 105"/>
                <a:gd name="T8" fmla="*/ 0 w 154"/>
                <a:gd name="T9" fmla="*/ 16 h 105"/>
                <a:gd name="T10" fmla="*/ 5 w 154"/>
                <a:gd name="T11" fmla="*/ 4 h 105"/>
                <a:gd name="T12" fmla="*/ 17 w 154"/>
                <a:gd name="T13" fmla="*/ 0 h 105"/>
                <a:gd name="T14" fmla="*/ 137 w 154"/>
                <a:gd name="T15" fmla="*/ 0 h 105"/>
                <a:gd name="T16" fmla="*/ 149 w 154"/>
                <a:gd name="T17" fmla="*/ 4 h 105"/>
                <a:gd name="T18" fmla="*/ 154 w 154"/>
                <a:gd name="T19" fmla="*/ 16 h 105"/>
                <a:gd name="T20" fmla="*/ 154 w 154"/>
                <a:gd name="T21" fmla="*/ 89 h 105"/>
                <a:gd name="T22" fmla="*/ 149 w 154"/>
                <a:gd name="T23" fmla="*/ 100 h 105"/>
                <a:gd name="T24" fmla="*/ 137 w 154"/>
                <a:gd name="T25" fmla="*/ 105 h 105"/>
                <a:gd name="T26" fmla="*/ 17 w 154"/>
                <a:gd name="T27" fmla="*/ 15 h 105"/>
                <a:gd name="T28" fmla="*/ 16 w 154"/>
                <a:gd name="T29" fmla="*/ 15 h 105"/>
                <a:gd name="T30" fmla="*/ 16 w 154"/>
                <a:gd name="T31" fmla="*/ 16 h 105"/>
                <a:gd name="T32" fmla="*/ 16 w 154"/>
                <a:gd name="T33" fmla="*/ 89 h 105"/>
                <a:gd name="T34" fmla="*/ 16 w 154"/>
                <a:gd name="T35" fmla="*/ 89 h 105"/>
                <a:gd name="T36" fmla="*/ 17 w 154"/>
                <a:gd name="T37" fmla="*/ 89 h 105"/>
                <a:gd name="T38" fmla="*/ 137 w 154"/>
                <a:gd name="T39" fmla="*/ 89 h 105"/>
                <a:gd name="T40" fmla="*/ 138 w 154"/>
                <a:gd name="T41" fmla="*/ 89 h 105"/>
                <a:gd name="T42" fmla="*/ 138 w 154"/>
                <a:gd name="T43" fmla="*/ 89 h 105"/>
                <a:gd name="T44" fmla="*/ 138 w 154"/>
                <a:gd name="T45" fmla="*/ 16 h 105"/>
                <a:gd name="T46" fmla="*/ 138 w 154"/>
                <a:gd name="T47" fmla="*/ 15 h 105"/>
                <a:gd name="T48" fmla="*/ 137 w 154"/>
                <a:gd name="T49" fmla="*/ 15 h 105"/>
                <a:gd name="T50" fmla="*/ 17 w 154"/>
                <a:gd name="T51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05">
                  <a:moveTo>
                    <a:pt x="137" y="105"/>
                  </a:moveTo>
                  <a:cubicBezTo>
                    <a:pt x="17" y="105"/>
                    <a:pt x="17" y="105"/>
                    <a:pt x="17" y="105"/>
                  </a:cubicBezTo>
                  <a:cubicBezTo>
                    <a:pt x="12" y="105"/>
                    <a:pt x="8" y="103"/>
                    <a:pt x="5" y="100"/>
                  </a:cubicBezTo>
                  <a:cubicBezTo>
                    <a:pt x="2" y="97"/>
                    <a:pt x="0" y="93"/>
                    <a:pt x="0" y="8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2" y="7"/>
                    <a:pt x="5" y="4"/>
                  </a:cubicBezTo>
                  <a:cubicBezTo>
                    <a:pt x="8" y="1"/>
                    <a:pt x="12" y="0"/>
                    <a:pt x="1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2" y="0"/>
                    <a:pt x="146" y="1"/>
                    <a:pt x="149" y="4"/>
                  </a:cubicBezTo>
                  <a:cubicBezTo>
                    <a:pt x="152" y="7"/>
                    <a:pt x="154" y="12"/>
                    <a:pt x="154" y="16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93"/>
                    <a:pt x="152" y="97"/>
                    <a:pt x="149" y="100"/>
                  </a:cubicBezTo>
                  <a:cubicBezTo>
                    <a:pt x="146" y="103"/>
                    <a:pt x="142" y="105"/>
                    <a:pt x="137" y="105"/>
                  </a:cubicBezTo>
                  <a:close/>
                  <a:moveTo>
                    <a:pt x="17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5"/>
                  </a:cubicBezTo>
                  <a:cubicBezTo>
                    <a:pt x="138" y="15"/>
                    <a:pt x="138" y="15"/>
                    <a:pt x="137" y="15"/>
                  </a:cubicBezTo>
                  <a:lnTo>
                    <a:pt x="1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0" name="Rectangle 3528"/>
            <p:cNvSpPr>
              <a:spLocks noChangeArrowheads="1"/>
            </p:cNvSpPr>
            <p:nvPr/>
          </p:nvSpPr>
          <p:spPr bwMode="auto">
            <a:xfrm>
              <a:off x="5120278" y="43689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1" name="Rectangle 3529"/>
            <p:cNvSpPr>
              <a:spLocks noChangeArrowheads="1"/>
            </p:cNvSpPr>
            <p:nvPr/>
          </p:nvSpPr>
          <p:spPr bwMode="auto">
            <a:xfrm>
              <a:off x="5148853" y="43689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2" name="Rectangle 3530"/>
            <p:cNvSpPr>
              <a:spLocks noChangeArrowheads="1"/>
            </p:cNvSpPr>
            <p:nvPr/>
          </p:nvSpPr>
          <p:spPr bwMode="auto">
            <a:xfrm>
              <a:off x="5177428" y="4368971"/>
              <a:ext cx="365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3" name="Freeform 3531"/>
            <p:cNvSpPr>
              <a:spLocks noEditPoints="1"/>
            </p:cNvSpPr>
            <p:nvPr/>
          </p:nvSpPr>
          <p:spPr bwMode="auto">
            <a:xfrm>
              <a:off x="5091703" y="4332458"/>
              <a:ext cx="128588" cy="87313"/>
            </a:xfrm>
            <a:custGeom>
              <a:avLst/>
              <a:gdLst>
                <a:gd name="T0" fmla="*/ 137 w 154"/>
                <a:gd name="T1" fmla="*/ 105 h 105"/>
                <a:gd name="T2" fmla="*/ 17 w 154"/>
                <a:gd name="T3" fmla="*/ 105 h 105"/>
                <a:gd name="T4" fmla="*/ 5 w 154"/>
                <a:gd name="T5" fmla="*/ 100 h 105"/>
                <a:gd name="T6" fmla="*/ 0 w 154"/>
                <a:gd name="T7" fmla="*/ 89 h 105"/>
                <a:gd name="T8" fmla="*/ 0 w 154"/>
                <a:gd name="T9" fmla="*/ 16 h 105"/>
                <a:gd name="T10" fmla="*/ 5 w 154"/>
                <a:gd name="T11" fmla="*/ 4 h 105"/>
                <a:gd name="T12" fmla="*/ 17 w 154"/>
                <a:gd name="T13" fmla="*/ 0 h 105"/>
                <a:gd name="T14" fmla="*/ 137 w 154"/>
                <a:gd name="T15" fmla="*/ 0 h 105"/>
                <a:gd name="T16" fmla="*/ 149 w 154"/>
                <a:gd name="T17" fmla="*/ 4 h 105"/>
                <a:gd name="T18" fmla="*/ 154 w 154"/>
                <a:gd name="T19" fmla="*/ 16 h 105"/>
                <a:gd name="T20" fmla="*/ 154 w 154"/>
                <a:gd name="T21" fmla="*/ 89 h 105"/>
                <a:gd name="T22" fmla="*/ 149 w 154"/>
                <a:gd name="T23" fmla="*/ 100 h 105"/>
                <a:gd name="T24" fmla="*/ 137 w 154"/>
                <a:gd name="T25" fmla="*/ 105 h 105"/>
                <a:gd name="T26" fmla="*/ 17 w 154"/>
                <a:gd name="T27" fmla="*/ 15 h 105"/>
                <a:gd name="T28" fmla="*/ 16 w 154"/>
                <a:gd name="T29" fmla="*/ 15 h 105"/>
                <a:gd name="T30" fmla="*/ 16 w 154"/>
                <a:gd name="T31" fmla="*/ 16 h 105"/>
                <a:gd name="T32" fmla="*/ 16 w 154"/>
                <a:gd name="T33" fmla="*/ 89 h 105"/>
                <a:gd name="T34" fmla="*/ 16 w 154"/>
                <a:gd name="T35" fmla="*/ 89 h 105"/>
                <a:gd name="T36" fmla="*/ 17 w 154"/>
                <a:gd name="T37" fmla="*/ 89 h 105"/>
                <a:gd name="T38" fmla="*/ 137 w 154"/>
                <a:gd name="T39" fmla="*/ 89 h 105"/>
                <a:gd name="T40" fmla="*/ 138 w 154"/>
                <a:gd name="T41" fmla="*/ 89 h 105"/>
                <a:gd name="T42" fmla="*/ 138 w 154"/>
                <a:gd name="T43" fmla="*/ 89 h 105"/>
                <a:gd name="T44" fmla="*/ 138 w 154"/>
                <a:gd name="T45" fmla="*/ 16 h 105"/>
                <a:gd name="T46" fmla="*/ 138 w 154"/>
                <a:gd name="T47" fmla="*/ 15 h 105"/>
                <a:gd name="T48" fmla="*/ 137 w 154"/>
                <a:gd name="T49" fmla="*/ 15 h 105"/>
                <a:gd name="T50" fmla="*/ 17 w 154"/>
                <a:gd name="T51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05">
                  <a:moveTo>
                    <a:pt x="137" y="105"/>
                  </a:moveTo>
                  <a:cubicBezTo>
                    <a:pt x="17" y="105"/>
                    <a:pt x="17" y="105"/>
                    <a:pt x="17" y="105"/>
                  </a:cubicBezTo>
                  <a:cubicBezTo>
                    <a:pt x="12" y="105"/>
                    <a:pt x="8" y="103"/>
                    <a:pt x="5" y="100"/>
                  </a:cubicBezTo>
                  <a:cubicBezTo>
                    <a:pt x="2" y="97"/>
                    <a:pt x="0" y="93"/>
                    <a:pt x="0" y="8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2" y="8"/>
                    <a:pt x="5" y="4"/>
                  </a:cubicBezTo>
                  <a:cubicBezTo>
                    <a:pt x="8" y="1"/>
                    <a:pt x="12" y="0"/>
                    <a:pt x="1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2" y="0"/>
                    <a:pt x="146" y="1"/>
                    <a:pt x="149" y="4"/>
                  </a:cubicBezTo>
                  <a:cubicBezTo>
                    <a:pt x="152" y="8"/>
                    <a:pt x="154" y="12"/>
                    <a:pt x="154" y="16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93"/>
                    <a:pt x="152" y="97"/>
                    <a:pt x="149" y="100"/>
                  </a:cubicBezTo>
                  <a:cubicBezTo>
                    <a:pt x="146" y="103"/>
                    <a:pt x="142" y="105"/>
                    <a:pt x="137" y="105"/>
                  </a:cubicBezTo>
                  <a:close/>
                  <a:moveTo>
                    <a:pt x="17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5"/>
                  </a:cubicBezTo>
                  <a:cubicBezTo>
                    <a:pt x="138" y="15"/>
                    <a:pt x="138" y="15"/>
                    <a:pt x="137" y="15"/>
                  </a:cubicBezTo>
                  <a:lnTo>
                    <a:pt x="1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7" name="Группа 3386"/>
          <p:cNvGrpSpPr/>
          <p:nvPr/>
        </p:nvGrpSpPr>
        <p:grpSpPr>
          <a:xfrm>
            <a:off x="3551073" y="2928466"/>
            <a:ext cx="310886" cy="312121"/>
            <a:chOff x="4193178" y="4053058"/>
            <a:chExt cx="400050" cy="401638"/>
          </a:xfrm>
          <a:solidFill>
            <a:schemeClr val="accent1"/>
          </a:solidFill>
        </p:grpSpPr>
        <p:sp>
          <p:nvSpPr>
            <p:cNvPr id="3526" name="Freeform 3545"/>
            <p:cNvSpPr>
              <a:spLocks noEditPoints="1"/>
            </p:cNvSpPr>
            <p:nvPr/>
          </p:nvSpPr>
          <p:spPr bwMode="auto">
            <a:xfrm>
              <a:off x="4302715" y="4149896"/>
              <a:ext cx="180975" cy="209550"/>
            </a:xfrm>
            <a:custGeom>
              <a:avLst/>
              <a:gdLst>
                <a:gd name="T0" fmla="*/ 57 w 114"/>
                <a:gd name="T1" fmla="*/ 132 h 132"/>
                <a:gd name="T2" fmla="*/ 0 w 114"/>
                <a:gd name="T3" fmla="*/ 99 h 132"/>
                <a:gd name="T4" fmla="*/ 0 w 114"/>
                <a:gd name="T5" fmla="*/ 33 h 132"/>
                <a:gd name="T6" fmla="*/ 57 w 114"/>
                <a:gd name="T7" fmla="*/ 0 h 132"/>
                <a:gd name="T8" fmla="*/ 114 w 114"/>
                <a:gd name="T9" fmla="*/ 33 h 132"/>
                <a:gd name="T10" fmla="*/ 114 w 114"/>
                <a:gd name="T11" fmla="*/ 99 h 132"/>
                <a:gd name="T12" fmla="*/ 57 w 114"/>
                <a:gd name="T13" fmla="*/ 132 h 132"/>
                <a:gd name="T14" fmla="*/ 7 w 114"/>
                <a:gd name="T15" fmla="*/ 95 h 132"/>
                <a:gd name="T16" fmla="*/ 57 w 114"/>
                <a:gd name="T17" fmla="*/ 123 h 132"/>
                <a:gd name="T18" fmla="*/ 107 w 114"/>
                <a:gd name="T19" fmla="*/ 95 h 132"/>
                <a:gd name="T20" fmla="*/ 107 w 114"/>
                <a:gd name="T21" fmla="*/ 37 h 132"/>
                <a:gd name="T22" fmla="*/ 57 w 114"/>
                <a:gd name="T23" fmla="*/ 9 h 132"/>
                <a:gd name="T24" fmla="*/ 7 w 114"/>
                <a:gd name="T25" fmla="*/ 37 h 132"/>
                <a:gd name="T26" fmla="*/ 7 w 114"/>
                <a:gd name="T27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132">
                  <a:moveTo>
                    <a:pt x="57" y="132"/>
                  </a:moveTo>
                  <a:lnTo>
                    <a:pt x="0" y="99"/>
                  </a:lnTo>
                  <a:lnTo>
                    <a:pt x="0" y="33"/>
                  </a:lnTo>
                  <a:lnTo>
                    <a:pt x="57" y="0"/>
                  </a:lnTo>
                  <a:lnTo>
                    <a:pt x="114" y="33"/>
                  </a:lnTo>
                  <a:lnTo>
                    <a:pt x="114" y="99"/>
                  </a:lnTo>
                  <a:lnTo>
                    <a:pt x="57" y="132"/>
                  </a:lnTo>
                  <a:close/>
                  <a:moveTo>
                    <a:pt x="7" y="95"/>
                  </a:moveTo>
                  <a:lnTo>
                    <a:pt x="57" y="123"/>
                  </a:lnTo>
                  <a:lnTo>
                    <a:pt x="107" y="95"/>
                  </a:lnTo>
                  <a:lnTo>
                    <a:pt x="107" y="37"/>
                  </a:lnTo>
                  <a:lnTo>
                    <a:pt x="57" y="9"/>
                  </a:lnTo>
                  <a:lnTo>
                    <a:pt x="7" y="37"/>
                  </a:lnTo>
                  <a:lnTo>
                    <a:pt x="7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7" name="Freeform 3546"/>
            <p:cNvSpPr>
              <a:spLocks/>
            </p:cNvSpPr>
            <p:nvPr/>
          </p:nvSpPr>
          <p:spPr bwMode="auto">
            <a:xfrm>
              <a:off x="4305890" y="4200696"/>
              <a:ext cx="174625" cy="60325"/>
            </a:xfrm>
            <a:custGeom>
              <a:avLst/>
              <a:gdLst>
                <a:gd name="T0" fmla="*/ 55 w 110"/>
                <a:gd name="T1" fmla="*/ 38 h 38"/>
                <a:gd name="T2" fmla="*/ 0 w 110"/>
                <a:gd name="T3" fmla="*/ 6 h 38"/>
                <a:gd name="T4" fmla="*/ 4 w 110"/>
                <a:gd name="T5" fmla="*/ 0 h 38"/>
                <a:gd name="T6" fmla="*/ 55 w 110"/>
                <a:gd name="T7" fmla="*/ 29 h 38"/>
                <a:gd name="T8" fmla="*/ 107 w 110"/>
                <a:gd name="T9" fmla="*/ 0 h 38"/>
                <a:gd name="T10" fmla="*/ 110 w 110"/>
                <a:gd name="T11" fmla="*/ 6 h 38"/>
                <a:gd name="T12" fmla="*/ 55 w 110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38">
                  <a:moveTo>
                    <a:pt x="55" y="38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55" y="29"/>
                  </a:lnTo>
                  <a:lnTo>
                    <a:pt x="107" y="0"/>
                  </a:lnTo>
                  <a:lnTo>
                    <a:pt x="110" y="6"/>
                  </a:lnTo>
                  <a:lnTo>
                    <a:pt x="55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8" name="Rectangle 3547"/>
            <p:cNvSpPr>
              <a:spLocks noChangeArrowheads="1"/>
            </p:cNvSpPr>
            <p:nvPr/>
          </p:nvSpPr>
          <p:spPr bwMode="auto">
            <a:xfrm>
              <a:off x="4386853" y="4254671"/>
              <a:ext cx="12700" cy="98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9" name="Freeform 3548"/>
            <p:cNvSpPr>
              <a:spLocks/>
            </p:cNvSpPr>
            <p:nvPr/>
          </p:nvSpPr>
          <p:spPr bwMode="auto">
            <a:xfrm>
              <a:off x="4255090" y="4184821"/>
              <a:ext cx="57150" cy="25400"/>
            </a:xfrm>
            <a:custGeom>
              <a:avLst/>
              <a:gdLst>
                <a:gd name="T0" fmla="*/ 32 w 36"/>
                <a:gd name="T1" fmla="*/ 16 h 16"/>
                <a:gd name="T2" fmla="*/ 17 w 36"/>
                <a:gd name="T3" fmla="*/ 8 h 16"/>
                <a:gd name="T4" fmla="*/ 0 w 36"/>
                <a:gd name="T5" fmla="*/ 8 h 16"/>
                <a:gd name="T6" fmla="*/ 0 w 36"/>
                <a:gd name="T7" fmla="*/ 0 h 16"/>
                <a:gd name="T8" fmla="*/ 19 w 36"/>
                <a:gd name="T9" fmla="*/ 0 h 16"/>
                <a:gd name="T10" fmla="*/ 36 w 36"/>
                <a:gd name="T11" fmla="*/ 10 h 16"/>
                <a:gd name="T12" fmla="*/ 32 w 36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6">
                  <a:moveTo>
                    <a:pt x="32" y="16"/>
                  </a:moveTo>
                  <a:lnTo>
                    <a:pt x="1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9" y="0"/>
                  </a:lnTo>
                  <a:lnTo>
                    <a:pt x="36" y="10"/>
                  </a:lnTo>
                  <a:lnTo>
                    <a:pt x="3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0" name="Freeform 3549"/>
            <p:cNvSpPr>
              <a:spLocks/>
            </p:cNvSpPr>
            <p:nvPr/>
          </p:nvSpPr>
          <p:spPr bwMode="auto">
            <a:xfrm>
              <a:off x="4475753" y="4184821"/>
              <a:ext cx="55563" cy="25400"/>
            </a:xfrm>
            <a:custGeom>
              <a:avLst/>
              <a:gdLst>
                <a:gd name="T0" fmla="*/ 3 w 35"/>
                <a:gd name="T1" fmla="*/ 16 h 16"/>
                <a:gd name="T2" fmla="*/ 0 w 35"/>
                <a:gd name="T3" fmla="*/ 10 h 16"/>
                <a:gd name="T4" fmla="*/ 16 w 35"/>
                <a:gd name="T5" fmla="*/ 0 h 16"/>
                <a:gd name="T6" fmla="*/ 35 w 35"/>
                <a:gd name="T7" fmla="*/ 0 h 16"/>
                <a:gd name="T8" fmla="*/ 35 w 35"/>
                <a:gd name="T9" fmla="*/ 8 h 16"/>
                <a:gd name="T10" fmla="*/ 18 w 35"/>
                <a:gd name="T11" fmla="*/ 8 h 16"/>
                <a:gd name="T12" fmla="*/ 3 w 3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6">
                  <a:moveTo>
                    <a:pt x="3" y="16"/>
                  </a:moveTo>
                  <a:lnTo>
                    <a:pt x="0" y="10"/>
                  </a:lnTo>
                  <a:lnTo>
                    <a:pt x="16" y="0"/>
                  </a:lnTo>
                  <a:lnTo>
                    <a:pt x="35" y="0"/>
                  </a:lnTo>
                  <a:lnTo>
                    <a:pt x="35" y="8"/>
                  </a:lnTo>
                  <a:lnTo>
                    <a:pt x="18" y="8"/>
                  </a:lnTo>
                  <a:lnTo>
                    <a:pt x="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1" name="Freeform 3550"/>
            <p:cNvSpPr>
              <a:spLocks/>
            </p:cNvSpPr>
            <p:nvPr/>
          </p:nvSpPr>
          <p:spPr bwMode="auto">
            <a:xfrm>
              <a:off x="4475753" y="4297533"/>
              <a:ext cx="55563" cy="26988"/>
            </a:xfrm>
            <a:custGeom>
              <a:avLst/>
              <a:gdLst>
                <a:gd name="T0" fmla="*/ 35 w 35"/>
                <a:gd name="T1" fmla="*/ 17 h 17"/>
                <a:gd name="T2" fmla="*/ 16 w 35"/>
                <a:gd name="T3" fmla="*/ 17 h 17"/>
                <a:gd name="T4" fmla="*/ 0 w 35"/>
                <a:gd name="T5" fmla="*/ 7 h 17"/>
                <a:gd name="T6" fmla="*/ 3 w 35"/>
                <a:gd name="T7" fmla="*/ 0 h 17"/>
                <a:gd name="T8" fmla="*/ 18 w 35"/>
                <a:gd name="T9" fmla="*/ 8 h 17"/>
                <a:gd name="T10" fmla="*/ 35 w 35"/>
                <a:gd name="T11" fmla="*/ 8 h 17"/>
                <a:gd name="T12" fmla="*/ 35 w 3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7">
                  <a:moveTo>
                    <a:pt x="35" y="17"/>
                  </a:moveTo>
                  <a:lnTo>
                    <a:pt x="16" y="17"/>
                  </a:lnTo>
                  <a:lnTo>
                    <a:pt x="0" y="7"/>
                  </a:lnTo>
                  <a:lnTo>
                    <a:pt x="3" y="0"/>
                  </a:lnTo>
                  <a:lnTo>
                    <a:pt x="18" y="8"/>
                  </a:lnTo>
                  <a:lnTo>
                    <a:pt x="35" y="8"/>
                  </a:lnTo>
                  <a:lnTo>
                    <a:pt x="35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2" name="Freeform 3551"/>
            <p:cNvSpPr>
              <a:spLocks/>
            </p:cNvSpPr>
            <p:nvPr/>
          </p:nvSpPr>
          <p:spPr bwMode="auto">
            <a:xfrm>
              <a:off x="4255090" y="4297533"/>
              <a:ext cx="57150" cy="26988"/>
            </a:xfrm>
            <a:custGeom>
              <a:avLst/>
              <a:gdLst>
                <a:gd name="T0" fmla="*/ 19 w 36"/>
                <a:gd name="T1" fmla="*/ 17 h 17"/>
                <a:gd name="T2" fmla="*/ 0 w 36"/>
                <a:gd name="T3" fmla="*/ 17 h 17"/>
                <a:gd name="T4" fmla="*/ 0 w 36"/>
                <a:gd name="T5" fmla="*/ 8 h 17"/>
                <a:gd name="T6" fmla="*/ 17 w 36"/>
                <a:gd name="T7" fmla="*/ 8 h 17"/>
                <a:gd name="T8" fmla="*/ 32 w 36"/>
                <a:gd name="T9" fmla="*/ 0 h 17"/>
                <a:gd name="T10" fmla="*/ 36 w 36"/>
                <a:gd name="T11" fmla="*/ 7 h 17"/>
                <a:gd name="T12" fmla="*/ 19 w 3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7">
                  <a:moveTo>
                    <a:pt x="19" y="17"/>
                  </a:moveTo>
                  <a:lnTo>
                    <a:pt x="0" y="17"/>
                  </a:lnTo>
                  <a:lnTo>
                    <a:pt x="0" y="8"/>
                  </a:lnTo>
                  <a:lnTo>
                    <a:pt x="17" y="8"/>
                  </a:lnTo>
                  <a:lnTo>
                    <a:pt x="32" y="0"/>
                  </a:lnTo>
                  <a:lnTo>
                    <a:pt x="36" y="7"/>
                  </a:lnTo>
                  <a:lnTo>
                    <a:pt x="19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3" name="Rectangle 3552"/>
            <p:cNvSpPr>
              <a:spLocks noChangeArrowheads="1"/>
            </p:cNvSpPr>
            <p:nvPr/>
          </p:nvSpPr>
          <p:spPr bwMode="auto">
            <a:xfrm>
              <a:off x="4386853" y="4116558"/>
              <a:ext cx="12700" cy="39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4" name="Rectangle 3553"/>
            <p:cNvSpPr>
              <a:spLocks noChangeArrowheads="1"/>
            </p:cNvSpPr>
            <p:nvPr/>
          </p:nvSpPr>
          <p:spPr bwMode="auto">
            <a:xfrm>
              <a:off x="4386853" y="4353096"/>
              <a:ext cx="12700" cy="39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5" name="Rectangle 3554"/>
            <p:cNvSpPr>
              <a:spLocks noChangeArrowheads="1"/>
            </p:cNvSpPr>
            <p:nvPr/>
          </p:nvSpPr>
          <p:spPr bwMode="auto">
            <a:xfrm>
              <a:off x="4255090" y="4103858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6" name="Rectangle 3555"/>
            <p:cNvSpPr>
              <a:spLocks noChangeArrowheads="1"/>
            </p:cNvSpPr>
            <p:nvPr/>
          </p:nvSpPr>
          <p:spPr bwMode="auto">
            <a:xfrm>
              <a:off x="4517028" y="410385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7" name="Rectangle 3556"/>
            <p:cNvSpPr>
              <a:spLocks noChangeArrowheads="1"/>
            </p:cNvSpPr>
            <p:nvPr/>
          </p:nvSpPr>
          <p:spPr bwMode="auto">
            <a:xfrm>
              <a:off x="4255090" y="4392783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8" name="Rectangle 3557"/>
            <p:cNvSpPr>
              <a:spLocks noChangeArrowheads="1"/>
            </p:cNvSpPr>
            <p:nvPr/>
          </p:nvSpPr>
          <p:spPr bwMode="auto">
            <a:xfrm>
              <a:off x="4517028" y="439278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9" name="Freeform 3558"/>
            <p:cNvSpPr>
              <a:spLocks noEditPoints="1"/>
            </p:cNvSpPr>
            <p:nvPr/>
          </p:nvSpPr>
          <p:spPr bwMode="auto">
            <a:xfrm>
              <a:off x="4358278" y="4053058"/>
              <a:ext cx="69850" cy="69850"/>
            </a:xfrm>
            <a:custGeom>
              <a:avLst/>
              <a:gdLst>
                <a:gd name="T0" fmla="*/ 44 w 44"/>
                <a:gd name="T1" fmla="*/ 44 h 44"/>
                <a:gd name="T2" fmla="*/ 0 w 44"/>
                <a:gd name="T3" fmla="*/ 44 h 44"/>
                <a:gd name="T4" fmla="*/ 0 w 44"/>
                <a:gd name="T5" fmla="*/ 0 h 44"/>
                <a:gd name="T6" fmla="*/ 44 w 44"/>
                <a:gd name="T7" fmla="*/ 0 h 44"/>
                <a:gd name="T8" fmla="*/ 44 w 44"/>
                <a:gd name="T9" fmla="*/ 44 h 44"/>
                <a:gd name="T10" fmla="*/ 8 w 44"/>
                <a:gd name="T11" fmla="*/ 36 h 44"/>
                <a:gd name="T12" fmla="*/ 36 w 44"/>
                <a:gd name="T13" fmla="*/ 36 h 44"/>
                <a:gd name="T14" fmla="*/ 36 w 44"/>
                <a:gd name="T15" fmla="*/ 9 h 44"/>
                <a:gd name="T16" fmla="*/ 8 w 44"/>
                <a:gd name="T17" fmla="*/ 9 h 44"/>
                <a:gd name="T18" fmla="*/ 8 w 44"/>
                <a:gd name="T1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4">
                  <a:moveTo>
                    <a:pt x="44" y="44"/>
                  </a:moveTo>
                  <a:lnTo>
                    <a:pt x="0" y="44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44"/>
                  </a:lnTo>
                  <a:close/>
                  <a:moveTo>
                    <a:pt x="8" y="36"/>
                  </a:moveTo>
                  <a:lnTo>
                    <a:pt x="36" y="36"/>
                  </a:lnTo>
                  <a:lnTo>
                    <a:pt x="36" y="9"/>
                  </a:lnTo>
                  <a:lnTo>
                    <a:pt x="8" y="9"/>
                  </a:lnTo>
                  <a:lnTo>
                    <a:pt x="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0" name="Freeform 3559"/>
            <p:cNvSpPr>
              <a:spLocks noEditPoints="1"/>
            </p:cNvSpPr>
            <p:nvPr/>
          </p:nvSpPr>
          <p:spPr bwMode="auto">
            <a:xfrm>
              <a:off x="4358278" y="4386433"/>
              <a:ext cx="69850" cy="68263"/>
            </a:xfrm>
            <a:custGeom>
              <a:avLst/>
              <a:gdLst>
                <a:gd name="T0" fmla="*/ 44 w 44"/>
                <a:gd name="T1" fmla="*/ 43 h 43"/>
                <a:gd name="T2" fmla="*/ 0 w 44"/>
                <a:gd name="T3" fmla="*/ 43 h 43"/>
                <a:gd name="T4" fmla="*/ 0 w 44"/>
                <a:gd name="T5" fmla="*/ 0 h 43"/>
                <a:gd name="T6" fmla="*/ 44 w 44"/>
                <a:gd name="T7" fmla="*/ 0 h 43"/>
                <a:gd name="T8" fmla="*/ 44 w 44"/>
                <a:gd name="T9" fmla="*/ 43 h 43"/>
                <a:gd name="T10" fmla="*/ 8 w 44"/>
                <a:gd name="T11" fmla="*/ 35 h 43"/>
                <a:gd name="T12" fmla="*/ 36 w 44"/>
                <a:gd name="T13" fmla="*/ 35 h 43"/>
                <a:gd name="T14" fmla="*/ 36 w 44"/>
                <a:gd name="T15" fmla="*/ 8 h 43"/>
                <a:gd name="T16" fmla="*/ 8 w 44"/>
                <a:gd name="T17" fmla="*/ 8 h 43"/>
                <a:gd name="T18" fmla="*/ 8 w 44"/>
                <a:gd name="T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3">
                  <a:moveTo>
                    <a:pt x="44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43"/>
                  </a:lnTo>
                  <a:close/>
                  <a:moveTo>
                    <a:pt x="8" y="35"/>
                  </a:moveTo>
                  <a:lnTo>
                    <a:pt x="36" y="35"/>
                  </a:lnTo>
                  <a:lnTo>
                    <a:pt x="36" y="8"/>
                  </a:lnTo>
                  <a:lnTo>
                    <a:pt x="8" y="8"/>
                  </a:ln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1" name="Freeform 3560"/>
            <p:cNvSpPr>
              <a:spLocks noEditPoints="1"/>
            </p:cNvSpPr>
            <p:nvPr/>
          </p:nvSpPr>
          <p:spPr bwMode="auto">
            <a:xfrm>
              <a:off x="4193178" y="4156246"/>
              <a:ext cx="68263" cy="68263"/>
            </a:xfrm>
            <a:custGeom>
              <a:avLst/>
              <a:gdLst>
                <a:gd name="T0" fmla="*/ 43 w 43"/>
                <a:gd name="T1" fmla="*/ 43 h 43"/>
                <a:gd name="T2" fmla="*/ 0 w 43"/>
                <a:gd name="T3" fmla="*/ 43 h 43"/>
                <a:gd name="T4" fmla="*/ 0 w 43"/>
                <a:gd name="T5" fmla="*/ 0 h 43"/>
                <a:gd name="T6" fmla="*/ 43 w 43"/>
                <a:gd name="T7" fmla="*/ 0 h 43"/>
                <a:gd name="T8" fmla="*/ 43 w 43"/>
                <a:gd name="T9" fmla="*/ 43 h 43"/>
                <a:gd name="T10" fmla="*/ 8 w 43"/>
                <a:gd name="T11" fmla="*/ 35 h 43"/>
                <a:gd name="T12" fmla="*/ 35 w 43"/>
                <a:gd name="T13" fmla="*/ 35 h 43"/>
                <a:gd name="T14" fmla="*/ 35 w 43"/>
                <a:gd name="T15" fmla="*/ 8 h 43"/>
                <a:gd name="T16" fmla="*/ 8 w 43"/>
                <a:gd name="T17" fmla="*/ 8 h 43"/>
                <a:gd name="T18" fmla="*/ 8 w 43"/>
                <a:gd name="T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3">
                  <a:moveTo>
                    <a:pt x="43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3"/>
                  </a:lnTo>
                  <a:close/>
                  <a:moveTo>
                    <a:pt x="8" y="35"/>
                  </a:moveTo>
                  <a:lnTo>
                    <a:pt x="35" y="35"/>
                  </a:lnTo>
                  <a:lnTo>
                    <a:pt x="35" y="8"/>
                  </a:lnTo>
                  <a:lnTo>
                    <a:pt x="8" y="8"/>
                  </a:ln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2" name="Freeform 3561"/>
            <p:cNvSpPr>
              <a:spLocks noEditPoints="1"/>
            </p:cNvSpPr>
            <p:nvPr/>
          </p:nvSpPr>
          <p:spPr bwMode="auto">
            <a:xfrm>
              <a:off x="4193178" y="4283246"/>
              <a:ext cx="68263" cy="69850"/>
            </a:xfrm>
            <a:custGeom>
              <a:avLst/>
              <a:gdLst>
                <a:gd name="T0" fmla="*/ 43 w 43"/>
                <a:gd name="T1" fmla="*/ 44 h 44"/>
                <a:gd name="T2" fmla="*/ 0 w 43"/>
                <a:gd name="T3" fmla="*/ 44 h 44"/>
                <a:gd name="T4" fmla="*/ 0 w 43"/>
                <a:gd name="T5" fmla="*/ 0 h 44"/>
                <a:gd name="T6" fmla="*/ 43 w 43"/>
                <a:gd name="T7" fmla="*/ 0 h 44"/>
                <a:gd name="T8" fmla="*/ 43 w 43"/>
                <a:gd name="T9" fmla="*/ 44 h 44"/>
                <a:gd name="T10" fmla="*/ 8 w 43"/>
                <a:gd name="T11" fmla="*/ 36 h 44"/>
                <a:gd name="T12" fmla="*/ 35 w 43"/>
                <a:gd name="T13" fmla="*/ 36 h 44"/>
                <a:gd name="T14" fmla="*/ 35 w 43"/>
                <a:gd name="T15" fmla="*/ 8 h 44"/>
                <a:gd name="T16" fmla="*/ 8 w 43"/>
                <a:gd name="T17" fmla="*/ 8 h 44"/>
                <a:gd name="T18" fmla="*/ 8 w 43"/>
                <a:gd name="T1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4">
                  <a:moveTo>
                    <a:pt x="43" y="44"/>
                  </a:moveTo>
                  <a:lnTo>
                    <a:pt x="0" y="4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4"/>
                  </a:lnTo>
                  <a:close/>
                  <a:moveTo>
                    <a:pt x="8" y="36"/>
                  </a:moveTo>
                  <a:lnTo>
                    <a:pt x="35" y="36"/>
                  </a:lnTo>
                  <a:lnTo>
                    <a:pt x="35" y="8"/>
                  </a:lnTo>
                  <a:lnTo>
                    <a:pt x="8" y="8"/>
                  </a:lnTo>
                  <a:lnTo>
                    <a:pt x="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3" name="Freeform 3562"/>
            <p:cNvSpPr>
              <a:spLocks noEditPoints="1"/>
            </p:cNvSpPr>
            <p:nvPr/>
          </p:nvSpPr>
          <p:spPr bwMode="auto">
            <a:xfrm>
              <a:off x="4524965" y="4156246"/>
              <a:ext cx="68263" cy="68263"/>
            </a:xfrm>
            <a:custGeom>
              <a:avLst/>
              <a:gdLst>
                <a:gd name="T0" fmla="*/ 43 w 43"/>
                <a:gd name="T1" fmla="*/ 43 h 43"/>
                <a:gd name="T2" fmla="*/ 0 w 43"/>
                <a:gd name="T3" fmla="*/ 43 h 43"/>
                <a:gd name="T4" fmla="*/ 0 w 43"/>
                <a:gd name="T5" fmla="*/ 0 h 43"/>
                <a:gd name="T6" fmla="*/ 43 w 43"/>
                <a:gd name="T7" fmla="*/ 0 h 43"/>
                <a:gd name="T8" fmla="*/ 43 w 43"/>
                <a:gd name="T9" fmla="*/ 43 h 43"/>
                <a:gd name="T10" fmla="*/ 8 w 43"/>
                <a:gd name="T11" fmla="*/ 35 h 43"/>
                <a:gd name="T12" fmla="*/ 35 w 43"/>
                <a:gd name="T13" fmla="*/ 35 h 43"/>
                <a:gd name="T14" fmla="*/ 35 w 43"/>
                <a:gd name="T15" fmla="*/ 8 h 43"/>
                <a:gd name="T16" fmla="*/ 8 w 43"/>
                <a:gd name="T17" fmla="*/ 8 h 43"/>
                <a:gd name="T18" fmla="*/ 8 w 43"/>
                <a:gd name="T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3">
                  <a:moveTo>
                    <a:pt x="43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3"/>
                  </a:lnTo>
                  <a:close/>
                  <a:moveTo>
                    <a:pt x="8" y="35"/>
                  </a:moveTo>
                  <a:lnTo>
                    <a:pt x="35" y="35"/>
                  </a:lnTo>
                  <a:lnTo>
                    <a:pt x="35" y="8"/>
                  </a:lnTo>
                  <a:lnTo>
                    <a:pt x="8" y="8"/>
                  </a:ln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4" name="Freeform 3563"/>
            <p:cNvSpPr>
              <a:spLocks noEditPoints="1"/>
            </p:cNvSpPr>
            <p:nvPr/>
          </p:nvSpPr>
          <p:spPr bwMode="auto">
            <a:xfrm>
              <a:off x="4524965" y="4283246"/>
              <a:ext cx="68263" cy="69850"/>
            </a:xfrm>
            <a:custGeom>
              <a:avLst/>
              <a:gdLst>
                <a:gd name="T0" fmla="*/ 43 w 43"/>
                <a:gd name="T1" fmla="*/ 44 h 44"/>
                <a:gd name="T2" fmla="*/ 0 w 43"/>
                <a:gd name="T3" fmla="*/ 44 h 44"/>
                <a:gd name="T4" fmla="*/ 0 w 43"/>
                <a:gd name="T5" fmla="*/ 0 h 44"/>
                <a:gd name="T6" fmla="*/ 43 w 43"/>
                <a:gd name="T7" fmla="*/ 0 h 44"/>
                <a:gd name="T8" fmla="*/ 43 w 43"/>
                <a:gd name="T9" fmla="*/ 44 h 44"/>
                <a:gd name="T10" fmla="*/ 8 w 43"/>
                <a:gd name="T11" fmla="*/ 36 h 44"/>
                <a:gd name="T12" fmla="*/ 35 w 43"/>
                <a:gd name="T13" fmla="*/ 36 h 44"/>
                <a:gd name="T14" fmla="*/ 35 w 43"/>
                <a:gd name="T15" fmla="*/ 8 h 44"/>
                <a:gd name="T16" fmla="*/ 8 w 43"/>
                <a:gd name="T17" fmla="*/ 8 h 44"/>
                <a:gd name="T18" fmla="*/ 8 w 43"/>
                <a:gd name="T1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4">
                  <a:moveTo>
                    <a:pt x="43" y="44"/>
                  </a:moveTo>
                  <a:lnTo>
                    <a:pt x="0" y="4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4"/>
                  </a:lnTo>
                  <a:close/>
                  <a:moveTo>
                    <a:pt x="8" y="36"/>
                  </a:moveTo>
                  <a:lnTo>
                    <a:pt x="35" y="36"/>
                  </a:lnTo>
                  <a:lnTo>
                    <a:pt x="35" y="8"/>
                  </a:lnTo>
                  <a:lnTo>
                    <a:pt x="8" y="8"/>
                  </a:lnTo>
                  <a:lnTo>
                    <a:pt x="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8" name="Группа 3387"/>
          <p:cNvGrpSpPr/>
          <p:nvPr/>
        </p:nvGrpSpPr>
        <p:grpSpPr>
          <a:xfrm>
            <a:off x="4512106" y="2953139"/>
            <a:ext cx="312121" cy="264007"/>
            <a:chOff x="5429840" y="4084808"/>
            <a:chExt cx="401638" cy="339725"/>
          </a:xfrm>
          <a:solidFill>
            <a:schemeClr val="accent1"/>
          </a:solidFill>
        </p:grpSpPr>
        <p:sp>
          <p:nvSpPr>
            <p:cNvPr id="3505" name="Rectangle 3571"/>
            <p:cNvSpPr>
              <a:spLocks noChangeArrowheads="1"/>
            </p:cNvSpPr>
            <p:nvPr/>
          </p:nvSpPr>
          <p:spPr bwMode="auto">
            <a:xfrm>
              <a:off x="5774328" y="4135608"/>
              <a:ext cx="508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6" name="Freeform 3572"/>
            <p:cNvSpPr>
              <a:spLocks/>
            </p:cNvSpPr>
            <p:nvPr/>
          </p:nvSpPr>
          <p:spPr bwMode="auto">
            <a:xfrm>
              <a:off x="5774328" y="4097508"/>
              <a:ext cx="57150" cy="88900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56 h 56"/>
                <a:gd name="T4" fmla="*/ 0 w 36"/>
                <a:gd name="T5" fmla="*/ 47 h 56"/>
                <a:gd name="T6" fmla="*/ 28 w 36"/>
                <a:gd name="T7" fmla="*/ 47 h 56"/>
                <a:gd name="T8" fmla="*/ 28 w 36"/>
                <a:gd name="T9" fmla="*/ 8 h 56"/>
                <a:gd name="T10" fmla="*/ 0 w 36"/>
                <a:gd name="T11" fmla="*/ 8 h 56"/>
                <a:gd name="T12" fmla="*/ 0 w 36"/>
                <a:gd name="T13" fmla="*/ 0 h 56"/>
                <a:gd name="T14" fmla="*/ 36 w 36"/>
                <a:gd name="T15" fmla="*/ 0 h 56"/>
                <a:gd name="T16" fmla="*/ 36 w 36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56"/>
                  </a:lnTo>
                  <a:lnTo>
                    <a:pt x="0" y="47"/>
                  </a:lnTo>
                  <a:lnTo>
                    <a:pt x="28" y="47"/>
                  </a:lnTo>
                  <a:lnTo>
                    <a:pt x="28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7" name="Freeform 3573"/>
            <p:cNvSpPr>
              <a:spLocks noEditPoints="1"/>
            </p:cNvSpPr>
            <p:nvPr/>
          </p:nvSpPr>
          <p:spPr bwMode="auto">
            <a:xfrm>
              <a:off x="5655265" y="4084808"/>
              <a:ext cx="127000" cy="114300"/>
            </a:xfrm>
            <a:custGeom>
              <a:avLst/>
              <a:gdLst>
                <a:gd name="T0" fmla="*/ 151 w 151"/>
                <a:gd name="T1" fmla="*/ 136 h 136"/>
                <a:gd name="T2" fmla="*/ 38 w 151"/>
                <a:gd name="T3" fmla="*/ 136 h 136"/>
                <a:gd name="T4" fmla="*/ 11 w 151"/>
                <a:gd name="T5" fmla="*/ 125 h 136"/>
                <a:gd name="T6" fmla="*/ 0 w 151"/>
                <a:gd name="T7" fmla="*/ 98 h 136"/>
                <a:gd name="T8" fmla="*/ 0 w 151"/>
                <a:gd name="T9" fmla="*/ 38 h 136"/>
                <a:gd name="T10" fmla="*/ 11 w 151"/>
                <a:gd name="T11" fmla="*/ 11 h 136"/>
                <a:gd name="T12" fmla="*/ 38 w 151"/>
                <a:gd name="T13" fmla="*/ 0 h 136"/>
                <a:gd name="T14" fmla="*/ 151 w 151"/>
                <a:gd name="T15" fmla="*/ 0 h 136"/>
                <a:gd name="T16" fmla="*/ 151 w 151"/>
                <a:gd name="T17" fmla="*/ 136 h 136"/>
                <a:gd name="T18" fmla="*/ 38 w 151"/>
                <a:gd name="T19" fmla="*/ 15 h 136"/>
                <a:gd name="T20" fmla="*/ 22 w 151"/>
                <a:gd name="T21" fmla="*/ 22 h 136"/>
                <a:gd name="T22" fmla="*/ 15 w 151"/>
                <a:gd name="T23" fmla="*/ 38 h 136"/>
                <a:gd name="T24" fmla="*/ 15 w 151"/>
                <a:gd name="T25" fmla="*/ 98 h 136"/>
                <a:gd name="T26" fmla="*/ 22 w 151"/>
                <a:gd name="T27" fmla="*/ 114 h 136"/>
                <a:gd name="T28" fmla="*/ 38 w 151"/>
                <a:gd name="T29" fmla="*/ 120 h 136"/>
                <a:gd name="T30" fmla="*/ 135 w 151"/>
                <a:gd name="T31" fmla="*/ 120 h 136"/>
                <a:gd name="T32" fmla="*/ 135 w 151"/>
                <a:gd name="T33" fmla="*/ 15 h 136"/>
                <a:gd name="T34" fmla="*/ 38 w 151"/>
                <a:gd name="T35" fmla="*/ 1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36">
                  <a:moveTo>
                    <a:pt x="151" y="136"/>
                  </a:moveTo>
                  <a:cubicBezTo>
                    <a:pt x="38" y="136"/>
                    <a:pt x="38" y="136"/>
                    <a:pt x="38" y="136"/>
                  </a:cubicBezTo>
                  <a:cubicBezTo>
                    <a:pt x="28" y="136"/>
                    <a:pt x="18" y="132"/>
                    <a:pt x="11" y="125"/>
                  </a:cubicBezTo>
                  <a:cubicBezTo>
                    <a:pt x="4" y="118"/>
                    <a:pt x="0" y="108"/>
                    <a:pt x="0" y="9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8" y="4"/>
                    <a:pt x="28" y="0"/>
                    <a:pt x="38" y="0"/>
                  </a:cubicBezTo>
                  <a:cubicBezTo>
                    <a:pt x="151" y="0"/>
                    <a:pt x="151" y="0"/>
                    <a:pt x="151" y="0"/>
                  </a:cubicBezTo>
                  <a:lnTo>
                    <a:pt x="151" y="136"/>
                  </a:lnTo>
                  <a:close/>
                  <a:moveTo>
                    <a:pt x="38" y="15"/>
                  </a:moveTo>
                  <a:cubicBezTo>
                    <a:pt x="32" y="15"/>
                    <a:pt x="26" y="18"/>
                    <a:pt x="22" y="22"/>
                  </a:cubicBezTo>
                  <a:cubicBezTo>
                    <a:pt x="18" y="26"/>
                    <a:pt x="15" y="32"/>
                    <a:pt x="15" y="3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104"/>
                    <a:pt x="18" y="109"/>
                    <a:pt x="22" y="114"/>
                  </a:cubicBezTo>
                  <a:cubicBezTo>
                    <a:pt x="26" y="118"/>
                    <a:pt x="32" y="120"/>
                    <a:pt x="38" y="120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5"/>
                    <a:pt x="135" y="15"/>
                    <a:pt x="135" y="15"/>
                  </a:cubicBezTo>
                  <a:lnTo>
                    <a:pt x="38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8" name="Rectangle 3574"/>
            <p:cNvSpPr>
              <a:spLocks noChangeArrowheads="1"/>
            </p:cNvSpPr>
            <p:nvPr/>
          </p:nvSpPr>
          <p:spPr bwMode="auto">
            <a:xfrm>
              <a:off x="5739403" y="4111796"/>
              <a:ext cx="12700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9" name="Rectangle 3575"/>
            <p:cNvSpPr>
              <a:spLocks noChangeArrowheads="1"/>
            </p:cNvSpPr>
            <p:nvPr/>
          </p:nvSpPr>
          <p:spPr bwMode="auto">
            <a:xfrm>
              <a:off x="5710828" y="4111796"/>
              <a:ext cx="12700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0" name="Freeform 3576"/>
            <p:cNvSpPr>
              <a:spLocks/>
            </p:cNvSpPr>
            <p:nvPr/>
          </p:nvSpPr>
          <p:spPr bwMode="auto">
            <a:xfrm>
              <a:off x="5631453" y="4116558"/>
              <a:ext cx="31750" cy="50800"/>
            </a:xfrm>
            <a:custGeom>
              <a:avLst/>
              <a:gdLst>
                <a:gd name="T0" fmla="*/ 38 w 38"/>
                <a:gd name="T1" fmla="*/ 61 h 61"/>
                <a:gd name="T2" fmla="*/ 15 w 38"/>
                <a:gd name="T3" fmla="*/ 61 h 61"/>
                <a:gd name="T4" fmla="*/ 4 w 38"/>
                <a:gd name="T5" fmla="*/ 57 h 61"/>
                <a:gd name="T6" fmla="*/ 0 w 38"/>
                <a:gd name="T7" fmla="*/ 46 h 61"/>
                <a:gd name="T8" fmla="*/ 0 w 38"/>
                <a:gd name="T9" fmla="*/ 16 h 61"/>
                <a:gd name="T10" fmla="*/ 4 w 38"/>
                <a:gd name="T11" fmla="*/ 5 h 61"/>
                <a:gd name="T12" fmla="*/ 15 w 38"/>
                <a:gd name="T13" fmla="*/ 0 h 61"/>
                <a:gd name="T14" fmla="*/ 38 w 38"/>
                <a:gd name="T15" fmla="*/ 0 h 61"/>
                <a:gd name="T16" fmla="*/ 38 w 38"/>
                <a:gd name="T17" fmla="*/ 16 h 61"/>
                <a:gd name="T18" fmla="*/ 15 w 38"/>
                <a:gd name="T19" fmla="*/ 16 h 61"/>
                <a:gd name="T20" fmla="*/ 15 w 38"/>
                <a:gd name="T21" fmla="*/ 46 h 61"/>
                <a:gd name="T22" fmla="*/ 38 w 38"/>
                <a:gd name="T23" fmla="*/ 46 h 61"/>
                <a:gd name="T24" fmla="*/ 38 w 38"/>
                <a:gd name="T2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38" y="61"/>
                  </a:moveTo>
                  <a:cubicBezTo>
                    <a:pt x="15" y="61"/>
                    <a:pt x="15" y="61"/>
                    <a:pt x="15" y="61"/>
                  </a:cubicBezTo>
                  <a:cubicBezTo>
                    <a:pt x="11" y="61"/>
                    <a:pt x="7" y="60"/>
                    <a:pt x="4" y="57"/>
                  </a:cubicBezTo>
                  <a:cubicBezTo>
                    <a:pt x="1" y="54"/>
                    <a:pt x="0" y="50"/>
                    <a:pt x="0" y="4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4" y="5"/>
                  </a:cubicBezTo>
                  <a:cubicBezTo>
                    <a:pt x="7" y="2"/>
                    <a:pt x="11" y="0"/>
                    <a:pt x="15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38" y="46"/>
                    <a:pt x="38" y="46"/>
                    <a:pt x="38" y="46"/>
                  </a:cubicBezTo>
                  <a:lnTo>
                    <a:pt x="38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1" name="Rectangle 3577"/>
            <p:cNvSpPr>
              <a:spLocks noChangeArrowheads="1"/>
            </p:cNvSpPr>
            <p:nvPr/>
          </p:nvSpPr>
          <p:spPr bwMode="auto">
            <a:xfrm>
              <a:off x="5436190" y="4361033"/>
              <a:ext cx="508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2" name="Freeform 3578"/>
            <p:cNvSpPr>
              <a:spLocks/>
            </p:cNvSpPr>
            <p:nvPr/>
          </p:nvSpPr>
          <p:spPr bwMode="auto">
            <a:xfrm>
              <a:off x="5429840" y="4322933"/>
              <a:ext cx="57150" cy="88900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56 h 56"/>
                <a:gd name="T4" fmla="*/ 0 w 36"/>
                <a:gd name="T5" fmla="*/ 0 h 56"/>
                <a:gd name="T6" fmla="*/ 36 w 36"/>
                <a:gd name="T7" fmla="*/ 0 h 56"/>
                <a:gd name="T8" fmla="*/ 36 w 36"/>
                <a:gd name="T9" fmla="*/ 8 h 56"/>
                <a:gd name="T10" fmla="*/ 9 w 36"/>
                <a:gd name="T11" fmla="*/ 8 h 56"/>
                <a:gd name="T12" fmla="*/ 9 w 36"/>
                <a:gd name="T13" fmla="*/ 48 h 56"/>
                <a:gd name="T14" fmla="*/ 36 w 36"/>
                <a:gd name="T15" fmla="*/ 48 h 56"/>
                <a:gd name="T16" fmla="*/ 36 w 36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6" y="8"/>
                  </a:lnTo>
                  <a:lnTo>
                    <a:pt x="9" y="8"/>
                  </a:lnTo>
                  <a:lnTo>
                    <a:pt x="9" y="48"/>
                  </a:lnTo>
                  <a:lnTo>
                    <a:pt x="36" y="48"/>
                  </a:lnTo>
                  <a:lnTo>
                    <a:pt x="3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3" name="Freeform 3579"/>
            <p:cNvSpPr>
              <a:spLocks noEditPoints="1"/>
            </p:cNvSpPr>
            <p:nvPr/>
          </p:nvSpPr>
          <p:spPr bwMode="auto">
            <a:xfrm>
              <a:off x="5480640" y="4310233"/>
              <a:ext cx="125413" cy="114300"/>
            </a:xfrm>
            <a:custGeom>
              <a:avLst/>
              <a:gdLst>
                <a:gd name="T0" fmla="*/ 113 w 151"/>
                <a:gd name="T1" fmla="*/ 136 h 136"/>
                <a:gd name="T2" fmla="*/ 0 w 151"/>
                <a:gd name="T3" fmla="*/ 136 h 136"/>
                <a:gd name="T4" fmla="*/ 0 w 151"/>
                <a:gd name="T5" fmla="*/ 0 h 136"/>
                <a:gd name="T6" fmla="*/ 113 w 151"/>
                <a:gd name="T7" fmla="*/ 0 h 136"/>
                <a:gd name="T8" fmla="*/ 140 w 151"/>
                <a:gd name="T9" fmla="*/ 11 h 136"/>
                <a:gd name="T10" fmla="*/ 151 w 151"/>
                <a:gd name="T11" fmla="*/ 38 h 136"/>
                <a:gd name="T12" fmla="*/ 151 w 151"/>
                <a:gd name="T13" fmla="*/ 98 h 136"/>
                <a:gd name="T14" fmla="*/ 140 w 151"/>
                <a:gd name="T15" fmla="*/ 124 h 136"/>
                <a:gd name="T16" fmla="*/ 113 w 151"/>
                <a:gd name="T17" fmla="*/ 136 h 136"/>
                <a:gd name="T18" fmla="*/ 16 w 151"/>
                <a:gd name="T19" fmla="*/ 120 h 136"/>
                <a:gd name="T20" fmla="*/ 113 w 151"/>
                <a:gd name="T21" fmla="*/ 120 h 136"/>
                <a:gd name="T22" fmla="*/ 129 w 151"/>
                <a:gd name="T23" fmla="*/ 113 h 136"/>
                <a:gd name="T24" fmla="*/ 136 w 151"/>
                <a:gd name="T25" fmla="*/ 98 h 136"/>
                <a:gd name="T26" fmla="*/ 136 w 151"/>
                <a:gd name="T27" fmla="*/ 38 h 136"/>
                <a:gd name="T28" fmla="*/ 129 w 151"/>
                <a:gd name="T29" fmla="*/ 22 h 136"/>
                <a:gd name="T30" fmla="*/ 113 w 151"/>
                <a:gd name="T31" fmla="*/ 15 h 136"/>
                <a:gd name="T32" fmla="*/ 16 w 151"/>
                <a:gd name="T33" fmla="*/ 15 h 136"/>
                <a:gd name="T34" fmla="*/ 16 w 151"/>
                <a:gd name="T35" fmla="*/ 1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36">
                  <a:moveTo>
                    <a:pt x="113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23" y="0"/>
                    <a:pt x="133" y="4"/>
                    <a:pt x="140" y="11"/>
                  </a:cubicBezTo>
                  <a:cubicBezTo>
                    <a:pt x="147" y="18"/>
                    <a:pt x="151" y="27"/>
                    <a:pt x="151" y="38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151" y="108"/>
                    <a:pt x="147" y="117"/>
                    <a:pt x="140" y="124"/>
                  </a:cubicBezTo>
                  <a:cubicBezTo>
                    <a:pt x="133" y="132"/>
                    <a:pt x="123" y="136"/>
                    <a:pt x="113" y="136"/>
                  </a:cubicBezTo>
                  <a:close/>
                  <a:moveTo>
                    <a:pt x="16" y="120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9" y="120"/>
                    <a:pt x="125" y="118"/>
                    <a:pt x="129" y="113"/>
                  </a:cubicBezTo>
                  <a:cubicBezTo>
                    <a:pt x="133" y="109"/>
                    <a:pt x="136" y="104"/>
                    <a:pt x="136" y="98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6" y="32"/>
                    <a:pt x="133" y="26"/>
                    <a:pt x="129" y="22"/>
                  </a:cubicBezTo>
                  <a:cubicBezTo>
                    <a:pt x="125" y="18"/>
                    <a:pt x="119" y="15"/>
                    <a:pt x="113" y="15"/>
                  </a:cubicBezTo>
                  <a:cubicBezTo>
                    <a:pt x="16" y="15"/>
                    <a:pt x="16" y="15"/>
                    <a:pt x="16" y="15"/>
                  </a:cubicBezTo>
                  <a:lnTo>
                    <a:pt x="16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4" name="Rectangle 3580"/>
            <p:cNvSpPr>
              <a:spLocks noChangeArrowheads="1"/>
            </p:cNvSpPr>
            <p:nvPr/>
          </p:nvSpPr>
          <p:spPr bwMode="auto">
            <a:xfrm>
              <a:off x="5537790" y="4337221"/>
              <a:ext cx="12700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5" name="Rectangle 3581"/>
            <p:cNvSpPr>
              <a:spLocks noChangeArrowheads="1"/>
            </p:cNvSpPr>
            <p:nvPr/>
          </p:nvSpPr>
          <p:spPr bwMode="auto">
            <a:xfrm>
              <a:off x="5509215" y="4337221"/>
              <a:ext cx="12700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6" name="Freeform 3582"/>
            <p:cNvSpPr>
              <a:spLocks/>
            </p:cNvSpPr>
            <p:nvPr/>
          </p:nvSpPr>
          <p:spPr bwMode="auto">
            <a:xfrm>
              <a:off x="5599703" y="4341983"/>
              <a:ext cx="31750" cy="50800"/>
            </a:xfrm>
            <a:custGeom>
              <a:avLst/>
              <a:gdLst>
                <a:gd name="T0" fmla="*/ 23 w 38"/>
                <a:gd name="T1" fmla="*/ 61 h 61"/>
                <a:gd name="T2" fmla="*/ 0 w 38"/>
                <a:gd name="T3" fmla="*/ 61 h 61"/>
                <a:gd name="T4" fmla="*/ 0 w 38"/>
                <a:gd name="T5" fmla="*/ 45 h 61"/>
                <a:gd name="T6" fmla="*/ 23 w 38"/>
                <a:gd name="T7" fmla="*/ 45 h 61"/>
                <a:gd name="T8" fmla="*/ 23 w 38"/>
                <a:gd name="T9" fmla="*/ 16 h 61"/>
                <a:gd name="T10" fmla="*/ 0 w 38"/>
                <a:gd name="T11" fmla="*/ 16 h 61"/>
                <a:gd name="T12" fmla="*/ 0 w 38"/>
                <a:gd name="T13" fmla="*/ 0 h 61"/>
                <a:gd name="T14" fmla="*/ 23 w 38"/>
                <a:gd name="T15" fmla="*/ 0 h 61"/>
                <a:gd name="T16" fmla="*/ 34 w 38"/>
                <a:gd name="T17" fmla="*/ 5 h 61"/>
                <a:gd name="T18" fmla="*/ 38 w 38"/>
                <a:gd name="T19" fmla="*/ 16 h 61"/>
                <a:gd name="T20" fmla="*/ 38 w 38"/>
                <a:gd name="T21" fmla="*/ 46 h 61"/>
                <a:gd name="T22" fmla="*/ 34 w 38"/>
                <a:gd name="T23" fmla="*/ 56 h 61"/>
                <a:gd name="T24" fmla="*/ 23 w 38"/>
                <a:gd name="T2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3" y="61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7" y="0"/>
                    <a:pt x="31" y="2"/>
                    <a:pt x="34" y="5"/>
                  </a:cubicBezTo>
                  <a:cubicBezTo>
                    <a:pt x="37" y="8"/>
                    <a:pt x="38" y="12"/>
                    <a:pt x="38" y="1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50"/>
                    <a:pt x="37" y="54"/>
                    <a:pt x="34" y="56"/>
                  </a:cubicBezTo>
                  <a:cubicBezTo>
                    <a:pt x="31" y="59"/>
                    <a:pt x="27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7" name="Freeform 3583"/>
            <p:cNvSpPr>
              <a:spLocks/>
            </p:cNvSpPr>
            <p:nvPr/>
          </p:nvSpPr>
          <p:spPr bwMode="auto">
            <a:xfrm>
              <a:off x="5455240" y="4135608"/>
              <a:ext cx="350838" cy="238125"/>
            </a:xfrm>
            <a:custGeom>
              <a:avLst/>
              <a:gdLst>
                <a:gd name="T0" fmla="*/ 346 w 422"/>
                <a:gd name="T1" fmla="*/ 286 h 286"/>
                <a:gd name="T2" fmla="*/ 204 w 422"/>
                <a:gd name="T3" fmla="*/ 286 h 286"/>
                <a:gd name="T4" fmla="*/ 204 w 422"/>
                <a:gd name="T5" fmla="*/ 271 h 286"/>
                <a:gd name="T6" fmla="*/ 346 w 422"/>
                <a:gd name="T7" fmla="*/ 271 h 286"/>
                <a:gd name="T8" fmla="*/ 389 w 422"/>
                <a:gd name="T9" fmla="*/ 253 h 286"/>
                <a:gd name="T10" fmla="*/ 406 w 422"/>
                <a:gd name="T11" fmla="*/ 211 h 286"/>
                <a:gd name="T12" fmla="*/ 389 w 422"/>
                <a:gd name="T13" fmla="*/ 169 h 286"/>
                <a:gd name="T14" fmla="*/ 346 w 422"/>
                <a:gd name="T15" fmla="*/ 151 h 286"/>
                <a:gd name="T16" fmla="*/ 76 w 422"/>
                <a:gd name="T17" fmla="*/ 151 h 286"/>
                <a:gd name="T18" fmla="*/ 22 w 422"/>
                <a:gd name="T19" fmla="*/ 129 h 286"/>
                <a:gd name="T20" fmla="*/ 0 w 422"/>
                <a:gd name="T21" fmla="*/ 76 h 286"/>
                <a:gd name="T22" fmla="*/ 22 w 422"/>
                <a:gd name="T23" fmla="*/ 22 h 286"/>
                <a:gd name="T24" fmla="*/ 76 w 422"/>
                <a:gd name="T25" fmla="*/ 0 h 286"/>
                <a:gd name="T26" fmla="*/ 219 w 422"/>
                <a:gd name="T27" fmla="*/ 0 h 286"/>
                <a:gd name="T28" fmla="*/ 219 w 422"/>
                <a:gd name="T29" fmla="*/ 16 h 286"/>
                <a:gd name="T30" fmla="*/ 76 w 422"/>
                <a:gd name="T31" fmla="*/ 16 h 286"/>
                <a:gd name="T32" fmla="*/ 33 w 422"/>
                <a:gd name="T33" fmla="*/ 33 h 286"/>
                <a:gd name="T34" fmla="*/ 16 w 422"/>
                <a:gd name="T35" fmla="*/ 76 h 286"/>
                <a:gd name="T36" fmla="*/ 33 w 422"/>
                <a:gd name="T37" fmla="*/ 118 h 286"/>
                <a:gd name="T38" fmla="*/ 76 w 422"/>
                <a:gd name="T39" fmla="*/ 135 h 286"/>
                <a:gd name="T40" fmla="*/ 346 w 422"/>
                <a:gd name="T41" fmla="*/ 135 h 286"/>
                <a:gd name="T42" fmla="*/ 400 w 422"/>
                <a:gd name="T43" fmla="*/ 158 h 286"/>
                <a:gd name="T44" fmla="*/ 422 w 422"/>
                <a:gd name="T45" fmla="*/ 211 h 286"/>
                <a:gd name="T46" fmla="*/ 400 w 422"/>
                <a:gd name="T47" fmla="*/ 264 h 286"/>
                <a:gd name="T48" fmla="*/ 346 w 422"/>
                <a:gd name="T49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2" h="286">
                  <a:moveTo>
                    <a:pt x="346" y="286"/>
                  </a:moveTo>
                  <a:cubicBezTo>
                    <a:pt x="204" y="286"/>
                    <a:pt x="204" y="286"/>
                    <a:pt x="204" y="286"/>
                  </a:cubicBezTo>
                  <a:cubicBezTo>
                    <a:pt x="204" y="271"/>
                    <a:pt x="204" y="271"/>
                    <a:pt x="204" y="271"/>
                  </a:cubicBezTo>
                  <a:cubicBezTo>
                    <a:pt x="346" y="271"/>
                    <a:pt x="346" y="271"/>
                    <a:pt x="346" y="271"/>
                  </a:cubicBezTo>
                  <a:cubicBezTo>
                    <a:pt x="362" y="271"/>
                    <a:pt x="377" y="265"/>
                    <a:pt x="389" y="253"/>
                  </a:cubicBezTo>
                  <a:cubicBezTo>
                    <a:pt x="400" y="242"/>
                    <a:pt x="406" y="227"/>
                    <a:pt x="406" y="211"/>
                  </a:cubicBezTo>
                  <a:cubicBezTo>
                    <a:pt x="406" y="195"/>
                    <a:pt x="400" y="180"/>
                    <a:pt x="389" y="169"/>
                  </a:cubicBezTo>
                  <a:cubicBezTo>
                    <a:pt x="377" y="157"/>
                    <a:pt x="362" y="151"/>
                    <a:pt x="346" y="151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55" y="151"/>
                    <a:pt x="37" y="143"/>
                    <a:pt x="22" y="129"/>
                  </a:cubicBezTo>
                  <a:cubicBezTo>
                    <a:pt x="8" y="115"/>
                    <a:pt x="0" y="96"/>
                    <a:pt x="0" y="76"/>
                  </a:cubicBezTo>
                  <a:cubicBezTo>
                    <a:pt x="0" y="55"/>
                    <a:pt x="8" y="36"/>
                    <a:pt x="22" y="22"/>
                  </a:cubicBezTo>
                  <a:cubicBezTo>
                    <a:pt x="37" y="8"/>
                    <a:pt x="55" y="0"/>
                    <a:pt x="76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16"/>
                    <a:pt x="219" y="16"/>
                    <a:pt x="219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60" y="16"/>
                    <a:pt x="45" y="22"/>
                    <a:pt x="33" y="33"/>
                  </a:cubicBezTo>
                  <a:cubicBezTo>
                    <a:pt x="22" y="44"/>
                    <a:pt x="16" y="60"/>
                    <a:pt x="16" y="76"/>
                  </a:cubicBezTo>
                  <a:cubicBezTo>
                    <a:pt x="16" y="92"/>
                    <a:pt x="22" y="107"/>
                    <a:pt x="33" y="118"/>
                  </a:cubicBezTo>
                  <a:cubicBezTo>
                    <a:pt x="45" y="129"/>
                    <a:pt x="60" y="135"/>
                    <a:pt x="76" y="135"/>
                  </a:cubicBezTo>
                  <a:cubicBezTo>
                    <a:pt x="346" y="135"/>
                    <a:pt x="346" y="135"/>
                    <a:pt x="346" y="135"/>
                  </a:cubicBezTo>
                  <a:cubicBezTo>
                    <a:pt x="367" y="135"/>
                    <a:pt x="386" y="143"/>
                    <a:pt x="400" y="158"/>
                  </a:cubicBezTo>
                  <a:cubicBezTo>
                    <a:pt x="414" y="172"/>
                    <a:pt x="422" y="191"/>
                    <a:pt x="422" y="211"/>
                  </a:cubicBezTo>
                  <a:cubicBezTo>
                    <a:pt x="422" y="231"/>
                    <a:pt x="414" y="250"/>
                    <a:pt x="400" y="264"/>
                  </a:cubicBezTo>
                  <a:cubicBezTo>
                    <a:pt x="386" y="279"/>
                    <a:pt x="367" y="286"/>
                    <a:pt x="346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8" name="Freeform 3584"/>
            <p:cNvSpPr>
              <a:spLocks/>
            </p:cNvSpPr>
            <p:nvPr/>
          </p:nvSpPr>
          <p:spPr bwMode="auto">
            <a:xfrm>
              <a:off x="5483815" y="4164183"/>
              <a:ext cx="34925" cy="68263"/>
            </a:xfrm>
            <a:custGeom>
              <a:avLst/>
              <a:gdLst>
                <a:gd name="T0" fmla="*/ 41 w 41"/>
                <a:gd name="T1" fmla="*/ 81 h 81"/>
                <a:gd name="T2" fmla="*/ 0 w 41"/>
                <a:gd name="T3" fmla="*/ 41 h 81"/>
                <a:gd name="T4" fmla="*/ 41 w 41"/>
                <a:gd name="T5" fmla="*/ 0 h 81"/>
                <a:gd name="T6" fmla="*/ 41 w 41"/>
                <a:gd name="T7" fmla="*/ 15 h 81"/>
                <a:gd name="T8" fmla="*/ 15 w 41"/>
                <a:gd name="T9" fmla="*/ 41 h 81"/>
                <a:gd name="T10" fmla="*/ 41 w 41"/>
                <a:gd name="T11" fmla="*/ 66 h 81"/>
                <a:gd name="T12" fmla="*/ 41 w 41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81">
                  <a:moveTo>
                    <a:pt x="41" y="81"/>
                  </a:moveTo>
                  <a:cubicBezTo>
                    <a:pt x="18" y="81"/>
                    <a:pt x="0" y="63"/>
                    <a:pt x="0" y="41"/>
                  </a:cubicBezTo>
                  <a:cubicBezTo>
                    <a:pt x="0" y="18"/>
                    <a:pt x="18" y="0"/>
                    <a:pt x="41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27" y="15"/>
                    <a:pt x="15" y="27"/>
                    <a:pt x="15" y="41"/>
                  </a:cubicBezTo>
                  <a:cubicBezTo>
                    <a:pt x="15" y="55"/>
                    <a:pt x="27" y="66"/>
                    <a:pt x="41" y="66"/>
                  </a:cubicBezTo>
                  <a:lnTo>
                    <a:pt x="41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9" name="Freeform 3585"/>
            <p:cNvSpPr>
              <a:spLocks/>
            </p:cNvSpPr>
            <p:nvPr/>
          </p:nvSpPr>
          <p:spPr bwMode="auto">
            <a:xfrm>
              <a:off x="5742578" y="4276896"/>
              <a:ext cx="34925" cy="68263"/>
            </a:xfrm>
            <a:custGeom>
              <a:avLst/>
              <a:gdLst>
                <a:gd name="T0" fmla="*/ 0 w 41"/>
                <a:gd name="T1" fmla="*/ 82 h 82"/>
                <a:gd name="T2" fmla="*/ 0 w 41"/>
                <a:gd name="T3" fmla="*/ 66 h 82"/>
                <a:gd name="T4" fmla="*/ 26 w 41"/>
                <a:gd name="T5" fmla="*/ 41 h 82"/>
                <a:gd name="T6" fmla="*/ 0 w 41"/>
                <a:gd name="T7" fmla="*/ 16 h 82"/>
                <a:gd name="T8" fmla="*/ 0 w 41"/>
                <a:gd name="T9" fmla="*/ 0 h 82"/>
                <a:gd name="T10" fmla="*/ 41 w 41"/>
                <a:gd name="T11" fmla="*/ 41 h 82"/>
                <a:gd name="T12" fmla="*/ 0 w 41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82">
                  <a:moveTo>
                    <a:pt x="0" y="82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14" y="66"/>
                    <a:pt x="26" y="55"/>
                    <a:pt x="26" y="41"/>
                  </a:cubicBezTo>
                  <a:cubicBezTo>
                    <a:pt x="26" y="27"/>
                    <a:pt x="14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41" y="18"/>
                    <a:pt x="41" y="41"/>
                  </a:cubicBezTo>
                  <a:cubicBezTo>
                    <a:pt x="41" y="63"/>
                    <a:pt x="23" y="82"/>
                    <a:pt x="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0" name="Rectangle 3586"/>
            <p:cNvSpPr>
              <a:spLocks noChangeArrowheads="1"/>
            </p:cNvSpPr>
            <p:nvPr/>
          </p:nvSpPr>
          <p:spPr bwMode="auto">
            <a:xfrm>
              <a:off x="5729878" y="43038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1" name="Rectangle 3587"/>
            <p:cNvSpPr>
              <a:spLocks noChangeArrowheads="1"/>
            </p:cNvSpPr>
            <p:nvPr/>
          </p:nvSpPr>
          <p:spPr bwMode="auto">
            <a:xfrm>
              <a:off x="5701303" y="43038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2" name="Rectangle 3588"/>
            <p:cNvSpPr>
              <a:spLocks noChangeArrowheads="1"/>
            </p:cNvSpPr>
            <p:nvPr/>
          </p:nvSpPr>
          <p:spPr bwMode="auto">
            <a:xfrm>
              <a:off x="5671140" y="430388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3" name="Rectangle 3589"/>
            <p:cNvSpPr>
              <a:spLocks noChangeArrowheads="1"/>
            </p:cNvSpPr>
            <p:nvPr/>
          </p:nvSpPr>
          <p:spPr bwMode="auto">
            <a:xfrm>
              <a:off x="5575890" y="41911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4" name="Rectangle 3590"/>
            <p:cNvSpPr>
              <a:spLocks noChangeArrowheads="1"/>
            </p:cNvSpPr>
            <p:nvPr/>
          </p:nvSpPr>
          <p:spPr bwMode="auto">
            <a:xfrm>
              <a:off x="5547315" y="41911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5" name="Rectangle 3591"/>
            <p:cNvSpPr>
              <a:spLocks noChangeArrowheads="1"/>
            </p:cNvSpPr>
            <p:nvPr/>
          </p:nvSpPr>
          <p:spPr bwMode="auto">
            <a:xfrm>
              <a:off x="5518740" y="4191171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89" name="Группа 3388"/>
          <p:cNvGrpSpPr/>
          <p:nvPr/>
        </p:nvGrpSpPr>
        <p:grpSpPr>
          <a:xfrm>
            <a:off x="3544904" y="3421935"/>
            <a:ext cx="323223" cy="289914"/>
            <a:chOff x="4185240" y="4688058"/>
            <a:chExt cx="415925" cy="373063"/>
          </a:xfrm>
          <a:solidFill>
            <a:schemeClr val="accent1"/>
          </a:solidFill>
        </p:grpSpPr>
        <p:sp>
          <p:nvSpPr>
            <p:cNvPr id="3485" name="Freeform 3604"/>
            <p:cNvSpPr>
              <a:spLocks/>
            </p:cNvSpPr>
            <p:nvPr/>
          </p:nvSpPr>
          <p:spPr bwMode="auto">
            <a:xfrm>
              <a:off x="4459878" y="4797596"/>
              <a:ext cx="106363" cy="220663"/>
            </a:xfrm>
            <a:custGeom>
              <a:avLst/>
              <a:gdLst>
                <a:gd name="T0" fmla="*/ 129 w 129"/>
                <a:gd name="T1" fmla="*/ 264 h 264"/>
                <a:gd name="T2" fmla="*/ 114 w 129"/>
                <a:gd name="T3" fmla="*/ 264 h 264"/>
                <a:gd name="T4" fmla="*/ 114 w 129"/>
                <a:gd name="T5" fmla="*/ 21 h 264"/>
                <a:gd name="T6" fmla="*/ 112 w 129"/>
                <a:gd name="T7" fmla="*/ 17 h 264"/>
                <a:gd name="T8" fmla="*/ 108 w 129"/>
                <a:gd name="T9" fmla="*/ 16 h 264"/>
                <a:gd name="T10" fmla="*/ 0 w 129"/>
                <a:gd name="T11" fmla="*/ 16 h 264"/>
                <a:gd name="T12" fmla="*/ 0 w 129"/>
                <a:gd name="T13" fmla="*/ 0 h 264"/>
                <a:gd name="T14" fmla="*/ 108 w 129"/>
                <a:gd name="T15" fmla="*/ 0 h 264"/>
                <a:gd name="T16" fmla="*/ 123 w 129"/>
                <a:gd name="T17" fmla="*/ 6 h 264"/>
                <a:gd name="T18" fmla="*/ 129 w 129"/>
                <a:gd name="T19" fmla="*/ 21 h 264"/>
                <a:gd name="T20" fmla="*/ 129 w 129"/>
                <a:gd name="T21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264">
                  <a:moveTo>
                    <a:pt x="129" y="264"/>
                  </a:moveTo>
                  <a:cubicBezTo>
                    <a:pt x="114" y="264"/>
                    <a:pt x="114" y="264"/>
                    <a:pt x="114" y="264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0"/>
                    <a:pt x="113" y="18"/>
                    <a:pt x="112" y="17"/>
                  </a:cubicBezTo>
                  <a:cubicBezTo>
                    <a:pt x="111" y="16"/>
                    <a:pt x="110" y="16"/>
                    <a:pt x="108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4" y="0"/>
                    <a:pt x="119" y="2"/>
                    <a:pt x="123" y="6"/>
                  </a:cubicBezTo>
                  <a:cubicBezTo>
                    <a:pt x="127" y="10"/>
                    <a:pt x="129" y="16"/>
                    <a:pt x="129" y="21"/>
                  </a:cubicBezTo>
                  <a:lnTo>
                    <a:pt x="129" y="2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6" name="Freeform 3605"/>
            <p:cNvSpPr>
              <a:spLocks/>
            </p:cNvSpPr>
            <p:nvPr/>
          </p:nvSpPr>
          <p:spPr bwMode="auto">
            <a:xfrm>
              <a:off x="4220165" y="4797596"/>
              <a:ext cx="106363" cy="220663"/>
            </a:xfrm>
            <a:custGeom>
              <a:avLst/>
              <a:gdLst>
                <a:gd name="T0" fmla="*/ 15 w 129"/>
                <a:gd name="T1" fmla="*/ 264 h 264"/>
                <a:gd name="T2" fmla="*/ 0 w 129"/>
                <a:gd name="T3" fmla="*/ 264 h 264"/>
                <a:gd name="T4" fmla="*/ 0 w 129"/>
                <a:gd name="T5" fmla="*/ 21 h 264"/>
                <a:gd name="T6" fmla="*/ 6 w 129"/>
                <a:gd name="T7" fmla="*/ 6 h 264"/>
                <a:gd name="T8" fmla="*/ 21 w 129"/>
                <a:gd name="T9" fmla="*/ 0 h 264"/>
                <a:gd name="T10" fmla="*/ 129 w 129"/>
                <a:gd name="T11" fmla="*/ 0 h 264"/>
                <a:gd name="T12" fmla="*/ 129 w 129"/>
                <a:gd name="T13" fmla="*/ 16 h 264"/>
                <a:gd name="T14" fmla="*/ 21 w 129"/>
                <a:gd name="T15" fmla="*/ 16 h 264"/>
                <a:gd name="T16" fmla="*/ 17 w 129"/>
                <a:gd name="T17" fmla="*/ 17 h 264"/>
                <a:gd name="T18" fmla="*/ 15 w 129"/>
                <a:gd name="T19" fmla="*/ 21 h 264"/>
                <a:gd name="T20" fmla="*/ 15 w 129"/>
                <a:gd name="T21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264">
                  <a:moveTo>
                    <a:pt x="15" y="264"/>
                  </a:moveTo>
                  <a:cubicBezTo>
                    <a:pt x="0" y="264"/>
                    <a:pt x="0" y="264"/>
                    <a:pt x="0" y="26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6"/>
                    <a:pt x="2" y="10"/>
                    <a:pt x="6" y="6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8" y="16"/>
                    <a:pt x="17" y="17"/>
                  </a:cubicBezTo>
                  <a:cubicBezTo>
                    <a:pt x="16" y="18"/>
                    <a:pt x="15" y="20"/>
                    <a:pt x="15" y="21"/>
                  </a:cubicBezTo>
                  <a:lnTo>
                    <a:pt x="15" y="2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7" name="Freeform 3606"/>
            <p:cNvSpPr>
              <a:spLocks noEditPoints="1"/>
            </p:cNvSpPr>
            <p:nvPr/>
          </p:nvSpPr>
          <p:spPr bwMode="auto">
            <a:xfrm>
              <a:off x="4185240" y="5011908"/>
              <a:ext cx="415925" cy="49213"/>
            </a:xfrm>
            <a:custGeom>
              <a:avLst/>
              <a:gdLst>
                <a:gd name="T0" fmla="*/ 471 w 499"/>
                <a:gd name="T1" fmla="*/ 59 h 59"/>
                <a:gd name="T2" fmla="*/ 28 w 499"/>
                <a:gd name="T3" fmla="*/ 59 h 59"/>
                <a:gd name="T4" fmla="*/ 8 w 499"/>
                <a:gd name="T5" fmla="*/ 51 h 59"/>
                <a:gd name="T6" fmla="*/ 0 w 499"/>
                <a:gd name="T7" fmla="*/ 31 h 59"/>
                <a:gd name="T8" fmla="*/ 0 w 499"/>
                <a:gd name="T9" fmla="*/ 0 h 59"/>
                <a:gd name="T10" fmla="*/ 182 w 499"/>
                <a:gd name="T11" fmla="*/ 0 h 59"/>
                <a:gd name="T12" fmla="*/ 200 w 499"/>
                <a:gd name="T13" fmla="*/ 14 h 59"/>
                <a:gd name="T14" fmla="*/ 299 w 499"/>
                <a:gd name="T15" fmla="*/ 14 h 59"/>
                <a:gd name="T16" fmla="*/ 317 w 499"/>
                <a:gd name="T17" fmla="*/ 0 h 59"/>
                <a:gd name="T18" fmla="*/ 499 w 499"/>
                <a:gd name="T19" fmla="*/ 0 h 59"/>
                <a:gd name="T20" fmla="*/ 499 w 499"/>
                <a:gd name="T21" fmla="*/ 31 h 59"/>
                <a:gd name="T22" fmla="*/ 491 w 499"/>
                <a:gd name="T23" fmla="*/ 51 h 59"/>
                <a:gd name="T24" fmla="*/ 471 w 499"/>
                <a:gd name="T25" fmla="*/ 59 h 59"/>
                <a:gd name="T26" fmla="*/ 15 w 499"/>
                <a:gd name="T27" fmla="*/ 15 h 59"/>
                <a:gd name="T28" fmla="*/ 15 w 499"/>
                <a:gd name="T29" fmla="*/ 31 h 59"/>
                <a:gd name="T30" fmla="*/ 19 w 499"/>
                <a:gd name="T31" fmla="*/ 40 h 59"/>
                <a:gd name="T32" fmla="*/ 28 w 499"/>
                <a:gd name="T33" fmla="*/ 43 h 59"/>
                <a:gd name="T34" fmla="*/ 471 w 499"/>
                <a:gd name="T35" fmla="*/ 43 h 59"/>
                <a:gd name="T36" fmla="*/ 480 w 499"/>
                <a:gd name="T37" fmla="*/ 40 h 59"/>
                <a:gd name="T38" fmla="*/ 484 w 499"/>
                <a:gd name="T39" fmla="*/ 31 h 59"/>
                <a:gd name="T40" fmla="*/ 484 w 499"/>
                <a:gd name="T41" fmla="*/ 15 h 59"/>
                <a:gd name="T42" fmla="*/ 322 w 499"/>
                <a:gd name="T43" fmla="*/ 15 h 59"/>
                <a:gd name="T44" fmla="*/ 305 w 499"/>
                <a:gd name="T45" fmla="*/ 29 h 59"/>
                <a:gd name="T46" fmla="*/ 194 w 499"/>
                <a:gd name="T47" fmla="*/ 29 h 59"/>
                <a:gd name="T48" fmla="*/ 177 w 499"/>
                <a:gd name="T49" fmla="*/ 15 h 59"/>
                <a:gd name="T50" fmla="*/ 15 w 499"/>
                <a:gd name="T51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9" h="59">
                  <a:moveTo>
                    <a:pt x="471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20" y="59"/>
                    <a:pt x="13" y="56"/>
                    <a:pt x="8" y="51"/>
                  </a:cubicBezTo>
                  <a:cubicBezTo>
                    <a:pt x="3" y="45"/>
                    <a:pt x="0" y="38"/>
                    <a:pt x="0" y="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99" y="14"/>
                    <a:pt x="299" y="14"/>
                    <a:pt x="299" y="14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499" y="0"/>
                    <a:pt x="499" y="0"/>
                    <a:pt x="499" y="0"/>
                  </a:cubicBezTo>
                  <a:cubicBezTo>
                    <a:pt x="499" y="31"/>
                    <a:pt x="499" y="31"/>
                    <a:pt x="499" y="31"/>
                  </a:cubicBezTo>
                  <a:cubicBezTo>
                    <a:pt x="499" y="38"/>
                    <a:pt x="496" y="45"/>
                    <a:pt x="491" y="51"/>
                  </a:cubicBezTo>
                  <a:cubicBezTo>
                    <a:pt x="486" y="56"/>
                    <a:pt x="479" y="59"/>
                    <a:pt x="471" y="59"/>
                  </a:cubicBezTo>
                  <a:close/>
                  <a:moveTo>
                    <a:pt x="15" y="15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5" y="34"/>
                    <a:pt x="17" y="37"/>
                    <a:pt x="19" y="40"/>
                  </a:cubicBezTo>
                  <a:cubicBezTo>
                    <a:pt x="21" y="42"/>
                    <a:pt x="24" y="43"/>
                    <a:pt x="28" y="43"/>
                  </a:cubicBezTo>
                  <a:cubicBezTo>
                    <a:pt x="471" y="43"/>
                    <a:pt x="471" y="43"/>
                    <a:pt x="471" y="43"/>
                  </a:cubicBezTo>
                  <a:cubicBezTo>
                    <a:pt x="475" y="43"/>
                    <a:pt x="478" y="42"/>
                    <a:pt x="480" y="40"/>
                  </a:cubicBezTo>
                  <a:cubicBezTo>
                    <a:pt x="482" y="37"/>
                    <a:pt x="484" y="34"/>
                    <a:pt x="484" y="31"/>
                  </a:cubicBezTo>
                  <a:cubicBezTo>
                    <a:pt x="484" y="15"/>
                    <a:pt x="484" y="15"/>
                    <a:pt x="484" y="15"/>
                  </a:cubicBezTo>
                  <a:cubicBezTo>
                    <a:pt x="322" y="15"/>
                    <a:pt x="322" y="15"/>
                    <a:pt x="322" y="15"/>
                  </a:cubicBezTo>
                  <a:cubicBezTo>
                    <a:pt x="305" y="29"/>
                    <a:pt x="305" y="29"/>
                    <a:pt x="305" y="29"/>
                  </a:cubicBezTo>
                  <a:cubicBezTo>
                    <a:pt x="194" y="29"/>
                    <a:pt x="194" y="29"/>
                    <a:pt x="194" y="29"/>
                  </a:cubicBezTo>
                  <a:cubicBezTo>
                    <a:pt x="177" y="15"/>
                    <a:pt x="177" y="15"/>
                    <a:pt x="177" y="15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8" name="Rectangle 3607"/>
            <p:cNvSpPr>
              <a:spLocks noChangeArrowheads="1"/>
            </p:cNvSpPr>
            <p:nvPr/>
          </p:nvSpPr>
          <p:spPr bwMode="auto">
            <a:xfrm>
              <a:off x="4256678" y="49833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9" name="Rectangle 3608"/>
            <p:cNvSpPr>
              <a:spLocks noChangeArrowheads="1"/>
            </p:cNvSpPr>
            <p:nvPr/>
          </p:nvSpPr>
          <p:spPr bwMode="auto">
            <a:xfrm>
              <a:off x="4282078" y="49833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0" name="Rectangle 3609"/>
            <p:cNvSpPr>
              <a:spLocks noChangeArrowheads="1"/>
            </p:cNvSpPr>
            <p:nvPr/>
          </p:nvSpPr>
          <p:spPr bwMode="auto">
            <a:xfrm>
              <a:off x="4309065" y="498333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1" name="Rectangle 3610"/>
            <p:cNvSpPr>
              <a:spLocks noChangeArrowheads="1"/>
            </p:cNvSpPr>
            <p:nvPr/>
          </p:nvSpPr>
          <p:spPr bwMode="auto">
            <a:xfrm>
              <a:off x="4336053" y="4983333"/>
              <a:ext cx="111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2" name="Rectangle 3611"/>
            <p:cNvSpPr>
              <a:spLocks noChangeArrowheads="1"/>
            </p:cNvSpPr>
            <p:nvPr/>
          </p:nvSpPr>
          <p:spPr bwMode="auto">
            <a:xfrm>
              <a:off x="4361453" y="498333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3" name="Rectangle 3612"/>
            <p:cNvSpPr>
              <a:spLocks noChangeArrowheads="1"/>
            </p:cNvSpPr>
            <p:nvPr/>
          </p:nvSpPr>
          <p:spPr bwMode="auto">
            <a:xfrm>
              <a:off x="4386853" y="498333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4" name="Rectangle 3613"/>
            <p:cNvSpPr>
              <a:spLocks noChangeArrowheads="1"/>
            </p:cNvSpPr>
            <p:nvPr/>
          </p:nvSpPr>
          <p:spPr bwMode="auto">
            <a:xfrm>
              <a:off x="4412253" y="498333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5" name="Rectangle 3614"/>
            <p:cNvSpPr>
              <a:spLocks noChangeArrowheads="1"/>
            </p:cNvSpPr>
            <p:nvPr/>
          </p:nvSpPr>
          <p:spPr bwMode="auto">
            <a:xfrm>
              <a:off x="4439240" y="4983333"/>
              <a:ext cx="11113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6" name="Rectangle 3615"/>
            <p:cNvSpPr>
              <a:spLocks noChangeArrowheads="1"/>
            </p:cNvSpPr>
            <p:nvPr/>
          </p:nvSpPr>
          <p:spPr bwMode="auto">
            <a:xfrm>
              <a:off x="4464640" y="4983333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7" name="Rectangle 3616"/>
            <p:cNvSpPr>
              <a:spLocks noChangeArrowheads="1"/>
            </p:cNvSpPr>
            <p:nvPr/>
          </p:nvSpPr>
          <p:spPr bwMode="auto">
            <a:xfrm>
              <a:off x="4490040" y="49833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8" name="Rectangle 3617"/>
            <p:cNvSpPr>
              <a:spLocks noChangeArrowheads="1"/>
            </p:cNvSpPr>
            <p:nvPr/>
          </p:nvSpPr>
          <p:spPr bwMode="auto">
            <a:xfrm>
              <a:off x="4515440" y="49833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9" name="Freeform 3618"/>
            <p:cNvSpPr>
              <a:spLocks/>
            </p:cNvSpPr>
            <p:nvPr/>
          </p:nvSpPr>
          <p:spPr bwMode="auto">
            <a:xfrm>
              <a:off x="4296365" y="4707108"/>
              <a:ext cx="117475" cy="96838"/>
            </a:xfrm>
            <a:custGeom>
              <a:avLst/>
              <a:gdLst>
                <a:gd name="T0" fmla="*/ 15 w 142"/>
                <a:gd name="T1" fmla="*/ 117 h 117"/>
                <a:gd name="T2" fmla="*/ 0 w 142"/>
                <a:gd name="T3" fmla="*/ 117 h 117"/>
                <a:gd name="T4" fmla="*/ 117 w 142"/>
                <a:gd name="T5" fmla="*/ 0 h 117"/>
                <a:gd name="T6" fmla="*/ 142 w 142"/>
                <a:gd name="T7" fmla="*/ 0 h 117"/>
                <a:gd name="T8" fmla="*/ 142 w 142"/>
                <a:gd name="T9" fmla="*/ 16 h 117"/>
                <a:gd name="T10" fmla="*/ 117 w 142"/>
                <a:gd name="T11" fmla="*/ 16 h 117"/>
                <a:gd name="T12" fmla="*/ 15 w 142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17">
                  <a:moveTo>
                    <a:pt x="15" y="117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0" y="53"/>
                    <a:pt x="52" y="0"/>
                    <a:pt x="117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61" y="16"/>
                    <a:pt x="15" y="61"/>
                    <a:pt x="15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0" name="Freeform 3619"/>
            <p:cNvSpPr>
              <a:spLocks/>
            </p:cNvSpPr>
            <p:nvPr/>
          </p:nvSpPr>
          <p:spPr bwMode="auto">
            <a:xfrm>
              <a:off x="4388440" y="4688058"/>
              <a:ext cx="34925" cy="50800"/>
            </a:xfrm>
            <a:custGeom>
              <a:avLst/>
              <a:gdLst>
                <a:gd name="T0" fmla="*/ 6 w 22"/>
                <a:gd name="T1" fmla="*/ 32 h 32"/>
                <a:gd name="T2" fmla="*/ 0 w 22"/>
                <a:gd name="T3" fmla="*/ 27 h 32"/>
                <a:gd name="T4" fmla="*/ 11 w 22"/>
                <a:gd name="T5" fmla="*/ 16 h 32"/>
                <a:gd name="T6" fmla="*/ 0 w 22"/>
                <a:gd name="T7" fmla="*/ 6 h 32"/>
                <a:gd name="T8" fmla="*/ 6 w 22"/>
                <a:gd name="T9" fmla="*/ 0 h 32"/>
                <a:gd name="T10" fmla="*/ 22 w 22"/>
                <a:gd name="T11" fmla="*/ 16 h 32"/>
                <a:gd name="T12" fmla="*/ 6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6" y="32"/>
                  </a:moveTo>
                  <a:lnTo>
                    <a:pt x="0" y="27"/>
                  </a:lnTo>
                  <a:lnTo>
                    <a:pt x="11" y="16"/>
                  </a:lnTo>
                  <a:lnTo>
                    <a:pt x="0" y="6"/>
                  </a:lnTo>
                  <a:lnTo>
                    <a:pt x="6" y="0"/>
                  </a:lnTo>
                  <a:lnTo>
                    <a:pt x="22" y="16"/>
                  </a:lnTo>
                  <a:lnTo>
                    <a:pt x="6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1" name="Freeform 3620"/>
            <p:cNvSpPr>
              <a:spLocks/>
            </p:cNvSpPr>
            <p:nvPr/>
          </p:nvSpPr>
          <p:spPr bwMode="auto">
            <a:xfrm>
              <a:off x="4372565" y="4803946"/>
              <a:ext cx="117475" cy="96838"/>
            </a:xfrm>
            <a:custGeom>
              <a:avLst/>
              <a:gdLst>
                <a:gd name="T0" fmla="*/ 26 w 142"/>
                <a:gd name="T1" fmla="*/ 116 h 116"/>
                <a:gd name="T2" fmla="*/ 0 w 142"/>
                <a:gd name="T3" fmla="*/ 116 h 116"/>
                <a:gd name="T4" fmla="*/ 0 w 142"/>
                <a:gd name="T5" fmla="*/ 101 h 116"/>
                <a:gd name="T6" fmla="*/ 26 w 142"/>
                <a:gd name="T7" fmla="*/ 101 h 116"/>
                <a:gd name="T8" fmla="*/ 127 w 142"/>
                <a:gd name="T9" fmla="*/ 0 h 116"/>
                <a:gd name="T10" fmla="*/ 142 w 142"/>
                <a:gd name="T11" fmla="*/ 0 h 116"/>
                <a:gd name="T12" fmla="*/ 26 w 142"/>
                <a:gd name="T1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16">
                  <a:moveTo>
                    <a:pt x="26" y="116"/>
                  </a:moveTo>
                  <a:cubicBezTo>
                    <a:pt x="0" y="116"/>
                    <a:pt x="0" y="116"/>
                    <a:pt x="0" y="116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81" y="101"/>
                    <a:pt x="127" y="56"/>
                    <a:pt x="127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64"/>
                    <a:pt x="90" y="116"/>
                    <a:pt x="26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2" name="Freeform 3621"/>
            <p:cNvSpPr>
              <a:spLocks/>
            </p:cNvSpPr>
            <p:nvPr/>
          </p:nvSpPr>
          <p:spPr bwMode="auto">
            <a:xfrm>
              <a:off x="4363040" y="4869033"/>
              <a:ext cx="34925" cy="50800"/>
            </a:xfrm>
            <a:custGeom>
              <a:avLst/>
              <a:gdLst>
                <a:gd name="T0" fmla="*/ 16 w 22"/>
                <a:gd name="T1" fmla="*/ 32 h 32"/>
                <a:gd name="T2" fmla="*/ 0 w 22"/>
                <a:gd name="T3" fmla="*/ 17 h 32"/>
                <a:gd name="T4" fmla="*/ 16 w 22"/>
                <a:gd name="T5" fmla="*/ 0 h 32"/>
                <a:gd name="T6" fmla="*/ 22 w 22"/>
                <a:gd name="T7" fmla="*/ 6 h 32"/>
                <a:gd name="T8" fmla="*/ 11 w 22"/>
                <a:gd name="T9" fmla="*/ 17 h 32"/>
                <a:gd name="T10" fmla="*/ 22 w 22"/>
                <a:gd name="T11" fmla="*/ 27 h 32"/>
                <a:gd name="T12" fmla="*/ 16 w 22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16" y="32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2" y="6"/>
                  </a:lnTo>
                  <a:lnTo>
                    <a:pt x="11" y="17"/>
                  </a:lnTo>
                  <a:lnTo>
                    <a:pt x="22" y="27"/>
                  </a:lnTo>
                  <a:lnTo>
                    <a:pt x="16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3" name="Freeform 3623"/>
            <p:cNvSpPr>
              <a:spLocks noEditPoints="1"/>
            </p:cNvSpPr>
            <p:nvPr/>
          </p:nvSpPr>
          <p:spPr bwMode="auto">
            <a:xfrm>
              <a:off x="4372565" y="4783308"/>
              <a:ext cx="41275" cy="41275"/>
            </a:xfrm>
            <a:custGeom>
              <a:avLst/>
              <a:gdLst>
                <a:gd name="T0" fmla="*/ 26 w 51"/>
                <a:gd name="T1" fmla="*/ 50 h 50"/>
                <a:gd name="T2" fmla="*/ 0 w 51"/>
                <a:gd name="T3" fmla="*/ 25 h 50"/>
                <a:gd name="T4" fmla="*/ 26 w 51"/>
                <a:gd name="T5" fmla="*/ 0 h 50"/>
                <a:gd name="T6" fmla="*/ 51 w 51"/>
                <a:gd name="T7" fmla="*/ 25 h 50"/>
                <a:gd name="T8" fmla="*/ 26 w 51"/>
                <a:gd name="T9" fmla="*/ 50 h 50"/>
                <a:gd name="T10" fmla="*/ 26 w 51"/>
                <a:gd name="T11" fmla="*/ 15 h 50"/>
                <a:gd name="T12" fmla="*/ 16 w 51"/>
                <a:gd name="T13" fmla="*/ 25 h 50"/>
                <a:gd name="T14" fmla="*/ 26 w 51"/>
                <a:gd name="T15" fmla="*/ 34 h 50"/>
                <a:gd name="T16" fmla="*/ 35 w 51"/>
                <a:gd name="T17" fmla="*/ 25 h 50"/>
                <a:gd name="T18" fmla="*/ 26 w 51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0">
                  <a:moveTo>
                    <a:pt x="26" y="50"/>
                  </a:moveTo>
                  <a:cubicBezTo>
                    <a:pt x="12" y="50"/>
                    <a:pt x="0" y="39"/>
                    <a:pt x="0" y="25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39" y="0"/>
                    <a:pt x="51" y="11"/>
                    <a:pt x="51" y="25"/>
                  </a:cubicBezTo>
                  <a:cubicBezTo>
                    <a:pt x="51" y="39"/>
                    <a:pt x="39" y="50"/>
                    <a:pt x="26" y="50"/>
                  </a:cubicBezTo>
                  <a:close/>
                  <a:moveTo>
                    <a:pt x="26" y="15"/>
                  </a:moveTo>
                  <a:cubicBezTo>
                    <a:pt x="20" y="15"/>
                    <a:pt x="16" y="20"/>
                    <a:pt x="16" y="25"/>
                  </a:cubicBezTo>
                  <a:cubicBezTo>
                    <a:pt x="16" y="30"/>
                    <a:pt x="20" y="34"/>
                    <a:pt x="26" y="34"/>
                  </a:cubicBezTo>
                  <a:cubicBezTo>
                    <a:pt x="31" y="34"/>
                    <a:pt x="35" y="30"/>
                    <a:pt x="35" y="25"/>
                  </a:cubicBezTo>
                  <a:cubicBezTo>
                    <a:pt x="35" y="20"/>
                    <a:pt x="31" y="15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4" name="Freeform 3624"/>
            <p:cNvSpPr>
              <a:spLocks noEditPoints="1"/>
            </p:cNvSpPr>
            <p:nvPr/>
          </p:nvSpPr>
          <p:spPr bwMode="auto">
            <a:xfrm>
              <a:off x="4340815" y="4751558"/>
              <a:ext cx="104775" cy="104775"/>
            </a:xfrm>
            <a:custGeom>
              <a:avLst/>
              <a:gdLst>
                <a:gd name="T0" fmla="*/ 64 w 127"/>
                <a:gd name="T1" fmla="*/ 126 h 126"/>
                <a:gd name="T2" fmla="*/ 0 w 127"/>
                <a:gd name="T3" fmla="*/ 63 h 126"/>
                <a:gd name="T4" fmla="*/ 64 w 127"/>
                <a:gd name="T5" fmla="*/ 0 h 126"/>
                <a:gd name="T6" fmla="*/ 127 w 127"/>
                <a:gd name="T7" fmla="*/ 63 h 126"/>
                <a:gd name="T8" fmla="*/ 64 w 127"/>
                <a:gd name="T9" fmla="*/ 126 h 126"/>
                <a:gd name="T10" fmla="*/ 64 w 127"/>
                <a:gd name="T11" fmla="*/ 15 h 126"/>
                <a:gd name="T12" fmla="*/ 16 w 127"/>
                <a:gd name="T13" fmla="*/ 63 h 126"/>
                <a:gd name="T14" fmla="*/ 64 w 127"/>
                <a:gd name="T15" fmla="*/ 110 h 126"/>
                <a:gd name="T16" fmla="*/ 111 w 127"/>
                <a:gd name="T17" fmla="*/ 63 h 126"/>
                <a:gd name="T18" fmla="*/ 64 w 127"/>
                <a:gd name="T19" fmla="*/ 1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6">
                  <a:moveTo>
                    <a:pt x="64" y="126"/>
                  </a:moveTo>
                  <a:cubicBezTo>
                    <a:pt x="29" y="126"/>
                    <a:pt x="0" y="98"/>
                    <a:pt x="0" y="63"/>
                  </a:cubicBezTo>
                  <a:cubicBezTo>
                    <a:pt x="0" y="28"/>
                    <a:pt x="29" y="0"/>
                    <a:pt x="64" y="0"/>
                  </a:cubicBezTo>
                  <a:cubicBezTo>
                    <a:pt x="98" y="0"/>
                    <a:pt x="127" y="28"/>
                    <a:pt x="127" y="63"/>
                  </a:cubicBezTo>
                  <a:cubicBezTo>
                    <a:pt x="127" y="98"/>
                    <a:pt x="98" y="126"/>
                    <a:pt x="64" y="126"/>
                  </a:cubicBezTo>
                  <a:close/>
                  <a:moveTo>
                    <a:pt x="64" y="15"/>
                  </a:moveTo>
                  <a:cubicBezTo>
                    <a:pt x="37" y="15"/>
                    <a:pt x="16" y="37"/>
                    <a:pt x="16" y="63"/>
                  </a:cubicBezTo>
                  <a:cubicBezTo>
                    <a:pt x="16" y="89"/>
                    <a:pt x="37" y="110"/>
                    <a:pt x="64" y="110"/>
                  </a:cubicBezTo>
                  <a:cubicBezTo>
                    <a:pt x="90" y="110"/>
                    <a:pt x="111" y="89"/>
                    <a:pt x="111" y="63"/>
                  </a:cubicBezTo>
                  <a:cubicBezTo>
                    <a:pt x="111" y="37"/>
                    <a:pt x="90" y="15"/>
                    <a:pt x="6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90" name="Группа 3389"/>
          <p:cNvGrpSpPr/>
          <p:nvPr/>
        </p:nvGrpSpPr>
        <p:grpSpPr>
          <a:xfrm>
            <a:off x="4988305" y="3433040"/>
            <a:ext cx="321990" cy="266474"/>
            <a:chOff x="6042615" y="4702346"/>
            <a:chExt cx="414338" cy="342900"/>
          </a:xfrm>
          <a:solidFill>
            <a:schemeClr val="accent1"/>
          </a:solidFill>
        </p:grpSpPr>
        <p:sp>
          <p:nvSpPr>
            <p:cNvPr id="3469" name="Freeform 3639"/>
            <p:cNvSpPr>
              <a:spLocks/>
            </p:cNvSpPr>
            <p:nvPr/>
          </p:nvSpPr>
          <p:spPr bwMode="auto">
            <a:xfrm>
              <a:off x="6042615" y="4746796"/>
              <a:ext cx="249238" cy="147638"/>
            </a:xfrm>
            <a:custGeom>
              <a:avLst/>
              <a:gdLst>
                <a:gd name="T0" fmla="*/ 94 w 157"/>
                <a:gd name="T1" fmla="*/ 93 h 93"/>
                <a:gd name="T2" fmla="*/ 0 w 157"/>
                <a:gd name="T3" fmla="*/ 93 h 93"/>
                <a:gd name="T4" fmla="*/ 0 w 157"/>
                <a:gd name="T5" fmla="*/ 8 h 93"/>
                <a:gd name="T6" fmla="*/ 52 w 157"/>
                <a:gd name="T7" fmla="*/ 8 h 93"/>
                <a:gd name="T8" fmla="*/ 75 w 157"/>
                <a:gd name="T9" fmla="*/ 0 h 93"/>
                <a:gd name="T10" fmla="*/ 157 w 157"/>
                <a:gd name="T11" fmla="*/ 0 h 93"/>
                <a:gd name="T12" fmla="*/ 157 w 157"/>
                <a:gd name="T13" fmla="*/ 57 h 93"/>
                <a:gd name="T14" fmla="*/ 149 w 157"/>
                <a:gd name="T15" fmla="*/ 57 h 93"/>
                <a:gd name="T16" fmla="*/ 149 w 157"/>
                <a:gd name="T17" fmla="*/ 8 h 93"/>
                <a:gd name="T18" fmla="*/ 77 w 157"/>
                <a:gd name="T19" fmla="*/ 8 h 93"/>
                <a:gd name="T20" fmla="*/ 53 w 157"/>
                <a:gd name="T21" fmla="*/ 17 h 93"/>
                <a:gd name="T22" fmla="*/ 8 w 157"/>
                <a:gd name="T23" fmla="*/ 17 h 93"/>
                <a:gd name="T24" fmla="*/ 8 w 157"/>
                <a:gd name="T25" fmla="*/ 85 h 93"/>
                <a:gd name="T26" fmla="*/ 94 w 157"/>
                <a:gd name="T27" fmla="*/ 85 h 93"/>
                <a:gd name="T28" fmla="*/ 94 w 157"/>
                <a:gd name="T2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93">
                  <a:moveTo>
                    <a:pt x="94" y="93"/>
                  </a:moveTo>
                  <a:lnTo>
                    <a:pt x="0" y="93"/>
                  </a:lnTo>
                  <a:lnTo>
                    <a:pt x="0" y="8"/>
                  </a:lnTo>
                  <a:lnTo>
                    <a:pt x="52" y="8"/>
                  </a:lnTo>
                  <a:lnTo>
                    <a:pt x="75" y="0"/>
                  </a:lnTo>
                  <a:lnTo>
                    <a:pt x="157" y="0"/>
                  </a:lnTo>
                  <a:lnTo>
                    <a:pt x="157" y="57"/>
                  </a:lnTo>
                  <a:lnTo>
                    <a:pt x="149" y="57"/>
                  </a:lnTo>
                  <a:lnTo>
                    <a:pt x="149" y="8"/>
                  </a:lnTo>
                  <a:lnTo>
                    <a:pt x="77" y="8"/>
                  </a:lnTo>
                  <a:lnTo>
                    <a:pt x="53" y="17"/>
                  </a:lnTo>
                  <a:lnTo>
                    <a:pt x="8" y="17"/>
                  </a:lnTo>
                  <a:lnTo>
                    <a:pt x="8" y="85"/>
                  </a:lnTo>
                  <a:lnTo>
                    <a:pt x="94" y="85"/>
                  </a:lnTo>
                  <a:lnTo>
                    <a:pt x="94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0" name="Freeform 3640"/>
            <p:cNvSpPr>
              <a:spLocks/>
            </p:cNvSpPr>
            <p:nvPr/>
          </p:nvSpPr>
          <p:spPr bwMode="auto">
            <a:xfrm>
              <a:off x="6042615" y="4702346"/>
              <a:ext cx="249238" cy="50800"/>
            </a:xfrm>
            <a:custGeom>
              <a:avLst/>
              <a:gdLst>
                <a:gd name="T0" fmla="*/ 157 w 157"/>
                <a:gd name="T1" fmla="*/ 32 h 32"/>
                <a:gd name="T2" fmla="*/ 149 w 157"/>
                <a:gd name="T3" fmla="*/ 32 h 32"/>
                <a:gd name="T4" fmla="*/ 149 w 157"/>
                <a:gd name="T5" fmla="*/ 18 h 32"/>
                <a:gd name="T6" fmla="*/ 75 w 157"/>
                <a:gd name="T7" fmla="*/ 18 h 32"/>
                <a:gd name="T8" fmla="*/ 52 w 157"/>
                <a:gd name="T9" fmla="*/ 9 h 32"/>
                <a:gd name="T10" fmla="*/ 8 w 157"/>
                <a:gd name="T11" fmla="*/ 9 h 32"/>
                <a:gd name="T12" fmla="*/ 8 w 157"/>
                <a:gd name="T13" fmla="*/ 27 h 32"/>
                <a:gd name="T14" fmla="*/ 0 w 157"/>
                <a:gd name="T15" fmla="*/ 27 h 32"/>
                <a:gd name="T16" fmla="*/ 0 w 157"/>
                <a:gd name="T17" fmla="*/ 0 h 32"/>
                <a:gd name="T18" fmla="*/ 53 w 157"/>
                <a:gd name="T19" fmla="*/ 0 h 32"/>
                <a:gd name="T20" fmla="*/ 77 w 157"/>
                <a:gd name="T21" fmla="*/ 10 h 32"/>
                <a:gd name="T22" fmla="*/ 157 w 157"/>
                <a:gd name="T23" fmla="*/ 10 h 32"/>
                <a:gd name="T24" fmla="*/ 157 w 157"/>
                <a:gd name="T2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7" h="32">
                  <a:moveTo>
                    <a:pt x="157" y="32"/>
                  </a:moveTo>
                  <a:lnTo>
                    <a:pt x="149" y="32"/>
                  </a:lnTo>
                  <a:lnTo>
                    <a:pt x="149" y="18"/>
                  </a:lnTo>
                  <a:lnTo>
                    <a:pt x="75" y="18"/>
                  </a:lnTo>
                  <a:lnTo>
                    <a:pt x="52" y="9"/>
                  </a:lnTo>
                  <a:lnTo>
                    <a:pt x="8" y="9"/>
                  </a:lnTo>
                  <a:lnTo>
                    <a:pt x="8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53" y="0"/>
                  </a:lnTo>
                  <a:lnTo>
                    <a:pt x="77" y="10"/>
                  </a:lnTo>
                  <a:lnTo>
                    <a:pt x="157" y="10"/>
                  </a:lnTo>
                  <a:lnTo>
                    <a:pt x="157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1" name="Rectangle 3641"/>
            <p:cNvSpPr>
              <a:spLocks noChangeArrowheads="1"/>
            </p:cNvSpPr>
            <p:nvPr/>
          </p:nvSpPr>
          <p:spPr bwMode="auto">
            <a:xfrm>
              <a:off x="6071190" y="47325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2" name="Rectangle 3642"/>
            <p:cNvSpPr>
              <a:spLocks noChangeArrowheads="1"/>
            </p:cNvSpPr>
            <p:nvPr/>
          </p:nvSpPr>
          <p:spPr bwMode="auto">
            <a:xfrm>
              <a:off x="6099765" y="47325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3" name="Rectangle 3643"/>
            <p:cNvSpPr>
              <a:spLocks noChangeArrowheads="1"/>
            </p:cNvSpPr>
            <p:nvPr/>
          </p:nvSpPr>
          <p:spPr bwMode="auto">
            <a:xfrm>
              <a:off x="6128340" y="47325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4" name="Rectangle 3644"/>
            <p:cNvSpPr>
              <a:spLocks noChangeArrowheads="1"/>
            </p:cNvSpPr>
            <p:nvPr/>
          </p:nvSpPr>
          <p:spPr bwMode="auto">
            <a:xfrm>
              <a:off x="6071190" y="4853158"/>
              <a:ext cx="1206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5" name="Freeform 3645"/>
            <p:cNvSpPr>
              <a:spLocks noEditPoints="1"/>
            </p:cNvSpPr>
            <p:nvPr/>
          </p:nvSpPr>
          <p:spPr bwMode="auto">
            <a:xfrm>
              <a:off x="6206128" y="4896021"/>
              <a:ext cx="250825" cy="149225"/>
            </a:xfrm>
            <a:custGeom>
              <a:avLst/>
              <a:gdLst>
                <a:gd name="T0" fmla="*/ 158 w 158"/>
                <a:gd name="T1" fmla="*/ 94 h 94"/>
                <a:gd name="T2" fmla="*/ 0 w 158"/>
                <a:gd name="T3" fmla="*/ 94 h 94"/>
                <a:gd name="T4" fmla="*/ 0 w 158"/>
                <a:gd name="T5" fmla="*/ 9 h 94"/>
                <a:gd name="T6" fmla="*/ 52 w 158"/>
                <a:gd name="T7" fmla="*/ 9 h 94"/>
                <a:gd name="T8" fmla="*/ 76 w 158"/>
                <a:gd name="T9" fmla="*/ 0 h 94"/>
                <a:gd name="T10" fmla="*/ 158 w 158"/>
                <a:gd name="T11" fmla="*/ 0 h 94"/>
                <a:gd name="T12" fmla="*/ 158 w 158"/>
                <a:gd name="T13" fmla="*/ 94 h 94"/>
                <a:gd name="T14" fmla="*/ 9 w 158"/>
                <a:gd name="T15" fmla="*/ 85 h 94"/>
                <a:gd name="T16" fmla="*/ 150 w 158"/>
                <a:gd name="T17" fmla="*/ 85 h 94"/>
                <a:gd name="T18" fmla="*/ 150 w 158"/>
                <a:gd name="T19" fmla="*/ 8 h 94"/>
                <a:gd name="T20" fmla="*/ 77 w 158"/>
                <a:gd name="T21" fmla="*/ 8 h 94"/>
                <a:gd name="T22" fmla="*/ 54 w 158"/>
                <a:gd name="T23" fmla="*/ 17 h 94"/>
                <a:gd name="T24" fmla="*/ 9 w 158"/>
                <a:gd name="T25" fmla="*/ 17 h 94"/>
                <a:gd name="T26" fmla="*/ 9 w 158"/>
                <a:gd name="T27" fmla="*/ 8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94">
                  <a:moveTo>
                    <a:pt x="158" y="94"/>
                  </a:moveTo>
                  <a:lnTo>
                    <a:pt x="0" y="94"/>
                  </a:lnTo>
                  <a:lnTo>
                    <a:pt x="0" y="9"/>
                  </a:lnTo>
                  <a:lnTo>
                    <a:pt x="52" y="9"/>
                  </a:lnTo>
                  <a:lnTo>
                    <a:pt x="76" y="0"/>
                  </a:lnTo>
                  <a:lnTo>
                    <a:pt x="158" y="0"/>
                  </a:lnTo>
                  <a:lnTo>
                    <a:pt x="158" y="94"/>
                  </a:lnTo>
                  <a:close/>
                  <a:moveTo>
                    <a:pt x="9" y="85"/>
                  </a:moveTo>
                  <a:lnTo>
                    <a:pt x="150" y="85"/>
                  </a:lnTo>
                  <a:lnTo>
                    <a:pt x="150" y="8"/>
                  </a:lnTo>
                  <a:lnTo>
                    <a:pt x="77" y="8"/>
                  </a:lnTo>
                  <a:lnTo>
                    <a:pt x="54" y="17"/>
                  </a:lnTo>
                  <a:lnTo>
                    <a:pt x="9" y="17"/>
                  </a:lnTo>
                  <a:lnTo>
                    <a:pt x="9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6" name="Freeform 3646"/>
            <p:cNvSpPr>
              <a:spLocks/>
            </p:cNvSpPr>
            <p:nvPr/>
          </p:nvSpPr>
          <p:spPr bwMode="auto">
            <a:xfrm>
              <a:off x="6206128" y="4853158"/>
              <a:ext cx="250825" cy="49213"/>
            </a:xfrm>
            <a:custGeom>
              <a:avLst/>
              <a:gdLst>
                <a:gd name="T0" fmla="*/ 158 w 158"/>
                <a:gd name="T1" fmla="*/ 31 h 31"/>
                <a:gd name="T2" fmla="*/ 150 w 158"/>
                <a:gd name="T3" fmla="*/ 31 h 31"/>
                <a:gd name="T4" fmla="*/ 150 w 158"/>
                <a:gd name="T5" fmla="*/ 17 h 31"/>
                <a:gd name="T6" fmla="*/ 76 w 158"/>
                <a:gd name="T7" fmla="*/ 17 h 31"/>
                <a:gd name="T8" fmla="*/ 52 w 158"/>
                <a:gd name="T9" fmla="*/ 8 h 31"/>
                <a:gd name="T10" fmla="*/ 9 w 158"/>
                <a:gd name="T11" fmla="*/ 8 h 31"/>
                <a:gd name="T12" fmla="*/ 9 w 158"/>
                <a:gd name="T13" fmla="*/ 27 h 31"/>
                <a:gd name="T14" fmla="*/ 0 w 158"/>
                <a:gd name="T15" fmla="*/ 27 h 31"/>
                <a:gd name="T16" fmla="*/ 0 w 158"/>
                <a:gd name="T17" fmla="*/ 0 h 31"/>
                <a:gd name="T18" fmla="*/ 54 w 158"/>
                <a:gd name="T19" fmla="*/ 0 h 31"/>
                <a:gd name="T20" fmla="*/ 77 w 158"/>
                <a:gd name="T21" fmla="*/ 9 h 31"/>
                <a:gd name="T22" fmla="*/ 158 w 158"/>
                <a:gd name="T23" fmla="*/ 9 h 31"/>
                <a:gd name="T24" fmla="*/ 158 w 158"/>
                <a:gd name="T2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31">
                  <a:moveTo>
                    <a:pt x="158" y="31"/>
                  </a:moveTo>
                  <a:lnTo>
                    <a:pt x="150" y="31"/>
                  </a:lnTo>
                  <a:lnTo>
                    <a:pt x="150" y="17"/>
                  </a:lnTo>
                  <a:lnTo>
                    <a:pt x="76" y="17"/>
                  </a:lnTo>
                  <a:lnTo>
                    <a:pt x="52" y="8"/>
                  </a:lnTo>
                  <a:lnTo>
                    <a:pt x="9" y="8"/>
                  </a:lnTo>
                  <a:lnTo>
                    <a:pt x="9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54" y="0"/>
                  </a:lnTo>
                  <a:lnTo>
                    <a:pt x="77" y="9"/>
                  </a:lnTo>
                  <a:lnTo>
                    <a:pt x="158" y="9"/>
                  </a:lnTo>
                  <a:lnTo>
                    <a:pt x="158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7" name="Rectangle 3647"/>
            <p:cNvSpPr>
              <a:spLocks noChangeArrowheads="1"/>
            </p:cNvSpPr>
            <p:nvPr/>
          </p:nvSpPr>
          <p:spPr bwMode="auto">
            <a:xfrm>
              <a:off x="6234703" y="48817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8" name="Rectangle 3648"/>
            <p:cNvSpPr>
              <a:spLocks noChangeArrowheads="1"/>
            </p:cNvSpPr>
            <p:nvPr/>
          </p:nvSpPr>
          <p:spPr bwMode="auto">
            <a:xfrm>
              <a:off x="6263278" y="48817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9" name="Rectangle 3649"/>
            <p:cNvSpPr>
              <a:spLocks noChangeArrowheads="1"/>
            </p:cNvSpPr>
            <p:nvPr/>
          </p:nvSpPr>
          <p:spPr bwMode="auto">
            <a:xfrm>
              <a:off x="6291853" y="4881733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0" name="Rectangle 3650"/>
            <p:cNvSpPr>
              <a:spLocks noChangeArrowheads="1"/>
            </p:cNvSpPr>
            <p:nvPr/>
          </p:nvSpPr>
          <p:spPr bwMode="auto">
            <a:xfrm>
              <a:off x="6234703" y="5002383"/>
              <a:ext cx="1936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1" name="Freeform 3651"/>
            <p:cNvSpPr>
              <a:spLocks/>
            </p:cNvSpPr>
            <p:nvPr/>
          </p:nvSpPr>
          <p:spPr bwMode="auto">
            <a:xfrm>
              <a:off x="6375990" y="4718221"/>
              <a:ext cx="80963" cy="80963"/>
            </a:xfrm>
            <a:custGeom>
              <a:avLst/>
              <a:gdLst>
                <a:gd name="T0" fmla="*/ 97 w 97"/>
                <a:gd name="T1" fmla="*/ 97 h 97"/>
                <a:gd name="T2" fmla="*/ 82 w 97"/>
                <a:gd name="T3" fmla="*/ 97 h 97"/>
                <a:gd name="T4" fmla="*/ 82 w 97"/>
                <a:gd name="T5" fmla="*/ 16 h 97"/>
                <a:gd name="T6" fmla="*/ 81 w 97"/>
                <a:gd name="T7" fmla="*/ 15 h 97"/>
                <a:gd name="T8" fmla="*/ 81 w 97"/>
                <a:gd name="T9" fmla="*/ 15 h 97"/>
                <a:gd name="T10" fmla="*/ 0 w 97"/>
                <a:gd name="T11" fmla="*/ 15 h 97"/>
                <a:gd name="T12" fmla="*/ 0 w 97"/>
                <a:gd name="T13" fmla="*/ 0 h 97"/>
                <a:gd name="T14" fmla="*/ 81 w 97"/>
                <a:gd name="T15" fmla="*/ 0 h 97"/>
                <a:gd name="T16" fmla="*/ 92 w 97"/>
                <a:gd name="T17" fmla="*/ 4 h 97"/>
                <a:gd name="T18" fmla="*/ 97 w 97"/>
                <a:gd name="T19" fmla="*/ 16 h 97"/>
                <a:gd name="T20" fmla="*/ 97 w 97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97" y="97"/>
                  </a:moveTo>
                  <a:cubicBezTo>
                    <a:pt x="82" y="97"/>
                    <a:pt x="82" y="97"/>
                    <a:pt x="82" y="97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2" y="16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5" y="0"/>
                    <a:pt x="89" y="1"/>
                    <a:pt x="92" y="4"/>
                  </a:cubicBezTo>
                  <a:cubicBezTo>
                    <a:pt x="96" y="7"/>
                    <a:pt x="97" y="12"/>
                    <a:pt x="97" y="16"/>
                  </a:cubicBezTo>
                  <a:lnTo>
                    <a:pt x="97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2" name="Rectangle 3652"/>
            <p:cNvSpPr>
              <a:spLocks noChangeArrowheads="1"/>
            </p:cNvSpPr>
            <p:nvPr/>
          </p:nvSpPr>
          <p:spPr bwMode="auto">
            <a:xfrm>
              <a:off x="6414090" y="47452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3" name="Freeform 3653"/>
            <p:cNvSpPr>
              <a:spLocks/>
            </p:cNvSpPr>
            <p:nvPr/>
          </p:nvSpPr>
          <p:spPr bwMode="auto">
            <a:xfrm>
              <a:off x="6042615" y="4962696"/>
              <a:ext cx="80963" cy="82550"/>
            </a:xfrm>
            <a:custGeom>
              <a:avLst/>
              <a:gdLst>
                <a:gd name="T0" fmla="*/ 98 w 98"/>
                <a:gd name="T1" fmla="*/ 98 h 98"/>
                <a:gd name="T2" fmla="*/ 17 w 98"/>
                <a:gd name="T3" fmla="*/ 98 h 98"/>
                <a:gd name="T4" fmla="*/ 5 w 98"/>
                <a:gd name="T5" fmla="*/ 93 h 98"/>
                <a:gd name="T6" fmla="*/ 0 w 98"/>
                <a:gd name="T7" fmla="*/ 81 h 98"/>
                <a:gd name="T8" fmla="*/ 0 w 98"/>
                <a:gd name="T9" fmla="*/ 0 h 98"/>
                <a:gd name="T10" fmla="*/ 16 w 98"/>
                <a:gd name="T11" fmla="*/ 0 h 98"/>
                <a:gd name="T12" fmla="*/ 16 w 98"/>
                <a:gd name="T13" fmla="*/ 81 h 98"/>
                <a:gd name="T14" fmla="*/ 16 w 98"/>
                <a:gd name="T15" fmla="*/ 82 h 98"/>
                <a:gd name="T16" fmla="*/ 17 w 98"/>
                <a:gd name="T17" fmla="*/ 82 h 98"/>
                <a:gd name="T18" fmla="*/ 98 w 98"/>
                <a:gd name="T19" fmla="*/ 82 h 98"/>
                <a:gd name="T20" fmla="*/ 98 w 98"/>
                <a:gd name="T21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8">
                  <a:moveTo>
                    <a:pt x="98" y="98"/>
                  </a:moveTo>
                  <a:cubicBezTo>
                    <a:pt x="17" y="98"/>
                    <a:pt x="17" y="98"/>
                    <a:pt x="17" y="98"/>
                  </a:cubicBezTo>
                  <a:cubicBezTo>
                    <a:pt x="12" y="98"/>
                    <a:pt x="8" y="96"/>
                    <a:pt x="5" y="93"/>
                  </a:cubicBezTo>
                  <a:cubicBezTo>
                    <a:pt x="2" y="90"/>
                    <a:pt x="0" y="86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2"/>
                    <a:pt x="16" y="82"/>
                  </a:cubicBezTo>
                  <a:cubicBezTo>
                    <a:pt x="16" y="82"/>
                    <a:pt x="17" y="82"/>
                    <a:pt x="17" y="82"/>
                  </a:cubicBezTo>
                  <a:cubicBezTo>
                    <a:pt x="98" y="82"/>
                    <a:pt x="98" y="82"/>
                    <a:pt x="98" y="82"/>
                  </a:cubicBezTo>
                  <a:lnTo>
                    <a:pt x="9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4" name="Rectangle 3654"/>
            <p:cNvSpPr>
              <a:spLocks noChangeArrowheads="1"/>
            </p:cNvSpPr>
            <p:nvPr/>
          </p:nvSpPr>
          <p:spPr bwMode="auto">
            <a:xfrm>
              <a:off x="6071190" y="5002383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91" name="Группа 3390"/>
          <p:cNvGrpSpPr/>
          <p:nvPr/>
        </p:nvGrpSpPr>
        <p:grpSpPr>
          <a:xfrm>
            <a:off x="4512106" y="3425637"/>
            <a:ext cx="312121" cy="281279"/>
            <a:chOff x="5429840" y="4692821"/>
            <a:chExt cx="401638" cy="361950"/>
          </a:xfrm>
          <a:solidFill>
            <a:schemeClr val="accent1"/>
          </a:solidFill>
        </p:grpSpPr>
        <p:sp>
          <p:nvSpPr>
            <p:cNvPr id="3457" name="Freeform 3666"/>
            <p:cNvSpPr>
              <a:spLocks/>
            </p:cNvSpPr>
            <p:nvPr/>
          </p:nvSpPr>
          <p:spPr bwMode="auto">
            <a:xfrm>
              <a:off x="5429840" y="4692821"/>
              <a:ext cx="401638" cy="246063"/>
            </a:xfrm>
            <a:custGeom>
              <a:avLst/>
              <a:gdLst>
                <a:gd name="T0" fmla="*/ 387 w 482"/>
                <a:gd name="T1" fmla="*/ 295 h 295"/>
                <a:gd name="T2" fmla="*/ 387 w 482"/>
                <a:gd name="T3" fmla="*/ 280 h 295"/>
                <a:gd name="T4" fmla="*/ 466 w 482"/>
                <a:gd name="T5" fmla="*/ 201 h 295"/>
                <a:gd name="T6" fmla="*/ 387 w 482"/>
                <a:gd name="T7" fmla="*/ 122 h 295"/>
                <a:gd name="T8" fmla="*/ 378 w 482"/>
                <a:gd name="T9" fmla="*/ 122 h 295"/>
                <a:gd name="T10" fmla="*/ 371 w 482"/>
                <a:gd name="T11" fmla="*/ 123 h 295"/>
                <a:gd name="T12" fmla="*/ 370 w 482"/>
                <a:gd name="T13" fmla="*/ 117 h 295"/>
                <a:gd name="T14" fmla="*/ 241 w 482"/>
                <a:gd name="T15" fmla="*/ 15 h 295"/>
                <a:gd name="T16" fmla="*/ 112 w 482"/>
                <a:gd name="T17" fmla="*/ 117 h 295"/>
                <a:gd name="T18" fmla="*/ 111 w 482"/>
                <a:gd name="T19" fmla="*/ 123 h 295"/>
                <a:gd name="T20" fmla="*/ 104 w 482"/>
                <a:gd name="T21" fmla="*/ 122 h 295"/>
                <a:gd name="T22" fmla="*/ 95 w 482"/>
                <a:gd name="T23" fmla="*/ 122 h 295"/>
                <a:gd name="T24" fmla="*/ 16 w 482"/>
                <a:gd name="T25" fmla="*/ 201 h 295"/>
                <a:gd name="T26" fmla="*/ 95 w 482"/>
                <a:gd name="T27" fmla="*/ 280 h 295"/>
                <a:gd name="T28" fmla="*/ 95 w 482"/>
                <a:gd name="T29" fmla="*/ 295 h 295"/>
                <a:gd name="T30" fmla="*/ 0 w 482"/>
                <a:gd name="T31" fmla="*/ 201 h 295"/>
                <a:gd name="T32" fmla="*/ 95 w 482"/>
                <a:gd name="T33" fmla="*/ 106 h 295"/>
                <a:gd name="T34" fmla="*/ 99 w 482"/>
                <a:gd name="T35" fmla="*/ 106 h 295"/>
                <a:gd name="T36" fmla="*/ 241 w 482"/>
                <a:gd name="T37" fmla="*/ 0 h 295"/>
                <a:gd name="T38" fmla="*/ 383 w 482"/>
                <a:gd name="T39" fmla="*/ 106 h 295"/>
                <a:gd name="T40" fmla="*/ 387 w 482"/>
                <a:gd name="T41" fmla="*/ 106 h 295"/>
                <a:gd name="T42" fmla="*/ 482 w 482"/>
                <a:gd name="T43" fmla="*/ 201 h 295"/>
                <a:gd name="T44" fmla="*/ 387 w 482"/>
                <a:gd name="T45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2" h="295">
                  <a:moveTo>
                    <a:pt x="387" y="295"/>
                  </a:moveTo>
                  <a:cubicBezTo>
                    <a:pt x="387" y="280"/>
                    <a:pt x="387" y="280"/>
                    <a:pt x="387" y="280"/>
                  </a:cubicBezTo>
                  <a:cubicBezTo>
                    <a:pt x="431" y="280"/>
                    <a:pt x="466" y="244"/>
                    <a:pt x="466" y="201"/>
                  </a:cubicBezTo>
                  <a:cubicBezTo>
                    <a:pt x="466" y="157"/>
                    <a:pt x="431" y="122"/>
                    <a:pt x="387" y="122"/>
                  </a:cubicBezTo>
                  <a:cubicBezTo>
                    <a:pt x="385" y="122"/>
                    <a:pt x="382" y="122"/>
                    <a:pt x="378" y="122"/>
                  </a:cubicBezTo>
                  <a:cubicBezTo>
                    <a:pt x="371" y="123"/>
                    <a:pt x="371" y="123"/>
                    <a:pt x="371" y="123"/>
                  </a:cubicBezTo>
                  <a:cubicBezTo>
                    <a:pt x="370" y="117"/>
                    <a:pt x="370" y="117"/>
                    <a:pt x="370" y="117"/>
                  </a:cubicBezTo>
                  <a:cubicBezTo>
                    <a:pt x="355" y="57"/>
                    <a:pt x="302" y="15"/>
                    <a:pt x="241" y="15"/>
                  </a:cubicBezTo>
                  <a:cubicBezTo>
                    <a:pt x="180" y="15"/>
                    <a:pt x="127" y="57"/>
                    <a:pt x="112" y="117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0" y="122"/>
                    <a:pt x="97" y="122"/>
                    <a:pt x="95" y="122"/>
                  </a:cubicBezTo>
                  <a:cubicBezTo>
                    <a:pt x="51" y="122"/>
                    <a:pt x="16" y="157"/>
                    <a:pt x="16" y="201"/>
                  </a:cubicBezTo>
                  <a:cubicBezTo>
                    <a:pt x="16" y="244"/>
                    <a:pt x="51" y="280"/>
                    <a:pt x="95" y="280"/>
                  </a:cubicBezTo>
                  <a:cubicBezTo>
                    <a:pt x="95" y="295"/>
                    <a:pt x="95" y="295"/>
                    <a:pt x="95" y="295"/>
                  </a:cubicBezTo>
                  <a:cubicBezTo>
                    <a:pt x="42" y="295"/>
                    <a:pt x="0" y="253"/>
                    <a:pt x="0" y="201"/>
                  </a:cubicBezTo>
                  <a:cubicBezTo>
                    <a:pt x="0" y="149"/>
                    <a:pt x="42" y="106"/>
                    <a:pt x="95" y="106"/>
                  </a:cubicBezTo>
                  <a:cubicBezTo>
                    <a:pt x="96" y="106"/>
                    <a:pt x="97" y="106"/>
                    <a:pt x="99" y="106"/>
                  </a:cubicBezTo>
                  <a:cubicBezTo>
                    <a:pt x="117" y="43"/>
                    <a:pt x="175" y="0"/>
                    <a:pt x="241" y="0"/>
                  </a:cubicBezTo>
                  <a:cubicBezTo>
                    <a:pt x="307" y="0"/>
                    <a:pt x="365" y="43"/>
                    <a:pt x="383" y="106"/>
                  </a:cubicBezTo>
                  <a:cubicBezTo>
                    <a:pt x="385" y="106"/>
                    <a:pt x="386" y="106"/>
                    <a:pt x="387" y="106"/>
                  </a:cubicBezTo>
                  <a:cubicBezTo>
                    <a:pt x="440" y="106"/>
                    <a:pt x="482" y="149"/>
                    <a:pt x="482" y="201"/>
                  </a:cubicBezTo>
                  <a:cubicBezTo>
                    <a:pt x="482" y="253"/>
                    <a:pt x="440" y="295"/>
                    <a:pt x="387" y="2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8" name="Freeform 3667"/>
            <p:cNvSpPr>
              <a:spLocks/>
            </p:cNvSpPr>
            <p:nvPr/>
          </p:nvSpPr>
          <p:spPr bwMode="auto">
            <a:xfrm>
              <a:off x="5545728" y="4726158"/>
              <a:ext cx="85725" cy="71438"/>
            </a:xfrm>
            <a:custGeom>
              <a:avLst/>
              <a:gdLst>
                <a:gd name="T0" fmla="*/ 15 w 103"/>
                <a:gd name="T1" fmla="*/ 85 h 85"/>
                <a:gd name="T2" fmla="*/ 0 w 103"/>
                <a:gd name="T3" fmla="*/ 82 h 85"/>
                <a:gd name="T4" fmla="*/ 103 w 103"/>
                <a:gd name="T5" fmla="*/ 0 h 85"/>
                <a:gd name="T6" fmla="*/ 103 w 103"/>
                <a:gd name="T7" fmla="*/ 16 h 85"/>
                <a:gd name="T8" fmla="*/ 15 w 103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85">
                  <a:moveTo>
                    <a:pt x="15" y="85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11" y="34"/>
                    <a:pt x="54" y="0"/>
                    <a:pt x="103" y="0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61" y="16"/>
                    <a:pt x="25" y="44"/>
                    <a:pt x="15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9" name="Rectangle 3668"/>
            <p:cNvSpPr>
              <a:spLocks noChangeArrowheads="1"/>
            </p:cNvSpPr>
            <p:nvPr/>
          </p:nvSpPr>
          <p:spPr bwMode="auto">
            <a:xfrm>
              <a:off x="5544140" y="4840458"/>
              <a:ext cx="5715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0" name="Freeform 3669"/>
            <p:cNvSpPr>
              <a:spLocks/>
            </p:cNvSpPr>
            <p:nvPr/>
          </p:nvSpPr>
          <p:spPr bwMode="auto">
            <a:xfrm>
              <a:off x="5523503" y="4840458"/>
              <a:ext cx="214313" cy="214313"/>
            </a:xfrm>
            <a:custGeom>
              <a:avLst/>
              <a:gdLst>
                <a:gd name="T0" fmla="*/ 233 w 258"/>
                <a:gd name="T1" fmla="*/ 257 h 257"/>
                <a:gd name="T2" fmla="*/ 25 w 258"/>
                <a:gd name="T3" fmla="*/ 257 h 257"/>
                <a:gd name="T4" fmla="*/ 8 w 258"/>
                <a:gd name="T5" fmla="*/ 250 h 257"/>
                <a:gd name="T6" fmla="*/ 0 w 258"/>
                <a:gd name="T7" fmla="*/ 232 h 257"/>
                <a:gd name="T8" fmla="*/ 0 w 258"/>
                <a:gd name="T9" fmla="*/ 25 h 257"/>
                <a:gd name="T10" fmla="*/ 8 w 258"/>
                <a:gd name="T11" fmla="*/ 7 h 257"/>
                <a:gd name="T12" fmla="*/ 25 w 258"/>
                <a:gd name="T13" fmla="*/ 0 h 257"/>
                <a:gd name="T14" fmla="*/ 25 w 258"/>
                <a:gd name="T15" fmla="*/ 15 h 257"/>
                <a:gd name="T16" fmla="*/ 19 w 258"/>
                <a:gd name="T17" fmla="*/ 18 h 257"/>
                <a:gd name="T18" fmla="*/ 16 w 258"/>
                <a:gd name="T19" fmla="*/ 25 h 257"/>
                <a:gd name="T20" fmla="*/ 16 w 258"/>
                <a:gd name="T21" fmla="*/ 232 h 257"/>
                <a:gd name="T22" fmla="*/ 19 w 258"/>
                <a:gd name="T23" fmla="*/ 239 h 257"/>
                <a:gd name="T24" fmla="*/ 25 w 258"/>
                <a:gd name="T25" fmla="*/ 242 h 257"/>
                <a:gd name="T26" fmla="*/ 233 w 258"/>
                <a:gd name="T27" fmla="*/ 242 h 257"/>
                <a:gd name="T28" fmla="*/ 240 w 258"/>
                <a:gd name="T29" fmla="*/ 239 h 257"/>
                <a:gd name="T30" fmla="*/ 242 w 258"/>
                <a:gd name="T31" fmla="*/ 232 h 257"/>
                <a:gd name="T32" fmla="*/ 242 w 258"/>
                <a:gd name="T33" fmla="*/ 45 h 257"/>
                <a:gd name="T34" fmla="*/ 212 w 258"/>
                <a:gd name="T35" fmla="*/ 15 h 257"/>
                <a:gd name="T36" fmla="*/ 198 w 258"/>
                <a:gd name="T37" fmla="*/ 15 h 257"/>
                <a:gd name="T38" fmla="*/ 198 w 258"/>
                <a:gd name="T39" fmla="*/ 0 h 257"/>
                <a:gd name="T40" fmla="*/ 219 w 258"/>
                <a:gd name="T41" fmla="*/ 0 h 257"/>
                <a:gd name="T42" fmla="*/ 258 w 258"/>
                <a:gd name="T43" fmla="*/ 39 h 257"/>
                <a:gd name="T44" fmla="*/ 258 w 258"/>
                <a:gd name="T45" fmla="*/ 232 h 257"/>
                <a:gd name="T46" fmla="*/ 251 w 258"/>
                <a:gd name="T47" fmla="*/ 250 h 257"/>
                <a:gd name="T48" fmla="*/ 233 w 258"/>
                <a:gd name="T4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8" h="257">
                  <a:moveTo>
                    <a:pt x="233" y="257"/>
                  </a:moveTo>
                  <a:cubicBezTo>
                    <a:pt x="25" y="257"/>
                    <a:pt x="25" y="257"/>
                    <a:pt x="25" y="257"/>
                  </a:cubicBezTo>
                  <a:cubicBezTo>
                    <a:pt x="19" y="257"/>
                    <a:pt x="12" y="255"/>
                    <a:pt x="8" y="250"/>
                  </a:cubicBezTo>
                  <a:cubicBezTo>
                    <a:pt x="3" y="245"/>
                    <a:pt x="0" y="239"/>
                    <a:pt x="0" y="23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3" y="12"/>
                    <a:pt x="8" y="7"/>
                  </a:cubicBezTo>
                  <a:cubicBezTo>
                    <a:pt x="12" y="3"/>
                    <a:pt x="19" y="0"/>
                    <a:pt x="25" y="0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3" y="15"/>
                    <a:pt x="21" y="16"/>
                    <a:pt x="19" y="18"/>
                  </a:cubicBezTo>
                  <a:cubicBezTo>
                    <a:pt x="17" y="20"/>
                    <a:pt x="16" y="22"/>
                    <a:pt x="16" y="25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6" y="235"/>
                    <a:pt x="17" y="237"/>
                    <a:pt x="19" y="239"/>
                  </a:cubicBezTo>
                  <a:cubicBezTo>
                    <a:pt x="20" y="241"/>
                    <a:pt x="23" y="242"/>
                    <a:pt x="25" y="242"/>
                  </a:cubicBezTo>
                  <a:cubicBezTo>
                    <a:pt x="233" y="242"/>
                    <a:pt x="233" y="242"/>
                    <a:pt x="233" y="242"/>
                  </a:cubicBezTo>
                  <a:cubicBezTo>
                    <a:pt x="235" y="242"/>
                    <a:pt x="238" y="241"/>
                    <a:pt x="240" y="239"/>
                  </a:cubicBezTo>
                  <a:cubicBezTo>
                    <a:pt x="241" y="237"/>
                    <a:pt x="242" y="235"/>
                    <a:pt x="242" y="232"/>
                  </a:cubicBezTo>
                  <a:cubicBezTo>
                    <a:pt x="242" y="45"/>
                    <a:pt x="242" y="45"/>
                    <a:pt x="242" y="45"/>
                  </a:cubicBezTo>
                  <a:cubicBezTo>
                    <a:pt x="212" y="15"/>
                    <a:pt x="212" y="15"/>
                    <a:pt x="212" y="15"/>
                  </a:cubicBezTo>
                  <a:cubicBezTo>
                    <a:pt x="198" y="15"/>
                    <a:pt x="198" y="15"/>
                    <a:pt x="198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232"/>
                    <a:pt x="258" y="232"/>
                    <a:pt x="258" y="232"/>
                  </a:cubicBezTo>
                  <a:cubicBezTo>
                    <a:pt x="258" y="239"/>
                    <a:pt x="255" y="245"/>
                    <a:pt x="251" y="250"/>
                  </a:cubicBezTo>
                  <a:cubicBezTo>
                    <a:pt x="246" y="255"/>
                    <a:pt x="239" y="257"/>
                    <a:pt x="233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1" name="Freeform 3670"/>
            <p:cNvSpPr>
              <a:spLocks noEditPoints="1"/>
            </p:cNvSpPr>
            <p:nvPr/>
          </p:nvSpPr>
          <p:spPr bwMode="auto">
            <a:xfrm>
              <a:off x="5566365" y="4954758"/>
              <a:ext cx="128588" cy="100013"/>
            </a:xfrm>
            <a:custGeom>
              <a:avLst/>
              <a:gdLst>
                <a:gd name="T0" fmla="*/ 81 w 81"/>
                <a:gd name="T1" fmla="*/ 63 h 63"/>
                <a:gd name="T2" fmla="*/ 0 w 81"/>
                <a:gd name="T3" fmla="*/ 63 h 63"/>
                <a:gd name="T4" fmla="*/ 0 w 81"/>
                <a:gd name="T5" fmla="*/ 0 h 63"/>
                <a:gd name="T6" fmla="*/ 81 w 81"/>
                <a:gd name="T7" fmla="*/ 0 h 63"/>
                <a:gd name="T8" fmla="*/ 81 w 81"/>
                <a:gd name="T9" fmla="*/ 63 h 63"/>
                <a:gd name="T10" fmla="*/ 9 w 81"/>
                <a:gd name="T11" fmla="*/ 55 h 63"/>
                <a:gd name="T12" fmla="*/ 73 w 81"/>
                <a:gd name="T13" fmla="*/ 55 h 63"/>
                <a:gd name="T14" fmla="*/ 73 w 81"/>
                <a:gd name="T15" fmla="*/ 9 h 63"/>
                <a:gd name="T16" fmla="*/ 9 w 81"/>
                <a:gd name="T17" fmla="*/ 9 h 63"/>
                <a:gd name="T18" fmla="*/ 9 w 81"/>
                <a:gd name="T19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63">
                  <a:moveTo>
                    <a:pt x="81" y="63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63"/>
                  </a:lnTo>
                  <a:close/>
                  <a:moveTo>
                    <a:pt x="9" y="55"/>
                  </a:moveTo>
                  <a:lnTo>
                    <a:pt x="73" y="55"/>
                  </a:lnTo>
                  <a:lnTo>
                    <a:pt x="73" y="9"/>
                  </a:lnTo>
                  <a:lnTo>
                    <a:pt x="9" y="9"/>
                  </a:lnTo>
                  <a:lnTo>
                    <a:pt x="9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2" name="Rectangle 3671"/>
            <p:cNvSpPr>
              <a:spLocks noChangeArrowheads="1"/>
            </p:cNvSpPr>
            <p:nvPr/>
          </p:nvSpPr>
          <p:spPr bwMode="auto">
            <a:xfrm>
              <a:off x="5545728" y="501349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3" name="Rectangle 3672"/>
            <p:cNvSpPr>
              <a:spLocks noChangeArrowheads="1"/>
            </p:cNvSpPr>
            <p:nvPr/>
          </p:nvSpPr>
          <p:spPr bwMode="auto">
            <a:xfrm>
              <a:off x="5702890" y="501349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4" name="Rectangle 3673"/>
            <p:cNvSpPr>
              <a:spLocks noChangeArrowheads="1"/>
            </p:cNvSpPr>
            <p:nvPr/>
          </p:nvSpPr>
          <p:spPr bwMode="auto">
            <a:xfrm>
              <a:off x="5594940" y="4984921"/>
              <a:ext cx="714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5" name="Rectangle 3674"/>
            <p:cNvSpPr>
              <a:spLocks noChangeArrowheads="1"/>
            </p:cNvSpPr>
            <p:nvPr/>
          </p:nvSpPr>
          <p:spPr bwMode="auto">
            <a:xfrm>
              <a:off x="5594940" y="5013496"/>
              <a:ext cx="7143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6" name="Freeform 3675"/>
            <p:cNvSpPr>
              <a:spLocks noEditPoints="1"/>
            </p:cNvSpPr>
            <p:nvPr/>
          </p:nvSpPr>
          <p:spPr bwMode="auto">
            <a:xfrm>
              <a:off x="5596528" y="4826171"/>
              <a:ext cx="98425" cy="85725"/>
            </a:xfrm>
            <a:custGeom>
              <a:avLst/>
              <a:gdLst>
                <a:gd name="T0" fmla="*/ 103 w 119"/>
                <a:gd name="T1" fmla="*/ 102 h 102"/>
                <a:gd name="T2" fmla="*/ 0 w 119"/>
                <a:gd name="T3" fmla="*/ 102 h 102"/>
                <a:gd name="T4" fmla="*/ 0 w 119"/>
                <a:gd name="T5" fmla="*/ 0 h 102"/>
                <a:gd name="T6" fmla="*/ 119 w 119"/>
                <a:gd name="T7" fmla="*/ 0 h 102"/>
                <a:gd name="T8" fmla="*/ 119 w 119"/>
                <a:gd name="T9" fmla="*/ 85 h 102"/>
                <a:gd name="T10" fmla="*/ 114 w 119"/>
                <a:gd name="T11" fmla="*/ 97 h 102"/>
                <a:gd name="T12" fmla="*/ 103 w 119"/>
                <a:gd name="T13" fmla="*/ 102 h 102"/>
                <a:gd name="T14" fmla="*/ 15 w 119"/>
                <a:gd name="T15" fmla="*/ 86 h 102"/>
                <a:gd name="T16" fmla="*/ 103 w 119"/>
                <a:gd name="T17" fmla="*/ 86 h 102"/>
                <a:gd name="T18" fmla="*/ 103 w 119"/>
                <a:gd name="T19" fmla="*/ 86 h 102"/>
                <a:gd name="T20" fmla="*/ 103 w 119"/>
                <a:gd name="T21" fmla="*/ 85 h 102"/>
                <a:gd name="T22" fmla="*/ 103 w 119"/>
                <a:gd name="T23" fmla="*/ 15 h 102"/>
                <a:gd name="T24" fmla="*/ 15 w 119"/>
                <a:gd name="T25" fmla="*/ 15 h 102"/>
                <a:gd name="T26" fmla="*/ 15 w 119"/>
                <a:gd name="T27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02">
                  <a:moveTo>
                    <a:pt x="103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9"/>
                    <a:pt x="117" y="94"/>
                    <a:pt x="114" y="97"/>
                  </a:cubicBezTo>
                  <a:cubicBezTo>
                    <a:pt x="111" y="100"/>
                    <a:pt x="107" y="102"/>
                    <a:pt x="103" y="102"/>
                  </a:cubicBezTo>
                  <a:close/>
                  <a:moveTo>
                    <a:pt x="15" y="86"/>
                  </a:move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3" y="85"/>
                    <a:pt x="103" y="8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5" y="15"/>
                    <a:pt x="15" y="15"/>
                    <a:pt x="15" y="15"/>
                  </a:cubicBezTo>
                  <a:lnTo>
                    <a:pt x="15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7" name="Freeform 3676"/>
            <p:cNvSpPr>
              <a:spLocks/>
            </p:cNvSpPr>
            <p:nvPr/>
          </p:nvSpPr>
          <p:spPr bwMode="auto">
            <a:xfrm>
              <a:off x="5566365" y="4846808"/>
              <a:ext cx="34925" cy="65088"/>
            </a:xfrm>
            <a:custGeom>
              <a:avLst/>
              <a:gdLst>
                <a:gd name="T0" fmla="*/ 42 w 42"/>
                <a:gd name="T1" fmla="*/ 77 h 77"/>
                <a:gd name="T2" fmla="*/ 17 w 42"/>
                <a:gd name="T3" fmla="*/ 77 h 77"/>
                <a:gd name="T4" fmla="*/ 5 w 42"/>
                <a:gd name="T5" fmla="*/ 72 h 77"/>
                <a:gd name="T6" fmla="*/ 0 w 42"/>
                <a:gd name="T7" fmla="*/ 60 h 77"/>
                <a:gd name="T8" fmla="*/ 0 w 42"/>
                <a:gd name="T9" fmla="*/ 0 h 77"/>
                <a:gd name="T10" fmla="*/ 16 w 42"/>
                <a:gd name="T11" fmla="*/ 0 h 77"/>
                <a:gd name="T12" fmla="*/ 16 w 42"/>
                <a:gd name="T13" fmla="*/ 60 h 77"/>
                <a:gd name="T14" fmla="*/ 16 w 42"/>
                <a:gd name="T15" fmla="*/ 61 h 77"/>
                <a:gd name="T16" fmla="*/ 17 w 42"/>
                <a:gd name="T17" fmla="*/ 61 h 77"/>
                <a:gd name="T18" fmla="*/ 42 w 42"/>
                <a:gd name="T19" fmla="*/ 61 h 77"/>
                <a:gd name="T20" fmla="*/ 42 w 42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77">
                  <a:moveTo>
                    <a:pt x="42" y="77"/>
                  </a:moveTo>
                  <a:cubicBezTo>
                    <a:pt x="17" y="77"/>
                    <a:pt x="17" y="77"/>
                    <a:pt x="17" y="77"/>
                  </a:cubicBezTo>
                  <a:cubicBezTo>
                    <a:pt x="12" y="77"/>
                    <a:pt x="8" y="75"/>
                    <a:pt x="5" y="72"/>
                  </a:cubicBezTo>
                  <a:cubicBezTo>
                    <a:pt x="2" y="69"/>
                    <a:pt x="0" y="64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16" y="61"/>
                    <a:pt x="16" y="61"/>
                  </a:cubicBezTo>
                  <a:cubicBezTo>
                    <a:pt x="16" y="61"/>
                    <a:pt x="17" y="61"/>
                    <a:pt x="17" y="61"/>
                  </a:cubicBezTo>
                  <a:cubicBezTo>
                    <a:pt x="42" y="61"/>
                    <a:pt x="42" y="61"/>
                    <a:pt x="42" y="61"/>
                  </a:cubicBezTo>
                  <a:lnTo>
                    <a:pt x="4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8" name="Rectangle 3677"/>
            <p:cNvSpPr>
              <a:spLocks noChangeArrowheads="1"/>
            </p:cNvSpPr>
            <p:nvPr/>
          </p:nvSpPr>
          <p:spPr bwMode="auto">
            <a:xfrm>
              <a:off x="5653678" y="4853158"/>
              <a:ext cx="1270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92" name="Группа 3391"/>
          <p:cNvGrpSpPr/>
          <p:nvPr/>
        </p:nvGrpSpPr>
        <p:grpSpPr>
          <a:xfrm>
            <a:off x="4035907" y="3415767"/>
            <a:ext cx="303485" cy="301017"/>
            <a:chOff x="4817065" y="4680121"/>
            <a:chExt cx="390525" cy="387350"/>
          </a:xfrm>
          <a:solidFill>
            <a:schemeClr val="accent1"/>
          </a:solidFill>
        </p:grpSpPr>
        <p:sp>
          <p:nvSpPr>
            <p:cNvPr id="3425" name="Rectangle 3690"/>
            <p:cNvSpPr>
              <a:spLocks noChangeArrowheads="1"/>
            </p:cNvSpPr>
            <p:nvPr/>
          </p:nvSpPr>
          <p:spPr bwMode="auto">
            <a:xfrm>
              <a:off x="5005978" y="4694408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6" name="Rectangle 3691"/>
            <p:cNvSpPr>
              <a:spLocks noChangeArrowheads="1"/>
            </p:cNvSpPr>
            <p:nvPr/>
          </p:nvSpPr>
          <p:spPr bwMode="auto">
            <a:xfrm>
              <a:off x="5120278" y="4694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7" name="Rectangle 3692"/>
            <p:cNvSpPr>
              <a:spLocks noChangeArrowheads="1"/>
            </p:cNvSpPr>
            <p:nvPr/>
          </p:nvSpPr>
          <p:spPr bwMode="auto">
            <a:xfrm>
              <a:off x="4890090" y="4751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8" name="Rectangle 3693"/>
            <p:cNvSpPr>
              <a:spLocks noChangeArrowheads="1"/>
            </p:cNvSpPr>
            <p:nvPr/>
          </p:nvSpPr>
          <p:spPr bwMode="auto">
            <a:xfrm>
              <a:off x="4890090" y="4694408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9" name="Rectangle 3694"/>
            <p:cNvSpPr>
              <a:spLocks noChangeArrowheads="1"/>
            </p:cNvSpPr>
            <p:nvPr/>
          </p:nvSpPr>
          <p:spPr bwMode="auto">
            <a:xfrm>
              <a:off x="4947240" y="4751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0" name="Rectangle 3695"/>
            <p:cNvSpPr>
              <a:spLocks noChangeArrowheads="1"/>
            </p:cNvSpPr>
            <p:nvPr/>
          </p:nvSpPr>
          <p:spPr bwMode="auto">
            <a:xfrm>
              <a:off x="5005978" y="4751558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1" name="Rectangle 3696"/>
            <p:cNvSpPr>
              <a:spLocks noChangeArrowheads="1"/>
            </p:cNvSpPr>
            <p:nvPr/>
          </p:nvSpPr>
          <p:spPr bwMode="auto">
            <a:xfrm>
              <a:off x="5120278" y="4751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2" name="Rectangle 3697"/>
            <p:cNvSpPr>
              <a:spLocks noChangeArrowheads="1"/>
            </p:cNvSpPr>
            <p:nvPr/>
          </p:nvSpPr>
          <p:spPr bwMode="auto">
            <a:xfrm>
              <a:off x="5177428" y="475155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3" name="Rectangle 3698"/>
            <p:cNvSpPr>
              <a:spLocks noChangeArrowheads="1"/>
            </p:cNvSpPr>
            <p:nvPr/>
          </p:nvSpPr>
          <p:spPr bwMode="auto">
            <a:xfrm>
              <a:off x="4831353" y="4808708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4" name="Rectangle 3699"/>
            <p:cNvSpPr>
              <a:spLocks noChangeArrowheads="1"/>
            </p:cNvSpPr>
            <p:nvPr/>
          </p:nvSpPr>
          <p:spPr bwMode="auto">
            <a:xfrm>
              <a:off x="5177428" y="4808708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5" name="Rectangle 3700"/>
            <p:cNvSpPr>
              <a:spLocks noChangeArrowheads="1"/>
            </p:cNvSpPr>
            <p:nvPr/>
          </p:nvSpPr>
          <p:spPr bwMode="auto">
            <a:xfrm>
              <a:off x="4831353" y="4924596"/>
              <a:ext cx="15875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6" name="Rectangle 3701"/>
            <p:cNvSpPr>
              <a:spLocks noChangeArrowheads="1"/>
            </p:cNvSpPr>
            <p:nvPr/>
          </p:nvSpPr>
          <p:spPr bwMode="auto">
            <a:xfrm>
              <a:off x="4831353" y="4981746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7" name="Rectangle 3702"/>
            <p:cNvSpPr>
              <a:spLocks noChangeArrowheads="1"/>
            </p:cNvSpPr>
            <p:nvPr/>
          </p:nvSpPr>
          <p:spPr bwMode="auto">
            <a:xfrm>
              <a:off x="4890090" y="498174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8" name="Rectangle 3703"/>
            <p:cNvSpPr>
              <a:spLocks noChangeArrowheads="1"/>
            </p:cNvSpPr>
            <p:nvPr/>
          </p:nvSpPr>
          <p:spPr bwMode="auto">
            <a:xfrm>
              <a:off x="4947240" y="498174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9" name="Rectangle 3704"/>
            <p:cNvSpPr>
              <a:spLocks noChangeArrowheads="1"/>
            </p:cNvSpPr>
            <p:nvPr/>
          </p:nvSpPr>
          <p:spPr bwMode="auto">
            <a:xfrm>
              <a:off x="5005978" y="498174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0" name="Rectangle 3705"/>
            <p:cNvSpPr>
              <a:spLocks noChangeArrowheads="1"/>
            </p:cNvSpPr>
            <p:nvPr/>
          </p:nvSpPr>
          <p:spPr bwMode="auto">
            <a:xfrm>
              <a:off x="5063128" y="498174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1" name="Rectangle 3706"/>
            <p:cNvSpPr>
              <a:spLocks noChangeArrowheads="1"/>
            </p:cNvSpPr>
            <p:nvPr/>
          </p:nvSpPr>
          <p:spPr bwMode="auto">
            <a:xfrm>
              <a:off x="5120278" y="498174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2" name="Rectangle 3707"/>
            <p:cNvSpPr>
              <a:spLocks noChangeArrowheads="1"/>
            </p:cNvSpPr>
            <p:nvPr/>
          </p:nvSpPr>
          <p:spPr bwMode="auto">
            <a:xfrm>
              <a:off x="4947240" y="5038896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3" name="Rectangle 3708"/>
            <p:cNvSpPr>
              <a:spLocks noChangeArrowheads="1"/>
            </p:cNvSpPr>
            <p:nvPr/>
          </p:nvSpPr>
          <p:spPr bwMode="auto">
            <a:xfrm>
              <a:off x="5005978" y="5038896"/>
              <a:ext cx="1270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4" name="Freeform 3709"/>
            <p:cNvSpPr>
              <a:spLocks noEditPoints="1"/>
            </p:cNvSpPr>
            <p:nvPr/>
          </p:nvSpPr>
          <p:spPr bwMode="auto">
            <a:xfrm>
              <a:off x="4932953" y="4680121"/>
              <a:ext cx="42863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6 w 50"/>
                <a:gd name="T13" fmla="*/ 25 h 50"/>
                <a:gd name="T14" fmla="*/ 25 w 50"/>
                <a:gd name="T15" fmla="*/ 34 h 50"/>
                <a:gd name="T16" fmla="*/ 35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8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8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6" y="19"/>
                    <a:pt x="16" y="25"/>
                  </a:cubicBezTo>
                  <a:cubicBezTo>
                    <a:pt x="16" y="30"/>
                    <a:pt x="20" y="34"/>
                    <a:pt x="25" y="34"/>
                  </a:cubicBezTo>
                  <a:cubicBezTo>
                    <a:pt x="30" y="34"/>
                    <a:pt x="35" y="30"/>
                    <a:pt x="35" y="25"/>
                  </a:cubicBezTo>
                  <a:cubicBezTo>
                    <a:pt x="35" y="19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5" name="Freeform 3710"/>
            <p:cNvSpPr>
              <a:spLocks noEditPoints="1"/>
            </p:cNvSpPr>
            <p:nvPr/>
          </p:nvSpPr>
          <p:spPr bwMode="auto">
            <a:xfrm>
              <a:off x="4818653" y="4737271"/>
              <a:ext cx="41275" cy="42863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5 w 50"/>
                <a:gd name="T13" fmla="*/ 25 h 50"/>
                <a:gd name="T14" fmla="*/ 25 w 50"/>
                <a:gd name="T15" fmla="*/ 34 h 50"/>
                <a:gd name="T16" fmla="*/ 34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5" y="20"/>
                    <a:pt x="15" y="25"/>
                  </a:cubicBezTo>
                  <a:cubicBezTo>
                    <a:pt x="15" y="30"/>
                    <a:pt x="20" y="34"/>
                    <a:pt x="25" y="34"/>
                  </a:cubicBezTo>
                  <a:cubicBezTo>
                    <a:pt x="30" y="34"/>
                    <a:pt x="34" y="30"/>
                    <a:pt x="34" y="25"/>
                  </a:cubicBezTo>
                  <a:cubicBezTo>
                    <a:pt x="34" y="20"/>
                    <a:pt x="30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6" name="Freeform 3711"/>
            <p:cNvSpPr>
              <a:spLocks noEditPoints="1"/>
            </p:cNvSpPr>
            <p:nvPr/>
          </p:nvSpPr>
          <p:spPr bwMode="auto">
            <a:xfrm>
              <a:off x="5048840" y="4680121"/>
              <a:ext cx="41275" cy="41275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5 h 50"/>
                <a:gd name="T12" fmla="*/ 16 w 50"/>
                <a:gd name="T13" fmla="*/ 25 h 50"/>
                <a:gd name="T14" fmla="*/ 25 w 50"/>
                <a:gd name="T15" fmla="*/ 34 h 50"/>
                <a:gd name="T16" fmla="*/ 35 w 50"/>
                <a:gd name="T17" fmla="*/ 25 h 50"/>
                <a:gd name="T18" fmla="*/ 25 w 50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2" y="50"/>
                    <a:pt x="0" y="38"/>
                    <a:pt x="0" y="25"/>
                  </a:cubicBezTo>
                  <a:cubicBezTo>
                    <a:pt x="0" y="11"/>
                    <a:pt x="12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8"/>
                    <a:pt x="39" y="50"/>
                    <a:pt x="25" y="50"/>
                  </a:cubicBezTo>
                  <a:close/>
                  <a:moveTo>
                    <a:pt x="25" y="15"/>
                  </a:moveTo>
                  <a:cubicBezTo>
                    <a:pt x="20" y="15"/>
                    <a:pt x="16" y="19"/>
                    <a:pt x="16" y="25"/>
                  </a:cubicBezTo>
                  <a:cubicBezTo>
                    <a:pt x="16" y="30"/>
                    <a:pt x="20" y="34"/>
                    <a:pt x="25" y="34"/>
                  </a:cubicBezTo>
                  <a:cubicBezTo>
                    <a:pt x="31" y="34"/>
                    <a:pt x="35" y="30"/>
                    <a:pt x="35" y="25"/>
                  </a:cubicBezTo>
                  <a:cubicBezTo>
                    <a:pt x="35" y="19"/>
                    <a:pt x="31" y="15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7" name="Freeform 3712"/>
            <p:cNvSpPr>
              <a:spLocks noEditPoints="1"/>
            </p:cNvSpPr>
            <p:nvPr/>
          </p:nvSpPr>
          <p:spPr bwMode="auto">
            <a:xfrm>
              <a:off x="5163140" y="4967458"/>
              <a:ext cx="42863" cy="42863"/>
            </a:xfrm>
            <a:custGeom>
              <a:avLst/>
              <a:gdLst>
                <a:gd name="T0" fmla="*/ 26 w 51"/>
                <a:gd name="T1" fmla="*/ 50 h 50"/>
                <a:gd name="T2" fmla="*/ 0 w 51"/>
                <a:gd name="T3" fmla="*/ 25 h 50"/>
                <a:gd name="T4" fmla="*/ 26 w 51"/>
                <a:gd name="T5" fmla="*/ 0 h 50"/>
                <a:gd name="T6" fmla="*/ 51 w 51"/>
                <a:gd name="T7" fmla="*/ 25 h 50"/>
                <a:gd name="T8" fmla="*/ 26 w 51"/>
                <a:gd name="T9" fmla="*/ 50 h 50"/>
                <a:gd name="T10" fmla="*/ 26 w 51"/>
                <a:gd name="T11" fmla="*/ 16 h 50"/>
                <a:gd name="T12" fmla="*/ 16 w 51"/>
                <a:gd name="T13" fmla="*/ 25 h 50"/>
                <a:gd name="T14" fmla="*/ 26 w 51"/>
                <a:gd name="T15" fmla="*/ 35 h 50"/>
                <a:gd name="T16" fmla="*/ 35 w 51"/>
                <a:gd name="T17" fmla="*/ 25 h 50"/>
                <a:gd name="T18" fmla="*/ 26 w 51"/>
                <a:gd name="T19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0">
                  <a:moveTo>
                    <a:pt x="26" y="50"/>
                  </a:moveTo>
                  <a:cubicBezTo>
                    <a:pt x="12" y="50"/>
                    <a:pt x="0" y="39"/>
                    <a:pt x="0" y="25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39" y="0"/>
                    <a:pt x="51" y="11"/>
                    <a:pt x="51" y="25"/>
                  </a:cubicBezTo>
                  <a:cubicBezTo>
                    <a:pt x="51" y="39"/>
                    <a:pt x="39" y="50"/>
                    <a:pt x="26" y="50"/>
                  </a:cubicBezTo>
                  <a:close/>
                  <a:moveTo>
                    <a:pt x="26" y="16"/>
                  </a:moveTo>
                  <a:cubicBezTo>
                    <a:pt x="20" y="16"/>
                    <a:pt x="16" y="20"/>
                    <a:pt x="16" y="25"/>
                  </a:cubicBezTo>
                  <a:cubicBezTo>
                    <a:pt x="16" y="30"/>
                    <a:pt x="20" y="35"/>
                    <a:pt x="26" y="35"/>
                  </a:cubicBezTo>
                  <a:cubicBezTo>
                    <a:pt x="31" y="35"/>
                    <a:pt x="35" y="30"/>
                    <a:pt x="35" y="25"/>
                  </a:cubicBezTo>
                  <a:cubicBezTo>
                    <a:pt x="35" y="20"/>
                    <a:pt x="31" y="16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8" name="Freeform 3713"/>
            <p:cNvSpPr>
              <a:spLocks noEditPoints="1"/>
            </p:cNvSpPr>
            <p:nvPr/>
          </p:nvSpPr>
          <p:spPr bwMode="auto">
            <a:xfrm>
              <a:off x="4875803" y="5024608"/>
              <a:ext cx="41275" cy="42863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6 h 50"/>
                <a:gd name="T12" fmla="*/ 16 w 50"/>
                <a:gd name="T13" fmla="*/ 25 h 50"/>
                <a:gd name="T14" fmla="*/ 25 w 50"/>
                <a:gd name="T15" fmla="*/ 35 h 50"/>
                <a:gd name="T16" fmla="*/ 35 w 50"/>
                <a:gd name="T17" fmla="*/ 25 h 50"/>
                <a:gd name="T18" fmla="*/ 25 w 50"/>
                <a:gd name="T19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6"/>
                  </a:moveTo>
                  <a:cubicBezTo>
                    <a:pt x="20" y="16"/>
                    <a:pt x="16" y="20"/>
                    <a:pt x="16" y="25"/>
                  </a:cubicBezTo>
                  <a:cubicBezTo>
                    <a:pt x="16" y="30"/>
                    <a:pt x="20" y="35"/>
                    <a:pt x="25" y="35"/>
                  </a:cubicBezTo>
                  <a:cubicBezTo>
                    <a:pt x="30" y="35"/>
                    <a:pt x="35" y="30"/>
                    <a:pt x="35" y="25"/>
                  </a:cubicBezTo>
                  <a:cubicBezTo>
                    <a:pt x="35" y="20"/>
                    <a:pt x="30" y="16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9" name="Freeform 3714"/>
            <p:cNvSpPr>
              <a:spLocks noEditPoints="1"/>
            </p:cNvSpPr>
            <p:nvPr/>
          </p:nvSpPr>
          <p:spPr bwMode="auto">
            <a:xfrm>
              <a:off x="5105990" y="5024608"/>
              <a:ext cx="41275" cy="42863"/>
            </a:xfrm>
            <a:custGeom>
              <a:avLst/>
              <a:gdLst>
                <a:gd name="T0" fmla="*/ 25 w 50"/>
                <a:gd name="T1" fmla="*/ 50 h 50"/>
                <a:gd name="T2" fmla="*/ 0 w 50"/>
                <a:gd name="T3" fmla="*/ 25 h 50"/>
                <a:gd name="T4" fmla="*/ 25 w 50"/>
                <a:gd name="T5" fmla="*/ 0 h 50"/>
                <a:gd name="T6" fmla="*/ 50 w 50"/>
                <a:gd name="T7" fmla="*/ 25 h 50"/>
                <a:gd name="T8" fmla="*/ 25 w 50"/>
                <a:gd name="T9" fmla="*/ 50 h 50"/>
                <a:gd name="T10" fmla="*/ 25 w 50"/>
                <a:gd name="T11" fmla="*/ 16 h 50"/>
                <a:gd name="T12" fmla="*/ 16 w 50"/>
                <a:gd name="T13" fmla="*/ 25 h 50"/>
                <a:gd name="T14" fmla="*/ 25 w 50"/>
                <a:gd name="T15" fmla="*/ 35 h 50"/>
                <a:gd name="T16" fmla="*/ 35 w 50"/>
                <a:gd name="T17" fmla="*/ 25 h 50"/>
                <a:gd name="T18" fmla="*/ 25 w 50"/>
                <a:gd name="T19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12" y="50"/>
                    <a:pt x="0" y="39"/>
                    <a:pt x="0" y="25"/>
                  </a:cubicBezTo>
                  <a:cubicBezTo>
                    <a:pt x="0" y="11"/>
                    <a:pt x="12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9"/>
                    <a:pt x="39" y="50"/>
                    <a:pt x="25" y="50"/>
                  </a:cubicBezTo>
                  <a:close/>
                  <a:moveTo>
                    <a:pt x="25" y="16"/>
                  </a:moveTo>
                  <a:cubicBezTo>
                    <a:pt x="20" y="16"/>
                    <a:pt x="16" y="20"/>
                    <a:pt x="16" y="25"/>
                  </a:cubicBezTo>
                  <a:cubicBezTo>
                    <a:pt x="16" y="30"/>
                    <a:pt x="20" y="35"/>
                    <a:pt x="25" y="35"/>
                  </a:cubicBezTo>
                  <a:cubicBezTo>
                    <a:pt x="31" y="35"/>
                    <a:pt x="35" y="30"/>
                    <a:pt x="35" y="25"/>
                  </a:cubicBezTo>
                  <a:cubicBezTo>
                    <a:pt x="35" y="20"/>
                    <a:pt x="31" y="16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0" name="Freeform 3715"/>
            <p:cNvSpPr>
              <a:spLocks noEditPoints="1"/>
            </p:cNvSpPr>
            <p:nvPr/>
          </p:nvSpPr>
          <p:spPr bwMode="auto">
            <a:xfrm>
              <a:off x="4817065" y="4781721"/>
              <a:ext cx="390525" cy="184150"/>
            </a:xfrm>
            <a:custGeom>
              <a:avLst/>
              <a:gdLst>
                <a:gd name="T0" fmla="*/ 234 w 468"/>
                <a:gd name="T1" fmla="*/ 222 h 222"/>
                <a:gd name="T2" fmla="*/ 3 w 468"/>
                <a:gd name="T3" fmla="*/ 115 h 222"/>
                <a:gd name="T4" fmla="*/ 0 w 468"/>
                <a:gd name="T5" fmla="*/ 111 h 222"/>
                <a:gd name="T6" fmla="*/ 3 w 468"/>
                <a:gd name="T7" fmla="*/ 106 h 222"/>
                <a:gd name="T8" fmla="*/ 234 w 468"/>
                <a:gd name="T9" fmla="*/ 0 h 222"/>
                <a:gd name="T10" fmla="*/ 465 w 468"/>
                <a:gd name="T11" fmla="*/ 106 h 222"/>
                <a:gd name="T12" fmla="*/ 468 w 468"/>
                <a:gd name="T13" fmla="*/ 111 h 222"/>
                <a:gd name="T14" fmla="*/ 465 w 468"/>
                <a:gd name="T15" fmla="*/ 115 h 222"/>
                <a:gd name="T16" fmla="*/ 234 w 468"/>
                <a:gd name="T17" fmla="*/ 222 h 222"/>
                <a:gd name="T18" fmla="*/ 19 w 468"/>
                <a:gd name="T19" fmla="*/ 111 h 222"/>
                <a:gd name="T20" fmla="*/ 234 w 468"/>
                <a:gd name="T21" fmla="*/ 207 h 222"/>
                <a:gd name="T22" fmla="*/ 449 w 468"/>
                <a:gd name="T23" fmla="*/ 111 h 222"/>
                <a:gd name="T24" fmla="*/ 234 w 468"/>
                <a:gd name="T25" fmla="*/ 15 h 222"/>
                <a:gd name="T26" fmla="*/ 19 w 468"/>
                <a:gd name="T2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8" h="222">
                  <a:moveTo>
                    <a:pt x="234" y="222"/>
                  </a:moveTo>
                  <a:cubicBezTo>
                    <a:pt x="140" y="222"/>
                    <a:pt x="51" y="181"/>
                    <a:pt x="3" y="115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51" y="40"/>
                    <a:pt x="140" y="0"/>
                    <a:pt x="234" y="0"/>
                  </a:cubicBezTo>
                  <a:cubicBezTo>
                    <a:pt x="329" y="0"/>
                    <a:pt x="417" y="40"/>
                    <a:pt x="465" y="106"/>
                  </a:cubicBezTo>
                  <a:cubicBezTo>
                    <a:pt x="468" y="111"/>
                    <a:pt x="468" y="111"/>
                    <a:pt x="468" y="111"/>
                  </a:cubicBezTo>
                  <a:cubicBezTo>
                    <a:pt x="465" y="115"/>
                    <a:pt x="465" y="115"/>
                    <a:pt x="465" y="115"/>
                  </a:cubicBezTo>
                  <a:cubicBezTo>
                    <a:pt x="417" y="181"/>
                    <a:pt x="329" y="222"/>
                    <a:pt x="234" y="222"/>
                  </a:cubicBezTo>
                  <a:close/>
                  <a:moveTo>
                    <a:pt x="19" y="111"/>
                  </a:moveTo>
                  <a:cubicBezTo>
                    <a:pt x="65" y="170"/>
                    <a:pt x="147" y="207"/>
                    <a:pt x="234" y="207"/>
                  </a:cubicBezTo>
                  <a:cubicBezTo>
                    <a:pt x="322" y="207"/>
                    <a:pt x="404" y="170"/>
                    <a:pt x="449" y="111"/>
                  </a:cubicBezTo>
                  <a:cubicBezTo>
                    <a:pt x="404" y="52"/>
                    <a:pt x="322" y="15"/>
                    <a:pt x="234" y="15"/>
                  </a:cubicBezTo>
                  <a:cubicBezTo>
                    <a:pt x="147" y="15"/>
                    <a:pt x="65" y="52"/>
                    <a:pt x="19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1" name="Rectangle 3716"/>
            <p:cNvSpPr>
              <a:spLocks noChangeArrowheads="1"/>
            </p:cNvSpPr>
            <p:nvPr/>
          </p:nvSpPr>
          <p:spPr bwMode="auto">
            <a:xfrm>
              <a:off x="5120278" y="48674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2" name="Rectangle 3717"/>
            <p:cNvSpPr>
              <a:spLocks noChangeArrowheads="1"/>
            </p:cNvSpPr>
            <p:nvPr/>
          </p:nvSpPr>
          <p:spPr bwMode="auto">
            <a:xfrm>
              <a:off x="5148853" y="48674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3" name="Rectangle 3718"/>
            <p:cNvSpPr>
              <a:spLocks noChangeArrowheads="1"/>
            </p:cNvSpPr>
            <p:nvPr/>
          </p:nvSpPr>
          <p:spPr bwMode="auto">
            <a:xfrm>
              <a:off x="4861515" y="48674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4" name="Rectangle 3719"/>
            <p:cNvSpPr>
              <a:spLocks noChangeArrowheads="1"/>
            </p:cNvSpPr>
            <p:nvPr/>
          </p:nvSpPr>
          <p:spPr bwMode="auto">
            <a:xfrm>
              <a:off x="4890090" y="48674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5" name="Freeform 3720"/>
            <p:cNvSpPr>
              <a:spLocks noEditPoints="1"/>
            </p:cNvSpPr>
            <p:nvPr/>
          </p:nvSpPr>
          <p:spPr bwMode="auto">
            <a:xfrm>
              <a:off x="4977403" y="4838871"/>
              <a:ext cx="69850" cy="69850"/>
            </a:xfrm>
            <a:custGeom>
              <a:avLst/>
              <a:gdLst>
                <a:gd name="T0" fmla="*/ 42 w 85"/>
                <a:gd name="T1" fmla="*/ 84 h 84"/>
                <a:gd name="T2" fmla="*/ 0 w 85"/>
                <a:gd name="T3" fmla="*/ 42 h 84"/>
                <a:gd name="T4" fmla="*/ 42 w 85"/>
                <a:gd name="T5" fmla="*/ 0 h 84"/>
                <a:gd name="T6" fmla="*/ 85 w 85"/>
                <a:gd name="T7" fmla="*/ 42 h 84"/>
                <a:gd name="T8" fmla="*/ 42 w 85"/>
                <a:gd name="T9" fmla="*/ 84 h 84"/>
                <a:gd name="T10" fmla="*/ 42 w 85"/>
                <a:gd name="T11" fmla="*/ 15 h 84"/>
                <a:gd name="T12" fmla="*/ 15 w 85"/>
                <a:gd name="T13" fmla="*/ 42 h 84"/>
                <a:gd name="T14" fmla="*/ 42 w 85"/>
                <a:gd name="T15" fmla="*/ 69 h 84"/>
                <a:gd name="T16" fmla="*/ 69 w 85"/>
                <a:gd name="T17" fmla="*/ 42 h 84"/>
                <a:gd name="T18" fmla="*/ 42 w 85"/>
                <a:gd name="T19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4">
                  <a:moveTo>
                    <a:pt x="42" y="84"/>
                  </a:moveTo>
                  <a:cubicBezTo>
                    <a:pt x="19" y="84"/>
                    <a:pt x="0" y="65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66" y="0"/>
                    <a:pt x="85" y="19"/>
                    <a:pt x="85" y="42"/>
                  </a:cubicBezTo>
                  <a:cubicBezTo>
                    <a:pt x="85" y="65"/>
                    <a:pt x="66" y="84"/>
                    <a:pt x="42" y="84"/>
                  </a:cubicBezTo>
                  <a:close/>
                  <a:moveTo>
                    <a:pt x="42" y="15"/>
                  </a:moveTo>
                  <a:cubicBezTo>
                    <a:pt x="28" y="15"/>
                    <a:pt x="15" y="27"/>
                    <a:pt x="15" y="42"/>
                  </a:cubicBezTo>
                  <a:cubicBezTo>
                    <a:pt x="15" y="57"/>
                    <a:pt x="28" y="69"/>
                    <a:pt x="42" y="69"/>
                  </a:cubicBezTo>
                  <a:cubicBezTo>
                    <a:pt x="57" y="69"/>
                    <a:pt x="69" y="57"/>
                    <a:pt x="69" y="42"/>
                  </a:cubicBezTo>
                  <a:cubicBezTo>
                    <a:pt x="69" y="27"/>
                    <a:pt x="57" y="15"/>
                    <a:pt x="4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6" name="Freeform 3721"/>
            <p:cNvSpPr>
              <a:spLocks noEditPoints="1"/>
            </p:cNvSpPr>
            <p:nvPr/>
          </p:nvSpPr>
          <p:spPr bwMode="auto">
            <a:xfrm>
              <a:off x="4918665" y="4781721"/>
              <a:ext cx="185738" cy="184150"/>
            </a:xfrm>
            <a:custGeom>
              <a:avLst/>
              <a:gdLst>
                <a:gd name="T0" fmla="*/ 111 w 223"/>
                <a:gd name="T1" fmla="*/ 222 h 222"/>
                <a:gd name="T2" fmla="*/ 0 w 223"/>
                <a:gd name="T3" fmla="*/ 111 h 222"/>
                <a:gd name="T4" fmla="*/ 111 w 223"/>
                <a:gd name="T5" fmla="*/ 0 h 222"/>
                <a:gd name="T6" fmla="*/ 223 w 223"/>
                <a:gd name="T7" fmla="*/ 111 h 222"/>
                <a:gd name="T8" fmla="*/ 111 w 223"/>
                <a:gd name="T9" fmla="*/ 222 h 222"/>
                <a:gd name="T10" fmla="*/ 111 w 223"/>
                <a:gd name="T11" fmla="*/ 15 h 222"/>
                <a:gd name="T12" fmla="*/ 15 w 223"/>
                <a:gd name="T13" fmla="*/ 111 h 222"/>
                <a:gd name="T14" fmla="*/ 111 w 223"/>
                <a:gd name="T15" fmla="*/ 207 h 222"/>
                <a:gd name="T16" fmla="*/ 207 w 223"/>
                <a:gd name="T17" fmla="*/ 111 h 222"/>
                <a:gd name="T18" fmla="*/ 111 w 223"/>
                <a:gd name="T19" fmla="*/ 1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3" h="222">
                  <a:moveTo>
                    <a:pt x="111" y="222"/>
                  </a:moveTo>
                  <a:cubicBezTo>
                    <a:pt x="50" y="222"/>
                    <a:pt x="0" y="172"/>
                    <a:pt x="0" y="111"/>
                  </a:cubicBezTo>
                  <a:cubicBezTo>
                    <a:pt x="0" y="49"/>
                    <a:pt x="50" y="0"/>
                    <a:pt x="111" y="0"/>
                  </a:cubicBezTo>
                  <a:cubicBezTo>
                    <a:pt x="173" y="0"/>
                    <a:pt x="223" y="49"/>
                    <a:pt x="223" y="111"/>
                  </a:cubicBezTo>
                  <a:cubicBezTo>
                    <a:pt x="223" y="172"/>
                    <a:pt x="173" y="222"/>
                    <a:pt x="111" y="222"/>
                  </a:cubicBezTo>
                  <a:close/>
                  <a:moveTo>
                    <a:pt x="111" y="15"/>
                  </a:moveTo>
                  <a:cubicBezTo>
                    <a:pt x="58" y="15"/>
                    <a:pt x="15" y="58"/>
                    <a:pt x="15" y="111"/>
                  </a:cubicBezTo>
                  <a:cubicBezTo>
                    <a:pt x="15" y="164"/>
                    <a:pt x="58" y="207"/>
                    <a:pt x="111" y="207"/>
                  </a:cubicBezTo>
                  <a:cubicBezTo>
                    <a:pt x="164" y="207"/>
                    <a:pt x="207" y="164"/>
                    <a:pt x="207" y="111"/>
                  </a:cubicBezTo>
                  <a:cubicBezTo>
                    <a:pt x="207" y="58"/>
                    <a:pt x="164" y="15"/>
                    <a:pt x="11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393" name="Группа 3392"/>
          <p:cNvGrpSpPr/>
          <p:nvPr/>
        </p:nvGrpSpPr>
        <p:grpSpPr>
          <a:xfrm>
            <a:off x="5484243" y="3404664"/>
            <a:ext cx="291149" cy="323223"/>
            <a:chOff x="6680790" y="4665833"/>
            <a:chExt cx="374651" cy="415925"/>
          </a:xfrm>
          <a:solidFill>
            <a:schemeClr val="accent1"/>
          </a:solidFill>
        </p:grpSpPr>
        <p:sp>
          <p:nvSpPr>
            <p:cNvPr id="3408" name="Freeform 3729"/>
            <p:cNvSpPr>
              <a:spLocks/>
            </p:cNvSpPr>
            <p:nvPr/>
          </p:nvSpPr>
          <p:spPr bwMode="auto">
            <a:xfrm>
              <a:off x="6682378" y="4688058"/>
              <a:ext cx="165100" cy="317500"/>
            </a:xfrm>
            <a:custGeom>
              <a:avLst/>
              <a:gdLst>
                <a:gd name="T0" fmla="*/ 65 w 199"/>
                <a:gd name="T1" fmla="*/ 380 h 380"/>
                <a:gd name="T2" fmla="*/ 0 w 199"/>
                <a:gd name="T3" fmla="*/ 222 h 380"/>
                <a:gd name="T4" fmla="*/ 197 w 199"/>
                <a:gd name="T5" fmla="*/ 0 h 380"/>
                <a:gd name="T6" fmla="*/ 199 w 199"/>
                <a:gd name="T7" fmla="*/ 15 h 380"/>
                <a:gd name="T8" fmla="*/ 15 w 199"/>
                <a:gd name="T9" fmla="*/ 222 h 380"/>
                <a:gd name="T10" fmla="*/ 76 w 199"/>
                <a:gd name="T11" fmla="*/ 369 h 380"/>
                <a:gd name="T12" fmla="*/ 65 w 199"/>
                <a:gd name="T13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380">
                  <a:moveTo>
                    <a:pt x="65" y="380"/>
                  </a:moveTo>
                  <a:cubicBezTo>
                    <a:pt x="23" y="338"/>
                    <a:pt x="0" y="282"/>
                    <a:pt x="0" y="222"/>
                  </a:cubicBezTo>
                  <a:cubicBezTo>
                    <a:pt x="0" y="109"/>
                    <a:pt x="84" y="13"/>
                    <a:pt x="197" y="0"/>
                  </a:cubicBezTo>
                  <a:cubicBezTo>
                    <a:pt x="199" y="15"/>
                    <a:pt x="199" y="15"/>
                    <a:pt x="199" y="15"/>
                  </a:cubicBezTo>
                  <a:cubicBezTo>
                    <a:pt x="94" y="28"/>
                    <a:pt x="15" y="117"/>
                    <a:pt x="15" y="222"/>
                  </a:cubicBezTo>
                  <a:cubicBezTo>
                    <a:pt x="15" y="277"/>
                    <a:pt x="37" y="330"/>
                    <a:pt x="76" y="369"/>
                  </a:cubicBezTo>
                  <a:lnTo>
                    <a:pt x="65" y="3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09" name="Freeform 3730"/>
            <p:cNvSpPr>
              <a:spLocks noEditPoints="1"/>
            </p:cNvSpPr>
            <p:nvPr/>
          </p:nvSpPr>
          <p:spPr bwMode="auto">
            <a:xfrm>
              <a:off x="6841128" y="4665833"/>
              <a:ext cx="55563" cy="55563"/>
            </a:xfrm>
            <a:custGeom>
              <a:avLst/>
              <a:gdLst>
                <a:gd name="T0" fmla="*/ 33 w 67"/>
                <a:gd name="T1" fmla="*/ 68 h 68"/>
                <a:gd name="T2" fmla="*/ 0 w 67"/>
                <a:gd name="T3" fmla="*/ 34 h 68"/>
                <a:gd name="T4" fmla="*/ 33 w 67"/>
                <a:gd name="T5" fmla="*/ 0 h 68"/>
                <a:gd name="T6" fmla="*/ 67 w 67"/>
                <a:gd name="T7" fmla="*/ 34 h 68"/>
                <a:gd name="T8" fmla="*/ 33 w 67"/>
                <a:gd name="T9" fmla="*/ 68 h 68"/>
                <a:gd name="T10" fmla="*/ 33 w 67"/>
                <a:gd name="T11" fmla="*/ 16 h 68"/>
                <a:gd name="T12" fmla="*/ 15 w 67"/>
                <a:gd name="T13" fmla="*/ 34 h 68"/>
                <a:gd name="T14" fmla="*/ 33 w 67"/>
                <a:gd name="T15" fmla="*/ 52 h 68"/>
                <a:gd name="T16" fmla="*/ 52 w 67"/>
                <a:gd name="T17" fmla="*/ 34 h 68"/>
                <a:gd name="T18" fmla="*/ 33 w 67"/>
                <a:gd name="T19" fmla="*/ 1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8">
                  <a:moveTo>
                    <a:pt x="33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3" y="0"/>
                  </a:cubicBezTo>
                  <a:cubicBezTo>
                    <a:pt x="52" y="0"/>
                    <a:pt x="67" y="15"/>
                    <a:pt x="67" y="34"/>
                  </a:cubicBezTo>
                  <a:cubicBezTo>
                    <a:pt x="67" y="53"/>
                    <a:pt x="52" y="68"/>
                    <a:pt x="33" y="68"/>
                  </a:cubicBezTo>
                  <a:close/>
                  <a:moveTo>
                    <a:pt x="33" y="16"/>
                  </a:moveTo>
                  <a:cubicBezTo>
                    <a:pt x="23" y="16"/>
                    <a:pt x="15" y="24"/>
                    <a:pt x="15" y="34"/>
                  </a:cubicBezTo>
                  <a:cubicBezTo>
                    <a:pt x="15" y="44"/>
                    <a:pt x="23" y="52"/>
                    <a:pt x="33" y="52"/>
                  </a:cubicBezTo>
                  <a:cubicBezTo>
                    <a:pt x="43" y="52"/>
                    <a:pt x="52" y="44"/>
                    <a:pt x="52" y="34"/>
                  </a:cubicBezTo>
                  <a:cubicBezTo>
                    <a:pt x="52" y="24"/>
                    <a:pt x="43" y="16"/>
                    <a:pt x="3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0" name="Freeform 3731"/>
            <p:cNvSpPr>
              <a:spLocks/>
            </p:cNvSpPr>
            <p:nvPr/>
          </p:nvSpPr>
          <p:spPr bwMode="auto">
            <a:xfrm>
              <a:off x="6888753" y="4742033"/>
              <a:ext cx="166688" cy="315913"/>
            </a:xfrm>
            <a:custGeom>
              <a:avLst/>
              <a:gdLst>
                <a:gd name="T0" fmla="*/ 2 w 199"/>
                <a:gd name="T1" fmla="*/ 380 h 380"/>
                <a:gd name="T2" fmla="*/ 0 w 199"/>
                <a:gd name="T3" fmla="*/ 365 h 380"/>
                <a:gd name="T4" fmla="*/ 184 w 199"/>
                <a:gd name="T5" fmla="*/ 158 h 380"/>
                <a:gd name="T6" fmla="*/ 123 w 199"/>
                <a:gd name="T7" fmla="*/ 11 h 380"/>
                <a:gd name="T8" fmla="*/ 134 w 199"/>
                <a:gd name="T9" fmla="*/ 0 h 380"/>
                <a:gd name="T10" fmla="*/ 199 w 199"/>
                <a:gd name="T11" fmla="*/ 158 h 380"/>
                <a:gd name="T12" fmla="*/ 2 w 199"/>
                <a:gd name="T13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380">
                  <a:moveTo>
                    <a:pt x="2" y="380"/>
                  </a:moveTo>
                  <a:cubicBezTo>
                    <a:pt x="0" y="365"/>
                    <a:pt x="0" y="365"/>
                    <a:pt x="0" y="365"/>
                  </a:cubicBezTo>
                  <a:cubicBezTo>
                    <a:pt x="105" y="352"/>
                    <a:pt x="184" y="263"/>
                    <a:pt x="184" y="158"/>
                  </a:cubicBezTo>
                  <a:cubicBezTo>
                    <a:pt x="184" y="102"/>
                    <a:pt x="162" y="50"/>
                    <a:pt x="123" y="1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76" y="42"/>
                    <a:pt x="199" y="98"/>
                    <a:pt x="199" y="158"/>
                  </a:cubicBezTo>
                  <a:cubicBezTo>
                    <a:pt x="199" y="271"/>
                    <a:pt x="115" y="367"/>
                    <a:pt x="2" y="3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1" name="Freeform 3732"/>
            <p:cNvSpPr>
              <a:spLocks noEditPoints="1"/>
            </p:cNvSpPr>
            <p:nvPr/>
          </p:nvSpPr>
          <p:spPr bwMode="auto">
            <a:xfrm>
              <a:off x="6841128" y="5024608"/>
              <a:ext cx="55563" cy="57150"/>
            </a:xfrm>
            <a:custGeom>
              <a:avLst/>
              <a:gdLst>
                <a:gd name="T0" fmla="*/ 33 w 67"/>
                <a:gd name="T1" fmla="*/ 68 h 68"/>
                <a:gd name="T2" fmla="*/ 0 w 67"/>
                <a:gd name="T3" fmla="*/ 34 h 68"/>
                <a:gd name="T4" fmla="*/ 33 w 67"/>
                <a:gd name="T5" fmla="*/ 0 h 68"/>
                <a:gd name="T6" fmla="*/ 67 w 67"/>
                <a:gd name="T7" fmla="*/ 34 h 68"/>
                <a:gd name="T8" fmla="*/ 33 w 67"/>
                <a:gd name="T9" fmla="*/ 68 h 68"/>
                <a:gd name="T10" fmla="*/ 33 w 67"/>
                <a:gd name="T11" fmla="*/ 16 h 68"/>
                <a:gd name="T12" fmla="*/ 15 w 67"/>
                <a:gd name="T13" fmla="*/ 34 h 68"/>
                <a:gd name="T14" fmla="*/ 33 w 67"/>
                <a:gd name="T15" fmla="*/ 52 h 68"/>
                <a:gd name="T16" fmla="*/ 52 w 67"/>
                <a:gd name="T17" fmla="*/ 34 h 68"/>
                <a:gd name="T18" fmla="*/ 33 w 67"/>
                <a:gd name="T19" fmla="*/ 1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8">
                  <a:moveTo>
                    <a:pt x="33" y="68"/>
                  </a:move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3" y="0"/>
                  </a:cubicBezTo>
                  <a:cubicBezTo>
                    <a:pt x="52" y="0"/>
                    <a:pt x="67" y="15"/>
                    <a:pt x="67" y="34"/>
                  </a:cubicBezTo>
                  <a:cubicBezTo>
                    <a:pt x="67" y="52"/>
                    <a:pt x="52" y="68"/>
                    <a:pt x="33" y="68"/>
                  </a:cubicBezTo>
                  <a:close/>
                  <a:moveTo>
                    <a:pt x="33" y="16"/>
                  </a:moveTo>
                  <a:cubicBezTo>
                    <a:pt x="23" y="16"/>
                    <a:pt x="15" y="24"/>
                    <a:pt x="15" y="34"/>
                  </a:cubicBezTo>
                  <a:cubicBezTo>
                    <a:pt x="15" y="44"/>
                    <a:pt x="23" y="52"/>
                    <a:pt x="33" y="52"/>
                  </a:cubicBezTo>
                  <a:cubicBezTo>
                    <a:pt x="43" y="52"/>
                    <a:pt x="52" y="44"/>
                    <a:pt x="52" y="34"/>
                  </a:cubicBezTo>
                  <a:cubicBezTo>
                    <a:pt x="52" y="24"/>
                    <a:pt x="43" y="16"/>
                    <a:pt x="3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2" name="Rectangle 3733"/>
            <p:cNvSpPr>
              <a:spLocks noChangeArrowheads="1"/>
            </p:cNvSpPr>
            <p:nvPr/>
          </p:nvSpPr>
          <p:spPr bwMode="auto">
            <a:xfrm>
              <a:off x="6680790" y="4686471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3" name="Rectangle 3734"/>
            <p:cNvSpPr>
              <a:spLocks noChangeArrowheads="1"/>
            </p:cNvSpPr>
            <p:nvPr/>
          </p:nvSpPr>
          <p:spPr bwMode="auto">
            <a:xfrm>
              <a:off x="7041153" y="4686471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4" name="Rectangle 3735"/>
            <p:cNvSpPr>
              <a:spLocks noChangeArrowheads="1"/>
            </p:cNvSpPr>
            <p:nvPr/>
          </p:nvSpPr>
          <p:spPr bwMode="auto">
            <a:xfrm>
              <a:off x="6680790" y="50468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5" name="Rectangle 3736"/>
            <p:cNvSpPr>
              <a:spLocks noChangeArrowheads="1"/>
            </p:cNvSpPr>
            <p:nvPr/>
          </p:nvSpPr>
          <p:spPr bwMode="auto">
            <a:xfrm>
              <a:off x="7041153" y="5046833"/>
              <a:ext cx="14288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6" name="Freeform 3737"/>
            <p:cNvSpPr>
              <a:spLocks/>
            </p:cNvSpPr>
            <p:nvPr/>
          </p:nvSpPr>
          <p:spPr bwMode="auto">
            <a:xfrm>
              <a:off x="6730003" y="4734096"/>
              <a:ext cx="277813" cy="279400"/>
            </a:xfrm>
            <a:custGeom>
              <a:avLst/>
              <a:gdLst>
                <a:gd name="T0" fmla="*/ 166 w 333"/>
                <a:gd name="T1" fmla="*/ 334 h 334"/>
                <a:gd name="T2" fmla="*/ 0 w 333"/>
                <a:gd name="T3" fmla="*/ 167 h 334"/>
                <a:gd name="T4" fmla="*/ 166 w 333"/>
                <a:gd name="T5" fmla="*/ 0 h 334"/>
                <a:gd name="T6" fmla="*/ 333 w 333"/>
                <a:gd name="T7" fmla="*/ 167 h 334"/>
                <a:gd name="T8" fmla="*/ 318 w 333"/>
                <a:gd name="T9" fmla="*/ 167 h 334"/>
                <a:gd name="T10" fmla="*/ 166 w 333"/>
                <a:gd name="T11" fmla="*/ 16 h 334"/>
                <a:gd name="T12" fmla="*/ 15 w 333"/>
                <a:gd name="T13" fmla="*/ 167 h 334"/>
                <a:gd name="T14" fmla="*/ 166 w 333"/>
                <a:gd name="T15" fmla="*/ 318 h 334"/>
                <a:gd name="T16" fmla="*/ 166 w 333"/>
                <a:gd name="T17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3" h="334">
                  <a:moveTo>
                    <a:pt x="166" y="334"/>
                  </a:moveTo>
                  <a:cubicBezTo>
                    <a:pt x="75" y="334"/>
                    <a:pt x="0" y="259"/>
                    <a:pt x="0" y="167"/>
                  </a:cubicBezTo>
                  <a:cubicBezTo>
                    <a:pt x="0" y="75"/>
                    <a:pt x="75" y="0"/>
                    <a:pt x="166" y="0"/>
                  </a:cubicBezTo>
                  <a:cubicBezTo>
                    <a:pt x="258" y="0"/>
                    <a:pt x="333" y="75"/>
                    <a:pt x="333" y="167"/>
                  </a:cubicBezTo>
                  <a:cubicBezTo>
                    <a:pt x="318" y="167"/>
                    <a:pt x="318" y="167"/>
                    <a:pt x="318" y="167"/>
                  </a:cubicBezTo>
                  <a:cubicBezTo>
                    <a:pt x="318" y="84"/>
                    <a:pt x="250" y="16"/>
                    <a:pt x="166" y="16"/>
                  </a:cubicBezTo>
                  <a:cubicBezTo>
                    <a:pt x="83" y="16"/>
                    <a:pt x="15" y="84"/>
                    <a:pt x="15" y="167"/>
                  </a:cubicBezTo>
                  <a:cubicBezTo>
                    <a:pt x="15" y="250"/>
                    <a:pt x="83" y="318"/>
                    <a:pt x="166" y="318"/>
                  </a:cubicBezTo>
                  <a:lnTo>
                    <a:pt x="166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7" name="Freeform 3738"/>
            <p:cNvSpPr>
              <a:spLocks/>
            </p:cNvSpPr>
            <p:nvPr/>
          </p:nvSpPr>
          <p:spPr bwMode="auto">
            <a:xfrm>
              <a:off x="6993528" y="4873796"/>
              <a:ext cx="14288" cy="6350"/>
            </a:xfrm>
            <a:custGeom>
              <a:avLst/>
              <a:gdLst>
                <a:gd name="T0" fmla="*/ 16 w 16"/>
                <a:gd name="T1" fmla="*/ 8 h 8"/>
                <a:gd name="T2" fmla="*/ 0 w 16"/>
                <a:gd name="T3" fmla="*/ 7 h 8"/>
                <a:gd name="T4" fmla="*/ 1 w 16"/>
                <a:gd name="T5" fmla="*/ 0 h 8"/>
                <a:gd name="T6" fmla="*/ 16 w 16"/>
                <a:gd name="T7" fmla="*/ 0 h 8"/>
                <a:gd name="T8" fmla="*/ 16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8" name="Freeform 3739"/>
            <p:cNvSpPr>
              <a:spLocks noEditPoints="1"/>
            </p:cNvSpPr>
            <p:nvPr/>
          </p:nvSpPr>
          <p:spPr bwMode="auto">
            <a:xfrm>
              <a:off x="6887165" y="4891258"/>
              <a:ext cx="119063" cy="120650"/>
            </a:xfrm>
            <a:custGeom>
              <a:avLst/>
              <a:gdLst>
                <a:gd name="T0" fmla="*/ 2 w 142"/>
                <a:gd name="T1" fmla="*/ 143 h 143"/>
                <a:gd name="T2" fmla="*/ 0 w 142"/>
                <a:gd name="T3" fmla="*/ 127 h 143"/>
                <a:gd name="T4" fmla="*/ 14 w 142"/>
                <a:gd name="T5" fmla="*/ 125 h 143"/>
                <a:gd name="T6" fmla="*/ 18 w 142"/>
                <a:gd name="T7" fmla="*/ 140 h 143"/>
                <a:gd name="T8" fmla="*/ 2 w 142"/>
                <a:gd name="T9" fmla="*/ 143 h 143"/>
                <a:gd name="T10" fmla="*/ 34 w 142"/>
                <a:gd name="T11" fmla="*/ 135 h 143"/>
                <a:gd name="T12" fmla="*/ 28 w 142"/>
                <a:gd name="T13" fmla="*/ 120 h 143"/>
                <a:gd name="T14" fmla="*/ 42 w 142"/>
                <a:gd name="T15" fmla="*/ 115 h 143"/>
                <a:gd name="T16" fmla="*/ 49 w 142"/>
                <a:gd name="T17" fmla="*/ 129 h 143"/>
                <a:gd name="T18" fmla="*/ 34 w 142"/>
                <a:gd name="T19" fmla="*/ 135 h 143"/>
                <a:gd name="T20" fmla="*/ 63 w 142"/>
                <a:gd name="T21" fmla="*/ 121 h 143"/>
                <a:gd name="T22" fmla="*/ 55 w 142"/>
                <a:gd name="T23" fmla="*/ 108 h 143"/>
                <a:gd name="T24" fmla="*/ 68 w 142"/>
                <a:gd name="T25" fmla="*/ 99 h 143"/>
                <a:gd name="T26" fmla="*/ 77 w 142"/>
                <a:gd name="T27" fmla="*/ 112 h 143"/>
                <a:gd name="T28" fmla="*/ 63 w 142"/>
                <a:gd name="T29" fmla="*/ 121 h 143"/>
                <a:gd name="T30" fmla="*/ 89 w 142"/>
                <a:gd name="T31" fmla="*/ 101 h 143"/>
                <a:gd name="T32" fmla="*/ 79 w 142"/>
                <a:gd name="T33" fmla="*/ 90 h 143"/>
                <a:gd name="T34" fmla="*/ 89 w 142"/>
                <a:gd name="T35" fmla="*/ 79 h 143"/>
                <a:gd name="T36" fmla="*/ 101 w 142"/>
                <a:gd name="T37" fmla="*/ 90 h 143"/>
                <a:gd name="T38" fmla="*/ 89 w 142"/>
                <a:gd name="T39" fmla="*/ 101 h 143"/>
                <a:gd name="T40" fmla="*/ 111 w 142"/>
                <a:gd name="T41" fmla="*/ 77 h 143"/>
                <a:gd name="T42" fmla="*/ 99 w 142"/>
                <a:gd name="T43" fmla="*/ 68 h 143"/>
                <a:gd name="T44" fmla="*/ 107 w 142"/>
                <a:gd name="T45" fmla="*/ 56 h 143"/>
                <a:gd name="T46" fmla="*/ 120 w 142"/>
                <a:gd name="T47" fmla="*/ 64 h 143"/>
                <a:gd name="T48" fmla="*/ 111 w 142"/>
                <a:gd name="T49" fmla="*/ 77 h 143"/>
                <a:gd name="T50" fmla="*/ 128 w 142"/>
                <a:gd name="T51" fmla="*/ 49 h 143"/>
                <a:gd name="T52" fmla="*/ 114 w 142"/>
                <a:gd name="T53" fmla="*/ 43 h 143"/>
                <a:gd name="T54" fmla="*/ 120 w 142"/>
                <a:gd name="T55" fmla="*/ 29 h 143"/>
                <a:gd name="T56" fmla="*/ 134 w 142"/>
                <a:gd name="T57" fmla="*/ 34 h 143"/>
                <a:gd name="T58" fmla="*/ 128 w 142"/>
                <a:gd name="T59" fmla="*/ 49 h 143"/>
                <a:gd name="T60" fmla="*/ 139 w 142"/>
                <a:gd name="T61" fmla="*/ 18 h 143"/>
                <a:gd name="T62" fmla="*/ 124 w 142"/>
                <a:gd name="T63" fmla="*/ 15 h 143"/>
                <a:gd name="T64" fmla="*/ 127 w 142"/>
                <a:gd name="T65" fmla="*/ 0 h 143"/>
                <a:gd name="T66" fmla="*/ 142 w 142"/>
                <a:gd name="T67" fmla="*/ 2 h 143"/>
                <a:gd name="T68" fmla="*/ 139 w 142"/>
                <a:gd name="T69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2" h="143">
                  <a:moveTo>
                    <a:pt x="2" y="143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5" y="127"/>
                    <a:pt x="10" y="126"/>
                    <a:pt x="14" y="125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3" y="141"/>
                    <a:pt x="7" y="142"/>
                    <a:pt x="2" y="143"/>
                  </a:cubicBezTo>
                  <a:close/>
                  <a:moveTo>
                    <a:pt x="34" y="135"/>
                  </a:moveTo>
                  <a:cubicBezTo>
                    <a:pt x="28" y="120"/>
                    <a:pt x="28" y="120"/>
                    <a:pt x="28" y="120"/>
                  </a:cubicBezTo>
                  <a:cubicBezTo>
                    <a:pt x="33" y="119"/>
                    <a:pt x="38" y="117"/>
                    <a:pt x="42" y="115"/>
                  </a:cubicBezTo>
                  <a:cubicBezTo>
                    <a:pt x="49" y="129"/>
                    <a:pt x="49" y="129"/>
                    <a:pt x="49" y="129"/>
                  </a:cubicBezTo>
                  <a:cubicBezTo>
                    <a:pt x="44" y="131"/>
                    <a:pt x="39" y="133"/>
                    <a:pt x="34" y="135"/>
                  </a:cubicBezTo>
                  <a:close/>
                  <a:moveTo>
                    <a:pt x="63" y="121"/>
                  </a:moveTo>
                  <a:cubicBezTo>
                    <a:pt x="55" y="108"/>
                    <a:pt x="55" y="108"/>
                    <a:pt x="55" y="108"/>
                  </a:cubicBezTo>
                  <a:cubicBezTo>
                    <a:pt x="59" y="105"/>
                    <a:pt x="64" y="102"/>
                    <a:pt x="68" y="99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2" y="115"/>
                    <a:pt x="68" y="118"/>
                    <a:pt x="63" y="121"/>
                  </a:cubicBezTo>
                  <a:close/>
                  <a:moveTo>
                    <a:pt x="89" y="101"/>
                  </a:moveTo>
                  <a:cubicBezTo>
                    <a:pt x="79" y="90"/>
                    <a:pt x="79" y="90"/>
                    <a:pt x="79" y="90"/>
                  </a:cubicBezTo>
                  <a:cubicBezTo>
                    <a:pt x="83" y="87"/>
                    <a:pt x="86" y="83"/>
                    <a:pt x="89" y="79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4"/>
                    <a:pt x="93" y="98"/>
                    <a:pt x="89" y="101"/>
                  </a:cubicBezTo>
                  <a:close/>
                  <a:moveTo>
                    <a:pt x="111" y="77"/>
                  </a:moveTo>
                  <a:cubicBezTo>
                    <a:pt x="99" y="68"/>
                    <a:pt x="99" y="68"/>
                    <a:pt x="99" y="68"/>
                  </a:cubicBezTo>
                  <a:cubicBezTo>
                    <a:pt x="102" y="64"/>
                    <a:pt x="105" y="60"/>
                    <a:pt x="107" y="56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18" y="68"/>
                    <a:pt x="115" y="73"/>
                    <a:pt x="111" y="77"/>
                  </a:cubicBezTo>
                  <a:close/>
                  <a:moveTo>
                    <a:pt x="128" y="49"/>
                  </a:moveTo>
                  <a:cubicBezTo>
                    <a:pt x="114" y="43"/>
                    <a:pt x="114" y="43"/>
                    <a:pt x="114" y="43"/>
                  </a:cubicBezTo>
                  <a:cubicBezTo>
                    <a:pt x="116" y="38"/>
                    <a:pt x="118" y="33"/>
                    <a:pt x="120" y="29"/>
                  </a:cubicBezTo>
                  <a:cubicBezTo>
                    <a:pt x="134" y="34"/>
                    <a:pt x="134" y="34"/>
                    <a:pt x="134" y="34"/>
                  </a:cubicBezTo>
                  <a:cubicBezTo>
                    <a:pt x="133" y="39"/>
                    <a:pt x="131" y="44"/>
                    <a:pt x="128" y="49"/>
                  </a:cubicBezTo>
                  <a:close/>
                  <a:moveTo>
                    <a:pt x="139" y="18"/>
                  </a:moveTo>
                  <a:cubicBezTo>
                    <a:pt x="124" y="15"/>
                    <a:pt x="124" y="15"/>
                    <a:pt x="124" y="15"/>
                  </a:cubicBezTo>
                  <a:cubicBezTo>
                    <a:pt x="125" y="10"/>
                    <a:pt x="126" y="5"/>
                    <a:pt x="127" y="0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8"/>
                    <a:pt x="141" y="13"/>
                    <a:pt x="13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9" name="Freeform 3740"/>
            <p:cNvSpPr>
              <a:spLocks/>
            </p:cNvSpPr>
            <p:nvPr/>
          </p:nvSpPr>
          <p:spPr bwMode="auto">
            <a:xfrm>
              <a:off x="6868115" y="4999208"/>
              <a:ext cx="7938" cy="14288"/>
            </a:xfrm>
            <a:custGeom>
              <a:avLst/>
              <a:gdLst>
                <a:gd name="T0" fmla="*/ 0 w 9"/>
                <a:gd name="T1" fmla="*/ 16 h 16"/>
                <a:gd name="T2" fmla="*/ 0 w 9"/>
                <a:gd name="T3" fmla="*/ 0 h 16"/>
                <a:gd name="T4" fmla="*/ 8 w 9"/>
                <a:gd name="T5" fmla="*/ 0 h 16"/>
                <a:gd name="T6" fmla="*/ 9 w 9"/>
                <a:gd name="T7" fmla="*/ 15 h 16"/>
                <a:gd name="T8" fmla="*/ 0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6"/>
                    <a:pt x="3" y="1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0" name="Freeform 3741"/>
            <p:cNvSpPr>
              <a:spLocks noEditPoints="1"/>
            </p:cNvSpPr>
            <p:nvPr/>
          </p:nvSpPr>
          <p:spPr bwMode="auto">
            <a:xfrm>
              <a:off x="6760165" y="4765846"/>
              <a:ext cx="188913" cy="215900"/>
            </a:xfrm>
            <a:custGeom>
              <a:avLst/>
              <a:gdLst>
                <a:gd name="T0" fmla="*/ 129 w 226"/>
                <a:gd name="T1" fmla="*/ 258 h 258"/>
                <a:gd name="T2" fmla="*/ 0 w 226"/>
                <a:gd name="T3" fmla="*/ 129 h 258"/>
                <a:gd name="T4" fmla="*/ 129 w 226"/>
                <a:gd name="T5" fmla="*/ 0 h 258"/>
                <a:gd name="T6" fmla="*/ 137 w 226"/>
                <a:gd name="T7" fmla="*/ 0 h 258"/>
                <a:gd name="T8" fmla="*/ 137 w 226"/>
                <a:gd name="T9" fmla="*/ 126 h 258"/>
                <a:gd name="T10" fmla="*/ 226 w 226"/>
                <a:gd name="T11" fmla="*/ 215 h 258"/>
                <a:gd name="T12" fmla="*/ 221 w 226"/>
                <a:gd name="T13" fmla="*/ 220 h 258"/>
                <a:gd name="T14" fmla="*/ 129 w 226"/>
                <a:gd name="T15" fmla="*/ 258 h 258"/>
                <a:gd name="T16" fmla="*/ 122 w 226"/>
                <a:gd name="T17" fmla="*/ 15 h 258"/>
                <a:gd name="T18" fmla="*/ 16 w 226"/>
                <a:gd name="T19" fmla="*/ 129 h 258"/>
                <a:gd name="T20" fmla="*/ 129 w 226"/>
                <a:gd name="T21" fmla="*/ 243 h 258"/>
                <a:gd name="T22" fmla="*/ 204 w 226"/>
                <a:gd name="T23" fmla="*/ 215 h 258"/>
                <a:gd name="T24" fmla="*/ 122 w 226"/>
                <a:gd name="T25" fmla="*/ 132 h 258"/>
                <a:gd name="T26" fmla="*/ 122 w 226"/>
                <a:gd name="T27" fmla="*/ 1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6" h="258">
                  <a:moveTo>
                    <a:pt x="129" y="258"/>
                  </a:moveTo>
                  <a:cubicBezTo>
                    <a:pt x="58" y="258"/>
                    <a:pt x="0" y="200"/>
                    <a:pt x="0" y="129"/>
                  </a:cubicBezTo>
                  <a:cubicBezTo>
                    <a:pt x="0" y="58"/>
                    <a:pt x="58" y="0"/>
                    <a:pt x="12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126"/>
                    <a:pt x="137" y="126"/>
                    <a:pt x="137" y="126"/>
                  </a:cubicBezTo>
                  <a:cubicBezTo>
                    <a:pt x="226" y="215"/>
                    <a:pt x="226" y="215"/>
                    <a:pt x="226" y="215"/>
                  </a:cubicBezTo>
                  <a:cubicBezTo>
                    <a:pt x="221" y="220"/>
                    <a:pt x="221" y="220"/>
                    <a:pt x="221" y="220"/>
                  </a:cubicBezTo>
                  <a:cubicBezTo>
                    <a:pt x="196" y="245"/>
                    <a:pt x="164" y="258"/>
                    <a:pt x="129" y="258"/>
                  </a:cubicBezTo>
                  <a:close/>
                  <a:moveTo>
                    <a:pt x="122" y="15"/>
                  </a:moveTo>
                  <a:cubicBezTo>
                    <a:pt x="63" y="20"/>
                    <a:pt x="16" y="69"/>
                    <a:pt x="16" y="129"/>
                  </a:cubicBezTo>
                  <a:cubicBezTo>
                    <a:pt x="16" y="192"/>
                    <a:pt x="67" y="243"/>
                    <a:pt x="129" y="243"/>
                  </a:cubicBezTo>
                  <a:cubicBezTo>
                    <a:pt x="157" y="243"/>
                    <a:pt x="183" y="233"/>
                    <a:pt x="204" y="215"/>
                  </a:cubicBezTo>
                  <a:cubicBezTo>
                    <a:pt x="122" y="132"/>
                    <a:pt x="122" y="132"/>
                    <a:pt x="122" y="132"/>
                  </a:cubicBezTo>
                  <a:lnTo>
                    <a:pt x="12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1" name="Rectangle 3742"/>
            <p:cNvSpPr>
              <a:spLocks noChangeArrowheads="1"/>
            </p:cNvSpPr>
            <p:nvPr/>
          </p:nvSpPr>
          <p:spPr bwMode="auto">
            <a:xfrm>
              <a:off x="6785565" y="486744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2" name="Rectangle 3743"/>
            <p:cNvSpPr>
              <a:spLocks noChangeArrowheads="1"/>
            </p:cNvSpPr>
            <p:nvPr/>
          </p:nvSpPr>
          <p:spPr bwMode="auto">
            <a:xfrm>
              <a:off x="6810965" y="4867446"/>
              <a:ext cx="14288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3" name="Rectangle 3744"/>
            <p:cNvSpPr>
              <a:spLocks noChangeArrowheads="1"/>
            </p:cNvSpPr>
            <p:nvPr/>
          </p:nvSpPr>
          <p:spPr bwMode="auto">
            <a:xfrm>
              <a:off x="6837953" y="4867446"/>
              <a:ext cx="12700" cy="1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4" name="Freeform 3745"/>
            <p:cNvSpPr>
              <a:spLocks/>
            </p:cNvSpPr>
            <p:nvPr/>
          </p:nvSpPr>
          <p:spPr bwMode="auto">
            <a:xfrm>
              <a:off x="6893515" y="4769021"/>
              <a:ext cx="82550" cy="111125"/>
            </a:xfrm>
            <a:custGeom>
              <a:avLst/>
              <a:gdLst>
                <a:gd name="T0" fmla="*/ 100 w 100"/>
                <a:gd name="T1" fmla="*/ 133 h 133"/>
                <a:gd name="T2" fmla="*/ 2 w 100"/>
                <a:gd name="T3" fmla="*/ 133 h 133"/>
                <a:gd name="T4" fmla="*/ 2 w 100"/>
                <a:gd name="T5" fmla="*/ 117 h 133"/>
                <a:gd name="T6" fmla="*/ 84 w 100"/>
                <a:gd name="T7" fmla="*/ 117 h 133"/>
                <a:gd name="T8" fmla="*/ 0 w 100"/>
                <a:gd name="T9" fmla="*/ 15 h 133"/>
                <a:gd name="T10" fmla="*/ 4 w 100"/>
                <a:gd name="T11" fmla="*/ 0 h 133"/>
                <a:gd name="T12" fmla="*/ 100 w 100"/>
                <a:gd name="T13" fmla="*/ 125 h 133"/>
                <a:gd name="T14" fmla="*/ 100 w 100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33">
                  <a:moveTo>
                    <a:pt x="100" y="133"/>
                  </a:moveTo>
                  <a:cubicBezTo>
                    <a:pt x="2" y="133"/>
                    <a:pt x="2" y="133"/>
                    <a:pt x="2" y="133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1" y="69"/>
                    <a:pt x="47" y="27"/>
                    <a:pt x="0" y="1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0" y="15"/>
                    <a:pt x="100" y="66"/>
                    <a:pt x="100" y="125"/>
                  </a:cubicBezTo>
                  <a:lnTo>
                    <a:pt x="100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4140" name="Группа 4139"/>
          <p:cNvGrpSpPr/>
          <p:nvPr/>
        </p:nvGrpSpPr>
        <p:grpSpPr>
          <a:xfrm>
            <a:off x="3137535" y="944316"/>
            <a:ext cx="3040380" cy="3006020"/>
            <a:chOff x="4183380" y="1348740"/>
            <a:chExt cx="4053840" cy="3802380"/>
          </a:xfrm>
        </p:grpSpPr>
        <p:cxnSp>
          <p:nvCxnSpPr>
            <p:cNvPr id="4141" name="Прямая соединительная линия 4140"/>
            <p:cNvCxnSpPr/>
            <p:nvPr/>
          </p:nvCxnSpPr>
          <p:spPr bwMode="auto">
            <a:xfrm>
              <a:off x="4183380" y="1348740"/>
              <a:ext cx="0" cy="380238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142" name="Прямая соединительная линия 4141"/>
            <p:cNvCxnSpPr/>
            <p:nvPr/>
          </p:nvCxnSpPr>
          <p:spPr bwMode="auto">
            <a:xfrm>
              <a:off x="8237220" y="1348740"/>
              <a:ext cx="0" cy="3802380"/>
            </a:xfrm>
            <a:prstGeom prst="line">
              <a:avLst/>
            </a:prstGeom>
            <a:solidFill>
              <a:schemeClr val="accent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784" name="TextBox 1783"/>
          <p:cNvSpPr txBox="1"/>
          <p:nvPr/>
        </p:nvSpPr>
        <p:spPr>
          <a:xfrm>
            <a:off x="1131214" y="944315"/>
            <a:ext cx="10518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ДИАГРАММЫ </a:t>
            </a:r>
            <a:r>
              <a:rPr lang="en-US" sz="1000" dirty="0" smtClean="0"/>
              <a:t/>
            </a:r>
            <a:br>
              <a:rPr lang="en-US" sz="1000" dirty="0" smtClean="0"/>
            </a:br>
            <a:r>
              <a:rPr lang="ru-RU" sz="1000" dirty="0" smtClean="0"/>
              <a:t>И ГРАФИКИ</a:t>
            </a:r>
            <a:endParaRPr lang="ru-RU" sz="1000" dirty="0"/>
          </a:p>
        </p:txBody>
      </p:sp>
      <p:sp>
        <p:nvSpPr>
          <p:cNvPr id="1785" name="TextBox 1784"/>
          <p:cNvSpPr txBox="1"/>
          <p:nvPr/>
        </p:nvSpPr>
        <p:spPr>
          <a:xfrm>
            <a:off x="4092843" y="944315"/>
            <a:ext cx="10903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УПРАВЛЕНИЕ </a:t>
            </a:r>
            <a:r>
              <a:rPr lang="en-US" sz="1000" dirty="0" smtClean="0"/>
              <a:t/>
            </a:r>
            <a:br>
              <a:rPr lang="en-US" sz="1000" dirty="0" smtClean="0"/>
            </a:br>
            <a:r>
              <a:rPr lang="ru-RU" sz="1000" dirty="0" smtClean="0"/>
              <a:t>ДАННЫМИ</a:t>
            </a:r>
            <a:endParaRPr lang="ru-RU" sz="1000" dirty="0"/>
          </a:p>
        </p:txBody>
      </p:sp>
      <p:sp>
        <p:nvSpPr>
          <p:cNvPr id="1787" name="TextBox 1786"/>
          <p:cNvSpPr txBox="1"/>
          <p:nvPr/>
        </p:nvSpPr>
        <p:spPr>
          <a:xfrm>
            <a:off x="6220277" y="944315"/>
            <a:ext cx="26773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/>
              <a:t>СРЕДСТВА МАССОВОЙ ИНФОРМАЦИИ </a:t>
            </a:r>
            <a:r>
              <a:rPr lang="en-US" sz="1000" dirty="0" smtClean="0"/>
              <a:t/>
            </a:r>
            <a:br>
              <a:rPr lang="en-US" sz="1000" dirty="0" smtClean="0"/>
            </a:br>
            <a:r>
              <a:rPr lang="ru-RU" sz="1000" dirty="0" smtClean="0"/>
              <a:t>И </a:t>
            </a:r>
            <a:r>
              <a:rPr lang="ru-RU" sz="1000" dirty="0"/>
              <a:t>РАЗВЛЕЧЕНИЯ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45858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873841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42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" name="Прямая соединительная линия 3"/>
          <p:cNvCxnSpPr/>
          <p:nvPr/>
        </p:nvCxnSpPr>
        <p:spPr bwMode="auto">
          <a:xfrm>
            <a:off x="4519613" y="825052"/>
            <a:ext cx="0" cy="3524698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601" name="Группа 600"/>
          <p:cNvGrpSpPr/>
          <p:nvPr/>
        </p:nvGrpSpPr>
        <p:grpSpPr>
          <a:xfrm>
            <a:off x="5041107" y="1275988"/>
            <a:ext cx="389335" cy="409576"/>
            <a:chOff x="6721476" y="1506538"/>
            <a:chExt cx="519113" cy="546101"/>
          </a:xfrm>
        </p:grpSpPr>
        <p:sp>
          <p:nvSpPr>
            <p:cNvPr id="382" name="Freeform 5"/>
            <p:cNvSpPr>
              <a:spLocks/>
            </p:cNvSpPr>
            <p:nvPr/>
          </p:nvSpPr>
          <p:spPr bwMode="auto">
            <a:xfrm>
              <a:off x="6838951" y="1816101"/>
              <a:ext cx="233363" cy="236538"/>
            </a:xfrm>
            <a:custGeom>
              <a:avLst/>
              <a:gdLst>
                <a:gd name="T0" fmla="*/ 0 w 83"/>
                <a:gd name="T1" fmla="*/ 51 h 84"/>
                <a:gd name="T2" fmla="*/ 5 w 83"/>
                <a:gd name="T3" fmla="*/ 65 h 84"/>
                <a:gd name="T4" fmla="*/ 16 w 83"/>
                <a:gd name="T5" fmla="*/ 60 h 84"/>
                <a:gd name="T6" fmla="*/ 23 w 83"/>
                <a:gd name="T7" fmla="*/ 68 h 84"/>
                <a:gd name="T8" fmla="*/ 19 w 83"/>
                <a:gd name="T9" fmla="*/ 78 h 84"/>
                <a:gd name="T10" fmla="*/ 32 w 83"/>
                <a:gd name="T11" fmla="*/ 83 h 84"/>
                <a:gd name="T12" fmla="*/ 36 w 83"/>
                <a:gd name="T13" fmla="*/ 73 h 84"/>
                <a:gd name="T14" fmla="*/ 47 w 83"/>
                <a:gd name="T15" fmla="*/ 73 h 84"/>
                <a:gd name="T16" fmla="*/ 51 w 83"/>
                <a:gd name="T17" fmla="*/ 84 h 84"/>
                <a:gd name="T18" fmla="*/ 64 w 83"/>
                <a:gd name="T19" fmla="*/ 78 h 84"/>
                <a:gd name="T20" fmla="*/ 60 w 83"/>
                <a:gd name="T21" fmla="*/ 68 h 84"/>
                <a:gd name="T22" fmla="*/ 67 w 83"/>
                <a:gd name="T23" fmla="*/ 60 h 84"/>
                <a:gd name="T24" fmla="*/ 78 w 83"/>
                <a:gd name="T25" fmla="*/ 65 h 84"/>
                <a:gd name="T26" fmla="*/ 83 w 83"/>
                <a:gd name="T27" fmla="*/ 51 h 84"/>
                <a:gd name="T28" fmla="*/ 73 w 83"/>
                <a:gd name="T29" fmla="*/ 47 h 84"/>
                <a:gd name="T30" fmla="*/ 73 w 83"/>
                <a:gd name="T31" fmla="*/ 36 h 84"/>
                <a:gd name="T32" fmla="*/ 83 w 83"/>
                <a:gd name="T33" fmla="*/ 32 h 84"/>
                <a:gd name="T34" fmla="*/ 78 w 83"/>
                <a:gd name="T35" fmla="*/ 19 h 84"/>
                <a:gd name="T36" fmla="*/ 67 w 83"/>
                <a:gd name="T37" fmla="*/ 23 h 84"/>
                <a:gd name="T38" fmla="*/ 60 w 83"/>
                <a:gd name="T39" fmla="*/ 16 h 84"/>
                <a:gd name="T40" fmla="*/ 64 w 83"/>
                <a:gd name="T41" fmla="*/ 5 h 84"/>
                <a:gd name="T42" fmla="*/ 51 w 83"/>
                <a:gd name="T43" fmla="*/ 0 h 84"/>
                <a:gd name="T44" fmla="*/ 47 w 83"/>
                <a:gd name="T45" fmla="*/ 10 h 84"/>
                <a:gd name="T46" fmla="*/ 36 w 83"/>
                <a:gd name="T47" fmla="*/ 10 h 84"/>
                <a:gd name="T48" fmla="*/ 32 w 83"/>
                <a:gd name="T49" fmla="*/ 0 h 84"/>
                <a:gd name="T50" fmla="*/ 19 w 83"/>
                <a:gd name="T51" fmla="*/ 5 h 84"/>
                <a:gd name="T52" fmla="*/ 23 w 83"/>
                <a:gd name="T53" fmla="*/ 16 h 84"/>
                <a:gd name="T54" fmla="*/ 16 w 83"/>
                <a:gd name="T55" fmla="*/ 23 h 84"/>
                <a:gd name="T56" fmla="*/ 5 w 83"/>
                <a:gd name="T57" fmla="*/ 19 h 84"/>
                <a:gd name="T58" fmla="*/ 0 w 83"/>
                <a:gd name="T59" fmla="*/ 32 h 84"/>
                <a:gd name="T60" fmla="*/ 10 w 83"/>
                <a:gd name="T61" fmla="*/ 36 h 84"/>
                <a:gd name="T62" fmla="*/ 10 w 83"/>
                <a:gd name="T63" fmla="*/ 47 h 84"/>
                <a:gd name="T64" fmla="*/ 0 w 83"/>
                <a:gd name="T65" fmla="*/ 5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84">
                  <a:moveTo>
                    <a:pt x="0" y="51"/>
                  </a:moveTo>
                  <a:cubicBezTo>
                    <a:pt x="5" y="65"/>
                    <a:pt x="5" y="65"/>
                    <a:pt x="5" y="65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8" y="63"/>
                    <a:pt x="20" y="66"/>
                    <a:pt x="23" y="6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40" y="74"/>
                    <a:pt x="43" y="74"/>
                    <a:pt x="47" y="73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3" y="66"/>
                    <a:pt x="65" y="63"/>
                    <a:pt x="67" y="60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4" y="43"/>
                    <a:pt x="74" y="40"/>
                    <a:pt x="73" y="36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5" y="20"/>
                    <a:pt x="63" y="18"/>
                    <a:pt x="60" y="1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3" y="10"/>
                    <a:pt x="40" y="10"/>
                    <a:pt x="36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0" y="18"/>
                    <a:pt x="18" y="20"/>
                    <a:pt x="16" y="2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40"/>
                    <a:pt x="9" y="43"/>
                    <a:pt x="10" y="47"/>
                  </a:cubicBezTo>
                  <a:lnTo>
                    <a:pt x="0" y="51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3" name="Freeform 6"/>
            <p:cNvSpPr>
              <a:spLocks/>
            </p:cNvSpPr>
            <p:nvPr/>
          </p:nvSpPr>
          <p:spPr bwMode="auto">
            <a:xfrm>
              <a:off x="6911976" y="1889126"/>
              <a:ext cx="87313" cy="90488"/>
            </a:xfrm>
            <a:custGeom>
              <a:avLst/>
              <a:gdLst>
                <a:gd name="T0" fmla="*/ 3 w 31"/>
                <a:gd name="T1" fmla="*/ 21 h 32"/>
                <a:gd name="T2" fmla="*/ 10 w 31"/>
                <a:gd name="T3" fmla="*/ 3 h 32"/>
                <a:gd name="T4" fmla="*/ 28 w 31"/>
                <a:gd name="T5" fmla="*/ 10 h 32"/>
                <a:gd name="T6" fmla="*/ 21 w 31"/>
                <a:gd name="T7" fmla="*/ 29 h 32"/>
                <a:gd name="T8" fmla="*/ 3 w 31"/>
                <a:gd name="T9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3" y="21"/>
                  </a:moveTo>
                  <a:cubicBezTo>
                    <a:pt x="0" y="14"/>
                    <a:pt x="3" y="6"/>
                    <a:pt x="10" y="3"/>
                  </a:cubicBezTo>
                  <a:cubicBezTo>
                    <a:pt x="17" y="0"/>
                    <a:pt x="25" y="3"/>
                    <a:pt x="28" y="10"/>
                  </a:cubicBezTo>
                  <a:cubicBezTo>
                    <a:pt x="31" y="17"/>
                    <a:pt x="28" y="26"/>
                    <a:pt x="21" y="29"/>
                  </a:cubicBezTo>
                  <a:cubicBezTo>
                    <a:pt x="14" y="32"/>
                    <a:pt x="6" y="28"/>
                    <a:pt x="3" y="21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" name="Freeform 7"/>
            <p:cNvSpPr>
              <a:spLocks/>
            </p:cNvSpPr>
            <p:nvPr/>
          </p:nvSpPr>
          <p:spPr bwMode="auto">
            <a:xfrm>
              <a:off x="7086601" y="1673226"/>
              <a:ext cx="153988" cy="271463"/>
            </a:xfrm>
            <a:custGeom>
              <a:avLst/>
              <a:gdLst>
                <a:gd name="T0" fmla="*/ 55 w 55"/>
                <a:gd name="T1" fmla="*/ 0 h 97"/>
                <a:gd name="T2" fmla="*/ 42 w 55"/>
                <a:gd name="T3" fmla="*/ 0 h 97"/>
                <a:gd name="T4" fmla="*/ 42 w 55"/>
                <a:gd name="T5" fmla="*/ 10 h 97"/>
                <a:gd name="T6" fmla="*/ 33 w 55"/>
                <a:gd name="T7" fmla="*/ 14 h 97"/>
                <a:gd name="T8" fmla="*/ 23 w 55"/>
                <a:gd name="T9" fmla="*/ 4 h 97"/>
                <a:gd name="T10" fmla="*/ 8 w 55"/>
                <a:gd name="T11" fmla="*/ 19 h 97"/>
                <a:gd name="T12" fmla="*/ 18 w 55"/>
                <a:gd name="T13" fmla="*/ 28 h 97"/>
                <a:gd name="T14" fmla="*/ 14 w 55"/>
                <a:gd name="T15" fmla="*/ 38 h 97"/>
                <a:gd name="T16" fmla="*/ 0 w 55"/>
                <a:gd name="T17" fmla="*/ 38 h 97"/>
                <a:gd name="T18" fmla="*/ 0 w 55"/>
                <a:gd name="T19" fmla="*/ 59 h 97"/>
                <a:gd name="T20" fmla="*/ 13 w 55"/>
                <a:gd name="T21" fmla="*/ 59 h 97"/>
                <a:gd name="T22" fmla="*/ 18 w 55"/>
                <a:gd name="T23" fmla="*/ 68 h 97"/>
                <a:gd name="T24" fmla="*/ 8 w 55"/>
                <a:gd name="T25" fmla="*/ 78 h 97"/>
                <a:gd name="T26" fmla="*/ 23 w 55"/>
                <a:gd name="T27" fmla="*/ 93 h 97"/>
                <a:gd name="T28" fmla="*/ 33 w 55"/>
                <a:gd name="T29" fmla="*/ 83 h 97"/>
                <a:gd name="T30" fmla="*/ 42 w 55"/>
                <a:gd name="T31" fmla="*/ 87 h 97"/>
                <a:gd name="T32" fmla="*/ 42 w 55"/>
                <a:gd name="T33" fmla="*/ 97 h 97"/>
                <a:gd name="T34" fmla="*/ 55 w 55"/>
                <a:gd name="T3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97">
                  <a:moveTo>
                    <a:pt x="55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8" y="11"/>
                    <a:pt x="36" y="12"/>
                    <a:pt x="33" y="1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6" y="31"/>
                    <a:pt x="15" y="34"/>
                    <a:pt x="14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62"/>
                    <a:pt x="16" y="65"/>
                    <a:pt x="18" y="6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6" y="85"/>
                    <a:pt x="38" y="86"/>
                    <a:pt x="42" y="8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55" y="97"/>
                    <a:pt x="55" y="97"/>
                    <a:pt x="55" y="97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" name="Freeform 8"/>
            <p:cNvSpPr>
              <a:spLocks/>
            </p:cNvSpPr>
            <p:nvPr/>
          </p:nvSpPr>
          <p:spPr bwMode="auto">
            <a:xfrm>
              <a:off x="7197726" y="1765301"/>
              <a:ext cx="42863" cy="84138"/>
            </a:xfrm>
            <a:custGeom>
              <a:avLst/>
              <a:gdLst>
                <a:gd name="T0" fmla="*/ 15 w 15"/>
                <a:gd name="T1" fmla="*/ 30 h 30"/>
                <a:gd name="T2" fmla="*/ 0 w 15"/>
                <a:gd name="T3" fmla="*/ 15 h 30"/>
                <a:gd name="T4" fmla="*/ 15 w 1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" name="Freeform 9"/>
            <p:cNvSpPr>
              <a:spLocks/>
            </p:cNvSpPr>
            <p:nvPr/>
          </p:nvSpPr>
          <p:spPr bwMode="auto">
            <a:xfrm>
              <a:off x="6958013" y="1720851"/>
              <a:ext cx="80963" cy="69850"/>
            </a:xfrm>
            <a:custGeom>
              <a:avLst/>
              <a:gdLst>
                <a:gd name="T0" fmla="*/ 0 w 51"/>
                <a:gd name="T1" fmla="*/ 30 h 44"/>
                <a:gd name="T2" fmla="*/ 30 w 51"/>
                <a:gd name="T3" fmla="*/ 0 h 44"/>
                <a:gd name="T4" fmla="*/ 51 w 51"/>
                <a:gd name="T5" fmla="*/ 0 h 44"/>
                <a:gd name="T6" fmla="*/ 51 w 51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4">
                  <a:moveTo>
                    <a:pt x="0" y="30"/>
                  </a:moveTo>
                  <a:lnTo>
                    <a:pt x="30" y="0"/>
                  </a:lnTo>
                  <a:lnTo>
                    <a:pt x="51" y="0"/>
                  </a:lnTo>
                  <a:lnTo>
                    <a:pt x="51" y="44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" name="Freeform 10"/>
            <p:cNvSpPr>
              <a:spLocks/>
            </p:cNvSpPr>
            <p:nvPr/>
          </p:nvSpPr>
          <p:spPr bwMode="auto">
            <a:xfrm>
              <a:off x="6743701" y="1543051"/>
              <a:ext cx="106363" cy="119063"/>
            </a:xfrm>
            <a:custGeom>
              <a:avLst/>
              <a:gdLst>
                <a:gd name="T0" fmla="*/ 0 w 38"/>
                <a:gd name="T1" fmla="*/ 42 h 42"/>
                <a:gd name="T2" fmla="*/ 34 w 38"/>
                <a:gd name="T3" fmla="*/ 0 h 42"/>
                <a:gd name="T4" fmla="*/ 38 w 38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42">
                  <a:moveTo>
                    <a:pt x="0" y="42"/>
                  </a:moveTo>
                  <a:cubicBezTo>
                    <a:pt x="0" y="18"/>
                    <a:pt x="6" y="0"/>
                    <a:pt x="34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" name="Freeform 11"/>
            <p:cNvSpPr>
              <a:spLocks/>
            </p:cNvSpPr>
            <p:nvPr/>
          </p:nvSpPr>
          <p:spPr bwMode="auto">
            <a:xfrm>
              <a:off x="6838951" y="1519238"/>
              <a:ext cx="112713" cy="58738"/>
            </a:xfrm>
            <a:custGeom>
              <a:avLst/>
              <a:gdLst>
                <a:gd name="T0" fmla="*/ 0 w 40"/>
                <a:gd name="T1" fmla="*/ 21 h 21"/>
                <a:gd name="T2" fmla="*/ 21 w 40"/>
                <a:gd name="T3" fmla="*/ 0 h 21"/>
                <a:gd name="T4" fmla="*/ 40 w 40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0" y="10"/>
                    <a:pt x="9" y="0"/>
                    <a:pt x="21" y="0"/>
                  </a:cubicBezTo>
                  <a:cubicBezTo>
                    <a:pt x="29" y="0"/>
                    <a:pt x="36" y="5"/>
                    <a:pt x="40" y="12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" name="Freeform 12"/>
            <p:cNvSpPr>
              <a:spLocks/>
            </p:cNvSpPr>
            <p:nvPr/>
          </p:nvSpPr>
          <p:spPr bwMode="auto">
            <a:xfrm>
              <a:off x="6791326" y="1506538"/>
              <a:ext cx="295275" cy="155575"/>
            </a:xfrm>
            <a:custGeom>
              <a:avLst/>
              <a:gdLst>
                <a:gd name="T0" fmla="*/ 0 w 105"/>
                <a:gd name="T1" fmla="*/ 55 h 55"/>
                <a:gd name="T2" fmla="*/ 25 w 105"/>
                <a:gd name="T3" fmla="*/ 42 h 55"/>
                <a:gd name="T4" fmla="*/ 88 w 105"/>
                <a:gd name="T5" fmla="*/ 42 h 55"/>
                <a:gd name="T6" fmla="*/ 105 w 105"/>
                <a:gd name="T7" fmla="*/ 25 h 55"/>
                <a:gd name="T8" fmla="*/ 80 w 105"/>
                <a:gd name="T9" fmla="*/ 0 h 55"/>
                <a:gd name="T10" fmla="*/ 55 w 105"/>
                <a:gd name="T11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55">
                  <a:moveTo>
                    <a:pt x="0" y="55"/>
                  </a:moveTo>
                  <a:cubicBezTo>
                    <a:pt x="0" y="48"/>
                    <a:pt x="11" y="42"/>
                    <a:pt x="25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97" y="42"/>
                    <a:pt x="105" y="35"/>
                    <a:pt x="105" y="25"/>
                  </a:cubicBezTo>
                  <a:cubicBezTo>
                    <a:pt x="105" y="10"/>
                    <a:pt x="94" y="0"/>
                    <a:pt x="80" y="0"/>
                  </a:cubicBezTo>
                  <a:cubicBezTo>
                    <a:pt x="66" y="0"/>
                    <a:pt x="55" y="11"/>
                    <a:pt x="55" y="25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6721476" y="1684338"/>
              <a:ext cx="211138" cy="212725"/>
            </a:xfrm>
            <a:custGeom>
              <a:avLst/>
              <a:gdLst>
                <a:gd name="T0" fmla="*/ 133 w 133"/>
                <a:gd name="T1" fmla="*/ 67 h 134"/>
                <a:gd name="T2" fmla="*/ 133 w 133"/>
                <a:gd name="T3" fmla="*/ 23 h 134"/>
                <a:gd name="T4" fmla="*/ 111 w 133"/>
                <a:gd name="T5" fmla="*/ 23 h 134"/>
                <a:gd name="T6" fmla="*/ 81 w 133"/>
                <a:gd name="T7" fmla="*/ 53 h 134"/>
                <a:gd name="T8" fmla="*/ 58 w 133"/>
                <a:gd name="T9" fmla="*/ 53 h 134"/>
                <a:gd name="T10" fmla="*/ 51 w 133"/>
                <a:gd name="T11" fmla="*/ 0 h 134"/>
                <a:gd name="T12" fmla="*/ 14 w 133"/>
                <a:gd name="T13" fmla="*/ 0 h 134"/>
                <a:gd name="T14" fmla="*/ 0 w 133"/>
                <a:gd name="T15" fmla="*/ 118 h 134"/>
                <a:gd name="T16" fmla="*/ 0 w 133"/>
                <a:gd name="T1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34">
                  <a:moveTo>
                    <a:pt x="133" y="67"/>
                  </a:moveTo>
                  <a:lnTo>
                    <a:pt x="133" y="23"/>
                  </a:lnTo>
                  <a:lnTo>
                    <a:pt x="111" y="23"/>
                  </a:lnTo>
                  <a:lnTo>
                    <a:pt x="81" y="53"/>
                  </a:lnTo>
                  <a:lnTo>
                    <a:pt x="58" y="53"/>
                  </a:lnTo>
                  <a:lnTo>
                    <a:pt x="51" y="0"/>
                  </a:lnTo>
                  <a:lnTo>
                    <a:pt x="14" y="0"/>
                  </a:lnTo>
                  <a:lnTo>
                    <a:pt x="0" y="118"/>
                  </a:lnTo>
                  <a:lnTo>
                    <a:pt x="0" y="134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" name="Line 14"/>
            <p:cNvSpPr>
              <a:spLocks noChangeShapeType="1"/>
            </p:cNvSpPr>
            <p:nvPr/>
          </p:nvSpPr>
          <p:spPr bwMode="auto">
            <a:xfrm flipH="1" flipV="1">
              <a:off x="6813551" y="1768476"/>
              <a:ext cx="12700" cy="587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7" name="Группа 596"/>
          <p:cNvGrpSpPr/>
          <p:nvPr/>
        </p:nvGrpSpPr>
        <p:grpSpPr>
          <a:xfrm>
            <a:off x="5730478" y="1293847"/>
            <a:ext cx="406004" cy="381000"/>
            <a:chOff x="7640638" y="1530351"/>
            <a:chExt cx="541338" cy="508000"/>
          </a:xfrm>
        </p:grpSpPr>
        <p:sp>
          <p:nvSpPr>
            <p:cNvPr id="392" name="Freeform 15"/>
            <p:cNvSpPr>
              <a:spLocks/>
            </p:cNvSpPr>
            <p:nvPr/>
          </p:nvSpPr>
          <p:spPr bwMode="auto">
            <a:xfrm>
              <a:off x="7947026" y="1625601"/>
              <a:ext cx="117475" cy="412750"/>
            </a:xfrm>
            <a:custGeom>
              <a:avLst/>
              <a:gdLst>
                <a:gd name="T0" fmla="*/ 13 w 42"/>
                <a:gd name="T1" fmla="*/ 147 h 147"/>
                <a:gd name="T2" fmla="*/ 0 w 42"/>
                <a:gd name="T3" fmla="*/ 135 h 147"/>
                <a:gd name="T4" fmla="*/ 0 w 42"/>
                <a:gd name="T5" fmla="*/ 21 h 147"/>
                <a:gd name="T6" fmla="*/ 13 w 42"/>
                <a:gd name="T7" fmla="*/ 0 h 147"/>
                <a:gd name="T8" fmla="*/ 30 w 42"/>
                <a:gd name="T9" fmla="*/ 0 h 147"/>
                <a:gd name="T10" fmla="*/ 42 w 42"/>
                <a:gd name="T11" fmla="*/ 21 h 147"/>
                <a:gd name="T12" fmla="*/ 42 w 42"/>
                <a:gd name="T13" fmla="*/ 135 h 147"/>
                <a:gd name="T14" fmla="*/ 30 w 42"/>
                <a:gd name="T15" fmla="*/ 147 h 147"/>
                <a:gd name="T16" fmla="*/ 13 w 42"/>
                <a:gd name="T17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47">
                  <a:moveTo>
                    <a:pt x="13" y="147"/>
                  </a:moveTo>
                  <a:cubicBezTo>
                    <a:pt x="6" y="147"/>
                    <a:pt x="0" y="142"/>
                    <a:pt x="0" y="13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1"/>
                    <a:pt x="7" y="4"/>
                    <a:pt x="1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4"/>
                    <a:pt x="42" y="11"/>
                    <a:pt x="42" y="21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2" y="142"/>
                    <a:pt x="37" y="147"/>
                    <a:pt x="30" y="147"/>
                  </a:cubicBezTo>
                  <a:lnTo>
                    <a:pt x="13" y="147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" name="Freeform 16"/>
            <p:cNvSpPr>
              <a:spLocks/>
            </p:cNvSpPr>
            <p:nvPr/>
          </p:nvSpPr>
          <p:spPr bwMode="auto">
            <a:xfrm>
              <a:off x="7888288" y="1543051"/>
              <a:ext cx="117475" cy="436563"/>
            </a:xfrm>
            <a:custGeom>
              <a:avLst/>
              <a:gdLst>
                <a:gd name="T0" fmla="*/ 42 w 42"/>
                <a:gd name="T1" fmla="*/ 16 h 155"/>
                <a:gd name="T2" fmla="*/ 42 w 42"/>
                <a:gd name="T3" fmla="*/ 8 h 155"/>
                <a:gd name="T4" fmla="*/ 34 w 42"/>
                <a:gd name="T5" fmla="*/ 0 h 155"/>
                <a:gd name="T6" fmla="*/ 8 w 42"/>
                <a:gd name="T7" fmla="*/ 0 h 155"/>
                <a:gd name="T8" fmla="*/ 0 w 42"/>
                <a:gd name="T9" fmla="*/ 8 h 155"/>
                <a:gd name="T10" fmla="*/ 0 w 42"/>
                <a:gd name="T11" fmla="*/ 155 h 155"/>
                <a:gd name="T12" fmla="*/ 13 w 42"/>
                <a:gd name="T1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55">
                  <a:moveTo>
                    <a:pt x="42" y="16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3"/>
                    <a:pt x="38" y="0"/>
                    <a:pt x="3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13" y="155"/>
                    <a:pt x="13" y="155"/>
                    <a:pt x="13" y="155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" name="Line 17"/>
            <p:cNvSpPr>
              <a:spLocks noChangeShapeType="1"/>
            </p:cNvSpPr>
            <p:nvPr/>
          </p:nvSpPr>
          <p:spPr bwMode="auto">
            <a:xfrm flipH="1">
              <a:off x="7888288" y="1695451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" name="Line 18"/>
            <p:cNvSpPr>
              <a:spLocks noChangeShapeType="1"/>
            </p:cNvSpPr>
            <p:nvPr/>
          </p:nvSpPr>
          <p:spPr bwMode="auto">
            <a:xfrm flipH="1">
              <a:off x="7983538" y="1589088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" name="Line 19"/>
            <p:cNvSpPr>
              <a:spLocks noChangeShapeType="1"/>
            </p:cNvSpPr>
            <p:nvPr/>
          </p:nvSpPr>
          <p:spPr bwMode="auto">
            <a:xfrm flipH="1">
              <a:off x="7888288" y="1768476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" name="Line 20"/>
            <p:cNvSpPr>
              <a:spLocks noChangeShapeType="1"/>
            </p:cNvSpPr>
            <p:nvPr/>
          </p:nvSpPr>
          <p:spPr bwMode="auto">
            <a:xfrm flipH="1">
              <a:off x="7888288" y="1838326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" name="Line 21"/>
            <p:cNvSpPr>
              <a:spLocks noChangeShapeType="1"/>
            </p:cNvSpPr>
            <p:nvPr/>
          </p:nvSpPr>
          <p:spPr bwMode="auto">
            <a:xfrm flipH="1">
              <a:off x="7888288" y="1908176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" name="Freeform 22"/>
            <p:cNvSpPr>
              <a:spLocks/>
            </p:cNvSpPr>
            <p:nvPr/>
          </p:nvSpPr>
          <p:spPr bwMode="auto">
            <a:xfrm>
              <a:off x="8086726" y="1625601"/>
              <a:ext cx="95250" cy="412750"/>
            </a:xfrm>
            <a:custGeom>
              <a:avLst/>
              <a:gdLst>
                <a:gd name="T0" fmla="*/ 0 w 34"/>
                <a:gd name="T1" fmla="*/ 4 h 147"/>
                <a:gd name="T2" fmla="*/ 5 w 34"/>
                <a:gd name="T3" fmla="*/ 0 h 147"/>
                <a:gd name="T4" fmla="*/ 22 w 34"/>
                <a:gd name="T5" fmla="*/ 0 h 147"/>
                <a:gd name="T6" fmla="*/ 34 w 34"/>
                <a:gd name="T7" fmla="*/ 21 h 147"/>
                <a:gd name="T8" fmla="*/ 34 w 34"/>
                <a:gd name="T9" fmla="*/ 135 h 147"/>
                <a:gd name="T10" fmla="*/ 22 w 34"/>
                <a:gd name="T11" fmla="*/ 147 h 147"/>
                <a:gd name="T12" fmla="*/ 1 w 34"/>
                <a:gd name="T13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47">
                  <a:moveTo>
                    <a:pt x="0" y="4"/>
                  </a:moveTo>
                  <a:cubicBezTo>
                    <a:pt x="1" y="3"/>
                    <a:pt x="3" y="1"/>
                    <a:pt x="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4"/>
                    <a:pt x="34" y="11"/>
                    <a:pt x="34" y="21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142"/>
                    <a:pt x="29" y="147"/>
                    <a:pt x="22" y="147"/>
                  </a:cubicBezTo>
                  <a:cubicBezTo>
                    <a:pt x="1" y="147"/>
                    <a:pt x="1" y="147"/>
                    <a:pt x="1" y="147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" name="Freeform 23"/>
            <p:cNvSpPr>
              <a:spLocks/>
            </p:cNvSpPr>
            <p:nvPr/>
          </p:nvSpPr>
          <p:spPr bwMode="auto">
            <a:xfrm>
              <a:off x="8031163" y="1543051"/>
              <a:ext cx="92075" cy="46038"/>
            </a:xfrm>
            <a:custGeom>
              <a:avLst/>
              <a:gdLst>
                <a:gd name="T0" fmla="*/ 33 w 33"/>
                <a:gd name="T1" fmla="*/ 16 h 16"/>
                <a:gd name="T2" fmla="*/ 33 w 33"/>
                <a:gd name="T3" fmla="*/ 8 h 16"/>
                <a:gd name="T4" fmla="*/ 25 w 33"/>
                <a:gd name="T5" fmla="*/ 0 h 16"/>
                <a:gd name="T6" fmla="*/ 0 w 3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33" y="16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33" y="3"/>
                    <a:pt x="29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" name="Line 24"/>
            <p:cNvSpPr>
              <a:spLocks noChangeShapeType="1"/>
            </p:cNvSpPr>
            <p:nvPr/>
          </p:nvSpPr>
          <p:spPr bwMode="auto">
            <a:xfrm flipH="1">
              <a:off x="8101013" y="1589088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" name="Freeform 25"/>
            <p:cNvSpPr>
              <a:spLocks/>
            </p:cNvSpPr>
            <p:nvPr/>
          </p:nvSpPr>
          <p:spPr bwMode="auto">
            <a:xfrm>
              <a:off x="7664451" y="1849438"/>
              <a:ext cx="260350" cy="188913"/>
            </a:xfrm>
            <a:custGeom>
              <a:avLst/>
              <a:gdLst>
                <a:gd name="T0" fmla="*/ 127 w 164"/>
                <a:gd name="T1" fmla="*/ 0 h 119"/>
                <a:gd name="T2" fmla="*/ 0 w 164"/>
                <a:gd name="T3" fmla="*/ 0 h 119"/>
                <a:gd name="T4" fmla="*/ 0 w 164"/>
                <a:gd name="T5" fmla="*/ 23 h 119"/>
                <a:gd name="T6" fmla="*/ 15 w 164"/>
                <a:gd name="T7" fmla="*/ 37 h 119"/>
                <a:gd name="T8" fmla="*/ 15 w 164"/>
                <a:gd name="T9" fmla="*/ 119 h 119"/>
                <a:gd name="T10" fmla="*/ 164 w 164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119">
                  <a:moveTo>
                    <a:pt x="127" y="0"/>
                  </a:moveTo>
                  <a:lnTo>
                    <a:pt x="0" y="0"/>
                  </a:lnTo>
                  <a:lnTo>
                    <a:pt x="0" y="23"/>
                  </a:lnTo>
                  <a:lnTo>
                    <a:pt x="15" y="37"/>
                  </a:lnTo>
                  <a:lnTo>
                    <a:pt x="15" y="119"/>
                  </a:lnTo>
                  <a:lnTo>
                    <a:pt x="164" y="119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" name="Freeform 26"/>
            <p:cNvSpPr>
              <a:spLocks/>
            </p:cNvSpPr>
            <p:nvPr/>
          </p:nvSpPr>
          <p:spPr bwMode="auto">
            <a:xfrm>
              <a:off x="7700963" y="1754188"/>
              <a:ext cx="165100" cy="84138"/>
            </a:xfrm>
            <a:custGeom>
              <a:avLst/>
              <a:gdLst>
                <a:gd name="T0" fmla="*/ 0 w 104"/>
                <a:gd name="T1" fmla="*/ 53 h 53"/>
                <a:gd name="T2" fmla="*/ 0 w 104"/>
                <a:gd name="T3" fmla="*/ 0 h 53"/>
                <a:gd name="T4" fmla="*/ 104 w 104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53">
                  <a:moveTo>
                    <a:pt x="0" y="53"/>
                  </a:moveTo>
                  <a:lnTo>
                    <a:pt x="0" y="0"/>
                  </a:lnTo>
                  <a:lnTo>
                    <a:pt x="104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" name="Line 27"/>
            <p:cNvSpPr>
              <a:spLocks noChangeShapeType="1"/>
            </p:cNvSpPr>
            <p:nvPr/>
          </p:nvSpPr>
          <p:spPr bwMode="auto">
            <a:xfrm>
              <a:off x="7688263" y="1908176"/>
              <a:ext cx="10477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" name="Line 28"/>
            <p:cNvSpPr>
              <a:spLocks noChangeShapeType="1"/>
            </p:cNvSpPr>
            <p:nvPr/>
          </p:nvSpPr>
          <p:spPr bwMode="auto">
            <a:xfrm>
              <a:off x="7793038" y="1955801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" name="Line 29"/>
            <p:cNvSpPr>
              <a:spLocks noChangeShapeType="1"/>
            </p:cNvSpPr>
            <p:nvPr/>
          </p:nvSpPr>
          <p:spPr bwMode="auto">
            <a:xfrm>
              <a:off x="7748588" y="1955801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" name="Line 30"/>
            <p:cNvSpPr>
              <a:spLocks noChangeShapeType="1"/>
            </p:cNvSpPr>
            <p:nvPr/>
          </p:nvSpPr>
          <p:spPr bwMode="auto">
            <a:xfrm>
              <a:off x="7793038" y="1790701"/>
              <a:ext cx="0" cy="222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" name="Line 31"/>
            <p:cNvSpPr>
              <a:spLocks noChangeShapeType="1"/>
            </p:cNvSpPr>
            <p:nvPr/>
          </p:nvSpPr>
          <p:spPr bwMode="auto">
            <a:xfrm>
              <a:off x="7748588" y="1790701"/>
              <a:ext cx="0" cy="222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" name="Rectangle 32"/>
            <p:cNvSpPr>
              <a:spLocks noChangeArrowheads="1"/>
            </p:cNvSpPr>
            <p:nvPr/>
          </p:nvSpPr>
          <p:spPr bwMode="auto">
            <a:xfrm>
              <a:off x="7770813" y="1614488"/>
              <a:ext cx="58738" cy="139700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" name="Line 33"/>
            <p:cNvSpPr>
              <a:spLocks noChangeShapeType="1"/>
            </p:cNvSpPr>
            <p:nvPr/>
          </p:nvSpPr>
          <p:spPr bwMode="auto">
            <a:xfrm>
              <a:off x="7723188" y="1662113"/>
              <a:ext cx="0" cy="9207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" name="Freeform 34"/>
            <p:cNvSpPr>
              <a:spLocks/>
            </p:cNvSpPr>
            <p:nvPr/>
          </p:nvSpPr>
          <p:spPr bwMode="auto">
            <a:xfrm>
              <a:off x="7640638" y="1530351"/>
              <a:ext cx="152400" cy="58738"/>
            </a:xfrm>
            <a:custGeom>
              <a:avLst/>
              <a:gdLst>
                <a:gd name="T0" fmla="*/ 54 w 54"/>
                <a:gd name="T1" fmla="*/ 21 h 21"/>
                <a:gd name="T2" fmla="*/ 29 w 54"/>
                <a:gd name="T3" fmla="*/ 5 h 21"/>
                <a:gd name="T4" fmla="*/ 0 w 54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21">
                  <a:moveTo>
                    <a:pt x="54" y="21"/>
                  </a:moveTo>
                  <a:cubicBezTo>
                    <a:pt x="54" y="13"/>
                    <a:pt x="47" y="0"/>
                    <a:pt x="29" y="5"/>
                  </a:cubicBezTo>
                  <a:cubicBezTo>
                    <a:pt x="18" y="7"/>
                    <a:pt x="6" y="8"/>
                    <a:pt x="0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8" name="Группа 597"/>
          <p:cNvGrpSpPr/>
          <p:nvPr/>
        </p:nvGrpSpPr>
        <p:grpSpPr>
          <a:xfrm>
            <a:off x="6429376" y="1283132"/>
            <a:ext cx="425054" cy="375047"/>
            <a:chOff x="8572501" y="1516063"/>
            <a:chExt cx="566738" cy="500063"/>
          </a:xfrm>
        </p:grpSpPr>
        <p:sp>
          <p:nvSpPr>
            <p:cNvPr id="412" name="Freeform 35"/>
            <p:cNvSpPr>
              <a:spLocks/>
            </p:cNvSpPr>
            <p:nvPr/>
          </p:nvSpPr>
          <p:spPr bwMode="auto">
            <a:xfrm>
              <a:off x="8642351" y="1827213"/>
              <a:ext cx="131763" cy="188913"/>
            </a:xfrm>
            <a:custGeom>
              <a:avLst/>
              <a:gdLst>
                <a:gd name="T0" fmla="*/ 0 w 83"/>
                <a:gd name="T1" fmla="*/ 119 h 119"/>
                <a:gd name="T2" fmla="*/ 0 w 83"/>
                <a:gd name="T3" fmla="*/ 0 h 119"/>
                <a:gd name="T4" fmla="*/ 83 w 83"/>
                <a:gd name="T5" fmla="*/ 0 h 119"/>
                <a:gd name="T6" fmla="*/ 83 w 83"/>
                <a:gd name="T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119">
                  <a:moveTo>
                    <a:pt x="0" y="119"/>
                  </a:moveTo>
                  <a:lnTo>
                    <a:pt x="0" y="0"/>
                  </a:lnTo>
                  <a:lnTo>
                    <a:pt x="83" y="0"/>
                  </a:lnTo>
                  <a:lnTo>
                    <a:pt x="83" y="119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" name="Freeform 36"/>
            <p:cNvSpPr>
              <a:spLocks/>
            </p:cNvSpPr>
            <p:nvPr/>
          </p:nvSpPr>
          <p:spPr bwMode="auto">
            <a:xfrm>
              <a:off x="8583613" y="1709738"/>
              <a:ext cx="544513" cy="306388"/>
            </a:xfrm>
            <a:custGeom>
              <a:avLst/>
              <a:gdLst>
                <a:gd name="T0" fmla="*/ 42 w 194"/>
                <a:gd name="T1" fmla="*/ 0 h 109"/>
                <a:gd name="T2" fmla="*/ 152 w 194"/>
                <a:gd name="T3" fmla="*/ 0 h 109"/>
                <a:gd name="T4" fmla="*/ 194 w 194"/>
                <a:gd name="T5" fmla="*/ 42 h 109"/>
                <a:gd name="T6" fmla="*/ 84 w 194"/>
                <a:gd name="T7" fmla="*/ 42 h 109"/>
                <a:gd name="T8" fmla="*/ 42 w 194"/>
                <a:gd name="T9" fmla="*/ 0 h 109"/>
                <a:gd name="T10" fmla="*/ 0 w 194"/>
                <a:gd name="T11" fmla="*/ 42 h 109"/>
                <a:gd name="T12" fmla="*/ 4 w 194"/>
                <a:gd name="T13" fmla="*/ 42 h 109"/>
                <a:gd name="T14" fmla="*/ 4 w 194"/>
                <a:gd name="T1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09">
                  <a:moveTo>
                    <a:pt x="42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75" y="0"/>
                    <a:pt x="194" y="18"/>
                    <a:pt x="19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18"/>
                    <a:pt x="66" y="0"/>
                    <a:pt x="42" y="0"/>
                  </a:cubicBezTo>
                  <a:cubicBezTo>
                    <a:pt x="19" y="0"/>
                    <a:pt x="0" y="18"/>
                    <a:pt x="0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109"/>
                    <a:pt x="4" y="109"/>
                    <a:pt x="4" y="109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4" name="Line 37"/>
            <p:cNvSpPr>
              <a:spLocks noChangeShapeType="1"/>
            </p:cNvSpPr>
            <p:nvPr/>
          </p:nvSpPr>
          <p:spPr bwMode="auto">
            <a:xfrm>
              <a:off x="8832851" y="1827213"/>
              <a:ext cx="0" cy="18891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5" name="Line 38"/>
            <p:cNvSpPr>
              <a:spLocks noChangeShapeType="1"/>
            </p:cNvSpPr>
            <p:nvPr/>
          </p:nvSpPr>
          <p:spPr bwMode="auto">
            <a:xfrm>
              <a:off x="9115426" y="1827213"/>
              <a:ext cx="0" cy="18891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6" name="Rectangle 39"/>
            <p:cNvSpPr>
              <a:spLocks noChangeArrowheads="1"/>
            </p:cNvSpPr>
            <p:nvPr/>
          </p:nvSpPr>
          <p:spPr bwMode="auto">
            <a:xfrm>
              <a:off x="8972551" y="1944688"/>
              <a:ext cx="95250" cy="71438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7" name="Rectangle 40"/>
            <p:cNvSpPr>
              <a:spLocks noChangeArrowheads="1"/>
            </p:cNvSpPr>
            <p:nvPr/>
          </p:nvSpPr>
          <p:spPr bwMode="auto">
            <a:xfrm>
              <a:off x="8902701" y="1944688"/>
              <a:ext cx="69850" cy="71438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8" name="Rectangle 41"/>
            <p:cNvSpPr>
              <a:spLocks noChangeArrowheads="1"/>
            </p:cNvSpPr>
            <p:nvPr/>
          </p:nvSpPr>
          <p:spPr bwMode="auto">
            <a:xfrm>
              <a:off x="8950326" y="1885951"/>
              <a:ext cx="69850" cy="58738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9" name="Line 42"/>
            <p:cNvSpPr>
              <a:spLocks noChangeShapeType="1"/>
            </p:cNvSpPr>
            <p:nvPr/>
          </p:nvSpPr>
          <p:spPr bwMode="auto">
            <a:xfrm>
              <a:off x="8667751" y="1871663"/>
              <a:ext cx="809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0" name="Line 43"/>
            <p:cNvSpPr>
              <a:spLocks noChangeShapeType="1"/>
            </p:cNvSpPr>
            <p:nvPr/>
          </p:nvSpPr>
          <p:spPr bwMode="auto">
            <a:xfrm>
              <a:off x="8667751" y="1919288"/>
              <a:ext cx="809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1" name="Line 44"/>
            <p:cNvSpPr>
              <a:spLocks noChangeShapeType="1"/>
            </p:cNvSpPr>
            <p:nvPr/>
          </p:nvSpPr>
          <p:spPr bwMode="auto">
            <a:xfrm>
              <a:off x="8667751" y="1966913"/>
              <a:ext cx="809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2" name="Line 45"/>
            <p:cNvSpPr>
              <a:spLocks noChangeShapeType="1"/>
            </p:cNvSpPr>
            <p:nvPr/>
          </p:nvSpPr>
          <p:spPr bwMode="auto">
            <a:xfrm>
              <a:off x="8572501" y="2016126"/>
              <a:ext cx="5667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3" name="Freeform 46"/>
            <p:cNvSpPr>
              <a:spLocks/>
            </p:cNvSpPr>
            <p:nvPr/>
          </p:nvSpPr>
          <p:spPr bwMode="auto">
            <a:xfrm>
              <a:off x="8667751" y="1516063"/>
              <a:ext cx="282575" cy="50800"/>
            </a:xfrm>
            <a:custGeom>
              <a:avLst/>
              <a:gdLst>
                <a:gd name="T0" fmla="*/ 101 w 101"/>
                <a:gd name="T1" fmla="*/ 18 h 18"/>
                <a:gd name="T2" fmla="*/ 69 w 101"/>
                <a:gd name="T3" fmla="*/ 18 h 18"/>
                <a:gd name="T4" fmla="*/ 58 w 101"/>
                <a:gd name="T5" fmla="*/ 12 h 18"/>
                <a:gd name="T6" fmla="*/ 54 w 101"/>
                <a:gd name="T7" fmla="*/ 13 h 18"/>
                <a:gd name="T8" fmla="*/ 36 w 101"/>
                <a:gd name="T9" fmla="*/ 0 h 18"/>
                <a:gd name="T10" fmla="*/ 18 w 101"/>
                <a:gd name="T11" fmla="*/ 18 h 18"/>
                <a:gd name="T12" fmla="*/ 0 w 101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18">
                  <a:moveTo>
                    <a:pt x="101" y="18"/>
                  </a:moveTo>
                  <a:cubicBezTo>
                    <a:pt x="69" y="18"/>
                    <a:pt x="69" y="18"/>
                    <a:pt x="69" y="18"/>
                  </a:cubicBezTo>
                  <a:cubicBezTo>
                    <a:pt x="67" y="14"/>
                    <a:pt x="63" y="12"/>
                    <a:pt x="58" y="12"/>
                  </a:cubicBezTo>
                  <a:cubicBezTo>
                    <a:pt x="57" y="12"/>
                    <a:pt x="55" y="13"/>
                    <a:pt x="54" y="13"/>
                  </a:cubicBezTo>
                  <a:cubicBezTo>
                    <a:pt x="51" y="6"/>
                    <a:pt x="44" y="0"/>
                    <a:pt x="36" y="0"/>
                  </a:cubicBezTo>
                  <a:cubicBezTo>
                    <a:pt x="26" y="0"/>
                    <a:pt x="18" y="14"/>
                    <a:pt x="18" y="18"/>
                  </a:cubicBezTo>
                  <a:cubicBezTo>
                    <a:pt x="0" y="18"/>
                    <a:pt x="0" y="18"/>
                    <a:pt x="0" y="18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4" name="Line 47"/>
            <p:cNvSpPr>
              <a:spLocks noChangeShapeType="1"/>
            </p:cNvSpPr>
            <p:nvPr/>
          </p:nvSpPr>
          <p:spPr bwMode="auto">
            <a:xfrm flipH="1">
              <a:off x="8583613" y="1636713"/>
              <a:ext cx="15398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5" name="Freeform 48"/>
            <p:cNvSpPr>
              <a:spLocks/>
            </p:cNvSpPr>
            <p:nvPr/>
          </p:nvSpPr>
          <p:spPr bwMode="auto">
            <a:xfrm>
              <a:off x="8902701" y="1608138"/>
              <a:ext cx="225425" cy="53975"/>
            </a:xfrm>
            <a:custGeom>
              <a:avLst/>
              <a:gdLst>
                <a:gd name="T0" fmla="*/ 80 w 80"/>
                <a:gd name="T1" fmla="*/ 19 h 19"/>
                <a:gd name="T2" fmla="*/ 66 w 80"/>
                <a:gd name="T3" fmla="*/ 19 h 19"/>
                <a:gd name="T4" fmla="*/ 56 w 80"/>
                <a:gd name="T5" fmla="*/ 12 h 19"/>
                <a:gd name="T6" fmla="*/ 52 w 80"/>
                <a:gd name="T7" fmla="*/ 13 h 19"/>
                <a:gd name="T8" fmla="*/ 34 w 80"/>
                <a:gd name="T9" fmla="*/ 0 h 19"/>
                <a:gd name="T10" fmla="*/ 15 w 80"/>
                <a:gd name="T11" fmla="*/ 19 h 19"/>
                <a:gd name="T12" fmla="*/ 0 w 80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9">
                  <a:moveTo>
                    <a:pt x="80" y="19"/>
                  </a:moveTo>
                  <a:cubicBezTo>
                    <a:pt x="66" y="19"/>
                    <a:pt x="66" y="19"/>
                    <a:pt x="66" y="19"/>
                  </a:cubicBezTo>
                  <a:cubicBezTo>
                    <a:pt x="65" y="14"/>
                    <a:pt x="61" y="12"/>
                    <a:pt x="56" y="12"/>
                  </a:cubicBezTo>
                  <a:cubicBezTo>
                    <a:pt x="54" y="12"/>
                    <a:pt x="53" y="12"/>
                    <a:pt x="52" y="13"/>
                  </a:cubicBezTo>
                  <a:cubicBezTo>
                    <a:pt x="49" y="6"/>
                    <a:pt x="42" y="0"/>
                    <a:pt x="34" y="0"/>
                  </a:cubicBezTo>
                  <a:cubicBezTo>
                    <a:pt x="24" y="0"/>
                    <a:pt x="15" y="10"/>
                    <a:pt x="15" y="19"/>
                  </a:cubicBezTo>
                  <a:cubicBezTo>
                    <a:pt x="0" y="19"/>
                    <a:pt x="0" y="19"/>
                    <a:pt x="0" y="19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9" name="Группа 598"/>
          <p:cNvGrpSpPr/>
          <p:nvPr/>
        </p:nvGrpSpPr>
        <p:grpSpPr>
          <a:xfrm>
            <a:off x="7146132" y="1291466"/>
            <a:ext cx="406004" cy="366713"/>
            <a:chOff x="9528176" y="1527176"/>
            <a:chExt cx="541338" cy="488950"/>
          </a:xfrm>
        </p:grpSpPr>
        <p:sp>
          <p:nvSpPr>
            <p:cNvPr id="426" name="Freeform 49"/>
            <p:cNvSpPr>
              <a:spLocks/>
            </p:cNvSpPr>
            <p:nvPr/>
          </p:nvSpPr>
          <p:spPr bwMode="auto">
            <a:xfrm>
              <a:off x="9575801" y="1743076"/>
              <a:ext cx="139700" cy="273050"/>
            </a:xfrm>
            <a:custGeom>
              <a:avLst/>
              <a:gdLst>
                <a:gd name="T0" fmla="*/ 0 w 88"/>
                <a:gd name="T1" fmla="*/ 172 h 172"/>
                <a:gd name="T2" fmla="*/ 0 w 88"/>
                <a:gd name="T3" fmla="*/ 156 h 172"/>
                <a:gd name="T4" fmla="*/ 14 w 88"/>
                <a:gd name="T5" fmla="*/ 0 h 172"/>
                <a:gd name="T6" fmla="*/ 74 w 88"/>
                <a:gd name="T7" fmla="*/ 0 h 172"/>
                <a:gd name="T8" fmla="*/ 88 w 88"/>
                <a:gd name="T9" fmla="*/ 156 h 172"/>
                <a:gd name="T10" fmla="*/ 88 w 88"/>
                <a:gd name="T1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72">
                  <a:moveTo>
                    <a:pt x="0" y="172"/>
                  </a:moveTo>
                  <a:lnTo>
                    <a:pt x="0" y="156"/>
                  </a:lnTo>
                  <a:lnTo>
                    <a:pt x="14" y="0"/>
                  </a:lnTo>
                  <a:lnTo>
                    <a:pt x="74" y="0"/>
                  </a:lnTo>
                  <a:lnTo>
                    <a:pt x="88" y="156"/>
                  </a:lnTo>
                  <a:lnTo>
                    <a:pt x="88" y="172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7" name="Freeform 50"/>
            <p:cNvSpPr>
              <a:spLocks/>
            </p:cNvSpPr>
            <p:nvPr/>
          </p:nvSpPr>
          <p:spPr bwMode="auto">
            <a:xfrm>
              <a:off x="9726613" y="1801813"/>
              <a:ext cx="84138" cy="69850"/>
            </a:xfrm>
            <a:custGeom>
              <a:avLst/>
              <a:gdLst>
                <a:gd name="T0" fmla="*/ 0 w 53"/>
                <a:gd name="T1" fmla="*/ 30 h 44"/>
                <a:gd name="T2" fmla="*/ 30 w 53"/>
                <a:gd name="T3" fmla="*/ 0 h 44"/>
                <a:gd name="T4" fmla="*/ 53 w 53"/>
                <a:gd name="T5" fmla="*/ 0 h 44"/>
                <a:gd name="T6" fmla="*/ 53 w 53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4">
                  <a:moveTo>
                    <a:pt x="0" y="30"/>
                  </a:moveTo>
                  <a:lnTo>
                    <a:pt x="30" y="0"/>
                  </a:lnTo>
                  <a:lnTo>
                    <a:pt x="53" y="0"/>
                  </a:lnTo>
                  <a:lnTo>
                    <a:pt x="53" y="44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8" name="Freeform 51"/>
            <p:cNvSpPr>
              <a:spLocks/>
            </p:cNvSpPr>
            <p:nvPr/>
          </p:nvSpPr>
          <p:spPr bwMode="auto">
            <a:xfrm>
              <a:off x="9834563" y="1801813"/>
              <a:ext cx="84138" cy="69850"/>
            </a:xfrm>
            <a:custGeom>
              <a:avLst/>
              <a:gdLst>
                <a:gd name="T0" fmla="*/ 0 w 53"/>
                <a:gd name="T1" fmla="*/ 30 h 44"/>
                <a:gd name="T2" fmla="*/ 30 w 53"/>
                <a:gd name="T3" fmla="*/ 0 h 44"/>
                <a:gd name="T4" fmla="*/ 53 w 53"/>
                <a:gd name="T5" fmla="*/ 0 h 44"/>
                <a:gd name="T6" fmla="*/ 53 w 53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4">
                  <a:moveTo>
                    <a:pt x="0" y="30"/>
                  </a:moveTo>
                  <a:lnTo>
                    <a:pt x="30" y="0"/>
                  </a:lnTo>
                  <a:lnTo>
                    <a:pt x="53" y="0"/>
                  </a:lnTo>
                  <a:lnTo>
                    <a:pt x="53" y="44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9" name="Freeform 52"/>
            <p:cNvSpPr>
              <a:spLocks/>
            </p:cNvSpPr>
            <p:nvPr/>
          </p:nvSpPr>
          <p:spPr bwMode="auto">
            <a:xfrm>
              <a:off x="9940926" y="1801813"/>
              <a:ext cx="80963" cy="214313"/>
            </a:xfrm>
            <a:custGeom>
              <a:avLst/>
              <a:gdLst>
                <a:gd name="T0" fmla="*/ 0 w 51"/>
                <a:gd name="T1" fmla="*/ 30 h 135"/>
                <a:gd name="T2" fmla="*/ 30 w 51"/>
                <a:gd name="T3" fmla="*/ 0 h 135"/>
                <a:gd name="T4" fmla="*/ 51 w 51"/>
                <a:gd name="T5" fmla="*/ 0 h 135"/>
                <a:gd name="T6" fmla="*/ 51 w 51"/>
                <a:gd name="T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35">
                  <a:moveTo>
                    <a:pt x="0" y="30"/>
                  </a:moveTo>
                  <a:lnTo>
                    <a:pt x="30" y="0"/>
                  </a:lnTo>
                  <a:lnTo>
                    <a:pt x="51" y="0"/>
                  </a:lnTo>
                  <a:lnTo>
                    <a:pt x="51" y="135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0" name="Line 53"/>
            <p:cNvSpPr>
              <a:spLocks noChangeShapeType="1"/>
            </p:cNvSpPr>
            <p:nvPr/>
          </p:nvSpPr>
          <p:spPr bwMode="auto">
            <a:xfrm flipH="1">
              <a:off x="9528176" y="2016126"/>
              <a:ext cx="5413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1" name="Line 54"/>
            <p:cNvSpPr>
              <a:spLocks noChangeShapeType="1"/>
            </p:cNvSpPr>
            <p:nvPr/>
          </p:nvSpPr>
          <p:spPr bwMode="auto">
            <a:xfrm>
              <a:off x="9774238" y="1919288"/>
              <a:ext cx="0" cy="476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2" name="Line 55"/>
            <p:cNvSpPr>
              <a:spLocks noChangeShapeType="1"/>
            </p:cNvSpPr>
            <p:nvPr/>
          </p:nvSpPr>
          <p:spPr bwMode="auto">
            <a:xfrm>
              <a:off x="9823451" y="1919288"/>
              <a:ext cx="0" cy="476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3" name="Line 56"/>
            <p:cNvSpPr>
              <a:spLocks noChangeShapeType="1"/>
            </p:cNvSpPr>
            <p:nvPr/>
          </p:nvSpPr>
          <p:spPr bwMode="auto">
            <a:xfrm>
              <a:off x="9871076" y="1919288"/>
              <a:ext cx="0" cy="476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4" name="Freeform 57"/>
            <p:cNvSpPr>
              <a:spLocks/>
            </p:cNvSpPr>
            <p:nvPr/>
          </p:nvSpPr>
          <p:spPr bwMode="auto">
            <a:xfrm>
              <a:off x="9691688" y="1662113"/>
              <a:ext cx="23813" cy="44450"/>
            </a:xfrm>
            <a:custGeom>
              <a:avLst/>
              <a:gdLst>
                <a:gd name="T0" fmla="*/ 6 w 9"/>
                <a:gd name="T1" fmla="*/ 0 h 16"/>
                <a:gd name="T2" fmla="*/ 9 w 9"/>
                <a:gd name="T3" fmla="*/ 6 h 16"/>
                <a:gd name="T4" fmla="*/ 0 w 9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8" y="1"/>
                    <a:pt x="9" y="4"/>
                    <a:pt x="9" y="6"/>
                  </a:cubicBezTo>
                  <a:cubicBezTo>
                    <a:pt x="9" y="11"/>
                    <a:pt x="5" y="15"/>
                    <a:pt x="0" y="16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5" name="Freeform 58"/>
            <p:cNvSpPr>
              <a:spLocks/>
            </p:cNvSpPr>
            <p:nvPr/>
          </p:nvSpPr>
          <p:spPr bwMode="auto">
            <a:xfrm>
              <a:off x="9713913" y="1625601"/>
              <a:ext cx="85725" cy="69850"/>
            </a:xfrm>
            <a:custGeom>
              <a:avLst/>
              <a:gdLst>
                <a:gd name="T0" fmla="*/ 30 w 31"/>
                <a:gd name="T1" fmla="*/ 0 h 25"/>
                <a:gd name="T2" fmla="*/ 31 w 31"/>
                <a:gd name="T3" fmla="*/ 4 h 25"/>
                <a:gd name="T4" fmla="*/ 9 w 31"/>
                <a:gd name="T5" fmla="*/ 25 h 25"/>
                <a:gd name="T6" fmla="*/ 0 w 31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5">
                  <a:moveTo>
                    <a:pt x="30" y="0"/>
                  </a:moveTo>
                  <a:cubicBezTo>
                    <a:pt x="30" y="1"/>
                    <a:pt x="31" y="3"/>
                    <a:pt x="31" y="4"/>
                  </a:cubicBezTo>
                  <a:cubicBezTo>
                    <a:pt x="31" y="16"/>
                    <a:pt x="21" y="25"/>
                    <a:pt x="9" y="25"/>
                  </a:cubicBezTo>
                  <a:cubicBezTo>
                    <a:pt x="6" y="25"/>
                    <a:pt x="3" y="24"/>
                    <a:pt x="0" y="23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6" name="Freeform 59"/>
            <p:cNvSpPr>
              <a:spLocks/>
            </p:cNvSpPr>
            <p:nvPr/>
          </p:nvSpPr>
          <p:spPr bwMode="auto">
            <a:xfrm>
              <a:off x="9794876" y="1652588"/>
              <a:ext cx="157163" cy="36513"/>
            </a:xfrm>
            <a:custGeom>
              <a:avLst/>
              <a:gdLst>
                <a:gd name="T0" fmla="*/ 56 w 56"/>
                <a:gd name="T1" fmla="*/ 6 h 13"/>
                <a:gd name="T2" fmla="*/ 31 w 56"/>
                <a:gd name="T3" fmla="*/ 13 h 13"/>
                <a:gd name="T4" fmla="*/ 0 w 5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3">
                  <a:moveTo>
                    <a:pt x="56" y="6"/>
                  </a:moveTo>
                  <a:cubicBezTo>
                    <a:pt x="50" y="10"/>
                    <a:pt x="41" y="13"/>
                    <a:pt x="31" y="13"/>
                  </a:cubicBezTo>
                  <a:cubicBezTo>
                    <a:pt x="18" y="13"/>
                    <a:pt x="6" y="8"/>
                    <a:pt x="0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7" name="Freeform 60"/>
            <p:cNvSpPr>
              <a:spLocks/>
            </p:cNvSpPr>
            <p:nvPr/>
          </p:nvSpPr>
          <p:spPr bwMode="auto">
            <a:xfrm>
              <a:off x="9620251" y="1527176"/>
              <a:ext cx="415925" cy="98425"/>
            </a:xfrm>
            <a:custGeom>
              <a:avLst/>
              <a:gdLst>
                <a:gd name="T0" fmla="*/ 0 w 148"/>
                <a:gd name="T1" fmla="*/ 35 h 35"/>
                <a:gd name="T2" fmla="*/ 28 w 148"/>
                <a:gd name="T3" fmla="*/ 8 h 35"/>
                <a:gd name="T4" fmla="*/ 44 w 148"/>
                <a:gd name="T5" fmla="*/ 14 h 35"/>
                <a:gd name="T6" fmla="*/ 97 w 148"/>
                <a:gd name="T7" fmla="*/ 12 h 35"/>
                <a:gd name="T8" fmla="*/ 148 w 148"/>
                <a:gd name="T9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35">
                  <a:moveTo>
                    <a:pt x="0" y="35"/>
                  </a:moveTo>
                  <a:cubicBezTo>
                    <a:pt x="0" y="20"/>
                    <a:pt x="13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54" y="8"/>
                    <a:pt x="73" y="0"/>
                    <a:pt x="97" y="12"/>
                  </a:cubicBezTo>
                  <a:cubicBezTo>
                    <a:pt x="111" y="20"/>
                    <a:pt x="119" y="32"/>
                    <a:pt x="148" y="25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8" name="Freeform 61"/>
            <p:cNvSpPr>
              <a:spLocks/>
            </p:cNvSpPr>
            <p:nvPr/>
          </p:nvSpPr>
          <p:spPr bwMode="auto">
            <a:xfrm>
              <a:off x="9598026" y="1625601"/>
              <a:ext cx="58738" cy="84138"/>
            </a:xfrm>
            <a:custGeom>
              <a:avLst/>
              <a:gdLst>
                <a:gd name="T0" fmla="*/ 6 w 21"/>
                <a:gd name="T1" fmla="*/ 30 h 30"/>
                <a:gd name="T2" fmla="*/ 0 w 21"/>
                <a:gd name="T3" fmla="*/ 17 h 30"/>
                <a:gd name="T4" fmla="*/ 17 w 21"/>
                <a:gd name="T5" fmla="*/ 0 h 30"/>
                <a:gd name="T6" fmla="*/ 21 w 21"/>
                <a:gd name="T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6" y="30"/>
                  </a:moveTo>
                  <a:cubicBezTo>
                    <a:pt x="2" y="26"/>
                    <a:pt x="0" y="22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600" name="Группа 599"/>
          <p:cNvGrpSpPr/>
          <p:nvPr/>
        </p:nvGrpSpPr>
        <p:grpSpPr>
          <a:xfrm>
            <a:off x="7843838" y="1275988"/>
            <a:ext cx="425054" cy="409575"/>
            <a:chOff x="10458451" y="1506538"/>
            <a:chExt cx="566738" cy="546100"/>
          </a:xfrm>
        </p:grpSpPr>
        <p:sp>
          <p:nvSpPr>
            <p:cNvPr id="439" name="Line 62"/>
            <p:cNvSpPr>
              <a:spLocks noChangeShapeType="1"/>
            </p:cNvSpPr>
            <p:nvPr/>
          </p:nvSpPr>
          <p:spPr bwMode="auto">
            <a:xfrm flipH="1">
              <a:off x="10518776" y="1790701"/>
              <a:ext cx="349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0" name="Freeform 63"/>
            <p:cNvSpPr>
              <a:spLocks/>
            </p:cNvSpPr>
            <p:nvPr/>
          </p:nvSpPr>
          <p:spPr bwMode="auto">
            <a:xfrm>
              <a:off x="10483851" y="1647826"/>
              <a:ext cx="34925" cy="61913"/>
            </a:xfrm>
            <a:custGeom>
              <a:avLst/>
              <a:gdLst>
                <a:gd name="T0" fmla="*/ 22 w 22"/>
                <a:gd name="T1" fmla="*/ 39 h 39"/>
                <a:gd name="T2" fmla="*/ 0 w 22"/>
                <a:gd name="T3" fmla="*/ 30 h 39"/>
                <a:gd name="T4" fmla="*/ 0 w 22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9">
                  <a:moveTo>
                    <a:pt x="22" y="39"/>
                  </a:moveTo>
                  <a:lnTo>
                    <a:pt x="0" y="30"/>
                  </a:lnTo>
                  <a:lnTo>
                    <a:pt x="0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1" name="Freeform 64"/>
            <p:cNvSpPr>
              <a:spLocks/>
            </p:cNvSpPr>
            <p:nvPr/>
          </p:nvSpPr>
          <p:spPr bwMode="auto">
            <a:xfrm>
              <a:off x="10577513" y="1754188"/>
              <a:ext cx="58738" cy="58738"/>
            </a:xfrm>
            <a:custGeom>
              <a:avLst/>
              <a:gdLst>
                <a:gd name="T0" fmla="*/ 37 w 37"/>
                <a:gd name="T1" fmla="*/ 37 h 37"/>
                <a:gd name="T2" fmla="*/ 37 w 37"/>
                <a:gd name="T3" fmla="*/ 0 h 37"/>
                <a:gd name="T4" fmla="*/ 0 w 37"/>
                <a:gd name="T5" fmla="*/ 0 h 37"/>
                <a:gd name="T6" fmla="*/ 0 w 3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37" y="37"/>
                  </a:moveTo>
                  <a:lnTo>
                    <a:pt x="37" y="0"/>
                  </a:lnTo>
                  <a:lnTo>
                    <a:pt x="0" y="0"/>
                  </a:lnTo>
                  <a:lnTo>
                    <a:pt x="0" y="37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2" name="Line 65"/>
            <p:cNvSpPr>
              <a:spLocks noChangeShapeType="1"/>
            </p:cNvSpPr>
            <p:nvPr/>
          </p:nvSpPr>
          <p:spPr bwMode="auto">
            <a:xfrm>
              <a:off x="10661651" y="1790701"/>
              <a:ext cx="333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3" name="Freeform 66"/>
            <p:cNvSpPr>
              <a:spLocks/>
            </p:cNvSpPr>
            <p:nvPr/>
          </p:nvSpPr>
          <p:spPr bwMode="auto">
            <a:xfrm>
              <a:off x="10694988" y="1647826"/>
              <a:ext cx="36513" cy="61913"/>
            </a:xfrm>
            <a:custGeom>
              <a:avLst/>
              <a:gdLst>
                <a:gd name="T0" fmla="*/ 0 w 23"/>
                <a:gd name="T1" fmla="*/ 39 h 39"/>
                <a:gd name="T2" fmla="*/ 23 w 23"/>
                <a:gd name="T3" fmla="*/ 30 h 39"/>
                <a:gd name="T4" fmla="*/ 23 w 23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9">
                  <a:moveTo>
                    <a:pt x="0" y="39"/>
                  </a:moveTo>
                  <a:lnTo>
                    <a:pt x="23" y="30"/>
                  </a:lnTo>
                  <a:lnTo>
                    <a:pt x="23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4" name="Freeform 67"/>
            <p:cNvSpPr>
              <a:spLocks/>
            </p:cNvSpPr>
            <p:nvPr/>
          </p:nvSpPr>
          <p:spPr bwMode="auto">
            <a:xfrm>
              <a:off x="10494963" y="1838326"/>
              <a:ext cx="58738" cy="33338"/>
            </a:xfrm>
            <a:custGeom>
              <a:avLst/>
              <a:gdLst>
                <a:gd name="T0" fmla="*/ 0 w 37"/>
                <a:gd name="T1" fmla="*/ 0 h 21"/>
                <a:gd name="T2" fmla="*/ 0 w 37"/>
                <a:gd name="T3" fmla="*/ 21 h 21"/>
                <a:gd name="T4" fmla="*/ 37 w 37"/>
                <a:gd name="T5" fmla="*/ 21 h 21"/>
                <a:gd name="T6" fmla="*/ 37 w 37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1">
                  <a:moveTo>
                    <a:pt x="0" y="0"/>
                  </a:moveTo>
                  <a:lnTo>
                    <a:pt x="0" y="21"/>
                  </a:lnTo>
                  <a:lnTo>
                    <a:pt x="37" y="21"/>
                  </a:lnTo>
                  <a:lnTo>
                    <a:pt x="37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5" name="Freeform 68"/>
            <p:cNvSpPr>
              <a:spLocks/>
            </p:cNvSpPr>
            <p:nvPr/>
          </p:nvSpPr>
          <p:spPr bwMode="auto">
            <a:xfrm>
              <a:off x="10661651" y="1838326"/>
              <a:ext cx="58738" cy="33338"/>
            </a:xfrm>
            <a:custGeom>
              <a:avLst/>
              <a:gdLst>
                <a:gd name="T0" fmla="*/ 0 w 37"/>
                <a:gd name="T1" fmla="*/ 0 h 21"/>
                <a:gd name="T2" fmla="*/ 0 w 37"/>
                <a:gd name="T3" fmla="*/ 21 h 21"/>
                <a:gd name="T4" fmla="*/ 37 w 37"/>
                <a:gd name="T5" fmla="*/ 21 h 21"/>
                <a:gd name="T6" fmla="*/ 37 w 37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1">
                  <a:moveTo>
                    <a:pt x="0" y="0"/>
                  </a:moveTo>
                  <a:lnTo>
                    <a:pt x="0" y="21"/>
                  </a:lnTo>
                  <a:lnTo>
                    <a:pt x="37" y="21"/>
                  </a:lnTo>
                  <a:lnTo>
                    <a:pt x="37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6" name="Rectangle 69"/>
            <p:cNvSpPr>
              <a:spLocks noChangeArrowheads="1"/>
            </p:cNvSpPr>
            <p:nvPr/>
          </p:nvSpPr>
          <p:spPr bwMode="auto">
            <a:xfrm>
              <a:off x="10553701" y="1662113"/>
              <a:ext cx="107950" cy="47625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7" name="Freeform 70"/>
            <p:cNvSpPr>
              <a:spLocks/>
            </p:cNvSpPr>
            <p:nvPr/>
          </p:nvSpPr>
          <p:spPr bwMode="auto">
            <a:xfrm>
              <a:off x="10483851" y="1555751"/>
              <a:ext cx="247650" cy="282575"/>
            </a:xfrm>
            <a:custGeom>
              <a:avLst/>
              <a:gdLst>
                <a:gd name="T0" fmla="*/ 75 w 88"/>
                <a:gd name="T1" fmla="*/ 0 h 101"/>
                <a:gd name="T2" fmla="*/ 75 w 88"/>
                <a:gd name="T3" fmla="*/ 59 h 101"/>
                <a:gd name="T4" fmla="*/ 79 w 88"/>
                <a:gd name="T5" fmla="*/ 63 h 101"/>
                <a:gd name="T6" fmla="*/ 84 w 88"/>
                <a:gd name="T7" fmla="*/ 71 h 101"/>
                <a:gd name="T8" fmla="*/ 84 w 88"/>
                <a:gd name="T9" fmla="*/ 84 h 101"/>
                <a:gd name="T10" fmla="*/ 88 w 88"/>
                <a:gd name="T11" fmla="*/ 84 h 101"/>
                <a:gd name="T12" fmla="*/ 88 w 88"/>
                <a:gd name="T13" fmla="*/ 101 h 101"/>
                <a:gd name="T14" fmla="*/ 0 w 88"/>
                <a:gd name="T15" fmla="*/ 101 h 101"/>
                <a:gd name="T16" fmla="*/ 0 w 88"/>
                <a:gd name="T17" fmla="*/ 84 h 101"/>
                <a:gd name="T18" fmla="*/ 4 w 88"/>
                <a:gd name="T19" fmla="*/ 84 h 101"/>
                <a:gd name="T20" fmla="*/ 4 w 88"/>
                <a:gd name="T21" fmla="*/ 71 h 101"/>
                <a:gd name="T22" fmla="*/ 8 w 88"/>
                <a:gd name="T23" fmla="*/ 63 h 101"/>
                <a:gd name="T24" fmla="*/ 12 w 88"/>
                <a:gd name="T25" fmla="*/ 59 h 101"/>
                <a:gd name="T26" fmla="*/ 12 w 88"/>
                <a:gd name="T2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" h="101">
                  <a:moveTo>
                    <a:pt x="75" y="0"/>
                  </a:moveTo>
                  <a:cubicBezTo>
                    <a:pt x="75" y="59"/>
                    <a:pt x="75" y="59"/>
                    <a:pt x="75" y="59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2" y="65"/>
                    <a:pt x="84" y="68"/>
                    <a:pt x="84" y="71"/>
                  </a:cubicBezTo>
                  <a:cubicBezTo>
                    <a:pt x="84" y="74"/>
                    <a:pt x="84" y="79"/>
                    <a:pt x="84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79"/>
                    <a:pt x="4" y="74"/>
                    <a:pt x="4" y="71"/>
                  </a:cubicBezTo>
                  <a:cubicBezTo>
                    <a:pt x="4" y="68"/>
                    <a:pt x="6" y="65"/>
                    <a:pt x="8" y="63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8" name="Freeform 71"/>
            <p:cNvSpPr>
              <a:spLocks/>
            </p:cNvSpPr>
            <p:nvPr/>
          </p:nvSpPr>
          <p:spPr bwMode="auto">
            <a:xfrm>
              <a:off x="10518776" y="1603376"/>
              <a:ext cx="176213" cy="22225"/>
            </a:xfrm>
            <a:custGeom>
              <a:avLst/>
              <a:gdLst>
                <a:gd name="T0" fmla="*/ 63 w 63"/>
                <a:gd name="T1" fmla="*/ 8 h 8"/>
                <a:gd name="T2" fmla="*/ 58 w 63"/>
                <a:gd name="T3" fmla="*/ 3 h 8"/>
                <a:gd name="T4" fmla="*/ 46 w 63"/>
                <a:gd name="T5" fmla="*/ 0 h 8"/>
                <a:gd name="T6" fmla="*/ 17 w 63"/>
                <a:gd name="T7" fmla="*/ 0 h 8"/>
                <a:gd name="T8" fmla="*/ 5 w 63"/>
                <a:gd name="T9" fmla="*/ 3 h 8"/>
                <a:gd name="T10" fmla="*/ 0 w 63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8">
                  <a:moveTo>
                    <a:pt x="63" y="8"/>
                  </a:moveTo>
                  <a:cubicBezTo>
                    <a:pt x="58" y="3"/>
                    <a:pt x="58" y="3"/>
                    <a:pt x="58" y="3"/>
                  </a:cubicBezTo>
                  <a:cubicBezTo>
                    <a:pt x="55" y="0"/>
                    <a:pt x="51" y="0"/>
                    <a:pt x="4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0"/>
                    <a:pt x="8" y="0"/>
                    <a:pt x="5" y="3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9" name="Freeform 72"/>
            <p:cNvSpPr>
              <a:spLocks/>
            </p:cNvSpPr>
            <p:nvPr/>
          </p:nvSpPr>
          <p:spPr bwMode="auto">
            <a:xfrm>
              <a:off x="10483851" y="1506538"/>
              <a:ext cx="247650" cy="130175"/>
            </a:xfrm>
            <a:custGeom>
              <a:avLst/>
              <a:gdLst>
                <a:gd name="T0" fmla="*/ 0 w 156"/>
                <a:gd name="T1" fmla="*/ 82 h 82"/>
                <a:gd name="T2" fmla="*/ 0 w 156"/>
                <a:gd name="T3" fmla="*/ 0 h 82"/>
                <a:gd name="T4" fmla="*/ 156 w 156"/>
                <a:gd name="T5" fmla="*/ 0 h 82"/>
                <a:gd name="T6" fmla="*/ 156 w 156"/>
                <a:gd name="T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82">
                  <a:moveTo>
                    <a:pt x="0" y="82"/>
                  </a:moveTo>
                  <a:lnTo>
                    <a:pt x="0" y="0"/>
                  </a:lnTo>
                  <a:lnTo>
                    <a:pt x="156" y="0"/>
                  </a:lnTo>
                  <a:lnTo>
                    <a:pt x="156" y="82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0" name="Freeform 73"/>
            <p:cNvSpPr>
              <a:spLocks/>
            </p:cNvSpPr>
            <p:nvPr/>
          </p:nvSpPr>
          <p:spPr bwMode="auto">
            <a:xfrm>
              <a:off x="10779126" y="1506538"/>
              <a:ext cx="223838" cy="247650"/>
            </a:xfrm>
            <a:custGeom>
              <a:avLst/>
              <a:gdLst>
                <a:gd name="T0" fmla="*/ 0 w 141"/>
                <a:gd name="T1" fmla="*/ 156 h 156"/>
                <a:gd name="T2" fmla="*/ 0 w 141"/>
                <a:gd name="T3" fmla="*/ 0 h 156"/>
                <a:gd name="T4" fmla="*/ 141 w 141"/>
                <a:gd name="T5" fmla="*/ 0 h 156"/>
                <a:gd name="T6" fmla="*/ 141 w 141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56">
                  <a:moveTo>
                    <a:pt x="0" y="156"/>
                  </a:moveTo>
                  <a:lnTo>
                    <a:pt x="0" y="0"/>
                  </a:lnTo>
                  <a:lnTo>
                    <a:pt x="141" y="0"/>
                  </a:lnTo>
                  <a:lnTo>
                    <a:pt x="141" y="156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1" name="Line 74"/>
            <p:cNvSpPr>
              <a:spLocks noChangeShapeType="1"/>
            </p:cNvSpPr>
            <p:nvPr/>
          </p:nvSpPr>
          <p:spPr bwMode="auto">
            <a:xfrm>
              <a:off x="10742613" y="1754188"/>
              <a:ext cx="28257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2" name="Line 75"/>
            <p:cNvSpPr>
              <a:spLocks noChangeShapeType="1"/>
            </p:cNvSpPr>
            <p:nvPr/>
          </p:nvSpPr>
          <p:spPr bwMode="auto">
            <a:xfrm>
              <a:off x="10753726" y="1838326"/>
              <a:ext cx="2714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3" name="Line 76"/>
            <p:cNvSpPr>
              <a:spLocks noChangeShapeType="1"/>
            </p:cNvSpPr>
            <p:nvPr/>
          </p:nvSpPr>
          <p:spPr bwMode="auto">
            <a:xfrm>
              <a:off x="10458451" y="2052638"/>
              <a:ext cx="5667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4" name="Line 77"/>
            <p:cNvSpPr>
              <a:spLocks noChangeShapeType="1"/>
            </p:cNvSpPr>
            <p:nvPr/>
          </p:nvSpPr>
          <p:spPr bwMode="auto">
            <a:xfrm>
              <a:off x="10823576" y="1614488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5" name="Line 78"/>
            <p:cNvSpPr>
              <a:spLocks noChangeShapeType="1"/>
            </p:cNvSpPr>
            <p:nvPr/>
          </p:nvSpPr>
          <p:spPr bwMode="auto">
            <a:xfrm>
              <a:off x="10907713" y="1614488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6" name="Line 79"/>
            <p:cNvSpPr>
              <a:spLocks noChangeShapeType="1"/>
            </p:cNvSpPr>
            <p:nvPr/>
          </p:nvSpPr>
          <p:spPr bwMode="auto">
            <a:xfrm>
              <a:off x="10471151" y="1944688"/>
              <a:ext cx="714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7" name="Line 80"/>
            <p:cNvSpPr>
              <a:spLocks noChangeShapeType="1"/>
            </p:cNvSpPr>
            <p:nvPr/>
          </p:nvSpPr>
          <p:spPr bwMode="auto">
            <a:xfrm>
              <a:off x="10588626" y="1944688"/>
              <a:ext cx="730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8" name="Line 81"/>
            <p:cNvSpPr>
              <a:spLocks noChangeShapeType="1"/>
            </p:cNvSpPr>
            <p:nvPr/>
          </p:nvSpPr>
          <p:spPr bwMode="auto">
            <a:xfrm>
              <a:off x="10706101" y="1944688"/>
              <a:ext cx="730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9" name="Line 82"/>
            <p:cNvSpPr>
              <a:spLocks noChangeShapeType="1"/>
            </p:cNvSpPr>
            <p:nvPr/>
          </p:nvSpPr>
          <p:spPr bwMode="auto">
            <a:xfrm>
              <a:off x="10823576" y="1944688"/>
              <a:ext cx="730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0" name="Line 83"/>
            <p:cNvSpPr>
              <a:spLocks noChangeShapeType="1"/>
            </p:cNvSpPr>
            <p:nvPr/>
          </p:nvSpPr>
          <p:spPr bwMode="auto">
            <a:xfrm>
              <a:off x="10944226" y="1944688"/>
              <a:ext cx="69850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2" name="Группа 591"/>
          <p:cNvGrpSpPr/>
          <p:nvPr/>
        </p:nvGrpSpPr>
        <p:grpSpPr>
          <a:xfrm>
            <a:off x="7843838" y="1990363"/>
            <a:ext cx="425054" cy="394097"/>
            <a:chOff x="10458451" y="2459038"/>
            <a:chExt cx="566738" cy="525463"/>
          </a:xfrm>
        </p:grpSpPr>
        <p:sp>
          <p:nvSpPr>
            <p:cNvPr id="461" name="Freeform 84"/>
            <p:cNvSpPr>
              <a:spLocks/>
            </p:cNvSpPr>
            <p:nvPr/>
          </p:nvSpPr>
          <p:spPr bwMode="auto">
            <a:xfrm>
              <a:off x="10472738" y="2459038"/>
              <a:ext cx="536575" cy="300038"/>
            </a:xfrm>
            <a:custGeom>
              <a:avLst/>
              <a:gdLst>
                <a:gd name="T0" fmla="*/ 179 w 191"/>
                <a:gd name="T1" fmla="*/ 103 h 107"/>
                <a:gd name="T2" fmla="*/ 191 w 191"/>
                <a:gd name="T3" fmla="*/ 76 h 107"/>
                <a:gd name="T4" fmla="*/ 167 w 191"/>
                <a:gd name="T5" fmla="*/ 42 h 107"/>
                <a:gd name="T6" fmla="*/ 132 w 191"/>
                <a:gd name="T7" fmla="*/ 13 h 107"/>
                <a:gd name="T8" fmla="*/ 116 w 191"/>
                <a:gd name="T9" fmla="*/ 16 h 107"/>
                <a:gd name="T10" fmla="*/ 115 w 191"/>
                <a:gd name="T11" fmla="*/ 16 h 107"/>
                <a:gd name="T12" fmla="*/ 85 w 191"/>
                <a:gd name="T13" fmla="*/ 0 h 107"/>
                <a:gd name="T14" fmla="*/ 56 w 191"/>
                <a:gd name="T15" fmla="*/ 16 h 107"/>
                <a:gd name="T16" fmla="*/ 41 w 191"/>
                <a:gd name="T17" fmla="*/ 13 h 107"/>
                <a:gd name="T18" fmla="*/ 0 w 191"/>
                <a:gd name="T19" fmla="*/ 53 h 107"/>
                <a:gd name="T20" fmla="*/ 41 w 191"/>
                <a:gd name="T21" fmla="*/ 94 h 107"/>
                <a:gd name="T22" fmla="*/ 78 w 191"/>
                <a:gd name="T23" fmla="*/ 71 h 107"/>
                <a:gd name="T24" fmla="*/ 106 w 191"/>
                <a:gd name="T25" fmla="*/ 86 h 107"/>
                <a:gd name="T26" fmla="*/ 121 w 191"/>
                <a:gd name="T27" fmla="*/ 82 h 107"/>
                <a:gd name="T28" fmla="*/ 138 w 191"/>
                <a:gd name="T2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1" h="107">
                  <a:moveTo>
                    <a:pt x="179" y="103"/>
                  </a:moveTo>
                  <a:cubicBezTo>
                    <a:pt x="187" y="96"/>
                    <a:pt x="191" y="87"/>
                    <a:pt x="191" y="76"/>
                  </a:cubicBezTo>
                  <a:cubicBezTo>
                    <a:pt x="191" y="60"/>
                    <a:pt x="181" y="47"/>
                    <a:pt x="167" y="42"/>
                  </a:cubicBezTo>
                  <a:cubicBezTo>
                    <a:pt x="164" y="26"/>
                    <a:pt x="150" y="13"/>
                    <a:pt x="132" y="13"/>
                  </a:cubicBezTo>
                  <a:cubicBezTo>
                    <a:pt x="126" y="13"/>
                    <a:pt x="121" y="14"/>
                    <a:pt x="116" y="16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08" y="6"/>
                    <a:pt x="97" y="0"/>
                    <a:pt x="85" y="0"/>
                  </a:cubicBezTo>
                  <a:cubicBezTo>
                    <a:pt x="73" y="0"/>
                    <a:pt x="62" y="6"/>
                    <a:pt x="56" y="16"/>
                  </a:cubicBezTo>
                  <a:cubicBezTo>
                    <a:pt x="51" y="14"/>
                    <a:pt x="46" y="13"/>
                    <a:pt x="41" y="13"/>
                  </a:cubicBezTo>
                  <a:cubicBezTo>
                    <a:pt x="19" y="13"/>
                    <a:pt x="0" y="31"/>
                    <a:pt x="0" y="53"/>
                  </a:cubicBezTo>
                  <a:cubicBezTo>
                    <a:pt x="0" y="76"/>
                    <a:pt x="19" y="94"/>
                    <a:pt x="41" y="94"/>
                  </a:cubicBezTo>
                  <a:cubicBezTo>
                    <a:pt x="57" y="94"/>
                    <a:pt x="71" y="85"/>
                    <a:pt x="78" y="71"/>
                  </a:cubicBezTo>
                  <a:cubicBezTo>
                    <a:pt x="84" y="80"/>
                    <a:pt x="95" y="86"/>
                    <a:pt x="106" y="86"/>
                  </a:cubicBezTo>
                  <a:cubicBezTo>
                    <a:pt x="112" y="86"/>
                    <a:pt x="117" y="84"/>
                    <a:pt x="121" y="82"/>
                  </a:cubicBezTo>
                  <a:cubicBezTo>
                    <a:pt x="123" y="93"/>
                    <a:pt x="129" y="101"/>
                    <a:pt x="138" y="107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2" name="Freeform 85"/>
            <p:cNvSpPr>
              <a:spLocks/>
            </p:cNvSpPr>
            <p:nvPr/>
          </p:nvSpPr>
          <p:spPr bwMode="auto">
            <a:xfrm>
              <a:off x="10515601" y="2605088"/>
              <a:ext cx="73025" cy="73025"/>
            </a:xfrm>
            <a:custGeom>
              <a:avLst/>
              <a:gdLst>
                <a:gd name="T0" fmla="*/ 0 w 26"/>
                <a:gd name="T1" fmla="*/ 0 h 26"/>
                <a:gd name="T2" fmla="*/ 26 w 26"/>
                <a:gd name="T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6" h="26">
                  <a:moveTo>
                    <a:pt x="0" y="0"/>
                  </a:moveTo>
                  <a:cubicBezTo>
                    <a:pt x="0" y="15"/>
                    <a:pt x="12" y="26"/>
                    <a:pt x="26" y="26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3" name="Freeform 86"/>
            <p:cNvSpPr>
              <a:spLocks/>
            </p:cNvSpPr>
            <p:nvPr/>
          </p:nvSpPr>
          <p:spPr bwMode="auto">
            <a:xfrm>
              <a:off x="10710863" y="2586038"/>
              <a:ext cx="61913" cy="60325"/>
            </a:xfrm>
            <a:custGeom>
              <a:avLst/>
              <a:gdLst>
                <a:gd name="T0" fmla="*/ 0 w 22"/>
                <a:gd name="T1" fmla="*/ 0 h 22"/>
                <a:gd name="T2" fmla="*/ 22 w 22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cubicBezTo>
                    <a:pt x="0" y="13"/>
                    <a:pt x="10" y="22"/>
                    <a:pt x="22" y="22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4" name="Freeform 87"/>
            <p:cNvSpPr>
              <a:spLocks/>
            </p:cNvSpPr>
            <p:nvPr/>
          </p:nvSpPr>
          <p:spPr bwMode="auto">
            <a:xfrm>
              <a:off x="10856913" y="2692401"/>
              <a:ext cx="47625" cy="39688"/>
            </a:xfrm>
            <a:custGeom>
              <a:avLst/>
              <a:gdLst>
                <a:gd name="T0" fmla="*/ 0 w 17"/>
                <a:gd name="T1" fmla="*/ 0 h 14"/>
                <a:gd name="T2" fmla="*/ 17 w 17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3" y="7"/>
                    <a:pt x="9" y="13"/>
                    <a:pt x="17" y="14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5" name="Freeform 88"/>
            <p:cNvSpPr>
              <a:spLocks/>
            </p:cNvSpPr>
            <p:nvPr/>
          </p:nvSpPr>
          <p:spPr bwMode="auto">
            <a:xfrm>
              <a:off x="10588626" y="2495551"/>
              <a:ext cx="85725" cy="39688"/>
            </a:xfrm>
            <a:custGeom>
              <a:avLst/>
              <a:gdLst>
                <a:gd name="T0" fmla="*/ 0 w 31"/>
                <a:gd name="T1" fmla="*/ 0 h 14"/>
                <a:gd name="T2" fmla="*/ 31 w 31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12" y="0"/>
                    <a:pt x="23" y="5"/>
                    <a:pt x="31" y="14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6" name="Freeform 89"/>
            <p:cNvSpPr>
              <a:spLocks/>
            </p:cNvSpPr>
            <p:nvPr/>
          </p:nvSpPr>
          <p:spPr bwMode="auto">
            <a:xfrm>
              <a:off x="10779126" y="2484438"/>
              <a:ext cx="30163" cy="61913"/>
            </a:xfrm>
            <a:custGeom>
              <a:avLst/>
              <a:gdLst>
                <a:gd name="T0" fmla="*/ 0 w 11"/>
                <a:gd name="T1" fmla="*/ 0 h 22"/>
                <a:gd name="T2" fmla="*/ 11 w 11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cubicBezTo>
                    <a:pt x="6" y="5"/>
                    <a:pt x="10" y="13"/>
                    <a:pt x="11" y="22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7" name="Freeform 90"/>
            <p:cNvSpPr>
              <a:spLocks/>
            </p:cNvSpPr>
            <p:nvPr/>
          </p:nvSpPr>
          <p:spPr bwMode="auto">
            <a:xfrm>
              <a:off x="10769601" y="2663826"/>
              <a:ext cx="76200" cy="36513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8"/>
                    <a:pt x="11" y="13"/>
                    <a:pt x="0" y="13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8" name="Freeform 91"/>
            <p:cNvSpPr>
              <a:spLocks/>
            </p:cNvSpPr>
            <p:nvPr/>
          </p:nvSpPr>
          <p:spPr bwMode="auto">
            <a:xfrm>
              <a:off x="10831513" y="2770188"/>
              <a:ext cx="171450" cy="214313"/>
            </a:xfrm>
            <a:custGeom>
              <a:avLst/>
              <a:gdLst>
                <a:gd name="T0" fmla="*/ 108 w 108"/>
                <a:gd name="T1" fmla="*/ 135 h 135"/>
                <a:gd name="T2" fmla="*/ 78 w 108"/>
                <a:gd name="T3" fmla="*/ 0 h 135"/>
                <a:gd name="T4" fmla="*/ 30 w 108"/>
                <a:gd name="T5" fmla="*/ 0 h 135"/>
                <a:gd name="T6" fmla="*/ 0 w 108"/>
                <a:gd name="T7" fmla="*/ 135 h 135"/>
                <a:gd name="T8" fmla="*/ 108 w 108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35">
                  <a:moveTo>
                    <a:pt x="108" y="135"/>
                  </a:moveTo>
                  <a:lnTo>
                    <a:pt x="78" y="0"/>
                  </a:lnTo>
                  <a:lnTo>
                    <a:pt x="30" y="0"/>
                  </a:lnTo>
                  <a:lnTo>
                    <a:pt x="0" y="135"/>
                  </a:lnTo>
                  <a:lnTo>
                    <a:pt x="108" y="135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9" name="Line 92"/>
            <p:cNvSpPr>
              <a:spLocks noChangeShapeType="1"/>
            </p:cNvSpPr>
            <p:nvPr/>
          </p:nvSpPr>
          <p:spPr bwMode="auto">
            <a:xfrm>
              <a:off x="10458451" y="2984501"/>
              <a:ext cx="5667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0" name="Freeform 93"/>
            <p:cNvSpPr>
              <a:spLocks/>
            </p:cNvSpPr>
            <p:nvPr/>
          </p:nvSpPr>
          <p:spPr bwMode="auto">
            <a:xfrm>
              <a:off x="10647363" y="2828926"/>
              <a:ext cx="212725" cy="155575"/>
            </a:xfrm>
            <a:custGeom>
              <a:avLst/>
              <a:gdLst>
                <a:gd name="T0" fmla="*/ 134 w 134"/>
                <a:gd name="T1" fmla="*/ 0 h 98"/>
                <a:gd name="T2" fmla="*/ 0 w 134"/>
                <a:gd name="T3" fmla="*/ 0 h 98"/>
                <a:gd name="T4" fmla="*/ 0 w 134"/>
                <a:gd name="T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98">
                  <a:moveTo>
                    <a:pt x="134" y="0"/>
                  </a:moveTo>
                  <a:lnTo>
                    <a:pt x="0" y="0"/>
                  </a:lnTo>
                  <a:lnTo>
                    <a:pt x="0" y="98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1" name="Freeform 94"/>
            <p:cNvSpPr>
              <a:spLocks/>
            </p:cNvSpPr>
            <p:nvPr/>
          </p:nvSpPr>
          <p:spPr bwMode="auto">
            <a:xfrm>
              <a:off x="10529888" y="2876551"/>
              <a:ext cx="95250" cy="107950"/>
            </a:xfrm>
            <a:custGeom>
              <a:avLst/>
              <a:gdLst>
                <a:gd name="T0" fmla="*/ 60 w 60"/>
                <a:gd name="T1" fmla="*/ 0 h 68"/>
                <a:gd name="T2" fmla="*/ 0 w 60"/>
                <a:gd name="T3" fmla="*/ 0 h 68"/>
                <a:gd name="T4" fmla="*/ 0 w 60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68">
                  <a:moveTo>
                    <a:pt x="60" y="0"/>
                  </a:moveTo>
                  <a:lnTo>
                    <a:pt x="0" y="0"/>
                  </a:lnTo>
                  <a:lnTo>
                    <a:pt x="0" y="68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2" name="Line 95"/>
            <p:cNvSpPr>
              <a:spLocks noChangeShapeType="1"/>
            </p:cNvSpPr>
            <p:nvPr/>
          </p:nvSpPr>
          <p:spPr bwMode="auto">
            <a:xfrm>
              <a:off x="10683876" y="2936876"/>
              <a:ext cx="222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3" name="Line 96"/>
            <p:cNvSpPr>
              <a:spLocks noChangeShapeType="1"/>
            </p:cNvSpPr>
            <p:nvPr/>
          </p:nvSpPr>
          <p:spPr bwMode="auto">
            <a:xfrm>
              <a:off x="10731501" y="2936876"/>
              <a:ext cx="222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4" name="Line 97"/>
            <p:cNvSpPr>
              <a:spLocks noChangeShapeType="1"/>
            </p:cNvSpPr>
            <p:nvPr/>
          </p:nvSpPr>
          <p:spPr bwMode="auto">
            <a:xfrm>
              <a:off x="10779126" y="2936876"/>
              <a:ext cx="222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5" name="Line 98"/>
            <p:cNvSpPr>
              <a:spLocks noChangeShapeType="1"/>
            </p:cNvSpPr>
            <p:nvPr/>
          </p:nvSpPr>
          <p:spPr bwMode="auto">
            <a:xfrm>
              <a:off x="10566401" y="2936876"/>
              <a:ext cx="222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3" name="Группа 592"/>
          <p:cNvGrpSpPr/>
          <p:nvPr/>
        </p:nvGrpSpPr>
        <p:grpSpPr>
          <a:xfrm>
            <a:off x="7137798" y="1985600"/>
            <a:ext cx="422672" cy="407195"/>
            <a:chOff x="9517063" y="2452688"/>
            <a:chExt cx="563563" cy="542926"/>
          </a:xfrm>
        </p:grpSpPr>
        <p:sp>
          <p:nvSpPr>
            <p:cNvPr id="476" name="Freeform 99"/>
            <p:cNvSpPr>
              <a:spLocks/>
            </p:cNvSpPr>
            <p:nvPr/>
          </p:nvSpPr>
          <p:spPr bwMode="auto">
            <a:xfrm>
              <a:off x="9763126" y="2733676"/>
              <a:ext cx="306388" cy="261938"/>
            </a:xfrm>
            <a:custGeom>
              <a:avLst/>
              <a:gdLst>
                <a:gd name="T0" fmla="*/ 179 w 193"/>
                <a:gd name="T1" fmla="*/ 165 h 165"/>
                <a:gd name="T2" fmla="*/ 179 w 193"/>
                <a:gd name="T3" fmla="*/ 39 h 165"/>
                <a:gd name="T4" fmla="*/ 193 w 193"/>
                <a:gd name="T5" fmla="*/ 23 h 165"/>
                <a:gd name="T6" fmla="*/ 193 w 193"/>
                <a:gd name="T7" fmla="*/ 0 h 165"/>
                <a:gd name="T8" fmla="*/ 0 w 193"/>
                <a:gd name="T9" fmla="*/ 0 h 165"/>
                <a:gd name="T10" fmla="*/ 0 w 193"/>
                <a:gd name="T11" fmla="*/ 30 h 165"/>
                <a:gd name="T12" fmla="*/ 15 w 193"/>
                <a:gd name="T13" fmla="*/ 39 h 165"/>
                <a:gd name="T14" fmla="*/ 15 w 193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165">
                  <a:moveTo>
                    <a:pt x="179" y="165"/>
                  </a:moveTo>
                  <a:lnTo>
                    <a:pt x="179" y="39"/>
                  </a:lnTo>
                  <a:lnTo>
                    <a:pt x="193" y="23"/>
                  </a:lnTo>
                  <a:lnTo>
                    <a:pt x="193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15" y="39"/>
                  </a:lnTo>
                  <a:lnTo>
                    <a:pt x="15" y="165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7" name="Freeform 100"/>
            <p:cNvSpPr>
              <a:spLocks/>
            </p:cNvSpPr>
            <p:nvPr/>
          </p:nvSpPr>
          <p:spPr bwMode="auto">
            <a:xfrm>
              <a:off x="9810751" y="2535238"/>
              <a:ext cx="119063" cy="198438"/>
            </a:xfrm>
            <a:custGeom>
              <a:avLst/>
              <a:gdLst>
                <a:gd name="T0" fmla="*/ 42 w 42"/>
                <a:gd name="T1" fmla="*/ 71 h 71"/>
                <a:gd name="T2" fmla="*/ 42 w 42"/>
                <a:gd name="T3" fmla="*/ 21 h 71"/>
                <a:gd name="T4" fmla="*/ 29 w 42"/>
                <a:gd name="T5" fmla="*/ 0 h 71"/>
                <a:gd name="T6" fmla="*/ 12 w 42"/>
                <a:gd name="T7" fmla="*/ 0 h 71"/>
                <a:gd name="T8" fmla="*/ 0 w 42"/>
                <a:gd name="T9" fmla="*/ 21 h 71"/>
                <a:gd name="T10" fmla="*/ 0 w 42"/>
                <a:gd name="T11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71">
                  <a:moveTo>
                    <a:pt x="42" y="71"/>
                  </a:moveTo>
                  <a:cubicBezTo>
                    <a:pt x="42" y="71"/>
                    <a:pt x="42" y="39"/>
                    <a:pt x="42" y="21"/>
                  </a:cubicBezTo>
                  <a:cubicBezTo>
                    <a:pt x="42" y="11"/>
                    <a:pt x="35" y="4"/>
                    <a:pt x="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4"/>
                    <a:pt x="0" y="11"/>
                    <a:pt x="0" y="21"/>
                  </a:cubicBezTo>
                  <a:cubicBezTo>
                    <a:pt x="0" y="71"/>
                    <a:pt x="0" y="71"/>
                    <a:pt x="0" y="71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8" name="Freeform 101"/>
            <p:cNvSpPr>
              <a:spLocks/>
            </p:cNvSpPr>
            <p:nvPr/>
          </p:nvSpPr>
          <p:spPr bwMode="auto">
            <a:xfrm>
              <a:off x="9871076" y="2452688"/>
              <a:ext cx="117475" cy="258763"/>
            </a:xfrm>
            <a:custGeom>
              <a:avLst/>
              <a:gdLst>
                <a:gd name="T0" fmla="*/ 42 w 42"/>
                <a:gd name="T1" fmla="*/ 92 h 92"/>
                <a:gd name="T2" fmla="*/ 42 w 42"/>
                <a:gd name="T3" fmla="*/ 8 h 92"/>
                <a:gd name="T4" fmla="*/ 33 w 42"/>
                <a:gd name="T5" fmla="*/ 0 h 92"/>
                <a:gd name="T6" fmla="*/ 8 w 42"/>
                <a:gd name="T7" fmla="*/ 0 h 92"/>
                <a:gd name="T8" fmla="*/ 0 w 42"/>
                <a:gd name="T9" fmla="*/ 8 h 92"/>
                <a:gd name="T10" fmla="*/ 0 w 42"/>
                <a:gd name="T11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92">
                  <a:moveTo>
                    <a:pt x="42" y="92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3"/>
                    <a:pt x="38" y="0"/>
                    <a:pt x="3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9" name="Line 102"/>
            <p:cNvSpPr>
              <a:spLocks noChangeShapeType="1"/>
            </p:cNvSpPr>
            <p:nvPr/>
          </p:nvSpPr>
          <p:spPr bwMode="auto">
            <a:xfrm>
              <a:off x="9952038" y="2582863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0" name="Line 103"/>
            <p:cNvSpPr>
              <a:spLocks noChangeShapeType="1"/>
            </p:cNvSpPr>
            <p:nvPr/>
          </p:nvSpPr>
          <p:spPr bwMode="auto">
            <a:xfrm>
              <a:off x="9845676" y="2498726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1" name="Line 104"/>
            <p:cNvSpPr>
              <a:spLocks noChangeShapeType="1"/>
            </p:cNvSpPr>
            <p:nvPr/>
          </p:nvSpPr>
          <p:spPr bwMode="auto">
            <a:xfrm>
              <a:off x="9952038" y="2641601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2" name="Line 105"/>
            <p:cNvSpPr>
              <a:spLocks noChangeShapeType="1"/>
            </p:cNvSpPr>
            <p:nvPr/>
          </p:nvSpPr>
          <p:spPr bwMode="auto">
            <a:xfrm>
              <a:off x="10036176" y="2641601"/>
              <a:ext cx="0" cy="8096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3" name="Line 106"/>
            <p:cNvSpPr>
              <a:spLocks noChangeShapeType="1"/>
            </p:cNvSpPr>
            <p:nvPr/>
          </p:nvSpPr>
          <p:spPr bwMode="auto">
            <a:xfrm flipH="1">
              <a:off x="9940926" y="2795588"/>
              <a:ext cx="1063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4" name="Line 107"/>
            <p:cNvSpPr>
              <a:spLocks noChangeShapeType="1"/>
            </p:cNvSpPr>
            <p:nvPr/>
          </p:nvSpPr>
          <p:spPr bwMode="auto">
            <a:xfrm>
              <a:off x="9517063" y="2995613"/>
              <a:ext cx="5635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5" name="Line 108"/>
            <p:cNvSpPr>
              <a:spLocks noChangeShapeType="1"/>
            </p:cNvSpPr>
            <p:nvPr/>
          </p:nvSpPr>
          <p:spPr bwMode="auto">
            <a:xfrm>
              <a:off x="9940926" y="2913063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6" name="Line 109"/>
            <p:cNvSpPr>
              <a:spLocks noChangeShapeType="1"/>
            </p:cNvSpPr>
            <p:nvPr/>
          </p:nvSpPr>
          <p:spPr bwMode="auto">
            <a:xfrm>
              <a:off x="9893301" y="2913063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7" name="Line 110"/>
            <p:cNvSpPr>
              <a:spLocks noChangeShapeType="1"/>
            </p:cNvSpPr>
            <p:nvPr/>
          </p:nvSpPr>
          <p:spPr bwMode="auto">
            <a:xfrm>
              <a:off x="9845676" y="2913063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8" name="Line 111"/>
            <p:cNvSpPr>
              <a:spLocks noChangeShapeType="1"/>
            </p:cNvSpPr>
            <p:nvPr/>
          </p:nvSpPr>
          <p:spPr bwMode="auto">
            <a:xfrm>
              <a:off x="9988551" y="2913063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9" name="Line 112"/>
            <p:cNvSpPr>
              <a:spLocks noChangeShapeType="1"/>
            </p:cNvSpPr>
            <p:nvPr/>
          </p:nvSpPr>
          <p:spPr bwMode="auto">
            <a:xfrm>
              <a:off x="9786938" y="2795588"/>
              <a:ext cx="587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0" name="Freeform 113"/>
            <p:cNvSpPr>
              <a:spLocks/>
            </p:cNvSpPr>
            <p:nvPr/>
          </p:nvSpPr>
          <p:spPr bwMode="auto">
            <a:xfrm>
              <a:off x="9550401" y="2865438"/>
              <a:ext cx="212725" cy="130175"/>
            </a:xfrm>
            <a:custGeom>
              <a:avLst/>
              <a:gdLst>
                <a:gd name="T0" fmla="*/ 134 w 134"/>
                <a:gd name="T1" fmla="*/ 0 h 82"/>
                <a:gd name="T2" fmla="*/ 0 w 134"/>
                <a:gd name="T3" fmla="*/ 0 h 82"/>
                <a:gd name="T4" fmla="*/ 0 w 134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82">
                  <a:moveTo>
                    <a:pt x="134" y="0"/>
                  </a:moveTo>
                  <a:lnTo>
                    <a:pt x="0" y="0"/>
                  </a:lnTo>
                  <a:lnTo>
                    <a:pt x="0" y="82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1" name="Line 114"/>
            <p:cNvSpPr>
              <a:spLocks noChangeShapeType="1"/>
            </p:cNvSpPr>
            <p:nvPr/>
          </p:nvSpPr>
          <p:spPr bwMode="auto">
            <a:xfrm>
              <a:off x="9693276" y="2913063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2" name="Line 115"/>
            <p:cNvSpPr>
              <a:spLocks noChangeShapeType="1"/>
            </p:cNvSpPr>
            <p:nvPr/>
          </p:nvSpPr>
          <p:spPr bwMode="auto">
            <a:xfrm>
              <a:off x="9645651" y="2913063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3" name="Line 116"/>
            <p:cNvSpPr>
              <a:spLocks noChangeShapeType="1"/>
            </p:cNvSpPr>
            <p:nvPr/>
          </p:nvSpPr>
          <p:spPr bwMode="auto">
            <a:xfrm>
              <a:off x="9598026" y="2913063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4" name="Line 117"/>
            <p:cNvSpPr>
              <a:spLocks noChangeShapeType="1"/>
            </p:cNvSpPr>
            <p:nvPr/>
          </p:nvSpPr>
          <p:spPr bwMode="auto">
            <a:xfrm>
              <a:off x="9739313" y="2913063"/>
              <a:ext cx="0" cy="34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5" name="Rectangle 118"/>
            <p:cNvSpPr>
              <a:spLocks noChangeArrowheads="1"/>
            </p:cNvSpPr>
            <p:nvPr/>
          </p:nvSpPr>
          <p:spPr bwMode="auto">
            <a:xfrm>
              <a:off x="9645651" y="2582863"/>
              <a:ext cx="69850" cy="282575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6" name="Freeform 119"/>
            <p:cNvSpPr>
              <a:spLocks/>
            </p:cNvSpPr>
            <p:nvPr/>
          </p:nvSpPr>
          <p:spPr bwMode="auto">
            <a:xfrm>
              <a:off x="9528176" y="2498726"/>
              <a:ext cx="150813" cy="58738"/>
            </a:xfrm>
            <a:custGeom>
              <a:avLst/>
              <a:gdLst>
                <a:gd name="T0" fmla="*/ 54 w 54"/>
                <a:gd name="T1" fmla="*/ 21 h 21"/>
                <a:gd name="T2" fmla="*/ 29 w 54"/>
                <a:gd name="T3" fmla="*/ 5 h 21"/>
                <a:gd name="T4" fmla="*/ 0 w 54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21">
                  <a:moveTo>
                    <a:pt x="54" y="21"/>
                  </a:moveTo>
                  <a:cubicBezTo>
                    <a:pt x="54" y="13"/>
                    <a:pt x="47" y="0"/>
                    <a:pt x="29" y="5"/>
                  </a:cubicBezTo>
                  <a:cubicBezTo>
                    <a:pt x="18" y="7"/>
                    <a:pt x="6" y="8"/>
                    <a:pt x="0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7" name="Line 120"/>
            <p:cNvSpPr>
              <a:spLocks noChangeShapeType="1"/>
            </p:cNvSpPr>
            <p:nvPr/>
          </p:nvSpPr>
          <p:spPr bwMode="auto">
            <a:xfrm flipV="1">
              <a:off x="9586913" y="2733676"/>
              <a:ext cx="0" cy="13176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4" name="Группа 593"/>
          <p:cNvGrpSpPr/>
          <p:nvPr/>
        </p:nvGrpSpPr>
        <p:grpSpPr>
          <a:xfrm>
            <a:off x="6465095" y="1985600"/>
            <a:ext cx="353616" cy="407194"/>
            <a:chOff x="8620126" y="2452688"/>
            <a:chExt cx="471488" cy="542925"/>
          </a:xfrm>
        </p:grpSpPr>
        <p:sp>
          <p:nvSpPr>
            <p:cNvPr id="498" name="Rectangle 121"/>
            <p:cNvSpPr>
              <a:spLocks noChangeArrowheads="1"/>
            </p:cNvSpPr>
            <p:nvPr/>
          </p:nvSpPr>
          <p:spPr bwMode="auto">
            <a:xfrm>
              <a:off x="8689976" y="2770188"/>
              <a:ext cx="260350" cy="225425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9" name="Freeform 122"/>
            <p:cNvSpPr>
              <a:spLocks/>
            </p:cNvSpPr>
            <p:nvPr/>
          </p:nvSpPr>
          <p:spPr bwMode="auto">
            <a:xfrm>
              <a:off x="8950326" y="2865438"/>
              <a:ext cx="141288" cy="130175"/>
            </a:xfrm>
            <a:custGeom>
              <a:avLst/>
              <a:gdLst>
                <a:gd name="T0" fmla="*/ 14 w 89"/>
                <a:gd name="T1" fmla="*/ 0 h 82"/>
                <a:gd name="T2" fmla="*/ 89 w 89"/>
                <a:gd name="T3" fmla="*/ 0 h 82"/>
                <a:gd name="T4" fmla="*/ 89 w 89"/>
                <a:gd name="T5" fmla="*/ 82 h 82"/>
                <a:gd name="T6" fmla="*/ 0 w 89"/>
                <a:gd name="T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82">
                  <a:moveTo>
                    <a:pt x="14" y="0"/>
                  </a:moveTo>
                  <a:lnTo>
                    <a:pt x="89" y="0"/>
                  </a:lnTo>
                  <a:lnTo>
                    <a:pt x="89" y="82"/>
                  </a:lnTo>
                  <a:lnTo>
                    <a:pt x="0" y="82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0" name="Rectangle 123"/>
            <p:cNvSpPr>
              <a:spLocks noChangeArrowheads="1"/>
            </p:cNvSpPr>
            <p:nvPr/>
          </p:nvSpPr>
          <p:spPr bwMode="auto">
            <a:xfrm>
              <a:off x="8620126" y="2630488"/>
              <a:ext cx="69850" cy="365125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1" name="Freeform 124"/>
            <p:cNvSpPr>
              <a:spLocks/>
            </p:cNvSpPr>
            <p:nvPr/>
          </p:nvSpPr>
          <p:spPr bwMode="auto">
            <a:xfrm>
              <a:off x="8737601" y="2700338"/>
              <a:ext cx="69850" cy="47625"/>
            </a:xfrm>
            <a:custGeom>
              <a:avLst/>
              <a:gdLst>
                <a:gd name="T0" fmla="*/ 0 w 44"/>
                <a:gd name="T1" fmla="*/ 30 h 30"/>
                <a:gd name="T2" fmla="*/ 0 w 44"/>
                <a:gd name="T3" fmla="*/ 0 h 30"/>
                <a:gd name="T4" fmla="*/ 44 w 44"/>
                <a:gd name="T5" fmla="*/ 0 h 30"/>
                <a:gd name="T6" fmla="*/ 44 w 4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0">
                  <a:moveTo>
                    <a:pt x="0" y="30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44" y="3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2" name="Line 125"/>
            <p:cNvSpPr>
              <a:spLocks noChangeShapeType="1"/>
            </p:cNvSpPr>
            <p:nvPr/>
          </p:nvSpPr>
          <p:spPr bwMode="auto">
            <a:xfrm>
              <a:off x="8748713" y="2900363"/>
              <a:ext cx="0" cy="587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3" name="Line 126"/>
            <p:cNvSpPr>
              <a:spLocks noChangeShapeType="1"/>
            </p:cNvSpPr>
            <p:nvPr/>
          </p:nvSpPr>
          <p:spPr bwMode="auto">
            <a:xfrm>
              <a:off x="8796338" y="2900363"/>
              <a:ext cx="0" cy="587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4" name="Line 127"/>
            <p:cNvSpPr>
              <a:spLocks noChangeShapeType="1"/>
            </p:cNvSpPr>
            <p:nvPr/>
          </p:nvSpPr>
          <p:spPr bwMode="auto">
            <a:xfrm>
              <a:off x="8843963" y="2900363"/>
              <a:ext cx="0" cy="587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5" name="Line 128"/>
            <p:cNvSpPr>
              <a:spLocks noChangeShapeType="1"/>
            </p:cNvSpPr>
            <p:nvPr/>
          </p:nvSpPr>
          <p:spPr bwMode="auto">
            <a:xfrm>
              <a:off x="8891588" y="2900363"/>
              <a:ext cx="0" cy="587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6" name="Line 129"/>
            <p:cNvSpPr>
              <a:spLocks noChangeShapeType="1"/>
            </p:cNvSpPr>
            <p:nvPr/>
          </p:nvSpPr>
          <p:spPr bwMode="auto">
            <a:xfrm>
              <a:off x="8996363" y="2900363"/>
              <a:ext cx="0" cy="587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7" name="Line 130"/>
            <p:cNvSpPr>
              <a:spLocks noChangeShapeType="1"/>
            </p:cNvSpPr>
            <p:nvPr/>
          </p:nvSpPr>
          <p:spPr bwMode="auto">
            <a:xfrm>
              <a:off x="9043988" y="2900363"/>
              <a:ext cx="0" cy="587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8" name="Freeform 131"/>
            <p:cNvSpPr>
              <a:spLocks/>
            </p:cNvSpPr>
            <p:nvPr/>
          </p:nvSpPr>
          <p:spPr bwMode="auto">
            <a:xfrm>
              <a:off x="8631238" y="2487613"/>
              <a:ext cx="106363" cy="117475"/>
            </a:xfrm>
            <a:custGeom>
              <a:avLst/>
              <a:gdLst>
                <a:gd name="T0" fmla="*/ 0 w 38"/>
                <a:gd name="T1" fmla="*/ 42 h 42"/>
                <a:gd name="T2" fmla="*/ 34 w 38"/>
                <a:gd name="T3" fmla="*/ 0 h 42"/>
                <a:gd name="T4" fmla="*/ 38 w 38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42">
                  <a:moveTo>
                    <a:pt x="0" y="42"/>
                  </a:moveTo>
                  <a:cubicBezTo>
                    <a:pt x="0" y="19"/>
                    <a:pt x="6" y="0"/>
                    <a:pt x="34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9" name="Freeform 132"/>
            <p:cNvSpPr>
              <a:spLocks/>
            </p:cNvSpPr>
            <p:nvPr/>
          </p:nvSpPr>
          <p:spPr bwMode="auto">
            <a:xfrm>
              <a:off x="8726488" y="2465388"/>
              <a:ext cx="112713" cy="58738"/>
            </a:xfrm>
            <a:custGeom>
              <a:avLst/>
              <a:gdLst>
                <a:gd name="T0" fmla="*/ 0 w 40"/>
                <a:gd name="T1" fmla="*/ 21 h 21"/>
                <a:gd name="T2" fmla="*/ 21 w 40"/>
                <a:gd name="T3" fmla="*/ 0 h 21"/>
                <a:gd name="T4" fmla="*/ 40 w 40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0" y="9"/>
                    <a:pt x="9" y="0"/>
                    <a:pt x="21" y="0"/>
                  </a:cubicBezTo>
                  <a:cubicBezTo>
                    <a:pt x="29" y="0"/>
                    <a:pt x="36" y="5"/>
                    <a:pt x="40" y="12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0" name="Freeform 133"/>
            <p:cNvSpPr>
              <a:spLocks/>
            </p:cNvSpPr>
            <p:nvPr/>
          </p:nvSpPr>
          <p:spPr bwMode="auto">
            <a:xfrm>
              <a:off x="8678863" y="2452688"/>
              <a:ext cx="293688" cy="152400"/>
            </a:xfrm>
            <a:custGeom>
              <a:avLst/>
              <a:gdLst>
                <a:gd name="T0" fmla="*/ 0 w 105"/>
                <a:gd name="T1" fmla="*/ 54 h 54"/>
                <a:gd name="T2" fmla="*/ 25 w 105"/>
                <a:gd name="T3" fmla="*/ 42 h 54"/>
                <a:gd name="T4" fmla="*/ 88 w 105"/>
                <a:gd name="T5" fmla="*/ 42 h 54"/>
                <a:gd name="T6" fmla="*/ 105 w 105"/>
                <a:gd name="T7" fmla="*/ 25 h 54"/>
                <a:gd name="T8" fmla="*/ 80 w 105"/>
                <a:gd name="T9" fmla="*/ 0 h 54"/>
                <a:gd name="T10" fmla="*/ 55 w 105"/>
                <a:gd name="T11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54">
                  <a:moveTo>
                    <a:pt x="0" y="54"/>
                  </a:moveTo>
                  <a:cubicBezTo>
                    <a:pt x="0" y="47"/>
                    <a:pt x="11" y="42"/>
                    <a:pt x="25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98" y="42"/>
                    <a:pt x="105" y="34"/>
                    <a:pt x="105" y="25"/>
                  </a:cubicBezTo>
                  <a:cubicBezTo>
                    <a:pt x="105" y="9"/>
                    <a:pt x="94" y="0"/>
                    <a:pt x="80" y="0"/>
                  </a:cubicBezTo>
                  <a:cubicBezTo>
                    <a:pt x="66" y="0"/>
                    <a:pt x="55" y="11"/>
                    <a:pt x="55" y="25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1" name="Freeform 134"/>
            <p:cNvSpPr>
              <a:spLocks/>
            </p:cNvSpPr>
            <p:nvPr/>
          </p:nvSpPr>
          <p:spPr bwMode="auto">
            <a:xfrm>
              <a:off x="8748713" y="2593976"/>
              <a:ext cx="19050" cy="80963"/>
            </a:xfrm>
            <a:custGeom>
              <a:avLst/>
              <a:gdLst>
                <a:gd name="T0" fmla="*/ 0 w 7"/>
                <a:gd name="T1" fmla="*/ 29 h 29"/>
                <a:gd name="T2" fmla="*/ 7 w 7"/>
                <a:gd name="T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9">
                  <a:moveTo>
                    <a:pt x="0" y="29"/>
                  </a:moveTo>
                  <a:cubicBezTo>
                    <a:pt x="0" y="18"/>
                    <a:pt x="2" y="8"/>
                    <a:pt x="7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2" name="Freeform 135"/>
            <p:cNvSpPr>
              <a:spLocks/>
            </p:cNvSpPr>
            <p:nvPr/>
          </p:nvSpPr>
          <p:spPr bwMode="auto">
            <a:xfrm>
              <a:off x="8796338" y="2524126"/>
              <a:ext cx="295275" cy="150813"/>
            </a:xfrm>
            <a:custGeom>
              <a:avLst/>
              <a:gdLst>
                <a:gd name="T0" fmla="*/ 0 w 105"/>
                <a:gd name="T1" fmla="*/ 54 h 54"/>
                <a:gd name="T2" fmla="*/ 25 w 105"/>
                <a:gd name="T3" fmla="*/ 42 h 54"/>
                <a:gd name="T4" fmla="*/ 88 w 105"/>
                <a:gd name="T5" fmla="*/ 42 h 54"/>
                <a:gd name="T6" fmla="*/ 105 w 105"/>
                <a:gd name="T7" fmla="*/ 25 h 54"/>
                <a:gd name="T8" fmla="*/ 80 w 105"/>
                <a:gd name="T9" fmla="*/ 0 h 54"/>
                <a:gd name="T10" fmla="*/ 71 w 105"/>
                <a:gd name="T11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54">
                  <a:moveTo>
                    <a:pt x="0" y="54"/>
                  </a:moveTo>
                  <a:cubicBezTo>
                    <a:pt x="0" y="47"/>
                    <a:pt x="11" y="42"/>
                    <a:pt x="25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98" y="42"/>
                    <a:pt x="105" y="34"/>
                    <a:pt x="105" y="25"/>
                  </a:cubicBezTo>
                  <a:cubicBezTo>
                    <a:pt x="105" y="9"/>
                    <a:pt x="94" y="0"/>
                    <a:pt x="80" y="0"/>
                  </a:cubicBezTo>
                  <a:cubicBezTo>
                    <a:pt x="77" y="0"/>
                    <a:pt x="74" y="0"/>
                    <a:pt x="71" y="1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5" name="Группа 594"/>
          <p:cNvGrpSpPr/>
          <p:nvPr/>
        </p:nvGrpSpPr>
        <p:grpSpPr>
          <a:xfrm>
            <a:off x="5730478" y="2003460"/>
            <a:ext cx="404813" cy="372666"/>
            <a:chOff x="7640638" y="2476501"/>
            <a:chExt cx="539750" cy="496888"/>
          </a:xfrm>
        </p:grpSpPr>
        <p:sp>
          <p:nvSpPr>
            <p:cNvPr id="513" name="Freeform 136"/>
            <p:cNvSpPr>
              <a:spLocks/>
            </p:cNvSpPr>
            <p:nvPr/>
          </p:nvSpPr>
          <p:spPr bwMode="auto">
            <a:xfrm>
              <a:off x="7640638" y="2936876"/>
              <a:ext cx="539750" cy="36513"/>
            </a:xfrm>
            <a:custGeom>
              <a:avLst/>
              <a:gdLst>
                <a:gd name="T0" fmla="*/ 0 w 192"/>
                <a:gd name="T1" fmla="*/ 13 h 13"/>
                <a:gd name="T2" fmla="*/ 15 w 192"/>
                <a:gd name="T3" fmla="*/ 3 h 13"/>
                <a:gd name="T4" fmla="*/ 27 w 192"/>
                <a:gd name="T5" fmla="*/ 3 h 13"/>
                <a:gd name="T6" fmla="*/ 33 w 192"/>
                <a:gd name="T7" fmla="*/ 8 h 13"/>
                <a:gd name="T8" fmla="*/ 44 w 192"/>
                <a:gd name="T9" fmla="*/ 9 h 13"/>
                <a:gd name="T10" fmla="*/ 53 w 192"/>
                <a:gd name="T11" fmla="*/ 3 h 13"/>
                <a:gd name="T12" fmla="*/ 64 w 192"/>
                <a:gd name="T13" fmla="*/ 3 h 13"/>
                <a:gd name="T14" fmla="*/ 71 w 192"/>
                <a:gd name="T15" fmla="*/ 8 h 13"/>
                <a:gd name="T16" fmla="*/ 82 w 192"/>
                <a:gd name="T17" fmla="*/ 9 h 13"/>
                <a:gd name="T18" fmla="*/ 90 w 192"/>
                <a:gd name="T19" fmla="*/ 3 h 13"/>
                <a:gd name="T20" fmla="*/ 102 w 192"/>
                <a:gd name="T21" fmla="*/ 3 h 13"/>
                <a:gd name="T22" fmla="*/ 109 w 192"/>
                <a:gd name="T23" fmla="*/ 9 h 13"/>
                <a:gd name="T24" fmla="*/ 121 w 192"/>
                <a:gd name="T25" fmla="*/ 8 h 13"/>
                <a:gd name="T26" fmla="*/ 128 w 192"/>
                <a:gd name="T27" fmla="*/ 3 h 13"/>
                <a:gd name="T28" fmla="*/ 139 w 192"/>
                <a:gd name="T29" fmla="*/ 3 h 13"/>
                <a:gd name="T30" fmla="*/ 148 w 192"/>
                <a:gd name="T31" fmla="*/ 9 h 13"/>
                <a:gd name="T32" fmla="*/ 159 w 192"/>
                <a:gd name="T33" fmla="*/ 8 h 13"/>
                <a:gd name="T34" fmla="*/ 165 w 192"/>
                <a:gd name="T35" fmla="*/ 3 h 13"/>
                <a:gd name="T36" fmla="*/ 177 w 192"/>
                <a:gd name="T37" fmla="*/ 3 h 13"/>
                <a:gd name="T38" fmla="*/ 192 w 192"/>
                <a:gd name="T3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13">
                  <a:moveTo>
                    <a:pt x="0" y="1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9" y="0"/>
                    <a:pt x="24" y="1"/>
                    <a:pt x="27" y="3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6" y="11"/>
                    <a:pt x="41" y="11"/>
                    <a:pt x="44" y="9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6" y="0"/>
                    <a:pt x="61" y="1"/>
                    <a:pt x="64" y="3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4" y="11"/>
                    <a:pt x="79" y="11"/>
                    <a:pt x="82" y="9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4" y="0"/>
                    <a:pt x="98" y="0"/>
                    <a:pt x="102" y="3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13" y="11"/>
                    <a:pt x="117" y="11"/>
                    <a:pt x="121" y="8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31" y="0"/>
                    <a:pt x="136" y="0"/>
                    <a:pt x="139" y="3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51" y="11"/>
                    <a:pt x="156" y="11"/>
                    <a:pt x="159" y="8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9" y="1"/>
                    <a:pt x="173" y="0"/>
                    <a:pt x="177" y="3"/>
                  </a:cubicBezTo>
                  <a:cubicBezTo>
                    <a:pt x="192" y="13"/>
                    <a:pt x="192" y="13"/>
                    <a:pt x="192" y="13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4" name="Freeform 137"/>
            <p:cNvSpPr>
              <a:spLocks/>
            </p:cNvSpPr>
            <p:nvPr/>
          </p:nvSpPr>
          <p:spPr bwMode="auto">
            <a:xfrm>
              <a:off x="7661276" y="2627313"/>
              <a:ext cx="157163" cy="179388"/>
            </a:xfrm>
            <a:custGeom>
              <a:avLst/>
              <a:gdLst>
                <a:gd name="T0" fmla="*/ 56 w 56"/>
                <a:gd name="T1" fmla="*/ 64 h 64"/>
                <a:gd name="T2" fmla="*/ 2 w 56"/>
                <a:gd name="T3" fmla="*/ 9 h 64"/>
                <a:gd name="T4" fmla="*/ 2 w 56"/>
                <a:gd name="T5" fmla="*/ 3 h 64"/>
                <a:gd name="T6" fmla="*/ 2 w 56"/>
                <a:gd name="T7" fmla="*/ 3 h 64"/>
                <a:gd name="T8" fmla="*/ 8 w 56"/>
                <a:gd name="T9" fmla="*/ 2 h 64"/>
                <a:gd name="T10" fmla="*/ 56 w 56"/>
                <a:gd name="T11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56" y="64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56" y="34"/>
                    <a:pt x="56" y="34"/>
                    <a:pt x="56" y="34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5" name="Freeform 138"/>
            <p:cNvSpPr>
              <a:spLocks noEditPoints="1"/>
            </p:cNvSpPr>
            <p:nvPr/>
          </p:nvSpPr>
          <p:spPr bwMode="auto">
            <a:xfrm>
              <a:off x="7807326" y="2876551"/>
              <a:ext cx="69850" cy="82550"/>
            </a:xfrm>
            <a:custGeom>
              <a:avLst/>
              <a:gdLst>
                <a:gd name="T0" fmla="*/ 0 w 44"/>
                <a:gd name="T1" fmla="*/ 0 h 52"/>
                <a:gd name="T2" fmla="*/ 0 w 44"/>
                <a:gd name="T3" fmla="*/ 45 h 52"/>
                <a:gd name="T4" fmla="*/ 44 w 44"/>
                <a:gd name="T5" fmla="*/ 52 h 52"/>
                <a:gd name="T6" fmla="*/ 44 w 44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52">
                  <a:moveTo>
                    <a:pt x="0" y="0"/>
                  </a:moveTo>
                  <a:lnTo>
                    <a:pt x="0" y="45"/>
                  </a:lnTo>
                  <a:moveTo>
                    <a:pt x="44" y="52"/>
                  </a:moveTo>
                  <a:lnTo>
                    <a:pt x="44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6" name="Freeform 139"/>
            <p:cNvSpPr>
              <a:spLocks noEditPoints="1"/>
            </p:cNvSpPr>
            <p:nvPr/>
          </p:nvSpPr>
          <p:spPr bwMode="auto">
            <a:xfrm>
              <a:off x="8005763" y="2876551"/>
              <a:ext cx="69850" cy="82550"/>
            </a:xfrm>
            <a:custGeom>
              <a:avLst/>
              <a:gdLst>
                <a:gd name="T0" fmla="*/ 0 w 44"/>
                <a:gd name="T1" fmla="*/ 0 h 52"/>
                <a:gd name="T2" fmla="*/ 0 w 44"/>
                <a:gd name="T3" fmla="*/ 45 h 52"/>
                <a:gd name="T4" fmla="*/ 44 w 44"/>
                <a:gd name="T5" fmla="*/ 52 h 52"/>
                <a:gd name="T6" fmla="*/ 44 w 44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52">
                  <a:moveTo>
                    <a:pt x="0" y="0"/>
                  </a:moveTo>
                  <a:lnTo>
                    <a:pt x="0" y="45"/>
                  </a:lnTo>
                  <a:moveTo>
                    <a:pt x="44" y="52"/>
                  </a:moveTo>
                  <a:lnTo>
                    <a:pt x="44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7" name="Line 140"/>
            <p:cNvSpPr>
              <a:spLocks noChangeShapeType="1"/>
            </p:cNvSpPr>
            <p:nvPr/>
          </p:nvSpPr>
          <p:spPr bwMode="auto">
            <a:xfrm>
              <a:off x="7700963" y="2641601"/>
              <a:ext cx="12858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8" name="Line 141"/>
            <p:cNvSpPr>
              <a:spLocks noChangeShapeType="1"/>
            </p:cNvSpPr>
            <p:nvPr/>
          </p:nvSpPr>
          <p:spPr bwMode="auto">
            <a:xfrm flipV="1">
              <a:off x="8016876" y="2593976"/>
              <a:ext cx="0" cy="8096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9" name="Line 142"/>
            <p:cNvSpPr>
              <a:spLocks noChangeShapeType="1"/>
            </p:cNvSpPr>
            <p:nvPr/>
          </p:nvSpPr>
          <p:spPr bwMode="auto">
            <a:xfrm flipV="1">
              <a:off x="8064501" y="2513013"/>
              <a:ext cx="0" cy="161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0" name="Rectangle 143"/>
            <p:cNvSpPr>
              <a:spLocks noChangeArrowheads="1"/>
            </p:cNvSpPr>
            <p:nvPr/>
          </p:nvSpPr>
          <p:spPr bwMode="auto">
            <a:xfrm>
              <a:off x="7734301" y="2828926"/>
              <a:ext cx="414338" cy="47625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1" name="Freeform 144"/>
            <p:cNvSpPr>
              <a:spLocks/>
            </p:cNvSpPr>
            <p:nvPr/>
          </p:nvSpPr>
          <p:spPr bwMode="auto">
            <a:xfrm>
              <a:off x="7840663" y="2557463"/>
              <a:ext cx="117475" cy="165100"/>
            </a:xfrm>
            <a:custGeom>
              <a:avLst/>
              <a:gdLst>
                <a:gd name="T0" fmla="*/ 74 w 74"/>
                <a:gd name="T1" fmla="*/ 104 h 104"/>
                <a:gd name="T2" fmla="*/ 44 w 74"/>
                <a:gd name="T3" fmla="*/ 0 h 104"/>
                <a:gd name="T4" fmla="*/ 30 w 74"/>
                <a:gd name="T5" fmla="*/ 0 h 104"/>
                <a:gd name="T6" fmla="*/ 0 w 74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04">
                  <a:moveTo>
                    <a:pt x="74" y="104"/>
                  </a:moveTo>
                  <a:lnTo>
                    <a:pt x="44" y="0"/>
                  </a:lnTo>
                  <a:lnTo>
                    <a:pt x="30" y="0"/>
                  </a:lnTo>
                  <a:lnTo>
                    <a:pt x="0" y="104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2" name="Freeform 145"/>
            <p:cNvSpPr>
              <a:spLocks/>
            </p:cNvSpPr>
            <p:nvPr/>
          </p:nvSpPr>
          <p:spPr bwMode="auto">
            <a:xfrm>
              <a:off x="7818438" y="2722563"/>
              <a:ext cx="293688" cy="106363"/>
            </a:xfrm>
            <a:custGeom>
              <a:avLst/>
              <a:gdLst>
                <a:gd name="T0" fmla="*/ 185 w 185"/>
                <a:gd name="T1" fmla="*/ 67 h 67"/>
                <a:gd name="T2" fmla="*/ 185 w 185"/>
                <a:gd name="T3" fmla="*/ 0 h 67"/>
                <a:gd name="T4" fmla="*/ 0 w 185"/>
                <a:gd name="T5" fmla="*/ 0 h 67"/>
                <a:gd name="T6" fmla="*/ 0 w 185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5" h="67">
                  <a:moveTo>
                    <a:pt x="185" y="67"/>
                  </a:moveTo>
                  <a:lnTo>
                    <a:pt x="185" y="0"/>
                  </a:lnTo>
                  <a:lnTo>
                    <a:pt x="0" y="0"/>
                  </a:lnTo>
                  <a:lnTo>
                    <a:pt x="0" y="67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3" name="Line 146"/>
            <p:cNvSpPr>
              <a:spLocks noChangeShapeType="1"/>
            </p:cNvSpPr>
            <p:nvPr/>
          </p:nvSpPr>
          <p:spPr bwMode="auto">
            <a:xfrm flipH="1">
              <a:off x="7924801" y="2781301"/>
              <a:ext cx="333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4" name="Line 147"/>
            <p:cNvSpPr>
              <a:spLocks noChangeShapeType="1"/>
            </p:cNvSpPr>
            <p:nvPr/>
          </p:nvSpPr>
          <p:spPr bwMode="auto">
            <a:xfrm flipH="1">
              <a:off x="7983538" y="2781301"/>
              <a:ext cx="333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5" name="Line 148"/>
            <p:cNvSpPr>
              <a:spLocks noChangeShapeType="1"/>
            </p:cNvSpPr>
            <p:nvPr/>
          </p:nvSpPr>
          <p:spPr bwMode="auto">
            <a:xfrm flipH="1">
              <a:off x="8042276" y="2781301"/>
              <a:ext cx="333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6" name="Line 149"/>
            <p:cNvSpPr>
              <a:spLocks noChangeShapeType="1"/>
            </p:cNvSpPr>
            <p:nvPr/>
          </p:nvSpPr>
          <p:spPr bwMode="auto">
            <a:xfrm>
              <a:off x="7675563" y="2663826"/>
              <a:ext cx="0" cy="2254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7" name="Freeform 150"/>
            <p:cNvSpPr>
              <a:spLocks/>
            </p:cNvSpPr>
            <p:nvPr/>
          </p:nvSpPr>
          <p:spPr bwMode="auto">
            <a:xfrm>
              <a:off x="7994651" y="2674938"/>
              <a:ext cx="95250" cy="25400"/>
            </a:xfrm>
            <a:custGeom>
              <a:avLst/>
              <a:gdLst>
                <a:gd name="T0" fmla="*/ 0 w 60"/>
                <a:gd name="T1" fmla="*/ 16 h 16"/>
                <a:gd name="T2" fmla="*/ 0 w 60"/>
                <a:gd name="T3" fmla="*/ 0 h 16"/>
                <a:gd name="T4" fmla="*/ 60 w 60"/>
                <a:gd name="T5" fmla="*/ 0 h 16"/>
                <a:gd name="T6" fmla="*/ 60 w 60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6">
                  <a:moveTo>
                    <a:pt x="0" y="16"/>
                  </a:moveTo>
                  <a:lnTo>
                    <a:pt x="0" y="0"/>
                  </a:lnTo>
                  <a:lnTo>
                    <a:pt x="60" y="0"/>
                  </a:lnTo>
                  <a:lnTo>
                    <a:pt x="60" y="16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8" name="Freeform 151"/>
            <p:cNvSpPr>
              <a:spLocks/>
            </p:cNvSpPr>
            <p:nvPr/>
          </p:nvSpPr>
          <p:spPr bwMode="auto">
            <a:xfrm>
              <a:off x="7734301" y="2571751"/>
              <a:ext cx="95250" cy="33338"/>
            </a:xfrm>
            <a:custGeom>
              <a:avLst/>
              <a:gdLst>
                <a:gd name="T0" fmla="*/ 34 w 34"/>
                <a:gd name="T1" fmla="*/ 4 h 12"/>
                <a:gd name="T2" fmla="*/ 27 w 34"/>
                <a:gd name="T3" fmla="*/ 0 h 12"/>
                <a:gd name="T4" fmla="*/ 17 w 34"/>
                <a:gd name="T5" fmla="*/ 12 h 12"/>
                <a:gd name="T6" fmla="*/ 8 w 34"/>
                <a:gd name="T7" fmla="*/ 0 h 12"/>
                <a:gd name="T8" fmla="*/ 0 w 34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2">
                  <a:moveTo>
                    <a:pt x="34" y="4"/>
                  </a:moveTo>
                  <a:cubicBezTo>
                    <a:pt x="32" y="1"/>
                    <a:pt x="30" y="0"/>
                    <a:pt x="27" y="0"/>
                  </a:cubicBezTo>
                  <a:cubicBezTo>
                    <a:pt x="22" y="0"/>
                    <a:pt x="17" y="5"/>
                    <a:pt x="17" y="12"/>
                  </a:cubicBezTo>
                  <a:cubicBezTo>
                    <a:pt x="17" y="5"/>
                    <a:pt x="13" y="0"/>
                    <a:pt x="8" y="0"/>
                  </a:cubicBezTo>
                  <a:cubicBezTo>
                    <a:pt x="5" y="0"/>
                    <a:pt x="2" y="1"/>
                    <a:pt x="0" y="4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9" name="Freeform 152"/>
            <p:cNvSpPr>
              <a:spLocks/>
            </p:cNvSpPr>
            <p:nvPr/>
          </p:nvSpPr>
          <p:spPr bwMode="auto">
            <a:xfrm>
              <a:off x="7664451" y="2476501"/>
              <a:ext cx="95250" cy="36513"/>
            </a:xfrm>
            <a:custGeom>
              <a:avLst/>
              <a:gdLst>
                <a:gd name="T0" fmla="*/ 34 w 34"/>
                <a:gd name="T1" fmla="*/ 4 h 13"/>
                <a:gd name="T2" fmla="*/ 27 w 34"/>
                <a:gd name="T3" fmla="*/ 0 h 13"/>
                <a:gd name="T4" fmla="*/ 17 w 34"/>
                <a:gd name="T5" fmla="*/ 13 h 13"/>
                <a:gd name="T6" fmla="*/ 7 w 34"/>
                <a:gd name="T7" fmla="*/ 0 h 13"/>
                <a:gd name="T8" fmla="*/ 0 w 34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3">
                  <a:moveTo>
                    <a:pt x="34" y="4"/>
                  </a:moveTo>
                  <a:cubicBezTo>
                    <a:pt x="32" y="2"/>
                    <a:pt x="29" y="0"/>
                    <a:pt x="27" y="0"/>
                  </a:cubicBezTo>
                  <a:cubicBezTo>
                    <a:pt x="21" y="0"/>
                    <a:pt x="17" y="6"/>
                    <a:pt x="17" y="13"/>
                  </a:cubicBezTo>
                  <a:cubicBezTo>
                    <a:pt x="17" y="6"/>
                    <a:pt x="13" y="0"/>
                    <a:pt x="7" y="0"/>
                  </a:cubicBezTo>
                  <a:cubicBezTo>
                    <a:pt x="4" y="0"/>
                    <a:pt x="2" y="2"/>
                    <a:pt x="0" y="4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6" name="Группа 595"/>
          <p:cNvGrpSpPr/>
          <p:nvPr/>
        </p:nvGrpSpPr>
        <p:grpSpPr>
          <a:xfrm>
            <a:off x="5022057" y="1995125"/>
            <a:ext cx="408385" cy="370285"/>
            <a:chOff x="6696076" y="2465388"/>
            <a:chExt cx="544513" cy="493713"/>
          </a:xfrm>
        </p:grpSpPr>
        <p:sp>
          <p:nvSpPr>
            <p:cNvPr id="530" name="Freeform 153"/>
            <p:cNvSpPr>
              <a:spLocks/>
            </p:cNvSpPr>
            <p:nvPr/>
          </p:nvSpPr>
          <p:spPr bwMode="auto">
            <a:xfrm>
              <a:off x="6716713" y="2465388"/>
              <a:ext cx="180975" cy="257175"/>
            </a:xfrm>
            <a:custGeom>
              <a:avLst/>
              <a:gdLst>
                <a:gd name="T0" fmla="*/ 61 w 65"/>
                <a:gd name="T1" fmla="*/ 38 h 92"/>
                <a:gd name="T2" fmla="*/ 65 w 65"/>
                <a:gd name="T3" fmla="*/ 8 h 92"/>
                <a:gd name="T4" fmla="*/ 51 w 65"/>
                <a:gd name="T5" fmla="*/ 0 h 92"/>
                <a:gd name="T6" fmla="*/ 0 w 65"/>
                <a:gd name="T7" fmla="*/ 86 h 92"/>
                <a:gd name="T8" fmla="*/ 10 w 65"/>
                <a:gd name="T9" fmla="*/ 92 h 92"/>
                <a:gd name="T10" fmla="*/ 61 w 65"/>
                <a:gd name="T11" fmla="*/ 3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92">
                  <a:moveTo>
                    <a:pt x="61" y="3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4" y="10"/>
                    <a:pt x="0" y="42"/>
                    <a:pt x="0" y="86"/>
                  </a:cubicBezTo>
                  <a:cubicBezTo>
                    <a:pt x="10" y="92"/>
                    <a:pt x="10" y="92"/>
                    <a:pt x="10" y="92"/>
                  </a:cubicBezTo>
                  <a:lnTo>
                    <a:pt x="61" y="38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1" name="Line 154"/>
            <p:cNvSpPr>
              <a:spLocks noChangeShapeType="1"/>
            </p:cNvSpPr>
            <p:nvPr/>
          </p:nvSpPr>
          <p:spPr bwMode="auto">
            <a:xfrm flipV="1">
              <a:off x="6743701" y="2722563"/>
              <a:ext cx="0" cy="21431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2" name="Freeform 155"/>
            <p:cNvSpPr>
              <a:spLocks/>
            </p:cNvSpPr>
            <p:nvPr/>
          </p:nvSpPr>
          <p:spPr bwMode="auto">
            <a:xfrm>
              <a:off x="6826251" y="2571751"/>
              <a:ext cx="403225" cy="268288"/>
            </a:xfrm>
            <a:custGeom>
              <a:avLst/>
              <a:gdLst>
                <a:gd name="T0" fmla="*/ 38 w 254"/>
                <a:gd name="T1" fmla="*/ 0 h 169"/>
                <a:gd name="T2" fmla="*/ 254 w 254"/>
                <a:gd name="T3" fmla="*/ 139 h 169"/>
                <a:gd name="T4" fmla="*/ 245 w 254"/>
                <a:gd name="T5" fmla="*/ 169 h 169"/>
                <a:gd name="T6" fmla="*/ 0 w 254"/>
                <a:gd name="T7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169">
                  <a:moveTo>
                    <a:pt x="38" y="0"/>
                  </a:moveTo>
                  <a:lnTo>
                    <a:pt x="254" y="139"/>
                  </a:lnTo>
                  <a:lnTo>
                    <a:pt x="245" y="169"/>
                  </a:lnTo>
                  <a:lnTo>
                    <a:pt x="0" y="35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3" name="Line 156"/>
            <p:cNvSpPr>
              <a:spLocks noChangeShapeType="1"/>
            </p:cNvSpPr>
            <p:nvPr/>
          </p:nvSpPr>
          <p:spPr bwMode="auto">
            <a:xfrm>
              <a:off x="7215188" y="2840038"/>
              <a:ext cx="0" cy="968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4" name="Freeform 157"/>
            <p:cNvSpPr>
              <a:spLocks/>
            </p:cNvSpPr>
            <p:nvPr/>
          </p:nvSpPr>
          <p:spPr bwMode="auto">
            <a:xfrm>
              <a:off x="6886576" y="2700338"/>
              <a:ext cx="71438" cy="258763"/>
            </a:xfrm>
            <a:custGeom>
              <a:avLst/>
              <a:gdLst>
                <a:gd name="T0" fmla="*/ 45 w 45"/>
                <a:gd name="T1" fmla="*/ 0 h 163"/>
                <a:gd name="T2" fmla="*/ 45 w 45"/>
                <a:gd name="T3" fmla="*/ 37 h 163"/>
                <a:gd name="T4" fmla="*/ 0 w 45"/>
                <a:gd name="T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63">
                  <a:moveTo>
                    <a:pt x="45" y="0"/>
                  </a:moveTo>
                  <a:lnTo>
                    <a:pt x="45" y="37"/>
                  </a:lnTo>
                  <a:lnTo>
                    <a:pt x="0" y="163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5" name="Freeform 158"/>
            <p:cNvSpPr>
              <a:spLocks/>
            </p:cNvSpPr>
            <p:nvPr/>
          </p:nvSpPr>
          <p:spPr bwMode="auto">
            <a:xfrm>
              <a:off x="7027863" y="2733676"/>
              <a:ext cx="69850" cy="225425"/>
            </a:xfrm>
            <a:custGeom>
              <a:avLst/>
              <a:gdLst>
                <a:gd name="T0" fmla="*/ 0 w 44"/>
                <a:gd name="T1" fmla="*/ 0 h 142"/>
                <a:gd name="T2" fmla="*/ 0 w 44"/>
                <a:gd name="T3" fmla="*/ 16 h 142"/>
                <a:gd name="T4" fmla="*/ 44 w 44"/>
                <a:gd name="T5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42">
                  <a:moveTo>
                    <a:pt x="0" y="0"/>
                  </a:moveTo>
                  <a:lnTo>
                    <a:pt x="0" y="16"/>
                  </a:lnTo>
                  <a:lnTo>
                    <a:pt x="44" y="142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6" name="Line 159"/>
            <p:cNvSpPr>
              <a:spLocks noChangeShapeType="1"/>
            </p:cNvSpPr>
            <p:nvPr/>
          </p:nvSpPr>
          <p:spPr bwMode="auto">
            <a:xfrm>
              <a:off x="6932613" y="2817813"/>
              <a:ext cx="153988" cy="14128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7" name="Line 160"/>
            <p:cNvSpPr>
              <a:spLocks noChangeShapeType="1"/>
            </p:cNvSpPr>
            <p:nvPr/>
          </p:nvSpPr>
          <p:spPr bwMode="auto">
            <a:xfrm flipH="1">
              <a:off x="6897688" y="2817813"/>
              <a:ext cx="152400" cy="14128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8" name="Line 161"/>
            <p:cNvSpPr>
              <a:spLocks noChangeShapeType="1"/>
            </p:cNvSpPr>
            <p:nvPr/>
          </p:nvSpPr>
          <p:spPr bwMode="auto">
            <a:xfrm>
              <a:off x="6696076" y="2959101"/>
              <a:ext cx="544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9" name="Freeform 162"/>
            <p:cNvSpPr>
              <a:spLocks/>
            </p:cNvSpPr>
            <p:nvPr/>
          </p:nvSpPr>
          <p:spPr bwMode="auto">
            <a:xfrm>
              <a:off x="6958013" y="2470151"/>
              <a:ext cx="223838" cy="53975"/>
            </a:xfrm>
            <a:custGeom>
              <a:avLst/>
              <a:gdLst>
                <a:gd name="T0" fmla="*/ 80 w 80"/>
                <a:gd name="T1" fmla="*/ 19 h 19"/>
                <a:gd name="T2" fmla="*/ 66 w 80"/>
                <a:gd name="T3" fmla="*/ 19 h 19"/>
                <a:gd name="T4" fmla="*/ 56 w 80"/>
                <a:gd name="T5" fmla="*/ 12 h 19"/>
                <a:gd name="T6" fmla="*/ 51 w 80"/>
                <a:gd name="T7" fmla="*/ 13 h 19"/>
                <a:gd name="T8" fmla="*/ 34 w 80"/>
                <a:gd name="T9" fmla="*/ 0 h 19"/>
                <a:gd name="T10" fmla="*/ 15 w 80"/>
                <a:gd name="T11" fmla="*/ 19 h 19"/>
                <a:gd name="T12" fmla="*/ 0 w 80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9">
                  <a:moveTo>
                    <a:pt x="80" y="19"/>
                  </a:moveTo>
                  <a:cubicBezTo>
                    <a:pt x="66" y="19"/>
                    <a:pt x="66" y="19"/>
                    <a:pt x="66" y="19"/>
                  </a:cubicBezTo>
                  <a:cubicBezTo>
                    <a:pt x="65" y="15"/>
                    <a:pt x="61" y="12"/>
                    <a:pt x="56" y="12"/>
                  </a:cubicBezTo>
                  <a:cubicBezTo>
                    <a:pt x="54" y="12"/>
                    <a:pt x="53" y="12"/>
                    <a:pt x="51" y="13"/>
                  </a:cubicBezTo>
                  <a:cubicBezTo>
                    <a:pt x="49" y="6"/>
                    <a:pt x="42" y="0"/>
                    <a:pt x="34" y="0"/>
                  </a:cubicBezTo>
                  <a:cubicBezTo>
                    <a:pt x="24" y="0"/>
                    <a:pt x="15" y="10"/>
                    <a:pt x="15" y="19"/>
                  </a:cubicBezTo>
                  <a:cubicBezTo>
                    <a:pt x="0" y="19"/>
                    <a:pt x="0" y="19"/>
                    <a:pt x="0" y="19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0" name="Freeform 163"/>
            <p:cNvSpPr>
              <a:spLocks/>
            </p:cNvSpPr>
            <p:nvPr/>
          </p:nvSpPr>
          <p:spPr bwMode="auto">
            <a:xfrm>
              <a:off x="7064376" y="2587626"/>
              <a:ext cx="176213" cy="42863"/>
            </a:xfrm>
            <a:custGeom>
              <a:avLst/>
              <a:gdLst>
                <a:gd name="T0" fmla="*/ 0 w 63"/>
                <a:gd name="T1" fmla="*/ 15 h 15"/>
                <a:gd name="T2" fmla="*/ 10 w 63"/>
                <a:gd name="T3" fmla="*/ 15 h 15"/>
                <a:gd name="T4" fmla="*/ 18 w 63"/>
                <a:gd name="T5" fmla="*/ 9 h 15"/>
                <a:gd name="T6" fmla="*/ 22 w 63"/>
                <a:gd name="T7" fmla="*/ 10 h 15"/>
                <a:gd name="T8" fmla="*/ 35 w 63"/>
                <a:gd name="T9" fmla="*/ 0 h 15"/>
                <a:gd name="T10" fmla="*/ 50 w 63"/>
                <a:gd name="T11" fmla="*/ 15 h 15"/>
                <a:gd name="T12" fmla="*/ 63 w 6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5">
                  <a:moveTo>
                    <a:pt x="0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1" y="10"/>
                    <a:pt x="15" y="9"/>
                    <a:pt x="18" y="9"/>
                  </a:cubicBezTo>
                  <a:cubicBezTo>
                    <a:pt x="20" y="9"/>
                    <a:pt x="21" y="9"/>
                    <a:pt x="22" y="10"/>
                  </a:cubicBezTo>
                  <a:cubicBezTo>
                    <a:pt x="24" y="4"/>
                    <a:pt x="29" y="0"/>
                    <a:pt x="35" y="0"/>
                  </a:cubicBezTo>
                  <a:cubicBezTo>
                    <a:pt x="44" y="0"/>
                    <a:pt x="50" y="6"/>
                    <a:pt x="50" y="15"/>
                  </a:cubicBezTo>
                  <a:cubicBezTo>
                    <a:pt x="63" y="15"/>
                    <a:pt x="63" y="15"/>
                    <a:pt x="63" y="15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87" name="Группа 586"/>
          <p:cNvGrpSpPr/>
          <p:nvPr/>
        </p:nvGrpSpPr>
        <p:grpSpPr>
          <a:xfrm>
            <a:off x="5013722" y="2708310"/>
            <a:ext cx="425054" cy="350044"/>
            <a:chOff x="6684963" y="3416301"/>
            <a:chExt cx="566738" cy="466725"/>
          </a:xfrm>
        </p:grpSpPr>
        <p:sp>
          <p:nvSpPr>
            <p:cNvPr id="541" name="Freeform 164"/>
            <p:cNvSpPr>
              <a:spLocks/>
            </p:cNvSpPr>
            <p:nvPr/>
          </p:nvSpPr>
          <p:spPr bwMode="auto">
            <a:xfrm>
              <a:off x="6721476" y="3643313"/>
              <a:ext cx="236538" cy="239713"/>
            </a:xfrm>
            <a:custGeom>
              <a:avLst/>
              <a:gdLst>
                <a:gd name="T0" fmla="*/ 84 w 84"/>
                <a:gd name="T1" fmla="*/ 42 h 85"/>
                <a:gd name="T2" fmla="*/ 42 w 84"/>
                <a:gd name="T3" fmla="*/ 0 h 85"/>
                <a:gd name="T4" fmla="*/ 0 w 84"/>
                <a:gd name="T5" fmla="*/ 42 h 85"/>
                <a:gd name="T6" fmla="*/ 0 w 84"/>
                <a:gd name="T7" fmla="*/ 85 h 85"/>
                <a:gd name="T8" fmla="*/ 84 w 84"/>
                <a:gd name="T9" fmla="*/ 85 h 85"/>
                <a:gd name="T10" fmla="*/ 84 w 84"/>
                <a:gd name="T11" fmla="*/ 4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85">
                  <a:moveTo>
                    <a:pt x="84" y="42"/>
                  </a:moveTo>
                  <a:cubicBezTo>
                    <a:pt x="84" y="19"/>
                    <a:pt x="65" y="0"/>
                    <a:pt x="42" y="0"/>
                  </a:cubicBezTo>
                  <a:cubicBezTo>
                    <a:pt x="18" y="0"/>
                    <a:pt x="0" y="19"/>
                    <a:pt x="0" y="4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84" y="85"/>
                    <a:pt x="84" y="85"/>
                    <a:pt x="84" y="85"/>
                  </a:cubicBezTo>
                  <a:lnTo>
                    <a:pt x="84" y="42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2" name="Freeform 165"/>
            <p:cNvSpPr>
              <a:spLocks/>
            </p:cNvSpPr>
            <p:nvPr/>
          </p:nvSpPr>
          <p:spPr bwMode="auto">
            <a:xfrm>
              <a:off x="6921501" y="3643313"/>
              <a:ext cx="117475" cy="239713"/>
            </a:xfrm>
            <a:custGeom>
              <a:avLst/>
              <a:gdLst>
                <a:gd name="T0" fmla="*/ 42 w 42"/>
                <a:gd name="T1" fmla="*/ 85 h 85"/>
                <a:gd name="T2" fmla="*/ 42 w 42"/>
                <a:gd name="T3" fmla="*/ 42 h 85"/>
                <a:gd name="T4" fmla="*/ 0 w 42"/>
                <a:gd name="T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85">
                  <a:moveTo>
                    <a:pt x="42" y="85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19"/>
                    <a:pt x="23" y="0"/>
                    <a:pt x="0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3" name="Freeform 166"/>
            <p:cNvSpPr>
              <a:spLocks/>
            </p:cNvSpPr>
            <p:nvPr/>
          </p:nvSpPr>
          <p:spPr bwMode="auto">
            <a:xfrm>
              <a:off x="7005638" y="3643313"/>
              <a:ext cx="117475" cy="239713"/>
            </a:xfrm>
            <a:custGeom>
              <a:avLst/>
              <a:gdLst>
                <a:gd name="T0" fmla="*/ 42 w 42"/>
                <a:gd name="T1" fmla="*/ 85 h 85"/>
                <a:gd name="T2" fmla="*/ 42 w 42"/>
                <a:gd name="T3" fmla="*/ 42 h 85"/>
                <a:gd name="T4" fmla="*/ 0 w 42"/>
                <a:gd name="T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85">
                  <a:moveTo>
                    <a:pt x="42" y="85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19"/>
                    <a:pt x="23" y="0"/>
                    <a:pt x="0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4" name="Freeform 167"/>
            <p:cNvSpPr>
              <a:spLocks/>
            </p:cNvSpPr>
            <p:nvPr/>
          </p:nvSpPr>
          <p:spPr bwMode="auto">
            <a:xfrm>
              <a:off x="6838951" y="3643313"/>
              <a:ext cx="365125" cy="239713"/>
            </a:xfrm>
            <a:custGeom>
              <a:avLst/>
              <a:gdLst>
                <a:gd name="T0" fmla="*/ 42 w 130"/>
                <a:gd name="T1" fmla="*/ 85 h 85"/>
                <a:gd name="T2" fmla="*/ 130 w 130"/>
                <a:gd name="T3" fmla="*/ 85 h 85"/>
                <a:gd name="T4" fmla="*/ 130 w 130"/>
                <a:gd name="T5" fmla="*/ 42 h 85"/>
                <a:gd name="T6" fmla="*/ 88 w 130"/>
                <a:gd name="T7" fmla="*/ 0 h 85"/>
                <a:gd name="T8" fmla="*/ 0 w 130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85">
                  <a:moveTo>
                    <a:pt x="42" y="85"/>
                  </a:moveTo>
                  <a:cubicBezTo>
                    <a:pt x="130" y="85"/>
                    <a:pt x="130" y="85"/>
                    <a:pt x="130" y="85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30" y="19"/>
                    <a:pt x="111" y="0"/>
                    <a:pt x="8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5" name="Freeform 168"/>
            <p:cNvSpPr>
              <a:spLocks/>
            </p:cNvSpPr>
            <p:nvPr/>
          </p:nvSpPr>
          <p:spPr bwMode="auto">
            <a:xfrm>
              <a:off x="6802438" y="3810001"/>
              <a:ext cx="58738" cy="73025"/>
            </a:xfrm>
            <a:custGeom>
              <a:avLst/>
              <a:gdLst>
                <a:gd name="T0" fmla="*/ 0 w 37"/>
                <a:gd name="T1" fmla="*/ 46 h 46"/>
                <a:gd name="T2" fmla="*/ 0 w 37"/>
                <a:gd name="T3" fmla="*/ 0 h 46"/>
                <a:gd name="T4" fmla="*/ 37 w 37"/>
                <a:gd name="T5" fmla="*/ 0 h 46"/>
                <a:gd name="T6" fmla="*/ 37 w 37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6">
                  <a:moveTo>
                    <a:pt x="0" y="46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7" y="46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6" name="Freeform 169"/>
            <p:cNvSpPr>
              <a:spLocks/>
            </p:cNvSpPr>
            <p:nvPr/>
          </p:nvSpPr>
          <p:spPr bwMode="auto">
            <a:xfrm>
              <a:off x="6791326" y="3416301"/>
              <a:ext cx="284163" cy="50800"/>
            </a:xfrm>
            <a:custGeom>
              <a:avLst/>
              <a:gdLst>
                <a:gd name="T0" fmla="*/ 101 w 101"/>
                <a:gd name="T1" fmla="*/ 18 h 18"/>
                <a:gd name="T2" fmla="*/ 69 w 101"/>
                <a:gd name="T3" fmla="*/ 18 h 18"/>
                <a:gd name="T4" fmla="*/ 58 w 101"/>
                <a:gd name="T5" fmla="*/ 12 h 18"/>
                <a:gd name="T6" fmla="*/ 54 w 101"/>
                <a:gd name="T7" fmla="*/ 13 h 18"/>
                <a:gd name="T8" fmla="*/ 36 w 101"/>
                <a:gd name="T9" fmla="*/ 0 h 18"/>
                <a:gd name="T10" fmla="*/ 18 w 101"/>
                <a:gd name="T11" fmla="*/ 18 h 18"/>
                <a:gd name="T12" fmla="*/ 0 w 101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18">
                  <a:moveTo>
                    <a:pt x="101" y="18"/>
                  </a:moveTo>
                  <a:cubicBezTo>
                    <a:pt x="69" y="18"/>
                    <a:pt x="69" y="18"/>
                    <a:pt x="69" y="18"/>
                  </a:cubicBezTo>
                  <a:cubicBezTo>
                    <a:pt x="67" y="14"/>
                    <a:pt x="63" y="12"/>
                    <a:pt x="58" y="12"/>
                  </a:cubicBezTo>
                  <a:cubicBezTo>
                    <a:pt x="57" y="12"/>
                    <a:pt x="55" y="13"/>
                    <a:pt x="54" y="13"/>
                  </a:cubicBezTo>
                  <a:cubicBezTo>
                    <a:pt x="51" y="6"/>
                    <a:pt x="44" y="0"/>
                    <a:pt x="36" y="0"/>
                  </a:cubicBezTo>
                  <a:cubicBezTo>
                    <a:pt x="26" y="0"/>
                    <a:pt x="18" y="14"/>
                    <a:pt x="18" y="18"/>
                  </a:cubicBezTo>
                  <a:cubicBezTo>
                    <a:pt x="0" y="18"/>
                    <a:pt x="0" y="18"/>
                    <a:pt x="0" y="18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7" name="Line 170"/>
            <p:cNvSpPr>
              <a:spLocks noChangeShapeType="1"/>
            </p:cNvSpPr>
            <p:nvPr/>
          </p:nvSpPr>
          <p:spPr bwMode="auto">
            <a:xfrm flipH="1">
              <a:off x="6707188" y="3540126"/>
              <a:ext cx="15398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8" name="Freeform 171"/>
            <p:cNvSpPr>
              <a:spLocks/>
            </p:cNvSpPr>
            <p:nvPr/>
          </p:nvSpPr>
          <p:spPr bwMode="auto">
            <a:xfrm>
              <a:off x="7027863" y="3508376"/>
              <a:ext cx="223838" cy="53975"/>
            </a:xfrm>
            <a:custGeom>
              <a:avLst/>
              <a:gdLst>
                <a:gd name="T0" fmla="*/ 80 w 80"/>
                <a:gd name="T1" fmla="*/ 19 h 19"/>
                <a:gd name="T2" fmla="*/ 67 w 80"/>
                <a:gd name="T3" fmla="*/ 19 h 19"/>
                <a:gd name="T4" fmla="*/ 56 w 80"/>
                <a:gd name="T5" fmla="*/ 12 h 19"/>
                <a:gd name="T6" fmla="*/ 52 w 80"/>
                <a:gd name="T7" fmla="*/ 13 h 19"/>
                <a:gd name="T8" fmla="*/ 34 w 80"/>
                <a:gd name="T9" fmla="*/ 0 h 19"/>
                <a:gd name="T10" fmla="*/ 15 w 80"/>
                <a:gd name="T11" fmla="*/ 19 h 19"/>
                <a:gd name="T12" fmla="*/ 0 w 80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9">
                  <a:moveTo>
                    <a:pt x="80" y="19"/>
                  </a:moveTo>
                  <a:cubicBezTo>
                    <a:pt x="67" y="19"/>
                    <a:pt x="67" y="19"/>
                    <a:pt x="67" y="19"/>
                  </a:cubicBezTo>
                  <a:cubicBezTo>
                    <a:pt x="65" y="15"/>
                    <a:pt x="61" y="12"/>
                    <a:pt x="56" y="12"/>
                  </a:cubicBezTo>
                  <a:cubicBezTo>
                    <a:pt x="54" y="12"/>
                    <a:pt x="53" y="12"/>
                    <a:pt x="52" y="13"/>
                  </a:cubicBezTo>
                  <a:cubicBezTo>
                    <a:pt x="49" y="6"/>
                    <a:pt x="42" y="0"/>
                    <a:pt x="34" y="0"/>
                  </a:cubicBezTo>
                  <a:cubicBezTo>
                    <a:pt x="24" y="0"/>
                    <a:pt x="16" y="11"/>
                    <a:pt x="15" y="19"/>
                  </a:cubicBezTo>
                  <a:cubicBezTo>
                    <a:pt x="0" y="19"/>
                    <a:pt x="0" y="19"/>
                    <a:pt x="0" y="19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9" name="Line 172"/>
            <p:cNvSpPr>
              <a:spLocks noChangeShapeType="1"/>
            </p:cNvSpPr>
            <p:nvPr/>
          </p:nvSpPr>
          <p:spPr bwMode="auto">
            <a:xfrm flipH="1">
              <a:off x="6684963" y="3883026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0" name="Line 173"/>
            <p:cNvSpPr>
              <a:spLocks noChangeShapeType="1"/>
            </p:cNvSpPr>
            <p:nvPr/>
          </p:nvSpPr>
          <p:spPr bwMode="auto">
            <a:xfrm>
              <a:off x="7204076" y="3883026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1" name="Line 174"/>
            <p:cNvSpPr>
              <a:spLocks noChangeShapeType="1"/>
            </p:cNvSpPr>
            <p:nvPr/>
          </p:nvSpPr>
          <p:spPr bwMode="auto">
            <a:xfrm>
              <a:off x="6958013" y="3786188"/>
              <a:ext cx="2460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88" name="Группа 587"/>
          <p:cNvGrpSpPr/>
          <p:nvPr/>
        </p:nvGrpSpPr>
        <p:grpSpPr>
          <a:xfrm>
            <a:off x="5730478" y="2765460"/>
            <a:ext cx="406004" cy="282179"/>
            <a:chOff x="7640638" y="3492501"/>
            <a:chExt cx="541338" cy="376238"/>
          </a:xfrm>
        </p:grpSpPr>
        <p:sp>
          <p:nvSpPr>
            <p:cNvPr id="552" name="Freeform 175"/>
            <p:cNvSpPr>
              <a:spLocks/>
            </p:cNvSpPr>
            <p:nvPr/>
          </p:nvSpPr>
          <p:spPr bwMode="auto">
            <a:xfrm>
              <a:off x="7640638" y="3562351"/>
              <a:ext cx="119063" cy="306388"/>
            </a:xfrm>
            <a:custGeom>
              <a:avLst/>
              <a:gdLst>
                <a:gd name="T0" fmla="*/ 75 w 75"/>
                <a:gd name="T1" fmla="*/ 193 h 193"/>
                <a:gd name="T2" fmla="*/ 0 w 75"/>
                <a:gd name="T3" fmla="*/ 193 h 193"/>
                <a:gd name="T4" fmla="*/ 0 w 75"/>
                <a:gd name="T5" fmla="*/ 30 h 193"/>
                <a:gd name="T6" fmla="*/ 38 w 75"/>
                <a:gd name="T7" fmla="*/ 0 h 193"/>
                <a:gd name="T8" fmla="*/ 75 w 75"/>
                <a:gd name="T9" fmla="*/ 30 h 193"/>
                <a:gd name="T10" fmla="*/ 75 w 75"/>
                <a:gd name="T1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193">
                  <a:moveTo>
                    <a:pt x="75" y="193"/>
                  </a:moveTo>
                  <a:lnTo>
                    <a:pt x="0" y="193"/>
                  </a:lnTo>
                  <a:lnTo>
                    <a:pt x="0" y="30"/>
                  </a:lnTo>
                  <a:lnTo>
                    <a:pt x="38" y="0"/>
                  </a:lnTo>
                  <a:lnTo>
                    <a:pt x="75" y="30"/>
                  </a:lnTo>
                  <a:lnTo>
                    <a:pt x="75" y="193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3" name="Freeform 176"/>
            <p:cNvSpPr>
              <a:spLocks/>
            </p:cNvSpPr>
            <p:nvPr/>
          </p:nvSpPr>
          <p:spPr bwMode="auto">
            <a:xfrm>
              <a:off x="7807326" y="3562351"/>
              <a:ext cx="117475" cy="306388"/>
            </a:xfrm>
            <a:custGeom>
              <a:avLst/>
              <a:gdLst>
                <a:gd name="T0" fmla="*/ 74 w 74"/>
                <a:gd name="T1" fmla="*/ 193 h 193"/>
                <a:gd name="T2" fmla="*/ 0 w 74"/>
                <a:gd name="T3" fmla="*/ 193 h 193"/>
                <a:gd name="T4" fmla="*/ 0 w 74"/>
                <a:gd name="T5" fmla="*/ 30 h 193"/>
                <a:gd name="T6" fmla="*/ 37 w 74"/>
                <a:gd name="T7" fmla="*/ 0 h 193"/>
                <a:gd name="T8" fmla="*/ 74 w 74"/>
                <a:gd name="T9" fmla="*/ 30 h 193"/>
                <a:gd name="T10" fmla="*/ 74 w 74"/>
                <a:gd name="T1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93">
                  <a:moveTo>
                    <a:pt x="74" y="193"/>
                  </a:moveTo>
                  <a:lnTo>
                    <a:pt x="0" y="193"/>
                  </a:lnTo>
                  <a:lnTo>
                    <a:pt x="0" y="30"/>
                  </a:lnTo>
                  <a:lnTo>
                    <a:pt x="37" y="0"/>
                  </a:lnTo>
                  <a:lnTo>
                    <a:pt x="74" y="30"/>
                  </a:lnTo>
                  <a:lnTo>
                    <a:pt x="74" y="193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4" name="Freeform 177"/>
            <p:cNvSpPr>
              <a:spLocks/>
            </p:cNvSpPr>
            <p:nvPr/>
          </p:nvSpPr>
          <p:spPr bwMode="auto">
            <a:xfrm>
              <a:off x="7972426" y="3562351"/>
              <a:ext cx="117475" cy="306388"/>
            </a:xfrm>
            <a:custGeom>
              <a:avLst/>
              <a:gdLst>
                <a:gd name="T0" fmla="*/ 74 w 74"/>
                <a:gd name="T1" fmla="*/ 193 h 193"/>
                <a:gd name="T2" fmla="*/ 0 w 74"/>
                <a:gd name="T3" fmla="*/ 193 h 193"/>
                <a:gd name="T4" fmla="*/ 0 w 74"/>
                <a:gd name="T5" fmla="*/ 30 h 193"/>
                <a:gd name="T6" fmla="*/ 37 w 74"/>
                <a:gd name="T7" fmla="*/ 0 h 193"/>
                <a:gd name="T8" fmla="*/ 74 w 74"/>
                <a:gd name="T9" fmla="*/ 30 h 193"/>
                <a:gd name="T10" fmla="*/ 74 w 74"/>
                <a:gd name="T1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93">
                  <a:moveTo>
                    <a:pt x="74" y="193"/>
                  </a:moveTo>
                  <a:lnTo>
                    <a:pt x="0" y="193"/>
                  </a:lnTo>
                  <a:lnTo>
                    <a:pt x="0" y="30"/>
                  </a:lnTo>
                  <a:lnTo>
                    <a:pt x="37" y="0"/>
                  </a:lnTo>
                  <a:lnTo>
                    <a:pt x="74" y="30"/>
                  </a:lnTo>
                  <a:lnTo>
                    <a:pt x="74" y="193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5" name="Freeform 178"/>
            <p:cNvSpPr>
              <a:spLocks/>
            </p:cNvSpPr>
            <p:nvPr/>
          </p:nvSpPr>
          <p:spPr bwMode="auto">
            <a:xfrm>
              <a:off x="7700963" y="3492501"/>
              <a:ext cx="433388" cy="257175"/>
            </a:xfrm>
            <a:custGeom>
              <a:avLst/>
              <a:gdLst>
                <a:gd name="T0" fmla="*/ 0 w 155"/>
                <a:gd name="T1" fmla="*/ 25 h 92"/>
                <a:gd name="T2" fmla="*/ 0 w 155"/>
                <a:gd name="T3" fmla="*/ 8 h 92"/>
                <a:gd name="T4" fmla="*/ 8 w 155"/>
                <a:gd name="T5" fmla="*/ 0 h 92"/>
                <a:gd name="T6" fmla="*/ 147 w 155"/>
                <a:gd name="T7" fmla="*/ 0 h 92"/>
                <a:gd name="T8" fmla="*/ 155 w 155"/>
                <a:gd name="T9" fmla="*/ 8 h 92"/>
                <a:gd name="T10" fmla="*/ 155 w 155"/>
                <a:gd name="T1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92">
                  <a:moveTo>
                    <a:pt x="0" y="25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2" y="0"/>
                    <a:pt x="155" y="3"/>
                    <a:pt x="155" y="8"/>
                  </a:cubicBezTo>
                  <a:cubicBezTo>
                    <a:pt x="155" y="92"/>
                    <a:pt x="155" y="92"/>
                    <a:pt x="155" y="92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6" name="Line 179"/>
            <p:cNvSpPr>
              <a:spLocks noChangeShapeType="1"/>
            </p:cNvSpPr>
            <p:nvPr/>
          </p:nvSpPr>
          <p:spPr bwMode="auto">
            <a:xfrm flipV="1">
              <a:off x="7866063" y="3492501"/>
              <a:ext cx="0" cy="6985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7" name="Line 180"/>
            <p:cNvSpPr>
              <a:spLocks noChangeShapeType="1"/>
            </p:cNvSpPr>
            <p:nvPr/>
          </p:nvSpPr>
          <p:spPr bwMode="auto">
            <a:xfrm flipV="1">
              <a:off x="8031163" y="3492501"/>
              <a:ext cx="0" cy="6985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8" name="Freeform 181"/>
            <p:cNvSpPr>
              <a:spLocks/>
            </p:cNvSpPr>
            <p:nvPr/>
          </p:nvSpPr>
          <p:spPr bwMode="auto">
            <a:xfrm>
              <a:off x="8089901" y="3749676"/>
              <a:ext cx="92075" cy="119063"/>
            </a:xfrm>
            <a:custGeom>
              <a:avLst/>
              <a:gdLst>
                <a:gd name="T0" fmla="*/ 0 w 58"/>
                <a:gd name="T1" fmla="*/ 75 h 75"/>
                <a:gd name="T2" fmla="*/ 44 w 58"/>
                <a:gd name="T3" fmla="*/ 75 h 75"/>
                <a:gd name="T4" fmla="*/ 44 w 58"/>
                <a:gd name="T5" fmla="*/ 31 h 75"/>
                <a:gd name="T6" fmla="*/ 58 w 58"/>
                <a:gd name="T7" fmla="*/ 23 h 75"/>
                <a:gd name="T8" fmla="*/ 58 w 58"/>
                <a:gd name="T9" fmla="*/ 0 h 75"/>
                <a:gd name="T10" fmla="*/ 0 w 58"/>
                <a:gd name="T11" fmla="*/ 0 h 75"/>
                <a:gd name="T12" fmla="*/ 0 w 5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5">
                  <a:moveTo>
                    <a:pt x="0" y="75"/>
                  </a:moveTo>
                  <a:lnTo>
                    <a:pt x="44" y="75"/>
                  </a:lnTo>
                  <a:lnTo>
                    <a:pt x="44" y="31"/>
                  </a:lnTo>
                  <a:lnTo>
                    <a:pt x="58" y="23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75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9" name="Line 182"/>
            <p:cNvSpPr>
              <a:spLocks noChangeShapeType="1"/>
            </p:cNvSpPr>
            <p:nvPr/>
          </p:nvSpPr>
          <p:spPr bwMode="auto">
            <a:xfrm>
              <a:off x="7759701" y="3868738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0" name="Line 183"/>
            <p:cNvSpPr>
              <a:spLocks noChangeShapeType="1"/>
            </p:cNvSpPr>
            <p:nvPr/>
          </p:nvSpPr>
          <p:spPr bwMode="auto">
            <a:xfrm>
              <a:off x="7924801" y="3868738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1" name="Line 184"/>
            <p:cNvSpPr>
              <a:spLocks noChangeShapeType="1"/>
            </p:cNvSpPr>
            <p:nvPr/>
          </p:nvSpPr>
          <p:spPr bwMode="auto">
            <a:xfrm>
              <a:off x="7972426" y="3621088"/>
              <a:ext cx="587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2" name="Line 185"/>
            <p:cNvSpPr>
              <a:spLocks noChangeShapeType="1"/>
            </p:cNvSpPr>
            <p:nvPr/>
          </p:nvSpPr>
          <p:spPr bwMode="auto">
            <a:xfrm>
              <a:off x="8053388" y="3621088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3" name="Line 186"/>
            <p:cNvSpPr>
              <a:spLocks noChangeShapeType="1"/>
            </p:cNvSpPr>
            <p:nvPr/>
          </p:nvSpPr>
          <p:spPr bwMode="auto">
            <a:xfrm>
              <a:off x="7807326" y="3621088"/>
              <a:ext cx="587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4" name="Line 187"/>
            <p:cNvSpPr>
              <a:spLocks noChangeShapeType="1"/>
            </p:cNvSpPr>
            <p:nvPr/>
          </p:nvSpPr>
          <p:spPr bwMode="auto">
            <a:xfrm>
              <a:off x="7888288" y="3621088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5" name="Line 188"/>
            <p:cNvSpPr>
              <a:spLocks noChangeShapeType="1"/>
            </p:cNvSpPr>
            <p:nvPr/>
          </p:nvSpPr>
          <p:spPr bwMode="auto">
            <a:xfrm>
              <a:off x="7640638" y="3621088"/>
              <a:ext cx="603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6" name="Line 189"/>
            <p:cNvSpPr>
              <a:spLocks noChangeShapeType="1"/>
            </p:cNvSpPr>
            <p:nvPr/>
          </p:nvSpPr>
          <p:spPr bwMode="auto">
            <a:xfrm>
              <a:off x="7723188" y="3621088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89" name="Группа 588"/>
          <p:cNvGrpSpPr/>
          <p:nvPr/>
        </p:nvGrpSpPr>
        <p:grpSpPr>
          <a:xfrm>
            <a:off x="6446045" y="2694023"/>
            <a:ext cx="390525" cy="408385"/>
            <a:chOff x="8594726" y="3397251"/>
            <a:chExt cx="520700" cy="544513"/>
          </a:xfrm>
        </p:grpSpPr>
        <p:sp>
          <p:nvSpPr>
            <p:cNvPr id="567" name="Line 190"/>
            <p:cNvSpPr>
              <a:spLocks noChangeShapeType="1"/>
            </p:cNvSpPr>
            <p:nvPr/>
          </p:nvSpPr>
          <p:spPr bwMode="auto">
            <a:xfrm>
              <a:off x="8855076" y="3738563"/>
              <a:ext cx="0" cy="20320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8" name="Line 191"/>
            <p:cNvSpPr>
              <a:spLocks noChangeShapeType="1"/>
            </p:cNvSpPr>
            <p:nvPr/>
          </p:nvSpPr>
          <p:spPr bwMode="auto">
            <a:xfrm flipH="1" flipV="1">
              <a:off x="8594726" y="3632201"/>
              <a:ext cx="260350" cy="10636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9" name="Line 192"/>
            <p:cNvSpPr>
              <a:spLocks noChangeShapeType="1"/>
            </p:cNvSpPr>
            <p:nvPr/>
          </p:nvSpPr>
          <p:spPr bwMode="auto">
            <a:xfrm flipH="1" flipV="1">
              <a:off x="8807451" y="3602038"/>
              <a:ext cx="188913" cy="7778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0" name="Line 193"/>
            <p:cNvSpPr>
              <a:spLocks noChangeShapeType="1"/>
            </p:cNvSpPr>
            <p:nvPr/>
          </p:nvSpPr>
          <p:spPr bwMode="auto">
            <a:xfrm flipH="1" flipV="1">
              <a:off x="8807451" y="3519488"/>
              <a:ext cx="188913" cy="7937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1" name="Freeform 194"/>
            <p:cNvSpPr>
              <a:spLocks/>
            </p:cNvSpPr>
            <p:nvPr/>
          </p:nvSpPr>
          <p:spPr bwMode="auto">
            <a:xfrm>
              <a:off x="8678863" y="3786188"/>
              <a:ext cx="95250" cy="119063"/>
            </a:xfrm>
            <a:custGeom>
              <a:avLst/>
              <a:gdLst>
                <a:gd name="T0" fmla="*/ 60 w 60"/>
                <a:gd name="T1" fmla="*/ 75 h 75"/>
                <a:gd name="T2" fmla="*/ 60 w 60"/>
                <a:gd name="T3" fmla="*/ 25 h 75"/>
                <a:gd name="T4" fmla="*/ 0 w 60"/>
                <a:gd name="T5" fmla="*/ 0 h 75"/>
                <a:gd name="T6" fmla="*/ 0 w 60"/>
                <a:gd name="T7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5">
                  <a:moveTo>
                    <a:pt x="60" y="75"/>
                  </a:moveTo>
                  <a:lnTo>
                    <a:pt x="60" y="25"/>
                  </a:lnTo>
                  <a:lnTo>
                    <a:pt x="0" y="0"/>
                  </a:lnTo>
                  <a:lnTo>
                    <a:pt x="0" y="52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2" name="Freeform 195"/>
            <p:cNvSpPr>
              <a:spLocks/>
            </p:cNvSpPr>
            <p:nvPr/>
          </p:nvSpPr>
          <p:spPr bwMode="auto">
            <a:xfrm>
              <a:off x="8855076" y="3598863"/>
              <a:ext cx="141288" cy="139700"/>
            </a:xfrm>
            <a:custGeom>
              <a:avLst/>
              <a:gdLst>
                <a:gd name="T0" fmla="*/ 89 w 89"/>
                <a:gd name="T1" fmla="*/ 0 h 88"/>
                <a:gd name="T2" fmla="*/ 89 w 89"/>
                <a:gd name="T3" fmla="*/ 51 h 88"/>
                <a:gd name="T4" fmla="*/ 0 w 89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88">
                  <a:moveTo>
                    <a:pt x="89" y="0"/>
                  </a:moveTo>
                  <a:lnTo>
                    <a:pt x="89" y="51"/>
                  </a:lnTo>
                  <a:lnTo>
                    <a:pt x="0" y="88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3" name="Line 196"/>
            <p:cNvSpPr>
              <a:spLocks noChangeShapeType="1"/>
            </p:cNvSpPr>
            <p:nvPr/>
          </p:nvSpPr>
          <p:spPr bwMode="auto">
            <a:xfrm flipH="1">
              <a:off x="8996363" y="3598863"/>
              <a:ext cx="1190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4" name="Freeform 197"/>
            <p:cNvSpPr>
              <a:spLocks/>
            </p:cNvSpPr>
            <p:nvPr/>
          </p:nvSpPr>
          <p:spPr bwMode="auto">
            <a:xfrm>
              <a:off x="8594726" y="3492501"/>
              <a:ext cx="520700" cy="449263"/>
            </a:xfrm>
            <a:custGeom>
              <a:avLst/>
              <a:gdLst>
                <a:gd name="T0" fmla="*/ 134 w 328"/>
                <a:gd name="T1" fmla="*/ 0 h 283"/>
                <a:gd name="T2" fmla="*/ 164 w 328"/>
                <a:gd name="T3" fmla="*/ 0 h 283"/>
                <a:gd name="T4" fmla="*/ 328 w 328"/>
                <a:gd name="T5" fmla="*/ 67 h 283"/>
                <a:gd name="T6" fmla="*/ 328 w 328"/>
                <a:gd name="T7" fmla="*/ 216 h 283"/>
                <a:gd name="T8" fmla="*/ 164 w 328"/>
                <a:gd name="T9" fmla="*/ 283 h 283"/>
                <a:gd name="T10" fmla="*/ 0 w 328"/>
                <a:gd name="T11" fmla="*/ 216 h 283"/>
                <a:gd name="T12" fmla="*/ 0 w 328"/>
                <a:gd name="T13" fmla="*/ 88 h 283"/>
                <a:gd name="T14" fmla="*/ 76 w 328"/>
                <a:gd name="T15" fmla="*/ 5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283">
                  <a:moveTo>
                    <a:pt x="134" y="0"/>
                  </a:moveTo>
                  <a:lnTo>
                    <a:pt x="164" y="0"/>
                  </a:lnTo>
                  <a:lnTo>
                    <a:pt x="328" y="67"/>
                  </a:lnTo>
                  <a:lnTo>
                    <a:pt x="328" y="216"/>
                  </a:lnTo>
                  <a:lnTo>
                    <a:pt x="164" y="283"/>
                  </a:lnTo>
                  <a:lnTo>
                    <a:pt x="0" y="216"/>
                  </a:lnTo>
                  <a:lnTo>
                    <a:pt x="0" y="88"/>
                  </a:lnTo>
                  <a:lnTo>
                    <a:pt x="76" y="58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5" name="Freeform 198"/>
            <p:cNvSpPr>
              <a:spLocks/>
            </p:cNvSpPr>
            <p:nvPr/>
          </p:nvSpPr>
          <p:spPr bwMode="auto">
            <a:xfrm>
              <a:off x="8737601" y="3397251"/>
              <a:ext cx="47625" cy="234950"/>
            </a:xfrm>
            <a:custGeom>
              <a:avLst/>
              <a:gdLst>
                <a:gd name="T0" fmla="*/ 8 w 17"/>
                <a:gd name="T1" fmla="*/ 0 h 84"/>
                <a:gd name="T2" fmla="*/ 0 w 17"/>
                <a:gd name="T3" fmla="*/ 4 h 84"/>
                <a:gd name="T4" fmla="*/ 0 w 17"/>
                <a:gd name="T5" fmla="*/ 80 h 84"/>
                <a:gd name="T6" fmla="*/ 8 w 17"/>
                <a:gd name="T7" fmla="*/ 84 h 84"/>
                <a:gd name="T8" fmla="*/ 17 w 17"/>
                <a:gd name="T9" fmla="*/ 80 h 84"/>
                <a:gd name="T10" fmla="*/ 17 w 17"/>
                <a:gd name="T11" fmla="*/ 4 h 84"/>
                <a:gd name="T12" fmla="*/ 8 w 17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4">
                  <a:moveTo>
                    <a:pt x="8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4" y="84"/>
                    <a:pt x="8" y="84"/>
                  </a:cubicBezTo>
                  <a:cubicBezTo>
                    <a:pt x="13" y="84"/>
                    <a:pt x="17" y="83"/>
                    <a:pt x="17" y="8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1"/>
                    <a:pt x="13" y="0"/>
                    <a:pt x="8" y="0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6" name="Line 199"/>
            <p:cNvSpPr>
              <a:spLocks noChangeShapeType="1"/>
            </p:cNvSpPr>
            <p:nvPr/>
          </p:nvSpPr>
          <p:spPr bwMode="auto">
            <a:xfrm flipH="1">
              <a:off x="8902701" y="3846513"/>
              <a:ext cx="22225" cy="1111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7" name="Line 200"/>
            <p:cNvSpPr>
              <a:spLocks noChangeShapeType="1"/>
            </p:cNvSpPr>
            <p:nvPr/>
          </p:nvSpPr>
          <p:spPr bwMode="auto">
            <a:xfrm flipH="1">
              <a:off x="8961438" y="3821113"/>
              <a:ext cx="22225" cy="1428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8" name="Line 201"/>
            <p:cNvSpPr>
              <a:spLocks noChangeShapeType="1"/>
            </p:cNvSpPr>
            <p:nvPr/>
          </p:nvSpPr>
          <p:spPr bwMode="auto">
            <a:xfrm flipH="1">
              <a:off x="9020176" y="3798888"/>
              <a:ext cx="23813" cy="1111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0" name="Группа 589"/>
          <p:cNvGrpSpPr/>
          <p:nvPr/>
        </p:nvGrpSpPr>
        <p:grpSpPr>
          <a:xfrm>
            <a:off x="7162801" y="2694021"/>
            <a:ext cx="389334" cy="408386"/>
            <a:chOff x="9550401" y="3397250"/>
            <a:chExt cx="519112" cy="544514"/>
          </a:xfrm>
        </p:grpSpPr>
        <p:sp>
          <p:nvSpPr>
            <p:cNvPr id="579" name="Freeform 202"/>
            <p:cNvSpPr>
              <a:spLocks/>
            </p:cNvSpPr>
            <p:nvPr/>
          </p:nvSpPr>
          <p:spPr bwMode="auto">
            <a:xfrm>
              <a:off x="9550401" y="3632201"/>
              <a:ext cx="379413" cy="309563"/>
            </a:xfrm>
            <a:custGeom>
              <a:avLst/>
              <a:gdLst>
                <a:gd name="T0" fmla="*/ 0 w 135"/>
                <a:gd name="T1" fmla="*/ 110 h 110"/>
                <a:gd name="T2" fmla="*/ 21 w 135"/>
                <a:gd name="T3" fmla="*/ 0 h 110"/>
                <a:gd name="T4" fmla="*/ 114 w 135"/>
                <a:gd name="T5" fmla="*/ 0 h 110"/>
                <a:gd name="T6" fmla="*/ 135 w 135"/>
                <a:gd name="T7" fmla="*/ 110 h 110"/>
                <a:gd name="T8" fmla="*/ 68 w 135"/>
                <a:gd name="T9" fmla="*/ 110 h 110"/>
                <a:gd name="T10" fmla="*/ 0 w 135"/>
                <a:gd name="T1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110">
                  <a:moveTo>
                    <a:pt x="0" y="110"/>
                  </a:moveTo>
                  <a:cubicBezTo>
                    <a:pt x="12" y="90"/>
                    <a:pt x="21" y="47"/>
                    <a:pt x="21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47"/>
                    <a:pt x="123" y="90"/>
                    <a:pt x="135" y="110"/>
                  </a:cubicBezTo>
                  <a:cubicBezTo>
                    <a:pt x="109" y="110"/>
                    <a:pt x="68" y="110"/>
                    <a:pt x="68" y="110"/>
                  </a:cubicBezTo>
                  <a:cubicBezTo>
                    <a:pt x="68" y="110"/>
                    <a:pt x="26" y="110"/>
                    <a:pt x="0" y="110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0" name="Oval 203"/>
            <p:cNvSpPr>
              <a:spLocks noChangeArrowheads="1"/>
            </p:cNvSpPr>
            <p:nvPr/>
          </p:nvSpPr>
          <p:spPr bwMode="auto">
            <a:xfrm>
              <a:off x="9704388" y="3749676"/>
              <a:ext cx="69850" cy="71438"/>
            </a:xfrm>
            <a:prstGeom prst="ellips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1" name="Freeform 204"/>
            <p:cNvSpPr>
              <a:spLocks/>
            </p:cNvSpPr>
            <p:nvPr/>
          </p:nvSpPr>
          <p:spPr bwMode="auto">
            <a:xfrm>
              <a:off x="9834563" y="3525838"/>
              <a:ext cx="38100" cy="76200"/>
            </a:xfrm>
            <a:custGeom>
              <a:avLst/>
              <a:gdLst>
                <a:gd name="T0" fmla="*/ 10 w 14"/>
                <a:gd name="T1" fmla="*/ 0 h 27"/>
                <a:gd name="T2" fmla="*/ 14 w 14"/>
                <a:gd name="T3" fmla="*/ 10 h 27"/>
                <a:gd name="T4" fmla="*/ 0 w 14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7">
                  <a:moveTo>
                    <a:pt x="10" y="0"/>
                  </a:moveTo>
                  <a:cubicBezTo>
                    <a:pt x="12" y="3"/>
                    <a:pt x="14" y="7"/>
                    <a:pt x="14" y="10"/>
                  </a:cubicBezTo>
                  <a:cubicBezTo>
                    <a:pt x="14" y="18"/>
                    <a:pt x="8" y="25"/>
                    <a:pt x="0" y="27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9871076" y="3536950"/>
              <a:ext cx="100013" cy="55563"/>
            </a:xfrm>
            <a:custGeom>
              <a:avLst/>
              <a:gdLst>
                <a:gd name="T0" fmla="*/ 36 w 36"/>
                <a:gd name="T1" fmla="*/ 0 h 20"/>
                <a:gd name="T2" fmla="*/ 10 w 36"/>
                <a:gd name="T3" fmla="*/ 18 h 20"/>
                <a:gd name="T4" fmla="*/ 0 w 36"/>
                <a:gd name="T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0">
                  <a:moveTo>
                    <a:pt x="36" y="0"/>
                  </a:moveTo>
                  <a:cubicBezTo>
                    <a:pt x="34" y="12"/>
                    <a:pt x="23" y="20"/>
                    <a:pt x="10" y="18"/>
                  </a:cubicBezTo>
                  <a:cubicBezTo>
                    <a:pt x="6" y="17"/>
                    <a:pt x="3" y="16"/>
                    <a:pt x="0" y="14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9942513" y="3579813"/>
              <a:ext cx="119063" cy="44450"/>
            </a:xfrm>
            <a:custGeom>
              <a:avLst/>
              <a:gdLst>
                <a:gd name="T0" fmla="*/ 42 w 42"/>
                <a:gd name="T1" fmla="*/ 14 h 16"/>
                <a:gd name="T2" fmla="*/ 30 w 42"/>
                <a:gd name="T3" fmla="*/ 16 h 16"/>
                <a:gd name="T4" fmla="*/ 0 w 42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6">
                  <a:moveTo>
                    <a:pt x="42" y="14"/>
                  </a:moveTo>
                  <a:cubicBezTo>
                    <a:pt x="39" y="16"/>
                    <a:pt x="35" y="16"/>
                    <a:pt x="30" y="16"/>
                  </a:cubicBezTo>
                  <a:cubicBezTo>
                    <a:pt x="18" y="16"/>
                    <a:pt x="7" y="10"/>
                    <a:pt x="0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9620251" y="3514725"/>
              <a:ext cx="58738" cy="80963"/>
            </a:xfrm>
            <a:custGeom>
              <a:avLst/>
              <a:gdLst>
                <a:gd name="T0" fmla="*/ 6 w 21"/>
                <a:gd name="T1" fmla="*/ 29 h 29"/>
                <a:gd name="T2" fmla="*/ 0 w 21"/>
                <a:gd name="T3" fmla="*/ 17 h 29"/>
                <a:gd name="T4" fmla="*/ 17 w 21"/>
                <a:gd name="T5" fmla="*/ 0 h 29"/>
                <a:gd name="T6" fmla="*/ 21 w 21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9">
                  <a:moveTo>
                    <a:pt x="6" y="29"/>
                  </a:moveTo>
                  <a:cubicBezTo>
                    <a:pt x="3" y="26"/>
                    <a:pt x="0" y="22"/>
                    <a:pt x="0" y="17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19" y="0"/>
                    <a:pt x="20" y="0"/>
                    <a:pt x="21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9" name="Freeform 209"/>
            <p:cNvSpPr>
              <a:spLocks noEditPoints="1"/>
            </p:cNvSpPr>
            <p:nvPr/>
          </p:nvSpPr>
          <p:spPr bwMode="auto">
            <a:xfrm>
              <a:off x="9634538" y="3694113"/>
              <a:ext cx="211138" cy="200025"/>
            </a:xfrm>
            <a:custGeom>
              <a:avLst/>
              <a:gdLst>
                <a:gd name="T0" fmla="*/ 38 w 75"/>
                <a:gd name="T1" fmla="*/ 45 h 71"/>
                <a:gd name="T2" fmla="*/ 31 w 75"/>
                <a:gd name="T3" fmla="*/ 44 h 71"/>
                <a:gd name="T4" fmla="*/ 19 w 75"/>
                <a:gd name="T5" fmla="*/ 66 h 71"/>
                <a:gd name="T6" fmla="*/ 38 w 75"/>
                <a:gd name="T7" fmla="*/ 71 h 71"/>
                <a:gd name="T8" fmla="*/ 56 w 75"/>
                <a:gd name="T9" fmla="*/ 66 h 71"/>
                <a:gd name="T10" fmla="*/ 44 w 75"/>
                <a:gd name="T11" fmla="*/ 44 h 71"/>
                <a:gd name="T12" fmla="*/ 38 w 75"/>
                <a:gd name="T13" fmla="*/ 45 h 71"/>
                <a:gd name="T14" fmla="*/ 31 w 75"/>
                <a:gd name="T15" fmla="*/ 21 h 71"/>
                <a:gd name="T16" fmla="*/ 19 w 75"/>
                <a:gd name="T17" fmla="*/ 1 h 71"/>
                <a:gd name="T18" fmla="*/ 17 w 75"/>
                <a:gd name="T19" fmla="*/ 1 h 71"/>
                <a:gd name="T20" fmla="*/ 0 w 75"/>
                <a:gd name="T21" fmla="*/ 33 h 71"/>
                <a:gd name="T22" fmla="*/ 0 w 75"/>
                <a:gd name="T23" fmla="*/ 33 h 71"/>
                <a:gd name="T24" fmla="*/ 24 w 75"/>
                <a:gd name="T25" fmla="*/ 33 h 71"/>
                <a:gd name="T26" fmla="*/ 25 w 75"/>
                <a:gd name="T27" fmla="*/ 32 h 71"/>
                <a:gd name="T28" fmla="*/ 30 w 75"/>
                <a:gd name="T29" fmla="*/ 23 h 71"/>
                <a:gd name="T30" fmla="*/ 31 w 75"/>
                <a:gd name="T31" fmla="*/ 21 h 71"/>
                <a:gd name="T32" fmla="*/ 56 w 75"/>
                <a:gd name="T33" fmla="*/ 0 h 71"/>
                <a:gd name="T34" fmla="*/ 44 w 75"/>
                <a:gd name="T35" fmla="*/ 22 h 71"/>
                <a:gd name="T36" fmla="*/ 50 w 75"/>
                <a:gd name="T37" fmla="*/ 33 h 71"/>
                <a:gd name="T38" fmla="*/ 75 w 75"/>
                <a:gd name="T39" fmla="*/ 33 h 71"/>
                <a:gd name="T40" fmla="*/ 75 w 75"/>
                <a:gd name="T41" fmla="*/ 33 h 71"/>
                <a:gd name="T42" fmla="*/ 56 w 75"/>
                <a:gd name="T4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71">
                  <a:moveTo>
                    <a:pt x="38" y="45"/>
                  </a:moveTo>
                  <a:cubicBezTo>
                    <a:pt x="35" y="45"/>
                    <a:pt x="33" y="45"/>
                    <a:pt x="31" y="44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4" y="69"/>
                    <a:pt x="31" y="71"/>
                    <a:pt x="38" y="71"/>
                  </a:cubicBezTo>
                  <a:cubicBezTo>
                    <a:pt x="44" y="71"/>
                    <a:pt x="51" y="69"/>
                    <a:pt x="56" y="66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5"/>
                    <a:pt x="40" y="45"/>
                    <a:pt x="38" y="45"/>
                  </a:cubicBezTo>
                  <a:close/>
                  <a:moveTo>
                    <a:pt x="31" y="2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0"/>
                    <a:pt x="17" y="1"/>
                  </a:cubicBezTo>
                  <a:cubicBezTo>
                    <a:pt x="7" y="8"/>
                    <a:pt x="0" y="1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5" y="32"/>
                    <a:pt x="25" y="32"/>
                  </a:cubicBezTo>
                  <a:cubicBezTo>
                    <a:pt x="25" y="28"/>
                    <a:pt x="27" y="25"/>
                    <a:pt x="30" y="23"/>
                  </a:cubicBezTo>
                  <a:cubicBezTo>
                    <a:pt x="31" y="22"/>
                    <a:pt x="31" y="22"/>
                    <a:pt x="31" y="21"/>
                  </a:cubicBezTo>
                  <a:close/>
                  <a:moveTo>
                    <a:pt x="56" y="0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8" y="24"/>
                    <a:pt x="50" y="29"/>
                    <a:pt x="50" y="33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19"/>
                    <a:pt x="68" y="7"/>
                    <a:pt x="56" y="0"/>
                  </a:cubicBez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9752013" y="3397250"/>
              <a:ext cx="188913" cy="80963"/>
            </a:xfrm>
            <a:custGeom>
              <a:avLst/>
              <a:gdLst>
                <a:gd name="T0" fmla="*/ 0 w 67"/>
                <a:gd name="T1" fmla="*/ 29 h 29"/>
                <a:gd name="T2" fmla="*/ 33 w 67"/>
                <a:gd name="T3" fmla="*/ 0 h 29"/>
                <a:gd name="T4" fmla="*/ 67 w 67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29">
                  <a:moveTo>
                    <a:pt x="0" y="29"/>
                  </a:moveTo>
                  <a:cubicBezTo>
                    <a:pt x="0" y="13"/>
                    <a:pt x="15" y="0"/>
                    <a:pt x="33" y="0"/>
                  </a:cubicBezTo>
                  <a:cubicBezTo>
                    <a:pt x="52" y="0"/>
                    <a:pt x="67" y="13"/>
                    <a:pt x="67" y="29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9645651" y="3438525"/>
              <a:ext cx="112713" cy="76200"/>
            </a:xfrm>
            <a:custGeom>
              <a:avLst/>
              <a:gdLst>
                <a:gd name="T0" fmla="*/ 0 w 40"/>
                <a:gd name="T1" fmla="*/ 27 h 27"/>
                <a:gd name="T2" fmla="*/ 27 w 40"/>
                <a:gd name="T3" fmla="*/ 0 h 27"/>
                <a:gd name="T4" fmla="*/ 40 w 40"/>
                <a:gd name="T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0" y="27"/>
                  </a:moveTo>
                  <a:cubicBezTo>
                    <a:pt x="0" y="12"/>
                    <a:pt x="12" y="0"/>
                    <a:pt x="27" y="0"/>
                  </a:cubicBezTo>
                  <a:cubicBezTo>
                    <a:pt x="32" y="0"/>
                    <a:pt x="36" y="1"/>
                    <a:pt x="40" y="3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9926638" y="3397250"/>
              <a:ext cx="142875" cy="69850"/>
            </a:xfrm>
            <a:custGeom>
              <a:avLst/>
              <a:gdLst>
                <a:gd name="T0" fmla="*/ 0 w 51"/>
                <a:gd name="T1" fmla="*/ 14 h 25"/>
                <a:gd name="T2" fmla="*/ 24 w 51"/>
                <a:gd name="T3" fmla="*/ 0 h 25"/>
                <a:gd name="T4" fmla="*/ 51 w 5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5">
                  <a:moveTo>
                    <a:pt x="0" y="14"/>
                  </a:moveTo>
                  <a:cubicBezTo>
                    <a:pt x="4" y="6"/>
                    <a:pt x="13" y="0"/>
                    <a:pt x="24" y="0"/>
                  </a:cubicBezTo>
                  <a:cubicBezTo>
                    <a:pt x="39" y="0"/>
                    <a:pt x="51" y="11"/>
                    <a:pt x="51" y="25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91" name="Группа 590"/>
          <p:cNvGrpSpPr/>
          <p:nvPr/>
        </p:nvGrpSpPr>
        <p:grpSpPr>
          <a:xfrm>
            <a:off x="7862889" y="2689259"/>
            <a:ext cx="397669" cy="402432"/>
            <a:chOff x="10483851" y="3390900"/>
            <a:chExt cx="530225" cy="536576"/>
          </a:xfrm>
        </p:grpSpPr>
        <p:sp>
          <p:nvSpPr>
            <p:cNvPr id="303" name="Rectangle 213"/>
            <p:cNvSpPr>
              <a:spLocks noChangeArrowheads="1"/>
            </p:cNvSpPr>
            <p:nvPr/>
          </p:nvSpPr>
          <p:spPr bwMode="auto">
            <a:xfrm>
              <a:off x="10483851" y="3868738"/>
              <a:ext cx="519113" cy="58738"/>
            </a:xfrm>
            <a:prstGeom prst="rect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10518776" y="3562350"/>
              <a:ext cx="95250" cy="306388"/>
            </a:xfrm>
            <a:custGeom>
              <a:avLst/>
              <a:gdLst>
                <a:gd name="T0" fmla="*/ 0 w 60"/>
                <a:gd name="T1" fmla="*/ 193 h 193"/>
                <a:gd name="T2" fmla="*/ 0 w 60"/>
                <a:gd name="T3" fmla="*/ 0 h 193"/>
                <a:gd name="T4" fmla="*/ 60 w 60"/>
                <a:gd name="T5" fmla="*/ 0 h 193"/>
                <a:gd name="T6" fmla="*/ 60 w 60"/>
                <a:gd name="T7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93">
                  <a:moveTo>
                    <a:pt x="0" y="193"/>
                  </a:moveTo>
                  <a:lnTo>
                    <a:pt x="0" y="0"/>
                  </a:lnTo>
                  <a:lnTo>
                    <a:pt x="60" y="0"/>
                  </a:lnTo>
                  <a:lnTo>
                    <a:pt x="60" y="193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10614026" y="3609975"/>
              <a:ext cx="363538" cy="258763"/>
            </a:xfrm>
            <a:custGeom>
              <a:avLst/>
              <a:gdLst>
                <a:gd name="T0" fmla="*/ 0 w 229"/>
                <a:gd name="T1" fmla="*/ 51 h 163"/>
                <a:gd name="T2" fmla="*/ 67 w 229"/>
                <a:gd name="T3" fmla="*/ 0 h 163"/>
                <a:gd name="T4" fmla="*/ 67 w 229"/>
                <a:gd name="T5" fmla="*/ 51 h 163"/>
                <a:gd name="T6" fmla="*/ 81 w 229"/>
                <a:gd name="T7" fmla="*/ 51 h 163"/>
                <a:gd name="T8" fmla="*/ 148 w 229"/>
                <a:gd name="T9" fmla="*/ 0 h 163"/>
                <a:gd name="T10" fmla="*/ 148 w 229"/>
                <a:gd name="T11" fmla="*/ 51 h 163"/>
                <a:gd name="T12" fmla="*/ 162 w 229"/>
                <a:gd name="T13" fmla="*/ 51 h 163"/>
                <a:gd name="T14" fmla="*/ 229 w 229"/>
                <a:gd name="T15" fmla="*/ 0 h 163"/>
                <a:gd name="T16" fmla="*/ 229 w 229"/>
                <a:gd name="T17" fmla="*/ 51 h 163"/>
                <a:gd name="T18" fmla="*/ 229 w 229"/>
                <a:gd name="T1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63">
                  <a:moveTo>
                    <a:pt x="0" y="51"/>
                  </a:moveTo>
                  <a:lnTo>
                    <a:pt x="67" y="0"/>
                  </a:lnTo>
                  <a:lnTo>
                    <a:pt x="67" y="51"/>
                  </a:lnTo>
                  <a:lnTo>
                    <a:pt x="81" y="51"/>
                  </a:lnTo>
                  <a:lnTo>
                    <a:pt x="148" y="0"/>
                  </a:lnTo>
                  <a:lnTo>
                    <a:pt x="148" y="51"/>
                  </a:lnTo>
                  <a:lnTo>
                    <a:pt x="162" y="51"/>
                  </a:lnTo>
                  <a:lnTo>
                    <a:pt x="229" y="0"/>
                  </a:lnTo>
                  <a:lnTo>
                    <a:pt x="229" y="51"/>
                  </a:lnTo>
                  <a:lnTo>
                    <a:pt x="229" y="163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6" name="Line 216"/>
            <p:cNvSpPr>
              <a:spLocks noChangeShapeType="1"/>
            </p:cNvSpPr>
            <p:nvPr/>
          </p:nvSpPr>
          <p:spPr bwMode="auto">
            <a:xfrm flipV="1">
              <a:off x="10672763" y="3775075"/>
              <a:ext cx="0" cy="460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7" name="Line 217"/>
            <p:cNvSpPr>
              <a:spLocks noChangeShapeType="1"/>
            </p:cNvSpPr>
            <p:nvPr/>
          </p:nvSpPr>
          <p:spPr bwMode="auto">
            <a:xfrm flipV="1">
              <a:off x="10731501" y="3775075"/>
              <a:ext cx="0" cy="460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8" name="Line 218"/>
            <p:cNvSpPr>
              <a:spLocks noChangeShapeType="1"/>
            </p:cNvSpPr>
            <p:nvPr/>
          </p:nvSpPr>
          <p:spPr bwMode="auto">
            <a:xfrm flipV="1">
              <a:off x="10790238" y="3775075"/>
              <a:ext cx="0" cy="460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9" name="Line 219"/>
            <p:cNvSpPr>
              <a:spLocks noChangeShapeType="1"/>
            </p:cNvSpPr>
            <p:nvPr/>
          </p:nvSpPr>
          <p:spPr bwMode="auto">
            <a:xfrm flipV="1">
              <a:off x="10848976" y="3775075"/>
              <a:ext cx="0" cy="460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0" name="Line 220"/>
            <p:cNvSpPr>
              <a:spLocks noChangeShapeType="1"/>
            </p:cNvSpPr>
            <p:nvPr/>
          </p:nvSpPr>
          <p:spPr bwMode="auto">
            <a:xfrm flipV="1">
              <a:off x="10907713" y="3775075"/>
              <a:ext cx="0" cy="460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10529888" y="3390900"/>
              <a:ext cx="414338" cy="149225"/>
            </a:xfrm>
            <a:custGeom>
              <a:avLst/>
              <a:gdLst>
                <a:gd name="T0" fmla="*/ 148 w 148"/>
                <a:gd name="T1" fmla="*/ 1 h 53"/>
                <a:gd name="T2" fmla="*/ 110 w 148"/>
                <a:gd name="T3" fmla="*/ 9 h 53"/>
                <a:gd name="T4" fmla="*/ 63 w 148"/>
                <a:gd name="T5" fmla="*/ 13 h 53"/>
                <a:gd name="T6" fmla="*/ 17 w 148"/>
                <a:gd name="T7" fmla="*/ 14 h 53"/>
                <a:gd name="T8" fmla="*/ 0 w 148"/>
                <a:gd name="T9" fmla="*/ 40 h 53"/>
                <a:gd name="T10" fmla="*/ 0 w 148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" h="53">
                  <a:moveTo>
                    <a:pt x="148" y="1"/>
                  </a:moveTo>
                  <a:cubicBezTo>
                    <a:pt x="137" y="7"/>
                    <a:pt x="120" y="15"/>
                    <a:pt x="110" y="9"/>
                  </a:cubicBezTo>
                  <a:cubicBezTo>
                    <a:pt x="95" y="0"/>
                    <a:pt x="77" y="4"/>
                    <a:pt x="63" y="13"/>
                  </a:cubicBezTo>
                  <a:cubicBezTo>
                    <a:pt x="50" y="21"/>
                    <a:pt x="31" y="9"/>
                    <a:pt x="17" y="14"/>
                  </a:cubicBezTo>
                  <a:cubicBezTo>
                    <a:pt x="2" y="20"/>
                    <a:pt x="0" y="29"/>
                    <a:pt x="0" y="40"/>
                  </a:cubicBezTo>
                  <a:cubicBezTo>
                    <a:pt x="0" y="53"/>
                    <a:pt x="0" y="53"/>
                    <a:pt x="0" y="53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10602913" y="3478213"/>
              <a:ext cx="411163" cy="61913"/>
            </a:xfrm>
            <a:custGeom>
              <a:avLst/>
              <a:gdLst>
                <a:gd name="T0" fmla="*/ 0 w 147"/>
                <a:gd name="T1" fmla="*/ 22 h 22"/>
                <a:gd name="T2" fmla="*/ 16 w 147"/>
                <a:gd name="T3" fmla="*/ 8 h 22"/>
                <a:gd name="T4" fmla="*/ 63 w 147"/>
                <a:gd name="T5" fmla="*/ 7 h 22"/>
                <a:gd name="T6" fmla="*/ 109 w 147"/>
                <a:gd name="T7" fmla="*/ 5 h 22"/>
                <a:gd name="T8" fmla="*/ 147 w 14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22">
                  <a:moveTo>
                    <a:pt x="0" y="22"/>
                  </a:moveTo>
                  <a:cubicBezTo>
                    <a:pt x="0" y="16"/>
                    <a:pt x="1" y="11"/>
                    <a:pt x="16" y="8"/>
                  </a:cubicBezTo>
                  <a:cubicBezTo>
                    <a:pt x="30" y="5"/>
                    <a:pt x="49" y="12"/>
                    <a:pt x="63" y="7"/>
                  </a:cubicBezTo>
                  <a:cubicBezTo>
                    <a:pt x="76" y="2"/>
                    <a:pt x="94" y="0"/>
                    <a:pt x="109" y="5"/>
                  </a:cubicBezTo>
                  <a:cubicBezTo>
                    <a:pt x="119" y="8"/>
                    <a:pt x="136" y="4"/>
                    <a:pt x="147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82" name="Группа 581"/>
          <p:cNvGrpSpPr/>
          <p:nvPr/>
        </p:nvGrpSpPr>
        <p:grpSpPr>
          <a:xfrm>
            <a:off x="7843838" y="3404825"/>
            <a:ext cx="425054" cy="388144"/>
            <a:chOff x="10458451" y="4344988"/>
            <a:chExt cx="566738" cy="517525"/>
          </a:xfrm>
        </p:grpSpPr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10494963" y="4672013"/>
              <a:ext cx="390525" cy="190500"/>
            </a:xfrm>
            <a:custGeom>
              <a:avLst/>
              <a:gdLst>
                <a:gd name="T0" fmla="*/ 0 w 246"/>
                <a:gd name="T1" fmla="*/ 120 h 120"/>
                <a:gd name="T2" fmla="*/ 0 w 246"/>
                <a:gd name="T3" fmla="*/ 0 h 120"/>
                <a:gd name="T4" fmla="*/ 246 w 246"/>
                <a:gd name="T5" fmla="*/ 0 h 120"/>
                <a:gd name="T6" fmla="*/ 246 w 246"/>
                <a:gd name="T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6" h="120">
                  <a:moveTo>
                    <a:pt x="0" y="120"/>
                  </a:moveTo>
                  <a:lnTo>
                    <a:pt x="0" y="0"/>
                  </a:lnTo>
                  <a:lnTo>
                    <a:pt x="246" y="0"/>
                  </a:lnTo>
                  <a:lnTo>
                    <a:pt x="246" y="12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4" name="Line 224"/>
            <p:cNvSpPr>
              <a:spLocks noChangeShapeType="1"/>
            </p:cNvSpPr>
            <p:nvPr/>
          </p:nvSpPr>
          <p:spPr bwMode="auto">
            <a:xfrm>
              <a:off x="10458451" y="4862513"/>
              <a:ext cx="5667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10768013" y="4530725"/>
              <a:ext cx="234950" cy="331788"/>
            </a:xfrm>
            <a:custGeom>
              <a:avLst/>
              <a:gdLst>
                <a:gd name="T0" fmla="*/ 0 w 84"/>
                <a:gd name="T1" fmla="*/ 50 h 118"/>
                <a:gd name="T2" fmla="*/ 8 w 84"/>
                <a:gd name="T3" fmla="*/ 0 h 118"/>
                <a:gd name="T4" fmla="*/ 58 w 84"/>
                <a:gd name="T5" fmla="*/ 0 h 118"/>
                <a:gd name="T6" fmla="*/ 84 w 84"/>
                <a:gd name="T7" fmla="*/ 113 h 118"/>
                <a:gd name="T8" fmla="*/ 84 w 84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18">
                  <a:moveTo>
                    <a:pt x="0" y="50"/>
                  </a:moveTo>
                  <a:cubicBezTo>
                    <a:pt x="4" y="31"/>
                    <a:pt x="8" y="11"/>
                    <a:pt x="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30"/>
                    <a:pt x="84" y="113"/>
                    <a:pt x="84" y="113"/>
                  </a:cubicBezTo>
                  <a:cubicBezTo>
                    <a:pt x="84" y="118"/>
                    <a:pt x="84" y="118"/>
                    <a:pt x="84" y="118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10471151" y="4344988"/>
              <a:ext cx="414338" cy="149225"/>
            </a:xfrm>
            <a:custGeom>
              <a:avLst/>
              <a:gdLst>
                <a:gd name="T0" fmla="*/ 148 w 148"/>
                <a:gd name="T1" fmla="*/ 53 h 53"/>
                <a:gd name="T2" fmla="*/ 131 w 148"/>
                <a:gd name="T3" fmla="*/ 20 h 53"/>
                <a:gd name="T4" fmla="*/ 84 w 148"/>
                <a:gd name="T5" fmla="*/ 17 h 53"/>
                <a:gd name="T6" fmla="*/ 38 w 148"/>
                <a:gd name="T7" fmla="*/ 12 h 53"/>
                <a:gd name="T8" fmla="*/ 0 w 148"/>
                <a:gd name="T9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53">
                  <a:moveTo>
                    <a:pt x="148" y="53"/>
                  </a:moveTo>
                  <a:cubicBezTo>
                    <a:pt x="148" y="39"/>
                    <a:pt x="146" y="27"/>
                    <a:pt x="131" y="20"/>
                  </a:cubicBezTo>
                  <a:cubicBezTo>
                    <a:pt x="117" y="13"/>
                    <a:pt x="98" y="29"/>
                    <a:pt x="84" y="17"/>
                  </a:cubicBezTo>
                  <a:cubicBezTo>
                    <a:pt x="71" y="5"/>
                    <a:pt x="53" y="0"/>
                    <a:pt x="38" y="12"/>
                  </a:cubicBezTo>
                  <a:cubicBezTo>
                    <a:pt x="28" y="21"/>
                    <a:pt x="11" y="10"/>
                    <a:pt x="0" y="2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7" name="Freeform 227"/>
            <p:cNvSpPr>
              <a:spLocks/>
            </p:cNvSpPr>
            <p:nvPr/>
          </p:nvSpPr>
          <p:spPr bwMode="auto">
            <a:xfrm>
              <a:off x="10542588" y="4446588"/>
              <a:ext cx="71438" cy="225425"/>
            </a:xfrm>
            <a:custGeom>
              <a:avLst/>
              <a:gdLst>
                <a:gd name="T0" fmla="*/ 45 w 45"/>
                <a:gd name="T1" fmla="*/ 142 h 142"/>
                <a:gd name="T2" fmla="*/ 45 w 45"/>
                <a:gd name="T3" fmla="*/ 0 h 142"/>
                <a:gd name="T4" fmla="*/ 0 w 45"/>
                <a:gd name="T5" fmla="*/ 0 h 142"/>
                <a:gd name="T6" fmla="*/ 0 w 45"/>
                <a:gd name="T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42">
                  <a:moveTo>
                    <a:pt x="45" y="142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142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10614026" y="4564063"/>
              <a:ext cx="69850" cy="107950"/>
            </a:xfrm>
            <a:custGeom>
              <a:avLst/>
              <a:gdLst>
                <a:gd name="T0" fmla="*/ 44 w 44"/>
                <a:gd name="T1" fmla="*/ 68 h 68"/>
                <a:gd name="T2" fmla="*/ 44 w 44"/>
                <a:gd name="T3" fmla="*/ 0 h 68"/>
                <a:gd name="T4" fmla="*/ 0 w 44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44" y="0"/>
                  </a:lnTo>
                  <a:lnTo>
                    <a:pt x="0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9" name="Line 229"/>
            <p:cNvSpPr>
              <a:spLocks noChangeShapeType="1"/>
            </p:cNvSpPr>
            <p:nvPr/>
          </p:nvSpPr>
          <p:spPr bwMode="auto">
            <a:xfrm>
              <a:off x="10542588" y="4803775"/>
              <a:ext cx="460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0" name="Line 230"/>
            <p:cNvSpPr>
              <a:spLocks noChangeShapeType="1"/>
            </p:cNvSpPr>
            <p:nvPr/>
          </p:nvSpPr>
          <p:spPr bwMode="auto">
            <a:xfrm>
              <a:off x="10614026" y="4803775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" name="Line 231"/>
            <p:cNvSpPr>
              <a:spLocks noChangeShapeType="1"/>
            </p:cNvSpPr>
            <p:nvPr/>
          </p:nvSpPr>
          <p:spPr bwMode="auto">
            <a:xfrm>
              <a:off x="10683876" y="4803775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10764838" y="4789488"/>
              <a:ext cx="58738" cy="73025"/>
            </a:xfrm>
            <a:custGeom>
              <a:avLst/>
              <a:gdLst>
                <a:gd name="T0" fmla="*/ 0 w 37"/>
                <a:gd name="T1" fmla="*/ 46 h 46"/>
                <a:gd name="T2" fmla="*/ 0 w 37"/>
                <a:gd name="T3" fmla="*/ 0 h 46"/>
                <a:gd name="T4" fmla="*/ 37 w 37"/>
                <a:gd name="T5" fmla="*/ 0 h 46"/>
                <a:gd name="T6" fmla="*/ 37 w 37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6">
                  <a:moveTo>
                    <a:pt x="0" y="46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7" y="46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83" name="Группа 582"/>
          <p:cNvGrpSpPr/>
          <p:nvPr/>
        </p:nvGrpSpPr>
        <p:grpSpPr>
          <a:xfrm>
            <a:off x="7137798" y="3436972"/>
            <a:ext cx="422672" cy="355997"/>
            <a:chOff x="9517063" y="4387850"/>
            <a:chExt cx="563563" cy="474663"/>
          </a:xfrm>
        </p:grpSpPr>
        <p:sp>
          <p:nvSpPr>
            <p:cNvPr id="323" name="Line 233"/>
            <p:cNvSpPr>
              <a:spLocks noChangeShapeType="1"/>
            </p:cNvSpPr>
            <p:nvPr/>
          </p:nvSpPr>
          <p:spPr bwMode="auto">
            <a:xfrm flipH="1">
              <a:off x="9517063" y="4862513"/>
              <a:ext cx="5635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4" name="Line 234"/>
            <p:cNvSpPr>
              <a:spLocks noChangeShapeType="1"/>
            </p:cNvSpPr>
            <p:nvPr/>
          </p:nvSpPr>
          <p:spPr bwMode="auto">
            <a:xfrm flipH="1">
              <a:off x="9620251" y="4637088"/>
              <a:ext cx="730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5" name="Line 235"/>
            <p:cNvSpPr>
              <a:spLocks noChangeShapeType="1"/>
            </p:cNvSpPr>
            <p:nvPr/>
          </p:nvSpPr>
          <p:spPr bwMode="auto">
            <a:xfrm flipH="1">
              <a:off x="9620251" y="4708525"/>
              <a:ext cx="730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6" name="Line 236"/>
            <p:cNvSpPr>
              <a:spLocks noChangeShapeType="1"/>
            </p:cNvSpPr>
            <p:nvPr/>
          </p:nvSpPr>
          <p:spPr bwMode="auto">
            <a:xfrm flipH="1">
              <a:off x="9620251" y="4564063"/>
              <a:ext cx="730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7" name="Line 237"/>
            <p:cNvSpPr>
              <a:spLocks noChangeShapeType="1"/>
            </p:cNvSpPr>
            <p:nvPr/>
          </p:nvSpPr>
          <p:spPr bwMode="auto">
            <a:xfrm flipH="1">
              <a:off x="9620251" y="4494213"/>
              <a:ext cx="730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8" name="Line 238"/>
            <p:cNvSpPr>
              <a:spLocks noChangeShapeType="1"/>
            </p:cNvSpPr>
            <p:nvPr/>
          </p:nvSpPr>
          <p:spPr bwMode="auto">
            <a:xfrm flipV="1">
              <a:off x="9620251" y="4387850"/>
              <a:ext cx="0" cy="415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9" name="Line 239"/>
            <p:cNvSpPr>
              <a:spLocks noChangeShapeType="1"/>
            </p:cNvSpPr>
            <p:nvPr/>
          </p:nvSpPr>
          <p:spPr bwMode="auto">
            <a:xfrm>
              <a:off x="9715501" y="4387850"/>
              <a:ext cx="0" cy="415925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9539288" y="4424363"/>
              <a:ext cx="354013" cy="438150"/>
            </a:xfrm>
            <a:custGeom>
              <a:avLst/>
              <a:gdLst>
                <a:gd name="T0" fmla="*/ 0 w 126"/>
                <a:gd name="T1" fmla="*/ 156 h 156"/>
                <a:gd name="T2" fmla="*/ 0 w 126"/>
                <a:gd name="T3" fmla="*/ 18 h 156"/>
                <a:gd name="T4" fmla="*/ 63 w 126"/>
                <a:gd name="T5" fmla="*/ 0 h 156"/>
                <a:gd name="T6" fmla="*/ 126 w 126"/>
                <a:gd name="T7" fmla="*/ 18 h 156"/>
                <a:gd name="T8" fmla="*/ 126 w 126"/>
                <a:gd name="T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56">
                  <a:moveTo>
                    <a:pt x="0" y="15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28" y="0"/>
                    <a:pt x="63" y="0"/>
                  </a:cubicBezTo>
                  <a:cubicBezTo>
                    <a:pt x="98" y="0"/>
                    <a:pt x="126" y="8"/>
                    <a:pt x="126" y="18"/>
                  </a:cubicBezTo>
                  <a:cubicBezTo>
                    <a:pt x="126" y="156"/>
                    <a:pt x="126" y="156"/>
                    <a:pt x="126" y="156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9918701" y="4483100"/>
              <a:ext cx="58738" cy="379413"/>
            </a:xfrm>
            <a:custGeom>
              <a:avLst/>
              <a:gdLst>
                <a:gd name="T0" fmla="*/ 0 w 21"/>
                <a:gd name="T1" fmla="*/ 0 h 135"/>
                <a:gd name="T2" fmla="*/ 21 w 21"/>
                <a:gd name="T3" fmla="*/ 14 h 135"/>
                <a:gd name="T4" fmla="*/ 21 w 21"/>
                <a:gd name="T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35">
                  <a:moveTo>
                    <a:pt x="0" y="0"/>
                  </a:moveTo>
                  <a:cubicBezTo>
                    <a:pt x="12" y="4"/>
                    <a:pt x="21" y="8"/>
                    <a:pt x="21" y="14"/>
                  </a:cubicBezTo>
                  <a:cubicBezTo>
                    <a:pt x="21" y="135"/>
                    <a:pt x="21" y="135"/>
                    <a:pt x="21" y="135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9999663" y="4530725"/>
              <a:ext cx="58738" cy="331788"/>
            </a:xfrm>
            <a:custGeom>
              <a:avLst/>
              <a:gdLst>
                <a:gd name="T0" fmla="*/ 0 w 21"/>
                <a:gd name="T1" fmla="*/ 0 h 118"/>
                <a:gd name="T2" fmla="*/ 21 w 21"/>
                <a:gd name="T3" fmla="*/ 13 h 118"/>
                <a:gd name="T4" fmla="*/ 21 w 21"/>
                <a:gd name="T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18">
                  <a:moveTo>
                    <a:pt x="0" y="0"/>
                  </a:moveTo>
                  <a:cubicBezTo>
                    <a:pt x="13" y="3"/>
                    <a:pt x="21" y="8"/>
                    <a:pt x="21" y="13"/>
                  </a:cubicBezTo>
                  <a:cubicBezTo>
                    <a:pt x="21" y="118"/>
                    <a:pt x="21" y="118"/>
                    <a:pt x="21" y="118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84" name="Группа 583"/>
          <p:cNvGrpSpPr/>
          <p:nvPr/>
        </p:nvGrpSpPr>
        <p:grpSpPr>
          <a:xfrm>
            <a:off x="6429376" y="3420303"/>
            <a:ext cx="407194" cy="381001"/>
            <a:chOff x="8572501" y="4365625"/>
            <a:chExt cx="542925" cy="508001"/>
          </a:xfrm>
        </p:grpSpPr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8594726" y="4767263"/>
              <a:ext cx="190500" cy="69850"/>
            </a:xfrm>
            <a:custGeom>
              <a:avLst/>
              <a:gdLst>
                <a:gd name="T0" fmla="*/ 60 w 120"/>
                <a:gd name="T1" fmla="*/ 44 h 44"/>
                <a:gd name="T2" fmla="*/ 23 w 120"/>
                <a:gd name="T3" fmla="*/ 44 h 44"/>
                <a:gd name="T4" fmla="*/ 9 w 120"/>
                <a:gd name="T5" fmla="*/ 23 h 44"/>
                <a:gd name="T6" fmla="*/ 0 w 120"/>
                <a:gd name="T7" fmla="*/ 14 h 44"/>
                <a:gd name="T8" fmla="*/ 0 w 120"/>
                <a:gd name="T9" fmla="*/ 0 h 44"/>
                <a:gd name="T10" fmla="*/ 120 w 120"/>
                <a:gd name="T11" fmla="*/ 0 h 44"/>
                <a:gd name="T12" fmla="*/ 120 w 120"/>
                <a:gd name="T13" fmla="*/ 14 h 44"/>
                <a:gd name="T14" fmla="*/ 113 w 120"/>
                <a:gd name="T15" fmla="*/ 23 h 44"/>
                <a:gd name="T16" fmla="*/ 97 w 120"/>
                <a:gd name="T17" fmla="*/ 44 h 44"/>
                <a:gd name="T18" fmla="*/ 60 w 120"/>
                <a:gd name="T1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44">
                  <a:moveTo>
                    <a:pt x="60" y="44"/>
                  </a:moveTo>
                  <a:lnTo>
                    <a:pt x="23" y="44"/>
                  </a:lnTo>
                  <a:lnTo>
                    <a:pt x="9" y="2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120" y="0"/>
                  </a:lnTo>
                  <a:lnTo>
                    <a:pt x="120" y="14"/>
                  </a:lnTo>
                  <a:lnTo>
                    <a:pt x="113" y="23"/>
                  </a:lnTo>
                  <a:lnTo>
                    <a:pt x="97" y="44"/>
                  </a:lnTo>
                  <a:lnTo>
                    <a:pt x="60" y="44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4" name="Freeform 244"/>
            <p:cNvSpPr>
              <a:spLocks/>
            </p:cNvSpPr>
            <p:nvPr/>
          </p:nvSpPr>
          <p:spPr bwMode="auto">
            <a:xfrm>
              <a:off x="8609013" y="4684713"/>
              <a:ext cx="165100" cy="82550"/>
            </a:xfrm>
            <a:custGeom>
              <a:avLst/>
              <a:gdLst>
                <a:gd name="T0" fmla="*/ 0 w 104"/>
                <a:gd name="T1" fmla="*/ 52 h 52"/>
                <a:gd name="T2" fmla="*/ 0 w 104"/>
                <a:gd name="T3" fmla="*/ 38 h 52"/>
                <a:gd name="T4" fmla="*/ 28 w 104"/>
                <a:gd name="T5" fmla="*/ 0 h 52"/>
                <a:gd name="T6" fmla="*/ 67 w 104"/>
                <a:gd name="T7" fmla="*/ 29 h 52"/>
                <a:gd name="T8" fmla="*/ 81 w 104"/>
                <a:gd name="T9" fmla="*/ 15 h 52"/>
                <a:gd name="T10" fmla="*/ 104 w 104"/>
                <a:gd name="T11" fmla="*/ 38 h 52"/>
                <a:gd name="T12" fmla="*/ 104 w 104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52">
                  <a:moveTo>
                    <a:pt x="0" y="52"/>
                  </a:moveTo>
                  <a:lnTo>
                    <a:pt x="0" y="38"/>
                  </a:lnTo>
                  <a:lnTo>
                    <a:pt x="28" y="0"/>
                  </a:lnTo>
                  <a:lnTo>
                    <a:pt x="67" y="29"/>
                  </a:lnTo>
                  <a:lnTo>
                    <a:pt x="81" y="15"/>
                  </a:lnTo>
                  <a:lnTo>
                    <a:pt x="104" y="38"/>
                  </a:lnTo>
                  <a:lnTo>
                    <a:pt x="104" y="52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5" name="Freeform 245"/>
            <p:cNvSpPr>
              <a:spLocks/>
            </p:cNvSpPr>
            <p:nvPr/>
          </p:nvSpPr>
          <p:spPr bwMode="auto">
            <a:xfrm>
              <a:off x="8572501" y="4659313"/>
              <a:ext cx="282575" cy="214313"/>
            </a:xfrm>
            <a:custGeom>
              <a:avLst/>
              <a:gdLst>
                <a:gd name="T0" fmla="*/ 90 w 178"/>
                <a:gd name="T1" fmla="*/ 16 h 135"/>
                <a:gd name="T2" fmla="*/ 90 w 178"/>
                <a:gd name="T3" fmla="*/ 0 h 135"/>
                <a:gd name="T4" fmla="*/ 178 w 178"/>
                <a:gd name="T5" fmla="*/ 0 h 135"/>
                <a:gd name="T6" fmla="*/ 178 w 178"/>
                <a:gd name="T7" fmla="*/ 135 h 135"/>
                <a:gd name="T8" fmla="*/ 0 w 178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35">
                  <a:moveTo>
                    <a:pt x="90" y="16"/>
                  </a:moveTo>
                  <a:lnTo>
                    <a:pt x="90" y="0"/>
                  </a:lnTo>
                  <a:lnTo>
                    <a:pt x="178" y="0"/>
                  </a:lnTo>
                  <a:lnTo>
                    <a:pt x="178" y="135"/>
                  </a:lnTo>
                  <a:lnTo>
                    <a:pt x="0" y="135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6" name="Freeform 246"/>
            <p:cNvSpPr>
              <a:spLocks/>
            </p:cNvSpPr>
            <p:nvPr/>
          </p:nvSpPr>
          <p:spPr bwMode="auto">
            <a:xfrm>
              <a:off x="8748713" y="4530725"/>
              <a:ext cx="366713" cy="342900"/>
            </a:xfrm>
            <a:custGeom>
              <a:avLst/>
              <a:gdLst>
                <a:gd name="T0" fmla="*/ 81 w 231"/>
                <a:gd name="T1" fmla="*/ 216 h 216"/>
                <a:gd name="T2" fmla="*/ 231 w 231"/>
                <a:gd name="T3" fmla="*/ 216 h 216"/>
                <a:gd name="T4" fmla="*/ 231 w 231"/>
                <a:gd name="T5" fmla="*/ 44 h 216"/>
                <a:gd name="T6" fmla="*/ 208 w 231"/>
                <a:gd name="T7" fmla="*/ 44 h 216"/>
                <a:gd name="T8" fmla="*/ 208 w 231"/>
                <a:gd name="T9" fmla="*/ 0 h 216"/>
                <a:gd name="T10" fmla="*/ 16 w 231"/>
                <a:gd name="T11" fmla="*/ 0 h 216"/>
                <a:gd name="T12" fmla="*/ 16 w 231"/>
                <a:gd name="T13" fmla="*/ 44 h 216"/>
                <a:gd name="T14" fmla="*/ 0 w 231"/>
                <a:gd name="T15" fmla="*/ 44 h 216"/>
                <a:gd name="T16" fmla="*/ 0 w 231"/>
                <a:gd name="T17" fmla="*/ 8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216">
                  <a:moveTo>
                    <a:pt x="81" y="216"/>
                  </a:moveTo>
                  <a:lnTo>
                    <a:pt x="231" y="216"/>
                  </a:lnTo>
                  <a:lnTo>
                    <a:pt x="231" y="44"/>
                  </a:lnTo>
                  <a:lnTo>
                    <a:pt x="208" y="44"/>
                  </a:lnTo>
                  <a:lnTo>
                    <a:pt x="208" y="0"/>
                  </a:lnTo>
                  <a:lnTo>
                    <a:pt x="16" y="0"/>
                  </a:lnTo>
                  <a:lnTo>
                    <a:pt x="16" y="44"/>
                  </a:lnTo>
                  <a:lnTo>
                    <a:pt x="0" y="44"/>
                  </a:lnTo>
                  <a:lnTo>
                    <a:pt x="0" y="81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7" name="Line 247"/>
            <p:cNvSpPr>
              <a:spLocks noChangeShapeType="1"/>
            </p:cNvSpPr>
            <p:nvPr/>
          </p:nvSpPr>
          <p:spPr bwMode="auto">
            <a:xfrm>
              <a:off x="8774113" y="4600575"/>
              <a:ext cx="11747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8" name="Line 248"/>
            <p:cNvSpPr>
              <a:spLocks noChangeShapeType="1"/>
            </p:cNvSpPr>
            <p:nvPr/>
          </p:nvSpPr>
          <p:spPr bwMode="auto">
            <a:xfrm flipH="1">
              <a:off x="8996363" y="4600575"/>
              <a:ext cx="82550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9" name="Freeform 249"/>
            <p:cNvSpPr>
              <a:spLocks/>
            </p:cNvSpPr>
            <p:nvPr/>
          </p:nvSpPr>
          <p:spPr bwMode="auto">
            <a:xfrm>
              <a:off x="8807451" y="4365625"/>
              <a:ext cx="58738" cy="165100"/>
            </a:xfrm>
            <a:custGeom>
              <a:avLst/>
              <a:gdLst>
                <a:gd name="T0" fmla="*/ 0 w 37"/>
                <a:gd name="T1" fmla="*/ 104 h 104"/>
                <a:gd name="T2" fmla="*/ 0 w 37"/>
                <a:gd name="T3" fmla="*/ 0 h 104"/>
                <a:gd name="T4" fmla="*/ 37 w 37"/>
                <a:gd name="T5" fmla="*/ 0 h 104"/>
                <a:gd name="T6" fmla="*/ 37 w 37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04">
                  <a:moveTo>
                    <a:pt x="0" y="104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7" y="104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0" name="Freeform 250"/>
            <p:cNvSpPr>
              <a:spLocks/>
            </p:cNvSpPr>
            <p:nvPr/>
          </p:nvSpPr>
          <p:spPr bwMode="auto">
            <a:xfrm>
              <a:off x="8866188" y="4413250"/>
              <a:ext cx="58738" cy="117475"/>
            </a:xfrm>
            <a:custGeom>
              <a:avLst/>
              <a:gdLst>
                <a:gd name="T0" fmla="*/ 0 w 37"/>
                <a:gd name="T1" fmla="*/ 0 h 74"/>
                <a:gd name="T2" fmla="*/ 37 w 37"/>
                <a:gd name="T3" fmla="*/ 0 h 74"/>
                <a:gd name="T4" fmla="*/ 37 w 37"/>
                <a:gd name="T5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74">
                  <a:moveTo>
                    <a:pt x="0" y="0"/>
                  </a:moveTo>
                  <a:lnTo>
                    <a:pt x="37" y="0"/>
                  </a:lnTo>
                  <a:lnTo>
                    <a:pt x="37" y="74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" name="Line 251"/>
            <p:cNvSpPr>
              <a:spLocks noChangeShapeType="1"/>
            </p:cNvSpPr>
            <p:nvPr/>
          </p:nvSpPr>
          <p:spPr bwMode="auto">
            <a:xfrm>
              <a:off x="8924926" y="4730750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" name="Line 252"/>
            <p:cNvSpPr>
              <a:spLocks noChangeShapeType="1"/>
            </p:cNvSpPr>
            <p:nvPr/>
          </p:nvSpPr>
          <p:spPr bwMode="auto">
            <a:xfrm>
              <a:off x="9009063" y="4730750"/>
              <a:ext cx="349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" name="Line 253"/>
            <p:cNvSpPr>
              <a:spLocks noChangeShapeType="1"/>
            </p:cNvSpPr>
            <p:nvPr/>
          </p:nvSpPr>
          <p:spPr bwMode="auto">
            <a:xfrm>
              <a:off x="9009063" y="4730750"/>
              <a:ext cx="349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" name="Line 254"/>
            <p:cNvSpPr>
              <a:spLocks noChangeShapeType="1"/>
            </p:cNvSpPr>
            <p:nvPr/>
          </p:nvSpPr>
          <p:spPr bwMode="auto">
            <a:xfrm>
              <a:off x="8924926" y="4684713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" name="Line 255"/>
            <p:cNvSpPr>
              <a:spLocks noChangeShapeType="1"/>
            </p:cNvSpPr>
            <p:nvPr/>
          </p:nvSpPr>
          <p:spPr bwMode="auto">
            <a:xfrm>
              <a:off x="9009063" y="4684713"/>
              <a:ext cx="349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" name="Line 256"/>
            <p:cNvSpPr>
              <a:spLocks noChangeShapeType="1"/>
            </p:cNvSpPr>
            <p:nvPr/>
          </p:nvSpPr>
          <p:spPr bwMode="auto">
            <a:xfrm>
              <a:off x="9009063" y="4684713"/>
              <a:ext cx="349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" name="Freeform 257"/>
            <p:cNvSpPr>
              <a:spLocks/>
            </p:cNvSpPr>
            <p:nvPr/>
          </p:nvSpPr>
          <p:spPr bwMode="auto">
            <a:xfrm>
              <a:off x="8936038" y="4789488"/>
              <a:ext cx="95250" cy="84138"/>
            </a:xfrm>
            <a:custGeom>
              <a:avLst/>
              <a:gdLst>
                <a:gd name="T0" fmla="*/ 0 w 60"/>
                <a:gd name="T1" fmla="*/ 53 h 53"/>
                <a:gd name="T2" fmla="*/ 0 w 60"/>
                <a:gd name="T3" fmla="*/ 0 h 53"/>
                <a:gd name="T4" fmla="*/ 60 w 60"/>
                <a:gd name="T5" fmla="*/ 0 h 53"/>
                <a:gd name="T6" fmla="*/ 60 w 60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3">
                  <a:moveTo>
                    <a:pt x="0" y="53"/>
                  </a:moveTo>
                  <a:lnTo>
                    <a:pt x="0" y="0"/>
                  </a:lnTo>
                  <a:lnTo>
                    <a:pt x="60" y="0"/>
                  </a:lnTo>
                  <a:lnTo>
                    <a:pt x="60" y="53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85" name="Группа 584"/>
          <p:cNvGrpSpPr/>
          <p:nvPr/>
        </p:nvGrpSpPr>
        <p:grpSpPr>
          <a:xfrm>
            <a:off x="5730478" y="3420303"/>
            <a:ext cx="406004" cy="372666"/>
            <a:chOff x="7640638" y="4365625"/>
            <a:chExt cx="541338" cy="496888"/>
          </a:xfrm>
        </p:grpSpPr>
        <p:sp>
          <p:nvSpPr>
            <p:cNvPr id="348" name="Freeform 258"/>
            <p:cNvSpPr>
              <a:spLocks/>
            </p:cNvSpPr>
            <p:nvPr/>
          </p:nvSpPr>
          <p:spPr bwMode="auto">
            <a:xfrm>
              <a:off x="7877176" y="4446588"/>
              <a:ext cx="117475" cy="415925"/>
            </a:xfrm>
            <a:custGeom>
              <a:avLst/>
              <a:gdLst>
                <a:gd name="T0" fmla="*/ 29 w 42"/>
                <a:gd name="T1" fmla="*/ 148 h 148"/>
                <a:gd name="T2" fmla="*/ 42 w 42"/>
                <a:gd name="T3" fmla="*/ 135 h 148"/>
                <a:gd name="T4" fmla="*/ 42 w 42"/>
                <a:gd name="T5" fmla="*/ 21 h 148"/>
                <a:gd name="T6" fmla="*/ 29 w 42"/>
                <a:gd name="T7" fmla="*/ 0 h 148"/>
                <a:gd name="T8" fmla="*/ 12 w 42"/>
                <a:gd name="T9" fmla="*/ 0 h 148"/>
                <a:gd name="T10" fmla="*/ 0 w 42"/>
                <a:gd name="T11" fmla="*/ 21 h 148"/>
                <a:gd name="T12" fmla="*/ 0 w 42"/>
                <a:gd name="T13" fmla="*/ 135 h 148"/>
                <a:gd name="T14" fmla="*/ 12 w 42"/>
                <a:gd name="T15" fmla="*/ 148 h 148"/>
                <a:gd name="T16" fmla="*/ 29 w 42"/>
                <a:gd name="T17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48">
                  <a:moveTo>
                    <a:pt x="29" y="148"/>
                  </a:moveTo>
                  <a:cubicBezTo>
                    <a:pt x="36" y="148"/>
                    <a:pt x="42" y="142"/>
                    <a:pt x="42" y="135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11"/>
                    <a:pt x="35" y="4"/>
                    <a:pt x="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4"/>
                    <a:pt x="0" y="11"/>
                    <a:pt x="0" y="21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42"/>
                    <a:pt x="6" y="148"/>
                    <a:pt x="12" y="148"/>
                  </a:cubicBezTo>
                  <a:lnTo>
                    <a:pt x="29" y="148"/>
                  </a:lnTo>
                  <a:close/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" name="Freeform 259"/>
            <p:cNvSpPr>
              <a:spLocks/>
            </p:cNvSpPr>
            <p:nvPr/>
          </p:nvSpPr>
          <p:spPr bwMode="auto">
            <a:xfrm>
              <a:off x="7935913" y="4365625"/>
              <a:ext cx="117475" cy="438150"/>
            </a:xfrm>
            <a:custGeom>
              <a:avLst/>
              <a:gdLst>
                <a:gd name="T0" fmla="*/ 0 w 42"/>
                <a:gd name="T1" fmla="*/ 17 h 156"/>
                <a:gd name="T2" fmla="*/ 0 w 42"/>
                <a:gd name="T3" fmla="*/ 8 h 156"/>
                <a:gd name="T4" fmla="*/ 8 w 42"/>
                <a:gd name="T5" fmla="*/ 0 h 156"/>
                <a:gd name="T6" fmla="*/ 34 w 42"/>
                <a:gd name="T7" fmla="*/ 0 h 156"/>
                <a:gd name="T8" fmla="*/ 42 w 42"/>
                <a:gd name="T9" fmla="*/ 8 h 156"/>
                <a:gd name="T10" fmla="*/ 42 w 42"/>
                <a:gd name="T11" fmla="*/ 156 h 156"/>
                <a:gd name="T12" fmla="*/ 29 w 42"/>
                <a:gd name="T1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56">
                  <a:moveTo>
                    <a:pt x="0" y="17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8" y="0"/>
                    <a:pt x="42" y="4"/>
                    <a:pt x="42" y="8"/>
                  </a:cubicBezTo>
                  <a:cubicBezTo>
                    <a:pt x="42" y="156"/>
                    <a:pt x="42" y="156"/>
                    <a:pt x="42" y="156"/>
                  </a:cubicBezTo>
                  <a:cubicBezTo>
                    <a:pt x="29" y="156"/>
                    <a:pt x="29" y="156"/>
                    <a:pt x="29" y="156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" name="Line 260"/>
            <p:cNvSpPr>
              <a:spLocks noChangeShapeType="1"/>
            </p:cNvSpPr>
            <p:nvPr/>
          </p:nvSpPr>
          <p:spPr bwMode="auto">
            <a:xfrm>
              <a:off x="8016876" y="4519613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" name="Line 261"/>
            <p:cNvSpPr>
              <a:spLocks noChangeShapeType="1"/>
            </p:cNvSpPr>
            <p:nvPr/>
          </p:nvSpPr>
          <p:spPr bwMode="auto">
            <a:xfrm>
              <a:off x="7910513" y="4413250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" name="Line 262"/>
            <p:cNvSpPr>
              <a:spLocks noChangeShapeType="1"/>
            </p:cNvSpPr>
            <p:nvPr/>
          </p:nvSpPr>
          <p:spPr bwMode="auto">
            <a:xfrm>
              <a:off x="8016876" y="4589463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" name="Line 263"/>
            <p:cNvSpPr>
              <a:spLocks noChangeShapeType="1"/>
            </p:cNvSpPr>
            <p:nvPr/>
          </p:nvSpPr>
          <p:spPr bwMode="auto">
            <a:xfrm>
              <a:off x="8016876" y="4659313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" name="Line 264"/>
            <p:cNvSpPr>
              <a:spLocks noChangeShapeType="1"/>
            </p:cNvSpPr>
            <p:nvPr/>
          </p:nvSpPr>
          <p:spPr bwMode="auto">
            <a:xfrm>
              <a:off x="8016876" y="4730750"/>
              <a:ext cx="365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" name="Freeform 265"/>
            <p:cNvSpPr>
              <a:spLocks/>
            </p:cNvSpPr>
            <p:nvPr/>
          </p:nvSpPr>
          <p:spPr bwMode="auto">
            <a:xfrm>
              <a:off x="7759701" y="4446588"/>
              <a:ext cx="95250" cy="415925"/>
            </a:xfrm>
            <a:custGeom>
              <a:avLst/>
              <a:gdLst>
                <a:gd name="T0" fmla="*/ 34 w 34"/>
                <a:gd name="T1" fmla="*/ 5 h 148"/>
                <a:gd name="T2" fmla="*/ 29 w 34"/>
                <a:gd name="T3" fmla="*/ 0 h 148"/>
                <a:gd name="T4" fmla="*/ 12 w 34"/>
                <a:gd name="T5" fmla="*/ 0 h 148"/>
                <a:gd name="T6" fmla="*/ 0 w 34"/>
                <a:gd name="T7" fmla="*/ 21 h 148"/>
                <a:gd name="T8" fmla="*/ 0 w 34"/>
                <a:gd name="T9" fmla="*/ 135 h 148"/>
                <a:gd name="T10" fmla="*/ 12 w 34"/>
                <a:gd name="T11" fmla="*/ 148 h 148"/>
                <a:gd name="T12" fmla="*/ 33 w 34"/>
                <a:gd name="T13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48">
                  <a:moveTo>
                    <a:pt x="34" y="5"/>
                  </a:moveTo>
                  <a:cubicBezTo>
                    <a:pt x="33" y="3"/>
                    <a:pt x="31" y="2"/>
                    <a:pt x="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4"/>
                    <a:pt x="0" y="11"/>
                    <a:pt x="0" y="21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42"/>
                    <a:pt x="5" y="148"/>
                    <a:pt x="12" y="148"/>
                  </a:cubicBezTo>
                  <a:cubicBezTo>
                    <a:pt x="33" y="148"/>
                    <a:pt x="33" y="148"/>
                    <a:pt x="33" y="148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" name="Freeform 266"/>
            <p:cNvSpPr>
              <a:spLocks/>
            </p:cNvSpPr>
            <p:nvPr/>
          </p:nvSpPr>
          <p:spPr bwMode="auto">
            <a:xfrm>
              <a:off x="7818438" y="4365625"/>
              <a:ext cx="92075" cy="47625"/>
            </a:xfrm>
            <a:custGeom>
              <a:avLst/>
              <a:gdLst>
                <a:gd name="T0" fmla="*/ 0 w 33"/>
                <a:gd name="T1" fmla="*/ 17 h 17"/>
                <a:gd name="T2" fmla="*/ 0 w 33"/>
                <a:gd name="T3" fmla="*/ 8 h 17"/>
                <a:gd name="T4" fmla="*/ 8 w 33"/>
                <a:gd name="T5" fmla="*/ 0 h 17"/>
                <a:gd name="T6" fmla="*/ 33 w 3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7">
                  <a:moveTo>
                    <a:pt x="0" y="17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" name="Line 267"/>
            <p:cNvSpPr>
              <a:spLocks noChangeShapeType="1"/>
            </p:cNvSpPr>
            <p:nvPr/>
          </p:nvSpPr>
          <p:spPr bwMode="auto">
            <a:xfrm>
              <a:off x="7793038" y="4413250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" name="Freeform 268"/>
            <p:cNvSpPr>
              <a:spLocks/>
            </p:cNvSpPr>
            <p:nvPr/>
          </p:nvSpPr>
          <p:spPr bwMode="auto">
            <a:xfrm>
              <a:off x="7640638" y="4446588"/>
              <a:ext cx="96838" cy="415925"/>
            </a:xfrm>
            <a:custGeom>
              <a:avLst/>
              <a:gdLst>
                <a:gd name="T0" fmla="*/ 34 w 34"/>
                <a:gd name="T1" fmla="*/ 5 h 148"/>
                <a:gd name="T2" fmla="*/ 29 w 34"/>
                <a:gd name="T3" fmla="*/ 0 h 148"/>
                <a:gd name="T4" fmla="*/ 12 w 34"/>
                <a:gd name="T5" fmla="*/ 0 h 148"/>
                <a:gd name="T6" fmla="*/ 0 w 34"/>
                <a:gd name="T7" fmla="*/ 21 h 148"/>
                <a:gd name="T8" fmla="*/ 0 w 34"/>
                <a:gd name="T9" fmla="*/ 135 h 148"/>
                <a:gd name="T10" fmla="*/ 12 w 34"/>
                <a:gd name="T11" fmla="*/ 148 h 148"/>
                <a:gd name="T12" fmla="*/ 33 w 34"/>
                <a:gd name="T13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48">
                  <a:moveTo>
                    <a:pt x="34" y="5"/>
                  </a:moveTo>
                  <a:cubicBezTo>
                    <a:pt x="33" y="3"/>
                    <a:pt x="31" y="2"/>
                    <a:pt x="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4"/>
                    <a:pt x="0" y="11"/>
                    <a:pt x="0" y="21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42"/>
                    <a:pt x="5" y="148"/>
                    <a:pt x="12" y="148"/>
                  </a:cubicBezTo>
                  <a:cubicBezTo>
                    <a:pt x="33" y="148"/>
                    <a:pt x="33" y="148"/>
                    <a:pt x="33" y="148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" name="Freeform 269"/>
            <p:cNvSpPr>
              <a:spLocks/>
            </p:cNvSpPr>
            <p:nvPr/>
          </p:nvSpPr>
          <p:spPr bwMode="auto">
            <a:xfrm>
              <a:off x="7700963" y="4365625"/>
              <a:ext cx="92075" cy="47625"/>
            </a:xfrm>
            <a:custGeom>
              <a:avLst/>
              <a:gdLst>
                <a:gd name="T0" fmla="*/ 0 w 33"/>
                <a:gd name="T1" fmla="*/ 17 h 17"/>
                <a:gd name="T2" fmla="*/ 0 w 33"/>
                <a:gd name="T3" fmla="*/ 8 h 17"/>
                <a:gd name="T4" fmla="*/ 8 w 33"/>
                <a:gd name="T5" fmla="*/ 0 h 17"/>
                <a:gd name="T6" fmla="*/ 33 w 3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7">
                  <a:moveTo>
                    <a:pt x="0" y="17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" name="Line 270"/>
            <p:cNvSpPr>
              <a:spLocks noChangeShapeType="1"/>
            </p:cNvSpPr>
            <p:nvPr/>
          </p:nvSpPr>
          <p:spPr bwMode="auto">
            <a:xfrm>
              <a:off x="7675563" y="4413250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" name="Freeform 271"/>
            <p:cNvSpPr>
              <a:spLocks/>
            </p:cNvSpPr>
            <p:nvPr/>
          </p:nvSpPr>
          <p:spPr bwMode="auto">
            <a:xfrm>
              <a:off x="8016876" y="4600575"/>
              <a:ext cx="165100" cy="261938"/>
            </a:xfrm>
            <a:custGeom>
              <a:avLst/>
              <a:gdLst>
                <a:gd name="T0" fmla="*/ 37 w 104"/>
                <a:gd name="T1" fmla="*/ 0 h 165"/>
                <a:gd name="T2" fmla="*/ 104 w 104"/>
                <a:gd name="T3" fmla="*/ 0 h 165"/>
                <a:gd name="T4" fmla="*/ 104 w 104"/>
                <a:gd name="T5" fmla="*/ 23 h 165"/>
                <a:gd name="T6" fmla="*/ 90 w 104"/>
                <a:gd name="T7" fmla="*/ 37 h 165"/>
                <a:gd name="T8" fmla="*/ 90 w 104"/>
                <a:gd name="T9" fmla="*/ 165 h 165"/>
                <a:gd name="T10" fmla="*/ 0 w 104"/>
                <a:gd name="T11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65">
                  <a:moveTo>
                    <a:pt x="37" y="0"/>
                  </a:moveTo>
                  <a:lnTo>
                    <a:pt x="104" y="0"/>
                  </a:lnTo>
                  <a:lnTo>
                    <a:pt x="104" y="23"/>
                  </a:lnTo>
                  <a:lnTo>
                    <a:pt x="90" y="37"/>
                  </a:lnTo>
                  <a:lnTo>
                    <a:pt x="90" y="165"/>
                  </a:lnTo>
                  <a:lnTo>
                    <a:pt x="0" y="165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" name="Line 272"/>
            <p:cNvSpPr>
              <a:spLocks noChangeShapeType="1"/>
            </p:cNvSpPr>
            <p:nvPr/>
          </p:nvSpPr>
          <p:spPr bwMode="auto">
            <a:xfrm flipH="1">
              <a:off x="8075613" y="4659313"/>
              <a:ext cx="841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86" name="Группа 585"/>
          <p:cNvGrpSpPr/>
          <p:nvPr/>
        </p:nvGrpSpPr>
        <p:grpSpPr>
          <a:xfrm>
            <a:off x="5013722" y="3403634"/>
            <a:ext cx="425054" cy="406004"/>
            <a:chOff x="6684963" y="4343400"/>
            <a:chExt cx="566738" cy="541338"/>
          </a:xfrm>
        </p:grpSpPr>
        <p:sp>
          <p:nvSpPr>
            <p:cNvPr id="363" name="Freeform 273"/>
            <p:cNvSpPr>
              <a:spLocks/>
            </p:cNvSpPr>
            <p:nvPr/>
          </p:nvSpPr>
          <p:spPr bwMode="auto">
            <a:xfrm>
              <a:off x="7038976" y="4625975"/>
              <a:ext cx="201613" cy="258763"/>
            </a:xfrm>
            <a:custGeom>
              <a:avLst/>
              <a:gdLst>
                <a:gd name="T0" fmla="*/ 0 w 127"/>
                <a:gd name="T1" fmla="*/ 0 h 163"/>
                <a:gd name="T2" fmla="*/ 127 w 127"/>
                <a:gd name="T3" fmla="*/ 0 h 163"/>
                <a:gd name="T4" fmla="*/ 127 w 127"/>
                <a:gd name="T5" fmla="*/ 21 h 163"/>
                <a:gd name="T6" fmla="*/ 111 w 127"/>
                <a:gd name="T7" fmla="*/ 37 h 163"/>
                <a:gd name="T8" fmla="*/ 111 w 127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3">
                  <a:moveTo>
                    <a:pt x="0" y="0"/>
                  </a:moveTo>
                  <a:lnTo>
                    <a:pt x="127" y="0"/>
                  </a:lnTo>
                  <a:lnTo>
                    <a:pt x="127" y="21"/>
                  </a:lnTo>
                  <a:lnTo>
                    <a:pt x="111" y="37"/>
                  </a:lnTo>
                  <a:lnTo>
                    <a:pt x="111" y="163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>
              <a:off x="6980238" y="4424363"/>
              <a:ext cx="117475" cy="201613"/>
            </a:xfrm>
            <a:custGeom>
              <a:avLst/>
              <a:gdLst>
                <a:gd name="T0" fmla="*/ 42 w 42"/>
                <a:gd name="T1" fmla="*/ 72 h 72"/>
                <a:gd name="T2" fmla="*/ 42 w 42"/>
                <a:gd name="T3" fmla="*/ 21 h 72"/>
                <a:gd name="T4" fmla="*/ 30 w 42"/>
                <a:gd name="T5" fmla="*/ 0 h 72"/>
                <a:gd name="T6" fmla="*/ 13 w 42"/>
                <a:gd name="T7" fmla="*/ 0 h 72"/>
                <a:gd name="T8" fmla="*/ 0 w 42"/>
                <a:gd name="T9" fmla="*/ 21 h 72"/>
                <a:gd name="T10" fmla="*/ 0 w 42"/>
                <a:gd name="T11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72">
                  <a:moveTo>
                    <a:pt x="42" y="72"/>
                  </a:moveTo>
                  <a:cubicBezTo>
                    <a:pt x="42" y="72"/>
                    <a:pt x="42" y="39"/>
                    <a:pt x="42" y="21"/>
                  </a:cubicBezTo>
                  <a:cubicBezTo>
                    <a:pt x="42" y="11"/>
                    <a:pt x="36" y="4"/>
                    <a:pt x="3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4"/>
                    <a:pt x="0" y="11"/>
                    <a:pt x="0" y="21"/>
                  </a:cubicBezTo>
                  <a:cubicBezTo>
                    <a:pt x="0" y="46"/>
                    <a:pt x="0" y="46"/>
                    <a:pt x="0" y="46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" name="Freeform 275"/>
            <p:cNvSpPr>
              <a:spLocks/>
            </p:cNvSpPr>
            <p:nvPr/>
          </p:nvSpPr>
          <p:spPr bwMode="auto">
            <a:xfrm>
              <a:off x="7038976" y="4343400"/>
              <a:ext cx="117475" cy="257175"/>
            </a:xfrm>
            <a:custGeom>
              <a:avLst/>
              <a:gdLst>
                <a:gd name="T0" fmla="*/ 42 w 42"/>
                <a:gd name="T1" fmla="*/ 92 h 92"/>
                <a:gd name="T2" fmla="*/ 42 w 42"/>
                <a:gd name="T3" fmla="*/ 8 h 92"/>
                <a:gd name="T4" fmla="*/ 34 w 42"/>
                <a:gd name="T5" fmla="*/ 0 h 92"/>
                <a:gd name="T6" fmla="*/ 9 w 42"/>
                <a:gd name="T7" fmla="*/ 0 h 92"/>
                <a:gd name="T8" fmla="*/ 0 w 42"/>
                <a:gd name="T9" fmla="*/ 8 h 92"/>
                <a:gd name="T10" fmla="*/ 0 w 42"/>
                <a:gd name="T11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92">
                  <a:moveTo>
                    <a:pt x="42" y="92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3"/>
                    <a:pt x="38" y="0"/>
                    <a:pt x="3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>
              <a:off x="6765926" y="4413250"/>
              <a:ext cx="120650" cy="165100"/>
            </a:xfrm>
            <a:custGeom>
              <a:avLst/>
              <a:gdLst>
                <a:gd name="T0" fmla="*/ 0 w 43"/>
                <a:gd name="T1" fmla="*/ 59 h 59"/>
                <a:gd name="T2" fmla="*/ 0 w 43"/>
                <a:gd name="T3" fmla="*/ 8 h 59"/>
                <a:gd name="T4" fmla="*/ 9 w 43"/>
                <a:gd name="T5" fmla="*/ 0 h 59"/>
                <a:gd name="T6" fmla="*/ 34 w 43"/>
                <a:gd name="T7" fmla="*/ 0 h 59"/>
                <a:gd name="T8" fmla="*/ 43 w 43"/>
                <a:gd name="T9" fmla="*/ 8 h 59"/>
                <a:gd name="T10" fmla="*/ 43 w 43"/>
                <a:gd name="T11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9">
                  <a:moveTo>
                    <a:pt x="0" y="5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9" y="0"/>
                    <a:pt x="43" y="4"/>
                    <a:pt x="43" y="8"/>
                  </a:cubicBezTo>
                  <a:cubicBezTo>
                    <a:pt x="43" y="17"/>
                    <a:pt x="43" y="17"/>
                    <a:pt x="43" y="17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" name="Line 277"/>
            <p:cNvSpPr>
              <a:spLocks noChangeShapeType="1"/>
            </p:cNvSpPr>
            <p:nvPr/>
          </p:nvSpPr>
          <p:spPr bwMode="auto">
            <a:xfrm>
              <a:off x="7123113" y="4471988"/>
              <a:ext cx="333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" name="Line 278"/>
            <p:cNvSpPr>
              <a:spLocks noChangeShapeType="1"/>
            </p:cNvSpPr>
            <p:nvPr/>
          </p:nvSpPr>
          <p:spPr bwMode="auto">
            <a:xfrm>
              <a:off x="7016751" y="4387850"/>
              <a:ext cx="47625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>
              <a:off x="6696076" y="4684713"/>
              <a:ext cx="201613" cy="46038"/>
            </a:xfrm>
            <a:custGeom>
              <a:avLst/>
              <a:gdLst>
                <a:gd name="T0" fmla="*/ 67 w 127"/>
                <a:gd name="T1" fmla="*/ 29 h 29"/>
                <a:gd name="T2" fmla="*/ 0 w 127"/>
                <a:gd name="T3" fmla="*/ 29 h 29"/>
                <a:gd name="T4" fmla="*/ 0 w 127"/>
                <a:gd name="T5" fmla="*/ 0 h 29"/>
                <a:gd name="T6" fmla="*/ 127 w 127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29">
                  <a:moveTo>
                    <a:pt x="67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127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>
              <a:off x="6991351" y="4684713"/>
              <a:ext cx="84138" cy="46038"/>
            </a:xfrm>
            <a:custGeom>
              <a:avLst/>
              <a:gdLst>
                <a:gd name="T0" fmla="*/ 0 w 53"/>
                <a:gd name="T1" fmla="*/ 29 h 29"/>
                <a:gd name="T2" fmla="*/ 53 w 53"/>
                <a:gd name="T3" fmla="*/ 29 h 29"/>
                <a:gd name="T4" fmla="*/ 53 w 53"/>
                <a:gd name="T5" fmla="*/ 0 h 29"/>
                <a:gd name="T6" fmla="*/ 16 w 53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29">
                  <a:moveTo>
                    <a:pt x="0" y="29"/>
                  </a:moveTo>
                  <a:lnTo>
                    <a:pt x="53" y="29"/>
                  </a:lnTo>
                  <a:lnTo>
                    <a:pt x="53" y="0"/>
                  </a:lnTo>
                  <a:lnTo>
                    <a:pt x="16" y="0"/>
                  </a:ln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" name="Line 281"/>
            <p:cNvSpPr>
              <a:spLocks noChangeShapeType="1"/>
            </p:cNvSpPr>
            <p:nvPr/>
          </p:nvSpPr>
          <p:spPr bwMode="auto">
            <a:xfrm flipH="1">
              <a:off x="6826251" y="4471988"/>
              <a:ext cx="1190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" name="Freeform 282"/>
            <p:cNvSpPr>
              <a:spLocks/>
            </p:cNvSpPr>
            <p:nvPr/>
          </p:nvSpPr>
          <p:spPr bwMode="auto">
            <a:xfrm>
              <a:off x="6710363" y="4730750"/>
              <a:ext cx="350838" cy="153988"/>
            </a:xfrm>
            <a:custGeom>
              <a:avLst/>
              <a:gdLst>
                <a:gd name="T0" fmla="*/ 125 w 125"/>
                <a:gd name="T1" fmla="*/ 0 h 55"/>
                <a:gd name="T2" fmla="*/ 63 w 125"/>
                <a:gd name="T3" fmla="*/ 55 h 55"/>
                <a:gd name="T4" fmla="*/ 0 w 125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55">
                  <a:moveTo>
                    <a:pt x="125" y="0"/>
                  </a:moveTo>
                  <a:cubicBezTo>
                    <a:pt x="121" y="31"/>
                    <a:pt x="95" y="55"/>
                    <a:pt x="63" y="55"/>
                  </a:cubicBezTo>
                  <a:cubicBezTo>
                    <a:pt x="31" y="55"/>
                    <a:pt x="4" y="31"/>
                    <a:pt x="0" y="0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>
              <a:off x="6710363" y="4471988"/>
              <a:ext cx="350838" cy="212725"/>
            </a:xfrm>
            <a:custGeom>
              <a:avLst/>
              <a:gdLst>
                <a:gd name="T0" fmla="*/ 0 w 125"/>
                <a:gd name="T1" fmla="*/ 76 h 76"/>
                <a:gd name="T2" fmla="*/ 41 w 125"/>
                <a:gd name="T3" fmla="*/ 25 h 76"/>
                <a:gd name="T4" fmla="*/ 41 w 125"/>
                <a:gd name="T5" fmla="*/ 12 h 76"/>
                <a:gd name="T6" fmla="*/ 50 w 125"/>
                <a:gd name="T7" fmla="*/ 12 h 76"/>
                <a:gd name="T8" fmla="*/ 50 w 125"/>
                <a:gd name="T9" fmla="*/ 0 h 76"/>
                <a:gd name="T10" fmla="*/ 75 w 125"/>
                <a:gd name="T11" fmla="*/ 0 h 76"/>
                <a:gd name="T12" fmla="*/ 75 w 125"/>
                <a:gd name="T13" fmla="*/ 12 h 76"/>
                <a:gd name="T14" fmla="*/ 84 w 125"/>
                <a:gd name="T15" fmla="*/ 12 h 76"/>
                <a:gd name="T16" fmla="*/ 84 w 125"/>
                <a:gd name="T17" fmla="*/ 25 h 76"/>
                <a:gd name="T18" fmla="*/ 125 w 125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76">
                  <a:moveTo>
                    <a:pt x="0" y="76"/>
                  </a:moveTo>
                  <a:cubicBezTo>
                    <a:pt x="3" y="52"/>
                    <a:pt x="20" y="33"/>
                    <a:pt x="41" y="25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106" y="33"/>
                    <a:pt x="122" y="52"/>
                    <a:pt x="125" y="76"/>
                  </a:cubicBezTo>
                </a:path>
              </a:pathLst>
            </a:cu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" name="Line 284"/>
            <p:cNvSpPr>
              <a:spLocks noChangeShapeType="1"/>
            </p:cNvSpPr>
            <p:nvPr/>
          </p:nvSpPr>
          <p:spPr bwMode="auto">
            <a:xfrm>
              <a:off x="7123113" y="4530725"/>
              <a:ext cx="333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" name="Line 285"/>
            <p:cNvSpPr>
              <a:spLocks noChangeShapeType="1"/>
            </p:cNvSpPr>
            <p:nvPr/>
          </p:nvSpPr>
          <p:spPr bwMode="auto">
            <a:xfrm>
              <a:off x="7204076" y="4530725"/>
              <a:ext cx="0" cy="80963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" name="Line 286"/>
            <p:cNvSpPr>
              <a:spLocks noChangeShapeType="1"/>
            </p:cNvSpPr>
            <p:nvPr/>
          </p:nvSpPr>
          <p:spPr bwMode="auto">
            <a:xfrm flipH="1">
              <a:off x="7108826" y="4684713"/>
              <a:ext cx="10636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" name="Line 287"/>
            <p:cNvSpPr>
              <a:spLocks noChangeShapeType="1"/>
            </p:cNvSpPr>
            <p:nvPr/>
          </p:nvSpPr>
          <p:spPr bwMode="auto">
            <a:xfrm>
              <a:off x="6684963" y="4884738"/>
              <a:ext cx="566738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" name="Line 288"/>
            <p:cNvSpPr>
              <a:spLocks noChangeShapeType="1"/>
            </p:cNvSpPr>
            <p:nvPr/>
          </p:nvSpPr>
          <p:spPr bwMode="auto">
            <a:xfrm flipH="1">
              <a:off x="6897688" y="4505325"/>
              <a:ext cx="238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" name="Line 289"/>
            <p:cNvSpPr>
              <a:spLocks noChangeShapeType="1"/>
            </p:cNvSpPr>
            <p:nvPr/>
          </p:nvSpPr>
          <p:spPr bwMode="auto">
            <a:xfrm flipH="1">
              <a:off x="6850063" y="4505325"/>
              <a:ext cx="23813" cy="0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" name="Line 290"/>
            <p:cNvSpPr>
              <a:spLocks noChangeShapeType="1"/>
            </p:cNvSpPr>
            <p:nvPr/>
          </p:nvSpPr>
          <p:spPr bwMode="auto">
            <a:xfrm>
              <a:off x="7108826" y="4803775"/>
              <a:ext cx="0" cy="333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" name="Line 291"/>
            <p:cNvSpPr>
              <a:spLocks noChangeShapeType="1"/>
            </p:cNvSpPr>
            <p:nvPr/>
          </p:nvSpPr>
          <p:spPr bwMode="auto">
            <a:xfrm>
              <a:off x="7156451" y="4803775"/>
              <a:ext cx="0" cy="33338"/>
            </a:xfrm>
            <a:prstGeom prst="line">
              <a:avLst/>
            </a:prstGeom>
            <a:noFill/>
            <a:ln w="190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308233" y="695327"/>
            <a:ext cx="7312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/>
              <a:t>ЗАВОДЫ</a:t>
            </a:r>
          </a:p>
        </p:txBody>
      </p:sp>
      <p:grpSp>
        <p:nvGrpSpPr>
          <p:cNvPr id="604" name="Группа 603"/>
          <p:cNvGrpSpPr/>
          <p:nvPr/>
        </p:nvGrpSpPr>
        <p:grpSpPr>
          <a:xfrm>
            <a:off x="1048844" y="2228855"/>
            <a:ext cx="1030185" cy="767417"/>
            <a:chOff x="-3260725" y="1093788"/>
            <a:chExt cx="1487487" cy="1108075"/>
          </a:xfrm>
          <a:solidFill>
            <a:schemeClr val="accent1"/>
          </a:solidFill>
        </p:grpSpPr>
        <p:sp>
          <p:nvSpPr>
            <p:cNvPr id="605" name="Freeform 21"/>
            <p:cNvSpPr>
              <a:spLocks/>
            </p:cNvSpPr>
            <p:nvPr/>
          </p:nvSpPr>
          <p:spPr bwMode="auto">
            <a:xfrm>
              <a:off x="-2044700" y="1741488"/>
              <a:ext cx="122238" cy="460375"/>
            </a:xfrm>
            <a:custGeom>
              <a:avLst/>
              <a:gdLst>
                <a:gd name="T0" fmla="*/ 24 w 44"/>
                <a:gd name="T1" fmla="*/ 10 h 164"/>
                <a:gd name="T2" fmla="*/ 24 w 44"/>
                <a:gd name="T3" fmla="*/ 7 h 164"/>
                <a:gd name="T4" fmla="*/ 26 w 44"/>
                <a:gd name="T5" fmla="*/ 4 h 164"/>
                <a:gd name="T6" fmla="*/ 22 w 44"/>
                <a:gd name="T7" fmla="*/ 0 h 164"/>
                <a:gd name="T8" fmla="*/ 18 w 44"/>
                <a:gd name="T9" fmla="*/ 4 h 164"/>
                <a:gd name="T10" fmla="*/ 20 w 44"/>
                <a:gd name="T11" fmla="*/ 7 h 164"/>
                <a:gd name="T12" fmla="*/ 20 w 44"/>
                <a:gd name="T13" fmla="*/ 10 h 164"/>
                <a:gd name="T14" fmla="*/ 0 w 44"/>
                <a:gd name="T15" fmla="*/ 13 h 164"/>
                <a:gd name="T16" fmla="*/ 0 w 44"/>
                <a:gd name="T17" fmla="*/ 13 h 164"/>
                <a:gd name="T18" fmla="*/ 0 w 44"/>
                <a:gd name="T19" fmla="*/ 164 h 164"/>
                <a:gd name="T20" fmla="*/ 44 w 44"/>
                <a:gd name="T21" fmla="*/ 164 h 164"/>
                <a:gd name="T22" fmla="*/ 44 w 44"/>
                <a:gd name="T23" fmla="*/ 13 h 164"/>
                <a:gd name="T24" fmla="*/ 44 w 44"/>
                <a:gd name="T25" fmla="*/ 13 h 164"/>
                <a:gd name="T26" fmla="*/ 24 w 44"/>
                <a:gd name="T27" fmla="*/ 1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164">
                  <a:moveTo>
                    <a:pt x="24" y="10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6" y="6"/>
                    <a:pt x="26" y="4"/>
                  </a:cubicBezTo>
                  <a:cubicBezTo>
                    <a:pt x="26" y="2"/>
                    <a:pt x="24" y="0"/>
                    <a:pt x="22" y="0"/>
                  </a:cubicBezTo>
                  <a:cubicBezTo>
                    <a:pt x="20" y="0"/>
                    <a:pt x="18" y="2"/>
                    <a:pt x="18" y="4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9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35" y="10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6" name="Freeform 22"/>
            <p:cNvSpPr>
              <a:spLocks/>
            </p:cNvSpPr>
            <p:nvPr/>
          </p:nvSpPr>
          <p:spPr bwMode="auto">
            <a:xfrm>
              <a:off x="-2997200" y="1697038"/>
              <a:ext cx="55563" cy="207963"/>
            </a:xfrm>
            <a:custGeom>
              <a:avLst/>
              <a:gdLst>
                <a:gd name="T0" fmla="*/ 4 w 20"/>
                <a:gd name="T1" fmla="*/ 11 h 74"/>
                <a:gd name="T2" fmla="*/ 2 w 20"/>
                <a:gd name="T3" fmla="*/ 11 h 74"/>
                <a:gd name="T4" fmla="*/ 2 w 20"/>
                <a:gd name="T5" fmla="*/ 12 h 74"/>
                <a:gd name="T6" fmla="*/ 4 w 20"/>
                <a:gd name="T7" fmla="*/ 12 h 74"/>
                <a:gd name="T8" fmla="*/ 4 w 20"/>
                <a:gd name="T9" fmla="*/ 42 h 74"/>
                <a:gd name="T10" fmla="*/ 3 w 20"/>
                <a:gd name="T11" fmla="*/ 42 h 74"/>
                <a:gd name="T12" fmla="*/ 3 w 20"/>
                <a:gd name="T13" fmla="*/ 44 h 74"/>
                <a:gd name="T14" fmla="*/ 4 w 20"/>
                <a:gd name="T15" fmla="*/ 44 h 74"/>
                <a:gd name="T16" fmla="*/ 4 w 20"/>
                <a:gd name="T17" fmla="*/ 73 h 74"/>
                <a:gd name="T18" fmla="*/ 16 w 20"/>
                <a:gd name="T19" fmla="*/ 74 h 74"/>
                <a:gd name="T20" fmla="*/ 16 w 20"/>
                <a:gd name="T21" fmla="*/ 44 h 74"/>
                <a:gd name="T22" fmla="*/ 17 w 20"/>
                <a:gd name="T23" fmla="*/ 44 h 74"/>
                <a:gd name="T24" fmla="*/ 17 w 20"/>
                <a:gd name="T25" fmla="*/ 42 h 74"/>
                <a:gd name="T26" fmla="*/ 16 w 20"/>
                <a:gd name="T27" fmla="*/ 42 h 74"/>
                <a:gd name="T28" fmla="*/ 16 w 20"/>
                <a:gd name="T29" fmla="*/ 12 h 74"/>
                <a:gd name="T30" fmla="*/ 17 w 20"/>
                <a:gd name="T31" fmla="*/ 12 h 74"/>
                <a:gd name="T32" fmla="*/ 17 w 20"/>
                <a:gd name="T33" fmla="*/ 11 h 74"/>
                <a:gd name="T34" fmla="*/ 16 w 20"/>
                <a:gd name="T35" fmla="*/ 11 h 74"/>
                <a:gd name="T36" fmla="*/ 16 w 20"/>
                <a:gd name="T37" fmla="*/ 8 h 74"/>
                <a:gd name="T38" fmla="*/ 20 w 20"/>
                <a:gd name="T39" fmla="*/ 8 h 74"/>
                <a:gd name="T40" fmla="*/ 20 w 20"/>
                <a:gd name="T41" fmla="*/ 3 h 74"/>
                <a:gd name="T42" fmla="*/ 16 w 20"/>
                <a:gd name="T43" fmla="*/ 3 h 74"/>
                <a:gd name="T44" fmla="*/ 16 w 20"/>
                <a:gd name="T45" fmla="*/ 0 h 74"/>
                <a:gd name="T46" fmla="*/ 4 w 20"/>
                <a:gd name="T47" fmla="*/ 0 h 74"/>
                <a:gd name="T48" fmla="*/ 4 w 20"/>
                <a:gd name="T49" fmla="*/ 3 h 74"/>
                <a:gd name="T50" fmla="*/ 0 w 20"/>
                <a:gd name="T51" fmla="*/ 3 h 74"/>
                <a:gd name="T52" fmla="*/ 0 w 20"/>
                <a:gd name="T53" fmla="*/ 8 h 74"/>
                <a:gd name="T54" fmla="*/ 4 w 20"/>
                <a:gd name="T55" fmla="*/ 8 h 74"/>
                <a:gd name="T56" fmla="*/ 4 w 20"/>
                <a:gd name="T5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74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8" y="73"/>
                    <a:pt x="12" y="73"/>
                    <a:pt x="16" y="7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7" name="Freeform 23"/>
            <p:cNvSpPr>
              <a:spLocks/>
            </p:cNvSpPr>
            <p:nvPr/>
          </p:nvSpPr>
          <p:spPr bwMode="auto">
            <a:xfrm>
              <a:off x="-3260725" y="1851025"/>
              <a:ext cx="361950" cy="350838"/>
            </a:xfrm>
            <a:custGeom>
              <a:avLst/>
              <a:gdLst>
                <a:gd name="T0" fmla="*/ 71 w 129"/>
                <a:gd name="T1" fmla="*/ 19 h 125"/>
                <a:gd name="T2" fmla="*/ 71 w 129"/>
                <a:gd name="T3" fmla="*/ 14 h 125"/>
                <a:gd name="T4" fmla="*/ 77 w 129"/>
                <a:gd name="T5" fmla="*/ 7 h 125"/>
                <a:gd name="T6" fmla="*/ 65 w 129"/>
                <a:gd name="T7" fmla="*/ 0 h 125"/>
                <a:gd name="T8" fmla="*/ 53 w 129"/>
                <a:gd name="T9" fmla="*/ 7 h 125"/>
                <a:gd name="T10" fmla="*/ 59 w 129"/>
                <a:gd name="T11" fmla="*/ 14 h 125"/>
                <a:gd name="T12" fmla="*/ 59 w 129"/>
                <a:gd name="T13" fmla="*/ 19 h 125"/>
                <a:gd name="T14" fmla="*/ 0 w 129"/>
                <a:gd name="T15" fmla="*/ 25 h 125"/>
                <a:gd name="T16" fmla="*/ 0 w 129"/>
                <a:gd name="T17" fmla="*/ 25 h 125"/>
                <a:gd name="T18" fmla="*/ 0 w 129"/>
                <a:gd name="T19" fmla="*/ 125 h 125"/>
                <a:gd name="T20" fmla="*/ 129 w 129"/>
                <a:gd name="T21" fmla="*/ 125 h 125"/>
                <a:gd name="T22" fmla="*/ 129 w 129"/>
                <a:gd name="T23" fmla="*/ 25 h 125"/>
                <a:gd name="T24" fmla="*/ 129 w 129"/>
                <a:gd name="T25" fmla="*/ 25 h 125"/>
                <a:gd name="T26" fmla="*/ 71 w 129"/>
                <a:gd name="T27" fmla="*/ 1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9" h="125">
                  <a:moveTo>
                    <a:pt x="71" y="19"/>
                  </a:moveTo>
                  <a:cubicBezTo>
                    <a:pt x="71" y="14"/>
                    <a:pt x="71" y="14"/>
                    <a:pt x="71" y="14"/>
                  </a:cubicBezTo>
                  <a:cubicBezTo>
                    <a:pt x="74" y="12"/>
                    <a:pt x="77" y="10"/>
                    <a:pt x="77" y="7"/>
                  </a:cubicBezTo>
                  <a:cubicBezTo>
                    <a:pt x="77" y="3"/>
                    <a:pt x="71" y="0"/>
                    <a:pt x="65" y="0"/>
                  </a:cubicBezTo>
                  <a:cubicBezTo>
                    <a:pt x="58" y="0"/>
                    <a:pt x="53" y="3"/>
                    <a:pt x="53" y="7"/>
                  </a:cubicBezTo>
                  <a:cubicBezTo>
                    <a:pt x="53" y="10"/>
                    <a:pt x="56" y="12"/>
                    <a:pt x="59" y="14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26" y="19"/>
                    <a:pt x="1" y="2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2"/>
                    <a:pt x="103" y="19"/>
                    <a:pt x="7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8" name="Freeform 24"/>
            <p:cNvSpPr>
              <a:spLocks/>
            </p:cNvSpPr>
            <p:nvPr/>
          </p:nvSpPr>
          <p:spPr bwMode="auto">
            <a:xfrm>
              <a:off x="-1897063" y="1741488"/>
              <a:ext cx="123825" cy="460375"/>
            </a:xfrm>
            <a:custGeom>
              <a:avLst/>
              <a:gdLst>
                <a:gd name="T0" fmla="*/ 44 w 44"/>
                <a:gd name="T1" fmla="*/ 13 h 164"/>
                <a:gd name="T2" fmla="*/ 24 w 44"/>
                <a:gd name="T3" fmla="*/ 10 h 164"/>
                <a:gd name="T4" fmla="*/ 24 w 44"/>
                <a:gd name="T5" fmla="*/ 7 h 164"/>
                <a:gd name="T6" fmla="*/ 26 w 44"/>
                <a:gd name="T7" fmla="*/ 4 h 164"/>
                <a:gd name="T8" fmla="*/ 22 w 44"/>
                <a:gd name="T9" fmla="*/ 0 h 164"/>
                <a:gd name="T10" fmla="*/ 18 w 44"/>
                <a:gd name="T11" fmla="*/ 4 h 164"/>
                <a:gd name="T12" fmla="*/ 20 w 44"/>
                <a:gd name="T13" fmla="*/ 7 h 164"/>
                <a:gd name="T14" fmla="*/ 20 w 44"/>
                <a:gd name="T15" fmla="*/ 10 h 164"/>
                <a:gd name="T16" fmla="*/ 0 w 44"/>
                <a:gd name="T17" fmla="*/ 13 h 164"/>
                <a:gd name="T18" fmla="*/ 0 w 44"/>
                <a:gd name="T19" fmla="*/ 13 h 164"/>
                <a:gd name="T20" fmla="*/ 0 w 44"/>
                <a:gd name="T21" fmla="*/ 164 h 164"/>
                <a:gd name="T22" fmla="*/ 44 w 44"/>
                <a:gd name="T23" fmla="*/ 164 h 164"/>
                <a:gd name="T24" fmla="*/ 44 w 44"/>
                <a:gd name="T25" fmla="*/ 1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164">
                  <a:moveTo>
                    <a:pt x="44" y="13"/>
                  </a:moveTo>
                  <a:cubicBezTo>
                    <a:pt x="44" y="12"/>
                    <a:pt x="35" y="10"/>
                    <a:pt x="24" y="10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6" y="6"/>
                    <a:pt x="26" y="4"/>
                  </a:cubicBezTo>
                  <a:cubicBezTo>
                    <a:pt x="26" y="2"/>
                    <a:pt x="24" y="0"/>
                    <a:pt x="22" y="0"/>
                  </a:cubicBezTo>
                  <a:cubicBezTo>
                    <a:pt x="20" y="0"/>
                    <a:pt x="18" y="2"/>
                    <a:pt x="18" y="4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9" y="10"/>
                    <a:pt x="1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4" y="13"/>
                    <a:pt x="44" y="1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9" name="Freeform 25"/>
            <p:cNvSpPr>
              <a:spLocks/>
            </p:cNvSpPr>
            <p:nvPr/>
          </p:nvSpPr>
          <p:spPr bwMode="auto">
            <a:xfrm>
              <a:off x="-2827338" y="1093788"/>
              <a:ext cx="79375" cy="865188"/>
            </a:xfrm>
            <a:custGeom>
              <a:avLst/>
              <a:gdLst>
                <a:gd name="T0" fmla="*/ 41 w 50"/>
                <a:gd name="T1" fmla="*/ 0 h 545"/>
                <a:gd name="T2" fmla="*/ 11 w 50"/>
                <a:gd name="T3" fmla="*/ 0 h 545"/>
                <a:gd name="T4" fmla="*/ 0 w 50"/>
                <a:gd name="T5" fmla="*/ 545 h 545"/>
                <a:gd name="T6" fmla="*/ 50 w 50"/>
                <a:gd name="T7" fmla="*/ 515 h 545"/>
                <a:gd name="T8" fmla="*/ 41 w 50"/>
                <a:gd name="T9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45">
                  <a:moveTo>
                    <a:pt x="41" y="0"/>
                  </a:moveTo>
                  <a:lnTo>
                    <a:pt x="11" y="0"/>
                  </a:lnTo>
                  <a:lnTo>
                    <a:pt x="0" y="545"/>
                  </a:lnTo>
                  <a:lnTo>
                    <a:pt x="50" y="515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0" name="Freeform 26"/>
            <p:cNvSpPr>
              <a:spLocks noEditPoints="1"/>
            </p:cNvSpPr>
            <p:nvPr/>
          </p:nvSpPr>
          <p:spPr bwMode="auto">
            <a:xfrm>
              <a:off x="-2655888" y="1554163"/>
              <a:ext cx="44450" cy="398463"/>
            </a:xfrm>
            <a:custGeom>
              <a:avLst/>
              <a:gdLst>
                <a:gd name="T0" fmla="*/ 2 w 28"/>
                <a:gd name="T1" fmla="*/ 249 h 251"/>
                <a:gd name="T2" fmla="*/ 2 w 28"/>
                <a:gd name="T3" fmla="*/ 216 h 251"/>
                <a:gd name="T4" fmla="*/ 5 w 28"/>
                <a:gd name="T5" fmla="*/ 216 h 251"/>
                <a:gd name="T6" fmla="*/ 5 w 28"/>
                <a:gd name="T7" fmla="*/ 248 h 251"/>
                <a:gd name="T8" fmla="*/ 28 w 28"/>
                <a:gd name="T9" fmla="*/ 233 h 251"/>
                <a:gd name="T10" fmla="*/ 28 w 28"/>
                <a:gd name="T11" fmla="*/ 0 h 251"/>
                <a:gd name="T12" fmla="*/ 5 w 28"/>
                <a:gd name="T13" fmla="*/ 0 h 251"/>
                <a:gd name="T14" fmla="*/ 5 w 28"/>
                <a:gd name="T15" fmla="*/ 4 h 251"/>
                <a:gd name="T16" fmla="*/ 2 w 28"/>
                <a:gd name="T17" fmla="*/ 4 h 251"/>
                <a:gd name="T18" fmla="*/ 2 w 28"/>
                <a:gd name="T19" fmla="*/ 0 h 251"/>
                <a:gd name="T20" fmla="*/ 0 w 28"/>
                <a:gd name="T21" fmla="*/ 0 h 251"/>
                <a:gd name="T22" fmla="*/ 0 w 28"/>
                <a:gd name="T23" fmla="*/ 251 h 251"/>
                <a:gd name="T24" fmla="*/ 2 w 28"/>
                <a:gd name="T25" fmla="*/ 249 h 251"/>
                <a:gd name="T26" fmla="*/ 2 w 28"/>
                <a:gd name="T27" fmla="*/ 249 h 251"/>
                <a:gd name="T28" fmla="*/ 2 w 28"/>
                <a:gd name="T29" fmla="*/ 5 h 251"/>
                <a:gd name="T30" fmla="*/ 5 w 28"/>
                <a:gd name="T31" fmla="*/ 5 h 251"/>
                <a:gd name="T32" fmla="*/ 5 w 28"/>
                <a:gd name="T33" fmla="*/ 39 h 251"/>
                <a:gd name="T34" fmla="*/ 2 w 28"/>
                <a:gd name="T35" fmla="*/ 39 h 251"/>
                <a:gd name="T36" fmla="*/ 2 w 28"/>
                <a:gd name="T37" fmla="*/ 5 h 251"/>
                <a:gd name="T38" fmla="*/ 2 w 28"/>
                <a:gd name="T39" fmla="*/ 41 h 251"/>
                <a:gd name="T40" fmla="*/ 5 w 28"/>
                <a:gd name="T41" fmla="*/ 41 h 251"/>
                <a:gd name="T42" fmla="*/ 5 w 28"/>
                <a:gd name="T43" fmla="*/ 74 h 251"/>
                <a:gd name="T44" fmla="*/ 2 w 28"/>
                <a:gd name="T45" fmla="*/ 74 h 251"/>
                <a:gd name="T46" fmla="*/ 2 w 28"/>
                <a:gd name="T47" fmla="*/ 41 h 251"/>
                <a:gd name="T48" fmla="*/ 2 w 28"/>
                <a:gd name="T49" fmla="*/ 76 h 251"/>
                <a:gd name="T50" fmla="*/ 5 w 28"/>
                <a:gd name="T51" fmla="*/ 76 h 251"/>
                <a:gd name="T52" fmla="*/ 5 w 28"/>
                <a:gd name="T53" fmla="*/ 110 h 251"/>
                <a:gd name="T54" fmla="*/ 2 w 28"/>
                <a:gd name="T55" fmla="*/ 110 h 251"/>
                <a:gd name="T56" fmla="*/ 2 w 28"/>
                <a:gd name="T57" fmla="*/ 76 h 251"/>
                <a:gd name="T58" fmla="*/ 2 w 28"/>
                <a:gd name="T59" fmla="*/ 111 h 251"/>
                <a:gd name="T60" fmla="*/ 5 w 28"/>
                <a:gd name="T61" fmla="*/ 111 h 251"/>
                <a:gd name="T62" fmla="*/ 5 w 28"/>
                <a:gd name="T63" fmla="*/ 145 h 251"/>
                <a:gd name="T64" fmla="*/ 2 w 28"/>
                <a:gd name="T65" fmla="*/ 145 h 251"/>
                <a:gd name="T66" fmla="*/ 2 w 28"/>
                <a:gd name="T67" fmla="*/ 111 h 251"/>
                <a:gd name="T68" fmla="*/ 2 w 28"/>
                <a:gd name="T69" fmla="*/ 145 h 251"/>
                <a:gd name="T70" fmla="*/ 5 w 28"/>
                <a:gd name="T71" fmla="*/ 145 h 251"/>
                <a:gd name="T72" fmla="*/ 5 w 28"/>
                <a:gd name="T73" fmla="*/ 179 h 251"/>
                <a:gd name="T74" fmla="*/ 2 w 28"/>
                <a:gd name="T75" fmla="*/ 179 h 251"/>
                <a:gd name="T76" fmla="*/ 2 w 28"/>
                <a:gd name="T77" fmla="*/ 145 h 251"/>
                <a:gd name="T78" fmla="*/ 2 w 28"/>
                <a:gd name="T79" fmla="*/ 180 h 251"/>
                <a:gd name="T80" fmla="*/ 5 w 28"/>
                <a:gd name="T81" fmla="*/ 180 h 251"/>
                <a:gd name="T82" fmla="*/ 5 w 28"/>
                <a:gd name="T83" fmla="*/ 214 h 251"/>
                <a:gd name="T84" fmla="*/ 2 w 28"/>
                <a:gd name="T85" fmla="*/ 214 h 251"/>
                <a:gd name="T86" fmla="*/ 2 w 28"/>
                <a:gd name="T87" fmla="*/ 18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" h="251">
                  <a:moveTo>
                    <a:pt x="2" y="249"/>
                  </a:moveTo>
                  <a:lnTo>
                    <a:pt x="2" y="216"/>
                  </a:lnTo>
                  <a:lnTo>
                    <a:pt x="5" y="216"/>
                  </a:lnTo>
                  <a:lnTo>
                    <a:pt x="5" y="248"/>
                  </a:lnTo>
                  <a:lnTo>
                    <a:pt x="28" y="233"/>
                  </a:lnTo>
                  <a:lnTo>
                    <a:pt x="28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51"/>
                  </a:lnTo>
                  <a:lnTo>
                    <a:pt x="2" y="249"/>
                  </a:lnTo>
                  <a:lnTo>
                    <a:pt x="2" y="249"/>
                  </a:lnTo>
                  <a:close/>
                  <a:moveTo>
                    <a:pt x="2" y="5"/>
                  </a:moveTo>
                  <a:lnTo>
                    <a:pt x="5" y="5"/>
                  </a:lnTo>
                  <a:lnTo>
                    <a:pt x="5" y="39"/>
                  </a:lnTo>
                  <a:lnTo>
                    <a:pt x="2" y="39"/>
                  </a:lnTo>
                  <a:lnTo>
                    <a:pt x="2" y="5"/>
                  </a:lnTo>
                  <a:close/>
                  <a:moveTo>
                    <a:pt x="2" y="41"/>
                  </a:moveTo>
                  <a:lnTo>
                    <a:pt x="5" y="41"/>
                  </a:lnTo>
                  <a:lnTo>
                    <a:pt x="5" y="74"/>
                  </a:lnTo>
                  <a:lnTo>
                    <a:pt x="2" y="74"/>
                  </a:lnTo>
                  <a:lnTo>
                    <a:pt x="2" y="41"/>
                  </a:lnTo>
                  <a:close/>
                  <a:moveTo>
                    <a:pt x="2" y="76"/>
                  </a:moveTo>
                  <a:lnTo>
                    <a:pt x="5" y="76"/>
                  </a:lnTo>
                  <a:lnTo>
                    <a:pt x="5" y="110"/>
                  </a:lnTo>
                  <a:lnTo>
                    <a:pt x="2" y="110"/>
                  </a:lnTo>
                  <a:lnTo>
                    <a:pt x="2" y="76"/>
                  </a:lnTo>
                  <a:close/>
                  <a:moveTo>
                    <a:pt x="2" y="111"/>
                  </a:moveTo>
                  <a:lnTo>
                    <a:pt x="5" y="111"/>
                  </a:lnTo>
                  <a:lnTo>
                    <a:pt x="5" y="145"/>
                  </a:lnTo>
                  <a:lnTo>
                    <a:pt x="2" y="145"/>
                  </a:lnTo>
                  <a:lnTo>
                    <a:pt x="2" y="111"/>
                  </a:lnTo>
                  <a:close/>
                  <a:moveTo>
                    <a:pt x="2" y="145"/>
                  </a:moveTo>
                  <a:lnTo>
                    <a:pt x="5" y="145"/>
                  </a:lnTo>
                  <a:lnTo>
                    <a:pt x="5" y="179"/>
                  </a:lnTo>
                  <a:lnTo>
                    <a:pt x="2" y="179"/>
                  </a:lnTo>
                  <a:lnTo>
                    <a:pt x="2" y="145"/>
                  </a:lnTo>
                  <a:close/>
                  <a:moveTo>
                    <a:pt x="2" y="180"/>
                  </a:moveTo>
                  <a:lnTo>
                    <a:pt x="5" y="180"/>
                  </a:lnTo>
                  <a:lnTo>
                    <a:pt x="5" y="214"/>
                  </a:lnTo>
                  <a:lnTo>
                    <a:pt x="2" y="214"/>
                  </a:lnTo>
                  <a:lnTo>
                    <a:pt x="2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1" name="Freeform 27"/>
            <p:cNvSpPr>
              <a:spLocks/>
            </p:cNvSpPr>
            <p:nvPr/>
          </p:nvSpPr>
          <p:spPr bwMode="auto">
            <a:xfrm>
              <a:off x="-2235200" y="1470025"/>
              <a:ext cx="125413" cy="501650"/>
            </a:xfrm>
            <a:custGeom>
              <a:avLst/>
              <a:gdLst>
                <a:gd name="T0" fmla="*/ 16 w 79"/>
                <a:gd name="T1" fmla="*/ 255 h 316"/>
                <a:gd name="T2" fmla="*/ 16 w 79"/>
                <a:gd name="T3" fmla="*/ 316 h 316"/>
                <a:gd name="T4" fmla="*/ 79 w 79"/>
                <a:gd name="T5" fmla="*/ 278 h 316"/>
                <a:gd name="T6" fmla="*/ 62 w 79"/>
                <a:gd name="T7" fmla="*/ 0 h 316"/>
                <a:gd name="T8" fmla="*/ 16 w 79"/>
                <a:gd name="T9" fmla="*/ 0 h 316"/>
                <a:gd name="T10" fmla="*/ 0 w 79"/>
                <a:gd name="T11" fmla="*/ 265 h 316"/>
                <a:gd name="T12" fmla="*/ 16 w 79"/>
                <a:gd name="T13" fmla="*/ 25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316">
                  <a:moveTo>
                    <a:pt x="16" y="255"/>
                  </a:moveTo>
                  <a:lnTo>
                    <a:pt x="16" y="316"/>
                  </a:lnTo>
                  <a:lnTo>
                    <a:pt x="79" y="278"/>
                  </a:lnTo>
                  <a:lnTo>
                    <a:pt x="62" y="0"/>
                  </a:lnTo>
                  <a:lnTo>
                    <a:pt x="16" y="0"/>
                  </a:lnTo>
                  <a:lnTo>
                    <a:pt x="0" y="265"/>
                  </a:lnTo>
                  <a:lnTo>
                    <a:pt x="16" y="2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2" name="Freeform 28"/>
            <p:cNvSpPr>
              <a:spLocks/>
            </p:cNvSpPr>
            <p:nvPr/>
          </p:nvSpPr>
          <p:spPr bwMode="auto">
            <a:xfrm>
              <a:off x="-2652713" y="1947863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3" name="Freeform 29"/>
            <p:cNvSpPr>
              <a:spLocks noEditPoints="1"/>
            </p:cNvSpPr>
            <p:nvPr/>
          </p:nvSpPr>
          <p:spPr bwMode="auto">
            <a:xfrm>
              <a:off x="-2882900" y="1885950"/>
              <a:ext cx="827088" cy="315913"/>
            </a:xfrm>
            <a:custGeom>
              <a:avLst/>
              <a:gdLst>
                <a:gd name="T0" fmla="*/ 320 w 521"/>
                <a:gd name="T1" fmla="*/ 60 h 199"/>
                <a:gd name="T2" fmla="*/ 219 w 521"/>
                <a:gd name="T3" fmla="*/ 60 h 199"/>
                <a:gd name="T4" fmla="*/ 118 w 521"/>
                <a:gd name="T5" fmla="*/ 60 h 199"/>
                <a:gd name="T6" fmla="*/ 0 w 521"/>
                <a:gd name="T7" fmla="*/ 72 h 199"/>
                <a:gd name="T8" fmla="*/ 46 w 521"/>
                <a:gd name="T9" fmla="*/ 199 h 199"/>
                <a:gd name="T10" fmla="*/ 92 w 521"/>
                <a:gd name="T11" fmla="*/ 199 h 199"/>
                <a:gd name="T12" fmla="*/ 193 w 521"/>
                <a:gd name="T13" fmla="*/ 199 h 199"/>
                <a:gd name="T14" fmla="*/ 320 w 521"/>
                <a:gd name="T15" fmla="*/ 199 h 199"/>
                <a:gd name="T16" fmla="*/ 521 w 521"/>
                <a:gd name="T17" fmla="*/ 199 h 199"/>
                <a:gd name="T18" fmla="*/ 420 w 521"/>
                <a:gd name="T19" fmla="*/ 60 h 199"/>
                <a:gd name="T20" fmla="*/ 157 w 521"/>
                <a:gd name="T21" fmla="*/ 178 h 199"/>
                <a:gd name="T22" fmla="*/ 23 w 521"/>
                <a:gd name="T23" fmla="*/ 164 h 199"/>
                <a:gd name="T24" fmla="*/ 157 w 521"/>
                <a:gd name="T25" fmla="*/ 178 h 199"/>
                <a:gd name="T26" fmla="*/ 23 w 521"/>
                <a:gd name="T27" fmla="*/ 155 h 199"/>
                <a:gd name="T28" fmla="*/ 157 w 521"/>
                <a:gd name="T29" fmla="*/ 139 h 199"/>
                <a:gd name="T30" fmla="*/ 157 w 521"/>
                <a:gd name="T31" fmla="*/ 131 h 199"/>
                <a:gd name="T32" fmla="*/ 23 w 521"/>
                <a:gd name="T33" fmla="*/ 116 h 199"/>
                <a:gd name="T34" fmla="*/ 157 w 521"/>
                <a:gd name="T35" fmla="*/ 131 h 199"/>
                <a:gd name="T36" fmla="*/ 193 w 521"/>
                <a:gd name="T37" fmla="*/ 178 h 199"/>
                <a:gd name="T38" fmla="*/ 327 w 521"/>
                <a:gd name="T39" fmla="*/ 164 h 199"/>
                <a:gd name="T40" fmla="*/ 327 w 521"/>
                <a:gd name="T41" fmla="*/ 155 h 199"/>
                <a:gd name="T42" fmla="*/ 193 w 521"/>
                <a:gd name="T43" fmla="*/ 139 h 199"/>
                <a:gd name="T44" fmla="*/ 327 w 521"/>
                <a:gd name="T45" fmla="*/ 155 h 199"/>
                <a:gd name="T46" fmla="*/ 193 w 521"/>
                <a:gd name="T47" fmla="*/ 131 h 199"/>
                <a:gd name="T48" fmla="*/ 327 w 521"/>
                <a:gd name="T49" fmla="*/ 116 h 199"/>
                <a:gd name="T50" fmla="*/ 496 w 521"/>
                <a:gd name="T51" fmla="*/ 178 h 199"/>
                <a:gd name="T52" fmla="*/ 362 w 521"/>
                <a:gd name="T53" fmla="*/ 164 h 199"/>
                <a:gd name="T54" fmla="*/ 496 w 521"/>
                <a:gd name="T55" fmla="*/ 178 h 199"/>
                <a:gd name="T56" fmla="*/ 362 w 521"/>
                <a:gd name="T57" fmla="*/ 155 h 199"/>
                <a:gd name="T58" fmla="*/ 496 w 521"/>
                <a:gd name="T59" fmla="*/ 139 h 199"/>
                <a:gd name="T60" fmla="*/ 496 w 521"/>
                <a:gd name="T61" fmla="*/ 116 h 199"/>
                <a:gd name="T62" fmla="*/ 362 w 521"/>
                <a:gd name="T63" fmla="*/ 131 h 199"/>
                <a:gd name="T64" fmla="*/ 496 w 521"/>
                <a:gd name="T65" fmla="*/ 11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199">
                  <a:moveTo>
                    <a:pt x="420" y="0"/>
                  </a:moveTo>
                  <a:lnTo>
                    <a:pt x="320" y="60"/>
                  </a:lnTo>
                  <a:lnTo>
                    <a:pt x="320" y="0"/>
                  </a:lnTo>
                  <a:lnTo>
                    <a:pt x="219" y="60"/>
                  </a:lnTo>
                  <a:lnTo>
                    <a:pt x="219" y="0"/>
                  </a:lnTo>
                  <a:lnTo>
                    <a:pt x="118" y="60"/>
                  </a:lnTo>
                  <a:lnTo>
                    <a:pt x="118" y="0"/>
                  </a:lnTo>
                  <a:lnTo>
                    <a:pt x="0" y="72"/>
                  </a:lnTo>
                  <a:lnTo>
                    <a:pt x="0" y="199"/>
                  </a:lnTo>
                  <a:lnTo>
                    <a:pt x="46" y="199"/>
                  </a:lnTo>
                  <a:lnTo>
                    <a:pt x="57" y="199"/>
                  </a:lnTo>
                  <a:lnTo>
                    <a:pt x="92" y="199"/>
                  </a:lnTo>
                  <a:lnTo>
                    <a:pt x="118" y="199"/>
                  </a:lnTo>
                  <a:lnTo>
                    <a:pt x="193" y="199"/>
                  </a:lnTo>
                  <a:lnTo>
                    <a:pt x="219" y="199"/>
                  </a:lnTo>
                  <a:lnTo>
                    <a:pt x="320" y="199"/>
                  </a:lnTo>
                  <a:lnTo>
                    <a:pt x="420" y="199"/>
                  </a:lnTo>
                  <a:lnTo>
                    <a:pt x="521" y="199"/>
                  </a:lnTo>
                  <a:lnTo>
                    <a:pt x="521" y="0"/>
                  </a:lnTo>
                  <a:lnTo>
                    <a:pt x="420" y="60"/>
                  </a:lnTo>
                  <a:lnTo>
                    <a:pt x="420" y="0"/>
                  </a:lnTo>
                  <a:close/>
                  <a:moveTo>
                    <a:pt x="157" y="178"/>
                  </a:moveTo>
                  <a:lnTo>
                    <a:pt x="23" y="178"/>
                  </a:lnTo>
                  <a:lnTo>
                    <a:pt x="23" y="164"/>
                  </a:lnTo>
                  <a:lnTo>
                    <a:pt x="157" y="164"/>
                  </a:lnTo>
                  <a:lnTo>
                    <a:pt x="157" y="178"/>
                  </a:lnTo>
                  <a:close/>
                  <a:moveTo>
                    <a:pt x="157" y="155"/>
                  </a:moveTo>
                  <a:lnTo>
                    <a:pt x="23" y="155"/>
                  </a:lnTo>
                  <a:lnTo>
                    <a:pt x="23" y="139"/>
                  </a:lnTo>
                  <a:lnTo>
                    <a:pt x="157" y="139"/>
                  </a:lnTo>
                  <a:lnTo>
                    <a:pt x="157" y="155"/>
                  </a:lnTo>
                  <a:close/>
                  <a:moveTo>
                    <a:pt x="157" y="131"/>
                  </a:moveTo>
                  <a:lnTo>
                    <a:pt x="23" y="131"/>
                  </a:lnTo>
                  <a:lnTo>
                    <a:pt x="23" y="116"/>
                  </a:lnTo>
                  <a:lnTo>
                    <a:pt x="157" y="116"/>
                  </a:lnTo>
                  <a:lnTo>
                    <a:pt x="157" y="131"/>
                  </a:lnTo>
                  <a:close/>
                  <a:moveTo>
                    <a:pt x="327" y="178"/>
                  </a:moveTo>
                  <a:lnTo>
                    <a:pt x="193" y="178"/>
                  </a:lnTo>
                  <a:lnTo>
                    <a:pt x="193" y="164"/>
                  </a:lnTo>
                  <a:lnTo>
                    <a:pt x="327" y="164"/>
                  </a:lnTo>
                  <a:lnTo>
                    <a:pt x="327" y="178"/>
                  </a:lnTo>
                  <a:close/>
                  <a:moveTo>
                    <a:pt x="327" y="155"/>
                  </a:moveTo>
                  <a:lnTo>
                    <a:pt x="193" y="155"/>
                  </a:lnTo>
                  <a:lnTo>
                    <a:pt x="193" y="139"/>
                  </a:lnTo>
                  <a:lnTo>
                    <a:pt x="327" y="139"/>
                  </a:lnTo>
                  <a:lnTo>
                    <a:pt x="327" y="155"/>
                  </a:lnTo>
                  <a:close/>
                  <a:moveTo>
                    <a:pt x="327" y="131"/>
                  </a:moveTo>
                  <a:lnTo>
                    <a:pt x="193" y="131"/>
                  </a:lnTo>
                  <a:lnTo>
                    <a:pt x="193" y="116"/>
                  </a:lnTo>
                  <a:lnTo>
                    <a:pt x="327" y="116"/>
                  </a:lnTo>
                  <a:lnTo>
                    <a:pt x="327" y="131"/>
                  </a:lnTo>
                  <a:close/>
                  <a:moveTo>
                    <a:pt x="496" y="178"/>
                  </a:moveTo>
                  <a:lnTo>
                    <a:pt x="362" y="178"/>
                  </a:lnTo>
                  <a:lnTo>
                    <a:pt x="362" y="164"/>
                  </a:lnTo>
                  <a:lnTo>
                    <a:pt x="496" y="164"/>
                  </a:lnTo>
                  <a:lnTo>
                    <a:pt x="496" y="178"/>
                  </a:lnTo>
                  <a:close/>
                  <a:moveTo>
                    <a:pt x="496" y="155"/>
                  </a:moveTo>
                  <a:lnTo>
                    <a:pt x="362" y="155"/>
                  </a:lnTo>
                  <a:lnTo>
                    <a:pt x="362" y="139"/>
                  </a:lnTo>
                  <a:lnTo>
                    <a:pt x="496" y="139"/>
                  </a:lnTo>
                  <a:lnTo>
                    <a:pt x="496" y="155"/>
                  </a:lnTo>
                  <a:close/>
                  <a:moveTo>
                    <a:pt x="496" y="116"/>
                  </a:moveTo>
                  <a:lnTo>
                    <a:pt x="496" y="131"/>
                  </a:lnTo>
                  <a:lnTo>
                    <a:pt x="362" y="131"/>
                  </a:lnTo>
                  <a:lnTo>
                    <a:pt x="362" y="116"/>
                  </a:lnTo>
                  <a:lnTo>
                    <a:pt x="496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4" name="Freeform 30"/>
            <p:cNvSpPr>
              <a:spLocks/>
            </p:cNvSpPr>
            <p:nvPr/>
          </p:nvSpPr>
          <p:spPr bwMode="auto">
            <a:xfrm>
              <a:off x="-2574925" y="1584325"/>
              <a:ext cx="354013" cy="387350"/>
            </a:xfrm>
            <a:custGeom>
              <a:avLst/>
              <a:gdLst>
                <a:gd name="T0" fmla="*/ 29 w 223"/>
                <a:gd name="T1" fmla="*/ 244 h 244"/>
                <a:gd name="T2" fmla="*/ 129 w 223"/>
                <a:gd name="T3" fmla="*/ 183 h 244"/>
                <a:gd name="T4" fmla="*/ 129 w 223"/>
                <a:gd name="T5" fmla="*/ 244 h 244"/>
                <a:gd name="T6" fmla="*/ 210 w 223"/>
                <a:gd name="T7" fmla="*/ 195 h 244"/>
                <a:gd name="T8" fmla="*/ 223 w 223"/>
                <a:gd name="T9" fmla="*/ 0 h 244"/>
                <a:gd name="T10" fmla="*/ 0 w 223"/>
                <a:gd name="T11" fmla="*/ 0 h 244"/>
                <a:gd name="T12" fmla="*/ 0 w 223"/>
                <a:gd name="T13" fmla="*/ 200 h 244"/>
                <a:gd name="T14" fmla="*/ 29 w 223"/>
                <a:gd name="T15" fmla="*/ 183 h 244"/>
                <a:gd name="T16" fmla="*/ 29 w 223"/>
                <a:gd name="T17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244">
                  <a:moveTo>
                    <a:pt x="29" y="244"/>
                  </a:moveTo>
                  <a:lnTo>
                    <a:pt x="129" y="183"/>
                  </a:lnTo>
                  <a:lnTo>
                    <a:pt x="129" y="244"/>
                  </a:lnTo>
                  <a:lnTo>
                    <a:pt x="210" y="195"/>
                  </a:lnTo>
                  <a:lnTo>
                    <a:pt x="223" y="0"/>
                  </a:lnTo>
                  <a:lnTo>
                    <a:pt x="0" y="0"/>
                  </a:lnTo>
                  <a:lnTo>
                    <a:pt x="0" y="200"/>
                  </a:lnTo>
                  <a:lnTo>
                    <a:pt x="29" y="183"/>
                  </a:lnTo>
                  <a:lnTo>
                    <a:pt x="29" y="2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15" name="Группа 614"/>
          <p:cNvGrpSpPr/>
          <p:nvPr/>
        </p:nvGrpSpPr>
        <p:grpSpPr>
          <a:xfrm>
            <a:off x="1103772" y="1174600"/>
            <a:ext cx="1027988" cy="813621"/>
            <a:chOff x="-492125" y="1044538"/>
            <a:chExt cx="1484313" cy="1174788"/>
          </a:xfrm>
          <a:solidFill>
            <a:schemeClr val="accent1"/>
          </a:solidFill>
        </p:grpSpPr>
        <p:sp>
          <p:nvSpPr>
            <p:cNvPr id="616" name="Freeform 31"/>
            <p:cNvSpPr>
              <a:spLocks/>
            </p:cNvSpPr>
            <p:nvPr/>
          </p:nvSpPr>
          <p:spPr bwMode="auto">
            <a:xfrm>
              <a:off x="866775" y="1741488"/>
              <a:ext cx="125413" cy="477838"/>
            </a:xfrm>
            <a:custGeom>
              <a:avLst/>
              <a:gdLst>
                <a:gd name="T0" fmla="*/ 45 w 45"/>
                <a:gd name="T1" fmla="*/ 13 h 170"/>
                <a:gd name="T2" fmla="*/ 25 w 45"/>
                <a:gd name="T3" fmla="*/ 10 h 170"/>
                <a:gd name="T4" fmla="*/ 25 w 45"/>
                <a:gd name="T5" fmla="*/ 7 h 170"/>
                <a:gd name="T6" fmla="*/ 27 w 45"/>
                <a:gd name="T7" fmla="*/ 4 h 170"/>
                <a:gd name="T8" fmla="*/ 23 w 45"/>
                <a:gd name="T9" fmla="*/ 0 h 170"/>
                <a:gd name="T10" fmla="*/ 19 w 45"/>
                <a:gd name="T11" fmla="*/ 4 h 170"/>
                <a:gd name="T12" fmla="*/ 21 w 45"/>
                <a:gd name="T13" fmla="*/ 7 h 170"/>
                <a:gd name="T14" fmla="*/ 21 w 45"/>
                <a:gd name="T15" fmla="*/ 10 h 170"/>
                <a:gd name="T16" fmla="*/ 0 w 45"/>
                <a:gd name="T17" fmla="*/ 13 h 170"/>
                <a:gd name="T18" fmla="*/ 0 w 45"/>
                <a:gd name="T19" fmla="*/ 13 h 170"/>
                <a:gd name="T20" fmla="*/ 0 w 45"/>
                <a:gd name="T21" fmla="*/ 170 h 170"/>
                <a:gd name="T22" fmla="*/ 45 w 45"/>
                <a:gd name="T23" fmla="*/ 170 h 170"/>
                <a:gd name="T24" fmla="*/ 45 w 45"/>
                <a:gd name="T25" fmla="*/ 1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70">
                  <a:moveTo>
                    <a:pt x="45" y="13"/>
                  </a:moveTo>
                  <a:cubicBezTo>
                    <a:pt x="45" y="12"/>
                    <a:pt x="36" y="10"/>
                    <a:pt x="25" y="10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7" y="5"/>
                    <a:pt x="27" y="4"/>
                  </a:cubicBezTo>
                  <a:cubicBezTo>
                    <a:pt x="27" y="2"/>
                    <a:pt x="25" y="0"/>
                    <a:pt x="23" y="0"/>
                  </a:cubicBezTo>
                  <a:cubicBezTo>
                    <a:pt x="20" y="0"/>
                    <a:pt x="19" y="2"/>
                    <a:pt x="19" y="4"/>
                  </a:cubicBezTo>
                  <a:cubicBezTo>
                    <a:pt x="19" y="5"/>
                    <a:pt x="19" y="7"/>
                    <a:pt x="21" y="7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9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45" y="13"/>
                    <a:pt x="45" y="13"/>
                    <a:pt x="4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7" name="Freeform 32"/>
            <p:cNvSpPr>
              <a:spLocks/>
            </p:cNvSpPr>
            <p:nvPr/>
          </p:nvSpPr>
          <p:spPr bwMode="auto">
            <a:xfrm>
              <a:off x="-428625" y="1357313"/>
              <a:ext cx="123825" cy="379413"/>
            </a:xfrm>
            <a:custGeom>
              <a:avLst/>
              <a:gdLst>
                <a:gd name="T0" fmla="*/ 64 w 78"/>
                <a:gd name="T1" fmla="*/ 0 h 239"/>
                <a:gd name="T2" fmla="*/ 16 w 78"/>
                <a:gd name="T3" fmla="*/ 0 h 239"/>
                <a:gd name="T4" fmla="*/ 0 w 78"/>
                <a:gd name="T5" fmla="*/ 239 h 239"/>
                <a:gd name="T6" fmla="*/ 78 w 78"/>
                <a:gd name="T7" fmla="*/ 239 h 239"/>
                <a:gd name="T8" fmla="*/ 64 w 78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239">
                  <a:moveTo>
                    <a:pt x="64" y="0"/>
                  </a:moveTo>
                  <a:lnTo>
                    <a:pt x="16" y="0"/>
                  </a:lnTo>
                  <a:lnTo>
                    <a:pt x="0" y="239"/>
                  </a:lnTo>
                  <a:lnTo>
                    <a:pt x="78" y="239"/>
                  </a:lnTo>
                  <a:lnTo>
                    <a:pt x="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8" name="Freeform 33"/>
            <p:cNvSpPr>
              <a:spLocks/>
            </p:cNvSpPr>
            <p:nvPr/>
          </p:nvSpPr>
          <p:spPr bwMode="auto">
            <a:xfrm>
              <a:off x="20638" y="1044538"/>
              <a:ext cx="82550" cy="568362"/>
            </a:xfrm>
            <a:custGeom>
              <a:avLst/>
              <a:gdLst>
                <a:gd name="T0" fmla="*/ 40 w 52"/>
                <a:gd name="T1" fmla="*/ 0 h 580"/>
                <a:gd name="T2" fmla="*/ 10 w 52"/>
                <a:gd name="T3" fmla="*/ 0 h 580"/>
                <a:gd name="T4" fmla="*/ 0 w 52"/>
                <a:gd name="T5" fmla="*/ 552 h 580"/>
                <a:gd name="T6" fmla="*/ 52 w 52"/>
                <a:gd name="T7" fmla="*/ 580 h 580"/>
                <a:gd name="T8" fmla="*/ 40 w 52"/>
                <a:gd name="T9" fmla="*/ 0 h 580"/>
                <a:gd name="connsiteX0" fmla="*/ 7692 w 10000"/>
                <a:gd name="connsiteY0" fmla="*/ 0 h 10000"/>
                <a:gd name="connsiteX1" fmla="*/ 1058 w 10000"/>
                <a:gd name="connsiteY1" fmla="*/ 3879 h 10000"/>
                <a:gd name="connsiteX2" fmla="*/ 0 w 10000"/>
                <a:gd name="connsiteY2" fmla="*/ 9517 h 10000"/>
                <a:gd name="connsiteX3" fmla="*/ 10000 w 10000"/>
                <a:gd name="connsiteY3" fmla="*/ 10000 h 10000"/>
                <a:gd name="connsiteX4" fmla="*/ 7692 w 10000"/>
                <a:gd name="connsiteY4" fmla="*/ 0 h 10000"/>
                <a:gd name="connsiteX0" fmla="*/ 7404 w 10000"/>
                <a:gd name="connsiteY0" fmla="*/ 0 h 6147"/>
                <a:gd name="connsiteX1" fmla="*/ 1058 w 10000"/>
                <a:gd name="connsiteY1" fmla="*/ 26 h 6147"/>
                <a:gd name="connsiteX2" fmla="*/ 0 w 10000"/>
                <a:gd name="connsiteY2" fmla="*/ 5664 h 6147"/>
                <a:gd name="connsiteX3" fmla="*/ 10000 w 10000"/>
                <a:gd name="connsiteY3" fmla="*/ 6147 h 6147"/>
                <a:gd name="connsiteX4" fmla="*/ 7404 w 10000"/>
                <a:gd name="connsiteY4" fmla="*/ 0 h 6147"/>
                <a:gd name="connsiteX0" fmla="*/ 7404 w 10000"/>
                <a:gd name="connsiteY0" fmla="*/ 42 h 10042"/>
                <a:gd name="connsiteX1" fmla="*/ 1923 w 10000"/>
                <a:gd name="connsiteY1" fmla="*/ 0 h 10042"/>
                <a:gd name="connsiteX2" fmla="*/ 0 w 10000"/>
                <a:gd name="connsiteY2" fmla="*/ 9256 h 10042"/>
                <a:gd name="connsiteX3" fmla="*/ 10000 w 10000"/>
                <a:gd name="connsiteY3" fmla="*/ 10042 h 10042"/>
                <a:gd name="connsiteX4" fmla="*/ 7404 w 10000"/>
                <a:gd name="connsiteY4" fmla="*/ 42 h 1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42">
                  <a:moveTo>
                    <a:pt x="7404" y="42"/>
                  </a:moveTo>
                  <a:lnTo>
                    <a:pt x="1923" y="0"/>
                  </a:lnTo>
                  <a:lnTo>
                    <a:pt x="0" y="9256"/>
                  </a:lnTo>
                  <a:lnTo>
                    <a:pt x="10000" y="10042"/>
                  </a:lnTo>
                  <a:lnTo>
                    <a:pt x="7404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9" name="Rectangle 34"/>
            <p:cNvSpPr>
              <a:spLocks noChangeArrowheads="1"/>
            </p:cNvSpPr>
            <p:nvPr/>
          </p:nvSpPr>
          <p:spPr bwMode="auto">
            <a:xfrm>
              <a:off x="-39688" y="1717675"/>
              <a:ext cx="2540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0" name="Rectangle 35"/>
            <p:cNvSpPr>
              <a:spLocks noChangeArrowheads="1"/>
            </p:cNvSpPr>
            <p:nvPr/>
          </p:nvSpPr>
          <p:spPr bwMode="auto">
            <a:xfrm>
              <a:off x="-39688" y="1747838"/>
              <a:ext cx="25400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1" name="Freeform 36"/>
            <p:cNvSpPr>
              <a:spLocks/>
            </p:cNvSpPr>
            <p:nvPr/>
          </p:nvSpPr>
          <p:spPr bwMode="auto">
            <a:xfrm>
              <a:off x="-39688" y="1689100"/>
              <a:ext cx="53975" cy="25400"/>
            </a:xfrm>
            <a:custGeom>
              <a:avLst/>
              <a:gdLst>
                <a:gd name="T0" fmla="*/ 10 w 19"/>
                <a:gd name="T1" fmla="*/ 0 h 9"/>
                <a:gd name="T2" fmla="*/ 0 w 19"/>
                <a:gd name="T3" fmla="*/ 9 h 9"/>
                <a:gd name="T4" fmla="*/ 19 w 19"/>
                <a:gd name="T5" fmla="*/ 9 h 9"/>
                <a:gd name="T6" fmla="*/ 10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0" y="0"/>
                  </a:moveTo>
                  <a:cubicBezTo>
                    <a:pt x="5" y="0"/>
                    <a:pt x="1" y="4"/>
                    <a:pt x="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2" name="Rectangle 37"/>
            <p:cNvSpPr>
              <a:spLocks noChangeArrowheads="1"/>
            </p:cNvSpPr>
            <p:nvPr/>
          </p:nvSpPr>
          <p:spPr bwMode="auto">
            <a:xfrm>
              <a:off x="-7938" y="1717675"/>
              <a:ext cx="2540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3" name="Rectangle 38"/>
            <p:cNvSpPr>
              <a:spLocks noChangeArrowheads="1"/>
            </p:cNvSpPr>
            <p:nvPr/>
          </p:nvSpPr>
          <p:spPr bwMode="auto">
            <a:xfrm>
              <a:off x="-7938" y="1747838"/>
              <a:ext cx="25400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4" name="Freeform 39"/>
            <p:cNvSpPr>
              <a:spLocks/>
            </p:cNvSpPr>
            <p:nvPr/>
          </p:nvSpPr>
          <p:spPr bwMode="auto">
            <a:xfrm>
              <a:off x="369888" y="1304925"/>
              <a:ext cx="36513" cy="303213"/>
            </a:xfrm>
            <a:custGeom>
              <a:avLst/>
              <a:gdLst>
                <a:gd name="T0" fmla="*/ 23 w 23"/>
                <a:gd name="T1" fmla="*/ 0 h 191"/>
                <a:gd name="T2" fmla="*/ 0 w 23"/>
                <a:gd name="T3" fmla="*/ 0 h 191"/>
                <a:gd name="T4" fmla="*/ 0 w 23"/>
                <a:gd name="T5" fmla="*/ 178 h 191"/>
                <a:gd name="T6" fmla="*/ 23 w 23"/>
                <a:gd name="T7" fmla="*/ 191 h 191"/>
                <a:gd name="T8" fmla="*/ 23 w 23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1">
                  <a:moveTo>
                    <a:pt x="23" y="0"/>
                  </a:moveTo>
                  <a:lnTo>
                    <a:pt x="0" y="0"/>
                  </a:lnTo>
                  <a:lnTo>
                    <a:pt x="0" y="178"/>
                  </a:lnTo>
                  <a:lnTo>
                    <a:pt x="23" y="191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5" name="Rectangle 40"/>
            <p:cNvSpPr>
              <a:spLocks noChangeArrowheads="1"/>
            </p:cNvSpPr>
            <p:nvPr/>
          </p:nvSpPr>
          <p:spPr bwMode="auto">
            <a:xfrm>
              <a:off x="274638" y="1717675"/>
              <a:ext cx="2540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6" name="Rectangle 41"/>
            <p:cNvSpPr>
              <a:spLocks noChangeArrowheads="1"/>
            </p:cNvSpPr>
            <p:nvPr/>
          </p:nvSpPr>
          <p:spPr bwMode="auto">
            <a:xfrm>
              <a:off x="274638" y="1747838"/>
              <a:ext cx="25400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7" name="Freeform 42"/>
            <p:cNvSpPr>
              <a:spLocks/>
            </p:cNvSpPr>
            <p:nvPr/>
          </p:nvSpPr>
          <p:spPr bwMode="auto">
            <a:xfrm>
              <a:off x="274638" y="1689100"/>
              <a:ext cx="55563" cy="25400"/>
            </a:xfrm>
            <a:custGeom>
              <a:avLst/>
              <a:gdLst>
                <a:gd name="T0" fmla="*/ 10 w 20"/>
                <a:gd name="T1" fmla="*/ 0 h 9"/>
                <a:gd name="T2" fmla="*/ 0 w 20"/>
                <a:gd name="T3" fmla="*/ 9 h 9"/>
                <a:gd name="T4" fmla="*/ 20 w 20"/>
                <a:gd name="T5" fmla="*/ 9 h 9"/>
                <a:gd name="T6" fmla="*/ 10 w 2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">
                  <a:moveTo>
                    <a:pt x="10" y="0"/>
                  </a:moveTo>
                  <a:cubicBezTo>
                    <a:pt x="5" y="0"/>
                    <a:pt x="1" y="4"/>
                    <a:pt x="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4"/>
                    <a:pt x="1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8" name="Rectangle 43"/>
            <p:cNvSpPr>
              <a:spLocks noChangeArrowheads="1"/>
            </p:cNvSpPr>
            <p:nvPr/>
          </p:nvSpPr>
          <p:spPr bwMode="auto">
            <a:xfrm>
              <a:off x="306388" y="1717675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9" name="Rectangle 44"/>
            <p:cNvSpPr>
              <a:spLocks noChangeArrowheads="1"/>
            </p:cNvSpPr>
            <p:nvPr/>
          </p:nvSpPr>
          <p:spPr bwMode="auto">
            <a:xfrm>
              <a:off x="306388" y="1747838"/>
              <a:ext cx="23813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0" name="Freeform 45"/>
            <p:cNvSpPr>
              <a:spLocks noEditPoints="1"/>
            </p:cNvSpPr>
            <p:nvPr/>
          </p:nvSpPr>
          <p:spPr bwMode="auto">
            <a:xfrm>
              <a:off x="676275" y="1155700"/>
              <a:ext cx="44450" cy="452438"/>
            </a:xfrm>
            <a:custGeom>
              <a:avLst/>
              <a:gdLst>
                <a:gd name="T0" fmla="*/ 1 w 28"/>
                <a:gd name="T1" fmla="*/ 260 h 285"/>
                <a:gd name="T2" fmla="*/ 5 w 28"/>
                <a:gd name="T3" fmla="*/ 260 h 285"/>
                <a:gd name="T4" fmla="*/ 5 w 28"/>
                <a:gd name="T5" fmla="*/ 272 h 285"/>
                <a:gd name="T6" fmla="*/ 28 w 28"/>
                <a:gd name="T7" fmla="*/ 285 h 285"/>
                <a:gd name="T8" fmla="*/ 28 w 28"/>
                <a:gd name="T9" fmla="*/ 0 h 285"/>
                <a:gd name="T10" fmla="*/ 5 w 28"/>
                <a:gd name="T11" fmla="*/ 0 h 285"/>
                <a:gd name="T12" fmla="*/ 5 w 28"/>
                <a:gd name="T13" fmla="*/ 4 h 285"/>
                <a:gd name="T14" fmla="*/ 1 w 28"/>
                <a:gd name="T15" fmla="*/ 4 h 285"/>
                <a:gd name="T16" fmla="*/ 1 w 28"/>
                <a:gd name="T17" fmla="*/ 0 h 285"/>
                <a:gd name="T18" fmla="*/ 0 w 28"/>
                <a:gd name="T19" fmla="*/ 0 h 285"/>
                <a:gd name="T20" fmla="*/ 0 w 28"/>
                <a:gd name="T21" fmla="*/ 269 h 285"/>
                <a:gd name="T22" fmla="*/ 1 w 28"/>
                <a:gd name="T23" fmla="*/ 269 h 285"/>
                <a:gd name="T24" fmla="*/ 1 w 28"/>
                <a:gd name="T25" fmla="*/ 260 h 285"/>
                <a:gd name="T26" fmla="*/ 1 w 28"/>
                <a:gd name="T27" fmla="*/ 5 h 285"/>
                <a:gd name="T28" fmla="*/ 5 w 28"/>
                <a:gd name="T29" fmla="*/ 5 h 285"/>
                <a:gd name="T30" fmla="*/ 5 w 28"/>
                <a:gd name="T31" fmla="*/ 41 h 285"/>
                <a:gd name="T32" fmla="*/ 1 w 28"/>
                <a:gd name="T33" fmla="*/ 41 h 285"/>
                <a:gd name="T34" fmla="*/ 1 w 28"/>
                <a:gd name="T35" fmla="*/ 5 h 285"/>
                <a:gd name="T36" fmla="*/ 1 w 28"/>
                <a:gd name="T37" fmla="*/ 42 h 285"/>
                <a:gd name="T38" fmla="*/ 5 w 28"/>
                <a:gd name="T39" fmla="*/ 42 h 285"/>
                <a:gd name="T40" fmla="*/ 5 w 28"/>
                <a:gd name="T41" fmla="*/ 76 h 285"/>
                <a:gd name="T42" fmla="*/ 1 w 28"/>
                <a:gd name="T43" fmla="*/ 76 h 285"/>
                <a:gd name="T44" fmla="*/ 1 w 28"/>
                <a:gd name="T45" fmla="*/ 42 h 285"/>
                <a:gd name="T46" fmla="*/ 1 w 28"/>
                <a:gd name="T47" fmla="*/ 78 h 285"/>
                <a:gd name="T48" fmla="*/ 5 w 28"/>
                <a:gd name="T49" fmla="*/ 78 h 285"/>
                <a:gd name="T50" fmla="*/ 5 w 28"/>
                <a:gd name="T51" fmla="*/ 113 h 285"/>
                <a:gd name="T52" fmla="*/ 1 w 28"/>
                <a:gd name="T53" fmla="*/ 113 h 285"/>
                <a:gd name="T54" fmla="*/ 1 w 28"/>
                <a:gd name="T55" fmla="*/ 78 h 285"/>
                <a:gd name="T56" fmla="*/ 1 w 28"/>
                <a:gd name="T57" fmla="*/ 115 h 285"/>
                <a:gd name="T58" fmla="*/ 5 w 28"/>
                <a:gd name="T59" fmla="*/ 115 h 285"/>
                <a:gd name="T60" fmla="*/ 5 w 28"/>
                <a:gd name="T61" fmla="*/ 148 h 285"/>
                <a:gd name="T62" fmla="*/ 1 w 28"/>
                <a:gd name="T63" fmla="*/ 148 h 285"/>
                <a:gd name="T64" fmla="*/ 1 w 28"/>
                <a:gd name="T65" fmla="*/ 115 h 285"/>
                <a:gd name="T66" fmla="*/ 1 w 28"/>
                <a:gd name="T67" fmla="*/ 150 h 285"/>
                <a:gd name="T68" fmla="*/ 5 w 28"/>
                <a:gd name="T69" fmla="*/ 150 h 285"/>
                <a:gd name="T70" fmla="*/ 5 w 28"/>
                <a:gd name="T71" fmla="*/ 186 h 285"/>
                <a:gd name="T72" fmla="*/ 1 w 28"/>
                <a:gd name="T73" fmla="*/ 186 h 285"/>
                <a:gd name="T74" fmla="*/ 1 w 28"/>
                <a:gd name="T75" fmla="*/ 150 h 285"/>
                <a:gd name="T76" fmla="*/ 1 w 28"/>
                <a:gd name="T77" fmla="*/ 187 h 285"/>
                <a:gd name="T78" fmla="*/ 5 w 28"/>
                <a:gd name="T79" fmla="*/ 187 h 285"/>
                <a:gd name="T80" fmla="*/ 5 w 28"/>
                <a:gd name="T81" fmla="*/ 221 h 285"/>
                <a:gd name="T82" fmla="*/ 1 w 28"/>
                <a:gd name="T83" fmla="*/ 221 h 285"/>
                <a:gd name="T84" fmla="*/ 1 w 28"/>
                <a:gd name="T85" fmla="*/ 187 h 285"/>
                <a:gd name="T86" fmla="*/ 1 w 28"/>
                <a:gd name="T87" fmla="*/ 223 h 285"/>
                <a:gd name="T88" fmla="*/ 5 w 28"/>
                <a:gd name="T89" fmla="*/ 223 h 285"/>
                <a:gd name="T90" fmla="*/ 5 w 28"/>
                <a:gd name="T91" fmla="*/ 258 h 285"/>
                <a:gd name="T92" fmla="*/ 1 w 28"/>
                <a:gd name="T93" fmla="*/ 258 h 285"/>
                <a:gd name="T94" fmla="*/ 1 w 28"/>
                <a:gd name="T95" fmla="*/ 223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" h="285">
                  <a:moveTo>
                    <a:pt x="1" y="260"/>
                  </a:moveTo>
                  <a:lnTo>
                    <a:pt x="5" y="260"/>
                  </a:lnTo>
                  <a:lnTo>
                    <a:pt x="5" y="272"/>
                  </a:lnTo>
                  <a:lnTo>
                    <a:pt x="28" y="285"/>
                  </a:lnTo>
                  <a:lnTo>
                    <a:pt x="28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69"/>
                  </a:lnTo>
                  <a:lnTo>
                    <a:pt x="1" y="269"/>
                  </a:lnTo>
                  <a:lnTo>
                    <a:pt x="1" y="260"/>
                  </a:lnTo>
                  <a:close/>
                  <a:moveTo>
                    <a:pt x="1" y="5"/>
                  </a:moveTo>
                  <a:lnTo>
                    <a:pt x="5" y="5"/>
                  </a:lnTo>
                  <a:lnTo>
                    <a:pt x="5" y="41"/>
                  </a:lnTo>
                  <a:lnTo>
                    <a:pt x="1" y="41"/>
                  </a:lnTo>
                  <a:lnTo>
                    <a:pt x="1" y="5"/>
                  </a:lnTo>
                  <a:close/>
                  <a:moveTo>
                    <a:pt x="1" y="42"/>
                  </a:moveTo>
                  <a:lnTo>
                    <a:pt x="5" y="42"/>
                  </a:lnTo>
                  <a:lnTo>
                    <a:pt x="5" y="76"/>
                  </a:lnTo>
                  <a:lnTo>
                    <a:pt x="1" y="76"/>
                  </a:lnTo>
                  <a:lnTo>
                    <a:pt x="1" y="42"/>
                  </a:lnTo>
                  <a:close/>
                  <a:moveTo>
                    <a:pt x="1" y="78"/>
                  </a:moveTo>
                  <a:lnTo>
                    <a:pt x="5" y="78"/>
                  </a:lnTo>
                  <a:lnTo>
                    <a:pt x="5" y="113"/>
                  </a:lnTo>
                  <a:lnTo>
                    <a:pt x="1" y="113"/>
                  </a:lnTo>
                  <a:lnTo>
                    <a:pt x="1" y="78"/>
                  </a:lnTo>
                  <a:close/>
                  <a:moveTo>
                    <a:pt x="1" y="115"/>
                  </a:moveTo>
                  <a:lnTo>
                    <a:pt x="5" y="115"/>
                  </a:lnTo>
                  <a:lnTo>
                    <a:pt x="5" y="148"/>
                  </a:lnTo>
                  <a:lnTo>
                    <a:pt x="1" y="148"/>
                  </a:lnTo>
                  <a:lnTo>
                    <a:pt x="1" y="115"/>
                  </a:lnTo>
                  <a:close/>
                  <a:moveTo>
                    <a:pt x="1" y="150"/>
                  </a:moveTo>
                  <a:lnTo>
                    <a:pt x="5" y="150"/>
                  </a:lnTo>
                  <a:lnTo>
                    <a:pt x="5" y="186"/>
                  </a:lnTo>
                  <a:lnTo>
                    <a:pt x="1" y="186"/>
                  </a:lnTo>
                  <a:lnTo>
                    <a:pt x="1" y="150"/>
                  </a:lnTo>
                  <a:close/>
                  <a:moveTo>
                    <a:pt x="1" y="187"/>
                  </a:moveTo>
                  <a:lnTo>
                    <a:pt x="5" y="187"/>
                  </a:lnTo>
                  <a:lnTo>
                    <a:pt x="5" y="221"/>
                  </a:lnTo>
                  <a:lnTo>
                    <a:pt x="1" y="221"/>
                  </a:lnTo>
                  <a:lnTo>
                    <a:pt x="1" y="187"/>
                  </a:lnTo>
                  <a:close/>
                  <a:moveTo>
                    <a:pt x="1" y="223"/>
                  </a:moveTo>
                  <a:lnTo>
                    <a:pt x="5" y="223"/>
                  </a:lnTo>
                  <a:lnTo>
                    <a:pt x="5" y="258"/>
                  </a:lnTo>
                  <a:lnTo>
                    <a:pt x="1" y="258"/>
                  </a:lnTo>
                  <a:lnTo>
                    <a:pt x="1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1" name="Freeform 46"/>
            <p:cNvSpPr>
              <a:spLocks/>
            </p:cNvSpPr>
            <p:nvPr/>
          </p:nvSpPr>
          <p:spPr bwMode="auto">
            <a:xfrm>
              <a:off x="523875" y="1304925"/>
              <a:ext cx="39688" cy="296863"/>
            </a:xfrm>
            <a:custGeom>
              <a:avLst/>
              <a:gdLst>
                <a:gd name="T0" fmla="*/ 25 w 25"/>
                <a:gd name="T1" fmla="*/ 0 h 187"/>
                <a:gd name="T2" fmla="*/ 0 w 25"/>
                <a:gd name="T3" fmla="*/ 0 h 187"/>
                <a:gd name="T4" fmla="*/ 0 w 25"/>
                <a:gd name="T5" fmla="*/ 187 h 187"/>
                <a:gd name="T6" fmla="*/ 25 w 25"/>
                <a:gd name="T7" fmla="*/ 173 h 187"/>
                <a:gd name="T8" fmla="*/ 25 w 25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87">
                  <a:moveTo>
                    <a:pt x="25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25" y="17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2" name="Freeform 47"/>
            <p:cNvSpPr>
              <a:spLocks noEditPoints="1"/>
            </p:cNvSpPr>
            <p:nvPr/>
          </p:nvSpPr>
          <p:spPr bwMode="auto">
            <a:xfrm>
              <a:off x="-241300" y="1557338"/>
              <a:ext cx="1087438" cy="661988"/>
            </a:xfrm>
            <a:custGeom>
              <a:avLst/>
              <a:gdLst>
                <a:gd name="T0" fmla="*/ 265 w 388"/>
                <a:gd name="T1" fmla="*/ 23 h 236"/>
                <a:gd name="T2" fmla="*/ 257 w 388"/>
                <a:gd name="T3" fmla="*/ 27 h 236"/>
                <a:gd name="T4" fmla="*/ 235 w 388"/>
                <a:gd name="T5" fmla="*/ 23 h 236"/>
                <a:gd name="T6" fmla="*/ 145 w 388"/>
                <a:gd name="T7" fmla="*/ 27 h 236"/>
                <a:gd name="T8" fmla="*/ 131 w 388"/>
                <a:gd name="T9" fmla="*/ 23 h 236"/>
                <a:gd name="T10" fmla="*/ 33 w 388"/>
                <a:gd name="T11" fmla="*/ 23 h 236"/>
                <a:gd name="T12" fmla="*/ 33 w 388"/>
                <a:gd name="T13" fmla="*/ 106 h 236"/>
                <a:gd name="T14" fmla="*/ 388 w 388"/>
                <a:gd name="T15" fmla="*/ 106 h 236"/>
                <a:gd name="T16" fmla="*/ 294 w 388"/>
                <a:gd name="T17" fmla="*/ 54 h 236"/>
                <a:gd name="T18" fmla="*/ 319 w 388"/>
                <a:gd name="T19" fmla="*/ 57 h 236"/>
                <a:gd name="T20" fmla="*/ 181 w 388"/>
                <a:gd name="T21" fmla="*/ 54 h 236"/>
                <a:gd name="T22" fmla="*/ 207 w 388"/>
                <a:gd name="T23" fmla="*/ 54 h 236"/>
                <a:gd name="T24" fmla="*/ 181 w 388"/>
                <a:gd name="T25" fmla="*/ 54 h 236"/>
                <a:gd name="T26" fmla="*/ 94 w 388"/>
                <a:gd name="T27" fmla="*/ 54 h 236"/>
                <a:gd name="T28" fmla="*/ 69 w 388"/>
                <a:gd name="T29" fmla="*/ 106 h 236"/>
                <a:gd name="T30" fmla="*/ 23 w 388"/>
                <a:gd name="T31" fmla="*/ 195 h 236"/>
                <a:gd name="T32" fmla="*/ 23 w 388"/>
                <a:gd name="T33" fmla="*/ 181 h 236"/>
                <a:gd name="T34" fmla="*/ 47 w 388"/>
                <a:gd name="T35" fmla="*/ 146 h 236"/>
                <a:gd name="T36" fmla="*/ 47 w 388"/>
                <a:gd name="T37" fmla="*/ 146 h 236"/>
                <a:gd name="T38" fmla="*/ 87 w 388"/>
                <a:gd name="T39" fmla="*/ 195 h 236"/>
                <a:gd name="T40" fmla="*/ 62 w 388"/>
                <a:gd name="T41" fmla="*/ 160 h 236"/>
                <a:gd name="T42" fmla="*/ 62 w 388"/>
                <a:gd name="T43" fmla="*/ 146 h 236"/>
                <a:gd name="T44" fmla="*/ 127 w 388"/>
                <a:gd name="T45" fmla="*/ 216 h 236"/>
                <a:gd name="T46" fmla="*/ 127 w 388"/>
                <a:gd name="T47" fmla="*/ 216 h 236"/>
                <a:gd name="T48" fmla="*/ 127 w 388"/>
                <a:gd name="T49" fmla="*/ 160 h 236"/>
                <a:gd name="T50" fmla="*/ 102 w 388"/>
                <a:gd name="T51" fmla="*/ 126 h 236"/>
                <a:gd name="T52" fmla="*/ 142 w 388"/>
                <a:gd name="T53" fmla="*/ 216 h 236"/>
                <a:gd name="T54" fmla="*/ 167 w 388"/>
                <a:gd name="T55" fmla="*/ 181 h 236"/>
                <a:gd name="T56" fmla="*/ 167 w 388"/>
                <a:gd name="T57" fmla="*/ 181 h 236"/>
                <a:gd name="T58" fmla="*/ 167 w 388"/>
                <a:gd name="T59" fmla="*/ 126 h 236"/>
                <a:gd name="T60" fmla="*/ 182 w 388"/>
                <a:gd name="T61" fmla="*/ 195 h 236"/>
                <a:gd name="T62" fmla="*/ 182 w 388"/>
                <a:gd name="T63" fmla="*/ 181 h 236"/>
                <a:gd name="T64" fmla="*/ 206 w 388"/>
                <a:gd name="T65" fmla="*/ 146 h 236"/>
                <a:gd name="T66" fmla="*/ 206 w 388"/>
                <a:gd name="T67" fmla="*/ 146 h 236"/>
                <a:gd name="T68" fmla="*/ 246 w 388"/>
                <a:gd name="T69" fmla="*/ 195 h 236"/>
                <a:gd name="T70" fmla="*/ 221 w 388"/>
                <a:gd name="T71" fmla="*/ 160 h 236"/>
                <a:gd name="T72" fmla="*/ 221 w 388"/>
                <a:gd name="T73" fmla="*/ 146 h 236"/>
                <a:gd name="T74" fmla="*/ 286 w 388"/>
                <a:gd name="T75" fmla="*/ 216 h 236"/>
                <a:gd name="T76" fmla="*/ 286 w 388"/>
                <a:gd name="T77" fmla="*/ 216 h 236"/>
                <a:gd name="T78" fmla="*/ 286 w 388"/>
                <a:gd name="T79" fmla="*/ 160 h 236"/>
                <a:gd name="T80" fmla="*/ 261 w 388"/>
                <a:gd name="T81" fmla="*/ 126 h 236"/>
                <a:gd name="T82" fmla="*/ 301 w 388"/>
                <a:gd name="T83" fmla="*/ 216 h 236"/>
                <a:gd name="T84" fmla="*/ 326 w 388"/>
                <a:gd name="T85" fmla="*/ 181 h 236"/>
                <a:gd name="T86" fmla="*/ 326 w 388"/>
                <a:gd name="T87" fmla="*/ 181 h 236"/>
                <a:gd name="T88" fmla="*/ 326 w 388"/>
                <a:gd name="T89" fmla="*/ 126 h 236"/>
                <a:gd name="T90" fmla="*/ 341 w 388"/>
                <a:gd name="T91" fmla="*/ 195 h 236"/>
                <a:gd name="T92" fmla="*/ 341 w 388"/>
                <a:gd name="T93" fmla="*/ 181 h 236"/>
                <a:gd name="T94" fmla="*/ 365 w 388"/>
                <a:gd name="T95" fmla="*/ 146 h 236"/>
                <a:gd name="T96" fmla="*/ 365 w 388"/>
                <a:gd name="T97" fmla="*/ 14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8" h="236">
                  <a:moveTo>
                    <a:pt x="355" y="23"/>
                  </a:moveTo>
                  <a:cubicBezTo>
                    <a:pt x="347" y="23"/>
                    <a:pt x="347" y="23"/>
                    <a:pt x="347" y="23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265" y="23"/>
                    <a:pt x="265" y="23"/>
                    <a:pt x="265" y="23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7" y="27"/>
                    <a:pt x="257" y="27"/>
                    <a:pt x="257" y="27"/>
                  </a:cubicBezTo>
                  <a:cubicBezTo>
                    <a:pt x="257" y="27"/>
                    <a:pt x="257" y="27"/>
                    <a:pt x="257" y="27"/>
                  </a:cubicBezTo>
                  <a:cubicBezTo>
                    <a:pt x="257" y="27"/>
                    <a:pt x="257" y="27"/>
                    <a:pt x="257" y="27"/>
                  </a:cubicBezTo>
                  <a:cubicBezTo>
                    <a:pt x="257" y="106"/>
                    <a:pt x="257" y="106"/>
                    <a:pt x="257" y="106"/>
                  </a:cubicBezTo>
                  <a:cubicBezTo>
                    <a:pt x="243" y="106"/>
                    <a:pt x="243" y="106"/>
                    <a:pt x="243" y="106"/>
                  </a:cubicBezTo>
                  <a:cubicBezTo>
                    <a:pt x="243" y="23"/>
                    <a:pt x="243" y="23"/>
                    <a:pt x="243" y="23"/>
                  </a:cubicBezTo>
                  <a:cubicBezTo>
                    <a:pt x="235" y="23"/>
                    <a:pt x="235" y="23"/>
                    <a:pt x="235" y="23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388" y="236"/>
                    <a:pt x="388" y="236"/>
                    <a:pt x="388" y="236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355" y="106"/>
                    <a:pt x="355" y="106"/>
                    <a:pt x="355" y="106"/>
                  </a:cubicBezTo>
                  <a:lnTo>
                    <a:pt x="355" y="23"/>
                  </a:lnTo>
                  <a:close/>
                  <a:moveTo>
                    <a:pt x="293" y="54"/>
                  </a:moveTo>
                  <a:cubicBezTo>
                    <a:pt x="294" y="54"/>
                    <a:pt x="294" y="54"/>
                    <a:pt x="294" y="54"/>
                  </a:cubicBezTo>
                  <a:cubicBezTo>
                    <a:pt x="295" y="48"/>
                    <a:pt x="300" y="44"/>
                    <a:pt x="306" y="44"/>
                  </a:cubicBezTo>
                  <a:cubicBezTo>
                    <a:pt x="312" y="44"/>
                    <a:pt x="317" y="48"/>
                    <a:pt x="319" y="54"/>
                  </a:cubicBezTo>
                  <a:cubicBezTo>
                    <a:pt x="319" y="54"/>
                    <a:pt x="319" y="54"/>
                    <a:pt x="319" y="54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293" y="106"/>
                    <a:pt x="293" y="106"/>
                    <a:pt x="293" y="106"/>
                  </a:cubicBezTo>
                  <a:lnTo>
                    <a:pt x="293" y="54"/>
                  </a:lnTo>
                  <a:close/>
                  <a:moveTo>
                    <a:pt x="181" y="54"/>
                  </a:moveTo>
                  <a:cubicBezTo>
                    <a:pt x="181" y="54"/>
                    <a:pt x="181" y="54"/>
                    <a:pt x="181" y="54"/>
                  </a:cubicBezTo>
                  <a:cubicBezTo>
                    <a:pt x="183" y="48"/>
                    <a:pt x="188" y="44"/>
                    <a:pt x="194" y="44"/>
                  </a:cubicBezTo>
                  <a:cubicBezTo>
                    <a:pt x="200" y="44"/>
                    <a:pt x="205" y="48"/>
                    <a:pt x="207" y="54"/>
                  </a:cubicBezTo>
                  <a:cubicBezTo>
                    <a:pt x="207" y="54"/>
                    <a:pt x="207" y="54"/>
                    <a:pt x="207" y="54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181" y="106"/>
                    <a:pt x="181" y="106"/>
                    <a:pt x="181" y="106"/>
                  </a:cubicBezTo>
                  <a:lnTo>
                    <a:pt x="181" y="54"/>
                  </a:lnTo>
                  <a:close/>
                  <a:moveTo>
                    <a:pt x="69" y="54"/>
                  </a:moveTo>
                  <a:cubicBezTo>
                    <a:pt x="69" y="54"/>
                    <a:pt x="69" y="54"/>
                    <a:pt x="69" y="54"/>
                  </a:cubicBezTo>
                  <a:cubicBezTo>
                    <a:pt x="71" y="48"/>
                    <a:pt x="76" y="44"/>
                    <a:pt x="82" y="44"/>
                  </a:cubicBezTo>
                  <a:cubicBezTo>
                    <a:pt x="88" y="44"/>
                    <a:pt x="93" y="48"/>
                    <a:pt x="94" y="54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69" y="106"/>
                    <a:pt x="69" y="106"/>
                    <a:pt x="69" y="106"/>
                  </a:cubicBezTo>
                  <a:lnTo>
                    <a:pt x="69" y="54"/>
                  </a:lnTo>
                  <a:close/>
                  <a:moveTo>
                    <a:pt x="47" y="216"/>
                  </a:moveTo>
                  <a:cubicBezTo>
                    <a:pt x="23" y="216"/>
                    <a:pt x="23" y="216"/>
                    <a:pt x="23" y="216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47" y="195"/>
                    <a:pt x="47" y="195"/>
                    <a:pt x="47" y="195"/>
                  </a:cubicBezTo>
                  <a:lnTo>
                    <a:pt x="47" y="216"/>
                  </a:lnTo>
                  <a:close/>
                  <a:moveTo>
                    <a:pt x="47" y="181"/>
                  </a:moveTo>
                  <a:cubicBezTo>
                    <a:pt x="23" y="181"/>
                    <a:pt x="23" y="181"/>
                    <a:pt x="23" y="181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47" y="160"/>
                    <a:pt x="47" y="160"/>
                    <a:pt x="47" y="160"/>
                  </a:cubicBezTo>
                  <a:lnTo>
                    <a:pt x="47" y="181"/>
                  </a:lnTo>
                  <a:close/>
                  <a:moveTo>
                    <a:pt x="47" y="146"/>
                  </a:moveTo>
                  <a:cubicBezTo>
                    <a:pt x="23" y="146"/>
                    <a:pt x="23" y="146"/>
                    <a:pt x="23" y="14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47" y="126"/>
                    <a:pt x="47" y="126"/>
                    <a:pt x="47" y="126"/>
                  </a:cubicBezTo>
                  <a:lnTo>
                    <a:pt x="47" y="146"/>
                  </a:lnTo>
                  <a:close/>
                  <a:moveTo>
                    <a:pt x="87" y="216"/>
                  </a:moveTo>
                  <a:cubicBezTo>
                    <a:pt x="62" y="216"/>
                    <a:pt x="62" y="216"/>
                    <a:pt x="62" y="216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87" y="195"/>
                    <a:pt x="87" y="195"/>
                    <a:pt x="87" y="195"/>
                  </a:cubicBezTo>
                  <a:lnTo>
                    <a:pt x="87" y="216"/>
                  </a:lnTo>
                  <a:close/>
                  <a:moveTo>
                    <a:pt x="87" y="181"/>
                  </a:moveTo>
                  <a:cubicBezTo>
                    <a:pt x="62" y="181"/>
                    <a:pt x="62" y="181"/>
                    <a:pt x="62" y="181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87" y="160"/>
                    <a:pt x="87" y="160"/>
                    <a:pt x="87" y="160"/>
                  </a:cubicBezTo>
                  <a:lnTo>
                    <a:pt x="87" y="181"/>
                  </a:lnTo>
                  <a:close/>
                  <a:moveTo>
                    <a:pt x="87" y="146"/>
                  </a:moveTo>
                  <a:cubicBezTo>
                    <a:pt x="62" y="146"/>
                    <a:pt x="62" y="146"/>
                    <a:pt x="62" y="146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87" y="126"/>
                    <a:pt x="87" y="126"/>
                    <a:pt x="87" y="126"/>
                  </a:cubicBezTo>
                  <a:lnTo>
                    <a:pt x="87" y="146"/>
                  </a:lnTo>
                  <a:close/>
                  <a:moveTo>
                    <a:pt x="127" y="216"/>
                  </a:moveTo>
                  <a:cubicBezTo>
                    <a:pt x="102" y="216"/>
                    <a:pt x="102" y="216"/>
                    <a:pt x="102" y="216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27" y="195"/>
                    <a:pt x="127" y="195"/>
                    <a:pt x="127" y="195"/>
                  </a:cubicBezTo>
                  <a:lnTo>
                    <a:pt x="127" y="216"/>
                  </a:lnTo>
                  <a:close/>
                  <a:moveTo>
                    <a:pt x="127" y="181"/>
                  </a:moveTo>
                  <a:cubicBezTo>
                    <a:pt x="102" y="181"/>
                    <a:pt x="102" y="181"/>
                    <a:pt x="102" y="181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27" y="160"/>
                    <a:pt x="127" y="160"/>
                    <a:pt x="127" y="160"/>
                  </a:cubicBezTo>
                  <a:lnTo>
                    <a:pt x="127" y="181"/>
                  </a:lnTo>
                  <a:close/>
                  <a:moveTo>
                    <a:pt x="127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27" y="126"/>
                    <a:pt x="127" y="126"/>
                    <a:pt x="127" y="126"/>
                  </a:cubicBezTo>
                  <a:lnTo>
                    <a:pt x="127" y="146"/>
                  </a:lnTo>
                  <a:close/>
                  <a:moveTo>
                    <a:pt x="167" y="216"/>
                  </a:moveTo>
                  <a:cubicBezTo>
                    <a:pt x="142" y="216"/>
                    <a:pt x="142" y="216"/>
                    <a:pt x="142" y="216"/>
                  </a:cubicBezTo>
                  <a:cubicBezTo>
                    <a:pt x="142" y="195"/>
                    <a:pt x="142" y="195"/>
                    <a:pt x="142" y="195"/>
                  </a:cubicBezTo>
                  <a:cubicBezTo>
                    <a:pt x="167" y="195"/>
                    <a:pt x="167" y="195"/>
                    <a:pt x="167" y="195"/>
                  </a:cubicBezTo>
                  <a:lnTo>
                    <a:pt x="167" y="216"/>
                  </a:lnTo>
                  <a:close/>
                  <a:moveTo>
                    <a:pt x="167" y="181"/>
                  </a:moveTo>
                  <a:cubicBezTo>
                    <a:pt x="142" y="181"/>
                    <a:pt x="142" y="181"/>
                    <a:pt x="142" y="181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67" y="160"/>
                    <a:pt x="167" y="160"/>
                    <a:pt x="167" y="160"/>
                  </a:cubicBezTo>
                  <a:lnTo>
                    <a:pt x="167" y="181"/>
                  </a:lnTo>
                  <a:close/>
                  <a:moveTo>
                    <a:pt x="167" y="146"/>
                  </a:moveTo>
                  <a:cubicBezTo>
                    <a:pt x="142" y="146"/>
                    <a:pt x="142" y="146"/>
                    <a:pt x="142" y="146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67" y="126"/>
                    <a:pt x="167" y="126"/>
                    <a:pt x="167" y="126"/>
                  </a:cubicBezTo>
                  <a:lnTo>
                    <a:pt x="167" y="146"/>
                  </a:lnTo>
                  <a:close/>
                  <a:moveTo>
                    <a:pt x="206" y="216"/>
                  </a:moveTo>
                  <a:cubicBezTo>
                    <a:pt x="182" y="216"/>
                    <a:pt x="182" y="216"/>
                    <a:pt x="182" y="216"/>
                  </a:cubicBezTo>
                  <a:cubicBezTo>
                    <a:pt x="182" y="195"/>
                    <a:pt x="182" y="195"/>
                    <a:pt x="182" y="195"/>
                  </a:cubicBezTo>
                  <a:cubicBezTo>
                    <a:pt x="206" y="195"/>
                    <a:pt x="206" y="195"/>
                    <a:pt x="206" y="195"/>
                  </a:cubicBezTo>
                  <a:lnTo>
                    <a:pt x="206" y="216"/>
                  </a:lnTo>
                  <a:close/>
                  <a:moveTo>
                    <a:pt x="206" y="181"/>
                  </a:moveTo>
                  <a:cubicBezTo>
                    <a:pt x="182" y="181"/>
                    <a:pt x="182" y="181"/>
                    <a:pt x="182" y="181"/>
                  </a:cubicBezTo>
                  <a:cubicBezTo>
                    <a:pt x="182" y="160"/>
                    <a:pt x="182" y="160"/>
                    <a:pt x="182" y="160"/>
                  </a:cubicBezTo>
                  <a:cubicBezTo>
                    <a:pt x="206" y="160"/>
                    <a:pt x="206" y="160"/>
                    <a:pt x="206" y="160"/>
                  </a:cubicBezTo>
                  <a:lnTo>
                    <a:pt x="206" y="181"/>
                  </a:lnTo>
                  <a:close/>
                  <a:moveTo>
                    <a:pt x="206" y="146"/>
                  </a:moveTo>
                  <a:cubicBezTo>
                    <a:pt x="182" y="146"/>
                    <a:pt x="182" y="146"/>
                    <a:pt x="182" y="146"/>
                  </a:cubicBezTo>
                  <a:cubicBezTo>
                    <a:pt x="182" y="126"/>
                    <a:pt x="182" y="126"/>
                    <a:pt x="182" y="126"/>
                  </a:cubicBezTo>
                  <a:cubicBezTo>
                    <a:pt x="206" y="126"/>
                    <a:pt x="206" y="126"/>
                    <a:pt x="206" y="126"/>
                  </a:cubicBezTo>
                  <a:lnTo>
                    <a:pt x="206" y="146"/>
                  </a:lnTo>
                  <a:close/>
                  <a:moveTo>
                    <a:pt x="246" y="216"/>
                  </a:moveTo>
                  <a:cubicBezTo>
                    <a:pt x="221" y="216"/>
                    <a:pt x="221" y="216"/>
                    <a:pt x="221" y="216"/>
                  </a:cubicBezTo>
                  <a:cubicBezTo>
                    <a:pt x="221" y="195"/>
                    <a:pt x="221" y="195"/>
                    <a:pt x="221" y="195"/>
                  </a:cubicBezTo>
                  <a:cubicBezTo>
                    <a:pt x="246" y="195"/>
                    <a:pt x="246" y="195"/>
                    <a:pt x="246" y="195"/>
                  </a:cubicBezTo>
                  <a:lnTo>
                    <a:pt x="246" y="216"/>
                  </a:lnTo>
                  <a:close/>
                  <a:moveTo>
                    <a:pt x="246" y="181"/>
                  </a:moveTo>
                  <a:cubicBezTo>
                    <a:pt x="221" y="181"/>
                    <a:pt x="221" y="181"/>
                    <a:pt x="221" y="181"/>
                  </a:cubicBezTo>
                  <a:cubicBezTo>
                    <a:pt x="221" y="160"/>
                    <a:pt x="221" y="160"/>
                    <a:pt x="221" y="160"/>
                  </a:cubicBezTo>
                  <a:cubicBezTo>
                    <a:pt x="246" y="160"/>
                    <a:pt x="246" y="160"/>
                    <a:pt x="246" y="160"/>
                  </a:cubicBezTo>
                  <a:lnTo>
                    <a:pt x="246" y="181"/>
                  </a:lnTo>
                  <a:close/>
                  <a:moveTo>
                    <a:pt x="246" y="146"/>
                  </a:moveTo>
                  <a:cubicBezTo>
                    <a:pt x="221" y="146"/>
                    <a:pt x="221" y="146"/>
                    <a:pt x="221" y="14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46" y="126"/>
                    <a:pt x="246" y="126"/>
                    <a:pt x="246" y="126"/>
                  </a:cubicBezTo>
                  <a:lnTo>
                    <a:pt x="246" y="146"/>
                  </a:lnTo>
                  <a:close/>
                  <a:moveTo>
                    <a:pt x="286" y="216"/>
                  </a:moveTo>
                  <a:cubicBezTo>
                    <a:pt x="261" y="216"/>
                    <a:pt x="261" y="216"/>
                    <a:pt x="261" y="216"/>
                  </a:cubicBezTo>
                  <a:cubicBezTo>
                    <a:pt x="261" y="195"/>
                    <a:pt x="261" y="195"/>
                    <a:pt x="261" y="195"/>
                  </a:cubicBezTo>
                  <a:cubicBezTo>
                    <a:pt x="286" y="195"/>
                    <a:pt x="286" y="195"/>
                    <a:pt x="286" y="195"/>
                  </a:cubicBezTo>
                  <a:lnTo>
                    <a:pt x="286" y="216"/>
                  </a:lnTo>
                  <a:close/>
                  <a:moveTo>
                    <a:pt x="286" y="181"/>
                  </a:moveTo>
                  <a:cubicBezTo>
                    <a:pt x="261" y="181"/>
                    <a:pt x="261" y="181"/>
                    <a:pt x="261" y="181"/>
                  </a:cubicBezTo>
                  <a:cubicBezTo>
                    <a:pt x="261" y="160"/>
                    <a:pt x="261" y="160"/>
                    <a:pt x="261" y="160"/>
                  </a:cubicBezTo>
                  <a:cubicBezTo>
                    <a:pt x="286" y="160"/>
                    <a:pt x="286" y="160"/>
                    <a:pt x="286" y="160"/>
                  </a:cubicBezTo>
                  <a:lnTo>
                    <a:pt x="286" y="181"/>
                  </a:lnTo>
                  <a:close/>
                  <a:moveTo>
                    <a:pt x="286" y="146"/>
                  </a:moveTo>
                  <a:cubicBezTo>
                    <a:pt x="261" y="146"/>
                    <a:pt x="261" y="146"/>
                    <a:pt x="261" y="14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86" y="126"/>
                    <a:pt x="286" y="126"/>
                    <a:pt x="286" y="126"/>
                  </a:cubicBezTo>
                  <a:lnTo>
                    <a:pt x="286" y="146"/>
                  </a:lnTo>
                  <a:close/>
                  <a:moveTo>
                    <a:pt x="326" y="216"/>
                  </a:moveTo>
                  <a:cubicBezTo>
                    <a:pt x="301" y="216"/>
                    <a:pt x="301" y="216"/>
                    <a:pt x="301" y="216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26" y="195"/>
                    <a:pt x="326" y="195"/>
                    <a:pt x="326" y="195"/>
                  </a:cubicBezTo>
                  <a:lnTo>
                    <a:pt x="326" y="216"/>
                  </a:lnTo>
                  <a:close/>
                  <a:moveTo>
                    <a:pt x="326" y="181"/>
                  </a:moveTo>
                  <a:cubicBezTo>
                    <a:pt x="301" y="181"/>
                    <a:pt x="301" y="181"/>
                    <a:pt x="301" y="181"/>
                  </a:cubicBezTo>
                  <a:cubicBezTo>
                    <a:pt x="301" y="160"/>
                    <a:pt x="301" y="160"/>
                    <a:pt x="301" y="160"/>
                  </a:cubicBezTo>
                  <a:cubicBezTo>
                    <a:pt x="326" y="160"/>
                    <a:pt x="326" y="160"/>
                    <a:pt x="326" y="160"/>
                  </a:cubicBezTo>
                  <a:lnTo>
                    <a:pt x="326" y="181"/>
                  </a:lnTo>
                  <a:close/>
                  <a:moveTo>
                    <a:pt x="326" y="146"/>
                  </a:moveTo>
                  <a:cubicBezTo>
                    <a:pt x="301" y="146"/>
                    <a:pt x="301" y="146"/>
                    <a:pt x="301" y="146"/>
                  </a:cubicBezTo>
                  <a:cubicBezTo>
                    <a:pt x="301" y="126"/>
                    <a:pt x="301" y="126"/>
                    <a:pt x="301" y="126"/>
                  </a:cubicBezTo>
                  <a:cubicBezTo>
                    <a:pt x="326" y="126"/>
                    <a:pt x="326" y="126"/>
                    <a:pt x="326" y="126"/>
                  </a:cubicBezTo>
                  <a:lnTo>
                    <a:pt x="326" y="146"/>
                  </a:lnTo>
                  <a:close/>
                  <a:moveTo>
                    <a:pt x="365" y="216"/>
                  </a:moveTo>
                  <a:cubicBezTo>
                    <a:pt x="341" y="216"/>
                    <a:pt x="341" y="216"/>
                    <a:pt x="341" y="216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65" y="195"/>
                    <a:pt x="365" y="195"/>
                    <a:pt x="365" y="195"/>
                  </a:cubicBezTo>
                  <a:lnTo>
                    <a:pt x="365" y="216"/>
                  </a:lnTo>
                  <a:close/>
                  <a:moveTo>
                    <a:pt x="365" y="181"/>
                  </a:moveTo>
                  <a:cubicBezTo>
                    <a:pt x="341" y="181"/>
                    <a:pt x="341" y="181"/>
                    <a:pt x="341" y="181"/>
                  </a:cubicBezTo>
                  <a:cubicBezTo>
                    <a:pt x="341" y="160"/>
                    <a:pt x="341" y="160"/>
                    <a:pt x="341" y="160"/>
                  </a:cubicBezTo>
                  <a:cubicBezTo>
                    <a:pt x="365" y="160"/>
                    <a:pt x="365" y="160"/>
                    <a:pt x="365" y="160"/>
                  </a:cubicBezTo>
                  <a:lnTo>
                    <a:pt x="365" y="181"/>
                  </a:lnTo>
                  <a:close/>
                  <a:moveTo>
                    <a:pt x="365" y="146"/>
                  </a:moveTo>
                  <a:cubicBezTo>
                    <a:pt x="341" y="146"/>
                    <a:pt x="341" y="146"/>
                    <a:pt x="341" y="146"/>
                  </a:cubicBezTo>
                  <a:cubicBezTo>
                    <a:pt x="341" y="126"/>
                    <a:pt x="341" y="126"/>
                    <a:pt x="341" y="126"/>
                  </a:cubicBezTo>
                  <a:cubicBezTo>
                    <a:pt x="365" y="126"/>
                    <a:pt x="365" y="126"/>
                    <a:pt x="365" y="126"/>
                  </a:cubicBezTo>
                  <a:lnTo>
                    <a:pt x="365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3" name="Rectangle 48"/>
            <p:cNvSpPr>
              <a:spLocks noChangeArrowheads="1"/>
            </p:cNvSpPr>
            <p:nvPr/>
          </p:nvSpPr>
          <p:spPr bwMode="auto">
            <a:xfrm>
              <a:off x="588963" y="1717675"/>
              <a:ext cx="2540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4" name="Rectangle 49"/>
            <p:cNvSpPr>
              <a:spLocks noChangeArrowheads="1"/>
            </p:cNvSpPr>
            <p:nvPr/>
          </p:nvSpPr>
          <p:spPr bwMode="auto">
            <a:xfrm>
              <a:off x="588963" y="1747838"/>
              <a:ext cx="25400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5" name="Freeform 50"/>
            <p:cNvSpPr>
              <a:spLocks/>
            </p:cNvSpPr>
            <p:nvPr/>
          </p:nvSpPr>
          <p:spPr bwMode="auto">
            <a:xfrm>
              <a:off x="592138" y="1689100"/>
              <a:ext cx="52388" cy="25400"/>
            </a:xfrm>
            <a:custGeom>
              <a:avLst/>
              <a:gdLst>
                <a:gd name="T0" fmla="*/ 9 w 19"/>
                <a:gd name="T1" fmla="*/ 0 h 9"/>
                <a:gd name="T2" fmla="*/ 0 w 19"/>
                <a:gd name="T3" fmla="*/ 9 h 9"/>
                <a:gd name="T4" fmla="*/ 19 w 19"/>
                <a:gd name="T5" fmla="*/ 9 h 9"/>
                <a:gd name="T6" fmla="*/ 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4"/>
                    <a:pt x="1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6" name="Rectangle 51"/>
            <p:cNvSpPr>
              <a:spLocks noChangeArrowheads="1"/>
            </p:cNvSpPr>
            <p:nvPr/>
          </p:nvSpPr>
          <p:spPr bwMode="auto">
            <a:xfrm>
              <a:off x="619125" y="1717675"/>
              <a:ext cx="2540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7" name="Rectangle 52"/>
            <p:cNvSpPr>
              <a:spLocks noChangeArrowheads="1"/>
            </p:cNvSpPr>
            <p:nvPr/>
          </p:nvSpPr>
          <p:spPr bwMode="auto">
            <a:xfrm>
              <a:off x="619125" y="1747838"/>
              <a:ext cx="25400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8" name="Freeform 53"/>
            <p:cNvSpPr>
              <a:spLocks noEditPoints="1"/>
            </p:cNvSpPr>
            <p:nvPr/>
          </p:nvSpPr>
          <p:spPr bwMode="auto">
            <a:xfrm>
              <a:off x="-492125" y="1741488"/>
              <a:ext cx="228600" cy="477838"/>
            </a:xfrm>
            <a:custGeom>
              <a:avLst/>
              <a:gdLst>
                <a:gd name="T0" fmla="*/ 144 w 144"/>
                <a:gd name="T1" fmla="*/ 301 h 301"/>
                <a:gd name="T2" fmla="*/ 0 w 144"/>
                <a:gd name="T3" fmla="*/ 0 h 301"/>
                <a:gd name="T4" fmla="*/ 79 w 144"/>
                <a:gd name="T5" fmla="*/ 23 h 301"/>
                <a:gd name="T6" fmla="*/ 95 w 144"/>
                <a:gd name="T7" fmla="*/ 50 h 301"/>
                <a:gd name="T8" fmla="*/ 79 w 144"/>
                <a:gd name="T9" fmla="*/ 23 h 301"/>
                <a:gd name="T10" fmla="*/ 95 w 144"/>
                <a:gd name="T11" fmla="*/ 68 h 301"/>
                <a:gd name="T12" fmla="*/ 79 w 144"/>
                <a:gd name="T13" fmla="*/ 96 h 301"/>
                <a:gd name="T14" fmla="*/ 79 w 144"/>
                <a:gd name="T15" fmla="*/ 114 h 301"/>
                <a:gd name="T16" fmla="*/ 95 w 144"/>
                <a:gd name="T17" fmla="*/ 140 h 301"/>
                <a:gd name="T18" fmla="*/ 79 w 144"/>
                <a:gd name="T19" fmla="*/ 114 h 301"/>
                <a:gd name="T20" fmla="*/ 95 w 144"/>
                <a:gd name="T21" fmla="*/ 158 h 301"/>
                <a:gd name="T22" fmla="*/ 79 w 144"/>
                <a:gd name="T23" fmla="*/ 186 h 301"/>
                <a:gd name="T24" fmla="*/ 79 w 144"/>
                <a:gd name="T25" fmla="*/ 204 h 301"/>
                <a:gd name="T26" fmla="*/ 95 w 144"/>
                <a:gd name="T27" fmla="*/ 230 h 301"/>
                <a:gd name="T28" fmla="*/ 79 w 144"/>
                <a:gd name="T29" fmla="*/ 204 h 301"/>
                <a:gd name="T30" fmla="*/ 95 w 144"/>
                <a:gd name="T31" fmla="*/ 248 h 301"/>
                <a:gd name="T32" fmla="*/ 79 w 144"/>
                <a:gd name="T33" fmla="*/ 276 h 301"/>
                <a:gd name="T34" fmla="*/ 51 w 144"/>
                <a:gd name="T35" fmla="*/ 23 h 301"/>
                <a:gd name="T36" fmla="*/ 65 w 144"/>
                <a:gd name="T37" fmla="*/ 50 h 301"/>
                <a:gd name="T38" fmla="*/ 51 w 144"/>
                <a:gd name="T39" fmla="*/ 23 h 301"/>
                <a:gd name="T40" fmla="*/ 65 w 144"/>
                <a:gd name="T41" fmla="*/ 68 h 301"/>
                <a:gd name="T42" fmla="*/ 51 w 144"/>
                <a:gd name="T43" fmla="*/ 96 h 301"/>
                <a:gd name="T44" fmla="*/ 51 w 144"/>
                <a:gd name="T45" fmla="*/ 114 h 301"/>
                <a:gd name="T46" fmla="*/ 65 w 144"/>
                <a:gd name="T47" fmla="*/ 140 h 301"/>
                <a:gd name="T48" fmla="*/ 51 w 144"/>
                <a:gd name="T49" fmla="*/ 114 h 301"/>
                <a:gd name="T50" fmla="*/ 65 w 144"/>
                <a:gd name="T51" fmla="*/ 158 h 301"/>
                <a:gd name="T52" fmla="*/ 51 w 144"/>
                <a:gd name="T53" fmla="*/ 186 h 301"/>
                <a:gd name="T54" fmla="*/ 51 w 144"/>
                <a:gd name="T55" fmla="*/ 204 h 301"/>
                <a:gd name="T56" fmla="*/ 65 w 144"/>
                <a:gd name="T57" fmla="*/ 230 h 301"/>
                <a:gd name="T58" fmla="*/ 51 w 144"/>
                <a:gd name="T59" fmla="*/ 204 h 301"/>
                <a:gd name="T60" fmla="*/ 65 w 144"/>
                <a:gd name="T61" fmla="*/ 248 h 301"/>
                <a:gd name="T62" fmla="*/ 51 w 144"/>
                <a:gd name="T63" fmla="*/ 276 h 301"/>
                <a:gd name="T64" fmla="*/ 21 w 144"/>
                <a:gd name="T65" fmla="*/ 23 h 301"/>
                <a:gd name="T66" fmla="*/ 35 w 144"/>
                <a:gd name="T67" fmla="*/ 50 h 301"/>
                <a:gd name="T68" fmla="*/ 21 w 144"/>
                <a:gd name="T69" fmla="*/ 23 h 301"/>
                <a:gd name="T70" fmla="*/ 35 w 144"/>
                <a:gd name="T71" fmla="*/ 68 h 301"/>
                <a:gd name="T72" fmla="*/ 21 w 144"/>
                <a:gd name="T73" fmla="*/ 96 h 301"/>
                <a:gd name="T74" fmla="*/ 21 w 144"/>
                <a:gd name="T75" fmla="*/ 114 h 301"/>
                <a:gd name="T76" fmla="*/ 35 w 144"/>
                <a:gd name="T77" fmla="*/ 140 h 301"/>
                <a:gd name="T78" fmla="*/ 21 w 144"/>
                <a:gd name="T79" fmla="*/ 114 h 301"/>
                <a:gd name="T80" fmla="*/ 35 w 144"/>
                <a:gd name="T81" fmla="*/ 158 h 301"/>
                <a:gd name="T82" fmla="*/ 21 w 144"/>
                <a:gd name="T83" fmla="*/ 186 h 301"/>
                <a:gd name="T84" fmla="*/ 21 w 144"/>
                <a:gd name="T85" fmla="*/ 204 h 301"/>
                <a:gd name="T86" fmla="*/ 35 w 144"/>
                <a:gd name="T87" fmla="*/ 230 h 301"/>
                <a:gd name="T88" fmla="*/ 21 w 144"/>
                <a:gd name="T89" fmla="*/ 204 h 301"/>
                <a:gd name="T90" fmla="*/ 35 w 144"/>
                <a:gd name="T91" fmla="*/ 248 h 301"/>
                <a:gd name="T92" fmla="*/ 21 w 144"/>
                <a:gd name="T93" fmla="*/ 2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301">
                  <a:moveTo>
                    <a:pt x="0" y="301"/>
                  </a:moveTo>
                  <a:lnTo>
                    <a:pt x="144" y="301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301"/>
                  </a:lnTo>
                  <a:close/>
                  <a:moveTo>
                    <a:pt x="79" y="23"/>
                  </a:moveTo>
                  <a:lnTo>
                    <a:pt x="95" y="23"/>
                  </a:lnTo>
                  <a:lnTo>
                    <a:pt x="95" y="50"/>
                  </a:lnTo>
                  <a:lnTo>
                    <a:pt x="79" y="50"/>
                  </a:lnTo>
                  <a:lnTo>
                    <a:pt x="79" y="23"/>
                  </a:lnTo>
                  <a:close/>
                  <a:moveTo>
                    <a:pt x="79" y="68"/>
                  </a:moveTo>
                  <a:lnTo>
                    <a:pt x="95" y="68"/>
                  </a:lnTo>
                  <a:lnTo>
                    <a:pt x="95" y="96"/>
                  </a:lnTo>
                  <a:lnTo>
                    <a:pt x="79" y="96"/>
                  </a:lnTo>
                  <a:lnTo>
                    <a:pt x="79" y="68"/>
                  </a:lnTo>
                  <a:close/>
                  <a:moveTo>
                    <a:pt x="79" y="114"/>
                  </a:moveTo>
                  <a:lnTo>
                    <a:pt x="95" y="114"/>
                  </a:lnTo>
                  <a:lnTo>
                    <a:pt x="95" y="140"/>
                  </a:lnTo>
                  <a:lnTo>
                    <a:pt x="79" y="140"/>
                  </a:lnTo>
                  <a:lnTo>
                    <a:pt x="79" y="114"/>
                  </a:lnTo>
                  <a:close/>
                  <a:moveTo>
                    <a:pt x="79" y="158"/>
                  </a:moveTo>
                  <a:lnTo>
                    <a:pt x="95" y="158"/>
                  </a:lnTo>
                  <a:lnTo>
                    <a:pt x="95" y="186"/>
                  </a:lnTo>
                  <a:lnTo>
                    <a:pt x="79" y="186"/>
                  </a:lnTo>
                  <a:lnTo>
                    <a:pt x="79" y="158"/>
                  </a:lnTo>
                  <a:close/>
                  <a:moveTo>
                    <a:pt x="79" y="204"/>
                  </a:moveTo>
                  <a:lnTo>
                    <a:pt x="95" y="204"/>
                  </a:lnTo>
                  <a:lnTo>
                    <a:pt x="95" y="230"/>
                  </a:lnTo>
                  <a:lnTo>
                    <a:pt x="79" y="230"/>
                  </a:lnTo>
                  <a:lnTo>
                    <a:pt x="79" y="204"/>
                  </a:lnTo>
                  <a:close/>
                  <a:moveTo>
                    <a:pt x="79" y="248"/>
                  </a:moveTo>
                  <a:lnTo>
                    <a:pt x="95" y="248"/>
                  </a:lnTo>
                  <a:lnTo>
                    <a:pt x="95" y="276"/>
                  </a:lnTo>
                  <a:lnTo>
                    <a:pt x="79" y="276"/>
                  </a:lnTo>
                  <a:lnTo>
                    <a:pt x="79" y="248"/>
                  </a:lnTo>
                  <a:close/>
                  <a:moveTo>
                    <a:pt x="51" y="23"/>
                  </a:moveTo>
                  <a:lnTo>
                    <a:pt x="65" y="23"/>
                  </a:lnTo>
                  <a:lnTo>
                    <a:pt x="65" y="50"/>
                  </a:lnTo>
                  <a:lnTo>
                    <a:pt x="51" y="50"/>
                  </a:lnTo>
                  <a:lnTo>
                    <a:pt x="51" y="23"/>
                  </a:lnTo>
                  <a:close/>
                  <a:moveTo>
                    <a:pt x="51" y="68"/>
                  </a:moveTo>
                  <a:lnTo>
                    <a:pt x="65" y="68"/>
                  </a:lnTo>
                  <a:lnTo>
                    <a:pt x="65" y="96"/>
                  </a:lnTo>
                  <a:lnTo>
                    <a:pt x="51" y="96"/>
                  </a:lnTo>
                  <a:lnTo>
                    <a:pt x="51" y="68"/>
                  </a:lnTo>
                  <a:close/>
                  <a:moveTo>
                    <a:pt x="51" y="114"/>
                  </a:moveTo>
                  <a:lnTo>
                    <a:pt x="65" y="114"/>
                  </a:lnTo>
                  <a:lnTo>
                    <a:pt x="65" y="140"/>
                  </a:lnTo>
                  <a:lnTo>
                    <a:pt x="51" y="140"/>
                  </a:lnTo>
                  <a:lnTo>
                    <a:pt x="51" y="114"/>
                  </a:lnTo>
                  <a:close/>
                  <a:moveTo>
                    <a:pt x="51" y="158"/>
                  </a:moveTo>
                  <a:lnTo>
                    <a:pt x="65" y="158"/>
                  </a:lnTo>
                  <a:lnTo>
                    <a:pt x="65" y="186"/>
                  </a:lnTo>
                  <a:lnTo>
                    <a:pt x="51" y="186"/>
                  </a:lnTo>
                  <a:lnTo>
                    <a:pt x="51" y="158"/>
                  </a:lnTo>
                  <a:close/>
                  <a:moveTo>
                    <a:pt x="51" y="204"/>
                  </a:moveTo>
                  <a:lnTo>
                    <a:pt x="65" y="204"/>
                  </a:lnTo>
                  <a:lnTo>
                    <a:pt x="65" y="230"/>
                  </a:lnTo>
                  <a:lnTo>
                    <a:pt x="51" y="230"/>
                  </a:lnTo>
                  <a:lnTo>
                    <a:pt x="51" y="204"/>
                  </a:lnTo>
                  <a:close/>
                  <a:moveTo>
                    <a:pt x="51" y="248"/>
                  </a:moveTo>
                  <a:lnTo>
                    <a:pt x="65" y="248"/>
                  </a:lnTo>
                  <a:lnTo>
                    <a:pt x="65" y="276"/>
                  </a:lnTo>
                  <a:lnTo>
                    <a:pt x="51" y="276"/>
                  </a:lnTo>
                  <a:lnTo>
                    <a:pt x="51" y="248"/>
                  </a:lnTo>
                  <a:close/>
                  <a:moveTo>
                    <a:pt x="21" y="23"/>
                  </a:moveTo>
                  <a:lnTo>
                    <a:pt x="35" y="23"/>
                  </a:lnTo>
                  <a:lnTo>
                    <a:pt x="35" y="50"/>
                  </a:lnTo>
                  <a:lnTo>
                    <a:pt x="21" y="50"/>
                  </a:lnTo>
                  <a:lnTo>
                    <a:pt x="21" y="23"/>
                  </a:lnTo>
                  <a:close/>
                  <a:moveTo>
                    <a:pt x="21" y="68"/>
                  </a:moveTo>
                  <a:lnTo>
                    <a:pt x="35" y="68"/>
                  </a:lnTo>
                  <a:lnTo>
                    <a:pt x="35" y="96"/>
                  </a:lnTo>
                  <a:lnTo>
                    <a:pt x="21" y="96"/>
                  </a:lnTo>
                  <a:lnTo>
                    <a:pt x="21" y="68"/>
                  </a:lnTo>
                  <a:close/>
                  <a:moveTo>
                    <a:pt x="21" y="114"/>
                  </a:moveTo>
                  <a:lnTo>
                    <a:pt x="35" y="114"/>
                  </a:lnTo>
                  <a:lnTo>
                    <a:pt x="35" y="140"/>
                  </a:lnTo>
                  <a:lnTo>
                    <a:pt x="21" y="140"/>
                  </a:lnTo>
                  <a:lnTo>
                    <a:pt x="21" y="114"/>
                  </a:lnTo>
                  <a:close/>
                  <a:moveTo>
                    <a:pt x="21" y="158"/>
                  </a:moveTo>
                  <a:lnTo>
                    <a:pt x="35" y="158"/>
                  </a:lnTo>
                  <a:lnTo>
                    <a:pt x="35" y="186"/>
                  </a:lnTo>
                  <a:lnTo>
                    <a:pt x="21" y="186"/>
                  </a:lnTo>
                  <a:lnTo>
                    <a:pt x="21" y="158"/>
                  </a:lnTo>
                  <a:close/>
                  <a:moveTo>
                    <a:pt x="21" y="204"/>
                  </a:moveTo>
                  <a:lnTo>
                    <a:pt x="35" y="204"/>
                  </a:lnTo>
                  <a:lnTo>
                    <a:pt x="35" y="230"/>
                  </a:lnTo>
                  <a:lnTo>
                    <a:pt x="21" y="230"/>
                  </a:lnTo>
                  <a:lnTo>
                    <a:pt x="21" y="204"/>
                  </a:lnTo>
                  <a:close/>
                  <a:moveTo>
                    <a:pt x="21" y="248"/>
                  </a:moveTo>
                  <a:lnTo>
                    <a:pt x="35" y="248"/>
                  </a:lnTo>
                  <a:lnTo>
                    <a:pt x="35" y="276"/>
                  </a:lnTo>
                  <a:lnTo>
                    <a:pt x="21" y="276"/>
                  </a:lnTo>
                  <a:lnTo>
                    <a:pt x="21" y="2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39" name="Группа 638"/>
          <p:cNvGrpSpPr/>
          <p:nvPr/>
        </p:nvGrpSpPr>
        <p:grpSpPr>
          <a:xfrm>
            <a:off x="953394" y="3180474"/>
            <a:ext cx="1030187" cy="777313"/>
            <a:chOff x="-3260725" y="2789238"/>
            <a:chExt cx="1487488" cy="1122363"/>
          </a:xfrm>
          <a:solidFill>
            <a:schemeClr val="accent1"/>
          </a:solidFill>
        </p:grpSpPr>
        <p:sp>
          <p:nvSpPr>
            <p:cNvPr id="640" name="Freeform 54"/>
            <p:cNvSpPr>
              <a:spLocks/>
            </p:cNvSpPr>
            <p:nvPr/>
          </p:nvSpPr>
          <p:spPr bwMode="auto">
            <a:xfrm>
              <a:off x="-2963863" y="3294063"/>
              <a:ext cx="55563" cy="427038"/>
            </a:xfrm>
            <a:custGeom>
              <a:avLst/>
              <a:gdLst>
                <a:gd name="T0" fmla="*/ 28 w 35"/>
                <a:gd name="T1" fmla="*/ 0 h 269"/>
                <a:gd name="T2" fmla="*/ 9 w 35"/>
                <a:gd name="T3" fmla="*/ 0 h 269"/>
                <a:gd name="T4" fmla="*/ 0 w 35"/>
                <a:gd name="T5" fmla="*/ 269 h 269"/>
                <a:gd name="T6" fmla="*/ 35 w 35"/>
                <a:gd name="T7" fmla="*/ 248 h 269"/>
                <a:gd name="T8" fmla="*/ 28 w 35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9">
                  <a:moveTo>
                    <a:pt x="28" y="0"/>
                  </a:moveTo>
                  <a:lnTo>
                    <a:pt x="9" y="0"/>
                  </a:lnTo>
                  <a:lnTo>
                    <a:pt x="0" y="269"/>
                  </a:lnTo>
                  <a:lnTo>
                    <a:pt x="35" y="248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1" name="Freeform 55"/>
            <p:cNvSpPr>
              <a:spLocks/>
            </p:cNvSpPr>
            <p:nvPr/>
          </p:nvSpPr>
          <p:spPr bwMode="auto">
            <a:xfrm>
              <a:off x="-2571750" y="3121025"/>
              <a:ext cx="69850" cy="311150"/>
            </a:xfrm>
            <a:custGeom>
              <a:avLst/>
              <a:gdLst>
                <a:gd name="T0" fmla="*/ 9 w 44"/>
                <a:gd name="T1" fmla="*/ 23 h 196"/>
                <a:gd name="T2" fmla="*/ 5 w 44"/>
                <a:gd name="T3" fmla="*/ 23 h 196"/>
                <a:gd name="T4" fmla="*/ 5 w 44"/>
                <a:gd name="T5" fmla="*/ 26 h 196"/>
                <a:gd name="T6" fmla="*/ 9 w 44"/>
                <a:gd name="T7" fmla="*/ 26 h 196"/>
                <a:gd name="T8" fmla="*/ 9 w 44"/>
                <a:gd name="T9" fmla="*/ 92 h 196"/>
                <a:gd name="T10" fmla="*/ 7 w 44"/>
                <a:gd name="T11" fmla="*/ 92 h 196"/>
                <a:gd name="T12" fmla="*/ 7 w 44"/>
                <a:gd name="T13" fmla="*/ 97 h 196"/>
                <a:gd name="T14" fmla="*/ 9 w 44"/>
                <a:gd name="T15" fmla="*/ 97 h 196"/>
                <a:gd name="T16" fmla="*/ 9 w 44"/>
                <a:gd name="T17" fmla="*/ 196 h 196"/>
                <a:gd name="T18" fmla="*/ 35 w 44"/>
                <a:gd name="T19" fmla="*/ 196 h 196"/>
                <a:gd name="T20" fmla="*/ 35 w 44"/>
                <a:gd name="T21" fmla="*/ 97 h 196"/>
                <a:gd name="T22" fmla="*/ 39 w 44"/>
                <a:gd name="T23" fmla="*/ 97 h 196"/>
                <a:gd name="T24" fmla="*/ 39 w 44"/>
                <a:gd name="T25" fmla="*/ 92 h 196"/>
                <a:gd name="T26" fmla="*/ 35 w 44"/>
                <a:gd name="T27" fmla="*/ 92 h 196"/>
                <a:gd name="T28" fmla="*/ 35 w 44"/>
                <a:gd name="T29" fmla="*/ 26 h 196"/>
                <a:gd name="T30" fmla="*/ 39 w 44"/>
                <a:gd name="T31" fmla="*/ 26 h 196"/>
                <a:gd name="T32" fmla="*/ 39 w 44"/>
                <a:gd name="T33" fmla="*/ 23 h 196"/>
                <a:gd name="T34" fmla="*/ 35 w 44"/>
                <a:gd name="T35" fmla="*/ 23 h 196"/>
                <a:gd name="T36" fmla="*/ 35 w 44"/>
                <a:gd name="T37" fmla="*/ 17 h 196"/>
                <a:gd name="T38" fmla="*/ 44 w 44"/>
                <a:gd name="T39" fmla="*/ 17 h 196"/>
                <a:gd name="T40" fmla="*/ 44 w 44"/>
                <a:gd name="T41" fmla="*/ 5 h 196"/>
                <a:gd name="T42" fmla="*/ 35 w 44"/>
                <a:gd name="T43" fmla="*/ 5 h 196"/>
                <a:gd name="T44" fmla="*/ 35 w 44"/>
                <a:gd name="T45" fmla="*/ 0 h 196"/>
                <a:gd name="T46" fmla="*/ 9 w 44"/>
                <a:gd name="T47" fmla="*/ 0 h 196"/>
                <a:gd name="T48" fmla="*/ 9 w 44"/>
                <a:gd name="T49" fmla="*/ 5 h 196"/>
                <a:gd name="T50" fmla="*/ 0 w 44"/>
                <a:gd name="T51" fmla="*/ 5 h 196"/>
                <a:gd name="T52" fmla="*/ 0 w 44"/>
                <a:gd name="T53" fmla="*/ 17 h 196"/>
                <a:gd name="T54" fmla="*/ 9 w 44"/>
                <a:gd name="T55" fmla="*/ 17 h 196"/>
                <a:gd name="T56" fmla="*/ 9 w 44"/>
                <a:gd name="T57" fmla="*/ 2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196">
                  <a:moveTo>
                    <a:pt x="9" y="23"/>
                  </a:moveTo>
                  <a:lnTo>
                    <a:pt x="5" y="23"/>
                  </a:lnTo>
                  <a:lnTo>
                    <a:pt x="5" y="26"/>
                  </a:lnTo>
                  <a:lnTo>
                    <a:pt x="9" y="26"/>
                  </a:lnTo>
                  <a:lnTo>
                    <a:pt x="9" y="92"/>
                  </a:lnTo>
                  <a:lnTo>
                    <a:pt x="7" y="92"/>
                  </a:lnTo>
                  <a:lnTo>
                    <a:pt x="7" y="97"/>
                  </a:lnTo>
                  <a:lnTo>
                    <a:pt x="9" y="97"/>
                  </a:lnTo>
                  <a:lnTo>
                    <a:pt x="9" y="196"/>
                  </a:lnTo>
                  <a:lnTo>
                    <a:pt x="35" y="196"/>
                  </a:lnTo>
                  <a:lnTo>
                    <a:pt x="35" y="97"/>
                  </a:lnTo>
                  <a:lnTo>
                    <a:pt x="39" y="97"/>
                  </a:lnTo>
                  <a:lnTo>
                    <a:pt x="39" y="92"/>
                  </a:lnTo>
                  <a:lnTo>
                    <a:pt x="35" y="92"/>
                  </a:lnTo>
                  <a:lnTo>
                    <a:pt x="35" y="26"/>
                  </a:lnTo>
                  <a:lnTo>
                    <a:pt x="39" y="26"/>
                  </a:lnTo>
                  <a:lnTo>
                    <a:pt x="39" y="23"/>
                  </a:lnTo>
                  <a:lnTo>
                    <a:pt x="35" y="23"/>
                  </a:lnTo>
                  <a:lnTo>
                    <a:pt x="35" y="17"/>
                  </a:lnTo>
                  <a:lnTo>
                    <a:pt x="44" y="17"/>
                  </a:lnTo>
                  <a:lnTo>
                    <a:pt x="44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9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2" name="Freeform 56"/>
            <p:cNvSpPr>
              <a:spLocks/>
            </p:cNvSpPr>
            <p:nvPr/>
          </p:nvSpPr>
          <p:spPr bwMode="auto">
            <a:xfrm>
              <a:off x="-2003425" y="3600450"/>
              <a:ext cx="153988" cy="311150"/>
            </a:xfrm>
            <a:custGeom>
              <a:avLst/>
              <a:gdLst>
                <a:gd name="T0" fmla="*/ 30 w 55"/>
                <a:gd name="T1" fmla="*/ 12 h 111"/>
                <a:gd name="T2" fmla="*/ 30 w 55"/>
                <a:gd name="T3" fmla="*/ 9 h 111"/>
                <a:gd name="T4" fmla="*/ 33 w 55"/>
                <a:gd name="T5" fmla="*/ 5 h 111"/>
                <a:gd name="T6" fmla="*/ 28 w 55"/>
                <a:gd name="T7" fmla="*/ 0 h 111"/>
                <a:gd name="T8" fmla="*/ 23 w 55"/>
                <a:gd name="T9" fmla="*/ 5 h 111"/>
                <a:gd name="T10" fmla="*/ 25 w 55"/>
                <a:gd name="T11" fmla="*/ 9 h 111"/>
                <a:gd name="T12" fmla="*/ 25 w 55"/>
                <a:gd name="T13" fmla="*/ 12 h 111"/>
                <a:gd name="T14" fmla="*/ 0 w 55"/>
                <a:gd name="T15" fmla="*/ 16 h 111"/>
                <a:gd name="T16" fmla="*/ 0 w 55"/>
                <a:gd name="T17" fmla="*/ 16 h 111"/>
                <a:gd name="T18" fmla="*/ 0 w 55"/>
                <a:gd name="T19" fmla="*/ 111 h 111"/>
                <a:gd name="T20" fmla="*/ 55 w 55"/>
                <a:gd name="T21" fmla="*/ 111 h 111"/>
                <a:gd name="T22" fmla="*/ 55 w 55"/>
                <a:gd name="T23" fmla="*/ 16 h 111"/>
                <a:gd name="T24" fmla="*/ 55 w 55"/>
                <a:gd name="T25" fmla="*/ 16 h 111"/>
                <a:gd name="T26" fmla="*/ 30 w 55"/>
                <a:gd name="T2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11">
                  <a:moveTo>
                    <a:pt x="30" y="12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2" y="8"/>
                    <a:pt x="33" y="7"/>
                    <a:pt x="33" y="5"/>
                  </a:cubicBezTo>
                  <a:cubicBezTo>
                    <a:pt x="33" y="2"/>
                    <a:pt x="30" y="0"/>
                    <a:pt x="28" y="0"/>
                  </a:cubicBezTo>
                  <a:cubicBezTo>
                    <a:pt x="25" y="0"/>
                    <a:pt x="23" y="2"/>
                    <a:pt x="23" y="5"/>
                  </a:cubicBezTo>
                  <a:cubicBezTo>
                    <a:pt x="23" y="7"/>
                    <a:pt x="24" y="8"/>
                    <a:pt x="25" y="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1" y="12"/>
                    <a:pt x="1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4"/>
                    <a:pt x="44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3" name="Freeform 57"/>
            <p:cNvSpPr>
              <a:spLocks/>
            </p:cNvSpPr>
            <p:nvPr/>
          </p:nvSpPr>
          <p:spPr bwMode="auto">
            <a:xfrm>
              <a:off x="-2378075" y="3600450"/>
              <a:ext cx="153988" cy="311150"/>
            </a:xfrm>
            <a:custGeom>
              <a:avLst/>
              <a:gdLst>
                <a:gd name="T0" fmla="*/ 30 w 55"/>
                <a:gd name="T1" fmla="*/ 12 h 111"/>
                <a:gd name="T2" fmla="*/ 30 w 55"/>
                <a:gd name="T3" fmla="*/ 9 h 111"/>
                <a:gd name="T4" fmla="*/ 32 w 55"/>
                <a:gd name="T5" fmla="*/ 5 h 111"/>
                <a:gd name="T6" fmla="*/ 27 w 55"/>
                <a:gd name="T7" fmla="*/ 0 h 111"/>
                <a:gd name="T8" fmla="*/ 23 w 55"/>
                <a:gd name="T9" fmla="*/ 5 h 111"/>
                <a:gd name="T10" fmla="*/ 25 w 55"/>
                <a:gd name="T11" fmla="*/ 9 h 111"/>
                <a:gd name="T12" fmla="*/ 25 w 55"/>
                <a:gd name="T13" fmla="*/ 12 h 111"/>
                <a:gd name="T14" fmla="*/ 0 w 55"/>
                <a:gd name="T15" fmla="*/ 16 h 111"/>
                <a:gd name="T16" fmla="*/ 0 w 55"/>
                <a:gd name="T17" fmla="*/ 16 h 111"/>
                <a:gd name="T18" fmla="*/ 0 w 55"/>
                <a:gd name="T19" fmla="*/ 111 h 111"/>
                <a:gd name="T20" fmla="*/ 55 w 55"/>
                <a:gd name="T21" fmla="*/ 111 h 111"/>
                <a:gd name="T22" fmla="*/ 55 w 55"/>
                <a:gd name="T23" fmla="*/ 16 h 111"/>
                <a:gd name="T24" fmla="*/ 55 w 55"/>
                <a:gd name="T25" fmla="*/ 16 h 111"/>
                <a:gd name="T26" fmla="*/ 30 w 55"/>
                <a:gd name="T2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11">
                  <a:moveTo>
                    <a:pt x="30" y="12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2" y="7"/>
                    <a:pt x="32" y="5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3" y="2"/>
                    <a:pt x="23" y="5"/>
                  </a:cubicBezTo>
                  <a:cubicBezTo>
                    <a:pt x="23" y="7"/>
                    <a:pt x="24" y="8"/>
                    <a:pt x="25" y="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1" y="12"/>
                    <a:pt x="0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4"/>
                    <a:pt x="44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4" name="Freeform 58"/>
            <p:cNvSpPr>
              <a:spLocks/>
            </p:cNvSpPr>
            <p:nvPr/>
          </p:nvSpPr>
          <p:spPr bwMode="auto">
            <a:xfrm>
              <a:off x="-2190750" y="3600450"/>
              <a:ext cx="153988" cy="311150"/>
            </a:xfrm>
            <a:custGeom>
              <a:avLst/>
              <a:gdLst>
                <a:gd name="T0" fmla="*/ 30 w 55"/>
                <a:gd name="T1" fmla="*/ 12 h 111"/>
                <a:gd name="T2" fmla="*/ 30 w 55"/>
                <a:gd name="T3" fmla="*/ 9 h 111"/>
                <a:gd name="T4" fmla="*/ 32 w 55"/>
                <a:gd name="T5" fmla="*/ 5 h 111"/>
                <a:gd name="T6" fmla="*/ 28 w 55"/>
                <a:gd name="T7" fmla="*/ 0 h 111"/>
                <a:gd name="T8" fmla="*/ 23 w 55"/>
                <a:gd name="T9" fmla="*/ 5 h 111"/>
                <a:gd name="T10" fmla="*/ 25 w 55"/>
                <a:gd name="T11" fmla="*/ 9 h 111"/>
                <a:gd name="T12" fmla="*/ 25 w 55"/>
                <a:gd name="T13" fmla="*/ 12 h 111"/>
                <a:gd name="T14" fmla="*/ 0 w 55"/>
                <a:gd name="T15" fmla="*/ 16 h 111"/>
                <a:gd name="T16" fmla="*/ 0 w 55"/>
                <a:gd name="T17" fmla="*/ 16 h 111"/>
                <a:gd name="T18" fmla="*/ 0 w 55"/>
                <a:gd name="T19" fmla="*/ 111 h 111"/>
                <a:gd name="T20" fmla="*/ 55 w 55"/>
                <a:gd name="T21" fmla="*/ 111 h 111"/>
                <a:gd name="T22" fmla="*/ 55 w 55"/>
                <a:gd name="T23" fmla="*/ 16 h 111"/>
                <a:gd name="T24" fmla="*/ 55 w 55"/>
                <a:gd name="T25" fmla="*/ 16 h 111"/>
                <a:gd name="T26" fmla="*/ 30 w 55"/>
                <a:gd name="T2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11">
                  <a:moveTo>
                    <a:pt x="30" y="12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2" y="7"/>
                    <a:pt x="32" y="5"/>
                  </a:cubicBezTo>
                  <a:cubicBezTo>
                    <a:pt x="32" y="2"/>
                    <a:pt x="30" y="0"/>
                    <a:pt x="28" y="0"/>
                  </a:cubicBezTo>
                  <a:cubicBezTo>
                    <a:pt x="25" y="0"/>
                    <a:pt x="23" y="2"/>
                    <a:pt x="23" y="5"/>
                  </a:cubicBezTo>
                  <a:cubicBezTo>
                    <a:pt x="23" y="7"/>
                    <a:pt x="24" y="8"/>
                    <a:pt x="25" y="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1" y="12"/>
                    <a:pt x="0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4"/>
                    <a:pt x="44" y="1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5" name="Freeform 59"/>
            <p:cNvSpPr>
              <a:spLocks/>
            </p:cNvSpPr>
            <p:nvPr/>
          </p:nvSpPr>
          <p:spPr bwMode="auto">
            <a:xfrm>
              <a:off x="-2300288" y="3451225"/>
              <a:ext cx="354013" cy="98425"/>
            </a:xfrm>
            <a:custGeom>
              <a:avLst/>
              <a:gdLst>
                <a:gd name="T0" fmla="*/ 111 w 223"/>
                <a:gd name="T1" fmla="*/ 0 h 62"/>
                <a:gd name="T2" fmla="*/ 0 w 223"/>
                <a:gd name="T3" fmla="*/ 62 h 62"/>
                <a:gd name="T4" fmla="*/ 223 w 223"/>
                <a:gd name="T5" fmla="*/ 62 h 62"/>
                <a:gd name="T6" fmla="*/ 111 w 223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3" h="62">
                  <a:moveTo>
                    <a:pt x="111" y="0"/>
                  </a:moveTo>
                  <a:lnTo>
                    <a:pt x="0" y="62"/>
                  </a:lnTo>
                  <a:lnTo>
                    <a:pt x="223" y="62"/>
                  </a:lnTo>
                  <a:lnTo>
                    <a:pt x="1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6" name="Freeform 60"/>
            <p:cNvSpPr>
              <a:spLocks/>
            </p:cNvSpPr>
            <p:nvPr/>
          </p:nvSpPr>
          <p:spPr bwMode="auto">
            <a:xfrm>
              <a:off x="-2436813" y="2879725"/>
              <a:ext cx="88900" cy="669925"/>
            </a:xfrm>
            <a:custGeom>
              <a:avLst/>
              <a:gdLst>
                <a:gd name="T0" fmla="*/ 44 w 56"/>
                <a:gd name="T1" fmla="*/ 0 h 422"/>
                <a:gd name="T2" fmla="*/ 12 w 56"/>
                <a:gd name="T3" fmla="*/ 0 h 422"/>
                <a:gd name="T4" fmla="*/ 0 w 56"/>
                <a:gd name="T5" fmla="*/ 422 h 422"/>
                <a:gd name="T6" fmla="*/ 56 w 56"/>
                <a:gd name="T7" fmla="*/ 422 h 422"/>
                <a:gd name="T8" fmla="*/ 44 w 56"/>
                <a:gd name="T9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2">
                  <a:moveTo>
                    <a:pt x="44" y="0"/>
                  </a:moveTo>
                  <a:lnTo>
                    <a:pt x="12" y="0"/>
                  </a:lnTo>
                  <a:lnTo>
                    <a:pt x="0" y="422"/>
                  </a:lnTo>
                  <a:lnTo>
                    <a:pt x="56" y="422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7" name="Freeform 61"/>
            <p:cNvSpPr>
              <a:spLocks/>
            </p:cNvSpPr>
            <p:nvPr/>
          </p:nvSpPr>
          <p:spPr bwMode="auto">
            <a:xfrm>
              <a:off x="-2066925" y="2789238"/>
              <a:ext cx="88900" cy="735013"/>
            </a:xfrm>
            <a:custGeom>
              <a:avLst/>
              <a:gdLst>
                <a:gd name="T0" fmla="*/ 44 w 56"/>
                <a:gd name="T1" fmla="*/ 0 h 463"/>
                <a:gd name="T2" fmla="*/ 12 w 56"/>
                <a:gd name="T3" fmla="*/ 0 h 463"/>
                <a:gd name="T4" fmla="*/ 0 w 56"/>
                <a:gd name="T5" fmla="*/ 431 h 463"/>
                <a:gd name="T6" fmla="*/ 56 w 56"/>
                <a:gd name="T7" fmla="*/ 463 h 463"/>
                <a:gd name="T8" fmla="*/ 44 w 56"/>
                <a:gd name="T9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3">
                  <a:moveTo>
                    <a:pt x="44" y="0"/>
                  </a:moveTo>
                  <a:lnTo>
                    <a:pt x="12" y="0"/>
                  </a:lnTo>
                  <a:lnTo>
                    <a:pt x="0" y="431"/>
                  </a:lnTo>
                  <a:lnTo>
                    <a:pt x="56" y="463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8" name="Freeform 62"/>
            <p:cNvSpPr>
              <a:spLocks/>
            </p:cNvSpPr>
            <p:nvPr/>
          </p:nvSpPr>
          <p:spPr bwMode="auto">
            <a:xfrm>
              <a:off x="-2454275" y="3563938"/>
              <a:ext cx="681038" cy="347663"/>
            </a:xfrm>
            <a:custGeom>
              <a:avLst/>
              <a:gdLst>
                <a:gd name="T0" fmla="*/ 0 w 243"/>
                <a:gd name="T1" fmla="*/ 0 h 124"/>
                <a:gd name="T2" fmla="*/ 0 w 243"/>
                <a:gd name="T3" fmla="*/ 124 h 124"/>
                <a:gd name="T4" fmla="*/ 25 w 243"/>
                <a:gd name="T5" fmla="*/ 124 h 124"/>
                <a:gd name="T6" fmla="*/ 25 w 243"/>
                <a:gd name="T7" fmla="*/ 27 h 124"/>
                <a:gd name="T8" fmla="*/ 26 w 243"/>
                <a:gd name="T9" fmla="*/ 27 h 124"/>
                <a:gd name="T10" fmla="*/ 49 w 243"/>
                <a:gd name="T11" fmla="*/ 23 h 124"/>
                <a:gd name="T12" fmla="*/ 47 w 243"/>
                <a:gd name="T13" fmla="*/ 18 h 124"/>
                <a:gd name="T14" fmla="*/ 54 w 243"/>
                <a:gd name="T15" fmla="*/ 11 h 124"/>
                <a:gd name="T16" fmla="*/ 62 w 243"/>
                <a:gd name="T17" fmla="*/ 18 h 124"/>
                <a:gd name="T18" fmla="*/ 60 w 243"/>
                <a:gd name="T19" fmla="*/ 23 h 124"/>
                <a:gd name="T20" fmla="*/ 83 w 243"/>
                <a:gd name="T21" fmla="*/ 27 h 124"/>
                <a:gd name="T22" fmla="*/ 84 w 243"/>
                <a:gd name="T23" fmla="*/ 27 h 124"/>
                <a:gd name="T24" fmla="*/ 84 w 243"/>
                <a:gd name="T25" fmla="*/ 29 h 124"/>
                <a:gd name="T26" fmla="*/ 84 w 243"/>
                <a:gd name="T27" fmla="*/ 124 h 124"/>
                <a:gd name="T28" fmla="*/ 92 w 243"/>
                <a:gd name="T29" fmla="*/ 124 h 124"/>
                <a:gd name="T30" fmla="*/ 92 w 243"/>
                <a:gd name="T31" fmla="*/ 27 h 124"/>
                <a:gd name="T32" fmla="*/ 93 w 243"/>
                <a:gd name="T33" fmla="*/ 27 h 124"/>
                <a:gd name="T34" fmla="*/ 116 w 243"/>
                <a:gd name="T35" fmla="*/ 23 h 124"/>
                <a:gd name="T36" fmla="*/ 114 w 243"/>
                <a:gd name="T37" fmla="*/ 18 h 124"/>
                <a:gd name="T38" fmla="*/ 122 w 243"/>
                <a:gd name="T39" fmla="*/ 11 h 124"/>
                <a:gd name="T40" fmla="*/ 129 w 243"/>
                <a:gd name="T41" fmla="*/ 18 h 124"/>
                <a:gd name="T42" fmla="*/ 127 w 243"/>
                <a:gd name="T43" fmla="*/ 23 h 124"/>
                <a:gd name="T44" fmla="*/ 150 w 243"/>
                <a:gd name="T45" fmla="*/ 27 h 124"/>
                <a:gd name="T46" fmla="*/ 151 w 243"/>
                <a:gd name="T47" fmla="*/ 27 h 124"/>
                <a:gd name="T48" fmla="*/ 151 w 243"/>
                <a:gd name="T49" fmla="*/ 29 h 124"/>
                <a:gd name="T50" fmla="*/ 151 w 243"/>
                <a:gd name="T51" fmla="*/ 124 h 124"/>
                <a:gd name="T52" fmla="*/ 159 w 243"/>
                <a:gd name="T53" fmla="*/ 124 h 124"/>
                <a:gd name="T54" fmla="*/ 159 w 243"/>
                <a:gd name="T55" fmla="*/ 27 h 124"/>
                <a:gd name="T56" fmla="*/ 160 w 243"/>
                <a:gd name="T57" fmla="*/ 27 h 124"/>
                <a:gd name="T58" fmla="*/ 183 w 243"/>
                <a:gd name="T59" fmla="*/ 23 h 124"/>
                <a:gd name="T60" fmla="*/ 181 w 243"/>
                <a:gd name="T61" fmla="*/ 18 h 124"/>
                <a:gd name="T62" fmla="*/ 189 w 243"/>
                <a:gd name="T63" fmla="*/ 11 h 124"/>
                <a:gd name="T64" fmla="*/ 196 w 243"/>
                <a:gd name="T65" fmla="*/ 18 h 124"/>
                <a:gd name="T66" fmla="*/ 194 w 243"/>
                <a:gd name="T67" fmla="*/ 23 h 124"/>
                <a:gd name="T68" fmla="*/ 217 w 243"/>
                <a:gd name="T69" fmla="*/ 27 h 124"/>
                <a:gd name="T70" fmla="*/ 218 w 243"/>
                <a:gd name="T71" fmla="*/ 27 h 124"/>
                <a:gd name="T72" fmla="*/ 218 w 243"/>
                <a:gd name="T73" fmla="*/ 29 h 124"/>
                <a:gd name="T74" fmla="*/ 218 w 243"/>
                <a:gd name="T75" fmla="*/ 124 h 124"/>
                <a:gd name="T76" fmla="*/ 243 w 243"/>
                <a:gd name="T77" fmla="*/ 124 h 124"/>
                <a:gd name="T78" fmla="*/ 243 w 243"/>
                <a:gd name="T79" fmla="*/ 0 h 124"/>
                <a:gd name="T80" fmla="*/ 0 w 243"/>
                <a:gd name="T8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3" h="124">
                  <a:moveTo>
                    <a:pt x="0" y="0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8" y="25"/>
                    <a:pt x="34" y="23"/>
                    <a:pt x="49" y="23"/>
                  </a:cubicBezTo>
                  <a:cubicBezTo>
                    <a:pt x="48" y="22"/>
                    <a:pt x="47" y="20"/>
                    <a:pt x="47" y="18"/>
                  </a:cubicBezTo>
                  <a:cubicBezTo>
                    <a:pt x="47" y="14"/>
                    <a:pt x="50" y="11"/>
                    <a:pt x="54" y="11"/>
                  </a:cubicBezTo>
                  <a:cubicBezTo>
                    <a:pt x="59" y="11"/>
                    <a:pt x="62" y="14"/>
                    <a:pt x="62" y="18"/>
                  </a:cubicBezTo>
                  <a:cubicBezTo>
                    <a:pt x="62" y="20"/>
                    <a:pt x="61" y="22"/>
                    <a:pt x="60" y="23"/>
                  </a:cubicBezTo>
                  <a:cubicBezTo>
                    <a:pt x="75" y="23"/>
                    <a:pt x="81" y="25"/>
                    <a:pt x="83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5" y="25"/>
                    <a:pt x="101" y="23"/>
                    <a:pt x="116" y="23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4"/>
                    <a:pt x="117" y="11"/>
                    <a:pt x="122" y="11"/>
                  </a:cubicBezTo>
                  <a:cubicBezTo>
                    <a:pt x="126" y="11"/>
                    <a:pt x="129" y="14"/>
                    <a:pt x="129" y="18"/>
                  </a:cubicBezTo>
                  <a:cubicBezTo>
                    <a:pt x="129" y="20"/>
                    <a:pt x="128" y="22"/>
                    <a:pt x="127" y="23"/>
                  </a:cubicBezTo>
                  <a:cubicBezTo>
                    <a:pt x="142" y="23"/>
                    <a:pt x="148" y="25"/>
                    <a:pt x="150" y="27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62" y="25"/>
                    <a:pt x="168" y="23"/>
                    <a:pt x="183" y="23"/>
                  </a:cubicBezTo>
                  <a:cubicBezTo>
                    <a:pt x="182" y="22"/>
                    <a:pt x="181" y="20"/>
                    <a:pt x="181" y="18"/>
                  </a:cubicBezTo>
                  <a:cubicBezTo>
                    <a:pt x="181" y="14"/>
                    <a:pt x="184" y="11"/>
                    <a:pt x="189" y="11"/>
                  </a:cubicBezTo>
                  <a:cubicBezTo>
                    <a:pt x="193" y="11"/>
                    <a:pt x="196" y="14"/>
                    <a:pt x="196" y="18"/>
                  </a:cubicBezTo>
                  <a:cubicBezTo>
                    <a:pt x="196" y="20"/>
                    <a:pt x="195" y="22"/>
                    <a:pt x="194" y="23"/>
                  </a:cubicBezTo>
                  <a:cubicBezTo>
                    <a:pt x="209" y="23"/>
                    <a:pt x="215" y="25"/>
                    <a:pt x="217" y="27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8" y="124"/>
                    <a:pt x="218" y="124"/>
                    <a:pt x="218" y="124"/>
                  </a:cubicBezTo>
                  <a:cubicBezTo>
                    <a:pt x="243" y="124"/>
                    <a:pt x="243" y="124"/>
                    <a:pt x="243" y="124"/>
                  </a:cubicBezTo>
                  <a:cubicBezTo>
                    <a:pt x="243" y="0"/>
                    <a:pt x="243" y="0"/>
                    <a:pt x="24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9" name="Freeform 63"/>
            <p:cNvSpPr>
              <a:spLocks noEditPoints="1"/>
            </p:cNvSpPr>
            <p:nvPr/>
          </p:nvSpPr>
          <p:spPr bwMode="auto">
            <a:xfrm>
              <a:off x="-2600325" y="3436938"/>
              <a:ext cx="127000" cy="474663"/>
            </a:xfrm>
            <a:custGeom>
              <a:avLst/>
              <a:gdLst>
                <a:gd name="T0" fmla="*/ 0 w 80"/>
                <a:gd name="T1" fmla="*/ 299 h 299"/>
                <a:gd name="T2" fmla="*/ 80 w 80"/>
                <a:gd name="T3" fmla="*/ 299 h 299"/>
                <a:gd name="T4" fmla="*/ 80 w 80"/>
                <a:gd name="T5" fmla="*/ 0 h 299"/>
                <a:gd name="T6" fmla="*/ 0 w 80"/>
                <a:gd name="T7" fmla="*/ 0 h 299"/>
                <a:gd name="T8" fmla="*/ 0 w 80"/>
                <a:gd name="T9" fmla="*/ 299 h 299"/>
                <a:gd name="T10" fmla="*/ 18 w 80"/>
                <a:gd name="T11" fmla="*/ 15 h 299"/>
                <a:gd name="T12" fmla="*/ 62 w 80"/>
                <a:gd name="T13" fmla="*/ 15 h 299"/>
                <a:gd name="T14" fmla="*/ 62 w 80"/>
                <a:gd name="T15" fmla="*/ 41 h 299"/>
                <a:gd name="T16" fmla="*/ 18 w 80"/>
                <a:gd name="T17" fmla="*/ 41 h 299"/>
                <a:gd name="T18" fmla="*/ 18 w 80"/>
                <a:gd name="T19" fmla="*/ 15 h 299"/>
                <a:gd name="T20" fmla="*/ 18 w 80"/>
                <a:gd name="T21" fmla="*/ 83 h 299"/>
                <a:gd name="T22" fmla="*/ 62 w 80"/>
                <a:gd name="T23" fmla="*/ 83 h 299"/>
                <a:gd name="T24" fmla="*/ 62 w 80"/>
                <a:gd name="T25" fmla="*/ 110 h 299"/>
                <a:gd name="T26" fmla="*/ 18 w 80"/>
                <a:gd name="T27" fmla="*/ 110 h 299"/>
                <a:gd name="T28" fmla="*/ 18 w 80"/>
                <a:gd name="T29" fmla="*/ 83 h 299"/>
                <a:gd name="T30" fmla="*/ 18 w 80"/>
                <a:gd name="T31" fmla="*/ 152 h 299"/>
                <a:gd name="T32" fmla="*/ 62 w 80"/>
                <a:gd name="T33" fmla="*/ 152 h 299"/>
                <a:gd name="T34" fmla="*/ 62 w 80"/>
                <a:gd name="T35" fmla="*/ 179 h 299"/>
                <a:gd name="T36" fmla="*/ 18 w 80"/>
                <a:gd name="T37" fmla="*/ 179 h 299"/>
                <a:gd name="T38" fmla="*/ 18 w 80"/>
                <a:gd name="T39" fmla="*/ 15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299">
                  <a:moveTo>
                    <a:pt x="0" y="299"/>
                  </a:moveTo>
                  <a:lnTo>
                    <a:pt x="80" y="299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99"/>
                  </a:lnTo>
                  <a:close/>
                  <a:moveTo>
                    <a:pt x="18" y="15"/>
                  </a:moveTo>
                  <a:lnTo>
                    <a:pt x="62" y="15"/>
                  </a:lnTo>
                  <a:lnTo>
                    <a:pt x="62" y="41"/>
                  </a:lnTo>
                  <a:lnTo>
                    <a:pt x="18" y="41"/>
                  </a:lnTo>
                  <a:lnTo>
                    <a:pt x="18" y="15"/>
                  </a:lnTo>
                  <a:close/>
                  <a:moveTo>
                    <a:pt x="18" y="83"/>
                  </a:moveTo>
                  <a:lnTo>
                    <a:pt x="62" y="83"/>
                  </a:lnTo>
                  <a:lnTo>
                    <a:pt x="62" y="110"/>
                  </a:lnTo>
                  <a:lnTo>
                    <a:pt x="18" y="110"/>
                  </a:lnTo>
                  <a:lnTo>
                    <a:pt x="18" y="83"/>
                  </a:lnTo>
                  <a:close/>
                  <a:moveTo>
                    <a:pt x="18" y="152"/>
                  </a:moveTo>
                  <a:lnTo>
                    <a:pt x="62" y="152"/>
                  </a:lnTo>
                  <a:lnTo>
                    <a:pt x="62" y="179"/>
                  </a:lnTo>
                  <a:lnTo>
                    <a:pt x="18" y="179"/>
                  </a:lnTo>
                  <a:lnTo>
                    <a:pt x="18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0" name="Freeform 64"/>
            <p:cNvSpPr>
              <a:spLocks noEditPoints="1"/>
            </p:cNvSpPr>
            <p:nvPr/>
          </p:nvSpPr>
          <p:spPr bwMode="auto">
            <a:xfrm>
              <a:off x="-3260725" y="3516313"/>
              <a:ext cx="647700" cy="395288"/>
            </a:xfrm>
            <a:custGeom>
              <a:avLst/>
              <a:gdLst>
                <a:gd name="T0" fmla="*/ 408 w 408"/>
                <a:gd name="T1" fmla="*/ 0 h 249"/>
                <a:gd name="T2" fmla="*/ 408 w 408"/>
                <a:gd name="T3" fmla="*/ 249 h 249"/>
                <a:gd name="T4" fmla="*/ 390 w 408"/>
                <a:gd name="T5" fmla="*/ 56 h 249"/>
                <a:gd name="T6" fmla="*/ 356 w 408"/>
                <a:gd name="T7" fmla="*/ 72 h 249"/>
                <a:gd name="T8" fmla="*/ 356 w 408"/>
                <a:gd name="T9" fmla="*/ 97 h 249"/>
                <a:gd name="T10" fmla="*/ 390 w 408"/>
                <a:gd name="T11" fmla="*/ 113 h 249"/>
                <a:gd name="T12" fmla="*/ 356 w 408"/>
                <a:gd name="T13" fmla="*/ 97 h 249"/>
                <a:gd name="T14" fmla="*/ 390 w 408"/>
                <a:gd name="T15" fmla="*/ 138 h 249"/>
                <a:gd name="T16" fmla="*/ 356 w 408"/>
                <a:gd name="T17" fmla="*/ 154 h 249"/>
                <a:gd name="T18" fmla="*/ 356 w 408"/>
                <a:gd name="T19" fmla="*/ 177 h 249"/>
                <a:gd name="T20" fmla="*/ 390 w 408"/>
                <a:gd name="T21" fmla="*/ 193 h 249"/>
                <a:gd name="T22" fmla="*/ 356 w 408"/>
                <a:gd name="T23" fmla="*/ 177 h 249"/>
                <a:gd name="T24" fmla="*/ 390 w 408"/>
                <a:gd name="T25" fmla="*/ 217 h 249"/>
                <a:gd name="T26" fmla="*/ 356 w 408"/>
                <a:gd name="T27" fmla="*/ 233 h 249"/>
                <a:gd name="T28" fmla="*/ 295 w 408"/>
                <a:gd name="T29" fmla="*/ 97 h 249"/>
                <a:gd name="T30" fmla="*/ 328 w 408"/>
                <a:gd name="T31" fmla="*/ 113 h 249"/>
                <a:gd name="T32" fmla="*/ 295 w 408"/>
                <a:gd name="T33" fmla="*/ 97 h 249"/>
                <a:gd name="T34" fmla="*/ 328 w 408"/>
                <a:gd name="T35" fmla="*/ 138 h 249"/>
                <a:gd name="T36" fmla="*/ 295 w 408"/>
                <a:gd name="T37" fmla="*/ 154 h 249"/>
                <a:gd name="T38" fmla="*/ 295 w 408"/>
                <a:gd name="T39" fmla="*/ 177 h 249"/>
                <a:gd name="T40" fmla="*/ 328 w 408"/>
                <a:gd name="T41" fmla="*/ 193 h 249"/>
                <a:gd name="T42" fmla="*/ 295 w 408"/>
                <a:gd name="T43" fmla="*/ 177 h 249"/>
                <a:gd name="T44" fmla="*/ 328 w 408"/>
                <a:gd name="T45" fmla="*/ 217 h 249"/>
                <a:gd name="T46" fmla="*/ 295 w 408"/>
                <a:gd name="T47" fmla="*/ 233 h 249"/>
                <a:gd name="T48" fmla="*/ 235 w 408"/>
                <a:gd name="T49" fmla="*/ 138 h 249"/>
                <a:gd name="T50" fmla="*/ 268 w 408"/>
                <a:gd name="T51" fmla="*/ 154 h 249"/>
                <a:gd name="T52" fmla="*/ 235 w 408"/>
                <a:gd name="T53" fmla="*/ 138 h 249"/>
                <a:gd name="T54" fmla="*/ 268 w 408"/>
                <a:gd name="T55" fmla="*/ 177 h 249"/>
                <a:gd name="T56" fmla="*/ 235 w 408"/>
                <a:gd name="T57" fmla="*/ 193 h 249"/>
                <a:gd name="T58" fmla="*/ 235 w 408"/>
                <a:gd name="T59" fmla="*/ 217 h 249"/>
                <a:gd name="T60" fmla="*/ 268 w 408"/>
                <a:gd name="T61" fmla="*/ 233 h 249"/>
                <a:gd name="T62" fmla="*/ 235 w 408"/>
                <a:gd name="T63" fmla="*/ 217 h 249"/>
                <a:gd name="T64" fmla="*/ 208 w 408"/>
                <a:gd name="T65" fmla="*/ 177 h 249"/>
                <a:gd name="T66" fmla="*/ 173 w 408"/>
                <a:gd name="T67" fmla="*/ 193 h 249"/>
                <a:gd name="T68" fmla="*/ 173 w 408"/>
                <a:gd name="T69" fmla="*/ 217 h 249"/>
                <a:gd name="T70" fmla="*/ 208 w 408"/>
                <a:gd name="T71" fmla="*/ 233 h 249"/>
                <a:gd name="T72" fmla="*/ 173 w 408"/>
                <a:gd name="T73" fmla="*/ 217 h 249"/>
                <a:gd name="T74" fmla="*/ 146 w 408"/>
                <a:gd name="T75" fmla="*/ 233 h 249"/>
                <a:gd name="T76" fmla="*/ 113 w 408"/>
                <a:gd name="T77" fmla="*/ 21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8" h="249">
                  <a:moveTo>
                    <a:pt x="408" y="249"/>
                  </a:moveTo>
                  <a:lnTo>
                    <a:pt x="408" y="0"/>
                  </a:lnTo>
                  <a:lnTo>
                    <a:pt x="0" y="249"/>
                  </a:lnTo>
                  <a:lnTo>
                    <a:pt x="408" y="249"/>
                  </a:lnTo>
                  <a:close/>
                  <a:moveTo>
                    <a:pt x="356" y="56"/>
                  </a:moveTo>
                  <a:lnTo>
                    <a:pt x="390" y="56"/>
                  </a:lnTo>
                  <a:lnTo>
                    <a:pt x="390" y="72"/>
                  </a:lnTo>
                  <a:lnTo>
                    <a:pt x="356" y="72"/>
                  </a:lnTo>
                  <a:lnTo>
                    <a:pt x="356" y="56"/>
                  </a:lnTo>
                  <a:close/>
                  <a:moveTo>
                    <a:pt x="356" y="97"/>
                  </a:moveTo>
                  <a:lnTo>
                    <a:pt x="390" y="97"/>
                  </a:lnTo>
                  <a:lnTo>
                    <a:pt x="390" y="113"/>
                  </a:lnTo>
                  <a:lnTo>
                    <a:pt x="356" y="113"/>
                  </a:lnTo>
                  <a:lnTo>
                    <a:pt x="356" y="97"/>
                  </a:lnTo>
                  <a:close/>
                  <a:moveTo>
                    <a:pt x="356" y="138"/>
                  </a:moveTo>
                  <a:lnTo>
                    <a:pt x="390" y="138"/>
                  </a:lnTo>
                  <a:lnTo>
                    <a:pt x="390" y="154"/>
                  </a:lnTo>
                  <a:lnTo>
                    <a:pt x="356" y="154"/>
                  </a:lnTo>
                  <a:lnTo>
                    <a:pt x="356" y="138"/>
                  </a:lnTo>
                  <a:close/>
                  <a:moveTo>
                    <a:pt x="356" y="177"/>
                  </a:moveTo>
                  <a:lnTo>
                    <a:pt x="390" y="177"/>
                  </a:lnTo>
                  <a:lnTo>
                    <a:pt x="390" y="193"/>
                  </a:lnTo>
                  <a:lnTo>
                    <a:pt x="356" y="193"/>
                  </a:lnTo>
                  <a:lnTo>
                    <a:pt x="356" y="177"/>
                  </a:lnTo>
                  <a:close/>
                  <a:moveTo>
                    <a:pt x="356" y="217"/>
                  </a:moveTo>
                  <a:lnTo>
                    <a:pt x="390" y="217"/>
                  </a:lnTo>
                  <a:lnTo>
                    <a:pt x="390" y="233"/>
                  </a:lnTo>
                  <a:lnTo>
                    <a:pt x="356" y="233"/>
                  </a:lnTo>
                  <a:lnTo>
                    <a:pt x="356" y="217"/>
                  </a:lnTo>
                  <a:close/>
                  <a:moveTo>
                    <a:pt x="295" y="97"/>
                  </a:moveTo>
                  <a:lnTo>
                    <a:pt x="328" y="97"/>
                  </a:lnTo>
                  <a:lnTo>
                    <a:pt x="328" y="113"/>
                  </a:lnTo>
                  <a:lnTo>
                    <a:pt x="295" y="113"/>
                  </a:lnTo>
                  <a:lnTo>
                    <a:pt x="295" y="97"/>
                  </a:lnTo>
                  <a:close/>
                  <a:moveTo>
                    <a:pt x="295" y="138"/>
                  </a:moveTo>
                  <a:lnTo>
                    <a:pt x="328" y="138"/>
                  </a:lnTo>
                  <a:lnTo>
                    <a:pt x="328" y="154"/>
                  </a:lnTo>
                  <a:lnTo>
                    <a:pt x="295" y="154"/>
                  </a:lnTo>
                  <a:lnTo>
                    <a:pt x="295" y="138"/>
                  </a:lnTo>
                  <a:close/>
                  <a:moveTo>
                    <a:pt x="295" y="177"/>
                  </a:moveTo>
                  <a:lnTo>
                    <a:pt x="328" y="177"/>
                  </a:lnTo>
                  <a:lnTo>
                    <a:pt x="328" y="193"/>
                  </a:lnTo>
                  <a:lnTo>
                    <a:pt x="295" y="193"/>
                  </a:lnTo>
                  <a:lnTo>
                    <a:pt x="295" y="177"/>
                  </a:lnTo>
                  <a:close/>
                  <a:moveTo>
                    <a:pt x="295" y="217"/>
                  </a:moveTo>
                  <a:lnTo>
                    <a:pt x="328" y="217"/>
                  </a:lnTo>
                  <a:lnTo>
                    <a:pt x="328" y="233"/>
                  </a:lnTo>
                  <a:lnTo>
                    <a:pt x="295" y="233"/>
                  </a:lnTo>
                  <a:lnTo>
                    <a:pt x="295" y="217"/>
                  </a:lnTo>
                  <a:close/>
                  <a:moveTo>
                    <a:pt x="235" y="138"/>
                  </a:moveTo>
                  <a:lnTo>
                    <a:pt x="268" y="138"/>
                  </a:lnTo>
                  <a:lnTo>
                    <a:pt x="268" y="154"/>
                  </a:lnTo>
                  <a:lnTo>
                    <a:pt x="235" y="154"/>
                  </a:lnTo>
                  <a:lnTo>
                    <a:pt x="235" y="138"/>
                  </a:lnTo>
                  <a:close/>
                  <a:moveTo>
                    <a:pt x="235" y="177"/>
                  </a:moveTo>
                  <a:lnTo>
                    <a:pt x="268" y="177"/>
                  </a:lnTo>
                  <a:lnTo>
                    <a:pt x="268" y="193"/>
                  </a:lnTo>
                  <a:lnTo>
                    <a:pt x="235" y="193"/>
                  </a:lnTo>
                  <a:lnTo>
                    <a:pt x="235" y="177"/>
                  </a:lnTo>
                  <a:close/>
                  <a:moveTo>
                    <a:pt x="235" y="217"/>
                  </a:moveTo>
                  <a:lnTo>
                    <a:pt x="268" y="217"/>
                  </a:lnTo>
                  <a:lnTo>
                    <a:pt x="268" y="233"/>
                  </a:lnTo>
                  <a:lnTo>
                    <a:pt x="235" y="233"/>
                  </a:lnTo>
                  <a:lnTo>
                    <a:pt x="235" y="217"/>
                  </a:lnTo>
                  <a:close/>
                  <a:moveTo>
                    <a:pt x="173" y="177"/>
                  </a:moveTo>
                  <a:lnTo>
                    <a:pt x="208" y="177"/>
                  </a:lnTo>
                  <a:lnTo>
                    <a:pt x="208" y="193"/>
                  </a:lnTo>
                  <a:lnTo>
                    <a:pt x="173" y="193"/>
                  </a:lnTo>
                  <a:lnTo>
                    <a:pt x="173" y="177"/>
                  </a:lnTo>
                  <a:close/>
                  <a:moveTo>
                    <a:pt x="173" y="217"/>
                  </a:moveTo>
                  <a:lnTo>
                    <a:pt x="208" y="217"/>
                  </a:lnTo>
                  <a:lnTo>
                    <a:pt x="208" y="233"/>
                  </a:lnTo>
                  <a:lnTo>
                    <a:pt x="173" y="233"/>
                  </a:lnTo>
                  <a:lnTo>
                    <a:pt x="173" y="217"/>
                  </a:lnTo>
                  <a:close/>
                  <a:moveTo>
                    <a:pt x="146" y="217"/>
                  </a:moveTo>
                  <a:lnTo>
                    <a:pt x="146" y="233"/>
                  </a:lnTo>
                  <a:lnTo>
                    <a:pt x="113" y="233"/>
                  </a:lnTo>
                  <a:lnTo>
                    <a:pt x="113" y="217"/>
                  </a:lnTo>
                  <a:lnTo>
                    <a:pt x="146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51" name="Группа 650"/>
          <p:cNvGrpSpPr/>
          <p:nvPr/>
        </p:nvGrpSpPr>
        <p:grpSpPr>
          <a:xfrm>
            <a:off x="2472622" y="2226864"/>
            <a:ext cx="1030187" cy="754224"/>
            <a:chOff x="2300288" y="2843213"/>
            <a:chExt cx="1487488" cy="1089025"/>
          </a:xfrm>
          <a:solidFill>
            <a:schemeClr val="accent1"/>
          </a:solidFill>
        </p:grpSpPr>
        <p:sp>
          <p:nvSpPr>
            <p:cNvPr id="652" name="Freeform 65"/>
            <p:cNvSpPr>
              <a:spLocks/>
            </p:cNvSpPr>
            <p:nvPr/>
          </p:nvSpPr>
          <p:spPr bwMode="auto">
            <a:xfrm>
              <a:off x="2384425" y="3327400"/>
              <a:ext cx="73025" cy="273050"/>
            </a:xfrm>
            <a:custGeom>
              <a:avLst/>
              <a:gdLst>
                <a:gd name="T0" fmla="*/ 9 w 46"/>
                <a:gd name="T1" fmla="*/ 23 h 172"/>
                <a:gd name="T2" fmla="*/ 7 w 46"/>
                <a:gd name="T3" fmla="*/ 23 h 172"/>
                <a:gd name="T4" fmla="*/ 7 w 46"/>
                <a:gd name="T5" fmla="*/ 27 h 172"/>
                <a:gd name="T6" fmla="*/ 9 w 46"/>
                <a:gd name="T7" fmla="*/ 27 h 172"/>
                <a:gd name="T8" fmla="*/ 9 w 46"/>
                <a:gd name="T9" fmla="*/ 92 h 172"/>
                <a:gd name="T10" fmla="*/ 7 w 46"/>
                <a:gd name="T11" fmla="*/ 92 h 172"/>
                <a:gd name="T12" fmla="*/ 7 w 46"/>
                <a:gd name="T13" fmla="*/ 98 h 172"/>
                <a:gd name="T14" fmla="*/ 9 w 46"/>
                <a:gd name="T15" fmla="*/ 98 h 172"/>
                <a:gd name="T16" fmla="*/ 9 w 46"/>
                <a:gd name="T17" fmla="*/ 172 h 172"/>
                <a:gd name="T18" fmla="*/ 37 w 46"/>
                <a:gd name="T19" fmla="*/ 172 h 172"/>
                <a:gd name="T20" fmla="*/ 37 w 46"/>
                <a:gd name="T21" fmla="*/ 98 h 172"/>
                <a:gd name="T22" fmla="*/ 39 w 46"/>
                <a:gd name="T23" fmla="*/ 98 h 172"/>
                <a:gd name="T24" fmla="*/ 39 w 46"/>
                <a:gd name="T25" fmla="*/ 92 h 172"/>
                <a:gd name="T26" fmla="*/ 37 w 46"/>
                <a:gd name="T27" fmla="*/ 92 h 172"/>
                <a:gd name="T28" fmla="*/ 37 w 46"/>
                <a:gd name="T29" fmla="*/ 27 h 172"/>
                <a:gd name="T30" fmla="*/ 41 w 46"/>
                <a:gd name="T31" fmla="*/ 27 h 172"/>
                <a:gd name="T32" fmla="*/ 41 w 46"/>
                <a:gd name="T33" fmla="*/ 23 h 172"/>
                <a:gd name="T34" fmla="*/ 37 w 46"/>
                <a:gd name="T35" fmla="*/ 23 h 172"/>
                <a:gd name="T36" fmla="*/ 37 w 46"/>
                <a:gd name="T37" fmla="*/ 18 h 172"/>
                <a:gd name="T38" fmla="*/ 46 w 46"/>
                <a:gd name="T39" fmla="*/ 18 h 172"/>
                <a:gd name="T40" fmla="*/ 46 w 46"/>
                <a:gd name="T41" fmla="*/ 6 h 172"/>
                <a:gd name="T42" fmla="*/ 37 w 46"/>
                <a:gd name="T43" fmla="*/ 6 h 172"/>
                <a:gd name="T44" fmla="*/ 37 w 46"/>
                <a:gd name="T45" fmla="*/ 0 h 172"/>
                <a:gd name="T46" fmla="*/ 9 w 46"/>
                <a:gd name="T47" fmla="*/ 0 h 172"/>
                <a:gd name="T48" fmla="*/ 9 w 46"/>
                <a:gd name="T49" fmla="*/ 6 h 172"/>
                <a:gd name="T50" fmla="*/ 0 w 46"/>
                <a:gd name="T51" fmla="*/ 6 h 172"/>
                <a:gd name="T52" fmla="*/ 0 w 46"/>
                <a:gd name="T53" fmla="*/ 18 h 172"/>
                <a:gd name="T54" fmla="*/ 9 w 46"/>
                <a:gd name="T55" fmla="*/ 18 h 172"/>
                <a:gd name="T56" fmla="*/ 9 w 46"/>
                <a:gd name="T57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" h="172">
                  <a:moveTo>
                    <a:pt x="9" y="23"/>
                  </a:moveTo>
                  <a:lnTo>
                    <a:pt x="7" y="23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92"/>
                  </a:lnTo>
                  <a:lnTo>
                    <a:pt x="7" y="92"/>
                  </a:lnTo>
                  <a:lnTo>
                    <a:pt x="7" y="98"/>
                  </a:lnTo>
                  <a:lnTo>
                    <a:pt x="9" y="98"/>
                  </a:lnTo>
                  <a:lnTo>
                    <a:pt x="9" y="172"/>
                  </a:lnTo>
                  <a:lnTo>
                    <a:pt x="37" y="172"/>
                  </a:lnTo>
                  <a:lnTo>
                    <a:pt x="37" y="98"/>
                  </a:lnTo>
                  <a:lnTo>
                    <a:pt x="39" y="98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7" y="27"/>
                  </a:lnTo>
                  <a:lnTo>
                    <a:pt x="41" y="27"/>
                  </a:lnTo>
                  <a:lnTo>
                    <a:pt x="41" y="23"/>
                  </a:lnTo>
                  <a:lnTo>
                    <a:pt x="37" y="23"/>
                  </a:lnTo>
                  <a:lnTo>
                    <a:pt x="37" y="18"/>
                  </a:lnTo>
                  <a:lnTo>
                    <a:pt x="46" y="18"/>
                  </a:lnTo>
                  <a:lnTo>
                    <a:pt x="46" y="6"/>
                  </a:lnTo>
                  <a:lnTo>
                    <a:pt x="37" y="6"/>
                  </a:lnTo>
                  <a:lnTo>
                    <a:pt x="37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0" y="6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9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3" name="Freeform 66"/>
            <p:cNvSpPr>
              <a:spLocks/>
            </p:cNvSpPr>
            <p:nvPr/>
          </p:nvSpPr>
          <p:spPr bwMode="auto">
            <a:xfrm>
              <a:off x="2482850" y="3327400"/>
              <a:ext cx="69850" cy="273050"/>
            </a:xfrm>
            <a:custGeom>
              <a:avLst/>
              <a:gdLst>
                <a:gd name="T0" fmla="*/ 9 w 44"/>
                <a:gd name="T1" fmla="*/ 23 h 172"/>
                <a:gd name="T2" fmla="*/ 5 w 44"/>
                <a:gd name="T3" fmla="*/ 23 h 172"/>
                <a:gd name="T4" fmla="*/ 5 w 44"/>
                <a:gd name="T5" fmla="*/ 27 h 172"/>
                <a:gd name="T6" fmla="*/ 9 w 44"/>
                <a:gd name="T7" fmla="*/ 27 h 172"/>
                <a:gd name="T8" fmla="*/ 9 w 44"/>
                <a:gd name="T9" fmla="*/ 92 h 172"/>
                <a:gd name="T10" fmla="*/ 7 w 44"/>
                <a:gd name="T11" fmla="*/ 92 h 172"/>
                <a:gd name="T12" fmla="*/ 7 w 44"/>
                <a:gd name="T13" fmla="*/ 98 h 172"/>
                <a:gd name="T14" fmla="*/ 9 w 44"/>
                <a:gd name="T15" fmla="*/ 98 h 172"/>
                <a:gd name="T16" fmla="*/ 9 w 44"/>
                <a:gd name="T17" fmla="*/ 172 h 172"/>
                <a:gd name="T18" fmla="*/ 37 w 44"/>
                <a:gd name="T19" fmla="*/ 172 h 172"/>
                <a:gd name="T20" fmla="*/ 37 w 44"/>
                <a:gd name="T21" fmla="*/ 98 h 172"/>
                <a:gd name="T22" fmla="*/ 39 w 44"/>
                <a:gd name="T23" fmla="*/ 98 h 172"/>
                <a:gd name="T24" fmla="*/ 39 w 44"/>
                <a:gd name="T25" fmla="*/ 92 h 172"/>
                <a:gd name="T26" fmla="*/ 37 w 44"/>
                <a:gd name="T27" fmla="*/ 92 h 172"/>
                <a:gd name="T28" fmla="*/ 37 w 44"/>
                <a:gd name="T29" fmla="*/ 27 h 172"/>
                <a:gd name="T30" fmla="*/ 39 w 44"/>
                <a:gd name="T31" fmla="*/ 27 h 172"/>
                <a:gd name="T32" fmla="*/ 39 w 44"/>
                <a:gd name="T33" fmla="*/ 23 h 172"/>
                <a:gd name="T34" fmla="*/ 37 w 44"/>
                <a:gd name="T35" fmla="*/ 23 h 172"/>
                <a:gd name="T36" fmla="*/ 37 w 44"/>
                <a:gd name="T37" fmla="*/ 18 h 172"/>
                <a:gd name="T38" fmla="*/ 44 w 44"/>
                <a:gd name="T39" fmla="*/ 18 h 172"/>
                <a:gd name="T40" fmla="*/ 44 w 44"/>
                <a:gd name="T41" fmla="*/ 6 h 172"/>
                <a:gd name="T42" fmla="*/ 37 w 44"/>
                <a:gd name="T43" fmla="*/ 6 h 172"/>
                <a:gd name="T44" fmla="*/ 37 w 44"/>
                <a:gd name="T45" fmla="*/ 0 h 172"/>
                <a:gd name="T46" fmla="*/ 9 w 44"/>
                <a:gd name="T47" fmla="*/ 0 h 172"/>
                <a:gd name="T48" fmla="*/ 9 w 44"/>
                <a:gd name="T49" fmla="*/ 6 h 172"/>
                <a:gd name="T50" fmla="*/ 0 w 44"/>
                <a:gd name="T51" fmla="*/ 6 h 172"/>
                <a:gd name="T52" fmla="*/ 0 w 44"/>
                <a:gd name="T53" fmla="*/ 18 h 172"/>
                <a:gd name="T54" fmla="*/ 9 w 44"/>
                <a:gd name="T55" fmla="*/ 18 h 172"/>
                <a:gd name="T56" fmla="*/ 9 w 44"/>
                <a:gd name="T57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172">
                  <a:moveTo>
                    <a:pt x="9" y="23"/>
                  </a:moveTo>
                  <a:lnTo>
                    <a:pt x="5" y="23"/>
                  </a:lnTo>
                  <a:lnTo>
                    <a:pt x="5" y="27"/>
                  </a:lnTo>
                  <a:lnTo>
                    <a:pt x="9" y="27"/>
                  </a:lnTo>
                  <a:lnTo>
                    <a:pt x="9" y="92"/>
                  </a:lnTo>
                  <a:lnTo>
                    <a:pt x="7" y="92"/>
                  </a:lnTo>
                  <a:lnTo>
                    <a:pt x="7" y="98"/>
                  </a:lnTo>
                  <a:lnTo>
                    <a:pt x="9" y="98"/>
                  </a:lnTo>
                  <a:lnTo>
                    <a:pt x="9" y="172"/>
                  </a:lnTo>
                  <a:lnTo>
                    <a:pt x="37" y="172"/>
                  </a:lnTo>
                  <a:lnTo>
                    <a:pt x="37" y="98"/>
                  </a:lnTo>
                  <a:lnTo>
                    <a:pt x="39" y="98"/>
                  </a:lnTo>
                  <a:lnTo>
                    <a:pt x="39" y="92"/>
                  </a:lnTo>
                  <a:lnTo>
                    <a:pt x="37" y="92"/>
                  </a:lnTo>
                  <a:lnTo>
                    <a:pt x="37" y="27"/>
                  </a:lnTo>
                  <a:lnTo>
                    <a:pt x="39" y="27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18"/>
                  </a:lnTo>
                  <a:lnTo>
                    <a:pt x="44" y="18"/>
                  </a:lnTo>
                  <a:lnTo>
                    <a:pt x="44" y="6"/>
                  </a:lnTo>
                  <a:lnTo>
                    <a:pt x="37" y="6"/>
                  </a:lnTo>
                  <a:lnTo>
                    <a:pt x="37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0" y="6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9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4" name="Freeform 67"/>
            <p:cNvSpPr>
              <a:spLocks noEditPoints="1"/>
            </p:cNvSpPr>
            <p:nvPr/>
          </p:nvSpPr>
          <p:spPr bwMode="auto">
            <a:xfrm>
              <a:off x="2725738" y="3041650"/>
              <a:ext cx="79375" cy="558800"/>
            </a:xfrm>
            <a:custGeom>
              <a:avLst/>
              <a:gdLst>
                <a:gd name="T0" fmla="*/ 2 w 50"/>
                <a:gd name="T1" fmla="*/ 317 h 352"/>
                <a:gd name="T2" fmla="*/ 9 w 50"/>
                <a:gd name="T3" fmla="*/ 317 h 352"/>
                <a:gd name="T4" fmla="*/ 9 w 50"/>
                <a:gd name="T5" fmla="*/ 352 h 352"/>
                <a:gd name="T6" fmla="*/ 50 w 50"/>
                <a:gd name="T7" fmla="*/ 352 h 352"/>
                <a:gd name="T8" fmla="*/ 50 w 50"/>
                <a:gd name="T9" fmla="*/ 0 h 352"/>
                <a:gd name="T10" fmla="*/ 9 w 50"/>
                <a:gd name="T11" fmla="*/ 0 h 352"/>
                <a:gd name="T12" fmla="*/ 9 w 50"/>
                <a:gd name="T13" fmla="*/ 7 h 352"/>
                <a:gd name="T14" fmla="*/ 2 w 50"/>
                <a:gd name="T15" fmla="*/ 7 h 352"/>
                <a:gd name="T16" fmla="*/ 2 w 50"/>
                <a:gd name="T17" fmla="*/ 0 h 352"/>
                <a:gd name="T18" fmla="*/ 0 w 50"/>
                <a:gd name="T19" fmla="*/ 0 h 352"/>
                <a:gd name="T20" fmla="*/ 0 w 50"/>
                <a:gd name="T21" fmla="*/ 352 h 352"/>
                <a:gd name="T22" fmla="*/ 2 w 50"/>
                <a:gd name="T23" fmla="*/ 352 h 352"/>
                <a:gd name="T24" fmla="*/ 2 w 50"/>
                <a:gd name="T25" fmla="*/ 317 h 352"/>
                <a:gd name="T26" fmla="*/ 2 w 50"/>
                <a:gd name="T27" fmla="*/ 9 h 352"/>
                <a:gd name="T28" fmla="*/ 9 w 50"/>
                <a:gd name="T29" fmla="*/ 9 h 352"/>
                <a:gd name="T30" fmla="*/ 9 w 50"/>
                <a:gd name="T31" fmla="*/ 69 h 352"/>
                <a:gd name="T32" fmla="*/ 2 w 50"/>
                <a:gd name="T33" fmla="*/ 69 h 352"/>
                <a:gd name="T34" fmla="*/ 2 w 50"/>
                <a:gd name="T35" fmla="*/ 9 h 352"/>
                <a:gd name="T36" fmla="*/ 2 w 50"/>
                <a:gd name="T37" fmla="*/ 71 h 352"/>
                <a:gd name="T38" fmla="*/ 9 w 50"/>
                <a:gd name="T39" fmla="*/ 71 h 352"/>
                <a:gd name="T40" fmla="*/ 9 w 50"/>
                <a:gd name="T41" fmla="*/ 129 h 352"/>
                <a:gd name="T42" fmla="*/ 2 w 50"/>
                <a:gd name="T43" fmla="*/ 129 h 352"/>
                <a:gd name="T44" fmla="*/ 2 w 50"/>
                <a:gd name="T45" fmla="*/ 71 h 352"/>
                <a:gd name="T46" fmla="*/ 2 w 50"/>
                <a:gd name="T47" fmla="*/ 133 h 352"/>
                <a:gd name="T48" fmla="*/ 9 w 50"/>
                <a:gd name="T49" fmla="*/ 133 h 352"/>
                <a:gd name="T50" fmla="*/ 9 w 50"/>
                <a:gd name="T51" fmla="*/ 191 h 352"/>
                <a:gd name="T52" fmla="*/ 2 w 50"/>
                <a:gd name="T53" fmla="*/ 191 h 352"/>
                <a:gd name="T54" fmla="*/ 2 w 50"/>
                <a:gd name="T55" fmla="*/ 133 h 352"/>
                <a:gd name="T56" fmla="*/ 2 w 50"/>
                <a:gd name="T57" fmla="*/ 195 h 352"/>
                <a:gd name="T58" fmla="*/ 9 w 50"/>
                <a:gd name="T59" fmla="*/ 195 h 352"/>
                <a:gd name="T60" fmla="*/ 9 w 50"/>
                <a:gd name="T61" fmla="*/ 253 h 352"/>
                <a:gd name="T62" fmla="*/ 2 w 50"/>
                <a:gd name="T63" fmla="*/ 253 h 352"/>
                <a:gd name="T64" fmla="*/ 2 w 50"/>
                <a:gd name="T65" fmla="*/ 195 h 352"/>
                <a:gd name="T66" fmla="*/ 2 w 50"/>
                <a:gd name="T67" fmla="*/ 256 h 352"/>
                <a:gd name="T68" fmla="*/ 9 w 50"/>
                <a:gd name="T69" fmla="*/ 256 h 352"/>
                <a:gd name="T70" fmla="*/ 9 w 50"/>
                <a:gd name="T71" fmla="*/ 315 h 352"/>
                <a:gd name="T72" fmla="*/ 2 w 50"/>
                <a:gd name="T73" fmla="*/ 315 h 352"/>
                <a:gd name="T74" fmla="*/ 2 w 50"/>
                <a:gd name="T75" fmla="*/ 25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352">
                  <a:moveTo>
                    <a:pt x="2" y="317"/>
                  </a:moveTo>
                  <a:lnTo>
                    <a:pt x="9" y="317"/>
                  </a:lnTo>
                  <a:lnTo>
                    <a:pt x="9" y="352"/>
                  </a:lnTo>
                  <a:lnTo>
                    <a:pt x="50" y="352"/>
                  </a:lnTo>
                  <a:lnTo>
                    <a:pt x="50" y="0"/>
                  </a:lnTo>
                  <a:lnTo>
                    <a:pt x="9" y="0"/>
                  </a:lnTo>
                  <a:lnTo>
                    <a:pt x="9" y="7"/>
                  </a:lnTo>
                  <a:lnTo>
                    <a:pt x="2" y="7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52"/>
                  </a:lnTo>
                  <a:lnTo>
                    <a:pt x="2" y="352"/>
                  </a:lnTo>
                  <a:lnTo>
                    <a:pt x="2" y="317"/>
                  </a:lnTo>
                  <a:close/>
                  <a:moveTo>
                    <a:pt x="2" y="9"/>
                  </a:moveTo>
                  <a:lnTo>
                    <a:pt x="9" y="9"/>
                  </a:lnTo>
                  <a:lnTo>
                    <a:pt x="9" y="69"/>
                  </a:lnTo>
                  <a:lnTo>
                    <a:pt x="2" y="69"/>
                  </a:lnTo>
                  <a:lnTo>
                    <a:pt x="2" y="9"/>
                  </a:lnTo>
                  <a:close/>
                  <a:moveTo>
                    <a:pt x="2" y="71"/>
                  </a:moveTo>
                  <a:lnTo>
                    <a:pt x="9" y="71"/>
                  </a:lnTo>
                  <a:lnTo>
                    <a:pt x="9" y="129"/>
                  </a:lnTo>
                  <a:lnTo>
                    <a:pt x="2" y="129"/>
                  </a:lnTo>
                  <a:lnTo>
                    <a:pt x="2" y="71"/>
                  </a:lnTo>
                  <a:close/>
                  <a:moveTo>
                    <a:pt x="2" y="133"/>
                  </a:moveTo>
                  <a:lnTo>
                    <a:pt x="9" y="133"/>
                  </a:lnTo>
                  <a:lnTo>
                    <a:pt x="9" y="191"/>
                  </a:lnTo>
                  <a:lnTo>
                    <a:pt x="2" y="191"/>
                  </a:lnTo>
                  <a:lnTo>
                    <a:pt x="2" y="133"/>
                  </a:lnTo>
                  <a:close/>
                  <a:moveTo>
                    <a:pt x="2" y="195"/>
                  </a:moveTo>
                  <a:lnTo>
                    <a:pt x="9" y="195"/>
                  </a:lnTo>
                  <a:lnTo>
                    <a:pt x="9" y="253"/>
                  </a:lnTo>
                  <a:lnTo>
                    <a:pt x="2" y="253"/>
                  </a:lnTo>
                  <a:lnTo>
                    <a:pt x="2" y="195"/>
                  </a:lnTo>
                  <a:close/>
                  <a:moveTo>
                    <a:pt x="2" y="256"/>
                  </a:moveTo>
                  <a:lnTo>
                    <a:pt x="9" y="256"/>
                  </a:lnTo>
                  <a:lnTo>
                    <a:pt x="9" y="315"/>
                  </a:lnTo>
                  <a:lnTo>
                    <a:pt x="2" y="315"/>
                  </a:lnTo>
                  <a:lnTo>
                    <a:pt x="2" y="2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5" name="Freeform 68"/>
            <p:cNvSpPr>
              <a:spLocks/>
            </p:cNvSpPr>
            <p:nvPr/>
          </p:nvSpPr>
          <p:spPr bwMode="auto">
            <a:xfrm>
              <a:off x="3546475" y="2843213"/>
              <a:ext cx="93663" cy="608013"/>
            </a:xfrm>
            <a:custGeom>
              <a:avLst/>
              <a:gdLst>
                <a:gd name="T0" fmla="*/ 50 w 59"/>
                <a:gd name="T1" fmla="*/ 351 h 383"/>
                <a:gd name="T2" fmla="*/ 59 w 59"/>
                <a:gd name="T3" fmla="*/ 351 h 383"/>
                <a:gd name="T4" fmla="*/ 50 w 59"/>
                <a:gd name="T5" fmla="*/ 0 h 383"/>
                <a:gd name="T6" fmla="*/ 11 w 59"/>
                <a:gd name="T7" fmla="*/ 0 h 383"/>
                <a:gd name="T8" fmla="*/ 0 w 59"/>
                <a:gd name="T9" fmla="*/ 383 h 383"/>
                <a:gd name="T10" fmla="*/ 50 w 59"/>
                <a:gd name="T11" fmla="*/ 383 h 383"/>
                <a:gd name="T12" fmla="*/ 50 w 59"/>
                <a:gd name="T13" fmla="*/ 35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83">
                  <a:moveTo>
                    <a:pt x="50" y="351"/>
                  </a:moveTo>
                  <a:lnTo>
                    <a:pt x="59" y="351"/>
                  </a:lnTo>
                  <a:lnTo>
                    <a:pt x="50" y="0"/>
                  </a:lnTo>
                  <a:lnTo>
                    <a:pt x="11" y="0"/>
                  </a:lnTo>
                  <a:lnTo>
                    <a:pt x="0" y="383"/>
                  </a:lnTo>
                  <a:lnTo>
                    <a:pt x="50" y="383"/>
                  </a:lnTo>
                  <a:lnTo>
                    <a:pt x="50" y="3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6" name="Freeform 69"/>
            <p:cNvSpPr>
              <a:spLocks noEditPoints="1"/>
            </p:cNvSpPr>
            <p:nvPr/>
          </p:nvSpPr>
          <p:spPr bwMode="auto">
            <a:xfrm>
              <a:off x="3519488" y="3409950"/>
              <a:ext cx="268288" cy="522288"/>
            </a:xfrm>
            <a:custGeom>
              <a:avLst/>
              <a:gdLst>
                <a:gd name="T0" fmla="*/ 70 w 169"/>
                <a:gd name="T1" fmla="*/ 30 h 329"/>
                <a:gd name="T2" fmla="*/ 0 w 169"/>
                <a:gd name="T3" fmla="*/ 329 h 329"/>
                <a:gd name="T4" fmla="*/ 169 w 169"/>
                <a:gd name="T5" fmla="*/ 288 h 329"/>
                <a:gd name="T6" fmla="*/ 169 w 169"/>
                <a:gd name="T7" fmla="*/ 0 h 329"/>
                <a:gd name="T8" fmla="*/ 74 w 169"/>
                <a:gd name="T9" fmla="*/ 284 h 329"/>
                <a:gd name="T10" fmla="*/ 10 w 169"/>
                <a:gd name="T11" fmla="*/ 265 h 329"/>
                <a:gd name="T12" fmla="*/ 74 w 169"/>
                <a:gd name="T13" fmla="*/ 284 h 329"/>
                <a:gd name="T14" fmla="*/ 10 w 169"/>
                <a:gd name="T15" fmla="*/ 224 h 329"/>
                <a:gd name="T16" fmla="*/ 74 w 169"/>
                <a:gd name="T17" fmla="*/ 205 h 329"/>
                <a:gd name="T18" fmla="*/ 74 w 169"/>
                <a:gd name="T19" fmla="*/ 164 h 329"/>
                <a:gd name="T20" fmla="*/ 10 w 169"/>
                <a:gd name="T21" fmla="*/ 143 h 329"/>
                <a:gd name="T22" fmla="*/ 74 w 169"/>
                <a:gd name="T23" fmla="*/ 164 h 329"/>
                <a:gd name="T24" fmla="*/ 10 w 169"/>
                <a:gd name="T25" fmla="*/ 102 h 329"/>
                <a:gd name="T26" fmla="*/ 74 w 169"/>
                <a:gd name="T27" fmla="*/ 83 h 329"/>
                <a:gd name="T28" fmla="*/ 145 w 169"/>
                <a:gd name="T29" fmla="*/ 284 h 329"/>
                <a:gd name="T30" fmla="*/ 125 w 169"/>
                <a:gd name="T31" fmla="*/ 265 h 329"/>
                <a:gd name="T32" fmla="*/ 145 w 169"/>
                <a:gd name="T33" fmla="*/ 284 h 329"/>
                <a:gd name="T34" fmla="*/ 125 w 169"/>
                <a:gd name="T35" fmla="*/ 256 h 329"/>
                <a:gd name="T36" fmla="*/ 145 w 169"/>
                <a:gd name="T37" fmla="*/ 237 h 329"/>
                <a:gd name="T38" fmla="*/ 145 w 169"/>
                <a:gd name="T39" fmla="*/ 228 h 329"/>
                <a:gd name="T40" fmla="*/ 125 w 169"/>
                <a:gd name="T41" fmla="*/ 208 h 329"/>
                <a:gd name="T42" fmla="*/ 145 w 169"/>
                <a:gd name="T43" fmla="*/ 228 h 329"/>
                <a:gd name="T44" fmla="*/ 125 w 169"/>
                <a:gd name="T45" fmla="*/ 200 h 329"/>
                <a:gd name="T46" fmla="*/ 145 w 169"/>
                <a:gd name="T47" fmla="*/ 180 h 329"/>
                <a:gd name="T48" fmla="*/ 145 w 169"/>
                <a:gd name="T49" fmla="*/ 173 h 329"/>
                <a:gd name="T50" fmla="*/ 125 w 169"/>
                <a:gd name="T51" fmla="*/ 152 h 329"/>
                <a:gd name="T52" fmla="*/ 145 w 169"/>
                <a:gd name="T53" fmla="*/ 173 h 329"/>
                <a:gd name="T54" fmla="*/ 125 w 169"/>
                <a:gd name="T55" fmla="*/ 145 h 329"/>
                <a:gd name="T56" fmla="*/ 145 w 169"/>
                <a:gd name="T57" fmla="*/ 123 h 329"/>
                <a:gd name="T58" fmla="*/ 145 w 169"/>
                <a:gd name="T59" fmla="*/ 116 h 329"/>
                <a:gd name="T60" fmla="*/ 125 w 169"/>
                <a:gd name="T61" fmla="*/ 95 h 329"/>
                <a:gd name="T62" fmla="*/ 145 w 169"/>
                <a:gd name="T63" fmla="*/ 116 h 329"/>
                <a:gd name="T64" fmla="*/ 125 w 169"/>
                <a:gd name="T65" fmla="*/ 88 h 329"/>
                <a:gd name="T66" fmla="*/ 145 w 169"/>
                <a:gd name="T67" fmla="*/ 67 h 329"/>
                <a:gd name="T68" fmla="*/ 145 w 169"/>
                <a:gd name="T69" fmla="*/ 60 h 329"/>
                <a:gd name="T70" fmla="*/ 125 w 169"/>
                <a:gd name="T71" fmla="*/ 39 h 329"/>
                <a:gd name="T72" fmla="*/ 145 w 169"/>
                <a:gd name="T73" fmla="*/ 60 h 329"/>
                <a:gd name="T74" fmla="*/ 125 w 169"/>
                <a:gd name="T75" fmla="*/ 32 h 329"/>
                <a:gd name="T76" fmla="*/ 145 w 169"/>
                <a:gd name="T77" fmla="*/ 1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9" h="329">
                  <a:moveTo>
                    <a:pt x="70" y="0"/>
                  </a:moveTo>
                  <a:lnTo>
                    <a:pt x="70" y="30"/>
                  </a:lnTo>
                  <a:lnTo>
                    <a:pt x="0" y="30"/>
                  </a:lnTo>
                  <a:lnTo>
                    <a:pt x="0" y="329"/>
                  </a:lnTo>
                  <a:lnTo>
                    <a:pt x="169" y="329"/>
                  </a:lnTo>
                  <a:lnTo>
                    <a:pt x="169" y="288"/>
                  </a:lnTo>
                  <a:lnTo>
                    <a:pt x="169" y="30"/>
                  </a:lnTo>
                  <a:lnTo>
                    <a:pt x="169" y="0"/>
                  </a:lnTo>
                  <a:lnTo>
                    <a:pt x="70" y="0"/>
                  </a:lnTo>
                  <a:close/>
                  <a:moveTo>
                    <a:pt x="74" y="284"/>
                  </a:moveTo>
                  <a:lnTo>
                    <a:pt x="10" y="284"/>
                  </a:lnTo>
                  <a:lnTo>
                    <a:pt x="10" y="265"/>
                  </a:lnTo>
                  <a:lnTo>
                    <a:pt x="74" y="265"/>
                  </a:lnTo>
                  <a:lnTo>
                    <a:pt x="74" y="284"/>
                  </a:lnTo>
                  <a:close/>
                  <a:moveTo>
                    <a:pt x="74" y="224"/>
                  </a:moveTo>
                  <a:lnTo>
                    <a:pt x="10" y="224"/>
                  </a:lnTo>
                  <a:lnTo>
                    <a:pt x="10" y="205"/>
                  </a:lnTo>
                  <a:lnTo>
                    <a:pt x="74" y="205"/>
                  </a:lnTo>
                  <a:lnTo>
                    <a:pt x="74" y="224"/>
                  </a:lnTo>
                  <a:close/>
                  <a:moveTo>
                    <a:pt x="74" y="164"/>
                  </a:moveTo>
                  <a:lnTo>
                    <a:pt x="10" y="164"/>
                  </a:lnTo>
                  <a:lnTo>
                    <a:pt x="10" y="143"/>
                  </a:lnTo>
                  <a:lnTo>
                    <a:pt x="74" y="143"/>
                  </a:lnTo>
                  <a:lnTo>
                    <a:pt x="74" y="164"/>
                  </a:lnTo>
                  <a:close/>
                  <a:moveTo>
                    <a:pt x="74" y="102"/>
                  </a:moveTo>
                  <a:lnTo>
                    <a:pt x="10" y="102"/>
                  </a:lnTo>
                  <a:lnTo>
                    <a:pt x="10" y="83"/>
                  </a:lnTo>
                  <a:lnTo>
                    <a:pt x="74" y="83"/>
                  </a:lnTo>
                  <a:lnTo>
                    <a:pt x="74" y="102"/>
                  </a:lnTo>
                  <a:close/>
                  <a:moveTo>
                    <a:pt x="145" y="284"/>
                  </a:moveTo>
                  <a:lnTo>
                    <a:pt x="125" y="284"/>
                  </a:lnTo>
                  <a:lnTo>
                    <a:pt x="125" y="265"/>
                  </a:lnTo>
                  <a:lnTo>
                    <a:pt x="145" y="265"/>
                  </a:lnTo>
                  <a:lnTo>
                    <a:pt x="145" y="284"/>
                  </a:lnTo>
                  <a:close/>
                  <a:moveTo>
                    <a:pt x="145" y="256"/>
                  </a:moveTo>
                  <a:lnTo>
                    <a:pt x="125" y="256"/>
                  </a:lnTo>
                  <a:lnTo>
                    <a:pt x="125" y="237"/>
                  </a:lnTo>
                  <a:lnTo>
                    <a:pt x="145" y="237"/>
                  </a:lnTo>
                  <a:lnTo>
                    <a:pt x="145" y="256"/>
                  </a:lnTo>
                  <a:close/>
                  <a:moveTo>
                    <a:pt x="145" y="228"/>
                  </a:moveTo>
                  <a:lnTo>
                    <a:pt x="125" y="228"/>
                  </a:lnTo>
                  <a:lnTo>
                    <a:pt x="125" y="208"/>
                  </a:lnTo>
                  <a:lnTo>
                    <a:pt x="145" y="208"/>
                  </a:lnTo>
                  <a:lnTo>
                    <a:pt x="145" y="228"/>
                  </a:lnTo>
                  <a:close/>
                  <a:moveTo>
                    <a:pt x="145" y="200"/>
                  </a:moveTo>
                  <a:lnTo>
                    <a:pt x="125" y="200"/>
                  </a:lnTo>
                  <a:lnTo>
                    <a:pt x="125" y="180"/>
                  </a:lnTo>
                  <a:lnTo>
                    <a:pt x="145" y="180"/>
                  </a:lnTo>
                  <a:lnTo>
                    <a:pt x="145" y="200"/>
                  </a:lnTo>
                  <a:close/>
                  <a:moveTo>
                    <a:pt x="145" y="173"/>
                  </a:moveTo>
                  <a:lnTo>
                    <a:pt x="125" y="173"/>
                  </a:lnTo>
                  <a:lnTo>
                    <a:pt x="125" y="152"/>
                  </a:lnTo>
                  <a:lnTo>
                    <a:pt x="145" y="152"/>
                  </a:lnTo>
                  <a:lnTo>
                    <a:pt x="145" y="173"/>
                  </a:lnTo>
                  <a:close/>
                  <a:moveTo>
                    <a:pt x="145" y="145"/>
                  </a:moveTo>
                  <a:lnTo>
                    <a:pt x="125" y="145"/>
                  </a:lnTo>
                  <a:lnTo>
                    <a:pt x="125" y="123"/>
                  </a:lnTo>
                  <a:lnTo>
                    <a:pt x="145" y="123"/>
                  </a:lnTo>
                  <a:lnTo>
                    <a:pt x="145" y="145"/>
                  </a:lnTo>
                  <a:close/>
                  <a:moveTo>
                    <a:pt x="145" y="116"/>
                  </a:moveTo>
                  <a:lnTo>
                    <a:pt x="125" y="116"/>
                  </a:lnTo>
                  <a:lnTo>
                    <a:pt x="125" y="95"/>
                  </a:lnTo>
                  <a:lnTo>
                    <a:pt x="145" y="95"/>
                  </a:lnTo>
                  <a:lnTo>
                    <a:pt x="145" y="116"/>
                  </a:lnTo>
                  <a:close/>
                  <a:moveTo>
                    <a:pt x="145" y="88"/>
                  </a:moveTo>
                  <a:lnTo>
                    <a:pt x="125" y="88"/>
                  </a:lnTo>
                  <a:lnTo>
                    <a:pt x="125" y="67"/>
                  </a:lnTo>
                  <a:lnTo>
                    <a:pt x="145" y="67"/>
                  </a:lnTo>
                  <a:lnTo>
                    <a:pt x="145" y="88"/>
                  </a:lnTo>
                  <a:close/>
                  <a:moveTo>
                    <a:pt x="145" y="60"/>
                  </a:moveTo>
                  <a:lnTo>
                    <a:pt x="125" y="60"/>
                  </a:lnTo>
                  <a:lnTo>
                    <a:pt x="125" y="39"/>
                  </a:lnTo>
                  <a:lnTo>
                    <a:pt x="145" y="39"/>
                  </a:lnTo>
                  <a:lnTo>
                    <a:pt x="145" y="60"/>
                  </a:lnTo>
                  <a:close/>
                  <a:moveTo>
                    <a:pt x="145" y="32"/>
                  </a:moveTo>
                  <a:lnTo>
                    <a:pt x="125" y="32"/>
                  </a:lnTo>
                  <a:lnTo>
                    <a:pt x="125" y="12"/>
                  </a:lnTo>
                  <a:lnTo>
                    <a:pt x="145" y="12"/>
                  </a:lnTo>
                  <a:lnTo>
                    <a:pt x="145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7" name="Freeform 70"/>
            <p:cNvSpPr>
              <a:spLocks noEditPoints="1"/>
            </p:cNvSpPr>
            <p:nvPr/>
          </p:nvSpPr>
          <p:spPr bwMode="auto">
            <a:xfrm>
              <a:off x="2300288" y="3605213"/>
              <a:ext cx="600075" cy="327025"/>
            </a:xfrm>
            <a:custGeom>
              <a:avLst/>
              <a:gdLst>
                <a:gd name="T0" fmla="*/ 0 w 378"/>
                <a:gd name="T1" fmla="*/ 206 h 206"/>
                <a:gd name="T2" fmla="*/ 378 w 378"/>
                <a:gd name="T3" fmla="*/ 144 h 206"/>
                <a:gd name="T4" fmla="*/ 20 w 378"/>
                <a:gd name="T5" fmla="*/ 176 h 206"/>
                <a:gd name="T6" fmla="*/ 57 w 378"/>
                <a:gd name="T7" fmla="*/ 176 h 206"/>
                <a:gd name="T8" fmla="*/ 20 w 378"/>
                <a:gd name="T9" fmla="*/ 138 h 206"/>
                <a:gd name="T10" fmla="*/ 57 w 378"/>
                <a:gd name="T11" fmla="*/ 130 h 206"/>
                <a:gd name="T12" fmla="*/ 57 w 378"/>
                <a:gd name="T13" fmla="*/ 115 h 206"/>
                <a:gd name="T14" fmla="*/ 20 w 378"/>
                <a:gd name="T15" fmla="*/ 107 h 206"/>
                <a:gd name="T16" fmla="*/ 57 w 378"/>
                <a:gd name="T17" fmla="*/ 107 h 206"/>
                <a:gd name="T18" fmla="*/ 20 w 378"/>
                <a:gd name="T19" fmla="*/ 69 h 206"/>
                <a:gd name="T20" fmla="*/ 57 w 378"/>
                <a:gd name="T21" fmla="*/ 61 h 206"/>
                <a:gd name="T22" fmla="*/ 57 w 378"/>
                <a:gd name="T23" fmla="*/ 46 h 206"/>
                <a:gd name="T24" fmla="*/ 20 w 378"/>
                <a:gd name="T25" fmla="*/ 38 h 206"/>
                <a:gd name="T26" fmla="*/ 57 w 378"/>
                <a:gd name="T27" fmla="*/ 38 h 206"/>
                <a:gd name="T28" fmla="*/ 94 w 378"/>
                <a:gd name="T29" fmla="*/ 161 h 206"/>
                <a:gd name="T30" fmla="*/ 132 w 378"/>
                <a:gd name="T31" fmla="*/ 153 h 206"/>
                <a:gd name="T32" fmla="*/ 132 w 378"/>
                <a:gd name="T33" fmla="*/ 138 h 206"/>
                <a:gd name="T34" fmla="*/ 94 w 378"/>
                <a:gd name="T35" fmla="*/ 130 h 206"/>
                <a:gd name="T36" fmla="*/ 132 w 378"/>
                <a:gd name="T37" fmla="*/ 130 h 206"/>
                <a:gd name="T38" fmla="*/ 94 w 378"/>
                <a:gd name="T39" fmla="*/ 92 h 206"/>
                <a:gd name="T40" fmla="*/ 132 w 378"/>
                <a:gd name="T41" fmla="*/ 84 h 206"/>
                <a:gd name="T42" fmla="*/ 132 w 378"/>
                <a:gd name="T43" fmla="*/ 69 h 206"/>
                <a:gd name="T44" fmla="*/ 94 w 378"/>
                <a:gd name="T45" fmla="*/ 61 h 206"/>
                <a:gd name="T46" fmla="*/ 132 w 378"/>
                <a:gd name="T47" fmla="*/ 61 h 206"/>
                <a:gd name="T48" fmla="*/ 94 w 378"/>
                <a:gd name="T49" fmla="*/ 23 h 206"/>
                <a:gd name="T50" fmla="*/ 208 w 378"/>
                <a:gd name="T51" fmla="*/ 176 h 206"/>
                <a:gd name="T52" fmla="*/ 208 w 378"/>
                <a:gd name="T53" fmla="*/ 161 h 206"/>
                <a:gd name="T54" fmla="*/ 170 w 378"/>
                <a:gd name="T55" fmla="*/ 153 h 206"/>
                <a:gd name="T56" fmla="*/ 208 w 378"/>
                <a:gd name="T57" fmla="*/ 153 h 206"/>
                <a:gd name="T58" fmla="*/ 170 w 378"/>
                <a:gd name="T59" fmla="*/ 115 h 206"/>
                <a:gd name="T60" fmla="*/ 208 w 378"/>
                <a:gd name="T61" fmla="*/ 107 h 206"/>
                <a:gd name="T62" fmla="*/ 208 w 378"/>
                <a:gd name="T63" fmla="*/ 92 h 206"/>
                <a:gd name="T64" fmla="*/ 170 w 378"/>
                <a:gd name="T65" fmla="*/ 84 h 206"/>
                <a:gd name="T66" fmla="*/ 208 w 378"/>
                <a:gd name="T67" fmla="*/ 84 h 206"/>
                <a:gd name="T68" fmla="*/ 170 w 378"/>
                <a:gd name="T69" fmla="*/ 46 h 206"/>
                <a:gd name="T70" fmla="*/ 208 w 378"/>
                <a:gd name="T71" fmla="*/ 38 h 206"/>
                <a:gd name="T72" fmla="*/ 208 w 378"/>
                <a:gd name="T73" fmla="*/ 23 h 206"/>
                <a:gd name="T74" fmla="*/ 245 w 378"/>
                <a:gd name="T75" fmla="*/ 176 h 206"/>
                <a:gd name="T76" fmla="*/ 282 w 378"/>
                <a:gd name="T77" fmla="*/ 176 h 206"/>
                <a:gd name="T78" fmla="*/ 245 w 378"/>
                <a:gd name="T79" fmla="*/ 138 h 206"/>
                <a:gd name="T80" fmla="*/ 282 w 378"/>
                <a:gd name="T81" fmla="*/ 130 h 206"/>
                <a:gd name="T82" fmla="*/ 282 w 378"/>
                <a:gd name="T83" fmla="*/ 115 h 206"/>
                <a:gd name="T84" fmla="*/ 245 w 378"/>
                <a:gd name="T85" fmla="*/ 107 h 206"/>
                <a:gd name="T86" fmla="*/ 282 w 378"/>
                <a:gd name="T87" fmla="*/ 107 h 206"/>
                <a:gd name="T88" fmla="*/ 245 w 378"/>
                <a:gd name="T89" fmla="*/ 69 h 206"/>
                <a:gd name="T90" fmla="*/ 282 w 378"/>
                <a:gd name="T91" fmla="*/ 61 h 206"/>
                <a:gd name="T92" fmla="*/ 282 w 378"/>
                <a:gd name="T93" fmla="*/ 46 h 206"/>
                <a:gd name="T94" fmla="*/ 245 w 378"/>
                <a:gd name="T95" fmla="*/ 38 h 206"/>
                <a:gd name="T96" fmla="*/ 282 w 378"/>
                <a:gd name="T97" fmla="*/ 38 h 206"/>
                <a:gd name="T98" fmla="*/ 321 w 378"/>
                <a:gd name="T99" fmla="*/ 115 h 206"/>
                <a:gd name="T100" fmla="*/ 358 w 378"/>
                <a:gd name="T101" fmla="*/ 107 h 206"/>
                <a:gd name="T102" fmla="*/ 358 w 378"/>
                <a:gd name="T103" fmla="*/ 92 h 206"/>
                <a:gd name="T104" fmla="*/ 321 w 378"/>
                <a:gd name="T105" fmla="*/ 84 h 206"/>
                <a:gd name="T106" fmla="*/ 358 w 378"/>
                <a:gd name="T107" fmla="*/ 84 h 206"/>
                <a:gd name="T108" fmla="*/ 321 w 378"/>
                <a:gd name="T109" fmla="*/ 46 h 206"/>
                <a:gd name="T110" fmla="*/ 358 w 378"/>
                <a:gd name="T111" fmla="*/ 38 h 206"/>
                <a:gd name="T112" fmla="*/ 358 w 378"/>
                <a:gd name="T113" fmla="*/ 2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8" h="206">
                  <a:moveTo>
                    <a:pt x="378" y="0"/>
                  </a:moveTo>
                  <a:lnTo>
                    <a:pt x="0" y="0"/>
                  </a:lnTo>
                  <a:lnTo>
                    <a:pt x="0" y="206"/>
                  </a:lnTo>
                  <a:lnTo>
                    <a:pt x="342" y="206"/>
                  </a:lnTo>
                  <a:lnTo>
                    <a:pt x="342" y="144"/>
                  </a:lnTo>
                  <a:lnTo>
                    <a:pt x="378" y="144"/>
                  </a:lnTo>
                  <a:lnTo>
                    <a:pt x="378" y="0"/>
                  </a:lnTo>
                  <a:close/>
                  <a:moveTo>
                    <a:pt x="57" y="176"/>
                  </a:moveTo>
                  <a:lnTo>
                    <a:pt x="20" y="176"/>
                  </a:lnTo>
                  <a:lnTo>
                    <a:pt x="20" y="161"/>
                  </a:lnTo>
                  <a:lnTo>
                    <a:pt x="57" y="161"/>
                  </a:lnTo>
                  <a:lnTo>
                    <a:pt x="57" y="176"/>
                  </a:lnTo>
                  <a:close/>
                  <a:moveTo>
                    <a:pt x="57" y="153"/>
                  </a:moveTo>
                  <a:lnTo>
                    <a:pt x="20" y="153"/>
                  </a:lnTo>
                  <a:lnTo>
                    <a:pt x="20" y="138"/>
                  </a:lnTo>
                  <a:lnTo>
                    <a:pt x="57" y="138"/>
                  </a:lnTo>
                  <a:lnTo>
                    <a:pt x="57" y="153"/>
                  </a:lnTo>
                  <a:close/>
                  <a:moveTo>
                    <a:pt x="57" y="130"/>
                  </a:moveTo>
                  <a:lnTo>
                    <a:pt x="20" y="130"/>
                  </a:lnTo>
                  <a:lnTo>
                    <a:pt x="20" y="115"/>
                  </a:lnTo>
                  <a:lnTo>
                    <a:pt x="57" y="115"/>
                  </a:lnTo>
                  <a:lnTo>
                    <a:pt x="57" y="130"/>
                  </a:lnTo>
                  <a:close/>
                  <a:moveTo>
                    <a:pt x="57" y="107"/>
                  </a:moveTo>
                  <a:lnTo>
                    <a:pt x="20" y="107"/>
                  </a:lnTo>
                  <a:lnTo>
                    <a:pt x="20" y="92"/>
                  </a:lnTo>
                  <a:lnTo>
                    <a:pt x="57" y="92"/>
                  </a:lnTo>
                  <a:lnTo>
                    <a:pt x="57" y="107"/>
                  </a:lnTo>
                  <a:close/>
                  <a:moveTo>
                    <a:pt x="57" y="84"/>
                  </a:moveTo>
                  <a:lnTo>
                    <a:pt x="20" y="84"/>
                  </a:lnTo>
                  <a:lnTo>
                    <a:pt x="20" y="69"/>
                  </a:lnTo>
                  <a:lnTo>
                    <a:pt x="57" y="69"/>
                  </a:lnTo>
                  <a:lnTo>
                    <a:pt x="57" y="84"/>
                  </a:lnTo>
                  <a:close/>
                  <a:moveTo>
                    <a:pt x="57" y="61"/>
                  </a:moveTo>
                  <a:lnTo>
                    <a:pt x="20" y="61"/>
                  </a:lnTo>
                  <a:lnTo>
                    <a:pt x="20" y="46"/>
                  </a:lnTo>
                  <a:lnTo>
                    <a:pt x="57" y="46"/>
                  </a:lnTo>
                  <a:lnTo>
                    <a:pt x="57" y="61"/>
                  </a:lnTo>
                  <a:close/>
                  <a:moveTo>
                    <a:pt x="57" y="38"/>
                  </a:moveTo>
                  <a:lnTo>
                    <a:pt x="20" y="38"/>
                  </a:lnTo>
                  <a:lnTo>
                    <a:pt x="20" y="23"/>
                  </a:lnTo>
                  <a:lnTo>
                    <a:pt x="57" y="23"/>
                  </a:lnTo>
                  <a:lnTo>
                    <a:pt x="57" y="38"/>
                  </a:lnTo>
                  <a:close/>
                  <a:moveTo>
                    <a:pt x="132" y="176"/>
                  </a:moveTo>
                  <a:lnTo>
                    <a:pt x="94" y="176"/>
                  </a:lnTo>
                  <a:lnTo>
                    <a:pt x="94" y="161"/>
                  </a:lnTo>
                  <a:lnTo>
                    <a:pt x="132" y="161"/>
                  </a:lnTo>
                  <a:lnTo>
                    <a:pt x="132" y="176"/>
                  </a:lnTo>
                  <a:close/>
                  <a:moveTo>
                    <a:pt x="132" y="153"/>
                  </a:moveTo>
                  <a:lnTo>
                    <a:pt x="94" y="153"/>
                  </a:lnTo>
                  <a:lnTo>
                    <a:pt x="94" y="138"/>
                  </a:lnTo>
                  <a:lnTo>
                    <a:pt x="132" y="138"/>
                  </a:lnTo>
                  <a:lnTo>
                    <a:pt x="132" y="153"/>
                  </a:lnTo>
                  <a:close/>
                  <a:moveTo>
                    <a:pt x="132" y="130"/>
                  </a:moveTo>
                  <a:lnTo>
                    <a:pt x="94" y="130"/>
                  </a:lnTo>
                  <a:lnTo>
                    <a:pt x="94" y="115"/>
                  </a:lnTo>
                  <a:lnTo>
                    <a:pt x="132" y="115"/>
                  </a:lnTo>
                  <a:lnTo>
                    <a:pt x="132" y="130"/>
                  </a:lnTo>
                  <a:close/>
                  <a:moveTo>
                    <a:pt x="132" y="107"/>
                  </a:moveTo>
                  <a:lnTo>
                    <a:pt x="94" y="107"/>
                  </a:lnTo>
                  <a:lnTo>
                    <a:pt x="94" y="92"/>
                  </a:lnTo>
                  <a:lnTo>
                    <a:pt x="132" y="92"/>
                  </a:lnTo>
                  <a:lnTo>
                    <a:pt x="132" y="107"/>
                  </a:lnTo>
                  <a:close/>
                  <a:moveTo>
                    <a:pt x="132" y="84"/>
                  </a:moveTo>
                  <a:lnTo>
                    <a:pt x="94" y="84"/>
                  </a:lnTo>
                  <a:lnTo>
                    <a:pt x="94" y="69"/>
                  </a:lnTo>
                  <a:lnTo>
                    <a:pt x="132" y="69"/>
                  </a:lnTo>
                  <a:lnTo>
                    <a:pt x="132" y="84"/>
                  </a:lnTo>
                  <a:close/>
                  <a:moveTo>
                    <a:pt x="132" y="61"/>
                  </a:moveTo>
                  <a:lnTo>
                    <a:pt x="94" y="61"/>
                  </a:lnTo>
                  <a:lnTo>
                    <a:pt x="94" y="46"/>
                  </a:lnTo>
                  <a:lnTo>
                    <a:pt x="132" y="46"/>
                  </a:lnTo>
                  <a:lnTo>
                    <a:pt x="132" y="61"/>
                  </a:lnTo>
                  <a:close/>
                  <a:moveTo>
                    <a:pt x="132" y="38"/>
                  </a:moveTo>
                  <a:lnTo>
                    <a:pt x="94" y="38"/>
                  </a:lnTo>
                  <a:lnTo>
                    <a:pt x="94" y="23"/>
                  </a:lnTo>
                  <a:lnTo>
                    <a:pt x="132" y="23"/>
                  </a:lnTo>
                  <a:lnTo>
                    <a:pt x="132" y="38"/>
                  </a:lnTo>
                  <a:close/>
                  <a:moveTo>
                    <a:pt x="208" y="176"/>
                  </a:moveTo>
                  <a:lnTo>
                    <a:pt x="170" y="176"/>
                  </a:lnTo>
                  <a:lnTo>
                    <a:pt x="170" y="161"/>
                  </a:lnTo>
                  <a:lnTo>
                    <a:pt x="208" y="161"/>
                  </a:lnTo>
                  <a:lnTo>
                    <a:pt x="208" y="176"/>
                  </a:lnTo>
                  <a:close/>
                  <a:moveTo>
                    <a:pt x="208" y="153"/>
                  </a:moveTo>
                  <a:lnTo>
                    <a:pt x="170" y="153"/>
                  </a:lnTo>
                  <a:lnTo>
                    <a:pt x="170" y="138"/>
                  </a:lnTo>
                  <a:lnTo>
                    <a:pt x="208" y="138"/>
                  </a:lnTo>
                  <a:lnTo>
                    <a:pt x="208" y="153"/>
                  </a:lnTo>
                  <a:close/>
                  <a:moveTo>
                    <a:pt x="208" y="130"/>
                  </a:moveTo>
                  <a:lnTo>
                    <a:pt x="170" y="130"/>
                  </a:lnTo>
                  <a:lnTo>
                    <a:pt x="170" y="115"/>
                  </a:lnTo>
                  <a:lnTo>
                    <a:pt x="208" y="115"/>
                  </a:lnTo>
                  <a:lnTo>
                    <a:pt x="208" y="130"/>
                  </a:lnTo>
                  <a:close/>
                  <a:moveTo>
                    <a:pt x="208" y="107"/>
                  </a:moveTo>
                  <a:lnTo>
                    <a:pt x="170" y="107"/>
                  </a:lnTo>
                  <a:lnTo>
                    <a:pt x="170" y="92"/>
                  </a:lnTo>
                  <a:lnTo>
                    <a:pt x="208" y="92"/>
                  </a:lnTo>
                  <a:lnTo>
                    <a:pt x="208" y="107"/>
                  </a:lnTo>
                  <a:close/>
                  <a:moveTo>
                    <a:pt x="208" y="84"/>
                  </a:moveTo>
                  <a:lnTo>
                    <a:pt x="170" y="84"/>
                  </a:lnTo>
                  <a:lnTo>
                    <a:pt x="170" y="69"/>
                  </a:lnTo>
                  <a:lnTo>
                    <a:pt x="208" y="69"/>
                  </a:lnTo>
                  <a:lnTo>
                    <a:pt x="208" y="84"/>
                  </a:lnTo>
                  <a:close/>
                  <a:moveTo>
                    <a:pt x="208" y="61"/>
                  </a:moveTo>
                  <a:lnTo>
                    <a:pt x="170" y="61"/>
                  </a:lnTo>
                  <a:lnTo>
                    <a:pt x="170" y="46"/>
                  </a:lnTo>
                  <a:lnTo>
                    <a:pt x="208" y="46"/>
                  </a:lnTo>
                  <a:lnTo>
                    <a:pt x="208" y="61"/>
                  </a:lnTo>
                  <a:close/>
                  <a:moveTo>
                    <a:pt x="208" y="38"/>
                  </a:moveTo>
                  <a:lnTo>
                    <a:pt x="170" y="38"/>
                  </a:lnTo>
                  <a:lnTo>
                    <a:pt x="170" y="23"/>
                  </a:lnTo>
                  <a:lnTo>
                    <a:pt x="208" y="23"/>
                  </a:lnTo>
                  <a:lnTo>
                    <a:pt x="208" y="38"/>
                  </a:lnTo>
                  <a:close/>
                  <a:moveTo>
                    <a:pt x="282" y="176"/>
                  </a:moveTo>
                  <a:lnTo>
                    <a:pt x="245" y="176"/>
                  </a:lnTo>
                  <a:lnTo>
                    <a:pt x="245" y="161"/>
                  </a:lnTo>
                  <a:lnTo>
                    <a:pt x="282" y="161"/>
                  </a:lnTo>
                  <a:lnTo>
                    <a:pt x="282" y="176"/>
                  </a:lnTo>
                  <a:close/>
                  <a:moveTo>
                    <a:pt x="282" y="153"/>
                  </a:moveTo>
                  <a:lnTo>
                    <a:pt x="245" y="153"/>
                  </a:lnTo>
                  <a:lnTo>
                    <a:pt x="245" y="138"/>
                  </a:lnTo>
                  <a:lnTo>
                    <a:pt x="282" y="138"/>
                  </a:lnTo>
                  <a:lnTo>
                    <a:pt x="282" y="153"/>
                  </a:lnTo>
                  <a:close/>
                  <a:moveTo>
                    <a:pt x="282" y="130"/>
                  </a:moveTo>
                  <a:lnTo>
                    <a:pt x="245" y="130"/>
                  </a:lnTo>
                  <a:lnTo>
                    <a:pt x="245" y="115"/>
                  </a:lnTo>
                  <a:lnTo>
                    <a:pt x="282" y="115"/>
                  </a:lnTo>
                  <a:lnTo>
                    <a:pt x="282" y="130"/>
                  </a:lnTo>
                  <a:close/>
                  <a:moveTo>
                    <a:pt x="282" y="107"/>
                  </a:moveTo>
                  <a:lnTo>
                    <a:pt x="245" y="107"/>
                  </a:lnTo>
                  <a:lnTo>
                    <a:pt x="245" y="92"/>
                  </a:lnTo>
                  <a:lnTo>
                    <a:pt x="282" y="92"/>
                  </a:lnTo>
                  <a:lnTo>
                    <a:pt x="282" y="107"/>
                  </a:lnTo>
                  <a:close/>
                  <a:moveTo>
                    <a:pt x="282" y="84"/>
                  </a:moveTo>
                  <a:lnTo>
                    <a:pt x="245" y="84"/>
                  </a:lnTo>
                  <a:lnTo>
                    <a:pt x="245" y="69"/>
                  </a:lnTo>
                  <a:lnTo>
                    <a:pt x="282" y="69"/>
                  </a:lnTo>
                  <a:lnTo>
                    <a:pt x="282" y="84"/>
                  </a:lnTo>
                  <a:close/>
                  <a:moveTo>
                    <a:pt x="282" y="61"/>
                  </a:moveTo>
                  <a:lnTo>
                    <a:pt x="245" y="61"/>
                  </a:lnTo>
                  <a:lnTo>
                    <a:pt x="245" y="46"/>
                  </a:lnTo>
                  <a:lnTo>
                    <a:pt x="282" y="46"/>
                  </a:lnTo>
                  <a:lnTo>
                    <a:pt x="282" y="61"/>
                  </a:lnTo>
                  <a:close/>
                  <a:moveTo>
                    <a:pt x="282" y="38"/>
                  </a:moveTo>
                  <a:lnTo>
                    <a:pt x="245" y="38"/>
                  </a:lnTo>
                  <a:lnTo>
                    <a:pt x="245" y="23"/>
                  </a:lnTo>
                  <a:lnTo>
                    <a:pt x="282" y="23"/>
                  </a:lnTo>
                  <a:lnTo>
                    <a:pt x="282" y="38"/>
                  </a:lnTo>
                  <a:close/>
                  <a:moveTo>
                    <a:pt x="358" y="130"/>
                  </a:moveTo>
                  <a:lnTo>
                    <a:pt x="321" y="130"/>
                  </a:lnTo>
                  <a:lnTo>
                    <a:pt x="321" y="115"/>
                  </a:lnTo>
                  <a:lnTo>
                    <a:pt x="358" y="115"/>
                  </a:lnTo>
                  <a:lnTo>
                    <a:pt x="358" y="130"/>
                  </a:lnTo>
                  <a:close/>
                  <a:moveTo>
                    <a:pt x="358" y="107"/>
                  </a:moveTo>
                  <a:lnTo>
                    <a:pt x="321" y="107"/>
                  </a:lnTo>
                  <a:lnTo>
                    <a:pt x="321" y="92"/>
                  </a:lnTo>
                  <a:lnTo>
                    <a:pt x="358" y="92"/>
                  </a:lnTo>
                  <a:lnTo>
                    <a:pt x="358" y="107"/>
                  </a:lnTo>
                  <a:close/>
                  <a:moveTo>
                    <a:pt x="358" y="84"/>
                  </a:moveTo>
                  <a:lnTo>
                    <a:pt x="321" y="84"/>
                  </a:lnTo>
                  <a:lnTo>
                    <a:pt x="321" y="69"/>
                  </a:lnTo>
                  <a:lnTo>
                    <a:pt x="358" y="69"/>
                  </a:lnTo>
                  <a:lnTo>
                    <a:pt x="358" y="84"/>
                  </a:lnTo>
                  <a:close/>
                  <a:moveTo>
                    <a:pt x="358" y="61"/>
                  </a:moveTo>
                  <a:lnTo>
                    <a:pt x="321" y="61"/>
                  </a:lnTo>
                  <a:lnTo>
                    <a:pt x="321" y="46"/>
                  </a:lnTo>
                  <a:lnTo>
                    <a:pt x="358" y="46"/>
                  </a:lnTo>
                  <a:lnTo>
                    <a:pt x="358" y="61"/>
                  </a:lnTo>
                  <a:close/>
                  <a:moveTo>
                    <a:pt x="358" y="38"/>
                  </a:moveTo>
                  <a:lnTo>
                    <a:pt x="321" y="38"/>
                  </a:lnTo>
                  <a:lnTo>
                    <a:pt x="321" y="23"/>
                  </a:lnTo>
                  <a:lnTo>
                    <a:pt x="358" y="23"/>
                  </a:lnTo>
                  <a:lnTo>
                    <a:pt x="358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8" name="Freeform 71"/>
            <p:cNvSpPr>
              <a:spLocks/>
            </p:cNvSpPr>
            <p:nvPr/>
          </p:nvSpPr>
          <p:spPr bwMode="auto">
            <a:xfrm>
              <a:off x="3011488" y="3267075"/>
              <a:ext cx="50800" cy="406400"/>
            </a:xfrm>
            <a:custGeom>
              <a:avLst/>
              <a:gdLst>
                <a:gd name="T0" fmla="*/ 30 w 32"/>
                <a:gd name="T1" fmla="*/ 215 h 256"/>
                <a:gd name="T2" fmla="*/ 32 w 32"/>
                <a:gd name="T3" fmla="*/ 215 h 256"/>
                <a:gd name="T4" fmla="*/ 27 w 32"/>
                <a:gd name="T5" fmla="*/ 0 h 256"/>
                <a:gd name="T6" fmla="*/ 7 w 32"/>
                <a:gd name="T7" fmla="*/ 0 h 256"/>
                <a:gd name="T8" fmla="*/ 0 w 32"/>
                <a:gd name="T9" fmla="*/ 256 h 256"/>
                <a:gd name="T10" fmla="*/ 30 w 32"/>
                <a:gd name="T11" fmla="*/ 256 h 256"/>
                <a:gd name="T12" fmla="*/ 30 w 32"/>
                <a:gd name="T13" fmla="*/ 21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56">
                  <a:moveTo>
                    <a:pt x="30" y="215"/>
                  </a:moveTo>
                  <a:lnTo>
                    <a:pt x="32" y="215"/>
                  </a:lnTo>
                  <a:lnTo>
                    <a:pt x="27" y="0"/>
                  </a:lnTo>
                  <a:lnTo>
                    <a:pt x="7" y="0"/>
                  </a:lnTo>
                  <a:lnTo>
                    <a:pt x="0" y="256"/>
                  </a:lnTo>
                  <a:lnTo>
                    <a:pt x="30" y="256"/>
                  </a:lnTo>
                  <a:lnTo>
                    <a:pt x="30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9" name="Freeform 72"/>
            <p:cNvSpPr>
              <a:spLocks/>
            </p:cNvSpPr>
            <p:nvPr/>
          </p:nvSpPr>
          <p:spPr bwMode="auto">
            <a:xfrm>
              <a:off x="3130550" y="3117850"/>
              <a:ext cx="66675" cy="490538"/>
            </a:xfrm>
            <a:custGeom>
              <a:avLst/>
              <a:gdLst>
                <a:gd name="T0" fmla="*/ 28 w 42"/>
                <a:gd name="T1" fmla="*/ 265 h 309"/>
                <a:gd name="T2" fmla="*/ 42 w 42"/>
                <a:gd name="T3" fmla="*/ 265 h 309"/>
                <a:gd name="T4" fmla="*/ 35 w 42"/>
                <a:gd name="T5" fmla="*/ 0 h 309"/>
                <a:gd name="T6" fmla="*/ 8 w 42"/>
                <a:gd name="T7" fmla="*/ 0 h 309"/>
                <a:gd name="T8" fmla="*/ 0 w 42"/>
                <a:gd name="T9" fmla="*/ 309 h 309"/>
                <a:gd name="T10" fmla="*/ 28 w 42"/>
                <a:gd name="T11" fmla="*/ 309 h 309"/>
                <a:gd name="T12" fmla="*/ 28 w 42"/>
                <a:gd name="T13" fmla="*/ 26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309">
                  <a:moveTo>
                    <a:pt x="28" y="265"/>
                  </a:moveTo>
                  <a:lnTo>
                    <a:pt x="42" y="265"/>
                  </a:lnTo>
                  <a:lnTo>
                    <a:pt x="35" y="0"/>
                  </a:lnTo>
                  <a:lnTo>
                    <a:pt x="8" y="0"/>
                  </a:lnTo>
                  <a:lnTo>
                    <a:pt x="0" y="309"/>
                  </a:lnTo>
                  <a:lnTo>
                    <a:pt x="28" y="309"/>
                  </a:lnTo>
                  <a:lnTo>
                    <a:pt x="28" y="2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0" name="Freeform 73"/>
            <p:cNvSpPr>
              <a:spLocks/>
            </p:cNvSpPr>
            <p:nvPr/>
          </p:nvSpPr>
          <p:spPr bwMode="auto">
            <a:xfrm>
              <a:off x="3306763" y="2976563"/>
              <a:ext cx="84138" cy="631825"/>
            </a:xfrm>
            <a:custGeom>
              <a:avLst/>
              <a:gdLst>
                <a:gd name="T0" fmla="*/ 28 w 53"/>
                <a:gd name="T1" fmla="*/ 398 h 398"/>
                <a:gd name="T2" fmla="*/ 53 w 53"/>
                <a:gd name="T3" fmla="*/ 398 h 398"/>
                <a:gd name="T4" fmla="*/ 42 w 53"/>
                <a:gd name="T5" fmla="*/ 0 h 398"/>
                <a:gd name="T6" fmla="*/ 10 w 53"/>
                <a:gd name="T7" fmla="*/ 0 h 398"/>
                <a:gd name="T8" fmla="*/ 0 w 53"/>
                <a:gd name="T9" fmla="*/ 354 h 398"/>
                <a:gd name="T10" fmla="*/ 28 w 53"/>
                <a:gd name="T11" fmla="*/ 354 h 398"/>
                <a:gd name="T12" fmla="*/ 28 w 53"/>
                <a:gd name="T13" fmla="*/ 398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98">
                  <a:moveTo>
                    <a:pt x="28" y="398"/>
                  </a:moveTo>
                  <a:lnTo>
                    <a:pt x="53" y="398"/>
                  </a:lnTo>
                  <a:lnTo>
                    <a:pt x="42" y="0"/>
                  </a:lnTo>
                  <a:lnTo>
                    <a:pt x="10" y="0"/>
                  </a:lnTo>
                  <a:lnTo>
                    <a:pt x="0" y="354"/>
                  </a:lnTo>
                  <a:lnTo>
                    <a:pt x="28" y="354"/>
                  </a:lnTo>
                  <a:lnTo>
                    <a:pt x="28" y="3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1" name="Freeform 74"/>
            <p:cNvSpPr>
              <a:spLocks noEditPoints="1"/>
            </p:cNvSpPr>
            <p:nvPr/>
          </p:nvSpPr>
          <p:spPr bwMode="auto">
            <a:xfrm>
              <a:off x="2849563" y="3544888"/>
              <a:ext cx="647700" cy="387350"/>
            </a:xfrm>
            <a:custGeom>
              <a:avLst/>
              <a:gdLst>
                <a:gd name="T0" fmla="*/ 311 w 408"/>
                <a:gd name="T1" fmla="*/ 44 h 244"/>
                <a:gd name="T2" fmla="*/ 208 w 408"/>
                <a:gd name="T3" fmla="*/ 0 h 244"/>
                <a:gd name="T4" fmla="*/ 138 w 408"/>
                <a:gd name="T5" fmla="*/ 44 h 244"/>
                <a:gd name="T6" fmla="*/ 76 w 408"/>
                <a:gd name="T7" fmla="*/ 86 h 244"/>
                <a:gd name="T8" fmla="*/ 0 w 408"/>
                <a:gd name="T9" fmla="*/ 185 h 244"/>
                <a:gd name="T10" fmla="*/ 408 w 408"/>
                <a:gd name="T11" fmla="*/ 244 h 244"/>
                <a:gd name="T12" fmla="*/ 346 w 408"/>
                <a:gd name="T13" fmla="*/ 86 h 244"/>
                <a:gd name="T14" fmla="*/ 210 w 408"/>
                <a:gd name="T15" fmla="*/ 199 h 244"/>
                <a:gd name="T16" fmla="*/ 154 w 408"/>
                <a:gd name="T17" fmla="*/ 185 h 244"/>
                <a:gd name="T18" fmla="*/ 210 w 408"/>
                <a:gd name="T19" fmla="*/ 199 h 244"/>
                <a:gd name="T20" fmla="*/ 154 w 408"/>
                <a:gd name="T21" fmla="*/ 157 h 244"/>
                <a:gd name="T22" fmla="*/ 210 w 408"/>
                <a:gd name="T23" fmla="*/ 145 h 244"/>
                <a:gd name="T24" fmla="*/ 210 w 408"/>
                <a:gd name="T25" fmla="*/ 116 h 244"/>
                <a:gd name="T26" fmla="*/ 154 w 408"/>
                <a:gd name="T27" fmla="*/ 102 h 244"/>
                <a:gd name="T28" fmla="*/ 210 w 408"/>
                <a:gd name="T29" fmla="*/ 116 h 244"/>
                <a:gd name="T30" fmla="*/ 154 w 408"/>
                <a:gd name="T31" fmla="*/ 74 h 244"/>
                <a:gd name="T32" fmla="*/ 210 w 408"/>
                <a:gd name="T33" fmla="*/ 61 h 244"/>
                <a:gd name="T34" fmla="*/ 289 w 408"/>
                <a:gd name="T35" fmla="*/ 199 h 244"/>
                <a:gd name="T36" fmla="*/ 233 w 408"/>
                <a:gd name="T37" fmla="*/ 185 h 244"/>
                <a:gd name="T38" fmla="*/ 289 w 408"/>
                <a:gd name="T39" fmla="*/ 199 h 244"/>
                <a:gd name="T40" fmla="*/ 233 w 408"/>
                <a:gd name="T41" fmla="*/ 157 h 244"/>
                <a:gd name="T42" fmla="*/ 289 w 408"/>
                <a:gd name="T43" fmla="*/ 145 h 244"/>
                <a:gd name="T44" fmla="*/ 289 w 408"/>
                <a:gd name="T45" fmla="*/ 116 h 244"/>
                <a:gd name="T46" fmla="*/ 233 w 408"/>
                <a:gd name="T47" fmla="*/ 102 h 244"/>
                <a:gd name="T48" fmla="*/ 289 w 408"/>
                <a:gd name="T49" fmla="*/ 116 h 244"/>
                <a:gd name="T50" fmla="*/ 233 w 408"/>
                <a:gd name="T51" fmla="*/ 74 h 244"/>
                <a:gd name="T52" fmla="*/ 289 w 408"/>
                <a:gd name="T53" fmla="*/ 61 h 244"/>
                <a:gd name="T54" fmla="*/ 289 w 408"/>
                <a:gd name="T55" fmla="*/ 33 h 244"/>
                <a:gd name="T56" fmla="*/ 233 w 408"/>
                <a:gd name="T57" fmla="*/ 19 h 244"/>
                <a:gd name="T58" fmla="*/ 289 w 408"/>
                <a:gd name="T59" fmla="*/ 33 h 244"/>
                <a:gd name="T60" fmla="*/ 309 w 408"/>
                <a:gd name="T61" fmla="*/ 199 h 244"/>
                <a:gd name="T62" fmla="*/ 365 w 408"/>
                <a:gd name="T63" fmla="*/ 185 h 244"/>
                <a:gd name="T64" fmla="*/ 365 w 408"/>
                <a:gd name="T65" fmla="*/ 157 h 244"/>
                <a:gd name="T66" fmla="*/ 309 w 408"/>
                <a:gd name="T67" fmla="*/ 145 h 244"/>
                <a:gd name="T68" fmla="*/ 365 w 408"/>
                <a:gd name="T69" fmla="*/ 157 h 244"/>
                <a:gd name="T70" fmla="*/ 365 w 408"/>
                <a:gd name="T71" fmla="*/ 116 h 244"/>
                <a:gd name="T72" fmla="*/ 309 w 408"/>
                <a:gd name="T73" fmla="*/ 10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8" h="244">
                  <a:moveTo>
                    <a:pt x="346" y="44"/>
                  </a:moveTo>
                  <a:lnTo>
                    <a:pt x="311" y="44"/>
                  </a:lnTo>
                  <a:lnTo>
                    <a:pt x="311" y="0"/>
                  </a:lnTo>
                  <a:lnTo>
                    <a:pt x="208" y="0"/>
                  </a:lnTo>
                  <a:lnTo>
                    <a:pt x="208" y="44"/>
                  </a:lnTo>
                  <a:lnTo>
                    <a:pt x="138" y="44"/>
                  </a:lnTo>
                  <a:lnTo>
                    <a:pt x="138" y="86"/>
                  </a:lnTo>
                  <a:lnTo>
                    <a:pt x="76" y="86"/>
                  </a:lnTo>
                  <a:lnTo>
                    <a:pt x="76" y="185"/>
                  </a:lnTo>
                  <a:lnTo>
                    <a:pt x="0" y="185"/>
                  </a:lnTo>
                  <a:lnTo>
                    <a:pt x="0" y="244"/>
                  </a:lnTo>
                  <a:lnTo>
                    <a:pt x="408" y="244"/>
                  </a:lnTo>
                  <a:lnTo>
                    <a:pt x="408" y="86"/>
                  </a:lnTo>
                  <a:lnTo>
                    <a:pt x="346" y="86"/>
                  </a:lnTo>
                  <a:lnTo>
                    <a:pt x="346" y="44"/>
                  </a:lnTo>
                  <a:close/>
                  <a:moveTo>
                    <a:pt x="210" y="199"/>
                  </a:moveTo>
                  <a:lnTo>
                    <a:pt x="154" y="199"/>
                  </a:lnTo>
                  <a:lnTo>
                    <a:pt x="154" y="185"/>
                  </a:lnTo>
                  <a:lnTo>
                    <a:pt x="210" y="185"/>
                  </a:lnTo>
                  <a:lnTo>
                    <a:pt x="210" y="199"/>
                  </a:lnTo>
                  <a:close/>
                  <a:moveTo>
                    <a:pt x="210" y="157"/>
                  </a:moveTo>
                  <a:lnTo>
                    <a:pt x="154" y="157"/>
                  </a:lnTo>
                  <a:lnTo>
                    <a:pt x="154" y="145"/>
                  </a:lnTo>
                  <a:lnTo>
                    <a:pt x="210" y="145"/>
                  </a:lnTo>
                  <a:lnTo>
                    <a:pt x="210" y="157"/>
                  </a:lnTo>
                  <a:close/>
                  <a:moveTo>
                    <a:pt x="210" y="116"/>
                  </a:moveTo>
                  <a:lnTo>
                    <a:pt x="154" y="116"/>
                  </a:lnTo>
                  <a:lnTo>
                    <a:pt x="154" y="102"/>
                  </a:lnTo>
                  <a:lnTo>
                    <a:pt x="210" y="102"/>
                  </a:lnTo>
                  <a:lnTo>
                    <a:pt x="210" y="116"/>
                  </a:lnTo>
                  <a:close/>
                  <a:moveTo>
                    <a:pt x="210" y="74"/>
                  </a:moveTo>
                  <a:lnTo>
                    <a:pt x="154" y="74"/>
                  </a:lnTo>
                  <a:lnTo>
                    <a:pt x="154" y="61"/>
                  </a:lnTo>
                  <a:lnTo>
                    <a:pt x="210" y="61"/>
                  </a:lnTo>
                  <a:lnTo>
                    <a:pt x="210" y="74"/>
                  </a:lnTo>
                  <a:close/>
                  <a:moveTo>
                    <a:pt x="289" y="199"/>
                  </a:moveTo>
                  <a:lnTo>
                    <a:pt x="233" y="199"/>
                  </a:lnTo>
                  <a:lnTo>
                    <a:pt x="233" y="185"/>
                  </a:lnTo>
                  <a:lnTo>
                    <a:pt x="289" y="185"/>
                  </a:lnTo>
                  <a:lnTo>
                    <a:pt x="289" y="199"/>
                  </a:lnTo>
                  <a:close/>
                  <a:moveTo>
                    <a:pt x="289" y="157"/>
                  </a:moveTo>
                  <a:lnTo>
                    <a:pt x="233" y="157"/>
                  </a:lnTo>
                  <a:lnTo>
                    <a:pt x="233" y="145"/>
                  </a:lnTo>
                  <a:lnTo>
                    <a:pt x="289" y="145"/>
                  </a:lnTo>
                  <a:lnTo>
                    <a:pt x="289" y="157"/>
                  </a:lnTo>
                  <a:close/>
                  <a:moveTo>
                    <a:pt x="289" y="116"/>
                  </a:moveTo>
                  <a:lnTo>
                    <a:pt x="233" y="116"/>
                  </a:lnTo>
                  <a:lnTo>
                    <a:pt x="233" y="102"/>
                  </a:lnTo>
                  <a:lnTo>
                    <a:pt x="289" y="102"/>
                  </a:lnTo>
                  <a:lnTo>
                    <a:pt x="289" y="116"/>
                  </a:lnTo>
                  <a:close/>
                  <a:moveTo>
                    <a:pt x="289" y="74"/>
                  </a:moveTo>
                  <a:lnTo>
                    <a:pt x="233" y="74"/>
                  </a:lnTo>
                  <a:lnTo>
                    <a:pt x="233" y="61"/>
                  </a:lnTo>
                  <a:lnTo>
                    <a:pt x="289" y="61"/>
                  </a:lnTo>
                  <a:lnTo>
                    <a:pt x="289" y="74"/>
                  </a:lnTo>
                  <a:close/>
                  <a:moveTo>
                    <a:pt x="289" y="33"/>
                  </a:moveTo>
                  <a:lnTo>
                    <a:pt x="233" y="33"/>
                  </a:lnTo>
                  <a:lnTo>
                    <a:pt x="233" y="19"/>
                  </a:lnTo>
                  <a:lnTo>
                    <a:pt x="289" y="19"/>
                  </a:lnTo>
                  <a:lnTo>
                    <a:pt x="289" y="33"/>
                  </a:lnTo>
                  <a:close/>
                  <a:moveTo>
                    <a:pt x="365" y="199"/>
                  </a:moveTo>
                  <a:lnTo>
                    <a:pt x="309" y="199"/>
                  </a:lnTo>
                  <a:lnTo>
                    <a:pt x="309" y="185"/>
                  </a:lnTo>
                  <a:lnTo>
                    <a:pt x="365" y="185"/>
                  </a:lnTo>
                  <a:lnTo>
                    <a:pt x="365" y="199"/>
                  </a:lnTo>
                  <a:close/>
                  <a:moveTo>
                    <a:pt x="365" y="157"/>
                  </a:moveTo>
                  <a:lnTo>
                    <a:pt x="309" y="157"/>
                  </a:lnTo>
                  <a:lnTo>
                    <a:pt x="309" y="145"/>
                  </a:lnTo>
                  <a:lnTo>
                    <a:pt x="365" y="145"/>
                  </a:lnTo>
                  <a:lnTo>
                    <a:pt x="365" y="157"/>
                  </a:lnTo>
                  <a:close/>
                  <a:moveTo>
                    <a:pt x="365" y="102"/>
                  </a:moveTo>
                  <a:lnTo>
                    <a:pt x="365" y="116"/>
                  </a:lnTo>
                  <a:lnTo>
                    <a:pt x="309" y="116"/>
                  </a:lnTo>
                  <a:lnTo>
                    <a:pt x="309" y="102"/>
                  </a:lnTo>
                  <a:lnTo>
                    <a:pt x="365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2" name="Группа 661"/>
          <p:cNvGrpSpPr/>
          <p:nvPr/>
        </p:nvGrpSpPr>
        <p:grpSpPr>
          <a:xfrm>
            <a:off x="2472623" y="1248499"/>
            <a:ext cx="1030186" cy="724539"/>
            <a:chOff x="2300288" y="1158875"/>
            <a:chExt cx="1487487" cy="1046163"/>
          </a:xfrm>
          <a:solidFill>
            <a:schemeClr val="accent1"/>
          </a:solidFill>
        </p:grpSpPr>
        <p:sp>
          <p:nvSpPr>
            <p:cNvPr id="663" name="Freeform 75"/>
            <p:cNvSpPr>
              <a:spLocks/>
            </p:cNvSpPr>
            <p:nvPr/>
          </p:nvSpPr>
          <p:spPr bwMode="auto">
            <a:xfrm>
              <a:off x="2824163" y="1865313"/>
              <a:ext cx="582613" cy="339725"/>
            </a:xfrm>
            <a:custGeom>
              <a:avLst/>
              <a:gdLst>
                <a:gd name="T0" fmla="*/ 0 w 367"/>
                <a:gd name="T1" fmla="*/ 214 h 214"/>
                <a:gd name="T2" fmla="*/ 65 w 367"/>
                <a:gd name="T3" fmla="*/ 214 h 214"/>
                <a:gd name="T4" fmla="*/ 65 w 367"/>
                <a:gd name="T5" fmla="*/ 92 h 214"/>
                <a:gd name="T6" fmla="*/ 309 w 367"/>
                <a:gd name="T7" fmla="*/ 92 h 214"/>
                <a:gd name="T8" fmla="*/ 309 w 367"/>
                <a:gd name="T9" fmla="*/ 214 h 214"/>
                <a:gd name="T10" fmla="*/ 367 w 367"/>
                <a:gd name="T11" fmla="*/ 214 h 214"/>
                <a:gd name="T12" fmla="*/ 367 w 367"/>
                <a:gd name="T13" fmla="*/ 0 h 214"/>
                <a:gd name="T14" fmla="*/ 0 w 367"/>
                <a:gd name="T15" fmla="*/ 0 h 214"/>
                <a:gd name="T16" fmla="*/ 0 w 367"/>
                <a:gd name="T17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214">
                  <a:moveTo>
                    <a:pt x="0" y="214"/>
                  </a:moveTo>
                  <a:lnTo>
                    <a:pt x="65" y="214"/>
                  </a:lnTo>
                  <a:lnTo>
                    <a:pt x="65" y="92"/>
                  </a:lnTo>
                  <a:lnTo>
                    <a:pt x="309" y="92"/>
                  </a:lnTo>
                  <a:lnTo>
                    <a:pt x="309" y="214"/>
                  </a:lnTo>
                  <a:lnTo>
                    <a:pt x="367" y="214"/>
                  </a:lnTo>
                  <a:lnTo>
                    <a:pt x="367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4" name="Freeform 76"/>
            <p:cNvSpPr>
              <a:spLocks/>
            </p:cNvSpPr>
            <p:nvPr/>
          </p:nvSpPr>
          <p:spPr bwMode="auto">
            <a:xfrm>
              <a:off x="2454275" y="1624013"/>
              <a:ext cx="69850" cy="284163"/>
            </a:xfrm>
            <a:custGeom>
              <a:avLst/>
              <a:gdLst>
                <a:gd name="T0" fmla="*/ 9 w 44"/>
                <a:gd name="T1" fmla="*/ 23 h 179"/>
                <a:gd name="T2" fmla="*/ 5 w 44"/>
                <a:gd name="T3" fmla="*/ 23 h 179"/>
                <a:gd name="T4" fmla="*/ 5 w 44"/>
                <a:gd name="T5" fmla="*/ 27 h 179"/>
                <a:gd name="T6" fmla="*/ 9 w 44"/>
                <a:gd name="T7" fmla="*/ 27 h 179"/>
                <a:gd name="T8" fmla="*/ 9 w 44"/>
                <a:gd name="T9" fmla="*/ 94 h 179"/>
                <a:gd name="T10" fmla="*/ 5 w 44"/>
                <a:gd name="T11" fmla="*/ 94 h 179"/>
                <a:gd name="T12" fmla="*/ 5 w 44"/>
                <a:gd name="T13" fmla="*/ 97 h 179"/>
                <a:gd name="T14" fmla="*/ 9 w 44"/>
                <a:gd name="T15" fmla="*/ 97 h 179"/>
                <a:gd name="T16" fmla="*/ 9 w 44"/>
                <a:gd name="T17" fmla="*/ 179 h 179"/>
                <a:gd name="T18" fmla="*/ 35 w 44"/>
                <a:gd name="T19" fmla="*/ 179 h 179"/>
                <a:gd name="T20" fmla="*/ 35 w 44"/>
                <a:gd name="T21" fmla="*/ 97 h 179"/>
                <a:gd name="T22" fmla="*/ 37 w 44"/>
                <a:gd name="T23" fmla="*/ 97 h 179"/>
                <a:gd name="T24" fmla="*/ 37 w 44"/>
                <a:gd name="T25" fmla="*/ 94 h 179"/>
                <a:gd name="T26" fmla="*/ 35 w 44"/>
                <a:gd name="T27" fmla="*/ 94 h 179"/>
                <a:gd name="T28" fmla="*/ 35 w 44"/>
                <a:gd name="T29" fmla="*/ 27 h 179"/>
                <a:gd name="T30" fmla="*/ 39 w 44"/>
                <a:gd name="T31" fmla="*/ 27 h 179"/>
                <a:gd name="T32" fmla="*/ 39 w 44"/>
                <a:gd name="T33" fmla="*/ 23 h 179"/>
                <a:gd name="T34" fmla="*/ 35 w 44"/>
                <a:gd name="T35" fmla="*/ 23 h 179"/>
                <a:gd name="T36" fmla="*/ 35 w 44"/>
                <a:gd name="T37" fmla="*/ 18 h 179"/>
                <a:gd name="T38" fmla="*/ 44 w 44"/>
                <a:gd name="T39" fmla="*/ 18 h 179"/>
                <a:gd name="T40" fmla="*/ 44 w 44"/>
                <a:gd name="T41" fmla="*/ 6 h 179"/>
                <a:gd name="T42" fmla="*/ 35 w 44"/>
                <a:gd name="T43" fmla="*/ 6 h 179"/>
                <a:gd name="T44" fmla="*/ 35 w 44"/>
                <a:gd name="T45" fmla="*/ 0 h 179"/>
                <a:gd name="T46" fmla="*/ 9 w 44"/>
                <a:gd name="T47" fmla="*/ 0 h 179"/>
                <a:gd name="T48" fmla="*/ 9 w 44"/>
                <a:gd name="T49" fmla="*/ 6 h 179"/>
                <a:gd name="T50" fmla="*/ 0 w 44"/>
                <a:gd name="T51" fmla="*/ 6 h 179"/>
                <a:gd name="T52" fmla="*/ 0 w 44"/>
                <a:gd name="T53" fmla="*/ 18 h 179"/>
                <a:gd name="T54" fmla="*/ 9 w 44"/>
                <a:gd name="T55" fmla="*/ 18 h 179"/>
                <a:gd name="T56" fmla="*/ 9 w 44"/>
                <a:gd name="T57" fmla="*/ 2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179">
                  <a:moveTo>
                    <a:pt x="9" y="23"/>
                  </a:moveTo>
                  <a:lnTo>
                    <a:pt x="5" y="23"/>
                  </a:lnTo>
                  <a:lnTo>
                    <a:pt x="5" y="27"/>
                  </a:lnTo>
                  <a:lnTo>
                    <a:pt x="9" y="27"/>
                  </a:lnTo>
                  <a:lnTo>
                    <a:pt x="9" y="94"/>
                  </a:lnTo>
                  <a:lnTo>
                    <a:pt x="5" y="94"/>
                  </a:lnTo>
                  <a:lnTo>
                    <a:pt x="5" y="97"/>
                  </a:lnTo>
                  <a:lnTo>
                    <a:pt x="9" y="97"/>
                  </a:lnTo>
                  <a:lnTo>
                    <a:pt x="9" y="179"/>
                  </a:lnTo>
                  <a:lnTo>
                    <a:pt x="35" y="179"/>
                  </a:lnTo>
                  <a:lnTo>
                    <a:pt x="35" y="97"/>
                  </a:lnTo>
                  <a:lnTo>
                    <a:pt x="37" y="97"/>
                  </a:lnTo>
                  <a:lnTo>
                    <a:pt x="37" y="94"/>
                  </a:lnTo>
                  <a:lnTo>
                    <a:pt x="35" y="94"/>
                  </a:lnTo>
                  <a:lnTo>
                    <a:pt x="35" y="27"/>
                  </a:lnTo>
                  <a:lnTo>
                    <a:pt x="39" y="27"/>
                  </a:lnTo>
                  <a:lnTo>
                    <a:pt x="39" y="23"/>
                  </a:lnTo>
                  <a:lnTo>
                    <a:pt x="35" y="23"/>
                  </a:lnTo>
                  <a:lnTo>
                    <a:pt x="35" y="18"/>
                  </a:lnTo>
                  <a:lnTo>
                    <a:pt x="44" y="18"/>
                  </a:lnTo>
                  <a:lnTo>
                    <a:pt x="44" y="6"/>
                  </a:lnTo>
                  <a:lnTo>
                    <a:pt x="35" y="6"/>
                  </a:lnTo>
                  <a:lnTo>
                    <a:pt x="35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0" y="6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9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5" name="Rectangle 77"/>
            <p:cNvSpPr>
              <a:spLocks noChangeArrowheads="1"/>
            </p:cNvSpPr>
            <p:nvPr/>
          </p:nvSpPr>
          <p:spPr bwMode="auto">
            <a:xfrm>
              <a:off x="2362200" y="1790700"/>
              <a:ext cx="50800" cy="1174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6" name="Freeform 78"/>
            <p:cNvSpPr>
              <a:spLocks noEditPoints="1"/>
            </p:cNvSpPr>
            <p:nvPr/>
          </p:nvSpPr>
          <p:spPr bwMode="auto">
            <a:xfrm>
              <a:off x="2992438" y="1158875"/>
              <a:ext cx="77788" cy="701675"/>
            </a:xfrm>
            <a:custGeom>
              <a:avLst/>
              <a:gdLst>
                <a:gd name="T0" fmla="*/ 2 w 49"/>
                <a:gd name="T1" fmla="*/ 424 h 442"/>
                <a:gd name="T2" fmla="*/ 11 w 49"/>
                <a:gd name="T3" fmla="*/ 424 h 442"/>
                <a:gd name="T4" fmla="*/ 11 w 49"/>
                <a:gd name="T5" fmla="*/ 442 h 442"/>
                <a:gd name="T6" fmla="*/ 49 w 49"/>
                <a:gd name="T7" fmla="*/ 442 h 442"/>
                <a:gd name="T8" fmla="*/ 49 w 49"/>
                <a:gd name="T9" fmla="*/ 0 h 442"/>
                <a:gd name="T10" fmla="*/ 11 w 49"/>
                <a:gd name="T11" fmla="*/ 0 h 442"/>
                <a:gd name="T12" fmla="*/ 11 w 49"/>
                <a:gd name="T13" fmla="*/ 5 h 442"/>
                <a:gd name="T14" fmla="*/ 2 w 49"/>
                <a:gd name="T15" fmla="*/ 5 h 442"/>
                <a:gd name="T16" fmla="*/ 2 w 49"/>
                <a:gd name="T17" fmla="*/ 0 h 442"/>
                <a:gd name="T18" fmla="*/ 0 w 49"/>
                <a:gd name="T19" fmla="*/ 0 h 442"/>
                <a:gd name="T20" fmla="*/ 0 w 49"/>
                <a:gd name="T21" fmla="*/ 442 h 442"/>
                <a:gd name="T22" fmla="*/ 2 w 49"/>
                <a:gd name="T23" fmla="*/ 442 h 442"/>
                <a:gd name="T24" fmla="*/ 2 w 49"/>
                <a:gd name="T25" fmla="*/ 424 h 442"/>
                <a:gd name="T26" fmla="*/ 2 w 49"/>
                <a:gd name="T27" fmla="*/ 9 h 442"/>
                <a:gd name="T28" fmla="*/ 11 w 49"/>
                <a:gd name="T29" fmla="*/ 9 h 442"/>
                <a:gd name="T30" fmla="*/ 11 w 49"/>
                <a:gd name="T31" fmla="*/ 65 h 442"/>
                <a:gd name="T32" fmla="*/ 2 w 49"/>
                <a:gd name="T33" fmla="*/ 65 h 442"/>
                <a:gd name="T34" fmla="*/ 2 w 49"/>
                <a:gd name="T35" fmla="*/ 9 h 442"/>
                <a:gd name="T36" fmla="*/ 2 w 49"/>
                <a:gd name="T37" fmla="*/ 67 h 442"/>
                <a:gd name="T38" fmla="*/ 11 w 49"/>
                <a:gd name="T39" fmla="*/ 67 h 442"/>
                <a:gd name="T40" fmla="*/ 11 w 49"/>
                <a:gd name="T41" fmla="*/ 125 h 442"/>
                <a:gd name="T42" fmla="*/ 2 w 49"/>
                <a:gd name="T43" fmla="*/ 125 h 442"/>
                <a:gd name="T44" fmla="*/ 2 w 49"/>
                <a:gd name="T45" fmla="*/ 67 h 442"/>
                <a:gd name="T46" fmla="*/ 2 w 49"/>
                <a:gd name="T47" fmla="*/ 127 h 442"/>
                <a:gd name="T48" fmla="*/ 11 w 49"/>
                <a:gd name="T49" fmla="*/ 127 h 442"/>
                <a:gd name="T50" fmla="*/ 11 w 49"/>
                <a:gd name="T51" fmla="*/ 184 h 442"/>
                <a:gd name="T52" fmla="*/ 2 w 49"/>
                <a:gd name="T53" fmla="*/ 184 h 442"/>
                <a:gd name="T54" fmla="*/ 2 w 49"/>
                <a:gd name="T55" fmla="*/ 127 h 442"/>
                <a:gd name="T56" fmla="*/ 2 w 49"/>
                <a:gd name="T57" fmla="*/ 187 h 442"/>
                <a:gd name="T58" fmla="*/ 11 w 49"/>
                <a:gd name="T59" fmla="*/ 187 h 442"/>
                <a:gd name="T60" fmla="*/ 11 w 49"/>
                <a:gd name="T61" fmla="*/ 244 h 442"/>
                <a:gd name="T62" fmla="*/ 2 w 49"/>
                <a:gd name="T63" fmla="*/ 244 h 442"/>
                <a:gd name="T64" fmla="*/ 2 w 49"/>
                <a:gd name="T65" fmla="*/ 187 h 442"/>
                <a:gd name="T66" fmla="*/ 2 w 49"/>
                <a:gd name="T67" fmla="*/ 246 h 442"/>
                <a:gd name="T68" fmla="*/ 11 w 49"/>
                <a:gd name="T69" fmla="*/ 246 h 442"/>
                <a:gd name="T70" fmla="*/ 11 w 49"/>
                <a:gd name="T71" fmla="*/ 302 h 442"/>
                <a:gd name="T72" fmla="*/ 2 w 49"/>
                <a:gd name="T73" fmla="*/ 302 h 442"/>
                <a:gd name="T74" fmla="*/ 2 w 49"/>
                <a:gd name="T75" fmla="*/ 246 h 442"/>
                <a:gd name="T76" fmla="*/ 2 w 49"/>
                <a:gd name="T77" fmla="*/ 306 h 442"/>
                <a:gd name="T78" fmla="*/ 11 w 49"/>
                <a:gd name="T79" fmla="*/ 306 h 442"/>
                <a:gd name="T80" fmla="*/ 11 w 49"/>
                <a:gd name="T81" fmla="*/ 362 h 442"/>
                <a:gd name="T82" fmla="*/ 2 w 49"/>
                <a:gd name="T83" fmla="*/ 362 h 442"/>
                <a:gd name="T84" fmla="*/ 2 w 49"/>
                <a:gd name="T85" fmla="*/ 306 h 442"/>
                <a:gd name="T86" fmla="*/ 2 w 49"/>
                <a:gd name="T87" fmla="*/ 364 h 442"/>
                <a:gd name="T88" fmla="*/ 11 w 49"/>
                <a:gd name="T89" fmla="*/ 364 h 442"/>
                <a:gd name="T90" fmla="*/ 11 w 49"/>
                <a:gd name="T91" fmla="*/ 421 h 442"/>
                <a:gd name="T92" fmla="*/ 2 w 49"/>
                <a:gd name="T93" fmla="*/ 421 h 442"/>
                <a:gd name="T94" fmla="*/ 2 w 49"/>
                <a:gd name="T95" fmla="*/ 36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42">
                  <a:moveTo>
                    <a:pt x="2" y="424"/>
                  </a:moveTo>
                  <a:lnTo>
                    <a:pt x="11" y="424"/>
                  </a:lnTo>
                  <a:lnTo>
                    <a:pt x="11" y="442"/>
                  </a:lnTo>
                  <a:lnTo>
                    <a:pt x="49" y="442"/>
                  </a:lnTo>
                  <a:lnTo>
                    <a:pt x="49" y="0"/>
                  </a:lnTo>
                  <a:lnTo>
                    <a:pt x="11" y="0"/>
                  </a:lnTo>
                  <a:lnTo>
                    <a:pt x="11" y="5"/>
                  </a:lnTo>
                  <a:lnTo>
                    <a:pt x="2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42"/>
                  </a:lnTo>
                  <a:lnTo>
                    <a:pt x="2" y="442"/>
                  </a:lnTo>
                  <a:lnTo>
                    <a:pt x="2" y="424"/>
                  </a:lnTo>
                  <a:close/>
                  <a:moveTo>
                    <a:pt x="2" y="9"/>
                  </a:moveTo>
                  <a:lnTo>
                    <a:pt x="11" y="9"/>
                  </a:lnTo>
                  <a:lnTo>
                    <a:pt x="11" y="65"/>
                  </a:lnTo>
                  <a:lnTo>
                    <a:pt x="2" y="65"/>
                  </a:lnTo>
                  <a:lnTo>
                    <a:pt x="2" y="9"/>
                  </a:lnTo>
                  <a:close/>
                  <a:moveTo>
                    <a:pt x="2" y="67"/>
                  </a:moveTo>
                  <a:lnTo>
                    <a:pt x="11" y="67"/>
                  </a:lnTo>
                  <a:lnTo>
                    <a:pt x="11" y="125"/>
                  </a:lnTo>
                  <a:lnTo>
                    <a:pt x="2" y="125"/>
                  </a:lnTo>
                  <a:lnTo>
                    <a:pt x="2" y="67"/>
                  </a:lnTo>
                  <a:close/>
                  <a:moveTo>
                    <a:pt x="2" y="127"/>
                  </a:moveTo>
                  <a:lnTo>
                    <a:pt x="11" y="127"/>
                  </a:lnTo>
                  <a:lnTo>
                    <a:pt x="11" y="184"/>
                  </a:lnTo>
                  <a:lnTo>
                    <a:pt x="2" y="184"/>
                  </a:lnTo>
                  <a:lnTo>
                    <a:pt x="2" y="127"/>
                  </a:lnTo>
                  <a:close/>
                  <a:moveTo>
                    <a:pt x="2" y="187"/>
                  </a:moveTo>
                  <a:lnTo>
                    <a:pt x="11" y="187"/>
                  </a:lnTo>
                  <a:lnTo>
                    <a:pt x="11" y="244"/>
                  </a:lnTo>
                  <a:lnTo>
                    <a:pt x="2" y="244"/>
                  </a:lnTo>
                  <a:lnTo>
                    <a:pt x="2" y="187"/>
                  </a:lnTo>
                  <a:close/>
                  <a:moveTo>
                    <a:pt x="2" y="246"/>
                  </a:moveTo>
                  <a:lnTo>
                    <a:pt x="11" y="246"/>
                  </a:lnTo>
                  <a:lnTo>
                    <a:pt x="11" y="302"/>
                  </a:lnTo>
                  <a:lnTo>
                    <a:pt x="2" y="302"/>
                  </a:lnTo>
                  <a:lnTo>
                    <a:pt x="2" y="246"/>
                  </a:lnTo>
                  <a:close/>
                  <a:moveTo>
                    <a:pt x="2" y="306"/>
                  </a:moveTo>
                  <a:lnTo>
                    <a:pt x="11" y="306"/>
                  </a:lnTo>
                  <a:lnTo>
                    <a:pt x="11" y="362"/>
                  </a:lnTo>
                  <a:lnTo>
                    <a:pt x="2" y="362"/>
                  </a:lnTo>
                  <a:lnTo>
                    <a:pt x="2" y="306"/>
                  </a:lnTo>
                  <a:close/>
                  <a:moveTo>
                    <a:pt x="2" y="364"/>
                  </a:moveTo>
                  <a:lnTo>
                    <a:pt x="11" y="364"/>
                  </a:lnTo>
                  <a:lnTo>
                    <a:pt x="11" y="421"/>
                  </a:lnTo>
                  <a:lnTo>
                    <a:pt x="2" y="421"/>
                  </a:lnTo>
                  <a:lnTo>
                    <a:pt x="2" y="3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7" name="Freeform 79"/>
            <p:cNvSpPr>
              <a:spLocks/>
            </p:cNvSpPr>
            <p:nvPr/>
          </p:nvSpPr>
          <p:spPr bwMode="auto">
            <a:xfrm>
              <a:off x="3076575" y="1458913"/>
              <a:ext cx="157163" cy="401638"/>
            </a:xfrm>
            <a:custGeom>
              <a:avLst/>
              <a:gdLst>
                <a:gd name="T0" fmla="*/ 56 w 56"/>
                <a:gd name="T1" fmla="*/ 17 h 143"/>
                <a:gd name="T2" fmla="*/ 56 w 56"/>
                <a:gd name="T3" fmla="*/ 17 h 143"/>
                <a:gd name="T4" fmla="*/ 31 w 56"/>
                <a:gd name="T5" fmla="*/ 13 h 143"/>
                <a:gd name="T6" fmla="*/ 31 w 56"/>
                <a:gd name="T7" fmla="*/ 10 h 143"/>
                <a:gd name="T8" fmla="*/ 33 w 56"/>
                <a:gd name="T9" fmla="*/ 5 h 143"/>
                <a:gd name="T10" fmla="*/ 28 w 56"/>
                <a:gd name="T11" fmla="*/ 0 h 143"/>
                <a:gd name="T12" fmla="*/ 23 w 56"/>
                <a:gd name="T13" fmla="*/ 5 h 143"/>
                <a:gd name="T14" fmla="*/ 25 w 56"/>
                <a:gd name="T15" fmla="*/ 10 h 143"/>
                <a:gd name="T16" fmla="*/ 25 w 56"/>
                <a:gd name="T17" fmla="*/ 13 h 143"/>
                <a:gd name="T18" fmla="*/ 0 w 56"/>
                <a:gd name="T19" fmla="*/ 17 h 143"/>
                <a:gd name="T20" fmla="*/ 0 w 56"/>
                <a:gd name="T21" fmla="*/ 17 h 143"/>
                <a:gd name="T22" fmla="*/ 0 w 56"/>
                <a:gd name="T23" fmla="*/ 143 h 143"/>
                <a:gd name="T24" fmla="*/ 56 w 56"/>
                <a:gd name="T25" fmla="*/ 143 h 143"/>
                <a:gd name="T26" fmla="*/ 56 w 56"/>
                <a:gd name="T27" fmla="*/ 1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43">
                  <a:moveTo>
                    <a:pt x="56" y="17"/>
                  </a:moveTo>
                  <a:cubicBezTo>
                    <a:pt x="56" y="17"/>
                    <a:pt x="56" y="17"/>
                    <a:pt x="56" y="17"/>
                  </a:cubicBezTo>
                  <a:cubicBezTo>
                    <a:pt x="55" y="15"/>
                    <a:pt x="44" y="13"/>
                    <a:pt x="31" y="1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9"/>
                    <a:pt x="33" y="7"/>
                    <a:pt x="33" y="5"/>
                  </a:cubicBezTo>
                  <a:cubicBezTo>
                    <a:pt x="33" y="2"/>
                    <a:pt x="31" y="0"/>
                    <a:pt x="28" y="0"/>
                  </a:cubicBezTo>
                  <a:cubicBezTo>
                    <a:pt x="25" y="0"/>
                    <a:pt x="23" y="2"/>
                    <a:pt x="23" y="5"/>
                  </a:cubicBezTo>
                  <a:cubicBezTo>
                    <a:pt x="23" y="7"/>
                    <a:pt x="24" y="9"/>
                    <a:pt x="25" y="10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1" y="13"/>
                    <a:pt x="0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56" y="143"/>
                    <a:pt x="56" y="143"/>
                    <a:pt x="56" y="143"/>
                  </a:cubicBezTo>
                  <a:lnTo>
                    <a:pt x="5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8" name="Freeform 80"/>
            <p:cNvSpPr>
              <a:spLocks/>
            </p:cNvSpPr>
            <p:nvPr/>
          </p:nvSpPr>
          <p:spPr bwMode="auto">
            <a:xfrm>
              <a:off x="3238500" y="1473200"/>
              <a:ext cx="157163" cy="387350"/>
            </a:xfrm>
            <a:custGeom>
              <a:avLst/>
              <a:gdLst>
                <a:gd name="T0" fmla="*/ 56 w 56"/>
                <a:gd name="T1" fmla="*/ 16 h 138"/>
                <a:gd name="T2" fmla="*/ 56 w 56"/>
                <a:gd name="T3" fmla="*/ 16 h 138"/>
                <a:gd name="T4" fmla="*/ 31 w 56"/>
                <a:gd name="T5" fmla="*/ 12 h 138"/>
                <a:gd name="T6" fmla="*/ 31 w 56"/>
                <a:gd name="T7" fmla="*/ 9 h 138"/>
                <a:gd name="T8" fmla="*/ 33 w 56"/>
                <a:gd name="T9" fmla="*/ 5 h 138"/>
                <a:gd name="T10" fmla="*/ 28 w 56"/>
                <a:gd name="T11" fmla="*/ 0 h 138"/>
                <a:gd name="T12" fmla="*/ 23 w 56"/>
                <a:gd name="T13" fmla="*/ 5 h 138"/>
                <a:gd name="T14" fmla="*/ 25 w 56"/>
                <a:gd name="T15" fmla="*/ 9 h 138"/>
                <a:gd name="T16" fmla="*/ 25 w 56"/>
                <a:gd name="T17" fmla="*/ 12 h 138"/>
                <a:gd name="T18" fmla="*/ 0 w 56"/>
                <a:gd name="T19" fmla="*/ 16 h 138"/>
                <a:gd name="T20" fmla="*/ 0 w 56"/>
                <a:gd name="T21" fmla="*/ 16 h 138"/>
                <a:gd name="T22" fmla="*/ 0 w 56"/>
                <a:gd name="T23" fmla="*/ 138 h 138"/>
                <a:gd name="T24" fmla="*/ 56 w 56"/>
                <a:gd name="T25" fmla="*/ 138 h 138"/>
                <a:gd name="T26" fmla="*/ 56 w 56"/>
                <a:gd name="T27" fmla="*/ 1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38">
                  <a:moveTo>
                    <a:pt x="56" y="16"/>
                  </a:moveTo>
                  <a:cubicBezTo>
                    <a:pt x="56" y="16"/>
                    <a:pt x="56" y="16"/>
                    <a:pt x="56" y="16"/>
                  </a:cubicBezTo>
                  <a:cubicBezTo>
                    <a:pt x="55" y="14"/>
                    <a:pt x="44" y="12"/>
                    <a:pt x="31" y="12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3" y="6"/>
                    <a:pt x="33" y="5"/>
                  </a:cubicBezTo>
                  <a:cubicBezTo>
                    <a:pt x="33" y="2"/>
                    <a:pt x="31" y="0"/>
                    <a:pt x="28" y="0"/>
                  </a:cubicBezTo>
                  <a:cubicBezTo>
                    <a:pt x="25" y="0"/>
                    <a:pt x="23" y="2"/>
                    <a:pt x="23" y="5"/>
                  </a:cubicBezTo>
                  <a:cubicBezTo>
                    <a:pt x="23" y="6"/>
                    <a:pt x="24" y="8"/>
                    <a:pt x="25" y="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1" y="12"/>
                    <a:pt x="0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56" y="138"/>
                    <a:pt x="56" y="138"/>
                    <a:pt x="56" y="138"/>
                  </a:cubicBezTo>
                  <a:lnTo>
                    <a:pt x="5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9" name="Freeform 81"/>
            <p:cNvSpPr>
              <a:spLocks noEditPoints="1"/>
            </p:cNvSpPr>
            <p:nvPr/>
          </p:nvSpPr>
          <p:spPr bwMode="auto">
            <a:xfrm>
              <a:off x="2570163" y="1557338"/>
              <a:ext cx="363538" cy="647700"/>
            </a:xfrm>
            <a:custGeom>
              <a:avLst/>
              <a:gdLst>
                <a:gd name="T0" fmla="*/ 0 w 229"/>
                <a:gd name="T1" fmla="*/ 0 h 408"/>
                <a:gd name="T2" fmla="*/ 155 w 229"/>
                <a:gd name="T3" fmla="*/ 408 h 408"/>
                <a:gd name="T4" fmla="*/ 229 w 229"/>
                <a:gd name="T5" fmla="*/ 191 h 408"/>
                <a:gd name="T6" fmla="*/ 74 w 229"/>
                <a:gd name="T7" fmla="*/ 357 h 408"/>
                <a:gd name="T8" fmla="*/ 26 w 229"/>
                <a:gd name="T9" fmla="*/ 325 h 408"/>
                <a:gd name="T10" fmla="*/ 74 w 229"/>
                <a:gd name="T11" fmla="*/ 357 h 408"/>
                <a:gd name="T12" fmla="*/ 26 w 229"/>
                <a:gd name="T13" fmla="*/ 299 h 408"/>
                <a:gd name="T14" fmla="*/ 74 w 229"/>
                <a:gd name="T15" fmla="*/ 267 h 408"/>
                <a:gd name="T16" fmla="*/ 74 w 229"/>
                <a:gd name="T17" fmla="*/ 240 h 408"/>
                <a:gd name="T18" fmla="*/ 26 w 229"/>
                <a:gd name="T19" fmla="*/ 210 h 408"/>
                <a:gd name="T20" fmla="*/ 74 w 229"/>
                <a:gd name="T21" fmla="*/ 240 h 408"/>
                <a:gd name="T22" fmla="*/ 26 w 229"/>
                <a:gd name="T23" fmla="*/ 182 h 408"/>
                <a:gd name="T24" fmla="*/ 74 w 229"/>
                <a:gd name="T25" fmla="*/ 152 h 408"/>
                <a:gd name="T26" fmla="*/ 74 w 229"/>
                <a:gd name="T27" fmla="*/ 125 h 408"/>
                <a:gd name="T28" fmla="*/ 26 w 229"/>
                <a:gd name="T29" fmla="*/ 94 h 408"/>
                <a:gd name="T30" fmla="*/ 74 w 229"/>
                <a:gd name="T31" fmla="*/ 125 h 408"/>
                <a:gd name="T32" fmla="*/ 26 w 229"/>
                <a:gd name="T33" fmla="*/ 67 h 408"/>
                <a:gd name="T34" fmla="*/ 74 w 229"/>
                <a:gd name="T35" fmla="*/ 35 h 408"/>
                <a:gd name="T36" fmla="*/ 139 w 229"/>
                <a:gd name="T37" fmla="*/ 357 h 408"/>
                <a:gd name="T38" fmla="*/ 90 w 229"/>
                <a:gd name="T39" fmla="*/ 325 h 408"/>
                <a:gd name="T40" fmla="*/ 139 w 229"/>
                <a:gd name="T41" fmla="*/ 357 h 408"/>
                <a:gd name="T42" fmla="*/ 90 w 229"/>
                <a:gd name="T43" fmla="*/ 299 h 408"/>
                <a:gd name="T44" fmla="*/ 139 w 229"/>
                <a:gd name="T45" fmla="*/ 267 h 408"/>
                <a:gd name="T46" fmla="*/ 139 w 229"/>
                <a:gd name="T47" fmla="*/ 240 h 408"/>
                <a:gd name="T48" fmla="*/ 90 w 229"/>
                <a:gd name="T49" fmla="*/ 210 h 408"/>
                <a:gd name="T50" fmla="*/ 139 w 229"/>
                <a:gd name="T51" fmla="*/ 240 h 408"/>
                <a:gd name="T52" fmla="*/ 90 w 229"/>
                <a:gd name="T53" fmla="*/ 182 h 408"/>
                <a:gd name="T54" fmla="*/ 139 w 229"/>
                <a:gd name="T55" fmla="*/ 152 h 408"/>
                <a:gd name="T56" fmla="*/ 139 w 229"/>
                <a:gd name="T57" fmla="*/ 125 h 408"/>
                <a:gd name="T58" fmla="*/ 90 w 229"/>
                <a:gd name="T59" fmla="*/ 94 h 408"/>
                <a:gd name="T60" fmla="*/ 139 w 229"/>
                <a:gd name="T61" fmla="*/ 125 h 408"/>
                <a:gd name="T62" fmla="*/ 90 w 229"/>
                <a:gd name="T63" fmla="*/ 67 h 408"/>
                <a:gd name="T64" fmla="*/ 139 w 229"/>
                <a:gd name="T65" fmla="*/ 35 h 408"/>
                <a:gd name="T66" fmla="*/ 204 w 229"/>
                <a:gd name="T67" fmla="*/ 182 h 408"/>
                <a:gd name="T68" fmla="*/ 155 w 229"/>
                <a:gd name="T69" fmla="*/ 152 h 408"/>
                <a:gd name="T70" fmla="*/ 204 w 229"/>
                <a:gd name="T71" fmla="*/ 182 h 408"/>
                <a:gd name="T72" fmla="*/ 155 w 229"/>
                <a:gd name="T73" fmla="*/ 125 h 408"/>
                <a:gd name="T74" fmla="*/ 204 w 229"/>
                <a:gd name="T75" fmla="*/ 94 h 408"/>
                <a:gd name="T76" fmla="*/ 204 w 229"/>
                <a:gd name="T77" fmla="*/ 67 h 408"/>
                <a:gd name="T78" fmla="*/ 155 w 229"/>
                <a:gd name="T79" fmla="*/ 35 h 408"/>
                <a:gd name="T80" fmla="*/ 204 w 229"/>
                <a:gd name="T81" fmla="*/ 67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9" h="408">
                  <a:moveTo>
                    <a:pt x="229" y="0"/>
                  </a:moveTo>
                  <a:lnTo>
                    <a:pt x="0" y="0"/>
                  </a:lnTo>
                  <a:lnTo>
                    <a:pt x="0" y="408"/>
                  </a:lnTo>
                  <a:lnTo>
                    <a:pt x="155" y="408"/>
                  </a:lnTo>
                  <a:lnTo>
                    <a:pt x="155" y="191"/>
                  </a:lnTo>
                  <a:lnTo>
                    <a:pt x="229" y="191"/>
                  </a:lnTo>
                  <a:lnTo>
                    <a:pt x="229" y="0"/>
                  </a:lnTo>
                  <a:close/>
                  <a:moveTo>
                    <a:pt x="74" y="357"/>
                  </a:moveTo>
                  <a:lnTo>
                    <a:pt x="26" y="357"/>
                  </a:lnTo>
                  <a:lnTo>
                    <a:pt x="26" y="325"/>
                  </a:lnTo>
                  <a:lnTo>
                    <a:pt x="74" y="325"/>
                  </a:lnTo>
                  <a:lnTo>
                    <a:pt x="74" y="357"/>
                  </a:lnTo>
                  <a:close/>
                  <a:moveTo>
                    <a:pt x="74" y="299"/>
                  </a:moveTo>
                  <a:lnTo>
                    <a:pt x="26" y="299"/>
                  </a:lnTo>
                  <a:lnTo>
                    <a:pt x="26" y="267"/>
                  </a:lnTo>
                  <a:lnTo>
                    <a:pt x="74" y="267"/>
                  </a:lnTo>
                  <a:lnTo>
                    <a:pt x="74" y="299"/>
                  </a:lnTo>
                  <a:close/>
                  <a:moveTo>
                    <a:pt x="74" y="240"/>
                  </a:moveTo>
                  <a:lnTo>
                    <a:pt x="26" y="240"/>
                  </a:lnTo>
                  <a:lnTo>
                    <a:pt x="26" y="210"/>
                  </a:lnTo>
                  <a:lnTo>
                    <a:pt x="74" y="210"/>
                  </a:lnTo>
                  <a:lnTo>
                    <a:pt x="74" y="240"/>
                  </a:lnTo>
                  <a:close/>
                  <a:moveTo>
                    <a:pt x="74" y="182"/>
                  </a:moveTo>
                  <a:lnTo>
                    <a:pt x="26" y="182"/>
                  </a:lnTo>
                  <a:lnTo>
                    <a:pt x="26" y="152"/>
                  </a:lnTo>
                  <a:lnTo>
                    <a:pt x="74" y="152"/>
                  </a:lnTo>
                  <a:lnTo>
                    <a:pt x="74" y="182"/>
                  </a:lnTo>
                  <a:close/>
                  <a:moveTo>
                    <a:pt x="74" y="125"/>
                  </a:moveTo>
                  <a:lnTo>
                    <a:pt x="26" y="125"/>
                  </a:lnTo>
                  <a:lnTo>
                    <a:pt x="26" y="94"/>
                  </a:lnTo>
                  <a:lnTo>
                    <a:pt x="74" y="94"/>
                  </a:lnTo>
                  <a:lnTo>
                    <a:pt x="74" y="125"/>
                  </a:lnTo>
                  <a:close/>
                  <a:moveTo>
                    <a:pt x="74" y="67"/>
                  </a:moveTo>
                  <a:lnTo>
                    <a:pt x="26" y="67"/>
                  </a:lnTo>
                  <a:lnTo>
                    <a:pt x="26" y="35"/>
                  </a:lnTo>
                  <a:lnTo>
                    <a:pt x="74" y="35"/>
                  </a:lnTo>
                  <a:lnTo>
                    <a:pt x="74" y="67"/>
                  </a:lnTo>
                  <a:close/>
                  <a:moveTo>
                    <a:pt x="139" y="357"/>
                  </a:moveTo>
                  <a:lnTo>
                    <a:pt x="90" y="357"/>
                  </a:lnTo>
                  <a:lnTo>
                    <a:pt x="90" y="325"/>
                  </a:lnTo>
                  <a:lnTo>
                    <a:pt x="139" y="325"/>
                  </a:lnTo>
                  <a:lnTo>
                    <a:pt x="139" y="357"/>
                  </a:lnTo>
                  <a:close/>
                  <a:moveTo>
                    <a:pt x="139" y="299"/>
                  </a:moveTo>
                  <a:lnTo>
                    <a:pt x="90" y="299"/>
                  </a:lnTo>
                  <a:lnTo>
                    <a:pt x="90" y="267"/>
                  </a:lnTo>
                  <a:lnTo>
                    <a:pt x="139" y="267"/>
                  </a:lnTo>
                  <a:lnTo>
                    <a:pt x="139" y="299"/>
                  </a:lnTo>
                  <a:close/>
                  <a:moveTo>
                    <a:pt x="139" y="240"/>
                  </a:moveTo>
                  <a:lnTo>
                    <a:pt x="90" y="240"/>
                  </a:lnTo>
                  <a:lnTo>
                    <a:pt x="90" y="210"/>
                  </a:lnTo>
                  <a:lnTo>
                    <a:pt x="139" y="210"/>
                  </a:lnTo>
                  <a:lnTo>
                    <a:pt x="139" y="240"/>
                  </a:lnTo>
                  <a:close/>
                  <a:moveTo>
                    <a:pt x="139" y="182"/>
                  </a:moveTo>
                  <a:lnTo>
                    <a:pt x="90" y="182"/>
                  </a:lnTo>
                  <a:lnTo>
                    <a:pt x="90" y="152"/>
                  </a:lnTo>
                  <a:lnTo>
                    <a:pt x="139" y="152"/>
                  </a:lnTo>
                  <a:lnTo>
                    <a:pt x="139" y="182"/>
                  </a:lnTo>
                  <a:close/>
                  <a:moveTo>
                    <a:pt x="139" y="125"/>
                  </a:moveTo>
                  <a:lnTo>
                    <a:pt x="90" y="125"/>
                  </a:lnTo>
                  <a:lnTo>
                    <a:pt x="90" y="94"/>
                  </a:lnTo>
                  <a:lnTo>
                    <a:pt x="139" y="94"/>
                  </a:lnTo>
                  <a:lnTo>
                    <a:pt x="139" y="125"/>
                  </a:lnTo>
                  <a:close/>
                  <a:moveTo>
                    <a:pt x="139" y="67"/>
                  </a:moveTo>
                  <a:lnTo>
                    <a:pt x="90" y="67"/>
                  </a:lnTo>
                  <a:lnTo>
                    <a:pt x="90" y="35"/>
                  </a:lnTo>
                  <a:lnTo>
                    <a:pt x="139" y="35"/>
                  </a:lnTo>
                  <a:lnTo>
                    <a:pt x="139" y="67"/>
                  </a:lnTo>
                  <a:close/>
                  <a:moveTo>
                    <a:pt x="204" y="182"/>
                  </a:moveTo>
                  <a:lnTo>
                    <a:pt x="155" y="182"/>
                  </a:lnTo>
                  <a:lnTo>
                    <a:pt x="155" y="152"/>
                  </a:lnTo>
                  <a:lnTo>
                    <a:pt x="204" y="152"/>
                  </a:lnTo>
                  <a:lnTo>
                    <a:pt x="204" y="182"/>
                  </a:lnTo>
                  <a:close/>
                  <a:moveTo>
                    <a:pt x="204" y="125"/>
                  </a:moveTo>
                  <a:lnTo>
                    <a:pt x="155" y="125"/>
                  </a:lnTo>
                  <a:lnTo>
                    <a:pt x="155" y="94"/>
                  </a:lnTo>
                  <a:lnTo>
                    <a:pt x="204" y="94"/>
                  </a:lnTo>
                  <a:lnTo>
                    <a:pt x="204" y="125"/>
                  </a:lnTo>
                  <a:close/>
                  <a:moveTo>
                    <a:pt x="204" y="67"/>
                  </a:moveTo>
                  <a:lnTo>
                    <a:pt x="155" y="67"/>
                  </a:lnTo>
                  <a:lnTo>
                    <a:pt x="155" y="35"/>
                  </a:lnTo>
                  <a:lnTo>
                    <a:pt x="204" y="35"/>
                  </a:lnTo>
                  <a:lnTo>
                    <a:pt x="204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0" name="Rectangle 82"/>
            <p:cNvSpPr>
              <a:spLocks noChangeArrowheads="1"/>
            </p:cNvSpPr>
            <p:nvPr/>
          </p:nvSpPr>
          <p:spPr bwMode="auto">
            <a:xfrm>
              <a:off x="3681413" y="1744663"/>
              <a:ext cx="53975" cy="263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1" name="Freeform 83"/>
            <p:cNvSpPr>
              <a:spLocks/>
            </p:cNvSpPr>
            <p:nvPr/>
          </p:nvSpPr>
          <p:spPr bwMode="auto">
            <a:xfrm>
              <a:off x="3424238" y="1500188"/>
              <a:ext cx="157163" cy="508000"/>
            </a:xfrm>
            <a:custGeom>
              <a:avLst/>
              <a:gdLst>
                <a:gd name="T0" fmla="*/ 56 w 56"/>
                <a:gd name="T1" fmla="*/ 16 h 181"/>
                <a:gd name="T2" fmla="*/ 56 w 56"/>
                <a:gd name="T3" fmla="*/ 16 h 181"/>
                <a:gd name="T4" fmla="*/ 31 w 56"/>
                <a:gd name="T5" fmla="*/ 12 h 181"/>
                <a:gd name="T6" fmla="*/ 31 w 56"/>
                <a:gd name="T7" fmla="*/ 9 h 181"/>
                <a:gd name="T8" fmla="*/ 33 w 56"/>
                <a:gd name="T9" fmla="*/ 5 h 181"/>
                <a:gd name="T10" fmla="*/ 28 w 56"/>
                <a:gd name="T11" fmla="*/ 0 h 181"/>
                <a:gd name="T12" fmla="*/ 23 w 56"/>
                <a:gd name="T13" fmla="*/ 5 h 181"/>
                <a:gd name="T14" fmla="*/ 26 w 56"/>
                <a:gd name="T15" fmla="*/ 9 h 181"/>
                <a:gd name="T16" fmla="*/ 26 w 56"/>
                <a:gd name="T17" fmla="*/ 12 h 181"/>
                <a:gd name="T18" fmla="*/ 0 w 56"/>
                <a:gd name="T19" fmla="*/ 16 h 181"/>
                <a:gd name="T20" fmla="*/ 0 w 56"/>
                <a:gd name="T21" fmla="*/ 16 h 181"/>
                <a:gd name="T22" fmla="*/ 0 w 56"/>
                <a:gd name="T23" fmla="*/ 181 h 181"/>
                <a:gd name="T24" fmla="*/ 56 w 56"/>
                <a:gd name="T25" fmla="*/ 181 h 181"/>
                <a:gd name="T26" fmla="*/ 56 w 56"/>
                <a:gd name="T2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81">
                  <a:moveTo>
                    <a:pt x="56" y="16"/>
                  </a:moveTo>
                  <a:cubicBezTo>
                    <a:pt x="56" y="16"/>
                    <a:pt x="56" y="16"/>
                    <a:pt x="56" y="16"/>
                  </a:cubicBezTo>
                  <a:cubicBezTo>
                    <a:pt x="56" y="14"/>
                    <a:pt x="45" y="12"/>
                    <a:pt x="31" y="12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3" y="7"/>
                    <a:pt x="33" y="5"/>
                  </a:cubicBezTo>
                  <a:cubicBezTo>
                    <a:pt x="33" y="2"/>
                    <a:pt x="31" y="0"/>
                    <a:pt x="28" y="0"/>
                  </a:cubicBezTo>
                  <a:cubicBezTo>
                    <a:pt x="25" y="0"/>
                    <a:pt x="23" y="2"/>
                    <a:pt x="23" y="5"/>
                  </a:cubicBezTo>
                  <a:cubicBezTo>
                    <a:pt x="23" y="7"/>
                    <a:pt x="24" y="8"/>
                    <a:pt x="26" y="9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2" y="12"/>
                    <a:pt x="1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56" y="181"/>
                    <a:pt x="56" y="181"/>
                    <a:pt x="56" y="181"/>
                  </a:cubicBezTo>
                  <a:lnTo>
                    <a:pt x="5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2" name="Freeform 84"/>
            <p:cNvSpPr>
              <a:spLocks/>
            </p:cNvSpPr>
            <p:nvPr/>
          </p:nvSpPr>
          <p:spPr bwMode="auto">
            <a:xfrm>
              <a:off x="3416300" y="2014538"/>
              <a:ext cx="371475" cy="190500"/>
            </a:xfrm>
            <a:custGeom>
              <a:avLst/>
              <a:gdLst>
                <a:gd name="T0" fmla="*/ 0 w 234"/>
                <a:gd name="T1" fmla="*/ 0 h 120"/>
                <a:gd name="T2" fmla="*/ 0 w 234"/>
                <a:gd name="T3" fmla="*/ 120 h 120"/>
                <a:gd name="T4" fmla="*/ 10 w 234"/>
                <a:gd name="T5" fmla="*/ 120 h 120"/>
                <a:gd name="T6" fmla="*/ 10 w 234"/>
                <a:gd name="T7" fmla="*/ 55 h 120"/>
                <a:gd name="T8" fmla="*/ 61 w 234"/>
                <a:gd name="T9" fmla="*/ 55 h 120"/>
                <a:gd name="T10" fmla="*/ 61 w 234"/>
                <a:gd name="T11" fmla="*/ 120 h 120"/>
                <a:gd name="T12" fmla="*/ 79 w 234"/>
                <a:gd name="T13" fmla="*/ 120 h 120"/>
                <a:gd name="T14" fmla="*/ 79 w 234"/>
                <a:gd name="T15" fmla="*/ 55 h 120"/>
                <a:gd name="T16" fmla="*/ 130 w 234"/>
                <a:gd name="T17" fmla="*/ 55 h 120"/>
                <a:gd name="T18" fmla="*/ 130 w 234"/>
                <a:gd name="T19" fmla="*/ 120 h 120"/>
                <a:gd name="T20" fmla="*/ 146 w 234"/>
                <a:gd name="T21" fmla="*/ 120 h 120"/>
                <a:gd name="T22" fmla="*/ 146 w 234"/>
                <a:gd name="T23" fmla="*/ 55 h 120"/>
                <a:gd name="T24" fmla="*/ 197 w 234"/>
                <a:gd name="T25" fmla="*/ 55 h 120"/>
                <a:gd name="T26" fmla="*/ 197 w 234"/>
                <a:gd name="T27" fmla="*/ 120 h 120"/>
                <a:gd name="T28" fmla="*/ 234 w 234"/>
                <a:gd name="T29" fmla="*/ 120 h 120"/>
                <a:gd name="T30" fmla="*/ 234 w 234"/>
                <a:gd name="T31" fmla="*/ 0 h 120"/>
                <a:gd name="T32" fmla="*/ 0 w 234"/>
                <a:gd name="T3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4" h="120">
                  <a:moveTo>
                    <a:pt x="0" y="0"/>
                  </a:moveTo>
                  <a:lnTo>
                    <a:pt x="0" y="120"/>
                  </a:lnTo>
                  <a:lnTo>
                    <a:pt x="10" y="120"/>
                  </a:lnTo>
                  <a:lnTo>
                    <a:pt x="10" y="55"/>
                  </a:lnTo>
                  <a:lnTo>
                    <a:pt x="61" y="55"/>
                  </a:lnTo>
                  <a:lnTo>
                    <a:pt x="61" y="120"/>
                  </a:lnTo>
                  <a:lnTo>
                    <a:pt x="79" y="120"/>
                  </a:lnTo>
                  <a:lnTo>
                    <a:pt x="79" y="55"/>
                  </a:lnTo>
                  <a:lnTo>
                    <a:pt x="130" y="55"/>
                  </a:lnTo>
                  <a:lnTo>
                    <a:pt x="130" y="120"/>
                  </a:lnTo>
                  <a:lnTo>
                    <a:pt x="146" y="120"/>
                  </a:lnTo>
                  <a:lnTo>
                    <a:pt x="146" y="55"/>
                  </a:lnTo>
                  <a:lnTo>
                    <a:pt x="197" y="55"/>
                  </a:lnTo>
                  <a:lnTo>
                    <a:pt x="197" y="120"/>
                  </a:lnTo>
                  <a:lnTo>
                    <a:pt x="234" y="120"/>
                  </a:lnTo>
                  <a:lnTo>
                    <a:pt x="23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3" name="Freeform 85"/>
            <p:cNvSpPr>
              <a:spLocks noEditPoints="1"/>
            </p:cNvSpPr>
            <p:nvPr/>
          </p:nvSpPr>
          <p:spPr bwMode="auto">
            <a:xfrm>
              <a:off x="2300288" y="1916113"/>
              <a:ext cx="260350" cy="288925"/>
            </a:xfrm>
            <a:custGeom>
              <a:avLst/>
              <a:gdLst>
                <a:gd name="T0" fmla="*/ 0 w 164"/>
                <a:gd name="T1" fmla="*/ 182 h 182"/>
                <a:gd name="T2" fmla="*/ 164 w 164"/>
                <a:gd name="T3" fmla="*/ 182 h 182"/>
                <a:gd name="T4" fmla="*/ 164 w 164"/>
                <a:gd name="T5" fmla="*/ 0 h 182"/>
                <a:gd name="T6" fmla="*/ 0 w 164"/>
                <a:gd name="T7" fmla="*/ 0 h 182"/>
                <a:gd name="T8" fmla="*/ 0 w 164"/>
                <a:gd name="T9" fmla="*/ 182 h 182"/>
                <a:gd name="T10" fmla="*/ 30 w 164"/>
                <a:gd name="T11" fmla="*/ 16 h 182"/>
                <a:gd name="T12" fmla="*/ 134 w 164"/>
                <a:gd name="T13" fmla="*/ 16 h 182"/>
                <a:gd name="T14" fmla="*/ 134 w 164"/>
                <a:gd name="T15" fmla="*/ 23 h 182"/>
                <a:gd name="T16" fmla="*/ 30 w 164"/>
                <a:gd name="T17" fmla="*/ 23 h 182"/>
                <a:gd name="T18" fmla="*/ 30 w 164"/>
                <a:gd name="T19" fmla="*/ 16 h 182"/>
                <a:gd name="T20" fmla="*/ 30 w 164"/>
                <a:gd name="T21" fmla="*/ 34 h 182"/>
                <a:gd name="T22" fmla="*/ 134 w 164"/>
                <a:gd name="T23" fmla="*/ 34 h 182"/>
                <a:gd name="T24" fmla="*/ 134 w 164"/>
                <a:gd name="T25" fmla="*/ 41 h 182"/>
                <a:gd name="T26" fmla="*/ 30 w 164"/>
                <a:gd name="T27" fmla="*/ 41 h 182"/>
                <a:gd name="T28" fmla="*/ 30 w 164"/>
                <a:gd name="T29" fmla="*/ 34 h 182"/>
                <a:gd name="T30" fmla="*/ 30 w 164"/>
                <a:gd name="T31" fmla="*/ 53 h 182"/>
                <a:gd name="T32" fmla="*/ 134 w 164"/>
                <a:gd name="T33" fmla="*/ 53 h 182"/>
                <a:gd name="T34" fmla="*/ 134 w 164"/>
                <a:gd name="T35" fmla="*/ 60 h 182"/>
                <a:gd name="T36" fmla="*/ 30 w 164"/>
                <a:gd name="T37" fmla="*/ 60 h 182"/>
                <a:gd name="T38" fmla="*/ 30 w 164"/>
                <a:gd name="T39" fmla="*/ 53 h 182"/>
                <a:gd name="T40" fmla="*/ 30 w 164"/>
                <a:gd name="T41" fmla="*/ 71 h 182"/>
                <a:gd name="T42" fmla="*/ 134 w 164"/>
                <a:gd name="T43" fmla="*/ 71 h 182"/>
                <a:gd name="T44" fmla="*/ 134 w 164"/>
                <a:gd name="T45" fmla="*/ 78 h 182"/>
                <a:gd name="T46" fmla="*/ 30 w 164"/>
                <a:gd name="T47" fmla="*/ 78 h 182"/>
                <a:gd name="T48" fmla="*/ 30 w 164"/>
                <a:gd name="T49" fmla="*/ 71 h 182"/>
                <a:gd name="T50" fmla="*/ 30 w 164"/>
                <a:gd name="T51" fmla="*/ 90 h 182"/>
                <a:gd name="T52" fmla="*/ 134 w 164"/>
                <a:gd name="T53" fmla="*/ 90 h 182"/>
                <a:gd name="T54" fmla="*/ 134 w 164"/>
                <a:gd name="T55" fmla="*/ 97 h 182"/>
                <a:gd name="T56" fmla="*/ 30 w 164"/>
                <a:gd name="T57" fmla="*/ 97 h 182"/>
                <a:gd name="T58" fmla="*/ 30 w 164"/>
                <a:gd name="T59" fmla="*/ 9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" h="182">
                  <a:moveTo>
                    <a:pt x="0" y="182"/>
                  </a:moveTo>
                  <a:lnTo>
                    <a:pt x="164" y="18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182"/>
                  </a:lnTo>
                  <a:close/>
                  <a:moveTo>
                    <a:pt x="30" y="16"/>
                  </a:moveTo>
                  <a:lnTo>
                    <a:pt x="134" y="16"/>
                  </a:lnTo>
                  <a:lnTo>
                    <a:pt x="134" y="23"/>
                  </a:lnTo>
                  <a:lnTo>
                    <a:pt x="30" y="23"/>
                  </a:lnTo>
                  <a:lnTo>
                    <a:pt x="30" y="16"/>
                  </a:lnTo>
                  <a:close/>
                  <a:moveTo>
                    <a:pt x="30" y="34"/>
                  </a:moveTo>
                  <a:lnTo>
                    <a:pt x="134" y="34"/>
                  </a:lnTo>
                  <a:lnTo>
                    <a:pt x="134" y="41"/>
                  </a:lnTo>
                  <a:lnTo>
                    <a:pt x="30" y="41"/>
                  </a:lnTo>
                  <a:lnTo>
                    <a:pt x="30" y="34"/>
                  </a:lnTo>
                  <a:close/>
                  <a:moveTo>
                    <a:pt x="30" y="53"/>
                  </a:moveTo>
                  <a:lnTo>
                    <a:pt x="134" y="53"/>
                  </a:lnTo>
                  <a:lnTo>
                    <a:pt x="134" y="60"/>
                  </a:lnTo>
                  <a:lnTo>
                    <a:pt x="30" y="60"/>
                  </a:lnTo>
                  <a:lnTo>
                    <a:pt x="30" y="53"/>
                  </a:lnTo>
                  <a:close/>
                  <a:moveTo>
                    <a:pt x="30" y="71"/>
                  </a:moveTo>
                  <a:lnTo>
                    <a:pt x="134" y="71"/>
                  </a:lnTo>
                  <a:lnTo>
                    <a:pt x="134" y="78"/>
                  </a:lnTo>
                  <a:lnTo>
                    <a:pt x="30" y="78"/>
                  </a:lnTo>
                  <a:lnTo>
                    <a:pt x="30" y="71"/>
                  </a:lnTo>
                  <a:close/>
                  <a:moveTo>
                    <a:pt x="30" y="90"/>
                  </a:moveTo>
                  <a:lnTo>
                    <a:pt x="134" y="90"/>
                  </a:lnTo>
                  <a:lnTo>
                    <a:pt x="134" y="97"/>
                  </a:lnTo>
                  <a:lnTo>
                    <a:pt x="30" y="97"/>
                  </a:lnTo>
                  <a:lnTo>
                    <a:pt x="3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74" name="Группа 673"/>
          <p:cNvGrpSpPr/>
          <p:nvPr/>
        </p:nvGrpSpPr>
        <p:grpSpPr>
          <a:xfrm>
            <a:off x="2481154" y="3261530"/>
            <a:ext cx="1029087" cy="666268"/>
            <a:chOff x="-479425" y="2997200"/>
            <a:chExt cx="1485901" cy="962026"/>
          </a:xfrm>
          <a:solidFill>
            <a:schemeClr val="accent1"/>
          </a:solidFill>
        </p:grpSpPr>
        <p:sp>
          <p:nvSpPr>
            <p:cNvPr id="675" name="Freeform 86"/>
            <p:cNvSpPr>
              <a:spLocks/>
            </p:cNvSpPr>
            <p:nvPr/>
          </p:nvSpPr>
          <p:spPr bwMode="auto">
            <a:xfrm>
              <a:off x="725488" y="3735388"/>
              <a:ext cx="280988" cy="223838"/>
            </a:xfrm>
            <a:custGeom>
              <a:avLst/>
              <a:gdLst>
                <a:gd name="T0" fmla="*/ 0 w 177"/>
                <a:gd name="T1" fmla="*/ 0 h 141"/>
                <a:gd name="T2" fmla="*/ 0 w 177"/>
                <a:gd name="T3" fmla="*/ 141 h 141"/>
                <a:gd name="T4" fmla="*/ 177 w 177"/>
                <a:gd name="T5" fmla="*/ 141 h 141"/>
                <a:gd name="T6" fmla="*/ 177 w 177"/>
                <a:gd name="T7" fmla="*/ 55 h 141"/>
                <a:gd name="T8" fmla="*/ 0 w 177"/>
                <a:gd name="T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41">
                  <a:moveTo>
                    <a:pt x="0" y="0"/>
                  </a:moveTo>
                  <a:lnTo>
                    <a:pt x="0" y="141"/>
                  </a:lnTo>
                  <a:lnTo>
                    <a:pt x="177" y="141"/>
                  </a:lnTo>
                  <a:lnTo>
                    <a:pt x="177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6" name="Freeform 87"/>
            <p:cNvSpPr>
              <a:spLocks/>
            </p:cNvSpPr>
            <p:nvPr/>
          </p:nvSpPr>
          <p:spPr bwMode="auto">
            <a:xfrm>
              <a:off x="-479425" y="3735388"/>
              <a:ext cx="280988" cy="223838"/>
            </a:xfrm>
            <a:custGeom>
              <a:avLst/>
              <a:gdLst>
                <a:gd name="T0" fmla="*/ 0 w 177"/>
                <a:gd name="T1" fmla="*/ 141 h 141"/>
                <a:gd name="T2" fmla="*/ 177 w 177"/>
                <a:gd name="T3" fmla="*/ 141 h 141"/>
                <a:gd name="T4" fmla="*/ 177 w 177"/>
                <a:gd name="T5" fmla="*/ 0 h 141"/>
                <a:gd name="T6" fmla="*/ 0 w 177"/>
                <a:gd name="T7" fmla="*/ 55 h 141"/>
                <a:gd name="T8" fmla="*/ 0 w 177"/>
                <a:gd name="T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41">
                  <a:moveTo>
                    <a:pt x="0" y="141"/>
                  </a:moveTo>
                  <a:lnTo>
                    <a:pt x="177" y="141"/>
                  </a:lnTo>
                  <a:lnTo>
                    <a:pt x="177" y="0"/>
                  </a:lnTo>
                  <a:lnTo>
                    <a:pt x="0" y="55"/>
                  </a:ln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7" name="Rectangle 88"/>
            <p:cNvSpPr>
              <a:spLocks noChangeArrowheads="1"/>
            </p:cNvSpPr>
            <p:nvPr/>
          </p:nvSpPr>
          <p:spPr bwMode="auto">
            <a:xfrm>
              <a:off x="581025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8" name="Rectangle 89"/>
            <p:cNvSpPr>
              <a:spLocks noChangeArrowheads="1"/>
            </p:cNvSpPr>
            <p:nvPr/>
          </p:nvSpPr>
          <p:spPr bwMode="auto">
            <a:xfrm>
              <a:off x="581025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9" name="Freeform 90"/>
            <p:cNvSpPr>
              <a:spLocks/>
            </p:cNvSpPr>
            <p:nvPr/>
          </p:nvSpPr>
          <p:spPr bwMode="auto">
            <a:xfrm>
              <a:off x="581025" y="3740150"/>
              <a:ext cx="71438" cy="34925"/>
            </a:xfrm>
            <a:custGeom>
              <a:avLst/>
              <a:gdLst>
                <a:gd name="T0" fmla="*/ 13 w 26"/>
                <a:gd name="T1" fmla="*/ 0 h 12"/>
                <a:gd name="T2" fmla="*/ 0 w 26"/>
                <a:gd name="T3" fmla="*/ 12 h 12"/>
                <a:gd name="T4" fmla="*/ 26 w 26"/>
                <a:gd name="T5" fmla="*/ 12 h 12"/>
                <a:gd name="T6" fmla="*/ 13 w 2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13" y="0"/>
                  </a:moveTo>
                  <a:cubicBezTo>
                    <a:pt x="7" y="0"/>
                    <a:pt x="1" y="5"/>
                    <a:pt x="0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5"/>
                    <a:pt x="20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0" name="Rectangle 91"/>
            <p:cNvSpPr>
              <a:spLocks noChangeArrowheads="1"/>
            </p:cNvSpPr>
            <p:nvPr/>
          </p:nvSpPr>
          <p:spPr bwMode="auto">
            <a:xfrm>
              <a:off x="619125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1" name="Rectangle 92"/>
            <p:cNvSpPr>
              <a:spLocks noChangeArrowheads="1"/>
            </p:cNvSpPr>
            <p:nvPr/>
          </p:nvSpPr>
          <p:spPr bwMode="auto">
            <a:xfrm>
              <a:off x="619125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2" name="Rectangle 93"/>
            <p:cNvSpPr>
              <a:spLocks noChangeArrowheads="1"/>
            </p:cNvSpPr>
            <p:nvPr/>
          </p:nvSpPr>
          <p:spPr bwMode="auto">
            <a:xfrm>
              <a:off x="439738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3" name="Rectangle 94"/>
            <p:cNvSpPr>
              <a:spLocks noChangeArrowheads="1"/>
            </p:cNvSpPr>
            <p:nvPr/>
          </p:nvSpPr>
          <p:spPr bwMode="auto">
            <a:xfrm>
              <a:off x="439738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4" name="Rectangle 95"/>
            <p:cNvSpPr>
              <a:spLocks noChangeArrowheads="1"/>
            </p:cNvSpPr>
            <p:nvPr/>
          </p:nvSpPr>
          <p:spPr bwMode="auto">
            <a:xfrm>
              <a:off x="479425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5" name="Freeform 96"/>
            <p:cNvSpPr>
              <a:spLocks/>
            </p:cNvSpPr>
            <p:nvPr/>
          </p:nvSpPr>
          <p:spPr bwMode="auto">
            <a:xfrm>
              <a:off x="439738" y="3740150"/>
              <a:ext cx="73025" cy="34925"/>
            </a:xfrm>
            <a:custGeom>
              <a:avLst/>
              <a:gdLst>
                <a:gd name="T0" fmla="*/ 13 w 26"/>
                <a:gd name="T1" fmla="*/ 0 h 12"/>
                <a:gd name="T2" fmla="*/ 0 w 26"/>
                <a:gd name="T3" fmla="*/ 12 h 12"/>
                <a:gd name="T4" fmla="*/ 26 w 26"/>
                <a:gd name="T5" fmla="*/ 12 h 12"/>
                <a:gd name="T6" fmla="*/ 13 w 2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13" y="0"/>
                  </a:moveTo>
                  <a:cubicBezTo>
                    <a:pt x="6" y="0"/>
                    <a:pt x="1" y="5"/>
                    <a:pt x="0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5"/>
                    <a:pt x="20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6" name="Rectangle 97"/>
            <p:cNvSpPr>
              <a:spLocks noChangeArrowheads="1"/>
            </p:cNvSpPr>
            <p:nvPr/>
          </p:nvSpPr>
          <p:spPr bwMode="auto">
            <a:xfrm>
              <a:off x="479425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7" name="Rectangle 98"/>
            <p:cNvSpPr>
              <a:spLocks noChangeArrowheads="1"/>
            </p:cNvSpPr>
            <p:nvPr/>
          </p:nvSpPr>
          <p:spPr bwMode="auto">
            <a:xfrm>
              <a:off x="300038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8" name="Rectangle 99"/>
            <p:cNvSpPr>
              <a:spLocks noChangeArrowheads="1"/>
            </p:cNvSpPr>
            <p:nvPr/>
          </p:nvSpPr>
          <p:spPr bwMode="auto">
            <a:xfrm>
              <a:off x="339725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9" name="Rectangle 100"/>
            <p:cNvSpPr>
              <a:spLocks noChangeArrowheads="1"/>
            </p:cNvSpPr>
            <p:nvPr/>
          </p:nvSpPr>
          <p:spPr bwMode="auto">
            <a:xfrm>
              <a:off x="300038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0" name="Freeform 101"/>
            <p:cNvSpPr>
              <a:spLocks/>
            </p:cNvSpPr>
            <p:nvPr/>
          </p:nvSpPr>
          <p:spPr bwMode="auto">
            <a:xfrm>
              <a:off x="300038" y="3740150"/>
              <a:ext cx="73025" cy="34925"/>
            </a:xfrm>
            <a:custGeom>
              <a:avLst/>
              <a:gdLst>
                <a:gd name="T0" fmla="*/ 13 w 26"/>
                <a:gd name="T1" fmla="*/ 0 h 12"/>
                <a:gd name="T2" fmla="*/ 0 w 26"/>
                <a:gd name="T3" fmla="*/ 12 h 12"/>
                <a:gd name="T4" fmla="*/ 26 w 26"/>
                <a:gd name="T5" fmla="*/ 12 h 12"/>
                <a:gd name="T6" fmla="*/ 13 w 2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13" y="0"/>
                  </a:moveTo>
                  <a:cubicBezTo>
                    <a:pt x="6" y="0"/>
                    <a:pt x="1" y="5"/>
                    <a:pt x="0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5"/>
                    <a:pt x="19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1" name="Rectangle 102"/>
            <p:cNvSpPr>
              <a:spLocks noChangeArrowheads="1"/>
            </p:cNvSpPr>
            <p:nvPr/>
          </p:nvSpPr>
          <p:spPr bwMode="auto">
            <a:xfrm>
              <a:off x="339725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2" name="Rectangle 103"/>
            <p:cNvSpPr>
              <a:spLocks noChangeArrowheads="1"/>
            </p:cNvSpPr>
            <p:nvPr/>
          </p:nvSpPr>
          <p:spPr bwMode="auto">
            <a:xfrm>
              <a:off x="157163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3" name="Rectangle 104"/>
            <p:cNvSpPr>
              <a:spLocks noChangeArrowheads="1"/>
            </p:cNvSpPr>
            <p:nvPr/>
          </p:nvSpPr>
          <p:spPr bwMode="auto">
            <a:xfrm>
              <a:off x="157163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4" name="Freeform 105"/>
            <p:cNvSpPr>
              <a:spLocks/>
            </p:cNvSpPr>
            <p:nvPr/>
          </p:nvSpPr>
          <p:spPr bwMode="auto">
            <a:xfrm>
              <a:off x="160338" y="3740150"/>
              <a:ext cx="69850" cy="34925"/>
            </a:xfrm>
            <a:custGeom>
              <a:avLst/>
              <a:gdLst>
                <a:gd name="T0" fmla="*/ 12 w 25"/>
                <a:gd name="T1" fmla="*/ 0 h 12"/>
                <a:gd name="T2" fmla="*/ 0 w 25"/>
                <a:gd name="T3" fmla="*/ 12 h 12"/>
                <a:gd name="T4" fmla="*/ 25 w 25"/>
                <a:gd name="T5" fmla="*/ 12 h 12"/>
                <a:gd name="T6" fmla="*/ 12 w 2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2">
                  <a:moveTo>
                    <a:pt x="12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5" name="Rectangle 106"/>
            <p:cNvSpPr>
              <a:spLocks noChangeArrowheads="1"/>
            </p:cNvSpPr>
            <p:nvPr/>
          </p:nvSpPr>
          <p:spPr bwMode="auto">
            <a:xfrm>
              <a:off x="196850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6" name="Rectangle 107"/>
            <p:cNvSpPr>
              <a:spLocks noChangeArrowheads="1"/>
            </p:cNvSpPr>
            <p:nvPr/>
          </p:nvSpPr>
          <p:spPr bwMode="auto">
            <a:xfrm>
              <a:off x="196850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7" name="Rectangle 108"/>
            <p:cNvSpPr>
              <a:spLocks noChangeArrowheads="1"/>
            </p:cNvSpPr>
            <p:nvPr/>
          </p:nvSpPr>
          <p:spPr bwMode="auto">
            <a:xfrm>
              <a:off x="17463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8" name="Rectangle 109"/>
            <p:cNvSpPr>
              <a:spLocks noChangeArrowheads="1"/>
            </p:cNvSpPr>
            <p:nvPr/>
          </p:nvSpPr>
          <p:spPr bwMode="auto">
            <a:xfrm>
              <a:off x="17463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9" name="Freeform 110"/>
            <p:cNvSpPr>
              <a:spLocks/>
            </p:cNvSpPr>
            <p:nvPr/>
          </p:nvSpPr>
          <p:spPr bwMode="auto">
            <a:xfrm>
              <a:off x="17463" y="3740150"/>
              <a:ext cx="73025" cy="34925"/>
            </a:xfrm>
            <a:custGeom>
              <a:avLst/>
              <a:gdLst>
                <a:gd name="T0" fmla="*/ 13 w 26"/>
                <a:gd name="T1" fmla="*/ 0 h 12"/>
                <a:gd name="T2" fmla="*/ 0 w 26"/>
                <a:gd name="T3" fmla="*/ 12 h 12"/>
                <a:gd name="T4" fmla="*/ 26 w 26"/>
                <a:gd name="T5" fmla="*/ 12 h 12"/>
                <a:gd name="T6" fmla="*/ 13 w 2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13" y="0"/>
                  </a:moveTo>
                  <a:cubicBezTo>
                    <a:pt x="7" y="0"/>
                    <a:pt x="1" y="5"/>
                    <a:pt x="0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5"/>
                    <a:pt x="20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0" name="Rectangle 111"/>
            <p:cNvSpPr>
              <a:spLocks noChangeArrowheads="1"/>
            </p:cNvSpPr>
            <p:nvPr/>
          </p:nvSpPr>
          <p:spPr bwMode="auto">
            <a:xfrm>
              <a:off x="55563" y="3819525"/>
              <a:ext cx="34925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1" name="Rectangle 112"/>
            <p:cNvSpPr>
              <a:spLocks noChangeArrowheads="1"/>
            </p:cNvSpPr>
            <p:nvPr/>
          </p:nvSpPr>
          <p:spPr bwMode="auto">
            <a:xfrm>
              <a:off x="55563" y="3779838"/>
              <a:ext cx="3492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2" name="Rectangle 113"/>
            <p:cNvSpPr>
              <a:spLocks noChangeArrowheads="1"/>
            </p:cNvSpPr>
            <p:nvPr/>
          </p:nvSpPr>
          <p:spPr bwMode="auto">
            <a:xfrm>
              <a:off x="-122238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3" name="Rectangle 114"/>
            <p:cNvSpPr>
              <a:spLocks noChangeArrowheads="1"/>
            </p:cNvSpPr>
            <p:nvPr/>
          </p:nvSpPr>
          <p:spPr bwMode="auto">
            <a:xfrm>
              <a:off x="-122238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4" name="Freeform 115"/>
            <p:cNvSpPr>
              <a:spLocks/>
            </p:cNvSpPr>
            <p:nvPr/>
          </p:nvSpPr>
          <p:spPr bwMode="auto">
            <a:xfrm>
              <a:off x="-122238" y="3740150"/>
              <a:ext cx="71438" cy="34925"/>
            </a:xfrm>
            <a:custGeom>
              <a:avLst/>
              <a:gdLst>
                <a:gd name="T0" fmla="*/ 13 w 26"/>
                <a:gd name="T1" fmla="*/ 0 h 12"/>
                <a:gd name="T2" fmla="*/ 0 w 26"/>
                <a:gd name="T3" fmla="*/ 12 h 12"/>
                <a:gd name="T4" fmla="*/ 26 w 26"/>
                <a:gd name="T5" fmla="*/ 12 h 12"/>
                <a:gd name="T6" fmla="*/ 13 w 2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13" y="0"/>
                  </a:moveTo>
                  <a:cubicBezTo>
                    <a:pt x="6" y="0"/>
                    <a:pt x="1" y="5"/>
                    <a:pt x="0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5"/>
                    <a:pt x="19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5" name="Rectangle 116"/>
            <p:cNvSpPr>
              <a:spLocks noChangeArrowheads="1"/>
            </p:cNvSpPr>
            <p:nvPr/>
          </p:nvSpPr>
          <p:spPr bwMode="auto">
            <a:xfrm>
              <a:off x="-84138" y="3819525"/>
              <a:ext cx="33338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6" name="Rectangle 117"/>
            <p:cNvSpPr>
              <a:spLocks noChangeArrowheads="1"/>
            </p:cNvSpPr>
            <p:nvPr/>
          </p:nvSpPr>
          <p:spPr bwMode="auto">
            <a:xfrm>
              <a:off x="-84138" y="3779838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7" name="Freeform 118"/>
            <p:cNvSpPr>
              <a:spLocks noEditPoints="1"/>
            </p:cNvSpPr>
            <p:nvPr/>
          </p:nvSpPr>
          <p:spPr bwMode="auto">
            <a:xfrm>
              <a:off x="-193675" y="3521075"/>
              <a:ext cx="917575" cy="438150"/>
            </a:xfrm>
            <a:custGeom>
              <a:avLst/>
              <a:gdLst>
                <a:gd name="T0" fmla="*/ 119 w 327"/>
                <a:gd name="T1" fmla="*/ 28 h 156"/>
                <a:gd name="T2" fmla="*/ 0 w 327"/>
                <a:gd name="T3" fmla="*/ 28 h 156"/>
                <a:gd name="T4" fmla="*/ 2 w 327"/>
                <a:gd name="T5" fmla="*/ 32 h 156"/>
                <a:gd name="T6" fmla="*/ 5 w 327"/>
                <a:gd name="T7" fmla="*/ 33 h 156"/>
                <a:gd name="T8" fmla="*/ 0 w 327"/>
                <a:gd name="T9" fmla="*/ 65 h 156"/>
                <a:gd name="T10" fmla="*/ 0 w 327"/>
                <a:gd name="T11" fmla="*/ 69 h 156"/>
                <a:gd name="T12" fmla="*/ 5 w 327"/>
                <a:gd name="T13" fmla="*/ 156 h 156"/>
                <a:gd name="T14" fmla="*/ 21 w 327"/>
                <a:gd name="T15" fmla="*/ 86 h 156"/>
                <a:gd name="T16" fmla="*/ 55 w 327"/>
                <a:gd name="T17" fmla="*/ 86 h 156"/>
                <a:gd name="T18" fmla="*/ 70 w 327"/>
                <a:gd name="T19" fmla="*/ 156 h 156"/>
                <a:gd name="T20" fmla="*/ 88 w 327"/>
                <a:gd name="T21" fmla="*/ 74 h 156"/>
                <a:gd name="T22" fmla="*/ 106 w 327"/>
                <a:gd name="T23" fmla="*/ 91 h 156"/>
                <a:gd name="T24" fmla="*/ 121 w 327"/>
                <a:gd name="T25" fmla="*/ 86 h 156"/>
                <a:gd name="T26" fmla="*/ 155 w 327"/>
                <a:gd name="T27" fmla="*/ 86 h 156"/>
                <a:gd name="T28" fmla="*/ 156 w 327"/>
                <a:gd name="T29" fmla="*/ 156 h 156"/>
                <a:gd name="T30" fmla="*/ 172 w 327"/>
                <a:gd name="T31" fmla="*/ 86 h 156"/>
                <a:gd name="T32" fmla="*/ 206 w 327"/>
                <a:gd name="T33" fmla="*/ 86 h 156"/>
                <a:gd name="T34" fmla="*/ 221 w 327"/>
                <a:gd name="T35" fmla="*/ 156 h 156"/>
                <a:gd name="T36" fmla="*/ 239 w 327"/>
                <a:gd name="T37" fmla="*/ 74 h 156"/>
                <a:gd name="T38" fmla="*/ 257 w 327"/>
                <a:gd name="T39" fmla="*/ 91 h 156"/>
                <a:gd name="T40" fmla="*/ 272 w 327"/>
                <a:gd name="T41" fmla="*/ 86 h 156"/>
                <a:gd name="T42" fmla="*/ 306 w 327"/>
                <a:gd name="T43" fmla="*/ 86 h 156"/>
                <a:gd name="T44" fmla="*/ 307 w 327"/>
                <a:gd name="T45" fmla="*/ 156 h 156"/>
                <a:gd name="T46" fmla="*/ 327 w 327"/>
                <a:gd name="T47" fmla="*/ 72 h 156"/>
                <a:gd name="T48" fmla="*/ 325 w 327"/>
                <a:gd name="T49" fmla="*/ 65 h 156"/>
                <a:gd name="T50" fmla="*/ 323 w 327"/>
                <a:gd name="T51" fmla="*/ 62 h 156"/>
                <a:gd name="T52" fmla="*/ 327 w 327"/>
                <a:gd name="T53" fmla="*/ 32 h 156"/>
                <a:gd name="T54" fmla="*/ 327 w 327"/>
                <a:gd name="T55" fmla="*/ 29 h 156"/>
                <a:gd name="T56" fmla="*/ 234 w 327"/>
                <a:gd name="T57" fmla="*/ 0 h 156"/>
                <a:gd name="T58" fmla="*/ 14 w 327"/>
                <a:gd name="T59" fmla="*/ 42 h 156"/>
                <a:gd name="T60" fmla="*/ 79 w 327"/>
                <a:gd name="T61" fmla="*/ 57 h 156"/>
                <a:gd name="T62" fmla="*/ 79 w 327"/>
                <a:gd name="T63" fmla="*/ 42 h 156"/>
                <a:gd name="T64" fmla="*/ 69 w 327"/>
                <a:gd name="T65" fmla="*/ 2 h 156"/>
                <a:gd name="T66" fmla="*/ 121 w 327"/>
                <a:gd name="T67" fmla="*/ 57 h 156"/>
                <a:gd name="T68" fmla="*/ 121 w 327"/>
                <a:gd name="T69" fmla="*/ 42 h 156"/>
                <a:gd name="T70" fmla="*/ 146 w 327"/>
                <a:gd name="T71" fmla="*/ 57 h 156"/>
                <a:gd name="T72" fmla="*/ 169 w 327"/>
                <a:gd name="T73" fmla="*/ 57 h 156"/>
                <a:gd name="T74" fmla="*/ 195 w 327"/>
                <a:gd name="T75" fmla="*/ 42 h 156"/>
                <a:gd name="T76" fmla="*/ 265 w 327"/>
                <a:gd name="T77" fmla="*/ 57 h 156"/>
                <a:gd name="T78" fmla="*/ 265 w 327"/>
                <a:gd name="T79" fmla="*/ 42 h 156"/>
                <a:gd name="T80" fmla="*/ 234 w 327"/>
                <a:gd name="T81" fmla="*/ 2 h 156"/>
                <a:gd name="T82" fmla="*/ 290 w 327"/>
                <a:gd name="T83" fmla="*/ 42 h 156"/>
                <a:gd name="T84" fmla="*/ 290 w 327"/>
                <a:gd name="T85" fmla="*/ 5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7" h="156">
                  <a:moveTo>
                    <a:pt x="234" y="0"/>
                  </a:moveTo>
                  <a:cubicBezTo>
                    <a:pt x="184" y="28"/>
                    <a:pt x="184" y="28"/>
                    <a:pt x="184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3" y="79"/>
                    <a:pt x="30" y="74"/>
                    <a:pt x="38" y="74"/>
                  </a:cubicBezTo>
                  <a:cubicBezTo>
                    <a:pt x="46" y="74"/>
                    <a:pt x="53" y="79"/>
                    <a:pt x="55" y="86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91"/>
                    <a:pt x="56" y="91"/>
                    <a:pt x="56" y="91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70" y="156"/>
                    <a:pt x="70" y="156"/>
                    <a:pt x="70" y="156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3" y="79"/>
                    <a:pt x="80" y="74"/>
                    <a:pt x="88" y="74"/>
                  </a:cubicBezTo>
                  <a:cubicBezTo>
                    <a:pt x="96" y="74"/>
                    <a:pt x="103" y="79"/>
                    <a:pt x="105" y="86"/>
                  </a:cubicBezTo>
                  <a:cubicBezTo>
                    <a:pt x="106" y="86"/>
                    <a:pt x="106" y="86"/>
                    <a:pt x="106" y="86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6" y="156"/>
                    <a:pt x="106" y="156"/>
                    <a:pt x="106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4" y="79"/>
                    <a:pt x="130" y="74"/>
                    <a:pt x="138" y="74"/>
                  </a:cubicBezTo>
                  <a:cubicBezTo>
                    <a:pt x="146" y="74"/>
                    <a:pt x="153" y="79"/>
                    <a:pt x="155" y="86"/>
                  </a:cubicBezTo>
                  <a:cubicBezTo>
                    <a:pt x="156" y="86"/>
                    <a:pt x="156" y="86"/>
                    <a:pt x="156" y="86"/>
                  </a:cubicBezTo>
                  <a:cubicBezTo>
                    <a:pt x="156" y="91"/>
                    <a:pt x="156" y="91"/>
                    <a:pt x="156" y="91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71" y="156"/>
                    <a:pt x="171" y="156"/>
                    <a:pt x="171" y="15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74" y="79"/>
                    <a:pt x="181" y="74"/>
                    <a:pt x="189" y="74"/>
                  </a:cubicBezTo>
                  <a:cubicBezTo>
                    <a:pt x="197" y="74"/>
                    <a:pt x="203" y="79"/>
                    <a:pt x="206" y="86"/>
                  </a:cubicBezTo>
                  <a:cubicBezTo>
                    <a:pt x="206" y="86"/>
                    <a:pt x="206" y="86"/>
                    <a:pt x="206" y="8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6" y="156"/>
                    <a:pt x="206" y="156"/>
                    <a:pt x="206" y="156"/>
                  </a:cubicBezTo>
                  <a:cubicBezTo>
                    <a:pt x="221" y="156"/>
                    <a:pt x="221" y="156"/>
                    <a:pt x="221" y="156"/>
                  </a:cubicBezTo>
                  <a:cubicBezTo>
                    <a:pt x="221" y="86"/>
                    <a:pt x="221" y="86"/>
                    <a:pt x="221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4" y="79"/>
                    <a:pt x="231" y="74"/>
                    <a:pt x="239" y="74"/>
                  </a:cubicBezTo>
                  <a:cubicBezTo>
                    <a:pt x="247" y="74"/>
                    <a:pt x="254" y="79"/>
                    <a:pt x="256" y="86"/>
                  </a:cubicBezTo>
                  <a:cubicBezTo>
                    <a:pt x="257" y="86"/>
                    <a:pt x="257" y="86"/>
                    <a:pt x="257" y="86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156"/>
                    <a:pt x="257" y="156"/>
                    <a:pt x="257" y="156"/>
                  </a:cubicBezTo>
                  <a:cubicBezTo>
                    <a:pt x="272" y="156"/>
                    <a:pt x="272" y="156"/>
                    <a:pt x="272" y="156"/>
                  </a:cubicBezTo>
                  <a:cubicBezTo>
                    <a:pt x="272" y="86"/>
                    <a:pt x="272" y="86"/>
                    <a:pt x="272" y="86"/>
                  </a:cubicBezTo>
                  <a:cubicBezTo>
                    <a:pt x="272" y="86"/>
                    <a:pt x="272" y="86"/>
                    <a:pt x="272" y="86"/>
                  </a:cubicBezTo>
                  <a:cubicBezTo>
                    <a:pt x="275" y="79"/>
                    <a:pt x="281" y="74"/>
                    <a:pt x="289" y="74"/>
                  </a:cubicBezTo>
                  <a:cubicBezTo>
                    <a:pt x="297" y="74"/>
                    <a:pt x="304" y="79"/>
                    <a:pt x="306" y="86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7" y="91"/>
                    <a:pt x="307" y="91"/>
                    <a:pt x="307" y="91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23" y="156"/>
                    <a:pt x="323" y="156"/>
                    <a:pt x="323" y="156"/>
                  </a:cubicBezTo>
                  <a:cubicBezTo>
                    <a:pt x="323" y="72"/>
                    <a:pt x="323" y="72"/>
                    <a:pt x="323" y="72"/>
                  </a:cubicBezTo>
                  <a:cubicBezTo>
                    <a:pt x="327" y="72"/>
                    <a:pt x="327" y="72"/>
                    <a:pt x="327" y="72"/>
                  </a:cubicBezTo>
                  <a:cubicBezTo>
                    <a:pt x="327" y="69"/>
                    <a:pt x="327" y="69"/>
                    <a:pt x="327" y="69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25" y="65"/>
                    <a:pt x="325" y="65"/>
                    <a:pt x="325" y="65"/>
                  </a:cubicBezTo>
                  <a:cubicBezTo>
                    <a:pt x="327" y="65"/>
                    <a:pt x="327" y="65"/>
                    <a:pt x="327" y="65"/>
                  </a:cubicBezTo>
                  <a:cubicBezTo>
                    <a:pt x="327" y="62"/>
                    <a:pt x="327" y="62"/>
                    <a:pt x="327" y="62"/>
                  </a:cubicBezTo>
                  <a:cubicBezTo>
                    <a:pt x="323" y="62"/>
                    <a:pt x="323" y="62"/>
                    <a:pt x="323" y="62"/>
                  </a:cubicBezTo>
                  <a:cubicBezTo>
                    <a:pt x="323" y="33"/>
                    <a:pt x="323" y="33"/>
                    <a:pt x="323" y="33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27" y="32"/>
                    <a:pt x="327" y="32"/>
                    <a:pt x="327" y="32"/>
                  </a:cubicBezTo>
                  <a:cubicBezTo>
                    <a:pt x="325" y="32"/>
                    <a:pt x="325" y="32"/>
                    <a:pt x="325" y="32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7" y="29"/>
                    <a:pt x="327" y="29"/>
                    <a:pt x="327" y="29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285" y="28"/>
                    <a:pt x="285" y="28"/>
                    <a:pt x="285" y="28"/>
                  </a:cubicBezTo>
                  <a:lnTo>
                    <a:pt x="234" y="0"/>
                  </a:lnTo>
                  <a:close/>
                  <a:moveTo>
                    <a:pt x="37" y="57"/>
                  </a:moveTo>
                  <a:cubicBezTo>
                    <a:pt x="14" y="57"/>
                    <a:pt x="14" y="57"/>
                    <a:pt x="14" y="57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37" y="42"/>
                    <a:pt x="37" y="42"/>
                    <a:pt x="37" y="42"/>
                  </a:cubicBezTo>
                  <a:lnTo>
                    <a:pt x="37" y="57"/>
                  </a:lnTo>
                  <a:close/>
                  <a:moveTo>
                    <a:pt x="79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79" y="42"/>
                    <a:pt x="79" y="42"/>
                    <a:pt x="79" y="42"/>
                  </a:cubicBezTo>
                  <a:lnTo>
                    <a:pt x="79" y="57"/>
                  </a:lnTo>
                  <a:close/>
                  <a:moveTo>
                    <a:pt x="27" y="25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111" y="25"/>
                    <a:pt x="111" y="25"/>
                    <a:pt x="111" y="25"/>
                  </a:cubicBezTo>
                  <a:lnTo>
                    <a:pt x="27" y="25"/>
                  </a:lnTo>
                  <a:close/>
                  <a:moveTo>
                    <a:pt x="121" y="57"/>
                  </a:moveTo>
                  <a:cubicBezTo>
                    <a:pt x="98" y="57"/>
                    <a:pt x="98" y="57"/>
                    <a:pt x="98" y="57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121" y="42"/>
                    <a:pt x="121" y="42"/>
                    <a:pt x="121" y="42"/>
                  </a:cubicBezTo>
                  <a:lnTo>
                    <a:pt x="121" y="57"/>
                  </a:lnTo>
                  <a:close/>
                  <a:moveTo>
                    <a:pt x="169" y="57"/>
                  </a:moveTo>
                  <a:cubicBezTo>
                    <a:pt x="146" y="57"/>
                    <a:pt x="146" y="57"/>
                    <a:pt x="146" y="57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69" y="42"/>
                    <a:pt x="169" y="42"/>
                    <a:pt x="169" y="42"/>
                  </a:cubicBezTo>
                  <a:lnTo>
                    <a:pt x="169" y="57"/>
                  </a:lnTo>
                  <a:close/>
                  <a:moveTo>
                    <a:pt x="218" y="57"/>
                  </a:moveTo>
                  <a:cubicBezTo>
                    <a:pt x="195" y="57"/>
                    <a:pt x="195" y="57"/>
                    <a:pt x="195" y="57"/>
                  </a:cubicBezTo>
                  <a:cubicBezTo>
                    <a:pt x="195" y="42"/>
                    <a:pt x="195" y="42"/>
                    <a:pt x="195" y="42"/>
                  </a:cubicBezTo>
                  <a:cubicBezTo>
                    <a:pt x="218" y="42"/>
                    <a:pt x="218" y="42"/>
                    <a:pt x="218" y="42"/>
                  </a:cubicBezTo>
                  <a:lnTo>
                    <a:pt x="218" y="57"/>
                  </a:lnTo>
                  <a:close/>
                  <a:moveTo>
                    <a:pt x="265" y="57"/>
                  </a:moveTo>
                  <a:cubicBezTo>
                    <a:pt x="242" y="57"/>
                    <a:pt x="242" y="57"/>
                    <a:pt x="242" y="57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65" y="42"/>
                    <a:pt x="265" y="42"/>
                    <a:pt x="265" y="42"/>
                  </a:cubicBezTo>
                  <a:lnTo>
                    <a:pt x="265" y="57"/>
                  </a:lnTo>
                  <a:close/>
                  <a:moveTo>
                    <a:pt x="193" y="25"/>
                  </a:moveTo>
                  <a:cubicBezTo>
                    <a:pt x="234" y="2"/>
                    <a:pt x="234" y="2"/>
                    <a:pt x="234" y="2"/>
                  </a:cubicBezTo>
                  <a:cubicBezTo>
                    <a:pt x="276" y="25"/>
                    <a:pt x="276" y="25"/>
                    <a:pt x="276" y="25"/>
                  </a:cubicBezTo>
                  <a:lnTo>
                    <a:pt x="193" y="25"/>
                  </a:lnTo>
                  <a:close/>
                  <a:moveTo>
                    <a:pt x="290" y="42"/>
                  </a:moveTo>
                  <a:cubicBezTo>
                    <a:pt x="313" y="42"/>
                    <a:pt x="313" y="42"/>
                    <a:pt x="313" y="42"/>
                  </a:cubicBezTo>
                  <a:cubicBezTo>
                    <a:pt x="313" y="57"/>
                    <a:pt x="313" y="57"/>
                    <a:pt x="313" y="57"/>
                  </a:cubicBezTo>
                  <a:cubicBezTo>
                    <a:pt x="290" y="57"/>
                    <a:pt x="290" y="57"/>
                    <a:pt x="290" y="57"/>
                  </a:cubicBezTo>
                  <a:lnTo>
                    <a:pt x="29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8" name="Freeform 119"/>
            <p:cNvSpPr>
              <a:spLocks/>
            </p:cNvSpPr>
            <p:nvPr/>
          </p:nvSpPr>
          <p:spPr bwMode="auto">
            <a:xfrm>
              <a:off x="271463" y="2997200"/>
              <a:ext cx="153988" cy="541338"/>
            </a:xfrm>
            <a:custGeom>
              <a:avLst/>
              <a:gdLst>
                <a:gd name="T0" fmla="*/ 76 w 97"/>
                <a:gd name="T1" fmla="*/ 0 h 341"/>
                <a:gd name="T2" fmla="*/ 22 w 97"/>
                <a:gd name="T3" fmla="*/ 0 h 341"/>
                <a:gd name="T4" fmla="*/ 0 w 97"/>
                <a:gd name="T5" fmla="*/ 341 h 341"/>
                <a:gd name="T6" fmla="*/ 97 w 97"/>
                <a:gd name="T7" fmla="*/ 341 h 341"/>
                <a:gd name="T8" fmla="*/ 76 w 97"/>
                <a:gd name="T9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341">
                  <a:moveTo>
                    <a:pt x="76" y="0"/>
                  </a:moveTo>
                  <a:lnTo>
                    <a:pt x="22" y="0"/>
                  </a:lnTo>
                  <a:lnTo>
                    <a:pt x="0" y="341"/>
                  </a:lnTo>
                  <a:lnTo>
                    <a:pt x="97" y="341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9" name="Freeform 120"/>
            <p:cNvSpPr>
              <a:spLocks/>
            </p:cNvSpPr>
            <p:nvPr/>
          </p:nvSpPr>
          <p:spPr bwMode="auto">
            <a:xfrm>
              <a:off x="68263" y="3249613"/>
              <a:ext cx="66675" cy="288925"/>
            </a:xfrm>
            <a:custGeom>
              <a:avLst/>
              <a:gdLst>
                <a:gd name="T0" fmla="*/ 8 w 42"/>
                <a:gd name="T1" fmla="*/ 21 h 182"/>
                <a:gd name="T2" fmla="*/ 5 w 42"/>
                <a:gd name="T3" fmla="*/ 21 h 182"/>
                <a:gd name="T4" fmla="*/ 5 w 42"/>
                <a:gd name="T5" fmla="*/ 25 h 182"/>
                <a:gd name="T6" fmla="*/ 8 w 42"/>
                <a:gd name="T7" fmla="*/ 25 h 182"/>
                <a:gd name="T8" fmla="*/ 8 w 42"/>
                <a:gd name="T9" fmla="*/ 87 h 182"/>
                <a:gd name="T10" fmla="*/ 7 w 42"/>
                <a:gd name="T11" fmla="*/ 87 h 182"/>
                <a:gd name="T12" fmla="*/ 7 w 42"/>
                <a:gd name="T13" fmla="*/ 90 h 182"/>
                <a:gd name="T14" fmla="*/ 8 w 42"/>
                <a:gd name="T15" fmla="*/ 90 h 182"/>
                <a:gd name="T16" fmla="*/ 8 w 42"/>
                <a:gd name="T17" fmla="*/ 182 h 182"/>
                <a:gd name="T18" fmla="*/ 33 w 42"/>
                <a:gd name="T19" fmla="*/ 182 h 182"/>
                <a:gd name="T20" fmla="*/ 33 w 42"/>
                <a:gd name="T21" fmla="*/ 90 h 182"/>
                <a:gd name="T22" fmla="*/ 35 w 42"/>
                <a:gd name="T23" fmla="*/ 90 h 182"/>
                <a:gd name="T24" fmla="*/ 35 w 42"/>
                <a:gd name="T25" fmla="*/ 87 h 182"/>
                <a:gd name="T26" fmla="*/ 33 w 42"/>
                <a:gd name="T27" fmla="*/ 87 h 182"/>
                <a:gd name="T28" fmla="*/ 33 w 42"/>
                <a:gd name="T29" fmla="*/ 25 h 182"/>
                <a:gd name="T30" fmla="*/ 37 w 42"/>
                <a:gd name="T31" fmla="*/ 25 h 182"/>
                <a:gd name="T32" fmla="*/ 37 w 42"/>
                <a:gd name="T33" fmla="*/ 21 h 182"/>
                <a:gd name="T34" fmla="*/ 33 w 42"/>
                <a:gd name="T35" fmla="*/ 21 h 182"/>
                <a:gd name="T36" fmla="*/ 33 w 42"/>
                <a:gd name="T37" fmla="*/ 16 h 182"/>
                <a:gd name="T38" fmla="*/ 42 w 42"/>
                <a:gd name="T39" fmla="*/ 16 h 182"/>
                <a:gd name="T40" fmla="*/ 42 w 42"/>
                <a:gd name="T41" fmla="*/ 5 h 182"/>
                <a:gd name="T42" fmla="*/ 33 w 42"/>
                <a:gd name="T43" fmla="*/ 5 h 182"/>
                <a:gd name="T44" fmla="*/ 33 w 42"/>
                <a:gd name="T45" fmla="*/ 0 h 182"/>
                <a:gd name="T46" fmla="*/ 8 w 42"/>
                <a:gd name="T47" fmla="*/ 0 h 182"/>
                <a:gd name="T48" fmla="*/ 8 w 42"/>
                <a:gd name="T49" fmla="*/ 5 h 182"/>
                <a:gd name="T50" fmla="*/ 0 w 42"/>
                <a:gd name="T51" fmla="*/ 5 h 182"/>
                <a:gd name="T52" fmla="*/ 0 w 42"/>
                <a:gd name="T53" fmla="*/ 16 h 182"/>
                <a:gd name="T54" fmla="*/ 8 w 42"/>
                <a:gd name="T55" fmla="*/ 16 h 182"/>
                <a:gd name="T56" fmla="*/ 8 w 42"/>
                <a:gd name="T57" fmla="*/ 2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182">
                  <a:moveTo>
                    <a:pt x="8" y="21"/>
                  </a:moveTo>
                  <a:lnTo>
                    <a:pt x="5" y="21"/>
                  </a:lnTo>
                  <a:lnTo>
                    <a:pt x="5" y="25"/>
                  </a:lnTo>
                  <a:lnTo>
                    <a:pt x="8" y="25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7" y="90"/>
                  </a:lnTo>
                  <a:lnTo>
                    <a:pt x="8" y="90"/>
                  </a:lnTo>
                  <a:lnTo>
                    <a:pt x="8" y="182"/>
                  </a:lnTo>
                  <a:lnTo>
                    <a:pt x="33" y="182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25"/>
                  </a:lnTo>
                  <a:lnTo>
                    <a:pt x="37" y="25"/>
                  </a:lnTo>
                  <a:lnTo>
                    <a:pt x="37" y="21"/>
                  </a:lnTo>
                  <a:lnTo>
                    <a:pt x="33" y="21"/>
                  </a:lnTo>
                  <a:lnTo>
                    <a:pt x="33" y="16"/>
                  </a:lnTo>
                  <a:lnTo>
                    <a:pt x="42" y="16"/>
                  </a:lnTo>
                  <a:lnTo>
                    <a:pt x="42" y="5"/>
                  </a:lnTo>
                  <a:lnTo>
                    <a:pt x="33" y="5"/>
                  </a:lnTo>
                  <a:lnTo>
                    <a:pt x="33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8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0" name="Freeform 121"/>
            <p:cNvSpPr>
              <a:spLocks/>
            </p:cNvSpPr>
            <p:nvPr/>
          </p:nvSpPr>
          <p:spPr bwMode="auto">
            <a:xfrm>
              <a:off x="157163" y="3249613"/>
              <a:ext cx="66675" cy="288925"/>
            </a:xfrm>
            <a:custGeom>
              <a:avLst/>
              <a:gdLst>
                <a:gd name="T0" fmla="*/ 9 w 42"/>
                <a:gd name="T1" fmla="*/ 21 h 182"/>
                <a:gd name="T2" fmla="*/ 5 w 42"/>
                <a:gd name="T3" fmla="*/ 21 h 182"/>
                <a:gd name="T4" fmla="*/ 5 w 42"/>
                <a:gd name="T5" fmla="*/ 25 h 182"/>
                <a:gd name="T6" fmla="*/ 9 w 42"/>
                <a:gd name="T7" fmla="*/ 25 h 182"/>
                <a:gd name="T8" fmla="*/ 9 w 42"/>
                <a:gd name="T9" fmla="*/ 87 h 182"/>
                <a:gd name="T10" fmla="*/ 7 w 42"/>
                <a:gd name="T11" fmla="*/ 87 h 182"/>
                <a:gd name="T12" fmla="*/ 7 w 42"/>
                <a:gd name="T13" fmla="*/ 90 h 182"/>
                <a:gd name="T14" fmla="*/ 9 w 42"/>
                <a:gd name="T15" fmla="*/ 90 h 182"/>
                <a:gd name="T16" fmla="*/ 9 w 42"/>
                <a:gd name="T17" fmla="*/ 182 h 182"/>
                <a:gd name="T18" fmla="*/ 34 w 42"/>
                <a:gd name="T19" fmla="*/ 182 h 182"/>
                <a:gd name="T20" fmla="*/ 34 w 42"/>
                <a:gd name="T21" fmla="*/ 90 h 182"/>
                <a:gd name="T22" fmla="*/ 35 w 42"/>
                <a:gd name="T23" fmla="*/ 90 h 182"/>
                <a:gd name="T24" fmla="*/ 35 w 42"/>
                <a:gd name="T25" fmla="*/ 87 h 182"/>
                <a:gd name="T26" fmla="*/ 34 w 42"/>
                <a:gd name="T27" fmla="*/ 87 h 182"/>
                <a:gd name="T28" fmla="*/ 34 w 42"/>
                <a:gd name="T29" fmla="*/ 25 h 182"/>
                <a:gd name="T30" fmla="*/ 37 w 42"/>
                <a:gd name="T31" fmla="*/ 25 h 182"/>
                <a:gd name="T32" fmla="*/ 37 w 42"/>
                <a:gd name="T33" fmla="*/ 21 h 182"/>
                <a:gd name="T34" fmla="*/ 34 w 42"/>
                <a:gd name="T35" fmla="*/ 21 h 182"/>
                <a:gd name="T36" fmla="*/ 34 w 42"/>
                <a:gd name="T37" fmla="*/ 16 h 182"/>
                <a:gd name="T38" fmla="*/ 42 w 42"/>
                <a:gd name="T39" fmla="*/ 16 h 182"/>
                <a:gd name="T40" fmla="*/ 42 w 42"/>
                <a:gd name="T41" fmla="*/ 5 h 182"/>
                <a:gd name="T42" fmla="*/ 34 w 42"/>
                <a:gd name="T43" fmla="*/ 5 h 182"/>
                <a:gd name="T44" fmla="*/ 34 w 42"/>
                <a:gd name="T45" fmla="*/ 0 h 182"/>
                <a:gd name="T46" fmla="*/ 9 w 42"/>
                <a:gd name="T47" fmla="*/ 0 h 182"/>
                <a:gd name="T48" fmla="*/ 9 w 42"/>
                <a:gd name="T49" fmla="*/ 5 h 182"/>
                <a:gd name="T50" fmla="*/ 0 w 42"/>
                <a:gd name="T51" fmla="*/ 5 h 182"/>
                <a:gd name="T52" fmla="*/ 0 w 42"/>
                <a:gd name="T53" fmla="*/ 16 h 182"/>
                <a:gd name="T54" fmla="*/ 9 w 42"/>
                <a:gd name="T55" fmla="*/ 16 h 182"/>
                <a:gd name="T56" fmla="*/ 9 w 42"/>
                <a:gd name="T57" fmla="*/ 2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182">
                  <a:moveTo>
                    <a:pt x="9" y="21"/>
                  </a:moveTo>
                  <a:lnTo>
                    <a:pt x="5" y="21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9" y="87"/>
                  </a:lnTo>
                  <a:lnTo>
                    <a:pt x="7" y="87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182"/>
                  </a:lnTo>
                  <a:lnTo>
                    <a:pt x="34" y="182"/>
                  </a:lnTo>
                  <a:lnTo>
                    <a:pt x="34" y="90"/>
                  </a:lnTo>
                  <a:lnTo>
                    <a:pt x="35" y="90"/>
                  </a:lnTo>
                  <a:lnTo>
                    <a:pt x="35" y="87"/>
                  </a:lnTo>
                  <a:lnTo>
                    <a:pt x="34" y="87"/>
                  </a:lnTo>
                  <a:lnTo>
                    <a:pt x="34" y="25"/>
                  </a:lnTo>
                  <a:lnTo>
                    <a:pt x="37" y="25"/>
                  </a:lnTo>
                  <a:lnTo>
                    <a:pt x="37" y="21"/>
                  </a:lnTo>
                  <a:lnTo>
                    <a:pt x="34" y="21"/>
                  </a:lnTo>
                  <a:lnTo>
                    <a:pt x="34" y="16"/>
                  </a:lnTo>
                  <a:lnTo>
                    <a:pt x="42" y="16"/>
                  </a:lnTo>
                  <a:lnTo>
                    <a:pt x="42" y="5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1" name="Rectangle 122"/>
            <p:cNvSpPr>
              <a:spLocks noChangeArrowheads="1"/>
            </p:cNvSpPr>
            <p:nvPr/>
          </p:nvSpPr>
          <p:spPr bwMode="auto">
            <a:xfrm>
              <a:off x="531813" y="3117850"/>
              <a:ext cx="46038" cy="420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2" name="Freeform 123"/>
            <p:cNvSpPr>
              <a:spLocks/>
            </p:cNvSpPr>
            <p:nvPr/>
          </p:nvSpPr>
          <p:spPr bwMode="auto">
            <a:xfrm>
              <a:off x="-400050" y="3524250"/>
              <a:ext cx="63500" cy="263525"/>
            </a:xfrm>
            <a:custGeom>
              <a:avLst/>
              <a:gdLst>
                <a:gd name="T0" fmla="*/ 7 w 40"/>
                <a:gd name="T1" fmla="*/ 21 h 166"/>
                <a:gd name="T2" fmla="*/ 5 w 40"/>
                <a:gd name="T3" fmla="*/ 21 h 166"/>
                <a:gd name="T4" fmla="*/ 5 w 40"/>
                <a:gd name="T5" fmla="*/ 25 h 166"/>
                <a:gd name="T6" fmla="*/ 7 w 40"/>
                <a:gd name="T7" fmla="*/ 25 h 166"/>
                <a:gd name="T8" fmla="*/ 7 w 40"/>
                <a:gd name="T9" fmla="*/ 87 h 166"/>
                <a:gd name="T10" fmla="*/ 5 w 40"/>
                <a:gd name="T11" fmla="*/ 87 h 166"/>
                <a:gd name="T12" fmla="*/ 5 w 40"/>
                <a:gd name="T13" fmla="*/ 90 h 166"/>
                <a:gd name="T14" fmla="*/ 7 w 40"/>
                <a:gd name="T15" fmla="*/ 90 h 166"/>
                <a:gd name="T16" fmla="*/ 7 w 40"/>
                <a:gd name="T17" fmla="*/ 166 h 166"/>
                <a:gd name="T18" fmla="*/ 33 w 40"/>
                <a:gd name="T19" fmla="*/ 158 h 166"/>
                <a:gd name="T20" fmla="*/ 33 w 40"/>
                <a:gd name="T21" fmla="*/ 90 h 166"/>
                <a:gd name="T22" fmla="*/ 35 w 40"/>
                <a:gd name="T23" fmla="*/ 90 h 166"/>
                <a:gd name="T24" fmla="*/ 35 w 40"/>
                <a:gd name="T25" fmla="*/ 87 h 166"/>
                <a:gd name="T26" fmla="*/ 33 w 40"/>
                <a:gd name="T27" fmla="*/ 87 h 166"/>
                <a:gd name="T28" fmla="*/ 33 w 40"/>
                <a:gd name="T29" fmla="*/ 25 h 166"/>
                <a:gd name="T30" fmla="*/ 35 w 40"/>
                <a:gd name="T31" fmla="*/ 25 h 166"/>
                <a:gd name="T32" fmla="*/ 35 w 40"/>
                <a:gd name="T33" fmla="*/ 21 h 166"/>
                <a:gd name="T34" fmla="*/ 33 w 40"/>
                <a:gd name="T35" fmla="*/ 21 h 166"/>
                <a:gd name="T36" fmla="*/ 33 w 40"/>
                <a:gd name="T37" fmla="*/ 16 h 166"/>
                <a:gd name="T38" fmla="*/ 40 w 40"/>
                <a:gd name="T39" fmla="*/ 16 h 166"/>
                <a:gd name="T40" fmla="*/ 40 w 40"/>
                <a:gd name="T41" fmla="*/ 6 h 166"/>
                <a:gd name="T42" fmla="*/ 33 w 40"/>
                <a:gd name="T43" fmla="*/ 6 h 166"/>
                <a:gd name="T44" fmla="*/ 33 w 40"/>
                <a:gd name="T45" fmla="*/ 0 h 166"/>
                <a:gd name="T46" fmla="*/ 7 w 40"/>
                <a:gd name="T47" fmla="*/ 0 h 166"/>
                <a:gd name="T48" fmla="*/ 7 w 40"/>
                <a:gd name="T49" fmla="*/ 6 h 166"/>
                <a:gd name="T50" fmla="*/ 0 w 40"/>
                <a:gd name="T51" fmla="*/ 6 h 166"/>
                <a:gd name="T52" fmla="*/ 0 w 40"/>
                <a:gd name="T53" fmla="*/ 16 h 166"/>
                <a:gd name="T54" fmla="*/ 7 w 40"/>
                <a:gd name="T55" fmla="*/ 16 h 166"/>
                <a:gd name="T56" fmla="*/ 7 w 40"/>
                <a:gd name="T57" fmla="*/ 2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166">
                  <a:moveTo>
                    <a:pt x="7" y="21"/>
                  </a:moveTo>
                  <a:lnTo>
                    <a:pt x="5" y="21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7" y="166"/>
                  </a:lnTo>
                  <a:lnTo>
                    <a:pt x="33" y="158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5" y="21"/>
                  </a:lnTo>
                  <a:lnTo>
                    <a:pt x="33" y="21"/>
                  </a:lnTo>
                  <a:lnTo>
                    <a:pt x="33" y="16"/>
                  </a:lnTo>
                  <a:lnTo>
                    <a:pt x="40" y="16"/>
                  </a:lnTo>
                  <a:lnTo>
                    <a:pt x="40" y="6"/>
                  </a:lnTo>
                  <a:lnTo>
                    <a:pt x="33" y="6"/>
                  </a:lnTo>
                  <a:lnTo>
                    <a:pt x="33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0" y="6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3" name="Freeform 124"/>
            <p:cNvSpPr>
              <a:spLocks/>
            </p:cNvSpPr>
            <p:nvPr/>
          </p:nvSpPr>
          <p:spPr bwMode="auto">
            <a:xfrm>
              <a:off x="868363" y="3387725"/>
              <a:ext cx="46038" cy="398463"/>
            </a:xfrm>
            <a:custGeom>
              <a:avLst/>
              <a:gdLst>
                <a:gd name="T0" fmla="*/ 29 w 29"/>
                <a:gd name="T1" fmla="*/ 0 h 251"/>
                <a:gd name="T2" fmla="*/ 0 w 29"/>
                <a:gd name="T3" fmla="*/ 0 h 251"/>
                <a:gd name="T4" fmla="*/ 0 w 29"/>
                <a:gd name="T5" fmla="*/ 244 h 251"/>
                <a:gd name="T6" fmla="*/ 29 w 29"/>
                <a:gd name="T7" fmla="*/ 251 h 251"/>
                <a:gd name="T8" fmla="*/ 29 w 29"/>
                <a:gd name="T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1">
                  <a:moveTo>
                    <a:pt x="29" y="0"/>
                  </a:moveTo>
                  <a:lnTo>
                    <a:pt x="0" y="0"/>
                  </a:lnTo>
                  <a:lnTo>
                    <a:pt x="0" y="244"/>
                  </a:lnTo>
                  <a:lnTo>
                    <a:pt x="29" y="251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4" name="Freeform 125"/>
            <p:cNvSpPr>
              <a:spLocks noEditPoints="1"/>
            </p:cNvSpPr>
            <p:nvPr/>
          </p:nvSpPr>
          <p:spPr bwMode="auto">
            <a:xfrm>
              <a:off x="747713" y="3246438"/>
              <a:ext cx="53975" cy="504825"/>
            </a:xfrm>
            <a:custGeom>
              <a:avLst/>
              <a:gdLst>
                <a:gd name="T0" fmla="*/ 2 w 34"/>
                <a:gd name="T1" fmla="*/ 294 h 318"/>
                <a:gd name="T2" fmla="*/ 7 w 34"/>
                <a:gd name="T3" fmla="*/ 294 h 318"/>
                <a:gd name="T4" fmla="*/ 7 w 34"/>
                <a:gd name="T5" fmla="*/ 310 h 318"/>
                <a:gd name="T6" fmla="*/ 34 w 34"/>
                <a:gd name="T7" fmla="*/ 318 h 318"/>
                <a:gd name="T8" fmla="*/ 34 w 34"/>
                <a:gd name="T9" fmla="*/ 0 h 318"/>
                <a:gd name="T10" fmla="*/ 7 w 34"/>
                <a:gd name="T11" fmla="*/ 0 h 318"/>
                <a:gd name="T12" fmla="*/ 7 w 34"/>
                <a:gd name="T13" fmla="*/ 5 h 318"/>
                <a:gd name="T14" fmla="*/ 2 w 34"/>
                <a:gd name="T15" fmla="*/ 5 h 318"/>
                <a:gd name="T16" fmla="*/ 2 w 34"/>
                <a:gd name="T17" fmla="*/ 0 h 318"/>
                <a:gd name="T18" fmla="*/ 0 w 34"/>
                <a:gd name="T19" fmla="*/ 0 h 318"/>
                <a:gd name="T20" fmla="*/ 0 w 34"/>
                <a:gd name="T21" fmla="*/ 308 h 318"/>
                <a:gd name="T22" fmla="*/ 2 w 34"/>
                <a:gd name="T23" fmla="*/ 308 h 318"/>
                <a:gd name="T24" fmla="*/ 2 w 34"/>
                <a:gd name="T25" fmla="*/ 294 h 318"/>
                <a:gd name="T26" fmla="*/ 2 w 34"/>
                <a:gd name="T27" fmla="*/ 7 h 318"/>
                <a:gd name="T28" fmla="*/ 7 w 34"/>
                <a:gd name="T29" fmla="*/ 7 h 318"/>
                <a:gd name="T30" fmla="*/ 7 w 34"/>
                <a:gd name="T31" fmla="*/ 46 h 318"/>
                <a:gd name="T32" fmla="*/ 2 w 34"/>
                <a:gd name="T33" fmla="*/ 46 h 318"/>
                <a:gd name="T34" fmla="*/ 2 w 34"/>
                <a:gd name="T35" fmla="*/ 7 h 318"/>
                <a:gd name="T36" fmla="*/ 2 w 34"/>
                <a:gd name="T37" fmla="*/ 48 h 318"/>
                <a:gd name="T38" fmla="*/ 7 w 34"/>
                <a:gd name="T39" fmla="*/ 48 h 318"/>
                <a:gd name="T40" fmla="*/ 7 w 34"/>
                <a:gd name="T41" fmla="*/ 87 h 318"/>
                <a:gd name="T42" fmla="*/ 2 w 34"/>
                <a:gd name="T43" fmla="*/ 87 h 318"/>
                <a:gd name="T44" fmla="*/ 2 w 34"/>
                <a:gd name="T45" fmla="*/ 48 h 318"/>
                <a:gd name="T46" fmla="*/ 2 w 34"/>
                <a:gd name="T47" fmla="*/ 89 h 318"/>
                <a:gd name="T48" fmla="*/ 7 w 34"/>
                <a:gd name="T49" fmla="*/ 89 h 318"/>
                <a:gd name="T50" fmla="*/ 7 w 34"/>
                <a:gd name="T51" fmla="*/ 127 h 318"/>
                <a:gd name="T52" fmla="*/ 2 w 34"/>
                <a:gd name="T53" fmla="*/ 127 h 318"/>
                <a:gd name="T54" fmla="*/ 2 w 34"/>
                <a:gd name="T55" fmla="*/ 89 h 318"/>
                <a:gd name="T56" fmla="*/ 2 w 34"/>
                <a:gd name="T57" fmla="*/ 129 h 318"/>
                <a:gd name="T58" fmla="*/ 7 w 34"/>
                <a:gd name="T59" fmla="*/ 129 h 318"/>
                <a:gd name="T60" fmla="*/ 7 w 34"/>
                <a:gd name="T61" fmla="*/ 168 h 318"/>
                <a:gd name="T62" fmla="*/ 2 w 34"/>
                <a:gd name="T63" fmla="*/ 168 h 318"/>
                <a:gd name="T64" fmla="*/ 2 w 34"/>
                <a:gd name="T65" fmla="*/ 129 h 318"/>
                <a:gd name="T66" fmla="*/ 2 w 34"/>
                <a:gd name="T67" fmla="*/ 170 h 318"/>
                <a:gd name="T68" fmla="*/ 7 w 34"/>
                <a:gd name="T69" fmla="*/ 170 h 318"/>
                <a:gd name="T70" fmla="*/ 7 w 34"/>
                <a:gd name="T71" fmla="*/ 211 h 318"/>
                <a:gd name="T72" fmla="*/ 2 w 34"/>
                <a:gd name="T73" fmla="*/ 211 h 318"/>
                <a:gd name="T74" fmla="*/ 2 w 34"/>
                <a:gd name="T75" fmla="*/ 170 h 318"/>
                <a:gd name="T76" fmla="*/ 2 w 34"/>
                <a:gd name="T77" fmla="*/ 212 h 318"/>
                <a:gd name="T78" fmla="*/ 7 w 34"/>
                <a:gd name="T79" fmla="*/ 212 h 318"/>
                <a:gd name="T80" fmla="*/ 7 w 34"/>
                <a:gd name="T81" fmla="*/ 251 h 318"/>
                <a:gd name="T82" fmla="*/ 2 w 34"/>
                <a:gd name="T83" fmla="*/ 251 h 318"/>
                <a:gd name="T84" fmla="*/ 2 w 34"/>
                <a:gd name="T85" fmla="*/ 212 h 318"/>
                <a:gd name="T86" fmla="*/ 2 w 34"/>
                <a:gd name="T87" fmla="*/ 253 h 318"/>
                <a:gd name="T88" fmla="*/ 7 w 34"/>
                <a:gd name="T89" fmla="*/ 253 h 318"/>
                <a:gd name="T90" fmla="*/ 7 w 34"/>
                <a:gd name="T91" fmla="*/ 292 h 318"/>
                <a:gd name="T92" fmla="*/ 2 w 34"/>
                <a:gd name="T93" fmla="*/ 292 h 318"/>
                <a:gd name="T94" fmla="*/ 2 w 34"/>
                <a:gd name="T95" fmla="*/ 2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318">
                  <a:moveTo>
                    <a:pt x="2" y="294"/>
                  </a:moveTo>
                  <a:lnTo>
                    <a:pt x="7" y="294"/>
                  </a:lnTo>
                  <a:lnTo>
                    <a:pt x="7" y="310"/>
                  </a:lnTo>
                  <a:lnTo>
                    <a:pt x="34" y="318"/>
                  </a:lnTo>
                  <a:lnTo>
                    <a:pt x="34" y="0"/>
                  </a:lnTo>
                  <a:lnTo>
                    <a:pt x="7" y="0"/>
                  </a:lnTo>
                  <a:lnTo>
                    <a:pt x="7" y="5"/>
                  </a:lnTo>
                  <a:lnTo>
                    <a:pt x="2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08"/>
                  </a:lnTo>
                  <a:lnTo>
                    <a:pt x="2" y="308"/>
                  </a:lnTo>
                  <a:lnTo>
                    <a:pt x="2" y="294"/>
                  </a:lnTo>
                  <a:close/>
                  <a:moveTo>
                    <a:pt x="2" y="7"/>
                  </a:moveTo>
                  <a:lnTo>
                    <a:pt x="7" y="7"/>
                  </a:lnTo>
                  <a:lnTo>
                    <a:pt x="7" y="46"/>
                  </a:lnTo>
                  <a:lnTo>
                    <a:pt x="2" y="46"/>
                  </a:lnTo>
                  <a:lnTo>
                    <a:pt x="2" y="7"/>
                  </a:lnTo>
                  <a:close/>
                  <a:moveTo>
                    <a:pt x="2" y="48"/>
                  </a:moveTo>
                  <a:lnTo>
                    <a:pt x="7" y="48"/>
                  </a:lnTo>
                  <a:lnTo>
                    <a:pt x="7" y="87"/>
                  </a:lnTo>
                  <a:lnTo>
                    <a:pt x="2" y="87"/>
                  </a:lnTo>
                  <a:lnTo>
                    <a:pt x="2" y="48"/>
                  </a:lnTo>
                  <a:close/>
                  <a:moveTo>
                    <a:pt x="2" y="89"/>
                  </a:moveTo>
                  <a:lnTo>
                    <a:pt x="7" y="89"/>
                  </a:lnTo>
                  <a:lnTo>
                    <a:pt x="7" y="127"/>
                  </a:lnTo>
                  <a:lnTo>
                    <a:pt x="2" y="127"/>
                  </a:lnTo>
                  <a:lnTo>
                    <a:pt x="2" y="89"/>
                  </a:lnTo>
                  <a:close/>
                  <a:moveTo>
                    <a:pt x="2" y="129"/>
                  </a:moveTo>
                  <a:lnTo>
                    <a:pt x="7" y="129"/>
                  </a:lnTo>
                  <a:lnTo>
                    <a:pt x="7" y="168"/>
                  </a:lnTo>
                  <a:lnTo>
                    <a:pt x="2" y="168"/>
                  </a:lnTo>
                  <a:lnTo>
                    <a:pt x="2" y="129"/>
                  </a:lnTo>
                  <a:close/>
                  <a:moveTo>
                    <a:pt x="2" y="170"/>
                  </a:moveTo>
                  <a:lnTo>
                    <a:pt x="7" y="170"/>
                  </a:lnTo>
                  <a:lnTo>
                    <a:pt x="7" y="211"/>
                  </a:lnTo>
                  <a:lnTo>
                    <a:pt x="2" y="211"/>
                  </a:lnTo>
                  <a:lnTo>
                    <a:pt x="2" y="170"/>
                  </a:lnTo>
                  <a:close/>
                  <a:moveTo>
                    <a:pt x="2" y="212"/>
                  </a:moveTo>
                  <a:lnTo>
                    <a:pt x="7" y="212"/>
                  </a:lnTo>
                  <a:lnTo>
                    <a:pt x="7" y="251"/>
                  </a:lnTo>
                  <a:lnTo>
                    <a:pt x="2" y="251"/>
                  </a:lnTo>
                  <a:lnTo>
                    <a:pt x="2" y="212"/>
                  </a:lnTo>
                  <a:close/>
                  <a:moveTo>
                    <a:pt x="2" y="253"/>
                  </a:moveTo>
                  <a:lnTo>
                    <a:pt x="7" y="253"/>
                  </a:lnTo>
                  <a:lnTo>
                    <a:pt x="7" y="292"/>
                  </a:lnTo>
                  <a:lnTo>
                    <a:pt x="2" y="292"/>
                  </a:lnTo>
                  <a:lnTo>
                    <a:pt x="2" y="2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5" name="Freeform 126"/>
            <p:cNvSpPr>
              <a:spLocks noEditPoints="1"/>
            </p:cNvSpPr>
            <p:nvPr/>
          </p:nvSpPr>
          <p:spPr bwMode="auto">
            <a:xfrm>
              <a:off x="-293688" y="3246438"/>
              <a:ext cx="52388" cy="511175"/>
            </a:xfrm>
            <a:custGeom>
              <a:avLst/>
              <a:gdLst>
                <a:gd name="T0" fmla="*/ 2 w 33"/>
                <a:gd name="T1" fmla="*/ 294 h 322"/>
                <a:gd name="T2" fmla="*/ 7 w 33"/>
                <a:gd name="T3" fmla="*/ 294 h 322"/>
                <a:gd name="T4" fmla="*/ 7 w 33"/>
                <a:gd name="T5" fmla="*/ 320 h 322"/>
                <a:gd name="T6" fmla="*/ 33 w 33"/>
                <a:gd name="T7" fmla="*/ 311 h 322"/>
                <a:gd name="T8" fmla="*/ 33 w 33"/>
                <a:gd name="T9" fmla="*/ 0 h 322"/>
                <a:gd name="T10" fmla="*/ 7 w 33"/>
                <a:gd name="T11" fmla="*/ 0 h 322"/>
                <a:gd name="T12" fmla="*/ 7 w 33"/>
                <a:gd name="T13" fmla="*/ 5 h 322"/>
                <a:gd name="T14" fmla="*/ 2 w 33"/>
                <a:gd name="T15" fmla="*/ 5 h 322"/>
                <a:gd name="T16" fmla="*/ 2 w 33"/>
                <a:gd name="T17" fmla="*/ 0 h 322"/>
                <a:gd name="T18" fmla="*/ 0 w 33"/>
                <a:gd name="T19" fmla="*/ 0 h 322"/>
                <a:gd name="T20" fmla="*/ 0 w 33"/>
                <a:gd name="T21" fmla="*/ 322 h 322"/>
                <a:gd name="T22" fmla="*/ 2 w 33"/>
                <a:gd name="T23" fmla="*/ 322 h 322"/>
                <a:gd name="T24" fmla="*/ 2 w 33"/>
                <a:gd name="T25" fmla="*/ 294 h 322"/>
                <a:gd name="T26" fmla="*/ 2 w 33"/>
                <a:gd name="T27" fmla="*/ 7 h 322"/>
                <a:gd name="T28" fmla="*/ 7 w 33"/>
                <a:gd name="T29" fmla="*/ 7 h 322"/>
                <a:gd name="T30" fmla="*/ 7 w 33"/>
                <a:gd name="T31" fmla="*/ 46 h 322"/>
                <a:gd name="T32" fmla="*/ 2 w 33"/>
                <a:gd name="T33" fmla="*/ 46 h 322"/>
                <a:gd name="T34" fmla="*/ 2 w 33"/>
                <a:gd name="T35" fmla="*/ 7 h 322"/>
                <a:gd name="T36" fmla="*/ 2 w 33"/>
                <a:gd name="T37" fmla="*/ 48 h 322"/>
                <a:gd name="T38" fmla="*/ 7 w 33"/>
                <a:gd name="T39" fmla="*/ 48 h 322"/>
                <a:gd name="T40" fmla="*/ 7 w 33"/>
                <a:gd name="T41" fmla="*/ 87 h 322"/>
                <a:gd name="T42" fmla="*/ 2 w 33"/>
                <a:gd name="T43" fmla="*/ 87 h 322"/>
                <a:gd name="T44" fmla="*/ 2 w 33"/>
                <a:gd name="T45" fmla="*/ 48 h 322"/>
                <a:gd name="T46" fmla="*/ 2 w 33"/>
                <a:gd name="T47" fmla="*/ 89 h 322"/>
                <a:gd name="T48" fmla="*/ 7 w 33"/>
                <a:gd name="T49" fmla="*/ 89 h 322"/>
                <a:gd name="T50" fmla="*/ 7 w 33"/>
                <a:gd name="T51" fmla="*/ 127 h 322"/>
                <a:gd name="T52" fmla="*/ 2 w 33"/>
                <a:gd name="T53" fmla="*/ 127 h 322"/>
                <a:gd name="T54" fmla="*/ 2 w 33"/>
                <a:gd name="T55" fmla="*/ 89 h 322"/>
                <a:gd name="T56" fmla="*/ 2 w 33"/>
                <a:gd name="T57" fmla="*/ 129 h 322"/>
                <a:gd name="T58" fmla="*/ 7 w 33"/>
                <a:gd name="T59" fmla="*/ 129 h 322"/>
                <a:gd name="T60" fmla="*/ 7 w 33"/>
                <a:gd name="T61" fmla="*/ 168 h 322"/>
                <a:gd name="T62" fmla="*/ 2 w 33"/>
                <a:gd name="T63" fmla="*/ 168 h 322"/>
                <a:gd name="T64" fmla="*/ 2 w 33"/>
                <a:gd name="T65" fmla="*/ 129 h 322"/>
                <a:gd name="T66" fmla="*/ 2 w 33"/>
                <a:gd name="T67" fmla="*/ 170 h 322"/>
                <a:gd name="T68" fmla="*/ 7 w 33"/>
                <a:gd name="T69" fmla="*/ 170 h 322"/>
                <a:gd name="T70" fmla="*/ 7 w 33"/>
                <a:gd name="T71" fmla="*/ 211 h 322"/>
                <a:gd name="T72" fmla="*/ 2 w 33"/>
                <a:gd name="T73" fmla="*/ 211 h 322"/>
                <a:gd name="T74" fmla="*/ 2 w 33"/>
                <a:gd name="T75" fmla="*/ 170 h 322"/>
                <a:gd name="T76" fmla="*/ 2 w 33"/>
                <a:gd name="T77" fmla="*/ 212 h 322"/>
                <a:gd name="T78" fmla="*/ 7 w 33"/>
                <a:gd name="T79" fmla="*/ 212 h 322"/>
                <a:gd name="T80" fmla="*/ 7 w 33"/>
                <a:gd name="T81" fmla="*/ 251 h 322"/>
                <a:gd name="T82" fmla="*/ 2 w 33"/>
                <a:gd name="T83" fmla="*/ 251 h 322"/>
                <a:gd name="T84" fmla="*/ 2 w 33"/>
                <a:gd name="T85" fmla="*/ 212 h 322"/>
                <a:gd name="T86" fmla="*/ 2 w 33"/>
                <a:gd name="T87" fmla="*/ 253 h 322"/>
                <a:gd name="T88" fmla="*/ 7 w 33"/>
                <a:gd name="T89" fmla="*/ 253 h 322"/>
                <a:gd name="T90" fmla="*/ 7 w 33"/>
                <a:gd name="T91" fmla="*/ 292 h 322"/>
                <a:gd name="T92" fmla="*/ 2 w 33"/>
                <a:gd name="T93" fmla="*/ 292 h 322"/>
                <a:gd name="T94" fmla="*/ 2 w 33"/>
                <a:gd name="T95" fmla="*/ 25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322">
                  <a:moveTo>
                    <a:pt x="2" y="294"/>
                  </a:moveTo>
                  <a:lnTo>
                    <a:pt x="7" y="294"/>
                  </a:lnTo>
                  <a:lnTo>
                    <a:pt x="7" y="320"/>
                  </a:lnTo>
                  <a:lnTo>
                    <a:pt x="33" y="311"/>
                  </a:lnTo>
                  <a:lnTo>
                    <a:pt x="33" y="0"/>
                  </a:lnTo>
                  <a:lnTo>
                    <a:pt x="7" y="0"/>
                  </a:lnTo>
                  <a:lnTo>
                    <a:pt x="7" y="5"/>
                  </a:lnTo>
                  <a:lnTo>
                    <a:pt x="2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22"/>
                  </a:lnTo>
                  <a:lnTo>
                    <a:pt x="2" y="322"/>
                  </a:lnTo>
                  <a:lnTo>
                    <a:pt x="2" y="294"/>
                  </a:lnTo>
                  <a:close/>
                  <a:moveTo>
                    <a:pt x="2" y="7"/>
                  </a:moveTo>
                  <a:lnTo>
                    <a:pt x="7" y="7"/>
                  </a:lnTo>
                  <a:lnTo>
                    <a:pt x="7" y="46"/>
                  </a:lnTo>
                  <a:lnTo>
                    <a:pt x="2" y="46"/>
                  </a:lnTo>
                  <a:lnTo>
                    <a:pt x="2" y="7"/>
                  </a:lnTo>
                  <a:close/>
                  <a:moveTo>
                    <a:pt x="2" y="48"/>
                  </a:moveTo>
                  <a:lnTo>
                    <a:pt x="7" y="48"/>
                  </a:lnTo>
                  <a:lnTo>
                    <a:pt x="7" y="87"/>
                  </a:lnTo>
                  <a:lnTo>
                    <a:pt x="2" y="87"/>
                  </a:lnTo>
                  <a:lnTo>
                    <a:pt x="2" y="48"/>
                  </a:lnTo>
                  <a:close/>
                  <a:moveTo>
                    <a:pt x="2" y="89"/>
                  </a:moveTo>
                  <a:lnTo>
                    <a:pt x="7" y="89"/>
                  </a:lnTo>
                  <a:lnTo>
                    <a:pt x="7" y="127"/>
                  </a:lnTo>
                  <a:lnTo>
                    <a:pt x="2" y="127"/>
                  </a:lnTo>
                  <a:lnTo>
                    <a:pt x="2" y="89"/>
                  </a:lnTo>
                  <a:close/>
                  <a:moveTo>
                    <a:pt x="2" y="129"/>
                  </a:moveTo>
                  <a:lnTo>
                    <a:pt x="7" y="129"/>
                  </a:lnTo>
                  <a:lnTo>
                    <a:pt x="7" y="168"/>
                  </a:lnTo>
                  <a:lnTo>
                    <a:pt x="2" y="168"/>
                  </a:lnTo>
                  <a:lnTo>
                    <a:pt x="2" y="129"/>
                  </a:lnTo>
                  <a:close/>
                  <a:moveTo>
                    <a:pt x="2" y="170"/>
                  </a:moveTo>
                  <a:lnTo>
                    <a:pt x="7" y="170"/>
                  </a:lnTo>
                  <a:lnTo>
                    <a:pt x="7" y="211"/>
                  </a:lnTo>
                  <a:lnTo>
                    <a:pt x="2" y="211"/>
                  </a:lnTo>
                  <a:lnTo>
                    <a:pt x="2" y="170"/>
                  </a:lnTo>
                  <a:close/>
                  <a:moveTo>
                    <a:pt x="2" y="212"/>
                  </a:moveTo>
                  <a:lnTo>
                    <a:pt x="7" y="212"/>
                  </a:lnTo>
                  <a:lnTo>
                    <a:pt x="7" y="251"/>
                  </a:lnTo>
                  <a:lnTo>
                    <a:pt x="2" y="251"/>
                  </a:lnTo>
                  <a:lnTo>
                    <a:pt x="2" y="212"/>
                  </a:lnTo>
                  <a:close/>
                  <a:moveTo>
                    <a:pt x="2" y="253"/>
                  </a:moveTo>
                  <a:lnTo>
                    <a:pt x="7" y="253"/>
                  </a:lnTo>
                  <a:lnTo>
                    <a:pt x="7" y="292"/>
                  </a:lnTo>
                  <a:lnTo>
                    <a:pt x="2" y="292"/>
                  </a:lnTo>
                  <a:lnTo>
                    <a:pt x="2" y="2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6" name="Freeform 127"/>
            <p:cNvSpPr>
              <a:spLocks/>
            </p:cNvSpPr>
            <p:nvPr/>
          </p:nvSpPr>
          <p:spPr bwMode="auto">
            <a:xfrm>
              <a:off x="519113" y="3544888"/>
              <a:ext cx="176213" cy="49213"/>
            </a:xfrm>
            <a:custGeom>
              <a:avLst/>
              <a:gdLst>
                <a:gd name="T0" fmla="*/ 56 w 111"/>
                <a:gd name="T1" fmla="*/ 31 h 31"/>
                <a:gd name="T2" fmla="*/ 111 w 111"/>
                <a:gd name="T3" fmla="*/ 31 h 31"/>
                <a:gd name="T4" fmla="*/ 79 w 111"/>
                <a:gd name="T5" fmla="*/ 0 h 31"/>
                <a:gd name="T6" fmla="*/ 0 w 111"/>
                <a:gd name="T7" fmla="*/ 0 h 31"/>
                <a:gd name="T8" fmla="*/ 56 w 111"/>
                <a:gd name="T9" fmla="*/ 31 h 31"/>
                <a:gd name="T10" fmla="*/ 56 w 111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31">
                  <a:moveTo>
                    <a:pt x="56" y="31"/>
                  </a:moveTo>
                  <a:lnTo>
                    <a:pt x="111" y="31"/>
                  </a:lnTo>
                  <a:lnTo>
                    <a:pt x="79" y="0"/>
                  </a:lnTo>
                  <a:lnTo>
                    <a:pt x="0" y="0"/>
                  </a:lnTo>
                  <a:lnTo>
                    <a:pt x="56" y="31"/>
                  </a:lnTo>
                  <a:lnTo>
                    <a:pt x="56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7" name="Freeform 128"/>
            <p:cNvSpPr>
              <a:spLocks/>
            </p:cNvSpPr>
            <p:nvPr/>
          </p:nvSpPr>
          <p:spPr bwMode="auto">
            <a:xfrm>
              <a:off x="55563" y="3544888"/>
              <a:ext cx="350838" cy="49213"/>
            </a:xfrm>
            <a:custGeom>
              <a:avLst/>
              <a:gdLst>
                <a:gd name="T0" fmla="*/ 57 w 221"/>
                <a:gd name="T1" fmla="*/ 31 h 31"/>
                <a:gd name="T2" fmla="*/ 165 w 221"/>
                <a:gd name="T3" fmla="*/ 31 h 31"/>
                <a:gd name="T4" fmla="*/ 165 w 221"/>
                <a:gd name="T5" fmla="*/ 31 h 31"/>
                <a:gd name="T6" fmla="*/ 221 w 221"/>
                <a:gd name="T7" fmla="*/ 0 h 31"/>
                <a:gd name="T8" fmla="*/ 0 w 221"/>
                <a:gd name="T9" fmla="*/ 0 h 31"/>
                <a:gd name="T10" fmla="*/ 57 w 221"/>
                <a:gd name="T11" fmla="*/ 31 h 31"/>
                <a:gd name="T12" fmla="*/ 57 w 221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31">
                  <a:moveTo>
                    <a:pt x="57" y="31"/>
                  </a:moveTo>
                  <a:lnTo>
                    <a:pt x="165" y="31"/>
                  </a:lnTo>
                  <a:lnTo>
                    <a:pt x="165" y="31"/>
                  </a:lnTo>
                  <a:lnTo>
                    <a:pt x="221" y="0"/>
                  </a:lnTo>
                  <a:lnTo>
                    <a:pt x="0" y="0"/>
                  </a:lnTo>
                  <a:lnTo>
                    <a:pt x="57" y="31"/>
                  </a:lnTo>
                  <a:lnTo>
                    <a:pt x="5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8" name="Freeform 129"/>
            <p:cNvSpPr>
              <a:spLocks/>
            </p:cNvSpPr>
            <p:nvPr/>
          </p:nvSpPr>
          <p:spPr bwMode="auto">
            <a:xfrm>
              <a:off x="-165100" y="3544888"/>
              <a:ext cx="109538" cy="49213"/>
            </a:xfrm>
            <a:custGeom>
              <a:avLst/>
              <a:gdLst>
                <a:gd name="T0" fmla="*/ 12 w 69"/>
                <a:gd name="T1" fmla="*/ 31 h 31"/>
                <a:gd name="T2" fmla="*/ 69 w 69"/>
                <a:gd name="T3" fmla="*/ 0 h 31"/>
                <a:gd name="T4" fmla="*/ 32 w 69"/>
                <a:gd name="T5" fmla="*/ 0 h 31"/>
                <a:gd name="T6" fmla="*/ 0 w 69"/>
                <a:gd name="T7" fmla="*/ 31 h 31"/>
                <a:gd name="T8" fmla="*/ 12 w 69"/>
                <a:gd name="T9" fmla="*/ 31 h 31"/>
                <a:gd name="T10" fmla="*/ 12 w 69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31">
                  <a:moveTo>
                    <a:pt x="12" y="31"/>
                  </a:moveTo>
                  <a:lnTo>
                    <a:pt x="69" y="0"/>
                  </a:lnTo>
                  <a:lnTo>
                    <a:pt x="32" y="0"/>
                  </a:lnTo>
                  <a:lnTo>
                    <a:pt x="0" y="31"/>
                  </a:lnTo>
                  <a:lnTo>
                    <a:pt x="12" y="31"/>
                  </a:lnTo>
                  <a:lnTo>
                    <a:pt x="1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720" name="TextBox 719"/>
          <p:cNvSpPr txBox="1"/>
          <p:nvPr/>
        </p:nvSpPr>
        <p:spPr>
          <a:xfrm>
            <a:off x="1967343" y="695327"/>
            <a:ext cx="7312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/>
              <a:t>ЗАВОДЫ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97740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34910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155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2" name="Объект 1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38" name="Прямая соединительная линия 237"/>
          <p:cNvCxnSpPr/>
          <p:nvPr/>
        </p:nvCxnSpPr>
        <p:spPr bwMode="auto">
          <a:xfrm>
            <a:off x="4519613" y="825052"/>
            <a:ext cx="0" cy="3148013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9" name="Freeform 5"/>
          <p:cNvSpPr>
            <a:spLocks noEditPoints="1"/>
          </p:cNvSpPr>
          <p:nvPr/>
        </p:nvSpPr>
        <p:spPr bwMode="auto">
          <a:xfrm>
            <a:off x="4630341" y="628650"/>
            <a:ext cx="3965972" cy="3283744"/>
          </a:xfrm>
          <a:custGeom>
            <a:avLst/>
            <a:gdLst>
              <a:gd name="T0" fmla="*/ 3329 w 3331"/>
              <a:gd name="T1" fmla="*/ 2 h 2758"/>
              <a:gd name="T2" fmla="*/ 3329 w 3331"/>
              <a:gd name="T3" fmla="*/ 2756 h 2758"/>
              <a:gd name="T4" fmla="*/ 2 w 3331"/>
              <a:gd name="T5" fmla="*/ 2756 h 2758"/>
              <a:gd name="T6" fmla="*/ 2 w 3331"/>
              <a:gd name="T7" fmla="*/ 2 h 2758"/>
              <a:gd name="T8" fmla="*/ 3329 w 3331"/>
              <a:gd name="T9" fmla="*/ 2 h 2758"/>
              <a:gd name="T10" fmla="*/ 3331 w 3331"/>
              <a:gd name="T11" fmla="*/ 0 h 2758"/>
              <a:gd name="T12" fmla="*/ 0 w 3331"/>
              <a:gd name="T13" fmla="*/ 0 h 2758"/>
              <a:gd name="T14" fmla="*/ 0 w 3331"/>
              <a:gd name="T15" fmla="*/ 2758 h 2758"/>
              <a:gd name="T16" fmla="*/ 3331 w 3331"/>
              <a:gd name="T17" fmla="*/ 2758 h 2758"/>
              <a:gd name="T18" fmla="*/ 3331 w 3331"/>
              <a:gd name="T19" fmla="*/ 0 h 2758"/>
              <a:gd name="T20" fmla="*/ 3331 w 3331"/>
              <a:gd name="T21" fmla="*/ 0 h 2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1" h="2758">
                <a:moveTo>
                  <a:pt x="3329" y="2"/>
                </a:moveTo>
                <a:lnTo>
                  <a:pt x="3329" y="2756"/>
                </a:lnTo>
                <a:lnTo>
                  <a:pt x="2" y="2756"/>
                </a:lnTo>
                <a:lnTo>
                  <a:pt x="2" y="2"/>
                </a:lnTo>
                <a:lnTo>
                  <a:pt x="3329" y="2"/>
                </a:lnTo>
                <a:close/>
                <a:moveTo>
                  <a:pt x="3331" y="0"/>
                </a:moveTo>
                <a:lnTo>
                  <a:pt x="0" y="0"/>
                </a:lnTo>
                <a:lnTo>
                  <a:pt x="0" y="2758"/>
                </a:lnTo>
                <a:lnTo>
                  <a:pt x="3331" y="2758"/>
                </a:lnTo>
                <a:lnTo>
                  <a:pt x="3331" y="0"/>
                </a:lnTo>
                <a:lnTo>
                  <a:pt x="33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376" name="TextBox 375"/>
          <p:cNvSpPr txBox="1"/>
          <p:nvPr/>
        </p:nvSpPr>
        <p:spPr>
          <a:xfrm>
            <a:off x="6270690" y="695327"/>
            <a:ext cx="74732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ОТХОДЫ</a:t>
            </a:r>
            <a:endParaRPr lang="ru-RU" sz="1000" dirty="0"/>
          </a:p>
        </p:txBody>
      </p:sp>
      <p:sp>
        <p:nvSpPr>
          <p:cNvPr id="377" name="TextBox 376"/>
          <p:cNvSpPr txBox="1"/>
          <p:nvPr/>
        </p:nvSpPr>
        <p:spPr>
          <a:xfrm>
            <a:off x="1787072" y="695327"/>
            <a:ext cx="13244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УГЛЕКИСЛЫЙ ГАЗ</a:t>
            </a:r>
            <a:endParaRPr lang="ru-RU" sz="1000" dirty="0"/>
          </a:p>
        </p:txBody>
      </p:sp>
      <p:grpSp>
        <p:nvGrpSpPr>
          <p:cNvPr id="362" name="Группа 361"/>
          <p:cNvGrpSpPr/>
          <p:nvPr/>
        </p:nvGrpSpPr>
        <p:grpSpPr>
          <a:xfrm>
            <a:off x="2380202" y="1217250"/>
            <a:ext cx="507356" cy="354064"/>
            <a:chOff x="2357438" y="2838450"/>
            <a:chExt cx="1187451" cy="828675"/>
          </a:xfrm>
          <a:solidFill>
            <a:schemeClr val="accent1"/>
          </a:solidFill>
        </p:grpSpPr>
        <p:sp>
          <p:nvSpPr>
            <p:cNvPr id="237" name="Freeform 5"/>
            <p:cNvSpPr>
              <a:spLocks/>
            </p:cNvSpPr>
            <p:nvPr/>
          </p:nvSpPr>
          <p:spPr bwMode="auto">
            <a:xfrm>
              <a:off x="2357438" y="2903538"/>
              <a:ext cx="1166813" cy="763587"/>
            </a:xfrm>
            <a:custGeom>
              <a:avLst/>
              <a:gdLst>
                <a:gd name="T0" fmla="*/ 390 w 416"/>
                <a:gd name="T1" fmla="*/ 116 h 272"/>
                <a:gd name="T2" fmla="*/ 385 w 416"/>
                <a:gd name="T3" fmla="*/ 176 h 272"/>
                <a:gd name="T4" fmla="*/ 353 w 416"/>
                <a:gd name="T5" fmla="*/ 198 h 272"/>
                <a:gd name="T6" fmla="*/ 319 w 416"/>
                <a:gd name="T7" fmla="*/ 235 h 272"/>
                <a:gd name="T8" fmla="*/ 287 w 416"/>
                <a:gd name="T9" fmla="*/ 230 h 272"/>
                <a:gd name="T10" fmla="*/ 261 w 416"/>
                <a:gd name="T11" fmla="*/ 233 h 272"/>
                <a:gd name="T12" fmla="*/ 210 w 416"/>
                <a:gd name="T13" fmla="*/ 255 h 272"/>
                <a:gd name="T14" fmla="*/ 148 w 416"/>
                <a:gd name="T15" fmla="*/ 215 h 272"/>
                <a:gd name="T16" fmla="*/ 95 w 416"/>
                <a:gd name="T17" fmla="*/ 232 h 272"/>
                <a:gd name="T18" fmla="*/ 51 w 416"/>
                <a:gd name="T19" fmla="*/ 187 h 272"/>
                <a:gd name="T20" fmla="*/ 39 w 416"/>
                <a:gd name="T21" fmla="*/ 169 h 272"/>
                <a:gd name="T22" fmla="*/ 23 w 416"/>
                <a:gd name="T23" fmla="*/ 114 h 272"/>
                <a:gd name="T24" fmla="*/ 80 w 416"/>
                <a:gd name="T25" fmla="*/ 77 h 272"/>
                <a:gd name="T26" fmla="*/ 117 w 416"/>
                <a:gd name="T27" fmla="*/ 38 h 272"/>
                <a:gd name="T28" fmla="*/ 158 w 416"/>
                <a:gd name="T29" fmla="*/ 42 h 272"/>
                <a:gd name="T30" fmla="*/ 183 w 416"/>
                <a:gd name="T31" fmla="*/ 38 h 272"/>
                <a:gd name="T32" fmla="*/ 258 w 416"/>
                <a:gd name="T33" fmla="*/ 17 h 272"/>
                <a:gd name="T34" fmla="*/ 286 w 416"/>
                <a:gd name="T35" fmla="*/ 6 h 272"/>
                <a:gd name="T36" fmla="*/ 248 w 416"/>
                <a:gd name="T37" fmla="*/ 0 h 272"/>
                <a:gd name="T38" fmla="*/ 169 w 416"/>
                <a:gd name="T39" fmla="*/ 28 h 272"/>
                <a:gd name="T40" fmla="*/ 132 w 416"/>
                <a:gd name="T41" fmla="*/ 19 h 272"/>
                <a:gd name="T42" fmla="*/ 71 w 416"/>
                <a:gd name="T43" fmla="*/ 57 h 272"/>
                <a:gd name="T44" fmla="*/ 65 w 416"/>
                <a:gd name="T45" fmla="*/ 61 h 272"/>
                <a:gd name="T46" fmla="*/ 13 w 416"/>
                <a:gd name="T47" fmla="*/ 166 h 272"/>
                <a:gd name="T48" fmla="*/ 34 w 416"/>
                <a:gd name="T49" fmla="*/ 185 h 272"/>
                <a:gd name="T50" fmla="*/ 77 w 416"/>
                <a:gd name="T51" fmla="*/ 246 h 272"/>
                <a:gd name="T52" fmla="*/ 138 w 416"/>
                <a:gd name="T53" fmla="*/ 238 h 272"/>
                <a:gd name="T54" fmla="*/ 145 w 416"/>
                <a:gd name="T55" fmla="*/ 241 h 272"/>
                <a:gd name="T56" fmla="*/ 211 w 416"/>
                <a:gd name="T57" fmla="*/ 272 h 272"/>
                <a:gd name="T58" fmla="*/ 275 w 416"/>
                <a:gd name="T59" fmla="*/ 243 h 272"/>
                <a:gd name="T60" fmla="*/ 309 w 416"/>
                <a:gd name="T61" fmla="*/ 254 h 272"/>
                <a:gd name="T62" fmla="*/ 365 w 416"/>
                <a:gd name="T63" fmla="*/ 214 h 272"/>
                <a:gd name="T64" fmla="*/ 369 w 416"/>
                <a:gd name="T65" fmla="*/ 209 h 272"/>
                <a:gd name="T66" fmla="*/ 409 w 416"/>
                <a:gd name="T67" fmla="*/ 1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272">
                  <a:moveTo>
                    <a:pt x="405" y="106"/>
                  </a:moveTo>
                  <a:cubicBezTo>
                    <a:pt x="401" y="110"/>
                    <a:pt x="396" y="113"/>
                    <a:pt x="390" y="116"/>
                  </a:cubicBezTo>
                  <a:cubicBezTo>
                    <a:pt x="391" y="118"/>
                    <a:pt x="392" y="121"/>
                    <a:pt x="392" y="124"/>
                  </a:cubicBezTo>
                  <a:cubicBezTo>
                    <a:pt x="398" y="150"/>
                    <a:pt x="391" y="166"/>
                    <a:pt x="385" y="176"/>
                  </a:cubicBezTo>
                  <a:cubicBezTo>
                    <a:pt x="378" y="186"/>
                    <a:pt x="369" y="191"/>
                    <a:pt x="363" y="194"/>
                  </a:cubicBezTo>
                  <a:cubicBezTo>
                    <a:pt x="353" y="198"/>
                    <a:pt x="353" y="198"/>
                    <a:pt x="353" y="198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45" y="220"/>
                    <a:pt x="334" y="230"/>
                    <a:pt x="319" y="235"/>
                  </a:cubicBezTo>
                  <a:cubicBezTo>
                    <a:pt x="316" y="237"/>
                    <a:pt x="312" y="237"/>
                    <a:pt x="309" y="237"/>
                  </a:cubicBezTo>
                  <a:cubicBezTo>
                    <a:pt x="302" y="237"/>
                    <a:pt x="294" y="235"/>
                    <a:pt x="287" y="230"/>
                  </a:cubicBezTo>
                  <a:cubicBezTo>
                    <a:pt x="273" y="223"/>
                    <a:pt x="273" y="223"/>
                    <a:pt x="273" y="223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43" y="247"/>
                    <a:pt x="226" y="255"/>
                    <a:pt x="211" y="255"/>
                  </a:cubicBezTo>
                  <a:cubicBezTo>
                    <a:pt x="210" y="255"/>
                    <a:pt x="210" y="255"/>
                    <a:pt x="210" y="255"/>
                  </a:cubicBezTo>
                  <a:cubicBezTo>
                    <a:pt x="187" y="254"/>
                    <a:pt x="170" y="246"/>
                    <a:pt x="159" y="231"/>
                  </a:cubicBezTo>
                  <a:cubicBezTo>
                    <a:pt x="148" y="215"/>
                    <a:pt x="148" y="215"/>
                    <a:pt x="148" y="215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17" y="229"/>
                    <a:pt x="104" y="232"/>
                    <a:pt x="95" y="232"/>
                  </a:cubicBezTo>
                  <a:cubicBezTo>
                    <a:pt x="91" y="232"/>
                    <a:pt x="87" y="231"/>
                    <a:pt x="84" y="230"/>
                  </a:cubicBezTo>
                  <a:cubicBezTo>
                    <a:pt x="58" y="220"/>
                    <a:pt x="52" y="199"/>
                    <a:pt x="51" y="187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39" y="169"/>
                    <a:pt x="39" y="169"/>
                    <a:pt x="39" y="169"/>
                  </a:cubicBezTo>
                  <a:cubicBezTo>
                    <a:pt x="35" y="166"/>
                    <a:pt x="31" y="162"/>
                    <a:pt x="28" y="157"/>
                  </a:cubicBezTo>
                  <a:cubicBezTo>
                    <a:pt x="20" y="145"/>
                    <a:pt x="18" y="129"/>
                    <a:pt x="23" y="114"/>
                  </a:cubicBezTo>
                  <a:cubicBezTo>
                    <a:pt x="30" y="91"/>
                    <a:pt x="45" y="79"/>
                    <a:pt x="66" y="78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52"/>
                    <a:pt x="106" y="41"/>
                    <a:pt x="117" y="38"/>
                  </a:cubicBezTo>
                  <a:cubicBezTo>
                    <a:pt x="122" y="36"/>
                    <a:pt x="127" y="36"/>
                    <a:pt x="132" y="36"/>
                  </a:cubicBezTo>
                  <a:cubicBezTo>
                    <a:pt x="141" y="36"/>
                    <a:pt x="150" y="38"/>
                    <a:pt x="158" y="42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83" y="38"/>
                    <a:pt x="183" y="38"/>
                    <a:pt x="183" y="38"/>
                  </a:cubicBezTo>
                  <a:cubicBezTo>
                    <a:pt x="198" y="25"/>
                    <a:pt x="223" y="17"/>
                    <a:pt x="248" y="17"/>
                  </a:cubicBezTo>
                  <a:cubicBezTo>
                    <a:pt x="252" y="17"/>
                    <a:pt x="255" y="17"/>
                    <a:pt x="258" y="17"/>
                  </a:cubicBezTo>
                  <a:cubicBezTo>
                    <a:pt x="266" y="18"/>
                    <a:pt x="273" y="19"/>
                    <a:pt x="279" y="21"/>
                  </a:cubicBezTo>
                  <a:cubicBezTo>
                    <a:pt x="281" y="16"/>
                    <a:pt x="283" y="10"/>
                    <a:pt x="286" y="6"/>
                  </a:cubicBezTo>
                  <a:cubicBezTo>
                    <a:pt x="278" y="3"/>
                    <a:pt x="269" y="1"/>
                    <a:pt x="259" y="0"/>
                  </a:cubicBezTo>
                  <a:cubicBezTo>
                    <a:pt x="256" y="0"/>
                    <a:pt x="252" y="0"/>
                    <a:pt x="248" y="0"/>
                  </a:cubicBezTo>
                  <a:cubicBezTo>
                    <a:pt x="218" y="0"/>
                    <a:pt x="190" y="9"/>
                    <a:pt x="172" y="25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55" y="21"/>
                    <a:pt x="144" y="19"/>
                    <a:pt x="132" y="19"/>
                  </a:cubicBezTo>
                  <a:cubicBezTo>
                    <a:pt x="126" y="19"/>
                    <a:pt x="120" y="20"/>
                    <a:pt x="113" y="21"/>
                  </a:cubicBezTo>
                  <a:cubicBezTo>
                    <a:pt x="97" y="25"/>
                    <a:pt x="79" y="40"/>
                    <a:pt x="71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37" y="62"/>
                    <a:pt x="16" y="79"/>
                    <a:pt x="7" y="109"/>
                  </a:cubicBezTo>
                  <a:cubicBezTo>
                    <a:pt x="0" y="128"/>
                    <a:pt x="3" y="150"/>
                    <a:pt x="13" y="166"/>
                  </a:cubicBezTo>
                  <a:cubicBezTo>
                    <a:pt x="18" y="174"/>
                    <a:pt x="24" y="180"/>
                    <a:pt x="31" y="183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5" y="201"/>
                    <a:pt x="42" y="232"/>
                    <a:pt x="77" y="246"/>
                  </a:cubicBezTo>
                  <a:cubicBezTo>
                    <a:pt x="83" y="248"/>
                    <a:pt x="88" y="249"/>
                    <a:pt x="95" y="249"/>
                  </a:cubicBezTo>
                  <a:cubicBezTo>
                    <a:pt x="110" y="249"/>
                    <a:pt x="126" y="243"/>
                    <a:pt x="138" y="238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5" y="241"/>
                    <a:pt x="145" y="241"/>
                    <a:pt x="145" y="241"/>
                  </a:cubicBezTo>
                  <a:cubicBezTo>
                    <a:pt x="155" y="254"/>
                    <a:pt x="174" y="271"/>
                    <a:pt x="210" y="272"/>
                  </a:cubicBezTo>
                  <a:cubicBezTo>
                    <a:pt x="210" y="272"/>
                    <a:pt x="211" y="272"/>
                    <a:pt x="211" y="272"/>
                  </a:cubicBezTo>
                  <a:cubicBezTo>
                    <a:pt x="235" y="272"/>
                    <a:pt x="257" y="258"/>
                    <a:pt x="271" y="246"/>
                  </a:cubicBezTo>
                  <a:cubicBezTo>
                    <a:pt x="275" y="243"/>
                    <a:pt x="275" y="243"/>
                    <a:pt x="275" y="243"/>
                  </a:cubicBezTo>
                  <a:cubicBezTo>
                    <a:pt x="278" y="245"/>
                    <a:pt x="278" y="245"/>
                    <a:pt x="278" y="245"/>
                  </a:cubicBezTo>
                  <a:cubicBezTo>
                    <a:pt x="286" y="249"/>
                    <a:pt x="297" y="254"/>
                    <a:pt x="309" y="254"/>
                  </a:cubicBezTo>
                  <a:cubicBezTo>
                    <a:pt x="314" y="254"/>
                    <a:pt x="320" y="253"/>
                    <a:pt x="325" y="251"/>
                  </a:cubicBezTo>
                  <a:cubicBezTo>
                    <a:pt x="344" y="244"/>
                    <a:pt x="359" y="230"/>
                    <a:pt x="365" y="214"/>
                  </a:cubicBezTo>
                  <a:cubicBezTo>
                    <a:pt x="366" y="211"/>
                    <a:pt x="366" y="211"/>
                    <a:pt x="366" y="211"/>
                  </a:cubicBezTo>
                  <a:cubicBezTo>
                    <a:pt x="369" y="209"/>
                    <a:pt x="369" y="209"/>
                    <a:pt x="369" y="209"/>
                  </a:cubicBezTo>
                  <a:cubicBezTo>
                    <a:pt x="377" y="206"/>
                    <a:pt x="389" y="199"/>
                    <a:pt x="399" y="186"/>
                  </a:cubicBezTo>
                  <a:cubicBezTo>
                    <a:pt x="407" y="173"/>
                    <a:pt x="416" y="152"/>
                    <a:pt x="409" y="120"/>
                  </a:cubicBezTo>
                  <a:cubicBezTo>
                    <a:pt x="408" y="115"/>
                    <a:pt x="407" y="111"/>
                    <a:pt x="405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" name="Freeform 6"/>
            <p:cNvSpPr>
              <a:spLocks/>
            </p:cNvSpPr>
            <p:nvPr/>
          </p:nvSpPr>
          <p:spPr bwMode="auto">
            <a:xfrm>
              <a:off x="3157538" y="3290888"/>
              <a:ext cx="100013" cy="157162"/>
            </a:xfrm>
            <a:custGeom>
              <a:avLst/>
              <a:gdLst>
                <a:gd name="T0" fmla="*/ 16 w 36"/>
                <a:gd name="T1" fmla="*/ 0 h 56"/>
                <a:gd name="T2" fmla="*/ 28 w 36"/>
                <a:gd name="T3" fmla="*/ 5 h 56"/>
                <a:gd name="T4" fmla="*/ 33 w 36"/>
                <a:gd name="T5" fmla="*/ 17 h 56"/>
                <a:gd name="T6" fmla="*/ 29 w 36"/>
                <a:gd name="T7" fmla="*/ 29 h 56"/>
                <a:gd name="T8" fmla="*/ 17 w 36"/>
                <a:gd name="T9" fmla="*/ 46 h 56"/>
                <a:gd name="T10" fmla="*/ 36 w 36"/>
                <a:gd name="T11" fmla="*/ 46 h 56"/>
                <a:gd name="T12" fmla="*/ 36 w 36"/>
                <a:gd name="T13" fmla="*/ 56 h 56"/>
                <a:gd name="T14" fmla="*/ 0 w 36"/>
                <a:gd name="T15" fmla="*/ 56 h 56"/>
                <a:gd name="T16" fmla="*/ 0 w 36"/>
                <a:gd name="T17" fmla="*/ 55 h 56"/>
                <a:gd name="T18" fmla="*/ 11 w 36"/>
                <a:gd name="T19" fmla="*/ 41 h 56"/>
                <a:gd name="T20" fmla="*/ 18 w 36"/>
                <a:gd name="T21" fmla="*/ 31 h 56"/>
                <a:gd name="T22" fmla="*/ 21 w 36"/>
                <a:gd name="T23" fmla="*/ 24 h 56"/>
                <a:gd name="T24" fmla="*/ 22 w 36"/>
                <a:gd name="T25" fmla="*/ 18 h 56"/>
                <a:gd name="T26" fmla="*/ 20 w 36"/>
                <a:gd name="T27" fmla="*/ 12 h 56"/>
                <a:gd name="T28" fmla="*/ 14 w 36"/>
                <a:gd name="T29" fmla="*/ 9 h 56"/>
                <a:gd name="T30" fmla="*/ 1 w 36"/>
                <a:gd name="T31" fmla="*/ 16 h 56"/>
                <a:gd name="T32" fmla="*/ 1 w 36"/>
                <a:gd name="T33" fmla="*/ 6 h 56"/>
                <a:gd name="T34" fmla="*/ 16 w 36"/>
                <a:gd name="T3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6">
                  <a:moveTo>
                    <a:pt x="16" y="0"/>
                  </a:moveTo>
                  <a:cubicBezTo>
                    <a:pt x="21" y="0"/>
                    <a:pt x="25" y="2"/>
                    <a:pt x="28" y="5"/>
                  </a:cubicBezTo>
                  <a:cubicBezTo>
                    <a:pt x="31" y="8"/>
                    <a:pt x="33" y="12"/>
                    <a:pt x="33" y="17"/>
                  </a:cubicBezTo>
                  <a:cubicBezTo>
                    <a:pt x="33" y="20"/>
                    <a:pt x="31" y="24"/>
                    <a:pt x="29" y="29"/>
                  </a:cubicBezTo>
                  <a:cubicBezTo>
                    <a:pt x="27" y="33"/>
                    <a:pt x="23" y="39"/>
                    <a:pt x="17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5" y="49"/>
                    <a:pt x="8" y="45"/>
                    <a:pt x="11" y="41"/>
                  </a:cubicBezTo>
                  <a:cubicBezTo>
                    <a:pt x="14" y="37"/>
                    <a:pt x="16" y="33"/>
                    <a:pt x="18" y="31"/>
                  </a:cubicBezTo>
                  <a:cubicBezTo>
                    <a:pt x="20" y="28"/>
                    <a:pt x="21" y="26"/>
                    <a:pt x="21" y="24"/>
                  </a:cubicBezTo>
                  <a:cubicBezTo>
                    <a:pt x="22" y="22"/>
                    <a:pt x="22" y="20"/>
                    <a:pt x="22" y="18"/>
                  </a:cubicBezTo>
                  <a:cubicBezTo>
                    <a:pt x="22" y="16"/>
                    <a:pt x="22" y="14"/>
                    <a:pt x="20" y="12"/>
                  </a:cubicBezTo>
                  <a:cubicBezTo>
                    <a:pt x="18" y="10"/>
                    <a:pt x="16" y="9"/>
                    <a:pt x="14" y="9"/>
                  </a:cubicBezTo>
                  <a:cubicBezTo>
                    <a:pt x="10" y="9"/>
                    <a:pt x="6" y="12"/>
                    <a:pt x="1" y="1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2"/>
                    <a:pt x="11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" name="Freeform 7"/>
            <p:cNvSpPr>
              <a:spLocks/>
            </p:cNvSpPr>
            <p:nvPr/>
          </p:nvSpPr>
          <p:spPr bwMode="auto">
            <a:xfrm>
              <a:off x="2682876" y="3125788"/>
              <a:ext cx="187325" cy="282575"/>
            </a:xfrm>
            <a:custGeom>
              <a:avLst/>
              <a:gdLst>
                <a:gd name="T0" fmla="*/ 41 w 67"/>
                <a:gd name="T1" fmla="*/ 0 h 101"/>
                <a:gd name="T2" fmla="*/ 53 w 67"/>
                <a:gd name="T3" fmla="*/ 2 h 101"/>
                <a:gd name="T4" fmla="*/ 66 w 67"/>
                <a:gd name="T5" fmla="*/ 8 h 101"/>
                <a:gd name="T6" fmla="*/ 66 w 67"/>
                <a:gd name="T7" fmla="*/ 26 h 101"/>
                <a:gd name="T8" fmla="*/ 54 w 67"/>
                <a:gd name="T9" fmla="*/ 19 h 101"/>
                <a:gd name="T10" fmla="*/ 42 w 67"/>
                <a:gd name="T11" fmla="*/ 16 h 101"/>
                <a:gd name="T12" fmla="*/ 28 w 67"/>
                <a:gd name="T13" fmla="*/ 21 h 101"/>
                <a:gd name="T14" fmla="*/ 18 w 67"/>
                <a:gd name="T15" fmla="*/ 33 h 101"/>
                <a:gd name="T16" fmla="*/ 14 w 67"/>
                <a:gd name="T17" fmla="*/ 51 h 101"/>
                <a:gd name="T18" fmla="*/ 18 w 67"/>
                <a:gd name="T19" fmla="*/ 68 h 101"/>
                <a:gd name="T20" fmla="*/ 28 w 67"/>
                <a:gd name="T21" fmla="*/ 80 h 101"/>
                <a:gd name="T22" fmla="*/ 42 w 67"/>
                <a:gd name="T23" fmla="*/ 84 h 101"/>
                <a:gd name="T24" fmla="*/ 53 w 67"/>
                <a:gd name="T25" fmla="*/ 82 h 101"/>
                <a:gd name="T26" fmla="*/ 67 w 67"/>
                <a:gd name="T27" fmla="*/ 74 h 101"/>
                <a:gd name="T28" fmla="*/ 67 w 67"/>
                <a:gd name="T29" fmla="*/ 92 h 101"/>
                <a:gd name="T30" fmla="*/ 54 w 67"/>
                <a:gd name="T31" fmla="*/ 99 h 101"/>
                <a:gd name="T32" fmla="*/ 40 w 67"/>
                <a:gd name="T33" fmla="*/ 101 h 101"/>
                <a:gd name="T34" fmla="*/ 19 w 67"/>
                <a:gd name="T35" fmla="*/ 95 h 101"/>
                <a:gd name="T36" fmla="*/ 5 w 67"/>
                <a:gd name="T37" fmla="*/ 77 h 101"/>
                <a:gd name="T38" fmla="*/ 0 w 67"/>
                <a:gd name="T39" fmla="*/ 51 h 101"/>
                <a:gd name="T40" fmla="*/ 5 w 67"/>
                <a:gd name="T41" fmla="*/ 25 h 101"/>
                <a:gd name="T42" fmla="*/ 20 w 67"/>
                <a:gd name="T43" fmla="*/ 6 h 101"/>
                <a:gd name="T44" fmla="*/ 41 w 67"/>
                <a:gd name="T4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101">
                  <a:moveTo>
                    <a:pt x="41" y="0"/>
                  </a:moveTo>
                  <a:cubicBezTo>
                    <a:pt x="45" y="0"/>
                    <a:pt x="49" y="1"/>
                    <a:pt x="53" y="2"/>
                  </a:cubicBezTo>
                  <a:cubicBezTo>
                    <a:pt x="57" y="3"/>
                    <a:pt x="62" y="5"/>
                    <a:pt x="66" y="8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2" y="23"/>
                    <a:pt x="58" y="20"/>
                    <a:pt x="54" y="19"/>
                  </a:cubicBezTo>
                  <a:cubicBezTo>
                    <a:pt x="50" y="17"/>
                    <a:pt x="46" y="16"/>
                    <a:pt x="42" y="16"/>
                  </a:cubicBezTo>
                  <a:cubicBezTo>
                    <a:pt x="37" y="16"/>
                    <a:pt x="32" y="18"/>
                    <a:pt x="28" y="21"/>
                  </a:cubicBezTo>
                  <a:cubicBezTo>
                    <a:pt x="23" y="24"/>
                    <a:pt x="20" y="28"/>
                    <a:pt x="18" y="33"/>
                  </a:cubicBezTo>
                  <a:cubicBezTo>
                    <a:pt x="15" y="38"/>
                    <a:pt x="14" y="44"/>
                    <a:pt x="14" y="51"/>
                  </a:cubicBezTo>
                  <a:cubicBezTo>
                    <a:pt x="14" y="57"/>
                    <a:pt x="15" y="63"/>
                    <a:pt x="18" y="68"/>
                  </a:cubicBezTo>
                  <a:cubicBezTo>
                    <a:pt x="20" y="73"/>
                    <a:pt x="23" y="77"/>
                    <a:pt x="28" y="80"/>
                  </a:cubicBezTo>
                  <a:cubicBezTo>
                    <a:pt x="32" y="83"/>
                    <a:pt x="36" y="84"/>
                    <a:pt x="42" y="84"/>
                  </a:cubicBezTo>
                  <a:cubicBezTo>
                    <a:pt x="46" y="84"/>
                    <a:pt x="50" y="84"/>
                    <a:pt x="53" y="82"/>
                  </a:cubicBezTo>
                  <a:cubicBezTo>
                    <a:pt x="57" y="81"/>
                    <a:pt x="62" y="78"/>
                    <a:pt x="67" y="74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2" y="95"/>
                    <a:pt x="58" y="97"/>
                    <a:pt x="54" y="99"/>
                  </a:cubicBezTo>
                  <a:cubicBezTo>
                    <a:pt x="50" y="100"/>
                    <a:pt x="45" y="101"/>
                    <a:pt x="40" y="101"/>
                  </a:cubicBezTo>
                  <a:cubicBezTo>
                    <a:pt x="32" y="101"/>
                    <a:pt x="25" y="99"/>
                    <a:pt x="19" y="95"/>
                  </a:cubicBezTo>
                  <a:cubicBezTo>
                    <a:pt x="13" y="91"/>
                    <a:pt x="8" y="85"/>
                    <a:pt x="5" y="77"/>
                  </a:cubicBezTo>
                  <a:cubicBezTo>
                    <a:pt x="1" y="69"/>
                    <a:pt x="0" y="61"/>
                    <a:pt x="0" y="51"/>
                  </a:cubicBezTo>
                  <a:cubicBezTo>
                    <a:pt x="0" y="41"/>
                    <a:pt x="1" y="33"/>
                    <a:pt x="5" y="25"/>
                  </a:cubicBezTo>
                  <a:cubicBezTo>
                    <a:pt x="9" y="17"/>
                    <a:pt x="13" y="11"/>
                    <a:pt x="20" y="6"/>
                  </a:cubicBezTo>
                  <a:cubicBezTo>
                    <a:pt x="26" y="2"/>
                    <a:pt x="33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" name="Freeform 8"/>
            <p:cNvSpPr>
              <a:spLocks noEditPoints="1"/>
            </p:cNvSpPr>
            <p:nvPr/>
          </p:nvSpPr>
          <p:spPr bwMode="auto">
            <a:xfrm>
              <a:off x="2901951" y="3125788"/>
              <a:ext cx="227013" cy="282575"/>
            </a:xfrm>
            <a:custGeom>
              <a:avLst/>
              <a:gdLst>
                <a:gd name="T0" fmla="*/ 41 w 81"/>
                <a:gd name="T1" fmla="*/ 0 h 101"/>
                <a:gd name="T2" fmla="*/ 61 w 81"/>
                <a:gd name="T3" fmla="*/ 6 h 101"/>
                <a:gd name="T4" fmla="*/ 76 w 81"/>
                <a:gd name="T5" fmla="*/ 25 h 101"/>
                <a:gd name="T6" fmla="*/ 81 w 81"/>
                <a:gd name="T7" fmla="*/ 51 h 101"/>
                <a:gd name="T8" fmla="*/ 76 w 81"/>
                <a:gd name="T9" fmla="*/ 76 h 101"/>
                <a:gd name="T10" fmla="*/ 61 w 81"/>
                <a:gd name="T11" fmla="*/ 94 h 101"/>
                <a:gd name="T12" fmla="*/ 40 w 81"/>
                <a:gd name="T13" fmla="*/ 101 h 101"/>
                <a:gd name="T14" fmla="*/ 20 w 81"/>
                <a:gd name="T15" fmla="*/ 94 h 101"/>
                <a:gd name="T16" fmla="*/ 5 w 81"/>
                <a:gd name="T17" fmla="*/ 76 h 101"/>
                <a:gd name="T18" fmla="*/ 0 w 81"/>
                <a:gd name="T19" fmla="*/ 51 h 101"/>
                <a:gd name="T20" fmla="*/ 5 w 81"/>
                <a:gd name="T21" fmla="*/ 25 h 101"/>
                <a:gd name="T22" fmla="*/ 19 w 81"/>
                <a:gd name="T23" fmla="*/ 7 h 101"/>
                <a:gd name="T24" fmla="*/ 41 w 81"/>
                <a:gd name="T25" fmla="*/ 0 h 101"/>
                <a:gd name="T26" fmla="*/ 15 w 81"/>
                <a:gd name="T27" fmla="*/ 51 h 101"/>
                <a:gd name="T28" fmla="*/ 18 w 81"/>
                <a:gd name="T29" fmla="*/ 68 h 101"/>
                <a:gd name="T30" fmla="*/ 27 w 81"/>
                <a:gd name="T31" fmla="*/ 80 h 101"/>
                <a:gd name="T32" fmla="*/ 41 w 81"/>
                <a:gd name="T33" fmla="*/ 84 h 101"/>
                <a:gd name="T34" fmla="*/ 59 w 81"/>
                <a:gd name="T35" fmla="*/ 75 h 101"/>
                <a:gd name="T36" fmla="*/ 67 w 81"/>
                <a:gd name="T37" fmla="*/ 51 h 101"/>
                <a:gd name="T38" fmla="*/ 63 w 81"/>
                <a:gd name="T39" fmla="*/ 33 h 101"/>
                <a:gd name="T40" fmla="*/ 54 w 81"/>
                <a:gd name="T41" fmla="*/ 21 h 101"/>
                <a:gd name="T42" fmla="*/ 40 w 81"/>
                <a:gd name="T43" fmla="*/ 16 h 101"/>
                <a:gd name="T44" fmla="*/ 27 w 81"/>
                <a:gd name="T45" fmla="*/ 21 h 101"/>
                <a:gd name="T46" fmla="*/ 18 w 81"/>
                <a:gd name="T47" fmla="*/ 33 h 101"/>
                <a:gd name="T48" fmla="*/ 15 w 81"/>
                <a:gd name="T49" fmla="*/ 5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101">
                  <a:moveTo>
                    <a:pt x="41" y="0"/>
                  </a:moveTo>
                  <a:cubicBezTo>
                    <a:pt x="48" y="0"/>
                    <a:pt x="55" y="2"/>
                    <a:pt x="61" y="6"/>
                  </a:cubicBezTo>
                  <a:cubicBezTo>
                    <a:pt x="67" y="11"/>
                    <a:pt x="72" y="17"/>
                    <a:pt x="76" y="25"/>
                  </a:cubicBezTo>
                  <a:cubicBezTo>
                    <a:pt x="79" y="32"/>
                    <a:pt x="81" y="41"/>
                    <a:pt x="81" y="51"/>
                  </a:cubicBezTo>
                  <a:cubicBezTo>
                    <a:pt x="81" y="60"/>
                    <a:pt x="79" y="68"/>
                    <a:pt x="76" y="76"/>
                  </a:cubicBezTo>
                  <a:cubicBezTo>
                    <a:pt x="72" y="84"/>
                    <a:pt x="67" y="90"/>
                    <a:pt x="61" y="94"/>
                  </a:cubicBezTo>
                  <a:cubicBezTo>
                    <a:pt x="55" y="99"/>
                    <a:pt x="48" y="101"/>
                    <a:pt x="40" y="101"/>
                  </a:cubicBezTo>
                  <a:cubicBezTo>
                    <a:pt x="33" y="101"/>
                    <a:pt x="26" y="99"/>
                    <a:pt x="20" y="94"/>
                  </a:cubicBezTo>
                  <a:cubicBezTo>
                    <a:pt x="13" y="90"/>
                    <a:pt x="9" y="84"/>
                    <a:pt x="5" y="76"/>
                  </a:cubicBezTo>
                  <a:cubicBezTo>
                    <a:pt x="2" y="68"/>
                    <a:pt x="0" y="60"/>
                    <a:pt x="0" y="51"/>
                  </a:cubicBezTo>
                  <a:cubicBezTo>
                    <a:pt x="0" y="42"/>
                    <a:pt x="2" y="33"/>
                    <a:pt x="5" y="25"/>
                  </a:cubicBezTo>
                  <a:cubicBezTo>
                    <a:pt x="9" y="17"/>
                    <a:pt x="13" y="11"/>
                    <a:pt x="19" y="7"/>
                  </a:cubicBezTo>
                  <a:cubicBezTo>
                    <a:pt x="26" y="2"/>
                    <a:pt x="33" y="0"/>
                    <a:pt x="41" y="0"/>
                  </a:cubicBezTo>
                  <a:close/>
                  <a:moveTo>
                    <a:pt x="15" y="51"/>
                  </a:moveTo>
                  <a:cubicBezTo>
                    <a:pt x="15" y="57"/>
                    <a:pt x="16" y="63"/>
                    <a:pt x="18" y="68"/>
                  </a:cubicBezTo>
                  <a:cubicBezTo>
                    <a:pt x="20" y="73"/>
                    <a:pt x="23" y="77"/>
                    <a:pt x="27" y="80"/>
                  </a:cubicBezTo>
                  <a:cubicBezTo>
                    <a:pt x="31" y="83"/>
                    <a:pt x="36" y="84"/>
                    <a:pt x="41" y="84"/>
                  </a:cubicBezTo>
                  <a:cubicBezTo>
                    <a:pt x="48" y="84"/>
                    <a:pt x="54" y="81"/>
                    <a:pt x="59" y="75"/>
                  </a:cubicBezTo>
                  <a:cubicBezTo>
                    <a:pt x="64" y="69"/>
                    <a:pt x="67" y="60"/>
                    <a:pt x="67" y="51"/>
                  </a:cubicBezTo>
                  <a:cubicBezTo>
                    <a:pt x="67" y="44"/>
                    <a:pt x="65" y="38"/>
                    <a:pt x="63" y="33"/>
                  </a:cubicBezTo>
                  <a:cubicBezTo>
                    <a:pt x="61" y="28"/>
                    <a:pt x="58" y="24"/>
                    <a:pt x="54" y="21"/>
                  </a:cubicBezTo>
                  <a:cubicBezTo>
                    <a:pt x="50" y="18"/>
                    <a:pt x="45" y="16"/>
                    <a:pt x="40" y="16"/>
                  </a:cubicBezTo>
                  <a:cubicBezTo>
                    <a:pt x="35" y="16"/>
                    <a:pt x="31" y="18"/>
                    <a:pt x="27" y="21"/>
                  </a:cubicBezTo>
                  <a:cubicBezTo>
                    <a:pt x="23" y="24"/>
                    <a:pt x="20" y="28"/>
                    <a:pt x="18" y="33"/>
                  </a:cubicBezTo>
                  <a:cubicBezTo>
                    <a:pt x="16" y="38"/>
                    <a:pt x="15" y="44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" name="Freeform 9"/>
            <p:cNvSpPr>
              <a:spLocks noEditPoints="1"/>
            </p:cNvSpPr>
            <p:nvPr/>
          </p:nvSpPr>
          <p:spPr bwMode="auto">
            <a:xfrm>
              <a:off x="3162301" y="2838450"/>
              <a:ext cx="382588" cy="382587"/>
            </a:xfrm>
            <a:custGeom>
              <a:avLst/>
              <a:gdLst>
                <a:gd name="T0" fmla="*/ 68 w 136"/>
                <a:gd name="T1" fmla="*/ 0 h 136"/>
                <a:gd name="T2" fmla="*/ 0 w 136"/>
                <a:gd name="T3" fmla="*/ 68 h 136"/>
                <a:gd name="T4" fmla="*/ 68 w 136"/>
                <a:gd name="T5" fmla="*/ 136 h 136"/>
                <a:gd name="T6" fmla="*/ 136 w 136"/>
                <a:gd name="T7" fmla="*/ 68 h 136"/>
                <a:gd name="T8" fmla="*/ 68 w 136"/>
                <a:gd name="T9" fmla="*/ 0 h 136"/>
                <a:gd name="T10" fmla="*/ 109 w 136"/>
                <a:gd name="T11" fmla="*/ 43 h 136"/>
                <a:gd name="T12" fmla="*/ 109 w 136"/>
                <a:gd name="T13" fmla="*/ 43 h 136"/>
                <a:gd name="T14" fmla="*/ 109 w 136"/>
                <a:gd name="T15" fmla="*/ 43 h 136"/>
                <a:gd name="T16" fmla="*/ 61 w 136"/>
                <a:gd name="T17" fmla="*/ 106 h 136"/>
                <a:gd name="T18" fmla="*/ 57 w 136"/>
                <a:gd name="T19" fmla="*/ 108 h 136"/>
                <a:gd name="T20" fmla="*/ 52 w 136"/>
                <a:gd name="T21" fmla="*/ 106 h 136"/>
                <a:gd name="T22" fmla="*/ 26 w 136"/>
                <a:gd name="T23" fmla="*/ 80 h 136"/>
                <a:gd name="T24" fmla="*/ 24 w 136"/>
                <a:gd name="T25" fmla="*/ 76 h 136"/>
                <a:gd name="T26" fmla="*/ 26 w 136"/>
                <a:gd name="T27" fmla="*/ 72 h 136"/>
                <a:gd name="T28" fmla="*/ 30 w 136"/>
                <a:gd name="T29" fmla="*/ 68 h 136"/>
                <a:gd name="T30" fmla="*/ 34 w 136"/>
                <a:gd name="T31" fmla="*/ 66 h 136"/>
                <a:gd name="T32" fmla="*/ 39 w 136"/>
                <a:gd name="T33" fmla="*/ 68 h 136"/>
                <a:gd name="T34" fmla="*/ 39 w 136"/>
                <a:gd name="T35" fmla="*/ 68 h 136"/>
                <a:gd name="T36" fmla="*/ 57 w 136"/>
                <a:gd name="T37" fmla="*/ 92 h 136"/>
                <a:gd name="T38" fmla="*/ 96 w 136"/>
                <a:gd name="T39" fmla="*/ 31 h 136"/>
                <a:gd name="T40" fmla="*/ 101 w 136"/>
                <a:gd name="T41" fmla="*/ 29 h 136"/>
                <a:gd name="T42" fmla="*/ 105 w 136"/>
                <a:gd name="T43" fmla="*/ 31 h 136"/>
                <a:gd name="T44" fmla="*/ 109 w 136"/>
                <a:gd name="T45" fmla="*/ 35 h 136"/>
                <a:gd name="T46" fmla="*/ 109 w 136"/>
                <a:gd name="T47" fmla="*/ 4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6" h="136">
                  <a:moveTo>
                    <a:pt x="68" y="0"/>
                  </a:moveTo>
                  <a:cubicBezTo>
                    <a:pt x="30" y="0"/>
                    <a:pt x="0" y="31"/>
                    <a:pt x="0" y="68"/>
                  </a:cubicBezTo>
                  <a:cubicBezTo>
                    <a:pt x="0" y="106"/>
                    <a:pt x="30" y="136"/>
                    <a:pt x="68" y="136"/>
                  </a:cubicBezTo>
                  <a:cubicBezTo>
                    <a:pt x="105" y="136"/>
                    <a:pt x="136" y="106"/>
                    <a:pt x="136" y="68"/>
                  </a:cubicBezTo>
                  <a:cubicBezTo>
                    <a:pt x="136" y="31"/>
                    <a:pt x="105" y="0"/>
                    <a:pt x="68" y="0"/>
                  </a:cubicBezTo>
                  <a:close/>
                  <a:moveTo>
                    <a:pt x="109" y="43"/>
                  </a:moveTo>
                  <a:cubicBezTo>
                    <a:pt x="109" y="43"/>
                    <a:pt x="109" y="43"/>
                    <a:pt x="109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5"/>
                    <a:pt x="71" y="97"/>
                    <a:pt x="61" y="106"/>
                  </a:cubicBezTo>
                  <a:cubicBezTo>
                    <a:pt x="60" y="107"/>
                    <a:pt x="58" y="108"/>
                    <a:pt x="57" y="108"/>
                  </a:cubicBezTo>
                  <a:cubicBezTo>
                    <a:pt x="55" y="108"/>
                    <a:pt x="53" y="107"/>
                    <a:pt x="52" y="106"/>
                  </a:cubicBezTo>
                  <a:cubicBezTo>
                    <a:pt x="44" y="98"/>
                    <a:pt x="35" y="89"/>
                    <a:pt x="26" y="80"/>
                  </a:cubicBezTo>
                  <a:cubicBezTo>
                    <a:pt x="25" y="79"/>
                    <a:pt x="25" y="78"/>
                    <a:pt x="24" y="76"/>
                  </a:cubicBezTo>
                  <a:cubicBezTo>
                    <a:pt x="24" y="74"/>
                    <a:pt x="25" y="73"/>
                    <a:pt x="26" y="72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1" y="67"/>
                    <a:pt x="33" y="66"/>
                    <a:pt x="34" y="66"/>
                  </a:cubicBezTo>
                  <a:cubicBezTo>
                    <a:pt x="36" y="66"/>
                    <a:pt x="38" y="67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8" y="29"/>
                    <a:pt x="99" y="29"/>
                    <a:pt x="101" y="29"/>
                  </a:cubicBezTo>
                  <a:cubicBezTo>
                    <a:pt x="103" y="29"/>
                    <a:pt x="104" y="29"/>
                    <a:pt x="105" y="31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2" y="37"/>
                    <a:pt x="111" y="41"/>
                    <a:pt x="10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63" name="Группа 362"/>
          <p:cNvGrpSpPr/>
          <p:nvPr/>
        </p:nvGrpSpPr>
        <p:grpSpPr>
          <a:xfrm>
            <a:off x="3128604" y="1240586"/>
            <a:ext cx="499216" cy="414430"/>
            <a:chOff x="763588" y="2776538"/>
            <a:chExt cx="1168400" cy="969962"/>
          </a:xfrm>
          <a:solidFill>
            <a:schemeClr val="accent1"/>
          </a:solidFill>
        </p:grpSpPr>
        <p:sp>
          <p:nvSpPr>
            <p:cNvPr id="243" name="Oval 10"/>
            <p:cNvSpPr>
              <a:spLocks noChangeArrowheads="1"/>
            </p:cNvSpPr>
            <p:nvPr/>
          </p:nvSpPr>
          <p:spPr bwMode="auto">
            <a:xfrm>
              <a:off x="1003301" y="3516313"/>
              <a:ext cx="176213" cy="142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" name="Oval 11"/>
            <p:cNvSpPr>
              <a:spLocks noChangeArrowheads="1"/>
            </p:cNvSpPr>
            <p:nvPr/>
          </p:nvSpPr>
          <p:spPr bwMode="auto">
            <a:xfrm>
              <a:off x="846138" y="3640138"/>
              <a:ext cx="142875" cy="1063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" name="Freeform 12"/>
            <p:cNvSpPr>
              <a:spLocks noEditPoints="1"/>
            </p:cNvSpPr>
            <p:nvPr/>
          </p:nvSpPr>
          <p:spPr bwMode="auto">
            <a:xfrm>
              <a:off x="763588" y="2776538"/>
              <a:ext cx="1168400" cy="765175"/>
            </a:xfrm>
            <a:custGeom>
              <a:avLst/>
              <a:gdLst>
                <a:gd name="T0" fmla="*/ 333 w 416"/>
                <a:gd name="T1" fmla="*/ 43 h 272"/>
                <a:gd name="T2" fmla="*/ 328 w 416"/>
                <a:gd name="T3" fmla="*/ 39 h 272"/>
                <a:gd name="T4" fmla="*/ 248 w 416"/>
                <a:gd name="T5" fmla="*/ 0 h 272"/>
                <a:gd name="T6" fmla="*/ 169 w 416"/>
                <a:gd name="T7" fmla="*/ 28 h 272"/>
                <a:gd name="T8" fmla="*/ 133 w 416"/>
                <a:gd name="T9" fmla="*/ 18 h 272"/>
                <a:gd name="T10" fmla="*/ 71 w 416"/>
                <a:gd name="T11" fmla="*/ 57 h 272"/>
                <a:gd name="T12" fmla="*/ 65 w 416"/>
                <a:gd name="T13" fmla="*/ 60 h 272"/>
                <a:gd name="T14" fmla="*/ 13 w 416"/>
                <a:gd name="T15" fmla="*/ 166 h 272"/>
                <a:gd name="T16" fmla="*/ 34 w 416"/>
                <a:gd name="T17" fmla="*/ 185 h 272"/>
                <a:gd name="T18" fmla="*/ 77 w 416"/>
                <a:gd name="T19" fmla="*/ 245 h 272"/>
                <a:gd name="T20" fmla="*/ 138 w 416"/>
                <a:gd name="T21" fmla="*/ 238 h 272"/>
                <a:gd name="T22" fmla="*/ 145 w 416"/>
                <a:gd name="T23" fmla="*/ 240 h 272"/>
                <a:gd name="T24" fmla="*/ 211 w 416"/>
                <a:gd name="T25" fmla="*/ 272 h 272"/>
                <a:gd name="T26" fmla="*/ 275 w 416"/>
                <a:gd name="T27" fmla="*/ 243 h 272"/>
                <a:gd name="T28" fmla="*/ 309 w 416"/>
                <a:gd name="T29" fmla="*/ 254 h 272"/>
                <a:gd name="T30" fmla="*/ 365 w 416"/>
                <a:gd name="T31" fmla="*/ 213 h 272"/>
                <a:gd name="T32" fmla="*/ 369 w 416"/>
                <a:gd name="T33" fmla="*/ 209 h 272"/>
                <a:gd name="T34" fmla="*/ 409 w 416"/>
                <a:gd name="T35" fmla="*/ 120 h 272"/>
                <a:gd name="T36" fmla="*/ 363 w 416"/>
                <a:gd name="T37" fmla="*/ 193 h 272"/>
                <a:gd name="T38" fmla="*/ 349 w 416"/>
                <a:gd name="T39" fmla="*/ 207 h 272"/>
                <a:gd name="T40" fmla="*/ 309 w 416"/>
                <a:gd name="T41" fmla="*/ 237 h 272"/>
                <a:gd name="T42" fmla="*/ 273 w 416"/>
                <a:gd name="T43" fmla="*/ 222 h 272"/>
                <a:gd name="T44" fmla="*/ 211 w 416"/>
                <a:gd name="T45" fmla="*/ 255 h 272"/>
                <a:gd name="T46" fmla="*/ 159 w 416"/>
                <a:gd name="T47" fmla="*/ 230 h 272"/>
                <a:gd name="T48" fmla="*/ 131 w 416"/>
                <a:gd name="T49" fmla="*/ 222 h 272"/>
                <a:gd name="T50" fmla="*/ 84 w 416"/>
                <a:gd name="T51" fmla="*/ 230 h 272"/>
                <a:gd name="T52" fmla="*/ 50 w 416"/>
                <a:gd name="T53" fmla="*/ 175 h 272"/>
                <a:gd name="T54" fmla="*/ 28 w 416"/>
                <a:gd name="T55" fmla="*/ 157 h 272"/>
                <a:gd name="T56" fmla="*/ 66 w 416"/>
                <a:gd name="T57" fmla="*/ 77 h 272"/>
                <a:gd name="T58" fmla="*/ 86 w 416"/>
                <a:gd name="T59" fmla="*/ 64 h 272"/>
                <a:gd name="T60" fmla="*/ 133 w 416"/>
                <a:gd name="T61" fmla="*/ 36 h 272"/>
                <a:gd name="T62" fmla="*/ 172 w 416"/>
                <a:gd name="T63" fmla="*/ 48 h 272"/>
                <a:gd name="T64" fmla="*/ 248 w 416"/>
                <a:gd name="T65" fmla="*/ 17 h 272"/>
                <a:gd name="T66" fmla="*/ 313 w 416"/>
                <a:gd name="T67" fmla="*/ 47 h 272"/>
                <a:gd name="T68" fmla="*/ 331 w 416"/>
                <a:gd name="T69" fmla="*/ 60 h 272"/>
                <a:gd name="T70" fmla="*/ 385 w 416"/>
                <a:gd name="T71" fmla="*/ 17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6" h="272">
                  <a:moveTo>
                    <a:pt x="409" y="120"/>
                  </a:moveTo>
                  <a:cubicBezTo>
                    <a:pt x="396" y="58"/>
                    <a:pt x="356" y="45"/>
                    <a:pt x="333" y="43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14" y="16"/>
                    <a:pt x="292" y="2"/>
                    <a:pt x="259" y="0"/>
                  </a:cubicBezTo>
                  <a:cubicBezTo>
                    <a:pt x="256" y="0"/>
                    <a:pt x="252" y="0"/>
                    <a:pt x="248" y="0"/>
                  </a:cubicBezTo>
                  <a:cubicBezTo>
                    <a:pt x="218" y="0"/>
                    <a:pt x="190" y="9"/>
                    <a:pt x="172" y="25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55" y="21"/>
                    <a:pt x="144" y="18"/>
                    <a:pt x="133" y="18"/>
                  </a:cubicBezTo>
                  <a:cubicBezTo>
                    <a:pt x="126" y="18"/>
                    <a:pt x="120" y="19"/>
                    <a:pt x="113" y="21"/>
                  </a:cubicBezTo>
                  <a:cubicBezTo>
                    <a:pt x="97" y="25"/>
                    <a:pt x="80" y="40"/>
                    <a:pt x="71" y="57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37" y="62"/>
                    <a:pt x="16" y="79"/>
                    <a:pt x="7" y="108"/>
                  </a:cubicBezTo>
                  <a:cubicBezTo>
                    <a:pt x="0" y="128"/>
                    <a:pt x="3" y="149"/>
                    <a:pt x="13" y="166"/>
                  </a:cubicBezTo>
                  <a:cubicBezTo>
                    <a:pt x="18" y="173"/>
                    <a:pt x="24" y="179"/>
                    <a:pt x="31" y="183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6" y="201"/>
                    <a:pt x="42" y="231"/>
                    <a:pt x="77" y="245"/>
                  </a:cubicBezTo>
                  <a:cubicBezTo>
                    <a:pt x="83" y="247"/>
                    <a:pt x="89" y="248"/>
                    <a:pt x="95" y="248"/>
                  </a:cubicBezTo>
                  <a:cubicBezTo>
                    <a:pt x="110" y="248"/>
                    <a:pt x="127" y="243"/>
                    <a:pt x="138" y="238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5" y="240"/>
                    <a:pt x="145" y="240"/>
                    <a:pt x="145" y="240"/>
                  </a:cubicBezTo>
                  <a:cubicBezTo>
                    <a:pt x="155" y="254"/>
                    <a:pt x="174" y="271"/>
                    <a:pt x="210" y="272"/>
                  </a:cubicBezTo>
                  <a:cubicBezTo>
                    <a:pt x="210" y="272"/>
                    <a:pt x="211" y="272"/>
                    <a:pt x="211" y="272"/>
                  </a:cubicBezTo>
                  <a:cubicBezTo>
                    <a:pt x="235" y="272"/>
                    <a:pt x="257" y="258"/>
                    <a:pt x="271" y="246"/>
                  </a:cubicBezTo>
                  <a:cubicBezTo>
                    <a:pt x="275" y="243"/>
                    <a:pt x="275" y="243"/>
                    <a:pt x="275" y="243"/>
                  </a:cubicBezTo>
                  <a:cubicBezTo>
                    <a:pt x="278" y="245"/>
                    <a:pt x="278" y="245"/>
                    <a:pt x="278" y="245"/>
                  </a:cubicBezTo>
                  <a:cubicBezTo>
                    <a:pt x="286" y="249"/>
                    <a:pt x="297" y="254"/>
                    <a:pt x="309" y="254"/>
                  </a:cubicBezTo>
                  <a:cubicBezTo>
                    <a:pt x="314" y="254"/>
                    <a:pt x="320" y="253"/>
                    <a:pt x="325" y="251"/>
                  </a:cubicBezTo>
                  <a:cubicBezTo>
                    <a:pt x="344" y="244"/>
                    <a:pt x="359" y="230"/>
                    <a:pt x="365" y="213"/>
                  </a:cubicBezTo>
                  <a:cubicBezTo>
                    <a:pt x="366" y="210"/>
                    <a:pt x="366" y="210"/>
                    <a:pt x="366" y="210"/>
                  </a:cubicBezTo>
                  <a:cubicBezTo>
                    <a:pt x="369" y="209"/>
                    <a:pt x="369" y="209"/>
                    <a:pt x="369" y="209"/>
                  </a:cubicBezTo>
                  <a:cubicBezTo>
                    <a:pt x="377" y="206"/>
                    <a:pt x="389" y="199"/>
                    <a:pt x="399" y="185"/>
                  </a:cubicBezTo>
                  <a:cubicBezTo>
                    <a:pt x="407" y="173"/>
                    <a:pt x="416" y="152"/>
                    <a:pt x="409" y="120"/>
                  </a:cubicBezTo>
                  <a:close/>
                  <a:moveTo>
                    <a:pt x="385" y="175"/>
                  </a:moveTo>
                  <a:cubicBezTo>
                    <a:pt x="378" y="186"/>
                    <a:pt x="369" y="191"/>
                    <a:pt x="363" y="193"/>
                  </a:cubicBezTo>
                  <a:cubicBezTo>
                    <a:pt x="353" y="197"/>
                    <a:pt x="353" y="197"/>
                    <a:pt x="353" y="197"/>
                  </a:cubicBezTo>
                  <a:cubicBezTo>
                    <a:pt x="349" y="207"/>
                    <a:pt x="349" y="207"/>
                    <a:pt x="349" y="207"/>
                  </a:cubicBezTo>
                  <a:cubicBezTo>
                    <a:pt x="345" y="219"/>
                    <a:pt x="334" y="230"/>
                    <a:pt x="319" y="235"/>
                  </a:cubicBezTo>
                  <a:cubicBezTo>
                    <a:pt x="316" y="236"/>
                    <a:pt x="312" y="237"/>
                    <a:pt x="309" y="237"/>
                  </a:cubicBezTo>
                  <a:cubicBezTo>
                    <a:pt x="302" y="237"/>
                    <a:pt x="294" y="234"/>
                    <a:pt x="287" y="230"/>
                  </a:cubicBezTo>
                  <a:cubicBezTo>
                    <a:pt x="273" y="222"/>
                    <a:pt x="273" y="222"/>
                    <a:pt x="273" y="222"/>
                  </a:cubicBezTo>
                  <a:cubicBezTo>
                    <a:pt x="261" y="232"/>
                    <a:pt x="261" y="232"/>
                    <a:pt x="261" y="232"/>
                  </a:cubicBezTo>
                  <a:cubicBezTo>
                    <a:pt x="243" y="247"/>
                    <a:pt x="226" y="255"/>
                    <a:pt x="211" y="255"/>
                  </a:cubicBezTo>
                  <a:cubicBezTo>
                    <a:pt x="210" y="255"/>
                    <a:pt x="210" y="255"/>
                    <a:pt x="210" y="255"/>
                  </a:cubicBezTo>
                  <a:cubicBezTo>
                    <a:pt x="187" y="254"/>
                    <a:pt x="170" y="246"/>
                    <a:pt x="159" y="230"/>
                  </a:cubicBezTo>
                  <a:cubicBezTo>
                    <a:pt x="148" y="215"/>
                    <a:pt x="148" y="215"/>
                    <a:pt x="148" y="215"/>
                  </a:cubicBezTo>
                  <a:cubicBezTo>
                    <a:pt x="131" y="222"/>
                    <a:pt x="131" y="222"/>
                    <a:pt x="131" y="222"/>
                  </a:cubicBezTo>
                  <a:cubicBezTo>
                    <a:pt x="117" y="228"/>
                    <a:pt x="104" y="231"/>
                    <a:pt x="95" y="231"/>
                  </a:cubicBezTo>
                  <a:cubicBezTo>
                    <a:pt x="91" y="231"/>
                    <a:pt x="87" y="231"/>
                    <a:pt x="84" y="230"/>
                  </a:cubicBezTo>
                  <a:cubicBezTo>
                    <a:pt x="58" y="219"/>
                    <a:pt x="52" y="198"/>
                    <a:pt x="51" y="187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5" y="166"/>
                    <a:pt x="31" y="162"/>
                    <a:pt x="28" y="157"/>
                  </a:cubicBezTo>
                  <a:cubicBezTo>
                    <a:pt x="20" y="144"/>
                    <a:pt x="18" y="128"/>
                    <a:pt x="23" y="114"/>
                  </a:cubicBezTo>
                  <a:cubicBezTo>
                    <a:pt x="30" y="91"/>
                    <a:pt x="45" y="78"/>
                    <a:pt x="66" y="77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92" y="52"/>
                    <a:pt x="106" y="40"/>
                    <a:pt x="118" y="37"/>
                  </a:cubicBezTo>
                  <a:cubicBezTo>
                    <a:pt x="122" y="36"/>
                    <a:pt x="128" y="36"/>
                    <a:pt x="133" y="36"/>
                  </a:cubicBezTo>
                  <a:cubicBezTo>
                    <a:pt x="141" y="36"/>
                    <a:pt x="150" y="37"/>
                    <a:pt x="158" y="41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98" y="25"/>
                    <a:pt x="223" y="17"/>
                    <a:pt x="248" y="17"/>
                  </a:cubicBezTo>
                  <a:cubicBezTo>
                    <a:pt x="252" y="17"/>
                    <a:pt x="255" y="17"/>
                    <a:pt x="258" y="17"/>
                  </a:cubicBezTo>
                  <a:cubicBezTo>
                    <a:pt x="285" y="19"/>
                    <a:pt x="302" y="29"/>
                    <a:pt x="313" y="47"/>
                  </a:cubicBezTo>
                  <a:cubicBezTo>
                    <a:pt x="319" y="58"/>
                    <a:pt x="319" y="58"/>
                    <a:pt x="319" y="58"/>
                  </a:cubicBezTo>
                  <a:cubicBezTo>
                    <a:pt x="331" y="60"/>
                    <a:pt x="331" y="60"/>
                    <a:pt x="331" y="60"/>
                  </a:cubicBezTo>
                  <a:cubicBezTo>
                    <a:pt x="353" y="62"/>
                    <a:pt x="382" y="74"/>
                    <a:pt x="392" y="123"/>
                  </a:cubicBezTo>
                  <a:cubicBezTo>
                    <a:pt x="398" y="149"/>
                    <a:pt x="391" y="166"/>
                    <a:pt x="385" y="1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Freeform 13"/>
            <p:cNvSpPr>
              <a:spLocks/>
            </p:cNvSpPr>
            <p:nvPr/>
          </p:nvSpPr>
          <p:spPr bwMode="auto">
            <a:xfrm>
              <a:off x="1566863" y="3165475"/>
              <a:ext cx="98425" cy="153987"/>
            </a:xfrm>
            <a:custGeom>
              <a:avLst/>
              <a:gdLst>
                <a:gd name="T0" fmla="*/ 15 w 35"/>
                <a:gd name="T1" fmla="*/ 0 h 55"/>
                <a:gd name="T2" fmla="*/ 27 w 35"/>
                <a:gd name="T3" fmla="*/ 4 h 55"/>
                <a:gd name="T4" fmla="*/ 32 w 35"/>
                <a:gd name="T5" fmla="*/ 16 h 55"/>
                <a:gd name="T6" fmla="*/ 28 w 35"/>
                <a:gd name="T7" fmla="*/ 29 h 55"/>
                <a:gd name="T8" fmla="*/ 16 w 35"/>
                <a:gd name="T9" fmla="*/ 46 h 55"/>
                <a:gd name="T10" fmla="*/ 35 w 35"/>
                <a:gd name="T11" fmla="*/ 46 h 55"/>
                <a:gd name="T12" fmla="*/ 35 w 35"/>
                <a:gd name="T13" fmla="*/ 55 h 55"/>
                <a:gd name="T14" fmla="*/ 0 w 35"/>
                <a:gd name="T15" fmla="*/ 55 h 55"/>
                <a:gd name="T16" fmla="*/ 0 w 35"/>
                <a:gd name="T17" fmla="*/ 54 h 55"/>
                <a:gd name="T18" fmla="*/ 10 w 35"/>
                <a:gd name="T19" fmla="*/ 41 h 55"/>
                <a:gd name="T20" fmla="*/ 17 w 35"/>
                <a:gd name="T21" fmla="*/ 30 h 55"/>
                <a:gd name="T22" fmla="*/ 20 w 35"/>
                <a:gd name="T23" fmla="*/ 24 h 55"/>
                <a:gd name="T24" fmla="*/ 21 w 35"/>
                <a:gd name="T25" fmla="*/ 18 h 55"/>
                <a:gd name="T26" fmla="*/ 19 w 35"/>
                <a:gd name="T27" fmla="*/ 11 h 55"/>
                <a:gd name="T28" fmla="*/ 13 w 35"/>
                <a:gd name="T29" fmla="*/ 9 h 55"/>
                <a:gd name="T30" fmla="*/ 0 w 35"/>
                <a:gd name="T31" fmla="*/ 16 h 55"/>
                <a:gd name="T32" fmla="*/ 0 w 35"/>
                <a:gd name="T33" fmla="*/ 5 h 55"/>
                <a:gd name="T34" fmla="*/ 15 w 35"/>
                <a:gd name="T3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55">
                  <a:moveTo>
                    <a:pt x="15" y="0"/>
                  </a:moveTo>
                  <a:cubicBezTo>
                    <a:pt x="20" y="0"/>
                    <a:pt x="24" y="2"/>
                    <a:pt x="27" y="4"/>
                  </a:cubicBezTo>
                  <a:cubicBezTo>
                    <a:pt x="30" y="7"/>
                    <a:pt x="32" y="11"/>
                    <a:pt x="32" y="16"/>
                  </a:cubicBezTo>
                  <a:cubicBezTo>
                    <a:pt x="32" y="20"/>
                    <a:pt x="30" y="24"/>
                    <a:pt x="28" y="29"/>
                  </a:cubicBezTo>
                  <a:cubicBezTo>
                    <a:pt x="26" y="33"/>
                    <a:pt x="22" y="39"/>
                    <a:pt x="16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4" y="49"/>
                    <a:pt x="7" y="45"/>
                    <a:pt x="10" y="41"/>
                  </a:cubicBezTo>
                  <a:cubicBezTo>
                    <a:pt x="13" y="36"/>
                    <a:pt x="15" y="33"/>
                    <a:pt x="17" y="30"/>
                  </a:cubicBezTo>
                  <a:cubicBezTo>
                    <a:pt x="19" y="28"/>
                    <a:pt x="20" y="25"/>
                    <a:pt x="20" y="24"/>
                  </a:cubicBezTo>
                  <a:cubicBezTo>
                    <a:pt x="21" y="22"/>
                    <a:pt x="21" y="20"/>
                    <a:pt x="21" y="18"/>
                  </a:cubicBezTo>
                  <a:cubicBezTo>
                    <a:pt x="21" y="15"/>
                    <a:pt x="21" y="13"/>
                    <a:pt x="19" y="11"/>
                  </a:cubicBezTo>
                  <a:cubicBezTo>
                    <a:pt x="17" y="10"/>
                    <a:pt x="15" y="9"/>
                    <a:pt x="13" y="9"/>
                  </a:cubicBezTo>
                  <a:cubicBezTo>
                    <a:pt x="9" y="9"/>
                    <a:pt x="5" y="11"/>
                    <a:pt x="0" y="1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2"/>
                    <a:pt x="10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" name="Freeform 14"/>
            <p:cNvSpPr>
              <a:spLocks/>
            </p:cNvSpPr>
            <p:nvPr/>
          </p:nvSpPr>
          <p:spPr bwMode="auto">
            <a:xfrm>
              <a:off x="1090613" y="2998788"/>
              <a:ext cx="187325" cy="284162"/>
            </a:xfrm>
            <a:custGeom>
              <a:avLst/>
              <a:gdLst>
                <a:gd name="T0" fmla="*/ 41 w 67"/>
                <a:gd name="T1" fmla="*/ 0 h 101"/>
                <a:gd name="T2" fmla="*/ 53 w 67"/>
                <a:gd name="T3" fmla="*/ 2 h 101"/>
                <a:gd name="T4" fmla="*/ 66 w 67"/>
                <a:gd name="T5" fmla="*/ 8 h 101"/>
                <a:gd name="T6" fmla="*/ 66 w 67"/>
                <a:gd name="T7" fmla="*/ 26 h 101"/>
                <a:gd name="T8" fmla="*/ 54 w 67"/>
                <a:gd name="T9" fmla="*/ 18 h 101"/>
                <a:gd name="T10" fmla="*/ 42 w 67"/>
                <a:gd name="T11" fmla="*/ 16 h 101"/>
                <a:gd name="T12" fmla="*/ 28 w 67"/>
                <a:gd name="T13" fmla="*/ 20 h 101"/>
                <a:gd name="T14" fmla="*/ 18 w 67"/>
                <a:gd name="T15" fmla="*/ 33 h 101"/>
                <a:gd name="T16" fmla="*/ 14 w 67"/>
                <a:gd name="T17" fmla="*/ 50 h 101"/>
                <a:gd name="T18" fmla="*/ 18 w 67"/>
                <a:gd name="T19" fmla="*/ 68 h 101"/>
                <a:gd name="T20" fmla="*/ 28 w 67"/>
                <a:gd name="T21" fmla="*/ 80 h 101"/>
                <a:gd name="T22" fmla="*/ 42 w 67"/>
                <a:gd name="T23" fmla="*/ 84 h 101"/>
                <a:gd name="T24" fmla="*/ 53 w 67"/>
                <a:gd name="T25" fmla="*/ 82 h 101"/>
                <a:gd name="T26" fmla="*/ 67 w 67"/>
                <a:gd name="T27" fmla="*/ 73 h 101"/>
                <a:gd name="T28" fmla="*/ 67 w 67"/>
                <a:gd name="T29" fmla="*/ 91 h 101"/>
                <a:gd name="T30" fmla="*/ 54 w 67"/>
                <a:gd name="T31" fmla="*/ 98 h 101"/>
                <a:gd name="T32" fmla="*/ 40 w 67"/>
                <a:gd name="T33" fmla="*/ 101 h 101"/>
                <a:gd name="T34" fmla="*/ 19 w 67"/>
                <a:gd name="T35" fmla="*/ 94 h 101"/>
                <a:gd name="T36" fmla="*/ 5 w 67"/>
                <a:gd name="T37" fmla="*/ 76 h 101"/>
                <a:gd name="T38" fmla="*/ 0 w 67"/>
                <a:gd name="T39" fmla="*/ 51 h 101"/>
                <a:gd name="T40" fmla="*/ 5 w 67"/>
                <a:gd name="T41" fmla="*/ 24 h 101"/>
                <a:gd name="T42" fmla="*/ 20 w 67"/>
                <a:gd name="T43" fmla="*/ 6 h 101"/>
                <a:gd name="T44" fmla="*/ 41 w 67"/>
                <a:gd name="T4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101">
                  <a:moveTo>
                    <a:pt x="41" y="0"/>
                  </a:moveTo>
                  <a:cubicBezTo>
                    <a:pt x="45" y="0"/>
                    <a:pt x="49" y="0"/>
                    <a:pt x="53" y="2"/>
                  </a:cubicBezTo>
                  <a:cubicBezTo>
                    <a:pt x="57" y="3"/>
                    <a:pt x="62" y="5"/>
                    <a:pt x="66" y="8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2" y="23"/>
                    <a:pt x="58" y="20"/>
                    <a:pt x="54" y="18"/>
                  </a:cubicBezTo>
                  <a:cubicBezTo>
                    <a:pt x="50" y="17"/>
                    <a:pt x="46" y="16"/>
                    <a:pt x="42" y="16"/>
                  </a:cubicBezTo>
                  <a:cubicBezTo>
                    <a:pt x="37" y="16"/>
                    <a:pt x="32" y="18"/>
                    <a:pt x="28" y="20"/>
                  </a:cubicBezTo>
                  <a:cubicBezTo>
                    <a:pt x="23" y="23"/>
                    <a:pt x="20" y="27"/>
                    <a:pt x="18" y="33"/>
                  </a:cubicBezTo>
                  <a:cubicBezTo>
                    <a:pt x="15" y="38"/>
                    <a:pt x="14" y="44"/>
                    <a:pt x="14" y="50"/>
                  </a:cubicBezTo>
                  <a:cubicBezTo>
                    <a:pt x="14" y="57"/>
                    <a:pt x="15" y="63"/>
                    <a:pt x="18" y="68"/>
                  </a:cubicBezTo>
                  <a:cubicBezTo>
                    <a:pt x="20" y="73"/>
                    <a:pt x="23" y="77"/>
                    <a:pt x="28" y="80"/>
                  </a:cubicBezTo>
                  <a:cubicBezTo>
                    <a:pt x="32" y="83"/>
                    <a:pt x="37" y="84"/>
                    <a:pt x="42" y="84"/>
                  </a:cubicBezTo>
                  <a:cubicBezTo>
                    <a:pt x="46" y="84"/>
                    <a:pt x="50" y="83"/>
                    <a:pt x="53" y="82"/>
                  </a:cubicBezTo>
                  <a:cubicBezTo>
                    <a:pt x="57" y="80"/>
                    <a:pt x="62" y="77"/>
                    <a:pt x="67" y="73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3" y="95"/>
                    <a:pt x="58" y="97"/>
                    <a:pt x="54" y="98"/>
                  </a:cubicBezTo>
                  <a:cubicBezTo>
                    <a:pt x="50" y="100"/>
                    <a:pt x="45" y="101"/>
                    <a:pt x="40" y="101"/>
                  </a:cubicBezTo>
                  <a:cubicBezTo>
                    <a:pt x="32" y="101"/>
                    <a:pt x="25" y="98"/>
                    <a:pt x="19" y="94"/>
                  </a:cubicBezTo>
                  <a:cubicBezTo>
                    <a:pt x="13" y="90"/>
                    <a:pt x="8" y="84"/>
                    <a:pt x="5" y="76"/>
                  </a:cubicBezTo>
                  <a:cubicBezTo>
                    <a:pt x="1" y="69"/>
                    <a:pt x="0" y="60"/>
                    <a:pt x="0" y="51"/>
                  </a:cubicBezTo>
                  <a:cubicBezTo>
                    <a:pt x="0" y="41"/>
                    <a:pt x="1" y="32"/>
                    <a:pt x="5" y="24"/>
                  </a:cubicBezTo>
                  <a:cubicBezTo>
                    <a:pt x="9" y="16"/>
                    <a:pt x="14" y="10"/>
                    <a:pt x="20" y="6"/>
                  </a:cubicBezTo>
                  <a:cubicBezTo>
                    <a:pt x="26" y="2"/>
                    <a:pt x="33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" name="Freeform 15"/>
            <p:cNvSpPr>
              <a:spLocks noEditPoints="1"/>
            </p:cNvSpPr>
            <p:nvPr/>
          </p:nvSpPr>
          <p:spPr bwMode="auto">
            <a:xfrm>
              <a:off x="1309688" y="2998788"/>
              <a:ext cx="227013" cy="284162"/>
            </a:xfrm>
            <a:custGeom>
              <a:avLst/>
              <a:gdLst>
                <a:gd name="T0" fmla="*/ 41 w 81"/>
                <a:gd name="T1" fmla="*/ 0 h 101"/>
                <a:gd name="T2" fmla="*/ 61 w 81"/>
                <a:gd name="T3" fmla="*/ 6 h 101"/>
                <a:gd name="T4" fmla="*/ 76 w 81"/>
                <a:gd name="T5" fmla="*/ 24 h 101"/>
                <a:gd name="T6" fmla="*/ 81 w 81"/>
                <a:gd name="T7" fmla="*/ 50 h 101"/>
                <a:gd name="T8" fmla="*/ 76 w 81"/>
                <a:gd name="T9" fmla="*/ 76 h 101"/>
                <a:gd name="T10" fmla="*/ 61 w 81"/>
                <a:gd name="T11" fmla="*/ 94 h 101"/>
                <a:gd name="T12" fmla="*/ 41 w 81"/>
                <a:gd name="T13" fmla="*/ 101 h 101"/>
                <a:gd name="T14" fmla="*/ 20 w 81"/>
                <a:gd name="T15" fmla="*/ 94 h 101"/>
                <a:gd name="T16" fmla="*/ 5 w 81"/>
                <a:gd name="T17" fmla="*/ 76 h 101"/>
                <a:gd name="T18" fmla="*/ 0 w 81"/>
                <a:gd name="T19" fmla="*/ 50 h 101"/>
                <a:gd name="T20" fmla="*/ 5 w 81"/>
                <a:gd name="T21" fmla="*/ 25 h 101"/>
                <a:gd name="T22" fmla="*/ 20 w 81"/>
                <a:gd name="T23" fmla="*/ 6 h 101"/>
                <a:gd name="T24" fmla="*/ 41 w 81"/>
                <a:gd name="T25" fmla="*/ 0 h 101"/>
                <a:gd name="T26" fmla="*/ 15 w 81"/>
                <a:gd name="T27" fmla="*/ 50 h 101"/>
                <a:gd name="T28" fmla="*/ 18 w 81"/>
                <a:gd name="T29" fmla="*/ 68 h 101"/>
                <a:gd name="T30" fmla="*/ 27 w 81"/>
                <a:gd name="T31" fmla="*/ 80 h 101"/>
                <a:gd name="T32" fmla="*/ 41 w 81"/>
                <a:gd name="T33" fmla="*/ 84 h 101"/>
                <a:gd name="T34" fmla="*/ 59 w 81"/>
                <a:gd name="T35" fmla="*/ 75 h 101"/>
                <a:gd name="T36" fmla="*/ 67 w 81"/>
                <a:gd name="T37" fmla="*/ 50 h 101"/>
                <a:gd name="T38" fmla="*/ 63 w 81"/>
                <a:gd name="T39" fmla="*/ 33 h 101"/>
                <a:gd name="T40" fmla="*/ 54 w 81"/>
                <a:gd name="T41" fmla="*/ 20 h 101"/>
                <a:gd name="T42" fmla="*/ 41 w 81"/>
                <a:gd name="T43" fmla="*/ 16 h 101"/>
                <a:gd name="T44" fmla="*/ 27 w 81"/>
                <a:gd name="T45" fmla="*/ 20 h 101"/>
                <a:gd name="T46" fmla="*/ 18 w 81"/>
                <a:gd name="T47" fmla="*/ 33 h 101"/>
                <a:gd name="T48" fmla="*/ 15 w 81"/>
                <a:gd name="T49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101">
                  <a:moveTo>
                    <a:pt x="41" y="0"/>
                  </a:moveTo>
                  <a:cubicBezTo>
                    <a:pt x="48" y="0"/>
                    <a:pt x="55" y="2"/>
                    <a:pt x="61" y="6"/>
                  </a:cubicBezTo>
                  <a:cubicBezTo>
                    <a:pt x="67" y="10"/>
                    <a:pt x="72" y="16"/>
                    <a:pt x="76" y="24"/>
                  </a:cubicBezTo>
                  <a:cubicBezTo>
                    <a:pt x="79" y="32"/>
                    <a:pt x="81" y="41"/>
                    <a:pt x="81" y="50"/>
                  </a:cubicBezTo>
                  <a:cubicBezTo>
                    <a:pt x="81" y="59"/>
                    <a:pt x="79" y="68"/>
                    <a:pt x="76" y="76"/>
                  </a:cubicBezTo>
                  <a:cubicBezTo>
                    <a:pt x="72" y="84"/>
                    <a:pt x="68" y="90"/>
                    <a:pt x="61" y="94"/>
                  </a:cubicBezTo>
                  <a:cubicBezTo>
                    <a:pt x="55" y="98"/>
                    <a:pt x="48" y="101"/>
                    <a:pt x="41" y="101"/>
                  </a:cubicBezTo>
                  <a:cubicBezTo>
                    <a:pt x="33" y="101"/>
                    <a:pt x="26" y="98"/>
                    <a:pt x="20" y="94"/>
                  </a:cubicBezTo>
                  <a:cubicBezTo>
                    <a:pt x="13" y="89"/>
                    <a:pt x="9" y="83"/>
                    <a:pt x="5" y="76"/>
                  </a:cubicBezTo>
                  <a:cubicBezTo>
                    <a:pt x="2" y="68"/>
                    <a:pt x="0" y="59"/>
                    <a:pt x="0" y="50"/>
                  </a:cubicBezTo>
                  <a:cubicBezTo>
                    <a:pt x="0" y="41"/>
                    <a:pt x="2" y="33"/>
                    <a:pt x="5" y="25"/>
                  </a:cubicBezTo>
                  <a:cubicBezTo>
                    <a:pt x="9" y="17"/>
                    <a:pt x="13" y="11"/>
                    <a:pt x="20" y="6"/>
                  </a:cubicBezTo>
                  <a:cubicBezTo>
                    <a:pt x="26" y="2"/>
                    <a:pt x="33" y="0"/>
                    <a:pt x="41" y="0"/>
                  </a:cubicBezTo>
                  <a:close/>
                  <a:moveTo>
                    <a:pt x="15" y="50"/>
                  </a:moveTo>
                  <a:cubicBezTo>
                    <a:pt x="15" y="57"/>
                    <a:pt x="16" y="63"/>
                    <a:pt x="18" y="68"/>
                  </a:cubicBezTo>
                  <a:cubicBezTo>
                    <a:pt x="20" y="73"/>
                    <a:pt x="23" y="77"/>
                    <a:pt x="27" y="80"/>
                  </a:cubicBezTo>
                  <a:cubicBezTo>
                    <a:pt x="31" y="83"/>
                    <a:pt x="36" y="84"/>
                    <a:pt x="41" y="84"/>
                  </a:cubicBezTo>
                  <a:cubicBezTo>
                    <a:pt x="48" y="84"/>
                    <a:pt x="54" y="81"/>
                    <a:pt x="59" y="75"/>
                  </a:cubicBezTo>
                  <a:cubicBezTo>
                    <a:pt x="64" y="68"/>
                    <a:pt x="67" y="60"/>
                    <a:pt x="67" y="50"/>
                  </a:cubicBezTo>
                  <a:cubicBezTo>
                    <a:pt x="67" y="44"/>
                    <a:pt x="65" y="38"/>
                    <a:pt x="63" y="33"/>
                  </a:cubicBezTo>
                  <a:cubicBezTo>
                    <a:pt x="61" y="27"/>
                    <a:pt x="58" y="23"/>
                    <a:pt x="54" y="20"/>
                  </a:cubicBezTo>
                  <a:cubicBezTo>
                    <a:pt x="50" y="18"/>
                    <a:pt x="46" y="16"/>
                    <a:pt x="41" y="16"/>
                  </a:cubicBezTo>
                  <a:cubicBezTo>
                    <a:pt x="36" y="16"/>
                    <a:pt x="31" y="18"/>
                    <a:pt x="27" y="20"/>
                  </a:cubicBezTo>
                  <a:cubicBezTo>
                    <a:pt x="23" y="23"/>
                    <a:pt x="20" y="27"/>
                    <a:pt x="18" y="33"/>
                  </a:cubicBezTo>
                  <a:cubicBezTo>
                    <a:pt x="16" y="38"/>
                    <a:pt x="15" y="44"/>
                    <a:pt x="1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61" name="Группа 360"/>
          <p:cNvGrpSpPr/>
          <p:nvPr/>
        </p:nvGrpSpPr>
        <p:grpSpPr>
          <a:xfrm>
            <a:off x="1708702" y="1131383"/>
            <a:ext cx="498538" cy="449701"/>
            <a:chOff x="2357438" y="1055688"/>
            <a:chExt cx="1166813" cy="1052512"/>
          </a:xfrm>
          <a:solidFill>
            <a:schemeClr val="accent1"/>
          </a:solidFill>
        </p:grpSpPr>
        <p:sp>
          <p:nvSpPr>
            <p:cNvPr id="249" name="Freeform 16"/>
            <p:cNvSpPr>
              <a:spLocks noEditPoints="1"/>
            </p:cNvSpPr>
            <p:nvPr/>
          </p:nvSpPr>
          <p:spPr bwMode="auto">
            <a:xfrm>
              <a:off x="2357438" y="1341438"/>
              <a:ext cx="1166813" cy="766762"/>
            </a:xfrm>
            <a:custGeom>
              <a:avLst/>
              <a:gdLst>
                <a:gd name="T0" fmla="*/ 333 w 416"/>
                <a:gd name="T1" fmla="*/ 43 h 273"/>
                <a:gd name="T2" fmla="*/ 328 w 416"/>
                <a:gd name="T3" fmla="*/ 40 h 273"/>
                <a:gd name="T4" fmla="*/ 248 w 416"/>
                <a:gd name="T5" fmla="*/ 0 h 273"/>
                <a:gd name="T6" fmla="*/ 169 w 416"/>
                <a:gd name="T7" fmla="*/ 28 h 273"/>
                <a:gd name="T8" fmla="*/ 132 w 416"/>
                <a:gd name="T9" fmla="*/ 19 h 273"/>
                <a:gd name="T10" fmla="*/ 71 w 416"/>
                <a:gd name="T11" fmla="*/ 57 h 273"/>
                <a:gd name="T12" fmla="*/ 65 w 416"/>
                <a:gd name="T13" fmla="*/ 61 h 273"/>
                <a:gd name="T14" fmla="*/ 13 w 416"/>
                <a:gd name="T15" fmla="*/ 167 h 273"/>
                <a:gd name="T16" fmla="*/ 34 w 416"/>
                <a:gd name="T17" fmla="*/ 186 h 273"/>
                <a:gd name="T18" fmla="*/ 77 w 416"/>
                <a:gd name="T19" fmla="*/ 246 h 273"/>
                <a:gd name="T20" fmla="*/ 138 w 416"/>
                <a:gd name="T21" fmla="*/ 239 h 273"/>
                <a:gd name="T22" fmla="*/ 145 w 416"/>
                <a:gd name="T23" fmla="*/ 241 h 273"/>
                <a:gd name="T24" fmla="*/ 211 w 416"/>
                <a:gd name="T25" fmla="*/ 273 h 273"/>
                <a:gd name="T26" fmla="*/ 275 w 416"/>
                <a:gd name="T27" fmla="*/ 244 h 273"/>
                <a:gd name="T28" fmla="*/ 309 w 416"/>
                <a:gd name="T29" fmla="*/ 255 h 273"/>
                <a:gd name="T30" fmla="*/ 365 w 416"/>
                <a:gd name="T31" fmla="*/ 214 h 273"/>
                <a:gd name="T32" fmla="*/ 369 w 416"/>
                <a:gd name="T33" fmla="*/ 210 h 273"/>
                <a:gd name="T34" fmla="*/ 409 w 416"/>
                <a:gd name="T35" fmla="*/ 120 h 273"/>
                <a:gd name="T36" fmla="*/ 363 w 416"/>
                <a:gd name="T37" fmla="*/ 194 h 273"/>
                <a:gd name="T38" fmla="*/ 349 w 416"/>
                <a:gd name="T39" fmla="*/ 208 h 273"/>
                <a:gd name="T40" fmla="*/ 309 w 416"/>
                <a:gd name="T41" fmla="*/ 237 h 273"/>
                <a:gd name="T42" fmla="*/ 273 w 416"/>
                <a:gd name="T43" fmla="*/ 223 h 273"/>
                <a:gd name="T44" fmla="*/ 211 w 416"/>
                <a:gd name="T45" fmla="*/ 255 h 273"/>
                <a:gd name="T46" fmla="*/ 159 w 416"/>
                <a:gd name="T47" fmla="*/ 231 h 273"/>
                <a:gd name="T48" fmla="*/ 131 w 416"/>
                <a:gd name="T49" fmla="*/ 223 h 273"/>
                <a:gd name="T50" fmla="*/ 84 w 416"/>
                <a:gd name="T51" fmla="*/ 230 h 273"/>
                <a:gd name="T52" fmla="*/ 50 w 416"/>
                <a:gd name="T53" fmla="*/ 175 h 273"/>
                <a:gd name="T54" fmla="*/ 28 w 416"/>
                <a:gd name="T55" fmla="*/ 158 h 273"/>
                <a:gd name="T56" fmla="*/ 66 w 416"/>
                <a:gd name="T57" fmla="*/ 78 h 273"/>
                <a:gd name="T58" fmla="*/ 86 w 416"/>
                <a:gd name="T59" fmla="*/ 65 h 273"/>
                <a:gd name="T60" fmla="*/ 132 w 416"/>
                <a:gd name="T61" fmla="*/ 36 h 273"/>
                <a:gd name="T62" fmla="*/ 172 w 416"/>
                <a:gd name="T63" fmla="*/ 48 h 273"/>
                <a:gd name="T64" fmla="*/ 248 w 416"/>
                <a:gd name="T65" fmla="*/ 17 h 273"/>
                <a:gd name="T66" fmla="*/ 313 w 416"/>
                <a:gd name="T67" fmla="*/ 48 h 273"/>
                <a:gd name="T68" fmla="*/ 331 w 416"/>
                <a:gd name="T69" fmla="*/ 60 h 273"/>
                <a:gd name="T70" fmla="*/ 385 w 416"/>
                <a:gd name="T71" fmla="*/ 17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6" h="273">
                  <a:moveTo>
                    <a:pt x="409" y="120"/>
                  </a:moveTo>
                  <a:cubicBezTo>
                    <a:pt x="396" y="58"/>
                    <a:pt x="356" y="46"/>
                    <a:pt x="333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8" y="40"/>
                    <a:pt x="328" y="40"/>
                    <a:pt x="328" y="40"/>
                  </a:cubicBezTo>
                  <a:cubicBezTo>
                    <a:pt x="314" y="16"/>
                    <a:pt x="291" y="3"/>
                    <a:pt x="259" y="1"/>
                  </a:cubicBezTo>
                  <a:cubicBezTo>
                    <a:pt x="256" y="1"/>
                    <a:pt x="252" y="0"/>
                    <a:pt x="248" y="0"/>
                  </a:cubicBezTo>
                  <a:cubicBezTo>
                    <a:pt x="218" y="0"/>
                    <a:pt x="190" y="10"/>
                    <a:pt x="172" y="25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65" y="27"/>
                    <a:pt x="165" y="27"/>
                    <a:pt x="165" y="27"/>
                  </a:cubicBezTo>
                  <a:cubicBezTo>
                    <a:pt x="155" y="22"/>
                    <a:pt x="144" y="19"/>
                    <a:pt x="132" y="19"/>
                  </a:cubicBezTo>
                  <a:cubicBezTo>
                    <a:pt x="126" y="19"/>
                    <a:pt x="120" y="20"/>
                    <a:pt x="113" y="22"/>
                  </a:cubicBezTo>
                  <a:cubicBezTo>
                    <a:pt x="97" y="26"/>
                    <a:pt x="79" y="41"/>
                    <a:pt x="71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37" y="62"/>
                    <a:pt x="16" y="80"/>
                    <a:pt x="7" y="109"/>
                  </a:cubicBezTo>
                  <a:cubicBezTo>
                    <a:pt x="0" y="129"/>
                    <a:pt x="3" y="150"/>
                    <a:pt x="13" y="167"/>
                  </a:cubicBezTo>
                  <a:cubicBezTo>
                    <a:pt x="18" y="174"/>
                    <a:pt x="24" y="180"/>
                    <a:pt x="31" y="184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5" y="202"/>
                    <a:pt x="42" y="232"/>
                    <a:pt x="77" y="246"/>
                  </a:cubicBezTo>
                  <a:cubicBezTo>
                    <a:pt x="83" y="248"/>
                    <a:pt x="88" y="249"/>
                    <a:pt x="95" y="249"/>
                  </a:cubicBezTo>
                  <a:cubicBezTo>
                    <a:pt x="110" y="249"/>
                    <a:pt x="126" y="243"/>
                    <a:pt x="138" y="239"/>
                  </a:cubicBezTo>
                  <a:cubicBezTo>
                    <a:pt x="142" y="237"/>
                    <a:pt x="142" y="237"/>
                    <a:pt x="142" y="237"/>
                  </a:cubicBezTo>
                  <a:cubicBezTo>
                    <a:pt x="145" y="241"/>
                    <a:pt x="145" y="241"/>
                    <a:pt x="145" y="241"/>
                  </a:cubicBezTo>
                  <a:cubicBezTo>
                    <a:pt x="155" y="255"/>
                    <a:pt x="174" y="271"/>
                    <a:pt x="210" y="272"/>
                  </a:cubicBezTo>
                  <a:cubicBezTo>
                    <a:pt x="210" y="272"/>
                    <a:pt x="211" y="273"/>
                    <a:pt x="211" y="273"/>
                  </a:cubicBezTo>
                  <a:cubicBezTo>
                    <a:pt x="235" y="273"/>
                    <a:pt x="257" y="258"/>
                    <a:pt x="271" y="246"/>
                  </a:cubicBezTo>
                  <a:cubicBezTo>
                    <a:pt x="275" y="244"/>
                    <a:pt x="275" y="244"/>
                    <a:pt x="275" y="244"/>
                  </a:cubicBezTo>
                  <a:cubicBezTo>
                    <a:pt x="278" y="246"/>
                    <a:pt x="278" y="246"/>
                    <a:pt x="278" y="246"/>
                  </a:cubicBezTo>
                  <a:cubicBezTo>
                    <a:pt x="286" y="250"/>
                    <a:pt x="297" y="255"/>
                    <a:pt x="309" y="255"/>
                  </a:cubicBezTo>
                  <a:cubicBezTo>
                    <a:pt x="314" y="255"/>
                    <a:pt x="320" y="254"/>
                    <a:pt x="325" y="252"/>
                  </a:cubicBezTo>
                  <a:cubicBezTo>
                    <a:pt x="344" y="244"/>
                    <a:pt x="359" y="231"/>
                    <a:pt x="365" y="214"/>
                  </a:cubicBezTo>
                  <a:cubicBezTo>
                    <a:pt x="366" y="211"/>
                    <a:pt x="366" y="211"/>
                    <a:pt x="366" y="211"/>
                  </a:cubicBezTo>
                  <a:cubicBezTo>
                    <a:pt x="369" y="210"/>
                    <a:pt x="369" y="210"/>
                    <a:pt x="369" y="210"/>
                  </a:cubicBezTo>
                  <a:cubicBezTo>
                    <a:pt x="377" y="206"/>
                    <a:pt x="389" y="199"/>
                    <a:pt x="399" y="186"/>
                  </a:cubicBezTo>
                  <a:cubicBezTo>
                    <a:pt x="407" y="174"/>
                    <a:pt x="416" y="153"/>
                    <a:pt x="409" y="120"/>
                  </a:cubicBezTo>
                  <a:close/>
                  <a:moveTo>
                    <a:pt x="385" y="176"/>
                  </a:moveTo>
                  <a:cubicBezTo>
                    <a:pt x="378" y="186"/>
                    <a:pt x="369" y="191"/>
                    <a:pt x="363" y="194"/>
                  </a:cubicBezTo>
                  <a:cubicBezTo>
                    <a:pt x="353" y="198"/>
                    <a:pt x="353" y="198"/>
                    <a:pt x="353" y="198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45" y="220"/>
                    <a:pt x="334" y="230"/>
                    <a:pt x="319" y="236"/>
                  </a:cubicBezTo>
                  <a:cubicBezTo>
                    <a:pt x="316" y="237"/>
                    <a:pt x="312" y="237"/>
                    <a:pt x="309" y="237"/>
                  </a:cubicBezTo>
                  <a:cubicBezTo>
                    <a:pt x="302" y="237"/>
                    <a:pt x="294" y="235"/>
                    <a:pt x="287" y="231"/>
                  </a:cubicBezTo>
                  <a:cubicBezTo>
                    <a:pt x="273" y="223"/>
                    <a:pt x="273" y="223"/>
                    <a:pt x="273" y="223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43" y="248"/>
                    <a:pt x="226" y="255"/>
                    <a:pt x="211" y="255"/>
                  </a:cubicBezTo>
                  <a:cubicBezTo>
                    <a:pt x="210" y="255"/>
                    <a:pt x="210" y="255"/>
                    <a:pt x="210" y="255"/>
                  </a:cubicBezTo>
                  <a:cubicBezTo>
                    <a:pt x="187" y="255"/>
                    <a:pt x="170" y="247"/>
                    <a:pt x="159" y="231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17" y="229"/>
                    <a:pt x="104" y="232"/>
                    <a:pt x="95" y="232"/>
                  </a:cubicBezTo>
                  <a:cubicBezTo>
                    <a:pt x="91" y="232"/>
                    <a:pt x="87" y="232"/>
                    <a:pt x="84" y="230"/>
                  </a:cubicBezTo>
                  <a:cubicBezTo>
                    <a:pt x="58" y="220"/>
                    <a:pt x="52" y="199"/>
                    <a:pt x="51" y="188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39" y="169"/>
                    <a:pt x="39" y="169"/>
                    <a:pt x="39" y="169"/>
                  </a:cubicBezTo>
                  <a:cubicBezTo>
                    <a:pt x="35" y="167"/>
                    <a:pt x="31" y="163"/>
                    <a:pt x="28" y="158"/>
                  </a:cubicBezTo>
                  <a:cubicBezTo>
                    <a:pt x="20" y="145"/>
                    <a:pt x="18" y="129"/>
                    <a:pt x="23" y="114"/>
                  </a:cubicBezTo>
                  <a:cubicBezTo>
                    <a:pt x="30" y="92"/>
                    <a:pt x="45" y="79"/>
                    <a:pt x="66" y="78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53"/>
                    <a:pt x="106" y="41"/>
                    <a:pt x="117" y="38"/>
                  </a:cubicBezTo>
                  <a:cubicBezTo>
                    <a:pt x="122" y="37"/>
                    <a:pt x="127" y="36"/>
                    <a:pt x="132" y="36"/>
                  </a:cubicBezTo>
                  <a:cubicBezTo>
                    <a:pt x="141" y="36"/>
                    <a:pt x="150" y="38"/>
                    <a:pt x="158" y="42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83" y="38"/>
                    <a:pt x="183" y="38"/>
                    <a:pt x="183" y="38"/>
                  </a:cubicBezTo>
                  <a:cubicBezTo>
                    <a:pt x="198" y="25"/>
                    <a:pt x="223" y="17"/>
                    <a:pt x="248" y="17"/>
                  </a:cubicBezTo>
                  <a:cubicBezTo>
                    <a:pt x="252" y="17"/>
                    <a:pt x="255" y="18"/>
                    <a:pt x="258" y="18"/>
                  </a:cubicBezTo>
                  <a:cubicBezTo>
                    <a:pt x="285" y="20"/>
                    <a:pt x="302" y="30"/>
                    <a:pt x="313" y="48"/>
                  </a:cubicBezTo>
                  <a:cubicBezTo>
                    <a:pt x="319" y="59"/>
                    <a:pt x="319" y="59"/>
                    <a:pt x="319" y="59"/>
                  </a:cubicBezTo>
                  <a:cubicBezTo>
                    <a:pt x="331" y="60"/>
                    <a:pt x="331" y="60"/>
                    <a:pt x="331" y="60"/>
                  </a:cubicBezTo>
                  <a:cubicBezTo>
                    <a:pt x="353" y="62"/>
                    <a:pt x="382" y="75"/>
                    <a:pt x="392" y="124"/>
                  </a:cubicBezTo>
                  <a:cubicBezTo>
                    <a:pt x="398" y="150"/>
                    <a:pt x="391" y="167"/>
                    <a:pt x="38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" name="Freeform 17"/>
            <p:cNvSpPr>
              <a:spLocks/>
            </p:cNvSpPr>
            <p:nvPr/>
          </p:nvSpPr>
          <p:spPr bwMode="auto">
            <a:xfrm>
              <a:off x="3157538" y="1731963"/>
              <a:ext cx="100013" cy="155575"/>
            </a:xfrm>
            <a:custGeom>
              <a:avLst/>
              <a:gdLst>
                <a:gd name="T0" fmla="*/ 16 w 36"/>
                <a:gd name="T1" fmla="*/ 0 h 55"/>
                <a:gd name="T2" fmla="*/ 28 w 36"/>
                <a:gd name="T3" fmla="*/ 4 h 55"/>
                <a:gd name="T4" fmla="*/ 33 w 36"/>
                <a:gd name="T5" fmla="*/ 16 h 55"/>
                <a:gd name="T6" fmla="*/ 29 w 36"/>
                <a:gd name="T7" fmla="*/ 28 h 55"/>
                <a:gd name="T8" fmla="*/ 17 w 36"/>
                <a:gd name="T9" fmla="*/ 46 h 55"/>
                <a:gd name="T10" fmla="*/ 36 w 36"/>
                <a:gd name="T11" fmla="*/ 46 h 55"/>
                <a:gd name="T12" fmla="*/ 36 w 36"/>
                <a:gd name="T13" fmla="*/ 55 h 55"/>
                <a:gd name="T14" fmla="*/ 0 w 36"/>
                <a:gd name="T15" fmla="*/ 55 h 55"/>
                <a:gd name="T16" fmla="*/ 0 w 36"/>
                <a:gd name="T17" fmla="*/ 54 h 55"/>
                <a:gd name="T18" fmla="*/ 11 w 36"/>
                <a:gd name="T19" fmla="*/ 40 h 55"/>
                <a:gd name="T20" fmla="*/ 18 w 36"/>
                <a:gd name="T21" fmla="*/ 30 h 55"/>
                <a:gd name="T22" fmla="*/ 21 w 36"/>
                <a:gd name="T23" fmla="*/ 23 h 55"/>
                <a:gd name="T24" fmla="*/ 22 w 36"/>
                <a:gd name="T25" fmla="*/ 18 h 55"/>
                <a:gd name="T26" fmla="*/ 20 w 36"/>
                <a:gd name="T27" fmla="*/ 11 h 55"/>
                <a:gd name="T28" fmla="*/ 14 w 36"/>
                <a:gd name="T29" fmla="*/ 9 h 55"/>
                <a:gd name="T30" fmla="*/ 1 w 36"/>
                <a:gd name="T31" fmla="*/ 16 h 55"/>
                <a:gd name="T32" fmla="*/ 1 w 36"/>
                <a:gd name="T33" fmla="*/ 5 h 55"/>
                <a:gd name="T34" fmla="*/ 16 w 36"/>
                <a:gd name="T3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5">
                  <a:moveTo>
                    <a:pt x="16" y="0"/>
                  </a:moveTo>
                  <a:cubicBezTo>
                    <a:pt x="21" y="0"/>
                    <a:pt x="25" y="1"/>
                    <a:pt x="28" y="4"/>
                  </a:cubicBezTo>
                  <a:cubicBezTo>
                    <a:pt x="31" y="7"/>
                    <a:pt x="33" y="11"/>
                    <a:pt x="33" y="16"/>
                  </a:cubicBezTo>
                  <a:cubicBezTo>
                    <a:pt x="33" y="20"/>
                    <a:pt x="31" y="24"/>
                    <a:pt x="29" y="28"/>
                  </a:cubicBezTo>
                  <a:cubicBezTo>
                    <a:pt x="27" y="33"/>
                    <a:pt x="23" y="38"/>
                    <a:pt x="17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" y="49"/>
                    <a:pt x="8" y="44"/>
                    <a:pt x="11" y="40"/>
                  </a:cubicBezTo>
                  <a:cubicBezTo>
                    <a:pt x="14" y="36"/>
                    <a:pt x="16" y="33"/>
                    <a:pt x="18" y="30"/>
                  </a:cubicBezTo>
                  <a:cubicBezTo>
                    <a:pt x="20" y="28"/>
                    <a:pt x="21" y="25"/>
                    <a:pt x="21" y="23"/>
                  </a:cubicBezTo>
                  <a:cubicBezTo>
                    <a:pt x="22" y="22"/>
                    <a:pt x="22" y="20"/>
                    <a:pt x="22" y="18"/>
                  </a:cubicBezTo>
                  <a:cubicBezTo>
                    <a:pt x="22" y="15"/>
                    <a:pt x="22" y="13"/>
                    <a:pt x="20" y="11"/>
                  </a:cubicBezTo>
                  <a:cubicBezTo>
                    <a:pt x="18" y="10"/>
                    <a:pt x="16" y="9"/>
                    <a:pt x="14" y="9"/>
                  </a:cubicBezTo>
                  <a:cubicBezTo>
                    <a:pt x="10" y="9"/>
                    <a:pt x="6" y="11"/>
                    <a:pt x="1" y="1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2"/>
                    <a:pt x="11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" name="Freeform 18"/>
            <p:cNvSpPr>
              <a:spLocks/>
            </p:cNvSpPr>
            <p:nvPr/>
          </p:nvSpPr>
          <p:spPr bwMode="auto">
            <a:xfrm>
              <a:off x="2682876" y="1566863"/>
              <a:ext cx="187325" cy="280987"/>
            </a:xfrm>
            <a:custGeom>
              <a:avLst/>
              <a:gdLst>
                <a:gd name="T0" fmla="*/ 41 w 67"/>
                <a:gd name="T1" fmla="*/ 0 h 100"/>
                <a:gd name="T2" fmla="*/ 53 w 67"/>
                <a:gd name="T3" fmla="*/ 1 h 100"/>
                <a:gd name="T4" fmla="*/ 66 w 67"/>
                <a:gd name="T5" fmla="*/ 8 h 100"/>
                <a:gd name="T6" fmla="*/ 66 w 67"/>
                <a:gd name="T7" fmla="*/ 26 h 100"/>
                <a:gd name="T8" fmla="*/ 54 w 67"/>
                <a:gd name="T9" fmla="*/ 18 h 100"/>
                <a:gd name="T10" fmla="*/ 42 w 67"/>
                <a:gd name="T11" fmla="*/ 16 h 100"/>
                <a:gd name="T12" fmla="*/ 28 w 67"/>
                <a:gd name="T13" fmla="*/ 20 h 100"/>
                <a:gd name="T14" fmla="*/ 18 w 67"/>
                <a:gd name="T15" fmla="*/ 32 h 100"/>
                <a:gd name="T16" fmla="*/ 14 w 67"/>
                <a:gd name="T17" fmla="*/ 50 h 100"/>
                <a:gd name="T18" fmla="*/ 18 w 67"/>
                <a:gd name="T19" fmla="*/ 68 h 100"/>
                <a:gd name="T20" fmla="*/ 28 w 67"/>
                <a:gd name="T21" fmla="*/ 80 h 100"/>
                <a:gd name="T22" fmla="*/ 42 w 67"/>
                <a:gd name="T23" fmla="*/ 84 h 100"/>
                <a:gd name="T24" fmla="*/ 53 w 67"/>
                <a:gd name="T25" fmla="*/ 82 h 100"/>
                <a:gd name="T26" fmla="*/ 67 w 67"/>
                <a:gd name="T27" fmla="*/ 73 h 100"/>
                <a:gd name="T28" fmla="*/ 67 w 67"/>
                <a:gd name="T29" fmla="*/ 91 h 100"/>
                <a:gd name="T30" fmla="*/ 54 w 67"/>
                <a:gd name="T31" fmla="*/ 98 h 100"/>
                <a:gd name="T32" fmla="*/ 40 w 67"/>
                <a:gd name="T33" fmla="*/ 100 h 100"/>
                <a:gd name="T34" fmla="*/ 19 w 67"/>
                <a:gd name="T35" fmla="*/ 94 h 100"/>
                <a:gd name="T36" fmla="*/ 5 w 67"/>
                <a:gd name="T37" fmla="*/ 76 h 100"/>
                <a:gd name="T38" fmla="*/ 0 w 67"/>
                <a:gd name="T39" fmla="*/ 51 h 100"/>
                <a:gd name="T40" fmla="*/ 5 w 67"/>
                <a:gd name="T41" fmla="*/ 24 h 100"/>
                <a:gd name="T42" fmla="*/ 20 w 67"/>
                <a:gd name="T43" fmla="*/ 6 h 100"/>
                <a:gd name="T44" fmla="*/ 41 w 67"/>
                <a:gd name="T4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100">
                  <a:moveTo>
                    <a:pt x="41" y="0"/>
                  </a:moveTo>
                  <a:cubicBezTo>
                    <a:pt x="45" y="0"/>
                    <a:pt x="49" y="0"/>
                    <a:pt x="53" y="1"/>
                  </a:cubicBezTo>
                  <a:cubicBezTo>
                    <a:pt x="57" y="3"/>
                    <a:pt x="62" y="5"/>
                    <a:pt x="66" y="8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50" y="17"/>
                    <a:pt x="46" y="16"/>
                    <a:pt x="42" y="16"/>
                  </a:cubicBezTo>
                  <a:cubicBezTo>
                    <a:pt x="37" y="16"/>
                    <a:pt x="32" y="17"/>
                    <a:pt x="28" y="20"/>
                  </a:cubicBezTo>
                  <a:cubicBezTo>
                    <a:pt x="23" y="23"/>
                    <a:pt x="20" y="27"/>
                    <a:pt x="18" y="32"/>
                  </a:cubicBezTo>
                  <a:cubicBezTo>
                    <a:pt x="15" y="38"/>
                    <a:pt x="14" y="43"/>
                    <a:pt x="14" y="50"/>
                  </a:cubicBezTo>
                  <a:cubicBezTo>
                    <a:pt x="14" y="56"/>
                    <a:pt x="15" y="62"/>
                    <a:pt x="18" y="68"/>
                  </a:cubicBezTo>
                  <a:cubicBezTo>
                    <a:pt x="20" y="73"/>
                    <a:pt x="23" y="77"/>
                    <a:pt x="28" y="80"/>
                  </a:cubicBezTo>
                  <a:cubicBezTo>
                    <a:pt x="32" y="82"/>
                    <a:pt x="36" y="84"/>
                    <a:pt x="42" y="84"/>
                  </a:cubicBezTo>
                  <a:cubicBezTo>
                    <a:pt x="46" y="84"/>
                    <a:pt x="50" y="83"/>
                    <a:pt x="53" y="82"/>
                  </a:cubicBezTo>
                  <a:cubicBezTo>
                    <a:pt x="57" y="80"/>
                    <a:pt x="62" y="77"/>
                    <a:pt x="67" y="73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2" y="94"/>
                    <a:pt x="58" y="97"/>
                    <a:pt x="54" y="98"/>
                  </a:cubicBezTo>
                  <a:cubicBezTo>
                    <a:pt x="50" y="100"/>
                    <a:pt x="45" y="100"/>
                    <a:pt x="40" y="100"/>
                  </a:cubicBezTo>
                  <a:cubicBezTo>
                    <a:pt x="32" y="100"/>
                    <a:pt x="25" y="98"/>
                    <a:pt x="19" y="94"/>
                  </a:cubicBezTo>
                  <a:cubicBezTo>
                    <a:pt x="13" y="90"/>
                    <a:pt x="8" y="84"/>
                    <a:pt x="5" y="76"/>
                  </a:cubicBezTo>
                  <a:cubicBezTo>
                    <a:pt x="1" y="68"/>
                    <a:pt x="0" y="60"/>
                    <a:pt x="0" y="51"/>
                  </a:cubicBezTo>
                  <a:cubicBezTo>
                    <a:pt x="0" y="41"/>
                    <a:pt x="1" y="32"/>
                    <a:pt x="5" y="24"/>
                  </a:cubicBezTo>
                  <a:cubicBezTo>
                    <a:pt x="9" y="16"/>
                    <a:pt x="13" y="10"/>
                    <a:pt x="20" y="6"/>
                  </a:cubicBezTo>
                  <a:cubicBezTo>
                    <a:pt x="26" y="2"/>
                    <a:pt x="33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" name="Freeform 19"/>
            <p:cNvSpPr>
              <a:spLocks noEditPoints="1"/>
            </p:cNvSpPr>
            <p:nvPr/>
          </p:nvSpPr>
          <p:spPr bwMode="auto">
            <a:xfrm>
              <a:off x="2901951" y="1566863"/>
              <a:ext cx="227013" cy="280987"/>
            </a:xfrm>
            <a:custGeom>
              <a:avLst/>
              <a:gdLst>
                <a:gd name="T0" fmla="*/ 41 w 81"/>
                <a:gd name="T1" fmla="*/ 0 h 100"/>
                <a:gd name="T2" fmla="*/ 61 w 81"/>
                <a:gd name="T3" fmla="*/ 6 h 100"/>
                <a:gd name="T4" fmla="*/ 76 w 81"/>
                <a:gd name="T5" fmla="*/ 24 h 100"/>
                <a:gd name="T6" fmla="*/ 81 w 81"/>
                <a:gd name="T7" fmla="*/ 50 h 100"/>
                <a:gd name="T8" fmla="*/ 76 w 81"/>
                <a:gd name="T9" fmla="*/ 75 h 100"/>
                <a:gd name="T10" fmla="*/ 61 w 81"/>
                <a:gd name="T11" fmla="*/ 94 h 100"/>
                <a:gd name="T12" fmla="*/ 40 w 81"/>
                <a:gd name="T13" fmla="*/ 100 h 100"/>
                <a:gd name="T14" fmla="*/ 20 w 81"/>
                <a:gd name="T15" fmla="*/ 94 h 100"/>
                <a:gd name="T16" fmla="*/ 5 w 81"/>
                <a:gd name="T17" fmla="*/ 75 h 100"/>
                <a:gd name="T18" fmla="*/ 0 w 81"/>
                <a:gd name="T19" fmla="*/ 50 h 100"/>
                <a:gd name="T20" fmla="*/ 5 w 81"/>
                <a:gd name="T21" fmla="*/ 25 h 100"/>
                <a:gd name="T22" fmla="*/ 19 w 81"/>
                <a:gd name="T23" fmla="*/ 6 h 100"/>
                <a:gd name="T24" fmla="*/ 41 w 81"/>
                <a:gd name="T25" fmla="*/ 0 h 100"/>
                <a:gd name="T26" fmla="*/ 15 w 81"/>
                <a:gd name="T27" fmla="*/ 50 h 100"/>
                <a:gd name="T28" fmla="*/ 18 w 81"/>
                <a:gd name="T29" fmla="*/ 67 h 100"/>
                <a:gd name="T30" fmla="*/ 27 w 81"/>
                <a:gd name="T31" fmla="*/ 80 h 100"/>
                <a:gd name="T32" fmla="*/ 41 w 81"/>
                <a:gd name="T33" fmla="*/ 84 h 100"/>
                <a:gd name="T34" fmla="*/ 59 w 81"/>
                <a:gd name="T35" fmla="*/ 74 h 100"/>
                <a:gd name="T36" fmla="*/ 67 w 81"/>
                <a:gd name="T37" fmla="*/ 50 h 100"/>
                <a:gd name="T38" fmla="*/ 63 w 81"/>
                <a:gd name="T39" fmla="*/ 32 h 100"/>
                <a:gd name="T40" fmla="*/ 54 w 81"/>
                <a:gd name="T41" fmla="*/ 20 h 100"/>
                <a:gd name="T42" fmla="*/ 40 w 81"/>
                <a:gd name="T43" fmla="*/ 16 h 100"/>
                <a:gd name="T44" fmla="*/ 27 w 81"/>
                <a:gd name="T45" fmla="*/ 20 h 100"/>
                <a:gd name="T46" fmla="*/ 18 w 81"/>
                <a:gd name="T47" fmla="*/ 32 h 100"/>
                <a:gd name="T48" fmla="*/ 15 w 81"/>
                <a:gd name="T49" fmla="*/ 5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100">
                  <a:moveTo>
                    <a:pt x="41" y="0"/>
                  </a:moveTo>
                  <a:cubicBezTo>
                    <a:pt x="48" y="0"/>
                    <a:pt x="55" y="2"/>
                    <a:pt x="61" y="6"/>
                  </a:cubicBezTo>
                  <a:cubicBezTo>
                    <a:pt x="67" y="10"/>
                    <a:pt x="72" y="16"/>
                    <a:pt x="76" y="24"/>
                  </a:cubicBezTo>
                  <a:cubicBezTo>
                    <a:pt x="79" y="32"/>
                    <a:pt x="81" y="40"/>
                    <a:pt x="81" y="50"/>
                  </a:cubicBezTo>
                  <a:cubicBezTo>
                    <a:pt x="81" y="59"/>
                    <a:pt x="79" y="68"/>
                    <a:pt x="76" y="75"/>
                  </a:cubicBezTo>
                  <a:cubicBezTo>
                    <a:pt x="72" y="83"/>
                    <a:pt x="67" y="89"/>
                    <a:pt x="61" y="94"/>
                  </a:cubicBezTo>
                  <a:cubicBezTo>
                    <a:pt x="55" y="98"/>
                    <a:pt x="48" y="100"/>
                    <a:pt x="40" y="100"/>
                  </a:cubicBezTo>
                  <a:cubicBezTo>
                    <a:pt x="33" y="100"/>
                    <a:pt x="26" y="98"/>
                    <a:pt x="20" y="94"/>
                  </a:cubicBezTo>
                  <a:cubicBezTo>
                    <a:pt x="13" y="89"/>
                    <a:pt x="9" y="83"/>
                    <a:pt x="5" y="75"/>
                  </a:cubicBezTo>
                  <a:cubicBezTo>
                    <a:pt x="2" y="68"/>
                    <a:pt x="0" y="59"/>
                    <a:pt x="0" y="50"/>
                  </a:cubicBezTo>
                  <a:cubicBezTo>
                    <a:pt x="0" y="41"/>
                    <a:pt x="2" y="32"/>
                    <a:pt x="5" y="25"/>
                  </a:cubicBezTo>
                  <a:cubicBezTo>
                    <a:pt x="9" y="17"/>
                    <a:pt x="13" y="10"/>
                    <a:pt x="19" y="6"/>
                  </a:cubicBezTo>
                  <a:cubicBezTo>
                    <a:pt x="26" y="2"/>
                    <a:pt x="33" y="0"/>
                    <a:pt x="41" y="0"/>
                  </a:cubicBezTo>
                  <a:close/>
                  <a:moveTo>
                    <a:pt x="15" y="50"/>
                  </a:moveTo>
                  <a:cubicBezTo>
                    <a:pt x="15" y="56"/>
                    <a:pt x="16" y="62"/>
                    <a:pt x="18" y="67"/>
                  </a:cubicBezTo>
                  <a:cubicBezTo>
                    <a:pt x="20" y="73"/>
                    <a:pt x="23" y="77"/>
                    <a:pt x="27" y="80"/>
                  </a:cubicBezTo>
                  <a:cubicBezTo>
                    <a:pt x="31" y="82"/>
                    <a:pt x="36" y="84"/>
                    <a:pt x="41" y="84"/>
                  </a:cubicBezTo>
                  <a:cubicBezTo>
                    <a:pt x="48" y="84"/>
                    <a:pt x="54" y="81"/>
                    <a:pt x="59" y="74"/>
                  </a:cubicBezTo>
                  <a:cubicBezTo>
                    <a:pt x="64" y="68"/>
                    <a:pt x="67" y="60"/>
                    <a:pt x="67" y="50"/>
                  </a:cubicBezTo>
                  <a:cubicBezTo>
                    <a:pt x="67" y="43"/>
                    <a:pt x="65" y="38"/>
                    <a:pt x="63" y="32"/>
                  </a:cubicBezTo>
                  <a:cubicBezTo>
                    <a:pt x="61" y="27"/>
                    <a:pt x="58" y="23"/>
                    <a:pt x="54" y="20"/>
                  </a:cubicBezTo>
                  <a:cubicBezTo>
                    <a:pt x="50" y="17"/>
                    <a:pt x="45" y="16"/>
                    <a:pt x="40" y="16"/>
                  </a:cubicBezTo>
                  <a:cubicBezTo>
                    <a:pt x="35" y="16"/>
                    <a:pt x="31" y="17"/>
                    <a:pt x="27" y="20"/>
                  </a:cubicBezTo>
                  <a:cubicBezTo>
                    <a:pt x="23" y="23"/>
                    <a:pt x="20" y="27"/>
                    <a:pt x="18" y="32"/>
                  </a:cubicBezTo>
                  <a:cubicBezTo>
                    <a:pt x="16" y="37"/>
                    <a:pt x="15" y="43"/>
                    <a:pt x="1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" name="Oval 20"/>
            <p:cNvSpPr>
              <a:spLocks noChangeArrowheads="1"/>
            </p:cNvSpPr>
            <p:nvPr/>
          </p:nvSpPr>
          <p:spPr bwMode="auto">
            <a:xfrm>
              <a:off x="2746376" y="1184275"/>
              <a:ext cx="130175" cy="1270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" name="Oval 21"/>
            <p:cNvSpPr>
              <a:spLocks noChangeArrowheads="1"/>
            </p:cNvSpPr>
            <p:nvPr/>
          </p:nvSpPr>
          <p:spPr bwMode="auto">
            <a:xfrm>
              <a:off x="3289301" y="1246188"/>
              <a:ext cx="125413" cy="1301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" name="Oval 22"/>
            <p:cNvSpPr>
              <a:spLocks noChangeArrowheads="1"/>
            </p:cNvSpPr>
            <p:nvPr/>
          </p:nvSpPr>
          <p:spPr bwMode="auto">
            <a:xfrm>
              <a:off x="2478088" y="1293813"/>
              <a:ext cx="95250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2" name="Oval 23"/>
            <p:cNvSpPr>
              <a:spLocks noChangeArrowheads="1"/>
            </p:cNvSpPr>
            <p:nvPr/>
          </p:nvSpPr>
          <p:spPr bwMode="auto">
            <a:xfrm>
              <a:off x="3049588" y="1168400"/>
              <a:ext cx="96838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3" name="Oval 24"/>
            <p:cNvSpPr>
              <a:spLocks noChangeArrowheads="1"/>
            </p:cNvSpPr>
            <p:nvPr/>
          </p:nvSpPr>
          <p:spPr bwMode="auto">
            <a:xfrm>
              <a:off x="2573338" y="1103313"/>
              <a:ext cx="95250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4" name="Oval 25"/>
            <p:cNvSpPr>
              <a:spLocks noChangeArrowheads="1"/>
            </p:cNvSpPr>
            <p:nvPr/>
          </p:nvSpPr>
          <p:spPr bwMode="auto">
            <a:xfrm>
              <a:off x="2938463" y="1055688"/>
              <a:ext cx="63500" cy="650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5" name="Oval 26"/>
            <p:cNvSpPr>
              <a:spLocks noChangeArrowheads="1"/>
            </p:cNvSpPr>
            <p:nvPr/>
          </p:nvSpPr>
          <p:spPr bwMode="auto">
            <a:xfrm>
              <a:off x="3209926" y="1103313"/>
              <a:ext cx="95250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60" name="Группа 359"/>
          <p:cNvGrpSpPr/>
          <p:nvPr/>
        </p:nvGrpSpPr>
        <p:grpSpPr>
          <a:xfrm>
            <a:off x="1057734" y="1245060"/>
            <a:ext cx="499216" cy="326254"/>
            <a:chOff x="763588" y="1311275"/>
            <a:chExt cx="1168400" cy="763587"/>
          </a:xfrm>
          <a:solidFill>
            <a:schemeClr val="accent1"/>
          </a:solidFill>
        </p:grpSpPr>
        <p:sp>
          <p:nvSpPr>
            <p:cNvPr id="356" name="Freeform 27"/>
            <p:cNvSpPr>
              <a:spLocks noEditPoints="1"/>
            </p:cNvSpPr>
            <p:nvPr/>
          </p:nvSpPr>
          <p:spPr bwMode="auto">
            <a:xfrm>
              <a:off x="763588" y="1311275"/>
              <a:ext cx="1168400" cy="763587"/>
            </a:xfrm>
            <a:custGeom>
              <a:avLst/>
              <a:gdLst>
                <a:gd name="T0" fmla="*/ 333 w 416"/>
                <a:gd name="T1" fmla="*/ 43 h 272"/>
                <a:gd name="T2" fmla="*/ 328 w 416"/>
                <a:gd name="T3" fmla="*/ 40 h 272"/>
                <a:gd name="T4" fmla="*/ 248 w 416"/>
                <a:gd name="T5" fmla="*/ 0 h 272"/>
                <a:gd name="T6" fmla="*/ 169 w 416"/>
                <a:gd name="T7" fmla="*/ 28 h 272"/>
                <a:gd name="T8" fmla="*/ 133 w 416"/>
                <a:gd name="T9" fmla="*/ 19 h 272"/>
                <a:gd name="T10" fmla="*/ 71 w 416"/>
                <a:gd name="T11" fmla="*/ 57 h 272"/>
                <a:gd name="T12" fmla="*/ 65 w 416"/>
                <a:gd name="T13" fmla="*/ 61 h 272"/>
                <a:gd name="T14" fmla="*/ 13 w 416"/>
                <a:gd name="T15" fmla="*/ 166 h 272"/>
                <a:gd name="T16" fmla="*/ 34 w 416"/>
                <a:gd name="T17" fmla="*/ 185 h 272"/>
                <a:gd name="T18" fmla="*/ 77 w 416"/>
                <a:gd name="T19" fmla="*/ 246 h 272"/>
                <a:gd name="T20" fmla="*/ 138 w 416"/>
                <a:gd name="T21" fmla="*/ 238 h 272"/>
                <a:gd name="T22" fmla="*/ 145 w 416"/>
                <a:gd name="T23" fmla="*/ 241 h 272"/>
                <a:gd name="T24" fmla="*/ 211 w 416"/>
                <a:gd name="T25" fmla="*/ 272 h 272"/>
                <a:gd name="T26" fmla="*/ 275 w 416"/>
                <a:gd name="T27" fmla="*/ 243 h 272"/>
                <a:gd name="T28" fmla="*/ 309 w 416"/>
                <a:gd name="T29" fmla="*/ 254 h 272"/>
                <a:gd name="T30" fmla="*/ 365 w 416"/>
                <a:gd name="T31" fmla="*/ 214 h 272"/>
                <a:gd name="T32" fmla="*/ 369 w 416"/>
                <a:gd name="T33" fmla="*/ 209 h 272"/>
                <a:gd name="T34" fmla="*/ 409 w 416"/>
                <a:gd name="T35" fmla="*/ 120 h 272"/>
                <a:gd name="T36" fmla="*/ 363 w 416"/>
                <a:gd name="T37" fmla="*/ 194 h 272"/>
                <a:gd name="T38" fmla="*/ 349 w 416"/>
                <a:gd name="T39" fmla="*/ 208 h 272"/>
                <a:gd name="T40" fmla="*/ 309 w 416"/>
                <a:gd name="T41" fmla="*/ 237 h 272"/>
                <a:gd name="T42" fmla="*/ 273 w 416"/>
                <a:gd name="T43" fmla="*/ 223 h 272"/>
                <a:gd name="T44" fmla="*/ 211 w 416"/>
                <a:gd name="T45" fmla="*/ 255 h 272"/>
                <a:gd name="T46" fmla="*/ 159 w 416"/>
                <a:gd name="T47" fmla="*/ 231 h 272"/>
                <a:gd name="T48" fmla="*/ 131 w 416"/>
                <a:gd name="T49" fmla="*/ 223 h 272"/>
                <a:gd name="T50" fmla="*/ 84 w 416"/>
                <a:gd name="T51" fmla="*/ 230 h 272"/>
                <a:gd name="T52" fmla="*/ 50 w 416"/>
                <a:gd name="T53" fmla="*/ 175 h 272"/>
                <a:gd name="T54" fmla="*/ 28 w 416"/>
                <a:gd name="T55" fmla="*/ 157 h 272"/>
                <a:gd name="T56" fmla="*/ 66 w 416"/>
                <a:gd name="T57" fmla="*/ 78 h 272"/>
                <a:gd name="T58" fmla="*/ 86 w 416"/>
                <a:gd name="T59" fmla="*/ 65 h 272"/>
                <a:gd name="T60" fmla="*/ 133 w 416"/>
                <a:gd name="T61" fmla="*/ 36 h 272"/>
                <a:gd name="T62" fmla="*/ 172 w 416"/>
                <a:gd name="T63" fmla="*/ 48 h 272"/>
                <a:gd name="T64" fmla="*/ 248 w 416"/>
                <a:gd name="T65" fmla="*/ 17 h 272"/>
                <a:gd name="T66" fmla="*/ 313 w 416"/>
                <a:gd name="T67" fmla="*/ 48 h 272"/>
                <a:gd name="T68" fmla="*/ 331 w 416"/>
                <a:gd name="T69" fmla="*/ 60 h 272"/>
                <a:gd name="T70" fmla="*/ 385 w 416"/>
                <a:gd name="T71" fmla="*/ 17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6" h="272">
                  <a:moveTo>
                    <a:pt x="409" y="120"/>
                  </a:moveTo>
                  <a:cubicBezTo>
                    <a:pt x="396" y="58"/>
                    <a:pt x="356" y="45"/>
                    <a:pt x="333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8" y="40"/>
                    <a:pt x="328" y="40"/>
                    <a:pt x="328" y="40"/>
                  </a:cubicBezTo>
                  <a:cubicBezTo>
                    <a:pt x="314" y="16"/>
                    <a:pt x="292" y="3"/>
                    <a:pt x="259" y="0"/>
                  </a:cubicBezTo>
                  <a:cubicBezTo>
                    <a:pt x="256" y="0"/>
                    <a:pt x="252" y="0"/>
                    <a:pt x="248" y="0"/>
                  </a:cubicBezTo>
                  <a:cubicBezTo>
                    <a:pt x="218" y="0"/>
                    <a:pt x="190" y="9"/>
                    <a:pt x="172" y="25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55" y="21"/>
                    <a:pt x="144" y="19"/>
                    <a:pt x="133" y="19"/>
                  </a:cubicBezTo>
                  <a:cubicBezTo>
                    <a:pt x="126" y="19"/>
                    <a:pt x="120" y="20"/>
                    <a:pt x="113" y="21"/>
                  </a:cubicBezTo>
                  <a:cubicBezTo>
                    <a:pt x="97" y="25"/>
                    <a:pt x="80" y="40"/>
                    <a:pt x="71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37" y="62"/>
                    <a:pt x="16" y="79"/>
                    <a:pt x="7" y="109"/>
                  </a:cubicBezTo>
                  <a:cubicBezTo>
                    <a:pt x="0" y="128"/>
                    <a:pt x="3" y="150"/>
                    <a:pt x="13" y="166"/>
                  </a:cubicBezTo>
                  <a:cubicBezTo>
                    <a:pt x="18" y="174"/>
                    <a:pt x="24" y="180"/>
                    <a:pt x="31" y="183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6" y="201"/>
                    <a:pt x="42" y="232"/>
                    <a:pt x="77" y="246"/>
                  </a:cubicBezTo>
                  <a:cubicBezTo>
                    <a:pt x="83" y="248"/>
                    <a:pt x="89" y="249"/>
                    <a:pt x="95" y="249"/>
                  </a:cubicBezTo>
                  <a:cubicBezTo>
                    <a:pt x="110" y="249"/>
                    <a:pt x="127" y="243"/>
                    <a:pt x="138" y="238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5" y="241"/>
                    <a:pt x="145" y="241"/>
                    <a:pt x="145" y="241"/>
                  </a:cubicBezTo>
                  <a:cubicBezTo>
                    <a:pt x="155" y="254"/>
                    <a:pt x="174" y="271"/>
                    <a:pt x="210" y="272"/>
                  </a:cubicBezTo>
                  <a:cubicBezTo>
                    <a:pt x="210" y="272"/>
                    <a:pt x="211" y="272"/>
                    <a:pt x="211" y="272"/>
                  </a:cubicBezTo>
                  <a:cubicBezTo>
                    <a:pt x="235" y="272"/>
                    <a:pt x="257" y="258"/>
                    <a:pt x="271" y="246"/>
                  </a:cubicBezTo>
                  <a:cubicBezTo>
                    <a:pt x="275" y="243"/>
                    <a:pt x="275" y="243"/>
                    <a:pt x="275" y="243"/>
                  </a:cubicBezTo>
                  <a:cubicBezTo>
                    <a:pt x="278" y="245"/>
                    <a:pt x="278" y="245"/>
                    <a:pt x="278" y="245"/>
                  </a:cubicBezTo>
                  <a:cubicBezTo>
                    <a:pt x="286" y="249"/>
                    <a:pt x="297" y="254"/>
                    <a:pt x="309" y="254"/>
                  </a:cubicBezTo>
                  <a:cubicBezTo>
                    <a:pt x="314" y="254"/>
                    <a:pt x="320" y="253"/>
                    <a:pt x="325" y="251"/>
                  </a:cubicBezTo>
                  <a:cubicBezTo>
                    <a:pt x="344" y="244"/>
                    <a:pt x="359" y="230"/>
                    <a:pt x="365" y="214"/>
                  </a:cubicBezTo>
                  <a:cubicBezTo>
                    <a:pt x="366" y="211"/>
                    <a:pt x="366" y="211"/>
                    <a:pt x="366" y="211"/>
                  </a:cubicBezTo>
                  <a:cubicBezTo>
                    <a:pt x="369" y="209"/>
                    <a:pt x="369" y="209"/>
                    <a:pt x="369" y="209"/>
                  </a:cubicBezTo>
                  <a:cubicBezTo>
                    <a:pt x="377" y="206"/>
                    <a:pt x="389" y="199"/>
                    <a:pt x="399" y="186"/>
                  </a:cubicBezTo>
                  <a:cubicBezTo>
                    <a:pt x="407" y="173"/>
                    <a:pt x="416" y="152"/>
                    <a:pt x="409" y="120"/>
                  </a:cubicBezTo>
                  <a:close/>
                  <a:moveTo>
                    <a:pt x="385" y="176"/>
                  </a:moveTo>
                  <a:cubicBezTo>
                    <a:pt x="378" y="186"/>
                    <a:pt x="369" y="191"/>
                    <a:pt x="363" y="194"/>
                  </a:cubicBezTo>
                  <a:cubicBezTo>
                    <a:pt x="353" y="198"/>
                    <a:pt x="353" y="198"/>
                    <a:pt x="353" y="198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45" y="220"/>
                    <a:pt x="334" y="230"/>
                    <a:pt x="319" y="235"/>
                  </a:cubicBezTo>
                  <a:cubicBezTo>
                    <a:pt x="316" y="237"/>
                    <a:pt x="312" y="237"/>
                    <a:pt x="309" y="237"/>
                  </a:cubicBezTo>
                  <a:cubicBezTo>
                    <a:pt x="302" y="237"/>
                    <a:pt x="294" y="235"/>
                    <a:pt x="287" y="231"/>
                  </a:cubicBezTo>
                  <a:cubicBezTo>
                    <a:pt x="273" y="223"/>
                    <a:pt x="273" y="223"/>
                    <a:pt x="273" y="223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43" y="247"/>
                    <a:pt x="226" y="255"/>
                    <a:pt x="211" y="255"/>
                  </a:cubicBezTo>
                  <a:cubicBezTo>
                    <a:pt x="210" y="255"/>
                    <a:pt x="210" y="255"/>
                    <a:pt x="210" y="255"/>
                  </a:cubicBezTo>
                  <a:cubicBezTo>
                    <a:pt x="187" y="254"/>
                    <a:pt x="170" y="246"/>
                    <a:pt x="159" y="231"/>
                  </a:cubicBezTo>
                  <a:cubicBezTo>
                    <a:pt x="148" y="215"/>
                    <a:pt x="148" y="215"/>
                    <a:pt x="148" y="215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17" y="229"/>
                    <a:pt x="104" y="232"/>
                    <a:pt x="95" y="232"/>
                  </a:cubicBezTo>
                  <a:cubicBezTo>
                    <a:pt x="91" y="232"/>
                    <a:pt x="87" y="231"/>
                    <a:pt x="84" y="230"/>
                  </a:cubicBezTo>
                  <a:cubicBezTo>
                    <a:pt x="58" y="220"/>
                    <a:pt x="52" y="199"/>
                    <a:pt x="51" y="187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39" y="169"/>
                    <a:pt x="39" y="169"/>
                    <a:pt x="39" y="169"/>
                  </a:cubicBezTo>
                  <a:cubicBezTo>
                    <a:pt x="35" y="166"/>
                    <a:pt x="31" y="162"/>
                    <a:pt x="28" y="157"/>
                  </a:cubicBezTo>
                  <a:cubicBezTo>
                    <a:pt x="20" y="145"/>
                    <a:pt x="18" y="129"/>
                    <a:pt x="23" y="114"/>
                  </a:cubicBezTo>
                  <a:cubicBezTo>
                    <a:pt x="30" y="91"/>
                    <a:pt x="45" y="79"/>
                    <a:pt x="66" y="78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52"/>
                    <a:pt x="106" y="41"/>
                    <a:pt x="118" y="38"/>
                  </a:cubicBezTo>
                  <a:cubicBezTo>
                    <a:pt x="122" y="37"/>
                    <a:pt x="128" y="36"/>
                    <a:pt x="133" y="36"/>
                  </a:cubicBezTo>
                  <a:cubicBezTo>
                    <a:pt x="141" y="36"/>
                    <a:pt x="150" y="38"/>
                    <a:pt x="158" y="42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83" y="38"/>
                    <a:pt x="183" y="38"/>
                    <a:pt x="183" y="38"/>
                  </a:cubicBezTo>
                  <a:cubicBezTo>
                    <a:pt x="198" y="25"/>
                    <a:pt x="223" y="17"/>
                    <a:pt x="248" y="17"/>
                  </a:cubicBezTo>
                  <a:cubicBezTo>
                    <a:pt x="252" y="17"/>
                    <a:pt x="255" y="17"/>
                    <a:pt x="258" y="17"/>
                  </a:cubicBezTo>
                  <a:cubicBezTo>
                    <a:pt x="285" y="19"/>
                    <a:pt x="302" y="29"/>
                    <a:pt x="313" y="48"/>
                  </a:cubicBezTo>
                  <a:cubicBezTo>
                    <a:pt x="319" y="59"/>
                    <a:pt x="319" y="59"/>
                    <a:pt x="319" y="59"/>
                  </a:cubicBezTo>
                  <a:cubicBezTo>
                    <a:pt x="331" y="60"/>
                    <a:pt x="331" y="60"/>
                    <a:pt x="331" y="60"/>
                  </a:cubicBezTo>
                  <a:cubicBezTo>
                    <a:pt x="353" y="62"/>
                    <a:pt x="382" y="75"/>
                    <a:pt x="392" y="124"/>
                  </a:cubicBezTo>
                  <a:cubicBezTo>
                    <a:pt x="398" y="150"/>
                    <a:pt x="391" y="167"/>
                    <a:pt x="385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7" name="Freeform 28"/>
            <p:cNvSpPr>
              <a:spLocks/>
            </p:cNvSpPr>
            <p:nvPr/>
          </p:nvSpPr>
          <p:spPr bwMode="auto">
            <a:xfrm>
              <a:off x="1566863" y="1698625"/>
              <a:ext cx="98425" cy="157162"/>
            </a:xfrm>
            <a:custGeom>
              <a:avLst/>
              <a:gdLst>
                <a:gd name="T0" fmla="*/ 15 w 35"/>
                <a:gd name="T1" fmla="*/ 0 h 56"/>
                <a:gd name="T2" fmla="*/ 27 w 35"/>
                <a:gd name="T3" fmla="*/ 5 h 56"/>
                <a:gd name="T4" fmla="*/ 32 w 35"/>
                <a:gd name="T5" fmla="*/ 17 h 56"/>
                <a:gd name="T6" fmla="*/ 28 w 35"/>
                <a:gd name="T7" fmla="*/ 29 h 56"/>
                <a:gd name="T8" fmla="*/ 16 w 35"/>
                <a:gd name="T9" fmla="*/ 46 h 56"/>
                <a:gd name="T10" fmla="*/ 35 w 35"/>
                <a:gd name="T11" fmla="*/ 46 h 56"/>
                <a:gd name="T12" fmla="*/ 35 w 35"/>
                <a:gd name="T13" fmla="*/ 56 h 56"/>
                <a:gd name="T14" fmla="*/ 0 w 35"/>
                <a:gd name="T15" fmla="*/ 56 h 56"/>
                <a:gd name="T16" fmla="*/ 0 w 35"/>
                <a:gd name="T17" fmla="*/ 55 h 56"/>
                <a:gd name="T18" fmla="*/ 10 w 35"/>
                <a:gd name="T19" fmla="*/ 41 h 56"/>
                <a:gd name="T20" fmla="*/ 17 w 35"/>
                <a:gd name="T21" fmla="*/ 31 h 56"/>
                <a:gd name="T22" fmla="*/ 20 w 35"/>
                <a:gd name="T23" fmla="*/ 24 h 56"/>
                <a:gd name="T24" fmla="*/ 21 w 35"/>
                <a:gd name="T25" fmla="*/ 18 h 56"/>
                <a:gd name="T26" fmla="*/ 19 w 35"/>
                <a:gd name="T27" fmla="*/ 12 h 56"/>
                <a:gd name="T28" fmla="*/ 13 w 35"/>
                <a:gd name="T29" fmla="*/ 9 h 56"/>
                <a:gd name="T30" fmla="*/ 0 w 35"/>
                <a:gd name="T31" fmla="*/ 16 h 56"/>
                <a:gd name="T32" fmla="*/ 0 w 35"/>
                <a:gd name="T33" fmla="*/ 6 h 56"/>
                <a:gd name="T34" fmla="*/ 15 w 35"/>
                <a:gd name="T3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56">
                  <a:moveTo>
                    <a:pt x="15" y="0"/>
                  </a:moveTo>
                  <a:cubicBezTo>
                    <a:pt x="20" y="0"/>
                    <a:pt x="24" y="2"/>
                    <a:pt x="27" y="5"/>
                  </a:cubicBezTo>
                  <a:cubicBezTo>
                    <a:pt x="30" y="8"/>
                    <a:pt x="32" y="12"/>
                    <a:pt x="32" y="17"/>
                  </a:cubicBezTo>
                  <a:cubicBezTo>
                    <a:pt x="32" y="20"/>
                    <a:pt x="30" y="25"/>
                    <a:pt x="28" y="29"/>
                  </a:cubicBezTo>
                  <a:cubicBezTo>
                    <a:pt x="26" y="33"/>
                    <a:pt x="22" y="39"/>
                    <a:pt x="16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0"/>
                    <a:pt x="7" y="45"/>
                    <a:pt x="10" y="41"/>
                  </a:cubicBezTo>
                  <a:cubicBezTo>
                    <a:pt x="13" y="37"/>
                    <a:pt x="15" y="34"/>
                    <a:pt x="17" y="31"/>
                  </a:cubicBezTo>
                  <a:cubicBezTo>
                    <a:pt x="19" y="28"/>
                    <a:pt x="20" y="26"/>
                    <a:pt x="20" y="24"/>
                  </a:cubicBezTo>
                  <a:cubicBezTo>
                    <a:pt x="21" y="22"/>
                    <a:pt x="21" y="20"/>
                    <a:pt x="21" y="18"/>
                  </a:cubicBezTo>
                  <a:cubicBezTo>
                    <a:pt x="21" y="16"/>
                    <a:pt x="21" y="14"/>
                    <a:pt x="19" y="12"/>
                  </a:cubicBezTo>
                  <a:cubicBezTo>
                    <a:pt x="17" y="10"/>
                    <a:pt x="15" y="9"/>
                    <a:pt x="13" y="9"/>
                  </a:cubicBezTo>
                  <a:cubicBezTo>
                    <a:pt x="9" y="9"/>
                    <a:pt x="5" y="12"/>
                    <a:pt x="0" y="1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2"/>
                    <a:pt x="10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8" name="Freeform 29"/>
            <p:cNvSpPr>
              <a:spLocks/>
            </p:cNvSpPr>
            <p:nvPr/>
          </p:nvSpPr>
          <p:spPr bwMode="auto">
            <a:xfrm>
              <a:off x="1090613" y="1533525"/>
              <a:ext cx="187325" cy="282575"/>
            </a:xfrm>
            <a:custGeom>
              <a:avLst/>
              <a:gdLst>
                <a:gd name="T0" fmla="*/ 41 w 67"/>
                <a:gd name="T1" fmla="*/ 0 h 101"/>
                <a:gd name="T2" fmla="*/ 53 w 67"/>
                <a:gd name="T3" fmla="*/ 2 h 101"/>
                <a:gd name="T4" fmla="*/ 66 w 67"/>
                <a:gd name="T5" fmla="*/ 9 h 101"/>
                <a:gd name="T6" fmla="*/ 66 w 67"/>
                <a:gd name="T7" fmla="*/ 26 h 101"/>
                <a:gd name="T8" fmla="*/ 54 w 67"/>
                <a:gd name="T9" fmla="*/ 19 h 101"/>
                <a:gd name="T10" fmla="*/ 42 w 67"/>
                <a:gd name="T11" fmla="*/ 17 h 101"/>
                <a:gd name="T12" fmla="*/ 28 w 67"/>
                <a:gd name="T13" fmla="*/ 21 h 101"/>
                <a:gd name="T14" fmla="*/ 18 w 67"/>
                <a:gd name="T15" fmla="*/ 33 h 101"/>
                <a:gd name="T16" fmla="*/ 14 w 67"/>
                <a:gd name="T17" fmla="*/ 51 h 101"/>
                <a:gd name="T18" fmla="*/ 18 w 67"/>
                <a:gd name="T19" fmla="*/ 68 h 101"/>
                <a:gd name="T20" fmla="*/ 28 w 67"/>
                <a:gd name="T21" fmla="*/ 80 h 101"/>
                <a:gd name="T22" fmla="*/ 42 w 67"/>
                <a:gd name="T23" fmla="*/ 85 h 101"/>
                <a:gd name="T24" fmla="*/ 53 w 67"/>
                <a:gd name="T25" fmla="*/ 82 h 101"/>
                <a:gd name="T26" fmla="*/ 67 w 67"/>
                <a:gd name="T27" fmla="*/ 74 h 101"/>
                <a:gd name="T28" fmla="*/ 67 w 67"/>
                <a:gd name="T29" fmla="*/ 92 h 101"/>
                <a:gd name="T30" fmla="*/ 54 w 67"/>
                <a:gd name="T31" fmla="*/ 99 h 101"/>
                <a:gd name="T32" fmla="*/ 40 w 67"/>
                <a:gd name="T33" fmla="*/ 101 h 101"/>
                <a:gd name="T34" fmla="*/ 19 w 67"/>
                <a:gd name="T35" fmla="*/ 95 h 101"/>
                <a:gd name="T36" fmla="*/ 5 w 67"/>
                <a:gd name="T37" fmla="*/ 77 h 101"/>
                <a:gd name="T38" fmla="*/ 0 w 67"/>
                <a:gd name="T39" fmla="*/ 51 h 101"/>
                <a:gd name="T40" fmla="*/ 5 w 67"/>
                <a:gd name="T41" fmla="*/ 25 h 101"/>
                <a:gd name="T42" fmla="*/ 20 w 67"/>
                <a:gd name="T43" fmla="*/ 7 h 101"/>
                <a:gd name="T44" fmla="*/ 41 w 67"/>
                <a:gd name="T4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101">
                  <a:moveTo>
                    <a:pt x="41" y="0"/>
                  </a:moveTo>
                  <a:cubicBezTo>
                    <a:pt x="45" y="0"/>
                    <a:pt x="49" y="1"/>
                    <a:pt x="53" y="2"/>
                  </a:cubicBezTo>
                  <a:cubicBezTo>
                    <a:pt x="57" y="3"/>
                    <a:pt x="62" y="5"/>
                    <a:pt x="66" y="9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2" y="23"/>
                    <a:pt x="58" y="20"/>
                    <a:pt x="54" y="19"/>
                  </a:cubicBezTo>
                  <a:cubicBezTo>
                    <a:pt x="50" y="17"/>
                    <a:pt x="46" y="17"/>
                    <a:pt x="42" y="17"/>
                  </a:cubicBezTo>
                  <a:cubicBezTo>
                    <a:pt x="37" y="17"/>
                    <a:pt x="32" y="18"/>
                    <a:pt x="28" y="21"/>
                  </a:cubicBezTo>
                  <a:cubicBezTo>
                    <a:pt x="23" y="24"/>
                    <a:pt x="20" y="28"/>
                    <a:pt x="18" y="33"/>
                  </a:cubicBezTo>
                  <a:cubicBezTo>
                    <a:pt x="15" y="38"/>
                    <a:pt x="14" y="44"/>
                    <a:pt x="14" y="51"/>
                  </a:cubicBezTo>
                  <a:cubicBezTo>
                    <a:pt x="14" y="57"/>
                    <a:pt x="15" y="63"/>
                    <a:pt x="18" y="68"/>
                  </a:cubicBezTo>
                  <a:cubicBezTo>
                    <a:pt x="20" y="73"/>
                    <a:pt x="23" y="77"/>
                    <a:pt x="28" y="80"/>
                  </a:cubicBezTo>
                  <a:cubicBezTo>
                    <a:pt x="32" y="83"/>
                    <a:pt x="37" y="85"/>
                    <a:pt x="42" y="85"/>
                  </a:cubicBezTo>
                  <a:cubicBezTo>
                    <a:pt x="46" y="85"/>
                    <a:pt x="50" y="84"/>
                    <a:pt x="53" y="82"/>
                  </a:cubicBezTo>
                  <a:cubicBezTo>
                    <a:pt x="57" y="81"/>
                    <a:pt x="62" y="78"/>
                    <a:pt x="67" y="74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3" y="95"/>
                    <a:pt x="58" y="97"/>
                    <a:pt x="54" y="99"/>
                  </a:cubicBezTo>
                  <a:cubicBezTo>
                    <a:pt x="50" y="100"/>
                    <a:pt x="45" y="101"/>
                    <a:pt x="40" y="101"/>
                  </a:cubicBezTo>
                  <a:cubicBezTo>
                    <a:pt x="32" y="101"/>
                    <a:pt x="25" y="99"/>
                    <a:pt x="19" y="95"/>
                  </a:cubicBezTo>
                  <a:cubicBezTo>
                    <a:pt x="13" y="91"/>
                    <a:pt x="8" y="85"/>
                    <a:pt x="5" y="77"/>
                  </a:cubicBezTo>
                  <a:cubicBezTo>
                    <a:pt x="1" y="69"/>
                    <a:pt x="0" y="61"/>
                    <a:pt x="0" y="51"/>
                  </a:cubicBezTo>
                  <a:cubicBezTo>
                    <a:pt x="0" y="42"/>
                    <a:pt x="1" y="33"/>
                    <a:pt x="5" y="25"/>
                  </a:cubicBezTo>
                  <a:cubicBezTo>
                    <a:pt x="9" y="17"/>
                    <a:pt x="14" y="11"/>
                    <a:pt x="20" y="7"/>
                  </a:cubicBezTo>
                  <a:cubicBezTo>
                    <a:pt x="26" y="2"/>
                    <a:pt x="33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30"/>
            <p:cNvSpPr>
              <a:spLocks noEditPoints="1"/>
            </p:cNvSpPr>
            <p:nvPr/>
          </p:nvSpPr>
          <p:spPr bwMode="auto">
            <a:xfrm>
              <a:off x="1309688" y="1533525"/>
              <a:ext cx="227013" cy="282575"/>
            </a:xfrm>
            <a:custGeom>
              <a:avLst/>
              <a:gdLst>
                <a:gd name="T0" fmla="*/ 41 w 81"/>
                <a:gd name="T1" fmla="*/ 0 h 101"/>
                <a:gd name="T2" fmla="*/ 61 w 81"/>
                <a:gd name="T3" fmla="*/ 6 h 101"/>
                <a:gd name="T4" fmla="*/ 76 w 81"/>
                <a:gd name="T5" fmla="*/ 25 h 101"/>
                <a:gd name="T6" fmla="*/ 81 w 81"/>
                <a:gd name="T7" fmla="*/ 51 h 101"/>
                <a:gd name="T8" fmla="*/ 76 w 81"/>
                <a:gd name="T9" fmla="*/ 76 h 101"/>
                <a:gd name="T10" fmla="*/ 61 w 81"/>
                <a:gd name="T11" fmla="*/ 94 h 101"/>
                <a:gd name="T12" fmla="*/ 41 w 81"/>
                <a:gd name="T13" fmla="*/ 101 h 101"/>
                <a:gd name="T14" fmla="*/ 20 w 81"/>
                <a:gd name="T15" fmla="*/ 94 h 101"/>
                <a:gd name="T16" fmla="*/ 5 w 81"/>
                <a:gd name="T17" fmla="*/ 76 h 101"/>
                <a:gd name="T18" fmla="*/ 0 w 81"/>
                <a:gd name="T19" fmla="*/ 51 h 101"/>
                <a:gd name="T20" fmla="*/ 5 w 81"/>
                <a:gd name="T21" fmla="*/ 25 h 101"/>
                <a:gd name="T22" fmla="*/ 20 w 81"/>
                <a:gd name="T23" fmla="*/ 7 h 101"/>
                <a:gd name="T24" fmla="*/ 41 w 81"/>
                <a:gd name="T25" fmla="*/ 0 h 101"/>
                <a:gd name="T26" fmla="*/ 15 w 81"/>
                <a:gd name="T27" fmla="*/ 51 h 101"/>
                <a:gd name="T28" fmla="*/ 18 w 81"/>
                <a:gd name="T29" fmla="*/ 68 h 101"/>
                <a:gd name="T30" fmla="*/ 27 w 81"/>
                <a:gd name="T31" fmla="*/ 80 h 101"/>
                <a:gd name="T32" fmla="*/ 41 w 81"/>
                <a:gd name="T33" fmla="*/ 85 h 101"/>
                <a:gd name="T34" fmla="*/ 59 w 81"/>
                <a:gd name="T35" fmla="*/ 75 h 101"/>
                <a:gd name="T36" fmla="*/ 67 w 81"/>
                <a:gd name="T37" fmla="*/ 51 h 101"/>
                <a:gd name="T38" fmla="*/ 63 w 81"/>
                <a:gd name="T39" fmla="*/ 33 h 101"/>
                <a:gd name="T40" fmla="*/ 54 w 81"/>
                <a:gd name="T41" fmla="*/ 21 h 101"/>
                <a:gd name="T42" fmla="*/ 41 w 81"/>
                <a:gd name="T43" fmla="*/ 17 h 101"/>
                <a:gd name="T44" fmla="*/ 27 w 81"/>
                <a:gd name="T45" fmla="*/ 21 h 101"/>
                <a:gd name="T46" fmla="*/ 18 w 81"/>
                <a:gd name="T47" fmla="*/ 33 h 101"/>
                <a:gd name="T48" fmla="*/ 15 w 81"/>
                <a:gd name="T49" fmla="*/ 5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101">
                  <a:moveTo>
                    <a:pt x="41" y="0"/>
                  </a:moveTo>
                  <a:cubicBezTo>
                    <a:pt x="48" y="0"/>
                    <a:pt x="55" y="2"/>
                    <a:pt x="61" y="6"/>
                  </a:cubicBezTo>
                  <a:cubicBezTo>
                    <a:pt x="67" y="11"/>
                    <a:pt x="72" y="17"/>
                    <a:pt x="76" y="25"/>
                  </a:cubicBezTo>
                  <a:cubicBezTo>
                    <a:pt x="79" y="32"/>
                    <a:pt x="81" y="41"/>
                    <a:pt x="81" y="51"/>
                  </a:cubicBezTo>
                  <a:cubicBezTo>
                    <a:pt x="81" y="60"/>
                    <a:pt x="79" y="68"/>
                    <a:pt x="76" y="76"/>
                  </a:cubicBezTo>
                  <a:cubicBezTo>
                    <a:pt x="72" y="84"/>
                    <a:pt x="68" y="90"/>
                    <a:pt x="61" y="94"/>
                  </a:cubicBezTo>
                  <a:cubicBezTo>
                    <a:pt x="55" y="99"/>
                    <a:pt x="48" y="101"/>
                    <a:pt x="41" y="101"/>
                  </a:cubicBezTo>
                  <a:cubicBezTo>
                    <a:pt x="33" y="101"/>
                    <a:pt x="26" y="99"/>
                    <a:pt x="20" y="94"/>
                  </a:cubicBezTo>
                  <a:cubicBezTo>
                    <a:pt x="13" y="90"/>
                    <a:pt x="9" y="84"/>
                    <a:pt x="5" y="76"/>
                  </a:cubicBezTo>
                  <a:cubicBezTo>
                    <a:pt x="2" y="68"/>
                    <a:pt x="0" y="60"/>
                    <a:pt x="0" y="51"/>
                  </a:cubicBezTo>
                  <a:cubicBezTo>
                    <a:pt x="0" y="42"/>
                    <a:pt x="2" y="33"/>
                    <a:pt x="5" y="25"/>
                  </a:cubicBezTo>
                  <a:cubicBezTo>
                    <a:pt x="9" y="17"/>
                    <a:pt x="13" y="11"/>
                    <a:pt x="20" y="7"/>
                  </a:cubicBezTo>
                  <a:cubicBezTo>
                    <a:pt x="26" y="2"/>
                    <a:pt x="33" y="0"/>
                    <a:pt x="41" y="0"/>
                  </a:cubicBezTo>
                  <a:close/>
                  <a:moveTo>
                    <a:pt x="15" y="51"/>
                  </a:moveTo>
                  <a:cubicBezTo>
                    <a:pt x="15" y="57"/>
                    <a:pt x="16" y="63"/>
                    <a:pt x="18" y="68"/>
                  </a:cubicBezTo>
                  <a:cubicBezTo>
                    <a:pt x="20" y="73"/>
                    <a:pt x="23" y="77"/>
                    <a:pt x="27" y="80"/>
                  </a:cubicBezTo>
                  <a:cubicBezTo>
                    <a:pt x="31" y="83"/>
                    <a:pt x="36" y="85"/>
                    <a:pt x="41" y="85"/>
                  </a:cubicBezTo>
                  <a:cubicBezTo>
                    <a:pt x="48" y="85"/>
                    <a:pt x="54" y="81"/>
                    <a:pt x="59" y="75"/>
                  </a:cubicBezTo>
                  <a:cubicBezTo>
                    <a:pt x="64" y="69"/>
                    <a:pt x="67" y="61"/>
                    <a:pt x="67" y="51"/>
                  </a:cubicBezTo>
                  <a:cubicBezTo>
                    <a:pt x="67" y="44"/>
                    <a:pt x="65" y="38"/>
                    <a:pt x="63" y="33"/>
                  </a:cubicBezTo>
                  <a:cubicBezTo>
                    <a:pt x="61" y="28"/>
                    <a:pt x="58" y="24"/>
                    <a:pt x="54" y="21"/>
                  </a:cubicBezTo>
                  <a:cubicBezTo>
                    <a:pt x="50" y="18"/>
                    <a:pt x="46" y="17"/>
                    <a:pt x="41" y="17"/>
                  </a:cubicBezTo>
                  <a:cubicBezTo>
                    <a:pt x="36" y="17"/>
                    <a:pt x="31" y="18"/>
                    <a:pt x="27" y="21"/>
                  </a:cubicBezTo>
                  <a:cubicBezTo>
                    <a:pt x="23" y="24"/>
                    <a:pt x="20" y="28"/>
                    <a:pt x="18" y="33"/>
                  </a:cubicBezTo>
                  <a:cubicBezTo>
                    <a:pt x="16" y="38"/>
                    <a:pt x="15" y="44"/>
                    <a:pt x="1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73" name="Группа 1072"/>
          <p:cNvGrpSpPr/>
          <p:nvPr/>
        </p:nvGrpSpPr>
        <p:grpSpPr>
          <a:xfrm>
            <a:off x="5021263" y="1268413"/>
            <a:ext cx="512763" cy="477838"/>
            <a:chOff x="5021263" y="1268413"/>
            <a:chExt cx="512763" cy="477838"/>
          </a:xfrm>
          <a:solidFill>
            <a:schemeClr val="accent1"/>
          </a:solidFill>
        </p:grpSpPr>
        <p:sp>
          <p:nvSpPr>
            <p:cNvPr id="873" name="Freeform 35"/>
            <p:cNvSpPr>
              <a:spLocks noEditPoints="1"/>
            </p:cNvSpPr>
            <p:nvPr/>
          </p:nvSpPr>
          <p:spPr bwMode="auto">
            <a:xfrm>
              <a:off x="5203826" y="1423988"/>
              <a:ext cx="184150" cy="184150"/>
            </a:xfrm>
            <a:custGeom>
              <a:avLst/>
              <a:gdLst>
                <a:gd name="T0" fmla="*/ 620 w 706"/>
                <a:gd name="T1" fmla="*/ 708 h 708"/>
                <a:gd name="T2" fmla="*/ 603 w 706"/>
                <a:gd name="T3" fmla="*/ 701 h 708"/>
                <a:gd name="T4" fmla="*/ 7 w 706"/>
                <a:gd name="T5" fmla="*/ 104 h 708"/>
                <a:gd name="T6" fmla="*/ 0 w 706"/>
                <a:gd name="T7" fmla="*/ 88 h 708"/>
                <a:gd name="T8" fmla="*/ 7 w 706"/>
                <a:gd name="T9" fmla="*/ 71 h 708"/>
                <a:gd name="T10" fmla="*/ 69 w 706"/>
                <a:gd name="T11" fmla="*/ 9 h 708"/>
                <a:gd name="T12" fmla="*/ 103 w 706"/>
                <a:gd name="T13" fmla="*/ 9 h 708"/>
                <a:gd name="T14" fmla="*/ 699 w 706"/>
                <a:gd name="T15" fmla="*/ 605 h 708"/>
                <a:gd name="T16" fmla="*/ 706 w 706"/>
                <a:gd name="T17" fmla="*/ 622 h 708"/>
                <a:gd name="T18" fmla="*/ 699 w 706"/>
                <a:gd name="T19" fmla="*/ 639 h 708"/>
                <a:gd name="T20" fmla="*/ 637 w 706"/>
                <a:gd name="T21" fmla="*/ 701 h 708"/>
                <a:gd name="T22" fmla="*/ 620 w 706"/>
                <a:gd name="T23" fmla="*/ 708 h 708"/>
                <a:gd name="T24" fmla="*/ 58 w 706"/>
                <a:gd name="T25" fmla="*/ 88 h 708"/>
                <a:gd name="T26" fmla="*/ 620 w 706"/>
                <a:gd name="T27" fmla="*/ 650 h 708"/>
                <a:gd name="T28" fmla="*/ 648 w 706"/>
                <a:gd name="T29" fmla="*/ 622 h 708"/>
                <a:gd name="T30" fmla="*/ 86 w 706"/>
                <a:gd name="T31" fmla="*/ 60 h 708"/>
                <a:gd name="T32" fmla="*/ 58 w 706"/>
                <a:gd name="T33" fmla="*/ 8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6" h="708">
                  <a:moveTo>
                    <a:pt x="620" y="708"/>
                  </a:moveTo>
                  <a:cubicBezTo>
                    <a:pt x="614" y="708"/>
                    <a:pt x="608" y="706"/>
                    <a:pt x="603" y="701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3" y="100"/>
                    <a:pt x="0" y="94"/>
                    <a:pt x="0" y="88"/>
                  </a:cubicBezTo>
                  <a:cubicBezTo>
                    <a:pt x="0" y="81"/>
                    <a:pt x="3" y="75"/>
                    <a:pt x="7" y="71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8" y="0"/>
                    <a:pt x="93" y="0"/>
                    <a:pt x="103" y="9"/>
                  </a:cubicBezTo>
                  <a:cubicBezTo>
                    <a:pt x="699" y="605"/>
                    <a:pt x="699" y="605"/>
                    <a:pt x="699" y="605"/>
                  </a:cubicBezTo>
                  <a:cubicBezTo>
                    <a:pt x="704" y="610"/>
                    <a:pt x="706" y="616"/>
                    <a:pt x="706" y="622"/>
                  </a:cubicBezTo>
                  <a:cubicBezTo>
                    <a:pt x="706" y="629"/>
                    <a:pt x="704" y="635"/>
                    <a:pt x="699" y="639"/>
                  </a:cubicBezTo>
                  <a:cubicBezTo>
                    <a:pt x="637" y="701"/>
                    <a:pt x="637" y="701"/>
                    <a:pt x="637" y="701"/>
                  </a:cubicBezTo>
                  <a:cubicBezTo>
                    <a:pt x="633" y="706"/>
                    <a:pt x="627" y="708"/>
                    <a:pt x="620" y="708"/>
                  </a:cubicBezTo>
                  <a:close/>
                  <a:moveTo>
                    <a:pt x="58" y="88"/>
                  </a:moveTo>
                  <a:cubicBezTo>
                    <a:pt x="620" y="650"/>
                    <a:pt x="620" y="650"/>
                    <a:pt x="620" y="650"/>
                  </a:cubicBezTo>
                  <a:cubicBezTo>
                    <a:pt x="648" y="622"/>
                    <a:pt x="648" y="622"/>
                    <a:pt x="648" y="622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58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4" name="Freeform 36"/>
            <p:cNvSpPr>
              <a:spLocks/>
            </p:cNvSpPr>
            <p:nvPr/>
          </p:nvSpPr>
          <p:spPr bwMode="auto">
            <a:xfrm>
              <a:off x="5403851" y="1323976"/>
              <a:ext cx="65088" cy="17463"/>
            </a:xfrm>
            <a:custGeom>
              <a:avLst/>
              <a:gdLst>
                <a:gd name="T0" fmla="*/ 26 w 247"/>
                <a:gd name="T1" fmla="*/ 65 h 65"/>
                <a:gd name="T2" fmla="*/ 3 w 247"/>
                <a:gd name="T3" fmla="*/ 46 h 65"/>
                <a:gd name="T4" fmla="*/ 22 w 247"/>
                <a:gd name="T5" fmla="*/ 18 h 65"/>
                <a:gd name="T6" fmla="*/ 223 w 247"/>
                <a:gd name="T7" fmla="*/ 0 h 65"/>
                <a:gd name="T8" fmla="*/ 247 w 247"/>
                <a:gd name="T9" fmla="*/ 24 h 65"/>
                <a:gd name="T10" fmla="*/ 223 w 247"/>
                <a:gd name="T11" fmla="*/ 48 h 65"/>
                <a:gd name="T12" fmla="*/ 31 w 247"/>
                <a:gd name="T13" fmla="*/ 65 h 65"/>
                <a:gd name="T14" fmla="*/ 26 w 247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65">
                  <a:moveTo>
                    <a:pt x="26" y="65"/>
                  </a:moveTo>
                  <a:cubicBezTo>
                    <a:pt x="15" y="65"/>
                    <a:pt x="5" y="58"/>
                    <a:pt x="3" y="46"/>
                  </a:cubicBezTo>
                  <a:cubicBezTo>
                    <a:pt x="0" y="33"/>
                    <a:pt x="9" y="20"/>
                    <a:pt x="22" y="18"/>
                  </a:cubicBezTo>
                  <a:cubicBezTo>
                    <a:pt x="86" y="6"/>
                    <a:pt x="144" y="0"/>
                    <a:pt x="223" y="0"/>
                  </a:cubicBezTo>
                  <a:cubicBezTo>
                    <a:pt x="236" y="0"/>
                    <a:pt x="247" y="11"/>
                    <a:pt x="247" y="24"/>
                  </a:cubicBezTo>
                  <a:cubicBezTo>
                    <a:pt x="247" y="38"/>
                    <a:pt x="236" y="48"/>
                    <a:pt x="223" y="48"/>
                  </a:cubicBezTo>
                  <a:cubicBezTo>
                    <a:pt x="147" y="48"/>
                    <a:pt x="92" y="53"/>
                    <a:pt x="31" y="65"/>
                  </a:cubicBezTo>
                  <a:cubicBezTo>
                    <a:pt x="29" y="65"/>
                    <a:pt x="28" y="65"/>
                    <a:pt x="26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5" name="Freeform 37"/>
            <p:cNvSpPr>
              <a:spLocks/>
            </p:cNvSpPr>
            <p:nvPr/>
          </p:nvSpPr>
          <p:spPr bwMode="auto">
            <a:xfrm>
              <a:off x="5305426" y="1333501"/>
              <a:ext cx="88900" cy="46038"/>
            </a:xfrm>
            <a:custGeom>
              <a:avLst/>
              <a:gdLst>
                <a:gd name="T0" fmla="*/ 27 w 346"/>
                <a:gd name="T1" fmla="*/ 179 h 179"/>
                <a:gd name="T2" fmla="*/ 7 w 346"/>
                <a:gd name="T3" fmla="*/ 168 h 179"/>
                <a:gd name="T4" fmla="*/ 14 w 346"/>
                <a:gd name="T5" fmla="*/ 135 h 179"/>
                <a:gd name="T6" fmla="*/ 313 w 346"/>
                <a:gd name="T7" fmla="*/ 3 h 179"/>
                <a:gd name="T8" fmla="*/ 343 w 346"/>
                <a:gd name="T9" fmla="*/ 20 h 179"/>
                <a:gd name="T10" fmla="*/ 326 w 346"/>
                <a:gd name="T11" fmla="*/ 50 h 179"/>
                <a:gd name="T12" fmla="*/ 40 w 346"/>
                <a:gd name="T13" fmla="*/ 175 h 179"/>
                <a:gd name="T14" fmla="*/ 27 w 346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6" h="179">
                  <a:moveTo>
                    <a:pt x="27" y="179"/>
                  </a:moveTo>
                  <a:cubicBezTo>
                    <a:pt x="19" y="179"/>
                    <a:pt x="11" y="175"/>
                    <a:pt x="7" y="168"/>
                  </a:cubicBezTo>
                  <a:cubicBezTo>
                    <a:pt x="0" y="157"/>
                    <a:pt x="3" y="142"/>
                    <a:pt x="14" y="135"/>
                  </a:cubicBezTo>
                  <a:cubicBezTo>
                    <a:pt x="107" y="76"/>
                    <a:pt x="208" y="32"/>
                    <a:pt x="313" y="3"/>
                  </a:cubicBezTo>
                  <a:cubicBezTo>
                    <a:pt x="326" y="0"/>
                    <a:pt x="339" y="8"/>
                    <a:pt x="343" y="20"/>
                  </a:cubicBezTo>
                  <a:cubicBezTo>
                    <a:pt x="346" y="33"/>
                    <a:pt x="339" y="46"/>
                    <a:pt x="326" y="50"/>
                  </a:cubicBezTo>
                  <a:cubicBezTo>
                    <a:pt x="225" y="77"/>
                    <a:pt x="129" y="120"/>
                    <a:pt x="40" y="175"/>
                  </a:cubicBezTo>
                  <a:cubicBezTo>
                    <a:pt x="36" y="178"/>
                    <a:pt x="32" y="179"/>
                    <a:pt x="27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6" name="Freeform 38"/>
            <p:cNvSpPr>
              <a:spLocks/>
            </p:cNvSpPr>
            <p:nvPr/>
          </p:nvSpPr>
          <p:spPr bwMode="auto">
            <a:xfrm>
              <a:off x="5230813" y="1379538"/>
              <a:ext cx="69850" cy="68263"/>
            </a:xfrm>
            <a:custGeom>
              <a:avLst/>
              <a:gdLst>
                <a:gd name="T0" fmla="*/ 27 w 271"/>
                <a:gd name="T1" fmla="*/ 266 h 266"/>
                <a:gd name="T2" fmla="*/ 13 w 271"/>
                <a:gd name="T3" fmla="*/ 261 h 266"/>
                <a:gd name="T4" fmla="*/ 8 w 271"/>
                <a:gd name="T5" fmla="*/ 227 h 266"/>
                <a:gd name="T6" fmla="*/ 230 w 271"/>
                <a:gd name="T7" fmla="*/ 8 h 266"/>
                <a:gd name="T8" fmla="*/ 264 w 271"/>
                <a:gd name="T9" fmla="*/ 13 h 266"/>
                <a:gd name="T10" fmla="*/ 259 w 271"/>
                <a:gd name="T11" fmla="*/ 46 h 266"/>
                <a:gd name="T12" fmla="*/ 46 w 271"/>
                <a:gd name="T13" fmla="*/ 256 h 266"/>
                <a:gd name="T14" fmla="*/ 27 w 271"/>
                <a:gd name="T15" fmla="*/ 2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266">
                  <a:moveTo>
                    <a:pt x="27" y="266"/>
                  </a:moveTo>
                  <a:cubicBezTo>
                    <a:pt x="22" y="266"/>
                    <a:pt x="17" y="264"/>
                    <a:pt x="13" y="261"/>
                  </a:cubicBezTo>
                  <a:cubicBezTo>
                    <a:pt x="2" y="253"/>
                    <a:pt x="0" y="238"/>
                    <a:pt x="8" y="227"/>
                  </a:cubicBezTo>
                  <a:cubicBezTo>
                    <a:pt x="72" y="144"/>
                    <a:pt x="146" y="70"/>
                    <a:pt x="230" y="8"/>
                  </a:cubicBezTo>
                  <a:cubicBezTo>
                    <a:pt x="241" y="0"/>
                    <a:pt x="256" y="2"/>
                    <a:pt x="264" y="13"/>
                  </a:cubicBezTo>
                  <a:cubicBezTo>
                    <a:pt x="271" y="23"/>
                    <a:pt x="269" y="38"/>
                    <a:pt x="259" y="46"/>
                  </a:cubicBezTo>
                  <a:cubicBezTo>
                    <a:pt x="178" y="106"/>
                    <a:pt x="107" y="177"/>
                    <a:pt x="46" y="256"/>
                  </a:cubicBezTo>
                  <a:cubicBezTo>
                    <a:pt x="42" y="262"/>
                    <a:pt x="35" y="266"/>
                    <a:pt x="27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7" name="Freeform 39"/>
            <p:cNvSpPr>
              <a:spLocks/>
            </p:cNvSpPr>
            <p:nvPr/>
          </p:nvSpPr>
          <p:spPr bwMode="auto">
            <a:xfrm>
              <a:off x="5362576" y="1506538"/>
              <a:ext cx="106363" cy="74613"/>
            </a:xfrm>
            <a:custGeom>
              <a:avLst/>
              <a:gdLst>
                <a:gd name="T0" fmla="*/ 27 w 407"/>
                <a:gd name="T1" fmla="*/ 285 h 285"/>
                <a:gd name="T2" fmla="*/ 18 w 407"/>
                <a:gd name="T3" fmla="*/ 283 h 285"/>
                <a:gd name="T4" fmla="*/ 5 w 407"/>
                <a:gd name="T5" fmla="*/ 252 h 285"/>
                <a:gd name="T6" fmla="*/ 383 w 407"/>
                <a:gd name="T7" fmla="*/ 0 h 285"/>
                <a:gd name="T8" fmla="*/ 407 w 407"/>
                <a:gd name="T9" fmla="*/ 24 h 285"/>
                <a:gd name="T10" fmla="*/ 383 w 407"/>
                <a:gd name="T11" fmla="*/ 48 h 285"/>
                <a:gd name="T12" fmla="*/ 49 w 407"/>
                <a:gd name="T13" fmla="*/ 270 h 285"/>
                <a:gd name="T14" fmla="*/ 27 w 407"/>
                <a:gd name="T15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7" h="285">
                  <a:moveTo>
                    <a:pt x="27" y="285"/>
                  </a:moveTo>
                  <a:cubicBezTo>
                    <a:pt x="24" y="285"/>
                    <a:pt x="21" y="285"/>
                    <a:pt x="18" y="283"/>
                  </a:cubicBezTo>
                  <a:cubicBezTo>
                    <a:pt x="5" y="278"/>
                    <a:pt x="0" y="264"/>
                    <a:pt x="5" y="252"/>
                  </a:cubicBezTo>
                  <a:cubicBezTo>
                    <a:pt x="69" y="99"/>
                    <a:pt x="217" y="0"/>
                    <a:pt x="383" y="0"/>
                  </a:cubicBezTo>
                  <a:cubicBezTo>
                    <a:pt x="396" y="0"/>
                    <a:pt x="407" y="11"/>
                    <a:pt x="407" y="24"/>
                  </a:cubicBezTo>
                  <a:cubicBezTo>
                    <a:pt x="407" y="37"/>
                    <a:pt x="396" y="48"/>
                    <a:pt x="383" y="48"/>
                  </a:cubicBezTo>
                  <a:cubicBezTo>
                    <a:pt x="237" y="48"/>
                    <a:pt x="106" y="135"/>
                    <a:pt x="49" y="270"/>
                  </a:cubicBezTo>
                  <a:cubicBezTo>
                    <a:pt x="45" y="280"/>
                    <a:pt x="36" y="285"/>
                    <a:pt x="27" y="2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8" name="Freeform 40"/>
            <p:cNvSpPr>
              <a:spLocks/>
            </p:cNvSpPr>
            <p:nvPr/>
          </p:nvSpPr>
          <p:spPr bwMode="auto">
            <a:xfrm>
              <a:off x="5283201" y="1371601"/>
              <a:ext cx="127000" cy="168275"/>
            </a:xfrm>
            <a:custGeom>
              <a:avLst/>
              <a:gdLst>
                <a:gd name="T0" fmla="*/ 458 w 485"/>
                <a:gd name="T1" fmla="*/ 644 h 644"/>
                <a:gd name="T2" fmla="*/ 438 w 485"/>
                <a:gd name="T3" fmla="*/ 634 h 644"/>
                <a:gd name="T4" fmla="*/ 8 w 485"/>
                <a:gd name="T5" fmla="*/ 41 h 644"/>
                <a:gd name="T6" fmla="*/ 13 w 485"/>
                <a:gd name="T7" fmla="*/ 8 h 644"/>
                <a:gd name="T8" fmla="*/ 46 w 485"/>
                <a:gd name="T9" fmla="*/ 13 h 644"/>
                <a:gd name="T10" fmla="*/ 477 w 485"/>
                <a:gd name="T11" fmla="*/ 605 h 644"/>
                <a:gd name="T12" fmla="*/ 472 w 485"/>
                <a:gd name="T13" fmla="*/ 639 h 644"/>
                <a:gd name="T14" fmla="*/ 458 w 485"/>
                <a:gd name="T15" fmla="*/ 64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644">
                  <a:moveTo>
                    <a:pt x="458" y="644"/>
                  </a:moveTo>
                  <a:cubicBezTo>
                    <a:pt x="450" y="644"/>
                    <a:pt x="443" y="640"/>
                    <a:pt x="438" y="634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30"/>
                    <a:pt x="2" y="15"/>
                    <a:pt x="13" y="8"/>
                  </a:cubicBezTo>
                  <a:cubicBezTo>
                    <a:pt x="24" y="0"/>
                    <a:pt x="39" y="2"/>
                    <a:pt x="46" y="13"/>
                  </a:cubicBezTo>
                  <a:cubicBezTo>
                    <a:pt x="477" y="605"/>
                    <a:pt x="477" y="605"/>
                    <a:pt x="477" y="605"/>
                  </a:cubicBezTo>
                  <a:cubicBezTo>
                    <a:pt x="485" y="616"/>
                    <a:pt x="482" y="631"/>
                    <a:pt x="472" y="639"/>
                  </a:cubicBezTo>
                  <a:cubicBezTo>
                    <a:pt x="467" y="642"/>
                    <a:pt x="462" y="644"/>
                    <a:pt x="458" y="6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9" name="Freeform 41"/>
            <p:cNvSpPr>
              <a:spLocks/>
            </p:cNvSpPr>
            <p:nvPr/>
          </p:nvSpPr>
          <p:spPr bwMode="auto">
            <a:xfrm>
              <a:off x="5381626" y="1327151"/>
              <a:ext cx="68263" cy="192088"/>
            </a:xfrm>
            <a:custGeom>
              <a:avLst/>
              <a:gdLst>
                <a:gd name="T0" fmla="*/ 236 w 263"/>
                <a:gd name="T1" fmla="*/ 744 h 744"/>
                <a:gd name="T2" fmla="*/ 213 w 263"/>
                <a:gd name="T3" fmla="*/ 727 h 744"/>
                <a:gd name="T4" fmla="*/ 3 w 263"/>
                <a:gd name="T5" fmla="*/ 34 h 744"/>
                <a:gd name="T6" fmla="*/ 20 w 263"/>
                <a:gd name="T7" fmla="*/ 4 h 744"/>
                <a:gd name="T8" fmla="*/ 49 w 263"/>
                <a:gd name="T9" fmla="*/ 20 h 744"/>
                <a:gd name="T10" fmla="*/ 259 w 263"/>
                <a:gd name="T11" fmla="*/ 713 h 744"/>
                <a:gd name="T12" fmla="*/ 243 w 263"/>
                <a:gd name="T13" fmla="*/ 743 h 744"/>
                <a:gd name="T14" fmla="*/ 236 w 263"/>
                <a:gd name="T15" fmla="*/ 744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744">
                  <a:moveTo>
                    <a:pt x="236" y="744"/>
                  </a:moveTo>
                  <a:cubicBezTo>
                    <a:pt x="226" y="744"/>
                    <a:pt x="216" y="737"/>
                    <a:pt x="213" y="727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0" y="21"/>
                    <a:pt x="7" y="8"/>
                    <a:pt x="20" y="4"/>
                  </a:cubicBezTo>
                  <a:cubicBezTo>
                    <a:pt x="32" y="0"/>
                    <a:pt x="46" y="7"/>
                    <a:pt x="49" y="20"/>
                  </a:cubicBezTo>
                  <a:cubicBezTo>
                    <a:pt x="259" y="713"/>
                    <a:pt x="259" y="713"/>
                    <a:pt x="259" y="713"/>
                  </a:cubicBezTo>
                  <a:cubicBezTo>
                    <a:pt x="263" y="726"/>
                    <a:pt x="255" y="739"/>
                    <a:pt x="243" y="743"/>
                  </a:cubicBezTo>
                  <a:cubicBezTo>
                    <a:pt x="240" y="744"/>
                    <a:pt x="238" y="744"/>
                    <a:pt x="236" y="7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0" name="Freeform 42"/>
            <p:cNvSpPr>
              <a:spLocks/>
            </p:cNvSpPr>
            <p:nvPr/>
          </p:nvSpPr>
          <p:spPr bwMode="auto">
            <a:xfrm>
              <a:off x="5440363" y="1268413"/>
              <a:ext cx="60325" cy="300038"/>
            </a:xfrm>
            <a:custGeom>
              <a:avLst/>
              <a:gdLst>
                <a:gd name="T0" fmla="*/ 92 w 229"/>
                <a:gd name="T1" fmla="*/ 1153 h 1153"/>
                <a:gd name="T2" fmla="*/ 13 w 229"/>
                <a:gd name="T3" fmla="*/ 1065 h 1153"/>
                <a:gd name="T4" fmla="*/ 28 w 229"/>
                <a:gd name="T5" fmla="*/ 1034 h 1153"/>
                <a:gd name="T6" fmla="*/ 58 w 229"/>
                <a:gd name="T7" fmla="*/ 1049 h 1153"/>
                <a:gd name="T8" fmla="*/ 92 w 229"/>
                <a:gd name="T9" fmla="*/ 1105 h 1153"/>
                <a:gd name="T10" fmla="*/ 149 w 229"/>
                <a:gd name="T11" fmla="*/ 958 h 1153"/>
                <a:gd name="T12" fmla="*/ 181 w 229"/>
                <a:gd name="T13" fmla="*/ 577 h 1153"/>
                <a:gd name="T14" fmla="*/ 149 w 229"/>
                <a:gd name="T15" fmla="*/ 196 h 1153"/>
                <a:gd name="T16" fmla="*/ 92 w 229"/>
                <a:gd name="T17" fmla="*/ 48 h 1153"/>
                <a:gd name="T18" fmla="*/ 50 w 229"/>
                <a:gd name="T19" fmla="*/ 130 h 1153"/>
                <a:gd name="T20" fmla="*/ 20 w 229"/>
                <a:gd name="T21" fmla="*/ 147 h 1153"/>
                <a:gd name="T22" fmla="*/ 4 w 229"/>
                <a:gd name="T23" fmla="*/ 117 h 1153"/>
                <a:gd name="T24" fmla="*/ 92 w 229"/>
                <a:gd name="T25" fmla="*/ 0 h 1153"/>
                <a:gd name="T26" fmla="*/ 195 w 229"/>
                <a:gd name="T27" fmla="*/ 181 h 1153"/>
                <a:gd name="T28" fmla="*/ 229 w 229"/>
                <a:gd name="T29" fmla="*/ 577 h 1153"/>
                <a:gd name="T30" fmla="*/ 195 w 229"/>
                <a:gd name="T31" fmla="*/ 972 h 1153"/>
                <a:gd name="T32" fmla="*/ 92 w 229"/>
                <a:gd name="T33" fmla="*/ 115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9" h="1153">
                  <a:moveTo>
                    <a:pt x="92" y="1153"/>
                  </a:moveTo>
                  <a:cubicBezTo>
                    <a:pt x="60" y="1153"/>
                    <a:pt x="34" y="1124"/>
                    <a:pt x="13" y="1065"/>
                  </a:cubicBezTo>
                  <a:cubicBezTo>
                    <a:pt x="9" y="1052"/>
                    <a:pt x="15" y="1038"/>
                    <a:pt x="28" y="1034"/>
                  </a:cubicBezTo>
                  <a:cubicBezTo>
                    <a:pt x="40" y="1030"/>
                    <a:pt x="54" y="1036"/>
                    <a:pt x="58" y="1049"/>
                  </a:cubicBezTo>
                  <a:cubicBezTo>
                    <a:pt x="77" y="1101"/>
                    <a:pt x="92" y="1105"/>
                    <a:pt x="92" y="1105"/>
                  </a:cubicBezTo>
                  <a:cubicBezTo>
                    <a:pt x="98" y="1104"/>
                    <a:pt x="125" y="1077"/>
                    <a:pt x="149" y="958"/>
                  </a:cubicBezTo>
                  <a:cubicBezTo>
                    <a:pt x="169" y="856"/>
                    <a:pt x="181" y="720"/>
                    <a:pt x="181" y="577"/>
                  </a:cubicBezTo>
                  <a:cubicBezTo>
                    <a:pt x="181" y="433"/>
                    <a:pt x="169" y="298"/>
                    <a:pt x="149" y="196"/>
                  </a:cubicBezTo>
                  <a:cubicBezTo>
                    <a:pt x="125" y="76"/>
                    <a:pt x="98" y="49"/>
                    <a:pt x="92" y="48"/>
                  </a:cubicBezTo>
                  <a:cubicBezTo>
                    <a:pt x="92" y="48"/>
                    <a:pt x="73" y="54"/>
                    <a:pt x="50" y="130"/>
                  </a:cubicBezTo>
                  <a:cubicBezTo>
                    <a:pt x="47" y="143"/>
                    <a:pt x="33" y="150"/>
                    <a:pt x="20" y="147"/>
                  </a:cubicBezTo>
                  <a:cubicBezTo>
                    <a:pt x="8" y="143"/>
                    <a:pt x="0" y="130"/>
                    <a:pt x="4" y="117"/>
                  </a:cubicBezTo>
                  <a:cubicBezTo>
                    <a:pt x="27" y="38"/>
                    <a:pt x="56" y="0"/>
                    <a:pt x="92" y="0"/>
                  </a:cubicBezTo>
                  <a:cubicBezTo>
                    <a:pt x="136" y="0"/>
                    <a:pt x="170" y="60"/>
                    <a:pt x="195" y="181"/>
                  </a:cubicBezTo>
                  <a:cubicBezTo>
                    <a:pt x="217" y="287"/>
                    <a:pt x="229" y="428"/>
                    <a:pt x="229" y="577"/>
                  </a:cubicBezTo>
                  <a:cubicBezTo>
                    <a:pt x="229" y="726"/>
                    <a:pt x="217" y="866"/>
                    <a:pt x="195" y="972"/>
                  </a:cubicBezTo>
                  <a:cubicBezTo>
                    <a:pt x="170" y="1094"/>
                    <a:pt x="136" y="1153"/>
                    <a:pt x="92" y="1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1" name="Freeform 43"/>
            <p:cNvSpPr>
              <a:spLocks/>
            </p:cNvSpPr>
            <p:nvPr/>
          </p:nvSpPr>
          <p:spPr bwMode="auto">
            <a:xfrm>
              <a:off x="5457826" y="1268413"/>
              <a:ext cx="76200" cy="300038"/>
            </a:xfrm>
            <a:custGeom>
              <a:avLst/>
              <a:gdLst>
                <a:gd name="T0" fmla="*/ 154 w 291"/>
                <a:gd name="T1" fmla="*/ 1153 h 1153"/>
                <a:gd name="T2" fmla="*/ 24 w 291"/>
                <a:gd name="T3" fmla="*/ 1153 h 1153"/>
                <a:gd name="T4" fmla="*/ 0 w 291"/>
                <a:gd name="T5" fmla="*/ 1129 h 1153"/>
                <a:gd name="T6" fmla="*/ 24 w 291"/>
                <a:gd name="T7" fmla="*/ 1105 h 1153"/>
                <a:gd name="T8" fmla="*/ 154 w 291"/>
                <a:gd name="T9" fmla="*/ 1105 h 1153"/>
                <a:gd name="T10" fmla="*/ 211 w 291"/>
                <a:gd name="T11" fmla="*/ 958 h 1153"/>
                <a:gd name="T12" fmla="*/ 243 w 291"/>
                <a:gd name="T13" fmla="*/ 577 h 1153"/>
                <a:gd name="T14" fmla="*/ 211 w 291"/>
                <a:gd name="T15" fmla="*/ 196 h 1153"/>
                <a:gd name="T16" fmla="*/ 154 w 291"/>
                <a:gd name="T17" fmla="*/ 48 h 1153"/>
                <a:gd name="T18" fmla="*/ 24 w 291"/>
                <a:gd name="T19" fmla="*/ 48 h 1153"/>
                <a:gd name="T20" fmla="*/ 0 w 291"/>
                <a:gd name="T21" fmla="*/ 24 h 1153"/>
                <a:gd name="T22" fmla="*/ 24 w 291"/>
                <a:gd name="T23" fmla="*/ 0 h 1153"/>
                <a:gd name="T24" fmla="*/ 154 w 291"/>
                <a:gd name="T25" fmla="*/ 0 h 1153"/>
                <a:gd name="T26" fmla="*/ 257 w 291"/>
                <a:gd name="T27" fmla="*/ 181 h 1153"/>
                <a:gd name="T28" fmla="*/ 291 w 291"/>
                <a:gd name="T29" fmla="*/ 577 h 1153"/>
                <a:gd name="T30" fmla="*/ 257 w 291"/>
                <a:gd name="T31" fmla="*/ 972 h 1153"/>
                <a:gd name="T32" fmla="*/ 154 w 291"/>
                <a:gd name="T33" fmla="*/ 115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1153">
                  <a:moveTo>
                    <a:pt x="154" y="1153"/>
                  </a:moveTo>
                  <a:cubicBezTo>
                    <a:pt x="24" y="1153"/>
                    <a:pt x="24" y="1153"/>
                    <a:pt x="24" y="1153"/>
                  </a:cubicBezTo>
                  <a:cubicBezTo>
                    <a:pt x="11" y="1153"/>
                    <a:pt x="0" y="1143"/>
                    <a:pt x="0" y="1129"/>
                  </a:cubicBezTo>
                  <a:cubicBezTo>
                    <a:pt x="0" y="1116"/>
                    <a:pt x="11" y="1105"/>
                    <a:pt x="24" y="1105"/>
                  </a:cubicBezTo>
                  <a:cubicBezTo>
                    <a:pt x="154" y="1105"/>
                    <a:pt x="154" y="1105"/>
                    <a:pt x="154" y="1105"/>
                  </a:cubicBezTo>
                  <a:cubicBezTo>
                    <a:pt x="160" y="1104"/>
                    <a:pt x="187" y="1077"/>
                    <a:pt x="211" y="958"/>
                  </a:cubicBezTo>
                  <a:cubicBezTo>
                    <a:pt x="231" y="856"/>
                    <a:pt x="243" y="720"/>
                    <a:pt x="243" y="577"/>
                  </a:cubicBezTo>
                  <a:cubicBezTo>
                    <a:pt x="243" y="433"/>
                    <a:pt x="231" y="298"/>
                    <a:pt x="211" y="196"/>
                  </a:cubicBezTo>
                  <a:cubicBezTo>
                    <a:pt x="187" y="76"/>
                    <a:pt x="160" y="49"/>
                    <a:pt x="15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98" y="0"/>
                    <a:pt x="232" y="60"/>
                    <a:pt x="257" y="181"/>
                  </a:cubicBezTo>
                  <a:cubicBezTo>
                    <a:pt x="279" y="287"/>
                    <a:pt x="291" y="428"/>
                    <a:pt x="291" y="577"/>
                  </a:cubicBezTo>
                  <a:cubicBezTo>
                    <a:pt x="291" y="726"/>
                    <a:pt x="279" y="866"/>
                    <a:pt x="257" y="972"/>
                  </a:cubicBezTo>
                  <a:cubicBezTo>
                    <a:pt x="232" y="1094"/>
                    <a:pt x="198" y="1153"/>
                    <a:pt x="154" y="1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2" name="Freeform 44"/>
            <p:cNvSpPr>
              <a:spLocks/>
            </p:cNvSpPr>
            <p:nvPr/>
          </p:nvSpPr>
          <p:spPr bwMode="auto">
            <a:xfrm>
              <a:off x="5456238" y="1316038"/>
              <a:ext cx="23813" cy="211138"/>
            </a:xfrm>
            <a:custGeom>
              <a:avLst/>
              <a:gdLst>
                <a:gd name="T0" fmla="*/ 26 w 94"/>
                <a:gd name="T1" fmla="*/ 811 h 811"/>
                <a:gd name="T2" fmla="*/ 22 w 94"/>
                <a:gd name="T3" fmla="*/ 810 h 811"/>
                <a:gd name="T4" fmla="*/ 2 w 94"/>
                <a:gd name="T5" fmla="*/ 782 h 811"/>
                <a:gd name="T6" fmla="*/ 2 w 94"/>
                <a:gd name="T7" fmla="*/ 30 h 811"/>
                <a:gd name="T8" fmla="*/ 22 w 94"/>
                <a:gd name="T9" fmla="*/ 2 h 811"/>
                <a:gd name="T10" fmla="*/ 50 w 94"/>
                <a:gd name="T11" fmla="*/ 22 h 811"/>
                <a:gd name="T12" fmla="*/ 50 w 94"/>
                <a:gd name="T13" fmla="*/ 791 h 811"/>
                <a:gd name="T14" fmla="*/ 26 w 94"/>
                <a:gd name="T15" fmla="*/ 811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11">
                  <a:moveTo>
                    <a:pt x="26" y="811"/>
                  </a:moveTo>
                  <a:cubicBezTo>
                    <a:pt x="25" y="811"/>
                    <a:pt x="23" y="810"/>
                    <a:pt x="22" y="810"/>
                  </a:cubicBezTo>
                  <a:cubicBezTo>
                    <a:pt x="9" y="808"/>
                    <a:pt x="0" y="796"/>
                    <a:pt x="2" y="782"/>
                  </a:cubicBezTo>
                  <a:cubicBezTo>
                    <a:pt x="46" y="530"/>
                    <a:pt x="46" y="284"/>
                    <a:pt x="2" y="30"/>
                  </a:cubicBezTo>
                  <a:cubicBezTo>
                    <a:pt x="0" y="17"/>
                    <a:pt x="9" y="5"/>
                    <a:pt x="22" y="2"/>
                  </a:cubicBezTo>
                  <a:cubicBezTo>
                    <a:pt x="35" y="0"/>
                    <a:pt x="47" y="9"/>
                    <a:pt x="50" y="22"/>
                  </a:cubicBezTo>
                  <a:cubicBezTo>
                    <a:pt x="94" y="281"/>
                    <a:pt x="94" y="533"/>
                    <a:pt x="50" y="791"/>
                  </a:cubicBezTo>
                  <a:cubicBezTo>
                    <a:pt x="48" y="802"/>
                    <a:pt x="38" y="811"/>
                    <a:pt x="26" y="8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3" name="Oval 45"/>
            <p:cNvSpPr>
              <a:spLocks noChangeArrowheads="1"/>
            </p:cNvSpPr>
            <p:nvPr/>
          </p:nvSpPr>
          <p:spPr bwMode="auto">
            <a:xfrm>
              <a:off x="5495926" y="1306513"/>
              <a:ext cx="9525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4" name="Oval 46"/>
            <p:cNvSpPr>
              <a:spLocks noChangeArrowheads="1"/>
            </p:cNvSpPr>
            <p:nvPr/>
          </p:nvSpPr>
          <p:spPr bwMode="auto">
            <a:xfrm>
              <a:off x="5503863" y="1357313"/>
              <a:ext cx="9525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5" name="Oval 47"/>
            <p:cNvSpPr>
              <a:spLocks noChangeArrowheads="1"/>
            </p:cNvSpPr>
            <p:nvPr/>
          </p:nvSpPr>
          <p:spPr bwMode="auto">
            <a:xfrm>
              <a:off x="5507038" y="1416051"/>
              <a:ext cx="9525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6" name="Oval 48"/>
            <p:cNvSpPr>
              <a:spLocks noChangeArrowheads="1"/>
            </p:cNvSpPr>
            <p:nvPr/>
          </p:nvSpPr>
          <p:spPr bwMode="auto">
            <a:xfrm>
              <a:off x="5503863" y="1477963"/>
              <a:ext cx="9525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7" name="Oval 49"/>
            <p:cNvSpPr>
              <a:spLocks noChangeArrowheads="1"/>
            </p:cNvSpPr>
            <p:nvPr/>
          </p:nvSpPr>
          <p:spPr bwMode="auto">
            <a:xfrm>
              <a:off x="5492751" y="1533526"/>
              <a:ext cx="11113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8" name="Freeform 50"/>
            <p:cNvSpPr>
              <a:spLocks/>
            </p:cNvSpPr>
            <p:nvPr/>
          </p:nvSpPr>
          <p:spPr bwMode="auto">
            <a:xfrm>
              <a:off x="5111751" y="1606551"/>
              <a:ext cx="15875" cy="19050"/>
            </a:xfrm>
            <a:custGeom>
              <a:avLst/>
              <a:gdLst>
                <a:gd name="T0" fmla="*/ 27 w 61"/>
                <a:gd name="T1" fmla="*/ 70 h 70"/>
                <a:gd name="T2" fmla="*/ 19 w 61"/>
                <a:gd name="T3" fmla="*/ 69 h 70"/>
                <a:gd name="T4" fmla="*/ 4 w 61"/>
                <a:gd name="T5" fmla="*/ 38 h 70"/>
                <a:gd name="T6" fmla="*/ 12 w 61"/>
                <a:gd name="T7" fmla="*/ 18 h 70"/>
                <a:gd name="T8" fmla="*/ 42 w 61"/>
                <a:gd name="T9" fmla="*/ 4 h 70"/>
                <a:gd name="T10" fmla="*/ 57 w 61"/>
                <a:gd name="T11" fmla="*/ 35 h 70"/>
                <a:gd name="T12" fmla="*/ 49 w 61"/>
                <a:gd name="T13" fmla="*/ 54 h 70"/>
                <a:gd name="T14" fmla="*/ 27 w 61"/>
                <a:gd name="T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70">
                  <a:moveTo>
                    <a:pt x="27" y="70"/>
                  </a:moveTo>
                  <a:cubicBezTo>
                    <a:pt x="24" y="70"/>
                    <a:pt x="21" y="70"/>
                    <a:pt x="19" y="69"/>
                  </a:cubicBezTo>
                  <a:cubicBezTo>
                    <a:pt x="6" y="64"/>
                    <a:pt x="0" y="51"/>
                    <a:pt x="4" y="38"/>
                  </a:cubicBezTo>
                  <a:cubicBezTo>
                    <a:pt x="7" y="31"/>
                    <a:pt x="9" y="25"/>
                    <a:pt x="12" y="18"/>
                  </a:cubicBezTo>
                  <a:cubicBezTo>
                    <a:pt x="16" y="6"/>
                    <a:pt x="30" y="0"/>
                    <a:pt x="42" y="4"/>
                  </a:cubicBezTo>
                  <a:cubicBezTo>
                    <a:pt x="55" y="9"/>
                    <a:pt x="61" y="23"/>
                    <a:pt x="57" y="35"/>
                  </a:cubicBezTo>
                  <a:cubicBezTo>
                    <a:pt x="54" y="41"/>
                    <a:pt x="52" y="48"/>
                    <a:pt x="49" y="54"/>
                  </a:cubicBezTo>
                  <a:cubicBezTo>
                    <a:pt x="46" y="64"/>
                    <a:pt x="37" y="70"/>
                    <a:pt x="27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9" name="Freeform 51"/>
            <p:cNvSpPr>
              <a:spLocks/>
            </p:cNvSpPr>
            <p:nvPr/>
          </p:nvSpPr>
          <p:spPr bwMode="auto">
            <a:xfrm>
              <a:off x="5122863" y="1547813"/>
              <a:ext cx="33338" cy="47625"/>
            </a:xfrm>
            <a:custGeom>
              <a:avLst/>
              <a:gdLst>
                <a:gd name="T0" fmla="*/ 27 w 123"/>
                <a:gd name="T1" fmla="*/ 188 h 188"/>
                <a:gd name="T2" fmla="*/ 18 w 123"/>
                <a:gd name="T3" fmla="*/ 186 h 188"/>
                <a:gd name="T4" fmla="*/ 6 w 123"/>
                <a:gd name="T5" fmla="*/ 155 h 188"/>
                <a:gd name="T6" fmla="*/ 75 w 123"/>
                <a:gd name="T7" fmla="*/ 16 h 188"/>
                <a:gd name="T8" fmla="*/ 107 w 123"/>
                <a:gd name="T9" fmla="*/ 7 h 188"/>
                <a:gd name="T10" fmla="*/ 117 w 123"/>
                <a:gd name="T11" fmla="*/ 40 h 188"/>
                <a:gd name="T12" fmla="*/ 49 w 123"/>
                <a:gd name="T13" fmla="*/ 174 h 188"/>
                <a:gd name="T14" fmla="*/ 27 w 123"/>
                <a:gd name="T1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88">
                  <a:moveTo>
                    <a:pt x="27" y="188"/>
                  </a:moveTo>
                  <a:cubicBezTo>
                    <a:pt x="24" y="188"/>
                    <a:pt x="21" y="188"/>
                    <a:pt x="18" y="186"/>
                  </a:cubicBezTo>
                  <a:cubicBezTo>
                    <a:pt x="6" y="181"/>
                    <a:pt x="0" y="167"/>
                    <a:pt x="6" y="155"/>
                  </a:cubicBezTo>
                  <a:cubicBezTo>
                    <a:pt x="27" y="107"/>
                    <a:pt x="50" y="61"/>
                    <a:pt x="75" y="16"/>
                  </a:cubicBezTo>
                  <a:cubicBezTo>
                    <a:pt x="81" y="4"/>
                    <a:pt x="96" y="0"/>
                    <a:pt x="107" y="7"/>
                  </a:cubicBezTo>
                  <a:cubicBezTo>
                    <a:pt x="119" y="13"/>
                    <a:pt x="123" y="28"/>
                    <a:pt x="117" y="40"/>
                  </a:cubicBezTo>
                  <a:cubicBezTo>
                    <a:pt x="92" y="83"/>
                    <a:pt x="70" y="128"/>
                    <a:pt x="49" y="174"/>
                  </a:cubicBezTo>
                  <a:cubicBezTo>
                    <a:pt x="45" y="183"/>
                    <a:pt x="37" y="188"/>
                    <a:pt x="27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0" name="Freeform 52"/>
            <p:cNvSpPr>
              <a:spLocks/>
            </p:cNvSpPr>
            <p:nvPr/>
          </p:nvSpPr>
          <p:spPr bwMode="auto">
            <a:xfrm>
              <a:off x="5156201" y="1473201"/>
              <a:ext cx="53975" cy="63500"/>
            </a:xfrm>
            <a:custGeom>
              <a:avLst/>
              <a:gdLst>
                <a:gd name="T0" fmla="*/ 27 w 207"/>
                <a:gd name="T1" fmla="*/ 241 h 241"/>
                <a:gd name="T2" fmla="*/ 14 w 207"/>
                <a:gd name="T3" fmla="*/ 237 h 241"/>
                <a:gd name="T4" fmla="*/ 7 w 207"/>
                <a:gd name="T5" fmla="*/ 204 h 241"/>
                <a:gd name="T6" fmla="*/ 165 w 207"/>
                <a:gd name="T7" fmla="*/ 9 h 241"/>
                <a:gd name="T8" fmla="*/ 198 w 207"/>
                <a:gd name="T9" fmla="*/ 10 h 241"/>
                <a:gd name="T10" fmla="*/ 197 w 207"/>
                <a:gd name="T11" fmla="*/ 44 h 241"/>
                <a:gd name="T12" fmla="*/ 197 w 207"/>
                <a:gd name="T13" fmla="*/ 44 h 241"/>
                <a:gd name="T14" fmla="*/ 47 w 207"/>
                <a:gd name="T15" fmla="*/ 230 h 241"/>
                <a:gd name="T16" fmla="*/ 27 w 207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" h="241">
                  <a:moveTo>
                    <a:pt x="27" y="241"/>
                  </a:moveTo>
                  <a:cubicBezTo>
                    <a:pt x="22" y="241"/>
                    <a:pt x="18" y="239"/>
                    <a:pt x="14" y="237"/>
                  </a:cubicBezTo>
                  <a:cubicBezTo>
                    <a:pt x="3" y="229"/>
                    <a:pt x="0" y="215"/>
                    <a:pt x="7" y="204"/>
                  </a:cubicBezTo>
                  <a:cubicBezTo>
                    <a:pt x="91" y="75"/>
                    <a:pt x="162" y="11"/>
                    <a:pt x="165" y="9"/>
                  </a:cubicBezTo>
                  <a:cubicBezTo>
                    <a:pt x="174" y="0"/>
                    <a:pt x="190" y="0"/>
                    <a:pt x="198" y="10"/>
                  </a:cubicBezTo>
                  <a:cubicBezTo>
                    <a:pt x="207" y="20"/>
                    <a:pt x="207" y="35"/>
                    <a:pt x="197" y="44"/>
                  </a:cubicBezTo>
                  <a:cubicBezTo>
                    <a:pt x="197" y="44"/>
                    <a:pt x="197" y="44"/>
                    <a:pt x="197" y="44"/>
                  </a:cubicBezTo>
                  <a:cubicBezTo>
                    <a:pt x="196" y="45"/>
                    <a:pt x="128" y="107"/>
                    <a:pt x="47" y="230"/>
                  </a:cubicBezTo>
                  <a:cubicBezTo>
                    <a:pt x="42" y="237"/>
                    <a:pt x="35" y="241"/>
                    <a:pt x="2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1" name="Freeform 53"/>
            <p:cNvSpPr>
              <a:spLocks/>
            </p:cNvSpPr>
            <p:nvPr/>
          </p:nvSpPr>
          <p:spPr bwMode="auto">
            <a:xfrm>
              <a:off x="5330826" y="1609726"/>
              <a:ext cx="23813" cy="66675"/>
            </a:xfrm>
            <a:custGeom>
              <a:avLst/>
              <a:gdLst>
                <a:gd name="T0" fmla="*/ 24 w 89"/>
                <a:gd name="T1" fmla="*/ 255 h 255"/>
                <a:gd name="T2" fmla="*/ 0 w 89"/>
                <a:gd name="T3" fmla="*/ 231 h 255"/>
                <a:gd name="T4" fmla="*/ 40 w 89"/>
                <a:gd name="T5" fmla="*/ 17 h 255"/>
                <a:gd name="T6" fmla="*/ 72 w 89"/>
                <a:gd name="T7" fmla="*/ 6 h 255"/>
                <a:gd name="T8" fmla="*/ 83 w 89"/>
                <a:gd name="T9" fmla="*/ 38 h 255"/>
                <a:gd name="T10" fmla="*/ 48 w 89"/>
                <a:gd name="T11" fmla="*/ 231 h 255"/>
                <a:gd name="T12" fmla="*/ 24 w 89"/>
                <a:gd name="T13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55">
                  <a:moveTo>
                    <a:pt x="24" y="255"/>
                  </a:moveTo>
                  <a:cubicBezTo>
                    <a:pt x="10" y="255"/>
                    <a:pt x="0" y="244"/>
                    <a:pt x="0" y="231"/>
                  </a:cubicBezTo>
                  <a:cubicBezTo>
                    <a:pt x="0" y="103"/>
                    <a:pt x="38" y="21"/>
                    <a:pt x="40" y="17"/>
                  </a:cubicBezTo>
                  <a:cubicBezTo>
                    <a:pt x="46" y="5"/>
                    <a:pt x="60" y="0"/>
                    <a:pt x="72" y="6"/>
                  </a:cubicBezTo>
                  <a:cubicBezTo>
                    <a:pt x="84" y="11"/>
                    <a:pt x="89" y="26"/>
                    <a:pt x="83" y="38"/>
                  </a:cubicBezTo>
                  <a:cubicBezTo>
                    <a:pt x="83" y="39"/>
                    <a:pt x="48" y="115"/>
                    <a:pt x="48" y="231"/>
                  </a:cubicBezTo>
                  <a:cubicBezTo>
                    <a:pt x="48" y="244"/>
                    <a:pt x="37" y="255"/>
                    <a:pt x="24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2" name="Freeform 54"/>
            <p:cNvSpPr>
              <a:spLocks/>
            </p:cNvSpPr>
            <p:nvPr/>
          </p:nvSpPr>
          <p:spPr bwMode="auto">
            <a:xfrm>
              <a:off x="5026026" y="1662113"/>
              <a:ext cx="147638" cy="44450"/>
            </a:xfrm>
            <a:custGeom>
              <a:avLst/>
              <a:gdLst>
                <a:gd name="T0" fmla="*/ 542 w 567"/>
                <a:gd name="T1" fmla="*/ 171 h 171"/>
                <a:gd name="T2" fmla="*/ 542 w 567"/>
                <a:gd name="T3" fmla="*/ 171 h 171"/>
                <a:gd name="T4" fmla="*/ 168 w 567"/>
                <a:gd name="T5" fmla="*/ 145 h 171"/>
                <a:gd name="T6" fmla="*/ 0 w 567"/>
                <a:gd name="T7" fmla="*/ 77 h 171"/>
                <a:gd name="T8" fmla="*/ 77 w 567"/>
                <a:gd name="T9" fmla="*/ 25 h 171"/>
                <a:gd name="T10" fmla="*/ 239 w 567"/>
                <a:gd name="T11" fmla="*/ 1 h 171"/>
                <a:gd name="T12" fmla="*/ 265 w 567"/>
                <a:gd name="T13" fmla="*/ 23 h 171"/>
                <a:gd name="T14" fmla="*/ 244 w 567"/>
                <a:gd name="T15" fmla="*/ 49 h 171"/>
                <a:gd name="T16" fmla="*/ 67 w 567"/>
                <a:gd name="T17" fmla="*/ 77 h 171"/>
                <a:gd name="T18" fmla="*/ 198 w 567"/>
                <a:gd name="T19" fmla="*/ 101 h 171"/>
                <a:gd name="T20" fmla="*/ 543 w 567"/>
                <a:gd name="T21" fmla="*/ 123 h 171"/>
                <a:gd name="T22" fmla="*/ 566 w 567"/>
                <a:gd name="T23" fmla="*/ 147 h 171"/>
                <a:gd name="T24" fmla="*/ 542 w 567"/>
                <a:gd name="T2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7" h="171">
                  <a:moveTo>
                    <a:pt x="542" y="171"/>
                  </a:moveTo>
                  <a:cubicBezTo>
                    <a:pt x="542" y="171"/>
                    <a:pt x="542" y="171"/>
                    <a:pt x="542" y="171"/>
                  </a:cubicBezTo>
                  <a:cubicBezTo>
                    <a:pt x="396" y="167"/>
                    <a:pt x="263" y="158"/>
                    <a:pt x="168" y="145"/>
                  </a:cubicBezTo>
                  <a:cubicBezTo>
                    <a:pt x="62" y="131"/>
                    <a:pt x="0" y="116"/>
                    <a:pt x="0" y="77"/>
                  </a:cubicBezTo>
                  <a:cubicBezTo>
                    <a:pt x="0" y="47"/>
                    <a:pt x="37" y="34"/>
                    <a:pt x="77" y="25"/>
                  </a:cubicBezTo>
                  <a:cubicBezTo>
                    <a:pt x="116" y="16"/>
                    <a:pt x="170" y="8"/>
                    <a:pt x="239" y="1"/>
                  </a:cubicBezTo>
                  <a:cubicBezTo>
                    <a:pt x="252" y="0"/>
                    <a:pt x="264" y="9"/>
                    <a:pt x="265" y="23"/>
                  </a:cubicBezTo>
                  <a:cubicBezTo>
                    <a:pt x="267" y="36"/>
                    <a:pt x="257" y="47"/>
                    <a:pt x="244" y="49"/>
                  </a:cubicBezTo>
                  <a:cubicBezTo>
                    <a:pt x="142" y="59"/>
                    <a:pt x="92" y="70"/>
                    <a:pt x="67" y="77"/>
                  </a:cubicBezTo>
                  <a:cubicBezTo>
                    <a:pt x="88" y="84"/>
                    <a:pt x="126" y="92"/>
                    <a:pt x="198" y="101"/>
                  </a:cubicBezTo>
                  <a:cubicBezTo>
                    <a:pt x="290" y="112"/>
                    <a:pt x="409" y="119"/>
                    <a:pt x="543" y="123"/>
                  </a:cubicBezTo>
                  <a:cubicBezTo>
                    <a:pt x="556" y="123"/>
                    <a:pt x="567" y="134"/>
                    <a:pt x="566" y="147"/>
                  </a:cubicBezTo>
                  <a:cubicBezTo>
                    <a:pt x="566" y="160"/>
                    <a:pt x="555" y="171"/>
                    <a:pt x="542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3" name="Freeform 55"/>
            <p:cNvSpPr>
              <a:spLocks/>
            </p:cNvSpPr>
            <p:nvPr/>
          </p:nvSpPr>
          <p:spPr bwMode="auto">
            <a:xfrm>
              <a:off x="5203826" y="1693863"/>
              <a:ext cx="30163" cy="12700"/>
            </a:xfrm>
            <a:custGeom>
              <a:avLst/>
              <a:gdLst>
                <a:gd name="T0" fmla="*/ 24 w 121"/>
                <a:gd name="T1" fmla="*/ 49 h 49"/>
                <a:gd name="T2" fmla="*/ 0 w 121"/>
                <a:gd name="T3" fmla="*/ 25 h 49"/>
                <a:gd name="T4" fmla="*/ 24 w 121"/>
                <a:gd name="T5" fmla="*/ 1 h 49"/>
                <a:gd name="T6" fmla="*/ 97 w 121"/>
                <a:gd name="T7" fmla="*/ 0 h 49"/>
                <a:gd name="T8" fmla="*/ 97 w 121"/>
                <a:gd name="T9" fmla="*/ 0 h 49"/>
                <a:gd name="T10" fmla="*/ 121 w 121"/>
                <a:gd name="T11" fmla="*/ 24 h 49"/>
                <a:gd name="T12" fmla="*/ 97 w 121"/>
                <a:gd name="T13" fmla="*/ 48 h 49"/>
                <a:gd name="T14" fmla="*/ 24 w 121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49">
                  <a:moveTo>
                    <a:pt x="24" y="49"/>
                  </a:moveTo>
                  <a:cubicBezTo>
                    <a:pt x="11" y="49"/>
                    <a:pt x="0" y="38"/>
                    <a:pt x="0" y="25"/>
                  </a:cubicBezTo>
                  <a:cubicBezTo>
                    <a:pt x="0" y="11"/>
                    <a:pt x="11" y="1"/>
                    <a:pt x="24" y="1"/>
                  </a:cubicBezTo>
                  <a:cubicBezTo>
                    <a:pt x="48" y="1"/>
                    <a:pt x="73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10" y="0"/>
                    <a:pt x="121" y="11"/>
                    <a:pt x="121" y="24"/>
                  </a:cubicBezTo>
                  <a:cubicBezTo>
                    <a:pt x="121" y="37"/>
                    <a:pt x="111" y="48"/>
                    <a:pt x="97" y="48"/>
                  </a:cubicBezTo>
                  <a:cubicBezTo>
                    <a:pt x="73" y="49"/>
                    <a:pt x="48" y="49"/>
                    <a:pt x="24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4" name="Freeform 56"/>
            <p:cNvSpPr>
              <a:spLocks/>
            </p:cNvSpPr>
            <p:nvPr/>
          </p:nvSpPr>
          <p:spPr bwMode="auto">
            <a:xfrm>
              <a:off x="5272088" y="1676401"/>
              <a:ext cx="120650" cy="28575"/>
            </a:xfrm>
            <a:custGeom>
              <a:avLst/>
              <a:gdLst>
                <a:gd name="T0" fmla="*/ 25 w 465"/>
                <a:gd name="T1" fmla="*/ 114 h 114"/>
                <a:gd name="T2" fmla="*/ 1 w 465"/>
                <a:gd name="T3" fmla="*/ 91 h 114"/>
                <a:gd name="T4" fmla="*/ 23 w 465"/>
                <a:gd name="T5" fmla="*/ 66 h 114"/>
                <a:gd name="T6" fmla="*/ 418 w 465"/>
                <a:gd name="T7" fmla="*/ 16 h 114"/>
                <a:gd name="T8" fmla="*/ 441 w 465"/>
                <a:gd name="T9" fmla="*/ 0 h 114"/>
                <a:gd name="T10" fmla="*/ 465 w 465"/>
                <a:gd name="T11" fmla="*/ 24 h 114"/>
                <a:gd name="T12" fmla="*/ 328 w 465"/>
                <a:gd name="T13" fmla="*/ 88 h 114"/>
                <a:gd name="T14" fmla="*/ 26 w 465"/>
                <a:gd name="T15" fmla="*/ 114 h 114"/>
                <a:gd name="T16" fmla="*/ 25 w 465"/>
                <a:gd name="T17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5" h="114">
                  <a:moveTo>
                    <a:pt x="25" y="114"/>
                  </a:moveTo>
                  <a:cubicBezTo>
                    <a:pt x="12" y="114"/>
                    <a:pt x="1" y="104"/>
                    <a:pt x="1" y="91"/>
                  </a:cubicBezTo>
                  <a:cubicBezTo>
                    <a:pt x="0" y="78"/>
                    <a:pt x="10" y="67"/>
                    <a:pt x="23" y="66"/>
                  </a:cubicBezTo>
                  <a:cubicBezTo>
                    <a:pt x="277" y="55"/>
                    <a:pt x="396" y="31"/>
                    <a:pt x="418" y="16"/>
                  </a:cubicBezTo>
                  <a:cubicBezTo>
                    <a:pt x="421" y="7"/>
                    <a:pt x="430" y="0"/>
                    <a:pt x="441" y="0"/>
                  </a:cubicBezTo>
                  <a:cubicBezTo>
                    <a:pt x="454" y="0"/>
                    <a:pt x="465" y="11"/>
                    <a:pt x="465" y="24"/>
                  </a:cubicBezTo>
                  <a:cubicBezTo>
                    <a:pt x="465" y="55"/>
                    <a:pt x="428" y="72"/>
                    <a:pt x="328" y="88"/>
                  </a:cubicBezTo>
                  <a:cubicBezTo>
                    <a:pt x="253" y="100"/>
                    <a:pt x="148" y="109"/>
                    <a:pt x="26" y="114"/>
                  </a:cubicBezTo>
                  <a:cubicBezTo>
                    <a:pt x="25" y="114"/>
                    <a:pt x="25" y="114"/>
                    <a:pt x="2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5" name="Freeform 57"/>
            <p:cNvSpPr>
              <a:spLocks/>
            </p:cNvSpPr>
            <p:nvPr/>
          </p:nvSpPr>
          <p:spPr bwMode="auto">
            <a:xfrm>
              <a:off x="5045076" y="1620838"/>
              <a:ext cx="41275" cy="26988"/>
            </a:xfrm>
            <a:custGeom>
              <a:avLst/>
              <a:gdLst>
                <a:gd name="T0" fmla="*/ 131 w 158"/>
                <a:gd name="T1" fmla="*/ 105 h 105"/>
                <a:gd name="T2" fmla="*/ 120 w 158"/>
                <a:gd name="T3" fmla="*/ 102 h 105"/>
                <a:gd name="T4" fmla="*/ 16 w 158"/>
                <a:gd name="T5" fmla="*/ 49 h 105"/>
                <a:gd name="T6" fmla="*/ 6 w 158"/>
                <a:gd name="T7" fmla="*/ 16 h 105"/>
                <a:gd name="T8" fmla="*/ 38 w 158"/>
                <a:gd name="T9" fmla="*/ 6 h 105"/>
                <a:gd name="T10" fmla="*/ 142 w 158"/>
                <a:gd name="T11" fmla="*/ 60 h 105"/>
                <a:gd name="T12" fmla="*/ 152 w 158"/>
                <a:gd name="T13" fmla="*/ 92 h 105"/>
                <a:gd name="T14" fmla="*/ 131 w 158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05">
                  <a:moveTo>
                    <a:pt x="131" y="105"/>
                  </a:moveTo>
                  <a:cubicBezTo>
                    <a:pt x="127" y="105"/>
                    <a:pt x="123" y="104"/>
                    <a:pt x="120" y="102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4" y="42"/>
                    <a:pt x="0" y="28"/>
                    <a:pt x="6" y="16"/>
                  </a:cubicBezTo>
                  <a:cubicBezTo>
                    <a:pt x="12" y="4"/>
                    <a:pt x="27" y="0"/>
                    <a:pt x="38" y="6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54" y="66"/>
                    <a:pt x="158" y="80"/>
                    <a:pt x="152" y="92"/>
                  </a:cubicBezTo>
                  <a:cubicBezTo>
                    <a:pt x="148" y="100"/>
                    <a:pt x="139" y="105"/>
                    <a:pt x="131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6" name="Freeform 58"/>
            <p:cNvSpPr>
              <a:spLocks/>
            </p:cNvSpPr>
            <p:nvPr/>
          </p:nvSpPr>
          <p:spPr bwMode="auto">
            <a:xfrm>
              <a:off x="5022851" y="1608138"/>
              <a:ext cx="17463" cy="15875"/>
            </a:xfrm>
            <a:custGeom>
              <a:avLst/>
              <a:gdLst>
                <a:gd name="T0" fmla="*/ 41 w 68"/>
                <a:gd name="T1" fmla="*/ 58 h 58"/>
                <a:gd name="T2" fmla="*/ 30 w 68"/>
                <a:gd name="T3" fmla="*/ 56 h 58"/>
                <a:gd name="T4" fmla="*/ 17 w 68"/>
                <a:gd name="T5" fmla="*/ 49 h 58"/>
                <a:gd name="T6" fmla="*/ 6 w 68"/>
                <a:gd name="T7" fmla="*/ 17 h 58"/>
                <a:gd name="T8" fmla="*/ 39 w 68"/>
                <a:gd name="T9" fmla="*/ 6 h 58"/>
                <a:gd name="T10" fmla="*/ 52 w 68"/>
                <a:gd name="T11" fmla="*/ 13 h 58"/>
                <a:gd name="T12" fmla="*/ 62 w 68"/>
                <a:gd name="T13" fmla="*/ 46 h 58"/>
                <a:gd name="T14" fmla="*/ 41 w 68"/>
                <a:gd name="T1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58">
                  <a:moveTo>
                    <a:pt x="41" y="58"/>
                  </a:moveTo>
                  <a:cubicBezTo>
                    <a:pt x="37" y="58"/>
                    <a:pt x="33" y="58"/>
                    <a:pt x="30" y="5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5" y="43"/>
                    <a:pt x="0" y="28"/>
                    <a:pt x="6" y="17"/>
                  </a:cubicBezTo>
                  <a:cubicBezTo>
                    <a:pt x="13" y="5"/>
                    <a:pt x="27" y="0"/>
                    <a:pt x="39" y="6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64" y="19"/>
                    <a:pt x="68" y="34"/>
                    <a:pt x="62" y="46"/>
                  </a:cubicBezTo>
                  <a:cubicBezTo>
                    <a:pt x="58" y="54"/>
                    <a:pt x="49" y="58"/>
                    <a:pt x="41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7" name="Freeform 59"/>
            <p:cNvSpPr>
              <a:spLocks/>
            </p:cNvSpPr>
            <p:nvPr/>
          </p:nvSpPr>
          <p:spPr bwMode="auto">
            <a:xfrm>
              <a:off x="5070476" y="1585913"/>
              <a:ext cx="25400" cy="38100"/>
            </a:xfrm>
            <a:custGeom>
              <a:avLst/>
              <a:gdLst>
                <a:gd name="T0" fmla="*/ 69 w 97"/>
                <a:gd name="T1" fmla="*/ 146 h 146"/>
                <a:gd name="T2" fmla="*/ 47 w 97"/>
                <a:gd name="T3" fmla="*/ 132 h 146"/>
                <a:gd name="T4" fmla="*/ 6 w 97"/>
                <a:gd name="T5" fmla="*/ 37 h 146"/>
                <a:gd name="T6" fmla="*/ 18 w 97"/>
                <a:gd name="T7" fmla="*/ 5 h 146"/>
                <a:gd name="T8" fmla="*/ 50 w 97"/>
                <a:gd name="T9" fmla="*/ 18 h 146"/>
                <a:gd name="T10" fmla="*/ 91 w 97"/>
                <a:gd name="T11" fmla="*/ 113 h 146"/>
                <a:gd name="T12" fmla="*/ 79 w 97"/>
                <a:gd name="T13" fmla="*/ 144 h 146"/>
                <a:gd name="T14" fmla="*/ 69 w 97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46">
                  <a:moveTo>
                    <a:pt x="69" y="146"/>
                  </a:moveTo>
                  <a:cubicBezTo>
                    <a:pt x="60" y="146"/>
                    <a:pt x="51" y="141"/>
                    <a:pt x="47" y="132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0" y="25"/>
                    <a:pt x="6" y="11"/>
                    <a:pt x="18" y="5"/>
                  </a:cubicBezTo>
                  <a:cubicBezTo>
                    <a:pt x="30" y="0"/>
                    <a:pt x="44" y="6"/>
                    <a:pt x="50" y="18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7" y="125"/>
                    <a:pt x="91" y="139"/>
                    <a:pt x="79" y="144"/>
                  </a:cubicBezTo>
                  <a:cubicBezTo>
                    <a:pt x="76" y="146"/>
                    <a:pt x="73" y="146"/>
                    <a:pt x="69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8" name="Freeform 60"/>
            <p:cNvSpPr>
              <a:spLocks/>
            </p:cNvSpPr>
            <p:nvPr/>
          </p:nvSpPr>
          <p:spPr bwMode="auto">
            <a:xfrm>
              <a:off x="5059363" y="1558926"/>
              <a:ext cx="15875" cy="17463"/>
            </a:xfrm>
            <a:custGeom>
              <a:avLst/>
              <a:gdLst>
                <a:gd name="T0" fmla="*/ 34 w 61"/>
                <a:gd name="T1" fmla="*/ 66 h 66"/>
                <a:gd name="T2" fmla="*/ 12 w 61"/>
                <a:gd name="T3" fmla="*/ 52 h 66"/>
                <a:gd name="T4" fmla="*/ 5 w 61"/>
                <a:gd name="T5" fmla="*/ 37 h 66"/>
                <a:gd name="T6" fmla="*/ 17 w 61"/>
                <a:gd name="T7" fmla="*/ 5 h 66"/>
                <a:gd name="T8" fmla="*/ 49 w 61"/>
                <a:gd name="T9" fmla="*/ 18 h 66"/>
                <a:gd name="T10" fmla="*/ 56 w 61"/>
                <a:gd name="T11" fmla="*/ 33 h 66"/>
                <a:gd name="T12" fmla="*/ 43 w 61"/>
                <a:gd name="T13" fmla="*/ 64 h 66"/>
                <a:gd name="T14" fmla="*/ 34 w 61"/>
                <a:gd name="T1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6">
                  <a:moveTo>
                    <a:pt x="34" y="66"/>
                  </a:moveTo>
                  <a:cubicBezTo>
                    <a:pt x="24" y="66"/>
                    <a:pt x="16" y="61"/>
                    <a:pt x="12" y="52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0" y="25"/>
                    <a:pt x="5" y="11"/>
                    <a:pt x="17" y="5"/>
                  </a:cubicBezTo>
                  <a:cubicBezTo>
                    <a:pt x="29" y="0"/>
                    <a:pt x="44" y="6"/>
                    <a:pt x="49" y="18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61" y="45"/>
                    <a:pt x="55" y="59"/>
                    <a:pt x="43" y="64"/>
                  </a:cubicBezTo>
                  <a:cubicBezTo>
                    <a:pt x="40" y="66"/>
                    <a:pt x="37" y="66"/>
                    <a:pt x="34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9" name="Freeform 61"/>
            <p:cNvSpPr>
              <a:spLocks/>
            </p:cNvSpPr>
            <p:nvPr/>
          </p:nvSpPr>
          <p:spPr bwMode="auto">
            <a:xfrm>
              <a:off x="5284788" y="1612901"/>
              <a:ext cx="25400" cy="63500"/>
            </a:xfrm>
            <a:custGeom>
              <a:avLst/>
              <a:gdLst>
                <a:gd name="T0" fmla="*/ 25 w 98"/>
                <a:gd name="T1" fmla="*/ 248 h 248"/>
                <a:gd name="T2" fmla="*/ 22 w 98"/>
                <a:gd name="T3" fmla="*/ 248 h 248"/>
                <a:gd name="T4" fmla="*/ 1 w 98"/>
                <a:gd name="T5" fmla="*/ 221 h 248"/>
                <a:gd name="T6" fmla="*/ 49 w 98"/>
                <a:gd name="T7" fmla="*/ 19 h 248"/>
                <a:gd name="T8" fmla="*/ 80 w 98"/>
                <a:gd name="T9" fmla="*/ 5 h 248"/>
                <a:gd name="T10" fmla="*/ 94 w 98"/>
                <a:gd name="T11" fmla="*/ 36 h 248"/>
                <a:gd name="T12" fmla="*/ 49 w 98"/>
                <a:gd name="T13" fmla="*/ 227 h 248"/>
                <a:gd name="T14" fmla="*/ 25 w 98"/>
                <a:gd name="T1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48">
                  <a:moveTo>
                    <a:pt x="25" y="248"/>
                  </a:moveTo>
                  <a:cubicBezTo>
                    <a:pt x="24" y="248"/>
                    <a:pt x="23" y="248"/>
                    <a:pt x="22" y="248"/>
                  </a:cubicBezTo>
                  <a:cubicBezTo>
                    <a:pt x="9" y="246"/>
                    <a:pt x="0" y="234"/>
                    <a:pt x="1" y="221"/>
                  </a:cubicBezTo>
                  <a:cubicBezTo>
                    <a:pt x="9" y="152"/>
                    <a:pt x="25" y="84"/>
                    <a:pt x="49" y="19"/>
                  </a:cubicBezTo>
                  <a:cubicBezTo>
                    <a:pt x="53" y="7"/>
                    <a:pt x="67" y="0"/>
                    <a:pt x="80" y="5"/>
                  </a:cubicBezTo>
                  <a:cubicBezTo>
                    <a:pt x="92" y="9"/>
                    <a:pt x="98" y="23"/>
                    <a:pt x="94" y="36"/>
                  </a:cubicBezTo>
                  <a:cubicBezTo>
                    <a:pt x="71" y="97"/>
                    <a:pt x="56" y="162"/>
                    <a:pt x="49" y="227"/>
                  </a:cubicBezTo>
                  <a:cubicBezTo>
                    <a:pt x="47" y="239"/>
                    <a:pt x="37" y="248"/>
                    <a:pt x="25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0" name="Freeform 62"/>
            <p:cNvSpPr>
              <a:spLocks/>
            </p:cNvSpPr>
            <p:nvPr/>
          </p:nvSpPr>
          <p:spPr bwMode="auto">
            <a:xfrm>
              <a:off x="5305426" y="1585913"/>
              <a:ext cx="15875" cy="17463"/>
            </a:xfrm>
            <a:custGeom>
              <a:avLst/>
              <a:gdLst>
                <a:gd name="T0" fmla="*/ 27 w 64"/>
                <a:gd name="T1" fmla="*/ 68 h 68"/>
                <a:gd name="T2" fmla="*/ 16 w 64"/>
                <a:gd name="T3" fmla="*/ 66 h 68"/>
                <a:gd name="T4" fmla="*/ 6 w 64"/>
                <a:gd name="T5" fmla="*/ 33 h 68"/>
                <a:gd name="T6" fmla="*/ 16 w 64"/>
                <a:gd name="T7" fmla="*/ 15 h 68"/>
                <a:gd name="T8" fmla="*/ 49 w 64"/>
                <a:gd name="T9" fmla="*/ 7 h 68"/>
                <a:gd name="T10" fmla="*/ 57 w 64"/>
                <a:gd name="T11" fmla="*/ 40 h 68"/>
                <a:gd name="T12" fmla="*/ 48 w 64"/>
                <a:gd name="T13" fmla="*/ 55 h 68"/>
                <a:gd name="T14" fmla="*/ 27 w 64"/>
                <a:gd name="T1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8">
                  <a:moveTo>
                    <a:pt x="27" y="68"/>
                  </a:moveTo>
                  <a:cubicBezTo>
                    <a:pt x="23" y="68"/>
                    <a:pt x="20" y="68"/>
                    <a:pt x="16" y="66"/>
                  </a:cubicBezTo>
                  <a:cubicBezTo>
                    <a:pt x="4" y="60"/>
                    <a:pt x="0" y="45"/>
                    <a:pt x="6" y="33"/>
                  </a:cubicBezTo>
                  <a:cubicBezTo>
                    <a:pt x="12" y="22"/>
                    <a:pt x="16" y="15"/>
                    <a:pt x="16" y="15"/>
                  </a:cubicBezTo>
                  <a:cubicBezTo>
                    <a:pt x="23" y="4"/>
                    <a:pt x="38" y="0"/>
                    <a:pt x="49" y="7"/>
                  </a:cubicBezTo>
                  <a:cubicBezTo>
                    <a:pt x="60" y="14"/>
                    <a:pt x="64" y="28"/>
                    <a:pt x="57" y="40"/>
                  </a:cubicBezTo>
                  <a:cubicBezTo>
                    <a:pt x="57" y="40"/>
                    <a:pt x="54" y="45"/>
                    <a:pt x="48" y="55"/>
                  </a:cubicBezTo>
                  <a:cubicBezTo>
                    <a:pt x="44" y="64"/>
                    <a:pt x="36" y="68"/>
                    <a:pt x="27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1" name="Freeform 63"/>
            <p:cNvSpPr>
              <a:spLocks/>
            </p:cNvSpPr>
            <p:nvPr/>
          </p:nvSpPr>
          <p:spPr bwMode="auto">
            <a:xfrm>
              <a:off x="5167313" y="1546226"/>
              <a:ext cx="44450" cy="68263"/>
            </a:xfrm>
            <a:custGeom>
              <a:avLst/>
              <a:gdLst>
                <a:gd name="T0" fmla="*/ 27 w 170"/>
                <a:gd name="T1" fmla="*/ 261 h 261"/>
                <a:gd name="T2" fmla="*/ 17 w 170"/>
                <a:gd name="T3" fmla="*/ 259 h 261"/>
                <a:gd name="T4" fmla="*/ 5 w 170"/>
                <a:gd name="T5" fmla="*/ 228 h 261"/>
                <a:gd name="T6" fmla="*/ 123 w 170"/>
                <a:gd name="T7" fmla="*/ 14 h 261"/>
                <a:gd name="T8" fmla="*/ 157 w 170"/>
                <a:gd name="T9" fmla="*/ 8 h 261"/>
                <a:gd name="T10" fmla="*/ 163 w 170"/>
                <a:gd name="T11" fmla="*/ 41 h 261"/>
                <a:gd name="T12" fmla="*/ 49 w 170"/>
                <a:gd name="T13" fmla="*/ 247 h 261"/>
                <a:gd name="T14" fmla="*/ 27 w 170"/>
                <a:gd name="T1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261">
                  <a:moveTo>
                    <a:pt x="27" y="261"/>
                  </a:moveTo>
                  <a:cubicBezTo>
                    <a:pt x="24" y="261"/>
                    <a:pt x="21" y="261"/>
                    <a:pt x="17" y="259"/>
                  </a:cubicBezTo>
                  <a:cubicBezTo>
                    <a:pt x="5" y="254"/>
                    <a:pt x="0" y="240"/>
                    <a:pt x="5" y="228"/>
                  </a:cubicBezTo>
                  <a:cubicBezTo>
                    <a:pt x="40" y="149"/>
                    <a:pt x="80" y="77"/>
                    <a:pt x="123" y="14"/>
                  </a:cubicBezTo>
                  <a:cubicBezTo>
                    <a:pt x="131" y="3"/>
                    <a:pt x="146" y="0"/>
                    <a:pt x="157" y="8"/>
                  </a:cubicBezTo>
                  <a:cubicBezTo>
                    <a:pt x="168" y="15"/>
                    <a:pt x="170" y="30"/>
                    <a:pt x="163" y="41"/>
                  </a:cubicBezTo>
                  <a:cubicBezTo>
                    <a:pt x="121" y="102"/>
                    <a:pt x="83" y="171"/>
                    <a:pt x="49" y="247"/>
                  </a:cubicBezTo>
                  <a:cubicBezTo>
                    <a:pt x="45" y="256"/>
                    <a:pt x="36" y="261"/>
                    <a:pt x="27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2" name="Freeform 64"/>
            <p:cNvSpPr>
              <a:spLocks/>
            </p:cNvSpPr>
            <p:nvPr/>
          </p:nvSpPr>
          <p:spPr bwMode="auto">
            <a:xfrm>
              <a:off x="5221288" y="1512888"/>
              <a:ext cx="17463" cy="17463"/>
            </a:xfrm>
            <a:custGeom>
              <a:avLst/>
              <a:gdLst>
                <a:gd name="T0" fmla="*/ 26 w 69"/>
                <a:gd name="T1" fmla="*/ 66 h 66"/>
                <a:gd name="T2" fmla="*/ 9 w 69"/>
                <a:gd name="T3" fmla="*/ 59 h 66"/>
                <a:gd name="T4" fmla="*/ 9 w 69"/>
                <a:gd name="T5" fmla="*/ 25 h 66"/>
                <a:gd name="T6" fmla="*/ 27 w 69"/>
                <a:gd name="T7" fmla="*/ 8 h 66"/>
                <a:gd name="T8" fmla="*/ 61 w 69"/>
                <a:gd name="T9" fmla="*/ 11 h 66"/>
                <a:gd name="T10" fmla="*/ 58 w 69"/>
                <a:gd name="T11" fmla="*/ 45 h 66"/>
                <a:gd name="T12" fmla="*/ 58 w 69"/>
                <a:gd name="T13" fmla="*/ 45 h 66"/>
                <a:gd name="T14" fmla="*/ 43 w 69"/>
                <a:gd name="T15" fmla="*/ 59 h 66"/>
                <a:gd name="T16" fmla="*/ 26 w 69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66">
                  <a:moveTo>
                    <a:pt x="26" y="66"/>
                  </a:moveTo>
                  <a:cubicBezTo>
                    <a:pt x="20" y="66"/>
                    <a:pt x="14" y="63"/>
                    <a:pt x="9" y="59"/>
                  </a:cubicBezTo>
                  <a:cubicBezTo>
                    <a:pt x="0" y="49"/>
                    <a:pt x="0" y="34"/>
                    <a:pt x="9" y="25"/>
                  </a:cubicBezTo>
                  <a:cubicBezTo>
                    <a:pt x="20" y="14"/>
                    <a:pt x="26" y="9"/>
                    <a:pt x="27" y="8"/>
                  </a:cubicBezTo>
                  <a:cubicBezTo>
                    <a:pt x="37" y="0"/>
                    <a:pt x="52" y="1"/>
                    <a:pt x="61" y="11"/>
                  </a:cubicBezTo>
                  <a:cubicBezTo>
                    <a:pt x="69" y="21"/>
                    <a:pt x="68" y="37"/>
                    <a:pt x="58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5"/>
                    <a:pt x="52" y="50"/>
                    <a:pt x="43" y="59"/>
                  </a:cubicBezTo>
                  <a:cubicBezTo>
                    <a:pt x="38" y="63"/>
                    <a:pt x="32" y="66"/>
                    <a:pt x="2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3" name="Freeform 65"/>
            <p:cNvSpPr>
              <a:spLocks/>
            </p:cNvSpPr>
            <p:nvPr/>
          </p:nvSpPr>
          <p:spPr bwMode="auto">
            <a:xfrm>
              <a:off x="5108576" y="1728788"/>
              <a:ext cx="168275" cy="17463"/>
            </a:xfrm>
            <a:custGeom>
              <a:avLst/>
              <a:gdLst>
                <a:gd name="T0" fmla="*/ 393 w 651"/>
                <a:gd name="T1" fmla="*/ 67 h 67"/>
                <a:gd name="T2" fmla="*/ 23 w 651"/>
                <a:gd name="T3" fmla="*/ 49 h 67"/>
                <a:gd name="T4" fmla="*/ 2 w 651"/>
                <a:gd name="T5" fmla="*/ 22 h 67"/>
                <a:gd name="T6" fmla="*/ 28 w 651"/>
                <a:gd name="T7" fmla="*/ 1 h 67"/>
                <a:gd name="T8" fmla="*/ 393 w 651"/>
                <a:gd name="T9" fmla="*/ 19 h 67"/>
                <a:gd name="T10" fmla="*/ 624 w 651"/>
                <a:gd name="T11" fmla="*/ 12 h 67"/>
                <a:gd name="T12" fmla="*/ 650 w 651"/>
                <a:gd name="T13" fmla="*/ 34 h 67"/>
                <a:gd name="T14" fmla="*/ 627 w 651"/>
                <a:gd name="T15" fmla="*/ 60 h 67"/>
                <a:gd name="T16" fmla="*/ 393 w 651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1" h="67">
                  <a:moveTo>
                    <a:pt x="393" y="67"/>
                  </a:moveTo>
                  <a:cubicBezTo>
                    <a:pt x="265" y="67"/>
                    <a:pt x="140" y="61"/>
                    <a:pt x="23" y="49"/>
                  </a:cubicBezTo>
                  <a:cubicBezTo>
                    <a:pt x="10" y="47"/>
                    <a:pt x="0" y="36"/>
                    <a:pt x="2" y="22"/>
                  </a:cubicBezTo>
                  <a:cubicBezTo>
                    <a:pt x="3" y="9"/>
                    <a:pt x="15" y="0"/>
                    <a:pt x="28" y="1"/>
                  </a:cubicBezTo>
                  <a:cubicBezTo>
                    <a:pt x="143" y="13"/>
                    <a:pt x="266" y="19"/>
                    <a:pt x="393" y="19"/>
                  </a:cubicBezTo>
                  <a:cubicBezTo>
                    <a:pt x="472" y="19"/>
                    <a:pt x="549" y="17"/>
                    <a:pt x="624" y="12"/>
                  </a:cubicBezTo>
                  <a:cubicBezTo>
                    <a:pt x="638" y="11"/>
                    <a:pt x="649" y="21"/>
                    <a:pt x="650" y="34"/>
                  </a:cubicBezTo>
                  <a:cubicBezTo>
                    <a:pt x="651" y="48"/>
                    <a:pt x="640" y="59"/>
                    <a:pt x="627" y="60"/>
                  </a:cubicBezTo>
                  <a:cubicBezTo>
                    <a:pt x="551" y="65"/>
                    <a:pt x="473" y="67"/>
                    <a:pt x="393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4" name="Freeform 66"/>
            <p:cNvSpPr>
              <a:spLocks/>
            </p:cNvSpPr>
            <p:nvPr/>
          </p:nvSpPr>
          <p:spPr bwMode="auto">
            <a:xfrm>
              <a:off x="5335588" y="1719263"/>
              <a:ext cx="33338" cy="17463"/>
            </a:xfrm>
            <a:custGeom>
              <a:avLst/>
              <a:gdLst>
                <a:gd name="T0" fmla="*/ 26 w 127"/>
                <a:gd name="T1" fmla="*/ 63 h 63"/>
                <a:gd name="T2" fmla="*/ 2 w 127"/>
                <a:gd name="T3" fmla="*/ 42 h 63"/>
                <a:gd name="T4" fmla="*/ 22 w 127"/>
                <a:gd name="T5" fmla="*/ 15 h 63"/>
                <a:gd name="T6" fmla="*/ 96 w 127"/>
                <a:gd name="T7" fmla="*/ 2 h 63"/>
                <a:gd name="T8" fmla="*/ 124 w 127"/>
                <a:gd name="T9" fmla="*/ 21 h 63"/>
                <a:gd name="T10" fmla="*/ 105 w 127"/>
                <a:gd name="T11" fmla="*/ 49 h 63"/>
                <a:gd name="T12" fmla="*/ 29 w 127"/>
                <a:gd name="T13" fmla="*/ 62 h 63"/>
                <a:gd name="T14" fmla="*/ 26 w 127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63">
                  <a:moveTo>
                    <a:pt x="26" y="63"/>
                  </a:moveTo>
                  <a:cubicBezTo>
                    <a:pt x="14" y="63"/>
                    <a:pt x="4" y="54"/>
                    <a:pt x="2" y="42"/>
                  </a:cubicBezTo>
                  <a:cubicBezTo>
                    <a:pt x="0" y="29"/>
                    <a:pt x="9" y="17"/>
                    <a:pt x="22" y="15"/>
                  </a:cubicBezTo>
                  <a:cubicBezTo>
                    <a:pt x="47" y="11"/>
                    <a:pt x="72" y="7"/>
                    <a:pt x="96" y="2"/>
                  </a:cubicBezTo>
                  <a:cubicBezTo>
                    <a:pt x="109" y="0"/>
                    <a:pt x="122" y="8"/>
                    <a:pt x="124" y="21"/>
                  </a:cubicBezTo>
                  <a:cubicBezTo>
                    <a:pt x="127" y="34"/>
                    <a:pt x="118" y="47"/>
                    <a:pt x="105" y="49"/>
                  </a:cubicBezTo>
                  <a:cubicBezTo>
                    <a:pt x="81" y="54"/>
                    <a:pt x="55" y="58"/>
                    <a:pt x="29" y="62"/>
                  </a:cubicBezTo>
                  <a:cubicBezTo>
                    <a:pt x="28" y="63"/>
                    <a:pt x="27" y="63"/>
                    <a:pt x="26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5" name="Freeform 67"/>
            <p:cNvSpPr>
              <a:spLocks/>
            </p:cNvSpPr>
            <p:nvPr/>
          </p:nvSpPr>
          <p:spPr bwMode="auto">
            <a:xfrm>
              <a:off x="5376863" y="1638301"/>
              <a:ext cx="77788" cy="79375"/>
            </a:xfrm>
            <a:custGeom>
              <a:avLst/>
              <a:gdLst>
                <a:gd name="T0" fmla="*/ 155 w 301"/>
                <a:gd name="T1" fmla="*/ 306 h 306"/>
                <a:gd name="T2" fmla="*/ 133 w 301"/>
                <a:gd name="T3" fmla="*/ 291 h 306"/>
                <a:gd name="T4" fmla="*/ 146 w 301"/>
                <a:gd name="T5" fmla="*/ 260 h 306"/>
                <a:gd name="T6" fmla="*/ 253 w 301"/>
                <a:gd name="T7" fmla="*/ 175 h 306"/>
                <a:gd name="T8" fmla="*/ 21 w 301"/>
                <a:gd name="T9" fmla="*/ 50 h 306"/>
                <a:gd name="T10" fmla="*/ 3 w 301"/>
                <a:gd name="T11" fmla="*/ 21 h 306"/>
                <a:gd name="T12" fmla="*/ 32 w 301"/>
                <a:gd name="T13" fmla="*/ 3 h 306"/>
                <a:gd name="T14" fmla="*/ 301 w 301"/>
                <a:gd name="T15" fmla="*/ 175 h 306"/>
                <a:gd name="T16" fmla="*/ 164 w 301"/>
                <a:gd name="T17" fmla="*/ 304 h 306"/>
                <a:gd name="T18" fmla="*/ 155 w 301"/>
                <a:gd name="T1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306">
                  <a:moveTo>
                    <a:pt x="155" y="306"/>
                  </a:moveTo>
                  <a:cubicBezTo>
                    <a:pt x="146" y="306"/>
                    <a:pt x="137" y="301"/>
                    <a:pt x="133" y="291"/>
                  </a:cubicBezTo>
                  <a:cubicBezTo>
                    <a:pt x="128" y="279"/>
                    <a:pt x="134" y="265"/>
                    <a:pt x="146" y="260"/>
                  </a:cubicBezTo>
                  <a:cubicBezTo>
                    <a:pt x="214" y="232"/>
                    <a:pt x="253" y="201"/>
                    <a:pt x="253" y="175"/>
                  </a:cubicBezTo>
                  <a:cubicBezTo>
                    <a:pt x="253" y="142"/>
                    <a:pt x="192" y="92"/>
                    <a:pt x="21" y="50"/>
                  </a:cubicBezTo>
                  <a:cubicBezTo>
                    <a:pt x="8" y="47"/>
                    <a:pt x="0" y="34"/>
                    <a:pt x="3" y="21"/>
                  </a:cubicBezTo>
                  <a:cubicBezTo>
                    <a:pt x="6" y="8"/>
                    <a:pt x="19" y="0"/>
                    <a:pt x="32" y="3"/>
                  </a:cubicBezTo>
                  <a:cubicBezTo>
                    <a:pt x="211" y="48"/>
                    <a:pt x="301" y="105"/>
                    <a:pt x="301" y="175"/>
                  </a:cubicBezTo>
                  <a:cubicBezTo>
                    <a:pt x="301" y="224"/>
                    <a:pt x="255" y="267"/>
                    <a:pt x="164" y="304"/>
                  </a:cubicBezTo>
                  <a:cubicBezTo>
                    <a:pt x="161" y="306"/>
                    <a:pt x="158" y="306"/>
                    <a:pt x="155" y="3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6" name="Freeform 68"/>
            <p:cNvSpPr>
              <a:spLocks/>
            </p:cNvSpPr>
            <p:nvPr/>
          </p:nvSpPr>
          <p:spPr bwMode="auto">
            <a:xfrm>
              <a:off x="5035551" y="1716088"/>
              <a:ext cx="31750" cy="17463"/>
            </a:xfrm>
            <a:custGeom>
              <a:avLst/>
              <a:gdLst>
                <a:gd name="T0" fmla="*/ 97 w 123"/>
                <a:gd name="T1" fmla="*/ 65 h 65"/>
                <a:gd name="T2" fmla="*/ 93 w 123"/>
                <a:gd name="T3" fmla="*/ 65 h 65"/>
                <a:gd name="T4" fmla="*/ 21 w 123"/>
                <a:gd name="T5" fmla="*/ 50 h 65"/>
                <a:gd name="T6" fmla="*/ 3 w 123"/>
                <a:gd name="T7" fmla="*/ 21 h 65"/>
                <a:gd name="T8" fmla="*/ 32 w 123"/>
                <a:gd name="T9" fmla="*/ 3 h 65"/>
                <a:gd name="T10" fmla="*/ 102 w 123"/>
                <a:gd name="T11" fmla="*/ 18 h 65"/>
                <a:gd name="T12" fmla="*/ 121 w 123"/>
                <a:gd name="T13" fmla="*/ 46 h 65"/>
                <a:gd name="T14" fmla="*/ 97 w 123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65">
                  <a:moveTo>
                    <a:pt x="97" y="65"/>
                  </a:moveTo>
                  <a:cubicBezTo>
                    <a:pt x="96" y="65"/>
                    <a:pt x="94" y="65"/>
                    <a:pt x="93" y="65"/>
                  </a:cubicBezTo>
                  <a:cubicBezTo>
                    <a:pt x="68" y="60"/>
                    <a:pt x="44" y="55"/>
                    <a:pt x="21" y="50"/>
                  </a:cubicBezTo>
                  <a:cubicBezTo>
                    <a:pt x="8" y="47"/>
                    <a:pt x="0" y="34"/>
                    <a:pt x="3" y="21"/>
                  </a:cubicBezTo>
                  <a:cubicBezTo>
                    <a:pt x="7" y="8"/>
                    <a:pt x="19" y="0"/>
                    <a:pt x="32" y="3"/>
                  </a:cubicBezTo>
                  <a:cubicBezTo>
                    <a:pt x="54" y="8"/>
                    <a:pt x="78" y="13"/>
                    <a:pt x="102" y="18"/>
                  </a:cubicBezTo>
                  <a:cubicBezTo>
                    <a:pt x="115" y="20"/>
                    <a:pt x="123" y="33"/>
                    <a:pt x="121" y="46"/>
                  </a:cubicBezTo>
                  <a:cubicBezTo>
                    <a:pt x="119" y="57"/>
                    <a:pt x="109" y="65"/>
                    <a:pt x="97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7" name="Freeform 69"/>
            <p:cNvSpPr>
              <a:spLocks/>
            </p:cNvSpPr>
            <p:nvPr/>
          </p:nvSpPr>
          <p:spPr bwMode="auto">
            <a:xfrm>
              <a:off x="5026026" y="1316038"/>
              <a:ext cx="312738" cy="12700"/>
            </a:xfrm>
            <a:custGeom>
              <a:avLst/>
              <a:gdLst>
                <a:gd name="T0" fmla="*/ 1178 w 1202"/>
                <a:gd name="T1" fmla="*/ 48 h 48"/>
                <a:gd name="T2" fmla="*/ 24 w 1202"/>
                <a:gd name="T3" fmla="*/ 48 h 48"/>
                <a:gd name="T4" fmla="*/ 0 w 1202"/>
                <a:gd name="T5" fmla="*/ 24 h 48"/>
                <a:gd name="T6" fmla="*/ 24 w 1202"/>
                <a:gd name="T7" fmla="*/ 0 h 48"/>
                <a:gd name="T8" fmla="*/ 1178 w 1202"/>
                <a:gd name="T9" fmla="*/ 0 h 48"/>
                <a:gd name="T10" fmla="*/ 1202 w 1202"/>
                <a:gd name="T11" fmla="*/ 24 h 48"/>
                <a:gd name="T12" fmla="*/ 1178 w 1202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2" h="48">
                  <a:moveTo>
                    <a:pt x="1178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178" y="0"/>
                    <a:pt x="1178" y="0"/>
                    <a:pt x="1178" y="0"/>
                  </a:cubicBezTo>
                  <a:cubicBezTo>
                    <a:pt x="1191" y="0"/>
                    <a:pt x="1202" y="11"/>
                    <a:pt x="1202" y="24"/>
                  </a:cubicBezTo>
                  <a:cubicBezTo>
                    <a:pt x="1202" y="37"/>
                    <a:pt x="1191" y="48"/>
                    <a:pt x="117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8" name="Freeform 70"/>
            <p:cNvSpPr>
              <a:spLocks/>
            </p:cNvSpPr>
            <p:nvPr/>
          </p:nvSpPr>
          <p:spPr bwMode="auto">
            <a:xfrm>
              <a:off x="5059363" y="1354138"/>
              <a:ext cx="34925" cy="12700"/>
            </a:xfrm>
            <a:custGeom>
              <a:avLst/>
              <a:gdLst>
                <a:gd name="T0" fmla="*/ 110 w 134"/>
                <a:gd name="T1" fmla="*/ 48 h 48"/>
                <a:gd name="T2" fmla="*/ 24 w 134"/>
                <a:gd name="T3" fmla="*/ 48 h 48"/>
                <a:gd name="T4" fmla="*/ 0 w 134"/>
                <a:gd name="T5" fmla="*/ 24 h 48"/>
                <a:gd name="T6" fmla="*/ 24 w 134"/>
                <a:gd name="T7" fmla="*/ 0 h 48"/>
                <a:gd name="T8" fmla="*/ 110 w 134"/>
                <a:gd name="T9" fmla="*/ 0 h 48"/>
                <a:gd name="T10" fmla="*/ 134 w 134"/>
                <a:gd name="T11" fmla="*/ 24 h 48"/>
                <a:gd name="T12" fmla="*/ 110 w 13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48">
                  <a:moveTo>
                    <a:pt x="11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24" y="0"/>
                    <a:pt x="134" y="10"/>
                    <a:pt x="134" y="24"/>
                  </a:cubicBezTo>
                  <a:cubicBezTo>
                    <a:pt x="134" y="37"/>
                    <a:pt x="124" y="48"/>
                    <a:pt x="11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9" name="Freeform 71"/>
            <p:cNvSpPr>
              <a:spLocks/>
            </p:cNvSpPr>
            <p:nvPr/>
          </p:nvSpPr>
          <p:spPr bwMode="auto">
            <a:xfrm>
              <a:off x="5116513" y="1354138"/>
              <a:ext cx="85725" cy="12700"/>
            </a:xfrm>
            <a:custGeom>
              <a:avLst/>
              <a:gdLst>
                <a:gd name="T0" fmla="*/ 307 w 331"/>
                <a:gd name="T1" fmla="*/ 48 h 48"/>
                <a:gd name="T2" fmla="*/ 24 w 331"/>
                <a:gd name="T3" fmla="*/ 48 h 48"/>
                <a:gd name="T4" fmla="*/ 0 w 331"/>
                <a:gd name="T5" fmla="*/ 24 h 48"/>
                <a:gd name="T6" fmla="*/ 24 w 331"/>
                <a:gd name="T7" fmla="*/ 0 h 48"/>
                <a:gd name="T8" fmla="*/ 307 w 331"/>
                <a:gd name="T9" fmla="*/ 0 h 48"/>
                <a:gd name="T10" fmla="*/ 331 w 331"/>
                <a:gd name="T11" fmla="*/ 24 h 48"/>
                <a:gd name="T12" fmla="*/ 307 w 331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1" h="48">
                  <a:moveTo>
                    <a:pt x="307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321" y="0"/>
                    <a:pt x="331" y="10"/>
                    <a:pt x="331" y="24"/>
                  </a:cubicBezTo>
                  <a:cubicBezTo>
                    <a:pt x="331" y="37"/>
                    <a:pt x="321" y="48"/>
                    <a:pt x="30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0" name="Freeform 72"/>
            <p:cNvSpPr>
              <a:spLocks/>
            </p:cNvSpPr>
            <p:nvPr/>
          </p:nvSpPr>
          <p:spPr bwMode="auto">
            <a:xfrm>
              <a:off x="5068888" y="1393826"/>
              <a:ext cx="87313" cy="12700"/>
            </a:xfrm>
            <a:custGeom>
              <a:avLst/>
              <a:gdLst>
                <a:gd name="T0" fmla="*/ 308 w 332"/>
                <a:gd name="T1" fmla="*/ 48 h 48"/>
                <a:gd name="T2" fmla="*/ 24 w 332"/>
                <a:gd name="T3" fmla="*/ 48 h 48"/>
                <a:gd name="T4" fmla="*/ 0 w 332"/>
                <a:gd name="T5" fmla="*/ 24 h 48"/>
                <a:gd name="T6" fmla="*/ 24 w 332"/>
                <a:gd name="T7" fmla="*/ 0 h 48"/>
                <a:gd name="T8" fmla="*/ 308 w 332"/>
                <a:gd name="T9" fmla="*/ 0 h 48"/>
                <a:gd name="T10" fmla="*/ 332 w 332"/>
                <a:gd name="T11" fmla="*/ 24 h 48"/>
                <a:gd name="T12" fmla="*/ 308 w 332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2" h="48">
                  <a:moveTo>
                    <a:pt x="308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21" y="0"/>
                    <a:pt x="332" y="10"/>
                    <a:pt x="332" y="24"/>
                  </a:cubicBezTo>
                  <a:cubicBezTo>
                    <a:pt x="332" y="37"/>
                    <a:pt x="321" y="48"/>
                    <a:pt x="30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1" name="Freeform 73"/>
            <p:cNvSpPr>
              <a:spLocks/>
            </p:cNvSpPr>
            <p:nvPr/>
          </p:nvSpPr>
          <p:spPr bwMode="auto">
            <a:xfrm>
              <a:off x="5238751" y="1354138"/>
              <a:ext cx="19050" cy="12700"/>
            </a:xfrm>
            <a:custGeom>
              <a:avLst/>
              <a:gdLst>
                <a:gd name="T0" fmla="*/ 46 w 70"/>
                <a:gd name="T1" fmla="*/ 48 h 48"/>
                <a:gd name="T2" fmla="*/ 24 w 70"/>
                <a:gd name="T3" fmla="*/ 48 h 48"/>
                <a:gd name="T4" fmla="*/ 0 w 70"/>
                <a:gd name="T5" fmla="*/ 24 h 48"/>
                <a:gd name="T6" fmla="*/ 24 w 70"/>
                <a:gd name="T7" fmla="*/ 0 h 48"/>
                <a:gd name="T8" fmla="*/ 46 w 70"/>
                <a:gd name="T9" fmla="*/ 0 h 48"/>
                <a:gd name="T10" fmla="*/ 70 w 70"/>
                <a:gd name="T11" fmla="*/ 24 h 48"/>
                <a:gd name="T12" fmla="*/ 46 w 70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48">
                  <a:moveTo>
                    <a:pt x="46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60" y="0"/>
                    <a:pt x="70" y="10"/>
                    <a:pt x="70" y="24"/>
                  </a:cubicBezTo>
                  <a:cubicBezTo>
                    <a:pt x="70" y="37"/>
                    <a:pt x="60" y="48"/>
                    <a:pt x="4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2" name="Freeform 74"/>
            <p:cNvSpPr>
              <a:spLocks/>
            </p:cNvSpPr>
            <p:nvPr/>
          </p:nvSpPr>
          <p:spPr bwMode="auto">
            <a:xfrm>
              <a:off x="5167313" y="1393826"/>
              <a:ext cx="19050" cy="12700"/>
            </a:xfrm>
            <a:custGeom>
              <a:avLst/>
              <a:gdLst>
                <a:gd name="T0" fmla="*/ 47 w 71"/>
                <a:gd name="T1" fmla="*/ 48 h 48"/>
                <a:gd name="T2" fmla="*/ 24 w 71"/>
                <a:gd name="T3" fmla="*/ 48 h 48"/>
                <a:gd name="T4" fmla="*/ 0 w 71"/>
                <a:gd name="T5" fmla="*/ 24 h 48"/>
                <a:gd name="T6" fmla="*/ 24 w 71"/>
                <a:gd name="T7" fmla="*/ 0 h 48"/>
                <a:gd name="T8" fmla="*/ 47 w 71"/>
                <a:gd name="T9" fmla="*/ 0 h 48"/>
                <a:gd name="T10" fmla="*/ 71 w 71"/>
                <a:gd name="T11" fmla="*/ 24 h 48"/>
                <a:gd name="T12" fmla="*/ 47 w 71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8">
                  <a:moveTo>
                    <a:pt x="47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60" y="0"/>
                    <a:pt x="71" y="10"/>
                    <a:pt x="71" y="24"/>
                  </a:cubicBezTo>
                  <a:cubicBezTo>
                    <a:pt x="71" y="37"/>
                    <a:pt x="60" y="48"/>
                    <a:pt x="4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3" name="Freeform 75"/>
            <p:cNvSpPr>
              <a:spLocks/>
            </p:cNvSpPr>
            <p:nvPr/>
          </p:nvSpPr>
          <p:spPr bwMode="auto">
            <a:xfrm>
              <a:off x="5021263" y="1393826"/>
              <a:ext cx="19050" cy="12700"/>
            </a:xfrm>
            <a:custGeom>
              <a:avLst/>
              <a:gdLst>
                <a:gd name="T0" fmla="*/ 47 w 71"/>
                <a:gd name="T1" fmla="*/ 48 h 48"/>
                <a:gd name="T2" fmla="*/ 24 w 71"/>
                <a:gd name="T3" fmla="*/ 48 h 48"/>
                <a:gd name="T4" fmla="*/ 0 w 71"/>
                <a:gd name="T5" fmla="*/ 24 h 48"/>
                <a:gd name="T6" fmla="*/ 24 w 71"/>
                <a:gd name="T7" fmla="*/ 0 h 48"/>
                <a:gd name="T8" fmla="*/ 47 w 71"/>
                <a:gd name="T9" fmla="*/ 0 h 48"/>
                <a:gd name="T10" fmla="*/ 71 w 71"/>
                <a:gd name="T11" fmla="*/ 24 h 48"/>
                <a:gd name="T12" fmla="*/ 47 w 71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8">
                  <a:moveTo>
                    <a:pt x="47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60" y="0"/>
                    <a:pt x="71" y="10"/>
                    <a:pt x="71" y="24"/>
                  </a:cubicBezTo>
                  <a:cubicBezTo>
                    <a:pt x="71" y="37"/>
                    <a:pt x="60" y="48"/>
                    <a:pt x="4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74" name="Группа 1073"/>
          <p:cNvGrpSpPr/>
          <p:nvPr/>
        </p:nvGrpSpPr>
        <p:grpSpPr>
          <a:xfrm>
            <a:off x="5818188" y="1279526"/>
            <a:ext cx="501650" cy="455612"/>
            <a:chOff x="5818188" y="1279526"/>
            <a:chExt cx="501650" cy="455612"/>
          </a:xfrm>
          <a:solidFill>
            <a:schemeClr val="accent1"/>
          </a:solidFill>
        </p:grpSpPr>
        <p:sp>
          <p:nvSpPr>
            <p:cNvPr id="914" name="Freeform 76"/>
            <p:cNvSpPr>
              <a:spLocks/>
            </p:cNvSpPr>
            <p:nvPr/>
          </p:nvSpPr>
          <p:spPr bwMode="auto">
            <a:xfrm>
              <a:off x="5818188" y="1279526"/>
              <a:ext cx="501650" cy="38100"/>
            </a:xfrm>
            <a:custGeom>
              <a:avLst/>
              <a:gdLst>
                <a:gd name="T0" fmla="*/ 1903 w 1927"/>
                <a:gd name="T1" fmla="*/ 144 h 144"/>
                <a:gd name="T2" fmla="*/ 1734 w 1927"/>
                <a:gd name="T3" fmla="*/ 92 h 144"/>
                <a:gd name="T4" fmla="*/ 1590 w 1927"/>
                <a:gd name="T5" fmla="*/ 48 h 144"/>
                <a:gd name="T6" fmla="*/ 1446 w 1927"/>
                <a:gd name="T7" fmla="*/ 92 h 144"/>
                <a:gd name="T8" fmla="*/ 1277 w 1927"/>
                <a:gd name="T9" fmla="*/ 144 h 144"/>
                <a:gd name="T10" fmla="*/ 1107 w 1927"/>
                <a:gd name="T11" fmla="*/ 92 h 144"/>
                <a:gd name="T12" fmla="*/ 963 w 1927"/>
                <a:gd name="T13" fmla="*/ 48 h 144"/>
                <a:gd name="T14" fmla="*/ 819 w 1927"/>
                <a:gd name="T15" fmla="*/ 92 h 144"/>
                <a:gd name="T16" fmla="*/ 650 w 1927"/>
                <a:gd name="T17" fmla="*/ 144 h 144"/>
                <a:gd name="T18" fmla="*/ 481 w 1927"/>
                <a:gd name="T19" fmla="*/ 92 h 144"/>
                <a:gd name="T20" fmla="*/ 337 w 1927"/>
                <a:gd name="T21" fmla="*/ 48 h 144"/>
                <a:gd name="T22" fmla="*/ 193 w 1927"/>
                <a:gd name="T23" fmla="*/ 92 h 144"/>
                <a:gd name="T24" fmla="*/ 24 w 1927"/>
                <a:gd name="T25" fmla="*/ 144 h 144"/>
                <a:gd name="T26" fmla="*/ 0 w 1927"/>
                <a:gd name="T27" fmla="*/ 120 h 144"/>
                <a:gd name="T28" fmla="*/ 24 w 1927"/>
                <a:gd name="T29" fmla="*/ 96 h 144"/>
                <a:gd name="T30" fmla="*/ 168 w 1927"/>
                <a:gd name="T31" fmla="*/ 51 h 144"/>
                <a:gd name="T32" fmla="*/ 337 w 1927"/>
                <a:gd name="T33" fmla="*/ 0 h 144"/>
                <a:gd name="T34" fmla="*/ 506 w 1927"/>
                <a:gd name="T35" fmla="*/ 51 h 144"/>
                <a:gd name="T36" fmla="*/ 650 w 1927"/>
                <a:gd name="T37" fmla="*/ 96 h 144"/>
                <a:gd name="T38" fmla="*/ 794 w 1927"/>
                <a:gd name="T39" fmla="*/ 51 h 144"/>
                <a:gd name="T40" fmla="*/ 963 w 1927"/>
                <a:gd name="T41" fmla="*/ 0 h 144"/>
                <a:gd name="T42" fmla="*/ 1133 w 1927"/>
                <a:gd name="T43" fmla="*/ 51 h 144"/>
                <a:gd name="T44" fmla="*/ 1277 w 1927"/>
                <a:gd name="T45" fmla="*/ 96 h 144"/>
                <a:gd name="T46" fmla="*/ 1421 w 1927"/>
                <a:gd name="T47" fmla="*/ 51 h 144"/>
                <a:gd name="T48" fmla="*/ 1590 w 1927"/>
                <a:gd name="T49" fmla="*/ 0 h 144"/>
                <a:gd name="T50" fmla="*/ 1759 w 1927"/>
                <a:gd name="T51" fmla="*/ 51 h 144"/>
                <a:gd name="T52" fmla="*/ 1903 w 1927"/>
                <a:gd name="T53" fmla="*/ 96 h 144"/>
                <a:gd name="T54" fmla="*/ 1927 w 1927"/>
                <a:gd name="T55" fmla="*/ 120 h 144"/>
                <a:gd name="T56" fmla="*/ 1903 w 1927"/>
                <a:gd name="T5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27" h="144">
                  <a:moveTo>
                    <a:pt x="1903" y="144"/>
                  </a:moveTo>
                  <a:cubicBezTo>
                    <a:pt x="1818" y="144"/>
                    <a:pt x="1773" y="116"/>
                    <a:pt x="1734" y="92"/>
                  </a:cubicBezTo>
                  <a:cubicBezTo>
                    <a:pt x="1696" y="69"/>
                    <a:pt x="1661" y="48"/>
                    <a:pt x="1590" y="48"/>
                  </a:cubicBezTo>
                  <a:cubicBezTo>
                    <a:pt x="1518" y="48"/>
                    <a:pt x="1483" y="69"/>
                    <a:pt x="1446" y="92"/>
                  </a:cubicBezTo>
                  <a:cubicBezTo>
                    <a:pt x="1406" y="116"/>
                    <a:pt x="1362" y="144"/>
                    <a:pt x="1277" y="144"/>
                  </a:cubicBezTo>
                  <a:cubicBezTo>
                    <a:pt x="1191" y="144"/>
                    <a:pt x="1147" y="116"/>
                    <a:pt x="1107" y="92"/>
                  </a:cubicBezTo>
                  <a:cubicBezTo>
                    <a:pt x="1070" y="69"/>
                    <a:pt x="1035" y="48"/>
                    <a:pt x="963" y="48"/>
                  </a:cubicBezTo>
                  <a:cubicBezTo>
                    <a:pt x="892" y="48"/>
                    <a:pt x="857" y="69"/>
                    <a:pt x="819" y="92"/>
                  </a:cubicBezTo>
                  <a:cubicBezTo>
                    <a:pt x="780" y="116"/>
                    <a:pt x="735" y="144"/>
                    <a:pt x="650" y="144"/>
                  </a:cubicBezTo>
                  <a:cubicBezTo>
                    <a:pt x="565" y="144"/>
                    <a:pt x="521" y="116"/>
                    <a:pt x="481" y="92"/>
                  </a:cubicBezTo>
                  <a:cubicBezTo>
                    <a:pt x="444" y="69"/>
                    <a:pt x="409" y="48"/>
                    <a:pt x="337" y="48"/>
                  </a:cubicBezTo>
                  <a:cubicBezTo>
                    <a:pt x="266" y="48"/>
                    <a:pt x="230" y="69"/>
                    <a:pt x="193" y="92"/>
                  </a:cubicBezTo>
                  <a:cubicBezTo>
                    <a:pt x="154" y="116"/>
                    <a:pt x="109" y="144"/>
                    <a:pt x="24" y="144"/>
                  </a:cubicBezTo>
                  <a:cubicBezTo>
                    <a:pt x="11" y="144"/>
                    <a:pt x="0" y="133"/>
                    <a:pt x="0" y="120"/>
                  </a:cubicBezTo>
                  <a:cubicBezTo>
                    <a:pt x="0" y="106"/>
                    <a:pt x="11" y="96"/>
                    <a:pt x="24" y="96"/>
                  </a:cubicBezTo>
                  <a:cubicBezTo>
                    <a:pt x="96" y="96"/>
                    <a:pt x="131" y="74"/>
                    <a:pt x="168" y="51"/>
                  </a:cubicBezTo>
                  <a:cubicBezTo>
                    <a:pt x="207" y="27"/>
                    <a:pt x="252" y="0"/>
                    <a:pt x="337" y="0"/>
                  </a:cubicBezTo>
                  <a:cubicBezTo>
                    <a:pt x="422" y="0"/>
                    <a:pt x="467" y="27"/>
                    <a:pt x="506" y="51"/>
                  </a:cubicBezTo>
                  <a:cubicBezTo>
                    <a:pt x="544" y="74"/>
                    <a:pt x="579" y="96"/>
                    <a:pt x="650" y="96"/>
                  </a:cubicBezTo>
                  <a:cubicBezTo>
                    <a:pt x="722" y="96"/>
                    <a:pt x="757" y="74"/>
                    <a:pt x="794" y="51"/>
                  </a:cubicBezTo>
                  <a:cubicBezTo>
                    <a:pt x="834" y="27"/>
                    <a:pt x="878" y="0"/>
                    <a:pt x="963" y="0"/>
                  </a:cubicBezTo>
                  <a:cubicBezTo>
                    <a:pt x="1048" y="0"/>
                    <a:pt x="1093" y="27"/>
                    <a:pt x="1133" y="51"/>
                  </a:cubicBezTo>
                  <a:cubicBezTo>
                    <a:pt x="1170" y="74"/>
                    <a:pt x="1205" y="96"/>
                    <a:pt x="1277" y="96"/>
                  </a:cubicBezTo>
                  <a:cubicBezTo>
                    <a:pt x="1348" y="96"/>
                    <a:pt x="1383" y="74"/>
                    <a:pt x="1421" y="51"/>
                  </a:cubicBezTo>
                  <a:cubicBezTo>
                    <a:pt x="1460" y="27"/>
                    <a:pt x="1505" y="0"/>
                    <a:pt x="1590" y="0"/>
                  </a:cubicBezTo>
                  <a:cubicBezTo>
                    <a:pt x="1675" y="0"/>
                    <a:pt x="1719" y="27"/>
                    <a:pt x="1759" y="51"/>
                  </a:cubicBezTo>
                  <a:cubicBezTo>
                    <a:pt x="1796" y="74"/>
                    <a:pt x="1831" y="96"/>
                    <a:pt x="1903" y="96"/>
                  </a:cubicBezTo>
                  <a:cubicBezTo>
                    <a:pt x="1916" y="96"/>
                    <a:pt x="1927" y="106"/>
                    <a:pt x="1927" y="120"/>
                  </a:cubicBezTo>
                  <a:cubicBezTo>
                    <a:pt x="1927" y="133"/>
                    <a:pt x="1916" y="144"/>
                    <a:pt x="1903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5" name="Freeform 77"/>
            <p:cNvSpPr>
              <a:spLocks noEditPoints="1"/>
            </p:cNvSpPr>
            <p:nvPr/>
          </p:nvSpPr>
          <p:spPr bwMode="auto">
            <a:xfrm>
              <a:off x="5873751" y="1373188"/>
              <a:ext cx="355600" cy="361950"/>
            </a:xfrm>
            <a:custGeom>
              <a:avLst/>
              <a:gdLst>
                <a:gd name="T0" fmla="*/ 756 w 1373"/>
                <a:gd name="T1" fmla="*/ 1390 h 1390"/>
                <a:gd name="T2" fmla="*/ 726 w 1373"/>
                <a:gd name="T3" fmla="*/ 1384 h 1390"/>
                <a:gd name="T4" fmla="*/ 674 w 1373"/>
                <a:gd name="T5" fmla="*/ 1361 h 1390"/>
                <a:gd name="T6" fmla="*/ 630 w 1373"/>
                <a:gd name="T7" fmla="*/ 1273 h 1390"/>
                <a:gd name="T8" fmla="*/ 630 w 1373"/>
                <a:gd name="T9" fmla="*/ 1272 h 1390"/>
                <a:gd name="T10" fmla="*/ 734 w 1373"/>
                <a:gd name="T11" fmla="*/ 916 h 1390"/>
                <a:gd name="T12" fmla="*/ 335 w 1373"/>
                <a:gd name="T13" fmla="*/ 754 h 1390"/>
                <a:gd name="T14" fmla="*/ 207 w 1373"/>
                <a:gd name="T15" fmla="*/ 1028 h 1390"/>
                <a:gd name="T16" fmla="*/ 375 w 1373"/>
                <a:gd name="T17" fmla="*/ 833 h 1390"/>
                <a:gd name="T18" fmla="*/ 409 w 1373"/>
                <a:gd name="T19" fmla="*/ 830 h 1390"/>
                <a:gd name="T20" fmla="*/ 411 w 1373"/>
                <a:gd name="T21" fmla="*/ 864 h 1390"/>
                <a:gd name="T22" fmla="*/ 201 w 1373"/>
                <a:gd name="T23" fmla="*/ 1108 h 1390"/>
                <a:gd name="T24" fmla="*/ 110 w 1373"/>
                <a:gd name="T25" fmla="*/ 1129 h 1390"/>
                <a:gd name="T26" fmla="*/ 53 w 1373"/>
                <a:gd name="T27" fmla="*/ 1103 h 1390"/>
                <a:gd name="T28" fmla="*/ 15 w 1373"/>
                <a:gd name="T29" fmla="*/ 1005 h 1390"/>
                <a:gd name="T30" fmla="*/ 36 w 1373"/>
                <a:gd name="T31" fmla="*/ 954 h 1390"/>
                <a:gd name="T32" fmla="*/ 285 w 1373"/>
                <a:gd name="T33" fmla="*/ 428 h 1390"/>
                <a:gd name="T34" fmla="*/ 332 w 1373"/>
                <a:gd name="T35" fmla="*/ 352 h 1390"/>
                <a:gd name="T36" fmla="*/ 566 w 1373"/>
                <a:gd name="T37" fmla="*/ 17 h 1390"/>
                <a:gd name="T38" fmla="*/ 713 w 1373"/>
                <a:gd name="T39" fmla="*/ 21 h 1390"/>
                <a:gd name="T40" fmla="*/ 942 w 1373"/>
                <a:gd name="T41" fmla="*/ 83 h 1390"/>
                <a:gd name="T42" fmla="*/ 1199 w 1373"/>
                <a:gd name="T43" fmla="*/ 184 h 1390"/>
                <a:gd name="T44" fmla="*/ 1344 w 1373"/>
                <a:gd name="T45" fmla="*/ 289 h 1390"/>
                <a:gd name="T46" fmla="*/ 1107 w 1373"/>
                <a:gd name="T47" fmla="*/ 784 h 1390"/>
                <a:gd name="T48" fmla="*/ 1013 w 1373"/>
                <a:gd name="T49" fmla="*/ 937 h 1390"/>
                <a:gd name="T50" fmla="*/ 862 w 1373"/>
                <a:gd name="T51" fmla="*/ 1261 h 1390"/>
                <a:gd name="T52" fmla="*/ 826 w 1373"/>
                <a:gd name="T53" fmla="*/ 1344 h 1390"/>
                <a:gd name="T54" fmla="*/ 756 w 1373"/>
                <a:gd name="T55" fmla="*/ 1390 h 1390"/>
                <a:gd name="T56" fmla="*/ 677 w 1373"/>
                <a:gd name="T57" fmla="*/ 1285 h 1390"/>
                <a:gd name="T58" fmla="*/ 693 w 1373"/>
                <a:gd name="T59" fmla="*/ 1317 h 1390"/>
                <a:gd name="T60" fmla="*/ 745 w 1373"/>
                <a:gd name="T61" fmla="*/ 1339 h 1390"/>
                <a:gd name="T62" fmla="*/ 782 w 1373"/>
                <a:gd name="T63" fmla="*/ 1325 h 1390"/>
                <a:gd name="T64" fmla="*/ 818 w 1373"/>
                <a:gd name="T65" fmla="*/ 1242 h 1390"/>
                <a:gd name="T66" fmla="*/ 971 w 1373"/>
                <a:gd name="T67" fmla="*/ 913 h 1390"/>
                <a:gd name="T68" fmla="*/ 1067 w 1373"/>
                <a:gd name="T69" fmla="*/ 758 h 1390"/>
                <a:gd name="T70" fmla="*/ 1235 w 1373"/>
                <a:gd name="T71" fmla="*/ 480 h 1390"/>
                <a:gd name="T72" fmla="*/ 1300 w 1373"/>
                <a:gd name="T73" fmla="*/ 307 h 1390"/>
                <a:gd name="T74" fmla="*/ 983 w 1373"/>
                <a:gd name="T75" fmla="*/ 148 h 1390"/>
                <a:gd name="T76" fmla="*/ 728 w 1373"/>
                <a:gd name="T77" fmla="*/ 73 h 1390"/>
                <a:gd name="T78" fmla="*/ 591 w 1373"/>
                <a:gd name="T79" fmla="*/ 58 h 1390"/>
                <a:gd name="T80" fmla="*/ 373 w 1373"/>
                <a:gd name="T81" fmla="*/ 378 h 1390"/>
                <a:gd name="T82" fmla="*/ 326 w 1373"/>
                <a:gd name="T83" fmla="*/ 454 h 1390"/>
                <a:gd name="T84" fmla="*/ 81 w 1373"/>
                <a:gd name="T85" fmla="*/ 972 h 1390"/>
                <a:gd name="T86" fmla="*/ 60 w 1373"/>
                <a:gd name="T87" fmla="*/ 1023 h 1390"/>
                <a:gd name="T88" fmla="*/ 74 w 1373"/>
                <a:gd name="T89" fmla="*/ 1059 h 1390"/>
                <a:gd name="T90" fmla="*/ 130 w 1373"/>
                <a:gd name="T91" fmla="*/ 1086 h 1390"/>
                <a:gd name="T92" fmla="*/ 135 w 1373"/>
                <a:gd name="T93" fmla="*/ 1087 h 1390"/>
                <a:gd name="T94" fmla="*/ 306 w 1373"/>
                <a:gd name="T95" fmla="*/ 711 h 1390"/>
                <a:gd name="T96" fmla="*/ 335 w 1373"/>
                <a:gd name="T97" fmla="*/ 702 h 1390"/>
                <a:gd name="T98" fmla="*/ 772 w 1373"/>
                <a:gd name="T99" fmla="*/ 879 h 1390"/>
                <a:gd name="T100" fmla="*/ 786 w 1373"/>
                <a:gd name="T101" fmla="*/ 908 h 1390"/>
                <a:gd name="T102" fmla="*/ 677 w 1373"/>
                <a:gd name="T103" fmla="*/ 1285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73" h="1390">
                  <a:moveTo>
                    <a:pt x="756" y="1390"/>
                  </a:moveTo>
                  <a:cubicBezTo>
                    <a:pt x="746" y="1390"/>
                    <a:pt x="736" y="1388"/>
                    <a:pt x="726" y="1384"/>
                  </a:cubicBezTo>
                  <a:cubicBezTo>
                    <a:pt x="674" y="1361"/>
                    <a:pt x="674" y="1361"/>
                    <a:pt x="674" y="1361"/>
                  </a:cubicBezTo>
                  <a:cubicBezTo>
                    <a:pt x="639" y="1346"/>
                    <a:pt x="621" y="1309"/>
                    <a:pt x="630" y="1273"/>
                  </a:cubicBezTo>
                  <a:cubicBezTo>
                    <a:pt x="630" y="1273"/>
                    <a:pt x="630" y="1272"/>
                    <a:pt x="630" y="1272"/>
                  </a:cubicBezTo>
                  <a:cubicBezTo>
                    <a:pt x="734" y="916"/>
                    <a:pt x="734" y="916"/>
                    <a:pt x="734" y="916"/>
                  </a:cubicBezTo>
                  <a:cubicBezTo>
                    <a:pt x="335" y="754"/>
                    <a:pt x="335" y="754"/>
                    <a:pt x="335" y="754"/>
                  </a:cubicBezTo>
                  <a:cubicBezTo>
                    <a:pt x="279" y="844"/>
                    <a:pt x="234" y="953"/>
                    <a:pt x="207" y="1028"/>
                  </a:cubicBezTo>
                  <a:cubicBezTo>
                    <a:pt x="375" y="833"/>
                    <a:pt x="375" y="833"/>
                    <a:pt x="375" y="833"/>
                  </a:cubicBezTo>
                  <a:cubicBezTo>
                    <a:pt x="384" y="823"/>
                    <a:pt x="399" y="821"/>
                    <a:pt x="409" y="830"/>
                  </a:cubicBezTo>
                  <a:cubicBezTo>
                    <a:pt x="419" y="839"/>
                    <a:pt x="420" y="854"/>
                    <a:pt x="411" y="864"/>
                  </a:cubicBezTo>
                  <a:cubicBezTo>
                    <a:pt x="201" y="1108"/>
                    <a:pt x="201" y="1108"/>
                    <a:pt x="201" y="1108"/>
                  </a:cubicBezTo>
                  <a:cubicBezTo>
                    <a:pt x="179" y="1135"/>
                    <a:pt x="142" y="1144"/>
                    <a:pt x="110" y="1129"/>
                  </a:cubicBezTo>
                  <a:cubicBezTo>
                    <a:pt x="53" y="1103"/>
                    <a:pt x="53" y="1103"/>
                    <a:pt x="53" y="1103"/>
                  </a:cubicBezTo>
                  <a:cubicBezTo>
                    <a:pt x="16" y="1086"/>
                    <a:pt x="0" y="1043"/>
                    <a:pt x="15" y="1005"/>
                  </a:cubicBezTo>
                  <a:cubicBezTo>
                    <a:pt x="21" y="990"/>
                    <a:pt x="29" y="973"/>
                    <a:pt x="36" y="954"/>
                  </a:cubicBezTo>
                  <a:cubicBezTo>
                    <a:pt x="95" y="811"/>
                    <a:pt x="194" y="571"/>
                    <a:pt x="285" y="428"/>
                  </a:cubicBezTo>
                  <a:cubicBezTo>
                    <a:pt x="297" y="410"/>
                    <a:pt x="313" y="383"/>
                    <a:pt x="332" y="352"/>
                  </a:cubicBezTo>
                  <a:cubicBezTo>
                    <a:pt x="457" y="151"/>
                    <a:pt x="531" y="38"/>
                    <a:pt x="566" y="17"/>
                  </a:cubicBezTo>
                  <a:cubicBezTo>
                    <a:pt x="581" y="8"/>
                    <a:pt x="612" y="0"/>
                    <a:pt x="713" y="21"/>
                  </a:cubicBezTo>
                  <a:cubicBezTo>
                    <a:pt x="777" y="33"/>
                    <a:pt x="858" y="56"/>
                    <a:pt x="942" y="83"/>
                  </a:cubicBezTo>
                  <a:cubicBezTo>
                    <a:pt x="1038" y="115"/>
                    <a:pt x="1129" y="151"/>
                    <a:pt x="1199" y="184"/>
                  </a:cubicBezTo>
                  <a:cubicBezTo>
                    <a:pt x="1313" y="239"/>
                    <a:pt x="1336" y="270"/>
                    <a:pt x="1344" y="289"/>
                  </a:cubicBezTo>
                  <a:cubicBezTo>
                    <a:pt x="1373" y="357"/>
                    <a:pt x="1264" y="537"/>
                    <a:pt x="1107" y="784"/>
                  </a:cubicBezTo>
                  <a:cubicBezTo>
                    <a:pt x="1068" y="846"/>
                    <a:pt x="1034" y="900"/>
                    <a:pt x="1013" y="937"/>
                  </a:cubicBezTo>
                  <a:cubicBezTo>
                    <a:pt x="962" y="1027"/>
                    <a:pt x="906" y="1157"/>
                    <a:pt x="862" y="1261"/>
                  </a:cubicBezTo>
                  <a:cubicBezTo>
                    <a:pt x="849" y="1291"/>
                    <a:pt x="837" y="1319"/>
                    <a:pt x="826" y="1344"/>
                  </a:cubicBezTo>
                  <a:cubicBezTo>
                    <a:pt x="813" y="1373"/>
                    <a:pt x="785" y="1390"/>
                    <a:pt x="756" y="1390"/>
                  </a:cubicBezTo>
                  <a:close/>
                  <a:moveTo>
                    <a:pt x="677" y="1285"/>
                  </a:moveTo>
                  <a:cubicBezTo>
                    <a:pt x="674" y="1298"/>
                    <a:pt x="680" y="1311"/>
                    <a:pt x="693" y="1317"/>
                  </a:cubicBezTo>
                  <a:cubicBezTo>
                    <a:pt x="745" y="1339"/>
                    <a:pt x="745" y="1339"/>
                    <a:pt x="745" y="1339"/>
                  </a:cubicBezTo>
                  <a:cubicBezTo>
                    <a:pt x="759" y="1345"/>
                    <a:pt x="776" y="1339"/>
                    <a:pt x="782" y="1325"/>
                  </a:cubicBezTo>
                  <a:cubicBezTo>
                    <a:pt x="793" y="1300"/>
                    <a:pt x="805" y="1272"/>
                    <a:pt x="818" y="1242"/>
                  </a:cubicBezTo>
                  <a:cubicBezTo>
                    <a:pt x="863" y="1137"/>
                    <a:pt x="919" y="1006"/>
                    <a:pt x="971" y="913"/>
                  </a:cubicBezTo>
                  <a:cubicBezTo>
                    <a:pt x="992" y="875"/>
                    <a:pt x="1027" y="821"/>
                    <a:pt x="1067" y="758"/>
                  </a:cubicBezTo>
                  <a:cubicBezTo>
                    <a:pt x="1123" y="669"/>
                    <a:pt x="1187" y="568"/>
                    <a:pt x="1235" y="480"/>
                  </a:cubicBezTo>
                  <a:cubicBezTo>
                    <a:pt x="1307" y="348"/>
                    <a:pt x="1303" y="315"/>
                    <a:pt x="1300" y="307"/>
                  </a:cubicBezTo>
                  <a:cubicBezTo>
                    <a:pt x="1288" y="280"/>
                    <a:pt x="1176" y="216"/>
                    <a:pt x="983" y="148"/>
                  </a:cubicBezTo>
                  <a:cubicBezTo>
                    <a:pt x="892" y="116"/>
                    <a:pt x="802" y="89"/>
                    <a:pt x="728" y="73"/>
                  </a:cubicBezTo>
                  <a:cubicBezTo>
                    <a:pt x="613" y="47"/>
                    <a:pt x="592" y="58"/>
                    <a:pt x="591" y="58"/>
                  </a:cubicBezTo>
                  <a:cubicBezTo>
                    <a:pt x="559" y="77"/>
                    <a:pt x="429" y="288"/>
                    <a:pt x="373" y="378"/>
                  </a:cubicBezTo>
                  <a:cubicBezTo>
                    <a:pt x="354" y="409"/>
                    <a:pt x="337" y="435"/>
                    <a:pt x="326" y="454"/>
                  </a:cubicBezTo>
                  <a:cubicBezTo>
                    <a:pt x="236" y="593"/>
                    <a:pt x="139" y="830"/>
                    <a:pt x="81" y="972"/>
                  </a:cubicBezTo>
                  <a:cubicBezTo>
                    <a:pt x="73" y="991"/>
                    <a:pt x="66" y="1008"/>
                    <a:pt x="60" y="1023"/>
                  </a:cubicBezTo>
                  <a:cubicBezTo>
                    <a:pt x="54" y="1037"/>
                    <a:pt x="60" y="1053"/>
                    <a:pt x="74" y="1059"/>
                  </a:cubicBezTo>
                  <a:cubicBezTo>
                    <a:pt x="130" y="1086"/>
                    <a:pt x="130" y="1086"/>
                    <a:pt x="130" y="1086"/>
                  </a:cubicBezTo>
                  <a:cubicBezTo>
                    <a:pt x="132" y="1086"/>
                    <a:pt x="134" y="1087"/>
                    <a:pt x="135" y="1087"/>
                  </a:cubicBezTo>
                  <a:cubicBezTo>
                    <a:pt x="153" y="1031"/>
                    <a:pt x="215" y="848"/>
                    <a:pt x="306" y="711"/>
                  </a:cubicBezTo>
                  <a:cubicBezTo>
                    <a:pt x="312" y="701"/>
                    <a:pt x="324" y="698"/>
                    <a:pt x="335" y="702"/>
                  </a:cubicBezTo>
                  <a:cubicBezTo>
                    <a:pt x="772" y="879"/>
                    <a:pt x="772" y="879"/>
                    <a:pt x="772" y="879"/>
                  </a:cubicBezTo>
                  <a:cubicBezTo>
                    <a:pt x="783" y="884"/>
                    <a:pt x="789" y="896"/>
                    <a:pt x="786" y="908"/>
                  </a:cubicBezTo>
                  <a:lnTo>
                    <a:pt x="677" y="1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6" name="Freeform 78"/>
            <p:cNvSpPr>
              <a:spLocks/>
            </p:cNvSpPr>
            <p:nvPr/>
          </p:nvSpPr>
          <p:spPr bwMode="auto">
            <a:xfrm>
              <a:off x="6062663" y="1458913"/>
              <a:ext cx="114300" cy="65088"/>
            </a:xfrm>
            <a:custGeom>
              <a:avLst/>
              <a:gdLst>
                <a:gd name="T0" fmla="*/ 213 w 438"/>
                <a:gd name="T1" fmla="*/ 251 h 251"/>
                <a:gd name="T2" fmla="*/ 196 w 438"/>
                <a:gd name="T3" fmla="*/ 244 h 251"/>
                <a:gd name="T4" fmla="*/ 196 w 438"/>
                <a:gd name="T5" fmla="*/ 210 h 251"/>
                <a:gd name="T6" fmla="*/ 355 w 438"/>
                <a:gd name="T7" fmla="*/ 48 h 251"/>
                <a:gd name="T8" fmla="*/ 24 w 438"/>
                <a:gd name="T9" fmla="*/ 48 h 251"/>
                <a:gd name="T10" fmla="*/ 0 w 438"/>
                <a:gd name="T11" fmla="*/ 24 h 251"/>
                <a:gd name="T12" fmla="*/ 24 w 438"/>
                <a:gd name="T13" fmla="*/ 0 h 251"/>
                <a:gd name="T14" fmla="*/ 24 w 438"/>
                <a:gd name="T15" fmla="*/ 0 h 251"/>
                <a:gd name="T16" fmla="*/ 412 w 438"/>
                <a:gd name="T17" fmla="*/ 0 h 251"/>
                <a:gd name="T18" fmla="*/ 435 w 438"/>
                <a:gd name="T19" fmla="*/ 15 h 251"/>
                <a:gd name="T20" fmla="*/ 429 w 438"/>
                <a:gd name="T21" fmla="*/ 41 h 251"/>
                <a:gd name="T22" fmla="*/ 230 w 438"/>
                <a:gd name="T23" fmla="*/ 244 h 251"/>
                <a:gd name="T24" fmla="*/ 213 w 438"/>
                <a:gd name="T25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251">
                  <a:moveTo>
                    <a:pt x="213" y="251"/>
                  </a:moveTo>
                  <a:cubicBezTo>
                    <a:pt x="207" y="251"/>
                    <a:pt x="201" y="249"/>
                    <a:pt x="196" y="244"/>
                  </a:cubicBezTo>
                  <a:cubicBezTo>
                    <a:pt x="187" y="235"/>
                    <a:pt x="186" y="220"/>
                    <a:pt x="196" y="210"/>
                  </a:cubicBezTo>
                  <a:cubicBezTo>
                    <a:pt x="355" y="48"/>
                    <a:pt x="355" y="48"/>
                    <a:pt x="355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412" y="0"/>
                    <a:pt x="412" y="0"/>
                    <a:pt x="412" y="0"/>
                  </a:cubicBezTo>
                  <a:cubicBezTo>
                    <a:pt x="422" y="0"/>
                    <a:pt x="431" y="6"/>
                    <a:pt x="435" y="15"/>
                  </a:cubicBezTo>
                  <a:cubicBezTo>
                    <a:pt x="438" y="24"/>
                    <a:pt x="436" y="34"/>
                    <a:pt x="429" y="41"/>
                  </a:cubicBezTo>
                  <a:cubicBezTo>
                    <a:pt x="230" y="244"/>
                    <a:pt x="230" y="244"/>
                    <a:pt x="230" y="244"/>
                  </a:cubicBezTo>
                  <a:cubicBezTo>
                    <a:pt x="225" y="249"/>
                    <a:pt x="219" y="251"/>
                    <a:pt x="213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7" name="Freeform 79"/>
            <p:cNvSpPr>
              <a:spLocks/>
            </p:cNvSpPr>
            <p:nvPr/>
          </p:nvSpPr>
          <p:spPr bwMode="auto">
            <a:xfrm>
              <a:off x="6084888" y="1530351"/>
              <a:ext cx="19050" cy="19050"/>
            </a:xfrm>
            <a:custGeom>
              <a:avLst/>
              <a:gdLst>
                <a:gd name="T0" fmla="*/ 26 w 76"/>
                <a:gd name="T1" fmla="*/ 73 h 73"/>
                <a:gd name="T2" fmla="*/ 9 w 76"/>
                <a:gd name="T3" fmla="*/ 65 h 73"/>
                <a:gd name="T4" fmla="*/ 10 w 76"/>
                <a:gd name="T5" fmla="*/ 31 h 73"/>
                <a:gd name="T6" fmla="*/ 33 w 76"/>
                <a:gd name="T7" fmla="*/ 9 h 73"/>
                <a:gd name="T8" fmla="*/ 67 w 76"/>
                <a:gd name="T9" fmla="*/ 11 h 73"/>
                <a:gd name="T10" fmla="*/ 66 w 76"/>
                <a:gd name="T11" fmla="*/ 45 h 73"/>
                <a:gd name="T12" fmla="*/ 43 w 76"/>
                <a:gd name="T13" fmla="*/ 66 h 73"/>
                <a:gd name="T14" fmla="*/ 26 w 76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73">
                  <a:moveTo>
                    <a:pt x="26" y="73"/>
                  </a:moveTo>
                  <a:cubicBezTo>
                    <a:pt x="20" y="73"/>
                    <a:pt x="13" y="70"/>
                    <a:pt x="9" y="65"/>
                  </a:cubicBezTo>
                  <a:cubicBezTo>
                    <a:pt x="0" y="55"/>
                    <a:pt x="0" y="40"/>
                    <a:pt x="10" y="3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43" y="0"/>
                    <a:pt x="58" y="1"/>
                    <a:pt x="67" y="11"/>
                  </a:cubicBezTo>
                  <a:cubicBezTo>
                    <a:pt x="76" y="20"/>
                    <a:pt x="75" y="35"/>
                    <a:pt x="66" y="4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38" y="71"/>
                    <a:pt x="32" y="73"/>
                    <a:pt x="26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8" name="Freeform 80"/>
            <p:cNvSpPr>
              <a:spLocks noEditPoints="1"/>
            </p:cNvSpPr>
            <p:nvPr/>
          </p:nvSpPr>
          <p:spPr bwMode="auto">
            <a:xfrm>
              <a:off x="5856288" y="1343026"/>
              <a:ext cx="46038" cy="46038"/>
            </a:xfrm>
            <a:custGeom>
              <a:avLst/>
              <a:gdLst>
                <a:gd name="T0" fmla="*/ 88 w 177"/>
                <a:gd name="T1" fmla="*/ 177 h 177"/>
                <a:gd name="T2" fmla="*/ 0 w 177"/>
                <a:gd name="T3" fmla="*/ 89 h 177"/>
                <a:gd name="T4" fmla="*/ 88 w 177"/>
                <a:gd name="T5" fmla="*/ 0 h 177"/>
                <a:gd name="T6" fmla="*/ 177 w 177"/>
                <a:gd name="T7" fmla="*/ 89 h 177"/>
                <a:gd name="T8" fmla="*/ 88 w 177"/>
                <a:gd name="T9" fmla="*/ 177 h 177"/>
                <a:gd name="T10" fmla="*/ 88 w 177"/>
                <a:gd name="T11" fmla="*/ 48 h 177"/>
                <a:gd name="T12" fmla="*/ 48 w 177"/>
                <a:gd name="T13" fmla="*/ 89 h 177"/>
                <a:gd name="T14" fmla="*/ 88 w 177"/>
                <a:gd name="T15" fmla="*/ 129 h 177"/>
                <a:gd name="T16" fmla="*/ 129 w 177"/>
                <a:gd name="T17" fmla="*/ 89 h 177"/>
                <a:gd name="T18" fmla="*/ 88 w 177"/>
                <a:gd name="T19" fmla="*/ 4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77">
                  <a:moveTo>
                    <a:pt x="88" y="177"/>
                  </a:moveTo>
                  <a:cubicBezTo>
                    <a:pt x="40" y="177"/>
                    <a:pt x="0" y="138"/>
                    <a:pt x="0" y="89"/>
                  </a:cubicBezTo>
                  <a:cubicBezTo>
                    <a:pt x="0" y="40"/>
                    <a:pt x="40" y="0"/>
                    <a:pt x="88" y="0"/>
                  </a:cubicBezTo>
                  <a:cubicBezTo>
                    <a:pt x="137" y="0"/>
                    <a:pt x="177" y="40"/>
                    <a:pt x="177" y="89"/>
                  </a:cubicBezTo>
                  <a:cubicBezTo>
                    <a:pt x="177" y="138"/>
                    <a:pt x="137" y="177"/>
                    <a:pt x="88" y="177"/>
                  </a:cubicBezTo>
                  <a:close/>
                  <a:moveTo>
                    <a:pt x="88" y="48"/>
                  </a:moveTo>
                  <a:cubicBezTo>
                    <a:pt x="66" y="48"/>
                    <a:pt x="48" y="66"/>
                    <a:pt x="48" y="89"/>
                  </a:cubicBezTo>
                  <a:cubicBezTo>
                    <a:pt x="48" y="111"/>
                    <a:pt x="66" y="129"/>
                    <a:pt x="88" y="129"/>
                  </a:cubicBezTo>
                  <a:cubicBezTo>
                    <a:pt x="111" y="129"/>
                    <a:pt x="129" y="111"/>
                    <a:pt x="129" y="89"/>
                  </a:cubicBezTo>
                  <a:cubicBezTo>
                    <a:pt x="129" y="66"/>
                    <a:pt x="111" y="48"/>
                    <a:pt x="8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9" name="Oval 81"/>
            <p:cNvSpPr>
              <a:spLocks noChangeArrowheads="1"/>
            </p:cNvSpPr>
            <p:nvPr/>
          </p:nvSpPr>
          <p:spPr bwMode="auto">
            <a:xfrm>
              <a:off x="5927726" y="1379538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0" name="Oval 82"/>
            <p:cNvSpPr>
              <a:spLocks noChangeArrowheads="1"/>
            </p:cNvSpPr>
            <p:nvPr/>
          </p:nvSpPr>
          <p:spPr bwMode="auto">
            <a:xfrm>
              <a:off x="5843588" y="1416051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1" name="Freeform 83"/>
            <p:cNvSpPr>
              <a:spLocks noEditPoints="1"/>
            </p:cNvSpPr>
            <p:nvPr/>
          </p:nvSpPr>
          <p:spPr bwMode="auto">
            <a:xfrm>
              <a:off x="6259513" y="1482726"/>
              <a:ext cx="46038" cy="46038"/>
            </a:xfrm>
            <a:custGeom>
              <a:avLst/>
              <a:gdLst>
                <a:gd name="T0" fmla="*/ 89 w 177"/>
                <a:gd name="T1" fmla="*/ 178 h 178"/>
                <a:gd name="T2" fmla="*/ 0 w 177"/>
                <a:gd name="T3" fmla="*/ 89 h 178"/>
                <a:gd name="T4" fmla="*/ 89 w 177"/>
                <a:gd name="T5" fmla="*/ 0 h 178"/>
                <a:gd name="T6" fmla="*/ 177 w 177"/>
                <a:gd name="T7" fmla="*/ 89 h 178"/>
                <a:gd name="T8" fmla="*/ 89 w 177"/>
                <a:gd name="T9" fmla="*/ 178 h 178"/>
                <a:gd name="T10" fmla="*/ 89 w 177"/>
                <a:gd name="T11" fmla="*/ 48 h 178"/>
                <a:gd name="T12" fmla="*/ 48 w 177"/>
                <a:gd name="T13" fmla="*/ 89 h 178"/>
                <a:gd name="T14" fmla="*/ 89 w 177"/>
                <a:gd name="T15" fmla="*/ 130 h 178"/>
                <a:gd name="T16" fmla="*/ 129 w 177"/>
                <a:gd name="T17" fmla="*/ 89 h 178"/>
                <a:gd name="T18" fmla="*/ 89 w 177"/>
                <a:gd name="T19" fmla="*/ 4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78">
                  <a:moveTo>
                    <a:pt x="89" y="178"/>
                  </a:moveTo>
                  <a:cubicBezTo>
                    <a:pt x="40" y="178"/>
                    <a:pt x="0" y="138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138" y="0"/>
                    <a:pt x="177" y="40"/>
                    <a:pt x="177" y="89"/>
                  </a:cubicBezTo>
                  <a:cubicBezTo>
                    <a:pt x="177" y="138"/>
                    <a:pt x="138" y="178"/>
                    <a:pt x="89" y="178"/>
                  </a:cubicBezTo>
                  <a:close/>
                  <a:moveTo>
                    <a:pt x="89" y="48"/>
                  </a:moveTo>
                  <a:cubicBezTo>
                    <a:pt x="66" y="48"/>
                    <a:pt x="48" y="67"/>
                    <a:pt x="48" y="89"/>
                  </a:cubicBezTo>
                  <a:cubicBezTo>
                    <a:pt x="48" y="112"/>
                    <a:pt x="66" y="130"/>
                    <a:pt x="89" y="130"/>
                  </a:cubicBezTo>
                  <a:cubicBezTo>
                    <a:pt x="111" y="130"/>
                    <a:pt x="129" y="112"/>
                    <a:pt x="129" y="89"/>
                  </a:cubicBezTo>
                  <a:cubicBezTo>
                    <a:pt x="129" y="67"/>
                    <a:pt x="111" y="48"/>
                    <a:pt x="8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2" name="Oval 84"/>
            <p:cNvSpPr>
              <a:spLocks noChangeArrowheads="1"/>
            </p:cNvSpPr>
            <p:nvPr/>
          </p:nvSpPr>
          <p:spPr bwMode="auto">
            <a:xfrm>
              <a:off x="6199188" y="1370013"/>
              <a:ext cx="17463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3" name="Oval 85"/>
            <p:cNvSpPr>
              <a:spLocks noChangeArrowheads="1"/>
            </p:cNvSpPr>
            <p:nvPr/>
          </p:nvSpPr>
          <p:spPr bwMode="auto">
            <a:xfrm>
              <a:off x="6246813" y="1555751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4" name="Oval 86"/>
            <p:cNvSpPr>
              <a:spLocks noChangeArrowheads="1"/>
            </p:cNvSpPr>
            <p:nvPr/>
          </p:nvSpPr>
          <p:spPr bwMode="auto">
            <a:xfrm>
              <a:off x="6265863" y="1398588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75" name="Группа 1074"/>
          <p:cNvGrpSpPr/>
          <p:nvPr/>
        </p:nvGrpSpPr>
        <p:grpSpPr>
          <a:xfrm>
            <a:off x="6602413" y="1295401"/>
            <a:ext cx="514351" cy="423862"/>
            <a:chOff x="6602413" y="1295401"/>
            <a:chExt cx="514351" cy="423862"/>
          </a:xfrm>
          <a:solidFill>
            <a:schemeClr val="accent1"/>
          </a:solidFill>
        </p:grpSpPr>
        <p:sp>
          <p:nvSpPr>
            <p:cNvPr id="925" name="Freeform 87"/>
            <p:cNvSpPr>
              <a:spLocks/>
            </p:cNvSpPr>
            <p:nvPr/>
          </p:nvSpPr>
          <p:spPr bwMode="auto">
            <a:xfrm>
              <a:off x="6602413" y="1416051"/>
              <a:ext cx="512763" cy="38100"/>
            </a:xfrm>
            <a:custGeom>
              <a:avLst/>
              <a:gdLst>
                <a:gd name="T0" fmla="*/ 1951 w 1975"/>
                <a:gd name="T1" fmla="*/ 147 h 147"/>
                <a:gd name="T2" fmla="*/ 1777 w 1975"/>
                <a:gd name="T3" fmla="*/ 94 h 147"/>
                <a:gd name="T4" fmla="*/ 1629 w 1975"/>
                <a:gd name="T5" fmla="*/ 48 h 147"/>
                <a:gd name="T6" fmla="*/ 1481 w 1975"/>
                <a:gd name="T7" fmla="*/ 94 h 147"/>
                <a:gd name="T8" fmla="*/ 1308 w 1975"/>
                <a:gd name="T9" fmla="*/ 147 h 147"/>
                <a:gd name="T10" fmla="*/ 1135 w 1975"/>
                <a:gd name="T11" fmla="*/ 94 h 147"/>
                <a:gd name="T12" fmla="*/ 987 w 1975"/>
                <a:gd name="T13" fmla="*/ 48 h 147"/>
                <a:gd name="T14" fmla="*/ 839 w 1975"/>
                <a:gd name="T15" fmla="*/ 94 h 147"/>
                <a:gd name="T16" fmla="*/ 666 w 1975"/>
                <a:gd name="T17" fmla="*/ 147 h 147"/>
                <a:gd name="T18" fmla="*/ 493 w 1975"/>
                <a:gd name="T19" fmla="*/ 94 h 147"/>
                <a:gd name="T20" fmla="*/ 345 w 1975"/>
                <a:gd name="T21" fmla="*/ 48 h 147"/>
                <a:gd name="T22" fmla="*/ 197 w 1975"/>
                <a:gd name="T23" fmla="*/ 94 h 147"/>
                <a:gd name="T24" fmla="*/ 24 w 1975"/>
                <a:gd name="T25" fmla="*/ 147 h 147"/>
                <a:gd name="T26" fmla="*/ 0 w 1975"/>
                <a:gd name="T27" fmla="*/ 123 h 147"/>
                <a:gd name="T28" fmla="*/ 24 w 1975"/>
                <a:gd name="T29" fmla="*/ 99 h 147"/>
                <a:gd name="T30" fmla="*/ 172 w 1975"/>
                <a:gd name="T31" fmla="*/ 53 h 147"/>
                <a:gd name="T32" fmla="*/ 345 w 1975"/>
                <a:gd name="T33" fmla="*/ 0 h 147"/>
                <a:gd name="T34" fmla="*/ 518 w 1975"/>
                <a:gd name="T35" fmla="*/ 53 h 147"/>
                <a:gd name="T36" fmla="*/ 666 w 1975"/>
                <a:gd name="T37" fmla="*/ 99 h 147"/>
                <a:gd name="T38" fmla="*/ 814 w 1975"/>
                <a:gd name="T39" fmla="*/ 53 h 147"/>
                <a:gd name="T40" fmla="*/ 987 w 1975"/>
                <a:gd name="T41" fmla="*/ 0 h 147"/>
                <a:gd name="T42" fmla="*/ 1160 w 1975"/>
                <a:gd name="T43" fmla="*/ 53 h 147"/>
                <a:gd name="T44" fmla="*/ 1308 w 1975"/>
                <a:gd name="T45" fmla="*/ 99 h 147"/>
                <a:gd name="T46" fmla="*/ 1456 w 1975"/>
                <a:gd name="T47" fmla="*/ 53 h 147"/>
                <a:gd name="T48" fmla="*/ 1629 w 1975"/>
                <a:gd name="T49" fmla="*/ 0 h 147"/>
                <a:gd name="T50" fmla="*/ 1803 w 1975"/>
                <a:gd name="T51" fmla="*/ 53 h 147"/>
                <a:gd name="T52" fmla="*/ 1951 w 1975"/>
                <a:gd name="T53" fmla="*/ 99 h 147"/>
                <a:gd name="T54" fmla="*/ 1975 w 1975"/>
                <a:gd name="T55" fmla="*/ 123 h 147"/>
                <a:gd name="T56" fmla="*/ 1951 w 1975"/>
                <a:gd name="T57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75" h="147">
                  <a:moveTo>
                    <a:pt x="1951" y="147"/>
                  </a:moveTo>
                  <a:cubicBezTo>
                    <a:pt x="1864" y="147"/>
                    <a:pt x="1818" y="119"/>
                    <a:pt x="1777" y="94"/>
                  </a:cubicBezTo>
                  <a:cubicBezTo>
                    <a:pt x="1739" y="70"/>
                    <a:pt x="1703" y="48"/>
                    <a:pt x="1629" y="48"/>
                  </a:cubicBezTo>
                  <a:cubicBezTo>
                    <a:pt x="1556" y="48"/>
                    <a:pt x="1520" y="70"/>
                    <a:pt x="1481" y="94"/>
                  </a:cubicBezTo>
                  <a:cubicBezTo>
                    <a:pt x="1441" y="119"/>
                    <a:pt x="1395" y="147"/>
                    <a:pt x="1308" y="147"/>
                  </a:cubicBezTo>
                  <a:cubicBezTo>
                    <a:pt x="1221" y="147"/>
                    <a:pt x="1176" y="119"/>
                    <a:pt x="1135" y="94"/>
                  </a:cubicBezTo>
                  <a:cubicBezTo>
                    <a:pt x="1097" y="70"/>
                    <a:pt x="1061" y="48"/>
                    <a:pt x="987" y="48"/>
                  </a:cubicBezTo>
                  <a:cubicBezTo>
                    <a:pt x="914" y="48"/>
                    <a:pt x="877" y="70"/>
                    <a:pt x="839" y="94"/>
                  </a:cubicBezTo>
                  <a:cubicBezTo>
                    <a:pt x="799" y="119"/>
                    <a:pt x="753" y="147"/>
                    <a:pt x="666" y="147"/>
                  </a:cubicBezTo>
                  <a:cubicBezTo>
                    <a:pt x="579" y="147"/>
                    <a:pt x="533" y="119"/>
                    <a:pt x="493" y="94"/>
                  </a:cubicBezTo>
                  <a:cubicBezTo>
                    <a:pt x="455" y="70"/>
                    <a:pt x="418" y="48"/>
                    <a:pt x="345" y="48"/>
                  </a:cubicBezTo>
                  <a:cubicBezTo>
                    <a:pt x="271" y="48"/>
                    <a:pt x="235" y="70"/>
                    <a:pt x="197" y="94"/>
                  </a:cubicBezTo>
                  <a:cubicBezTo>
                    <a:pt x="156" y="119"/>
                    <a:pt x="111" y="147"/>
                    <a:pt x="24" y="147"/>
                  </a:cubicBezTo>
                  <a:cubicBezTo>
                    <a:pt x="10" y="147"/>
                    <a:pt x="0" y="136"/>
                    <a:pt x="0" y="123"/>
                  </a:cubicBezTo>
                  <a:cubicBezTo>
                    <a:pt x="0" y="109"/>
                    <a:pt x="10" y="99"/>
                    <a:pt x="24" y="99"/>
                  </a:cubicBezTo>
                  <a:cubicBezTo>
                    <a:pt x="97" y="99"/>
                    <a:pt x="133" y="77"/>
                    <a:pt x="172" y="53"/>
                  </a:cubicBezTo>
                  <a:cubicBezTo>
                    <a:pt x="212" y="28"/>
                    <a:pt x="258" y="0"/>
                    <a:pt x="345" y="0"/>
                  </a:cubicBezTo>
                  <a:cubicBezTo>
                    <a:pt x="432" y="0"/>
                    <a:pt x="478" y="28"/>
                    <a:pt x="518" y="53"/>
                  </a:cubicBezTo>
                  <a:cubicBezTo>
                    <a:pt x="556" y="77"/>
                    <a:pt x="592" y="99"/>
                    <a:pt x="666" y="99"/>
                  </a:cubicBezTo>
                  <a:cubicBezTo>
                    <a:pt x="740" y="99"/>
                    <a:pt x="776" y="77"/>
                    <a:pt x="814" y="53"/>
                  </a:cubicBezTo>
                  <a:cubicBezTo>
                    <a:pt x="854" y="28"/>
                    <a:pt x="900" y="0"/>
                    <a:pt x="987" y="0"/>
                  </a:cubicBezTo>
                  <a:cubicBezTo>
                    <a:pt x="1074" y="0"/>
                    <a:pt x="1120" y="28"/>
                    <a:pt x="1160" y="53"/>
                  </a:cubicBezTo>
                  <a:cubicBezTo>
                    <a:pt x="1199" y="77"/>
                    <a:pt x="1235" y="99"/>
                    <a:pt x="1308" y="99"/>
                  </a:cubicBezTo>
                  <a:cubicBezTo>
                    <a:pt x="1382" y="99"/>
                    <a:pt x="1418" y="77"/>
                    <a:pt x="1456" y="53"/>
                  </a:cubicBezTo>
                  <a:cubicBezTo>
                    <a:pt x="1497" y="28"/>
                    <a:pt x="1542" y="0"/>
                    <a:pt x="1629" y="0"/>
                  </a:cubicBezTo>
                  <a:cubicBezTo>
                    <a:pt x="1717" y="0"/>
                    <a:pt x="1762" y="28"/>
                    <a:pt x="1803" y="53"/>
                  </a:cubicBezTo>
                  <a:cubicBezTo>
                    <a:pt x="1841" y="77"/>
                    <a:pt x="1877" y="99"/>
                    <a:pt x="1951" y="99"/>
                  </a:cubicBezTo>
                  <a:cubicBezTo>
                    <a:pt x="1964" y="99"/>
                    <a:pt x="1975" y="109"/>
                    <a:pt x="1975" y="123"/>
                  </a:cubicBezTo>
                  <a:cubicBezTo>
                    <a:pt x="1975" y="136"/>
                    <a:pt x="1964" y="147"/>
                    <a:pt x="1951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6" name="Freeform 88"/>
            <p:cNvSpPr>
              <a:spLocks/>
            </p:cNvSpPr>
            <p:nvPr/>
          </p:nvSpPr>
          <p:spPr bwMode="auto">
            <a:xfrm>
              <a:off x="6926263" y="1344613"/>
              <a:ext cx="38100" cy="104775"/>
            </a:xfrm>
            <a:custGeom>
              <a:avLst/>
              <a:gdLst>
                <a:gd name="T0" fmla="*/ 111 w 143"/>
                <a:gd name="T1" fmla="*/ 404 h 404"/>
                <a:gd name="T2" fmla="*/ 102 w 143"/>
                <a:gd name="T3" fmla="*/ 403 h 404"/>
                <a:gd name="T4" fmla="*/ 89 w 143"/>
                <a:gd name="T5" fmla="*/ 372 h 404"/>
                <a:gd name="T6" fmla="*/ 89 w 143"/>
                <a:gd name="T7" fmla="*/ 338 h 404"/>
                <a:gd name="T8" fmla="*/ 2 w 143"/>
                <a:gd name="T9" fmla="*/ 124 h 404"/>
                <a:gd name="T10" fmla="*/ 2 w 143"/>
                <a:gd name="T11" fmla="*/ 106 h 404"/>
                <a:gd name="T12" fmla="*/ 37 w 143"/>
                <a:gd name="T13" fmla="*/ 18 h 404"/>
                <a:gd name="T14" fmla="*/ 68 w 143"/>
                <a:gd name="T15" fmla="*/ 5 h 404"/>
                <a:gd name="T16" fmla="*/ 81 w 143"/>
                <a:gd name="T17" fmla="*/ 36 h 404"/>
                <a:gd name="T18" fmla="*/ 50 w 143"/>
                <a:gd name="T19" fmla="*/ 115 h 404"/>
                <a:gd name="T20" fmla="*/ 133 w 143"/>
                <a:gd name="T21" fmla="*/ 320 h 404"/>
                <a:gd name="T22" fmla="*/ 134 w 143"/>
                <a:gd name="T23" fmla="*/ 389 h 404"/>
                <a:gd name="T24" fmla="*/ 111 w 143"/>
                <a:gd name="T25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404">
                  <a:moveTo>
                    <a:pt x="111" y="404"/>
                  </a:moveTo>
                  <a:cubicBezTo>
                    <a:pt x="108" y="404"/>
                    <a:pt x="105" y="404"/>
                    <a:pt x="102" y="403"/>
                  </a:cubicBezTo>
                  <a:cubicBezTo>
                    <a:pt x="90" y="398"/>
                    <a:pt x="84" y="384"/>
                    <a:pt x="89" y="372"/>
                  </a:cubicBezTo>
                  <a:cubicBezTo>
                    <a:pt x="93" y="361"/>
                    <a:pt x="93" y="349"/>
                    <a:pt x="89" y="338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0" y="118"/>
                    <a:pt x="0" y="112"/>
                    <a:pt x="2" y="106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42" y="6"/>
                    <a:pt x="56" y="0"/>
                    <a:pt x="68" y="5"/>
                  </a:cubicBezTo>
                  <a:cubicBezTo>
                    <a:pt x="80" y="10"/>
                    <a:pt x="86" y="24"/>
                    <a:pt x="81" y="36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42" y="342"/>
                    <a:pt x="143" y="367"/>
                    <a:pt x="134" y="389"/>
                  </a:cubicBezTo>
                  <a:cubicBezTo>
                    <a:pt x="130" y="399"/>
                    <a:pt x="121" y="404"/>
                    <a:pt x="111" y="4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7" name="Freeform 89"/>
            <p:cNvSpPr>
              <a:spLocks/>
            </p:cNvSpPr>
            <p:nvPr/>
          </p:nvSpPr>
          <p:spPr bwMode="auto">
            <a:xfrm>
              <a:off x="6721476" y="1471613"/>
              <a:ext cx="233363" cy="247650"/>
            </a:xfrm>
            <a:custGeom>
              <a:avLst/>
              <a:gdLst>
                <a:gd name="T0" fmla="*/ 475 w 897"/>
                <a:gd name="T1" fmla="*/ 958 h 958"/>
                <a:gd name="T2" fmla="*/ 449 w 897"/>
                <a:gd name="T3" fmla="*/ 953 h 958"/>
                <a:gd name="T4" fmla="*/ 47 w 897"/>
                <a:gd name="T5" fmla="*/ 793 h 958"/>
                <a:gd name="T6" fmla="*/ 8 w 897"/>
                <a:gd name="T7" fmla="*/ 755 h 958"/>
                <a:gd name="T8" fmla="*/ 7 w 897"/>
                <a:gd name="T9" fmla="*/ 700 h 958"/>
                <a:gd name="T10" fmla="*/ 205 w 897"/>
                <a:gd name="T11" fmla="*/ 190 h 958"/>
                <a:gd name="T12" fmla="*/ 279 w 897"/>
                <a:gd name="T13" fmla="*/ 109 h 958"/>
                <a:gd name="T14" fmla="*/ 287 w 897"/>
                <a:gd name="T15" fmla="*/ 105 h 958"/>
                <a:gd name="T16" fmla="*/ 271 w 897"/>
                <a:gd name="T17" fmla="*/ 66 h 958"/>
                <a:gd name="T18" fmla="*/ 284 w 897"/>
                <a:gd name="T19" fmla="*/ 35 h 958"/>
                <a:gd name="T20" fmla="*/ 315 w 897"/>
                <a:gd name="T21" fmla="*/ 48 h 958"/>
                <a:gd name="T22" fmla="*/ 340 w 897"/>
                <a:gd name="T23" fmla="*/ 108 h 958"/>
                <a:gd name="T24" fmla="*/ 328 w 897"/>
                <a:gd name="T25" fmla="*/ 138 h 958"/>
                <a:gd name="T26" fmla="*/ 300 w 897"/>
                <a:gd name="T27" fmla="*/ 152 h 958"/>
                <a:gd name="T28" fmla="*/ 250 w 897"/>
                <a:gd name="T29" fmla="*/ 207 h 958"/>
                <a:gd name="T30" fmla="*/ 51 w 897"/>
                <a:gd name="T31" fmla="*/ 718 h 958"/>
                <a:gd name="T32" fmla="*/ 52 w 897"/>
                <a:gd name="T33" fmla="*/ 736 h 958"/>
                <a:gd name="T34" fmla="*/ 64 w 897"/>
                <a:gd name="T35" fmla="*/ 748 h 958"/>
                <a:gd name="T36" fmla="*/ 467 w 897"/>
                <a:gd name="T37" fmla="*/ 908 h 958"/>
                <a:gd name="T38" fmla="*/ 484 w 897"/>
                <a:gd name="T39" fmla="*/ 908 h 958"/>
                <a:gd name="T40" fmla="*/ 497 w 897"/>
                <a:gd name="T41" fmla="*/ 895 h 958"/>
                <a:gd name="T42" fmla="*/ 739 w 897"/>
                <a:gd name="T43" fmla="*/ 285 h 958"/>
                <a:gd name="T44" fmla="*/ 740 w 897"/>
                <a:gd name="T45" fmla="*/ 261 h 958"/>
                <a:gd name="T46" fmla="*/ 730 w 897"/>
                <a:gd name="T47" fmla="*/ 222 h 958"/>
                <a:gd name="T48" fmla="*/ 739 w 897"/>
                <a:gd name="T49" fmla="*/ 196 h 958"/>
                <a:gd name="T50" fmla="*/ 779 w 897"/>
                <a:gd name="T51" fmla="*/ 167 h 958"/>
                <a:gd name="T52" fmla="*/ 800 w 897"/>
                <a:gd name="T53" fmla="*/ 141 h 958"/>
                <a:gd name="T54" fmla="*/ 848 w 897"/>
                <a:gd name="T55" fmla="*/ 18 h 958"/>
                <a:gd name="T56" fmla="*/ 879 w 897"/>
                <a:gd name="T57" fmla="*/ 4 h 958"/>
                <a:gd name="T58" fmla="*/ 893 w 897"/>
                <a:gd name="T59" fmla="*/ 36 h 958"/>
                <a:gd name="T60" fmla="*/ 845 w 897"/>
                <a:gd name="T61" fmla="*/ 158 h 958"/>
                <a:gd name="T62" fmla="*/ 807 w 897"/>
                <a:gd name="T63" fmla="*/ 206 h 958"/>
                <a:gd name="T64" fmla="*/ 781 w 897"/>
                <a:gd name="T65" fmla="*/ 226 h 958"/>
                <a:gd name="T66" fmla="*/ 787 w 897"/>
                <a:gd name="T67" fmla="*/ 248 h 958"/>
                <a:gd name="T68" fmla="*/ 783 w 897"/>
                <a:gd name="T69" fmla="*/ 303 h 958"/>
                <a:gd name="T70" fmla="*/ 541 w 897"/>
                <a:gd name="T71" fmla="*/ 913 h 958"/>
                <a:gd name="T72" fmla="*/ 503 w 897"/>
                <a:gd name="T73" fmla="*/ 952 h 958"/>
                <a:gd name="T74" fmla="*/ 475 w 897"/>
                <a:gd name="T75" fmla="*/ 958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7" h="958">
                  <a:moveTo>
                    <a:pt x="475" y="958"/>
                  </a:moveTo>
                  <a:cubicBezTo>
                    <a:pt x="466" y="958"/>
                    <a:pt x="457" y="956"/>
                    <a:pt x="449" y="953"/>
                  </a:cubicBezTo>
                  <a:cubicBezTo>
                    <a:pt x="47" y="793"/>
                    <a:pt x="47" y="793"/>
                    <a:pt x="47" y="793"/>
                  </a:cubicBezTo>
                  <a:cubicBezTo>
                    <a:pt x="29" y="786"/>
                    <a:pt x="15" y="772"/>
                    <a:pt x="8" y="755"/>
                  </a:cubicBezTo>
                  <a:cubicBezTo>
                    <a:pt x="0" y="737"/>
                    <a:pt x="0" y="718"/>
                    <a:pt x="7" y="70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19" y="155"/>
                    <a:pt x="245" y="126"/>
                    <a:pt x="279" y="109"/>
                  </a:cubicBezTo>
                  <a:cubicBezTo>
                    <a:pt x="287" y="105"/>
                    <a:pt x="287" y="105"/>
                    <a:pt x="287" y="105"/>
                  </a:cubicBezTo>
                  <a:cubicBezTo>
                    <a:pt x="271" y="66"/>
                    <a:pt x="271" y="66"/>
                    <a:pt x="271" y="66"/>
                  </a:cubicBezTo>
                  <a:cubicBezTo>
                    <a:pt x="266" y="54"/>
                    <a:pt x="272" y="40"/>
                    <a:pt x="284" y="35"/>
                  </a:cubicBezTo>
                  <a:cubicBezTo>
                    <a:pt x="296" y="30"/>
                    <a:pt x="310" y="36"/>
                    <a:pt x="315" y="48"/>
                  </a:cubicBezTo>
                  <a:cubicBezTo>
                    <a:pt x="340" y="108"/>
                    <a:pt x="340" y="108"/>
                    <a:pt x="340" y="108"/>
                  </a:cubicBezTo>
                  <a:cubicBezTo>
                    <a:pt x="345" y="119"/>
                    <a:pt x="339" y="133"/>
                    <a:pt x="328" y="138"/>
                  </a:cubicBezTo>
                  <a:cubicBezTo>
                    <a:pt x="300" y="152"/>
                    <a:pt x="300" y="152"/>
                    <a:pt x="300" y="152"/>
                  </a:cubicBezTo>
                  <a:cubicBezTo>
                    <a:pt x="277" y="164"/>
                    <a:pt x="259" y="183"/>
                    <a:pt x="250" y="207"/>
                  </a:cubicBezTo>
                  <a:cubicBezTo>
                    <a:pt x="51" y="718"/>
                    <a:pt x="51" y="718"/>
                    <a:pt x="51" y="718"/>
                  </a:cubicBezTo>
                  <a:cubicBezTo>
                    <a:pt x="49" y="724"/>
                    <a:pt x="49" y="730"/>
                    <a:pt x="52" y="736"/>
                  </a:cubicBezTo>
                  <a:cubicBezTo>
                    <a:pt x="54" y="742"/>
                    <a:pt x="59" y="746"/>
                    <a:pt x="64" y="748"/>
                  </a:cubicBezTo>
                  <a:cubicBezTo>
                    <a:pt x="467" y="908"/>
                    <a:pt x="467" y="908"/>
                    <a:pt x="467" y="908"/>
                  </a:cubicBezTo>
                  <a:cubicBezTo>
                    <a:pt x="472" y="910"/>
                    <a:pt x="479" y="910"/>
                    <a:pt x="484" y="908"/>
                  </a:cubicBezTo>
                  <a:cubicBezTo>
                    <a:pt x="490" y="905"/>
                    <a:pt x="494" y="901"/>
                    <a:pt x="497" y="895"/>
                  </a:cubicBezTo>
                  <a:cubicBezTo>
                    <a:pt x="739" y="285"/>
                    <a:pt x="739" y="285"/>
                    <a:pt x="739" y="285"/>
                  </a:cubicBezTo>
                  <a:cubicBezTo>
                    <a:pt x="742" y="277"/>
                    <a:pt x="742" y="269"/>
                    <a:pt x="740" y="261"/>
                  </a:cubicBezTo>
                  <a:cubicBezTo>
                    <a:pt x="730" y="222"/>
                    <a:pt x="730" y="222"/>
                    <a:pt x="730" y="222"/>
                  </a:cubicBezTo>
                  <a:cubicBezTo>
                    <a:pt x="727" y="212"/>
                    <a:pt x="731" y="202"/>
                    <a:pt x="739" y="196"/>
                  </a:cubicBezTo>
                  <a:cubicBezTo>
                    <a:pt x="779" y="167"/>
                    <a:pt x="779" y="167"/>
                    <a:pt x="779" y="167"/>
                  </a:cubicBezTo>
                  <a:cubicBezTo>
                    <a:pt x="789" y="161"/>
                    <a:pt x="796" y="152"/>
                    <a:pt x="800" y="141"/>
                  </a:cubicBezTo>
                  <a:cubicBezTo>
                    <a:pt x="848" y="18"/>
                    <a:pt x="848" y="18"/>
                    <a:pt x="848" y="18"/>
                  </a:cubicBezTo>
                  <a:cubicBezTo>
                    <a:pt x="853" y="6"/>
                    <a:pt x="867" y="0"/>
                    <a:pt x="879" y="4"/>
                  </a:cubicBezTo>
                  <a:cubicBezTo>
                    <a:pt x="891" y="9"/>
                    <a:pt x="897" y="23"/>
                    <a:pt x="893" y="36"/>
                  </a:cubicBezTo>
                  <a:cubicBezTo>
                    <a:pt x="845" y="158"/>
                    <a:pt x="845" y="158"/>
                    <a:pt x="845" y="158"/>
                  </a:cubicBezTo>
                  <a:cubicBezTo>
                    <a:pt x="837" y="178"/>
                    <a:pt x="824" y="194"/>
                    <a:pt x="807" y="206"/>
                  </a:cubicBezTo>
                  <a:cubicBezTo>
                    <a:pt x="781" y="226"/>
                    <a:pt x="781" y="226"/>
                    <a:pt x="781" y="226"/>
                  </a:cubicBezTo>
                  <a:cubicBezTo>
                    <a:pt x="787" y="248"/>
                    <a:pt x="787" y="248"/>
                    <a:pt x="787" y="248"/>
                  </a:cubicBezTo>
                  <a:cubicBezTo>
                    <a:pt x="791" y="266"/>
                    <a:pt x="790" y="285"/>
                    <a:pt x="783" y="303"/>
                  </a:cubicBezTo>
                  <a:cubicBezTo>
                    <a:pt x="541" y="913"/>
                    <a:pt x="541" y="913"/>
                    <a:pt x="541" y="913"/>
                  </a:cubicBezTo>
                  <a:cubicBezTo>
                    <a:pt x="534" y="930"/>
                    <a:pt x="521" y="944"/>
                    <a:pt x="503" y="952"/>
                  </a:cubicBezTo>
                  <a:cubicBezTo>
                    <a:pt x="494" y="956"/>
                    <a:pt x="485" y="958"/>
                    <a:pt x="475" y="9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8" name="Freeform 90"/>
            <p:cNvSpPr>
              <a:spLocks/>
            </p:cNvSpPr>
            <p:nvPr/>
          </p:nvSpPr>
          <p:spPr bwMode="auto">
            <a:xfrm>
              <a:off x="6804026" y="1352551"/>
              <a:ext cx="115888" cy="92075"/>
            </a:xfrm>
            <a:custGeom>
              <a:avLst/>
              <a:gdLst>
                <a:gd name="T0" fmla="*/ 27 w 449"/>
                <a:gd name="T1" fmla="*/ 352 h 352"/>
                <a:gd name="T2" fmla="*/ 18 w 449"/>
                <a:gd name="T3" fmla="*/ 350 h 352"/>
                <a:gd name="T4" fmla="*/ 5 w 449"/>
                <a:gd name="T5" fmla="*/ 319 h 352"/>
                <a:gd name="T6" fmla="*/ 72 w 449"/>
                <a:gd name="T7" fmla="*/ 149 h 352"/>
                <a:gd name="T8" fmla="*/ 120 w 449"/>
                <a:gd name="T9" fmla="*/ 99 h 352"/>
                <a:gd name="T10" fmla="*/ 330 w 449"/>
                <a:gd name="T11" fmla="*/ 2 h 352"/>
                <a:gd name="T12" fmla="*/ 349 w 449"/>
                <a:gd name="T13" fmla="*/ 2 h 352"/>
                <a:gd name="T14" fmla="*/ 430 w 449"/>
                <a:gd name="T15" fmla="*/ 34 h 352"/>
                <a:gd name="T16" fmla="*/ 444 w 449"/>
                <a:gd name="T17" fmla="*/ 65 h 352"/>
                <a:gd name="T18" fmla="*/ 413 w 449"/>
                <a:gd name="T19" fmla="*/ 79 h 352"/>
                <a:gd name="T20" fmla="*/ 341 w 449"/>
                <a:gd name="T21" fmla="*/ 50 h 352"/>
                <a:gd name="T22" fmla="*/ 140 w 449"/>
                <a:gd name="T23" fmla="*/ 142 h 352"/>
                <a:gd name="T24" fmla="*/ 117 w 449"/>
                <a:gd name="T25" fmla="*/ 167 h 352"/>
                <a:gd name="T26" fmla="*/ 49 w 449"/>
                <a:gd name="T27" fmla="*/ 337 h 352"/>
                <a:gd name="T28" fmla="*/ 27 w 449"/>
                <a:gd name="T29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9" h="352">
                  <a:moveTo>
                    <a:pt x="27" y="352"/>
                  </a:moveTo>
                  <a:cubicBezTo>
                    <a:pt x="24" y="352"/>
                    <a:pt x="21" y="352"/>
                    <a:pt x="18" y="350"/>
                  </a:cubicBezTo>
                  <a:cubicBezTo>
                    <a:pt x="6" y="346"/>
                    <a:pt x="0" y="332"/>
                    <a:pt x="5" y="319"/>
                  </a:cubicBezTo>
                  <a:cubicBezTo>
                    <a:pt x="72" y="149"/>
                    <a:pt x="72" y="149"/>
                    <a:pt x="72" y="149"/>
                  </a:cubicBezTo>
                  <a:cubicBezTo>
                    <a:pt x="81" y="127"/>
                    <a:pt x="98" y="109"/>
                    <a:pt x="120" y="99"/>
                  </a:cubicBezTo>
                  <a:cubicBezTo>
                    <a:pt x="330" y="2"/>
                    <a:pt x="330" y="2"/>
                    <a:pt x="330" y="2"/>
                  </a:cubicBezTo>
                  <a:cubicBezTo>
                    <a:pt x="336" y="0"/>
                    <a:pt x="343" y="0"/>
                    <a:pt x="349" y="2"/>
                  </a:cubicBezTo>
                  <a:cubicBezTo>
                    <a:pt x="430" y="34"/>
                    <a:pt x="430" y="34"/>
                    <a:pt x="430" y="34"/>
                  </a:cubicBezTo>
                  <a:cubicBezTo>
                    <a:pt x="443" y="39"/>
                    <a:pt x="449" y="53"/>
                    <a:pt x="444" y="65"/>
                  </a:cubicBezTo>
                  <a:cubicBezTo>
                    <a:pt x="439" y="78"/>
                    <a:pt x="425" y="84"/>
                    <a:pt x="413" y="79"/>
                  </a:cubicBezTo>
                  <a:cubicBezTo>
                    <a:pt x="341" y="50"/>
                    <a:pt x="341" y="50"/>
                    <a:pt x="341" y="50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29" y="147"/>
                    <a:pt x="121" y="156"/>
                    <a:pt x="117" y="167"/>
                  </a:cubicBezTo>
                  <a:cubicBezTo>
                    <a:pt x="49" y="337"/>
                    <a:pt x="49" y="337"/>
                    <a:pt x="49" y="337"/>
                  </a:cubicBezTo>
                  <a:cubicBezTo>
                    <a:pt x="45" y="346"/>
                    <a:pt x="36" y="352"/>
                    <a:pt x="27" y="3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9" name="Freeform 91"/>
            <p:cNvSpPr>
              <a:spLocks noEditPoints="1"/>
            </p:cNvSpPr>
            <p:nvPr/>
          </p:nvSpPr>
          <p:spPr bwMode="auto">
            <a:xfrm>
              <a:off x="6888163" y="1295401"/>
              <a:ext cx="79375" cy="63500"/>
            </a:xfrm>
            <a:custGeom>
              <a:avLst/>
              <a:gdLst>
                <a:gd name="T0" fmla="*/ 236 w 306"/>
                <a:gd name="T1" fmla="*/ 246 h 246"/>
                <a:gd name="T2" fmla="*/ 227 w 306"/>
                <a:gd name="T3" fmla="*/ 245 h 246"/>
                <a:gd name="T4" fmla="*/ 19 w 306"/>
                <a:gd name="T5" fmla="*/ 162 h 246"/>
                <a:gd name="T6" fmla="*/ 5 w 306"/>
                <a:gd name="T7" fmla="*/ 131 h 246"/>
                <a:gd name="T8" fmla="*/ 51 w 306"/>
                <a:gd name="T9" fmla="*/ 16 h 246"/>
                <a:gd name="T10" fmla="*/ 64 w 306"/>
                <a:gd name="T11" fmla="*/ 3 h 246"/>
                <a:gd name="T12" fmla="*/ 82 w 306"/>
                <a:gd name="T13" fmla="*/ 2 h 246"/>
                <a:gd name="T14" fmla="*/ 290 w 306"/>
                <a:gd name="T15" fmla="*/ 85 h 246"/>
                <a:gd name="T16" fmla="*/ 303 w 306"/>
                <a:gd name="T17" fmla="*/ 98 h 246"/>
                <a:gd name="T18" fmla="*/ 304 w 306"/>
                <a:gd name="T19" fmla="*/ 116 h 246"/>
                <a:gd name="T20" fmla="*/ 258 w 306"/>
                <a:gd name="T21" fmla="*/ 231 h 246"/>
                <a:gd name="T22" fmla="*/ 236 w 306"/>
                <a:gd name="T23" fmla="*/ 246 h 246"/>
                <a:gd name="T24" fmla="*/ 59 w 306"/>
                <a:gd name="T25" fmla="*/ 126 h 246"/>
                <a:gd name="T26" fmla="*/ 222 w 306"/>
                <a:gd name="T27" fmla="*/ 191 h 246"/>
                <a:gd name="T28" fmla="*/ 250 w 306"/>
                <a:gd name="T29" fmla="*/ 121 h 246"/>
                <a:gd name="T30" fmla="*/ 87 w 306"/>
                <a:gd name="T31" fmla="*/ 56 h 246"/>
                <a:gd name="T32" fmla="*/ 59 w 306"/>
                <a:gd name="T33" fmla="*/ 12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246">
                  <a:moveTo>
                    <a:pt x="236" y="246"/>
                  </a:moveTo>
                  <a:cubicBezTo>
                    <a:pt x="233" y="246"/>
                    <a:pt x="230" y="246"/>
                    <a:pt x="227" y="245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6" y="157"/>
                    <a:pt x="0" y="143"/>
                    <a:pt x="5" y="131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3" y="10"/>
                    <a:pt x="58" y="5"/>
                    <a:pt x="64" y="3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290" y="85"/>
                    <a:pt x="290" y="85"/>
                    <a:pt x="290" y="85"/>
                  </a:cubicBezTo>
                  <a:cubicBezTo>
                    <a:pt x="296" y="87"/>
                    <a:pt x="301" y="92"/>
                    <a:pt x="303" y="98"/>
                  </a:cubicBezTo>
                  <a:cubicBezTo>
                    <a:pt x="306" y="104"/>
                    <a:pt x="306" y="110"/>
                    <a:pt x="304" y="116"/>
                  </a:cubicBezTo>
                  <a:cubicBezTo>
                    <a:pt x="258" y="231"/>
                    <a:pt x="258" y="231"/>
                    <a:pt x="258" y="231"/>
                  </a:cubicBezTo>
                  <a:cubicBezTo>
                    <a:pt x="254" y="241"/>
                    <a:pt x="245" y="246"/>
                    <a:pt x="236" y="246"/>
                  </a:cubicBezTo>
                  <a:close/>
                  <a:moveTo>
                    <a:pt x="59" y="126"/>
                  </a:moveTo>
                  <a:cubicBezTo>
                    <a:pt x="222" y="191"/>
                    <a:pt x="222" y="191"/>
                    <a:pt x="222" y="191"/>
                  </a:cubicBezTo>
                  <a:cubicBezTo>
                    <a:pt x="250" y="121"/>
                    <a:pt x="250" y="121"/>
                    <a:pt x="250" y="121"/>
                  </a:cubicBezTo>
                  <a:cubicBezTo>
                    <a:pt x="87" y="56"/>
                    <a:pt x="87" y="56"/>
                    <a:pt x="87" y="56"/>
                  </a:cubicBezTo>
                  <a:lnTo>
                    <a:pt x="59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0" name="Freeform 92"/>
            <p:cNvSpPr>
              <a:spLocks/>
            </p:cNvSpPr>
            <p:nvPr/>
          </p:nvSpPr>
          <p:spPr bwMode="auto">
            <a:xfrm>
              <a:off x="6742113" y="1598613"/>
              <a:ext cx="117475" cy="55563"/>
            </a:xfrm>
            <a:custGeom>
              <a:avLst/>
              <a:gdLst>
                <a:gd name="T0" fmla="*/ 429 w 456"/>
                <a:gd name="T1" fmla="*/ 210 h 210"/>
                <a:gd name="T2" fmla="*/ 420 w 456"/>
                <a:gd name="T3" fmla="*/ 209 h 210"/>
                <a:gd name="T4" fmla="*/ 18 w 456"/>
                <a:gd name="T5" fmla="*/ 49 h 210"/>
                <a:gd name="T6" fmla="*/ 5 w 456"/>
                <a:gd name="T7" fmla="*/ 18 h 210"/>
                <a:gd name="T8" fmla="*/ 36 w 456"/>
                <a:gd name="T9" fmla="*/ 4 h 210"/>
                <a:gd name="T10" fmla="*/ 438 w 456"/>
                <a:gd name="T11" fmla="*/ 164 h 210"/>
                <a:gd name="T12" fmla="*/ 451 w 456"/>
                <a:gd name="T13" fmla="*/ 195 h 210"/>
                <a:gd name="T14" fmla="*/ 429 w 456"/>
                <a:gd name="T1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6" h="210">
                  <a:moveTo>
                    <a:pt x="429" y="210"/>
                  </a:moveTo>
                  <a:cubicBezTo>
                    <a:pt x="426" y="210"/>
                    <a:pt x="423" y="210"/>
                    <a:pt x="420" y="20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6" y="44"/>
                    <a:pt x="0" y="30"/>
                    <a:pt x="5" y="18"/>
                  </a:cubicBezTo>
                  <a:cubicBezTo>
                    <a:pt x="9" y="6"/>
                    <a:pt x="23" y="0"/>
                    <a:pt x="36" y="4"/>
                  </a:cubicBezTo>
                  <a:cubicBezTo>
                    <a:pt x="438" y="164"/>
                    <a:pt x="438" y="164"/>
                    <a:pt x="438" y="164"/>
                  </a:cubicBezTo>
                  <a:cubicBezTo>
                    <a:pt x="450" y="169"/>
                    <a:pt x="456" y="183"/>
                    <a:pt x="451" y="195"/>
                  </a:cubicBezTo>
                  <a:cubicBezTo>
                    <a:pt x="448" y="205"/>
                    <a:pt x="439" y="210"/>
                    <a:pt x="429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1" name="Freeform 93"/>
            <p:cNvSpPr>
              <a:spLocks/>
            </p:cNvSpPr>
            <p:nvPr/>
          </p:nvSpPr>
          <p:spPr bwMode="auto">
            <a:xfrm>
              <a:off x="6777038" y="1511301"/>
              <a:ext cx="117475" cy="55563"/>
            </a:xfrm>
            <a:custGeom>
              <a:avLst/>
              <a:gdLst>
                <a:gd name="T0" fmla="*/ 430 w 457"/>
                <a:gd name="T1" fmla="*/ 211 h 211"/>
                <a:gd name="T2" fmla="*/ 421 w 457"/>
                <a:gd name="T3" fmla="*/ 209 h 211"/>
                <a:gd name="T4" fmla="*/ 19 w 457"/>
                <a:gd name="T5" fmla="*/ 49 h 211"/>
                <a:gd name="T6" fmla="*/ 5 w 457"/>
                <a:gd name="T7" fmla="*/ 18 h 211"/>
                <a:gd name="T8" fmla="*/ 36 w 457"/>
                <a:gd name="T9" fmla="*/ 5 h 211"/>
                <a:gd name="T10" fmla="*/ 438 w 457"/>
                <a:gd name="T11" fmla="*/ 164 h 211"/>
                <a:gd name="T12" fmla="*/ 452 w 457"/>
                <a:gd name="T13" fmla="*/ 195 h 211"/>
                <a:gd name="T14" fmla="*/ 430 w 457"/>
                <a:gd name="T15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7" h="211">
                  <a:moveTo>
                    <a:pt x="430" y="211"/>
                  </a:moveTo>
                  <a:cubicBezTo>
                    <a:pt x="427" y="211"/>
                    <a:pt x="424" y="210"/>
                    <a:pt x="421" y="20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6" y="44"/>
                    <a:pt x="0" y="30"/>
                    <a:pt x="5" y="18"/>
                  </a:cubicBezTo>
                  <a:cubicBezTo>
                    <a:pt x="10" y="6"/>
                    <a:pt x="24" y="0"/>
                    <a:pt x="36" y="5"/>
                  </a:cubicBezTo>
                  <a:cubicBezTo>
                    <a:pt x="438" y="164"/>
                    <a:pt x="438" y="164"/>
                    <a:pt x="438" y="164"/>
                  </a:cubicBezTo>
                  <a:cubicBezTo>
                    <a:pt x="451" y="169"/>
                    <a:pt x="457" y="183"/>
                    <a:pt x="452" y="195"/>
                  </a:cubicBezTo>
                  <a:cubicBezTo>
                    <a:pt x="448" y="205"/>
                    <a:pt x="439" y="211"/>
                    <a:pt x="430" y="2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2" name="Freeform 94"/>
            <p:cNvSpPr>
              <a:spLocks/>
            </p:cNvSpPr>
            <p:nvPr/>
          </p:nvSpPr>
          <p:spPr bwMode="auto">
            <a:xfrm>
              <a:off x="6856413" y="1577976"/>
              <a:ext cx="26988" cy="46038"/>
            </a:xfrm>
            <a:custGeom>
              <a:avLst/>
              <a:gdLst>
                <a:gd name="T0" fmla="*/ 27 w 106"/>
                <a:gd name="T1" fmla="*/ 180 h 180"/>
                <a:gd name="T2" fmla="*/ 19 w 106"/>
                <a:gd name="T3" fmla="*/ 179 h 180"/>
                <a:gd name="T4" fmla="*/ 5 w 106"/>
                <a:gd name="T5" fmla="*/ 147 h 180"/>
                <a:gd name="T6" fmla="*/ 56 w 106"/>
                <a:gd name="T7" fmla="*/ 18 h 180"/>
                <a:gd name="T8" fmla="*/ 87 w 106"/>
                <a:gd name="T9" fmla="*/ 5 h 180"/>
                <a:gd name="T10" fmla="*/ 101 w 106"/>
                <a:gd name="T11" fmla="*/ 36 h 180"/>
                <a:gd name="T12" fmla="*/ 50 w 106"/>
                <a:gd name="T13" fmla="*/ 165 h 180"/>
                <a:gd name="T14" fmla="*/ 27 w 106"/>
                <a:gd name="T1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80">
                  <a:moveTo>
                    <a:pt x="27" y="180"/>
                  </a:moveTo>
                  <a:cubicBezTo>
                    <a:pt x="24" y="180"/>
                    <a:pt x="22" y="180"/>
                    <a:pt x="19" y="179"/>
                  </a:cubicBezTo>
                  <a:cubicBezTo>
                    <a:pt x="6" y="174"/>
                    <a:pt x="0" y="160"/>
                    <a:pt x="5" y="147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61" y="6"/>
                    <a:pt x="75" y="0"/>
                    <a:pt x="87" y="5"/>
                  </a:cubicBezTo>
                  <a:cubicBezTo>
                    <a:pt x="100" y="10"/>
                    <a:pt x="106" y="24"/>
                    <a:pt x="101" y="36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46" y="174"/>
                    <a:pt x="37" y="180"/>
                    <a:pt x="27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3" name="Freeform 95"/>
            <p:cNvSpPr>
              <a:spLocks/>
            </p:cNvSpPr>
            <p:nvPr/>
          </p:nvSpPr>
          <p:spPr bwMode="auto">
            <a:xfrm>
              <a:off x="6913563" y="1404938"/>
              <a:ext cx="23813" cy="44450"/>
            </a:xfrm>
            <a:custGeom>
              <a:avLst/>
              <a:gdLst>
                <a:gd name="T0" fmla="*/ 58 w 89"/>
                <a:gd name="T1" fmla="*/ 171 h 171"/>
                <a:gd name="T2" fmla="*/ 49 w 89"/>
                <a:gd name="T3" fmla="*/ 170 h 171"/>
                <a:gd name="T4" fmla="*/ 35 w 89"/>
                <a:gd name="T5" fmla="*/ 138 h 171"/>
                <a:gd name="T6" fmla="*/ 35 w 89"/>
                <a:gd name="T7" fmla="*/ 103 h 171"/>
                <a:gd name="T8" fmla="*/ 5 w 89"/>
                <a:gd name="T9" fmla="*/ 37 h 171"/>
                <a:gd name="T10" fmla="*/ 18 w 89"/>
                <a:gd name="T11" fmla="*/ 5 h 171"/>
                <a:gd name="T12" fmla="*/ 49 w 89"/>
                <a:gd name="T13" fmla="*/ 18 h 171"/>
                <a:gd name="T14" fmla="*/ 79 w 89"/>
                <a:gd name="T15" fmla="*/ 84 h 171"/>
                <a:gd name="T16" fmla="*/ 80 w 89"/>
                <a:gd name="T17" fmla="*/ 156 h 171"/>
                <a:gd name="T18" fmla="*/ 58 w 89"/>
                <a:gd name="T1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71">
                  <a:moveTo>
                    <a:pt x="58" y="171"/>
                  </a:moveTo>
                  <a:cubicBezTo>
                    <a:pt x="55" y="171"/>
                    <a:pt x="52" y="171"/>
                    <a:pt x="49" y="170"/>
                  </a:cubicBezTo>
                  <a:cubicBezTo>
                    <a:pt x="37" y="165"/>
                    <a:pt x="30" y="151"/>
                    <a:pt x="35" y="138"/>
                  </a:cubicBezTo>
                  <a:cubicBezTo>
                    <a:pt x="40" y="127"/>
                    <a:pt x="40" y="114"/>
                    <a:pt x="35" y="103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0" y="25"/>
                    <a:pt x="6" y="11"/>
                    <a:pt x="18" y="5"/>
                  </a:cubicBezTo>
                  <a:cubicBezTo>
                    <a:pt x="30" y="0"/>
                    <a:pt x="44" y="6"/>
                    <a:pt x="49" y="18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89" y="107"/>
                    <a:pt x="89" y="133"/>
                    <a:pt x="80" y="156"/>
                  </a:cubicBezTo>
                  <a:cubicBezTo>
                    <a:pt x="76" y="166"/>
                    <a:pt x="67" y="171"/>
                    <a:pt x="5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4" name="Freeform 96"/>
            <p:cNvSpPr>
              <a:spLocks/>
            </p:cNvSpPr>
            <p:nvPr/>
          </p:nvSpPr>
          <p:spPr bwMode="auto">
            <a:xfrm>
              <a:off x="6608763" y="1374776"/>
              <a:ext cx="163513" cy="77788"/>
            </a:xfrm>
            <a:custGeom>
              <a:avLst/>
              <a:gdLst>
                <a:gd name="T0" fmla="*/ 602 w 626"/>
                <a:gd name="T1" fmla="*/ 298 h 298"/>
                <a:gd name="T2" fmla="*/ 578 w 626"/>
                <a:gd name="T3" fmla="*/ 274 h 298"/>
                <a:gd name="T4" fmla="*/ 578 w 626"/>
                <a:gd name="T5" fmla="*/ 134 h 298"/>
                <a:gd name="T6" fmla="*/ 198 w 626"/>
                <a:gd name="T7" fmla="*/ 49 h 298"/>
                <a:gd name="T8" fmla="*/ 57 w 626"/>
                <a:gd name="T9" fmla="*/ 101 h 298"/>
                <a:gd name="T10" fmla="*/ 106 w 626"/>
                <a:gd name="T11" fmla="*/ 256 h 298"/>
                <a:gd name="T12" fmla="*/ 91 w 626"/>
                <a:gd name="T13" fmla="*/ 286 h 298"/>
                <a:gd name="T14" fmla="*/ 60 w 626"/>
                <a:gd name="T15" fmla="*/ 271 h 298"/>
                <a:gd name="T16" fmla="*/ 4 w 626"/>
                <a:gd name="T17" fmla="*/ 94 h 298"/>
                <a:gd name="T18" fmla="*/ 19 w 626"/>
                <a:gd name="T19" fmla="*/ 64 h 298"/>
                <a:gd name="T20" fmla="*/ 187 w 626"/>
                <a:gd name="T21" fmla="*/ 1 h 298"/>
                <a:gd name="T22" fmla="*/ 201 w 626"/>
                <a:gd name="T23" fmla="*/ 1 h 298"/>
                <a:gd name="T24" fmla="*/ 607 w 626"/>
                <a:gd name="T25" fmla="*/ 91 h 298"/>
                <a:gd name="T26" fmla="*/ 626 w 626"/>
                <a:gd name="T27" fmla="*/ 115 h 298"/>
                <a:gd name="T28" fmla="*/ 626 w 626"/>
                <a:gd name="T29" fmla="*/ 274 h 298"/>
                <a:gd name="T30" fmla="*/ 602 w 626"/>
                <a:gd name="T31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6" h="298">
                  <a:moveTo>
                    <a:pt x="602" y="298"/>
                  </a:moveTo>
                  <a:cubicBezTo>
                    <a:pt x="588" y="298"/>
                    <a:pt x="578" y="287"/>
                    <a:pt x="578" y="274"/>
                  </a:cubicBezTo>
                  <a:cubicBezTo>
                    <a:pt x="578" y="134"/>
                    <a:pt x="578" y="134"/>
                    <a:pt x="578" y="134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10" y="269"/>
                    <a:pt x="103" y="282"/>
                    <a:pt x="91" y="286"/>
                  </a:cubicBezTo>
                  <a:cubicBezTo>
                    <a:pt x="78" y="290"/>
                    <a:pt x="64" y="283"/>
                    <a:pt x="60" y="271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0" y="82"/>
                    <a:pt x="7" y="69"/>
                    <a:pt x="19" y="64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92" y="0"/>
                    <a:pt x="197" y="0"/>
                    <a:pt x="201" y="1"/>
                  </a:cubicBezTo>
                  <a:cubicBezTo>
                    <a:pt x="607" y="91"/>
                    <a:pt x="607" y="91"/>
                    <a:pt x="607" y="91"/>
                  </a:cubicBezTo>
                  <a:cubicBezTo>
                    <a:pt x="618" y="94"/>
                    <a:pt x="626" y="103"/>
                    <a:pt x="626" y="115"/>
                  </a:cubicBezTo>
                  <a:cubicBezTo>
                    <a:pt x="626" y="274"/>
                    <a:pt x="626" y="274"/>
                    <a:pt x="626" y="274"/>
                  </a:cubicBezTo>
                  <a:cubicBezTo>
                    <a:pt x="626" y="287"/>
                    <a:pt x="615" y="298"/>
                    <a:pt x="602" y="2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5" name="Freeform 97"/>
            <p:cNvSpPr>
              <a:spLocks/>
            </p:cNvSpPr>
            <p:nvPr/>
          </p:nvSpPr>
          <p:spPr bwMode="auto">
            <a:xfrm>
              <a:off x="6627813" y="1470026"/>
              <a:ext cx="120650" cy="38100"/>
            </a:xfrm>
            <a:custGeom>
              <a:avLst/>
              <a:gdLst>
                <a:gd name="T0" fmla="*/ 177 w 467"/>
                <a:gd name="T1" fmla="*/ 147 h 147"/>
                <a:gd name="T2" fmla="*/ 70 w 467"/>
                <a:gd name="T3" fmla="*/ 147 h 147"/>
                <a:gd name="T4" fmla="*/ 48 w 467"/>
                <a:gd name="T5" fmla="*/ 133 h 147"/>
                <a:gd name="T6" fmla="*/ 5 w 467"/>
                <a:gd name="T7" fmla="*/ 37 h 147"/>
                <a:gd name="T8" fmla="*/ 17 w 467"/>
                <a:gd name="T9" fmla="*/ 5 h 147"/>
                <a:gd name="T10" fmla="*/ 49 w 467"/>
                <a:gd name="T11" fmla="*/ 17 h 147"/>
                <a:gd name="T12" fmla="*/ 86 w 467"/>
                <a:gd name="T13" fmla="*/ 99 h 147"/>
                <a:gd name="T14" fmla="*/ 163 w 467"/>
                <a:gd name="T15" fmla="*/ 99 h 147"/>
                <a:gd name="T16" fmla="*/ 207 w 467"/>
                <a:gd name="T17" fmla="*/ 29 h 147"/>
                <a:gd name="T18" fmla="*/ 226 w 467"/>
                <a:gd name="T19" fmla="*/ 18 h 147"/>
                <a:gd name="T20" fmla="*/ 441 w 467"/>
                <a:gd name="T21" fmla="*/ 9 h 147"/>
                <a:gd name="T22" fmla="*/ 466 w 467"/>
                <a:gd name="T23" fmla="*/ 32 h 147"/>
                <a:gd name="T24" fmla="*/ 443 w 467"/>
                <a:gd name="T25" fmla="*/ 57 h 147"/>
                <a:gd name="T26" fmla="*/ 241 w 467"/>
                <a:gd name="T27" fmla="*/ 65 h 147"/>
                <a:gd name="T28" fmla="*/ 197 w 467"/>
                <a:gd name="T29" fmla="*/ 136 h 147"/>
                <a:gd name="T30" fmla="*/ 177 w 467"/>
                <a:gd name="T3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7" h="147">
                  <a:moveTo>
                    <a:pt x="177" y="147"/>
                  </a:moveTo>
                  <a:cubicBezTo>
                    <a:pt x="70" y="147"/>
                    <a:pt x="70" y="147"/>
                    <a:pt x="70" y="147"/>
                  </a:cubicBezTo>
                  <a:cubicBezTo>
                    <a:pt x="61" y="147"/>
                    <a:pt x="52" y="141"/>
                    <a:pt x="48" y="133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0" y="25"/>
                    <a:pt x="5" y="11"/>
                    <a:pt x="17" y="5"/>
                  </a:cubicBezTo>
                  <a:cubicBezTo>
                    <a:pt x="29" y="0"/>
                    <a:pt x="44" y="5"/>
                    <a:pt x="49" y="17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11" y="22"/>
                    <a:pt x="218" y="18"/>
                    <a:pt x="226" y="18"/>
                  </a:cubicBezTo>
                  <a:cubicBezTo>
                    <a:pt x="441" y="9"/>
                    <a:pt x="441" y="9"/>
                    <a:pt x="441" y="9"/>
                  </a:cubicBezTo>
                  <a:cubicBezTo>
                    <a:pt x="455" y="8"/>
                    <a:pt x="466" y="18"/>
                    <a:pt x="466" y="32"/>
                  </a:cubicBezTo>
                  <a:cubicBezTo>
                    <a:pt x="467" y="45"/>
                    <a:pt x="457" y="56"/>
                    <a:pt x="443" y="57"/>
                  </a:cubicBezTo>
                  <a:cubicBezTo>
                    <a:pt x="241" y="65"/>
                    <a:pt x="241" y="65"/>
                    <a:pt x="241" y="65"/>
                  </a:cubicBezTo>
                  <a:cubicBezTo>
                    <a:pt x="197" y="136"/>
                    <a:pt x="197" y="136"/>
                    <a:pt x="197" y="136"/>
                  </a:cubicBezTo>
                  <a:cubicBezTo>
                    <a:pt x="193" y="143"/>
                    <a:pt x="185" y="147"/>
                    <a:pt x="177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6" name="Freeform 98"/>
            <p:cNvSpPr>
              <a:spLocks/>
            </p:cNvSpPr>
            <p:nvPr/>
          </p:nvSpPr>
          <p:spPr bwMode="auto">
            <a:xfrm>
              <a:off x="7018338" y="1376363"/>
              <a:ext cx="95250" cy="50800"/>
            </a:xfrm>
            <a:custGeom>
              <a:avLst/>
              <a:gdLst>
                <a:gd name="T0" fmla="*/ 27 w 364"/>
                <a:gd name="T1" fmla="*/ 195 h 195"/>
                <a:gd name="T2" fmla="*/ 14 w 364"/>
                <a:gd name="T3" fmla="*/ 191 h 195"/>
                <a:gd name="T4" fmla="*/ 7 w 364"/>
                <a:gd name="T5" fmla="*/ 158 h 195"/>
                <a:gd name="T6" fmla="*/ 104 w 364"/>
                <a:gd name="T7" fmla="*/ 13 h 195"/>
                <a:gd name="T8" fmla="*/ 133 w 364"/>
                <a:gd name="T9" fmla="*/ 4 h 195"/>
                <a:gd name="T10" fmla="*/ 346 w 364"/>
                <a:gd name="T11" fmla="*/ 91 h 195"/>
                <a:gd name="T12" fmla="*/ 360 w 364"/>
                <a:gd name="T13" fmla="*/ 122 h 195"/>
                <a:gd name="T14" fmla="*/ 328 w 364"/>
                <a:gd name="T15" fmla="*/ 135 h 195"/>
                <a:gd name="T16" fmla="*/ 133 w 364"/>
                <a:gd name="T17" fmla="*/ 56 h 195"/>
                <a:gd name="T18" fmla="*/ 47 w 364"/>
                <a:gd name="T19" fmla="*/ 185 h 195"/>
                <a:gd name="T20" fmla="*/ 27 w 364"/>
                <a:gd name="T21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195">
                  <a:moveTo>
                    <a:pt x="27" y="195"/>
                  </a:moveTo>
                  <a:cubicBezTo>
                    <a:pt x="23" y="195"/>
                    <a:pt x="18" y="194"/>
                    <a:pt x="14" y="191"/>
                  </a:cubicBezTo>
                  <a:cubicBezTo>
                    <a:pt x="3" y="184"/>
                    <a:pt x="0" y="169"/>
                    <a:pt x="7" y="15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11" y="4"/>
                    <a:pt x="123" y="0"/>
                    <a:pt x="133" y="4"/>
                  </a:cubicBezTo>
                  <a:cubicBezTo>
                    <a:pt x="346" y="91"/>
                    <a:pt x="346" y="91"/>
                    <a:pt x="346" y="91"/>
                  </a:cubicBezTo>
                  <a:cubicBezTo>
                    <a:pt x="359" y="96"/>
                    <a:pt x="364" y="110"/>
                    <a:pt x="360" y="122"/>
                  </a:cubicBezTo>
                  <a:cubicBezTo>
                    <a:pt x="355" y="134"/>
                    <a:pt x="341" y="140"/>
                    <a:pt x="328" y="135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43" y="192"/>
                    <a:pt x="35" y="195"/>
                    <a:pt x="27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7" name="Freeform 99"/>
            <p:cNvSpPr>
              <a:spLocks/>
            </p:cNvSpPr>
            <p:nvPr/>
          </p:nvSpPr>
          <p:spPr bwMode="auto">
            <a:xfrm>
              <a:off x="7016751" y="1450976"/>
              <a:ext cx="100013" cy="52388"/>
            </a:xfrm>
            <a:custGeom>
              <a:avLst/>
              <a:gdLst>
                <a:gd name="T0" fmla="*/ 366 w 390"/>
                <a:gd name="T1" fmla="*/ 202 h 202"/>
                <a:gd name="T2" fmla="*/ 196 w 390"/>
                <a:gd name="T3" fmla="*/ 202 h 202"/>
                <a:gd name="T4" fmla="*/ 181 w 390"/>
                <a:gd name="T5" fmla="*/ 196 h 202"/>
                <a:gd name="T6" fmla="*/ 11 w 390"/>
                <a:gd name="T7" fmla="*/ 45 h 202"/>
                <a:gd name="T8" fmla="*/ 9 w 390"/>
                <a:gd name="T9" fmla="*/ 11 h 202"/>
                <a:gd name="T10" fmla="*/ 43 w 390"/>
                <a:gd name="T11" fmla="*/ 9 h 202"/>
                <a:gd name="T12" fmla="*/ 206 w 390"/>
                <a:gd name="T13" fmla="*/ 154 h 202"/>
                <a:gd name="T14" fmla="*/ 366 w 390"/>
                <a:gd name="T15" fmla="*/ 154 h 202"/>
                <a:gd name="T16" fmla="*/ 390 w 390"/>
                <a:gd name="T17" fmla="*/ 178 h 202"/>
                <a:gd name="T18" fmla="*/ 366 w 390"/>
                <a:gd name="T1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0" h="202">
                  <a:moveTo>
                    <a:pt x="366" y="202"/>
                  </a:moveTo>
                  <a:cubicBezTo>
                    <a:pt x="196" y="202"/>
                    <a:pt x="196" y="202"/>
                    <a:pt x="196" y="202"/>
                  </a:cubicBezTo>
                  <a:cubicBezTo>
                    <a:pt x="191" y="202"/>
                    <a:pt x="185" y="200"/>
                    <a:pt x="181" y="19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" y="36"/>
                    <a:pt x="0" y="21"/>
                    <a:pt x="9" y="11"/>
                  </a:cubicBezTo>
                  <a:cubicBezTo>
                    <a:pt x="18" y="1"/>
                    <a:pt x="33" y="0"/>
                    <a:pt x="43" y="9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366" y="154"/>
                    <a:pt x="366" y="154"/>
                    <a:pt x="366" y="154"/>
                  </a:cubicBezTo>
                  <a:cubicBezTo>
                    <a:pt x="380" y="154"/>
                    <a:pt x="390" y="165"/>
                    <a:pt x="390" y="178"/>
                  </a:cubicBezTo>
                  <a:cubicBezTo>
                    <a:pt x="390" y="191"/>
                    <a:pt x="380" y="202"/>
                    <a:pt x="366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8" name="Oval 100"/>
            <p:cNvSpPr>
              <a:spLocks noChangeArrowheads="1"/>
            </p:cNvSpPr>
            <p:nvPr/>
          </p:nvSpPr>
          <p:spPr bwMode="auto">
            <a:xfrm>
              <a:off x="7070726" y="1554163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9" name="Freeform 101"/>
            <p:cNvSpPr>
              <a:spLocks noEditPoints="1"/>
            </p:cNvSpPr>
            <p:nvPr/>
          </p:nvSpPr>
          <p:spPr bwMode="auto">
            <a:xfrm>
              <a:off x="6999288" y="1633538"/>
              <a:ext cx="46038" cy="46038"/>
            </a:xfrm>
            <a:custGeom>
              <a:avLst/>
              <a:gdLst>
                <a:gd name="T0" fmla="*/ 89 w 177"/>
                <a:gd name="T1" fmla="*/ 178 h 178"/>
                <a:gd name="T2" fmla="*/ 0 w 177"/>
                <a:gd name="T3" fmla="*/ 89 h 178"/>
                <a:gd name="T4" fmla="*/ 89 w 177"/>
                <a:gd name="T5" fmla="*/ 0 h 178"/>
                <a:gd name="T6" fmla="*/ 177 w 177"/>
                <a:gd name="T7" fmla="*/ 89 h 178"/>
                <a:gd name="T8" fmla="*/ 89 w 177"/>
                <a:gd name="T9" fmla="*/ 178 h 178"/>
                <a:gd name="T10" fmla="*/ 89 w 177"/>
                <a:gd name="T11" fmla="*/ 48 h 178"/>
                <a:gd name="T12" fmla="*/ 48 w 177"/>
                <a:gd name="T13" fmla="*/ 89 h 178"/>
                <a:gd name="T14" fmla="*/ 89 w 177"/>
                <a:gd name="T15" fmla="*/ 130 h 178"/>
                <a:gd name="T16" fmla="*/ 129 w 177"/>
                <a:gd name="T17" fmla="*/ 89 h 178"/>
                <a:gd name="T18" fmla="*/ 89 w 177"/>
                <a:gd name="T19" fmla="*/ 4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78">
                  <a:moveTo>
                    <a:pt x="89" y="178"/>
                  </a:moveTo>
                  <a:cubicBezTo>
                    <a:pt x="40" y="178"/>
                    <a:pt x="0" y="138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138" y="0"/>
                    <a:pt x="177" y="40"/>
                    <a:pt x="177" y="89"/>
                  </a:cubicBezTo>
                  <a:cubicBezTo>
                    <a:pt x="177" y="138"/>
                    <a:pt x="138" y="178"/>
                    <a:pt x="89" y="178"/>
                  </a:cubicBezTo>
                  <a:close/>
                  <a:moveTo>
                    <a:pt x="89" y="48"/>
                  </a:moveTo>
                  <a:cubicBezTo>
                    <a:pt x="66" y="48"/>
                    <a:pt x="48" y="67"/>
                    <a:pt x="48" y="89"/>
                  </a:cubicBezTo>
                  <a:cubicBezTo>
                    <a:pt x="48" y="112"/>
                    <a:pt x="66" y="130"/>
                    <a:pt x="89" y="130"/>
                  </a:cubicBezTo>
                  <a:cubicBezTo>
                    <a:pt x="111" y="130"/>
                    <a:pt x="129" y="112"/>
                    <a:pt x="129" y="89"/>
                  </a:cubicBezTo>
                  <a:cubicBezTo>
                    <a:pt x="129" y="67"/>
                    <a:pt x="111" y="48"/>
                    <a:pt x="8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0" name="Freeform 102"/>
            <p:cNvSpPr>
              <a:spLocks noEditPoints="1"/>
            </p:cNvSpPr>
            <p:nvPr/>
          </p:nvSpPr>
          <p:spPr bwMode="auto">
            <a:xfrm>
              <a:off x="6621463" y="1549401"/>
              <a:ext cx="46038" cy="46038"/>
            </a:xfrm>
            <a:custGeom>
              <a:avLst/>
              <a:gdLst>
                <a:gd name="T0" fmla="*/ 89 w 178"/>
                <a:gd name="T1" fmla="*/ 177 h 177"/>
                <a:gd name="T2" fmla="*/ 0 w 178"/>
                <a:gd name="T3" fmla="*/ 88 h 177"/>
                <a:gd name="T4" fmla="*/ 89 w 178"/>
                <a:gd name="T5" fmla="*/ 0 h 177"/>
                <a:gd name="T6" fmla="*/ 178 w 178"/>
                <a:gd name="T7" fmla="*/ 88 h 177"/>
                <a:gd name="T8" fmla="*/ 89 w 178"/>
                <a:gd name="T9" fmla="*/ 177 h 177"/>
                <a:gd name="T10" fmla="*/ 89 w 178"/>
                <a:gd name="T11" fmla="*/ 48 h 177"/>
                <a:gd name="T12" fmla="*/ 48 w 178"/>
                <a:gd name="T13" fmla="*/ 88 h 177"/>
                <a:gd name="T14" fmla="*/ 89 w 178"/>
                <a:gd name="T15" fmla="*/ 129 h 177"/>
                <a:gd name="T16" fmla="*/ 130 w 178"/>
                <a:gd name="T17" fmla="*/ 88 h 177"/>
                <a:gd name="T18" fmla="*/ 89 w 178"/>
                <a:gd name="T19" fmla="*/ 4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77">
                  <a:moveTo>
                    <a:pt x="89" y="177"/>
                  </a:moveTo>
                  <a:cubicBezTo>
                    <a:pt x="40" y="177"/>
                    <a:pt x="0" y="137"/>
                    <a:pt x="0" y="88"/>
                  </a:cubicBezTo>
                  <a:cubicBezTo>
                    <a:pt x="0" y="39"/>
                    <a:pt x="40" y="0"/>
                    <a:pt x="89" y="0"/>
                  </a:cubicBezTo>
                  <a:cubicBezTo>
                    <a:pt x="138" y="0"/>
                    <a:pt x="178" y="39"/>
                    <a:pt x="178" y="88"/>
                  </a:cubicBezTo>
                  <a:cubicBezTo>
                    <a:pt x="178" y="137"/>
                    <a:pt x="138" y="177"/>
                    <a:pt x="89" y="177"/>
                  </a:cubicBezTo>
                  <a:close/>
                  <a:moveTo>
                    <a:pt x="89" y="48"/>
                  </a:moveTo>
                  <a:cubicBezTo>
                    <a:pt x="67" y="48"/>
                    <a:pt x="48" y="66"/>
                    <a:pt x="48" y="88"/>
                  </a:cubicBezTo>
                  <a:cubicBezTo>
                    <a:pt x="48" y="111"/>
                    <a:pt x="67" y="129"/>
                    <a:pt x="89" y="129"/>
                  </a:cubicBezTo>
                  <a:cubicBezTo>
                    <a:pt x="112" y="129"/>
                    <a:pt x="130" y="111"/>
                    <a:pt x="130" y="88"/>
                  </a:cubicBezTo>
                  <a:cubicBezTo>
                    <a:pt x="130" y="66"/>
                    <a:pt x="112" y="48"/>
                    <a:pt x="8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1" name="Oval 103"/>
            <p:cNvSpPr>
              <a:spLocks noChangeArrowheads="1"/>
            </p:cNvSpPr>
            <p:nvPr/>
          </p:nvSpPr>
          <p:spPr bwMode="auto">
            <a:xfrm>
              <a:off x="7005638" y="1579563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2" name="Oval 104"/>
            <p:cNvSpPr>
              <a:spLocks noChangeArrowheads="1"/>
            </p:cNvSpPr>
            <p:nvPr/>
          </p:nvSpPr>
          <p:spPr bwMode="auto">
            <a:xfrm>
              <a:off x="6931026" y="1638301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3" name="Oval 105"/>
            <p:cNvSpPr>
              <a:spLocks noChangeArrowheads="1"/>
            </p:cNvSpPr>
            <p:nvPr/>
          </p:nvSpPr>
          <p:spPr bwMode="auto">
            <a:xfrm>
              <a:off x="6967538" y="1681163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4" name="Oval 106"/>
            <p:cNvSpPr>
              <a:spLocks noChangeArrowheads="1"/>
            </p:cNvSpPr>
            <p:nvPr/>
          </p:nvSpPr>
          <p:spPr bwMode="auto">
            <a:xfrm>
              <a:off x="6708776" y="1535113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5" name="Oval 107"/>
            <p:cNvSpPr>
              <a:spLocks noChangeArrowheads="1"/>
            </p:cNvSpPr>
            <p:nvPr/>
          </p:nvSpPr>
          <p:spPr bwMode="auto">
            <a:xfrm>
              <a:off x="6694488" y="1587501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6" name="Oval 108"/>
            <p:cNvSpPr>
              <a:spLocks noChangeArrowheads="1"/>
            </p:cNvSpPr>
            <p:nvPr/>
          </p:nvSpPr>
          <p:spPr bwMode="auto">
            <a:xfrm>
              <a:off x="6608763" y="1622426"/>
              <a:ext cx="19050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7" name="Oval 109"/>
            <p:cNvSpPr>
              <a:spLocks noChangeArrowheads="1"/>
            </p:cNvSpPr>
            <p:nvPr/>
          </p:nvSpPr>
          <p:spPr bwMode="auto">
            <a:xfrm>
              <a:off x="7058026" y="1601788"/>
              <a:ext cx="12700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8" name="Freeform 110"/>
            <p:cNvSpPr>
              <a:spLocks/>
            </p:cNvSpPr>
            <p:nvPr/>
          </p:nvSpPr>
          <p:spPr bwMode="auto">
            <a:xfrm>
              <a:off x="6904038" y="1471613"/>
              <a:ext cx="20638" cy="30163"/>
            </a:xfrm>
            <a:custGeom>
              <a:avLst/>
              <a:gdLst>
                <a:gd name="T0" fmla="*/ 28 w 83"/>
                <a:gd name="T1" fmla="*/ 117 h 117"/>
                <a:gd name="T2" fmla="*/ 18 w 83"/>
                <a:gd name="T3" fmla="*/ 115 h 117"/>
                <a:gd name="T4" fmla="*/ 6 w 83"/>
                <a:gd name="T5" fmla="*/ 83 h 117"/>
                <a:gd name="T6" fmla="*/ 34 w 83"/>
                <a:gd name="T7" fmla="*/ 17 h 117"/>
                <a:gd name="T8" fmla="*/ 66 w 83"/>
                <a:gd name="T9" fmla="*/ 5 h 117"/>
                <a:gd name="T10" fmla="*/ 78 w 83"/>
                <a:gd name="T11" fmla="*/ 36 h 117"/>
                <a:gd name="T12" fmla="*/ 50 w 83"/>
                <a:gd name="T13" fmla="*/ 102 h 117"/>
                <a:gd name="T14" fmla="*/ 28 w 83"/>
                <a:gd name="T1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117">
                  <a:moveTo>
                    <a:pt x="28" y="117"/>
                  </a:moveTo>
                  <a:cubicBezTo>
                    <a:pt x="24" y="117"/>
                    <a:pt x="21" y="116"/>
                    <a:pt x="18" y="115"/>
                  </a:cubicBezTo>
                  <a:cubicBezTo>
                    <a:pt x="6" y="110"/>
                    <a:pt x="0" y="96"/>
                    <a:pt x="6" y="8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9" y="5"/>
                    <a:pt x="53" y="0"/>
                    <a:pt x="66" y="5"/>
                  </a:cubicBezTo>
                  <a:cubicBezTo>
                    <a:pt x="78" y="10"/>
                    <a:pt x="83" y="24"/>
                    <a:pt x="78" y="36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46" y="111"/>
                    <a:pt x="37" y="117"/>
                    <a:pt x="28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76" name="Группа 1075"/>
          <p:cNvGrpSpPr/>
          <p:nvPr/>
        </p:nvGrpSpPr>
        <p:grpSpPr>
          <a:xfrm>
            <a:off x="7397751" y="1268413"/>
            <a:ext cx="500062" cy="477838"/>
            <a:chOff x="7397751" y="1268413"/>
            <a:chExt cx="500062" cy="477838"/>
          </a:xfrm>
          <a:solidFill>
            <a:schemeClr val="accent1"/>
          </a:solidFill>
        </p:grpSpPr>
        <p:sp>
          <p:nvSpPr>
            <p:cNvPr id="949" name="Freeform 111"/>
            <p:cNvSpPr>
              <a:spLocks/>
            </p:cNvSpPr>
            <p:nvPr/>
          </p:nvSpPr>
          <p:spPr bwMode="auto">
            <a:xfrm>
              <a:off x="7567613" y="1322388"/>
              <a:ext cx="123825" cy="157163"/>
            </a:xfrm>
            <a:custGeom>
              <a:avLst/>
              <a:gdLst>
                <a:gd name="T0" fmla="*/ 449 w 477"/>
                <a:gd name="T1" fmla="*/ 607 h 607"/>
                <a:gd name="T2" fmla="*/ 430 w 477"/>
                <a:gd name="T3" fmla="*/ 597 h 607"/>
                <a:gd name="T4" fmla="*/ 8 w 477"/>
                <a:gd name="T5" fmla="*/ 41 h 607"/>
                <a:gd name="T6" fmla="*/ 13 w 477"/>
                <a:gd name="T7" fmla="*/ 8 h 607"/>
                <a:gd name="T8" fmla="*/ 46 w 477"/>
                <a:gd name="T9" fmla="*/ 12 h 607"/>
                <a:gd name="T10" fmla="*/ 469 w 477"/>
                <a:gd name="T11" fmla="*/ 568 h 607"/>
                <a:gd name="T12" fmla="*/ 464 w 477"/>
                <a:gd name="T13" fmla="*/ 602 h 607"/>
                <a:gd name="T14" fmla="*/ 449 w 477"/>
                <a:gd name="T15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7" h="607">
                  <a:moveTo>
                    <a:pt x="449" y="607"/>
                  </a:moveTo>
                  <a:cubicBezTo>
                    <a:pt x="442" y="607"/>
                    <a:pt x="435" y="603"/>
                    <a:pt x="430" y="597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0" y="31"/>
                    <a:pt x="2" y="16"/>
                    <a:pt x="13" y="8"/>
                  </a:cubicBezTo>
                  <a:cubicBezTo>
                    <a:pt x="23" y="0"/>
                    <a:pt x="38" y="2"/>
                    <a:pt x="46" y="12"/>
                  </a:cubicBezTo>
                  <a:cubicBezTo>
                    <a:pt x="469" y="568"/>
                    <a:pt x="469" y="568"/>
                    <a:pt x="469" y="568"/>
                  </a:cubicBezTo>
                  <a:cubicBezTo>
                    <a:pt x="477" y="579"/>
                    <a:pt x="475" y="594"/>
                    <a:pt x="464" y="602"/>
                  </a:cubicBezTo>
                  <a:cubicBezTo>
                    <a:pt x="460" y="605"/>
                    <a:pt x="455" y="607"/>
                    <a:pt x="449" y="6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0" name="Freeform 112"/>
            <p:cNvSpPr>
              <a:spLocks/>
            </p:cNvSpPr>
            <p:nvPr/>
          </p:nvSpPr>
          <p:spPr bwMode="auto">
            <a:xfrm>
              <a:off x="7669213" y="1489076"/>
              <a:ext cx="200025" cy="246063"/>
            </a:xfrm>
            <a:custGeom>
              <a:avLst/>
              <a:gdLst>
                <a:gd name="T0" fmla="*/ 642 w 770"/>
                <a:gd name="T1" fmla="*/ 952 h 952"/>
                <a:gd name="T2" fmla="*/ 622 w 770"/>
                <a:gd name="T3" fmla="*/ 943 h 952"/>
                <a:gd name="T4" fmla="*/ 8 w 770"/>
                <a:gd name="T5" fmla="*/ 135 h 952"/>
                <a:gd name="T6" fmla="*/ 13 w 770"/>
                <a:gd name="T7" fmla="*/ 101 h 952"/>
                <a:gd name="T8" fmla="*/ 47 w 770"/>
                <a:gd name="T9" fmla="*/ 106 h 952"/>
                <a:gd name="T10" fmla="*/ 646 w 770"/>
                <a:gd name="T11" fmla="*/ 894 h 952"/>
                <a:gd name="T12" fmla="*/ 712 w 770"/>
                <a:gd name="T13" fmla="*/ 845 h 952"/>
                <a:gd name="T14" fmla="*/ 105 w 770"/>
                <a:gd name="T15" fmla="*/ 42 h 952"/>
                <a:gd name="T16" fmla="*/ 110 w 770"/>
                <a:gd name="T17" fmla="*/ 8 h 952"/>
                <a:gd name="T18" fmla="*/ 143 w 770"/>
                <a:gd name="T19" fmla="*/ 13 h 952"/>
                <a:gd name="T20" fmla="*/ 765 w 770"/>
                <a:gd name="T21" fmla="*/ 835 h 952"/>
                <a:gd name="T22" fmla="*/ 770 w 770"/>
                <a:gd name="T23" fmla="*/ 853 h 952"/>
                <a:gd name="T24" fmla="*/ 760 w 770"/>
                <a:gd name="T25" fmla="*/ 869 h 952"/>
                <a:gd name="T26" fmla="*/ 656 w 770"/>
                <a:gd name="T27" fmla="*/ 947 h 952"/>
                <a:gd name="T28" fmla="*/ 642 w 770"/>
                <a:gd name="T29" fmla="*/ 952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0" h="952">
                  <a:moveTo>
                    <a:pt x="642" y="952"/>
                  </a:moveTo>
                  <a:cubicBezTo>
                    <a:pt x="634" y="952"/>
                    <a:pt x="627" y="949"/>
                    <a:pt x="622" y="943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0" y="124"/>
                    <a:pt x="2" y="109"/>
                    <a:pt x="13" y="101"/>
                  </a:cubicBezTo>
                  <a:cubicBezTo>
                    <a:pt x="23" y="93"/>
                    <a:pt x="39" y="95"/>
                    <a:pt x="47" y="106"/>
                  </a:cubicBezTo>
                  <a:cubicBezTo>
                    <a:pt x="646" y="894"/>
                    <a:pt x="646" y="894"/>
                    <a:pt x="646" y="894"/>
                  </a:cubicBezTo>
                  <a:cubicBezTo>
                    <a:pt x="712" y="845"/>
                    <a:pt x="712" y="845"/>
                    <a:pt x="712" y="845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97" y="31"/>
                    <a:pt x="99" y="16"/>
                    <a:pt x="110" y="8"/>
                  </a:cubicBezTo>
                  <a:cubicBezTo>
                    <a:pt x="120" y="0"/>
                    <a:pt x="135" y="2"/>
                    <a:pt x="143" y="13"/>
                  </a:cubicBezTo>
                  <a:cubicBezTo>
                    <a:pt x="765" y="835"/>
                    <a:pt x="765" y="835"/>
                    <a:pt x="765" y="835"/>
                  </a:cubicBezTo>
                  <a:cubicBezTo>
                    <a:pt x="769" y="840"/>
                    <a:pt x="770" y="846"/>
                    <a:pt x="770" y="853"/>
                  </a:cubicBezTo>
                  <a:cubicBezTo>
                    <a:pt x="769" y="859"/>
                    <a:pt x="765" y="865"/>
                    <a:pt x="760" y="869"/>
                  </a:cubicBezTo>
                  <a:cubicBezTo>
                    <a:pt x="656" y="947"/>
                    <a:pt x="656" y="947"/>
                    <a:pt x="656" y="947"/>
                  </a:cubicBezTo>
                  <a:cubicBezTo>
                    <a:pt x="652" y="950"/>
                    <a:pt x="647" y="952"/>
                    <a:pt x="642" y="9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1" name="Freeform 113"/>
            <p:cNvSpPr>
              <a:spLocks/>
            </p:cNvSpPr>
            <p:nvPr/>
          </p:nvSpPr>
          <p:spPr bwMode="auto">
            <a:xfrm>
              <a:off x="7526338" y="1327151"/>
              <a:ext cx="139700" cy="177800"/>
            </a:xfrm>
            <a:custGeom>
              <a:avLst/>
              <a:gdLst>
                <a:gd name="T0" fmla="*/ 510 w 537"/>
                <a:gd name="T1" fmla="*/ 683 h 683"/>
                <a:gd name="T2" fmla="*/ 491 w 537"/>
                <a:gd name="T3" fmla="*/ 674 h 683"/>
                <a:gd name="T4" fmla="*/ 9 w 537"/>
                <a:gd name="T5" fmla="*/ 42 h 683"/>
                <a:gd name="T6" fmla="*/ 13 w 537"/>
                <a:gd name="T7" fmla="*/ 8 h 683"/>
                <a:gd name="T8" fmla="*/ 47 w 537"/>
                <a:gd name="T9" fmla="*/ 13 h 683"/>
                <a:gd name="T10" fmla="*/ 529 w 537"/>
                <a:gd name="T11" fmla="*/ 645 h 683"/>
                <a:gd name="T12" fmla="*/ 525 w 537"/>
                <a:gd name="T13" fmla="*/ 678 h 683"/>
                <a:gd name="T14" fmla="*/ 510 w 537"/>
                <a:gd name="T15" fmla="*/ 683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7" h="683">
                  <a:moveTo>
                    <a:pt x="510" y="683"/>
                  </a:moveTo>
                  <a:cubicBezTo>
                    <a:pt x="503" y="683"/>
                    <a:pt x="496" y="680"/>
                    <a:pt x="491" y="674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31"/>
                    <a:pt x="2" y="16"/>
                    <a:pt x="13" y="8"/>
                  </a:cubicBezTo>
                  <a:cubicBezTo>
                    <a:pt x="24" y="0"/>
                    <a:pt x="39" y="2"/>
                    <a:pt x="47" y="13"/>
                  </a:cubicBezTo>
                  <a:cubicBezTo>
                    <a:pt x="529" y="645"/>
                    <a:pt x="529" y="645"/>
                    <a:pt x="529" y="645"/>
                  </a:cubicBezTo>
                  <a:cubicBezTo>
                    <a:pt x="537" y="655"/>
                    <a:pt x="535" y="670"/>
                    <a:pt x="525" y="678"/>
                  </a:cubicBezTo>
                  <a:cubicBezTo>
                    <a:pt x="520" y="682"/>
                    <a:pt x="515" y="683"/>
                    <a:pt x="510" y="6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2" name="Freeform 114"/>
            <p:cNvSpPr>
              <a:spLocks noEditPoints="1"/>
            </p:cNvSpPr>
            <p:nvPr/>
          </p:nvSpPr>
          <p:spPr bwMode="auto">
            <a:xfrm>
              <a:off x="7397751" y="1293813"/>
              <a:ext cx="142875" cy="60325"/>
            </a:xfrm>
            <a:custGeom>
              <a:avLst/>
              <a:gdLst>
                <a:gd name="T0" fmla="*/ 41 w 549"/>
                <a:gd name="T1" fmla="*/ 235 h 235"/>
                <a:gd name="T2" fmla="*/ 18 w 549"/>
                <a:gd name="T3" fmla="*/ 214 h 235"/>
                <a:gd name="T4" fmla="*/ 1 w 549"/>
                <a:gd name="T5" fmla="*/ 84 h 235"/>
                <a:gd name="T6" fmla="*/ 22 w 549"/>
                <a:gd name="T7" fmla="*/ 57 h 235"/>
                <a:gd name="T8" fmla="*/ 453 w 549"/>
                <a:gd name="T9" fmla="*/ 2 h 235"/>
                <a:gd name="T10" fmla="*/ 479 w 549"/>
                <a:gd name="T11" fmla="*/ 22 h 235"/>
                <a:gd name="T12" fmla="*/ 495 w 549"/>
                <a:gd name="T13" fmla="*/ 134 h 235"/>
                <a:gd name="T14" fmla="*/ 521 w 549"/>
                <a:gd name="T15" fmla="*/ 131 h 235"/>
                <a:gd name="T16" fmla="*/ 547 w 549"/>
                <a:gd name="T17" fmla="*/ 152 h 235"/>
                <a:gd name="T18" fmla="*/ 526 w 549"/>
                <a:gd name="T19" fmla="*/ 178 h 235"/>
                <a:gd name="T20" fmla="*/ 44 w 549"/>
                <a:gd name="T21" fmla="*/ 234 h 235"/>
                <a:gd name="T22" fmla="*/ 41 w 549"/>
                <a:gd name="T23" fmla="*/ 235 h 235"/>
                <a:gd name="T24" fmla="*/ 52 w 549"/>
                <a:gd name="T25" fmla="*/ 102 h 235"/>
                <a:gd name="T26" fmla="*/ 62 w 549"/>
                <a:gd name="T27" fmla="*/ 184 h 235"/>
                <a:gd name="T28" fmla="*/ 447 w 549"/>
                <a:gd name="T29" fmla="*/ 139 h 235"/>
                <a:gd name="T30" fmla="*/ 435 w 549"/>
                <a:gd name="T31" fmla="*/ 52 h 235"/>
                <a:gd name="T32" fmla="*/ 52 w 549"/>
                <a:gd name="T33" fmla="*/ 10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9" h="235">
                  <a:moveTo>
                    <a:pt x="41" y="235"/>
                  </a:moveTo>
                  <a:cubicBezTo>
                    <a:pt x="29" y="235"/>
                    <a:pt x="19" y="226"/>
                    <a:pt x="18" y="21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71"/>
                    <a:pt x="9" y="59"/>
                    <a:pt x="22" y="57"/>
                  </a:cubicBezTo>
                  <a:cubicBezTo>
                    <a:pt x="453" y="2"/>
                    <a:pt x="453" y="2"/>
                    <a:pt x="453" y="2"/>
                  </a:cubicBezTo>
                  <a:cubicBezTo>
                    <a:pt x="466" y="0"/>
                    <a:pt x="478" y="9"/>
                    <a:pt x="479" y="22"/>
                  </a:cubicBezTo>
                  <a:cubicBezTo>
                    <a:pt x="495" y="134"/>
                    <a:pt x="495" y="134"/>
                    <a:pt x="495" y="134"/>
                  </a:cubicBezTo>
                  <a:cubicBezTo>
                    <a:pt x="521" y="131"/>
                    <a:pt x="521" y="131"/>
                    <a:pt x="521" y="131"/>
                  </a:cubicBezTo>
                  <a:cubicBezTo>
                    <a:pt x="534" y="129"/>
                    <a:pt x="546" y="138"/>
                    <a:pt x="547" y="152"/>
                  </a:cubicBezTo>
                  <a:cubicBezTo>
                    <a:pt x="549" y="165"/>
                    <a:pt x="540" y="177"/>
                    <a:pt x="526" y="178"/>
                  </a:cubicBezTo>
                  <a:cubicBezTo>
                    <a:pt x="44" y="234"/>
                    <a:pt x="44" y="234"/>
                    <a:pt x="44" y="234"/>
                  </a:cubicBezTo>
                  <a:cubicBezTo>
                    <a:pt x="43" y="234"/>
                    <a:pt x="42" y="235"/>
                    <a:pt x="41" y="235"/>
                  </a:cubicBezTo>
                  <a:close/>
                  <a:moveTo>
                    <a:pt x="52" y="102"/>
                  </a:moveTo>
                  <a:cubicBezTo>
                    <a:pt x="62" y="184"/>
                    <a:pt x="62" y="184"/>
                    <a:pt x="62" y="184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5" y="52"/>
                    <a:pt x="435" y="52"/>
                    <a:pt x="435" y="52"/>
                  </a:cubicBezTo>
                  <a:lnTo>
                    <a:pt x="52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3" name="Freeform 115"/>
            <p:cNvSpPr>
              <a:spLocks/>
            </p:cNvSpPr>
            <p:nvPr/>
          </p:nvSpPr>
          <p:spPr bwMode="auto">
            <a:xfrm>
              <a:off x="7527926" y="1290638"/>
              <a:ext cx="41275" cy="49213"/>
            </a:xfrm>
            <a:custGeom>
              <a:avLst/>
              <a:gdLst>
                <a:gd name="T0" fmla="*/ 26 w 162"/>
                <a:gd name="T1" fmla="*/ 192 h 192"/>
                <a:gd name="T2" fmla="*/ 13 w 162"/>
                <a:gd name="T3" fmla="*/ 189 h 192"/>
                <a:gd name="T4" fmla="*/ 2 w 162"/>
                <a:gd name="T5" fmla="*/ 164 h 192"/>
                <a:gd name="T6" fmla="*/ 31 w 162"/>
                <a:gd name="T7" fmla="*/ 21 h 192"/>
                <a:gd name="T8" fmla="*/ 59 w 162"/>
                <a:gd name="T9" fmla="*/ 3 h 192"/>
                <a:gd name="T10" fmla="*/ 78 w 162"/>
                <a:gd name="T11" fmla="*/ 31 h 192"/>
                <a:gd name="T12" fmla="*/ 63 w 162"/>
                <a:gd name="T13" fmla="*/ 106 h 192"/>
                <a:gd name="T14" fmla="*/ 120 w 162"/>
                <a:gd name="T15" fmla="*/ 58 h 192"/>
                <a:gd name="T16" fmla="*/ 154 w 162"/>
                <a:gd name="T17" fmla="*/ 61 h 192"/>
                <a:gd name="T18" fmla="*/ 151 w 162"/>
                <a:gd name="T19" fmla="*/ 95 h 192"/>
                <a:gd name="T20" fmla="*/ 41 w 162"/>
                <a:gd name="T21" fmla="*/ 187 h 192"/>
                <a:gd name="T22" fmla="*/ 26 w 162"/>
                <a:gd name="T23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192">
                  <a:moveTo>
                    <a:pt x="26" y="192"/>
                  </a:moveTo>
                  <a:cubicBezTo>
                    <a:pt x="21" y="192"/>
                    <a:pt x="17" y="191"/>
                    <a:pt x="13" y="189"/>
                  </a:cubicBezTo>
                  <a:cubicBezTo>
                    <a:pt x="5" y="184"/>
                    <a:pt x="0" y="174"/>
                    <a:pt x="2" y="164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4" y="8"/>
                    <a:pt x="46" y="0"/>
                    <a:pt x="59" y="3"/>
                  </a:cubicBezTo>
                  <a:cubicBezTo>
                    <a:pt x="72" y="5"/>
                    <a:pt x="81" y="18"/>
                    <a:pt x="78" y="31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120" y="58"/>
                    <a:pt x="120" y="58"/>
                    <a:pt x="120" y="58"/>
                  </a:cubicBezTo>
                  <a:cubicBezTo>
                    <a:pt x="130" y="49"/>
                    <a:pt x="145" y="51"/>
                    <a:pt x="154" y="61"/>
                  </a:cubicBezTo>
                  <a:cubicBezTo>
                    <a:pt x="162" y="71"/>
                    <a:pt x="161" y="86"/>
                    <a:pt x="151" y="95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37" y="191"/>
                    <a:pt x="31" y="192"/>
                    <a:pt x="2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4" name="Freeform 116"/>
            <p:cNvSpPr>
              <a:spLocks/>
            </p:cNvSpPr>
            <p:nvPr/>
          </p:nvSpPr>
          <p:spPr bwMode="auto">
            <a:xfrm>
              <a:off x="7419976" y="1362076"/>
              <a:ext cx="368300" cy="384175"/>
            </a:xfrm>
            <a:custGeom>
              <a:avLst/>
              <a:gdLst>
                <a:gd name="T0" fmla="*/ 918 w 1420"/>
                <a:gd name="T1" fmla="*/ 1478 h 1478"/>
                <a:gd name="T2" fmla="*/ 269 w 1420"/>
                <a:gd name="T3" fmla="*/ 1209 h 1478"/>
                <a:gd name="T4" fmla="*/ 0 w 1420"/>
                <a:gd name="T5" fmla="*/ 560 h 1478"/>
                <a:gd name="T6" fmla="*/ 180 w 1420"/>
                <a:gd name="T7" fmla="*/ 13 h 1478"/>
                <a:gd name="T8" fmla="*/ 213 w 1420"/>
                <a:gd name="T9" fmla="*/ 8 h 1478"/>
                <a:gd name="T10" fmla="*/ 218 w 1420"/>
                <a:gd name="T11" fmla="*/ 42 h 1478"/>
                <a:gd name="T12" fmla="*/ 48 w 1420"/>
                <a:gd name="T13" fmla="*/ 560 h 1478"/>
                <a:gd name="T14" fmla="*/ 303 w 1420"/>
                <a:gd name="T15" fmla="*/ 1175 h 1478"/>
                <a:gd name="T16" fmla="*/ 918 w 1420"/>
                <a:gd name="T17" fmla="*/ 1430 h 1478"/>
                <a:gd name="T18" fmla="*/ 1380 w 1420"/>
                <a:gd name="T19" fmla="*/ 1298 h 1478"/>
                <a:gd name="T20" fmla="*/ 1413 w 1420"/>
                <a:gd name="T21" fmla="*/ 1305 h 1478"/>
                <a:gd name="T22" fmla="*/ 1406 w 1420"/>
                <a:gd name="T23" fmla="*/ 1338 h 1478"/>
                <a:gd name="T24" fmla="*/ 918 w 1420"/>
                <a:gd name="T25" fmla="*/ 1478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0" h="1478">
                  <a:moveTo>
                    <a:pt x="918" y="1478"/>
                  </a:moveTo>
                  <a:cubicBezTo>
                    <a:pt x="673" y="1478"/>
                    <a:pt x="442" y="1383"/>
                    <a:pt x="269" y="1209"/>
                  </a:cubicBezTo>
                  <a:cubicBezTo>
                    <a:pt x="95" y="1036"/>
                    <a:pt x="0" y="805"/>
                    <a:pt x="0" y="560"/>
                  </a:cubicBezTo>
                  <a:cubicBezTo>
                    <a:pt x="0" y="361"/>
                    <a:pt x="62" y="172"/>
                    <a:pt x="180" y="13"/>
                  </a:cubicBezTo>
                  <a:cubicBezTo>
                    <a:pt x="188" y="3"/>
                    <a:pt x="203" y="0"/>
                    <a:pt x="213" y="8"/>
                  </a:cubicBezTo>
                  <a:cubicBezTo>
                    <a:pt x="224" y="16"/>
                    <a:pt x="226" y="31"/>
                    <a:pt x="218" y="42"/>
                  </a:cubicBezTo>
                  <a:cubicBezTo>
                    <a:pt x="107" y="193"/>
                    <a:pt x="48" y="372"/>
                    <a:pt x="48" y="560"/>
                  </a:cubicBezTo>
                  <a:cubicBezTo>
                    <a:pt x="48" y="792"/>
                    <a:pt x="138" y="1011"/>
                    <a:pt x="303" y="1175"/>
                  </a:cubicBezTo>
                  <a:cubicBezTo>
                    <a:pt x="467" y="1340"/>
                    <a:pt x="686" y="1430"/>
                    <a:pt x="918" y="1430"/>
                  </a:cubicBezTo>
                  <a:cubicBezTo>
                    <a:pt x="1082" y="1430"/>
                    <a:pt x="1242" y="1384"/>
                    <a:pt x="1380" y="1298"/>
                  </a:cubicBezTo>
                  <a:cubicBezTo>
                    <a:pt x="1392" y="1291"/>
                    <a:pt x="1406" y="1294"/>
                    <a:pt x="1413" y="1305"/>
                  </a:cubicBezTo>
                  <a:cubicBezTo>
                    <a:pt x="1420" y="1316"/>
                    <a:pt x="1417" y="1331"/>
                    <a:pt x="1406" y="1338"/>
                  </a:cubicBezTo>
                  <a:cubicBezTo>
                    <a:pt x="1260" y="1430"/>
                    <a:pt x="1091" y="1478"/>
                    <a:pt x="918" y="1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5" name="Freeform 117"/>
            <p:cNvSpPr>
              <a:spLocks/>
            </p:cNvSpPr>
            <p:nvPr/>
          </p:nvSpPr>
          <p:spPr bwMode="auto">
            <a:xfrm>
              <a:off x="7580313" y="1268413"/>
              <a:ext cx="317500" cy="381000"/>
            </a:xfrm>
            <a:custGeom>
              <a:avLst/>
              <a:gdLst>
                <a:gd name="T0" fmla="*/ 1026 w 1220"/>
                <a:gd name="T1" fmla="*/ 1468 h 1468"/>
                <a:gd name="T2" fmla="*/ 1011 w 1220"/>
                <a:gd name="T3" fmla="*/ 1463 h 1468"/>
                <a:gd name="T4" fmla="*/ 1006 w 1220"/>
                <a:gd name="T5" fmla="*/ 1430 h 1468"/>
                <a:gd name="T6" fmla="*/ 1172 w 1220"/>
                <a:gd name="T7" fmla="*/ 919 h 1468"/>
                <a:gd name="T8" fmla="*/ 917 w 1220"/>
                <a:gd name="T9" fmla="*/ 303 h 1468"/>
                <a:gd name="T10" fmla="*/ 301 w 1220"/>
                <a:gd name="T11" fmla="*/ 48 h 1468"/>
                <a:gd name="T12" fmla="*/ 35 w 1220"/>
                <a:gd name="T13" fmla="*/ 90 h 1468"/>
                <a:gd name="T14" fmla="*/ 5 w 1220"/>
                <a:gd name="T15" fmla="*/ 74 h 1468"/>
                <a:gd name="T16" fmla="*/ 20 w 1220"/>
                <a:gd name="T17" fmla="*/ 44 h 1468"/>
                <a:gd name="T18" fmla="*/ 301 w 1220"/>
                <a:gd name="T19" fmla="*/ 0 h 1468"/>
                <a:gd name="T20" fmla="*/ 951 w 1220"/>
                <a:gd name="T21" fmla="*/ 269 h 1468"/>
                <a:gd name="T22" fmla="*/ 1220 w 1220"/>
                <a:gd name="T23" fmla="*/ 919 h 1468"/>
                <a:gd name="T24" fmla="*/ 1045 w 1220"/>
                <a:gd name="T25" fmla="*/ 1458 h 1468"/>
                <a:gd name="T26" fmla="*/ 1026 w 1220"/>
                <a:gd name="T27" fmla="*/ 1468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20" h="1468">
                  <a:moveTo>
                    <a:pt x="1026" y="1468"/>
                  </a:moveTo>
                  <a:cubicBezTo>
                    <a:pt x="1021" y="1468"/>
                    <a:pt x="1016" y="1466"/>
                    <a:pt x="1011" y="1463"/>
                  </a:cubicBezTo>
                  <a:cubicBezTo>
                    <a:pt x="1001" y="1456"/>
                    <a:pt x="998" y="1441"/>
                    <a:pt x="1006" y="1430"/>
                  </a:cubicBezTo>
                  <a:cubicBezTo>
                    <a:pt x="1115" y="1281"/>
                    <a:pt x="1172" y="1104"/>
                    <a:pt x="1172" y="919"/>
                  </a:cubicBezTo>
                  <a:cubicBezTo>
                    <a:pt x="1172" y="686"/>
                    <a:pt x="1081" y="467"/>
                    <a:pt x="917" y="303"/>
                  </a:cubicBezTo>
                  <a:cubicBezTo>
                    <a:pt x="753" y="139"/>
                    <a:pt x="534" y="48"/>
                    <a:pt x="301" y="48"/>
                  </a:cubicBezTo>
                  <a:cubicBezTo>
                    <a:pt x="210" y="48"/>
                    <a:pt x="121" y="62"/>
                    <a:pt x="35" y="90"/>
                  </a:cubicBezTo>
                  <a:cubicBezTo>
                    <a:pt x="22" y="94"/>
                    <a:pt x="9" y="87"/>
                    <a:pt x="5" y="74"/>
                  </a:cubicBezTo>
                  <a:cubicBezTo>
                    <a:pt x="0" y="62"/>
                    <a:pt x="7" y="48"/>
                    <a:pt x="20" y="44"/>
                  </a:cubicBezTo>
                  <a:cubicBezTo>
                    <a:pt x="111" y="15"/>
                    <a:pt x="205" y="0"/>
                    <a:pt x="301" y="0"/>
                  </a:cubicBezTo>
                  <a:cubicBezTo>
                    <a:pt x="547" y="0"/>
                    <a:pt x="777" y="96"/>
                    <a:pt x="951" y="269"/>
                  </a:cubicBezTo>
                  <a:cubicBezTo>
                    <a:pt x="1124" y="443"/>
                    <a:pt x="1220" y="673"/>
                    <a:pt x="1220" y="919"/>
                  </a:cubicBezTo>
                  <a:cubicBezTo>
                    <a:pt x="1220" y="1114"/>
                    <a:pt x="1159" y="1300"/>
                    <a:pt x="1045" y="1458"/>
                  </a:cubicBezTo>
                  <a:cubicBezTo>
                    <a:pt x="1040" y="1464"/>
                    <a:pt x="1033" y="1468"/>
                    <a:pt x="1026" y="14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6" name="Freeform 118"/>
            <p:cNvSpPr>
              <a:spLocks/>
            </p:cNvSpPr>
            <p:nvPr/>
          </p:nvSpPr>
          <p:spPr bwMode="auto">
            <a:xfrm>
              <a:off x="7483476" y="1333501"/>
              <a:ext cx="342900" cy="341313"/>
            </a:xfrm>
            <a:custGeom>
              <a:avLst/>
              <a:gdLst>
                <a:gd name="T0" fmla="*/ 26 w 1317"/>
                <a:gd name="T1" fmla="*/ 1315 h 1315"/>
                <a:gd name="T2" fmla="*/ 9 w 1317"/>
                <a:gd name="T3" fmla="*/ 1308 h 1315"/>
                <a:gd name="T4" fmla="*/ 9 w 1317"/>
                <a:gd name="T5" fmla="*/ 1274 h 1315"/>
                <a:gd name="T6" fmla="*/ 1274 w 1317"/>
                <a:gd name="T7" fmla="*/ 9 h 1315"/>
                <a:gd name="T8" fmla="*/ 1307 w 1317"/>
                <a:gd name="T9" fmla="*/ 9 h 1315"/>
                <a:gd name="T10" fmla="*/ 1307 w 1317"/>
                <a:gd name="T11" fmla="*/ 43 h 1315"/>
                <a:gd name="T12" fmla="*/ 43 w 1317"/>
                <a:gd name="T13" fmla="*/ 1308 h 1315"/>
                <a:gd name="T14" fmla="*/ 26 w 1317"/>
                <a:gd name="T15" fmla="*/ 1315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7" h="1315">
                  <a:moveTo>
                    <a:pt x="26" y="1315"/>
                  </a:moveTo>
                  <a:cubicBezTo>
                    <a:pt x="20" y="1315"/>
                    <a:pt x="14" y="1312"/>
                    <a:pt x="9" y="1308"/>
                  </a:cubicBezTo>
                  <a:cubicBezTo>
                    <a:pt x="0" y="1298"/>
                    <a:pt x="0" y="1283"/>
                    <a:pt x="9" y="1274"/>
                  </a:cubicBezTo>
                  <a:cubicBezTo>
                    <a:pt x="1274" y="9"/>
                    <a:pt x="1274" y="9"/>
                    <a:pt x="1274" y="9"/>
                  </a:cubicBezTo>
                  <a:cubicBezTo>
                    <a:pt x="1283" y="0"/>
                    <a:pt x="1298" y="0"/>
                    <a:pt x="1307" y="9"/>
                  </a:cubicBezTo>
                  <a:cubicBezTo>
                    <a:pt x="1317" y="18"/>
                    <a:pt x="1317" y="34"/>
                    <a:pt x="1307" y="43"/>
                  </a:cubicBezTo>
                  <a:cubicBezTo>
                    <a:pt x="43" y="1308"/>
                    <a:pt x="43" y="1308"/>
                    <a:pt x="43" y="1308"/>
                  </a:cubicBezTo>
                  <a:cubicBezTo>
                    <a:pt x="38" y="1312"/>
                    <a:pt x="32" y="1315"/>
                    <a:pt x="26" y="13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77" name="Группа 1076"/>
          <p:cNvGrpSpPr/>
          <p:nvPr/>
        </p:nvGrpSpPr>
        <p:grpSpPr>
          <a:xfrm>
            <a:off x="8180388" y="1262063"/>
            <a:ext cx="519113" cy="487363"/>
            <a:chOff x="8180388" y="1262063"/>
            <a:chExt cx="519113" cy="487363"/>
          </a:xfrm>
          <a:solidFill>
            <a:schemeClr val="accent1"/>
          </a:solidFill>
        </p:grpSpPr>
        <p:sp>
          <p:nvSpPr>
            <p:cNvPr id="957" name="Freeform 119"/>
            <p:cNvSpPr>
              <a:spLocks/>
            </p:cNvSpPr>
            <p:nvPr/>
          </p:nvSpPr>
          <p:spPr bwMode="auto">
            <a:xfrm>
              <a:off x="8494713" y="1262063"/>
              <a:ext cx="169863" cy="101600"/>
            </a:xfrm>
            <a:custGeom>
              <a:avLst/>
              <a:gdLst>
                <a:gd name="T0" fmla="*/ 107 w 652"/>
                <a:gd name="T1" fmla="*/ 392 h 392"/>
                <a:gd name="T2" fmla="*/ 88 w 652"/>
                <a:gd name="T3" fmla="*/ 383 h 392"/>
                <a:gd name="T4" fmla="*/ 17 w 652"/>
                <a:gd name="T5" fmla="*/ 273 h 392"/>
                <a:gd name="T6" fmla="*/ 32 w 652"/>
                <a:gd name="T7" fmla="*/ 187 h 392"/>
                <a:gd name="T8" fmla="*/ 258 w 652"/>
                <a:gd name="T9" fmla="*/ 52 h 392"/>
                <a:gd name="T10" fmla="*/ 635 w 652"/>
                <a:gd name="T11" fmla="*/ 42 h 392"/>
                <a:gd name="T12" fmla="*/ 649 w 652"/>
                <a:gd name="T13" fmla="*/ 55 h 392"/>
                <a:gd name="T14" fmla="*/ 649 w 652"/>
                <a:gd name="T15" fmla="*/ 73 h 392"/>
                <a:gd name="T16" fmla="*/ 571 w 652"/>
                <a:gd name="T17" fmla="*/ 272 h 392"/>
                <a:gd name="T18" fmla="*/ 540 w 652"/>
                <a:gd name="T19" fmla="*/ 285 h 392"/>
                <a:gd name="T20" fmla="*/ 526 w 652"/>
                <a:gd name="T21" fmla="*/ 254 h 392"/>
                <a:gd name="T22" fmla="*/ 595 w 652"/>
                <a:gd name="T23" fmla="*/ 79 h 392"/>
                <a:gd name="T24" fmla="*/ 275 w 652"/>
                <a:gd name="T25" fmla="*/ 97 h 392"/>
                <a:gd name="T26" fmla="*/ 63 w 652"/>
                <a:gd name="T27" fmla="*/ 224 h 392"/>
                <a:gd name="T28" fmla="*/ 58 w 652"/>
                <a:gd name="T29" fmla="*/ 249 h 392"/>
                <a:gd name="T30" fmla="*/ 126 w 652"/>
                <a:gd name="T31" fmla="*/ 354 h 392"/>
                <a:gd name="T32" fmla="*/ 121 w 652"/>
                <a:gd name="T33" fmla="*/ 388 h 392"/>
                <a:gd name="T34" fmla="*/ 107 w 652"/>
                <a:gd name="T35" fmla="*/ 39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2" h="392">
                  <a:moveTo>
                    <a:pt x="107" y="392"/>
                  </a:moveTo>
                  <a:cubicBezTo>
                    <a:pt x="99" y="392"/>
                    <a:pt x="92" y="389"/>
                    <a:pt x="88" y="383"/>
                  </a:cubicBezTo>
                  <a:cubicBezTo>
                    <a:pt x="61" y="346"/>
                    <a:pt x="42" y="317"/>
                    <a:pt x="17" y="273"/>
                  </a:cubicBezTo>
                  <a:cubicBezTo>
                    <a:pt x="0" y="244"/>
                    <a:pt x="7" y="208"/>
                    <a:pt x="32" y="187"/>
                  </a:cubicBezTo>
                  <a:cubicBezTo>
                    <a:pt x="71" y="154"/>
                    <a:pt x="153" y="93"/>
                    <a:pt x="258" y="52"/>
                  </a:cubicBezTo>
                  <a:cubicBezTo>
                    <a:pt x="388" y="3"/>
                    <a:pt x="515" y="0"/>
                    <a:pt x="635" y="42"/>
                  </a:cubicBezTo>
                  <a:cubicBezTo>
                    <a:pt x="641" y="44"/>
                    <a:pt x="646" y="49"/>
                    <a:pt x="649" y="55"/>
                  </a:cubicBezTo>
                  <a:cubicBezTo>
                    <a:pt x="652" y="61"/>
                    <a:pt x="652" y="67"/>
                    <a:pt x="649" y="73"/>
                  </a:cubicBezTo>
                  <a:cubicBezTo>
                    <a:pt x="571" y="272"/>
                    <a:pt x="571" y="272"/>
                    <a:pt x="571" y="272"/>
                  </a:cubicBezTo>
                  <a:cubicBezTo>
                    <a:pt x="566" y="284"/>
                    <a:pt x="552" y="290"/>
                    <a:pt x="540" y="285"/>
                  </a:cubicBezTo>
                  <a:cubicBezTo>
                    <a:pt x="527" y="280"/>
                    <a:pt x="521" y="266"/>
                    <a:pt x="526" y="254"/>
                  </a:cubicBezTo>
                  <a:cubicBezTo>
                    <a:pt x="595" y="79"/>
                    <a:pt x="595" y="79"/>
                    <a:pt x="595" y="79"/>
                  </a:cubicBezTo>
                  <a:cubicBezTo>
                    <a:pt x="493" y="49"/>
                    <a:pt x="386" y="55"/>
                    <a:pt x="275" y="97"/>
                  </a:cubicBezTo>
                  <a:cubicBezTo>
                    <a:pt x="176" y="135"/>
                    <a:pt x="100" y="193"/>
                    <a:pt x="63" y="224"/>
                  </a:cubicBezTo>
                  <a:cubicBezTo>
                    <a:pt x="56" y="230"/>
                    <a:pt x="54" y="240"/>
                    <a:pt x="58" y="249"/>
                  </a:cubicBezTo>
                  <a:cubicBezTo>
                    <a:pt x="83" y="292"/>
                    <a:pt x="101" y="319"/>
                    <a:pt x="126" y="354"/>
                  </a:cubicBezTo>
                  <a:cubicBezTo>
                    <a:pt x="134" y="365"/>
                    <a:pt x="132" y="380"/>
                    <a:pt x="121" y="388"/>
                  </a:cubicBezTo>
                  <a:cubicBezTo>
                    <a:pt x="117" y="391"/>
                    <a:pt x="112" y="392"/>
                    <a:pt x="107" y="3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8" name="Freeform 120"/>
            <p:cNvSpPr>
              <a:spLocks/>
            </p:cNvSpPr>
            <p:nvPr/>
          </p:nvSpPr>
          <p:spPr bwMode="auto">
            <a:xfrm>
              <a:off x="8566151" y="1298576"/>
              <a:ext cx="133350" cy="142875"/>
            </a:xfrm>
            <a:custGeom>
              <a:avLst/>
              <a:gdLst>
                <a:gd name="T0" fmla="*/ 176 w 512"/>
                <a:gd name="T1" fmla="*/ 551 h 551"/>
                <a:gd name="T2" fmla="*/ 147 w 512"/>
                <a:gd name="T3" fmla="*/ 544 h 551"/>
                <a:gd name="T4" fmla="*/ 12 w 512"/>
                <a:gd name="T5" fmla="*/ 459 h 551"/>
                <a:gd name="T6" fmla="*/ 8 w 512"/>
                <a:gd name="T7" fmla="*/ 425 h 551"/>
                <a:gd name="T8" fmla="*/ 42 w 512"/>
                <a:gd name="T9" fmla="*/ 422 h 551"/>
                <a:gd name="T10" fmla="*/ 168 w 512"/>
                <a:gd name="T11" fmla="*/ 501 h 551"/>
                <a:gd name="T12" fmla="*/ 192 w 512"/>
                <a:gd name="T13" fmla="*/ 495 h 551"/>
                <a:gd name="T14" fmla="*/ 431 w 512"/>
                <a:gd name="T15" fmla="*/ 54 h 551"/>
                <a:gd name="T16" fmla="*/ 384 w 512"/>
                <a:gd name="T17" fmla="*/ 62 h 551"/>
                <a:gd name="T18" fmla="*/ 356 w 512"/>
                <a:gd name="T19" fmla="*/ 43 h 551"/>
                <a:gd name="T20" fmla="*/ 375 w 512"/>
                <a:gd name="T21" fmla="*/ 15 h 551"/>
                <a:gd name="T22" fmla="*/ 448 w 512"/>
                <a:gd name="T23" fmla="*/ 2 h 551"/>
                <a:gd name="T24" fmla="*/ 474 w 512"/>
                <a:gd name="T25" fmla="*/ 15 h 551"/>
                <a:gd name="T26" fmla="*/ 231 w 512"/>
                <a:gd name="T27" fmla="*/ 523 h 551"/>
                <a:gd name="T28" fmla="*/ 176 w 512"/>
                <a:gd name="T29" fmla="*/ 55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2" h="551">
                  <a:moveTo>
                    <a:pt x="176" y="551"/>
                  </a:moveTo>
                  <a:cubicBezTo>
                    <a:pt x="166" y="551"/>
                    <a:pt x="156" y="549"/>
                    <a:pt x="147" y="544"/>
                  </a:cubicBezTo>
                  <a:cubicBezTo>
                    <a:pt x="117" y="530"/>
                    <a:pt x="68" y="504"/>
                    <a:pt x="12" y="459"/>
                  </a:cubicBezTo>
                  <a:cubicBezTo>
                    <a:pt x="2" y="451"/>
                    <a:pt x="0" y="436"/>
                    <a:pt x="8" y="425"/>
                  </a:cubicBezTo>
                  <a:cubicBezTo>
                    <a:pt x="16" y="415"/>
                    <a:pt x="31" y="413"/>
                    <a:pt x="42" y="422"/>
                  </a:cubicBezTo>
                  <a:cubicBezTo>
                    <a:pt x="94" y="463"/>
                    <a:pt x="139" y="488"/>
                    <a:pt x="168" y="501"/>
                  </a:cubicBezTo>
                  <a:cubicBezTo>
                    <a:pt x="176" y="505"/>
                    <a:pt x="187" y="502"/>
                    <a:pt x="192" y="495"/>
                  </a:cubicBezTo>
                  <a:cubicBezTo>
                    <a:pt x="394" y="220"/>
                    <a:pt x="427" y="97"/>
                    <a:pt x="431" y="54"/>
                  </a:cubicBezTo>
                  <a:cubicBezTo>
                    <a:pt x="384" y="62"/>
                    <a:pt x="384" y="62"/>
                    <a:pt x="384" y="62"/>
                  </a:cubicBezTo>
                  <a:cubicBezTo>
                    <a:pt x="371" y="65"/>
                    <a:pt x="358" y="56"/>
                    <a:pt x="356" y="43"/>
                  </a:cubicBezTo>
                  <a:cubicBezTo>
                    <a:pt x="354" y="30"/>
                    <a:pt x="362" y="17"/>
                    <a:pt x="375" y="15"/>
                  </a:cubicBezTo>
                  <a:cubicBezTo>
                    <a:pt x="448" y="2"/>
                    <a:pt x="448" y="2"/>
                    <a:pt x="448" y="2"/>
                  </a:cubicBezTo>
                  <a:cubicBezTo>
                    <a:pt x="459" y="0"/>
                    <a:pt x="469" y="6"/>
                    <a:pt x="474" y="15"/>
                  </a:cubicBezTo>
                  <a:cubicBezTo>
                    <a:pt x="483" y="33"/>
                    <a:pt x="512" y="141"/>
                    <a:pt x="231" y="523"/>
                  </a:cubicBezTo>
                  <a:cubicBezTo>
                    <a:pt x="218" y="541"/>
                    <a:pt x="197" y="551"/>
                    <a:pt x="176" y="5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9" name="Freeform 121"/>
            <p:cNvSpPr>
              <a:spLocks noEditPoints="1"/>
            </p:cNvSpPr>
            <p:nvPr/>
          </p:nvSpPr>
          <p:spPr bwMode="auto">
            <a:xfrm>
              <a:off x="8566151" y="1296988"/>
              <a:ext cx="38100" cy="34925"/>
            </a:xfrm>
            <a:custGeom>
              <a:avLst/>
              <a:gdLst>
                <a:gd name="T0" fmla="*/ 72 w 144"/>
                <a:gd name="T1" fmla="*/ 130 h 130"/>
                <a:gd name="T2" fmla="*/ 26 w 144"/>
                <a:gd name="T3" fmla="*/ 111 h 130"/>
                <a:gd name="T4" fmla="*/ 26 w 144"/>
                <a:gd name="T5" fmla="*/ 19 h 130"/>
                <a:gd name="T6" fmla="*/ 72 w 144"/>
                <a:gd name="T7" fmla="*/ 0 h 130"/>
                <a:gd name="T8" fmla="*/ 118 w 144"/>
                <a:gd name="T9" fmla="*/ 19 h 130"/>
                <a:gd name="T10" fmla="*/ 118 w 144"/>
                <a:gd name="T11" fmla="*/ 111 h 130"/>
                <a:gd name="T12" fmla="*/ 118 w 144"/>
                <a:gd name="T13" fmla="*/ 111 h 130"/>
                <a:gd name="T14" fmla="*/ 72 w 144"/>
                <a:gd name="T15" fmla="*/ 130 h 130"/>
                <a:gd name="T16" fmla="*/ 101 w 144"/>
                <a:gd name="T17" fmla="*/ 94 h 130"/>
                <a:gd name="T18" fmla="*/ 101 w 144"/>
                <a:gd name="T19" fmla="*/ 94 h 130"/>
                <a:gd name="T20" fmla="*/ 72 w 144"/>
                <a:gd name="T21" fmla="*/ 48 h 130"/>
                <a:gd name="T22" fmla="*/ 60 w 144"/>
                <a:gd name="T23" fmla="*/ 53 h 130"/>
                <a:gd name="T24" fmla="*/ 60 w 144"/>
                <a:gd name="T25" fmla="*/ 77 h 130"/>
                <a:gd name="T26" fmla="*/ 72 w 144"/>
                <a:gd name="T27" fmla="*/ 82 h 130"/>
                <a:gd name="T28" fmla="*/ 84 w 144"/>
                <a:gd name="T29" fmla="*/ 77 h 130"/>
                <a:gd name="T30" fmla="*/ 84 w 144"/>
                <a:gd name="T31" fmla="*/ 53 h 130"/>
                <a:gd name="T32" fmla="*/ 72 w 144"/>
                <a:gd name="T33" fmla="*/ 4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30">
                  <a:moveTo>
                    <a:pt x="72" y="130"/>
                  </a:moveTo>
                  <a:cubicBezTo>
                    <a:pt x="55" y="130"/>
                    <a:pt x="38" y="124"/>
                    <a:pt x="26" y="111"/>
                  </a:cubicBezTo>
                  <a:cubicBezTo>
                    <a:pt x="0" y="86"/>
                    <a:pt x="0" y="44"/>
                    <a:pt x="26" y="19"/>
                  </a:cubicBezTo>
                  <a:cubicBezTo>
                    <a:pt x="38" y="7"/>
                    <a:pt x="55" y="0"/>
                    <a:pt x="72" y="0"/>
                  </a:cubicBezTo>
                  <a:cubicBezTo>
                    <a:pt x="89" y="0"/>
                    <a:pt x="106" y="7"/>
                    <a:pt x="118" y="19"/>
                  </a:cubicBezTo>
                  <a:cubicBezTo>
                    <a:pt x="144" y="44"/>
                    <a:pt x="144" y="86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06" y="124"/>
                    <a:pt x="89" y="130"/>
                    <a:pt x="72" y="130"/>
                  </a:cubicBezTo>
                  <a:close/>
                  <a:moveTo>
                    <a:pt x="101" y="94"/>
                  </a:moveTo>
                  <a:cubicBezTo>
                    <a:pt x="101" y="94"/>
                    <a:pt x="101" y="94"/>
                    <a:pt x="101" y="94"/>
                  </a:cubicBezTo>
                  <a:close/>
                  <a:moveTo>
                    <a:pt x="72" y="48"/>
                  </a:moveTo>
                  <a:cubicBezTo>
                    <a:pt x="67" y="48"/>
                    <a:pt x="63" y="50"/>
                    <a:pt x="60" y="53"/>
                  </a:cubicBezTo>
                  <a:cubicBezTo>
                    <a:pt x="53" y="60"/>
                    <a:pt x="53" y="71"/>
                    <a:pt x="60" y="77"/>
                  </a:cubicBezTo>
                  <a:cubicBezTo>
                    <a:pt x="63" y="81"/>
                    <a:pt x="67" y="82"/>
                    <a:pt x="72" y="82"/>
                  </a:cubicBezTo>
                  <a:cubicBezTo>
                    <a:pt x="77" y="82"/>
                    <a:pt x="81" y="81"/>
                    <a:pt x="84" y="77"/>
                  </a:cubicBezTo>
                  <a:cubicBezTo>
                    <a:pt x="91" y="71"/>
                    <a:pt x="91" y="60"/>
                    <a:pt x="84" y="53"/>
                  </a:cubicBezTo>
                  <a:cubicBezTo>
                    <a:pt x="81" y="50"/>
                    <a:pt x="77" y="48"/>
                    <a:pt x="7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0" name="Freeform 122"/>
            <p:cNvSpPr>
              <a:spLocks/>
            </p:cNvSpPr>
            <p:nvPr/>
          </p:nvSpPr>
          <p:spPr bwMode="auto">
            <a:xfrm>
              <a:off x="8516938" y="1358901"/>
              <a:ext cx="76200" cy="73025"/>
            </a:xfrm>
            <a:custGeom>
              <a:avLst/>
              <a:gdLst>
                <a:gd name="T0" fmla="*/ 153 w 297"/>
                <a:gd name="T1" fmla="*/ 283 h 283"/>
                <a:gd name="T2" fmla="*/ 71 w 297"/>
                <a:gd name="T3" fmla="*/ 242 h 283"/>
                <a:gd name="T4" fmla="*/ 46 w 297"/>
                <a:gd name="T5" fmla="*/ 217 h 283"/>
                <a:gd name="T6" fmla="*/ 6 w 297"/>
                <a:gd name="T7" fmla="*/ 122 h 283"/>
                <a:gd name="T8" fmla="*/ 54 w 297"/>
                <a:gd name="T9" fmla="*/ 67 h 283"/>
                <a:gd name="T10" fmla="*/ 167 w 297"/>
                <a:gd name="T11" fmla="*/ 7 h 283"/>
                <a:gd name="T12" fmla="*/ 199 w 297"/>
                <a:gd name="T13" fmla="*/ 17 h 283"/>
                <a:gd name="T14" fmla="*/ 189 w 297"/>
                <a:gd name="T15" fmla="*/ 49 h 283"/>
                <a:gd name="T16" fmla="*/ 76 w 297"/>
                <a:gd name="T17" fmla="*/ 109 h 283"/>
                <a:gd name="T18" fmla="*/ 75 w 297"/>
                <a:gd name="T19" fmla="*/ 110 h 283"/>
                <a:gd name="T20" fmla="*/ 53 w 297"/>
                <a:gd name="T21" fmla="*/ 131 h 283"/>
                <a:gd name="T22" fmla="*/ 80 w 297"/>
                <a:gd name="T23" fmla="*/ 183 h 283"/>
                <a:gd name="T24" fmla="*/ 105 w 297"/>
                <a:gd name="T25" fmla="*/ 208 h 283"/>
                <a:gd name="T26" fmla="*/ 157 w 297"/>
                <a:gd name="T27" fmla="*/ 235 h 283"/>
                <a:gd name="T28" fmla="*/ 178 w 297"/>
                <a:gd name="T29" fmla="*/ 213 h 283"/>
                <a:gd name="T30" fmla="*/ 178 w 297"/>
                <a:gd name="T31" fmla="*/ 212 h 283"/>
                <a:gd name="T32" fmla="*/ 248 w 297"/>
                <a:gd name="T33" fmla="*/ 68 h 283"/>
                <a:gd name="T34" fmla="*/ 280 w 297"/>
                <a:gd name="T35" fmla="*/ 56 h 283"/>
                <a:gd name="T36" fmla="*/ 291 w 297"/>
                <a:gd name="T37" fmla="*/ 89 h 283"/>
                <a:gd name="T38" fmla="*/ 221 w 297"/>
                <a:gd name="T39" fmla="*/ 233 h 283"/>
                <a:gd name="T40" fmla="*/ 166 w 297"/>
                <a:gd name="T41" fmla="*/ 282 h 283"/>
                <a:gd name="T42" fmla="*/ 153 w 297"/>
                <a:gd name="T43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7" h="283">
                  <a:moveTo>
                    <a:pt x="153" y="283"/>
                  </a:moveTo>
                  <a:cubicBezTo>
                    <a:pt x="127" y="283"/>
                    <a:pt x="98" y="269"/>
                    <a:pt x="71" y="242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15" y="185"/>
                    <a:pt x="0" y="152"/>
                    <a:pt x="6" y="122"/>
                  </a:cubicBezTo>
                  <a:cubicBezTo>
                    <a:pt x="9" y="106"/>
                    <a:pt x="20" y="82"/>
                    <a:pt x="54" y="67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78" y="0"/>
                    <a:pt x="193" y="5"/>
                    <a:pt x="199" y="17"/>
                  </a:cubicBezTo>
                  <a:cubicBezTo>
                    <a:pt x="205" y="28"/>
                    <a:pt x="201" y="43"/>
                    <a:pt x="189" y="4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10"/>
                    <a:pt x="75" y="110"/>
                    <a:pt x="75" y="110"/>
                  </a:cubicBezTo>
                  <a:cubicBezTo>
                    <a:pt x="62" y="116"/>
                    <a:pt x="54" y="123"/>
                    <a:pt x="53" y="131"/>
                  </a:cubicBezTo>
                  <a:cubicBezTo>
                    <a:pt x="50" y="144"/>
                    <a:pt x="61" y="163"/>
                    <a:pt x="80" y="183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24" y="227"/>
                    <a:pt x="144" y="237"/>
                    <a:pt x="157" y="235"/>
                  </a:cubicBezTo>
                  <a:cubicBezTo>
                    <a:pt x="165" y="233"/>
                    <a:pt x="172" y="226"/>
                    <a:pt x="178" y="213"/>
                  </a:cubicBezTo>
                  <a:cubicBezTo>
                    <a:pt x="178" y="213"/>
                    <a:pt x="178" y="212"/>
                    <a:pt x="178" y="212"/>
                  </a:cubicBezTo>
                  <a:cubicBezTo>
                    <a:pt x="248" y="68"/>
                    <a:pt x="248" y="68"/>
                    <a:pt x="248" y="68"/>
                  </a:cubicBezTo>
                  <a:cubicBezTo>
                    <a:pt x="254" y="56"/>
                    <a:pt x="268" y="51"/>
                    <a:pt x="280" y="56"/>
                  </a:cubicBezTo>
                  <a:cubicBezTo>
                    <a:pt x="292" y="62"/>
                    <a:pt x="297" y="77"/>
                    <a:pt x="291" y="89"/>
                  </a:cubicBezTo>
                  <a:cubicBezTo>
                    <a:pt x="221" y="233"/>
                    <a:pt x="221" y="233"/>
                    <a:pt x="221" y="233"/>
                  </a:cubicBezTo>
                  <a:cubicBezTo>
                    <a:pt x="206" y="268"/>
                    <a:pt x="182" y="279"/>
                    <a:pt x="166" y="282"/>
                  </a:cubicBezTo>
                  <a:cubicBezTo>
                    <a:pt x="161" y="283"/>
                    <a:pt x="157" y="283"/>
                    <a:pt x="153" y="2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1" name="Freeform 123"/>
            <p:cNvSpPr>
              <a:spLocks/>
            </p:cNvSpPr>
            <p:nvPr/>
          </p:nvSpPr>
          <p:spPr bwMode="auto">
            <a:xfrm>
              <a:off x="8545513" y="1371601"/>
              <a:ext cx="47625" cy="31750"/>
            </a:xfrm>
            <a:custGeom>
              <a:avLst/>
              <a:gdLst>
                <a:gd name="T0" fmla="*/ 27 w 182"/>
                <a:gd name="T1" fmla="*/ 119 h 119"/>
                <a:gd name="T2" fmla="*/ 6 w 182"/>
                <a:gd name="T3" fmla="*/ 106 h 119"/>
                <a:gd name="T4" fmla="*/ 16 w 182"/>
                <a:gd name="T5" fmla="*/ 74 h 119"/>
                <a:gd name="T6" fmla="*/ 144 w 182"/>
                <a:gd name="T7" fmla="*/ 6 h 119"/>
                <a:gd name="T8" fmla="*/ 176 w 182"/>
                <a:gd name="T9" fmla="*/ 16 h 119"/>
                <a:gd name="T10" fmla="*/ 166 w 182"/>
                <a:gd name="T11" fmla="*/ 48 h 119"/>
                <a:gd name="T12" fmla="*/ 38 w 182"/>
                <a:gd name="T13" fmla="*/ 116 h 119"/>
                <a:gd name="T14" fmla="*/ 27 w 182"/>
                <a:gd name="T1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19">
                  <a:moveTo>
                    <a:pt x="27" y="119"/>
                  </a:moveTo>
                  <a:cubicBezTo>
                    <a:pt x="19" y="119"/>
                    <a:pt x="10" y="114"/>
                    <a:pt x="6" y="106"/>
                  </a:cubicBezTo>
                  <a:cubicBezTo>
                    <a:pt x="0" y="95"/>
                    <a:pt x="4" y="80"/>
                    <a:pt x="16" y="74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55" y="0"/>
                    <a:pt x="170" y="4"/>
                    <a:pt x="176" y="16"/>
                  </a:cubicBezTo>
                  <a:cubicBezTo>
                    <a:pt x="182" y="28"/>
                    <a:pt x="178" y="42"/>
                    <a:pt x="166" y="4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5" y="118"/>
                    <a:pt x="31" y="119"/>
                    <a:pt x="27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2" name="Freeform 124"/>
            <p:cNvSpPr>
              <a:spLocks/>
            </p:cNvSpPr>
            <p:nvPr/>
          </p:nvSpPr>
          <p:spPr bwMode="auto">
            <a:xfrm>
              <a:off x="8329613" y="1403351"/>
              <a:ext cx="188913" cy="188913"/>
            </a:xfrm>
            <a:custGeom>
              <a:avLst/>
              <a:gdLst>
                <a:gd name="T0" fmla="*/ 26 w 724"/>
                <a:gd name="T1" fmla="*/ 721 h 721"/>
                <a:gd name="T2" fmla="*/ 10 w 724"/>
                <a:gd name="T3" fmla="*/ 714 h 721"/>
                <a:gd name="T4" fmla="*/ 10 w 724"/>
                <a:gd name="T5" fmla="*/ 680 h 721"/>
                <a:gd name="T6" fmla="*/ 680 w 724"/>
                <a:gd name="T7" fmla="*/ 9 h 721"/>
                <a:gd name="T8" fmla="*/ 714 w 724"/>
                <a:gd name="T9" fmla="*/ 9 h 721"/>
                <a:gd name="T10" fmla="*/ 714 w 724"/>
                <a:gd name="T11" fmla="*/ 43 h 721"/>
                <a:gd name="T12" fmla="*/ 43 w 724"/>
                <a:gd name="T13" fmla="*/ 714 h 721"/>
                <a:gd name="T14" fmla="*/ 26 w 724"/>
                <a:gd name="T15" fmla="*/ 721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4" h="721">
                  <a:moveTo>
                    <a:pt x="26" y="721"/>
                  </a:moveTo>
                  <a:cubicBezTo>
                    <a:pt x="20" y="721"/>
                    <a:pt x="14" y="719"/>
                    <a:pt x="10" y="714"/>
                  </a:cubicBezTo>
                  <a:cubicBezTo>
                    <a:pt x="0" y="705"/>
                    <a:pt x="0" y="690"/>
                    <a:pt x="10" y="680"/>
                  </a:cubicBezTo>
                  <a:cubicBezTo>
                    <a:pt x="680" y="9"/>
                    <a:pt x="680" y="9"/>
                    <a:pt x="680" y="9"/>
                  </a:cubicBezTo>
                  <a:cubicBezTo>
                    <a:pt x="690" y="0"/>
                    <a:pt x="705" y="0"/>
                    <a:pt x="714" y="9"/>
                  </a:cubicBezTo>
                  <a:cubicBezTo>
                    <a:pt x="724" y="19"/>
                    <a:pt x="724" y="34"/>
                    <a:pt x="714" y="43"/>
                  </a:cubicBezTo>
                  <a:cubicBezTo>
                    <a:pt x="43" y="714"/>
                    <a:pt x="43" y="714"/>
                    <a:pt x="43" y="714"/>
                  </a:cubicBezTo>
                  <a:cubicBezTo>
                    <a:pt x="39" y="719"/>
                    <a:pt x="33" y="721"/>
                    <a:pt x="26" y="7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3" name="Freeform 125"/>
            <p:cNvSpPr>
              <a:spLocks/>
            </p:cNvSpPr>
            <p:nvPr/>
          </p:nvSpPr>
          <p:spPr bwMode="auto">
            <a:xfrm>
              <a:off x="8180388" y="1558926"/>
              <a:ext cx="185738" cy="190500"/>
            </a:xfrm>
            <a:custGeom>
              <a:avLst/>
              <a:gdLst>
                <a:gd name="T0" fmla="*/ 541 w 717"/>
                <a:gd name="T1" fmla="*/ 731 h 731"/>
                <a:gd name="T2" fmla="*/ 535 w 717"/>
                <a:gd name="T3" fmla="*/ 730 h 731"/>
                <a:gd name="T4" fmla="*/ 518 w 717"/>
                <a:gd name="T5" fmla="*/ 713 h 731"/>
                <a:gd name="T6" fmla="*/ 452 w 717"/>
                <a:gd name="T7" fmla="*/ 248 h 731"/>
                <a:gd name="T8" fmla="*/ 17 w 717"/>
                <a:gd name="T9" fmla="*/ 213 h 731"/>
                <a:gd name="T10" fmla="*/ 1 w 717"/>
                <a:gd name="T11" fmla="*/ 196 h 731"/>
                <a:gd name="T12" fmla="*/ 8 w 717"/>
                <a:gd name="T13" fmla="*/ 173 h 731"/>
                <a:gd name="T14" fmla="*/ 153 w 717"/>
                <a:gd name="T15" fmla="*/ 71 h 731"/>
                <a:gd name="T16" fmla="*/ 513 w 717"/>
                <a:gd name="T17" fmla="*/ 36 h 731"/>
                <a:gd name="T18" fmla="*/ 529 w 717"/>
                <a:gd name="T19" fmla="*/ 66 h 731"/>
                <a:gd name="T20" fmla="*/ 499 w 717"/>
                <a:gd name="T21" fmla="*/ 82 h 731"/>
                <a:gd name="T22" fmla="*/ 176 w 717"/>
                <a:gd name="T23" fmla="*/ 113 h 731"/>
                <a:gd name="T24" fmla="*/ 74 w 717"/>
                <a:gd name="T25" fmla="*/ 179 h 731"/>
                <a:gd name="T26" fmla="*/ 476 w 717"/>
                <a:gd name="T27" fmla="*/ 199 h 731"/>
                <a:gd name="T28" fmla="*/ 493 w 717"/>
                <a:gd name="T29" fmla="*/ 206 h 731"/>
                <a:gd name="T30" fmla="*/ 501 w 717"/>
                <a:gd name="T31" fmla="*/ 224 h 731"/>
                <a:gd name="T32" fmla="*/ 553 w 717"/>
                <a:gd name="T33" fmla="*/ 658 h 731"/>
                <a:gd name="T34" fmla="*/ 647 w 717"/>
                <a:gd name="T35" fmla="*/ 310 h 731"/>
                <a:gd name="T36" fmla="*/ 583 w 717"/>
                <a:gd name="T37" fmla="*/ 111 h 731"/>
                <a:gd name="T38" fmla="*/ 592 w 717"/>
                <a:gd name="T39" fmla="*/ 78 h 731"/>
                <a:gd name="T40" fmla="*/ 624 w 717"/>
                <a:gd name="T41" fmla="*/ 87 h 731"/>
                <a:gd name="T42" fmla="*/ 694 w 717"/>
                <a:gd name="T43" fmla="*/ 302 h 731"/>
                <a:gd name="T44" fmla="*/ 558 w 717"/>
                <a:gd name="T45" fmla="*/ 724 h 731"/>
                <a:gd name="T46" fmla="*/ 541 w 717"/>
                <a:gd name="T47" fmla="*/ 73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17" h="731">
                  <a:moveTo>
                    <a:pt x="541" y="731"/>
                  </a:moveTo>
                  <a:cubicBezTo>
                    <a:pt x="539" y="731"/>
                    <a:pt x="537" y="730"/>
                    <a:pt x="535" y="730"/>
                  </a:cubicBezTo>
                  <a:cubicBezTo>
                    <a:pt x="527" y="728"/>
                    <a:pt x="521" y="721"/>
                    <a:pt x="518" y="713"/>
                  </a:cubicBezTo>
                  <a:cubicBezTo>
                    <a:pt x="516" y="704"/>
                    <a:pt x="452" y="488"/>
                    <a:pt x="452" y="248"/>
                  </a:cubicBezTo>
                  <a:cubicBezTo>
                    <a:pt x="374" y="250"/>
                    <a:pt x="137" y="254"/>
                    <a:pt x="17" y="213"/>
                  </a:cubicBezTo>
                  <a:cubicBezTo>
                    <a:pt x="9" y="210"/>
                    <a:pt x="3" y="204"/>
                    <a:pt x="1" y="196"/>
                  </a:cubicBezTo>
                  <a:cubicBezTo>
                    <a:pt x="0" y="188"/>
                    <a:pt x="2" y="179"/>
                    <a:pt x="8" y="173"/>
                  </a:cubicBezTo>
                  <a:cubicBezTo>
                    <a:pt x="10" y="171"/>
                    <a:pt x="64" y="116"/>
                    <a:pt x="153" y="71"/>
                  </a:cubicBezTo>
                  <a:cubicBezTo>
                    <a:pt x="271" y="12"/>
                    <a:pt x="396" y="0"/>
                    <a:pt x="513" y="36"/>
                  </a:cubicBezTo>
                  <a:cubicBezTo>
                    <a:pt x="526" y="40"/>
                    <a:pt x="533" y="54"/>
                    <a:pt x="529" y="66"/>
                  </a:cubicBezTo>
                  <a:cubicBezTo>
                    <a:pt x="525" y="79"/>
                    <a:pt x="512" y="86"/>
                    <a:pt x="499" y="82"/>
                  </a:cubicBezTo>
                  <a:cubicBezTo>
                    <a:pt x="393" y="49"/>
                    <a:pt x="284" y="59"/>
                    <a:pt x="176" y="113"/>
                  </a:cubicBezTo>
                  <a:cubicBezTo>
                    <a:pt x="132" y="135"/>
                    <a:pt x="97" y="160"/>
                    <a:pt x="74" y="179"/>
                  </a:cubicBezTo>
                  <a:cubicBezTo>
                    <a:pt x="220" y="211"/>
                    <a:pt x="473" y="199"/>
                    <a:pt x="476" y="199"/>
                  </a:cubicBezTo>
                  <a:cubicBezTo>
                    <a:pt x="482" y="199"/>
                    <a:pt x="489" y="201"/>
                    <a:pt x="493" y="206"/>
                  </a:cubicBezTo>
                  <a:cubicBezTo>
                    <a:pt x="498" y="210"/>
                    <a:pt x="501" y="217"/>
                    <a:pt x="501" y="224"/>
                  </a:cubicBezTo>
                  <a:cubicBezTo>
                    <a:pt x="497" y="405"/>
                    <a:pt x="534" y="580"/>
                    <a:pt x="553" y="658"/>
                  </a:cubicBezTo>
                  <a:cubicBezTo>
                    <a:pt x="634" y="562"/>
                    <a:pt x="665" y="445"/>
                    <a:pt x="647" y="310"/>
                  </a:cubicBezTo>
                  <a:cubicBezTo>
                    <a:pt x="631" y="196"/>
                    <a:pt x="583" y="112"/>
                    <a:pt x="583" y="111"/>
                  </a:cubicBezTo>
                  <a:cubicBezTo>
                    <a:pt x="576" y="100"/>
                    <a:pt x="580" y="85"/>
                    <a:pt x="592" y="78"/>
                  </a:cubicBezTo>
                  <a:cubicBezTo>
                    <a:pt x="603" y="72"/>
                    <a:pt x="618" y="76"/>
                    <a:pt x="624" y="87"/>
                  </a:cubicBezTo>
                  <a:cubicBezTo>
                    <a:pt x="626" y="91"/>
                    <a:pt x="676" y="179"/>
                    <a:pt x="694" y="302"/>
                  </a:cubicBezTo>
                  <a:cubicBezTo>
                    <a:pt x="717" y="466"/>
                    <a:pt x="670" y="611"/>
                    <a:pt x="558" y="724"/>
                  </a:cubicBezTo>
                  <a:cubicBezTo>
                    <a:pt x="554" y="728"/>
                    <a:pt x="548" y="731"/>
                    <a:pt x="541" y="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4" name="Freeform 126"/>
            <p:cNvSpPr>
              <a:spLocks/>
            </p:cNvSpPr>
            <p:nvPr/>
          </p:nvSpPr>
          <p:spPr bwMode="auto">
            <a:xfrm>
              <a:off x="8485188" y="1422401"/>
              <a:ext cx="47625" cy="109538"/>
            </a:xfrm>
            <a:custGeom>
              <a:avLst/>
              <a:gdLst>
                <a:gd name="T0" fmla="*/ 111 w 185"/>
                <a:gd name="T1" fmla="*/ 420 h 420"/>
                <a:gd name="T2" fmla="*/ 106 w 185"/>
                <a:gd name="T3" fmla="*/ 419 h 420"/>
                <a:gd name="T4" fmla="*/ 87 w 185"/>
                <a:gd name="T5" fmla="*/ 391 h 420"/>
                <a:gd name="T6" fmla="*/ 11 w 185"/>
                <a:gd name="T7" fmla="*/ 45 h 420"/>
                <a:gd name="T8" fmla="*/ 9 w 185"/>
                <a:gd name="T9" fmla="*/ 11 h 420"/>
                <a:gd name="T10" fmla="*/ 43 w 185"/>
                <a:gd name="T11" fmla="*/ 9 h 420"/>
                <a:gd name="T12" fmla="*/ 135 w 185"/>
                <a:gd name="T13" fmla="*/ 400 h 420"/>
                <a:gd name="T14" fmla="*/ 111 w 185"/>
                <a:gd name="T15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420">
                  <a:moveTo>
                    <a:pt x="111" y="420"/>
                  </a:moveTo>
                  <a:cubicBezTo>
                    <a:pt x="110" y="420"/>
                    <a:pt x="108" y="420"/>
                    <a:pt x="106" y="419"/>
                  </a:cubicBezTo>
                  <a:cubicBezTo>
                    <a:pt x="93" y="417"/>
                    <a:pt x="85" y="404"/>
                    <a:pt x="87" y="391"/>
                  </a:cubicBezTo>
                  <a:cubicBezTo>
                    <a:pt x="133" y="159"/>
                    <a:pt x="16" y="49"/>
                    <a:pt x="11" y="45"/>
                  </a:cubicBezTo>
                  <a:cubicBezTo>
                    <a:pt x="1" y="36"/>
                    <a:pt x="0" y="21"/>
                    <a:pt x="9" y="11"/>
                  </a:cubicBezTo>
                  <a:cubicBezTo>
                    <a:pt x="18" y="1"/>
                    <a:pt x="33" y="0"/>
                    <a:pt x="43" y="9"/>
                  </a:cubicBezTo>
                  <a:cubicBezTo>
                    <a:pt x="48" y="14"/>
                    <a:pt x="185" y="140"/>
                    <a:pt x="135" y="400"/>
                  </a:cubicBezTo>
                  <a:cubicBezTo>
                    <a:pt x="132" y="412"/>
                    <a:pt x="122" y="420"/>
                    <a:pt x="111" y="4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5" name="Freeform 127"/>
            <p:cNvSpPr>
              <a:spLocks/>
            </p:cNvSpPr>
            <p:nvPr/>
          </p:nvSpPr>
          <p:spPr bwMode="auto">
            <a:xfrm>
              <a:off x="8434388" y="1474788"/>
              <a:ext cx="34925" cy="90488"/>
            </a:xfrm>
            <a:custGeom>
              <a:avLst/>
              <a:gdLst>
                <a:gd name="T0" fmla="*/ 81 w 137"/>
                <a:gd name="T1" fmla="*/ 354 h 354"/>
                <a:gd name="T2" fmla="*/ 77 w 137"/>
                <a:gd name="T3" fmla="*/ 354 h 354"/>
                <a:gd name="T4" fmla="*/ 58 w 137"/>
                <a:gd name="T5" fmla="*/ 326 h 354"/>
                <a:gd name="T6" fmla="*/ 7 w 137"/>
                <a:gd name="T7" fmla="*/ 41 h 354"/>
                <a:gd name="T8" fmla="*/ 14 w 137"/>
                <a:gd name="T9" fmla="*/ 7 h 354"/>
                <a:gd name="T10" fmla="*/ 47 w 137"/>
                <a:gd name="T11" fmla="*/ 14 h 354"/>
                <a:gd name="T12" fmla="*/ 105 w 137"/>
                <a:gd name="T13" fmla="*/ 334 h 354"/>
                <a:gd name="T14" fmla="*/ 81 w 137"/>
                <a:gd name="T15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354">
                  <a:moveTo>
                    <a:pt x="81" y="354"/>
                  </a:moveTo>
                  <a:cubicBezTo>
                    <a:pt x="80" y="354"/>
                    <a:pt x="79" y="354"/>
                    <a:pt x="77" y="354"/>
                  </a:cubicBezTo>
                  <a:cubicBezTo>
                    <a:pt x="64" y="352"/>
                    <a:pt x="55" y="339"/>
                    <a:pt x="58" y="326"/>
                  </a:cubicBezTo>
                  <a:cubicBezTo>
                    <a:pt x="86" y="161"/>
                    <a:pt x="8" y="42"/>
                    <a:pt x="7" y="41"/>
                  </a:cubicBezTo>
                  <a:cubicBezTo>
                    <a:pt x="0" y="30"/>
                    <a:pt x="3" y="15"/>
                    <a:pt x="14" y="7"/>
                  </a:cubicBezTo>
                  <a:cubicBezTo>
                    <a:pt x="25" y="0"/>
                    <a:pt x="40" y="3"/>
                    <a:pt x="47" y="14"/>
                  </a:cubicBezTo>
                  <a:cubicBezTo>
                    <a:pt x="51" y="19"/>
                    <a:pt x="137" y="150"/>
                    <a:pt x="105" y="334"/>
                  </a:cubicBezTo>
                  <a:cubicBezTo>
                    <a:pt x="103" y="346"/>
                    <a:pt x="93" y="354"/>
                    <a:pt x="81" y="3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6" name="Freeform 128"/>
            <p:cNvSpPr>
              <a:spLocks/>
            </p:cNvSpPr>
            <p:nvPr/>
          </p:nvSpPr>
          <p:spPr bwMode="auto">
            <a:xfrm>
              <a:off x="8382001" y="1525588"/>
              <a:ext cx="33338" cy="69850"/>
            </a:xfrm>
            <a:custGeom>
              <a:avLst/>
              <a:gdLst>
                <a:gd name="T0" fmla="*/ 63 w 132"/>
                <a:gd name="T1" fmla="*/ 268 h 268"/>
                <a:gd name="T2" fmla="*/ 57 w 132"/>
                <a:gd name="T3" fmla="*/ 268 h 268"/>
                <a:gd name="T4" fmla="*/ 40 w 132"/>
                <a:gd name="T5" fmla="*/ 239 h 268"/>
                <a:gd name="T6" fmla="*/ 16 w 132"/>
                <a:gd name="T7" fmla="*/ 48 h 268"/>
                <a:gd name="T8" fmla="*/ 7 w 132"/>
                <a:gd name="T9" fmla="*/ 16 h 268"/>
                <a:gd name="T10" fmla="*/ 40 w 132"/>
                <a:gd name="T11" fmla="*/ 7 h 268"/>
                <a:gd name="T12" fmla="*/ 86 w 132"/>
                <a:gd name="T13" fmla="*/ 250 h 268"/>
                <a:gd name="T14" fmla="*/ 63 w 132"/>
                <a:gd name="T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268">
                  <a:moveTo>
                    <a:pt x="63" y="268"/>
                  </a:moveTo>
                  <a:cubicBezTo>
                    <a:pt x="61" y="268"/>
                    <a:pt x="59" y="268"/>
                    <a:pt x="57" y="268"/>
                  </a:cubicBezTo>
                  <a:cubicBezTo>
                    <a:pt x="44" y="265"/>
                    <a:pt x="36" y="252"/>
                    <a:pt x="40" y="239"/>
                  </a:cubicBezTo>
                  <a:cubicBezTo>
                    <a:pt x="76" y="89"/>
                    <a:pt x="16" y="49"/>
                    <a:pt x="16" y="48"/>
                  </a:cubicBezTo>
                  <a:cubicBezTo>
                    <a:pt x="4" y="42"/>
                    <a:pt x="0" y="27"/>
                    <a:pt x="7" y="16"/>
                  </a:cubicBezTo>
                  <a:cubicBezTo>
                    <a:pt x="14" y="4"/>
                    <a:pt x="29" y="0"/>
                    <a:pt x="40" y="7"/>
                  </a:cubicBezTo>
                  <a:cubicBezTo>
                    <a:pt x="44" y="9"/>
                    <a:pt x="132" y="63"/>
                    <a:pt x="86" y="250"/>
                  </a:cubicBezTo>
                  <a:cubicBezTo>
                    <a:pt x="84" y="261"/>
                    <a:pt x="74" y="268"/>
                    <a:pt x="63" y="2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7" name="Freeform 129"/>
            <p:cNvSpPr>
              <a:spLocks/>
            </p:cNvSpPr>
            <p:nvPr/>
          </p:nvSpPr>
          <p:spPr bwMode="auto">
            <a:xfrm>
              <a:off x="8389938" y="1389063"/>
              <a:ext cx="107950" cy="47625"/>
            </a:xfrm>
            <a:custGeom>
              <a:avLst/>
              <a:gdLst>
                <a:gd name="T0" fmla="*/ 394 w 421"/>
                <a:gd name="T1" fmla="*/ 183 h 183"/>
                <a:gd name="T2" fmla="*/ 377 w 421"/>
                <a:gd name="T3" fmla="*/ 175 h 183"/>
                <a:gd name="T4" fmla="*/ 377 w 421"/>
                <a:gd name="T5" fmla="*/ 175 h 183"/>
                <a:gd name="T6" fmla="*/ 30 w 421"/>
                <a:gd name="T7" fmla="*/ 98 h 183"/>
                <a:gd name="T8" fmla="*/ 2 w 421"/>
                <a:gd name="T9" fmla="*/ 79 h 183"/>
                <a:gd name="T10" fmla="*/ 21 w 421"/>
                <a:gd name="T11" fmla="*/ 51 h 183"/>
                <a:gd name="T12" fmla="*/ 412 w 421"/>
                <a:gd name="T13" fmla="*/ 143 h 183"/>
                <a:gd name="T14" fmla="*/ 410 w 421"/>
                <a:gd name="T15" fmla="*/ 177 h 183"/>
                <a:gd name="T16" fmla="*/ 394 w 421"/>
                <a:gd name="T1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1" h="183">
                  <a:moveTo>
                    <a:pt x="394" y="183"/>
                  </a:moveTo>
                  <a:cubicBezTo>
                    <a:pt x="388" y="183"/>
                    <a:pt x="381" y="180"/>
                    <a:pt x="377" y="175"/>
                  </a:cubicBezTo>
                  <a:cubicBezTo>
                    <a:pt x="377" y="175"/>
                    <a:pt x="377" y="175"/>
                    <a:pt x="377" y="175"/>
                  </a:cubicBezTo>
                  <a:cubicBezTo>
                    <a:pt x="372" y="170"/>
                    <a:pt x="263" y="53"/>
                    <a:pt x="30" y="98"/>
                  </a:cubicBezTo>
                  <a:cubicBezTo>
                    <a:pt x="17" y="101"/>
                    <a:pt x="5" y="92"/>
                    <a:pt x="2" y="79"/>
                  </a:cubicBezTo>
                  <a:cubicBezTo>
                    <a:pt x="0" y="66"/>
                    <a:pt x="8" y="54"/>
                    <a:pt x="21" y="51"/>
                  </a:cubicBezTo>
                  <a:cubicBezTo>
                    <a:pt x="282" y="0"/>
                    <a:pt x="407" y="137"/>
                    <a:pt x="412" y="143"/>
                  </a:cubicBezTo>
                  <a:cubicBezTo>
                    <a:pt x="421" y="153"/>
                    <a:pt x="420" y="168"/>
                    <a:pt x="410" y="177"/>
                  </a:cubicBezTo>
                  <a:cubicBezTo>
                    <a:pt x="406" y="181"/>
                    <a:pt x="400" y="183"/>
                    <a:pt x="394" y="1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8" name="Freeform 130"/>
            <p:cNvSpPr>
              <a:spLocks/>
            </p:cNvSpPr>
            <p:nvPr/>
          </p:nvSpPr>
          <p:spPr bwMode="auto">
            <a:xfrm>
              <a:off x="8355013" y="1452563"/>
              <a:ext cx="93663" cy="34925"/>
            </a:xfrm>
            <a:custGeom>
              <a:avLst/>
              <a:gdLst>
                <a:gd name="T0" fmla="*/ 329 w 357"/>
                <a:gd name="T1" fmla="*/ 133 h 133"/>
                <a:gd name="T2" fmla="*/ 316 w 357"/>
                <a:gd name="T3" fmla="*/ 129 h 133"/>
                <a:gd name="T4" fmla="*/ 30 w 357"/>
                <a:gd name="T5" fmla="*/ 79 h 133"/>
                <a:gd name="T6" fmla="*/ 2 w 357"/>
                <a:gd name="T7" fmla="*/ 59 h 133"/>
                <a:gd name="T8" fmla="*/ 22 w 357"/>
                <a:gd name="T9" fmla="*/ 32 h 133"/>
                <a:gd name="T10" fmla="*/ 343 w 357"/>
                <a:gd name="T11" fmla="*/ 89 h 133"/>
                <a:gd name="T12" fmla="*/ 349 w 357"/>
                <a:gd name="T13" fmla="*/ 123 h 133"/>
                <a:gd name="T14" fmla="*/ 329 w 357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133">
                  <a:moveTo>
                    <a:pt x="329" y="133"/>
                  </a:moveTo>
                  <a:cubicBezTo>
                    <a:pt x="325" y="133"/>
                    <a:pt x="320" y="132"/>
                    <a:pt x="316" y="129"/>
                  </a:cubicBezTo>
                  <a:cubicBezTo>
                    <a:pt x="315" y="128"/>
                    <a:pt x="195" y="51"/>
                    <a:pt x="30" y="79"/>
                  </a:cubicBezTo>
                  <a:cubicBezTo>
                    <a:pt x="17" y="81"/>
                    <a:pt x="5" y="72"/>
                    <a:pt x="2" y="59"/>
                  </a:cubicBezTo>
                  <a:cubicBezTo>
                    <a:pt x="0" y="46"/>
                    <a:pt x="9" y="34"/>
                    <a:pt x="22" y="32"/>
                  </a:cubicBezTo>
                  <a:cubicBezTo>
                    <a:pt x="207" y="0"/>
                    <a:pt x="337" y="86"/>
                    <a:pt x="343" y="89"/>
                  </a:cubicBezTo>
                  <a:cubicBezTo>
                    <a:pt x="354" y="97"/>
                    <a:pt x="357" y="112"/>
                    <a:pt x="349" y="123"/>
                  </a:cubicBezTo>
                  <a:cubicBezTo>
                    <a:pt x="345" y="130"/>
                    <a:pt x="337" y="133"/>
                    <a:pt x="329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9" name="Freeform 131"/>
            <p:cNvSpPr>
              <a:spLocks/>
            </p:cNvSpPr>
            <p:nvPr/>
          </p:nvSpPr>
          <p:spPr bwMode="auto">
            <a:xfrm>
              <a:off x="8326438" y="1506538"/>
              <a:ext cx="68263" cy="30163"/>
            </a:xfrm>
            <a:custGeom>
              <a:avLst/>
              <a:gdLst>
                <a:gd name="T0" fmla="*/ 222 w 264"/>
                <a:gd name="T1" fmla="*/ 116 h 116"/>
                <a:gd name="T2" fmla="*/ 32 w 264"/>
                <a:gd name="T3" fmla="*/ 92 h 116"/>
                <a:gd name="T4" fmla="*/ 3 w 264"/>
                <a:gd name="T5" fmla="*/ 74 h 116"/>
                <a:gd name="T6" fmla="*/ 21 w 264"/>
                <a:gd name="T7" fmla="*/ 45 h 116"/>
                <a:gd name="T8" fmla="*/ 264 w 264"/>
                <a:gd name="T9" fmla="*/ 91 h 116"/>
                <a:gd name="T10" fmla="*/ 222 w 264"/>
                <a:gd name="T1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116">
                  <a:moveTo>
                    <a:pt x="222" y="116"/>
                  </a:moveTo>
                  <a:cubicBezTo>
                    <a:pt x="222" y="116"/>
                    <a:pt x="181" y="56"/>
                    <a:pt x="32" y="92"/>
                  </a:cubicBezTo>
                  <a:cubicBezTo>
                    <a:pt x="19" y="95"/>
                    <a:pt x="6" y="87"/>
                    <a:pt x="3" y="74"/>
                  </a:cubicBezTo>
                  <a:cubicBezTo>
                    <a:pt x="0" y="61"/>
                    <a:pt x="8" y="48"/>
                    <a:pt x="21" y="45"/>
                  </a:cubicBezTo>
                  <a:cubicBezTo>
                    <a:pt x="207" y="0"/>
                    <a:pt x="261" y="88"/>
                    <a:pt x="264" y="91"/>
                  </a:cubicBezTo>
                  <a:cubicBezTo>
                    <a:pt x="222" y="116"/>
                    <a:pt x="222" y="116"/>
                    <a:pt x="22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0" name="Freeform 132"/>
            <p:cNvSpPr>
              <a:spLocks noEditPoints="1"/>
            </p:cNvSpPr>
            <p:nvPr/>
          </p:nvSpPr>
          <p:spPr bwMode="auto">
            <a:xfrm>
              <a:off x="8407401" y="1417638"/>
              <a:ext cx="36513" cy="38100"/>
            </a:xfrm>
            <a:custGeom>
              <a:avLst/>
              <a:gdLst>
                <a:gd name="T0" fmla="*/ 71 w 142"/>
                <a:gd name="T1" fmla="*/ 148 h 148"/>
                <a:gd name="T2" fmla="*/ 21 w 142"/>
                <a:gd name="T3" fmla="*/ 128 h 148"/>
                <a:gd name="T4" fmla="*/ 0 w 142"/>
                <a:gd name="T5" fmla="*/ 78 h 148"/>
                <a:gd name="T6" fmla="*/ 21 w 142"/>
                <a:gd name="T7" fmla="*/ 28 h 148"/>
                <a:gd name="T8" fmla="*/ 121 w 142"/>
                <a:gd name="T9" fmla="*/ 28 h 148"/>
                <a:gd name="T10" fmla="*/ 142 w 142"/>
                <a:gd name="T11" fmla="*/ 78 h 148"/>
                <a:gd name="T12" fmla="*/ 121 w 142"/>
                <a:gd name="T13" fmla="*/ 128 h 148"/>
                <a:gd name="T14" fmla="*/ 121 w 142"/>
                <a:gd name="T15" fmla="*/ 128 h 148"/>
                <a:gd name="T16" fmla="*/ 71 w 142"/>
                <a:gd name="T17" fmla="*/ 148 h 148"/>
                <a:gd name="T18" fmla="*/ 104 w 142"/>
                <a:gd name="T19" fmla="*/ 111 h 148"/>
                <a:gd name="T20" fmla="*/ 104 w 142"/>
                <a:gd name="T21" fmla="*/ 111 h 148"/>
                <a:gd name="T22" fmla="*/ 71 w 142"/>
                <a:gd name="T23" fmla="*/ 55 h 148"/>
                <a:gd name="T24" fmla="*/ 55 w 142"/>
                <a:gd name="T25" fmla="*/ 62 h 148"/>
                <a:gd name="T26" fmla="*/ 48 w 142"/>
                <a:gd name="T27" fmla="*/ 78 h 148"/>
                <a:gd name="T28" fmla="*/ 55 w 142"/>
                <a:gd name="T29" fmla="*/ 94 h 148"/>
                <a:gd name="T30" fmla="*/ 87 w 142"/>
                <a:gd name="T31" fmla="*/ 94 h 148"/>
                <a:gd name="T32" fmla="*/ 94 w 142"/>
                <a:gd name="T33" fmla="*/ 78 h 148"/>
                <a:gd name="T34" fmla="*/ 87 w 142"/>
                <a:gd name="T35" fmla="*/ 62 h 148"/>
                <a:gd name="T36" fmla="*/ 71 w 142"/>
                <a:gd name="T37" fmla="*/ 5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2" h="148">
                  <a:moveTo>
                    <a:pt x="71" y="148"/>
                  </a:moveTo>
                  <a:cubicBezTo>
                    <a:pt x="53" y="148"/>
                    <a:pt x="35" y="142"/>
                    <a:pt x="21" y="128"/>
                  </a:cubicBezTo>
                  <a:cubicBezTo>
                    <a:pt x="8" y="114"/>
                    <a:pt x="0" y="97"/>
                    <a:pt x="0" y="78"/>
                  </a:cubicBezTo>
                  <a:cubicBezTo>
                    <a:pt x="0" y="59"/>
                    <a:pt x="8" y="41"/>
                    <a:pt x="21" y="28"/>
                  </a:cubicBezTo>
                  <a:cubicBezTo>
                    <a:pt x="49" y="0"/>
                    <a:pt x="94" y="0"/>
                    <a:pt x="121" y="28"/>
                  </a:cubicBezTo>
                  <a:cubicBezTo>
                    <a:pt x="134" y="41"/>
                    <a:pt x="142" y="59"/>
                    <a:pt x="142" y="78"/>
                  </a:cubicBezTo>
                  <a:cubicBezTo>
                    <a:pt x="142" y="97"/>
                    <a:pt x="134" y="114"/>
                    <a:pt x="121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07" y="142"/>
                    <a:pt x="89" y="148"/>
                    <a:pt x="71" y="148"/>
                  </a:cubicBezTo>
                  <a:close/>
                  <a:moveTo>
                    <a:pt x="104" y="111"/>
                  </a:moveTo>
                  <a:cubicBezTo>
                    <a:pt x="104" y="111"/>
                    <a:pt x="104" y="111"/>
                    <a:pt x="104" y="111"/>
                  </a:cubicBezTo>
                  <a:close/>
                  <a:moveTo>
                    <a:pt x="71" y="55"/>
                  </a:moveTo>
                  <a:cubicBezTo>
                    <a:pt x="65" y="55"/>
                    <a:pt x="59" y="57"/>
                    <a:pt x="55" y="62"/>
                  </a:cubicBezTo>
                  <a:cubicBezTo>
                    <a:pt x="51" y="66"/>
                    <a:pt x="48" y="72"/>
                    <a:pt x="48" y="78"/>
                  </a:cubicBezTo>
                  <a:cubicBezTo>
                    <a:pt x="48" y="84"/>
                    <a:pt x="51" y="90"/>
                    <a:pt x="55" y="94"/>
                  </a:cubicBezTo>
                  <a:cubicBezTo>
                    <a:pt x="64" y="103"/>
                    <a:pt x="78" y="103"/>
                    <a:pt x="87" y="94"/>
                  </a:cubicBezTo>
                  <a:cubicBezTo>
                    <a:pt x="91" y="90"/>
                    <a:pt x="94" y="84"/>
                    <a:pt x="94" y="78"/>
                  </a:cubicBezTo>
                  <a:cubicBezTo>
                    <a:pt x="94" y="72"/>
                    <a:pt x="91" y="66"/>
                    <a:pt x="87" y="62"/>
                  </a:cubicBezTo>
                  <a:cubicBezTo>
                    <a:pt x="83" y="57"/>
                    <a:pt x="77" y="55"/>
                    <a:pt x="7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1" name="Freeform 133"/>
            <p:cNvSpPr>
              <a:spLocks noEditPoints="1"/>
            </p:cNvSpPr>
            <p:nvPr/>
          </p:nvSpPr>
          <p:spPr bwMode="auto">
            <a:xfrm>
              <a:off x="8532813" y="1454151"/>
              <a:ext cx="46038" cy="46038"/>
            </a:xfrm>
            <a:custGeom>
              <a:avLst/>
              <a:gdLst>
                <a:gd name="T0" fmla="*/ 84 w 176"/>
                <a:gd name="T1" fmla="*/ 175 h 175"/>
                <a:gd name="T2" fmla="*/ 25 w 176"/>
                <a:gd name="T3" fmla="*/ 151 h 175"/>
                <a:gd name="T4" fmla="*/ 0 w 176"/>
                <a:gd name="T5" fmla="*/ 91 h 175"/>
                <a:gd name="T6" fmla="*/ 25 w 176"/>
                <a:gd name="T7" fmla="*/ 32 h 175"/>
                <a:gd name="T8" fmla="*/ 143 w 176"/>
                <a:gd name="T9" fmla="*/ 32 h 175"/>
                <a:gd name="T10" fmla="*/ 143 w 176"/>
                <a:gd name="T11" fmla="*/ 151 h 175"/>
                <a:gd name="T12" fmla="*/ 143 w 176"/>
                <a:gd name="T13" fmla="*/ 151 h 175"/>
                <a:gd name="T14" fmla="*/ 84 w 176"/>
                <a:gd name="T15" fmla="*/ 175 h 175"/>
                <a:gd name="T16" fmla="*/ 126 w 176"/>
                <a:gd name="T17" fmla="*/ 134 h 175"/>
                <a:gd name="T18" fmla="*/ 126 w 176"/>
                <a:gd name="T19" fmla="*/ 134 h 175"/>
                <a:gd name="T20" fmla="*/ 84 w 176"/>
                <a:gd name="T21" fmla="*/ 56 h 175"/>
                <a:gd name="T22" fmla="*/ 59 w 176"/>
                <a:gd name="T23" fmla="*/ 66 h 175"/>
                <a:gd name="T24" fmla="*/ 48 w 176"/>
                <a:gd name="T25" fmla="*/ 91 h 175"/>
                <a:gd name="T26" fmla="*/ 59 w 176"/>
                <a:gd name="T27" fmla="*/ 117 h 175"/>
                <a:gd name="T28" fmla="*/ 109 w 176"/>
                <a:gd name="T29" fmla="*/ 117 h 175"/>
                <a:gd name="T30" fmla="*/ 109 w 176"/>
                <a:gd name="T31" fmla="*/ 66 h 175"/>
                <a:gd name="T32" fmla="*/ 84 w 176"/>
                <a:gd name="T33" fmla="*/ 5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175">
                  <a:moveTo>
                    <a:pt x="84" y="175"/>
                  </a:moveTo>
                  <a:cubicBezTo>
                    <a:pt x="63" y="175"/>
                    <a:pt x="41" y="167"/>
                    <a:pt x="25" y="151"/>
                  </a:cubicBezTo>
                  <a:cubicBezTo>
                    <a:pt x="9" y="135"/>
                    <a:pt x="0" y="114"/>
                    <a:pt x="0" y="91"/>
                  </a:cubicBezTo>
                  <a:cubicBezTo>
                    <a:pt x="0" y="69"/>
                    <a:pt x="9" y="48"/>
                    <a:pt x="25" y="32"/>
                  </a:cubicBezTo>
                  <a:cubicBezTo>
                    <a:pt x="58" y="0"/>
                    <a:pt x="111" y="0"/>
                    <a:pt x="143" y="32"/>
                  </a:cubicBezTo>
                  <a:cubicBezTo>
                    <a:pt x="176" y="65"/>
                    <a:pt x="176" y="118"/>
                    <a:pt x="143" y="151"/>
                  </a:cubicBezTo>
                  <a:cubicBezTo>
                    <a:pt x="143" y="151"/>
                    <a:pt x="143" y="151"/>
                    <a:pt x="143" y="151"/>
                  </a:cubicBezTo>
                  <a:cubicBezTo>
                    <a:pt x="127" y="167"/>
                    <a:pt x="106" y="175"/>
                    <a:pt x="84" y="175"/>
                  </a:cubicBezTo>
                  <a:close/>
                  <a:moveTo>
                    <a:pt x="126" y="134"/>
                  </a:moveTo>
                  <a:cubicBezTo>
                    <a:pt x="126" y="134"/>
                    <a:pt x="126" y="134"/>
                    <a:pt x="126" y="134"/>
                  </a:cubicBezTo>
                  <a:close/>
                  <a:moveTo>
                    <a:pt x="84" y="56"/>
                  </a:moveTo>
                  <a:cubicBezTo>
                    <a:pt x="75" y="56"/>
                    <a:pt x="66" y="59"/>
                    <a:pt x="59" y="66"/>
                  </a:cubicBezTo>
                  <a:cubicBezTo>
                    <a:pt x="52" y="73"/>
                    <a:pt x="48" y="82"/>
                    <a:pt x="48" y="91"/>
                  </a:cubicBezTo>
                  <a:cubicBezTo>
                    <a:pt x="48" y="101"/>
                    <a:pt x="52" y="110"/>
                    <a:pt x="59" y="117"/>
                  </a:cubicBezTo>
                  <a:cubicBezTo>
                    <a:pt x="73" y="131"/>
                    <a:pt x="95" y="131"/>
                    <a:pt x="109" y="117"/>
                  </a:cubicBezTo>
                  <a:cubicBezTo>
                    <a:pt x="123" y="103"/>
                    <a:pt x="123" y="80"/>
                    <a:pt x="109" y="66"/>
                  </a:cubicBezTo>
                  <a:cubicBezTo>
                    <a:pt x="102" y="59"/>
                    <a:pt x="93" y="56"/>
                    <a:pt x="84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2" name="Freeform 134"/>
            <p:cNvSpPr>
              <a:spLocks/>
            </p:cNvSpPr>
            <p:nvPr/>
          </p:nvSpPr>
          <p:spPr bwMode="auto">
            <a:xfrm>
              <a:off x="8459788" y="1476376"/>
              <a:ext cx="17463" cy="19050"/>
            </a:xfrm>
            <a:custGeom>
              <a:avLst/>
              <a:gdLst>
                <a:gd name="T0" fmla="*/ 59 w 72"/>
                <a:gd name="T1" fmla="*/ 58 h 71"/>
                <a:gd name="T2" fmla="*/ 13 w 72"/>
                <a:gd name="T3" fmla="*/ 58 h 71"/>
                <a:gd name="T4" fmla="*/ 13 w 72"/>
                <a:gd name="T5" fmla="*/ 12 h 71"/>
                <a:gd name="T6" fmla="*/ 59 w 72"/>
                <a:gd name="T7" fmla="*/ 12 h 71"/>
                <a:gd name="T8" fmla="*/ 59 w 72"/>
                <a:gd name="T9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1">
                  <a:moveTo>
                    <a:pt x="59" y="58"/>
                  </a:moveTo>
                  <a:cubicBezTo>
                    <a:pt x="46" y="71"/>
                    <a:pt x="26" y="71"/>
                    <a:pt x="13" y="58"/>
                  </a:cubicBezTo>
                  <a:cubicBezTo>
                    <a:pt x="0" y="46"/>
                    <a:pt x="0" y="25"/>
                    <a:pt x="13" y="12"/>
                  </a:cubicBezTo>
                  <a:cubicBezTo>
                    <a:pt x="26" y="0"/>
                    <a:pt x="46" y="0"/>
                    <a:pt x="59" y="12"/>
                  </a:cubicBezTo>
                  <a:cubicBezTo>
                    <a:pt x="72" y="25"/>
                    <a:pt x="72" y="46"/>
                    <a:pt x="59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3" name="Freeform 135"/>
            <p:cNvSpPr>
              <a:spLocks/>
            </p:cNvSpPr>
            <p:nvPr/>
          </p:nvSpPr>
          <p:spPr bwMode="auto">
            <a:xfrm>
              <a:off x="8474076" y="1336676"/>
              <a:ext cx="19050" cy="19050"/>
            </a:xfrm>
            <a:custGeom>
              <a:avLst/>
              <a:gdLst>
                <a:gd name="T0" fmla="*/ 59 w 72"/>
                <a:gd name="T1" fmla="*/ 59 h 72"/>
                <a:gd name="T2" fmla="*/ 13 w 72"/>
                <a:gd name="T3" fmla="*/ 59 h 72"/>
                <a:gd name="T4" fmla="*/ 13 w 72"/>
                <a:gd name="T5" fmla="*/ 13 h 72"/>
                <a:gd name="T6" fmla="*/ 59 w 72"/>
                <a:gd name="T7" fmla="*/ 13 h 72"/>
                <a:gd name="T8" fmla="*/ 59 w 72"/>
                <a:gd name="T9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59" y="59"/>
                  </a:moveTo>
                  <a:cubicBezTo>
                    <a:pt x="47" y="72"/>
                    <a:pt x="26" y="72"/>
                    <a:pt x="13" y="59"/>
                  </a:cubicBezTo>
                  <a:cubicBezTo>
                    <a:pt x="0" y="47"/>
                    <a:pt x="0" y="26"/>
                    <a:pt x="13" y="13"/>
                  </a:cubicBezTo>
                  <a:cubicBezTo>
                    <a:pt x="26" y="0"/>
                    <a:pt x="47" y="0"/>
                    <a:pt x="59" y="13"/>
                  </a:cubicBezTo>
                  <a:cubicBezTo>
                    <a:pt x="72" y="26"/>
                    <a:pt x="72" y="47"/>
                    <a:pt x="5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4" name="Freeform 136"/>
            <p:cNvSpPr>
              <a:spLocks/>
            </p:cNvSpPr>
            <p:nvPr/>
          </p:nvSpPr>
          <p:spPr bwMode="auto">
            <a:xfrm>
              <a:off x="8358188" y="1482726"/>
              <a:ext cx="9525" cy="9525"/>
            </a:xfrm>
            <a:custGeom>
              <a:avLst/>
              <a:gdLst>
                <a:gd name="T0" fmla="*/ 29 w 36"/>
                <a:gd name="T1" fmla="*/ 30 h 36"/>
                <a:gd name="T2" fmla="*/ 6 w 36"/>
                <a:gd name="T3" fmla="*/ 30 h 36"/>
                <a:gd name="T4" fmla="*/ 6 w 36"/>
                <a:gd name="T5" fmla="*/ 7 h 36"/>
                <a:gd name="T6" fmla="*/ 29 w 36"/>
                <a:gd name="T7" fmla="*/ 7 h 36"/>
                <a:gd name="T8" fmla="*/ 29 w 36"/>
                <a:gd name="T9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9" y="30"/>
                  </a:moveTo>
                  <a:cubicBezTo>
                    <a:pt x="23" y="36"/>
                    <a:pt x="12" y="36"/>
                    <a:pt x="6" y="30"/>
                  </a:cubicBezTo>
                  <a:cubicBezTo>
                    <a:pt x="0" y="23"/>
                    <a:pt x="0" y="13"/>
                    <a:pt x="6" y="7"/>
                  </a:cubicBezTo>
                  <a:cubicBezTo>
                    <a:pt x="12" y="0"/>
                    <a:pt x="23" y="0"/>
                    <a:pt x="29" y="7"/>
                  </a:cubicBezTo>
                  <a:cubicBezTo>
                    <a:pt x="36" y="13"/>
                    <a:pt x="36" y="23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5" name="Freeform 137"/>
            <p:cNvSpPr>
              <a:spLocks/>
            </p:cNvSpPr>
            <p:nvPr/>
          </p:nvSpPr>
          <p:spPr bwMode="auto">
            <a:xfrm>
              <a:off x="8361363" y="1498601"/>
              <a:ext cx="9525" cy="9525"/>
            </a:xfrm>
            <a:custGeom>
              <a:avLst/>
              <a:gdLst>
                <a:gd name="T0" fmla="*/ 29 w 35"/>
                <a:gd name="T1" fmla="*/ 29 h 36"/>
                <a:gd name="T2" fmla="*/ 6 w 35"/>
                <a:gd name="T3" fmla="*/ 29 h 36"/>
                <a:gd name="T4" fmla="*/ 6 w 35"/>
                <a:gd name="T5" fmla="*/ 6 h 36"/>
                <a:gd name="T6" fmla="*/ 29 w 35"/>
                <a:gd name="T7" fmla="*/ 6 h 36"/>
                <a:gd name="T8" fmla="*/ 29 w 35"/>
                <a:gd name="T9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29" y="29"/>
                  </a:moveTo>
                  <a:cubicBezTo>
                    <a:pt x="23" y="36"/>
                    <a:pt x="12" y="36"/>
                    <a:pt x="6" y="29"/>
                  </a:cubicBezTo>
                  <a:cubicBezTo>
                    <a:pt x="0" y="23"/>
                    <a:pt x="0" y="12"/>
                    <a:pt x="6" y="6"/>
                  </a:cubicBezTo>
                  <a:cubicBezTo>
                    <a:pt x="12" y="0"/>
                    <a:pt x="23" y="0"/>
                    <a:pt x="29" y="6"/>
                  </a:cubicBezTo>
                  <a:cubicBezTo>
                    <a:pt x="35" y="12"/>
                    <a:pt x="35" y="23"/>
                    <a:pt x="2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6" name="Freeform 138"/>
            <p:cNvSpPr>
              <a:spLocks/>
            </p:cNvSpPr>
            <p:nvPr/>
          </p:nvSpPr>
          <p:spPr bwMode="auto">
            <a:xfrm>
              <a:off x="8447088" y="1379538"/>
              <a:ext cx="9525" cy="7938"/>
            </a:xfrm>
            <a:custGeom>
              <a:avLst/>
              <a:gdLst>
                <a:gd name="T0" fmla="*/ 30 w 36"/>
                <a:gd name="T1" fmla="*/ 30 h 36"/>
                <a:gd name="T2" fmla="*/ 7 w 36"/>
                <a:gd name="T3" fmla="*/ 30 h 36"/>
                <a:gd name="T4" fmla="*/ 7 w 36"/>
                <a:gd name="T5" fmla="*/ 7 h 36"/>
                <a:gd name="T6" fmla="*/ 30 w 36"/>
                <a:gd name="T7" fmla="*/ 7 h 36"/>
                <a:gd name="T8" fmla="*/ 30 w 36"/>
                <a:gd name="T9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0" y="30"/>
                  </a:moveTo>
                  <a:cubicBezTo>
                    <a:pt x="23" y="36"/>
                    <a:pt x="13" y="36"/>
                    <a:pt x="7" y="30"/>
                  </a:cubicBezTo>
                  <a:cubicBezTo>
                    <a:pt x="0" y="24"/>
                    <a:pt x="0" y="13"/>
                    <a:pt x="7" y="7"/>
                  </a:cubicBezTo>
                  <a:cubicBezTo>
                    <a:pt x="13" y="0"/>
                    <a:pt x="23" y="0"/>
                    <a:pt x="30" y="7"/>
                  </a:cubicBezTo>
                  <a:cubicBezTo>
                    <a:pt x="36" y="13"/>
                    <a:pt x="36" y="24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7" name="Freeform 139"/>
            <p:cNvSpPr>
              <a:spLocks/>
            </p:cNvSpPr>
            <p:nvPr/>
          </p:nvSpPr>
          <p:spPr bwMode="auto">
            <a:xfrm>
              <a:off x="8361363" y="1590676"/>
              <a:ext cx="9525" cy="7938"/>
            </a:xfrm>
            <a:custGeom>
              <a:avLst/>
              <a:gdLst>
                <a:gd name="T0" fmla="*/ 29 w 36"/>
                <a:gd name="T1" fmla="*/ 29 h 36"/>
                <a:gd name="T2" fmla="*/ 6 w 36"/>
                <a:gd name="T3" fmla="*/ 29 h 36"/>
                <a:gd name="T4" fmla="*/ 6 w 36"/>
                <a:gd name="T5" fmla="*/ 6 h 36"/>
                <a:gd name="T6" fmla="*/ 29 w 36"/>
                <a:gd name="T7" fmla="*/ 6 h 36"/>
                <a:gd name="T8" fmla="*/ 29 w 36"/>
                <a:gd name="T9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9" y="29"/>
                  </a:moveTo>
                  <a:cubicBezTo>
                    <a:pt x="23" y="36"/>
                    <a:pt x="13" y="36"/>
                    <a:pt x="6" y="29"/>
                  </a:cubicBezTo>
                  <a:cubicBezTo>
                    <a:pt x="0" y="23"/>
                    <a:pt x="0" y="13"/>
                    <a:pt x="6" y="6"/>
                  </a:cubicBezTo>
                  <a:cubicBezTo>
                    <a:pt x="13" y="0"/>
                    <a:pt x="23" y="0"/>
                    <a:pt x="29" y="6"/>
                  </a:cubicBezTo>
                  <a:cubicBezTo>
                    <a:pt x="36" y="13"/>
                    <a:pt x="36" y="23"/>
                    <a:pt x="2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8" name="Freeform 140"/>
            <p:cNvSpPr>
              <a:spLocks/>
            </p:cNvSpPr>
            <p:nvPr/>
          </p:nvSpPr>
          <p:spPr bwMode="auto">
            <a:xfrm>
              <a:off x="8348663" y="1533526"/>
              <a:ext cx="7938" cy="9525"/>
            </a:xfrm>
            <a:custGeom>
              <a:avLst/>
              <a:gdLst>
                <a:gd name="T0" fmla="*/ 30 w 36"/>
                <a:gd name="T1" fmla="*/ 30 h 36"/>
                <a:gd name="T2" fmla="*/ 6 w 36"/>
                <a:gd name="T3" fmla="*/ 30 h 36"/>
                <a:gd name="T4" fmla="*/ 6 w 36"/>
                <a:gd name="T5" fmla="*/ 7 h 36"/>
                <a:gd name="T6" fmla="*/ 30 w 36"/>
                <a:gd name="T7" fmla="*/ 7 h 36"/>
                <a:gd name="T8" fmla="*/ 30 w 36"/>
                <a:gd name="T9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0" y="30"/>
                  </a:moveTo>
                  <a:cubicBezTo>
                    <a:pt x="23" y="36"/>
                    <a:pt x="13" y="36"/>
                    <a:pt x="6" y="30"/>
                  </a:cubicBezTo>
                  <a:cubicBezTo>
                    <a:pt x="0" y="24"/>
                    <a:pt x="0" y="13"/>
                    <a:pt x="6" y="7"/>
                  </a:cubicBezTo>
                  <a:cubicBezTo>
                    <a:pt x="13" y="0"/>
                    <a:pt x="23" y="0"/>
                    <a:pt x="30" y="7"/>
                  </a:cubicBezTo>
                  <a:cubicBezTo>
                    <a:pt x="36" y="13"/>
                    <a:pt x="36" y="24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9" name="Freeform 141"/>
            <p:cNvSpPr>
              <a:spLocks/>
            </p:cNvSpPr>
            <p:nvPr/>
          </p:nvSpPr>
          <p:spPr bwMode="auto">
            <a:xfrm>
              <a:off x="8472488" y="1519238"/>
              <a:ext cx="19050" cy="17463"/>
            </a:xfrm>
            <a:custGeom>
              <a:avLst/>
              <a:gdLst>
                <a:gd name="T0" fmla="*/ 59 w 72"/>
                <a:gd name="T1" fmla="*/ 59 h 72"/>
                <a:gd name="T2" fmla="*/ 13 w 72"/>
                <a:gd name="T3" fmla="*/ 59 h 72"/>
                <a:gd name="T4" fmla="*/ 13 w 72"/>
                <a:gd name="T5" fmla="*/ 13 h 72"/>
                <a:gd name="T6" fmla="*/ 59 w 72"/>
                <a:gd name="T7" fmla="*/ 13 h 72"/>
                <a:gd name="T8" fmla="*/ 59 w 72"/>
                <a:gd name="T9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59" y="59"/>
                  </a:moveTo>
                  <a:cubicBezTo>
                    <a:pt x="46" y="72"/>
                    <a:pt x="26" y="72"/>
                    <a:pt x="13" y="59"/>
                  </a:cubicBezTo>
                  <a:cubicBezTo>
                    <a:pt x="0" y="47"/>
                    <a:pt x="0" y="26"/>
                    <a:pt x="13" y="13"/>
                  </a:cubicBezTo>
                  <a:cubicBezTo>
                    <a:pt x="26" y="0"/>
                    <a:pt x="46" y="0"/>
                    <a:pt x="59" y="13"/>
                  </a:cubicBezTo>
                  <a:cubicBezTo>
                    <a:pt x="72" y="26"/>
                    <a:pt x="72" y="47"/>
                    <a:pt x="5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0" name="Freeform 142"/>
            <p:cNvSpPr>
              <a:spLocks/>
            </p:cNvSpPr>
            <p:nvPr/>
          </p:nvSpPr>
          <p:spPr bwMode="auto">
            <a:xfrm>
              <a:off x="8485188" y="1493838"/>
              <a:ext cx="19050" cy="19050"/>
            </a:xfrm>
            <a:custGeom>
              <a:avLst/>
              <a:gdLst>
                <a:gd name="T0" fmla="*/ 59 w 72"/>
                <a:gd name="T1" fmla="*/ 59 h 72"/>
                <a:gd name="T2" fmla="*/ 13 w 72"/>
                <a:gd name="T3" fmla="*/ 59 h 72"/>
                <a:gd name="T4" fmla="*/ 13 w 72"/>
                <a:gd name="T5" fmla="*/ 13 h 72"/>
                <a:gd name="T6" fmla="*/ 59 w 72"/>
                <a:gd name="T7" fmla="*/ 13 h 72"/>
                <a:gd name="T8" fmla="*/ 59 w 72"/>
                <a:gd name="T9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59" y="59"/>
                  </a:moveTo>
                  <a:cubicBezTo>
                    <a:pt x="47" y="72"/>
                    <a:pt x="26" y="72"/>
                    <a:pt x="13" y="59"/>
                  </a:cubicBezTo>
                  <a:cubicBezTo>
                    <a:pt x="0" y="46"/>
                    <a:pt x="0" y="25"/>
                    <a:pt x="13" y="13"/>
                  </a:cubicBezTo>
                  <a:cubicBezTo>
                    <a:pt x="26" y="0"/>
                    <a:pt x="47" y="0"/>
                    <a:pt x="59" y="13"/>
                  </a:cubicBezTo>
                  <a:cubicBezTo>
                    <a:pt x="72" y="25"/>
                    <a:pt x="72" y="46"/>
                    <a:pt x="5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1" name="Freeform 143"/>
            <p:cNvSpPr>
              <a:spLocks/>
            </p:cNvSpPr>
            <p:nvPr/>
          </p:nvSpPr>
          <p:spPr bwMode="auto">
            <a:xfrm>
              <a:off x="8523288" y="1431926"/>
              <a:ext cx="17463" cy="19050"/>
            </a:xfrm>
            <a:custGeom>
              <a:avLst/>
              <a:gdLst>
                <a:gd name="T0" fmla="*/ 59 w 72"/>
                <a:gd name="T1" fmla="*/ 59 h 72"/>
                <a:gd name="T2" fmla="*/ 13 w 72"/>
                <a:gd name="T3" fmla="*/ 59 h 72"/>
                <a:gd name="T4" fmla="*/ 13 w 72"/>
                <a:gd name="T5" fmla="*/ 13 h 72"/>
                <a:gd name="T6" fmla="*/ 59 w 72"/>
                <a:gd name="T7" fmla="*/ 13 h 72"/>
                <a:gd name="T8" fmla="*/ 59 w 72"/>
                <a:gd name="T9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59" y="59"/>
                  </a:moveTo>
                  <a:cubicBezTo>
                    <a:pt x="46" y="72"/>
                    <a:pt x="26" y="72"/>
                    <a:pt x="13" y="59"/>
                  </a:cubicBezTo>
                  <a:cubicBezTo>
                    <a:pt x="0" y="47"/>
                    <a:pt x="0" y="26"/>
                    <a:pt x="13" y="13"/>
                  </a:cubicBezTo>
                  <a:cubicBezTo>
                    <a:pt x="26" y="0"/>
                    <a:pt x="46" y="0"/>
                    <a:pt x="59" y="13"/>
                  </a:cubicBezTo>
                  <a:cubicBezTo>
                    <a:pt x="72" y="26"/>
                    <a:pt x="72" y="47"/>
                    <a:pt x="5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2" name="Freeform 144"/>
            <p:cNvSpPr>
              <a:spLocks/>
            </p:cNvSpPr>
            <p:nvPr/>
          </p:nvSpPr>
          <p:spPr bwMode="auto">
            <a:xfrm>
              <a:off x="8580438" y="1441451"/>
              <a:ext cx="19050" cy="19050"/>
            </a:xfrm>
            <a:custGeom>
              <a:avLst/>
              <a:gdLst>
                <a:gd name="T0" fmla="*/ 59 w 71"/>
                <a:gd name="T1" fmla="*/ 59 h 72"/>
                <a:gd name="T2" fmla="*/ 12 w 71"/>
                <a:gd name="T3" fmla="*/ 59 h 72"/>
                <a:gd name="T4" fmla="*/ 12 w 71"/>
                <a:gd name="T5" fmla="*/ 13 h 72"/>
                <a:gd name="T6" fmla="*/ 59 w 71"/>
                <a:gd name="T7" fmla="*/ 13 h 72"/>
                <a:gd name="T8" fmla="*/ 59 w 71"/>
                <a:gd name="T9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59" y="59"/>
                  </a:moveTo>
                  <a:cubicBezTo>
                    <a:pt x="46" y="72"/>
                    <a:pt x="25" y="72"/>
                    <a:pt x="12" y="59"/>
                  </a:cubicBezTo>
                  <a:cubicBezTo>
                    <a:pt x="0" y="46"/>
                    <a:pt x="0" y="25"/>
                    <a:pt x="12" y="13"/>
                  </a:cubicBezTo>
                  <a:cubicBezTo>
                    <a:pt x="25" y="0"/>
                    <a:pt x="46" y="0"/>
                    <a:pt x="59" y="13"/>
                  </a:cubicBezTo>
                  <a:cubicBezTo>
                    <a:pt x="71" y="25"/>
                    <a:pt x="71" y="46"/>
                    <a:pt x="5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3" name="Freeform 145"/>
            <p:cNvSpPr>
              <a:spLocks/>
            </p:cNvSpPr>
            <p:nvPr/>
          </p:nvSpPr>
          <p:spPr bwMode="auto">
            <a:xfrm>
              <a:off x="8415338" y="1522413"/>
              <a:ext cx="25400" cy="25400"/>
            </a:xfrm>
            <a:custGeom>
              <a:avLst/>
              <a:gdLst>
                <a:gd name="T0" fmla="*/ 83 w 100"/>
                <a:gd name="T1" fmla="*/ 82 h 99"/>
                <a:gd name="T2" fmla="*/ 18 w 100"/>
                <a:gd name="T3" fmla="*/ 82 h 99"/>
                <a:gd name="T4" fmla="*/ 18 w 100"/>
                <a:gd name="T5" fmla="*/ 17 h 99"/>
                <a:gd name="T6" fmla="*/ 83 w 100"/>
                <a:gd name="T7" fmla="*/ 17 h 99"/>
                <a:gd name="T8" fmla="*/ 83 w 100"/>
                <a:gd name="T9" fmla="*/ 8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9">
                  <a:moveTo>
                    <a:pt x="83" y="82"/>
                  </a:moveTo>
                  <a:cubicBezTo>
                    <a:pt x="65" y="99"/>
                    <a:pt x="36" y="99"/>
                    <a:pt x="18" y="82"/>
                  </a:cubicBezTo>
                  <a:cubicBezTo>
                    <a:pt x="0" y="64"/>
                    <a:pt x="0" y="35"/>
                    <a:pt x="18" y="17"/>
                  </a:cubicBezTo>
                  <a:cubicBezTo>
                    <a:pt x="36" y="0"/>
                    <a:pt x="65" y="0"/>
                    <a:pt x="83" y="17"/>
                  </a:cubicBezTo>
                  <a:cubicBezTo>
                    <a:pt x="100" y="35"/>
                    <a:pt x="100" y="64"/>
                    <a:pt x="83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4" name="Freeform 146"/>
            <p:cNvSpPr>
              <a:spLocks/>
            </p:cNvSpPr>
            <p:nvPr/>
          </p:nvSpPr>
          <p:spPr bwMode="auto">
            <a:xfrm>
              <a:off x="8472488" y="1365251"/>
              <a:ext cx="25400" cy="25400"/>
            </a:xfrm>
            <a:custGeom>
              <a:avLst/>
              <a:gdLst>
                <a:gd name="T0" fmla="*/ 82 w 99"/>
                <a:gd name="T1" fmla="*/ 83 h 100"/>
                <a:gd name="T2" fmla="*/ 17 w 99"/>
                <a:gd name="T3" fmla="*/ 83 h 100"/>
                <a:gd name="T4" fmla="*/ 17 w 99"/>
                <a:gd name="T5" fmla="*/ 18 h 100"/>
                <a:gd name="T6" fmla="*/ 82 w 99"/>
                <a:gd name="T7" fmla="*/ 18 h 100"/>
                <a:gd name="T8" fmla="*/ 82 w 99"/>
                <a:gd name="T9" fmla="*/ 8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0">
                  <a:moveTo>
                    <a:pt x="82" y="83"/>
                  </a:moveTo>
                  <a:cubicBezTo>
                    <a:pt x="64" y="100"/>
                    <a:pt x="35" y="100"/>
                    <a:pt x="17" y="83"/>
                  </a:cubicBezTo>
                  <a:cubicBezTo>
                    <a:pt x="0" y="65"/>
                    <a:pt x="0" y="36"/>
                    <a:pt x="17" y="18"/>
                  </a:cubicBezTo>
                  <a:cubicBezTo>
                    <a:pt x="35" y="0"/>
                    <a:pt x="64" y="0"/>
                    <a:pt x="82" y="18"/>
                  </a:cubicBezTo>
                  <a:cubicBezTo>
                    <a:pt x="99" y="36"/>
                    <a:pt x="99" y="65"/>
                    <a:pt x="82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5" name="Freeform 147"/>
            <p:cNvSpPr>
              <a:spLocks/>
            </p:cNvSpPr>
            <p:nvPr/>
          </p:nvSpPr>
          <p:spPr bwMode="auto">
            <a:xfrm>
              <a:off x="8316913" y="1539876"/>
              <a:ext cx="25400" cy="25400"/>
            </a:xfrm>
            <a:custGeom>
              <a:avLst/>
              <a:gdLst>
                <a:gd name="T0" fmla="*/ 82 w 99"/>
                <a:gd name="T1" fmla="*/ 82 h 99"/>
                <a:gd name="T2" fmla="*/ 17 w 99"/>
                <a:gd name="T3" fmla="*/ 82 h 99"/>
                <a:gd name="T4" fmla="*/ 17 w 99"/>
                <a:gd name="T5" fmla="*/ 17 h 99"/>
                <a:gd name="T6" fmla="*/ 82 w 99"/>
                <a:gd name="T7" fmla="*/ 17 h 99"/>
                <a:gd name="T8" fmla="*/ 82 w 99"/>
                <a:gd name="T9" fmla="*/ 8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9">
                  <a:moveTo>
                    <a:pt x="82" y="82"/>
                  </a:moveTo>
                  <a:cubicBezTo>
                    <a:pt x="64" y="99"/>
                    <a:pt x="35" y="99"/>
                    <a:pt x="17" y="82"/>
                  </a:cubicBezTo>
                  <a:cubicBezTo>
                    <a:pt x="0" y="64"/>
                    <a:pt x="0" y="35"/>
                    <a:pt x="17" y="17"/>
                  </a:cubicBezTo>
                  <a:cubicBezTo>
                    <a:pt x="35" y="0"/>
                    <a:pt x="64" y="0"/>
                    <a:pt x="82" y="17"/>
                  </a:cubicBezTo>
                  <a:cubicBezTo>
                    <a:pt x="99" y="35"/>
                    <a:pt x="99" y="64"/>
                    <a:pt x="82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6" name="Freeform 148"/>
            <p:cNvSpPr>
              <a:spLocks/>
            </p:cNvSpPr>
            <p:nvPr/>
          </p:nvSpPr>
          <p:spPr bwMode="auto">
            <a:xfrm>
              <a:off x="8378826" y="1481138"/>
              <a:ext cx="25400" cy="25400"/>
            </a:xfrm>
            <a:custGeom>
              <a:avLst/>
              <a:gdLst>
                <a:gd name="T0" fmla="*/ 82 w 100"/>
                <a:gd name="T1" fmla="*/ 82 h 99"/>
                <a:gd name="T2" fmla="*/ 18 w 100"/>
                <a:gd name="T3" fmla="*/ 82 h 99"/>
                <a:gd name="T4" fmla="*/ 18 w 100"/>
                <a:gd name="T5" fmla="*/ 17 h 99"/>
                <a:gd name="T6" fmla="*/ 82 w 100"/>
                <a:gd name="T7" fmla="*/ 17 h 99"/>
                <a:gd name="T8" fmla="*/ 82 w 100"/>
                <a:gd name="T9" fmla="*/ 8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9">
                  <a:moveTo>
                    <a:pt x="82" y="82"/>
                  </a:moveTo>
                  <a:cubicBezTo>
                    <a:pt x="64" y="99"/>
                    <a:pt x="35" y="99"/>
                    <a:pt x="18" y="82"/>
                  </a:cubicBezTo>
                  <a:cubicBezTo>
                    <a:pt x="0" y="64"/>
                    <a:pt x="0" y="35"/>
                    <a:pt x="18" y="17"/>
                  </a:cubicBezTo>
                  <a:cubicBezTo>
                    <a:pt x="35" y="0"/>
                    <a:pt x="64" y="0"/>
                    <a:pt x="82" y="17"/>
                  </a:cubicBezTo>
                  <a:cubicBezTo>
                    <a:pt x="100" y="35"/>
                    <a:pt x="100" y="64"/>
                    <a:pt x="82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2" name="Группа 1081"/>
          <p:cNvGrpSpPr/>
          <p:nvPr/>
        </p:nvGrpSpPr>
        <p:grpSpPr>
          <a:xfrm>
            <a:off x="5026026" y="1981201"/>
            <a:ext cx="503237" cy="517525"/>
            <a:chOff x="5026026" y="1981201"/>
            <a:chExt cx="503237" cy="517525"/>
          </a:xfrm>
          <a:solidFill>
            <a:schemeClr val="accent1"/>
          </a:solidFill>
        </p:grpSpPr>
        <p:sp>
          <p:nvSpPr>
            <p:cNvPr id="987" name="Freeform 149"/>
            <p:cNvSpPr>
              <a:spLocks/>
            </p:cNvSpPr>
            <p:nvPr/>
          </p:nvSpPr>
          <p:spPr bwMode="auto">
            <a:xfrm>
              <a:off x="5045076" y="2224088"/>
              <a:ext cx="319088" cy="163513"/>
            </a:xfrm>
            <a:custGeom>
              <a:avLst/>
              <a:gdLst>
                <a:gd name="T0" fmla="*/ 999 w 1225"/>
                <a:gd name="T1" fmla="*/ 631 h 631"/>
                <a:gd name="T2" fmla="*/ 873 w 1225"/>
                <a:gd name="T3" fmla="*/ 620 h 631"/>
                <a:gd name="T4" fmla="*/ 846 w 1225"/>
                <a:gd name="T5" fmla="*/ 616 h 631"/>
                <a:gd name="T6" fmla="*/ 786 w 1225"/>
                <a:gd name="T7" fmla="*/ 607 h 631"/>
                <a:gd name="T8" fmla="*/ 766 w 1225"/>
                <a:gd name="T9" fmla="*/ 579 h 631"/>
                <a:gd name="T10" fmla="*/ 793 w 1225"/>
                <a:gd name="T11" fmla="*/ 559 h 631"/>
                <a:gd name="T12" fmla="*/ 853 w 1225"/>
                <a:gd name="T13" fmla="*/ 569 h 631"/>
                <a:gd name="T14" fmla="*/ 881 w 1225"/>
                <a:gd name="T15" fmla="*/ 573 h 631"/>
                <a:gd name="T16" fmla="*/ 1152 w 1225"/>
                <a:gd name="T17" fmla="*/ 535 h 631"/>
                <a:gd name="T18" fmla="*/ 1153 w 1225"/>
                <a:gd name="T19" fmla="*/ 419 h 631"/>
                <a:gd name="T20" fmla="*/ 548 w 1225"/>
                <a:gd name="T21" fmla="*/ 65 h 631"/>
                <a:gd name="T22" fmla="*/ 87 w 1225"/>
                <a:gd name="T23" fmla="*/ 286 h 631"/>
                <a:gd name="T24" fmla="*/ 86 w 1225"/>
                <a:gd name="T25" fmla="*/ 288 h 631"/>
                <a:gd name="T26" fmla="*/ 65 w 1225"/>
                <a:gd name="T27" fmla="*/ 405 h 631"/>
                <a:gd name="T28" fmla="*/ 141 w 1225"/>
                <a:gd name="T29" fmla="*/ 462 h 631"/>
                <a:gd name="T30" fmla="*/ 161 w 1225"/>
                <a:gd name="T31" fmla="*/ 489 h 631"/>
                <a:gd name="T32" fmla="*/ 134 w 1225"/>
                <a:gd name="T33" fmla="*/ 509 h 631"/>
                <a:gd name="T34" fmla="*/ 21 w 1225"/>
                <a:gd name="T35" fmla="*/ 422 h 631"/>
                <a:gd name="T36" fmla="*/ 48 w 1225"/>
                <a:gd name="T37" fmla="*/ 258 h 631"/>
                <a:gd name="T38" fmla="*/ 176 w 1225"/>
                <a:gd name="T39" fmla="*/ 126 h 631"/>
                <a:gd name="T40" fmla="*/ 553 w 1225"/>
                <a:gd name="T41" fmla="*/ 17 h 631"/>
                <a:gd name="T42" fmla="*/ 967 w 1225"/>
                <a:gd name="T43" fmla="*/ 156 h 631"/>
                <a:gd name="T44" fmla="*/ 1197 w 1225"/>
                <a:gd name="T45" fmla="*/ 400 h 631"/>
                <a:gd name="T46" fmla="*/ 1190 w 1225"/>
                <a:gd name="T47" fmla="*/ 564 h 631"/>
                <a:gd name="T48" fmla="*/ 999 w 1225"/>
                <a:gd name="T49" fmla="*/ 63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25" h="631">
                  <a:moveTo>
                    <a:pt x="999" y="631"/>
                  </a:moveTo>
                  <a:cubicBezTo>
                    <a:pt x="962" y="631"/>
                    <a:pt x="920" y="628"/>
                    <a:pt x="873" y="620"/>
                  </a:cubicBezTo>
                  <a:cubicBezTo>
                    <a:pt x="846" y="616"/>
                    <a:pt x="846" y="616"/>
                    <a:pt x="846" y="616"/>
                  </a:cubicBezTo>
                  <a:cubicBezTo>
                    <a:pt x="826" y="613"/>
                    <a:pt x="818" y="611"/>
                    <a:pt x="786" y="607"/>
                  </a:cubicBezTo>
                  <a:cubicBezTo>
                    <a:pt x="773" y="605"/>
                    <a:pt x="764" y="592"/>
                    <a:pt x="766" y="579"/>
                  </a:cubicBezTo>
                  <a:cubicBezTo>
                    <a:pt x="768" y="566"/>
                    <a:pt x="780" y="557"/>
                    <a:pt x="793" y="559"/>
                  </a:cubicBezTo>
                  <a:cubicBezTo>
                    <a:pt x="825" y="564"/>
                    <a:pt x="834" y="565"/>
                    <a:pt x="853" y="569"/>
                  </a:cubicBezTo>
                  <a:cubicBezTo>
                    <a:pt x="881" y="573"/>
                    <a:pt x="881" y="573"/>
                    <a:pt x="881" y="573"/>
                  </a:cubicBezTo>
                  <a:cubicBezTo>
                    <a:pt x="1019" y="595"/>
                    <a:pt x="1116" y="581"/>
                    <a:pt x="1152" y="535"/>
                  </a:cubicBezTo>
                  <a:cubicBezTo>
                    <a:pt x="1180" y="498"/>
                    <a:pt x="1165" y="446"/>
                    <a:pt x="1153" y="419"/>
                  </a:cubicBezTo>
                  <a:cubicBezTo>
                    <a:pt x="1064" y="218"/>
                    <a:pt x="782" y="89"/>
                    <a:pt x="548" y="65"/>
                  </a:cubicBezTo>
                  <a:cubicBezTo>
                    <a:pt x="251" y="35"/>
                    <a:pt x="89" y="283"/>
                    <a:pt x="87" y="286"/>
                  </a:cubicBezTo>
                  <a:cubicBezTo>
                    <a:pt x="87" y="286"/>
                    <a:pt x="86" y="287"/>
                    <a:pt x="86" y="288"/>
                  </a:cubicBezTo>
                  <a:cubicBezTo>
                    <a:pt x="59" y="320"/>
                    <a:pt x="51" y="368"/>
                    <a:pt x="65" y="405"/>
                  </a:cubicBezTo>
                  <a:cubicBezTo>
                    <a:pt x="74" y="427"/>
                    <a:pt x="94" y="454"/>
                    <a:pt x="141" y="462"/>
                  </a:cubicBezTo>
                  <a:cubicBezTo>
                    <a:pt x="154" y="464"/>
                    <a:pt x="163" y="476"/>
                    <a:pt x="161" y="489"/>
                  </a:cubicBezTo>
                  <a:cubicBezTo>
                    <a:pt x="159" y="502"/>
                    <a:pt x="147" y="511"/>
                    <a:pt x="134" y="509"/>
                  </a:cubicBezTo>
                  <a:cubicBezTo>
                    <a:pt x="79" y="501"/>
                    <a:pt x="39" y="470"/>
                    <a:pt x="21" y="422"/>
                  </a:cubicBezTo>
                  <a:cubicBezTo>
                    <a:pt x="0" y="369"/>
                    <a:pt x="11" y="304"/>
                    <a:pt x="48" y="258"/>
                  </a:cubicBezTo>
                  <a:cubicBezTo>
                    <a:pt x="54" y="249"/>
                    <a:pt x="97" y="186"/>
                    <a:pt x="176" y="126"/>
                  </a:cubicBezTo>
                  <a:cubicBezTo>
                    <a:pt x="254" y="67"/>
                    <a:pt x="382" y="0"/>
                    <a:pt x="553" y="17"/>
                  </a:cubicBezTo>
                  <a:cubicBezTo>
                    <a:pt x="704" y="33"/>
                    <a:pt x="847" y="80"/>
                    <a:pt x="967" y="156"/>
                  </a:cubicBezTo>
                  <a:cubicBezTo>
                    <a:pt x="1076" y="225"/>
                    <a:pt x="1158" y="311"/>
                    <a:pt x="1197" y="400"/>
                  </a:cubicBezTo>
                  <a:cubicBezTo>
                    <a:pt x="1225" y="464"/>
                    <a:pt x="1222" y="522"/>
                    <a:pt x="1190" y="564"/>
                  </a:cubicBezTo>
                  <a:cubicBezTo>
                    <a:pt x="1155" y="609"/>
                    <a:pt x="1091" y="631"/>
                    <a:pt x="999" y="6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8" name="Freeform 150"/>
            <p:cNvSpPr>
              <a:spLocks/>
            </p:cNvSpPr>
            <p:nvPr/>
          </p:nvSpPr>
          <p:spPr bwMode="auto">
            <a:xfrm>
              <a:off x="5316538" y="2308226"/>
              <a:ext cx="128588" cy="77788"/>
            </a:xfrm>
            <a:custGeom>
              <a:avLst/>
              <a:gdLst>
                <a:gd name="T0" fmla="*/ 25 w 496"/>
                <a:gd name="T1" fmla="*/ 302 h 302"/>
                <a:gd name="T2" fmla="*/ 1 w 496"/>
                <a:gd name="T3" fmla="*/ 280 h 302"/>
                <a:gd name="T4" fmla="*/ 22 w 496"/>
                <a:gd name="T5" fmla="*/ 254 h 302"/>
                <a:gd name="T6" fmla="*/ 448 w 496"/>
                <a:gd name="T7" fmla="*/ 16 h 302"/>
                <a:gd name="T8" fmla="*/ 480 w 496"/>
                <a:gd name="T9" fmla="*/ 7 h 302"/>
                <a:gd name="T10" fmla="*/ 490 w 496"/>
                <a:gd name="T11" fmla="*/ 39 h 302"/>
                <a:gd name="T12" fmla="*/ 212 w 496"/>
                <a:gd name="T13" fmla="*/ 256 h 302"/>
                <a:gd name="T14" fmla="*/ 27 w 496"/>
                <a:gd name="T15" fmla="*/ 302 h 302"/>
                <a:gd name="T16" fmla="*/ 25 w 496"/>
                <a:gd name="T1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302">
                  <a:moveTo>
                    <a:pt x="25" y="302"/>
                  </a:moveTo>
                  <a:cubicBezTo>
                    <a:pt x="13" y="302"/>
                    <a:pt x="2" y="293"/>
                    <a:pt x="1" y="280"/>
                  </a:cubicBezTo>
                  <a:cubicBezTo>
                    <a:pt x="0" y="267"/>
                    <a:pt x="9" y="255"/>
                    <a:pt x="22" y="254"/>
                  </a:cubicBezTo>
                  <a:cubicBezTo>
                    <a:pt x="26" y="254"/>
                    <a:pt x="340" y="217"/>
                    <a:pt x="448" y="16"/>
                  </a:cubicBezTo>
                  <a:cubicBezTo>
                    <a:pt x="454" y="5"/>
                    <a:pt x="469" y="0"/>
                    <a:pt x="480" y="7"/>
                  </a:cubicBezTo>
                  <a:cubicBezTo>
                    <a:pt x="492" y="13"/>
                    <a:pt x="496" y="27"/>
                    <a:pt x="490" y="39"/>
                  </a:cubicBezTo>
                  <a:cubicBezTo>
                    <a:pt x="440" y="132"/>
                    <a:pt x="344" y="207"/>
                    <a:pt x="212" y="256"/>
                  </a:cubicBezTo>
                  <a:cubicBezTo>
                    <a:pt x="114" y="292"/>
                    <a:pt x="31" y="301"/>
                    <a:pt x="27" y="302"/>
                  </a:cubicBezTo>
                  <a:cubicBezTo>
                    <a:pt x="27" y="302"/>
                    <a:pt x="26" y="302"/>
                    <a:pt x="25" y="3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9" name="Freeform 151"/>
            <p:cNvSpPr>
              <a:spLocks/>
            </p:cNvSpPr>
            <p:nvPr/>
          </p:nvSpPr>
          <p:spPr bwMode="auto">
            <a:xfrm>
              <a:off x="5395913" y="2233613"/>
              <a:ext cx="133350" cy="84138"/>
            </a:xfrm>
            <a:custGeom>
              <a:avLst/>
              <a:gdLst>
                <a:gd name="T0" fmla="*/ 99 w 515"/>
                <a:gd name="T1" fmla="*/ 326 h 326"/>
                <a:gd name="T2" fmla="*/ 22 w 515"/>
                <a:gd name="T3" fmla="*/ 322 h 326"/>
                <a:gd name="T4" fmla="*/ 1 w 515"/>
                <a:gd name="T5" fmla="*/ 296 h 326"/>
                <a:gd name="T6" fmla="*/ 27 w 515"/>
                <a:gd name="T7" fmla="*/ 275 h 326"/>
                <a:gd name="T8" fmla="*/ 27 w 515"/>
                <a:gd name="T9" fmla="*/ 275 h 326"/>
                <a:gd name="T10" fmla="*/ 462 w 515"/>
                <a:gd name="T11" fmla="*/ 90 h 326"/>
                <a:gd name="T12" fmla="*/ 464 w 515"/>
                <a:gd name="T13" fmla="*/ 58 h 326"/>
                <a:gd name="T14" fmla="*/ 409 w 515"/>
                <a:gd name="T15" fmla="*/ 81 h 326"/>
                <a:gd name="T16" fmla="*/ 102 w 515"/>
                <a:gd name="T17" fmla="*/ 142 h 326"/>
                <a:gd name="T18" fmla="*/ 82 w 515"/>
                <a:gd name="T19" fmla="*/ 114 h 326"/>
                <a:gd name="T20" fmla="*/ 109 w 515"/>
                <a:gd name="T21" fmla="*/ 94 h 326"/>
                <a:gd name="T22" fmla="*/ 389 w 515"/>
                <a:gd name="T23" fmla="*/ 37 h 326"/>
                <a:gd name="T24" fmla="*/ 493 w 515"/>
                <a:gd name="T25" fmla="*/ 18 h 326"/>
                <a:gd name="T26" fmla="*/ 510 w 515"/>
                <a:gd name="T27" fmla="*/ 97 h 326"/>
                <a:gd name="T28" fmla="*/ 246 w 515"/>
                <a:gd name="T29" fmla="*/ 313 h 326"/>
                <a:gd name="T30" fmla="*/ 99 w 515"/>
                <a:gd name="T31" fmla="*/ 3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5" h="326">
                  <a:moveTo>
                    <a:pt x="99" y="326"/>
                  </a:moveTo>
                  <a:cubicBezTo>
                    <a:pt x="55" y="326"/>
                    <a:pt x="25" y="323"/>
                    <a:pt x="22" y="322"/>
                  </a:cubicBezTo>
                  <a:cubicBezTo>
                    <a:pt x="9" y="321"/>
                    <a:pt x="0" y="309"/>
                    <a:pt x="1" y="296"/>
                  </a:cubicBezTo>
                  <a:cubicBezTo>
                    <a:pt x="2" y="283"/>
                    <a:pt x="14" y="273"/>
                    <a:pt x="27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31" y="275"/>
                    <a:pt x="430" y="314"/>
                    <a:pt x="462" y="90"/>
                  </a:cubicBezTo>
                  <a:cubicBezTo>
                    <a:pt x="465" y="72"/>
                    <a:pt x="464" y="63"/>
                    <a:pt x="464" y="58"/>
                  </a:cubicBezTo>
                  <a:cubicBezTo>
                    <a:pt x="453" y="60"/>
                    <a:pt x="429" y="71"/>
                    <a:pt x="409" y="81"/>
                  </a:cubicBezTo>
                  <a:cubicBezTo>
                    <a:pt x="340" y="113"/>
                    <a:pt x="235" y="162"/>
                    <a:pt x="102" y="142"/>
                  </a:cubicBezTo>
                  <a:cubicBezTo>
                    <a:pt x="89" y="140"/>
                    <a:pt x="80" y="128"/>
                    <a:pt x="82" y="114"/>
                  </a:cubicBezTo>
                  <a:cubicBezTo>
                    <a:pt x="84" y="101"/>
                    <a:pt x="96" y="92"/>
                    <a:pt x="109" y="94"/>
                  </a:cubicBezTo>
                  <a:cubicBezTo>
                    <a:pt x="228" y="113"/>
                    <a:pt x="325" y="67"/>
                    <a:pt x="389" y="37"/>
                  </a:cubicBezTo>
                  <a:cubicBezTo>
                    <a:pt x="437" y="15"/>
                    <a:pt x="469" y="0"/>
                    <a:pt x="493" y="18"/>
                  </a:cubicBezTo>
                  <a:cubicBezTo>
                    <a:pt x="515" y="34"/>
                    <a:pt x="514" y="67"/>
                    <a:pt x="510" y="97"/>
                  </a:cubicBezTo>
                  <a:cubicBezTo>
                    <a:pt x="493" y="210"/>
                    <a:pt x="402" y="285"/>
                    <a:pt x="246" y="313"/>
                  </a:cubicBezTo>
                  <a:cubicBezTo>
                    <a:pt x="192" y="323"/>
                    <a:pt x="140" y="326"/>
                    <a:pt x="99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0" name="Freeform 152"/>
            <p:cNvSpPr>
              <a:spLocks/>
            </p:cNvSpPr>
            <p:nvPr/>
          </p:nvSpPr>
          <p:spPr bwMode="auto">
            <a:xfrm>
              <a:off x="5030788" y="1981201"/>
              <a:ext cx="460375" cy="288925"/>
            </a:xfrm>
            <a:custGeom>
              <a:avLst/>
              <a:gdLst>
                <a:gd name="T0" fmla="*/ 1644 w 1778"/>
                <a:gd name="T1" fmla="*/ 1111 h 1111"/>
                <a:gd name="T2" fmla="*/ 1632 w 1778"/>
                <a:gd name="T3" fmla="*/ 1107 h 1111"/>
                <a:gd name="T4" fmla="*/ 1624 w 1778"/>
                <a:gd name="T5" fmla="*/ 1074 h 1111"/>
                <a:gd name="T6" fmla="*/ 1624 w 1778"/>
                <a:gd name="T7" fmla="*/ 1074 h 1111"/>
                <a:gd name="T8" fmla="*/ 1694 w 1778"/>
                <a:gd name="T9" fmla="*/ 896 h 1111"/>
                <a:gd name="T10" fmla="*/ 1660 w 1778"/>
                <a:gd name="T11" fmla="*/ 548 h 1111"/>
                <a:gd name="T12" fmla="*/ 1346 w 1778"/>
                <a:gd name="T13" fmla="*/ 327 h 1111"/>
                <a:gd name="T14" fmla="*/ 596 w 1778"/>
                <a:gd name="T15" fmla="*/ 258 h 1111"/>
                <a:gd name="T16" fmla="*/ 344 w 1778"/>
                <a:gd name="T17" fmla="*/ 178 h 1111"/>
                <a:gd name="T18" fmla="*/ 86 w 1778"/>
                <a:gd name="T19" fmla="*/ 59 h 1111"/>
                <a:gd name="T20" fmla="*/ 287 w 1778"/>
                <a:gd name="T21" fmla="*/ 341 h 1111"/>
                <a:gd name="T22" fmla="*/ 152 w 1778"/>
                <a:gd name="T23" fmla="*/ 610 h 1111"/>
                <a:gd name="T24" fmla="*/ 449 w 1778"/>
                <a:gd name="T25" fmla="*/ 441 h 1111"/>
                <a:gd name="T26" fmla="*/ 481 w 1778"/>
                <a:gd name="T27" fmla="*/ 428 h 1111"/>
                <a:gd name="T28" fmla="*/ 493 w 1778"/>
                <a:gd name="T29" fmla="*/ 460 h 1111"/>
                <a:gd name="T30" fmla="*/ 69 w 1778"/>
                <a:gd name="T31" fmla="*/ 673 h 1111"/>
                <a:gd name="T32" fmla="*/ 44 w 1778"/>
                <a:gd name="T33" fmla="*/ 657 h 1111"/>
                <a:gd name="T34" fmla="*/ 53 w 1778"/>
                <a:gd name="T35" fmla="*/ 629 h 1111"/>
                <a:gd name="T36" fmla="*/ 240 w 1778"/>
                <a:gd name="T37" fmla="*/ 354 h 1111"/>
                <a:gd name="T38" fmla="*/ 10 w 1778"/>
                <a:gd name="T39" fmla="*/ 53 h 1111"/>
                <a:gd name="T40" fmla="*/ 3 w 1778"/>
                <a:gd name="T41" fmla="*/ 28 h 1111"/>
                <a:gd name="T42" fmla="*/ 24 w 1778"/>
                <a:gd name="T43" fmla="*/ 11 h 1111"/>
                <a:gd name="T44" fmla="*/ 378 w 1778"/>
                <a:gd name="T45" fmla="*/ 143 h 1111"/>
                <a:gd name="T46" fmla="*/ 591 w 1778"/>
                <a:gd name="T47" fmla="*/ 210 h 1111"/>
                <a:gd name="T48" fmla="*/ 593 w 1778"/>
                <a:gd name="T49" fmla="*/ 210 h 1111"/>
                <a:gd name="T50" fmla="*/ 1701 w 1778"/>
                <a:gd name="T51" fmla="*/ 524 h 1111"/>
                <a:gd name="T52" fmla="*/ 1741 w 1778"/>
                <a:gd name="T53" fmla="*/ 910 h 1111"/>
                <a:gd name="T54" fmla="*/ 1665 w 1778"/>
                <a:gd name="T55" fmla="*/ 1099 h 1111"/>
                <a:gd name="T56" fmla="*/ 1644 w 1778"/>
                <a:gd name="T57" fmla="*/ 1111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78" h="1111">
                  <a:moveTo>
                    <a:pt x="1644" y="1111"/>
                  </a:moveTo>
                  <a:cubicBezTo>
                    <a:pt x="1640" y="1111"/>
                    <a:pt x="1636" y="1110"/>
                    <a:pt x="1632" y="1107"/>
                  </a:cubicBezTo>
                  <a:cubicBezTo>
                    <a:pt x="1620" y="1101"/>
                    <a:pt x="1617" y="1086"/>
                    <a:pt x="1624" y="1074"/>
                  </a:cubicBezTo>
                  <a:cubicBezTo>
                    <a:pt x="1624" y="1074"/>
                    <a:pt x="1624" y="1074"/>
                    <a:pt x="1624" y="1074"/>
                  </a:cubicBezTo>
                  <a:cubicBezTo>
                    <a:pt x="1624" y="1074"/>
                    <a:pt x="1668" y="999"/>
                    <a:pt x="1694" y="896"/>
                  </a:cubicBezTo>
                  <a:cubicBezTo>
                    <a:pt x="1729" y="761"/>
                    <a:pt x="1717" y="644"/>
                    <a:pt x="1660" y="548"/>
                  </a:cubicBezTo>
                  <a:cubicBezTo>
                    <a:pt x="1602" y="451"/>
                    <a:pt x="1496" y="377"/>
                    <a:pt x="1346" y="327"/>
                  </a:cubicBezTo>
                  <a:cubicBezTo>
                    <a:pt x="1162" y="267"/>
                    <a:pt x="910" y="243"/>
                    <a:pt x="596" y="258"/>
                  </a:cubicBezTo>
                  <a:cubicBezTo>
                    <a:pt x="582" y="259"/>
                    <a:pt x="438" y="272"/>
                    <a:pt x="344" y="178"/>
                  </a:cubicBezTo>
                  <a:cubicBezTo>
                    <a:pt x="272" y="107"/>
                    <a:pt x="181" y="65"/>
                    <a:pt x="86" y="59"/>
                  </a:cubicBezTo>
                  <a:cubicBezTo>
                    <a:pt x="149" y="120"/>
                    <a:pt x="258" y="238"/>
                    <a:pt x="287" y="341"/>
                  </a:cubicBezTo>
                  <a:cubicBezTo>
                    <a:pt x="314" y="440"/>
                    <a:pt x="222" y="546"/>
                    <a:pt x="152" y="610"/>
                  </a:cubicBezTo>
                  <a:cubicBezTo>
                    <a:pt x="252" y="589"/>
                    <a:pt x="407" y="541"/>
                    <a:pt x="449" y="441"/>
                  </a:cubicBezTo>
                  <a:cubicBezTo>
                    <a:pt x="454" y="429"/>
                    <a:pt x="468" y="423"/>
                    <a:pt x="481" y="428"/>
                  </a:cubicBezTo>
                  <a:cubicBezTo>
                    <a:pt x="493" y="433"/>
                    <a:pt x="499" y="447"/>
                    <a:pt x="493" y="460"/>
                  </a:cubicBezTo>
                  <a:cubicBezTo>
                    <a:pt x="419" y="636"/>
                    <a:pt x="83" y="671"/>
                    <a:pt x="69" y="673"/>
                  </a:cubicBezTo>
                  <a:cubicBezTo>
                    <a:pt x="58" y="674"/>
                    <a:pt x="48" y="667"/>
                    <a:pt x="44" y="657"/>
                  </a:cubicBezTo>
                  <a:cubicBezTo>
                    <a:pt x="40" y="647"/>
                    <a:pt x="44" y="635"/>
                    <a:pt x="53" y="629"/>
                  </a:cubicBezTo>
                  <a:cubicBezTo>
                    <a:pt x="114" y="586"/>
                    <a:pt x="268" y="453"/>
                    <a:pt x="240" y="354"/>
                  </a:cubicBezTo>
                  <a:cubicBezTo>
                    <a:pt x="205" y="225"/>
                    <a:pt x="12" y="55"/>
                    <a:pt x="10" y="53"/>
                  </a:cubicBezTo>
                  <a:cubicBezTo>
                    <a:pt x="3" y="47"/>
                    <a:pt x="0" y="37"/>
                    <a:pt x="3" y="28"/>
                  </a:cubicBezTo>
                  <a:cubicBezTo>
                    <a:pt x="6" y="19"/>
                    <a:pt x="14" y="12"/>
                    <a:pt x="24" y="11"/>
                  </a:cubicBezTo>
                  <a:cubicBezTo>
                    <a:pt x="153" y="0"/>
                    <a:pt x="282" y="48"/>
                    <a:pt x="378" y="143"/>
                  </a:cubicBezTo>
                  <a:cubicBezTo>
                    <a:pt x="459" y="224"/>
                    <a:pt x="590" y="210"/>
                    <a:pt x="591" y="210"/>
                  </a:cubicBezTo>
                  <a:cubicBezTo>
                    <a:pt x="592" y="210"/>
                    <a:pt x="593" y="210"/>
                    <a:pt x="593" y="210"/>
                  </a:cubicBezTo>
                  <a:cubicBezTo>
                    <a:pt x="1188" y="183"/>
                    <a:pt x="1561" y="288"/>
                    <a:pt x="1701" y="524"/>
                  </a:cubicBezTo>
                  <a:cubicBezTo>
                    <a:pt x="1765" y="630"/>
                    <a:pt x="1778" y="764"/>
                    <a:pt x="1741" y="910"/>
                  </a:cubicBezTo>
                  <a:cubicBezTo>
                    <a:pt x="1713" y="1019"/>
                    <a:pt x="1667" y="1096"/>
                    <a:pt x="1665" y="1099"/>
                  </a:cubicBezTo>
                  <a:cubicBezTo>
                    <a:pt x="1660" y="1107"/>
                    <a:pt x="1652" y="1111"/>
                    <a:pt x="1644" y="1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1" name="Freeform 153"/>
            <p:cNvSpPr>
              <a:spLocks/>
            </p:cNvSpPr>
            <p:nvPr/>
          </p:nvSpPr>
          <p:spPr bwMode="auto">
            <a:xfrm>
              <a:off x="5132388" y="2079626"/>
              <a:ext cx="163513" cy="30163"/>
            </a:xfrm>
            <a:custGeom>
              <a:avLst/>
              <a:gdLst>
                <a:gd name="T0" fmla="*/ 603 w 631"/>
                <a:gd name="T1" fmla="*/ 114 h 114"/>
                <a:gd name="T2" fmla="*/ 593 w 631"/>
                <a:gd name="T3" fmla="*/ 112 h 114"/>
                <a:gd name="T4" fmla="*/ 33 w 631"/>
                <a:gd name="T5" fmla="*/ 87 h 114"/>
                <a:gd name="T6" fmla="*/ 3 w 631"/>
                <a:gd name="T7" fmla="*/ 70 h 114"/>
                <a:gd name="T8" fmla="*/ 21 w 631"/>
                <a:gd name="T9" fmla="*/ 40 h 114"/>
                <a:gd name="T10" fmla="*/ 225 w 631"/>
                <a:gd name="T11" fmla="*/ 11 h 114"/>
                <a:gd name="T12" fmla="*/ 614 w 631"/>
                <a:gd name="T13" fmla="*/ 69 h 114"/>
                <a:gd name="T14" fmla="*/ 625 w 631"/>
                <a:gd name="T15" fmla="*/ 101 h 114"/>
                <a:gd name="T16" fmla="*/ 603 w 631"/>
                <a:gd name="T17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1" h="114">
                  <a:moveTo>
                    <a:pt x="603" y="114"/>
                  </a:moveTo>
                  <a:cubicBezTo>
                    <a:pt x="600" y="114"/>
                    <a:pt x="596" y="114"/>
                    <a:pt x="593" y="112"/>
                  </a:cubicBezTo>
                  <a:cubicBezTo>
                    <a:pt x="368" y="4"/>
                    <a:pt x="36" y="86"/>
                    <a:pt x="33" y="87"/>
                  </a:cubicBezTo>
                  <a:cubicBezTo>
                    <a:pt x="20" y="90"/>
                    <a:pt x="7" y="82"/>
                    <a:pt x="3" y="70"/>
                  </a:cubicBezTo>
                  <a:cubicBezTo>
                    <a:pt x="0" y="57"/>
                    <a:pt x="8" y="44"/>
                    <a:pt x="21" y="40"/>
                  </a:cubicBezTo>
                  <a:cubicBezTo>
                    <a:pt x="24" y="39"/>
                    <a:pt x="109" y="18"/>
                    <a:pt x="225" y="11"/>
                  </a:cubicBezTo>
                  <a:cubicBezTo>
                    <a:pt x="382" y="0"/>
                    <a:pt x="512" y="20"/>
                    <a:pt x="614" y="69"/>
                  </a:cubicBezTo>
                  <a:cubicBezTo>
                    <a:pt x="626" y="75"/>
                    <a:pt x="631" y="89"/>
                    <a:pt x="625" y="101"/>
                  </a:cubicBezTo>
                  <a:cubicBezTo>
                    <a:pt x="621" y="109"/>
                    <a:pt x="612" y="114"/>
                    <a:pt x="60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2" name="Freeform 154"/>
            <p:cNvSpPr>
              <a:spLocks/>
            </p:cNvSpPr>
            <p:nvPr/>
          </p:nvSpPr>
          <p:spPr bwMode="auto">
            <a:xfrm>
              <a:off x="5046663" y="2159001"/>
              <a:ext cx="273050" cy="153988"/>
            </a:xfrm>
            <a:custGeom>
              <a:avLst/>
              <a:gdLst>
                <a:gd name="T0" fmla="*/ 34 w 1053"/>
                <a:gd name="T1" fmla="*/ 596 h 596"/>
                <a:gd name="T2" fmla="*/ 10 w 1053"/>
                <a:gd name="T3" fmla="*/ 574 h 596"/>
                <a:gd name="T4" fmla="*/ 145 w 1053"/>
                <a:gd name="T5" fmla="*/ 253 h 596"/>
                <a:gd name="T6" fmla="*/ 452 w 1053"/>
                <a:gd name="T7" fmla="*/ 73 h 596"/>
                <a:gd name="T8" fmla="*/ 1030 w 1053"/>
                <a:gd name="T9" fmla="*/ 7 h 596"/>
                <a:gd name="T10" fmla="*/ 1053 w 1053"/>
                <a:gd name="T11" fmla="*/ 32 h 596"/>
                <a:gd name="T12" fmla="*/ 1028 w 1053"/>
                <a:gd name="T13" fmla="*/ 55 h 596"/>
                <a:gd name="T14" fmla="*/ 466 w 1053"/>
                <a:gd name="T15" fmla="*/ 119 h 596"/>
                <a:gd name="T16" fmla="*/ 180 w 1053"/>
                <a:gd name="T17" fmla="*/ 286 h 596"/>
                <a:gd name="T18" fmla="*/ 58 w 1053"/>
                <a:gd name="T19" fmla="*/ 571 h 596"/>
                <a:gd name="T20" fmla="*/ 35 w 1053"/>
                <a:gd name="T21" fmla="*/ 596 h 596"/>
                <a:gd name="T22" fmla="*/ 34 w 1053"/>
                <a:gd name="T2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3" h="596">
                  <a:moveTo>
                    <a:pt x="34" y="596"/>
                  </a:moveTo>
                  <a:cubicBezTo>
                    <a:pt x="21" y="596"/>
                    <a:pt x="11" y="587"/>
                    <a:pt x="10" y="574"/>
                  </a:cubicBezTo>
                  <a:cubicBezTo>
                    <a:pt x="9" y="567"/>
                    <a:pt x="0" y="404"/>
                    <a:pt x="145" y="253"/>
                  </a:cubicBezTo>
                  <a:cubicBezTo>
                    <a:pt x="220" y="175"/>
                    <a:pt x="323" y="114"/>
                    <a:pt x="452" y="73"/>
                  </a:cubicBezTo>
                  <a:cubicBezTo>
                    <a:pt x="607" y="23"/>
                    <a:pt x="802" y="0"/>
                    <a:pt x="1030" y="7"/>
                  </a:cubicBezTo>
                  <a:cubicBezTo>
                    <a:pt x="1043" y="7"/>
                    <a:pt x="1053" y="18"/>
                    <a:pt x="1053" y="32"/>
                  </a:cubicBezTo>
                  <a:cubicBezTo>
                    <a:pt x="1053" y="45"/>
                    <a:pt x="1041" y="55"/>
                    <a:pt x="1028" y="55"/>
                  </a:cubicBezTo>
                  <a:cubicBezTo>
                    <a:pt x="806" y="49"/>
                    <a:pt x="617" y="70"/>
                    <a:pt x="466" y="119"/>
                  </a:cubicBezTo>
                  <a:cubicBezTo>
                    <a:pt x="346" y="158"/>
                    <a:pt x="250" y="214"/>
                    <a:pt x="180" y="286"/>
                  </a:cubicBezTo>
                  <a:cubicBezTo>
                    <a:pt x="49" y="422"/>
                    <a:pt x="58" y="569"/>
                    <a:pt x="58" y="571"/>
                  </a:cubicBezTo>
                  <a:cubicBezTo>
                    <a:pt x="59" y="584"/>
                    <a:pt x="49" y="595"/>
                    <a:pt x="35" y="596"/>
                  </a:cubicBezTo>
                  <a:cubicBezTo>
                    <a:pt x="35" y="596"/>
                    <a:pt x="34" y="596"/>
                    <a:pt x="34" y="5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3" name="Freeform 155"/>
            <p:cNvSpPr>
              <a:spLocks/>
            </p:cNvSpPr>
            <p:nvPr/>
          </p:nvSpPr>
          <p:spPr bwMode="auto">
            <a:xfrm>
              <a:off x="5246688" y="2081213"/>
              <a:ext cx="55563" cy="92075"/>
            </a:xfrm>
            <a:custGeom>
              <a:avLst/>
              <a:gdLst>
                <a:gd name="T0" fmla="*/ 28 w 214"/>
                <a:gd name="T1" fmla="*/ 353 h 353"/>
                <a:gd name="T2" fmla="*/ 5 w 214"/>
                <a:gd name="T3" fmla="*/ 338 h 353"/>
                <a:gd name="T4" fmla="*/ 19 w 214"/>
                <a:gd name="T5" fmla="*/ 307 h 353"/>
                <a:gd name="T6" fmla="*/ 148 w 214"/>
                <a:gd name="T7" fmla="*/ 186 h 353"/>
                <a:gd name="T8" fmla="*/ 129 w 214"/>
                <a:gd name="T9" fmla="*/ 38 h 353"/>
                <a:gd name="T10" fmla="*/ 139 w 214"/>
                <a:gd name="T11" fmla="*/ 6 h 353"/>
                <a:gd name="T12" fmla="*/ 172 w 214"/>
                <a:gd name="T13" fmla="*/ 16 h 353"/>
                <a:gd name="T14" fmla="*/ 193 w 214"/>
                <a:gd name="T15" fmla="*/ 203 h 353"/>
                <a:gd name="T16" fmla="*/ 36 w 214"/>
                <a:gd name="T17" fmla="*/ 352 h 353"/>
                <a:gd name="T18" fmla="*/ 28 w 214"/>
                <a:gd name="T19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353">
                  <a:moveTo>
                    <a:pt x="28" y="353"/>
                  </a:moveTo>
                  <a:cubicBezTo>
                    <a:pt x="18" y="353"/>
                    <a:pt x="9" y="347"/>
                    <a:pt x="5" y="338"/>
                  </a:cubicBezTo>
                  <a:cubicBezTo>
                    <a:pt x="0" y="325"/>
                    <a:pt x="7" y="312"/>
                    <a:pt x="19" y="307"/>
                  </a:cubicBezTo>
                  <a:cubicBezTo>
                    <a:pt x="20" y="306"/>
                    <a:pt x="118" y="267"/>
                    <a:pt x="148" y="186"/>
                  </a:cubicBezTo>
                  <a:cubicBezTo>
                    <a:pt x="164" y="142"/>
                    <a:pt x="158" y="92"/>
                    <a:pt x="129" y="38"/>
                  </a:cubicBezTo>
                  <a:cubicBezTo>
                    <a:pt x="123" y="27"/>
                    <a:pt x="128" y="12"/>
                    <a:pt x="139" y="6"/>
                  </a:cubicBezTo>
                  <a:cubicBezTo>
                    <a:pt x="151" y="0"/>
                    <a:pt x="165" y="4"/>
                    <a:pt x="172" y="16"/>
                  </a:cubicBezTo>
                  <a:cubicBezTo>
                    <a:pt x="207" y="82"/>
                    <a:pt x="214" y="145"/>
                    <a:pt x="193" y="203"/>
                  </a:cubicBezTo>
                  <a:cubicBezTo>
                    <a:pt x="155" y="305"/>
                    <a:pt x="41" y="350"/>
                    <a:pt x="36" y="352"/>
                  </a:cubicBezTo>
                  <a:cubicBezTo>
                    <a:pt x="33" y="353"/>
                    <a:pt x="30" y="353"/>
                    <a:pt x="28" y="3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4" name="Freeform 156"/>
            <p:cNvSpPr>
              <a:spLocks noEditPoints="1"/>
            </p:cNvSpPr>
            <p:nvPr/>
          </p:nvSpPr>
          <p:spPr bwMode="auto">
            <a:xfrm>
              <a:off x="5026026" y="2295526"/>
              <a:ext cx="206375" cy="203200"/>
            </a:xfrm>
            <a:custGeom>
              <a:avLst/>
              <a:gdLst>
                <a:gd name="T0" fmla="*/ 405 w 795"/>
                <a:gd name="T1" fmla="*/ 786 h 786"/>
                <a:gd name="T2" fmla="*/ 380 w 795"/>
                <a:gd name="T3" fmla="*/ 779 h 786"/>
                <a:gd name="T4" fmla="*/ 354 w 795"/>
                <a:gd name="T5" fmla="*/ 764 h 786"/>
                <a:gd name="T6" fmla="*/ 331 w 795"/>
                <a:gd name="T7" fmla="*/ 702 h 786"/>
                <a:gd name="T8" fmla="*/ 332 w 795"/>
                <a:gd name="T9" fmla="*/ 701 h 786"/>
                <a:gd name="T10" fmla="*/ 403 w 795"/>
                <a:gd name="T11" fmla="*/ 531 h 786"/>
                <a:gd name="T12" fmla="*/ 223 w 795"/>
                <a:gd name="T13" fmla="*/ 433 h 786"/>
                <a:gd name="T14" fmla="*/ 168 w 795"/>
                <a:gd name="T15" fmla="*/ 517 h 786"/>
                <a:gd name="T16" fmla="*/ 218 w 795"/>
                <a:gd name="T17" fmla="*/ 478 h 786"/>
                <a:gd name="T18" fmla="*/ 252 w 795"/>
                <a:gd name="T19" fmla="*/ 482 h 786"/>
                <a:gd name="T20" fmla="*/ 248 w 795"/>
                <a:gd name="T21" fmla="*/ 515 h 786"/>
                <a:gd name="T22" fmla="*/ 136 w 795"/>
                <a:gd name="T23" fmla="*/ 603 h 786"/>
                <a:gd name="T24" fmla="*/ 74 w 795"/>
                <a:gd name="T25" fmla="*/ 610 h 786"/>
                <a:gd name="T26" fmla="*/ 72 w 795"/>
                <a:gd name="T27" fmla="*/ 609 h 786"/>
                <a:gd name="T28" fmla="*/ 31 w 795"/>
                <a:gd name="T29" fmla="*/ 579 h 786"/>
                <a:gd name="T30" fmla="*/ 14 w 795"/>
                <a:gd name="T31" fmla="*/ 511 h 786"/>
                <a:gd name="T32" fmla="*/ 45 w 795"/>
                <a:gd name="T33" fmla="*/ 452 h 786"/>
                <a:gd name="T34" fmla="*/ 184 w 795"/>
                <a:gd name="T35" fmla="*/ 219 h 786"/>
                <a:gd name="T36" fmla="*/ 396 w 795"/>
                <a:gd name="T37" fmla="*/ 8 h 786"/>
                <a:gd name="T38" fmla="*/ 500 w 795"/>
                <a:gd name="T39" fmla="*/ 32 h 786"/>
                <a:gd name="T40" fmla="*/ 673 w 795"/>
                <a:gd name="T41" fmla="*/ 131 h 786"/>
                <a:gd name="T42" fmla="*/ 783 w 795"/>
                <a:gd name="T43" fmla="*/ 234 h 786"/>
                <a:gd name="T44" fmla="*/ 628 w 795"/>
                <a:gd name="T45" fmla="*/ 487 h 786"/>
                <a:gd name="T46" fmla="*/ 570 w 795"/>
                <a:gd name="T47" fmla="*/ 561 h 786"/>
                <a:gd name="T48" fmla="*/ 473 w 795"/>
                <a:gd name="T49" fmla="*/ 719 h 786"/>
                <a:gd name="T50" fmla="*/ 449 w 795"/>
                <a:gd name="T51" fmla="*/ 761 h 786"/>
                <a:gd name="T52" fmla="*/ 405 w 795"/>
                <a:gd name="T53" fmla="*/ 786 h 786"/>
                <a:gd name="T54" fmla="*/ 376 w 795"/>
                <a:gd name="T55" fmla="*/ 719 h 786"/>
                <a:gd name="T56" fmla="*/ 378 w 795"/>
                <a:gd name="T57" fmla="*/ 723 h 786"/>
                <a:gd name="T58" fmla="*/ 404 w 795"/>
                <a:gd name="T59" fmla="*/ 738 h 786"/>
                <a:gd name="T60" fmla="*/ 408 w 795"/>
                <a:gd name="T61" fmla="*/ 736 h 786"/>
                <a:gd name="T62" fmla="*/ 432 w 795"/>
                <a:gd name="T63" fmla="*/ 695 h 786"/>
                <a:gd name="T64" fmla="*/ 532 w 795"/>
                <a:gd name="T65" fmla="*/ 533 h 786"/>
                <a:gd name="T66" fmla="*/ 591 w 795"/>
                <a:gd name="T67" fmla="*/ 457 h 786"/>
                <a:gd name="T68" fmla="*/ 691 w 795"/>
                <a:gd name="T69" fmla="*/ 328 h 786"/>
                <a:gd name="T70" fmla="*/ 737 w 795"/>
                <a:gd name="T71" fmla="*/ 246 h 786"/>
                <a:gd name="T72" fmla="*/ 586 w 795"/>
                <a:gd name="T73" fmla="*/ 132 h 786"/>
                <a:gd name="T74" fmla="*/ 415 w 795"/>
                <a:gd name="T75" fmla="*/ 52 h 786"/>
                <a:gd name="T76" fmla="*/ 221 w 795"/>
                <a:gd name="T77" fmla="*/ 249 h 786"/>
                <a:gd name="T78" fmla="*/ 87 w 795"/>
                <a:gd name="T79" fmla="*/ 474 h 786"/>
                <a:gd name="T80" fmla="*/ 56 w 795"/>
                <a:gd name="T81" fmla="*/ 534 h 786"/>
                <a:gd name="T82" fmla="*/ 57 w 795"/>
                <a:gd name="T83" fmla="*/ 538 h 786"/>
                <a:gd name="T84" fmla="*/ 58 w 795"/>
                <a:gd name="T85" fmla="*/ 539 h 786"/>
                <a:gd name="T86" fmla="*/ 91 w 795"/>
                <a:gd name="T87" fmla="*/ 563 h 786"/>
                <a:gd name="T88" fmla="*/ 198 w 795"/>
                <a:gd name="T89" fmla="*/ 387 h 786"/>
                <a:gd name="T90" fmla="*/ 228 w 795"/>
                <a:gd name="T91" fmla="*/ 381 h 786"/>
                <a:gd name="T92" fmla="*/ 445 w 795"/>
                <a:gd name="T93" fmla="*/ 499 h 786"/>
                <a:gd name="T94" fmla="*/ 455 w 795"/>
                <a:gd name="T95" fmla="*/ 530 h 786"/>
                <a:gd name="T96" fmla="*/ 376 w 795"/>
                <a:gd name="T97" fmla="*/ 719 h 786"/>
                <a:gd name="T98" fmla="*/ 737 w 795"/>
                <a:gd name="T99" fmla="*/ 246 h 786"/>
                <a:gd name="T100" fmla="*/ 737 w 795"/>
                <a:gd name="T101" fmla="*/ 246 h 786"/>
                <a:gd name="T102" fmla="*/ 413 w 795"/>
                <a:gd name="T103" fmla="*/ 53 h 786"/>
                <a:gd name="T104" fmla="*/ 413 w 795"/>
                <a:gd name="T105" fmla="*/ 53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95" h="786">
                  <a:moveTo>
                    <a:pt x="405" y="786"/>
                  </a:moveTo>
                  <a:cubicBezTo>
                    <a:pt x="396" y="786"/>
                    <a:pt x="388" y="784"/>
                    <a:pt x="380" y="779"/>
                  </a:cubicBezTo>
                  <a:cubicBezTo>
                    <a:pt x="354" y="764"/>
                    <a:pt x="354" y="764"/>
                    <a:pt x="354" y="764"/>
                  </a:cubicBezTo>
                  <a:cubicBezTo>
                    <a:pt x="332" y="752"/>
                    <a:pt x="322" y="725"/>
                    <a:pt x="331" y="702"/>
                  </a:cubicBezTo>
                  <a:cubicBezTo>
                    <a:pt x="331" y="702"/>
                    <a:pt x="331" y="701"/>
                    <a:pt x="332" y="701"/>
                  </a:cubicBezTo>
                  <a:cubicBezTo>
                    <a:pt x="403" y="531"/>
                    <a:pt x="403" y="531"/>
                    <a:pt x="403" y="531"/>
                  </a:cubicBezTo>
                  <a:cubicBezTo>
                    <a:pt x="223" y="433"/>
                    <a:pt x="223" y="433"/>
                    <a:pt x="223" y="433"/>
                  </a:cubicBezTo>
                  <a:cubicBezTo>
                    <a:pt x="202" y="460"/>
                    <a:pt x="184" y="490"/>
                    <a:pt x="168" y="517"/>
                  </a:cubicBezTo>
                  <a:cubicBezTo>
                    <a:pt x="218" y="478"/>
                    <a:pt x="218" y="478"/>
                    <a:pt x="218" y="478"/>
                  </a:cubicBezTo>
                  <a:cubicBezTo>
                    <a:pt x="229" y="469"/>
                    <a:pt x="244" y="471"/>
                    <a:pt x="252" y="482"/>
                  </a:cubicBezTo>
                  <a:cubicBezTo>
                    <a:pt x="260" y="492"/>
                    <a:pt x="258" y="507"/>
                    <a:pt x="248" y="515"/>
                  </a:cubicBezTo>
                  <a:cubicBezTo>
                    <a:pt x="136" y="603"/>
                    <a:pt x="136" y="603"/>
                    <a:pt x="136" y="603"/>
                  </a:cubicBezTo>
                  <a:cubicBezTo>
                    <a:pt x="119" y="619"/>
                    <a:pt x="94" y="622"/>
                    <a:pt x="74" y="610"/>
                  </a:cubicBezTo>
                  <a:cubicBezTo>
                    <a:pt x="73" y="609"/>
                    <a:pt x="73" y="609"/>
                    <a:pt x="72" y="609"/>
                  </a:cubicBezTo>
                  <a:cubicBezTo>
                    <a:pt x="31" y="579"/>
                    <a:pt x="31" y="579"/>
                    <a:pt x="31" y="579"/>
                  </a:cubicBezTo>
                  <a:cubicBezTo>
                    <a:pt x="8" y="564"/>
                    <a:pt x="0" y="534"/>
                    <a:pt x="14" y="511"/>
                  </a:cubicBezTo>
                  <a:cubicBezTo>
                    <a:pt x="22" y="496"/>
                    <a:pt x="33" y="475"/>
                    <a:pt x="45" y="452"/>
                  </a:cubicBezTo>
                  <a:cubicBezTo>
                    <a:pt x="83" y="379"/>
                    <a:pt x="135" y="279"/>
                    <a:pt x="184" y="219"/>
                  </a:cubicBezTo>
                  <a:cubicBezTo>
                    <a:pt x="211" y="185"/>
                    <a:pt x="363" y="23"/>
                    <a:pt x="396" y="8"/>
                  </a:cubicBezTo>
                  <a:cubicBezTo>
                    <a:pt x="410" y="2"/>
                    <a:pt x="432" y="0"/>
                    <a:pt x="500" y="32"/>
                  </a:cubicBezTo>
                  <a:cubicBezTo>
                    <a:pt x="552" y="56"/>
                    <a:pt x="618" y="94"/>
                    <a:pt x="673" y="131"/>
                  </a:cubicBezTo>
                  <a:cubicBezTo>
                    <a:pt x="773" y="198"/>
                    <a:pt x="781" y="225"/>
                    <a:pt x="783" y="234"/>
                  </a:cubicBezTo>
                  <a:cubicBezTo>
                    <a:pt x="795" y="273"/>
                    <a:pt x="747" y="341"/>
                    <a:pt x="628" y="487"/>
                  </a:cubicBezTo>
                  <a:cubicBezTo>
                    <a:pt x="604" y="517"/>
                    <a:pt x="583" y="543"/>
                    <a:pt x="570" y="561"/>
                  </a:cubicBezTo>
                  <a:cubicBezTo>
                    <a:pt x="539" y="604"/>
                    <a:pt x="502" y="668"/>
                    <a:pt x="473" y="719"/>
                  </a:cubicBezTo>
                  <a:cubicBezTo>
                    <a:pt x="465" y="734"/>
                    <a:pt x="457" y="748"/>
                    <a:pt x="449" y="761"/>
                  </a:cubicBezTo>
                  <a:cubicBezTo>
                    <a:pt x="440" y="777"/>
                    <a:pt x="423" y="786"/>
                    <a:pt x="405" y="786"/>
                  </a:cubicBezTo>
                  <a:close/>
                  <a:moveTo>
                    <a:pt x="376" y="719"/>
                  </a:moveTo>
                  <a:cubicBezTo>
                    <a:pt x="376" y="720"/>
                    <a:pt x="376" y="722"/>
                    <a:pt x="378" y="723"/>
                  </a:cubicBezTo>
                  <a:cubicBezTo>
                    <a:pt x="404" y="738"/>
                    <a:pt x="404" y="738"/>
                    <a:pt x="404" y="738"/>
                  </a:cubicBezTo>
                  <a:cubicBezTo>
                    <a:pt x="405" y="738"/>
                    <a:pt x="407" y="738"/>
                    <a:pt x="408" y="736"/>
                  </a:cubicBezTo>
                  <a:cubicBezTo>
                    <a:pt x="415" y="724"/>
                    <a:pt x="423" y="710"/>
                    <a:pt x="432" y="695"/>
                  </a:cubicBezTo>
                  <a:cubicBezTo>
                    <a:pt x="461" y="643"/>
                    <a:pt x="498" y="578"/>
                    <a:pt x="532" y="533"/>
                  </a:cubicBezTo>
                  <a:cubicBezTo>
                    <a:pt x="545" y="514"/>
                    <a:pt x="566" y="487"/>
                    <a:pt x="591" y="457"/>
                  </a:cubicBezTo>
                  <a:cubicBezTo>
                    <a:pt x="624" y="416"/>
                    <a:pt x="662" y="369"/>
                    <a:pt x="691" y="328"/>
                  </a:cubicBezTo>
                  <a:cubicBezTo>
                    <a:pt x="734" y="269"/>
                    <a:pt x="737" y="250"/>
                    <a:pt x="737" y="246"/>
                  </a:cubicBezTo>
                  <a:cubicBezTo>
                    <a:pt x="731" y="233"/>
                    <a:pt x="681" y="189"/>
                    <a:pt x="586" y="132"/>
                  </a:cubicBezTo>
                  <a:cubicBezTo>
                    <a:pt x="494" y="77"/>
                    <a:pt x="431" y="53"/>
                    <a:pt x="415" y="52"/>
                  </a:cubicBezTo>
                  <a:cubicBezTo>
                    <a:pt x="393" y="67"/>
                    <a:pt x="268" y="192"/>
                    <a:pt x="221" y="249"/>
                  </a:cubicBezTo>
                  <a:cubicBezTo>
                    <a:pt x="175" y="305"/>
                    <a:pt x="124" y="403"/>
                    <a:pt x="87" y="474"/>
                  </a:cubicBezTo>
                  <a:cubicBezTo>
                    <a:pt x="75" y="498"/>
                    <a:pt x="64" y="518"/>
                    <a:pt x="56" y="534"/>
                  </a:cubicBezTo>
                  <a:cubicBezTo>
                    <a:pt x="55" y="535"/>
                    <a:pt x="55" y="537"/>
                    <a:pt x="57" y="538"/>
                  </a:cubicBezTo>
                  <a:cubicBezTo>
                    <a:pt x="57" y="539"/>
                    <a:pt x="58" y="539"/>
                    <a:pt x="58" y="539"/>
                  </a:cubicBezTo>
                  <a:cubicBezTo>
                    <a:pt x="91" y="563"/>
                    <a:pt x="91" y="563"/>
                    <a:pt x="91" y="563"/>
                  </a:cubicBezTo>
                  <a:cubicBezTo>
                    <a:pt x="108" y="525"/>
                    <a:pt x="148" y="446"/>
                    <a:pt x="198" y="387"/>
                  </a:cubicBezTo>
                  <a:cubicBezTo>
                    <a:pt x="205" y="378"/>
                    <a:pt x="218" y="376"/>
                    <a:pt x="228" y="381"/>
                  </a:cubicBezTo>
                  <a:cubicBezTo>
                    <a:pt x="445" y="499"/>
                    <a:pt x="445" y="499"/>
                    <a:pt x="445" y="499"/>
                  </a:cubicBezTo>
                  <a:cubicBezTo>
                    <a:pt x="456" y="505"/>
                    <a:pt x="460" y="518"/>
                    <a:pt x="455" y="530"/>
                  </a:cubicBezTo>
                  <a:lnTo>
                    <a:pt x="376" y="719"/>
                  </a:lnTo>
                  <a:close/>
                  <a:moveTo>
                    <a:pt x="737" y="246"/>
                  </a:moveTo>
                  <a:cubicBezTo>
                    <a:pt x="737" y="246"/>
                    <a:pt x="737" y="246"/>
                    <a:pt x="737" y="246"/>
                  </a:cubicBezTo>
                  <a:close/>
                  <a:moveTo>
                    <a:pt x="413" y="53"/>
                  </a:moveTo>
                  <a:cubicBezTo>
                    <a:pt x="413" y="53"/>
                    <a:pt x="413" y="53"/>
                    <a:pt x="41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5" name="Freeform 157"/>
            <p:cNvSpPr>
              <a:spLocks/>
            </p:cNvSpPr>
            <p:nvPr/>
          </p:nvSpPr>
          <p:spPr bwMode="auto">
            <a:xfrm>
              <a:off x="5081588" y="2262188"/>
              <a:ext cx="204788" cy="85725"/>
            </a:xfrm>
            <a:custGeom>
              <a:avLst/>
              <a:gdLst>
                <a:gd name="T0" fmla="*/ 36 w 787"/>
                <a:gd name="T1" fmla="*/ 327 h 327"/>
                <a:gd name="T2" fmla="*/ 14 w 787"/>
                <a:gd name="T3" fmla="*/ 312 h 327"/>
                <a:gd name="T4" fmla="*/ 5 w 787"/>
                <a:gd name="T5" fmla="*/ 234 h 327"/>
                <a:gd name="T6" fmla="*/ 103 w 787"/>
                <a:gd name="T7" fmla="*/ 81 h 327"/>
                <a:gd name="T8" fmla="*/ 285 w 787"/>
                <a:gd name="T9" fmla="*/ 12 h 327"/>
                <a:gd name="T10" fmla="*/ 774 w 787"/>
                <a:gd name="T11" fmla="*/ 135 h 327"/>
                <a:gd name="T12" fmla="*/ 780 w 787"/>
                <a:gd name="T13" fmla="*/ 168 h 327"/>
                <a:gd name="T14" fmla="*/ 746 w 787"/>
                <a:gd name="T15" fmla="*/ 175 h 327"/>
                <a:gd name="T16" fmla="*/ 289 w 787"/>
                <a:gd name="T17" fmla="*/ 60 h 327"/>
                <a:gd name="T18" fmla="*/ 132 w 787"/>
                <a:gd name="T19" fmla="*/ 119 h 327"/>
                <a:gd name="T20" fmla="*/ 58 w 787"/>
                <a:gd name="T21" fmla="*/ 293 h 327"/>
                <a:gd name="T22" fmla="*/ 45 w 787"/>
                <a:gd name="T23" fmla="*/ 325 h 327"/>
                <a:gd name="T24" fmla="*/ 36 w 787"/>
                <a:gd name="T25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7" h="327">
                  <a:moveTo>
                    <a:pt x="36" y="327"/>
                  </a:moveTo>
                  <a:cubicBezTo>
                    <a:pt x="26" y="327"/>
                    <a:pt x="17" y="321"/>
                    <a:pt x="14" y="312"/>
                  </a:cubicBezTo>
                  <a:cubicBezTo>
                    <a:pt x="12" y="309"/>
                    <a:pt x="0" y="278"/>
                    <a:pt x="5" y="234"/>
                  </a:cubicBezTo>
                  <a:cubicBezTo>
                    <a:pt x="10" y="194"/>
                    <a:pt x="31" y="135"/>
                    <a:pt x="103" y="81"/>
                  </a:cubicBezTo>
                  <a:cubicBezTo>
                    <a:pt x="155" y="42"/>
                    <a:pt x="217" y="18"/>
                    <a:pt x="285" y="12"/>
                  </a:cubicBezTo>
                  <a:cubicBezTo>
                    <a:pt x="411" y="0"/>
                    <a:pt x="615" y="25"/>
                    <a:pt x="774" y="135"/>
                  </a:cubicBezTo>
                  <a:cubicBezTo>
                    <a:pt x="784" y="143"/>
                    <a:pt x="787" y="158"/>
                    <a:pt x="780" y="168"/>
                  </a:cubicBezTo>
                  <a:cubicBezTo>
                    <a:pt x="772" y="179"/>
                    <a:pt x="757" y="182"/>
                    <a:pt x="746" y="175"/>
                  </a:cubicBezTo>
                  <a:cubicBezTo>
                    <a:pt x="599" y="72"/>
                    <a:pt x="408" y="49"/>
                    <a:pt x="289" y="60"/>
                  </a:cubicBezTo>
                  <a:cubicBezTo>
                    <a:pt x="231" y="65"/>
                    <a:pt x="176" y="86"/>
                    <a:pt x="132" y="119"/>
                  </a:cubicBezTo>
                  <a:cubicBezTo>
                    <a:pt x="21" y="202"/>
                    <a:pt x="57" y="292"/>
                    <a:pt x="58" y="293"/>
                  </a:cubicBezTo>
                  <a:cubicBezTo>
                    <a:pt x="63" y="306"/>
                    <a:pt x="57" y="320"/>
                    <a:pt x="45" y="325"/>
                  </a:cubicBezTo>
                  <a:cubicBezTo>
                    <a:pt x="42" y="326"/>
                    <a:pt x="39" y="327"/>
                    <a:pt x="36" y="3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6" name="Freeform 158"/>
            <p:cNvSpPr>
              <a:spLocks/>
            </p:cNvSpPr>
            <p:nvPr/>
          </p:nvSpPr>
          <p:spPr bwMode="auto">
            <a:xfrm>
              <a:off x="5202238" y="2300288"/>
              <a:ext cx="53975" cy="28575"/>
            </a:xfrm>
            <a:custGeom>
              <a:avLst/>
              <a:gdLst>
                <a:gd name="T0" fmla="*/ 179 w 206"/>
                <a:gd name="T1" fmla="*/ 107 h 107"/>
                <a:gd name="T2" fmla="*/ 164 w 206"/>
                <a:gd name="T3" fmla="*/ 102 h 107"/>
                <a:gd name="T4" fmla="*/ 22 w 206"/>
                <a:gd name="T5" fmla="*/ 49 h 107"/>
                <a:gd name="T6" fmla="*/ 1 w 206"/>
                <a:gd name="T7" fmla="*/ 23 h 107"/>
                <a:gd name="T8" fmla="*/ 28 w 206"/>
                <a:gd name="T9" fmla="*/ 2 h 107"/>
                <a:gd name="T10" fmla="*/ 194 w 206"/>
                <a:gd name="T11" fmla="*/ 64 h 107"/>
                <a:gd name="T12" fmla="*/ 197 w 206"/>
                <a:gd name="T13" fmla="*/ 98 h 107"/>
                <a:gd name="T14" fmla="*/ 179 w 206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07">
                  <a:moveTo>
                    <a:pt x="179" y="107"/>
                  </a:moveTo>
                  <a:cubicBezTo>
                    <a:pt x="173" y="107"/>
                    <a:pt x="168" y="105"/>
                    <a:pt x="164" y="102"/>
                  </a:cubicBezTo>
                  <a:cubicBezTo>
                    <a:pt x="112" y="60"/>
                    <a:pt x="23" y="49"/>
                    <a:pt x="22" y="49"/>
                  </a:cubicBezTo>
                  <a:cubicBezTo>
                    <a:pt x="9" y="48"/>
                    <a:pt x="0" y="36"/>
                    <a:pt x="1" y="23"/>
                  </a:cubicBezTo>
                  <a:cubicBezTo>
                    <a:pt x="3" y="10"/>
                    <a:pt x="15" y="0"/>
                    <a:pt x="28" y="2"/>
                  </a:cubicBezTo>
                  <a:cubicBezTo>
                    <a:pt x="32" y="2"/>
                    <a:pt x="131" y="15"/>
                    <a:pt x="194" y="64"/>
                  </a:cubicBezTo>
                  <a:cubicBezTo>
                    <a:pt x="204" y="73"/>
                    <a:pt x="206" y="88"/>
                    <a:pt x="197" y="98"/>
                  </a:cubicBezTo>
                  <a:cubicBezTo>
                    <a:pt x="193" y="104"/>
                    <a:pt x="186" y="107"/>
                    <a:pt x="179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7" name="Freeform 159"/>
            <p:cNvSpPr>
              <a:spLocks/>
            </p:cNvSpPr>
            <p:nvPr/>
          </p:nvSpPr>
          <p:spPr bwMode="auto">
            <a:xfrm>
              <a:off x="5243513" y="2314576"/>
              <a:ext cx="85725" cy="46038"/>
            </a:xfrm>
            <a:custGeom>
              <a:avLst/>
              <a:gdLst>
                <a:gd name="T0" fmla="*/ 203 w 329"/>
                <a:gd name="T1" fmla="*/ 175 h 175"/>
                <a:gd name="T2" fmla="*/ 23 w 329"/>
                <a:gd name="T3" fmla="*/ 161 h 175"/>
                <a:gd name="T4" fmla="*/ 1 w 329"/>
                <a:gd name="T5" fmla="*/ 134 h 175"/>
                <a:gd name="T6" fmla="*/ 28 w 329"/>
                <a:gd name="T7" fmla="*/ 113 h 175"/>
                <a:gd name="T8" fmla="*/ 208 w 329"/>
                <a:gd name="T9" fmla="*/ 127 h 175"/>
                <a:gd name="T10" fmla="*/ 269 w 329"/>
                <a:gd name="T11" fmla="*/ 118 h 175"/>
                <a:gd name="T12" fmla="*/ 210 w 329"/>
                <a:gd name="T13" fmla="*/ 43 h 175"/>
                <a:gd name="T14" fmla="*/ 209 w 329"/>
                <a:gd name="T15" fmla="*/ 9 h 175"/>
                <a:gd name="T16" fmla="*/ 243 w 329"/>
                <a:gd name="T17" fmla="*/ 9 h 175"/>
                <a:gd name="T18" fmla="*/ 312 w 329"/>
                <a:gd name="T19" fmla="*/ 139 h 175"/>
                <a:gd name="T20" fmla="*/ 203 w 329"/>
                <a:gd name="T2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9" h="175">
                  <a:moveTo>
                    <a:pt x="203" y="175"/>
                  </a:moveTo>
                  <a:cubicBezTo>
                    <a:pt x="160" y="175"/>
                    <a:pt x="102" y="170"/>
                    <a:pt x="23" y="161"/>
                  </a:cubicBezTo>
                  <a:cubicBezTo>
                    <a:pt x="9" y="159"/>
                    <a:pt x="0" y="148"/>
                    <a:pt x="1" y="134"/>
                  </a:cubicBezTo>
                  <a:cubicBezTo>
                    <a:pt x="3" y="121"/>
                    <a:pt x="15" y="112"/>
                    <a:pt x="28" y="113"/>
                  </a:cubicBezTo>
                  <a:cubicBezTo>
                    <a:pt x="110" y="123"/>
                    <a:pt x="168" y="127"/>
                    <a:pt x="208" y="127"/>
                  </a:cubicBezTo>
                  <a:cubicBezTo>
                    <a:pt x="253" y="126"/>
                    <a:pt x="266" y="120"/>
                    <a:pt x="269" y="118"/>
                  </a:cubicBezTo>
                  <a:cubicBezTo>
                    <a:pt x="268" y="113"/>
                    <a:pt x="262" y="95"/>
                    <a:pt x="210" y="43"/>
                  </a:cubicBezTo>
                  <a:cubicBezTo>
                    <a:pt x="200" y="34"/>
                    <a:pt x="200" y="19"/>
                    <a:pt x="209" y="9"/>
                  </a:cubicBezTo>
                  <a:cubicBezTo>
                    <a:pt x="219" y="0"/>
                    <a:pt x="234" y="0"/>
                    <a:pt x="243" y="9"/>
                  </a:cubicBezTo>
                  <a:cubicBezTo>
                    <a:pt x="298" y="63"/>
                    <a:pt x="329" y="104"/>
                    <a:pt x="312" y="139"/>
                  </a:cubicBezTo>
                  <a:cubicBezTo>
                    <a:pt x="300" y="163"/>
                    <a:pt x="271" y="175"/>
                    <a:pt x="203" y="1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8" name="Freeform 160"/>
            <p:cNvSpPr>
              <a:spLocks/>
            </p:cNvSpPr>
            <p:nvPr/>
          </p:nvSpPr>
          <p:spPr bwMode="auto">
            <a:xfrm>
              <a:off x="5349876" y="2243138"/>
              <a:ext cx="26988" cy="19050"/>
            </a:xfrm>
            <a:custGeom>
              <a:avLst/>
              <a:gdLst>
                <a:gd name="T0" fmla="*/ 100 w 105"/>
                <a:gd name="T1" fmla="*/ 22 h 74"/>
                <a:gd name="T2" fmla="*/ 61 w 105"/>
                <a:gd name="T3" fmla="*/ 66 h 74"/>
                <a:gd name="T4" fmla="*/ 5 w 105"/>
                <a:gd name="T5" fmla="*/ 52 h 74"/>
                <a:gd name="T6" fmla="*/ 43 w 105"/>
                <a:gd name="T7" fmla="*/ 8 h 74"/>
                <a:gd name="T8" fmla="*/ 100 w 10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74">
                  <a:moveTo>
                    <a:pt x="100" y="22"/>
                  </a:moveTo>
                  <a:cubicBezTo>
                    <a:pt x="105" y="38"/>
                    <a:pt x="87" y="58"/>
                    <a:pt x="61" y="66"/>
                  </a:cubicBezTo>
                  <a:cubicBezTo>
                    <a:pt x="35" y="74"/>
                    <a:pt x="10" y="68"/>
                    <a:pt x="5" y="52"/>
                  </a:cubicBezTo>
                  <a:cubicBezTo>
                    <a:pt x="0" y="36"/>
                    <a:pt x="17" y="16"/>
                    <a:pt x="43" y="8"/>
                  </a:cubicBezTo>
                  <a:cubicBezTo>
                    <a:pt x="69" y="0"/>
                    <a:pt x="95" y="6"/>
                    <a:pt x="10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9" name="Freeform 161"/>
            <p:cNvSpPr>
              <a:spLocks/>
            </p:cNvSpPr>
            <p:nvPr/>
          </p:nvSpPr>
          <p:spPr bwMode="auto">
            <a:xfrm>
              <a:off x="5384801" y="2209801"/>
              <a:ext cx="25400" cy="23813"/>
            </a:xfrm>
            <a:custGeom>
              <a:avLst/>
              <a:gdLst>
                <a:gd name="T0" fmla="*/ 86 w 97"/>
                <a:gd name="T1" fmla="*/ 12 h 91"/>
                <a:gd name="T2" fmla="*/ 69 w 97"/>
                <a:gd name="T3" fmla="*/ 68 h 91"/>
                <a:gd name="T4" fmla="*/ 11 w 97"/>
                <a:gd name="T5" fmla="*/ 79 h 91"/>
                <a:gd name="T6" fmla="*/ 28 w 97"/>
                <a:gd name="T7" fmla="*/ 23 h 91"/>
                <a:gd name="T8" fmla="*/ 86 w 97"/>
                <a:gd name="T9" fmla="*/ 1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1">
                  <a:moveTo>
                    <a:pt x="86" y="12"/>
                  </a:moveTo>
                  <a:cubicBezTo>
                    <a:pt x="97" y="25"/>
                    <a:pt x="89" y="50"/>
                    <a:pt x="69" y="68"/>
                  </a:cubicBezTo>
                  <a:cubicBezTo>
                    <a:pt x="48" y="87"/>
                    <a:pt x="22" y="91"/>
                    <a:pt x="11" y="79"/>
                  </a:cubicBezTo>
                  <a:cubicBezTo>
                    <a:pt x="0" y="66"/>
                    <a:pt x="8" y="41"/>
                    <a:pt x="28" y="23"/>
                  </a:cubicBezTo>
                  <a:cubicBezTo>
                    <a:pt x="49" y="4"/>
                    <a:pt x="74" y="0"/>
                    <a:pt x="8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0" name="Freeform 162"/>
            <p:cNvSpPr>
              <a:spLocks/>
            </p:cNvSpPr>
            <p:nvPr/>
          </p:nvSpPr>
          <p:spPr bwMode="auto">
            <a:xfrm>
              <a:off x="5346701" y="2209801"/>
              <a:ext cx="26988" cy="20638"/>
            </a:xfrm>
            <a:custGeom>
              <a:avLst/>
              <a:gdLst>
                <a:gd name="T0" fmla="*/ 100 w 105"/>
                <a:gd name="T1" fmla="*/ 21 h 76"/>
                <a:gd name="T2" fmla="*/ 63 w 105"/>
                <a:gd name="T3" fmla="*/ 66 h 76"/>
                <a:gd name="T4" fmla="*/ 6 w 105"/>
                <a:gd name="T5" fmla="*/ 54 h 76"/>
                <a:gd name="T6" fmla="*/ 42 w 105"/>
                <a:gd name="T7" fmla="*/ 9 h 76"/>
                <a:gd name="T8" fmla="*/ 100 w 105"/>
                <a:gd name="T9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76">
                  <a:moveTo>
                    <a:pt x="100" y="21"/>
                  </a:moveTo>
                  <a:cubicBezTo>
                    <a:pt x="105" y="36"/>
                    <a:pt x="89" y="57"/>
                    <a:pt x="63" y="66"/>
                  </a:cubicBezTo>
                  <a:cubicBezTo>
                    <a:pt x="37" y="76"/>
                    <a:pt x="12" y="70"/>
                    <a:pt x="6" y="54"/>
                  </a:cubicBezTo>
                  <a:cubicBezTo>
                    <a:pt x="0" y="39"/>
                    <a:pt x="17" y="18"/>
                    <a:pt x="42" y="9"/>
                  </a:cubicBezTo>
                  <a:cubicBezTo>
                    <a:pt x="68" y="0"/>
                    <a:pt x="94" y="5"/>
                    <a:pt x="10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1" name="Freeform 163"/>
            <p:cNvSpPr>
              <a:spLocks/>
            </p:cNvSpPr>
            <p:nvPr/>
          </p:nvSpPr>
          <p:spPr bwMode="auto">
            <a:xfrm>
              <a:off x="5414963" y="2182813"/>
              <a:ext cx="11113" cy="17463"/>
            </a:xfrm>
            <a:custGeom>
              <a:avLst/>
              <a:gdLst>
                <a:gd name="T0" fmla="*/ 28 w 44"/>
                <a:gd name="T1" fmla="*/ 2 h 65"/>
                <a:gd name="T2" fmla="*/ 41 w 44"/>
                <a:gd name="T3" fmla="*/ 36 h 65"/>
                <a:gd name="T4" fmla="*/ 16 w 44"/>
                <a:gd name="T5" fmla="*/ 63 h 65"/>
                <a:gd name="T6" fmla="*/ 4 w 44"/>
                <a:gd name="T7" fmla="*/ 29 h 65"/>
                <a:gd name="T8" fmla="*/ 28 w 44"/>
                <a:gd name="T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5">
                  <a:moveTo>
                    <a:pt x="28" y="2"/>
                  </a:moveTo>
                  <a:cubicBezTo>
                    <a:pt x="38" y="4"/>
                    <a:pt x="44" y="19"/>
                    <a:pt x="41" y="36"/>
                  </a:cubicBezTo>
                  <a:cubicBezTo>
                    <a:pt x="38" y="53"/>
                    <a:pt x="27" y="65"/>
                    <a:pt x="16" y="63"/>
                  </a:cubicBezTo>
                  <a:cubicBezTo>
                    <a:pt x="6" y="61"/>
                    <a:pt x="0" y="46"/>
                    <a:pt x="4" y="29"/>
                  </a:cubicBezTo>
                  <a:cubicBezTo>
                    <a:pt x="7" y="12"/>
                    <a:pt x="18" y="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2" name="Freeform 164"/>
            <p:cNvSpPr>
              <a:spLocks/>
            </p:cNvSpPr>
            <p:nvPr/>
          </p:nvSpPr>
          <p:spPr bwMode="auto">
            <a:xfrm>
              <a:off x="5424488" y="2143126"/>
              <a:ext cx="11113" cy="17463"/>
            </a:xfrm>
            <a:custGeom>
              <a:avLst/>
              <a:gdLst>
                <a:gd name="T0" fmla="*/ 17 w 41"/>
                <a:gd name="T1" fmla="*/ 1 h 64"/>
                <a:gd name="T2" fmla="*/ 39 w 41"/>
                <a:gd name="T3" fmla="*/ 30 h 64"/>
                <a:gd name="T4" fmla="*/ 23 w 41"/>
                <a:gd name="T5" fmla="*/ 63 h 64"/>
                <a:gd name="T6" fmla="*/ 1 w 41"/>
                <a:gd name="T7" fmla="*/ 33 h 64"/>
                <a:gd name="T8" fmla="*/ 17 w 41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4">
                  <a:moveTo>
                    <a:pt x="17" y="1"/>
                  </a:moveTo>
                  <a:cubicBezTo>
                    <a:pt x="28" y="0"/>
                    <a:pt x="38" y="13"/>
                    <a:pt x="39" y="30"/>
                  </a:cubicBezTo>
                  <a:cubicBezTo>
                    <a:pt x="41" y="47"/>
                    <a:pt x="33" y="62"/>
                    <a:pt x="23" y="63"/>
                  </a:cubicBezTo>
                  <a:cubicBezTo>
                    <a:pt x="12" y="64"/>
                    <a:pt x="3" y="50"/>
                    <a:pt x="1" y="33"/>
                  </a:cubicBezTo>
                  <a:cubicBezTo>
                    <a:pt x="0" y="16"/>
                    <a:pt x="7" y="2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3" name="Freeform 165"/>
            <p:cNvSpPr>
              <a:spLocks/>
            </p:cNvSpPr>
            <p:nvPr/>
          </p:nvSpPr>
          <p:spPr bwMode="auto">
            <a:xfrm>
              <a:off x="5403851" y="2109788"/>
              <a:ext cx="12700" cy="17463"/>
            </a:xfrm>
            <a:custGeom>
              <a:avLst/>
              <a:gdLst>
                <a:gd name="T0" fmla="*/ 9 w 50"/>
                <a:gd name="T1" fmla="*/ 6 h 65"/>
                <a:gd name="T2" fmla="*/ 42 w 50"/>
                <a:gd name="T3" fmla="*/ 23 h 65"/>
                <a:gd name="T4" fmla="*/ 41 w 50"/>
                <a:gd name="T5" fmla="*/ 59 h 65"/>
                <a:gd name="T6" fmla="*/ 9 w 50"/>
                <a:gd name="T7" fmla="*/ 42 h 65"/>
                <a:gd name="T8" fmla="*/ 9 w 50"/>
                <a:gd name="T9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5">
                  <a:moveTo>
                    <a:pt x="9" y="6"/>
                  </a:moveTo>
                  <a:cubicBezTo>
                    <a:pt x="18" y="0"/>
                    <a:pt x="33" y="8"/>
                    <a:pt x="42" y="23"/>
                  </a:cubicBezTo>
                  <a:cubicBezTo>
                    <a:pt x="50" y="38"/>
                    <a:pt x="50" y="54"/>
                    <a:pt x="41" y="59"/>
                  </a:cubicBezTo>
                  <a:cubicBezTo>
                    <a:pt x="32" y="65"/>
                    <a:pt x="17" y="57"/>
                    <a:pt x="9" y="42"/>
                  </a:cubicBezTo>
                  <a:cubicBezTo>
                    <a:pt x="0" y="28"/>
                    <a:pt x="0" y="11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4" name="Freeform 166"/>
            <p:cNvSpPr>
              <a:spLocks/>
            </p:cNvSpPr>
            <p:nvPr/>
          </p:nvSpPr>
          <p:spPr bwMode="auto">
            <a:xfrm>
              <a:off x="5441951" y="2170113"/>
              <a:ext cx="11113" cy="15875"/>
            </a:xfrm>
            <a:custGeom>
              <a:avLst/>
              <a:gdLst>
                <a:gd name="T0" fmla="*/ 27 w 44"/>
                <a:gd name="T1" fmla="*/ 2 h 65"/>
                <a:gd name="T2" fmla="*/ 40 w 44"/>
                <a:gd name="T3" fmla="*/ 36 h 65"/>
                <a:gd name="T4" fmla="*/ 16 w 44"/>
                <a:gd name="T5" fmla="*/ 63 h 65"/>
                <a:gd name="T6" fmla="*/ 3 w 44"/>
                <a:gd name="T7" fmla="*/ 28 h 65"/>
                <a:gd name="T8" fmla="*/ 27 w 44"/>
                <a:gd name="T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5">
                  <a:moveTo>
                    <a:pt x="27" y="2"/>
                  </a:moveTo>
                  <a:cubicBezTo>
                    <a:pt x="38" y="3"/>
                    <a:pt x="44" y="19"/>
                    <a:pt x="40" y="36"/>
                  </a:cubicBezTo>
                  <a:cubicBezTo>
                    <a:pt x="37" y="52"/>
                    <a:pt x="26" y="65"/>
                    <a:pt x="16" y="63"/>
                  </a:cubicBezTo>
                  <a:cubicBezTo>
                    <a:pt x="6" y="61"/>
                    <a:pt x="0" y="45"/>
                    <a:pt x="3" y="28"/>
                  </a:cubicBezTo>
                  <a:cubicBezTo>
                    <a:pt x="6" y="12"/>
                    <a:pt x="17" y="0"/>
                    <a:pt x="2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5" name="Freeform 167"/>
            <p:cNvSpPr>
              <a:spLocks/>
            </p:cNvSpPr>
            <p:nvPr/>
          </p:nvSpPr>
          <p:spPr bwMode="auto">
            <a:xfrm>
              <a:off x="5384801" y="2181226"/>
              <a:ext cx="12700" cy="17463"/>
            </a:xfrm>
            <a:custGeom>
              <a:avLst/>
              <a:gdLst>
                <a:gd name="T0" fmla="*/ 39 w 50"/>
                <a:gd name="T1" fmla="*/ 5 h 65"/>
                <a:gd name="T2" fmla="*/ 42 w 50"/>
                <a:gd name="T3" fmla="*/ 41 h 65"/>
                <a:gd name="T4" fmla="*/ 11 w 50"/>
                <a:gd name="T5" fmla="*/ 61 h 65"/>
                <a:gd name="T6" fmla="*/ 8 w 50"/>
                <a:gd name="T7" fmla="*/ 24 h 65"/>
                <a:gd name="T8" fmla="*/ 39 w 50"/>
                <a:gd name="T9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5">
                  <a:moveTo>
                    <a:pt x="39" y="5"/>
                  </a:moveTo>
                  <a:cubicBezTo>
                    <a:pt x="48" y="10"/>
                    <a:pt x="50" y="26"/>
                    <a:pt x="42" y="41"/>
                  </a:cubicBezTo>
                  <a:cubicBezTo>
                    <a:pt x="35" y="57"/>
                    <a:pt x="21" y="65"/>
                    <a:pt x="11" y="61"/>
                  </a:cubicBezTo>
                  <a:cubicBezTo>
                    <a:pt x="2" y="56"/>
                    <a:pt x="0" y="40"/>
                    <a:pt x="8" y="24"/>
                  </a:cubicBezTo>
                  <a:cubicBezTo>
                    <a:pt x="16" y="9"/>
                    <a:pt x="30" y="0"/>
                    <a:pt x="3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6" name="Freeform 168"/>
            <p:cNvSpPr>
              <a:spLocks/>
            </p:cNvSpPr>
            <p:nvPr/>
          </p:nvSpPr>
          <p:spPr bwMode="auto">
            <a:xfrm>
              <a:off x="5434013" y="2209801"/>
              <a:ext cx="12700" cy="17463"/>
            </a:xfrm>
            <a:custGeom>
              <a:avLst/>
              <a:gdLst>
                <a:gd name="T0" fmla="*/ 38 w 49"/>
                <a:gd name="T1" fmla="*/ 5 h 65"/>
                <a:gd name="T2" fmla="*/ 41 w 49"/>
                <a:gd name="T3" fmla="*/ 41 h 65"/>
                <a:gd name="T4" fmla="*/ 10 w 49"/>
                <a:gd name="T5" fmla="*/ 60 h 65"/>
                <a:gd name="T6" fmla="*/ 7 w 49"/>
                <a:gd name="T7" fmla="*/ 24 h 65"/>
                <a:gd name="T8" fmla="*/ 38 w 49"/>
                <a:gd name="T9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5">
                  <a:moveTo>
                    <a:pt x="38" y="5"/>
                  </a:moveTo>
                  <a:cubicBezTo>
                    <a:pt x="48" y="9"/>
                    <a:pt x="49" y="26"/>
                    <a:pt x="41" y="41"/>
                  </a:cubicBezTo>
                  <a:cubicBezTo>
                    <a:pt x="34" y="56"/>
                    <a:pt x="20" y="65"/>
                    <a:pt x="10" y="60"/>
                  </a:cubicBezTo>
                  <a:cubicBezTo>
                    <a:pt x="1" y="56"/>
                    <a:pt x="0" y="39"/>
                    <a:pt x="7" y="24"/>
                  </a:cubicBezTo>
                  <a:cubicBezTo>
                    <a:pt x="15" y="9"/>
                    <a:pt x="29" y="0"/>
                    <a:pt x="3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7" name="Freeform 169"/>
            <p:cNvSpPr>
              <a:spLocks/>
            </p:cNvSpPr>
            <p:nvPr/>
          </p:nvSpPr>
          <p:spPr bwMode="auto">
            <a:xfrm>
              <a:off x="5416551" y="2230438"/>
              <a:ext cx="12700" cy="17463"/>
            </a:xfrm>
            <a:custGeom>
              <a:avLst/>
              <a:gdLst>
                <a:gd name="T0" fmla="*/ 39 w 49"/>
                <a:gd name="T1" fmla="*/ 5 h 65"/>
                <a:gd name="T2" fmla="*/ 42 w 49"/>
                <a:gd name="T3" fmla="*/ 41 h 65"/>
                <a:gd name="T4" fmla="*/ 11 w 49"/>
                <a:gd name="T5" fmla="*/ 60 h 65"/>
                <a:gd name="T6" fmla="*/ 8 w 49"/>
                <a:gd name="T7" fmla="*/ 24 h 65"/>
                <a:gd name="T8" fmla="*/ 39 w 49"/>
                <a:gd name="T9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5">
                  <a:moveTo>
                    <a:pt x="39" y="5"/>
                  </a:moveTo>
                  <a:cubicBezTo>
                    <a:pt x="48" y="10"/>
                    <a:pt x="49" y="26"/>
                    <a:pt x="42" y="41"/>
                  </a:cubicBezTo>
                  <a:cubicBezTo>
                    <a:pt x="34" y="56"/>
                    <a:pt x="20" y="65"/>
                    <a:pt x="11" y="60"/>
                  </a:cubicBezTo>
                  <a:cubicBezTo>
                    <a:pt x="1" y="56"/>
                    <a:pt x="0" y="39"/>
                    <a:pt x="8" y="24"/>
                  </a:cubicBezTo>
                  <a:cubicBezTo>
                    <a:pt x="15" y="9"/>
                    <a:pt x="29" y="0"/>
                    <a:pt x="3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8" name="Freeform 170"/>
            <p:cNvSpPr>
              <a:spLocks/>
            </p:cNvSpPr>
            <p:nvPr/>
          </p:nvSpPr>
          <p:spPr bwMode="auto">
            <a:xfrm>
              <a:off x="5316538" y="2219326"/>
              <a:ext cx="17463" cy="12700"/>
            </a:xfrm>
            <a:custGeom>
              <a:avLst/>
              <a:gdLst>
                <a:gd name="T0" fmla="*/ 60 w 65"/>
                <a:gd name="T1" fmla="*/ 11 h 50"/>
                <a:gd name="T2" fmla="*/ 41 w 65"/>
                <a:gd name="T3" fmla="*/ 42 h 50"/>
                <a:gd name="T4" fmla="*/ 5 w 65"/>
                <a:gd name="T5" fmla="*/ 39 h 50"/>
                <a:gd name="T6" fmla="*/ 24 w 65"/>
                <a:gd name="T7" fmla="*/ 8 h 50"/>
                <a:gd name="T8" fmla="*/ 60 w 65"/>
                <a:gd name="T9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0">
                  <a:moveTo>
                    <a:pt x="60" y="11"/>
                  </a:moveTo>
                  <a:cubicBezTo>
                    <a:pt x="65" y="20"/>
                    <a:pt x="56" y="34"/>
                    <a:pt x="41" y="42"/>
                  </a:cubicBezTo>
                  <a:cubicBezTo>
                    <a:pt x="26" y="50"/>
                    <a:pt x="10" y="49"/>
                    <a:pt x="5" y="39"/>
                  </a:cubicBezTo>
                  <a:cubicBezTo>
                    <a:pt x="0" y="30"/>
                    <a:pt x="8" y="16"/>
                    <a:pt x="24" y="8"/>
                  </a:cubicBezTo>
                  <a:cubicBezTo>
                    <a:pt x="39" y="0"/>
                    <a:pt x="55" y="2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9" name="Freeform 171"/>
            <p:cNvSpPr>
              <a:spLocks/>
            </p:cNvSpPr>
            <p:nvPr/>
          </p:nvSpPr>
          <p:spPr bwMode="auto">
            <a:xfrm>
              <a:off x="5280026" y="2224088"/>
              <a:ext cx="15875" cy="12700"/>
            </a:xfrm>
            <a:custGeom>
              <a:avLst/>
              <a:gdLst>
                <a:gd name="T0" fmla="*/ 60 w 64"/>
                <a:gd name="T1" fmla="*/ 11 h 50"/>
                <a:gd name="T2" fmla="*/ 41 w 64"/>
                <a:gd name="T3" fmla="*/ 42 h 50"/>
                <a:gd name="T4" fmla="*/ 4 w 64"/>
                <a:gd name="T5" fmla="*/ 39 h 50"/>
                <a:gd name="T6" fmla="*/ 23 w 64"/>
                <a:gd name="T7" fmla="*/ 8 h 50"/>
                <a:gd name="T8" fmla="*/ 60 w 64"/>
                <a:gd name="T9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0">
                  <a:moveTo>
                    <a:pt x="60" y="11"/>
                  </a:moveTo>
                  <a:cubicBezTo>
                    <a:pt x="64" y="20"/>
                    <a:pt x="56" y="34"/>
                    <a:pt x="41" y="42"/>
                  </a:cubicBezTo>
                  <a:cubicBezTo>
                    <a:pt x="25" y="50"/>
                    <a:pt x="9" y="49"/>
                    <a:pt x="4" y="39"/>
                  </a:cubicBezTo>
                  <a:cubicBezTo>
                    <a:pt x="0" y="30"/>
                    <a:pt x="8" y="16"/>
                    <a:pt x="23" y="8"/>
                  </a:cubicBezTo>
                  <a:cubicBezTo>
                    <a:pt x="39" y="0"/>
                    <a:pt x="55" y="2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0" name="Freeform 172"/>
            <p:cNvSpPr>
              <a:spLocks/>
            </p:cNvSpPr>
            <p:nvPr/>
          </p:nvSpPr>
          <p:spPr bwMode="auto">
            <a:xfrm>
              <a:off x="5360988" y="2287588"/>
              <a:ext cx="15875" cy="14288"/>
            </a:xfrm>
            <a:custGeom>
              <a:avLst/>
              <a:gdLst>
                <a:gd name="T0" fmla="*/ 60 w 65"/>
                <a:gd name="T1" fmla="*/ 11 h 50"/>
                <a:gd name="T2" fmla="*/ 41 w 65"/>
                <a:gd name="T3" fmla="*/ 42 h 50"/>
                <a:gd name="T4" fmla="*/ 5 w 65"/>
                <a:gd name="T5" fmla="*/ 39 h 50"/>
                <a:gd name="T6" fmla="*/ 24 w 65"/>
                <a:gd name="T7" fmla="*/ 8 h 50"/>
                <a:gd name="T8" fmla="*/ 60 w 65"/>
                <a:gd name="T9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0">
                  <a:moveTo>
                    <a:pt x="60" y="11"/>
                  </a:moveTo>
                  <a:cubicBezTo>
                    <a:pt x="65" y="20"/>
                    <a:pt x="56" y="34"/>
                    <a:pt x="41" y="42"/>
                  </a:cubicBezTo>
                  <a:cubicBezTo>
                    <a:pt x="26" y="50"/>
                    <a:pt x="9" y="49"/>
                    <a:pt x="5" y="39"/>
                  </a:cubicBezTo>
                  <a:cubicBezTo>
                    <a:pt x="0" y="30"/>
                    <a:pt x="8" y="16"/>
                    <a:pt x="24" y="8"/>
                  </a:cubicBezTo>
                  <a:cubicBezTo>
                    <a:pt x="39" y="0"/>
                    <a:pt x="55" y="2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1" name="Freeform 173"/>
            <p:cNvSpPr>
              <a:spLocks/>
            </p:cNvSpPr>
            <p:nvPr/>
          </p:nvSpPr>
          <p:spPr bwMode="auto">
            <a:xfrm>
              <a:off x="5311776" y="2249488"/>
              <a:ext cx="15875" cy="12700"/>
            </a:xfrm>
            <a:custGeom>
              <a:avLst/>
              <a:gdLst>
                <a:gd name="T0" fmla="*/ 60 w 64"/>
                <a:gd name="T1" fmla="*/ 11 h 50"/>
                <a:gd name="T2" fmla="*/ 41 w 64"/>
                <a:gd name="T3" fmla="*/ 42 h 50"/>
                <a:gd name="T4" fmla="*/ 4 w 64"/>
                <a:gd name="T5" fmla="*/ 39 h 50"/>
                <a:gd name="T6" fmla="*/ 23 w 64"/>
                <a:gd name="T7" fmla="*/ 8 h 50"/>
                <a:gd name="T8" fmla="*/ 60 w 64"/>
                <a:gd name="T9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0">
                  <a:moveTo>
                    <a:pt x="60" y="11"/>
                  </a:moveTo>
                  <a:cubicBezTo>
                    <a:pt x="64" y="20"/>
                    <a:pt x="56" y="34"/>
                    <a:pt x="41" y="42"/>
                  </a:cubicBezTo>
                  <a:cubicBezTo>
                    <a:pt x="25" y="50"/>
                    <a:pt x="9" y="48"/>
                    <a:pt x="4" y="39"/>
                  </a:cubicBezTo>
                  <a:cubicBezTo>
                    <a:pt x="0" y="30"/>
                    <a:pt x="8" y="16"/>
                    <a:pt x="23" y="8"/>
                  </a:cubicBezTo>
                  <a:cubicBezTo>
                    <a:pt x="39" y="0"/>
                    <a:pt x="55" y="1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2" name="Freeform 174"/>
            <p:cNvSpPr>
              <a:spLocks/>
            </p:cNvSpPr>
            <p:nvPr/>
          </p:nvSpPr>
          <p:spPr bwMode="auto">
            <a:xfrm>
              <a:off x="5392738" y="2255838"/>
              <a:ext cx="12700" cy="17463"/>
            </a:xfrm>
            <a:custGeom>
              <a:avLst/>
              <a:gdLst>
                <a:gd name="T0" fmla="*/ 38 w 49"/>
                <a:gd name="T1" fmla="*/ 5 h 65"/>
                <a:gd name="T2" fmla="*/ 41 w 49"/>
                <a:gd name="T3" fmla="*/ 41 h 65"/>
                <a:gd name="T4" fmla="*/ 11 w 49"/>
                <a:gd name="T5" fmla="*/ 61 h 65"/>
                <a:gd name="T6" fmla="*/ 7 w 49"/>
                <a:gd name="T7" fmla="*/ 24 h 65"/>
                <a:gd name="T8" fmla="*/ 38 w 49"/>
                <a:gd name="T9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5">
                  <a:moveTo>
                    <a:pt x="38" y="5"/>
                  </a:moveTo>
                  <a:cubicBezTo>
                    <a:pt x="48" y="10"/>
                    <a:pt x="49" y="26"/>
                    <a:pt x="41" y="41"/>
                  </a:cubicBezTo>
                  <a:cubicBezTo>
                    <a:pt x="34" y="57"/>
                    <a:pt x="20" y="65"/>
                    <a:pt x="11" y="61"/>
                  </a:cubicBezTo>
                  <a:cubicBezTo>
                    <a:pt x="1" y="56"/>
                    <a:pt x="0" y="40"/>
                    <a:pt x="7" y="24"/>
                  </a:cubicBezTo>
                  <a:cubicBezTo>
                    <a:pt x="15" y="9"/>
                    <a:pt x="29" y="0"/>
                    <a:pt x="3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8" name="Группа 1087"/>
          <p:cNvGrpSpPr/>
          <p:nvPr/>
        </p:nvGrpSpPr>
        <p:grpSpPr>
          <a:xfrm>
            <a:off x="8185151" y="3460751"/>
            <a:ext cx="500063" cy="493712"/>
            <a:chOff x="8185151" y="3460751"/>
            <a:chExt cx="500063" cy="493712"/>
          </a:xfrm>
          <a:solidFill>
            <a:schemeClr val="accent1"/>
          </a:solidFill>
        </p:grpSpPr>
        <p:sp>
          <p:nvSpPr>
            <p:cNvPr id="1013" name="Freeform 175"/>
            <p:cNvSpPr>
              <a:spLocks noEditPoints="1"/>
            </p:cNvSpPr>
            <p:nvPr/>
          </p:nvSpPr>
          <p:spPr bwMode="auto">
            <a:xfrm>
              <a:off x="8226426" y="3603626"/>
              <a:ext cx="439738" cy="146050"/>
            </a:xfrm>
            <a:custGeom>
              <a:avLst/>
              <a:gdLst>
                <a:gd name="T0" fmla="*/ 847 w 1695"/>
                <a:gd name="T1" fmla="*/ 562 h 562"/>
                <a:gd name="T2" fmla="*/ 258 w 1695"/>
                <a:gd name="T3" fmla="*/ 485 h 562"/>
                <a:gd name="T4" fmla="*/ 0 w 1695"/>
                <a:gd name="T5" fmla="*/ 281 h 562"/>
                <a:gd name="T6" fmla="*/ 258 w 1695"/>
                <a:gd name="T7" fmla="*/ 76 h 562"/>
                <a:gd name="T8" fmla="*/ 847 w 1695"/>
                <a:gd name="T9" fmla="*/ 0 h 562"/>
                <a:gd name="T10" fmla="*/ 1437 w 1695"/>
                <a:gd name="T11" fmla="*/ 76 h 562"/>
                <a:gd name="T12" fmla="*/ 1695 w 1695"/>
                <a:gd name="T13" fmla="*/ 281 h 562"/>
                <a:gd name="T14" fmla="*/ 1437 w 1695"/>
                <a:gd name="T15" fmla="*/ 485 h 562"/>
                <a:gd name="T16" fmla="*/ 847 w 1695"/>
                <a:gd name="T17" fmla="*/ 562 h 562"/>
                <a:gd name="T18" fmla="*/ 847 w 1695"/>
                <a:gd name="T19" fmla="*/ 48 h 562"/>
                <a:gd name="T20" fmla="*/ 272 w 1695"/>
                <a:gd name="T21" fmla="*/ 122 h 562"/>
                <a:gd name="T22" fmla="*/ 48 w 1695"/>
                <a:gd name="T23" fmla="*/ 281 h 562"/>
                <a:gd name="T24" fmla="*/ 272 w 1695"/>
                <a:gd name="T25" fmla="*/ 440 h 562"/>
                <a:gd name="T26" fmla="*/ 847 w 1695"/>
                <a:gd name="T27" fmla="*/ 514 h 562"/>
                <a:gd name="T28" fmla="*/ 1422 w 1695"/>
                <a:gd name="T29" fmla="*/ 440 h 562"/>
                <a:gd name="T30" fmla="*/ 1647 w 1695"/>
                <a:gd name="T31" fmla="*/ 281 h 562"/>
                <a:gd name="T32" fmla="*/ 1422 w 1695"/>
                <a:gd name="T33" fmla="*/ 122 h 562"/>
                <a:gd name="T34" fmla="*/ 847 w 1695"/>
                <a:gd name="T35" fmla="*/ 48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95" h="562">
                  <a:moveTo>
                    <a:pt x="847" y="562"/>
                  </a:moveTo>
                  <a:cubicBezTo>
                    <a:pt x="625" y="562"/>
                    <a:pt x="415" y="535"/>
                    <a:pt x="258" y="485"/>
                  </a:cubicBezTo>
                  <a:cubicBezTo>
                    <a:pt x="89" y="433"/>
                    <a:pt x="0" y="362"/>
                    <a:pt x="0" y="281"/>
                  </a:cubicBezTo>
                  <a:cubicBezTo>
                    <a:pt x="0" y="200"/>
                    <a:pt x="89" y="129"/>
                    <a:pt x="258" y="76"/>
                  </a:cubicBezTo>
                  <a:cubicBezTo>
                    <a:pt x="415" y="27"/>
                    <a:pt x="625" y="0"/>
                    <a:pt x="847" y="0"/>
                  </a:cubicBezTo>
                  <a:cubicBezTo>
                    <a:pt x="1070" y="0"/>
                    <a:pt x="1279" y="27"/>
                    <a:pt x="1437" y="76"/>
                  </a:cubicBezTo>
                  <a:cubicBezTo>
                    <a:pt x="1606" y="129"/>
                    <a:pt x="1695" y="200"/>
                    <a:pt x="1695" y="281"/>
                  </a:cubicBezTo>
                  <a:cubicBezTo>
                    <a:pt x="1695" y="362"/>
                    <a:pt x="1606" y="433"/>
                    <a:pt x="1437" y="485"/>
                  </a:cubicBezTo>
                  <a:cubicBezTo>
                    <a:pt x="1279" y="535"/>
                    <a:pt x="1070" y="562"/>
                    <a:pt x="847" y="562"/>
                  </a:cubicBezTo>
                  <a:close/>
                  <a:moveTo>
                    <a:pt x="847" y="48"/>
                  </a:moveTo>
                  <a:cubicBezTo>
                    <a:pt x="630" y="48"/>
                    <a:pt x="425" y="74"/>
                    <a:pt x="272" y="122"/>
                  </a:cubicBezTo>
                  <a:cubicBezTo>
                    <a:pt x="131" y="166"/>
                    <a:pt x="48" y="225"/>
                    <a:pt x="48" y="281"/>
                  </a:cubicBezTo>
                  <a:cubicBezTo>
                    <a:pt x="48" y="336"/>
                    <a:pt x="131" y="396"/>
                    <a:pt x="272" y="440"/>
                  </a:cubicBezTo>
                  <a:cubicBezTo>
                    <a:pt x="425" y="487"/>
                    <a:pt x="630" y="514"/>
                    <a:pt x="847" y="514"/>
                  </a:cubicBezTo>
                  <a:cubicBezTo>
                    <a:pt x="1065" y="514"/>
                    <a:pt x="1269" y="487"/>
                    <a:pt x="1422" y="440"/>
                  </a:cubicBezTo>
                  <a:cubicBezTo>
                    <a:pt x="1563" y="396"/>
                    <a:pt x="1647" y="336"/>
                    <a:pt x="1647" y="281"/>
                  </a:cubicBezTo>
                  <a:cubicBezTo>
                    <a:pt x="1647" y="225"/>
                    <a:pt x="1563" y="166"/>
                    <a:pt x="1422" y="122"/>
                  </a:cubicBezTo>
                  <a:cubicBezTo>
                    <a:pt x="1269" y="74"/>
                    <a:pt x="1065" y="48"/>
                    <a:pt x="84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4" name="Freeform 176"/>
            <p:cNvSpPr>
              <a:spLocks noEditPoints="1"/>
            </p:cNvSpPr>
            <p:nvPr/>
          </p:nvSpPr>
          <p:spPr bwMode="auto">
            <a:xfrm>
              <a:off x="8266113" y="3630613"/>
              <a:ext cx="358775" cy="92075"/>
            </a:xfrm>
            <a:custGeom>
              <a:avLst/>
              <a:gdLst>
                <a:gd name="T0" fmla="*/ 693 w 1385"/>
                <a:gd name="T1" fmla="*/ 352 h 352"/>
                <a:gd name="T2" fmla="*/ 215 w 1385"/>
                <a:gd name="T3" fmla="*/ 307 h 352"/>
                <a:gd name="T4" fmla="*/ 0 w 1385"/>
                <a:gd name="T5" fmla="*/ 176 h 352"/>
                <a:gd name="T6" fmla="*/ 215 w 1385"/>
                <a:gd name="T7" fmla="*/ 45 h 352"/>
                <a:gd name="T8" fmla="*/ 693 w 1385"/>
                <a:gd name="T9" fmla="*/ 0 h 352"/>
                <a:gd name="T10" fmla="*/ 1171 w 1385"/>
                <a:gd name="T11" fmla="*/ 45 h 352"/>
                <a:gd name="T12" fmla="*/ 1385 w 1385"/>
                <a:gd name="T13" fmla="*/ 176 h 352"/>
                <a:gd name="T14" fmla="*/ 1171 w 1385"/>
                <a:gd name="T15" fmla="*/ 307 h 352"/>
                <a:gd name="T16" fmla="*/ 693 w 1385"/>
                <a:gd name="T17" fmla="*/ 352 h 352"/>
                <a:gd name="T18" fmla="*/ 693 w 1385"/>
                <a:gd name="T19" fmla="*/ 48 h 352"/>
                <a:gd name="T20" fmla="*/ 225 w 1385"/>
                <a:gd name="T21" fmla="*/ 92 h 352"/>
                <a:gd name="T22" fmla="*/ 48 w 1385"/>
                <a:gd name="T23" fmla="*/ 176 h 352"/>
                <a:gd name="T24" fmla="*/ 225 w 1385"/>
                <a:gd name="T25" fmla="*/ 260 h 352"/>
                <a:gd name="T26" fmla="*/ 693 w 1385"/>
                <a:gd name="T27" fmla="*/ 304 h 352"/>
                <a:gd name="T28" fmla="*/ 1160 w 1385"/>
                <a:gd name="T29" fmla="*/ 260 h 352"/>
                <a:gd name="T30" fmla="*/ 1337 w 1385"/>
                <a:gd name="T31" fmla="*/ 176 h 352"/>
                <a:gd name="T32" fmla="*/ 1160 w 1385"/>
                <a:gd name="T33" fmla="*/ 92 h 352"/>
                <a:gd name="T34" fmla="*/ 693 w 1385"/>
                <a:gd name="T35" fmla="*/ 4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5" h="352">
                  <a:moveTo>
                    <a:pt x="693" y="352"/>
                  </a:moveTo>
                  <a:cubicBezTo>
                    <a:pt x="512" y="352"/>
                    <a:pt x="343" y="336"/>
                    <a:pt x="215" y="307"/>
                  </a:cubicBezTo>
                  <a:cubicBezTo>
                    <a:pt x="72" y="274"/>
                    <a:pt x="0" y="230"/>
                    <a:pt x="0" y="176"/>
                  </a:cubicBezTo>
                  <a:cubicBezTo>
                    <a:pt x="0" y="122"/>
                    <a:pt x="72" y="78"/>
                    <a:pt x="215" y="45"/>
                  </a:cubicBezTo>
                  <a:cubicBezTo>
                    <a:pt x="343" y="16"/>
                    <a:pt x="512" y="0"/>
                    <a:pt x="693" y="0"/>
                  </a:cubicBezTo>
                  <a:cubicBezTo>
                    <a:pt x="873" y="0"/>
                    <a:pt x="1043" y="16"/>
                    <a:pt x="1171" y="45"/>
                  </a:cubicBezTo>
                  <a:cubicBezTo>
                    <a:pt x="1313" y="78"/>
                    <a:pt x="1385" y="122"/>
                    <a:pt x="1385" y="176"/>
                  </a:cubicBezTo>
                  <a:cubicBezTo>
                    <a:pt x="1385" y="230"/>
                    <a:pt x="1313" y="274"/>
                    <a:pt x="1171" y="307"/>
                  </a:cubicBezTo>
                  <a:cubicBezTo>
                    <a:pt x="1043" y="336"/>
                    <a:pt x="873" y="352"/>
                    <a:pt x="693" y="352"/>
                  </a:cubicBezTo>
                  <a:close/>
                  <a:moveTo>
                    <a:pt x="693" y="48"/>
                  </a:moveTo>
                  <a:cubicBezTo>
                    <a:pt x="516" y="48"/>
                    <a:pt x="350" y="64"/>
                    <a:pt x="225" y="92"/>
                  </a:cubicBezTo>
                  <a:cubicBezTo>
                    <a:pt x="85" y="124"/>
                    <a:pt x="48" y="161"/>
                    <a:pt x="48" y="176"/>
                  </a:cubicBezTo>
                  <a:cubicBezTo>
                    <a:pt x="48" y="191"/>
                    <a:pt x="85" y="228"/>
                    <a:pt x="225" y="260"/>
                  </a:cubicBezTo>
                  <a:cubicBezTo>
                    <a:pt x="350" y="288"/>
                    <a:pt x="516" y="304"/>
                    <a:pt x="693" y="304"/>
                  </a:cubicBezTo>
                  <a:cubicBezTo>
                    <a:pt x="869" y="304"/>
                    <a:pt x="1035" y="288"/>
                    <a:pt x="1160" y="260"/>
                  </a:cubicBezTo>
                  <a:cubicBezTo>
                    <a:pt x="1300" y="228"/>
                    <a:pt x="1337" y="191"/>
                    <a:pt x="1337" y="176"/>
                  </a:cubicBezTo>
                  <a:cubicBezTo>
                    <a:pt x="1337" y="161"/>
                    <a:pt x="1300" y="124"/>
                    <a:pt x="1160" y="92"/>
                  </a:cubicBezTo>
                  <a:cubicBezTo>
                    <a:pt x="1035" y="64"/>
                    <a:pt x="869" y="48"/>
                    <a:pt x="69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5" name="Freeform 177"/>
            <p:cNvSpPr>
              <a:spLocks/>
            </p:cNvSpPr>
            <p:nvPr/>
          </p:nvSpPr>
          <p:spPr bwMode="auto">
            <a:xfrm>
              <a:off x="8208963" y="3460751"/>
              <a:ext cx="152400" cy="161925"/>
            </a:xfrm>
            <a:custGeom>
              <a:avLst/>
              <a:gdLst>
                <a:gd name="T0" fmla="*/ 566 w 592"/>
                <a:gd name="T1" fmla="*/ 623 h 623"/>
                <a:gd name="T2" fmla="*/ 548 w 592"/>
                <a:gd name="T3" fmla="*/ 615 h 623"/>
                <a:gd name="T4" fmla="*/ 9 w 592"/>
                <a:gd name="T5" fmla="*/ 43 h 623"/>
                <a:gd name="T6" fmla="*/ 10 w 592"/>
                <a:gd name="T7" fmla="*/ 9 h 623"/>
                <a:gd name="T8" fmla="*/ 44 w 592"/>
                <a:gd name="T9" fmla="*/ 10 h 623"/>
                <a:gd name="T10" fmla="*/ 583 w 592"/>
                <a:gd name="T11" fmla="*/ 583 h 623"/>
                <a:gd name="T12" fmla="*/ 582 w 592"/>
                <a:gd name="T13" fmla="*/ 616 h 623"/>
                <a:gd name="T14" fmla="*/ 566 w 592"/>
                <a:gd name="T15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2" h="623">
                  <a:moveTo>
                    <a:pt x="566" y="623"/>
                  </a:moveTo>
                  <a:cubicBezTo>
                    <a:pt x="559" y="623"/>
                    <a:pt x="553" y="620"/>
                    <a:pt x="548" y="615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0" y="33"/>
                    <a:pt x="0" y="18"/>
                    <a:pt x="10" y="9"/>
                  </a:cubicBezTo>
                  <a:cubicBezTo>
                    <a:pt x="20" y="0"/>
                    <a:pt x="35" y="0"/>
                    <a:pt x="44" y="10"/>
                  </a:cubicBezTo>
                  <a:cubicBezTo>
                    <a:pt x="583" y="583"/>
                    <a:pt x="583" y="583"/>
                    <a:pt x="583" y="583"/>
                  </a:cubicBezTo>
                  <a:cubicBezTo>
                    <a:pt x="592" y="592"/>
                    <a:pt x="592" y="607"/>
                    <a:pt x="582" y="616"/>
                  </a:cubicBezTo>
                  <a:cubicBezTo>
                    <a:pt x="578" y="621"/>
                    <a:pt x="572" y="623"/>
                    <a:pt x="566" y="6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6" name="Freeform 178"/>
            <p:cNvSpPr>
              <a:spLocks/>
            </p:cNvSpPr>
            <p:nvPr/>
          </p:nvSpPr>
          <p:spPr bwMode="auto">
            <a:xfrm>
              <a:off x="8186738" y="3482976"/>
              <a:ext cx="133350" cy="146050"/>
            </a:xfrm>
            <a:custGeom>
              <a:avLst/>
              <a:gdLst>
                <a:gd name="T0" fmla="*/ 485 w 511"/>
                <a:gd name="T1" fmla="*/ 562 h 562"/>
                <a:gd name="T2" fmla="*/ 467 w 511"/>
                <a:gd name="T3" fmla="*/ 554 h 562"/>
                <a:gd name="T4" fmla="*/ 9 w 511"/>
                <a:gd name="T5" fmla="*/ 43 h 562"/>
                <a:gd name="T6" fmla="*/ 11 w 511"/>
                <a:gd name="T7" fmla="*/ 9 h 562"/>
                <a:gd name="T8" fmla="*/ 45 w 511"/>
                <a:gd name="T9" fmla="*/ 11 h 562"/>
                <a:gd name="T10" fmla="*/ 502 w 511"/>
                <a:gd name="T11" fmla="*/ 522 h 562"/>
                <a:gd name="T12" fmla="*/ 501 w 511"/>
                <a:gd name="T13" fmla="*/ 556 h 562"/>
                <a:gd name="T14" fmla="*/ 485 w 511"/>
                <a:gd name="T15" fmla="*/ 56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1" h="562">
                  <a:moveTo>
                    <a:pt x="485" y="562"/>
                  </a:moveTo>
                  <a:cubicBezTo>
                    <a:pt x="478" y="562"/>
                    <a:pt x="471" y="559"/>
                    <a:pt x="467" y="55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0" y="33"/>
                    <a:pt x="1" y="18"/>
                    <a:pt x="11" y="9"/>
                  </a:cubicBezTo>
                  <a:cubicBezTo>
                    <a:pt x="21" y="0"/>
                    <a:pt x="36" y="1"/>
                    <a:pt x="45" y="11"/>
                  </a:cubicBezTo>
                  <a:cubicBezTo>
                    <a:pt x="502" y="522"/>
                    <a:pt x="502" y="522"/>
                    <a:pt x="502" y="522"/>
                  </a:cubicBezTo>
                  <a:cubicBezTo>
                    <a:pt x="511" y="532"/>
                    <a:pt x="510" y="547"/>
                    <a:pt x="501" y="556"/>
                  </a:cubicBezTo>
                  <a:cubicBezTo>
                    <a:pt x="496" y="560"/>
                    <a:pt x="490" y="562"/>
                    <a:pt x="485" y="5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7" name="Freeform 179"/>
            <p:cNvSpPr>
              <a:spLocks/>
            </p:cNvSpPr>
            <p:nvPr/>
          </p:nvSpPr>
          <p:spPr bwMode="auto">
            <a:xfrm>
              <a:off x="8229601" y="3683001"/>
              <a:ext cx="69850" cy="177800"/>
            </a:xfrm>
            <a:custGeom>
              <a:avLst/>
              <a:gdLst>
                <a:gd name="T0" fmla="*/ 242 w 269"/>
                <a:gd name="T1" fmla="*/ 686 h 686"/>
                <a:gd name="T2" fmla="*/ 222 w 269"/>
                <a:gd name="T3" fmla="*/ 676 h 686"/>
                <a:gd name="T4" fmla="*/ 1 w 269"/>
                <a:gd name="T5" fmla="*/ 27 h 686"/>
                <a:gd name="T6" fmla="*/ 23 w 269"/>
                <a:gd name="T7" fmla="*/ 1 h 686"/>
                <a:gd name="T8" fmla="*/ 49 w 269"/>
                <a:gd name="T9" fmla="*/ 23 h 686"/>
                <a:gd name="T10" fmla="*/ 261 w 269"/>
                <a:gd name="T11" fmla="*/ 648 h 686"/>
                <a:gd name="T12" fmla="*/ 256 w 269"/>
                <a:gd name="T13" fmla="*/ 681 h 686"/>
                <a:gd name="T14" fmla="*/ 242 w 269"/>
                <a:gd name="T15" fmla="*/ 68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686">
                  <a:moveTo>
                    <a:pt x="242" y="686"/>
                  </a:moveTo>
                  <a:cubicBezTo>
                    <a:pt x="234" y="686"/>
                    <a:pt x="227" y="683"/>
                    <a:pt x="222" y="676"/>
                  </a:cubicBezTo>
                  <a:cubicBezTo>
                    <a:pt x="36" y="425"/>
                    <a:pt x="2" y="43"/>
                    <a:pt x="1" y="27"/>
                  </a:cubicBezTo>
                  <a:cubicBezTo>
                    <a:pt x="0" y="14"/>
                    <a:pt x="10" y="2"/>
                    <a:pt x="23" y="1"/>
                  </a:cubicBezTo>
                  <a:cubicBezTo>
                    <a:pt x="36" y="0"/>
                    <a:pt x="48" y="10"/>
                    <a:pt x="49" y="23"/>
                  </a:cubicBezTo>
                  <a:cubicBezTo>
                    <a:pt x="49" y="27"/>
                    <a:pt x="82" y="407"/>
                    <a:pt x="261" y="648"/>
                  </a:cubicBezTo>
                  <a:cubicBezTo>
                    <a:pt x="269" y="659"/>
                    <a:pt x="267" y="674"/>
                    <a:pt x="256" y="681"/>
                  </a:cubicBezTo>
                  <a:cubicBezTo>
                    <a:pt x="252" y="685"/>
                    <a:pt x="247" y="686"/>
                    <a:pt x="242" y="6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8" name="Freeform 180"/>
            <p:cNvSpPr>
              <a:spLocks/>
            </p:cNvSpPr>
            <p:nvPr/>
          </p:nvSpPr>
          <p:spPr bwMode="auto">
            <a:xfrm>
              <a:off x="8637588" y="3670301"/>
              <a:ext cx="30163" cy="182563"/>
            </a:xfrm>
            <a:custGeom>
              <a:avLst/>
              <a:gdLst>
                <a:gd name="T0" fmla="*/ 88 w 114"/>
                <a:gd name="T1" fmla="*/ 705 h 705"/>
                <a:gd name="T2" fmla="*/ 64 w 114"/>
                <a:gd name="T3" fmla="*/ 686 h 705"/>
                <a:gd name="T4" fmla="*/ 64 w 114"/>
                <a:gd name="T5" fmla="*/ 22 h 705"/>
                <a:gd name="T6" fmla="*/ 92 w 114"/>
                <a:gd name="T7" fmla="*/ 2 h 705"/>
                <a:gd name="T8" fmla="*/ 111 w 114"/>
                <a:gd name="T9" fmla="*/ 30 h 705"/>
                <a:gd name="T10" fmla="*/ 88 w 114"/>
                <a:gd name="T11" fmla="*/ 253 h 705"/>
                <a:gd name="T12" fmla="*/ 111 w 114"/>
                <a:gd name="T13" fmla="*/ 675 h 705"/>
                <a:gd name="T14" fmla="*/ 93 w 114"/>
                <a:gd name="T15" fmla="*/ 704 h 705"/>
                <a:gd name="T16" fmla="*/ 88 w 114"/>
                <a:gd name="T17" fmla="*/ 705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705">
                  <a:moveTo>
                    <a:pt x="88" y="705"/>
                  </a:moveTo>
                  <a:cubicBezTo>
                    <a:pt x="77" y="705"/>
                    <a:pt x="67" y="698"/>
                    <a:pt x="64" y="686"/>
                  </a:cubicBezTo>
                  <a:cubicBezTo>
                    <a:pt x="0" y="413"/>
                    <a:pt x="61" y="38"/>
                    <a:pt x="64" y="22"/>
                  </a:cubicBezTo>
                  <a:cubicBezTo>
                    <a:pt x="66" y="9"/>
                    <a:pt x="79" y="0"/>
                    <a:pt x="92" y="2"/>
                  </a:cubicBezTo>
                  <a:cubicBezTo>
                    <a:pt x="105" y="4"/>
                    <a:pt x="114" y="17"/>
                    <a:pt x="111" y="30"/>
                  </a:cubicBezTo>
                  <a:cubicBezTo>
                    <a:pt x="111" y="31"/>
                    <a:pt x="95" y="126"/>
                    <a:pt x="88" y="253"/>
                  </a:cubicBezTo>
                  <a:cubicBezTo>
                    <a:pt x="81" y="370"/>
                    <a:pt x="79" y="538"/>
                    <a:pt x="111" y="675"/>
                  </a:cubicBezTo>
                  <a:cubicBezTo>
                    <a:pt x="114" y="688"/>
                    <a:pt x="106" y="701"/>
                    <a:pt x="93" y="704"/>
                  </a:cubicBezTo>
                  <a:cubicBezTo>
                    <a:pt x="91" y="705"/>
                    <a:pt x="90" y="705"/>
                    <a:pt x="88" y="7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9" name="Freeform 181"/>
            <p:cNvSpPr>
              <a:spLocks/>
            </p:cNvSpPr>
            <p:nvPr/>
          </p:nvSpPr>
          <p:spPr bwMode="auto">
            <a:xfrm>
              <a:off x="8185151" y="3846513"/>
              <a:ext cx="500063" cy="36513"/>
            </a:xfrm>
            <a:custGeom>
              <a:avLst/>
              <a:gdLst>
                <a:gd name="T0" fmla="*/ 1903 w 1927"/>
                <a:gd name="T1" fmla="*/ 144 h 144"/>
                <a:gd name="T2" fmla="*/ 1734 w 1927"/>
                <a:gd name="T3" fmla="*/ 92 h 144"/>
                <a:gd name="T4" fmla="*/ 1590 w 1927"/>
                <a:gd name="T5" fmla="*/ 48 h 144"/>
                <a:gd name="T6" fmla="*/ 1446 w 1927"/>
                <a:gd name="T7" fmla="*/ 92 h 144"/>
                <a:gd name="T8" fmla="*/ 1277 w 1927"/>
                <a:gd name="T9" fmla="*/ 144 h 144"/>
                <a:gd name="T10" fmla="*/ 1108 w 1927"/>
                <a:gd name="T11" fmla="*/ 92 h 144"/>
                <a:gd name="T12" fmla="*/ 963 w 1927"/>
                <a:gd name="T13" fmla="*/ 48 h 144"/>
                <a:gd name="T14" fmla="*/ 819 w 1927"/>
                <a:gd name="T15" fmla="*/ 92 h 144"/>
                <a:gd name="T16" fmla="*/ 650 w 1927"/>
                <a:gd name="T17" fmla="*/ 144 h 144"/>
                <a:gd name="T18" fmla="*/ 481 w 1927"/>
                <a:gd name="T19" fmla="*/ 92 h 144"/>
                <a:gd name="T20" fmla="*/ 337 w 1927"/>
                <a:gd name="T21" fmla="*/ 48 h 144"/>
                <a:gd name="T22" fmla="*/ 193 w 1927"/>
                <a:gd name="T23" fmla="*/ 92 h 144"/>
                <a:gd name="T24" fmla="*/ 24 w 1927"/>
                <a:gd name="T25" fmla="*/ 144 h 144"/>
                <a:gd name="T26" fmla="*/ 0 w 1927"/>
                <a:gd name="T27" fmla="*/ 120 h 144"/>
                <a:gd name="T28" fmla="*/ 24 w 1927"/>
                <a:gd name="T29" fmla="*/ 96 h 144"/>
                <a:gd name="T30" fmla="*/ 168 w 1927"/>
                <a:gd name="T31" fmla="*/ 51 h 144"/>
                <a:gd name="T32" fmla="*/ 337 w 1927"/>
                <a:gd name="T33" fmla="*/ 0 h 144"/>
                <a:gd name="T34" fmla="*/ 506 w 1927"/>
                <a:gd name="T35" fmla="*/ 51 h 144"/>
                <a:gd name="T36" fmla="*/ 650 w 1927"/>
                <a:gd name="T37" fmla="*/ 96 h 144"/>
                <a:gd name="T38" fmla="*/ 794 w 1927"/>
                <a:gd name="T39" fmla="*/ 51 h 144"/>
                <a:gd name="T40" fmla="*/ 963 w 1927"/>
                <a:gd name="T41" fmla="*/ 0 h 144"/>
                <a:gd name="T42" fmla="*/ 1133 w 1927"/>
                <a:gd name="T43" fmla="*/ 51 h 144"/>
                <a:gd name="T44" fmla="*/ 1277 w 1927"/>
                <a:gd name="T45" fmla="*/ 96 h 144"/>
                <a:gd name="T46" fmla="*/ 1421 w 1927"/>
                <a:gd name="T47" fmla="*/ 51 h 144"/>
                <a:gd name="T48" fmla="*/ 1590 w 1927"/>
                <a:gd name="T49" fmla="*/ 0 h 144"/>
                <a:gd name="T50" fmla="*/ 1759 w 1927"/>
                <a:gd name="T51" fmla="*/ 51 h 144"/>
                <a:gd name="T52" fmla="*/ 1903 w 1927"/>
                <a:gd name="T53" fmla="*/ 96 h 144"/>
                <a:gd name="T54" fmla="*/ 1927 w 1927"/>
                <a:gd name="T55" fmla="*/ 120 h 144"/>
                <a:gd name="T56" fmla="*/ 1903 w 1927"/>
                <a:gd name="T5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27" h="144">
                  <a:moveTo>
                    <a:pt x="1903" y="144"/>
                  </a:moveTo>
                  <a:cubicBezTo>
                    <a:pt x="1818" y="144"/>
                    <a:pt x="1773" y="116"/>
                    <a:pt x="1734" y="92"/>
                  </a:cubicBezTo>
                  <a:cubicBezTo>
                    <a:pt x="1696" y="69"/>
                    <a:pt x="1661" y="48"/>
                    <a:pt x="1590" y="48"/>
                  </a:cubicBezTo>
                  <a:cubicBezTo>
                    <a:pt x="1518" y="48"/>
                    <a:pt x="1483" y="69"/>
                    <a:pt x="1446" y="92"/>
                  </a:cubicBezTo>
                  <a:cubicBezTo>
                    <a:pt x="1406" y="116"/>
                    <a:pt x="1362" y="144"/>
                    <a:pt x="1277" y="144"/>
                  </a:cubicBezTo>
                  <a:cubicBezTo>
                    <a:pt x="1192" y="144"/>
                    <a:pt x="1147" y="116"/>
                    <a:pt x="1108" y="92"/>
                  </a:cubicBezTo>
                  <a:cubicBezTo>
                    <a:pt x="1070" y="69"/>
                    <a:pt x="1035" y="48"/>
                    <a:pt x="963" y="48"/>
                  </a:cubicBezTo>
                  <a:cubicBezTo>
                    <a:pt x="892" y="48"/>
                    <a:pt x="857" y="69"/>
                    <a:pt x="819" y="92"/>
                  </a:cubicBezTo>
                  <a:cubicBezTo>
                    <a:pt x="780" y="116"/>
                    <a:pt x="735" y="144"/>
                    <a:pt x="650" y="144"/>
                  </a:cubicBezTo>
                  <a:cubicBezTo>
                    <a:pt x="565" y="144"/>
                    <a:pt x="521" y="116"/>
                    <a:pt x="481" y="92"/>
                  </a:cubicBezTo>
                  <a:cubicBezTo>
                    <a:pt x="444" y="69"/>
                    <a:pt x="409" y="48"/>
                    <a:pt x="337" y="48"/>
                  </a:cubicBezTo>
                  <a:cubicBezTo>
                    <a:pt x="266" y="48"/>
                    <a:pt x="231" y="69"/>
                    <a:pt x="193" y="92"/>
                  </a:cubicBezTo>
                  <a:cubicBezTo>
                    <a:pt x="154" y="116"/>
                    <a:pt x="109" y="144"/>
                    <a:pt x="24" y="144"/>
                  </a:cubicBezTo>
                  <a:cubicBezTo>
                    <a:pt x="11" y="144"/>
                    <a:pt x="0" y="133"/>
                    <a:pt x="0" y="120"/>
                  </a:cubicBezTo>
                  <a:cubicBezTo>
                    <a:pt x="0" y="106"/>
                    <a:pt x="11" y="96"/>
                    <a:pt x="24" y="96"/>
                  </a:cubicBezTo>
                  <a:cubicBezTo>
                    <a:pt x="96" y="96"/>
                    <a:pt x="131" y="74"/>
                    <a:pt x="168" y="51"/>
                  </a:cubicBezTo>
                  <a:cubicBezTo>
                    <a:pt x="208" y="27"/>
                    <a:pt x="252" y="0"/>
                    <a:pt x="337" y="0"/>
                  </a:cubicBezTo>
                  <a:cubicBezTo>
                    <a:pt x="422" y="0"/>
                    <a:pt x="467" y="27"/>
                    <a:pt x="506" y="51"/>
                  </a:cubicBezTo>
                  <a:cubicBezTo>
                    <a:pt x="544" y="74"/>
                    <a:pt x="579" y="96"/>
                    <a:pt x="650" y="96"/>
                  </a:cubicBezTo>
                  <a:cubicBezTo>
                    <a:pt x="722" y="96"/>
                    <a:pt x="757" y="74"/>
                    <a:pt x="794" y="51"/>
                  </a:cubicBezTo>
                  <a:cubicBezTo>
                    <a:pt x="834" y="27"/>
                    <a:pt x="878" y="0"/>
                    <a:pt x="963" y="0"/>
                  </a:cubicBezTo>
                  <a:cubicBezTo>
                    <a:pt x="1049" y="0"/>
                    <a:pt x="1093" y="27"/>
                    <a:pt x="1133" y="51"/>
                  </a:cubicBezTo>
                  <a:cubicBezTo>
                    <a:pt x="1170" y="74"/>
                    <a:pt x="1205" y="96"/>
                    <a:pt x="1277" y="96"/>
                  </a:cubicBezTo>
                  <a:cubicBezTo>
                    <a:pt x="1348" y="96"/>
                    <a:pt x="1383" y="74"/>
                    <a:pt x="1421" y="51"/>
                  </a:cubicBezTo>
                  <a:cubicBezTo>
                    <a:pt x="1460" y="27"/>
                    <a:pt x="1505" y="0"/>
                    <a:pt x="1590" y="0"/>
                  </a:cubicBezTo>
                  <a:cubicBezTo>
                    <a:pt x="1675" y="0"/>
                    <a:pt x="1719" y="27"/>
                    <a:pt x="1759" y="51"/>
                  </a:cubicBezTo>
                  <a:cubicBezTo>
                    <a:pt x="1796" y="74"/>
                    <a:pt x="1831" y="96"/>
                    <a:pt x="1903" y="96"/>
                  </a:cubicBezTo>
                  <a:cubicBezTo>
                    <a:pt x="1916" y="96"/>
                    <a:pt x="1927" y="106"/>
                    <a:pt x="1927" y="120"/>
                  </a:cubicBezTo>
                  <a:cubicBezTo>
                    <a:pt x="1927" y="133"/>
                    <a:pt x="1916" y="144"/>
                    <a:pt x="1903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0" name="Freeform 182"/>
            <p:cNvSpPr>
              <a:spLocks/>
            </p:cNvSpPr>
            <p:nvPr/>
          </p:nvSpPr>
          <p:spPr bwMode="auto">
            <a:xfrm>
              <a:off x="8266113" y="3916363"/>
              <a:ext cx="338138" cy="38100"/>
            </a:xfrm>
            <a:custGeom>
              <a:avLst/>
              <a:gdLst>
                <a:gd name="T0" fmla="*/ 964 w 1301"/>
                <a:gd name="T1" fmla="*/ 144 h 144"/>
                <a:gd name="T2" fmla="*/ 795 w 1301"/>
                <a:gd name="T3" fmla="*/ 92 h 144"/>
                <a:gd name="T4" fmla="*/ 650 w 1301"/>
                <a:gd name="T5" fmla="*/ 48 h 144"/>
                <a:gd name="T6" fmla="*/ 506 w 1301"/>
                <a:gd name="T7" fmla="*/ 92 h 144"/>
                <a:gd name="T8" fmla="*/ 337 w 1301"/>
                <a:gd name="T9" fmla="*/ 144 h 144"/>
                <a:gd name="T10" fmla="*/ 168 w 1301"/>
                <a:gd name="T11" fmla="*/ 92 h 144"/>
                <a:gd name="T12" fmla="*/ 24 w 1301"/>
                <a:gd name="T13" fmla="*/ 48 h 144"/>
                <a:gd name="T14" fmla="*/ 0 w 1301"/>
                <a:gd name="T15" fmla="*/ 24 h 144"/>
                <a:gd name="T16" fmla="*/ 24 w 1301"/>
                <a:gd name="T17" fmla="*/ 0 h 144"/>
                <a:gd name="T18" fmla="*/ 193 w 1301"/>
                <a:gd name="T19" fmla="*/ 51 h 144"/>
                <a:gd name="T20" fmla="*/ 337 w 1301"/>
                <a:gd name="T21" fmla="*/ 96 h 144"/>
                <a:gd name="T22" fmla="*/ 481 w 1301"/>
                <a:gd name="T23" fmla="*/ 51 h 144"/>
                <a:gd name="T24" fmla="*/ 650 w 1301"/>
                <a:gd name="T25" fmla="*/ 0 h 144"/>
                <a:gd name="T26" fmla="*/ 820 w 1301"/>
                <a:gd name="T27" fmla="*/ 51 h 144"/>
                <a:gd name="T28" fmla="*/ 964 w 1301"/>
                <a:gd name="T29" fmla="*/ 96 h 144"/>
                <a:gd name="T30" fmla="*/ 1108 w 1301"/>
                <a:gd name="T31" fmla="*/ 51 h 144"/>
                <a:gd name="T32" fmla="*/ 1277 w 1301"/>
                <a:gd name="T33" fmla="*/ 0 h 144"/>
                <a:gd name="T34" fmla="*/ 1301 w 1301"/>
                <a:gd name="T35" fmla="*/ 24 h 144"/>
                <a:gd name="T36" fmla="*/ 1277 w 1301"/>
                <a:gd name="T37" fmla="*/ 48 h 144"/>
                <a:gd name="T38" fmla="*/ 1133 w 1301"/>
                <a:gd name="T39" fmla="*/ 92 h 144"/>
                <a:gd name="T40" fmla="*/ 964 w 1301"/>
                <a:gd name="T4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1" h="144">
                  <a:moveTo>
                    <a:pt x="964" y="144"/>
                  </a:moveTo>
                  <a:cubicBezTo>
                    <a:pt x="879" y="144"/>
                    <a:pt x="834" y="116"/>
                    <a:pt x="795" y="92"/>
                  </a:cubicBezTo>
                  <a:cubicBezTo>
                    <a:pt x="757" y="69"/>
                    <a:pt x="722" y="48"/>
                    <a:pt x="650" y="48"/>
                  </a:cubicBezTo>
                  <a:cubicBezTo>
                    <a:pt x="579" y="48"/>
                    <a:pt x="544" y="69"/>
                    <a:pt x="506" y="92"/>
                  </a:cubicBezTo>
                  <a:cubicBezTo>
                    <a:pt x="467" y="116"/>
                    <a:pt x="422" y="144"/>
                    <a:pt x="337" y="144"/>
                  </a:cubicBezTo>
                  <a:cubicBezTo>
                    <a:pt x="252" y="144"/>
                    <a:pt x="208" y="116"/>
                    <a:pt x="168" y="92"/>
                  </a:cubicBezTo>
                  <a:cubicBezTo>
                    <a:pt x="131" y="69"/>
                    <a:pt x="96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109" y="0"/>
                    <a:pt x="154" y="27"/>
                    <a:pt x="193" y="51"/>
                  </a:cubicBezTo>
                  <a:cubicBezTo>
                    <a:pt x="231" y="74"/>
                    <a:pt x="266" y="96"/>
                    <a:pt x="337" y="96"/>
                  </a:cubicBezTo>
                  <a:cubicBezTo>
                    <a:pt x="409" y="96"/>
                    <a:pt x="444" y="74"/>
                    <a:pt x="481" y="51"/>
                  </a:cubicBezTo>
                  <a:cubicBezTo>
                    <a:pt x="521" y="27"/>
                    <a:pt x="565" y="0"/>
                    <a:pt x="650" y="0"/>
                  </a:cubicBezTo>
                  <a:cubicBezTo>
                    <a:pt x="736" y="0"/>
                    <a:pt x="780" y="27"/>
                    <a:pt x="820" y="51"/>
                  </a:cubicBezTo>
                  <a:cubicBezTo>
                    <a:pt x="857" y="74"/>
                    <a:pt x="892" y="96"/>
                    <a:pt x="964" y="96"/>
                  </a:cubicBezTo>
                  <a:cubicBezTo>
                    <a:pt x="1035" y="96"/>
                    <a:pt x="1070" y="74"/>
                    <a:pt x="1108" y="51"/>
                  </a:cubicBezTo>
                  <a:cubicBezTo>
                    <a:pt x="1147" y="27"/>
                    <a:pt x="1192" y="0"/>
                    <a:pt x="1277" y="0"/>
                  </a:cubicBezTo>
                  <a:cubicBezTo>
                    <a:pt x="1290" y="0"/>
                    <a:pt x="1301" y="10"/>
                    <a:pt x="1301" y="24"/>
                  </a:cubicBezTo>
                  <a:cubicBezTo>
                    <a:pt x="1301" y="37"/>
                    <a:pt x="1290" y="48"/>
                    <a:pt x="1277" y="48"/>
                  </a:cubicBezTo>
                  <a:cubicBezTo>
                    <a:pt x="1205" y="48"/>
                    <a:pt x="1170" y="69"/>
                    <a:pt x="1133" y="92"/>
                  </a:cubicBezTo>
                  <a:cubicBezTo>
                    <a:pt x="1093" y="116"/>
                    <a:pt x="1049" y="144"/>
                    <a:pt x="964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1" name="Freeform 183"/>
            <p:cNvSpPr>
              <a:spLocks/>
            </p:cNvSpPr>
            <p:nvPr/>
          </p:nvSpPr>
          <p:spPr bwMode="auto">
            <a:xfrm>
              <a:off x="8281988" y="3714751"/>
              <a:ext cx="103188" cy="165100"/>
            </a:xfrm>
            <a:custGeom>
              <a:avLst/>
              <a:gdLst>
                <a:gd name="T0" fmla="*/ 367 w 394"/>
                <a:gd name="T1" fmla="*/ 634 h 634"/>
                <a:gd name="T2" fmla="*/ 351 w 394"/>
                <a:gd name="T3" fmla="*/ 628 h 634"/>
                <a:gd name="T4" fmla="*/ 100 w 394"/>
                <a:gd name="T5" fmla="*/ 268 h 634"/>
                <a:gd name="T6" fmla="*/ 4 w 394"/>
                <a:gd name="T7" fmla="*/ 35 h 634"/>
                <a:gd name="T8" fmla="*/ 19 w 394"/>
                <a:gd name="T9" fmla="*/ 5 h 634"/>
                <a:gd name="T10" fmla="*/ 49 w 394"/>
                <a:gd name="T11" fmla="*/ 20 h 634"/>
                <a:gd name="T12" fmla="*/ 144 w 394"/>
                <a:gd name="T13" fmla="*/ 248 h 634"/>
                <a:gd name="T14" fmla="*/ 382 w 394"/>
                <a:gd name="T15" fmla="*/ 591 h 634"/>
                <a:gd name="T16" fmla="*/ 385 w 394"/>
                <a:gd name="T17" fmla="*/ 625 h 634"/>
                <a:gd name="T18" fmla="*/ 367 w 394"/>
                <a:gd name="T19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4" h="634">
                  <a:moveTo>
                    <a:pt x="367" y="634"/>
                  </a:moveTo>
                  <a:cubicBezTo>
                    <a:pt x="361" y="634"/>
                    <a:pt x="356" y="632"/>
                    <a:pt x="351" y="628"/>
                  </a:cubicBezTo>
                  <a:cubicBezTo>
                    <a:pt x="266" y="559"/>
                    <a:pt x="182" y="437"/>
                    <a:pt x="100" y="268"/>
                  </a:cubicBezTo>
                  <a:cubicBezTo>
                    <a:pt x="40" y="143"/>
                    <a:pt x="5" y="39"/>
                    <a:pt x="4" y="35"/>
                  </a:cubicBezTo>
                  <a:cubicBezTo>
                    <a:pt x="0" y="22"/>
                    <a:pt x="6" y="9"/>
                    <a:pt x="19" y="5"/>
                  </a:cubicBezTo>
                  <a:cubicBezTo>
                    <a:pt x="32" y="0"/>
                    <a:pt x="45" y="7"/>
                    <a:pt x="49" y="20"/>
                  </a:cubicBezTo>
                  <a:cubicBezTo>
                    <a:pt x="50" y="21"/>
                    <a:pt x="85" y="125"/>
                    <a:pt x="144" y="248"/>
                  </a:cubicBezTo>
                  <a:cubicBezTo>
                    <a:pt x="221" y="408"/>
                    <a:pt x="303" y="527"/>
                    <a:pt x="382" y="591"/>
                  </a:cubicBezTo>
                  <a:cubicBezTo>
                    <a:pt x="392" y="600"/>
                    <a:pt x="394" y="615"/>
                    <a:pt x="385" y="625"/>
                  </a:cubicBezTo>
                  <a:cubicBezTo>
                    <a:pt x="380" y="631"/>
                    <a:pt x="373" y="634"/>
                    <a:pt x="367" y="6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2" name="Freeform 184"/>
            <p:cNvSpPr>
              <a:spLocks/>
            </p:cNvSpPr>
            <p:nvPr/>
          </p:nvSpPr>
          <p:spPr bwMode="auto">
            <a:xfrm>
              <a:off x="8497888" y="3733801"/>
              <a:ext cx="90488" cy="125413"/>
            </a:xfrm>
            <a:custGeom>
              <a:avLst/>
              <a:gdLst>
                <a:gd name="T0" fmla="*/ 315 w 343"/>
                <a:gd name="T1" fmla="*/ 478 h 478"/>
                <a:gd name="T2" fmla="*/ 303 w 343"/>
                <a:gd name="T3" fmla="*/ 474 h 478"/>
                <a:gd name="T4" fmla="*/ 76 w 343"/>
                <a:gd name="T5" fmla="*/ 209 h 478"/>
                <a:gd name="T6" fmla="*/ 4 w 343"/>
                <a:gd name="T7" fmla="*/ 34 h 478"/>
                <a:gd name="T8" fmla="*/ 20 w 343"/>
                <a:gd name="T9" fmla="*/ 4 h 478"/>
                <a:gd name="T10" fmla="*/ 50 w 343"/>
                <a:gd name="T11" fmla="*/ 20 h 478"/>
                <a:gd name="T12" fmla="*/ 50 w 343"/>
                <a:gd name="T13" fmla="*/ 20 h 478"/>
                <a:gd name="T14" fmla="*/ 327 w 343"/>
                <a:gd name="T15" fmla="*/ 433 h 478"/>
                <a:gd name="T16" fmla="*/ 336 w 343"/>
                <a:gd name="T17" fmla="*/ 465 h 478"/>
                <a:gd name="T18" fmla="*/ 315 w 343"/>
                <a:gd name="T19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3" h="478">
                  <a:moveTo>
                    <a:pt x="315" y="478"/>
                  </a:moveTo>
                  <a:cubicBezTo>
                    <a:pt x="311" y="478"/>
                    <a:pt x="307" y="476"/>
                    <a:pt x="303" y="474"/>
                  </a:cubicBezTo>
                  <a:cubicBezTo>
                    <a:pt x="217" y="425"/>
                    <a:pt x="141" y="335"/>
                    <a:pt x="76" y="209"/>
                  </a:cubicBezTo>
                  <a:cubicBezTo>
                    <a:pt x="28" y="115"/>
                    <a:pt x="5" y="37"/>
                    <a:pt x="4" y="34"/>
                  </a:cubicBezTo>
                  <a:cubicBezTo>
                    <a:pt x="0" y="21"/>
                    <a:pt x="8" y="8"/>
                    <a:pt x="20" y="4"/>
                  </a:cubicBezTo>
                  <a:cubicBezTo>
                    <a:pt x="33" y="0"/>
                    <a:pt x="46" y="8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1" y="23"/>
                    <a:pt x="141" y="325"/>
                    <a:pt x="327" y="433"/>
                  </a:cubicBezTo>
                  <a:cubicBezTo>
                    <a:pt x="339" y="439"/>
                    <a:pt x="343" y="454"/>
                    <a:pt x="336" y="465"/>
                  </a:cubicBezTo>
                  <a:cubicBezTo>
                    <a:pt x="332" y="473"/>
                    <a:pt x="323" y="478"/>
                    <a:pt x="315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3" name="Freeform 185"/>
            <p:cNvSpPr>
              <a:spLocks/>
            </p:cNvSpPr>
            <p:nvPr/>
          </p:nvSpPr>
          <p:spPr bwMode="auto">
            <a:xfrm>
              <a:off x="8497888" y="3719513"/>
              <a:ext cx="161925" cy="161925"/>
            </a:xfrm>
            <a:custGeom>
              <a:avLst/>
              <a:gdLst>
                <a:gd name="T0" fmla="*/ 27 w 623"/>
                <a:gd name="T1" fmla="*/ 623 h 623"/>
                <a:gd name="T2" fmla="*/ 11 w 623"/>
                <a:gd name="T3" fmla="*/ 617 h 623"/>
                <a:gd name="T4" fmla="*/ 9 w 623"/>
                <a:gd name="T5" fmla="*/ 583 h 623"/>
                <a:gd name="T6" fmla="*/ 337 w 623"/>
                <a:gd name="T7" fmla="*/ 17 h 623"/>
                <a:gd name="T8" fmla="*/ 356 w 623"/>
                <a:gd name="T9" fmla="*/ 2 h 623"/>
                <a:gd name="T10" fmla="*/ 379 w 623"/>
                <a:gd name="T11" fmla="*/ 11 h 623"/>
                <a:gd name="T12" fmla="*/ 609 w 623"/>
                <a:gd name="T13" fmla="*/ 237 h 623"/>
                <a:gd name="T14" fmla="*/ 615 w 623"/>
                <a:gd name="T15" fmla="*/ 270 h 623"/>
                <a:gd name="T16" fmla="*/ 581 w 623"/>
                <a:gd name="T17" fmla="*/ 276 h 623"/>
                <a:gd name="T18" fmla="*/ 367 w 623"/>
                <a:gd name="T19" fmla="*/ 72 h 623"/>
                <a:gd name="T20" fmla="*/ 45 w 623"/>
                <a:gd name="T21" fmla="*/ 614 h 623"/>
                <a:gd name="T22" fmla="*/ 27 w 623"/>
                <a:gd name="T2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3" h="623">
                  <a:moveTo>
                    <a:pt x="27" y="623"/>
                  </a:moveTo>
                  <a:cubicBezTo>
                    <a:pt x="21" y="623"/>
                    <a:pt x="16" y="621"/>
                    <a:pt x="11" y="617"/>
                  </a:cubicBezTo>
                  <a:cubicBezTo>
                    <a:pt x="1" y="608"/>
                    <a:pt x="0" y="593"/>
                    <a:pt x="9" y="583"/>
                  </a:cubicBezTo>
                  <a:cubicBezTo>
                    <a:pt x="220" y="340"/>
                    <a:pt x="336" y="20"/>
                    <a:pt x="337" y="17"/>
                  </a:cubicBezTo>
                  <a:cubicBezTo>
                    <a:pt x="340" y="9"/>
                    <a:pt x="347" y="3"/>
                    <a:pt x="356" y="2"/>
                  </a:cubicBezTo>
                  <a:cubicBezTo>
                    <a:pt x="365" y="0"/>
                    <a:pt x="373" y="4"/>
                    <a:pt x="379" y="11"/>
                  </a:cubicBezTo>
                  <a:cubicBezTo>
                    <a:pt x="380" y="12"/>
                    <a:pt x="489" y="150"/>
                    <a:pt x="609" y="237"/>
                  </a:cubicBezTo>
                  <a:cubicBezTo>
                    <a:pt x="620" y="244"/>
                    <a:pt x="623" y="259"/>
                    <a:pt x="615" y="270"/>
                  </a:cubicBezTo>
                  <a:cubicBezTo>
                    <a:pt x="607" y="281"/>
                    <a:pt x="592" y="283"/>
                    <a:pt x="581" y="276"/>
                  </a:cubicBezTo>
                  <a:cubicBezTo>
                    <a:pt x="490" y="210"/>
                    <a:pt x="408" y="120"/>
                    <a:pt x="367" y="72"/>
                  </a:cubicBezTo>
                  <a:cubicBezTo>
                    <a:pt x="329" y="167"/>
                    <a:pt x="221" y="413"/>
                    <a:pt x="45" y="614"/>
                  </a:cubicBezTo>
                  <a:cubicBezTo>
                    <a:pt x="40" y="620"/>
                    <a:pt x="34" y="623"/>
                    <a:pt x="27" y="6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4" name="Freeform 186"/>
            <p:cNvSpPr>
              <a:spLocks/>
            </p:cNvSpPr>
            <p:nvPr/>
          </p:nvSpPr>
          <p:spPr bwMode="auto">
            <a:xfrm>
              <a:off x="8275638" y="3735388"/>
              <a:ext cx="177800" cy="123825"/>
            </a:xfrm>
            <a:custGeom>
              <a:avLst/>
              <a:gdLst>
                <a:gd name="T0" fmla="*/ 661 w 688"/>
                <a:gd name="T1" fmla="*/ 476 h 476"/>
                <a:gd name="T2" fmla="*/ 645 w 688"/>
                <a:gd name="T3" fmla="*/ 469 h 476"/>
                <a:gd name="T4" fmla="*/ 429 w 688"/>
                <a:gd name="T5" fmla="*/ 76 h 476"/>
                <a:gd name="T6" fmla="*/ 211 w 688"/>
                <a:gd name="T7" fmla="*/ 292 h 476"/>
                <a:gd name="T8" fmla="*/ 41 w 688"/>
                <a:gd name="T9" fmla="*/ 421 h 476"/>
                <a:gd name="T10" fmla="*/ 8 w 688"/>
                <a:gd name="T11" fmla="*/ 415 h 476"/>
                <a:gd name="T12" fmla="*/ 14 w 688"/>
                <a:gd name="T13" fmla="*/ 381 h 476"/>
                <a:gd name="T14" fmla="*/ 414 w 688"/>
                <a:gd name="T15" fmla="*/ 13 h 476"/>
                <a:gd name="T16" fmla="*/ 436 w 688"/>
                <a:gd name="T17" fmla="*/ 1 h 476"/>
                <a:gd name="T18" fmla="*/ 457 w 688"/>
                <a:gd name="T19" fmla="*/ 16 h 476"/>
                <a:gd name="T20" fmla="*/ 677 w 688"/>
                <a:gd name="T21" fmla="*/ 434 h 476"/>
                <a:gd name="T22" fmla="*/ 679 w 688"/>
                <a:gd name="T23" fmla="*/ 468 h 476"/>
                <a:gd name="T24" fmla="*/ 661 w 688"/>
                <a:gd name="T25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8" h="476">
                  <a:moveTo>
                    <a:pt x="661" y="476"/>
                  </a:moveTo>
                  <a:cubicBezTo>
                    <a:pt x="655" y="476"/>
                    <a:pt x="649" y="473"/>
                    <a:pt x="645" y="469"/>
                  </a:cubicBezTo>
                  <a:cubicBezTo>
                    <a:pt x="569" y="399"/>
                    <a:pt x="469" y="171"/>
                    <a:pt x="429" y="76"/>
                  </a:cubicBezTo>
                  <a:cubicBezTo>
                    <a:pt x="384" y="138"/>
                    <a:pt x="310" y="210"/>
                    <a:pt x="211" y="292"/>
                  </a:cubicBezTo>
                  <a:cubicBezTo>
                    <a:pt x="121" y="366"/>
                    <a:pt x="42" y="420"/>
                    <a:pt x="41" y="421"/>
                  </a:cubicBezTo>
                  <a:cubicBezTo>
                    <a:pt x="30" y="428"/>
                    <a:pt x="15" y="426"/>
                    <a:pt x="8" y="415"/>
                  </a:cubicBezTo>
                  <a:cubicBezTo>
                    <a:pt x="0" y="404"/>
                    <a:pt x="3" y="389"/>
                    <a:pt x="14" y="381"/>
                  </a:cubicBezTo>
                  <a:cubicBezTo>
                    <a:pt x="17" y="379"/>
                    <a:pt x="322" y="168"/>
                    <a:pt x="414" y="13"/>
                  </a:cubicBezTo>
                  <a:cubicBezTo>
                    <a:pt x="418" y="5"/>
                    <a:pt x="427" y="0"/>
                    <a:pt x="436" y="1"/>
                  </a:cubicBezTo>
                  <a:cubicBezTo>
                    <a:pt x="445" y="2"/>
                    <a:pt x="453" y="8"/>
                    <a:pt x="457" y="16"/>
                  </a:cubicBezTo>
                  <a:cubicBezTo>
                    <a:pt x="458" y="19"/>
                    <a:pt x="591" y="354"/>
                    <a:pt x="677" y="434"/>
                  </a:cubicBezTo>
                  <a:cubicBezTo>
                    <a:pt x="687" y="443"/>
                    <a:pt x="688" y="458"/>
                    <a:pt x="679" y="468"/>
                  </a:cubicBezTo>
                  <a:cubicBezTo>
                    <a:pt x="674" y="473"/>
                    <a:pt x="668" y="476"/>
                    <a:pt x="661" y="4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5" name="Freeform 187"/>
            <p:cNvSpPr>
              <a:spLocks/>
            </p:cNvSpPr>
            <p:nvPr/>
          </p:nvSpPr>
          <p:spPr bwMode="auto">
            <a:xfrm>
              <a:off x="8421688" y="3740151"/>
              <a:ext cx="90488" cy="119063"/>
            </a:xfrm>
            <a:custGeom>
              <a:avLst/>
              <a:gdLst>
                <a:gd name="T0" fmla="*/ 27 w 353"/>
                <a:gd name="T1" fmla="*/ 455 h 455"/>
                <a:gd name="T2" fmla="*/ 10 w 353"/>
                <a:gd name="T3" fmla="*/ 447 h 455"/>
                <a:gd name="T4" fmla="*/ 10 w 353"/>
                <a:gd name="T5" fmla="*/ 413 h 455"/>
                <a:gd name="T6" fmla="*/ 304 w 353"/>
                <a:gd name="T7" fmla="*/ 15 h 455"/>
                <a:gd name="T8" fmla="*/ 337 w 353"/>
                <a:gd name="T9" fmla="*/ 6 h 455"/>
                <a:gd name="T10" fmla="*/ 346 w 353"/>
                <a:gd name="T11" fmla="*/ 39 h 455"/>
                <a:gd name="T12" fmla="*/ 44 w 353"/>
                <a:gd name="T13" fmla="*/ 448 h 455"/>
                <a:gd name="T14" fmla="*/ 27 w 353"/>
                <a:gd name="T15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455">
                  <a:moveTo>
                    <a:pt x="27" y="455"/>
                  </a:moveTo>
                  <a:cubicBezTo>
                    <a:pt x="21" y="455"/>
                    <a:pt x="14" y="452"/>
                    <a:pt x="10" y="447"/>
                  </a:cubicBezTo>
                  <a:cubicBezTo>
                    <a:pt x="0" y="438"/>
                    <a:pt x="0" y="423"/>
                    <a:pt x="10" y="413"/>
                  </a:cubicBezTo>
                  <a:cubicBezTo>
                    <a:pt x="166" y="259"/>
                    <a:pt x="303" y="18"/>
                    <a:pt x="304" y="15"/>
                  </a:cubicBezTo>
                  <a:cubicBezTo>
                    <a:pt x="311" y="4"/>
                    <a:pt x="325" y="0"/>
                    <a:pt x="337" y="6"/>
                  </a:cubicBezTo>
                  <a:cubicBezTo>
                    <a:pt x="348" y="13"/>
                    <a:pt x="353" y="27"/>
                    <a:pt x="346" y="39"/>
                  </a:cubicBezTo>
                  <a:cubicBezTo>
                    <a:pt x="340" y="49"/>
                    <a:pt x="205" y="289"/>
                    <a:pt x="44" y="448"/>
                  </a:cubicBezTo>
                  <a:cubicBezTo>
                    <a:pt x="39" y="452"/>
                    <a:pt x="33" y="455"/>
                    <a:pt x="27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6" name="Freeform 188"/>
            <p:cNvSpPr>
              <a:spLocks/>
            </p:cNvSpPr>
            <p:nvPr/>
          </p:nvSpPr>
          <p:spPr bwMode="auto">
            <a:xfrm>
              <a:off x="8605838" y="3751263"/>
              <a:ext cx="53975" cy="80963"/>
            </a:xfrm>
            <a:custGeom>
              <a:avLst/>
              <a:gdLst>
                <a:gd name="T0" fmla="*/ 27 w 211"/>
                <a:gd name="T1" fmla="*/ 312 h 312"/>
                <a:gd name="T2" fmla="*/ 13 w 211"/>
                <a:gd name="T3" fmla="*/ 307 h 312"/>
                <a:gd name="T4" fmla="*/ 7 w 211"/>
                <a:gd name="T5" fmla="*/ 273 h 312"/>
                <a:gd name="T6" fmla="*/ 162 w 211"/>
                <a:gd name="T7" fmla="*/ 17 h 312"/>
                <a:gd name="T8" fmla="*/ 194 w 211"/>
                <a:gd name="T9" fmla="*/ 6 h 312"/>
                <a:gd name="T10" fmla="*/ 206 w 211"/>
                <a:gd name="T11" fmla="*/ 38 h 312"/>
                <a:gd name="T12" fmla="*/ 46 w 211"/>
                <a:gd name="T13" fmla="*/ 302 h 312"/>
                <a:gd name="T14" fmla="*/ 27 w 211"/>
                <a:gd name="T15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312">
                  <a:moveTo>
                    <a:pt x="27" y="312"/>
                  </a:moveTo>
                  <a:cubicBezTo>
                    <a:pt x="22" y="312"/>
                    <a:pt x="17" y="310"/>
                    <a:pt x="13" y="307"/>
                  </a:cubicBezTo>
                  <a:cubicBezTo>
                    <a:pt x="2" y="299"/>
                    <a:pt x="0" y="284"/>
                    <a:pt x="7" y="273"/>
                  </a:cubicBezTo>
                  <a:cubicBezTo>
                    <a:pt x="8" y="272"/>
                    <a:pt x="98" y="150"/>
                    <a:pt x="162" y="17"/>
                  </a:cubicBezTo>
                  <a:cubicBezTo>
                    <a:pt x="168" y="5"/>
                    <a:pt x="183" y="0"/>
                    <a:pt x="194" y="6"/>
                  </a:cubicBezTo>
                  <a:cubicBezTo>
                    <a:pt x="206" y="11"/>
                    <a:pt x="211" y="26"/>
                    <a:pt x="206" y="38"/>
                  </a:cubicBezTo>
                  <a:cubicBezTo>
                    <a:pt x="139" y="175"/>
                    <a:pt x="50" y="297"/>
                    <a:pt x="46" y="302"/>
                  </a:cubicBezTo>
                  <a:cubicBezTo>
                    <a:pt x="41" y="308"/>
                    <a:pt x="34" y="312"/>
                    <a:pt x="27" y="3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7" name="Freeform 189"/>
            <p:cNvSpPr>
              <a:spLocks/>
            </p:cNvSpPr>
            <p:nvPr/>
          </p:nvSpPr>
          <p:spPr bwMode="auto">
            <a:xfrm>
              <a:off x="8366126" y="3790951"/>
              <a:ext cx="53975" cy="55563"/>
            </a:xfrm>
            <a:custGeom>
              <a:avLst/>
              <a:gdLst>
                <a:gd name="T0" fmla="*/ 45 w 209"/>
                <a:gd name="T1" fmla="*/ 212 h 212"/>
                <a:gd name="T2" fmla="*/ 22 w 209"/>
                <a:gd name="T3" fmla="*/ 192 h 212"/>
                <a:gd name="T4" fmla="*/ 178 w 209"/>
                <a:gd name="T5" fmla="*/ 3 h 212"/>
                <a:gd name="T6" fmla="*/ 206 w 209"/>
                <a:gd name="T7" fmla="*/ 21 h 212"/>
                <a:gd name="T8" fmla="*/ 188 w 209"/>
                <a:gd name="T9" fmla="*/ 50 h 212"/>
                <a:gd name="T10" fmla="*/ 78 w 209"/>
                <a:gd name="T11" fmla="*/ 127 h 212"/>
                <a:gd name="T12" fmla="*/ 69 w 209"/>
                <a:gd name="T13" fmla="*/ 184 h 212"/>
                <a:gd name="T14" fmla="*/ 49 w 209"/>
                <a:gd name="T15" fmla="*/ 212 h 212"/>
                <a:gd name="T16" fmla="*/ 45 w 209"/>
                <a:gd name="T1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212">
                  <a:moveTo>
                    <a:pt x="45" y="212"/>
                  </a:moveTo>
                  <a:cubicBezTo>
                    <a:pt x="34" y="212"/>
                    <a:pt x="24" y="204"/>
                    <a:pt x="22" y="192"/>
                  </a:cubicBezTo>
                  <a:cubicBezTo>
                    <a:pt x="22" y="190"/>
                    <a:pt x="0" y="42"/>
                    <a:pt x="178" y="3"/>
                  </a:cubicBezTo>
                  <a:cubicBezTo>
                    <a:pt x="191" y="0"/>
                    <a:pt x="203" y="9"/>
                    <a:pt x="206" y="21"/>
                  </a:cubicBezTo>
                  <a:cubicBezTo>
                    <a:pt x="209" y="34"/>
                    <a:pt x="201" y="47"/>
                    <a:pt x="188" y="50"/>
                  </a:cubicBezTo>
                  <a:cubicBezTo>
                    <a:pt x="132" y="62"/>
                    <a:pt x="95" y="88"/>
                    <a:pt x="78" y="127"/>
                  </a:cubicBezTo>
                  <a:cubicBezTo>
                    <a:pt x="65" y="157"/>
                    <a:pt x="69" y="184"/>
                    <a:pt x="69" y="184"/>
                  </a:cubicBezTo>
                  <a:cubicBezTo>
                    <a:pt x="71" y="197"/>
                    <a:pt x="62" y="210"/>
                    <a:pt x="49" y="212"/>
                  </a:cubicBezTo>
                  <a:cubicBezTo>
                    <a:pt x="48" y="212"/>
                    <a:pt x="47" y="212"/>
                    <a:pt x="45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8" name="Freeform 190"/>
            <p:cNvSpPr>
              <a:spLocks/>
            </p:cNvSpPr>
            <p:nvPr/>
          </p:nvSpPr>
          <p:spPr bwMode="auto">
            <a:xfrm>
              <a:off x="8432801" y="3767138"/>
              <a:ext cx="57150" cy="30163"/>
            </a:xfrm>
            <a:custGeom>
              <a:avLst/>
              <a:gdLst>
                <a:gd name="T0" fmla="*/ 27 w 218"/>
                <a:gd name="T1" fmla="*/ 118 h 118"/>
                <a:gd name="T2" fmla="*/ 10 w 218"/>
                <a:gd name="T3" fmla="*/ 112 h 118"/>
                <a:gd name="T4" fmla="*/ 9 w 218"/>
                <a:gd name="T5" fmla="*/ 78 h 118"/>
                <a:gd name="T6" fmla="*/ 202 w 218"/>
                <a:gd name="T7" fmla="*/ 46 h 118"/>
                <a:gd name="T8" fmla="*/ 211 w 218"/>
                <a:gd name="T9" fmla="*/ 78 h 118"/>
                <a:gd name="T10" fmla="*/ 179 w 218"/>
                <a:gd name="T11" fmla="*/ 88 h 118"/>
                <a:gd name="T12" fmla="*/ 44 w 218"/>
                <a:gd name="T13" fmla="*/ 111 h 118"/>
                <a:gd name="T14" fmla="*/ 27 w 218"/>
                <a:gd name="T1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118">
                  <a:moveTo>
                    <a:pt x="27" y="118"/>
                  </a:moveTo>
                  <a:cubicBezTo>
                    <a:pt x="21" y="118"/>
                    <a:pt x="15" y="116"/>
                    <a:pt x="10" y="112"/>
                  </a:cubicBezTo>
                  <a:cubicBezTo>
                    <a:pt x="1" y="103"/>
                    <a:pt x="0" y="88"/>
                    <a:pt x="9" y="78"/>
                  </a:cubicBezTo>
                  <a:cubicBezTo>
                    <a:pt x="38" y="47"/>
                    <a:pt x="116" y="0"/>
                    <a:pt x="202" y="46"/>
                  </a:cubicBezTo>
                  <a:cubicBezTo>
                    <a:pt x="213" y="52"/>
                    <a:pt x="218" y="66"/>
                    <a:pt x="211" y="78"/>
                  </a:cubicBezTo>
                  <a:cubicBezTo>
                    <a:pt x="205" y="90"/>
                    <a:pt x="191" y="94"/>
                    <a:pt x="179" y="88"/>
                  </a:cubicBezTo>
                  <a:cubicBezTo>
                    <a:pt x="105" y="48"/>
                    <a:pt x="47" y="108"/>
                    <a:pt x="44" y="111"/>
                  </a:cubicBezTo>
                  <a:cubicBezTo>
                    <a:pt x="40" y="116"/>
                    <a:pt x="33" y="118"/>
                    <a:pt x="27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9" name="Freeform 191"/>
            <p:cNvSpPr>
              <a:spLocks/>
            </p:cNvSpPr>
            <p:nvPr/>
          </p:nvSpPr>
          <p:spPr bwMode="auto">
            <a:xfrm>
              <a:off x="8475663" y="3803651"/>
              <a:ext cx="31750" cy="69850"/>
            </a:xfrm>
            <a:custGeom>
              <a:avLst/>
              <a:gdLst>
                <a:gd name="T0" fmla="*/ 27 w 126"/>
                <a:gd name="T1" fmla="*/ 268 h 268"/>
                <a:gd name="T2" fmla="*/ 5 w 126"/>
                <a:gd name="T3" fmla="*/ 253 h 268"/>
                <a:gd name="T4" fmla="*/ 18 w 126"/>
                <a:gd name="T5" fmla="*/ 222 h 268"/>
                <a:gd name="T6" fmla="*/ 76 w 126"/>
                <a:gd name="T7" fmla="*/ 118 h 268"/>
                <a:gd name="T8" fmla="*/ 67 w 126"/>
                <a:gd name="T9" fmla="*/ 33 h 268"/>
                <a:gd name="T10" fmla="*/ 83 w 126"/>
                <a:gd name="T11" fmla="*/ 3 h 268"/>
                <a:gd name="T12" fmla="*/ 113 w 126"/>
                <a:gd name="T13" fmla="*/ 20 h 268"/>
                <a:gd name="T14" fmla="*/ 124 w 126"/>
                <a:gd name="T15" fmla="*/ 119 h 268"/>
                <a:gd name="T16" fmla="*/ 36 w 126"/>
                <a:gd name="T17" fmla="*/ 266 h 268"/>
                <a:gd name="T18" fmla="*/ 27 w 126"/>
                <a:gd name="T19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268">
                  <a:moveTo>
                    <a:pt x="27" y="268"/>
                  </a:moveTo>
                  <a:cubicBezTo>
                    <a:pt x="18" y="268"/>
                    <a:pt x="9" y="263"/>
                    <a:pt x="5" y="253"/>
                  </a:cubicBezTo>
                  <a:cubicBezTo>
                    <a:pt x="0" y="241"/>
                    <a:pt x="6" y="227"/>
                    <a:pt x="18" y="222"/>
                  </a:cubicBezTo>
                  <a:cubicBezTo>
                    <a:pt x="55" y="207"/>
                    <a:pt x="74" y="172"/>
                    <a:pt x="76" y="118"/>
                  </a:cubicBezTo>
                  <a:cubicBezTo>
                    <a:pt x="78" y="74"/>
                    <a:pt x="67" y="33"/>
                    <a:pt x="67" y="33"/>
                  </a:cubicBezTo>
                  <a:cubicBezTo>
                    <a:pt x="63" y="20"/>
                    <a:pt x="70" y="7"/>
                    <a:pt x="83" y="3"/>
                  </a:cubicBezTo>
                  <a:cubicBezTo>
                    <a:pt x="96" y="0"/>
                    <a:pt x="109" y="7"/>
                    <a:pt x="113" y="20"/>
                  </a:cubicBezTo>
                  <a:cubicBezTo>
                    <a:pt x="113" y="22"/>
                    <a:pt x="126" y="67"/>
                    <a:pt x="124" y="119"/>
                  </a:cubicBezTo>
                  <a:cubicBezTo>
                    <a:pt x="122" y="193"/>
                    <a:pt x="91" y="244"/>
                    <a:pt x="36" y="266"/>
                  </a:cubicBezTo>
                  <a:cubicBezTo>
                    <a:pt x="33" y="268"/>
                    <a:pt x="30" y="268"/>
                    <a:pt x="27" y="2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0" name="Freeform 192"/>
            <p:cNvSpPr>
              <a:spLocks/>
            </p:cNvSpPr>
            <p:nvPr/>
          </p:nvSpPr>
          <p:spPr bwMode="auto">
            <a:xfrm>
              <a:off x="8494713" y="3800476"/>
              <a:ext cx="58738" cy="33338"/>
            </a:xfrm>
            <a:custGeom>
              <a:avLst/>
              <a:gdLst>
                <a:gd name="T0" fmla="*/ 27 w 225"/>
                <a:gd name="T1" fmla="*/ 133 h 133"/>
                <a:gd name="T2" fmla="*/ 12 w 225"/>
                <a:gd name="T3" fmla="*/ 127 h 133"/>
                <a:gd name="T4" fmla="*/ 8 w 225"/>
                <a:gd name="T5" fmla="*/ 94 h 133"/>
                <a:gd name="T6" fmla="*/ 212 w 225"/>
                <a:gd name="T7" fmla="*/ 58 h 133"/>
                <a:gd name="T8" fmla="*/ 217 w 225"/>
                <a:gd name="T9" fmla="*/ 92 h 133"/>
                <a:gd name="T10" fmla="*/ 184 w 225"/>
                <a:gd name="T11" fmla="*/ 97 h 133"/>
                <a:gd name="T12" fmla="*/ 105 w 225"/>
                <a:gd name="T13" fmla="*/ 84 h 133"/>
                <a:gd name="T14" fmla="*/ 46 w 225"/>
                <a:gd name="T15" fmla="*/ 124 h 133"/>
                <a:gd name="T16" fmla="*/ 27 w 225"/>
                <a:gd name="T1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5" h="133">
                  <a:moveTo>
                    <a:pt x="27" y="133"/>
                  </a:moveTo>
                  <a:cubicBezTo>
                    <a:pt x="22" y="133"/>
                    <a:pt x="16" y="131"/>
                    <a:pt x="12" y="127"/>
                  </a:cubicBezTo>
                  <a:cubicBezTo>
                    <a:pt x="2" y="119"/>
                    <a:pt x="0" y="104"/>
                    <a:pt x="8" y="94"/>
                  </a:cubicBezTo>
                  <a:cubicBezTo>
                    <a:pt x="44" y="49"/>
                    <a:pt x="131" y="0"/>
                    <a:pt x="212" y="58"/>
                  </a:cubicBezTo>
                  <a:cubicBezTo>
                    <a:pt x="222" y="66"/>
                    <a:pt x="225" y="81"/>
                    <a:pt x="217" y="92"/>
                  </a:cubicBezTo>
                  <a:cubicBezTo>
                    <a:pt x="209" y="103"/>
                    <a:pt x="194" y="105"/>
                    <a:pt x="184" y="97"/>
                  </a:cubicBezTo>
                  <a:cubicBezTo>
                    <a:pt x="159" y="80"/>
                    <a:pt x="133" y="75"/>
                    <a:pt x="105" y="84"/>
                  </a:cubicBezTo>
                  <a:cubicBezTo>
                    <a:pt x="78" y="92"/>
                    <a:pt x="57" y="110"/>
                    <a:pt x="46" y="124"/>
                  </a:cubicBezTo>
                  <a:cubicBezTo>
                    <a:pt x="41" y="130"/>
                    <a:pt x="34" y="133"/>
                    <a:pt x="27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1" name="Freeform 193"/>
            <p:cNvSpPr>
              <a:spLocks/>
            </p:cNvSpPr>
            <p:nvPr/>
          </p:nvSpPr>
          <p:spPr bwMode="auto">
            <a:xfrm>
              <a:off x="8532813" y="3757613"/>
              <a:ext cx="44450" cy="20638"/>
            </a:xfrm>
            <a:custGeom>
              <a:avLst/>
              <a:gdLst>
                <a:gd name="T0" fmla="*/ 142 w 170"/>
                <a:gd name="T1" fmla="*/ 78 h 78"/>
                <a:gd name="T2" fmla="*/ 130 w 170"/>
                <a:gd name="T3" fmla="*/ 74 h 78"/>
                <a:gd name="T4" fmla="*/ 28 w 170"/>
                <a:gd name="T5" fmla="*/ 56 h 78"/>
                <a:gd name="T6" fmla="*/ 1 w 170"/>
                <a:gd name="T7" fmla="*/ 35 h 78"/>
                <a:gd name="T8" fmla="*/ 22 w 170"/>
                <a:gd name="T9" fmla="*/ 8 h 78"/>
                <a:gd name="T10" fmla="*/ 154 w 170"/>
                <a:gd name="T11" fmla="*/ 33 h 78"/>
                <a:gd name="T12" fmla="*/ 163 w 170"/>
                <a:gd name="T13" fmla="*/ 65 h 78"/>
                <a:gd name="T14" fmla="*/ 142 w 170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78">
                  <a:moveTo>
                    <a:pt x="142" y="78"/>
                  </a:moveTo>
                  <a:cubicBezTo>
                    <a:pt x="138" y="78"/>
                    <a:pt x="134" y="77"/>
                    <a:pt x="130" y="74"/>
                  </a:cubicBezTo>
                  <a:cubicBezTo>
                    <a:pt x="86" y="50"/>
                    <a:pt x="29" y="56"/>
                    <a:pt x="28" y="56"/>
                  </a:cubicBezTo>
                  <a:cubicBezTo>
                    <a:pt x="15" y="58"/>
                    <a:pt x="3" y="48"/>
                    <a:pt x="1" y="35"/>
                  </a:cubicBezTo>
                  <a:cubicBezTo>
                    <a:pt x="0" y="22"/>
                    <a:pt x="9" y="10"/>
                    <a:pt x="22" y="8"/>
                  </a:cubicBezTo>
                  <a:cubicBezTo>
                    <a:pt x="25" y="8"/>
                    <a:pt x="96" y="0"/>
                    <a:pt x="154" y="33"/>
                  </a:cubicBezTo>
                  <a:cubicBezTo>
                    <a:pt x="165" y="39"/>
                    <a:pt x="170" y="54"/>
                    <a:pt x="163" y="65"/>
                  </a:cubicBezTo>
                  <a:cubicBezTo>
                    <a:pt x="159" y="73"/>
                    <a:pt x="151" y="78"/>
                    <a:pt x="142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2" name="Freeform 194"/>
            <p:cNvSpPr>
              <a:spLocks/>
            </p:cNvSpPr>
            <p:nvPr/>
          </p:nvSpPr>
          <p:spPr bwMode="auto">
            <a:xfrm>
              <a:off x="8583613" y="3776663"/>
              <a:ext cx="42863" cy="46038"/>
            </a:xfrm>
            <a:custGeom>
              <a:avLst/>
              <a:gdLst>
                <a:gd name="T0" fmla="*/ 137 w 164"/>
                <a:gd name="T1" fmla="*/ 176 h 176"/>
                <a:gd name="T2" fmla="*/ 116 w 164"/>
                <a:gd name="T3" fmla="*/ 164 h 176"/>
                <a:gd name="T4" fmla="*/ 13 w 164"/>
                <a:gd name="T5" fmla="*/ 47 h 176"/>
                <a:gd name="T6" fmla="*/ 7 w 164"/>
                <a:gd name="T7" fmla="*/ 14 h 176"/>
                <a:gd name="T8" fmla="*/ 41 w 164"/>
                <a:gd name="T9" fmla="*/ 8 h 176"/>
                <a:gd name="T10" fmla="*/ 158 w 164"/>
                <a:gd name="T11" fmla="*/ 140 h 176"/>
                <a:gd name="T12" fmla="*/ 149 w 164"/>
                <a:gd name="T13" fmla="*/ 173 h 176"/>
                <a:gd name="T14" fmla="*/ 137 w 164"/>
                <a:gd name="T1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76">
                  <a:moveTo>
                    <a:pt x="137" y="176"/>
                  </a:moveTo>
                  <a:cubicBezTo>
                    <a:pt x="129" y="176"/>
                    <a:pt x="121" y="172"/>
                    <a:pt x="116" y="164"/>
                  </a:cubicBezTo>
                  <a:cubicBezTo>
                    <a:pt x="74" y="90"/>
                    <a:pt x="14" y="48"/>
                    <a:pt x="13" y="47"/>
                  </a:cubicBezTo>
                  <a:cubicBezTo>
                    <a:pt x="3" y="40"/>
                    <a:pt x="0" y="25"/>
                    <a:pt x="7" y="14"/>
                  </a:cubicBezTo>
                  <a:cubicBezTo>
                    <a:pt x="15" y="3"/>
                    <a:pt x="30" y="0"/>
                    <a:pt x="41" y="8"/>
                  </a:cubicBezTo>
                  <a:cubicBezTo>
                    <a:pt x="44" y="10"/>
                    <a:pt x="111" y="57"/>
                    <a:pt x="158" y="140"/>
                  </a:cubicBezTo>
                  <a:cubicBezTo>
                    <a:pt x="164" y="152"/>
                    <a:pt x="160" y="167"/>
                    <a:pt x="149" y="173"/>
                  </a:cubicBezTo>
                  <a:cubicBezTo>
                    <a:pt x="145" y="175"/>
                    <a:pt x="141" y="176"/>
                    <a:pt x="137" y="1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3" name="Freeform 195"/>
            <p:cNvSpPr>
              <a:spLocks/>
            </p:cNvSpPr>
            <p:nvPr/>
          </p:nvSpPr>
          <p:spPr bwMode="auto">
            <a:xfrm>
              <a:off x="8356601" y="3667126"/>
              <a:ext cx="122238" cy="52388"/>
            </a:xfrm>
            <a:custGeom>
              <a:avLst/>
              <a:gdLst>
                <a:gd name="T0" fmla="*/ 439 w 465"/>
                <a:gd name="T1" fmla="*/ 199 h 202"/>
                <a:gd name="T2" fmla="*/ 416 w 465"/>
                <a:gd name="T3" fmla="*/ 180 h 202"/>
                <a:gd name="T4" fmla="*/ 332 w 465"/>
                <a:gd name="T5" fmla="*/ 79 h 202"/>
                <a:gd name="T6" fmla="*/ 203 w 465"/>
                <a:gd name="T7" fmla="*/ 64 h 202"/>
                <a:gd name="T8" fmla="*/ 47 w 465"/>
                <a:gd name="T9" fmla="*/ 189 h 202"/>
                <a:gd name="T10" fmla="*/ 13 w 465"/>
                <a:gd name="T11" fmla="*/ 194 h 202"/>
                <a:gd name="T12" fmla="*/ 8 w 465"/>
                <a:gd name="T13" fmla="*/ 161 h 202"/>
                <a:gd name="T14" fmla="*/ 187 w 465"/>
                <a:gd name="T15" fmla="*/ 18 h 202"/>
                <a:gd name="T16" fmla="*/ 355 w 465"/>
                <a:gd name="T17" fmla="*/ 37 h 202"/>
                <a:gd name="T18" fmla="*/ 462 w 465"/>
                <a:gd name="T19" fmla="*/ 169 h 202"/>
                <a:gd name="T20" fmla="*/ 445 w 465"/>
                <a:gd name="T21" fmla="*/ 198 h 202"/>
                <a:gd name="T22" fmla="*/ 439 w 465"/>
                <a:gd name="T23" fmla="*/ 19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5" h="202">
                  <a:moveTo>
                    <a:pt x="439" y="199"/>
                  </a:moveTo>
                  <a:cubicBezTo>
                    <a:pt x="428" y="199"/>
                    <a:pt x="418" y="191"/>
                    <a:pt x="416" y="180"/>
                  </a:cubicBezTo>
                  <a:cubicBezTo>
                    <a:pt x="406" y="139"/>
                    <a:pt x="375" y="102"/>
                    <a:pt x="332" y="79"/>
                  </a:cubicBezTo>
                  <a:cubicBezTo>
                    <a:pt x="290" y="56"/>
                    <a:pt x="242" y="50"/>
                    <a:pt x="203" y="64"/>
                  </a:cubicBezTo>
                  <a:cubicBezTo>
                    <a:pt x="116" y="94"/>
                    <a:pt x="48" y="188"/>
                    <a:pt x="47" y="189"/>
                  </a:cubicBezTo>
                  <a:cubicBezTo>
                    <a:pt x="39" y="200"/>
                    <a:pt x="24" y="202"/>
                    <a:pt x="13" y="194"/>
                  </a:cubicBezTo>
                  <a:cubicBezTo>
                    <a:pt x="3" y="187"/>
                    <a:pt x="0" y="172"/>
                    <a:pt x="8" y="161"/>
                  </a:cubicBezTo>
                  <a:cubicBezTo>
                    <a:pt x="11" y="156"/>
                    <a:pt x="86" y="54"/>
                    <a:pt x="187" y="18"/>
                  </a:cubicBezTo>
                  <a:cubicBezTo>
                    <a:pt x="239" y="0"/>
                    <a:pt x="301" y="7"/>
                    <a:pt x="355" y="37"/>
                  </a:cubicBezTo>
                  <a:cubicBezTo>
                    <a:pt x="410" y="67"/>
                    <a:pt x="449" y="115"/>
                    <a:pt x="462" y="169"/>
                  </a:cubicBezTo>
                  <a:cubicBezTo>
                    <a:pt x="465" y="182"/>
                    <a:pt x="457" y="195"/>
                    <a:pt x="445" y="198"/>
                  </a:cubicBezTo>
                  <a:cubicBezTo>
                    <a:pt x="443" y="199"/>
                    <a:pt x="441" y="199"/>
                    <a:pt x="439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4" name="Freeform 196"/>
            <p:cNvSpPr>
              <a:spLocks/>
            </p:cNvSpPr>
            <p:nvPr/>
          </p:nvSpPr>
          <p:spPr bwMode="auto">
            <a:xfrm>
              <a:off x="8445501" y="3667126"/>
              <a:ext cx="93663" cy="50800"/>
            </a:xfrm>
            <a:custGeom>
              <a:avLst/>
              <a:gdLst>
                <a:gd name="T0" fmla="*/ 333 w 361"/>
                <a:gd name="T1" fmla="*/ 196 h 196"/>
                <a:gd name="T2" fmla="*/ 312 w 361"/>
                <a:gd name="T3" fmla="*/ 182 h 196"/>
                <a:gd name="T4" fmla="*/ 254 w 361"/>
                <a:gd name="T5" fmla="*/ 61 h 196"/>
                <a:gd name="T6" fmla="*/ 181 w 361"/>
                <a:gd name="T7" fmla="*/ 49 h 196"/>
                <a:gd name="T8" fmla="*/ 34 w 361"/>
                <a:gd name="T9" fmla="*/ 93 h 196"/>
                <a:gd name="T10" fmla="*/ 4 w 361"/>
                <a:gd name="T11" fmla="*/ 77 h 196"/>
                <a:gd name="T12" fmla="*/ 20 w 361"/>
                <a:gd name="T13" fmla="*/ 47 h 196"/>
                <a:gd name="T14" fmla="*/ 173 w 361"/>
                <a:gd name="T15" fmla="*/ 1 h 196"/>
                <a:gd name="T16" fmla="*/ 184 w 361"/>
                <a:gd name="T17" fmla="*/ 0 h 196"/>
                <a:gd name="T18" fmla="*/ 275 w 361"/>
                <a:gd name="T19" fmla="*/ 16 h 196"/>
                <a:gd name="T20" fmla="*/ 292 w 361"/>
                <a:gd name="T21" fmla="*/ 30 h 196"/>
                <a:gd name="T22" fmla="*/ 355 w 361"/>
                <a:gd name="T23" fmla="*/ 161 h 196"/>
                <a:gd name="T24" fmla="*/ 344 w 361"/>
                <a:gd name="T25" fmla="*/ 193 h 196"/>
                <a:gd name="T26" fmla="*/ 333 w 361"/>
                <a:gd name="T2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1" h="196">
                  <a:moveTo>
                    <a:pt x="333" y="196"/>
                  </a:moveTo>
                  <a:cubicBezTo>
                    <a:pt x="324" y="196"/>
                    <a:pt x="316" y="191"/>
                    <a:pt x="312" y="182"/>
                  </a:cubicBezTo>
                  <a:cubicBezTo>
                    <a:pt x="254" y="61"/>
                    <a:pt x="254" y="61"/>
                    <a:pt x="254" y="61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21" y="97"/>
                    <a:pt x="8" y="90"/>
                    <a:pt x="4" y="77"/>
                  </a:cubicBezTo>
                  <a:cubicBezTo>
                    <a:pt x="0" y="64"/>
                    <a:pt x="7" y="51"/>
                    <a:pt x="20" y="47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6" y="0"/>
                    <a:pt x="180" y="0"/>
                    <a:pt x="184" y="0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82" y="18"/>
                    <a:pt x="289" y="23"/>
                    <a:pt x="292" y="30"/>
                  </a:cubicBezTo>
                  <a:cubicBezTo>
                    <a:pt x="355" y="161"/>
                    <a:pt x="355" y="161"/>
                    <a:pt x="355" y="161"/>
                  </a:cubicBezTo>
                  <a:cubicBezTo>
                    <a:pt x="361" y="173"/>
                    <a:pt x="356" y="188"/>
                    <a:pt x="344" y="193"/>
                  </a:cubicBezTo>
                  <a:cubicBezTo>
                    <a:pt x="340" y="195"/>
                    <a:pt x="337" y="196"/>
                    <a:pt x="333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5" name="Freeform 197"/>
            <p:cNvSpPr>
              <a:spLocks/>
            </p:cNvSpPr>
            <p:nvPr/>
          </p:nvSpPr>
          <p:spPr bwMode="auto">
            <a:xfrm>
              <a:off x="8535988" y="3668713"/>
              <a:ext cx="50800" cy="39688"/>
            </a:xfrm>
            <a:custGeom>
              <a:avLst/>
              <a:gdLst>
                <a:gd name="T0" fmla="*/ 166 w 194"/>
                <a:gd name="T1" fmla="*/ 155 h 155"/>
                <a:gd name="T2" fmla="*/ 145 w 194"/>
                <a:gd name="T3" fmla="*/ 142 h 155"/>
                <a:gd name="T4" fmla="*/ 22 w 194"/>
                <a:gd name="T5" fmla="*/ 49 h 155"/>
                <a:gd name="T6" fmla="*/ 2 w 194"/>
                <a:gd name="T7" fmla="*/ 22 h 155"/>
                <a:gd name="T8" fmla="*/ 30 w 194"/>
                <a:gd name="T9" fmla="*/ 2 h 155"/>
                <a:gd name="T10" fmla="*/ 187 w 194"/>
                <a:gd name="T11" fmla="*/ 119 h 155"/>
                <a:gd name="T12" fmla="*/ 177 w 194"/>
                <a:gd name="T13" fmla="*/ 152 h 155"/>
                <a:gd name="T14" fmla="*/ 166 w 19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55">
                  <a:moveTo>
                    <a:pt x="166" y="155"/>
                  </a:moveTo>
                  <a:cubicBezTo>
                    <a:pt x="158" y="155"/>
                    <a:pt x="149" y="150"/>
                    <a:pt x="145" y="142"/>
                  </a:cubicBezTo>
                  <a:cubicBezTo>
                    <a:pt x="103" y="63"/>
                    <a:pt x="26" y="50"/>
                    <a:pt x="22" y="49"/>
                  </a:cubicBezTo>
                  <a:cubicBezTo>
                    <a:pt x="9" y="47"/>
                    <a:pt x="0" y="35"/>
                    <a:pt x="2" y="22"/>
                  </a:cubicBezTo>
                  <a:cubicBezTo>
                    <a:pt x="4" y="9"/>
                    <a:pt x="17" y="0"/>
                    <a:pt x="30" y="2"/>
                  </a:cubicBezTo>
                  <a:cubicBezTo>
                    <a:pt x="34" y="2"/>
                    <a:pt x="134" y="18"/>
                    <a:pt x="187" y="119"/>
                  </a:cubicBezTo>
                  <a:cubicBezTo>
                    <a:pt x="194" y="131"/>
                    <a:pt x="189" y="146"/>
                    <a:pt x="177" y="152"/>
                  </a:cubicBezTo>
                  <a:cubicBezTo>
                    <a:pt x="174" y="154"/>
                    <a:pt x="170" y="155"/>
                    <a:pt x="16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6" name="Freeform 198"/>
            <p:cNvSpPr>
              <a:spLocks/>
            </p:cNvSpPr>
            <p:nvPr/>
          </p:nvSpPr>
          <p:spPr bwMode="auto">
            <a:xfrm>
              <a:off x="8313738" y="3667126"/>
              <a:ext cx="57150" cy="42863"/>
            </a:xfrm>
            <a:custGeom>
              <a:avLst/>
              <a:gdLst>
                <a:gd name="T0" fmla="*/ 27 w 224"/>
                <a:gd name="T1" fmla="*/ 165 h 165"/>
                <a:gd name="T2" fmla="*/ 19 w 224"/>
                <a:gd name="T3" fmla="*/ 164 h 165"/>
                <a:gd name="T4" fmla="*/ 4 w 224"/>
                <a:gd name="T5" fmla="*/ 134 h 165"/>
                <a:gd name="T6" fmla="*/ 201 w 224"/>
                <a:gd name="T7" fmla="*/ 13 h 165"/>
                <a:gd name="T8" fmla="*/ 222 w 224"/>
                <a:gd name="T9" fmla="*/ 40 h 165"/>
                <a:gd name="T10" fmla="*/ 196 w 224"/>
                <a:gd name="T11" fmla="*/ 61 h 165"/>
                <a:gd name="T12" fmla="*/ 49 w 224"/>
                <a:gd name="T13" fmla="*/ 149 h 165"/>
                <a:gd name="T14" fmla="*/ 27 w 224"/>
                <a:gd name="T15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65">
                  <a:moveTo>
                    <a:pt x="27" y="165"/>
                  </a:moveTo>
                  <a:cubicBezTo>
                    <a:pt x="24" y="165"/>
                    <a:pt x="22" y="165"/>
                    <a:pt x="19" y="164"/>
                  </a:cubicBezTo>
                  <a:cubicBezTo>
                    <a:pt x="7" y="160"/>
                    <a:pt x="0" y="147"/>
                    <a:pt x="4" y="134"/>
                  </a:cubicBezTo>
                  <a:cubicBezTo>
                    <a:pt x="19" y="86"/>
                    <a:pt x="80" y="0"/>
                    <a:pt x="201" y="13"/>
                  </a:cubicBezTo>
                  <a:cubicBezTo>
                    <a:pt x="214" y="15"/>
                    <a:pt x="224" y="26"/>
                    <a:pt x="222" y="40"/>
                  </a:cubicBezTo>
                  <a:cubicBezTo>
                    <a:pt x="221" y="53"/>
                    <a:pt x="209" y="62"/>
                    <a:pt x="196" y="61"/>
                  </a:cubicBezTo>
                  <a:cubicBezTo>
                    <a:pt x="84" y="48"/>
                    <a:pt x="51" y="144"/>
                    <a:pt x="49" y="149"/>
                  </a:cubicBezTo>
                  <a:cubicBezTo>
                    <a:pt x="46" y="159"/>
                    <a:pt x="37" y="165"/>
                    <a:pt x="27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7" name="Freeform 199"/>
            <p:cNvSpPr>
              <a:spLocks/>
            </p:cNvSpPr>
            <p:nvPr/>
          </p:nvSpPr>
          <p:spPr bwMode="auto">
            <a:xfrm>
              <a:off x="8323263" y="3748088"/>
              <a:ext cx="38100" cy="39688"/>
            </a:xfrm>
            <a:custGeom>
              <a:avLst/>
              <a:gdLst>
                <a:gd name="T0" fmla="*/ 121 w 148"/>
                <a:gd name="T1" fmla="*/ 151 h 151"/>
                <a:gd name="T2" fmla="*/ 114 w 148"/>
                <a:gd name="T3" fmla="*/ 150 h 151"/>
                <a:gd name="T4" fmla="*/ 3 w 148"/>
                <a:gd name="T5" fmla="*/ 32 h 151"/>
                <a:gd name="T6" fmla="*/ 20 w 148"/>
                <a:gd name="T7" fmla="*/ 3 h 151"/>
                <a:gd name="T8" fmla="*/ 50 w 148"/>
                <a:gd name="T9" fmla="*/ 20 h 151"/>
                <a:gd name="T10" fmla="*/ 128 w 148"/>
                <a:gd name="T11" fmla="*/ 104 h 151"/>
                <a:gd name="T12" fmla="*/ 144 w 148"/>
                <a:gd name="T13" fmla="*/ 134 h 151"/>
                <a:gd name="T14" fmla="*/ 121 w 148"/>
                <a:gd name="T1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51">
                  <a:moveTo>
                    <a:pt x="121" y="151"/>
                  </a:moveTo>
                  <a:cubicBezTo>
                    <a:pt x="118" y="151"/>
                    <a:pt x="116" y="151"/>
                    <a:pt x="114" y="150"/>
                  </a:cubicBezTo>
                  <a:cubicBezTo>
                    <a:pt x="27" y="124"/>
                    <a:pt x="4" y="36"/>
                    <a:pt x="3" y="32"/>
                  </a:cubicBezTo>
                  <a:cubicBezTo>
                    <a:pt x="0" y="19"/>
                    <a:pt x="8" y="6"/>
                    <a:pt x="20" y="3"/>
                  </a:cubicBezTo>
                  <a:cubicBezTo>
                    <a:pt x="33" y="0"/>
                    <a:pt x="46" y="7"/>
                    <a:pt x="50" y="20"/>
                  </a:cubicBezTo>
                  <a:cubicBezTo>
                    <a:pt x="50" y="23"/>
                    <a:pt x="67" y="86"/>
                    <a:pt x="128" y="104"/>
                  </a:cubicBezTo>
                  <a:cubicBezTo>
                    <a:pt x="140" y="108"/>
                    <a:pt x="148" y="122"/>
                    <a:pt x="144" y="134"/>
                  </a:cubicBezTo>
                  <a:cubicBezTo>
                    <a:pt x="141" y="145"/>
                    <a:pt x="131" y="151"/>
                    <a:pt x="121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8" name="Freeform 200"/>
            <p:cNvSpPr>
              <a:spLocks/>
            </p:cNvSpPr>
            <p:nvPr/>
          </p:nvSpPr>
          <p:spPr bwMode="auto">
            <a:xfrm>
              <a:off x="8353426" y="3792538"/>
              <a:ext cx="41275" cy="23813"/>
            </a:xfrm>
            <a:custGeom>
              <a:avLst/>
              <a:gdLst>
                <a:gd name="T0" fmla="*/ 134 w 161"/>
                <a:gd name="T1" fmla="*/ 92 h 92"/>
                <a:gd name="T2" fmla="*/ 115 w 161"/>
                <a:gd name="T3" fmla="*/ 83 h 92"/>
                <a:gd name="T4" fmla="*/ 69 w 161"/>
                <a:gd name="T5" fmla="*/ 61 h 92"/>
                <a:gd name="T6" fmla="*/ 68 w 161"/>
                <a:gd name="T7" fmla="*/ 61 h 92"/>
                <a:gd name="T8" fmla="*/ 36 w 161"/>
                <a:gd name="T9" fmla="*/ 67 h 92"/>
                <a:gd name="T10" fmla="*/ 5 w 161"/>
                <a:gd name="T11" fmla="*/ 54 h 92"/>
                <a:gd name="T12" fmla="*/ 18 w 161"/>
                <a:gd name="T13" fmla="*/ 22 h 92"/>
                <a:gd name="T14" fmla="*/ 153 w 161"/>
                <a:gd name="T15" fmla="*/ 54 h 92"/>
                <a:gd name="T16" fmla="*/ 148 w 161"/>
                <a:gd name="T17" fmla="*/ 87 h 92"/>
                <a:gd name="T18" fmla="*/ 134 w 161"/>
                <a:gd name="T1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92">
                  <a:moveTo>
                    <a:pt x="134" y="92"/>
                  </a:moveTo>
                  <a:cubicBezTo>
                    <a:pt x="127" y="92"/>
                    <a:pt x="120" y="89"/>
                    <a:pt x="115" y="83"/>
                  </a:cubicBezTo>
                  <a:cubicBezTo>
                    <a:pt x="104" y="68"/>
                    <a:pt x="88" y="61"/>
                    <a:pt x="69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50" y="61"/>
                    <a:pt x="37" y="66"/>
                    <a:pt x="36" y="67"/>
                  </a:cubicBezTo>
                  <a:cubicBezTo>
                    <a:pt x="24" y="72"/>
                    <a:pt x="10" y="66"/>
                    <a:pt x="5" y="54"/>
                  </a:cubicBezTo>
                  <a:cubicBezTo>
                    <a:pt x="0" y="41"/>
                    <a:pt x="6" y="27"/>
                    <a:pt x="18" y="22"/>
                  </a:cubicBezTo>
                  <a:cubicBezTo>
                    <a:pt x="47" y="10"/>
                    <a:pt x="113" y="0"/>
                    <a:pt x="153" y="54"/>
                  </a:cubicBezTo>
                  <a:cubicBezTo>
                    <a:pt x="161" y="64"/>
                    <a:pt x="159" y="79"/>
                    <a:pt x="148" y="87"/>
                  </a:cubicBezTo>
                  <a:cubicBezTo>
                    <a:pt x="144" y="91"/>
                    <a:pt x="139" y="92"/>
                    <a:pt x="134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90" name="Группа 1089"/>
          <p:cNvGrpSpPr/>
          <p:nvPr/>
        </p:nvGrpSpPr>
        <p:grpSpPr>
          <a:xfrm>
            <a:off x="6605588" y="3462338"/>
            <a:ext cx="511175" cy="490538"/>
            <a:chOff x="6605588" y="3462338"/>
            <a:chExt cx="511175" cy="490538"/>
          </a:xfrm>
          <a:solidFill>
            <a:schemeClr val="accent1"/>
          </a:solidFill>
        </p:grpSpPr>
        <p:sp>
          <p:nvSpPr>
            <p:cNvPr id="1039" name="Freeform 201"/>
            <p:cNvSpPr>
              <a:spLocks/>
            </p:cNvSpPr>
            <p:nvPr/>
          </p:nvSpPr>
          <p:spPr bwMode="auto">
            <a:xfrm>
              <a:off x="6750051" y="3689351"/>
              <a:ext cx="155575" cy="23813"/>
            </a:xfrm>
            <a:custGeom>
              <a:avLst/>
              <a:gdLst>
                <a:gd name="T0" fmla="*/ 26 w 597"/>
                <a:gd name="T1" fmla="*/ 87 h 87"/>
                <a:gd name="T2" fmla="*/ 2 w 597"/>
                <a:gd name="T3" fmla="*/ 68 h 87"/>
                <a:gd name="T4" fmla="*/ 21 w 597"/>
                <a:gd name="T5" fmla="*/ 40 h 87"/>
                <a:gd name="T6" fmla="*/ 113 w 597"/>
                <a:gd name="T7" fmla="*/ 23 h 87"/>
                <a:gd name="T8" fmla="*/ 114 w 597"/>
                <a:gd name="T9" fmla="*/ 23 h 87"/>
                <a:gd name="T10" fmla="*/ 218 w 597"/>
                <a:gd name="T11" fmla="*/ 10 h 87"/>
                <a:gd name="T12" fmla="*/ 218 w 597"/>
                <a:gd name="T13" fmla="*/ 10 h 87"/>
                <a:gd name="T14" fmla="*/ 426 w 597"/>
                <a:gd name="T15" fmla="*/ 1 h 87"/>
                <a:gd name="T16" fmla="*/ 455 w 597"/>
                <a:gd name="T17" fmla="*/ 1 h 87"/>
                <a:gd name="T18" fmla="*/ 574 w 597"/>
                <a:gd name="T19" fmla="*/ 4 h 87"/>
                <a:gd name="T20" fmla="*/ 596 w 597"/>
                <a:gd name="T21" fmla="*/ 30 h 87"/>
                <a:gd name="T22" fmla="*/ 571 w 597"/>
                <a:gd name="T23" fmla="*/ 52 h 87"/>
                <a:gd name="T24" fmla="*/ 455 w 597"/>
                <a:gd name="T25" fmla="*/ 49 h 87"/>
                <a:gd name="T26" fmla="*/ 426 w 597"/>
                <a:gd name="T27" fmla="*/ 49 h 87"/>
                <a:gd name="T28" fmla="*/ 223 w 597"/>
                <a:gd name="T29" fmla="*/ 58 h 87"/>
                <a:gd name="T30" fmla="*/ 120 w 597"/>
                <a:gd name="T31" fmla="*/ 71 h 87"/>
                <a:gd name="T32" fmla="*/ 31 w 597"/>
                <a:gd name="T33" fmla="*/ 87 h 87"/>
                <a:gd name="T34" fmla="*/ 26 w 597"/>
                <a:gd name="T3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87">
                  <a:moveTo>
                    <a:pt x="26" y="87"/>
                  </a:moveTo>
                  <a:cubicBezTo>
                    <a:pt x="15" y="87"/>
                    <a:pt x="5" y="80"/>
                    <a:pt x="2" y="68"/>
                  </a:cubicBezTo>
                  <a:cubicBezTo>
                    <a:pt x="0" y="55"/>
                    <a:pt x="8" y="43"/>
                    <a:pt x="21" y="40"/>
                  </a:cubicBezTo>
                  <a:cubicBezTo>
                    <a:pt x="50" y="34"/>
                    <a:pt x="81" y="28"/>
                    <a:pt x="113" y="23"/>
                  </a:cubicBezTo>
                  <a:cubicBezTo>
                    <a:pt x="113" y="23"/>
                    <a:pt x="113" y="23"/>
                    <a:pt x="114" y="23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86" y="4"/>
                    <a:pt x="356" y="1"/>
                    <a:pt x="426" y="1"/>
                  </a:cubicBezTo>
                  <a:cubicBezTo>
                    <a:pt x="437" y="1"/>
                    <a:pt x="446" y="1"/>
                    <a:pt x="455" y="1"/>
                  </a:cubicBezTo>
                  <a:cubicBezTo>
                    <a:pt x="496" y="0"/>
                    <a:pt x="529" y="0"/>
                    <a:pt x="574" y="4"/>
                  </a:cubicBezTo>
                  <a:cubicBezTo>
                    <a:pt x="588" y="5"/>
                    <a:pt x="597" y="16"/>
                    <a:pt x="596" y="30"/>
                  </a:cubicBezTo>
                  <a:cubicBezTo>
                    <a:pt x="595" y="43"/>
                    <a:pt x="584" y="53"/>
                    <a:pt x="571" y="52"/>
                  </a:cubicBezTo>
                  <a:cubicBezTo>
                    <a:pt x="527" y="48"/>
                    <a:pt x="497" y="49"/>
                    <a:pt x="455" y="49"/>
                  </a:cubicBezTo>
                  <a:cubicBezTo>
                    <a:pt x="446" y="49"/>
                    <a:pt x="437" y="49"/>
                    <a:pt x="426" y="49"/>
                  </a:cubicBezTo>
                  <a:cubicBezTo>
                    <a:pt x="357" y="49"/>
                    <a:pt x="289" y="52"/>
                    <a:pt x="223" y="58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89" y="75"/>
                    <a:pt x="59" y="81"/>
                    <a:pt x="31" y="87"/>
                  </a:cubicBezTo>
                  <a:cubicBezTo>
                    <a:pt x="29" y="87"/>
                    <a:pt x="27" y="87"/>
                    <a:pt x="26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0" name="Freeform 202"/>
            <p:cNvSpPr>
              <a:spLocks/>
            </p:cNvSpPr>
            <p:nvPr/>
          </p:nvSpPr>
          <p:spPr bwMode="auto">
            <a:xfrm>
              <a:off x="6680201" y="3706813"/>
              <a:ext cx="53975" cy="31750"/>
            </a:xfrm>
            <a:custGeom>
              <a:avLst/>
              <a:gdLst>
                <a:gd name="T0" fmla="*/ 27 w 204"/>
                <a:gd name="T1" fmla="*/ 117 h 117"/>
                <a:gd name="T2" fmla="*/ 7 w 204"/>
                <a:gd name="T3" fmla="*/ 106 h 117"/>
                <a:gd name="T4" fmla="*/ 13 w 204"/>
                <a:gd name="T5" fmla="*/ 73 h 117"/>
                <a:gd name="T6" fmla="*/ 170 w 204"/>
                <a:gd name="T7" fmla="*/ 3 h 117"/>
                <a:gd name="T8" fmla="*/ 200 w 204"/>
                <a:gd name="T9" fmla="*/ 19 h 117"/>
                <a:gd name="T10" fmla="*/ 184 w 204"/>
                <a:gd name="T11" fmla="*/ 49 h 117"/>
                <a:gd name="T12" fmla="*/ 40 w 204"/>
                <a:gd name="T13" fmla="*/ 113 h 117"/>
                <a:gd name="T14" fmla="*/ 27 w 204"/>
                <a:gd name="T1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17">
                  <a:moveTo>
                    <a:pt x="27" y="117"/>
                  </a:moveTo>
                  <a:cubicBezTo>
                    <a:pt x="19" y="117"/>
                    <a:pt x="12" y="113"/>
                    <a:pt x="7" y="106"/>
                  </a:cubicBezTo>
                  <a:cubicBezTo>
                    <a:pt x="0" y="95"/>
                    <a:pt x="2" y="81"/>
                    <a:pt x="13" y="73"/>
                  </a:cubicBezTo>
                  <a:cubicBezTo>
                    <a:pt x="51" y="47"/>
                    <a:pt x="104" y="24"/>
                    <a:pt x="170" y="3"/>
                  </a:cubicBezTo>
                  <a:cubicBezTo>
                    <a:pt x="183" y="0"/>
                    <a:pt x="196" y="7"/>
                    <a:pt x="200" y="19"/>
                  </a:cubicBezTo>
                  <a:cubicBezTo>
                    <a:pt x="204" y="32"/>
                    <a:pt x="197" y="45"/>
                    <a:pt x="184" y="49"/>
                  </a:cubicBezTo>
                  <a:cubicBezTo>
                    <a:pt x="123" y="68"/>
                    <a:pt x="74" y="89"/>
                    <a:pt x="40" y="113"/>
                  </a:cubicBezTo>
                  <a:cubicBezTo>
                    <a:pt x="36" y="115"/>
                    <a:pt x="32" y="117"/>
                    <a:pt x="27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1" name="Freeform 203"/>
            <p:cNvSpPr>
              <a:spLocks/>
            </p:cNvSpPr>
            <p:nvPr/>
          </p:nvSpPr>
          <p:spPr bwMode="auto">
            <a:xfrm>
              <a:off x="6664326" y="3744913"/>
              <a:ext cx="60325" cy="61913"/>
            </a:xfrm>
            <a:custGeom>
              <a:avLst/>
              <a:gdLst>
                <a:gd name="T0" fmla="*/ 206 w 233"/>
                <a:gd name="T1" fmla="*/ 238 h 238"/>
                <a:gd name="T2" fmla="*/ 197 w 233"/>
                <a:gd name="T3" fmla="*/ 236 h 238"/>
                <a:gd name="T4" fmla="*/ 0 w 233"/>
                <a:gd name="T5" fmla="*/ 56 h 238"/>
                <a:gd name="T6" fmla="*/ 6 w 233"/>
                <a:gd name="T7" fmla="*/ 20 h 238"/>
                <a:gd name="T8" fmla="*/ 36 w 233"/>
                <a:gd name="T9" fmla="*/ 4 h 238"/>
                <a:gd name="T10" fmla="*/ 52 w 233"/>
                <a:gd name="T11" fmla="*/ 34 h 238"/>
                <a:gd name="T12" fmla="*/ 48 w 233"/>
                <a:gd name="T13" fmla="*/ 56 h 238"/>
                <a:gd name="T14" fmla="*/ 214 w 233"/>
                <a:gd name="T15" fmla="*/ 191 h 238"/>
                <a:gd name="T16" fmla="*/ 228 w 233"/>
                <a:gd name="T17" fmla="*/ 222 h 238"/>
                <a:gd name="T18" fmla="*/ 206 w 233"/>
                <a:gd name="T19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8">
                  <a:moveTo>
                    <a:pt x="206" y="238"/>
                  </a:moveTo>
                  <a:cubicBezTo>
                    <a:pt x="203" y="238"/>
                    <a:pt x="200" y="237"/>
                    <a:pt x="197" y="236"/>
                  </a:cubicBezTo>
                  <a:cubicBezTo>
                    <a:pt x="69" y="188"/>
                    <a:pt x="0" y="126"/>
                    <a:pt x="0" y="56"/>
                  </a:cubicBezTo>
                  <a:cubicBezTo>
                    <a:pt x="0" y="44"/>
                    <a:pt x="2" y="32"/>
                    <a:pt x="6" y="20"/>
                  </a:cubicBezTo>
                  <a:cubicBezTo>
                    <a:pt x="10" y="7"/>
                    <a:pt x="23" y="0"/>
                    <a:pt x="36" y="4"/>
                  </a:cubicBezTo>
                  <a:cubicBezTo>
                    <a:pt x="49" y="8"/>
                    <a:pt x="56" y="22"/>
                    <a:pt x="52" y="34"/>
                  </a:cubicBezTo>
                  <a:cubicBezTo>
                    <a:pt x="50" y="41"/>
                    <a:pt x="48" y="48"/>
                    <a:pt x="48" y="56"/>
                  </a:cubicBezTo>
                  <a:cubicBezTo>
                    <a:pt x="48" y="102"/>
                    <a:pt x="109" y="152"/>
                    <a:pt x="214" y="191"/>
                  </a:cubicBezTo>
                  <a:cubicBezTo>
                    <a:pt x="227" y="196"/>
                    <a:pt x="233" y="210"/>
                    <a:pt x="228" y="222"/>
                  </a:cubicBezTo>
                  <a:cubicBezTo>
                    <a:pt x="225" y="232"/>
                    <a:pt x="215" y="238"/>
                    <a:pt x="206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2" name="Freeform 204"/>
            <p:cNvSpPr>
              <a:spLocks/>
            </p:cNvSpPr>
            <p:nvPr/>
          </p:nvSpPr>
          <p:spPr bwMode="auto">
            <a:xfrm>
              <a:off x="6732588" y="3800476"/>
              <a:ext cx="30163" cy="17463"/>
            </a:xfrm>
            <a:custGeom>
              <a:avLst/>
              <a:gdLst>
                <a:gd name="T0" fmla="*/ 88 w 114"/>
                <a:gd name="T1" fmla="*/ 66 h 66"/>
                <a:gd name="T2" fmla="*/ 83 w 114"/>
                <a:gd name="T3" fmla="*/ 65 h 66"/>
                <a:gd name="T4" fmla="*/ 78 w 114"/>
                <a:gd name="T5" fmla="*/ 64 h 66"/>
                <a:gd name="T6" fmla="*/ 20 w 114"/>
                <a:gd name="T7" fmla="*/ 50 h 66"/>
                <a:gd name="T8" fmla="*/ 3 w 114"/>
                <a:gd name="T9" fmla="*/ 20 h 66"/>
                <a:gd name="T10" fmla="*/ 33 w 114"/>
                <a:gd name="T11" fmla="*/ 4 h 66"/>
                <a:gd name="T12" fmla="*/ 88 w 114"/>
                <a:gd name="T13" fmla="*/ 17 h 66"/>
                <a:gd name="T14" fmla="*/ 93 w 114"/>
                <a:gd name="T15" fmla="*/ 18 h 66"/>
                <a:gd name="T16" fmla="*/ 111 w 114"/>
                <a:gd name="T17" fmla="*/ 47 h 66"/>
                <a:gd name="T18" fmla="*/ 88 w 114"/>
                <a:gd name="T1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66">
                  <a:moveTo>
                    <a:pt x="88" y="66"/>
                  </a:moveTo>
                  <a:cubicBezTo>
                    <a:pt x="86" y="66"/>
                    <a:pt x="84" y="65"/>
                    <a:pt x="83" y="65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54" y="59"/>
                    <a:pt x="44" y="57"/>
                    <a:pt x="20" y="50"/>
                  </a:cubicBezTo>
                  <a:cubicBezTo>
                    <a:pt x="7" y="46"/>
                    <a:pt x="0" y="33"/>
                    <a:pt x="3" y="20"/>
                  </a:cubicBezTo>
                  <a:cubicBezTo>
                    <a:pt x="7" y="7"/>
                    <a:pt x="20" y="0"/>
                    <a:pt x="33" y="4"/>
                  </a:cubicBezTo>
                  <a:cubicBezTo>
                    <a:pt x="55" y="10"/>
                    <a:pt x="65" y="12"/>
                    <a:pt x="88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106" y="21"/>
                    <a:pt x="114" y="34"/>
                    <a:pt x="111" y="47"/>
                  </a:cubicBezTo>
                  <a:cubicBezTo>
                    <a:pt x="109" y="58"/>
                    <a:pt x="99" y="66"/>
                    <a:pt x="88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3" name="Freeform 205"/>
            <p:cNvSpPr>
              <a:spLocks/>
            </p:cNvSpPr>
            <p:nvPr/>
          </p:nvSpPr>
          <p:spPr bwMode="auto">
            <a:xfrm>
              <a:off x="6775451" y="3808413"/>
              <a:ext cx="92075" cy="19050"/>
            </a:xfrm>
            <a:custGeom>
              <a:avLst/>
              <a:gdLst>
                <a:gd name="T0" fmla="*/ 332 w 356"/>
                <a:gd name="T1" fmla="*/ 72 h 72"/>
                <a:gd name="T2" fmla="*/ 22 w 356"/>
                <a:gd name="T3" fmla="*/ 49 h 72"/>
                <a:gd name="T4" fmla="*/ 2 w 356"/>
                <a:gd name="T5" fmla="*/ 22 h 72"/>
                <a:gd name="T6" fmla="*/ 29 w 356"/>
                <a:gd name="T7" fmla="*/ 2 h 72"/>
                <a:gd name="T8" fmla="*/ 332 w 356"/>
                <a:gd name="T9" fmla="*/ 24 h 72"/>
                <a:gd name="T10" fmla="*/ 356 w 356"/>
                <a:gd name="T11" fmla="*/ 48 h 72"/>
                <a:gd name="T12" fmla="*/ 332 w 356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6" h="72">
                  <a:moveTo>
                    <a:pt x="332" y="72"/>
                  </a:moveTo>
                  <a:cubicBezTo>
                    <a:pt x="224" y="72"/>
                    <a:pt x="120" y="64"/>
                    <a:pt x="22" y="49"/>
                  </a:cubicBezTo>
                  <a:cubicBezTo>
                    <a:pt x="9" y="47"/>
                    <a:pt x="0" y="35"/>
                    <a:pt x="2" y="22"/>
                  </a:cubicBezTo>
                  <a:cubicBezTo>
                    <a:pt x="4" y="9"/>
                    <a:pt x="16" y="0"/>
                    <a:pt x="29" y="2"/>
                  </a:cubicBezTo>
                  <a:cubicBezTo>
                    <a:pt x="124" y="16"/>
                    <a:pt x="227" y="24"/>
                    <a:pt x="332" y="24"/>
                  </a:cubicBezTo>
                  <a:cubicBezTo>
                    <a:pt x="346" y="24"/>
                    <a:pt x="356" y="34"/>
                    <a:pt x="356" y="48"/>
                  </a:cubicBezTo>
                  <a:cubicBezTo>
                    <a:pt x="356" y="61"/>
                    <a:pt x="346" y="72"/>
                    <a:pt x="33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4" name="Freeform 206"/>
            <p:cNvSpPr>
              <a:spLocks/>
            </p:cNvSpPr>
            <p:nvPr/>
          </p:nvSpPr>
          <p:spPr bwMode="auto">
            <a:xfrm>
              <a:off x="6881813" y="3806826"/>
              <a:ext cx="79375" cy="20638"/>
            </a:xfrm>
            <a:custGeom>
              <a:avLst/>
              <a:gdLst>
                <a:gd name="T0" fmla="*/ 25 w 305"/>
                <a:gd name="T1" fmla="*/ 77 h 77"/>
                <a:gd name="T2" fmla="*/ 1 w 305"/>
                <a:gd name="T3" fmla="*/ 54 h 77"/>
                <a:gd name="T4" fmla="*/ 24 w 305"/>
                <a:gd name="T5" fmla="*/ 29 h 77"/>
                <a:gd name="T6" fmla="*/ 275 w 305"/>
                <a:gd name="T7" fmla="*/ 2 h 77"/>
                <a:gd name="T8" fmla="*/ 303 w 305"/>
                <a:gd name="T9" fmla="*/ 21 h 77"/>
                <a:gd name="T10" fmla="*/ 284 w 305"/>
                <a:gd name="T11" fmla="*/ 49 h 77"/>
                <a:gd name="T12" fmla="*/ 26 w 305"/>
                <a:gd name="T13" fmla="*/ 77 h 77"/>
                <a:gd name="T14" fmla="*/ 25 w 305"/>
                <a:gd name="T1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5" h="77">
                  <a:moveTo>
                    <a:pt x="25" y="77"/>
                  </a:moveTo>
                  <a:cubicBezTo>
                    <a:pt x="12" y="77"/>
                    <a:pt x="1" y="67"/>
                    <a:pt x="1" y="54"/>
                  </a:cubicBezTo>
                  <a:cubicBezTo>
                    <a:pt x="0" y="41"/>
                    <a:pt x="10" y="30"/>
                    <a:pt x="24" y="29"/>
                  </a:cubicBezTo>
                  <a:cubicBezTo>
                    <a:pt x="112" y="25"/>
                    <a:pt x="197" y="16"/>
                    <a:pt x="275" y="2"/>
                  </a:cubicBezTo>
                  <a:cubicBezTo>
                    <a:pt x="288" y="0"/>
                    <a:pt x="301" y="8"/>
                    <a:pt x="303" y="21"/>
                  </a:cubicBezTo>
                  <a:cubicBezTo>
                    <a:pt x="305" y="34"/>
                    <a:pt x="297" y="47"/>
                    <a:pt x="284" y="49"/>
                  </a:cubicBezTo>
                  <a:cubicBezTo>
                    <a:pt x="203" y="64"/>
                    <a:pt x="117" y="73"/>
                    <a:pt x="26" y="77"/>
                  </a:cubicBezTo>
                  <a:cubicBezTo>
                    <a:pt x="25" y="77"/>
                    <a:pt x="25" y="77"/>
                    <a:pt x="25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5" name="Freeform 207"/>
            <p:cNvSpPr>
              <a:spLocks/>
            </p:cNvSpPr>
            <p:nvPr/>
          </p:nvSpPr>
          <p:spPr bwMode="auto">
            <a:xfrm>
              <a:off x="6978651" y="3787776"/>
              <a:ext cx="47625" cy="25400"/>
            </a:xfrm>
            <a:custGeom>
              <a:avLst/>
              <a:gdLst>
                <a:gd name="T0" fmla="*/ 27 w 183"/>
                <a:gd name="T1" fmla="*/ 98 h 98"/>
                <a:gd name="T2" fmla="*/ 4 w 183"/>
                <a:gd name="T3" fmla="*/ 81 h 98"/>
                <a:gd name="T4" fmla="*/ 20 w 183"/>
                <a:gd name="T5" fmla="*/ 51 h 98"/>
                <a:gd name="T6" fmla="*/ 145 w 183"/>
                <a:gd name="T7" fmla="*/ 6 h 98"/>
                <a:gd name="T8" fmla="*/ 177 w 183"/>
                <a:gd name="T9" fmla="*/ 17 h 98"/>
                <a:gd name="T10" fmla="*/ 166 w 183"/>
                <a:gd name="T11" fmla="*/ 49 h 98"/>
                <a:gd name="T12" fmla="*/ 33 w 183"/>
                <a:gd name="T13" fmla="*/ 97 h 98"/>
                <a:gd name="T14" fmla="*/ 27 w 183"/>
                <a:gd name="T1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27" y="98"/>
                  </a:moveTo>
                  <a:cubicBezTo>
                    <a:pt x="16" y="98"/>
                    <a:pt x="7" y="91"/>
                    <a:pt x="4" y="81"/>
                  </a:cubicBezTo>
                  <a:cubicBezTo>
                    <a:pt x="0" y="68"/>
                    <a:pt x="8" y="55"/>
                    <a:pt x="20" y="51"/>
                  </a:cubicBezTo>
                  <a:cubicBezTo>
                    <a:pt x="68" y="38"/>
                    <a:pt x="110" y="23"/>
                    <a:pt x="145" y="6"/>
                  </a:cubicBezTo>
                  <a:cubicBezTo>
                    <a:pt x="157" y="0"/>
                    <a:pt x="171" y="5"/>
                    <a:pt x="177" y="17"/>
                  </a:cubicBezTo>
                  <a:cubicBezTo>
                    <a:pt x="183" y="29"/>
                    <a:pt x="177" y="43"/>
                    <a:pt x="166" y="49"/>
                  </a:cubicBezTo>
                  <a:cubicBezTo>
                    <a:pt x="128" y="67"/>
                    <a:pt x="83" y="83"/>
                    <a:pt x="33" y="97"/>
                  </a:cubicBezTo>
                  <a:cubicBezTo>
                    <a:pt x="31" y="98"/>
                    <a:pt x="29" y="98"/>
                    <a:pt x="27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6" name="Freeform 208"/>
            <p:cNvSpPr>
              <a:spLocks/>
            </p:cNvSpPr>
            <p:nvPr/>
          </p:nvSpPr>
          <p:spPr bwMode="auto">
            <a:xfrm>
              <a:off x="7035801" y="3744913"/>
              <a:ext cx="23813" cy="39688"/>
            </a:xfrm>
            <a:custGeom>
              <a:avLst/>
              <a:gdLst>
                <a:gd name="T0" fmla="*/ 27 w 87"/>
                <a:gd name="T1" fmla="*/ 155 h 155"/>
                <a:gd name="T2" fmla="*/ 10 w 87"/>
                <a:gd name="T3" fmla="*/ 148 h 155"/>
                <a:gd name="T4" fmla="*/ 10 w 87"/>
                <a:gd name="T5" fmla="*/ 114 h 155"/>
                <a:gd name="T6" fmla="*/ 39 w 87"/>
                <a:gd name="T7" fmla="*/ 57 h 155"/>
                <a:gd name="T8" fmla="*/ 35 w 87"/>
                <a:gd name="T9" fmla="*/ 36 h 155"/>
                <a:gd name="T10" fmla="*/ 49 w 87"/>
                <a:gd name="T11" fmla="*/ 5 h 155"/>
                <a:gd name="T12" fmla="*/ 80 w 87"/>
                <a:gd name="T13" fmla="*/ 19 h 155"/>
                <a:gd name="T14" fmla="*/ 87 w 87"/>
                <a:gd name="T15" fmla="*/ 57 h 155"/>
                <a:gd name="T16" fmla="*/ 44 w 87"/>
                <a:gd name="T17" fmla="*/ 148 h 155"/>
                <a:gd name="T18" fmla="*/ 27 w 87"/>
                <a:gd name="T1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55">
                  <a:moveTo>
                    <a:pt x="27" y="155"/>
                  </a:moveTo>
                  <a:cubicBezTo>
                    <a:pt x="21" y="155"/>
                    <a:pt x="15" y="153"/>
                    <a:pt x="10" y="148"/>
                  </a:cubicBezTo>
                  <a:cubicBezTo>
                    <a:pt x="1" y="139"/>
                    <a:pt x="0" y="123"/>
                    <a:pt x="10" y="114"/>
                  </a:cubicBezTo>
                  <a:cubicBezTo>
                    <a:pt x="29" y="95"/>
                    <a:pt x="39" y="75"/>
                    <a:pt x="39" y="57"/>
                  </a:cubicBezTo>
                  <a:cubicBezTo>
                    <a:pt x="39" y="50"/>
                    <a:pt x="37" y="43"/>
                    <a:pt x="35" y="36"/>
                  </a:cubicBezTo>
                  <a:cubicBezTo>
                    <a:pt x="30" y="23"/>
                    <a:pt x="36" y="10"/>
                    <a:pt x="49" y="5"/>
                  </a:cubicBezTo>
                  <a:cubicBezTo>
                    <a:pt x="61" y="0"/>
                    <a:pt x="75" y="7"/>
                    <a:pt x="80" y="19"/>
                  </a:cubicBezTo>
                  <a:cubicBezTo>
                    <a:pt x="84" y="31"/>
                    <a:pt x="87" y="44"/>
                    <a:pt x="87" y="57"/>
                  </a:cubicBezTo>
                  <a:cubicBezTo>
                    <a:pt x="87" y="89"/>
                    <a:pt x="72" y="119"/>
                    <a:pt x="44" y="148"/>
                  </a:cubicBezTo>
                  <a:cubicBezTo>
                    <a:pt x="39" y="153"/>
                    <a:pt x="33" y="155"/>
                    <a:pt x="27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7" name="Freeform 209"/>
            <p:cNvSpPr>
              <a:spLocks/>
            </p:cNvSpPr>
            <p:nvPr/>
          </p:nvSpPr>
          <p:spPr bwMode="auto">
            <a:xfrm>
              <a:off x="7004051" y="3713163"/>
              <a:ext cx="36513" cy="23813"/>
            </a:xfrm>
            <a:custGeom>
              <a:avLst/>
              <a:gdLst>
                <a:gd name="T0" fmla="*/ 116 w 143"/>
                <a:gd name="T1" fmla="*/ 96 h 96"/>
                <a:gd name="T2" fmla="*/ 102 w 143"/>
                <a:gd name="T3" fmla="*/ 92 h 96"/>
                <a:gd name="T4" fmla="*/ 18 w 143"/>
                <a:gd name="T5" fmla="*/ 49 h 96"/>
                <a:gd name="T6" fmla="*/ 5 w 143"/>
                <a:gd name="T7" fmla="*/ 18 h 96"/>
                <a:gd name="T8" fmla="*/ 36 w 143"/>
                <a:gd name="T9" fmla="*/ 5 h 96"/>
                <a:gd name="T10" fmla="*/ 129 w 143"/>
                <a:gd name="T11" fmla="*/ 52 h 96"/>
                <a:gd name="T12" fmla="*/ 135 w 143"/>
                <a:gd name="T13" fmla="*/ 86 h 96"/>
                <a:gd name="T14" fmla="*/ 116 w 143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96">
                  <a:moveTo>
                    <a:pt x="116" y="96"/>
                  </a:moveTo>
                  <a:cubicBezTo>
                    <a:pt x="111" y="96"/>
                    <a:pt x="106" y="95"/>
                    <a:pt x="102" y="92"/>
                  </a:cubicBezTo>
                  <a:cubicBezTo>
                    <a:pt x="79" y="77"/>
                    <a:pt x="51" y="62"/>
                    <a:pt x="18" y="49"/>
                  </a:cubicBezTo>
                  <a:cubicBezTo>
                    <a:pt x="6" y="44"/>
                    <a:pt x="0" y="30"/>
                    <a:pt x="5" y="18"/>
                  </a:cubicBezTo>
                  <a:cubicBezTo>
                    <a:pt x="10" y="5"/>
                    <a:pt x="24" y="0"/>
                    <a:pt x="36" y="5"/>
                  </a:cubicBezTo>
                  <a:cubicBezTo>
                    <a:pt x="72" y="19"/>
                    <a:pt x="104" y="35"/>
                    <a:pt x="129" y="52"/>
                  </a:cubicBezTo>
                  <a:cubicBezTo>
                    <a:pt x="140" y="60"/>
                    <a:pt x="143" y="75"/>
                    <a:pt x="135" y="86"/>
                  </a:cubicBezTo>
                  <a:cubicBezTo>
                    <a:pt x="131" y="93"/>
                    <a:pt x="123" y="96"/>
                    <a:pt x="116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8" name="Freeform 210"/>
            <p:cNvSpPr>
              <a:spLocks/>
            </p:cNvSpPr>
            <p:nvPr/>
          </p:nvSpPr>
          <p:spPr bwMode="auto">
            <a:xfrm>
              <a:off x="6838951" y="3462338"/>
              <a:ext cx="12700" cy="238125"/>
            </a:xfrm>
            <a:custGeom>
              <a:avLst/>
              <a:gdLst>
                <a:gd name="T0" fmla="*/ 24 w 48"/>
                <a:gd name="T1" fmla="*/ 915 h 915"/>
                <a:gd name="T2" fmla="*/ 0 w 48"/>
                <a:gd name="T3" fmla="*/ 891 h 915"/>
                <a:gd name="T4" fmla="*/ 0 w 48"/>
                <a:gd name="T5" fmla="*/ 24 h 915"/>
                <a:gd name="T6" fmla="*/ 24 w 48"/>
                <a:gd name="T7" fmla="*/ 0 h 915"/>
                <a:gd name="T8" fmla="*/ 48 w 48"/>
                <a:gd name="T9" fmla="*/ 24 h 915"/>
                <a:gd name="T10" fmla="*/ 48 w 48"/>
                <a:gd name="T11" fmla="*/ 891 h 915"/>
                <a:gd name="T12" fmla="*/ 24 w 48"/>
                <a:gd name="T13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915">
                  <a:moveTo>
                    <a:pt x="24" y="915"/>
                  </a:moveTo>
                  <a:cubicBezTo>
                    <a:pt x="11" y="915"/>
                    <a:pt x="0" y="904"/>
                    <a:pt x="0" y="89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891"/>
                    <a:pt x="48" y="891"/>
                    <a:pt x="48" y="891"/>
                  </a:cubicBezTo>
                  <a:cubicBezTo>
                    <a:pt x="48" y="904"/>
                    <a:pt x="37" y="915"/>
                    <a:pt x="24" y="9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9" name="Freeform 211"/>
            <p:cNvSpPr>
              <a:spLocks/>
            </p:cNvSpPr>
            <p:nvPr/>
          </p:nvSpPr>
          <p:spPr bwMode="auto">
            <a:xfrm>
              <a:off x="6870701" y="3462338"/>
              <a:ext cx="12700" cy="238125"/>
            </a:xfrm>
            <a:custGeom>
              <a:avLst/>
              <a:gdLst>
                <a:gd name="T0" fmla="*/ 24 w 48"/>
                <a:gd name="T1" fmla="*/ 915 h 915"/>
                <a:gd name="T2" fmla="*/ 0 w 48"/>
                <a:gd name="T3" fmla="*/ 891 h 915"/>
                <a:gd name="T4" fmla="*/ 0 w 48"/>
                <a:gd name="T5" fmla="*/ 24 h 915"/>
                <a:gd name="T6" fmla="*/ 24 w 48"/>
                <a:gd name="T7" fmla="*/ 0 h 915"/>
                <a:gd name="T8" fmla="*/ 48 w 48"/>
                <a:gd name="T9" fmla="*/ 24 h 915"/>
                <a:gd name="T10" fmla="*/ 48 w 48"/>
                <a:gd name="T11" fmla="*/ 891 h 915"/>
                <a:gd name="T12" fmla="*/ 24 w 48"/>
                <a:gd name="T13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915">
                  <a:moveTo>
                    <a:pt x="24" y="915"/>
                  </a:moveTo>
                  <a:cubicBezTo>
                    <a:pt x="11" y="915"/>
                    <a:pt x="0" y="904"/>
                    <a:pt x="0" y="89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ubicBezTo>
                    <a:pt x="48" y="891"/>
                    <a:pt x="48" y="891"/>
                    <a:pt x="48" y="891"/>
                  </a:cubicBezTo>
                  <a:cubicBezTo>
                    <a:pt x="48" y="904"/>
                    <a:pt x="38" y="915"/>
                    <a:pt x="24" y="9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0" name="Freeform 212"/>
            <p:cNvSpPr>
              <a:spLocks/>
            </p:cNvSpPr>
            <p:nvPr/>
          </p:nvSpPr>
          <p:spPr bwMode="auto">
            <a:xfrm>
              <a:off x="6640513" y="3644901"/>
              <a:ext cx="20638" cy="15875"/>
            </a:xfrm>
            <a:custGeom>
              <a:avLst/>
              <a:gdLst>
                <a:gd name="T0" fmla="*/ 51 w 78"/>
                <a:gd name="T1" fmla="*/ 61 h 61"/>
                <a:gd name="T2" fmla="*/ 42 w 78"/>
                <a:gd name="T3" fmla="*/ 60 h 61"/>
                <a:gd name="T4" fmla="*/ 18 w 78"/>
                <a:gd name="T5" fmla="*/ 50 h 61"/>
                <a:gd name="T6" fmla="*/ 5 w 78"/>
                <a:gd name="T7" fmla="*/ 18 h 61"/>
                <a:gd name="T8" fmla="*/ 36 w 78"/>
                <a:gd name="T9" fmla="*/ 5 h 61"/>
                <a:gd name="T10" fmla="*/ 60 w 78"/>
                <a:gd name="T11" fmla="*/ 15 h 61"/>
                <a:gd name="T12" fmla="*/ 73 w 78"/>
                <a:gd name="T13" fmla="*/ 46 h 61"/>
                <a:gd name="T14" fmla="*/ 51 w 78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61">
                  <a:moveTo>
                    <a:pt x="51" y="61"/>
                  </a:moveTo>
                  <a:cubicBezTo>
                    <a:pt x="48" y="61"/>
                    <a:pt x="45" y="61"/>
                    <a:pt x="42" y="6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6" y="45"/>
                    <a:pt x="0" y="31"/>
                    <a:pt x="5" y="18"/>
                  </a:cubicBezTo>
                  <a:cubicBezTo>
                    <a:pt x="10" y="6"/>
                    <a:pt x="24" y="0"/>
                    <a:pt x="36" y="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72" y="20"/>
                    <a:pt x="78" y="34"/>
                    <a:pt x="73" y="46"/>
                  </a:cubicBezTo>
                  <a:cubicBezTo>
                    <a:pt x="69" y="56"/>
                    <a:pt x="60" y="61"/>
                    <a:pt x="5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1" name="Freeform 213"/>
            <p:cNvSpPr>
              <a:spLocks/>
            </p:cNvSpPr>
            <p:nvPr/>
          </p:nvSpPr>
          <p:spPr bwMode="auto">
            <a:xfrm>
              <a:off x="6673851" y="3657601"/>
              <a:ext cx="106363" cy="106363"/>
            </a:xfrm>
            <a:custGeom>
              <a:avLst/>
              <a:gdLst>
                <a:gd name="T0" fmla="*/ 385 w 409"/>
                <a:gd name="T1" fmla="*/ 406 h 406"/>
                <a:gd name="T2" fmla="*/ 361 w 409"/>
                <a:gd name="T3" fmla="*/ 382 h 406"/>
                <a:gd name="T4" fmla="*/ 361 w 409"/>
                <a:gd name="T5" fmla="*/ 340 h 406"/>
                <a:gd name="T6" fmla="*/ 196 w 409"/>
                <a:gd name="T7" fmla="*/ 119 h 406"/>
                <a:gd name="T8" fmla="*/ 18 w 409"/>
                <a:gd name="T9" fmla="*/ 49 h 406"/>
                <a:gd name="T10" fmla="*/ 5 w 409"/>
                <a:gd name="T11" fmla="*/ 18 h 406"/>
                <a:gd name="T12" fmla="*/ 36 w 409"/>
                <a:gd name="T13" fmla="*/ 5 h 406"/>
                <a:gd name="T14" fmla="*/ 214 w 409"/>
                <a:gd name="T15" fmla="*/ 74 h 406"/>
                <a:gd name="T16" fmla="*/ 214 w 409"/>
                <a:gd name="T17" fmla="*/ 75 h 406"/>
                <a:gd name="T18" fmla="*/ 409 w 409"/>
                <a:gd name="T19" fmla="*/ 336 h 406"/>
                <a:gd name="T20" fmla="*/ 409 w 409"/>
                <a:gd name="T21" fmla="*/ 339 h 406"/>
                <a:gd name="T22" fmla="*/ 409 w 409"/>
                <a:gd name="T23" fmla="*/ 382 h 406"/>
                <a:gd name="T24" fmla="*/ 385 w 409"/>
                <a:gd name="T25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9" h="406">
                  <a:moveTo>
                    <a:pt x="385" y="406"/>
                  </a:moveTo>
                  <a:cubicBezTo>
                    <a:pt x="372" y="406"/>
                    <a:pt x="361" y="395"/>
                    <a:pt x="361" y="382"/>
                  </a:cubicBezTo>
                  <a:cubicBezTo>
                    <a:pt x="361" y="340"/>
                    <a:pt x="361" y="340"/>
                    <a:pt x="361" y="340"/>
                  </a:cubicBezTo>
                  <a:cubicBezTo>
                    <a:pt x="350" y="242"/>
                    <a:pt x="287" y="157"/>
                    <a:pt x="196" y="11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6" y="44"/>
                    <a:pt x="0" y="30"/>
                    <a:pt x="5" y="18"/>
                  </a:cubicBezTo>
                  <a:cubicBezTo>
                    <a:pt x="9" y="6"/>
                    <a:pt x="23" y="0"/>
                    <a:pt x="36" y="5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14" y="74"/>
                    <a:pt x="214" y="74"/>
                    <a:pt x="214" y="75"/>
                  </a:cubicBezTo>
                  <a:cubicBezTo>
                    <a:pt x="322" y="120"/>
                    <a:pt x="397" y="220"/>
                    <a:pt x="409" y="336"/>
                  </a:cubicBezTo>
                  <a:cubicBezTo>
                    <a:pt x="409" y="337"/>
                    <a:pt x="409" y="338"/>
                    <a:pt x="409" y="339"/>
                  </a:cubicBezTo>
                  <a:cubicBezTo>
                    <a:pt x="409" y="382"/>
                    <a:pt x="409" y="382"/>
                    <a:pt x="409" y="382"/>
                  </a:cubicBezTo>
                  <a:cubicBezTo>
                    <a:pt x="409" y="395"/>
                    <a:pt x="398" y="406"/>
                    <a:pt x="385" y="4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2" name="Freeform 214"/>
            <p:cNvSpPr>
              <a:spLocks/>
            </p:cNvSpPr>
            <p:nvPr/>
          </p:nvSpPr>
          <p:spPr bwMode="auto">
            <a:xfrm>
              <a:off x="7007226" y="3716338"/>
              <a:ext cx="84138" cy="57150"/>
            </a:xfrm>
            <a:custGeom>
              <a:avLst/>
              <a:gdLst>
                <a:gd name="T0" fmla="*/ 24 w 325"/>
                <a:gd name="T1" fmla="*/ 219 h 219"/>
                <a:gd name="T2" fmla="*/ 0 w 325"/>
                <a:gd name="T3" fmla="*/ 195 h 219"/>
                <a:gd name="T4" fmla="*/ 0 w 325"/>
                <a:gd name="T5" fmla="*/ 190 h 219"/>
                <a:gd name="T6" fmla="*/ 138 w 325"/>
                <a:gd name="T7" fmla="*/ 28 h 219"/>
                <a:gd name="T8" fmla="*/ 295 w 325"/>
                <a:gd name="T9" fmla="*/ 2 h 219"/>
                <a:gd name="T10" fmla="*/ 323 w 325"/>
                <a:gd name="T11" fmla="*/ 22 h 219"/>
                <a:gd name="T12" fmla="*/ 303 w 325"/>
                <a:gd name="T13" fmla="*/ 50 h 219"/>
                <a:gd name="T14" fmla="*/ 145 w 325"/>
                <a:gd name="T15" fmla="*/ 75 h 219"/>
                <a:gd name="T16" fmla="*/ 48 w 325"/>
                <a:gd name="T17" fmla="*/ 190 h 219"/>
                <a:gd name="T18" fmla="*/ 48 w 325"/>
                <a:gd name="T19" fmla="*/ 195 h 219"/>
                <a:gd name="T20" fmla="*/ 24 w 325"/>
                <a:gd name="T2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5" h="219">
                  <a:moveTo>
                    <a:pt x="24" y="219"/>
                  </a:moveTo>
                  <a:cubicBezTo>
                    <a:pt x="11" y="219"/>
                    <a:pt x="0" y="208"/>
                    <a:pt x="0" y="195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09"/>
                    <a:pt x="58" y="41"/>
                    <a:pt x="138" y="28"/>
                  </a:cubicBezTo>
                  <a:cubicBezTo>
                    <a:pt x="295" y="2"/>
                    <a:pt x="295" y="2"/>
                    <a:pt x="295" y="2"/>
                  </a:cubicBezTo>
                  <a:cubicBezTo>
                    <a:pt x="308" y="0"/>
                    <a:pt x="321" y="9"/>
                    <a:pt x="323" y="22"/>
                  </a:cubicBezTo>
                  <a:cubicBezTo>
                    <a:pt x="325" y="35"/>
                    <a:pt x="316" y="48"/>
                    <a:pt x="303" y="50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89" y="84"/>
                    <a:pt x="48" y="133"/>
                    <a:pt x="48" y="190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8" y="208"/>
                    <a:pt x="37" y="219"/>
                    <a:pt x="24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3" name="Freeform 215"/>
            <p:cNvSpPr>
              <a:spLocks/>
            </p:cNvSpPr>
            <p:nvPr/>
          </p:nvSpPr>
          <p:spPr bwMode="auto">
            <a:xfrm>
              <a:off x="7100888" y="3711576"/>
              <a:ext cx="15875" cy="14288"/>
            </a:xfrm>
            <a:custGeom>
              <a:avLst/>
              <a:gdLst>
                <a:gd name="T0" fmla="*/ 26 w 61"/>
                <a:gd name="T1" fmla="*/ 51 h 51"/>
                <a:gd name="T2" fmla="*/ 2 w 61"/>
                <a:gd name="T3" fmla="*/ 31 h 51"/>
                <a:gd name="T4" fmla="*/ 22 w 61"/>
                <a:gd name="T5" fmla="*/ 3 h 51"/>
                <a:gd name="T6" fmla="*/ 32 w 61"/>
                <a:gd name="T7" fmla="*/ 2 h 51"/>
                <a:gd name="T8" fmla="*/ 59 w 61"/>
                <a:gd name="T9" fmla="*/ 22 h 51"/>
                <a:gd name="T10" fmla="*/ 39 w 61"/>
                <a:gd name="T11" fmla="*/ 49 h 51"/>
                <a:gd name="T12" fmla="*/ 30 w 61"/>
                <a:gd name="T13" fmla="*/ 51 h 51"/>
                <a:gd name="T14" fmla="*/ 26 w 61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51">
                  <a:moveTo>
                    <a:pt x="26" y="51"/>
                  </a:moveTo>
                  <a:cubicBezTo>
                    <a:pt x="14" y="51"/>
                    <a:pt x="4" y="43"/>
                    <a:pt x="2" y="31"/>
                  </a:cubicBezTo>
                  <a:cubicBezTo>
                    <a:pt x="0" y="18"/>
                    <a:pt x="9" y="6"/>
                    <a:pt x="2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45" y="0"/>
                    <a:pt x="57" y="9"/>
                    <a:pt x="59" y="22"/>
                  </a:cubicBezTo>
                  <a:cubicBezTo>
                    <a:pt x="61" y="35"/>
                    <a:pt x="52" y="47"/>
                    <a:pt x="39" y="4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1"/>
                    <a:pt x="27" y="51"/>
                    <a:pt x="2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4" name="Freeform 216"/>
            <p:cNvSpPr>
              <a:spLocks/>
            </p:cNvSpPr>
            <p:nvPr/>
          </p:nvSpPr>
          <p:spPr bwMode="auto">
            <a:xfrm>
              <a:off x="6635751" y="3716338"/>
              <a:ext cx="79375" cy="57150"/>
            </a:xfrm>
            <a:custGeom>
              <a:avLst/>
              <a:gdLst>
                <a:gd name="T0" fmla="*/ 283 w 307"/>
                <a:gd name="T1" fmla="*/ 216 h 216"/>
                <a:gd name="T2" fmla="*/ 259 w 307"/>
                <a:gd name="T3" fmla="*/ 192 h 216"/>
                <a:gd name="T4" fmla="*/ 259 w 307"/>
                <a:gd name="T5" fmla="*/ 187 h 216"/>
                <a:gd name="T6" fmla="*/ 162 w 307"/>
                <a:gd name="T7" fmla="*/ 72 h 216"/>
                <a:gd name="T8" fmla="*/ 22 w 307"/>
                <a:gd name="T9" fmla="*/ 50 h 216"/>
                <a:gd name="T10" fmla="*/ 2 w 307"/>
                <a:gd name="T11" fmla="*/ 22 h 216"/>
                <a:gd name="T12" fmla="*/ 30 w 307"/>
                <a:gd name="T13" fmla="*/ 2 h 216"/>
                <a:gd name="T14" fmla="*/ 170 w 307"/>
                <a:gd name="T15" fmla="*/ 25 h 216"/>
                <a:gd name="T16" fmla="*/ 307 w 307"/>
                <a:gd name="T17" fmla="*/ 187 h 216"/>
                <a:gd name="T18" fmla="*/ 307 w 307"/>
                <a:gd name="T19" fmla="*/ 192 h 216"/>
                <a:gd name="T20" fmla="*/ 283 w 307"/>
                <a:gd name="T21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7" h="216">
                  <a:moveTo>
                    <a:pt x="283" y="216"/>
                  </a:moveTo>
                  <a:cubicBezTo>
                    <a:pt x="270" y="216"/>
                    <a:pt x="259" y="205"/>
                    <a:pt x="259" y="192"/>
                  </a:cubicBezTo>
                  <a:cubicBezTo>
                    <a:pt x="259" y="187"/>
                    <a:pt x="259" y="187"/>
                    <a:pt x="259" y="187"/>
                  </a:cubicBezTo>
                  <a:cubicBezTo>
                    <a:pt x="259" y="130"/>
                    <a:pt x="218" y="81"/>
                    <a:pt x="162" y="72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9" y="47"/>
                    <a:pt x="0" y="35"/>
                    <a:pt x="2" y="22"/>
                  </a:cubicBezTo>
                  <a:cubicBezTo>
                    <a:pt x="4" y="9"/>
                    <a:pt x="17" y="0"/>
                    <a:pt x="30" y="2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249" y="38"/>
                    <a:pt x="307" y="106"/>
                    <a:pt x="307" y="187"/>
                  </a:cubicBezTo>
                  <a:cubicBezTo>
                    <a:pt x="307" y="192"/>
                    <a:pt x="307" y="192"/>
                    <a:pt x="307" y="192"/>
                  </a:cubicBezTo>
                  <a:cubicBezTo>
                    <a:pt x="307" y="205"/>
                    <a:pt x="297" y="216"/>
                    <a:pt x="283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5" name="Freeform 217"/>
            <p:cNvSpPr>
              <a:spLocks/>
            </p:cNvSpPr>
            <p:nvPr/>
          </p:nvSpPr>
          <p:spPr bwMode="auto">
            <a:xfrm>
              <a:off x="6605588" y="3711576"/>
              <a:ext cx="17463" cy="14288"/>
            </a:xfrm>
            <a:custGeom>
              <a:avLst/>
              <a:gdLst>
                <a:gd name="T0" fmla="*/ 45 w 71"/>
                <a:gd name="T1" fmla="*/ 53 h 53"/>
                <a:gd name="T2" fmla="*/ 42 w 71"/>
                <a:gd name="T3" fmla="*/ 52 h 53"/>
                <a:gd name="T4" fmla="*/ 22 w 71"/>
                <a:gd name="T5" fmla="*/ 49 h 53"/>
                <a:gd name="T6" fmla="*/ 2 w 71"/>
                <a:gd name="T7" fmla="*/ 22 h 53"/>
                <a:gd name="T8" fmla="*/ 30 w 71"/>
                <a:gd name="T9" fmla="*/ 2 h 53"/>
                <a:gd name="T10" fmla="*/ 49 w 71"/>
                <a:gd name="T11" fmla="*/ 5 h 53"/>
                <a:gd name="T12" fmla="*/ 69 w 71"/>
                <a:gd name="T13" fmla="*/ 33 h 53"/>
                <a:gd name="T14" fmla="*/ 45 w 71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53">
                  <a:moveTo>
                    <a:pt x="45" y="53"/>
                  </a:moveTo>
                  <a:cubicBezTo>
                    <a:pt x="44" y="53"/>
                    <a:pt x="43" y="53"/>
                    <a:pt x="42" y="52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9" y="47"/>
                    <a:pt x="0" y="35"/>
                    <a:pt x="2" y="22"/>
                  </a:cubicBezTo>
                  <a:cubicBezTo>
                    <a:pt x="4" y="9"/>
                    <a:pt x="17" y="0"/>
                    <a:pt x="30" y="2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62" y="7"/>
                    <a:pt x="71" y="20"/>
                    <a:pt x="69" y="33"/>
                  </a:cubicBezTo>
                  <a:cubicBezTo>
                    <a:pt x="67" y="44"/>
                    <a:pt x="57" y="53"/>
                    <a:pt x="4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6" name="Freeform 218"/>
            <p:cNvSpPr>
              <a:spLocks/>
            </p:cNvSpPr>
            <p:nvPr/>
          </p:nvSpPr>
          <p:spPr bwMode="auto">
            <a:xfrm>
              <a:off x="6626226" y="3794126"/>
              <a:ext cx="100013" cy="68263"/>
            </a:xfrm>
            <a:custGeom>
              <a:avLst/>
              <a:gdLst>
                <a:gd name="T0" fmla="*/ 27 w 386"/>
                <a:gd name="T1" fmla="*/ 264 h 264"/>
                <a:gd name="T2" fmla="*/ 7 w 386"/>
                <a:gd name="T3" fmla="*/ 253 h 264"/>
                <a:gd name="T4" fmla="*/ 14 w 386"/>
                <a:gd name="T5" fmla="*/ 219 h 264"/>
                <a:gd name="T6" fmla="*/ 346 w 386"/>
                <a:gd name="T7" fmla="*/ 7 h 264"/>
                <a:gd name="T8" fmla="*/ 379 w 386"/>
                <a:gd name="T9" fmla="*/ 14 h 264"/>
                <a:gd name="T10" fmla="*/ 372 w 386"/>
                <a:gd name="T11" fmla="*/ 47 h 264"/>
                <a:gd name="T12" fmla="*/ 40 w 386"/>
                <a:gd name="T13" fmla="*/ 260 h 264"/>
                <a:gd name="T14" fmla="*/ 27 w 386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6" h="264">
                  <a:moveTo>
                    <a:pt x="27" y="264"/>
                  </a:moveTo>
                  <a:cubicBezTo>
                    <a:pt x="19" y="264"/>
                    <a:pt x="11" y="260"/>
                    <a:pt x="7" y="253"/>
                  </a:cubicBezTo>
                  <a:cubicBezTo>
                    <a:pt x="0" y="241"/>
                    <a:pt x="3" y="227"/>
                    <a:pt x="14" y="219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57" y="0"/>
                    <a:pt x="372" y="3"/>
                    <a:pt x="379" y="14"/>
                  </a:cubicBezTo>
                  <a:cubicBezTo>
                    <a:pt x="386" y="25"/>
                    <a:pt x="383" y="40"/>
                    <a:pt x="372" y="47"/>
                  </a:cubicBezTo>
                  <a:cubicBezTo>
                    <a:pt x="40" y="260"/>
                    <a:pt x="40" y="260"/>
                    <a:pt x="40" y="260"/>
                  </a:cubicBezTo>
                  <a:cubicBezTo>
                    <a:pt x="36" y="262"/>
                    <a:pt x="31" y="264"/>
                    <a:pt x="27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7" name="Freeform 219"/>
            <p:cNvSpPr>
              <a:spLocks/>
            </p:cNvSpPr>
            <p:nvPr/>
          </p:nvSpPr>
          <p:spPr bwMode="auto">
            <a:xfrm>
              <a:off x="6640513" y="3805238"/>
              <a:ext cx="123825" cy="109538"/>
            </a:xfrm>
            <a:custGeom>
              <a:avLst/>
              <a:gdLst>
                <a:gd name="T0" fmla="*/ 27 w 477"/>
                <a:gd name="T1" fmla="*/ 426 h 426"/>
                <a:gd name="T2" fmla="*/ 9 w 477"/>
                <a:gd name="T3" fmla="*/ 417 h 426"/>
                <a:gd name="T4" fmla="*/ 11 w 477"/>
                <a:gd name="T5" fmla="*/ 384 h 426"/>
                <a:gd name="T6" fmla="*/ 435 w 477"/>
                <a:gd name="T7" fmla="*/ 9 h 426"/>
                <a:gd name="T8" fmla="*/ 468 w 477"/>
                <a:gd name="T9" fmla="*/ 11 h 426"/>
                <a:gd name="T10" fmla="*/ 466 w 477"/>
                <a:gd name="T11" fmla="*/ 45 h 426"/>
                <a:gd name="T12" fmla="*/ 43 w 477"/>
                <a:gd name="T13" fmla="*/ 420 h 426"/>
                <a:gd name="T14" fmla="*/ 27 w 477"/>
                <a:gd name="T15" fmla="*/ 42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7" h="426">
                  <a:moveTo>
                    <a:pt x="27" y="426"/>
                  </a:moveTo>
                  <a:cubicBezTo>
                    <a:pt x="20" y="426"/>
                    <a:pt x="14" y="423"/>
                    <a:pt x="9" y="417"/>
                  </a:cubicBezTo>
                  <a:cubicBezTo>
                    <a:pt x="0" y="408"/>
                    <a:pt x="1" y="392"/>
                    <a:pt x="11" y="384"/>
                  </a:cubicBezTo>
                  <a:cubicBezTo>
                    <a:pt x="435" y="9"/>
                    <a:pt x="435" y="9"/>
                    <a:pt x="435" y="9"/>
                  </a:cubicBezTo>
                  <a:cubicBezTo>
                    <a:pt x="444" y="0"/>
                    <a:pt x="460" y="1"/>
                    <a:pt x="468" y="11"/>
                  </a:cubicBezTo>
                  <a:cubicBezTo>
                    <a:pt x="477" y="21"/>
                    <a:pt x="476" y="36"/>
                    <a:pt x="466" y="45"/>
                  </a:cubicBezTo>
                  <a:cubicBezTo>
                    <a:pt x="43" y="420"/>
                    <a:pt x="43" y="420"/>
                    <a:pt x="43" y="420"/>
                  </a:cubicBezTo>
                  <a:cubicBezTo>
                    <a:pt x="38" y="424"/>
                    <a:pt x="32" y="426"/>
                    <a:pt x="27" y="4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8" name="Freeform 220"/>
            <p:cNvSpPr>
              <a:spLocks/>
            </p:cNvSpPr>
            <p:nvPr/>
          </p:nvSpPr>
          <p:spPr bwMode="auto">
            <a:xfrm>
              <a:off x="6805613" y="3814763"/>
              <a:ext cx="36513" cy="96838"/>
            </a:xfrm>
            <a:custGeom>
              <a:avLst/>
              <a:gdLst>
                <a:gd name="T0" fmla="*/ 26 w 141"/>
                <a:gd name="T1" fmla="*/ 376 h 376"/>
                <a:gd name="T2" fmla="*/ 20 w 141"/>
                <a:gd name="T3" fmla="*/ 376 h 376"/>
                <a:gd name="T4" fmla="*/ 3 w 141"/>
                <a:gd name="T5" fmla="*/ 346 h 376"/>
                <a:gd name="T6" fmla="*/ 91 w 141"/>
                <a:gd name="T7" fmla="*/ 20 h 376"/>
                <a:gd name="T8" fmla="*/ 121 w 141"/>
                <a:gd name="T9" fmla="*/ 3 h 376"/>
                <a:gd name="T10" fmla="*/ 138 w 141"/>
                <a:gd name="T11" fmla="*/ 33 h 376"/>
                <a:gd name="T12" fmla="*/ 50 w 141"/>
                <a:gd name="T13" fmla="*/ 359 h 376"/>
                <a:gd name="T14" fmla="*/ 26 w 141"/>
                <a:gd name="T15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376">
                  <a:moveTo>
                    <a:pt x="26" y="376"/>
                  </a:moveTo>
                  <a:cubicBezTo>
                    <a:pt x="24" y="376"/>
                    <a:pt x="22" y="376"/>
                    <a:pt x="20" y="376"/>
                  </a:cubicBezTo>
                  <a:cubicBezTo>
                    <a:pt x="7" y="372"/>
                    <a:pt x="0" y="359"/>
                    <a:pt x="3" y="346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5" y="7"/>
                    <a:pt x="108" y="0"/>
                    <a:pt x="121" y="3"/>
                  </a:cubicBezTo>
                  <a:cubicBezTo>
                    <a:pt x="134" y="7"/>
                    <a:pt x="141" y="20"/>
                    <a:pt x="138" y="33"/>
                  </a:cubicBezTo>
                  <a:cubicBezTo>
                    <a:pt x="50" y="359"/>
                    <a:pt x="50" y="359"/>
                    <a:pt x="50" y="359"/>
                  </a:cubicBezTo>
                  <a:cubicBezTo>
                    <a:pt x="47" y="369"/>
                    <a:pt x="37" y="376"/>
                    <a:pt x="26" y="3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9" name="Freeform 221"/>
            <p:cNvSpPr>
              <a:spLocks/>
            </p:cNvSpPr>
            <p:nvPr/>
          </p:nvSpPr>
          <p:spPr bwMode="auto">
            <a:xfrm>
              <a:off x="6854826" y="3932238"/>
              <a:ext cx="12700" cy="20638"/>
            </a:xfrm>
            <a:custGeom>
              <a:avLst/>
              <a:gdLst>
                <a:gd name="T0" fmla="*/ 24 w 48"/>
                <a:gd name="T1" fmla="*/ 81 h 81"/>
                <a:gd name="T2" fmla="*/ 0 w 48"/>
                <a:gd name="T3" fmla="*/ 57 h 81"/>
                <a:gd name="T4" fmla="*/ 0 w 48"/>
                <a:gd name="T5" fmla="*/ 24 h 81"/>
                <a:gd name="T6" fmla="*/ 24 w 48"/>
                <a:gd name="T7" fmla="*/ 0 h 81"/>
                <a:gd name="T8" fmla="*/ 48 w 48"/>
                <a:gd name="T9" fmla="*/ 24 h 81"/>
                <a:gd name="T10" fmla="*/ 48 w 48"/>
                <a:gd name="T11" fmla="*/ 57 h 81"/>
                <a:gd name="T12" fmla="*/ 24 w 48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81">
                  <a:moveTo>
                    <a:pt x="24" y="81"/>
                  </a:moveTo>
                  <a:cubicBezTo>
                    <a:pt x="11" y="81"/>
                    <a:pt x="0" y="70"/>
                    <a:pt x="0" y="5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70"/>
                    <a:pt x="38" y="81"/>
                    <a:pt x="24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0" name="Freeform 222"/>
            <p:cNvSpPr>
              <a:spLocks/>
            </p:cNvSpPr>
            <p:nvPr/>
          </p:nvSpPr>
          <p:spPr bwMode="auto">
            <a:xfrm>
              <a:off x="6854826" y="3814763"/>
              <a:ext cx="12700" cy="98425"/>
            </a:xfrm>
            <a:custGeom>
              <a:avLst/>
              <a:gdLst>
                <a:gd name="T0" fmla="*/ 24 w 48"/>
                <a:gd name="T1" fmla="*/ 374 h 374"/>
                <a:gd name="T2" fmla="*/ 0 w 48"/>
                <a:gd name="T3" fmla="*/ 350 h 374"/>
                <a:gd name="T4" fmla="*/ 0 w 48"/>
                <a:gd name="T5" fmla="*/ 24 h 374"/>
                <a:gd name="T6" fmla="*/ 24 w 48"/>
                <a:gd name="T7" fmla="*/ 0 h 374"/>
                <a:gd name="T8" fmla="*/ 48 w 48"/>
                <a:gd name="T9" fmla="*/ 24 h 374"/>
                <a:gd name="T10" fmla="*/ 48 w 48"/>
                <a:gd name="T11" fmla="*/ 350 h 374"/>
                <a:gd name="T12" fmla="*/ 24 w 48"/>
                <a:gd name="T13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74">
                  <a:moveTo>
                    <a:pt x="24" y="374"/>
                  </a:moveTo>
                  <a:cubicBezTo>
                    <a:pt x="11" y="374"/>
                    <a:pt x="0" y="363"/>
                    <a:pt x="0" y="35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8" y="0"/>
                    <a:pt x="48" y="10"/>
                    <a:pt x="48" y="24"/>
                  </a:cubicBezTo>
                  <a:cubicBezTo>
                    <a:pt x="48" y="350"/>
                    <a:pt x="48" y="350"/>
                    <a:pt x="48" y="350"/>
                  </a:cubicBezTo>
                  <a:cubicBezTo>
                    <a:pt x="48" y="363"/>
                    <a:pt x="38" y="374"/>
                    <a:pt x="24" y="3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1" name="Freeform 223"/>
            <p:cNvSpPr>
              <a:spLocks/>
            </p:cNvSpPr>
            <p:nvPr/>
          </p:nvSpPr>
          <p:spPr bwMode="auto">
            <a:xfrm>
              <a:off x="6991351" y="3795713"/>
              <a:ext cx="112713" cy="39688"/>
            </a:xfrm>
            <a:custGeom>
              <a:avLst/>
              <a:gdLst>
                <a:gd name="T0" fmla="*/ 411 w 437"/>
                <a:gd name="T1" fmla="*/ 152 h 152"/>
                <a:gd name="T2" fmla="*/ 405 w 437"/>
                <a:gd name="T3" fmla="*/ 151 h 152"/>
                <a:gd name="T4" fmla="*/ 21 w 437"/>
                <a:gd name="T5" fmla="*/ 50 h 152"/>
                <a:gd name="T6" fmla="*/ 3 w 437"/>
                <a:gd name="T7" fmla="*/ 21 h 152"/>
                <a:gd name="T8" fmla="*/ 33 w 437"/>
                <a:gd name="T9" fmla="*/ 4 h 152"/>
                <a:gd name="T10" fmla="*/ 417 w 437"/>
                <a:gd name="T11" fmla="*/ 105 h 152"/>
                <a:gd name="T12" fmla="*/ 434 w 437"/>
                <a:gd name="T13" fmla="*/ 134 h 152"/>
                <a:gd name="T14" fmla="*/ 411 w 437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7" h="152">
                  <a:moveTo>
                    <a:pt x="411" y="152"/>
                  </a:moveTo>
                  <a:cubicBezTo>
                    <a:pt x="409" y="152"/>
                    <a:pt x="407" y="152"/>
                    <a:pt x="405" y="151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8" y="47"/>
                    <a:pt x="0" y="34"/>
                    <a:pt x="3" y="21"/>
                  </a:cubicBezTo>
                  <a:cubicBezTo>
                    <a:pt x="7" y="8"/>
                    <a:pt x="20" y="0"/>
                    <a:pt x="33" y="4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430" y="108"/>
                    <a:pt x="437" y="121"/>
                    <a:pt x="434" y="134"/>
                  </a:cubicBezTo>
                  <a:cubicBezTo>
                    <a:pt x="431" y="145"/>
                    <a:pt x="421" y="152"/>
                    <a:pt x="411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2" name="Freeform 224"/>
            <p:cNvSpPr>
              <a:spLocks/>
            </p:cNvSpPr>
            <p:nvPr/>
          </p:nvSpPr>
          <p:spPr bwMode="auto">
            <a:xfrm>
              <a:off x="6946901" y="3806826"/>
              <a:ext cx="158750" cy="119063"/>
            </a:xfrm>
            <a:custGeom>
              <a:avLst/>
              <a:gdLst>
                <a:gd name="T0" fmla="*/ 583 w 610"/>
                <a:gd name="T1" fmla="*/ 457 h 457"/>
                <a:gd name="T2" fmla="*/ 568 w 610"/>
                <a:gd name="T3" fmla="*/ 452 h 457"/>
                <a:gd name="T4" fmla="*/ 13 w 610"/>
                <a:gd name="T5" fmla="*/ 47 h 457"/>
                <a:gd name="T6" fmla="*/ 8 w 610"/>
                <a:gd name="T7" fmla="*/ 13 h 457"/>
                <a:gd name="T8" fmla="*/ 41 w 610"/>
                <a:gd name="T9" fmla="*/ 8 h 457"/>
                <a:gd name="T10" fmla="*/ 597 w 610"/>
                <a:gd name="T11" fmla="*/ 413 h 457"/>
                <a:gd name="T12" fmla="*/ 602 w 610"/>
                <a:gd name="T13" fmla="*/ 447 h 457"/>
                <a:gd name="T14" fmla="*/ 583 w 610"/>
                <a:gd name="T15" fmla="*/ 457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0" h="457">
                  <a:moveTo>
                    <a:pt x="583" y="457"/>
                  </a:moveTo>
                  <a:cubicBezTo>
                    <a:pt x="578" y="457"/>
                    <a:pt x="573" y="455"/>
                    <a:pt x="568" y="452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2" y="39"/>
                    <a:pt x="0" y="24"/>
                    <a:pt x="8" y="13"/>
                  </a:cubicBezTo>
                  <a:cubicBezTo>
                    <a:pt x="16" y="3"/>
                    <a:pt x="31" y="0"/>
                    <a:pt x="41" y="8"/>
                  </a:cubicBezTo>
                  <a:cubicBezTo>
                    <a:pt x="597" y="413"/>
                    <a:pt x="597" y="413"/>
                    <a:pt x="597" y="413"/>
                  </a:cubicBezTo>
                  <a:cubicBezTo>
                    <a:pt x="607" y="421"/>
                    <a:pt x="610" y="436"/>
                    <a:pt x="602" y="447"/>
                  </a:cubicBezTo>
                  <a:cubicBezTo>
                    <a:pt x="597" y="453"/>
                    <a:pt x="590" y="457"/>
                    <a:pt x="583" y="4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3" name="Freeform 225"/>
            <p:cNvSpPr>
              <a:spLocks/>
            </p:cNvSpPr>
            <p:nvPr/>
          </p:nvSpPr>
          <p:spPr bwMode="auto">
            <a:xfrm>
              <a:off x="6908801" y="3811588"/>
              <a:ext cx="96838" cy="103188"/>
            </a:xfrm>
            <a:custGeom>
              <a:avLst/>
              <a:gdLst>
                <a:gd name="T0" fmla="*/ 345 w 371"/>
                <a:gd name="T1" fmla="*/ 397 h 397"/>
                <a:gd name="T2" fmla="*/ 327 w 371"/>
                <a:gd name="T3" fmla="*/ 389 h 397"/>
                <a:gd name="T4" fmla="*/ 9 w 371"/>
                <a:gd name="T5" fmla="*/ 43 h 397"/>
                <a:gd name="T6" fmla="*/ 10 w 371"/>
                <a:gd name="T7" fmla="*/ 9 h 397"/>
                <a:gd name="T8" fmla="*/ 44 w 371"/>
                <a:gd name="T9" fmla="*/ 10 h 397"/>
                <a:gd name="T10" fmla="*/ 362 w 371"/>
                <a:gd name="T11" fmla="*/ 356 h 397"/>
                <a:gd name="T12" fmla="*/ 361 w 371"/>
                <a:gd name="T13" fmla="*/ 390 h 397"/>
                <a:gd name="T14" fmla="*/ 345 w 371"/>
                <a:gd name="T15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1" h="397">
                  <a:moveTo>
                    <a:pt x="345" y="397"/>
                  </a:moveTo>
                  <a:cubicBezTo>
                    <a:pt x="338" y="397"/>
                    <a:pt x="332" y="394"/>
                    <a:pt x="327" y="389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0" y="33"/>
                    <a:pt x="1" y="18"/>
                    <a:pt x="10" y="9"/>
                  </a:cubicBezTo>
                  <a:cubicBezTo>
                    <a:pt x="20" y="0"/>
                    <a:pt x="35" y="1"/>
                    <a:pt x="44" y="10"/>
                  </a:cubicBezTo>
                  <a:cubicBezTo>
                    <a:pt x="362" y="356"/>
                    <a:pt x="362" y="356"/>
                    <a:pt x="362" y="356"/>
                  </a:cubicBezTo>
                  <a:cubicBezTo>
                    <a:pt x="371" y="366"/>
                    <a:pt x="371" y="381"/>
                    <a:pt x="361" y="390"/>
                  </a:cubicBezTo>
                  <a:cubicBezTo>
                    <a:pt x="356" y="394"/>
                    <a:pt x="350" y="397"/>
                    <a:pt x="345" y="3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4" name="Freeform 226"/>
            <p:cNvSpPr>
              <a:spLocks/>
            </p:cNvSpPr>
            <p:nvPr/>
          </p:nvSpPr>
          <p:spPr bwMode="auto">
            <a:xfrm>
              <a:off x="6961188" y="3690938"/>
              <a:ext cx="38100" cy="100013"/>
            </a:xfrm>
            <a:custGeom>
              <a:avLst/>
              <a:gdLst>
                <a:gd name="T0" fmla="*/ 27 w 146"/>
                <a:gd name="T1" fmla="*/ 382 h 382"/>
                <a:gd name="T2" fmla="*/ 5 w 146"/>
                <a:gd name="T3" fmla="*/ 368 h 382"/>
                <a:gd name="T4" fmla="*/ 16 w 146"/>
                <a:gd name="T5" fmla="*/ 336 h 382"/>
                <a:gd name="T6" fmla="*/ 37 w 146"/>
                <a:gd name="T7" fmla="*/ 326 h 382"/>
                <a:gd name="T8" fmla="*/ 44 w 146"/>
                <a:gd name="T9" fmla="*/ 319 h 382"/>
                <a:gd name="T10" fmla="*/ 94 w 146"/>
                <a:gd name="T11" fmla="*/ 219 h 382"/>
                <a:gd name="T12" fmla="*/ 95 w 146"/>
                <a:gd name="T13" fmla="*/ 205 h 382"/>
                <a:gd name="T14" fmla="*/ 52 w 146"/>
                <a:gd name="T15" fmla="*/ 70 h 382"/>
                <a:gd name="T16" fmla="*/ 54 w 146"/>
                <a:gd name="T17" fmla="*/ 52 h 382"/>
                <a:gd name="T18" fmla="*/ 71 w 146"/>
                <a:gd name="T19" fmla="*/ 17 h 382"/>
                <a:gd name="T20" fmla="*/ 104 w 146"/>
                <a:gd name="T21" fmla="*/ 6 h 382"/>
                <a:gd name="T22" fmla="*/ 114 w 146"/>
                <a:gd name="T23" fmla="*/ 38 h 382"/>
                <a:gd name="T24" fmla="*/ 101 w 146"/>
                <a:gd name="T25" fmla="*/ 65 h 382"/>
                <a:gd name="T26" fmla="*/ 141 w 146"/>
                <a:gd name="T27" fmla="*/ 190 h 382"/>
                <a:gd name="T28" fmla="*/ 137 w 146"/>
                <a:gd name="T29" fmla="*/ 240 h 382"/>
                <a:gd name="T30" fmla="*/ 87 w 146"/>
                <a:gd name="T31" fmla="*/ 340 h 382"/>
                <a:gd name="T32" fmla="*/ 59 w 146"/>
                <a:gd name="T33" fmla="*/ 369 h 382"/>
                <a:gd name="T34" fmla="*/ 38 w 146"/>
                <a:gd name="T35" fmla="*/ 379 h 382"/>
                <a:gd name="T36" fmla="*/ 27 w 146"/>
                <a:gd name="T37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" h="382">
                  <a:moveTo>
                    <a:pt x="27" y="382"/>
                  </a:moveTo>
                  <a:cubicBezTo>
                    <a:pt x="18" y="382"/>
                    <a:pt x="10" y="377"/>
                    <a:pt x="5" y="368"/>
                  </a:cubicBezTo>
                  <a:cubicBezTo>
                    <a:pt x="0" y="357"/>
                    <a:pt x="4" y="342"/>
                    <a:pt x="16" y="336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40" y="324"/>
                    <a:pt x="43" y="322"/>
                    <a:pt x="44" y="319"/>
                  </a:cubicBezTo>
                  <a:cubicBezTo>
                    <a:pt x="94" y="219"/>
                    <a:pt x="94" y="219"/>
                    <a:pt x="94" y="219"/>
                  </a:cubicBezTo>
                  <a:cubicBezTo>
                    <a:pt x="96" y="214"/>
                    <a:pt x="96" y="209"/>
                    <a:pt x="95" y="205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1" y="64"/>
                    <a:pt x="51" y="58"/>
                    <a:pt x="54" y="52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7" y="5"/>
                    <a:pt x="92" y="0"/>
                    <a:pt x="104" y="6"/>
                  </a:cubicBezTo>
                  <a:cubicBezTo>
                    <a:pt x="115" y="12"/>
                    <a:pt x="120" y="26"/>
                    <a:pt x="114" y="38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41" y="190"/>
                    <a:pt x="141" y="190"/>
                    <a:pt x="141" y="190"/>
                  </a:cubicBezTo>
                  <a:cubicBezTo>
                    <a:pt x="146" y="207"/>
                    <a:pt x="144" y="224"/>
                    <a:pt x="137" y="240"/>
                  </a:cubicBezTo>
                  <a:cubicBezTo>
                    <a:pt x="87" y="340"/>
                    <a:pt x="87" y="340"/>
                    <a:pt x="87" y="340"/>
                  </a:cubicBezTo>
                  <a:cubicBezTo>
                    <a:pt x="81" y="353"/>
                    <a:pt x="71" y="363"/>
                    <a:pt x="59" y="369"/>
                  </a:cubicBezTo>
                  <a:cubicBezTo>
                    <a:pt x="38" y="379"/>
                    <a:pt x="38" y="379"/>
                    <a:pt x="38" y="379"/>
                  </a:cubicBezTo>
                  <a:cubicBezTo>
                    <a:pt x="34" y="381"/>
                    <a:pt x="31" y="382"/>
                    <a:pt x="27" y="3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5" name="Freeform 227"/>
            <p:cNvSpPr>
              <a:spLocks/>
            </p:cNvSpPr>
            <p:nvPr/>
          </p:nvSpPr>
          <p:spPr bwMode="auto">
            <a:xfrm>
              <a:off x="6867526" y="3692526"/>
              <a:ext cx="87313" cy="111125"/>
            </a:xfrm>
            <a:custGeom>
              <a:avLst/>
              <a:gdLst>
                <a:gd name="T0" fmla="*/ 28 w 338"/>
                <a:gd name="T1" fmla="*/ 427 h 427"/>
                <a:gd name="T2" fmla="*/ 17 w 338"/>
                <a:gd name="T3" fmla="*/ 424 h 427"/>
                <a:gd name="T4" fmla="*/ 6 w 338"/>
                <a:gd name="T5" fmla="*/ 392 h 427"/>
                <a:gd name="T6" fmla="*/ 76 w 338"/>
                <a:gd name="T7" fmla="*/ 251 h 427"/>
                <a:gd name="T8" fmla="*/ 104 w 338"/>
                <a:gd name="T9" fmla="*/ 223 h 427"/>
                <a:gd name="T10" fmla="*/ 109 w 338"/>
                <a:gd name="T11" fmla="*/ 220 h 427"/>
                <a:gd name="T12" fmla="*/ 108 w 338"/>
                <a:gd name="T13" fmla="*/ 215 h 427"/>
                <a:gd name="T14" fmla="*/ 114 w 338"/>
                <a:gd name="T15" fmla="*/ 175 h 427"/>
                <a:gd name="T16" fmla="*/ 163 w 338"/>
                <a:gd name="T17" fmla="*/ 75 h 427"/>
                <a:gd name="T18" fmla="*/ 200 w 338"/>
                <a:gd name="T19" fmla="*/ 41 h 427"/>
                <a:gd name="T20" fmla="*/ 303 w 338"/>
                <a:gd name="T21" fmla="*/ 4 h 427"/>
                <a:gd name="T22" fmla="*/ 334 w 338"/>
                <a:gd name="T23" fmla="*/ 19 h 427"/>
                <a:gd name="T24" fmla="*/ 319 w 338"/>
                <a:gd name="T25" fmla="*/ 49 h 427"/>
                <a:gd name="T26" fmla="*/ 217 w 338"/>
                <a:gd name="T27" fmla="*/ 87 h 427"/>
                <a:gd name="T28" fmla="*/ 206 w 338"/>
                <a:gd name="T29" fmla="*/ 96 h 427"/>
                <a:gd name="T30" fmla="*/ 157 w 338"/>
                <a:gd name="T31" fmla="*/ 196 h 427"/>
                <a:gd name="T32" fmla="*/ 155 w 338"/>
                <a:gd name="T33" fmla="*/ 206 h 427"/>
                <a:gd name="T34" fmla="*/ 160 w 338"/>
                <a:gd name="T35" fmla="*/ 229 h 427"/>
                <a:gd name="T36" fmla="*/ 147 w 338"/>
                <a:gd name="T37" fmla="*/ 255 h 427"/>
                <a:gd name="T38" fmla="*/ 125 w 338"/>
                <a:gd name="T39" fmla="*/ 266 h 427"/>
                <a:gd name="T40" fmla="*/ 119 w 338"/>
                <a:gd name="T41" fmla="*/ 272 h 427"/>
                <a:gd name="T42" fmla="*/ 49 w 338"/>
                <a:gd name="T43" fmla="*/ 413 h 427"/>
                <a:gd name="T44" fmla="*/ 28 w 338"/>
                <a:gd name="T45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8" h="427">
                  <a:moveTo>
                    <a:pt x="28" y="427"/>
                  </a:moveTo>
                  <a:cubicBezTo>
                    <a:pt x="24" y="427"/>
                    <a:pt x="21" y="426"/>
                    <a:pt x="17" y="424"/>
                  </a:cubicBezTo>
                  <a:cubicBezTo>
                    <a:pt x="5" y="418"/>
                    <a:pt x="0" y="404"/>
                    <a:pt x="6" y="392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82" y="239"/>
                    <a:pt x="92" y="229"/>
                    <a:pt x="104" y="223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6" y="201"/>
                    <a:pt x="108" y="187"/>
                    <a:pt x="114" y="175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71" y="59"/>
                    <a:pt x="184" y="47"/>
                    <a:pt x="200" y="41"/>
                  </a:cubicBezTo>
                  <a:cubicBezTo>
                    <a:pt x="303" y="4"/>
                    <a:pt x="303" y="4"/>
                    <a:pt x="303" y="4"/>
                  </a:cubicBezTo>
                  <a:cubicBezTo>
                    <a:pt x="315" y="0"/>
                    <a:pt x="329" y="6"/>
                    <a:pt x="334" y="19"/>
                  </a:cubicBezTo>
                  <a:cubicBezTo>
                    <a:pt x="338" y="31"/>
                    <a:pt x="332" y="45"/>
                    <a:pt x="319" y="49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2" y="88"/>
                    <a:pt x="209" y="91"/>
                    <a:pt x="206" y="96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55" y="199"/>
                    <a:pt x="155" y="202"/>
                    <a:pt x="155" y="206"/>
                  </a:cubicBezTo>
                  <a:cubicBezTo>
                    <a:pt x="160" y="229"/>
                    <a:pt x="160" y="229"/>
                    <a:pt x="160" y="229"/>
                  </a:cubicBezTo>
                  <a:cubicBezTo>
                    <a:pt x="162" y="239"/>
                    <a:pt x="157" y="250"/>
                    <a:pt x="147" y="255"/>
                  </a:cubicBezTo>
                  <a:cubicBezTo>
                    <a:pt x="125" y="266"/>
                    <a:pt x="125" y="266"/>
                    <a:pt x="125" y="266"/>
                  </a:cubicBezTo>
                  <a:cubicBezTo>
                    <a:pt x="123" y="267"/>
                    <a:pt x="120" y="270"/>
                    <a:pt x="119" y="272"/>
                  </a:cubicBezTo>
                  <a:cubicBezTo>
                    <a:pt x="49" y="413"/>
                    <a:pt x="49" y="413"/>
                    <a:pt x="49" y="413"/>
                  </a:cubicBezTo>
                  <a:cubicBezTo>
                    <a:pt x="45" y="422"/>
                    <a:pt x="37" y="427"/>
                    <a:pt x="28" y="4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6" name="Freeform 228"/>
            <p:cNvSpPr>
              <a:spLocks/>
            </p:cNvSpPr>
            <p:nvPr/>
          </p:nvSpPr>
          <p:spPr bwMode="auto">
            <a:xfrm>
              <a:off x="6896101" y="3746501"/>
              <a:ext cx="57150" cy="34925"/>
            </a:xfrm>
            <a:custGeom>
              <a:avLst/>
              <a:gdLst>
                <a:gd name="T0" fmla="*/ 195 w 222"/>
                <a:gd name="T1" fmla="*/ 134 h 134"/>
                <a:gd name="T2" fmla="*/ 184 w 222"/>
                <a:gd name="T3" fmla="*/ 132 h 134"/>
                <a:gd name="T4" fmla="*/ 17 w 222"/>
                <a:gd name="T5" fmla="*/ 49 h 134"/>
                <a:gd name="T6" fmla="*/ 6 w 222"/>
                <a:gd name="T7" fmla="*/ 17 h 134"/>
                <a:gd name="T8" fmla="*/ 38 w 222"/>
                <a:gd name="T9" fmla="*/ 6 h 134"/>
                <a:gd name="T10" fmla="*/ 205 w 222"/>
                <a:gd name="T11" fmla="*/ 89 h 134"/>
                <a:gd name="T12" fmla="*/ 216 w 222"/>
                <a:gd name="T13" fmla="*/ 121 h 134"/>
                <a:gd name="T14" fmla="*/ 195 w 222"/>
                <a:gd name="T1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134">
                  <a:moveTo>
                    <a:pt x="195" y="134"/>
                  </a:moveTo>
                  <a:cubicBezTo>
                    <a:pt x="191" y="134"/>
                    <a:pt x="187" y="133"/>
                    <a:pt x="184" y="132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5" y="43"/>
                    <a:pt x="0" y="29"/>
                    <a:pt x="6" y="17"/>
                  </a:cubicBezTo>
                  <a:cubicBezTo>
                    <a:pt x="12" y="5"/>
                    <a:pt x="26" y="0"/>
                    <a:pt x="38" y="6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17" y="94"/>
                    <a:pt x="222" y="109"/>
                    <a:pt x="216" y="121"/>
                  </a:cubicBezTo>
                  <a:cubicBezTo>
                    <a:pt x="212" y="129"/>
                    <a:pt x="203" y="134"/>
                    <a:pt x="195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7" name="Freeform 229"/>
            <p:cNvSpPr>
              <a:spLocks noEditPoints="1"/>
            </p:cNvSpPr>
            <p:nvPr/>
          </p:nvSpPr>
          <p:spPr bwMode="auto">
            <a:xfrm>
              <a:off x="6953251" y="3651251"/>
              <a:ext cx="55563" cy="50800"/>
            </a:xfrm>
            <a:custGeom>
              <a:avLst/>
              <a:gdLst>
                <a:gd name="T0" fmla="*/ 147 w 214"/>
                <a:gd name="T1" fmla="*/ 194 h 194"/>
                <a:gd name="T2" fmla="*/ 137 w 214"/>
                <a:gd name="T3" fmla="*/ 191 h 194"/>
                <a:gd name="T4" fmla="*/ 14 w 214"/>
                <a:gd name="T5" fmla="*/ 130 h 194"/>
                <a:gd name="T6" fmla="*/ 2 w 214"/>
                <a:gd name="T7" fmla="*/ 116 h 194"/>
                <a:gd name="T8" fmla="*/ 3 w 214"/>
                <a:gd name="T9" fmla="*/ 98 h 194"/>
                <a:gd name="T10" fmla="*/ 45 w 214"/>
                <a:gd name="T11" fmla="*/ 17 h 194"/>
                <a:gd name="T12" fmla="*/ 77 w 214"/>
                <a:gd name="T13" fmla="*/ 6 h 194"/>
                <a:gd name="T14" fmla="*/ 200 w 214"/>
                <a:gd name="T15" fmla="*/ 67 h 194"/>
                <a:gd name="T16" fmla="*/ 212 w 214"/>
                <a:gd name="T17" fmla="*/ 81 h 194"/>
                <a:gd name="T18" fmla="*/ 210 w 214"/>
                <a:gd name="T19" fmla="*/ 99 h 194"/>
                <a:gd name="T20" fmla="*/ 169 w 214"/>
                <a:gd name="T21" fmla="*/ 181 h 194"/>
                <a:gd name="T22" fmla="*/ 147 w 214"/>
                <a:gd name="T23" fmla="*/ 194 h 194"/>
                <a:gd name="T24" fmla="*/ 57 w 214"/>
                <a:gd name="T25" fmla="*/ 98 h 194"/>
                <a:gd name="T26" fmla="*/ 137 w 214"/>
                <a:gd name="T27" fmla="*/ 138 h 194"/>
                <a:gd name="T28" fmla="*/ 157 w 214"/>
                <a:gd name="T29" fmla="*/ 99 h 194"/>
                <a:gd name="T30" fmla="*/ 77 w 214"/>
                <a:gd name="T31" fmla="*/ 60 h 194"/>
                <a:gd name="T32" fmla="*/ 57 w 214"/>
                <a:gd name="T33" fmla="*/ 9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4" h="194">
                  <a:moveTo>
                    <a:pt x="147" y="194"/>
                  </a:moveTo>
                  <a:cubicBezTo>
                    <a:pt x="144" y="194"/>
                    <a:pt x="140" y="193"/>
                    <a:pt x="137" y="19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8" y="128"/>
                    <a:pt x="4" y="123"/>
                    <a:pt x="2" y="116"/>
                  </a:cubicBezTo>
                  <a:cubicBezTo>
                    <a:pt x="0" y="110"/>
                    <a:pt x="0" y="104"/>
                    <a:pt x="3" y="9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51" y="5"/>
                    <a:pt x="65" y="0"/>
                    <a:pt x="77" y="6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205" y="70"/>
                    <a:pt x="210" y="75"/>
                    <a:pt x="212" y="81"/>
                  </a:cubicBezTo>
                  <a:cubicBezTo>
                    <a:pt x="214" y="87"/>
                    <a:pt x="213" y="94"/>
                    <a:pt x="210" y="99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5" y="189"/>
                    <a:pt x="156" y="194"/>
                    <a:pt x="147" y="194"/>
                  </a:cubicBezTo>
                  <a:close/>
                  <a:moveTo>
                    <a:pt x="57" y="98"/>
                  </a:moveTo>
                  <a:cubicBezTo>
                    <a:pt x="137" y="138"/>
                    <a:pt x="137" y="138"/>
                    <a:pt x="137" y="13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77" y="60"/>
                    <a:pt x="77" y="60"/>
                    <a:pt x="77" y="60"/>
                  </a:cubicBezTo>
                  <a:lnTo>
                    <a:pt x="57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8" name="Freeform 230"/>
            <p:cNvSpPr>
              <a:spLocks/>
            </p:cNvSpPr>
            <p:nvPr/>
          </p:nvSpPr>
          <p:spPr bwMode="auto">
            <a:xfrm>
              <a:off x="6878638" y="3767138"/>
              <a:ext cx="52388" cy="33338"/>
            </a:xfrm>
            <a:custGeom>
              <a:avLst/>
              <a:gdLst>
                <a:gd name="T0" fmla="*/ 177 w 204"/>
                <a:gd name="T1" fmla="*/ 126 h 126"/>
                <a:gd name="T2" fmla="*/ 166 w 204"/>
                <a:gd name="T3" fmla="*/ 123 h 126"/>
                <a:gd name="T4" fmla="*/ 16 w 204"/>
                <a:gd name="T5" fmla="*/ 49 h 126"/>
                <a:gd name="T6" fmla="*/ 6 w 204"/>
                <a:gd name="T7" fmla="*/ 17 h 126"/>
                <a:gd name="T8" fmla="*/ 38 w 204"/>
                <a:gd name="T9" fmla="*/ 6 h 126"/>
                <a:gd name="T10" fmla="*/ 188 w 204"/>
                <a:gd name="T11" fmla="*/ 80 h 126"/>
                <a:gd name="T12" fmla="*/ 198 w 204"/>
                <a:gd name="T13" fmla="*/ 112 h 126"/>
                <a:gd name="T14" fmla="*/ 177 w 204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26">
                  <a:moveTo>
                    <a:pt x="177" y="126"/>
                  </a:moveTo>
                  <a:cubicBezTo>
                    <a:pt x="173" y="126"/>
                    <a:pt x="170" y="125"/>
                    <a:pt x="166" y="123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5" y="43"/>
                    <a:pt x="0" y="29"/>
                    <a:pt x="6" y="17"/>
                  </a:cubicBezTo>
                  <a:cubicBezTo>
                    <a:pt x="11" y="5"/>
                    <a:pt x="26" y="0"/>
                    <a:pt x="38" y="6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99" y="86"/>
                    <a:pt x="204" y="100"/>
                    <a:pt x="198" y="112"/>
                  </a:cubicBezTo>
                  <a:cubicBezTo>
                    <a:pt x="194" y="121"/>
                    <a:pt x="186" y="126"/>
                    <a:pt x="177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9" name="Freeform 231"/>
            <p:cNvSpPr>
              <a:spLocks noEditPoints="1"/>
            </p:cNvSpPr>
            <p:nvPr/>
          </p:nvSpPr>
          <p:spPr bwMode="auto">
            <a:xfrm>
              <a:off x="6734176" y="3892551"/>
              <a:ext cx="39688" cy="39688"/>
            </a:xfrm>
            <a:custGeom>
              <a:avLst/>
              <a:gdLst>
                <a:gd name="T0" fmla="*/ 76 w 152"/>
                <a:gd name="T1" fmla="*/ 153 h 153"/>
                <a:gd name="T2" fmla="*/ 0 w 152"/>
                <a:gd name="T3" fmla="*/ 77 h 153"/>
                <a:gd name="T4" fmla="*/ 76 w 152"/>
                <a:gd name="T5" fmla="*/ 0 h 153"/>
                <a:gd name="T6" fmla="*/ 152 w 152"/>
                <a:gd name="T7" fmla="*/ 77 h 153"/>
                <a:gd name="T8" fmla="*/ 76 w 152"/>
                <a:gd name="T9" fmla="*/ 153 h 153"/>
                <a:gd name="T10" fmla="*/ 76 w 152"/>
                <a:gd name="T11" fmla="*/ 48 h 153"/>
                <a:gd name="T12" fmla="*/ 48 w 152"/>
                <a:gd name="T13" fmla="*/ 77 h 153"/>
                <a:gd name="T14" fmla="*/ 76 w 152"/>
                <a:gd name="T15" fmla="*/ 105 h 153"/>
                <a:gd name="T16" fmla="*/ 104 w 152"/>
                <a:gd name="T17" fmla="*/ 77 h 153"/>
                <a:gd name="T18" fmla="*/ 76 w 152"/>
                <a:gd name="T19" fmla="*/ 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153">
                  <a:moveTo>
                    <a:pt x="76" y="153"/>
                  </a:moveTo>
                  <a:cubicBezTo>
                    <a:pt x="34" y="153"/>
                    <a:pt x="0" y="119"/>
                    <a:pt x="0" y="77"/>
                  </a:cubicBezTo>
                  <a:cubicBezTo>
                    <a:pt x="0" y="34"/>
                    <a:pt x="34" y="0"/>
                    <a:pt x="76" y="0"/>
                  </a:cubicBezTo>
                  <a:cubicBezTo>
                    <a:pt x="118" y="0"/>
                    <a:pt x="152" y="34"/>
                    <a:pt x="152" y="77"/>
                  </a:cubicBezTo>
                  <a:cubicBezTo>
                    <a:pt x="152" y="119"/>
                    <a:pt x="118" y="153"/>
                    <a:pt x="76" y="153"/>
                  </a:cubicBezTo>
                  <a:close/>
                  <a:moveTo>
                    <a:pt x="76" y="48"/>
                  </a:moveTo>
                  <a:cubicBezTo>
                    <a:pt x="60" y="48"/>
                    <a:pt x="48" y="61"/>
                    <a:pt x="48" y="77"/>
                  </a:cubicBezTo>
                  <a:cubicBezTo>
                    <a:pt x="48" y="92"/>
                    <a:pt x="60" y="105"/>
                    <a:pt x="76" y="105"/>
                  </a:cubicBezTo>
                  <a:cubicBezTo>
                    <a:pt x="91" y="105"/>
                    <a:pt x="104" y="92"/>
                    <a:pt x="104" y="77"/>
                  </a:cubicBezTo>
                  <a:cubicBezTo>
                    <a:pt x="104" y="61"/>
                    <a:pt x="91" y="48"/>
                    <a:pt x="7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0" name="Freeform 232"/>
            <p:cNvSpPr>
              <a:spLocks noEditPoints="1"/>
            </p:cNvSpPr>
            <p:nvPr/>
          </p:nvSpPr>
          <p:spPr bwMode="auto">
            <a:xfrm>
              <a:off x="7072313" y="3760788"/>
              <a:ext cx="39688" cy="39688"/>
            </a:xfrm>
            <a:custGeom>
              <a:avLst/>
              <a:gdLst>
                <a:gd name="T0" fmla="*/ 77 w 153"/>
                <a:gd name="T1" fmla="*/ 153 h 153"/>
                <a:gd name="T2" fmla="*/ 0 w 153"/>
                <a:gd name="T3" fmla="*/ 76 h 153"/>
                <a:gd name="T4" fmla="*/ 77 w 153"/>
                <a:gd name="T5" fmla="*/ 0 h 153"/>
                <a:gd name="T6" fmla="*/ 153 w 153"/>
                <a:gd name="T7" fmla="*/ 76 h 153"/>
                <a:gd name="T8" fmla="*/ 77 w 153"/>
                <a:gd name="T9" fmla="*/ 153 h 153"/>
                <a:gd name="T10" fmla="*/ 77 w 153"/>
                <a:gd name="T11" fmla="*/ 48 h 153"/>
                <a:gd name="T12" fmla="*/ 48 w 153"/>
                <a:gd name="T13" fmla="*/ 76 h 153"/>
                <a:gd name="T14" fmla="*/ 77 w 153"/>
                <a:gd name="T15" fmla="*/ 105 h 153"/>
                <a:gd name="T16" fmla="*/ 105 w 153"/>
                <a:gd name="T17" fmla="*/ 76 h 153"/>
                <a:gd name="T18" fmla="*/ 77 w 153"/>
                <a:gd name="T19" fmla="*/ 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153">
                  <a:moveTo>
                    <a:pt x="77" y="153"/>
                  </a:moveTo>
                  <a:cubicBezTo>
                    <a:pt x="35" y="153"/>
                    <a:pt x="0" y="118"/>
                    <a:pt x="0" y="76"/>
                  </a:cubicBezTo>
                  <a:cubicBezTo>
                    <a:pt x="0" y="34"/>
                    <a:pt x="35" y="0"/>
                    <a:pt x="77" y="0"/>
                  </a:cubicBezTo>
                  <a:cubicBezTo>
                    <a:pt x="119" y="0"/>
                    <a:pt x="153" y="34"/>
                    <a:pt x="153" y="76"/>
                  </a:cubicBezTo>
                  <a:cubicBezTo>
                    <a:pt x="153" y="118"/>
                    <a:pt x="119" y="153"/>
                    <a:pt x="77" y="153"/>
                  </a:cubicBezTo>
                  <a:close/>
                  <a:moveTo>
                    <a:pt x="77" y="48"/>
                  </a:moveTo>
                  <a:cubicBezTo>
                    <a:pt x="61" y="48"/>
                    <a:pt x="48" y="61"/>
                    <a:pt x="48" y="76"/>
                  </a:cubicBezTo>
                  <a:cubicBezTo>
                    <a:pt x="48" y="92"/>
                    <a:pt x="61" y="105"/>
                    <a:pt x="77" y="105"/>
                  </a:cubicBezTo>
                  <a:cubicBezTo>
                    <a:pt x="92" y="105"/>
                    <a:pt x="105" y="92"/>
                    <a:pt x="105" y="76"/>
                  </a:cubicBezTo>
                  <a:cubicBezTo>
                    <a:pt x="105" y="61"/>
                    <a:pt x="92" y="48"/>
                    <a:pt x="7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1" name="Oval 233"/>
            <p:cNvSpPr>
              <a:spLocks noChangeArrowheads="1"/>
            </p:cNvSpPr>
            <p:nvPr/>
          </p:nvSpPr>
          <p:spPr bwMode="auto">
            <a:xfrm>
              <a:off x="6753226" y="3863976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2" name="Oval 234"/>
            <p:cNvSpPr>
              <a:spLocks noChangeArrowheads="1"/>
            </p:cNvSpPr>
            <p:nvPr/>
          </p:nvSpPr>
          <p:spPr bwMode="auto">
            <a:xfrm>
              <a:off x="6651626" y="3797301"/>
              <a:ext cx="12700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3" name="Oval 236"/>
            <p:cNvSpPr>
              <a:spLocks noChangeArrowheads="1"/>
            </p:cNvSpPr>
            <p:nvPr/>
          </p:nvSpPr>
          <p:spPr bwMode="auto">
            <a:xfrm>
              <a:off x="6786563" y="3865564"/>
              <a:ext cx="12700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4" name="Oval 237"/>
            <p:cNvSpPr>
              <a:spLocks noChangeArrowheads="1"/>
            </p:cNvSpPr>
            <p:nvPr/>
          </p:nvSpPr>
          <p:spPr bwMode="auto">
            <a:xfrm>
              <a:off x="6902450" y="3849689"/>
              <a:ext cx="12700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5" name="Oval 238"/>
            <p:cNvSpPr>
              <a:spLocks noChangeArrowheads="1"/>
            </p:cNvSpPr>
            <p:nvPr/>
          </p:nvSpPr>
          <p:spPr bwMode="auto">
            <a:xfrm>
              <a:off x="7077075" y="3849689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6" name="Oval 239"/>
            <p:cNvSpPr>
              <a:spLocks noChangeArrowheads="1"/>
            </p:cNvSpPr>
            <p:nvPr/>
          </p:nvSpPr>
          <p:spPr bwMode="auto">
            <a:xfrm>
              <a:off x="7045325" y="3922714"/>
              <a:ext cx="22225" cy="206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7" name="Oval 240"/>
            <p:cNvSpPr>
              <a:spLocks noChangeArrowheads="1"/>
            </p:cNvSpPr>
            <p:nvPr/>
          </p:nvSpPr>
          <p:spPr bwMode="auto">
            <a:xfrm>
              <a:off x="6935788" y="3895726"/>
              <a:ext cx="20638" cy="206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8" name="Oval 241"/>
            <p:cNvSpPr>
              <a:spLocks noChangeArrowheads="1"/>
            </p:cNvSpPr>
            <p:nvPr/>
          </p:nvSpPr>
          <p:spPr bwMode="auto">
            <a:xfrm>
              <a:off x="6669088" y="3921126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9" name="Oval 242"/>
            <p:cNvSpPr>
              <a:spLocks noChangeArrowheads="1"/>
            </p:cNvSpPr>
            <p:nvPr/>
          </p:nvSpPr>
          <p:spPr bwMode="auto">
            <a:xfrm>
              <a:off x="6608763" y="3798889"/>
              <a:ext cx="20638" cy="206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0" name="Oval 243"/>
            <p:cNvSpPr>
              <a:spLocks noChangeArrowheads="1"/>
            </p:cNvSpPr>
            <p:nvPr/>
          </p:nvSpPr>
          <p:spPr bwMode="auto">
            <a:xfrm>
              <a:off x="6891338" y="3879851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1" name="Oval 244"/>
            <p:cNvSpPr>
              <a:spLocks noChangeArrowheads="1"/>
            </p:cNvSpPr>
            <p:nvPr/>
          </p:nvSpPr>
          <p:spPr bwMode="auto">
            <a:xfrm>
              <a:off x="7011988" y="3929064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1" name="Группа 1080"/>
          <p:cNvGrpSpPr/>
          <p:nvPr/>
        </p:nvGrpSpPr>
        <p:grpSpPr>
          <a:xfrm>
            <a:off x="5815013" y="1982789"/>
            <a:ext cx="514350" cy="514350"/>
            <a:chOff x="5815013" y="1982789"/>
            <a:chExt cx="514350" cy="514350"/>
          </a:xfrm>
          <a:solidFill>
            <a:schemeClr val="accent1"/>
          </a:solidFill>
        </p:grpSpPr>
        <p:sp>
          <p:nvSpPr>
            <p:cNvPr id="682" name="Freeform 245"/>
            <p:cNvSpPr>
              <a:spLocks/>
            </p:cNvSpPr>
            <p:nvPr/>
          </p:nvSpPr>
          <p:spPr bwMode="auto">
            <a:xfrm>
              <a:off x="5991225" y="2160589"/>
              <a:ext cx="185738" cy="176213"/>
            </a:xfrm>
            <a:custGeom>
              <a:avLst/>
              <a:gdLst>
                <a:gd name="T0" fmla="*/ 54 w 713"/>
                <a:gd name="T1" fmla="*/ 677 h 677"/>
                <a:gd name="T2" fmla="*/ 37 w 713"/>
                <a:gd name="T3" fmla="*/ 670 h 677"/>
                <a:gd name="T4" fmla="*/ 43 w 713"/>
                <a:gd name="T5" fmla="*/ 478 h 677"/>
                <a:gd name="T6" fmla="*/ 228 w 713"/>
                <a:gd name="T7" fmla="*/ 227 h 677"/>
                <a:gd name="T8" fmla="*/ 478 w 713"/>
                <a:gd name="T9" fmla="*/ 43 h 677"/>
                <a:gd name="T10" fmla="*/ 670 w 713"/>
                <a:gd name="T11" fmla="*/ 36 h 677"/>
                <a:gd name="T12" fmla="*/ 675 w 713"/>
                <a:gd name="T13" fmla="*/ 202 h 677"/>
                <a:gd name="T14" fmla="*/ 644 w 713"/>
                <a:gd name="T15" fmla="*/ 215 h 677"/>
                <a:gd name="T16" fmla="*/ 631 w 713"/>
                <a:gd name="T17" fmla="*/ 184 h 677"/>
                <a:gd name="T18" fmla="*/ 636 w 713"/>
                <a:gd name="T19" fmla="*/ 70 h 677"/>
                <a:gd name="T20" fmla="*/ 499 w 713"/>
                <a:gd name="T21" fmla="*/ 86 h 677"/>
                <a:gd name="T22" fmla="*/ 262 w 713"/>
                <a:gd name="T23" fmla="*/ 261 h 677"/>
                <a:gd name="T24" fmla="*/ 86 w 713"/>
                <a:gd name="T25" fmla="*/ 498 h 677"/>
                <a:gd name="T26" fmla="*/ 71 w 713"/>
                <a:gd name="T27" fmla="*/ 636 h 677"/>
                <a:gd name="T28" fmla="*/ 71 w 713"/>
                <a:gd name="T29" fmla="*/ 670 h 677"/>
                <a:gd name="T30" fmla="*/ 54 w 713"/>
                <a:gd name="T31" fmla="*/ 677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3" h="677">
                  <a:moveTo>
                    <a:pt x="54" y="677"/>
                  </a:moveTo>
                  <a:cubicBezTo>
                    <a:pt x="48" y="677"/>
                    <a:pt x="42" y="674"/>
                    <a:pt x="37" y="670"/>
                  </a:cubicBezTo>
                  <a:cubicBezTo>
                    <a:pt x="0" y="633"/>
                    <a:pt x="2" y="565"/>
                    <a:pt x="43" y="478"/>
                  </a:cubicBezTo>
                  <a:cubicBezTo>
                    <a:pt x="80" y="398"/>
                    <a:pt x="146" y="309"/>
                    <a:pt x="228" y="227"/>
                  </a:cubicBezTo>
                  <a:cubicBezTo>
                    <a:pt x="310" y="145"/>
                    <a:pt x="399" y="80"/>
                    <a:pt x="478" y="43"/>
                  </a:cubicBezTo>
                  <a:cubicBezTo>
                    <a:pt x="565" y="2"/>
                    <a:pt x="633" y="0"/>
                    <a:pt x="670" y="36"/>
                  </a:cubicBezTo>
                  <a:cubicBezTo>
                    <a:pt x="693" y="59"/>
                    <a:pt x="713" y="107"/>
                    <a:pt x="675" y="202"/>
                  </a:cubicBezTo>
                  <a:cubicBezTo>
                    <a:pt x="670" y="214"/>
                    <a:pt x="656" y="220"/>
                    <a:pt x="644" y="215"/>
                  </a:cubicBezTo>
                  <a:cubicBezTo>
                    <a:pt x="632" y="210"/>
                    <a:pt x="626" y="196"/>
                    <a:pt x="631" y="184"/>
                  </a:cubicBezTo>
                  <a:cubicBezTo>
                    <a:pt x="652" y="130"/>
                    <a:pt x="654" y="88"/>
                    <a:pt x="636" y="70"/>
                  </a:cubicBezTo>
                  <a:cubicBezTo>
                    <a:pt x="615" y="50"/>
                    <a:pt x="564" y="55"/>
                    <a:pt x="499" y="86"/>
                  </a:cubicBezTo>
                  <a:cubicBezTo>
                    <a:pt x="424" y="121"/>
                    <a:pt x="340" y="183"/>
                    <a:pt x="262" y="261"/>
                  </a:cubicBezTo>
                  <a:cubicBezTo>
                    <a:pt x="184" y="339"/>
                    <a:pt x="121" y="423"/>
                    <a:pt x="86" y="498"/>
                  </a:cubicBezTo>
                  <a:cubicBezTo>
                    <a:pt x="56" y="563"/>
                    <a:pt x="50" y="615"/>
                    <a:pt x="71" y="636"/>
                  </a:cubicBezTo>
                  <a:cubicBezTo>
                    <a:pt x="80" y="645"/>
                    <a:pt x="80" y="660"/>
                    <a:pt x="71" y="670"/>
                  </a:cubicBezTo>
                  <a:cubicBezTo>
                    <a:pt x="66" y="674"/>
                    <a:pt x="60" y="677"/>
                    <a:pt x="54" y="6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3" name="Freeform 246"/>
            <p:cNvSpPr>
              <a:spLocks/>
            </p:cNvSpPr>
            <p:nvPr/>
          </p:nvSpPr>
          <p:spPr bwMode="auto">
            <a:xfrm>
              <a:off x="5815013" y="1982789"/>
              <a:ext cx="354013" cy="354013"/>
            </a:xfrm>
            <a:custGeom>
              <a:avLst/>
              <a:gdLst>
                <a:gd name="T0" fmla="*/ 737 w 1362"/>
                <a:gd name="T1" fmla="*/ 1361 h 1361"/>
                <a:gd name="T2" fmla="*/ 720 w 1362"/>
                <a:gd name="T3" fmla="*/ 1354 h 1361"/>
                <a:gd name="T4" fmla="*/ 40 w 1362"/>
                <a:gd name="T5" fmla="*/ 674 h 1361"/>
                <a:gd name="T6" fmla="*/ 38 w 1362"/>
                <a:gd name="T7" fmla="*/ 475 h 1361"/>
                <a:gd name="T8" fmla="*/ 220 w 1362"/>
                <a:gd name="T9" fmla="*/ 220 h 1361"/>
                <a:gd name="T10" fmla="*/ 474 w 1362"/>
                <a:gd name="T11" fmla="*/ 38 h 1361"/>
                <a:gd name="T12" fmla="*/ 673 w 1362"/>
                <a:gd name="T13" fmla="*/ 41 h 1361"/>
                <a:gd name="T14" fmla="*/ 1353 w 1362"/>
                <a:gd name="T15" fmla="*/ 720 h 1361"/>
                <a:gd name="T16" fmla="*/ 1353 w 1362"/>
                <a:gd name="T17" fmla="*/ 754 h 1361"/>
                <a:gd name="T18" fmla="*/ 1319 w 1362"/>
                <a:gd name="T19" fmla="*/ 754 h 1361"/>
                <a:gd name="T20" fmla="*/ 639 w 1362"/>
                <a:gd name="T21" fmla="*/ 74 h 1361"/>
                <a:gd name="T22" fmla="*/ 254 w 1362"/>
                <a:gd name="T23" fmla="*/ 254 h 1361"/>
                <a:gd name="T24" fmla="*/ 82 w 1362"/>
                <a:gd name="T25" fmla="*/ 494 h 1361"/>
                <a:gd name="T26" fmla="*/ 74 w 1362"/>
                <a:gd name="T27" fmla="*/ 640 h 1361"/>
                <a:gd name="T28" fmla="*/ 754 w 1362"/>
                <a:gd name="T29" fmla="*/ 1320 h 1361"/>
                <a:gd name="T30" fmla="*/ 754 w 1362"/>
                <a:gd name="T31" fmla="*/ 1354 h 1361"/>
                <a:gd name="T32" fmla="*/ 737 w 1362"/>
                <a:gd name="T33" fmla="*/ 1361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2" h="1361">
                  <a:moveTo>
                    <a:pt x="737" y="1361"/>
                  </a:moveTo>
                  <a:cubicBezTo>
                    <a:pt x="731" y="1361"/>
                    <a:pt x="725" y="1358"/>
                    <a:pt x="720" y="1354"/>
                  </a:cubicBezTo>
                  <a:cubicBezTo>
                    <a:pt x="40" y="674"/>
                    <a:pt x="40" y="674"/>
                    <a:pt x="40" y="674"/>
                  </a:cubicBezTo>
                  <a:cubicBezTo>
                    <a:pt x="1" y="634"/>
                    <a:pt x="0" y="564"/>
                    <a:pt x="38" y="475"/>
                  </a:cubicBezTo>
                  <a:cubicBezTo>
                    <a:pt x="73" y="393"/>
                    <a:pt x="137" y="302"/>
                    <a:pt x="220" y="220"/>
                  </a:cubicBezTo>
                  <a:cubicBezTo>
                    <a:pt x="302" y="138"/>
                    <a:pt x="392" y="73"/>
                    <a:pt x="474" y="38"/>
                  </a:cubicBezTo>
                  <a:cubicBezTo>
                    <a:pt x="563" y="0"/>
                    <a:pt x="634" y="1"/>
                    <a:pt x="673" y="41"/>
                  </a:cubicBezTo>
                  <a:cubicBezTo>
                    <a:pt x="1353" y="720"/>
                    <a:pt x="1353" y="720"/>
                    <a:pt x="1353" y="720"/>
                  </a:cubicBezTo>
                  <a:cubicBezTo>
                    <a:pt x="1362" y="730"/>
                    <a:pt x="1362" y="745"/>
                    <a:pt x="1353" y="754"/>
                  </a:cubicBezTo>
                  <a:cubicBezTo>
                    <a:pt x="1344" y="764"/>
                    <a:pt x="1328" y="764"/>
                    <a:pt x="1319" y="754"/>
                  </a:cubicBezTo>
                  <a:cubicBezTo>
                    <a:pt x="639" y="74"/>
                    <a:pt x="639" y="74"/>
                    <a:pt x="639" y="74"/>
                  </a:cubicBezTo>
                  <a:cubicBezTo>
                    <a:pt x="590" y="26"/>
                    <a:pt x="420" y="88"/>
                    <a:pt x="254" y="254"/>
                  </a:cubicBezTo>
                  <a:cubicBezTo>
                    <a:pt x="176" y="332"/>
                    <a:pt x="115" y="417"/>
                    <a:pt x="82" y="494"/>
                  </a:cubicBezTo>
                  <a:cubicBezTo>
                    <a:pt x="53" y="562"/>
                    <a:pt x="50" y="615"/>
                    <a:pt x="74" y="640"/>
                  </a:cubicBezTo>
                  <a:cubicBezTo>
                    <a:pt x="754" y="1320"/>
                    <a:pt x="754" y="1320"/>
                    <a:pt x="754" y="1320"/>
                  </a:cubicBezTo>
                  <a:cubicBezTo>
                    <a:pt x="763" y="1329"/>
                    <a:pt x="763" y="1344"/>
                    <a:pt x="754" y="1354"/>
                  </a:cubicBezTo>
                  <a:cubicBezTo>
                    <a:pt x="749" y="1358"/>
                    <a:pt x="743" y="1361"/>
                    <a:pt x="737" y="1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4" name="Freeform 247"/>
            <p:cNvSpPr>
              <a:spLocks/>
            </p:cNvSpPr>
            <p:nvPr/>
          </p:nvSpPr>
          <p:spPr bwMode="auto">
            <a:xfrm>
              <a:off x="5875338" y="2044701"/>
              <a:ext cx="177800" cy="176213"/>
            </a:xfrm>
            <a:custGeom>
              <a:avLst/>
              <a:gdLst>
                <a:gd name="T0" fmla="*/ 58 w 683"/>
                <a:gd name="T1" fmla="*/ 680 h 680"/>
                <a:gd name="T2" fmla="*/ 41 w 683"/>
                <a:gd name="T3" fmla="*/ 673 h 680"/>
                <a:gd name="T4" fmla="*/ 39 w 683"/>
                <a:gd name="T5" fmla="*/ 474 h 680"/>
                <a:gd name="T6" fmla="*/ 220 w 683"/>
                <a:gd name="T7" fmla="*/ 220 h 680"/>
                <a:gd name="T8" fmla="*/ 475 w 683"/>
                <a:gd name="T9" fmla="*/ 38 h 680"/>
                <a:gd name="T10" fmla="*/ 674 w 683"/>
                <a:gd name="T11" fmla="*/ 40 h 680"/>
                <a:gd name="T12" fmla="*/ 674 w 683"/>
                <a:gd name="T13" fmla="*/ 74 h 680"/>
                <a:gd name="T14" fmla="*/ 640 w 683"/>
                <a:gd name="T15" fmla="*/ 74 h 680"/>
                <a:gd name="T16" fmla="*/ 494 w 683"/>
                <a:gd name="T17" fmla="*/ 82 h 680"/>
                <a:gd name="T18" fmla="*/ 254 w 683"/>
                <a:gd name="T19" fmla="*/ 254 h 680"/>
                <a:gd name="T20" fmla="*/ 75 w 683"/>
                <a:gd name="T21" fmla="*/ 639 h 680"/>
                <a:gd name="T22" fmla="*/ 75 w 683"/>
                <a:gd name="T23" fmla="*/ 673 h 680"/>
                <a:gd name="T24" fmla="*/ 58 w 683"/>
                <a:gd name="T25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3" h="680">
                  <a:moveTo>
                    <a:pt x="58" y="680"/>
                  </a:moveTo>
                  <a:cubicBezTo>
                    <a:pt x="52" y="680"/>
                    <a:pt x="45" y="678"/>
                    <a:pt x="41" y="673"/>
                  </a:cubicBezTo>
                  <a:cubicBezTo>
                    <a:pt x="1" y="634"/>
                    <a:pt x="0" y="563"/>
                    <a:pt x="39" y="474"/>
                  </a:cubicBezTo>
                  <a:cubicBezTo>
                    <a:pt x="74" y="392"/>
                    <a:pt x="138" y="302"/>
                    <a:pt x="220" y="220"/>
                  </a:cubicBezTo>
                  <a:cubicBezTo>
                    <a:pt x="302" y="138"/>
                    <a:pt x="393" y="73"/>
                    <a:pt x="475" y="38"/>
                  </a:cubicBezTo>
                  <a:cubicBezTo>
                    <a:pt x="564" y="0"/>
                    <a:pt x="634" y="1"/>
                    <a:pt x="674" y="40"/>
                  </a:cubicBezTo>
                  <a:cubicBezTo>
                    <a:pt x="683" y="50"/>
                    <a:pt x="683" y="65"/>
                    <a:pt x="674" y="74"/>
                  </a:cubicBezTo>
                  <a:cubicBezTo>
                    <a:pt x="664" y="84"/>
                    <a:pt x="649" y="84"/>
                    <a:pt x="640" y="74"/>
                  </a:cubicBezTo>
                  <a:cubicBezTo>
                    <a:pt x="616" y="50"/>
                    <a:pt x="562" y="53"/>
                    <a:pt x="494" y="82"/>
                  </a:cubicBezTo>
                  <a:cubicBezTo>
                    <a:pt x="417" y="115"/>
                    <a:pt x="332" y="176"/>
                    <a:pt x="254" y="254"/>
                  </a:cubicBezTo>
                  <a:cubicBezTo>
                    <a:pt x="88" y="420"/>
                    <a:pt x="26" y="591"/>
                    <a:pt x="75" y="639"/>
                  </a:cubicBezTo>
                  <a:cubicBezTo>
                    <a:pt x="84" y="649"/>
                    <a:pt x="84" y="664"/>
                    <a:pt x="75" y="673"/>
                  </a:cubicBezTo>
                  <a:cubicBezTo>
                    <a:pt x="70" y="678"/>
                    <a:pt x="64" y="680"/>
                    <a:pt x="58" y="6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5" name="Freeform 248"/>
            <p:cNvSpPr>
              <a:spLocks/>
            </p:cNvSpPr>
            <p:nvPr/>
          </p:nvSpPr>
          <p:spPr bwMode="auto">
            <a:xfrm>
              <a:off x="5902325" y="2071689"/>
              <a:ext cx="177800" cy="176213"/>
            </a:xfrm>
            <a:custGeom>
              <a:avLst/>
              <a:gdLst>
                <a:gd name="T0" fmla="*/ 57 w 682"/>
                <a:gd name="T1" fmla="*/ 681 h 681"/>
                <a:gd name="T2" fmla="*/ 40 w 682"/>
                <a:gd name="T3" fmla="*/ 674 h 681"/>
                <a:gd name="T4" fmla="*/ 38 w 682"/>
                <a:gd name="T5" fmla="*/ 475 h 681"/>
                <a:gd name="T6" fmla="*/ 220 w 682"/>
                <a:gd name="T7" fmla="*/ 220 h 681"/>
                <a:gd name="T8" fmla="*/ 474 w 682"/>
                <a:gd name="T9" fmla="*/ 38 h 681"/>
                <a:gd name="T10" fmla="*/ 673 w 682"/>
                <a:gd name="T11" fmla="*/ 40 h 681"/>
                <a:gd name="T12" fmla="*/ 673 w 682"/>
                <a:gd name="T13" fmla="*/ 74 h 681"/>
                <a:gd name="T14" fmla="*/ 639 w 682"/>
                <a:gd name="T15" fmla="*/ 74 h 681"/>
                <a:gd name="T16" fmla="*/ 493 w 682"/>
                <a:gd name="T17" fmla="*/ 82 h 681"/>
                <a:gd name="T18" fmla="*/ 253 w 682"/>
                <a:gd name="T19" fmla="*/ 254 h 681"/>
                <a:gd name="T20" fmla="*/ 74 w 682"/>
                <a:gd name="T21" fmla="*/ 640 h 681"/>
                <a:gd name="T22" fmla="*/ 74 w 682"/>
                <a:gd name="T23" fmla="*/ 674 h 681"/>
                <a:gd name="T24" fmla="*/ 57 w 682"/>
                <a:gd name="T25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2" h="681">
                  <a:moveTo>
                    <a:pt x="57" y="681"/>
                  </a:moveTo>
                  <a:cubicBezTo>
                    <a:pt x="51" y="681"/>
                    <a:pt x="45" y="678"/>
                    <a:pt x="40" y="674"/>
                  </a:cubicBezTo>
                  <a:cubicBezTo>
                    <a:pt x="0" y="634"/>
                    <a:pt x="0" y="563"/>
                    <a:pt x="38" y="475"/>
                  </a:cubicBezTo>
                  <a:cubicBezTo>
                    <a:pt x="73" y="393"/>
                    <a:pt x="137" y="302"/>
                    <a:pt x="220" y="220"/>
                  </a:cubicBezTo>
                  <a:cubicBezTo>
                    <a:pt x="302" y="138"/>
                    <a:pt x="392" y="73"/>
                    <a:pt x="474" y="38"/>
                  </a:cubicBezTo>
                  <a:cubicBezTo>
                    <a:pt x="563" y="0"/>
                    <a:pt x="634" y="1"/>
                    <a:pt x="673" y="40"/>
                  </a:cubicBezTo>
                  <a:cubicBezTo>
                    <a:pt x="682" y="50"/>
                    <a:pt x="682" y="65"/>
                    <a:pt x="673" y="74"/>
                  </a:cubicBezTo>
                  <a:cubicBezTo>
                    <a:pt x="664" y="84"/>
                    <a:pt x="648" y="84"/>
                    <a:pt x="639" y="74"/>
                  </a:cubicBezTo>
                  <a:cubicBezTo>
                    <a:pt x="615" y="50"/>
                    <a:pt x="562" y="53"/>
                    <a:pt x="493" y="82"/>
                  </a:cubicBezTo>
                  <a:cubicBezTo>
                    <a:pt x="416" y="115"/>
                    <a:pt x="331" y="176"/>
                    <a:pt x="253" y="254"/>
                  </a:cubicBezTo>
                  <a:cubicBezTo>
                    <a:pt x="87" y="421"/>
                    <a:pt x="25" y="591"/>
                    <a:pt x="74" y="640"/>
                  </a:cubicBezTo>
                  <a:cubicBezTo>
                    <a:pt x="83" y="649"/>
                    <a:pt x="83" y="664"/>
                    <a:pt x="74" y="674"/>
                  </a:cubicBezTo>
                  <a:cubicBezTo>
                    <a:pt x="69" y="678"/>
                    <a:pt x="63" y="681"/>
                    <a:pt x="57" y="6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6" name="Freeform 249"/>
            <p:cNvSpPr>
              <a:spLocks/>
            </p:cNvSpPr>
            <p:nvPr/>
          </p:nvSpPr>
          <p:spPr bwMode="auto">
            <a:xfrm>
              <a:off x="5930900" y="2098676"/>
              <a:ext cx="177800" cy="177800"/>
            </a:xfrm>
            <a:custGeom>
              <a:avLst/>
              <a:gdLst>
                <a:gd name="T0" fmla="*/ 57 w 683"/>
                <a:gd name="T1" fmla="*/ 681 h 681"/>
                <a:gd name="T2" fmla="*/ 40 w 683"/>
                <a:gd name="T3" fmla="*/ 674 h 681"/>
                <a:gd name="T4" fmla="*/ 38 w 683"/>
                <a:gd name="T5" fmla="*/ 475 h 681"/>
                <a:gd name="T6" fmla="*/ 220 w 683"/>
                <a:gd name="T7" fmla="*/ 220 h 681"/>
                <a:gd name="T8" fmla="*/ 474 w 683"/>
                <a:gd name="T9" fmla="*/ 38 h 681"/>
                <a:gd name="T10" fmla="*/ 673 w 683"/>
                <a:gd name="T11" fmla="*/ 41 h 681"/>
                <a:gd name="T12" fmla="*/ 673 w 683"/>
                <a:gd name="T13" fmla="*/ 75 h 681"/>
                <a:gd name="T14" fmla="*/ 639 w 683"/>
                <a:gd name="T15" fmla="*/ 75 h 681"/>
                <a:gd name="T16" fmla="*/ 493 w 683"/>
                <a:gd name="T17" fmla="*/ 83 h 681"/>
                <a:gd name="T18" fmla="*/ 254 w 683"/>
                <a:gd name="T19" fmla="*/ 254 h 681"/>
                <a:gd name="T20" fmla="*/ 74 w 683"/>
                <a:gd name="T21" fmla="*/ 640 h 681"/>
                <a:gd name="T22" fmla="*/ 74 w 683"/>
                <a:gd name="T23" fmla="*/ 674 h 681"/>
                <a:gd name="T24" fmla="*/ 57 w 683"/>
                <a:gd name="T25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3" h="681">
                  <a:moveTo>
                    <a:pt x="57" y="681"/>
                  </a:moveTo>
                  <a:cubicBezTo>
                    <a:pt x="51" y="681"/>
                    <a:pt x="45" y="678"/>
                    <a:pt x="40" y="674"/>
                  </a:cubicBezTo>
                  <a:cubicBezTo>
                    <a:pt x="1" y="634"/>
                    <a:pt x="0" y="564"/>
                    <a:pt x="38" y="475"/>
                  </a:cubicBezTo>
                  <a:cubicBezTo>
                    <a:pt x="73" y="393"/>
                    <a:pt x="138" y="302"/>
                    <a:pt x="220" y="220"/>
                  </a:cubicBezTo>
                  <a:cubicBezTo>
                    <a:pt x="302" y="138"/>
                    <a:pt x="392" y="74"/>
                    <a:pt x="474" y="38"/>
                  </a:cubicBezTo>
                  <a:cubicBezTo>
                    <a:pt x="563" y="0"/>
                    <a:pt x="634" y="1"/>
                    <a:pt x="673" y="41"/>
                  </a:cubicBezTo>
                  <a:cubicBezTo>
                    <a:pt x="683" y="50"/>
                    <a:pt x="683" y="65"/>
                    <a:pt x="673" y="75"/>
                  </a:cubicBezTo>
                  <a:cubicBezTo>
                    <a:pt x="664" y="84"/>
                    <a:pt x="649" y="84"/>
                    <a:pt x="639" y="75"/>
                  </a:cubicBezTo>
                  <a:cubicBezTo>
                    <a:pt x="615" y="50"/>
                    <a:pt x="562" y="53"/>
                    <a:pt x="493" y="83"/>
                  </a:cubicBezTo>
                  <a:cubicBezTo>
                    <a:pt x="417" y="115"/>
                    <a:pt x="332" y="176"/>
                    <a:pt x="254" y="254"/>
                  </a:cubicBezTo>
                  <a:cubicBezTo>
                    <a:pt x="87" y="421"/>
                    <a:pt x="25" y="591"/>
                    <a:pt x="74" y="640"/>
                  </a:cubicBezTo>
                  <a:cubicBezTo>
                    <a:pt x="83" y="649"/>
                    <a:pt x="83" y="664"/>
                    <a:pt x="74" y="674"/>
                  </a:cubicBezTo>
                  <a:cubicBezTo>
                    <a:pt x="69" y="678"/>
                    <a:pt x="63" y="681"/>
                    <a:pt x="57" y="6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7" name="Freeform 250"/>
            <p:cNvSpPr>
              <a:spLocks/>
            </p:cNvSpPr>
            <p:nvPr/>
          </p:nvSpPr>
          <p:spPr bwMode="auto">
            <a:xfrm>
              <a:off x="5964238" y="2016126"/>
              <a:ext cx="28575" cy="26988"/>
            </a:xfrm>
            <a:custGeom>
              <a:avLst/>
              <a:gdLst>
                <a:gd name="T0" fmla="*/ 83 w 110"/>
                <a:gd name="T1" fmla="*/ 107 h 107"/>
                <a:gd name="T2" fmla="*/ 66 w 110"/>
                <a:gd name="T3" fmla="*/ 100 h 107"/>
                <a:gd name="T4" fmla="*/ 10 w 110"/>
                <a:gd name="T5" fmla="*/ 44 h 107"/>
                <a:gd name="T6" fmla="*/ 10 w 110"/>
                <a:gd name="T7" fmla="*/ 10 h 107"/>
                <a:gd name="T8" fmla="*/ 44 w 110"/>
                <a:gd name="T9" fmla="*/ 10 h 107"/>
                <a:gd name="T10" fmla="*/ 100 w 110"/>
                <a:gd name="T11" fmla="*/ 66 h 107"/>
                <a:gd name="T12" fmla="*/ 100 w 110"/>
                <a:gd name="T13" fmla="*/ 100 h 107"/>
                <a:gd name="T14" fmla="*/ 83 w 110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107">
                  <a:moveTo>
                    <a:pt x="83" y="107"/>
                  </a:moveTo>
                  <a:cubicBezTo>
                    <a:pt x="77" y="107"/>
                    <a:pt x="71" y="105"/>
                    <a:pt x="66" y="100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0" y="34"/>
                    <a:pt x="0" y="19"/>
                    <a:pt x="10" y="10"/>
                  </a:cubicBezTo>
                  <a:cubicBezTo>
                    <a:pt x="19" y="0"/>
                    <a:pt x="34" y="0"/>
                    <a:pt x="44" y="10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10" y="76"/>
                    <a:pt x="110" y="91"/>
                    <a:pt x="100" y="100"/>
                  </a:cubicBezTo>
                  <a:cubicBezTo>
                    <a:pt x="96" y="105"/>
                    <a:pt x="90" y="107"/>
                    <a:pt x="8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8" name="Freeform 251"/>
            <p:cNvSpPr>
              <a:spLocks/>
            </p:cNvSpPr>
            <p:nvPr/>
          </p:nvSpPr>
          <p:spPr bwMode="auto">
            <a:xfrm>
              <a:off x="6075363" y="2125664"/>
              <a:ext cx="34925" cy="36513"/>
            </a:xfrm>
            <a:custGeom>
              <a:avLst/>
              <a:gdLst>
                <a:gd name="T0" fmla="*/ 113 w 140"/>
                <a:gd name="T1" fmla="*/ 137 h 137"/>
                <a:gd name="T2" fmla="*/ 96 w 140"/>
                <a:gd name="T3" fmla="*/ 130 h 137"/>
                <a:gd name="T4" fmla="*/ 10 w 140"/>
                <a:gd name="T5" fmla="*/ 44 h 137"/>
                <a:gd name="T6" fmla="*/ 10 w 140"/>
                <a:gd name="T7" fmla="*/ 10 h 137"/>
                <a:gd name="T8" fmla="*/ 44 w 140"/>
                <a:gd name="T9" fmla="*/ 10 h 137"/>
                <a:gd name="T10" fmla="*/ 130 w 140"/>
                <a:gd name="T11" fmla="*/ 97 h 137"/>
                <a:gd name="T12" fmla="*/ 130 w 140"/>
                <a:gd name="T13" fmla="*/ 130 h 137"/>
                <a:gd name="T14" fmla="*/ 113 w 140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137">
                  <a:moveTo>
                    <a:pt x="113" y="137"/>
                  </a:moveTo>
                  <a:cubicBezTo>
                    <a:pt x="107" y="137"/>
                    <a:pt x="101" y="135"/>
                    <a:pt x="96" y="130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0" y="34"/>
                    <a:pt x="0" y="19"/>
                    <a:pt x="10" y="10"/>
                  </a:cubicBezTo>
                  <a:cubicBezTo>
                    <a:pt x="19" y="0"/>
                    <a:pt x="34" y="0"/>
                    <a:pt x="44" y="10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40" y="106"/>
                    <a:pt x="140" y="121"/>
                    <a:pt x="130" y="130"/>
                  </a:cubicBezTo>
                  <a:cubicBezTo>
                    <a:pt x="126" y="135"/>
                    <a:pt x="120" y="137"/>
                    <a:pt x="113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9" name="Freeform 252"/>
            <p:cNvSpPr>
              <a:spLocks/>
            </p:cNvSpPr>
            <p:nvPr/>
          </p:nvSpPr>
          <p:spPr bwMode="auto">
            <a:xfrm>
              <a:off x="5973763" y="2271714"/>
              <a:ext cx="227013" cy="225425"/>
            </a:xfrm>
            <a:custGeom>
              <a:avLst/>
              <a:gdLst>
                <a:gd name="T0" fmla="*/ 474 w 872"/>
                <a:gd name="T1" fmla="*/ 871 h 871"/>
                <a:gd name="T2" fmla="*/ 361 w 872"/>
                <a:gd name="T3" fmla="*/ 863 h 871"/>
                <a:gd name="T4" fmla="*/ 82 w 872"/>
                <a:gd name="T5" fmla="*/ 701 h 871"/>
                <a:gd name="T6" fmla="*/ 99 w 872"/>
                <a:gd name="T7" fmla="*/ 339 h 871"/>
                <a:gd name="T8" fmla="*/ 123 w 872"/>
                <a:gd name="T9" fmla="*/ 326 h 871"/>
                <a:gd name="T10" fmla="*/ 398 w 872"/>
                <a:gd name="T11" fmla="*/ 487 h 871"/>
                <a:gd name="T12" fmla="*/ 419 w 872"/>
                <a:gd name="T13" fmla="*/ 388 h 871"/>
                <a:gd name="T14" fmla="*/ 441 w 872"/>
                <a:gd name="T15" fmla="*/ 369 h 871"/>
                <a:gd name="T16" fmla="*/ 465 w 872"/>
                <a:gd name="T17" fmla="*/ 386 h 871"/>
                <a:gd name="T18" fmla="*/ 495 w 872"/>
                <a:gd name="T19" fmla="*/ 484 h 871"/>
                <a:gd name="T20" fmla="*/ 516 w 872"/>
                <a:gd name="T21" fmla="*/ 442 h 871"/>
                <a:gd name="T22" fmla="*/ 540 w 872"/>
                <a:gd name="T23" fmla="*/ 428 h 871"/>
                <a:gd name="T24" fmla="*/ 560 w 872"/>
                <a:gd name="T25" fmla="*/ 446 h 871"/>
                <a:gd name="T26" fmla="*/ 577 w 872"/>
                <a:gd name="T27" fmla="*/ 509 h 871"/>
                <a:gd name="T28" fmla="*/ 625 w 872"/>
                <a:gd name="T29" fmla="*/ 481 h 871"/>
                <a:gd name="T30" fmla="*/ 603 w 872"/>
                <a:gd name="T31" fmla="*/ 284 h 871"/>
                <a:gd name="T32" fmla="*/ 495 w 872"/>
                <a:gd name="T33" fmla="*/ 292 h 871"/>
                <a:gd name="T34" fmla="*/ 474 w 872"/>
                <a:gd name="T35" fmla="*/ 282 h 871"/>
                <a:gd name="T36" fmla="*/ 338 w 872"/>
                <a:gd name="T37" fmla="*/ 98 h 871"/>
                <a:gd name="T38" fmla="*/ 344 w 872"/>
                <a:gd name="T39" fmla="*/ 65 h 871"/>
                <a:gd name="T40" fmla="*/ 377 w 872"/>
                <a:gd name="T41" fmla="*/ 70 h 871"/>
                <a:gd name="T42" fmla="*/ 505 w 872"/>
                <a:gd name="T43" fmla="*/ 243 h 871"/>
                <a:gd name="T44" fmla="*/ 623 w 872"/>
                <a:gd name="T45" fmla="*/ 234 h 871"/>
                <a:gd name="T46" fmla="*/ 648 w 872"/>
                <a:gd name="T47" fmla="*/ 255 h 871"/>
                <a:gd name="T48" fmla="*/ 675 w 872"/>
                <a:gd name="T49" fmla="*/ 491 h 871"/>
                <a:gd name="T50" fmla="*/ 663 w 872"/>
                <a:gd name="T51" fmla="*/ 515 h 871"/>
                <a:gd name="T52" fmla="*/ 574 w 872"/>
                <a:gd name="T53" fmla="*/ 566 h 871"/>
                <a:gd name="T54" fmla="*/ 553 w 872"/>
                <a:gd name="T55" fmla="*/ 568 h 871"/>
                <a:gd name="T56" fmla="*/ 539 w 872"/>
                <a:gd name="T57" fmla="*/ 552 h 871"/>
                <a:gd name="T58" fmla="*/ 530 w 872"/>
                <a:gd name="T59" fmla="*/ 520 h 871"/>
                <a:gd name="T60" fmla="*/ 511 w 872"/>
                <a:gd name="T61" fmla="*/ 560 h 871"/>
                <a:gd name="T62" fmla="*/ 487 w 872"/>
                <a:gd name="T63" fmla="*/ 573 h 871"/>
                <a:gd name="T64" fmla="*/ 466 w 872"/>
                <a:gd name="T65" fmla="*/ 556 h 871"/>
                <a:gd name="T66" fmla="*/ 446 w 872"/>
                <a:gd name="T67" fmla="*/ 490 h 871"/>
                <a:gd name="T68" fmla="*/ 432 w 872"/>
                <a:gd name="T69" fmla="*/ 558 h 871"/>
                <a:gd name="T70" fmla="*/ 411 w 872"/>
                <a:gd name="T71" fmla="*/ 576 h 871"/>
                <a:gd name="T72" fmla="*/ 387 w 872"/>
                <a:gd name="T73" fmla="*/ 563 h 871"/>
                <a:gd name="T74" fmla="*/ 135 w 872"/>
                <a:gd name="T75" fmla="*/ 376 h 871"/>
                <a:gd name="T76" fmla="*/ 106 w 872"/>
                <a:gd name="T77" fmla="*/ 471 h 871"/>
                <a:gd name="T78" fmla="*/ 125 w 872"/>
                <a:gd name="T79" fmla="*/ 679 h 871"/>
                <a:gd name="T80" fmla="*/ 368 w 872"/>
                <a:gd name="T81" fmla="*/ 815 h 871"/>
                <a:gd name="T82" fmla="*/ 713 w 872"/>
                <a:gd name="T83" fmla="*/ 749 h 871"/>
                <a:gd name="T84" fmla="*/ 823 w 872"/>
                <a:gd name="T85" fmla="*/ 390 h 871"/>
                <a:gd name="T86" fmla="*/ 823 w 872"/>
                <a:gd name="T87" fmla="*/ 379 h 871"/>
                <a:gd name="T88" fmla="*/ 815 w 872"/>
                <a:gd name="T89" fmla="*/ 355 h 871"/>
                <a:gd name="T90" fmla="*/ 748 w 872"/>
                <a:gd name="T91" fmla="*/ 264 h 871"/>
                <a:gd name="T92" fmla="*/ 487 w 872"/>
                <a:gd name="T93" fmla="*/ 45 h 871"/>
                <a:gd name="T94" fmla="*/ 484 w 872"/>
                <a:gd name="T95" fmla="*/ 11 h 871"/>
                <a:gd name="T96" fmla="*/ 518 w 872"/>
                <a:gd name="T97" fmla="*/ 8 h 871"/>
                <a:gd name="T98" fmla="*/ 779 w 872"/>
                <a:gd name="T99" fmla="*/ 227 h 871"/>
                <a:gd name="T100" fmla="*/ 860 w 872"/>
                <a:gd name="T101" fmla="*/ 336 h 871"/>
                <a:gd name="T102" fmla="*/ 871 w 872"/>
                <a:gd name="T103" fmla="*/ 378 h 871"/>
                <a:gd name="T104" fmla="*/ 871 w 872"/>
                <a:gd name="T105" fmla="*/ 390 h 871"/>
                <a:gd name="T106" fmla="*/ 744 w 872"/>
                <a:gd name="T107" fmla="*/ 785 h 871"/>
                <a:gd name="T108" fmla="*/ 474 w 872"/>
                <a:gd name="T109" fmla="*/ 871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72" h="871">
                  <a:moveTo>
                    <a:pt x="474" y="871"/>
                  </a:moveTo>
                  <a:cubicBezTo>
                    <a:pt x="439" y="871"/>
                    <a:pt x="401" y="869"/>
                    <a:pt x="361" y="863"/>
                  </a:cubicBezTo>
                  <a:cubicBezTo>
                    <a:pt x="223" y="844"/>
                    <a:pt x="129" y="789"/>
                    <a:pt x="82" y="701"/>
                  </a:cubicBezTo>
                  <a:cubicBezTo>
                    <a:pt x="0" y="546"/>
                    <a:pt x="95" y="347"/>
                    <a:pt x="99" y="339"/>
                  </a:cubicBezTo>
                  <a:cubicBezTo>
                    <a:pt x="104" y="330"/>
                    <a:pt x="113" y="325"/>
                    <a:pt x="123" y="326"/>
                  </a:cubicBezTo>
                  <a:cubicBezTo>
                    <a:pt x="131" y="326"/>
                    <a:pt x="297" y="345"/>
                    <a:pt x="398" y="487"/>
                  </a:cubicBezTo>
                  <a:cubicBezTo>
                    <a:pt x="419" y="388"/>
                    <a:pt x="419" y="388"/>
                    <a:pt x="419" y="388"/>
                  </a:cubicBezTo>
                  <a:cubicBezTo>
                    <a:pt x="421" y="378"/>
                    <a:pt x="430" y="370"/>
                    <a:pt x="441" y="369"/>
                  </a:cubicBezTo>
                  <a:cubicBezTo>
                    <a:pt x="452" y="369"/>
                    <a:pt x="462" y="376"/>
                    <a:pt x="465" y="386"/>
                  </a:cubicBezTo>
                  <a:cubicBezTo>
                    <a:pt x="495" y="484"/>
                    <a:pt x="495" y="484"/>
                    <a:pt x="495" y="484"/>
                  </a:cubicBezTo>
                  <a:cubicBezTo>
                    <a:pt x="516" y="442"/>
                    <a:pt x="516" y="442"/>
                    <a:pt x="516" y="442"/>
                  </a:cubicBezTo>
                  <a:cubicBezTo>
                    <a:pt x="520" y="433"/>
                    <a:pt x="530" y="427"/>
                    <a:pt x="540" y="428"/>
                  </a:cubicBezTo>
                  <a:cubicBezTo>
                    <a:pt x="549" y="429"/>
                    <a:pt x="558" y="436"/>
                    <a:pt x="560" y="446"/>
                  </a:cubicBezTo>
                  <a:cubicBezTo>
                    <a:pt x="577" y="509"/>
                    <a:pt x="577" y="509"/>
                    <a:pt x="577" y="509"/>
                  </a:cubicBezTo>
                  <a:cubicBezTo>
                    <a:pt x="625" y="481"/>
                    <a:pt x="625" y="481"/>
                    <a:pt x="625" y="481"/>
                  </a:cubicBezTo>
                  <a:cubicBezTo>
                    <a:pt x="603" y="284"/>
                    <a:pt x="603" y="284"/>
                    <a:pt x="603" y="284"/>
                  </a:cubicBezTo>
                  <a:cubicBezTo>
                    <a:pt x="495" y="292"/>
                    <a:pt x="495" y="292"/>
                    <a:pt x="495" y="292"/>
                  </a:cubicBezTo>
                  <a:cubicBezTo>
                    <a:pt x="487" y="293"/>
                    <a:pt x="479" y="289"/>
                    <a:pt x="474" y="282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31" y="88"/>
                    <a:pt x="333" y="73"/>
                    <a:pt x="344" y="65"/>
                  </a:cubicBezTo>
                  <a:cubicBezTo>
                    <a:pt x="354" y="57"/>
                    <a:pt x="369" y="59"/>
                    <a:pt x="377" y="70"/>
                  </a:cubicBezTo>
                  <a:cubicBezTo>
                    <a:pt x="505" y="243"/>
                    <a:pt x="505" y="243"/>
                    <a:pt x="505" y="243"/>
                  </a:cubicBezTo>
                  <a:cubicBezTo>
                    <a:pt x="623" y="234"/>
                    <a:pt x="623" y="234"/>
                    <a:pt x="623" y="234"/>
                  </a:cubicBezTo>
                  <a:cubicBezTo>
                    <a:pt x="636" y="233"/>
                    <a:pt x="647" y="243"/>
                    <a:pt x="648" y="255"/>
                  </a:cubicBezTo>
                  <a:cubicBezTo>
                    <a:pt x="675" y="491"/>
                    <a:pt x="675" y="491"/>
                    <a:pt x="675" y="491"/>
                  </a:cubicBezTo>
                  <a:cubicBezTo>
                    <a:pt x="676" y="501"/>
                    <a:pt x="671" y="510"/>
                    <a:pt x="663" y="515"/>
                  </a:cubicBezTo>
                  <a:cubicBezTo>
                    <a:pt x="574" y="566"/>
                    <a:pt x="574" y="566"/>
                    <a:pt x="574" y="566"/>
                  </a:cubicBezTo>
                  <a:cubicBezTo>
                    <a:pt x="568" y="570"/>
                    <a:pt x="560" y="571"/>
                    <a:pt x="553" y="568"/>
                  </a:cubicBezTo>
                  <a:cubicBezTo>
                    <a:pt x="546" y="565"/>
                    <a:pt x="541" y="559"/>
                    <a:pt x="539" y="552"/>
                  </a:cubicBezTo>
                  <a:cubicBezTo>
                    <a:pt x="530" y="520"/>
                    <a:pt x="530" y="520"/>
                    <a:pt x="530" y="520"/>
                  </a:cubicBezTo>
                  <a:cubicBezTo>
                    <a:pt x="511" y="560"/>
                    <a:pt x="511" y="560"/>
                    <a:pt x="511" y="560"/>
                  </a:cubicBezTo>
                  <a:cubicBezTo>
                    <a:pt x="507" y="568"/>
                    <a:pt x="497" y="574"/>
                    <a:pt x="487" y="573"/>
                  </a:cubicBezTo>
                  <a:cubicBezTo>
                    <a:pt x="478" y="572"/>
                    <a:pt x="469" y="565"/>
                    <a:pt x="466" y="556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432" y="558"/>
                    <a:pt x="432" y="558"/>
                    <a:pt x="432" y="558"/>
                  </a:cubicBezTo>
                  <a:cubicBezTo>
                    <a:pt x="430" y="568"/>
                    <a:pt x="421" y="575"/>
                    <a:pt x="411" y="576"/>
                  </a:cubicBezTo>
                  <a:cubicBezTo>
                    <a:pt x="401" y="578"/>
                    <a:pt x="391" y="572"/>
                    <a:pt x="387" y="563"/>
                  </a:cubicBezTo>
                  <a:cubicBezTo>
                    <a:pt x="321" y="424"/>
                    <a:pt x="183" y="386"/>
                    <a:pt x="135" y="376"/>
                  </a:cubicBezTo>
                  <a:cubicBezTo>
                    <a:pt x="128" y="395"/>
                    <a:pt x="115" y="430"/>
                    <a:pt x="106" y="471"/>
                  </a:cubicBezTo>
                  <a:cubicBezTo>
                    <a:pt x="94" y="528"/>
                    <a:pt x="88" y="610"/>
                    <a:pt x="125" y="679"/>
                  </a:cubicBezTo>
                  <a:cubicBezTo>
                    <a:pt x="164" y="752"/>
                    <a:pt x="246" y="798"/>
                    <a:pt x="368" y="815"/>
                  </a:cubicBezTo>
                  <a:cubicBezTo>
                    <a:pt x="522" y="837"/>
                    <a:pt x="638" y="815"/>
                    <a:pt x="713" y="749"/>
                  </a:cubicBezTo>
                  <a:cubicBezTo>
                    <a:pt x="824" y="651"/>
                    <a:pt x="823" y="481"/>
                    <a:pt x="823" y="390"/>
                  </a:cubicBezTo>
                  <a:cubicBezTo>
                    <a:pt x="823" y="379"/>
                    <a:pt x="823" y="379"/>
                    <a:pt x="823" y="379"/>
                  </a:cubicBezTo>
                  <a:cubicBezTo>
                    <a:pt x="823" y="377"/>
                    <a:pt x="822" y="370"/>
                    <a:pt x="815" y="355"/>
                  </a:cubicBezTo>
                  <a:cubicBezTo>
                    <a:pt x="801" y="320"/>
                    <a:pt x="778" y="289"/>
                    <a:pt x="748" y="264"/>
                  </a:cubicBezTo>
                  <a:cubicBezTo>
                    <a:pt x="487" y="45"/>
                    <a:pt x="487" y="45"/>
                    <a:pt x="487" y="45"/>
                  </a:cubicBezTo>
                  <a:cubicBezTo>
                    <a:pt x="477" y="37"/>
                    <a:pt x="476" y="21"/>
                    <a:pt x="484" y="11"/>
                  </a:cubicBezTo>
                  <a:cubicBezTo>
                    <a:pt x="493" y="1"/>
                    <a:pt x="508" y="0"/>
                    <a:pt x="518" y="8"/>
                  </a:cubicBezTo>
                  <a:cubicBezTo>
                    <a:pt x="779" y="227"/>
                    <a:pt x="779" y="227"/>
                    <a:pt x="779" y="227"/>
                  </a:cubicBezTo>
                  <a:cubicBezTo>
                    <a:pt x="814" y="257"/>
                    <a:pt x="842" y="295"/>
                    <a:pt x="860" y="336"/>
                  </a:cubicBezTo>
                  <a:cubicBezTo>
                    <a:pt x="867" y="353"/>
                    <a:pt x="870" y="367"/>
                    <a:pt x="871" y="378"/>
                  </a:cubicBezTo>
                  <a:cubicBezTo>
                    <a:pt x="871" y="390"/>
                    <a:pt x="871" y="390"/>
                    <a:pt x="871" y="390"/>
                  </a:cubicBezTo>
                  <a:cubicBezTo>
                    <a:pt x="871" y="482"/>
                    <a:pt x="872" y="673"/>
                    <a:pt x="744" y="785"/>
                  </a:cubicBezTo>
                  <a:cubicBezTo>
                    <a:pt x="679" y="842"/>
                    <a:pt x="588" y="871"/>
                    <a:pt x="474" y="8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0" name="Freeform 253"/>
            <p:cNvSpPr>
              <a:spLocks/>
            </p:cNvSpPr>
            <p:nvPr/>
          </p:nvSpPr>
          <p:spPr bwMode="auto">
            <a:xfrm>
              <a:off x="6072188" y="2408239"/>
              <a:ext cx="25400" cy="44450"/>
            </a:xfrm>
            <a:custGeom>
              <a:avLst/>
              <a:gdLst>
                <a:gd name="T0" fmla="*/ 68 w 95"/>
                <a:gd name="T1" fmla="*/ 170 h 170"/>
                <a:gd name="T2" fmla="*/ 45 w 95"/>
                <a:gd name="T3" fmla="*/ 154 h 170"/>
                <a:gd name="T4" fmla="*/ 5 w 95"/>
                <a:gd name="T5" fmla="*/ 34 h 170"/>
                <a:gd name="T6" fmla="*/ 20 w 95"/>
                <a:gd name="T7" fmla="*/ 4 h 170"/>
                <a:gd name="T8" fmla="*/ 50 w 95"/>
                <a:gd name="T9" fmla="*/ 19 h 170"/>
                <a:gd name="T10" fmla="*/ 91 w 95"/>
                <a:gd name="T11" fmla="*/ 138 h 170"/>
                <a:gd name="T12" fmla="*/ 76 w 95"/>
                <a:gd name="T13" fmla="*/ 169 h 170"/>
                <a:gd name="T14" fmla="*/ 68 w 95"/>
                <a:gd name="T15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170">
                  <a:moveTo>
                    <a:pt x="68" y="170"/>
                  </a:moveTo>
                  <a:cubicBezTo>
                    <a:pt x="58" y="170"/>
                    <a:pt x="49" y="164"/>
                    <a:pt x="45" y="15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0" y="22"/>
                    <a:pt x="7" y="8"/>
                    <a:pt x="20" y="4"/>
                  </a:cubicBezTo>
                  <a:cubicBezTo>
                    <a:pt x="32" y="0"/>
                    <a:pt x="46" y="6"/>
                    <a:pt x="50" y="19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5" y="151"/>
                    <a:pt x="88" y="164"/>
                    <a:pt x="76" y="169"/>
                  </a:cubicBezTo>
                  <a:cubicBezTo>
                    <a:pt x="73" y="170"/>
                    <a:pt x="71" y="170"/>
                    <a:pt x="68" y="1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1" name="Freeform 254"/>
            <p:cNvSpPr>
              <a:spLocks/>
            </p:cNvSpPr>
            <p:nvPr/>
          </p:nvSpPr>
          <p:spPr bwMode="auto">
            <a:xfrm>
              <a:off x="6122988" y="2274889"/>
              <a:ext cx="160338" cy="200025"/>
            </a:xfrm>
            <a:custGeom>
              <a:avLst/>
              <a:gdLst>
                <a:gd name="T0" fmla="*/ 295 w 619"/>
                <a:gd name="T1" fmla="*/ 769 h 769"/>
                <a:gd name="T2" fmla="*/ 272 w 619"/>
                <a:gd name="T3" fmla="*/ 752 h 769"/>
                <a:gd name="T4" fmla="*/ 288 w 619"/>
                <a:gd name="T5" fmla="*/ 722 h 769"/>
                <a:gd name="T6" fmla="*/ 456 w 619"/>
                <a:gd name="T7" fmla="*/ 639 h 769"/>
                <a:gd name="T8" fmla="*/ 412 w 619"/>
                <a:gd name="T9" fmla="*/ 219 h 769"/>
                <a:gd name="T10" fmla="*/ 410 w 619"/>
                <a:gd name="T11" fmla="*/ 215 h 769"/>
                <a:gd name="T12" fmla="*/ 379 w 619"/>
                <a:gd name="T13" fmla="*/ 176 h 769"/>
                <a:gd name="T14" fmla="*/ 205 w 619"/>
                <a:gd name="T15" fmla="*/ 53 h 769"/>
                <a:gd name="T16" fmla="*/ 36 w 619"/>
                <a:gd name="T17" fmla="*/ 119 h 769"/>
                <a:gd name="T18" fmla="*/ 5 w 619"/>
                <a:gd name="T19" fmla="*/ 106 h 769"/>
                <a:gd name="T20" fmla="*/ 19 w 619"/>
                <a:gd name="T21" fmla="*/ 74 h 769"/>
                <a:gd name="T22" fmla="*/ 200 w 619"/>
                <a:gd name="T23" fmla="*/ 3 h 769"/>
                <a:gd name="T24" fmla="*/ 223 w 619"/>
                <a:gd name="T25" fmla="*/ 6 h 769"/>
                <a:gd name="T26" fmla="*/ 407 w 619"/>
                <a:gd name="T27" fmla="*/ 137 h 769"/>
                <a:gd name="T28" fmla="*/ 454 w 619"/>
                <a:gd name="T29" fmla="*/ 197 h 769"/>
                <a:gd name="T30" fmla="*/ 456 w 619"/>
                <a:gd name="T31" fmla="*/ 200 h 769"/>
                <a:gd name="T32" fmla="*/ 482 w 619"/>
                <a:gd name="T33" fmla="*/ 679 h 769"/>
                <a:gd name="T34" fmla="*/ 302 w 619"/>
                <a:gd name="T35" fmla="*/ 768 h 769"/>
                <a:gd name="T36" fmla="*/ 295 w 619"/>
                <a:gd name="T37" fmla="*/ 769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9" h="769">
                  <a:moveTo>
                    <a:pt x="295" y="769"/>
                  </a:moveTo>
                  <a:cubicBezTo>
                    <a:pt x="284" y="769"/>
                    <a:pt x="275" y="762"/>
                    <a:pt x="272" y="752"/>
                  </a:cubicBezTo>
                  <a:cubicBezTo>
                    <a:pt x="268" y="739"/>
                    <a:pt x="275" y="726"/>
                    <a:pt x="288" y="722"/>
                  </a:cubicBezTo>
                  <a:cubicBezTo>
                    <a:pt x="289" y="722"/>
                    <a:pt x="361" y="700"/>
                    <a:pt x="456" y="639"/>
                  </a:cubicBezTo>
                  <a:cubicBezTo>
                    <a:pt x="559" y="572"/>
                    <a:pt x="448" y="306"/>
                    <a:pt x="412" y="219"/>
                  </a:cubicBezTo>
                  <a:cubicBezTo>
                    <a:pt x="410" y="215"/>
                    <a:pt x="410" y="215"/>
                    <a:pt x="410" y="215"/>
                  </a:cubicBezTo>
                  <a:cubicBezTo>
                    <a:pt x="404" y="199"/>
                    <a:pt x="393" y="186"/>
                    <a:pt x="379" y="176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24" y="124"/>
                    <a:pt x="10" y="118"/>
                    <a:pt x="5" y="106"/>
                  </a:cubicBezTo>
                  <a:cubicBezTo>
                    <a:pt x="0" y="93"/>
                    <a:pt x="6" y="79"/>
                    <a:pt x="19" y="74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07" y="0"/>
                    <a:pt x="216" y="1"/>
                    <a:pt x="223" y="6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28" y="152"/>
                    <a:pt x="444" y="173"/>
                    <a:pt x="454" y="197"/>
                  </a:cubicBezTo>
                  <a:cubicBezTo>
                    <a:pt x="456" y="200"/>
                    <a:pt x="456" y="200"/>
                    <a:pt x="456" y="200"/>
                  </a:cubicBezTo>
                  <a:cubicBezTo>
                    <a:pt x="505" y="317"/>
                    <a:pt x="619" y="591"/>
                    <a:pt x="482" y="679"/>
                  </a:cubicBezTo>
                  <a:cubicBezTo>
                    <a:pt x="380" y="744"/>
                    <a:pt x="305" y="767"/>
                    <a:pt x="302" y="768"/>
                  </a:cubicBezTo>
                  <a:cubicBezTo>
                    <a:pt x="299" y="769"/>
                    <a:pt x="297" y="769"/>
                    <a:pt x="295" y="7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2" name="Freeform 255"/>
            <p:cNvSpPr>
              <a:spLocks/>
            </p:cNvSpPr>
            <p:nvPr/>
          </p:nvSpPr>
          <p:spPr bwMode="auto">
            <a:xfrm>
              <a:off x="6135688" y="2225676"/>
              <a:ext cx="193675" cy="212725"/>
            </a:xfrm>
            <a:custGeom>
              <a:avLst/>
              <a:gdLst>
                <a:gd name="T0" fmla="*/ 570 w 748"/>
                <a:gd name="T1" fmla="*/ 820 h 820"/>
                <a:gd name="T2" fmla="*/ 549 w 748"/>
                <a:gd name="T3" fmla="*/ 807 h 820"/>
                <a:gd name="T4" fmla="*/ 559 w 748"/>
                <a:gd name="T5" fmla="*/ 775 h 820"/>
                <a:gd name="T6" fmla="*/ 611 w 748"/>
                <a:gd name="T7" fmla="*/ 747 h 820"/>
                <a:gd name="T8" fmla="*/ 691 w 748"/>
                <a:gd name="T9" fmla="*/ 629 h 820"/>
                <a:gd name="T10" fmla="*/ 565 w 748"/>
                <a:gd name="T11" fmla="*/ 349 h 820"/>
                <a:gd name="T12" fmla="*/ 208 w 748"/>
                <a:gd name="T13" fmla="*/ 67 h 820"/>
                <a:gd name="T14" fmla="*/ 206 w 748"/>
                <a:gd name="T15" fmla="*/ 66 h 820"/>
                <a:gd name="T16" fmla="*/ 158 w 748"/>
                <a:gd name="T17" fmla="*/ 54 h 820"/>
                <a:gd name="T18" fmla="*/ 123 w 748"/>
                <a:gd name="T19" fmla="*/ 80 h 820"/>
                <a:gd name="T20" fmla="*/ 121 w 748"/>
                <a:gd name="T21" fmla="*/ 84 h 820"/>
                <a:gd name="T22" fmla="*/ 46 w 748"/>
                <a:gd name="T23" fmla="*/ 182 h 820"/>
                <a:gd name="T24" fmla="*/ 12 w 748"/>
                <a:gd name="T25" fmla="*/ 187 h 820"/>
                <a:gd name="T26" fmla="*/ 8 w 748"/>
                <a:gd name="T27" fmla="*/ 153 h 820"/>
                <a:gd name="T28" fmla="*/ 82 w 748"/>
                <a:gd name="T29" fmla="*/ 56 h 820"/>
                <a:gd name="T30" fmla="*/ 146 w 748"/>
                <a:gd name="T31" fmla="*/ 7 h 820"/>
                <a:gd name="T32" fmla="*/ 238 w 748"/>
                <a:gd name="T33" fmla="*/ 30 h 820"/>
                <a:gd name="T34" fmla="*/ 595 w 748"/>
                <a:gd name="T35" fmla="*/ 312 h 820"/>
                <a:gd name="T36" fmla="*/ 596 w 748"/>
                <a:gd name="T37" fmla="*/ 312 h 820"/>
                <a:gd name="T38" fmla="*/ 739 w 748"/>
                <a:gd name="T39" fmla="*/ 632 h 820"/>
                <a:gd name="T40" fmla="*/ 634 w 748"/>
                <a:gd name="T41" fmla="*/ 790 h 820"/>
                <a:gd name="T42" fmla="*/ 581 w 748"/>
                <a:gd name="T43" fmla="*/ 817 h 820"/>
                <a:gd name="T44" fmla="*/ 570 w 748"/>
                <a:gd name="T45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8" h="820">
                  <a:moveTo>
                    <a:pt x="570" y="820"/>
                  </a:moveTo>
                  <a:cubicBezTo>
                    <a:pt x="561" y="820"/>
                    <a:pt x="553" y="815"/>
                    <a:pt x="549" y="807"/>
                  </a:cubicBezTo>
                  <a:cubicBezTo>
                    <a:pt x="543" y="795"/>
                    <a:pt x="547" y="781"/>
                    <a:pt x="559" y="775"/>
                  </a:cubicBezTo>
                  <a:cubicBezTo>
                    <a:pt x="611" y="747"/>
                    <a:pt x="611" y="747"/>
                    <a:pt x="611" y="747"/>
                  </a:cubicBezTo>
                  <a:cubicBezTo>
                    <a:pt x="645" y="729"/>
                    <a:pt x="690" y="663"/>
                    <a:pt x="691" y="629"/>
                  </a:cubicBezTo>
                  <a:cubicBezTo>
                    <a:pt x="699" y="471"/>
                    <a:pt x="572" y="356"/>
                    <a:pt x="565" y="349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7" y="67"/>
                    <a:pt x="207" y="67"/>
                    <a:pt x="206" y="66"/>
                  </a:cubicBezTo>
                  <a:cubicBezTo>
                    <a:pt x="193" y="54"/>
                    <a:pt x="175" y="50"/>
                    <a:pt x="158" y="54"/>
                  </a:cubicBezTo>
                  <a:cubicBezTo>
                    <a:pt x="143" y="58"/>
                    <a:pt x="131" y="67"/>
                    <a:pt x="123" y="80"/>
                  </a:cubicBezTo>
                  <a:cubicBezTo>
                    <a:pt x="123" y="82"/>
                    <a:pt x="122" y="83"/>
                    <a:pt x="121" y="84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38" y="193"/>
                    <a:pt x="23" y="195"/>
                    <a:pt x="12" y="187"/>
                  </a:cubicBezTo>
                  <a:cubicBezTo>
                    <a:pt x="2" y="179"/>
                    <a:pt x="0" y="164"/>
                    <a:pt x="8" y="153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96" y="32"/>
                    <a:pt x="119" y="14"/>
                    <a:pt x="146" y="7"/>
                  </a:cubicBezTo>
                  <a:cubicBezTo>
                    <a:pt x="179" y="0"/>
                    <a:pt x="213" y="8"/>
                    <a:pt x="238" y="30"/>
                  </a:cubicBezTo>
                  <a:cubicBezTo>
                    <a:pt x="595" y="312"/>
                    <a:pt x="595" y="312"/>
                    <a:pt x="595" y="312"/>
                  </a:cubicBezTo>
                  <a:cubicBezTo>
                    <a:pt x="595" y="312"/>
                    <a:pt x="596" y="312"/>
                    <a:pt x="596" y="312"/>
                  </a:cubicBezTo>
                  <a:cubicBezTo>
                    <a:pt x="602" y="318"/>
                    <a:pt x="748" y="446"/>
                    <a:pt x="739" y="632"/>
                  </a:cubicBezTo>
                  <a:cubicBezTo>
                    <a:pt x="737" y="687"/>
                    <a:pt x="678" y="766"/>
                    <a:pt x="634" y="790"/>
                  </a:cubicBezTo>
                  <a:cubicBezTo>
                    <a:pt x="581" y="817"/>
                    <a:pt x="581" y="817"/>
                    <a:pt x="581" y="817"/>
                  </a:cubicBezTo>
                  <a:cubicBezTo>
                    <a:pt x="578" y="819"/>
                    <a:pt x="574" y="820"/>
                    <a:pt x="570" y="8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3" name="Freeform 256"/>
            <p:cNvSpPr>
              <a:spLocks noEditPoints="1"/>
            </p:cNvSpPr>
            <p:nvPr/>
          </p:nvSpPr>
          <p:spPr bwMode="auto">
            <a:xfrm>
              <a:off x="6057900" y="2232026"/>
              <a:ext cx="38100" cy="38100"/>
            </a:xfrm>
            <a:custGeom>
              <a:avLst/>
              <a:gdLst>
                <a:gd name="T0" fmla="*/ 74 w 147"/>
                <a:gd name="T1" fmla="*/ 148 h 148"/>
                <a:gd name="T2" fmla="*/ 0 w 147"/>
                <a:gd name="T3" fmla="*/ 74 h 148"/>
                <a:gd name="T4" fmla="*/ 74 w 147"/>
                <a:gd name="T5" fmla="*/ 0 h 148"/>
                <a:gd name="T6" fmla="*/ 147 w 147"/>
                <a:gd name="T7" fmla="*/ 74 h 148"/>
                <a:gd name="T8" fmla="*/ 74 w 147"/>
                <a:gd name="T9" fmla="*/ 148 h 148"/>
                <a:gd name="T10" fmla="*/ 74 w 147"/>
                <a:gd name="T11" fmla="*/ 48 h 148"/>
                <a:gd name="T12" fmla="*/ 48 w 147"/>
                <a:gd name="T13" fmla="*/ 74 h 148"/>
                <a:gd name="T14" fmla="*/ 74 w 147"/>
                <a:gd name="T15" fmla="*/ 100 h 148"/>
                <a:gd name="T16" fmla="*/ 99 w 147"/>
                <a:gd name="T17" fmla="*/ 74 h 148"/>
                <a:gd name="T18" fmla="*/ 74 w 147"/>
                <a:gd name="T19" fmla="*/ 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8">
                  <a:moveTo>
                    <a:pt x="74" y="148"/>
                  </a:moveTo>
                  <a:cubicBezTo>
                    <a:pt x="33" y="148"/>
                    <a:pt x="0" y="115"/>
                    <a:pt x="0" y="74"/>
                  </a:cubicBezTo>
                  <a:cubicBezTo>
                    <a:pt x="0" y="33"/>
                    <a:pt x="33" y="0"/>
                    <a:pt x="74" y="0"/>
                  </a:cubicBezTo>
                  <a:cubicBezTo>
                    <a:pt x="114" y="0"/>
                    <a:pt x="147" y="33"/>
                    <a:pt x="147" y="74"/>
                  </a:cubicBezTo>
                  <a:cubicBezTo>
                    <a:pt x="147" y="115"/>
                    <a:pt x="114" y="148"/>
                    <a:pt x="74" y="148"/>
                  </a:cubicBezTo>
                  <a:close/>
                  <a:moveTo>
                    <a:pt x="74" y="48"/>
                  </a:moveTo>
                  <a:cubicBezTo>
                    <a:pt x="59" y="48"/>
                    <a:pt x="48" y="60"/>
                    <a:pt x="48" y="74"/>
                  </a:cubicBezTo>
                  <a:cubicBezTo>
                    <a:pt x="48" y="88"/>
                    <a:pt x="59" y="100"/>
                    <a:pt x="74" y="100"/>
                  </a:cubicBezTo>
                  <a:cubicBezTo>
                    <a:pt x="88" y="100"/>
                    <a:pt x="99" y="88"/>
                    <a:pt x="99" y="74"/>
                  </a:cubicBezTo>
                  <a:cubicBezTo>
                    <a:pt x="99" y="60"/>
                    <a:pt x="88" y="48"/>
                    <a:pt x="7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4" name="Freeform 257"/>
            <p:cNvSpPr>
              <a:spLocks noEditPoints="1"/>
            </p:cNvSpPr>
            <p:nvPr/>
          </p:nvSpPr>
          <p:spPr bwMode="auto">
            <a:xfrm>
              <a:off x="6102350" y="2211389"/>
              <a:ext cx="38100" cy="38100"/>
            </a:xfrm>
            <a:custGeom>
              <a:avLst/>
              <a:gdLst>
                <a:gd name="T0" fmla="*/ 74 w 148"/>
                <a:gd name="T1" fmla="*/ 147 h 147"/>
                <a:gd name="T2" fmla="*/ 0 w 148"/>
                <a:gd name="T3" fmla="*/ 74 h 147"/>
                <a:gd name="T4" fmla="*/ 74 w 148"/>
                <a:gd name="T5" fmla="*/ 0 h 147"/>
                <a:gd name="T6" fmla="*/ 148 w 148"/>
                <a:gd name="T7" fmla="*/ 74 h 147"/>
                <a:gd name="T8" fmla="*/ 74 w 148"/>
                <a:gd name="T9" fmla="*/ 147 h 147"/>
                <a:gd name="T10" fmla="*/ 74 w 148"/>
                <a:gd name="T11" fmla="*/ 48 h 147"/>
                <a:gd name="T12" fmla="*/ 48 w 148"/>
                <a:gd name="T13" fmla="*/ 74 h 147"/>
                <a:gd name="T14" fmla="*/ 74 w 148"/>
                <a:gd name="T15" fmla="*/ 99 h 147"/>
                <a:gd name="T16" fmla="*/ 100 w 148"/>
                <a:gd name="T17" fmla="*/ 74 h 147"/>
                <a:gd name="T18" fmla="*/ 74 w 148"/>
                <a:gd name="T19" fmla="*/ 4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147">
                  <a:moveTo>
                    <a:pt x="74" y="147"/>
                  </a:moveTo>
                  <a:cubicBezTo>
                    <a:pt x="34" y="147"/>
                    <a:pt x="0" y="114"/>
                    <a:pt x="0" y="74"/>
                  </a:cubicBezTo>
                  <a:cubicBezTo>
                    <a:pt x="0" y="33"/>
                    <a:pt x="34" y="0"/>
                    <a:pt x="74" y="0"/>
                  </a:cubicBezTo>
                  <a:cubicBezTo>
                    <a:pt x="115" y="0"/>
                    <a:pt x="148" y="33"/>
                    <a:pt x="148" y="74"/>
                  </a:cubicBezTo>
                  <a:cubicBezTo>
                    <a:pt x="148" y="114"/>
                    <a:pt x="115" y="147"/>
                    <a:pt x="74" y="147"/>
                  </a:cubicBezTo>
                  <a:close/>
                  <a:moveTo>
                    <a:pt x="74" y="48"/>
                  </a:moveTo>
                  <a:cubicBezTo>
                    <a:pt x="60" y="48"/>
                    <a:pt x="48" y="59"/>
                    <a:pt x="48" y="74"/>
                  </a:cubicBezTo>
                  <a:cubicBezTo>
                    <a:pt x="48" y="88"/>
                    <a:pt x="60" y="99"/>
                    <a:pt x="74" y="99"/>
                  </a:cubicBezTo>
                  <a:cubicBezTo>
                    <a:pt x="89" y="99"/>
                    <a:pt x="100" y="88"/>
                    <a:pt x="100" y="74"/>
                  </a:cubicBezTo>
                  <a:cubicBezTo>
                    <a:pt x="100" y="59"/>
                    <a:pt x="89" y="48"/>
                    <a:pt x="7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5" name="Freeform 258"/>
            <p:cNvSpPr>
              <a:spLocks/>
            </p:cNvSpPr>
            <p:nvPr/>
          </p:nvSpPr>
          <p:spPr bwMode="auto">
            <a:xfrm>
              <a:off x="6154738" y="2154239"/>
              <a:ext cx="160338" cy="63500"/>
            </a:xfrm>
            <a:custGeom>
              <a:avLst/>
              <a:gdLst>
                <a:gd name="T0" fmla="*/ 27 w 619"/>
                <a:gd name="T1" fmla="*/ 241 h 241"/>
                <a:gd name="T2" fmla="*/ 8 w 619"/>
                <a:gd name="T3" fmla="*/ 232 h 241"/>
                <a:gd name="T4" fmla="*/ 12 w 619"/>
                <a:gd name="T5" fmla="*/ 198 h 241"/>
                <a:gd name="T6" fmla="*/ 590 w 619"/>
                <a:gd name="T7" fmla="*/ 2 h 241"/>
                <a:gd name="T8" fmla="*/ 617 w 619"/>
                <a:gd name="T9" fmla="*/ 22 h 241"/>
                <a:gd name="T10" fmla="*/ 597 w 619"/>
                <a:gd name="T11" fmla="*/ 49 h 241"/>
                <a:gd name="T12" fmla="*/ 42 w 619"/>
                <a:gd name="T13" fmla="*/ 236 h 241"/>
                <a:gd name="T14" fmla="*/ 27 w 619"/>
                <a:gd name="T1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9" h="241">
                  <a:moveTo>
                    <a:pt x="27" y="241"/>
                  </a:moveTo>
                  <a:cubicBezTo>
                    <a:pt x="20" y="241"/>
                    <a:pt x="13" y="238"/>
                    <a:pt x="8" y="232"/>
                  </a:cubicBezTo>
                  <a:cubicBezTo>
                    <a:pt x="0" y="221"/>
                    <a:pt x="2" y="206"/>
                    <a:pt x="12" y="198"/>
                  </a:cubicBezTo>
                  <a:cubicBezTo>
                    <a:pt x="19" y="192"/>
                    <a:pt x="194" y="57"/>
                    <a:pt x="590" y="2"/>
                  </a:cubicBezTo>
                  <a:cubicBezTo>
                    <a:pt x="603" y="0"/>
                    <a:pt x="616" y="9"/>
                    <a:pt x="617" y="22"/>
                  </a:cubicBezTo>
                  <a:cubicBezTo>
                    <a:pt x="619" y="35"/>
                    <a:pt x="610" y="47"/>
                    <a:pt x="597" y="49"/>
                  </a:cubicBezTo>
                  <a:cubicBezTo>
                    <a:pt x="213" y="103"/>
                    <a:pt x="44" y="234"/>
                    <a:pt x="42" y="236"/>
                  </a:cubicBezTo>
                  <a:cubicBezTo>
                    <a:pt x="37" y="239"/>
                    <a:pt x="32" y="241"/>
                    <a:pt x="2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6" name="Freeform 259"/>
            <p:cNvSpPr>
              <a:spLocks/>
            </p:cNvSpPr>
            <p:nvPr/>
          </p:nvSpPr>
          <p:spPr bwMode="auto">
            <a:xfrm>
              <a:off x="6199188" y="2198689"/>
              <a:ext cx="115888" cy="38100"/>
            </a:xfrm>
            <a:custGeom>
              <a:avLst/>
              <a:gdLst>
                <a:gd name="T0" fmla="*/ 421 w 448"/>
                <a:gd name="T1" fmla="*/ 149 h 149"/>
                <a:gd name="T2" fmla="*/ 410 w 448"/>
                <a:gd name="T3" fmla="*/ 147 h 149"/>
                <a:gd name="T4" fmla="*/ 32 w 448"/>
                <a:gd name="T5" fmla="*/ 99 h 149"/>
                <a:gd name="T6" fmla="*/ 3 w 448"/>
                <a:gd name="T7" fmla="*/ 82 h 149"/>
                <a:gd name="T8" fmla="*/ 20 w 448"/>
                <a:gd name="T9" fmla="*/ 53 h 149"/>
                <a:gd name="T10" fmla="*/ 432 w 448"/>
                <a:gd name="T11" fmla="*/ 104 h 149"/>
                <a:gd name="T12" fmla="*/ 442 w 448"/>
                <a:gd name="T13" fmla="*/ 136 h 149"/>
                <a:gd name="T14" fmla="*/ 421 w 448"/>
                <a:gd name="T1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8" h="149">
                  <a:moveTo>
                    <a:pt x="421" y="149"/>
                  </a:moveTo>
                  <a:cubicBezTo>
                    <a:pt x="417" y="149"/>
                    <a:pt x="413" y="148"/>
                    <a:pt x="410" y="147"/>
                  </a:cubicBezTo>
                  <a:cubicBezTo>
                    <a:pt x="223" y="51"/>
                    <a:pt x="34" y="99"/>
                    <a:pt x="32" y="99"/>
                  </a:cubicBezTo>
                  <a:cubicBezTo>
                    <a:pt x="19" y="103"/>
                    <a:pt x="6" y="95"/>
                    <a:pt x="3" y="82"/>
                  </a:cubicBezTo>
                  <a:cubicBezTo>
                    <a:pt x="0" y="69"/>
                    <a:pt x="7" y="56"/>
                    <a:pt x="20" y="53"/>
                  </a:cubicBezTo>
                  <a:cubicBezTo>
                    <a:pt x="29" y="51"/>
                    <a:pt x="229" y="0"/>
                    <a:pt x="432" y="104"/>
                  </a:cubicBezTo>
                  <a:cubicBezTo>
                    <a:pt x="443" y="110"/>
                    <a:pt x="448" y="124"/>
                    <a:pt x="442" y="136"/>
                  </a:cubicBezTo>
                  <a:cubicBezTo>
                    <a:pt x="438" y="145"/>
                    <a:pt x="429" y="149"/>
                    <a:pt x="421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7" name="Freeform 260"/>
            <p:cNvSpPr>
              <a:spLocks/>
            </p:cNvSpPr>
            <p:nvPr/>
          </p:nvSpPr>
          <p:spPr bwMode="auto">
            <a:xfrm>
              <a:off x="5924550" y="2292351"/>
              <a:ext cx="122238" cy="139700"/>
            </a:xfrm>
            <a:custGeom>
              <a:avLst/>
              <a:gdLst>
                <a:gd name="T0" fmla="*/ 156 w 467"/>
                <a:gd name="T1" fmla="*/ 536 h 536"/>
                <a:gd name="T2" fmla="*/ 136 w 467"/>
                <a:gd name="T3" fmla="*/ 525 h 536"/>
                <a:gd name="T4" fmla="*/ 6 w 467"/>
                <a:gd name="T5" fmla="*/ 337 h 536"/>
                <a:gd name="T6" fmla="*/ 3 w 467"/>
                <a:gd name="T7" fmla="*/ 314 h 536"/>
                <a:gd name="T8" fmla="*/ 69 w 467"/>
                <a:gd name="T9" fmla="*/ 166 h 536"/>
                <a:gd name="T10" fmla="*/ 90 w 467"/>
                <a:gd name="T11" fmla="*/ 152 h 536"/>
                <a:gd name="T12" fmla="*/ 330 w 467"/>
                <a:gd name="T13" fmla="*/ 140 h 536"/>
                <a:gd name="T14" fmla="*/ 421 w 467"/>
                <a:gd name="T15" fmla="*/ 13 h 536"/>
                <a:gd name="T16" fmla="*/ 454 w 467"/>
                <a:gd name="T17" fmla="*/ 7 h 536"/>
                <a:gd name="T18" fmla="*/ 460 w 467"/>
                <a:gd name="T19" fmla="*/ 41 h 536"/>
                <a:gd name="T20" fmla="*/ 362 w 467"/>
                <a:gd name="T21" fmla="*/ 177 h 536"/>
                <a:gd name="T22" fmla="*/ 344 w 467"/>
                <a:gd name="T23" fmla="*/ 187 h 536"/>
                <a:gd name="T24" fmla="*/ 107 w 467"/>
                <a:gd name="T25" fmla="*/ 199 h 536"/>
                <a:gd name="T26" fmla="*/ 53 w 467"/>
                <a:gd name="T27" fmla="*/ 321 h 536"/>
                <a:gd name="T28" fmla="*/ 105 w 467"/>
                <a:gd name="T29" fmla="*/ 397 h 536"/>
                <a:gd name="T30" fmla="*/ 90 w 467"/>
                <a:gd name="T31" fmla="*/ 329 h 536"/>
                <a:gd name="T32" fmla="*/ 92 w 467"/>
                <a:gd name="T33" fmla="*/ 313 h 536"/>
                <a:gd name="T34" fmla="*/ 121 w 467"/>
                <a:gd name="T35" fmla="*/ 250 h 536"/>
                <a:gd name="T36" fmla="*/ 142 w 467"/>
                <a:gd name="T37" fmla="*/ 237 h 536"/>
                <a:gd name="T38" fmla="*/ 216 w 467"/>
                <a:gd name="T39" fmla="*/ 232 h 536"/>
                <a:gd name="T40" fmla="*/ 241 w 467"/>
                <a:gd name="T41" fmla="*/ 255 h 536"/>
                <a:gd name="T42" fmla="*/ 219 w 467"/>
                <a:gd name="T43" fmla="*/ 280 h 536"/>
                <a:gd name="T44" fmla="*/ 159 w 467"/>
                <a:gd name="T45" fmla="*/ 284 h 536"/>
                <a:gd name="T46" fmla="*/ 139 w 467"/>
                <a:gd name="T47" fmla="*/ 326 h 536"/>
                <a:gd name="T48" fmla="*/ 179 w 467"/>
                <a:gd name="T49" fmla="*/ 507 h 536"/>
                <a:gd name="T50" fmla="*/ 165 w 467"/>
                <a:gd name="T51" fmla="*/ 534 h 536"/>
                <a:gd name="T52" fmla="*/ 156 w 467"/>
                <a:gd name="T53" fmla="*/ 53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7" h="536">
                  <a:moveTo>
                    <a:pt x="156" y="536"/>
                  </a:moveTo>
                  <a:cubicBezTo>
                    <a:pt x="148" y="536"/>
                    <a:pt x="141" y="532"/>
                    <a:pt x="136" y="525"/>
                  </a:cubicBezTo>
                  <a:cubicBezTo>
                    <a:pt x="6" y="337"/>
                    <a:pt x="6" y="337"/>
                    <a:pt x="6" y="337"/>
                  </a:cubicBezTo>
                  <a:cubicBezTo>
                    <a:pt x="1" y="330"/>
                    <a:pt x="0" y="321"/>
                    <a:pt x="3" y="314"/>
                  </a:cubicBezTo>
                  <a:cubicBezTo>
                    <a:pt x="69" y="166"/>
                    <a:pt x="69" y="166"/>
                    <a:pt x="69" y="166"/>
                  </a:cubicBezTo>
                  <a:cubicBezTo>
                    <a:pt x="73" y="158"/>
                    <a:pt x="81" y="152"/>
                    <a:pt x="90" y="152"/>
                  </a:cubicBezTo>
                  <a:cubicBezTo>
                    <a:pt x="330" y="140"/>
                    <a:pt x="330" y="140"/>
                    <a:pt x="330" y="140"/>
                  </a:cubicBezTo>
                  <a:cubicBezTo>
                    <a:pt x="421" y="13"/>
                    <a:pt x="421" y="13"/>
                    <a:pt x="421" y="13"/>
                  </a:cubicBezTo>
                  <a:cubicBezTo>
                    <a:pt x="428" y="2"/>
                    <a:pt x="443" y="0"/>
                    <a:pt x="454" y="7"/>
                  </a:cubicBezTo>
                  <a:cubicBezTo>
                    <a:pt x="465" y="15"/>
                    <a:pt x="467" y="30"/>
                    <a:pt x="460" y="41"/>
                  </a:cubicBezTo>
                  <a:cubicBezTo>
                    <a:pt x="362" y="177"/>
                    <a:pt x="362" y="177"/>
                    <a:pt x="362" y="177"/>
                  </a:cubicBezTo>
                  <a:cubicBezTo>
                    <a:pt x="358" y="183"/>
                    <a:pt x="351" y="187"/>
                    <a:pt x="344" y="187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53" y="321"/>
                    <a:pt x="53" y="321"/>
                    <a:pt x="53" y="321"/>
                  </a:cubicBezTo>
                  <a:cubicBezTo>
                    <a:pt x="105" y="397"/>
                    <a:pt x="105" y="397"/>
                    <a:pt x="105" y="397"/>
                  </a:cubicBezTo>
                  <a:cubicBezTo>
                    <a:pt x="90" y="329"/>
                    <a:pt x="90" y="329"/>
                    <a:pt x="90" y="329"/>
                  </a:cubicBezTo>
                  <a:cubicBezTo>
                    <a:pt x="89" y="323"/>
                    <a:pt x="90" y="318"/>
                    <a:pt x="92" y="313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25" y="242"/>
                    <a:pt x="133" y="237"/>
                    <a:pt x="142" y="237"/>
                  </a:cubicBezTo>
                  <a:cubicBezTo>
                    <a:pt x="216" y="232"/>
                    <a:pt x="216" y="232"/>
                    <a:pt x="216" y="232"/>
                  </a:cubicBezTo>
                  <a:cubicBezTo>
                    <a:pt x="229" y="232"/>
                    <a:pt x="241" y="242"/>
                    <a:pt x="241" y="255"/>
                  </a:cubicBezTo>
                  <a:cubicBezTo>
                    <a:pt x="242" y="268"/>
                    <a:pt x="232" y="280"/>
                    <a:pt x="219" y="280"/>
                  </a:cubicBezTo>
                  <a:cubicBezTo>
                    <a:pt x="159" y="284"/>
                    <a:pt x="159" y="284"/>
                    <a:pt x="159" y="284"/>
                  </a:cubicBezTo>
                  <a:cubicBezTo>
                    <a:pt x="139" y="326"/>
                    <a:pt x="139" y="326"/>
                    <a:pt x="139" y="326"/>
                  </a:cubicBezTo>
                  <a:cubicBezTo>
                    <a:pt x="179" y="507"/>
                    <a:pt x="179" y="507"/>
                    <a:pt x="179" y="507"/>
                  </a:cubicBezTo>
                  <a:cubicBezTo>
                    <a:pt x="182" y="518"/>
                    <a:pt x="176" y="529"/>
                    <a:pt x="165" y="534"/>
                  </a:cubicBezTo>
                  <a:cubicBezTo>
                    <a:pt x="162" y="535"/>
                    <a:pt x="159" y="536"/>
                    <a:pt x="156" y="5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8" name="Freeform 261"/>
            <p:cNvSpPr>
              <a:spLocks/>
            </p:cNvSpPr>
            <p:nvPr/>
          </p:nvSpPr>
          <p:spPr bwMode="auto">
            <a:xfrm>
              <a:off x="5891213" y="2306639"/>
              <a:ext cx="104775" cy="101600"/>
            </a:xfrm>
            <a:custGeom>
              <a:avLst/>
              <a:gdLst>
                <a:gd name="T0" fmla="*/ 82 w 405"/>
                <a:gd name="T1" fmla="*/ 387 h 387"/>
                <a:gd name="T2" fmla="*/ 59 w 405"/>
                <a:gd name="T3" fmla="*/ 371 h 387"/>
                <a:gd name="T4" fmla="*/ 2 w 405"/>
                <a:gd name="T5" fmla="*/ 220 h 387"/>
                <a:gd name="T6" fmla="*/ 3 w 405"/>
                <a:gd name="T7" fmla="*/ 201 h 387"/>
                <a:gd name="T8" fmla="*/ 90 w 405"/>
                <a:gd name="T9" fmla="*/ 23 h 387"/>
                <a:gd name="T10" fmla="*/ 111 w 405"/>
                <a:gd name="T11" fmla="*/ 9 h 387"/>
                <a:gd name="T12" fmla="*/ 379 w 405"/>
                <a:gd name="T13" fmla="*/ 0 h 387"/>
                <a:gd name="T14" fmla="*/ 404 w 405"/>
                <a:gd name="T15" fmla="*/ 23 h 387"/>
                <a:gd name="T16" fmla="*/ 381 w 405"/>
                <a:gd name="T17" fmla="*/ 48 h 387"/>
                <a:gd name="T18" fmla="*/ 127 w 405"/>
                <a:gd name="T19" fmla="*/ 56 h 387"/>
                <a:gd name="T20" fmla="*/ 51 w 405"/>
                <a:gd name="T21" fmla="*/ 213 h 387"/>
                <a:gd name="T22" fmla="*/ 104 w 405"/>
                <a:gd name="T23" fmla="*/ 354 h 387"/>
                <a:gd name="T24" fmla="*/ 90 w 405"/>
                <a:gd name="T25" fmla="*/ 385 h 387"/>
                <a:gd name="T26" fmla="*/ 82 w 405"/>
                <a:gd name="T2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5" h="387">
                  <a:moveTo>
                    <a:pt x="82" y="387"/>
                  </a:moveTo>
                  <a:cubicBezTo>
                    <a:pt x="72" y="387"/>
                    <a:pt x="63" y="381"/>
                    <a:pt x="59" y="371"/>
                  </a:cubicBezTo>
                  <a:cubicBezTo>
                    <a:pt x="2" y="220"/>
                    <a:pt x="2" y="220"/>
                    <a:pt x="2" y="220"/>
                  </a:cubicBezTo>
                  <a:cubicBezTo>
                    <a:pt x="0" y="214"/>
                    <a:pt x="1" y="207"/>
                    <a:pt x="3" y="201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4" y="15"/>
                    <a:pt x="102" y="9"/>
                    <a:pt x="111" y="9"/>
                  </a:cubicBezTo>
                  <a:cubicBezTo>
                    <a:pt x="379" y="0"/>
                    <a:pt x="379" y="0"/>
                    <a:pt x="379" y="0"/>
                  </a:cubicBezTo>
                  <a:cubicBezTo>
                    <a:pt x="393" y="0"/>
                    <a:pt x="404" y="10"/>
                    <a:pt x="404" y="23"/>
                  </a:cubicBezTo>
                  <a:cubicBezTo>
                    <a:pt x="405" y="36"/>
                    <a:pt x="394" y="48"/>
                    <a:pt x="381" y="48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51" y="213"/>
                    <a:pt x="51" y="213"/>
                    <a:pt x="51" y="213"/>
                  </a:cubicBezTo>
                  <a:cubicBezTo>
                    <a:pt x="104" y="354"/>
                    <a:pt x="104" y="354"/>
                    <a:pt x="104" y="354"/>
                  </a:cubicBezTo>
                  <a:cubicBezTo>
                    <a:pt x="109" y="367"/>
                    <a:pt x="103" y="380"/>
                    <a:pt x="90" y="385"/>
                  </a:cubicBezTo>
                  <a:cubicBezTo>
                    <a:pt x="87" y="386"/>
                    <a:pt x="84" y="387"/>
                    <a:pt x="82" y="3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9" name="Группа 1088"/>
          <p:cNvGrpSpPr/>
          <p:nvPr/>
        </p:nvGrpSpPr>
        <p:grpSpPr>
          <a:xfrm>
            <a:off x="7414419" y="3521076"/>
            <a:ext cx="519113" cy="398463"/>
            <a:chOff x="7388225" y="3508376"/>
            <a:chExt cx="519113" cy="398463"/>
          </a:xfrm>
          <a:solidFill>
            <a:schemeClr val="accent1"/>
          </a:solidFill>
        </p:grpSpPr>
        <p:sp>
          <p:nvSpPr>
            <p:cNvPr id="699" name="Freeform 262"/>
            <p:cNvSpPr>
              <a:spLocks/>
            </p:cNvSpPr>
            <p:nvPr/>
          </p:nvSpPr>
          <p:spPr bwMode="auto">
            <a:xfrm>
              <a:off x="7542213" y="3508376"/>
              <a:ext cx="336550" cy="398463"/>
            </a:xfrm>
            <a:custGeom>
              <a:avLst/>
              <a:gdLst>
                <a:gd name="T0" fmla="*/ 1209 w 1301"/>
                <a:gd name="T1" fmla="*/ 1533 h 1533"/>
                <a:gd name="T2" fmla="*/ 358 w 1301"/>
                <a:gd name="T3" fmla="*/ 1312 h 1533"/>
                <a:gd name="T4" fmla="*/ 0 w 1301"/>
                <a:gd name="T5" fmla="*/ 766 h 1533"/>
                <a:gd name="T6" fmla="*/ 108 w 1301"/>
                <a:gd name="T7" fmla="*/ 463 h 1533"/>
                <a:gd name="T8" fmla="*/ 392 w 1301"/>
                <a:gd name="T9" fmla="*/ 220 h 1533"/>
                <a:gd name="T10" fmla="*/ 1277 w 1301"/>
                <a:gd name="T11" fmla="*/ 0 h 1533"/>
                <a:gd name="T12" fmla="*/ 1301 w 1301"/>
                <a:gd name="T13" fmla="*/ 24 h 1533"/>
                <a:gd name="T14" fmla="*/ 1277 w 1301"/>
                <a:gd name="T15" fmla="*/ 48 h 1533"/>
                <a:gd name="T16" fmla="*/ 417 w 1301"/>
                <a:gd name="T17" fmla="*/ 262 h 1533"/>
                <a:gd name="T18" fmla="*/ 147 w 1301"/>
                <a:gd name="T19" fmla="*/ 492 h 1533"/>
                <a:gd name="T20" fmla="*/ 48 w 1301"/>
                <a:gd name="T21" fmla="*/ 766 h 1533"/>
                <a:gd name="T22" fmla="*/ 1209 w 1301"/>
                <a:gd name="T23" fmla="*/ 1485 h 1533"/>
                <a:gd name="T24" fmla="*/ 1233 w 1301"/>
                <a:gd name="T25" fmla="*/ 1509 h 1533"/>
                <a:gd name="T26" fmla="*/ 1209 w 1301"/>
                <a:gd name="T27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1" h="1533">
                  <a:moveTo>
                    <a:pt x="1209" y="1533"/>
                  </a:moveTo>
                  <a:cubicBezTo>
                    <a:pt x="887" y="1533"/>
                    <a:pt x="585" y="1455"/>
                    <a:pt x="358" y="1312"/>
                  </a:cubicBezTo>
                  <a:cubicBezTo>
                    <a:pt x="127" y="1167"/>
                    <a:pt x="0" y="973"/>
                    <a:pt x="0" y="766"/>
                  </a:cubicBezTo>
                  <a:cubicBezTo>
                    <a:pt x="0" y="661"/>
                    <a:pt x="37" y="559"/>
                    <a:pt x="108" y="463"/>
                  </a:cubicBezTo>
                  <a:cubicBezTo>
                    <a:pt x="176" y="372"/>
                    <a:pt x="271" y="291"/>
                    <a:pt x="392" y="220"/>
                  </a:cubicBezTo>
                  <a:cubicBezTo>
                    <a:pt x="634" y="80"/>
                    <a:pt x="956" y="0"/>
                    <a:pt x="1277" y="0"/>
                  </a:cubicBezTo>
                  <a:cubicBezTo>
                    <a:pt x="1291" y="0"/>
                    <a:pt x="1301" y="10"/>
                    <a:pt x="1301" y="24"/>
                  </a:cubicBezTo>
                  <a:cubicBezTo>
                    <a:pt x="1301" y="37"/>
                    <a:pt x="1291" y="48"/>
                    <a:pt x="1277" y="48"/>
                  </a:cubicBezTo>
                  <a:cubicBezTo>
                    <a:pt x="965" y="48"/>
                    <a:pt x="651" y="126"/>
                    <a:pt x="417" y="262"/>
                  </a:cubicBezTo>
                  <a:cubicBezTo>
                    <a:pt x="301" y="329"/>
                    <a:pt x="210" y="406"/>
                    <a:pt x="147" y="492"/>
                  </a:cubicBezTo>
                  <a:cubicBezTo>
                    <a:pt x="81" y="580"/>
                    <a:pt x="48" y="672"/>
                    <a:pt x="48" y="766"/>
                  </a:cubicBezTo>
                  <a:cubicBezTo>
                    <a:pt x="48" y="1163"/>
                    <a:pt x="569" y="1485"/>
                    <a:pt x="1209" y="1485"/>
                  </a:cubicBezTo>
                  <a:cubicBezTo>
                    <a:pt x="1223" y="1485"/>
                    <a:pt x="1233" y="1496"/>
                    <a:pt x="1233" y="1509"/>
                  </a:cubicBezTo>
                  <a:cubicBezTo>
                    <a:pt x="1233" y="1522"/>
                    <a:pt x="1223" y="1533"/>
                    <a:pt x="1209" y="15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0" name="Freeform 263"/>
            <p:cNvSpPr>
              <a:spLocks/>
            </p:cNvSpPr>
            <p:nvPr/>
          </p:nvSpPr>
          <p:spPr bwMode="auto">
            <a:xfrm>
              <a:off x="7575550" y="3508376"/>
              <a:ext cx="331788" cy="342900"/>
            </a:xfrm>
            <a:custGeom>
              <a:avLst/>
              <a:gdLst>
                <a:gd name="T0" fmla="*/ 1081 w 1279"/>
                <a:gd name="T1" fmla="*/ 1321 h 1321"/>
                <a:gd name="T2" fmla="*/ 1080 w 1279"/>
                <a:gd name="T3" fmla="*/ 1321 h 1321"/>
                <a:gd name="T4" fmla="*/ 0 w 1279"/>
                <a:gd name="T5" fmla="*/ 667 h 1321"/>
                <a:gd name="T6" fmla="*/ 373 w 1279"/>
                <a:gd name="T7" fmla="*/ 191 h 1321"/>
                <a:gd name="T8" fmla="*/ 1255 w 1279"/>
                <a:gd name="T9" fmla="*/ 0 h 1321"/>
                <a:gd name="T10" fmla="*/ 1279 w 1279"/>
                <a:gd name="T11" fmla="*/ 24 h 1321"/>
                <a:gd name="T12" fmla="*/ 1255 w 1279"/>
                <a:gd name="T13" fmla="*/ 48 h 1321"/>
                <a:gd name="T14" fmla="*/ 396 w 1279"/>
                <a:gd name="T15" fmla="*/ 233 h 1321"/>
                <a:gd name="T16" fmla="*/ 48 w 1279"/>
                <a:gd name="T17" fmla="*/ 667 h 1321"/>
                <a:gd name="T18" fmla="*/ 340 w 1279"/>
                <a:gd name="T19" fmla="*/ 1067 h 1321"/>
                <a:gd name="T20" fmla="*/ 1083 w 1279"/>
                <a:gd name="T21" fmla="*/ 1273 h 1321"/>
                <a:gd name="T22" fmla="*/ 1105 w 1279"/>
                <a:gd name="T23" fmla="*/ 1299 h 1321"/>
                <a:gd name="T24" fmla="*/ 1081 w 1279"/>
                <a:gd name="T25" fmla="*/ 1321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9" h="1321">
                  <a:moveTo>
                    <a:pt x="1081" y="1321"/>
                  </a:moveTo>
                  <a:cubicBezTo>
                    <a:pt x="1081" y="1321"/>
                    <a:pt x="1080" y="1321"/>
                    <a:pt x="1080" y="1321"/>
                  </a:cubicBezTo>
                  <a:cubicBezTo>
                    <a:pt x="454" y="1276"/>
                    <a:pt x="0" y="1001"/>
                    <a:pt x="0" y="667"/>
                  </a:cubicBezTo>
                  <a:cubicBezTo>
                    <a:pt x="0" y="486"/>
                    <a:pt x="133" y="317"/>
                    <a:pt x="373" y="191"/>
                  </a:cubicBezTo>
                  <a:cubicBezTo>
                    <a:pt x="609" y="68"/>
                    <a:pt x="922" y="0"/>
                    <a:pt x="1255" y="0"/>
                  </a:cubicBezTo>
                  <a:cubicBezTo>
                    <a:pt x="1268" y="0"/>
                    <a:pt x="1279" y="10"/>
                    <a:pt x="1279" y="24"/>
                  </a:cubicBezTo>
                  <a:cubicBezTo>
                    <a:pt x="1279" y="37"/>
                    <a:pt x="1268" y="48"/>
                    <a:pt x="1255" y="48"/>
                  </a:cubicBezTo>
                  <a:cubicBezTo>
                    <a:pt x="930" y="48"/>
                    <a:pt x="625" y="114"/>
                    <a:pt x="396" y="233"/>
                  </a:cubicBezTo>
                  <a:cubicBezTo>
                    <a:pt x="171" y="351"/>
                    <a:pt x="48" y="505"/>
                    <a:pt x="48" y="667"/>
                  </a:cubicBezTo>
                  <a:cubicBezTo>
                    <a:pt x="48" y="815"/>
                    <a:pt x="152" y="957"/>
                    <a:pt x="340" y="1067"/>
                  </a:cubicBezTo>
                  <a:cubicBezTo>
                    <a:pt x="530" y="1179"/>
                    <a:pt x="794" y="1252"/>
                    <a:pt x="1083" y="1273"/>
                  </a:cubicBezTo>
                  <a:cubicBezTo>
                    <a:pt x="1096" y="1274"/>
                    <a:pt x="1106" y="1286"/>
                    <a:pt x="1105" y="1299"/>
                  </a:cubicBezTo>
                  <a:cubicBezTo>
                    <a:pt x="1104" y="1312"/>
                    <a:pt x="1094" y="1321"/>
                    <a:pt x="1081" y="13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1" name="Freeform 264"/>
            <p:cNvSpPr>
              <a:spLocks/>
            </p:cNvSpPr>
            <p:nvPr/>
          </p:nvSpPr>
          <p:spPr bwMode="auto">
            <a:xfrm>
              <a:off x="7648575" y="3792539"/>
              <a:ext cx="34925" cy="77788"/>
            </a:xfrm>
            <a:custGeom>
              <a:avLst/>
              <a:gdLst>
                <a:gd name="T0" fmla="*/ 108 w 136"/>
                <a:gd name="T1" fmla="*/ 300 h 300"/>
                <a:gd name="T2" fmla="*/ 90 w 136"/>
                <a:gd name="T3" fmla="*/ 291 h 300"/>
                <a:gd name="T4" fmla="*/ 87 w 136"/>
                <a:gd name="T5" fmla="*/ 16 h 300"/>
                <a:gd name="T6" fmla="*/ 119 w 136"/>
                <a:gd name="T7" fmla="*/ 6 h 300"/>
                <a:gd name="T8" fmla="*/ 129 w 136"/>
                <a:gd name="T9" fmla="*/ 39 h 300"/>
                <a:gd name="T10" fmla="*/ 127 w 136"/>
                <a:gd name="T11" fmla="*/ 260 h 300"/>
                <a:gd name="T12" fmla="*/ 123 w 136"/>
                <a:gd name="T13" fmla="*/ 294 h 300"/>
                <a:gd name="T14" fmla="*/ 108 w 136"/>
                <a:gd name="T15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300">
                  <a:moveTo>
                    <a:pt x="108" y="300"/>
                  </a:moveTo>
                  <a:cubicBezTo>
                    <a:pt x="101" y="300"/>
                    <a:pt x="94" y="297"/>
                    <a:pt x="90" y="291"/>
                  </a:cubicBezTo>
                  <a:cubicBezTo>
                    <a:pt x="86" y="287"/>
                    <a:pt x="0" y="180"/>
                    <a:pt x="87" y="16"/>
                  </a:cubicBezTo>
                  <a:cubicBezTo>
                    <a:pt x="93" y="5"/>
                    <a:pt x="108" y="0"/>
                    <a:pt x="119" y="6"/>
                  </a:cubicBezTo>
                  <a:cubicBezTo>
                    <a:pt x="131" y="13"/>
                    <a:pt x="136" y="27"/>
                    <a:pt x="129" y="39"/>
                  </a:cubicBezTo>
                  <a:cubicBezTo>
                    <a:pt x="58" y="173"/>
                    <a:pt x="124" y="257"/>
                    <a:pt x="127" y="260"/>
                  </a:cubicBezTo>
                  <a:cubicBezTo>
                    <a:pt x="135" y="271"/>
                    <a:pt x="133" y="286"/>
                    <a:pt x="123" y="294"/>
                  </a:cubicBezTo>
                  <a:cubicBezTo>
                    <a:pt x="119" y="298"/>
                    <a:pt x="113" y="300"/>
                    <a:pt x="108" y="3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2" name="Freeform 265"/>
            <p:cNvSpPr>
              <a:spLocks/>
            </p:cNvSpPr>
            <p:nvPr/>
          </p:nvSpPr>
          <p:spPr bwMode="auto">
            <a:xfrm>
              <a:off x="7561263" y="3709989"/>
              <a:ext cx="33338" cy="77788"/>
            </a:xfrm>
            <a:custGeom>
              <a:avLst/>
              <a:gdLst>
                <a:gd name="T0" fmla="*/ 35 w 129"/>
                <a:gd name="T1" fmla="*/ 298 h 298"/>
                <a:gd name="T2" fmla="*/ 12 w 129"/>
                <a:gd name="T3" fmla="*/ 280 h 298"/>
                <a:gd name="T4" fmla="*/ 2 w 129"/>
                <a:gd name="T5" fmla="*/ 172 h 298"/>
                <a:gd name="T6" fmla="*/ 90 w 129"/>
                <a:gd name="T7" fmla="*/ 6 h 298"/>
                <a:gd name="T8" fmla="*/ 123 w 129"/>
                <a:gd name="T9" fmla="*/ 16 h 298"/>
                <a:gd name="T10" fmla="*/ 113 w 129"/>
                <a:gd name="T11" fmla="*/ 49 h 298"/>
                <a:gd name="T12" fmla="*/ 58 w 129"/>
                <a:gd name="T13" fmla="*/ 268 h 298"/>
                <a:gd name="T14" fmla="*/ 41 w 129"/>
                <a:gd name="T15" fmla="*/ 297 h 298"/>
                <a:gd name="T16" fmla="*/ 35 w 129"/>
                <a:gd name="T17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298">
                  <a:moveTo>
                    <a:pt x="35" y="298"/>
                  </a:moveTo>
                  <a:cubicBezTo>
                    <a:pt x="24" y="298"/>
                    <a:pt x="15" y="291"/>
                    <a:pt x="12" y="280"/>
                  </a:cubicBezTo>
                  <a:cubicBezTo>
                    <a:pt x="11" y="278"/>
                    <a:pt x="0" y="229"/>
                    <a:pt x="2" y="172"/>
                  </a:cubicBezTo>
                  <a:cubicBezTo>
                    <a:pt x="6" y="93"/>
                    <a:pt x="36" y="35"/>
                    <a:pt x="90" y="6"/>
                  </a:cubicBezTo>
                  <a:cubicBezTo>
                    <a:pt x="102" y="0"/>
                    <a:pt x="117" y="4"/>
                    <a:pt x="123" y="16"/>
                  </a:cubicBezTo>
                  <a:cubicBezTo>
                    <a:pt x="129" y="28"/>
                    <a:pt x="125" y="42"/>
                    <a:pt x="113" y="49"/>
                  </a:cubicBezTo>
                  <a:cubicBezTo>
                    <a:pt x="18" y="100"/>
                    <a:pt x="58" y="267"/>
                    <a:pt x="58" y="268"/>
                  </a:cubicBezTo>
                  <a:cubicBezTo>
                    <a:pt x="62" y="281"/>
                    <a:pt x="54" y="294"/>
                    <a:pt x="41" y="297"/>
                  </a:cubicBezTo>
                  <a:cubicBezTo>
                    <a:pt x="39" y="298"/>
                    <a:pt x="37" y="298"/>
                    <a:pt x="35" y="2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3" name="Freeform 266"/>
            <p:cNvSpPr>
              <a:spLocks/>
            </p:cNvSpPr>
            <p:nvPr/>
          </p:nvSpPr>
          <p:spPr bwMode="auto">
            <a:xfrm>
              <a:off x="7388225" y="3517901"/>
              <a:ext cx="230188" cy="38100"/>
            </a:xfrm>
            <a:custGeom>
              <a:avLst/>
              <a:gdLst>
                <a:gd name="T0" fmla="*/ 863 w 887"/>
                <a:gd name="T1" fmla="*/ 144 h 144"/>
                <a:gd name="T2" fmla="*/ 710 w 887"/>
                <a:gd name="T3" fmla="*/ 91 h 144"/>
                <a:gd name="T4" fmla="*/ 583 w 887"/>
                <a:gd name="T5" fmla="*/ 48 h 144"/>
                <a:gd name="T6" fmla="*/ 457 w 887"/>
                <a:gd name="T7" fmla="*/ 91 h 144"/>
                <a:gd name="T8" fmla="*/ 304 w 887"/>
                <a:gd name="T9" fmla="*/ 144 h 144"/>
                <a:gd name="T10" fmla="*/ 150 w 887"/>
                <a:gd name="T11" fmla="*/ 91 h 144"/>
                <a:gd name="T12" fmla="*/ 24 w 887"/>
                <a:gd name="T13" fmla="*/ 48 h 144"/>
                <a:gd name="T14" fmla="*/ 0 w 887"/>
                <a:gd name="T15" fmla="*/ 24 h 144"/>
                <a:gd name="T16" fmla="*/ 24 w 887"/>
                <a:gd name="T17" fmla="*/ 0 h 144"/>
                <a:gd name="T18" fmla="*/ 177 w 887"/>
                <a:gd name="T19" fmla="*/ 52 h 144"/>
                <a:gd name="T20" fmla="*/ 304 w 887"/>
                <a:gd name="T21" fmla="*/ 96 h 144"/>
                <a:gd name="T22" fmla="*/ 430 w 887"/>
                <a:gd name="T23" fmla="*/ 52 h 144"/>
                <a:gd name="T24" fmla="*/ 583 w 887"/>
                <a:gd name="T25" fmla="*/ 0 h 144"/>
                <a:gd name="T26" fmla="*/ 737 w 887"/>
                <a:gd name="T27" fmla="*/ 52 h 144"/>
                <a:gd name="T28" fmla="*/ 863 w 887"/>
                <a:gd name="T29" fmla="*/ 96 h 144"/>
                <a:gd name="T30" fmla="*/ 887 w 887"/>
                <a:gd name="T31" fmla="*/ 120 h 144"/>
                <a:gd name="T32" fmla="*/ 863 w 887"/>
                <a:gd name="T3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7" h="144">
                  <a:moveTo>
                    <a:pt x="863" y="144"/>
                  </a:moveTo>
                  <a:cubicBezTo>
                    <a:pt x="786" y="144"/>
                    <a:pt x="745" y="116"/>
                    <a:pt x="710" y="91"/>
                  </a:cubicBezTo>
                  <a:cubicBezTo>
                    <a:pt x="676" y="68"/>
                    <a:pt x="646" y="48"/>
                    <a:pt x="583" y="48"/>
                  </a:cubicBezTo>
                  <a:cubicBezTo>
                    <a:pt x="521" y="48"/>
                    <a:pt x="491" y="68"/>
                    <a:pt x="457" y="91"/>
                  </a:cubicBezTo>
                  <a:cubicBezTo>
                    <a:pt x="422" y="116"/>
                    <a:pt x="381" y="144"/>
                    <a:pt x="304" y="144"/>
                  </a:cubicBezTo>
                  <a:cubicBezTo>
                    <a:pt x="226" y="144"/>
                    <a:pt x="186" y="116"/>
                    <a:pt x="150" y="91"/>
                  </a:cubicBezTo>
                  <a:cubicBezTo>
                    <a:pt x="116" y="68"/>
                    <a:pt x="8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101" y="0"/>
                    <a:pt x="142" y="27"/>
                    <a:pt x="177" y="52"/>
                  </a:cubicBezTo>
                  <a:cubicBezTo>
                    <a:pt x="212" y="75"/>
                    <a:pt x="241" y="96"/>
                    <a:pt x="304" y="96"/>
                  </a:cubicBezTo>
                  <a:cubicBezTo>
                    <a:pt x="366" y="96"/>
                    <a:pt x="396" y="75"/>
                    <a:pt x="430" y="52"/>
                  </a:cubicBezTo>
                  <a:cubicBezTo>
                    <a:pt x="466" y="27"/>
                    <a:pt x="506" y="0"/>
                    <a:pt x="583" y="0"/>
                  </a:cubicBezTo>
                  <a:cubicBezTo>
                    <a:pt x="661" y="0"/>
                    <a:pt x="701" y="27"/>
                    <a:pt x="737" y="52"/>
                  </a:cubicBezTo>
                  <a:cubicBezTo>
                    <a:pt x="771" y="75"/>
                    <a:pt x="801" y="96"/>
                    <a:pt x="863" y="96"/>
                  </a:cubicBezTo>
                  <a:cubicBezTo>
                    <a:pt x="876" y="96"/>
                    <a:pt x="887" y="106"/>
                    <a:pt x="887" y="120"/>
                  </a:cubicBezTo>
                  <a:cubicBezTo>
                    <a:pt x="887" y="133"/>
                    <a:pt x="876" y="144"/>
                    <a:pt x="863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4" name="Freeform 267"/>
            <p:cNvSpPr>
              <a:spLocks/>
            </p:cNvSpPr>
            <p:nvPr/>
          </p:nvSpPr>
          <p:spPr bwMode="auto">
            <a:xfrm>
              <a:off x="7418388" y="3602039"/>
              <a:ext cx="114300" cy="28575"/>
            </a:xfrm>
            <a:custGeom>
              <a:avLst/>
              <a:gdLst>
                <a:gd name="T0" fmla="*/ 417 w 441"/>
                <a:gd name="T1" fmla="*/ 109 h 109"/>
                <a:gd name="T2" fmla="*/ 307 w 441"/>
                <a:gd name="T3" fmla="*/ 75 h 109"/>
                <a:gd name="T4" fmla="*/ 221 w 441"/>
                <a:gd name="T5" fmla="*/ 48 h 109"/>
                <a:gd name="T6" fmla="*/ 135 w 441"/>
                <a:gd name="T7" fmla="*/ 75 h 109"/>
                <a:gd name="T8" fmla="*/ 24 w 441"/>
                <a:gd name="T9" fmla="*/ 109 h 109"/>
                <a:gd name="T10" fmla="*/ 0 w 441"/>
                <a:gd name="T11" fmla="*/ 85 h 109"/>
                <a:gd name="T12" fmla="*/ 24 w 441"/>
                <a:gd name="T13" fmla="*/ 61 h 109"/>
                <a:gd name="T14" fmla="*/ 110 w 441"/>
                <a:gd name="T15" fmla="*/ 34 h 109"/>
                <a:gd name="T16" fmla="*/ 221 w 441"/>
                <a:gd name="T17" fmla="*/ 0 h 109"/>
                <a:gd name="T18" fmla="*/ 332 w 441"/>
                <a:gd name="T19" fmla="*/ 34 h 109"/>
                <a:gd name="T20" fmla="*/ 417 w 441"/>
                <a:gd name="T21" fmla="*/ 61 h 109"/>
                <a:gd name="T22" fmla="*/ 441 w 441"/>
                <a:gd name="T23" fmla="*/ 85 h 109"/>
                <a:gd name="T24" fmla="*/ 417 w 441"/>
                <a:gd name="T2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1" h="109">
                  <a:moveTo>
                    <a:pt x="417" y="109"/>
                  </a:moveTo>
                  <a:cubicBezTo>
                    <a:pt x="362" y="109"/>
                    <a:pt x="332" y="91"/>
                    <a:pt x="307" y="75"/>
                  </a:cubicBezTo>
                  <a:cubicBezTo>
                    <a:pt x="283" y="61"/>
                    <a:pt x="263" y="48"/>
                    <a:pt x="221" y="48"/>
                  </a:cubicBezTo>
                  <a:cubicBezTo>
                    <a:pt x="179" y="48"/>
                    <a:pt x="159" y="61"/>
                    <a:pt x="135" y="75"/>
                  </a:cubicBezTo>
                  <a:cubicBezTo>
                    <a:pt x="110" y="91"/>
                    <a:pt x="80" y="109"/>
                    <a:pt x="24" y="109"/>
                  </a:cubicBezTo>
                  <a:cubicBezTo>
                    <a:pt x="11" y="109"/>
                    <a:pt x="0" y="98"/>
                    <a:pt x="0" y="85"/>
                  </a:cubicBezTo>
                  <a:cubicBezTo>
                    <a:pt x="0" y="71"/>
                    <a:pt x="11" y="61"/>
                    <a:pt x="24" y="61"/>
                  </a:cubicBezTo>
                  <a:cubicBezTo>
                    <a:pt x="67" y="61"/>
                    <a:pt x="87" y="48"/>
                    <a:pt x="110" y="34"/>
                  </a:cubicBezTo>
                  <a:cubicBezTo>
                    <a:pt x="136" y="18"/>
                    <a:pt x="165" y="0"/>
                    <a:pt x="221" y="0"/>
                  </a:cubicBezTo>
                  <a:cubicBezTo>
                    <a:pt x="277" y="0"/>
                    <a:pt x="306" y="18"/>
                    <a:pt x="332" y="34"/>
                  </a:cubicBezTo>
                  <a:cubicBezTo>
                    <a:pt x="355" y="48"/>
                    <a:pt x="375" y="61"/>
                    <a:pt x="417" y="61"/>
                  </a:cubicBezTo>
                  <a:cubicBezTo>
                    <a:pt x="431" y="61"/>
                    <a:pt x="441" y="71"/>
                    <a:pt x="441" y="85"/>
                  </a:cubicBezTo>
                  <a:cubicBezTo>
                    <a:pt x="441" y="98"/>
                    <a:pt x="431" y="109"/>
                    <a:pt x="41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5" name="Freeform 268"/>
            <p:cNvSpPr>
              <a:spLocks/>
            </p:cNvSpPr>
            <p:nvPr/>
          </p:nvSpPr>
          <p:spPr bwMode="auto">
            <a:xfrm>
              <a:off x="7388225" y="3684589"/>
              <a:ext cx="114300" cy="28575"/>
            </a:xfrm>
            <a:custGeom>
              <a:avLst/>
              <a:gdLst>
                <a:gd name="T0" fmla="*/ 417 w 441"/>
                <a:gd name="T1" fmla="*/ 109 h 109"/>
                <a:gd name="T2" fmla="*/ 306 w 441"/>
                <a:gd name="T3" fmla="*/ 75 h 109"/>
                <a:gd name="T4" fmla="*/ 221 w 441"/>
                <a:gd name="T5" fmla="*/ 48 h 109"/>
                <a:gd name="T6" fmla="*/ 135 w 441"/>
                <a:gd name="T7" fmla="*/ 75 h 109"/>
                <a:gd name="T8" fmla="*/ 24 w 441"/>
                <a:gd name="T9" fmla="*/ 109 h 109"/>
                <a:gd name="T10" fmla="*/ 0 w 441"/>
                <a:gd name="T11" fmla="*/ 85 h 109"/>
                <a:gd name="T12" fmla="*/ 24 w 441"/>
                <a:gd name="T13" fmla="*/ 61 h 109"/>
                <a:gd name="T14" fmla="*/ 110 w 441"/>
                <a:gd name="T15" fmla="*/ 34 h 109"/>
                <a:gd name="T16" fmla="*/ 221 w 441"/>
                <a:gd name="T17" fmla="*/ 0 h 109"/>
                <a:gd name="T18" fmla="*/ 331 w 441"/>
                <a:gd name="T19" fmla="*/ 34 h 109"/>
                <a:gd name="T20" fmla="*/ 417 w 441"/>
                <a:gd name="T21" fmla="*/ 61 h 109"/>
                <a:gd name="T22" fmla="*/ 441 w 441"/>
                <a:gd name="T23" fmla="*/ 85 h 109"/>
                <a:gd name="T24" fmla="*/ 417 w 441"/>
                <a:gd name="T2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1" h="109">
                  <a:moveTo>
                    <a:pt x="417" y="109"/>
                  </a:moveTo>
                  <a:cubicBezTo>
                    <a:pt x="361" y="109"/>
                    <a:pt x="332" y="91"/>
                    <a:pt x="306" y="75"/>
                  </a:cubicBezTo>
                  <a:cubicBezTo>
                    <a:pt x="283" y="61"/>
                    <a:pt x="263" y="48"/>
                    <a:pt x="221" y="48"/>
                  </a:cubicBezTo>
                  <a:cubicBezTo>
                    <a:pt x="178" y="48"/>
                    <a:pt x="158" y="61"/>
                    <a:pt x="135" y="75"/>
                  </a:cubicBezTo>
                  <a:cubicBezTo>
                    <a:pt x="109" y="91"/>
                    <a:pt x="80" y="109"/>
                    <a:pt x="24" y="109"/>
                  </a:cubicBezTo>
                  <a:cubicBezTo>
                    <a:pt x="11" y="109"/>
                    <a:pt x="0" y="98"/>
                    <a:pt x="0" y="85"/>
                  </a:cubicBezTo>
                  <a:cubicBezTo>
                    <a:pt x="0" y="71"/>
                    <a:pt x="11" y="61"/>
                    <a:pt x="24" y="61"/>
                  </a:cubicBezTo>
                  <a:cubicBezTo>
                    <a:pt x="66" y="61"/>
                    <a:pt x="86" y="48"/>
                    <a:pt x="110" y="34"/>
                  </a:cubicBezTo>
                  <a:cubicBezTo>
                    <a:pt x="135" y="18"/>
                    <a:pt x="165" y="0"/>
                    <a:pt x="221" y="0"/>
                  </a:cubicBezTo>
                  <a:cubicBezTo>
                    <a:pt x="276" y="0"/>
                    <a:pt x="306" y="18"/>
                    <a:pt x="331" y="34"/>
                  </a:cubicBezTo>
                  <a:cubicBezTo>
                    <a:pt x="355" y="48"/>
                    <a:pt x="375" y="61"/>
                    <a:pt x="417" y="61"/>
                  </a:cubicBezTo>
                  <a:cubicBezTo>
                    <a:pt x="430" y="61"/>
                    <a:pt x="441" y="71"/>
                    <a:pt x="441" y="85"/>
                  </a:cubicBezTo>
                  <a:cubicBezTo>
                    <a:pt x="441" y="98"/>
                    <a:pt x="430" y="109"/>
                    <a:pt x="41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6" name="Freeform 269"/>
            <p:cNvSpPr>
              <a:spLocks/>
            </p:cNvSpPr>
            <p:nvPr/>
          </p:nvSpPr>
          <p:spPr bwMode="auto">
            <a:xfrm>
              <a:off x="7418388" y="3768726"/>
              <a:ext cx="114300" cy="26988"/>
            </a:xfrm>
            <a:custGeom>
              <a:avLst/>
              <a:gdLst>
                <a:gd name="T0" fmla="*/ 417 w 441"/>
                <a:gd name="T1" fmla="*/ 109 h 109"/>
                <a:gd name="T2" fmla="*/ 307 w 441"/>
                <a:gd name="T3" fmla="*/ 75 h 109"/>
                <a:gd name="T4" fmla="*/ 221 w 441"/>
                <a:gd name="T5" fmla="*/ 48 h 109"/>
                <a:gd name="T6" fmla="*/ 135 w 441"/>
                <a:gd name="T7" fmla="*/ 75 h 109"/>
                <a:gd name="T8" fmla="*/ 24 w 441"/>
                <a:gd name="T9" fmla="*/ 109 h 109"/>
                <a:gd name="T10" fmla="*/ 0 w 441"/>
                <a:gd name="T11" fmla="*/ 85 h 109"/>
                <a:gd name="T12" fmla="*/ 24 w 441"/>
                <a:gd name="T13" fmla="*/ 61 h 109"/>
                <a:gd name="T14" fmla="*/ 110 w 441"/>
                <a:gd name="T15" fmla="*/ 34 h 109"/>
                <a:gd name="T16" fmla="*/ 221 w 441"/>
                <a:gd name="T17" fmla="*/ 0 h 109"/>
                <a:gd name="T18" fmla="*/ 332 w 441"/>
                <a:gd name="T19" fmla="*/ 34 h 109"/>
                <a:gd name="T20" fmla="*/ 417 w 441"/>
                <a:gd name="T21" fmla="*/ 61 h 109"/>
                <a:gd name="T22" fmla="*/ 441 w 441"/>
                <a:gd name="T23" fmla="*/ 85 h 109"/>
                <a:gd name="T24" fmla="*/ 417 w 441"/>
                <a:gd name="T2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1" h="109">
                  <a:moveTo>
                    <a:pt x="417" y="109"/>
                  </a:moveTo>
                  <a:cubicBezTo>
                    <a:pt x="362" y="109"/>
                    <a:pt x="332" y="91"/>
                    <a:pt x="307" y="75"/>
                  </a:cubicBezTo>
                  <a:cubicBezTo>
                    <a:pt x="283" y="61"/>
                    <a:pt x="263" y="48"/>
                    <a:pt x="221" y="48"/>
                  </a:cubicBezTo>
                  <a:cubicBezTo>
                    <a:pt x="179" y="48"/>
                    <a:pt x="159" y="61"/>
                    <a:pt x="135" y="75"/>
                  </a:cubicBezTo>
                  <a:cubicBezTo>
                    <a:pt x="110" y="91"/>
                    <a:pt x="80" y="109"/>
                    <a:pt x="24" y="109"/>
                  </a:cubicBezTo>
                  <a:cubicBezTo>
                    <a:pt x="11" y="109"/>
                    <a:pt x="0" y="98"/>
                    <a:pt x="0" y="85"/>
                  </a:cubicBezTo>
                  <a:cubicBezTo>
                    <a:pt x="0" y="71"/>
                    <a:pt x="11" y="61"/>
                    <a:pt x="24" y="61"/>
                  </a:cubicBezTo>
                  <a:cubicBezTo>
                    <a:pt x="67" y="61"/>
                    <a:pt x="87" y="48"/>
                    <a:pt x="110" y="34"/>
                  </a:cubicBezTo>
                  <a:cubicBezTo>
                    <a:pt x="136" y="18"/>
                    <a:pt x="165" y="0"/>
                    <a:pt x="221" y="0"/>
                  </a:cubicBezTo>
                  <a:cubicBezTo>
                    <a:pt x="277" y="0"/>
                    <a:pt x="306" y="18"/>
                    <a:pt x="332" y="34"/>
                  </a:cubicBezTo>
                  <a:cubicBezTo>
                    <a:pt x="355" y="48"/>
                    <a:pt x="375" y="61"/>
                    <a:pt x="417" y="61"/>
                  </a:cubicBezTo>
                  <a:cubicBezTo>
                    <a:pt x="431" y="61"/>
                    <a:pt x="441" y="71"/>
                    <a:pt x="441" y="85"/>
                  </a:cubicBezTo>
                  <a:cubicBezTo>
                    <a:pt x="441" y="98"/>
                    <a:pt x="431" y="109"/>
                    <a:pt x="41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7" name="Freeform 270"/>
            <p:cNvSpPr>
              <a:spLocks/>
            </p:cNvSpPr>
            <p:nvPr/>
          </p:nvSpPr>
          <p:spPr bwMode="auto">
            <a:xfrm>
              <a:off x="7388225" y="3848101"/>
              <a:ext cx="246063" cy="34925"/>
            </a:xfrm>
            <a:custGeom>
              <a:avLst/>
              <a:gdLst>
                <a:gd name="T0" fmla="*/ 920 w 944"/>
                <a:gd name="T1" fmla="*/ 139 h 139"/>
                <a:gd name="T2" fmla="*/ 758 w 944"/>
                <a:gd name="T3" fmla="*/ 90 h 139"/>
                <a:gd name="T4" fmla="*/ 621 w 944"/>
                <a:gd name="T5" fmla="*/ 48 h 139"/>
                <a:gd name="T6" fmla="*/ 484 w 944"/>
                <a:gd name="T7" fmla="*/ 90 h 139"/>
                <a:gd name="T8" fmla="*/ 323 w 944"/>
                <a:gd name="T9" fmla="*/ 139 h 139"/>
                <a:gd name="T10" fmla="*/ 161 w 944"/>
                <a:gd name="T11" fmla="*/ 90 h 139"/>
                <a:gd name="T12" fmla="*/ 24 w 944"/>
                <a:gd name="T13" fmla="*/ 48 h 139"/>
                <a:gd name="T14" fmla="*/ 0 w 944"/>
                <a:gd name="T15" fmla="*/ 24 h 139"/>
                <a:gd name="T16" fmla="*/ 24 w 944"/>
                <a:gd name="T17" fmla="*/ 0 h 139"/>
                <a:gd name="T18" fmla="*/ 186 w 944"/>
                <a:gd name="T19" fmla="*/ 49 h 139"/>
                <a:gd name="T20" fmla="*/ 323 w 944"/>
                <a:gd name="T21" fmla="*/ 91 h 139"/>
                <a:gd name="T22" fmla="*/ 459 w 944"/>
                <a:gd name="T23" fmla="*/ 49 h 139"/>
                <a:gd name="T24" fmla="*/ 621 w 944"/>
                <a:gd name="T25" fmla="*/ 0 h 139"/>
                <a:gd name="T26" fmla="*/ 783 w 944"/>
                <a:gd name="T27" fmla="*/ 49 h 139"/>
                <a:gd name="T28" fmla="*/ 920 w 944"/>
                <a:gd name="T29" fmla="*/ 91 h 139"/>
                <a:gd name="T30" fmla="*/ 944 w 944"/>
                <a:gd name="T31" fmla="*/ 115 h 139"/>
                <a:gd name="T32" fmla="*/ 920 w 944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4" h="139">
                  <a:moveTo>
                    <a:pt x="920" y="139"/>
                  </a:moveTo>
                  <a:cubicBezTo>
                    <a:pt x="838" y="139"/>
                    <a:pt x="795" y="113"/>
                    <a:pt x="758" y="90"/>
                  </a:cubicBezTo>
                  <a:cubicBezTo>
                    <a:pt x="721" y="67"/>
                    <a:pt x="689" y="48"/>
                    <a:pt x="621" y="48"/>
                  </a:cubicBezTo>
                  <a:cubicBezTo>
                    <a:pt x="553" y="48"/>
                    <a:pt x="521" y="67"/>
                    <a:pt x="484" y="90"/>
                  </a:cubicBezTo>
                  <a:cubicBezTo>
                    <a:pt x="447" y="113"/>
                    <a:pt x="404" y="139"/>
                    <a:pt x="323" y="139"/>
                  </a:cubicBezTo>
                  <a:cubicBezTo>
                    <a:pt x="241" y="139"/>
                    <a:pt x="198" y="113"/>
                    <a:pt x="161" y="90"/>
                  </a:cubicBezTo>
                  <a:cubicBezTo>
                    <a:pt x="124" y="67"/>
                    <a:pt x="92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05" y="0"/>
                    <a:pt x="148" y="26"/>
                    <a:pt x="186" y="49"/>
                  </a:cubicBezTo>
                  <a:cubicBezTo>
                    <a:pt x="223" y="72"/>
                    <a:pt x="255" y="91"/>
                    <a:pt x="323" y="91"/>
                  </a:cubicBezTo>
                  <a:cubicBezTo>
                    <a:pt x="390" y="91"/>
                    <a:pt x="422" y="72"/>
                    <a:pt x="459" y="49"/>
                  </a:cubicBezTo>
                  <a:cubicBezTo>
                    <a:pt x="497" y="26"/>
                    <a:pt x="540" y="0"/>
                    <a:pt x="621" y="0"/>
                  </a:cubicBezTo>
                  <a:cubicBezTo>
                    <a:pt x="702" y="0"/>
                    <a:pt x="745" y="26"/>
                    <a:pt x="783" y="49"/>
                  </a:cubicBezTo>
                  <a:cubicBezTo>
                    <a:pt x="820" y="72"/>
                    <a:pt x="852" y="91"/>
                    <a:pt x="920" y="91"/>
                  </a:cubicBezTo>
                  <a:cubicBezTo>
                    <a:pt x="933" y="91"/>
                    <a:pt x="944" y="102"/>
                    <a:pt x="944" y="115"/>
                  </a:cubicBezTo>
                  <a:cubicBezTo>
                    <a:pt x="944" y="129"/>
                    <a:pt x="933" y="139"/>
                    <a:pt x="92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8" name="Freeform 271"/>
            <p:cNvSpPr>
              <a:spLocks/>
            </p:cNvSpPr>
            <p:nvPr/>
          </p:nvSpPr>
          <p:spPr bwMode="auto">
            <a:xfrm>
              <a:off x="7764463" y="3613151"/>
              <a:ext cx="36513" cy="111125"/>
            </a:xfrm>
            <a:custGeom>
              <a:avLst/>
              <a:gdLst>
                <a:gd name="T0" fmla="*/ 24 w 143"/>
                <a:gd name="T1" fmla="*/ 428 h 428"/>
                <a:gd name="T2" fmla="*/ 0 w 143"/>
                <a:gd name="T3" fmla="*/ 404 h 428"/>
                <a:gd name="T4" fmla="*/ 0 w 143"/>
                <a:gd name="T5" fmla="*/ 358 h 428"/>
                <a:gd name="T6" fmla="*/ 13 w 143"/>
                <a:gd name="T7" fmla="*/ 336 h 428"/>
                <a:gd name="T8" fmla="*/ 35 w 143"/>
                <a:gd name="T9" fmla="*/ 326 h 428"/>
                <a:gd name="T10" fmla="*/ 41 w 143"/>
                <a:gd name="T11" fmla="*/ 319 h 428"/>
                <a:gd name="T12" fmla="*/ 91 w 143"/>
                <a:gd name="T13" fmla="*/ 219 h 428"/>
                <a:gd name="T14" fmla="*/ 92 w 143"/>
                <a:gd name="T15" fmla="*/ 205 h 428"/>
                <a:gd name="T16" fmla="*/ 50 w 143"/>
                <a:gd name="T17" fmla="*/ 70 h 428"/>
                <a:gd name="T18" fmla="*/ 51 w 143"/>
                <a:gd name="T19" fmla="*/ 52 h 428"/>
                <a:gd name="T20" fmla="*/ 68 w 143"/>
                <a:gd name="T21" fmla="*/ 17 h 428"/>
                <a:gd name="T22" fmla="*/ 101 w 143"/>
                <a:gd name="T23" fmla="*/ 6 h 428"/>
                <a:gd name="T24" fmla="*/ 111 w 143"/>
                <a:gd name="T25" fmla="*/ 38 h 428"/>
                <a:gd name="T26" fmla="*/ 98 w 143"/>
                <a:gd name="T27" fmla="*/ 65 h 428"/>
                <a:gd name="T28" fmla="*/ 138 w 143"/>
                <a:gd name="T29" fmla="*/ 190 h 428"/>
                <a:gd name="T30" fmla="*/ 134 w 143"/>
                <a:gd name="T31" fmla="*/ 240 h 428"/>
                <a:gd name="T32" fmla="*/ 84 w 143"/>
                <a:gd name="T33" fmla="*/ 341 h 428"/>
                <a:gd name="T34" fmla="*/ 56 w 143"/>
                <a:gd name="T35" fmla="*/ 369 h 428"/>
                <a:gd name="T36" fmla="*/ 48 w 143"/>
                <a:gd name="T37" fmla="*/ 373 h 428"/>
                <a:gd name="T38" fmla="*/ 48 w 143"/>
                <a:gd name="T39" fmla="*/ 404 h 428"/>
                <a:gd name="T40" fmla="*/ 24 w 143"/>
                <a:gd name="T41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428">
                  <a:moveTo>
                    <a:pt x="24" y="428"/>
                  </a:moveTo>
                  <a:cubicBezTo>
                    <a:pt x="11" y="428"/>
                    <a:pt x="0" y="417"/>
                    <a:pt x="0" y="404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49"/>
                    <a:pt x="5" y="340"/>
                    <a:pt x="13" y="336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7" y="324"/>
                    <a:pt x="40" y="322"/>
                    <a:pt x="41" y="319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93" y="214"/>
                    <a:pt x="93" y="209"/>
                    <a:pt x="92" y="20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8" y="64"/>
                    <a:pt x="48" y="58"/>
                    <a:pt x="51" y="52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74" y="5"/>
                    <a:pt x="89" y="0"/>
                    <a:pt x="101" y="6"/>
                  </a:cubicBezTo>
                  <a:cubicBezTo>
                    <a:pt x="112" y="12"/>
                    <a:pt x="117" y="26"/>
                    <a:pt x="111" y="38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43" y="207"/>
                    <a:pt x="141" y="225"/>
                    <a:pt x="134" y="240"/>
                  </a:cubicBezTo>
                  <a:cubicBezTo>
                    <a:pt x="84" y="341"/>
                    <a:pt x="84" y="341"/>
                    <a:pt x="84" y="341"/>
                  </a:cubicBezTo>
                  <a:cubicBezTo>
                    <a:pt x="78" y="353"/>
                    <a:pt x="68" y="363"/>
                    <a:pt x="56" y="369"/>
                  </a:cubicBezTo>
                  <a:cubicBezTo>
                    <a:pt x="48" y="373"/>
                    <a:pt x="48" y="373"/>
                    <a:pt x="48" y="373"/>
                  </a:cubicBezTo>
                  <a:cubicBezTo>
                    <a:pt x="48" y="404"/>
                    <a:pt x="48" y="404"/>
                    <a:pt x="48" y="404"/>
                  </a:cubicBezTo>
                  <a:cubicBezTo>
                    <a:pt x="48" y="417"/>
                    <a:pt x="37" y="428"/>
                    <a:pt x="24" y="4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9" name="Freeform 272"/>
            <p:cNvSpPr>
              <a:spLocks/>
            </p:cNvSpPr>
            <p:nvPr/>
          </p:nvSpPr>
          <p:spPr bwMode="auto">
            <a:xfrm>
              <a:off x="7670800" y="3613151"/>
              <a:ext cx="87313" cy="111125"/>
            </a:xfrm>
            <a:custGeom>
              <a:avLst/>
              <a:gdLst>
                <a:gd name="T0" fmla="*/ 27 w 337"/>
                <a:gd name="T1" fmla="*/ 427 h 427"/>
                <a:gd name="T2" fmla="*/ 16 w 337"/>
                <a:gd name="T3" fmla="*/ 424 h 427"/>
                <a:gd name="T4" fmla="*/ 5 w 337"/>
                <a:gd name="T5" fmla="*/ 392 h 427"/>
                <a:gd name="T6" fmla="*/ 75 w 337"/>
                <a:gd name="T7" fmla="*/ 251 h 427"/>
                <a:gd name="T8" fmla="*/ 103 w 337"/>
                <a:gd name="T9" fmla="*/ 223 h 427"/>
                <a:gd name="T10" fmla="*/ 108 w 337"/>
                <a:gd name="T11" fmla="*/ 220 h 427"/>
                <a:gd name="T12" fmla="*/ 107 w 337"/>
                <a:gd name="T13" fmla="*/ 215 h 427"/>
                <a:gd name="T14" fmla="*/ 113 w 337"/>
                <a:gd name="T15" fmla="*/ 175 h 427"/>
                <a:gd name="T16" fmla="*/ 162 w 337"/>
                <a:gd name="T17" fmla="*/ 75 h 427"/>
                <a:gd name="T18" fmla="*/ 199 w 337"/>
                <a:gd name="T19" fmla="*/ 41 h 427"/>
                <a:gd name="T20" fmla="*/ 302 w 337"/>
                <a:gd name="T21" fmla="*/ 4 h 427"/>
                <a:gd name="T22" fmla="*/ 333 w 337"/>
                <a:gd name="T23" fmla="*/ 19 h 427"/>
                <a:gd name="T24" fmla="*/ 318 w 337"/>
                <a:gd name="T25" fmla="*/ 49 h 427"/>
                <a:gd name="T26" fmla="*/ 216 w 337"/>
                <a:gd name="T27" fmla="*/ 87 h 427"/>
                <a:gd name="T28" fmla="*/ 205 w 337"/>
                <a:gd name="T29" fmla="*/ 96 h 427"/>
                <a:gd name="T30" fmla="*/ 156 w 337"/>
                <a:gd name="T31" fmla="*/ 196 h 427"/>
                <a:gd name="T32" fmla="*/ 154 w 337"/>
                <a:gd name="T33" fmla="*/ 206 h 427"/>
                <a:gd name="T34" fmla="*/ 159 w 337"/>
                <a:gd name="T35" fmla="*/ 229 h 427"/>
                <a:gd name="T36" fmla="*/ 146 w 337"/>
                <a:gd name="T37" fmla="*/ 255 h 427"/>
                <a:gd name="T38" fmla="*/ 125 w 337"/>
                <a:gd name="T39" fmla="*/ 266 h 427"/>
                <a:gd name="T40" fmla="*/ 118 w 337"/>
                <a:gd name="T41" fmla="*/ 272 h 427"/>
                <a:gd name="T42" fmla="*/ 48 w 337"/>
                <a:gd name="T43" fmla="*/ 413 h 427"/>
                <a:gd name="T44" fmla="*/ 27 w 337"/>
                <a:gd name="T45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7" h="427">
                  <a:moveTo>
                    <a:pt x="27" y="427"/>
                  </a:moveTo>
                  <a:cubicBezTo>
                    <a:pt x="23" y="427"/>
                    <a:pt x="20" y="426"/>
                    <a:pt x="16" y="424"/>
                  </a:cubicBezTo>
                  <a:cubicBezTo>
                    <a:pt x="4" y="418"/>
                    <a:pt x="0" y="404"/>
                    <a:pt x="5" y="392"/>
                  </a:cubicBezTo>
                  <a:cubicBezTo>
                    <a:pt x="75" y="251"/>
                    <a:pt x="75" y="251"/>
                    <a:pt x="75" y="251"/>
                  </a:cubicBezTo>
                  <a:cubicBezTo>
                    <a:pt x="81" y="239"/>
                    <a:pt x="91" y="229"/>
                    <a:pt x="103" y="223"/>
                  </a:cubicBezTo>
                  <a:cubicBezTo>
                    <a:pt x="108" y="220"/>
                    <a:pt x="108" y="220"/>
                    <a:pt x="108" y="220"/>
                  </a:cubicBezTo>
                  <a:cubicBezTo>
                    <a:pt x="107" y="215"/>
                    <a:pt x="107" y="215"/>
                    <a:pt x="107" y="215"/>
                  </a:cubicBezTo>
                  <a:cubicBezTo>
                    <a:pt x="105" y="201"/>
                    <a:pt x="107" y="187"/>
                    <a:pt x="113" y="175"/>
                  </a:cubicBezTo>
                  <a:cubicBezTo>
                    <a:pt x="162" y="75"/>
                    <a:pt x="162" y="75"/>
                    <a:pt x="162" y="75"/>
                  </a:cubicBezTo>
                  <a:cubicBezTo>
                    <a:pt x="170" y="59"/>
                    <a:pt x="183" y="47"/>
                    <a:pt x="199" y="41"/>
                  </a:cubicBezTo>
                  <a:cubicBezTo>
                    <a:pt x="302" y="4"/>
                    <a:pt x="302" y="4"/>
                    <a:pt x="302" y="4"/>
                  </a:cubicBezTo>
                  <a:cubicBezTo>
                    <a:pt x="314" y="0"/>
                    <a:pt x="328" y="6"/>
                    <a:pt x="333" y="19"/>
                  </a:cubicBezTo>
                  <a:cubicBezTo>
                    <a:pt x="337" y="31"/>
                    <a:pt x="331" y="45"/>
                    <a:pt x="318" y="49"/>
                  </a:cubicBezTo>
                  <a:cubicBezTo>
                    <a:pt x="216" y="87"/>
                    <a:pt x="216" y="87"/>
                    <a:pt x="216" y="87"/>
                  </a:cubicBezTo>
                  <a:cubicBezTo>
                    <a:pt x="211" y="88"/>
                    <a:pt x="208" y="92"/>
                    <a:pt x="205" y="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4" y="199"/>
                    <a:pt x="154" y="203"/>
                    <a:pt x="154" y="206"/>
                  </a:cubicBezTo>
                  <a:cubicBezTo>
                    <a:pt x="159" y="229"/>
                    <a:pt x="159" y="229"/>
                    <a:pt x="159" y="229"/>
                  </a:cubicBezTo>
                  <a:cubicBezTo>
                    <a:pt x="161" y="239"/>
                    <a:pt x="156" y="250"/>
                    <a:pt x="146" y="255"/>
                  </a:cubicBezTo>
                  <a:cubicBezTo>
                    <a:pt x="125" y="266"/>
                    <a:pt x="125" y="266"/>
                    <a:pt x="125" y="266"/>
                  </a:cubicBezTo>
                  <a:cubicBezTo>
                    <a:pt x="122" y="267"/>
                    <a:pt x="119" y="270"/>
                    <a:pt x="118" y="272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4" y="422"/>
                    <a:pt x="36" y="427"/>
                    <a:pt x="27" y="4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0" name="Freeform 273"/>
            <p:cNvSpPr>
              <a:spLocks/>
            </p:cNvSpPr>
            <p:nvPr/>
          </p:nvSpPr>
          <p:spPr bwMode="auto">
            <a:xfrm>
              <a:off x="7697788" y="3667126"/>
              <a:ext cx="57150" cy="34925"/>
            </a:xfrm>
            <a:custGeom>
              <a:avLst/>
              <a:gdLst>
                <a:gd name="T0" fmla="*/ 195 w 222"/>
                <a:gd name="T1" fmla="*/ 134 h 134"/>
                <a:gd name="T2" fmla="*/ 184 w 222"/>
                <a:gd name="T3" fmla="*/ 132 h 134"/>
                <a:gd name="T4" fmla="*/ 17 w 222"/>
                <a:gd name="T5" fmla="*/ 49 h 134"/>
                <a:gd name="T6" fmla="*/ 6 w 222"/>
                <a:gd name="T7" fmla="*/ 17 h 134"/>
                <a:gd name="T8" fmla="*/ 38 w 222"/>
                <a:gd name="T9" fmla="*/ 6 h 134"/>
                <a:gd name="T10" fmla="*/ 205 w 222"/>
                <a:gd name="T11" fmla="*/ 89 h 134"/>
                <a:gd name="T12" fmla="*/ 216 w 222"/>
                <a:gd name="T13" fmla="*/ 121 h 134"/>
                <a:gd name="T14" fmla="*/ 195 w 222"/>
                <a:gd name="T1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134">
                  <a:moveTo>
                    <a:pt x="195" y="134"/>
                  </a:moveTo>
                  <a:cubicBezTo>
                    <a:pt x="191" y="134"/>
                    <a:pt x="187" y="133"/>
                    <a:pt x="184" y="132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5" y="43"/>
                    <a:pt x="0" y="29"/>
                    <a:pt x="6" y="17"/>
                  </a:cubicBezTo>
                  <a:cubicBezTo>
                    <a:pt x="12" y="5"/>
                    <a:pt x="26" y="0"/>
                    <a:pt x="38" y="6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17" y="94"/>
                    <a:pt x="222" y="109"/>
                    <a:pt x="216" y="121"/>
                  </a:cubicBezTo>
                  <a:cubicBezTo>
                    <a:pt x="212" y="129"/>
                    <a:pt x="203" y="134"/>
                    <a:pt x="195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1" name="Freeform 274"/>
            <p:cNvSpPr>
              <a:spLocks noEditPoints="1"/>
            </p:cNvSpPr>
            <p:nvPr/>
          </p:nvSpPr>
          <p:spPr bwMode="auto">
            <a:xfrm>
              <a:off x="7754938" y="3573464"/>
              <a:ext cx="55563" cy="50800"/>
            </a:xfrm>
            <a:custGeom>
              <a:avLst/>
              <a:gdLst>
                <a:gd name="T0" fmla="*/ 148 w 214"/>
                <a:gd name="T1" fmla="*/ 194 h 194"/>
                <a:gd name="T2" fmla="*/ 137 w 214"/>
                <a:gd name="T3" fmla="*/ 191 h 194"/>
                <a:gd name="T4" fmla="*/ 14 w 214"/>
                <a:gd name="T5" fmla="*/ 131 h 194"/>
                <a:gd name="T6" fmla="*/ 2 w 214"/>
                <a:gd name="T7" fmla="*/ 117 h 194"/>
                <a:gd name="T8" fmla="*/ 3 w 214"/>
                <a:gd name="T9" fmla="*/ 98 h 194"/>
                <a:gd name="T10" fmla="*/ 45 w 214"/>
                <a:gd name="T11" fmla="*/ 17 h 194"/>
                <a:gd name="T12" fmla="*/ 77 w 214"/>
                <a:gd name="T13" fmla="*/ 6 h 194"/>
                <a:gd name="T14" fmla="*/ 200 w 214"/>
                <a:gd name="T15" fmla="*/ 67 h 194"/>
                <a:gd name="T16" fmla="*/ 212 w 214"/>
                <a:gd name="T17" fmla="*/ 81 h 194"/>
                <a:gd name="T18" fmla="*/ 210 w 214"/>
                <a:gd name="T19" fmla="*/ 100 h 194"/>
                <a:gd name="T20" fmla="*/ 169 w 214"/>
                <a:gd name="T21" fmla="*/ 181 h 194"/>
                <a:gd name="T22" fmla="*/ 148 w 214"/>
                <a:gd name="T23" fmla="*/ 194 h 194"/>
                <a:gd name="T24" fmla="*/ 57 w 214"/>
                <a:gd name="T25" fmla="*/ 98 h 194"/>
                <a:gd name="T26" fmla="*/ 137 w 214"/>
                <a:gd name="T27" fmla="*/ 138 h 194"/>
                <a:gd name="T28" fmla="*/ 157 w 214"/>
                <a:gd name="T29" fmla="*/ 99 h 194"/>
                <a:gd name="T30" fmla="*/ 77 w 214"/>
                <a:gd name="T31" fmla="*/ 60 h 194"/>
                <a:gd name="T32" fmla="*/ 57 w 214"/>
                <a:gd name="T33" fmla="*/ 9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4" h="194">
                  <a:moveTo>
                    <a:pt x="148" y="194"/>
                  </a:moveTo>
                  <a:cubicBezTo>
                    <a:pt x="144" y="194"/>
                    <a:pt x="140" y="193"/>
                    <a:pt x="137" y="19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8" y="128"/>
                    <a:pt x="4" y="123"/>
                    <a:pt x="2" y="117"/>
                  </a:cubicBezTo>
                  <a:cubicBezTo>
                    <a:pt x="0" y="110"/>
                    <a:pt x="0" y="104"/>
                    <a:pt x="3" y="9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51" y="5"/>
                    <a:pt x="65" y="0"/>
                    <a:pt x="77" y="6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206" y="70"/>
                    <a:pt x="210" y="75"/>
                    <a:pt x="212" y="81"/>
                  </a:cubicBezTo>
                  <a:cubicBezTo>
                    <a:pt x="214" y="87"/>
                    <a:pt x="213" y="94"/>
                    <a:pt x="210" y="100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5" y="189"/>
                    <a:pt x="156" y="194"/>
                    <a:pt x="148" y="194"/>
                  </a:cubicBezTo>
                  <a:close/>
                  <a:moveTo>
                    <a:pt x="57" y="98"/>
                  </a:moveTo>
                  <a:cubicBezTo>
                    <a:pt x="137" y="138"/>
                    <a:pt x="137" y="138"/>
                    <a:pt x="137" y="13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77" y="60"/>
                    <a:pt x="77" y="60"/>
                    <a:pt x="77" y="60"/>
                  </a:cubicBezTo>
                  <a:lnTo>
                    <a:pt x="57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2" name="Freeform 275"/>
            <p:cNvSpPr>
              <a:spLocks/>
            </p:cNvSpPr>
            <p:nvPr/>
          </p:nvSpPr>
          <p:spPr bwMode="auto">
            <a:xfrm>
              <a:off x="7680325" y="3689351"/>
              <a:ext cx="53975" cy="31750"/>
            </a:xfrm>
            <a:custGeom>
              <a:avLst/>
              <a:gdLst>
                <a:gd name="T0" fmla="*/ 177 w 204"/>
                <a:gd name="T1" fmla="*/ 126 h 126"/>
                <a:gd name="T2" fmla="*/ 166 w 204"/>
                <a:gd name="T3" fmla="*/ 123 h 126"/>
                <a:gd name="T4" fmla="*/ 16 w 204"/>
                <a:gd name="T5" fmla="*/ 49 h 126"/>
                <a:gd name="T6" fmla="*/ 6 w 204"/>
                <a:gd name="T7" fmla="*/ 17 h 126"/>
                <a:gd name="T8" fmla="*/ 38 w 204"/>
                <a:gd name="T9" fmla="*/ 6 h 126"/>
                <a:gd name="T10" fmla="*/ 188 w 204"/>
                <a:gd name="T11" fmla="*/ 80 h 126"/>
                <a:gd name="T12" fmla="*/ 198 w 204"/>
                <a:gd name="T13" fmla="*/ 112 h 126"/>
                <a:gd name="T14" fmla="*/ 177 w 204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26">
                  <a:moveTo>
                    <a:pt x="177" y="126"/>
                  </a:moveTo>
                  <a:cubicBezTo>
                    <a:pt x="173" y="126"/>
                    <a:pt x="170" y="125"/>
                    <a:pt x="166" y="123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5" y="43"/>
                    <a:pt x="0" y="29"/>
                    <a:pt x="6" y="17"/>
                  </a:cubicBezTo>
                  <a:cubicBezTo>
                    <a:pt x="11" y="5"/>
                    <a:pt x="26" y="0"/>
                    <a:pt x="38" y="6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200" y="86"/>
                    <a:pt x="204" y="100"/>
                    <a:pt x="198" y="112"/>
                  </a:cubicBezTo>
                  <a:cubicBezTo>
                    <a:pt x="194" y="121"/>
                    <a:pt x="186" y="126"/>
                    <a:pt x="177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3" name="Freeform 276"/>
            <p:cNvSpPr>
              <a:spLocks/>
            </p:cNvSpPr>
            <p:nvPr/>
          </p:nvSpPr>
          <p:spPr bwMode="auto">
            <a:xfrm>
              <a:off x="7700963" y="3729039"/>
              <a:ext cx="139700" cy="39688"/>
            </a:xfrm>
            <a:custGeom>
              <a:avLst/>
              <a:gdLst>
                <a:gd name="T0" fmla="*/ 511 w 538"/>
                <a:gd name="T1" fmla="*/ 156 h 156"/>
                <a:gd name="T2" fmla="*/ 497 w 538"/>
                <a:gd name="T3" fmla="*/ 151 h 156"/>
                <a:gd name="T4" fmla="*/ 357 w 538"/>
                <a:gd name="T5" fmla="*/ 51 h 156"/>
                <a:gd name="T6" fmla="*/ 33 w 538"/>
                <a:gd name="T7" fmla="*/ 141 h 156"/>
                <a:gd name="T8" fmla="*/ 4 w 538"/>
                <a:gd name="T9" fmla="*/ 124 h 156"/>
                <a:gd name="T10" fmla="*/ 21 w 538"/>
                <a:gd name="T11" fmla="*/ 95 h 156"/>
                <a:gd name="T12" fmla="*/ 355 w 538"/>
                <a:gd name="T13" fmla="*/ 2 h 156"/>
                <a:gd name="T14" fmla="*/ 376 w 538"/>
                <a:gd name="T15" fmla="*/ 5 h 156"/>
                <a:gd name="T16" fmla="*/ 525 w 538"/>
                <a:gd name="T17" fmla="*/ 112 h 156"/>
                <a:gd name="T18" fmla="*/ 530 w 538"/>
                <a:gd name="T19" fmla="*/ 146 h 156"/>
                <a:gd name="T20" fmla="*/ 511 w 538"/>
                <a:gd name="T21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8" h="156">
                  <a:moveTo>
                    <a:pt x="511" y="156"/>
                  </a:moveTo>
                  <a:cubicBezTo>
                    <a:pt x="506" y="156"/>
                    <a:pt x="501" y="154"/>
                    <a:pt x="497" y="151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21" y="144"/>
                    <a:pt x="7" y="137"/>
                    <a:pt x="4" y="124"/>
                  </a:cubicBezTo>
                  <a:cubicBezTo>
                    <a:pt x="0" y="111"/>
                    <a:pt x="8" y="98"/>
                    <a:pt x="21" y="95"/>
                  </a:cubicBezTo>
                  <a:cubicBezTo>
                    <a:pt x="355" y="2"/>
                    <a:pt x="355" y="2"/>
                    <a:pt x="355" y="2"/>
                  </a:cubicBezTo>
                  <a:cubicBezTo>
                    <a:pt x="362" y="0"/>
                    <a:pt x="370" y="1"/>
                    <a:pt x="376" y="5"/>
                  </a:cubicBezTo>
                  <a:cubicBezTo>
                    <a:pt x="525" y="112"/>
                    <a:pt x="525" y="112"/>
                    <a:pt x="525" y="112"/>
                  </a:cubicBezTo>
                  <a:cubicBezTo>
                    <a:pt x="536" y="120"/>
                    <a:pt x="538" y="135"/>
                    <a:pt x="530" y="146"/>
                  </a:cubicBezTo>
                  <a:cubicBezTo>
                    <a:pt x="526" y="152"/>
                    <a:pt x="518" y="156"/>
                    <a:pt x="511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4" name="Freeform 277"/>
            <p:cNvSpPr>
              <a:spLocks/>
            </p:cNvSpPr>
            <p:nvPr/>
          </p:nvSpPr>
          <p:spPr bwMode="auto">
            <a:xfrm>
              <a:off x="7605713" y="3694114"/>
              <a:ext cx="58738" cy="30163"/>
            </a:xfrm>
            <a:custGeom>
              <a:avLst/>
              <a:gdLst>
                <a:gd name="T0" fmla="*/ 201 w 228"/>
                <a:gd name="T1" fmla="*/ 114 h 114"/>
                <a:gd name="T2" fmla="*/ 186 w 228"/>
                <a:gd name="T3" fmla="*/ 108 h 114"/>
                <a:gd name="T4" fmla="*/ 144 w 228"/>
                <a:gd name="T5" fmla="*/ 74 h 114"/>
                <a:gd name="T6" fmla="*/ 64 w 228"/>
                <a:gd name="T7" fmla="*/ 81 h 114"/>
                <a:gd name="T8" fmla="*/ 45 w 228"/>
                <a:gd name="T9" fmla="*/ 101 h 114"/>
                <a:gd name="T10" fmla="*/ 11 w 228"/>
                <a:gd name="T11" fmla="*/ 104 h 114"/>
                <a:gd name="T12" fmla="*/ 9 w 228"/>
                <a:gd name="T13" fmla="*/ 70 h 114"/>
                <a:gd name="T14" fmla="*/ 27 w 228"/>
                <a:gd name="T15" fmla="*/ 49 h 114"/>
                <a:gd name="T16" fmla="*/ 175 w 228"/>
                <a:gd name="T17" fmla="*/ 37 h 114"/>
                <a:gd name="T18" fmla="*/ 216 w 228"/>
                <a:gd name="T19" fmla="*/ 71 h 114"/>
                <a:gd name="T20" fmla="*/ 220 w 228"/>
                <a:gd name="T21" fmla="*/ 105 h 114"/>
                <a:gd name="T22" fmla="*/ 201 w 228"/>
                <a:gd name="T2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114">
                  <a:moveTo>
                    <a:pt x="201" y="114"/>
                  </a:moveTo>
                  <a:cubicBezTo>
                    <a:pt x="196" y="114"/>
                    <a:pt x="190" y="112"/>
                    <a:pt x="186" y="108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20" y="54"/>
                    <a:pt x="84" y="57"/>
                    <a:pt x="64" y="8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36" y="111"/>
                    <a:pt x="21" y="112"/>
                    <a:pt x="11" y="104"/>
                  </a:cubicBezTo>
                  <a:cubicBezTo>
                    <a:pt x="1" y="95"/>
                    <a:pt x="0" y="80"/>
                    <a:pt x="9" y="7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65" y="6"/>
                    <a:pt x="130" y="0"/>
                    <a:pt x="175" y="37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26" y="80"/>
                    <a:pt x="228" y="95"/>
                    <a:pt x="220" y="105"/>
                  </a:cubicBezTo>
                  <a:cubicBezTo>
                    <a:pt x="215" y="111"/>
                    <a:pt x="208" y="114"/>
                    <a:pt x="201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5" name="Freeform 278"/>
            <p:cNvSpPr>
              <a:spLocks/>
            </p:cNvSpPr>
            <p:nvPr/>
          </p:nvSpPr>
          <p:spPr bwMode="auto">
            <a:xfrm>
              <a:off x="7650163" y="3735389"/>
              <a:ext cx="74613" cy="44450"/>
            </a:xfrm>
            <a:custGeom>
              <a:avLst/>
              <a:gdLst>
                <a:gd name="T0" fmla="*/ 261 w 288"/>
                <a:gd name="T1" fmla="*/ 175 h 175"/>
                <a:gd name="T2" fmla="*/ 244 w 288"/>
                <a:gd name="T3" fmla="*/ 168 h 175"/>
                <a:gd name="T4" fmla="*/ 138 w 288"/>
                <a:gd name="T5" fmla="*/ 56 h 175"/>
                <a:gd name="T6" fmla="*/ 38 w 288"/>
                <a:gd name="T7" fmla="*/ 110 h 175"/>
                <a:gd name="T8" fmla="*/ 6 w 288"/>
                <a:gd name="T9" fmla="*/ 100 h 175"/>
                <a:gd name="T10" fmla="*/ 16 w 288"/>
                <a:gd name="T11" fmla="*/ 68 h 175"/>
                <a:gd name="T12" fmla="*/ 132 w 288"/>
                <a:gd name="T13" fmla="*/ 5 h 175"/>
                <a:gd name="T14" fmla="*/ 161 w 288"/>
                <a:gd name="T15" fmla="*/ 10 h 175"/>
                <a:gd name="T16" fmla="*/ 279 w 288"/>
                <a:gd name="T17" fmla="*/ 135 h 175"/>
                <a:gd name="T18" fmla="*/ 278 w 288"/>
                <a:gd name="T19" fmla="*/ 169 h 175"/>
                <a:gd name="T20" fmla="*/ 261 w 288"/>
                <a:gd name="T2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8" h="175">
                  <a:moveTo>
                    <a:pt x="261" y="175"/>
                  </a:moveTo>
                  <a:cubicBezTo>
                    <a:pt x="255" y="175"/>
                    <a:pt x="249" y="173"/>
                    <a:pt x="244" y="16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27" y="116"/>
                    <a:pt x="12" y="112"/>
                    <a:pt x="6" y="100"/>
                  </a:cubicBezTo>
                  <a:cubicBezTo>
                    <a:pt x="0" y="89"/>
                    <a:pt x="4" y="74"/>
                    <a:pt x="16" y="68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41" y="0"/>
                    <a:pt x="153" y="2"/>
                    <a:pt x="161" y="10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88" y="145"/>
                    <a:pt x="287" y="160"/>
                    <a:pt x="278" y="169"/>
                  </a:cubicBezTo>
                  <a:cubicBezTo>
                    <a:pt x="273" y="173"/>
                    <a:pt x="267" y="175"/>
                    <a:pt x="261" y="1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6" name="Freeform 279"/>
            <p:cNvSpPr>
              <a:spLocks/>
            </p:cNvSpPr>
            <p:nvPr/>
          </p:nvSpPr>
          <p:spPr bwMode="auto">
            <a:xfrm>
              <a:off x="7747000" y="3741739"/>
              <a:ext cx="149225" cy="65088"/>
            </a:xfrm>
            <a:custGeom>
              <a:avLst/>
              <a:gdLst>
                <a:gd name="T0" fmla="*/ 27 w 576"/>
                <a:gd name="T1" fmla="*/ 247 h 247"/>
                <a:gd name="T2" fmla="*/ 10 w 576"/>
                <a:gd name="T3" fmla="*/ 239 h 247"/>
                <a:gd name="T4" fmla="*/ 10 w 576"/>
                <a:gd name="T5" fmla="*/ 205 h 247"/>
                <a:gd name="T6" fmla="*/ 95 w 576"/>
                <a:gd name="T7" fmla="*/ 122 h 247"/>
                <a:gd name="T8" fmla="*/ 121 w 576"/>
                <a:gd name="T9" fmla="*/ 118 h 247"/>
                <a:gd name="T10" fmla="*/ 208 w 576"/>
                <a:gd name="T11" fmla="*/ 156 h 247"/>
                <a:gd name="T12" fmla="*/ 419 w 576"/>
                <a:gd name="T13" fmla="*/ 6 h 247"/>
                <a:gd name="T14" fmla="*/ 438 w 576"/>
                <a:gd name="T15" fmla="*/ 2 h 247"/>
                <a:gd name="T16" fmla="*/ 555 w 576"/>
                <a:gd name="T17" fmla="*/ 27 h 247"/>
                <a:gd name="T18" fmla="*/ 574 w 576"/>
                <a:gd name="T19" fmla="*/ 56 h 247"/>
                <a:gd name="T20" fmla="*/ 545 w 576"/>
                <a:gd name="T21" fmla="*/ 74 h 247"/>
                <a:gd name="T22" fmla="*/ 438 w 576"/>
                <a:gd name="T23" fmla="*/ 51 h 247"/>
                <a:gd name="T24" fmla="*/ 225 w 576"/>
                <a:gd name="T25" fmla="*/ 203 h 247"/>
                <a:gd name="T26" fmla="*/ 201 w 576"/>
                <a:gd name="T27" fmla="*/ 206 h 247"/>
                <a:gd name="T28" fmla="*/ 117 w 576"/>
                <a:gd name="T29" fmla="*/ 168 h 247"/>
                <a:gd name="T30" fmla="*/ 44 w 576"/>
                <a:gd name="T31" fmla="*/ 240 h 247"/>
                <a:gd name="T32" fmla="*/ 27 w 576"/>
                <a:gd name="T33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6" h="247">
                  <a:moveTo>
                    <a:pt x="27" y="247"/>
                  </a:moveTo>
                  <a:cubicBezTo>
                    <a:pt x="21" y="247"/>
                    <a:pt x="14" y="244"/>
                    <a:pt x="10" y="239"/>
                  </a:cubicBezTo>
                  <a:cubicBezTo>
                    <a:pt x="0" y="230"/>
                    <a:pt x="0" y="215"/>
                    <a:pt x="10" y="205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102" y="116"/>
                    <a:pt x="112" y="114"/>
                    <a:pt x="121" y="118"/>
                  </a:cubicBezTo>
                  <a:cubicBezTo>
                    <a:pt x="208" y="156"/>
                    <a:pt x="208" y="156"/>
                    <a:pt x="208" y="156"/>
                  </a:cubicBezTo>
                  <a:cubicBezTo>
                    <a:pt x="419" y="6"/>
                    <a:pt x="419" y="6"/>
                    <a:pt x="419" y="6"/>
                  </a:cubicBezTo>
                  <a:cubicBezTo>
                    <a:pt x="424" y="2"/>
                    <a:pt x="431" y="0"/>
                    <a:pt x="438" y="2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68" y="30"/>
                    <a:pt x="576" y="43"/>
                    <a:pt x="574" y="56"/>
                  </a:cubicBezTo>
                  <a:cubicBezTo>
                    <a:pt x="571" y="69"/>
                    <a:pt x="558" y="77"/>
                    <a:pt x="545" y="74"/>
                  </a:cubicBezTo>
                  <a:cubicBezTo>
                    <a:pt x="438" y="51"/>
                    <a:pt x="438" y="51"/>
                    <a:pt x="438" y="51"/>
                  </a:cubicBezTo>
                  <a:cubicBezTo>
                    <a:pt x="225" y="203"/>
                    <a:pt x="225" y="203"/>
                    <a:pt x="225" y="203"/>
                  </a:cubicBezTo>
                  <a:cubicBezTo>
                    <a:pt x="218" y="208"/>
                    <a:pt x="209" y="209"/>
                    <a:pt x="201" y="206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44" y="240"/>
                    <a:pt x="44" y="240"/>
                    <a:pt x="44" y="240"/>
                  </a:cubicBezTo>
                  <a:cubicBezTo>
                    <a:pt x="39" y="244"/>
                    <a:pt x="33" y="247"/>
                    <a:pt x="27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7" name="Freeform 280"/>
            <p:cNvSpPr>
              <a:spLocks/>
            </p:cNvSpPr>
            <p:nvPr/>
          </p:nvSpPr>
          <p:spPr bwMode="auto">
            <a:xfrm>
              <a:off x="7794625" y="3783014"/>
              <a:ext cx="85725" cy="28575"/>
            </a:xfrm>
            <a:custGeom>
              <a:avLst/>
              <a:gdLst>
                <a:gd name="T0" fmla="*/ 213 w 331"/>
                <a:gd name="T1" fmla="*/ 108 h 108"/>
                <a:gd name="T2" fmla="*/ 206 w 331"/>
                <a:gd name="T3" fmla="*/ 107 h 108"/>
                <a:gd name="T4" fmla="*/ 20 w 331"/>
                <a:gd name="T5" fmla="*/ 50 h 108"/>
                <a:gd name="T6" fmla="*/ 4 w 331"/>
                <a:gd name="T7" fmla="*/ 20 h 108"/>
                <a:gd name="T8" fmla="*/ 34 w 331"/>
                <a:gd name="T9" fmla="*/ 4 h 108"/>
                <a:gd name="T10" fmla="*/ 211 w 331"/>
                <a:gd name="T11" fmla="*/ 58 h 108"/>
                <a:gd name="T12" fmla="*/ 295 w 331"/>
                <a:gd name="T13" fmla="*/ 25 h 108"/>
                <a:gd name="T14" fmla="*/ 326 w 331"/>
                <a:gd name="T15" fmla="*/ 38 h 108"/>
                <a:gd name="T16" fmla="*/ 312 w 331"/>
                <a:gd name="T17" fmla="*/ 69 h 108"/>
                <a:gd name="T18" fmla="*/ 221 w 331"/>
                <a:gd name="T19" fmla="*/ 106 h 108"/>
                <a:gd name="T20" fmla="*/ 213 w 331"/>
                <a:gd name="T2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108">
                  <a:moveTo>
                    <a:pt x="213" y="108"/>
                  </a:moveTo>
                  <a:cubicBezTo>
                    <a:pt x="210" y="108"/>
                    <a:pt x="208" y="107"/>
                    <a:pt x="206" y="107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7" y="46"/>
                    <a:pt x="0" y="32"/>
                    <a:pt x="4" y="20"/>
                  </a:cubicBezTo>
                  <a:cubicBezTo>
                    <a:pt x="8" y="7"/>
                    <a:pt x="21" y="0"/>
                    <a:pt x="34" y="4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307" y="20"/>
                    <a:pt x="321" y="26"/>
                    <a:pt x="326" y="38"/>
                  </a:cubicBezTo>
                  <a:cubicBezTo>
                    <a:pt x="331" y="51"/>
                    <a:pt x="325" y="65"/>
                    <a:pt x="312" y="69"/>
                  </a:cubicBezTo>
                  <a:cubicBezTo>
                    <a:pt x="221" y="106"/>
                    <a:pt x="221" y="106"/>
                    <a:pt x="221" y="106"/>
                  </a:cubicBezTo>
                  <a:cubicBezTo>
                    <a:pt x="219" y="107"/>
                    <a:pt x="216" y="108"/>
                    <a:pt x="213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8" name="Freeform 281"/>
            <p:cNvSpPr>
              <a:spLocks/>
            </p:cNvSpPr>
            <p:nvPr/>
          </p:nvSpPr>
          <p:spPr bwMode="auto">
            <a:xfrm>
              <a:off x="7815263" y="3690939"/>
              <a:ext cx="68263" cy="19050"/>
            </a:xfrm>
            <a:custGeom>
              <a:avLst/>
              <a:gdLst>
                <a:gd name="T0" fmla="*/ 235 w 261"/>
                <a:gd name="T1" fmla="*/ 77 h 77"/>
                <a:gd name="T2" fmla="*/ 232 w 261"/>
                <a:gd name="T3" fmla="*/ 77 h 77"/>
                <a:gd name="T4" fmla="*/ 22 w 261"/>
                <a:gd name="T5" fmla="*/ 49 h 77"/>
                <a:gd name="T6" fmla="*/ 2 w 261"/>
                <a:gd name="T7" fmla="*/ 23 h 77"/>
                <a:gd name="T8" fmla="*/ 29 w 261"/>
                <a:gd name="T9" fmla="*/ 2 h 77"/>
                <a:gd name="T10" fmla="*/ 238 w 261"/>
                <a:gd name="T11" fmla="*/ 29 h 77"/>
                <a:gd name="T12" fmla="*/ 259 w 261"/>
                <a:gd name="T13" fmla="*/ 56 h 77"/>
                <a:gd name="T14" fmla="*/ 235 w 261"/>
                <a:gd name="T1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77">
                  <a:moveTo>
                    <a:pt x="235" y="77"/>
                  </a:moveTo>
                  <a:cubicBezTo>
                    <a:pt x="234" y="77"/>
                    <a:pt x="233" y="77"/>
                    <a:pt x="232" y="77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9" y="48"/>
                    <a:pt x="0" y="36"/>
                    <a:pt x="2" y="23"/>
                  </a:cubicBezTo>
                  <a:cubicBezTo>
                    <a:pt x="3" y="9"/>
                    <a:pt x="15" y="0"/>
                    <a:pt x="29" y="2"/>
                  </a:cubicBezTo>
                  <a:cubicBezTo>
                    <a:pt x="238" y="29"/>
                    <a:pt x="238" y="29"/>
                    <a:pt x="238" y="29"/>
                  </a:cubicBezTo>
                  <a:cubicBezTo>
                    <a:pt x="252" y="31"/>
                    <a:pt x="261" y="43"/>
                    <a:pt x="259" y="56"/>
                  </a:cubicBezTo>
                  <a:cubicBezTo>
                    <a:pt x="258" y="68"/>
                    <a:pt x="247" y="77"/>
                    <a:pt x="235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9" name="Freeform 282"/>
            <p:cNvSpPr>
              <a:spLocks/>
            </p:cNvSpPr>
            <p:nvPr/>
          </p:nvSpPr>
          <p:spPr bwMode="auto">
            <a:xfrm>
              <a:off x="7823200" y="3644901"/>
              <a:ext cx="76200" cy="33338"/>
            </a:xfrm>
            <a:custGeom>
              <a:avLst/>
              <a:gdLst>
                <a:gd name="T0" fmla="*/ 268 w 295"/>
                <a:gd name="T1" fmla="*/ 125 h 125"/>
                <a:gd name="T2" fmla="*/ 257 w 295"/>
                <a:gd name="T3" fmla="*/ 123 h 125"/>
                <a:gd name="T4" fmla="*/ 119 w 295"/>
                <a:gd name="T5" fmla="*/ 51 h 125"/>
                <a:gd name="T6" fmla="*/ 36 w 295"/>
                <a:gd name="T7" fmla="*/ 85 h 125"/>
                <a:gd name="T8" fmla="*/ 5 w 295"/>
                <a:gd name="T9" fmla="*/ 71 h 125"/>
                <a:gd name="T10" fmla="*/ 18 w 295"/>
                <a:gd name="T11" fmla="*/ 40 h 125"/>
                <a:gd name="T12" fmla="*/ 111 w 295"/>
                <a:gd name="T13" fmla="*/ 3 h 125"/>
                <a:gd name="T14" fmla="*/ 131 w 295"/>
                <a:gd name="T15" fmla="*/ 3 h 125"/>
                <a:gd name="T16" fmla="*/ 279 w 295"/>
                <a:gd name="T17" fmla="*/ 80 h 125"/>
                <a:gd name="T18" fmla="*/ 289 w 295"/>
                <a:gd name="T19" fmla="*/ 112 h 125"/>
                <a:gd name="T20" fmla="*/ 268 w 295"/>
                <a:gd name="T21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5" h="125">
                  <a:moveTo>
                    <a:pt x="268" y="125"/>
                  </a:moveTo>
                  <a:cubicBezTo>
                    <a:pt x="264" y="125"/>
                    <a:pt x="260" y="124"/>
                    <a:pt x="257" y="123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24" y="90"/>
                    <a:pt x="10" y="84"/>
                    <a:pt x="5" y="71"/>
                  </a:cubicBezTo>
                  <a:cubicBezTo>
                    <a:pt x="0" y="59"/>
                    <a:pt x="6" y="45"/>
                    <a:pt x="18" y="40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18" y="0"/>
                    <a:pt x="125" y="0"/>
                    <a:pt x="131" y="3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91" y="86"/>
                    <a:pt x="295" y="101"/>
                    <a:pt x="289" y="112"/>
                  </a:cubicBezTo>
                  <a:cubicBezTo>
                    <a:pt x="285" y="121"/>
                    <a:pt x="277" y="125"/>
                    <a:pt x="26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0" name="Freeform 283"/>
            <p:cNvSpPr>
              <a:spLocks/>
            </p:cNvSpPr>
            <p:nvPr/>
          </p:nvSpPr>
          <p:spPr bwMode="auto">
            <a:xfrm>
              <a:off x="7600950" y="3651251"/>
              <a:ext cx="74613" cy="34925"/>
            </a:xfrm>
            <a:custGeom>
              <a:avLst/>
              <a:gdLst>
                <a:gd name="T0" fmla="*/ 27 w 287"/>
                <a:gd name="T1" fmla="*/ 137 h 137"/>
                <a:gd name="T2" fmla="*/ 8 w 287"/>
                <a:gd name="T3" fmla="*/ 127 h 137"/>
                <a:gd name="T4" fmla="*/ 13 w 287"/>
                <a:gd name="T5" fmla="*/ 94 h 137"/>
                <a:gd name="T6" fmla="*/ 136 w 287"/>
                <a:gd name="T7" fmla="*/ 5 h 137"/>
                <a:gd name="T8" fmla="*/ 159 w 287"/>
                <a:gd name="T9" fmla="*/ 3 h 137"/>
                <a:gd name="T10" fmla="*/ 269 w 287"/>
                <a:gd name="T11" fmla="*/ 48 h 137"/>
                <a:gd name="T12" fmla="*/ 282 w 287"/>
                <a:gd name="T13" fmla="*/ 80 h 137"/>
                <a:gd name="T14" fmla="*/ 251 w 287"/>
                <a:gd name="T15" fmla="*/ 93 h 137"/>
                <a:gd name="T16" fmla="*/ 153 w 287"/>
                <a:gd name="T17" fmla="*/ 52 h 137"/>
                <a:gd name="T18" fmla="*/ 42 w 287"/>
                <a:gd name="T19" fmla="*/ 133 h 137"/>
                <a:gd name="T20" fmla="*/ 27 w 287"/>
                <a:gd name="T21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7" h="137">
                  <a:moveTo>
                    <a:pt x="27" y="137"/>
                  </a:moveTo>
                  <a:cubicBezTo>
                    <a:pt x="20" y="137"/>
                    <a:pt x="13" y="134"/>
                    <a:pt x="8" y="127"/>
                  </a:cubicBezTo>
                  <a:cubicBezTo>
                    <a:pt x="0" y="117"/>
                    <a:pt x="3" y="102"/>
                    <a:pt x="13" y="94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42" y="1"/>
                    <a:pt x="151" y="0"/>
                    <a:pt x="159" y="3"/>
                  </a:cubicBezTo>
                  <a:cubicBezTo>
                    <a:pt x="269" y="48"/>
                    <a:pt x="269" y="48"/>
                    <a:pt x="269" y="48"/>
                  </a:cubicBezTo>
                  <a:cubicBezTo>
                    <a:pt x="281" y="53"/>
                    <a:pt x="287" y="67"/>
                    <a:pt x="282" y="80"/>
                  </a:cubicBezTo>
                  <a:cubicBezTo>
                    <a:pt x="277" y="92"/>
                    <a:pt x="263" y="98"/>
                    <a:pt x="251" y="93"/>
                  </a:cubicBezTo>
                  <a:cubicBezTo>
                    <a:pt x="153" y="52"/>
                    <a:pt x="153" y="52"/>
                    <a:pt x="153" y="52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37" y="136"/>
                    <a:pt x="32" y="137"/>
                    <a:pt x="27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1" name="Freeform 284"/>
            <p:cNvSpPr>
              <a:spLocks/>
            </p:cNvSpPr>
            <p:nvPr/>
          </p:nvSpPr>
          <p:spPr bwMode="auto">
            <a:xfrm>
              <a:off x="7847013" y="3627439"/>
              <a:ext cx="55563" cy="30163"/>
            </a:xfrm>
            <a:custGeom>
              <a:avLst/>
              <a:gdLst>
                <a:gd name="T0" fmla="*/ 27 w 212"/>
                <a:gd name="T1" fmla="*/ 119 h 119"/>
                <a:gd name="T2" fmla="*/ 5 w 212"/>
                <a:gd name="T3" fmla="*/ 104 h 119"/>
                <a:gd name="T4" fmla="*/ 18 w 212"/>
                <a:gd name="T5" fmla="*/ 73 h 119"/>
                <a:gd name="T6" fmla="*/ 176 w 212"/>
                <a:gd name="T7" fmla="*/ 6 h 119"/>
                <a:gd name="T8" fmla="*/ 207 w 212"/>
                <a:gd name="T9" fmla="*/ 18 h 119"/>
                <a:gd name="T10" fmla="*/ 194 w 212"/>
                <a:gd name="T11" fmla="*/ 50 h 119"/>
                <a:gd name="T12" fmla="*/ 37 w 212"/>
                <a:gd name="T13" fmla="*/ 117 h 119"/>
                <a:gd name="T14" fmla="*/ 27 w 212"/>
                <a:gd name="T1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119">
                  <a:moveTo>
                    <a:pt x="27" y="119"/>
                  </a:moveTo>
                  <a:cubicBezTo>
                    <a:pt x="18" y="119"/>
                    <a:pt x="9" y="113"/>
                    <a:pt x="5" y="104"/>
                  </a:cubicBezTo>
                  <a:cubicBezTo>
                    <a:pt x="0" y="92"/>
                    <a:pt x="6" y="78"/>
                    <a:pt x="18" y="73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88" y="0"/>
                    <a:pt x="202" y="6"/>
                    <a:pt x="207" y="18"/>
                  </a:cubicBezTo>
                  <a:cubicBezTo>
                    <a:pt x="212" y="31"/>
                    <a:pt x="207" y="45"/>
                    <a:pt x="194" y="50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3" y="118"/>
                    <a:pt x="30" y="119"/>
                    <a:pt x="27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2" name="Freeform 285"/>
            <p:cNvSpPr>
              <a:spLocks/>
            </p:cNvSpPr>
            <p:nvPr/>
          </p:nvSpPr>
          <p:spPr bwMode="auto">
            <a:xfrm>
              <a:off x="7843838" y="3597276"/>
              <a:ext cx="58738" cy="25400"/>
            </a:xfrm>
            <a:custGeom>
              <a:avLst/>
              <a:gdLst>
                <a:gd name="T0" fmla="*/ 107 w 221"/>
                <a:gd name="T1" fmla="*/ 100 h 100"/>
                <a:gd name="T2" fmla="*/ 99 w 221"/>
                <a:gd name="T3" fmla="*/ 99 h 100"/>
                <a:gd name="T4" fmla="*/ 19 w 221"/>
                <a:gd name="T5" fmla="*/ 70 h 100"/>
                <a:gd name="T6" fmla="*/ 4 w 221"/>
                <a:gd name="T7" fmla="*/ 40 h 100"/>
                <a:gd name="T8" fmla="*/ 35 w 221"/>
                <a:gd name="T9" fmla="*/ 25 h 100"/>
                <a:gd name="T10" fmla="*/ 105 w 221"/>
                <a:gd name="T11" fmla="*/ 50 h 100"/>
                <a:gd name="T12" fmla="*/ 182 w 221"/>
                <a:gd name="T13" fmla="*/ 7 h 100"/>
                <a:gd name="T14" fmla="*/ 215 w 221"/>
                <a:gd name="T15" fmla="*/ 16 h 100"/>
                <a:gd name="T16" fmla="*/ 205 w 221"/>
                <a:gd name="T17" fmla="*/ 49 h 100"/>
                <a:gd name="T18" fmla="*/ 119 w 221"/>
                <a:gd name="T19" fmla="*/ 97 h 100"/>
                <a:gd name="T20" fmla="*/ 107 w 221"/>
                <a:gd name="T2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100">
                  <a:moveTo>
                    <a:pt x="107" y="100"/>
                  </a:moveTo>
                  <a:cubicBezTo>
                    <a:pt x="105" y="100"/>
                    <a:pt x="102" y="99"/>
                    <a:pt x="99" y="99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6" y="66"/>
                    <a:pt x="0" y="52"/>
                    <a:pt x="4" y="40"/>
                  </a:cubicBezTo>
                  <a:cubicBezTo>
                    <a:pt x="8" y="27"/>
                    <a:pt x="22" y="21"/>
                    <a:pt x="35" y="25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94" y="0"/>
                    <a:pt x="208" y="5"/>
                    <a:pt x="215" y="16"/>
                  </a:cubicBezTo>
                  <a:cubicBezTo>
                    <a:pt x="221" y="28"/>
                    <a:pt x="217" y="42"/>
                    <a:pt x="205" y="4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9"/>
                    <a:pt x="111" y="100"/>
                    <a:pt x="10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3" name="Freeform 286"/>
            <p:cNvSpPr>
              <a:spLocks/>
            </p:cNvSpPr>
            <p:nvPr/>
          </p:nvSpPr>
          <p:spPr bwMode="auto">
            <a:xfrm>
              <a:off x="7848600" y="3575051"/>
              <a:ext cx="53975" cy="34925"/>
            </a:xfrm>
            <a:custGeom>
              <a:avLst/>
              <a:gdLst>
                <a:gd name="T0" fmla="*/ 180 w 207"/>
                <a:gd name="T1" fmla="*/ 132 h 132"/>
                <a:gd name="T2" fmla="*/ 169 w 207"/>
                <a:gd name="T3" fmla="*/ 129 h 132"/>
                <a:gd name="T4" fmla="*/ 17 w 207"/>
                <a:gd name="T5" fmla="*/ 48 h 132"/>
                <a:gd name="T6" fmla="*/ 7 w 207"/>
                <a:gd name="T7" fmla="*/ 16 h 132"/>
                <a:gd name="T8" fmla="*/ 39 w 207"/>
                <a:gd name="T9" fmla="*/ 6 h 132"/>
                <a:gd name="T10" fmla="*/ 191 w 207"/>
                <a:gd name="T11" fmla="*/ 87 h 132"/>
                <a:gd name="T12" fmla="*/ 201 w 207"/>
                <a:gd name="T13" fmla="*/ 119 h 132"/>
                <a:gd name="T14" fmla="*/ 180 w 207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32">
                  <a:moveTo>
                    <a:pt x="180" y="132"/>
                  </a:moveTo>
                  <a:cubicBezTo>
                    <a:pt x="176" y="132"/>
                    <a:pt x="172" y="131"/>
                    <a:pt x="169" y="129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5" y="42"/>
                    <a:pt x="0" y="28"/>
                    <a:pt x="7" y="16"/>
                  </a:cubicBezTo>
                  <a:cubicBezTo>
                    <a:pt x="13" y="4"/>
                    <a:pt x="27" y="0"/>
                    <a:pt x="39" y="6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203" y="93"/>
                    <a:pt x="207" y="107"/>
                    <a:pt x="201" y="119"/>
                  </a:cubicBezTo>
                  <a:cubicBezTo>
                    <a:pt x="197" y="127"/>
                    <a:pt x="188" y="132"/>
                    <a:pt x="18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4" name="Freeform 287"/>
            <p:cNvSpPr>
              <a:spLocks/>
            </p:cNvSpPr>
            <p:nvPr/>
          </p:nvSpPr>
          <p:spPr bwMode="auto">
            <a:xfrm>
              <a:off x="7831138" y="3570289"/>
              <a:ext cx="65088" cy="20638"/>
            </a:xfrm>
            <a:custGeom>
              <a:avLst/>
              <a:gdLst>
                <a:gd name="T0" fmla="*/ 26 w 249"/>
                <a:gd name="T1" fmla="*/ 78 h 78"/>
                <a:gd name="T2" fmla="*/ 2 w 249"/>
                <a:gd name="T3" fmla="*/ 58 h 78"/>
                <a:gd name="T4" fmla="*/ 22 w 249"/>
                <a:gd name="T5" fmla="*/ 30 h 78"/>
                <a:gd name="T6" fmla="*/ 220 w 249"/>
                <a:gd name="T7" fmla="*/ 2 h 78"/>
                <a:gd name="T8" fmla="*/ 247 w 249"/>
                <a:gd name="T9" fmla="*/ 22 h 78"/>
                <a:gd name="T10" fmla="*/ 227 w 249"/>
                <a:gd name="T11" fmla="*/ 50 h 78"/>
                <a:gd name="T12" fmla="*/ 29 w 249"/>
                <a:gd name="T13" fmla="*/ 78 h 78"/>
                <a:gd name="T14" fmla="*/ 26 w 249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78">
                  <a:moveTo>
                    <a:pt x="26" y="78"/>
                  </a:moveTo>
                  <a:cubicBezTo>
                    <a:pt x="14" y="78"/>
                    <a:pt x="4" y="69"/>
                    <a:pt x="2" y="58"/>
                  </a:cubicBezTo>
                  <a:cubicBezTo>
                    <a:pt x="0" y="44"/>
                    <a:pt x="9" y="32"/>
                    <a:pt x="22" y="30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33" y="0"/>
                    <a:pt x="245" y="9"/>
                    <a:pt x="247" y="22"/>
                  </a:cubicBezTo>
                  <a:cubicBezTo>
                    <a:pt x="249" y="35"/>
                    <a:pt x="240" y="48"/>
                    <a:pt x="227" y="50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8" y="78"/>
                    <a:pt x="27" y="78"/>
                    <a:pt x="26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0" name="Группа 1079"/>
          <p:cNvGrpSpPr/>
          <p:nvPr/>
        </p:nvGrpSpPr>
        <p:grpSpPr>
          <a:xfrm>
            <a:off x="6638925" y="1981201"/>
            <a:ext cx="441325" cy="519113"/>
            <a:chOff x="6638925" y="1981201"/>
            <a:chExt cx="441325" cy="519113"/>
          </a:xfrm>
          <a:solidFill>
            <a:schemeClr val="accent1"/>
          </a:solidFill>
        </p:grpSpPr>
        <p:sp>
          <p:nvSpPr>
            <p:cNvPr id="725" name="Freeform 288"/>
            <p:cNvSpPr>
              <a:spLocks/>
            </p:cNvSpPr>
            <p:nvPr/>
          </p:nvSpPr>
          <p:spPr bwMode="auto">
            <a:xfrm>
              <a:off x="6772275" y="2011364"/>
              <a:ext cx="131763" cy="127000"/>
            </a:xfrm>
            <a:custGeom>
              <a:avLst/>
              <a:gdLst>
                <a:gd name="T0" fmla="*/ 390 w 503"/>
                <a:gd name="T1" fmla="*/ 492 h 492"/>
                <a:gd name="T2" fmla="*/ 359 w 503"/>
                <a:gd name="T3" fmla="*/ 480 h 492"/>
                <a:gd name="T4" fmla="*/ 336 w 503"/>
                <a:gd name="T5" fmla="*/ 423 h 492"/>
                <a:gd name="T6" fmla="*/ 201 w 503"/>
                <a:gd name="T7" fmla="*/ 369 h 492"/>
                <a:gd name="T8" fmla="*/ 8 w 503"/>
                <a:gd name="T9" fmla="*/ 341 h 492"/>
                <a:gd name="T10" fmla="*/ 12 w 503"/>
                <a:gd name="T11" fmla="*/ 307 h 492"/>
                <a:gd name="T12" fmla="*/ 46 w 503"/>
                <a:gd name="T13" fmla="*/ 310 h 492"/>
                <a:gd name="T14" fmla="*/ 185 w 503"/>
                <a:gd name="T15" fmla="*/ 324 h 492"/>
                <a:gd name="T16" fmla="*/ 377 w 503"/>
                <a:gd name="T17" fmla="*/ 396 h 492"/>
                <a:gd name="T18" fmla="*/ 384 w 503"/>
                <a:gd name="T19" fmla="*/ 413 h 492"/>
                <a:gd name="T20" fmla="*/ 391 w 503"/>
                <a:gd name="T21" fmla="*/ 444 h 492"/>
                <a:gd name="T22" fmla="*/ 391 w 503"/>
                <a:gd name="T23" fmla="*/ 444 h 492"/>
                <a:gd name="T24" fmla="*/ 400 w 503"/>
                <a:gd name="T25" fmla="*/ 440 h 492"/>
                <a:gd name="T26" fmla="*/ 402 w 503"/>
                <a:gd name="T27" fmla="*/ 410 h 492"/>
                <a:gd name="T28" fmla="*/ 407 w 503"/>
                <a:gd name="T29" fmla="*/ 390 h 492"/>
                <a:gd name="T30" fmla="*/ 426 w 503"/>
                <a:gd name="T31" fmla="*/ 381 h 492"/>
                <a:gd name="T32" fmla="*/ 450 w 503"/>
                <a:gd name="T33" fmla="*/ 370 h 492"/>
                <a:gd name="T34" fmla="*/ 451 w 503"/>
                <a:gd name="T35" fmla="*/ 360 h 492"/>
                <a:gd name="T36" fmla="*/ 436 w 503"/>
                <a:gd name="T37" fmla="*/ 358 h 492"/>
                <a:gd name="T38" fmla="*/ 220 w 503"/>
                <a:gd name="T39" fmla="*/ 247 h 492"/>
                <a:gd name="T40" fmla="*/ 211 w 503"/>
                <a:gd name="T41" fmla="*/ 231 h 492"/>
                <a:gd name="T42" fmla="*/ 53 w 503"/>
                <a:gd name="T43" fmla="*/ 58 h 492"/>
                <a:gd name="T44" fmla="*/ 28 w 503"/>
                <a:gd name="T45" fmla="*/ 36 h 492"/>
                <a:gd name="T46" fmla="*/ 50 w 503"/>
                <a:gd name="T47" fmla="*/ 10 h 492"/>
                <a:gd name="T48" fmla="*/ 258 w 503"/>
                <a:gd name="T49" fmla="*/ 217 h 492"/>
                <a:gd name="T50" fmla="*/ 325 w 503"/>
                <a:gd name="T51" fmla="*/ 266 h 492"/>
                <a:gd name="T52" fmla="*/ 427 w 503"/>
                <a:gd name="T53" fmla="*/ 311 h 492"/>
                <a:gd name="T54" fmla="*/ 489 w 503"/>
                <a:gd name="T55" fmla="*/ 331 h 492"/>
                <a:gd name="T56" fmla="*/ 493 w 503"/>
                <a:gd name="T57" fmla="*/ 392 h 492"/>
                <a:gd name="T58" fmla="*/ 451 w 503"/>
                <a:gd name="T59" fmla="*/ 426 h 492"/>
                <a:gd name="T60" fmla="*/ 439 w 503"/>
                <a:gd name="T61" fmla="*/ 467 h 492"/>
                <a:gd name="T62" fmla="*/ 397 w 503"/>
                <a:gd name="T63" fmla="*/ 492 h 492"/>
                <a:gd name="T64" fmla="*/ 390 w 503"/>
                <a:gd name="T65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3" h="492">
                  <a:moveTo>
                    <a:pt x="390" y="492"/>
                  </a:moveTo>
                  <a:cubicBezTo>
                    <a:pt x="379" y="492"/>
                    <a:pt x="368" y="488"/>
                    <a:pt x="359" y="480"/>
                  </a:cubicBezTo>
                  <a:cubicBezTo>
                    <a:pt x="342" y="465"/>
                    <a:pt x="337" y="438"/>
                    <a:pt x="336" y="423"/>
                  </a:cubicBezTo>
                  <a:cubicBezTo>
                    <a:pt x="310" y="397"/>
                    <a:pt x="248" y="352"/>
                    <a:pt x="201" y="369"/>
                  </a:cubicBezTo>
                  <a:cubicBezTo>
                    <a:pt x="119" y="399"/>
                    <a:pt x="66" y="411"/>
                    <a:pt x="8" y="341"/>
                  </a:cubicBezTo>
                  <a:cubicBezTo>
                    <a:pt x="0" y="330"/>
                    <a:pt x="1" y="315"/>
                    <a:pt x="12" y="307"/>
                  </a:cubicBezTo>
                  <a:cubicBezTo>
                    <a:pt x="22" y="299"/>
                    <a:pt x="37" y="300"/>
                    <a:pt x="46" y="310"/>
                  </a:cubicBezTo>
                  <a:cubicBezTo>
                    <a:pt x="82" y="355"/>
                    <a:pt x="104" y="353"/>
                    <a:pt x="185" y="324"/>
                  </a:cubicBezTo>
                  <a:cubicBezTo>
                    <a:pt x="276" y="291"/>
                    <a:pt x="373" y="392"/>
                    <a:pt x="377" y="396"/>
                  </a:cubicBezTo>
                  <a:cubicBezTo>
                    <a:pt x="382" y="400"/>
                    <a:pt x="384" y="406"/>
                    <a:pt x="384" y="413"/>
                  </a:cubicBezTo>
                  <a:cubicBezTo>
                    <a:pt x="384" y="426"/>
                    <a:pt x="388" y="440"/>
                    <a:pt x="391" y="444"/>
                  </a:cubicBezTo>
                  <a:cubicBezTo>
                    <a:pt x="391" y="444"/>
                    <a:pt x="391" y="444"/>
                    <a:pt x="391" y="444"/>
                  </a:cubicBezTo>
                  <a:cubicBezTo>
                    <a:pt x="397" y="443"/>
                    <a:pt x="399" y="441"/>
                    <a:pt x="400" y="440"/>
                  </a:cubicBezTo>
                  <a:cubicBezTo>
                    <a:pt x="404" y="433"/>
                    <a:pt x="404" y="418"/>
                    <a:pt x="402" y="410"/>
                  </a:cubicBezTo>
                  <a:cubicBezTo>
                    <a:pt x="400" y="403"/>
                    <a:pt x="402" y="396"/>
                    <a:pt x="407" y="390"/>
                  </a:cubicBezTo>
                  <a:cubicBezTo>
                    <a:pt x="411" y="384"/>
                    <a:pt x="418" y="381"/>
                    <a:pt x="426" y="381"/>
                  </a:cubicBezTo>
                  <a:cubicBezTo>
                    <a:pt x="437" y="381"/>
                    <a:pt x="446" y="377"/>
                    <a:pt x="450" y="370"/>
                  </a:cubicBezTo>
                  <a:cubicBezTo>
                    <a:pt x="452" y="366"/>
                    <a:pt x="452" y="362"/>
                    <a:pt x="451" y="360"/>
                  </a:cubicBezTo>
                  <a:cubicBezTo>
                    <a:pt x="449" y="358"/>
                    <a:pt x="444" y="357"/>
                    <a:pt x="436" y="358"/>
                  </a:cubicBezTo>
                  <a:cubicBezTo>
                    <a:pt x="368" y="371"/>
                    <a:pt x="244" y="268"/>
                    <a:pt x="220" y="247"/>
                  </a:cubicBezTo>
                  <a:cubicBezTo>
                    <a:pt x="215" y="243"/>
                    <a:pt x="212" y="237"/>
                    <a:pt x="211" y="231"/>
                  </a:cubicBezTo>
                  <a:cubicBezTo>
                    <a:pt x="201" y="102"/>
                    <a:pt x="155" y="52"/>
                    <a:pt x="53" y="58"/>
                  </a:cubicBezTo>
                  <a:cubicBezTo>
                    <a:pt x="40" y="59"/>
                    <a:pt x="28" y="49"/>
                    <a:pt x="28" y="36"/>
                  </a:cubicBezTo>
                  <a:cubicBezTo>
                    <a:pt x="27" y="22"/>
                    <a:pt x="37" y="11"/>
                    <a:pt x="50" y="10"/>
                  </a:cubicBezTo>
                  <a:cubicBezTo>
                    <a:pt x="215" y="0"/>
                    <a:pt x="249" y="120"/>
                    <a:pt x="258" y="217"/>
                  </a:cubicBezTo>
                  <a:cubicBezTo>
                    <a:pt x="270" y="227"/>
                    <a:pt x="296" y="247"/>
                    <a:pt x="325" y="266"/>
                  </a:cubicBezTo>
                  <a:cubicBezTo>
                    <a:pt x="394" y="313"/>
                    <a:pt x="420" y="312"/>
                    <a:pt x="427" y="311"/>
                  </a:cubicBezTo>
                  <a:cubicBezTo>
                    <a:pt x="453" y="306"/>
                    <a:pt x="476" y="313"/>
                    <a:pt x="489" y="331"/>
                  </a:cubicBezTo>
                  <a:cubicBezTo>
                    <a:pt x="502" y="348"/>
                    <a:pt x="503" y="372"/>
                    <a:pt x="493" y="392"/>
                  </a:cubicBezTo>
                  <a:cubicBezTo>
                    <a:pt x="484" y="408"/>
                    <a:pt x="469" y="420"/>
                    <a:pt x="451" y="426"/>
                  </a:cubicBezTo>
                  <a:cubicBezTo>
                    <a:pt x="451" y="438"/>
                    <a:pt x="448" y="454"/>
                    <a:pt x="439" y="467"/>
                  </a:cubicBezTo>
                  <a:cubicBezTo>
                    <a:pt x="430" y="481"/>
                    <a:pt x="415" y="489"/>
                    <a:pt x="397" y="492"/>
                  </a:cubicBezTo>
                  <a:cubicBezTo>
                    <a:pt x="395" y="492"/>
                    <a:pt x="393" y="492"/>
                    <a:pt x="390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6" name="Freeform 289"/>
            <p:cNvSpPr>
              <a:spLocks noEditPoints="1"/>
            </p:cNvSpPr>
            <p:nvPr/>
          </p:nvSpPr>
          <p:spPr bwMode="auto">
            <a:xfrm>
              <a:off x="6764338" y="2097089"/>
              <a:ext cx="120650" cy="284163"/>
            </a:xfrm>
            <a:custGeom>
              <a:avLst/>
              <a:gdLst>
                <a:gd name="T0" fmla="*/ 26 w 468"/>
                <a:gd name="T1" fmla="*/ 1094 h 1094"/>
                <a:gd name="T2" fmla="*/ 22 w 468"/>
                <a:gd name="T3" fmla="*/ 1094 h 1094"/>
                <a:gd name="T4" fmla="*/ 2 w 468"/>
                <a:gd name="T5" fmla="*/ 1066 h 1094"/>
                <a:gd name="T6" fmla="*/ 232 w 468"/>
                <a:gd name="T7" fmla="*/ 806 h 1094"/>
                <a:gd name="T8" fmla="*/ 420 w 468"/>
                <a:gd name="T9" fmla="*/ 540 h 1094"/>
                <a:gd name="T10" fmla="*/ 278 w 468"/>
                <a:gd name="T11" fmla="*/ 322 h 1094"/>
                <a:gd name="T12" fmla="*/ 78 w 468"/>
                <a:gd name="T13" fmla="*/ 31 h 1094"/>
                <a:gd name="T14" fmla="*/ 78 w 468"/>
                <a:gd name="T15" fmla="*/ 30 h 1094"/>
                <a:gd name="T16" fmla="*/ 81 w 468"/>
                <a:gd name="T17" fmla="*/ 16 h 1094"/>
                <a:gd name="T18" fmla="*/ 113 w 468"/>
                <a:gd name="T19" fmla="*/ 7 h 1094"/>
                <a:gd name="T20" fmla="*/ 125 w 468"/>
                <a:gd name="T21" fmla="*/ 34 h 1094"/>
                <a:gd name="T22" fmla="*/ 303 w 468"/>
                <a:gd name="T23" fmla="*/ 281 h 1094"/>
                <a:gd name="T24" fmla="*/ 468 w 468"/>
                <a:gd name="T25" fmla="*/ 540 h 1094"/>
                <a:gd name="T26" fmla="*/ 257 w 468"/>
                <a:gd name="T27" fmla="*/ 847 h 1094"/>
                <a:gd name="T28" fmla="*/ 50 w 468"/>
                <a:gd name="T29" fmla="*/ 1074 h 1094"/>
                <a:gd name="T30" fmla="*/ 26 w 468"/>
                <a:gd name="T31" fmla="*/ 1094 h 1094"/>
                <a:gd name="T32" fmla="*/ 89 w 468"/>
                <a:gd name="T33" fmla="*/ 49 h 1094"/>
                <a:gd name="T34" fmla="*/ 89 w 468"/>
                <a:gd name="T35" fmla="*/ 49 h 1094"/>
                <a:gd name="T36" fmla="*/ 89 w 468"/>
                <a:gd name="T37" fmla="*/ 4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94">
                  <a:moveTo>
                    <a:pt x="26" y="1094"/>
                  </a:moveTo>
                  <a:cubicBezTo>
                    <a:pt x="25" y="1094"/>
                    <a:pt x="23" y="1094"/>
                    <a:pt x="22" y="1094"/>
                  </a:cubicBezTo>
                  <a:cubicBezTo>
                    <a:pt x="9" y="1091"/>
                    <a:pt x="0" y="1079"/>
                    <a:pt x="2" y="1066"/>
                  </a:cubicBezTo>
                  <a:cubicBezTo>
                    <a:pt x="20" y="972"/>
                    <a:pt x="84" y="899"/>
                    <a:pt x="232" y="806"/>
                  </a:cubicBezTo>
                  <a:cubicBezTo>
                    <a:pt x="353" y="730"/>
                    <a:pt x="420" y="635"/>
                    <a:pt x="420" y="540"/>
                  </a:cubicBezTo>
                  <a:cubicBezTo>
                    <a:pt x="420" y="457"/>
                    <a:pt x="369" y="380"/>
                    <a:pt x="278" y="322"/>
                  </a:cubicBezTo>
                  <a:cubicBezTo>
                    <a:pt x="141" y="236"/>
                    <a:pt x="70" y="133"/>
                    <a:pt x="78" y="31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7" y="25"/>
                    <a:pt x="78" y="20"/>
                    <a:pt x="81" y="16"/>
                  </a:cubicBezTo>
                  <a:cubicBezTo>
                    <a:pt x="87" y="4"/>
                    <a:pt x="102" y="0"/>
                    <a:pt x="113" y="7"/>
                  </a:cubicBezTo>
                  <a:cubicBezTo>
                    <a:pt x="127" y="15"/>
                    <a:pt x="126" y="28"/>
                    <a:pt x="125" y="34"/>
                  </a:cubicBezTo>
                  <a:cubicBezTo>
                    <a:pt x="120" y="118"/>
                    <a:pt x="183" y="205"/>
                    <a:pt x="303" y="281"/>
                  </a:cubicBezTo>
                  <a:cubicBezTo>
                    <a:pt x="409" y="348"/>
                    <a:pt x="468" y="440"/>
                    <a:pt x="468" y="540"/>
                  </a:cubicBezTo>
                  <a:cubicBezTo>
                    <a:pt x="468" y="653"/>
                    <a:pt x="393" y="762"/>
                    <a:pt x="257" y="847"/>
                  </a:cubicBezTo>
                  <a:cubicBezTo>
                    <a:pt x="122" y="932"/>
                    <a:pt x="64" y="996"/>
                    <a:pt x="50" y="1074"/>
                  </a:cubicBezTo>
                  <a:cubicBezTo>
                    <a:pt x="47" y="1086"/>
                    <a:pt x="37" y="1094"/>
                    <a:pt x="26" y="1094"/>
                  </a:cubicBezTo>
                  <a:close/>
                  <a:moveTo>
                    <a:pt x="89" y="49"/>
                  </a:moveTo>
                  <a:cubicBezTo>
                    <a:pt x="89" y="49"/>
                    <a:pt x="89" y="49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7" name="Freeform 290"/>
            <p:cNvSpPr>
              <a:spLocks/>
            </p:cNvSpPr>
            <p:nvPr/>
          </p:nvSpPr>
          <p:spPr bwMode="auto">
            <a:xfrm>
              <a:off x="6732588" y="2328864"/>
              <a:ext cx="201613" cy="166688"/>
            </a:xfrm>
            <a:custGeom>
              <a:avLst/>
              <a:gdLst>
                <a:gd name="T0" fmla="*/ 300 w 779"/>
                <a:gd name="T1" fmla="*/ 641 h 641"/>
                <a:gd name="T2" fmla="*/ 242 w 779"/>
                <a:gd name="T3" fmla="*/ 637 h 641"/>
                <a:gd name="T4" fmla="*/ 8 w 779"/>
                <a:gd name="T5" fmla="*/ 494 h 641"/>
                <a:gd name="T6" fmla="*/ 12 w 779"/>
                <a:gd name="T7" fmla="*/ 460 h 641"/>
                <a:gd name="T8" fmla="*/ 46 w 779"/>
                <a:gd name="T9" fmla="*/ 464 h 641"/>
                <a:gd name="T10" fmla="*/ 250 w 779"/>
                <a:gd name="T11" fmla="*/ 589 h 641"/>
                <a:gd name="T12" fmla="*/ 549 w 779"/>
                <a:gd name="T13" fmla="*/ 510 h 641"/>
                <a:gd name="T14" fmla="*/ 693 w 779"/>
                <a:gd name="T15" fmla="*/ 213 h 641"/>
                <a:gd name="T16" fmla="*/ 475 w 779"/>
                <a:gd name="T17" fmla="*/ 52 h 641"/>
                <a:gd name="T18" fmla="*/ 387 w 779"/>
                <a:gd name="T19" fmla="*/ 90 h 641"/>
                <a:gd name="T20" fmla="*/ 438 w 779"/>
                <a:gd name="T21" fmla="*/ 77 h 641"/>
                <a:gd name="T22" fmla="*/ 601 w 779"/>
                <a:gd name="T23" fmla="*/ 154 h 641"/>
                <a:gd name="T24" fmla="*/ 549 w 779"/>
                <a:gd name="T25" fmla="*/ 415 h 641"/>
                <a:gd name="T26" fmla="*/ 380 w 779"/>
                <a:gd name="T27" fmla="*/ 494 h 641"/>
                <a:gd name="T28" fmla="*/ 201 w 779"/>
                <a:gd name="T29" fmla="*/ 436 h 641"/>
                <a:gd name="T30" fmla="*/ 182 w 779"/>
                <a:gd name="T31" fmla="*/ 412 h 641"/>
                <a:gd name="T32" fmla="*/ 175 w 779"/>
                <a:gd name="T33" fmla="*/ 402 h 641"/>
                <a:gd name="T34" fmla="*/ 180 w 779"/>
                <a:gd name="T35" fmla="*/ 368 h 641"/>
                <a:gd name="T36" fmla="*/ 213 w 779"/>
                <a:gd name="T37" fmla="*/ 373 h 641"/>
                <a:gd name="T38" fmla="*/ 222 w 779"/>
                <a:gd name="T39" fmla="*/ 386 h 641"/>
                <a:gd name="T40" fmla="*/ 235 w 779"/>
                <a:gd name="T41" fmla="*/ 402 h 641"/>
                <a:gd name="T42" fmla="*/ 517 w 779"/>
                <a:gd name="T43" fmla="*/ 379 h 641"/>
                <a:gd name="T44" fmla="*/ 563 w 779"/>
                <a:gd name="T45" fmla="*/ 184 h 641"/>
                <a:gd name="T46" fmla="*/ 443 w 779"/>
                <a:gd name="T47" fmla="*/ 125 h 641"/>
                <a:gd name="T48" fmla="*/ 337 w 779"/>
                <a:gd name="T49" fmla="*/ 187 h 641"/>
                <a:gd name="T50" fmla="*/ 308 w 779"/>
                <a:gd name="T51" fmla="*/ 200 h 641"/>
                <a:gd name="T52" fmla="*/ 293 w 779"/>
                <a:gd name="T53" fmla="*/ 171 h 641"/>
                <a:gd name="T54" fmla="*/ 473 w 779"/>
                <a:gd name="T55" fmla="*/ 4 h 641"/>
                <a:gd name="T56" fmla="*/ 738 w 779"/>
                <a:gd name="T57" fmla="*/ 198 h 641"/>
                <a:gd name="T58" fmla="*/ 576 w 779"/>
                <a:gd name="T59" fmla="*/ 550 h 641"/>
                <a:gd name="T60" fmla="*/ 575 w 779"/>
                <a:gd name="T61" fmla="*/ 550 h 641"/>
                <a:gd name="T62" fmla="*/ 300 w 779"/>
                <a:gd name="T63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9" h="641">
                  <a:moveTo>
                    <a:pt x="300" y="641"/>
                  </a:moveTo>
                  <a:cubicBezTo>
                    <a:pt x="281" y="641"/>
                    <a:pt x="261" y="640"/>
                    <a:pt x="242" y="637"/>
                  </a:cubicBezTo>
                  <a:cubicBezTo>
                    <a:pt x="152" y="622"/>
                    <a:pt x="71" y="573"/>
                    <a:pt x="8" y="494"/>
                  </a:cubicBezTo>
                  <a:cubicBezTo>
                    <a:pt x="0" y="484"/>
                    <a:pt x="2" y="468"/>
                    <a:pt x="12" y="460"/>
                  </a:cubicBezTo>
                  <a:cubicBezTo>
                    <a:pt x="22" y="452"/>
                    <a:pt x="37" y="454"/>
                    <a:pt x="46" y="464"/>
                  </a:cubicBezTo>
                  <a:cubicBezTo>
                    <a:pt x="101" y="533"/>
                    <a:pt x="172" y="577"/>
                    <a:pt x="250" y="589"/>
                  </a:cubicBezTo>
                  <a:cubicBezTo>
                    <a:pt x="342" y="604"/>
                    <a:pt x="443" y="577"/>
                    <a:pt x="549" y="510"/>
                  </a:cubicBezTo>
                  <a:cubicBezTo>
                    <a:pt x="720" y="391"/>
                    <a:pt x="713" y="273"/>
                    <a:pt x="693" y="213"/>
                  </a:cubicBezTo>
                  <a:cubicBezTo>
                    <a:pt x="662" y="121"/>
                    <a:pt x="565" y="48"/>
                    <a:pt x="475" y="52"/>
                  </a:cubicBezTo>
                  <a:cubicBezTo>
                    <a:pt x="440" y="53"/>
                    <a:pt x="411" y="66"/>
                    <a:pt x="387" y="90"/>
                  </a:cubicBezTo>
                  <a:cubicBezTo>
                    <a:pt x="404" y="83"/>
                    <a:pt x="422" y="79"/>
                    <a:pt x="438" y="77"/>
                  </a:cubicBezTo>
                  <a:cubicBezTo>
                    <a:pt x="481" y="72"/>
                    <a:pt x="545" y="82"/>
                    <a:pt x="601" y="154"/>
                  </a:cubicBezTo>
                  <a:cubicBezTo>
                    <a:pt x="660" y="230"/>
                    <a:pt x="639" y="335"/>
                    <a:pt x="549" y="415"/>
                  </a:cubicBezTo>
                  <a:cubicBezTo>
                    <a:pt x="501" y="458"/>
                    <a:pt x="440" y="486"/>
                    <a:pt x="380" y="494"/>
                  </a:cubicBezTo>
                  <a:cubicBezTo>
                    <a:pt x="310" y="503"/>
                    <a:pt x="248" y="483"/>
                    <a:pt x="201" y="436"/>
                  </a:cubicBezTo>
                  <a:cubicBezTo>
                    <a:pt x="191" y="426"/>
                    <a:pt x="186" y="419"/>
                    <a:pt x="182" y="412"/>
                  </a:cubicBezTo>
                  <a:cubicBezTo>
                    <a:pt x="180" y="409"/>
                    <a:pt x="178" y="406"/>
                    <a:pt x="175" y="402"/>
                  </a:cubicBezTo>
                  <a:cubicBezTo>
                    <a:pt x="167" y="391"/>
                    <a:pt x="169" y="376"/>
                    <a:pt x="180" y="368"/>
                  </a:cubicBezTo>
                  <a:cubicBezTo>
                    <a:pt x="190" y="360"/>
                    <a:pt x="205" y="363"/>
                    <a:pt x="213" y="373"/>
                  </a:cubicBezTo>
                  <a:cubicBezTo>
                    <a:pt x="217" y="378"/>
                    <a:pt x="220" y="382"/>
                    <a:pt x="222" y="386"/>
                  </a:cubicBezTo>
                  <a:cubicBezTo>
                    <a:pt x="226" y="392"/>
                    <a:pt x="228" y="396"/>
                    <a:pt x="235" y="402"/>
                  </a:cubicBezTo>
                  <a:cubicBezTo>
                    <a:pt x="314" y="480"/>
                    <a:pt x="439" y="448"/>
                    <a:pt x="517" y="379"/>
                  </a:cubicBezTo>
                  <a:cubicBezTo>
                    <a:pt x="604" y="302"/>
                    <a:pt x="596" y="226"/>
                    <a:pt x="563" y="184"/>
                  </a:cubicBezTo>
                  <a:cubicBezTo>
                    <a:pt x="529" y="140"/>
                    <a:pt x="489" y="120"/>
                    <a:pt x="443" y="125"/>
                  </a:cubicBezTo>
                  <a:cubicBezTo>
                    <a:pt x="392" y="130"/>
                    <a:pt x="348" y="165"/>
                    <a:pt x="337" y="187"/>
                  </a:cubicBezTo>
                  <a:cubicBezTo>
                    <a:pt x="332" y="198"/>
                    <a:pt x="319" y="204"/>
                    <a:pt x="308" y="200"/>
                  </a:cubicBezTo>
                  <a:cubicBezTo>
                    <a:pt x="296" y="195"/>
                    <a:pt x="290" y="183"/>
                    <a:pt x="293" y="171"/>
                  </a:cubicBezTo>
                  <a:cubicBezTo>
                    <a:pt x="318" y="68"/>
                    <a:pt x="384" y="7"/>
                    <a:pt x="473" y="4"/>
                  </a:cubicBezTo>
                  <a:cubicBezTo>
                    <a:pt x="584" y="0"/>
                    <a:pt x="701" y="85"/>
                    <a:pt x="738" y="198"/>
                  </a:cubicBezTo>
                  <a:cubicBezTo>
                    <a:pt x="779" y="322"/>
                    <a:pt x="720" y="450"/>
                    <a:pt x="576" y="550"/>
                  </a:cubicBezTo>
                  <a:cubicBezTo>
                    <a:pt x="576" y="550"/>
                    <a:pt x="575" y="550"/>
                    <a:pt x="575" y="550"/>
                  </a:cubicBezTo>
                  <a:cubicBezTo>
                    <a:pt x="480" y="611"/>
                    <a:pt x="388" y="641"/>
                    <a:pt x="300" y="6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8" name="Freeform 291"/>
            <p:cNvSpPr>
              <a:spLocks/>
            </p:cNvSpPr>
            <p:nvPr/>
          </p:nvSpPr>
          <p:spPr bwMode="auto">
            <a:xfrm>
              <a:off x="6702425" y="2305051"/>
              <a:ext cx="22225" cy="104775"/>
            </a:xfrm>
            <a:custGeom>
              <a:avLst/>
              <a:gdLst>
                <a:gd name="T0" fmla="*/ 46 w 83"/>
                <a:gd name="T1" fmla="*/ 406 h 406"/>
                <a:gd name="T2" fmla="*/ 23 w 83"/>
                <a:gd name="T3" fmla="*/ 389 h 406"/>
                <a:gd name="T4" fmla="*/ 7 w 83"/>
                <a:gd name="T5" fmla="*/ 216 h 406"/>
                <a:gd name="T6" fmla="*/ 33 w 83"/>
                <a:gd name="T7" fmla="*/ 22 h 406"/>
                <a:gd name="T8" fmla="*/ 61 w 83"/>
                <a:gd name="T9" fmla="*/ 2 h 406"/>
                <a:gd name="T10" fmla="*/ 81 w 83"/>
                <a:gd name="T11" fmla="*/ 29 h 406"/>
                <a:gd name="T12" fmla="*/ 55 w 83"/>
                <a:gd name="T13" fmla="*/ 221 h 406"/>
                <a:gd name="T14" fmla="*/ 69 w 83"/>
                <a:gd name="T15" fmla="*/ 375 h 406"/>
                <a:gd name="T16" fmla="*/ 52 w 83"/>
                <a:gd name="T17" fmla="*/ 405 h 406"/>
                <a:gd name="T18" fmla="*/ 46 w 83"/>
                <a:gd name="T19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406">
                  <a:moveTo>
                    <a:pt x="46" y="406"/>
                  </a:moveTo>
                  <a:cubicBezTo>
                    <a:pt x="35" y="406"/>
                    <a:pt x="26" y="399"/>
                    <a:pt x="23" y="389"/>
                  </a:cubicBezTo>
                  <a:cubicBezTo>
                    <a:pt x="5" y="329"/>
                    <a:pt x="0" y="278"/>
                    <a:pt x="7" y="216"/>
                  </a:cubicBezTo>
                  <a:cubicBezTo>
                    <a:pt x="16" y="135"/>
                    <a:pt x="21" y="103"/>
                    <a:pt x="33" y="22"/>
                  </a:cubicBezTo>
                  <a:cubicBezTo>
                    <a:pt x="35" y="9"/>
                    <a:pt x="47" y="0"/>
                    <a:pt x="61" y="2"/>
                  </a:cubicBezTo>
                  <a:cubicBezTo>
                    <a:pt x="74" y="4"/>
                    <a:pt x="83" y="16"/>
                    <a:pt x="81" y="29"/>
                  </a:cubicBezTo>
                  <a:cubicBezTo>
                    <a:pt x="68" y="112"/>
                    <a:pt x="64" y="141"/>
                    <a:pt x="55" y="221"/>
                  </a:cubicBezTo>
                  <a:cubicBezTo>
                    <a:pt x="49" y="277"/>
                    <a:pt x="53" y="322"/>
                    <a:pt x="69" y="375"/>
                  </a:cubicBezTo>
                  <a:cubicBezTo>
                    <a:pt x="72" y="388"/>
                    <a:pt x="65" y="401"/>
                    <a:pt x="52" y="405"/>
                  </a:cubicBezTo>
                  <a:cubicBezTo>
                    <a:pt x="50" y="406"/>
                    <a:pt x="48" y="406"/>
                    <a:pt x="46" y="4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9" name="Freeform 292"/>
            <p:cNvSpPr>
              <a:spLocks/>
            </p:cNvSpPr>
            <p:nvPr/>
          </p:nvSpPr>
          <p:spPr bwMode="auto">
            <a:xfrm>
              <a:off x="6675438" y="1981201"/>
              <a:ext cx="142875" cy="296863"/>
            </a:xfrm>
            <a:custGeom>
              <a:avLst/>
              <a:gdLst>
                <a:gd name="T0" fmla="*/ 189 w 549"/>
                <a:gd name="T1" fmla="*/ 1145 h 1145"/>
                <a:gd name="T2" fmla="*/ 186 w 549"/>
                <a:gd name="T3" fmla="*/ 1144 h 1145"/>
                <a:gd name="T4" fmla="*/ 166 w 549"/>
                <a:gd name="T5" fmla="*/ 1118 h 1145"/>
                <a:gd name="T6" fmla="*/ 170 w 549"/>
                <a:gd name="T7" fmla="*/ 851 h 1145"/>
                <a:gd name="T8" fmla="*/ 85 w 549"/>
                <a:gd name="T9" fmla="*/ 800 h 1145"/>
                <a:gd name="T10" fmla="*/ 77 w 549"/>
                <a:gd name="T11" fmla="*/ 768 h 1145"/>
                <a:gd name="T12" fmla="*/ 126 w 549"/>
                <a:gd name="T13" fmla="*/ 684 h 1145"/>
                <a:gd name="T14" fmla="*/ 44 w 549"/>
                <a:gd name="T15" fmla="*/ 619 h 1145"/>
                <a:gd name="T16" fmla="*/ 39 w 549"/>
                <a:gd name="T17" fmla="*/ 586 h 1145"/>
                <a:gd name="T18" fmla="*/ 88 w 549"/>
                <a:gd name="T19" fmla="*/ 519 h 1145"/>
                <a:gd name="T20" fmla="*/ 11 w 549"/>
                <a:gd name="T21" fmla="*/ 465 h 1145"/>
                <a:gd name="T22" fmla="*/ 0 w 549"/>
                <a:gd name="T23" fmla="*/ 446 h 1145"/>
                <a:gd name="T24" fmla="*/ 10 w 549"/>
                <a:gd name="T25" fmla="*/ 426 h 1145"/>
                <a:gd name="T26" fmla="*/ 77 w 549"/>
                <a:gd name="T27" fmla="*/ 378 h 1145"/>
                <a:gd name="T28" fmla="*/ 8 w 549"/>
                <a:gd name="T29" fmla="*/ 295 h 1145"/>
                <a:gd name="T30" fmla="*/ 4 w 549"/>
                <a:gd name="T31" fmla="*/ 273 h 1145"/>
                <a:gd name="T32" fmla="*/ 20 w 549"/>
                <a:gd name="T33" fmla="*/ 257 h 1145"/>
                <a:gd name="T34" fmla="*/ 109 w 549"/>
                <a:gd name="T35" fmla="*/ 230 h 1145"/>
                <a:gd name="T36" fmla="*/ 208 w 549"/>
                <a:gd name="T37" fmla="*/ 123 h 1145"/>
                <a:gd name="T38" fmla="*/ 223 w 549"/>
                <a:gd name="T39" fmla="*/ 57 h 1145"/>
                <a:gd name="T40" fmla="*/ 235 w 549"/>
                <a:gd name="T41" fmla="*/ 41 h 1145"/>
                <a:gd name="T42" fmla="*/ 255 w 549"/>
                <a:gd name="T43" fmla="*/ 40 h 1145"/>
                <a:gd name="T44" fmla="*/ 317 w 549"/>
                <a:gd name="T45" fmla="*/ 61 h 1145"/>
                <a:gd name="T46" fmla="*/ 341 w 549"/>
                <a:gd name="T47" fmla="*/ 16 h 1145"/>
                <a:gd name="T48" fmla="*/ 373 w 549"/>
                <a:gd name="T49" fmla="*/ 6 h 1145"/>
                <a:gd name="T50" fmla="*/ 443 w 549"/>
                <a:gd name="T51" fmla="*/ 43 h 1145"/>
                <a:gd name="T52" fmla="*/ 513 w 549"/>
                <a:gd name="T53" fmla="*/ 18 h 1145"/>
                <a:gd name="T54" fmla="*/ 534 w 549"/>
                <a:gd name="T55" fmla="*/ 20 h 1145"/>
                <a:gd name="T56" fmla="*/ 545 w 549"/>
                <a:gd name="T57" fmla="*/ 40 h 1145"/>
                <a:gd name="T58" fmla="*/ 548 w 549"/>
                <a:gd name="T59" fmla="*/ 158 h 1145"/>
                <a:gd name="T60" fmla="*/ 525 w 549"/>
                <a:gd name="T61" fmla="*/ 183 h 1145"/>
                <a:gd name="T62" fmla="*/ 500 w 549"/>
                <a:gd name="T63" fmla="*/ 160 h 1145"/>
                <a:gd name="T64" fmla="*/ 498 w 549"/>
                <a:gd name="T65" fmla="*/ 74 h 1145"/>
                <a:gd name="T66" fmla="*/ 449 w 549"/>
                <a:gd name="T67" fmla="*/ 91 h 1145"/>
                <a:gd name="T68" fmla="*/ 430 w 549"/>
                <a:gd name="T69" fmla="*/ 90 h 1145"/>
                <a:gd name="T70" fmla="*/ 372 w 549"/>
                <a:gd name="T71" fmla="*/ 60 h 1145"/>
                <a:gd name="T72" fmla="*/ 349 w 549"/>
                <a:gd name="T73" fmla="*/ 102 h 1145"/>
                <a:gd name="T74" fmla="*/ 320 w 549"/>
                <a:gd name="T75" fmla="*/ 113 h 1145"/>
                <a:gd name="T76" fmla="*/ 264 w 549"/>
                <a:gd name="T77" fmla="*/ 94 h 1145"/>
                <a:gd name="T78" fmla="*/ 253 w 549"/>
                <a:gd name="T79" fmla="*/ 142 h 1145"/>
                <a:gd name="T80" fmla="*/ 244 w 549"/>
                <a:gd name="T81" fmla="*/ 156 h 1145"/>
                <a:gd name="T82" fmla="*/ 146 w 549"/>
                <a:gd name="T83" fmla="*/ 261 h 1145"/>
                <a:gd name="T84" fmla="*/ 132 w 549"/>
                <a:gd name="T85" fmla="*/ 273 h 1145"/>
                <a:gd name="T86" fmla="*/ 68 w 549"/>
                <a:gd name="T87" fmla="*/ 292 h 1145"/>
                <a:gd name="T88" fmla="*/ 131 w 549"/>
                <a:gd name="T89" fmla="*/ 366 h 1145"/>
                <a:gd name="T90" fmla="*/ 136 w 549"/>
                <a:gd name="T91" fmla="*/ 385 h 1145"/>
                <a:gd name="T92" fmla="*/ 127 w 549"/>
                <a:gd name="T93" fmla="*/ 401 h 1145"/>
                <a:gd name="T94" fmla="*/ 66 w 549"/>
                <a:gd name="T95" fmla="*/ 445 h 1145"/>
                <a:gd name="T96" fmla="*/ 136 w 549"/>
                <a:gd name="T97" fmla="*/ 494 h 1145"/>
                <a:gd name="T98" fmla="*/ 146 w 549"/>
                <a:gd name="T99" fmla="*/ 509 h 1145"/>
                <a:gd name="T100" fmla="*/ 141 w 549"/>
                <a:gd name="T101" fmla="*/ 528 h 1145"/>
                <a:gd name="T102" fmla="*/ 91 w 549"/>
                <a:gd name="T103" fmla="*/ 596 h 1145"/>
                <a:gd name="T104" fmla="*/ 172 w 549"/>
                <a:gd name="T105" fmla="*/ 659 h 1145"/>
                <a:gd name="T106" fmla="*/ 178 w 549"/>
                <a:gd name="T107" fmla="*/ 690 h 1145"/>
                <a:gd name="T108" fmla="*/ 130 w 549"/>
                <a:gd name="T109" fmla="*/ 771 h 1145"/>
                <a:gd name="T110" fmla="*/ 204 w 549"/>
                <a:gd name="T111" fmla="*/ 816 h 1145"/>
                <a:gd name="T112" fmla="*/ 216 w 549"/>
                <a:gd name="T113" fmla="*/ 833 h 1145"/>
                <a:gd name="T114" fmla="*/ 213 w 549"/>
                <a:gd name="T115" fmla="*/ 1124 h 1145"/>
                <a:gd name="T116" fmla="*/ 189 w 549"/>
                <a:gd name="T117" fmla="*/ 1145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9" h="1145">
                  <a:moveTo>
                    <a:pt x="189" y="1145"/>
                  </a:moveTo>
                  <a:cubicBezTo>
                    <a:pt x="188" y="1145"/>
                    <a:pt x="187" y="1145"/>
                    <a:pt x="186" y="1144"/>
                  </a:cubicBezTo>
                  <a:cubicBezTo>
                    <a:pt x="173" y="1143"/>
                    <a:pt x="164" y="1131"/>
                    <a:pt x="166" y="1118"/>
                  </a:cubicBezTo>
                  <a:cubicBezTo>
                    <a:pt x="179" y="1015"/>
                    <a:pt x="180" y="930"/>
                    <a:pt x="170" y="851"/>
                  </a:cubicBezTo>
                  <a:cubicBezTo>
                    <a:pt x="85" y="800"/>
                    <a:pt x="85" y="800"/>
                    <a:pt x="85" y="800"/>
                  </a:cubicBezTo>
                  <a:cubicBezTo>
                    <a:pt x="74" y="794"/>
                    <a:pt x="70" y="779"/>
                    <a:pt x="77" y="768"/>
                  </a:cubicBezTo>
                  <a:cubicBezTo>
                    <a:pt x="126" y="684"/>
                    <a:pt x="126" y="684"/>
                    <a:pt x="126" y="684"/>
                  </a:cubicBezTo>
                  <a:cubicBezTo>
                    <a:pt x="44" y="619"/>
                    <a:pt x="44" y="619"/>
                    <a:pt x="44" y="619"/>
                  </a:cubicBezTo>
                  <a:cubicBezTo>
                    <a:pt x="33" y="612"/>
                    <a:pt x="31" y="597"/>
                    <a:pt x="39" y="586"/>
                  </a:cubicBezTo>
                  <a:cubicBezTo>
                    <a:pt x="88" y="519"/>
                    <a:pt x="88" y="519"/>
                    <a:pt x="88" y="519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4" y="461"/>
                    <a:pt x="1" y="454"/>
                    <a:pt x="0" y="446"/>
                  </a:cubicBezTo>
                  <a:cubicBezTo>
                    <a:pt x="0" y="438"/>
                    <a:pt x="4" y="431"/>
                    <a:pt x="10" y="426"/>
                  </a:cubicBezTo>
                  <a:cubicBezTo>
                    <a:pt x="77" y="378"/>
                    <a:pt x="77" y="378"/>
                    <a:pt x="77" y="378"/>
                  </a:cubicBezTo>
                  <a:cubicBezTo>
                    <a:pt x="8" y="295"/>
                    <a:pt x="8" y="295"/>
                    <a:pt x="8" y="295"/>
                  </a:cubicBezTo>
                  <a:cubicBezTo>
                    <a:pt x="3" y="289"/>
                    <a:pt x="1" y="281"/>
                    <a:pt x="4" y="273"/>
                  </a:cubicBezTo>
                  <a:cubicBezTo>
                    <a:pt x="6" y="265"/>
                    <a:pt x="12" y="259"/>
                    <a:pt x="20" y="257"/>
                  </a:cubicBezTo>
                  <a:cubicBezTo>
                    <a:pt x="109" y="230"/>
                    <a:pt x="109" y="230"/>
                    <a:pt x="109" y="230"/>
                  </a:cubicBezTo>
                  <a:cubicBezTo>
                    <a:pt x="139" y="180"/>
                    <a:pt x="189" y="138"/>
                    <a:pt x="208" y="123"/>
                  </a:cubicBezTo>
                  <a:cubicBezTo>
                    <a:pt x="223" y="57"/>
                    <a:pt x="223" y="57"/>
                    <a:pt x="223" y="57"/>
                  </a:cubicBezTo>
                  <a:cubicBezTo>
                    <a:pt x="225" y="50"/>
                    <a:pt x="229" y="45"/>
                    <a:pt x="235" y="41"/>
                  </a:cubicBezTo>
                  <a:cubicBezTo>
                    <a:pt x="241" y="38"/>
                    <a:pt x="248" y="37"/>
                    <a:pt x="255" y="40"/>
                  </a:cubicBezTo>
                  <a:cubicBezTo>
                    <a:pt x="317" y="61"/>
                    <a:pt x="317" y="61"/>
                    <a:pt x="317" y="61"/>
                  </a:cubicBezTo>
                  <a:cubicBezTo>
                    <a:pt x="341" y="16"/>
                    <a:pt x="341" y="16"/>
                    <a:pt x="341" y="16"/>
                  </a:cubicBezTo>
                  <a:cubicBezTo>
                    <a:pt x="347" y="5"/>
                    <a:pt x="362" y="0"/>
                    <a:pt x="373" y="6"/>
                  </a:cubicBezTo>
                  <a:cubicBezTo>
                    <a:pt x="443" y="43"/>
                    <a:pt x="443" y="43"/>
                    <a:pt x="443" y="43"/>
                  </a:cubicBezTo>
                  <a:cubicBezTo>
                    <a:pt x="513" y="18"/>
                    <a:pt x="513" y="18"/>
                    <a:pt x="513" y="18"/>
                  </a:cubicBezTo>
                  <a:cubicBezTo>
                    <a:pt x="520" y="15"/>
                    <a:pt x="528" y="16"/>
                    <a:pt x="534" y="20"/>
                  </a:cubicBezTo>
                  <a:cubicBezTo>
                    <a:pt x="541" y="25"/>
                    <a:pt x="544" y="32"/>
                    <a:pt x="545" y="40"/>
                  </a:cubicBezTo>
                  <a:cubicBezTo>
                    <a:pt x="548" y="158"/>
                    <a:pt x="548" y="158"/>
                    <a:pt x="548" y="158"/>
                  </a:cubicBezTo>
                  <a:cubicBezTo>
                    <a:pt x="549" y="171"/>
                    <a:pt x="538" y="183"/>
                    <a:pt x="525" y="183"/>
                  </a:cubicBezTo>
                  <a:cubicBezTo>
                    <a:pt x="512" y="183"/>
                    <a:pt x="501" y="173"/>
                    <a:pt x="500" y="160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49" y="91"/>
                    <a:pt x="449" y="91"/>
                    <a:pt x="449" y="91"/>
                  </a:cubicBezTo>
                  <a:cubicBezTo>
                    <a:pt x="442" y="94"/>
                    <a:pt x="435" y="93"/>
                    <a:pt x="430" y="90"/>
                  </a:cubicBezTo>
                  <a:cubicBezTo>
                    <a:pt x="372" y="60"/>
                    <a:pt x="372" y="60"/>
                    <a:pt x="372" y="60"/>
                  </a:cubicBezTo>
                  <a:cubicBezTo>
                    <a:pt x="349" y="102"/>
                    <a:pt x="349" y="102"/>
                    <a:pt x="349" y="102"/>
                  </a:cubicBezTo>
                  <a:cubicBezTo>
                    <a:pt x="343" y="112"/>
                    <a:pt x="331" y="117"/>
                    <a:pt x="320" y="113"/>
                  </a:cubicBezTo>
                  <a:cubicBezTo>
                    <a:pt x="264" y="94"/>
                    <a:pt x="264" y="94"/>
                    <a:pt x="264" y="94"/>
                  </a:cubicBezTo>
                  <a:cubicBezTo>
                    <a:pt x="253" y="142"/>
                    <a:pt x="253" y="142"/>
                    <a:pt x="253" y="142"/>
                  </a:cubicBezTo>
                  <a:cubicBezTo>
                    <a:pt x="251" y="148"/>
                    <a:pt x="248" y="152"/>
                    <a:pt x="244" y="156"/>
                  </a:cubicBezTo>
                  <a:cubicBezTo>
                    <a:pt x="243" y="156"/>
                    <a:pt x="176" y="206"/>
                    <a:pt x="146" y="261"/>
                  </a:cubicBezTo>
                  <a:cubicBezTo>
                    <a:pt x="143" y="267"/>
                    <a:pt x="138" y="271"/>
                    <a:pt x="132" y="273"/>
                  </a:cubicBezTo>
                  <a:cubicBezTo>
                    <a:pt x="68" y="292"/>
                    <a:pt x="68" y="292"/>
                    <a:pt x="68" y="292"/>
                  </a:cubicBezTo>
                  <a:cubicBezTo>
                    <a:pt x="131" y="366"/>
                    <a:pt x="131" y="366"/>
                    <a:pt x="131" y="366"/>
                  </a:cubicBezTo>
                  <a:cubicBezTo>
                    <a:pt x="135" y="371"/>
                    <a:pt x="137" y="378"/>
                    <a:pt x="136" y="385"/>
                  </a:cubicBezTo>
                  <a:cubicBezTo>
                    <a:pt x="135" y="391"/>
                    <a:pt x="132" y="397"/>
                    <a:pt x="127" y="401"/>
                  </a:cubicBezTo>
                  <a:cubicBezTo>
                    <a:pt x="66" y="445"/>
                    <a:pt x="66" y="445"/>
                    <a:pt x="66" y="445"/>
                  </a:cubicBezTo>
                  <a:cubicBezTo>
                    <a:pt x="136" y="494"/>
                    <a:pt x="136" y="494"/>
                    <a:pt x="136" y="494"/>
                  </a:cubicBezTo>
                  <a:cubicBezTo>
                    <a:pt x="141" y="497"/>
                    <a:pt x="145" y="503"/>
                    <a:pt x="146" y="509"/>
                  </a:cubicBezTo>
                  <a:cubicBezTo>
                    <a:pt x="147" y="516"/>
                    <a:pt x="145" y="522"/>
                    <a:pt x="141" y="528"/>
                  </a:cubicBezTo>
                  <a:cubicBezTo>
                    <a:pt x="91" y="596"/>
                    <a:pt x="91" y="596"/>
                    <a:pt x="91" y="596"/>
                  </a:cubicBezTo>
                  <a:cubicBezTo>
                    <a:pt x="172" y="659"/>
                    <a:pt x="172" y="659"/>
                    <a:pt x="172" y="659"/>
                  </a:cubicBezTo>
                  <a:cubicBezTo>
                    <a:pt x="182" y="666"/>
                    <a:pt x="185" y="679"/>
                    <a:pt x="178" y="690"/>
                  </a:cubicBezTo>
                  <a:cubicBezTo>
                    <a:pt x="130" y="771"/>
                    <a:pt x="130" y="771"/>
                    <a:pt x="130" y="771"/>
                  </a:cubicBezTo>
                  <a:cubicBezTo>
                    <a:pt x="204" y="816"/>
                    <a:pt x="204" y="816"/>
                    <a:pt x="204" y="816"/>
                  </a:cubicBezTo>
                  <a:cubicBezTo>
                    <a:pt x="210" y="820"/>
                    <a:pt x="215" y="826"/>
                    <a:pt x="216" y="833"/>
                  </a:cubicBezTo>
                  <a:cubicBezTo>
                    <a:pt x="228" y="919"/>
                    <a:pt x="228" y="1012"/>
                    <a:pt x="213" y="1124"/>
                  </a:cubicBezTo>
                  <a:cubicBezTo>
                    <a:pt x="212" y="1136"/>
                    <a:pt x="201" y="1145"/>
                    <a:pt x="189" y="1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0" name="Freeform 293"/>
            <p:cNvSpPr>
              <a:spLocks/>
            </p:cNvSpPr>
            <p:nvPr/>
          </p:nvSpPr>
          <p:spPr bwMode="auto">
            <a:xfrm>
              <a:off x="6662738" y="2247901"/>
              <a:ext cx="71438" cy="74613"/>
            </a:xfrm>
            <a:custGeom>
              <a:avLst/>
              <a:gdLst>
                <a:gd name="T0" fmla="*/ 104 w 277"/>
                <a:gd name="T1" fmla="*/ 286 h 286"/>
                <a:gd name="T2" fmla="*/ 40 w 277"/>
                <a:gd name="T3" fmla="*/ 263 h 286"/>
                <a:gd name="T4" fmla="*/ 3 w 277"/>
                <a:gd name="T5" fmla="*/ 176 h 286"/>
                <a:gd name="T6" fmla="*/ 10 w 277"/>
                <a:gd name="T7" fmla="*/ 98 h 286"/>
                <a:gd name="T8" fmla="*/ 65 w 277"/>
                <a:gd name="T9" fmla="*/ 16 h 286"/>
                <a:gd name="T10" fmla="*/ 164 w 277"/>
                <a:gd name="T11" fmla="*/ 20 h 286"/>
                <a:gd name="T12" fmla="*/ 262 w 277"/>
                <a:gd name="T13" fmla="*/ 80 h 286"/>
                <a:gd name="T14" fmla="*/ 270 w 277"/>
                <a:gd name="T15" fmla="*/ 113 h 286"/>
                <a:gd name="T16" fmla="*/ 237 w 277"/>
                <a:gd name="T17" fmla="*/ 121 h 286"/>
                <a:gd name="T18" fmla="*/ 139 w 277"/>
                <a:gd name="T19" fmla="*/ 61 h 286"/>
                <a:gd name="T20" fmla="*/ 87 w 277"/>
                <a:gd name="T21" fmla="*/ 59 h 286"/>
                <a:gd name="T22" fmla="*/ 58 w 277"/>
                <a:gd name="T23" fmla="*/ 102 h 286"/>
                <a:gd name="T24" fmla="*/ 51 w 277"/>
                <a:gd name="T25" fmla="*/ 180 h 286"/>
                <a:gd name="T26" fmla="*/ 70 w 277"/>
                <a:gd name="T27" fmla="*/ 226 h 286"/>
                <a:gd name="T28" fmla="*/ 119 w 277"/>
                <a:gd name="T29" fmla="*/ 236 h 286"/>
                <a:gd name="T30" fmla="*/ 225 w 277"/>
                <a:gd name="T31" fmla="*/ 205 h 286"/>
                <a:gd name="T32" fmla="*/ 255 w 277"/>
                <a:gd name="T33" fmla="*/ 222 h 286"/>
                <a:gd name="T34" fmla="*/ 239 w 277"/>
                <a:gd name="T35" fmla="*/ 251 h 286"/>
                <a:gd name="T36" fmla="*/ 133 w 277"/>
                <a:gd name="T37" fmla="*/ 282 h 286"/>
                <a:gd name="T38" fmla="*/ 104 w 277"/>
                <a:gd name="T39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7" h="286">
                  <a:moveTo>
                    <a:pt x="104" y="286"/>
                  </a:moveTo>
                  <a:cubicBezTo>
                    <a:pt x="81" y="286"/>
                    <a:pt x="58" y="279"/>
                    <a:pt x="40" y="263"/>
                  </a:cubicBezTo>
                  <a:cubicBezTo>
                    <a:pt x="14" y="242"/>
                    <a:pt x="0" y="209"/>
                    <a:pt x="3" y="176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3" y="63"/>
                    <a:pt x="34" y="32"/>
                    <a:pt x="65" y="16"/>
                  </a:cubicBezTo>
                  <a:cubicBezTo>
                    <a:pt x="97" y="0"/>
                    <a:pt x="134" y="2"/>
                    <a:pt x="164" y="2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74" y="87"/>
                    <a:pt x="277" y="102"/>
                    <a:pt x="270" y="113"/>
                  </a:cubicBezTo>
                  <a:cubicBezTo>
                    <a:pt x="263" y="124"/>
                    <a:pt x="248" y="128"/>
                    <a:pt x="237" y="12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23" y="51"/>
                    <a:pt x="104" y="51"/>
                    <a:pt x="87" y="59"/>
                  </a:cubicBezTo>
                  <a:cubicBezTo>
                    <a:pt x="70" y="67"/>
                    <a:pt x="60" y="83"/>
                    <a:pt x="58" y="102"/>
                  </a:cubicBezTo>
                  <a:cubicBezTo>
                    <a:pt x="51" y="180"/>
                    <a:pt x="51" y="180"/>
                    <a:pt x="51" y="180"/>
                  </a:cubicBezTo>
                  <a:cubicBezTo>
                    <a:pt x="49" y="198"/>
                    <a:pt x="56" y="215"/>
                    <a:pt x="70" y="226"/>
                  </a:cubicBezTo>
                  <a:cubicBezTo>
                    <a:pt x="84" y="238"/>
                    <a:pt x="102" y="241"/>
                    <a:pt x="119" y="236"/>
                  </a:cubicBezTo>
                  <a:cubicBezTo>
                    <a:pt x="225" y="205"/>
                    <a:pt x="225" y="205"/>
                    <a:pt x="225" y="205"/>
                  </a:cubicBezTo>
                  <a:cubicBezTo>
                    <a:pt x="238" y="202"/>
                    <a:pt x="251" y="209"/>
                    <a:pt x="255" y="222"/>
                  </a:cubicBezTo>
                  <a:cubicBezTo>
                    <a:pt x="259" y="234"/>
                    <a:pt x="251" y="248"/>
                    <a:pt x="239" y="251"/>
                  </a:cubicBezTo>
                  <a:cubicBezTo>
                    <a:pt x="133" y="282"/>
                    <a:pt x="133" y="282"/>
                    <a:pt x="133" y="282"/>
                  </a:cubicBezTo>
                  <a:cubicBezTo>
                    <a:pt x="123" y="285"/>
                    <a:pt x="114" y="286"/>
                    <a:pt x="104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1" name="Freeform 294"/>
            <p:cNvSpPr>
              <a:spLocks/>
            </p:cNvSpPr>
            <p:nvPr/>
          </p:nvSpPr>
          <p:spPr bwMode="auto">
            <a:xfrm>
              <a:off x="6775450" y="2047876"/>
              <a:ext cx="23813" cy="25400"/>
            </a:xfrm>
            <a:custGeom>
              <a:avLst/>
              <a:gdLst>
                <a:gd name="T0" fmla="*/ 88 w 93"/>
                <a:gd name="T1" fmla="*/ 37 h 93"/>
                <a:gd name="T2" fmla="*/ 56 w 93"/>
                <a:gd name="T3" fmla="*/ 88 h 93"/>
                <a:gd name="T4" fmla="*/ 5 w 93"/>
                <a:gd name="T5" fmla="*/ 56 h 93"/>
                <a:gd name="T6" fmla="*/ 37 w 93"/>
                <a:gd name="T7" fmla="*/ 5 h 93"/>
                <a:gd name="T8" fmla="*/ 88 w 93"/>
                <a:gd name="T9" fmla="*/ 3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88" y="37"/>
                  </a:moveTo>
                  <a:cubicBezTo>
                    <a:pt x="93" y="60"/>
                    <a:pt x="79" y="83"/>
                    <a:pt x="56" y="88"/>
                  </a:cubicBezTo>
                  <a:cubicBezTo>
                    <a:pt x="33" y="93"/>
                    <a:pt x="10" y="79"/>
                    <a:pt x="5" y="56"/>
                  </a:cubicBezTo>
                  <a:cubicBezTo>
                    <a:pt x="0" y="33"/>
                    <a:pt x="14" y="10"/>
                    <a:pt x="37" y="5"/>
                  </a:cubicBezTo>
                  <a:cubicBezTo>
                    <a:pt x="60" y="0"/>
                    <a:pt x="83" y="14"/>
                    <a:pt x="88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2" name="Freeform 295"/>
            <p:cNvSpPr>
              <a:spLocks/>
            </p:cNvSpPr>
            <p:nvPr/>
          </p:nvSpPr>
          <p:spPr bwMode="auto">
            <a:xfrm>
              <a:off x="6727825" y="2097089"/>
              <a:ext cx="15875" cy="20638"/>
            </a:xfrm>
            <a:custGeom>
              <a:avLst/>
              <a:gdLst>
                <a:gd name="T0" fmla="*/ 34 w 61"/>
                <a:gd name="T1" fmla="*/ 82 h 82"/>
                <a:gd name="T2" fmla="*/ 11 w 61"/>
                <a:gd name="T3" fmla="*/ 64 h 82"/>
                <a:gd name="T4" fmla="*/ 3 w 61"/>
                <a:gd name="T5" fmla="*/ 32 h 82"/>
                <a:gd name="T6" fmla="*/ 21 w 61"/>
                <a:gd name="T7" fmla="*/ 3 h 82"/>
                <a:gd name="T8" fmla="*/ 50 w 61"/>
                <a:gd name="T9" fmla="*/ 21 h 82"/>
                <a:gd name="T10" fmla="*/ 58 w 61"/>
                <a:gd name="T11" fmla="*/ 52 h 82"/>
                <a:gd name="T12" fmla="*/ 40 w 61"/>
                <a:gd name="T13" fmla="*/ 81 h 82"/>
                <a:gd name="T14" fmla="*/ 34 w 61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82">
                  <a:moveTo>
                    <a:pt x="34" y="82"/>
                  </a:moveTo>
                  <a:cubicBezTo>
                    <a:pt x="24" y="82"/>
                    <a:pt x="14" y="75"/>
                    <a:pt x="11" y="64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20"/>
                    <a:pt x="8" y="7"/>
                    <a:pt x="21" y="3"/>
                  </a:cubicBezTo>
                  <a:cubicBezTo>
                    <a:pt x="34" y="0"/>
                    <a:pt x="47" y="8"/>
                    <a:pt x="50" y="2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61" y="65"/>
                    <a:pt x="53" y="78"/>
                    <a:pt x="40" y="81"/>
                  </a:cubicBezTo>
                  <a:cubicBezTo>
                    <a:pt x="38" y="82"/>
                    <a:pt x="36" y="82"/>
                    <a:pt x="34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3" name="Freeform 296"/>
            <p:cNvSpPr>
              <a:spLocks/>
            </p:cNvSpPr>
            <p:nvPr/>
          </p:nvSpPr>
          <p:spPr bwMode="auto">
            <a:xfrm>
              <a:off x="6738938" y="2135189"/>
              <a:ext cx="15875" cy="20638"/>
            </a:xfrm>
            <a:custGeom>
              <a:avLst/>
              <a:gdLst>
                <a:gd name="T0" fmla="*/ 34 w 61"/>
                <a:gd name="T1" fmla="*/ 82 h 82"/>
                <a:gd name="T2" fmla="*/ 11 w 61"/>
                <a:gd name="T3" fmla="*/ 64 h 82"/>
                <a:gd name="T4" fmla="*/ 3 w 61"/>
                <a:gd name="T5" fmla="*/ 32 h 82"/>
                <a:gd name="T6" fmla="*/ 21 w 61"/>
                <a:gd name="T7" fmla="*/ 3 h 82"/>
                <a:gd name="T8" fmla="*/ 50 w 61"/>
                <a:gd name="T9" fmla="*/ 21 h 82"/>
                <a:gd name="T10" fmla="*/ 58 w 61"/>
                <a:gd name="T11" fmla="*/ 52 h 82"/>
                <a:gd name="T12" fmla="*/ 40 w 61"/>
                <a:gd name="T13" fmla="*/ 81 h 82"/>
                <a:gd name="T14" fmla="*/ 34 w 61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82">
                  <a:moveTo>
                    <a:pt x="34" y="82"/>
                  </a:moveTo>
                  <a:cubicBezTo>
                    <a:pt x="24" y="82"/>
                    <a:pt x="14" y="75"/>
                    <a:pt x="11" y="64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19"/>
                    <a:pt x="8" y="6"/>
                    <a:pt x="21" y="3"/>
                  </a:cubicBezTo>
                  <a:cubicBezTo>
                    <a:pt x="34" y="0"/>
                    <a:pt x="47" y="8"/>
                    <a:pt x="50" y="2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61" y="65"/>
                    <a:pt x="53" y="78"/>
                    <a:pt x="40" y="81"/>
                  </a:cubicBezTo>
                  <a:cubicBezTo>
                    <a:pt x="38" y="82"/>
                    <a:pt x="36" y="82"/>
                    <a:pt x="34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4" name="Freeform 297"/>
            <p:cNvSpPr>
              <a:spLocks/>
            </p:cNvSpPr>
            <p:nvPr/>
          </p:nvSpPr>
          <p:spPr bwMode="auto">
            <a:xfrm>
              <a:off x="6748463" y="2174876"/>
              <a:ext cx="15875" cy="20638"/>
            </a:xfrm>
            <a:custGeom>
              <a:avLst/>
              <a:gdLst>
                <a:gd name="T0" fmla="*/ 32 w 58"/>
                <a:gd name="T1" fmla="*/ 81 h 81"/>
                <a:gd name="T2" fmla="*/ 8 w 58"/>
                <a:gd name="T3" fmla="*/ 62 h 81"/>
                <a:gd name="T4" fmla="*/ 2 w 58"/>
                <a:gd name="T5" fmla="*/ 30 h 81"/>
                <a:gd name="T6" fmla="*/ 22 w 58"/>
                <a:gd name="T7" fmla="*/ 2 h 81"/>
                <a:gd name="T8" fmla="*/ 49 w 58"/>
                <a:gd name="T9" fmla="*/ 21 h 81"/>
                <a:gd name="T10" fmla="*/ 55 w 58"/>
                <a:gd name="T11" fmla="*/ 53 h 81"/>
                <a:gd name="T12" fmla="*/ 36 w 58"/>
                <a:gd name="T13" fmla="*/ 81 h 81"/>
                <a:gd name="T14" fmla="*/ 32 w 58"/>
                <a:gd name="T1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81">
                  <a:moveTo>
                    <a:pt x="32" y="81"/>
                  </a:moveTo>
                  <a:cubicBezTo>
                    <a:pt x="20" y="81"/>
                    <a:pt x="10" y="73"/>
                    <a:pt x="8" y="62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17"/>
                    <a:pt x="9" y="4"/>
                    <a:pt x="22" y="2"/>
                  </a:cubicBezTo>
                  <a:cubicBezTo>
                    <a:pt x="35" y="0"/>
                    <a:pt x="47" y="8"/>
                    <a:pt x="49" y="21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8" y="66"/>
                    <a:pt x="49" y="79"/>
                    <a:pt x="36" y="81"/>
                  </a:cubicBezTo>
                  <a:cubicBezTo>
                    <a:pt x="35" y="81"/>
                    <a:pt x="33" y="81"/>
                    <a:pt x="32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5" name="Freeform 298"/>
            <p:cNvSpPr>
              <a:spLocks/>
            </p:cNvSpPr>
            <p:nvPr/>
          </p:nvSpPr>
          <p:spPr bwMode="auto">
            <a:xfrm>
              <a:off x="6754813" y="2211389"/>
              <a:ext cx="14288" cy="20638"/>
            </a:xfrm>
            <a:custGeom>
              <a:avLst/>
              <a:gdLst>
                <a:gd name="T0" fmla="*/ 27 w 52"/>
                <a:gd name="T1" fmla="*/ 81 h 81"/>
                <a:gd name="T2" fmla="*/ 3 w 52"/>
                <a:gd name="T3" fmla="*/ 59 h 81"/>
                <a:gd name="T4" fmla="*/ 1 w 52"/>
                <a:gd name="T5" fmla="*/ 27 h 81"/>
                <a:gd name="T6" fmla="*/ 23 w 52"/>
                <a:gd name="T7" fmla="*/ 1 h 81"/>
                <a:gd name="T8" fmla="*/ 49 w 52"/>
                <a:gd name="T9" fmla="*/ 23 h 81"/>
                <a:gd name="T10" fmla="*/ 51 w 52"/>
                <a:gd name="T11" fmla="*/ 56 h 81"/>
                <a:gd name="T12" fmla="*/ 29 w 52"/>
                <a:gd name="T13" fmla="*/ 81 h 81"/>
                <a:gd name="T14" fmla="*/ 27 w 52"/>
                <a:gd name="T1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81">
                  <a:moveTo>
                    <a:pt x="27" y="81"/>
                  </a:moveTo>
                  <a:cubicBezTo>
                    <a:pt x="15" y="81"/>
                    <a:pt x="4" y="72"/>
                    <a:pt x="3" y="59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14"/>
                    <a:pt x="10" y="2"/>
                    <a:pt x="23" y="1"/>
                  </a:cubicBezTo>
                  <a:cubicBezTo>
                    <a:pt x="36" y="0"/>
                    <a:pt x="48" y="10"/>
                    <a:pt x="49" y="23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69"/>
                    <a:pt x="42" y="80"/>
                    <a:pt x="29" y="81"/>
                  </a:cubicBezTo>
                  <a:cubicBezTo>
                    <a:pt x="28" y="81"/>
                    <a:pt x="28" y="81"/>
                    <a:pt x="2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6" name="Freeform 299"/>
            <p:cNvSpPr>
              <a:spLocks/>
            </p:cNvSpPr>
            <p:nvPr/>
          </p:nvSpPr>
          <p:spPr bwMode="auto">
            <a:xfrm>
              <a:off x="6756400" y="2246314"/>
              <a:ext cx="12700" cy="20638"/>
            </a:xfrm>
            <a:custGeom>
              <a:avLst/>
              <a:gdLst>
                <a:gd name="T0" fmla="*/ 24 w 49"/>
                <a:gd name="T1" fmla="*/ 81 h 81"/>
                <a:gd name="T2" fmla="*/ 23 w 49"/>
                <a:gd name="T3" fmla="*/ 81 h 81"/>
                <a:gd name="T4" fmla="*/ 0 w 49"/>
                <a:gd name="T5" fmla="*/ 56 h 81"/>
                <a:gd name="T6" fmla="*/ 1 w 49"/>
                <a:gd name="T7" fmla="*/ 24 h 81"/>
                <a:gd name="T8" fmla="*/ 26 w 49"/>
                <a:gd name="T9" fmla="*/ 1 h 81"/>
                <a:gd name="T10" fmla="*/ 49 w 49"/>
                <a:gd name="T11" fmla="*/ 25 h 81"/>
                <a:gd name="T12" fmla="*/ 48 w 49"/>
                <a:gd name="T13" fmla="*/ 58 h 81"/>
                <a:gd name="T14" fmla="*/ 24 w 49"/>
                <a:gd name="T1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81">
                  <a:moveTo>
                    <a:pt x="24" y="81"/>
                  </a:moveTo>
                  <a:cubicBezTo>
                    <a:pt x="24" y="81"/>
                    <a:pt x="24" y="81"/>
                    <a:pt x="23" y="81"/>
                  </a:cubicBezTo>
                  <a:cubicBezTo>
                    <a:pt x="10" y="81"/>
                    <a:pt x="0" y="70"/>
                    <a:pt x="0" y="56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11"/>
                    <a:pt x="12" y="0"/>
                    <a:pt x="26" y="1"/>
                  </a:cubicBezTo>
                  <a:cubicBezTo>
                    <a:pt x="39" y="1"/>
                    <a:pt x="49" y="12"/>
                    <a:pt x="49" y="25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71"/>
                    <a:pt x="37" y="81"/>
                    <a:pt x="24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7" name="Freeform 300"/>
            <p:cNvSpPr>
              <a:spLocks/>
            </p:cNvSpPr>
            <p:nvPr/>
          </p:nvSpPr>
          <p:spPr bwMode="auto">
            <a:xfrm>
              <a:off x="6746875" y="2278064"/>
              <a:ext cx="15875" cy="22225"/>
            </a:xfrm>
            <a:custGeom>
              <a:avLst/>
              <a:gdLst>
                <a:gd name="T0" fmla="*/ 27 w 63"/>
                <a:gd name="T1" fmla="*/ 82 h 82"/>
                <a:gd name="T2" fmla="*/ 20 w 63"/>
                <a:gd name="T3" fmla="*/ 81 h 82"/>
                <a:gd name="T4" fmla="*/ 4 w 63"/>
                <a:gd name="T5" fmla="*/ 51 h 82"/>
                <a:gd name="T6" fmla="*/ 13 w 63"/>
                <a:gd name="T7" fmla="*/ 20 h 82"/>
                <a:gd name="T8" fmla="*/ 43 w 63"/>
                <a:gd name="T9" fmla="*/ 4 h 82"/>
                <a:gd name="T10" fmla="*/ 59 w 63"/>
                <a:gd name="T11" fmla="*/ 34 h 82"/>
                <a:gd name="T12" fmla="*/ 50 w 63"/>
                <a:gd name="T13" fmla="*/ 65 h 82"/>
                <a:gd name="T14" fmla="*/ 27 w 63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2">
                  <a:moveTo>
                    <a:pt x="27" y="82"/>
                  </a:moveTo>
                  <a:cubicBezTo>
                    <a:pt x="24" y="82"/>
                    <a:pt x="22" y="82"/>
                    <a:pt x="20" y="81"/>
                  </a:cubicBezTo>
                  <a:cubicBezTo>
                    <a:pt x="7" y="77"/>
                    <a:pt x="0" y="64"/>
                    <a:pt x="4" y="5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7" y="7"/>
                    <a:pt x="31" y="0"/>
                    <a:pt x="43" y="4"/>
                  </a:cubicBezTo>
                  <a:cubicBezTo>
                    <a:pt x="56" y="8"/>
                    <a:pt x="63" y="22"/>
                    <a:pt x="59" y="3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6" y="76"/>
                    <a:pt x="37" y="82"/>
                    <a:pt x="27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8" name="Freeform 301"/>
            <p:cNvSpPr>
              <a:spLocks/>
            </p:cNvSpPr>
            <p:nvPr/>
          </p:nvSpPr>
          <p:spPr bwMode="auto">
            <a:xfrm>
              <a:off x="6735763" y="2311401"/>
              <a:ext cx="15875" cy="20638"/>
            </a:xfrm>
            <a:custGeom>
              <a:avLst/>
              <a:gdLst>
                <a:gd name="T0" fmla="*/ 26 w 63"/>
                <a:gd name="T1" fmla="*/ 82 h 82"/>
                <a:gd name="T2" fmla="*/ 19 w 63"/>
                <a:gd name="T3" fmla="*/ 81 h 82"/>
                <a:gd name="T4" fmla="*/ 4 w 63"/>
                <a:gd name="T5" fmla="*/ 51 h 82"/>
                <a:gd name="T6" fmla="*/ 13 w 63"/>
                <a:gd name="T7" fmla="*/ 20 h 82"/>
                <a:gd name="T8" fmla="*/ 43 w 63"/>
                <a:gd name="T9" fmla="*/ 4 h 82"/>
                <a:gd name="T10" fmla="*/ 59 w 63"/>
                <a:gd name="T11" fmla="*/ 34 h 82"/>
                <a:gd name="T12" fmla="*/ 49 w 63"/>
                <a:gd name="T13" fmla="*/ 65 h 82"/>
                <a:gd name="T14" fmla="*/ 26 w 63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2">
                  <a:moveTo>
                    <a:pt x="26" y="82"/>
                  </a:moveTo>
                  <a:cubicBezTo>
                    <a:pt x="24" y="82"/>
                    <a:pt x="22" y="82"/>
                    <a:pt x="19" y="81"/>
                  </a:cubicBezTo>
                  <a:cubicBezTo>
                    <a:pt x="7" y="77"/>
                    <a:pt x="0" y="63"/>
                    <a:pt x="4" y="5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7" y="7"/>
                    <a:pt x="31" y="0"/>
                    <a:pt x="43" y="4"/>
                  </a:cubicBezTo>
                  <a:cubicBezTo>
                    <a:pt x="56" y="8"/>
                    <a:pt x="63" y="21"/>
                    <a:pt x="59" y="34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6" y="75"/>
                    <a:pt x="37" y="82"/>
                    <a:pt x="26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9" name="Freeform 302"/>
            <p:cNvSpPr>
              <a:spLocks/>
            </p:cNvSpPr>
            <p:nvPr/>
          </p:nvSpPr>
          <p:spPr bwMode="auto">
            <a:xfrm>
              <a:off x="6824663" y="2187576"/>
              <a:ext cx="41275" cy="19050"/>
            </a:xfrm>
            <a:custGeom>
              <a:avLst/>
              <a:gdLst>
                <a:gd name="T0" fmla="*/ 27 w 158"/>
                <a:gd name="T1" fmla="*/ 74 h 74"/>
                <a:gd name="T2" fmla="*/ 3 w 158"/>
                <a:gd name="T3" fmla="*/ 55 h 74"/>
                <a:gd name="T4" fmla="*/ 22 w 158"/>
                <a:gd name="T5" fmla="*/ 26 h 74"/>
                <a:gd name="T6" fmla="*/ 127 w 158"/>
                <a:gd name="T7" fmla="*/ 3 h 74"/>
                <a:gd name="T8" fmla="*/ 156 w 158"/>
                <a:gd name="T9" fmla="*/ 21 h 74"/>
                <a:gd name="T10" fmla="*/ 137 w 158"/>
                <a:gd name="T11" fmla="*/ 50 h 74"/>
                <a:gd name="T12" fmla="*/ 32 w 158"/>
                <a:gd name="T13" fmla="*/ 73 h 74"/>
                <a:gd name="T14" fmla="*/ 27 w 158"/>
                <a:gd name="T15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74">
                  <a:moveTo>
                    <a:pt x="27" y="74"/>
                  </a:moveTo>
                  <a:cubicBezTo>
                    <a:pt x="16" y="74"/>
                    <a:pt x="6" y="66"/>
                    <a:pt x="3" y="55"/>
                  </a:cubicBezTo>
                  <a:cubicBezTo>
                    <a:pt x="0" y="42"/>
                    <a:pt x="9" y="29"/>
                    <a:pt x="22" y="26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40" y="0"/>
                    <a:pt x="153" y="9"/>
                    <a:pt x="156" y="21"/>
                  </a:cubicBezTo>
                  <a:cubicBezTo>
                    <a:pt x="158" y="34"/>
                    <a:pt x="150" y="47"/>
                    <a:pt x="137" y="50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0" y="73"/>
                    <a:pt x="28" y="74"/>
                    <a:pt x="2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0" name="Freeform 303"/>
            <p:cNvSpPr>
              <a:spLocks/>
            </p:cNvSpPr>
            <p:nvPr/>
          </p:nvSpPr>
          <p:spPr bwMode="auto">
            <a:xfrm>
              <a:off x="6832600" y="2254251"/>
              <a:ext cx="47625" cy="20638"/>
            </a:xfrm>
            <a:custGeom>
              <a:avLst/>
              <a:gdLst>
                <a:gd name="T0" fmla="*/ 26 w 181"/>
                <a:gd name="T1" fmla="*/ 79 h 79"/>
                <a:gd name="T2" fmla="*/ 3 w 181"/>
                <a:gd name="T3" fmla="*/ 60 h 79"/>
                <a:gd name="T4" fmla="*/ 21 w 181"/>
                <a:gd name="T5" fmla="*/ 31 h 79"/>
                <a:gd name="T6" fmla="*/ 150 w 181"/>
                <a:gd name="T7" fmla="*/ 3 h 79"/>
                <a:gd name="T8" fmla="*/ 178 w 181"/>
                <a:gd name="T9" fmla="*/ 22 h 79"/>
                <a:gd name="T10" fmla="*/ 160 w 181"/>
                <a:gd name="T11" fmla="*/ 50 h 79"/>
                <a:gd name="T12" fmla="*/ 31 w 181"/>
                <a:gd name="T13" fmla="*/ 78 h 79"/>
                <a:gd name="T14" fmla="*/ 26 w 181"/>
                <a:gd name="T1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79">
                  <a:moveTo>
                    <a:pt x="26" y="79"/>
                  </a:moveTo>
                  <a:cubicBezTo>
                    <a:pt x="15" y="79"/>
                    <a:pt x="5" y="71"/>
                    <a:pt x="3" y="60"/>
                  </a:cubicBezTo>
                  <a:cubicBezTo>
                    <a:pt x="0" y="47"/>
                    <a:pt x="8" y="34"/>
                    <a:pt x="21" y="31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63" y="0"/>
                    <a:pt x="176" y="9"/>
                    <a:pt x="178" y="22"/>
                  </a:cubicBezTo>
                  <a:cubicBezTo>
                    <a:pt x="181" y="35"/>
                    <a:pt x="173" y="47"/>
                    <a:pt x="160" y="50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0" y="79"/>
                    <a:pt x="28" y="79"/>
                    <a:pt x="2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1" name="Freeform 304"/>
            <p:cNvSpPr>
              <a:spLocks/>
            </p:cNvSpPr>
            <p:nvPr/>
          </p:nvSpPr>
          <p:spPr bwMode="auto">
            <a:xfrm>
              <a:off x="6808788" y="2219326"/>
              <a:ext cx="73025" cy="26988"/>
            </a:xfrm>
            <a:custGeom>
              <a:avLst/>
              <a:gdLst>
                <a:gd name="T0" fmla="*/ 26 w 281"/>
                <a:gd name="T1" fmla="*/ 100 h 100"/>
                <a:gd name="T2" fmla="*/ 2 w 281"/>
                <a:gd name="T3" fmla="*/ 81 h 100"/>
                <a:gd name="T4" fmla="*/ 21 w 281"/>
                <a:gd name="T5" fmla="*/ 52 h 100"/>
                <a:gd name="T6" fmla="*/ 249 w 281"/>
                <a:gd name="T7" fmla="*/ 3 h 100"/>
                <a:gd name="T8" fmla="*/ 278 w 281"/>
                <a:gd name="T9" fmla="*/ 21 h 100"/>
                <a:gd name="T10" fmla="*/ 259 w 281"/>
                <a:gd name="T11" fmla="*/ 50 h 100"/>
                <a:gd name="T12" fmla="*/ 31 w 281"/>
                <a:gd name="T13" fmla="*/ 99 h 100"/>
                <a:gd name="T14" fmla="*/ 26 w 281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1" h="100">
                  <a:moveTo>
                    <a:pt x="26" y="100"/>
                  </a:moveTo>
                  <a:cubicBezTo>
                    <a:pt x="15" y="100"/>
                    <a:pt x="5" y="92"/>
                    <a:pt x="2" y="81"/>
                  </a:cubicBezTo>
                  <a:cubicBezTo>
                    <a:pt x="0" y="68"/>
                    <a:pt x="8" y="55"/>
                    <a:pt x="21" y="52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62" y="0"/>
                    <a:pt x="275" y="8"/>
                    <a:pt x="278" y="21"/>
                  </a:cubicBezTo>
                  <a:cubicBezTo>
                    <a:pt x="281" y="34"/>
                    <a:pt x="272" y="47"/>
                    <a:pt x="259" y="50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9" y="100"/>
                    <a:pt x="28" y="100"/>
                    <a:pt x="2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2" name="Freeform 305"/>
            <p:cNvSpPr>
              <a:spLocks/>
            </p:cNvSpPr>
            <p:nvPr/>
          </p:nvSpPr>
          <p:spPr bwMode="auto">
            <a:xfrm>
              <a:off x="6919913" y="2282826"/>
              <a:ext cx="119063" cy="71438"/>
            </a:xfrm>
            <a:custGeom>
              <a:avLst/>
              <a:gdLst>
                <a:gd name="T0" fmla="*/ 27 w 458"/>
                <a:gd name="T1" fmla="*/ 273 h 273"/>
                <a:gd name="T2" fmla="*/ 6 w 458"/>
                <a:gd name="T3" fmla="*/ 261 h 273"/>
                <a:gd name="T4" fmla="*/ 16 w 458"/>
                <a:gd name="T5" fmla="*/ 228 h 273"/>
                <a:gd name="T6" fmla="*/ 419 w 458"/>
                <a:gd name="T7" fmla="*/ 7 h 273"/>
                <a:gd name="T8" fmla="*/ 451 w 458"/>
                <a:gd name="T9" fmla="*/ 16 h 273"/>
                <a:gd name="T10" fmla="*/ 442 w 458"/>
                <a:gd name="T11" fmla="*/ 49 h 273"/>
                <a:gd name="T12" fmla="*/ 39 w 458"/>
                <a:gd name="T13" fmla="*/ 270 h 273"/>
                <a:gd name="T14" fmla="*/ 27 w 458"/>
                <a:gd name="T15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8" h="273">
                  <a:moveTo>
                    <a:pt x="27" y="273"/>
                  </a:moveTo>
                  <a:cubicBezTo>
                    <a:pt x="19" y="273"/>
                    <a:pt x="11" y="269"/>
                    <a:pt x="6" y="261"/>
                  </a:cubicBezTo>
                  <a:cubicBezTo>
                    <a:pt x="0" y="249"/>
                    <a:pt x="4" y="235"/>
                    <a:pt x="16" y="228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31" y="0"/>
                    <a:pt x="445" y="5"/>
                    <a:pt x="451" y="16"/>
                  </a:cubicBezTo>
                  <a:cubicBezTo>
                    <a:pt x="458" y="28"/>
                    <a:pt x="454" y="43"/>
                    <a:pt x="442" y="49"/>
                  </a:cubicBezTo>
                  <a:cubicBezTo>
                    <a:pt x="39" y="270"/>
                    <a:pt x="39" y="270"/>
                    <a:pt x="39" y="270"/>
                  </a:cubicBezTo>
                  <a:cubicBezTo>
                    <a:pt x="35" y="272"/>
                    <a:pt x="31" y="273"/>
                    <a:pt x="27" y="2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3" name="Freeform 306"/>
            <p:cNvSpPr>
              <a:spLocks/>
            </p:cNvSpPr>
            <p:nvPr/>
          </p:nvSpPr>
          <p:spPr bwMode="auto">
            <a:xfrm>
              <a:off x="7011988" y="2127251"/>
              <a:ext cx="58738" cy="123825"/>
            </a:xfrm>
            <a:custGeom>
              <a:avLst/>
              <a:gdLst>
                <a:gd name="T0" fmla="*/ 90 w 225"/>
                <a:gd name="T1" fmla="*/ 478 h 478"/>
                <a:gd name="T2" fmla="*/ 66 w 225"/>
                <a:gd name="T3" fmla="*/ 458 h 478"/>
                <a:gd name="T4" fmla="*/ 2 w 225"/>
                <a:gd name="T5" fmla="*/ 68 h 478"/>
                <a:gd name="T6" fmla="*/ 13 w 225"/>
                <a:gd name="T7" fmla="*/ 43 h 478"/>
                <a:gd name="T8" fmla="*/ 149 w 225"/>
                <a:gd name="T9" fmla="*/ 20 h 478"/>
                <a:gd name="T10" fmla="*/ 165 w 225"/>
                <a:gd name="T11" fmla="*/ 39 h 478"/>
                <a:gd name="T12" fmla="*/ 223 w 225"/>
                <a:gd name="T13" fmla="*/ 370 h 478"/>
                <a:gd name="T14" fmla="*/ 204 w 225"/>
                <a:gd name="T15" fmla="*/ 397 h 478"/>
                <a:gd name="T16" fmla="*/ 176 w 225"/>
                <a:gd name="T17" fmla="*/ 378 h 478"/>
                <a:gd name="T18" fmla="*/ 121 w 225"/>
                <a:gd name="T19" fmla="*/ 63 h 478"/>
                <a:gd name="T20" fmla="*/ 52 w 225"/>
                <a:gd name="T21" fmla="*/ 77 h 478"/>
                <a:gd name="T22" fmla="*/ 114 w 225"/>
                <a:gd name="T23" fmla="*/ 450 h 478"/>
                <a:gd name="T24" fmla="*/ 94 w 225"/>
                <a:gd name="T25" fmla="*/ 477 h 478"/>
                <a:gd name="T26" fmla="*/ 90 w 225"/>
                <a:gd name="T27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5" h="478">
                  <a:moveTo>
                    <a:pt x="90" y="478"/>
                  </a:moveTo>
                  <a:cubicBezTo>
                    <a:pt x="79" y="478"/>
                    <a:pt x="68" y="469"/>
                    <a:pt x="66" y="45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0" y="58"/>
                    <a:pt x="5" y="48"/>
                    <a:pt x="13" y="43"/>
                  </a:cubicBezTo>
                  <a:cubicBezTo>
                    <a:pt x="16" y="42"/>
                    <a:pt x="84" y="0"/>
                    <a:pt x="149" y="20"/>
                  </a:cubicBezTo>
                  <a:cubicBezTo>
                    <a:pt x="157" y="22"/>
                    <a:pt x="164" y="30"/>
                    <a:pt x="165" y="39"/>
                  </a:cubicBezTo>
                  <a:cubicBezTo>
                    <a:pt x="223" y="370"/>
                    <a:pt x="223" y="370"/>
                    <a:pt x="223" y="370"/>
                  </a:cubicBezTo>
                  <a:cubicBezTo>
                    <a:pt x="225" y="383"/>
                    <a:pt x="217" y="395"/>
                    <a:pt x="204" y="397"/>
                  </a:cubicBezTo>
                  <a:cubicBezTo>
                    <a:pt x="190" y="400"/>
                    <a:pt x="178" y="391"/>
                    <a:pt x="176" y="378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95" y="60"/>
                    <a:pt x="68" y="70"/>
                    <a:pt x="52" y="77"/>
                  </a:cubicBezTo>
                  <a:cubicBezTo>
                    <a:pt x="114" y="450"/>
                    <a:pt x="114" y="450"/>
                    <a:pt x="114" y="450"/>
                  </a:cubicBezTo>
                  <a:cubicBezTo>
                    <a:pt x="116" y="463"/>
                    <a:pt x="107" y="475"/>
                    <a:pt x="94" y="477"/>
                  </a:cubicBezTo>
                  <a:cubicBezTo>
                    <a:pt x="93" y="478"/>
                    <a:pt x="91" y="478"/>
                    <a:pt x="90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4" name="Freeform 307"/>
            <p:cNvSpPr>
              <a:spLocks/>
            </p:cNvSpPr>
            <p:nvPr/>
          </p:nvSpPr>
          <p:spPr bwMode="auto">
            <a:xfrm>
              <a:off x="6896100" y="2255839"/>
              <a:ext cx="131763" cy="77788"/>
            </a:xfrm>
            <a:custGeom>
              <a:avLst/>
              <a:gdLst>
                <a:gd name="T0" fmla="*/ 28 w 507"/>
                <a:gd name="T1" fmla="*/ 303 h 303"/>
                <a:gd name="T2" fmla="*/ 7 w 507"/>
                <a:gd name="T3" fmla="*/ 291 h 303"/>
                <a:gd name="T4" fmla="*/ 16 w 507"/>
                <a:gd name="T5" fmla="*/ 258 h 303"/>
                <a:gd name="T6" fmla="*/ 468 w 507"/>
                <a:gd name="T7" fmla="*/ 6 h 303"/>
                <a:gd name="T8" fmla="*/ 501 w 507"/>
                <a:gd name="T9" fmla="*/ 15 h 303"/>
                <a:gd name="T10" fmla="*/ 492 w 507"/>
                <a:gd name="T11" fmla="*/ 48 h 303"/>
                <a:gd name="T12" fmla="*/ 39 w 507"/>
                <a:gd name="T13" fmla="*/ 300 h 303"/>
                <a:gd name="T14" fmla="*/ 28 w 507"/>
                <a:gd name="T15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7" h="303">
                  <a:moveTo>
                    <a:pt x="28" y="303"/>
                  </a:moveTo>
                  <a:cubicBezTo>
                    <a:pt x="19" y="303"/>
                    <a:pt x="11" y="298"/>
                    <a:pt x="7" y="291"/>
                  </a:cubicBezTo>
                  <a:cubicBezTo>
                    <a:pt x="0" y="279"/>
                    <a:pt x="4" y="264"/>
                    <a:pt x="16" y="258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80" y="0"/>
                    <a:pt x="495" y="4"/>
                    <a:pt x="501" y="15"/>
                  </a:cubicBezTo>
                  <a:cubicBezTo>
                    <a:pt x="507" y="27"/>
                    <a:pt x="503" y="42"/>
                    <a:pt x="492" y="48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6" y="302"/>
                    <a:pt x="32" y="303"/>
                    <a:pt x="28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5" name="Freeform 308"/>
            <p:cNvSpPr>
              <a:spLocks/>
            </p:cNvSpPr>
            <p:nvPr/>
          </p:nvSpPr>
          <p:spPr bwMode="auto">
            <a:xfrm>
              <a:off x="6642100" y="2347914"/>
              <a:ext cx="219075" cy="125413"/>
            </a:xfrm>
            <a:custGeom>
              <a:avLst/>
              <a:gdLst>
                <a:gd name="T0" fmla="*/ 27 w 843"/>
                <a:gd name="T1" fmla="*/ 480 h 480"/>
                <a:gd name="T2" fmla="*/ 6 w 843"/>
                <a:gd name="T3" fmla="*/ 467 h 480"/>
                <a:gd name="T4" fmla="*/ 16 w 843"/>
                <a:gd name="T5" fmla="*/ 435 h 480"/>
                <a:gd name="T6" fmla="*/ 804 w 843"/>
                <a:gd name="T7" fmla="*/ 7 h 480"/>
                <a:gd name="T8" fmla="*/ 837 w 843"/>
                <a:gd name="T9" fmla="*/ 16 h 480"/>
                <a:gd name="T10" fmla="*/ 827 w 843"/>
                <a:gd name="T11" fmla="*/ 49 h 480"/>
                <a:gd name="T12" fmla="*/ 39 w 843"/>
                <a:gd name="T13" fmla="*/ 477 h 480"/>
                <a:gd name="T14" fmla="*/ 27 w 843"/>
                <a:gd name="T15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3" h="480">
                  <a:moveTo>
                    <a:pt x="27" y="480"/>
                  </a:moveTo>
                  <a:cubicBezTo>
                    <a:pt x="19" y="480"/>
                    <a:pt x="10" y="475"/>
                    <a:pt x="6" y="467"/>
                  </a:cubicBezTo>
                  <a:cubicBezTo>
                    <a:pt x="0" y="456"/>
                    <a:pt x="4" y="441"/>
                    <a:pt x="16" y="435"/>
                  </a:cubicBezTo>
                  <a:cubicBezTo>
                    <a:pt x="804" y="7"/>
                    <a:pt x="804" y="7"/>
                    <a:pt x="804" y="7"/>
                  </a:cubicBezTo>
                  <a:cubicBezTo>
                    <a:pt x="816" y="0"/>
                    <a:pt x="831" y="5"/>
                    <a:pt x="837" y="16"/>
                  </a:cubicBezTo>
                  <a:cubicBezTo>
                    <a:pt x="843" y="28"/>
                    <a:pt x="839" y="42"/>
                    <a:pt x="827" y="49"/>
                  </a:cubicBezTo>
                  <a:cubicBezTo>
                    <a:pt x="39" y="477"/>
                    <a:pt x="39" y="477"/>
                    <a:pt x="39" y="477"/>
                  </a:cubicBezTo>
                  <a:cubicBezTo>
                    <a:pt x="35" y="479"/>
                    <a:pt x="31" y="480"/>
                    <a:pt x="27" y="4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6" name="Freeform 309"/>
            <p:cNvSpPr>
              <a:spLocks/>
            </p:cNvSpPr>
            <p:nvPr/>
          </p:nvSpPr>
          <p:spPr bwMode="auto">
            <a:xfrm>
              <a:off x="6657975" y="2366964"/>
              <a:ext cx="230188" cy="133350"/>
            </a:xfrm>
            <a:custGeom>
              <a:avLst/>
              <a:gdLst>
                <a:gd name="T0" fmla="*/ 28 w 887"/>
                <a:gd name="T1" fmla="*/ 511 h 511"/>
                <a:gd name="T2" fmla="*/ 7 w 887"/>
                <a:gd name="T3" fmla="*/ 499 h 511"/>
                <a:gd name="T4" fmla="*/ 16 w 887"/>
                <a:gd name="T5" fmla="*/ 466 h 511"/>
                <a:gd name="T6" fmla="*/ 848 w 887"/>
                <a:gd name="T7" fmla="*/ 6 h 511"/>
                <a:gd name="T8" fmla="*/ 881 w 887"/>
                <a:gd name="T9" fmla="*/ 15 h 511"/>
                <a:gd name="T10" fmla="*/ 871 w 887"/>
                <a:gd name="T11" fmla="*/ 48 h 511"/>
                <a:gd name="T12" fmla="*/ 39 w 887"/>
                <a:gd name="T13" fmla="*/ 508 h 511"/>
                <a:gd name="T14" fmla="*/ 28 w 887"/>
                <a:gd name="T15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7" h="511">
                  <a:moveTo>
                    <a:pt x="28" y="511"/>
                  </a:moveTo>
                  <a:cubicBezTo>
                    <a:pt x="19" y="511"/>
                    <a:pt x="11" y="507"/>
                    <a:pt x="7" y="499"/>
                  </a:cubicBezTo>
                  <a:cubicBezTo>
                    <a:pt x="0" y="487"/>
                    <a:pt x="5" y="473"/>
                    <a:pt x="16" y="466"/>
                  </a:cubicBezTo>
                  <a:cubicBezTo>
                    <a:pt x="848" y="6"/>
                    <a:pt x="848" y="6"/>
                    <a:pt x="848" y="6"/>
                  </a:cubicBezTo>
                  <a:cubicBezTo>
                    <a:pt x="860" y="0"/>
                    <a:pt x="874" y="4"/>
                    <a:pt x="881" y="15"/>
                  </a:cubicBezTo>
                  <a:cubicBezTo>
                    <a:pt x="887" y="27"/>
                    <a:pt x="883" y="42"/>
                    <a:pt x="871" y="48"/>
                  </a:cubicBezTo>
                  <a:cubicBezTo>
                    <a:pt x="39" y="508"/>
                    <a:pt x="39" y="508"/>
                    <a:pt x="39" y="508"/>
                  </a:cubicBezTo>
                  <a:cubicBezTo>
                    <a:pt x="36" y="510"/>
                    <a:pt x="32" y="511"/>
                    <a:pt x="28" y="5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7" name="Freeform 310"/>
            <p:cNvSpPr>
              <a:spLocks noEditPoints="1"/>
            </p:cNvSpPr>
            <p:nvPr/>
          </p:nvSpPr>
          <p:spPr bwMode="auto">
            <a:xfrm>
              <a:off x="6638925" y="2459039"/>
              <a:ext cx="38100" cy="41275"/>
            </a:xfrm>
            <a:custGeom>
              <a:avLst/>
              <a:gdLst>
                <a:gd name="T0" fmla="*/ 86 w 150"/>
                <a:gd name="T1" fmla="*/ 161 h 161"/>
                <a:gd name="T2" fmla="*/ 57 w 150"/>
                <a:gd name="T3" fmla="*/ 154 h 161"/>
                <a:gd name="T4" fmla="*/ 15 w 150"/>
                <a:gd name="T5" fmla="*/ 114 h 161"/>
                <a:gd name="T6" fmla="*/ 1 w 150"/>
                <a:gd name="T7" fmla="*/ 58 h 161"/>
                <a:gd name="T8" fmla="*/ 29 w 150"/>
                <a:gd name="T9" fmla="*/ 9 h 161"/>
                <a:gd name="T10" fmla="*/ 85 w 150"/>
                <a:gd name="T11" fmla="*/ 9 h 161"/>
                <a:gd name="T12" fmla="*/ 127 w 150"/>
                <a:gd name="T13" fmla="*/ 49 h 161"/>
                <a:gd name="T14" fmla="*/ 113 w 150"/>
                <a:gd name="T15" fmla="*/ 154 h 161"/>
                <a:gd name="T16" fmla="*/ 86 w 150"/>
                <a:gd name="T17" fmla="*/ 161 h 161"/>
                <a:gd name="T18" fmla="*/ 56 w 150"/>
                <a:gd name="T19" fmla="*/ 50 h 161"/>
                <a:gd name="T20" fmla="*/ 53 w 150"/>
                <a:gd name="T21" fmla="*/ 51 h 161"/>
                <a:gd name="T22" fmla="*/ 49 w 150"/>
                <a:gd name="T23" fmla="*/ 61 h 161"/>
                <a:gd name="T24" fmla="*/ 57 w 150"/>
                <a:gd name="T25" fmla="*/ 90 h 161"/>
                <a:gd name="T26" fmla="*/ 78 w 150"/>
                <a:gd name="T27" fmla="*/ 111 h 161"/>
                <a:gd name="T28" fmla="*/ 89 w 150"/>
                <a:gd name="T29" fmla="*/ 113 h 161"/>
                <a:gd name="T30" fmla="*/ 85 w 150"/>
                <a:gd name="T31" fmla="*/ 73 h 161"/>
                <a:gd name="T32" fmla="*/ 64 w 150"/>
                <a:gd name="T33" fmla="*/ 52 h 161"/>
                <a:gd name="T34" fmla="*/ 56 w 150"/>
                <a:gd name="T35" fmla="*/ 5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161">
                  <a:moveTo>
                    <a:pt x="86" y="161"/>
                  </a:moveTo>
                  <a:cubicBezTo>
                    <a:pt x="77" y="161"/>
                    <a:pt x="67" y="159"/>
                    <a:pt x="57" y="154"/>
                  </a:cubicBezTo>
                  <a:cubicBezTo>
                    <a:pt x="40" y="146"/>
                    <a:pt x="26" y="132"/>
                    <a:pt x="15" y="114"/>
                  </a:cubicBezTo>
                  <a:cubicBezTo>
                    <a:pt x="5" y="96"/>
                    <a:pt x="0" y="76"/>
                    <a:pt x="1" y="58"/>
                  </a:cubicBezTo>
                  <a:cubicBezTo>
                    <a:pt x="3" y="36"/>
                    <a:pt x="13" y="18"/>
                    <a:pt x="29" y="9"/>
                  </a:cubicBezTo>
                  <a:cubicBezTo>
                    <a:pt x="45" y="0"/>
                    <a:pt x="66" y="0"/>
                    <a:pt x="85" y="9"/>
                  </a:cubicBezTo>
                  <a:cubicBezTo>
                    <a:pt x="101" y="17"/>
                    <a:pt x="116" y="32"/>
                    <a:pt x="127" y="49"/>
                  </a:cubicBezTo>
                  <a:cubicBezTo>
                    <a:pt x="150" y="90"/>
                    <a:pt x="144" y="136"/>
                    <a:pt x="113" y="154"/>
                  </a:cubicBezTo>
                  <a:cubicBezTo>
                    <a:pt x="105" y="159"/>
                    <a:pt x="96" y="161"/>
                    <a:pt x="86" y="161"/>
                  </a:cubicBezTo>
                  <a:close/>
                  <a:moveTo>
                    <a:pt x="56" y="50"/>
                  </a:moveTo>
                  <a:cubicBezTo>
                    <a:pt x="55" y="50"/>
                    <a:pt x="54" y="50"/>
                    <a:pt x="53" y="51"/>
                  </a:cubicBezTo>
                  <a:cubicBezTo>
                    <a:pt x="51" y="52"/>
                    <a:pt x="49" y="56"/>
                    <a:pt x="49" y="61"/>
                  </a:cubicBezTo>
                  <a:cubicBezTo>
                    <a:pt x="49" y="70"/>
                    <a:pt x="51" y="80"/>
                    <a:pt x="57" y="90"/>
                  </a:cubicBezTo>
                  <a:cubicBezTo>
                    <a:pt x="62" y="99"/>
                    <a:pt x="70" y="107"/>
                    <a:pt x="78" y="111"/>
                  </a:cubicBezTo>
                  <a:cubicBezTo>
                    <a:pt x="83" y="113"/>
                    <a:pt x="87" y="114"/>
                    <a:pt x="89" y="113"/>
                  </a:cubicBezTo>
                  <a:cubicBezTo>
                    <a:pt x="94" y="110"/>
                    <a:pt x="96" y="92"/>
                    <a:pt x="85" y="73"/>
                  </a:cubicBezTo>
                  <a:cubicBezTo>
                    <a:pt x="79" y="64"/>
                    <a:pt x="72" y="56"/>
                    <a:pt x="64" y="52"/>
                  </a:cubicBezTo>
                  <a:cubicBezTo>
                    <a:pt x="61" y="51"/>
                    <a:pt x="58" y="50"/>
                    <a:pt x="5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8" name="Freeform 311"/>
            <p:cNvSpPr>
              <a:spLocks/>
            </p:cNvSpPr>
            <p:nvPr/>
          </p:nvSpPr>
          <p:spPr bwMode="auto">
            <a:xfrm>
              <a:off x="7029450" y="2238376"/>
              <a:ext cx="50800" cy="33338"/>
            </a:xfrm>
            <a:custGeom>
              <a:avLst/>
              <a:gdLst>
                <a:gd name="T0" fmla="*/ 158 w 198"/>
                <a:gd name="T1" fmla="*/ 129 h 129"/>
                <a:gd name="T2" fmla="*/ 146 w 198"/>
                <a:gd name="T3" fmla="*/ 125 h 129"/>
                <a:gd name="T4" fmla="*/ 14 w 198"/>
                <a:gd name="T5" fmla="*/ 46 h 129"/>
                <a:gd name="T6" fmla="*/ 3 w 198"/>
                <a:gd name="T7" fmla="*/ 19 h 129"/>
                <a:gd name="T8" fmla="*/ 26 w 198"/>
                <a:gd name="T9" fmla="*/ 2 h 129"/>
                <a:gd name="T10" fmla="*/ 174 w 198"/>
                <a:gd name="T11" fmla="*/ 0 h 129"/>
                <a:gd name="T12" fmla="*/ 174 w 198"/>
                <a:gd name="T13" fmla="*/ 0 h 129"/>
                <a:gd name="T14" fmla="*/ 198 w 198"/>
                <a:gd name="T15" fmla="*/ 24 h 129"/>
                <a:gd name="T16" fmla="*/ 174 w 198"/>
                <a:gd name="T17" fmla="*/ 48 h 129"/>
                <a:gd name="T18" fmla="*/ 112 w 198"/>
                <a:gd name="T19" fmla="*/ 49 h 129"/>
                <a:gd name="T20" fmla="*/ 170 w 198"/>
                <a:gd name="T21" fmla="*/ 84 h 129"/>
                <a:gd name="T22" fmla="*/ 179 w 198"/>
                <a:gd name="T23" fmla="*/ 117 h 129"/>
                <a:gd name="T24" fmla="*/ 158 w 198"/>
                <a:gd name="T2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129">
                  <a:moveTo>
                    <a:pt x="158" y="129"/>
                  </a:moveTo>
                  <a:cubicBezTo>
                    <a:pt x="154" y="129"/>
                    <a:pt x="150" y="128"/>
                    <a:pt x="146" y="12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5" y="41"/>
                    <a:pt x="0" y="30"/>
                    <a:pt x="3" y="19"/>
                  </a:cubicBezTo>
                  <a:cubicBezTo>
                    <a:pt x="6" y="9"/>
                    <a:pt x="15" y="2"/>
                    <a:pt x="26" y="2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7" y="0"/>
                    <a:pt x="198" y="11"/>
                    <a:pt x="198" y="24"/>
                  </a:cubicBezTo>
                  <a:cubicBezTo>
                    <a:pt x="198" y="37"/>
                    <a:pt x="187" y="48"/>
                    <a:pt x="174" y="48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82" y="91"/>
                    <a:pt x="186" y="106"/>
                    <a:pt x="179" y="117"/>
                  </a:cubicBezTo>
                  <a:cubicBezTo>
                    <a:pt x="174" y="125"/>
                    <a:pt x="166" y="129"/>
                    <a:pt x="15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9" name="Freeform 312"/>
            <p:cNvSpPr>
              <a:spLocks/>
            </p:cNvSpPr>
            <p:nvPr/>
          </p:nvSpPr>
          <p:spPr bwMode="auto">
            <a:xfrm>
              <a:off x="7029450" y="2238376"/>
              <a:ext cx="31750" cy="49213"/>
            </a:xfrm>
            <a:custGeom>
              <a:avLst/>
              <a:gdLst>
                <a:gd name="T0" fmla="*/ 95 w 123"/>
                <a:gd name="T1" fmla="*/ 192 h 192"/>
                <a:gd name="T2" fmla="*/ 74 w 123"/>
                <a:gd name="T3" fmla="*/ 178 h 192"/>
                <a:gd name="T4" fmla="*/ 6 w 123"/>
                <a:gd name="T5" fmla="*/ 38 h 192"/>
                <a:gd name="T6" fmla="*/ 17 w 123"/>
                <a:gd name="T7" fmla="*/ 6 h 192"/>
                <a:gd name="T8" fmla="*/ 49 w 123"/>
                <a:gd name="T9" fmla="*/ 17 h 192"/>
                <a:gd name="T10" fmla="*/ 117 w 123"/>
                <a:gd name="T11" fmla="*/ 157 h 192"/>
                <a:gd name="T12" fmla="*/ 106 w 123"/>
                <a:gd name="T13" fmla="*/ 189 h 192"/>
                <a:gd name="T14" fmla="*/ 95 w 123"/>
                <a:gd name="T1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92">
                  <a:moveTo>
                    <a:pt x="95" y="192"/>
                  </a:moveTo>
                  <a:cubicBezTo>
                    <a:pt x="86" y="192"/>
                    <a:pt x="78" y="187"/>
                    <a:pt x="74" y="17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0" y="26"/>
                    <a:pt x="5" y="12"/>
                    <a:pt x="17" y="6"/>
                  </a:cubicBezTo>
                  <a:cubicBezTo>
                    <a:pt x="29" y="0"/>
                    <a:pt x="43" y="5"/>
                    <a:pt x="49" y="1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23" y="169"/>
                    <a:pt x="118" y="183"/>
                    <a:pt x="106" y="189"/>
                  </a:cubicBezTo>
                  <a:cubicBezTo>
                    <a:pt x="102" y="191"/>
                    <a:pt x="99" y="192"/>
                    <a:pt x="95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3" name="Группа 1082"/>
          <p:cNvGrpSpPr/>
          <p:nvPr/>
        </p:nvGrpSpPr>
        <p:grpSpPr>
          <a:xfrm>
            <a:off x="5027613" y="2719389"/>
            <a:ext cx="501650" cy="506413"/>
            <a:chOff x="5027613" y="2719389"/>
            <a:chExt cx="501650" cy="506413"/>
          </a:xfrm>
          <a:solidFill>
            <a:schemeClr val="accent1"/>
          </a:solidFill>
        </p:grpSpPr>
        <p:sp>
          <p:nvSpPr>
            <p:cNvPr id="750" name="Freeform 313"/>
            <p:cNvSpPr>
              <a:spLocks/>
            </p:cNvSpPr>
            <p:nvPr/>
          </p:nvSpPr>
          <p:spPr bwMode="auto">
            <a:xfrm>
              <a:off x="5102225" y="2835276"/>
              <a:ext cx="350838" cy="231775"/>
            </a:xfrm>
            <a:custGeom>
              <a:avLst/>
              <a:gdLst>
                <a:gd name="T0" fmla="*/ 1180 w 1351"/>
                <a:gd name="T1" fmla="*/ 892 h 892"/>
                <a:gd name="T2" fmla="*/ 1173 w 1351"/>
                <a:gd name="T3" fmla="*/ 891 h 892"/>
                <a:gd name="T4" fmla="*/ 1157 w 1351"/>
                <a:gd name="T5" fmla="*/ 861 h 892"/>
                <a:gd name="T6" fmla="*/ 1296 w 1351"/>
                <a:gd name="T7" fmla="*/ 423 h 892"/>
                <a:gd name="T8" fmla="*/ 676 w 1351"/>
                <a:gd name="T9" fmla="*/ 53 h 892"/>
                <a:gd name="T10" fmla="*/ 56 w 1351"/>
                <a:gd name="T11" fmla="*/ 423 h 892"/>
                <a:gd name="T12" fmla="*/ 199 w 1351"/>
                <a:gd name="T13" fmla="*/ 840 h 892"/>
                <a:gd name="T14" fmla="*/ 185 w 1351"/>
                <a:gd name="T15" fmla="*/ 870 h 892"/>
                <a:gd name="T16" fmla="*/ 154 w 1351"/>
                <a:gd name="T17" fmla="*/ 855 h 892"/>
                <a:gd name="T18" fmla="*/ 4 w 1351"/>
                <a:gd name="T19" fmla="*/ 420 h 892"/>
                <a:gd name="T20" fmla="*/ 14 w 1351"/>
                <a:gd name="T21" fmla="*/ 392 h 892"/>
                <a:gd name="T22" fmla="*/ 664 w 1351"/>
                <a:gd name="T23" fmla="*/ 4 h 892"/>
                <a:gd name="T24" fmla="*/ 688 w 1351"/>
                <a:gd name="T25" fmla="*/ 4 h 892"/>
                <a:gd name="T26" fmla="*/ 1337 w 1351"/>
                <a:gd name="T27" fmla="*/ 392 h 892"/>
                <a:gd name="T28" fmla="*/ 1348 w 1351"/>
                <a:gd name="T29" fmla="*/ 420 h 892"/>
                <a:gd name="T30" fmla="*/ 1203 w 1351"/>
                <a:gd name="T31" fmla="*/ 875 h 892"/>
                <a:gd name="T32" fmla="*/ 1180 w 1351"/>
                <a:gd name="T33" fmla="*/ 892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1" h="892">
                  <a:moveTo>
                    <a:pt x="1180" y="892"/>
                  </a:moveTo>
                  <a:cubicBezTo>
                    <a:pt x="1178" y="892"/>
                    <a:pt x="1176" y="892"/>
                    <a:pt x="1173" y="891"/>
                  </a:cubicBezTo>
                  <a:cubicBezTo>
                    <a:pt x="1160" y="887"/>
                    <a:pt x="1153" y="874"/>
                    <a:pt x="1157" y="861"/>
                  </a:cubicBezTo>
                  <a:cubicBezTo>
                    <a:pt x="1296" y="423"/>
                    <a:pt x="1296" y="423"/>
                    <a:pt x="1296" y="423"/>
                  </a:cubicBezTo>
                  <a:cubicBezTo>
                    <a:pt x="676" y="53"/>
                    <a:pt x="676" y="53"/>
                    <a:pt x="676" y="5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199" y="840"/>
                    <a:pt x="199" y="840"/>
                    <a:pt x="199" y="840"/>
                  </a:cubicBezTo>
                  <a:cubicBezTo>
                    <a:pt x="204" y="852"/>
                    <a:pt x="197" y="866"/>
                    <a:pt x="185" y="870"/>
                  </a:cubicBezTo>
                  <a:cubicBezTo>
                    <a:pt x="172" y="875"/>
                    <a:pt x="158" y="868"/>
                    <a:pt x="154" y="855"/>
                  </a:cubicBezTo>
                  <a:cubicBezTo>
                    <a:pt x="4" y="420"/>
                    <a:pt x="4" y="420"/>
                    <a:pt x="4" y="420"/>
                  </a:cubicBezTo>
                  <a:cubicBezTo>
                    <a:pt x="0" y="410"/>
                    <a:pt x="5" y="398"/>
                    <a:pt x="14" y="392"/>
                  </a:cubicBezTo>
                  <a:cubicBezTo>
                    <a:pt x="664" y="4"/>
                    <a:pt x="664" y="4"/>
                    <a:pt x="664" y="4"/>
                  </a:cubicBezTo>
                  <a:cubicBezTo>
                    <a:pt x="671" y="0"/>
                    <a:pt x="681" y="0"/>
                    <a:pt x="688" y="4"/>
                  </a:cubicBezTo>
                  <a:cubicBezTo>
                    <a:pt x="1337" y="392"/>
                    <a:pt x="1337" y="392"/>
                    <a:pt x="1337" y="392"/>
                  </a:cubicBezTo>
                  <a:cubicBezTo>
                    <a:pt x="1347" y="398"/>
                    <a:pt x="1351" y="409"/>
                    <a:pt x="1348" y="420"/>
                  </a:cubicBezTo>
                  <a:cubicBezTo>
                    <a:pt x="1203" y="875"/>
                    <a:pt x="1203" y="875"/>
                    <a:pt x="1203" y="875"/>
                  </a:cubicBezTo>
                  <a:cubicBezTo>
                    <a:pt x="1200" y="886"/>
                    <a:pt x="1191" y="892"/>
                    <a:pt x="1180" y="8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1" name="Freeform 314"/>
            <p:cNvSpPr>
              <a:spLocks/>
            </p:cNvSpPr>
            <p:nvPr/>
          </p:nvSpPr>
          <p:spPr bwMode="auto">
            <a:xfrm>
              <a:off x="5272088" y="2835276"/>
              <a:ext cx="12700" cy="223838"/>
            </a:xfrm>
            <a:custGeom>
              <a:avLst/>
              <a:gdLst>
                <a:gd name="T0" fmla="*/ 24 w 48"/>
                <a:gd name="T1" fmla="*/ 861 h 861"/>
                <a:gd name="T2" fmla="*/ 0 w 48"/>
                <a:gd name="T3" fmla="*/ 837 h 861"/>
                <a:gd name="T4" fmla="*/ 0 w 48"/>
                <a:gd name="T5" fmla="*/ 24 h 861"/>
                <a:gd name="T6" fmla="*/ 24 w 48"/>
                <a:gd name="T7" fmla="*/ 0 h 861"/>
                <a:gd name="T8" fmla="*/ 48 w 48"/>
                <a:gd name="T9" fmla="*/ 24 h 861"/>
                <a:gd name="T10" fmla="*/ 48 w 48"/>
                <a:gd name="T11" fmla="*/ 837 h 861"/>
                <a:gd name="T12" fmla="*/ 24 w 48"/>
                <a:gd name="T13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861">
                  <a:moveTo>
                    <a:pt x="24" y="861"/>
                  </a:moveTo>
                  <a:cubicBezTo>
                    <a:pt x="11" y="861"/>
                    <a:pt x="0" y="850"/>
                    <a:pt x="0" y="83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837"/>
                    <a:pt x="48" y="837"/>
                    <a:pt x="48" y="837"/>
                  </a:cubicBezTo>
                  <a:cubicBezTo>
                    <a:pt x="48" y="850"/>
                    <a:pt x="37" y="861"/>
                    <a:pt x="24" y="8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2" name="Freeform 315"/>
            <p:cNvSpPr>
              <a:spLocks/>
            </p:cNvSpPr>
            <p:nvPr/>
          </p:nvSpPr>
          <p:spPr bwMode="auto">
            <a:xfrm>
              <a:off x="5159375" y="2774951"/>
              <a:ext cx="236538" cy="138113"/>
            </a:xfrm>
            <a:custGeom>
              <a:avLst/>
              <a:gdLst>
                <a:gd name="T0" fmla="*/ 884 w 908"/>
                <a:gd name="T1" fmla="*/ 530 h 530"/>
                <a:gd name="T2" fmla="*/ 860 w 908"/>
                <a:gd name="T3" fmla="*/ 506 h 530"/>
                <a:gd name="T4" fmla="*/ 860 w 908"/>
                <a:gd name="T5" fmla="*/ 284 h 530"/>
                <a:gd name="T6" fmla="*/ 756 w 908"/>
                <a:gd name="T7" fmla="*/ 284 h 530"/>
                <a:gd name="T8" fmla="*/ 732 w 908"/>
                <a:gd name="T9" fmla="*/ 260 h 530"/>
                <a:gd name="T10" fmla="*/ 732 w 908"/>
                <a:gd name="T11" fmla="*/ 48 h 530"/>
                <a:gd name="T12" fmla="*/ 180 w 908"/>
                <a:gd name="T13" fmla="*/ 48 h 530"/>
                <a:gd name="T14" fmla="*/ 180 w 908"/>
                <a:gd name="T15" fmla="*/ 260 h 530"/>
                <a:gd name="T16" fmla="*/ 156 w 908"/>
                <a:gd name="T17" fmla="*/ 284 h 530"/>
                <a:gd name="T18" fmla="*/ 48 w 908"/>
                <a:gd name="T19" fmla="*/ 284 h 530"/>
                <a:gd name="T20" fmla="*/ 48 w 908"/>
                <a:gd name="T21" fmla="*/ 506 h 530"/>
                <a:gd name="T22" fmla="*/ 24 w 908"/>
                <a:gd name="T23" fmla="*/ 530 h 530"/>
                <a:gd name="T24" fmla="*/ 0 w 908"/>
                <a:gd name="T25" fmla="*/ 506 h 530"/>
                <a:gd name="T26" fmla="*/ 0 w 908"/>
                <a:gd name="T27" fmla="*/ 260 h 530"/>
                <a:gd name="T28" fmla="*/ 24 w 908"/>
                <a:gd name="T29" fmla="*/ 236 h 530"/>
                <a:gd name="T30" fmla="*/ 132 w 908"/>
                <a:gd name="T31" fmla="*/ 236 h 530"/>
                <a:gd name="T32" fmla="*/ 132 w 908"/>
                <a:gd name="T33" fmla="*/ 24 h 530"/>
                <a:gd name="T34" fmla="*/ 156 w 908"/>
                <a:gd name="T35" fmla="*/ 0 h 530"/>
                <a:gd name="T36" fmla="*/ 756 w 908"/>
                <a:gd name="T37" fmla="*/ 0 h 530"/>
                <a:gd name="T38" fmla="*/ 780 w 908"/>
                <a:gd name="T39" fmla="*/ 24 h 530"/>
                <a:gd name="T40" fmla="*/ 780 w 908"/>
                <a:gd name="T41" fmla="*/ 236 h 530"/>
                <a:gd name="T42" fmla="*/ 884 w 908"/>
                <a:gd name="T43" fmla="*/ 236 h 530"/>
                <a:gd name="T44" fmla="*/ 908 w 908"/>
                <a:gd name="T45" fmla="*/ 260 h 530"/>
                <a:gd name="T46" fmla="*/ 908 w 908"/>
                <a:gd name="T47" fmla="*/ 506 h 530"/>
                <a:gd name="T48" fmla="*/ 884 w 908"/>
                <a:gd name="T49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08" h="530">
                  <a:moveTo>
                    <a:pt x="884" y="530"/>
                  </a:moveTo>
                  <a:cubicBezTo>
                    <a:pt x="871" y="530"/>
                    <a:pt x="860" y="519"/>
                    <a:pt x="860" y="506"/>
                  </a:cubicBezTo>
                  <a:cubicBezTo>
                    <a:pt x="860" y="284"/>
                    <a:pt x="860" y="284"/>
                    <a:pt x="860" y="284"/>
                  </a:cubicBezTo>
                  <a:cubicBezTo>
                    <a:pt x="756" y="284"/>
                    <a:pt x="756" y="284"/>
                    <a:pt x="756" y="284"/>
                  </a:cubicBezTo>
                  <a:cubicBezTo>
                    <a:pt x="743" y="284"/>
                    <a:pt x="732" y="273"/>
                    <a:pt x="732" y="260"/>
                  </a:cubicBezTo>
                  <a:cubicBezTo>
                    <a:pt x="732" y="48"/>
                    <a:pt x="732" y="48"/>
                    <a:pt x="732" y="48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80" y="260"/>
                    <a:pt x="180" y="260"/>
                    <a:pt x="180" y="260"/>
                  </a:cubicBezTo>
                  <a:cubicBezTo>
                    <a:pt x="180" y="273"/>
                    <a:pt x="169" y="284"/>
                    <a:pt x="156" y="284"/>
                  </a:cubicBezTo>
                  <a:cubicBezTo>
                    <a:pt x="48" y="284"/>
                    <a:pt x="48" y="284"/>
                    <a:pt x="48" y="284"/>
                  </a:cubicBezTo>
                  <a:cubicBezTo>
                    <a:pt x="48" y="506"/>
                    <a:pt x="48" y="506"/>
                    <a:pt x="48" y="506"/>
                  </a:cubicBezTo>
                  <a:cubicBezTo>
                    <a:pt x="48" y="519"/>
                    <a:pt x="37" y="530"/>
                    <a:pt x="24" y="530"/>
                  </a:cubicBezTo>
                  <a:cubicBezTo>
                    <a:pt x="11" y="530"/>
                    <a:pt x="0" y="519"/>
                    <a:pt x="0" y="506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0" y="247"/>
                    <a:pt x="11" y="236"/>
                    <a:pt x="24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11"/>
                    <a:pt x="143" y="0"/>
                    <a:pt x="156" y="0"/>
                  </a:cubicBezTo>
                  <a:cubicBezTo>
                    <a:pt x="756" y="0"/>
                    <a:pt x="756" y="0"/>
                    <a:pt x="756" y="0"/>
                  </a:cubicBezTo>
                  <a:cubicBezTo>
                    <a:pt x="769" y="0"/>
                    <a:pt x="780" y="11"/>
                    <a:pt x="780" y="24"/>
                  </a:cubicBezTo>
                  <a:cubicBezTo>
                    <a:pt x="780" y="236"/>
                    <a:pt x="780" y="236"/>
                    <a:pt x="780" y="236"/>
                  </a:cubicBezTo>
                  <a:cubicBezTo>
                    <a:pt x="884" y="236"/>
                    <a:pt x="884" y="236"/>
                    <a:pt x="884" y="236"/>
                  </a:cubicBezTo>
                  <a:cubicBezTo>
                    <a:pt x="897" y="236"/>
                    <a:pt x="908" y="247"/>
                    <a:pt x="908" y="260"/>
                  </a:cubicBezTo>
                  <a:cubicBezTo>
                    <a:pt x="908" y="506"/>
                    <a:pt x="908" y="506"/>
                    <a:pt x="908" y="506"/>
                  </a:cubicBezTo>
                  <a:cubicBezTo>
                    <a:pt x="908" y="519"/>
                    <a:pt x="897" y="530"/>
                    <a:pt x="884" y="5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3" name="Freeform 316"/>
            <p:cNvSpPr>
              <a:spLocks/>
            </p:cNvSpPr>
            <p:nvPr/>
          </p:nvSpPr>
          <p:spPr bwMode="auto">
            <a:xfrm>
              <a:off x="5237163" y="2747964"/>
              <a:ext cx="80963" cy="39688"/>
            </a:xfrm>
            <a:custGeom>
              <a:avLst/>
              <a:gdLst>
                <a:gd name="T0" fmla="*/ 285 w 309"/>
                <a:gd name="T1" fmla="*/ 151 h 151"/>
                <a:gd name="T2" fmla="*/ 261 w 309"/>
                <a:gd name="T3" fmla="*/ 127 h 151"/>
                <a:gd name="T4" fmla="*/ 261 w 309"/>
                <a:gd name="T5" fmla="*/ 48 h 151"/>
                <a:gd name="T6" fmla="*/ 48 w 309"/>
                <a:gd name="T7" fmla="*/ 48 h 151"/>
                <a:gd name="T8" fmla="*/ 48 w 309"/>
                <a:gd name="T9" fmla="*/ 127 h 151"/>
                <a:gd name="T10" fmla="*/ 24 w 309"/>
                <a:gd name="T11" fmla="*/ 151 h 151"/>
                <a:gd name="T12" fmla="*/ 0 w 309"/>
                <a:gd name="T13" fmla="*/ 127 h 151"/>
                <a:gd name="T14" fmla="*/ 0 w 309"/>
                <a:gd name="T15" fmla="*/ 24 h 151"/>
                <a:gd name="T16" fmla="*/ 24 w 309"/>
                <a:gd name="T17" fmla="*/ 0 h 151"/>
                <a:gd name="T18" fmla="*/ 285 w 309"/>
                <a:gd name="T19" fmla="*/ 0 h 151"/>
                <a:gd name="T20" fmla="*/ 309 w 309"/>
                <a:gd name="T21" fmla="*/ 24 h 151"/>
                <a:gd name="T22" fmla="*/ 309 w 309"/>
                <a:gd name="T23" fmla="*/ 127 h 151"/>
                <a:gd name="T24" fmla="*/ 285 w 309"/>
                <a:gd name="T2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151">
                  <a:moveTo>
                    <a:pt x="285" y="151"/>
                  </a:moveTo>
                  <a:cubicBezTo>
                    <a:pt x="272" y="151"/>
                    <a:pt x="261" y="140"/>
                    <a:pt x="261" y="127"/>
                  </a:cubicBezTo>
                  <a:cubicBezTo>
                    <a:pt x="261" y="48"/>
                    <a:pt x="261" y="48"/>
                    <a:pt x="261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40"/>
                    <a:pt x="38" y="151"/>
                    <a:pt x="24" y="151"/>
                  </a:cubicBezTo>
                  <a:cubicBezTo>
                    <a:pt x="11" y="151"/>
                    <a:pt x="0" y="140"/>
                    <a:pt x="0" y="12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98" y="0"/>
                    <a:pt x="309" y="11"/>
                    <a:pt x="309" y="24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40"/>
                    <a:pt x="298" y="151"/>
                    <a:pt x="285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4" name="Freeform 317"/>
            <p:cNvSpPr>
              <a:spLocks/>
            </p:cNvSpPr>
            <p:nvPr/>
          </p:nvSpPr>
          <p:spPr bwMode="auto">
            <a:xfrm>
              <a:off x="5226050" y="2805114"/>
              <a:ext cx="26988" cy="12700"/>
            </a:xfrm>
            <a:custGeom>
              <a:avLst/>
              <a:gdLst>
                <a:gd name="T0" fmla="*/ 80 w 104"/>
                <a:gd name="T1" fmla="*/ 48 h 48"/>
                <a:gd name="T2" fmla="*/ 24 w 104"/>
                <a:gd name="T3" fmla="*/ 48 h 48"/>
                <a:gd name="T4" fmla="*/ 0 w 104"/>
                <a:gd name="T5" fmla="*/ 24 h 48"/>
                <a:gd name="T6" fmla="*/ 24 w 104"/>
                <a:gd name="T7" fmla="*/ 0 h 48"/>
                <a:gd name="T8" fmla="*/ 80 w 104"/>
                <a:gd name="T9" fmla="*/ 0 h 48"/>
                <a:gd name="T10" fmla="*/ 104 w 104"/>
                <a:gd name="T11" fmla="*/ 24 h 48"/>
                <a:gd name="T12" fmla="*/ 80 w 10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48">
                  <a:moveTo>
                    <a:pt x="8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104" y="11"/>
                    <a:pt x="104" y="24"/>
                  </a:cubicBezTo>
                  <a:cubicBezTo>
                    <a:pt x="104" y="37"/>
                    <a:pt x="93" y="48"/>
                    <a:pt x="8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5" name="Freeform 318"/>
            <p:cNvSpPr>
              <a:spLocks/>
            </p:cNvSpPr>
            <p:nvPr/>
          </p:nvSpPr>
          <p:spPr bwMode="auto">
            <a:xfrm>
              <a:off x="5265738" y="2805114"/>
              <a:ext cx="28575" cy="12700"/>
            </a:xfrm>
            <a:custGeom>
              <a:avLst/>
              <a:gdLst>
                <a:gd name="T0" fmla="*/ 88 w 112"/>
                <a:gd name="T1" fmla="*/ 48 h 48"/>
                <a:gd name="T2" fmla="*/ 24 w 112"/>
                <a:gd name="T3" fmla="*/ 48 h 48"/>
                <a:gd name="T4" fmla="*/ 0 w 112"/>
                <a:gd name="T5" fmla="*/ 24 h 48"/>
                <a:gd name="T6" fmla="*/ 24 w 112"/>
                <a:gd name="T7" fmla="*/ 0 h 48"/>
                <a:gd name="T8" fmla="*/ 88 w 112"/>
                <a:gd name="T9" fmla="*/ 0 h 48"/>
                <a:gd name="T10" fmla="*/ 112 w 112"/>
                <a:gd name="T11" fmla="*/ 24 h 48"/>
                <a:gd name="T12" fmla="*/ 88 w 112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48">
                  <a:moveTo>
                    <a:pt x="88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01" y="0"/>
                    <a:pt x="112" y="11"/>
                    <a:pt x="112" y="24"/>
                  </a:cubicBezTo>
                  <a:cubicBezTo>
                    <a:pt x="112" y="37"/>
                    <a:pt x="101" y="48"/>
                    <a:pt x="8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6" name="Freeform 319"/>
            <p:cNvSpPr>
              <a:spLocks/>
            </p:cNvSpPr>
            <p:nvPr/>
          </p:nvSpPr>
          <p:spPr bwMode="auto">
            <a:xfrm>
              <a:off x="5305425" y="2805114"/>
              <a:ext cx="26988" cy="12700"/>
            </a:xfrm>
            <a:custGeom>
              <a:avLst/>
              <a:gdLst>
                <a:gd name="T0" fmla="*/ 80 w 104"/>
                <a:gd name="T1" fmla="*/ 48 h 48"/>
                <a:gd name="T2" fmla="*/ 24 w 104"/>
                <a:gd name="T3" fmla="*/ 48 h 48"/>
                <a:gd name="T4" fmla="*/ 0 w 104"/>
                <a:gd name="T5" fmla="*/ 24 h 48"/>
                <a:gd name="T6" fmla="*/ 24 w 104"/>
                <a:gd name="T7" fmla="*/ 0 h 48"/>
                <a:gd name="T8" fmla="*/ 80 w 104"/>
                <a:gd name="T9" fmla="*/ 0 h 48"/>
                <a:gd name="T10" fmla="*/ 104 w 104"/>
                <a:gd name="T11" fmla="*/ 24 h 48"/>
                <a:gd name="T12" fmla="*/ 80 w 10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48">
                  <a:moveTo>
                    <a:pt x="8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104" y="11"/>
                    <a:pt x="104" y="24"/>
                  </a:cubicBezTo>
                  <a:cubicBezTo>
                    <a:pt x="104" y="37"/>
                    <a:pt x="93" y="48"/>
                    <a:pt x="8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7" name="Freeform 320"/>
            <p:cNvSpPr>
              <a:spLocks/>
            </p:cNvSpPr>
            <p:nvPr/>
          </p:nvSpPr>
          <p:spPr bwMode="auto">
            <a:xfrm>
              <a:off x="5272088" y="2719389"/>
              <a:ext cx="12700" cy="41275"/>
            </a:xfrm>
            <a:custGeom>
              <a:avLst/>
              <a:gdLst>
                <a:gd name="T0" fmla="*/ 24 w 48"/>
                <a:gd name="T1" fmla="*/ 159 h 159"/>
                <a:gd name="T2" fmla="*/ 0 w 48"/>
                <a:gd name="T3" fmla="*/ 135 h 159"/>
                <a:gd name="T4" fmla="*/ 0 w 48"/>
                <a:gd name="T5" fmla="*/ 24 h 159"/>
                <a:gd name="T6" fmla="*/ 24 w 48"/>
                <a:gd name="T7" fmla="*/ 0 h 159"/>
                <a:gd name="T8" fmla="*/ 48 w 48"/>
                <a:gd name="T9" fmla="*/ 24 h 159"/>
                <a:gd name="T10" fmla="*/ 48 w 48"/>
                <a:gd name="T11" fmla="*/ 135 h 159"/>
                <a:gd name="T12" fmla="*/ 24 w 4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59">
                  <a:moveTo>
                    <a:pt x="24" y="159"/>
                  </a:moveTo>
                  <a:cubicBezTo>
                    <a:pt x="11" y="159"/>
                    <a:pt x="0" y="148"/>
                    <a:pt x="0" y="13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48" y="148"/>
                    <a:pt x="37" y="159"/>
                    <a:pt x="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8" name="Freeform 321"/>
            <p:cNvSpPr>
              <a:spLocks/>
            </p:cNvSpPr>
            <p:nvPr/>
          </p:nvSpPr>
          <p:spPr bwMode="auto">
            <a:xfrm>
              <a:off x="5294313" y="2728914"/>
              <a:ext cx="12700" cy="31750"/>
            </a:xfrm>
            <a:custGeom>
              <a:avLst/>
              <a:gdLst>
                <a:gd name="T0" fmla="*/ 24 w 48"/>
                <a:gd name="T1" fmla="*/ 123 h 123"/>
                <a:gd name="T2" fmla="*/ 0 w 48"/>
                <a:gd name="T3" fmla="*/ 99 h 123"/>
                <a:gd name="T4" fmla="*/ 0 w 48"/>
                <a:gd name="T5" fmla="*/ 24 h 123"/>
                <a:gd name="T6" fmla="*/ 24 w 48"/>
                <a:gd name="T7" fmla="*/ 0 h 123"/>
                <a:gd name="T8" fmla="*/ 48 w 48"/>
                <a:gd name="T9" fmla="*/ 24 h 123"/>
                <a:gd name="T10" fmla="*/ 48 w 48"/>
                <a:gd name="T11" fmla="*/ 99 h 123"/>
                <a:gd name="T12" fmla="*/ 24 w 48"/>
                <a:gd name="T13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23">
                  <a:moveTo>
                    <a:pt x="24" y="123"/>
                  </a:moveTo>
                  <a:cubicBezTo>
                    <a:pt x="10" y="123"/>
                    <a:pt x="0" y="112"/>
                    <a:pt x="0" y="9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8" y="112"/>
                    <a:pt x="37" y="123"/>
                    <a:pt x="24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9" name="Freeform 322"/>
            <p:cNvSpPr>
              <a:spLocks/>
            </p:cNvSpPr>
            <p:nvPr/>
          </p:nvSpPr>
          <p:spPr bwMode="auto">
            <a:xfrm>
              <a:off x="5029200" y="3078164"/>
              <a:ext cx="500063" cy="36513"/>
            </a:xfrm>
            <a:custGeom>
              <a:avLst/>
              <a:gdLst>
                <a:gd name="T0" fmla="*/ 1902 w 1926"/>
                <a:gd name="T1" fmla="*/ 144 h 144"/>
                <a:gd name="T2" fmla="*/ 1733 w 1926"/>
                <a:gd name="T3" fmla="*/ 92 h 144"/>
                <a:gd name="T4" fmla="*/ 1589 w 1926"/>
                <a:gd name="T5" fmla="*/ 48 h 144"/>
                <a:gd name="T6" fmla="*/ 1445 w 1926"/>
                <a:gd name="T7" fmla="*/ 92 h 144"/>
                <a:gd name="T8" fmla="*/ 1276 w 1926"/>
                <a:gd name="T9" fmla="*/ 144 h 144"/>
                <a:gd name="T10" fmla="*/ 1107 w 1926"/>
                <a:gd name="T11" fmla="*/ 92 h 144"/>
                <a:gd name="T12" fmla="*/ 963 w 1926"/>
                <a:gd name="T13" fmla="*/ 48 h 144"/>
                <a:gd name="T14" fmla="*/ 819 w 1926"/>
                <a:gd name="T15" fmla="*/ 92 h 144"/>
                <a:gd name="T16" fmla="*/ 650 w 1926"/>
                <a:gd name="T17" fmla="*/ 144 h 144"/>
                <a:gd name="T18" fmla="*/ 481 w 1926"/>
                <a:gd name="T19" fmla="*/ 92 h 144"/>
                <a:gd name="T20" fmla="*/ 337 w 1926"/>
                <a:gd name="T21" fmla="*/ 48 h 144"/>
                <a:gd name="T22" fmla="*/ 193 w 1926"/>
                <a:gd name="T23" fmla="*/ 92 h 144"/>
                <a:gd name="T24" fmla="*/ 24 w 1926"/>
                <a:gd name="T25" fmla="*/ 144 h 144"/>
                <a:gd name="T26" fmla="*/ 0 w 1926"/>
                <a:gd name="T27" fmla="*/ 120 h 144"/>
                <a:gd name="T28" fmla="*/ 24 w 1926"/>
                <a:gd name="T29" fmla="*/ 96 h 144"/>
                <a:gd name="T30" fmla="*/ 168 w 1926"/>
                <a:gd name="T31" fmla="*/ 52 h 144"/>
                <a:gd name="T32" fmla="*/ 337 w 1926"/>
                <a:gd name="T33" fmla="*/ 0 h 144"/>
                <a:gd name="T34" fmla="*/ 506 w 1926"/>
                <a:gd name="T35" fmla="*/ 52 h 144"/>
                <a:gd name="T36" fmla="*/ 650 w 1926"/>
                <a:gd name="T37" fmla="*/ 96 h 144"/>
                <a:gd name="T38" fmla="*/ 794 w 1926"/>
                <a:gd name="T39" fmla="*/ 52 h 144"/>
                <a:gd name="T40" fmla="*/ 963 w 1926"/>
                <a:gd name="T41" fmla="*/ 0 h 144"/>
                <a:gd name="T42" fmla="*/ 1132 w 1926"/>
                <a:gd name="T43" fmla="*/ 52 h 144"/>
                <a:gd name="T44" fmla="*/ 1276 w 1926"/>
                <a:gd name="T45" fmla="*/ 96 h 144"/>
                <a:gd name="T46" fmla="*/ 1420 w 1926"/>
                <a:gd name="T47" fmla="*/ 52 h 144"/>
                <a:gd name="T48" fmla="*/ 1589 w 1926"/>
                <a:gd name="T49" fmla="*/ 0 h 144"/>
                <a:gd name="T50" fmla="*/ 1758 w 1926"/>
                <a:gd name="T51" fmla="*/ 52 h 144"/>
                <a:gd name="T52" fmla="*/ 1902 w 1926"/>
                <a:gd name="T53" fmla="*/ 96 h 144"/>
                <a:gd name="T54" fmla="*/ 1926 w 1926"/>
                <a:gd name="T55" fmla="*/ 120 h 144"/>
                <a:gd name="T56" fmla="*/ 1902 w 1926"/>
                <a:gd name="T5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26" h="144">
                  <a:moveTo>
                    <a:pt x="1902" y="144"/>
                  </a:moveTo>
                  <a:cubicBezTo>
                    <a:pt x="1817" y="144"/>
                    <a:pt x="1773" y="117"/>
                    <a:pt x="1733" y="92"/>
                  </a:cubicBezTo>
                  <a:cubicBezTo>
                    <a:pt x="1696" y="70"/>
                    <a:pt x="1661" y="48"/>
                    <a:pt x="1589" y="48"/>
                  </a:cubicBezTo>
                  <a:cubicBezTo>
                    <a:pt x="1518" y="48"/>
                    <a:pt x="1483" y="70"/>
                    <a:pt x="1445" y="92"/>
                  </a:cubicBezTo>
                  <a:cubicBezTo>
                    <a:pt x="1406" y="117"/>
                    <a:pt x="1361" y="144"/>
                    <a:pt x="1276" y="144"/>
                  </a:cubicBezTo>
                  <a:cubicBezTo>
                    <a:pt x="1191" y="144"/>
                    <a:pt x="1147" y="117"/>
                    <a:pt x="1107" y="92"/>
                  </a:cubicBezTo>
                  <a:cubicBezTo>
                    <a:pt x="1070" y="70"/>
                    <a:pt x="1035" y="48"/>
                    <a:pt x="963" y="48"/>
                  </a:cubicBezTo>
                  <a:cubicBezTo>
                    <a:pt x="892" y="48"/>
                    <a:pt x="856" y="70"/>
                    <a:pt x="819" y="92"/>
                  </a:cubicBezTo>
                  <a:cubicBezTo>
                    <a:pt x="780" y="117"/>
                    <a:pt x="735" y="144"/>
                    <a:pt x="650" y="144"/>
                  </a:cubicBezTo>
                  <a:cubicBezTo>
                    <a:pt x="565" y="144"/>
                    <a:pt x="520" y="117"/>
                    <a:pt x="481" y="92"/>
                  </a:cubicBezTo>
                  <a:cubicBezTo>
                    <a:pt x="444" y="70"/>
                    <a:pt x="408" y="48"/>
                    <a:pt x="337" y="48"/>
                  </a:cubicBezTo>
                  <a:cubicBezTo>
                    <a:pt x="265" y="48"/>
                    <a:pt x="230" y="70"/>
                    <a:pt x="193" y="92"/>
                  </a:cubicBezTo>
                  <a:cubicBezTo>
                    <a:pt x="153" y="117"/>
                    <a:pt x="109" y="144"/>
                    <a:pt x="24" y="144"/>
                  </a:cubicBezTo>
                  <a:cubicBezTo>
                    <a:pt x="11" y="144"/>
                    <a:pt x="0" y="133"/>
                    <a:pt x="0" y="120"/>
                  </a:cubicBezTo>
                  <a:cubicBezTo>
                    <a:pt x="0" y="107"/>
                    <a:pt x="11" y="96"/>
                    <a:pt x="24" y="96"/>
                  </a:cubicBezTo>
                  <a:cubicBezTo>
                    <a:pt x="95" y="96"/>
                    <a:pt x="130" y="74"/>
                    <a:pt x="168" y="52"/>
                  </a:cubicBezTo>
                  <a:cubicBezTo>
                    <a:pt x="207" y="27"/>
                    <a:pt x="252" y="0"/>
                    <a:pt x="337" y="0"/>
                  </a:cubicBezTo>
                  <a:cubicBezTo>
                    <a:pt x="422" y="0"/>
                    <a:pt x="467" y="27"/>
                    <a:pt x="506" y="52"/>
                  </a:cubicBezTo>
                  <a:cubicBezTo>
                    <a:pt x="543" y="74"/>
                    <a:pt x="579" y="96"/>
                    <a:pt x="650" y="96"/>
                  </a:cubicBezTo>
                  <a:cubicBezTo>
                    <a:pt x="722" y="96"/>
                    <a:pt x="757" y="74"/>
                    <a:pt x="794" y="52"/>
                  </a:cubicBezTo>
                  <a:cubicBezTo>
                    <a:pt x="833" y="27"/>
                    <a:pt x="878" y="0"/>
                    <a:pt x="963" y="0"/>
                  </a:cubicBezTo>
                  <a:cubicBezTo>
                    <a:pt x="1048" y="0"/>
                    <a:pt x="1093" y="27"/>
                    <a:pt x="1132" y="52"/>
                  </a:cubicBezTo>
                  <a:cubicBezTo>
                    <a:pt x="1170" y="74"/>
                    <a:pt x="1205" y="96"/>
                    <a:pt x="1276" y="96"/>
                  </a:cubicBezTo>
                  <a:cubicBezTo>
                    <a:pt x="1348" y="96"/>
                    <a:pt x="1383" y="74"/>
                    <a:pt x="1420" y="52"/>
                  </a:cubicBezTo>
                  <a:cubicBezTo>
                    <a:pt x="1460" y="27"/>
                    <a:pt x="1504" y="0"/>
                    <a:pt x="1589" y="0"/>
                  </a:cubicBezTo>
                  <a:cubicBezTo>
                    <a:pt x="1674" y="0"/>
                    <a:pt x="1719" y="27"/>
                    <a:pt x="1758" y="52"/>
                  </a:cubicBezTo>
                  <a:cubicBezTo>
                    <a:pt x="1796" y="74"/>
                    <a:pt x="1831" y="96"/>
                    <a:pt x="1902" y="96"/>
                  </a:cubicBezTo>
                  <a:cubicBezTo>
                    <a:pt x="1916" y="96"/>
                    <a:pt x="1926" y="107"/>
                    <a:pt x="1926" y="120"/>
                  </a:cubicBezTo>
                  <a:cubicBezTo>
                    <a:pt x="1926" y="133"/>
                    <a:pt x="1916" y="144"/>
                    <a:pt x="1902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0" name="Freeform 323"/>
            <p:cNvSpPr>
              <a:spLocks/>
            </p:cNvSpPr>
            <p:nvPr/>
          </p:nvSpPr>
          <p:spPr bwMode="auto">
            <a:xfrm>
              <a:off x="5043488" y="3009901"/>
              <a:ext cx="66675" cy="100013"/>
            </a:xfrm>
            <a:custGeom>
              <a:avLst/>
              <a:gdLst>
                <a:gd name="T0" fmla="*/ 71 w 258"/>
                <a:gd name="T1" fmla="*/ 382 h 382"/>
                <a:gd name="T2" fmla="*/ 49 w 258"/>
                <a:gd name="T3" fmla="*/ 366 h 382"/>
                <a:gd name="T4" fmla="*/ 22 w 258"/>
                <a:gd name="T5" fmla="*/ 291 h 382"/>
                <a:gd name="T6" fmla="*/ 41 w 258"/>
                <a:gd name="T7" fmla="*/ 209 h 382"/>
                <a:gd name="T8" fmla="*/ 49 w 258"/>
                <a:gd name="T9" fmla="*/ 179 h 382"/>
                <a:gd name="T10" fmla="*/ 4 w 258"/>
                <a:gd name="T11" fmla="*/ 49 h 382"/>
                <a:gd name="T12" fmla="*/ 19 w 258"/>
                <a:gd name="T13" fmla="*/ 19 h 382"/>
                <a:gd name="T14" fmla="*/ 65 w 258"/>
                <a:gd name="T15" fmla="*/ 3 h 382"/>
                <a:gd name="T16" fmla="*/ 83 w 258"/>
                <a:gd name="T17" fmla="*/ 4 h 382"/>
                <a:gd name="T18" fmla="*/ 95 w 258"/>
                <a:gd name="T19" fmla="*/ 17 h 382"/>
                <a:gd name="T20" fmla="*/ 140 w 258"/>
                <a:gd name="T21" fmla="*/ 147 h 382"/>
                <a:gd name="T22" fmla="*/ 165 w 258"/>
                <a:gd name="T23" fmla="*/ 166 h 382"/>
                <a:gd name="T24" fmla="*/ 231 w 258"/>
                <a:gd name="T25" fmla="*/ 217 h 382"/>
                <a:gd name="T26" fmla="*/ 253 w 258"/>
                <a:gd name="T27" fmla="*/ 281 h 382"/>
                <a:gd name="T28" fmla="*/ 239 w 258"/>
                <a:gd name="T29" fmla="*/ 311 h 382"/>
                <a:gd name="T30" fmla="*/ 208 w 258"/>
                <a:gd name="T31" fmla="*/ 297 h 382"/>
                <a:gd name="T32" fmla="*/ 185 w 258"/>
                <a:gd name="T33" fmla="*/ 233 h 382"/>
                <a:gd name="T34" fmla="*/ 161 w 258"/>
                <a:gd name="T35" fmla="*/ 214 h 382"/>
                <a:gd name="T36" fmla="*/ 95 w 258"/>
                <a:gd name="T37" fmla="*/ 163 h 382"/>
                <a:gd name="T38" fmla="*/ 58 w 258"/>
                <a:gd name="T39" fmla="*/ 56 h 382"/>
                <a:gd name="T40" fmla="*/ 57 w 258"/>
                <a:gd name="T41" fmla="*/ 56 h 382"/>
                <a:gd name="T42" fmla="*/ 94 w 258"/>
                <a:gd name="T43" fmla="*/ 163 h 382"/>
                <a:gd name="T44" fmla="*/ 74 w 258"/>
                <a:gd name="T45" fmla="*/ 244 h 382"/>
                <a:gd name="T46" fmla="*/ 67 w 258"/>
                <a:gd name="T47" fmla="*/ 274 h 382"/>
                <a:gd name="T48" fmla="*/ 94 w 258"/>
                <a:gd name="T49" fmla="*/ 349 h 382"/>
                <a:gd name="T50" fmla="*/ 79 w 258"/>
                <a:gd name="T51" fmla="*/ 380 h 382"/>
                <a:gd name="T52" fmla="*/ 71 w 258"/>
                <a:gd name="T53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8" h="382">
                  <a:moveTo>
                    <a:pt x="71" y="382"/>
                  </a:moveTo>
                  <a:cubicBezTo>
                    <a:pt x="61" y="382"/>
                    <a:pt x="52" y="375"/>
                    <a:pt x="49" y="366"/>
                  </a:cubicBezTo>
                  <a:cubicBezTo>
                    <a:pt x="22" y="291"/>
                    <a:pt x="22" y="291"/>
                    <a:pt x="22" y="291"/>
                  </a:cubicBezTo>
                  <a:cubicBezTo>
                    <a:pt x="12" y="262"/>
                    <a:pt x="20" y="230"/>
                    <a:pt x="41" y="209"/>
                  </a:cubicBezTo>
                  <a:cubicBezTo>
                    <a:pt x="49" y="202"/>
                    <a:pt x="52" y="190"/>
                    <a:pt x="49" y="17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0" y="37"/>
                    <a:pt x="6" y="23"/>
                    <a:pt x="19" y="19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71" y="0"/>
                    <a:pt x="77" y="1"/>
                    <a:pt x="83" y="4"/>
                  </a:cubicBezTo>
                  <a:cubicBezTo>
                    <a:pt x="89" y="6"/>
                    <a:pt x="93" y="11"/>
                    <a:pt x="95" y="17"/>
                  </a:cubicBezTo>
                  <a:cubicBezTo>
                    <a:pt x="140" y="147"/>
                    <a:pt x="140" y="147"/>
                    <a:pt x="140" y="147"/>
                  </a:cubicBezTo>
                  <a:cubicBezTo>
                    <a:pt x="144" y="157"/>
                    <a:pt x="153" y="165"/>
                    <a:pt x="165" y="166"/>
                  </a:cubicBezTo>
                  <a:cubicBezTo>
                    <a:pt x="195" y="168"/>
                    <a:pt x="221" y="188"/>
                    <a:pt x="231" y="217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8" y="293"/>
                    <a:pt x="251" y="307"/>
                    <a:pt x="239" y="311"/>
                  </a:cubicBezTo>
                  <a:cubicBezTo>
                    <a:pt x="226" y="316"/>
                    <a:pt x="212" y="309"/>
                    <a:pt x="208" y="297"/>
                  </a:cubicBezTo>
                  <a:cubicBezTo>
                    <a:pt x="185" y="233"/>
                    <a:pt x="185" y="233"/>
                    <a:pt x="185" y="233"/>
                  </a:cubicBezTo>
                  <a:cubicBezTo>
                    <a:pt x="182" y="222"/>
                    <a:pt x="172" y="215"/>
                    <a:pt x="161" y="214"/>
                  </a:cubicBezTo>
                  <a:cubicBezTo>
                    <a:pt x="131" y="211"/>
                    <a:pt x="105" y="191"/>
                    <a:pt x="95" y="163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94" y="163"/>
                    <a:pt x="94" y="163"/>
                    <a:pt x="94" y="163"/>
                  </a:cubicBezTo>
                  <a:cubicBezTo>
                    <a:pt x="104" y="192"/>
                    <a:pt x="96" y="223"/>
                    <a:pt x="74" y="244"/>
                  </a:cubicBezTo>
                  <a:cubicBezTo>
                    <a:pt x="66" y="252"/>
                    <a:pt x="63" y="264"/>
                    <a:pt x="67" y="274"/>
                  </a:cubicBezTo>
                  <a:cubicBezTo>
                    <a:pt x="94" y="349"/>
                    <a:pt x="94" y="349"/>
                    <a:pt x="94" y="349"/>
                  </a:cubicBezTo>
                  <a:cubicBezTo>
                    <a:pt x="98" y="362"/>
                    <a:pt x="92" y="376"/>
                    <a:pt x="79" y="380"/>
                  </a:cubicBezTo>
                  <a:cubicBezTo>
                    <a:pt x="77" y="381"/>
                    <a:pt x="74" y="382"/>
                    <a:pt x="71" y="3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1" name="Freeform 324"/>
            <p:cNvSpPr>
              <a:spLocks/>
            </p:cNvSpPr>
            <p:nvPr/>
          </p:nvSpPr>
          <p:spPr bwMode="auto">
            <a:xfrm>
              <a:off x="5056188" y="3176589"/>
              <a:ext cx="392113" cy="41275"/>
            </a:xfrm>
            <a:custGeom>
              <a:avLst/>
              <a:gdLst>
                <a:gd name="T0" fmla="*/ 1176 w 1513"/>
                <a:gd name="T1" fmla="*/ 154 h 154"/>
                <a:gd name="T2" fmla="*/ 1007 w 1513"/>
                <a:gd name="T3" fmla="*/ 102 h 154"/>
                <a:gd name="T4" fmla="*/ 863 w 1513"/>
                <a:gd name="T5" fmla="*/ 58 h 154"/>
                <a:gd name="T6" fmla="*/ 719 w 1513"/>
                <a:gd name="T7" fmla="*/ 102 h 154"/>
                <a:gd name="T8" fmla="*/ 550 w 1513"/>
                <a:gd name="T9" fmla="*/ 154 h 154"/>
                <a:gd name="T10" fmla="*/ 377 w 1513"/>
                <a:gd name="T11" fmla="*/ 105 h 154"/>
                <a:gd name="T12" fmla="*/ 235 w 1513"/>
                <a:gd name="T13" fmla="*/ 58 h 154"/>
                <a:gd name="T14" fmla="*/ 33 w 1513"/>
                <a:gd name="T15" fmla="*/ 70 h 154"/>
                <a:gd name="T16" fmla="*/ 4 w 1513"/>
                <a:gd name="T17" fmla="*/ 53 h 154"/>
                <a:gd name="T18" fmla="*/ 21 w 1513"/>
                <a:gd name="T19" fmla="*/ 24 h 154"/>
                <a:gd name="T20" fmla="*/ 239 w 1513"/>
                <a:gd name="T21" fmla="*/ 10 h 154"/>
                <a:gd name="T22" fmla="*/ 401 w 1513"/>
                <a:gd name="T23" fmla="*/ 63 h 154"/>
                <a:gd name="T24" fmla="*/ 550 w 1513"/>
                <a:gd name="T25" fmla="*/ 106 h 154"/>
                <a:gd name="T26" fmla="*/ 694 w 1513"/>
                <a:gd name="T27" fmla="*/ 61 h 154"/>
                <a:gd name="T28" fmla="*/ 863 w 1513"/>
                <a:gd name="T29" fmla="*/ 10 h 154"/>
                <a:gd name="T30" fmla="*/ 1032 w 1513"/>
                <a:gd name="T31" fmla="*/ 61 h 154"/>
                <a:gd name="T32" fmla="*/ 1176 w 1513"/>
                <a:gd name="T33" fmla="*/ 106 h 154"/>
                <a:gd name="T34" fmla="*/ 1320 w 1513"/>
                <a:gd name="T35" fmla="*/ 61 h 154"/>
                <a:gd name="T36" fmla="*/ 1489 w 1513"/>
                <a:gd name="T37" fmla="*/ 10 h 154"/>
                <a:gd name="T38" fmla="*/ 1513 w 1513"/>
                <a:gd name="T39" fmla="*/ 34 h 154"/>
                <a:gd name="T40" fmla="*/ 1489 w 1513"/>
                <a:gd name="T41" fmla="*/ 58 h 154"/>
                <a:gd name="T42" fmla="*/ 1345 w 1513"/>
                <a:gd name="T43" fmla="*/ 102 h 154"/>
                <a:gd name="T44" fmla="*/ 1176 w 1513"/>
                <a:gd name="T45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13" h="154">
                  <a:moveTo>
                    <a:pt x="1176" y="154"/>
                  </a:moveTo>
                  <a:cubicBezTo>
                    <a:pt x="1091" y="154"/>
                    <a:pt x="1047" y="126"/>
                    <a:pt x="1007" y="102"/>
                  </a:cubicBezTo>
                  <a:cubicBezTo>
                    <a:pt x="970" y="79"/>
                    <a:pt x="935" y="58"/>
                    <a:pt x="863" y="58"/>
                  </a:cubicBezTo>
                  <a:cubicBezTo>
                    <a:pt x="792" y="58"/>
                    <a:pt x="756" y="79"/>
                    <a:pt x="719" y="102"/>
                  </a:cubicBezTo>
                  <a:cubicBezTo>
                    <a:pt x="680" y="126"/>
                    <a:pt x="635" y="154"/>
                    <a:pt x="550" y="154"/>
                  </a:cubicBezTo>
                  <a:cubicBezTo>
                    <a:pt x="462" y="154"/>
                    <a:pt x="419" y="129"/>
                    <a:pt x="377" y="105"/>
                  </a:cubicBezTo>
                  <a:cubicBezTo>
                    <a:pt x="340" y="83"/>
                    <a:pt x="305" y="63"/>
                    <a:pt x="235" y="58"/>
                  </a:cubicBezTo>
                  <a:cubicBezTo>
                    <a:pt x="118" y="48"/>
                    <a:pt x="34" y="70"/>
                    <a:pt x="33" y="70"/>
                  </a:cubicBezTo>
                  <a:cubicBezTo>
                    <a:pt x="20" y="74"/>
                    <a:pt x="7" y="66"/>
                    <a:pt x="4" y="53"/>
                  </a:cubicBezTo>
                  <a:cubicBezTo>
                    <a:pt x="0" y="41"/>
                    <a:pt x="8" y="28"/>
                    <a:pt x="21" y="24"/>
                  </a:cubicBezTo>
                  <a:cubicBezTo>
                    <a:pt x="24" y="23"/>
                    <a:pt x="113" y="0"/>
                    <a:pt x="239" y="10"/>
                  </a:cubicBezTo>
                  <a:cubicBezTo>
                    <a:pt x="319" y="16"/>
                    <a:pt x="362" y="41"/>
                    <a:pt x="401" y="63"/>
                  </a:cubicBezTo>
                  <a:cubicBezTo>
                    <a:pt x="441" y="86"/>
                    <a:pt x="475" y="106"/>
                    <a:pt x="550" y="106"/>
                  </a:cubicBezTo>
                  <a:cubicBezTo>
                    <a:pt x="622" y="106"/>
                    <a:pt x="657" y="84"/>
                    <a:pt x="694" y="61"/>
                  </a:cubicBezTo>
                  <a:cubicBezTo>
                    <a:pt x="733" y="37"/>
                    <a:pt x="778" y="10"/>
                    <a:pt x="863" y="10"/>
                  </a:cubicBezTo>
                  <a:cubicBezTo>
                    <a:pt x="948" y="10"/>
                    <a:pt x="993" y="37"/>
                    <a:pt x="1032" y="61"/>
                  </a:cubicBezTo>
                  <a:cubicBezTo>
                    <a:pt x="1070" y="84"/>
                    <a:pt x="1105" y="106"/>
                    <a:pt x="1176" y="106"/>
                  </a:cubicBezTo>
                  <a:cubicBezTo>
                    <a:pt x="1248" y="106"/>
                    <a:pt x="1283" y="84"/>
                    <a:pt x="1320" y="61"/>
                  </a:cubicBezTo>
                  <a:cubicBezTo>
                    <a:pt x="1360" y="37"/>
                    <a:pt x="1404" y="10"/>
                    <a:pt x="1489" y="10"/>
                  </a:cubicBezTo>
                  <a:cubicBezTo>
                    <a:pt x="1503" y="10"/>
                    <a:pt x="1513" y="20"/>
                    <a:pt x="1513" y="34"/>
                  </a:cubicBezTo>
                  <a:cubicBezTo>
                    <a:pt x="1513" y="47"/>
                    <a:pt x="1503" y="58"/>
                    <a:pt x="1489" y="58"/>
                  </a:cubicBezTo>
                  <a:cubicBezTo>
                    <a:pt x="1418" y="58"/>
                    <a:pt x="1383" y="79"/>
                    <a:pt x="1345" y="102"/>
                  </a:cubicBezTo>
                  <a:cubicBezTo>
                    <a:pt x="1306" y="126"/>
                    <a:pt x="1261" y="154"/>
                    <a:pt x="1176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2" name="Freeform 325"/>
            <p:cNvSpPr>
              <a:spLocks/>
            </p:cNvSpPr>
            <p:nvPr/>
          </p:nvSpPr>
          <p:spPr bwMode="auto">
            <a:xfrm>
              <a:off x="5064125" y="3136901"/>
              <a:ext cx="82550" cy="60325"/>
            </a:xfrm>
            <a:custGeom>
              <a:avLst/>
              <a:gdLst>
                <a:gd name="T0" fmla="*/ 293 w 318"/>
                <a:gd name="T1" fmla="*/ 228 h 228"/>
                <a:gd name="T2" fmla="*/ 269 w 318"/>
                <a:gd name="T3" fmla="*/ 205 h 228"/>
                <a:gd name="T4" fmla="*/ 265 w 318"/>
                <a:gd name="T5" fmla="*/ 80 h 228"/>
                <a:gd name="T6" fmla="*/ 147 w 318"/>
                <a:gd name="T7" fmla="*/ 50 h 228"/>
                <a:gd name="T8" fmla="*/ 48 w 318"/>
                <a:gd name="T9" fmla="*/ 96 h 228"/>
                <a:gd name="T10" fmla="*/ 48 w 318"/>
                <a:gd name="T11" fmla="*/ 193 h 228"/>
                <a:gd name="T12" fmla="*/ 24 w 318"/>
                <a:gd name="T13" fmla="*/ 217 h 228"/>
                <a:gd name="T14" fmla="*/ 0 w 318"/>
                <a:gd name="T15" fmla="*/ 193 h 228"/>
                <a:gd name="T16" fmla="*/ 0 w 318"/>
                <a:gd name="T17" fmla="*/ 81 h 228"/>
                <a:gd name="T18" fmla="*/ 14 w 318"/>
                <a:gd name="T19" fmla="*/ 59 h 228"/>
                <a:gd name="T20" fmla="*/ 135 w 318"/>
                <a:gd name="T21" fmla="*/ 3 h 228"/>
                <a:gd name="T22" fmla="*/ 151 w 318"/>
                <a:gd name="T23" fmla="*/ 1 h 228"/>
                <a:gd name="T24" fmla="*/ 294 w 318"/>
                <a:gd name="T25" fmla="*/ 38 h 228"/>
                <a:gd name="T26" fmla="*/ 312 w 318"/>
                <a:gd name="T27" fmla="*/ 61 h 228"/>
                <a:gd name="T28" fmla="*/ 317 w 318"/>
                <a:gd name="T29" fmla="*/ 203 h 228"/>
                <a:gd name="T30" fmla="*/ 294 w 318"/>
                <a:gd name="T31" fmla="*/ 228 h 228"/>
                <a:gd name="T32" fmla="*/ 293 w 318"/>
                <a:gd name="T33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28">
                  <a:moveTo>
                    <a:pt x="293" y="228"/>
                  </a:moveTo>
                  <a:cubicBezTo>
                    <a:pt x="281" y="228"/>
                    <a:pt x="270" y="218"/>
                    <a:pt x="269" y="205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147" y="50"/>
                    <a:pt x="147" y="50"/>
                    <a:pt x="147" y="50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207"/>
                    <a:pt x="38" y="217"/>
                    <a:pt x="24" y="217"/>
                  </a:cubicBezTo>
                  <a:cubicBezTo>
                    <a:pt x="11" y="217"/>
                    <a:pt x="0" y="207"/>
                    <a:pt x="0" y="193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2"/>
                    <a:pt x="6" y="63"/>
                    <a:pt x="14" y="59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40" y="0"/>
                    <a:pt x="146" y="0"/>
                    <a:pt x="151" y="1"/>
                  </a:cubicBezTo>
                  <a:cubicBezTo>
                    <a:pt x="294" y="38"/>
                    <a:pt x="294" y="38"/>
                    <a:pt x="294" y="38"/>
                  </a:cubicBezTo>
                  <a:cubicBezTo>
                    <a:pt x="304" y="41"/>
                    <a:pt x="312" y="50"/>
                    <a:pt x="312" y="61"/>
                  </a:cubicBezTo>
                  <a:cubicBezTo>
                    <a:pt x="317" y="203"/>
                    <a:pt x="317" y="203"/>
                    <a:pt x="317" y="203"/>
                  </a:cubicBezTo>
                  <a:cubicBezTo>
                    <a:pt x="318" y="216"/>
                    <a:pt x="308" y="227"/>
                    <a:pt x="294" y="228"/>
                  </a:cubicBezTo>
                  <a:cubicBezTo>
                    <a:pt x="294" y="228"/>
                    <a:pt x="294" y="228"/>
                    <a:pt x="29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3" name="Freeform 326"/>
            <p:cNvSpPr>
              <a:spLocks/>
            </p:cNvSpPr>
            <p:nvPr/>
          </p:nvSpPr>
          <p:spPr bwMode="auto">
            <a:xfrm>
              <a:off x="5402263" y="3130551"/>
              <a:ext cx="80963" cy="57150"/>
            </a:xfrm>
            <a:custGeom>
              <a:avLst/>
              <a:gdLst>
                <a:gd name="T0" fmla="*/ 277 w 313"/>
                <a:gd name="T1" fmla="*/ 218 h 218"/>
                <a:gd name="T2" fmla="*/ 274 w 313"/>
                <a:gd name="T3" fmla="*/ 218 h 218"/>
                <a:gd name="T4" fmla="*/ 253 w 313"/>
                <a:gd name="T5" fmla="*/ 192 h 218"/>
                <a:gd name="T6" fmla="*/ 262 w 313"/>
                <a:gd name="T7" fmla="*/ 103 h 218"/>
                <a:gd name="T8" fmla="*/ 127 w 313"/>
                <a:gd name="T9" fmla="*/ 52 h 218"/>
                <a:gd name="T10" fmla="*/ 53 w 313"/>
                <a:gd name="T11" fmla="*/ 100 h 218"/>
                <a:gd name="T12" fmla="*/ 61 w 313"/>
                <a:gd name="T13" fmla="*/ 133 h 218"/>
                <a:gd name="T14" fmla="*/ 43 w 313"/>
                <a:gd name="T15" fmla="*/ 161 h 218"/>
                <a:gd name="T16" fmla="*/ 14 w 313"/>
                <a:gd name="T17" fmla="*/ 143 h 218"/>
                <a:gd name="T18" fmla="*/ 3 w 313"/>
                <a:gd name="T19" fmla="*/ 94 h 218"/>
                <a:gd name="T20" fmla="*/ 13 w 313"/>
                <a:gd name="T21" fmla="*/ 68 h 218"/>
                <a:gd name="T22" fmla="*/ 111 w 313"/>
                <a:gd name="T23" fmla="*/ 5 h 218"/>
                <a:gd name="T24" fmla="*/ 133 w 313"/>
                <a:gd name="T25" fmla="*/ 3 h 218"/>
                <a:gd name="T26" fmla="*/ 297 w 313"/>
                <a:gd name="T27" fmla="*/ 64 h 218"/>
                <a:gd name="T28" fmla="*/ 312 w 313"/>
                <a:gd name="T29" fmla="*/ 89 h 218"/>
                <a:gd name="T30" fmla="*/ 300 w 313"/>
                <a:gd name="T31" fmla="*/ 197 h 218"/>
                <a:gd name="T32" fmla="*/ 277 w 313"/>
                <a:gd name="T33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3" h="218">
                  <a:moveTo>
                    <a:pt x="277" y="218"/>
                  </a:moveTo>
                  <a:cubicBezTo>
                    <a:pt x="276" y="218"/>
                    <a:pt x="275" y="218"/>
                    <a:pt x="274" y="218"/>
                  </a:cubicBezTo>
                  <a:cubicBezTo>
                    <a:pt x="261" y="217"/>
                    <a:pt x="251" y="205"/>
                    <a:pt x="253" y="192"/>
                  </a:cubicBezTo>
                  <a:cubicBezTo>
                    <a:pt x="262" y="103"/>
                    <a:pt x="262" y="103"/>
                    <a:pt x="262" y="103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61" y="133"/>
                    <a:pt x="61" y="133"/>
                    <a:pt x="61" y="133"/>
                  </a:cubicBezTo>
                  <a:cubicBezTo>
                    <a:pt x="64" y="146"/>
                    <a:pt x="56" y="158"/>
                    <a:pt x="43" y="161"/>
                  </a:cubicBezTo>
                  <a:cubicBezTo>
                    <a:pt x="30" y="164"/>
                    <a:pt x="17" y="156"/>
                    <a:pt x="14" y="143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0" y="84"/>
                    <a:pt x="4" y="74"/>
                    <a:pt x="13" y="68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8" y="1"/>
                    <a:pt x="126" y="0"/>
                    <a:pt x="133" y="3"/>
                  </a:cubicBezTo>
                  <a:cubicBezTo>
                    <a:pt x="297" y="64"/>
                    <a:pt x="297" y="64"/>
                    <a:pt x="297" y="64"/>
                  </a:cubicBezTo>
                  <a:cubicBezTo>
                    <a:pt x="307" y="68"/>
                    <a:pt x="313" y="78"/>
                    <a:pt x="312" y="89"/>
                  </a:cubicBezTo>
                  <a:cubicBezTo>
                    <a:pt x="300" y="197"/>
                    <a:pt x="300" y="197"/>
                    <a:pt x="300" y="197"/>
                  </a:cubicBezTo>
                  <a:cubicBezTo>
                    <a:pt x="299" y="209"/>
                    <a:pt x="289" y="218"/>
                    <a:pt x="27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4" name="Freeform 327"/>
            <p:cNvSpPr>
              <a:spLocks noEditPoints="1"/>
            </p:cNvSpPr>
            <p:nvPr/>
          </p:nvSpPr>
          <p:spPr bwMode="auto">
            <a:xfrm>
              <a:off x="5461000" y="3046414"/>
              <a:ext cx="65088" cy="42863"/>
            </a:xfrm>
            <a:custGeom>
              <a:avLst/>
              <a:gdLst>
                <a:gd name="T0" fmla="*/ 217 w 250"/>
                <a:gd name="T1" fmla="*/ 168 h 168"/>
                <a:gd name="T2" fmla="*/ 215 w 250"/>
                <a:gd name="T3" fmla="*/ 168 h 168"/>
                <a:gd name="T4" fmla="*/ 193 w 250"/>
                <a:gd name="T5" fmla="*/ 142 h 168"/>
                <a:gd name="T6" fmla="*/ 198 w 250"/>
                <a:gd name="T7" fmla="*/ 61 h 168"/>
                <a:gd name="T8" fmla="*/ 100 w 250"/>
                <a:gd name="T9" fmla="*/ 49 h 168"/>
                <a:gd name="T10" fmla="*/ 41 w 250"/>
                <a:gd name="T11" fmla="*/ 90 h 168"/>
                <a:gd name="T12" fmla="*/ 8 w 250"/>
                <a:gd name="T13" fmla="*/ 84 h 168"/>
                <a:gd name="T14" fmla="*/ 14 w 250"/>
                <a:gd name="T15" fmla="*/ 51 h 168"/>
                <a:gd name="T16" fmla="*/ 80 w 250"/>
                <a:gd name="T17" fmla="*/ 5 h 168"/>
                <a:gd name="T18" fmla="*/ 97 w 250"/>
                <a:gd name="T19" fmla="*/ 1 h 168"/>
                <a:gd name="T20" fmla="*/ 222 w 250"/>
                <a:gd name="T21" fmla="*/ 15 h 168"/>
                <a:gd name="T22" fmla="*/ 239 w 250"/>
                <a:gd name="T23" fmla="*/ 23 h 168"/>
                <a:gd name="T24" fmla="*/ 241 w 250"/>
                <a:gd name="T25" fmla="*/ 146 h 168"/>
                <a:gd name="T26" fmla="*/ 217 w 250"/>
                <a:gd name="T27" fmla="*/ 168 h 168"/>
                <a:gd name="T28" fmla="*/ 218 w 250"/>
                <a:gd name="T29" fmla="*/ 63 h 168"/>
                <a:gd name="T30" fmla="*/ 221 w 250"/>
                <a:gd name="T31" fmla="*/ 63 h 168"/>
                <a:gd name="T32" fmla="*/ 218 w 250"/>
                <a:gd name="T33" fmla="*/ 63 h 168"/>
                <a:gd name="T34" fmla="*/ 221 w 250"/>
                <a:gd name="T35" fmla="*/ 15 h 168"/>
                <a:gd name="T36" fmla="*/ 221 w 250"/>
                <a:gd name="T37" fmla="*/ 15 h 168"/>
                <a:gd name="T38" fmla="*/ 222 w 250"/>
                <a:gd name="T39" fmla="*/ 15 h 168"/>
                <a:gd name="T40" fmla="*/ 221 w 250"/>
                <a:gd name="T41" fmla="*/ 1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0" h="168">
                  <a:moveTo>
                    <a:pt x="217" y="168"/>
                  </a:moveTo>
                  <a:cubicBezTo>
                    <a:pt x="217" y="168"/>
                    <a:pt x="216" y="168"/>
                    <a:pt x="215" y="168"/>
                  </a:cubicBezTo>
                  <a:cubicBezTo>
                    <a:pt x="202" y="167"/>
                    <a:pt x="192" y="155"/>
                    <a:pt x="193" y="142"/>
                  </a:cubicBezTo>
                  <a:cubicBezTo>
                    <a:pt x="196" y="113"/>
                    <a:pt x="198" y="80"/>
                    <a:pt x="198" y="61"/>
                  </a:cubicBezTo>
                  <a:cubicBezTo>
                    <a:pt x="182" y="59"/>
                    <a:pt x="152" y="55"/>
                    <a:pt x="100" y="49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30" y="98"/>
                    <a:pt x="16" y="95"/>
                    <a:pt x="8" y="84"/>
                  </a:cubicBezTo>
                  <a:cubicBezTo>
                    <a:pt x="0" y="73"/>
                    <a:pt x="3" y="58"/>
                    <a:pt x="14" y="51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1"/>
                    <a:pt x="91" y="0"/>
                    <a:pt x="97" y="1"/>
                  </a:cubicBezTo>
                  <a:cubicBezTo>
                    <a:pt x="142" y="6"/>
                    <a:pt x="215" y="14"/>
                    <a:pt x="222" y="15"/>
                  </a:cubicBezTo>
                  <a:cubicBezTo>
                    <a:pt x="229" y="15"/>
                    <a:pt x="235" y="18"/>
                    <a:pt x="239" y="23"/>
                  </a:cubicBezTo>
                  <a:cubicBezTo>
                    <a:pt x="247" y="31"/>
                    <a:pt x="250" y="34"/>
                    <a:pt x="241" y="146"/>
                  </a:cubicBezTo>
                  <a:cubicBezTo>
                    <a:pt x="240" y="158"/>
                    <a:pt x="230" y="168"/>
                    <a:pt x="217" y="168"/>
                  </a:cubicBezTo>
                  <a:close/>
                  <a:moveTo>
                    <a:pt x="218" y="63"/>
                  </a:moveTo>
                  <a:cubicBezTo>
                    <a:pt x="219" y="63"/>
                    <a:pt x="220" y="63"/>
                    <a:pt x="221" y="63"/>
                  </a:cubicBezTo>
                  <a:cubicBezTo>
                    <a:pt x="221" y="63"/>
                    <a:pt x="220" y="63"/>
                    <a:pt x="218" y="63"/>
                  </a:cubicBezTo>
                  <a:close/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2" y="15"/>
                    <a:pt x="222" y="15"/>
                    <a:pt x="2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5" name="Freeform 328"/>
            <p:cNvSpPr>
              <a:spLocks/>
            </p:cNvSpPr>
            <p:nvPr/>
          </p:nvSpPr>
          <p:spPr bwMode="auto">
            <a:xfrm>
              <a:off x="5192713" y="3051176"/>
              <a:ext cx="61913" cy="44450"/>
            </a:xfrm>
            <a:custGeom>
              <a:avLst/>
              <a:gdLst>
                <a:gd name="T0" fmla="*/ 41 w 238"/>
                <a:gd name="T1" fmla="*/ 166 h 166"/>
                <a:gd name="T2" fmla="*/ 18 w 238"/>
                <a:gd name="T3" fmla="*/ 147 h 166"/>
                <a:gd name="T4" fmla="*/ 2 w 238"/>
                <a:gd name="T5" fmla="*/ 68 h 166"/>
                <a:gd name="T6" fmla="*/ 21 w 238"/>
                <a:gd name="T7" fmla="*/ 40 h 166"/>
                <a:gd name="T8" fmla="*/ 195 w 238"/>
                <a:gd name="T9" fmla="*/ 2 h 166"/>
                <a:gd name="T10" fmla="*/ 223 w 238"/>
                <a:gd name="T11" fmla="*/ 19 h 166"/>
                <a:gd name="T12" fmla="*/ 234 w 238"/>
                <a:gd name="T13" fmla="*/ 56 h 166"/>
                <a:gd name="T14" fmla="*/ 218 w 238"/>
                <a:gd name="T15" fmla="*/ 86 h 166"/>
                <a:gd name="T16" fmla="*/ 188 w 238"/>
                <a:gd name="T17" fmla="*/ 70 h 166"/>
                <a:gd name="T18" fmla="*/ 183 w 238"/>
                <a:gd name="T19" fmla="*/ 54 h 166"/>
                <a:gd name="T20" fmla="*/ 54 w 238"/>
                <a:gd name="T21" fmla="*/ 82 h 166"/>
                <a:gd name="T22" fmla="*/ 65 w 238"/>
                <a:gd name="T23" fmla="*/ 137 h 166"/>
                <a:gd name="T24" fmla="*/ 46 w 238"/>
                <a:gd name="T25" fmla="*/ 166 h 166"/>
                <a:gd name="T26" fmla="*/ 41 w 238"/>
                <a:gd name="T27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166">
                  <a:moveTo>
                    <a:pt x="41" y="166"/>
                  </a:moveTo>
                  <a:cubicBezTo>
                    <a:pt x="30" y="166"/>
                    <a:pt x="20" y="158"/>
                    <a:pt x="18" y="14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0" y="55"/>
                    <a:pt x="8" y="43"/>
                    <a:pt x="21" y="40"/>
                  </a:cubicBezTo>
                  <a:cubicBezTo>
                    <a:pt x="195" y="2"/>
                    <a:pt x="195" y="2"/>
                    <a:pt x="195" y="2"/>
                  </a:cubicBezTo>
                  <a:cubicBezTo>
                    <a:pt x="207" y="0"/>
                    <a:pt x="219" y="7"/>
                    <a:pt x="223" y="19"/>
                  </a:cubicBezTo>
                  <a:cubicBezTo>
                    <a:pt x="234" y="56"/>
                    <a:pt x="234" y="56"/>
                    <a:pt x="234" y="56"/>
                  </a:cubicBezTo>
                  <a:cubicBezTo>
                    <a:pt x="238" y="69"/>
                    <a:pt x="231" y="82"/>
                    <a:pt x="218" y="86"/>
                  </a:cubicBezTo>
                  <a:cubicBezTo>
                    <a:pt x="205" y="90"/>
                    <a:pt x="192" y="83"/>
                    <a:pt x="188" y="70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8" y="150"/>
                    <a:pt x="59" y="163"/>
                    <a:pt x="46" y="166"/>
                  </a:cubicBezTo>
                  <a:cubicBezTo>
                    <a:pt x="44" y="166"/>
                    <a:pt x="43" y="166"/>
                    <a:pt x="41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6" name="Oval 329"/>
            <p:cNvSpPr>
              <a:spLocks noChangeArrowheads="1"/>
            </p:cNvSpPr>
            <p:nvPr/>
          </p:nvSpPr>
          <p:spPr bwMode="auto">
            <a:xfrm>
              <a:off x="5214938" y="3138489"/>
              <a:ext cx="25400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7" name="Oval 330"/>
            <p:cNvSpPr>
              <a:spLocks noChangeArrowheads="1"/>
            </p:cNvSpPr>
            <p:nvPr/>
          </p:nvSpPr>
          <p:spPr bwMode="auto">
            <a:xfrm>
              <a:off x="5027613" y="3211514"/>
              <a:ext cx="25400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8" name="Oval 331"/>
            <p:cNvSpPr>
              <a:spLocks noChangeArrowheads="1"/>
            </p:cNvSpPr>
            <p:nvPr/>
          </p:nvSpPr>
          <p:spPr bwMode="auto">
            <a:xfrm>
              <a:off x="5327650" y="3146426"/>
              <a:ext cx="25400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9" name="Oval 332"/>
            <p:cNvSpPr>
              <a:spLocks noChangeArrowheads="1"/>
            </p:cNvSpPr>
            <p:nvPr/>
          </p:nvSpPr>
          <p:spPr bwMode="auto">
            <a:xfrm>
              <a:off x="5434013" y="3206751"/>
              <a:ext cx="25400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0" name="Oval 333"/>
            <p:cNvSpPr>
              <a:spLocks noChangeArrowheads="1"/>
            </p:cNvSpPr>
            <p:nvPr/>
          </p:nvSpPr>
          <p:spPr bwMode="auto">
            <a:xfrm>
              <a:off x="5353050" y="3175001"/>
              <a:ext cx="23813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1" name="Oval 334"/>
            <p:cNvSpPr>
              <a:spLocks noChangeArrowheads="1"/>
            </p:cNvSpPr>
            <p:nvPr/>
          </p:nvSpPr>
          <p:spPr bwMode="auto">
            <a:xfrm>
              <a:off x="5487988" y="3206751"/>
              <a:ext cx="23813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2" name="Oval 335"/>
            <p:cNvSpPr>
              <a:spLocks noChangeArrowheads="1"/>
            </p:cNvSpPr>
            <p:nvPr/>
          </p:nvSpPr>
          <p:spPr bwMode="auto">
            <a:xfrm>
              <a:off x="5357813" y="3065464"/>
              <a:ext cx="25400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3" name="Oval 336"/>
            <p:cNvSpPr>
              <a:spLocks noChangeArrowheads="1"/>
            </p:cNvSpPr>
            <p:nvPr/>
          </p:nvSpPr>
          <p:spPr bwMode="auto">
            <a:xfrm>
              <a:off x="5165725" y="3135314"/>
              <a:ext cx="17463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4" name="Oval 337"/>
            <p:cNvSpPr>
              <a:spLocks noChangeArrowheads="1"/>
            </p:cNvSpPr>
            <p:nvPr/>
          </p:nvSpPr>
          <p:spPr bwMode="auto">
            <a:xfrm>
              <a:off x="5076825" y="3213101"/>
              <a:ext cx="17463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5" name="Oval 338"/>
            <p:cNvSpPr>
              <a:spLocks noChangeArrowheads="1"/>
            </p:cNvSpPr>
            <p:nvPr/>
          </p:nvSpPr>
          <p:spPr bwMode="auto">
            <a:xfrm>
              <a:off x="5283200" y="3154364"/>
              <a:ext cx="17463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6" name="Oval 339"/>
            <p:cNvSpPr>
              <a:spLocks noChangeArrowheads="1"/>
            </p:cNvSpPr>
            <p:nvPr/>
          </p:nvSpPr>
          <p:spPr bwMode="auto">
            <a:xfrm>
              <a:off x="5510213" y="3171826"/>
              <a:ext cx="17463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7" name="Oval 340"/>
            <p:cNvSpPr>
              <a:spLocks noChangeArrowheads="1"/>
            </p:cNvSpPr>
            <p:nvPr/>
          </p:nvSpPr>
          <p:spPr bwMode="auto">
            <a:xfrm>
              <a:off x="5322888" y="3065464"/>
              <a:ext cx="17463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8" name="Oval 341"/>
            <p:cNvSpPr>
              <a:spLocks noChangeArrowheads="1"/>
            </p:cNvSpPr>
            <p:nvPr/>
          </p:nvSpPr>
          <p:spPr bwMode="auto">
            <a:xfrm>
              <a:off x="5441950" y="3041651"/>
              <a:ext cx="17463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9" name="Freeform 342"/>
            <p:cNvSpPr>
              <a:spLocks/>
            </p:cNvSpPr>
            <p:nvPr/>
          </p:nvSpPr>
          <p:spPr bwMode="auto">
            <a:xfrm>
              <a:off x="5145088" y="3163889"/>
              <a:ext cx="82550" cy="49213"/>
            </a:xfrm>
            <a:custGeom>
              <a:avLst/>
              <a:gdLst>
                <a:gd name="T0" fmla="*/ 289 w 316"/>
                <a:gd name="T1" fmla="*/ 193 h 193"/>
                <a:gd name="T2" fmla="*/ 266 w 316"/>
                <a:gd name="T3" fmla="*/ 178 h 193"/>
                <a:gd name="T4" fmla="*/ 218 w 316"/>
                <a:gd name="T5" fmla="*/ 48 h 193"/>
                <a:gd name="T6" fmla="*/ 112 w 316"/>
                <a:gd name="T7" fmla="*/ 48 h 193"/>
                <a:gd name="T8" fmla="*/ 47 w 316"/>
                <a:gd name="T9" fmla="*/ 138 h 193"/>
                <a:gd name="T10" fmla="*/ 47 w 316"/>
                <a:gd name="T11" fmla="*/ 139 h 193"/>
                <a:gd name="T12" fmla="*/ 14 w 316"/>
                <a:gd name="T13" fmla="*/ 148 h 193"/>
                <a:gd name="T14" fmla="*/ 3 w 316"/>
                <a:gd name="T15" fmla="*/ 132 h 193"/>
                <a:gd name="T16" fmla="*/ 43 w 316"/>
                <a:gd name="T17" fmla="*/ 61 h 193"/>
                <a:gd name="T18" fmla="*/ 80 w 316"/>
                <a:gd name="T19" fmla="*/ 10 h 193"/>
                <a:gd name="T20" fmla="*/ 100 w 316"/>
                <a:gd name="T21" fmla="*/ 0 h 193"/>
                <a:gd name="T22" fmla="*/ 235 w 316"/>
                <a:gd name="T23" fmla="*/ 0 h 193"/>
                <a:gd name="T24" fmla="*/ 258 w 316"/>
                <a:gd name="T25" fmla="*/ 15 h 193"/>
                <a:gd name="T26" fmla="*/ 311 w 316"/>
                <a:gd name="T27" fmla="*/ 161 h 193"/>
                <a:gd name="T28" fmla="*/ 297 w 316"/>
                <a:gd name="T29" fmla="*/ 192 h 193"/>
                <a:gd name="T30" fmla="*/ 289 w 316"/>
                <a:gd name="T3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6" h="193">
                  <a:moveTo>
                    <a:pt x="289" y="193"/>
                  </a:moveTo>
                  <a:cubicBezTo>
                    <a:pt x="279" y="193"/>
                    <a:pt x="270" y="187"/>
                    <a:pt x="266" y="178"/>
                  </a:cubicBezTo>
                  <a:cubicBezTo>
                    <a:pt x="218" y="48"/>
                    <a:pt x="218" y="48"/>
                    <a:pt x="218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83" y="88"/>
                    <a:pt x="53" y="130"/>
                    <a:pt x="47" y="138"/>
                  </a:cubicBezTo>
                  <a:cubicBezTo>
                    <a:pt x="47" y="138"/>
                    <a:pt x="47" y="138"/>
                    <a:pt x="47" y="139"/>
                  </a:cubicBezTo>
                  <a:cubicBezTo>
                    <a:pt x="40" y="150"/>
                    <a:pt x="26" y="154"/>
                    <a:pt x="14" y="148"/>
                  </a:cubicBezTo>
                  <a:cubicBezTo>
                    <a:pt x="8" y="145"/>
                    <a:pt x="4" y="139"/>
                    <a:pt x="3" y="132"/>
                  </a:cubicBezTo>
                  <a:cubicBezTo>
                    <a:pt x="0" y="121"/>
                    <a:pt x="0" y="121"/>
                    <a:pt x="43" y="61"/>
                  </a:cubicBezTo>
                  <a:cubicBezTo>
                    <a:pt x="62" y="35"/>
                    <a:pt x="80" y="10"/>
                    <a:pt x="80" y="10"/>
                  </a:cubicBezTo>
                  <a:cubicBezTo>
                    <a:pt x="85" y="3"/>
                    <a:pt x="92" y="0"/>
                    <a:pt x="100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245" y="0"/>
                    <a:pt x="254" y="6"/>
                    <a:pt x="258" y="15"/>
                  </a:cubicBezTo>
                  <a:cubicBezTo>
                    <a:pt x="311" y="161"/>
                    <a:pt x="311" y="161"/>
                    <a:pt x="311" y="161"/>
                  </a:cubicBezTo>
                  <a:cubicBezTo>
                    <a:pt x="316" y="173"/>
                    <a:pt x="309" y="187"/>
                    <a:pt x="297" y="192"/>
                  </a:cubicBezTo>
                  <a:cubicBezTo>
                    <a:pt x="294" y="193"/>
                    <a:pt x="291" y="193"/>
                    <a:pt x="289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79" name="Группа 1078"/>
          <p:cNvGrpSpPr/>
          <p:nvPr/>
        </p:nvGrpSpPr>
        <p:grpSpPr>
          <a:xfrm>
            <a:off x="7389813" y="2000251"/>
            <a:ext cx="515938" cy="481013"/>
            <a:chOff x="7389813" y="2000251"/>
            <a:chExt cx="515938" cy="481013"/>
          </a:xfrm>
          <a:solidFill>
            <a:schemeClr val="accent1"/>
          </a:solidFill>
        </p:grpSpPr>
        <p:sp>
          <p:nvSpPr>
            <p:cNvPr id="780" name="Freeform 343"/>
            <p:cNvSpPr>
              <a:spLocks/>
            </p:cNvSpPr>
            <p:nvPr/>
          </p:nvSpPr>
          <p:spPr bwMode="auto">
            <a:xfrm>
              <a:off x="7389813" y="2000251"/>
              <a:ext cx="515938" cy="481013"/>
            </a:xfrm>
            <a:custGeom>
              <a:avLst/>
              <a:gdLst>
                <a:gd name="T0" fmla="*/ 269 w 1986"/>
                <a:gd name="T1" fmla="*/ 1841 h 1851"/>
                <a:gd name="T2" fmla="*/ 264 w 1986"/>
                <a:gd name="T3" fmla="*/ 1711 h 1851"/>
                <a:gd name="T4" fmla="*/ 119 w 1986"/>
                <a:gd name="T5" fmla="*/ 1549 h 1851"/>
                <a:gd name="T6" fmla="*/ 4 w 1986"/>
                <a:gd name="T7" fmla="*/ 1451 h 1851"/>
                <a:gd name="T8" fmla="*/ 140 w 1986"/>
                <a:gd name="T9" fmla="*/ 1370 h 1851"/>
                <a:gd name="T10" fmla="*/ 412 w 1986"/>
                <a:gd name="T11" fmla="*/ 1378 h 1851"/>
                <a:gd name="T12" fmla="*/ 554 w 1986"/>
                <a:gd name="T13" fmla="*/ 409 h 1851"/>
                <a:gd name="T14" fmla="*/ 222 w 1986"/>
                <a:gd name="T15" fmla="*/ 305 h 1851"/>
                <a:gd name="T16" fmla="*/ 838 w 1986"/>
                <a:gd name="T17" fmla="*/ 147 h 1851"/>
                <a:gd name="T18" fmla="*/ 1469 w 1986"/>
                <a:gd name="T19" fmla="*/ 20 h 1851"/>
                <a:gd name="T20" fmla="*/ 1912 w 1986"/>
                <a:gd name="T21" fmla="*/ 288 h 1851"/>
                <a:gd name="T22" fmla="*/ 1953 w 1986"/>
                <a:gd name="T23" fmla="*/ 437 h 1851"/>
                <a:gd name="T24" fmla="*/ 1406 w 1986"/>
                <a:gd name="T25" fmla="*/ 609 h 1851"/>
                <a:gd name="T26" fmla="*/ 1096 w 1986"/>
                <a:gd name="T27" fmla="*/ 980 h 1851"/>
                <a:gd name="T28" fmla="*/ 1016 w 1986"/>
                <a:gd name="T29" fmla="*/ 900 h 1851"/>
                <a:gd name="T30" fmla="*/ 1084 w 1986"/>
                <a:gd name="T31" fmla="*/ 670 h 1851"/>
                <a:gd name="T32" fmla="*/ 1126 w 1986"/>
                <a:gd name="T33" fmla="*/ 646 h 1851"/>
                <a:gd name="T34" fmla="*/ 1063 w 1986"/>
                <a:gd name="T35" fmla="*/ 913 h 1851"/>
                <a:gd name="T36" fmla="*/ 1083 w 1986"/>
                <a:gd name="T37" fmla="*/ 933 h 1851"/>
                <a:gd name="T38" fmla="*/ 1370 w 1986"/>
                <a:gd name="T39" fmla="*/ 577 h 1851"/>
                <a:gd name="T40" fmla="*/ 1935 w 1986"/>
                <a:gd name="T41" fmla="*/ 371 h 1851"/>
                <a:gd name="T42" fmla="*/ 1732 w 1986"/>
                <a:gd name="T43" fmla="*/ 228 h 1851"/>
                <a:gd name="T44" fmla="*/ 1173 w 1986"/>
                <a:gd name="T45" fmla="*/ 72 h 1851"/>
                <a:gd name="T46" fmla="*/ 828 w 1986"/>
                <a:gd name="T47" fmla="*/ 196 h 1851"/>
                <a:gd name="T48" fmla="*/ 268 w 1986"/>
                <a:gd name="T49" fmla="*/ 287 h 1851"/>
                <a:gd name="T50" fmla="*/ 600 w 1986"/>
                <a:gd name="T51" fmla="*/ 378 h 1851"/>
                <a:gd name="T52" fmla="*/ 609 w 1986"/>
                <a:gd name="T53" fmla="*/ 413 h 1851"/>
                <a:gd name="T54" fmla="*/ 457 w 1986"/>
                <a:gd name="T55" fmla="*/ 1396 h 1851"/>
                <a:gd name="T56" fmla="*/ 389 w 1986"/>
                <a:gd name="T57" fmla="*/ 1501 h 1851"/>
                <a:gd name="T58" fmla="*/ 149 w 1986"/>
                <a:gd name="T59" fmla="*/ 1417 h 1851"/>
                <a:gd name="T60" fmla="*/ 166 w 1986"/>
                <a:gd name="T61" fmla="*/ 1542 h 1851"/>
                <a:gd name="T62" fmla="*/ 290 w 1986"/>
                <a:gd name="T63" fmla="*/ 1671 h 1851"/>
                <a:gd name="T64" fmla="*/ 412 w 1986"/>
                <a:gd name="T65" fmla="*/ 1582 h 1851"/>
                <a:gd name="T66" fmla="*/ 702 w 1986"/>
                <a:gd name="T67" fmla="*/ 1182 h 1851"/>
                <a:gd name="T68" fmla="*/ 1015 w 1986"/>
                <a:gd name="T69" fmla="*/ 794 h 1851"/>
                <a:gd name="T70" fmla="*/ 748 w 1986"/>
                <a:gd name="T71" fmla="*/ 1196 h 1851"/>
                <a:gd name="T72" fmla="*/ 438 w 1986"/>
                <a:gd name="T73" fmla="*/ 1699 h 1851"/>
                <a:gd name="T74" fmla="*/ 288 w 1986"/>
                <a:gd name="T75" fmla="*/ 1851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86" h="1851">
                  <a:moveTo>
                    <a:pt x="288" y="1851"/>
                  </a:moveTo>
                  <a:cubicBezTo>
                    <a:pt x="281" y="1851"/>
                    <a:pt x="274" y="1847"/>
                    <a:pt x="269" y="1841"/>
                  </a:cubicBezTo>
                  <a:cubicBezTo>
                    <a:pt x="264" y="1834"/>
                    <a:pt x="263" y="1824"/>
                    <a:pt x="267" y="1816"/>
                  </a:cubicBezTo>
                  <a:cubicBezTo>
                    <a:pt x="267" y="1815"/>
                    <a:pt x="305" y="1738"/>
                    <a:pt x="264" y="1711"/>
                  </a:cubicBezTo>
                  <a:cubicBezTo>
                    <a:pt x="250" y="1702"/>
                    <a:pt x="236" y="1696"/>
                    <a:pt x="223" y="1689"/>
                  </a:cubicBezTo>
                  <a:cubicBezTo>
                    <a:pt x="179" y="1668"/>
                    <a:pt x="133" y="1647"/>
                    <a:pt x="119" y="1549"/>
                  </a:cubicBezTo>
                  <a:cubicBezTo>
                    <a:pt x="106" y="1463"/>
                    <a:pt x="36" y="1466"/>
                    <a:pt x="28" y="1467"/>
                  </a:cubicBezTo>
                  <a:cubicBezTo>
                    <a:pt x="18" y="1468"/>
                    <a:pt x="7" y="1461"/>
                    <a:pt x="4" y="1451"/>
                  </a:cubicBezTo>
                  <a:cubicBezTo>
                    <a:pt x="0" y="1441"/>
                    <a:pt x="3" y="1430"/>
                    <a:pt x="12" y="1423"/>
                  </a:cubicBezTo>
                  <a:cubicBezTo>
                    <a:pt x="14" y="1422"/>
                    <a:pt x="66" y="1384"/>
                    <a:pt x="140" y="1370"/>
                  </a:cubicBezTo>
                  <a:cubicBezTo>
                    <a:pt x="204" y="1358"/>
                    <a:pt x="296" y="1361"/>
                    <a:pt x="384" y="1440"/>
                  </a:cubicBezTo>
                  <a:cubicBezTo>
                    <a:pt x="393" y="1426"/>
                    <a:pt x="403" y="1405"/>
                    <a:pt x="412" y="1378"/>
                  </a:cubicBezTo>
                  <a:cubicBezTo>
                    <a:pt x="437" y="1306"/>
                    <a:pt x="441" y="1228"/>
                    <a:pt x="424" y="1147"/>
                  </a:cubicBezTo>
                  <a:cubicBezTo>
                    <a:pt x="381" y="941"/>
                    <a:pt x="460" y="568"/>
                    <a:pt x="554" y="409"/>
                  </a:cubicBezTo>
                  <a:cubicBezTo>
                    <a:pt x="505" y="387"/>
                    <a:pt x="388" y="339"/>
                    <a:pt x="278" y="336"/>
                  </a:cubicBezTo>
                  <a:cubicBezTo>
                    <a:pt x="241" y="336"/>
                    <a:pt x="227" y="319"/>
                    <a:pt x="222" y="305"/>
                  </a:cubicBezTo>
                  <a:cubicBezTo>
                    <a:pt x="213" y="280"/>
                    <a:pt x="228" y="249"/>
                    <a:pt x="266" y="215"/>
                  </a:cubicBezTo>
                  <a:cubicBezTo>
                    <a:pt x="363" y="128"/>
                    <a:pt x="602" y="35"/>
                    <a:pt x="838" y="147"/>
                  </a:cubicBezTo>
                  <a:cubicBezTo>
                    <a:pt x="876" y="126"/>
                    <a:pt x="1003" y="58"/>
                    <a:pt x="1162" y="25"/>
                  </a:cubicBezTo>
                  <a:cubicBezTo>
                    <a:pt x="1273" y="2"/>
                    <a:pt x="1376" y="0"/>
                    <a:pt x="1469" y="20"/>
                  </a:cubicBezTo>
                  <a:cubicBezTo>
                    <a:pt x="1586" y="45"/>
                    <a:pt x="1687" y="104"/>
                    <a:pt x="1768" y="197"/>
                  </a:cubicBezTo>
                  <a:cubicBezTo>
                    <a:pt x="1768" y="197"/>
                    <a:pt x="1842" y="280"/>
                    <a:pt x="1912" y="288"/>
                  </a:cubicBezTo>
                  <a:cubicBezTo>
                    <a:pt x="1957" y="293"/>
                    <a:pt x="1986" y="329"/>
                    <a:pt x="1983" y="374"/>
                  </a:cubicBezTo>
                  <a:cubicBezTo>
                    <a:pt x="1981" y="398"/>
                    <a:pt x="1970" y="421"/>
                    <a:pt x="1953" y="437"/>
                  </a:cubicBezTo>
                  <a:cubicBezTo>
                    <a:pt x="1933" y="455"/>
                    <a:pt x="1907" y="464"/>
                    <a:pt x="1878" y="463"/>
                  </a:cubicBezTo>
                  <a:cubicBezTo>
                    <a:pt x="1785" y="461"/>
                    <a:pt x="1466" y="540"/>
                    <a:pt x="1406" y="609"/>
                  </a:cubicBezTo>
                  <a:cubicBezTo>
                    <a:pt x="1390" y="627"/>
                    <a:pt x="1380" y="658"/>
                    <a:pt x="1367" y="695"/>
                  </a:cubicBezTo>
                  <a:cubicBezTo>
                    <a:pt x="1335" y="792"/>
                    <a:pt x="1290" y="926"/>
                    <a:pt x="1096" y="980"/>
                  </a:cubicBezTo>
                  <a:cubicBezTo>
                    <a:pt x="1074" y="986"/>
                    <a:pt x="1050" y="980"/>
                    <a:pt x="1033" y="963"/>
                  </a:cubicBezTo>
                  <a:cubicBezTo>
                    <a:pt x="1016" y="946"/>
                    <a:pt x="1010" y="923"/>
                    <a:pt x="1016" y="900"/>
                  </a:cubicBezTo>
                  <a:cubicBezTo>
                    <a:pt x="1026" y="866"/>
                    <a:pt x="1047" y="835"/>
                    <a:pt x="1082" y="789"/>
                  </a:cubicBezTo>
                  <a:cubicBezTo>
                    <a:pt x="1109" y="753"/>
                    <a:pt x="1110" y="713"/>
                    <a:pt x="1084" y="670"/>
                  </a:cubicBezTo>
                  <a:cubicBezTo>
                    <a:pt x="1078" y="659"/>
                    <a:pt x="1081" y="644"/>
                    <a:pt x="1093" y="637"/>
                  </a:cubicBezTo>
                  <a:cubicBezTo>
                    <a:pt x="1104" y="631"/>
                    <a:pt x="1119" y="634"/>
                    <a:pt x="1126" y="646"/>
                  </a:cubicBezTo>
                  <a:cubicBezTo>
                    <a:pt x="1161" y="706"/>
                    <a:pt x="1159" y="767"/>
                    <a:pt x="1120" y="818"/>
                  </a:cubicBezTo>
                  <a:cubicBezTo>
                    <a:pt x="1084" y="865"/>
                    <a:pt x="1069" y="890"/>
                    <a:pt x="1063" y="913"/>
                  </a:cubicBezTo>
                  <a:cubicBezTo>
                    <a:pt x="1060" y="921"/>
                    <a:pt x="1065" y="927"/>
                    <a:pt x="1067" y="929"/>
                  </a:cubicBezTo>
                  <a:cubicBezTo>
                    <a:pt x="1069" y="931"/>
                    <a:pt x="1075" y="936"/>
                    <a:pt x="1083" y="933"/>
                  </a:cubicBezTo>
                  <a:cubicBezTo>
                    <a:pt x="1252" y="886"/>
                    <a:pt x="1291" y="772"/>
                    <a:pt x="1322" y="680"/>
                  </a:cubicBezTo>
                  <a:cubicBezTo>
                    <a:pt x="1336" y="638"/>
                    <a:pt x="1348" y="603"/>
                    <a:pt x="1370" y="577"/>
                  </a:cubicBezTo>
                  <a:cubicBezTo>
                    <a:pt x="1445" y="490"/>
                    <a:pt x="1784" y="412"/>
                    <a:pt x="1879" y="415"/>
                  </a:cubicBezTo>
                  <a:cubicBezTo>
                    <a:pt x="1915" y="417"/>
                    <a:pt x="1933" y="393"/>
                    <a:pt x="1935" y="371"/>
                  </a:cubicBezTo>
                  <a:cubicBezTo>
                    <a:pt x="1936" y="363"/>
                    <a:pt x="1935" y="339"/>
                    <a:pt x="1906" y="336"/>
                  </a:cubicBezTo>
                  <a:cubicBezTo>
                    <a:pt x="1819" y="325"/>
                    <a:pt x="1735" y="232"/>
                    <a:pt x="1732" y="228"/>
                  </a:cubicBezTo>
                  <a:cubicBezTo>
                    <a:pt x="1658" y="144"/>
                    <a:pt x="1566" y="90"/>
                    <a:pt x="1460" y="67"/>
                  </a:cubicBezTo>
                  <a:cubicBezTo>
                    <a:pt x="1374" y="48"/>
                    <a:pt x="1277" y="50"/>
                    <a:pt x="1173" y="72"/>
                  </a:cubicBezTo>
                  <a:cubicBezTo>
                    <a:pt x="994" y="109"/>
                    <a:pt x="853" y="194"/>
                    <a:pt x="851" y="195"/>
                  </a:cubicBezTo>
                  <a:cubicBezTo>
                    <a:pt x="844" y="199"/>
                    <a:pt x="835" y="200"/>
                    <a:pt x="828" y="196"/>
                  </a:cubicBezTo>
                  <a:cubicBezTo>
                    <a:pt x="646" y="104"/>
                    <a:pt x="458" y="146"/>
                    <a:pt x="344" y="217"/>
                  </a:cubicBezTo>
                  <a:cubicBezTo>
                    <a:pt x="291" y="249"/>
                    <a:pt x="272" y="277"/>
                    <a:pt x="268" y="287"/>
                  </a:cubicBezTo>
                  <a:cubicBezTo>
                    <a:pt x="270" y="288"/>
                    <a:pt x="274" y="288"/>
                    <a:pt x="279" y="288"/>
                  </a:cubicBezTo>
                  <a:cubicBezTo>
                    <a:pt x="433" y="292"/>
                    <a:pt x="594" y="374"/>
                    <a:pt x="600" y="378"/>
                  </a:cubicBezTo>
                  <a:cubicBezTo>
                    <a:pt x="607" y="381"/>
                    <a:pt x="611" y="387"/>
                    <a:pt x="613" y="393"/>
                  </a:cubicBezTo>
                  <a:cubicBezTo>
                    <a:pt x="614" y="400"/>
                    <a:pt x="613" y="407"/>
                    <a:pt x="609" y="413"/>
                  </a:cubicBezTo>
                  <a:cubicBezTo>
                    <a:pt x="515" y="545"/>
                    <a:pt x="428" y="934"/>
                    <a:pt x="471" y="1137"/>
                  </a:cubicBezTo>
                  <a:cubicBezTo>
                    <a:pt x="484" y="1199"/>
                    <a:pt x="493" y="1295"/>
                    <a:pt x="457" y="1396"/>
                  </a:cubicBezTo>
                  <a:cubicBezTo>
                    <a:pt x="436" y="1457"/>
                    <a:pt x="408" y="1491"/>
                    <a:pt x="407" y="1493"/>
                  </a:cubicBezTo>
                  <a:cubicBezTo>
                    <a:pt x="402" y="1498"/>
                    <a:pt x="396" y="1501"/>
                    <a:pt x="389" y="1501"/>
                  </a:cubicBezTo>
                  <a:cubicBezTo>
                    <a:pt x="382" y="1502"/>
                    <a:pt x="375" y="1499"/>
                    <a:pt x="371" y="1494"/>
                  </a:cubicBezTo>
                  <a:cubicBezTo>
                    <a:pt x="307" y="1427"/>
                    <a:pt x="233" y="1401"/>
                    <a:pt x="149" y="1417"/>
                  </a:cubicBezTo>
                  <a:cubicBezTo>
                    <a:pt x="129" y="1421"/>
                    <a:pt x="110" y="1427"/>
                    <a:pt x="95" y="1433"/>
                  </a:cubicBezTo>
                  <a:cubicBezTo>
                    <a:pt x="126" y="1449"/>
                    <a:pt x="157" y="1480"/>
                    <a:pt x="166" y="1542"/>
                  </a:cubicBezTo>
                  <a:cubicBezTo>
                    <a:pt x="177" y="1614"/>
                    <a:pt x="202" y="1626"/>
                    <a:pt x="244" y="1646"/>
                  </a:cubicBezTo>
                  <a:cubicBezTo>
                    <a:pt x="258" y="1653"/>
                    <a:pt x="274" y="1660"/>
                    <a:pt x="290" y="1671"/>
                  </a:cubicBezTo>
                  <a:cubicBezTo>
                    <a:pt x="330" y="1697"/>
                    <a:pt x="336" y="1742"/>
                    <a:pt x="329" y="1781"/>
                  </a:cubicBezTo>
                  <a:cubicBezTo>
                    <a:pt x="406" y="1722"/>
                    <a:pt x="412" y="1583"/>
                    <a:pt x="412" y="1582"/>
                  </a:cubicBezTo>
                  <a:cubicBezTo>
                    <a:pt x="412" y="1572"/>
                    <a:pt x="418" y="1564"/>
                    <a:pt x="426" y="1560"/>
                  </a:cubicBezTo>
                  <a:cubicBezTo>
                    <a:pt x="428" y="1560"/>
                    <a:pt x="609" y="1475"/>
                    <a:pt x="702" y="1182"/>
                  </a:cubicBezTo>
                  <a:cubicBezTo>
                    <a:pt x="786" y="922"/>
                    <a:pt x="961" y="791"/>
                    <a:pt x="983" y="781"/>
                  </a:cubicBezTo>
                  <a:cubicBezTo>
                    <a:pt x="995" y="776"/>
                    <a:pt x="1009" y="782"/>
                    <a:pt x="1015" y="794"/>
                  </a:cubicBezTo>
                  <a:cubicBezTo>
                    <a:pt x="1020" y="806"/>
                    <a:pt x="1014" y="820"/>
                    <a:pt x="1002" y="825"/>
                  </a:cubicBezTo>
                  <a:cubicBezTo>
                    <a:pt x="982" y="835"/>
                    <a:pt x="824" y="962"/>
                    <a:pt x="748" y="1196"/>
                  </a:cubicBezTo>
                  <a:cubicBezTo>
                    <a:pt x="661" y="1468"/>
                    <a:pt x="505" y="1572"/>
                    <a:pt x="459" y="1598"/>
                  </a:cubicBezTo>
                  <a:cubicBezTo>
                    <a:pt x="457" y="1618"/>
                    <a:pt x="452" y="1657"/>
                    <a:pt x="438" y="1699"/>
                  </a:cubicBezTo>
                  <a:cubicBezTo>
                    <a:pt x="410" y="1781"/>
                    <a:pt x="360" y="1834"/>
                    <a:pt x="294" y="1850"/>
                  </a:cubicBezTo>
                  <a:cubicBezTo>
                    <a:pt x="292" y="1850"/>
                    <a:pt x="290" y="1851"/>
                    <a:pt x="288" y="18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1" name="Freeform 344"/>
            <p:cNvSpPr>
              <a:spLocks/>
            </p:cNvSpPr>
            <p:nvPr/>
          </p:nvSpPr>
          <p:spPr bwMode="auto">
            <a:xfrm>
              <a:off x="7766050" y="2139951"/>
              <a:ext cx="52388" cy="66675"/>
            </a:xfrm>
            <a:custGeom>
              <a:avLst/>
              <a:gdLst>
                <a:gd name="T0" fmla="*/ 24 w 207"/>
                <a:gd name="T1" fmla="*/ 257 h 257"/>
                <a:gd name="T2" fmla="*/ 10 w 207"/>
                <a:gd name="T3" fmla="*/ 253 h 257"/>
                <a:gd name="T4" fmla="*/ 0 w 207"/>
                <a:gd name="T5" fmla="*/ 233 h 257"/>
                <a:gd name="T6" fmla="*/ 1 w 207"/>
                <a:gd name="T7" fmla="*/ 90 h 257"/>
                <a:gd name="T8" fmla="*/ 25 w 207"/>
                <a:gd name="T9" fmla="*/ 66 h 257"/>
                <a:gd name="T10" fmla="*/ 26 w 207"/>
                <a:gd name="T11" fmla="*/ 66 h 257"/>
                <a:gd name="T12" fmla="*/ 49 w 207"/>
                <a:gd name="T13" fmla="*/ 90 h 257"/>
                <a:gd name="T14" fmla="*/ 49 w 207"/>
                <a:gd name="T15" fmla="*/ 198 h 257"/>
                <a:gd name="T16" fmla="*/ 157 w 207"/>
                <a:gd name="T17" fmla="*/ 29 h 257"/>
                <a:gd name="T18" fmla="*/ 157 w 207"/>
                <a:gd name="T19" fmla="*/ 27 h 257"/>
                <a:gd name="T20" fmla="*/ 178 w 207"/>
                <a:gd name="T21" fmla="*/ 2 h 257"/>
                <a:gd name="T22" fmla="*/ 204 w 207"/>
                <a:gd name="T23" fmla="*/ 20 h 257"/>
                <a:gd name="T24" fmla="*/ 188 w 207"/>
                <a:gd name="T25" fmla="*/ 119 h 257"/>
                <a:gd name="T26" fmla="*/ 32 w 207"/>
                <a:gd name="T27" fmla="*/ 256 h 257"/>
                <a:gd name="T28" fmla="*/ 24 w 207"/>
                <a:gd name="T2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7" h="257">
                  <a:moveTo>
                    <a:pt x="24" y="257"/>
                  </a:moveTo>
                  <a:cubicBezTo>
                    <a:pt x="19" y="257"/>
                    <a:pt x="14" y="256"/>
                    <a:pt x="10" y="253"/>
                  </a:cubicBezTo>
                  <a:cubicBezTo>
                    <a:pt x="4" y="248"/>
                    <a:pt x="0" y="241"/>
                    <a:pt x="0" y="233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77"/>
                    <a:pt x="12" y="66"/>
                    <a:pt x="25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39" y="66"/>
                    <a:pt x="50" y="77"/>
                    <a:pt x="49" y="90"/>
                  </a:cubicBezTo>
                  <a:cubicBezTo>
                    <a:pt x="49" y="198"/>
                    <a:pt x="49" y="198"/>
                    <a:pt x="49" y="198"/>
                  </a:cubicBezTo>
                  <a:cubicBezTo>
                    <a:pt x="159" y="145"/>
                    <a:pt x="158" y="41"/>
                    <a:pt x="157" y="29"/>
                  </a:cubicBezTo>
                  <a:cubicBezTo>
                    <a:pt x="157" y="28"/>
                    <a:pt x="157" y="28"/>
                    <a:pt x="157" y="27"/>
                  </a:cubicBezTo>
                  <a:cubicBezTo>
                    <a:pt x="157" y="14"/>
                    <a:pt x="166" y="3"/>
                    <a:pt x="178" y="2"/>
                  </a:cubicBezTo>
                  <a:cubicBezTo>
                    <a:pt x="190" y="0"/>
                    <a:pt x="202" y="8"/>
                    <a:pt x="204" y="20"/>
                  </a:cubicBezTo>
                  <a:cubicBezTo>
                    <a:pt x="206" y="29"/>
                    <a:pt x="207" y="72"/>
                    <a:pt x="188" y="119"/>
                  </a:cubicBezTo>
                  <a:cubicBezTo>
                    <a:pt x="169" y="165"/>
                    <a:pt x="127" y="225"/>
                    <a:pt x="32" y="256"/>
                  </a:cubicBezTo>
                  <a:cubicBezTo>
                    <a:pt x="29" y="257"/>
                    <a:pt x="27" y="257"/>
                    <a:pt x="24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2" name="Freeform 345"/>
            <p:cNvSpPr>
              <a:spLocks noEditPoints="1"/>
            </p:cNvSpPr>
            <p:nvPr/>
          </p:nvSpPr>
          <p:spPr bwMode="auto">
            <a:xfrm>
              <a:off x="7532688" y="2105026"/>
              <a:ext cx="131763" cy="123825"/>
            </a:xfrm>
            <a:custGeom>
              <a:avLst/>
              <a:gdLst>
                <a:gd name="T0" fmla="*/ 222 w 509"/>
                <a:gd name="T1" fmla="*/ 473 h 473"/>
                <a:gd name="T2" fmla="*/ 196 w 509"/>
                <a:gd name="T3" fmla="*/ 464 h 473"/>
                <a:gd name="T4" fmla="*/ 183 w 509"/>
                <a:gd name="T5" fmla="*/ 452 h 473"/>
                <a:gd name="T6" fmla="*/ 175 w 509"/>
                <a:gd name="T7" fmla="*/ 401 h 473"/>
                <a:gd name="T8" fmla="*/ 175 w 509"/>
                <a:gd name="T9" fmla="*/ 400 h 473"/>
                <a:gd name="T10" fmla="*/ 230 w 509"/>
                <a:gd name="T11" fmla="*/ 318 h 473"/>
                <a:gd name="T12" fmla="*/ 150 w 509"/>
                <a:gd name="T13" fmla="*/ 252 h 473"/>
                <a:gd name="T14" fmla="*/ 134 w 509"/>
                <a:gd name="T15" fmla="*/ 269 h 473"/>
                <a:gd name="T16" fmla="*/ 140 w 509"/>
                <a:gd name="T17" fmla="*/ 266 h 473"/>
                <a:gd name="T18" fmla="*/ 171 w 509"/>
                <a:gd name="T19" fmla="*/ 281 h 473"/>
                <a:gd name="T20" fmla="*/ 156 w 509"/>
                <a:gd name="T21" fmla="*/ 312 h 473"/>
                <a:gd name="T22" fmla="*/ 84 w 509"/>
                <a:gd name="T23" fmla="*/ 338 h 473"/>
                <a:gd name="T24" fmla="*/ 38 w 509"/>
                <a:gd name="T25" fmla="*/ 332 h 473"/>
                <a:gd name="T26" fmla="*/ 37 w 509"/>
                <a:gd name="T27" fmla="*/ 331 h 473"/>
                <a:gd name="T28" fmla="*/ 16 w 509"/>
                <a:gd name="T29" fmla="*/ 309 h 473"/>
                <a:gd name="T30" fmla="*/ 13 w 509"/>
                <a:gd name="T31" fmla="*/ 255 h 473"/>
                <a:gd name="T32" fmla="*/ 37 w 509"/>
                <a:gd name="T33" fmla="*/ 224 h 473"/>
                <a:gd name="T34" fmla="*/ 145 w 509"/>
                <a:gd name="T35" fmla="*/ 103 h 473"/>
                <a:gd name="T36" fmla="*/ 295 w 509"/>
                <a:gd name="T37" fmla="*/ 3 h 473"/>
                <a:gd name="T38" fmla="*/ 360 w 509"/>
                <a:gd name="T39" fmla="*/ 29 h 473"/>
                <a:gd name="T40" fmla="*/ 451 w 509"/>
                <a:gd name="T41" fmla="*/ 107 h 473"/>
                <a:gd name="T42" fmla="*/ 506 w 509"/>
                <a:gd name="T43" fmla="*/ 184 h 473"/>
                <a:gd name="T44" fmla="*/ 385 w 509"/>
                <a:gd name="T45" fmla="*/ 322 h 473"/>
                <a:gd name="T46" fmla="*/ 344 w 509"/>
                <a:gd name="T47" fmla="*/ 358 h 473"/>
                <a:gd name="T48" fmla="*/ 271 w 509"/>
                <a:gd name="T49" fmla="*/ 438 h 473"/>
                <a:gd name="T50" fmla="*/ 253 w 509"/>
                <a:gd name="T51" fmla="*/ 460 h 473"/>
                <a:gd name="T52" fmla="*/ 222 w 509"/>
                <a:gd name="T53" fmla="*/ 473 h 473"/>
                <a:gd name="T54" fmla="*/ 220 w 509"/>
                <a:gd name="T55" fmla="*/ 421 h 473"/>
                <a:gd name="T56" fmla="*/ 222 w 509"/>
                <a:gd name="T57" fmla="*/ 422 h 473"/>
                <a:gd name="T58" fmla="*/ 235 w 509"/>
                <a:gd name="T59" fmla="*/ 407 h 473"/>
                <a:gd name="T60" fmla="*/ 311 w 509"/>
                <a:gd name="T61" fmla="*/ 323 h 473"/>
                <a:gd name="T62" fmla="*/ 354 w 509"/>
                <a:gd name="T63" fmla="*/ 286 h 473"/>
                <a:gd name="T64" fmla="*/ 457 w 509"/>
                <a:gd name="T65" fmla="*/ 188 h 473"/>
                <a:gd name="T66" fmla="*/ 386 w 509"/>
                <a:gd name="T67" fmla="*/ 112 h 473"/>
                <a:gd name="T68" fmla="*/ 303 w 509"/>
                <a:gd name="T69" fmla="*/ 51 h 473"/>
                <a:gd name="T70" fmla="*/ 176 w 509"/>
                <a:gd name="T71" fmla="*/ 140 h 473"/>
                <a:gd name="T72" fmla="*/ 75 w 509"/>
                <a:gd name="T73" fmla="*/ 254 h 473"/>
                <a:gd name="T74" fmla="*/ 55 w 509"/>
                <a:gd name="T75" fmla="*/ 280 h 473"/>
                <a:gd name="T76" fmla="*/ 59 w 509"/>
                <a:gd name="T77" fmla="*/ 284 h 473"/>
                <a:gd name="T78" fmla="*/ 135 w 509"/>
                <a:gd name="T79" fmla="*/ 202 h 473"/>
                <a:gd name="T80" fmla="*/ 165 w 509"/>
                <a:gd name="T81" fmla="*/ 202 h 473"/>
                <a:gd name="T82" fmla="*/ 277 w 509"/>
                <a:gd name="T83" fmla="*/ 294 h 473"/>
                <a:gd name="T84" fmla="*/ 282 w 509"/>
                <a:gd name="T85" fmla="*/ 326 h 473"/>
                <a:gd name="T86" fmla="*/ 220 w 509"/>
                <a:gd name="T87" fmla="*/ 421 h 473"/>
                <a:gd name="T88" fmla="*/ 458 w 509"/>
                <a:gd name="T89" fmla="*/ 191 h 473"/>
                <a:gd name="T90" fmla="*/ 458 w 509"/>
                <a:gd name="T91" fmla="*/ 191 h 473"/>
                <a:gd name="T92" fmla="*/ 300 w 509"/>
                <a:gd name="T93" fmla="*/ 50 h 473"/>
                <a:gd name="T94" fmla="*/ 300 w 509"/>
                <a:gd name="T95" fmla="*/ 5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9" h="473">
                  <a:moveTo>
                    <a:pt x="222" y="473"/>
                  </a:moveTo>
                  <a:cubicBezTo>
                    <a:pt x="213" y="473"/>
                    <a:pt x="204" y="470"/>
                    <a:pt x="196" y="464"/>
                  </a:cubicBezTo>
                  <a:cubicBezTo>
                    <a:pt x="183" y="452"/>
                    <a:pt x="183" y="452"/>
                    <a:pt x="183" y="452"/>
                  </a:cubicBezTo>
                  <a:cubicBezTo>
                    <a:pt x="168" y="440"/>
                    <a:pt x="165" y="418"/>
                    <a:pt x="175" y="401"/>
                  </a:cubicBezTo>
                  <a:cubicBezTo>
                    <a:pt x="175" y="401"/>
                    <a:pt x="175" y="401"/>
                    <a:pt x="175" y="400"/>
                  </a:cubicBezTo>
                  <a:cubicBezTo>
                    <a:pt x="230" y="318"/>
                    <a:pt x="230" y="318"/>
                    <a:pt x="230" y="318"/>
                  </a:cubicBezTo>
                  <a:cubicBezTo>
                    <a:pt x="150" y="252"/>
                    <a:pt x="150" y="252"/>
                    <a:pt x="150" y="252"/>
                  </a:cubicBezTo>
                  <a:cubicBezTo>
                    <a:pt x="145" y="257"/>
                    <a:pt x="139" y="263"/>
                    <a:pt x="134" y="269"/>
                  </a:cubicBezTo>
                  <a:cubicBezTo>
                    <a:pt x="140" y="266"/>
                    <a:pt x="140" y="266"/>
                    <a:pt x="140" y="266"/>
                  </a:cubicBezTo>
                  <a:cubicBezTo>
                    <a:pt x="153" y="262"/>
                    <a:pt x="166" y="268"/>
                    <a:pt x="171" y="281"/>
                  </a:cubicBezTo>
                  <a:cubicBezTo>
                    <a:pt x="175" y="293"/>
                    <a:pt x="169" y="307"/>
                    <a:pt x="156" y="312"/>
                  </a:cubicBezTo>
                  <a:cubicBezTo>
                    <a:pt x="84" y="338"/>
                    <a:pt x="84" y="338"/>
                    <a:pt x="84" y="338"/>
                  </a:cubicBezTo>
                  <a:cubicBezTo>
                    <a:pt x="69" y="346"/>
                    <a:pt x="51" y="344"/>
                    <a:pt x="38" y="332"/>
                  </a:cubicBezTo>
                  <a:cubicBezTo>
                    <a:pt x="38" y="332"/>
                    <a:pt x="37" y="331"/>
                    <a:pt x="37" y="331"/>
                  </a:cubicBezTo>
                  <a:cubicBezTo>
                    <a:pt x="16" y="309"/>
                    <a:pt x="16" y="309"/>
                    <a:pt x="16" y="309"/>
                  </a:cubicBezTo>
                  <a:cubicBezTo>
                    <a:pt x="1" y="295"/>
                    <a:pt x="0" y="271"/>
                    <a:pt x="13" y="255"/>
                  </a:cubicBezTo>
                  <a:cubicBezTo>
                    <a:pt x="20" y="247"/>
                    <a:pt x="28" y="237"/>
                    <a:pt x="37" y="224"/>
                  </a:cubicBezTo>
                  <a:cubicBezTo>
                    <a:pt x="68" y="186"/>
                    <a:pt x="109" y="133"/>
                    <a:pt x="145" y="103"/>
                  </a:cubicBezTo>
                  <a:cubicBezTo>
                    <a:pt x="162" y="89"/>
                    <a:pt x="270" y="9"/>
                    <a:pt x="295" y="3"/>
                  </a:cubicBezTo>
                  <a:cubicBezTo>
                    <a:pt x="307" y="0"/>
                    <a:pt x="323" y="3"/>
                    <a:pt x="360" y="29"/>
                  </a:cubicBezTo>
                  <a:cubicBezTo>
                    <a:pt x="388" y="49"/>
                    <a:pt x="422" y="79"/>
                    <a:pt x="451" y="107"/>
                  </a:cubicBezTo>
                  <a:cubicBezTo>
                    <a:pt x="504" y="159"/>
                    <a:pt x="505" y="177"/>
                    <a:pt x="506" y="184"/>
                  </a:cubicBezTo>
                  <a:cubicBezTo>
                    <a:pt x="509" y="212"/>
                    <a:pt x="477" y="245"/>
                    <a:pt x="385" y="322"/>
                  </a:cubicBezTo>
                  <a:cubicBezTo>
                    <a:pt x="368" y="337"/>
                    <a:pt x="353" y="349"/>
                    <a:pt x="344" y="358"/>
                  </a:cubicBezTo>
                  <a:cubicBezTo>
                    <a:pt x="321" y="379"/>
                    <a:pt x="293" y="412"/>
                    <a:pt x="271" y="438"/>
                  </a:cubicBezTo>
                  <a:cubicBezTo>
                    <a:pt x="265" y="446"/>
                    <a:pt x="258" y="453"/>
                    <a:pt x="253" y="460"/>
                  </a:cubicBezTo>
                  <a:cubicBezTo>
                    <a:pt x="245" y="469"/>
                    <a:pt x="234" y="473"/>
                    <a:pt x="222" y="473"/>
                  </a:cubicBezTo>
                  <a:close/>
                  <a:moveTo>
                    <a:pt x="220" y="421"/>
                  </a:moveTo>
                  <a:cubicBezTo>
                    <a:pt x="222" y="422"/>
                    <a:pt x="222" y="422"/>
                    <a:pt x="222" y="422"/>
                  </a:cubicBezTo>
                  <a:cubicBezTo>
                    <a:pt x="226" y="417"/>
                    <a:pt x="230" y="412"/>
                    <a:pt x="235" y="407"/>
                  </a:cubicBezTo>
                  <a:cubicBezTo>
                    <a:pt x="258" y="380"/>
                    <a:pt x="286" y="346"/>
                    <a:pt x="311" y="323"/>
                  </a:cubicBezTo>
                  <a:cubicBezTo>
                    <a:pt x="321" y="314"/>
                    <a:pt x="336" y="301"/>
                    <a:pt x="354" y="286"/>
                  </a:cubicBezTo>
                  <a:cubicBezTo>
                    <a:pt x="384" y="260"/>
                    <a:pt x="446" y="208"/>
                    <a:pt x="457" y="188"/>
                  </a:cubicBezTo>
                  <a:cubicBezTo>
                    <a:pt x="451" y="176"/>
                    <a:pt x="427" y="149"/>
                    <a:pt x="386" y="112"/>
                  </a:cubicBezTo>
                  <a:cubicBezTo>
                    <a:pt x="346" y="76"/>
                    <a:pt x="315" y="56"/>
                    <a:pt x="303" y="51"/>
                  </a:cubicBezTo>
                  <a:cubicBezTo>
                    <a:pt x="281" y="62"/>
                    <a:pt x="201" y="119"/>
                    <a:pt x="176" y="140"/>
                  </a:cubicBezTo>
                  <a:cubicBezTo>
                    <a:pt x="144" y="167"/>
                    <a:pt x="104" y="217"/>
                    <a:pt x="75" y="254"/>
                  </a:cubicBezTo>
                  <a:cubicBezTo>
                    <a:pt x="67" y="264"/>
                    <a:pt x="61" y="273"/>
                    <a:pt x="55" y="280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75" y="262"/>
                    <a:pt x="104" y="227"/>
                    <a:pt x="135" y="202"/>
                  </a:cubicBezTo>
                  <a:cubicBezTo>
                    <a:pt x="144" y="195"/>
                    <a:pt x="156" y="195"/>
                    <a:pt x="165" y="202"/>
                  </a:cubicBezTo>
                  <a:cubicBezTo>
                    <a:pt x="277" y="294"/>
                    <a:pt x="277" y="294"/>
                    <a:pt x="277" y="294"/>
                  </a:cubicBezTo>
                  <a:cubicBezTo>
                    <a:pt x="287" y="302"/>
                    <a:pt x="289" y="316"/>
                    <a:pt x="282" y="326"/>
                  </a:cubicBezTo>
                  <a:lnTo>
                    <a:pt x="220" y="421"/>
                  </a:lnTo>
                  <a:close/>
                  <a:moveTo>
                    <a:pt x="458" y="191"/>
                  </a:moveTo>
                  <a:cubicBezTo>
                    <a:pt x="458" y="191"/>
                    <a:pt x="458" y="191"/>
                    <a:pt x="458" y="191"/>
                  </a:cubicBezTo>
                  <a:close/>
                  <a:moveTo>
                    <a:pt x="300" y="50"/>
                  </a:moveTo>
                  <a:cubicBezTo>
                    <a:pt x="300" y="50"/>
                    <a:pt x="300" y="50"/>
                    <a:pt x="30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3" name="Freeform 346"/>
            <p:cNvSpPr>
              <a:spLocks noEditPoints="1"/>
            </p:cNvSpPr>
            <p:nvPr/>
          </p:nvSpPr>
          <p:spPr bwMode="auto">
            <a:xfrm>
              <a:off x="7527925" y="2219326"/>
              <a:ext cx="57150" cy="53975"/>
            </a:xfrm>
            <a:custGeom>
              <a:avLst/>
              <a:gdLst>
                <a:gd name="T0" fmla="*/ 135 w 220"/>
                <a:gd name="T1" fmla="*/ 209 h 209"/>
                <a:gd name="T2" fmla="*/ 107 w 220"/>
                <a:gd name="T3" fmla="*/ 199 h 209"/>
                <a:gd name="T4" fmla="*/ 21 w 220"/>
                <a:gd name="T5" fmla="*/ 127 h 209"/>
                <a:gd name="T6" fmla="*/ 15 w 220"/>
                <a:gd name="T7" fmla="*/ 66 h 209"/>
                <a:gd name="T8" fmla="*/ 57 w 220"/>
                <a:gd name="T9" fmla="*/ 16 h 209"/>
                <a:gd name="T10" fmla="*/ 86 w 220"/>
                <a:gd name="T11" fmla="*/ 1 h 209"/>
                <a:gd name="T12" fmla="*/ 117 w 220"/>
                <a:gd name="T13" fmla="*/ 11 h 209"/>
                <a:gd name="T14" fmla="*/ 204 w 220"/>
                <a:gd name="T15" fmla="*/ 83 h 209"/>
                <a:gd name="T16" fmla="*/ 219 w 220"/>
                <a:gd name="T17" fmla="*/ 112 h 209"/>
                <a:gd name="T18" fmla="*/ 209 w 220"/>
                <a:gd name="T19" fmla="*/ 143 h 209"/>
                <a:gd name="T20" fmla="*/ 168 w 220"/>
                <a:gd name="T21" fmla="*/ 193 h 209"/>
                <a:gd name="T22" fmla="*/ 135 w 220"/>
                <a:gd name="T23" fmla="*/ 209 h 209"/>
                <a:gd name="T24" fmla="*/ 55 w 220"/>
                <a:gd name="T25" fmla="*/ 93 h 209"/>
                <a:gd name="T26" fmla="*/ 134 w 220"/>
                <a:gd name="T27" fmla="*/ 159 h 209"/>
                <a:gd name="T28" fmla="*/ 169 w 220"/>
                <a:gd name="T29" fmla="*/ 116 h 209"/>
                <a:gd name="T30" fmla="*/ 90 w 220"/>
                <a:gd name="T31" fmla="*/ 51 h 209"/>
                <a:gd name="T32" fmla="*/ 55 w 220"/>
                <a:gd name="T33" fmla="*/ 9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0" h="209">
                  <a:moveTo>
                    <a:pt x="135" y="209"/>
                  </a:moveTo>
                  <a:cubicBezTo>
                    <a:pt x="125" y="209"/>
                    <a:pt x="115" y="205"/>
                    <a:pt x="107" y="199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" y="112"/>
                    <a:pt x="0" y="85"/>
                    <a:pt x="15" y="6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4" y="7"/>
                    <a:pt x="74" y="2"/>
                    <a:pt x="86" y="1"/>
                  </a:cubicBezTo>
                  <a:cubicBezTo>
                    <a:pt x="97" y="0"/>
                    <a:pt x="108" y="3"/>
                    <a:pt x="117" y="11"/>
                  </a:cubicBezTo>
                  <a:cubicBezTo>
                    <a:pt x="204" y="83"/>
                    <a:pt x="204" y="83"/>
                    <a:pt x="204" y="83"/>
                  </a:cubicBezTo>
                  <a:cubicBezTo>
                    <a:pt x="213" y="90"/>
                    <a:pt x="218" y="100"/>
                    <a:pt x="219" y="112"/>
                  </a:cubicBezTo>
                  <a:cubicBezTo>
                    <a:pt x="220" y="123"/>
                    <a:pt x="217" y="134"/>
                    <a:pt x="209" y="143"/>
                  </a:cubicBezTo>
                  <a:cubicBezTo>
                    <a:pt x="168" y="193"/>
                    <a:pt x="168" y="193"/>
                    <a:pt x="168" y="193"/>
                  </a:cubicBezTo>
                  <a:cubicBezTo>
                    <a:pt x="159" y="203"/>
                    <a:pt x="147" y="209"/>
                    <a:pt x="135" y="209"/>
                  </a:cubicBezTo>
                  <a:close/>
                  <a:moveTo>
                    <a:pt x="55" y="93"/>
                  </a:moveTo>
                  <a:cubicBezTo>
                    <a:pt x="134" y="159"/>
                    <a:pt x="134" y="159"/>
                    <a:pt x="134" y="159"/>
                  </a:cubicBezTo>
                  <a:cubicBezTo>
                    <a:pt x="169" y="116"/>
                    <a:pt x="169" y="116"/>
                    <a:pt x="169" y="116"/>
                  </a:cubicBezTo>
                  <a:cubicBezTo>
                    <a:pt x="90" y="51"/>
                    <a:pt x="90" y="51"/>
                    <a:pt x="90" y="51"/>
                  </a:cubicBezTo>
                  <a:lnTo>
                    <a:pt x="5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4" name="Freeform 347"/>
            <p:cNvSpPr>
              <a:spLocks noEditPoints="1"/>
            </p:cNvSpPr>
            <p:nvPr/>
          </p:nvSpPr>
          <p:spPr bwMode="auto">
            <a:xfrm>
              <a:off x="7627938" y="2054226"/>
              <a:ext cx="80963" cy="88900"/>
            </a:xfrm>
            <a:custGeom>
              <a:avLst/>
              <a:gdLst>
                <a:gd name="T0" fmla="*/ 197 w 310"/>
                <a:gd name="T1" fmla="*/ 340 h 340"/>
                <a:gd name="T2" fmla="*/ 179 w 310"/>
                <a:gd name="T3" fmla="*/ 332 h 340"/>
                <a:gd name="T4" fmla="*/ 70 w 310"/>
                <a:gd name="T5" fmla="*/ 205 h 340"/>
                <a:gd name="T6" fmla="*/ 59 w 310"/>
                <a:gd name="T7" fmla="*/ 131 h 340"/>
                <a:gd name="T8" fmla="*/ 56 w 310"/>
                <a:gd name="T9" fmla="*/ 107 h 340"/>
                <a:gd name="T10" fmla="*/ 6 w 310"/>
                <a:gd name="T11" fmla="*/ 49 h 340"/>
                <a:gd name="T12" fmla="*/ 0 w 310"/>
                <a:gd name="T13" fmla="*/ 32 h 340"/>
                <a:gd name="T14" fmla="*/ 8 w 310"/>
                <a:gd name="T15" fmla="*/ 16 h 340"/>
                <a:gd name="T16" fmla="*/ 17 w 310"/>
                <a:gd name="T17" fmla="*/ 8 h 340"/>
                <a:gd name="T18" fmla="*/ 51 w 310"/>
                <a:gd name="T19" fmla="*/ 11 h 340"/>
                <a:gd name="T20" fmla="*/ 100 w 310"/>
                <a:gd name="T21" fmla="*/ 69 h 340"/>
                <a:gd name="T22" fmla="*/ 100 w 310"/>
                <a:gd name="T23" fmla="*/ 69 h 340"/>
                <a:gd name="T24" fmla="*/ 123 w 310"/>
                <a:gd name="T25" fmla="*/ 76 h 340"/>
                <a:gd name="T26" fmla="*/ 195 w 310"/>
                <a:gd name="T27" fmla="*/ 98 h 340"/>
                <a:gd name="T28" fmla="*/ 304 w 310"/>
                <a:gd name="T29" fmla="*/ 224 h 340"/>
                <a:gd name="T30" fmla="*/ 309 w 310"/>
                <a:gd name="T31" fmla="*/ 242 h 340"/>
                <a:gd name="T32" fmla="*/ 301 w 310"/>
                <a:gd name="T33" fmla="*/ 258 h 340"/>
                <a:gd name="T34" fmla="*/ 213 w 310"/>
                <a:gd name="T35" fmla="*/ 334 h 340"/>
                <a:gd name="T36" fmla="*/ 197 w 310"/>
                <a:gd name="T37" fmla="*/ 340 h 340"/>
                <a:gd name="T38" fmla="*/ 109 w 310"/>
                <a:gd name="T39" fmla="*/ 124 h 340"/>
                <a:gd name="T40" fmla="*/ 103 w 310"/>
                <a:gd name="T41" fmla="*/ 150 h 340"/>
                <a:gd name="T42" fmla="*/ 107 w 310"/>
                <a:gd name="T43" fmla="*/ 174 h 340"/>
                <a:gd name="T44" fmla="*/ 200 w 310"/>
                <a:gd name="T45" fmla="*/ 282 h 340"/>
                <a:gd name="T46" fmla="*/ 252 w 310"/>
                <a:gd name="T47" fmla="*/ 237 h 340"/>
                <a:gd name="T48" fmla="*/ 159 w 310"/>
                <a:gd name="T49" fmla="*/ 129 h 340"/>
                <a:gd name="T50" fmla="*/ 136 w 310"/>
                <a:gd name="T51" fmla="*/ 122 h 340"/>
                <a:gd name="T52" fmla="*/ 109 w 310"/>
                <a:gd name="T53" fmla="*/ 12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340">
                  <a:moveTo>
                    <a:pt x="197" y="340"/>
                  </a:moveTo>
                  <a:cubicBezTo>
                    <a:pt x="191" y="340"/>
                    <a:pt x="184" y="337"/>
                    <a:pt x="179" y="332"/>
                  </a:cubicBezTo>
                  <a:cubicBezTo>
                    <a:pt x="70" y="205"/>
                    <a:pt x="70" y="205"/>
                    <a:pt x="70" y="205"/>
                  </a:cubicBezTo>
                  <a:cubicBezTo>
                    <a:pt x="53" y="185"/>
                    <a:pt x="48" y="156"/>
                    <a:pt x="59" y="131"/>
                  </a:cubicBezTo>
                  <a:cubicBezTo>
                    <a:pt x="63" y="123"/>
                    <a:pt x="61" y="114"/>
                    <a:pt x="56" y="107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2" y="45"/>
                    <a:pt x="0" y="38"/>
                    <a:pt x="0" y="32"/>
                  </a:cubicBezTo>
                  <a:cubicBezTo>
                    <a:pt x="1" y="26"/>
                    <a:pt x="4" y="20"/>
                    <a:pt x="8" y="1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7" y="0"/>
                    <a:pt x="42" y="1"/>
                    <a:pt x="51" y="11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6" y="75"/>
                    <a:pt x="115" y="78"/>
                    <a:pt x="123" y="76"/>
                  </a:cubicBezTo>
                  <a:cubicBezTo>
                    <a:pt x="149" y="69"/>
                    <a:pt x="177" y="78"/>
                    <a:pt x="195" y="98"/>
                  </a:cubicBezTo>
                  <a:cubicBezTo>
                    <a:pt x="304" y="224"/>
                    <a:pt x="304" y="224"/>
                    <a:pt x="304" y="224"/>
                  </a:cubicBezTo>
                  <a:cubicBezTo>
                    <a:pt x="308" y="229"/>
                    <a:pt x="310" y="235"/>
                    <a:pt x="309" y="242"/>
                  </a:cubicBezTo>
                  <a:cubicBezTo>
                    <a:pt x="309" y="248"/>
                    <a:pt x="306" y="254"/>
                    <a:pt x="301" y="258"/>
                  </a:cubicBezTo>
                  <a:cubicBezTo>
                    <a:pt x="213" y="334"/>
                    <a:pt x="213" y="334"/>
                    <a:pt x="213" y="334"/>
                  </a:cubicBezTo>
                  <a:cubicBezTo>
                    <a:pt x="208" y="338"/>
                    <a:pt x="203" y="340"/>
                    <a:pt x="197" y="340"/>
                  </a:cubicBezTo>
                  <a:close/>
                  <a:moveTo>
                    <a:pt x="109" y="124"/>
                  </a:moveTo>
                  <a:cubicBezTo>
                    <a:pt x="109" y="133"/>
                    <a:pt x="107" y="142"/>
                    <a:pt x="103" y="150"/>
                  </a:cubicBezTo>
                  <a:cubicBezTo>
                    <a:pt x="100" y="158"/>
                    <a:pt x="101" y="167"/>
                    <a:pt x="107" y="174"/>
                  </a:cubicBezTo>
                  <a:cubicBezTo>
                    <a:pt x="200" y="282"/>
                    <a:pt x="200" y="282"/>
                    <a:pt x="200" y="282"/>
                  </a:cubicBezTo>
                  <a:cubicBezTo>
                    <a:pt x="252" y="237"/>
                    <a:pt x="252" y="237"/>
                    <a:pt x="252" y="237"/>
                  </a:cubicBezTo>
                  <a:cubicBezTo>
                    <a:pt x="159" y="129"/>
                    <a:pt x="159" y="129"/>
                    <a:pt x="159" y="129"/>
                  </a:cubicBezTo>
                  <a:cubicBezTo>
                    <a:pt x="153" y="123"/>
                    <a:pt x="144" y="120"/>
                    <a:pt x="136" y="122"/>
                  </a:cubicBezTo>
                  <a:cubicBezTo>
                    <a:pt x="127" y="124"/>
                    <a:pt x="118" y="125"/>
                    <a:pt x="109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5" name="Oval 348"/>
            <p:cNvSpPr>
              <a:spLocks noChangeArrowheads="1"/>
            </p:cNvSpPr>
            <p:nvPr/>
          </p:nvSpPr>
          <p:spPr bwMode="auto">
            <a:xfrm>
              <a:off x="7526338" y="2198689"/>
              <a:ext cx="17463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6" name="Oval 349"/>
            <p:cNvSpPr>
              <a:spLocks noChangeArrowheads="1"/>
            </p:cNvSpPr>
            <p:nvPr/>
          </p:nvSpPr>
          <p:spPr bwMode="auto">
            <a:xfrm>
              <a:off x="7589838" y="2082801"/>
              <a:ext cx="17463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7" name="Oval 350"/>
            <p:cNvSpPr>
              <a:spLocks noChangeArrowheads="1"/>
            </p:cNvSpPr>
            <p:nvPr/>
          </p:nvSpPr>
          <p:spPr bwMode="auto">
            <a:xfrm>
              <a:off x="7666038" y="2047876"/>
              <a:ext cx="17463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8" name="Oval 351"/>
            <p:cNvSpPr>
              <a:spLocks noChangeArrowheads="1"/>
            </p:cNvSpPr>
            <p:nvPr/>
          </p:nvSpPr>
          <p:spPr bwMode="auto">
            <a:xfrm>
              <a:off x="7718425" y="2090739"/>
              <a:ext cx="19050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9" name="Oval 352"/>
            <p:cNvSpPr>
              <a:spLocks noChangeArrowheads="1"/>
            </p:cNvSpPr>
            <p:nvPr/>
          </p:nvSpPr>
          <p:spPr bwMode="auto">
            <a:xfrm>
              <a:off x="7526338" y="2274889"/>
              <a:ext cx="11113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0" name="Oval 353"/>
            <p:cNvSpPr>
              <a:spLocks noChangeArrowheads="1"/>
            </p:cNvSpPr>
            <p:nvPr/>
          </p:nvSpPr>
          <p:spPr bwMode="auto">
            <a:xfrm>
              <a:off x="7548563" y="2282826"/>
              <a:ext cx="12700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1" name="Oval 354"/>
            <p:cNvSpPr>
              <a:spLocks noChangeArrowheads="1"/>
            </p:cNvSpPr>
            <p:nvPr/>
          </p:nvSpPr>
          <p:spPr bwMode="auto">
            <a:xfrm>
              <a:off x="7618413" y="2082801"/>
              <a:ext cx="11113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2" name="Oval 355"/>
            <p:cNvSpPr>
              <a:spLocks noChangeArrowheads="1"/>
            </p:cNvSpPr>
            <p:nvPr/>
          </p:nvSpPr>
          <p:spPr bwMode="auto">
            <a:xfrm>
              <a:off x="7693025" y="2149476"/>
              <a:ext cx="12700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3" name="Oval 356"/>
            <p:cNvSpPr>
              <a:spLocks noChangeArrowheads="1"/>
            </p:cNvSpPr>
            <p:nvPr/>
          </p:nvSpPr>
          <p:spPr bwMode="auto">
            <a:xfrm>
              <a:off x="7691438" y="2065339"/>
              <a:ext cx="11113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4" name="Oval 357"/>
            <p:cNvSpPr>
              <a:spLocks noChangeArrowheads="1"/>
            </p:cNvSpPr>
            <p:nvPr/>
          </p:nvSpPr>
          <p:spPr bwMode="auto">
            <a:xfrm>
              <a:off x="7710488" y="2127251"/>
              <a:ext cx="11113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5" name="Oval 358"/>
            <p:cNvSpPr>
              <a:spLocks noChangeArrowheads="1"/>
            </p:cNvSpPr>
            <p:nvPr/>
          </p:nvSpPr>
          <p:spPr bwMode="auto">
            <a:xfrm>
              <a:off x="7532688" y="2295526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78" name="Группа 1077"/>
          <p:cNvGrpSpPr/>
          <p:nvPr/>
        </p:nvGrpSpPr>
        <p:grpSpPr>
          <a:xfrm>
            <a:off x="8226425" y="1981201"/>
            <a:ext cx="419101" cy="520700"/>
            <a:chOff x="8226425" y="1981201"/>
            <a:chExt cx="419101" cy="520700"/>
          </a:xfrm>
          <a:solidFill>
            <a:schemeClr val="accent1"/>
          </a:solidFill>
        </p:grpSpPr>
        <p:sp>
          <p:nvSpPr>
            <p:cNvPr id="796" name="Freeform 359"/>
            <p:cNvSpPr>
              <a:spLocks/>
            </p:cNvSpPr>
            <p:nvPr/>
          </p:nvSpPr>
          <p:spPr bwMode="auto">
            <a:xfrm>
              <a:off x="8297863" y="2193926"/>
              <a:ext cx="74613" cy="77788"/>
            </a:xfrm>
            <a:custGeom>
              <a:avLst/>
              <a:gdLst>
                <a:gd name="T0" fmla="*/ 140 w 291"/>
                <a:gd name="T1" fmla="*/ 301 h 301"/>
                <a:gd name="T2" fmla="*/ 6 w 291"/>
                <a:gd name="T3" fmla="*/ 221 h 301"/>
                <a:gd name="T4" fmla="*/ 16 w 291"/>
                <a:gd name="T5" fmla="*/ 189 h 301"/>
                <a:gd name="T6" fmla="*/ 49 w 291"/>
                <a:gd name="T7" fmla="*/ 199 h 301"/>
                <a:gd name="T8" fmla="*/ 140 w 291"/>
                <a:gd name="T9" fmla="*/ 253 h 301"/>
                <a:gd name="T10" fmla="*/ 243 w 291"/>
                <a:gd name="T11" fmla="*/ 151 h 301"/>
                <a:gd name="T12" fmla="*/ 140 w 291"/>
                <a:gd name="T13" fmla="*/ 48 h 301"/>
                <a:gd name="T14" fmla="*/ 50 w 291"/>
                <a:gd name="T15" fmla="*/ 100 h 301"/>
                <a:gd name="T16" fmla="*/ 18 w 291"/>
                <a:gd name="T17" fmla="*/ 108 h 301"/>
                <a:gd name="T18" fmla="*/ 9 w 291"/>
                <a:gd name="T19" fmla="*/ 76 h 301"/>
                <a:gd name="T20" fmla="*/ 140 w 291"/>
                <a:gd name="T21" fmla="*/ 0 h 301"/>
                <a:gd name="T22" fmla="*/ 291 w 291"/>
                <a:gd name="T23" fmla="*/ 151 h 301"/>
                <a:gd name="T24" fmla="*/ 140 w 291"/>
                <a:gd name="T25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1" h="301">
                  <a:moveTo>
                    <a:pt x="140" y="301"/>
                  </a:moveTo>
                  <a:cubicBezTo>
                    <a:pt x="84" y="301"/>
                    <a:pt x="33" y="271"/>
                    <a:pt x="6" y="221"/>
                  </a:cubicBezTo>
                  <a:cubicBezTo>
                    <a:pt x="0" y="209"/>
                    <a:pt x="5" y="195"/>
                    <a:pt x="16" y="189"/>
                  </a:cubicBezTo>
                  <a:cubicBezTo>
                    <a:pt x="28" y="182"/>
                    <a:pt x="42" y="187"/>
                    <a:pt x="49" y="199"/>
                  </a:cubicBezTo>
                  <a:cubicBezTo>
                    <a:pt x="67" y="232"/>
                    <a:pt x="101" y="253"/>
                    <a:pt x="140" y="253"/>
                  </a:cubicBezTo>
                  <a:cubicBezTo>
                    <a:pt x="196" y="253"/>
                    <a:pt x="243" y="207"/>
                    <a:pt x="243" y="151"/>
                  </a:cubicBezTo>
                  <a:cubicBezTo>
                    <a:pt x="243" y="94"/>
                    <a:pt x="196" y="48"/>
                    <a:pt x="140" y="48"/>
                  </a:cubicBezTo>
                  <a:cubicBezTo>
                    <a:pt x="103" y="48"/>
                    <a:pt x="69" y="68"/>
                    <a:pt x="50" y="100"/>
                  </a:cubicBezTo>
                  <a:cubicBezTo>
                    <a:pt x="44" y="111"/>
                    <a:pt x="29" y="115"/>
                    <a:pt x="18" y="108"/>
                  </a:cubicBezTo>
                  <a:cubicBezTo>
                    <a:pt x="6" y="102"/>
                    <a:pt x="2" y="87"/>
                    <a:pt x="9" y="76"/>
                  </a:cubicBezTo>
                  <a:cubicBezTo>
                    <a:pt x="35" y="29"/>
                    <a:pt x="86" y="0"/>
                    <a:pt x="140" y="0"/>
                  </a:cubicBezTo>
                  <a:cubicBezTo>
                    <a:pt x="223" y="0"/>
                    <a:pt x="291" y="67"/>
                    <a:pt x="291" y="151"/>
                  </a:cubicBezTo>
                  <a:cubicBezTo>
                    <a:pt x="291" y="234"/>
                    <a:pt x="223" y="301"/>
                    <a:pt x="140" y="3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7" name="Freeform 360"/>
            <p:cNvSpPr>
              <a:spLocks noEditPoints="1"/>
            </p:cNvSpPr>
            <p:nvPr/>
          </p:nvSpPr>
          <p:spPr bwMode="auto">
            <a:xfrm>
              <a:off x="8283575" y="2211389"/>
              <a:ext cx="49213" cy="41275"/>
            </a:xfrm>
            <a:custGeom>
              <a:avLst/>
              <a:gdLst>
                <a:gd name="T0" fmla="*/ 118 w 193"/>
                <a:gd name="T1" fmla="*/ 161 h 161"/>
                <a:gd name="T2" fmla="*/ 24 w 193"/>
                <a:gd name="T3" fmla="*/ 161 h 161"/>
                <a:gd name="T4" fmla="*/ 0 w 193"/>
                <a:gd name="T5" fmla="*/ 137 h 161"/>
                <a:gd name="T6" fmla="*/ 0 w 193"/>
                <a:gd name="T7" fmla="*/ 24 h 161"/>
                <a:gd name="T8" fmla="*/ 24 w 193"/>
                <a:gd name="T9" fmla="*/ 0 h 161"/>
                <a:gd name="T10" fmla="*/ 118 w 193"/>
                <a:gd name="T11" fmla="*/ 0 h 161"/>
                <a:gd name="T12" fmla="*/ 193 w 193"/>
                <a:gd name="T13" fmla="*/ 75 h 161"/>
                <a:gd name="T14" fmla="*/ 193 w 193"/>
                <a:gd name="T15" fmla="*/ 85 h 161"/>
                <a:gd name="T16" fmla="*/ 118 w 193"/>
                <a:gd name="T17" fmla="*/ 161 h 161"/>
                <a:gd name="T18" fmla="*/ 48 w 193"/>
                <a:gd name="T19" fmla="*/ 113 h 161"/>
                <a:gd name="T20" fmla="*/ 118 w 193"/>
                <a:gd name="T21" fmla="*/ 113 h 161"/>
                <a:gd name="T22" fmla="*/ 145 w 193"/>
                <a:gd name="T23" fmla="*/ 85 h 161"/>
                <a:gd name="T24" fmla="*/ 145 w 193"/>
                <a:gd name="T25" fmla="*/ 75 h 161"/>
                <a:gd name="T26" fmla="*/ 118 w 193"/>
                <a:gd name="T27" fmla="*/ 48 h 161"/>
                <a:gd name="T28" fmla="*/ 48 w 193"/>
                <a:gd name="T29" fmla="*/ 48 h 161"/>
                <a:gd name="T30" fmla="*/ 48 w 193"/>
                <a:gd name="T31" fmla="*/ 11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161">
                  <a:moveTo>
                    <a:pt x="118" y="161"/>
                  </a:moveTo>
                  <a:cubicBezTo>
                    <a:pt x="24" y="161"/>
                    <a:pt x="24" y="161"/>
                    <a:pt x="24" y="161"/>
                  </a:cubicBezTo>
                  <a:cubicBezTo>
                    <a:pt x="11" y="161"/>
                    <a:pt x="0" y="150"/>
                    <a:pt x="0" y="13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59" y="0"/>
                    <a:pt x="193" y="34"/>
                    <a:pt x="193" y="75"/>
                  </a:cubicBezTo>
                  <a:cubicBezTo>
                    <a:pt x="193" y="85"/>
                    <a:pt x="193" y="85"/>
                    <a:pt x="193" y="85"/>
                  </a:cubicBezTo>
                  <a:cubicBezTo>
                    <a:pt x="193" y="127"/>
                    <a:pt x="159" y="161"/>
                    <a:pt x="118" y="161"/>
                  </a:cubicBezTo>
                  <a:close/>
                  <a:moveTo>
                    <a:pt x="48" y="113"/>
                  </a:moveTo>
                  <a:cubicBezTo>
                    <a:pt x="118" y="113"/>
                    <a:pt x="118" y="113"/>
                    <a:pt x="118" y="113"/>
                  </a:cubicBezTo>
                  <a:cubicBezTo>
                    <a:pt x="133" y="113"/>
                    <a:pt x="145" y="100"/>
                    <a:pt x="145" y="85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5" y="60"/>
                    <a:pt x="133" y="48"/>
                    <a:pt x="118" y="48"/>
                  </a:cubicBezTo>
                  <a:cubicBezTo>
                    <a:pt x="48" y="48"/>
                    <a:pt x="48" y="48"/>
                    <a:pt x="48" y="48"/>
                  </a:cubicBezTo>
                  <a:lnTo>
                    <a:pt x="48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8" name="Freeform 361"/>
            <p:cNvSpPr>
              <a:spLocks/>
            </p:cNvSpPr>
            <p:nvPr/>
          </p:nvSpPr>
          <p:spPr bwMode="auto">
            <a:xfrm>
              <a:off x="8243888" y="1981201"/>
              <a:ext cx="401638" cy="376238"/>
            </a:xfrm>
            <a:custGeom>
              <a:avLst/>
              <a:gdLst>
                <a:gd name="T0" fmla="*/ 6 w 1542"/>
                <a:gd name="T1" fmla="*/ 1394 h 1447"/>
                <a:gd name="T2" fmla="*/ 62 w 1542"/>
                <a:gd name="T3" fmla="*/ 1304 h 1447"/>
                <a:gd name="T4" fmla="*/ 405 w 1542"/>
                <a:gd name="T5" fmla="*/ 1056 h 1447"/>
                <a:gd name="T6" fmla="*/ 450 w 1542"/>
                <a:gd name="T7" fmla="*/ 1074 h 1447"/>
                <a:gd name="T8" fmla="*/ 350 w 1542"/>
                <a:gd name="T9" fmla="*/ 1297 h 1447"/>
                <a:gd name="T10" fmla="*/ 55 w 1542"/>
                <a:gd name="T11" fmla="*/ 1362 h 1447"/>
                <a:gd name="T12" fmla="*/ 78 w 1542"/>
                <a:gd name="T13" fmla="*/ 1399 h 1447"/>
                <a:gd name="T14" fmla="*/ 404 w 1542"/>
                <a:gd name="T15" fmla="*/ 1350 h 1447"/>
                <a:gd name="T16" fmla="*/ 595 w 1542"/>
                <a:gd name="T17" fmla="*/ 1073 h 1447"/>
                <a:gd name="T18" fmla="*/ 1221 w 1542"/>
                <a:gd name="T19" fmla="*/ 832 h 1447"/>
                <a:gd name="T20" fmla="*/ 1296 w 1542"/>
                <a:gd name="T21" fmla="*/ 458 h 1447"/>
                <a:gd name="T22" fmla="*/ 1490 w 1542"/>
                <a:gd name="T23" fmla="*/ 260 h 1447"/>
                <a:gd name="T24" fmla="*/ 1429 w 1542"/>
                <a:gd name="T25" fmla="*/ 200 h 1447"/>
                <a:gd name="T26" fmla="*/ 1426 w 1542"/>
                <a:gd name="T27" fmla="*/ 201 h 1447"/>
                <a:gd name="T28" fmla="*/ 1182 w 1542"/>
                <a:gd name="T29" fmla="*/ 764 h 1447"/>
                <a:gd name="T30" fmla="*/ 895 w 1542"/>
                <a:gd name="T31" fmla="*/ 895 h 1447"/>
                <a:gd name="T32" fmla="*/ 864 w 1542"/>
                <a:gd name="T33" fmla="*/ 862 h 1447"/>
                <a:gd name="T34" fmla="*/ 1035 w 1542"/>
                <a:gd name="T35" fmla="*/ 318 h 1447"/>
                <a:gd name="T36" fmla="*/ 1249 w 1542"/>
                <a:gd name="T37" fmla="*/ 140 h 1447"/>
                <a:gd name="T38" fmla="*/ 1201 w 1542"/>
                <a:gd name="T39" fmla="*/ 55 h 1447"/>
                <a:gd name="T40" fmla="*/ 1178 w 1542"/>
                <a:gd name="T41" fmla="*/ 56 h 1447"/>
                <a:gd name="T42" fmla="*/ 928 w 1542"/>
                <a:gd name="T43" fmla="*/ 584 h 1447"/>
                <a:gd name="T44" fmla="*/ 749 w 1542"/>
                <a:gd name="T45" fmla="*/ 876 h 1447"/>
                <a:gd name="T46" fmla="*/ 475 w 1542"/>
                <a:gd name="T47" fmla="*/ 934 h 1447"/>
                <a:gd name="T48" fmla="*/ 466 w 1542"/>
                <a:gd name="T49" fmla="*/ 886 h 1447"/>
                <a:gd name="T50" fmla="*/ 883 w 1542"/>
                <a:gd name="T51" fmla="*/ 567 h 1447"/>
                <a:gd name="T52" fmla="*/ 969 w 1542"/>
                <a:gd name="T53" fmla="*/ 276 h 1447"/>
                <a:gd name="T54" fmla="*/ 1187 w 1542"/>
                <a:gd name="T55" fmla="*/ 1 h 1447"/>
                <a:gd name="T56" fmla="*/ 1289 w 1542"/>
                <a:gd name="T57" fmla="*/ 91 h 1447"/>
                <a:gd name="T58" fmla="*/ 1082 w 1542"/>
                <a:gd name="T59" fmla="*/ 333 h 1447"/>
                <a:gd name="T60" fmla="*/ 1044 w 1542"/>
                <a:gd name="T61" fmla="*/ 629 h 1447"/>
                <a:gd name="T62" fmla="*/ 1139 w 1542"/>
                <a:gd name="T63" fmla="*/ 740 h 1447"/>
                <a:gd name="T64" fmla="*/ 1243 w 1542"/>
                <a:gd name="T65" fmla="*/ 389 h 1447"/>
                <a:gd name="T66" fmla="*/ 1413 w 1542"/>
                <a:gd name="T67" fmla="*/ 153 h 1447"/>
                <a:gd name="T68" fmla="*/ 1523 w 1542"/>
                <a:gd name="T69" fmla="*/ 224 h 1447"/>
                <a:gd name="T70" fmla="*/ 1341 w 1542"/>
                <a:gd name="T71" fmla="*/ 481 h 1447"/>
                <a:gd name="T72" fmla="*/ 1243 w 1542"/>
                <a:gd name="T73" fmla="*/ 875 h 1447"/>
                <a:gd name="T74" fmla="*/ 866 w 1542"/>
                <a:gd name="T75" fmla="*/ 1072 h 1447"/>
                <a:gd name="T76" fmla="*/ 444 w 1542"/>
                <a:gd name="T77" fmla="*/ 1377 h 1447"/>
                <a:gd name="T78" fmla="*/ 83 w 1542"/>
                <a:gd name="T79" fmla="*/ 1446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2" h="1447">
                  <a:moveTo>
                    <a:pt x="75" y="1447"/>
                  </a:moveTo>
                  <a:cubicBezTo>
                    <a:pt x="43" y="1447"/>
                    <a:pt x="15" y="1426"/>
                    <a:pt x="6" y="1394"/>
                  </a:cubicBezTo>
                  <a:cubicBezTo>
                    <a:pt x="0" y="1375"/>
                    <a:pt x="3" y="1354"/>
                    <a:pt x="14" y="1337"/>
                  </a:cubicBezTo>
                  <a:cubicBezTo>
                    <a:pt x="24" y="1320"/>
                    <a:pt x="42" y="1308"/>
                    <a:pt x="62" y="1304"/>
                  </a:cubicBezTo>
                  <a:cubicBezTo>
                    <a:pt x="328" y="1252"/>
                    <a:pt x="328" y="1252"/>
                    <a:pt x="328" y="1252"/>
                  </a:cubicBezTo>
                  <a:cubicBezTo>
                    <a:pt x="405" y="1056"/>
                    <a:pt x="405" y="1056"/>
                    <a:pt x="405" y="1056"/>
                  </a:cubicBezTo>
                  <a:cubicBezTo>
                    <a:pt x="410" y="1044"/>
                    <a:pt x="424" y="1038"/>
                    <a:pt x="436" y="1043"/>
                  </a:cubicBezTo>
                  <a:cubicBezTo>
                    <a:pt x="448" y="1048"/>
                    <a:pt x="454" y="1061"/>
                    <a:pt x="450" y="1074"/>
                  </a:cubicBezTo>
                  <a:cubicBezTo>
                    <a:pt x="368" y="1282"/>
                    <a:pt x="368" y="1282"/>
                    <a:pt x="368" y="1282"/>
                  </a:cubicBezTo>
                  <a:cubicBezTo>
                    <a:pt x="365" y="1289"/>
                    <a:pt x="358" y="1295"/>
                    <a:pt x="350" y="1297"/>
                  </a:cubicBezTo>
                  <a:cubicBezTo>
                    <a:pt x="71" y="1351"/>
                    <a:pt x="71" y="1351"/>
                    <a:pt x="71" y="1351"/>
                  </a:cubicBezTo>
                  <a:cubicBezTo>
                    <a:pt x="64" y="1352"/>
                    <a:pt x="58" y="1356"/>
                    <a:pt x="55" y="1362"/>
                  </a:cubicBezTo>
                  <a:cubicBezTo>
                    <a:pt x="51" y="1368"/>
                    <a:pt x="50" y="1375"/>
                    <a:pt x="52" y="1381"/>
                  </a:cubicBezTo>
                  <a:cubicBezTo>
                    <a:pt x="55" y="1393"/>
                    <a:pt x="66" y="1400"/>
                    <a:pt x="78" y="1399"/>
                  </a:cubicBezTo>
                  <a:cubicBezTo>
                    <a:pt x="381" y="1365"/>
                    <a:pt x="381" y="1365"/>
                    <a:pt x="381" y="1365"/>
                  </a:cubicBezTo>
                  <a:cubicBezTo>
                    <a:pt x="390" y="1363"/>
                    <a:pt x="399" y="1358"/>
                    <a:pt x="404" y="1350"/>
                  </a:cubicBezTo>
                  <a:cubicBezTo>
                    <a:pt x="579" y="1083"/>
                    <a:pt x="579" y="1083"/>
                    <a:pt x="579" y="1083"/>
                  </a:cubicBezTo>
                  <a:cubicBezTo>
                    <a:pt x="583" y="1078"/>
                    <a:pt x="588" y="1074"/>
                    <a:pt x="595" y="1073"/>
                  </a:cubicBezTo>
                  <a:cubicBezTo>
                    <a:pt x="854" y="1025"/>
                    <a:pt x="854" y="1025"/>
                    <a:pt x="854" y="1025"/>
                  </a:cubicBezTo>
                  <a:cubicBezTo>
                    <a:pt x="1221" y="832"/>
                    <a:pt x="1221" y="832"/>
                    <a:pt x="1221" y="832"/>
                  </a:cubicBezTo>
                  <a:cubicBezTo>
                    <a:pt x="1229" y="828"/>
                    <a:pt x="1235" y="820"/>
                    <a:pt x="1237" y="810"/>
                  </a:cubicBezTo>
                  <a:cubicBezTo>
                    <a:pt x="1296" y="458"/>
                    <a:pt x="1296" y="458"/>
                    <a:pt x="1296" y="458"/>
                  </a:cubicBezTo>
                  <a:cubicBezTo>
                    <a:pt x="1297" y="449"/>
                    <a:pt x="1305" y="441"/>
                    <a:pt x="1314" y="439"/>
                  </a:cubicBezTo>
                  <a:cubicBezTo>
                    <a:pt x="1339" y="433"/>
                    <a:pt x="1427" y="402"/>
                    <a:pt x="1490" y="260"/>
                  </a:cubicBezTo>
                  <a:cubicBezTo>
                    <a:pt x="1490" y="260"/>
                    <a:pt x="1490" y="259"/>
                    <a:pt x="1489" y="258"/>
                  </a:cubicBezTo>
                  <a:cubicBezTo>
                    <a:pt x="1429" y="200"/>
                    <a:pt x="1429" y="200"/>
                    <a:pt x="1429" y="200"/>
                  </a:cubicBezTo>
                  <a:cubicBezTo>
                    <a:pt x="1429" y="199"/>
                    <a:pt x="1428" y="199"/>
                    <a:pt x="1427" y="199"/>
                  </a:cubicBezTo>
                  <a:cubicBezTo>
                    <a:pt x="1426" y="199"/>
                    <a:pt x="1426" y="200"/>
                    <a:pt x="1426" y="201"/>
                  </a:cubicBezTo>
                  <a:cubicBezTo>
                    <a:pt x="1402" y="305"/>
                    <a:pt x="1304" y="398"/>
                    <a:pt x="1280" y="421"/>
                  </a:cubicBezTo>
                  <a:cubicBezTo>
                    <a:pt x="1182" y="764"/>
                    <a:pt x="1182" y="764"/>
                    <a:pt x="1182" y="764"/>
                  </a:cubicBezTo>
                  <a:cubicBezTo>
                    <a:pt x="1180" y="771"/>
                    <a:pt x="1175" y="777"/>
                    <a:pt x="1169" y="780"/>
                  </a:cubicBezTo>
                  <a:cubicBezTo>
                    <a:pt x="895" y="895"/>
                    <a:pt x="895" y="895"/>
                    <a:pt x="895" y="895"/>
                  </a:cubicBezTo>
                  <a:cubicBezTo>
                    <a:pt x="885" y="899"/>
                    <a:pt x="875" y="897"/>
                    <a:pt x="868" y="889"/>
                  </a:cubicBezTo>
                  <a:cubicBezTo>
                    <a:pt x="861" y="882"/>
                    <a:pt x="860" y="871"/>
                    <a:pt x="864" y="862"/>
                  </a:cubicBezTo>
                  <a:cubicBezTo>
                    <a:pt x="999" y="610"/>
                    <a:pt x="999" y="610"/>
                    <a:pt x="999" y="610"/>
                  </a:cubicBezTo>
                  <a:cubicBezTo>
                    <a:pt x="1035" y="318"/>
                    <a:pt x="1035" y="318"/>
                    <a:pt x="1035" y="318"/>
                  </a:cubicBezTo>
                  <a:cubicBezTo>
                    <a:pt x="1036" y="311"/>
                    <a:pt x="1039" y="306"/>
                    <a:pt x="1044" y="302"/>
                  </a:cubicBezTo>
                  <a:cubicBezTo>
                    <a:pt x="1249" y="140"/>
                    <a:pt x="1249" y="140"/>
                    <a:pt x="1249" y="140"/>
                  </a:cubicBezTo>
                  <a:cubicBezTo>
                    <a:pt x="1255" y="135"/>
                    <a:pt x="1256" y="127"/>
                    <a:pt x="1251" y="120"/>
                  </a:cubicBezTo>
                  <a:cubicBezTo>
                    <a:pt x="1201" y="55"/>
                    <a:pt x="1201" y="55"/>
                    <a:pt x="1201" y="55"/>
                  </a:cubicBezTo>
                  <a:cubicBezTo>
                    <a:pt x="1197" y="49"/>
                    <a:pt x="1191" y="49"/>
                    <a:pt x="1189" y="49"/>
                  </a:cubicBezTo>
                  <a:cubicBezTo>
                    <a:pt x="1187" y="49"/>
                    <a:pt x="1181" y="50"/>
                    <a:pt x="1178" y="56"/>
                  </a:cubicBezTo>
                  <a:cubicBezTo>
                    <a:pt x="1105" y="168"/>
                    <a:pt x="1026" y="280"/>
                    <a:pt x="1011" y="300"/>
                  </a:cubicBezTo>
                  <a:cubicBezTo>
                    <a:pt x="928" y="584"/>
                    <a:pt x="928" y="584"/>
                    <a:pt x="928" y="584"/>
                  </a:cubicBezTo>
                  <a:cubicBezTo>
                    <a:pt x="928" y="586"/>
                    <a:pt x="927" y="588"/>
                    <a:pt x="926" y="590"/>
                  </a:cubicBezTo>
                  <a:cubicBezTo>
                    <a:pt x="749" y="876"/>
                    <a:pt x="749" y="876"/>
                    <a:pt x="749" y="876"/>
                  </a:cubicBezTo>
                  <a:cubicBezTo>
                    <a:pt x="745" y="882"/>
                    <a:pt x="739" y="886"/>
                    <a:pt x="733" y="887"/>
                  </a:cubicBezTo>
                  <a:cubicBezTo>
                    <a:pt x="475" y="934"/>
                    <a:pt x="475" y="934"/>
                    <a:pt x="475" y="934"/>
                  </a:cubicBezTo>
                  <a:cubicBezTo>
                    <a:pt x="462" y="936"/>
                    <a:pt x="449" y="927"/>
                    <a:pt x="447" y="914"/>
                  </a:cubicBezTo>
                  <a:cubicBezTo>
                    <a:pt x="445" y="901"/>
                    <a:pt x="453" y="889"/>
                    <a:pt x="466" y="886"/>
                  </a:cubicBezTo>
                  <a:cubicBezTo>
                    <a:pt x="714" y="842"/>
                    <a:pt x="714" y="842"/>
                    <a:pt x="714" y="842"/>
                  </a:cubicBezTo>
                  <a:cubicBezTo>
                    <a:pt x="883" y="567"/>
                    <a:pt x="883" y="567"/>
                    <a:pt x="883" y="567"/>
                  </a:cubicBezTo>
                  <a:cubicBezTo>
                    <a:pt x="966" y="283"/>
                    <a:pt x="966" y="283"/>
                    <a:pt x="966" y="283"/>
                  </a:cubicBezTo>
                  <a:cubicBezTo>
                    <a:pt x="967" y="280"/>
                    <a:pt x="968" y="278"/>
                    <a:pt x="969" y="276"/>
                  </a:cubicBezTo>
                  <a:cubicBezTo>
                    <a:pt x="970" y="274"/>
                    <a:pt x="1058" y="152"/>
                    <a:pt x="1137" y="30"/>
                  </a:cubicBezTo>
                  <a:cubicBezTo>
                    <a:pt x="1148" y="13"/>
                    <a:pt x="1167" y="2"/>
                    <a:pt x="1187" y="1"/>
                  </a:cubicBezTo>
                  <a:cubicBezTo>
                    <a:pt x="1207" y="0"/>
                    <a:pt x="1227" y="9"/>
                    <a:pt x="1239" y="26"/>
                  </a:cubicBezTo>
                  <a:cubicBezTo>
                    <a:pt x="1289" y="91"/>
                    <a:pt x="1289" y="91"/>
                    <a:pt x="1289" y="91"/>
                  </a:cubicBezTo>
                  <a:cubicBezTo>
                    <a:pt x="1310" y="118"/>
                    <a:pt x="1305" y="157"/>
                    <a:pt x="1278" y="178"/>
                  </a:cubicBezTo>
                  <a:cubicBezTo>
                    <a:pt x="1082" y="333"/>
                    <a:pt x="1082" y="333"/>
                    <a:pt x="1082" y="333"/>
                  </a:cubicBezTo>
                  <a:cubicBezTo>
                    <a:pt x="1046" y="621"/>
                    <a:pt x="1046" y="621"/>
                    <a:pt x="1046" y="621"/>
                  </a:cubicBezTo>
                  <a:cubicBezTo>
                    <a:pt x="1046" y="624"/>
                    <a:pt x="1045" y="627"/>
                    <a:pt x="1044" y="629"/>
                  </a:cubicBezTo>
                  <a:cubicBezTo>
                    <a:pt x="939" y="824"/>
                    <a:pt x="939" y="824"/>
                    <a:pt x="939" y="824"/>
                  </a:cubicBezTo>
                  <a:cubicBezTo>
                    <a:pt x="1139" y="740"/>
                    <a:pt x="1139" y="740"/>
                    <a:pt x="1139" y="740"/>
                  </a:cubicBezTo>
                  <a:cubicBezTo>
                    <a:pt x="1235" y="401"/>
                    <a:pt x="1235" y="401"/>
                    <a:pt x="1235" y="401"/>
                  </a:cubicBezTo>
                  <a:cubicBezTo>
                    <a:pt x="1237" y="396"/>
                    <a:pt x="1239" y="392"/>
                    <a:pt x="1243" y="389"/>
                  </a:cubicBezTo>
                  <a:cubicBezTo>
                    <a:pt x="1244" y="388"/>
                    <a:pt x="1356" y="292"/>
                    <a:pt x="1379" y="190"/>
                  </a:cubicBezTo>
                  <a:cubicBezTo>
                    <a:pt x="1383" y="172"/>
                    <a:pt x="1396" y="158"/>
                    <a:pt x="1413" y="153"/>
                  </a:cubicBezTo>
                  <a:cubicBezTo>
                    <a:pt x="1431" y="148"/>
                    <a:pt x="1449" y="153"/>
                    <a:pt x="1462" y="165"/>
                  </a:cubicBezTo>
                  <a:cubicBezTo>
                    <a:pt x="1523" y="224"/>
                    <a:pt x="1523" y="224"/>
                    <a:pt x="1523" y="224"/>
                  </a:cubicBezTo>
                  <a:cubicBezTo>
                    <a:pt x="1538" y="238"/>
                    <a:pt x="1542" y="261"/>
                    <a:pt x="1534" y="280"/>
                  </a:cubicBezTo>
                  <a:cubicBezTo>
                    <a:pt x="1511" y="330"/>
                    <a:pt x="1449" y="446"/>
                    <a:pt x="1341" y="481"/>
                  </a:cubicBezTo>
                  <a:cubicBezTo>
                    <a:pt x="1284" y="818"/>
                    <a:pt x="1284" y="818"/>
                    <a:pt x="1284" y="818"/>
                  </a:cubicBezTo>
                  <a:cubicBezTo>
                    <a:pt x="1280" y="842"/>
                    <a:pt x="1265" y="864"/>
                    <a:pt x="1243" y="875"/>
                  </a:cubicBezTo>
                  <a:cubicBezTo>
                    <a:pt x="873" y="1070"/>
                    <a:pt x="873" y="1070"/>
                    <a:pt x="873" y="1070"/>
                  </a:cubicBezTo>
                  <a:cubicBezTo>
                    <a:pt x="871" y="1071"/>
                    <a:pt x="868" y="1071"/>
                    <a:pt x="866" y="1072"/>
                  </a:cubicBezTo>
                  <a:cubicBezTo>
                    <a:pt x="613" y="1118"/>
                    <a:pt x="613" y="1118"/>
                    <a:pt x="613" y="1118"/>
                  </a:cubicBezTo>
                  <a:cubicBezTo>
                    <a:pt x="444" y="1377"/>
                    <a:pt x="444" y="1377"/>
                    <a:pt x="444" y="1377"/>
                  </a:cubicBezTo>
                  <a:cubicBezTo>
                    <a:pt x="431" y="1397"/>
                    <a:pt x="410" y="1410"/>
                    <a:pt x="386" y="1412"/>
                  </a:cubicBezTo>
                  <a:cubicBezTo>
                    <a:pt x="83" y="1446"/>
                    <a:pt x="83" y="1446"/>
                    <a:pt x="83" y="1446"/>
                  </a:cubicBezTo>
                  <a:cubicBezTo>
                    <a:pt x="81" y="1447"/>
                    <a:pt x="78" y="1447"/>
                    <a:pt x="75" y="14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9" name="Freeform 362"/>
            <p:cNvSpPr>
              <a:spLocks/>
            </p:cNvSpPr>
            <p:nvPr/>
          </p:nvSpPr>
          <p:spPr bwMode="auto">
            <a:xfrm>
              <a:off x="8226425" y="2259014"/>
              <a:ext cx="95250" cy="44450"/>
            </a:xfrm>
            <a:custGeom>
              <a:avLst/>
              <a:gdLst>
                <a:gd name="T0" fmla="*/ 74 w 368"/>
                <a:gd name="T1" fmla="*/ 174 h 174"/>
                <a:gd name="T2" fmla="*/ 3 w 368"/>
                <a:gd name="T3" fmla="*/ 115 h 174"/>
                <a:gd name="T4" fmla="*/ 15 w 368"/>
                <a:gd name="T5" fmla="*/ 61 h 174"/>
                <a:gd name="T6" fmla="*/ 62 w 368"/>
                <a:gd name="T7" fmla="*/ 31 h 174"/>
                <a:gd name="T8" fmla="*/ 238 w 368"/>
                <a:gd name="T9" fmla="*/ 2 h 174"/>
                <a:gd name="T10" fmla="*/ 266 w 368"/>
                <a:gd name="T11" fmla="*/ 22 h 174"/>
                <a:gd name="T12" fmla="*/ 246 w 368"/>
                <a:gd name="T13" fmla="*/ 50 h 174"/>
                <a:gd name="T14" fmla="*/ 70 w 368"/>
                <a:gd name="T15" fmla="*/ 79 h 174"/>
                <a:gd name="T16" fmla="*/ 55 w 368"/>
                <a:gd name="T17" fmla="*/ 88 h 174"/>
                <a:gd name="T18" fmla="*/ 50 w 368"/>
                <a:gd name="T19" fmla="*/ 107 h 174"/>
                <a:gd name="T20" fmla="*/ 78 w 368"/>
                <a:gd name="T21" fmla="*/ 126 h 174"/>
                <a:gd name="T22" fmla="*/ 339 w 368"/>
                <a:gd name="T23" fmla="*/ 89 h 174"/>
                <a:gd name="T24" fmla="*/ 366 w 368"/>
                <a:gd name="T25" fmla="*/ 110 h 174"/>
                <a:gd name="T26" fmla="*/ 346 w 368"/>
                <a:gd name="T27" fmla="*/ 137 h 174"/>
                <a:gd name="T28" fmla="*/ 84 w 368"/>
                <a:gd name="T29" fmla="*/ 174 h 174"/>
                <a:gd name="T30" fmla="*/ 74 w 368"/>
                <a:gd name="T31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8" h="174">
                  <a:moveTo>
                    <a:pt x="74" y="174"/>
                  </a:moveTo>
                  <a:cubicBezTo>
                    <a:pt x="40" y="174"/>
                    <a:pt x="9" y="150"/>
                    <a:pt x="3" y="115"/>
                  </a:cubicBezTo>
                  <a:cubicBezTo>
                    <a:pt x="0" y="96"/>
                    <a:pt x="4" y="77"/>
                    <a:pt x="15" y="61"/>
                  </a:cubicBezTo>
                  <a:cubicBezTo>
                    <a:pt x="27" y="45"/>
                    <a:pt x="43" y="34"/>
                    <a:pt x="62" y="31"/>
                  </a:cubicBezTo>
                  <a:cubicBezTo>
                    <a:pt x="238" y="2"/>
                    <a:pt x="238" y="2"/>
                    <a:pt x="238" y="2"/>
                  </a:cubicBezTo>
                  <a:cubicBezTo>
                    <a:pt x="251" y="0"/>
                    <a:pt x="264" y="9"/>
                    <a:pt x="266" y="22"/>
                  </a:cubicBezTo>
                  <a:cubicBezTo>
                    <a:pt x="268" y="35"/>
                    <a:pt x="259" y="48"/>
                    <a:pt x="246" y="5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4" y="80"/>
                    <a:pt x="58" y="83"/>
                    <a:pt x="55" y="88"/>
                  </a:cubicBezTo>
                  <a:cubicBezTo>
                    <a:pt x="51" y="94"/>
                    <a:pt x="49" y="100"/>
                    <a:pt x="50" y="107"/>
                  </a:cubicBezTo>
                  <a:cubicBezTo>
                    <a:pt x="53" y="119"/>
                    <a:pt x="65" y="128"/>
                    <a:pt x="78" y="126"/>
                  </a:cubicBezTo>
                  <a:cubicBezTo>
                    <a:pt x="339" y="89"/>
                    <a:pt x="339" y="89"/>
                    <a:pt x="339" y="89"/>
                  </a:cubicBezTo>
                  <a:cubicBezTo>
                    <a:pt x="352" y="87"/>
                    <a:pt x="364" y="97"/>
                    <a:pt x="366" y="110"/>
                  </a:cubicBezTo>
                  <a:cubicBezTo>
                    <a:pt x="368" y="123"/>
                    <a:pt x="359" y="135"/>
                    <a:pt x="346" y="137"/>
                  </a:cubicBezTo>
                  <a:cubicBezTo>
                    <a:pt x="84" y="174"/>
                    <a:pt x="84" y="174"/>
                    <a:pt x="84" y="174"/>
                  </a:cubicBezTo>
                  <a:cubicBezTo>
                    <a:pt x="81" y="174"/>
                    <a:pt x="77" y="174"/>
                    <a:pt x="74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0" name="Freeform 363"/>
            <p:cNvSpPr>
              <a:spLocks noEditPoints="1"/>
            </p:cNvSpPr>
            <p:nvPr/>
          </p:nvSpPr>
          <p:spPr bwMode="auto">
            <a:xfrm>
              <a:off x="8294688" y="2128839"/>
              <a:ext cx="42863" cy="44450"/>
            </a:xfrm>
            <a:custGeom>
              <a:avLst/>
              <a:gdLst>
                <a:gd name="T0" fmla="*/ 84 w 168"/>
                <a:gd name="T1" fmla="*/ 168 h 168"/>
                <a:gd name="T2" fmla="*/ 0 w 168"/>
                <a:gd name="T3" fmla="*/ 84 h 168"/>
                <a:gd name="T4" fmla="*/ 84 w 168"/>
                <a:gd name="T5" fmla="*/ 0 h 168"/>
                <a:gd name="T6" fmla="*/ 168 w 168"/>
                <a:gd name="T7" fmla="*/ 84 h 168"/>
                <a:gd name="T8" fmla="*/ 84 w 168"/>
                <a:gd name="T9" fmla="*/ 168 h 168"/>
                <a:gd name="T10" fmla="*/ 84 w 168"/>
                <a:gd name="T11" fmla="*/ 48 h 168"/>
                <a:gd name="T12" fmla="*/ 48 w 168"/>
                <a:gd name="T13" fmla="*/ 84 h 168"/>
                <a:gd name="T14" fmla="*/ 84 w 168"/>
                <a:gd name="T15" fmla="*/ 120 h 168"/>
                <a:gd name="T16" fmla="*/ 120 w 168"/>
                <a:gd name="T17" fmla="*/ 84 h 168"/>
                <a:gd name="T18" fmla="*/ 84 w 168"/>
                <a:gd name="T19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168">
                  <a:moveTo>
                    <a:pt x="84" y="168"/>
                  </a:moveTo>
                  <a:cubicBezTo>
                    <a:pt x="37" y="168"/>
                    <a:pt x="0" y="130"/>
                    <a:pt x="0" y="84"/>
                  </a:cubicBezTo>
                  <a:cubicBezTo>
                    <a:pt x="0" y="37"/>
                    <a:pt x="37" y="0"/>
                    <a:pt x="84" y="0"/>
                  </a:cubicBezTo>
                  <a:cubicBezTo>
                    <a:pt x="130" y="0"/>
                    <a:pt x="168" y="37"/>
                    <a:pt x="168" y="84"/>
                  </a:cubicBezTo>
                  <a:cubicBezTo>
                    <a:pt x="168" y="130"/>
                    <a:pt x="130" y="168"/>
                    <a:pt x="84" y="168"/>
                  </a:cubicBezTo>
                  <a:close/>
                  <a:moveTo>
                    <a:pt x="84" y="48"/>
                  </a:moveTo>
                  <a:cubicBezTo>
                    <a:pt x="64" y="48"/>
                    <a:pt x="48" y="64"/>
                    <a:pt x="48" y="84"/>
                  </a:cubicBezTo>
                  <a:cubicBezTo>
                    <a:pt x="48" y="104"/>
                    <a:pt x="64" y="120"/>
                    <a:pt x="84" y="120"/>
                  </a:cubicBezTo>
                  <a:cubicBezTo>
                    <a:pt x="104" y="120"/>
                    <a:pt x="120" y="104"/>
                    <a:pt x="120" y="84"/>
                  </a:cubicBezTo>
                  <a:cubicBezTo>
                    <a:pt x="120" y="64"/>
                    <a:pt x="104" y="48"/>
                    <a:pt x="8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1" name="Freeform 364"/>
            <p:cNvSpPr>
              <a:spLocks noEditPoints="1"/>
            </p:cNvSpPr>
            <p:nvPr/>
          </p:nvSpPr>
          <p:spPr bwMode="auto">
            <a:xfrm>
              <a:off x="8301038" y="2030414"/>
              <a:ext cx="31750" cy="31750"/>
            </a:xfrm>
            <a:custGeom>
              <a:avLst/>
              <a:gdLst>
                <a:gd name="T0" fmla="*/ 61 w 122"/>
                <a:gd name="T1" fmla="*/ 121 h 121"/>
                <a:gd name="T2" fmla="*/ 0 w 122"/>
                <a:gd name="T3" fmla="*/ 60 h 121"/>
                <a:gd name="T4" fmla="*/ 61 w 122"/>
                <a:gd name="T5" fmla="*/ 0 h 121"/>
                <a:gd name="T6" fmla="*/ 122 w 122"/>
                <a:gd name="T7" fmla="*/ 60 h 121"/>
                <a:gd name="T8" fmla="*/ 61 w 122"/>
                <a:gd name="T9" fmla="*/ 121 h 121"/>
                <a:gd name="T10" fmla="*/ 61 w 122"/>
                <a:gd name="T11" fmla="*/ 48 h 121"/>
                <a:gd name="T12" fmla="*/ 48 w 122"/>
                <a:gd name="T13" fmla="*/ 60 h 121"/>
                <a:gd name="T14" fmla="*/ 61 w 122"/>
                <a:gd name="T15" fmla="*/ 73 h 121"/>
                <a:gd name="T16" fmla="*/ 74 w 122"/>
                <a:gd name="T17" fmla="*/ 60 h 121"/>
                <a:gd name="T18" fmla="*/ 61 w 122"/>
                <a:gd name="T19" fmla="*/ 4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1">
                  <a:moveTo>
                    <a:pt x="61" y="121"/>
                  </a:moveTo>
                  <a:cubicBezTo>
                    <a:pt x="27" y="121"/>
                    <a:pt x="0" y="94"/>
                    <a:pt x="0" y="60"/>
                  </a:cubicBezTo>
                  <a:cubicBezTo>
                    <a:pt x="0" y="27"/>
                    <a:pt x="27" y="0"/>
                    <a:pt x="61" y="0"/>
                  </a:cubicBezTo>
                  <a:cubicBezTo>
                    <a:pt x="94" y="0"/>
                    <a:pt x="122" y="27"/>
                    <a:pt x="122" y="60"/>
                  </a:cubicBezTo>
                  <a:cubicBezTo>
                    <a:pt x="122" y="94"/>
                    <a:pt x="94" y="121"/>
                    <a:pt x="61" y="121"/>
                  </a:cubicBezTo>
                  <a:close/>
                  <a:moveTo>
                    <a:pt x="61" y="48"/>
                  </a:moveTo>
                  <a:cubicBezTo>
                    <a:pt x="54" y="48"/>
                    <a:pt x="48" y="53"/>
                    <a:pt x="48" y="60"/>
                  </a:cubicBezTo>
                  <a:cubicBezTo>
                    <a:pt x="48" y="67"/>
                    <a:pt x="54" y="73"/>
                    <a:pt x="61" y="73"/>
                  </a:cubicBezTo>
                  <a:cubicBezTo>
                    <a:pt x="68" y="73"/>
                    <a:pt x="74" y="67"/>
                    <a:pt x="74" y="60"/>
                  </a:cubicBezTo>
                  <a:cubicBezTo>
                    <a:pt x="74" y="53"/>
                    <a:pt x="68" y="48"/>
                    <a:pt x="61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2" name="Freeform 365"/>
            <p:cNvSpPr>
              <a:spLocks noEditPoints="1"/>
            </p:cNvSpPr>
            <p:nvPr/>
          </p:nvSpPr>
          <p:spPr bwMode="auto">
            <a:xfrm>
              <a:off x="8274050" y="2085976"/>
              <a:ext cx="31750" cy="31750"/>
            </a:xfrm>
            <a:custGeom>
              <a:avLst/>
              <a:gdLst>
                <a:gd name="T0" fmla="*/ 61 w 122"/>
                <a:gd name="T1" fmla="*/ 121 h 121"/>
                <a:gd name="T2" fmla="*/ 0 w 122"/>
                <a:gd name="T3" fmla="*/ 60 h 121"/>
                <a:gd name="T4" fmla="*/ 61 w 122"/>
                <a:gd name="T5" fmla="*/ 0 h 121"/>
                <a:gd name="T6" fmla="*/ 122 w 122"/>
                <a:gd name="T7" fmla="*/ 60 h 121"/>
                <a:gd name="T8" fmla="*/ 61 w 122"/>
                <a:gd name="T9" fmla="*/ 121 h 121"/>
                <a:gd name="T10" fmla="*/ 61 w 122"/>
                <a:gd name="T11" fmla="*/ 48 h 121"/>
                <a:gd name="T12" fmla="*/ 48 w 122"/>
                <a:gd name="T13" fmla="*/ 60 h 121"/>
                <a:gd name="T14" fmla="*/ 61 w 122"/>
                <a:gd name="T15" fmla="*/ 73 h 121"/>
                <a:gd name="T16" fmla="*/ 74 w 122"/>
                <a:gd name="T17" fmla="*/ 60 h 121"/>
                <a:gd name="T18" fmla="*/ 61 w 122"/>
                <a:gd name="T19" fmla="*/ 4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1">
                  <a:moveTo>
                    <a:pt x="61" y="121"/>
                  </a:moveTo>
                  <a:cubicBezTo>
                    <a:pt x="28" y="121"/>
                    <a:pt x="0" y="94"/>
                    <a:pt x="0" y="60"/>
                  </a:cubicBezTo>
                  <a:cubicBezTo>
                    <a:pt x="0" y="27"/>
                    <a:pt x="28" y="0"/>
                    <a:pt x="61" y="0"/>
                  </a:cubicBezTo>
                  <a:cubicBezTo>
                    <a:pt x="95" y="0"/>
                    <a:pt x="122" y="27"/>
                    <a:pt x="122" y="60"/>
                  </a:cubicBezTo>
                  <a:cubicBezTo>
                    <a:pt x="122" y="94"/>
                    <a:pt x="95" y="121"/>
                    <a:pt x="61" y="121"/>
                  </a:cubicBezTo>
                  <a:close/>
                  <a:moveTo>
                    <a:pt x="61" y="48"/>
                  </a:moveTo>
                  <a:cubicBezTo>
                    <a:pt x="54" y="48"/>
                    <a:pt x="48" y="53"/>
                    <a:pt x="48" y="60"/>
                  </a:cubicBezTo>
                  <a:cubicBezTo>
                    <a:pt x="48" y="67"/>
                    <a:pt x="54" y="73"/>
                    <a:pt x="61" y="73"/>
                  </a:cubicBezTo>
                  <a:cubicBezTo>
                    <a:pt x="68" y="73"/>
                    <a:pt x="74" y="67"/>
                    <a:pt x="74" y="60"/>
                  </a:cubicBezTo>
                  <a:cubicBezTo>
                    <a:pt x="74" y="53"/>
                    <a:pt x="68" y="48"/>
                    <a:pt x="61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3" name="Freeform 366"/>
            <p:cNvSpPr>
              <a:spLocks/>
            </p:cNvSpPr>
            <p:nvPr/>
          </p:nvSpPr>
          <p:spPr bwMode="auto">
            <a:xfrm>
              <a:off x="8286750" y="2341564"/>
              <a:ext cx="114300" cy="33338"/>
            </a:xfrm>
            <a:custGeom>
              <a:avLst/>
              <a:gdLst>
                <a:gd name="T0" fmla="*/ 413 w 440"/>
                <a:gd name="T1" fmla="*/ 129 h 129"/>
                <a:gd name="T2" fmla="*/ 399 w 440"/>
                <a:gd name="T3" fmla="*/ 124 h 129"/>
                <a:gd name="T4" fmla="*/ 301 w 440"/>
                <a:gd name="T5" fmla="*/ 55 h 129"/>
                <a:gd name="T6" fmla="*/ 24 w 440"/>
                <a:gd name="T7" fmla="*/ 48 h 129"/>
                <a:gd name="T8" fmla="*/ 1 w 440"/>
                <a:gd name="T9" fmla="*/ 23 h 129"/>
                <a:gd name="T10" fmla="*/ 25 w 440"/>
                <a:gd name="T11" fmla="*/ 0 h 129"/>
                <a:gd name="T12" fmla="*/ 25 w 440"/>
                <a:gd name="T13" fmla="*/ 0 h 129"/>
                <a:gd name="T14" fmla="*/ 309 w 440"/>
                <a:gd name="T15" fmla="*/ 7 h 129"/>
                <a:gd name="T16" fmla="*/ 323 w 440"/>
                <a:gd name="T17" fmla="*/ 12 h 129"/>
                <a:gd name="T18" fmla="*/ 426 w 440"/>
                <a:gd name="T19" fmla="*/ 85 h 129"/>
                <a:gd name="T20" fmla="*/ 432 w 440"/>
                <a:gd name="T21" fmla="*/ 118 h 129"/>
                <a:gd name="T22" fmla="*/ 413 w 440"/>
                <a:gd name="T23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129">
                  <a:moveTo>
                    <a:pt x="413" y="129"/>
                  </a:moveTo>
                  <a:cubicBezTo>
                    <a:pt x="408" y="129"/>
                    <a:pt x="403" y="127"/>
                    <a:pt x="399" y="124"/>
                  </a:cubicBezTo>
                  <a:cubicBezTo>
                    <a:pt x="301" y="55"/>
                    <a:pt x="301" y="55"/>
                    <a:pt x="301" y="55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7"/>
                    <a:pt x="0" y="36"/>
                    <a:pt x="1" y="23"/>
                  </a:cubicBezTo>
                  <a:cubicBezTo>
                    <a:pt x="1" y="10"/>
                    <a:pt x="1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14" y="7"/>
                    <a:pt x="319" y="9"/>
                    <a:pt x="323" y="12"/>
                  </a:cubicBezTo>
                  <a:cubicBezTo>
                    <a:pt x="426" y="85"/>
                    <a:pt x="426" y="85"/>
                    <a:pt x="426" y="85"/>
                  </a:cubicBezTo>
                  <a:cubicBezTo>
                    <a:pt x="437" y="93"/>
                    <a:pt x="440" y="108"/>
                    <a:pt x="432" y="118"/>
                  </a:cubicBezTo>
                  <a:cubicBezTo>
                    <a:pt x="428" y="125"/>
                    <a:pt x="420" y="129"/>
                    <a:pt x="413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4" name="Freeform 367"/>
            <p:cNvSpPr>
              <a:spLocks/>
            </p:cNvSpPr>
            <p:nvPr/>
          </p:nvSpPr>
          <p:spPr bwMode="auto">
            <a:xfrm>
              <a:off x="8270875" y="2336801"/>
              <a:ext cx="214313" cy="165100"/>
            </a:xfrm>
            <a:custGeom>
              <a:avLst/>
              <a:gdLst>
                <a:gd name="T0" fmla="*/ 373 w 826"/>
                <a:gd name="T1" fmla="*/ 636 h 636"/>
                <a:gd name="T2" fmla="*/ 195 w 826"/>
                <a:gd name="T3" fmla="*/ 453 h 636"/>
                <a:gd name="T4" fmla="*/ 6 w 826"/>
                <a:gd name="T5" fmla="*/ 60 h 636"/>
                <a:gd name="T6" fmla="*/ 16 w 826"/>
                <a:gd name="T7" fmla="*/ 28 h 636"/>
                <a:gd name="T8" fmla="*/ 48 w 826"/>
                <a:gd name="T9" fmla="*/ 39 h 636"/>
                <a:gd name="T10" fmla="*/ 239 w 826"/>
                <a:gd name="T11" fmla="*/ 435 h 636"/>
                <a:gd name="T12" fmla="*/ 409 w 826"/>
                <a:gd name="T13" fmla="*/ 583 h 636"/>
                <a:gd name="T14" fmla="*/ 758 w 826"/>
                <a:gd name="T15" fmla="*/ 371 h 636"/>
                <a:gd name="T16" fmla="*/ 686 w 826"/>
                <a:gd name="T17" fmla="*/ 86 h 636"/>
                <a:gd name="T18" fmla="*/ 623 w 826"/>
                <a:gd name="T19" fmla="*/ 56 h 636"/>
                <a:gd name="T20" fmla="*/ 415 w 826"/>
                <a:gd name="T21" fmla="*/ 97 h 636"/>
                <a:gd name="T22" fmla="*/ 387 w 826"/>
                <a:gd name="T23" fmla="*/ 78 h 636"/>
                <a:gd name="T24" fmla="*/ 406 w 826"/>
                <a:gd name="T25" fmla="*/ 50 h 636"/>
                <a:gd name="T26" fmla="*/ 613 w 826"/>
                <a:gd name="T27" fmla="*/ 9 h 636"/>
                <a:gd name="T28" fmla="*/ 728 w 826"/>
                <a:gd name="T29" fmla="*/ 63 h 636"/>
                <a:gd name="T30" fmla="*/ 802 w 826"/>
                <a:gd name="T31" fmla="*/ 389 h 636"/>
                <a:gd name="T32" fmla="*/ 420 w 826"/>
                <a:gd name="T33" fmla="*/ 630 h 636"/>
                <a:gd name="T34" fmla="*/ 373 w 826"/>
                <a:gd name="T35" fmla="*/ 636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6" h="636">
                  <a:moveTo>
                    <a:pt x="373" y="636"/>
                  </a:moveTo>
                  <a:cubicBezTo>
                    <a:pt x="269" y="636"/>
                    <a:pt x="229" y="535"/>
                    <a:pt x="195" y="453"/>
                  </a:cubicBezTo>
                  <a:cubicBezTo>
                    <a:pt x="152" y="347"/>
                    <a:pt x="7" y="63"/>
                    <a:pt x="6" y="60"/>
                  </a:cubicBezTo>
                  <a:cubicBezTo>
                    <a:pt x="0" y="49"/>
                    <a:pt x="4" y="34"/>
                    <a:pt x="16" y="28"/>
                  </a:cubicBezTo>
                  <a:cubicBezTo>
                    <a:pt x="28" y="22"/>
                    <a:pt x="42" y="27"/>
                    <a:pt x="48" y="39"/>
                  </a:cubicBezTo>
                  <a:cubicBezTo>
                    <a:pt x="54" y="50"/>
                    <a:pt x="195" y="327"/>
                    <a:pt x="239" y="435"/>
                  </a:cubicBezTo>
                  <a:cubicBezTo>
                    <a:pt x="287" y="552"/>
                    <a:pt x="319" y="605"/>
                    <a:pt x="409" y="583"/>
                  </a:cubicBezTo>
                  <a:cubicBezTo>
                    <a:pt x="509" y="559"/>
                    <a:pt x="711" y="483"/>
                    <a:pt x="758" y="371"/>
                  </a:cubicBezTo>
                  <a:cubicBezTo>
                    <a:pt x="781" y="316"/>
                    <a:pt x="754" y="212"/>
                    <a:pt x="686" y="86"/>
                  </a:cubicBezTo>
                  <a:cubicBezTo>
                    <a:pt x="674" y="63"/>
                    <a:pt x="648" y="51"/>
                    <a:pt x="623" y="56"/>
                  </a:cubicBezTo>
                  <a:cubicBezTo>
                    <a:pt x="415" y="97"/>
                    <a:pt x="415" y="97"/>
                    <a:pt x="415" y="97"/>
                  </a:cubicBezTo>
                  <a:cubicBezTo>
                    <a:pt x="402" y="100"/>
                    <a:pt x="389" y="91"/>
                    <a:pt x="387" y="78"/>
                  </a:cubicBezTo>
                  <a:cubicBezTo>
                    <a:pt x="384" y="65"/>
                    <a:pt x="393" y="53"/>
                    <a:pt x="406" y="50"/>
                  </a:cubicBezTo>
                  <a:cubicBezTo>
                    <a:pt x="613" y="9"/>
                    <a:pt x="613" y="9"/>
                    <a:pt x="613" y="9"/>
                  </a:cubicBezTo>
                  <a:cubicBezTo>
                    <a:pt x="660" y="0"/>
                    <a:pt x="706" y="21"/>
                    <a:pt x="728" y="63"/>
                  </a:cubicBezTo>
                  <a:cubicBezTo>
                    <a:pt x="826" y="244"/>
                    <a:pt x="822" y="340"/>
                    <a:pt x="802" y="389"/>
                  </a:cubicBezTo>
                  <a:cubicBezTo>
                    <a:pt x="748" y="519"/>
                    <a:pt x="536" y="601"/>
                    <a:pt x="420" y="630"/>
                  </a:cubicBezTo>
                  <a:cubicBezTo>
                    <a:pt x="403" y="634"/>
                    <a:pt x="388" y="636"/>
                    <a:pt x="373" y="6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5" name="Freeform 368"/>
            <p:cNvSpPr>
              <a:spLocks noEditPoints="1"/>
            </p:cNvSpPr>
            <p:nvPr/>
          </p:nvSpPr>
          <p:spPr bwMode="auto">
            <a:xfrm>
              <a:off x="8348663" y="2430464"/>
              <a:ext cx="49213" cy="49213"/>
            </a:xfrm>
            <a:custGeom>
              <a:avLst/>
              <a:gdLst>
                <a:gd name="T0" fmla="*/ 82 w 190"/>
                <a:gd name="T1" fmla="*/ 187 h 187"/>
                <a:gd name="T2" fmla="*/ 68 w 190"/>
                <a:gd name="T3" fmla="*/ 182 h 187"/>
                <a:gd name="T4" fmla="*/ 10 w 190"/>
                <a:gd name="T5" fmla="*/ 138 h 187"/>
                <a:gd name="T6" fmla="*/ 0 w 190"/>
                <a:gd name="T7" fmla="*/ 119 h 187"/>
                <a:gd name="T8" fmla="*/ 0 w 190"/>
                <a:gd name="T9" fmla="*/ 32 h 187"/>
                <a:gd name="T10" fmla="*/ 21 w 190"/>
                <a:gd name="T11" fmla="*/ 8 h 187"/>
                <a:gd name="T12" fmla="*/ 79 w 190"/>
                <a:gd name="T13" fmla="*/ 0 h 187"/>
                <a:gd name="T14" fmla="*/ 84 w 190"/>
                <a:gd name="T15" fmla="*/ 0 h 187"/>
                <a:gd name="T16" fmla="*/ 177 w 190"/>
                <a:gd name="T17" fmla="*/ 46 h 187"/>
                <a:gd name="T18" fmla="*/ 178 w 190"/>
                <a:gd name="T19" fmla="*/ 103 h 187"/>
                <a:gd name="T20" fmla="*/ 87 w 190"/>
                <a:gd name="T21" fmla="*/ 186 h 187"/>
                <a:gd name="T22" fmla="*/ 82 w 190"/>
                <a:gd name="T23" fmla="*/ 187 h 187"/>
                <a:gd name="T24" fmla="*/ 48 w 190"/>
                <a:gd name="T25" fmla="*/ 107 h 187"/>
                <a:gd name="T26" fmla="*/ 86 w 190"/>
                <a:gd name="T27" fmla="*/ 136 h 187"/>
                <a:gd name="T28" fmla="*/ 134 w 190"/>
                <a:gd name="T29" fmla="*/ 83 h 187"/>
                <a:gd name="T30" fmla="*/ 136 w 190"/>
                <a:gd name="T31" fmla="*/ 70 h 187"/>
                <a:gd name="T32" fmla="*/ 82 w 190"/>
                <a:gd name="T33" fmla="*/ 48 h 187"/>
                <a:gd name="T34" fmla="*/ 48 w 190"/>
                <a:gd name="T35" fmla="*/ 53 h 187"/>
                <a:gd name="T36" fmla="*/ 48 w 190"/>
                <a:gd name="T37" fmla="*/ 10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0" h="187">
                  <a:moveTo>
                    <a:pt x="82" y="187"/>
                  </a:moveTo>
                  <a:cubicBezTo>
                    <a:pt x="77" y="187"/>
                    <a:pt x="72" y="185"/>
                    <a:pt x="68" y="182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4" y="134"/>
                    <a:pt x="0" y="127"/>
                    <a:pt x="0" y="11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0"/>
                    <a:pt x="9" y="10"/>
                    <a:pt x="21" y="8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3" y="0"/>
                    <a:pt x="84" y="0"/>
                  </a:cubicBezTo>
                  <a:cubicBezTo>
                    <a:pt x="96" y="1"/>
                    <a:pt x="156" y="9"/>
                    <a:pt x="177" y="46"/>
                  </a:cubicBezTo>
                  <a:cubicBezTo>
                    <a:pt x="184" y="58"/>
                    <a:pt x="190" y="78"/>
                    <a:pt x="178" y="103"/>
                  </a:cubicBezTo>
                  <a:cubicBezTo>
                    <a:pt x="146" y="173"/>
                    <a:pt x="89" y="186"/>
                    <a:pt x="87" y="186"/>
                  </a:cubicBezTo>
                  <a:cubicBezTo>
                    <a:pt x="85" y="187"/>
                    <a:pt x="84" y="187"/>
                    <a:pt x="82" y="187"/>
                  </a:cubicBezTo>
                  <a:close/>
                  <a:moveTo>
                    <a:pt x="48" y="107"/>
                  </a:moveTo>
                  <a:cubicBezTo>
                    <a:pt x="86" y="136"/>
                    <a:pt x="86" y="136"/>
                    <a:pt x="86" y="136"/>
                  </a:cubicBezTo>
                  <a:cubicBezTo>
                    <a:pt x="98" y="130"/>
                    <a:pt x="119" y="116"/>
                    <a:pt x="134" y="83"/>
                  </a:cubicBezTo>
                  <a:cubicBezTo>
                    <a:pt x="138" y="75"/>
                    <a:pt x="137" y="71"/>
                    <a:pt x="136" y="70"/>
                  </a:cubicBezTo>
                  <a:cubicBezTo>
                    <a:pt x="130" y="59"/>
                    <a:pt x="102" y="51"/>
                    <a:pt x="82" y="48"/>
                  </a:cubicBezTo>
                  <a:cubicBezTo>
                    <a:pt x="48" y="53"/>
                    <a:pt x="48" y="53"/>
                    <a:pt x="48" y="53"/>
                  </a:cubicBezTo>
                  <a:lnTo>
                    <a:pt x="48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6" name="Freeform 369"/>
            <p:cNvSpPr>
              <a:spLocks/>
            </p:cNvSpPr>
            <p:nvPr/>
          </p:nvSpPr>
          <p:spPr bwMode="auto">
            <a:xfrm>
              <a:off x="8397875" y="2425701"/>
              <a:ext cx="44450" cy="42863"/>
            </a:xfrm>
            <a:custGeom>
              <a:avLst/>
              <a:gdLst>
                <a:gd name="T0" fmla="*/ 27 w 170"/>
                <a:gd name="T1" fmla="*/ 168 h 168"/>
                <a:gd name="T2" fmla="*/ 3 w 170"/>
                <a:gd name="T3" fmla="*/ 150 h 168"/>
                <a:gd name="T4" fmla="*/ 21 w 170"/>
                <a:gd name="T5" fmla="*/ 121 h 168"/>
                <a:gd name="T6" fmla="*/ 118 w 170"/>
                <a:gd name="T7" fmla="*/ 80 h 168"/>
                <a:gd name="T8" fmla="*/ 94 w 170"/>
                <a:gd name="T9" fmla="*/ 56 h 168"/>
                <a:gd name="T10" fmla="*/ 44 w 170"/>
                <a:gd name="T11" fmla="*/ 94 h 168"/>
                <a:gd name="T12" fmla="*/ 10 w 170"/>
                <a:gd name="T13" fmla="*/ 88 h 168"/>
                <a:gd name="T14" fmla="*/ 15 w 170"/>
                <a:gd name="T15" fmla="*/ 55 h 168"/>
                <a:gd name="T16" fmla="*/ 82 w 170"/>
                <a:gd name="T17" fmla="*/ 6 h 168"/>
                <a:gd name="T18" fmla="*/ 111 w 170"/>
                <a:gd name="T19" fmla="*/ 7 h 168"/>
                <a:gd name="T20" fmla="*/ 170 w 170"/>
                <a:gd name="T21" fmla="*/ 81 h 168"/>
                <a:gd name="T22" fmla="*/ 32 w 170"/>
                <a:gd name="T23" fmla="*/ 167 h 168"/>
                <a:gd name="T24" fmla="*/ 27 w 170"/>
                <a:gd name="T2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68">
                  <a:moveTo>
                    <a:pt x="27" y="168"/>
                  </a:moveTo>
                  <a:cubicBezTo>
                    <a:pt x="16" y="168"/>
                    <a:pt x="6" y="161"/>
                    <a:pt x="3" y="150"/>
                  </a:cubicBezTo>
                  <a:cubicBezTo>
                    <a:pt x="0" y="137"/>
                    <a:pt x="8" y="124"/>
                    <a:pt x="21" y="121"/>
                  </a:cubicBezTo>
                  <a:cubicBezTo>
                    <a:pt x="74" y="108"/>
                    <a:pt x="105" y="90"/>
                    <a:pt x="118" y="80"/>
                  </a:cubicBezTo>
                  <a:cubicBezTo>
                    <a:pt x="113" y="73"/>
                    <a:pt x="104" y="65"/>
                    <a:pt x="94" y="56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33" y="101"/>
                    <a:pt x="18" y="99"/>
                    <a:pt x="10" y="88"/>
                  </a:cubicBezTo>
                  <a:cubicBezTo>
                    <a:pt x="2" y="78"/>
                    <a:pt x="5" y="63"/>
                    <a:pt x="15" y="5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90" y="0"/>
                    <a:pt x="103" y="0"/>
                    <a:pt x="111" y="7"/>
                  </a:cubicBezTo>
                  <a:cubicBezTo>
                    <a:pt x="170" y="56"/>
                    <a:pt x="170" y="73"/>
                    <a:pt x="170" y="81"/>
                  </a:cubicBezTo>
                  <a:cubicBezTo>
                    <a:pt x="170" y="117"/>
                    <a:pt x="99" y="151"/>
                    <a:pt x="32" y="167"/>
                  </a:cubicBezTo>
                  <a:cubicBezTo>
                    <a:pt x="30" y="168"/>
                    <a:pt x="28" y="168"/>
                    <a:pt x="2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7" name="Freeform 370"/>
            <p:cNvSpPr>
              <a:spLocks/>
            </p:cNvSpPr>
            <p:nvPr/>
          </p:nvSpPr>
          <p:spPr bwMode="auto">
            <a:xfrm>
              <a:off x="8426450" y="2395539"/>
              <a:ext cx="36513" cy="47625"/>
            </a:xfrm>
            <a:custGeom>
              <a:avLst/>
              <a:gdLst>
                <a:gd name="T0" fmla="*/ 85 w 139"/>
                <a:gd name="T1" fmla="*/ 182 h 182"/>
                <a:gd name="T2" fmla="*/ 71 w 139"/>
                <a:gd name="T3" fmla="*/ 178 h 182"/>
                <a:gd name="T4" fmla="*/ 65 w 139"/>
                <a:gd name="T5" fmla="*/ 144 h 182"/>
                <a:gd name="T6" fmla="*/ 91 w 139"/>
                <a:gd name="T7" fmla="*/ 75 h 182"/>
                <a:gd name="T8" fmla="*/ 74 w 139"/>
                <a:gd name="T9" fmla="*/ 60 h 182"/>
                <a:gd name="T10" fmla="*/ 47 w 139"/>
                <a:gd name="T11" fmla="*/ 98 h 182"/>
                <a:gd name="T12" fmla="*/ 13 w 139"/>
                <a:gd name="T13" fmla="*/ 104 h 182"/>
                <a:gd name="T14" fmla="*/ 8 w 139"/>
                <a:gd name="T15" fmla="*/ 70 h 182"/>
                <a:gd name="T16" fmla="*/ 51 w 139"/>
                <a:gd name="T17" fmla="*/ 10 h 182"/>
                <a:gd name="T18" fmla="*/ 68 w 139"/>
                <a:gd name="T19" fmla="*/ 0 h 182"/>
                <a:gd name="T20" fmla="*/ 86 w 139"/>
                <a:gd name="T21" fmla="*/ 6 h 182"/>
                <a:gd name="T22" fmla="*/ 131 w 139"/>
                <a:gd name="T23" fmla="*/ 47 h 182"/>
                <a:gd name="T24" fmla="*/ 139 w 139"/>
                <a:gd name="T25" fmla="*/ 65 h 182"/>
                <a:gd name="T26" fmla="*/ 104 w 139"/>
                <a:gd name="T27" fmla="*/ 172 h 182"/>
                <a:gd name="T28" fmla="*/ 85 w 139"/>
                <a:gd name="T29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9" h="182">
                  <a:moveTo>
                    <a:pt x="85" y="182"/>
                  </a:moveTo>
                  <a:cubicBezTo>
                    <a:pt x="80" y="182"/>
                    <a:pt x="75" y="181"/>
                    <a:pt x="71" y="178"/>
                  </a:cubicBezTo>
                  <a:cubicBezTo>
                    <a:pt x="60" y="170"/>
                    <a:pt x="57" y="155"/>
                    <a:pt x="65" y="144"/>
                  </a:cubicBezTo>
                  <a:cubicBezTo>
                    <a:pt x="83" y="119"/>
                    <a:pt x="89" y="90"/>
                    <a:pt x="91" y="75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39" y="109"/>
                    <a:pt x="24" y="111"/>
                    <a:pt x="13" y="104"/>
                  </a:cubicBezTo>
                  <a:cubicBezTo>
                    <a:pt x="2" y="96"/>
                    <a:pt x="0" y="81"/>
                    <a:pt x="8" y="7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5" y="5"/>
                    <a:pt x="61" y="1"/>
                    <a:pt x="68" y="0"/>
                  </a:cubicBezTo>
                  <a:cubicBezTo>
                    <a:pt x="75" y="0"/>
                    <a:pt x="81" y="2"/>
                    <a:pt x="86" y="6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6" y="51"/>
                    <a:pt x="139" y="58"/>
                    <a:pt x="139" y="65"/>
                  </a:cubicBezTo>
                  <a:cubicBezTo>
                    <a:pt x="139" y="67"/>
                    <a:pt x="139" y="123"/>
                    <a:pt x="104" y="172"/>
                  </a:cubicBezTo>
                  <a:cubicBezTo>
                    <a:pt x="100" y="179"/>
                    <a:pt x="92" y="182"/>
                    <a:pt x="85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8" name="Freeform 371"/>
            <p:cNvSpPr>
              <a:spLocks/>
            </p:cNvSpPr>
            <p:nvPr/>
          </p:nvSpPr>
          <p:spPr bwMode="auto">
            <a:xfrm>
              <a:off x="8366125" y="2401889"/>
              <a:ext cx="57150" cy="42863"/>
            </a:xfrm>
            <a:custGeom>
              <a:avLst/>
              <a:gdLst>
                <a:gd name="T0" fmla="*/ 47 w 224"/>
                <a:gd name="T1" fmla="*/ 166 h 166"/>
                <a:gd name="T2" fmla="*/ 24 w 224"/>
                <a:gd name="T3" fmla="*/ 148 h 166"/>
                <a:gd name="T4" fmla="*/ 3 w 224"/>
                <a:gd name="T5" fmla="*/ 66 h 166"/>
                <a:gd name="T6" fmla="*/ 19 w 224"/>
                <a:gd name="T7" fmla="*/ 38 h 166"/>
                <a:gd name="T8" fmla="*/ 123 w 224"/>
                <a:gd name="T9" fmla="*/ 2 h 166"/>
                <a:gd name="T10" fmla="*/ 144 w 224"/>
                <a:gd name="T11" fmla="*/ 5 h 166"/>
                <a:gd name="T12" fmla="*/ 210 w 224"/>
                <a:gd name="T13" fmla="*/ 49 h 166"/>
                <a:gd name="T14" fmla="*/ 217 w 224"/>
                <a:gd name="T15" fmla="*/ 83 h 166"/>
                <a:gd name="T16" fmla="*/ 183 w 224"/>
                <a:gd name="T17" fmla="*/ 89 h 166"/>
                <a:gd name="T18" fmla="*/ 127 w 224"/>
                <a:gd name="T19" fmla="*/ 51 h 166"/>
                <a:gd name="T20" fmla="*/ 55 w 224"/>
                <a:gd name="T21" fmla="*/ 76 h 166"/>
                <a:gd name="T22" fmla="*/ 71 w 224"/>
                <a:gd name="T23" fmla="*/ 137 h 166"/>
                <a:gd name="T24" fmla="*/ 53 w 224"/>
                <a:gd name="T25" fmla="*/ 166 h 166"/>
                <a:gd name="T26" fmla="*/ 47 w 224"/>
                <a:gd name="T27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4" h="166">
                  <a:moveTo>
                    <a:pt x="47" y="166"/>
                  </a:moveTo>
                  <a:cubicBezTo>
                    <a:pt x="37" y="166"/>
                    <a:pt x="27" y="159"/>
                    <a:pt x="24" y="14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0" y="54"/>
                    <a:pt x="7" y="42"/>
                    <a:pt x="19" y="38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30" y="0"/>
                    <a:pt x="138" y="1"/>
                    <a:pt x="144" y="5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21" y="57"/>
                    <a:pt x="224" y="72"/>
                    <a:pt x="217" y="83"/>
                  </a:cubicBezTo>
                  <a:cubicBezTo>
                    <a:pt x="209" y="94"/>
                    <a:pt x="194" y="96"/>
                    <a:pt x="183" y="89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4" y="149"/>
                    <a:pt x="66" y="162"/>
                    <a:pt x="53" y="166"/>
                  </a:cubicBezTo>
                  <a:cubicBezTo>
                    <a:pt x="51" y="166"/>
                    <a:pt x="49" y="166"/>
                    <a:pt x="47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9" name="Freeform 372"/>
            <p:cNvSpPr>
              <a:spLocks/>
            </p:cNvSpPr>
            <p:nvPr/>
          </p:nvSpPr>
          <p:spPr bwMode="auto">
            <a:xfrm>
              <a:off x="8326438" y="2393951"/>
              <a:ext cx="46038" cy="44450"/>
            </a:xfrm>
            <a:custGeom>
              <a:avLst/>
              <a:gdLst>
                <a:gd name="T0" fmla="*/ 44 w 179"/>
                <a:gd name="T1" fmla="*/ 174 h 174"/>
                <a:gd name="T2" fmla="*/ 21 w 179"/>
                <a:gd name="T3" fmla="*/ 156 h 174"/>
                <a:gd name="T4" fmla="*/ 7 w 179"/>
                <a:gd name="T5" fmla="*/ 111 h 174"/>
                <a:gd name="T6" fmla="*/ 23 w 179"/>
                <a:gd name="T7" fmla="*/ 35 h 174"/>
                <a:gd name="T8" fmla="*/ 102 w 179"/>
                <a:gd name="T9" fmla="*/ 5 h 174"/>
                <a:gd name="T10" fmla="*/ 157 w 179"/>
                <a:gd name="T11" fmla="*/ 15 h 174"/>
                <a:gd name="T12" fmla="*/ 177 w 179"/>
                <a:gd name="T13" fmla="*/ 43 h 174"/>
                <a:gd name="T14" fmla="*/ 149 w 179"/>
                <a:gd name="T15" fmla="*/ 62 h 174"/>
                <a:gd name="T16" fmla="*/ 94 w 179"/>
                <a:gd name="T17" fmla="*/ 53 h 174"/>
                <a:gd name="T18" fmla="*/ 60 w 179"/>
                <a:gd name="T19" fmla="*/ 65 h 174"/>
                <a:gd name="T20" fmla="*/ 54 w 179"/>
                <a:gd name="T21" fmla="*/ 97 h 174"/>
                <a:gd name="T22" fmla="*/ 67 w 179"/>
                <a:gd name="T23" fmla="*/ 143 h 174"/>
                <a:gd name="T24" fmla="*/ 50 w 179"/>
                <a:gd name="T25" fmla="*/ 173 h 174"/>
                <a:gd name="T26" fmla="*/ 44 w 179"/>
                <a:gd name="T2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" h="174">
                  <a:moveTo>
                    <a:pt x="44" y="174"/>
                  </a:moveTo>
                  <a:cubicBezTo>
                    <a:pt x="33" y="174"/>
                    <a:pt x="24" y="167"/>
                    <a:pt x="21" y="156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0" y="84"/>
                    <a:pt x="6" y="56"/>
                    <a:pt x="23" y="35"/>
                  </a:cubicBezTo>
                  <a:cubicBezTo>
                    <a:pt x="42" y="11"/>
                    <a:pt x="73" y="0"/>
                    <a:pt x="102" y="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71" y="18"/>
                    <a:pt x="179" y="30"/>
                    <a:pt x="177" y="43"/>
                  </a:cubicBezTo>
                  <a:cubicBezTo>
                    <a:pt x="175" y="56"/>
                    <a:pt x="162" y="65"/>
                    <a:pt x="149" y="6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81" y="50"/>
                    <a:pt x="68" y="55"/>
                    <a:pt x="60" y="65"/>
                  </a:cubicBezTo>
                  <a:cubicBezTo>
                    <a:pt x="53" y="74"/>
                    <a:pt x="50" y="86"/>
                    <a:pt x="54" y="97"/>
                  </a:cubicBezTo>
                  <a:cubicBezTo>
                    <a:pt x="67" y="143"/>
                    <a:pt x="67" y="143"/>
                    <a:pt x="67" y="143"/>
                  </a:cubicBezTo>
                  <a:cubicBezTo>
                    <a:pt x="70" y="156"/>
                    <a:pt x="63" y="169"/>
                    <a:pt x="50" y="173"/>
                  </a:cubicBezTo>
                  <a:cubicBezTo>
                    <a:pt x="48" y="173"/>
                    <a:pt x="46" y="174"/>
                    <a:pt x="44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0" name="Freeform 373"/>
            <p:cNvSpPr>
              <a:spLocks/>
            </p:cNvSpPr>
            <p:nvPr/>
          </p:nvSpPr>
          <p:spPr bwMode="auto">
            <a:xfrm>
              <a:off x="8359775" y="2382839"/>
              <a:ext cx="77788" cy="26988"/>
            </a:xfrm>
            <a:custGeom>
              <a:avLst/>
              <a:gdLst>
                <a:gd name="T0" fmla="*/ 27 w 301"/>
                <a:gd name="T1" fmla="*/ 104 h 104"/>
                <a:gd name="T2" fmla="*/ 7 w 301"/>
                <a:gd name="T3" fmla="*/ 92 h 104"/>
                <a:gd name="T4" fmla="*/ 15 w 301"/>
                <a:gd name="T5" fmla="*/ 59 h 104"/>
                <a:gd name="T6" fmla="*/ 108 w 301"/>
                <a:gd name="T7" fmla="*/ 4 h 104"/>
                <a:gd name="T8" fmla="*/ 125 w 301"/>
                <a:gd name="T9" fmla="*/ 1 h 104"/>
                <a:gd name="T10" fmla="*/ 280 w 301"/>
                <a:gd name="T11" fmla="*/ 37 h 104"/>
                <a:gd name="T12" fmla="*/ 298 w 301"/>
                <a:gd name="T13" fmla="*/ 65 h 104"/>
                <a:gd name="T14" fmla="*/ 270 w 301"/>
                <a:gd name="T15" fmla="*/ 83 h 104"/>
                <a:gd name="T16" fmla="*/ 124 w 301"/>
                <a:gd name="T17" fmla="*/ 50 h 104"/>
                <a:gd name="T18" fmla="*/ 40 w 301"/>
                <a:gd name="T19" fmla="*/ 100 h 104"/>
                <a:gd name="T20" fmla="*/ 27 w 301"/>
                <a:gd name="T21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104">
                  <a:moveTo>
                    <a:pt x="27" y="104"/>
                  </a:moveTo>
                  <a:cubicBezTo>
                    <a:pt x="19" y="104"/>
                    <a:pt x="11" y="100"/>
                    <a:pt x="7" y="92"/>
                  </a:cubicBezTo>
                  <a:cubicBezTo>
                    <a:pt x="0" y="81"/>
                    <a:pt x="4" y="66"/>
                    <a:pt x="15" y="59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13" y="1"/>
                    <a:pt x="119" y="0"/>
                    <a:pt x="125" y="1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93" y="40"/>
                    <a:pt x="301" y="53"/>
                    <a:pt x="298" y="65"/>
                  </a:cubicBezTo>
                  <a:cubicBezTo>
                    <a:pt x="295" y="78"/>
                    <a:pt x="283" y="86"/>
                    <a:pt x="270" y="83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6" y="103"/>
                    <a:pt x="31" y="104"/>
                    <a:pt x="2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4" name="Группа 1083"/>
          <p:cNvGrpSpPr/>
          <p:nvPr/>
        </p:nvGrpSpPr>
        <p:grpSpPr>
          <a:xfrm>
            <a:off x="5808663" y="2727326"/>
            <a:ext cx="519112" cy="501650"/>
            <a:chOff x="5808663" y="2727326"/>
            <a:chExt cx="519112" cy="501650"/>
          </a:xfrm>
          <a:solidFill>
            <a:schemeClr val="accent1"/>
          </a:solidFill>
        </p:grpSpPr>
        <p:sp>
          <p:nvSpPr>
            <p:cNvPr id="811" name="Freeform 374"/>
            <p:cNvSpPr>
              <a:spLocks/>
            </p:cNvSpPr>
            <p:nvPr/>
          </p:nvSpPr>
          <p:spPr bwMode="auto">
            <a:xfrm>
              <a:off x="6024563" y="2974976"/>
              <a:ext cx="61913" cy="68263"/>
            </a:xfrm>
            <a:custGeom>
              <a:avLst/>
              <a:gdLst>
                <a:gd name="T0" fmla="*/ 132 w 235"/>
                <a:gd name="T1" fmla="*/ 266 h 266"/>
                <a:gd name="T2" fmla="*/ 0 w 235"/>
                <a:gd name="T3" fmla="*/ 133 h 266"/>
                <a:gd name="T4" fmla="*/ 132 w 235"/>
                <a:gd name="T5" fmla="*/ 0 h 266"/>
                <a:gd name="T6" fmla="*/ 221 w 235"/>
                <a:gd name="T7" fmla="*/ 34 h 266"/>
                <a:gd name="T8" fmla="*/ 222 w 235"/>
                <a:gd name="T9" fmla="*/ 68 h 266"/>
                <a:gd name="T10" fmla="*/ 189 w 235"/>
                <a:gd name="T11" fmla="*/ 70 h 266"/>
                <a:gd name="T12" fmla="*/ 132 w 235"/>
                <a:gd name="T13" fmla="*/ 48 h 266"/>
                <a:gd name="T14" fmla="*/ 48 w 235"/>
                <a:gd name="T15" fmla="*/ 133 h 266"/>
                <a:gd name="T16" fmla="*/ 132 w 235"/>
                <a:gd name="T17" fmla="*/ 218 h 266"/>
                <a:gd name="T18" fmla="*/ 192 w 235"/>
                <a:gd name="T19" fmla="*/ 193 h 266"/>
                <a:gd name="T20" fmla="*/ 226 w 235"/>
                <a:gd name="T21" fmla="*/ 193 h 266"/>
                <a:gd name="T22" fmla="*/ 226 w 235"/>
                <a:gd name="T23" fmla="*/ 227 h 266"/>
                <a:gd name="T24" fmla="*/ 132 w 235"/>
                <a:gd name="T25" fmla="*/ 2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" h="266">
                  <a:moveTo>
                    <a:pt x="132" y="266"/>
                  </a:moveTo>
                  <a:cubicBezTo>
                    <a:pt x="59" y="266"/>
                    <a:pt x="0" y="206"/>
                    <a:pt x="0" y="133"/>
                  </a:cubicBezTo>
                  <a:cubicBezTo>
                    <a:pt x="0" y="60"/>
                    <a:pt x="59" y="0"/>
                    <a:pt x="132" y="0"/>
                  </a:cubicBezTo>
                  <a:cubicBezTo>
                    <a:pt x="165" y="0"/>
                    <a:pt x="196" y="12"/>
                    <a:pt x="221" y="34"/>
                  </a:cubicBezTo>
                  <a:cubicBezTo>
                    <a:pt x="230" y="43"/>
                    <a:pt x="231" y="58"/>
                    <a:pt x="222" y="68"/>
                  </a:cubicBezTo>
                  <a:cubicBezTo>
                    <a:pt x="214" y="78"/>
                    <a:pt x="198" y="79"/>
                    <a:pt x="189" y="70"/>
                  </a:cubicBezTo>
                  <a:cubicBezTo>
                    <a:pt x="173" y="56"/>
                    <a:pt x="153" y="48"/>
                    <a:pt x="132" y="48"/>
                  </a:cubicBezTo>
                  <a:cubicBezTo>
                    <a:pt x="86" y="48"/>
                    <a:pt x="48" y="86"/>
                    <a:pt x="48" y="133"/>
                  </a:cubicBezTo>
                  <a:cubicBezTo>
                    <a:pt x="48" y="180"/>
                    <a:pt x="86" y="218"/>
                    <a:pt x="132" y="218"/>
                  </a:cubicBezTo>
                  <a:cubicBezTo>
                    <a:pt x="155" y="218"/>
                    <a:pt x="176" y="209"/>
                    <a:pt x="192" y="193"/>
                  </a:cubicBezTo>
                  <a:cubicBezTo>
                    <a:pt x="201" y="183"/>
                    <a:pt x="217" y="183"/>
                    <a:pt x="226" y="193"/>
                  </a:cubicBezTo>
                  <a:cubicBezTo>
                    <a:pt x="235" y="202"/>
                    <a:pt x="235" y="217"/>
                    <a:pt x="226" y="227"/>
                  </a:cubicBezTo>
                  <a:cubicBezTo>
                    <a:pt x="201" y="252"/>
                    <a:pt x="168" y="266"/>
                    <a:pt x="132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2" name="Freeform 375"/>
            <p:cNvSpPr>
              <a:spLocks/>
            </p:cNvSpPr>
            <p:nvPr/>
          </p:nvSpPr>
          <p:spPr bwMode="auto">
            <a:xfrm>
              <a:off x="6086475" y="3030539"/>
              <a:ext cx="92075" cy="55563"/>
            </a:xfrm>
            <a:custGeom>
              <a:avLst/>
              <a:gdLst>
                <a:gd name="T0" fmla="*/ 188 w 354"/>
                <a:gd name="T1" fmla="*/ 212 h 212"/>
                <a:gd name="T2" fmla="*/ 0 w 354"/>
                <a:gd name="T3" fmla="*/ 24 h 212"/>
                <a:gd name="T4" fmla="*/ 24 w 354"/>
                <a:gd name="T5" fmla="*/ 0 h 212"/>
                <a:gd name="T6" fmla="*/ 48 w 354"/>
                <a:gd name="T7" fmla="*/ 24 h 212"/>
                <a:gd name="T8" fmla="*/ 188 w 354"/>
                <a:gd name="T9" fmla="*/ 164 h 212"/>
                <a:gd name="T10" fmla="*/ 306 w 354"/>
                <a:gd name="T11" fmla="*/ 99 h 212"/>
                <a:gd name="T12" fmla="*/ 340 w 354"/>
                <a:gd name="T13" fmla="*/ 92 h 212"/>
                <a:gd name="T14" fmla="*/ 347 w 354"/>
                <a:gd name="T15" fmla="*/ 125 h 212"/>
                <a:gd name="T16" fmla="*/ 188 w 354"/>
                <a:gd name="T1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212">
                  <a:moveTo>
                    <a:pt x="188" y="212"/>
                  </a:moveTo>
                  <a:cubicBezTo>
                    <a:pt x="84" y="212"/>
                    <a:pt x="0" y="12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8" y="10"/>
                    <a:pt x="48" y="24"/>
                  </a:cubicBezTo>
                  <a:cubicBezTo>
                    <a:pt x="48" y="101"/>
                    <a:pt x="111" y="164"/>
                    <a:pt x="188" y="164"/>
                  </a:cubicBezTo>
                  <a:cubicBezTo>
                    <a:pt x="236" y="164"/>
                    <a:pt x="280" y="140"/>
                    <a:pt x="306" y="99"/>
                  </a:cubicBezTo>
                  <a:cubicBezTo>
                    <a:pt x="314" y="88"/>
                    <a:pt x="328" y="85"/>
                    <a:pt x="340" y="92"/>
                  </a:cubicBezTo>
                  <a:cubicBezTo>
                    <a:pt x="351" y="99"/>
                    <a:pt x="354" y="114"/>
                    <a:pt x="347" y="125"/>
                  </a:cubicBezTo>
                  <a:cubicBezTo>
                    <a:pt x="312" y="179"/>
                    <a:pt x="253" y="212"/>
                    <a:pt x="188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3" name="Freeform 376"/>
            <p:cNvSpPr>
              <a:spLocks/>
            </p:cNvSpPr>
            <p:nvPr/>
          </p:nvSpPr>
          <p:spPr bwMode="auto">
            <a:xfrm>
              <a:off x="6127750" y="2870201"/>
              <a:ext cx="112713" cy="203200"/>
            </a:xfrm>
            <a:custGeom>
              <a:avLst/>
              <a:gdLst>
                <a:gd name="T0" fmla="*/ 284 w 435"/>
                <a:gd name="T1" fmla="*/ 784 h 784"/>
                <a:gd name="T2" fmla="*/ 230 w 435"/>
                <a:gd name="T3" fmla="*/ 777 h 784"/>
                <a:gd name="T4" fmla="*/ 213 w 435"/>
                <a:gd name="T5" fmla="*/ 747 h 784"/>
                <a:gd name="T6" fmla="*/ 242 w 435"/>
                <a:gd name="T7" fmla="*/ 730 h 784"/>
                <a:gd name="T8" fmla="*/ 344 w 435"/>
                <a:gd name="T9" fmla="*/ 718 h 784"/>
                <a:gd name="T10" fmla="*/ 387 w 435"/>
                <a:gd name="T11" fmla="*/ 608 h 784"/>
                <a:gd name="T12" fmla="*/ 205 w 435"/>
                <a:gd name="T13" fmla="*/ 152 h 784"/>
                <a:gd name="T14" fmla="*/ 21 w 435"/>
                <a:gd name="T15" fmla="*/ 50 h 784"/>
                <a:gd name="T16" fmla="*/ 3 w 435"/>
                <a:gd name="T17" fmla="*/ 21 h 784"/>
                <a:gd name="T18" fmla="*/ 32 w 435"/>
                <a:gd name="T19" fmla="*/ 3 h 784"/>
                <a:gd name="T20" fmla="*/ 234 w 435"/>
                <a:gd name="T21" fmla="*/ 114 h 784"/>
                <a:gd name="T22" fmla="*/ 435 w 435"/>
                <a:gd name="T23" fmla="*/ 608 h 784"/>
                <a:gd name="T24" fmla="*/ 373 w 435"/>
                <a:gd name="T25" fmla="*/ 756 h 784"/>
                <a:gd name="T26" fmla="*/ 284 w 435"/>
                <a:gd name="T27" fmla="*/ 784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5" h="784">
                  <a:moveTo>
                    <a:pt x="284" y="784"/>
                  </a:moveTo>
                  <a:cubicBezTo>
                    <a:pt x="267" y="784"/>
                    <a:pt x="248" y="782"/>
                    <a:pt x="230" y="777"/>
                  </a:cubicBezTo>
                  <a:cubicBezTo>
                    <a:pt x="217" y="773"/>
                    <a:pt x="209" y="760"/>
                    <a:pt x="213" y="747"/>
                  </a:cubicBezTo>
                  <a:cubicBezTo>
                    <a:pt x="216" y="734"/>
                    <a:pt x="229" y="727"/>
                    <a:pt x="242" y="730"/>
                  </a:cubicBezTo>
                  <a:cubicBezTo>
                    <a:pt x="283" y="742"/>
                    <a:pt x="319" y="737"/>
                    <a:pt x="344" y="718"/>
                  </a:cubicBezTo>
                  <a:cubicBezTo>
                    <a:pt x="372" y="696"/>
                    <a:pt x="387" y="659"/>
                    <a:pt x="387" y="608"/>
                  </a:cubicBezTo>
                  <a:cubicBezTo>
                    <a:pt x="387" y="411"/>
                    <a:pt x="326" y="258"/>
                    <a:pt x="205" y="152"/>
                  </a:cubicBezTo>
                  <a:cubicBezTo>
                    <a:pt x="114" y="72"/>
                    <a:pt x="22" y="50"/>
                    <a:pt x="21" y="50"/>
                  </a:cubicBezTo>
                  <a:cubicBezTo>
                    <a:pt x="8" y="47"/>
                    <a:pt x="0" y="34"/>
                    <a:pt x="3" y="21"/>
                  </a:cubicBezTo>
                  <a:cubicBezTo>
                    <a:pt x="6" y="8"/>
                    <a:pt x="19" y="0"/>
                    <a:pt x="32" y="3"/>
                  </a:cubicBezTo>
                  <a:cubicBezTo>
                    <a:pt x="36" y="4"/>
                    <a:pt x="135" y="27"/>
                    <a:pt x="234" y="114"/>
                  </a:cubicBezTo>
                  <a:cubicBezTo>
                    <a:pt x="326" y="193"/>
                    <a:pt x="435" y="344"/>
                    <a:pt x="435" y="608"/>
                  </a:cubicBezTo>
                  <a:cubicBezTo>
                    <a:pt x="435" y="673"/>
                    <a:pt x="413" y="726"/>
                    <a:pt x="373" y="756"/>
                  </a:cubicBezTo>
                  <a:cubicBezTo>
                    <a:pt x="349" y="775"/>
                    <a:pt x="318" y="784"/>
                    <a:pt x="284" y="7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4" name="Freeform 377"/>
            <p:cNvSpPr>
              <a:spLocks/>
            </p:cNvSpPr>
            <p:nvPr/>
          </p:nvSpPr>
          <p:spPr bwMode="auto">
            <a:xfrm>
              <a:off x="6032500" y="2840039"/>
              <a:ext cx="182563" cy="227013"/>
            </a:xfrm>
            <a:custGeom>
              <a:avLst/>
              <a:gdLst>
                <a:gd name="T0" fmla="*/ 536 w 706"/>
                <a:gd name="T1" fmla="*/ 873 h 873"/>
                <a:gd name="T2" fmla="*/ 522 w 706"/>
                <a:gd name="T3" fmla="*/ 869 h 873"/>
                <a:gd name="T4" fmla="*/ 516 w 706"/>
                <a:gd name="T5" fmla="*/ 835 h 873"/>
                <a:gd name="T6" fmla="*/ 589 w 706"/>
                <a:gd name="T7" fmla="*/ 591 h 873"/>
                <a:gd name="T8" fmla="*/ 493 w 706"/>
                <a:gd name="T9" fmla="*/ 266 h 873"/>
                <a:gd name="T10" fmla="*/ 23 w 706"/>
                <a:gd name="T11" fmla="*/ 49 h 873"/>
                <a:gd name="T12" fmla="*/ 0 w 706"/>
                <a:gd name="T13" fmla="*/ 24 h 873"/>
                <a:gd name="T14" fmla="*/ 24 w 706"/>
                <a:gd name="T15" fmla="*/ 1 h 873"/>
                <a:gd name="T16" fmla="*/ 207 w 706"/>
                <a:gd name="T17" fmla="*/ 32 h 873"/>
                <a:gd name="T18" fmla="*/ 530 w 706"/>
                <a:gd name="T19" fmla="*/ 236 h 873"/>
                <a:gd name="T20" fmla="*/ 555 w 706"/>
                <a:gd name="T21" fmla="*/ 863 h 873"/>
                <a:gd name="T22" fmla="*/ 536 w 706"/>
                <a:gd name="T23" fmla="*/ 873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6" h="873">
                  <a:moveTo>
                    <a:pt x="536" y="873"/>
                  </a:moveTo>
                  <a:cubicBezTo>
                    <a:pt x="531" y="873"/>
                    <a:pt x="526" y="872"/>
                    <a:pt x="522" y="869"/>
                  </a:cubicBezTo>
                  <a:cubicBezTo>
                    <a:pt x="511" y="861"/>
                    <a:pt x="508" y="846"/>
                    <a:pt x="516" y="835"/>
                  </a:cubicBezTo>
                  <a:cubicBezTo>
                    <a:pt x="548" y="791"/>
                    <a:pt x="583" y="698"/>
                    <a:pt x="589" y="591"/>
                  </a:cubicBezTo>
                  <a:cubicBezTo>
                    <a:pt x="594" y="503"/>
                    <a:pt x="582" y="375"/>
                    <a:pt x="493" y="266"/>
                  </a:cubicBezTo>
                  <a:cubicBezTo>
                    <a:pt x="323" y="57"/>
                    <a:pt x="26" y="49"/>
                    <a:pt x="23" y="49"/>
                  </a:cubicBezTo>
                  <a:cubicBezTo>
                    <a:pt x="10" y="49"/>
                    <a:pt x="0" y="38"/>
                    <a:pt x="0" y="24"/>
                  </a:cubicBezTo>
                  <a:cubicBezTo>
                    <a:pt x="0" y="11"/>
                    <a:pt x="11" y="0"/>
                    <a:pt x="24" y="1"/>
                  </a:cubicBezTo>
                  <a:cubicBezTo>
                    <a:pt x="28" y="1"/>
                    <a:pt x="106" y="3"/>
                    <a:pt x="207" y="32"/>
                  </a:cubicBezTo>
                  <a:cubicBezTo>
                    <a:pt x="342" y="72"/>
                    <a:pt x="454" y="142"/>
                    <a:pt x="530" y="236"/>
                  </a:cubicBezTo>
                  <a:cubicBezTo>
                    <a:pt x="706" y="452"/>
                    <a:pt x="632" y="756"/>
                    <a:pt x="555" y="863"/>
                  </a:cubicBezTo>
                  <a:cubicBezTo>
                    <a:pt x="550" y="870"/>
                    <a:pt x="543" y="873"/>
                    <a:pt x="536" y="8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5" name="Freeform 378"/>
            <p:cNvSpPr>
              <a:spLocks/>
            </p:cNvSpPr>
            <p:nvPr/>
          </p:nvSpPr>
          <p:spPr bwMode="auto">
            <a:xfrm>
              <a:off x="5865813" y="2835276"/>
              <a:ext cx="298450" cy="207963"/>
            </a:xfrm>
            <a:custGeom>
              <a:avLst/>
              <a:gdLst>
                <a:gd name="T0" fmla="*/ 920 w 1150"/>
                <a:gd name="T1" fmla="*/ 798 h 798"/>
                <a:gd name="T2" fmla="*/ 764 w 1150"/>
                <a:gd name="T3" fmla="*/ 706 h 798"/>
                <a:gd name="T4" fmla="*/ 773 w 1150"/>
                <a:gd name="T5" fmla="*/ 673 h 798"/>
                <a:gd name="T6" fmla="*/ 806 w 1150"/>
                <a:gd name="T7" fmla="*/ 683 h 798"/>
                <a:gd name="T8" fmla="*/ 920 w 1150"/>
                <a:gd name="T9" fmla="*/ 750 h 798"/>
                <a:gd name="T10" fmla="*/ 1019 w 1150"/>
                <a:gd name="T11" fmla="*/ 704 h 798"/>
                <a:gd name="T12" fmla="*/ 1002 w 1150"/>
                <a:gd name="T13" fmla="*/ 299 h 798"/>
                <a:gd name="T14" fmla="*/ 510 w 1150"/>
                <a:gd name="T15" fmla="*/ 48 h 798"/>
                <a:gd name="T16" fmla="*/ 509 w 1150"/>
                <a:gd name="T17" fmla="*/ 48 h 798"/>
                <a:gd name="T18" fmla="*/ 46 w 1150"/>
                <a:gd name="T19" fmla="*/ 258 h 798"/>
                <a:gd name="T20" fmla="*/ 13 w 1150"/>
                <a:gd name="T21" fmla="*/ 263 h 798"/>
                <a:gd name="T22" fmla="*/ 8 w 1150"/>
                <a:gd name="T23" fmla="*/ 229 h 798"/>
                <a:gd name="T24" fmla="*/ 135 w 1150"/>
                <a:gd name="T25" fmla="*/ 114 h 798"/>
                <a:gd name="T26" fmla="*/ 509 w 1150"/>
                <a:gd name="T27" fmla="*/ 0 h 798"/>
                <a:gd name="T28" fmla="*/ 510 w 1150"/>
                <a:gd name="T29" fmla="*/ 0 h 798"/>
                <a:gd name="T30" fmla="*/ 851 w 1150"/>
                <a:gd name="T31" fmla="*/ 82 h 798"/>
                <a:gd name="T32" fmla="*/ 1042 w 1150"/>
                <a:gd name="T33" fmla="*/ 273 h 798"/>
                <a:gd name="T34" fmla="*/ 1055 w 1150"/>
                <a:gd name="T35" fmla="*/ 736 h 798"/>
                <a:gd name="T36" fmla="*/ 920 w 1150"/>
                <a:gd name="T37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0" h="798">
                  <a:moveTo>
                    <a:pt x="920" y="798"/>
                  </a:moveTo>
                  <a:cubicBezTo>
                    <a:pt x="855" y="798"/>
                    <a:pt x="796" y="763"/>
                    <a:pt x="764" y="706"/>
                  </a:cubicBezTo>
                  <a:cubicBezTo>
                    <a:pt x="758" y="695"/>
                    <a:pt x="762" y="680"/>
                    <a:pt x="773" y="673"/>
                  </a:cubicBezTo>
                  <a:cubicBezTo>
                    <a:pt x="785" y="667"/>
                    <a:pt x="799" y="671"/>
                    <a:pt x="806" y="683"/>
                  </a:cubicBezTo>
                  <a:cubicBezTo>
                    <a:pt x="829" y="724"/>
                    <a:pt x="873" y="750"/>
                    <a:pt x="920" y="750"/>
                  </a:cubicBezTo>
                  <a:cubicBezTo>
                    <a:pt x="958" y="750"/>
                    <a:pt x="994" y="733"/>
                    <a:pt x="1019" y="704"/>
                  </a:cubicBezTo>
                  <a:cubicBezTo>
                    <a:pt x="1086" y="628"/>
                    <a:pt x="1096" y="444"/>
                    <a:pt x="1002" y="299"/>
                  </a:cubicBezTo>
                  <a:cubicBezTo>
                    <a:pt x="927" y="182"/>
                    <a:pt x="802" y="49"/>
                    <a:pt x="510" y="48"/>
                  </a:cubicBezTo>
                  <a:cubicBezTo>
                    <a:pt x="510" y="48"/>
                    <a:pt x="510" y="48"/>
                    <a:pt x="509" y="48"/>
                  </a:cubicBezTo>
                  <a:cubicBezTo>
                    <a:pt x="205" y="48"/>
                    <a:pt x="48" y="256"/>
                    <a:pt x="46" y="258"/>
                  </a:cubicBezTo>
                  <a:cubicBezTo>
                    <a:pt x="38" y="268"/>
                    <a:pt x="23" y="271"/>
                    <a:pt x="13" y="263"/>
                  </a:cubicBezTo>
                  <a:cubicBezTo>
                    <a:pt x="2" y="255"/>
                    <a:pt x="0" y="240"/>
                    <a:pt x="8" y="229"/>
                  </a:cubicBezTo>
                  <a:cubicBezTo>
                    <a:pt x="10" y="227"/>
                    <a:pt x="52" y="170"/>
                    <a:pt x="135" y="114"/>
                  </a:cubicBezTo>
                  <a:cubicBezTo>
                    <a:pt x="211" y="62"/>
                    <a:pt x="338" y="0"/>
                    <a:pt x="509" y="0"/>
                  </a:cubicBezTo>
                  <a:cubicBezTo>
                    <a:pt x="510" y="0"/>
                    <a:pt x="510" y="0"/>
                    <a:pt x="510" y="0"/>
                  </a:cubicBezTo>
                  <a:cubicBezTo>
                    <a:pt x="646" y="1"/>
                    <a:pt x="758" y="27"/>
                    <a:pt x="851" y="82"/>
                  </a:cubicBezTo>
                  <a:cubicBezTo>
                    <a:pt x="926" y="126"/>
                    <a:pt x="986" y="187"/>
                    <a:pt x="1042" y="273"/>
                  </a:cubicBezTo>
                  <a:cubicBezTo>
                    <a:pt x="1150" y="438"/>
                    <a:pt x="1135" y="646"/>
                    <a:pt x="1055" y="736"/>
                  </a:cubicBezTo>
                  <a:cubicBezTo>
                    <a:pt x="1021" y="775"/>
                    <a:pt x="972" y="798"/>
                    <a:pt x="920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6" name="Freeform 379"/>
            <p:cNvSpPr>
              <a:spLocks/>
            </p:cNvSpPr>
            <p:nvPr/>
          </p:nvSpPr>
          <p:spPr bwMode="auto">
            <a:xfrm>
              <a:off x="5808663" y="2890839"/>
              <a:ext cx="257175" cy="331788"/>
            </a:xfrm>
            <a:custGeom>
              <a:avLst/>
              <a:gdLst>
                <a:gd name="T0" fmla="*/ 300 w 987"/>
                <a:gd name="T1" fmla="*/ 1274 h 1274"/>
                <a:gd name="T2" fmla="*/ 282 w 987"/>
                <a:gd name="T3" fmla="*/ 1266 h 1274"/>
                <a:gd name="T4" fmla="*/ 11 w 987"/>
                <a:gd name="T5" fmla="*/ 711 h 1274"/>
                <a:gd name="T6" fmla="*/ 23 w 987"/>
                <a:gd name="T7" fmla="*/ 437 h 1274"/>
                <a:gd name="T8" fmla="*/ 142 w 987"/>
                <a:gd name="T9" fmla="*/ 186 h 1274"/>
                <a:gd name="T10" fmla="*/ 533 w 987"/>
                <a:gd name="T11" fmla="*/ 7 h 1274"/>
                <a:gd name="T12" fmla="*/ 879 w 987"/>
                <a:gd name="T13" fmla="*/ 110 h 1274"/>
                <a:gd name="T14" fmla="*/ 987 w 987"/>
                <a:gd name="T15" fmla="*/ 343 h 1274"/>
                <a:gd name="T16" fmla="*/ 964 w 987"/>
                <a:gd name="T17" fmla="*/ 367 h 1274"/>
                <a:gd name="T18" fmla="*/ 963 w 987"/>
                <a:gd name="T19" fmla="*/ 367 h 1274"/>
                <a:gd name="T20" fmla="*/ 939 w 987"/>
                <a:gd name="T21" fmla="*/ 344 h 1274"/>
                <a:gd name="T22" fmla="*/ 846 w 987"/>
                <a:gd name="T23" fmla="*/ 145 h 1274"/>
                <a:gd name="T24" fmla="*/ 536 w 987"/>
                <a:gd name="T25" fmla="*/ 55 h 1274"/>
                <a:gd name="T26" fmla="*/ 178 w 987"/>
                <a:gd name="T27" fmla="*/ 217 h 1274"/>
                <a:gd name="T28" fmla="*/ 59 w 987"/>
                <a:gd name="T29" fmla="*/ 705 h 1274"/>
                <a:gd name="T30" fmla="*/ 318 w 987"/>
                <a:gd name="T31" fmla="*/ 1234 h 1274"/>
                <a:gd name="T32" fmla="*/ 316 w 987"/>
                <a:gd name="T33" fmla="*/ 1268 h 1274"/>
                <a:gd name="T34" fmla="*/ 300 w 987"/>
                <a:gd name="T35" fmla="*/ 1274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7" h="1274">
                  <a:moveTo>
                    <a:pt x="300" y="1274"/>
                  </a:moveTo>
                  <a:cubicBezTo>
                    <a:pt x="293" y="1274"/>
                    <a:pt x="287" y="1271"/>
                    <a:pt x="282" y="1266"/>
                  </a:cubicBezTo>
                  <a:cubicBezTo>
                    <a:pt x="273" y="1256"/>
                    <a:pt x="48" y="1005"/>
                    <a:pt x="11" y="711"/>
                  </a:cubicBezTo>
                  <a:cubicBezTo>
                    <a:pt x="0" y="618"/>
                    <a:pt x="4" y="523"/>
                    <a:pt x="23" y="437"/>
                  </a:cubicBezTo>
                  <a:cubicBezTo>
                    <a:pt x="45" y="338"/>
                    <a:pt x="85" y="254"/>
                    <a:pt x="142" y="186"/>
                  </a:cubicBezTo>
                  <a:cubicBezTo>
                    <a:pt x="235" y="75"/>
                    <a:pt x="366" y="15"/>
                    <a:pt x="533" y="7"/>
                  </a:cubicBezTo>
                  <a:cubicBezTo>
                    <a:pt x="682" y="0"/>
                    <a:pt x="799" y="35"/>
                    <a:pt x="879" y="110"/>
                  </a:cubicBezTo>
                  <a:cubicBezTo>
                    <a:pt x="983" y="208"/>
                    <a:pt x="987" y="337"/>
                    <a:pt x="987" y="343"/>
                  </a:cubicBezTo>
                  <a:cubicBezTo>
                    <a:pt x="987" y="356"/>
                    <a:pt x="977" y="367"/>
                    <a:pt x="964" y="367"/>
                  </a:cubicBezTo>
                  <a:cubicBezTo>
                    <a:pt x="963" y="367"/>
                    <a:pt x="963" y="367"/>
                    <a:pt x="963" y="367"/>
                  </a:cubicBezTo>
                  <a:cubicBezTo>
                    <a:pt x="950" y="367"/>
                    <a:pt x="939" y="357"/>
                    <a:pt x="939" y="344"/>
                  </a:cubicBezTo>
                  <a:cubicBezTo>
                    <a:pt x="939" y="342"/>
                    <a:pt x="935" y="228"/>
                    <a:pt x="846" y="145"/>
                  </a:cubicBezTo>
                  <a:cubicBezTo>
                    <a:pt x="775" y="79"/>
                    <a:pt x="671" y="49"/>
                    <a:pt x="536" y="55"/>
                  </a:cubicBezTo>
                  <a:cubicBezTo>
                    <a:pt x="382" y="63"/>
                    <a:pt x="262" y="117"/>
                    <a:pt x="178" y="217"/>
                  </a:cubicBezTo>
                  <a:cubicBezTo>
                    <a:pt x="80" y="334"/>
                    <a:pt x="35" y="516"/>
                    <a:pt x="59" y="705"/>
                  </a:cubicBezTo>
                  <a:cubicBezTo>
                    <a:pt x="94" y="983"/>
                    <a:pt x="316" y="1232"/>
                    <a:pt x="318" y="1234"/>
                  </a:cubicBezTo>
                  <a:cubicBezTo>
                    <a:pt x="327" y="1244"/>
                    <a:pt x="326" y="1259"/>
                    <a:pt x="316" y="1268"/>
                  </a:cubicBezTo>
                  <a:cubicBezTo>
                    <a:pt x="311" y="1272"/>
                    <a:pt x="306" y="1274"/>
                    <a:pt x="300" y="12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7" name="Freeform 380"/>
            <p:cNvSpPr>
              <a:spLocks/>
            </p:cNvSpPr>
            <p:nvPr/>
          </p:nvSpPr>
          <p:spPr bwMode="auto">
            <a:xfrm>
              <a:off x="5865813" y="2952751"/>
              <a:ext cx="292100" cy="276225"/>
            </a:xfrm>
            <a:custGeom>
              <a:avLst/>
              <a:gdLst>
                <a:gd name="T0" fmla="*/ 702 w 1123"/>
                <a:gd name="T1" fmla="*/ 1062 h 1062"/>
                <a:gd name="T2" fmla="*/ 545 w 1123"/>
                <a:gd name="T3" fmla="*/ 1048 h 1062"/>
                <a:gd name="T4" fmla="*/ 123 w 1123"/>
                <a:gd name="T5" fmla="*/ 760 h 1062"/>
                <a:gd name="T6" fmla="*/ 35 w 1123"/>
                <a:gd name="T7" fmla="*/ 307 h 1062"/>
                <a:gd name="T8" fmla="*/ 214 w 1123"/>
                <a:gd name="T9" fmla="*/ 60 h 1062"/>
                <a:gd name="T10" fmla="*/ 495 w 1123"/>
                <a:gd name="T11" fmla="*/ 30 h 1062"/>
                <a:gd name="T12" fmla="*/ 618 w 1123"/>
                <a:gd name="T13" fmla="*/ 91 h 1062"/>
                <a:gd name="T14" fmla="*/ 622 w 1123"/>
                <a:gd name="T15" fmla="*/ 124 h 1062"/>
                <a:gd name="T16" fmla="*/ 588 w 1123"/>
                <a:gd name="T17" fmla="*/ 128 h 1062"/>
                <a:gd name="T18" fmla="*/ 480 w 1123"/>
                <a:gd name="T19" fmla="*/ 76 h 1062"/>
                <a:gd name="T20" fmla="*/ 238 w 1123"/>
                <a:gd name="T21" fmla="*/ 101 h 1062"/>
                <a:gd name="T22" fmla="*/ 81 w 1123"/>
                <a:gd name="T23" fmla="*/ 319 h 1062"/>
                <a:gd name="T24" fmla="*/ 163 w 1123"/>
                <a:gd name="T25" fmla="*/ 733 h 1062"/>
                <a:gd name="T26" fmla="*/ 1092 w 1123"/>
                <a:gd name="T27" fmla="*/ 960 h 1062"/>
                <a:gd name="T28" fmla="*/ 1120 w 1123"/>
                <a:gd name="T29" fmla="*/ 978 h 1062"/>
                <a:gd name="T30" fmla="*/ 1102 w 1123"/>
                <a:gd name="T31" fmla="*/ 1007 h 1062"/>
                <a:gd name="T32" fmla="*/ 702 w 1123"/>
                <a:gd name="T33" fmla="*/ 1062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3" h="1062">
                  <a:moveTo>
                    <a:pt x="702" y="1062"/>
                  </a:moveTo>
                  <a:cubicBezTo>
                    <a:pt x="645" y="1062"/>
                    <a:pt x="594" y="1057"/>
                    <a:pt x="545" y="1048"/>
                  </a:cubicBezTo>
                  <a:cubicBezTo>
                    <a:pt x="367" y="1015"/>
                    <a:pt x="229" y="921"/>
                    <a:pt x="123" y="760"/>
                  </a:cubicBezTo>
                  <a:cubicBezTo>
                    <a:pt x="32" y="623"/>
                    <a:pt x="0" y="454"/>
                    <a:pt x="35" y="307"/>
                  </a:cubicBezTo>
                  <a:cubicBezTo>
                    <a:pt x="61" y="197"/>
                    <a:pt x="124" y="111"/>
                    <a:pt x="214" y="60"/>
                  </a:cubicBezTo>
                  <a:cubicBezTo>
                    <a:pt x="301" y="11"/>
                    <a:pt x="398" y="0"/>
                    <a:pt x="495" y="30"/>
                  </a:cubicBezTo>
                  <a:cubicBezTo>
                    <a:pt x="568" y="52"/>
                    <a:pt x="616" y="89"/>
                    <a:pt x="618" y="91"/>
                  </a:cubicBezTo>
                  <a:cubicBezTo>
                    <a:pt x="628" y="99"/>
                    <a:pt x="630" y="114"/>
                    <a:pt x="622" y="124"/>
                  </a:cubicBezTo>
                  <a:cubicBezTo>
                    <a:pt x="613" y="135"/>
                    <a:pt x="598" y="136"/>
                    <a:pt x="588" y="128"/>
                  </a:cubicBezTo>
                  <a:cubicBezTo>
                    <a:pt x="587" y="128"/>
                    <a:pt x="545" y="95"/>
                    <a:pt x="480" y="76"/>
                  </a:cubicBezTo>
                  <a:cubicBezTo>
                    <a:pt x="395" y="50"/>
                    <a:pt x="313" y="59"/>
                    <a:pt x="238" y="101"/>
                  </a:cubicBezTo>
                  <a:cubicBezTo>
                    <a:pt x="159" y="146"/>
                    <a:pt x="105" y="221"/>
                    <a:pt x="81" y="319"/>
                  </a:cubicBezTo>
                  <a:cubicBezTo>
                    <a:pt x="49" y="452"/>
                    <a:pt x="80" y="607"/>
                    <a:pt x="163" y="733"/>
                  </a:cubicBezTo>
                  <a:cubicBezTo>
                    <a:pt x="373" y="1051"/>
                    <a:pt x="686" y="1054"/>
                    <a:pt x="1092" y="960"/>
                  </a:cubicBezTo>
                  <a:cubicBezTo>
                    <a:pt x="1105" y="957"/>
                    <a:pt x="1118" y="965"/>
                    <a:pt x="1120" y="978"/>
                  </a:cubicBezTo>
                  <a:cubicBezTo>
                    <a:pt x="1123" y="991"/>
                    <a:pt x="1115" y="1004"/>
                    <a:pt x="1102" y="1007"/>
                  </a:cubicBezTo>
                  <a:cubicBezTo>
                    <a:pt x="943" y="1044"/>
                    <a:pt x="813" y="1062"/>
                    <a:pt x="702" y="10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8" name="Freeform 381"/>
            <p:cNvSpPr>
              <a:spLocks/>
            </p:cNvSpPr>
            <p:nvPr/>
          </p:nvSpPr>
          <p:spPr bwMode="auto">
            <a:xfrm>
              <a:off x="5924550" y="2962276"/>
              <a:ext cx="403225" cy="247650"/>
            </a:xfrm>
            <a:custGeom>
              <a:avLst/>
              <a:gdLst>
                <a:gd name="T0" fmla="*/ 1528 w 1555"/>
                <a:gd name="T1" fmla="*/ 953 h 953"/>
                <a:gd name="T2" fmla="*/ 1514 w 1555"/>
                <a:gd name="T3" fmla="*/ 948 h 953"/>
                <a:gd name="T4" fmla="*/ 1322 w 1555"/>
                <a:gd name="T5" fmla="*/ 870 h 953"/>
                <a:gd name="T6" fmla="*/ 761 w 1555"/>
                <a:gd name="T7" fmla="*/ 873 h 953"/>
                <a:gd name="T8" fmla="*/ 431 w 1555"/>
                <a:gd name="T9" fmla="*/ 877 h 953"/>
                <a:gd name="T10" fmla="*/ 195 w 1555"/>
                <a:gd name="T11" fmla="*/ 756 h 953"/>
                <a:gd name="T12" fmla="*/ 14 w 1555"/>
                <a:gd name="T13" fmla="*/ 322 h 953"/>
                <a:gd name="T14" fmla="*/ 163 w 1555"/>
                <a:gd name="T15" fmla="*/ 55 h 953"/>
                <a:gd name="T16" fmla="*/ 293 w 1555"/>
                <a:gd name="T17" fmla="*/ 2 h 953"/>
                <a:gd name="T18" fmla="*/ 320 w 1555"/>
                <a:gd name="T19" fmla="*/ 22 h 953"/>
                <a:gd name="T20" fmla="*/ 299 w 1555"/>
                <a:gd name="T21" fmla="*/ 49 h 953"/>
                <a:gd name="T22" fmla="*/ 299 w 1555"/>
                <a:gd name="T23" fmla="*/ 49 h 953"/>
                <a:gd name="T24" fmla="*/ 188 w 1555"/>
                <a:gd name="T25" fmla="*/ 96 h 953"/>
                <a:gd name="T26" fmla="*/ 62 w 1555"/>
                <a:gd name="T27" fmla="*/ 326 h 953"/>
                <a:gd name="T28" fmla="*/ 226 w 1555"/>
                <a:gd name="T29" fmla="*/ 720 h 953"/>
                <a:gd name="T30" fmla="*/ 751 w 1555"/>
                <a:gd name="T31" fmla="*/ 826 h 953"/>
                <a:gd name="T32" fmla="*/ 1336 w 1555"/>
                <a:gd name="T33" fmla="*/ 824 h 953"/>
                <a:gd name="T34" fmla="*/ 1542 w 1555"/>
                <a:gd name="T35" fmla="*/ 909 h 953"/>
                <a:gd name="T36" fmla="*/ 1547 w 1555"/>
                <a:gd name="T37" fmla="*/ 943 h 953"/>
                <a:gd name="T38" fmla="*/ 1528 w 1555"/>
                <a:gd name="T39" fmla="*/ 953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55" h="953">
                  <a:moveTo>
                    <a:pt x="1528" y="953"/>
                  </a:moveTo>
                  <a:cubicBezTo>
                    <a:pt x="1523" y="953"/>
                    <a:pt x="1518" y="951"/>
                    <a:pt x="1514" y="948"/>
                  </a:cubicBezTo>
                  <a:cubicBezTo>
                    <a:pt x="1513" y="948"/>
                    <a:pt x="1447" y="902"/>
                    <a:pt x="1322" y="870"/>
                  </a:cubicBezTo>
                  <a:cubicBezTo>
                    <a:pt x="1206" y="840"/>
                    <a:pt x="1015" y="817"/>
                    <a:pt x="761" y="873"/>
                  </a:cubicBezTo>
                  <a:cubicBezTo>
                    <a:pt x="643" y="899"/>
                    <a:pt x="532" y="900"/>
                    <a:pt x="431" y="877"/>
                  </a:cubicBezTo>
                  <a:cubicBezTo>
                    <a:pt x="341" y="855"/>
                    <a:pt x="262" y="815"/>
                    <a:pt x="195" y="756"/>
                  </a:cubicBezTo>
                  <a:cubicBezTo>
                    <a:pt x="71" y="647"/>
                    <a:pt x="0" y="476"/>
                    <a:pt x="14" y="322"/>
                  </a:cubicBezTo>
                  <a:cubicBezTo>
                    <a:pt x="27" y="175"/>
                    <a:pt x="102" y="95"/>
                    <a:pt x="163" y="55"/>
                  </a:cubicBezTo>
                  <a:cubicBezTo>
                    <a:pt x="228" y="11"/>
                    <a:pt x="290" y="2"/>
                    <a:pt x="293" y="2"/>
                  </a:cubicBezTo>
                  <a:cubicBezTo>
                    <a:pt x="306" y="0"/>
                    <a:pt x="318" y="9"/>
                    <a:pt x="320" y="22"/>
                  </a:cubicBezTo>
                  <a:cubicBezTo>
                    <a:pt x="322" y="35"/>
                    <a:pt x="312" y="48"/>
                    <a:pt x="299" y="49"/>
                  </a:cubicBezTo>
                  <a:cubicBezTo>
                    <a:pt x="299" y="49"/>
                    <a:pt x="299" y="49"/>
                    <a:pt x="299" y="49"/>
                  </a:cubicBezTo>
                  <a:cubicBezTo>
                    <a:pt x="299" y="49"/>
                    <a:pt x="244" y="58"/>
                    <a:pt x="188" y="96"/>
                  </a:cubicBezTo>
                  <a:cubicBezTo>
                    <a:pt x="113" y="146"/>
                    <a:pt x="71" y="224"/>
                    <a:pt x="62" y="326"/>
                  </a:cubicBezTo>
                  <a:cubicBezTo>
                    <a:pt x="49" y="466"/>
                    <a:pt x="114" y="620"/>
                    <a:pt x="226" y="720"/>
                  </a:cubicBezTo>
                  <a:cubicBezTo>
                    <a:pt x="318" y="801"/>
                    <a:pt x="484" y="885"/>
                    <a:pt x="751" y="826"/>
                  </a:cubicBezTo>
                  <a:cubicBezTo>
                    <a:pt x="897" y="794"/>
                    <a:pt x="1116" y="767"/>
                    <a:pt x="1336" y="824"/>
                  </a:cubicBezTo>
                  <a:cubicBezTo>
                    <a:pt x="1469" y="859"/>
                    <a:pt x="1539" y="907"/>
                    <a:pt x="1542" y="909"/>
                  </a:cubicBezTo>
                  <a:cubicBezTo>
                    <a:pt x="1553" y="917"/>
                    <a:pt x="1555" y="932"/>
                    <a:pt x="1547" y="943"/>
                  </a:cubicBezTo>
                  <a:cubicBezTo>
                    <a:pt x="1543" y="949"/>
                    <a:pt x="1535" y="953"/>
                    <a:pt x="1528" y="9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9" name="Freeform 382"/>
            <p:cNvSpPr>
              <a:spLocks/>
            </p:cNvSpPr>
            <p:nvPr/>
          </p:nvSpPr>
          <p:spPr bwMode="auto">
            <a:xfrm>
              <a:off x="6169025" y="3060701"/>
              <a:ext cx="49213" cy="39688"/>
            </a:xfrm>
            <a:custGeom>
              <a:avLst/>
              <a:gdLst>
                <a:gd name="T0" fmla="*/ 89 w 188"/>
                <a:gd name="T1" fmla="*/ 155 h 155"/>
                <a:gd name="T2" fmla="*/ 8 w 188"/>
                <a:gd name="T3" fmla="*/ 111 h 155"/>
                <a:gd name="T4" fmla="*/ 14 w 188"/>
                <a:gd name="T5" fmla="*/ 78 h 155"/>
                <a:gd name="T6" fmla="*/ 47 w 188"/>
                <a:gd name="T7" fmla="*/ 84 h 155"/>
                <a:gd name="T8" fmla="*/ 89 w 188"/>
                <a:gd name="T9" fmla="*/ 107 h 155"/>
                <a:gd name="T10" fmla="*/ 140 w 188"/>
                <a:gd name="T11" fmla="*/ 56 h 155"/>
                <a:gd name="T12" fmla="*/ 136 w 188"/>
                <a:gd name="T13" fmla="*/ 37 h 155"/>
                <a:gd name="T14" fmla="*/ 148 w 188"/>
                <a:gd name="T15" fmla="*/ 5 h 155"/>
                <a:gd name="T16" fmla="*/ 180 w 188"/>
                <a:gd name="T17" fmla="*/ 18 h 155"/>
                <a:gd name="T18" fmla="*/ 188 w 188"/>
                <a:gd name="T19" fmla="*/ 56 h 155"/>
                <a:gd name="T20" fmla="*/ 89 w 188"/>
                <a:gd name="T2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55">
                  <a:moveTo>
                    <a:pt x="89" y="155"/>
                  </a:moveTo>
                  <a:cubicBezTo>
                    <a:pt x="56" y="155"/>
                    <a:pt x="26" y="139"/>
                    <a:pt x="8" y="111"/>
                  </a:cubicBezTo>
                  <a:cubicBezTo>
                    <a:pt x="0" y="100"/>
                    <a:pt x="3" y="85"/>
                    <a:pt x="14" y="78"/>
                  </a:cubicBezTo>
                  <a:cubicBezTo>
                    <a:pt x="25" y="71"/>
                    <a:pt x="40" y="74"/>
                    <a:pt x="47" y="84"/>
                  </a:cubicBezTo>
                  <a:cubicBezTo>
                    <a:pt x="57" y="98"/>
                    <a:pt x="72" y="107"/>
                    <a:pt x="89" y="107"/>
                  </a:cubicBezTo>
                  <a:cubicBezTo>
                    <a:pt x="117" y="107"/>
                    <a:pt x="140" y="84"/>
                    <a:pt x="140" y="56"/>
                  </a:cubicBezTo>
                  <a:cubicBezTo>
                    <a:pt x="140" y="49"/>
                    <a:pt x="138" y="43"/>
                    <a:pt x="136" y="37"/>
                  </a:cubicBezTo>
                  <a:cubicBezTo>
                    <a:pt x="130" y="24"/>
                    <a:pt x="136" y="10"/>
                    <a:pt x="148" y="5"/>
                  </a:cubicBezTo>
                  <a:cubicBezTo>
                    <a:pt x="161" y="0"/>
                    <a:pt x="175" y="6"/>
                    <a:pt x="180" y="18"/>
                  </a:cubicBezTo>
                  <a:cubicBezTo>
                    <a:pt x="185" y="30"/>
                    <a:pt x="188" y="43"/>
                    <a:pt x="188" y="56"/>
                  </a:cubicBezTo>
                  <a:cubicBezTo>
                    <a:pt x="188" y="111"/>
                    <a:pt x="143" y="155"/>
                    <a:pt x="89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0" name="Freeform 383"/>
            <p:cNvSpPr>
              <a:spLocks/>
            </p:cNvSpPr>
            <p:nvPr/>
          </p:nvSpPr>
          <p:spPr bwMode="auto">
            <a:xfrm>
              <a:off x="6199188" y="3025776"/>
              <a:ext cx="63500" cy="74613"/>
            </a:xfrm>
            <a:custGeom>
              <a:avLst/>
              <a:gdLst>
                <a:gd name="T0" fmla="*/ 99 w 244"/>
                <a:gd name="T1" fmla="*/ 287 h 287"/>
                <a:gd name="T2" fmla="*/ 13 w 244"/>
                <a:gd name="T3" fmla="*/ 258 h 287"/>
                <a:gd name="T4" fmla="*/ 8 w 244"/>
                <a:gd name="T5" fmla="*/ 224 h 287"/>
                <a:gd name="T6" fmla="*/ 41 w 244"/>
                <a:gd name="T7" fmla="*/ 220 h 287"/>
                <a:gd name="T8" fmla="*/ 99 w 244"/>
                <a:gd name="T9" fmla="*/ 239 h 287"/>
                <a:gd name="T10" fmla="*/ 196 w 244"/>
                <a:gd name="T11" fmla="*/ 142 h 287"/>
                <a:gd name="T12" fmla="*/ 128 w 244"/>
                <a:gd name="T13" fmla="*/ 50 h 287"/>
                <a:gd name="T14" fmla="*/ 112 w 244"/>
                <a:gd name="T15" fmla="*/ 20 h 287"/>
                <a:gd name="T16" fmla="*/ 142 w 244"/>
                <a:gd name="T17" fmla="*/ 4 h 287"/>
                <a:gd name="T18" fmla="*/ 244 w 244"/>
                <a:gd name="T19" fmla="*/ 142 h 287"/>
                <a:gd name="T20" fmla="*/ 99 w 244"/>
                <a:gd name="T21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4" h="287">
                  <a:moveTo>
                    <a:pt x="99" y="287"/>
                  </a:moveTo>
                  <a:cubicBezTo>
                    <a:pt x="68" y="287"/>
                    <a:pt x="38" y="277"/>
                    <a:pt x="13" y="258"/>
                  </a:cubicBezTo>
                  <a:cubicBezTo>
                    <a:pt x="2" y="250"/>
                    <a:pt x="0" y="235"/>
                    <a:pt x="8" y="224"/>
                  </a:cubicBezTo>
                  <a:cubicBezTo>
                    <a:pt x="16" y="214"/>
                    <a:pt x="31" y="212"/>
                    <a:pt x="41" y="220"/>
                  </a:cubicBezTo>
                  <a:cubicBezTo>
                    <a:pt x="58" y="232"/>
                    <a:pt x="78" y="239"/>
                    <a:pt x="99" y="239"/>
                  </a:cubicBezTo>
                  <a:cubicBezTo>
                    <a:pt x="152" y="239"/>
                    <a:pt x="196" y="195"/>
                    <a:pt x="196" y="142"/>
                  </a:cubicBezTo>
                  <a:cubicBezTo>
                    <a:pt x="196" y="99"/>
                    <a:pt x="168" y="62"/>
                    <a:pt x="128" y="50"/>
                  </a:cubicBezTo>
                  <a:cubicBezTo>
                    <a:pt x="115" y="46"/>
                    <a:pt x="108" y="32"/>
                    <a:pt x="112" y="20"/>
                  </a:cubicBezTo>
                  <a:cubicBezTo>
                    <a:pt x="116" y="7"/>
                    <a:pt x="129" y="0"/>
                    <a:pt x="142" y="4"/>
                  </a:cubicBezTo>
                  <a:cubicBezTo>
                    <a:pt x="203" y="23"/>
                    <a:pt x="244" y="78"/>
                    <a:pt x="244" y="142"/>
                  </a:cubicBezTo>
                  <a:cubicBezTo>
                    <a:pt x="244" y="222"/>
                    <a:pt x="179" y="287"/>
                    <a:pt x="99" y="2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1" name="Freeform 384"/>
            <p:cNvSpPr>
              <a:spLocks noEditPoints="1"/>
            </p:cNvSpPr>
            <p:nvPr/>
          </p:nvSpPr>
          <p:spPr bwMode="auto">
            <a:xfrm>
              <a:off x="6256338" y="2997201"/>
              <a:ext cx="33338" cy="33338"/>
            </a:xfrm>
            <a:custGeom>
              <a:avLst/>
              <a:gdLst>
                <a:gd name="T0" fmla="*/ 64 w 128"/>
                <a:gd name="T1" fmla="*/ 129 h 129"/>
                <a:gd name="T2" fmla="*/ 0 w 128"/>
                <a:gd name="T3" fmla="*/ 64 h 129"/>
                <a:gd name="T4" fmla="*/ 64 w 128"/>
                <a:gd name="T5" fmla="*/ 0 h 129"/>
                <a:gd name="T6" fmla="*/ 128 w 128"/>
                <a:gd name="T7" fmla="*/ 64 h 129"/>
                <a:gd name="T8" fmla="*/ 64 w 128"/>
                <a:gd name="T9" fmla="*/ 129 h 129"/>
                <a:gd name="T10" fmla="*/ 64 w 128"/>
                <a:gd name="T11" fmla="*/ 48 h 129"/>
                <a:gd name="T12" fmla="*/ 48 w 128"/>
                <a:gd name="T13" fmla="*/ 64 h 129"/>
                <a:gd name="T14" fmla="*/ 64 w 128"/>
                <a:gd name="T15" fmla="*/ 81 h 129"/>
                <a:gd name="T16" fmla="*/ 80 w 128"/>
                <a:gd name="T17" fmla="*/ 64 h 129"/>
                <a:gd name="T18" fmla="*/ 64 w 128"/>
                <a:gd name="T19" fmla="*/ 4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9">
                  <a:moveTo>
                    <a:pt x="64" y="129"/>
                  </a:moveTo>
                  <a:cubicBezTo>
                    <a:pt x="28" y="129"/>
                    <a:pt x="0" y="100"/>
                    <a:pt x="0" y="64"/>
                  </a:cubicBezTo>
                  <a:cubicBezTo>
                    <a:pt x="0" y="29"/>
                    <a:pt x="28" y="0"/>
                    <a:pt x="64" y="0"/>
                  </a:cubicBezTo>
                  <a:cubicBezTo>
                    <a:pt x="99" y="0"/>
                    <a:pt x="128" y="29"/>
                    <a:pt x="128" y="64"/>
                  </a:cubicBezTo>
                  <a:cubicBezTo>
                    <a:pt x="128" y="100"/>
                    <a:pt x="99" y="129"/>
                    <a:pt x="64" y="129"/>
                  </a:cubicBezTo>
                  <a:close/>
                  <a:moveTo>
                    <a:pt x="64" y="48"/>
                  </a:moveTo>
                  <a:cubicBezTo>
                    <a:pt x="55" y="48"/>
                    <a:pt x="48" y="56"/>
                    <a:pt x="48" y="64"/>
                  </a:cubicBezTo>
                  <a:cubicBezTo>
                    <a:pt x="48" y="73"/>
                    <a:pt x="55" y="81"/>
                    <a:pt x="64" y="81"/>
                  </a:cubicBezTo>
                  <a:cubicBezTo>
                    <a:pt x="72" y="81"/>
                    <a:pt x="80" y="73"/>
                    <a:pt x="80" y="64"/>
                  </a:cubicBezTo>
                  <a:cubicBezTo>
                    <a:pt x="80" y="56"/>
                    <a:pt x="72" y="48"/>
                    <a:pt x="6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2" name="Freeform 385"/>
            <p:cNvSpPr>
              <a:spLocks noEditPoints="1"/>
            </p:cNvSpPr>
            <p:nvPr/>
          </p:nvSpPr>
          <p:spPr bwMode="auto">
            <a:xfrm>
              <a:off x="6032500" y="2728914"/>
              <a:ext cx="33338" cy="33338"/>
            </a:xfrm>
            <a:custGeom>
              <a:avLst/>
              <a:gdLst>
                <a:gd name="T0" fmla="*/ 64 w 128"/>
                <a:gd name="T1" fmla="*/ 128 h 128"/>
                <a:gd name="T2" fmla="*/ 0 w 128"/>
                <a:gd name="T3" fmla="*/ 64 h 128"/>
                <a:gd name="T4" fmla="*/ 64 w 128"/>
                <a:gd name="T5" fmla="*/ 0 h 128"/>
                <a:gd name="T6" fmla="*/ 128 w 128"/>
                <a:gd name="T7" fmla="*/ 64 h 128"/>
                <a:gd name="T8" fmla="*/ 64 w 128"/>
                <a:gd name="T9" fmla="*/ 128 h 128"/>
                <a:gd name="T10" fmla="*/ 64 w 128"/>
                <a:gd name="T11" fmla="*/ 48 h 128"/>
                <a:gd name="T12" fmla="*/ 48 w 128"/>
                <a:gd name="T13" fmla="*/ 64 h 128"/>
                <a:gd name="T14" fmla="*/ 64 w 128"/>
                <a:gd name="T15" fmla="*/ 80 h 128"/>
                <a:gd name="T16" fmla="*/ 80 w 128"/>
                <a:gd name="T17" fmla="*/ 64 h 128"/>
                <a:gd name="T18" fmla="*/ 64 w 128"/>
                <a:gd name="T19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29" y="128"/>
                    <a:pt x="0" y="99"/>
                    <a:pt x="0" y="64"/>
                  </a:cubicBezTo>
                  <a:cubicBezTo>
                    <a:pt x="0" y="28"/>
                    <a:pt x="29" y="0"/>
                    <a:pt x="64" y="0"/>
                  </a:cubicBezTo>
                  <a:cubicBezTo>
                    <a:pt x="99" y="0"/>
                    <a:pt x="128" y="28"/>
                    <a:pt x="128" y="64"/>
                  </a:cubicBezTo>
                  <a:cubicBezTo>
                    <a:pt x="128" y="99"/>
                    <a:pt x="99" y="128"/>
                    <a:pt x="64" y="128"/>
                  </a:cubicBezTo>
                  <a:close/>
                  <a:moveTo>
                    <a:pt x="64" y="48"/>
                  </a:moveTo>
                  <a:cubicBezTo>
                    <a:pt x="55" y="48"/>
                    <a:pt x="48" y="55"/>
                    <a:pt x="48" y="64"/>
                  </a:cubicBezTo>
                  <a:cubicBezTo>
                    <a:pt x="48" y="72"/>
                    <a:pt x="55" y="80"/>
                    <a:pt x="64" y="80"/>
                  </a:cubicBezTo>
                  <a:cubicBezTo>
                    <a:pt x="73" y="80"/>
                    <a:pt x="80" y="72"/>
                    <a:pt x="80" y="64"/>
                  </a:cubicBezTo>
                  <a:cubicBezTo>
                    <a:pt x="80" y="55"/>
                    <a:pt x="73" y="48"/>
                    <a:pt x="6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3" name="Freeform 386"/>
            <p:cNvSpPr>
              <a:spLocks noEditPoints="1"/>
            </p:cNvSpPr>
            <p:nvPr/>
          </p:nvSpPr>
          <p:spPr bwMode="auto">
            <a:xfrm>
              <a:off x="6253163" y="2787651"/>
              <a:ext cx="33338" cy="33338"/>
            </a:xfrm>
            <a:custGeom>
              <a:avLst/>
              <a:gdLst>
                <a:gd name="T0" fmla="*/ 64 w 128"/>
                <a:gd name="T1" fmla="*/ 128 h 128"/>
                <a:gd name="T2" fmla="*/ 0 w 128"/>
                <a:gd name="T3" fmla="*/ 64 h 128"/>
                <a:gd name="T4" fmla="*/ 64 w 128"/>
                <a:gd name="T5" fmla="*/ 0 h 128"/>
                <a:gd name="T6" fmla="*/ 128 w 128"/>
                <a:gd name="T7" fmla="*/ 64 h 128"/>
                <a:gd name="T8" fmla="*/ 64 w 128"/>
                <a:gd name="T9" fmla="*/ 128 h 128"/>
                <a:gd name="T10" fmla="*/ 64 w 128"/>
                <a:gd name="T11" fmla="*/ 48 h 128"/>
                <a:gd name="T12" fmla="*/ 48 w 128"/>
                <a:gd name="T13" fmla="*/ 64 h 128"/>
                <a:gd name="T14" fmla="*/ 64 w 128"/>
                <a:gd name="T15" fmla="*/ 80 h 128"/>
                <a:gd name="T16" fmla="*/ 80 w 128"/>
                <a:gd name="T17" fmla="*/ 64 h 128"/>
                <a:gd name="T18" fmla="*/ 64 w 128"/>
                <a:gd name="T19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29" y="128"/>
                    <a:pt x="0" y="100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00" y="0"/>
                    <a:pt x="128" y="29"/>
                    <a:pt x="128" y="64"/>
                  </a:cubicBezTo>
                  <a:cubicBezTo>
                    <a:pt x="128" y="100"/>
                    <a:pt x="100" y="128"/>
                    <a:pt x="64" y="128"/>
                  </a:cubicBezTo>
                  <a:close/>
                  <a:moveTo>
                    <a:pt x="64" y="48"/>
                  </a:moveTo>
                  <a:cubicBezTo>
                    <a:pt x="55" y="48"/>
                    <a:pt x="48" y="55"/>
                    <a:pt x="48" y="64"/>
                  </a:cubicBezTo>
                  <a:cubicBezTo>
                    <a:pt x="48" y="73"/>
                    <a:pt x="55" y="80"/>
                    <a:pt x="64" y="80"/>
                  </a:cubicBezTo>
                  <a:cubicBezTo>
                    <a:pt x="73" y="80"/>
                    <a:pt x="80" y="73"/>
                    <a:pt x="80" y="64"/>
                  </a:cubicBezTo>
                  <a:cubicBezTo>
                    <a:pt x="80" y="55"/>
                    <a:pt x="73" y="48"/>
                    <a:pt x="6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4" name="Freeform 387"/>
            <p:cNvSpPr>
              <a:spLocks noEditPoints="1"/>
            </p:cNvSpPr>
            <p:nvPr/>
          </p:nvSpPr>
          <p:spPr bwMode="auto">
            <a:xfrm>
              <a:off x="6043613" y="3051176"/>
              <a:ext cx="31750" cy="33338"/>
            </a:xfrm>
            <a:custGeom>
              <a:avLst/>
              <a:gdLst>
                <a:gd name="T0" fmla="*/ 64 w 128"/>
                <a:gd name="T1" fmla="*/ 128 h 128"/>
                <a:gd name="T2" fmla="*/ 0 w 128"/>
                <a:gd name="T3" fmla="*/ 64 h 128"/>
                <a:gd name="T4" fmla="*/ 64 w 128"/>
                <a:gd name="T5" fmla="*/ 0 h 128"/>
                <a:gd name="T6" fmla="*/ 128 w 128"/>
                <a:gd name="T7" fmla="*/ 64 h 128"/>
                <a:gd name="T8" fmla="*/ 64 w 128"/>
                <a:gd name="T9" fmla="*/ 128 h 128"/>
                <a:gd name="T10" fmla="*/ 64 w 128"/>
                <a:gd name="T11" fmla="*/ 48 h 128"/>
                <a:gd name="T12" fmla="*/ 48 w 128"/>
                <a:gd name="T13" fmla="*/ 64 h 128"/>
                <a:gd name="T14" fmla="*/ 64 w 128"/>
                <a:gd name="T15" fmla="*/ 80 h 128"/>
                <a:gd name="T16" fmla="*/ 80 w 128"/>
                <a:gd name="T17" fmla="*/ 64 h 128"/>
                <a:gd name="T18" fmla="*/ 64 w 128"/>
                <a:gd name="T19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29" y="128"/>
                    <a:pt x="0" y="100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99" y="0"/>
                    <a:pt x="128" y="29"/>
                    <a:pt x="128" y="64"/>
                  </a:cubicBezTo>
                  <a:cubicBezTo>
                    <a:pt x="128" y="100"/>
                    <a:pt x="99" y="128"/>
                    <a:pt x="64" y="128"/>
                  </a:cubicBezTo>
                  <a:close/>
                  <a:moveTo>
                    <a:pt x="64" y="48"/>
                  </a:moveTo>
                  <a:cubicBezTo>
                    <a:pt x="55" y="48"/>
                    <a:pt x="48" y="55"/>
                    <a:pt x="48" y="64"/>
                  </a:cubicBezTo>
                  <a:cubicBezTo>
                    <a:pt x="48" y="73"/>
                    <a:pt x="55" y="80"/>
                    <a:pt x="64" y="80"/>
                  </a:cubicBezTo>
                  <a:cubicBezTo>
                    <a:pt x="73" y="80"/>
                    <a:pt x="80" y="73"/>
                    <a:pt x="80" y="64"/>
                  </a:cubicBezTo>
                  <a:cubicBezTo>
                    <a:pt x="80" y="55"/>
                    <a:pt x="73" y="48"/>
                    <a:pt x="6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5" name="Oval 388"/>
            <p:cNvSpPr>
              <a:spLocks noChangeArrowheads="1"/>
            </p:cNvSpPr>
            <p:nvPr/>
          </p:nvSpPr>
          <p:spPr bwMode="auto">
            <a:xfrm>
              <a:off x="6081713" y="3084514"/>
              <a:ext cx="15875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6" name="Oval 389"/>
            <p:cNvSpPr>
              <a:spLocks noChangeArrowheads="1"/>
            </p:cNvSpPr>
            <p:nvPr/>
          </p:nvSpPr>
          <p:spPr bwMode="auto">
            <a:xfrm>
              <a:off x="5997575" y="3033714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7" name="Oval 390"/>
            <p:cNvSpPr>
              <a:spLocks noChangeArrowheads="1"/>
            </p:cNvSpPr>
            <p:nvPr/>
          </p:nvSpPr>
          <p:spPr bwMode="auto">
            <a:xfrm>
              <a:off x="6007100" y="3070226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8" name="Oval 391"/>
            <p:cNvSpPr>
              <a:spLocks noChangeArrowheads="1"/>
            </p:cNvSpPr>
            <p:nvPr/>
          </p:nvSpPr>
          <p:spPr bwMode="auto">
            <a:xfrm>
              <a:off x="6289675" y="3049589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9" name="Oval 392"/>
            <p:cNvSpPr>
              <a:spLocks noChangeArrowheads="1"/>
            </p:cNvSpPr>
            <p:nvPr/>
          </p:nvSpPr>
          <p:spPr bwMode="auto">
            <a:xfrm>
              <a:off x="6272213" y="3098801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0" name="Oval 393"/>
            <p:cNvSpPr>
              <a:spLocks noChangeArrowheads="1"/>
            </p:cNvSpPr>
            <p:nvPr/>
          </p:nvSpPr>
          <p:spPr bwMode="auto">
            <a:xfrm>
              <a:off x="6254750" y="2965451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1" name="Oval 394"/>
            <p:cNvSpPr>
              <a:spLocks noChangeArrowheads="1"/>
            </p:cNvSpPr>
            <p:nvPr/>
          </p:nvSpPr>
          <p:spPr bwMode="auto">
            <a:xfrm>
              <a:off x="5884863" y="2814639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2" name="Oval 395"/>
            <p:cNvSpPr>
              <a:spLocks noChangeArrowheads="1"/>
            </p:cNvSpPr>
            <p:nvPr/>
          </p:nvSpPr>
          <p:spPr bwMode="auto">
            <a:xfrm>
              <a:off x="5989638" y="2727326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3" name="Oval 396"/>
            <p:cNvSpPr>
              <a:spLocks noChangeArrowheads="1"/>
            </p:cNvSpPr>
            <p:nvPr/>
          </p:nvSpPr>
          <p:spPr bwMode="auto">
            <a:xfrm>
              <a:off x="6038850" y="2789239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4" name="Oval 397"/>
            <p:cNvSpPr>
              <a:spLocks noChangeArrowheads="1"/>
            </p:cNvSpPr>
            <p:nvPr/>
          </p:nvSpPr>
          <p:spPr bwMode="auto">
            <a:xfrm>
              <a:off x="6146800" y="2828926"/>
              <a:ext cx="14288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5" name="Oval 398"/>
            <p:cNvSpPr>
              <a:spLocks noChangeArrowheads="1"/>
            </p:cNvSpPr>
            <p:nvPr/>
          </p:nvSpPr>
          <p:spPr bwMode="auto">
            <a:xfrm>
              <a:off x="6107113" y="2747964"/>
              <a:ext cx="15875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6" name="Oval 399"/>
            <p:cNvSpPr>
              <a:spLocks noChangeArrowheads="1"/>
            </p:cNvSpPr>
            <p:nvPr/>
          </p:nvSpPr>
          <p:spPr bwMode="auto">
            <a:xfrm>
              <a:off x="6216650" y="2851151"/>
              <a:ext cx="14288" cy="142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7" name="Freeform 400"/>
            <p:cNvSpPr>
              <a:spLocks noEditPoints="1"/>
            </p:cNvSpPr>
            <p:nvPr/>
          </p:nvSpPr>
          <p:spPr bwMode="auto">
            <a:xfrm>
              <a:off x="6140450" y="2738439"/>
              <a:ext cx="88900" cy="109538"/>
            </a:xfrm>
            <a:custGeom>
              <a:avLst/>
              <a:gdLst>
                <a:gd name="T0" fmla="*/ 202 w 346"/>
                <a:gd name="T1" fmla="*/ 426 h 426"/>
                <a:gd name="T2" fmla="*/ 183 w 346"/>
                <a:gd name="T3" fmla="*/ 416 h 426"/>
                <a:gd name="T4" fmla="*/ 68 w 346"/>
                <a:gd name="T5" fmla="*/ 252 h 426"/>
                <a:gd name="T6" fmla="*/ 57 w 346"/>
                <a:gd name="T7" fmla="*/ 162 h 426"/>
                <a:gd name="T8" fmla="*/ 52 w 346"/>
                <a:gd name="T9" fmla="*/ 118 h 426"/>
                <a:gd name="T10" fmla="*/ 5 w 346"/>
                <a:gd name="T11" fmla="*/ 50 h 426"/>
                <a:gd name="T12" fmla="*/ 1 w 346"/>
                <a:gd name="T13" fmla="*/ 32 h 426"/>
                <a:gd name="T14" fmla="*/ 11 w 346"/>
                <a:gd name="T15" fmla="*/ 17 h 426"/>
                <a:gd name="T16" fmla="*/ 23 w 346"/>
                <a:gd name="T17" fmla="*/ 8 h 426"/>
                <a:gd name="T18" fmla="*/ 56 w 346"/>
                <a:gd name="T19" fmla="*/ 14 h 426"/>
                <a:gd name="T20" fmla="*/ 104 w 346"/>
                <a:gd name="T21" fmla="*/ 81 h 426"/>
                <a:gd name="T22" fmla="*/ 104 w 346"/>
                <a:gd name="T23" fmla="*/ 81 h 426"/>
                <a:gd name="T24" fmla="*/ 144 w 346"/>
                <a:gd name="T25" fmla="*/ 101 h 426"/>
                <a:gd name="T26" fmla="*/ 225 w 346"/>
                <a:gd name="T27" fmla="*/ 141 h 426"/>
                <a:gd name="T28" fmla="*/ 340 w 346"/>
                <a:gd name="T29" fmla="*/ 305 h 426"/>
                <a:gd name="T30" fmla="*/ 344 w 346"/>
                <a:gd name="T31" fmla="*/ 323 h 426"/>
                <a:gd name="T32" fmla="*/ 335 w 346"/>
                <a:gd name="T33" fmla="*/ 339 h 426"/>
                <a:gd name="T34" fmla="*/ 216 w 346"/>
                <a:gd name="T35" fmla="*/ 422 h 426"/>
                <a:gd name="T36" fmla="*/ 202 w 346"/>
                <a:gd name="T37" fmla="*/ 426 h 426"/>
                <a:gd name="T38" fmla="*/ 109 w 346"/>
                <a:gd name="T39" fmla="*/ 143 h 426"/>
                <a:gd name="T40" fmla="*/ 102 w 346"/>
                <a:gd name="T41" fmla="*/ 180 h 426"/>
                <a:gd name="T42" fmla="*/ 107 w 346"/>
                <a:gd name="T43" fmla="*/ 225 h 426"/>
                <a:gd name="T44" fmla="*/ 208 w 346"/>
                <a:gd name="T45" fmla="*/ 369 h 426"/>
                <a:gd name="T46" fmla="*/ 287 w 346"/>
                <a:gd name="T47" fmla="*/ 313 h 426"/>
                <a:gd name="T48" fmla="*/ 186 w 346"/>
                <a:gd name="T49" fmla="*/ 169 h 426"/>
                <a:gd name="T50" fmla="*/ 146 w 346"/>
                <a:gd name="T51" fmla="*/ 149 h 426"/>
                <a:gd name="T52" fmla="*/ 109 w 346"/>
                <a:gd name="T53" fmla="*/ 143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6" h="426">
                  <a:moveTo>
                    <a:pt x="202" y="426"/>
                  </a:moveTo>
                  <a:cubicBezTo>
                    <a:pt x="195" y="426"/>
                    <a:pt x="187" y="423"/>
                    <a:pt x="183" y="416"/>
                  </a:cubicBezTo>
                  <a:cubicBezTo>
                    <a:pt x="68" y="252"/>
                    <a:pt x="68" y="252"/>
                    <a:pt x="68" y="252"/>
                  </a:cubicBezTo>
                  <a:cubicBezTo>
                    <a:pt x="49" y="226"/>
                    <a:pt x="45" y="192"/>
                    <a:pt x="57" y="162"/>
                  </a:cubicBezTo>
                  <a:cubicBezTo>
                    <a:pt x="63" y="147"/>
                    <a:pt x="61" y="131"/>
                    <a:pt x="52" y="118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" y="45"/>
                    <a:pt x="0" y="38"/>
                    <a:pt x="1" y="32"/>
                  </a:cubicBezTo>
                  <a:cubicBezTo>
                    <a:pt x="2" y="26"/>
                    <a:pt x="6" y="20"/>
                    <a:pt x="11" y="1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4" y="0"/>
                    <a:pt x="49" y="3"/>
                    <a:pt x="56" y="14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13" y="94"/>
                    <a:pt x="128" y="102"/>
                    <a:pt x="144" y="101"/>
                  </a:cubicBezTo>
                  <a:cubicBezTo>
                    <a:pt x="176" y="100"/>
                    <a:pt x="207" y="115"/>
                    <a:pt x="225" y="141"/>
                  </a:cubicBezTo>
                  <a:cubicBezTo>
                    <a:pt x="340" y="305"/>
                    <a:pt x="340" y="305"/>
                    <a:pt x="340" y="305"/>
                  </a:cubicBezTo>
                  <a:cubicBezTo>
                    <a:pt x="344" y="311"/>
                    <a:pt x="346" y="317"/>
                    <a:pt x="344" y="323"/>
                  </a:cubicBezTo>
                  <a:cubicBezTo>
                    <a:pt x="343" y="330"/>
                    <a:pt x="340" y="335"/>
                    <a:pt x="335" y="339"/>
                  </a:cubicBezTo>
                  <a:cubicBezTo>
                    <a:pt x="216" y="422"/>
                    <a:pt x="216" y="422"/>
                    <a:pt x="216" y="422"/>
                  </a:cubicBezTo>
                  <a:cubicBezTo>
                    <a:pt x="212" y="425"/>
                    <a:pt x="207" y="426"/>
                    <a:pt x="202" y="426"/>
                  </a:cubicBezTo>
                  <a:close/>
                  <a:moveTo>
                    <a:pt x="109" y="143"/>
                  </a:moveTo>
                  <a:cubicBezTo>
                    <a:pt x="109" y="156"/>
                    <a:pt x="107" y="168"/>
                    <a:pt x="102" y="180"/>
                  </a:cubicBezTo>
                  <a:cubicBezTo>
                    <a:pt x="96" y="195"/>
                    <a:pt x="98" y="212"/>
                    <a:pt x="107" y="225"/>
                  </a:cubicBezTo>
                  <a:cubicBezTo>
                    <a:pt x="208" y="369"/>
                    <a:pt x="208" y="369"/>
                    <a:pt x="208" y="369"/>
                  </a:cubicBezTo>
                  <a:cubicBezTo>
                    <a:pt x="287" y="313"/>
                    <a:pt x="287" y="313"/>
                    <a:pt x="287" y="313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77" y="156"/>
                    <a:pt x="162" y="148"/>
                    <a:pt x="146" y="149"/>
                  </a:cubicBezTo>
                  <a:cubicBezTo>
                    <a:pt x="133" y="150"/>
                    <a:pt x="120" y="148"/>
                    <a:pt x="109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8" name="Freeform 401"/>
            <p:cNvSpPr>
              <a:spLocks noEditPoints="1"/>
            </p:cNvSpPr>
            <p:nvPr/>
          </p:nvSpPr>
          <p:spPr bwMode="auto">
            <a:xfrm>
              <a:off x="6062663" y="2781301"/>
              <a:ext cx="55563" cy="44450"/>
            </a:xfrm>
            <a:custGeom>
              <a:avLst/>
              <a:gdLst>
                <a:gd name="T0" fmla="*/ 159 w 211"/>
                <a:gd name="T1" fmla="*/ 175 h 175"/>
                <a:gd name="T2" fmla="*/ 150 w 211"/>
                <a:gd name="T3" fmla="*/ 174 h 175"/>
                <a:gd name="T4" fmla="*/ 18 w 211"/>
                <a:gd name="T5" fmla="*/ 125 h 175"/>
                <a:gd name="T6" fmla="*/ 4 w 211"/>
                <a:gd name="T7" fmla="*/ 94 h 175"/>
                <a:gd name="T8" fmla="*/ 32 w 211"/>
                <a:gd name="T9" fmla="*/ 19 h 175"/>
                <a:gd name="T10" fmla="*/ 63 w 211"/>
                <a:gd name="T11" fmla="*/ 5 h 175"/>
                <a:gd name="T12" fmla="*/ 195 w 211"/>
                <a:gd name="T13" fmla="*/ 53 h 175"/>
                <a:gd name="T14" fmla="*/ 208 w 211"/>
                <a:gd name="T15" fmla="*/ 66 h 175"/>
                <a:gd name="T16" fmla="*/ 209 w 211"/>
                <a:gd name="T17" fmla="*/ 84 h 175"/>
                <a:gd name="T18" fmla="*/ 181 w 211"/>
                <a:gd name="T19" fmla="*/ 160 h 175"/>
                <a:gd name="T20" fmla="*/ 159 w 211"/>
                <a:gd name="T21" fmla="*/ 175 h 175"/>
                <a:gd name="T22" fmla="*/ 58 w 211"/>
                <a:gd name="T23" fmla="*/ 89 h 175"/>
                <a:gd name="T24" fmla="*/ 144 w 211"/>
                <a:gd name="T25" fmla="*/ 121 h 175"/>
                <a:gd name="T26" fmla="*/ 156 w 211"/>
                <a:gd name="T27" fmla="*/ 90 h 175"/>
                <a:gd name="T28" fmla="*/ 69 w 211"/>
                <a:gd name="T29" fmla="*/ 58 h 175"/>
                <a:gd name="T30" fmla="*/ 58 w 211"/>
                <a:gd name="T31" fmla="*/ 8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1" h="175">
                  <a:moveTo>
                    <a:pt x="159" y="175"/>
                  </a:moveTo>
                  <a:cubicBezTo>
                    <a:pt x="156" y="175"/>
                    <a:pt x="153" y="175"/>
                    <a:pt x="150" y="17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6" y="121"/>
                    <a:pt x="0" y="107"/>
                    <a:pt x="4" y="94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7" y="6"/>
                    <a:pt x="51" y="0"/>
                    <a:pt x="63" y="5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201" y="56"/>
                    <a:pt x="206" y="60"/>
                    <a:pt x="208" y="66"/>
                  </a:cubicBezTo>
                  <a:cubicBezTo>
                    <a:pt x="211" y="72"/>
                    <a:pt x="211" y="78"/>
                    <a:pt x="209" y="84"/>
                  </a:cubicBezTo>
                  <a:cubicBezTo>
                    <a:pt x="181" y="160"/>
                    <a:pt x="181" y="160"/>
                    <a:pt x="181" y="160"/>
                  </a:cubicBezTo>
                  <a:cubicBezTo>
                    <a:pt x="177" y="169"/>
                    <a:pt x="168" y="175"/>
                    <a:pt x="159" y="175"/>
                  </a:cubicBezTo>
                  <a:close/>
                  <a:moveTo>
                    <a:pt x="58" y="89"/>
                  </a:moveTo>
                  <a:cubicBezTo>
                    <a:pt x="144" y="121"/>
                    <a:pt x="144" y="121"/>
                    <a:pt x="144" y="121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69" y="58"/>
                    <a:pt x="69" y="58"/>
                    <a:pt x="69" y="58"/>
                  </a:cubicBezTo>
                  <a:lnTo>
                    <a:pt x="58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9" name="Freeform 402"/>
            <p:cNvSpPr>
              <a:spLocks noEditPoints="1"/>
            </p:cNvSpPr>
            <p:nvPr/>
          </p:nvSpPr>
          <p:spPr bwMode="auto">
            <a:xfrm>
              <a:off x="6240463" y="2860676"/>
              <a:ext cx="42863" cy="53975"/>
            </a:xfrm>
            <a:custGeom>
              <a:avLst/>
              <a:gdLst>
                <a:gd name="T0" fmla="*/ 103 w 163"/>
                <a:gd name="T1" fmla="*/ 204 h 204"/>
                <a:gd name="T2" fmla="*/ 97 w 163"/>
                <a:gd name="T3" fmla="*/ 204 h 204"/>
                <a:gd name="T4" fmla="*/ 19 w 163"/>
                <a:gd name="T5" fmla="*/ 184 h 204"/>
                <a:gd name="T6" fmla="*/ 4 w 163"/>
                <a:gd name="T7" fmla="*/ 174 h 204"/>
                <a:gd name="T8" fmla="*/ 1 w 163"/>
                <a:gd name="T9" fmla="*/ 155 h 204"/>
                <a:gd name="T10" fmla="*/ 35 w 163"/>
                <a:gd name="T11" fmla="*/ 19 h 204"/>
                <a:gd name="T12" fmla="*/ 46 w 163"/>
                <a:gd name="T13" fmla="*/ 4 h 204"/>
                <a:gd name="T14" fmla="*/ 64 w 163"/>
                <a:gd name="T15" fmla="*/ 1 h 204"/>
                <a:gd name="T16" fmla="*/ 142 w 163"/>
                <a:gd name="T17" fmla="*/ 20 h 204"/>
                <a:gd name="T18" fmla="*/ 160 w 163"/>
                <a:gd name="T19" fmla="*/ 49 h 204"/>
                <a:gd name="T20" fmla="*/ 126 w 163"/>
                <a:gd name="T21" fmla="*/ 186 h 204"/>
                <a:gd name="T22" fmla="*/ 103 w 163"/>
                <a:gd name="T23" fmla="*/ 204 h 204"/>
                <a:gd name="T24" fmla="*/ 54 w 163"/>
                <a:gd name="T25" fmla="*/ 144 h 204"/>
                <a:gd name="T26" fmla="*/ 85 w 163"/>
                <a:gd name="T27" fmla="*/ 151 h 204"/>
                <a:gd name="T28" fmla="*/ 107 w 163"/>
                <a:gd name="T29" fmla="*/ 61 h 204"/>
                <a:gd name="T30" fmla="*/ 76 w 163"/>
                <a:gd name="T31" fmla="*/ 54 h 204"/>
                <a:gd name="T32" fmla="*/ 54 w 163"/>
                <a:gd name="T33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3" h="204">
                  <a:moveTo>
                    <a:pt x="103" y="204"/>
                  </a:moveTo>
                  <a:cubicBezTo>
                    <a:pt x="101" y="204"/>
                    <a:pt x="99" y="204"/>
                    <a:pt x="97" y="204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3" y="183"/>
                    <a:pt x="8" y="179"/>
                    <a:pt x="4" y="174"/>
                  </a:cubicBezTo>
                  <a:cubicBezTo>
                    <a:pt x="1" y="168"/>
                    <a:pt x="0" y="162"/>
                    <a:pt x="1" y="15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3"/>
                    <a:pt x="40" y="7"/>
                    <a:pt x="46" y="4"/>
                  </a:cubicBezTo>
                  <a:cubicBezTo>
                    <a:pt x="51" y="1"/>
                    <a:pt x="58" y="0"/>
                    <a:pt x="64" y="1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55" y="24"/>
                    <a:pt x="163" y="37"/>
                    <a:pt x="160" y="49"/>
                  </a:cubicBezTo>
                  <a:cubicBezTo>
                    <a:pt x="126" y="186"/>
                    <a:pt x="126" y="186"/>
                    <a:pt x="126" y="186"/>
                  </a:cubicBezTo>
                  <a:cubicBezTo>
                    <a:pt x="124" y="197"/>
                    <a:pt x="114" y="204"/>
                    <a:pt x="103" y="204"/>
                  </a:cubicBezTo>
                  <a:close/>
                  <a:moveTo>
                    <a:pt x="54" y="144"/>
                  </a:moveTo>
                  <a:cubicBezTo>
                    <a:pt x="85" y="151"/>
                    <a:pt x="85" y="151"/>
                    <a:pt x="85" y="151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76" y="54"/>
                    <a:pt x="76" y="54"/>
                    <a:pt x="76" y="54"/>
                  </a:cubicBezTo>
                  <a:lnTo>
                    <a:pt x="54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0" name="Freeform 403"/>
            <p:cNvSpPr>
              <a:spLocks noEditPoints="1"/>
            </p:cNvSpPr>
            <p:nvPr/>
          </p:nvSpPr>
          <p:spPr bwMode="auto">
            <a:xfrm>
              <a:off x="5919788" y="2746376"/>
              <a:ext cx="93663" cy="73025"/>
            </a:xfrm>
            <a:custGeom>
              <a:avLst/>
              <a:gdLst>
                <a:gd name="T0" fmla="*/ 72 w 357"/>
                <a:gd name="T1" fmla="*/ 279 h 279"/>
                <a:gd name="T2" fmla="*/ 66 w 357"/>
                <a:gd name="T3" fmla="*/ 278 h 279"/>
                <a:gd name="T4" fmla="*/ 51 w 357"/>
                <a:gd name="T5" fmla="*/ 267 h 279"/>
                <a:gd name="T6" fmla="*/ 6 w 357"/>
                <a:gd name="T7" fmla="*/ 187 h 279"/>
                <a:gd name="T8" fmla="*/ 10 w 357"/>
                <a:gd name="T9" fmla="*/ 158 h 279"/>
                <a:gd name="T10" fmla="*/ 174 w 357"/>
                <a:gd name="T11" fmla="*/ 8 h 279"/>
                <a:gd name="T12" fmla="*/ 201 w 357"/>
                <a:gd name="T13" fmla="*/ 4 h 279"/>
                <a:gd name="T14" fmla="*/ 343 w 357"/>
                <a:gd name="T15" fmla="*/ 69 h 279"/>
                <a:gd name="T16" fmla="*/ 357 w 357"/>
                <a:gd name="T17" fmla="*/ 91 h 279"/>
                <a:gd name="T18" fmla="*/ 357 w 357"/>
                <a:gd name="T19" fmla="*/ 163 h 279"/>
                <a:gd name="T20" fmla="*/ 334 w 357"/>
                <a:gd name="T21" fmla="*/ 187 h 279"/>
                <a:gd name="T22" fmla="*/ 195 w 357"/>
                <a:gd name="T23" fmla="*/ 195 h 279"/>
                <a:gd name="T24" fmla="*/ 86 w 357"/>
                <a:gd name="T25" fmla="*/ 274 h 279"/>
                <a:gd name="T26" fmla="*/ 72 w 357"/>
                <a:gd name="T27" fmla="*/ 279 h 279"/>
                <a:gd name="T28" fmla="*/ 57 w 357"/>
                <a:gd name="T29" fmla="*/ 180 h 279"/>
                <a:gd name="T30" fmla="*/ 79 w 357"/>
                <a:gd name="T31" fmla="*/ 220 h 279"/>
                <a:gd name="T32" fmla="*/ 173 w 357"/>
                <a:gd name="T33" fmla="*/ 152 h 279"/>
                <a:gd name="T34" fmla="*/ 186 w 357"/>
                <a:gd name="T35" fmla="*/ 148 h 279"/>
                <a:gd name="T36" fmla="*/ 309 w 357"/>
                <a:gd name="T37" fmla="*/ 140 h 279"/>
                <a:gd name="T38" fmla="*/ 309 w 357"/>
                <a:gd name="T39" fmla="*/ 106 h 279"/>
                <a:gd name="T40" fmla="*/ 195 w 357"/>
                <a:gd name="T41" fmla="*/ 54 h 279"/>
                <a:gd name="T42" fmla="*/ 57 w 357"/>
                <a:gd name="T43" fmla="*/ 18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7" h="279">
                  <a:moveTo>
                    <a:pt x="72" y="279"/>
                  </a:moveTo>
                  <a:cubicBezTo>
                    <a:pt x="70" y="279"/>
                    <a:pt x="68" y="279"/>
                    <a:pt x="66" y="278"/>
                  </a:cubicBezTo>
                  <a:cubicBezTo>
                    <a:pt x="60" y="277"/>
                    <a:pt x="54" y="273"/>
                    <a:pt x="51" y="26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0" y="178"/>
                    <a:pt x="2" y="165"/>
                    <a:pt x="10" y="158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82" y="1"/>
                    <a:pt x="192" y="0"/>
                    <a:pt x="201" y="4"/>
                  </a:cubicBezTo>
                  <a:cubicBezTo>
                    <a:pt x="343" y="69"/>
                    <a:pt x="343" y="69"/>
                    <a:pt x="343" y="69"/>
                  </a:cubicBezTo>
                  <a:cubicBezTo>
                    <a:pt x="351" y="73"/>
                    <a:pt x="357" y="81"/>
                    <a:pt x="357" y="91"/>
                  </a:cubicBezTo>
                  <a:cubicBezTo>
                    <a:pt x="357" y="163"/>
                    <a:pt x="357" y="163"/>
                    <a:pt x="357" y="163"/>
                  </a:cubicBezTo>
                  <a:cubicBezTo>
                    <a:pt x="357" y="175"/>
                    <a:pt x="347" y="186"/>
                    <a:pt x="334" y="187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86" y="274"/>
                    <a:pt x="86" y="274"/>
                    <a:pt x="86" y="274"/>
                  </a:cubicBezTo>
                  <a:cubicBezTo>
                    <a:pt x="81" y="277"/>
                    <a:pt x="77" y="279"/>
                    <a:pt x="72" y="279"/>
                  </a:cubicBezTo>
                  <a:close/>
                  <a:moveTo>
                    <a:pt x="57" y="180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7" y="150"/>
                    <a:pt x="181" y="148"/>
                    <a:pt x="186" y="148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9" y="106"/>
                    <a:pt x="309" y="106"/>
                    <a:pt x="309" y="106"/>
                  </a:cubicBezTo>
                  <a:cubicBezTo>
                    <a:pt x="195" y="54"/>
                    <a:pt x="195" y="54"/>
                    <a:pt x="195" y="54"/>
                  </a:cubicBezTo>
                  <a:lnTo>
                    <a:pt x="57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92" name="Группа 1091"/>
          <p:cNvGrpSpPr/>
          <p:nvPr/>
        </p:nvGrpSpPr>
        <p:grpSpPr>
          <a:xfrm>
            <a:off x="5016500" y="3494089"/>
            <a:ext cx="522288" cy="427037"/>
            <a:chOff x="5016500" y="3494089"/>
            <a:chExt cx="522288" cy="427037"/>
          </a:xfrm>
          <a:solidFill>
            <a:schemeClr val="accent1"/>
          </a:solidFill>
        </p:grpSpPr>
        <p:sp>
          <p:nvSpPr>
            <p:cNvPr id="841" name="Freeform 404"/>
            <p:cNvSpPr>
              <a:spLocks noEditPoints="1"/>
            </p:cNvSpPr>
            <p:nvPr/>
          </p:nvSpPr>
          <p:spPr bwMode="auto">
            <a:xfrm>
              <a:off x="5016500" y="3649664"/>
              <a:ext cx="406400" cy="79375"/>
            </a:xfrm>
            <a:custGeom>
              <a:avLst/>
              <a:gdLst>
                <a:gd name="T0" fmla="*/ 1282 w 1565"/>
                <a:gd name="T1" fmla="*/ 310 h 310"/>
                <a:gd name="T2" fmla="*/ 167 w 1565"/>
                <a:gd name="T3" fmla="*/ 310 h 310"/>
                <a:gd name="T4" fmla="*/ 146 w 1565"/>
                <a:gd name="T5" fmla="*/ 298 h 310"/>
                <a:gd name="T6" fmla="*/ 4 w 1565"/>
                <a:gd name="T7" fmla="*/ 36 h 310"/>
                <a:gd name="T8" fmla="*/ 4 w 1565"/>
                <a:gd name="T9" fmla="*/ 12 h 310"/>
                <a:gd name="T10" fmla="*/ 25 w 1565"/>
                <a:gd name="T11" fmla="*/ 0 h 310"/>
                <a:gd name="T12" fmla="*/ 1539 w 1565"/>
                <a:gd name="T13" fmla="*/ 0 h 310"/>
                <a:gd name="T14" fmla="*/ 1562 w 1565"/>
                <a:gd name="T15" fmla="*/ 15 h 310"/>
                <a:gd name="T16" fmla="*/ 1557 w 1565"/>
                <a:gd name="T17" fmla="*/ 41 h 310"/>
                <a:gd name="T18" fmla="*/ 1299 w 1565"/>
                <a:gd name="T19" fmla="*/ 303 h 310"/>
                <a:gd name="T20" fmla="*/ 1282 w 1565"/>
                <a:gd name="T21" fmla="*/ 310 h 310"/>
                <a:gd name="T22" fmla="*/ 182 w 1565"/>
                <a:gd name="T23" fmla="*/ 262 h 310"/>
                <a:gd name="T24" fmla="*/ 1272 w 1565"/>
                <a:gd name="T25" fmla="*/ 262 h 310"/>
                <a:gd name="T26" fmla="*/ 1482 w 1565"/>
                <a:gd name="T27" fmla="*/ 48 h 310"/>
                <a:gd name="T28" fmla="*/ 65 w 1565"/>
                <a:gd name="T29" fmla="*/ 48 h 310"/>
                <a:gd name="T30" fmla="*/ 182 w 1565"/>
                <a:gd name="T31" fmla="*/ 26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5" h="310">
                  <a:moveTo>
                    <a:pt x="1282" y="310"/>
                  </a:moveTo>
                  <a:cubicBezTo>
                    <a:pt x="167" y="310"/>
                    <a:pt x="167" y="310"/>
                    <a:pt x="167" y="310"/>
                  </a:cubicBezTo>
                  <a:cubicBezTo>
                    <a:pt x="158" y="310"/>
                    <a:pt x="150" y="305"/>
                    <a:pt x="146" y="29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0" y="28"/>
                    <a:pt x="0" y="19"/>
                    <a:pt x="4" y="12"/>
                  </a:cubicBezTo>
                  <a:cubicBezTo>
                    <a:pt x="9" y="5"/>
                    <a:pt x="16" y="0"/>
                    <a:pt x="25" y="0"/>
                  </a:cubicBezTo>
                  <a:cubicBezTo>
                    <a:pt x="1539" y="0"/>
                    <a:pt x="1539" y="0"/>
                    <a:pt x="1539" y="0"/>
                  </a:cubicBezTo>
                  <a:cubicBezTo>
                    <a:pt x="1549" y="0"/>
                    <a:pt x="1558" y="6"/>
                    <a:pt x="1562" y="15"/>
                  </a:cubicBezTo>
                  <a:cubicBezTo>
                    <a:pt x="1565" y="24"/>
                    <a:pt x="1563" y="34"/>
                    <a:pt x="1557" y="41"/>
                  </a:cubicBezTo>
                  <a:cubicBezTo>
                    <a:pt x="1299" y="303"/>
                    <a:pt x="1299" y="303"/>
                    <a:pt x="1299" y="303"/>
                  </a:cubicBezTo>
                  <a:cubicBezTo>
                    <a:pt x="1294" y="307"/>
                    <a:pt x="1288" y="310"/>
                    <a:pt x="1282" y="310"/>
                  </a:cubicBezTo>
                  <a:close/>
                  <a:moveTo>
                    <a:pt x="182" y="262"/>
                  </a:moveTo>
                  <a:cubicBezTo>
                    <a:pt x="1272" y="262"/>
                    <a:pt x="1272" y="262"/>
                    <a:pt x="1272" y="262"/>
                  </a:cubicBezTo>
                  <a:cubicBezTo>
                    <a:pt x="1482" y="48"/>
                    <a:pt x="1482" y="48"/>
                    <a:pt x="1482" y="48"/>
                  </a:cubicBezTo>
                  <a:cubicBezTo>
                    <a:pt x="65" y="48"/>
                    <a:pt x="65" y="48"/>
                    <a:pt x="65" y="48"/>
                  </a:cubicBezTo>
                  <a:lnTo>
                    <a:pt x="182" y="2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2" name="Freeform 405"/>
            <p:cNvSpPr>
              <a:spLocks/>
            </p:cNvSpPr>
            <p:nvPr/>
          </p:nvSpPr>
          <p:spPr bwMode="auto">
            <a:xfrm>
              <a:off x="5137150" y="3552826"/>
              <a:ext cx="109538" cy="85725"/>
            </a:xfrm>
            <a:custGeom>
              <a:avLst/>
              <a:gdLst>
                <a:gd name="T0" fmla="*/ 27 w 421"/>
                <a:gd name="T1" fmla="*/ 326 h 326"/>
                <a:gd name="T2" fmla="*/ 21 w 421"/>
                <a:gd name="T3" fmla="*/ 325 h 326"/>
                <a:gd name="T4" fmla="*/ 3 w 421"/>
                <a:gd name="T5" fmla="*/ 297 h 326"/>
                <a:gd name="T6" fmla="*/ 68 w 421"/>
                <a:gd name="T7" fmla="*/ 19 h 326"/>
                <a:gd name="T8" fmla="*/ 91 w 421"/>
                <a:gd name="T9" fmla="*/ 0 h 326"/>
                <a:gd name="T10" fmla="*/ 320 w 421"/>
                <a:gd name="T11" fmla="*/ 0 h 326"/>
                <a:gd name="T12" fmla="*/ 343 w 421"/>
                <a:gd name="T13" fmla="*/ 17 h 326"/>
                <a:gd name="T14" fmla="*/ 416 w 421"/>
                <a:gd name="T15" fmla="*/ 231 h 326"/>
                <a:gd name="T16" fmla="*/ 401 w 421"/>
                <a:gd name="T17" fmla="*/ 262 h 326"/>
                <a:gd name="T18" fmla="*/ 371 w 421"/>
                <a:gd name="T19" fmla="*/ 247 h 326"/>
                <a:gd name="T20" fmla="*/ 303 w 421"/>
                <a:gd name="T21" fmla="*/ 48 h 326"/>
                <a:gd name="T22" fmla="*/ 110 w 421"/>
                <a:gd name="T23" fmla="*/ 48 h 326"/>
                <a:gd name="T24" fmla="*/ 50 w 421"/>
                <a:gd name="T25" fmla="*/ 308 h 326"/>
                <a:gd name="T26" fmla="*/ 27 w 421"/>
                <a:gd name="T27" fmla="*/ 3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1" h="326">
                  <a:moveTo>
                    <a:pt x="27" y="326"/>
                  </a:moveTo>
                  <a:cubicBezTo>
                    <a:pt x="25" y="326"/>
                    <a:pt x="23" y="326"/>
                    <a:pt x="21" y="325"/>
                  </a:cubicBezTo>
                  <a:cubicBezTo>
                    <a:pt x="9" y="322"/>
                    <a:pt x="0" y="310"/>
                    <a:pt x="3" y="297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70" y="8"/>
                    <a:pt x="80" y="0"/>
                    <a:pt x="91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30" y="0"/>
                    <a:pt x="340" y="7"/>
                    <a:pt x="343" y="17"/>
                  </a:cubicBezTo>
                  <a:cubicBezTo>
                    <a:pt x="416" y="231"/>
                    <a:pt x="416" y="231"/>
                    <a:pt x="416" y="231"/>
                  </a:cubicBezTo>
                  <a:cubicBezTo>
                    <a:pt x="421" y="244"/>
                    <a:pt x="414" y="257"/>
                    <a:pt x="401" y="262"/>
                  </a:cubicBezTo>
                  <a:cubicBezTo>
                    <a:pt x="389" y="266"/>
                    <a:pt x="375" y="259"/>
                    <a:pt x="371" y="247"/>
                  </a:cubicBezTo>
                  <a:cubicBezTo>
                    <a:pt x="303" y="48"/>
                    <a:pt x="303" y="48"/>
                    <a:pt x="303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8" y="319"/>
                    <a:pt x="38" y="326"/>
                    <a:pt x="27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3" name="Freeform 406"/>
            <p:cNvSpPr>
              <a:spLocks/>
            </p:cNvSpPr>
            <p:nvPr/>
          </p:nvSpPr>
          <p:spPr bwMode="auto">
            <a:xfrm>
              <a:off x="5219700" y="3494089"/>
              <a:ext cx="319088" cy="261938"/>
            </a:xfrm>
            <a:custGeom>
              <a:avLst/>
              <a:gdLst>
                <a:gd name="T0" fmla="*/ 1035 w 1231"/>
                <a:gd name="T1" fmla="*/ 1008 h 1008"/>
                <a:gd name="T2" fmla="*/ 849 w 1231"/>
                <a:gd name="T3" fmla="*/ 1008 h 1008"/>
                <a:gd name="T4" fmla="*/ 826 w 1231"/>
                <a:gd name="T5" fmla="*/ 991 h 1008"/>
                <a:gd name="T6" fmla="*/ 766 w 1231"/>
                <a:gd name="T7" fmla="*/ 781 h 1008"/>
                <a:gd name="T8" fmla="*/ 770 w 1231"/>
                <a:gd name="T9" fmla="*/ 760 h 1008"/>
                <a:gd name="T10" fmla="*/ 788 w 1231"/>
                <a:gd name="T11" fmla="*/ 750 h 1008"/>
                <a:gd name="T12" fmla="*/ 855 w 1231"/>
                <a:gd name="T13" fmla="*/ 746 h 1008"/>
                <a:gd name="T14" fmla="*/ 879 w 1231"/>
                <a:gd name="T15" fmla="*/ 762 h 1008"/>
                <a:gd name="T16" fmla="*/ 902 w 1231"/>
                <a:gd name="T17" fmla="*/ 829 h 1008"/>
                <a:gd name="T18" fmla="*/ 964 w 1231"/>
                <a:gd name="T19" fmla="*/ 829 h 1008"/>
                <a:gd name="T20" fmla="*/ 995 w 1231"/>
                <a:gd name="T21" fmla="*/ 663 h 1008"/>
                <a:gd name="T22" fmla="*/ 1019 w 1231"/>
                <a:gd name="T23" fmla="*/ 643 h 1008"/>
                <a:gd name="T24" fmla="*/ 1067 w 1231"/>
                <a:gd name="T25" fmla="*/ 645 h 1008"/>
                <a:gd name="T26" fmla="*/ 918 w 1231"/>
                <a:gd name="T27" fmla="*/ 379 h 1008"/>
                <a:gd name="T28" fmla="*/ 446 w 1231"/>
                <a:gd name="T29" fmla="*/ 204 h 1008"/>
                <a:gd name="T30" fmla="*/ 226 w 1231"/>
                <a:gd name="T31" fmla="*/ 541 h 1008"/>
                <a:gd name="T32" fmla="*/ 193 w 1231"/>
                <a:gd name="T33" fmla="*/ 548 h 1008"/>
                <a:gd name="T34" fmla="*/ 186 w 1231"/>
                <a:gd name="T35" fmla="*/ 515 h 1008"/>
                <a:gd name="T36" fmla="*/ 416 w 1231"/>
                <a:gd name="T37" fmla="*/ 162 h 1008"/>
                <a:gd name="T38" fmla="*/ 445 w 1231"/>
                <a:gd name="T39" fmla="*/ 153 h 1008"/>
                <a:gd name="T40" fmla="*/ 943 w 1231"/>
                <a:gd name="T41" fmla="*/ 337 h 1008"/>
                <a:gd name="T42" fmla="*/ 955 w 1231"/>
                <a:gd name="T43" fmla="*/ 347 h 1008"/>
                <a:gd name="T44" fmla="*/ 1130 w 1231"/>
                <a:gd name="T45" fmla="*/ 659 h 1008"/>
                <a:gd name="T46" fmla="*/ 1129 w 1231"/>
                <a:gd name="T47" fmla="*/ 683 h 1008"/>
                <a:gd name="T48" fmla="*/ 1108 w 1231"/>
                <a:gd name="T49" fmla="*/ 695 h 1008"/>
                <a:gd name="T50" fmla="*/ 1038 w 1231"/>
                <a:gd name="T51" fmla="*/ 692 h 1008"/>
                <a:gd name="T52" fmla="*/ 1007 w 1231"/>
                <a:gd name="T53" fmla="*/ 858 h 1008"/>
                <a:gd name="T54" fmla="*/ 983 w 1231"/>
                <a:gd name="T55" fmla="*/ 877 h 1008"/>
                <a:gd name="T56" fmla="*/ 884 w 1231"/>
                <a:gd name="T57" fmla="*/ 877 h 1008"/>
                <a:gd name="T58" fmla="*/ 862 w 1231"/>
                <a:gd name="T59" fmla="*/ 861 h 1008"/>
                <a:gd name="T60" fmla="*/ 840 w 1231"/>
                <a:gd name="T61" fmla="*/ 795 h 1008"/>
                <a:gd name="T62" fmla="*/ 820 w 1231"/>
                <a:gd name="T63" fmla="*/ 796 h 1008"/>
                <a:gd name="T64" fmla="*/ 867 w 1231"/>
                <a:gd name="T65" fmla="*/ 960 h 1008"/>
                <a:gd name="T66" fmla="*/ 1021 w 1231"/>
                <a:gd name="T67" fmla="*/ 960 h 1008"/>
                <a:gd name="T68" fmla="*/ 1179 w 1231"/>
                <a:gd name="T69" fmla="*/ 677 h 1008"/>
                <a:gd name="T70" fmla="*/ 1004 w 1231"/>
                <a:gd name="T71" fmla="*/ 259 h 1008"/>
                <a:gd name="T72" fmla="*/ 989 w 1231"/>
                <a:gd name="T73" fmla="*/ 288 h 1008"/>
                <a:gd name="T74" fmla="*/ 959 w 1231"/>
                <a:gd name="T75" fmla="*/ 299 h 1008"/>
                <a:gd name="T76" fmla="*/ 455 w 1231"/>
                <a:gd name="T77" fmla="*/ 106 h 1008"/>
                <a:gd name="T78" fmla="*/ 441 w 1231"/>
                <a:gd name="T79" fmla="*/ 92 h 1008"/>
                <a:gd name="T80" fmla="*/ 443 w 1231"/>
                <a:gd name="T81" fmla="*/ 73 h 1008"/>
                <a:gd name="T82" fmla="*/ 456 w 1231"/>
                <a:gd name="T83" fmla="*/ 48 h 1008"/>
                <a:gd name="T84" fmla="*/ 405 w 1231"/>
                <a:gd name="T85" fmla="*/ 48 h 1008"/>
                <a:gd name="T86" fmla="*/ 47 w 1231"/>
                <a:gd name="T87" fmla="*/ 542 h 1008"/>
                <a:gd name="T88" fmla="*/ 14 w 1231"/>
                <a:gd name="T89" fmla="*/ 548 h 1008"/>
                <a:gd name="T90" fmla="*/ 8 w 1231"/>
                <a:gd name="T91" fmla="*/ 514 h 1008"/>
                <a:gd name="T92" fmla="*/ 373 w 1231"/>
                <a:gd name="T93" fmla="*/ 10 h 1008"/>
                <a:gd name="T94" fmla="*/ 393 w 1231"/>
                <a:gd name="T95" fmla="*/ 0 h 1008"/>
                <a:gd name="T96" fmla="*/ 496 w 1231"/>
                <a:gd name="T97" fmla="*/ 0 h 1008"/>
                <a:gd name="T98" fmla="*/ 516 w 1231"/>
                <a:gd name="T99" fmla="*/ 12 h 1008"/>
                <a:gd name="T100" fmla="*/ 517 w 1231"/>
                <a:gd name="T101" fmla="*/ 36 h 1008"/>
                <a:gd name="T102" fmla="*/ 498 w 1231"/>
                <a:gd name="T103" fmla="*/ 71 h 1008"/>
                <a:gd name="T104" fmla="*/ 957 w 1231"/>
                <a:gd name="T105" fmla="*/ 246 h 1008"/>
                <a:gd name="T106" fmla="*/ 986 w 1231"/>
                <a:gd name="T107" fmla="*/ 191 h 1008"/>
                <a:gd name="T108" fmla="*/ 1008 w 1231"/>
                <a:gd name="T109" fmla="*/ 179 h 1008"/>
                <a:gd name="T110" fmla="*/ 1029 w 1231"/>
                <a:gd name="T111" fmla="*/ 194 h 1008"/>
                <a:gd name="T112" fmla="*/ 1228 w 1231"/>
                <a:gd name="T113" fmla="*/ 670 h 1008"/>
                <a:gd name="T114" fmla="*/ 1227 w 1231"/>
                <a:gd name="T115" fmla="*/ 690 h 1008"/>
                <a:gd name="T116" fmla="*/ 1056 w 1231"/>
                <a:gd name="T117" fmla="*/ 996 h 1008"/>
                <a:gd name="T118" fmla="*/ 1035 w 1231"/>
                <a:gd name="T119" fmla="*/ 1008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1" h="1008">
                  <a:moveTo>
                    <a:pt x="1035" y="1008"/>
                  </a:moveTo>
                  <a:cubicBezTo>
                    <a:pt x="849" y="1008"/>
                    <a:pt x="849" y="1008"/>
                    <a:pt x="849" y="1008"/>
                  </a:cubicBezTo>
                  <a:cubicBezTo>
                    <a:pt x="838" y="1008"/>
                    <a:pt x="828" y="1001"/>
                    <a:pt x="826" y="991"/>
                  </a:cubicBezTo>
                  <a:cubicBezTo>
                    <a:pt x="766" y="781"/>
                    <a:pt x="766" y="781"/>
                    <a:pt x="766" y="781"/>
                  </a:cubicBezTo>
                  <a:cubicBezTo>
                    <a:pt x="764" y="774"/>
                    <a:pt x="765" y="766"/>
                    <a:pt x="770" y="760"/>
                  </a:cubicBezTo>
                  <a:cubicBezTo>
                    <a:pt x="774" y="754"/>
                    <a:pt x="780" y="750"/>
                    <a:pt x="788" y="750"/>
                  </a:cubicBezTo>
                  <a:cubicBezTo>
                    <a:pt x="855" y="746"/>
                    <a:pt x="855" y="746"/>
                    <a:pt x="855" y="746"/>
                  </a:cubicBezTo>
                  <a:cubicBezTo>
                    <a:pt x="866" y="745"/>
                    <a:pt x="876" y="752"/>
                    <a:pt x="879" y="762"/>
                  </a:cubicBezTo>
                  <a:cubicBezTo>
                    <a:pt x="902" y="829"/>
                    <a:pt x="902" y="829"/>
                    <a:pt x="902" y="829"/>
                  </a:cubicBezTo>
                  <a:cubicBezTo>
                    <a:pt x="964" y="829"/>
                    <a:pt x="964" y="829"/>
                    <a:pt x="964" y="829"/>
                  </a:cubicBezTo>
                  <a:cubicBezTo>
                    <a:pt x="995" y="663"/>
                    <a:pt x="995" y="663"/>
                    <a:pt x="995" y="663"/>
                  </a:cubicBezTo>
                  <a:cubicBezTo>
                    <a:pt x="997" y="651"/>
                    <a:pt x="1007" y="642"/>
                    <a:pt x="1019" y="643"/>
                  </a:cubicBezTo>
                  <a:cubicBezTo>
                    <a:pt x="1067" y="645"/>
                    <a:pt x="1067" y="645"/>
                    <a:pt x="1067" y="645"/>
                  </a:cubicBezTo>
                  <a:cubicBezTo>
                    <a:pt x="918" y="379"/>
                    <a:pt x="918" y="379"/>
                    <a:pt x="918" y="379"/>
                  </a:cubicBezTo>
                  <a:cubicBezTo>
                    <a:pt x="446" y="204"/>
                    <a:pt x="446" y="204"/>
                    <a:pt x="446" y="204"/>
                  </a:cubicBezTo>
                  <a:cubicBezTo>
                    <a:pt x="226" y="541"/>
                    <a:pt x="226" y="541"/>
                    <a:pt x="226" y="541"/>
                  </a:cubicBezTo>
                  <a:cubicBezTo>
                    <a:pt x="219" y="552"/>
                    <a:pt x="204" y="555"/>
                    <a:pt x="193" y="548"/>
                  </a:cubicBezTo>
                  <a:cubicBezTo>
                    <a:pt x="182" y="541"/>
                    <a:pt x="179" y="526"/>
                    <a:pt x="186" y="515"/>
                  </a:cubicBezTo>
                  <a:cubicBezTo>
                    <a:pt x="416" y="162"/>
                    <a:pt x="416" y="162"/>
                    <a:pt x="416" y="162"/>
                  </a:cubicBezTo>
                  <a:cubicBezTo>
                    <a:pt x="422" y="153"/>
                    <a:pt x="434" y="149"/>
                    <a:pt x="445" y="153"/>
                  </a:cubicBezTo>
                  <a:cubicBezTo>
                    <a:pt x="943" y="337"/>
                    <a:pt x="943" y="337"/>
                    <a:pt x="943" y="337"/>
                  </a:cubicBezTo>
                  <a:cubicBezTo>
                    <a:pt x="948" y="339"/>
                    <a:pt x="952" y="342"/>
                    <a:pt x="955" y="347"/>
                  </a:cubicBezTo>
                  <a:cubicBezTo>
                    <a:pt x="1130" y="659"/>
                    <a:pt x="1130" y="659"/>
                    <a:pt x="1130" y="659"/>
                  </a:cubicBezTo>
                  <a:cubicBezTo>
                    <a:pt x="1134" y="667"/>
                    <a:pt x="1134" y="676"/>
                    <a:pt x="1129" y="683"/>
                  </a:cubicBezTo>
                  <a:cubicBezTo>
                    <a:pt x="1125" y="691"/>
                    <a:pt x="1117" y="695"/>
                    <a:pt x="1108" y="695"/>
                  </a:cubicBezTo>
                  <a:cubicBezTo>
                    <a:pt x="1038" y="692"/>
                    <a:pt x="1038" y="692"/>
                    <a:pt x="1038" y="692"/>
                  </a:cubicBezTo>
                  <a:cubicBezTo>
                    <a:pt x="1007" y="858"/>
                    <a:pt x="1007" y="858"/>
                    <a:pt x="1007" y="858"/>
                  </a:cubicBezTo>
                  <a:cubicBezTo>
                    <a:pt x="1005" y="869"/>
                    <a:pt x="995" y="877"/>
                    <a:pt x="983" y="877"/>
                  </a:cubicBezTo>
                  <a:cubicBezTo>
                    <a:pt x="884" y="877"/>
                    <a:pt x="884" y="877"/>
                    <a:pt x="884" y="877"/>
                  </a:cubicBezTo>
                  <a:cubicBezTo>
                    <a:pt x="874" y="877"/>
                    <a:pt x="865" y="871"/>
                    <a:pt x="862" y="861"/>
                  </a:cubicBezTo>
                  <a:cubicBezTo>
                    <a:pt x="840" y="795"/>
                    <a:pt x="840" y="795"/>
                    <a:pt x="840" y="795"/>
                  </a:cubicBezTo>
                  <a:cubicBezTo>
                    <a:pt x="820" y="796"/>
                    <a:pt x="820" y="796"/>
                    <a:pt x="820" y="796"/>
                  </a:cubicBezTo>
                  <a:cubicBezTo>
                    <a:pt x="867" y="960"/>
                    <a:pt x="867" y="960"/>
                    <a:pt x="867" y="960"/>
                  </a:cubicBezTo>
                  <a:cubicBezTo>
                    <a:pt x="1021" y="960"/>
                    <a:pt x="1021" y="960"/>
                    <a:pt x="1021" y="960"/>
                  </a:cubicBezTo>
                  <a:cubicBezTo>
                    <a:pt x="1179" y="677"/>
                    <a:pt x="1179" y="677"/>
                    <a:pt x="1179" y="677"/>
                  </a:cubicBezTo>
                  <a:cubicBezTo>
                    <a:pt x="1004" y="259"/>
                    <a:pt x="1004" y="259"/>
                    <a:pt x="1004" y="259"/>
                  </a:cubicBezTo>
                  <a:cubicBezTo>
                    <a:pt x="989" y="288"/>
                    <a:pt x="989" y="288"/>
                    <a:pt x="989" y="288"/>
                  </a:cubicBezTo>
                  <a:cubicBezTo>
                    <a:pt x="983" y="298"/>
                    <a:pt x="970" y="303"/>
                    <a:pt x="959" y="299"/>
                  </a:cubicBezTo>
                  <a:cubicBezTo>
                    <a:pt x="455" y="106"/>
                    <a:pt x="455" y="106"/>
                    <a:pt x="455" y="106"/>
                  </a:cubicBezTo>
                  <a:cubicBezTo>
                    <a:pt x="449" y="104"/>
                    <a:pt x="444" y="99"/>
                    <a:pt x="441" y="92"/>
                  </a:cubicBezTo>
                  <a:cubicBezTo>
                    <a:pt x="439" y="86"/>
                    <a:pt x="440" y="79"/>
                    <a:pt x="443" y="73"/>
                  </a:cubicBezTo>
                  <a:cubicBezTo>
                    <a:pt x="456" y="48"/>
                    <a:pt x="456" y="48"/>
                    <a:pt x="456" y="48"/>
                  </a:cubicBezTo>
                  <a:cubicBezTo>
                    <a:pt x="405" y="48"/>
                    <a:pt x="405" y="48"/>
                    <a:pt x="405" y="48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39" y="553"/>
                    <a:pt x="24" y="555"/>
                    <a:pt x="14" y="548"/>
                  </a:cubicBezTo>
                  <a:cubicBezTo>
                    <a:pt x="3" y="540"/>
                    <a:pt x="0" y="525"/>
                    <a:pt x="8" y="514"/>
                  </a:cubicBezTo>
                  <a:cubicBezTo>
                    <a:pt x="373" y="10"/>
                    <a:pt x="373" y="10"/>
                    <a:pt x="373" y="10"/>
                  </a:cubicBezTo>
                  <a:cubicBezTo>
                    <a:pt x="378" y="4"/>
                    <a:pt x="385" y="0"/>
                    <a:pt x="393" y="0"/>
                  </a:cubicBezTo>
                  <a:cubicBezTo>
                    <a:pt x="496" y="0"/>
                    <a:pt x="496" y="0"/>
                    <a:pt x="496" y="0"/>
                  </a:cubicBezTo>
                  <a:cubicBezTo>
                    <a:pt x="504" y="0"/>
                    <a:pt x="512" y="5"/>
                    <a:pt x="516" y="12"/>
                  </a:cubicBezTo>
                  <a:cubicBezTo>
                    <a:pt x="521" y="19"/>
                    <a:pt x="521" y="28"/>
                    <a:pt x="517" y="36"/>
                  </a:cubicBezTo>
                  <a:cubicBezTo>
                    <a:pt x="498" y="71"/>
                    <a:pt x="498" y="71"/>
                    <a:pt x="498" y="71"/>
                  </a:cubicBezTo>
                  <a:cubicBezTo>
                    <a:pt x="957" y="246"/>
                    <a:pt x="957" y="246"/>
                    <a:pt x="957" y="246"/>
                  </a:cubicBezTo>
                  <a:cubicBezTo>
                    <a:pt x="986" y="191"/>
                    <a:pt x="986" y="191"/>
                    <a:pt x="986" y="191"/>
                  </a:cubicBezTo>
                  <a:cubicBezTo>
                    <a:pt x="991" y="183"/>
                    <a:pt x="999" y="178"/>
                    <a:pt x="1008" y="179"/>
                  </a:cubicBezTo>
                  <a:cubicBezTo>
                    <a:pt x="1018" y="179"/>
                    <a:pt x="1026" y="185"/>
                    <a:pt x="1029" y="194"/>
                  </a:cubicBezTo>
                  <a:cubicBezTo>
                    <a:pt x="1228" y="670"/>
                    <a:pt x="1228" y="670"/>
                    <a:pt x="1228" y="670"/>
                  </a:cubicBezTo>
                  <a:cubicBezTo>
                    <a:pt x="1231" y="676"/>
                    <a:pt x="1230" y="684"/>
                    <a:pt x="1227" y="690"/>
                  </a:cubicBezTo>
                  <a:cubicBezTo>
                    <a:pt x="1056" y="996"/>
                    <a:pt x="1056" y="996"/>
                    <a:pt x="1056" y="996"/>
                  </a:cubicBezTo>
                  <a:cubicBezTo>
                    <a:pt x="1052" y="1003"/>
                    <a:pt x="1044" y="1008"/>
                    <a:pt x="1035" y="10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4" name="Freeform 407"/>
            <p:cNvSpPr>
              <a:spLocks/>
            </p:cNvSpPr>
            <p:nvPr/>
          </p:nvSpPr>
          <p:spPr bwMode="auto">
            <a:xfrm>
              <a:off x="5183188" y="3552826"/>
              <a:ext cx="22225" cy="85725"/>
            </a:xfrm>
            <a:custGeom>
              <a:avLst/>
              <a:gdLst>
                <a:gd name="T0" fmla="*/ 26 w 85"/>
                <a:gd name="T1" fmla="*/ 327 h 327"/>
                <a:gd name="T2" fmla="*/ 23 w 85"/>
                <a:gd name="T3" fmla="*/ 327 h 327"/>
                <a:gd name="T4" fmla="*/ 2 w 85"/>
                <a:gd name="T5" fmla="*/ 300 h 327"/>
                <a:gd name="T6" fmla="*/ 36 w 85"/>
                <a:gd name="T7" fmla="*/ 23 h 327"/>
                <a:gd name="T8" fmla="*/ 62 w 85"/>
                <a:gd name="T9" fmla="*/ 2 h 327"/>
                <a:gd name="T10" fmla="*/ 83 w 85"/>
                <a:gd name="T11" fmla="*/ 28 h 327"/>
                <a:gd name="T12" fmla="*/ 49 w 85"/>
                <a:gd name="T13" fmla="*/ 306 h 327"/>
                <a:gd name="T14" fmla="*/ 26 w 85"/>
                <a:gd name="T15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327">
                  <a:moveTo>
                    <a:pt x="26" y="327"/>
                  </a:moveTo>
                  <a:cubicBezTo>
                    <a:pt x="25" y="327"/>
                    <a:pt x="24" y="327"/>
                    <a:pt x="23" y="327"/>
                  </a:cubicBezTo>
                  <a:cubicBezTo>
                    <a:pt x="10" y="325"/>
                    <a:pt x="0" y="313"/>
                    <a:pt x="2" y="30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9"/>
                    <a:pt x="49" y="0"/>
                    <a:pt x="62" y="2"/>
                  </a:cubicBezTo>
                  <a:cubicBezTo>
                    <a:pt x="76" y="3"/>
                    <a:pt x="85" y="15"/>
                    <a:pt x="83" y="28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8" y="318"/>
                    <a:pt x="38" y="327"/>
                    <a:pt x="26" y="3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5" name="Freeform 408"/>
            <p:cNvSpPr>
              <a:spLocks/>
            </p:cNvSpPr>
            <p:nvPr/>
          </p:nvSpPr>
          <p:spPr bwMode="auto">
            <a:xfrm>
              <a:off x="5062538" y="3514726"/>
              <a:ext cx="127000" cy="123825"/>
            </a:xfrm>
            <a:custGeom>
              <a:avLst/>
              <a:gdLst>
                <a:gd name="T0" fmla="*/ 27 w 488"/>
                <a:gd name="T1" fmla="*/ 475 h 475"/>
                <a:gd name="T2" fmla="*/ 20 w 488"/>
                <a:gd name="T3" fmla="*/ 474 h 475"/>
                <a:gd name="T4" fmla="*/ 4 w 488"/>
                <a:gd name="T5" fmla="*/ 443 h 475"/>
                <a:gd name="T6" fmla="*/ 147 w 488"/>
                <a:gd name="T7" fmla="*/ 16 h 475"/>
                <a:gd name="T8" fmla="*/ 170 w 488"/>
                <a:gd name="T9" fmla="*/ 0 h 475"/>
                <a:gd name="T10" fmla="*/ 440 w 488"/>
                <a:gd name="T11" fmla="*/ 0 h 475"/>
                <a:gd name="T12" fmla="*/ 464 w 488"/>
                <a:gd name="T13" fmla="*/ 21 h 475"/>
                <a:gd name="T14" fmla="*/ 486 w 488"/>
                <a:gd name="T15" fmla="*/ 170 h 475"/>
                <a:gd name="T16" fmla="*/ 466 w 488"/>
                <a:gd name="T17" fmla="*/ 197 h 475"/>
                <a:gd name="T18" fmla="*/ 438 w 488"/>
                <a:gd name="T19" fmla="*/ 177 h 475"/>
                <a:gd name="T20" fmla="*/ 420 w 488"/>
                <a:gd name="T21" fmla="*/ 48 h 475"/>
                <a:gd name="T22" fmla="*/ 187 w 488"/>
                <a:gd name="T23" fmla="*/ 48 h 475"/>
                <a:gd name="T24" fmla="*/ 50 w 488"/>
                <a:gd name="T25" fmla="*/ 459 h 475"/>
                <a:gd name="T26" fmla="*/ 27 w 488"/>
                <a:gd name="T27" fmla="*/ 47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475">
                  <a:moveTo>
                    <a:pt x="27" y="475"/>
                  </a:moveTo>
                  <a:cubicBezTo>
                    <a:pt x="25" y="475"/>
                    <a:pt x="22" y="475"/>
                    <a:pt x="20" y="474"/>
                  </a:cubicBezTo>
                  <a:cubicBezTo>
                    <a:pt x="7" y="470"/>
                    <a:pt x="0" y="456"/>
                    <a:pt x="4" y="443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50" y="7"/>
                    <a:pt x="159" y="0"/>
                    <a:pt x="170" y="0"/>
                  </a:cubicBezTo>
                  <a:cubicBezTo>
                    <a:pt x="440" y="0"/>
                    <a:pt x="440" y="0"/>
                    <a:pt x="440" y="0"/>
                  </a:cubicBezTo>
                  <a:cubicBezTo>
                    <a:pt x="452" y="0"/>
                    <a:pt x="462" y="9"/>
                    <a:pt x="464" y="21"/>
                  </a:cubicBezTo>
                  <a:cubicBezTo>
                    <a:pt x="486" y="170"/>
                    <a:pt x="486" y="170"/>
                    <a:pt x="486" y="170"/>
                  </a:cubicBezTo>
                  <a:cubicBezTo>
                    <a:pt x="488" y="183"/>
                    <a:pt x="479" y="195"/>
                    <a:pt x="466" y="197"/>
                  </a:cubicBezTo>
                  <a:cubicBezTo>
                    <a:pt x="452" y="199"/>
                    <a:pt x="440" y="190"/>
                    <a:pt x="438" y="177"/>
                  </a:cubicBezTo>
                  <a:cubicBezTo>
                    <a:pt x="420" y="48"/>
                    <a:pt x="420" y="48"/>
                    <a:pt x="420" y="48"/>
                  </a:cubicBezTo>
                  <a:cubicBezTo>
                    <a:pt x="187" y="48"/>
                    <a:pt x="187" y="48"/>
                    <a:pt x="187" y="48"/>
                  </a:cubicBezTo>
                  <a:cubicBezTo>
                    <a:pt x="50" y="459"/>
                    <a:pt x="50" y="459"/>
                    <a:pt x="50" y="459"/>
                  </a:cubicBezTo>
                  <a:cubicBezTo>
                    <a:pt x="47" y="469"/>
                    <a:pt x="37" y="475"/>
                    <a:pt x="27" y="4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6" name="Freeform 409"/>
            <p:cNvSpPr>
              <a:spLocks/>
            </p:cNvSpPr>
            <p:nvPr/>
          </p:nvSpPr>
          <p:spPr bwMode="auto">
            <a:xfrm>
              <a:off x="5087938" y="3533776"/>
              <a:ext cx="98425" cy="104775"/>
            </a:xfrm>
            <a:custGeom>
              <a:avLst/>
              <a:gdLst>
                <a:gd name="T0" fmla="*/ 27 w 381"/>
                <a:gd name="T1" fmla="*/ 402 h 402"/>
                <a:gd name="T2" fmla="*/ 20 w 381"/>
                <a:gd name="T3" fmla="*/ 401 h 402"/>
                <a:gd name="T4" fmla="*/ 5 w 381"/>
                <a:gd name="T5" fmla="*/ 371 h 402"/>
                <a:gd name="T6" fmla="*/ 119 w 381"/>
                <a:gd name="T7" fmla="*/ 16 h 402"/>
                <a:gd name="T8" fmla="*/ 142 w 381"/>
                <a:gd name="T9" fmla="*/ 0 h 402"/>
                <a:gd name="T10" fmla="*/ 357 w 381"/>
                <a:gd name="T11" fmla="*/ 0 h 402"/>
                <a:gd name="T12" fmla="*/ 381 w 381"/>
                <a:gd name="T13" fmla="*/ 24 h 402"/>
                <a:gd name="T14" fmla="*/ 357 w 381"/>
                <a:gd name="T15" fmla="*/ 48 h 402"/>
                <a:gd name="T16" fmla="*/ 159 w 381"/>
                <a:gd name="T17" fmla="*/ 48 h 402"/>
                <a:gd name="T18" fmla="*/ 50 w 381"/>
                <a:gd name="T19" fmla="*/ 385 h 402"/>
                <a:gd name="T20" fmla="*/ 27 w 381"/>
                <a:gd name="T21" fmla="*/ 4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1" h="402">
                  <a:moveTo>
                    <a:pt x="27" y="402"/>
                  </a:moveTo>
                  <a:cubicBezTo>
                    <a:pt x="25" y="402"/>
                    <a:pt x="22" y="402"/>
                    <a:pt x="20" y="401"/>
                  </a:cubicBezTo>
                  <a:cubicBezTo>
                    <a:pt x="7" y="397"/>
                    <a:pt x="0" y="383"/>
                    <a:pt x="5" y="371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2" y="7"/>
                    <a:pt x="131" y="0"/>
                    <a:pt x="142" y="0"/>
                  </a:cubicBezTo>
                  <a:cubicBezTo>
                    <a:pt x="357" y="0"/>
                    <a:pt x="357" y="0"/>
                    <a:pt x="357" y="0"/>
                  </a:cubicBezTo>
                  <a:cubicBezTo>
                    <a:pt x="370" y="0"/>
                    <a:pt x="381" y="11"/>
                    <a:pt x="381" y="24"/>
                  </a:cubicBezTo>
                  <a:cubicBezTo>
                    <a:pt x="381" y="37"/>
                    <a:pt x="370" y="48"/>
                    <a:pt x="357" y="48"/>
                  </a:cubicBezTo>
                  <a:cubicBezTo>
                    <a:pt x="159" y="48"/>
                    <a:pt x="159" y="48"/>
                    <a:pt x="159" y="48"/>
                  </a:cubicBezTo>
                  <a:cubicBezTo>
                    <a:pt x="50" y="385"/>
                    <a:pt x="50" y="385"/>
                    <a:pt x="50" y="385"/>
                  </a:cubicBezTo>
                  <a:cubicBezTo>
                    <a:pt x="47" y="396"/>
                    <a:pt x="38" y="402"/>
                    <a:pt x="27" y="4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7" name="Freeform 410"/>
            <p:cNvSpPr>
              <a:spLocks/>
            </p:cNvSpPr>
            <p:nvPr/>
          </p:nvSpPr>
          <p:spPr bwMode="auto">
            <a:xfrm>
              <a:off x="5022850" y="3716339"/>
              <a:ext cx="369888" cy="12700"/>
            </a:xfrm>
            <a:custGeom>
              <a:avLst/>
              <a:gdLst>
                <a:gd name="T0" fmla="*/ 1404 w 1428"/>
                <a:gd name="T1" fmla="*/ 48 h 48"/>
                <a:gd name="T2" fmla="*/ 24 w 1428"/>
                <a:gd name="T3" fmla="*/ 48 h 48"/>
                <a:gd name="T4" fmla="*/ 0 w 1428"/>
                <a:gd name="T5" fmla="*/ 24 h 48"/>
                <a:gd name="T6" fmla="*/ 24 w 1428"/>
                <a:gd name="T7" fmla="*/ 0 h 48"/>
                <a:gd name="T8" fmla="*/ 1404 w 1428"/>
                <a:gd name="T9" fmla="*/ 0 h 48"/>
                <a:gd name="T10" fmla="*/ 1428 w 1428"/>
                <a:gd name="T11" fmla="*/ 24 h 48"/>
                <a:gd name="T12" fmla="*/ 1404 w 142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8" h="48">
                  <a:moveTo>
                    <a:pt x="1404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404" y="0"/>
                    <a:pt x="1404" y="0"/>
                    <a:pt x="1404" y="0"/>
                  </a:cubicBezTo>
                  <a:cubicBezTo>
                    <a:pt x="1417" y="0"/>
                    <a:pt x="1428" y="11"/>
                    <a:pt x="1428" y="24"/>
                  </a:cubicBezTo>
                  <a:cubicBezTo>
                    <a:pt x="1428" y="37"/>
                    <a:pt x="1417" y="48"/>
                    <a:pt x="140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8" name="Freeform 411"/>
            <p:cNvSpPr>
              <a:spLocks/>
            </p:cNvSpPr>
            <p:nvPr/>
          </p:nvSpPr>
          <p:spPr bwMode="auto">
            <a:xfrm>
              <a:off x="5432425" y="3659189"/>
              <a:ext cx="33338" cy="23813"/>
            </a:xfrm>
            <a:custGeom>
              <a:avLst/>
              <a:gdLst>
                <a:gd name="T0" fmla="*/ 27 w 123"/>
                <a:gd name="T1" fmla="*/ 88 h 88"/>
                <a:gd name="T2" fmla="*/ 20 w 123"/>
                <a:gd name="T3" fmla="*/ 87 h 88"/>
                <a:gd name="T4" fmla="*/ 5 w 123"/>
                <a:gd name="T5" fmla="*/ 57 h 88"/>
                <a:gd name="T6" fmla="*/ 14 w 123"/>
                <a:gd name="T7" fmla="*/ 28 h 88"/>
                <a:gd name="T8" fmla="*/ 33 w 123"/>
                <a:gd name="T9" fmla="*/ 12 h 88"/>
                <a:gd name="T10" fmla="*/ 93 w 123"/>
                <a:gd name="T11" fmla="*/ 2 h 88"/>
                <a:gd name="T12" fmla="*/ 121 w 123"/>
                <a:gd name="T13" fmla="*/ 22 h 88"/>
                <a:gd name="T14" fmla="*/ 102 w 123"/>
                <a:gd name="T15" fmla="*/ 49 h 88"/>
                <a:gd name="T16" fmla="*/ 55 w 123"/>
                <a:gd name="T17" fmla="*/ 57 h 88"/>
                <a:gd name="T18" fmla="*/ 50 w 123"/>
                <a:gd name="T19" fmla="*/ 72 h 88"/>
                <a:gd name="T20" fmla="*/ 27 w 123"/>
                <a:gd name="T2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88">
                  <a:moveTo>
                    <a:pt x="27" y="88"/>
                  </a:moveTo>
                  <a:cubicBezTo>
                    <a:pt x="25" y="88"/>
                    <a:pt x="22" y="88"/>
                    <a:pt x="20" y="87"/>
                  </a:cubicBezTo>
                  <a:cubicBezTo>
                    <a:pt x="7" y="83"/>
                    <a:pt x="0" y="69"/>
                    <a:pt x="5" y="5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7" y="20"/>
                    <a:pt x="24" y="14"/>
                    <a:pt x="33" y="1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106" y="0"/>
                    <a:pt x="119" y="9"/>
                    <a:pt x="121" y="22"/>
                  </a:cubicBezTo>
                  <a:cubicBezTo>
                    <a:pt x="123" y="35"/>
                    <a:pt x="115" y="47"/>
                    <a:pt x="102" y="49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7" y="82"/>
                    <a:pt x="37" y="88"/>
                    <a:pt x="27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9" name="Freeform 412"/>
            <p:cNvSpPr>
              <a:spLocks/>
            </p:cNvSpPr>
            <p:nvPr/>
          </p:nvSpPr>
          <p:spPr bwMode="auto">
            <a:xfrm>
              <a:off x="5449888" y="3640139"/>
              <a:ext cx="33338" cy="52388"/>
            </a:xfrm>
            <a:custGeom>
              <a:avLst/>
              <a:gdLst>
                <a:gd name="T0" fmla="*/ 52 w 128"/>
                <a:gd name="T1" fmla="*/ 202 h 202"/>
                <a:gd name="T2" fmla="*/ 32 w 128"/>
                <a:gd name="T3" fmla="*/ 191 h 202"/>
                <a:gd name="T4" fmla="*/ 5 w 128"/>
                <a:gd name="T5" fmla="*/ 151 h 202"/>
                <a:gd name="T6" fmla="*/ 1 w 128"/>
                <a:gd name="T7" fmla="*/ 132 h 202"/>
                <a:gd name="T8" fmla="*/ 24 w 128"/>
                <a:gd name="T9" fmla="*/ 30 h 202"/>
                <a:gd name="T10" fmla="*/ 44 w 128"/>
                <a:gd name="T11" fmla="*/ 11 h 202"/>
                <a:gd name="T12" fmla="*/ 98 w 128"/>
                <a:gd name="T13" fmla="*/ 2 h 202"/>
                <a:gd name="T14" fmla="*/ 126 w 128"/>
                <a:gd name="T15" fmla="*/ 21 h 202"/>
                <a:gd name="T16" fmla="*/ 106 w 128"/>
                <a:gd name="T17" fmla="*/ 49 h 202"/>
                <a:gd name="T18" fmla="*/ 68 w 128"/>
                <a:gd name="T19" fmla="*/ 56 h 202"/>
                <a:gd name="T20" fmla="*/ 51 w 128"/>
                <a:gd name="T21" fmla="*/ 132 h 202"/>
                <a:gd name="T22" fmla="*/ 72 w 128"/>
                <a:gd name="T23" fmla="*/ 164 h 202"/>
                <a:gd name="T24" fmla="*/ 66 w 128"/>
                <a:gd name="T25" fmla="*/ 197 h 202"/>
                <a:gd name="T26" fmla="*/ 52 w 128"/>
                <a:gd name="T2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202">
                  <a:moveTo>
                    <a:pt x="52" y="202"/>
                  </a:moveTo>
                  <a:cubicBezTo>
                    <a:pt x="45" y="202"/>
                    <a:pt x="37" y="198"/>
                    <a:pt x="32" y="19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1" y="145"/>
                    <a:pt x="0" y="139"/>
                    <a:pt x="1" y="1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6" y="20"/>
                    <a:pt x="34" y="13"/>
                    <a:pt x="44" y="11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111" y="0"/>
                    <a:pt x="124" y="8"/>
                    <a:pt x="126" y="21"/>
                  </a:cubicBezTo>
                  <a:cubicBezTo>
                    <a:pt x="128" y="35"/>
                    <a:pt x="120" y="47"/>
                    <a:pt x="106" y="49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80" y="175"/>
                    <a:pt x="77" y="190"/>
                    <a:pt x="66" y="197"/>
                  </a:cubicBezTo>
                  <a:cubicBezTo>
                    <a:pt x="62" y="200"/>
                    <a:pt x="57" y="202"/>
                    <a:pt x="52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0" name="Freeform 413"/>
            <p:cNvSpPr>
              <a:spLocks/>
            </p:cNvSpPr>
            <p:nvPr/>
          </p:nvSpPr>
          <p:spPr bwMode="auto">
            <a:xfrm>
              <a:off x="5106988" y="3779839"/>
              <a:ext cx="184150" cy="12700"/>
            </a:xfrm>
            <a:custGeom>
              <a:avLst/>
              <a:gdLst>
                <a:gd name="T0" fmla="*/ 690 w 714"/>
                <a:gd name="T1" fmla="*/ 48 h 48"/>
                <a:gd name="T2" fmla="*/ 24 w 714"/>
                <a:gd name="T3" fmla="*/ 48 h 48"/>
                <a:gd name="T4" fmla="*/ 0 w 714"/>
                <a:gd name="T5" fmla="*/ 24 h 48"/>
                <a:gd name="T6" fmla="*/ 24 w 714"/>
                <a:gd name="T7" fmla="*/ 0 h 48"/>
                <a:gd name="T8" fmla="*/ 690 w 714"/>
                <a:gd name="T9" fmla="*/ 0 h 48"/>
                <a:gd name="T10" fmla="*/ 714 w 714"/>
                <a:gd name="T11" fmla="*/ 24 h 48"/>
                <a:gd name="T12" fmla="*/ 690 w 71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4" h="48">
                  <a:moveTo>
                    <a:pt x="69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690" y="0"/>
                    <a:pt x="690" y="0"/>
                    <a:pt x="690" y="0"/>
                  </a:cubicBezTo>
                  <a:cubicBezTo>
                    <a:pt x="703" y="0"/>
                    <a:pt x="714" y="10"/>
                    <a:pt x="714" y="24"/>
                  </a:cubicBezTo>
                  <a:cubicBezTo>
                    <a:pt x="714" y="37"/>
                    <a:pt x="703" y="48"/>
                    <a:pt x="69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1" name="Freeform 414"/>
            <p:cNvSpPr>
              <a:spLocks/>
            </p:cNvSpPr>
            <p:nvPr/>
          </p:nvSpPr>
          <p:spPr bwMode="auto">
            <a:xfrm>
              <a:off x="5375275" y="3779839"/>
              <a:ext cx="25400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3" y="0"/>
                    <a:pt x="103" y="10"/>
                    <a:pt x="103" y="24"/>
                  </a:cubicBezTo>
                  <a:cubicBezTo>
                    <a:pt x="103" y="37"/>
                    <a:pt x="93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2" name="Freeform 415"/>
            <p:cNvSpPr>
              <a:spLocks/>
            </p:cNvSpPr>
            <p:nvPr/>
          </p:nvSpPr>
          <p:spPr bwMode="auto">
            <a:xfrm>
              <a:off x="5413375" y="3779839"/>
              <a:ext cx="12700" cy="12700"/>
            </a:xfrm>
            <a:custGeom>
              <a:avLst/>
              <a:gdLst>
                <a:gd name="T0" fmla="*/ 24 w 48"/>
                <a:gd name="T1" fmla="*/ 49 h 49"/>
                <a:gd name="T2" fmla="*/ 19 w 48"/>
                <a:gd name="T3" fmla="*/ 48 h 49"/>
                <a:gd name="T4" fmla="*/ 15 w 48"/>
                <a:gd name="T5" fmla="*/ 47 h 49"/>
                <a:gd name="T6" fmla="*/ 11 w 48"/>
                <a:gd name="T7" fmla="*/ 45 h 49"/>
                <a:gd name="T8" fmla="*/ 7 w 48"/>
                <a:gd name="T9" fmla="*/ 42 h 49"/>
                <a:gd name="T10" fmla="*/ 4 w 48"/>
                <a:gd name="T11" fmla="*/ 38 h 49"/>
                <a:gd name="T12" fmla="*/ 2 w 48"/>
                <a:gd name="T13" fmla="*/ 34 h 49"/>
                <a:gd name="T14" fmla="*/ 0 w 48"/>
                <a:gd name="T15" fmla="*/ 29 h 49"/>
                <a:gd name="T16" fmla="*/ 0 w 48"/>
                <a:gd name="T17" fmla="*/ 25 h 49"/>
                <a:gd name="T18" fmla="*/ 0 w 48"/>
                <a:gd name="T19" fmla="*/ 20 h 49"/>
                <a:gd name="T20" fmla="*/ 2 w 48"/>
                <a:gd name="T21" fmla="*/ 15 h 49"/>
                <a:gd name="T22" fmla="*/ 4 w 48"/>
                <a:gd name="T23" fmla="*/ 11 h 49"/>
                <a:gd name="T24" fmla="*/ 7 w 48"/>
                <a:gd name="T25" fmla="*/ 8 h 49"/>
                <a:gd name="T26" fmla="*/ 11 w 48"/>
                <a:gd name="T27" fmla="*/ 5 h 49"/>
                <a:gd name="T28" fmla="*/ 15 w 48"/>
                <a:gd name="T29" fmla="*/ 2 h 49"/>
                <a:gd name="T30" fmla="*/ 19 w 48"/>
                <a:gd name="T31" fmla="*/ 1 h 49"/>
                <a:gd name="T32" fmla="*/ 29 w 48"/>
                <a:gd name="T33" fmla="*/ 1 h 49"/>
                <a:gd name="T34" fmla="*/ 33 w 48"/>
                <a:gd name="T35" fmla="*/ 2 h 49"/>
                <a:gd name="T36" fmla="*/ 37 w 48"/>
                <a:gd name="T37" fmla="*/ 5 h 49"/>
                <a:gd name="T38" fmla="*/ 41 w 48"/>
                <a:gd name="T39" fmla="*/ 8 h 49"/>
                <a:gd name="T40" fmla="*/ 44 w 48"/>
                <a:gd name="T41" fmla="*/ 11 h 49"/>
                <a:gd name="T42" fmla="*/ 46 w 48"/>
                <a:gd name="T43" fmla="*/ 15 h 49"/>
                <a:gd name="T44" fmla="*/ 47 w 48"/>
                <a:gd name="T45" fmla="*/ 20 h 49"/>
                <a:gd name="T46" fmla="*/ 48 w 48"/>
                <a:gd name="T47" fmla="*/ 25 h 49"/>
                <a:gd name="T48" fmla="*/ 47 w 48"/>
                <a:gd name="T49" fmla="*/ 29 h 49"/>
                <a:gd name="T50" fmla="*/ 46 w 48"/>
                <a:gd name="T51" fmla="*/ 34 h 49"/>
                <a:gd name="T52" fmla="*/ 44 w 48"/>
                <a:gd name="T53" fmla="*/ 38 h 49"/>
                <a:gd name="T54" fmla="*/ 41 w 48"/>
                <a:gd name="T55" fmla="*/ 42 h 49"/>
                <a:gd name="T56" fmla="*/ 37 w 48"/>
                <a:gd name="T57" fmla="*/ 45 h 49"/>
                <a:gd name="T58" fmla="*/ 33 w 48"/>
                <a:gd name="T59" fmla="*/ 47 h 49"/>
                <a:gd name="T60" fmla="*/ 29 w 48"/>
                <a:gd name="T61" fmla="*/ 48 h 49"/>
                <a:gd name="T62" fmla="*/ 24 w 48"/>
                <a:gd name="T6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49">
                  <a:moveTo>
                    <a:pt x="24" y="49"/>
                  </a:moveTo>
                  <a:cubicBezTo>
                    <a:pt x="22" y="49"/>
                    <a:pt x="21" y="48"/>
                    <a:pt x="19" y="48"/>
                  </a:cubicBezTo>
                  <a:cubicBezTo>
                    <a:pt x="18" y="48"/>
                    <a:pt x="16" y="47"/>
                    <a:pt x="15" y="47"/>
                  </a:cubicBezTo>
                  <a:cubicBezTo>
                    <a:pt x="13" y="46"/>
                    <a:pt x="12" y="45"/>
                    <a:pt x="11" y="45"/>
                  </a:cubicBezTo>
                  <a:cubicBezTo>
                    <a:pt x="9" y="44"/>
                    <a:pt x="8" y="43"/>
                    <a:pt x="7" y="42"/>
                  </a:cubicBezTo>
                  <a:cubicBezTo>
                    <a:pt x="6" y="40"/>
                    <a:pt x="5" y="39"/>
                    <a:pt x="4" y="38"/>
                  </a:cubicBezTo>
                  <a:cubicBezTo>
                    <a:pt x="3" y="37"/>
                    <a:pt x="2" y="35"/>
                    <a:pt x="2" y="34"/>
                  </a:cubicBezTo>
                  <a:cubicBezTo>
                    <a:pt x="1" y="32"/>
                    <a:pt x="1" y="31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ubicBezTo>
                    <a:pt x="0" y="23"/>
                    <a:pt x="0" y="21"/>
                    <a:pt x="0" y="20"/>
                  </a:cubicBezTo>
                  <a:cubicBezTo>
                    <a:pt x="1" y="18"/>
                    <a:pt x="1" y="17"/>
                    <a:pt x="2" y="15"/>
                  </a:cubicBezTo>
                  <a:cubicBezTo>
                    <a:pt x="2" y="14"/>
                    <a:pt x="3" y="13"/>
                    <a:pt x="4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3" y="3"/>
                    <a:pt x="15" y="2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2" y="0"/>
                    <a:pt x="25" y="0"/>
                    <a:pt x="29" y="1"/>
                  </a:cubicBezTo>
                  <a:cubicBezTo>
                    <a:pt x="30" y="1"/>
                    <a:pt x="32" y="2"/>
                    <a:pt x="33" y="2"/>
                  </a:cubicBezTo>
                  <a:cubicBezTo>
                    <a:pt x="34" y="3"/>
                    <a:pt x="36" y="4"/>
                    <a:pt x="37" y="5"/>
                  </a:cubicBezTo>
                  <a:cubicBezTo>
                    <a:pt x="38" y="6"/>
                    <a:pt x="40" y="7"/>
                    <a:pt x="41" y="8"/>
                  </a:cubicBezTo>
                  <a:cubicBezTo>
                    <a:pt x="42" y="9"/>
                    <a:pt x="43" y="10"/>
                    <a:pt x="44" y="11"/>
                  </a:cubicBezTo>
                  <a:cubicBezTo>
                    <a:pt x="45" y="13"/>
                    <a:pt x="45" y="14"/>
                    <a:pt x="46" y="15"/>
                  </a:cubicBezTo>
                  <a:cubicBezTo>
                    <a:pt x="47" y="17"/>
                    <a:pt x="47" y="18"/>
                    <a:pt x="47" y="20"/>
                  </a:cubicBezTo>
                  <a:cubicBezTo>
                    <a:pt x="48" y="21"/>
                    <a:pt x="48" y="23"/>
                    <a:pt x="48" y="25"/>
                  </a:cubicBezTo>
                  <a:cubicBezTo>
                    <a:pt x="48" y="26"/>
                    <a:pt x="48" y="28"/>
                    <a:pt x="47" y="29"/>
                  </a:cubicBezTo>
                  <a:cubicBezTo>
                    <a:pt x="47" y="31"/>
                    <a:pt x="47" y="32"/>
                    <a:pt x="46" y="34"/>
                  </a:cubicBezTo>
                  <a:cubicBezTo>
                    <a:pt x="45" y="35"/>
                    <a:pt x="45" y="37"/>
                    <a:pt x="44" y="38"/>
                  </a:cubicBezTo>
                  <a:cubicBezTo>
                    <a:pt x="43" y="39"/>
                    <a:pt x="42" y="40"/>
                    <a:pt x="41" y="42"/>
                  </a:cubicBezTo>
                  <a:cubicBezTo>
                    <a:pt x="40" y="43"/>
                    <a:pt x="38" y="44"/>
                    <a:pt x="37" y="45"/>
                  </a:cubicBezTo>
                  <a:cubicBezTo>
                    <a:pt x="36" y="45"/>
                    <a:pt x="34" y="46"/>
                    <a:pt x="33" y="47"/>
                  </a:cubicBezTo>
                  <a:cubicBezTo>
                    <a:pt x="32" y="47"/>
                    <a:pt x="30" y="48"/>
                    <a:pt x="29" y="48"/>
                  </a:cubicBezTo>
                  <a:cubicBezTo>
                    <a:pt x="27" y="48"/>
                    <a:pt x="25" y="49"/>
                    <a:pt x="24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3" name="Freeform 416"/>
            <p:cNvSpPr>
              <a:spLocks/>
            </p:cNvSpPr>
            <p:nvPr/>
          </p:nvSpPr>
          <p:spPr bwMode="auto">
            <a:xfrm>
              <a:off x="5068888" y="3779839"/>
              <a:ext cx="26988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0"/>
                    <a:pt x="103" y="10"/>
                    <a:pt x="103" y="24"/>
                  </a:cubicBezTo>
                  <a:cubicBezTo>
                    <a:pt x="103" y="37"/>
                    <a:pt x="92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4" name="Freeform 417"/>
            <p:cNvSpPr>
              <a:spLocks/>
            </p:cNvSpPr>
            <p:nvPr/>
          </p:nvSpPr>
          <p:spPr bwMode="auto">
            <a:xfrm>
              <a:off x="5043488" y="3779839"/>
              <a:ext cx="17463" cy="12700"/>
            </a:xfrm>
            <a:custGeom>
              <a:avLst/>
              <a:gdLst>
                <a:gd name="T0" fmla="*/ 40 w 64"/>
                <a:gd name="T1" fmla="*/ 48 h 48"/>
                <a:gd name="T2" fmla="*/ 24 w 64"/>
                <a:gd name="T3" fmla="*/ 48 h 48"/>
                <a:gd name="T4" fmla="*/ 0 w 64"/>
                <a:gd name="T5" fmla="*/ 24 h 48"/>
                <a:gd name="T6" fmla="*/ 24 w 64"/>
                <a:gd name="T7" fmla="*/ 0 h 48"/>
                <a:gd name="T8" fmla="*/ 40 w 64"/>
                <a:gd name="T9" fmla="*/ 0 h 48"/>
                <a:gd name="T10" fmla="*/ 64 w 64"/>
                <a:gd name="T11" fmla="*/ 24 h 48"/>
                <a:gd name="T12" fmla="*/ 40 w 6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48">
                  <a:moveTo>
                    <a:pt x="4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3" y="0"/>
                    <a:pt x="64" y="10"/>
                    <a:pt x="64" y="24"/>
                  </a:cubicBezTo>
                  <a:cubicBezTo>
                    <a:pt x="64" y="37"/>
                    <a:pt x="53" y="48"/>
                    <a:pt x="4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5" name="Freeform 418"/>
            <p:cNvSpPr>
              <a:spLocks/>
            </p:cNvSpPr>
            <p:nvPr/>
          </p:nvSpPr>
          <p:spPr bwMode="auto">
            <a:xfrm>
              <a:off x="5307013" y="3779839"/>
              <a:ext cx="58738" cy="12700"/>
            </a:xfrm>
            <a:custGeom>
              <a:avLst/>
              <a:gdLst>
                <a:gd name="T0" fmla="*/ 200 w 224"/>
                <a:gd name="T1" fmla="*/ 48 h 48"/>
                <a:gd name="T2" fmla="*/ 24 w 224"/>
                <a:gd name="T3" fmla="*/ 48 h 48"/>
                <a:gd name="T4" fmla="*/ 0 w 224"/>
                <a:gd name="T5" fmla="*/ 24 h 48"/>
                <a:gd name="T6" fmla="*/ 24 w 224"/>
                <a:gd name="T7" fmla="*/ 0 h 48"/>
                <a:gd name="T8" fmla="*/ 200 w 224"/>
                <a:gd name="T9" fmla="*/ 0 h 48"/>
                <a:gd name="T10" fmla="*/ 224 w 224"/>
                <a:gd name="T11" fmla="*/ 24 h 48"/>
                <a:gd name="T12" fmla="*/ 200 w 22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48">
                  <a:moveTo>
                    <a:pt x="20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14" y="0"/>
                    <a:pt x="224" y="10"/>
                    <a:pt x="224" y="24"/>
                  </a:cubicBezTo>
                  <a:cubicBezTo>
                    <a:pt x="224" y="37"/>
                    <a:pt x="214" y="48"/>
                    <a:pt x="20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6" name="Freeform 419"/>
            <p:cNvSpPr>
              <a:spLocks/>
            </p:cNvSpPr>
            <p:nvPr/>
          </p:nvSpPr>
          <p:spPr bwMode="auto">
            <a:xfrm>
              <a:off x="5267325" y="3825876"/>
              <a:ext cx="73025" cy="12700"/>
            </a:xfrm>
            <a:custGeom>
              <a:avLst/>
              <a:gdLst>
                <a:gd name="T0" fmla="*/ 260 w 284"/>
                <a:gd name="T1" fmla="*/ 48 h 48"/>
                <a:gd name="T2" fmla="*/ 24 w 284"/>
                <a:gd name="T3" fmla="*/ 48 h 48"/>
                <a:gd name="T4" fmla="*/ 0 w 284"/>
                <a:gd name="T5" fmla="*/ 24 h 48"/>
                <a:gd name="T6" fmla="*/ 24 w 284"/>
                <a:gd name="T7" fmla="*/ 0 h 48"/>
                <a:gd name="T8" fmla="*/ 260 w 284"/>
                <a:gd name="T9" fmla="*/ 0 h 48"/>
                <a:gd name="T10" fmla="*/ 284 w 284"/>
                <a:gd name="T11" fmla="*/ 24 h 48"/>
                <a:gd name="T12" fmla="*/ 260 w 28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48">
                  <a:moveTo>
                    <a:pt x="26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73" y="0"/>
                    <a:pt x="284" y="11"/>
                    <a:pt x="284" y="24"/>
                  </a:cubicBezTo>
                  <a:cubicBezTo>
                    <a:pt x="284" y="38"/>
                    <a:pt x="273" y="48"/>
                    <a:pt x="26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7" name="Freeform 420"/>
            <p:cNvSpPr>
              <a:spLocks/>
            </p:cNvSpPr>
            <p:nvPr/>
          </p:nvSpPr>
          <p:spPr bwMode="auto">
            <a:xfrm>
              <a:off x="5451475" y="3825876"/>
              <a:ext cx="26988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3" y="0"/>
                    <a:pt x="103" y="11"/>
                    <a:pt x="103" y="24"/>
                  </a:cubicBezTo>
                  <a:cubicBezTo>
                    <a:pt x="103" y="38"/>
                    <a:pt x="93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8" name="Freeform 421"/>
            <p:cNvSpPr>
              <a:spLocks/>
            </p:cNvSpPr>
            <p:nvPr/>
          </p:nvSpPr>
          <p:spPr bwMode="auto">
            <a:xfrm>
              <a:off x="5184775" y="3825876"/>
              <a:ext cx="63500" cy="12700"/>
            </a:xfrm>
            <a:custGeom>
              <a:avLst/>
              <a:gdLst>
                <a:gd name="T0" fmla="*/ 217 w 241"/>
                <a:gd name="T1" fmla="*/ 48 h 48"/>
                <a:gd name="T2" fmla="*/ 24 w 241"/>
                <a:gd name="T3" fmla="*/ 48 h 48"/>
                <a:gd name="T4" fmla="*/ 0 w 241"/>
                <a:gd name="T5" fmla="*/ 24 h 48"/>
                <a:gd name="T6" fmla="*/ 24 w 241"/>
                <a:gd name="T7" fmla="*/ 0 h 48"/>
                <a:gd name="T8" fmla="*/ 217 w 241"/>
                <a:gd name="T9" fmla="*/ 0 h 48"/>
                <a:gd name="T10" fmla="*/ 241 w 241"/>
                <a:gd name="T11" fmla="*/ 24 h 48"/>
                <a:gd name="T12" fmla="*/ 217 w 241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" h="48">
                  <a:moveTo>
                    <a:pt x="217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30" y="0"/>
                    <a:pt x="241" y="11"/>
                    <a:pt x="241" y="24"/>
                  </a:cubicBezTo>
                  <a:cubicBezTo>
                    <a:pt x="241" y="38"/>
                    <a:pt x="230" y="48"/>
                    <a:pt x="21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9" name="Freeform 422"/>
            <p:cNvSpPr>
              <a:spLocks/>
            </p:cNvSpPr>
            <p:nvPr/>
          </p:nvSpPr>
          <p:spPr bwMode="auto">
            <a:xfrm>
              <a:off x="5130800" y="3825876"/>
              <a:ext cx="26988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0"/>
                    <a:pt x="103" y="11"/>
                    <a:pt x="103" y="24"/>
                  </a:cubicBezTo>
                  <a:cubicBezTo>
                    <a:pt x="103" y="38"/>
                    <a:pt x="92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0" name="Freeform 423"/>
            <p:cNvSpPr>
              <a:spLocks/>
            </p:cNvSpPr>
            <p:nvPr/>
          </p:nvSpPr>
          <p:spPr bwMode="auto">
            <a:xfrm>
              <a:off x="5364163" y="3868739"/>
              <a:ext cx="38100" cy="12700"/>
            </a:xfrm>
            <a:custGeom>
              <a:avLst/>
              <a:gdLst>
                <a:gd name="T0" fmla="*/ 121 w 145"/>
                <a:gd name="T1" fmla="*/ 48 h 48"/>
                <a:gd name="T2" fmla="*/ 24 w 145"/>
                <a:gd name="T3" fmla="*/ 48 h 48"/>
                <a:gd name="T4" fmla="*/ 0 w 145"/>
                <a:gd name="T5" fmla="*/ 24 h 48"/>
                <a:gd name="T6" fmla="*/ 24 w 145"/>
                <a:gd name="T7" fmla="*/ 0 h 48"/>
                <a:gd name="T8" fmla="*/ 121 w 145"/>
                <a:gd name="T9" fmla="*/ 0 h 48"/>
                <a:gd name="T10" fmla="*/ 145 w 145"/>
                <a:gd name="T11" fmla="*/ 24 h 48"/>
                <a:gd name="T12" fmla="*/ 121 w 145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48">
                  <a:moveTo>
                    <a:pt x="121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34" y="0"/>
                    <a:pt x="145" y="11"/>
                    <a:pt x="145" y="24"/>
                  </a:cubicBezTo>
                  <a:cubicBezTo>
                    <a:pt x="145" y="38"/>
                    <a:pt x="134" y="48"/>
                    <a:pt x="121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1" name="Freeform 424"/>
            <p:cNvSpPr>
              <a:spLocks/>
            </p:cNvSpPr>
            <p:nvPr/>
          </p:nvSpPr>
          <p:spPr bwMode="auto">
            <a:xfrm>
              <a:off x="5410200" y="3868739"/>
              <a:ext cx="17463" cy="12700"/>
            </a:xfrm>
            <a:custGeom>
              <a:avLst/>
              <a:gdLst>
                <a:gd name="T0" fmla="*/ 44 w 68"/>
                <a:gd name="T1" fmla="*/ 48 h 48"/>
                <a:gd name="T2" fmla="*/ 24 w 68"/>
                <a:gd name="T3" fmla="*/ 48 h 48"/>
                <a:gd name="T4" fmla="*/ 0 w 68"/>
                <a:gd name="T5" fmla="*/ 24 h 48"/>
                <a:gd name="T6" fmla="*/ 24 w 68"/>
                <a:gd name="T7" fmla="*/ 0 h 48"/>
                <a:gd name="T8" fmla="*/ 44 w 68"/>
                <a:gd name="T9" fmla="*/ 0 h 48"/>
                <a:gd name="T10" fmla="*/ 68 w 68"/>
                <a:gd name="T11" fmla="*/ 24 h 48"/>
                <a:gd name="T12" fmla="*/ 44 w 6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44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7" y="0"/>
                    <a:pt x="68" y="11"/>
                    <a:pt x="68" y="24"/>
                  </a:cubicBezTo>
                  <a:cubicBezTo>
                    <a:pt x="68" y="38"/>
                    <a:pt x="57" y="48"/>
                    <a:pt x="4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2" name="Freeform 425"/>
            <p:cNvSpPr>
              <a:spLocks/>
            </p:cNvSpPr>
            <p:nvPr/>
          </p:nvSpPr>
          <p:spPr bwMode="auto">
            <a:xfrm>
              <a:off x="5478463" y="3868739"/>
              <a:ext cx="17463" cy="12700"/>
            </a:xfrm>
            <a:custGeom>
              <a:avLst/>
              <a:gdLst>
                <a:gd name="T0" fmla="*/ 44 w 68"/>
                <a:gd name="T1" fmla="*/ 48 h 48"/>
                <a:gd name="T2" fmla="*/ 24 w 68"/>
                <a:gd name="T3" fmla="*/ 48 h 48"/>
                <a:gd name="T4" fmla="*/ 0 w 68"/>
                <a:gd name="T5" fmla="*/ 24 h 48"/>
                <a:gd name="T6" fmla="*/ 24 w 68"/>
                <a:gd name="T7" fmla="*/ 0 h 48"/>
                <a:gd name="T8" fmla="*/ 44 w 68"/>
                <a:gd name="T9" fmla="*/ 0 h 48"/>
                <a:gd name="T10" fmla="*/ 68 w 68"/>
                <a:gd name="T11" fmla="*/ 24 h 48"/>
                <a:gd name="T12" fmla="*/ 44 w 6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44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7" y="0"/>
                    <a:pt x="68" y="11"/>
                    <a:pt x="68" y="24"/>
                  </a:cubicBezTo>
                  <a:cubicBezTo>
                    <a:pt x="68" y="38"/>
                    <a:pt x="57" y="48"/>
                    <a:pt x="4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3" name="Freeform 426"/>
            <p:cNvSpPr>
              <a:spLocks/>
            </p:cNvSpPr>
            <p:nvPr/>
          </p:nvSpPr>
          <p:spPr bwMode="auto">
            <a:xfrm>
              <a:off x="5291138" y="3868739"/>
              <a:ext cx="63500" cy="12700"/>
            </a:xfrm>
            <a:custGeom>
              <a:avLst/>
              <a:gdLst>
                <a:gd name="T0" fmla="*/ 216 w 240"/>
                <a:gd name="T1" fmla="*/ 48 h 48"/>
                <a:gd name="T2" fmla="*/ 24 w 240"/>
                <a:gd name="T3" fmla="*/ 48 h 48"/>
                <a:gd name="T4" fmla="*/ 0 w 240"/>
                <a:gd name="T5" fmla="*/ 24 h 48"/>
                <a:gd name="T6" fmla="*/ 24 w 240"/>
                <a:gd name="T7" fmla="*/ 0 h 48"/>
                <a:gd name="T8" fmla="*/ 216 w 240"/>
                <a:gd name="T9" fmla="*/ 0 h 48"/>
                <a:gd name="T10" fmla="*/ 240 w 240"/>
                <a:gd name="T11" fmla="*/ 24 h 48"/>
                <a:gd name="T12" fmla="*/ 216 w 240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48">
                  <a:moveTo>
                    <a:pt x="216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29" y="0"/>
                    <a:pt x="240" y="11"/>
                    <a:pt x="240" y="24"/>
                  </a:cubicBezTo>
                  <a:cubicBezTo>
                    <a:pt x="240" y="38"/>
                    <a:pt x="229" y="48"/>
                    <a:pt x="21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4" name="Freeform 427"/>
            <p:cNvSpPr>
              <a:spLocks/>
            </p:cNvSpPr>
            <p:nvPr/>
          </p:nvSpPr>
          <p:spPr bwMode="auto">
            <a:xfrm>
              <a:off x="5176838" y="3908426"/>
              <a:ext cx="31750" cy="12700"/>
            </a:xfrm>
            <a:custGeom>
              <a:avLst/>
              <a:gdLst>
                <a:gd name="T0" fmla="*/ 99 w 123"/>
                <a:gd name="T1" fmla="*/ 48 h 48"/>
                <a:gd name="T2" fmla="*/ 24 w 123"/>
                <a:gd name="T3" fmla="*/ 48 h 48"/>
                <a:gd name="T4" fmla="*/ 0 w 123"/>
                <a:gd name="T5" fmla="*/ 24 h 48"/>
                <a:gd name="T6" fmla="*/ 24 w 123"/>
                <a:gd name="T7" fmla="*/ 0 h 48"/>
                <a:gd name="T8" fmla="*/ 99 w 123"/>
                <a:gd name="T9" fmla="*/ 0 h 48"/>
                <a:gd name="T10" fmla="*/ 123 w 123"/>
                <a:gd name="T11" fmla="*/ 24 h 48"/>
                <a:gd name="T12" fmla="*/ 99 w 12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48">
                  <a:moveTo>
                    <a:pt x="9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12" y="0"/>
                    <a:pt x="123" y="11"/>
                    <a:pt x="123" y="24"/>
                  </a:cubicBezTo>
                  <a:cubicBezTo>
                    <a:pt x="123" y="38"/>
                    <a:pt x="112" y="48"/>
                    <a:pt x="9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5" name="Freeform 428"/>
            <p:cNvSpPr>
              <a:spLocks/>
            </p:cNvSpPr>
            <p:nvPr/>
          </p:nvSpPr>
          <p:spPr bwMode="auto">
            <a:xfrm>
              <a:off x="5222875" y="3908426"/>
              <a:ext cx="17463" cy="12700"/>
            </a:xfrm>
            <a:custGeom>
              <a:avLst/>
              <a:gdLst>
                <a:gd name="T0" fmla="*/ 40 w 64"/>
                <a:gd name="T1" fmla="*/ 48 h 48"/>
                <a:gd name="T2" fmla="*/ 24 w 64"/>
                <a:gd name="T3" fmla="*/ 48 h 48"/>
                <a:gd name="T4" fmla="*/ 0 w 64"/>
                <a:gd name="T5" fmla="*/ 24 h 48"/>
                <a:gd name="T6" fmla="*/ 24 w 64"/>
                <a:gd name="T7" fmla="*/ 0 h 48"/>
                <a:gd name="T8" fmla="*/ 40 w 64"/>
                <a:gd name="T9" fmla="*/ 0 h 48"/>
                <a:gd name="T10" fmla="*/ 64 w 64"/>
                <a:gd name="T11" fmla="*/ 24 h 48"/>
                <a:gd name="T12" fmla="*/ 40 w 6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48">
                  <a:moveTo>
                    <a:pt x="4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3" y="0"/>
                    <a:pt x="64" y="11"/>
                    <a:pt x="64" y="24"/>
                  </a:cubicBezTo>
                  <a:cubicBezTo>
                    <a:pt x="64" y="38"/>
                    <a:pt x="53" y="48"/>
                    <a:pt x="4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6" name="Freeform 429"/>
            <p:cNvSpPr>
              <a:spLocks/>
            </p:cNvSpPr>
            <p:nvPr/>
          </p:nvSpPr>
          <p:spPr bwMode="auto">
            <a:xfrm>
              <a:off x="5075238" y="3908426"/>
              <a:ext cx="15875" cy="12700"/>
            </a:xfrm>
            <a:custGeom>
              <a:avLst/>
              <a:gdLst>
                <a:gd name="T0" fmla="*/ 40 w 64"/>
                <a:gd name="T1" fmla="*/ 48 h 48"/>
                <a:gd name="T2" fmla="*/ 24 w 64"/>
                <a:gd name="T3" fmla="*/ 48 h 48"/>
                <a:gd name="T4" fmla="*/ 0 w 64"/>
                <a:gd name="T5" fmla="*/ 24 h 48"/>
                <a:gd name="T6" fmla="*/ 24 w 64"/>
                <a:gd name="T7" fmla="*/ 0 h 48"/>
                <a:gd name="T8" fmla="*/ 40 w 64"/>
                <a:gd name="T9" fmla="*/ 0 h 48"/>
                <a:gd name="T10" fmla="*/ 64 w 64"/>
                <a:gd name="T11" fmla="*/ 24 h 48"/>
                <a:gd name="T12" fmla="*/ 40 w 6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48">
                  <a:moveTo>
                    <a:pt x="4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3" y="0"/>
                    <a:pt x="64" y="11"/>
                    <a:pt x="64" y="24"/>
                  </a:cubicBezTo>
                  <a:cubicBezTo>
                    <a:pt x="64" y="38"/>
                    <a:pt x="53" y="48"/>
                    <a:pt x="4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7" name="Freeform 430"/>
            <p:cNvSpPr>
              <a:spLocks/>
            </p:cNvSpPr>
            <p:nvPr/>
          </p:nvSpPr>
          <p:spPr bwMode="auto">
            <a:xfrm>
              <a:off x="5275263" y="3908426"/>
              <a:ext cx="15875" cy="12700"/>
            </a:xfrm>
            <a:custGeom>
              <a:avLst/>
              <a:gdLst>
                <a:gd name="T0" fmla="*/ 39 w 63"/>
                <a:gd name="T1" fmla="*/ 48 h 48"/>
                <a:gd name="T2" fmla="*/ 24 w 63"/>
                <a:gd name="T3" fmla="*/ 48 h 48"/>
                <a:gd name="T4" fmla="*/ 0 w 63"/>
                <a:gd name="T5" fmla="*/ 24 h 48"/>
                <a:gd name="T6" fmla="*/ 24 w 63"/>
                <a:gd name="T7" fmla="*/ 0 h 48"/>
                <a:gd name="T8" fmla="*/ 39 w 63"/>
                <a:gd name="T9" fmla="*/ 0 h 48"/>
                <a:gd name="T10" fmla="*/ 63 w 63"/>
                <a:gd name="T11" fmla="*/ 24 h 48"/>
                <a:gd name="T12" fmla="*/ 39 w 6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48">
                  <a:moveTo>
                    <a:pt x="3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3" y="0"/>
                    <a:pt x="63" y="11"/>
                    <a:pt x="63" y="24"/>
                  </a:cubicBezTo>
                  <a:cubicBezTo>
                    <a:pt x="63" y="38"/>
                    <a:pt x="53" y="48"/>
                    <a:pt x="3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8" name="Freeform 431"/>
            <p:cNvSpPr>
              <a:spLocks/>
            </p:cNvSpPr>
            <p:nvPr/>
          </p:nvSpPr>
          <p:spPr bwMode="auto">
            <a:xfrm>
              <a:off x="5121275" y="3908426"/>
              <a:ext cx="50800" cy="12700"/>
            </a:xfrm>
            <a:custGeom>
              <a:avLst/>
              <a:gdLst>
                <a:gd name="T0" fmla="*/ 173 w 197"/>
                <a:gd name="T1" fmla="*/ 48 h 48"/>
                <a:gd name="T2" fmla="*/ 24 w 197"/>
                <a:gd name="T3" fmla="*/ 48 h 48"/>
                <a:gd name="T4" fmla="*/ 0 w 197"/>
                <a:gd name="T5" fmla="*/ 24 h 48"/>
                <a:gd name="T6" fmla="*/ 24 w 197"/>
                <a:gd name="T7" fmla="*/ 0 h 48"/>
                <a:gd name="T8" fmla="*/ 173 w 197"/>
                <a:gd name="T9" fmla="*/ 0 h 48"/>
                <a:gd name="T10" fmla="*/ 197 w 197"/>
                <a:gd name="T11" fmla="*/ 24 h 48"/>
                <a:gd name="T12" fmla="*/ 173 w 197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48">
                  <a:moveTo>
                    <a:pt x="173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87" y="0"/>
                    <a:pt x="197" y="11"/>
                    <a:pt x="197" y="24"/>
                  </a:cubicBezTo>
                  <a:cubicBezTo>
                    <a:pt x="197" y="38"/>
                    <a:pt x="187" y="48"/>
                    <a:pt x="17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9" name="Freeform 432"/>
            <p:cNvSpPr>
              <a:spLocks/>
            </p:cNvSpPr>
            <p:nvPr/>
          </p:nvSpPr>
          <p:spPr bwMode="auto">
            <a:xfrm>
              <a:off x="5254625" y="3868739"/>
              <a:ext cx="26988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0"/>
                    <a:pt x="103" y="11"/>
                    <a:pt x="103" y="24"/>
                  </a:cubicBezTo>
                  <a:cubicBezTo>
                    <a:pt x="103" y="38"/>
                    <a:pt x="92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0" name="Freeform 433"/>
            <p:cNvSpPr>
              <a:spLocks/>
            </p:cNvSpPr>
            <p:nvPr/>
          </p:nvSpPr>
          <p:spPr bwMode="auto">
            <a:xfrm>
              <a:off x="5076825" y="3868739"/>
              <a:ext cx="85725" cy="12700"/>
            </a:xfrm>
            <a:custGeom>
              <a:avLst/>
              <a:gdLst>
                <a:gd name="T0" fmla="*/ 304 w 328"/>
                <a:gd name="T1" fmla="*/ 48 h 48"/>
                <a:gd name="T2" fmla="*/ 24 w 328"/>
                <a:gd name="T3" fmla="*/ 48 h 48"/>
                <a:gd name="T4" fmla="*/ 0 w 328"/>
                <a:gd name="T5" fmla="*/ 24 h 48"/>
                <a:gd name="T6" fmla="*/ 24 w 328"/>
                <a:gd name="T7" fmla="*/ 0 h 48"/>
                <a:gd name="T8" fmla="*/ 304 w 328"/>
                <a:gd name="T9" fmla="*/ 0 h 48"/>
                <a:gd name="T10" fmla="*/ 328 w 328"/>
                <a:gd name="T11" fmla="*/ 24 h 48"/>
                <a:gd name="T12" fmla="*/ 304 w 32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8" h="48">
                  <a:moveTo>
                    <a:pt x="304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317" y="0"/>
                    <a:pt x="328" y="11"/>
                    <a:pt x="328" y="24"/>
                  </a:cubicBezTo>
                  <a:cubicBezTo>
                    <a:pt x="328" y="38"/>
                    <a:pt x="317" y="48"/>
                    <a:pt x="30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1" name="Freeform 434"/>
            <p:cNvSpPr>
              <a:spLocks/>
            </p:cNvSpPr>
            <p:nvPr/>
          </p:nvSpPr>
          <p:spPr bwMode="auto">
            <a:xfrm>
              <a:off x="5381625" y="3825876"/>
              <a:ext cx="58738" cy="12700"/>
            </a:xfrm>
            <a:custGeom>
              <a:avLst/>
              <a:gdLst>
                <a:gd name="T0" fmla="*/ 200 w 224"/>
                <a:gd name="T1" fmla="*/ 48 h 48"/>
                <a:gd name="T2" fmla="*/ 24 w 224"/>
                <a:gd name="T3" fmla="*/ 48 h 48"/>
                <a:gd name="T4" fmla="*/ 0 w 224"/>
                <a:gd name="T5" fmla="*/ 24 h 48"/>
                <a:gd name="T6" fmla="*/ 24 w 224"/>
                <a:gd name="T7" fmla="*/ 0 h 48"/>
                <a:gd name="T8" fmla="*/ 200 w 224"/>
                <a:gd name="T9" fmla="*/ 0 h 48"/>
                <a:gd name="T10" fmla="*/ 224 w 224"/>
                <a:gd name="T11" fmla="*/ 24 h 48"/>
                <a:gd name="T12" fmla="*/ 200 w 22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48">
                  <a:moveTo>
                    <a:pt x="20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13" y="0"/>
                    <a:pt x="224" y="11"/>
                    <a:pt x="224" y="24"/>
                  </a:cubicBezTo>
                  <a:cubicBezTo>
                    <a:pt x="224" y="38"/>
                    <a:pt x="213" y="48"/>
                    <a:pt x="20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2" name="Freeform 435"/>
            <p:cNvSpPr>
              <a:spLocks/>
            </p:cNvSpPr>
            <p:nvPr/>
          </p:nvSpPr>
          <p:spPr bwMode="auto">
            <a:xfrm>
              <a:off x="5083175" y="3813176"/>
              <a:ext cx="52388" cy="68263"/>
            </a:xfrm>
            <a:custGeom>
              <a:avLst/>
              <a:gdLst>
                <a:gd name="T0" fmla="*/ 56 w 202"/>
                <a:gd name="T1" fmla="*/ 260 h 264"/>
                <a:gd name="T2" fmla="*/ 33 w 202"/>
                <a:gd name="T3" fmla="*/ 244 h 264"/>
                <a:gd name="T4" fmla="*/ 16 w 202"/>
                <a:gd name="T5" fmla="*/ 197 h 264"/>
                <a:gd name="T6" fmla="*/ 31 w 202"/>
                <a:gd name="T7" fmla="*/ 136 h 264"/>
                <a:gd name="T8" fmla="*/ 33 w 202"/>
                <a:gd name="T9" fmla="*/ 126 h 264"/>
                <a:gd name="T10" fmla="*/ 5 w 202"/>
                <a:gd name="T11" fmla="*/ 43 h 264"/>
                <a:gd name="T12" fmla="*/ 19 w 202"/>
                <a:gd name="T13" fmla="*/ 13 h 264"/>
                <a:gd name="T14" fmla="*/ 49 w 202"/>
                <a:gd name="T15" fmla="*/ 3 h 264"/>
                <a:gd name="T16" fmla="*/ 67 w 202"/>
                <a:gd name="T17" fmla="*/ 4 h 264"/>
                <a:gd name="T18" fmla="*/ 80 w 202"/>
                <a:gd name="T19" fmla="*/ 17 h 264"/>
                <a:gd name="T20" fmla="*/ 108 w 202"/>
                <a:gd name="T21" fmla="*/ 100 h 264"/>
                <a:gd name="T22" fmla="*/ 116 w 202"/>
                <a:gd name="T23" fmla="*/ 106 h 264"/>
                <a:gd name="T24" fmla="*/ 165 w 202"/>
                <a:gd name="T25" fmla="*/ 144 h 264"/>
                <a:gd name="T26" fmla="*/ 197 w 202"/>
                <a:gd name="T27" fmla="*/ 228 h 264"/>
                <a:gd name="T28" fmla="*/ 183 w 202"/>
                <a:gd name="T29" fmla="*/ 259 h 264"/>
                <a:gd name="T30" fmla="*/ 152 w 202"/>
                <a:gd name="T31" fmla="*/ 245 h 264"/>
                <a:gd name="T32" fmla="*/ 120 w 202"/>
                <a:gd name="T33" fmla="*/ 160 h 264"/>
                <a:gd name="T34" fmla="*/ 120 w 202"/>
                <a:gd name="T35" fmla="*/ 160 h 264"/>
                <a:gd name="T36" fmla="*/ 112 w 202"/>
                <a:gd name="T37" fmla="*/ 154 h 264"/>
                <a:gd name="T38" fmla="*/ 81 w 202"/>
                <a:gd name="T39" fmla="*/ 141 h 264"/>
                <a:gd name="T40" fmla="*/ 64 w 202"/>
                <a:gd name="T41" fmla="*/ 171 h 264"/>
                <a:gd name="T42" fmla="*/ 62 w 202"/>
                <a:gd name="T43" fmla="*/ 181 h 264"/>
                <a:gd name="T44" fmla="*/ 78 w 202"/>
                <a:gd name="T45" fmla="*/ 228 h 264"/>
                <a:gd name="T46" fmla="*/ 64 w 202"/>
                <a:gd name="T47" fmla="*/ 259 h 264"/>
                <a:gd name="T48" fmla="*/ 56 w 202"/>
                <a:gd name="T49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264">
                  <a:moveTo>
                    <a:pt x="56" y="260"/>
                  </a:moveTo>
                  <a:cubicBezTo>
                    <a:pt x="46" y="260"/>
                    <a:pt x="37" y="254"/>
                    <a:pt x="33" y="244"/>
                  </a:cubicBezTo>
                  <a:cubicBezTo>
                    <a:pt x="16" y="197"/>
                    <a:pt x="16" y="197"/>
                    <a:pt x="16" y="197"/>
                  </a:cubicBezTo>
                  <a:cubicBezTo>
                    <a:pt x="9" y="175"/>
                    <a:pt x="14" y="152"/>
                    <a:pt x="31" y="136"/>
                  </a:cubicBezTo>
                  <a:cubicBezTo>
                    <a:pt x="34" y="133"/>
                    <a:pt x="34" y="130"/>
                    <a:pt x="33" y="126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31"/>
                    <a:pt x="7" y="17"/>
                    <a:pt x="19" y="1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5" y="0"/>
                    <a:pt x="62" y="1"/>
                    <a:pt x="67" y="4"/>
                  </a:cubicBezTo>
                  <a:cubicBezTo>
                    <a:pt x="73" y="6"/>
                    <a:pt x="77" y="11"/>
                    <a:pt x="80" y="17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9" y="103"/>
                    <a:pt x="112" y="106"/>
                    <a:pt x="116" y="106"/>
                  </a:cubicBezTo>
                  <a:cubicBezTo>
                    <a:pt x="138" y="108"/>
                    <a:pt x="158" y="123"/>
                    <a:pt x="165" y="144"/>
                  </a:cubicBezTo>
                  <a:cubicBezTo>
                    <a:pt x="197" y="228"/>
                    <a:pt x="197" y="228"/>
                    <a:pt x="197" y="228"/>
                  </a:cubicBezTo>
                  <a:cubicBezTo>
                    <a:pt x="202" y="240"/>
                    <a:pt x="195" y="254"/>
                    <a:pt x="183" y="259"/>
                  </a:cubicBezTo>
                  <a:cubicBezTo>
                    <a:pt x="170" y="264"/>
                    <a:pt x="157" y="257"/>
                    <a:pt x="152" y="245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19" y="157"/>
                    <a:pt x="116" y="154"/>
                    <a:pt x="112" y="154"/>
                  </a:cubicBezTo>
                  <a:cubicBezTo>
                    <a:pt x="100" y="153"/>
                    <a:pt x="89" y="148"/>
                    <a:pt x="81" y="141"/>
                  </a:cubicBezTo>
                  <a:cubicBezTo>
                    <a:pt x="78" y="152"/>
                    <a:pt x="73" y="163"/>
                    <a:pt x="64" y="171"/>
                  </a:cubicBezTo>
                  <a:cubicBezTo>
                    <a:pt x="61" y="173"/>
                    <a:pt x="60" y="177"/>
                    <a:pt x="62" y="181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83" y="241"/>
                    <a:pt x="76" y="255"/>
                    <a:pt x="64" y="259"/>
                  </a:cubicBezTo>
                  <a:cubicBezTo>
                    <a:pt x="61" y="260"/>
                    <a:pt x="59" y="260"/>
                    <a:pt x="56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0" name="Freeform 437"/>
            <p:cNvSpPr>
              <a:spLocks/>
            </p:cNvSpPr>
            <p:nvPr/>
          </p:nvSpPr>
          <p:spPr bwMode="auto">
            <a:xfrm>
              <a:off x="5124450" y="3743326"/>
              <a:ext cx="65088" cy="50800"/>
            </a:xfrm>
            <a:custGeom>
              <a:avLst/>
              <a:gdLst>
                <a:gd name="T0" fmla="*/ 27 w 246"/>
                <a:gd name="T1" fmla="*/ 189 h 191"/>
                <a:gd name="T2" fmla="*/ 19 w 246"/>
                <a:gd name="T3" fmla="*/ 187 h 191"/>
                <a:gd name="T4" fmla="*/ 4 w 246"/>
                <a:gd name="T5" fmla="*/ 157 h 191"/>
                <a:gd name="T6" fmla="*/ 53 w 246"/>
                <a:gd name="T7" fmla="*/ 16 h 191"/>
                <a:gd name="T8" fmla="*/ 76 w 246"/>
                <a:gd name="T9" fmla="*/ 0 h 191"/>
                <a:gd name="T10" fmla="*/ 193 w 246"/>
                <a:gd name="T11" fmla="*/ 0 h 191"/>
                <a:gd name="T12" fmla="*/ 215 w 246"/>
                <a:gd name="T13" fmla="*/ 14 h 191"/>
                <a:gd name="T14" fmla="*/ 243 w 246"/>
                <a:gd name="T15" fmla="*/ 78 h 191"/>
                <a:gd name="T16" fmla="*/ 245 w 246"/>
                <a:gd name="T17" fmla="*/ 94 h 191"/>
                <a:gd name="T18" fmla="*/ 224 w 246"/>
                <a:gd name="T19" fmla="*/ 171 h 191"/>
                <a:gd name="T20" fmla="*/ 194 w 246"/>
                <a:gd name="T21" fmla="*/ 188 h 191"/>
                <a:gd name="T22" fmla="*/ 177 w 246"/>
                <a:gd name="T23" fmla="*/ 158 h 191"/>
                <a:gd name="T24" fmla="*/ 196 w 246"/>
                <a:gd name="T25" fmla="*/ 90 h 191"/>
                <a:gd name="T26" fmla="*/ 177 w 246"/>
                <a:gd name="T27" fmla="*/ 48 h 191"/>
                <a:gd name="T28" fmla="*/ 93 w 246"/>
                <a:gd name="T29" fmla="*/ 48 h 191"/>
                <a:gd name="T30" fmla="*/ 49 w 246"/>
                <a:gd name="T31" fmla="*/ 173 h 191"/>
                <a:gd name="T32" fmla="*/ 27 w 246"/>
                <a:gd name="T33" fmla="*/ 18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191">
                  <a:moveTo>
                    <a:pt x="27" y="189"/>
                  </a:moveTo>
                  <a:cubicBezTo>
                    <a:pt x="24" y="189"/>
                    <a:pt x="21" y="188"/>
                    <a:pt x="19" y="187"/>
                  </a:cubicBezTo>
                  <a:cubicBezTo>
                    <a:pt x="6" y="183"/>
                    <a:pt x="0" y="169"/>
                    <a:pt x="4" y="15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6" y="7"/>
                    <a:pt x="65" y="0"/>
                    <a:pt x="76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202" y="0"/>
                    <a:pt x="211" y="6"/>
                    <a:pt x="215" y="14"/>
                  </a:cubicBezTo>
                  <a:cubicBezTo>
                    <a:pt x="243" y="78"/>
                    <a:pt x="243" y="78"/>
                    <a:pt x="243" y="78"/>
                  </a:cubicBezTo>
                  <a:cubicBezTo>
                    <a:pt x="246" y="83"/>
                    <a:pt x="246" y="89"/>
                    <a:pt x="245" y="94"/>
                  </a:cubicBezTo>
                  <a:cubicBezTo>
                    <a:pt x="224" y="171"/>
                    <a:pt x="224" y="171"/>
                    <a:pt x="224" y="171"/>
                  </a:cubicBezTo>
                  <a:cubicBezTo>
                    <a:pt x="220" y="184"/>
                    <a:pt x="207" y="191"/>
                    <a:pt x="194" y="188"/>
                  </a:cubicBezTo>
                  <a:cubicBezTo>
                    <a:pt x="182" y="184"/>
                    <a:pt x="174" y="171"/>
                    <a:pt x="177" y="158"/>
                  </a:cubicBezTo>
                  <a:cubicBezTo>
                    <a:pt x="196" y="90"/>
                    <a:pt x="196" y="90"/>
                    <a:pt x="196" y="90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46" y="182"/>
                    <a:pt x="37" y="189"/>
                    <a:pt x="27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1" name="Freeform 438"/>
            <p:cNvSpPr>
              <a:spLocks/>
            </p:cNvSpPr>
            <p:nvPr/>
          </p:nvSpPr>
          <p:spPr bwMode="auto">
            <a:xfrm>
              <a:off x="5307013" y="3751263"/>
              <a:ext cx="47625" cy="42863"/>
            </a:xfrm>
            <a:custGeom>
              <a:avLst/>
              <a:gdLst>
                <a:gd name="T0" fmla="*/ 26 w 185"/>
                <a:gd name="T1" fmla="*/ 161 h 163"/>
                <a:gd name="T2" fmla="*/ 19 w 185"/>
                <a:gd name="T3" fmla="*/ 160 h 163"/>
                <a:gd name="T4" fmla="*/ 3 w 185"/>
                <a:gd name="T5" fmla="*/ 130 h 163"/>
                <a:gd name="T6" fmla="*/ 37 w 185"/>
                <a:gd name="T7" fmla="*/ 17 h 163"/>
                <a:gd name="T8" fmla="*/ 60 w 185"/>
                <a:gd name="T9" fmla="*/ 0 h 163"/>
                <a:gd name="T10" fmla="*/ 141 w 185"/>
                <a:gd name="T11" fmla="*/ 0 h 163"/>
                <a:gd name="T12" fmla="*/ 163 w 185"/>
                <a:gd name="T13" fmla="*/ 15 h 163"/>
                <a:gd name="T14" fmla="*/ 183 w 185"/>
                <a:gd name="T15" fmla="*/ 66 h 163"/>
                <a:gd name="T16" fmla="*/ 184 w 185"/>
                <a:gd name="T17" fmla="*/ 80 h 163"/>
                <a:gd name="T18" fmla="*/ 169 w 185"/>
                <a:gd name="T19" fmla="*/ 142 h 163"/>
                <a:gd name="T20" fmla="*/ 141 w 185"/>
                <a:gd name="T21" fmla="*/ 160 h 163"/>
                <a:gd name="T22" fmla="*/ 123 w 185"/>
                <a:gd name="T23" fmla="*/ 131 h 163"/>
                <a:gd name="T24" fmla="*/ 135 w 185"/>
                <a:gd name="T25" fmla="*/ 77 h 163"/>
                <a:gd name="T26" fmla="*/ 124 w 185"/>
                <a:gd name="T27" fmla="*/ 48 h 163"/>
                <a:gd name="T28" fmla="*/ 78 w 185"/>
                <a:gd name="T29" fmla="*/ 48 h 163"/>
                <a:gd name="T30" fmla="*/ 49 w 185"/>
                <a:gd name="T31" fmla="*/ 143 h 163"/>
                <a:gd name="T32" fmla="*/ 26 w 185"/>
                <a:gd name="T33" fmla="*/ 16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5" h="163">
                  <a:moveTo>
                    <a:pt x="26" y="161"/>
                  </a:moveTo>
                  <a:cubicBezTo>
                    <a:pt x="24" y="161"/>
                    <a:pt x="22" y="160"/>
                    <a:pt x="19" y="160"/>
                  </a:cubicBezTo>
                  <a:cubicBezTo>
                    <a:pt x="7" y="156"/>
                    <a:pt x="0" y="142"/>
                    <a:pt x="3" y="130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0" y="7"/>
                    <a:pt x="49" y="0"/>
                    <a:pt x="60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1" y="0"/>
                    <a:pt x="160" y="6"/>
                    <a:pt x="163" y="15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4" y="71"/>
                    <a:pt x="185" y="76"/>
                    <a:pt x="184" y="80"/>
                  </a:cubicBezTo>
                  <a:cubicBezTo>
                    <a:pt x="169" y="142"/>
                    <a:pt x="169" y="142"/>
                    <a:pt x="169" y="142"/>
                  </a:cubicBezTo>
                  <a:cubicBezTo>
                    <a:pt x="166" y="155"/>
                    <a:pt x="154" y="163"/>
                    <a:pt x="141" y="160"/>
                  </a:cubicBezTo>
                  <a:cubicBezTo>
                    <a:pt x="128" y="157"/>
                    <a:pt x="120" y="144"/>
                    <a:pt x="123" y="131"/>
                  </a:cubicBezTo>
                  <a:cubicBezTo>
                    <a:pt x="135" y="77"/>
                    <a:pt x="135" y="77"/>
                    <a:pt x="135" y="77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46" y="154"/>
                    <a:pt x="37" y="161"/>
                    <a:pt x="26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2" name="Freeform 439"/>
            <p:cNvSpPr>
              <a:spLocks/>
            </p:cNvSpPr>
            <p:nvPr/>
          </p:nvSpPr>
          <p:spPr bwMode="auto">
            <a:xfrm>
              <a:off x="5391150" y="3795713"/>
              <a:ext cx="49213" cy="42863"/>
            </a:xfrm>
            <a:custGeom>
              <a:avLst/>
              <a:gdLst>
                <a:gd name="T0" fmla="*/ 159 w 186"/>
                <a:gd name="T1" fmla="*/ 161 h 164"/>
                <a:gd name="T2" fmla="*/ 136 w 186"/>
                <a:gd name="T3" fmla="*/ 144 h 164"/>
                <a:gd name="T4" fmla="*/ 107 w 186"/>
                <a:gd name="T5" fmla="*/ 48 h 164"/>
                <a:gd name="T6" fmla="*/ 61 w 186"/>
                <a:gd name="T7" fmla="*/ 48 h 164"/>
                <a:gd name="T8" fmla="*/ 50 w 186"/>
                <a:gd name="T9" fmla="*/ 77 h 164"/>
                <a:gd name="T10" fmla="*/ 63 w 186"/>
                <a:gd name="T11" fmla="*/ 132 h 164"/>
                <a:gd name="T12" fmla="*/ 45 w 186"/>
                <a:gd name="T13" fmla="*/ 161 h 164"/>
                <a:gd name="T14" fmla="*/ 16 w 186"/>
                <a:gd name="T15" fmla="*/ 143 h 164"/>
                <a:gd name="T16" fmla="*/ 1 w 186"/>
                <a:gd name="T17" fmla="*/ 81 h 164"/>
                <a:gd name="T18" fmla="*/ 2 w 186"/>
                <a:gd name="T19" fmla="*/ 67 h 164"/>
                <a:gd name="T20" fmla="*/ 22 w 186"/>
                <a:gd name="T21" fmla="*/ 16 h 164"/>
                <a:gd name="T22" fmla="*/ 44 w 186"/>
                <a:gd name="T23" fmla="*/ 0 h 164"/>
                <a:gd name="T24" fmla="*/ 125 w 186"/>
                <a:gd name="T25" fmla="*/ 0 h 164"/>
                <a:gd name="T26" fmla="*/ 148 w 186"/>
                <a:gd name="T27" fmla="*/ 18 h 164"/>
                <a:gd name="T28" fmla="*/ 182 w 186"/>
                <a:gd name="T29" fmla="*/ 131 h 164"/>
                <a:gd name="T30" fmla="*/ 166 w 186"/>
                <a:gd name="T31" fmla="*/ 160 h 164"/>
                <a:gd name="T32" fmla="*/ 159 w 186"/>
                <a:gd name="T33" fmla="*/ 16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6" h="164">
                  <a:moveTo>
                    <a:pt x="159" y="161"/>
                  </a:moveTo>
                  <a:cubicBezTo>
                    <a:pt x="149" y="161"/>
                    <a:pt x="139" y="155"/>
                    <a:pt x="136" y="144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6" y="145"/>
                    <a:pt x="57" y="158"/>
                    <a:pt x="45" y="161"/>
                  </a:cubicBezTo>
                  <a:cubicBezTo>
                    <a:pt x="32" y="164"/>
                    <a:pt x="19" y="156"/>
                    <a:pt x="16" y="143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0" y="76"/>
                    <a:pt x="1" y="71"/>
                    <a:pt x="2" y="6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6" y="7"/>
                    <a:pt x="34" y="0"/>
                    <a:pt x="44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36" y="0"/>
                    <a:pt x="145" y="7"/>
                    <a:pt x="148" y="18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6" y="143"/>
                    <a:pt x="178" y="157"/>
                    <a:pt x="166" y="160"/>
                  </a:cubicBezTo>
                  <a:cubicBezTo>
                    <a:pt x="163" y="161"/>
                    <a:pt x="161" y="161"/>
                    <a:pt x="159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3" name="Freeform 440"/>
            <p:cNvSpPr>
              <a:spLocks/>
            </p:cNvSpPr>
            <p:nvPr/>
          </p:nvSpPr>
          <p:spPr bwMode="auto">
            <a:xfrm>
              <a:off x="5280025" y="3802063"/>
              <a:ext cx="49213" cy="36513"/>
            </a:xfrm>
            <a:custGeom>
              <a:avLst/>
              <a:gdLst>
                <a:gd name="T0" fmla="*/ 40 w 187"/>
                <a:gd name="T1" fmla="*/ 137 h 141"/>
                <a:gd name="T2" fmla="*/ 17 w 187"/>
                <a:gd name="T3" fmla="*/ 119 h 141"/>
                <a:gd name="T4" fmla="*/ 3 w 187"/>
                <a:gd name="T5" fmla="*/ 57 h 141"/>
                <a:gd name="T6" fmla="*/ 13 w 187"/>
                <a:gd name="T7" fmla="*/ 31 h 141"/>
                <a:gd name="T8" fmla="*/ 54 w 187"/>
                <a:gd name="T9" fmla="*/ 5 h 141"/>
                <a:gd name="T10" fmla="*/ 76 w 187"/>
                <a:gd name="T11" fmla="*/ 4 h 141"/>
                <a:gd name="T12" fmla="*/ 123 w 187"/>
                <a:gd name="T13" fmla="*/ 24 h 141"/>
                <a:gd name="T14" fmla="*/ 133 w 187"/>
                <a:gd name="T15" fmla="*/ 32 h 141"/>
                <a:gd name="T16" fmla="*/ 180 w 187"/>
                <a:gd name="T17" fmla="*/ 100 h 141"/>
                <a:gd name="T18" fmla="*/ 174 w 187"/>
                <a:gd name="T19" fmla="*/ 133 h 141"/>
                <a:gd name="T20" fmla="*/ 140 w 187"/>
                <a:gd name="T21" fmla="*/ 127 h 141"/>
                <a:gd name="T22" fmla="*/ 98 w 187"/>
                <a:gd name="T23" fmla="*/ 65 h 141"/>
                <a:gd name="T24" fmla="*/ 69 w 187"/>
                <a:gd name="T25" fmla="*/ 53 h 141"/>
                <a:gd name="T26" fmla="*/ 53 w 187"/>
                <a:gd name="T27" fmla="*/ 63 h 141"/>
                <a:gd name="T28" fmla="*/ 64 w 187"/>
                <a:gd name="T29" fmla="*/ 108 h 141"/>
                <a:gd name="T30" fmla="*/ 46 w 187"/>
                <a:gd name="T31" fmla="*/ 137 h 141"/>
                <a:gd name="T32" fmla="*/ 40 w 187"/>
                <a:gd name="T33" fmla="*/ 13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7" h="141">
                  <a:moveTo>
                    <a:pt x="40" y="137"/>
                  </a:moveTo>
                  <a:cubicBezTo>
                    <a:pt x="29" y="137"/>
                    <a:pt x="20" y="130"/>
                    <a:pt x="17" y="119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0" y="47"/>
                    <a:pt x="5" y="37"/>
                    <a:pt x="13" y="31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61" y="1"/>
                    <a:pt x="69" y="0"/>
                    <a:pt x="76" y="4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7" y="26"/>
                    <a:pt x="131" y="29"/>
                    <a:pt x="133" y="32"/>
                  </a:cubicBezTo>
                  <a:cubicBezTo>
                    <a:pt x="180" y="100"/>
                    <a:pt x="180" y="100"/>
                    <a:pt x="180" y="100"/>
                  </a:cubicBezTo>
                  <a:cubicBezTo>
                    <a:pt x="187" y="111"/>
                    <a:pt x="185" y="126"/>
                    <a:pt x="174" y="133"/>
                  </a:cubicBezTo>
                  <a:cubicBezTo>
                    <a:pt x="163" y="141"/>
                    <a:pt x="148" y="138"/>
                    <a:pt x="140" y="127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7" y="121"/>
                    <a:pt x="59" y="134"/>
                    <a:pt x="46" y="137"/>
                  </a:cubicBezTo>
                  <a:cubicBezTo>
                    <a:pt x="44" y="137"/>
                    <a:pt x="42" y="137"/>
                    <a:pt x="4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4" name="Freeform 441"/>
            <p:cNvSpPr>
              <a:spLocks/>
            </p:cNvSpPr>
            <p:nvPr/>
          </p:nvSpPr>
          <p:spPr bwMode="auto">
            <a:xfrm>
              <a:off x="5060950" y="3670301"/>
              <a:ext cx="341313" cy="12700"/>
            </a:xfrm>
            <a:custGeom>
              <a:avLst/>
              <a:gdLst>
                <a:gd name="T0" fmla="*/ 1293 w 1317"/>
                <a:gd name="T1" fmla="*/ 48 h 48"/>
                <a:gd name="T2" fmla="*/ 24 w 1317"/>
                <a:gd name="T3" fmla="*/ 48 h 48"/>
                <a:gd name="T4" fmla="*/ 0 w 1317"/>
                <a:gd name="T5" fmla="*/ 24 h 48"/>
                <a:gd name="T6" fmla="*/ 24 w 1317"/>
                <a:gd name="T7" fmla="*/ 0 h 48"/>
                <a:gd name="T8" fmla="*/ 1293 w 1317"/>
                <a:gd name="T9" fmla="*/ 0 h 48"/>
                <a:gd name="T10" fmla="*/ 1317 w 1317"/>
                <a:gd name="T11" fmla="*/ 24 h 48"/>
                <a:gd name="T12" fmla="*/ 1293 w 1317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7" h="48">
                  <a:moveTo>
                    <a:pt x="1293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293" y="0"/>
                    <a:pt x="1293" y="0"/>
                    <a:pt x="1293" y="0"/>
                  </a:cubicBezTo>
                  <a:cubicBezTo>
                    <a:pt x="1306" y="0"/>
                    <a:pt x="1317" y="11"/>
                    <a:pt x="1317" y="24"/>
                  </a:cubicBezTo>
                  <a:cubicBezTo>
                    <a:pt x="1317" y="38"/>
                    <a:pt x="1306" y="48"/>
                    <a:pt x="129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91" name="Группа 1090"/>
          <p:cNvGrpSpPr/>
          <p:nvPr/>
        </p:nvGrpSpPr>
        <p:grpSpPr>
          <a:xfrm>
            <a:off x="5811838" y="3489326"/>
            <a:ext cx="514350" cy="436562"/>
            <a:chOff x="5811838" y="3489326"/>
            <a:chExt cx="514350" cy="436562"/>
          </a:xfrm>
          <a:solidFill>
            <a:schemeClr val="accent1"/>
          </a:solidFill>
        </p:grpSpPr>
        <p:sp>
          <p:nvSpPr>
            <p:cNvPr id="375" name="Freeform 442"/>
            <p:cNvSpPr>
              <a:spLocks/>
            </p:cNvSpPr>
            <p:nvPr/>
          </p:nvSpPr>
          <p:spPr bwMode="auto">
            <a:xfrm>
              <a:off x="5811838" y="3654426"/>
              <a:ext cx="298450" cy="79375"/>
            </a:xfrm>
            <a:custGeom>
              <a:avLst/>
              <a:gdLst>
                <a:gd name="T0" fmla="*/ 298 w 1150"/>
                <a:gd name="T1" fmla="*/ 309 h 309"/>
                <a:gd name="T2" fmla="*/ 281 w 1150"/>
                <a:gd name="T3" fmla="*/ 303 h 309"/>
                <a:gd name="T4" fmla="*/ 10 w 1150"/>
                <a:gd name="T5" fmla="*/ 41 h 309"/>
                <a:gd name="T6" fmla="*/ 4 w 1150"/>
                <a:gd name="T7" fmla="*/ 15 h 309"/>
                <a:gd name="T8" fmla="*/ 26 w 1150"/>
                <a:gd name="T9" fmla="*/ 0 h 309"/>
                <a:gd name="T10" fmla="*/ 1126 w 1150"/>
                <a:gd name="T11" fmla="*/ 0 h 309"/>
                <a:gd name="T12" fmla="*/ 1150 w 1150"/>
                <a:gd name="T13" fmla="*/ 24 h 309"/>
                <a:gd name="T14" fmla="*/ 1126 w 1150"/>
                <a:gd name="T15" fmla="*/ 48 h 309"/>
                <a:gd name="T16" fmla="*/ 86 w 1150"/>
                <a:gd name="T17" fmla="*/ 48 h 309"/>
                <a:gd name="T18" fmla="*/ 315 w 1150"/>
                <a:gd name="T19" fmla="*/ 268 h 309"/>
                <a:gd name="T20" fmla="*/ 315 w 1150"/>
                <a:gd name="T21" fmla="*/ 302 h 309"/>
                <a:gd name="T22" fmla="*/ 298 w 1150"/>
                <a:gd name="T23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0" h="309">
                  <a:moveTo>
                    <a:pt x="298" y="309"/>
                  </a:moveTo>
                  <a:cubicBezTo>
                    <a:pt x="292" y="309"/>
                    <a:pt x="286" y="307"/>
                    <a:pt x="281" y="30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3" y="34"/>
                    <a:pt x="0" y="24"/>
                    <a:pt x="4" y="15"/>
                  </a:cubicBezTo>
                  <a:cubicBezTo>
                    <a:pt x="8" y="6"/>
                    <a:pt x="17" y="0"/>
                    <a:pt x="26" y="0"/>
                  </a:cubicBezTo>
                  <a:cubicBezTo>
                    <a:pt x="1126" y="0"/>
                    <a:pt x="1126" y="0"/>
                    <a:pt x="1126" y="0"/>
                  </a:cubicBezTo>
                  <a:cubicBezTo>
                    <a:pt x="1139" y="0"/>
                    <a:pt x="1150" y="10"/>
                    <a:pt x="1150" y="24"/>
                  </a:cubicBezTo>
                  <a:cubicBezTo>
                    <a:pt x="1150" y="37"/>
                    <a:pt x="1139" y="48"/>
                    <a:pt x="112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315" y="268"/>
                    <a:pt x="315" y="268"/>
                    <a:pt x="315" y="268"/>
                  </a:cubicBezTo>
                  <a:cubicBezTo>
                    <a:pt x="324" y="277"/>
                    <a:pt x="324" y="293"/>
                    <a:pt x="315" y="302"/>
                  </a:cubicBezTo>
                  <a:cubicBezTo>
                    <a:pt x="311" y="307"/>
                    <a:pt x="304" y="309"/>
                    <a:pt x="298" y="3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8" name="Freeform 443"/>
            <p:cNvSpPr>
              <a:spLocks/>
            </p:cNvSpPr>
            <p:nvPr/>
          </p:nvSpPr>
          <p:spPr bwMode="auto">
            <a:xfrm>
              <a:off x="6130925" y="3654426"/>
              <a:ext cx="195263" cy="77788"/>
            </a:xfrm>
            <a:custGeom>
              <a:avLst/>
              <a:gdLst>
                <a:gd name="T0" fmla="*/ 474 w 749"/>
                <a:gd name="T1" fmla="*/ 301 h 301"/>
                <a:gd name="T2" fmla="*/ 457 w 749"/>
                <a:gd name="T3" fmla="*/ 294 h 301"/>
                <a:gd name="T4" fmla="*/ 457 w 749"/>
                <a:gd name="T5" fmla="*/ 260 h 301"/>
                <a:gd name="T6" fmla="*/ 666 w 749"/>
                <a:gd name="T7" fmla="*/ 48 h 301"/>
                <a:gd name="T8" fmla="*/ 24 w 749"/>
                <a:gd name="T9" fmla="*/ 48 h 301"/>
                <a:gd name="T10" fmla="*/ 0 w 749"/>
                <a:gd name="T11" fmla="*/ 24 h 301"/>
                <a:gd name="T12" fmla="*/ 24 w 749"/>
                <a:gd name="T13" fmla="*/ 0 h 301"/>
                <a:gd name="T14" fmla="*/ 723 w 749"/>
                <a:gd name="T15" fmla="*/ 0 h 301"/>
                <a:gd name="T16" fmla="*/ 746 w 749"/>
                <a:gd name="T17" fmla="*/ 14 h 301"/>
                <a:gd name="T18" fmla="*/ 741 w 749"/>
                <a:gd name="T19" fmla="*/ 41 h 301"/>
                <a:gd name="T20" fmla="*/ 491 w 749"/>
                <a:gd name="T21" fmla="*/ 294 h 301"/>
                <a:gd name="T22" fmla="*/ 474 w 749"/>
                <a:gd name="T23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9" h="301">
                  <a:moveTo>
                    <a:pt x="474" y="301"/>
                  </a:moveTo>
                  <a:cubicBezTo>
                    <a:pt x="468" y="301"/>
                    <a:pt x="462" y="298"/>
                    <a:pt x="457" y="294"/>
                  </a:cubicBezTo>
                  <a:cubicBezTo>
                    <a:pt x="448" y="285"/>
                    <a:pt x="448" y="269"/>
                    <a:pt x="457" y="260"/>
                  </a:cubicBezTo>
                  <a:cubicBezTo>
                    <a:pt x="666" y="48"/>
                    <a:pt x="666" y="48"/>
                    <a:pt x="66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723" y="0"/>
                    <a:pt x="723" y="0"/>
                    <a:pt x="723" y="0"/>
                  </a:cubicBezTo>
                  <a:cubicBezTo>
                    <a:pt x="733" y="0"/>
                    <a:pt x="742" y="6"/>
                    <a:pt x="746" y="14"/>
                  </a:cubicBezTo>
                  <a:cubicBezTo>
                    <a:pt x="749" y="23"/>
                    <a:pt x="747" y="34"/>
                    <a:pt x="741" y="41"/>
                  </a:cubicBezTo>
                  <a:cubicBezTo>
                    <a:pt x="491" y="294"/>
                    <a:pt x="491" y="294"/>
                    <a:pt x="491" y="294"/>
                  </a:cubicBezTo>
                  <a:cubicBezTo>
                    <a:pt x="487" y="298"/>
                    <a:pt x="480" y="301"/>
                    <a:pt x="474" y="3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9" name="Freeform 444"/>
            <p:cNvSpPr>
              <a:spLocks/>
            </p:cNvSpPr>
            <p:nvPr/>
          </p:nvSpPr>
          <p:spPr bwMode="auto">
            <a:xfrm>
              <a:off x="5818188" y="3721101"/>
              <a:ext cx="360363" cy="12700"/>
            </a:xfrm>
            <a:custGeom>
              <a:avLst/>
              <a:gdLst>
                <a:gd name="T0" fmla="*/ 1363 w 1387"/>
                <a:gd name="T1" fmla="*/ 48 h 48"/>
                <a:gd name="T2" fmla="*/ 24 w 1387"/>
                <a:gd name="T3" fmla="*/ 48 h 48"/>
                <a:gd name="T4" fmla="*/ 0 w 1387"/>
                <a:gd name="T5" fmla="*/ 24 h 48"/>
                <a:gd name="T6" fmla="*/ 24 w 1387"/>
                <a:gd name="T7" fmla="*/ 0 h 48"/>
                <a:gd name="T8" fmla="*/ 1363 w 1387"/>
                <a:gd name="T9" fmla="*/ 0 h 48"/>
                <a:gd name="T10" fmla="*/ 1387 w 1387"/>
                <a:gd name="T11" fmla="*/ 24 h 48"/>
                <a:gd name="T12" fmla="*/ 1363 w 1387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7" h="48">
                  <a:moveTo>
                    <a:pt x="1363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363" y="0"/>
                    <a:pt x="1363" y="0"/>
                    <a:pt x="1363" y="0"/>
                  </a:cubicBezTo>
                  <a:cubicBezTo>
                    <a:pt x="1377" y="0"/>
                    <a:pt x="1387" y="11"/>
                    <a:pt x="1387" y="24"/>
                  </a:cubicBezTo>
                  <a:cubicBezTo>
                    <a:pt x="1387" y="38"/>
                    <a:pt x="1377" y="48"/>
                    <a:pt x="136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0" name="Freeform 445"/>
            <p:cNvSpPr>
              <a:spLocks/>
            </p:cNvSpPr>
            <p:nvPr/>
          </p:nvSpPr>
          <p:spPr bwMode="auto">
            <a:xfrm>
              <a:off x="5902325" y="3784601"/>
              <a:ext cx="185738" cy="12700"/>
            </a:xfrm>
            <a:custGeom>
              <a:avLst/>
              <a:gdLst>
                <a:gd name="T0" fmla="*/ 690 w 714"/>
                <a:gd name="T1" fmla="*/ 48 h 48"/>
                <a:gd name="T2" fmla="*/ 24 w 714"/>
                <a:gd name="T3" fmla="*/ 48 h 48"/>
                <a:gd name="T4" fmla="*/ 0 w 714"/>
                <a:gd name="T5" fmla="*/ 24 h 48"/>
                <a:gd name="T6" fmla="*/ 24 w 714"/>
                <a:gd name="T7" fmla="*/ 0 h 48"/>
                <a:gd name="T8" fmla="*/ 690 w 714"/>
                <a:gd name="T9" fmla="*/ 0 h 48"/>
                <a:gd name="T10" fmla="*/ 714 w 714"/>
                <a:gd name="T11" fmla="*/ 24 h 48"/>
                <a:gd name="T12" fmla="*/ 690 w 71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4" h="48">
                  <a:moveTo>
                    <a:pt x="69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690" y="0"/>
                    <a:pt x="690" y="0"/>
                    <a:pt x="690" y="0"/>
                  </a:cubicBezTo>
                  <a:cubicBezTo>
                    <a:pt x="703" y="0"/>
                    <a:pt x="714" y="11"/>
                    <a:pt x="714" y="24"/>
                  </a:cubicBezTo>
                  <a:cubicBezTo>
                    <a:pt x="714" y="37"/>
                    <a:pt x="703" y="48"/>
                    <a:pt x="69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1" name="Freeform 446"/>
            <p:cNvSpPr>
              <a:spLocks/>
            </p:cNvSpPr>
            <p:nvPr/>
          </p:nvSpPr>
          <p:spPr bwMode="auto">
            <a:xfrm>
              <a:off x="6170613" y="3784601"/>
              <a:ext cx="26988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0"/>
                    <a:pt x="103" y="11"/>
                    <a:pt x="103" y="24"/>
                  </a:cubicBezTo>
                  <a:cubicBezTo>
                    <a:pt x="103" y="37"/>
                    <a:pt x="92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2" name="Freeform 447"/>
            <p:cNvSpPr>
              <a:spLocks/>
            </p:cNvSpPr>
            <p:nvPr/>
          </p:nvSpPr>
          <p:spPr bwMode="auto">
            <a:xfrm>
              <a:off x="6208713" y="3784601"/>
              <a:ext cx="12700" cy="12700"/>
            </a:xfrm>
            <a:custGeom>
              <a:avLst/>
              <a:gdLst>
                <a:gd name="T0" fmla="*/ 24 w 48"/>
                <a:gd name="T1" fmla="*/ 48 h 48"/>
                <a:gd name="T2" fmla="*/ 20 w 48"/>
                <a:gd name="T3" fmla="*/ 48 h 48"/>
                <a:gd name="T4" fmla="*/ 15 w 48"/>
                <a:gd name="T5" fmla="*/ 46 h 48"/>
                <a:gd name="T6" fmla="*/ 11 w 48"/>
                <a:gd name="T7" fmla="*/ 44 h 48"/>
                <a:gd name="T8" fmla="*/ 7 w 48"/>
                <a:gd name="T9" fmla="*/ 41 h 48"/>
                <a:gd name="T10" fmla="*/ 4 w 48"/>
                <a:gd name="T11" fmla="*/ 37 h 48"/>
                <a:gd name="T12" fmla="*/ 2 w 48"/>
                <a:gd name="T13" fmla="*/ 33 h 48"/>
                <a:gd name="T14" fmla="*/ 1 w 48"/>
                <a:gd name="T15" fmla="*/ 29 h 48"/>
                <a:gd name="T16" fmla="*/ 0 w 48"/>
                <a:gd name="T17" fmla="*/ 24 h 48"/>
                <a:gd name="T18" fmla="*/ 7 w 48"/>
                <a:gd name="T19" fmla="*/ 7 h 48"/>
                <a:gd name="T20" fmla="*/ 11 w 48"/>
                <a:gd name="T21" fmla="*/ 4 h 48"/>
                <a:gd name="T22" fmla="*/ 15 w 48"/>
                <a:gd name="T23" fmla="*/ 2 h 48"/>
                <a:gd name="T24" fmla="*/ 20 w 48"/>
                <a:gd name="T25" fmla="*/ 0 h 48"/>
                <a:gd name="T26" fmla="*/ 29 w 48"/>
                <a:gd name="T27" fmla="*/ 0 h 48"/>
                <a:gd name="T28" fmla="*/ 33 w 48"/>
                <a:gd name="T29" fmla="*/ 2 h 48"/>
                <a:gd name="T30" fmla="*/ 38 w 48"/>
                <a:gd name="T31" fmla="*/ 4 h 48"/>
                <a:gd name="T32" fmla="*/ 41 w 48"/>
                <a:gd name="T33" fmla="*/ 7 h 48"/>
                <a:gd name="T34" fmla="*/ 48 w 48"/>
                <a:gd name="T35" fmla="*/ 24 h 48"/>
                <a:gd name="T36" fmla="*/ 48 w 48"/>
                <a:gd name="T37" fmla="*/ 29 h 48"/>
                <a:gd name="T38" fmla="*/ 46 w 48"/>
                <a:gd name="T39" fmla="*/ 33 h 48"/>
                <a:gd name="T40" fmla="*/ 44 w 48"/>
                <a:gd name="T41" fmla="*/ 37 h 48"/>
                <a:gd name="T42" fmla="*/ 41 w 48"/>
                <a:gd name="T43" fmla="*/ 41 h 48"/>
                <a:gd name="T44" fmla="*/ 38 w 48"/>
                <a:gd name="T45" fmla="*/ 44 h 48"/>
                <a:gd name="T46" fmla="*/ 33 w 48"/>
                <a:gd name="T47" fmla="*/ 46 h 48"/>
                <a:gd name="T48" fmla="*/ 29 w 48"/>
                <a:gd name="T49" fmla="*/ 48 h 48"/>
                <a:gd name="T50" fmla="*/ 24 w 48"/>
                <a:gd name="T5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23" y="48"/>
                    <a:pt x="21" y="48"/>
                    <a:pt x="20" y="48"/>
                  </a:cubicBezTo>
                  <a:cubicBezTo>
                    <a:pt x="18" y="47"/>
                    <a:pt x="17" y="47"/>
                    <a:pt x="15" y="46"/>
                  </a:cubicBezTo>
                  <a:cubicBezTo>
                    <a:pt x="14" y="46"/>
                    <a:pt x="12" y="45"/>
                    <a:pt x="11" y="44"/>
                  </a:cubicBezTo>
                  <a:cubicBezTo>
                    <a:pt x="10" y="43"/>
                    <a:pt x="8" y="42"/>
                    <a:pt x="7" y="41"/>
                  </a:cubicBezTo>
                  <a:cubicBezTo>
                    <a:pt x="6" y="40"/>
                    <a:pt x="5" y="39"/>
                    <a:pt x="4" y="37"/>
                  </a:cubicBezTo>
                  <a:cubicBezTo>
                    <a:pt x="3" y="36"/>
                    <a:pt x="3" y="35"/>
                    <a:pt x="2" y="33"/>
                  </a:cubicBezTo>
                  <a:cubicBezTo>
                    <a:pt x="1" y="32"/>
                    <a:pt x="1" y="30"/>
                    <a:pt x="1" y="29"/>
                  </a:cubicBezTo>
                  <a:cubicBezTo>
                    <a:pt x="0" y="27"/>
                    <a:pt x="0" y="26"/>
                    <a:pt x="0" y="24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3"/>
                    <a:pt x="14" y="2"/>
                    <a:pt x="15" y="2"/>
                  </a:cubicBezTo>
                  <a:cubicBezTo>
                    <a:pt x="17" y="1"/>
                    <a:pt x="18" y="1"/>
                    <a:pt x="20" y="0"/>
                  </a:cubicBezTo>
                  <a:cubicBezTo>
                    <a:pt x="23" y="0"/>
                    <a:pt x="26" y="0"/>
                    <a:pt x="29" y="0"/>
                  </a:cubicBezTo>
                  <a:cubicBezTo>
                    <a:pt x="30" y="1"/>
                    <a:pt x="32" y="1"/>
                    <a:pt x="33" y="2"/>
                  </a:cubicBezTo>
                  <a:cubicBezTo>
                    <a:pt x="35" y="2"/>
                    <a:pt x="36" y="3"/>
                    <a:pt x="38" y="4"/>
                  </a:cubicBezTo>
                  <a:cubicBezTo>
                    <a:pt x="39" y="5"/>
                    <a:pt x="40" y="6"/>
                    <a:pt x="41" y="7"/>
                  </a:cubicBezTo>
                  <a:cubicBezTo>
                    <a:pt x="46" y="12"/>
                    <a:pt x="48" y="18"/>
                    <a:pt x="48" y="24"/>
                  </a:cubicBezTo>
                  <a:cubicBezTo>
                    <a:pt x="48" y="26"/>
                    <a:pt x="48" y="27"/>
                    <a:pt x="48" y="29"/>
                  </a:cubicBezTo>
                  <a:cubicBezTo>
                    <a:pt x="47" y="30"/>
                    <a:pt x="47" y="32"/>
                    <a:pt x="46" y="33"/>
                  </a:cubicBezTo>
                  <a:cubicBezTo>
                    <a:pt x="46" y="35"/>
                    <a:pt x="45" y="36"/>
                    <a:pt x="44" y="37"/>
                  </a:cubicBezTo>
                  <a:cubicBezTo>
                    <a:pt x="43" y="39"/>
                    <a:pt x="42" y="40"/>
                    <a:pt x="41" y="41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6" y="45"/>
                    <a:pt x="35" y="46"/>
                    <a:pt x="33" y="46"/>
                  </a:cubicBezTo>
                  <a:cubicBezTo>
                    <a:pt x="32" y="47"/>
                    <a:pt x="30" y="47"/>
                    <a:pt x="29" y="48"/>
                  </a:cubicBezTo>
                  <a:cubicBezTo>
                    <a:pt x="27" y="48"/>
                    <a:pt x="26" y="48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3" name="Freeform 448"/>
            <p:cNvSpPr>
              <a:spLocks/>
            </p:cNvSpPr>
            <p:nvPr/>
          </p:nvSpPr>
          <p:spPr bwMode="auto">
            <a:xfrm>
              <a:off x="5865813" y="3784601"/>
              <a:ext cx="26988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3" y="0"/>
                    <a:pt x="103" y="11"/>
                    <a:pt x="103" y="24"/>
                  </a:cubicBezTo>
                  <a:cubicBezTo>
                    <a:pt x="103" y="37"/>
                    <a:pt x="93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4" name="Freeform 449"/>
            <p:cNvSpPr>
              <a:spLocks/>
            </p:cNvSpPr>
            <p:nvPr/>
          </p:nvSpPr>
          <p:spPr bwMode="auto">
            <a:xfrm>
              <a:off x="5840413" y="3784601"/>
              <a:ext cx="15875" cy="12700"/>
            </a:xfrm>
            <a:custGeom>
              <a:avLst/>
              <a:gdLst>
                <a:gd name="T0" fmla="*/ 40 w 64"/>
                <a:gd name="T1" fmla="*/ 48 h 48"/>
                <a:gd name="T2" fmla="*/ 24 w 64"/>
                <a:gd name="T3" fmla="*/ 48 h 48"/>
                <a:gd name="T4" fmla="*/ 0 w 64"/>
                <a:gd name="T5" fmla="*/ 24 h 48"/>
                <a:gd name="T6" fmla="*/ 24 w 64"/>
                <a:gd name="T7" fmla="*/ 0 h 48"/>
                <a:gd name="T8" fmla="*/ 40 w 64"/>
                <a:gd name="T9" fmla="*/ 0 h 48"/>
                <a:gd name="T10" fmla="*/ 64 w 64"/>
                <a:gd name="T11" fmla="*/ 24 h 48"/>
                <a:gd name="T12" fmla="*/ 40 w 6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48">
                  <a:moveTo>
                    <a:pt x="4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cubicBezTo>
                    <a:pt x="64" y="37"/>
                    <a:pt x="54" y="48"/>
                    <a:pt x="4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5" name="Freeform 450"/>
            <p:cNvSpPr>
              <a:spLocks/>
            </p:cNvSpPr>
            <p:nvPr/>
          </p:nvSpPr>
          <p:spPr bwMode="auto">
            <a:xfrm>
              <a:off x="6103938" y="3784601"/>
              <a:ext cx="57150" cy="12700"/>
            </a:xfrm>
            <a:custGeom>
              <a:avLst/>
              <a:gdLst>
                <a:gd name="T0" fmla="*/ 200 w 224"/>
                <a:gd name="T1" fmla="*/ 48 h 48"/>
                <a:gd name="T2" fmla="*/ 24 w 224"/>
                <a:gd name="T3" fmla="*/ 48 h 48"/>
                <a:gd name="T4" fmla="*/ 0 w 224"/>
                <a:gd name="T5" fmla="*/ 24 h 48"/>
                <a:gd name="T6" fmla="*/ 24 w 224"/>
                <a:gd name="T7" fmla="*/ 0 h 48"/>
                <a:gd name="T8" fmla="*/ 200 w 224"/>
                <a:gd name="T9" fmla="*/ 0 h 48"/>
                <a:gd name="T10" fmla="*/ 224 w 224"/>
                <a:gd name="T11" fmla="*/ 24 h 48"/>
                <a:gd name="T12" fmla="*/ 200 w 22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48">
                  <a:moveTo>
                    <a:pt x="20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13" y="0"/>
                    <a:pt x="224" y="11"/>
                    <a:pt x="224" y="24"/>
                  </a:cubicBezTo>
                  <a:cubicBezTo>
                    <a:pt x="224" y="37"/>
                    <a:pt x="213" y="48"/>
                    <a:pt x="20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6" name="Freeform 451"/>
            <p:cNvSpPr>
              <a:spLocks/>
            </p:cNvSpPr>
            <p:nvPr/>
          </p:nvSpPr>
          <p:spPr bwMode="auto">
            <a:xfrm>
              <a:off x="6062663" y="3830638"/>
              <a:ext cx="74613" cy="12700"/>
            </a:xfrm>
            <a:custGeom>
              <a:avLst/>
              <a:gdLst>
                <a:gd name="T0" fmla="*/ 259 w 283"/>
                <a:gd name="T1" fmla="*/ 48 h 48"/>
                <a:gd name="T2" fmla="*/ 24 w 283"/>
                <a:gd name="T3" fmla="*/ 48 h 48"/>
                <a:gd name="T4" fmla="*/ 0 w 283"/>
                <a:gd name="T5" fmla="*/ 24 h 48"/>
                <a:gd name="T6" fmla="*/ 24 w 283"/>
                <a:gd name="T7" fmla="*/ 0 h 48"/>
                <a:gd name="T8" fmla="*/ 259 w 283"/>
                <a:gd name="T9" fmla="*/ 0 h 48"/>
                <a:gd name="T10" fmla="*/ 283 w 283"/>
                <a:gd name="T11" fmla="*/ 24 h 48"/>
                <a:gd name="T12" fmla="*/ 259 w 28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3" h="48">
                  <a:moveTo>
                    <a:pt x="25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73" y="0"/>
                    <a:pt x="283" y="11"/>
                    <a:pt x="283" y="24"/>
                  </a:cubicBezTo>
                  <a:cubicBezTo>
                    <a:pt x="283" y="37"/>
                    <a:pt x="273" y="48"/>
                    <a:pt x="25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7" name="Freeform 452"/>
            <p:cNvSpPr>
              <a:spLocks/>
            </p:cNvSpPr>
            <p:nvPr/>
          </p:nvSpPr>
          <p:spPr bwMode="auto">
            <a:xfrm>
              <a:off x="6248400" y="3830638"/>
              <a:ext cx="26988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0"/>
                    <a:pt x="103" y="11"/>
                    <a:pt x="103" y="24"/>
                  </a:cubicBezTo>
                  <a:cubicBezTo>
                    <a:pt x="103" y="37"/>
                    <a:pt x="92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8" name="Freeform 453"/>
            <p:cNvSpPr>
              <a:spLocks/>
            </p:cNvSpPr>
            <p:nvPr/>
          </p:nvSpPr>
          <p:spPr bwMode="auto">
            <a:xfrm>
              <a:off x="5981700" y="3830638"/>
              <a:ext cx="61913" cy="12700"/>
            </a:xfrm>
            <a:custGeom>
              <a:avLst/>
              <a:gdLst>
                <a:gd name="T0" fmla="*/ 216 w 240"/>
                <a:gd name="T1" fmla="*/ 48 h 48"/>
                <a:gd name="T2" fmla="*/ 24 w 240"/>
                <a:gd name="T3" fmla="*/ 48 h 48"/>
                <a:gd name="T4" fmla="*/ 0 w 240"/>
                <a:gd name="T5" fmla="*/ 24 h 48"/>
                <a:gd name="T6" fmla="*/ 24 w 240"/>
                <a:gd name="T7" fmla="*/ 0 h 48"/>
                <a:gd name="T8" fmla="*/ 216 w 240"/>
                <a:gd name="T9" fmla="*/ 0 h 48"/>
                <a:gd name="T10" fmla="*/ 240 w 240"/>
                <a:gd name="T11" fmla="*/ 24 h 48"/>
                <a:gd name="T12" fmla="*/ 216 w 240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48">
                  <a:moveTo>
                    <a:pt x="216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29" y="0"/>
                    <a:pt x="240" y="11"/>
                    <a:pt x="240" y="24"/>
                  </a:cubicBezTo>
                  <a:cubicBezTo>
                    <a:pt x="240" y="37"/>
                    <a:pt x="229" y="48"/>
                    <a:pt x="21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9" name="Freeform 454"/>
            <p:cNvSpPr>
              <a:spLocks/>
            </p:cNvSpPr>
            <p:nvPr/>
          </p:nvSpPr>
          <p:spPr bwMode="auto">
            <a:xfrm>
              <a:off x="5927725" y="3830638"/>
              <a:ext cx="26988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0"/>
                    <a:pt x="103" y="11"/>
                    <a:pt x="103" y="24"/>
                  </a:cubicBezTo>
                  <a:cubicBezTo>
                    <a:pt x="103" y="37"/>
                    <a:pt x="92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0" name="Freeform 455"/>
            <p:cNvSpPr>
              <a:spLocks/>
            </p:cNvSpPr>
            <p:nvPr/>
          </p:nvSpPr>
          <p:spPr bwMode="auto">
            <a:xfrm>
              <a:off x="6159500" y="3873501"/>
              <a:ext cx="38100" cy="12700"/>
            </a:xfrm>
            <a:custGeom>
              <a:avLst/>
              <a:gdLst>
                <a:gd name="T0" fmla="*/ 121 w 145"/>
                <a:gd name="T1" fmla="*/ 48 h 48"/>
                <a:gd name="T2" fmla="*/ 24 w 145"/>
                <a:gd name="T3" fmla="*/ 48 h 48"/>
                <a:gd name="T4" fmla="*/ 0 w 145"/>
                <a:gd name="T5" fmla="*/ 24 h 48"/>
                <a:gd name="T6" fmla="*/ 24 w 145"/>
                <a:gd name="T7" fmla="*/ 0 h 48"/>
                <a:gd name="T8" fmla="*/ 121 w 145"/>
                <a:gd name="T9" fmla="*/ 0 h 48"/>
                <a:gd name="T10" fmla="*/ 145 w 145"/>
                <a:gd name="T11" fmla="*/ 24 h 48"/>
                <a:gd name="T12" fmla="*/ 121 w 145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48">
                  <a:moveTo>
                    <a:pt x="121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35" y="0"/>
                    <a:pt x="145" y="11"/>
                    <a:pt x="145" y="24"/>
                  </a:cubicBezTo>
                  <a:cubicBezTo>
                    <a:pt x="145" y="37"/>
                    <a:pt x="135" y="48"/>
                    <a:pt x="121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1" name="Freeform 456"/>
            <p:cNvSpPr>
              <a:spLocks/>
            </p:cNvSpPr>
            <p:nvPr/>
          </p:nvSpPr>
          <p:spPr bwMode="auto">
            <a:xfrm>
              <a:off x="6205538" y="3873501"/>
              <a:ext cx="19050" cy="12700"/>
            </a:xfrm>
            <a:custGeom>
              <a:avLst/>
              <a:gdLst>
                <a:gd name="T0" fmla="*/ 44 w 68"/>
                <a:gd name="T1" fmla="*/ 48 h 48"/>
                <a:gd name="T2" fmla="*/ 24 w 68"/>
                <a:gd name="T3" fmla="*/ 48 h 48"/>
                <a:gd name="T4" fmla="*/ 0 w 68"/>
                <a:gd name="T5" fmla="*/ 24 h 48"/>
                <a:gd name="T6" fmla="*/ 24 w 68"/>
                <a:gd name="T7" fmla="*/ 0 h 48"/>
                <a:gd name="T8" fmla="*/ 44 w 68"/>
                <a:gd name="T9" fmla="*/ 0 h 48"/>
                <a:gd name="T10" fmla="*/ 68 w 68"/>
                <a:gd name="T11" fmla="*/ 24 h 48"/>
                <a:gd name="T12" fmla="*/ 44 w 6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44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8" y="0"/>
                    <a:pt x="68" y="11"/>
                    <a:pt x="68" y="24"/>
                  </a:cubicBezTo>
                  <a:cubicBezTo>
                    <a:pt x="68" y="37"/>
                    <a:pt x="58" y="48"/>
                    <a:pt x="4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2" name="Freeform 457"/>
            <p:cNvSpPr>
              <a:spLocks/>
            </p:cNvSpPr>
            <p:nvPr/>
          </p:nvSpPr>
          <p:spPr bwMode="auto">
            <a:xfrm>
              <a:off x="6273800" y="3873501"/>
              <a:ext cx="17463" cy="12700"/>
            </a:xfrm>
            <a:custGeom>
              <a:avLst/>
              <a:gdLst>
                <a:gd name="T0" fmla="*/ 45 w 69"/>
                <a:gd name="T1" fmla="*/ 48 h 48"/>
                <a:gd name="T2" fmla="*/ 24 w 69"/>
                <a:gd name="T3" fmla="*/ 48 h 48"/>
                <a:gd name="T4" fmla="*/ 0 w 69"/>
                <a:gd name="T5" fmla="*/ 24 h 48"/>
                <a:gd name="T6" fmla="*/ 24 w 69"/>
                <a:gd name="T7" fmla="*/ 0 h 48"/>
                <a:gd name="T8" fmla="*/ 45 w 69"/>
                <a:gd name="T9" fmla="*/ 0 h 48"/>
                <a:gd name="T10" fmla="*/ 69 w 69"/>
                <a:gd name="T11" fmla="*/ 24 h 48"/>
                <a:gd name="T12" fmla="*/ 45 w 69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48">
                  <a:moveTo>
                    <a:pt x="45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8" y="0"/>
                    <a:pt x="69" y="11"/>
                    <a:pt x="69" y="24"/>
                  </a:cubicBezTo>
                  <a:cubicBezTo>
                    <a:pt x="69" y="37"/>
                    <a:pt x="58" y="48"/>
                    <a:pt x="4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3" name="Freeform 458"/>
            <p:cNvSpPr>
              <a:spLocks/>
            </p:cNvSpPr>
            <p:nvPr/>
          </p:nvSpPr>
          <p:spPr bwMode="auto">
            <a:xfrm>
              <a:off x="6088063" y="3873501"/>
              <a:ext cx="61913" cy="12700"/>
            </a:xfrm>
            <a:custGeom>
              <a:avLst/>
              <a:gdLst>
                <a:gd name="T0" fmla="*/ 216 w 240"/>
                <a:gd name="T1" fmla="*/ 48 h 48"/>
                <a:gd name="T2" fmla="*/ 24 w 240"/>
                <a:gd name="T3" fmla="*/ 48 h 48"/>
                <a:gd name="T4" fmla="*/ 0 w 240"/>
                <a:gd name="T5" fmla="*/ 24 h 48"/>
                <a:gd name="T6" fmla="*/ 24 w 240"/>
                <a:gd name="T7" fmla="*/ 0 h 48"/>
                <a:gd name="T8" fmla="*/ 216 w 240"/>
                <a:gd name="T9" fmla="*/ 0 h 48"/>
                <a:gd name="T10" fmla="*/ 240 w 240"/>
                <a:gd name="T11" fmla="*/ 24 h 48"/>
                <a:gd name="T12" fmla="*/ 216 w 240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48">
                  <a:moveTo>
                    <a:pt x="216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30" y="0"/>
                    <a:pt x="240" y="11"/>
                    <a:pt x="240" y="24"/>
                  </a:cubicBezTo>
                  <a:cubicBezTo>
                    <a:pt x="240" y="37"/>
                    <a:pt x="230" y="48"/>
                    <a:pt x="21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4" name="Freeform 459"/>
            <p:cNvSpPr>
              <a:spLocks/>
            </p:cNvSpPr>
            <p:nvPr/>
          </p:nvSpPr>
          <p:spPr bwMode="auto">
            <a:xfrm>
              <a:off x="5973763" y="3913188"/>
              <a:ext cx="31750" cy="12700"/>
            </a:xfrm>
            <a:custGeom>
              <a:avLst/>
              <a:gdLst>
                <a:gd name="T0" fmla="*/ 99 w 123"/>
                <a:gd name="T1" fmla="*/ 48 h 48"/>
                <a:gd name="T2" fmla="*/ 24 w 123"/>
                <a:gd name="T3" fmla="*/ 48 h 48"/>
                <a:gd name="T4" fmla="*/ 0 w 123"/>
                <a:gd name="T5" fmla="*/ 24 h 48"/>
                <a:gd name="T6" fmla="*/ 24 w 123"/>
                <a:gd name="T7" fmla="*/ 0 h 48"/>
                <a:gd name="T8" fmla="*/ 99 w 123"/>
                <a:gd name="T9" fmla="*/ 0 h 48"/>
                <a:gd name="T10" fmla="*/ 123 w 123"/>
                <a:gd name="T11" fmla="*/ 24 h 48"/>
                <a:gd name="T12" fmla="*/ 99 w 12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48">
                  <a:moveTo>
                    <a:pt x="9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12" y="0"/>
                    <a:pt x="123" y="10"/>
                    <a:pt x="123" y="24"/>
                  </a:cubicBezTo>
                  <a:cubicBezTo>
                    <a:pt x="123" y="37"/>
                    <a:pt x="112" y="48"/>
                    <a:pt x="9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5" name="Freeform 460"/>
            <p:cNvSpPr>
              <a:spLocks/>
            </p:cNvSpPr>
            <p:nvPr/>
          </p:nvSpPr>
          <p:spPr bwMode="auto">
            <a:xfrm>
              <a:off x="6019800" y="3913188"/>
              <a:ext cx="15875" cy="12700"/>
            </a:xfrm>
            <a:custGeom>
              <a:avLst/>
              <a:gdLst>
                <a:gd name="T0" fmla="*/ 39 w 63"/>
                <a:gd name="T1" fmla="*/ 48 h 48"/>
                <a:gd name="T2" fmla="*/ 24 w 63"/>
                <a:gd name="T3" fmla="*/ 48 h 48"/>
                <a:gd name="T4" fmla="*/ 0 w 63"/>
                <a:gd name="T5" fmla="*/ 24 h 48"/>
                <a:gd name="T6" fmla="*/ 24 w 63"/>
                <a:gd name="T7" fmla="*/ 0 h 48"/>
                <a:gd name="T8" fmla="*/ 39 w 63"/>
                <a:gd name="T9" fmla="*/ 0 h 48"/>
                <a:gd name="T10" fmla="*/ 63 w 63"/>
                <a:gd name="T11" fmla="*/ 24 h 48"/>
                <a:gd name="T12" fmla="*/ 39 w 6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48">
                  <a:moveTo>
                    <a:pt x="3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3" y="0"/>
                    <a:pt x="63" y="10"/>
                    <a:pt x="63" y="24"/>
                  </a:cubicBezTo>
                  <a:cubicBezTo>
                    <a:pt x="63" y="37"/>
                    <a:pt x="53" y="48"/>
                    <a:pt x="3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6" name="Freeform 461"/>
            <p:cNvSpPr>
              <a:spLocks/>
            </p:cNvSpPr>
            <p:nvPr/>
          </p:nvSpPr>
          <p:spPr bwMode="auto">
            <a:xfrm>
              <a:off x="5870575" y="3913188"/>
              <a:ext cx="15875" cy="12700"/>
            </a:xfrm>
            <a:custGeom>
              <a:avLst/>
              <a:gdLst>
                <a:gd name="T0" fmla="*/ 40 w 64"/>
                <a:gd name="T1" fmla="*/ 48 h 48"/>
                <a:gd name="T2" fmla="*/ 24 w 64"/>
                <a:gd name="T3" fmla="*/ 48 h 48"/>
                <a:gd name="T4" fmla="*/ 0 w 64"/>
                <a:gd name="T5" fmla="*/ 24 h 48"/>
                <a:gd name="T6" fmla="*/ 24 w 64"/>
                <a:gd name="T7" fmla="*/ 0 h 48"/>
                <a:gd name="T8" fmla="*/ 40 w 64"/>
                <a:gd name="T9" fmla="*/ 0 h 48"/>
                <a:gd name="T10" fmla="*/ 64 w 64"/>
                <a:gd name="T11" fmla="*/ 24 h 48"/>
                <a:gd name="T12" fmla="*/ 40 w 6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48">
                  <a:moveTo>
                    <a:pt x="4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4" y="0"/>
                    <a:pt x="64" y="10"/>
                    <a:pt x="64" y="24"/>
                  </a:cubicBezTo>
                  <a:cubicBezTo>
                    <a:pt x="64" y="37"/>
                    <a:pt x="54" y="48"/>
                    <a:pt x="4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7" name="Freeform 462"/>
            <p:cNvSpPr>
              <a:spLocks/>
            </p:cNvSpPr>
            <p:nvPr/>
          </p:nvSpPr>
          <p:spPr bwMode="auto">
            <a:xfrm>
              <a:off x="6072188" y="3913188"/>
              <a:ext cx="15875" cy="12700"/>
            </a:xfrm>
            <a:custGeom>
              <a:avLst/>
              <a:gdLst>
                <a:gd name="T0" fmla="*/ 40 w 64"/>
                <a:gd name="T1" fmla="*/ 48 h 48"/>
                <a:gd name="T2" fmla="*/ 24 w 64"/>
                <a:gd name="T3" fmla="*/ 48 h 48"/>
                <a:gd name="T4" fmla="*/ 0 w 64"/>
                <a:gd name="T5" fmla="*/ 24 h 48"/>
                <a:gd name="T6" fmla="*/ 24 w 64"/>
                <a:gd name="T7" fmla="*/ 0 h 48"/>
                <a:gd name="T8" fmla="*/ 40 w 64"/>
                <a:gd name="T9" fmla="*/ 0 h 48"/>
                <a:gd name="T10" fmla="*/ 64 w 64"/>
                <a:gd name="T11" fmla="*/ 24 h 48"/>
                <a:gd name="T12" fmla="*/ 40 w 6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48">
                  <a:moveTo>
                    <a:pt x="4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3" y="0"/>
                    <a:pt x="64" y="10"/>
                    <a:pt x="64" y="24"/>
                  </a:cubicBezTo>
                  <a:cubicBezTo>
                    <a:pt x="64" y="37"/>
                    <a:pt x="53" y="48"/>
                    <a:pt x="4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8" name="Freeform 463"/>
            <p:cNvSpPr>
              <a:spLocks/>
            </p:cNvSpPr>
            <p:nvPr/>
          </p:nvSpPr>
          <p:spPr bwMode="auto">
            <a:xfrm>
              <a:off x="5916613" y="3913188"/>
              <a:ext cx="50800" cy="12700"/>
            </a:xfrm>
            <a:custGeom>
              <a:avLst/>
              <a:gdLst>
                <a:gd name="T0" fmla="*/ 173 w 197"/>
                <a:gd name="T1" fmla="*/ 48 h 48"/>
                <a:gd name="T2" fmla="*/ 24 w 197"/>
                <a:gd name="T3" fmla="*/ 48 h 48"/>
                <a:gd name="T4" fmla="*/ 0 w 197"/>
                <a:gd name="T5" fmla="*/ 24 h 48"/>
                <a:gd name="T6" fmla="*/ 24 w 197"/>
                <a:gd name="T7" fmla="*/ 0 h 48"/>
                <a:gd name="T8" fmla="*/ 173 w 197"/>
                <a:gd name="T9" fmla="*/ 0 h 48"/>
                <a:gd name="T10" fmla="*/ 197 w 197"/>
                <a:gd name="T11" fmla="*/ 24 h 48"/>
                <a:gd name="T12" fmla="*/ 173 w 197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48">
                  <a:moveTo>
                    <a:pt x="173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86" y="0"/>
                    <a:pt x="197" y="10"/>
                    <a:pt x="197" y="24"/>
                  </a:cubicBezTo>
                  <a:cubicBezTo>
                    <a:pt x="197" y="37"/>
                    <a:pt x="186" y="48"/>
                    <a:pt x="17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9" name="Freeform 464"/>
            <p:cNvSpPr>
              <a:spLocks/>
            </p:cNvSpPr>
            <p:nvPr/>
          </p:nvSpPr>
          <p:spPr bwMode="auto">
            <a:xfrm>
              <a:off x="6049963" y="3873501"/>
              <a:ext cx="26988" cy="12700"/>
            </a:xfrm>
            <a:custGeom>
              <a:avLst/>
              <a:gdLst>
                <a:gd name="T0" fmla="*/ 79 w 103"/>
                <a:gd name="T1" fmla="*/ 48 h 48"/>
                <a:gd name="T2" fmla="*/ 24 w 103"/>
                <a:gd name="T3" fmla="*/ 48 h 48"/>
                <a:gd name="T4" fmla="*/ 0 w 103"/>
                <a:gd name="T5" fmla="*/ 24 h 48"/>
                <a:gd name="T6" fmla="*/ 24 w 103"/>
                <a:gd name="T7" fmla="*/ 0 h 48"/>
                <a:gd name="T8" fmla="*/ 79 w 103"/>
                <a:gd name="T9" fmla="*/ 0 h 48"/>
                <a:gd name="T10" fmla="*/ 103 w 103"/>
                <a:gd name="T11" fmla="*/ 24 h 48"/>
                <a:gd name="T12" fmla="*/ 79 w 103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8">
                  <a:moveTo>
                    <a:pt x="79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3" y="0"/>
                    <a:pt x="103" y="11"/>
                    <a:pt x="103" y="24"/>
                  </a:cubicBezTo>
                  <a:cubicBezTo>
                    <a:pt x="103" y="37"/>
                    <a:pt x="93" y="48"/>
                    <a:pt x="7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0" name="Freeform 465"/>
            <p:cNvSpPr>
              <a:spLocks/>
            </p:cNvSpPr>
            <p:nvPr/>
          </p:nvSpPr>
          <p:spPr bwMode="auto">
            <a:xfrm>
              <a:off x="5872163" y="3873501"/>
              <a:ext cx="85725" cy="12700"/>
            </a:xfrm>
            <a:custGeom>
              <a:avLst/>
              <a:gdLst>
                <a:gd name="T0" fmla="*/ 304 w 328"/>
                <a:gd name="T1" fmla="*/ 48 h 48"/>
                <a:gd name="T2" fmla="*/ 24 w 328"/>
                <a:gd name="T3" fmla="*/ 48 h 48"/>
                <a:gd name="T4" fmla="*/ 0 w 328"/>
                <a:gd name="T5" fmla="*/ 24 h 48"/>
                <a:gd name="T6" fmla="*/ 24 w 328"/>
                <a:gd name="T7" fmla="*/ 0 h 48"/>
                <a:gd name="T8" fmla="*/ 304 w 328"/>
                <a:gd name="T9" fmla="*/ 0 h 48"/>
                <a:gd name="T10" fmla="*/ 328 w 328"/>
                <a:gd name="T11" fmla="*/ 24 h 48"/>
                <a:gd name="T12" fmla="*/ 304 w 32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8" h="48">
                  <a:moveTo>
                    <a:pt x="304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318" y="0"/>
                    <a:pt x="328" y="11"/>
                    <a:pt x="328" y="24"/>
                  </a:cubicBezTo>
                  <a:cubicBezTo>
                    <a:pt x="328" y="37"/>
                    <a:pt x="318" y="48"/>
                    <a:pt x="30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1" name="Freeform 466"/>
            <p:cNvSpPr>
              <a:spLocks/>
            </p:cNvSpPr>
            <p:nvPr/>
          </p:nvSpPr>
          <p:spPr bwMode="auto">
            <a:xfrm>
              <a:off x="6176963" y="3830638"/>
              <a:ext cx="58738" cy="12700"/>
            </a:xfrm>
            <a:custGeom>
              <a:avLst/>
              <a:gdLst>
                <a:gd name="T0" fmla="*/ 200 w 224"/>
                <a:gd name="T1" fmla="*/ 48 h 48"/>
                <a:gd name="T2" fmla="*/ 24 w 224"/>
                <a:gd name="T3" fmla="*/ 48 h 48"/>
                <a:gd name="T4" fmla="*/ 0 w 224"/>
                <a:gd name="T5" fmla="*/ 24 h 48"/>
                <a:gd name="T6" fmla="*/ 24 w 224"/>
                <a:gd name="T7" fmla="*/ 0 h 48"/>
                <a:gd name="T8" fmla="*/ 200 w 224"/>
                <a:gd name="T9" fmla="*/ 0 h 48"/>
                <a:gd name="T10" fmla="*/ 224 w 224"/>
                <a:gd name="T11" fmla="*/ 24 h 48"/>
                <a:gd name="T12" fmla="*/ 200 w 22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48">
                  <a:moveTo>
                    <a:pt x="200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13" y="0"/>
                    <a:pt x="224" y="11"/>
                    <a:pt x="224" y="24"/>
                  </a:cubicBezTo>
                  <a:cubicBezTo>
                    <a:pt x="224" y="37"/>
                    <a:pt x="213" y="48"/>
                    <a:pt x="20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2" name="Freeform 467"/>
            <p:cNvSpPr>
              <a:spLocks/>
            </p:cNvSpPr>
            <p:nvPr/>
          </p:nvSpPr>
          <p:spPr bwMode="auto">
            <a:xfrm>
              <a:off x="5878513" y="3817938"/>
              <a:ext cx="52388" cy="68263"/>
            </a:xfrm>
            <a:custGeom>
              <a:avLst/>
              <a:gdLst>
                <a:gd name="T0" fmla="*/ 55 w 201"/>
                <a:gd name="T1" fmla="*/ 260 h 263"/>
                <a:gd name="T2" fmla="*/ 33 w 201"/>
                <a:gd name="T3" fmla="*/ 244 h 263"/>
                <a:gd name="T4" fmla="*/ 16 w 201"/>
                <a:gd name="T5" fmla="*/ 196 h 263"/>
                <a:gd name="T6" fmla="*/ 30 w 201"/>
                <a:gd name="T7" fmla="*/ 135 h 263"/>
                <a:gd name="T8" fmla="*/ 33 w 201"/>
                <a:gd name="T9" fmla="*/ 125 h 263"/>
                <a:gd name="T10" fmla="*/ 4 w 201"/>
                <a:gd name="T11" fmla="*/ 43 h 263"/>
                <a:gd name="T12" fmla="*/ 19 w 201"/>
                <a:gd name="T13" fmla="*/ 12 h 263"/>
                <a:gd name="T14" fmla="*/ 48 w 201"/>
                <a:gd name="T15" fmla="*/ 2 h 263"/>
                <a:gd name="T16" fmla="*/ 67 w 201"/>
                <a:gd name="T17" fmla="*/ 3 h 263"/>
                <a:gd name="T18" fmla="*/ 79 w 201"/>
                <a:gd name="T19" fmla="*/ 17 h 263"/>
                <a:gd name="T20" fmla="*/ 107 w 201"/>
                <a:gd name="T21" fmla="*/ 99 h 263"/>
                <a:gd name="T22" fmla="*/ 115 w 201"/>
                <a:gd name="T23" fmla="*/ 105 h 263"/>
                <a:gd name="T24" fmla="*/ 165 w 201"/>
                <a:gd name="T25" fmla="*/ 143 h 263"/>
                <a:gd name="T26" fmla="*/ 196 w 201"/>
                <a:gd name="T27" fmla="*/ 227 h 263"/>
                <a:gd name="T28" fmla="*/ 182 w 201"/>
                <a:gd name="T29" fmla="*/ 258 h 263"/>
                <a:gd name="T30" fmla="*/ 151 w 201"/>
                <a:gd name="T31" fmla="*/ 244 h 263"/>
                <a:gd name="T32" fmla="*/ 120 w 201"/>
                <a:gd name="T33" fmla="*/ 160 h 263"/>
                <a:gd name="T34" fmla="*/ 120 w 201"/>
                <a:gd name="T35" fmla="*/ 159 h 263"/>
                <a:gd name="T36" fmla="*/ 111 w 201"/>
                <a:gd name="T37" fmla="*/ 153 h 263"/>
                <a:gd name="T38" fmla="*/ 80 w 201"/>
                <a:gd name="T39" fmla="*/ 140 h 263"/>
                <a:gd name="T40" fmla="*/ 63 w 201"/>
                <a:gd name="T41" fmla="*/ 170 h 263"/>
                <a:gd name="T42" fmla="*/ 61 w 201"/>
                <a:gd name="T43" fmla="*/ 180 h 263"/>
                <a:gd name="T44" fmla="*/ 78 w 201"/>
                <a:gd name="T45" fmla="*/ 228 h 263"/>
                <a:gd name="T46" fmla="*/ 63 w 201"/>
                <a:gd name="T47" fmla="*/ 258 h 263"/>
                <a:gd name="T48" fmla="*/ 55 w 201"/>
                <a:gd name="T49" fmla="*/ 26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1" h="263">
                  <a:moveTo>
                    <a:pt x="55" y="260"/>
                  </a:moveTo>
                  <a:cubicBezTo>
                    <a:pt x="45" y="260"/>
                    <a:pt x="36" y="254"/>
                    <a:pt x="33" y="244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8" y="175"/>
                    <a:pt x="14" y="151"/>
                    <a:pt x="30" y="135"/>
                  </a:cubicBezTo>
                  <a:cubicBezTo>
                    <a:pt x="33" y="133"/>
                    <a:pt x="34" y="129"/>
                    <a:pt x="33" y="12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0" y="30"/>
                    <a:pt x="6" y="17"/>
                    <a:pt x="19" y="1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4" y="0"/>
                    <a:pt x="61" y="0"/>
                    <a:pt x="67" y="3"/>
                  </a:cubicBezTo>
                  <a:cubicBezTo>
                    <a:pt x="72" y="6"/>
                    <a:pt x="77" y="11"/>
                    <a:pt x="79" y="17"/>
                  </a:cubicBezTo>
                  <a:cubicBezTo>
                    <a:pt x="107" y="99"/>
                    <a:pt x="107" y="99"/>
                    <a:pt x="107" y="99"/>
                  </a:cubicBezTo>
                  <a:cubicBezTo>
                    <a:pt x="108" y="103"/>
                    <a:pt x="112" y="105"/>
                    <a:pt x="115" y="105"/>
                  </a:cubicBezTo>
                  <a:cubicBezTo>
                    <a:pt x="138" y="107"/>
                    <a:pt x="157" y="122"/>
                    <a:pt x="165" y="143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201" y="240"/>
                    <a:pt x="195" y="254"/>
                    <a:pt x="182" y="258"/>
                  </a:cubicBezTo>
                  <a:cubicBezTo>
                    <a:pt x="170" y="263"/>
                    <a:pt x="156" y="257"/>
                    <a:pt x="151" y="244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0"/>
                    <a:pt x="120" y="160"/>
                    <a:pt x="120" y="159"/>
                  </a:cubicBezTo>
                  <a:cubicBezTo>
                    <a:pt x="118" y="156"/>
                    <a:pt x="115" y="153"/>
                    <a:pt x="111" y="153"/>
                  </a:cubicBezTo>
                  <a:cubicBezTo>
                    <a:pt x="100" y="152"/>
                    <a:pt x="89" y="148"/>
                    <a:pt x="80" y="140"/>
                  </a:cubicBezTo>
                  <a:cubicBezTo>
                    <a:pt x="78" y="152"/>
                    <a:pt x="72" y="162"/>
                    <a:pt x="63" y="170"/>
                  </a:cubicBezTo>
                  <a:cubicBezTo>
                    <a:pt x="61" y="173"/>
                    <a:pt x="60" y="177"/>
                    <a:pt x="61" y="180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82" y="240"/>
                    <a:pt x="76" y="254"/>
                    <a:pt x="63" y="258"/>
                  </a:cubicBezTo>
                  <a:cubicBezTo>
                    <a:pt x="61" y="259"/>
                    <a:pt x="58" y="260"/>
                    <a:pt x="55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3" name="Freeform 468"/>
            <p:cNvSpPr>
              <a:spLocks/>
            </p:cNvSpPr>
            <p:nvPr/>
          </p:nvSpPr>
          <p:spPr bwMode="auto">
            <a:xfrm>
              <a:off x="5921375" y="3748088"/>
              <a:ext cx="63500" cy="50800"/>
            </a:xfrm>
            <a:custGeom>
              <a:avLst/>
              <a:gdLst>
                <a:gd name="T0" fmla="*/ 27 w 246"/>
                <a:gd name="T1" fmla="*/ 188 h 191"/>
                <a:gd name="T2" fmla="*/ 19 w 246"/>
                <a:gd name="T3" fmla="*/ 187 h 191"/>
                <a:gd name="T4" fmla="*/ 4 w 246"/>
                <a:gd name="T5" fmla="*/ 156 h 191"/>
                <a:gd name="T6" fmla="*/ 53 w 246"/>
                <a:gd name="T7" fmla="*/ 16 h 191"/>
                <a:gd name="T8" fmla="*/ 76 w 246"/>
                <a:gd name="T9" fmla="*/ 0 h 191"/>
                <a:gd name="T10" fmla="*/ 193 w 246"/>
                <a:gd name="T11" fmla="*/ 0 h 191"/>
                <a:gd name="T12" fmla="*/ 215 w 246"/>
                <a:gd name="T13" fmla="*/ 14 h 191"/>
                <a:gd name="T14" fmla="*/ 244 w 246"/>
                <a:gd name="T15" fmla="*/ 77 h 191"/>
                <a:gd name="T16" fmla="*/ 245 w 246"/>
                <a:gd name="T17" fmla="*/ 93 h 191"/>
                <a:gd name="T18" fmla="*/ 224 w 246"/>
                <a:gd name="T19" fmla="*/ 170 h 191"/>
                <a:gd name="T20" fmla="*/ 195 w 246"/>
                <a:gd name="T21" fmla="*/ 187 h 191"/>
                <a:gd name="T22" fmla="*/ 178 w 246"/>
                <a:gd name="T23" fmla="*/ 158 h 191"/>
                <a:gd name="T24" fmla="*/ 196 w 246"/>
                <a:gd name="T25" fmla="*/ 89 h 191"/>
                <a:gd name="T26" fmla="*/ 178 w 246"/>
                <a:gd name="T27" fmla="*/ 48 h 191"/>
                <a:gd name="T28" fmla="*/ 93 w 246"/>
                <a:gd name="T29" fmla="*/ 48 h 191"/>
                <a:gd name="T30" fmla="*/ 50 w 246"/>
                <a:gd name="T31" fmla="*/ 172 h 191"/>
                <a:gd name="T32" fmla="*/ 27 w 246"/>
                <a:gd name="T33" fmla="*/ 18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191">
                  <a:moveTo>
                    <a:pt x="27" y="188"/>
                  </a:moveTo>
                  <a:cubicBezTo>
                    <a:pt x="24" y="188"/>
                    <a:pt x="22" y="188"/>
                    <a:pt x="19" y="187"/>
                  </a:cubicBezTo>
                  <a:cubicBezTo>
                    <a:pt x="7" y="182"/>
                    <a:pt x="0" y="169"/>
                    <a:pt x="4" y="15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7" y="6"/>
                    <a:pt x="66" y="0"/>
                    <a:pt x="76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203" y="0"/>
                    <a:pt x="211" y="5"/>
                    <a:pt x="215" y="14"/>
                  </a:cubicBezTo>
                  <a:cubicBezTo>
                    <a:pt x="244" y="77"/>
                    <a:pt x="244" y="77"/>
                    <a:pt x="244" y="77"/>
                  </a:cubicBezTo>
                  <a:cubicBezTo>
                    <a:pt x="246" y="82"/>
                    <a:pt x="246" y="88"/>
                    <a:pt x="245" y="93"/>
                  </a:cubicBezTo>
                  <a:cubicBezTo>
                    <a:pt x="224" y="170"/>
                    <a:pt x="224" y="170"/>
                    <a:pt x="224" y="170"/>
                  </a:cubicBezTo>
                  <a:cubicBezTo>
                    <a:pt x="221" y="183"/>
                    <a:pt x="208" y="191"/>
                    <a:pt x="195" y="187"/>
                  </a:cubicBezTo>
                  <a:cubicBezTo>
                    <a:pt x="182" y="184"/>
                    <a:pt x="174" y="171"/>
                    <a:pt x="178" y="158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46" y="182"/>
                    <a:pt x="37" y="188"/>
                    <a:pt x="27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4" name="Freeform 469"/>
            <p:cNvSpPr>
              <a:spLocks/>
            </p:cNvSpPr>
            <p:nvPr/>
          </p:nvSpPr>
          <p:spPr bwMode="auto">
            <a:xfrm>
              <a:off x="6102350" y="3756026"/>
              <a:ext cx="47625" cy="41275"/>
            </a:xfrm>
            <a:custGeom>
              <a:avLst/>
              <a:gdLst>
                <a:gd name="T0" fmla="*/ 27 w 185"/>
                <a:gd name="T1" fmla="*/ 161 h 163"/>
                <a:gd name="T2" fmla="*/ 20 w 185"/>
                <a:gd name="T3" fmla="*/ 160 h 163"/>
                <a:gd name="T4" fmla="*/ 4 w 185"/>
                <a:gd name="T5" fmla="*/ 130 h 163"/>
                <a:gd name="T6" fmla="*/ 37 w 185"/>
                <a:gd name="T7" fmla="*/ 17 h 163"/>
                <a:gd name="T8" fmla="*/ 60 w 185"/>
                <a:gd name="T9" fmla="*/ 0 h 163"/>
                <a:gd name="T10" fmla="*/ 141 w 185"/>
                <a:gd name="T11" fmla="*/ 0 h 163"/>
                <a:gd name="T12" fmla="*/ 164 w 185"/>
                <a:gd name="T13" fmla="*/ 15 h 163"/>
                <a:gd name="T14" fmla="*/ 183 w 185"/>
                <a:gd name="T15" fmla="*/ 67 h 163"/>
                <a:gd name="T16" fmla="*/ 184 w 185"/>
                <a:gd name="T17" fmla="*/ 81 h 163"/>
                <a:gd name="T18" fmla="*/ 170 w 185"/>
                <a:gd name="T19" fmla="*/ 142 h 163"/>
                <a:gd name="T20" fmla="*/ 141 w 185"/>
                <a:gd name="T21" fmla="*/ 160 h 163"/>
                <a:gd name="T22" fmla="*/ 123 w 185"/>
                <a:gd name="T23" fmla="*/ 132 h 163"/>
                <a:gd name="T24" fmla="*/ 136 w 185"/>
                <a:gd name="T25" fmla="*/ 77 h 163"/>
                <a:gd name="T26" fmla="*/ 125 w 185"/>
                <a:gd name="T27" fmla="*/ 48 h 163"/>
                <a:gd name="T28" fmla="*/ 78 w 185"/>
                <a:gd name="T29" fmla="*/ 48 h 163"/>
                <a:gd name="T30" fmla="*/ 50 w 185"/>
                <a:gd name="T31" fmla="*/ 144 h 163"/>
                <a:gd name="T32" fmla="*/ 27 w 185"/>
                <a:gd name="T33" fmla="*/ 16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5" h="163">
                  <a:moveTo>
                    <a:pt x="27" y="161"/>
                  </a:moveTo>
                  <a:cubicBezTo>
                    <a:pt x="24" y="161"/>
                    <a:pt x="22" y="161"/>
                    <a:pt x="20" y="160"/>
                  </a:cubicBezTo>
                  <a:cubicBezTo>
                    <a:pt x="7" y="156"/>
                    <a:pt x="0" y="143"/>
                    <a:pt x="4" y="130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0" y="7"/>
                    <a:pt x="50" y="0"/>
                    <a:pt x="60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1" y="0"/>
                    <a:pt x="160" y="6"/>
                    <a:pt x="164" y="15"/>
                  </a:cubicBezTo>
                  <a:cubicBezTo>
                    <a:pt x="183" y="67"/>
                    <a:pt x="183" y="67"/>
                    <a:pt x="183" y="67"/>
                  </a:cubicBezTo>
                  <a:cubicBezTo>
                    <a:pt x="185" y="71"/>
                    <a:pt x="185" y="76"/>
                    <a:pt x="184" y="81"/>
                  </a:cubicBezTo>
                  <a:cubicBezTo>
                    <a:pt x="170" y="142"/>
                    <a:pt x="170" y="142"/>
                    <a:pt x="170" y="142"/>
                  </a:cubicBezTo>
                  <a:cubicBezTo>
                    <a:pt x="167" y="155"/>
                    <a:pt x="154" y="163"/>
                    <a:pt x="141" y="160"/>
                  </a:cubicBezTo>
                  <a:cubicBezTo>
                    <a:pt x="128" y="157"/>
                    <a:pt x="120" y="145"/>
                    <a:pt x="123" y="132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47" y="154"/>
                    <a:pt x="37" y="161"/>
                    <a:pt x="27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5" name="Freeform 470"/>
            <p:cNvSpPr>
              <a:spLocks/>
            </p:cNvSpPr>
            <p:nvPr/>
          </p:nvSpPr>
          <p:spPr bwMode="auto">
            <a:xfrm>
              <a:off x="6188075" y="3800476"/>
              <a:ext cx="47625" cy="42863"/>
            </a:xfrm>
            <a:custGeom>
              <a:avLst/>
              <a:gdLst>
                <a:gd name="T0" fmla="*/ 158 w 185"/>
                <a:gd name="T1" fmla="*/ 161 h 163"/>
                <a:gd name="T2" fmla="*/ 135 w 185"/>
                <a:gd name="T3" fmla="*/ 144 h 163"/>
                <a:gd name="T4" fmla="*/ 107 w 185"/>
                <a:gd name="T5" fmla="*/ 48 h 163"/>
                <a:gd name="T6" fmla="*/ 60 w 185"/>
                <a:gd name="T7" fmla="*/ 48 h 163"/>
                <a:gd name="T8" fmla="*/ 49 w 185"/>
                <a:gd name="T9" fmla="*/ 77 h 163"/>
                <a:gd name="T10" fmla="*/ 62 w 185"/>
                <a:gd name="T11" fmla="*/ 131 h 163"/>
                <a:gd name="T12" fmla="*/ 44 w 185"/>
                <a:gd name="T13" fmla="*/ 160 h 163"/>
                <a:gd name="T14" fmla="*/ 15 w 185"/>
                <a:gd name="T15" fmla="*/ 142 h 163"/>
                <a:gd name="T16" fmla="*/ 1 w 185"/>
                <a:gd name="T17" fmla="*/ 80 h 163"/>
                <a:gd name="T18" fmla="*/ 2 w 185"/>
                <a:gd name="T19" fmla="*/ 66 h 163"/>
                <a:gd name="T20" fmla="*/ 21 w 185"/>
                <a:gd name="T21" fmla="*/ 15 h 163"/>
                <a:gd name="T22" fmla="*/ 44 w 185"/>
                <a:gd name="T23" fmla="*/ 0 h 163"/>
                <a:gd name="T24" fmla="*/ 125 w 185"/>
                <a:gd name="T25" fmla="*/ 0 h 163"/>
                <a:gd name="T26" fmla="*/ 148 w 185"/>
                <a:gd name="T27" fmla="*/ 17 h 163"/>
                <a:gd name="T28" fmla="*/ 181 w 185"/>
                <a:gd name="T29" fmla="*/ 130 h 163"/>
                <a:gd name="T30" fmla="*/ 165 w 185"/>
                <a:gd name="T31" fmla="*/ 160 h 163"/>
                <a:gd name="T32" fmla="*/ 158 w 185"/>
                <a:gd name="T33" fmla="*/ 16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5" h="163">
                  <a:moveTo>
                    <a:pt x="158" y="161"/>
                  </a:moveTo>
                  <a:cubicBezTo>
                    <a:pt x="148" y="161"/>
                    <a:pt x="138" y="154"/>
                    <a:pt x="135" y="144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5" y="144"/>
                    <a:pt x="57" y="157"/>
                    <a:pt x="44" y="160"/>
                  </a:cubicBezTo>
                  <a:cubicBezTo>
                    <a:pt x="31" y="163"/>
                    <a:pt x="18" y="155"/>
                    <a:pt x="15" y="142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6"/>
                    <a:pt x="0" y="71"/>
                    <a:pt x="2" y="6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6"/>
                    <a:pt x="34" y="0"/>
                    <a:pt x="44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35" y="0"/>
                    <a:pt x="144" y="7"/>
                    <a:pt x="148" y="17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185" y="143"/>
                    <a:pt x="178" y="156"/>
                    <a:pt x="165" y="160"/>
                  </a:cubicBezTo>
                  <a:cubicBezTo>
                    <a:pt x="163" y="161"/>
                    <a:pt x="161" y="161"/>
                    <a:pt x="158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6" name="Freeform 471"/>
            <p:cNvSpPr>
              <a:spLocks/>
            </p:cNvSpPr>
            <p:nvPr/>
          </p:nvSpPr>
          <p:spPr bwMode="auto">
            <a:xfrm>
              <a:off x="6075363" y="3806826"/>
              <a:ext cx="49213" cy="36513"/>
            </a:xfrm>
            <a:custGeom>
              <a:avLst/>
              <a:gdLst>
                <a:gd name="T0" fmla="*/ 40 w 187"/>
                <a:gd name="T1" fmla="*/ 137 h 140"/>
                <a:gd name="T2" fmla="*/ 16 w 187"/>
                <a:gd name="T3" fmla="*/ 118 h 140"/>
                <a:gd name="T4" fmla="*/ 2 w 187"/>
                <a:gd name="T5" fmla="*/ 56 h 140"/>
                <a:gd name="T6" fmla="*/ 13 w 187"/>
                <a:gd name="T7" fmla="*/ 31 h 140"/>
                <a:gd name="T8" fmla="*/ 53 w 187"/>
                <a:gd name="T9" fmla="*/ 5 h 140"/>
                <a:gd name="T10" fmla="*/ 76 w 187"/>
                <a:gd name="T11" fmla="*/ 3 h 140"/>
                <a:gd name="T12" fmla="*/ 122 w 187"/>
                <a:gd name="T13" fmla="*/ 23 h 140"/>
                <a:gd name="T14" fmla="*/ 133 w 187"/>
                <a:gd name="T15" fmla="*/ 32 h 140"/>
                <a:gd name="T16" fmla="*/ 179 w 187"/>
                <a:gd name="T17" fmla="*/ 99 h 140"/>
                <a:gd name="T18" fmla="*/ 173 w 187"/>
                <a:gd name="T19" fmla="*/ 133 h 140"/>
                <a:gd name="T20" fmla="*/ 140 w 187"/>
                <a:gd name="T21" fmla="*/ 126 h 140"/>
                <a:gd name="T22" fmla="*/ 97 w 187"/>
                <a:gd name="T23" fmla="*/ 65 h 140"/>
                <a:gd name="T24" fmla="*/ 68 w 187"/>
                <a:gd name="T25" fmla="*/ 52 h 140"/>
                <a:gd name="T26" fmla="*/ 53 w 187"/>
                <a:gd name="T27" fmla="*/ 62 h 140"/>
                <a:gd name="T28" fmla="*/ 63 w 187"/>
                <a:gd name="T29" fmla="*/ 107 h 140"/>
                <a:gd name="T30" fmla="*/ 45 w 187"/>
                <a:gd name="T31" fmla="*/ 136 h 140"/>
                <a:gd name="T32" fmla="*/ 40 w 187"/>
                <a:gd name="T33" fmla="*/ 13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7" h="140">
                  <a:moveTo>
                    <a:pt x="40" y="137"/>
                  </a:moveTo>
                  <a:cubicBezTo>
                    <a:pt x="29" y="137"/>
                    <a:pt x="19" y="129"/>
                    <a:pt x="16" y="118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0" y="47"/>
                    <a:pt x="4" y="36"/>
                    <a:pt x="13" y="31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60" y="0"/>
                    <a:pt x="69" y="0"/>
                    <a:pt x="76" y="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7" y="25"/>
                    <a:pt x="130" y="28"/>
                    <a:pt x="133" y="32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87" y="110"/>
                    <a:pt x="184" y="125"/>
                    <a:pt x="173" y="133"/>
                  </a:cubicBezTo>
                  <a:cubicBezTo>
                    <a:pt x="162" y="140"/>
                    <a:pt x="147" y="137"/>
                    <a:pt x="140" y="126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6" y="120"/>
                    <a:pt x="58" y="133"/>
                    <a:pt x="45" y="136"/>
                  </a:cubicBezTo>
                  <a:cubicBezTo>
                    <a:pt x="43" y="137"/>
                    <a:pt x="42" y="137"/>
                    <a:pt x="40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7" name="Freeform 472"/>
            <p:cNvSpPr>
              <a:spLocks/>
            </p:cNvSpPr>
            <p:nvPr/>
          </p:nvSpPr>
          <p:spPr bwMode="auto">
            <a:xfrm>
              <a:off x="6151563" y="3675063"/>
              <a:ext cx="152400" cy="12700"/>
            </a:xfrm>
            <a:custGeom>
              <a:avLst/>
              <a:gdLst>
                <a:gd name="T0" fmla="*/ 565 w 589"/>
                <a:gd name="T1" fmla="*/ 48 h 48"/>
                <a:gd name="T2" fmla="*/ 24 w 589"/>
                <a:gd name="T3" fmla="*/ 48 h 48"/>
                <a:gd name="T4" fmla="*/ 0 w 589"/>
                <a:gd name="T5" fmla="*/ 24 h 48"/>
                <a:gd name="T6" fmla="*/ 24 w 589"/>
                <a:gd name="T7" fmla="*/ 0 h 48"/>
                <a:gd name="T8" fmla="*/ 565 w 589"/>
                <a:gd name="T9" fmla="*/ 0 h 48"/>
                <a:gd name="T10" fmla="*/ 589 w 589"/>
                <a:gd name="T11" fmla="*/ 24 h 48"/>
                <a:gd name="T12" fmla="*/ 565 w 589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9" h="48">
                  <a:moveTo>
                    <a:pt x="565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565" y="0"/>
                    <a:pt x="565" y="0"/>
                    <a:pt x="565" y="0"/>
                  </a:cubicBezTo>
                  <a:cubicBezTo>
                    <a:pt x="578" y="0"/>
                    <a:pt x="589" y="10"/>
                    <a:pt x="589" y="24"/>
                  </a:cubicBezTo>
                  <a:cubicBezTo>
                    <a:pt x="589" y="37"/>
                    <a:pt x="578" y="48"/>
                    <a:pt x="56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8" name="Freeform 473"/>
            <p:cNvSpPr>
              <a:spLocks/>
            </p:cNvSpPr>
            <p:nvPr/>
          </p:nvSpPr>
          <p:spPr bwMode="auto">
            <a:xfrm>
              <a:off x="5834063" y="3675063"/>
              <a:ext cx="298450" cy="12700"/>
            </a:xfrm>
            <a:custGeom>
              <a:avLst/>
              <a:gdLst>
                <a:gd name="T0" fmla="*/ 1125 w 1149"/>
                <a:gd name="T1" fmla="*/ 48 h 48"/>
                <a:gd name="T2" fmla="*/ 24 w 1149"/>
                <a:gd name="T3" fmla="*/ 48 h 48"/>
                <a:gd name="T4" fmla="*/ 0 w 1149"/>
                <a:gd name="T5" fmla="*/ 24 h 48"/>
                <a:gd name="T6" fmla="*/ 24 w 1149"/>
                <a:gd name="T7" fmla="*/ 0 h 48"/>
                <a:gd name="T8" fmla="*/ 1125 w 1149"/>
                <a:gd name="T9" fmla="*/ 0 h 48"/>
                <a:gd name="T10" fmla="*/ 1149 w 1149"/>
                <a:gd name="T11" fmla="*/ 24 h 48"/>
                <a:gd name="T12" fmla="*/ 1125 w 1149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9" h="48">
                  <a:moveTo>
                    <a:pt x="1125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1125" y="0"/>
                    <a:pt x="1125" y="0"/>
                    <a:pt x="1125" y="0"/>
                  </a:cubicBezTo>
                  <a:cubicBezTo>
                    <a:pt x="1138" y="0"/>
                    <a:pt x="1149" y="10"/>
                    <a:pt x="1149" y="24"/>
                  </a:cubicBezTo>
                  <a:cubicBezTo>
                    <a:pt x="1149" y="37"/>
                    <a:pt x="1138" y="48"/>
                    <a:pt x="112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9" name="Freeform 474"/>
            <p:cNvSpPr>
              <a:spLocks/>
            </p:cNvSpPr>
            <p:nvPr/>
          </p:nvSpPr>
          <p:spPr bwMode="auto">
            <a:xfrm>
              <a:off x="6303963" y="3721101"/>
              <a:ext cx="20638" cy="12700"/>
            </a:xfrm>
            <a:custGeom>
              <a:avLst/>
              <a:gdLst>
                <a:gd name="T0" fmla="*/ 57 w 81"/>
                <a:gd name="T1" fmla="*/ 48 h 48"/>
                <a:gd name="T2" fmla="*/ 24 w 81"/>
                <a:gd name="T3" fmla="*/ 48 h 48"/>
                <a:gd name="T4" fmla="*/ 0 w 81"/>
                <a:gd name="T5" fmla="*/ 24 h 48"/>
                <a:gd name="T6" fmla="*/ 24 w 81"/>
                <a:gd name="T7" fmla="*/ 0 h 48"/>
                <a:gd name="T8" fmla="*/ 57 w 81"/>
                <a:gd name="T9" fmla="*/ 0 h 48"/>
                <a:gd name="T10" fmla="*/ 81 w 81"/>
                <a:gd name="T11" fmla="*/ 24 h 48"/>
                <a:gd name="T12" fmla="*/ 57 w 81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8">
                  <a:moveTo>
                    <a:pt x="57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71" y="0"/>
                    <a:pt x="81" y="11"/>
                    <a:pt x="81" y="24"/>
                  </a:cubicBezTo>
                  <a:cubicBezTo>
                    <a:pt x="81" y="38"/>
                    <a:pt x="71" y="48"/>
                    <a:pt x="5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0" name="Freeform 475"/>
            <p:cNvSpPr>
              <a:spLocks/>
            </p:cNvSpPr>
            <p:nvPr/>
          </p:nvSpPr>
          <p:spPr bwMode="auto">
            <a:xfrm>
              <a:off x="6200775" y="3721101"/>
              <a:ext cx="84138" cy="12700"/>
            </a:xfrm>
            <a:custGeom>
              <a:avLst/>
              <a:gdLst>
                <a:gd name="T0" fmla="*/ 302 w 326"/>
                <a:gd name="T1" fmla="*/ 48 h 48"/>
                <a:gd name="T2" fmla="*/ 24 w 326"/>
                <a:gd name="T3" fmla="*/ 48 h 48"/>
                <a:gd name="T4" fmla="*/ 0 w 326"/>
                <a:gd name="T5" fmla="*/ 24 h 48"/>
                <a:gd name="T6" fmla="*/ 24 w 326"/>
                <a:gd name="T7" fmla="*/ 0 h 48"/>
                <a:gd name="T8" fmla="*/ 302 w 326"/>
                <a:gd name="T9" fmla="*/ 0 h 48"/>
                <a:gd name="T10" fmla="*/ 326 w 326"/>
                <a:gd name="T11" fmla="*/ 24 h 48"/>
                <a:gd name="T12" fmla="*/ 302 w 326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6" h="48">
                  <a:moveTo>
                    <a:pt x="302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15" y="0"/>
                    <a:pt x="326" y="11"/>
                    <a:pt x="326" y="24"/>
                  </a:cubicBezTo>
                  <a:cubicBezTo>
                    <a:pt x="326" y="38"/>
                    <a:pt x="315" y="48"/>
                    <a:pt x="30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1" name="Freeform 476"/>
            <p:cNvSpPr>
              <a:spLocks noEditPoints="1"/>
            </p:cNvSpPr>
            <p:nvPr/>
          </p:nvSpPr>
          <p:spPr bwMode="auto">
            <a:xfrm>
              <a:off x="6042025" y="3489326"/>
              <a:ext cx="57150" cy="57150"/>
            </a:xfrm>
            <a:custGeom>
              <a:avLst/>
              <a:gdLst>
                <a:gd name="T0" fmla="*/ 110 w 220"/>
                <a:gd name="T1" fmla="*/ 220 h 220"/>
                <a:gd name="T2" fmla="*/ 0 w 220"/>
                <a:gd name="T3" fmla="*/ 110 h 220"/>
                <a:gd name="T4" fmla="*/ 110 w 220"/>
                <a:gd name="T5" fmla="*/ 0 h 220"/>
                <a:gd name="T6" fmla="*/ 220 w 220"/>
                <a:gd name="T7" fmla="*/ 110 h 220"/>
                <a:gd name="T8" fmla="*/ 110 w 220"/>
                <a:gd name="T9" fmla="*/ 220 h 220"/>
                <a:gd name="T10" fmla="*/ 110 w 220"/>
                <a:gd name="T11" fmla="*/ 48 h 220"/>
                <a:gd name="T12" fmla="*/ 48 w 220"/>
                <a:gd name="T13" fmla="*/ 110 h 220"/>
                <a:gd name="T14" fmla="*/ 110 w 220"/>
                <a:gd name="T15" fmla="*/ 172 h 220"/>
                <a:gd name="T16" fmla="*/ 172 w 220"/>
                <a:gd name="T17" fmla="*/ 110 h 220"/>
                <a:gd name="T18" fmla="*/ 110 w 220"/>
                <a:gd name="T19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220"/>
                  </a:moveTo>
                  <a:cubicBezTo>
                    <a:pt x="50" y="220"/>
                    <a:pt x="0" y="171"/>
                    <a:pt x="0" y="110"/>
                  </a:cubicBezTo>
                  <a:cubicBezTo>
                    <a:pt x="0" y="49"/>
                    <a:pt x="50" y="0"/>
                    <a:pt x="110" y="0"/>
                  </a:cubicBezTo>
                  <a:cubicBezTo>
                    <a:pt x="171" y="0"/>
                    <a:pt x="220" y="49"/>
                    <a:pt x="220" y="110"/>
                  </a:cubicBezTo>
                  <a:cubicBezTo>
                    <a:pt x="220" y="171"/>
                    <a:pt x="171" y="220"/>
                    <a:pt x="110" y="220"/>
                  </a:cubicBezTo>
                  <a:close/>
                  <a:moveTo>
                    <a:pt x="110" y="48"/>
                  </a:moveTo>
                  <a:cubicBezTo>
                    <a:pt x="76" y="48"/>
                    <a:pt x="48" y="76"/>
                    <a:pt x="48" y="110"/>
                  </a:cubicBezTo>
                  <a:cubicBezTo>
                    <a:pt x="48" y="144"/>
                    <a:pt x="76" y="172"/>
                    <a:pt x="110" y="172"/>
                  </a:cubicBezTo>
                  <a:cubicBezTo>
                    <a:pt x="145" y="172"/>
                    <a:pt x="172" y="144"/>
                    <a:pt x="172" y="110"/>
                  </a:cubicBezTo>
                  <a:cubicBezTo>
                    <a:pt x="172" y="76"/>
                    <a:pt x="145" y="48"/>
                    <a:pt x="11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2" name="Freeform 477"/>
            <p:cNvSpPr>
              <a:spLocks/>
            </p:cNvSpPr>
            <p:nvPr/>
          </p:nvSpPr>
          <p:spPr bwMode="auto">
            <a:xfrm>
              <a:off x="6086475" y="3543301"/>
              <a:ext cx="42863" cy="84138"/>
            </a:xfrm>
            <a:custGeom>
              <a:avLst/>
              <a:gdLst>
                <a:gd name="T0" fmla="*/ 140 w 166"/>
                <a:gd name="T1" fmla="*/ 327 h 327"/>
                <a:gd name="T2" fmla="*/ 122 w 166"/>
                <a:gd name="T3" fmla="*/ 320 h 327"/>
                <a:gd name="T4" fmla="*/ 7 w 166"/>
                <a:gd name="T5" fmla="*/ 198 h 327"/>
                <a:gd name="T6" fmla="*/ 0 w 166"/>
                <a:gd name="T7" fmla="*/ 181 h 327"/>
                <a:gd name="T8" fmla="*/ 2 w 166"/>
                <a:gd name="T9" fmla="*/ 24 h 327"/>
                <a:gd name="T10" fmla="*/ 26 w 166"/>
                <a:gd name="T11" fmla="*/ 0 h 327"/>
                <a:gd name="T12" fmla="*/ 27 w 166"/>
                <a:gd name="T13" fmla="*/ 0 h 327"/>
                <a:gd name="T14" fmla="*/ 50 w 166"/>
                <a:gd name="T15" fmla="*/ 24 h 327"/>
                <a:gd name="T16" fmla="*/ 49 w 166"/>
                <a:gd name="T17" fmla="*/ 172 h 327"/>
                <a:gd name="T18" fmla="*/ 157 w 166"/>
                <a:gd name="T19" fmla="*/ 287 h 327"/>
                <a:gd name="T20" fmla="*/ 156 w 166"/>
                <a:gd name="T21" fmla="*/ 321 h 327"/>
                <a:gd name="T22" fmla="*/ 140 w 166"/>
                <a:gd name="T23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6" h="327">
                  <a:moveTo>
                    <a:pt x="140" y="327"/>
                  </a:moveTo>
                  <a:cubicBezTo>
                    <a:pt x="133" y="327"/>
                    <a:pt x="127" y="325"/>
                    <a:pt x="122" y="320"/>
                  </a:cubicBezTo>
                  <a:cubicBezTo>
                    <a:pt x="7" y="198"/>
                    <a:pt x="7" y="198"/>
                    <a:pt x="7" y="198"/>
                  </a:cubicBezTo>
                  <a:cubicBezTo>
                    <a:pt x="3" y="193"/>
                    <a:pt x="0" y="187"/>
                    <a:pt x="0" y="181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11"/>
                    <a:pt x="13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40" y="0"/>
                    <a:pt x="51" y="11"/>
                    <a:pt x="50" y="24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157" y="287"/>
                    <a:pt x="157" y="287"/>
                    <a:pt x="157" y="287"/>
                  </a:cubicBezTo>
                  <a:cubicBezTo>
                    <a:pt x="166" y="296"/>
                    <a:pt x="166" y="311"/>
                    <a:pt x="156" y="321"/>
                  </a:cubicBezTo>
                  <a:cubicBezTo>
                    <a:pt x="152" y="325"/>
                    <a:pt x="146" y="327"/>
                    <a:pt x="140" y="3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3" name="Freeform 478"/>
            <p:cNvSpPr>
              <a:spLocks/>
            </p:cNvSpPr>
            <p:nvPr/>
          </p:nvSpPr>
          <p:spPr bwMode="auto">
            <a:xfrm>
              <a:off x="6029325" y="3551238"/>
              <a:ext cx="220663" cy="220663"/>
            </a:xfrm>
            <a:custGeom>
              <a:avLst/>
              <a:gdLst>
                <a:gd name="T0" fmla="*/ 819 w 846"/>
                <a:gd name="T1" fmla="*/ 846 h 846"/>
                <a:gd name="T2" fmla="*/ 802 w 846"/>
                <a:gd name="T3" fmla="*/ 838 h 846"/>
                <a:gd name="T4" fmla="*/ 9 w 846"/>
                <a:gd name="T5" fmla="*/ 44 h 846"/>
                <a:gd name="T6" fmla="*/ 9 w 846"/>
                <a:gd name="T7" fmla="*/ 10 h 846"/>
                <a:gd name="T8" fmla="*/ 43 w 846"/>
                <a:gd name="T9" fmla="*/ 10 h 846"/>
                <a:gd name="T10" fmla="*/ 836 w 846"/>
                <a:gd name="T11" fmla="*/ 805 h 846"/>
                <a:gd name="T12" fmla="*/ 836 w 846"/>
                <a:gd name="T13" fmla="*/ 839 h 846"/>
                <a:gd name="T14" fmla="*/ 819 w 846"/>
                <a:gd name="T15" fmla="*/ 846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6" h="846">
                  <a:moveTo>
                    <a:pt x="819" y="846"/>
                  </a:moveTo>
                  <a:cubicBezTo>
                    <a:pt x="813" y="846"/>
                    <a:pt x="807" y="843"/>
                    <a:pt x="802" y="838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4" y="1"/>
                    <a:pt x="43" y="10"/>
                  </a:cubicBezTo>
                  <a:cubicBezTo>
                    <a:pt x="836" y="805"/>
                    <a:pt x="836" y="805"/>
                    <a:pt x="836" y="805"/>
                  </a:cubicBezTo>
                  <a:cubicBezTo>
                    <a:pt x="846" y="814"/>
                    <a:pt x="846" y="829"/>
                    <a:pt x="836" y="839"/>
                  </a:cubicBezTo>
                  <a:cubicBezTo>
                    <a:pt x="832" y="843"/>
                    <a:pt x="826" y="846"/>
                    <a:pt x="819" y="8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4" name="Freeform 479"/>
            <p:cNvSpPr>
              <a:spLocks noEditPoints="1"/>
            </p:cNvSpPr>
            <p:nvPr/>
          </p:nvSpPr>
          <p:spPr bwMode="auto">
            <a:xfrm>
              <a:off x="5988050" y="3535363"/>
              <a:ext cx="57150" cy="60325"/>
            </a:xfrm>
            <a:custGeom>
              <a:avLst/>
              <a:gdLst>
                <a:gd name="T0" fmla="*/ 71 w 218"/>
                <a:gd name="T1" fmla="*/ 230 h 230"/>
                <a:gd name="T2" fmla="*/ 31 w 218"/>
                <a:gd name="T3" fmla="*/ 216 h 230"/>
                <a:gd name="T4" fmla="*/ 21 w 218"/>
                <a:gd name="T5" fmla="*/ 127 h 230"/>
                <a:gd name="T6" fmla="*/ 104 w 218"/>
                <a:gd name="T7" fmla="*/ 24 h 230"/>
                <a:gd name="T8" fmla="*/ 147 w 218"/>
                <a:gd name="T9" fmla="*/ 1 h 230"/>
                <a:gd name="T10" fmla="*/ 193 w 218"/>
                <a:gd name="T11" fmla="*/ 15 h 230"/>
                <a:gd name="T12" fmla="*/ 216 w 218"/>
                <a:gd name="T13" fmla="*/ 58 h 230"/>
                <a:gd name="T14" fmla="*/ 203 w 218"/>
                <a:gd name="T15" fmla="*/ 104 h 230"/>
                <a:gd name="T16" fmla="*/ 120 w 218"/>
                <a:gd name="T17" fmla="*/ 206 h 230"/>
                <a:gd name="T18" fmla="*/ 77 w 218"/>
                <a:gd name="T19" fmla="*/ 229 h 230"/>
                <a:gd name="T20" fmla="*/ 71 w 218"/>
                <a:gd name="T21" fmla="*/ 230 h 230"/>
                <a:gd name="T22" fmla="*/ 153 w 218"/>
                <a:gd name="T23" fmla="*/ 49 h 230"/>
                <a:gd name="T24" fmla="*/ 152 w 218"/>
                <a:gd name="T25" fmla="*/ 49 h 230"/>
                <a:gd name="T26" fmla="*/ 142 w 218"/>
                <a:gd name="T27" fmla="*/ 55 h 230"/>
                <a:gd name="T28" fmla="*/ 59 w 218"/>
                <a:gd name="T29" fmla="*/ 157 h 230"/>
                <a:gd name="T30" fmla="*/ 61 w 218"/>
                <a:gd name="T31" fmla="*/ 178 h 230"/>
                <a:gd name="T32" fmla="*/ 72 w 218"/>
                <a:gd name="T33" fmla="*/ 182 h 230"/>
                <a:gd name="T34" fmla="*/ 82 w 218"/>
                <a:gd name="T35" fmla="*/ 176 h 230"/>
                <a:gd name="T36" fmla="*/ 165 w 218"/>
                <a:gd name="T37" fmla="*/ 74 h 230"/>
                <a:gd name="T38" fmla="*/ 169 w 218"/>
                <a:gd name="T39" fmla="*/ 63 h 230"/>
                <a:gd name="T40" fmla="*/ 163 w 218"/>
                <a:gd name="T41" fmla="*/ 52 h 230"/>
                <a:gd name="T42" fmla="*/ 153 w 218"/>
                <a:gd name="T43" fmla="*/ 4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8" h="230">
                  <a:moveTo>
                    <a:pt x="71" y="230"/>
                  </a:moveTo>
                  <a:cubicBezTo>
                    <a:pt x="56" y="230"/>
                    <a:pt x="42" y="225"/>
                    <a:pt x="31" y="216"/>
                  </a:cubicBezTo>
                  <a:cubicBezTo>
                    <a:pt x="4" y="194"/>
                    <a:pt x="0" y="154"/>
                    <a:pt x="21" y="127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15" y="11"/>
                    <a:pt x="130" y="3"/>
                    <a:pt x="147" y="1"/>
                  </a:cubicBezTo>
                  <a:cubicBezTo>
                    <a:pt x="164" y="0"/>
                    <a:pt x="180" y="4"/>
                    <a:pt x="193" y="15"/>
                  </a:cubicBezTo>
                  <a:cubicBezTo>
                    <a:pt x="206" y="26"/>
                    <a:pt x="215" y="41"/>
                    <a:pt x="216" y="58"/>
                  </a:cubicBezTo>
                  <a:cubicBezTo>
                    <a:pt x="218" y="74"/>
                    <a:pt x="213" y="91"/>
                    <a:pt x="203" y="104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09" y="219"/>
                    <a:pt x="94" y="228"/>
                    <a:pt x="77" y="229"/>
                  </a:cubicBezTo>
                  <a:cubicBezTo>
                    <a:pt x="75" y="230"/>
                    <a:pt x="73" y="230"/>
                    <a:pt x="71" y="230"/>
                  </a:cubicBezTo>
                  <a:close/>
                  <a:moveTo>
                    <a:pt x="153" y="49"/>
                  </a:moveTo>
                  <a:cubicBezTo>
                    <a:pt x="153" y="49"/>
                    <a:pt x="152" y="49"/>
                    <a:pt x="152" y="49"/>
                  </a:cubicBezTo>
                  <a:cubicBezTo>
                    <a:pt x="148" y="49"/>
                    <a:pt x="144" y="51"/>
                    <a:pt x="142" y="55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4" y="163"/>
                    <a:pt x="55" y="173"/>
                    <a:pt x="61" y="178"/>
                  </a:cubicBezTo>
                  <a:cubicBezTo>
                    <a:pt x="64" y="181"/>
                    <a:pt x="68" y="182"/>
                    <a:pt x="72" y="182"/>
                  </a:cubicBezTo>
                  <a:cubicBezTo>
                    <a:pt x="76" y="181"/>
                    <a:pt x="80" y="179"/>
                    <a:pt x="82" y="176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8" y="71"/>
                    <a:pt x="169" y="67"/>
                    <a:pt x="169" y="63"/>
                  </a:cubicBezTo>
                  <a:cubicBezTo>
                    <a:pt x="168" y="59"/>
                    <a:pt x="166" y="55"/>
                    <a:pt x="163" y="52"/>
                  </a:cubicBezTo>
                  <a:cubicBezTo>
                    <a:pt x="160" y="50"/>
                    <a:pt x="157" y="49"/>
                    <a:pt x="15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5" name="Freeform 480"/>
            <p:cNvSpPr>
              <a:spLocks/>
            </p:cNvSpPr>
            <p:nvPr/>
          </p:nvSpPr>
          <p:spPr bwMode="auto">
            <a:xfrm>
              <a:off x="5997575" y="3524251"/>
              <a:ext cx="30163" cy="28575"/>
            </a:xfrm>
            <a:custGeom>
              <a:avLst/>
              <a:gdLst>
                <a:gd name="T0" fmla="*/ 86 w 112"/>
                <a:gd name="T1" fmla="*/ 109 h 109"/>
                <a:gd name="T2" fmla="*/ 69 w 112"/>
                <a:gd name="T3" fmla="*/ 102 h 109"/>
                <a:gd name="T4" fmla="*/ 9 w 112"/>
                <a:gd name="T5" fmla="*/ 43 h 109"/>
                <a:gd name="T6" fmla="*/ 9 w 112"/>
                <a:gd name="T7" fmla="*/ 9 h 109"/>
                <a:gd name="T8" fmla="*/ 43 w 112"/>
                <a:gd name="T9" fmla="*/ 9 h 109"/>
                <a:gd name="T10" fmla="*/ 103 w 112"/>
                <a:gd name="T11" fmla="*/ 69 h 109"/>
                <a:gd name="T12" fmla="*/ 103 w 112"/>
                <a:gd name="T13" fmla="*/ 102 h 109"/>
                <a:gd name="T14" fmla="*/ 86 w 112"/>
                <a:gd name="T1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09">
                  <a:moveTo>
                    <a:pt x="86" y="109"/>
                  </a:moveTo>
                  <a:cubicBezTo>
                    <a:pt x="80" y="109"/>
                    <a:pt x="74" y="107"/>
                    <a:pt x="69" y="102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0" y="33"/>
                    <a:pt x="0" y="18"/>
                    <a:pt x="9" y="9"/>
                  </a:cubicBezTo>
                  <a:cubicBezTo>
                    <a:pt x="19" y="0"/>
                    <a:pt x="34" y="0"/>
                    <a:pt x="43" y="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12" y="78"/>
                    <a:pt x="112" y="93"/>
                    <a:pt x="103" y="102"/>
                  </a:cubicBezTo>
                  <a:cubicBezTo>
                    <a:pt x="98" y="107"/>
                    <a:pt x="92" y="109"/>
                    <a:pt x="86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6" name="Freeform 481"/>
            <p:cNvSpPr>
              <a:spLocks/>
            </p:cNvSpPr>
            <p:nvPr/>
          </p:nvSpPr>
          <p:spPr bwMode="auto">
            <a:xfrm>
              <a:off x="6035675" y="3586163"/>
              <a:ext cx="12700" cy="79375"/>
            </a:xfrm>
            <a:custGeom>
              <a:avLst/>
              <a:gdLst>
                <a:gd name="T0" fmla="*/ 24 w 48"/>
                <a:gd name="T1" fmla="*/ 307 h 307"/>
                <a:gd name="T2" fmla="*/ 0 w 48"/>
                <a:gd name="T3" fmla="*/ 283 h 307"/>
                <a:gd name="T4" fmla="*/ 0 w 48"/>
                <a:gd name="T5" fmla="*/ 24 h 307"/>
                <a:gd name="T6" fmla="*/ 24 w 48"/>
                <a:gd name="T7" fmla="*/ 0 h 307"/>
                <a:gd name="T8" fmla="*/ 48 w 48"/>
                <a:gd name="T9" fmla="*/ 24 h 307"/>
                <a:gd name="T10" fmla="*/ 48 w 48"/>
                <a:gd name="T11" fmla="*/ 283 h 307"/>
                <a:gd name="T12" fmla="*/ 24 w 48"/>
                <a:gd name="T13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07">
                  <a:moveTo>
                    <a:pt x="24" y="307"/>
                  </a:moveTo>
                  <a:cubicBezTo>
                    <a:pt x="11" y="307"/>
                    <a:pt x="0" y="296"/>
                    <a:pt x="0" y="28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283"/>
                    <a:pt x="48" y="283"/>
                    <a:pt x="48" y="283"/>
                  </a:cubicBezTo>
                  <a:cubicBezTo>
                    <a:pt x="48" y="296"/>
                    <a:pt x="37" y="307"/>
                    <a:pt x="24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7" name="Freeform 482"/>
            <p:cNvSpPr>
              <a:spLocks/>
            </p:cNvSpPr>
            <p:nvPr/>
          </p:nvSpPr>
          <p:spPr bwMode="auto">
            <a:xfrm>
              <a:off x="6062663" y="3625851"/>
              <a:ext cx="12700" cy="39688"/>
            </a:xfrm>
            <a:custGeom>
              <a:avLst/>
              <a:gdLst>
                <a:gd name="T0" fmla="*/ 24 w 48"/>
                <a:gd name="T1" fmla="*/ 156 h 156"/>
                <a:gd name="T2" fmla="*/ 0 w 48"/>
                <a:gd name="T3" fmla="*/ 132 h 156"/>
                <a:gd name="T4" fmla="*/ 0 w 48"/>
                <a:gd name="T5" fmla="*/ 24 h 156"/>
                <a:gd name="T6" fmla="*/ 24 w 48"/>
                <a:gd name="T7" fmla="*/ 0 h 156"/>
                <a:gd name="T8" fmla="*/ 48 w 48"/>
                <a:gd name="T9" fmla="*/ 24 h 156"/>
                <a:gd name="T10" fmla="*/ 48 w 48"/>
                <a:gd name="T11" fmla="*/ 132 h 156"/>
                <a:gd name="T12" fmla="*/ 24 w 48"/>
                <a:gd name="T1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56">
                  <a:moveTo>
                    <a:pt x="24" y="156"/>
                  </a:moveTo>
                  <a:cubicBezTo>
                    <a:pt x="11" y="156"/>
                    <a:pt x="0" y="145"/>
                    <a:pt x="0" y="13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45"/>
                    <a:pt x="37" y="156"/>
                    <a:pt x="24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8" name="Freeform 483"/>
            <p:cNvSpPr>
              <a:spLocks/>
            </p:cNvSpPr>
            <p:nvPr/>
          </p:nvSpPr>
          <p:spPr bwMode="auto">
            <a:xfrm>
              <a:off x="5846763" y="3608388"/>
              <a:ext cx="120650" cy="58738"/>
            </a:xfrm>
            <a:custGeom>
              <a:avLst/>
              <a:gdLst>
                <a:gd name="T0" fmla="*/ 27 w 466"/>
                <a:gd name="T1" fmla="*/ 224 h 226"/>
                <a:gd name="T2" fmla="*/ 17 w 466"/>
                <a:gd name="T3" fmla="*/ 221 h 226"/>
                <a:gd name="T4" fmla="*/ 5 w 466"/>
                <a:gd name="T5" fmla="*/ 190 h 226"/>
                <a:gd name="T6" fmla="*/ 88 w 466"/>
                <a:gd name="T7" fmla="*/ 14 h 226"/>
                <a:gd name="T8" fmla="*/ 109 w 466"/>
                <a:gd name="T9" fmla="*/ 0 h 226"/>
                <a:gd name="T10" fmla="*/ 315 w 466"/>
                <a:gd name="T11" fmla="*/ 0 h 226"/>
                <a:gd name="T12" fmla="*/ 328 w 466"/>
                <a:gd name="T13" fmla="*/ 4 h 226"/>
                <a:gd name="T14" fmla="*/ 432 w 466"/>
                <a:gd name="T15" fmla="*/ 72 h 226"/>
                <a:gd name="T16" fmla="*/ 442 w 466"/>
                <a:gd name="T17" fmla="*/ 88 h 226"/>
                <a:gd name="T18" fmla="*/ 463 w 466"/>
                <a:gd name="T19" fmla="*/ 195 h 226"/>
                <a:gd name="T20" fmla="*/ 444 w 466"/>
                <a:gd name="T21" fmla="*/ 223 h 226"/>
                <a:gd name="T22" fmla="*/ 416 w 466"/>
                <a:gd name="T23" fmla="*/ 204 h 226"/>
                <a:gd name="T24" fmla="*/ 397 w 466"/>
                <a:gd name="T25" fmla="*/ 107 h 226"/>
                <a:gd name="T26" fmla="*/ 308 w 466"/>
                <a:gd name="T27" fmla="*/ 48 h 226"/>
                <a:gd name="T28" fmla="*/ 125 w 466"/>
                <a:gd name="T29" fmla="*/ 48 h 226"/>
                <a:gd name="T30" fmla="*/ 49 w 466"/>
                <a:gd name="T31" fmla="*/ 210 h 226"/>
                <a:gd name="T32" fmla="*/ 27 w 466"/>
                <a:gd name="T33" fmla="*/ 22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226">
                  <a:moveTo>
                    <a:pt x="27" y="224"/>
                  </a:moveTo>
                  <a:cubicBezTo>
                    <a:pt x="24" y="224"/>
                    <a:pt x="20" y="223"/>
                    <a:pt x="17" y="221"/>
                  </a:cubicBezTo>
                  <a:cubicBezTo>
                    <a:pt x="5" y="216"/>
                    <a:pt x="0" y="202"/>
                    <a:pt x="5" y="190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92" y="5"/>
                    <a:pt x="100" y="0"/>
                    <a:pt x="109" y="0"/>
                  </a:cubicBezTo>
                  <a:cubicBezTo>
                    <a:pt x="315" y="0"/>
                    <a:pt x="315" y="0"/>
                    <a:pt x="315" y="0"/>
                  </a:cubicBezTo>
                  <a:cubicBezTo>
                    <a:pt x="320" y="0"/>
                    <a:pt x="324" y="1"/>
                    <a:pt x="328" y="4"/>
                  </a:cubicBezTo>
                  <a:cubicBezTo>
                    <a:pt x="432" y="72"/>
                    <a:pt x="432" y="72"/>
                    <a:pt x="432" y="72"/>
                  </a:cubicBezTo>
                  <a:cubicBezTo>
                    <a:pt x="437" y="76"/>
                    <a:pt x="441" y="81"/>
                    <a:pt x="442" y="88"/>
                  </a:cubicBezTo>
                  <a:cubicBezTo>
                    <a:pt x="463" y="195"/>
                    <a:pt x="463" y="195"/>
                    <a:pt x="463" y="195"/>
                  </a:cubicBezTo>
                  <a:cubicBezTo>
                    <a:pt x="466" y="208"/>
                    <a:pt x="457" y="221"/>
                    <a:pt x="444" y="223"/>
                  </a:cubicBezTo>
                  <a:cubicBezTo>
                    <a:pt x="431" y="226"/>
                    <a:pt x="418" y="217"/>
                    <a:pt x="416" y="204"/>
                  </a:cubicBezTo>
                  <a:cubicBezTo>
                    <a:pt x="397" y="107"/>
                    <a:pt x="397" y="107"/>
                    <a:pt x="397" y="107"/>
                  </a:cubicBezTo>
                  <a:cubicBezTo>
                    <a:pt x="308" y="48"/>
                    <a:pt x="308" y="48"/>
                    <a:pt x="308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49" y="210"/>
                    <a:pt x="49" y="210"/>
                    <a:pt x="49" y="210"/>
                  </a:cubicBezTo>
                  <a:cubicBezTo>
                    <a:pt x="45" y="219"/>
                    <a:pt x="36" y="224"/>
                    <a:pt x="27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9" name="Freeform 484"/>
            <p:cNvSpPr>
              <a:spLocks/>
            </p:cNvSpPr>
            <p:nvPr/>
          </p:nvSpPr>
          <p:spPr bwMode="auto">
            <a:xfrm>
              <a:off x="5949950" y="3603626"/>
              <a:ext cx="55563" cy="61913"/>
            </a:xfrm>
            <a:custGeom>
              <a:avLst/>
              <a:gdLst>
                <a:gd name="T0" fmla="*/ 190 w 216"/>
                <a:gd name="T1" fmla="*/ 242 h 242"/>
                <a:gd name="T2" fmla="*/ 167 w 216"/>
                <a:gd name="T3" fmla="*/ 223 h 242"/>
                <a:gd name="T4" fmla="*/ 143 w 216"/>
                <a:gd name="T5" fmla="*/ 111 h 242"/>
                <a:gd name="T6" fmla="*/ 85 w 216"/>
                <a:gd name="T7" fmla="*/ 52 h 242"/>
                <a:gd name="T8" fmla="*/ 33 w 216"/>
                <a:gd name="T9" fmla="*/ 65 h 242"/>
                <a:gd name="T10" fmla="*/ 4 w 216"/>
                <a:gd name="T11" fmla="*/ 48 h 242"/>
                <a:gd name="T12" fmla="*/ 21 w 216"/>
                <a:gd name="T13" fmla="*/ 18 h 242"/>
                <a:gd name="T14" fmla="*/ 87 w 216"/>
                <a:gd name="T15" fmla="*/ 2 h 242"/>
                <a:gd name="T16" fmla="*/ 110 w 216"/>
                <a:gd name="T17" fmla="*/ 8 h 242"/>
                <a:gd name="T18" fmla="*/ 182 w 216"/>
                <a:gd name="T19" fmla="*/ 82 h 242"/>
                <a:gd name="T20" fmla="*/ 189 w 216"/>
                <a:gd name="T21" fmla="*/ 94 h 242"/>
                <a:gd name="T22" fmla="*/ 214 w 216"/>
                <a:gd name="T23" fmla="*/ 213 h 242"/>
                <a:gd name="T24" fmla="*/ 195 w 216"/>
                <a:gd name="T25" fmla="*/ 241 h 242"/>
                <a:gd name="T26" fmla="*/ 190 w 216"/>
                <a:gd name="T27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" h="242">
                  <a:moveTo>
                    <a:pt x="190" y="242"/>
                  </a:moveTo>
                  <a:cubicBezTo>
                    <a:pt x="179" y="242"/>
                    <a:pt x="169" y="234"/>
                    <a:pt x="167" y="223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0" y="68"/>
                    <a:pt x="7" y="60"/>
                    <a:pt x="4" y="48"/>
                  </a:cubicBezTo>
                  <a:cubicBezTo>
                    <a:pt x="0" y="35"/>
                    <a:pt x="8" y="22"/>
                    <a:pt x="21" y="18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5" y="0"/>
                    <a:pt x="104" y="2"/>
                    <a:pt x="110" y="8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85" y="85"/>
                    <a:pt x="188" y="89"/>
                    <a:pt x="189" y="94"/>
                  </a:cubicBezTo>
                  <a:cubicBezTo>
                    <a:pt x="214" y="213"/>
                    <a:pt x="214" y="213"/>
                    <a:pt x="214" y="213"/>
                  </a:cubicBezTo>
                  <a:cubicBezTo>
                    <a:pt x="216" y="226"/>
                    <a:pt x="208" y="238"/>
                    <a:pt x="195" y="241"/>
                  </a:cubicBezTo>
                  <a:cubicBezTo>
                    <a:pt x="193" y="242"/>
                    <a:pt x="192" y="242"/>
                    <a:pt x="190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0" name="Freeform 485"/>
            <p:cNvSpPr>
              <a:spLocks/>
            </p:cNvSpPr>
            <p:nvPr/>
          </p:nvSpPr>
          <p:spPr bwMode="auto">
            <a:xfrm>
              <a:off x="5822950" y="3575051"/>
              <a:ext cx="141288" cy="90488"/>
            </a:xfrm>
            <a:custGeom>
              <a:avLst/>
              <a:gdLst>
                <a:gd name="T0" fmla="*/ 26 w 544"/>
                <a:gd name="T1" fmla="*/ 348 h 348"/>
                <a:gd name="T2" fmla="*/ 22 w 544"/>
                <a:gd name="T3" fmla="*/ 347 h 348"/>
                <a:gd name="T4" fmla="*/ 2 w 544"/>
                <a:gd name="T5" fmla="*/ 320 h 348"/>
                <a:gd name="T6" fmla="*/ 29 w 544"/>
                <a:gd name="T7" fmla="*/ 163 h 348"/>
                <a:gd name="T8" fmla="*/ 33 w 544"/>
                <a:gd name="T9" fmla="*/ 153 h 348"/>
                <a:gd name="T10" fmla="*/ 140 w 544"/>
                <a:gd name="T11" fmla="*/ 10 h 348"/>
                <a:gd name="T12" fmla="*/ 159 w 544"/>
                <a:gd name="T13" fmla="*/ 0 h 348"/>
                <a:gd name="T14" fmla="*/ 479 w 544"/>
                <a:gd name="T15" fmla="*/ 0 h 348"/>
                <a:gd name="T16" fmla="*/ 498 w 544"/>
                <a:gd name="T17" fmla="*/ 10 h 348"/>
                <a:gd name="T18" fmla="*/ 536 w 544"/>
                <a:gd name="T19" fmla="*/ 58 h 348"/>
                <a:gd name="T20" fmla="*/ 532 w 544"/>
                <a:gd name="T21" fmla="*/ 92 h 348"/>
                <a:gd name="T22" fmla="*/ 498 w 544"/>
                <a:gd name="T23" fmla="*/ 88 h 348"/>
                <a:gd name="T24" fmla="*/ 468 w 544"/>
                <a:gd name="T25" fmla="*/ 48 h 348"/>
                <a:gd name="T26" fmla="*/ 171 w 544"/>
                <a:gd name="T27" fmla="*/ 48 h 348"/>
                <a:gd name="T28" fmla="*/ 75 w 544"/>
                <a:gd name="T29" fmla="*/ 177 h 348"/>
                <a:gd name="T30" fmla="*/ 49 w 544"/>
                <a:gd name="T31" fmla="*/ 328 h 348"/>
                <a:gd name="T32" fmla="*/ 26 w 544"/>
                <a:gd name="T33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4" h="348">
                  <a:moveTo>
                    <a:pt x="26" y="348"/>
                  </a:moveTo>
                  <a:cubicBezTo>
                    <a:pt x="24" y="348"/>
                    <a:pt x="23" y="348"/>
                    <a:pt x="22" y="347"/>
                  </a:cubicBezTo>
                  <a:cubicBezTo>
                    <a:pt x="9" y="345"/>
                    <a:pt x="0" y="333"/>
                    <a:pt x="2" y="320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59"/>
                    <a:pt x="31" y="156"/>
                    <a:pt x="33" y="153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4" y="4"/>
                    <a:pt x="152" y="0"/>
                    <a:pt x="159" y="0"/>
                  </a:cubicBezTo>
                  <a:cubicBezTo>
                    <a:pt x="479" y="0"/>
                    <a:pt x="479" y="0"/>
                    <a:pt x="479" y="0"/>
                  </a:cubicBezTo>
                  <a:cubicBezTo>
                    <a:pt x="487" y="0"/>
                    <a:pt x="494" y="4"/>
                    <a:pt x="498" y="10"/>
                  </a:cubicBezTo>
                  <a:cubicBezTo>
                    <a:pt x="536" y="58"/>
                    <a:pt x="536" y="58"/>
                    <a:pt x="536" y="58"/>
                  </a:cubicBezTo>
                  <a:cubicBezTo>
                    <a:pt x="544" y="69"/>
                    <a:pt x="542" y="84"/>
                    <a:pt x="532" y="92"/>
                  </a:cubicBezTo>
                  <a:cubicBezTo>
                    <a:pt x="521" y="100"/>
                    <a:pt x="506" y="98"/>
                    <a:pt x="498" y="88"/>
                  </a:cubicBezTo>
                  <a:cubicBezTo>
                    <a:pt x="468" y="48"/>
                    <a:pt x="468" y="48"/>
                    <a:pt x="468" y="48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75" y="177"/>
                    <a:pt x="75" y="177"/>
                    <a:pt x="75" y="177"/>
                  </a:cubicBezTo>
                  <a:cubicBezTo>
                    <a:pt x="49" y="328"/>
                    <a:pt x="49" y="328"/>
                    <a:pt x="49" y="328"/>
                  </a:cubicBezTo>
                  <a:cubicBezTo>
                    <a:pt x="47" y="339"/>
                    <a:pt x="37" y="348"/>
                    <a:pt x="26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1" name="Freeform 486"/>
            <p:cNvSpPr>
              <a:spLocks/>
            </p:cNvSpPr>
            <p:nvPr/>
          </p:nvSpPr>
          <p:spPr bwMode="auto">
            <a:xfrm>
              <a:off x="5870575" y="3548063"/>
              <a:ext cx="69850" cy="39688"/>
            </a:xfrm>
            <a:custGeom>
              <a:avLst/>
              <a:gdLst>
                <a:gd name="T0" fmla="*/ 239 w 266"/>
                <a:gd name="T1" fmla="*/ 154 h 154"/>
                <a:gd name="T2" fmla="*/ 216 w 266"/>
                <a:gd name="T3" fmla="*/ 137 h 154"/>
                <a:gd name="T4" fmla="*/ 193 w 266"/>
                <a:gd name="T5" fmla="*/ 48 h 154"/>
                <a:gd name="T6" fmla="*/ 70 w 266"/>
                <a:gd name="T7" fmla="*/ 48 h 154"/>
                <a:gd name="T8" fmla="*/ 46 w 266"/>
                <a:gd name="T9" fmla="*/ 78 h 154"/>
                <a:gd name="T10" fmla="*/ 12 w 266"/>
                <a:gd name="T11" fmla="*/ 82 h 154"/>
                <a:gd name="T12" fmla="*/ 9 w 266"/>
                <a:gd name="T13" fmla="*/ 48 h 154"/>
                <a:gd name="T14" fmla="*/ 40 w 266"/>
                <a:gd name="T15" fmla="*/ 9 h 154"/>
                <a:gd name="T16" fmla="*/ 59 w 266"/>
                <a:gd name="T17" fmla="*/ 0 h 154"/>
                <a:gd name="T18" fmla="*/ 211 w 266"/>
                <a:gd name="T19" fmla="*/ 0 h 154"/>
                <a:gd name="T20" fmla="*/ 234 w 266"/>
                <a:gd name="T21" fmla="*/ 18 h 154"/>
                <a:gd name="T22" fmla="*/ 263 w 266"/>
                <a:gd name="T23" fmla="*/ 124 h 154"/>
                <a:gd name="T24" fmla="*/ 246 w 266"/>
                <a:gd name="T25" fmla="*/ 154 h 154"/>
                <a:gd name="T26" fmla="*/ 239 w 266"/>
                <a:gd name="T27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" h="154">
                  <a:moveTo>
                    <a:pt x="239" y="154"/>
                  </a:moveTo>
                  <a:cubicBezTo>
                    <a:pt x="229" y="154"/>
                    <a:pt x="219" y="147"/>
                    <a:pt x="216" y="137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38" y="89"/>
                    <a:pt x="23" y="90"/>
                    <a:pt x="12" y="82"/>
                  </a:cubicBezTo>
                  <a:cubicBezTo>
                    <a:pt x="2" y="74"/>
                    <a:pt x="0" y="59"/>
                    <a:pt x="9" y="48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5" y="3"/>
                    <a:pt x="52" y="0"/>
                    <a:pt x="59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0"/>
                    <a:pt x="232" y="7"/>
                    <a:pt x="234" y="18"/>
                  </a:cubicBezTo>
                  <a:cubicBezTo>
                    <a:pt x="263" y="124"/>
                    <a:pt x="263" y="124"/>
                    <a:pt x="263" y="124"/>
                  </a:cubicBezTo>
                  <a:cubicBezTo>
                    <a:pt x="266" y="137"/>
                    <a:pt x="258" y="150"/>
                    <a:pt x="246" y="154"/>
                  </a:cubicBezTo>
                  <a:cubicBezTo>
                    <a:pt x="243" y="154"/>
                    <a:pt x="241" y="154"/>
                    <a:pt x="239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5" name="Группа 1084"/>
          <p:cNvGrpSpPr/>
          <p:nvPr/>
        </p:nvGrpSpPr>
        <p:grpSpPr>
          <a:xfrm>
            <a:off x="6596063" y="2725738"/>
            <a:ext cx="523875" cy="496888"/>
            <a:chOff x="6596063" y="2725738"/>
            <a:chExt cx="523875" cy="496888"/>
          </a:xfrm>
          <a:solidFill>
            <a:schemeClr val="accent1"/>
          </a:solidFill>
        </p:grpSpPr>
        <p:sp>
          <p:nvSpPr>
            <p:cNvPr id="562" name="Freeform 487"/>
            <p:cNvSpPr>
              <a:spLocks/>
            </p:cNvSpPr>
            <p:nvPr/>
          </p:nvSpPr>
          <p:spPr bwMode="auto">
            <a:xfrm>
              <a:off x="6945313" y="2840038"/>
              <a:ext cx="174625" cy="104775"/>
            </a:xfrm>
            <a:custGeom>
              <a:avLst/>
              <a:gdLst>
                <a:gd name="T0" fmla="*/ 313 w 676"/>
                <a:gd name="T1" fmla="*/ 403 h 403"/>
                <a:gd name="T2" fmla="*/ 290 w 676"/>
                <a:gd name="T3" fmla="*/ 382 h 403"/>
                <a:gd name="T4" fmla="*/ 310 w 676"/>
                <a:gd name="T5" fmla="*/ 355 h 403"/>
                <a:gd name="T6" fmla="*/ 436 w 676"/>
                <a:gd name="T7" fmla="*/ 270 h 403"/>
                <a:gd name="T8" fmla="*/ 468 w 676"/>
                <a:gd name="T9" fmla="*/ 238 h 403"/>
                <a:gd name="T10" fmla="*/ 605 w 676"/>
                <a:gd name="T11" fmla="*/ 192 h 403"/>
                <a:gd name="T12" fmla="*/ 263 w 676"/>
                <a:gd name="T13" fmla="*/ 93 h 403"/>
                <a:gd name="T14" fmla="*/ 49 w 676"/>
                <a:gd name="T15" fmla="*/ 242 h 403"/>
                <a:gd name="T16" fmla="*/ 18 w 676"/>
                <a:gd name="T17" fmla="*/ 254 h 403"/>
                <a:gd name="T18" fmla="*/ 5 w 676"/>
                <a:gd name="T19" fmla="*/ 222 h 403"/>
                <a:gd name="T20" fmla="*/ 253 w 676"/>
                <a:gd name="T21" fmla="*/ 46 h 403"/>
                <a:gd name="T22" fmla="*/ 670 w 676"/>
                <a:gd name="T23" fmla="*/ 198 h 403"/>
                <a:gd name="T24" fmla="*/ 672 w 676"/>
                <a:gd name="T25" fmla="*/ 223 h 403"/>
                <a:gd name="T26" fmla="*/ 651 w 676"/>
                <a:gd name="T27" fmla="*/ 236 h 403"/>
                <a:gd name="T28" fmla="*/ 500 w 676"/>
                <a:gd name="T29" fmla="*/ 274 h 403"/>
                <a:gd name="T30" fmla="*/ 470 w 676"/>
                <a:gd name="T31" fmla="*/ 304 h 403"/>
                <a:gd name="T32" fmla="*/ 317 w 676"/>
                <a:gd name="T33" fmla="*/ 403 h 403"/>
                <a:gd name="T34" fmla="*/ 313 w 676"/>
                <a:gd name="T35" fmla="*/ 40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6" h="403">
                  <a:moveTo>
                    <a:pt x="313" y="403"/>
                  </a:moveTo>
                  <a:cubicBezTo>
                    <a:pt x="302" y="403"/>
                    <a:pt x="291" y="394"/>
                    <a:pt x="290" y="382"/>
                  </a:cubicBezTo>
                  <a:cubicBezTo>
                    <a:pt x="288" y="369"/>
                    <a:pt x="297" y="357"/>
                    <a:pt x="310" y="355"/>
                  </a:cubicBezTo>
                  <a:cubicBezTo>
                    <a:pt x="363" y="347"/>
                    <a:pt x="402" y="306"/>
                    <a:pt x="436" y="270"/>
                  </a:cubicBezTo>
                  <a:cubicBezTo>
                    <a:pt x="447" y="259"/>
                    <a:pt x="457" y="248"/>
                    <a:pt x="468" y="238"/>
                  </a:cubicBezTo>
                  <a:cubicBezTo>
                    <a:pt x="500" y="209"/>
                    <a:pt x="562" y="197"/>
                    <a:pt x="605" y="192"/>
                  </a:cubicBezTo>
                  <a:cubicBezTo>
                    <a:pt x="489" y="47"/>
                    <a:pt x="418" y="61"/>
                    <a:pt x="263" y="93"/>
                  </a:cubicBezTo>
                  <a:cubicBezTo>
                    <a:pt x="103" y="126"/>
                    <a:pt x="51" y="237"/>
                    <a:pt x="49" y="242"/>
                  </a:cubicBezTo>
                  <a:cubicBezTo>
                    <a:pt x="44" y="254"/>
                    <a:pt x="30" y="259"/>
                    <a:pt x="18" y="254"/>
                  </a:cubicBezTo>
                  <a:cubicBezTo>
                    <a:pt x="6" y="249"/>
                    <a:pt x="0" y="235"/>
                    <a:pt x="5" y="222"/>
                  </a:cubicBezTo>
                  <a:cubicBezTo>
                    <a:pt x="8" y="217"/>
                    <a:pt x="68" y="84"/>
                    <a:pt x="253" y="46"/>
                  </a:cubicBezTo>
                  <a:cubicBezTo>
                    <a:pt x="438" y="8"/>
                    <a:pt x="525" y="0"/>
                    <a:pt x="670" y="198"/>
                  </a:cubicBezTo>
                  <a:cubicBezTo>
                    <a:pt x="675" y="205"/>
                    <a:pt x="676" y="215"/>
                    <a:pt x="672" y="223"/>
                  </a:cubicBezTo>
                  <a:cubicBezTo>
                    <a:pt x="668" y="231"/>
                    <a:pt x="660" y="236"/>
                    <a:pt x="651" y="236"/>
                  </a:cubicBezTo>
                  <a:cubicBezTo>
                    <a:pt x="607" y="238"/>
                    <a:pt x="527" y="249"/>
                    <a:pt x="500" y="274"/>
                  </a:cubicBezTo>
                  <a:cubicBezTo>
                    <a:pt x="491" y="282"/>
                    <a:pt x="481" y="293"/>
                    <a:pt x="470" y="304"/>
                  </a:cubicBezTo>
                  <a:cubicBezTo>
                    <a:pt x="433" y="343"/>
                    <a:pt x="386" y="392"/>
                    <a:pt x="317" y="403"/>
                  </a:cubicBezTo>
                  <a:cubicBezTo>
                    <a:pt x="316" y="403"/>
                    <a:pt x="315" y="403"/>
                    <a:pt x="313" y="4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3" name="Freeform 488"/>
            <p:cNvSpPr>
              <a:spLocks/>
            </p:cNvSpPr>
            <p:nvPr/>
          </p:nvSpPr>
          <p:spPr bwMode="auto">
            <a:xfrm>
              <a:off x="6986588" y="2903538"/>
              <a:ext cx="130175" cy="115888"/>
            </a:xfrm>
            <a:custGeom>
              <a:avLst/>
              <a:gdLst>
                <a:gd name="T0" fmla="*/ 27 w 502"/>
                <a:gd name="T1" fmla="*/ 445 h 445"/>
                <a:gd name="T2" fmla="*/ 6 w 502"/>
                <a:gd name="T3" fmla="*/ 432 h 445"/>
                <a:gd name="T4" fmla="*/ 16 w 502"/>
                <a:gd name="T5" fmla="*/ 400 h 445"/>
                <a:gd name="T6" fmla="*/ 349 w 502"/>
                <a:gd name="T7" fmla="*/ 194 h 445"/>
                <a:gd name="T8" fmla="*/ 425 w 502"/>
                <a:gd name="T9" fmla="*/ 34 h 445"/>
                <a:gd name="T10" fmla="*/ 441 w 502"/>
                <a:gd name="T11" fmla="*/ 4 h 445"/>
                <a:gd name="T12" fmla="*/ 471 w 502"/>
                <a:gd name="T13" fmla="*/ 20 h 445"/>
                <a:gd name="T14" fmla="*/ 380 w 502"/>
                <a:gd name="T15" fmla="*/ 231 h 445"/>
                <a:gd name="T16" fmla="*/ 38 w 502"/>
                <a:gd name="T17" fmla="*/ 442 h 445"/>
                <a:gd name="T18" fmla="*/ 27 w 502"/>
                <a:gd name="T19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2" h="445">
                  <a:moveTo>
                    <a:pt x="27" y="445"/>
                  </a:moveTo>
                  <a:cubicBezTo>
                    <a:pt x="19" y="445"/>
                    <a:pt x="10" y="440"/>
                    <a:pt x="6" y="432"/>
                  </a:cubicBezTo>
                  <a:cubicBezTo>
                    <a:pt x="0" y="421"/>
                    <a:pt x="5" y="406"/>
                    <a:pt x="16" y="400"/>
                  </a:cubicBezTo>
                  <a:cubicBezTo>
                    <a:pt x="19" y="399"/>
                    <a:pt x="242" y="282"/>
                    <a:pt x="349" y="194"/>
                  </a:cubicBezTo>
                  <a:cubicBezTo>
                    <a:pt x="446" y="115"/>
                    <a:pt x="426" y="37"/>
                    <a:pt x="425" y="34"/>
                  </a:cubicBezTo>
                  <a:cubicBezTo>
                    <a:pt x="421" y="21"/>
                    <a:pt x="428" y="8"/>
                    <a:pt x="441" y="4"/>
                  </a:cubicBezTo>
                  <a:cubicBezTo>
                    <a:pt x="454" y="0"/>
                    <a:pt x="467" y="8"/>
                    <a:pt x="471" y="20"/>
                  </a:cubicBezTo>
                  <a:cubicBezTo>
                    <a:pt x="472" y="25"/>
                    <a:pt x="502" y="131"/>
                    <a:pt x="380" y="231"/>
                  </a:cubicBezTo>
                  <a:cubicBezTo>
                    <a:pt x="268" y="323"/>
                    <a:pt x="48" y="438"/>
                    <a:pt x="38" y="442"/>
                  </a:cubicBezTo>
                  <a:cubicBezTo>
                    <a:pt x="35" y="444"/>
                    <a:pt x="31" y="445"/>
                    <a:pt x="27" y="4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4" name="Freeform 489"/>
            <p:cNvSpPr>
              <a:spLocks/>
            </p:cNvSpPr>
            <p:nvPr/>
          </p:nvSpPr>
          <p:spPr bwMode="auto">
            <a:xfrm>
              <a:off x="6897688" y="2900363"/>
              <a:ext cx="107950" cy="147638"/>
            </a:xfrm>
            <a:custGeom>
              <a:avLst/>
              <a:gdLst>
                <a:gd name="T0" fmla="*/ 363 w 419"/>
                <a:gd name="T1" fmla="*/ 568 h 568"/>
                <a:gd name="T2" fmla="*/ 283 w 419"/>
                <a:gd name="T3" fmla="*/ 557 h 568"/>
                <a:gd name="T4" fmla="*/ 103 w 419"/>
                <a:gd name="T5" fmla="*/ 396 h 568"/>
                <a:gd name="T6" fmla="*/ 119 w 419"/>
                <a:gd name="T7" fmla="*/ 10 h 568"/>
                <a:gd name="T8" fmla="*/ 148 w 419"/>
                <a:gd name="T9" fmla="*/ 4 h 568"/>
                <a:gd name="T10" fmla="*/ 161 w 419"/>
                <a:gd name="T11" fmla="*/ 30 h 568"/>
                <a:gd name="T12" fmla="*/ 290 w 419"/>
                <a:gd name="T13" fmla="*/ 394 h 568"/>
                <a:gd name="T14" fmla="*/ 299 w 419"/>
                <a:gd name="T15" fmla="*/ 426 h 568"/>
                <a:gd name="T16" fmla="*/ 267 w 419"/>
                <a:gd name="T17" fmla="*/ 436 h 568"/>
                <a:gd name="T18" fmla="*/ 111 w 419"/>
                <a:gd name="T19" fmla="*/ 184 h 568"/>
                <a:gd name="T20" fmla="*/ 109 w 419"/>
                <a:gd name="T21" fmla="*/ 168 h 568"/>
                <a:gd name="T22" fmla="*/ 148 w 419"/>
                <a:gd name="T23" fmla="*/ 377 h 568"/>
                <a:gd name="T24" fmla="*/ 371 w 419"/>
                <a:gd name="T25" fmla="*/ 519 h 568"/>
                <a:gd name="T26" fmla="*/ 371 w 419"/>
                <a:gd name="T27" fmla="*/ 510 h 568"/>
                <a:gd name="T28" fmla="*/ 395 w 419"/>
                <a:gd name="T29" fmla="*/ 486 h 568"/>
                <a:gd name="T30" fmla="*/ 419 w 419"/>
                <a:gd name="T31" fmla="*/ 510 h 568"/>
                <a:gd name="T32" fmla="*/ 419 w 419"/>
                <a:gd name="T33" fmla="*/ 542 h 568"/>
                <a:gd name="T34" fmla="*/ 399 w 419"/>
                <a:gd name="T35" fmla="*/ 565 h 568"/>
                <a:gd name="T36" fmla="*/ 363 w 419"/>
                <a:gd name="T37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568">
                  <a:moveTo>
                    <a:pt x="363" y="568"/>
                  </a:moveTo>
                  <a:cubicBezTo>
                    <a:pt x="342" y="568"/>
                    <a:pt x="314" y="565"/>
                    <a:pt x="283" y="557"/>
                  </a:cubicBezTo>
                  <a:cubicBezTo>
                    <a:pt x="226" y="542"/>
                    <a:pt x="148" y="501"/>
                    <a:pt x="103" y="396"/>
                  </a:cubicBezTo>
                  <a:cubicBezTo>
                    <a:pt x="0" y="147"/>
                    <a:pt x="114" y="15"/>
                    <a:pt x="119" y="10"/>
                  </a:cubicBezTo>
                  <a:cubicBezTo>
                    <a:pt x="127" y="2"/>
                    <a:pt x="138" y="0"/>
                    <a:pt x="148" y="4"/>
                  </a:cubicBezTo>
                  <a:cubicBezTo>
                    <a:pt x="158" y="9"/>
                    <a:pt x="163" y="20"/>
                    <a:pt x="161" y="30"/>
                  </a:cubicBezTo>
                  <a:cubicBezTo>
                    <a:pt x="160" y="33"/>
                    <a:pt x="114" y="299"/>
                    <a:pt x="290" y="394"/>
                  </a:cubicBezTo>
                  <a:cubicBezTo>
                    <a:pt x="301" y="400"/>
                    <a:pt x="306" y="415"/>
                    <a:pt x="299" y="426"/>
                  </a:cubicBezTo>
                  <a:cubicBezTo>
                    <a:pt x="293" y="438"/>
                    <a:pt x="279" y="442"/>
                    <a:pt x="267" y="436"/>
                  </a:cubicBezTo>
                  <a:cubicBezTo>
                    <a:pt x="180" y="390"/>
                    <a:pt x="127" y="303"/>
                    <a:pt x="111" y="184"/>
                  </a:cubicBezTo>
                  <a:cubicBezTo>
                    <a:pt x="111" y="179"/>
                    <a:pt x="110" y="174"/>
                    <a:pt x="109" y="168"/>
                  </a:cubicBezTo>
                  <a:cubicBezTo>
                    <a:pt x="105" y="221"/>
                    <a:pt x="112" y="291"/>
                    <a:pt x="148" y="377"/>
                  </a:cubicBezTo>
                  <a:cubicBezTo>
                    <a:pt x="203" y="510"/>
                    <a:pt x="323" y="521"/>
                    <a:pt x="371" y="519"/>
                  </a:cubicBezTo>
                  <a:cubicBezTo>
                    <a:pt x="371" y="510"/>
                    <a:pt x="371" y="510"/>
                    <a:pt x="371" y="510"/>
                  </a:cubicBezTo>
                  <a:cubicBezTo>
                    <a:pt x="371" y="496"/>
                    <a:pt x="382" y="486"/>
                    <a:pt x="395" y="486"/>
                  </a:cubicBezTo>
                  <a:cubicBezTo>
                    <a:pt x="408" y="486"/>
                    <a:pt x="419" y="496"/>
                    <a:pt x="419" y="510"/>
                  </a:cubicBezTo>
                  <a:cubicBezTo>
                    <a:pt x="419" y="542"/>
                    <a:pt x="419" y="542"/>
                    <a:pt x="419" y="542"/>
                  </a:cubicBezTo>
                  <a:cubicBezTo>
                    <a:pt x="419" y="553"/>
                    <a:pt x="410" y="563"/>
                    <a:pt x="399" y="565"/>
                  </a:cubicBezTo>
                  <a:cubicBezTo>
                    <a:pt x="398" y="565"/>
                    <a:pt x="384" y="568"/>
                    <a:pt x="363" y="5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5" name="Freeform 490"/>
            <p:cNvSpPr>
              <a:spLocks noEditPoints="1"/>
            </p:cNvSpPr>
            <p:nvPr/>
          </p:nvSpPr>
          <p:spPr bwMode="auto">
            <a:xfrm>
              <a:off x="6972300" y="2873376"/>
              <a:ext cx="55563" cy="49213"/>
            </a:xfrm>
            <a:custGeom>
              <a:avLst/>
              <a:gdLst>
                <a:gd name="T0" fmla="*/ 95 w 219"/>
                <a:gd name="T1" fmla="*/ 189 h 189"/>
                <a:gd name="T2" fmla="*/ 11 w 219"/>
                <a:gd name="T3" fmla="*/ 141 h 189"/>
                <a:gd name="T4" fmla="*/ 15 w 219"/>
                <a:gd name="T5" fmla="*/ 67 h 189"/>
                <a:gd name="T6" fmla="*/ 73 w 219"/>
                <a:gd name="T7" fmla="*/ 14 h 189"/>
                <a:gd name="T8" fmla="*/ 151 w 219"/>
                <a:gd name="T9" fmla="*/ 6 h 189"/>
                <a:gd name="T10" fmla="*/ 209 w 219"/>
                <a:gd name="T11" fmla="*/ 51 h 189"/>
                <a:gd name="T12" fmla="*/ 205 w 219"/>
                <a:gd name="T13" fmla="*/ 125 h 189"/>
                <a:gd name="T14" fmla="*/ 147 w 219"/>
                <a:gd name="T15" fmla="*/ 178 h 189"/>
                <a:gd name="T16" fmla="*/ 95 w 219"/>
                <a:gd name="T17" fmla="*/ 189 h 189"/>
                <a:gd name="T18" fmla="*/ 126 w 219"/>
                <a:gd name="T19" fmla="*/ 51 h 189"/>
                <a:gd name="T20" fmla="*/ 93 w 219"/>
                <a:gd name="T21" fmla="*/ 58 h 189"/>
                <a:gd name="T22" fmla="*/ 57 w 219"/>
                <a:gd name="T23" fmla="*/ 90 h 189"/>
                <a:gd name="T24" fmla="*/ 54 w 219"/>
                <a:gd name="T25" fmla="*/ 121 h 189"/>
                <a:gd name="T26" fmla="*/ 127 w 219"/>
                <a:gd name="T27" fmla="*/ 134 h 189"/>
                <a:gd name="T28" fmla="*/ 163 w 219"/>
                <a:gd name="T29" fmla="*/ 102 h 189"/>
                <a:gd name="T30" fmla="*/ 166 w 219"/>
                <a:gd name="T31" fmla="*/ 71 h 189"/>
                <a:gd name="T32" fmla="*/ 140 w 219"/>
                <a:gd name="T33" fmla="*/ 52 h 189"/>
                <a:gd name="T34" fmla="*/ 126 w 219"/>
                <a:gd name="T35" fmla="*/ 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189">
                  <a:moveTo>
                    <a:pt x="95" y="189"/>
                  </a:moveTo>
                  <a:cubicBezTo>
                    <a:pt x="58" y="189"/>
                    <a:pt x="25" y="172"/>
                    <a:pt x="11" y="141"/>
                  </a:cubicBezTo>
                  <a:cubicBezTo>
                    <a:pt x="0" y="118"/>
                    <a:pt x="2" y="92"/>
                    <a:pt x="15" y="67"/>
                  </a:cubicBezTo>
                  <a:cubicBezTo>
                    <a:pt x="27" y="45"/>
                    <a:pt x="47" y="26"/>
                    <a:pt x="73" y="14"/>
                  </a:cubicBezTo>
                  <a:cubicBezTo>
                    <a:pt x="98" y="3"/>
                    <a:pt x="126" y="0"/>
                    <a:pt x="151" y="6"/>
                  </a:cubicBezTo>
                  <a:cubicBezTo>
                    <a:pt x="178" y="12"/>
                    <a:pt x="199" y="28"/>
                    <a:pt x="209" y="51"/>
                  </a:cubicBezTo>
                  <a:cubicBezTo>
                    <a:pt x="219" y="73"/>
                    <a:pt x="218" y="100"/>
                    <a:pt x="205" y="125"/>
                  </a:cubicBezTo>
                  <a:cubicBezTo>
                    <a:pt x="193" y="147"/>
                    <a:pt x="172" y="166"/>
                    <a:pt x="147" y="178"/>
                  </a:cubicBezTo>
                  <a:cubicBezTo>
                    <a:pt x="130" y="185"/>
                    <a:pt x="112" y="189"/>
                    <a:pt x="95" y="189"/>
                  </a:cubicBezTo>
                  <a:close/>
                  <a:moveTo>
                    <a:pt x="126" y="51"/>
                  </a:moveTo>
                  <a:cubicBezTo>
                    <a:pt x="115" y="51"/>
                    <a:pt x="104" y="53"/>
                    <a:pt x="93" y="58"/>
                  </a:cubicBezTo>
                  <a:cubicBezTo>
                    <a:pt x="77" y="65"/>
                    <a:pt x="64" y="77"/>
                    <a:pt x="57" y="90"/>
                  </a:cubicBezTo>
                  <a:cubicBezTo>
                    <a:pt x="54" y="96"/>
                    <a:pt x="49" y="109"/>
                    <a:pt x="54" y="121"/>
                  </a:cubicBezTo>
                  <a:cubicBezTo>
                    <a:pt x="64" y="142"/>
                    <a:pt x="97" y="147"/>
                    <a:pt x="127" y="134"/>
                  </a:cubicBezTo>
                  <a:cubicBezTo>
                    <a:pt x="143" y="127"/>
                    <a:pt x="156" y="115"/>
                    <a:pt x="163" y="102"/>
                  </a:cubicBezTo>
                  <a:cubicBezTo>
                    <a:pt x="166" y="96"/>
                    <a:pt x="171" y="83"/>
                    <a:pt x="166" y="71"/>
                  </a:cubicBezTo>
                  <a:cubicBezTo>
                    <a:pt x="160" y="59"/>
                    <a:pt x="147" y="54"/>
                    <a:pt x="140" y="52"/>
                  </a:cubicBezTo>
                  <a:cubicBezTo>
                    <a:pt x="136" y="51"/>
                    <a:pt x="131" y="51"/>
                    <a:pt x="12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6" name="Freeform 491"/>
            <p:cNvSpPr>
              <a:spLocks/>
            </p:cNvSpPr>
            <p:nvPr/>
          </p:nvSpPr>
          <p:spPr bwMode="auto">
            <a:xfrm>
              <a:off x="6986588" y="2882901"/>
              <a:ext cx="41275" cy="23813"/>
            </a:xfrm>
            <a:custGeom>
              <a:avLst/>
              <a:gdLst>
                <a:gd name="T0" fmla="*/ 27 w 156"/>
                <a:gd name="T1" fmla="*/ 94 h 94"/>
                <a:gd name="T2" fmla="*/ 5 w 156"/>
                <a:gd name="T3" fmla="*/ 79 h 94"/>
                <a:gd name="T4" fmla="*/ 18 w 156"/>
                <a:gd name="T5" fmla="*/ 48 h 94"/>
                <a:gd name="T6" fmla="*/ 119 w 156"/>
                <a:gd name="T7" fmla="*/ 5 h 94"/>
                <a:gd name="T8" fmla="*/ 150 w 156"/>
                <a:gd name="T9" fmla="*/ 17 h 94"/>
                <a:gd name="T10" fmla="*/ 138 w 156"/>
                <a:gd name="T11" fmla="*/ 49 h 94"/>
                <a:gd name="T12" fmla="*/ 37 w 156"/>
                <a:gd name="T13" fmla="*/ 92 h 94"/>
                <a:gd name="T14" fmla="*/ 27 w 156"/>
                <a:gd name="T1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94">
                  <a:moveTo>
                    <a:pt x="27" y="94"/>
                  </a:moveTo>
                  <a:cubicBezTo>
                    <a:pt x="18" y="94"/>
                    <a:pt x="9" y="88"/>
                    <a:pt x="5" y="79"/>
                  </a:cubicBezTo>
                  <a:cubicBezTo>
                    <a:pt x="0" y="67"/>
                    <a:pt x="6" y="53"/>
                    <a:pt x="18" y="48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31" y="0"/>
                    <a:pt x="145" y="5"/>
                    <a:pt x="150" y="17"/>
                  </a:cubicBezTo>
                  <a:cubicBezTo>
                    <a:pt x="156" y="30"/>
                    <a:pt x="150" y="44"/>
                    <a:pt x="138" y="49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4" y="93"/>
                    <a:pt x="30" y="94"/>
                    <a:pt x="27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7" name="Freeform 492"/>
            <p:cNvSpPr>
              <a:spLocks/>
            </p:cNvSpPr>
            <p:nvPr/>
          </p:nvSpPr>
          <p:spPr bwMode="auto">
            <a:xfrm>
              <a:off x="6596063" y="2955926"/>
              <a:ext cx="315913" cy="122238"/>
            </a:xfrm>
            <a:custGeom>
              <a:avLst/>
              <a:gdLst>
                <a:gd name="T0" fmla="*/ 278 w 1216"/>
                <a:gd name="T1" fmla="*/ 469 h 469"/>
                <a:gd name="T2" fmla="*/ 19 w 1216"/>
                <a:gd name="T3" fmla="*/ 386 h 469"/>
                <a:gd name="T4" fmla="*/ 67 w 1216"/>
                <a:gd name="T5" fmla="*/ 259 h 469"/>
                <a:gd name="T6" fmla="*/ 552 w 1216"/>
                <a:gd name="T7" fmla="*/ 46 h 469"/>
                <a:gd name="T8" fmla="*/ 1013 w 1216"/>
                <a:gd name="T9" fmla="*/ 51 h 469"/>
                <a:gd name="T10" fmla="*/ 1197 w 1216"/>
                <a:gd name="T11" fmla="*/ 111 h 469"/>
                <a:gd name="T12" fmla="*/ 1212 w 1216"/>
                <a:gd name="T13" fmla="*/ 142 h 469"/>
                <a:gd name="T14" fmla="*/ 1182 w 1216"/>
                <a:gd name="T15" fmla="*/ 157 h 469"/>
                <a:gd name="T16" fmla="*/ 998 w 1216"/>
                <a:gd name="T17" fmla="*/ 97 h 469"/>
                <a:gd name="T18" fmla="*/ 566 w 1216"/>
                <a:gd name="T19" fmla="*/ 92 h 469"/>
                <a:gd name="T20" fmla="*/ 98 w 1216"/>
                <a:gd name="T21" fmla="*/ 296 h 469"/>
                <a:gd name="T22" fmla="*/ 61 w 1216"/>
                <a:gd name="T23" fmla="*/ 363 h 469"/>
                <a:gd name="T24" fmla="*/ 486 w 1216"/>
                <a:gd name="T25" fmla="*/ 393 h 469"/>
                <a:gd name="T26" fmla="*/ 897 w 1216"/>
                <a:gd name="T27" fmla="*/ 262 h 469"/>
                <a:gd name="T28" fmla="*/ 902 w 1216"/>
                <a:gd name="T29" fmla="*/ 261 h 469"/>
                <a:gd name="T30" fmla="*/ 1182 w 1216"/>
                <a:gd name="T31" fmla="*/ 239 h 469"/>
                <a:gd name="T32" fmla="*/ 1208 w 1216"/>
                <a:gd name="T33" fmla="*/ 261 h 469"/>
                <a:gd name="T34" fmla="*/ 1186 w 1216"/>
                <a:gd name="T35" fmla="*/ 287 h 469"/>
                <a:gd name="T36" fmla="*/ 909 w 1216"/>
                <a:gd name="T37" fmla="*/ 309 h 469"/>
                <a:gd name="T38" fmla="*/ 500 w 1216"/>
                <a:gd name="T39" fmla="*/ 439 h 469"/>
                <a:gd name="T40" fmla="*/ 278 w 1216"/>
                <a:gd name="T41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6" h="469">
                  <a:moveTo>
                    <a:pt x="278" y="469"/>
                  </a:moveTo>
                  <a:cubicBezTo>
                    <a:pt x="158" y="469"/>
                    <a:pt x="49" y="442"/>
                    <a:pt x="19" y="386"/>
                  </a:cubicBezTo>
                  <a:cubicBezTo>
                    <a:pt x="4" y="358"/>
                    <a:pt x="0" y="314"/>
                    <a:pt x="67" y="259"/>
                  </a:cubicBezTo>
                  <a:cubicBezTo>
                    <a:pt x="169" y="173"/>
                    <a:pt x="387" y="96"/>
                    <a:pt x="552" y="46"/>
                  </a:cubicBezTo>
                  <a:cubicBezTo>
                    <a:pt x="704" y="0"/>
                    <a:pt x="863" y="2"/>
                    <a:pt x="1013" y="51"/>
                  </a:cubicBezTo>
                  <a:cubicBezTo>
                    <a:pt x="1197" y="111"/>
                    <a:pt x="1197" y="111"/>
                    <a:pt x="1197" y="111"/>
                  </a:cubicBezTo>
                  <a:cubicBezTo>
                    <a:pt x="1209" y="116"/>
                    <a:pt x="1216" y="129"/>
                    <a:pt x="1212" y="142"/>
                  </a:cubicBezTo>
                  <a:cubicBezTo>
                    <a:pt x="1208" y="154"/>
                    <a:pt x="1194" y="161"/>
                    <a:pt x="1182" y="157"/>
                  </a:cubicBezTo>
                  <a:cubicBezTo>
                    <a:pt x="998" y="97"/>
                    <a:pt x="998" y="97"/>
                    <a:pt x="998" y="97"/>
                  </a:cubicBezTo>
                  <a:cubicBezTo>
                    <a:pt x="858" y="51"/>
                    <a:pt x="708" y="49"/>
                    <a:pt x="566" y="92"/>
                  </a:cubicBezTo>
                  <a:cubicBezTo>
                    <a:pt x="336" y="161"/>
                    <a:pt x="174" y="232"/>
                    <a:pt x="98" y="296"/>
                  </a:cubicBezTo>
                  <a:cubicBezTo>
                    <a:pt x="75" y="315"/>
                    <a:pt x="50" y="342"/>
                    <a:pt x="61" y="363"/>
                  </a:cubicBezTo>
                  <a:cubicBezTo>
                    <a:pt x="92" y="420"/>
                    <a:pt x="311" y="446"/>
                    <a:pt x="486" y="393"/>
                  </a:cubicBezTo>
                  <a:cubicBezTo>
                    <a:pt x="722" y="321"/>
                    <a:pt x="895" y="263"/>
                    <a:pt x="897" y="262"/>
                  </a:cubicBezTo>
                  <a:cubicBezTo>
                    <a:pt x="898" y="262"/>
                    <a:pt x="900" y="261"/>
                    <a:pt x="902" y="261"/>
                  </a:cubicBezTo>
                  <a:cubicBezTo>
                    <a:pt x="1182" y="239"/>
                    <a:pt x="1182" y="239"/>
                    <a:pt x="1182" y="239"/>
                  </a:cubicBezTo>
                  <a:cubicBezTo>
                    <a:pt x="1196" y="238"/>
                    <a:pt x="1207" y="248"/>
                    <a:pt x="1208" y="261"/>
                  </a:cubicBezTo>
                  <a:cubicBezTo>
                    <a:pt x="1209" y="275"/>
                    <a:pt x="1199" y="286"/>
                    <a:pt x="1186" y="287"/>
                  </a:cubicBezTo>
                  <a:cubicBezTo>
                    <a:pt x="909" y="309"/>
                    <a:pt x="909" y="309"/>
                    <a:pt x="909" y="309"/>
                  </a:cubicBezTo>
                  <a:cubicBezTo>
                    <a:pt x="886" y="316"/>
                    <a:pt x="720" y="372"/>
                    <a:pt x="500" y="439"/>
                  </a:cubicBezTo>
                  <a:cubicBezTo>
                    <a:pt x="432" y="459"/>
                    <a:pt x="353" y="469"/>
                    <a:pt x="278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8" name="Freeform 493"/>
            <p:cNvSpPr>
              <a:spLocks/>
            </p:cNvSpPr>
            <p:nvPr/>
          </p:nvSpPr>
          <p:spPr bwMode="auto">
            <a:xfrm>
              <a:off x="6900863" y="2725738"/>
              <a:ext cx="96838" cy="163513"/>
            </a:xfrm>
            <a:custGeom>
              <a:avLst/>
              <a:gdLst>
                <a:gd name="T0" fmla="*/ 49 w 370"/>
                <a:gd name="T1" fmla="*/ 628 h 628"/>
                <a:gd name="T2" fmla="*/ 25 w 370"/>
                <a:gd name="T3" fmla="*/ 606 h 628"/>
                <a:gd name="T4" fmla="*/ 105 w 370"/>
                <a:gd name="T5" fmla="*/ 372 h 628"/>
                <a:gd name="T6" fmla="*/ 55 w 370"/>
                <a:gd name="T7" fmla="*/ 171 h 628"/>
                <a:gd name="T8" fmla="*/ 13 w 370"/>
                <a:gd name="T9" fmla="*/ 38 h 628"/>
                <a:gd name="T10" fmla="*/ 41 w 370"/>
                <a:gd name="T11" fmla="*/ 12 h 628"/>
                <a:gd name="T12" fmla="*/ 194 w 370"/>
                <a:gd name="T13" fmla="*/ 75 h 628"/>
                <a:gd name="T14" fmla="*/ 334 w 370"/>
                <a:gd name="T15" fmla="*/ 474 h 628"/>
                <a:gd name="T16" fmla="*/ 306 w 370"/>
                <a:gd name="T17" fmla="*/ 493 h 628"/>
                <a:gd name="T18" fmla="*/ 287 w 370"/>
                <a:gd name="T19" fmla="*/ 464 h 628"/>
                <a:gd name="T20" fmla="*/ 162 w 370"/>
                <a:gd name="T21" fmla="*/ 111 h 628"/>
                <a:gd name="T22" fmla="*/ 57 w 370"/>
                <a:gd name="T23" fmla="*/ 58 h 628"/>
                <a:gd name="T24" fmla="*/ 97 w 370"/>
                <a:gd name="T25" fmla="*/ 148 h 628"/>
                <a:gd name="T26" fmla="*/ 142 w 370"/>
                <a:gd name="T27" fmla="*/ 402 h 628"/>
                <a:gd name="T28" fmla="*/ 73 w 370"/>
                <a:gd name="T29" fmla="*/ 603 h 628"/>
                <a:gd name="T30" fmla="*/ 50 w 370"/>
                <a:gd name="T31" fmla="*/ 628 h 628"/>
                <a:gd name="T32" fmla="*/ 49 w 370"/>
                <a:gd name="T33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628">
                  <a:moveTo>
                    <a:pt x="49" y="628"/>
                  </a:moveTo>
                  <a:cubicBezTo>
                    <a:pt x="36" y="628"/>
                    <a:pt x="26" y="619"/>
                    <a:pt x="25" y="606"/>
                  </a:cubicBezTo>
                  <a:cubicBezTo>
                    <a:pt x="24" y="601"/>
                    <a:pt x="16" y="479"/>
                    <a:pt x="105" y="372"/>
                  </a:cubicBezTo>
                  <a:cubicBezTo>
                    <a:pt x="141" y="328"/>
                    <a:pt x="93" y="241"/>
                    <a:pt x="55" y="171"/>
                  </a:cubicBezTo>
                  <a:cubicBezTo>
                    <a:pt x="23" y="112"/>
                    <a:pt x="0" y="70"/>
                    <a:pt x="13" y="38"/>
                  </a:cubicBezTo>
                  <a:cubicBezTo>
                    <a:pt x="16" y="30"/>
                    <a:pt x="24" y="18"/>
                    <a:pt x="41" y="12"/>
                  </a:cubicBezTo>
                  <a:cubicBezTo>
                    <a:pt x="79" y="0"/>
                    <a:pt x="136" y="23"/>
                    <a:pt x="194" y="75"/>
                  </a:cubicBezTo>
                  <a:cubicBezTo>
                    <a:pt x="285" y="156"/>
                    <a:pt x="370" y="304"/>
                    <a:pt x="334" y="474"/>
                  </a:cubicBezTo>
                  <a:cubicBezTo>
                    <a:pt x="331" y="487"/>
                    <a:pt x="319" y="496"/>
                    <a:pt x="306" y="493"/>
                  </a:cubicBezTo>
                  <a:cubicBezTo>
                    <a:pt x="293" y="490"/>
                    <a:pt x="284" y="477"/>
                    <a:pt x="287" y="464"/>
                  </a:cubicBezTo>
                  <a:cubicBezTo>
                    <a:pt x="319" y="314"/>
                    <a:pt x="243" y="183"/>
                    <a:pt x="162" y="111"/>
                  </a:cubicBezTo>
                  <a:cubicBezTo>
                    <a:pt x="111" y="65"/>
                    <a:pt x="71" y="54"/>
                    <a:pt x="57" y="58"/>
                  </a:cubicBezTo>
                  <a:cubicBezTo>
                    <a:pt x="56" y="73"/>
                    <a:pt x="81" y="118"/>
                    <a:pt x="97" y="148"/>
                  </a:cubicBezTo>
                  <a:cubicBezTo>
                    <a:pt x="142" y="231"/>
                    <a:pt x="198" y="334"/>
                    <a:pt x="142" y="402"/>
                  </a:cubicBezTo>
                  <a:cubicBezTo>
                    <a:pt x="66" y="494"/>
                    <a:pt x="73" y="602"/>
                    <a:pt x="73" y="603"/>
                  </a:cubicBezTo>
                  <a:cubicBezTo>
                    <a:pt x="73" y="616"/>
                    <a:pt x="64" y="627"/>
                    <a:pt x="50" y="628"/>
                  </a:cubicBezTo>
                  <a:cubicBezTo>
                    <a:pt x="50" y="628"/>
                    <a:pt x="49" y="628"/>
                    <a:pt x="49" y="6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9" name="Freeform 494"/>
            <p:cNvSpPr>
              <a:spLocks/>
            </p:cNvSpPr>
            <p:nvPr/>
          </p:nvSpPr>
          <p:spPr bwMode="auto">
            <a:xfrm>
              <a:off x="6605588" y="2889251"/>
              <a:ext cx="300038" cy="115888"/>
            </a:xfrm>
            <a:custGeom>
              <a:avLst/>
              <a:gdLst>
                <a:gd name="T0" fmla="*/ 27 w 1154"/>
                <a:gd name="T1" fmla="*/ 443 h 443"/>
                <a:gd name="T2" fmla="*/ 10 w 1154"/>
                <a:gd name="T3" fmla="*/ 437 h 443"/>
                <a:gd name="T4" fmla="*/ 9 w 1154"/>
                <a:gd name="T5" fmla="*/ 403 h 443"/>
                <a:gd name="T6" fmla="*/ 222 w 1154"/>
                <a:gd name="T7" fmla="*/ 224 h 443"/>
                <a:gd name="T8" fmla="*/ 712 w 1154"/>
                <a:gd name="T9" fmla="*/ 20 h 443"/>
                <a:gd name="T10" fmla="*/ 1131 w 1154"/>
                <a:gd name="T11" fmla="*/ 12 h 443"/>
                <a:gd name="T12" fmla="*/ 1153 w 1154"/>
                <a:gd name="T13" fmla="*/ 37 h 443"/>
                <a:gd name="T14" fmla="*/ 1128 w 1154"/>
                <a:gd name="T15" fmla="*/ 60 h 443"/>
                <a:gd name="T16" fmla="*/ 717 w 1154"/>
                <a:gd name="T17" fmla="*/ 68 h 443"/>
                <a:gd name="T18" fmla="*/ 44 w 1154"/>
                <a:gd name="T19" fmla="*/ 436 h 443"/>
                <a:gd name="T20" fmla="*/ 27 w 1154"/>
                <a:gd name="T21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4" h="443">
                  <a:moveTo>
                    <a:pt x="27" y="443"/>
                  </a:moveTo>
                  <a:cubicBezTo>
                    <a:pt x="21" y="443"/>
                    <a:pt x="15" y="441"/>
                    <a:pt x="10" y="437"/>
                  </a:cubicBezTo>
                  <a:cubicBezTo>
                    <a:pt x="0" y="427"/>
                    <a:pt x="0" y="412"/>
                    <a:pt x="9" y="403"/>
                  </a:cubicBezTo>
                  <a:cubicBezTo>
                    <a:pt x="13" y="399"/>
                    <a:pt x="95" y="314"/>
                    <a:pt x="222" y="224"/>
                  </a:cubicBezTo>
                  <a:cubicBezTo>
                    <a:pt x="340" y="141"/>
                    <a:pt x="521" y="37"/>
                    <a:pt x="712" y="20"/>
                  </a:cubicBezTo>
                  <a:cubicBezTo>
                    <a:pt x="931" y="0"/>
                    <a:pt x="1129" y="12"/>
                    <a:pt x="1131" y="12"/>
                  </a:cubicBezTo>
                  <a:cubicBezTo>
                    <a:pt x="1144" y="13"/>
                    <a:pt x="1154" y="24"/>
                    <a:pt x="1153" y="37"/>
                  </a:cubicBezTo>
                  <a:cubicBezTo>
                    <a:pt x="1152" y="51"/>
                    <a:pt x="1141" y="61"/>
                    <a:pt x="1128" y="60"/>
                  </a:cubicBezTo>
                  <a:cubicBezTo>
                    <a:pt x="1126" y="60"/>
                    <a:pt x="931" y="48"/>
                    <a:pt x="717" y="68"/>
                  </a:cubicBezTo>
                  <a:cubicBezTo>
                    <a:pt x="371" y="99"/>
                    <a:pt x="47" y="433"/>
                    <a:pt x="44" y="436"/>
                  </a:cubicBezTo>
                  <a:cubicBezTo>
                    <a:pt x="39" y="441"/>
                    <a:pt x="33" y="443"/>
                    <a:pt x="27" y="4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0" name="Freeform 495"/>
            <p:cNvSpPr>
              <a:spLocks/>
            </p:cNvSpPr>
            <p:nvPr/>
          </p:nvSpPr>
          <p:spPr bwMode="auto">
            <a:xfrm>
              <a:off x="6650038" y="3013076"/>
              <a:ext cx="34925" cy="25400"/>
            </a:xfrm>
            <a:custGeom>
              <a:avLst/>
              <a:gdLst>
                <a:gd name="T0" fmla="*/ 124 w 134"/>
                <a:gd name="T1" fmla="*/ 19 h 99"/>
                <a:gd name="T2" fmla="*/ 84 w 134"/>
                <a:gd name="T3" fmla="*/ 82 h 99"/>
                <a:gd name="T4" fmla="*/ 10 w 134"/>
                <a:gd name="T5" fmla="*/ 80 h 99"/>
                <a:gd name="T6" fmla="*/ 50 w 134"/>
                <a:gd name="T7" fmla="*/ 17 h 99"/>
                <a:gd name="T8" fmla="*/ 124 w 134"/>
                <a:gd name="T9" fmla="*/ 1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9">
                  <a:moveTo>
                    <a:pt x="124" y="19"/>
                  </a:moveTo>
                  <a:cubicBezTo>
                    <a:pt x="134" y="38"/>
                    <a:pt x="116" y="66"/>
                    <a:pt x="84" y="82"/>
                  </a:cubicBezTo>
                  <a:cubicBezTo>
                    <a:pt x="53" y="99"/>
                    <a:pt x="20" y="98"/>
                    <a:pt x="10" y="80"/>
                  </a:cubicBezTo>
                  <a:cubicBezTo>
                    <a:pt x="0" y="61"/>
                    <a:pt x="18" y="33"/>
                    <a:pt x="50" y="17"/>
                  </a:cubicBezTo>
                  <a:cubicBezTo>
                    <a:pt x="81" y="0"/>
                    <a:pt x="115" y="1"/>
                    <a:pt x="12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1" name="Freeform 496"/>
            <p:cNvSpPr>
              <a:spLocks/>
            </p:cNvSpPr>
            <p:nvPr/>
          </p:nvSpPr>
          <p:spPr bwMode="auto">
            <a:xfrm>
              <a:off x="6707188" y="2994026"/>
              <a:ext cx="34925" cy="26988"/>
            </a:xfrm>
            <a:custGeom>
              <a:avLst/>
              <a:gdLst>
                <a:gd name="T0" fmla="*/ 124 w 134"/>
                <a:gd name="T1" fmla="*/ 20 h 99"/>
                <a:gd name="T2" fmla="*/ 84 w 134"/>
                <a:gd name="T3" fmla="*/ 83 h 99"/>
                <a:gd name="T4" fmla="*/ 10 w 134"/>
                <a:gd name="T5" fmla="*/ 80 h 99"/>
                <a:gd name="T6" fmla="*/ 50 w 134"/>
                <a:gd name="T7" fmla="*/ 17 h 99"/>
                <a:gd name="T8" fmla="*/ 124 w 134"/>
                <a:gd name="T9" fmla="*/ 2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9">
                  <a:moveTo>
                    <a:pt x="124" y="20"/>
                  </a:moveTo>
                  <a:cubicBezTo>
                    <a:pt x="134" y="38"/>
                    <a:pt x="116" y="66"/>
                    <a:pt x="84" y="83"/>
                  </a:cubicBezTo>
                  <a:cubicBezTo>
                    <a:pt x="53" y="99"/>
                    <a:pt x="19" y="98"/>
                    <a:pt x="10" y="80"/>
                  </a:cubicBezTo>
                  <a:cubicBezTo>
                    <a:pt x="0" y="62"/>
                    <a:pt x="18" y="33"/>
                    <a:pt x="50" y="17"/>
                  </a:cubicBezTo>
                  <a:cubicBezTo>
                    <a:pt x="81" y="0"/>
                    <a:pt x="115" y="1"/>
                    <a:pt x="1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2" name="Freeform 497"/>
            <p:cNvSpPr>
              <a:spLocks/>
            </p:cNvSpPr>
            <p:nvPr/>
          </p:nvSpPr>
          <p:spPr bwMode="auto">
            <a:xfrm>
              <a:off x="6764338" y="2981326"/>
              <a:ext cx="19050" cy="15875"/>
            </a:xfrm>
            <a:custGeom>
              <a:avLst/>
              <a:gdLst>
                <a:gd name="T0" fmla="*/ 73 w 78"/>
                <a:gd name="T1" fmla="*/ 12 h 58"/>
                <a:gd name="T2" fmla="*/ 49 w 78"/>
                <a:gd name="T3" fmla="*/ 49 h 58"/>
                <a:gd name="T4" fmla="*/ 5 w 78"/>
                <a:gd name="T5" fmla="*/ 47 h 58"/>
                <a:gd name="T6" fmla="*/ 29 w 78"/>
                <a:gd name="T7" fmla="*/ 10 h 58"/>
                <a:gd name="T8" fmla="*/ 73 w 78"/>
                <a:gd name="T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8">
                  <a:moveTo>
                    <a:pt x="73" y="12"/>
                  </a:moveTo>
                  <a:cubicBezTo>
                    <a:pt x="78" y="22"/>
                    <a:pt x="68" y="39"/>
                    <a:pt x="49" y="49"/>
                  </a:cubicBezTo>
                  <a:cubicBezTo>
                    <a:pt x="31" y="58"/>
                    <a:pt x="11" y="58"/>
                    <a:pt x="5" y="47"/>
                  </a:cubicBezTo>
                  <a:cubicBezTo>
                    <a:pt x="0" y="36"/>
                    <a:pt x="10" y="20"/>
                    <a:pt x="29" y="10"/>
                  </a:cubicBezTo>
                  <a:cubicBezTo>
                    <a:pt x="47" y="0"/>
                    <a:pt x="67" y="1"/>
                    <a:pt x="7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" name="Freeform 498"/>
            <p:cNvSpPr>
              <a:spLocks/>
            </p:cNvSpPr>
            <p:nvPr/>
          </p:nvSpPr>
          <p:spPr bwMode="auto">
            <a:xfrm>
              <a:off x="6743700" y="3001963"/>
              <a:ext cx="20638" cy="15875"/>
            </a:xfrm>
            <a:custGeom>
              <a:avLst/>
              <a:gdLst>
                <a:gd name="T0" fmla="*/ 73 w 79"/>
                <a:gd name="T1" fmla="*/ 11 h 58"/>
                <a:gd name="T2" fmla="*/ 50 w 79"/>
                <a:gd name="T3" fmla="*/ 48 h 58"/>
                <a:gd name="T4" fmla="*/ 6 w 79"/>
                <a:gd name="T5" fmla="*/ 47 h 58"/>
                <a:gd name="T6" fmla="*/ 29 w 79"/>
                <a:gd name="T7" fmla="*/ 10 h 58"/>
                <a:gd name="T8" fmla="*/ 73 w 79"/>
                <a:gd name="T9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8">
                  <a:moveTo>
                    <a:pt x="73" y="11"/>
                  </a:moveTo>
                  <a:cubicBezTo>
                    <a:pt x="79" y="22"/>
                    <a:pt x="68" y="39"/>
                    <a:pt x="50" y="48"/>
                  </a:cubicBezTo>
                  <a:cubicBezTo>
                    <a:pt x="31" y="58"/>
                    <a:pt x="12" y="57"/>
                    <a:pt x="6" y="47"/>
                  </a:cubicBezTo>
                  <a:cubicBezTo>
                    <a:pt x="0" y="36"/>
                    <a:pt x="11" y="19"/>
                    <a:pt x="29" y="10"/>
                  </a:cubicBezTo>
                  <a:cubicBezTo>
                    <a:pt x="48" y="0"/>
                    <a:pt x="68" y="1"/>
                    <a:pt x="7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" name="Freeform 499"/>
            <p:cNvSpPr>
              <a:spLocks/>
            </p:cNvSpPr>
            <p:nvPr/>
          </p:nvSpPr>
          <p:spPr bwMode="auto">
            <a:xfrm>
              <a:off x="6686550" y="3024188"/>
              <a:ext cx="20638" cy="15875"/>
            </a:xfrm>
            <a:custGeom>
              <a:avLst/>
              <a:gdLst>
                <a:gd name="T0" fmla="*/ 73 w 78"/>
                <a:gd name="T1" fmla="*/ 11 h 58"/>
                <a:gd name="T2" fmla="*/ 49 w 78"/>
                <a:gd name="T3" fmla="*/ 48 h 58"/>
                <a:gd name="T4" fmla="*/ 5 w 78"/>
                <a:gd name="T5" fmla="*/ 46 h 58"/>
                <a:gd name="T6" fmla="*/ 29 w 78"/>
                <a:gd name="T7" fmla="*/ 9 h 58"/>
                <a:gd name="T8" fmla="*/ 73 w 78"/>
                <a:gd name="T9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8">
                  <a:moveTo>
                    <a:pt x="73" y="11"/>
                  </a:moveTo>
                  <a:cubicBezTo>
                    <a:pt x="78" y="22"/>
                    <a:pt x="68" y="38"/>
                    <a:pt x="49" y="48"/>
                  </a:cubicBezTo>
                  <a:cubicBezTo>
                    <a:pt x="30" y="58"/>
                    <a:pt x="11" y="57"/>
                    <a:pt x="5" y="46"/>
                  </a:cubicBezTo>
                  <a:cubicBezTo>
                    <a:pt x="0" y="36"/>
                    <a:pt x="10" y="19"/>
                    <a:pt x="29" y="9"/>
                  </a:cubicBezTo>
                  <a:cubicBezTo>
                    <a:pt x="47" y="0"/>
                    <a:pt x="67" y="0"/>
                    <a:pt x="7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5" name="Freeform 500"/>
            <p:cNvSpPr>
              <a:spLocks/>
            </p:cNvSpPr>
            <p:nvPr/>
          </p:nvSpPr>
          <p:spPr bwMode="auto">
            <a:xfrm>
              <a:off x="6799263" y="2982913"/>
              <a:ext cx="20638" cy="12700"/>
            </a:xfrm>
            <a:custGeom>
              <a:avLst/>
              <a:gdLst>
                <a:gd name="T0" fmla="*/ 77 w 78"/>
                <a:gd name="T1" fmla="*/ 20 h 47"/>
                <a:gd name="T2" fmla="*/ 41 w 78"/>
                <a:gd name="T3" fmla="*/ 45 h 47"/>
                <a:gd name="T4" fmla="*/ 1 w 78"/>
                <a:gd name="T5" fmla="*/ 26 h 47"/>
                <a:gd name="T6" fmla="*/ 38 w 78"/>
                <a:gd name="T7" fmla="*/ 2 h 47"/>
                <a:gd name="T8" fmla="*/ 77 w 78"/>
                <a:gd name="T9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7">
                  <a:moveTo>
                    <a:pt x="77" y="20"/>
                  </a:moveTo>
                  <a:cubicBezTo>
                    <a:pt x="78" y="32"/>
                    <a:pt x="62" y="43"/>
                    <a:pt x="41" y="45"/>
                  </a:cubicBezTo>
                  <a:cubicBezTo>
                    <a:pt x="20" y="47"/>
                    <a:pt x="2" y="38"/>
                    <a:pt x="1" y="26"/>
                  </a:cubicBezTo>
                  <a:cubicBezTo>
                    <a:pt x="0" y="14"/>
                    <a:pt x="17" y="3"/>
                    <a:pt x="38" y="2"/>
                  </a:cubicBezTo>
                  <a:cubicBezTo>
                    <a:pt x="59" y="0"/>
                    <a:pt x="76" y="8"/>
                    <a:pt x="7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6" name="Freeform 501"/>
            <p:cNvSpPr>
              <a:spLocks/>
            </p:cNvSpPr>
            <p:nvPr/>
          </p:nvSpPr>
          <p:spPr bwMode="auto">
            <a:xfrm>
              <a:off x="7053263" y="2865438"/>
              <a:ext cx="20638" cy="12700"/>
            </a:xfrm>
            <a:custGeom>
              <a:avLst/>
              <a:gdLst>
                <a:gd name="T0" fmla="*/ 77 w 78"/>
                <a:gd name="T1" fmla="*/ 21 h 47"/>
                <a:gd name="T2" fmla="*/ 41 w 78"/>
                <a:gd name="T3" fmla="*/ 46 h 47"/>
                <a:gd name="T4" fmla="*/ 1 w 78"/>
                <a:gd name="T5" fmla="*/ 27 h 47"/>
                <a:gd name="T6" fmla="*/ 37 w 78"/>
                <a:gd name="T7" fmla="*/ 2 h 47"/>
                <a:gd name="T8" fmla="*/ 77 w 78"/>
                <a:gd name="T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7">
                  <a:moveTo>
                    <a:pt x="77" y="21"/>
                  </a:moveTo>
                  <a:cubicBezTo>
                    <a:pt x="78" y="33"/>
                    <a:pt x="62" y="44"/>
                    <a:pt x="41" y="46"/>
                  </a:cubicBezTo>
                  <a:cubicBezTo>
                    <a:pt x="20" y="47"/>
                    <a:pt x="2" y="39"/>
                    <a:pt x="1" y="27"/>
                  </a:cubicBezTo>
                  <a:cubicBezTo>
                    <a:pt x="0" y="15"/>
                    <a:pt x="17" y="4"/>
                    <a:pt x="37" y="2"/>
                  </a:cubicBezTo>
                  <a:cubicBezTo>
                    <a:pt x="58" y="0"/>
                    <a:pt x="76" y="9"/>
                    <a:pt x="7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7" name="Freeform 502"/>
            <p:cNvSpPr>
              <a:spLocks/>
            </p:cNvSpPr>
            <p:nvPr/>
          </p:nvSpPr>
          <p:spPr bwMode="auto">
            <a:xfrm>
              <a:off x="6958013" y="2947988"/>
              <a:ext cx="19050" cy="11113"/>
            </a:xfrm>
            <a:custGeom>
              <a:avLst/>
              <a:gdLst>
                <a:gd name="T0" fmla="*/ 77 w 78"/>
                <a:gd name="T1" fmla="*/ 21 h 47"/>
                <a:gd name="T2" fmla="*/ 41 w 78"/>
                <a:gd name="T3" fmla="*/ 46 h 47"/>
                <a:gd name="T4" fmla="*/ 1 w 78"/>
                <a:gd name="T5" fmla="*/ 27 h 47"/>
                <a:gd name="T6" fmla="*/ 38 w 78"/>
                <a:gd name="T7" fmla="*/ 2 h 47"/>
                <a:gd name="T8" fmla="*/ 77 w 78"/>
                <a:gd name="T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7">
                  <a:moveTo>
                    <a:pt x="77" y="21"/>
                  </a:moveTo>
                  <a:cubicBezTo>
                    <a:pt x="78" y="33"/>
                    <a:pt x="62" y="44"/>
                    <a:pt x="41" y="46"/>
                  </a:cubicBezTo>
                  <a:cubicBezTo>
                    <a:pt x="20" y="47"/>
                    <a:pt x="2" y="39"/>
                    <a:pt x="1" y="27"/>
                  </a:cubicBezTo>
                  <a:cubicBezTo>
                    <a:pt x="0" y="15"/>
                    <a:pt x="17" y="4"/>
                    <a:pt x="38" y="2"/>
                  </a:cubicBezTo>
                  <a:cubicBezTo>
                    <a:pt x="58" y="0"/>
                    <a:pt x="76" y="9"/>
                    <a:pt x="7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8" name="Freeform 503"/>
            <p:cNvSpPr>
              <a:spLocks/>
            </p:cNvSpPr>
            <p:nvPr/>
          </p:nvSpPr>
          <p:spPr bwMode="auto">
            <a:xfrm>
              <a:off x="6935788" y="2859088"/>
              <a:ext cx="14288" cy="20638"/>
            </a:xfrm>
            <a:custGeom>
              <a:avLst/>
              <a:gdLst>
                <a:gd name="T0" fmla="*/ 37 w 53"/>
                <a:gd name="T1" fmla="*/ 3 h 80"/>
                <a:gd name="T2" fmla="*/ 47 w 53"/>
                <a:gd name="T3" fmla="*/ 46 h 80"/>
                <a:gd name="T4" fmla="*/ 16 w 53"/>
                <a:gd name="T5" fmla="*/ 77 h 80"/>
                <a:gd name="T6" fmla="*/ 5 w 53"/>
                <a:gd name="T7" fmla="*/ 34 h 80"/>
                <a:gd name="T8" fmla="*/ 37 w 53"/>
                <a:gd name="T9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0">
                  <a:moveTo>
                    <a:pt x="37" y="3"/>
                  </a:moveTo>
                  <a:cubicBezTo>
                    <a:pt x="48" y="7"/>
                    <a:pt x="53" y="26"/>
                    <a:pt x="47" y="46"/>
                  </a:cubicBezTo>
                  <a:cubicBezTo>
                    <a:pt x="42" y="66"/>
                    <a:pt x="28" y="80"/>
                    <a:pt x="16" y="77"/>
                  </a:cubicBezTo>
                  <a:cubicBezTo>
                    <a:pt x="4" y="73"/>
                    <a:pt x="0" y="54"/>
                    <a:pt x="5" y="34"/>
                  </a:cubicBezTo>
                  <a:cubicBezTo>
                    <a:pt x="11" y="14"/>
                    <a:pt x="25" y="0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9" name="Freeform 504"/>
            <p:cNvSpPr>
              <a:spLocks/>
            </p:cNvSpPr>
            <p:nvPr/>
          </p:nvSpPr>
          <p:spPr bwMode="auto">
            <a:xfrm>
              <a:off x="6958013" y="2830513"/>
              <a:ext cx="12700" cy="20638"/>
            </a:xfrm>
            <a:custGeom>
              <a:avLst/>
              <a:gdLst>
                <a:gd name="T0" fmla="*/ 37 w 53"/>
                <a:gd name="T1" fmla="*/ 3 h 80"/>
                <a:gd name="T2" fmla="*/ 48 w 53"/>
                <a:gd name="T3" fmla="*/ 46 h 80"/>
                <a:gd name="T4" fmla="*/ 16 w 53"/>
                <a:gd name="T5" fmla="*/ 77 h 80"/>
                <a:gd name="T6" fmla="*/ 5 w 53"/>
                <a:gd name="T7" fmla="*/ 34 h 80"/>
                <a:gd name="T8" fmla="*/ 37 w 53"/>
                <a:gd name="T9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0">
                  <a:moveTo>
                    <a:pt x="37" y="3"/>
                  </a:moveTo>
                  <a:cubicBezTo>
                    <a:pt x="48" y="7"/>
                    <a:pt x="53" y="26"/>
                    <a:pt x="48" y="46"/>
                  </a:cubicBezTo>
                  <a:cubicBezTo>
                    <a:pt x="42" y="66"/>
                    <a:pt x="28" y="80"/>
                    <a:pt x="16" y="77"/>
                  </a:cubicBezTo>
                  <a:cubicBezTo>
                    <a:pt x="4" y="73"/>
                    <a:pt x="0" y="54"/>
                    <a:pt x="5" y="34"/>
                  </a:cubicBezTo>
                  <a:cubicBezTo>
                    <a:pt x="11" y="14"/>
                    <a:pt x="25" y="0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0" name="Freeform 505"/>
            <p:cNvSpPr>
              <a:spLocks/>
            </p:cNvSpPr>
            <p:nvPr/>
          </p:nvSpPr>
          <p:spPr bwMode="auto">
            <a:xfrm>
              <a:off x="7026275" y="2863851"/>
              <a:ext cx="14288" cy="9525"/>
            </a:xfrm>
            <a:custGeom>
              <a:avLst/>
              <a:gdLst>
                <a:gd name="T0" fmla="*/ 53 w 53"/>
                <a:gd name="T1" fmla="*/ 15 h 33"/>
                <a:gd name="T2" fmla="*/ 28 w 53"/>
                <a:gd name="T3" fmla="*/ 32 h 33"/>
                <a:gd name="T4" fmla="*/ 0 w 53"/>
                <a:gd name="T5" fmla="*/ 19 h 33"/>
                <a:gd name="T6" fmla="*/ 25 w 53"/>
                <a:gd name="T7" fmla="*/ 2 h 33"/>
                <a:gd name="T8" fmla="*/ 53 w 53"/>
                <a:gd name="T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3">
                  <a:moveTo>
                    <a:pt x="53" y="15"/>
                  </a:moveTo>
                  <a:cubicBezTo>
                    <a:pt x="53" y="23"/>
                    <a:pt x="42" y="31"/>
                    <a:pt x="28" y="32"/>
                  </a:cubicBezTo>
                  <a:cubicBezTo>
                    <a:pt x="13" y="33"/>
                    <a:pt x="1" y="27"/>
                    <a:pt x="0" y="19"/>
                  </a:cubicBezTo>
                  <a:cubicBezTo>
                    <a:pt x="0" y="11"/>
                    <a:pt x="11" y="3"/>
                    <a:pt x="25" y="2"/>
                  </a:cubicBezTo>
                  <a:cubicBezTo>
                    <a:pt x="40" y="0"/>
                    <a:pt x="52" y="6"/>
                    <a:pt x="5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1" name="Freeform 506"/>
            <p:cNvSpPr>
              <a:spLocks/>
            </p:cNvSpPr>
            <p:nvPr/>
          </p:nvSpPr>
          <p:spPr bwMode="auto">
            <a:xfrm>
              <a:off x="6961188" y="2803526"/>
              <a:ext cx="7938" cy="14288"/>
            </a:xfrm>
            <a:custGeom>
              <a:avLst/>
              <a:gdLst>
                <a:gd name="T0" fmla="*/ 12 w 34"/>
                <a:gd name="T1" fmla="*/ 1 h 55"/>
                <a:gd name="T2" fmla="*/ 32 w 34"/>
                <a:gd name="T3" fmla="*/ 25 h 55"/>
                <a:gd name="T4" fmla="*/ 21 w 34"/>
                <a:gd name="T5" fmla="*/ 53 h 55"/>
                <a:gd name="T6" fmla="*/ 2 w 34"/>
                <a:gd name="T7" fmla="*/ 30 h 55"/>
                <a:gd name="T8" fmla="*/ 12 w 34"/>
                <a:gd name="T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5">
                  <a:moveTo>
                    <a:pt x="12" y="1"/>
                  </a:moveTo>
                  <a:cubicBezTo>
                    <a:pt x="21" y="0"/>
                    <a:pt x="29" y="10"/>
                    <a:pt x="32" y="25"/>
                  </a:cubicBezTo>
                  <a:cubicBezTo>
                    <a:pt x="34" y="39"/>
                    <a:pt x="30" y="52"/>
                    <a:pt x="21" y="53"/>
                  </a:cubicBezTo>
                  <a:cubicBezTo>
                    <a:pt x="13" y="55"/>
                    <a:pt x="5" y="44"/>
                    <a:pt x="2" y="30"/>
                  </a:cubicBezTo>
                  <a:cubicBezTo>
                    <a:pt x="0" y="16"/>
                    <a:pt x="4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2" name="Freeform 507"/>
            <p:cNvSpPr>
              <a:spLocks/>
            </p:cNvSpPr>
            <p:nvPr/>
          </p:nvSpPr>
          <p:spPr bwMode="auto">
            <a:xfrm>
              <a:off x="6942138" y="2836863"/>
              <a:ext cx="9525" cy="14288"/>
            </a:xfrm>
            <a:custGeom>
              <a:avLst/>
              <a:gdLst>
                <a:gd name="T0" fmla="*/ 26 w 37"/>
                <a:gd name="T1" fmla="*/ 2 h 55"/>
                <a:gd name="T2" fmla="*/ 33 w 37"/>
                <a:gd name="T3" fmla="*/ 32 h 55"/>
                <a:gd name="T4" fmla="*/ 12 w 37"/>
                <a:gd name="T5" fmla="*/ 53 h 55"/>
                <a:gd name="T6" fmla="*/ 4 w 37"/>
                <a:gd name="T7" fmla="*/ 24 h 55"/>
                <a:gd name="T8" fmla="*/ 26 w 37"/>
                <a:gd name="T9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5">
                  <a:moveTo>
                    <a:pt x="26" y="2"/>
                  </a:moveTo>
                  <a:cubicBezTo>
                    <a:pt x="34" y="5"/>
                    <a:pt x="37" y="18"/>
                    <a:pt x="33" y="32"/>
                  </a:cubicBezTo>
                  <a:cubicBezTo>
                    <a:pt x="29" y="46"/>
                    <a:pt x="20" y="55"/>
                    <a:pt x="12" y="53"/>
                  </a:cubicBezTo>
                  <a:cubicBezTo>
                    <a:pt x="4" y="51"/>
                    <a:pt x="0" y="38"/>
                    <a:pt x="4" y="24"/>
                  </a:cubicBezTo>
                  <a:cubicBezTo>
                    <a:pt x="8" y="10"/>
                    <a:pt x="18" y="0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3" name="Freeform 508"/>
            <p:cNvSpPr>
              <a:spLocks/>
            </p:cNvSpPr>
            <p:nvPr/>
          </p:nvSpPr>
          <p:spPr bwMode="auto">
            <a:xfrm>
              <a:off x="7035800" y="2878138"/>
              <a:ext cx="14288" cy="7938"/>
            </a:xfrm>
            <a:custGeom>
              <a:avLst/>
              <a:gdLst>
                <a:gd name="T0" fmla="*/ 53 w 54"/>
                <a:gd name="T1" fmla="*/ 14 h 33"/>
                <a:gd name="T2" fmla="*/ 28 w 54"/>
                <a:gd name="T3" fmla="*/ 31 h 33"/>
                <a:gd name="T4" fmla="*/ 1 w 54"/>
                <a:gd name="T5" fmla="*/ 18 h 33"/>
                <a:gd name="T6" fmla="*/ 26 w 54"/>
                <a:gd name="T7" fmla="*/ 1 h 33"/>
                <a:gd name="T8" fmla="*/ 53 w 54"/>
                <a:gd name="T9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3">
                  <a:moveTo>
                    <a:pt x="53" y="14"/>
                  </a:moveTo>
                  <a:cubicBezTo>
                    <a:pt x="54" y="23"/>
                    <a:pt x="43" y="30"/>
                    <a:pt x="28" y="31"/>
                  </a:cubicBezTo>
                  <a:cubicBezTo>
                    <a:pt x="14" y="33"/>
                    <a:pt x="1" y="27"/>
                    <a:pt x="1" y="18"/>
                  </a:cubicBezTo>
                  <a:cubicBezTo>
                    <a:pt x="0" y="10"/>
                    <a:pt x="11" y="2"/>
                    <a:pt x="26" y="1"/>
                  </a:cubicBezTo>
                  <a:cubicBezTo>
                    <a:pt x="40" y="0"/>
                    <a:pt x="52" y="6"/>
                    <a:pt x="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4" name="Freeform 509"/>
            <p:cNvSpPr>
              <a:spLocks/>
            </p:cNvSpPr>
            <p:nvPr/>
          </p:nvSpPr>
          <p:spPr bwMode="auto">
            <a:xfrm>
              <a:off x="6948488" y="2922588"/>
              <a:ext cx="14288" cy="7938"/>
            </a:xfrm>
            <a:custGeom>
              <a:avLst/>
              <a:gdLst>
                <a:gd name="T0" fmla="*/ 53 w 54"/>
                <a:gd name="T1" fmla="*/ 14 h 32"/>
                <a:gd name="T2" fmla="*/ 28 w 54"/>
                <a:gd name="T3" fmla="*/ 31 h 32"/>
                <a:gd name="T4" fmla="*/ 1 w 54"/>
                <a:gd name="T5" fmla="*/ 18 h 32"/>
                <a:gd name="T6" fmla="*/ 26 w 54"/>
                <a:gd name="T7" fmla="*/ 1 h 32"/>
                <a:gd name="T8" fmla="*/ 53 w 54"/>
                <a:gd name="T9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2">
                  <a:moveTo>
                    <a:pt x="53" y="14"/>
                  </a:moveTo>
                  <a:cubicBezTo>
                    <a:pt x="54" y="22"/>
                    <a:pt x="43" y="30"/>
                    <a:pt x="28" y="31"/>
                  </a:cubicBezTo>
                  <a:cubicBezTo>
                    <a:pt x="14" y="32"/>
                    <a:pt x="2" y="26"/>
                    <a:pt x="1" y="18"/>
                  </a:cubicBezTo>
                  <a:cubicBezTo>
                    <a:pt x="0" y="10"/>
                    <a:pt x="11" y="2"/>
                    <a:pt x="26" y="1"/>
                  </a:cubicBezTo>
                  <a:cubicBezTo>
                    <a:pt x="40" y="0"/>
                    <a:pt x="53" y="6"/>
                    <a:pt x="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5" name="Freeform 510"/>
            <p:cNvSpPr>
              <a:spLocks/>
            </p:cNvSpPr>
            <p:nvPr/>
          </p:nvSpPr>
          <p:spPr bwMode="auto">
            <a:xfrm>
              <a:off x="6948488" y="3051176"/>
              <a:ext cx="55563" cy="61913"/>
            </a:xfrm>
            <a:custGeom>
              <a:avLst/>
              <a:gdLst>
                <a:gd name="T0" fmla="*/ 105 w 214"/>
                <a:gd name="T1" fmla="*/ 234 h 234"/>
                <a:gd name="T2" fmla="*/ 53 w 214"/>
                <a:gd name="T3" fmla="*/ 224 h 234"/>
                <a:gd name="T4" fmla="*/ 14 w 214"/>
                <a:gd name="T5" fmla="*/ 204 h 234"/>
                <a:gd name="T6" fmla="*/ 8 w 214"/>
                <a:gd name="T7" fmla="*/ 171 h 234"/>
                <a:gd name="T8" fmla="*/ 41 w 214"/>
                <a:gd name="T9" fmla="*/ 164 h 234"/>
                <a:gd name="T10" fmla="*/ 70 w 214"/>
                <a:gd name="T11" fmla="*/ 178 h 234"/>
                <a:gd name="T12" fmla="*/ 126 w 214"/>
                <a:gd name="T13" fmla="*/ 179 h 234"/>
                <a:gd name="T14" fmla="*/ 130 w 214"/>
                <a:gd name="T15" fmla="*/ 33 h 234"/>
                <a:gd name="T16" fmla="*/ 147 w 214"/>
                <a:gd name="T17" fmla="*/ 3 h 234"/>
                <a:gd name="T18" fmla="*/ 177 w 214"/>
                <a:gd name="T19" fmla="*/ 20 h 234"/>
                <a:gd name="T20" fmla="*/ 159 w 214"/>
                <a:gd name="T21" fmla="*/ 214 h 234"/>
                <a:gd name="T22" fmla="*/ 105 w 214"/>
                <a:gd name="T23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4" h="234">
                  <a:moveTo>
                    <a:pt x="105" y="234"/>
                  </a:moveTo>
                  <a:cubicBezTo>
                    <a:pt x="89" y="234"/>
                    <a:pt x="72" y="230"/>
                    <a:pt x="53" y="224"/>
                  </a:cubicBezTo>
                  <a:cubicBezTo>
                    <a:pt x="40" y="219"/>
                    <a:pt x="27" y="212"/>
                    <a:pt x="14" y="204"/>
                  </a:cubicBezTo>
                  <a:cubicBezTo>
                    <a:pt x="3" y="197"/>
                    <a:pt x="0" y="182"/>
                    <a:pt x="8" y="171"/>
                  </a:cubicBezTo>
                  <a:cubicBezTo>
                    <a:pt x="15" y="160"/>
                    <a:pt x="30" y="157"/>
                    <a:pt x="41" y="164"/>
                  </a:cubicBezTo>
                  <a:cubicBezTo>
                    <a:pt x="50" y="170"/>
                    <a:pt x="60" y="175"/>
                    <a:pt x="70" y="178"/>
                  </a:cubicBezTo>
                  <a:cubicBezTo>
                    <a:pt x="88" y="185"/>
                    <a:pt x="113" y="191"/>
                    <a:pt x="126" y="179"/>
                  </a:cubicBezTo>
                  <a:cubicBezTo>
                    <a:pt x="153" y="154"/>
                    <a:pt x="140" y="70"/>
                    <a:pt x="130" y="33"/>
                  </a:cubicBezTo>
                  <a:cubicBezTo>
                    <a:pt x="127" y="20"/>
                    <a:pt x="134" y="7"/>
                    <a:pt x="147" y="3"/>
                  </a:cubicBezTo>
                  <a:cubicBezTo>
                    <a:pt x="160" y="0"/>
                    <a:pt x="173" y="8"/>
                    <a:pt x="177" y="20"/>
                  </a:cubicBezTo>
                  <a:cubicBezTo>
                    <a:pt x="181" y="35"/>
                    <a:pt x="214" y="163"/>
                    <a:pt x="159" y="214"/>
                  </a:cubicBezTo>
                  <a:cubicBezTo>
                    <a:pt x="144" y="227"/>
                    <a:pt x="126" y="234"/>
                    <a:pt x="105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6" name="Freeform 511"/>
            <p:cNvSpPr>
              <a:spLocks/>
            </p:cNvSpPr>
            <p:nvPr/>
          </p:nvSpPr>
          <p:spPr bwMode="auto">
            <a:xfrm>
              <a:off x="6913563" y="3006726"/>
              <a:ext cx="33338" cy="82550"/>
            </a:xfrm>
            <a:custGeom>
              <a:avLst/>
              <a:gdLst>
                <a:gd name="T0" fmla="*/ 104 w 131"/>
                <a:gd name="T1" fmla="*/ 319 h 319"/>
                <a:gd name="T2" fmla="*/ 83 w 131"/>
                <a:gd name="T3" fmla="*/ 308 h 319"/>
                <a:gd name="T4" fmla="*/ 0 w 131"/>
                <a:gd name="T5" fmla="*/ 27 h 319"/>
                <a:gd name="T6" fmla="*/ 23 w 131"/>
                <a:gd name="T7" fmla="*/ 1 h 319"/>
                <a:gd name="T8" fmla="*/ 48 w 131"/>
                <a:gd name="T9" fmla="*/ 24 h 319"/>
                <a:gd name="T10" fmla="*/ 48 w 131"/>
                <a:gd name="T11" fmla="*/ 24 h 319"/>
                <a:gd name="T12" fmla="*/ 124 w 131"/>
                <a:gd name="T13" fmla="*/ 282 h 319"/>
                <a:gd name="T14" fmla="*/ 117 w 131"/>
                <a:gd name="T15" fmla="*/ 315 h 319"/>
                <a:gd name="T16" fmla="*/ 104 w 131"/>
                <a:gd name="T17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319">
                  <a:moveTo>
                    <a:pt x="104" y="319"/>
                  </a:moveTo>
                  <a:cubicBezTo>
                    <a:pt x="96" y="319"/>
                    <a:pt x="88" y="315"/>
                    <a:pt x="83" y="308"/>
                  </a:cubicBezTo>
                  <a:cubicBezTo>
                    <a:pt x="11" y="198"/>
                    <a:pt x="1" y="34"/>
                    <a:pt x="0" y="27"/>
                  </a:cubicBezTo>
                  <a:cubicBezTo>
                    <a:pt x="0" y="13"/>
                    <a:pt x="10" y="2"/>
                    <a:pt x="23" y="1"/>
                  </a:cubicBezTo>
                  <a:cubicBezTo>
                    <a:pt x="36" y="0"/>
                    <a:pt x="48" y="11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5"/>
                    <a:pt x="58" y="182"/>
                    <a:pt x="124" y="282"/>
                  </a:cubicBezTo>
                  <a:cubicBezTo>
                    <a:pt x="131" y="293"/>
                    <a:pt x="128" y="308"/>
                    <a:pt x="117" y="315"/>
                  </a:cubicBezTo>
                  <a:cubicBezTo>
                    <a:pt x="113" y="318"/>
                    <a:pt x="108" y="319"/>
                    <a:pt x="104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7" name="Freeform 512"/>
            <p:cNvSpPr>
              <a:spLocks/>
            </p:cNvSpPr>
            <p:nvPr/>
          </p:nvSpPr>
          <p:spPr bwMode="auto">
            <a:xfrm>
              <a:off x="6870700" y="3078163"/>
              <a:ext cx="114300" cy="125413"/>
            </a:xfrm>
            <a:custGeom>
              <a:avLst/>
              <a:gdLst>
                <a:gd name="T0" fmla="*/ 27 w 443"/>
                <a:gd name="T1" fmla="*/ 482 h 482"/>
                <a:gd name="T2" fmla="*/ 4 w 443"/>
                <a:gd name="T3" fmla="*/ 466 h 482"/>
                <a:gd name="T4" fmla="*/ 19 w 443"/>
                <a:gd name="T5" fmla="*/ 436 h 482"/>
                <a:gd name="T6" fmla="*/ 89 w 443"/>
                <a:gd name="T7" fmla="*/ 410 h 482"/>
                <a:gd name="T8" fmla="*/ 117 w 443"/>
                <a:gd name="T9" fmla="*/ 378 h 482"/>
                <a:gd name="T10" fmla="*/ 199 w 443"/>
                <a:gd name="T11" fmla="*/ 307 h 482"/>
                <a:gd name="T12" fmla="*/ 332 w 443"/>
                <a:gd name="T13" fmla="*/ 260 h 482"/>
                <a:gd name="T14" fmla="*/ 351 w 443"/>
                <a:gd name="T15" fmla="*/ 129 h 482"/>
                <a:gd name="T16" fmla="*/ 306 w 443"/>
                <a:gd name="T17" fmla="*/ 150 h 482"/>
                <a:gd name="T18" fmla="*/ 279 w 443"/>
                <a:gd name="T19" fmla="*/ 145 h 482"/>
                <a:gd name="T20" fmla="*/ 274 w 443"/>
                <a:gd name="T21" fmla="*/ 118 h 482"/>
                <a:gd name="T22" fmla="*/ 324 w 443"/>
                <a:gd name="T23" fmla="*/ 16 h 482"/>
                <a:gd name="T24" fmla="*/ 356 w 443"/>
                <a:gd name="T25" fmla="*/ 5 h 482"/>
                <a:gd name="T26" fmla="*/ 367 w 443"/>
                <a:gd name="T27" fmla="*/ 38 h 482"/>
                <a:gd name="T28" fmla="*/ 348 w 443"/>
                <a:gd name="T29" fmla="*/ 78 h 482"/>
                <a:gd name="T30" fmla="*/ 352 w 443"/>
                <a:gd name="T31" fmla="*/ 75 h 482"/>
                <a:gd name="T32" fmla="*/ 383 w 443"/>
                <a:gd name="T33" fmla="*/ 85 h 482"/>
                <a:gd name="T34" fmla="*/ 360 w 443"/>
                <a:gd name="T35" fmla="*/ 299 h 482"/>
                <a:gd name="T36" fmla="*/ 203 w 443"/>
                <a:gd name="T37" fmla="*/ 355 h 482"/>
                <a:gd name="T38" fmla="*/ 164 w 443"/>
                <a:gd name="T39" fmla="*/ 389 h 482"/>
                <a:gd name="T40" fmla="*/ 106 w 443"/>
                <a:gd name="T41" fmla="*/ 455 h 482"/>
                <a:gd name="T42" fmla="*/ 35 w 443"/>
                <a:gd name="T43" fmla="*/ 481 h 482"/>
                <a:gd name="T44" fmla="*/ 27 w 443"/>
                <a:gd name="T45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3" h="482">
                  <a:moveTo>
                    <a:pt x="27" y="482"/>
                  </a:moveTo>
                  <a:cubicBezTo>
                    <a:pt x="17" y="482"/>
                    <a:pt x="8" y="476"/>
                    <a:pt x="4" y="466"/>
                  </a:cubicBezTo>
                  <a:cubicBezTo>
                    <a:pt x="0" y="454"/>
                    <a:pt x="6" y="440"/>
                    <a:pt x="19" y="436"/>
                  </a:cubicBezTo>
                  <a:cubicBezTo>
                    <a:pt x="89" y="410"/>
                    <a:pt x="89" y="410"/>
                    <a:pt x="89" y="410"/>
                  </a:cubicBezTo>
                  <a:cubicBezTo>
                    <a:pt x="104" y="405"/>
                    <a:pt x="114" y="393"/>
                    <a:pt x="117" y="378"/>
                  </a:cubicBezTo>
                  <a:cubicBezTo>
                    <a:pt x="127" y="339"/>
                    <a:pt x="159" y="311"/>
                    <a:pt x="199" y="307"/>
                  </a:cubicBezTo>
                  <a:cubicBezTo>
                    <a:pt x="234" y="304"/>
                    <a:pt x="286" y="293"/>
                    <a:pt x="332" y="260"/>
                  </a:cubicBezTo>
                  <a:cubicBezTo>
                    <a:pt x="382" y="223"/>
                    <a:pt x="365" y="161"/>
                    <a:pt x="351" y="129"/>
                  </a:cubicBezTo>
                  <a:cubicBezTo>
                    <a:pt x="306" y="150"/>
                    <a:pt x="306" y="150"/>
                    <a:pt x="306" y="150"/>
                  </a:cubicBezTo>
                  <a:cubicBezTo>
                    <a:pt x="297" y="155"/>
                    <a:pt x="286" y="153"/>
                    <a:pt x="279" y="145"/>
                  </a:cubicBezTo>
                  <a:cubicBezTo>
                    <a:pt x="271" y="138"/>
                    <a:pt x="270" y="127"/>
                    <a:pt x="274" y="118"/>
                  </a:cubicBezTo>
                  <a:cubicBezTo>
                    <a:pt x="324" y="16"/>
                    <a:pt x="324" y="16"/>
                    <a:pt x="324" y="16"/>
                  </a:cubicBezTo>
                  <a:cubicBezTo>
                    <a:pt x="330" y="4"/>
                    <a:pt x="344" y="0"/>
                    <a:pt x="356" y="5"/>
                  </a:cubicBezTo>
                  <a:cubicBezTo>
                    <a:pt x="368" y="11"/>
                    <a:pt x="373" y="26"/>
                    <a:pt x="367" y="38"/>
                  </a:cubicBezTo>
                  <a:cubicBezTo>
                    <a:pt x="348" y="78"/>
                    <a:pt x="348" y="78"/>
                    <a:pt x="348" y="78"/>
                  </a:cubicBezTo>
                  <a:cubicBezTo>
                    <a:pt x="352" y="75"/>
                    <a:pt x="352" y="75"/>
                    <a:pt x="352" y="75"/>
                  </a:cubicBezTo>
                  <a:cubicBezTo>
                    <a:pt x="363" y="70"/>
                    <a:pt x="377" y="74"/>
                    <a:pt x="383" y="85"/>
                  </a:cubicBezTo>
                  <a:cubicBezTo>
                    <a:pt x="411" y="133"/>
                    <a:pt x="443" y="239"/>
                    <a:pt x="360" y="299"/>
                  </a:cubicBezTo>
                  <a:cubicBezTo>
                    <a:pt x="305" y="338"/>
                    <a:pt x="244" y="351"/>
                    <a:pt x="203" y="355"/>
                  </a:cubicBezTo>
                  <a:cubicBezTo>
                    <a:pt x="184" y="357"/>
                    <a:pt x="169" y="371"/>
                    <a:pt x="164" y="389"/>
                  </a:cubicBezTo>
                  <a:cubicBezTo>
                    <a:pt x="157" y="420"/>
                    <a:pt x="135" y="444"/>
                    <a:pt x="106" y="455"/>
                  </a:cubicBezTo>
                  <a:cubicBezTo>
                    <a:pt x="35" y="481"/>
                    <a:pt x="35" y="481"/>
                    <a:pt x="35" y="481"/>
                  </a:cubicBezTo>
                  <a:cubicBezTo>
                    <a:pt x="32" y="482"/>
                    <a:pt x="30" y="482"/>
                    <a:pt x="27" y="4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8" name="Freeform 513"/>
            <p:cNvSpPr>
              <a:spLocks/>
            </p:cNvSpPr>
            <p:nvPr/>
          </p:nvSpPr>
          <p:spPr bwMode="auto">
            <a:xfrm>
              <a:off x="6605588" y="3036888"/>
              <a:ext cx="325438" cy="185738"/>
            </a:xfrm>
            <a:custGeom>
              <a:avLst/>
              <a:gdLst>
                <a:gd name="T0" fmla="*/ 237 w 1252"/>
                <a:gd name="T1" fmla="*/ 714 h 714"/>
                <a:gd name="T2" fmla="*/ 232 w 1252"/>
                <a:gd name="T3" fmla="*/ 713 h 714"/>
                <a:gd name="T4" fmla="*/ 214 w 1252"/>
                <a:gd name="T5" fmla="*/ 684 h 714"/>
                <a:gd name="T6" fmla="*/ 285 w 1252"/>
                <a:gd name="T7" fmla="*/ 568 h 714"/>
                <a:gd name="T8" fmla="*/ 609 w 1252"/>
                <a:gd name="T9" fmla="*/ 445 h 714"/>
                <a:gd name="T10" fmla="*/ 1014 w 1252"/>
                <a:gd name="T11" fmla="*/ 300 h 714"/>
                <a:gd name="T12" fmla="*/ 1184 w 1252"/>
                <a:gd name="T13" fmla="*/ 92 h 714"/>
                <a:gd name="T14" fmla="*/ 1045 w 1252"/>
                <a:gd name="T15" fmla="*/ 182 h 714"/>
                <a:gd name="T16" fmla="*/ 553 w 1252"/>
                <a:gd name="T17" fmla="*/ 333 h 714"/>
                <a:gd name="T18" fmla="*/ 164 w 1252"/>
                <a:gd name="T19" fmla="*/ 488 h 714"/>
                <a:gd name="T20" fmla="*/ 49 w 1252"/>
                <a:gd name="T21" fmla="*/ 632 h 714"/>
                <a:gd name="T22" fmla="*/ 17 w 1252"/>
                <a:gd name="T23" fmla="*/ 643 h 714"/>
                <a:gd name="T24" fmla="*/ 6 w 1252"/>
                <a:gd name="T25" fmla="*/ 611 h 714"/>
                <a:gd name="T26" fmla="*/ 130 w 1252"/>
                <a:gd name="T27" fmla="*/ 454 h 714"/>
                <a:gd name="T28" fmla="*/ 551 w 1252"/>
                <a:gd name="T29" fmla="*/ 285 h 714"/>
                <a:gd name="T30" fmla="*/ 1211 w 1252"/>
                <a:gd name="T31" fmla="*/ 8 h 714"/>
                <a:gd name="T32" fmla="*/ 1238 w 1252"/>
                <a:gd name="T33" fmla="*/ 5 h 714"/>
                <a:gd name="T34" fmla="*/ 1251 w 1252"/>
                <a:gd name="T35" fmla="*/ 30 h 714"/>
                <a:gd name="T36" fmla="*/ 1043 w 1252"/>
                <a:gd name="T37" fmla="*/ 338 h 714"/>
                <a:gd name="T38" fmla="*/ 611 w 1252"/>
                <a:gd name="T39" fmla="*/ 493 h 714"/>
                <a:gd name="T40" fmla="*/ 261 w 1252"/>
                <a:gd name="T41" fmla="*/ 695 h 714"/>
                <a:gd name="T42" fmla="*/ 237 w 1252"/>
                <a:gd name="T43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52" h="714">
                  <a:moveTo>
                    <a:pt x="237" y="714"/>
                  </a:moveTo>
                  <a:cubicBezTo>
                    <a:pt x="235" y="714"/>
                    <a:pt x="234" y="713"/>
                    <a:pt x="232" y="713"/>
                  </a:cubicBezTo>
                  <a:cubicBezTo>
                    <a:pt x="219" y="710"/>
                    <a:pt x="211" y="697"/>
                    <a:pt x="214" y="684"/>
                  </a:cubicBezTo>
                  <a:cubicBezTo>
                    <a:pt x="214" y="682"/>
                    <a:pt x="228" y="625"/>
                    <a:pt x="285" y="568"/>
                  </a:cubicBezTo>
                  <a:cubicBezTo>
                    <a:pt x="377" y="474"/>
                    <a:pt x="512" y="449"/>
                    <a:pt x="609" y="445"/>
                  </a:cubicBezTo>
                  <a:cubicBezTo>
                    <a:pt x="756" y="438"/>
                    <a:pt x="900" y="387"/>
                    <a:pt x="1014" y="300"/>
                  </a:cubicBezTo>
                  <a:cubicBezTo>
                    <a:pt x="1095" y="239"/>
                    <a:pt x="1154" y="166"/>
                    <a:pt x="1184" y="92"/>
                  </a:cubicBezTo>
                  <a:cubicBezTo>
                    <a:pt x="1150" y="117"/>
                    <a:pt x="1103" y="149"/>
                    <a:pt x="1045" y="182"/>
                  </a:cubicBezTo>
                  <a:cubicBezTo>
                    <a:pt x="933" y="245"/>
                    <a:pt x="756" y="323"/>
                    <a:pt x="553" y="333"/>
                  </a:cubicBezTo>
                  <a:cubicBezTo>
                    <a:pt x="401" y="340"/>
                    <a:pt x="270" y="392"/>
                    <a:pt x="164" y="488"/>
                  </a:cubicBezTo>
                  <a:cubicBezTo>
                    <a:pt x="84" y="560"/>
                    <a:pt x="50" y="631"/>
                    <a:pt x="49" y="632"/>
                  </a:cubicBezTo>
                  <a:cubicBezTo>
                    <a:pt x="44" y="643"/>
                    <a:pt x="29" y="649"/>
                    <a:pt x="17" y="643"/>
                  </a:cubicBezTo>
                  <a:cubicBezTo>
                    <a:pt x="5" y="637"/>
                    <a:pt x="0" y="623"/>
                    <a:pt x="6" y="611"/>
                  </a:cubicBezTo>
                  <a:cubicBezTo>
                    <a:pt x="8" y="608"/>
                    <a:pt x="44" y="532"/>
                    <a:pt x="130" y="454"/>
                  </a:cubicBezTo>
                  <a:cubicBezTo>
                    <a:pt x="209" y="382"/>
                    <a:pt x="346" y="294"/>
                    <a:pt x="551" y="285"/>
                  </a:cubicBezTo>
                  <a:cubicBezTo>
                    <a:pt x="922" y="268"/>
                    <a:pt x="1208" y="11"/>
                    <a:pt x="1211" y="8"/>
                  </a:cubicBezTo>
                  <a:cubicBezTo>
                    <a:pt x="1218" y="1"/>
                    <a:pt x="1229" y="0"/>
                    <a:pt x="1238" y="5"/>
                  </a:cubicBezTo>
                  <a:cubicBezTo>
                    <a:pt x="1247" y="10"/>
                    <a:pt x="1252" y="20"/>
                    <a:pt x="1251" y="30"/>
                  </a:cubicBezTo>
                  <a:cubicBezTo>
                    <a:pt x="1234" y="138"/>
                    <a:pt x="1159" y="251"/>
                    <a:pt x="1043" y="338"/>
                  </a:cubicBezTo>
                  <a:cubicBezTo>
                    <a:pt x="921" y="431"/>
                    <a:pt x="768" y="486"/>
                    <a:pt x="611" y="493"/>
                  </a:cubicBezTo>
                  <a:cubicBezTo>
                    <a:pt x="308" y="506"/>
                    <a:pt x="261" y="693"/>
                    <a:pt x="261" y="695"/>
                  </a:cubicBezTo>
                  <a:cubicBezTo>
                    <a:pt x="258" y="706"/>
                    <a:pt x="248" y="714"/>
                    <a:pt x="237" y="7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9" name="Freeform 514"/>
            <p:cNvSpPr>
              <a:spLocks/>
            </p:cNvSpPr>
            <p:nvPr/>
          </p:nvSpPr>
          <p:spPr bwMode="auto">
            <a:xfrm>
              <a:off x="6816725" y="3065463"/>
              <a:ext cx="123825" cy="149225"/>
            </a:xfrm>
            <a:custGeom>
              <a:avLst/>
              <a:gdLst>
                <a:gd name="T0" fmla="*/ 35 w 478"/>
                <a:gd name="T1" fmla="*/ 574 h 574"/>
                <a:gd name="T2" fmla="*/ 12 w 478"/>
                <a:gd name="T3" fmla="*/ 557 h 574"/>
                <a:gd name="T4" fmla="*/ 14 w 478"/>
                <a:gd name="T5" fmla="*/ 468 h 574"/>
                <a:gd name="T6" fmla="*/ 161 w 478"/>
                <a:gd name="T7" fmla="*/ 330 h 574"/>
                <a:gd name="T8" fmla="*/ 428 w 478"/>
                <a:gd name="T9" fmla="*/ 19 h 574"/>
                <a:gd name="T10" fmla="*/ 460 w 478"/>
                <a:gd name="T11" fmla="*/ 5 h 574"/>
                <a:gd name="T12" fmla="*/ 473 w 478"/>
                <a:gd name="T13" fmla="*/ 37 h 574"/>
                <a:gd name="T14" fmla="*/ 395 w 478"/>
                <a:gd name="T15" fmla="*/ 181 h 574"/>
                <a:gd name="T16" fmla="*/ 177 w 478"/>
                <a:gd name="T17" fmla="*/ 375 h 574"/>
                <a:gd name="T18" fmla="*/ 58 w 478"/>
                <a:gd name="T19" fmla="*/ 544 h 574"/>
                <a:gd name="T20" fmla="*/ 41 w 478"/>
                <a:gd name="T21" fmla="*/ 574 h 574"/>
                <a:gd name="T22" fmla="*/ 35 w 478"/>
                <a:gd name="T23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8" h="574">
                  <a:moveTo>
                    <a:pt x="35" y="574"/>
                  </a:moveTo>
                  <a:cubicBezTo>
                    <a:pt x="24" y="574"/>
                    <a:pt x="15" y="568"/>
                    <a:pt x="12" y="557"/>
                  </a:cubicBezTo>
                  <a:cubicBezTo>
                    <a:pt x="11" y="556"/>
                    <a:pt x="0" y="516"/>
                    <a:pt x="14" y="468"/>
                  </a:cubicBezTo>
                  <a:cubicBezTo>
                    <a:pt x="26" y="424"/>
                    <a:pt x="61" y="365"/>
                    <a:pt x="161" y="330"/>
                  </a:cubicBezTo>
                  <a:cubicBezTo>
                    <a:pt x="323" y="273"/>
                    <a:pt x="427" y="21"/>
                    <a:pt x="428" y="19"/>
                  </a:cubicBezTo>
                  <a:cubicBezTo>
                    <a:pt x="433" y="6"/>
                    <a:pt x="447" y="0"/>
                    <a:pt x="460" y="5"/>
                  </a:cubicBezTo>
                  <a:cubicBezTo>
                    <a:pt x="472" y="10"/>
                    <a:pt x="478" y="24"/>
                    <a:pt x="473" y="37"/>
                  </a:cubicBezTo>
                  <a:cubicBezTo>
                    <a:pt x="472" y="40"/>
                    <a:pt x="444" y="106"/>
                    <a:pt x="395" y="181"/>
                  </a:cubicBezTo>
                  <a:cubicBezTo>
                    <a:pt x="328" y="283"/>
                    <a:pt x="254" y="348"/>
                    <a:pt x="177" y="375"/>
                  </a:cubicBezTo>
                  <a:cubicBezTo>
                    <a:pt x="28" y="428"/>
                    <a:pt x="57" y="539"/>
                    <a:pt x="58" y="544"/>
                  </a:cubicBezTo>
                  <a:cubicBezTo>
                    <a:pt x="61" y="557"/>
                    <a:pt x="54" y="570"/>
                    <a:pt x="41" y="574"/>
                  </a:cubicBezTo>
                  <a:cubicBezTo>
                    <a:pt x="39" y="574"/>
                    <a:pt x="37" y="574"/>
                    <a:pt x="35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0" name="Freeform 515"/>
            <p:cNvSpPr>
              <a:spLocks/>
            </p:cNvSpPr>
            <p:nvPr/>
          </p:nvSpPr>
          <p:spPr bwMode="auto">
            <a:xfrm>
              <a:off x="6877050" y="3065463"/>
              <a:ext cx="47625" cy="42863"/>
            </a:xfrm>
            <a:custGeom>
              <a:avLst/>
              <a:gdLst>
                <a:gd name="T0" fmla="*/ 159 w 183"/>
                <a:gd name="T1" fmla="*/ 166 h 166"/>
                <a:gd name="T2" fmla="*/ 157 w 183"/>
                <a:gd name="T3" fmla="*/ 166 h 166"/>
                <a:gd name="T4" fmla="*/ 4 w 183"/>
                <a:gd name="T5" fmla="*/ 33 h 166"/>
                <a:gd name="T6" fmla="*/ 20 w 183"/>
                <a:gd name="T7" fmla="*/ 4 h 166"/>
                <a:gd name="T8" fmla="*/ 50 w 183"/>
                <a:gd name="T9" fmla="*/ 20 h 166"/>
                <a:gd name="T10" fmla="*/ 160 w 183"/>
                <a:gd name="T11" fmla="*/ 118 h 166"/>
                <a:gd name="T12" fmla="*/ 183 w 183"/>
                <a:gd name="T13" fmla="*/ 143 h 166"/>
                <a:gd name="T14" fmla="*/ 159 w 183"/>
                <a:gd name="T1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66">
                  <a:moveTo>
                    <a:pt x="159" y="166"/>
                  </a:moveTo>
                  <a:cubicBezTo>
                    <a:pt x="158" y="166"/>
                    <a:pt x="158" y="166"/>
                    <a:pt x="157" y="166"/>
                  </a:cubicBezTo>
                  <a:cubicBezTo>
                    <a:pt x="41" y="159"/>
                    <a:pt x="5" y="38"/>
                    <a:pt x="4" y="33"/>
                  </a:cubicBezTo>
                  <a:cubicBezTo>
                    <a:pt x="0" y="21"/>
                    <a:pt x="7" y="7"/>
                    <a:pt x="20" y="4"/>
                  </a:cubicBezTo>
                  <a:cubicBezTo>
                    <a:pt x="33" y="0"/>
                    <a:pt x="46" y="7"/>
                    <a:pt x="50" y="20"/>
                  </a:cubicBezTo>
                  <a:cubicBezTo>
                    <a:pt x="51" y="24"/>
                    <a:pt x="78" y="113"/>
                    <a:pt x="160" y="118"/>
                  </a:cubicBezTo>
                  <a:cubicBezTo>
                    <a:pt x="173" y="119"/>
                    <a:pt x="183" y="130"/>
                    <a:pt x="183" y="143"/>
                  </a:cubicBezTo>
                  <a:cubicBezTo>
                    <a:pt x="182" y="156"/>
                    <a:pt x="171" y="166"/>
                    <a:pt x="159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1" name="Freeform 516"/>
            <p:cNvSpPr>
              <a:spLocks/>
            </p:cNvSpPr>
            <p:nvPr/>
          </p:nvSpPr>
          <p:spPr bwMode="auto">
            <a:xfrm>
              <a:off x="6831013" y="3089276"/>
              <a:ext cx="79375" cy="39688"/>
            </a:xfrm>
            <a:custGeom>
              <a:avLst/>
              <a:gdLst>
                <a:gd name="T0" fmla="*/ 276 w 304"/>
                <a:gd name="T1" fmla="*/ 153 h 153"/>
                <a:gd name="T2" fmla="*/ 9 w 304"/>
                <a:gd name="T3" fmla="*/ 42 h 153"/>
                <a:gd name="T4" fmla="*/ 12 w 304"/>
                <a:gd name="T5" fmla="*/ 8 h 153"/>
                <a:gd name="T6" fmla="*/ 46 w 304"/>
                <a:gd name="T7" fmla="*/ 11 h 153"/>
                <a:gd name="T8" fmla="*/ 106 w 304"/>
                <a:gd name="T9" fmla="*/ 59 h 153"/>
                <a:gd name="T10" fmla="*/ 280 w 304"/>
                <a:gd name="T11" fmla="*/ 105 h 153"/>
                <a:gd name="T12" fmla="*/ 304 w 304"/>
                <a:gd name="T13" fmla="*/ 128 h 153"/>
                <a:gd name="T14" fmla="*/ 281 w 304"/>
                <a:gd name="T15" fmla="*/ 153 h 153"/>
                <a:gd name="T16" fmla="*/ 276 w 304"/>
                <a:gd name="T1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153">
                  <a:moveTo>
                    <a:pt x="276" y="153"/>
                  </a:moveTo>
                  <a:cubicBezTo>
                    <a:pt x="103" y="153"/>
                    <a:pt x="13" y="46"/>
                    <a:pt x="9" y="42"/>
                  </a:cubicBezTo>
                  <a:cubicBezTo>
                    <a:pt x="0" y="32"/>
                    <a:pt x="2" y="16"/>
                    <a:pt x="12" y="8"/>
                  </a:cubicBezTo>
                  <a:cubicBezTo>
                    <a:pt x="22" y="0"/>
                    <a:pt x="37" y="1"/>
                    <a:pt x="46" y="11"/>
                  </a:cubicBezTo>
                  <a:cubicBezTo>
                    <a:pt x="46" y="12"/>
                    <a:pt x="67" y="35"/>
                    <a:pt x="106" y="59"/>
                  </a:cubicBezTo>
                  <a:cubicBezTo>
                    <a:pt x="158" y="90"/>
                    <a:pt x="216" y="105"/>
                    <a:pt x="280" y="105"/>
                  </a:cubicBezTo>
                  <a:cubicBezTo>
                    <a:pt x="293" y="104"/>
                    <a:pt x="304" y="115"/>
                    <a:pt x="304" y="128"/>
                  </a:cubicBezTo>
                  <a:cubicBezTo>
                    <a:pt x="304" y="142"/>
                    <a:pt x="294" y="152"/>
                    <a:pt x="281" y="153"/>
                  </a:cubicBezTo>
                  <a:cubicBezTo>
                    <a:pt x="279" y="153"/>
                    <a:pt x="277" y="153"/>
                    <a:pt x="276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2" name="Freeform 517"/>
            <p:cNvSpPr>
              <a:spLocks/>
            </p:cNvSpPr>
            <p:nvPr/>
          </p:nvSpPr>
          <p:spPr bwMode="auto">
            <a:xfrm>
              <a:off x="6792913" y="3101976"/>
              <a:ext cx="90488" cy="52388"/>
            </a:xfrm>
            <a:custGeom>
              <a:avLst/>
              <a:gdLst>
                <a:gd name="T0" fmla="*/ 325 w 350"/>
                <a:gd name="T1" fmla="*/ 204 h 204"/>
                <a:gd name="T2" fmla="*/ 323 w 350"/>
                <a:gd name="T3" fmla="*/ 204 h 204"/>
                <a:gd name="T4" fmla="*/ 6 w 350"/>
                <a:gd name="T5" fmla="*/ 40 h 204"/>
                <a:gd name="T6" fmla="*/ 15 w 350"/>
                <a:gd name="T7" fmla="*/ 7 h 204"/>
                <a:gd name="T8" fmla="*/ 48 w 350"/>
                <a:gd name="T9" fmla="*/ 15 h 204"/>
                <a:gd name="T10" fmla="*/ 111 w 350"/>
                <a:gd name="T11" fmla="*/ 81 h 204"/>
                <a:gd name="T12" fmla="*/ 326 w 350"/>
                <a:gd name="T13" fmla="*/ 156 h 204"/>
                <a:gd name="T14" fmla="*/ 349 w 350"/>
                <a:gd name="T15" fmla="*/ 181 h 204"/>
                <a:gd name="T16" fmla="*/ 325 w 350"/>
                <a:gd name="T17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204">
                  <a:moveTo>
                    <a:pt x="325" y="204"/>
                  </a:moveTo>
                  <a:cubicBezTo>
                    <a:pt x="324" y="204"/>
                    <a:pt x="324" y="204"/>
                    <a:pt x="323" y="204"/>
                  </a:cubicBezTo>
                  <a:cubicBezTo>
                    <a:pt x="97" y="189"/>
                    <a:pt x="10" y="46"/>
                    <a:pt x="6" y="40"/>
                  </a:cubicBezTo>
                  <a:cubicBezTo>
                    <a:pt x="0" y="28"/>
                    <a:pt x="4" y="14"/>
                    <a:pt x="15" y="7"/>
                  </a:cubicBezTo>
                  <a:cubicBezTo>
                    <a:pt x="26" y="0"/>
                    <a:pt x="41" y="4"/>
                    <a:pt x="48" y="15"/>
                  </a:cubicBezTo>
                  <a:cubicBezTo>
                    <a:pt x="48" y="16"/>
                    <a:pt x="68" y="48"/>
                    <a:pt x="111" y="81"/>
                  </a:cubicBezTo>
                  <a:cubicBezTo>
                    <a:pt x="170" y="125"/>
                    <a:pt x="242" y="150"/>
                    <a:pt x="326" y="156"/>
                  </a:cubicBezTo>
                  <a:cubicBezTo>
                    <a:pt x="340" y="157"/>
                    <a:pt x="350" y="168"/>
                    <a:pt x="349" y="181"/>
                  </a:cubicBezTo>
                  <a:cubicBezTo>
                    <a:pt x="348" y="194"/>
                    <a:pt x="337" y="204"/>
                    <a:pt x="325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3" name="Freeform 518"/>
            <p:cNvSpPr>
              <a:spLocks/>
            </p:cNvSpPr>
            <p:nvPr/>
          </p:nvSpPr>
          <p:spPr bwMode="auto">
            <a:xfrm>
              <a:off x="6742113" y="3109913"/>
              <a:ext cx="98425" cy="68263"/>
            </a:xfrm>
            <a:custGeom>
              <a:avLst/>
              <a:gdLst>
                <a:gd name="T0" fmla="*/ 356 w 382"/>
                <a:gd name="T1" fmla="*/ 262 h 262"/>
                <a:gd name="T2" fmla="*/ 352 w 382"/>
                <a:gd name="T3" fmla="*/ 261 h 262"/>
                <a:gd name="T4" fmla="*/ 5 w 382"/>
                <a:gd name="T5" fmla="*/ 35 h 262"/>
                <a:gd name="T6" fmla="*/ 19 w 382"/>
                <a:gd name="T7" fmla="*/ 4 h 262"/>
                <a:gd name="T8" fmla="*/ 50 w 382"/>
                <a:gd name="T9" fmla="*/ 19 h 262"/>
                <a:gd name="T10" fmla="*/ 109 w 382"/>
                <a:gd name="T11" fmla="*/ 100 h 262"/>
                <a:gd name="T12" fmla="*/ 360 w 382"/>
                <a:gd name="T13" fmla="*/ 214 h 262"/>
                <a:gd name="T14" fmla="*/ 380 w 382"/>
                <a:gd name="T15" fmla="*/ 242 h 262"/>
                <a:gd name="T16" fmla="*/ 356 w 382"/>
                <a:gd name="T17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2" h="262">
                  <a:moveTo>
                    <a:pt x="356" y="262"/>
                  </a:moveTo>
                  <a:cubicBezTo>
                    <a:pt x="355" y="262"/>
                    <a:pt x="353" y="262"/>
                    <a:pt x="352" y="261"/>
                  </a:cubicBezTo>
                  <a:cubicBezTo>
                    <a:pt x="69" y="215"/>
                    <a:pt x="7" y="42"/>
                    <a:pt x="5" y="35"/>
                  </a:cubicBezTo>
                  <a:cubicBezTo>
                    <a:pt x="0" y="22"/>
                    <a:pt x="7" y="8"/>
                    <a:pt x="19" y="4"/>
                  </a:cubicBezTo>
                  <a:cubicBezTo>
                    <a:pt x="32" y="0"/>
                    <a:pt x="46" y="6"/>
                    <a:pt x="50" y="19"/>
                  </a:cubicBezTo>
                  <a:cubicBezTo>
                    <a:pt x="50" y="20"/>
                    <a:pt x="64" y="58"/>
                    <a:pt x="109" y="100"/>
                  </a:cubicBezTo>
                  <a:cubicBezTo>
                    <a:pt x="150" y="140"/>
                    <a:pt x="227" y="192"/>
                    <a:pt x="360" y="214"/>
                  </a:cubicBezTo>
                  <a:cubicBezTo>
                    <a:pt x="373" y="216"/>
                    <a:pt x="382" y="228"/>
                    <a:pt x="380" y="242"/>
                  </a:cubicBezTo>
                  <a:cubicBezTo>
                    <a:pt x="378" y="253"/>
                    <a:pt x="368" y="262"/>
                    <a:pt x="356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4" name="Freeform 519"/>
            <p:cNvSpPr>
              <a:spLocks/>
            </p:cNvSpPr>
            <p:nvPr/>
          </p:nvSpPr>
          <p:spPr bwMode="auto">
            <a:xfrm>
              <a:off x="6700838" y="3117851"/>
              <a:ext cx="85725" cy="90488"/>
            </a:xfrm>
            <a:custGeom>
              <a:avLst/>
              <a:gdLst>
                <a:gd name="T0" fmla="*/ 258 w 328"/>
                <a:gd name="T1" fmla="*/ 346 h 346"/>
                <a:gd name="T2" fmla="*/ 238 w 328"/>
                <a:gd name="T3" fmla="*/ 334 h 346"/>
                <a:gd name="T4" fmla="*/ 246 w 328"/>
                <a:gd name="T5" fmla="*/ 301 h 346"/>
                <a:gd name="T6" fmla="*/ 256 w 328"/>
                <a:gd name="T7" fmla="*/ 295 h 346"/>
                <a:gd name="T8" fmla="*/ 268 w 328"/>
                <a:gd name="T9" fmla="*/ 257 h 346"/>
                <a:gd name="T10" fmla="*/ 268 w 328"/>
                <a:gd name="T11" fmla="*/ 257 h 346"/>
                <a:gd name="T12" fmla="*/ 255 w 328"/>
                <a:gd name="T13" fmla="*/ 242 h 346"/>
                <a:gd name="T14" fmla="*/ 6 w 328"/>
                <a:gd name="T15" fmla="*/ 39 h 346"/>
                <a:gd name="T16" fmla="*/ 16 w 328"/>
                <a:gd name="T17" fmla="*/ 6 h 346"/>
                <a:gd name="T18" fmla="*/ 49 w 328"/>
                <a:gd name="T19" fmla="*/ 16 h 346"/>
                <a:gd name="T20" fmla="*/ 268 w 328"/>
                <a:gd name="T21" fmla="*/ 196 h 346"/>
                <a:gd name="T22" fmla="*/ 312 w 328"/>
                <a:gd name="T23" fmla="*/ 238 h 346"/>
                <a:gd name="T24" fmla="*/ 312 w 328"/>
                <a:gd name="T25" fmla="*/ 238 h 346"/>
                <a:gd name="T26" fmla="*/ 280 w 328"/>
                <a:gd name="T27" fmla="*/ 337 h 346"/>
                <a:gd name="T28" fmla="*/ 271 w 328"/>
                <a:gd name="T29" fmla="*/ 342 h 346"/>
                <a:gd name="T30" fmla="*/ 258 w 328"/>
                <a:gd name="T31" fmla="*/ 34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8" h="346">
                  <a:moveTo>
                    <a:pt x="258" y="346"/>
                  </a:moveTo>
                  <a:cubicBezTo>
                    <a:pt x="250" y="346"/>
                    <a:pt x="242" y="341"/>
                    <a:pt x="238" y="334"/>
                  </a:cubicBezTo>
                  <a:cubicBezTo>
                    <a:pt x="231" y="322"/>
                    <a:pt x="235" y="308"/>
                    <a:pt x="246" y="301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69" y="288"/>
                    <a:pt x="274" y="271"/>
                    <a:pt x="268" y="257"/>
                  </a:cubicBezTo>
                  <a:cubicBezTo>
                    <a:pt x="268" y="257"/>
                    <a:pt x="268" y="257"/>
                    <a:pt x="268" y="257"/>
                  </a:cubicBezTo>
                  <a:cubicBezTo>
                    <a:pt x="265" y="249"/>
                    <a:pt x="259" y="243"/>
                    <a:pt x="255" y="242"/>
                  </a:cubicBezTo>
                  <a:cubicBezTo>
                    <a:pt x="92" y="195"/>
                    <a:pt x="10" y="45"/>
                    <a:pt x="6" y="39"/>
                  </a:cubicBezTo>
                  <a:cubicBezTo>
                    <a:pt x="0" y="27"/>
                    <a:pt x="5" y="13"/>
                    <a:pt x="16" y="6"/>
                  </a:cubicBezTo>
                  <a:cubicBezTo>
                    <a:pt x="28" y="0"/>
                    <a:pt x="42" y="5"/>
                    <a:pt x="49" y="16"/>
                  </a:cubicBezTo>
                  <a:cubicBezTo>
                    <a:pt x="50" y="18"/>
                    <a:pt x="125" y="155"/>
                    <a:pt x="268" y="196"/>
                  </a:cubicBezTo>
                  <a:cubicBezTo>
                    <a:pt x="287" y="201"/>
                    <a:pt x="303" y="217"/>
                    <a:pt x="312" y="238"/>
                  </a:cubicBezTo>
                  <a:cubicBezTo>
                    <a:pt x="312" y="238"/>
                    <a:pt x="312" y="238"/>
                    <a:pt x="312" y="238"/>
                  </a:cubicBezTo>
                  <a:cubicBezTo>
                    <a:pt x="328" y="275"/>
                    <a:pt x="314" y="317"/>
                    <a:pt x="280" y="337"/>
                  </a:cubicBezTo>
                  <a:cubicBezTo>
                    <a:pt x="271" y="342"/>
                    <a:pt x="271" y="342"/>
                    <a:pt x="271" y="342"/>
                  </a:cubicBezTo>
                  <a:cubicBezTo>
                    <a:pt x="267" y="345"/>
                    <a:pt x="263" y="346"/>
                    <a:pt x="258" y="3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5" name="Freeform 520"/>
            <p:cNvSpPr>
              <a:spLocks/>
            </p:cNvSpPr>
            <p:nvPr/>
          </p:nvSpPr>
          <p:spPr bwMode="auto">
            <a:xfrm>
              <a:off x="6657975" y="3135313"/>
              <a:ext cx="65088" cy="63500"/>
            </a:xfrm>
            <a:custGeom>
              <a:avLst/>
              <a:gdLst>
                <a:gd name="T0" fmla="*/ 221 w 249"/>
                <a:gd name="T1" fmla="*/ 246 h 246"/>
                <a:gd name="T2" fmla="*/ 200 w 249"/>
                <a:gd name="T3" fmla="*/ 234 h 246"/>
                <a:gd name="T4" fmla="*/ 14 w 249"/>
                <a:gd name="T5" fmla="*/ 47 h 246"/>
                <a:gd name="T6" fmla="*/ 8 w 249"/>
                <a:gd name="T7" fmla="*/ 14 h 246"/>
                <a:gd name="T8" fmla="*/ 42 w 249"/>
                <a:gd name="T9" fmla="*/ 8 h 246"/>
                <a:gd name="T10" fmla="*/ 242 w 249"/>
                <a:gd name="T11" fmla="*/ 211 h 246"/>
                <a:gd name="T12" fmla="*/ 233 w 249"/>
                <a:gd name="T13" fmla="*/ 243 h 246"/>
                <a:gd name="T14" fmla="*/ 221 w 249"/>
                <a:gd name="T15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46">
                  <a:moveTo>
                    <a:pt x="221" y="246"/>
                  </a:moveTo>
                  <a:cubicBezTo>
                    <a:pt x="213" y="246"/>
                    <a:pt x="204" y="242"/>
                    <a:pt x="200" y="234"/>
                  </a:cubicBezTo>
                  <a:cubicBezTo>
                    <a:pt x="153" y="148"/>
                    <a:pt x="15" y="48"/>
                    <a:pt x="14" y="47"/>
                  </a:cubicBezTo>
                  <a:cubicBezTo>
                    <a:pt x="3" y="39"/>
                    <a:pt x="0" y="24"/>
                    <a:pt x="8" y="14"/>
                  </a:cubicBezTo>
                  <a:cubicBezTo>
                    <a:pt x="16" y="3"/>
                    <a:pt x="31" y="0"/>
                    <a:pt x="42" y="8"/>
                  </a:cubicBezTo>
                  <a:cubicBezTo>
                    <a:pt x="48" y="12"/>
                    <a:pt x="190" y="115"/>
                    <a:pt x="242" y="211"/>
                  </a:cubicBezTo>
                  <a:cubicBezTo>
                    <a:pt x="249" y="222"/>
                    <a:pt x="244" y="237"/>
                    <a:pt x="233" y="243"/>
                  </a:cubicBezTo>
                  <a:cubicBezTo>
                    <a:pt x="229" y="245"/>
                    <a:pt x="225" y="246"/>
                    <a:pt x="221" y="2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6" name="Freeform 521"/>
            <p:cNvSpPr>
              <a:spLocks/>
            </p:cNvSpPr>
            <p:nvPr/>
          </p:nvSpPr>
          <p:spPr bwMode="auto">
            <a:xfrm>
              <a:off x="6624638" y="3141663"/>
              <a:ext cx="79375" cy="77788"/>
            </a:xfrm>
            <a:custGeom>
              <a:avLst/>
              <a:gdLst>
                <a:gd name="T0" fmla="*/ 276 w 303"/>
                <a:gd name="T1" fmla="*/ 298 h 298"/>
                <a:gd name="T2" fmla="*/ 258 w 303"/>
                <a:gd name="T3" fmla="*/ 290 h 298"/>
                <a:gd name="T4" fmla="*/ 84 w 303"/>
                <a:gd name="T5" fmla="*/ 181 h 298"/>
                <a:gd name="T6" fmla="*/ 1 w 303"/>
                <a:gd name="T7" fmla="*/ 26 h 298"/>
                <a:gd name="T8" fmla="*/ 23 w 303"/>
                <a:gd name="T9" fmla="*/ 1 h 298"/>
                <a:gd name="T10" fmla="*/ 49 w 303"/>
                <a:gd name="T11" fmla="*/ 23 h 298"/>
                <a:gd name="T12" fmla="*/ 103 w 303"/>
                <a:gd name="T13" fmla="*/ 137 h 298"/>
                <a:gd name="T14" fmla="*/ 294 w 303"/>
                <a:gd name="T15" fmla="*/ 259 h 298"/>
                <a:gd name="T16" fmla="*/ 291 w 303"/>
                <a:gd name="T17" fmla="*/ 293 h 298"/>
                <a:gd name="T18" fmla="*/ 276 w 303"/>
                <a:gd name="T19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3" h="298">
                  <a:moveTo>
                    <a:pt x="276" y="298"/>
                  </a:moveTo>
                  <a:cubicBezTo>
                    <a:pt x="269" y="298"/>
                    <a:pt x="262" y="295"/>
                    <a:pt x="258" y="290"/>
                  </a:cubicBezTo>
                  <a:cubicBezTo>
                    <a:pt x="257" y="289"/>
                    <a:pt x="209" y="234"/>
                    <a:pt x="84" y="181"/>
                  </a:cubicBezTo>
                  <a:cubicBezTo>
                    <a:pt x="10" y="149"/>
                    <a:pt x="1" y="31"/>
                    <a:pt x="1" y="26"/>
                  </a:cubicBezTo>
                  <a:cubicBezTo>
                    <a:pt x="0" y="13"/>
                    <a:pt x="10" y="2"/>
                    <a:pt x="23" y="1"/>
                  </a:cubicBezTo>
                  <a:cubicBezTo>
                    <a:pt x="36" y="0"/>
                    <a:pt x="48" y="10"/>
                    <a:pt x="49" y="23"/>
                  </a:cubicBezTo>
                  <a:cubicBezTo>
                    <a:pt x="50" y="49"/>
                    <a:pt x="64" y="120"/>
                    <a:pt x="103" y="137"/>
                  </a:cubicBezTo>
                  <a:cubicBezTo>
                    <a:pt x="239" y="195"/>
                    <a:pt x="292" y="256"/>
                    <a:pt x="294" y="259"/>
                  </a:cubicBezTo>
                  <a:cubicBezTo>
                    <a:pt x="303" y="269"/>
                    <a:pt x="301" y="284"/>
                    <a:pt x="291" y="293"/>
                  </a:cubicBezTo>
                  <a:cubicBezTo>
                    <a:pt x="287" y="297"/>
                    <a:pt x="281" y="298"/>
                    <a:pt x="276" y="2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7" name="Freeform 522"/>
            <p:cNvSpPr>
              <a:spLocks/>
            </p:cNvSpPr>
            <p:nvPr/>
          </p:nvSpPr>
          <p:spPr bwMode="auto">
            <a:xfrm>
              <a:off x="6810375" y="3028951"/>
              <a:ext cx="119063" cy="79375"/>
            </a:xfrm>
            <a:custGeom>
              <a:avLst/>
              <a:gdLst>
                <a:gd name="T0" fmla="*/ 27 w 456"/>
                <a:gd name="T1" fmla="*/ 308 h 308"/>
                <a:gd name="T2" fmla="*/ 18 w 456"/>
                <a:gd name="T3" fmla="*/ 306 h 308"/>
                <a:gd name="T4" fmla="*/ 5 w 456"/>
                <a:gd name="T5" fmla="*/ 275 h 308"/>
                <a:gd name="T6" fmla="*/ 55 w 456"/>
                <a:gd name="T7" fmla="*/ 150 h 308"/>
                <a:gd name="T8" fmla="*/ 116 w 456"/>
                <a:gd name="T9" fmla="*/ 95 h 308"/>
                <a:gd name="T10" fmla="*/ 423 w 456"/>
                <a:gd name="T11" fmla="*/ 3 h 308"/>
                <a:gd name="T12" fmla="*/ 453 w 456"/>
                <a:gd name="T13" fmla="*/ 20 h 308"/>
                <a:gd name="T14" fmla="*/ 436 w 456"/>
                <a:gd name="T15" fmla="*/ 49 h 308"/>
                <a:gd name="T16" fmla="*/ 129 w 456"/>
                <a:gd name="T17" fmla="*/ 141 h 308"/>
                <a:gd name="T18" fmla="*/ 100 w 456"/>
                <a:gd name="T19" fmla="*/ 168 h 308"/>
                <a:gd name="T20" fmla="*/ 49 w 456"/>
                <a:gd name="T21" fmla="*/ 293 h 308"/>
                <a:gd name="T22" fmla="*/ 27 w 456"/>
                <a:gd name="T23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6" h="308">
                  <a:moveTo>
                    <a:pt x="27" y="308"/>
                  </a:moveTo>
                  <a:cubicBezTo>
                    <a:pt x="24" y="308"/>
                    <a:pt x="21" y="307"/>
                    <a:pt x="18" y="306"/>
                  </a:cubicBezTo>
                  <a:cubicBezTo>
                    <a:pt x="6" y="301"/>
                    <a:pt x="0" y="287"/>
                    <a:pt x="5" y="275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66" y="123"/>
                    <a:pt x="88" y="103"/>
                    <a:pt x="116" y="95"/>
                  </a:cubicBezTo>
                  <a:cubicBezTo>
                    <a:pt x="423" y="3"/>
                    <a:pt x="423" y="3"/>
                    <a:pt x="423" y="3"/>
                  </a:cubicBezTo>
                  <a:cubicBezTo>
                    <a:pt x="435" y="0"/>
                    <a:pt x="449" y="7"/>
                    <a:pt x="453" y="20"/>
                  </a:cubicBezTo>
                  <a:cubicBezTo>
                    <a:pt x="456" y="32"/>
                    <a:pt x="449" y="46"/>
                    <a:pt x="436" y="49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16" y="145"/>
                    <a:pt x="105" y="155"/>
                    <a:pt x="100" y="168"/>
                  </a:cubicBezTo>
                  <a:cubicBezTo>
                    <a:pt x="49" y="293"/>
                    <a:pt x="49" y="293"/>
                    <a:pt x="49" y="293"/>
                  </a:cubicBezTo>
                  <a:cubicBezTo>
                    <a:pt x="45" y="302"/>
                    <a:pt x="36" y="308"/>
                    <a:pt x="27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8" name="Freeform 523"/>
            <p:cNvSpPr>
              <a:spLocks/>
            </p:cNvSpPr>
            <p:nvPr/>
          </p:nvSpPr>
          <p:spPr bwMode="auto">
            <a:xfrm>
              <a:off x="6778625" y="2909888"/>
              <a:ext cx="125413" cy="50800"/>
            </a:xfrm>
            <a:custGeom>
              <a:avLst/>
              <a:gdLst>
                <a:gd name="T0" fmla="*/ 215 w 484"/>
                <a:gd name="T1" fmla="*/ 193 h 193"/>
                <a:gd name="T2" fmla="*/ 206 w 484"/>
                <a:gd name="T3" fmla="*/ 191 h 193"/>
                <a:gd name="T4" fmla="*/ 16 w 484"/>
                <a:gd name="T5" fmla="*/ 111 h 193"/>
                <a:gd name="T6" fmla="*/ 2 w 484"/>
                <a:gd name="T7" fmla="*/ 96 h 193"/>
                <a:gd name="T8" fmla="*/ 4 w 484"/>
                <a:gd name="T9" fmla="*/ 77 h 193"/>
                <a:gd name="T10" fmla="*/ 40 w 484"/>
                <a:gd name="T11" fmla="*/ 15 h 193"/>
                <a:gd name="T12" fmla="*/ 73 w 484"/>
                <a:gd name="T13" fmla="*/ 6 h 193"/>
                <a:gd name="T14" fmla="*/ 82 w 484"/>
                <a:gd name="T15" fmla="*/ 39 h 193"/>
                <a:gd name="T16" fmla="*/ 59 w 484"/>
                <a:gd name="T17" fmla="*/ 77 h 193"/>
                <a:gd name="T18" fmla="*/ 217 w 484"/>
                <a:gd name="T19" fmla="*/ 144 h 193"/>
                <a:gd name="T20" fmla="*/ 452 w 484"/>
                <a:gd name="T21" fmla="*/ 87 h 193"/>
                <a:gd name="T22" fmla="*/ 481 w 484"/>
                <a:gd name="T23" fmla="*/ 104 h 193"/>
                <a:gd name="T24" fmla="*/ 463 w 484"/>
                <a:gd name="T25" fmla="*/ 133 h 193"/>
                <a:gd name="T26" fmla="*/ 221 w 484"/>
                <a:gd name="T27" fmla="*/ 192 h 193"/>
                <a:gd name="T28" fmla="*/ 215 w 484"/>
                <a:gd name="T2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193">
                  <a:moveTo>
                    <a:pt x="215" y="193"/>
                  </a:moveTo>
                  <a:cubicBezTo>
                    <a:pt x="212" y="193"/>
                    <a:pt x="209" y="192"/>
                    <a:pt x="206" y="19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9" y="108"/>
                    <a:pt x="4" y="103"/>
                    <a:pt x="2" y="96"/>
                  </a:cubicBezTo>
                  <a:cubicBezTo>
                    <a:pt x="0" y="90"/>
                    <a:pt x="1" y="83"/>
                    <a:pt x="4" y="7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7" y="4"/>
                    <a:pt x="62" y="0"/>
                    <a:pt x="73" y="6"/>
                  </a:cubicBezTo>
                  <a:cubicBezTo>
                    <a:pt x="85" y="13"/>
                    <a:pt x="88" y="28"/>
                    <a:pt x="82" y="39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217" y="144"/>
                    <a:pt x="217" y="144"/>
                    <a:pt x="217" y="144"/>
                  </a:cubicBezTo>
                  <a:cubicBezTo>
                    <a:pt x="452" y="87"/>
                    <a:pt x="452" y="87"/>
                    <a:pt x="452" y="87"/>
                  </a:cubicBezTo>
                  <a:cubicBezTo>
                    <a:pt x="465" y="83"/>
                    <a:pt x="478" y="91"/>
                    <a:pt x="481" y="104"/>
                  </a:cubicBezTo>
                  <a:cubicBezTo>
                    <a:pt x="484" y="117"/>
                    <a:pt x="476" y="130"/>
                    <a:pt x="463" y="133"/>
                  </a:cubicBezTo>
                  <a:cubicBezTo>
                    <a:pt x="221" y="192"/>
                    <a:pt x="221" y="192"/>
                    <a:pt x="221" y="192"/>
                  </a:cubicBezTo>
                  <a:cubicBezTo>
                    <a:pt x="219" y="193"/>
                    <a:pt x="217" y="193"/>
                    <a:pt x="215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9" name="Freeform 524"/>
            <p:cNvSpPr>
              <a:spLocks/>
            </p:cNvSpPr>
            <p:nvPr/>
          </p:nvSpPr>
          <p:spPr bwMode="auto">
            <a:xfrm>
              <a:off x="6707188" y="2925763"/>
              <a:ext cx="84138" cy="39688"/>
            </a:xfrm>
            <a:custGeom>
              <a:avLst/>
              <a:gdLst>
                <a:gd name="T0" fmla="*/ 34 w 324"/>
                <a:gd name="T1" fmla="*/ 150 h 150"/>
                <a:gd name="T2" fmla="*/ 22 w 324"/>
                <a:gd name="T3" fmla="*/ 147 h 150"/>
                <a:gd name="T4" fmla="*/ 10 w 324"/>
                <a:gd name="T5" fmla="*/ 129 h 150"/>
                <a:gd name="T6" fmla="*/ 2 w 324"/>
                <a:gd name="T7" fmla="*/ 75 h 150"/>
                <a:gd name="T8" fmla="*/ 23 w 324"/>
                <a:gd name="T9" fmla="*/ 47 h 150"/>
                <a:gd name="T10" fmla="*/ 50 w 324"/>
                <a:gd name="T11" fmla="*/ 68 h 150"/>
                <a:gd name="T12" fmla="*/ 54 w 324"/>
                <a:gd name="T13" fmla="*/ 93 h 150"/>
                <a:gd name="T14" fmla="*/ 288 w 324"/>
                <a:gd name="T15" fmla="*/ 4 h 150"/>
                <a:gd name="T16" fmla="*/ 319 w 324"/>
                <a:gd name="T17" fmla="*/ 18 h 150"/>
                <a:gd name="T18" fmla="*/ 305 w 324"/>
                <a:gd name="T19" fmla="*/ 49 h 150"/>
                <a:gd name="T20" fmla="*/ 43 w 324"/>
                <a:gd name="T21" fmla="*/ 148 h 150"/>
                <a:gd name="T22" fmla="*/ 34 w 324"/>
                <a:gd name="T2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4" h="150">
                  <a:moveTo>
                    <a:pt x="34" y="150"/>
                  </a:moveTo>
                  <a:cubicBezTo>
                    <a:pt x="30" y="150"/>
                    <a:pt x="26" y="149"/>
                    <a:pt x="22" y="147"/>
                  </a:cubicBezTo>
                  <a:cubicBezTo>
                    <a:pt x="16" y="143"/>
                    <a:pt x="11" y="137"/>
                    <a:pt x="10" y="129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61"/>
                    <a:pt x="9" y="49"/>
                    <a:pt x="23" y="47"/>
                  </a:cubicBezTo>
                  <a:cubicBezTo>
                    <a:pt x="36" y="45"/>
                    <a:pt x="48" y="55"/>
                    <a:pt x="50" y="68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301" y="0"/>
                    <a:pt x="315" y="6"/>
                    <a:pt x="319" y="18"/>
                  </a:cubicBezTo>
                  <a:cubicBezTo>
                    <a:pt x="324" y="31"/>
                    <a:pt x="318" y="44"/>
                    <a:pt x="305" y="49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0" y="149"/>
                    <a:pt x="37" y="150"/>
                    <a:pt x="34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0" name="Freeform 525"/>
            <p:cNvSpPr>
              <a:spLocks/>
            </p:cNvSpPr>
            <p:nvPr/>
          </p:nvSpPr>
          <p:spPr bwMode="auto">
            <a:xfrm>
              <a:off x="6653213" y="2959101"/>
              <a:ext cx="53975" cy="31750"/>
            </a:xfrm>
            <a:custGeom>
              <a:avLst/>
              <a:gdLst>
                <a:gd name="T0" fmla="*/ 32 w 205"/>
                <a:gd name="T1" fmla="*/ 123 h 123"/>
                <a:gd name="T2" fmla="*/ 21 w 205"/>
                <a:gd name="T3" fmla="*/ 120 h 123"/>
                <a:gd name="T4" fmla="*/ 8 w 205"/>
                <a:gd name="T5" fmla="*/ 103 h 123"/>
                <a:gd name="T6" fmla="*/ 2 w 205"/>
                <a:gd name="T7" fmla="*/ 62 h 123"/>
                <a:gd name="T8" fmla="*/ 22 w 205"/>
                <a:gd name="T9" fmla="*/ 35 h 123"/>
                <a:gd name="T10" fmla="*/ 49 w 205"/>
                <a:gd name="T11" fmla="*/ 55 h 123"/>
                <a:gd name="T12" fmla="*/ 51 w 205"/>
                <a:gd name="T13" fmla="*/ 63 h 123"/>
                <a:gd name="T14" fmla="*/ 167 w 205"/>
                <a:gd name="T15" fmla="*/ 6 h 123"/>
                <a:gd name="T16" fmla="*/ 200 w 205"/>
                <a:gd name="T17" fmla="*/ 17 h 123"/>
                <a:gd name="T18" fmla="*/ 189 w 205"/>
                <a:gd name="T19" fmla="*/ 49 h 123"/>
                <a:gd name="T20" fmla="*/ 43 w 205"/>
                <a:gd name="T21" fmla="*/ 121 h 123"/>
                <a:gd name="T22" fmla="*/ 32 w 205"/>
                <a:gd name="T23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5" h="123">
                  <a:moveTo>
                    <a:pt x="32" y="123"/>
                  </a:moveTo>
                  <a:cubicBezTo>
                    <a:pt x="28" y="123"/>
                    <a:pt x="24" y="122"/>
                    <a:pt x="21" y="120"/>
                  </a:cubicBezTo>
                  <a:cubicBezTo>
                    <a:pt x="14" y="117"/>
                    <a:pt x="9" y="110"/>
                    <a:pt x="8" y="103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0" y="49"/>
                    <a:pt x="9" y="37"/>
                    <a:pt x="22" y="35"/>
                  </a:cubicBezTo>
                  <a:cubicBezTo>
                    <a:pt x="35" y="33"/>
                    <a:pt x="47" y="42"/>
                    <a:pt x="49" y="55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167" y="6"/>
                    <a:pt x="167" y="6"/>
                    <a:pt x="167" y="6"/>
                  </a:cubicBezTo>
                  <a:cubicBezTo>
                    <a:pt x="179" y="0"/>
                    <a:pt x="194" y="5"/>
                    <a:pt x="200" y="17"/>
                  </a:cubicBezTo>
                  <a:cubicBezTo>
                    <a:pt x="205" y="29"/>
                    <a:pt x="200" y="44"/>
                    <a:pt x="189" y="49"/>
                  </a:cubicBezTo>
                  <a:cubicBezTo>
                    <a:pt x="43" y="121"/>
                    <a:pt x="43" y="121"/>
                    <a:pt x="43" y="121"/>
                  </a:cubicBezTo>
                  <a:cubicBezTo>
                    <a:pt x="39" y="122"/>
                    <a:pt x="36" y="123"/>
                    <a:pt x="3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1" name="Freeform 526"/>
            <p:cNvSpPr>
              <a:spLocks/>
            </p:cNvSpPr>
            <p:nvPr/>
          </p:nvSpPr>
          <p:spPr bwMode="auto">
            <a:xfrm>
              <a:off x="6869113" y="2959101"/>
              <a:ext cx="41275" cy="28575"/>
            </a:xfrm>
            <a:custGeom>
              <a:avLst/>
              <a:gdLst>
                <a:gd name="T0" fmla="*/ 27 w 158"/>
                <a:gd name="T1" fmla="*/ 112 h 112"/>
                <a:gd name="T2" fmla="*/ 7 w 158"/>
                <a:gd name="T3" fmla="*/ 101 h 112"/>
                <a:gd name="T4" fmla="*/ 15 w 158"/>
                <a:gd name="T5" fmla="*/ 68 h 112"/>
                <a:gd name="T6" fmla="*/ 118 w 158"/>
                <a:gd name="T7" fmla="*/ 6 h 112"/>
                <a:gd name="T8" fmla="*/ 151 w 158"/>
                <a:gd name="T9" fmla="*/ 15 h 112"/>
                <a:gd name="T10" fmla="*/ 143 w 158"/>
                <a:gd name="T11" fmla="*/ 48 h 112"/>
                <a:gd name="T12" fmla="*/ 39 w 158"/>
                <a:gd name="T13" fmla="*/ 109 h 112"/>
                <a:gd name="T14" fmla="*/ 27 w 158"/>
                <a:gd name="T1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12">
                  <a:moveTo>
                    <a:pt x="27" y="112"/>
                  </a:moveTo>
                  <a:cubicBezTo>
                    <a:pt x="19" y="112"/>
                    <a:pt x="11" y="108"/>
                    <a:pt x="7" y="101"/>
                  </a:cubicBezTo>
                  <a:cubicBezTo>
                    <a:pt x="0" y="89"/>
                    <a:pt x="4" y="75"/>
                    <a:pt x="15" y="68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30" y="0"/>
                    <a:pt x="145" y="3"/>
                    <a:pt x="151" y="15"/>
                  </a:cubicBezTo>
                  <a:cubicBezTo>
                    <a:pt x="158" y="26"/>
                    <a:pt x="154" y="41"/>
                    <a:pt x="143" y="48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11"/>
                    <a:pt x="31" y="112"/>
                    <a:pt x="27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2" name="Freeform 527"/>
            <p:cNvSpPr>
              <a:spLocks/>
            </p:cNvSpPr>
            <p:nvPr/>
          </p:nvSpPr>
          <p:spPr bwMode="auto">
            <a:xfrm>
              <a:off x="6961188" y="3027363"/>
              <a:ext cx="84138" cy="165100"/>
            </a:xfrm>
            <a:custGeom>
              <a:avLst/>
              <a:gdLst>
                <a:gd name="T0" fmla="*/ 27 w 323"/>
                <a:gd name="T1" fmla="*/ 630 h 630"/>
                <a:gd name="T2" fmla="*/ 14 w 323"/>
                <a:gd name="T3" fmla="*/ 626 h 630"/>
                <a:gd name="T4" fmla="*/ 7 w 323"/>
                <a:gd name="T5" fmla="*/ 593 h 630"/>
                <a:gd name="T6" fmla="*/ 124 w 323"/>
                <a:gd name="T7" fmla="*/ 543 h 630"/>
                <a:gd name="T8" fmla="*/ 208 w 323"/>
                <a:gd name="T9" fmla="*/ 510 h 630"/>
                <a:gd name="T10" fmla="*/ 204 w 323"/>
                <a:gd name="T11" fmla="*/ 422 h 630"/>
                <a:gd name="T12" fmla="*/ 213 w 323"/>
                <a:gd name="T13" fmla="*/ 323 h 630"/>
                <a:gd name="T14" fmla="*/ 233 w 323"/>
                <a:gd name="T15" fmla="*/ 306 h 630"/>
                <a:gd name="T16" fmla="*/ 274 w 323"/>
                <a:gd name="T17" fmla="*/ 259 h 630"/>
                <a:gd name="T18" fmla="*/ 251 w 323"/>
                <a:gd name="T19" fmla="*/ 232 h 630"/>
                <a:gd name="T20" fmla="*/ 185 w 323"/>
                <a:gd name="T21" fmla="*/ 78 h 630"/>
                <a:gd name="T22" fmla="*/ 148 w 323"/>
                <a:gd name="T23" fmla="*/ 71 h 630"/>
                <a:gd name="T24" fmla="*/ 128 w 323"/>
                <a:gd name="T25" fmla="*/ 51 h 630"/>
                <a:gd name="T26" fmla="*/ 142 w 323"/>
                <a:gd name="T27" fmla="*/ 26 h 630"/>
                <a:gd name="T28" fmla="*/ 185 w 323"/>
                <a:gd name="T29" fmla="*/ 6 h 630"/>
                <a:gd name="T30" fmla="*/ 217 w 323"/>
                <a:gd name="T31" fmla="*/ 17 h 630"/>
                <a:gd name="T32" fmla="*/ 218 w 323"/>
                <a:gd name="T33" fmla="*/ 35 h 630"/>
                <a:gd name="T34" fmla="*/ 232 w 323"/>
                <a:gd name="T35" fmla="*/ 45 h 630"/>
                <a:gd name="T36" fmla="*/ 235 w 323"/>
                <a:gd name="T37" fmla="*/ 63 h 630"/>
                <a:gd name="T38" fmla="*/ 235 w 323"/>
                <a:gd name="T39" fmla="*/ 114 h 630"/>
                <a:gd name="T40" fmla="*/ 279 w 323"/>
                <a:gd name="T41" fmla="*/ 193 h 630"/>
                <a:gd name="T42" fmla="*/ 322 w 323"/>
                <a:gd name="T43" fmla="*/ 257 h 630"/>
                <a:gd name="T44" fmla="*/ 264 w 323"/>
                <a:gd name="T45" fmla="*/ 343 h 630"/>
                <a:gd name="T46" fmla="*/ 246 w 323"/>
                <a:gd name="T47" fmla="*/ 358 h 630"/>
                <a:gd name="T48" fmla="*/ 250 w 323"/>
                <a:gd name="T49" fmla="*/ 409 h 630"/>
                <a:gd name="T50" fmla="*/ 251 w 323"/>
                <a:gd name="T51" fmla="*/ 531 h 630"/>
                <a:gd name="T52" fmla="*/ 129 w 323"/>
                <a:gd name="T53" fmla="*/ 591 h 630"/>
                <a:gd name="T54" fmla="*/ 47 w 323"/>
                <a:gd name="T55" fmla="*/ 619 h 630"/>
                <a:gd name="T56" fmla="*/ 27 w 323"/>
                <a:gd name="T57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3" h="630">
                  <a:moveTo>
                    <a:pt x="27" y="630"/>
                  </a:moveTo>
                  <a:cubicBezTo>
                    <a:pt x="23" y="630"/>
                    <a:pt x="18" y="629"/>
                    <a:pt x="14" y="626"/>
                  </a:cubicBezTo>
                  <a:cubicBezTo>
                    <a:pt x="3" y="618"/>
                    <a:pt x="0" y="604"/>
                    <a:pt x="7" y="593"/>
                  </a:cubicBezTo>
                  <a:cubicBezTo>
                    <a:pt x="34" y="553"/>
                    <a:pt x="82" y="548"/>
                    <a:pt x="124" y="543"/>
                  </a:cubicBezTo>
                  <a:cubicBezTo>
                    <a:pt x="169" y="538"/>
                    <a:pt x="197" y="533"/>
                    <a:pt x="208" y="510"/>
                  </a:cubicBezTo>
                  <a:cubicBezTo>
                    <a:pt x="221" y="482"/>
                    <a:pt x="212" y="452"/>
                    <a:pt x="204" y="422"/>
                  </a:cubicBezTo>
                  <a:cubicBezTo>
                    <a:pt x="194" y="389"/>
                    <a:pt x="183" y="351"/>
                    <a:pt x="213" y="323"/>
                  </a:cubicBezTo>
                  <a:cubicBezTo>
                    <a:pt x="219" y="317"/>
                    <a:pt x="226" y="311"/>
                    <a:pt x="233" y="306"/>
                  </a:cubicBezTo>
                  <a:cubicBezTo>
                    <a:pt x="251" y="291"/>
                    <a:pt x="274" y="272"/>
                    <a:pt x="274" y="259"/>
                  </a:cubicBezTo>
                  <a:cubicBezTo>
                    <a:pt x="274" y="252"/>
                    <a:pt x="265" y="242"/>
                    <a:pt x="251" y="232"/>
                  </a:cubicBezTo>
                  <a:cubicBezTo>
                    <a:pt x="188" y="188"/>
                    <a:pt x="183" y="116"/>
                    <a:pt x="185" y="78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137" y="69"/>
                    <a:pt x="130" y="61"/>
                    <a:pt x="128" y="51"/>
                  </a:cubicBezTo>
                  <a:cubicBezTo>
                    <a:pt x="127" y="40"/>
                    <a:pt x="132" y="30"/>
                    <a:pt x="142" y="26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97" y="0"/>
                    <a:pt x="211" y="5"/>
                    <a:pt x="217" y="17"/>
                  </a:cubicBezTo>
                  <a:cubicBezTo>
                    <a:pt x="220" y="23"/>
                    <a:pt x="220" y="29"/>
                    <a:pt x="218" y="35"/>
                  </a:cubicBezTo>
                  <a:cubicBezTo>
                    <a:pt x="224" y="36"/>
                    <a:pt x="229" y="40"/>
                    <a:pt x="232" y="45"/>
                  </a:cubicBezTo>
                  <a:cubicBezTo>
                    <a:pt x="236" y="50"/>
                    <a:pt x="237" y="57"/>
                    <a:pt x="235" y="63"/>
                  </a:cubicBezTo>
                  <a:cubicBezTo>
                    <a:pt x="235" y="63"/>
                    <a:pt x="231" y="86"/>
                    <a:pt x="235" y="114"/>
                  </a:cubicBezTo>
                  <a:cubicBezTo>
                    <a:pt x="239" y="149"/>
                    <a:pt x="254" y="176"/>
                    <a:pt x="279" y="193"/>
                  </a:cubicBezTo>
                  <a:cubicBezTo>
                    <a:pt x="307" y="213"/>
                    <a:pt x="321" y="234"/>
                    <a:pt x="322" y="257"/>
                  </a:cubicBezTo>
                  <a:cubicBezTo>
                    <a:pt x="323" y="294"/>
                    <a:pt x="292" y="320"/>
                    <a:pt x="264" y="343"/>
                  </a:cubicBezTo>
                  <a:cubicBezTo>
                    <a:pt x="257" y="348"/>
                    <a:pt x="251" y="353"/>
                    <a:pt x="246" y="358"/>
                  </a:cubicBezTo>
                  <a:cubicBezTo>
                    <a:pt x="238" y="365"/>
                    <a:pt x="241" y="380"/>
                    <a:pt x="250" y="409"/>
                  </a:cubicBezTo>
                  <a:cubicBezTo>
                    <a:pt x="260" y="443"/>
                    <a:pt x="273" y="486"/>
                    <a:pt x="251" y="531"/>
                  </a:cubicBezTo>
                  <a:cubicBezTo>
                    <a:pt x="227" y="580"/>
                    <a:pt x="175" y="585"/>
                    <a:pt x="129" y="591"/>
                  </a:cubicBezTo>
                  <a:cubicBezTo>
                    <a:pt x="94" y="595"/>
                    <a:pt x="61" y="598"/>
                    <a:pt x="47" y="619"/>
                  </a:cubicBezTo>
                  <a:cubicBezTo>
                    <a:pt x="43" y="626"/>
                    <a:pt x="35" y="630"/>
                    <a:pt x="27" y="6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6" name="Группа 1085"/>
          <p:cNvGrpSpPr/>
          <p:nvPr/>
        </p:nvGrpSpPr>
        <p:grpSpPr>
          <a:xfrm>
            <a:off x="7386638" y="2713038"/>
            <a:ext cx="522288" cy="523876"/>
            <a:chOff x="7386638" y="2713038"/>
            <a:chExt cx="522288" cy="523876"/>
          </a:xfrm>
          <a:solidFill>
            <a:schemeClr val="accent1"/>
          </a:solidFill>
        </p:grpSpPr>
        <p:sp>
          <p:nvSpPr>
            <p:cNvPr id="603" name="Freeform 528"/>
            <p:cNvSpPr>
              <a:spLocks/>
            </p:cNvSpPr>
            <p:nvPr/>
          </p:nvSpPr>
          <p:spPr bwMode="auto">
            <a:xfrm>
              <a:off x="7532688" y="2776538"/>
              <a:ext cx="19050" cy="93663"/>
            </a:xfrm>
            <a:custGeom>
              <a:avLst/>
              <a:gdLst>
                <a:gd name="T0" fmla="*/ 47 w 74"/>
                <a:gd name="T1" fmla="*/ 364 h 364"/>
                <a:gd name="T2" fmla="*/ 24 w 74"/>
                <a:gd name="T3" fmla="*/ 346 h 364"/>
                <a:gd name="T4" fmla="*/ 10 w 74"/>
                <a:gd name="T5" fmla="*/ 47 h 364"/>
                <a:gd name="T6" fmla="*/ 11 w 74"/>
                <a:gd name="T7" fmla="*/ 24 h 364"/>
                <a:gd name="T8" fmla="*/ 36 w 74"/>
                <a:gd name="T9" fmla="*/ 1 h 364"/>
                <a:gd name="T10" fmla="*/ 59 w 74"/>
                <a:gd name="T11" fmla="*/ 26 h 364"/>
                <a:gd name="T12" fmla="*/ 58 w 74"/>
                <a:gd name="T13" fmla="*/ 49 h 364"/>
                <a:gd name="T14" fmla="*/ 71 w 74"/>
                <a:gd name="T15" fmla="*/ 335 h 364"/>
                <a:gd name="T16" fmla="*/ 53 w 74"/>
                <a:gd name="T17" fmla="*/ 364 h 364"/>
                <a:gd name="T18" fmla="*/ 47 w 74"/>
                <a:gd name="T1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364">
                  <a:moveTo>
                    <a:pt x="47" y="364"/>
                  </a:moveTo>
                  <a:cubicBezTo>
                    <a:pt x="36" y="364"/>
                    <a:pt x="26" y="357"/>
                    <a:pt x="24" y="346"/>
                  </a:cubicBezTo>
                  <a:cubicBezTo>
                    <a:pt x="0" y="236"/>
                    <a:pt x="5" y="131"/>
                    <a:pt x="10" y="47"/>
                  </a:cubicBezTo>
                  <a:cubicBezTo>
                    <a:pt x="10" y="39"/>
                    <a:pt x="11" y="31"/>
                    <a:pt x="11" y="24"/>
                  </a:cubicBezTo>
                  <a:cubicBezTo>
                    <a:pt x="12" y="10"/>
                    <a:pt x="23" y="0"/>
                    <a:pt x="36" y="1"/>
                  </a:cubicBezTo>
                  <a:cubicBezTo>
                    <a:pt x="50" y="2"/>
                    <a:pt x="60" y="13"/>
                    <a:pt x="59" y="26"/>
                  </a:cubicBezTo>
                  <a:cubicBezTo>
                    <a:pt x="59" y="34"/>
                    <a:pt x="58" y="41"/>
                    <a:pt x="58" y="49"/>
                  </a:cubicBezTo>
                  <a:cubicBezTo>
                    <a:pt x="53" y="130"/>
                    <a:pt x="48" y="232"/>
                    <a:pt x="71" y="335"/>
                  </a:cubicBezTo>
                  <a:cubicBezTo>
                    <a:pt x="74" y="348"/>
                    <a:pt x="65" y="361"/>
                    <a:pt x="53" y="364"/>
                  </a:cubicBezTo>
                  <a:cubicBezTo>
                    <a:pt x="51" y="364"/>
                    <a:pt x="49" y="364"/>
                    <a:pt x="47" y="3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4" name="Freeform 529"/>
            <p:cNvSpPr>
              <a:spLocks/>
            </p:cNvSpPr>
            <p:nvPr/>
          </p:nvSpPr>
          <p:spPr bwMode="auto">
            <a:xfrm>
              <a:off x="7539038" y="2720976"/>
              <a:ext cx="122238" cy="100013"/>
            </a:xfrm>
            <a:custGeom>
              <a:avLst/>
              <a:gdLst>
                <a:gd name="T0" fmla="*/ 446 w 473"/>
                <a:gd name="T1" fmla="*/ 386 h 386"/>
                <a:gd name="T2" fmla="*/ 430 w 473"/>
                <a:gd name="T3" fmla="*/ 379 h 386"/>
                <a:gd name="T4" fmla="*/ 253 w 473"/>
                <a:gd name="T5" fmla="*/ 141 h 386"/>
                <a:gd name="T6" fmla="*/ 145 w 473"/>
                <a:gd name="T7" fmla="*/ 50 h 386"/>
                <a:gd name="T8" fmla="*/ 48 w 473"/>
                <a:gd name="T9" fmla="*/ 169 h 386"/>
                <a:gd name="T10" fmla="*/ 24 w 473"/>
                <a:gd name="T11" fmla="*/ 192 h 386"/>
                <a:gd name="T12" fmla="*/ 0 w 473"/>
                <a:gd name="T13" fmla="*/ 168 h 386"/>
                <a:gd name="T14" fmla="*/ 139 w 473"/>
                <a:gd name="T15" fmla="*/ 2 h 386"/>
                <a:gd name="T16" fmla="*/ 153 w 473"/>
                <a:gd name="T17" fmla="*/ 2 h 386"/>
                <a:gd name="T18" fmla="*/ 297 w 473"/>
                <a:gd name="T19" fmla="*/ 121 h 386"/>
                <a:gd name="T20" fmla="*/ 463 w 473"/>
                <a:gd name="T21" fmla="*/ 345 h 386"/>
                <a:gd name="T22" fmla="*/ 463 w 473"/>
                <a:gd name="T23" fmla="*/ 379 h 386"/>
                <a:gd name="T24" fmla="*/ 446 w 473"/>
                <a:gd name="T25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3" h="386">
                  <a:moveTo>
                    <a:pt x="446" y="386"/>
                  </a:moveTo>
                  <a:cubicBezTo>
                    <a:pt x="440" y="386"/>
                    <a:pt x="434" y="384"/>
                    <a:pt x="430" y="379"/>
                  </a:cubicBezTo>
                  <a:cubicBezTo>
                    <a:pt x="424" y="374"/>
                    <a:pt x="303" y="252"/>
                    <a:pt x="253" y="141"/>
                  </a:cubicBezTo>
                  <a:cubicBezTo>
                    <a:pt x="229" y="87"/>
                    <a:pt x="166" y="58"/>
                    <a:pt x="145" y="50"/>
                  </a:cubicBezTo>
                  <a:cubicBezTo>
                    <a:pt x="122" y="58"/>
                    <a:pt x="50" y="90"/>
                    <a:pt x="48" y="169"/>
                  </a:cubicBezTo>
                  <a:cubicBezTo>
                    <a:pt x="48" y="182"/>
                    <a:pt x="37" y="192"/>
                    <a:pt x="24" y="192"/>
                  </a:cubicBezTo>
                  <a:cubicBezTo>
                    <a:pt x="11" y="192"/>
                    <a:pt x="0" y="181"/>
                    <a:pt x="0" y="168"/>
                  </a:cubicBezTo>
                  <a:cubicBezTo>
                    <a:pt x="3" y="65"/>
                    <a:pt x="92" y="14"/>
                    <a:pt x="139" y="2"/>
                  </a:cubicBezTo>
                  <a:cubicBezTo>
                    <a:pt x="144" y="0"/>
                    <a:pt x="148" y="1"/>
                    <a:pt x="153" y="2"/>
                  </a:cubicBezTo>
                  <a:cubicBezTo>
                    <a:pt x="157" y="3"/>
                    <a:pt x="260" y="37"/>
                    <a:pt x="297" y="121"/>
                  </a:cubicBezTo>
                  <a:cubicBezTo>
                    <a:pt x="343" y="224"/>
                    <a:pt x="462" y="344"/>
                    <a:pt x="463" y="345"/>
                  </a:cubicBezTo>
                  <a:cubicBezTo>
                    <a:pt x="473" y="354"/>
                    <a:pt x="473" y="370"/>
                    <a:pt x="463" y="379"/>
                  </a:cubicBezTo>
                  <a:cubicBezTo>
                    <a:pt x="459" y="384"/>
                    <a:pt x="453" y="386"/>
                    <a:pt x="446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5" name="Freeform 530"/>
            <p:cNvSpPr>
              <a:spLocks/>
            </p:cNvSpPr>
            <p:nvPr/>
          </p:nvSpPr>
          <p:spPr bwMode="auto">
            <a:xfrm>
              <a:off x="7515225" y="2755901"/>
              <a:ext cx="139700" cy="150813"/>
            </a:xfrm>
            <a:custGeom>
              <a:avLst/>
              <a:gdLst>
                <a:gd name="T0" fmla="*/ 67 w 534"/>
                <a:gd name="T1" fmla="*/ 575 h 575"/>
                <a:gd name="T2" fmla="*/ 48 w 534"/>
                <a:gd name="T3" fmla="*/ 572 h 575"/>
                <a:gd name="T4" fmla="*/ 48 w 534"/>
                <a:gd name="T5" fmla="*/ 572 h 575"/>
                <a:gd name="T6" fmla="*/ 9 w 534"/>
                <a:gd name="T7" fmla="*/ 534 h 575"/>
                <a:gd name="T8" fmla="*/ 29 w 534"/>
                <a:gd name="T9" fmla="*/ 465 h 575"/>
                <a:gd name="T10" fmla="*/ 367 w 534"/>
                <a:gd name="T11" fmla="*/ 286 h 575"/>
                <a:gd name="T12" fmla="*/ 390 w 534"/>
                <a:gd name="T13" fmla="*/ 312 h 575"/>
                <a:gd name="T14" fmla="*/ 364 w 534"/>
                <a:gd name="T15" fmla="*/ 334 h 575"/>
                <a:gd name="T16" fmla="*/ 66 w 534"/>
                <a:gd name="T17" fmla="*/ 496 h 575"/>
                <a:gd name="T18" fmla="*/ 55 w 534"/>
                <a:gd name="T19" fmla="*/ 521 h 575"/>
                <a:gd name="T20" fmla="*/ 63 w 534"/>
                <a:gd name="T21" fmla="*/ 527 h 575"/>
                <a:gd name="T22" fmla="*/ 71 w 534"/>
                <a:gd name="T23" fmla="*/ 527 h 575"/>
                <a:gd name="T24" fmla="*/ 451 w 534"/>
                <a:gd name="T25" fmla="*/ 421 h 575"/>
                <a:gd name="T26" fmla="*/ 482 w 534"/>
                <a:gd name="T27" fmla="*/ 384 h 575"/>
                <a:gd name="T28" fmla="*/ 467 w 534"/>
                <a:gd name="T29" fmla="*/ 345 h 575"/>
                <a:gd name="T30" fmla="*/ 352 w 534"/>
                <a:gd name="T31" fmla="*/ 212 h 575"/>
                <a:gd name="T32" fmla="*/ 347 w 534"/>
                <a:gd name="T33" fmla="*/ 200 h 575"/>
                <a:gd name="T34" fmla="*/ 231 w 534"/>
                <a:gd name="T35" fmla="*/ 50 h 575"/>
                <a:gd name="T36" fmla="*/ 209 w 534"/>
                <a:gd name="T37" fmla="*/ 290 h 575"/>
                <a:gd name="T38" fmla="*/ 189 w 534"/>
                <a:gd name="T39" fmla="*/ 317 h 575"/>
                <a:gd name="T40" fmla="*/ 162 w 534"/>
                <a:gd name="T41" fmla="*/ 297 h 575"/>
                <a:gd name="T42" fmla="*/ 185 w 534"/>
                <a:gd name="T43" fmla="*/ 29 h 575"/>
                <a:gd name="T44" fmla="*/ 226 w 534"/>
                <a:gd name="T45" fmla="*/ 0 h 575"/>
                <a:gd name="T46" fmla="*/ 236 w 534"/>
                <a:gd name="T47" fmla="*/ 1 h 575"/>
                <a:gd name="T48" fmla="*/ 392 w 534"/>
                <a:gd name="T49" fmla="*/ 182 h 575"/>
                <a:gd name="T50" fmla="*/ 396 w 534"/>
                <a:gd name="T51" fmla="*/ 194 h 575"/>
                <a:gd name="T52" fmla="*/ 498 w 534"/>
                <a:gd name="T53" fmla="*/ 309 h 575"/>
                <a:gd name="T54" fmla="*/ 530 w 534"/>
                <a:gd name="T55" fmla="*/ 390 h 575"/>
                <a:gd name="T56" fmla="*/ 463 w 534"/>
                <a:gd name="T57" fmla="*/ 467 h 575"/>
                <a:gd name="T58" fmla="*/ 84 w 534"/>
                <a:gd name="T59" fmla="*/ 573 h 575"/>
                <a:gd name="T60" fmla="*/ 67 w 534"/>
                <a:gd name="T61" fmla="*/ 575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4" h="575">
                  <a:moveTo>
                    <a:pt x="67" y="575"/>
                  </a:moveTo>
                  <a:cubicBezTo>
                    <a:pt x="61" y="575"/>
                    <a:pt x="55" y="574"/>
                    <a:pt x="48" y="572"/>
                  </a:cubicBezTo>
                  <a:cubicBezTo>
                    <a:pt x="48" y="572"/>
                    <a:pt x="48" y="572"/>
                    <a:pt x="48" y="572"/>
                  </a:cubicBezTo>
                  <a:cubicBezTo>
                    <a:pt x="22" y="563"/>
                    <a:pt x="12" y="546"/>
                    <a:pt x="9" y="534"/>
                  </a:cubicBezTo>
                  <a:cubicBezTo>
                    <a:pt x="0" y="502"/>
                    <a:pt x="24" y="471"/>
                    <a:pt x="29" y="465"/>
                  </a:cubicBezTo>
                  <a:cubicBezTo>
                    <a:pt x="183" y="277"/>
                    <a:pt x="360" y="286"/>
                    <a:pt x="367" y="286"/>
                  </a:cubicBezTo>
                  <a:cubicBezTo>
                    <a:pt x="380" y="287"/>
                    <a:pt x="391" y="298"/>
                    <a:pt x="390" y="312"/>
                  </a:cubicBezTo>
                  <a:cubicBezTo>
                    <a:pt x="389" y="325"/>
                    <a:pt x="378" y="335"/>
                    <a:pt x="364" y="334"/>
                  </a:cubicBezTo>
                  <a:cubicBezTo>
                    <a:pt x="358" y="334"/>
                    <a:pt x="203" y="328"/>
                    <a:pt x="66" y="496"/>
                  </a:cubicBezTo>
                  <a:cubicBezTo>
                    <a:pt x="60" y="503"/>
                    <a:pt x="54" y="516"/>
                    <a:pt x="55" y="521"/>
                  </a:cubicBezTo>
                  <a:cubicBezTo>
                    <a:pt x="55" y="522"/>
                    <a:pt x="58" y="525"/>
                    <a:pt x="63" y="527"/>
                  </a:cubicBezTo>
                  <a:cubicBezTo>
                    <a:pt x="66" y="527"/>
                    <a:pt x="69" y="527"/>
                    <a:pt x="71" y="527"/>
                  </a:cubicBezTo>
                  <a:cubicBezTo>
                    <a:pt x="451" y="421"/>
                    <a:pt x="451" y="421"/>
                    <a:pt x="451" y="421"/>
                  </a:cubicBezTo>
                  <a:cubicBezTo>
                    <a:pt x="468" y="416"/>
                    <a:pt x="480" y="402"/>
                    <a:pt x="482" y="384"/>
                  </a:cubicBezTo>
                  <a:cubicBezTo>
                    <a:pt x="484" y="369"/>
                    <a:pt x="478" y="355"/>
                    <a:pt x="467" y="345"/>
                  </a:cubicBezTo>
                  <a:cubicBezTo>
                    <a:pt x="424" y="309"/>
                    <a:pt x="370" y="257"/>
                    <a:pt x="352" y="212"/>
                  </a:cubicBezTo>
                  <a:cubicBezTo>
                    <a:pt x="350" y="208"/>
                    <a:pt x="349" y="204"/>
                    <a:pt x="347" y="200"/>
                  </a:cubicBezTo>
                  <a:cubicBezTo>
                    <a:pt x="325" y="143"/>
                    <a:pt x="297" y="73"/>
                    <a:pt x="231" y="50"/>
                  </a:cubicBezTo>
                  <a:cubicBezTo>
                    <a:pt x="213" y="62"/>
                    <a:pt x="184" y="121"/>
                    <a:pt x="209" y="290"/>
                  </a:cubicBezTo>
                  <a:cubicBezTo>
                    <a:pt x="211" y="303"/>
                    <a:pt x="202" y="315"/>
                    <a:pt x="189" y="317"/>
                  </a:cubicBezTo>
                  <a:cubicBezTo>
                    <a:pt x="176" y="319"/>
                    <a:pt x="164" y="310"/>
                    <a:pt x="162" y="297"/>
                  </a:cubicBezTo>
                  <a:cubicBezTo>
                    <a:pt x="142" y="166"/>
                    <a:pt x="150" y="76"/>
                    <a:pt x="185" y="29"/>
                  </a:cubicBezTo>
                  <a:cubicBezTo>
                    <a:pt x="203" y="5"/>
                    <a:pt x="222" y="1"/>
                    <a:pt x="226" y="0"/>
                  </a:cubicBezTo>
                  <a:cubicBezTo>
                    <a:pt x="230" y="0"/>
                    <a:pt x="233" y="0"/>
                    <a:pt x="236" y="1"/>
                  </a:cubicBezTo>
                  <a:cubicBezTo>
                    <a:pt x="331" y="29"/>
                    <a:pt x="366" y="117"/>
                    <a:pt x="392" y="182"/>
                  </a:cubicBezTo>
                  <a:cubicBezTo>
                    <a:pt x="393" y="186"/>
                    <a:pt x="395" y="190"/>
                    <a:pt x="396" y="194"/>
                  </a:cubicBezTo>
                  <a:cubicBezTo>
                    <a:pt x="407" y="222"/>
                    <a:pt x="444" y="263"/>
                    <a:pt x="498" y="309"/>
                  </a:cubicBezTo>
                  <a:cubicBezTo>
                    <a:pt x="522" y="329"/>
                    <a:pt x="534" y="359"/>
                    <a:pt x="530" y="390"/>
                  </a:cubicBezTo>
                  <a:cubicBezTo>
                    <a:pt x="525" y="427"/>
                    <a:pt x="499" y="457"/>
                    <a:pt x="463" y="467"/>
                  </a:cubicBezTo>
                  <a:cubicBezTo>
                    <a:pt x="84" y="573"/>
                    <a:pt x="84" y="573"/>
                    <a:pt x="84" y="573"/>
                  </a:cubicBezTo>
                  <a:cubicBezTo>
                    <a:pt x="79" y="574"/>
                    <a:pt x="73" y="575"/>
                    <a:pt x="67" y="5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6" name="Freeform 531"/>
            <p:cNvSpPr>
              <a:spLocks/>
            </p:cNvSpPr>
            <p:nvPr/>
          </p:nvSpPr>
          <p:spPr bwMode="auto">
            <a:xfrm>
              <a:off x="7567613" y="2743201"/>
              <a:ext cx="14288" cy="25400"/>
            </a:xfrm>
            <a:custGeom>
              <a:avLst/>
              <a:gdLst>
                <a:gd name="T0" fmla="*/ 30 w 56"/>
                <a:gd name="T1" fmla="*/ 102 h 102"/>
                <a:gd name="T2" fmla="*/ 6 w 56"/>
                <a:gd name="T3" fmla="*/ 84 h 102"/>
                <a:gd name="T4" fmla="*/ 3 w 56"/>
                <a:gd name="T5" fmla="*/ 23 h 102"/>
                <a:gd name="T6" fmla="*/ 29 w 56"/>
                <a:gd name="T7" fmla="*/ 2 h 102"/>
                <a:gd name="T8" fmla="*/ 50 w 56"/>
                <a:gd name="T9" fmla="*/ 28 h 102"/>
                <a:gd name="T10" fmla="*/ 53 w 56"/>
                <a:gd name="T11" fmla="*/ 72 h 102"/>
                <a:gd name="T12" fmla="*/ 35 w 56"/>
                <a:gd name="T13" fmla="*/ 101 h 102"/>
                <a:gd name="T14" fmla="*/ 30 w 56"/>
                <a:gd name="T1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02">
                  <a:moveTo>
                    <a:pt x="30" y="102"/>
                  </a:moveTo>
                  <a:cubicBezTo>
                    <a:pt x="19" y="102"/>
                    <a:pt x="9" y="95"/>
                    <a:pt x="6" y="84"/>
                  </a:cubicBezTo>
                  <a:cubicBezTo>
                    <a:pt x="0" y="56"/>
                    <a:pt x="2" y="25"/>
                    <a:pt x="3" y="23"/>
                  </a:cubicBezTo>
                  <a:cubicBezTo>
                    <a:pt x="4" y="10"/>
                    <a:pt x="15" y="0"/>
                    <a:pt x="29" y="2"/>
                  </a:cubicBezTo>
                  <a:cubicBezTo>
                    <a:pt x="42" y="3"/>
                    <a:pt x="52" y="14"/>
                    <a:pt x="50" y="28"/>
                  </a:cubicBezTo>
                  <a:cubicBezTo>
                    <a:pt x="50" y="28"/>
                    <a:pt x="48" y="52"/>
                    <a:pt x="53" y="72"/>
                  </a:cubicBezTo>
                  <a:cubicBezTo>
                    <a:pt x="56" y="85"/>
                    <a:pt x="48" y="98"/>
                    <a:pt x="35" y="101"/>
                  </a:cubicBezTo>
                  <a:cubicBezTo>
                    <a:pt x="33" y="102"/>
                    <a:pt x="31" y="102"/>
                    <a:pt x="30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7" name="Freeform 532"/>
            <p:cNvSpPr>
              <a:spLocks noEditPoints="1"/>
            </p:cNvSpPr>
            <p:nvPr/>
          </p:nvSpPr>
          <p:spPr bwMode="auto">
            <a:xfrm>
              <a:off x="7562850" y="2713038"/>
              <a:ext cx="25400" cy="20638"/>
            </a:xfrm>
            <a:custGeom>
              <a:avLst/>
              <a:gdLst>
                <a:gd name="T0" fmla="*/ 51 w 102"/>
                <a:gd name="T1" fmla="*/ 80 h 80"/>
                <a:gd name="T2" fmla="*/ 0 w 102"/>
                <a:gd name="T3" fmla="*/ 40 h 80"/>
                <a:gd name="T4" fmla="*/ 51 w 102"/>
                <a:gd name="T5" fmla="*/ 0 h 80"/>
                <a:gd name="T6" fmla="*/ 102 w 102"/>
                <a:gd name="T7" fmla="*/ 40 h 80"/>
                <a:gd name="T8" fmla="*/ 51 w 102"/>
                <a:gd name="T9" fmla="*/ 80 h 80"/>
                <a:gd name="T10" fmla="*/ 58 w 102"/>
                <a:gd name="T11" fmla="*/ 49 h 80"/>
                <a:gd name="T12" fmla="*/ 58 w 102"/>
                <a:gd name="T1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80">
                  <a:moveTo>
                    <a:pt x="51" y="80"/>
                  </a:moveTo>
                  <a:cubicBezTo>
                    <a:pt x="22" y="80"/>
                    <a:pt x="0" y="63"/>
                    <a:pt x="0" y="40"/>
                  </a:cubicBezTo>
                  <a:cubicBezTo>
                    <a:pt x="0" y="17"/>
                    <a:pt x="22" y="0"/>
                    <a:pt x="51" y="0"/>
                  </a:cubicBezTo>
                  <a:cubicBezTo>
                    <a:pt x="80" y="0"/>
                    <a:pt x="102" y="17"/>
                    <a:pt x="102" y="40"/>
                  </a:cubicBezTo>
                  <a:cubicBezTo>
                    <a:pt x="102" y="63"/>
                    <a:pt x="80" y="80"/>
                    <a:pt x="51" y="80"/>
                  </a:cubicBezTo>
                  <a:close/>
                  <a:moveTo>
                    <a:pt x="58" y="49"/>
                  </a:moveTo>
                  <a:cubicBezTo>
                    <a:pt x="58" y="49"/>
                    <a:pt x="58" y="49"/>
                    <a:pt x="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8" name="Freeform 533"/>
            <p:cNvSpPr>
              <a:spLocks/>
            </p:cNvSpPr>
            <p:nvPr/>
          </p:nvSpPr>
          <p:spPr bwMode="auto">
            <a:xfrm>
              <a:off x="7488238" y="2935288"/>
              <a:ext cx="103188" cy="228600"/>
            </a:xfrm>
            <a:custGeom>
              <a:avLst/>
              <a:gdLst>
                <a:gd name="T0" fmla="*/ 372 w 399"/>
                <a:gd name="T1" fmla="*/ 876 h 876"/>
                <a:gd name="T2" fmla="*/ 363 w 399"/>
                <a:gd name="T3" fmla="*/ 874 h 876"/>
                <a:gd name="T4" fmla="*/ 46 w 399"/>
                <a:gd name="T5" fmla="*/ 308 h 876"/>
                <a:gd name="T6" fmla="*/ 46 w 399"/>
                <a:gd name="T7" fmla="*/ 307 h 876"/>
                <a:gd name="T8" fmla="*/ 223 w 399"/>
                <a:gd name="T9" fmla="*/ 7 h 876"/>
                <a:gd name="T10" fmla="*/ 256 w 399"/>
                <a:gd name="T11" fmla="*/ 14 h 876"/>
                <a:gd name="T12" fmla="*/ 250 w 399"/>
                <a:gd name="T13" fmla="*/ 47 h 876"/>
                <a:gd name="T14" fmla="*/ 93 w 399"/>
                <a:gd name="T15" fmla="*/ 316 h 876"/>
                <a:gd name="T16" fmla="*/ 380 w 399"/>
                <a:gd name="T17" fmla="*/ 830 h 876"/>
                <a:gd name="T18" fmla="*/ 394 w 399"/>
                <a:gd name="T19" fmla="*/ 861 h 876"/>
                <a:gd name="T20" fmla="*/ 372 w 399"/>
                <a:gd name="T21" fmla="*/ 87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876">
                  <a:moveTo>
                    <a:pt x="372" y="876"/>
                  </a:moveTo>
                  <a:cubicBezTo>
                    <a:pt x="369" y="876"/>
                    <a:pt x="366" y="875"/>
                    <a:pt x="363" y="874"/>
                  </a:cubicBezTo>
                  <a:cubicBezTo>
                    <a:pt x="101" y="771"/>
                    <a:pt x="0" y="591"/>
                    <a:pt x="46" y="308"/>
                  </a:cubicBezTo>
                  <a:cubicBezTo>
                    <a:pt x="46" y="308"/>
                    <a:pt x="46" y="308"/>
                    <a:pt x="46" y="307"/>
                  </a:cubicBezTo>
                  <a:cubicBezTo>
                    <a:pt x="47" y="299"/>
                    <a:pt x="86" y="101"/>
                    <a:pt x="223" y="7"/>
                  </a:cubicBezTo>
                  <a:cubicBezTo>
                    <a:pt x="233" y="0"/>
                    <a:pt x="248" y="3"/>
                    <a:pt x="256" y="14"/>
                  </a:cubicBezTo>
                  <a:cubicBezTo>
                    <a:pt x="263" y="24"/>
                    <a:pt x="261" y="39"/>
                    <a:pt x="250" y="47"/>
                  </a:cubicBezTo>
                  <a:cubicBezTo>
                    <a:pt x="132" y="128"/>
                    <a:pt x="95" y="308"/>
                    <a:pt x="93" y="316"/>
                  </a:cubicBezTo>
                  <a:cubicBezTo>
                    <a:pt x="51" y="577"/>
                    <a:pt x="140" y="735"/>
                    <a:pt x="380" y="830"/>
                  </a:cubicBezTo>
                  <a:cubicBezTo>
                    <a:pt x="393" y="834"/>
                    <a:pt x="399" y="848"/>
                    <a:pt x="394" y="861"/>
                  </a:cubicBezTo>
                  <a:cubicBezTo>
                    <a:pt x="390" y="870"/>
                    <a:pt x="381" y="876"/>
                    <a:pt x="372" y="8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9" name="Freeform 534"/>
            <p:cNvSpPr>
              <a:spLocks/>
            </p:cNvSpPr>
            <p:nvPr/>
          </p:nvSpPr>
          <p:spPr bwMode="auto">
            <a:xfrm>
              <a:off x="7627938" y="3113088"/>
              <a:ext cx="280988" cy="103188"/>
            </a:xfrm>
            <a:custGeom>
              <a:avLst/>
              <a:gdLst>
                <a:gd name="T0" fmla="*/ 765 w 1087"/>
                <a:gd name="T1" fmla="*/ 400 h 400"/>
                <a:gd name="T2" fmla="*/ 415 w 1087"/>
                <a:gd name="T3" fmla="*/ 353 h 400"/>
                <a:gd name="T4" fmla="*/ 279 w 1087"/>
                <a:gd name="T5" fmla="*/ 319 h 400"/>
                <a:gd name="T6" fmla="*/ 20 w 1087"/>
                <a:gd name="T7" fmla="*/ 252 h 400"/>
                <a:gd name="T8" fmla="*/ 4 w 1087"/>
                <a:gd name="T9" fmla="*/ 223 h 400"/>
                <a:gd name="T10" fmla="*/ 33 w 1087"/>
                <a:gd name="T11" fmla="*/ 206 h 400"/>
                <a:gd name="T12" fmla="*/ 290 w 1087"/>
                <a:gd name="T13" fmla="*/ 273 h 400"/>
                <a:gd name="T14" fmla="*/ 427 w 1087"/>
                <a:gd name="T15" fmla="*/ 306 h 400"/>
                <a:gd name="T16" fmla="*/ 863 w 1087"/>
                <a:gd name="T17" fmla="*/ 347 h 400"/>
                <a:gd name="T18" fmla="*/ 1034 w 1087"/>
                <a:gd name="T19" fmla="*/ 285 h 400"/>
                <a:gd name="T20" fmla="*/ 948 w 1087"/>
                <a:gd name="T21" fmla="*/ 234 h 400"/>
                <a:gd name="T22" fmla="*/ 587 w 1087"/>
                <a:gd name="T23" fmla="*/ 47 h 400"/>
                <a:gd name="T24" fmla="*/ 582 w 1087"/>
                <a:gd name="T25" fmla="*/ 13 h 400"/>
                <a:gd name="T26" fmla="*/ 616 w 1087"/>
                <a:gd name="T27" fmla="*/ 8 h 400"/>
                <a:gd name="T28" fmla="*/ 961 w 1087"/>
                <a:gd name="T29" fmla="*/ 188 h 400"/>
                <a:gd name="T30" fmla="*/ 1080 w 1087"/>
                <a:gd name="T31" fmla="*/ 297 h 400"/>
                <a:gd name="T32" fmla="*/ 868 w 1087"/>
                <a:gd name="T33" fmla="*/ 394 h 400"/>
                <a:gd name="T34" fmla="*/ 765 w 1087"/>
                <a:gd name="T35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7" h="400">
                  <a:moveTo>
                    <a:pt x="765" y="400"/>
                  </a:moveTo>
                  <a:cubicBezTo>
                    <a:pt x="657" y="400"/>
                    <a:pt x="536" y="384"/>
                    <a:pt x="415" y="353"/>
                  </a:cubicBezTo>
                  <a:cubicBezTo>
                    <a:pt x="369" y="341"/>
                    <a:pt x="324" y="330"/>
                    <a:pt x="279" y="319"/>
                  </a:cubicBezTo>
                  <a:cubicBezTo>
                    <a:pt x="188" y="297"/>
                    <a:pt x="102" y="276"/>
                    <a:pt x="20" y="252"/>
                  </a:cubicBezTo>
                  <a:cubicBezTo>
                    <a:pt x="7" y="249"/>
                    <a:pt x="0" y="235"/>
                    <a:pt x="4" y="223"/>
                  </a:cubicBezTo>
                  <a:cubicBezTo>
                    <a:pt x="7" y="210"/>
                    <a:pt x="21" y="203"/>
                    <a:pt x="33" y="206"/>
                  </a:cubicBezTo>
                  <a:cubicBezTo>
                    <a:pt x="114" y="230"/>
                    <a:pt x="200" y="251"/>
                    <a:pt x="290" y="273"/>
                  </a:cubicBezTo>
                  <a:cubicBezTo>
                    <a:pt x="335" y="284"/>
                    <a:pt x="381" y="295"/>
                    <a:pt x="427" y="306"/>
                  </a:cubicBezTo>
                  <a:cubicBezTo>
                    <a:pt x="583" y="346"/>
                    <a:pt x="738" y="360"/>
                    <a:pt x="863" y="347"/>
                  </a:cubicBezTo>
                  <a:cubicBezTo>
                    <a:pt x="993" y="333"/>
                    <a:pt x="1031" y="296"/>
                    <a:pt x="1034" y="285"/>
                  </a:cubicBezTo>
                  <a:cubicBezTo>
                    <a:pt x="1037" y="276"/>
                    <a:pt x="1016" y="253"/>
                    <a:pt x="948" y="234"/>
                  </a:cubicBezTo>
                  <a:cubicBezTo>
                    <a:pt x="798" y="191"/>
                    <a:pt x="669" y="109"/>
                    <a:pt x="587" y="47"/>
                  </a:cubicBezTo>
                  <a:cubicBezTo>
                    <a:pt x="576" y="39"/>
                    <a:pt x="574" y="24"/>
                    <a:pt x="582" y="13"/>
                  </a:cubicBezTo>
                  <a:cubicBezTo>
                    <a:pt x="590" y="3"/>
                    <a:pt x="605" y="0"/>
                    <a:pt x="616" y="8"/>
                  </a:cubicBezTo>
                  <a:cubicBezTo>
                    <a:pt x="694" y="68"/>
                    <a:pt x="818" y="147"/>
                    <a:pt x="961" y="188"/>
                  </a:cubicBezTo>
                  <a:cubicBezTo>
                    <a:pt x="1081" y="222"/>
                    <a:pt x="1087" y="271"/>
                    <a:pt x="1080" y="297"/>
                  </a:cubicBezTo>
                  <a:cubicBezTo>
                    <a:pt x="1067" y="346"/>
                    <a:pt x="990" y="381"/>
                    <a:pt x="868" y="394"/>
                  </a:cubicBezTo>
                  <a:cubicBezTo>
                    <a:pt x="836" y="398"/>
                    <a:pt x="801" y="400"/>
                    <a:pt x="765" y="4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0" name="Freeform 535"/>
            <p:cNvSpPr>
              <a:spLocks/>
            </p:cNvSpPr>
            <p:nvPr/>
          </p:nvSpPr>
          <p:spPr bwMode="auto">
            <a:xfrm>
              <a:off x="7712075" y="3041651"/>
              <a:ext cx="52388" cy="61913"/>
            </a:xfrm>
            <a:custGeom>
              <a:avLst/>
              <a:gdLst>
                <a:gd name="T0" fmla="*/ 171 w 198"/>
                <a:gd name="T1" fmla="*/ 241 h 241"/>
                <a:gd name="T2" fmla="*/ 157 w 198"/>
                <a:gd name="T3" fmla="*/ 237 h 241"/>
                <a:gd name="T4" fmla="*/ 3 w 198"/>
                <a:gd name="T5" fmla="*/ 32 h 241"/>
                <a:gd name="T6" fmla="*/ 21 w 198"/>
                <a:gd name="T7" fmla="*/ 3 h 241"/>
                <a:gd name="T8" fmla="*/ 50 w 198"/>
                <a:gd name="T9" fmla="*/ 20 h 241"/>
                <a:gd name="T10" fmla="*/ 184 w 198"/>
                <a:gd name="T11" fmla="*/ 197 h 241"/>
                <a:gd name="T12" fmla="*/ 190 w 198"/>
                <a:gd name="T13" fmla="*/ 230 h 241"/>
                <a:gd name="T14" fmla="*/ 171 w 198"/>
                <a:gd name="T1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241">
                  <a:moveTo>
                    <a:pt x="171" y="241"/>
                  </a:moveTo>
                  <a:cubicBezTo>
                    <a:pt x="166" y="241"/>
                    <a:pt x="161" y="240"/>
                    <a:pt x="157" y="237"/>
                  </a:cubicBezTo>
                  <a:cubicBezTo>
                    <a:pt x="86" y="188"/>
                    <a:pt x="19" y="100"/>
                    <a:pt x="3" y="32"/>
                  </a:cubicBezTo>
                  <a:cubicBezTo>
                    <a:pt x="0" y="19"/>
                    <a:pt x="8" y="6"/>
                    <a:pt x="21" y="3"/>
                  </a:cubicBezTo>
                  <a:cubicBezTo>
                    <a:pt x="34" y="0"/>
                    <a:pt x="47" y="8"/>
                    <a:pt x="50" y="20"/>
                  </a:cubicBezTo>
                  <a:cubicBezTo>
                    <a:pt x="62" y="70"/>
                    <a:pt x="115" y="150"/>
                    <a:pt x="184" y="197"/>
                  </a:cubicBezTo>
                  <a:cubicBezTo>
                    <a:pt x="195" y="205"/>
                    <a:pt x="198" y="219"/>
                    <a:pt x="190" y="230"/>
                  </a:cubicBezTo>
                  <a:cubicBezTo>
                    <a:pt x="186" y="237"/>
                    <a:pt x="178" y="241"/>
                    <a:pt x="171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1" name="Freeform 536"/>
            <p:cNvSpPr>
              <a:spLocks noEditPoints="1"/>
            </p:cNvSpPr>
            <p:nvPr/>
          </p:nvSpPr>
          <p:spPr bwMode="auto">
            <a:xfrm>
              <a:off x="7624763" y="2781301"/>
              <a:ext cx="123825" cy="247650"/>
            </a:xfrm>
            <a:custGeom>
              <a:avLst/>
              <a:gdLst>
                <a:gd name="T0" fmla="*/ 358 w 479"/>
                <a:gd name="T1" fmla="*/ 954 h 954"/>
                <a:gd name="T2" fmla="*/ 357 w 479"/>
                <a:gd name="T3" fmla="*/ 954 h 954"/>
                <a:gd name="T4" fmla="*/ 334 w 479"/>
                <a:gd name="T5" fmla="*/ 929 h 954"/>
                <a:gd name="T6" fmla="*/ 342 w 479"/>
                <a:gd name="T7" fmla="*/ 868 h 954"/>
                <a:gd name="T8" fmla="*/ 345 w 479"/>
                <a:gd name="T9" fmla="*/ 385 h 954"/>
                <a:gd name="T10" fmla="*/ 282 w 479"/>
                <a:gd name="T11" fmla="*/ 230 h 954"/>
                <a:gd name="T12" fmla="*/ 282 w 479"/>
                <a:gd name="T13" fmla="*/ 229 h 954"/>
                <a:gd name="T14" fmla="*/ 221 w 479"/>
                <a:gd name="T15" fmla="*/ 136 h 954"/>
                <a:gd name="T16" fmla="*/ 99 w 479"/>
                <a:gd name="T17" fmla="*/ 59 h 954"/>
                <a:gd name="T18" fmla="*/ 22 w 479"/>
                <a:gd name="T19" fmla="*/ 49 h 954"/>
                <a:gd name="T20" fmla="*/ 1 w 479"/>
                <a:gd name="T21" fmla="*/ 22 h 954"/>
                <a:gd name="T22" fmla="*/ 28 w 479"/>
                <a:gd name="T23" fmla="*/ 2 h 954"/>
                <a:gd name="T24" fmla="*/ 105 w 479"/>
                <a:gd name="T25" fmla="*/ 12 h 954"/>
                <a:gd name="T26" fmla="*/ 261 w 479"/>
                <a:gd name="T27" fmla="*/ 110 h 954"/>
                <a:gd name="T28" fmla="*/ 321 w 479"/>
                <a:gd name="T29" fmla="*/ 202 h 954"/>
                <a:gd name="T30" fmla="*/ 389 w 479"/>
                <a:gd name="T31" fmla="*/ 878 h 954"/>
                <a:gd name="T32" fmla="*/ 388 w 479"/>
                <a:gd name="T33" fmla="*/ 879 h 954"/>
                <a:gd name="T34" fmla="*/ 382 w 479"/>
                <a:gd name="T35" fmla="*/ 930 h 954"/>
                <a:gd name="T36" fmla="*/ 358 w 479"/>
                <a:gd name="T37" fmla="*/ 954 h 954"/>
                <a:gd name="T38" fmla="*/ 365 w 479"/>
                <a:gd name="T39" fmla="*/ 873 h 954"/>
                <a:gd name="T40" fmla="*/ 365 w 479"/>
                <a:gd name="T41" fmla="*/ 873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9" h="954">
                  <a:moveTo>
                    <a:pt x="358" y="954"/>
                  </a:moveTo>
                  <a:cubicBezTo>
                    <a:pt x="358" y="954"/>
                    <a:pt x="358" y="954"/>
                    <a:pt x="357" y="954"/>
                  </a:cubicBezTo>
                  <a:cubicBezTo>
                    <a:pt x="344" y="953"/>
                    <a:pt x="334" y="942"/>
                    <a:pt x="334" y="929"/>
                  </a:cubicBezTo>
                  <a:cubicBezTo>
                    <a:pt x="336" y="895"/>
                    <a:pt x="341" y="872"/>
                    <a:pt x="342" y="868"/>
                  </a:cubicBezTo>
                  <a:cubicBezTo>
                    <a:pt x="367" y="743"/>
                    <a:pt x="388" y="559"/>
                    <a:pt x="345" y="385"/>
                  </a:cubicBezTo>
                  <a:cubicBezTo>
                    <a:pt x="319" y="282"/>
                    <a:pt x="283" y="231"/>
                    <a:pt x="282" y="230"/>
                  </a:cubicBezTo>
                  <a:cubicBezTo>
                    <a:pt x="282" y="230"/>
                    <a:pt x="282" y="229"/>
                    <a:pt x="282" y="229"/>
                  </a:cubicBezTo>
                  <a:cubicBezTo>
                    <a:pt x="221" y="136"/>
                    <a:pt x="221" y="136"/>
                    <a:pt x="221" y="136"/>
                  </a:cubicBezTo>
                  <a:cubicBezTo>
                    <a:pt x="193" y="94"/>
                    <a:pt x="149" y="66"/>
                    <a:pt x="99" y="5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9" y="48"/>
                    <a:pt x="0" y="36"/>
                    <a:pt x="1" y="22"/>
                  </a:cubicBezTo>
                  <a:cubicBezTo>
                    <a:pt x="3" y="9"/>
                    <a:pt x="15" y="0"/>
                    <a:pt x="28" y="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69" y="20"/>
                    <a:pt x="226" y="56"/>
                    <a:pt x="261" y="110"/>
                  </a:cubicBezTo>
                  <a:cubicBezTo>
                    <a:pt x="321" y="202"/>
                    <a:pt x="321" y="202"/>
                    <a:pt x="321" y="202"/>
                  </a:cubicBezTo>
                  <a:cubicBezTo>
                    <a:pt x="333" y="218"/>
                    <a:pt x="479" y="432"/>
                    <a:pt x="389" y="878"/>
                  </a:cubicBezTo>
                  <a:cubicBezTo>
                    <a:pt x="389" y="878"/>
                    <a:pt x="389" y="878"/>
                    <a:pt x="388" y="879"/>
                  </a:cubicBezTo>
                  <a:cubicBezTo>
                    <a:pt x="388" y="879"/>
                    <a:pt x="383" y="899"/>
                    <a:pt x="382" y="930"/>
                  </a:cubicBezTo>
                  <a:cubicBezTo>
                    <a:pt x="382" y="943"/>
                    <a:pt x="371" y="954"/>
                    <a:pt x="358" y="954"/>
                  </a:cubicBezTo>
                  <a:close/>
                  <a:moveTo>
                    <a:pt x="365" y="873"/>
                  </a:moveTo>
                  <a:cubicBezTo>
                    <a:pt x="365" y="873"/>
                    <a:pt x="365" y="873"/>
                    <a:pt x="365" y="8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2" name="Freeform 537"/>
            <p:cNvSpPr>
              <a:spLocks/>
            </p:cNvSpPr>
            <p:nvPr/>
          </p:nvSpPr>
          <p:spPr bwMode="auto">
            <a:xfrm>
              <a:off x="7594600" y="2730501"/>
              <a:ext cx="39688" cy="19050"/>
            </a:xfrm>
            <a:custGeom>
              <a:avLst/>
              <a:gdLst>
                <a:gd name="T0" fmla="*/ 27 w 154"/>
                <a:gd name="T1" fmla="*/ 70 h 70"/>
                <a:gd name="T2" fmla="*/ 6 w 154"/>
                <a:gd name="T3" fmla="*/ 58 h 70"/>
                <a:gd name="T4" fmla="*/ 15 w 154"/>
                <a:gd name="T5" fmla="*/ 25 h 70"/>
                <a:gd name="T6" fmla="*/ 129 w 154"/>
                <a:gd name="T7" fmla="*/ 1 h 70"/>
                <a:gd name="T8" fmla="*/ 154 w 154"/>
                <a:gd name="T9" fmla="*/ 24 h 70"/>
                <a:gd name="T10" fmla="*/ 131 w 154"/>
                <a:gd name="T11" fmla="*/ 49 h 70"/>
                <a:gd name="T12" fmla="*/ 39 w 154"/>
                <a:gd name="T13" fmla="*/ 67 h 70"/>
                <a:gd name="T14" fmla="*/ 27 w 154"/>
                <a:gd name="T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70">
                  <a:moveTo>
                    <a:pt x="27" y="70"/>
                  </a:moveTo>
                  <a:cubicBezTo>
                    <a:pt x="19" y="70"/>
                    <a:pt x="11" y="66"/>
                    <a:pt x="6" y="58"/>
                  </a:cubicBezTo>
                  <a:cubicBezTo>
                    <a:pt x="0" y="47"/>
                    <a:pt x="3" y="32"/>
                    <a:pt x="15" y="25"/>
                  </a:cubicBezTo>
                  <a:cubicBezTo>
                    <a:pt x="18" y="23"/>
                    <a:pt x="53" y="4"/>
                    <a:pt x="129" y="1"/>
                  </a:cubicBezTo>
                  <a:cubicBezTo>
                    <a:pt x="142" y="0"/>
                    <a:pt x="153" y="11"/>
                    <a:pt x="154" y="24"/>
                  </a:cubicBezTo>
                  <a:cubicBezTo>
                    <a:pt x="154" y="37"/>
                    <a:pt x="144" y="48"/>
                    <a:pt x="131" y="49"/>
                  </a:cubicBezTo>
                  <a:cubicBezTo>
                    <a:pt x="68" y="51"/>
                    <a:pt x="40" y="66"/>
                    <a:pt x="39" y="67"/>
                  </a:cubicBezTo>
                  <a:cubicBezTo>
                    <a:pt x="35" y="69"/>
                    <a:pt x="31" y="70"/>
                    <a:pt x="27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3" name="Freeform 538"/>
            <p:cNvSpPr>
              <a:spLocks/>
            </p:cNvSpPr>
            <p:nvPr/>
          </p:nvSpPr>
          <p:spPr bwMode="auto">
            <a:xfrm>
              <a:off x="7607300" y="2752726"/>
              <a:ext cx="36513" cy="15875"/>
            </a:xfrm>
            <a:custGeom>
              <a:avLst/>
              <a:gdLst>
                <a:gd name="T0" fmla="*/ 27 w 145"/>
                <a:gd name="T1" fmla="*/ 60 h 60"/>
                <a:gd name="T2" fmla="*/ 4 w 145"/>
                <a:gd name="T3" fmla="*/ 42 h 60"/>
                <a:gd name="T4" fmla="*/ 20 w 145"/>
                <a:gd name="T5" fmla="*/ 13 h 60"/>
                <a:gd name="T6" fmla="*/ 123 w 145"/>
                <a:gd name="T7" fmla="*/ 10 h 60"/>
                <a:gd name="T8" fmla="*/ 143 w 145"/>
                <a:gd name="T9" fmla="*/ 38 h 60"/>
                <a:gd name="T10" fmla="*/ 115 w 145"/>
                <a:gd name="T11" fmla="*/ 57 h 60"/>
                <a:gd name="T12" fmla="*/ 33 w 145"/>
                <a:gd name="T13" fmla="*/ 59 h 60"/>
                <a:gd name="T14" fmla="*/ 27 w 145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60">
                  <a:moveTo>
                    <a:pt x="27" y="60"/>
                  </a:moveTo>
                  <a:cubicBezTo>
                    <a:pt x="16" y="60"/>
                    <a:pt x="7" y="53"/>
                    <a:pt x="4" y="42"/>
                  </a:cubicBezTo>
                  <a:cubicBezTo>
                    <a:pt x="0" y="30"/>
                    <a:pt x="7" y="17"/>
                    <a:pt x="20" y="13"/>
                  </a:cubicBezTo>
                  <a:cubicBezTo>
                    <a:pt x="22" y="12"/>
                    <a:pt x="67" y="0"/>
                    <a:pt x="123" y="10"/>
                  </a:cubicBezTo>
                  <a:cubicBezTo>
                    <a:pt x="136" y="12"/>
                    <a:pt x="145" y="25"/>
                    <a:pt x="143" y="38"/>
                  </a:cubicBezTo>
                  <a:cubicBezTo>
                    <a:pt x="140" y="51"/>
                    <a:pt x="128" y="60"/>
                    <a:pt x="115" y="57"/>
                  </a:cubicBezTo>
                  <a:cubicBezTo>
                    <a:pt x="70" y="49"/>
                    <a:pt x="34" y="59"/>
                    <a:pt x="33" y="59"/>
                  </a:cubicBezTo>
                  <a:cubicBezTo>
                    <a:pt x="31" y="60"/>
                    <a:pt x="29" y="60"/>
                    <a:pt x="2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4" name="Freeform 539"/>
            <p:cNvSpPr>
              <a:spLocks/>
            </p:cNvSpPr>
            <p:nvPr/>
          </p:nvSpPr>
          <p:spPr bwMode="auto">
            <a:xfrm>
              <a:off x="7518400" y="2732088"/>
              <a:ext cx="38100" cy="20638"/>
            </a:xfrm>
            <a:custGeom>
              <a:avLst/>
              <a:gdLst>
                <a:gd name="T0" fmla="*/ 119 w 146"/>
                <a:gd name="T1" fmla="*/ 77 h 77"/>
                <a:gd name="T2" fmla="*/ 105 w 146"/>
                <a:gd name="T3" fmla="*/ 72 h 77"/>
                <a:gd name="T4" fmla="*/ 24 w 146"/>
                <a:gd name="T5" fmla="*/ 49 h 77"/>
                <a:gd name="T6" fmla="*/ 1 w 146"/>
                <a:gd name="T7" fmla="*/ 24 h 77"/>
                <a:gd name="T8" fmla="*/ 27 w 146"/>
                <a:gd name="T9" fmla="*/ 1 h 77"/>
                <a:gd name="T10" fmla="*/ 133 w 146"/>
                <a:gd name="T11" fmla="*/ 33 h 77"/>
                <a:gd name="T12" fmla="*/ 139 w 146"/>
                <a:gd name="T13" fmla="*/ 67 h 77"/>
                <a:gd name="T14" fmla="*/ 119 w 146"/>
                <a:gd name="T1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77">
                  <a:moveTo>
                    <a:pt x="119" y="77"/>
                  </a:moveTo>
                  <a:cubicBezTo>
                    <a:pt x="114" y="77"/>
                    <a:pt x="109" y="75"/>
                    <a:pt x="105" y="72"/>
                  </a:cubicBezTo>
                  <a:cubicBezTo>
                    <a:pt x="104" y="72"/>
                    <a:pt x="76" y="52"/>
                    <a:pt x="24" y="49"/>
                  </a:cubicBezTo>
                  <a:cubicBezTo>
                    <a:pt x="10" y="48"/>
                    <a:pt x="0" y="37"/>
                    <a:pt x="1" y="24"/>
                  </a:cubicBezTo>
                  <a:cubicBezTo>
                    <a:pt x="2" y="10"/>
                    <a:pt x="13" y="0"/>
                    <a:pt x="27" y="1"/>
                  </a:cubicBezTo>
                  <a:cubicBezTo>
                    <a:pt x="94" y="6"/>
                    <a:pt x="132" y="32"/>
                    <a:pt x="133" y="33"/>
                  </a:cubicBezTo>
                  <a:cubicBezTo>
                    <a:pt x="144" y="41"/>
                    <a:pt x="146" y="56"/>
                    <a:pt x="139" y="67"/>
                  </a:cubicBezTo>
                  <a:cubicBezTo>
                    <a:pt x="134" y="73"/>
                    <a:pt x="127" y="77"/>
                    <a:pt x="119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5" name="Freeform 540"/>
            <p:cNvSpPr>
              <a:spLocks/>
            </p:cNvSpPr>
            <p:nvPr/>
          </p:nvSpPr>
          <p:spPr bwMode="auto">
            <a:xfrm>
              <a:off x="7515225" y="2755901"/>
              <a:ext cx="36513" cy="14288"/>
            </a:xfrm>
            <a:custGeom>
              <a:avLst/>
              <a:gdLst>
                <a:gd name="T0" fmla="*/ 113 w 139"/>
                <a:gd name="T1" fmla="*/ 56 h 56"/>
                <a:gd name="T2" fmla="*/ 110 w 139"/>
                <a:gd name="T3" fmla="*/ 56 h 56"/>
                <a:gd name="T4" fmla="*/ 27 w 139"/>
                <a:gd name="T5" fmla="*/ 50 h 56"/>
                <a:gd name="T6" fmla="*/ 1 w 139"/>
                <a:gd name="T7" fmla="*/ 28 h 56"/>
                <a:gd name="T8" fmla="*/ 23 w 139"/>
                <a:gd name="T9" fmla="*/ 2 h 56"/>
                <a:gd name="T10" fmla="*/ 117 w 139"/>
                <a:gd name="T11" fmla="*/ 8 h 56"/>
                <a:gd name="T12" fmla="*/ 137 w 139"/>
                <a:gd name="T13" fmla="*/ 36 h 56"/>
                <a:gd name="T14" fmla="*/ 113 w 139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56">
                  <a:moveTo>
                    <a:pt x="113" y="56"/>
                  </a:moveTo>
                  <a:cubicBezTo>
                    <a:pt x="112" y="56"/>
                    <a:pt x="111" y="56"/>
                    <a:pt x="110" y="56"/>
                  </a:cubicBezTo>
                  <a:cubicBezTo>
                    <a:pt x="95" y="54"/>
                    <a:pt x="51" y="48"/>
                    <a:pt x="27" y="50"/>
                  </a:cubicBezTo>
                  <a:cubicBezTo>
                    <a:pt x="14" y="51"/>
                    <a:pt x="2" y="41"/>
                    <a:pt x="1" y="28"/>
                  </a:cubicBezTo>
                  <a:cubicBezTo>
                    <a:pt x="0" y="15"/>
                    <a:pt x="10" y="3"/>
                    <a:pt x="23" y="2"/>
                  </a:cubicBezTo>
                  <a:cubicBezTo>
                    <a:pt x="58" y="0"/>
                    <a:pt x="115" y="8"/>
                    <a:pt x="117" y="8"/>
                  </a:cubicBezTo>
                  <a:cubicBezTo>
                    <a:pt x="130" y="10"/>
                    <a:pt x="139" y="23"/>
                    <a:pt x="137" y="36"/>
                  </a:cubicBezTo>
                  <a:cubicBezTo>
                    <a:pt x="135" y="48"/>
                    <a:pt x="125" y="56"/>
                    <a:pt x="11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6" name="Freeform 541"/>
            <p:cNvSpPr>
              <a:spLocks/>
            </p:cNvSpPr>
            <p:nvPr/>
          </p:nvSpPr>
          <p:spPr bwMode="auto">
            <a:xfrm>
              <a:off x="7662863" y="2824163"/>
              <a:ext cx="25400" cy="26988"/>
            </a:xfrm>
            <a:custGeom>
              <a:avLst/>
              <a:gdLst>
                <a:gd name="T0" fmla="*/ 68 w 95"/>
                <a:gd name="T1" fmla="*/ 105 h 105"/>
                <a:gd name="T2" fmla="*/ 48 w 95"/>
                <a:gd name="T3" fmla="*/ 95 h 105"/>
                <a:gd name="T4" fmla="*/ 9 w 95"/>
                <a:gd name="T5" fmla="*/ 42 h 105"/>
                <a:gd name="T6" fmla="*/ 12 w 95"/>
                <a:gd name="T7" fmla="*/ 8 h 105"/>
                <a:gd name="T8" fmla="*/ 46 w 95"/>
                <a:gd name="T9" fmla="*/ 11 h 105"/>
                <a:gd name="T10" fmla="*/ 88 w 95"/>
                <a:gd name="T11" fmla="*/ 68 h 105"/>
                <a:gd name="T12" fmla="*/ 81 w 95"/>
                <a:gd name="T13" fmla="*/ 101 h 105"/>
                <a:gd name="T14" fmla="*/ 68 w 95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105">
                  <a:moveTo>
                    <a:pt x="68" y="105"/>
                  </a:moveTo>
                  <a:cubicBezTo>
                    <a:pt x="60" y="105"/>
                    <a:pt x="53" y="102"/>
                    <a:pt x="48" y="95"/>
                  </a:cubicBezTo>
                  <a:cubicBezTo>
                    <a:pt x="27" y="64"/>
                    <a:pt x="9" y="42"/>
                    <a:pt x="9" y="42"/>
                  </a:cubicBezTo>
                  <a:cubicBezTo>
                    <a:pt x="0" y="32"/>
                    <a:pt x="2" y="16"/>
                    <a:pt x="12" y="8"/>
                  </a:cubicBezTo>
                  <a:cubicBezTo>
                    <a:pt x="22" y="0"/>
                    <a:pt x="37" y="1"/>
                    <a:pt x="46" y="11"/>
                  </a:cubicBezTo>
                  <a:cubicBezTo>
                    <a:pt x="46" y="12"/>
                    <a:pt x="65" y="35"/>
                    <a:pt x="88" y="68"/>
                  </a:cubicBezTo>
                  <a:cubicBezTo>
                    <a:pt x="95" y="79"/>
                    <a:pt x="92" y="94"/>
                    <a:pt x="81" y="101"/>
                  </a:cubicBezTo>
                  <a:cubicBezTo>
                    <a:pt x="77" y="104"/>
                    <a:pt x="73" y="105"/>
                    <a:pt x="68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7" name="Freeform 542"/>
            <p:cNvSpPr>
              <a:spLocks/>
            </p:cNvSpPr>
            <p:nvPr/>
          </p:nvSpPr>
          <p:spPr bwMode="auto">
            <a:xfrm>
              <a:off x="7516813" y="2887663"/>
              <a:ext cx="74613" cy="42863"/>
            </a:xfrm>
            <a:custGeom>
              <a:avLst/>
              <a:gdLst>
                <a:gd name="T0" fmla="*/ 224 w 289"/>
                <a:gd name="T1" fmla="*/ 167 h 167"/>
                <a:gd name="T2" fmla="*/ 39 w 289"/>
                <a:gd name="T3" fmla="*/ 110 h 167"/>
                <a:gd name="T4" fmla="*/ 2 w 289"/>
                <a:gd name="T5" fmla="*/ 23 h 167"/>
                <a:gd name="T6" fmla="*/ 27 w 289"/>
                <a:gd name="T7" fmla="*/ 0 h 167"/>
                <a:gd name="T8" fmla="*/ 50 w 289"/>
                <a:gd name="T9" fmla="*/ 25 h 167"/>
                <a:gd name="T10" fmla="*/ 74 w 289"/>
                <a:gd name="T11" fmla="*/ 76 h 167"/>
                <a:gd name="T12" fmla="*/ 262 w 289"/>
                <a:gd name="T13" fmla="*/ 117 h 167"/>
                <a:gd name="T14" fmla="*/ 288 w 289"/>
                <a:gd name="T15" fmla="*/ 140 h 167"/>
                <a:gd name="T16" fmla="*/ 265 w 289"/>
                <a:gd name="T17" fmla="*/ 165 h 167"/>
                <a:gd name="T18" fmla="*/ 224 w 289"/>
                <a:gd name="T1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9" h="167">
                  <a:moveTo>
                    <a:pt x="224" y="167"/>
                  </a:moveTo>
                  <a:cubicBezTo>
                    <a:pt x="140" y="167"/>
                    <a:pt x="78" y="148"/>
                    <a:pt x="39" y="110"/>
                  </a:cubicBezTo>
                  <a:cubicBezTo>
                    <a:pt x="0" y="70"/>
                    <a:pt x="2" y="25"/>
                    <a:pt x="2" y="23"/>
                  </a:cubicBezTo>
                  <a:cubicBezTo>
                    <a:pt x="3" y="10"/>
                    <a:pt x="14" y="0"/>
                    <a:pt x="27" y="0"/>
                  </a:cubicBezTo>
                  <a:cubicBezTo>
                    <a:pt x="41" y="1"/>
                    <a:pt x="51" y="12"/>
                    <a:pt x="50" y="25"/>
                  </a:cubicBezTo>
                  <a:cubicBezTo>
                    <a:pt x="50" y="27"/>
                    <a:pt x="50" y="53"/>
                    <a:pt x="74" y="76"/>
                  </a:cubicBezTo>
                  <a:cubicBezTo>
                    <a:pt x="98" y="99"/>
                    <a:pt x="150" y="125"/>
                    <a:pt x="262" y="117"/>
                  </a:cubicBezTo>
                  <a:cubicBezTo>
                    <a:pt x="275" y="117"/>
                    <a:pt x="287" y="127"/>
                    <a:pt x="288" y="140"/>
                  </a:cubicBezTo>
                  <a:cubicBezTo>
                    <a:pt x="289" y="153"/>
                    <a:pt x="278" y="164"/>
                    <a:pt x="265" y="165"/>
                  </a:cubicBezTo>
                  <a:cubicBezTo>
                    <a:pt x="251" y="166"/>
                    <a:pt x="238" y="167"/>
                    <a:pt x="224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8" name="Freeform 543"/>
            <p:cNvSpPr>
              <a:spLocks/>
            </p:cNvSpPr>
            <p:nvPr/>
          </p:nvSpPr>
          <p:spPr bwMode="auto">
            <a:xfrm>
              <a:off x="7386638" y="3105151"/>
              <a:ext cx="195263" cy="131763"/>
            </a:xfrm>
            <a:custGeom>
              <a:avLst/>
              <a:gdLst>
                <a:gd name="T0" fmla="*/ 113 w 753"/>
                <a:gd name="T1" fmla="*/ 508 h 508"/>
                <a:gd name="T2" fmla="*/ 17 w 753"/>
                <a:gd name="T3" fmla="*/ 442 h 508"/>
                <a:gd name="T4" fmla="*/ 46 w 753"/>
                <a:gd name="T5" fmla="*/ 325 h 508"/>
                <a:gd name="T6" fmla="*/ 416 w 753"/>
                <a:gd name="T7" fmla="*/ 9 h 508"/>
                <a:gd name="T8" fmla="*/ 450 w 753"/>
                <a:gd name="T9" fmla="*/ 12 h 508"/>
                <a:gd name="T10" fmla="*/ 448 w 753"/>
                <a:gd name="T11" fmla="*/ 46 h 508"/>
                <a:gd name="T12" fmla="*/ 77 w 753"/>
                <a:gd name="T13" fmla="*/ 361 h 508"/>
                <a:gd name="T14" fmla="*/ 61 w 753"/>
                <a:gd name="T15" fmla="*/ 425 h 508"/>
                <a:gd name="T16" fmla="*/ 116 w 753"/>
                <a:gd name="T17" fmla="*/ 460 h 508"/>
                <a:gd name="T18" fmla="*/ 711 w 753"/>
                <a:gd name="T19" fmla="*/ 271 h 508"/>
                <a:gd name="T20" fmla="*/ 744 w 753"/>
                <a:gd name="T21" fmla="*/ 276 h 508"/>
                <a:gd name="T22" fmla="*/ 740 w 753"/>
                <a:gd name="T23" fmla="*/ 309 h 508"/>
                <a:gd name="T24" fmla="*/ 119 w 753"/>
                <a:gd name="T25" fmla="*/ 508 h 508"/>
                <a:gd name="T26" fmla="*/ 113 w 753"/>
                <a:gd name="T27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3" h="508">
                  <a:moveTo>
                    <a:pt x="113" y="508"/>
                  </a:moveTo>
                  <a:cubicBezTo>
                    <a:pt x="70" y="508"/>
                    <a:pt x="33" y="483"/>
                    <a:pt x="17" y="442"/>
                  </a:cubicBezTo>
                  <a:cubicBezTo>
                    <a:pt x="0" y="400"/>
                    <a:pt x="12" y="354"/>
                    <a:pt x="46" y="325"/>
                  </a:cubicBezTo>
                  <a:cubicBezTo>
                    <a:pt x="416" y="9"/>
                    <a:pt x="416" y="9"/>
                    <a:pt x="416" y="9"/>
                  </a:cubicBezTo>
                  <a:cubicBezTo>
                    <a:pt x="427" y="0"/>
                    <a:pt x="442" y="2"/>
                    <a:pt x="450" y="12"/>
                  </a:cubicBezTo>
                  <a:cubicBezTo>
                    <a:pt x="459" y="22"/>
                    <a:pt x="458" y="37"/>
                    <a:pt x="448" y="46"/>
                  </a:cubicBezTo>
                  <a:cubicBezTo>
                    <a:pt x="77" y="361"/>
                    <a:pt x="77" y="361"/>
                    <a:pt x="77" y="361"/>
                  </a:cubicBezTo>
                  <a:cubicBezTo>
                    <a:pt x="55" y="380"/>
                    <a:pt x="54" y="407"/>
                    <a:pt x="61" y="425"/>
                  </a:cubicBezTo>
                  <a:cubicBezTo>
                    <a:pt x="69" y="443"/>
                    <a:pt x="87" y="461"/>
                    <a:pt x="116" y="460"/>
                  </a:cubicBezTo>
                  <a:cubicBezTo>
                    <a:pt x="335" y="449"/>
                    <a:pt x="580" y="371"/>
                    <a:pt x="711" y="271"/>
                  </a:cubicBezTo>
                  <a:cubicBezTo>
                    <a:pt x="721" y="263"/>
                    <a:pt x="736" y="265"/>
                    <a:pt x="744" y="276"/>
                  </a:cubicBezTo>
                  <a:cubicBezTo>
                    <a:pt x="753" y="286"/>
                    <a:pt x="751" y="301"/>
                    <a:pt x="740" y="309"/>
                  </a:cubicBezTo>
                  <a:cubicBezTo>
                    <a:pt x="600" y="416"/>
                    <a:pt x="350" y="496"/>
                    <a:pt x="119" y="508"/>
                  </a:cubicBezTo>
                  <a:cubicBezTo>
                    <a:pt x="117" y="508"/>
                    <a:pt x="115" y="508"/>
                    <a:pt x="113" y="5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9" name="Freeform 544"/>
            <p:cNvSpPr>
              <a:spLocks/>
            </p:cNvSpPr>
            <p:nvPr/>
          </p:nvSpPr>
          <p:spPr bwMode="auto">
            <a:xfrm>
              <a:off x="7573963" y="2965451"/>
              <a:ext cx="22225" cy="107950"/>
            </a:xfrm>
            <a:custGeom>
              <a:avLst/>
              <a:gdLst>
                <a:gd name="T0" fmla="*/ 63 w 89"/>
                <a:gd name="T1" fmla="*/ 415 h 415"/>
                <a:gd name="T2" fmla="*/ 39 w 89"/>
                <a:gd name="T3" fmla="*/ 395 h 415"/>
                <a:gd name="T4" fmla="*/ 0 w 89"/>
                <a:gd name="T5" fmla="*/ 25 h 415"/>
                <a:gd name="T6" fmla="*/ 23 w 89"/>
                <a:gd name="T7" fmla="*/ 1 h 415"/>
                <a:gd name="T8" fmla="*/ 48 w 89"/>
                <a:gd name="T9" fmla="*/ 24 h 415"/>
                <a:gd name="T10" fmla="*/ 87 w 89"/>
                <a:gd name="T11" fmla="*/ 387 h 415"/>
                <a:gd name="T12" fmla="*/ 67 w 89"/>
                <a:gd name="T13" fmla="*/ 415 h 415"/>
                <a:gd name="T14" fmla="*/ 63 w 89"/>
                <a:gd name="T15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415">
                  <a:moveTo>
                    <a:pt x="63" y="415"/>
                  </a:moveTo>
                  <a:cubicBezTo>
                    <a:pt x="52" y="415"/>
                    <a:pt x="41" y="407"/>
                    <a:pt x="39" y="395"/>
                  </a:cubicBezTo>
                  <a:cubicBezTo>
                    <a:pt x="5" y="185"/>
                    <a:pt x="0" y="27"/>
                    <a:pt x="0" y="25"/>
                  </a:cubicBezTo>
                  <a:cubicBezTo>
                    <a:pt x="0" y="12"/>
                    <a:pt x="10" y="1"/>
                    <a:pt x="23" y="1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26"/>
                    <a:pt x="53" y="180"/>
                    <a:pt x="87" y="387"/>
                  </a:cubicBezTo>
                  <a:cubicBezTo>
                    <a:pt x="89" y="400"/>
                    <a:pt x="80" y="413"/>
                    <a:pt x="67" y="415"/>
                  </a:cubicBezTo>
                  <a:cubicBezTo>
                    <a:pt x="66" y="415"/>
                    <a:pt x="64" y="415"/>
                    <a:pt x="63" y="4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0" name="Freeform 545"/>
            <p:cNvSpPr>
              <a:spLocks/>
            </p:cNvSpPr>
            <p:nvPr/>
          </p:nvSpPr>
          <p:spPr bwMode="auto">
            <a:xfrm>
              <a:off x="7608888" y="2994026"/>
              <a:ext cx="41275" cy="107950"/>
            </a:xfrm>
            <a:custGeom>
              <a:avLst/>
              <a:gdLst>
                <a:gd name="T0" fmla="*/ 131 w 158"/>
                <a:gd name="T1" fmla="*/ 416 h 416"/>
                <a:gd name="T2" fmla="*/ 110 w 158"/>
                <a:gd name="T3" fmla="*/ 404 h 416"/>
                <a:gd name="T4" fmla="*/ 1 w 158"/>
                <a:gd name="T5" fmla="*/ 27 h 416"/>
                <a:gd name="T6" fmla="*/ 23 w 158"/>
                <a:gd name="T7" fmla="*/ 1 h 416"/>
                <a:gd name="T8" fmla="*/ 49 w 158"/>
                <a:gd name="T9" fmla="*/ 23 h 416"/>
                <a:gd name="T10" fmla="*/ 152 w 158"/>
                <a:gd name="T11" fmla="*/ 381 h 416"/>
                <a:gd name="T12" fmla="*/ 142 w 158"/>
                <a:gd name="T13" fmla="*/ 414 h 416"/>
                <a:gd name="T14" fmla="*/ 131 w 158"/>
                <a:gd name="T15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416">
                  <a:moveTo>
                    <a:pt x="131" y="416"/>
                  </a:moveTo>
                  <a:cubicBezTo>
                    <a:pt x="122" y="416"/>
                    <a:pt x="114" y="412"/>
                    <a:pt x="110" y="404"/>
                  </a:cubicBezTo>
                  <a:cubicBezTo>
                    <a:pt x="21" y="241"/>
                    <a:pt x="2" y="36"/>
                    <a:pt x="1" y="27"/>
                  </a:cubicBezTo>
                  <a:cubicBezTo>
                    <a:pt x="0" y="14"/>
                    <a:pt x="10" y="3"/>
                    <a:pt x="23" y="1"/>
                  </a:cubicBezTo>
                  <a:cubicBezTo>
                    <a:pt x="36" y="0"/>
                    <a:pt x="48" y="10"/>
                    <a:pt x="49" y="23"/>
                  </a:cubicBezTo>
                  <a:cubicBezTo>
                    <a:pt x="49" y="25"/>
                    <a:pt x="68" y="227"/>
                    <a:pt x="152" y="381"/>
                  </a:cubicBezTo>
                  <a:cubicBezTo>
                    <a:pt x="158" y="393"/>
                    <a:pt x="154" y="407"/>
                    <a:pt x="142" y="414"/>
                  </a:cubicBezTo>
                  <a:cubicBezTo>
                    <a:pt x="139" y="416"/>
                    <a:pt x="135" y="416"/>
                    <a:pt x="131" y="4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1" name="Freeform 546"/>
            <p:cNvSpPr>
              <a:spLocks/>
            </p:cNvSpPr>
            <p:nvPr/>
          </p:nvSpPr>
          <p:spPr bwMode="auto">
            <a:xfrm>
              <a:off x="7656513" y="3021013"/>
              <a:ext cx="55563" cy="87313"/>
            </a:xfrm>
            <a:custGeom>
              <a:avLst/>
              <a:gdLst>
                <a:gd name="T0" fmla="*/ 188 w 214"/>
                <a:gd name="T1" fmla="*/ 338 h 338"/>
                <a:gd name="T2" fmla="*/ 171 w 214"/>
                <a:gd name="T3" fmla="*/ 331 h 338"/>
                <a:gd name="T4" fmla="*/ 4 w 214"/>
                <a:gd name="T5" fmla="*/ 35 h 338"/>
                <a:gd name="T6" fmla="*/ 20 w 214"/>
                <a:gd name="T7" fmla="*/ 4 h 338"/>
                <a:gd name="T8" fmla="*/ 50 w 214"/>
                <a:gd name="T9" fmla="*/ 19 h 338"/>
                <a:gd name="T10" fmla="*/ 205 w 214"/>
                <a:gd name="T11" fmla="*/ 297 h 338"/>
                <a:gd name="T12" fmla="*/ 205 w 214"/>
                <a:gd name="T13" fmla="*/ 331 h 338"/>
                <a:gd name="T14" fmla="*/ 188 w 214"/>
                <a:gd name="T15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338">
                  <a:moveTo>
                    <a:pt x="188" y="338"/>
                  </a:moveTo>
                  <a:cubicBezTo>
                    <a:pt x="182" y="338"/>
                    <a:pt x="176" y="335"/>
                    <a:pt x="171" y="331"/>
                  </a:cubicBezTo>
                  <a:cubicBezTo>
                    <a:pt x="71" y="229"/>
                    <a:pt x="7" y="43"/>
                    <a:pt x="4" y="35"/>
                  </a:cubicBezTo>
                  <a:cubicBezTo>
                    <a:pt x="0" y="22"/>
                    <a:pt x="7" y="9"/>
                    <a:pt x="20" y="4"/>
                  </a:cubicBezTo>
                  <a:cubicBezTo>
                    <a:pt x="32" y="0"/>
                    <a:pt x="46" y="7"/>
                    <a:pt x="50" y="19"/>
                  </a:cubicBezTo>
                  <a:cubicBezTo>
                    <a:pt x="51" y="21"/>
                    <a:pt x="113" y="203"/>
                    <a:pt x="205" y="297"/>
                  </a:cubicBezTo>
                  <a:cubicBezTo>
                    <a:pt x="214" y="306"/>
                    <a:pt x="214" y="322"/>
                    <a:pt x="205" y="331"/>
                  </a:cubicBezTo>
                  <a:cubicBezTo>
                    <a:pt x="200" y="336"/>
                    <a:pt x="194" y="338"/>
                    <a:pt x="188" y="3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2" name="Freeform 547"/>
            <p:cNvSpPr>
              <a:spLocks/>
            </p:cNvSpPr>
            <p:nvPr/>
          </p:nvSpPr>
          <p:spPr bwMode="auto">
            <a:xfrm>
              <a:off x="7548563" y="3003551"/>
              <a:ext cx="104775" cy="25400"/>
            </a:xfrm>
            <a:custGeom>
              <a:avLst/>
              <a:gdLst>
                <a:gd name="T0" fmla="*/ 264 w 406"/>
                <a:gd name="T1" fmla="*/ 98 h 98"/>
                <a:gd name="T2" fmla="*/ 17 w 406"/>
                <a:gd name="T3" fmla="*/ 49 h 98"/>
                <a:gd name="T4" fmla="*/ 5 w 406"/>
                <a:gd name="T5" fmla="*/ 17 h 98"/>
                <a:gd name="T6" fmla="*/ 37 w 406"/>
                <a:gd name="T7" fmla="*/ 5 h 98"/>
                <a:gd name="T8" fmla="*/ 37 w 406"/>
                <a:gd name="T9" fmla="*/ 5 h 98"/>
                <a:gd name="T10" fmla="*/ 375 w 406"/>
                <a:gd name="T11" fmla="*/ 38 h 98"/>
                <a:gd name="T12" fmla="*/ 403 w 406"/>
                <a:gd name="T13" fmla="*/ 57 h 98"/>
                <a:gd name="T14" fmla="*/ 385 w 406"/>
                <a:gd name="T15" fmla="*/ 85 h 98"/>
                <a:gd name="T16" fmla="*/ 264 w 406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6" h="98">
                  <a:moveTo>
                    <a:pt x="264" y="98"/>
                  </a:moveTo>
                  <a:cubicBezTo>
                    <a:pt x="126" y="98"/>
                    <a:pt x="23" y="51"/>
                    <a:pt x="17" y="49"/>
                  </a:cubicBezTo>
                  <a:cubicBezTo>
                    <a:pt x="5" y="43"/>
                    <a:pt x="0" y="29"/>
                    <a:pt x="5" y="17"/>
                  </a:cubicBezTo>
                  <a:cubicBezTo>
                    <a:pt x="11" y="5"/>
                    <a:pt x="25" y="0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9" y="6"/>
                    <a:pt x="197" y="77"/>
                    <a:pt x="375" y="38"/>
                  </a:cubicBezTo>
                  <a:cubicBezTo>
                    <a:pt x="388" y="36"/>
                    <a:pt x="401" y="44"/>
                    <a:pt x="403" y="57"/>
                  </a:cubicBezTo>
                  <a:cubicBezTo>
                    <a:pt x="406" y="70"/>
                    <a:pt x="398" y="83"/>
                    <a:pt x="385" y="85"/>
                  </a:cubicBezTo>
                  <a:cubicBezTo>
                    <a:pt x="343" y="95"/>
                    <a:pt x="302" y="98"/>
                    <a:pt x="2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3" name="Freeform 548"/>
            <p:cNvSpPr>
              <a:spLocks/>
            </p:cNvSpPr>
            <p:nvPr/>
          </p:nvSpPr>
          <p:spPr bwMode="auto">
            <a:xfrm>
              <a:off x="7597775" y="3036888"/>
              <a:ext cx="112713" cy="47625"/>
            </a:xfrm>
            <a:custGeom>
              <a:avLst/>
              <a:gdLst>
                <a:gd name="T0" fmla="*/ 24 w 429"/>
                <a:gd name="T1" fmla="*/ 187 h 187"/>
                <a:gd name="T2" fmla="*/ 0 w 429"/>
                <a:gd name="T3" fmla="*/ 163 h 187"/>
                <a:gd name="T4" fmla="*/ 23 w 429"/>
                <a:gd name="T5" fmla="*/ 139 h 187"/>
                <a:gd name="T6" fmla="*/ 23 w 429"/>
                <a:gd name="T7" fmla="*/ 139 h 187"/>
                <a:gd name="T8" fmla="*/ 387 w 429"/>
                <a:gd name="T9" fmla="*/ 9 h 187"/>
                <a:gd name="T10" fmla="*/ 421 w 429"/>
                <a:gd name="T11" fmla="*/ 12 h 187"/>
                <a:gd name="T12" fmla="*/ 417 w 429"/>
                <a:gd name="T13" fmla="*/ 45 h 187"/>
                <a:gd name="T14" fmla="*/ 25 w 429"/>
                <a:gd name="T15" fmla="*/ 187 h 187"/>
                <a:gd name="T16" fmla="*/ 24 w 429"/>
                <a:gd name="T1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9" h="187">
                  <a:moveTo>
                    <a:pt x="24" y="187"/>
                  </a:moveTo>
                  <a:cubicBezTo>
                    <a:pt x="11" y="187"/>
                    <a:pt x="1" y="176"/>
                    <a:pt x="0" y="163"/>
                  </a:cubicBezTo>
                  <a:cubicBezTo>
                    <a:pt x="0" y="150"/>
                    <a:pt x="10" y="139"/>
                    <a:pt x="23" y="13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5" y="138"/>
                    <a:pt x="241" y="129"/>
                    <a:pt x="387" y="9"/>
                  </a:cubicBezTo>
                  <a:cubicBezTo>
                    <a:pt x="397" y="0"/>
                    <a:pt x="412" y="1"/>
                    <a:pt x="421" y="12"/>
                  </a:cubicBezTo>
                  <a:cubicBezTo>
                    <a:pt x="429" y="22"/>
                    <a:pt x="428" y="37"/>
                    <a:pt x="417" y="45"/>
                  </a:cubicBezTo>
                  <a:cubicBezTo>
                    <a:pt x="259" y="177"/>
                    <a:pt x="34" y="186"/>
                    <a:pt x="25" y="187"/>
                  </a:cubicBezTo>
                  <a:cubicBezTo>
                    <a:pt x="25" y="187"/>
                    <a:pt x="24" y="187"/>
                    <a:pt x="24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4" name="Freeform 549"/>
            <p:cNvSpPr>
              <a:spLocks noEditPoints="1"/>
            </p:cNvSpPr>
            <p:nvPr/>
          </p:nvSpPr>
          <p:spPr bwMode="auto">
            <a:xfrm>
              <a:off x="7540625" y="2935288"/>
              <a:ext cx="234950" cy="173038"/>
            </a:xfrm>
            <a:custGeom>
              <a:avLst/>
              <a:gdLst>
                <a:gd name="T0" fmla="*/ 618 w 907"/>
                <a:gd name="T1" fmla="*/ 665 h 665"/>
                <a:gd name="T2" fmla="*/ 163 w 907"/>
                <a:gd name="T3" fmla="*/ 512 h 665"/>
                <a:gd name="T4" fmla="*/ 13 w 907"/>
                <a:gd name="T5" fmla="*/ 195 h 665"/>
                <a:gd name="T6" fmla="*/ 11 w 907"/>
                <a:gd name="T7" fmla="*/ 23 h 665"/>
                <a:gd name="T8" fmla="*/ 28 w 907"/>
                <a:gd name="T9" fmla="*/ 3 h 665"/>
                <a:gd name="T10" fmla="*/ 53 w 907"/>
                <a:gd name="T11" fmla="*/ 10 h 665"/>
                <a:gd name="T12" fmla="*/ 265 w 907"/>
                <a:gd name="T13" fmla="*/ 199 h 665"/>
                <a:gd name="T14" fmla="*/ 768 w 907"/>
                <a:gd name="T15" fmla="*/ 417 h 665"/>
                <a:gd name="T16" fmla="*/ 788 w 907"/>
                <a:gd name="T17" fmla="*/ 432 h 665"/>
                <a:gd name="T18" fmla="*/ 784 w 907"/>
                <a:gd name="T19" fmla="*/ 456 h 665"/>
                <a:gd name="T20" fmla="*/ 584 w 907"/>
                <a:gd name="T21" fmla="*/ 617 h 665"/>
                <a:gd name="T22" fmla="*/ 876 w 907"/>
                <a:gd name="T23" fmla="*/ 592 h 665"/>
                <a:gd name="T24" fmla="*/ 904 w 907"/>
                <a:gd name="T25" fmla="*/ 611 h 665"/>
                <a:gd name="T26" fmla="*/ 885 w 907"/>
                <a:gd name="T27" fmla="*/ 639 h 665"/>
                <a:gd name="T28" fmla="*/ 618 w 907"/>
                <a:gd name="T29" fmla="*/ 665 h 665"/>
                <a:gd name="T30" fmla="*/ 55 w 907"/>
                <a:gd name="T31" fmla="*/ 82 h 665"/>
                <a:gd name="T32" fmla="*/ 197 w 907"/>
                <a:gd name="T33" fmla="*/ 477 h 665"/>
                <a:gd name="T34" fmla="*/ 500 w 907"/>
                <a:gd name="T35" fmla="*/ 610 h 665"/>
                <a:gd name="T36" fmla="*/ 716 w 907"/>
                <a:gd name="T37" fmla="*/ 458 h 665"/>
                <a:gd name="T38" fmla="*/ 236 w 907"/>
                <a:gd name="T39" fmla="*/ 237 h 665"/>
                <a:gd name="T40" fmla="*/ 55 w 907"/>
                <a:gd name="T41" fmla="*/ 82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7" h="665">
                  <a:moveTo>
                    <a:pt x="618" y="665"/>
                  </a:moveTo>
                  <a:cubicBezTo>
                    <a:pt x="421" y="665"/>
                    <a:pt x="269" y="614"/>
                    <a:pt x="163" y="512"/>
                  </a:cubicBezTo>
                  <a:cubicBezTo>
                    <a:pt x="83" y="434"/>
                    <a:pt x="31" y="324"/>
                    <a:pt x="13" y="195"/>
                  </a:cubicBezTo>
                  <a:cubicBezTo>
                    <a:pt x="0" y="99"/>
                    <a:pt x="11" y="26"/>
                    <a:pt x="11" y="23"/>
                  </a:cubicBezTo>
                  <a:cubicBezTo>
                    <a:pt x="13" y="13"/>
                    <a:pt x="19" y="6"/>
                    <a:pt x="28" y="3"/>
                  </a:cubicBezTo>
                  <a:cubicBezTo>
                    <a:pt x="37" y="0"/>
                    <a:pt x="47" y="3"/>
                    <a:pt x="53" y="10"/>
                  </a:cubicBezTo>
                  <a:cubicBezTo>
                    <a:pt x="54" y="11"/>
                    <a:pt x="136" y="103"/>
                    <a:pt x="265" y="199"/>
                  </a:cubicBezTo>
                  <a:cubicBezTo>
                    <a:pt x="384" y="286"/>
                    <a:pt x="567" y="396"/>
                    <a:pt x="768" y="417"/>
                  </a:cubicBezTo>
                  <a:cubicBezTo>
                    <a:pt x="777" y="418"/>
                    <a:pt x="785" y="424"/>
                    <a:pt x="788" y="432"/>
                  </a:cubicBezTo>
                  <a:cubicBezTo>
                    <a:pt x="791" y="440"/>
                    <a:pt x="790" y="450"/>
                    <a:pt x="784" y="456"/>
                  </a:cubicBezTo>
                  <a:cubicBezTo>
                    <a:pt x="782" y="460"/>
                    <a:pt x="722" y="532"/>
                    <a:pt x="584" y="617"/>
                  </a:cubicBezTo>
                  <a:cubicBezTo>
                    <a:pt x="672" y="619"/>
                    <a:pt x="769" y="611"/>
                    <a:pt x="876" y="592"/>
                  </a:cubicBezTo>
                  <a:cubicBezTo>
                    <a:pt x="889" y="589"/>
                    <a:pt x="902" y="598"/>
                    <a:pt x="904" y="611"/>
                  </a:cubicBezTo>
                  <a:cubicBezTo>
                    <a:pt x="907" y="624"/>
                    <a:pt x="898" y="636"/>
                    <a:pt x="885" y="639"/>
                  </a:cubicBezTo>
                  <a:cubicBezTo>
                    <a:pt x="788" y="656"/>
                    <a:pt x="699" y="665"/>
                    <a:pt x="618" y="665"/>
                  </a:cubicBezTo>
                  <a:close/>
                  <a:moveTo>
                    <a:pt x="55" y="82"/>
                  </a:moveTo>
                  <a:cubicBezTo>
                    <a:pt x="53" y="170"/>
                    <a:pt x="67" y="352"/>
                    <a:pt x="197" y="477"/>
                  </a:cubicBezTo>
                  <a:cubicBezTo>
                    <a:pt x="271" y="549"/>
                    <a:pt x="373" y="594"/>
                    <a:pt x="500" y="610"/>
                  </a:cubicBezTo>
                  <a:cubicBezTo>
                    <a:pt x="609" y="550"/>
                    <a:pt x="679" y="493"/>
                    <a:pt x="716" y="458"/>
                  </a:cubicBezTo>
                  <a:cubicBezTo>
                    <a:pt x="598" y="438"/>
                    <a:pt x="431" y="382"/>
                    <a:pt x="236" y="237"/>
                  </a:cubicBezTo>
                  <a:cubicBezTo>
                    <a:pt x="155" y="176"/>
                    <a:pt x="92" y="119"/>
                    <a:pt x="55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5" name="Freeform 550"/>
            <p:cNvSpPr>
              <a:spLocks/>
            </p:cNvSpPr>
            <p:nvPr/>
          </p:nvSpPr>
          <p:spPr bwMode="auto">
            <a:xfrm>
              <a:off x="7464425" y="2921001"/>
              <a:ext cx="220663" cy="85725"/>
            </a:xfrm>
            <a:custGeom>
              <a:avLst/>
              <a:gdLst>
                <a:gd name="T0" fmla="*/ 806 w 850"/>
                <a:gd name="T1" fmla="*/ 328 h 328"/>
                <a:gd name="T2" fmla="*/ 314 w 850"/>
                <a:gd name="T3" fmla="*/ 101 h 328"/>
                <a:gd name="T4" fmla="*/ 311 w 850"/>
                <a:gd name="T5" fmla="*/ 99 h 328"/>
                <a:gd name="T6" fmla="*/ 167 w 850"/>
                <a:gd name="T7" fmla="*/ 112 h 328"/>
                <a:gd name="T8" fmla="*/ 74 w 850"/>
                <a:gd name="T9" fmla="*/ 138 h 328"/>
                <a:gd name="T10" fmla="*/ 7 w 850"/>
                <a:gd name="T11" fmla="*/ 91 h 328"/>
                <a:gd name="T12" fmla="*/ 14 w 850"/>
                <a:gd name="T13" fmla="*/ 58 h 328"/>
                <a:gd name="T14" fmla="*/ 47 w 850"/>
                <a:gd name="T15" fmla="*/ 66 h 328"/>
                <a:gd name="T16" fmla="*/ 84 w 850"/>
                <a:gd name="T17" fmla="*/ 91 h 328"/>
                <a:gd name="T18" fmla="*/ 139 w 850"/>
                <a:gd name="T19" fmla="*/ 73 h 328"/>
                <a:gd name="T20" fmla="*/ 346 w 850"/>
                <a:gd name="T21" fmla="*/ 66 h 328"/>
                <a:gd name="T22" fmla="*/ 824 w 850"/>
                <a:gd name="T23" fmla="*/ 279 h 328"/>
                <a:gd name="T24" fmla="*/ 849 w 850"/>
                <a:gd name="T25" fmla="*/ 302 h 328"/>
                <a:gd name="T26" fmla="*/ 827 w 850"/>
                <a:gd name="T27" fmla="*/ 327 h 328"/>
                <a:gd name="T28" fmla="*/ 806 w 850"/>
                <a:gd name="T29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0" h="328">
                  <a:moveTo>
                    <a:pt x="806" y="328"/>
                  </a:moveTo>
                  <a:cubicBezTo>
                    <a:pt x="581" y="328"/>
                    <a:pt x="325" y="111"/>
                    <a:pt x="314" y="101"/>
                  </a:cubicBezTo>
                  <a:cubicBezTo>
                    <a:pt x="313" y="101"/>
                    <a:pt x="312" y="100"/>
                    <a:pt x="311" y="99"/>
                  </a:cubicBezTo>
                  <a:cubicBezTo>
                    <a:pt x="306" y="94"/>
                    <a:pt x="256" y="47"/>
                    <a:pt x="167" y="112"/>
                  </a:cubicBezTo>
                  <a:cubicBezTo>
                    <a:pt x="136" y="135"/>
                    <a:pt x="105" y="143"/>
                    <a:pt x="74" y="138"/>
                  </a:cubicBezTo>
                  <a:cubicBezTo>
                    <a:pt x="32" y="130"/>
                    <a:pt x="9" y="95"/>
                    <a:pt x="7" y="91"/>
                  </a:cubicBezTo>
                  <a:cubicBezTo>
                    <a:pt x="0" y="80"/>
                    <a:pt x="3" y="65"/>
                    <a:pt x="14" y="58"/>
                  </a:cubicBezTo>
                  <a:cubicBezTo>
                    <a:pt x="26" y="51"/>
                    <a:pt x="40" y="55"/>
                    <a:pt x="47" y="66"/>
                  </a:cubicBezTo>
                  <a:cubicBezTo>
                    <a:pt x="48" y="67"/>
                    <a:pt x="61" y="87"/>
                    <a:pt x="84" y="91"/>
                  </a:cubicBezTo>
                  <a:cubicBezTo>
                    <a:pt x="100" y="94"/>
                    <a:pt x="119" y="88"/>
                    <a:pt x="139" y="73"/>
                  </a:cubicBezTo>
                  <a:cubicBezTo>
                    <a:pt x="238" y="0"/>
                    <a:pt x="317" y="36"/>
                    <a:pt x="346" y="66"/>
                  </a:cubicBezTo>
                  <a:cubicBezTo>
                    <a:pt x="363" y="80"/>
                    <a:pt x="620" y="292"/>
                    <a:pt x="824" y="279"/>
                  </a:cubicBezTo>
                  <a:cubicBezTo>
                    <a:pt x="837" y="279"/>
                    <a:pt x="849" y="288"/>
                    <a:pt x="849" y="302"/>
                  </a:cubicBezTo>
                  <a:cubicBezTo>
                    <a:pt x="850" y="315"/>
                    <a:pt x="840" y="326"/>
                    <a:pt x="827" y="327"/>
                  </a:cubicBezTo>
                  <a:cubicBezTo>
                    <a:pt x="820" y="328"/>
                    <a:pt x="813" y="328"/>
                    <a:pt x="806" y="3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6" name="Freeform 551"/>
            <p:cNvSpPr>
              <a:spLocks/>
            </p:cNvSpPr>
            <p:nvPr/>
          </p:nvSpPr>
          <p:spPr bwMode="auto">
            <a:xfrm>
              <a:off x="7524750" y="2935288"/>
              <a:ext cx="87313" cy="242888"/>
            </a:xfrm>
            <a:custGeom>
              <a:avLst/>
              <a:gdLst>
                <a:gd name="T0" fmla="*/ 308 w 335"/>
                <a:gd name="T1" fmla="*/ 931 h 931"/>
                <a:gd name="T2" fmla="*/ 295 w 335"/>
                <a:gd name="T3" fmla="*/ 927 h 931"/>
                <a:gd name="T4" fmla="*/ 5 w 335"/>
                <a:gd name="T5" fmla="*/ 350 h 931"/>
                <a:gd name="T6" fmla="*/ 73 w 335"/>
                <a:gd name="T7" fmla="*/ 18 h 931"/>
                <a:gd name="T8" fmla="*/ 105 w 335"/>
                <a:gd name="T9" fmla="*/ 5 h 931"/>
                <a:gd name="T10" fmla="*/ 117 w 335"/>
                <a:gd name="T11" fmla="*/ 37 h 931"/>
                <a:gd name="T12" fmla="*/ 117 w 335"/>
                <a:gd name="T13" fmla="*/ 37 h 931"/>
                <a:gd name="T14" fmla="*/ 53 w 335"/>
                <a:gd name="T15" fmla="*/ 353 h 931"/>
                <a:gd name="T16" fmla="*/ 104 w 335"/>
                <a:gd name="T17" fmla="*/ 630 h 931"/>
                <a:gd name="T18" fmla="*/ 322 w 335"/>
                <a:gd name="T19" fmla="*/ 887 h 931"/>
                <a:gd name="T20" fmla="*/ 328 w 335"/>
                <a:gd name="T21" fmla="*/ 920 h 931"/>
                <a:gd name="T22" fmla="*/ 308 w 335"/>
                <a:gd name="T23" fmla="*/ 931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5" h="931">
                  <a:moveTo>
                    <a:pt x="308" y="931"/>
                  </a:moveTo>
                  <a:cubicBezTo>
                    <a:pt x="303" y="931"/>
                    <a:pt x="299" y="929"/>
                    <a:pt x="295" y="927"/>
                  </a:cubicBezTo>
                  <a:cubicBezTo>
                    <a:pt x="100" y="795"/>
                    <a:pt x="0" y="596"/>
                    <a:pt x="5" y="350"/>
                  </a:cubicBezTo>
                  <a:cubicBezTo>
                    <a:pt x="10" y="166"/>
                    <a:pt x="71" y="24"/>
                    <a:pt x="73" y="18"/>
                  </a:cubicBezTo>
                  <a:cubicBezTo>
                    <a:pt x="78" y="5"/>
                    <a:pt x="92" y="0"/>
                    <a:pt x="105" y="5"/>
                  </a:cubicBezTo>
                  <a:cubicBezTo>
                    <a:pt x="117" y="10"/>
                    <a:pt x="122" y="25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8"/>
                    <a:pt x="57" y="178"/>
                    <a:pt x="53" y="353"/>
                  </a:cubicBezTo>
                  <a:cubicBezTo>
                    <a:pt x="51" y="454"/>
                    <a:pt x="68" y="547"/>
                    <a:pt x="104" y="630"/>
                  </a:cubicBezTo>
                  <a:cubicBezTo>
                    <a:pt x="148" y="732"/>
                    <a:pt x="221" y="819"/>
                    <a:pt x="322" y="887"/>
                  </a:cubicBezTo>
                  <a:cubicBezTo>
                    <a:pt x="333" y="894"/>
                    <a:pt x="335" y="909"/>
                    <a:pt x="328" y="920"/>
                  </a:cubicBezTo>
                  <a:cubicBezTo>
                    <a:pt x="323" y="927"/>
                    <a:pt x="316" y="931"/>
                    <a:pt x="308" y="9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7" name="Freeform 552"/>
            <p:cNvSpPr>
              <a:spLocks/>
            </p:cNvSpPr>
            <p:nvPr/>
          </p:nvSpPr>
          <p:spPr bwMode="auto">
            <a:xfrm>
              <a:off x="7507288" y="2987676"/>
              <a:ext cx="33338" cy="69850"/>
            </a:xfrm>
            <a:custGeom>
              <a:avLst/>
              <a:gdLst>
                <a:gd name="T0" fmla="*/ 103 w 130"/>
                <a:gd name="T1" fmla="*/ 273 h 273"/>
                <a:gd name="T2" fmla="*/ 85 w 130"/>
                <a:gd name="T3" fmla="*/ 264 h 273"/>
                <a:gd name="T4" fmla="*/ 1 w 130"/>
                <a:gd name="T5" fmla="*/ 26 h 273"/>
                <a:gd name="T6" fmla="*/ 24 w 130"/>
                <a:gd name="T7" fmla="*/ 1 h 273"/>
                <a:gd name="T8" fmla="*/ 49 w 130"/>
                <a:gd name="T9" fmla="*/ 24 h 273"/>
                <a:gd name="T10" fmla="*/ 121 w 130"/>
                <a:gd name="T11" fmla="*/ 233 h 273"/>
                <a:gd name="T12" fmla="*/ 119 w 130"/>
                <a:gd name="T13" fmla="*/ 267 h 273"/>
                <a:gd name="T14" fmla="*/ 103 w 130"/>
                <a:gd name="T15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3">
                  <a:moveTo>
                    <a:pt x="103" y="273"/>
                  </a:moveTo>
                  <a:cubicBezTo>
                    <a:pt x="96" y="273"/>
                    <a:pt x="90" y="270"/>
                    <a:pt x="85" y="264"/>
                  </a:cubicBezTo>
                  <a:cubicBezTo>
                    <a:pt x="7" y="173"/>
                    <a:pt x="1" y="32"/>
                    <a:pt x="1" y="26"/>
                  </a:cubicBezTo>
                  <a:cubicBezTo>
                    <a:pt x="0" y="13"/>
                    <a:pt x="11" y="1"/>
                    <a:pt x="24" y="1"/>
                  </a:cubicBezTo>
                  <a:cubicBezTo>
                    <a:pt x="37" y="0"/>
                    <a:pt x="48" y="11"/>
                    <a:pt x="49" y="24"/>
                  </a:cubicBezTo>
                  <a:cubicBezTo>
                    <a:pt x="49" y="26"/>
                    <a:pt x="55" y="155"/>
                    <a:pt x="121" y="233"/>
                  </a:cubicBezTo>
                  <a:cubicBezTo>
                    <a:pt x="130" y="243"/>
                    <a:pt x="129" y="258"/>
                    <a:pt x="119" y="267"/>
                  </a:cubicBezTo>
                  <a:cubicBezTo>
                    <a:pt x="114" y="271"/>
                    <a:pt x="109" y="273"/>
                    <a:pt x="103" y="2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8" name="Freeform 553"/>
            <p:cNvSpPr>
              <a:spLocks/>
            </p:cNvSpPr>
            <p:nvPr/>
          </p:nvSpPr>
          <p:spPr bwMode="auto">
            <a:xfrm>
              <a:off x="7500938" y="2992438"/>
              <a:ext cx="41275" cy="92075"/>
            </a:xfrm>
            <a:custGeom>
              <a:avLst/>
              <a:gdLst>
                <a:gd name="T0" fmla="*/ 24 w 158"/>
                <a:gd name="T1" fmla="*/ 354 h 354"/>
                <a:gd name="T2" fmla="*/ 24 w 158"/>
                <a:gd name="T3" fmla="*/ 354 h 354"/>
                <a:gd name="T4" fmla="*/ 0 w 158"/>
                <a:gd name="T5" fmla="*/ 329 h 354"/>
                <a:gd name="T6" fmla="*/ 110 w 158"/>
                <a:gd name="T7" fmla="*/ 16 h 354"/>
                <a:gd name="T8" fmla="*/ 143 w 158"/>
                <a:gd name="T9" fmla="*/ 7 h 354"/>
                <a:gd name="T10" fmla="*/ 152 w 158"/>
                <a:gd name="T11" fmla="*/ 40 h 354"/>
                <a:gd name="T12" fmla="*/ 48 w 158"/>
                <a:gd name="T13" fmla="*/ 330 h 354"/>
                <a:gd name="T14" fmla="*/ 24 w 158"/>
                <a:gd name="T15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354">
                  <a:moveTo>
                    <a:pt x="24" y="354"/>
                  </a:moveTo>
                  <a:cubicBezTo>
                    <a:pt x="24" y="354"/>
                    <a:pt x="24" y="354"/>
                    <a:pt x="24" y="354"/>
                  </a:cubicBezTo>
                  <a:cubicBezTo>
                    <a:pt x="10" y="353"/>
                    <a:pt x="0" y="342"/>
                    <a:pt x="0" y="329"/>
                  </a:cubicBezTo>
                  <a:cubicBezTo>
                    <a:pt x="2" y="207"/>
                    <a:pt x="106" y="24"/>
                    <a:pt x="110" y="16"/>
                  </a:cubicBezTo>
                  <a:cubicBezTo>
                    <a:pt x="116" y="4"/>
                    <a:pt x="131" y="0"/>
                    <a:pt x="143" y="7"/>
                  </a:cubicBezTo>
                  <a:cubicBezTo>
                    <a:pt x="154" y="14"/>
                    <a:pt x="158" y="28"/>
                    <a:pt x="152" y="40"/>
                  </a:cubicBezTo>
                  <a:cubicBezTo>
                    <a:pt x="151" y="41"/>
                    <a:pt x="50" y="220"/>
                    <a:pt x="48" y="330"/>
                  </a:cubicBezTo>
                  <a:cubicBezTo>
                    <a:pt x="48" y="343"/>
                    <a:pt x="37" y="354"/>
                    <a:pt x="24" y="3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9" name="Freeform 554"/>
            <p:cNvSpPr>
              <a:spLocks/>
            </p:cNvSpPr>
            <p:nvPr/>
          </p:nvSpPr>
          <p:spPr bwMode="auto">
            <a:xfrm>
              <a:off x="7419975" y="2963863"/>
              <a:ext cx="109538" cy="169863"/>
            </a:xfrm>
            <a:custGeom>
              <a:avLst/>
              <a:gdLst>
                <a:gd name="T0" fmla="*/ 109 w 425"/>
                <a:gd name="T1" fmla="*/ 657 h 657"/>
                <a:gd name="T2" fmla="*/ 89 w 425"/>
                <a:gd name="T3" fmla="*/ 647 h 657"/>
                <a:gd name="T4" fmla="*/ 61 w 425"/>
                <a:gd name="T5" fmla="*/ 609 h 657"/>
                <a:gd name="T6" fmla="*/ 10 w 425"/>
                <a:gd name="T7" fmla="*/ 471 h 657"/>
                <a:gd name="T8" fmla="*/ 193 w 425"/>
                <a:gd name="T9" fmla="*/ 113 h 657"/>
                <a:gd name="T10" fmla="*/ 390 w 425"/>
                <a:gd name="T11" fmla="*/ 4 h 657"/>
                <a:gd name="T12" fmla="*/ 420 w 425"/>
                <a:gd name="T13" fmla="*/ 19 h 657"/>
                <a:gd name="T14" fmla="*/ 405 w 425"/>
                <a:gd name="T15" fmla="*/ 50 h 657"/>
                <a:gd name="T16" fmla="*/ 405 w 425"/>
                <a:gd name="T17" fmla="*/ 50 h 657"/>
                <a:gd name="T18" fmla="*/ 221 w 425"/>
                <a:gd name="T19" fmla="*/ 151 h 657"/>
                <a:gd name="T20" fmla="*/ 58 w 425"/>
                <a:gd name="T21" fmla="*/ 467 h 657"/>
                <a:gd name="T22" fmla="*/ 100 w 425"/>
                <a:gd name="T23" fmla="*/ 581 h 657"/>
                <a:gd name="T24" fmla="*/ 128 w 425"/>
                <a:gd name="T25" fmla="*/ 618 h 657"/>
                <a:gd name="T26" fmla="*/ 123 w 425"/>
                <a:gd name="T27" fmla="*/ 652 h 657"/>
                <a:gd name="T28" fmla="*/ 109 w 425"/>
                <a:gd name="T29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5" h="657">
                  <a:moveTo>
                    <a:pt x="109" y="657"/>
                  </a:moveTo>
                  <a:cubicBezTo>
                    <a:pt x="101" y="657"/>
                    <a:pt x="94" y="653"/>
                    <a:pt x="89" y="647"/>
                  </a:cubicBezTo>
                  <a:cubicBezTo>
                    <a:pt x="61" y="609"/>
                    <a:pt x="61" y="609"/>
                    <a:pt x="61" y="609"/>
                  </a:cubicBezTo>
                  <a:cubicBezTo>
                    <a:pt x="31" y="568"/>
                    <a:pt x="13" y="521"/>
                    <a:pt x="10" y="471"/>
                  </a:cubicBezTo>
                  <a:cubicBezTo>
                    <a:pt x="0" y="335"/>
                    <a:pt x="64" y="212"/>
                    <a:pt x="193" y="113"/>
                  </a:cubicBezTo>
                  <a:cubicBezTo>
                    <a:pt x="289" y="39"/>
                    <a:pt x="386" y="6"/>
                    <a:pt x="390" y="4"/>
                  </a:cubicBezTo>
                  <a:cubicBezTo>
                    <a:pt x="402" y="0"/>
                    <a:pt x="416" y="7"/>
                    <a:pt x="420" y="19"/>
                  </a:cubicBezTo>
                  <a:cubicBezTo>
                    <a:pt x="425" y="32"/>
                    <a:pt x="418" y="45"/>
                    <a:pt x="405" y="50"/>
                  </a:cubicBezTo>
                  <a:cubicBezTo>
                    <a:pt x="405" y="50"/>
                    <a:pt x="405" y="50"/>
                    <a:pt x="405" y="50"/>
                  </a:cubicBezTo>
                  <a:cubicBezTo>
                    <a:pt x="405" y="50"/>
                    <a:pt x="311" y="83"/>
                    <a:pt x="221" y="151"/>
                  </a:cubicBezTo>
                  <a:cubicBezTo>
                    <a:pt x="104" y="241"/>
                    <a:pt x="49" y="348"/>
                    <a:pt x="58" y="467"/>
                  </a:cubicBezTo>
                  <a:cubicBezTo>
                    <a:pt x="60" y="508"/>
                    <a:pt x="75" y="547"/>
                    <a:pt x="100" y="581"/>
                  </a:cubicBezTo>
                  <a:cubicBezTo>
                    <a:pt x="128" y="618"/>
                    <a:pt x="128" y="618"/>
                    <a:pt x="128" y="618"/>
                  </a:cubicBezTo>
                  <a:cubicBezTo>
                    <a:pt x="136" y="629"/>
                    <a:pt x="134" y="644"/>
                    <a:pt x="123" y="652"/>
                  </a:cubicBezTo>
                  <a:cubicBezTo>
                    <a:pt x="119" y="655"/>
                    <a:pt x="114" y="657"/>
                    <a:pt x="109" y="6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0" name="Freeform 555"/>
            <p:cNvSpPr>
              <a:spLocks/>
            </p:cNvSpPr>
            <p:nvPr/>
          </p:nvSpPr>
          <p:spPr bwMode="auto">
            <a:xfrm>
              <a:off x="7732713" y="2806701"/>
              <a:ext cx="160338" cy="204788"/>
            </a:xfrm>
            <a:custGeom>
              <a:avLst/>
              <a:gdLst>
                <a:gd name="T0" fmla="*/ 26 w 618"/>
                <a:gd name="T1" fmla="*/ 785 h 785"/>
                <a:gd name="T2" fmla="*/ 2 w 618"/>
                <a:gd name="T3" fmla="*/ 763 h 785"/>
                <a:gd name="T4" fmla="*/ 23 w 618"/>
                <a:gd name="T5" fmla="*/ 737 h 785"/>
                <a:gd name="T6" fmla="*/ 388 w 618"/>
                <a:gd name="T7" fmla="*/ 373 h 785"/>
                <a:gd name="T8" fmla="*/ 466 w 618"/>
                <a:gd name="T9" fmla="*/ 248 h 785"/>
                <a:gd name="T10" fmla="*/ 565 w 618"/>
                <a:gd name="T11" fmla="*/ 87 h 785"/>
                <a:gd name="T12" fmla="*/ 230 w 618"/>
                <a:gd name="T13" fmla="*/ 124 h 785"/>
                <a:gd name="T14" fmla="*/ 107 w 618"/>
                <a:gd name="T15" fmla="*/ 68 h 785"/>
                <a:gd name="T16" fmla="*/ 209 w 618"/>
                <a:gd name="T17" fmla="*/ 203 h 785"/>
                <a:gd name="T18" fmla="*/ 315 w 618"/>
                <a:gd name="T19" fmla="*/ 366 h 785"/>
                <a:gd name="T20" fmla="*/ 176 w 618"/>
                <a:gd name="T21" fmla="*/ 518 h 785"/>
                <a:gd name="T22" fmla="*/ 61 w 618"/>
                <a:gd name="T23" fmla="*/ 540 h 785"/>
                <a:gd name="T24" fmla="*/ 60 w 618"/>
                <a:gd name="T25" fmla="*/ 540 h 785"/>
                <a:gd name="T26" fmla="*/ 36 w 618"/>
                <a:gd name="T27" fmla="*/ 517 h 785"/>
                <a:gd name="T28" fmla="*/ 60 w 618"/>
                <a:gd name="T29" fmla="*/ 492 h 785"/>
                <a:gd name="T30" fmla="*/ 268 w 618"/>
                <a:gd name="T31" fmla="*/ 359 h 785"/>
                <a:gd name="T32" fmla="*/ 182 w 618"/>
                <a:gd name="T33" fmla="*/ 243 h 785"/>
                <a:gd name="T34" fmla="*/ 66 w 618"/>
                <a:gd name="T35" fmla="*/ 19 h 785"/>
                <a:gd name="T36" fmla="*/ 82 w 618"/>
                <a:gd name="T37" fmla="*/ 2 h 785"/>
                <a:gd name="T38" fmla="*/ 105 w 618"/>
                <a:gd name="T39" fmla="*/ 7 h 785"/>
                <a:gd name="T40" fmla="*/ 246 w 618"/>
                <a:gd name="T41" fmla="*/ 79 h 785"/>
                <a:gd name="T42" fmla="*/ 571 w 618"/>
                <a:gd name="T43" fmla="*/ 27 h 785"/>
                <a:gd name="T44" fmla="*/ 593 w 618"/>
                <a:gd name="T45" fmla="*/ 24 h 785"/>
                <a:gd name="T46" fmla="*/ 608 w 618"/>
                <a:gd name="T47" fmla="*/ 41 h 785"/>
                <a:gd name="T48" fmla="*/ 609 w 618"/>
                <a:gd name="T49" fmla="*/ 134 h 785"/>
                <a:gd name="T50" fmla="*/ 488 w 618"/>
                <a:gd name="T51" fmla="*/ 290 h 785"/>
                <a:gd name="T52" fmla="*/ 436 w 618"/>
                <a:gd name="T53" fmla="*/ 374 h 785"/>
                <a:gd name="T54" fmla="*/ 360 w 618"/>
                <a:gd name="T55" fmla="*/ 616 h 785"/>
                <a:gd name="T56" fmla="*/ 28 w 618"/>
                <a:gd name="T57" fmla="*/ 785 h 785"/>
                <a:gd name="T58" fmla="*/ 26 w 618"/>
                <a:gd name="T59" fmla="*/ 785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8" h="785">
                  <a:moveTo>
                    <a:pt x="26" y="785"/>
                  </a:moveTo>
                  <a:cubicBezTo>
                    <a:pt x="13" y="785"/>
                    <a:pt x="3" y="776"/>
                    <a:pt x="2" y="763"/>
                  </a:cubicBezTo>
                  <a:cubicBezTo>
                    <a:pt x="0" y="750"/>
                    <a:pt x="10" y="738"/>
                    <a:pt x="23" y="737"/>
                  </a:cubicBezTo>
                  <a:cubicBezTo>
                    <a:pt x="155" y="725"/>
                    <a:pt x="378" y="662"/>
                    <a:pt x="388" y="373"/>
                  </a:cubicBezTo>
                  <a:cubicBezTo>
                    <a:pt x="389" y="320"/>
                    <a:pt x="419" y="272"/>
                    <a:pt x="466" y="248"/>
                  </a:cubicBezTo>
                  <a:cubicBezTo>
                    <a:pt x="553" y="203"/>
                    <a:pt x="566" y="129"/>
                    <a:pt x="565" y="87"/>
                  </a:cubicBezTo>
                  <a:cubicBezTo>
                    <a:pt x="433" y="160"/>
                    <a:pt x="311" y="149"/>
                    <a:pt x="230" y="124"/>
                  </a:cubicBezTo>
                  <a:cubicBezTo>
                    <a:pt x="177" y="108"/>
                    <a:pt x="135" y="85"/>
                    <a:pt x="107" y="68"/>
                  </a:cubicBezTo>
                  <a:cubicBezTo>
                    <a:pt x="106" y="134"/>
                    <a:pt x="154" y="167"/>
                    <a:pt x="209" y="203"/>
                  </a:cubicBezTo>
                  <a:cubicBezTo>
                    <a:pt x="264" y="241"/>
                    <a:pt x="327" y="283"/>
                    <a:pt x="315" y="366"/>
                  </a:cubicBezTo>
                  <a:cubicBezTo>
                    <a:pt x="305" y="437"/>
                    <a:pt x="257" y="489"/>
                    <a:pt x="176" y="518"/>
                  </a:cubicBezTo>
                  <a:cubicBezTo>
                    <a:pt x="118" y="539"/>
                    <a:pt x="63" y="540"/>
                    <a:pt x="61" y="540"/>
                  </a:cubicBezTo>
                  <a:cubicBezTo>
                    <a:pt x="61" y="540"/>
                    <a:pt x="60" y="540"/>
                    <a:pt x="60" y="540"/>
                  </a:cubicBezTo>
                  <a:cubicBezTo>
                    <a:pt x="47" y="540"/>
                    <a:pt x="36" y="530"/>
                    <a:pt x="36" y="517"/>
                  </a:cubicBezTo>
                  <a:cubicBezTo>
                    <a:pt x="36" y="504"/>
                    <a:pt x="47" y="493"/>
                    <a:pt x="60" y="492"/>
                  </a:cubicBezTo>
                  <a:cubicBezTo>
                    <a:pt x="62" y="492"/>
                    <a:pt x="249" y="487"/>
                    <a:pt x="268" y="359"/>
                  </a:cubicBezTo>
                  <a:cubicBezTo>
                    <a:pt x="275" y="308"/>
                    <a:pt x="240" y="282"/>
                    <a:pt x="182" y="243"/>
                  </a:cubicBezTo>
                  <a:cubicBezTo>
                    <a:pt x="117" y="199"/>
                    <a:pt x="35" y="145"/>
                    <a:pt x="66" y="19"/>
                  </a:cubicBezTo>
                  <a:cubicBezTo>
                    <a:pt x="68" y="11"/>
                    <a:pt x="74" y="5"/>
                    <a:pt x="82" y="2"/>
                  </a:cubicBezTo>
                  <a:cubicBezTo>
                    <a:pt x="90" y="0"/>
                    <a:pt x="99" y="1"/>
                    <a:pt x="105" y="7"/>
                  </a:cubicBezTo>
                  <a:cubicBezTo>
                    <a:pt x="105" y="7"/>
                    <a:pt x="161" y="54"/>
                    <a:pt x="246" y="79"/>
                  </a:cubicBezTo>
                  <a:cubicBezTo>
                    <a:pt x="359" y="112"/>
                    <a:pt x="468" y="95"/>
                    <a:pt x="571" y="27"/>
                  </a:cubicBezTo>
                  <a:cubicBezTo>
                    <a:pt x="578" y="22"/>
                    <a:pt x="586" y="22"/>
                    <a:pt x="593" y="24"/>
                  </a:cubicBezTo>
                  <a:cubicBezTo>
                    <a:pt x="600" y="27"/>
                    <a:pt x="606" y="33"/>
                    <a:pt x="608" y="41"/>
                  </a:cubicBezTo>
                  <a:cubicBezTo>
                    <a:pt x="608" y="43"/>
                    <a:pt x="618" y="83"/>
                    <a:pt x="609" y="134"/>
                  </a:cubicBezTo>
                  <a:cubicBezTo>
                    <a:pt x="600" y="181"/>
                    <a:pt x="572" y="247"/>
                    <a:pt x="488" y="290"/>
                  </a:cubicBezTo>
                  <a:cubicBezTo>
                    <a:pt x="457" y="306"/>
                    <a:pt x="437" y="339"/>
                    <a:pt x="436" y="374"/>
                  </a:cubicBezTo>
                  <a:cubicBezTo>
                    <a:pt x="433" y="439"/>
                    <a:pt x="419" y="534"/>
                    <a:pt x="360" y="616"/>
                  </a:cubicBezTo>
                  <a:cubicBezTo>
                    <a:pt x="291" y="715"/>
                    <a:pt x="179" y="771"/>
                    <a:pt x="28" y="785"/>
                  </a:cubicBezTo>
                  <a:cubicBezTo>
                    <a:pt x="27" y="785"/>
                    <a:pt x="26" y="785"/>
                    <a:pt x="26" y="7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1" name="Freeform 556"/>
            <p:cNvSpPr>
              <a:spLocks/>
            </p:cNvSpPr>
            <p:nvPr/>
          </p:nvSpPr>
          <p:spPr bwMode="auto">
            <a:xfrm>
              <a:off x="7712075" y="3024188"/>
              <a:ext cx="100013" cy="31750"/>
            </a:xfrm>
            <a:custGeom>
              <a:avLst/>
              <a:gdLst>
                <a:gd name="T0" fmla="*/ 294 w 384"/>
                <a:gd name="T1" fmla="*/ 122 h 122"/>
                <a:gd name="T2" fmla="*/ 183 w 384"/>
                <a:gd name="T3" fmla="*/ 76 h 122"/>
                <a:gd name="T4" fmla="*/ 117 w 384"/>
                <a:gd name="T5" fmla="*/ 54 h 122"/>
                <a:gd name="T6" fmla="*/ 48 w 384"/>
                <a:gd name="T7" fmla="*/ 105 h 122"/>
                <a:gd name="T8" fmla="*/ 15 w 384"/>
                <a:gd name="T9" fmla="*/ 112 h 122"/>
                <a:gd name="T10" fmla="*/ 7 w 384"/>
                <a:gd name="T11" fmla="*/ 79 h 122"/>
                <a:gd name="T12" fmla="*/ 108 w 384"/>
                <a:gd name="T13" fmla="*/ 6 h 122"/>
                <a:gd name="T14" fmla="*/ 213 w 384"/>
                <a:gd name="T15" fmla="*/ 39 h 122"/>
                <a:gd name="T16" fmla="*/ 340 w 384"/>
                <a:gd name="T17" fmla="*/ 57 h 122"/>
                <a:gd name="T18" fmla="*/ 373 w 384"/>
                <a:gd name="T19" fmla="*/ 55 h 122"/>
                <a:gd name="T20" fmla="*/ 375 w 384"/>
                <a:gd name="T21" fmla="*/ 89 h 122"/>
                <a:gd name="T22" fmla="*/ 294 w 384"/>
                <a:gd name="T2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4" h="122">
                  <a:moveTo>
                    <a:pt x="294" y="122"/>
                  </a:moveTo>
                  <a:cubicBezTo>
                    <a:pt x="263" y="122"/>
                    <a:pt x="225" y="110"/>
                    <a:pt x="183" y="76"/>
                  </a:cubicBezTo>
                  <a:cubicBezTo>
                    <a:pt x="160" y="58"/>
                    <a:pt x="138" y="50"/>
                    <a:pt x="117" y="54"/>
                  </a:cubicBezTo>
                  <a:cubicBezTo>
                    <a:pt x="76" y="60"/>
                    <a:pt x="48" y="104"/>
                    <a:pt x="48" y="105"/>
                  </a:cubicBezTo>
                  <a:cubicBezTo>
                    <a:pt x="41" y="116"/>
                    <a:pt x="26" y="119"/>
                    <a:pt x="15" y="112"/>
                  </a:cubicBezTo>
                  <a:cubicBezTo>
                    <a:pt x="4" y="105"/>
                    <a:pt x="0" y="91"/>
                    <a:pt x="7" y="79"/>
                  </a:cubicBezTo>
                  <a:cubicBezTo>
                    <a:pt x="9" y="77"/>
                    <a:pt x="46" y="17"/>
                    <a:pt x="108" y="6"/>
                  </a:cubicBezTo>
                  <a:cubicBezTo>
                    <a:pt x="144" y="0"/>
                    <a:pt x="179" y="11"/>
                    <a:pt x="213" y="39"/>
                  </a:cubicBezTo>
                  <a:cubicBezTo>
                    <a:pt x="292" y="103"/>
                    <a:pt x="335" y="62"/>
                    <a:pt x="340" y="57"/>
                  </a:cubicBezTo>
                  <a:cubicBezTo>
                    <a:pt x="348" y="47"/>
                    <a:pt x="364" y="46"/>
                    <a:pt x="373" y="55"/>
                  </a:cubicBezTo>
                  <a:cubicBezTo>
                    <a:pt x="383" y="64"/>
                    <a:pt x="384" y="79"/>
                    <a:pt x="375" y="89"/>
                  </a:cubicBezTo>
                  <a:cubicBezTo>
                    <a:pt x="361" y="105"/>
                    <a:pt x="332" y="122"/>
                    <a:pt x="294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2" name="Freeform 557"/>
            <p:cNvSpPr>
              <a:spLocks/>
            </p:cNvSpPr>
            <p:nvPr/>
          </p:nvSpPr>
          <p:spPr bwMode="auto">
            <a:xfrm>
              <a:off x="7540625" y="2968626"/>
              <a:ext cx="180975" cy="168275"/>
            </a:xfrm>
            <a:custGeom>
              <a:avLst/>
              <a:gdLst>
                <a:gd name="T0" fmla="*/ 667 w 694"/>
                <a:gd name="T1" fmla="*/ 645 h 645"/>
                <a:gd name="T2" fmla="*/ 660 w 694"/>
                <a:gd name="T3" fmla="*/ 644 h 645"/>
                <a:gd name="T4" fmla="*/ 394 w 694"/>
                <a:gd name="T5" fmla="*/ 606 h 645"/>
                <a:gd name="T6" fmla="*/ 143 w 694"/>
                <a:gd name="T7" fmla="*/ 503 h 645"/>
                <a:gd name="T8" fmla="*/ 15 w 694"/>
                <a:gd name="T9" fmla="*/ 200 h 645"/>
                <a:gd name="T10" fmla="*/ 5 w 694"/>
                <a:gd name="T11" fmla="*/ 24 h 645"/>
                <a:gd name="T12" fmla="*/ 30 w 694"/>
                <a:gd name="T13" fmla="*/ 1 h 645"/>
                <a:gd name="T14" fmla="*/ 53 w 694"/>
                <a:gd name="T15" fmla="*/ 26 h 645"/>
                <a:gd name="T16" fmla="*/ 53 w 694"/>
                <a:gd name="T17" fmla="*/ 26 h 645"/>
                <a:gd name="T18" fmla="*/ 178 w 694"/>
                <a:gd name="T19" fmla="*/ 470 h 645"/>
                <a:gd name="T20" fmla="*/ 394 w 694"/>
                <a:gd name="T21" fmla="*/ 558 h 645"/>
                <a:gd name="T22" fmla="*/ 675 w 694"/>
                <a:gd name="T23" fmla="*/ 598 h 645"/>
                <a:gd name="T24" fmla="*/ 690 w 694"/>
                <a:gd name="T25" fmla="*/ 629 h 645"/>
                <a:gd name="T26" fmla="*/ 667 w 694"/>
                <a:gd name="T27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4" h="645">
                  <a:moveTo>
                    <a:pt x="667" y="645"/>
                  </a:moveTo>
                  <a:cubicBezTo>
                    <a:pt x="665" y="645"/>
                    <a:pt x="662" y="645"/>
                    <a:pt x="660" y="644"/>
                  </a:cubicBezTo>
                  <a:cubicBezTo>
                    <a:pt x="574" y="614"/>
                    <a:pt x="515" y="606"/>
                    <a:pt x="394" y="606"/>
                  </a:cubicBezTo>
                  <a:cubicBezTo>
                    <a:pt x="292" y="606"/>
                    <a:pt x="207" y="571"/>
                    <a:pt x="143" y="503"/>
                  </a:cubicBezTo>
                  <a:cubicBezTo>
                    <a:pt x="78" y="433"/>
                    <a:pt x="34" y="331"/>
                    <a:pt x="15" y="200"/>
                  </a:cubicBezTo>
                  <a:cubicBezTo>
                    <a:pt x="0" y="103"/>
                    <a:pt x="5" y="27"/>
                    <a:pt x="5" y="24"/>
                  </a:cubicBezTo>
                  <a:cubicBezTo>
                    <a:pt x="6" y="10"/>
                    <a:pt x="17" y="0"/>
                    <a:pt x="30" y="1"/>
                  </a:cubicBezTo>
                  <a:cubicBezTo>
                    <a:pt x="44" y="2"/>
                    <a:pt x="54" y="13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9"/>
                    <a:pt x="37" y="320"/>
                    <a:pt x="178" y="470"/>
                  </a:cubicBezTo>
                  <a:cubicBezTo>
                    <a:pt x="233" y="528"/>
                    <a:pt x="306" y="558"/>
                    <a:pt x="394" y="558"/>
                  </a:cubicBezTo>
                  <a:cubicBezTo>
                    <a:pt x="520" y="558"/>
                    <a:pt x="585" y="567"/>
                    <a:pt x="675" y="598"/>
                  </a:cubicBezTo>
                  <a:cubicBezTo>
                    <a:pt x="688" y="603"/>
                    <a:pt x="694" y="617"/>
                    <a:pt x="690" y="629"/>
                  </a:cubicBezTo>
                  <a:cubicBezTo>
                    <a:pt x="687" y="639"/>
                    <a:pt x="677" y="645"/>
                    <a:pt x="667" y="6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3" name="Freeform 558"/>
            <p:cNvSpPr>
              <a:spLocks/>
            </p:cNvSpPr>
            <p:nvPr/>
          </p:nvSpPr>
          <p:spPr bwMode="auto">
            <a:xfrm>
              <a:off x="7750175" y="3073401"/>
              <a:ext cx="39688" cy="30163"/>
            </a:xfrm>
            <a:custGeom>
              <a:avLst/>
              <a:gdLst>
                <a:gd name="T0" fmla="*/ 27 w 151"/>
                <a:gd name="T1" fmla="*/ 120 h 120"/>
                <a:gd name="T2" fmla="*/ 19 w 151"/>
                <a:gd name="T3" fmla="*/ 119 h 120"/>
                <a:gd name="T4" fmla="*/ 4 w 151"/>
                <a:gd name="T5" fmla="*/ 88 h 120"/>
                <a:gd name="T6" fmla="*/ 130 w 151"/>
                <a:gd name="T7" fmla="*/ 16 h 120"/>
                <a:gd name="T8" fmla="*/ 148 w 151"/>
                <a:gd name="T9" fmla="*/ 45 h 120"/>
                <a:gd name="T10" fmla="*/ 120 w 151"/>
                <a:gd name="T11" fmla="*/ 63 h 120"/>
                <a:gd name="T12" fmla="*/ 49 w 151"/>
                <a:gd name="T13" fmla="*/ 104 h 120"/>
                <a:gd name="T14" fmla="*/ 27 w 151"/>
                <a:gd name="T1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20">
                  <a:moveTo>
                    <a:pt x="27" y="120"/>
                  </a:moveTo>
                  <a:cubicBezTo>
                    <a:pt x="24" y="120"/>
                    <a:pt x="21" y="120"/>
                    <a:pt x="19" y="119"/>
                  </a:cubicBezTo>
                  <a:cubicBezTo>
                    <a:pt x="6" y="114"/>
                    <a:pt x="0" y="101"/>
                    <a:pt x="4" y="88"/>
                  </a:cubicBezTo>
                  <a:cubicBezTo>
                    <a:pt x="15" y="56"/>
                    <a:pt x="55" y="0"/>
                    <a:pt x="130" y="16"/>
                  </a:cubicBezTo>
                  <a:cubicBezTo>
                    <a:pt x="143" y="19"/>
                    <a:pt x="151" y="32"/>
                    <a:pt x="148" y="45"/>
                  </a:cubicBezTo>
                  <a:cubicBezTo>
                    <a:pt x="145" y="58"/>
                    <a:pt x="133" y="66"/>
                    <a:pt x="120" y="63"/>
                  </a:cubicBezTo>
                  <a:cubicBezTo>
                    <a:pt x="67" y="52"/>
                    <a:pt x="50" y="102"/>
                    <a:pt x="49" y="104"/>
                  </a:cubicBezTo>
                  <a:cubicBezTo>
                    <a:pt x="46" y="114"/>
                    <a:pt x="37" y="120"/>
                    <a:pt x="27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87" name="Группа 1086"/>
          <p:cNvGrpSpPr/>
          <p:nvPr/>
        </p:nvGrpSpPr>
        <p:grpSpPr>
          <a:xfrm>
            <a:off x="8181975" y="2730501"/>
            <a:ext cx="511175" cy="482600"/>
            <a:chOff x="8181975" y="2730501"/>
            <a:chExt cx="511175" cy="482600"/>
          </a:xfrm>
          <a:solidFill>
            <a:schemeClr val="accent1"/>
          </a:solidFill>
        </p:grpSpPr>
        <p:sp>
          <p:nvSpPr>
            <p:cNvPr id="634" name="Freeform 559"/>
            <p:cNvSpPr>
              <a:spLocks/>
            </p:cNvSpPr>
            <p:nvPr/>
          </p:nvSpPr>
          <p:spPr bwMode="auto">
            <a:xfrm>
              <a:off x="8181975" y="2730501"/>
              <a:ext cx="244475" cy="285750"/>
            </a:xfrm>
            <a:custGeom>
              <a:avLst/>
              <a:gdLst>
                <a:gd name="T0" fmla="*/ 187 w 943"/>
                <a:gd name="T1" fmla="*/ 1100 h 1100"/>
                <a:gd name="T2" fmla="*/ 24 w 943"/>
                <a:gd name="T3" fmla="*/ 1100 h 1100"/>
                <a:gd name="T4" fmla="*/ 0 w 943"/>
                <a:gd name="T5" fmla="*/ 1076 h 1100"/>
                <a:gd name="T6" fmla="*/ 24 w 943"/>
                <a:gd name="T7" fmla="*/ 1052 h 1100"/>
                <a:gd name="T8" fmla="*/ 187 w 943"/>
                <a:gd name="T9" fmla="*/ 1052 h 1100"/>
                <a:gd name="T10" fmla="*/ 587 w 943"/>
                <a:gd name="T11" fmla="*/ 909 h 1100"/>
                <a:gd name="T12" fmla="*/ 846 w 943"/>
                <a:gd name="T13" fmla="*/ 481 h 1100"/>
                <a:gd name="T14" fmla="*/ 894 w 943"/>
                <a:gd name="T15" fmla="*/ 23 h 1100"/>
                <a:gd name="T16" fmla="*/ 920 w 943"/>
                <a:gd name="T17" fmla="*/ 1 h 1100"/>
                <a:gd name="T18" fmla="*/ 942 w 943"/>
                <a:gd name="T19" fmla="*/ 27 h 1100"/>
                <a:gd name="T20" fmla="*/ 893 w 943"/>
                <a:gd name="T21" fmla="*/ 489 h 1100"/>
                <a:gd name="T22" fmla="*/ 617 w 943"/>
                <a:gd name="T23" fmla="*/ 946 h 1100"/>
                <a:gd name="T24" fmla="*/ 187 w 943"/>
                <a:gd name="T25" fmla="*/ 110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3" h="1100">
                  <a:moveTo>
                    <a:pt x="187" y="1100"/>
                  </a:moveTo>
                  <a:cubicBezTo>
                    <a:pt x="24" y="1100"/>
                    <a:pt x="24" y="1100"/>
                    <a:pt x="24" y="1100"/>
                  </a:cubicBezTo>
                  <a:cubicBezTo>
                    <a:pt x="11" y="1100"/>
                    <a:pt x="0" y="1089"/>
                    <a:pt x="0" y="1076"/>
                  </a:cubicBezTo>
                  <a:cubicBezTo>
                    <a:pt x="0" y="1063"/>
                    <a:pt x="11" y="1052"/>
                    <a:pt x="24" y="1052"/>
                  </a:cubicBezTo>
                  <a:cubicBezTo>
                    <a:pt x="187" y="1052"/>
                    <a:pt x="187" y="1052"/>
                    <a:pt x="187" y="1052"/>
                  </a:cubicBezTo>
                  <a:cubicBezTo>
                    <a:pt x="333" y="1052"/>
                    <a:pt x="471" y="1002"/>
                    <a:pt x="587" y="909"/>
                  </a:cubicBezTo>
                  <a:cubicBezTo>
                    <a:pt x="796" y="741"/>
                    <a:pt x="821" y="637"/>
                    <a:pt x="846" y="481"/>
                  </a:cubicBezTo>
                  <a:cubicBezTo>
                    <a:pt x="865" y="359"/>
                    <a:pt x="894" y="26"/>
                    <a:pt x="894" y="23"/>
                  </a:cubicBezTo>
                  <a:cubicBezTo>
                    <a:pt x="895" y="10"/>
                    <a:pt x="907" y="0"/>
                    <a:pt x="920" y="1"/>
                  </a:cubicBezTo>
                  <a:cubicBezTo>
                    <a:pt x="933" y="2"/>
                    <a:pt x="943" y="14"/>
                    <a:pt x="942" y="27"/>
                  </a:cubicBezTo>
                  <a:cubicBezTo>
                    <a:pt x="941" y="41"/>
                    <a:pt x="913" y="364"/>
                    <a:pt x="893" y="489"/>
                  </a:cubicBezTo>
                  <a:cubicBezTo>
                    <a:pt x="867" y="656"/>
                    <a:pt x="835" y="771"/>
                    <a:pt x="617" y="946"/>
                  </a:cubicBezTo>
                  <a:cubicBezTo>
                    <a:pt x="492" y="1047"/>
                    <a:pt x="344" y="1100"/>
                    <a:pt x="187" y="1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5" name="Freeform 560"/>
            <p:cNvSpPr>
              <a:spLocks/>
            </p:cNvSpPr>
            <p:nvPr/>
          </p:nvSpPr>
          <p:spPr bwMode="auto">
            <a:xfrm>
              <a:off x="8448675" y="2730501"/>
              <a:ext cx="244475" cy="285750"/>
            </a:xfrm>
            <a:custGeom>
              <a:avLst/>
              <a:gdLst>
                <a:gd name="T0" fmla="*/ 918 w 942"/>
                <a:gd name="T1" fmla="*/ 1100 h 1100"/>
                <a:gd name="T2" fmla="*/ 756 w 942"/>
                <a:gd name="T3" fmla="*/ 1100 h 1100"/>
                <a:gd name="T4" fmla="*/ 326 w 942"/>
                <a:gd name="T5" fmla="*/ 946 h 1100"/>
                <a:gd name="T6" fmla="*/ 49 w 942"/>
                <a:gd name="T7" fmla="*/ 489 h 1100"/>
                <a:gd name="T8" fmla="*/ 1 w 942"/>
                <a:gd name="T9" fmla="*/ 27 h 1100"/>
                <a:gd name="T10" fmla="*/ 23 w 942"/>
                <a:gd name="T11" fmla="*/ 1 h 1100"/>
                <a:gd name="T12" fmla="*/ 49 w 942"/>
                <a:gd name="T13" fmla="*/ 23 h 1100"/>
                <a:gd name="T14" fmla="*/ 97 w 942"/>
                <a:gd name="T15" fmla="*/ 481 h 1100"/>
                <a:gd name="T16" fmla="*/ 356 w 942"/>
                <a:gd name="T17" fmla="*/ 909 h 1100"/>
                <a:gd name="T18" fmla="*/ 756 w 942"/>
                <a:gd name="T19" fmla="*/ 1052 h 1100"/>
                <a:gd name="T20" fmla="*/ 918 w 942"/>
                <a:gd name="T21" fmla="*/ 1052 h 1100"/>
                <a:gd name="T22" fmla="*/ 942 w 942"/>
                <a:gd name="T23" fmla="*/ 1076 h 1100"/>
                <a:gd name="T24" fmla="*/ 918 w 942"/>
                <a:gd name="T25" fmla="*/ 110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2" h="1100">
                  <a:moveTo>
                    <a:pt x="918" y="1100"/>
                  </a:moveTo>
                  <a:cubicBezTo>
                    <a:pt x="756" y="1100"/>
                    <a:pt x="756" y="1100"/>
                    <a:pt x="756" y="1100"/>
                  </a:cubicBezTo>
                  <a:cubicBezTo>
                    <a:pt x="599" y="1100"/>
                    <a:pt x="450" y="1047"/>
                    <a:pt x="326" y="946"/>
                  </a:cubicBezTo>
                  <a:cubicBezTo>
                    <a:pt x="108" y="771"/>
                    <a:pt x="76" y="656"/>
                    <a:pt x="49" y="489"/>
                  </a:cubicBezTo>
                  <a:cubicBezTo>
                    <a:pt x="30" y="364"/>
                    <a:pt x="2" y="41"/>
                    <a:pt x="1" y="27"/>
                  </a:cubicBezTo>
                  <a:cubicBezTo>
                    <a:pt x="0" y="14"/>
                    <a:pt x="10" y="2"/>
                    <a:pt x="23" y="1"/>
                  </a:cubicBezTo>
                  <a:cubicBezTo>
                    <a:pt x="36" y="0"/>
                    <a:pt x="48" y="10"/>
                    <a:pt x="49" y="23"/>
                  </a:cubicBezTo>
                  <a:cubicBezTo>
                    <a:pt x="49" y="26"/>
                    <a:pt x="77" y="359"/>
                    <a:pt x="97" y="481"/>
                  </a:cubicBezTo>
                  <a:cubicBezTo>
                    <a:pt x="122" y="637"/>
                    <a:pt x="147" y="741"/>
                    <a:pt x="356" y="909"/>
                  </a:cubicBezTo>
                  <a:cubicBezTo>
                    <a:pt x="472" y="1002"/>
                    <a:pt x="610" y="1052"/>
                    <a:pt x="756" y="1052"/>
                  </a:cubicBezTo>
                  <a:cubicBezTo>
                    <a:pt x="918" y="1052"/>
                    <a:pt x="918" y="1052"/>
                    <a:pt x="918" y="1052"/>
                  </a:cubicBezTo>
                  <a:cubicBezTo>
                    <a:pt x="932" y="1052"/>
                    <a:pt x="942" y="1063"/>
                    <a:pt x="942" y="1076"/>
                  </a:cubicBezTo>
                  <a:cubicBezTo>
                    <a:pt x="942" y="1089"/>
                    <a:pt x="932" y="1100"/>
                    <a:pt x="918" y="1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6" name="Freeform 561"/>
            <p:cNvSpPr>
              <a:spLocks/>
            </p:cNvSpPr>
            <p:nvPr/>
          </p:nvSpPr>
          <p:spPr bwMode="auto">
            <a:xfrm>
              <a:off x="8440738" y="2860676"/>
              <a:ext cx="127000" cy="184150"/>
            </a:xfrm>
            <a:custGeom>
              <a:avLst/>
              <a:gdLst>
                <a:gd name="T0" fmla="*/ 463 w 490"/>
                <a:gd name="T1" fmla="*/ 709 h 709"/>
                <a:gd name="T2" fmla="*/ 454 w 490"/>
                <a:gd name="T3" fmla="*/ 708 h 709"/>
                <a:gd name="T4" fmla="*/ 54 w 490"/>
                <a:gd name="T5" fmla="*/ 300 h 709"/>
                <a:gd name="T6" fmla="*/ 1 w 490"/>
                <a:gd name="T7" fmla="*/ 24 h 709"/>
                <a:gd name="T8" fmla="*/ 26 w 490"/>
                <a:gd name="T9" fmla="*/ 1 h 709"/>
                <a:gd name="T10" fmla="*/ 49 w 490"/>
                <a:gd name="T11" fmla="*/ 25 h 709"/>
                <a:gd name="T12" fmla="*/ 49 w 490"/>
                <a:gd name="T13" fmla="*/ 25 h 709"/>
                <a:gd name="T14" fmla="*/ 100 w 490"/>
                <a:gd name="T15" fmla="*/ 285 h 709"/>
                <a:gd name="T16" fmla="*/ 471 w 490"/>
                <a:gd name="T17" fmla="*/ 663 h 709"/>
                <a:gd name="T18" fmla="*/ 485 w 490"/>
                <a:gd name="T19" fmla="*/ 694 h 709"/>
                <a:gd name="T20" fmla="*/ 463 w 490"/>
                <a:gd name="T21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0" h="709">
                  <a:moveTo>
                    <a:pt x="463" y="709"/>
                  </a:moveTo>
                  <a:cubicBezTo>
                    <a:pt x="460" y="709"/>
                    <a:pt x="457" y="709"/>
                    <a:pt x="454" y="708"/>
                  </a:cubicBezTo>
                  <a:cubicBezTo>
                    <a:pt x="215" y="617"/>
                    <a:pt x="104" y="436"/>
                    <a:pt x="54" y="300"/>
                  </a:cubicBezTo>
                  <a:cubicBezTo>
                    <a:pt x="0" y="153"/>
                    <a:pt x="1" y="29"/>
                    <a:pt x="1" y="24"/>
                  </a:cubicBezTo>
                  <a:cubicBezTo>
                    <a:pt x="2" y="11"/>
                    <a:pt x="13" y="0"/>
                    <a:pt x="26" y="1"/>
                  </a:cubicBezTo>
                  <a:cubicBezTo>
                    <a:pt x="39" y="1"/>
                    <a:pt x="50" y="12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8" y="146"/>
                    <a:pt x="100" y="285"/>
                  </a:cubicBezTo>
                  <a:cubicBezTo>
                    <a:pt x="168" y="468"/>
                    <a:pt x="293" y="595"/>
                    <a:pt x="471" y="663"/>
                  </a:cubicBezTo>
                  <a:cubicBezTo>
                    <a:pt x="484" y="668"/>
                    <a:pt x="490" y="682"/>
                    <a:pt x="485" y="694"/>
                  </a:cubicBezTo>
                  <a:cubicBezTo>
                    <a:pt x="481" y="704"/>
                    <a:pt x="472" y="709"/>
                    <a:pt x="463" y="7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7" name="Freeform 562"/>
            <p:cNvSpPr>
              <a:spLocks/>
            </p:cNvSpPr>
            <p:nvPr/>
          </p:nvSpPr>
          <p:spPr bwMode="auto">
            <a:xfrm>
              <a:off x="8318500" y="2906713"/>
              <a:ext cx="112713" cy="138113"/>
            </a:xfrm>
            <a:custGeom>
              <a:avLst/>
              <a:gdLst>
                <a:gd name="T0" fmla="*/ 26 w 439"/>
                <a:gd name="T1" fmla="*/ 534 h 534"/>
                <a:gd name="T2" fmla="*/ 3 w 439"/>
                <a:gd name="T3" fmla="*/ 516 h 534"/>
                <a:gd name="T4" fmla="*/ 21 w 439"/>
                <a:gd name="T5" fmla="*/ 487 h 534"/>
                <a:gd name="T6" fmla="*/ 324 w 439"/>
                <a:gd name="T7" fmla="*/ 227 h 534"/>
                <a:gd name="T8" fmla="*/ 390 w 439"/>
                <a:gd name="T9" fmla="*/ 23 h 534"/>
                <a:gd name="T10" fmla="*/ 417 w 439"/>
                <a:gd name="T11" fmla="*/ 2 h 534"/>
                <a:gd name="T12" fmla="*/ 437 w 439"/>
                <a:gd name="T13" fmla="*/ 29 h 534"/>
                <a:gd name="T14" fmla="*/ 367 w 439"/>
                <a:gd name="T15" fmla="*/ 248 h 534"/>
                <a:gd name="T16" fmla="*/ 32 w 439"/>
                <a:gd name="T17" fmla="*/ 534 h 534"/>
                <a:gd name="T18" fmla="*/ 26 w 439"/>
                <a:gd name="T19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" h="534">
                  <a:moveTo>
                    <a:pt x="26" y="534"/>
                  </a:moveTo>
                  <a:cubicBezTo>
                    <a:pt x="16" y="534"/>
                    <a:pt x="6" y="527"/>
                    <a:pt x="3" y="516"/>
                  </a:cubicBezTo>
                  <a:cubicBezTo>
                    <a:pt x="0" y="503"/>
                    <a:pt x="8" y="490"/>
                    <a:pt x="21" y="487"/>
                  </a:cubicBezTo>
                  <a:cubicBezTo>
                    <a:pt x="152" y="455"/>
                    <a:pt x="254" y="367"/>
                    <a:pt x="324" y="227"/>
                  </a:cubicBezTo>
                  <a:cubicBezTo>
                    <a:pt x="376" y="121"/>
                    <a:pt x="390" y="24"/>
                    <a:pt x="390" y="23"/>
                  </a:cubicBezTo>
                  <a:cubicBezTo>
                    <a:pt x="391" y="10"/>
                    <a:pt x="404" y="0"/>
                    <a:pt x="417" y="2"/>
                  </a:cubicBezTo>
                  <a:cubicBezTo>
                    <a:pt x="430" y="4"/>
                    <a:pt x="439" y="16"/>
                    <a:pt x="437" y="29"/>
                  </a:cubicBezTo>
                  <a:cubicBezTo>
                    <a:pt x="437" y="33"/>
                    <a:pt x="423" y="135"/>
                    <a:pt x="367" y="248"/>
                  </a:cubicBezTo>
                  <a:cubicBezTo>
                    <a:pt x="291" y="400"/>
                    <a:pt x="176" y="499"/>
                    <a:pt x="32" y="534"/>
                  </a:cubicBezTo>
                  <a:cubicBezTo>
                    <a:pt x="30" y="534"/>
                    <a:pt x="28" y="534"/>
                    <a:pt x="26" y="5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8" name="Freeform 563"/>
            <p:cNvSpPr>
              <a:spLocks/>
            </p:cNvSpPr>
            <p:nvPr/>
          </p:nvSpPr>
          <p:spPr bwMode="auto">
            <a:xfrm>
              <a:off x="8431213" y="2800351"/>
              <a:ext cx="12700" cy="36513"/>
            </a:xfrm>
            <a:custGeom>
              <a:avLst/>
              <a:gdLst>
                <a:gd name="T0" fmla="*/ 24 w 48"/>
                <a:gd name="T1" fmla="*/ 142 h 142"/>
                <a:gd name="T2" fmla="*/ 0 w 48"/>
                <a:gd name="T3" fmla="*/ 118 h 142"/>
                <a:gd name="T4" fmla="*/ 0 w 48"/>
                <a:gd name="T5" fmla="*/ 24 h 142"/>
                <a:gd name="T6" fmla="*/ 24 w 48"/>
                <a:gd name="T7" fmla="*/ 0 h 142"/>
                <a:gd name="T8" fmla="*/ 48 w 48"/>
                <a:gd name="T9" fmla="*/ 24 h 142"/>
                <a:gd name="T10" fmla="*/ 48 w 48"/>
                <a:gd name="T11" fmla="*/ 118 h 142"/>
                <a:gd name="T12" fmla="*/ 24 w 48"/>
                <a:gd name="T1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42">
                  <a:moveTo>
                    <a:pt x="24" y="142"/>
                  </a:moveTo>
                  <a:cubicBezTo>
                    <a:pt x="11" y="142"/>
                    <a:pt x="0" y="132"/>
                    <a:pt x="0" y="11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32"/>
                    <a:pt x="37" y="142"/>
                    <a:pt x="24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9" name="Freeform 564"/>
            <p:cNvSpPr>
              <a:spLocks/>
            </p:cNvSpPr>
            <p:nvPr/>
          </p:nvSpPr>
          <p:spPr bwMode="auto">
            <a:xfrm>
              <a:off x="8181975" y="3106738"/>
              <a:ext cx="257175" cy="38100"/>
            </a:xfrm>
            <a:custGeom>
              <a:avLst/>
              <a:gdLst>
                <a:gd name="T0" fmla="*/ 650 w 987"/>
                <a:gd name="T1" fmla="*/ 144 h 144"/>
                <a:gd name="T2" fmla="*/ 481 w 987"/>
                <a:gd name="T3" fmla="*/ 93 h 144"/>
                <a:gd name="T4" fmla="*/ 337 w 987"/>
                <a:gd name="T5" fmla="*/ 48 h 144"/>
                <a:gd name="T6" fmla="*/ 193 w 987"/>
                <a:gd name="T7" fmla="*/ 93 h 144"/>
                <a:gd name="T8" fmla="*/ 24 w 987"/>
                <a:gd name="T9" fmla="*/ 144 h 144"/>
                <a:gd name="T10" fmla="*/ 0 w 987"/>
                <a:gd name="T11" fmla="*/ 120 h 144"/>
                <a:gd name="T12" fmla="*/ 24 w 987"/>
                <a:gd name="T13" fmla="*/ 96 h 144"/>
                <a:gd name="T14" fmla="*/ 168 w 987"/>
                <a:gd name="T15" fmla="*/ 52 h 144"/>
                <a:gd name="T16" fmla="*/ 337 w 987"/>
                <a:gd name="T17" fmla="*/ 0 h 144"/>
                <a:gd name="T18" fmla="*/ 506 w 987"/>
                <a:gd name="T19" fmla="*/ 52 h 144"/>
                <a:gd name="T20" fmla="*/ 650 w 987"/>
                <a:gd name="T21" fmla="*/ 96 h 144"/>
                <a:gd name="T22" fmla="*/ 794 w 987"/>
                <a:gd name="T23" fmla="*/ 52 h 144"/>
                <a:gd name="T24" fmla="*/ 963 w 987"/>
                <a:gd name="T25" fmla="*/ 0 h 144"/>
                <a:gd name="T26" fmla="*/ 987 w 987"/>
                <a:gd name="T27" fmla="*/ 24 h 144"/>
                <a:gd name="T28" fmla="*/ 963 w 987"/>
                <a:gd name="T29" fmla="*/ 48 h 144"/>
                <a:gd name="T30" fmla="*/ 819 w 987"/>
                <a:gd name="T31" fmla="*/ 93 h 144"/>
                <a:gd name="T32" fmla="*/ 650 w 987"/>
                <a:gd name="T3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7" h="144">
                  <a:moveTo>
                    <a:pt x="650" y="144"/>
                  </a:moveTo>
                  <a:cubicBezTo>
                    <a:pt x="565" y="144"/>
                    <a:pt x="521" y="117"/>
                    <a:pt x="481" y="93"/>
                  </a:cubicBezTo>
                  <a:cubicBezTo>
                    <a:pt x="444" y="70"/>
                    <a:pt x="409" y="48"/>
                    <a:pt x="337" y="48"/>
                  </a:cubicBezTo>
                  <a:cubicBezTo>
                    <a:pt x="266" y="48"/>
                    <a:pt x="230" y="70"/>
                    <a:pt x="193" y="93"/>
                  </a:cubicBezTo>
                  <a:cubicBezTo>
                    <a:pt x="154" y="117"/>
                    <a:pt x="109" y="144"/>
                    <a:pt x="24" y="144"/>
                  </a:cubicBezTo>
                  <a:cubicBezTo>
                    <a:pt x="11" y="144"/>
                    <a:pt x="0" y="133"/>
                    <a:pt x="0" y="120"/>
                  </a:cubicBezTo>
                  <a:cubicBezTo>
                    <a:pt x="0" y="107"/>
                    <a:pt x="11" y="96"/>
                    <a:pt x="24" y="96"/>
                  </a:cubicBezTo>
                  <a:cubicBezTo>
                    <a:pt x="96" y="96"/>
                    <a:pt x="131" y="75"/>
                    <a:pt x="168" y="52"/>
                  </a:cubicBezTo>
                  <a:cubicBezTo>
                    <a:pt x="207" y="28"/>
                    <a:pt x="252" y="0"/>
                    <a:pt x="337" y="0"/>
                  </a:cubicBezTo>
                  <a:cubicBezTo>
                    <a:pt x="422" y="0"/>
                    <a:pt x="467" y="28"/>
                    <a:pt x="506" y="52"/>
                  </a:cubicBezTo>
                  <a:cubicBezTo>
                    <a:pt x="544" y="75"/>
                    <a:pt x="579" y="96"/>
                    <a:pt x="650" y="96"/>
                  </a:cubicBezTo>
                  <a:cubicBezTo>
                    <a:pt x="722" y="96"/>
                    <a:pt x="757" y="75"/>
                    <a:pt x="794" y="52"/>
                  </a:cubicBezTo>
                  <a:cubicBezTo>
                    <a:pt x="834" y="28"/>
                    <a:pt x="878" y="0"/>
                    <a:pt x="963" y="0"/>
                  </a:cubicBezTo>
                  <a:cubicBezTo>
                    <a:pt x="977" y="0"/>
                    <a:pt x="987" y="11"/>
                    <a:pt x="987" y="24"/>
                  </a:cubicBezTo>
                  <a:cubicBezTo>
                    <a:pt x="987" y="37"/>
                    <a:pt x="977" y="48"/>
                    <a:pt x="963" y="48"/>
                  </a:cubicBezTo>
                  <a:cubicBezTo>
                    <a:pt x="892" y="48"/>
                    <a:pt x="857" y="70"/>
                    <a:pt x="819" y="93"/>
                  </a:cubicBezTo>
                  <a:cubicBezTo>
                    <a:pt x="780" y="117"/>
                    <a:pt x="735" y="144"/>
                    <a:pt x="65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0" name="Freeform 565"/>
            <p:cNvSpPr>
              <a:spLocks/>
            </p:cNvSpPr>
            <p:nvPr/>
          </p:nvSpPr>
          <p:spPr bwMode="auto">
            <a:xfrm>
              <a:off x="8588375" y="3106738"/>
              <a:ext cx="93663" cy="38100"/>
            </a:xfrm>
            <a:custGeom>
              <a:avLst/>
              <a:gdLst>
                <a:gd name="T0" fmla="*/ 337 w 361"/>
                <a:gd name="T1" fmla="*/ 144 h 144"/>
                <a:gd name="T2" fmla="*/ 168 w 361"/>
                <a:gd name="T3" fmla="*/ 93 h 144"/>
                <a:gd name="T4" fmla="*/ 24 w 361"/>
                <a:gd name="T5" fmla="*/ 48 h 144"/>
                <a:gd name="T6" fmla="*/ 0 w 361"/>
                <a:gd name="T7" fmla="*/ 24 h 144"/>
                <a:gd name="T8" fmla="*/ 24 w 361"/>
                <a:gd name="T9" fmla="*/ 0 h 144"/>
                <a:gd name="T10" fmla="*/ 193 w 361"/>
                <a:gd name="T11" fmla="*/ 52 h 144"/>
                <a:gd name="T12" fmla="*/ 337 w 361"/>
                <a:gd name="T13" fmla="*/ 96 h 144"/>
                <a:gd name="T14" fmla="*/ 361 w 361"/>
                <a:gd name="T15" fmla="*/ 120 h 144"/>
                <a:gd name="T16" fmla="*/ 337 w 361"/>
                <a:gd name="T1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1" h="144">
                  <a:moveTo>
                    <a:pt x="337" y="144"/>
                  </a:moveTo>
                  <a:cubicBezTo>
                    <a:pt x="252" y="144"/>
                    <a:pt x="207" y="117"/>
                    <a:pt x="168" y="93"/>
                  </a:cubicBezTo>
                  <a:cubicBezTo>
                    <a:pt x="130" y="70"/>
                    <a:pt x="95" y="48"/>
                    <a:pt x="24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109" y="0"/>
                    <a:pt x="153" y="28"/>
                    <a:pt x="193" y="52"/>
                  </a:cubicBezTo>
                  <a:cubicBezTo>
                    <a:pt x="230" y="75"/>
                    <a:pt x="265" y="96"/>
                    <a:pt x="337" y="96"/>
                  </a:cubicBezTo>
                  <a:cubicBezTo>
                    <a:pt x="350" y="96"/>
                    <a:pt x="361" y="107"/>
                    <a:pt x="361" y="120"/>
                  </a:cubicBezTo>
                  <a:cubicBezTo>
                    <a:pt x="361" y="133"/>
                    <a:pt x="350" y="144"/>
                    <a:pt x="337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1" name="Freeform 566"/>
            <p:cNvSpPr>
              <a:spLocks/>
            </p:cNvSpPr>
            <p:nvPr/>
          </p:nvSpPr>
          <p:spPr bwMode="auto">
            <a:xfrm>
              <a:off x="8181975" y="3175001"/>
              <a:ext cx="174625" cy="38100"/>
            </a:xfrm>
            <a:custGeom>
              <a:avLst/>
              <a:gdLst>
                <a:gd name="T0" fmla="*/ 650 w 674"/>
                <a:gd name="T1" fmla="*/ 144 h 144"/>
                <a:gd name="T2" fmla="*/ 481 w 674"/>
                <a:gd name="T3" fmla="*/ 93 h 144"/>
                <a:gd name="T4" fmla="*/ 337 w 674"/>
                <a:gd name="T5" fmla="*/ 48 h 144"/>
                <a:gd name="T6" fmla="*/ 193 w 674"/>
                <a:gd name="T7" fmla="*/ 93 h 144"/>
                <a:gd name="T8" fmla="*/ 24 w 674"/>
                <a:gd name="T9" fmla="*/ 144 h 144"/>
                <a:gd name="T10" fmla="*/ 0 w 674"/>
                <a:gd name="T11" fmla="*/ 120 h 144"/>
                <a:gd name="T12" fmla="*/ 24 w 674"/>
                <a:gd name="T13" fmla="*/ 96 h 144"/>
                <a:gd name="T14" fmla="*/ 168 w 674"/>
                <a:gd name="T15" fmla="*/ 52 h 144"/>
                <a:gd name="T16" fmla="*/ 337 w 674"/>
                <a:gd name="T17" fmla="*/ 0 h 144"/>
                <a:gd name="T18" fmla="*/ 506 w 674"/>
                <a:gd name="T19" fmla="*/ 52 h 144"/>
                <a:gd name="T20" fmla="*/ 650 w 674"/>
                <a:gd name="T21" fmla="*/ 96 h 144"/>
                <a:gd name="T22" fmla="*/ 674 w 674"/>
                <a:gd name="T23" fmla="*/ 120 h 144"/>
                <a:gd name="T24" fmla="*/ 650 w 674"/>
                <a:gd name="T2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4" h="144">
                  <a:moveTo>
                    <a:pt x="650" y="144"/>
                  </a:moveTo>
                  <a:cubicBezTo>
                    <a:pt x="565" y="144"/>
                    <a:pt x="521" y="117"/>
                    <a:pt x="481" y="93"/>
                  </a:cubicBezTo>
                  <a:cubicBezTo>
                    <a:pt x="444" y="70"/>
                    <a:pt x="409" y="48"/>
                    <a:pt x="337" y="48"/>
                  </a:cubicBezTo>
                  <a:cubicBezTo>
                    <a:pt x="266" y="48"/>
                    <a:pt x="230" y="70"/>
                    <a:pt x="193" y="93"/>
                  </a:cubicBezTo>
                  <a:cubicBezTo>
                    <a:pt x="154" y="117"/>
                    <a:pt x="109" y="144"/>
                    <a:pt x="24" y="144"/>
                  </a:cubicBezTo>
                  <a:cubicBezTo>
                    <a:pt x="11" y="144"/>
                    <a:pt x="0" y="133"/>
                    <a:pt x="0" y="120"/>
                  </a:cubicBezTo>
                  <a:cubicBezTo>
                    <a:pt x="0" y="107"/>
                    <a:pt x="11" y="96"/>
                    <a:pt x="24" y="96"/>
                  </a:cubicBezTo>
                  <a:cubicBezTo>
                    <a:pt x="96" y="96"/>
                    <a:pt x="131" y="75"/>
                    <a:pt x="168" y="52"/>
                  </a:cubicBezTo>
                  <a:cubicBezTo>
                    <a:pt x="207" y="28"/>
                    <a:pt x="252" y="0"/>
                    <a:pt x="337" y="0"/>
                  </a:cubicBezTo>
                  <a:cubicBezTo>
                    <a:pt x="422" y="0"/>
                    <a:pt x="467" y="28"/>
                    <a:pt x="506" y="52"/>
                  </a:cubicBezTo>
                  <a:cubicBezTo>
                    <a:pt x="544" y="75"/>
                    <a:pt x="579" y="96"/>
                    <a:pt x="650" y="96"/>
                  </a:cubicBezTo>
                  <a:cubicBezTo>
                    <a:pt x="664" y="96"/>
                    <a:pt x="674" y="107"/>
                    <a:pt x="674" y="120"/>
                  </a:cubicBezTo>
                  <a:cubicBezTo>
                    <a:pt x="674" y="133"/>
                    <a:pt x="664" y="144"/>
                    <a:pt x="65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2" name="Freeform 567"/>
            <p:cNvSpPr>
              <a:spLocks/>
            </p:cNvSpPr>
            <p:nvPr/>
          </p:nvSpPr>
          <p:spPr bwMode="auto">
            <a:xfrm>
              <a:off x="8507413" y="3175001"/>
              <a:ext cx="174625" cy="38100"/>
            </a:xfrm>
            <a:custGeom>
              <a:avLst/>
              <a:gdLst>
                <a:gd name="T0" fmla="*/ 651 w 675"/>
                <a:gd name="T1" fmla="*/ 144 h 144"/>
                <a:gd name="T2" fmla="*/ 482 w 675"/>
                <a:gd name="T3" fmla="*/ 93 h 144"/>
                <a:gd name="T4" fmla="*/ 338 w 675"/>
                <a:gd name="T5" fmla="*/ 48 h 144"/>
                <a:gd name="T6" fmla="*/ 194 w 675"/>
                <a:gd name="T7" fmla="*/ 93 h 144"/>
                <a:gd name="T8" fmla="*/ 24 w 675"/>
                <a:gd name="T9" fmla="*/ 144 h 144"/>
                <a:gd name="T10" fmla="*/ 0 w 675"/>
                <a:gd name="T11" fmla="*/ 120 h 144"/>
                <a:gd name="T12" fmla="*/ 24 w 675"/>
                <a:gd name="T13" fmla="*/ 96 h 144"/>
                <a:gd name="T14" fmla="*/ 168 w 675"/>
                <a:gd name="T15" fmla="*/ 52 h 144"/>
                <a:gd name="T16" fmla="*/ 338 w 675"/>
                <a:gd name="T17" fmla="*/ 0 h 144"/>
                <a:gd name="T18" fmla="*/ 507 w 675"/>
                <a:gd name="T19" fmla="*/ 52 h 144"/>
                <a:gd name="T20" fmla="*/ 651 w 675"/>
                <a:gd name="T21" fmla="*/ 96 h 144"/>
                <a:gd name="T22" fmla="*/ 675 w 675"/>
                <a:gd name="T23" fmla="*/ 120 h 144"/>
                <a:gd name="T24" fmla="*/ 651 w 675"/>
                <a:gd name="T2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5" h="144">
                  <a:moveTo>
                    <a:pt x="651" y="144"/>
                  </a:moveTo>
                  <a:cubicBezTo>
                    <a:pt x="566" y="144"/>
                    <a:pt x="521" y="117"/>
                    <a:pt x="482" y="93"/>
                  </a:cubicBezTo>
                  <a:cubicBezTo>
                    <a:pt x="444" y="70"/>
                    <a:pt x="409" y="48"/>
                    <a:pt x="338" y="48"/>
                  </a:cubicBezTo>
                  <a:cubicBezTo>
                    <a:pt x="266" y="48"/>
                    <a:pt x="231" y="70"/>
                    <a:pt x="194" y="93"/>
                  </a:cubicBezTo>
                  <a:cubicBezTo>
                    <a:pt x="154" y="117"/>
                    <a:pt x="110" y="144"/>
                    <a:pt x="24" y="144"/>
                  </a:cubicBezTo>
                  <a:cubicBezTo>
                    <a:pt x="11" y="144"/>
                    <a:pt x="0" y="133"/>
                    <a:pt x="0" y="120"/>
                  </a:cubicBezTo>
                  <a:cubicBezTo>
                    <a:pt x="0" y="107"/>
                    <a:pt x="11" y="96"/>
                    <a:pt x="24" y="96"/>
                  </a:cubicBezTo>
                  <a:cubicBezTo>
                    <a:pt x="96" y="96"/>
                    <a:pt x="131" y="75"/>
                    <a:pt x="168" y="52"/>
                  </a:cubicBezTo>
                  <a:cubicBezTo>
                    <a:pt x="208" y="28"/>
                    <a:pt x="253" y="0"/>
                    <a:pt x="338" y="0"/>
                  </a:cubicBezTo>
                  <a:cubicBezTo>
                    <a:pt x="423" y="0"/>
                    <a:pt x="467" y="28"/>
                    <a:pt x="507" y="52"/>
                  </a:cubicBezTo>
                  <a:cubicBezTo>
                    <a:pt x="544" y="75"/>
                    <a:pt x="579" y="96"/>
                    <a:pt x="651" y="96"/>
                  </a:cubicBezTo>
                  <a:cubicBezTo>
                    <a:pt x="664" y="96"/>
                    <a:pt x="675" y="107"/>
                    <a:pt x="675" y="120"/>
                  </a:cubicBezTo>
                  <a:cubicBezTo>
                    <a:pt x="675" y="133"/>
                    <a:pt x="664" y="144"/>
                    <a:pt x="651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3" name="Freeform 568"/>
            <p:cNvSpPr>
              <a:spLocks/>
            </p:cNvSpPr>
            <p:nvPr/>
          </p:nvSpPr>
          <p:spPr bwMode="auto">
            <a:xfrm>
              <a:off x="8518525" y="3089276"/>
              <a:ext cx="38100" cy="100013"/>
            </a:xfrm>
            <a:custGeom>
              <a:avLst/>
              <a:gdLst>
                <a:gd name="T0" fmla="*/ 27 w 146"/>
                <a:gd name="T1" fmla="*/ 382 h 382"/>
                <a:gd name="T2" fmla="*/ 6 w 146"/>
                <a:gd name="T3" fmla="*/ 368 h 382"/>
                <a:gd name="T4" fmla="*/ 17 w 146"/>
                <a:gd name="T5" fmla="*/ 336 h 382"/>
                <a:gd name="T6" fmla="*/ 38 w 146"/>
                <a:gd name="T7" fmla="*/ 326 h 382"/>
                <a:gd name="T8" fmla="*/ 45 w 146"/>
                <a:gd name="T9" fmla="*/ 319 h 382"/>
                <a:gd name="T10" fmla="*/ 94 w 146"/>
                <a:gd name="T11" fmla="*/ 219 h 382"/>
                <a:gd name="T12" fmla="*/ 95 w 146"/>
                <a:gd name="T13" fmla="*/ 205 h 382"/>
                <a:gd name="T14" fmla="*/ 53 w 146"/>
                <a:gd name="T15" fmla="*/ 70 h 382"/>
                <a:gd name="T16" fmla="*/ 54 w 146"/>
                <a:gd name="T17" fmla="*/ 52 h 382"/>
                <a:gd name="T18" fmla="*/ 72 w 146"/>
                <a:gd name="T19" fmla="*/ 17 h 382"/>
                <a:gd name="T20" fmla="*/ 104 w 146"/>
                <a:gd name="T21" fmla="*/ 6 h 382"/>
                <a:gd name="T22" fmla="*/ 115 w 146"/>
                <a:gd name="T23" fmla="*/ 38 h 382"/>
                <a:gd name="T24" fmla="*/ 102 w 146"/>
                <a:gd name="T25" fmla="*/ 65 h 382"/>
                <a:gd name="T26" fmla="*/ 141 w 146"/>
                <a:gd name="T27" fmla="*/ 190 h 382"/>
                <a:gd name="T28" fmla="*/ 137 w 146"/>
                <a:gd name="T29" fmla="*/ 240 h 382"/>
                <a:gd name="T30" fmla="*/ 88 w 146"/>
                <a:gd name="T31" fmla="*/ 340 h 382"/>
                <a:gd name="T32" fmla="*/ 59 w 146"/>
                <a:gd name="T33" fmla="*/ 369 h 382"/>
                <a:gd name="T34" fmla="*/ 38 w 146"/>
                <a:gd name="T35" fmla="*/ 379 h 382"/>
                <a:gd name="T36" fmla="*/ 27 w 146"/>
                <a:gd name="T37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" h="382">
                  <a:moveTo>
                    <a:pt x="27" y="382"/>
                  </a:moveTo>
                  <a:cubicBezTo>
                    <a:pt x="19" y="382"/>
                    <a:pt x="10" y="377"/>
                    <a:pt x="6" y="368"/>
                  </a:cubicBezTo>
                  <a:cubicBezTo>
                    <a:pt x="0" y="356"/>
                    <a:pt x="5" y="342"/>
                    <a:pt x="17" y="336"/>
                  </a:cubicBezTo>
                  <a:cubicBezTo>
                    <a:pt x="38" y="326"/>
                    <a:pt x="38" y="326"/>
                    <a:pt x="38" y="326"/>
                  </a:cubicBezTo>
                  <a:cubicBezTo>
                    <a:pt x="41" y="324"/>
                    <a:pt x="43" y="322"/>
                    <a:pt x="45" y="319"/>
                  </a:cubicBezTo>
                  <a:cubicBezTo>
                    <a:pt x="94" y="219"/>
                    <a:pt x="94" y="219"/>
                    <a:pt x="94" y="219"/>
                  </a:cubicBezTo>
                  <a:cubicBezTo>
                    <a:pt x="96" y="214"/>
                    <a:pt x="97" y="209"/>
                    <a:pt x="95" y="205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1" y="64"/>
                    <a:pt x="52" y="58"/>
                    <a:pt x="54" y="52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8" y="5"/>
                    <a:pt x="92" y="0"/>
                    <a:pt x="104" y="6"/>
                  </a:cubicBezTo>
                  <a:cubicBezTo>
                    <a:pt x="116" y="12"/>
                    <a:pt x="121" y="26"/>
                    <a:pt x="115" y="3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41" y="190"/>
                    <a:pt x="141" y="190"/>
                    <a:pt x="141" y="190"/>
                  </a:cubicBezTo>
                  <a:cubicBezTo>
                    <a:pt x="146" y="207"/>
                    <a:pt x="145" y="224"/>
                    <a:pt x="137" y="240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2" y="353"/>
                    <a:pt x="71" y="363"/>
                    <a:pt x="59" y="369"/>
                  </a:cubicBezTo>
                  <a:cubicBezTo>
                    <a:pt x="38" y="379"/>
                    <a:pt x="38" y="379"/>
                    <a:pt x="38" y="379"/>
                  </a:cubicBezTo>
                  <a:cubicBezTo>
                    <a:pt x="35" y="381"/>
                    <a:pt x="31" y="382"/>
                    <a:pt x="27" y="3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4" name="Freeform 569"/>
            <p:cNvSpPr>
              <a:spLocks/>
            </p:cNvSpPr>
            <p:nvPr/>
          </p:nvSpPr>
          <p:spPr bwMode="auto">
            <a:xfrm>
              <a:off x="8424863" y="3090863"/>
              <a:ext cx="87313" cy="111125"/>
            </a:xfrm>
            <a:custGeom>
              <a:avLst/>
              <a:gdLst>
                <a:gd name="T0" fmla="*/ 27 w 338"/>
                <a:gd name="T1" fmla="*/ 427 h 427"/>
                <a:gd name="T2" fmla="*/ 17 w 338"/>
                <a:gd name="T3" fmla="*/ 424 h 427"/>
                <a:gd name="T4" fmla="*/ 6 w 338"/>
                <a:gd name="T5" fmla="*/ 392 h 427"/>
                <a:gd name="T6" fmla="*/ 76 w 338"/>
                <a:gd name="T7" fmla="*/ 251 h 427"/>
                <a:gd name="T8" fmla="*/ 103 w 338"/>
                <a:gd name="T9" fmla="*/ 223 h 427"/>
                <a:gd name="T10" fmla="*/ 109 w 338"/>
                <a:gd name="T11" fmla="*/ 220 h 427"/>
                <a:gd name="T12" fmla="*/ 108 w 338"/>
                <a:gd name="T13" fmla="*/ 215 h 427"/>
                <a:gd name="T14" fmla="*/ 113 w 338"/>
                <a:gd name="T15" fmla="*/ 175 h 427"/>
                <a:gd name="T16" fmla="*/ 163 w 338"/>
                <a:gd name="T17" fmla="*/ 74 h 427"/>
                <a:gd name="T18" fmla="*/ 200 w 338"/>
                <a:gd name="T19" fmla="*/ 41 h 427"/>
                <a:gd name="T20" fmla="*/ 302 w 338"/>
                <a:gd name="T21" fmla="*/ 4 h 427"/>
                <a:gd name="T22" fmla="*/ 333 w 338"/>
                <a:gd name="T23" fmla="*/ 19 h 427"/>
                <a:gd name="T24" fmla="*/ 319 w 338"/>
                <a:gd name="T25" fmla="*/ 49 h 427"/>
                <a:gd name="T26" fmla="*/ 216 w 338"/>
                <a:gd name="T27" fmla="*/ 86 h 427"/>
                <a:gd name="T28" fmla="*/ 206 w 338"/>
                <a:gd name="T29" fmla="*/ 96 h 427"/>
                <a:gd name="T30" fmla="*/ 156 w 338"/>
                <a:gd name="T31" fmla="*/ 196 h 427"/>
                <a:gd name="T32" fmla="*/ 155 w 338"/>
                <a:gd name="T33" fmla="*/ 205 h 427"/>
                <a:gd name="T34" fmla="*/ 159 w 338"/>
                <a:gd name="T35" fmla="*/ 229 h 427"/>
                <a:gd name="T36" fmla="*/ 147 w 338"/>
                <a:gd name="T37" fmla="*/ 255 h 427"/>
                <a:gd name="T38" fmla="*/ 125 w 338"/>
                <a:gd name="T39" fmla="*/ 266 h 427"/>
                <a:gd name="T40" fmla="*/ 119 w 338"/>
                <a:gd name="T41" fmla="*/ 272 h 427"/>
                <a:gd name="T42" fmla="*/ 49 w 338"/>
                <a:gd name="T43" fmla="*/ 413 h 427"/>
                <a:gd name="T44" fmla="*/ 27 w 338"/>
                <a:gd name="T45" fmla="*/ 42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8" h="427">
                  <a:moveTo>
                    <a:pt x="27" y="427"/>
                  </a:moveTo>
                  <a:cubicBezTo>
                    <a:pt x="24" y="427"/>
                    <a:pt x="20" y="426"/>
                    <a:pt x="17" y="424"/>
                  </a:cubicBezTo>
                  <a:cubicBezTo>
                    <a:pt x="5" y="418"/>
                    <a:pt x="0" y="404"/>
                    <a:pt x="6" y="392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81" y="239"/>
                    <a:pt x="91" y="229"/>
                    <a:pt x="103" y="223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5" y="201"/>
                    <a:pt x="107" y="187"/>
                    <a:pt x="113" y="175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71" y="59"/>
                    <a:pt x="184" y="47"/>
                    <a:pt x="200" y="41"/>
                  </a:cubicBezTo>
                  <a:cubicBezTo>
                    <a:pt x="302" y="4"/>
                    <a:pt x="302" y="4"/>
                    <a:pt x="302" y="4"/>
                  </a:cubicBezTo>
                  <a:cubicBezTo>
                    <a:pt x="315" y="0"/>
                    <a:pt x="329" y="6"/>
                    <a:pt x="333" y="19"/>
                  </a:cubicBezTo>
                  <a:cubicBezTo>
                    <a:pt x="338" y="31"/>
                    <a:pt x="331" y="45"/>
                    <a:pt x="319" y="49"/>
                  </a:cubicBezTo>
                  <a:cubicBezTo>
                    <a:pt x="216" y="86"/>
                    <a:pt x="216" y="86"/>
                    <a:pt x="216" y="86"/>
                  </a:cubicBezTo>
                  <a:cubicBezTo>
                    <a:pt x="212" y="88"/>
                    <a:pt x="208" y="91"/>
                    <a:pt x="206" y="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5" y="199"/>
                    <a:pt x="154" y="202"/>
                    <a:pt x="155" y="205"/>
                  </a:cubicBezTo>
                  <a:cubicBezTo>
                    <a:pt x="159" y="229"/>
                    <a:pt x="159" y="229"/>
                    <a:pt x="159" y="229"/>
                  </a:cubicBezTo>
                  <a:cubicBezTo>
                    <a:pt x="162" y="239"/>
                    <a:pt x="156" y="250"/>
                    <a:pt x="147" y="255"/>
                  </a:cubicBezTo>
                  <a:cubicBezTo>
                    <a:pt x="125" y="266"/>
                    <a:pt x="125" y="266"/>
                    <a:pt x="125" y="266"/>
                  </a:cubicBezTo>
                  <a:cubicBezTo>
                    <a:pt x="122" y="267"/>
                    <a:pt x="120" y="270"/>
                    <a:pt x="119" y="272"/>
                  </a:cubicBezTo>
                  <a:cubicBezTo>
                    <a:pt x="49" y="413"/>
                    <a:pt x="49" y="413"/>
                    <a:pt x="49" y="413"/>
                  </a:cubicBezTo>
                  <a:cubicBezTo>
                    <a:pt x="45" y="422"/>
                    <a:pt x="36" y="427"/>
                    <a:pt x="27" y="4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5" name="Freeform 570"/>
            <p:cNvSpPr>
              <a:spLocks/>
            </p:cNvSpPr>
            <p:nvPr/>
          </p:nvSpPr>
          <p:spPr bwMode="auto">
            <a:xfrm>
              <a:off x="8453438" y="3144838"/>
              <a:ext cx="57150" cy="34925"/>
            </a:xfrm>
            <a:custGeom>
              <a:avLst/>
              <a:gdLst>
                <a:gd name="T0" fmla="*/ 195 w 222"/>
                <a:gd name="T1" fmla="*/ 134 h 134"/>
                <a:gd name="T2" fmla="*/ 184 w 222"/>
                <a:gd name="T3" fmla="*/ 131 h 134"/>
                <a:gd name="T4" fmla="*/ 17 w 222"/>
                <a:gd name="T5" fmla="*/ 49 h 134"/>
                <a:gd name="T6" fmla="*/ 6 w 222"/>
                <a:gd name="T7" fmla="*/ 17 h 134"/>
                <a:gd name="T8" fmla="*/ 38 w 222"/>
                <a:gd name="T9" fmla="*/ 6 h 134"/>
                <a:gd name="T10" fmla="*/ 206 w 222"/>
                <a:gd name="T11" fmla="*/ 88 h 134"/>
                <a:gd name="T12" fmla="*/ 217 w 222"/>
                <a:gd name="T13" fmla="*/ 121 h 134"/>
                <a:gd name="T14" fmla="*/ 195 w 222"/>
                <a:gd name="T1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134">
                  <a:moveTo>
                    <a:pt x="195" y="134"/>
                  </a:moveTo>
                  <a:cubicBezTo>
                    <a:pt x="191" y="134"/>
                    <a:pt x="188" y="133"/>
                    <a:pt x="184" y="131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5" y="43"/>
                    <a:pt x="0" y="28"/>
                    <a:pt x="6" y="17"/>
                  </a:cubicBezTo>
                  <a:cubicBezTo>
                    <a:pt x="12" y="5"/>
                    <a:pt x="27" y="0"/>
                    <a:pt x="38" y="6"/>
                  </a:cubicBezTo>
                  <a:cubicBezTo>
                    <a:pt x="206" y="88"/>
                    <a:pt x="206" y="88"/>
                    <a:pt x="206" y="88"/>
                  </a:cubicBezTo>
                  <a:cubicBezTo>
                    <a:pt x="218" y="94"/>
                    <a:pt x="222" y="109"/>
                    <a:pt x="217" y="121"/>
                  </a:cubicBezTo>
                  <a:cubicBezTo>
                    <a:pt x="212" y="129"/>
                    <a:pt x="204" y="134"/>
                    <a:pt x="195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6" name="Freeform 571"/>
            <p:cNvSpPr>
              <a:spLocks noEditPoints="1"/>
            </p:cNvSpPr>
            <p:nvPr/>
          </p:nvSpPr>
          <p:spPr bwMode="auto">
            <a:xfrm>
              <a:off x="8510588" y="3049588"/>
              <a:ext cx="55563" cy="50800"/>
            </a:xfrm>
            <a:custGeom>
              <a:avLst/>
              <a:gdLst>
                <a:gd name="T0" fmla="*/ 148 w 214"/>
                <a:gd name="T1" fmla="*/ 194 h 194"/>
                <a:gd name="T2" fmla="*/ 137 w 214"/>
                <a:gd name="T3" fmla="*/ 191 h 194"/>
                <a:gd name="T4" fmla="*/ 14 w 214"/>
                <a:gd name="T5" fmla="*/ 130 h 194"/>
                <a:gd name="T6" fmla="*/ 2 w 214"/>
                <a:gd name="T7" fmla="*/ 116 h 194"/>
                <a:gd name="T8" fmla="*/ 4 w 214"/>
                <a:gd name="T9" fmla="*/ 98 h 194"/>
                <a:gd name="T10" fmla="*/ 45 w 214"/>
                <a:gd name="T11" fmla="*/ 17 h 194"/>
                <a:gd name="T12" fmla="*/ 77 w 214"/>
                <a:gd name="T13" fmla="*/ 6 h 194"/>
                <a:gd name="T14" fmla="*/ 200 w 214"/>
                <a:gd name="T15" fmla="*/ 67 h 194"/>
                <a:gd name="T16" fmla="*/ 212 w 214"/>
                <a:gd name="T17" fmla="*/ 81 h 194"/>
                <a:gd name="T18" fmla="*/ 211 w 214"/>
                <a:gd name="T19" fmla="*/ 99 h 194"/>
                <a:gd name="T20" fmla="*/ 169 w 214"/>
                <a:gd name="T21" fmla="*/ 181 h 194"/>
                <a:gd name="T22" fmla="*/ 148 w 214"/>
                <a:gd name="T23" fmla="*/ 194 h 194"/>
                <a:gd name="T24" fmla="*/ 57 w 214"/>
                <a:gd name="T25" fmla="*/ 98 h 194"/>
                <a:gd name="T26" fmla="*/ 137 w 214"/>
                <a:gd name="T27" fmla="*/ 138 h 194"/>
                <a:gd name="T28" fmla="*/ 157 w 214"/>
                <a:gd name="T29" fmla="*/ 99 h 194"/>
                <a:gd name="T30" fmla="*/ 77 w 214"/>
                <a:gd name="T31" fmla="*/ 60 h 194"/>
                <a:gd name="T32" fmla="*/ 57 w 214"/>
                <a:gd name="T33" fmla="*/ 9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4" h="194">
                  <a:moveTo>
                    <a:pt x="148" y="194"/>
                  </a:moveTo>
                  <a:cubicBezTo>
                    <a:pt x="144" y="194"/>
                    <a:pt x="141" y="193"/>
                    <a:pt x="137" y="19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9" y="128"/>
                    <a:pt x="4" y="123"/>
                    <a:pt x="2" y="116"/>
                  </a:cubicBezTo>
                  <a:cubicBezTo>
                    <a:pt x="0" y="110"/>
                    <a:pt x="1" y="104"/>
                    <a:pt x="4" y="98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51" y="5"/>
                    <a:pt x="65" y="0"/>
                    <a:pt x="77" y="6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206" y="70"/>
                    <a:pt x="210" y="75"/>
                    <a:pt x="212" y="81"/>
                  </a:cubicBezTo>
                  <a:cubicBezTo>
                    <a:pt x="214" y="87"/>
                    <a:pt x="214" y="94"/>
                    <a:pt x="211" y="99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5" y="189"/>
                    <a:pt x="157" y="194"/>
                    <a:pt x="148" y="194"/>
                  </a:cubicBezTo>
                  <a:close/>
                  <a:moveTo>
                    <a:pt x="57" y="98"/>
                  </a:moveTo>
                  <a:cubicBezTo>
                    <a:pt x="137" y="138"/>
                    <a:pt x="137" y="138"/>
                    <a:pt x="137" y="13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77" y="60"/>
                    <a:pt x="77" y="60"/>
                    <a:pt x="77" y="60"/>
                  </a:cubicBezTo>
                  <a:lnTo>
                    <a:pt x="57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7" name="Freeform 572"/>
            <p:cNvSpPr>
              <a:spLocks/>
            </p:cNvSpPr>
            <p:nvPr/>
          </p:nvSpPr>
          <p:spPr bwMode="auto">
            <a:xfrm>
              <a:off x="8435975" y="3165476"/>
              <a:ext cx="52388" cy="33338"/>
            </a:xfrm>
            <a:custGeom>
              <a:avLst/>
              <a:gdLst>
                <a:gd name="T0" fmla="*/ 177 w 205"/>
                <a:gd name="T1" fmla="*/ 125 h 125"/>
                <a:gd name="T2" fmla="*/ 167 w 205"/>
                <a:gd name="T3" fmla="*/ 123 h 125"/>
                <a:gd name="T4" fmla="*/ 17 w 205"/>
                <a:gd name="T5" fmla="*/ 49 h 125"/>
                <a:gd name="T6" fmla="*/ 6 w 205"/>
                <a:gd name="T7" fmla="*/ 17 h 125"/>
                <a:gd name="T8" fmla="*/ 38 w 205"/>
                <a:gd name="T9" fmla="*/ 6 h 125"/>
                <a:gd name="T10" fmla="*/ 188 w 205"/>
                <a:gd name="T11" fmla="*/ 80 h 125"/>
                <a:gd name="T12" fmla="*/ 199 w 205"/>
                <a:gd name="T13" fmla="*/ 112 h 125"/>
                <a:gd name="T14" fmla="*/ 177 w 205"/>
                <a:gd name="T1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25">
                  <a:moveTo>
                    <a:pt x="177" y="125"/>
                  </a:moveTo>
                  <a:cubicBezTo>
                    <a:pt x="174" y="125"/>
                    <a:pt x="170" y="125"/>
                    <a:pt x="167" y="123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5" y="43"/>
                    <a:pt x="0" y="29"/>
                    <a:pt x="6" y="17"/>
                  </a:cubicBezTo>
                  <a:cubicBezTo>
                    <a:pt x="12" y="5"/>
                    <a:pt x="26" y="0"/>
                    <a:pt x="38" y="6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200" y="86"/>
                    <a:pt x="205" y="100"/>
                    <a:pt x="199" y="112"/>
                  </a:cubicBezTo>
                  <a:cubicBezTo>
                    <a:pt x="195" y="121"/>
                    <a:pt x="186" y="125"/>
                    <a:pt x="177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8" name="Freeform 573"/>
            <p:cNvSpPr>
              <a:spLocks/>
            </p:cNvSpPr>
            <p:nvPr/>
          </p:nvSpPr>
          <p:spPr bwMode="auto">
            <a:xfrm>
              <a:off x="8245475" y="3054351"/>
              <a:ext cx="63500" cy="49213"/>
            </a:xfrm>
            <a:custGeom>
              <a:avLst/>
              <a:gdLst>
                <a:gd name="T0" fmla="*/ 27 w 246"/>
                <a:gd name="T1" fmla="*/ 189 h 191"/>
                <a:gd name="T2" fmla="*/ 19 w 246"/>
                <a:gd name="T3" fmla="*/ 187 h 191"/>
                <a:gd name="T4" fmla="*/ 4 w 246"/>
                <a:gd name="T5" fmla="*/ 157 h 191"/>
                <a:gd name="T6" fmla="*/ 53 w 246"/>
                <a:gd name="T7" fmla="*/ 16 h 191"/>
                <a:gd name="T8" fmla="*/ 76 w 246"/>
                <a:gd name="T9" fmla="*/ 0 h 191"/>
                <a:gd name="T10" fmla="*/ 193 w 246"/>
                <a:gd name="T11" fmla="*/ 0 h 191"/>
                <a:gd name="T12" fmla="*/ 215 w 246"/>
                <a:gd name="T13" fmla="*/ 14 h 191"/>
                <a:gd name="T14" fmla="*/ 243 w 246"/>
                <a:gd name="T15" fmla="*/ 78 h 191"/>
                <a:gd name="T16" fmla="*/ 245 w 246"/>
                <a:gd name="T17" fmla="*/ 94 h 191"/>
                <a:gd name="T18" fmla="*/ 224 w 246"/>
                <a:gd name="T19" fmla="*/ 171 h 191"/>
                <a:gd name="T20" fmla="*/ 195 w 246"/>
                <a:gd name="T21" fmla="*/ 188 h 191"/>
                <a:gd name="T22" fmla="*/ 178 w 246"/>
                <a:gd name="T23" fmla="*/ 158 h 191"/>
                <a:gd name="T24" fmla="*/ 196 w 246"/>
                <a:gd name="T25" fmla="*/ 90 h 191"/>
                <a:gd name="T26" fmla="*/ 178 w 246"/>
                <a:gd name="T27" fmla="*/ 48 h 191"/>
                <a:gd name="T28" fmla="*/ 93 w 246"/>
                <a:gd name="T29" fmla="*/ 48 h 191"/>
                <a:gd name="T30" fmla="*/ 49 w 246"/>
                <a:gd name="T31" fmla="*/ 173 h 191"/>
                <a:gd name="T32" fmla="*/ 27 w 246"/>
                <a:gd name="T33" fmla="*/ 18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191">
                  <a:moveTo>
                    <a:pt x="27" y="189"/>
                  </a:moveTo>
                  <a:cubicBezTo>
                    <a:pt x="24" y="189"/>
                    <a:pt x="22" y="188"/>
                    <a:pt x="19" y="187"/>
                  </a:cubicBezTo>
                  <a:cubicBezTo>
                    <a:pt x="6" y="183"/>
                    <a:pt x="0" y="169"/>
                    <a:pt x="4" y="15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7" y="7"/>
                    <a:pt x="66" y="0"/>
                    <a:pt x="76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203" y="0"/>
                    <a:pt x="211" y="6"/>
                    <a:pt x="215" y="14"/>
                  </a:cubicBezTo>
                  <a:cubicBezTo>
                    <a:pt x="243" y="78"/>
                    <a:pt x="243" y="78"/>
                    <a:pt x="243" y="78"/>
                  </a:cubicBezTo>
                  <a:cubicBezTo>
                    <a:pt x="246" y="83"/>
                    <a:pt x="246" y="89"/>
                    <a:pt x="245" y="94"/>
                  </a:cubicBezTo>
                  <a:cubicBezTo>
                    <a:pt x="224" y="171"/>
                    <a:pt x="224" y="171"/>
                    <a:pt x="224" y="171"/>
                  </a:cubicBezTo>
                  <a:cubicBezTo>
                    <a:pt x="221" y="184"/>
                    <a:pt x="207" y="191"/>
                    <a:pt x="195" y="188"/>
                  </a:cubicBezTo>
                  <a:cubicBezTo>
                    <a:pt x="182" y="184"/>
                    <a:pt x="174" y="171"/>
                    <a:pt x="178" y="158"/>
                  </a:cubicBezTo>
                  <a:cubicBezTo>
                    <a:pt x="196" y="90"/>
                    <a:pt x="196" y="90"/>
                    <a:pt x="196" y="90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46" y="183"/>
                    <a:pt x="37" y="189"/>
                    <a:pt x="27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9" name="Freeform 574"/>
            <p:cNvSpPr>
              <a:spLocks/>
            </p:cNvSpPr>
            <p:nvPr/>
          </p:nvSpPr>
          <p:spPr bwMode="auto">
            <a:xfrm>
              <a:off x="8359775" y="3076576"/>
              <a:ext cx="58738" cy="38100"/>
            </a:xfrm>
            <a:custGeom>
              <a:avLst/>
              <a:gdLst>
                <a:gd name="T0" fmla="*/ 56 w 225"/>
                <a:gd name="T1" fmla="*/ 149 h 149"/>
                <a:gd name="T2" fmla="*/ 36 w 225"/>
                <a:gd name="T3" fmla="*/ 138 h 149"/>
                <a:gd name="T4" fmla="*/ 8 w 225"/>
                <a:gd name="T5" fmla="*/ 93 h 149"/>
                <a:gd name="T6" fmla="*/ 15 w 225"/>
                <a:gd name="T7" fmla="*/ 60 h 149"/>
                <a:gd name="T8" fmla="*/ 98 w 225"/>
                <a:gd name="T9" fmla="*/ 6 h 149"/>
                <a:gd name="T10" fmla="*/ 122 w 225"/>
                <a:gd name="T11" fmla="*/ 4 h 149"/>
                <a:gd name="T12" fmla="*/ 208 w 225"/>
                <a:gd name="T13" fmla="*/ 48 h 149"/>
                <a:gd name="T14" fmla="*/ 219 w 225"/>
                <a:gd name="T15" fmla="*/ 81 h 149"/>
                <a:gd name="T16" fmla="*/ 186 w 225"/>
                <a:gd name="T17" fmla="*/ 91 h 149"/>
                <a:gd name="T18" fmla="*/ 113 w 225"/>
                <a:gd name="T19" fmla="*/ 53 h 149"/>
                <a:gd name="T20" fmla="*/ 61 w 225"/>
                <a:gd name="T21" fmla="*/ 87 h 149"/>
                <a:gd name="T22" fmla="*/ 76 w 225"/>
                <a:gd name="T23" fmla="*/ 112 h 149"/>
                <a:gd name="T24" fmla="*/ 69 w 225"/>
                <a:gd name="T25" fmla="*/ 145 h 149"/>
                <a:gd name="T26" fmla="*/ 56 w 225"/>
                <a:gd name="T27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5" h="149">
                  <a:moveTo>
                    <a:pt x="56" y="149"/>
                  </a:moveTo>
                  <a:cubicBezTo>
                    <a:pt x="48" y="149"/>
                    <a:pt x="40" y="145"/>
                    <a:pt x="36" y="138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0" y="82"/>
                    <a:pt x="4" y="67"/>
                    <a:pt x="15" y="60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105" y="1"/>
                    <a:pt x="115" y="0"/>
                    <a:pt x="122" y="4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20" y="54"/>
                    <a:pt x="225" y="69"/>
                    <a:pt x="219" y="81"/>
                  </a:cubicBezTo>
                  <a:cubicBezTo>
                    <a:pt x="213" y="92"/>
                    <a:pt x="198" y="97"/>
                    <a:pt x="186" y="91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83" y="123"/>
                    <a:pt x="80" y="138"/>
                    <a:pt x="69" y="145"/>
                  </a:cubicBezTo>
                  <a:cubicBezTo>
                    <a:pt x="65" y="148"/>
                    <a:pt x="60" y="149"/>
                    <a:pt x="56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0" name="Freeform 575"/>
            <p:cNvSpPr>
              <a:spLocks/>
            </p:cNvSpPr>
            <p:nvPr/>
          </p:nvSpPr>
          <p:spPr bwMode="auto">
            <a:xfrm>
              <a:off x="8329613" y="3159126"/>
              <a:ext cx="80963" cy="47625"/>
            </a:xfrm>
            <a:custGeom>
              <a:avLst/>
              <a:gdLst>
                <a:gd name="T0" fmla="*/ 286 w 312"/>
                <a:gd name="T1" fmla="*/ 181 h 181"/>
                <a:gd name="T2" fmla="*/ 262 w 312"/>
                <a:gd name="T3" fmla="*/ 162 h 181"/>
                <a:gd name="T4" fmla="*/ 238 w 312"/>
                <a:gd name="T5" fmla="*/ 48 h 181"/>
                <a:gd name="T6" fmla="*/ 94 w 312"/>
                <a:gd name="T7" fmla="*/ 48 h 181"/>
                <a:gd name="T8" fmla="*/ 48 w 312"/>
                <a:gd name="T9" fmla="*/ 127 h 181"/>
                <a:gd name="T10" fmla="*/ 15 w 312"/>
                <a:gd name="T11" fmla="*/ 136 h 181"/>
                <a:gd name="T12" fmla="*/ 7 w 312"/>
                <a:gd name="T13" fmla="*/ 103 h 181"/>
                <a:gd name="T14" fmla="*/ 60 w 312"/>
                <a:gd name="T15" fmla="*/ 12 h 181"/>
                <a:gd name="T16" fmla="*/ 80 w 312"/>
                <a:gd name="T17" fmla="*/ 0 h 181"/>
                <a:gd name="T18" fmla="*/ 257 w 312"/>
                <a:gd name="T19" fmla="*/ 0 h 181"/>
                <a:gd name="T20" fmla="*/ 280 w 312"/>
                <a:gd name="T21" fmla="*/ 19 h 181"/>
                <a:gd name="T22" fmla="*/ 309 w 312"/>
                <a:gd name="T23" fmla="*/ 152 h 181"/>
                <a:gd name="T24" fmla="*/ 291 w 312"/>
                <a:gd name="T25" fmla="*/ 180 h 181"/>
                <a:gd name="T26" fmla="*/ 286 w 312"/>
                <a:gd name="T27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2" h="181">
                  <a:moveTo>
                    <a:pt x="286" y="181"/>
                  </a:moveTo>
                  <a:cubicBezTo>
                    <a:pt x="275" y="181"/>
                    <a:pt x="265" y="173"/>
                    <a:pt x="262" y="162"/>
                  </a:cubicBezTo>
                  <a:cubicBezTo>
                    <a:pt x="238" y="48"/>
                    <a:pt x="238" y="48"/>
                    <a:pt x="238" y="48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2" y="139"/>
                    <a:pt x="27" y="143"/>
                    <a:pt x="15" y="136"/>
                  </a:cubicBezTo>
                  <a:cubicBezTo>
                    <a:pt x="4" y="129"/>
                    <a:pt x="0" y="115"/>
                    <a:pt x="7" y="10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4" y="4"/>
                    <a:pt x="72" y="0"/>
                    <a:pt x="80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68" y="0"/>
                    <a:pt x="278" y="8"/>
                    <a:pt x="280" y="19"/>
                  </a:cubicBezTo>
                  <a:cubicBezTo>
                    <a:pt x="309" y="152"/>
                    <a:pt x="309" y="152"/>
                    <a:pt x="309" y="152"/>
                  </a:cubicBezTo>
                  <a:cubicBezTo>
                    <a:pt x="312" y="165"/>
                    <a:pt x="304" y="178"/>
                    <a:pt x="291" y="180"/>
                  </a:cubicBezTo>
                  <a:cubicBezTo>
                    <a:pt x="289" y="181"/>
                    <a:pt x="287" y="181"/>
                    <a:pt x="286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1" name="Freeform 576"/>
            <p:cNvSpPr>
              <a:spLocks noEditPoints="1"/>
            </p:cNvSpPr>
            <p:nvPr/>
          </p:nvSpPr>
          <p:spPr bwMode="auto">
            <a:xfrm>
              <a:off x="8629650" y="3070226"/>
              <a:ext cx="39688" cy="31750"/>
            </a:xfrm>
            <a:custGeom>
              <a:avLst/>
              <a:gdLst>
                <a:gd name="T0" fmla="*/ 78 w 157"/>
                <a:gd name="T1" fmla="*/ 124 h 124"/>
                <a:gd name="T2" fmla="*/ 0 w 157"/>
                <a:gd name="T3" fmla="*/ 62 h 124"/>
                <a:gd name="T4" fmla="*/ 78 w 157"/>
                <a:gd name="T5" fmla="*/ 0 h 124"/>
                <a:gd name="T6" fmla="*/ 157 w 157"/>
                <a:gd name="T7" fmla="*/ 62 h 124"/>
                <a:gd name="T8" fmla="*/ 78 w 157"/>
                <a:gd name="T9" fmla="*/ 124 h 124"/>
                <a:gd name="T10" fmla="*/ 78 w 157"/>
                <a:gd name="T11" fmla="*/ 48 h 124"/>
                <a:gd name="T12" fmla="*/ 48 w 157"/>
                <a:gd name="T13" fmla="*/ 62 h 124"/>
                <a:gd name="T14" fmla="*/ 78 w 157"/>
                <a:gd name="T15" fmla="*/ 76 h 124"/>
                <a:gd name="T16" fmla="*/ 109 w 157"/>
                <a:gd name="T17" fmla="*/ 62 h 124"/>
                <a:gd name="T18" fmla="*/ 78 w 157"/>
                <a:gd name="T19" fmla="*/ 4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124">
                  <a:moveTo>
                    <a:pt x="78" y="124"/>
                  </a:moveTo>
                  <a:cubicBezTo>
                    <a:pt x="35" y="124"/>
                    <a:pt x="0" y="97"/>
                    <a:pt x="0" y="62"/>
                  </a:cubicBezTo>
                  <a:cubicBezTo>
                    <a:pt x="0" y="27"/>
                    <a:pt x="35" y="0"/>
                    <a:pt x="78" y="0"/>
                  </a:cubicBezTo>
                  <a:cubicBezTo>
                    <a:pt x="122" y="0"/>
                    <a:pt x="157" y="27"/>
                    <a:pt x="157" y="62"/>
                  </a:cubicBezTo>
                  <a:cubicBezTo>
                    <a:pt x="157" y="97"/>
                    <a:pt x="122" y="124"/>
                    <a:pt x="78" y="124"/>
                  </a:cubicBezTo>
                  <a:close/>
                  <a:moveTo>
                    <a:pt x="78" y="48"/>
                  </a:moveTo>
                  <a:cubicBezTo>
                    <a:pt x="60" y="48"/>
                    <a:pt x="48" y="57"/>
                    <a:pt x="48" y="62"/>
                  </a:cubicBezTo>
                  <a:cubicBezTo>
                    <a:pt x="48" y="67"/>
                    <a:pt x="60" y="76"/>
                    <a:pt x="78" y="76"/>
                  </a:cubicBezTo>
                  <a:cubicBezTo>
                    <a:pt x="97" y="76"/>
                    <a:pt x="109" y="67"/>
                    <a:pt x="109" y="62"/>
                  </a:cubicBezTo>
                  <a:cubicBezTo>
                    <a:pt x="109" y="57"/>
                    <a:pt x="97" y="48"/>
                    <a:pt x="7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2" name="Oval 577"/>
            <p:cNvSpPr>
              <a:spLocks noChangeArrowheads="1"/>
            </p:cNvSpPr>
            <p:nvPr/>
          </p:nvSpPr>
          <p:spPr bwMode="auto">
            <a:xfrm>
              <a:off x="8589963" y="3063876"/>
              <a:ext cx="20638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3" name="Oval 578"/>
            <p:cNvSpPr>
              <a:spLocks noChangeArrowheads="1"/>
            </p:cNvSpPr>
            <p:nvPr/>
          </p:nvSpPr>
          <p:spPr bwMode="auto">
            <a:xfrm>
              <a:off x="8623300" y="3041651"/>
              <a:ext cx="20638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4" name="Oval 579"/>
            <p:cNvSpPr>
              <a:spLocks noChangeArrowheads="1"/>
            </p:cNvSpPr>
            <p:nvPr/>
          </p:nvSpPr>
          <p:spPr bwMode="auto">
            <a:xfrm>
              <a:off x="8464550" y="3044826"/>
              <a:ext cx="20638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5" name="Oval 580"/>
            <p:cNvSpPr>
              <a:spLocks noChangeArrowheads="1"/>
            </p:cNvSpPr>
            <p:nvPr/>
          </p:nvSpPr>
          <p:spPr bwMode="auto">
            <a:xfrm>
              <a:off x="8421688" y="3057526"/>
              <a:ext cx="20638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6" name="Oval 581"/>
            <p:cNvSpPr>
              <a:spLocks noChangeArrowheads="1"/>
            </p:cNvSpPr>
            <p:nvPr/>
          </p:nvSpPr>
          <p:spPr bwMode="auto">
            <a:xfrm>
              <a:off x="8335963" y="3060701"/>
              <a:ext cx="20638" cy="19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7" name="Oval 582"/>
            <p:cNvSpPr>
              <a:spLocks noChangeArrowheads="1"/>
            </p:cNvSpPr>
            <p:nvPr/>
          </p:nvSpPr>
          <p:spPr bwMode="auto">
            <a:xfrm>
              <a:off x="8193088" y="3043238"/>
              <a:ext cx="20638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8" name="Oval 583"/>
            <p:cNvSpPr>
              <a:spLocks noChangeArrowheads="1"/>
            </p:cNvSpPr>
            <p:nvPr/>
          </p:nvSpPr>
          <p:spPr bwMode="auto">
            <a:xfrm>
              <a:off x="8388350" y="3036888"/>
              <a:ext cx="12700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9" name="Oval 584"/>
            <p:cNvSpPr>
              <a:spLocks noChangeArrowheads="1"/>
            </p:cNvSpPr>
            <p:nvPr/>
          </p:nvSpPr>
          <p:spPr bwMode="auto">
            <a:xfrm>
              <a:off x="8235950" y="3036888"/>
              <a:ext cx="12700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0" name="Oval 585"/>
            <p:cNvSpPr>
              <a:spLocks noChangeArrowheads="1"/>
            </p:cNvSpPr>
            <p:nvPr/>
          </p:nvSpPr>
          <p:spPr bwMode="auto">
            <a:xfrm>
              <a:off x="8208963" y="3081338"/>
              <a:ext cx="12700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1" name="Oval 586"/>
            <p:cNvSpPr>
              <a:spLocks noChangeArrowheads="1"/>
            </p:cNvSpPr>
            <p:nvPr/>
          </p:nvSpPr>
          <p:spPr bwMode="auto">
            <a:xfrm>
              <a:off x="8312150" y="3009901"/>
              <a:ext cx="12700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2" name="Oval 587"/>
            <p:cNvSpPr>
              <a:spLocks noChangeArrowheads="1"/>
            </p:cNvSpPr>
            <p:nvPr/>
          </p:nvSpPr>
          <p:spPr bwMode="auto">
            <a:xfrm>
              <a:off x="8364538" y="2974976"/>
              <a:ext cx="12700" cy="12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3" name="Oval 588"/>
            <p:cNvSpPr>
              <a:spLocks noChangeArrowheads="1"/>
            </p:cNvSpPr>
            <p:nvPr/>
          </p:nvSpPr>
          <p:spPr bwMode="auto">
            <a:xfrm>
              <a:off x="8389938" y="2938463"/>
              <a:ext cx="12700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4" name="Oval 589"/>
            <p:cNvSpPr>
              <a:spLocks noChangeArrowheads="1"/>
            </p:cNvSpPr>
            <p:nvPr/>
          </p:nvSpPr>
          <p:spPr bwMode="auto">
            <a:xfrm>
              <a:off x="8451850" y="3017838"/>
              <a:ext cx="12700" cy="11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5" name="Oval 590"/>
            <p:cNvSpPr>
              <a:spLocks noChangeArrowheads="1"/>
            </p:cNvSpPr>
            <p:nvPr/>
          </p:nvSpPr>
          <p:spPr bwMode="auto">
            <a:xfrm>
              <a:off x="8418513" y="2997201"/>
              <a:ext cx="11113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6" name="Oval 591"/>
            <p:cNvSpPr>
              <a:spLocks noChangeArrowheads="1"/>
            </p:cNvSpPr>
            <p:nvPr/>
          </p:nvSpPr>
          <p:spPr bwMode="auto">
            <a:xfrm>
              <a:off x="8437563" y="2967038"/>
              <a:ext cx="11113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7" name="Oval 592"/>
            <p:cNvSpPr>
              <a:spLocks noChangeArrowheads="1"/>
            </p:cNvSpPr>
            <p:nvPr/>
          </p:nvSpPr>
          <p:spPr bwMode="auto">
            <a:xfrm>
              <a:off x="8418513" y="2884488"/>
              <a:ext cx="11113" cy="79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8" name="Oval 593"/>
            <p:cNvSpPr>
              <a:spLocks noChangeArrowheads="1"/>
            </p:cNvSpPr>
            <p:nvPr/>
          </p:nvSpPr>
          <p:spPr bwMode="auto">
            <a:xfrm>
              <a:off x="8424863" y="2854326"/>
              <a:ext cx="9525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9" name="Oval 594"/>
            <p:cNvSpPr>
              <a:spLocks noChangeArrowheads="1"/>
            </p:cNvSpPr>
            <p:nvPr/>
          </p:nvSpPr>
          <p:spPr bwMode="auto">
            <a:xfrm>
              <a:off x="8434388" y="2768601"/>
              <a:ext cx="9525" cy="79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0" name="Oval 595"/>
            <p:cNvSpPr>
              <a:spLocks noChangeArrowheads="1"/>
            </p:cNvSpPr>
            <p:nvPr/>
          </p:nvSpPr>
          <p:spPr bwMode="auto">
            <a:xfrm>
              <a:off x="8524875" y="2989263"/>
              <a:ext cx="9525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1" name="Oval 596"/>
            <p:cNvSpPr>
              <a:spLocks noChangeArrowheads="1"/>
            </p:cNvSpPr>
            <p:nvPr/>
          </p:nvSpPr>
          <p:spPr bwMode="auto">
            <a:xfrm>
              <a:off x="8559800" y="3006726"/>
              <a:ext cx="9525" cy="79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2" name="Oval 597"/>
            <p:cNvSpPr>
              <a:spLocks noChangeArrowheads="1"/>
            </p:cNvSpPr>
            <p:nvPr/>
          </p:nvSpPr>
          <p:spPr bwMode="auto">
            <a:xfrm>
              <a:off x="8594725" y="3030538"/>
              <a:ext cx="9525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5</a:t>
            </a:fld>
            <a:endParaRPr lang="ru-RU"/>
          </a:p>
        </p:txBody>
      </p:sp>
      <p:cxnSp>
        <p:nvCxnSpPr>
          <p:cNvPr id="5" name="Прямая соединительная линия 4"/>
          <p:cNvCxnSpPr/>
          <p:nvPr/>
        </p:nvCxnSpPr>
        <p:spPr bwMode="auto">
          <a:xfrm>
            <a:off x="544850" y="1981201"/>
            <a:ext cx="3713665" cy="0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12" name="Рисунок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8450" y="2201871"/>
            <a:ext cx="436493" cy="437679"/>
          </a:xfrm>
          <a:prstGeom prst="rect">
            <a:avLst/>
          </a:prstGeom>
        </p:spPr>
      </p:pic>
      <p:pic>
        <p:nvPicPr>
          <p:cNvPr id="1094" name="Рисунок 109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49022" y="2191114"/>
            <a:ext cx="436493" cy="437679"/>
          </a:xfrm>
          <a:prstGeom prst="rect">
            <a:avLst/>
          </a:prstGeom>
        </p:spPr>
      </p:pic>
      <p:pic>
        <p:nvPicPr>
          <p:cNvPr id="1095" name="Рисунок 1094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39594" y="2201871"/>
            <a:ext cx="436493" cy="437679"/>
          </a:xfrm>
          <a:prstGeom prst="rect">
            <a:avLst/>
          </a:prstGeom>
        </p:spPr>
      </p:pic>
      <p:pic>
        <p:nvPicPr>
          <p:cNvPr id="1096" name="Рисунок 109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30166" y="2191114"/>
            <a:ext cx="436493" cy="437679"/>
          </a:xfrm>
          <a:prstGeom prst="rect">
            <a:avLst/>
          </a:prstGeom>
        </p:spPr>
      </p:pic>
      <p:pic>
        <p:nvPicPr>
          <p:cNvPr id="1097" name="Рисунок 1096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425"/>
          <a:stretch/>
        </p:blipFill>
        <p:spPr>
          <a:xfrm>
            <a:off x="3720739" y="2191114"/>
            <a:ext cx="436493" cy="437679"/>
          </a:xfrm>
          <a:prstGeom prst="rect">
            <a:avLst/>
          </a:prstGeom>
        </p:spPr>
      </p:pic>
      <p:pic>
        <p:nvPicPr>
          <p:cNvPr id="1098" name="Рисунок 1097"/>
          <p:cNvPicPr>
            <a:picLocks noChangeAspect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8450" y="2778143"/>
            <a:ext cx="436493" cy="437679"/>
          </a:xfrm>
          <a:prstGeom prst="rect">
            <a:avLst/>
          </a:prstGeom>
        </p:spPr>
      </p:pic>
      <p:pic>
        <p:nvPicPr>
          <p:cNvPr id="1099" name="Рисунок 1098"/>
          <p:cNvPicPr>
            <a:picLocks noChangeAspect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49022" y="2767386"/>
            <a:ext cx="436493" cy="437679"/>
          </a:xfrm>
          <a:prstGeom prst="rect">
            <a:avLst/>
          </a:prstGeom>
        </p:spPr>
      </p:pic>
      <p:pic>
        <p:nvPicPr>
          <p:cNvPr id="1100" name="Рисунок 1099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39594" y="2778143"/>
            <a:ext cx="436493" cy="437679"/>
          </a:xfrm>
          <a:prstGeom prst="rect">
            <a:avLst/>
          </a:prstGeom>
        </p:spPr>
      </p:pic>
      <p:pic>
        <p:nvPicPr>
          <p:cNvPr id="1101" name="Рисунок 1100"/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30166" y="2767386"/>
            <a:ext cx="436493" cy="437679"/>
          </a:xfrm>
          <a:prstGeom prst="rect">
            <a:avLst/>
          </a:prstGeom>
        </p:spPr>
      </p:pic>
      <p:pic>
        <p:nvPicPr>
          <p:cNvPr id="1102" name="Рисунок 1101"/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425"/>
          <a:stretch/>
        </p:blipFill>
        <p:spPr>
          <a:xfrm>
            <a:off x="3720739" y="2767386"/>
            <a:ext cx="436493" cy="437679"/>
          </a:xfrm>
          <a:prstGeom prst="rect">
            <a:avLst/>
          </a:prstGeom>
        </p:spPr>
      </p:pic>
      <p:pic>
        <p:nvPicPr>
          <p:cNvPr id="1103" name="Рисунок 1102"/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894"/>
          <a:stretch/>
        </p:blipFill>
        <p:spPr>
          <a:xfrm>
            <a:off x="558450" y="3443105"/>
            <a:ext cx="436493" cy="437679"/>
          </a:xfrm>
          <a:prstGeom prst="rect">
            <a:avLst/>
          </a:prstGeom>
        </p:spPr>
      </p:pic>
      <p:pic>
        <p:nvPicPr>
          <p:cNvPr id="1104" name="Рисунок 1103"/>
          <p:cNvPicPr>
            <a:picLocks noChangeAspect="1"/>
          </p:cNvPicPr>
          <p:nvPr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23"/>
          <a:stretch/>
        </p:blipFill>
        <p:spPr>
          <a:xfrm>
            <a:off x="1349022" y="3432348"/>
            <a:ext cx="436493" cy="437679"/>
          </a:xfrm>
          <a:prstGeom prst="rect">
            <a:avLst/>
          </a:prstGeom>
        </p:spPr>
      </p:pic>
      <p:pic>
        <p:nvPicPr>
          <p:cNvPr id="1105" name="Рисунок 1104"/>
          <p:cNvPicPr>
            <a:picLocks noChangeAspect="1"/>
          </p:cNvPicPr>
          <p:nvPr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331"/>
          <a:stretch/>
        </p:blipFill>
        <p:spPr>
          <a:xfrm>
            <a:off x="2139594" y="3443105"/>
            <a:ext cx="436493" cy="437679"/>
          </a:xfrm>
          <a:prstGeom prst="rect">
            <a:avLst/>
          </a:prstGeom>
        </p:spPr>
      </p:pic>
      <p:pic>
        <p:nvPicPr>
          <p:cNvPr id="1106" name="Рисунок 1105"/>
          <p:cNvPicPr>
            <a:picLocks noChangeAspect="1"/>
          </p:cNvPicPr>
          <p:nvPr/>
        </p:nvPicPr>
        <p:blipFill rotWithShape="1"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331"/>
          <a:stretch/>
        </p:blipFill>
        <p:spPr>
          <a:xfrm>
            <a:off x="2930166" y="3432348"/>
            <a:ext cx="436493" cy="437679"/>
          </a:xfrm>
          <a:prstGeom prst="rect">
            <a:avLst/>
          </a:prstGeom>
        </p:spPr>
      </p:pic>
      <p:pic>
        <p:nvPicPr>
          <p:cNvPr id="1107" name="Рисунок 1106"/>
          <p:cNvPicPr>
            <a:picLocks noChangeAspect="1"/>
          </p:cNvPicPr>
          <p:nvPr/>
        </p:nvPicPr>
        <p:blipFill rotWithShape="1"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425" b="-223"/>
          <a:stretch/>
        </p:blipFill>
        <p:spPr>
          <a:xfrm>
            <a:off x="3720739" y="3432348"/>
            <a:ext cx="436493" cy="4376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853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34910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64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17" name="Группа 216"/>
          <p:cNvGrpSpPr/>
          <p:nvPr/>
        </p:nvGrpSpPr>
        <p:grpSpPr>
          <a:xfrm>
            <a:off x="615236" y="1165444"/>
            <a:ext cx="395703" cy="414434"/>
            <a:chOff x="839788" y="1573214"/>
            <a:chExt cx="536575" cy="561975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839788" y="1736726"/>
              <a:ext cx="249238" cy="225425"/>
            </a:xfrm>
            <a:custGeom>
              <a:avLst/>
              <a:gdLst>
                <a:gd name="T0" fmla="*/ 70 w 87"/>
                <a:gd name="T1" fmla="*/ 79 h 79"/>
                <a:gd name="T2" fmla="*/ 87 w 87"/>
                <a:gd name="T3" fmla="*/ 61 h 79"/>
                <a:gd name="T4" fmla="*/ 87 w 87"/>
                <a:gd name="T5" fmla="*/ 22 h 79"/>
                <a:gd name="T6" fmla="*/ 44 w 87"/>
                <a:gd name="T7" fmla="*/ 0 h 79"/>
                <a:gd name="T8" fmla="*/ 0 w 87"/>
                <a:gd name="T9" fmla="*/ 22 h 79"/>
                <a:gd name="T10" fmla="*/ 0 w 87"/>
                <a:gd name="T11" fmla="*/ 61 h 79"/>
                <a:gd name="T12" fmla="*/ 17 w 87"/>
                <a:gd name="T1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9">
                  <a:moveTo>
                    <a:pt x="70" y="79"/>
                  </a:moveTo>
                  <a:cubicBezTo>
                    <a:pt x="79" y="79"/>
                    <a:pt x="87" y="70"/>
                    <a:pt x="87" y="61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7"/>
                    <a:pt x="59" y="0"/>
                    <a:pt x="44" y="0"/>
                  </a:cubicBezTo>
                  <a:cubicBezTo>
                    <a:pt x="28" y="0"/>
                    <a:pt x="0" y="7"/>
                    <a:pt x="0" y="2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0"/>
                    <a:pt x="8" y="79"/>
                    <a:pt x="17" y="79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1089026" y="1736726"/>
              <a:ext cx="139700" cy="225425"/>
            </a:xfrm>
            <a:custGeom>
              <a:avLst/>
              <a:gdLst>
                <a:gd name="T0" fmla="*/ 31 w 49"/>
                <a:gd name="T1" fmla="*/ 79 h 79"/>
                <a:gd name="T2" fmla="*/ 49 w 49"/>
                <a:gd name="T3" fmla="*/ 65 h 79"/>
                <a:gd name="T4" fmla="*/ 49 w 49"/>
                <a:gd name="T5" fmla="*/ 22 h 79"/>
                <a:gd name="T6" fmla="*/ 9 w 49"/>
                <a:gd name="T7" fmla="*/ 0 h 79"/>
                <a:gd name="T8" fmla="*/ 0 w 49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9">
                  <a:moveTo>
                    <a:pt x="31" y="79"/>
                  </a:moveTo>
                  <a:cubicBezTo>
                    <a:pt x="40" y="79"/>
                    <a:pt x="49" y="74"/>
                    <a:pt x="49" y="6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7"/>
                    <a:pt x="23" y="0"/>
                    <a:pt x="9" y="0"/>
                  </a:cubicBezTo>
                  <a:cubicBezTo>
                    <a:pt x="8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914401" y="1573214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6 h 44"/>
                <a:gd name="T4" fmla="*/ 35 w 35"/>
                <a:gd name="T5" fmla="*/ 17 h 44"/>
                <a:gd name="T6" fmla="*/ 18 w 35"/>
                <a:gd name="T7" fmla="*/ 0 h 44"/>
                <a:gd name="T8" fmla="*/ 0 w 35"/>
                <a:gd name="T9" fmla="*/ 17 h 44"/>
                <a:gd name="T10" fmla="*/ 0 w 35"/>
                <a:gd name="T11" fmla="*/ 26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6"/>
                    <a:pt x="35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8" y="0"/>
                    <a:pt x="18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6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" name="Line 8"/>
            <p:cNvSpPr>
              <a:spLocks noChangeShapeType="1"/>
            </p:cNvSpPr>
            <p:nvPr/>
          </p:nvSpPr>
          <p:spPr bwMode="auto">
            <a:xfrm flipV="1">
              <a:off x="1176338" y="1822451"/>
              <a:ext cx="0" cy="3127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" name="Line 9"/>
            <p:cNvSpPr>
              <a:spLocks noChangeShapeType="1"/>
            </p:cNvSpPr>
            <p:nvPr/>
          </p:nvSpPr>
          <p:spPr bwMode="auto">
            <a:xfrm flipV="1">
              <a:off x="1039813" y="1822451"/>
              <a:ext cx="0" cy="3127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" name="Line 10"/>
            <p:cNvSpPr>
              <a:spLocks noChangeShapeType="1"/>
            </p:cNvSpPr>
            <p:nvPr/>
          </p:nvSpPr>
          <p:spPr bwMode="auto">
            <a:xfrm>
              <a:off x="889001" y="1822451"/>
              <a:ext cx="0" cy="3127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965201" y="1947864"/>
              <a:ext cx="0" cy="1873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1065213" y="1573214"/>
              <a:ext cx="100013" cy="125413"/>
            </a:xfrm>
            <a:custGeom>
              <a:avLst/>
              <a:gdLst>
                <a:gd name="T0" fmla="*/ 17 w 35"/>
                <a:gd name="T1" fmla="*/ 44 h 44"/>
                <a:gd name="T2" fmla="*/ 35 w 35"/>
                <a:gd name="T3" fmla="*/ 26 h 44"/>
                <a:gd name="T4" fmla="*/ 35 w 35"/>
                <a:gd name="T5" fmla="*/ 17 h 44"/>
                <a:gd name="T6" fmla="*/ 17 w 35"/>
                <a:gd name="T7" fmla="*/ 0 h 44"/>
                <a:gd name="T8" fmla="*/ 0 w 35"/>
                <a:gd name="T9" fmla="*/ 17 h 44"/>
                <a:gd name="T10" fmla="*/ 0 w 35"/>
                <a:gd name="T11" fmla="*/ 26 h 44"/>
                <a:gd name="T12" fmla="*/ 17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7" y="44"/>
                  </a:moveTo>
                  <a:cubicBezTo>
                    <a:pt x="27" y="44"/>
                    <a:pt x="35" y="36"/>
                    <a:pt x="35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6"/>
                    <a:pt x="7" y="44"/>
                    <a:pt x="17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1239838" y="1736726"/>
              <a:ext cx="136525" cy="225425"/>
            </a:xfrm>
            <a:custGeom>
              <a:avLst/>
              <a:gdLst>
                <a:gd name="T0" fmla="*/ 31 w 48"/>
                <a:gd name="T1" fmla="*/ 79 h 79"/>
                <a:gd name="T2" fmla="*/ 48 w 48"/>
                <a:gd name="T3" fmla="*/ 65 h 79"/>
                <a:gd name="T4" fmla="*/ 48 w 48"/>
                <a:gd name="T5" fmla="*/ 22 h 79"/>
                <a:gd name="T6" fmla="*/ 9 w 48"/>
                <a:gd name="T7" fmla="*/ 0 h 79"/>
                <a:gd name="T8" fmla="*/ 0 w 48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79">
                  <a:moveTo>
                    <a:pt x="31" y="79"/>
                  </a:moveTo>
                  <a:cubicBezTo>
                    <a:pt x="39" y="79"/>
                    <a:pt x="48" y="74"/>
                    <a:pt x="48" y="65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7"/>
                    <a:pt x="23" y="0"/>
                    <a:pt x="9" y="0"/>
                  </a:cubicBezTo>
                  <a:cubicBezTo>
                    <a:pt x="7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" name="Line 14"/>
            <p:cNvSpPr>
              <a:spLocks noChangeShapeType="1"/>
            </p:cNvSpPr>
            <p:nvPr/>
          </p:nvSpPr>
          <p:spPr bwMode="auto">
            <a:xfrm flipV="1">
              <a:off x="1327151" y="1822451"/>
              <a:ext cx="0" cy="3127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1214438" y="1573214"/>
              <a:ext cx="98425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6 h 44"/>
                <a:gd name="T4" fmla="*/ 35 w 35"/>
                <a:gd name="T5" fmla="*/ 17 h 44"/>
                <a:gd name="T6" fmla="*/ 18 w 35"/>
                <a:gd name="T7" fmla="*/ 0 h 44"/>
                <a:gd name="T8" fmla="*/ 0 w 35"/>
                <a:gd name="T9" fmla="*/ 17 h 44"/>
                <a:gd name="T10" fmla="*/ 0 w 35"/>
                <a:gd name="T11" fmla="*/ 26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6"/>
                    <a:pt x="35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8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6"/>
                    <a:pt x="8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18" name="Группа 217"/>
          <p:cNvGrpSpPr/>
          <p:nvPr/>
        </p:nvGrpSpPr>
        <p:grpSpPr>
          <a:xfrm>
            <a:off x="1342253" y="1154907"/>
            <a:ext cx="414434" cy="424971"/>
            <a:chOff x="1825626" y="1558926"/>
            <a:chExt cx="561975" cy="576263"/>
          </a:xfrm>
        </p:grpSpPr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1825626" y="1722439"/>
              <a:ext cx="250825" cy="239713"/>
            </a:xfrm>
            <a:custGeom>
              <a:avLst/>
              <a:gdLst>
                <a:gd name="T0" fmla="*/ 88 w 88"/>
                <a:gd name="T1" fmla="*/ 22 h 84"/>
                <a:gd name="T2" fmla="*/ 44 w 88"/>
                <a:gd name="T3" fmla="*/ 0 h 84"/>
                <a:gd name="T4" fmla="*/ 0 w 88"/>
                <a:gd name="T5" fmla="*/ 22 h 84"/>
                <a:gd name="T6" fmla="*/ 0 w 88"/>
                <a:gd name="T7" fmla="*/ 66 h 84"/>
                <a:gd name="T8" fmla="*/ 18 w 88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4">
                  <a:moveTo>
                    <a:pt x="88" y="22"/>
                  </a:moveTo>
                  <a:cubicBezTo>
                    <a:pt x="88" y="8"/>
                    <a:pt x="59" y="0"/>
                    <a:pt x="44" y="0"/>
                  </a:cubicBezTo>
                  <a:cubicBezTo>
                    <a:pt x="29" y="0"/>
                    <a:pt x="0" y="8"/>
                    <a:pt x="0" y="2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5"/>
                    <a:pt x="8" y="84"/>
                    <a:pt x="18" y="8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" name="Freeform 17"/>
            <p:cNvSpPr>
              <a:spLocks/>
            </p:cNvSpPr>
            <p:nvPr/>
          </p:nvSpPr>
          <p:spPr bwMode="auto">
            <a:xfrm>
              <a:off x="1900238" y="1558926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7 h 44"/>
                <a:gd name="T4" fmla="*/ 35 w 35"/>
                <a:gd name="T5" fmla="*/ 18 h 44"/>
                <a:gd name="T6" fmla="*/ 18 w 35"/>
                <a:gd name="T7" fmla="*/ 0 h 44"/>
                <a:gd name="T8" fmla="*/ 0 w 35"/>
                <a:gd name="T9" fmla="*/ 18 h 44"/>
                <a:gd name="T10" fmla="*/ 0 w 35"/>
                <a:gd name="T11" fmla="*/ 27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7"/>
                    <a:pt x="35" y="2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7"/>
                    <a:pt x="28" y="0"/>
                    <a:pt x="18" y="0"/>
                  </a:cubicBezTo>
                  <a:cubicBezTo>
                    <a:pt x="8" y="0"/>
                    <a:pt x="0" y="7"/>
                    <a:pt x="0" y="1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7"/>
                    <a:pt x="8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" name="Line 18"/>
            <p:cNvSpPr>
              <a:spLocks noChangeShapeType="1"/>
            </p:cNvSpPr>
            <p:nvPr/>
          </p:nvSpPr>
          <p:spPr bwMode="auto">
            <a:xfrm>
              <a:off x="1878013" y="1809751"/>
              <a:ext cx="0" cy="3254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" name="Line 19"/>
            <p:cNvSpPr>
              <a:spLocks noChangeShapeType="1"/>
            </p:cNvSpPr>
            <p:nvPr/>
          </p:nvSpPr>
          <p:spPr bwMode="auto">
            <a:xfrm>
              <a:off x="1951038" y="1947864"/>
              <a:ext cx="0" cy="1873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1939926" y="1722439"/>
              <a:ext cx="447675" cy="239713"/>
            </a:xfrm>
            <a:custGeom>
              <a:avLst/>
              <a:gdLst>
                <a:gd name="T0" fmla="*/ 140 w 157"/>
                <a:gd name="T1" fmla="*/ 84 h 84"/>
                <a:gd name="T2" fmla="*/ 157 w 157"/>
                <a:gd name="T3" fmla="*/ 66 h 84"/>
                <a:gd name="T4" fmla="*/ 157 w 157"/>
                <a:gd name="T5" fmla="*/ 22 h 84"/>
                <a:gd name="T6" fmla="*/ 113 w 157"/>
                <a:gd name="T7" fmla="*/ 0 h 84"/>
                <a:gd name="T8" fmla="*/ 70 w 157"/>
                <a:gd name="T9" fmla="*/ 22 h 84"/>
                <a:gd name="T10" fmla="*/ 70 w 157"/>
                <a:gd name="T11" fmla="*/ 35 h 84"/>
                <a:gd name="T12" fmla="*/ 0 w 157"/>
                <a:gd name="T13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84">
                  <a:moveTo>
                    <a:pt x="140" y="84"/>
                  </a:moveTo>
                  <a:cubicBezTo>
                    <a:pt x="149" y="84"/>
                    <a:pt x="157" y="75"/>
                    <a:pt x="157" y="66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7" y="8"/>
                    <a:pt x="129" y="0"/>
                    <a:pt x="113" y="0"/>
                  </a:cubicBezTo>
                  <a:cubicBezTo>
                    <a:pt x="98" y="0"/>
                    <a:pt x="70" y="8"/>
                    <a:pt x="70" y="22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0" y="35"/>
                    <a:pt x="0" y="35"/>
                    <a:pt x="0" y="3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2212976" y="1558926"/>
              <a:ext cx="100013" cy="125413"/>
            </a:xfrm>
            <a:custGeom>
              <a:avLst/>
              <a:gdLst>
                <a:gd name="T0" fmla="*/ 17 w 35"/>
                <a:gd name="T1" fmla="*/ 44 h 44"/>
                <a:gd name="T2" fmla="*/ 35 w 35"/>
                <a:gd name="T3" fmla="*/ 27 h 44"/>
                <a:gd name="T4" fmla="*/ 35 w 35"/>
                <a:gd name="T5" fmla="*/ 18 h 44"/>
                <a:gd name="T6" fmla="*/ 17 w 35"/>
                <a:gd name="T7" fmla="*/ 0 h 44"/>
                <a:gd name="T8" fmla="*/ 0 w 35"/>
                <a:gd name="T9" fmla="*/ 18 h 44"/>
                <a:gd name="T10" fmla="*/ 0 w 35"/>
                <a:gd name="T11" fmla="*/ 27 h 44"/>
                <a:gd name="T12" fmla="*/ 17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7" y="44"/>
                  </a:moveTo>
                  <a:cubicBezTo>
                    <a:pt x="28" y="44"/>
                    <a:pt x="35" y="37"/>
                    <a:pt x="35" y="2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7"/>
                    <a:pt x="28" y="0"/>
                    <a:pt x="17" y="0"/>
                  </a:cubicBezTo>
                  <a:cubicBezTo>
                    <a:pt x="7" y="0"/>
                    <a:pt x="0" y="7"/>
                    <a:pt x="0" y="1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7"/>
                    <a:pt x="7" y="44"/>
                    <a:pt x="17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" name="Line 22"/>
            <p:cNvSpPr>
              <a:spLocks noChangeShapeType="1"/>
            </p:cNvSpPr>
            <p:nvPr/>
          </p:nvSpPr>
          <p:spPr bwMode="auto">
            <a:xfrm flipV="1">
              <a:off x="2338388" y="1809751"/>
              <a:ext cx="0" cy="3254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2139951" y="1909764"/>
              <a:ext cx="47625" cy="225425"/>
            </a:xfrm>
            <a:custGeom>
              <a:avLst/>
              <a:gdLst>
                <a:gd name="T0" fmla="*/ 0 w 17"/>
                <a:gd name="T1" fmla="*/ 0 h 79"/>
                <a:gd name="T2" fmla="*/ 0 w 17"/>
                <a:gd name="T3" fmla="*/ 4 h 79"/>
                <a:gd name="T4" fmla="*/ 17 w 17"/>
                <a:gd name="T5" fmla="*/ 18 h 79"/>
                <a:gd name="T6" fmla="*/ 17 w 17"/>
                <a:gd name="T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9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11"/>
                    <a:pt x="9" y="18"/>
                    <a:pt x="17" y="18"/>
                  </a:cubicBezTo>
                  <a:cubicBezTo>
                    <a:pt x="17" y="79"/>
                    <a:pt x="17" y="79"/>
                    <a:pt x="17" y="79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" name="Line 24"/>
            <p:cNvSpPr>
              <a:spLocks noChangeShapeType="1"/>
            </p:cNvSpPr>
            <p:nvPr/>
          </p:nvSpPr>
          <p:spPr bwMode="auto">
            <a:xfrm>
              <a:off x="2262188" y="1947864"/>
              <a:ext cx="0" cy="1873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1939926" y="1773239"/>
              <a:ext cx="49213" cy="100013"/>
            </a:xfrm>
            <a:custGeom>
              <a:avLst/>
              <a:gdLst>
                <a:gd name="T0" fmla="*/ 31 w 31"/>
                <a:gd name="T1" fmla="*/ 63 h 63"/>
                <a:gd name="T2" fmla="*/ 0 w 31"/>
                <a:gd name="T3" fmla="*/ 31 h 63"/>
                <a:gd name="T4" fmla="*/ 31 w 3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63">
                  <a:moveTo>
                    <a:pt x="31" y="63"/>
                  </a:moveTo>
                  <a:lnTo>
                    <a:pt x="0" y="31"/>
                  </a:lnTo>
                  <a:lnTo>
                    <a:pt x="31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2025651" y="1873251"/>
              <a:ext cx="250825" cy="261938"/>
            </a:xfrm>
            <a:custGeom>
              <a:avLst/>
              <a:gdLst>
                <a:gd name="T0" fmla="*/ 0 w 88"/>
                <a:gd name="T1" fmla="*/ 92 h 92"/>
                <a:gd name="T2" fmla="*/ 0 w 88"/>
                <a:gd name="T3" fmla="*/ 31 h 92"/>
                <a:gd name="T4" fmla="*/ 18 w 88"/>
                <a:gd name="T5" fmla="*/ 13 h 92"/>
                <a:gd name="T6" fmla="*/ 18 w 88"/>
                <a:gd name="T7" fmla="*/ 0 h 92"/>
                <a:gd name="T8" fmla="*/ 88 w 8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92">
                  <a:moveTo>
                    <a:pt x="0" y="92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0" y="31"/>
                    <a:pt x="18" y="22"/>
                    <a:pt x="18" y="1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2225676" y="1822451"/>
              <a:ext cx="50800" cy="100013"/>
            </a:xfrm>
            <a:custGeom>
              <a:avLst/>
              <a:gdLst>
                <a:gd name="T0" fmla="*/ 0 w 32"/>
                <a:gd name="T1" fmla="*/ 63 h 63"/>
                <a:gd name="T2" fmla="*/ 32 w 32"/>
                <a:gd name="T3" fmla="*/ 32 h 63"/>
                <a:gd name="T4" fmla="*/ 0 w 32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3">
                  <a:moveTo>
                    <a:pt x="0" y="63"/>
                  </a:moveTo>
                  <a:lnTo>
                    <a:pt x="32" y="32"/>
                  </a:lnTo>
                  <a:lnTo>
                    <a:pt x="0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19" name="Группа 218"/>
          <p:cNvGrpSpPr/>
          <p:nvPr/>
        </p:nvGrpSpPr>
        <p:grpSpPr>
          <a:xfrm>
            <a:off x="2073951" y="1154907"/>
            <a:ext cx="400386" cy="424971"/>
            <a:chOff x="2817813" y="1558926"/>
            <a:chExt cx="542926" cy="576263"/>
          </a:xfrm>
        </p:grpSpPr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2990851" y="1855789"/>
              <a:ext cx="369888" cy="217488"/>
            </a:xfrm>
            <a:custGeom>
              <a:avLst/>
              <a:gdLst>
                <a:gd name="T0" fmla="*/ 0 w 130"/>
                <a:gd name="T1" fmla="*/ 76 h 76"/>
                <a:gd name="T2" fmla="*/ 9 w 130"/>
                <a:gd name="T3" fmla="*/ 72 h 76"/>
                <a:gd name="T4" fmla="*/ 73 w 130"/>
                <a:gd name="T5" fmla="*/ 72 h 76"/>
                <a:gd name="T6" fmla="*/ 108 w 130"/>
                <a:gd name="T7" fmla="*/ 41 h 76"/>
                <a:gd name="T8" fmla="*/ 130 w 130"/>
                <a:gd name="T9" fmla="*/ 6 h 76"/>
                <a:gd name="T10" fmla="*/ 113 w 130"/>
                <a:gd name="T11" fmla="*/ 2 h 76"/>
                <a:gd name="T12" fmla="*/ 95 w 130"/>
                <a:gd name="T13" fmla="*/ 19 h 76"/>
                <a:gd name="T14" fmla="*/ 75 w 130"/>
                <a:gd name="T15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76">
                  <a:moveTo>
                    <a:pt x="0" y="76"/>
                  </a:moveTo>
                  <a:cubicBezTo>
                    <a:pt x="2" y="74"/>
                    <a:pt x="3" y="72"/>
                    <a:pt x="9" y="72"/>
                  </a:cubicBezTo>
                  <a:cubicBezTo>
                    <a:pt x="14" y="72"/>
                    <a:pt x="68" y="72"/>
                    <a:pt x="73" y="72"/>
                  </a:cubicBezTo>
                  <a:cubicBezTo>
                    <a:pt x="78" y="72"/>
                    <a:pt x="105" y="45"/>
                    <a:pt x="108" y="41"/>
                  </a:cubicBezTo>
                  <a:cubicBezTo>
                    <a:pt x="112" y="37"/>
                    <a:pt x="126" y="15"/>
                    <a:pt x="130" y="6"/>
                  </a:cubicBezTo>
                  <a:cubicBezTo>
                    <a:pt x="128" y="2"/>
                    <a:pt x="121" y="0"/>
                    <a:pt x="113" y="2"/>
                  </a:cubicBezTo>
                  <a:cubicBezTo>
                    <a:pt x="105" y="3"/>
                    <a:pt x="100" y="9"/>
                    <a:pt x="95" y="19"/>
                  </a:cubicBezTo>
                  <a:cubicBezTo>
                    <a:pt x="75" y="30"/>
                    <a:pt x="75" y="30"/>
                    <a:pt x="75" y="3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" name="Freeform 29"/>
            <p:cNvSpPr>
              <a:spLocks/>
            </p:cNvSpPr>
            <p:nvPr/>
          </p:nvSpPr>
          <p:spPr bwMode="auto">
            <a:xfrm>
              <a:off x="2889251" y="1898651"/>
              <a:ext cx="334963" cy="85725"/>
            </a:xfrm>
            <a:custGeom>
              <a:avLst/>
              <a:gdLst>
                <a:gd name="T0" fmla="*/ 61 w 118"/>
                <a:gd name="T1" fmla="*/ 30 h 30"/>
                <a:gd name="T2" fmla="*/ 100 w 118"/>
                <a:gd name="T3" fmla="*/ 30 h 30"/>
                <a:gd name="T4" fmla="*/ 100 w 118"/>
                <a:gd name="T5" fmla="*/ 8 h 30"/>
                <a:gd name="T6" fmla="*/ 74 w 118"/>
                <a:gd name="T7" fmla="*/ 8 h 30"/>
                <a:gd name="T8" fmla="*/ 58 w 118"/>
                <a:gd name="T9" fmla="*/ 0 h 30"/>
                <a:gd name="T10" fmla="*/ 36 w 118"/>
                <a:gd name="T11" fmla="*/ 0 h 30"/>
                <a:gd name="T12" fmla="*/ 18 w 118"/>
                <a:gd name="T13" fmla="*/ 8 h 30"/>
                <a:gd name="T14" fmla="*/ 0 w 118"/>
                <a:gd name="T15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30">
                  <a:moveTo>
                    <a:pt x="61" y="30"/>
                  </a:moveTo>
                  <a:cubicBezTo>
                    <a:pt x="61" y="30"/>
                    <a:pt x="96" y="30"/>
                    <a:pt x="100" y="30"/>
                  </a:cubicBezTo>
                  <a:cubicBezTo>
                    <a:pt x="118" y="30"/>
                    <a:pt x="118" y="8"/>
                    <a:pt x="100" y="8"/>
                  </a:cubicBezTo>
                  <a:cubicBezTo>
                    <a:pt x="96" y="8"/>
                    <a:pt x="86" y="8"/>
                    <a:pt x="74" y="8"/>
                  </a:cubicBezTo>
                  <a:cubicBezTo>
                    <a:pt x="71" y="8"/>
                    <a:pt x="64" y="0"/>
                    <a:pt x="58" y="0"/>
                  </a:cubicBezTo>
                  <a:cubicBezTo>
                    <a:pt x="55" y="0"/>
                    <a:pt x="42" y="0"/>
                    <a:pt x="36" y="0"/>
                  </a:cubicBezTo>
                  <a:cubicBezTo>
                    <a:pt x="30" y="0"/>
                    <a:pt x="23" y="4"/>
                    <a:pt x="18" y="8"/>
                  </a:cubicBezTo>
                  <a:cubicBezTo>
                    <a:pt x="12" y="15"/>
                    <a:pt x="0" y="26"/>
                    <a:pt x="0" y="2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" name="Freeform 30"/>
            <p:cNvSpPr>
              <a:spLocks/>
            </p:cNvSpPr>
            <p:nvPr/>
          </p:nvSpPr>
          <p:spPr bwMode="auto">
            <a:xfrm>
              <a:off x="2817813" y="1947864"/>
              <a:ext cx="184150" cy="187325"/>
            </a:xfrm>
            <a:custGeom>
              <a:avLst/>
              <a:gdLst>
                <a:gd name="T0" fmla="*/ 86 w 116"/>
                <a:gd name="T1" fmla="*/ 118 h 118"/>
                <a:gd name="T2" fmla="*/ 116 w 116"/>
                <a:gd name="T3" fmla="*/ 86 h 118"/>
                <a:gd name="T4" fmla="*/ 30 w 116"/>
                <a:gd name="T5" fmla="*/ 0 h 118"/>
                <a:gd name="T6" fmla="*/ 0 w 116"/>
                <a:gd name="T7" fmla="*/ 32 h 118"/>
                <a:gd name="T8" fmla="*/ 86 w 116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8">
                  <a:moveTo>
                    <a:pt x="86" y="118"/>
                  </a:moveTo>
                  <a:lnTo>
                    <a:pt x="116" y="86"/>
                  </a:lnTo>
                  <a:lnTo>
                    <a:pt x="30" y="0"/>
                  </a:lnTo>
                  <a:lnTo>
                    <a:pt x="0" y="32"/>
                  </a:lnTo>
                  <a:lnTo>
                    <a:pt x="86" y="118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" name="Freeform 31"/>
            <p:cNvSpPr>
              <a:spLocks/>
            </p:cNvSpPr>
            <p:nvPr/>
          </p:nvSpPr>
          <p:spPr bwMode="auto">
            <a:xfrm>
              <a:off x="3162301" y="1558926"/>
              <a:ext cx="61913" cy="188913"/>
            </a:xfrm>
            <a:custGeom>
              <a:avLst/>
              <a:gdLst>
                <a:gd name="T0" fmla="*/ 0 w 22"/>
                <a:gd name="T1" fmla="*/ 0 h 66"/>
                <a:gd name="T2" fmla="*/ 0 w 22"/>
                <a:gd name="T3" fmla="*/ 27 h 66"/>
                <a:gd name="T4" fmla="*/ 9 w 22"/>
                <a:gd name="T5" fmla="*/ 22 h 66"/>
                <a:gd name="T6" fmla="*/ 22 w 22"/>
                <a:gd name="T7" fmla="*/ 35 h 66"/>
                <a:gd name="T8" fmla="*/ 9 w 22"/>
                <a:gd name="T9" fmla="*/ 49 h 66"/>
                <a:gd name="T10" fmla="*/ 0 w 22"/>
                <a:gd name="T11" fmla="*/ 44 h 66"/>
                <a:gd name="T12" fmla="*/ 0 w 22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6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5"/>
                    <a:pt x="5" y="22"/>
                    <a:pt x="9" y="22"/>
                  </a:cubicBezTo>
                  <a:cubicBezTo>
                    <a:pt x="16" y="22"/>
                    <a:pt x="22" y="28"/>
                    <a:pt x="22" y="35"/>
                  </a:cubicBezTo>
                  <a:cubicBezTo>
                    <a:pt x="22" y="43"/>
                    <a:pt x="16" y="49"/>
                    <a:pt x="9" y="49"/>
                  </a:cubicBezTo>
                  <a:cubicBezTo>
                    <a:pt x="5" y="49"/>
                    <a:pt x="2" y="46"/>
                    <a:pt x="0" y="44"/>
                  </a:cubicBezTo>
                  <a:cubicBezTo>
                    <a:pt x="0" y="66"/>
                    <a:pt x="0" y="66"/>
                    <a:pt x="0" y="6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" name="Freeform 32"/>
            <p:cNvSpPr>
              <a:spLocks/>
            </p:cNvSpPr>
            <p:nvPr/>
          </p:nvSpPr>
          <p:spPr bwMode="auto">
            <a:xfrm>
              <a:off x="3162301" y="1747839"/>
              <a:ext cx="187325" cy="61913"/>
            </a:xfrm>
            <a:custGeom>
              <a:avLst/>
              <a:gdLst>
                <a:gd name="T0" fmla="*/ 66 w 66"/>
                <a:gd name="T1" fmla="*/ 0 h 22"/>
                <a:gd name="T2" fmla="*/ 40 w 66"/>
                <a:gd name="T3" fmla="*/ 0 h 22"/>
                <a:gd name="T4" fmla="*/ 44 w 66"/>
                <a:gd name="T5" fmla="*/ 9 h 22"/>
                <a:gd name="T6" fmla="*/ 31 w 66"/>
                <a:gd name="T7" fmla="*/ 22 h 22"/>
                <a:gd name="T8" fmla="*/ 18 w 66"/>
                <a:gd name="T9" fmla="*/ 9 h 22"/>
                <a:gd name="T10" fmla="*/ 22 w 66"/>
                <a:gd name="T11" fmla="*/ 0 h 22"/>
                <a:gd name="T12" fmla="*/ 0 w 6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22">
                  <a:moveTo>
                    <a:pt x="6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2" y="2"/>
                    <a:pt x="44" y="5"/>
                    <a:pt x="44" y="9"/>
                  </a:cubicBezTo>
                  <a:cubicBezTo>
                    <a:pt x="44" y="16"/>
                    <a:pt x="38" y="22"/>
                    <a:pt x="31" y="22"/>
                  </a:cubicBezTo>
                  <a:cubicBezTo>
                    <a:pt x="24" y="22"/>
                    <a:pt x="18" y="16"/>
                    <a:pt x="18" y="9"/>
                  </a:cubicBezTo>
                  <a:cubicBezTo>
                    <a:pt x="18" y="5"/>
                    <a:pt x="20" y="2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" name="Freeform 33"/>
            <p:cNvSpPr>
              <a:spLocks/>
            </p:cNvSpPr>
            <p:nvPr/>
          </p:nvSpPr>
          <p:spPr bwMode="auto">
            <a:xfrm>
              <a:off x="3098801" y="1747839"/>
              <a:ext cx="63500" cy="174625"/>
            </a:xfrm>
            <a:custGeom>
              <a:avLst/>
              <a:gdLst>
                <a:gd name="T0" fmla="*/ 22 w 22"/>
                <a:gd name="T1" fmla="*/ 0 h 61"/>
                <a:gd name="T2" fmla="*/ 22 w 22"/>
                <a:gd name="T3" fmla="*/ 22 h 61"/>
                <a:gd name="T4" fmla="*/ 13 w 22"/>
                <a:gd name="T5" fmla="*/ 18 h 61"/>
                <a:gd name="T6" fmla="*/ 0 w 22"/>
                <a:gd name="T7" fmla="*/ 31 h 61"/>
                <a:gd name="T8" fmla="*/ 13 w 22"/>
                <a:gd name="T9" fmla="*/ 44 h 61"/>
                <a:gd name="T10" fmla="*/ 22 w 22"/>
                <a:gd name="T11" fmla="*/ 40 h 61"/>
                <a:gd name="T12" fmla="*/ 22 w 22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1">
                  <a:moveTo>
                    <a:pt x="22" y="0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0" y="20"/>
                    <a:pt x="17" y="18"/>
                    <a:pt x="13" y="18"/>
                  </a:cubicBezTo>
                  <a:cubicBezTo>
                    <a:pt x="6" y="18"/>
                    <a:pt x="0" y="24"/>
                    <a:pt x="0" y="31"/>
                  </a:cubicBezTo>
                  <a:cubicBezTo>
                    <a:pt x="0" y="38"/>
                    <a:pt x="6" y="44"/>
                    <a:pt x="13" y="44"/>
                  </a:cubicBezTo>
                  <a:cubicBezTo>
                    <a:pt x="17" y="44"/>
                    <a:pt x="20" y="42"/>
                    <a:pt x="22" y="40"/>
                  </a:cubicBezTo>
                  <a:cubicBezTo>
                    <a:pt x="22" y="61"/>
                    <a:pt x="22" y="61"/>
                    <a:pt x="22" y="6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" name="Freeform 34"/>
            <p:cNvSpPr>
              <a:spLocks/>
            </p:cNvSpPr>
            <p:nvPr/>
          </p:nvSpPr>
          <p:spPr bwMode="auto">
            <a:xfrm>
              <a:off x="2973388" y="1684339"/>
              <a:ext cx="188913" cy="63500"/>
            </a:xfrm>
            <a:custGeom>
              <a:avLst/>
              <a:gdLst>
                <a:gd name="T0" fmla="*/ 0 w 66"/>
                <a:gd name="T1" fmla="*/ 22 h 22"/>
                <a:gd name="T2" fmla="*/ 27 w 66"/>
                <a:gd name="T3" fmla="*/ 22 h 22"/>
                <a:gd name="T4" fmla="*/ 22 w 66"/>
                <a:gd name="T5" fmla="*/ 13 h 22"/>
                <a:gd name="T6" fmla="*/ 35 w 66"/>
                <a:gd name="T7" fmla="*/ 0 h 22"/>
                <a:gd name="T8" fmla="*/ 49 w 66"/>
                <a:gd name="T9" fmla="*/ 13 h 22"/>
                <a:gd name="T10" fmla="*/ 44 w 66"/>
                <a:gd name="T11" fmla="*/ 22 h 22"/>
                <a:gd name="T12" fmla="*/ 66 w 66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22">
                  <a:moveTo>
                    <a:pt x="0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5" y="20"/>
                    <a:pt x="22" y="17"/>
                    <a:pt x="22" y="13"/>
                  </a:cubicBezTo>
                  <a:cubicBezTo>
                    <a:pt x="22" y="6"/>
                    <a:pt x="28" y="0"/>
                    <a:pt x="35" y="0"/>
                  </a:cubicBezTo>
                  <a:cubicBezTo>
                    <a:pt x="43" y="0"/>
                    <a:pt x="49" y="6"/>
                    <a:pt x="49" y="13"/>
                  </a:cubicBezTo>
                  <a:cubicBezTo>
                    <a:pt x="49" y="17"/>
                    <a:pt x="46" y="20"/>
                    <a:pt x="44" y="22"/>
                  </a:cubicBezTo>
                  <a:cubicBezTo>
                    <a:pt x="66" y="22"/>
                    <a:pt x="66" y="22"/>
                    <a:pt x="66" y="2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2973388" y="1558926"/>
              <a:ext cx="376238" cy="314325"/>
            </a:xfrm>
            <a:custGeom>
              <a:avLst/>
              <a:gdLst>
                <a:gd name="T0" fmla="*/ 17 w 132"/>
                <a:gd name="T1" fmla="*/ 110 h 110"/>
                <a:gd name="T2" fmla="*/ 0 w 132"/>
                <a:gd name="T3" fmla="*/ 66 h 110"/>
                <a:gd name="T4" fmla="*/ 66 w 132"/>
                <a:gd name="T5" fmla="*/ 0 h 110"/>
                <a:gd name="T6" fmla="*/ 132 w 132"/>
                <a:gd name="T7" fmla="*/ 66 h 110"/>
                <a:gd name="T8" fmla="*/ 124 w 132"/>
                <a:gd name="T9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10">
                  <a:moveTo>
                    <a:pt x="17" y="110"/>
                  </a:moveTo>
                  <a:cubicBezTo>
                    <a:pt x="7" y="98"/>
                    <a:pt x="0" y="83"/>
                    <a:pt x="0" y="66"/>
                  </a:cubicBezTo>
                  <a:cubicBezTo>
                    <a:pt x="0" y="30"/>
                    <a:pt x="30" y="0"/>
                    <a:pt x="66" y="0"/>
                  </a:cubicBezTo>
                  <a:cubicBezTo>
                    <a:pt x="102" y="0"/>
                    <a:pt x="132" y="30"/>
                    <a:pt x="132" y="66"/>
                  </a:cubicBezTo>
                  <a:cubicBezTo>
                    <a:pt x="132" y="77"/>
                    <a:pt x="129" y="88"/>
                    <a:pt x="124" y="9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0" name="Группа 219"/>
          <p:cNvGrpSpPr/>
          <p:nvPr/>
        </p:nvGrpSpPr>
        <p:grpSpPr>
          <a:xfrm>
            <a:off x="2852480" y="1154907"/>
            <a:ext cx="332484" cy="434338"/>
            <a:chOff x="3873501" y="1558926"/>
            <a:chExt cx="450850" cy="588963"/>
          </a:xfrm>
        </p:grpSpPr>
        <p:sp>
          <p:nvSpPr>
            <p:cNvPr id="48" name="Freeform 36"/>
            <p:cNvSpPr>
              <a:spLocks/>
            </p:cNvSpPr>
            <p:nvPr/>
          </p:nvSpPr>
          <p:spPr bwMode="auto">
            <a:xfrm>
              <a:off x="4025901" y="2084389"/>
              <a:ext cx="147638" cy="63500"/>
            </a:xfrm>
            <a:custGeom>
              <a:avLst/>
              <a:gdLst>
                <a:gd name="T0" fmla="*/ 0 w 52"/>
                <a:gd name="T1" fmla="*/ 22 h 22"/>
                <a:gd name="T2" fmla="*/ 0 w 52"/>
                <a:gd name="T3" fmla="*/ 14 h 22"/>
                <a:gd name="T4" fmla="*/ 26 w 52"/>
                <a:gd name="T5" fmla="*/ 0 h 22"/>
                <a:gd name="T6" fmla="*/ 26 w 52"/>
                <a:gd name="T7" fmla="*/ 0 h 22"/>
                <a:gd name="T8" fmla="*/ 52 w 52"/>
                <a:gd name="T9" fmla="*/ 14 h 22"/>
                <a:gd name="T10" fmla="*/ 52 w 52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2">
                  <a:moveTo>
                    <a:pt x="0" y="2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9"/>
                    <a:pt x="52" y="14"/>
                  </a:cubicBezTo>
                  <a:cubicBezTo>
                    <a:pt x="52" y="22"/>
                    <a:pt x="52" y="22"/>
                    <a:pt x="52" y="2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" name="Freeform 37"/>
            <p:cNvSpPr>
              <a:spLocks/>
            </p:cNvSpPr>
            <p:nvPr/>
          </p:nvSpPr>
          <p:spPr bwMode="auto">
            <a:xfrm>
              <a:off x="4048126" y="1962151"/>
              <a:ext cx="100013" cy="122238"/>
            </a:xfrm>
            <a:custGeom>
              <a:avLst/>
              <a:gdLst>
                <a:gd name="T0" fmla="*/ 18 w 35"/>
                <a:gd name="T1" fmla="*/ 43 h 43"/>
                <a:gd name="T2" fmla="*/ 35 w 35"/>
                <a:gd name="T3" fmla="*/ 25 h 43"/>
                <a:gd name="T4" fmla="*/ 35 w 35"/>
                <a:gd name="T5" fmla="*/ 18 h 43"/>
                <a:gd name="T6" fmla="*/ 18 w 35"/>
                <a:gd name="T7" fmla="*/ 0 h 43"/>
                <a:gd name="T8" fmla="*/ 0 w 35"/>
                <a:gd name="T9" fmla="*/ 18 h 43"/>
                <a:gd name="T10" fmla="*/ 0 w 35"/>
                <a:gd name="T11" fmla="*/ 25 h 43"/>
                <a:gd name="T12" fmla="*/ 18 w 35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3">
                  <a:moveTo>
                    <a:pt x="18" y="43"/>
                  </a:moveTo>
                  <a:cubicBezTo>
                    <a:pt x="28" y="43"/>
                    <a:pt x="35" y="35"/>
                    <a:pt x="35" y="25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3"/>
                    <a:pt x="18" y="43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4173538" y="2084389"/>
              <a:ext cx="150813" cy="63500"/>
            </a:xfrm>
            <a:custGeom>
              <a:avLst/>
              <a:gdLst>
                <a:gd name="T0" fmla="*/ 0 w 53"/>
                <a:gd name="T1" fmla="*/ 14 h 22"/>
                <a:gd name="T2" fmla="*/ 26 w 53"/>
                <a:gd name="T3" fmla="*/ 0 h 22"/>
                <a:gd name="T4" fmla="*/ 26 w 53"/>
                <a:gd name="T5" fmla="*/ 0 h 22"/>
                <a:gd name="T6" fmla="*/ 53 w 53"/>
                <a:gd name="T7" fmla="*/ 14 h 22"/>
                <a:gd name="T8" fmla="*/ 53 w 53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2">
                  <a:moveTo>
                    <a:pt x="0" y="14"/>
                  </a:moveTo>
                  <a:cubicBezTo>
                    <a:pt x="0" y="9"/>
                    <a:pt x="1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3" y="9"/>
                    <a:pt x="53" y="14"/>
                  </a:cubicBezTo>
                  <a:cubicBezTo>
                    <a:pt x="53" y="22"/>
                    <a:pt x="53" y="22"/>
                    <a:pt x="53" y="2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" name="Freeform 39"/>
            <p:cNvSpPr>
              <a:spLocks/>
            </p:cNvSpPr>
            <p:nvPr/>
          </p:nvSpPr>
          <p:spPr bwMode="auto">
            <a:xfrm>
              <a:off x="4198938" y="1962151"/>
              <a:ext cx="100013" cy="122238"/>
            </a:xfrm>
            <a:custGeom>
              <a:avLst/>
              <a:gdLst>
                <a:gd name="T0" fmla="*/ 17 w 35"/>
                <a:gd name="T1" fmla="*/ 43 h 43"/>
                <a:gd name="T2" fmla="*/ 35 w 35"/>
                <a:gd name="T3" fmla="*/ 25 h 43"/>
                <a:gd name="T4" fmla="*/ 35 w 35"/>
                <a:gd name="T5" fmla="*/ 18 h 43"/>
                <a:gd name="T6" fmla="*/ 17 w 35"/>
                <a:gd name="T7" fmla="*/ 0 h 43"/>
                <a:gd name="T8" fmla="*/ 0 w 35"/>
                <a:gd name="T9" fmla="*/ 18 h 43"/>
                <a:gd name="T10" fmla="*/ 0 w 35"/>
                <a:gd name="T11" fmla="*/ 25 h 43"/>
                <a:gd name="T12" fmla="*/ 17 w 35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3">
                  <a:moveTo>
                    <a:pt x="17" y="43"/>
                  </a:moveTo>
                  <a:cubicBezTo>
                    <a:pt x="28" y="43"/>
                    <a:pt x="35" y="35"/>
                    <a:pt x="35" y="25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8"/>
                    <a:pt x="28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3"/>
                    <a:pt x="17" y="43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" name="Freeform 40"/>
            <p:cNvSpPr>
              <a:spLocks/>
            </p:cNvSpPr>
            <p:nvPr/>
          </p:nvSpPr>
          <p:spPr bwMode="auto">
            <a:xfrm>
              <a:off x="3873501" y="2084389"/>
              <a:ext cx="152400" cy="63500"/>
            </a:xfrm>
            <a:custGeom>
              <a:avLst/>
              <a:gdLst>
                <a:gd name="T0" fmla="*/ 0 w 53"/>
                <a:gd name="T1" fmla="*/ 22 h 22"/>
                <a:gd name="T2" fmla="*/ 0 w 53"/>
                <a:gd name="T3" fmla="*/ 14 h 22"/>
                <a:gd name="T4" fmla="*/ 26 w 53"/>
                <a:gd name="T5" fmla="*/ 0 h 22"/>
                <a:gd name="T6" fmla="*/ 26 w 53"/>
                <a:gd name="T7" fmla="*/ 0 h 22"/>
                <a:gd name="T8" fmla="*/ 53 w 53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2">
                  <a:moveTo>
                    <a:pt x="0" y="2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3" y="9"/>
                    <a:pt x="53" y="1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3900488" y="1962151"/>
              <a:ext cx="98425" cy="122238"/>
            </a:xfrm>
            <a:custGeom>
              <a:avLst/>
              <a:gdLst>
                <a:gd name="T0" fmla="*/ 17 w 35"/>
                <a:gd name="T1" fmla="*/ 43 h 43"/>
                <a:gd name="T2" fmla="*/ 35 w 35"/>
                <a:gd name="T3" fmla="*/ 25 h 43"/>
                <a:gd name="T4" fmla="*/ 35 w 35"/>
                <a:gd name="T5" fmla="*/ 18 h 43"/>
                <a:gd name="T6" fmla="*/ 17 w 35"/>
                <a:gd name="T7" fmla="*/ 0 h 43"/>
                <a:gd name="T8" fmla="*/ 0 w 35"/>
                <a:gd name="T9" fmla="*/ 18 h 43"/>
                <a:gd name="T10" fmla="*/ 0 w 35"/>
                <a:gd name="T11" fmla="*/ 25 h 43"/>
                <a:gd name="T12" fmla="*/ 17 w 35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3">
                  <a:moveTo>
                    <a:pt x="17" y="43"/>
                  </a:moveTo>
                  <a:cubicBezTo>
                    <a:pt x="28" y="43"/>
                    <a:pt x="35" y="35"/>
                    <a:pt x="35" y="25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8"/>
                    <a:pt x="28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3"/>
                    <a:pt x="17" y="43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" name="Line 42"/>
            <p:cNvSpPr>
              <a:spLocks noChangeShapeType="1"/>
            </p:cNvSpPr>
            <p:nvPr/>
          </p:nvSpPr>
          <p:spPr bwMode="auto">
            <a:xfrm flipV="1">
              <a:off x="4098926" y="1558926"/>
              <a:ext cx="0" cy="777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" name="Line 43"/>
            <p:cNvSpPr>
              <a:spLocks noChangeShapeType="1"/>
            </p:cNvSpPr>
            <p:nvPr/>
          </p:nvSpPr>
          <p:spPr bwMode="auto">
            <a:xfrm flipV="1">
              <a:off x="4195763" y="1654176"/>
              <a:ext cx="66675" cy="365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" name="Line 44"/>
            <p:cNvSpPr>
              <a:spLocks noChangeShapeType="1"/>
            </p:cNvSpPr>
            <p:nvPr/>
          </p:nvSpPr>
          <p:spPr bwMode="auto">
            <a:xfrm>
              <a:off x="4195763" y="1804989"/>
              <a:ext cx="66675" cy="365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" name="Line 45"/>
            <p:cNvSpPr>
              <a:spLocks noChangeShapeType="1"/>
            </p:cNvSpPr>
            <p:nvPr/>
          </p:nvSpPr>
          <p:spPr bwMode="auto">
            <a:xfrm>
              <a:off x="4027488" y="1622426"/>
              <a:ext cx="14288" cy="285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" name="Line 46"/>
            <p:cNvSpPr>
              <a:spLocks noChangeShapeType="1"/>
            </p:cNvSpPr>
            <p:nvPr/>
          </p:nvSpPr>
          <p:spPr bwMode="auto">
            <a:xfrm flipH="1">
              <a:off x="4210051" y="1747839"/>
              <a:ext cx="3810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" name="Line 47"/>
            <p:cNvSpPr>
              <a:spLocks noChangeShapeType="1"/>
            </p:cNvSpPr>
            <p:nvPr/>
          </p:nvSpPr>
          <p:spPr bwMode="auto">
            <a:xfrm flipH="1">
              <a:off x="4156076" y="1622426"/>
              <a:ext cx="14288" cy="285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" name="Line 48"/>
            <p:cNvSpPr>
              <a:spLocks noChangeShapeType="1"/>
            </p:cNvSpPr>
            <p:nvPr/>
          </p:nvSpPr>
          <p:spPr bwMode="auto">
            <a:xfrm flipH="1" flipV="1">
              <a:off x="3930651" y="1654176"/>
              <a:ext cx="66675" cy="365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" name="Line 49"/>
            <p:cNvSpPr>
              <a:spLocks noChangeShapeType="1"/>
            </p:cNvSpPr>
            <p:nvPr/>
          </p:nvSpPr>
          <p:spPr bwMode="auto">
            <a:xfrm flipH="1">
              <a:off x="3930651" y="1804989"/>
              <a:ext cx="66675" cy="365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" name="Line 50"/>
            <p:cNvSpPr>
              <a:spLocks noChangeShapeType="1"/>
            </p:cNvSpPr>
            <p:nvPr/>
          </p:nvSpPr>
          <p:spPr bwMode="auto">
            <a:xfrm>
              <a:off x="3948113" y="1747839"/>
              <a:ext cx="3651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" name="Freeform 51"/>
            <p:cNvSpPr>
              <a:spLocks/>
            </p:cNvSpPr>
            <p:nvPr/>
          </p:nvSpPr>
          <p:spPr bwMode="auto">
            <a:xfrm>
              <a:off x="4062413" y="1847851"/>
              <a:ext cx="74613" cy="61913"/>
            </a:xfrm>
            <a:custGeom>
              <a:avLst/>
              <a:gdLst>
                <a:gd name="T0" fmla="*/ 0 w 47"/>
                <a:gd name="T1" fmla="*/ 0 h 39"/>
                <a:gd name="T2" fmla="*/ 0 w 47"/>
                <a:gd name="T3" fmla="*/ 23 h 39"/>
                <a:gd name="T4" fmla="*/ 14 w 47"/>
                <a:gd name="T5" fmla="*/ 39 h 39"/>
                <a:gd name="T6" fmla="*/ 30 w 47"/>
                <a:gd name="T7" fmla="*/ 39 h 39"/>
                <a:gd name="T8" fmla="*/ 47 w 47"/>
                <a:gd name="T9" fmla="*/ 23 h 39"/>
                <a:gd name="T10" fmla="*/ 47 w 47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9">
                  <a:moveTo>
                    <a:pt x="0" y="0"/>
                  </a:moveTo>
                  <a:lnTo>
                    <a:pt x="0" y="23"/>
                  </a:lnTo>
                  <a:lnTo>
                    <a:pt x="14" y="39"/>
                  </a:lnTo>
                  <a:lnTo>
                    <a:pt x="30" y="39"/>
                  </a:lnTo>
                  <a:lnTo>
                    <a:pt x="47" y="23"/>
                  </a:lnTo>
                  <a:lnTo>
                    <a:pt x="47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" name="Freeform 52"/>
            <p:cNvSpPr>
              <a:spLocks/>
            </p:cNvSpPr>
            <p:nvPr/>
          </p:nvSpPr>
          <p:spPr bwMode="auto">
            <a:xfrm>
              <a:off x="4025901" y="1673226"/>
              <a:ext cx="147638" cy="174625"/>
            </a:xfrm>
            <a:custGeom>
              <a:avLst/>
              <a:gdLst>
                <a:gd name="T0" fmla="*/ 39 w 52"/>
                <a:gd name="T1" fmla="*/ 61 h 61"/>
                <a:gd name="T2" fmla="*/ 39 w 52"/>
                <a:gd name="T3" fmla="*/ 57 h 61"/>
                <a:gd name="T4" fmla="*/ 44 w 52"/>
                <a:gd name="T5" fmla="*/ 45 h 61"/>
                <a:gd name="T6" fmla="*/ 52 w 52"/>
                <a:gd name="T7" fmla="*/ 26 h 61"/>
                <a:gd name="T8" fmla="*/ 26 w 52"/>
                <a:gd name="T9" fmla="*/ 0 h 61"/>
                <a:gd name="T10" fmla="*/ 0 w 52"/>
                <a:gd name="T11" fmla="*/ 26 h 61"/>
                <a:gd name="T12" fmla="*/ 8 w 52"/>
                <a:gd name="T13" fmla="*/ 45 h 61"/>
                <a:gd name="T14" fmla="*/ 13 w 52"/>
                <a:gd name="T15" fmla="*/ 57 h 61"/>
                <a:gd name="T16" fmla="*/ 13 w 52"/>
                <a:gd name="T17" fmla="*/ 61 h 61"/>
                <a:gd name="T18" fmla="*/ 39 w 52"/>
                <a:gd name="T1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1">
                  <a:moveTo>
                    <a:pt x="39" y="61"/>
                  </a:moveTo>
                  <a:cubicBezTo>
                    <a:pt x="39" y="57"/>
                    <a:pt x="39" y="57"/>
                    <a:pt x="39" y="57"/>
                  </a:cubicBezTo>
                  <a:cubicBezTo>
                    <a:pt x="39" y="52"/>
                    <a:pt x="41" y="48"/>
                    <a:pt x="44" y="45"/>
                  </a:cubicBezTo>
                  <a:cubicBezTo>
                    <a:pt x="49" y="40"/>
                    <a:pt x="52" y="34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34"/>
                    <a:pt x="3" y="40"/>
                    <a:pt x="8" y="45"/>
                  </a:cubicBezTo>
                  <a:cubicBezTo>
                    <a:pt x="11" y="48"/>
                    <a:pt x="13" y="52"/>
                    <a:pt x="13" y="57"/>
                  </a:cubicBezTo>
                  <a:cubicBezTo>
                    <a:pt x="13" y="61"/>
                    <a:pt x="13" y="61"/>
                    <a:pt x="13" y="61"/>
                  </a:cubicBezTo>
                  <a:lnTo>
                    <a:pt x="39" y="6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1" name="Группа 220"/>
          <p:cNvGrpSpPr/>
          <p:nvPr/>
        </p:nvGrpSpPr>
        <p:grpSpPr>
          <a:xfrm>
            <a:off x="3598228" y="1178321"/>
            <a:ext cx="351215" cy="387509"/>
            <a:chOff x="4884738" y="1590676"/>
            <a:chExt cx="476250" cy="525463"/>
          </a:xfrm>
        </p:grpSpPr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4884738" y="1670051"/>
              <a:ext cx="111125" cy="152400"/>
            </a:xfrm>
            <a:custGeom>
              <a:avLst/>
              <a:gdLst>
                <a:gd name="T0" fmla="*/ 22 w 39"/>
                <a:gd name="T1" fmla="*/ 14 h 53"/>
                <a:gd name="T2" fmla="*/ 24 w 39"/>
                <a:gd name="T3" fmla="*/ 28 h 53"/>
                <a:gd name="T4" fmla="*/ 30 w 39"/>
                <a:gd name="T5" fmla="*/ 33 h 53"/>
                <a:gd name="T6" fmla="*/ 33 w 39"/>
                <a:gd name="T7" fmla="*/ 53 h 53"/>
                <a:gd name="T8" fmla="*/ 33 w 39"/>
                <a:gd name="T9" fmla="*/ 53 h 53"/>
                <a:gd name="T10" fmla="*/ 10 w 39"/>
                <a:gd name="T11" fmla="*/ 40 h 53"/>
                <a:gd name="T12" fmla="*/ 0 w 39"/>
                <a:gd name="T13" fmla="*/ 11 h 53"/>
                <a:gd name="T14" fmla="*/ 7 w 39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3">
                  <a:moveTo>
                    <a:pt x="22" y="14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7" y="37"/>
                    <a:pt x="39" y="47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14" y="45"/>
                    <a:pt x="10" y="40"/>
                  </a:cubicBezTo>
                  <a:cubicBezTo>
                    <a:pt x="6" y="34"/>
                    <a:pt x="0" y="21"/>
                    <a:pt x="0" y="1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4999038" y="1614489"/>
              <a:ext cx="100013" cy="147638"/>
            </a:xfrm>
            <a:custGeom>
              <a:avLst/>
              <a:gdLst>
                <a:gd name="T0" fmla="*/ 4 w 35"/>
                <a:gd name="T1" fmla="*/ 20 h 52"/>
                <a:gd name="T2" fmla="*/ 16 w 35"/>
                <a:gd name="T3" fmla="*/ 30 h 52"/>
                <a:gd name="T4" fmla="*/ 17 w 35"/>
                <a:gd name="T5" fmla="*/ 37 h 52"/>
                <a:gd name="T6" fmla="*/ 33 w 35"/>
                <a:gd name="T7" fmla="*/ 50 h 52"/>
                <a:gd name="T8" fmla="*/ 33 w 35"/>
                <a:gd name="T9" fmla="*/ 50 h 52"/>
                <a:gd name="T10" fmla="*/ 33 w 35"/>
                <a:gd name="T11" fmla="*/ 24 h 52"/>
                <a:gd name="T12" fmla="*/ 13 w 35"/>
                <a:gd name="T13" fmla="*/ 0 h 52"/>
                <a:gd name="T14" fmla="*/ 0 w 35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2">
                  <a:moveTo>
                    <a:pt x="4" y="2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46"/>
                    <a:pt x="25" y="52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5" y="29"/>
                    <a:pt x="33" y="24"/>
                  </a:cubicBezTo>
                  <a:cubicBezTo>
                    <a:pt x="30" y="17"/>
                    <a:pt x="22" y="5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4894263" y="1590676"/>
              <a:ext cx="128588" cy="128588"/>
            </a:xfrm>
            <a:custGeom>
              <a:avLst/>
              <a:gdLst>
                <a:gd name="T0" fmla="*/ 40 w 45"/>
                <a:gd name="T1" fmla="*/ 12 h 45"/>
                <a:gd name="T2" fmla="*/ 33 w 45"/>
                <a:gd name="T3" fmla="*/ 39 h 45"/>
                <a:gd name="T4" fmla="*/ 6 w 45"/>
                <a:gd name="T5" fmla="*/ 32 h 45"/>
                <a:gd name="T6" fmla="*/ 13 w 45"/>
                <a:gd name="T7" fmla="*/ 5 h 45"/>
                <a:gd name="T8" fmla="*/ 40 w 45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12"/>
                  </a:moveTo>
                  <a:cubicBezTo>
                    <a:pt x="45" y="22"/>
                    <a:pt x="42" y="34"/>
                    <a:pt x="33" y="39"/>
                  </a:cubicBezTo>
                  <a:cubicBezTo>
                    <a:pt x="23" y="45"/>
                    <a:pt x="11" y="42"/>
                    <a:pt x="6" y="32"/>
                  </a:cubicBezTo>
                  <a:cubicBezTo>
                    <a:pt x="0" y="23"/>
                    <a:pt x="3" y="11"/>
                    <a:pt x="13" y="5"/>
                  </a:cubicBezTo>
                  <a:cubicBezTo>
                    <a:pt x="22" y="0"/>
                    <a:pt x="34" y="3"/>
                    <a:pt x="40" y="12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" name="Freeform 56"/>
            <p:cNvSpPr>
              <a:spLocks/>
            </p:cNvSpPr>
            <p:nvPr/>
          </p:nvSpPr>
          <p:spPr bwMode="auto">
            <a:xfrm>
              <a:off x="4999038" y="1944689"/>
              <a:ext cx="100013" cy="147638"/>
            </a:xfrm>
            <a:custGeom>
              <a:avLst/>
              <a:gdLst>
                <a:gd name="T0" fmla="*/ 4 w 35"/>
                <a:gd name="T1" fmla="*/ 32 h 52"/>
                <a:gd name="T2" fmla="*/ 15 w 35"/>
                <a:gd name="T3" fmla="*/ 22 h 52"/>
                <a:gd name="T4" fmla="*/ 17 w 35"/>
                <a:gd name="T5" fmla="*/ 15 h 52"/>
                <a:gd name="T6" fmla="*/ 33 w 35"/>
                <a:gd name="T7" fmla="*/ 2 h 52"/>
                <a:gd name="T8" fmla="*/ 33 w 35"/>
                <a:gd name="T9" fmla="*/ 2 h 52"/>
                <a:gd name="T10" fmla="*/ 33 w 35"/>
                <a:gd name="T11" fmla="*/ 28 h 52"/>
                <a:gd name="T12" fmla="*/ 13 w 35"/>
                <a:gd name="T13" fmla="*/ 52 h 52"/>
                <a:gd name="T14" fmla="*/ 0 w 35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2">
                  <a:moveTo>
                    <a:pt x="4" y="3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6"/>
                    <a:pt x="24" y="0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5" y="23"/>
                    <a:pt x="33" y="28"/>
                  </a:cubicBezTo>
                  <a:cubicBezTo>
                    <a:pt x="30" y="36"/>
                    <a:pt x="22" y="47"/>
                    <a:pt x="13" y="52"/>
                  </a:cubicBezTo>
                  <a:cubicBezTo>
                    <a:pt x="0" y="52"/>
                    <a:pt x="0" y="52"/>
                    <a:pt x="0" y="5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" name="Freeform 57"/>
            <p:cNvSpPr>
              <a:spLocks/>
            </p:cNvSpPr>
            <p:nvPr/>
          </p:nvSpPr>
          <p:spPr bwMode="auto">
            <a:xfrm>
              <a:off x="4884738" y="1884364"/>
              <a:ext cx="109538" cy="150813"/>
            </a:xfrm>
            <a:custGeom>
              <a:avLst/>
              <a:gdLst>
                <a:gd name="T0" fmla="*/ 21 w 38"/>
                <a:gd name="T1" fmla="*/ 40 h 53"/>
                <a:gd name="T2" fmla="*/ 24 w 38"/>
                <a:gd name="T3" fmla="*/ 25 h 53"/>
                <a:gd name="T4" fmla="*/ 30 w 38"/>
                <a:gd name="T5" fmla="*/ 20 h 53"/>
                <a:gd name="T6" fmla="*/ 33 w 38"/>
                <a:gd name="T7" fmla="*/ 0 h 53"/>
                <a:gd name="T8" fmla="*/ 33 w 38"/>
                <a:gd name="T9" fmla="*/ 0 h 53"/>
                <a:gd name="T10" fmla="*/ 10 w 38"/>
                <a:gd name="T11" fmla="*/ 13 h 53"/>
                <a:gd name="T12" fmla="*/ 0 w 38"/>
                <a:gd name="T13" fmla="*/ 42 h 53"/>
                <a:gd name="T14" fmla="*/ 6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21" y="40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7" y="16"/>
                    <a:pt x="38" y="6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14" y="8"/>
                    <a:pt x="10" y="13"/>
                  </a:cubicBezTo>
                  <a:cubicBezTo>
                    <a:pt x="5" y="19"/>
                    <a:pt x="0" y="32"/>
                    <a:pt x="0" y="42"/>
                  </a:cubicBezTo>
                  <a:cubicBezTo>
                    <a:pt x="6" y="53"/>
                    <a:pt x="6" y="53"/>
                    <a:pt x="6" y="5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4894263" y="1987551"/>
              <a:ext cx="128588" cy="128588"/>
            </a:xfrm>
            <a:custGeom>
              <a:avLst/>
              <a:gdLst>
                <a:gd name="T0" fmla="*/ 5 w 45"/>
                <a:gd name="T1" fmla="*/ 13 h 45"/>
                <a:gd name="T2" fmla="*/ 32 w 45"/>
                <a:gd name="T3" fmla="*/ 6 h 45"/>
                <a:gd name="T4" fmla="*/ 40 w 45"/>
                <a:gd name="T5" fmla="*/ 33 h 45"/>
                <a:gd name="T6" fmla="*/ 13 w 45"/>
                <a:gd name="T7" fmla="*/ 40 h 45"/>
                <a:gd name="T8" fmla="*/ 5 w 45"/>
                <a:gd name="T9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5" y="13"/>
                  </a:moveTo>
                  <a:cubicBezTo>
                    <a:pt x="11" y="4"/>
                    <a:pt x="23" y="0"/>
                    <a:pt x="32" y="6"/>
                  </a:cubicBezTo>
                  <a:cubicBezTo>
                    <a:pt x="42" y="11"/>
                    <a:pt x="45" y="23"/>
                    <a:pt x="40" y="33"/>
                  </a:cubicBezTo>
                  <a:cubicBezTo>
                    <a:pt x="34" y="42"/>
                    <a:pt x="22" y="45"/>
                    <a:pt x="13" y="40"/>
                  </a:cubicBezTo>
                  <a:cubicBezTo>
                    <a:pt x="3" y="35"/>
                    <a:pt x="0" y="22"/>
                    <a:pt x="5" y="13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1" name="Freeform 59"/>
            <p:cNvSpPr>
              <a:spLocks/>
            </p:cNvSpPr>
            <p:nvPr/>
          </p:nvSpPr>
          <p:spPr bwMode="auto">
            <a:xfrm>
              <a:off x="5148263" y="1884364"/>
              <a:ext cx="169863" cy="74613"/>
            </a:xfrm>
            <a:custGeom>
              <a:avLst/>
              <a:gdLst>
                <a:gd name="T0" fmla="*/ 40 w 60"/>
                <a:gd name="T1" fmla="*/ 2 h 26"/>
                <a:gd name="T2" fmla="*/ 26 w 60"/>
                <a:gd name="T3" fmla="*/ 7 h 26"/>
                <a:gd name="T4" fmla="*/ 19 w 60"/>
                <a:gd name="T5" fmla="*/ 4 h 26"/>
                <a:gd name="T6" fmla="*/ 0 w 60"/>
                <a:gd name="T7" fmla="*/ 12 h 26"/>
                <a:gd name="T8" fmla="*/ 0 w 60"/>
                <a:gd name="T9" fmla="*/ 12 h 26"/>
                <a:gd name="T10" fmla="*/ 23 w 60"/>
                <a:gd name="T11" fmla="*/ 25 h 26"/>
                <a:gd name="T12" fmla="*/ 53 w 60"/>
                <a:gd name="T13" fmla="*/ 20 h 26"/>
                <a:gd name="T14" fmla="*/ 60 w 60"/>
                <a:gd name="T1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6">
                  <a:moveTo>
                    <a:pt x="40" y="2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3" y="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7" y="24"/>
                    <a:pt x="23" y="25"/>
                  </a:cubicBezTo>
                  <a:cubicBezTo>
                    <a:pt x="31" y="26"/>
                    <a:pt x="45" y="24"/>
                    <a:pt x="53" y="20"/>
                  </a:cubicBezTo>
                  <a:cubicBezTo>
                    <a:pt x="60" y="8"/>
                    <a:pt x="60" y="8"/>
                    <a:pt x="60" y="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2" name="Freeform 60"/>
            <p:cNvSpPr>
              <a:spLocks/>
            </p:cNvSpPr>
            <p:nvPr/>
          </p:nvSpPr>
          <p:spPr bwMode="auto">
            <a:xfrm>
              <a:off x="5148263" y="1747839"/>
              <a:ext cx="169863" cy="71438"/>
            </a:xfrm>
            <a:custGeom>
              <a:avLst/>
              <a:gdLst>
                <a:gd name="T0" fmla="*/ 40 w 60"/>
                <a:gd name="T1" fmla="*/ 24 h 25"/>
                <a:gd name="T2" fmla="*/ 26 w 60"/>
                <a:gd name="T3" fmla="*/ 19 h 25"/>
                <a:gd name="T4" fmla="*/ 19 w 60"/>
                <a:gd name="T5" fmla="*/ 21 h 25"/>
                <a:gd name="T6" fmla="*/ 0 w 60"/>
                <a:gd name="T7" fmla="*/ 14 h 25"/>
                <a:gd name="T8" fmla="*/ 0 w 60"/>
                <a:gd name="T9" fmla="*/ 13 h 25"/>
                <a:gd name="T10" fmla="*/ 23 w 60"/>
                <a:gd name="T11" fmla="*/ 0 h 25"/>
                <a:gd name="T12" fmla="*/ 53 w 60"/>
                <a:gd name="T13" fmla="*/ 6 h 25"/>
                <a:gd name="T14" fmla="*/ 60 w 60"/>
                <a:gd name="T15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5">
                  <a:moveTo>
                    <a:pt x="40" y="24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2" y="25"/>
                    <a:pt x="3" y="22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7" y="1"/>
                    <a:pt x="23" y="0"/>
                  </a:cubicBezTo>
                  <a:cubicBezTo>
                    <a:pt x="31" y="0"/>
                    <a:pt x="45" y="1"/>
                    <a:pt x="53" y="6"/>
                  </a:cubicBezTo>
                  <a:cubicBezTo>
                    <a:pt x="60" y="18"/>
                    <a:pt x="60" y="18"/>
                    <a:pt x="60" y="1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3" name="Oval 61"/>
            <p:cNvSpPr>
              <a:spLocks noChangeArrowheads="1"/>
            </p:cNvSpPr>
            <p:nvPr/>
          </p:nvSpPr>
          <p:spPr bwMode="auto">
            <a:xfrm>
              <a:off x="5246688" y="1797051"/>
              <a:ext cx="114300" cy="11271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4" name="Freeform 62"/>
            <p:cNvSpPr>
              <a:spLocks/>
            </p:cNvSpPr>
            <p:nvPr/>
          </p:nvSpPr>
          <p:spPr bwMode="auto">
            <a:xfrm>
              <a:off x="5092701" y="1955801"/>
              <a:ext cx="120650" cy="71438"/>
            </a:xfrm>
            <a:custGeom>
              <a:avLst/>
              <a:gdLst>
                <a:gd name="T0" fmla="*/ 42 w 42"/>
                <a:gd name="T1" fmla="*/ 0 h 25"/>
                <a:gd name="T2" fmla="*/ 24 w 42"/>
                <a:gd name="T3" fmla="*/ 17 h 25"/>
                <a:gd name="T4" fmla="*/ 0 w 42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5">
                  <a:moveTo>
                    <a:pt x="42" y="0"/>
                  </a:moveTo>
                  <a:cubicBezTo>
                    <a:pt x="37" y="7"/>
                    <a:pt x="31" y="13"/>
                    <a:pt x="24" y="17"/>
                  </a:cubicBezTo>
                  <a:cubicBezTo>
                    <a:pt x="16" y="21"/>
                    <a:pt x="8" y="24"/>
                    <a:pt x="0" y="2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5092701" y="1682751"/>
              <a:ext cx="117475" cy="68263"/>
            </a:xfrm>
            <a:custGeom>
              <a:avLst/>
              <a:gdLst>
                <a:gd name="T0" fmla="*/ 0 w 41"/>
                <a:gd name="T1" fmla="*/ 0 h 24"/>
                <a:gd name="T2" fmla="*/ 41 w 41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1" h="24">
                  <a:moveTo>
                    <a:pt x="0" y="0"/>
                  </a:moveTo>
                  <a:cubicBezTo>
                    <a:pt x="16" y="2"/>
                    <a:pt x="31" y="10"/>
                    <a:pt x="41" y="2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6" name="Freeform 64"/>
            <p:cNvSpPr>
              <a:spLocks/>
            </p:cNvSpPr>
            <p:nvPr/>
          </p:nvSpPr>
          <p:spPr bwMode="auto">
            <a:xfrm>
              <a:off x="4897438" y="1787526"/>
              <a:ext cx="19050" cy="134938"/>
            </a:xfrm>
            <a:custGeom>
              <a:avLst/>
              <a:gdLst>
                <a:gd name="T0" fmla="*/ 6 w 7"/>
                <a:gd name="T1" fmla="*/ 47 h 47"/>
                <a:gd name="T2" fmla="*/ 7 w 7"/>
                <a:gd name="T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7">
                  <a:moveTo>
                    <a:pt x="6" y="47"/>
                  </a:moveTo>
                  <a:cubicBezTo>
                    <a:pt x="0" y="31"/>
                    <a:pt x="0" y="14"/>
                    <a:pt x="7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2" name="Группа 221"/>
          <p:cNvGrpSpPr/>
          <p:nvPr/>
        </p:nvGrpSpPr>
        <p:grpSpPr>
          <a:xfrm>
            <a:off x="3554911" y="1920557"/>
            <a:ext cx="402728" cy="379314"/>
            <a:chOff x="4826001" y="2597151"/>
            <a:chExt cx="546100" cy="514351"/>
          </a:xfrm>
        </p:grpSpPr>
        <p:sp>
          <p:nvSpPr>
            <p:cNvPr id="77" name="Freeform 65"/>
            <p:cNvSpPr>
              <a:spLocks/>
            </p:cNvSpPr>
            <p:nvPr/>
          </p:nvSpPr>
          <p:spPr bwMode="auto">
            <a:xfrm>
              <a:off x="5002213" y="2832101"/>
              <a:ext cx="369888" cy="215900"/>
            </a:xfrm>
            <a:custGeom>
              <a:avLst/>
              <a:gdLst>
                <a:gd name="T0" fmla="*/ 0 w 130"/>
                <a:gd name="T1" fmla="*/ 76 h 76"/>
                <a:gd name="T2" fmla="*/ 9 w 130"/>
                <a:gd name="T3" fmla="*/ 72 h 76"/>
                <a:gd name="T4" fmla="*/ 73 w 130"/>
                <a:gd name="T5" fmla="*/ 72 h 76"/>
                <a:gd name="T6" fmla="*/ 108 w 130"/>
                <a:gd name="T7" fmla="*/ 41 h 76"/>
                <a:gd name="T8" fmla="*/ 130 w 130"/>
                <a:gd name="T9" fmla="*/ 6 h 76"/>
                <a:gd name="T10" fmla="*/ 112 w 130"/>
                <a:gd name="T11" fmla="*/ 1 h 76"/>
                <a:gd name="T12" fmla="*/ 95 w 130"/>
                <a:gd name="T13" fmla="*/ 19 h 76"/>
                <a:gd name="T14" fmla="*/ 75 w 130"/>
                <a:gd name="T15" fmla="*/ 2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76">
                  <a:moveTo>
                    <a:pt x="0" y="76"/>
                  </a:moveTo>
                  <a:cubicBezTo>
                    <a:pt x="1" y="74"/>
                    <a:pt x="3" y="72"/>
                    <a:pt x="9" y="72"/>
                  </a:cubicBezTo>
                  <a:cubicBezTo>
                    <a:pt x="14" y="72"/>
                    <a:pt x="68" y="72"/>
                    <a:pt x="73" y="72"/>
                  </a:cubicBezTo>
                  <a:cubicBezTo>
                    <a:pt x="78" y="72"/>
                    <a:pt x="105" y="45"/>
                    <a:pt x="108" y="41"/>
                  </a:cubicBezTo>
                  <a:cubicBezTo>
                    <a:pt x="111" y="37"/>
                    <a:pt x="126" y="15"/>
                    <a:pt x="130" y="6"/>
                  </a:cubicBezTo>
                  <a:cubicBezTo>
                    <a:pt x="127" y="2"/>
                    <a:pt x="121" y="0"/>
                    <a:pt x="112" y="1"/>
                  </a:cubicBezTo>
                  <a:cubicBezTo>
                    <a:pt x="105" y="3"/>
                    <a:pt x="100" y="9"/>
                    <a:pt x="95" y="19"/>
                  </a:cubicBezTo>
                  <a:cubicBezTo>
                    <a:pt x="75" y="29"/>
                    <a:pt x="75" y="29"/>
                    <a:pt x="75" y="29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" name="Freeform 66"/>
            <p:cNvSpPr>
              <a:spLocks/>
            </p:cNvSpPr>
            <p:nvPr/>
          </p:nvSpPr>
          <p:spPr bwMode="auto">
            <a:xfrm>
              <a:off x="4899026" y="2874964"/>
              <a:ext cx="336550" cy="85725"/>
            </a:xfrm>
            <a:custGeom>
              <a:avLst/>
              <a:gdLst>
                <a:gd name="T0" fmla="*/ 61 w 118"/>
                <a:gd name="T1" fmla="*/ 30 h 30"/>
                <a:gd name="T2" fmla="*/ 100 w 118"/>
                <a:gd name="T3" fmla="*/ 30 h 30"/>
                <a:gd name="T4" fmla="*/ 100 w 118"/>
                <a:gd name="T5" fmla="*/ 8 h 30"/>
                <a:gd name="T6" fmla="*/ 74 w 118"/>
                <a:gd name="T7" fmla="*/ 8 h 30"/>
                <a:gd name="T8" fmla="*/ 58 w 118"/>
                <a:gd name="T9" fmla="*/ 0 h 30"/>
                <a:gd name="T10" fmla="*/ 36 w 118"/>
                <a:gd name="T11" fmla="*/ 0 h 30"/>
                <a:gd name="T12" fmla="*/ 18 w 118"/>
                <a:gd name="T13" fmla="*/ 8 h 30"/>
                <a:gd name="T14" fmla="*/ 0 w 118"/>
                <a:gd name="T15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30">
                  <a:moveTo>
                    <a:pt x="61" y="30"/>
                  </a:moveTo>
                  <a:cubicBezTo>
                    <a:pt x="61" y="30"/>
                    <a:pt x="96" y="30"/>
                    <a:pt x="100" y="30"/>
                  </a:cubicBezTo>
                  <a:cubicBezTo>
                    <a:pt x="118" y="30"/>
                    <a:pt x="118" y="8"/>
                    <a:pt x="100" y="8"/>
                  </a:cubicBezTo>
                  <a:cubicBezTo>
                    <a:pt x="96" y="8"/>
                    <a:pt x="86" y="8"/>
                    <a:pt x="74" y="8"/>
                  </a:cubicBezTo>
                  <a:cubicBezTo>
                    <a:pt x="70" y="8"/>
                    <a:pt x="63" y="0"/>
                    <a:pt x="58" y="0"/>
                  </a:cubicBezTo>
                  <a:cubicBezTo>
                    <a:pt x="55" y="0"/>
                    <a:pt x="42" y="0"/>
                    <a:pt x="36" y="0"/>
                  </a:cubicBezTo>
                  <a:cubicBezTo>
                    <a:pt x="30" y="0"/>
                    <a:pt x="22" y="4"/>
                    <a:pt x="18" y="8"/>
                  </a:cubicBezTo>
                  <a:cubicBezTo>
                    <a:pt x="12" y="15"/>
                    <a:pt x="0" y="26"/>
                    <a:pt x="0" y="2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4826001" y="2922589"/>
              <a:ext cx="187325" cy="188913"/>
            </a:xfrm>
            <a:custGeom>
              <a:avLst/>
              <a:gdLst>
                <a:gd name="T0" fmla="*/ 88 w 118"/>
                <a:gd name="T1" fmla="*/ 119 h 119"/>
                <a:gd name="T2" fmla="*/ 118 w 118"/>
                <a:gd name="T3" fmla="*/ 86 h 119"/>
                <a:gd name="T4" fmla="*/ 32 w 118"/>
                <a:gd name="T5" fmla="*/ 0 h 119"/>
                <a:gd name="T6" fmla="*/ 0 w 118"/>
                <a:gd name="T7" fmla="*/ 33 h 119"/>
                <a:gd name="T8" fmla="*/ 88 w 118"/>
                <a:gd name="T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19">
                  <a:moveTo>
                    <a:pt x="88" y="119"/>
                  </a:moveTo>
                  <a:lnTo>
                    <a:pt x="118" y="86"/>
                  </a:lnTo>
                  <a:lnTo>
                    <a:pt x="32" y="0"/>
                  </a:lnTo>
                  <a:lnTo>
                    <a:pt x="0" y="33"/>
                  </a:lnTo>
                  <a:lnTo>
                    <a:pt x="88" y="119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" name="Freeform 68"/>
            <p:cNvSpPr>
              <a:spLocks/>
            </p:cNvSpPr>
            <p:nvPr/>
          </p:nvSpPr>
          <p:spPr bwMode="auto">
            <a:xfrm>
              <a:off x="5121276" y="2597151"/>
              <a:ext cx="77788" cy="100013"/>
            </a:xfrm>
            <a:custGeom>
              <a:avLst/>
              <a:gdLst>
                <a:gd name="T0" fmla="*/ 13 w 27"/>
                <a:gd name="T1" fmla="*/ 35 h 35"/>
                <a:gd name="T2" fmla="*/ 27 w 27"/>
                <a:gd name="T3" fmla="*/ 20 h 35"/>
                <a:gd name="T4" fmla="*/ 27 w 27"/>
                <a:gd name="T5" fmla="*/ 15 h 35"/>
                <a:gd name="T6" fmla="*/ 13 w 27"/>
                <a:gd name="T7" fmla="*/ 0 h 35"/>
                <a:gd name="T8" fmla="*/ 0 w 27"/>
                <a:gd name="T9" fmla="*/ 15 h 35"/>
                <a:gd name="T10" fmla="*/ 0 w 27"/>
                <a:gd name="T11" fmla="*/ 20 h 35"/>
                <a:gd name="T12" fmla="*/ 13 w 2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13" y="35"/>
                  </a:moveTo>
                  <a:cubicBezTo>
                    <a:pt x="21" y="35"/>
                    <a:pt x="27" y="29"/>
                    <a:pt x="27" y="20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7"/>
                    <a:pt x="21" y="0"/>
                    <a:pt x="13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9"/>
                    <a:pt x="6" y="35"/>
                    <a:pt x="13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" name="Freeform 69"/>
            <p:cNvSpPr>
              <a:spLocks/>
            </p:cNvSpPr>
            <p:nvPr/>
          </p:nvSpPr>
          <p:spPr bwMode="auto">
            <a:xfrm>
              <a:off x="5246688" y="2624139"/>
              <a:ext cx="74613" cy="98425"/>
            </a:xfrm>
            <a:custGeom>
              <a:avLst/>
              <a:gdLst>
                <a:gd name="T0" fmla="*/ 13 w 26"/>
                <a:gd name="T1" fmla="*/ 35 h 35"/>
                <a:gd name="T2" fmla="*/ 26 w 26"/>
                <a:gd name="T3" fmla="*/ 20 h 35"/>
                <a:gd name="T4" fmla="*/ 26 w 26"/>
                <a:gd name="T5" fmla="*/ 15 h 35"/>
                <a:gd name="T6" fmla="*/ 13 w 26"/>
                <a:gd name="T7" fmla="*/ 0 h 35"/>
                <a:gd name="T8" fmla="*/ 0 w 26"/>
                <a:gd name="T9" fmla="*/ 15 h 35"/>
                <a:gd name="T10" fmla="*/ 0 w 26"/>
                <a:gd name="T11" fmla="*/ 20 h 35"/>
                <a:gd name="T12" fmla="*/ 13 w 2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5">
                  <a:moveTo>
                    <a:pt x="13" y="35"/>
                  </a:moveTo>
                  <a:cubicBezTo>
                    <a:pt x="21" y="35"/>
                    <a:pt x="26" y="28"/>
                    <a:pt x="26" y="2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7"/>
                    <a:pt x="21" y="0"/>
                    <a:pt x="13" y="0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8"/>
                    <a:pt x="5" y="35"/>
                    <a:pt x="13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" name="Freeform 70"/>
            <p:cNvSpPr>
              <a:spLocks/>
            </p:cNvSpPr>
            <p:nvPr/>
          </p:nvSpPr>
          <p:spPr bwMode="auto">
            <a:xfrm>
              <a:off x="4995863" y="2624139"/>
              <a:ext cx="77788" cy="98425"/>
            </a:xfrm>
            <a:custGeom>
              <a:avLst/>
              <a:gdLst>
                <a:gd name="T0" fmla="*/ 14 w 27"/>
                <a:gd name="T1" fmla="*/ 35 h 35"/>
                <a:gd name="T2" fmla="*/ 27 w 27"/>
                <a:gd name="T3" fmla="*/ 20 h 35"/>
                <a:gd name="T4" fmla="*/ 27 w 27"/>
                <a:gd name="T5" fmla="*/ 15 h 35"/>
                <a:gd name="T6" fmla="*/ 14 w 27"/>
                <a:gd name="T7" fmla="*/ 0 h 35"/>
                <a:gd name="T8" fmla="*/ 0 w 27"/>
                <a:gd name="T9" fmla="*/ 15 h 35"/>
                <a:gd name="T10" fmla="*/ 0 w 27"/>
                <a:gd name="T11" fmla="*/ 20 h 35"/>
                <a:gd name="T12" fmla="*/ 14 w 2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14" y="35"/>
                  </a:moveTo>
                  <a:cubicBezTo>
                    <a:pt x="22" y="35"/>
                    <a:pt x="27" y="28"/>
                    <a:pt x="27" y="20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7"/>
                    <a:pt x="22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8"/>
                    <a:pt x="6" y="35"/>
                    <a:pt x="14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" name="Freeform 71"/>
            <p:cNvSpPr>
              <a:spLocks/>
            </p:cNvSpPr>
            <p:nvPr/>
          </p:nvSpPr>
          <p:spPr bwMode="auto">
            <a:xfrm>
              <a:off x="5084763" y="2735264"/>
              <a:ext cx="150813" cy="125413"/>
            </a:xfrm>
            <a:custGeom>
              <a:avLst/>
              <a:gdLst>
                <a:gd name="T0" fmla="*/ 53 w 53"/>
                <a:gd name="T1" fmla="*/ 44 h 44"/>
                <a:gd name="T2" fmla="*/ 53 w 53"/>
                <a:gd name="T3" fmla="*/ 14 h 44"/>
                <a:gd name="T4" fmla="*/ 26 w 53"/>
                <a:gd name="T5" fmla="*/ 0 h 44"/>
                <a:gd name="T6" fmla="*/ 0 w 53"/>
                <a:gd name="T7" fmla="*/ 14 h 44"/>
                <a:gd name="T8" fmla="*/ 0 w 53"/>
                <a:gd name="T9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4">
                  <a:moveTo>
                    <a:pt x="53" y="4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3"/>
                    <a:pt x="36" y="0"/>
                    <a:pt x="26" y="0"/>
                  </a:cubicBezTo>
                  <a:cubicBezTo>
                    <a:pt x="17" y="0"/>
                    <a:pt x="0" y="3"/>
                    <a:pt x="0" y="14"/>
                  </a:cubicBezTo>
                  <a:cubicBezTo>
                    <a:pt x="0" y="40"/>
                    <a:pt x="0" y="40"/>
                    <a:pt x="0" y="4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" name="Freeform 72"/>
            <p:cNvSpPr>
              <a:spLocks/>
            </p:cNvSpPr>
            <p:nvPr/>
          </p:nvSpPr>
          <p:spPr bwMode="auto">
            <a:xfrm>
              <a:off x="5235576" y="2760664"/>
              <a:ext cx="111125" cy="50800"/>
            </a:xfrm>
            <a:custGeom>
              <a:avLst/>
              <a:gdLst>
                <a:gd name="T0" fmla="*/ 39 w 39"/>
                <a:gd name="T1" fmla="*/ 18 h 18"/>
                <a:gd name="T2" fmla="*/ 39 w 39"/>
                <a:gd name="T3" fmla="*/ 13 h 18"/>
                <a:gd name="T4" fmla="*/ 13 w 39"/>
                <a:gd name="T5" fmla="*/ 0 h 18"/>
                <a:gd name="T6" fmla="*/ 0 w 39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8">
                  <a:moveTo>
                    <a:pt x="39" y="18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39" y="2"/>
                    <a:pt x="22" y="0"/>
                    <a:pt x="13" y="0"/>
                  </a:cubicBezTo>
                  <a:cubicBezTo>
                    <a:pt x="9" y="0"/>
                    <a:pt x="4" y="1"/>
                    <a:pt x="0" y="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" name="Freeform 73"/>
            <p:cNvSpPr>
              <a:spLocks/>
            </p:cNvSpPr>
            <p:nvPr/>
          </p:nvSpPr>
          <p:spPr bwMode="auto">
            <a:xfrm>
              <a:off x="4973638" y="2760664"/>
              <a:ext cx="111125" cy="88900"/>
            </a:xfrm>
            <a:custGeom>
              <a:avLst/>
              <a:gdLst>
                <a:gd name="T0" fmla="*/ 0 w 39"/>
                <a:gd name="T1" fmla="*/ 31 h 31"/>
                <a:gd name="T2" fmla="*/ 0 w 39"/>
                <a:gd name="T3" fmla="*/ 13 h 31"/>
                <a:gd name="T4" fmla="*/ 26 w 39"/>
                <a:gd name="T5" fmla="*/ 0 h 31"/>
                <a:gd name="T6" fmla="*/ 39 w 39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"/>
                    <a:pt x="17" y="0"/>
                    <a:pt x="26" y="0"/>
                  </a:cubicBezTo>
                  <a:cubicBezTo>
                    <a:pt x="30" y="0"/>
                    <a:pt x="35" y="1"/>
                    <a:pt x="39" y="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3" name="Группа 222"/>
          <p:cNvGrpSpPr/>
          <p:nvPr/>
        </p:nvGrpSpPr>
        <p:grpSpPr>
          <a:xfrm>
            <a:off x="2830236" y="1901826"/>
            <a:ext cx="367606" cy="406240"/>
            <a:chOff x="3843338" y="2571751"/>
            <a:chExt cx="498476" cy="550863"/>
          </a:xfrm>
        </p:grpSpPr>
        <p:sp>
          <p:nvSpPr>
            <p:cNvPr id="86" name="Freeform 74"/>
            <p:cNvSpPr>
              <a:spLocks/>
            </p:cNvSpPr>
            <p:nvPr/>
          </p:nvSpPr>
          <p:spPr bwMode="auto">
            <a:xfrm>
              <a:off x="3843338" y="2686051"/>
              <a:ext cx="334963" cy="311150"/>
            </a:xfrm>
            <a:custGeom>
              <a:avLst/>
              <a:gdLst>
                <a:gd name="T0" fmla="*/ 37 w 118"/>
                <a:gd name="T1" fmla="*/ 74 h 109"/>
                <a:gd name="T2" fmla="*/ 37 w 118"/>
                <a:gd name="T3" fmla="*/ 66 h 109"/>
                <a:gd name="T4" fmla="*/ 11 w 118"/>
                <a:gd name="T5" fmla="*/ 35 h 109"/>
                <a:gd name="T6" fmla="*/ 3 w 118"/>
                <a:gd name="T7" fmla="*/ 21 h 109"/>
                <a:gd name="T8" fmla="*/ 11 w 118"/>
                <a:gd name="T9" fmla="*/ 0 h 109"/>
                <a:gd name="T10" fmla="*/ 24 w 118"/>
                <a:gd name="T11" fmla="*/ 22 h 109"/>
                <a:gd name="T12" fmla="*/ 42 w 118"/>
                <a:gd name="T13" fmla="*/ 39 h 109"/>
                <a:gd name="T14" fmla="*/ 54 w 118"/>
                <a:gd name="T15" fmla="*/ 44 h 109"/>
                <a:gd name="T16" fmla="*/ 64 w 118"/>
                <a:gd name="T17" fmla="*/ 44 h 109"/>
                <a:gd name="T18" fmla="*/ 77 w 118"/>
                <a:gd name="T19" fmla="*/ 39 h 109"/>
                <a:gd name="T20" fmla="*/ 94 w 118"/>
                <a:gd name="T21" fmla="*/ 22 h 109"/>
                <a:gd name="T22" fmla="*/ 108 w 118"/>
                <a:gd name="T23" fmla="*/ 0 h 109"/>
                <a:gd name="T24" fmla="*/ 116 w 118"/>
                <a:gd name="T25" fmla="*/ 21 h 109"/>
                <a:gd name="T26" fmla="*/ 108 w 118"/>
                <a:gd name="T27" fmla="*/ 35 h 109"/>
                <a:gd name="T28" fmla="*/ 81 w 118"/>
                <a:gd name="T29" fmla="*/ 66 h 109"/>
                <a:gd name="T30" fmla="*/ 81 w 118"/>
                <a:gd name="T3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" h="109">
                  <a:moveTo>
                    <a:pt x="37" y="74"/>
                  </a:moveTo>
                  <a:cubicBezTo>
                    <a:pt x="37" y="66"/>
                    <a:pt x="37" y="66"/>
                    <a:pt x="37" y="6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5"/>
                    <a:pt x="4" y="2"/>
                    <a:pt x="11" y="0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5" y="42"/>
                    <a:pt x="50" y="44"/>
                    <a:pt x="5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8" y="44"/>
                    <a:pt x="74" y="42"/>
                    <a:pt x="77" y="39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5" y="2"/>
                    <a:pt x="118" y="15"/>
                    <a:pt x="116" y="21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109"/>
                    <a:pt x="81" y="109"/>
                    <a:pt x="81" y="109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" name="Freeform 75"/>
            <p:cNvSpPr>
              <a:spLocks/>
            </p:cNvSpPr>
            <p:nvPr/>
          </p:nvSpPr>
          <p:spPr bwMode="auto">
            <a:xfrm>
              <a:off x="3973513" y="2686051"/>
              <a:ext cx="77788" cy="88900"/>
            </a:xfrm>
            <a:custGeom>
              <a:avLst/>
              <a:gdLst>
                <a:gd name="T0" fmla="*/ 13 w 27"/>
                <a:gd name="T1" fmla="*/ 0 h 31"/>
                <a:gd name="T2" fmla="*/ 27 w 27"/>
                <a:gd name="T3" fmla="*/ 13 h 31"/>
                <a:gd name="T4" fmla="*/ 27 w 27"/>
                <a:gd name="T5" fmla="*/ 17 h 31"/>
                <a:gd name="T6" fmla="*/ 13 w 27"/>
                <a:gd name="T7" fmla="*/ 31 h 31"/>
                <a:gd name="T8" fmla="*/ 0 w 27"/>
                <a:gd name="T9" fmla="*/ 17 h 31"/>
                <a:gd name="T10" fmla="*/ 0 w 27"/>
                <a:gd name="T11" fmla="*/ 13 h 31"/>
                <a:gd name="T12" fmla="*/ 13 w 27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1">
                  <a:moveTo>
                    <a:pt x="13" y="0"/>
                  </a:moveTo>
                  <a:cubicBezTo>
                    <a:pt x="21" y="0"/>
                    <a:pt x="27" y="6"/>
                    <a:pt x="27" y="13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25"/>
                    <a:pt x="21" y="31"/>
                    <a:pt x="13" y="31"/>
                  </a:cubicBezTo>
                  <a:cubicBezTo>
                    <a:pt x="5" y="31"/>
                    <a:pt x="0" y="25"/>
                    <a:pt x="0" y="1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5" y="0"/>
                    <a:pt x="13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8" name="Freeform 76"/>
            <p:cNvSpPr>
              <a:spLocks/>
            </p:cNvSpPr>
            <p:nvPr/>
          </p:nvSpPr>
          <p:spPr bwMode="auto">
            <a:xfrm>
              <a:off x="4137026" y="2886076"/>
              <a:ext cx="76200" cy="88900"/>
            </a:xfrm>
            <a:custGeom>
              <a:avLst/>
              <a:gdLst>
                <a:gd name="T0" fmla="*/ 13 w 27"/>
                <a:gd name="T1" fmla="*/ 31 h 31"/>
                <a:gd name="T2" fmla="*/ 0 w 27"/>
                <a:gd name="T3" fmla="*/ 18 h 31"/>
                <a:gd name="T4" fmla="*/ 0 w 27"/>
                <a:gd name="T5" fmla="*/ 13 h 31"/>
                <a:gd name="T6" fmla="*/ 13 w 27"/>
                <a:gd name="T7" fmla="*/ 0 h 31"/>
                <a:gd name="T8" fmla="*/ 27 w 27"/>
                <a:gd name="T9" fmla="*/ 13 h 31"/>
                <a:gd name="T10" fmla="*/ 27 w 27"/>
                <a:gd name="T11" fmla="*/ 18 h 31"/>
                <a:gd name="T12" fmla="*/ 13 w 27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1">
                  <a:moveTo>
                    <a:pt x="13" y="31"/>
                  </a:moveTo>
                  <a:cubicBezTo>
                    <a:pt x="5" y="31"/>
                    <a:pt x="0" y="25"/>
                    <a:pt x="0" y="1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5" y="0"/>
                    <a:pt x="13" y="0"/>
                  </a:cubicBezTo>
                  <a:cubicBezTo>
                    <a:pt x="21" y="0"/>
                    <a:pt x="27" y="6"/>
                    <a:pt x="27" y="13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25"/>
                    <a:pt x="21" y="31"/>
                    <a:pt x="13" y="31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" name="Freeform 77"/>
            <p:cNvSpPr>
              <a:spLocks/>
            </p:cNvSpPr>
            <p:nvPr/>
          </p:nvSpPr>
          <p:spPr bwMode="auto">
            <a:xfrm>
              <a:off x="4098926" y="2886076"/>
              <a:ext cx="242888" cy="236538"/>
            </a:xfrm>
            <a:custGeom>
              <a:avLst/>
              <a:gdLst>
                <a:gd name="T0" fmla="*/ 0 w 85"/>
                <a:gd name="T1" fmla="*/ 83 h 83"/>
                <a:gd name="T2" fmla="*/ 0 w 85"/>
                <a:gd name="T3" fmla="*/ 61 h 83"/>
                <a:gd name="T4" fmla="*/ 26 w 85"/>
                <a:gd name="T5" fmla="*/ 44 h 83"/>
                <a:gd name="T6" fmla="*/ 31 w 85"/>
                <a:gd name="T7" fmla="*/ 44 h 83"/>
                <a:gd name="T8" fmla="*/ 44 w 85"/>
                <a:gd name="T9" fmla="*/ 39 h 83"/>
                <a:gd name="T10" fmla="*/ 61 w 85"/>
                <a:gd name="T11" fmla="*/ 31 h 83"/>
                <a:gd name="T12" fmla="*/ 75 w 85"/>
                <a:gd name="T13" fmla="*/ 0 h 83"/>
                <a:gd name="T14" fmla="*/ 75 w 85"/>
                <a:gd name="T15" fmla="*/ 0 h 83"/>
                <a:gd name="T16" fmla="*/ 83 w 85"/>
                <a:gd name="T17" fmla="*/ 26 h 83"/>
                <a:gd name="T18" fmla="*/ 75 w 85"/>
                <a:gd name="T19" fmla="*/ 44 h 83"/>
                <a:gd name="T20" fmla="*/ 48 w 85"/>
                <a:gd name="T21" fmla="*/ 66 h 83"/>
                <a:gd name="T22" fmla="*/ 48 w 85"/>
                <a:gd name="T2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83">
                  <a:moveTo>
                    <a:pt x="0" y="83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47"/>
                    <a:pt x="16" y="44"/>
                    <a:pt x="26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5" y="44"/>
                    <a:pt x="39" y="42"/>
                    <a:pt x="44" y="39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2" y="2"/>
                    <a:pt x="85" y="19"/>
                    <a:pt x="83" y="26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83"/>
                    <a:pt x="48" y="83"/>
                    <a:pt x="48" y="8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" name="Freeform 78"/>
            <p:cNvSpPr>
              <a:spLocks/>
            </p:cNvSpPr>
            <p:nvPr/>
          </p:nvSpPr>
          <p:spPr bwMode="auto">
            <a:xfrm>
              <a:off x="3937001" y="2922589"/>
              <a:ext cx="74613" cy="88900"/>
            </a:xfrm>
            <a:custGeom>
              <a:avLst/>
              <a:gdLst>
                <a:gd name="T0" fmla="*/ 13 w 26"/>
                <a:gd name="T1" fmla="*/ 31 h 31"/>
                <a:gd name="T2" fmla="*/ 26 w 26"/>
                <a:gd name="T3" fmla="*/ 18 h 31"/>
                <a:gd name="T4" fmla="*/ 26 w 26"/>
                <a:gd name="T5" fmla="*/ 13 h 31"/>
                <a:gd name="T6" fmla="*/ 13 w 26"/>
                <a:gd name="T7" fmla="*/ 0 h 31"/>
                <a:gd name="T8" fmla="*/ 0 w 26"/>
                <a:gd name="T9" fmla="*/ 13 h 31"/>
                <a:gd name="T10" fmla="*/ 0 w 26"/>
                <a:gd name="T11" fmla="*/ 18 h 31"/>
                <a:gd name="T12" fmla="*/ 13 w 26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cubicBezTo>
                    <a:pt x="21" y="31"/>
                    <a:pt x="26" y="25"/>
                    <a:pt x="26" y="18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1" y="0"/>
                    <a:pt x="13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5"/>
                    <a:pt x="5" y="31"/>
                    <a:pt x="13" y="31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" name="Freeform 79"/>
            <p:cNvSpPr>
              <a:spLocks/>
            </p:cNvSpPr>
            <p:nvPr/>
          </p:nvSpPr>
          <p:spPr bwMode="auto">
            <a:xfrm>
              <a:off x="3900488" y="3048001"/>
              <a:ext cx="150813" cy="74613"/>
            </a:xfrm>
            <a:custGeom>
              <a:avLst/>
              <a:gdLst>
                <a:gd name="T0" fmla="*/ 0 w 53"/>
                <a:gd name="T1" fmla="*/ 26 h 26"/>
                <a:gd name="T2" fmla="*/ 0 w 53"/>
                <a:gd name="T3" fmla="*/ 18 h 26"/>
                <a:gd name="T4" fmla="*/ 26 w 53"/>
                <a:gd name="T5" fmla="*/ 0 h 26"/>
                <a:gd name="T6" fmla="*/ 53 w 53"/>
                <a:gd name="T7" fmla="*/ 18 h 26"/>
                <a:gd name="T8" fmla="*/ 53 w 53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6">
                  <a:moveTo>
                    <a:pt x="0" y="2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6" y="0"/>
                    <a:pt x="26" y="0"/>
                  </a:cubicBezTo>
                  <a:cubicBezTo>
                    <a:pt x="37" y="0"/>
                    <a:pt x="53" y="3"/>
                    <a:pt x="53" y="18"/>
                  </a:cubicBezTo>
                  <a:cubicBezTo>
                    <a:pt x="53" y="26"/>
                    <a:pt x="53" y="26"/>
                    <a:pt x="53" y="2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" name="Line 80"/>
            <p:cNvSpPr>
              <a:spLocks noChangeShapeType="1"/>
            </p:cNvSpPr>
            <p:nvPr/>
          </p:nvSpPr>
          <p:spPr bwMode="auto">
            <a:xfrm flipV="1">
              <a:off x="4011613" y="2571751"/>
              <a:ext cx="0" cy="635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" name="Line 81"/>
            <p:cNvSpPr>
              <a:spLocks noChangeShapeType="1"/>
            </p:cNvSpPr>
            <p:nvPr/>
          </p:nvSpPr>
          <p:spPr bwMode="auto">
            <a:xfrm flipV="1">
              <a:off x="4062413" y="2611439"/>
              <a:ext cx="36513" cy="38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" name="Line 82"/>
            <p:cNvSpPr>
              <a:spLocks noChangeShapeType="1"/>
            </p:cNvSpPr>
            <p:nvPr/>
          </p:nvSpPr>
          <p:spPr bwMode="auto">
            <a:xfrm flipH="1" flipV="1">
              <a:off x="3925888" y="2611439"/>
              <a:ext cx="36513" cy="38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4" name="Группа 223"/>
          <p:cNvGrpSpPr/>
          <p:nvPr/>
        </p:nvGrpSpPr>
        <p:grpSpPr>
          <a:xfrm>
            <a:off x="2079806" y="1920557"/>
            <a:ext cx="405069" cy="351216"/>
            <a:chOff x="2825751" y="2597151"/>
            <a:chExt cx="549275" cy="476251"/>
          </a:xfrm>
        </p:grpSpPr>
        <p:sp>
          <p:nvSpPr>
            <p:cNvPr id="95" name="Freeform 83"/>
            <p:cNvSpPr>
              <a:spLocks/>
            </p:cNvSpPr>
            <p:nvPr/>
          </p:nvSpPr>
          <p:spPr bwMode="auto">
            <a:xfrm>
              <a:off x="3036888" y="2722564"/>
              <a:ext cx="150813" cy="88900"/>
            </a:xfrm>
            <a:custGeom>
              <a:avLst/>
              <a:gdLst>
                <a:gd name="T0" fmla="*/ 5 w 53"/>
                <a:gd name="T1" fmla="*/ 31 h 31"/>
                <a:gd name="T2" fmla="*/ 0 w 53"/>
                <a:gd name="T3" fmla="*/ 26 h 31"/>
                <a:gd name="T4" fmla="*/ 0 w 53"/>
                <a:gd name="T5" fmla="*/ 13 h 31"/>
                <a:gd name="T6" fmla="*/ 27 w 53"/>
                <a:gd name="T7" fmla="*/ 0 h 31"/>
                <a:gd name="T8" fmla="*/ 27 w 53"/>
                <a:gd name="T9" fmla="*/ 0 h 31"/>
                <a:gd name="T10" fmla="*/ 53 w 53"/>
                <a:gd name="T11" fmla="*/ 13 h 31"/>
                <a:gd name="T12" fmla="*/ 53 w 53"/>
                <a:gd name="T13" fmla="*/ 26 h 31"/>
                <a:gd name="T14" fmla="*/ 48 w 53"/>
                <a:gd name="T15" fmla="*/ 31 h 31"/>
                <a:gd name="T16" fmla="*/ 5 w 5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31">
                  <a:moveTo>
                    <a:pt x="5" y="31"/>
                  </a:moveTo>
                  <a:cubicBezTo>
                    <a:pt x="2" y="31"/>
                    <a:pt x="0" y="29"/>
                    <a:pt x="0" y="2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8" y="0"/>
                    <a:pt x="53" y="8"/>
                    <a:pt x="53" y="1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9"/>
                    <a:pt x="51" y="31"/>
                    <a:pt x="48" y="31"/>
                  </a:cubicBezTo>
                  <a:lnTo>
                    <a:pt x="5" y="3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" name="Freeform 84"/>
            <p:cNvSpPr>
              <a:spLocks/>
            </p:cNvSpPr>
            <p:nvPr/>
          </p:nvSpPr>
          <p:spPr bwMode="auto">
            <a:xfrm>
              <a:off x="3062288" y="2597151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6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9"/>
                    <a:pt x="28" y="0"/>
                    <a:pt x="18" y="0"/>
                  </a:cubicBezTo>
                  <a:cubicBezTo>
                    <a:pt x="7" y="0"/>
                    <a:pt x="0" y="9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6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" name="Freeform 85"/>
            <p:cNvSpPr>
              <a:spLocks/>
            </p:cNvSpPr>
            <p:nvPr/>
          </p:nvSpPr>
          <p:spPr bwMode="auto">
            <a:xfrm>
              <a:off x="3224213" y="2986089"/>
              <a:ext cx="150813" cy="87313"/>
            </a:xfrm>
            <a:custGeom>
              <a:avLst/>
              <a:gdLst>
                <a:gd name="T0" fmla="*/ 4 w 53"/>
                <a:gd name="T1" fmla="*/ 31 h 31"/>
                <a:gd name="T2" fmla="*/ 0 w 53"/>
                <a:gd name="T3" fmla="*/ 26 h 31"/>
                <a:gd name="T4" fmla="*/ 0 w 53"/>
                <a:gd name="T5" fmla="*/ 13 h 31"/>
                <a:gd name="T6" fmla="*/ 26 w 53"/>
                <a:gd name="T7" fmla="*/ 0 h 31"/>
                <a:gd name="T8" fmla="*/ 26 w 53"/>
                <a:gd name="T9" fmla="*/ 0 h 31"/>
                <a:gd name="T10" fmla="*/ 53 w 53"/>
                <a:gd name="T11" fmla="*/ 13 h 31"/>
                <a:gd name="T12" fmla="*/ 53 w 53"/>
                <a:gd name="T13" fmla="*/ 26 h 31"/>
                <a:gd name="T14" fmla="*/ 48 w 53"/>
                <a:gd name="T15" fmla="*/ 31 h 31"/>
                <a:gd name="T16" fmla="*/ 4 w 5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31">
                  <a:moveTo>
                    <a:pt x="4" y="31"/>
                  </a:moveTo>
                  <a:cubicBezTo>
                    <a:pt x="2" y="31"/>
                    <a:pt x="0" y="29"/>
                    <a:pt x="0" y="2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3" y="8"/>
                    <a:pt x="53" y="1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9"/>
                    <a:pt x="51" y="31"/>
                    <a:pt x="48" y="31"/>
                  </a:cubicBezTo>
                  <a:lnTo>
                    <a:pt x="4" y="3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8" name="Freeform 86"/>
            <p:cNvSpPr>
              <a:spLocks/>
            </p:cNvSpPr>
            <p:nvPr/>
          </p:nvSpPr>
          <p:spPr bwMode="auto">
            <a:xfrm>
              <a:off x="3251201" y="2860676"/>
              <a:ext cx="98425" cy="125413"/>
            </a:xfrm>
            <a:custGeom>
              <a:avLst/>
              <a:gdLst>
                <a:gd name="T0" fmla="*/ 17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7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7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7" y="44"/>
                  </a:moveTo>
                  <a:cubicBezTo>
                    <a:pt x="28" y="44"/>
                    <a:pt x="35" y="36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9"/>
                    <a:pt x="28" y="0"/>
                    <a:pt x="17" y="0"/>
                  </a:cubicBezTo>
                  <a:cubicBezTo>
                    <a:pt x="7" y="0"/>
                    <a:pt x="0" y="9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6"/>
                    <a:pt x="7" y="44"/>
                    <a:pt x="17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9" name="Freeform 87"/>
            <p:cNvSpPr>
              <a:spLocks/>
            </p:cNvSpPr>
            <p:nvPr/>
          </p:nvSpPr>
          <p:spPr bwMode="auto">
            <a:xfrm>
              <a:off x="2825751" y="2986089"/>
              <a:ext cx="147638" cy="87313"/>
            </a:xfrm>
            <a:custGeom>
              <a:avLst/>
              <a:gdLst>
                <a:gd name="T0" fmla="*/ 4 w 52"/>
                <a:gd name="T1" fmla="*/ 31 h 31"/>
                <a:gd name="T2" fmla="*/ 0 w 52"/>
                <a:gd name="T3" fmla="*/ 26 h 31"/>
                <a:gd name="T4" fmla="*/ 0 w 52"/>
                <a:gd name="T5" fmla="*/ 13 h 31"/>
                <a:gd name="T6" fmla="*/ 26 w 52"/>
                <a:gd name="T7" fmla="*/ 0 h 31"/>
                <a:gd name="T8" fmla="*/ 26 w 52"/>
                <a:gd name="T9" fmla="*/ 0 h 31"/>
                <a:gd name="T10" fmla="*/ 52 w 52"/>
                <a:gd name="T11" fmla="*/ 13 h 31"/>
                <a:gd name="T12" fmla="*/ 52 w 52"/>
                <a:gd name="T13" fmla="*/ 26 h 31"/>
                <a:gd name="T14" fmla="*/ 48 w 52"/>
                <a:gd name="T15" fmla="*/ 31 h 31"/>
                <a:gd name="T16" fmla="*/ 4 w 52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1">
                  <a:moveTo>
                    <a:pt x="4" y="31"/>
                  </a:moveTo>
                  <a:cubicBezTo>
                    <a:pt x="2" y="31"/>
                    <a:pt x="0" y="29"/>
                    <a:pt x="0" y="2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9"/>
                    <a:pt x="50" y="31"/>
                    <a:pt x="48" y="31"/>
                  </a:cubicBezTo>
                  <a:lnTo>
                    <a:pt x="4" y="3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0" name="Freeform 88"/>
            <p:cNvSpPr>
              <a:spLocks/>
            </p:cNvSpPr>
            <p:nvPr/>
          </p:nvSpPr>
          <p:spPr bwMode="auto">
            <a:xfrm>
              <a:off x="2851151" y="2860676"/>
              <a:ext cx="100013" cy="125413"/>
            </a:xfrm>
            <a:custGeom>
              <a:avLst/>
              <a:gdLst>
                <a:gd name="T0" fmla="*/ 17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7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7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7" y="44"/>
                  </a:moveTo>
                  <a:cubicBezTo>
                    <a:pt x="28" y="44"/>
                    <a:pt x="35" y="36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9"/>
                    <a:pt x="28" y="0"/>
                    <a:pt x="17" y="0"/>
                  </a:cubicBezTo>
                  <a:cubicBezTo>
                    <a:pt x="7" y="0"/>
                    <a:pt x="0" y="9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6"/>
                    <a:pt x="7" y="44"/>
                    <a:pt x="17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1" name="Freeform 89"/>
            <p:cNvSpPr>
              <a:spLocks/>
            </p:cNvSpPr>
            <p:nvPr/>
          </p:nvSpPr>
          <p:spPr bwMode="auto">
            <a:xfrm>
              <a:off x="2874963" y="2660651"/>
              <a:ext cx="139700" cy="161925"/>
            </a:xfrm>
            <a:custGeom>
              <a:avLst/>
              <a:gdLst>
                <a:gd name="T0" fmla="*/ 0 w 49"/>
                <a:gd name="T1" fmla="*/ 57 h 57"/>
                <a:gd name="T2" fmla="*/ 0 w 49"/>
                <a:gd name="T3" fmla="*/ 13 h 57"/>
                <a:gd name="T4" fmla="*/ 13 w 49"/>
                <a:gd name="T5" fmla="*/ 0 h 57"/>
                <a:gd name="T6" fmla="*/ 49 w 49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57">
                  <a:moveTo>
                    <a:pt x="0" y="57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2" name="Freeform 90"/>
            <p:cNvSpPr>
              <a:spLocks/>
            </p:cNvSpPr>
            <p:nvPr/>
          </p:nvSpPr>
          <p:spPr bwMode="auto">
            <a:xfrm>
              <a:off x="2962276" y="2611439"/>
              <a:ext cx="52388" cy="100013"/>
            </a:xfrm>
            <a:custGeom>
              <a:avLst/>
              <a:gdLst>
                <a:gd name="T0" fmla="*/ 0 w 33"/>
                <a:gd name="T1" fmla="*/ 63 h 63"/>
                <a:gd name="T2" fmla="*/ 33 w 33"/>
                <a:gd name="T3" fmla="*/ 31 h 63"/>
                <a:gd name="T4" fmla="*/ 0 w 33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3">
                  <a:moveTo>
                    <a:pt x="0" y="63"/>
                  </a:moveTo>
                  <a:lnTo>
                    <a:pt x="33" y="31"/>
                  </a:lnTo>
                  <a:lnTo>
                    <a:pt x="0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3" name="Freeform 91"/>
            <p:cNvSpPr>
              <a:spLocks/>
            </p:cNvSpPr>
            <p:nvPr/>
          </p:nvSpPr>
          <p:spPr bwMode="auto">
            <a:xfrm>
              <a:off x="3014663" y="2922589"/>
              <a:ext cx="47625" cy="100013"/>
            </a:xfrm>
            <a:custGeom>
              <a:avLst/>
              <a:gdLst>
                <a:gd name="T0" fmla="*/ 30 w 30"/>
                <a:gd name="T1" fmla="*/ 63 h 63"/>
                <a:gd name="T2" fmla="*/ 0 w 30"/>
                <a:gd name="T3" fmla="*/ 33 h 63"/>
                <a:gd name="T4" fmla="*/ 30 w 30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3">
                  <a:moveTo>
                    <a:pt x="30" y="63"/>
                  </a:moveTo>
                  <a:lnTo>
                    <a:pt x="0" y="33"/>
                  </a:lnTo>
                  <a:lnTo>
                    <a:pt x="30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4" name="Freeform 92"/>
            <p:cNvSpPr>
              <a:spLocks/>
            </p:cNvSpPr>
            <p:nvPr/>
          </p:nvSpPr>
          <p:spPr bwMode="auto">
            <a:xfrm>
              <a:off x="3198813" y="2660651"/>
              <a:ext cx="114300" cy="150813"/>
            </a:xfrm>
            <a:custGeom>
              <a:avLst/>
              <a:gdLst>
                <a:gd name="T0" fmla="*/ 0 w 40"/>
                <a:gd name="T1" fmla="*/ 0 h 53"/>
                <a:gd name="T2" fmla="*/ 27 w 40"/>
                <a:gd name="T3" fmla="*/ 0 h 53"/>
                <a:gd name="T4" fmla="*/ 40 w 40"/>
                <a:gd name="T5" fmla="*/ 13 h 53"/>
                <a:gd name="T6" fmla="*/ 40 w 40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53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4" y="0"/>
                    <a:pt x="40" y="6"/>
                    <a:pt x="40" y="13"/>
                  </a:cubicBezTo>
                  <a:cubicBezTo>
                    <a:pt x="40" y="53"/>
                    <a:pt x="40" y="53"/>
                    <a:pt x="40" y="5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5" name="Freeform 93"/>
            <p:cNvSpPr>
              <a:spLocks/>
            </p:cNvSpPr>
            <p:nvPr/>
          </p:nvSpPr>
          <p:spPr bwMode="auto">
            <a:xfrm>
              <a:off x="3262313" y="2760664"/>
              <a:ext cx="98425" cy="50800"/>
            </a:xfrm>
            <a:custGeom>
              <a:avLst/>
              <a:gdLst>
                <a:gd name="T0" fmla="*/ 0 w 62"/>
                <a:gd name="T1" fmla="*/ 0 h 32"/>
                <a:gd name="T2" fmla="*/ 32 w 62"/>
                <a:gd name="T3" fmla="*/ 32 h 32"/>
                <a:gd name="T4" fmla="*/ 62 w 6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32">
                  <a:moveTo>
                    <a:pt x="0" y="0"/>
                  </a:moveTo>
                  <a:lnTo>
                    <a:pt x="32" y="32"/>
                  </a:lnTo>
                  <a:lnTo>
                    <a:pt x="62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6" name="Line 94"/>
            <p:cNvSpPr>
              <a:spLocks noChangeShapeType="1"/>
            </p:cNvSpPr>
            <p:nvPr/>
          </p:nvSpPr>
          <p:spPr bwMode="auto">
            <a:xfrm flipH="1">
              <a:off x="3014663" y="2974976"/>
              <a:ext cx="18415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5" name="Группа 224"/>
          <p:cNvGrpSpPr/>
          <p:nvPr/>
        </p:nvGrpSpPr>
        <p:grpSpPr>
          <a:xfrm>
            <a:off x="1334058" y="1893631"/>
            <a:ext cx="420289" cy="414434"/>
            <a:chOff x="1814513" y="2560639"/>
            <a:chExt cx="569913" cy="561975"/>
          </a:xfrm>
        </p:grpSpPr>
        <p:sp>
          <p:nvSpPr>
            <p:cNvPr id="107" name="Oval 95"/>
            <p:cNvSpPr>
              <a:spLocks noChangeArrowheads="1"/>
            </p:cNvSpPr>
            <p:nvPr/>
          </p:nvSpPr>
          <p:spPr bwMode="auto">
            <a:xfrm>
              <a:off x="1954213" y="2822576"/>
              <a:ext cx="85725" cy="88900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8" name="Oval 96"/>
            <p:cNvSpPr>
              <a:spLocks noChangeArrowheads="1"/>
            </p:cNvSpPr>
            <p:nvPr/>
          </p:nvSpPr>
          <p:spPr bwMode="auto">
            <a:xfrm>
              <a:off x="1828801" y="2874964"/>
              <a:ext cx="85725" cy="85725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9" name="Freeform 97"/>
            <p:cNvSpPr>
              <a:spLocks/>
            </p:cNvSpPr>
            <p:nvPr/>
          </p:nvSpPr>
          <p:spPr bwMode="auto">
            <a:xfrm>
              <a:off x="1914526" y="2868614"/>
              <a:ext cx="250825" cy="254000"/>
            </a:xfrm>
            <a:custGeom>
              <a:avLst/>
              <a:gdLst>
                <a:gd name="T0" fmla="*/ 0 w 88"/>
                <a:gd name="T1" fmla="*/ 89 h 89"/>
                <a:gd name="T2" fmla="*/ 11 w 88"/>
                <a:gd name="T3" fmla="*/ 41 h 89"/>
                <a:gd name="T4" fmla="*/ 27 w 88"/>
                <a:gd name="T5" fmla="*/ 28 h 89"/>
                <a:gd name="T6" fmla="*/ 53 w 88"/>
                <a:gd name="T7" fmla="*/ 24 h 89"/>
                <a:gd name="T8" fmla="*/ 79 w 88"/>
                <a:gd name="T9" fmla="*/ 0 h 89"/>
                <a:gd name="T10" fmla="*/ 78 w 88"/>
                <a:gd name="T11" fmla="*/ 24 h 89"/>
                <a:gd name="T12" fmla="*/ 59 w 88"/>
                <a:gd name="T13" fmla="*/ 42 h 89"/>
                <a:gd name="T14" fmla="*/ 31 w 88"/>
                <a:gd name="T15" fmla="*/ 5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89">
                  <a:moveTo>
                    <a:pt x="0" y="89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2" y="34"/>
                    <a:pt x="18" y="30"/>
                    <a:pt x="27" y="28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88" y="15"/>
                    <a:pt x="78" y="24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31" y="51"/>
                    <a:pt x="31" y="51"/>
                    <a:pt x="31" y="5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0" name="Line 98"/>
            <p:cNvSpPr>
              <a:spLocks noChangeShapeType="1"/>
            </p:cNvSpPr>
            <p:nvPr/>
          </p:nvSpPr>
          <p:spPr bwMode="auto">
            <a:xfrm flipV="1">
              <a:off x="2028826" y="2997201"/>
              <a:ext cx="25400" cy="1254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1" name="Oval 99"/>
            <p:cNvSpPr>
              <a:spLocks noChangeArrowheads="1"/>
            </p:cNvSpPr>
            <p:nvPr/>
          </p:nvSpPr>
          <p:spPr bwMode="auto">
            <a:xfrm>
              <a:off x="2233613" y="2860676"/>
              <a:ext cx="88900" cy="8731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2" name="Freeform 100"/>
            <p:cNvSpPr>
              <a:spLocks/>
            </p:cNvSpPr>
            <p:nvPr/>
          </p:nvSpPr>
          <p:spPr bwMode="auto">
            <a:xfrm>
              <a:off x="2147888" y="2986089"/>
              <a:ext cx="236538" cy="136525"/>
            </a:xfrm>
            <a:custGeom>
              <a:avLst/>
              <a:gdLst>
                <a:gd name="T0" fmla="*/ 83 w 83"/>
                <a:gd name="T1" fmla="*/ 48 h 48"/>
                <a:gd name="T2" fmla="*/ 73 w 83"/>
                <a:gd name="T3" fmla="*/ 14 h 48"/>
                <a:gd name="T4" fmla="*/ 52 w 83"/>
                <a:gd name="T5" fmla="*/ 0 h 48"/>
                <a:gd name="T6" fmla="*/ 0 w 83"/>
                <a:gd name="T7" fmla="*/ 0 h 48"/>
                <a:gd name="T8" fmla="*/ 17 w 83"/>
                <a:gd name="T9" fmla="*/ 18 h 48"/>
                <a:gd name="T10" fmla="*/ 52 w 83"/>
                <a:gd name="T11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48">
                  <a:moveTo>
                    <a:pt x="83" y="48"/>
                  </a:moveTo>
                  <a:cubicBezTo>
                    <a:pt x="73" y="14"/>
                    <a:pt x="73" y="14"/>
                    <a:pt x="73" y="14"/>
                  </a:cubicBezTo>
                  <a:cubicBezTo>
                    <a:pt x="71" y="6"/>
                    <a:pt x="66" y="0"/>
                    <a:pt x="52" y="0"/>
                  </a:cubicBezTo>
                  <a:cubicBezTo>
                    <a:pt x="43" y="0"/>
                    <a:pt x="0" y="0"/>
                    <a:pt x="0" y="0"/>
                  </a:cubicBezTo>
                  <a:cubicBezTo>
                    <a:pt x="0" y="0"/>
                    <a:pt x="3" y="18"/>
                    <a:pt x="17" y="18"/>
                  </a:cubicBezTo>
                  <a:cubicBezTo>
                    <a:pt x="52" y="18"/>
                    <a:pt x="52" y="18"/>
                    <a:pt x="52" y="1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3" name="Line 101"/>
            <p:cNvSpPr>
              <a:spLocks noChangeShapeType="1"/>
            </p:cNvSpPr>
            <p:nvPr/>
          </p:nvSpPr>
          <p:spPr bwMode="auto">
            <a:xfrm flipH="1" flipV="1">
              <a:off x="2259013" y="3036889"/>
              <a:ext cx="31750" cy="857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4" name="Freeform 102"/>
            <p:cNvSpPr>
              <a:spLocks/>
            </p:cNvSpPr>
            <p:nvPr/>
          </p:nvSpPr>
          <p:spPr bwMode="auto">
            <a:xfrm>
              <a:off x="1814513" y="2986089"/>
              <a:ext cx="125413" cy="136525"/>
            </a:xfrm>
            <a:custGeom>
              <a:avLst/>
              <a:gdLst>
                <a:gd name="T0" fmla="*/ 0 w 44"/>
                <a:gd name="T1" fmla="*/ 48 h 48"/>
                <a:gd name="T2" fmla="*/ 6 w 44"/>
                <a:gd name="T3" fmla="*/ 18 h 48"/>
                <a:gd name="T4" fmla="*/ 22 w 44"/>
                <a:gd name="T5" fmla="*/ 4 h 48"/>
                <a:gd name="T6" fmla="*/ 44 w 44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8">
                  <a:moveTo>
                    <a:pt x="0" y="48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8" y="10"/>
                    <a:pt x="13" y="6"/>
                    <a:pt x="22" y="4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5" name="Freeform 103"/>
            <p:cNvSpPr>
              <a:spLocks/>
            </p:cNvSpPr>
            <p:nvPr/>
          </p:nvSpPr>
          <p:spPr bwMode="auto">
            <a:xfrm>
              <a:off x="1831976" y="2606676"/>
              <a:ext cx="222250" cy="190500"/>
            </a:xfrm>
            <a:custGeom>
              <a:avLst/>
              <a:gdLst>
                <a:gd name="T0" fmla="*/ 109 w 140"/>
                <a:gd name="T1" fmla="*/ 0 h 120"/>
                <a:gd name="T2" fmla="*/ 0 w 140"/>
                <a:gd name="T3" fmla="*/ 47 h 120"/>
                <a:gd name="T4" fmla="*/ 36 w 140"/>
                <a:gd name="T5" fmla="*/ 75 h 120"/>
                <a:gd name="T6" fmla="*/ 30 w 140"/>
                <a:gd name="T7" fmla="*/ 120 h 120"/>
                <a:gd name="T8" fmla="*/ 140 w 140"/>
                <a:gd name="T9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20">
                  <a:moveTo>
                    <a:pt x="109" y="0"/>
                  </a:moveTo>
                  <a:lnTo>
                    <a:pt x="0" y="47"/>
                  </a:lnTo>
                  <a:lnTo>
                    <a:pt x="36" y="75"/>
                  </a:lnTo>
                  <a:lnTo>
                    <a:pt x="30" y="120"/>
                  </a:lnTo>
                  <a:lnTo>
                    <a:pt x="140" y="73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6" name="Line 104"/>
            <p:cNvSpPr>
              <a:spLocks noChangeShapeType="1"/>
            </p:cNvSpPr>
            <p:nvPr/>
          </p:nvSpPr>
          <p:spPr bwMode="auto">
            <a:xfrm flipH="1" flipV="1">
              <a:off x="1985963" y="2560639"/>
              <a:ext cx="136525" cy="3222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7" name="Line 105"/>
            <p:cNvSpPr>
              <a:spLocks noChangeShapeType="1"/>
            </p:cNvSpPr>
            <p:nvPr/>
          </p:nvSpPr>
          <p:spPr bwMode="auto">
            <a:xfrm flipH="1" flipV="1">
              <a:off x="2141538" y="2932114"/>
              <a:ext cx="23813" cy="539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8" name="Line 106"/>
            <p:cNvSpPr>
              <a:spLocks noChangeShapeType="1"/>
            </p:cNvSpPr>
            <p:nvPr/>
          </p:nvSpPr>
          <p:spPr bwMode="auto">
            <a:xfrm flipH="1" flipV="1">
              <a:off x="2184401" y="3036889"/>
              <a:ext cx="38100" cy="857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6" name="Группа 225"/>
          <p:cNvGrpSpPr/>
          <p:nvPr/>
        </p:nvGrpSpPr>
        <p:grpSpPr>
          <a:xfrm>
            <a:off x="605871" y="1912363"/>
            <a:ext cx="405070" cy="387509"/>
            <a:chOff x="827088" y="2586039"/>
            <a:chExt cx="549276" cy="525463"/>
          </a:xfrm>
        </p:grpSpPr>
        <p:sp>
          <p:nvSpPr>
            <p:cNvPr id="119" name="Freeform 107"/>
            <p:cNvSpPr>
              <a:spLocks/>
            </p:cNvSpPr>
            <p:nvPr/>
          </p:nvSpPr>
          <p:spPr bwMode="auto">
            <a:xfrm>
              <a:off x="1028701" y="2711451"/>
              <a:ext cx="147638" cy="74613"/>
            </a:xfrm>
            <a:custGeom>
              <a:avLst/>
              <a:gdLst>
                <a:gd name="T0" fmla="*/ 4 w 52"/>
                <a:gd name="T1" fmla="*/ 26 h 26"/>
                <a:gd name="T2" fmla="*/ 0 w 52"/>
                <a:gd name="T3" fmla="*/ 22 h 26"/>
                <a:gd name="T4" fmla="*/ 0 w 52"/>
                <a:gd name="T5" fmla="*/ 13 h 26"/>
                <a:gd name="T6" fmla="*/ 26 w 52"/>
                <a:gd name="T7" fmla="*/ 0 h 26"/>
                <a:gd name="T8" fmla="*/ 26 w 52"/>
                <a:gd name="T9" fmla="*/ 0 h 26"/>
                <a:gd name="T10" fmla="*/ 52 w 52"/>
                <a:gd name="T11" fmla="*/ 13 h 26"/>
                <a:gd name="T12" fmla="*/ 52 w 52"/>
                <a:gd name="T13" fmla="*/ 22 h 26"/>
                <a:gd name="T14" fmla="*/ 48 w 52"/>
                <a:gd name="T15" fmla="*/ 26 h 26"/>
                <a:gd name="T16" fmla="*/ 4 w 52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6">
                  <a:moveTo>
                    <a:pt x="4" y="26"/>
                  </a:moveTo>
                  <a:cubicBezTo>
                    <a:pt x="1" y="26"/>
                    <a:pt x="0" y="24"/>
                    <a:pt x="0" y="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4"/>
                    <a:pt x="50" y="26"/>
                    <a:pt x="48" y="26"/>
                  </a:cubicBezTo>
                  <a:lnTo>
                    <a:pt x="4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0" name="Freeform 108"/>
            <p:cNvSpPr>
              <a:spLocks/>
            </p:cNvSpPr>
            <p:nvPr/>
          </p:nvSpPr>
          <p:spPr bwMode="auto">
            <a:xfrm>
              <a:off x="1050926" y="2586039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1" name="Freeform 109"/>
            <p:cNvSpPr>
              <a:spLocks/>
            </p:cNvSpPr>
            <p:nvPr/>
          </p:nvSpPr>
          <p:spPr bwMode="auto">
            <a:xfrm>
              <a:off x="1028701" y="3036889"/>
              <a:ext cx="147638" cy="74613"/>
            </a:xfrm>
            <a:custGeom>
              <a:avLst/>
              <a:gdLst>
                <a:gd name="T0" fmla="*/ 4 w 52"/>
                <a:gd name="T1" fmla="*/ 26 h 26"/>
                <a:gd name="T2" fmla="*/ 0 w 52"/>
                <a:gd name="T3" fmla="*/ 22 h 26"/>
                <a:gd name="T4" fmla="*/ 0 w 52"/>
                <a:gd name="T5" fmla="*/ 13 h 26"/>
                <a:gd name="T6" fmla="*/ 26 w 52"/>
                <a:gd name="T7" fmla="*/ 0 h 26"/>
                <a:gd name="T8" fmla="*/ 26 w 52"/>
                <a:gd name="T9" fmla="*/ 0 h 26"/>
                <a:gd name="T10" fmla="*/ 52 w 52"/>
                <a:gd name="T11" fmla="*/ 13 h 26"/>
                <a:gd name="T12" fmla="*/ 52 w 52"/>
                <a:gd name="T13" fmla="*/ 22 h 26"/>
                <a:gd name="T14" fmla="*/ 48 w 52"/>
                <a:gd name="T15" fmla="*/ 26 h 26"/>
                <a:gd name="T16" fmla="*/ 4 w 52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6">
                  <a:moveTo>
                    <a:pt x="4" y="26"/>
                  </a:moveTo>
                  <a:cubicBezTo>
                    <a:pt x="1" y="26"/>
                    <a:pt x="0" y="24"/>
                    <a:pt x="0" y="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4"/>
                    <a:pt x="50" y="26"/>
                    <a:pt x="48" y="26"/>
                  </a:cubicBezTo>
                  <a:lnTo>
                    <a:pt x="4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2" name="Freeform 110"/>
            <p:cNvSpPr>
              <a:spLocks/>
            </p:cNvSpPr>
            <p:nvPr/>
          </p:nvSpPr>
          <p:spPr bwMode="auto">
            <a:xfrm>
              <a:off x="1050926" y="2911476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3" name="Freeform 111"/>
            <p:cNvSpPr>
              <a:spLocks/>
            </p:cNvSpPr>
            <p:nvPr/>
          </p:nvSpPr>
          <p:spPr bwMode="auto">
            <a:xfrm>
              <a:off x="827088" y="2886076"/>
              <a:ext cx="150813" cy="74613"/>
            </a:xfrm>
            <a:custGeom>
              <a:avLst/>
              <a:gdLst>
                <a:gd name="T0" fmla="*/ 5 w 53"/>
                <a:gd name="T1" fmla="*/ 26 h 26"/>
                <a:gd name="T2" fmla="*/ 0 w 53"/>
                <a:gd name="T3" fmla="*/ 22 h 26"/>
                <a:gd name="T4" fmla="*/ 0 w 53"/>
                <a:gd name="T5" fmla="*/ 13 h 26"/>
                <a:gd name="T6" fmla="*/ 27 w 53"/>
                <a:gd name="T7" fmla="*/ 0 h 26"/>
                <a:gd name="T8" fmla="*/ 27 w 53"/>
                <a:gd name="T9" fmla="*/ 0 h 26"/>
                <a:gd name="T10" fmla="*/ 53 w 53"/>
                <a:gd name="T11" fmla="*/ 13 h 26"/>
                <a:gd name="T12" fmla="*/ 53 w 53"/>
                <a:gd name="T13" fmla="*/ 22 h 26"/>
                <a:gd name="T14" fmla="*/ 49 w 53"/>
                <a:gd name="T15" fmla="*/ 26 h 26"/>
                <a:gd name="T16" fmla="*/ 5 w 53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6">
                  <a:moveTo>
                    <a:pt x="5" y="26"/>
                  </a:moveTo>
                  <a:cubicBezTo>
                    <a:pt x="2" y="26"/>
                    <a:pt x="0" y="24"/>
                    <a:pt x="0" y="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8" y="0"/>
                    <a:pt x="53" y="8"/>
                    <a:pt x="53" y="1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4"/>
                    <a:pt x="51" y="26"/>
                    <a:pt x="49" y="26"/>
                  </a:cubicBezTo>
                  <a:lnTo>
                    <a:pt x="5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4" name="Freeform 112"/>
            <p:cNvSpPr>
              <a:spLocks/>
            </p:cNvSpPr>
            <p:nvPr/>
          </p:nvSpPr>
          <p:spPr bwMode="auto">
            <a:xfrm>
              <a:off x="852488" y="2760664"/>
              <a:ext cx="98425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6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9"/>
                    <a:pt x="28" y="0"/>
                    <a:pt x="18" y="0"/>
                  </a:cubicBezTo>
                  <a:cubicBezTo>
                    <a:pt x="7" y="0"/>
                    <a:pt x="0" y="9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6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5" name="Freeform 113"/>
            <p:cNvSpPr>
              <a:spLocks/>
            </p:cNvSpPr>
            <p:nvPr/>
          </p:nvSpPr>
          <p:spPr bwMode="auto">
            <a:xfrm>
              <a:off x="1228726" y="2886076"/>
              <a:ext cx="147638" cy="74613"/>
            </a:xfrm>
            <a:custGeom>
              <a:avLst/>
              <a:gdLst>
                <a:gd name="T0" fmla="*/ 4 w 52"/>
                <a:gd name="T1" fmla="*/ 26 h 26"/>
                <a:gd name="T2" fmla="*/ 0 w 52"/>
                <a:gd name="T3" fmla="*/ 22 h 26"/>
                <a:gd name="T4" fmla="*/ 0 w 52"/>
                <a:gd name="T5" fmla="*/ 13 h 26"/>
                <a:gd name="T6" fmla="*/ 26 w 52"/>
                <a:gd name="T7" fmla="*/ 0 h 26"/>
                <a:gd name="T8" fmla="*/ 26 w 52"/>
                <a:gd name="T9" fmla="*/ 0 h 26"/>
                <a:gd name="T10" fmla="*/ 52 w 52"/>
                <a:gd name="T11" fmla="*/ 13 h 26"/>
                <a:gd name="T12" fmla="*/ 52 w 52"/>
                <a:gd name="T13" fmla="*/ 22 h 26"/>
                <a:gd name="T14" fmla="*/ 48 w 52"/>
                <a:gd name="T15" fmla="*/ 26 h 26"/>
                <a:gd name="T16" fmla="*/ 4 w 52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6">
                  <a:moveTo>
                    <a:pt x="4" y="26"/>
                  </a:moveTo>
                  <a:cubicBezTo>
                    <a:pt x="2" y="26"/>
                    <a:pt x="0" y="24"/>
                    <a:pt x="0" y="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4"/>
                    <a:pt x="50" y="26"/>
                    <a:pt x="48" y="26"/>
                  </a:cubicBezTo>
                  <a:lnTo>
                    <a:pt x="4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6" name="Freeform 114"/>
            <p:cNvSpPr>
              <a:spLocks/>
            </p:cNvSpPr>
            <p:nvPr/>
          </p:nvSpPr>
          <p:spPr bwMode="auto">
            <a:xfrm>
              <a:off x="1250951" y="2760664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9" y="44"/>
                    <a:pt x="35" y="36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9"/>
                    <a:pt x="29" y="0"/>
                    <a:pt x="18" y="0"/>
                  </a:cubicBezTo>
                  <a:cubicBezTo>
                    <a:pt x="7" y="0"/>
                    <a:pt x="0" y="9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6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7" name="Freeform 115"/>
            <p:cNvSpPr>
              <a:spLocks/>
            </p:cNvSpPr>
            <p:nvPr/>
          </p:nvSpPr>
          <p:spPr bwMode="auto">
            <a:xfrm>
              <a:off x="909638" y="2640014"/>
              <a:ext cx="104775" cy="82550"/>
            </a:xfrm>
            <a:custGeom>
              <a:avLst/>
              <a:gdLst>
                <a:gd name="T0" fmla="*/ 0 w 37"/>
                <a:gd name="T1" fmla="*/ 29 h 29"/>
                <a:gd name="T2" fmla="*/ 37 w 37"/>
                <a:gd name="T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29">
                  <a:moveTo>
                    <a:pt x="0" y="29"/>
                  </a:moveTo>
                  <a:cubicBezTo>
                    <a:pt x="9" y="16"/>
                    <a:pt x="22" y="6"/>
                    <a:pt x="37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8" name="Freeform 116"/>
            <p:cNvSpPr>
              <a:spLocks/>
            </p:cNvSpPr>
            <p:nvPr/>
          </p:nvSpPr>
          <p:spPr bwMode="auto">
            <a:xfrm>
              <a:off x="909638" y="2997201"/>
              <a:ext cx="79375" cy="74613"/>
            </a:xfrm>
            <a:custGeom>
              <a:avLst/>
              <a:gdLst>
                <a:gd name="T0" fmla="*/ 28 w 28"/>
                <a:gd name="T1" fmla="*/ 26 h 26"/>
                <a:gd name="T2" fmla="*/ 0 w 28"/>
                <a:gd name="T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26">
                  <a:moveTo>
                    <a:pt x="28" y="26"/>
                  </a:moveTo>
                  <a:cubicBezTo>
                    <a:pt x="17" y="19"/>
                    <a:pt x="7" y="11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9" name="Freeform 117"/>
            <p:cNvSpPr>
              <a:spLocks/>
            </p:cNvSpPr>
            <p:nvPr/>
          </p:nvSpPr>
          <p:spPr bwMode="auto">
            <a:xfrm>
              <a:off x="1190626" y="2640014"/>
              <a:ext cx="106363" cy="82550"/>
            </a:xfrm>
            <a:custGeom>
              <a:avLst/>
              <a:gdLst>
                <a:gd name="T0" fmla="*/ 37 w 37"/>
                <a:gd name="T1" fmla="*/ 29 h 29"/>
                <a:gd name="T2" fmla="*/ 0 w 37"/>
                <a:gd name="T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29">
                  <a:moveTo>
                    <a:pt x="37" y="29"/>
                  </a:moveTo>
                  <a:cubicBezTo>
                    <a:pt x="27" y="16"/>
                    <a:pt x="15" y="6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0" name="Freeform 118"/>
            <p:cNvSpPr>
              <a:spLocks/>
            </p:cNvSpPr>
            <p:nvPr/>
          </p:nvSpPr>
          <p:spPr bwMode="auto">
            <a:xfrm>
              <a:off x="1214438" y="2997201"/>
              <a:ext cx="82550" cy="74613"/>
            </a:xfrm>
            <a:custGeom>
              <a:avLst/>
              <a:gdLst>
                <a:gd name="T0" fmla="*/ 0 w 29"/>
                <a:gd name="T1" fmla="*/ 26 h 26"/>
                <a:gd name="T2" fmla="*/ 29 w 29"/>
                <a:gd name="T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12" y="19"/>
                    <a:pt x="21" y="11"/>
                    <a:pt x="29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7" name="Группа 226"/>
          <p:cNvGrpSpPr/>
          <p:nvPr/>
        </p:nvGrpSpPr>
        <p:grpSpPr>
          <a:xfrm>
            <a:off x="615236" y="2648744"/>
            <a:ext cx="398045" cy="400386"/>
            <a:chOff x="839788" y="3584576"/>
            <a:chExt cx="539751" cy="542926"/>
          </a:xfrm>
        </p:grpSpPr>
        <p:sp>
          <p:nvSpPr>
            <p:cNvPr id="131" name="Oval 119"/>
            <p:cNvSpPr>
              <a:spLocks noChangeArrowheads="1"/>
            </p:cNvSpPr>
            <p:nvPr/>
          </p:nvSpPr>
          <p:spPr bwMode="auto">
            <a:xfrm>
              <a:off x="839788" y="3584576"/>
              <a:ext cx="400050" cy="401638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2" name="Freeform 120"/>
            <p:cNvSpPr>
              <a:spLocks/>
            </p:cNvSpPr>
            <p:nvPr/>
          </p:nvSpPr>
          <p:spPr bwMode="auto">
            <a:xfrm>
              <a:off x="1190626" y="3935414"/>
              <a:ext cx="188913" cy="192088"/>
            </a:xfrm>
            <a:custGeom>
              <a:avLst/>
              <a:gdLst>
                <a:gd name="T0" fmla="*/ 0 w 66"/>
                <a:gd name="T1" fmla="*/ 18 h 67"/>
                <a:gd name="T2" fmla="*/ 44 w 66"/>
                <a:gd name="T3" fmla="*/ 62 h 67"/>
                <a:gd name="T4" fmla="*/ 62 w 66"/>
                <a:gd name="T5" fmla="*/ 62 h 67"/>
                <a:gd name="T6" fmla="*/ 62 w 66"/>
                <a:gd name="T7" fmla="*/ 45 h 67"/>
                <a:gd name="T8" fmla="*/ 17 w 66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18"/>
                  </a:moveTo>
                  <a:cubicBezTo>
                    <a:pt x="44" y="62"/>
                    <a:pt x="44" y="62"/>
                    <a:pt x="44" y="62"/>
                  </a:cubicBezTo>
                  <a:cubicBezTo>
                    <a:pt x="49" y="67"/>
                    <a:pt x="57" y="67"/>
                    <a:pt x="62" y="62"/>
                  </a:cubicBezTo>
                  <a:cubicBezTo>
                    <a:pt x="66" y="57"/>
                    <a:pt x="66" y="50"/>
                    <a:pt x="62" y="45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3" name="Freeform 121"/>
            <p:cNvSpPr>
              <a:spLocks/>
            </p:cNvSpPr>
            <p:nvPr/>
          </p:nvSpPr>
          <p:spPr bwMode="auto">
            <a:xfrm>
              <a:off x="989013" y="3787776"/>
              <a:ext cx="100013" cy="15875"/>
            </a:xfrm>
            <a:custGeom>
              <a:avLst/>
              <a:gdLst>
                <a:gd name="T0" fmla="*/ 35 w 35"/>
                <a:gd name="T1" fmla="*/ 6 h 6"/>
                <a:gd name="T2" fmla="*/ 18 w 35"/>
                <a:gd name="T3" fmla="*/ 0 h 6"/>
                <a:gd name="T4" fmla="*/ 18 w 35"/>
                <a:gd name="T5" fmla="*/ 0 h 6"/>
                <a:gd name="T6" fmla="*/ 0 w 3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6">
                  <a:moveTo>
                    <a:pt x="35" y="6"/>
                  </a:moveTo>
                  <a:cubicBezTo>
                    <a:pt x="31" y="3"/>
                    <a:pt x="2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0"/>
                    <a:pt x="5" y="3"/>
                    <a:pt x="0" y="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4" name="Freeform 122"/>
            <p:cNvSpPr>
              <a:spLocks/>
            </p:cNvSpPr>
            <p:nvPr/>
          </p:nvSpPr>
          <p:spPr bwMode="auto">
            <a:xfrm>
              <a:off x="1003301" y="3687764"/>
              <a:ext cx="73025" cy="100013"/>
            </a:xfrm>
            <a:custGeom>
              <a:avLst/>
              <a:gdLst>
                <a:gd name="T0" fmla="*/ 13 w 26"/>
                <a:gd name="T1" fmla="*/ 35 h 35"/>
                <a:gd name="T2" fmla="*/ 26 w 26"/>
                <a:gd name="T3" fmla="*/ 20 h 35"/>
                <a:gd name="T4" fmla="*/ 26 w 26"/>
                <a:gd name="T5" fmla="*/ 15 h 35"/>
                <a:gd name="T6" fmla="*/ 13 w 26"/>
                <a:gd name="T7" fmla="*/ 0 h 35"/>
                <a:gd name="T8" fmla="*/ 0 w 26"/>
                <a:gd name="T9" fmla="*/ 15 h 35"/>
                <a:gd name="T10" fmla="*/ 0 w 26"/>
                <a:gd name="T11" fmla="*/ 20 h 35"/>
                <a:gd name="T12" fmla="*/ 13 w 2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5">
                  <a:moveTo>
                    <a:pt x="13" y="35"/>
                  </a:moveTo>
                  <a:cubicBezTo>
                    <a:pt x="21" y="35"/>
                    <a:pt x="26" y="28"/>
                    <a:pt x="26" y="2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6"/>
                    <a:pt x="21" y="0"/>
                    <a:pt x="13" y="0"/>
                  </a:cubicBezTo>
                  <a:cubicBezTo>
                    <a:pt x="5" y="0"/>
                    <a:pt x="0" y="6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8"/>
                    <a:pt x="5" y="35"/>
                    <a:pt x="13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5" name="Freeform 123"/>
            <p:cNvSpPr>
              <a:spLocks/>
            </p:cNvSpPr>
            <p:nvPr/>
          </p:nvSpPr>
          <p:spPr bwMode="auto">
            <a:xfrm>
              <a:off x="877888" y="3824289"/>
              <a:ext cx="111125" cy="74613"/>
            </a:xfrm>
            <a:custGeom>
              <a:avLst/>
              <a:gdLst>
                <a:gd name="T0" fmla="*/ 0 w 39"/>
                <a:gd name="T1" fmla="*/ 4 h 26"/>
                <a:gd name="T2" fmla="*/ 17 w 39"/>
                <a:gd name="T3" fmla="*/ 0 h 26"/>
                <a:gd name="T4" fmla="*/ 39 w 39"/>
                <a:gd name="T5" fmla="*/ 13 h 26"/>
                <a:gd name="T6" fmla="*/ 39 w 3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6">
                  <a:moveTo>
                    <a:pt x="0" y="4"/>
                  </a:moveTo>
                  <a:cubicBezTo>
                    <a:pt x="4" y="1"/>
                    <a:pt x="11" y="0"/>
                    <a:pt x="17" y="0"/>
                  </a:cubicBezTo>
                  <a:cubicBezTo>
                    <a:pt x="27" y="0"/>
                    <a:pt x="39" y="8"/>
                    <a:pt x="39" y="13"/>
                  </a:cubicBezTo>
                  <a:cubicBezTo>
                    <a:pt x="39" y="26"/>
                    <a:pt x="39" y="26"/>
                    <a:pt x="39" y="2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6" name="Freeform 124"/>
            <p:cNvSpPr>
              <a:spLocks/>
            </p:cNvSpPr>
            <p:nvPr/>
          </p:nvSpPr>
          <p:spPr bwMode="auto">
            <a:xfrm>
              <a:off x="889001" y="3724276"/>
              <a:ext cx="76200" cy="100013"/>
            </a:xfrm>
            <a:custGeom>
              <a:avLst/>
              <a:gdLst>
                <a:gd name="T0" fmla="*/ 13 w 27"/>
                <a:gd name="T1" fmla="*/ 35 h 35"/>
                <a:gd name="T2" fmla="*/ 27 w 27"/>
                <a:gd name="T3" fmla="*/ 20 h 35"/>
                <a:gd name="T4" fmla="*/ 27 w 27"/>
                <a:gd name="T5" fmla="*/ 15 h 35"/>
                <a:gd name="T6" fmla="*/ 13 w 27"/>
                <a:gd name="T7" fmla="*/ 0 h 35"/>
                <a:gd name="T8" fmla="*/ 0 w 27"/>
                <a:gd name="T9" fmla="*/ 15 h 35"/>
                <a:gd name="T10" fmla="*/ 0 w 27"/>
                <a:gd name="T11" fmla="*/ 20 h 35"/>
                <a:gd name="T12" fmla="*/ 13 w 2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13" y="35"/>
                  </a:moveTo>
                  <a:cubicBezTo>
                    <a:pt x="21" y="35"/>
                    <a:pt x="27" y="28"/>
                    <a:pt x="27" y="20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8"/>
                    <a:pt x="6" y="35"/>
                    <a:pt x="13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7" name="Freeform 125"/>
            <p:cNvSpPr>
              <a:spLocks/>
            </p:cNvSpPr>
            <p:nvPr/>
          </p:nvSpPr>
          <p:spPr bwMode="auto">
            <a:xfrm>
              <a:off x="1089026" y="3824289"/>
              <a:ext cx="112713" cy="74613"/>
            </a:xfrm>
            <a:custGeom>
              <a:avLst/>
              <a:gdLst>
                <a:gd name="T0" fmla="*/ 40 w 40"/>
                <a:gd name="T1" fmla="*/ 4 h 26"/>
                <a:gd name="T2" fmla="*/ 22 w 40"/>
                <a:gd name="T3" fmla="*/ 0 h 26"/>
                <a:gd name="T4" fmla="*/ 0 w 40"/>
                <a:gd name="T5" fmla="*/ 13 h 26"/>
                <a:gd name="T6" fmla="*/ 0 w 40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6">
                  <a:moveTo>
                    <a:pt x="40" y="4"/>
                  </a:moveTo>
                  <a:cubicBezTo>
                    <a:pt x="35" y="1"/>
                    <a:pt x="28" y="0"/>
                    <a:pt x="22" y="0"/>
                  </a:cubicBezTo>
                  <a:cubicBezTo>
                    <a:pt x="13" y="0"/>
                    <a:pt x="0" y="8"/>
                    <a:pt x="0" y="13"/>
                  </a:cubicBezTo>
                  <a:cubicBezTo>
                    <a:pt x="0" y="26"/>
                    <a:pt x="0" y="26"/>
                    <a:pt x="0" y="2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8" name="Freeform 126"/>
            <p:cNvSpPr>
              <a:spLocks/>
            </p:cNvSpPr>
            <p:nvPr/>
          </p:nvSpPr>
          <p:spPr bwMode="auto">
            <a:xfrm>
              <a:off x="1114426" y="3724276"/>
              <a:ext cx="76200" cy="100013"/>
            </a:xfrm>
            <a:custGeom>
              <a:avLst/>
              <a:gdLst>
                <a:gd name="T0" fmla="*/ 13 w 27"/>
                <a:gd name="T1" fmla="*/ 35 h 35"/>
                <a:gd name="T2" fmla="*/ 0 w 27"/>
                <a:gd name="T3" fmla="*/ 20 h 35"/>
                <a:gd name="T4" fmla="*/ 0 w 27"/>
                <a:gd name="T5" fmla="*/ 15 h 35"/>
                <a:gd name="T6" fmla="*/ 13 w 27"/>
                <a:gd name="T7" fmla="*/ 0 h 35"/>
                <a:gd name="T8" fmla="*/ 27 w 27"/>
                <a:gd name="T9" fmla="*/ 15 h 35"/>
                <a:gd name="T10" fmla="*/ 27 w 27"/>
                <a:gd name="T11" fmla="*/ 20 h 35"/>
                <a:gd name="T12" fmla="*/ 13 w 2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13" y="35"/>
                  </a:moveTo>
                  <a:cubicBezTo>
                    <a:pt x="5" y="35"/>
                    <a:pt x="0" y="28"/>
                    <a:pt x="0" y="2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5" y="0"/>
                    <a:pt x="13" y="0"/>
                  </a:cubicBezTo>
                  <a:cubicBezTo>
                    <a:pt x="21" y="0"/>
                    <a:pt x="27" y="6"/>
                    <a:pt x="27" y="15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8"/>
                    <a:pt x="21" y="35"/>
                    <a:pt x="13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9" name="Freeform 127"/>
            <p:cNvSpPr>
              <a:spLocks/>
            </p:cNvSpPr>
            <p:nvPr/>
          </p:nvSpPr>
          <p:spPr bwMode="auto">
            <a:xfrm>
              <a:off x="1139826" y="3887789"/>
              <a:ext cx="111125" cy="111125"/>
            </a:xfrm>
            <a:custGeom>
              <a:avLst/>
              <a:gdLst>
                <a:gd name="T0" fmla="*/ 47 w 70"/>
                <a:gd name="T1" fmla="*/ 0 h 70"/>
                <a:gd name="T2" fmla="*/ 70 w 70"/>
                <a:gd name="T3" fmla="*/ 23 h 70"/>
                <a:gd name="T4" fmla="*/ 23 w 70"/>
                <a:gd name="T5" fmla="*/ 70 h 70"/>
                <a:gd name="T6" fmla="*/ 0 w 70"/>
                <a:gd name="T7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70">
                  <a:moveTo>
                    <a:pt x="47" y="0"/>
                  </a:moveTo>
                  <a:lnTo>
                    <a:pt x="70" y="23"/>
                  </a:lnTo>
                  <a:lnTo>
                    <a:pt x="23" y="70"/>
                  </a:lnTo>
                  <a:lnTo>
                    <a:pt x="0" y="4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8" name="Группа 227"/>
          <p:cNvGrpSpPr/>
          <p:nvPr/>
        </p:nvGrpSpPr>
        <p:grpSpPr>
          <a:xfrm>
            <a:off x="1330546" y="2627672"/>
            <a:ext cx="423800" cy="430825"/>
            <a:chOff x="1809751" y="3556001"/>
            <a:chExt cx="574675" cy="584200"/>
          </a:xfrm>
        </p:grpSpPr>
        <p:sp>
          <p:nvSpPr>
            <p:cNvPr id="140" name="Freeform 128"/>
            <p:cNvSpPr>
              <a:spLocks/>
            </p:cNvSpPr>
            <p:nvPr/>
          </p:nvSpPr>
          <p:spPr bwMode="auto">
            <a:xfrm>
              <a:off x="1985963" y="3795714"/>
              <a:ext cx="96838" cy="142875"/>
            </a:xfrm>
            <a:custGeom>
              <a:avLst/>
              <a:gdLst>
                <a:gd name="T0" fmla="*/ 34 w 34"/>
                <a:gd name="T1" fmla="*/ 50 h 50"/>
                <a:gd name="T2" fmla="*/ 3 w 34"/>
                <a:gd name="T3" fmla="*/ 19 h 50"/>
                <a:gd name="T4" fmla="*/ 4 w 34"/>
                <a:gd name="T5" fmla="*/ 6 h 50"/>
                <a:gd name="T6" fmla="*/ 10 w 34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0">
                  <a:moveTo>
                    <a:pt x="34" y="50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0" y="15"/>
                    <a:pt x="0" y="9"/>
                    <a:pt x="4" y="6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1" name="Freeform 129"/>
            <p:cNvSpPr>
              <a:spLocks/>
            </p:cNvSpPr>
            <p:nvPr/>
          </p:nvSpPr>
          <p:spPr bwMode="auto">
            <a:xfrm>
              <a:off x="1993901" y="3741739"/>
              <a:ext cx="160338" cy="160338"/>
            </a:xfrm>
            <a:custGeom>
              <a:avLst/>
              <a:gdLst>
                <a:gd name="T0" fmla="*/ 56 w 56"/>
                <a:gd name="T1" fmla="*/ 44 h 56"/>
                <a:gd name="T2" fmla="*/ 16 w 56"/>
                <a:gd name="T3" fmla="*/ 3 h 56"/>
                <a:gd name="T4" fmla="*/ 4 w 56"/>
                <a:gd name="T5" fmla="*/ 3 h 56"/>
                <a:gd name="T6" fmla="*/ 3 w 56"/>
                <a:gd name="T7" fmla="*/ 3 h 56"/>
                <a:gd name="T8" fmla="*/ 3 w 56"/>
                <a:gd name="T9" fmla="*/ 16 h 56"/>
                <a:gd name="T10" fmla="*/ 44 w 56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56">
                  <a:moveTo>
                    <a:pt x="56" y="44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2" y="0"/>
                    <a:pt x="7" y="0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7"/>
                    <a:pt x="0" y="12"/>
                    <a:pt x="3" y="16"/>
                  </a:cubicBezTo>
                  <a:cubicBezTo>
                    <a:pt x="44" y="56"/>
                    <a:pt x="44" y="56"/>
                    <a:pt x="44" y="5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2" name="Freeform 130"/>
            <p:cNvSpPr>
              <a:spLocks/>
            </p:cNvSpPr>
            <p:nvPr/>
          </p:nvSpPr>
          <p:spPr bwMode="auto">
            <a:xfrm>
              <a:off x="1985963" y="3867151"/>
              <a:ext cx="212725" cy="219075"/>
            </a:xfrm>
            <a:custGeom>
              <a:avLst/>
              <a:gdLst>
                <a:gd name="T0" fmla="*/ 75 w 75"/>
                <a:gd name="T1" fmla="*/ 77 h 77"/>
                <a:gd name="T2" fmla="*/ 65 w 75"/>
                <a:gd name="T3" fmla="*/ 68 h 77"/>
                <a:gd name="T4" fmla="*/ 40 w 75"/>
                <a:gd name="T5" fmla="*/ 56 h 77"/>
                <a:gd name="T6" fmla="*/ 3 w 75"/>
                <a:gd name="T7" fmla="*/ 18 h 77"/>
                <a:gd name="T8" fmla="*/ 4 w 75"/>
                <a:gd name="T9" fmla="*/ 6 h 77"/>
                <a:gd name="T10" fmla="*/ 10 w 75"/>
                <a:gd name="T1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77">
                  <a:moveTo>
                    <a:pt x="75" y="77"/>
                  </a:moveTo>
                  <a:cubicBezTo>
                    <a:pt x="65" y="68"/>
                    <a:pt x="65" y="68"/>
                    <a:pt x="65" y="68"/>
                  </a:cubicBezTo>
                  <a:cubicBezTo>
                    <a:pt x="60" y="62"/>
                    <a:pt x="48" y="63"/>
                    <a:pt x="40" y="5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5"/>
                    <a:pt x="0" y="9"/>
                    <a:pt x="4" y="6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3" name="Freeform 131"/>
            <p:cNvSpPr>
              <a:spLocks/>
            </p:cNvSpPr>
            <p:nvPr/>
          </p:nvSpPr>
          <p:spPr bwMode="auto">
            <a:xfrm>
              <a:off x="2047876" y="3733801"/>
              <a:ext cx="150813" cy="104775"/>
            </a:xfrm>
            <a:custGeom>
              <a:avLst/>
              <a:gdLst>
                <a:gd name="T0" fmla="*/ 53 w 53"/>
                <a:gd name="T1" fmla="*/ 37 h 37"/>
                <a:gd name="T2" fmla="*/ 19 w 53"/>
                <a:gd name="T3" fmla="*/ 3 h 37"/>
                <a:gd name="T4" fmla="*/ 6 w 53"/>
                <a:gd name="T5" fmla="*/ 3 h 37"/>
                <a:gd name="T6" fmla="*/ 0 w 53"/>
                <a:gd name="T7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7">
                  <a:moveTo>
                    <a:pt x="53" y="37"/>
                  </a:moveTo>
                  <a:cubicBezTo>
                    <a:pt x="51" y="36"/>
                    <a:pt x="19" y="3"/>
                    <a:pt x="19" y="3"/>
                  </a:cubicBezTo>
                  <a:cubicBezTo>
                    <a:pt x="15" y="0"/>
                    <a:pt x="10" y="0"/>
                    <a:pt x="6" y="3"/>
                  </a:cubicBezTo>
                  <a:cubicBezTo>
                    <a:pt x="0" y="10"/>
                    <a:pt x="0" y="10"/>
                    <a:pt x="0" y="1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4" name="Freeform 132"/>
            <p:cNvSpPr>
              <a:spLocks/>
            </p:cNvSpPr>
            <p:nvPr/>
          </p:nvSpPr>
          <p:spPr bwMode="auto">
            <a:xfrm>
              <a:off x="2154238" y="3763964"/>
              <a:ext cx="176213" cy="192088"/>
            </a:xfrm>
            <a:custGeom>
              <a:avLst/>
              <a:gdLst>
                <a:gd name="T0" fmla="*/ 62 w 62"/>
                <a:gd name="T1" fmla="*/ 67 h 67"/>
                <a:gd name="T2" fmla="*/ 53 w 62"/>
                <a:gd name="T3" fmla="*/ 57 h 67"/>
                <a:gd name="T4" fmla="*/ 45 w 62"/>
                <a:gd name="T5" fmla="*/ 39 h 67"/>
                <a:gd name="T6" fmla="*/ 34 w 62"/>
                <a:gd name="T7" fmla="*/ 20 h 67"/>
                <a:gd name="T8" fmla="*/ 19 w 62"/>
                <a:gd name="T9" fmla="*/ 5 h 67"/>
                <a:gd name="T10" fmla="*/ 6 w 62"/>
                <a:gd name="T11" fmla="*/ 5 h 67"/>
                <a:gd name="T12" fmla="*/ 0 w 62"/>
                <a:gd name="T13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67">
                  <a:moveTo>
                    <a:pt x="62" y="67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48" y="52"/>
                    <a:pt x="46" y="46"/>
                    <a:pt x="45" y="39"/>
                  </a:cubicBezTo>
                  <a:cubicBezTo>
                    <a:pt x="43" y="30"/>
                    <a:pt x="38" y="24"/>
                    <a:pt x="34" y="20"/>
                  </a:cubicBezTo>
                  <a:cubicBezTo>
                    <a:pt x="30" y="16"/>
                    <a:pt x="26" y="12"/>
                    <a:pt x="19" y="5"/>
                  </a:cubicBezTo>
                  <a:cubicBezTo>
                    <a:pt x="14" y="0"/>
                    <a:pt x="9" y="2"/>
                    <a:pt x="6" y="5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5" name="Freeform 133"/>
            <p:cNvSpPr>
              <a:spLocks/>
            </p:cNvSpPr>
            <p:nvPr/>
          </p:nvSpPr>
          <p:spPr bwMode="auto">
            <a:xfrm>
              <a:off x="2190751" y="3946526"/>
              <a:ext cx="193675" cy="193675"/>
            </a:xfrm>
            <a:custGeom>
              <a:avLst/>
              <a:gdLst>
                <a:gd name="T0" fmla="*/ 27 w 122"/>
                <a:gd name="T1" fmla="*/ 122 h 122"/>
                <a:gd name="T2" fmla="*/ 0 w 122"/>
                <a:gd name="T3" fmla="*/ 94 h 122"/>
                <a:gd name="T4" fmla="*/ 93 w 122"/>
                <a:gd name="T5" fmla="*/ 0 h 122"/>
                <a:gd name="T6" fmla="*/ 122 w 122"/>
                <a:gd name="T7" fmla="*/ 2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122">
                  <a:moveTo>
                    <a:pt x="27" y="122"/>
                  </a:moveTo>
                  <a:lnTo>
                    <a:pt x="0" y="94"/>
                  </a:lnTo>
                  <a:lnTo>
                    <a:pt x="93" y="0"/>
                  </a:lnTo>
                  <a:lnTo>
                    <a:pt x="122" y="27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6" name="Freeform 134"/>
            <p:cNvSpPr>
              <a:spLocks/>
            </p:cNvSpPr>
            <p:nvPr/>
          </p:nvSpPr>
          <p:spPr bwMode="auto">
            <a:xfrm>
              <a:off x="1863726" y="3749676"/>
              <a:ext cx="96838" cy="134938"/>
            </a:xfrm>
            <a:custGeom>
              <a:avLst/>
              <a:gdLst>
                <a:gd name="T0" fmla="*/ 0 w 34"/>
                <a:gd name="T1" fmla="*/ 0 h 47"/>
                <a:gd name="T2" fmla="*/ 9 w 34"/>
                <a:gd name="T3" fmla="*/ 10 h 47"/>
                <a:gd name="T4" fmla="*/ 22 w 34"/>
                <a:gd name="T5" fmla="*/ 35 h 47"/>
                <a:gd name="T6" fmla="*/ 34 w 34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47">
                  <a:moveTo>
                    <a:pt x="0" y="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5" y="15"/>
                    <a:pt x="15" y="28"/>
                    <a:pt x="22" y="35"/>
                  </a:cubicBezTo>
                  <a:cubicBezTo>
                    <a:pt x="34" y="47"/>
                    <a:pt x="34" y="47"/>
                    <a:pt x="34" y="4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7" name="Freeform 135"/>
            <p:cNvSpPr>
              <a:spLocks/>
            </p:cNvSpPr>
            <p:nvPr/>
          </p:nvSpPr>
          <p:spPr bwMode="auto">
            <a:xfrm>
              <a:off x="1993901" y="3619501"/>
              <a:ext cx="176213" cy="122238"/>
            </a:xfrm>
            <a:custGeom>
              <a:avLst/>
              <a:gdLst>
                <a:gd name="T0" fmla="*/ 0 w 62"/>
                <a:gd name="T1" fmla="*/ 0 h 43"/>
                <a:gd name="T2" fmla="*/ 10 w 62"/>
                <a:gd name="T3" fmla="*/ 9 h 43"/>
                <a:gd name="T4" fmla="*/ 28 w 62"/>
                <a:gd name="T5" fmla="*/ 17 h 43"/>
                <a:gd name="T6" fmla="*/ 47 w 62"/>
                <a:gd name="T7" fmla="*/ 28 h 43"/>
                <a:gd name="T8" fmla="*/ 62 w 62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3">
                  <a:moveTo>
                    <a:pt x="0" y="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5" y="15"/>
                    <a:pt x="21" y="16"/>
                    <a:pt x="28" y="17"/>
                  </a:cubicBezTo>
                  <a:cubicBezTo>
                    <a:pt x="38" y="19"/>
                    <a:pt x="43" y="24"/>
                    <a:pt x="47" y="28"/>
                  </a:cubicBezTo>
                  <a:cubicBezTo>
                    <a:pt x="51" y="32"/>
                    <a:pt x="55" y="36"/>
                    <a:pt x="62" y="4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8" name="Freeform 136"/>
            <p:cNvSpPr>
              <a:spLocks/>
            </p:cNvSpPr>
            <p:nvPr/>
          </p:nvSpPr>
          <p:spPr bwMode="auto">
            <a:xfrm>
              <a:off x="1809751" y="3565526"/>
              <a:ext cx="193675" cy="196850"/>
            </a:xfrm>
            <a:custGeom>
              <a:avLst/>
              <a:gdLst>
                <a:gd name="T0" fmla="*/ 0 w 122"/>
                <a:gd name="T1" fmla="*/ 95 h 124"/>
                <a:gd name="T2" fmla="*/ 28 w 122"/>
                <a:gd name="T3" fmla="*/ 124 h 124"/>
                <a:gd name="T4" fmla="*/ 122 w 122"/>
                <a:gd name="T5" fmla="*/ 28 h 124"/>
                <a:gd name="T6" fmla="*/ 95 w 122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124">
                  <a:moveTo>
                    <a:pt x="0" y="95"/>
                  </a:moveTo>
                  <a:lnTo>
                    <a:pt x="28" y="124"/>
                  </a:lnTo>
                  <a:lnTo>
                    <a:pt x="122" y="28"/>
                  </a:lnTo>
                  <a:lnTo>
                    <a:pt x="95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9" name="Freeform 137"/>
            <p:cNvSpPr>
              <a:spLocks/>
            </p:cNvSpPr>
            <p:nvPr/>
          </p:nvSpPr>
          <p:spPr bwMode="auto">
            <a:xfrm>
              <a:off x="1993901" y="4029076"/>
              <a:ext cx="77788" cy="49213"/>
            </a:xfrm>
            <a:custGeom>
              <a:avLst/>
              <a:gdLst>
                <a:gd name="T0" fmla="*/ 0 w 27"/>
                <a:gd name="T1" fmla="*/ 17 h 17"/>
                <a:gd name="T2" fmla="*/ 10 w 27"/>
                <a:gd name="T3" fmla="*/ 8 h 17"/>
                <a:gd name="T4" fmla="*/ 27 w 2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3" y="4"/>
                    <a:pt x="20" y="3"/>
                    <a:pt x="27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0" name="Freeform 138"/>
            <p:cNvSpPr>
              <a:spLocks/>
            </p:cNvSpPr>
            <p:nvPr/>
          </p:nvSpPr>
          <p:spPr bwMode="auto">
            <a:xfrm>
              <a:off x="1863726" y="3873501"/>
              <a:ext cx="47625" cy="73025"/>
            </a:xfrm>
            <a:custGeom>
              <a:avLst/>
              <a:gdLst>
                <a:gd name="T0" fmla="*/ 0 w 17"/>
                <a:gd name="T1" fmla="*/ 26 h 26"/>
                <a:gd name="T2" fmla="*/ 9 w 17"/>
                <a:gd name="T3" fmla="*/ 16 h 26"/>
                <a:gd name="T4" fmla="*/ 17 w 1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6">
                  <a:moveTo>
                    <a:pt x="0" y="2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4" y="11"/>
                    <a:pt x="16" y="6"/>
                    <a:pt x="17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1" name="Freeform 139"/>
            <p:cNvSpPr>
              <a:spLocks/>
            </p:cNvSpPr>
            <p:nvPr/>
          </p:nvSpPr>
          <p:spPr bwMode="auto">
            <a:xfrm>
              <a:off x="1809751" y="3938589"/>
              <a:ext cx="193675" cy="193675"/>
            </a:xfrm>
            <a:custGeom>
              <a:avLst/>
              <a:gdLst>
                <a:gd name="T0" fmla="*/ 95 w 122"/>
                <a:gd name="T1" fmla="*/ 122 h 122"/>
                <a:gd name="T2" fmla="*/ 122 w 122"/>
                <a:gd name="T3" fmla="*/ 93 h 122"/>
                <a:gd name="T4" fmla="*/ 28 w 122"/>
                <a:gd name="T5" fmla="*/ 0 h 122"/>
                <a:gd name="T6" fmla="*/ 0 w 122"/>
                <a:gd name="T7" fmla="*/ 2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122">
                  <a:moveTo>
                    <a:pt x="95" y="122"/>
                  </a:moveTo>
                  <a:lnTo>
                    <a:pt x="122" y="93"/>
                  </a:lnTo>
                  <a:lnTo>
                    <a:pt x="28" y="0"/>
                  </a:lnTo>
                  <a:lnTo>
                    <a:pt x="0" y="27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2" name="Freeform 140"/>
            <p:cNvSpPr>
              <a:spLocks/>
            </p:cNvSpPr>
            <p:nvPr/>
          </p:nvSpPr>
          <p:spPr bwMode="auto">
            <a:xfrm>
              <a:off x="2281238" y="3741739"/>
              <a:ext cx="49213" cy="76200"/>
            </a:xfrm>
            <a:custGeom>
              <a:avLst/>
              <a:gdLst>
                <a:gd name="T0" fmla="*/ 17 w 17"/>
                <a:gd name="T1" fmla="*/ 0 h 27"/>
                <a:gd name="T2" fmla="*/ 8 w 17"/>
                <a:gd name="T3" fmla="*/ 10 h 27"/>
                <a:gd name="T4" fmla="*/ 0 w 17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4" y="13"/>
                    <a:pt x="3" y="20"/>
                    <a:pt x="0" y="2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3" name="Freeform 141"/>
            <p:cNvSpPr>
              <a:spLocks/>
            </p:cNvSpPr>
            <p:nvPr/>
          </p:nvSpPr>
          <p:spPr bwMode="auto">
            <a:xfrm>
              <a:off x="2122488" y="3609976"/>
              <a:ext cx="76200" cy="49213"/>
            </a:xfrm>
            <a:custGeom>
              <a:avLst/>
              <a:gdLst>
                <a:gd name="T0" fmla="*/ 27 w 27"/>
                <a:gd name="T1" fmla="*/ 0 h 17"/>
                <a:gd name="T2" fmla="*/ 17 w 27"/>
                <a:gd name="T3" fmla="*/ 9 h 17"/>
                <a:gd name="T4" fmla="*/ 0 w 27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7">
                  <a:moveTo>
                    <a:pt x="27" y="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2" y="14"/>
                    <a:pt x="7" y="16"/>
                    <a:pt x="0" y="1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4" name="Freeform 142"/>
            <p:cNvSpPr>
              <a:spLocks/>
            </p:cNvSpPr>
            <p:nvPr/>
          </p:nvSpPr>
          <p:spPr bwMode="auto">
            <a:xfrm>
              <a:off x="2190751" y="3556001"/>
              <a:ext cx="193675" cy="193675"/>
            </a:xfrm>
            <a:custGeom>
              <a:avLst/>
              <a:gdLst>
                <a:gd name="T0" fmla="*/ 122 w 122"/>
                <a:gd name="T1" fmla="*/ 95 h 122"/>
                <a:gd name="T2" fmla="*/ 93 w 122"/>
                <a:gd name="T3" fmla="*/ 122 h 122"/>
                <a:gd name="T4" fmla="*/ 0 w 122"/>
                <a:gd name="T5" fmla="*/ 29 h 122"/>
                <a:gd name="T6" fmla="*/ 27 w 122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122">
                  <a:moveTo>
                    <a:pt x="122" y="95"/>
                  </a:moveTo>
                  <a:lnTo>
                    <a:pt x="93" y="122"/>
                  </a:lnTo>
                  <a:lnTo>
                    <a:pt x="0" y="29"/>
                  </a:lnTo>
                  <a:lnTo>
                    <a:pt x="27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29" name="Группа 228"/>
          <p:cNvGrpSpPr/>
          <p:nvPr/>
        </p:nvGrpSpPr>
        <p:grpSpPr>
          <a:xfrm>
            <a:off x="2098537" y="2632354"/>
            <a:ext cx="367606" cy="433166"/>
            <a:chOff x="2851151" y="3562351"/>
            <a:chExt cx="498475" cy="587375"/>
          </a:xfrm>
        </p:grpSpPr>
        <p:sp>
          <p:nvSpPr>
            <p:cNvPr id="155" name="Freeform 143"/>
            <p:cNvSpPr>
              <a:spLocks/>
            </p:cNvSpPr>
            <p:nvPr/>
          </p:nvSpPr>
          <p:spPr bwMode="auto">
            <a:xfrm>
              <a:off x="3051176" y="3960814"/>
              <a:ext cx="74613" cy="100013"/>
            </a:xfrm>
            <a:custGeom>
              <a:avLst/>
              <a:gdLst>
                <a:gd name="T0" fmla="*/ 13 w 26"/>
                <a:gd name="T1" fmla="*/ 35 h 35"/>
                <a:gd name="T2" fmla="*/ 26 w 26"/>
                <a:gd name="T3" fmla="*/ 20 h 35"/>
                <a:gd name="T4" fmla="*/ 26 w 26"/>
                <a:gd name="T5" fmla="*/ 15 h 35"/>
                <a:gd name="T6" fmla="*/ 13 w 26"/>
                <a:gd name="T7" fmla="*/ 0 h 35"/>
                <a:gd name="T8" fmla="*/ 0 w 26"/>
                <a:gd name="T9" fmla="*/ 15 h 35"/>
                <a:gd name="T10" fmla="*/ 0 w 26"/>
                <a:gd name="T11" fmla="*/ 20 h 35"/>
                <a:gd name="T12" fmla="*/ 13 w 2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5">
                  <a:moveTo>
                    <a:pt x="13" y="35"/>
                  </a:moveTo>
                  <a:cubicBezTo>
                    <a:pt x="21" y="35"/>
                    <a:pt x="26" y="28"/>
                    <a:pt x="26" y="2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7"/>
                    <a:pt x="21" y="0"/>
                    <a:pt x="13" y="0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8"/>
                    <a:pt x="5" y="35"/>
                    <a:pt x="13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6" name="Freeform 144"/>
            <p:cNvSpPr>
              <a:spLocks/>
            </p:cNvSpPr>
            <p:nvPr/>
          </p:nvSpPr>
          <p:spPr bwMode="auto">
            <a:xfrm>
              <a:off x="2911476" y="3986214"/>
              <a:ext cx="76200" cy="100013"/>
            </a:xfrm>
            <a:custGeom>
              <a:avLst/>
              <a:gdLst>
                <a:gd name="T0" fmla="*/ 14 w 27"/>
                <a:gd name="T1" fmla="*/ 35 h 35"/>
                <a:gd name="T2" fmla="*/ 27 w 27"/>
                <a:gd name="T3" fmla="*/ 20 h 35"/>
                <a:gd name="T4" fmla="*/ 27 w 27"/>
                <a:gd name="T5" fmla="*/ 15 h 35"/>
                <a:gd name="T6" fmla="*/ 14 w 27"/>
                <a:gd name="T7" fmla="*/ 0 h 35"/>
                <a:gd name="T8" fmla="*/ 0 w 27"/>
                <a:gd name="T9" fmla="*/ 15 h 35"/>
                <a:gd name="T10" fmla="*/ 0 w 27"/>
                <a:gd name="T11" fmla="*/ 20 h 35"/>
                <a:gd name="T12" fmla="*/ 14 w 2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14" y="35"/>
                  </a:moveTo>
                  <a:cubicBezTo>
                    <a:pt x="21" y="35"/>
                    <a:pt x="27" y="28"/>
                    <a:pt x="27" y="20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6"/>
                    <a:pt x="21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8"/>
                    <a:pt x="6" y="35"/>
                    <a:pt x="14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7" name="Freeform 145"/>
            <p:cNvSpPr>
              <a:spLocks/>
            </p:cNvSpPr>
            <p:nvPr/>
          </p:nvSpPr>
          <p:spPr bwMode="auto">
            <a:xfrm>
              <a:off x="3014663" y="4060826"/>
              <a:ext cx="147638" cy="88900"/>
            </a:xfrm>
            <a:custGeom>
              <a:avLst/>
              <a:gdLst>
                <a:gd name="T0" fmla="*/ 52 w 52"/>
                <a:gd name="T1" fmla="*/ 31 h 31"/>
                <a:gd name="T2" fmla="*/ 52 w 52"/>
                <a:gd name="T3" fmla="*/ 13 h 31"/>
                <a:gd name="T4" fmla="*/ 26 w 52"/>
                <a:gd name="T5" fmla="*/ 0 h 31"/>
                <a:gd name="T6" fmla="*/ 0 w 52"/>
                <a:gd name="T7" fmla="*/ 13 h 31"/>
                <a:gd name="T8" fmla="*/ 0 w 52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1">
                  <a:moveTo>
                    <a:pt x="52" y="31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52" y="2"/>
                    <a:pt x="35" y="0"/>
                    <a:pt x="26" y="0"/>
                  </a:cubicBezTo>
                  <a:cubicBezTo>
                    <a:pt x="17" y="0"/>
                    <a:pt x="0" y="2"/>
                    <a:pt x="0" y="13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8" name="Freeform 146"/>
            <p:cNvSpPr>
              <a:spLocks/>
            </p:cNvSpPr>
            <p:nvPr/>
          </p:nvSpPr>
          <p:spPr bwMode="auto">
            <a:xfrm>
              <a:off x="2874963" y="4086226"/>
              <a:ext cx="139700" cy="63500"/>
            </a:xfrm>
            <a:custGeom>
              <a:avLst/>
              <a:gdLst>
                <a:gd name="T0" fmla="*/ 49 w 49"/>
                <a:gd name="T1" fmla="*/ 5 h 22"/>
                <a:gd name="T2" fmla="*/ 27 w 49"/>
                <a:gd name="T3" fmla="*/ 0 h 22"/>
                <a:gd name="T4" fmla="*/ 0 w 49"/>
                <a:gd name="T5" fmla="*/ 13 h 22"/>
                <a:gd name="T6" fmla="*/ 0 w 4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2">
                  <a:moveTo>
                    <a:pt x="49" y="5"/>
                  </a:moveTo>
                  <a:cubicBezTo>
                    <a:pt x="43" y="1"/>
                    <a:pt x="33" y="0"/>
                    <a:pt x="27" y="0"/>
                  </a:cubicBezTo>
                  <a:cubicBezTo>
                    <a:pt x="17" y="0"/>
                    <a:pt x="0" y="2"/>
                    <a:pt x="0" y="13"/>
                  </a:cubicBezTo>
                  <a:cubicBezTo>
                    <a:pt x="0" y="22"/>
                    <a:pt x="0" y="22"/>
                    <a:pt x="0" y="2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9" name="Freeform 147"/>
            <p:cNvSpPr>
              <a:spLocks/>
            </p:cNvSpPr>
            <p:nvPr/>
          </p:nvSpPr>
          <p:spPr bwMode="auto">
            <a:xfrm>
              <a:off x="3187701" y="3986214"/>
              <a:ext cx="74613" cy="100013"/>
            </a:xfrm>
            <a:custGeom>
              <a:avLst/>
              <a:gdLst>
                <a:gd name="T0" fmla="*/ 13 w 26"/>
                <a:gd name="T1" fmla="*/ 35 h 35"/>
                <a:gd name="T2" fmla="*/ 0 w 26"/>
                <a:gd name="T3" fmla="*/ 20 h 35"/>
                <a:gd name="T4" fmla="*/ 0 w 26"/>
                <a:gd name="T5" fmla="*/ 15 h 35"/>
                <a:gd name="T6" fmla="*/ 13 w 26"/>
                <a:gd name="T7" fmla="*/ 0 h 35"/>
                <a:gd name="T8" fmla="*/ 26 w 26"/>
                <a:gd name="T9" fmla="*/ 15 h 35"/>
                <a:gd name="T10" fmla="*/ 26 w 26"/>
                <a:gd name="T11" fmla="*/ 20 h 35"/>
                <a:gd name="T12" fmla="*/ 13 w 2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5">
                  <a:moveTo>
                    <a:pt x="13" y="35"/>
                  </a:moveTo>
                  <a:cubicBezTo>
                    <a:pt x="5" y="35"/>
                    <a:pt x="0" y="28"/>
                    <a:pt x="0" y="2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5" y="0"/>
                    <a:pt x="13" y="0"/>
                  </a:cubicBezTo>
                  <a:cubicBezTo>
                    <a:pt x="21" y="0"/>
                    <a:pt x="26" y="6"/>
                    <a:pt x="26" y="15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8"/>
                    <a:pt x="21" y="35"/>
                    <a:pt x="13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0" name="Freeform 148"/>
            <p:cNvSpPr>
              <a:spLocks/>
            </p:cNvSpPr>
            <p:nvPr/>
          </p:nvSpPr>
          <p:spPr bwMode="auto">
            <a:xfrm>
              <a:off x="3162301" y="4086226"/>
              <a:ext cx="136525" cy="63500"/>
            </a:xfrm>
            <a:custGeom>
              <a:avLst/>
              <a:gdLst>
                <a:gd name="T0" fmla="*/ 0 w 48"/>
                <a:gd name="T1" fmla="*/ 5 h 22"/>
                <a:gd name="T2" fmla="*/ 22 w 48"/>
                <a:gd name="T3" fmla="*/ 0 h 22"/>
                <a:gd name="T4" fmla="*/ 48 w 48"/>
                <a:gd name="T5" fmla="*/ 13 h 22"/>
                <a:gd name="T6" fmla="*/ 48 w 48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2">
                  <a:moveTo>
                    <a:pt x="0" y="5"/>
                  </a:moveTo>
                  <a:cubicBezTo>
                    <a:pt x="6" y="1"/>
                    <a:pt x="16" y="0"/>
                    <a:pt x="22" y="0"/>
                  </a:cubicBezTo>
                  <a:cubicBezTo>
                    <a:pt x="31" y="0"/>
                    <a:pt x="48" y="2"/>
                    <a:pt x="48" y="13"/>
                  </a:cubicBezTo>
                  <a:cubicBezTo>
                    <a:pt x="48" y="22"/>
                    <a:pt x="48" y="22"/>
                    <a:pt x="48" y="2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1" name="Freeform 149"/>
            <p:cNvSpPr>
              <a:spLocks/>
            </p:cNvSpPr>
            <p:nvPr/>
          </p:nvSpPr>
          <p:spPr bwMode="auto">
            <a:xfrm>
              <a:off x="2851151" y="3562351"/>
              <a:ext cx="361950" cy="327025"/>
            </a:xfrm>
            <a:custGeom>
              <a:avLst/>
              <a:gdLst>
                <a:gd name="T0" fmla="*/ 13 w 127"/>
                <a:gd name="T1" fmla="*/ 0 h 115"/>
                <a:gd name="T2" fmla="*/ 113 w 127"/>
                <a:gd name="T3" fmla="*/ 0 h 115"/>
                <a:gd name="T4" fmla="*/ 127 w 127"/>
                <a:gd name="T5" fmla="*/ 13 h 115"/>
                <a:gd name="T6" fmla="*/ 127 w 127"/>
                <a:gd name="T7" fmla="*/ 74 h 115"/>
                <a:gd name="T8" fmla="*/ 113 w 127"/>
                <a:gd name="T9" fmla="*/ 87 h 115"/>
                <a:gd name="T10" fmla="*/ 57 w 127"/>
                <a:gd name="T11" fmla="*/ 87 h 115"/>
                <a:gd name="T12" fmla="*/ 38 w 127"/>
                <a:gd name="T13" fmla="*/ 112 h 115"/>
                <a:gd name="T14" fmla="*/ 30 w 127"/>
                <a:gd name="T15" fmla="*/ 109 h 115"/>
                <a:gd name="T16" fmla="*/ 30 w 127"/>
                <a:gd name="T17" fmla="*/ 87 h 115"/>
                <a:gd name="T18" fmla="*/ 13 w 127"/>
                <a:gd name="T19" fmla="*/ 87 h 115"/>
                <a:gd name="T20" fmla="*/ 0 w 127"/>
                <a:gd name="T21" fmla="*/ 74 h 115"/>
                <a:gd name="T22" fmla="*/ 0 w 127"/>
                <a:gd name="T23" fmla="*/ 13 h 115"/>
                <a:gd name="T24" fmla="*/ 13 w 127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115">
                  <a:moveTo>
                    <a:pt x="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21" y="0"/>
                    <a:pt x="127" y="6"/>
                    <a:pt x="127" y="13"/>
                  </a:cubicBezTo>
                  <a:cubicBezTo>
                    <a:pt x="127" y="74"/>
                    <a:pt x="127" y="74"/>
                    <a:pt x="127" y="74"/>
                  </a:cubicBezTo>
                  <a:cubicBezTo>
                    <a:pt x="127" y="81"/>
                    <a:pt x="121" y="87"/>
                    <a:pt x="113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38" y="112"/>
                    <a:pt x="38" y="112"/>
                    <a:pt x="38" y="112"/>
                  </a:cubicBezTo>
                  <a:cubicBezTo>
                    <a:pt x="36" y="115"/>
                    <a:pt x="30" y="114"/>
                    <a:pt x="30" y="109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5" y="87"/>
                    <a:pt x="0" y="81"/>
                    <a:pt x="0" y="7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5" y="0"/>
                    <a:pt x="13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2" name="Freeform 150"/>
            <p:cNvSpPr>
              <a:spLocks/>
            </p:cNvSpPr>
            <p:nvPr/>
          </p:nvSpPr>
          <p:spPr bwMode="auto">
            <a:xfrm>
              <a:off x="3062288" y="3635376"/>
              <a:ext cx="287338" cy="320675"/>
            </a:xfrm>
            <a:custGeom>
              <a:avLst/>
              <a:gdLst>
                <a:gd name="T0" fmla="*/ 0 w 101"/>
                <a:gd name="T1" fmla="*/ 70 h 112"/>
                <a:gd name="T2" fmla="*/ 0 w 101"/>
                <a:gd name="T3" fmla="*/ 75 h 112"/>
                <a:gd name="T4" fmla="*/ 13 w 101"/>
                <a:gd name="T5" fmla="*/ 88 h 112"/>
                <a:gd name="T6" fmla="*/ 48 w 101"/>
                <a:gd name="T7" fmla="*/ 88 h 112"/>
                <a:gd name="T8" fmla="*/ 67 w 101"/>
                <a:gd name="T9" fmla="*/ 109 h 112"/>
                <a:gd name="T10" fmla="*/ 75 w 101"/>
                <a:gd name="T11" fmla="*/ 107 h 112"/>
                <a:gd name="T12" fmla="*/ 75 w 101"/>
                <a:gd name="T13" fmla="*/ 88 h 112"/>
                <a:gd name="T14" fmla="*/ 88 w 101"/>
                <a:gd name="T15" fmla="*/ 88 h 112"/>
                <a:gd name="T16" fmla="*/ 101 w 101"/>
                <a:gd name="T17" fmla="*/ 75 h 112"/>
                <a:gd name="T18" fmla="*/ 101 w 101"/>
                <a:gd name="T19" fmla="*/ 13 h 112"/>
                <a:gd name="T20" fmla="*/ 88 w 101"/>
                <a:gd name="T21" fmla="*/ 0 h 112"/>
                <a:gd name="T22" fmla="*/ 61 w 101"/>
                <a:gd name="T2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2">
                  <a:moveTo>
                    <a:pt x="0" y="70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2"/>
                    <a:pt x="6" y="88"/>
                    <a:pt x="1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9" y="112"/>
                    <a:pt x="75" y="111"/>
                    <a:pt x="75" y="107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95" y="88"/>
                    <a:pt x="101" y="82"/>
                    <a:pt x="101" y="75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6"/>
                    <a:pt x="95" y="0"/>
                    <a:pt x="88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0" name="Группа 229"/>
          <p:cNvGrpSpPr/>
          <p:nvPr/>
        </p:nvGrpSpPr>
        <p:grpSpPr>
          <a:xfrm>
            <a:off x="2815017" y="2686207"/>
            <a:ext cx="405069" cy="321948"/>
            <a:chOff x="3822701" y="3635376"/>
            <a:chExt cx="549275" cy="436563"/>
          </a:xfrm>
        </p:grpSpPr>
        <p:sp>
          <p:nvSpPr>
            <p:cNvPr id="163" name="Freeform 151"/>
            <p:cNvSpPr>
              <a:spLocks/>
            </p:cNvSpPr>
            <p:nvPr/>
          </p:nvSpPr>
          <p:spPr bwMode="auto">
            <a:xfrm>
              <a:off x="3925888" y="3762376"/>
              <a:ext cx="147638" cy="73025"/>
            </a:xfrm>
            <a:custGeom>
              <a:avLst/>
              <a:gdLst>
                <a:gd name="T0" fmla="*/ 0 w 52"/>
                <a:gd name="T1" fmla="*/ 26 h 26"/>
                <a:gd name="T2" fmla="*/ 0 w 52"/>
                <a:gd name="T3" fmla="*/ 13 h 26"/>
                <a:gd name="T4" fmla="*/ 26 w 52"/>
                <a:gd name="T5" fmla="*/ 0 h 26"/>
                <a:gd name="T6" fmla="*/ 26 w 52"/>
                <a:gd name="T7" fmla="*/ 0 h 26"/>
                <a:gd name="T8" fmla="*/ 52 w 52"/>
                <a:gd name="T9" fmla="*/ 13 h 26"/>
                <a:gd name="T10" fmla="*/ 52 w 52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6">
                  <a:moveTo>
                    <a:pt x="0" y="26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6"/>
                    <a:pt x="52" y="26"/>
                    <a:pt x="52" y="2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4" name="Freeform 152"/>
            <p:cNvSpPr>
              <a:spLocks/>
            </p:cNvSpPr>
            <p:nvPr/>
          </p:nvSpPr>
          <p:spPr bwMode="auto">
            <a:xfrm>
              <a:off x="3948113" y="3635376"/>
              <a:ext cx="100013" cy="127000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" name="Freeform 153"/>
            <p:cNvSpPr>
              <a:spLocks/>
            </p:cNvSpPr>
            <p:nvPr/>
          </p:nvSpPr>
          <p:spPr bwMode="auto">
            <a:xfrm>
              <a:off x="4124326" y="3762376"/>
              <a:ext cx="149225" cy="73025"/>
            </a:xfrm>
            <a:custGeom>
              <a:avLst/>
              <a:gdLst>
                <a:gd name="T0" fmla="*/ 0 w 52"/>
                <a:gd name="T1" fmla="*/ 26 h 26"/>
                <a:gd name="T2" fmla="*/ 0 w 52"/>
                <a:gd name="T3" fmla="*/ 13 h 26"/>
                <a:gd name="T4" fmla="*/ 26 w 52"/>
                <a:gd name="T5" fmla="*/ 0 h 26"/>
                <a:gd name="T6" fmla="*/ 26 w 52"/>
                <a:gd name="T7" fmla="*/ 0 h 26"/>
                <a:gd name="T8" fmla="*/ 52 w 52"/>
                <a:gd name="T9" fmla="*/ 13 h 26"/>
                <a:gd name="T10" fmla="*/ 52 w 52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6">
                  <a:moveTo>
                    <a:pt x="0" y="26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6"/>
                    <a:pt x="52" y="26"/>
                    <a:pt x="52" y="2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6" name="Freeform 154"/>
            <p:cNvSpPr>
              <a:spLocks/>
            </p:cNvSpPr>
            <p:nvPr/>
          </p:nvSpPr>
          <p:spPr bwMode="auto">
            <a:xfrm>
              <a:off x="4148138" y="3635376"/>
              <a:ext cx="100013" cy="127000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7" name="Freeform 155"/>
            <p:cNvSpPr>
              <a:spLocks/>
            </p:cNvSpPr>
            <p:nvPr/>
          </p:nvSpPr>
          <p:spPr bwMode="auto">
            <a:xfrm>
              <a:off x="4025901" y="3986214"/>
              <a:ext cx="147638" cy="85725"/>
            </a:xfrm>
            <a:custGeom>
              <a:avLst/>
              <a:gdLst>
                <a:gd name="T0" fmla="*/ 4 w 52"/>
                <a:gd name="T1" fmla="*/ 30 h 30"/>
                <a:gd name="T2" fmla="*/ 0 w 52"/>
                <a:gd name="T3" fmla="*/ 26 h 30"/>
                <a:gd name="T4" fmla="*/ 0 w 52"/>
                <a:gd name="T5" fmla="*/ 13 h 30"/>
                <a:gd name="T6" fmla="*/ 26 w 52"/>
                <a:gd name="T7" fmla="*/ 0 h 30"/>
                <a:gd name="T8" fmla="*/ 26 w 52"/>
                <a:gd name="T9" fmla="*/ 0 h 30"/>
                <a:gd name="T10" fmla="*/ 52 w 52"/>
                <a:gd name="T11" fmla="*/ 13 h 30"/>
                <a:gd name="T12" fmla="*/ 52 w 52"/>
                <a:gd name="T13" fmla="*/ 26 h 30"/>
                <a:gd name="T14" fmla="*/ 48 w 52"/>
                <a:gd name="T15" fmla="*/ 30 h 30"/>
                <a:gd name="T16" fmla="*/ 4 w 5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0">
                  <a:moveTo>
                    <a:pt x="4" y="30"/>
                  </a:moveTo>
                  <a:cubicBezTo>
                    <a:pt x="2" y="30"/>
                    <a:pt x="0" y="28"/>
                    <a:pt x="0" y="2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8"/>
                    <a:pt x="50" y="30"/>
                    <a:pt x="48" y="30"/>
                  </a:cubicBezTo>
                  <a:lnTo>
                    <a:pt x="4" y="3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8" name="Freeform 156"/>
            <p:cNvSpPr>
              <a:spLocks/>
            </p:cNvSpPr>
            <p:nvPr/>
          </p:nvSpPr>
          <p:spPr bwMode="auto">
            <a:xfrm>
              <a:off x="4048126" y="3860801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" name="Freeform 157"/>
            <p:cNvSpPr>
              <a:spLocks/>
            </p:cNvSpPr>
            <p:nvPr/>
          </p:nvSpPr>
          <p:spPr bwMode="auto">
            <a:xfrm>
              <a:off x="4224338" y="3986214"/>
              <a:ext cx="147638" cy="85725"/>
            </a:xfrm>
            <a:custGeom>
              <a:avLst/>
              <a:gdLst>
                <a:gd name="T0" fmla="*/ 4 w 52"/>
                <a:gd name="T1" fmla="*/ 30 h 30"/>
                <a:gd name="T2" fmla="*/ 0 w 52"/>
                <a:gd name="T3" fmla="*/ 26 h 30"/>
                <a:gd name="T4" fmla="*/ 0 w 52"/>
                <a:gd name="T5" fmla="*/ 13 h 30"/>
                <a:gd name="T6" fmla="*/ 26 w 52"/>
                <a:gd name="T7" fmla="*/ 0 h 30"/>
                <a:gd name="T8" fmla="*/ 26 w 52"/>
                <a:gd name="T9" fmla="*/ 0 h 30"/>
                <a:gd name="T10" fmla="*/ 52 w 52"/>
                <a:gd name="T11" fmla="*/ 13 h 30"/>
                <a:gd name="T12" fmla="*/ 52 w 52"/>
                <a:gd name="T13" fmla="*/ 26 h 30"/>
                <a:gd name="T14" fmla="*/ 48 w 52"/>
                <a:gd name="T15" fmla="*/ 30 h 30"/>
                <a:gd name="T16" fmla="*/ 4 w 5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0">
                  <a:moveTo>
                    <a:pt x="4" y="30"/>
                  </a:moveTo>
                  <a:cubicBezTo>
                    <a:pt x="2" y="30"/>
                    <a:pt x="0" y="28"/>
                    <a:pt x="0" y="2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8"/>
                    <a:pt x="50" y="30"/>
                    <a:pt x="48" y="30"/>
                  </a:cubicBezTo>
                  <a:lnTo>
                    <a:pt x="4" y="3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0" name="Freeform 158"/>
            <p:cNvSpPr>
              <a:spLocks/>
            </p:cNvSpPr>
            <p:nvPr/>
          </p:nvSpPr>
          <p:spPr bwMode="auto">
            <a:xfrm>
              <a:off x="4248151" y="3860801"/>
              <a:ext cx="101600" cy="125413"/>
            </a:xfrm>
            <a:custGeom>
              <a:avLst/>
              <a:gdLst>
                <a:gd name="T0" fmla="*/ 18 w 36"/>
                <a:gd name="T1" fmla="*/ 44 h 44"/>
                <a:gd name="T2" fmla="*/ 36 w 36"/>
                <a:gd name="T3" fmla="*/ 25 h 44"/>
                <a:gd name="T4" fmla="*/ 36 w 36"/>
                <a:gd name="T5" fmla="*/ 19 h 44"/>
                <a:gd name="T6" fmla="*/ 18 w 36"/>
                <a:gd name="T7" fmla="*/ 0 h 44"/>
                <a:gd name="T8" fmla="*/ 0 w 36"/>
                <a:gd name="T9" fmla="*/ 19 h 44"/>
                <a:gd name="T10" fmla="*/ 0 w 36"/>
                <a:gd name="T11" fmla="*/ 25 h 44"/>
                <a:gd name="T12" fmla="*/ 18 w 36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4">
                  <a:moveTo>
                    <a:pt x="18" y="44"/>
                  </a:moveTo>
                  <a:cubicBezTo>
                    <a:pt x="29" y="44"/>
                    <a:pt x="36" y="35"/>
                    <a:pt x="36" y="25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8"/>
                    <a:pt x="29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1" name="Freeform 159"/>
            <p:cNvSpPr>
              <a:spLocks/>
            </p:cNvSpPr>
            <p:nvPr/>
          </p:nvSpPr>
          <p:spPr bwMode="auto">
            <a:xfrm>
              <a:off x="3822701" y="3986214"/>
              <a:ext cx="150813" cy="85725"/>
            </a:xfrm>
            <a:custGeom>
              <a:avLst/>
              <a:gdLst>
                <a:gd name="T0" fmla="*/ 5 w 53"/>
                <a:gd name="T1" fmla="*/ 30 h 30"/>
                <a:gd name="T2" fmla="*/ 0 w 53"/>
                <a:gd name="T3" fmla="*/ 26 h 30"/>
                <a:gd name="T4" fmla="*/ 0 w 53"/>
                <a:gd name="T5" fmla="*/ 13 h 30"/>
                <a:gd name="T6" fmla="*/ 27 w 53"/>
                <a:gd name="T7" fmla="*/ 0 h 30"/>
                <a:gd name="T8" fmla="*/ 27 w 53"/>
                <a:gd name="T9" fmla="*/ 0 h 30"/>
                <a:gd name="T10" fmla="*/ 53 w 53"/>
                <a:gd name="T11" fmla="*/ 13 h 30"/>
                <a:gd name="T12" fmla="*/ 53 w 53"/>
                <a:gd name="T13" fmla="*/ 26 h 30"/>
                <a:gd name="T14" fmla="*/ 49 w 53"/>
                <a:gd name="T15" fmla="*/ 30 h 30"/>
                <a:gd name="T16" fmla="*/ 5 w 5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30">
                  <a:moveTo>
                    <a:pt x="5" y="30"/>
                  </a:moveTo>
                  <a:cubicBezTo>
                    <a:pt x="2" y="30"/>
                    <a:pt x="0" y="28"/>
                    <a:pt x="0" y="2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9" y="0"/>
                    <a:pt x="53" y="8"/>
                    <a:pt x="53" y="1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8"/>
                    <a:pt x="51" y="30"/>
                    <a:pt x="49" y="30"/>
                  </a:cubicBezTo>
                  <a:lnTo>
                    <a:pt x="5" y="3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2" name="Freeform 160"/>
            <p:cNvSpPr>
              <a:spLocks/>
            </p:cNvSpPr>
            <p:nvPr/>
          </p:nvSpPr>
          <p:spPr bwMode="auto">
            <a:xfrm>
              <a:off x="3848101" y="3860801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1" name="Группа 230"/>
          <p:cNvGrpSpPr/>
          <p:nvPr/>
        </p:nvGrpSpPr>
        <p:grpSpPr>
          <a:xfrm>
            <a:off x="3563105" y="2632355"/>
            <a:ext cx="394533" cy="433166"/>
            <a:chOff x="4837113" y="3562351"/>
            <a:chExt cx="534988" cy="587376"/>
          </a:xfrm>
        </p:grpSpPr>
        <p:sp>
          <p:nvSpPr>
            <p:cNvPr id="173" name="Freeform 161"/>
            <p:cNvSpPr>
              <a:spLocks/>
            </p:cNvSpPr>
            <p:nvPr/>
          </p:nvSpPr>
          <p:spPr bwMode="auto">
            <a:xfrm>
              <a:off x="4995863" y="3986214"/>
              <a:ext cx="214313" cy="85725"/>
            </a:xfrm>
            <a:custGeom>
              <a:avLst/>
              <a:gdLst>
                <a:gd name="T0" fmla="*/ 75 w 75"/>
                <a:gd name="T1" fmla="*/ 30 h 30"/>
                <a:gd name="T2" fmla="*/ 75 w 75"/>
                <a:gd name="T3" fmla="*/ 17 h 30"/>
                <a:gd name="T4" fmla="*/ 38 w 75"/>
                <a:gd name="T5" fmla="*/ 0 h 30"/>
                <a:gd name="T6" fmla="*/ 0 w 75"/>
                <a:gd name="T7" fmla="*/ 17 h 30"/>
                <a:gd name="T8" fmla="*/ 0 w 7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0">
                  <a:moveTo>
                    <a:pt x="75" y="30"/>
                  </a:moveTo>
                  <a:cubicBezTo>
                    <a:pt x="75" y="17"/>
                    <a:pt x="75" y="17"/>
                    <a:pt x="75" y="17"/>
                  </a:cubicBezTo>
                  <a:cubicBezTo>
                    <a:pt x="75" y="5"/>
                    <a:pt x="50" y="0"/>
                    <a:pt x="38" y="0"/>
                  </a:cubicBezTo>
                  <a:cubicBezTo>
                    <a:pt x="25" y="0"/>
                    <a:pt x="0" y="5"/>
                    <a:pt x="0" y="17"/>
                  </a:cubicBezTo>
                  <a:cubicBezTo>
                    <a:pt x="0" y="30"/>
                    <a:pt x="0" y="30"/>
                    <a:pt x="0" y="3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4" name="Freeform 162"/>
            <p:cNvSpPr>
              <a:spLocks/>
            </p:cNvSpPr>
            <p:nvPr/>
          </p:nvSpPr>
          <p:spPr bwMode="auto">
            <a:xfrm>
              <a:off x="5059363" y="3835401"/>
              <a:ext cx="88900" cy="111125"/>
            </a:xfrm>
            <a:custGeom>
              <a:avLst/>
              <a:gdLst>
                <a:gd name="T0" fmla="*/ 16 w 31"/>
                <a:gd name="T1" fmla="*/ 39 h 39"/>
                <a:gd name="T2" fmla="*/ 31 w 31"/>
                <a:gd name="T3" fmla="*/ 23 h 39"/>
                <a:gd name="T4" fmla="*/ 31 w 31"/>
                <a:gd name="T5" fmla="*/ 17 h 39"/>
                <a:gd name="T6" fmla="*/ 16 w 31"/>
                <a:gd name="T7" fmla="*/ 0 h 39"/>
                <a:gd name="T8" fmla="*/ 0 w 31"/>
                <a:gd name="T9" fmla="*/ 17 h 39"/>
                <a:gd name="T10" fmla="*/ 0 w 31"/>
                <a:gd name="T11" fmla="*/ 23 h 39"/>
                <a:gd name="T12" fmla="*/ 16 w 31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cubicBezTo>
                    <a:pt x="25" y="39"/>
                    <a:pt x="31" y="32"/>
                    <a:pt x="31" y="23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8"/>
                    <a:pt x="25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32"/>
                    <a:pt x="7" y="39"/>
                    <a:pt x="16" y="39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5" name="Freeform 163"/>
            <p:cNvSpPr>
              <a:spLocks/>
            </p:cNvSpPr>
            <p:nvPr/>
          </p:nvSpPr>
          <p:spPr bwMode="auto">
            <a:xfrm>
              <a:off x="4873626" y="3860801"/>
              <a:ext cx="85725" cy="111125"/>
            </a:xfrm>
            <a:custGeom>
              <a:avLst/>
              <a:gdLst>
                <a:gd name="T0" fmla="*/ 15 w 30"/>
                <a:gd name="T1" fmla="*/ 39 h 39"/>
                <a:gd name="T2" fmla="*/ 0 w 30"/>
                <a:gd name="T3" fmla="*/ 22 h 39"/>
                <a:gd name="T4" fmla="*/ 0 w 30"/>
                <a:gd name="T5" fmla="*/ 17 h 39"/>
                <a:gd name="T6" fmla="*/ 15 w 30"/>
                <a:gd name="T7" fmla="*/ 0 h 39"/>
                <a:gd name="T8" fmla="*/ 30 w 30"/>
                <a:gd name="T9" fmla="*/ 17 h 39"/>
                <a:gd name="T10" fmla="*/ 30 w 30"/>
                <a:gd name="T11" fmla="*/ 22 h 39"/>
                <a:gd name="T12" fmla="*/ 15 w 30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9">
                  <a:moveTo>
                    <a:pt x="15" y="39"/>
                  </a:moveTo>
                  <a:cubicBezTo>
                    <a:pt x="6" y="39"/>
                    <a:pt x="0" y="32"/>
                    <a:pt x="0" y="2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4" y="0"/>
                    <a:pt x="30" y="7"/>
                    <a:pt x="30" y="17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32"/>
                    <a:pt x="24" y="39"/>
                    <a:pt x="15" y="39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6" name="Freeform 164"/>
            <p:cNvSpPr>
              <a:spLocks/>
            </p:cNvSpPr>
            <p:nvPr/>
          </p:nvSpPr>
          <p:spPr bwMode="auto">
            <a:xfrm>
              <a:off x="5246688" y="3860801"/>
              <a:ext cx="88900" cy="111125"/>
            </a:xfrm>
            <a:custGeom>
              <a:avLst/>
              <a:gdLst>
                <a:gd name="T0" fmla="*/ 16 w 31"/>
                <a:gd name="T1" fmla="*/ 39 h 39"/>
                <a:gd name="T2" fmla="*/ 31 w 31"/>
                <a:gd name="T3" fmla="*/ 22 h 39"/>
                <a:gd name="T4" fmla="*/ 31 w 31"/>
                <a:gd name="T5" fmla="*/ 17 h 39"/>
                <a:gd name="T6" fmla="*/ 16 w 31"/>
                <a:gd name="T7" fmla="*/ 0 h 39"/>
                <a:gd name="T8" fmla="*/ 0 w 31"/>
                <a:gd name="T9" fmla="*/ 17 h 39"/>
                <a:gd name="T10" fmla="*/ 0 w 31"/>
                <a:gd name="T11" fmla="*/ 22 h 39"/>
                <a:gd name="T12" fmla="*/ 16 w 31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cubicBezTo>
                    <a:pt x="25" y="39"/>
                    <a:pt x="31" y="32"/>
                    <a:pt x="31" y="22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7"/>
                    <a:pt x="25" y="0"/>
                    <a:pt x="16" y="0"/>
                  </a:cubicBezTo>
                  <a:cubicBezTo>
                    <a:pt x="6" y="0"/>
                    <a:pt x="0" y="7"/>
                    <a:pt x="0" y="1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2"/>
                    <a:pt x="6" y="39"/>
                    <a:pt x="16" y="39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7" name="Freeform 165"/>
            <p:cNvSpPr>
              <a:spLocks/>
            </p:cNvSpPr>
            <p:nvPr/>
          </p:nvSpPr>
          <p:spPr bwMode="auto">
            <a:xfrm>
              <a:off x="5156201" y="4013201"/>
              <a:ext cx="215900" cy="136525"/>
            </a:xfrm>
            <a:custGeom>
              <a:avLst/>
              <a:gdLst>
                <a:gd name="T0" fmla="*/ 76 w 76"/>
                <a:gd name="T1" fmla="*/ 48 h 48"/>
                <a:gd name="T2" fmla="*/ 76 w 76"/>
                <a:gd name="T3" fmla="*/ 12 h 48"/>
                <a:gd name="T4" fmla="*/ 63 w 76"/>
                <a:gd name="T5" fmla="*/ 0 h 48"/>
                <a:gd name="T6" fmla="*/ 50 w 76"/>
                <a:gd name="T7" fmla="*/ 0 h 48"/>
                <a:gd name="T8" fmla="*/ 28 w 76"/>
                <a:gd name="T9" fmla="*/ 21 h 48"/>
                <a:gd name="T10" fmla="*/ 1 w 76"/>
                <a:gd name="T11" fmla="*/ 21 h 48"/>
                <a:gd name="T12" fmla="*/ 15 w 76"/>
                <a:gd name="T13" fmla="*/ 39 h 48"/>
                <a:gd name="T14" fmla="*/ 41 w 76"/>
                <a:gd name="T15" fmla="*/ 39 h 48"/>
                <a:gd name="T16" fmla="*/ 58 w 76"/>
                <a:gd name="T1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8">
                  <a:moveTo>
                    <a:pt x="76" y="48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76" y="5"/>
                    <a:pt x="70" y="0"/>
                    <a:pt x="6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39"/>
                    <a:pt x="15" y="39"/>
                  </a:cubicBezTo>
                  <a:cubicBezTo>
                    <a:pt x="23" y="39"/>
                    <a:pt x="41" y="39"/>
                    <a:pt x="41" y="39"/>
                  </a:cubicBezTo>
                  <a:cubicBezTo>
                    <a:pt x="58" y="21"/>
                    <a:pt x="58" y="21"/>
                    <a:pt x="58" y="2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8" name="Freeform 166"/>
            <p:cNvSpPr>
              <a:spLocks/>
            </p:cNvSpPr>
            <p:nvPr/>
          </p:nvSpPr>
          <p:spPr bwMode="auto">
            <a:xfrm>
              <a:off x="4837113" y="4013201"/>
              <a:ext cx="215900" cy="136525"/>
            </a:xfrm>
            <a:custGeom>
              <a:avLst/>
              <a:gdLst>
                <a:gd name="T0" fmla="*/ 0 w 76"/>
                <a:gd name="T1" fmla="*/ 48 h 48"/>
                <a:gd name="T2" fmla="*/ 0 w 76"/>
                <a:gd name="T3" fmla="*/ 12 h 48"/>
                <a:gd name="T4" fmla="*/ 13 w 76"/>
                <a:gd name="T5" fmla="*/ 0 h 48"/>
                <a:gd name="T6" fmla="*/ 26 w 76"/>
                <a:gd name="T7" fmla="*/ 0 h 48"/>
                <a:gd name="T8" fmla="*/ 48 w 76"/>
                <a:gd name="T9" fmla="*/ 21 h 48"/>
                <a:gd name="T10" fmla="*/ 74 w 76"/>
                <a:gd name="T11" fmla="*/ 21 h 48"/>
                <a:gd name="T12" fmla="*/ 61 w 76"/>
                <a:gd name="T13" fmla="*/ 39 h 48"/>
                <a:gd name="T14" fmla="*/ 34 w 76"/>
                <a:gd name="T15" fmla="*/ 39 h 48"/>
                <a:gd name="T16" fmla="*/ 17 w 76"/>
                <a:gd name="T1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8">
                  <a:moveTo>
                    <a:pt x="0" y="48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6" y="39"/>
                    <a:pt x="61" y="39"/>
                  </a:cubicBezTo>
                  <a:cubicBezTo>
                    <a:pt x="52" y="39"/>
                    <a:pt x="34" y="39"/>
                    <a:pt x="34" y="39"/>
                  </a:cubicBezTo>
                  <a:cubicBezTo>
                    <a:pt x="17" y="21"/>
                    <a:pt x="17" y="21"/>
                    <a:pt x="17" y="2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9" name="Line 167"/>
            <p:cNvSpPr>
              <a:spLocks noChangeShapeType="1"/>
            </p:cNvSpPr>
            <p:nvPr/>
          </p:nvSpPr>
          <p:spPr bwMode="auto">
            <a:xfrm>
              <a:off x="5284788" y="4113214"/>
              <a:ext cx="0" cy="365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0" name="Line 168"/>
            <p:cNvSpPr>
              <a:spLocks noChangeShapeType="1"/>
            </p:cNvSpPr>
            <p:nvPr/>
          </p:nvSpPr>
          <p:spPr bwMode="auto">
            <a:xfrm>
              <a:off x="4922838" y="4113214"/>
              <a:ext cx="0" cy="365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1" name="Line 169"/>
            <p:cNvSpPr>
              <a:spLocks noChangeShapeType="1"/>
            </p:cNvSpPr>
            <p:nvPr/>
          </p:nvSpPr>
          <p:spPr bwMode="auto">
            <a:xfrm>
              <a:off x="5010151" y="4124326"/>
              <a:ext cx="18891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2" name="Freeform 170"/>
            <p:cNvSpPr>
              <a:spLocks/>
            </p:cNvSpPr>
            <p:nvPr/>
          </p:nvSpPr>
          <p:spPr bwMode="auto">
            <a:xfrm>
              <a:off x="4922838" y="3562351"/>
              <a:ext cx="376238" cy="293688"/>
            </a:xfrm>
            <a:custGeom>
              <a:avLst/>
              <a:gdLst>
                <a:gd name="T0" fmla="*/ 9 w 132"/>
                <a:gd name="T1" fmla="*/ 0 h 103"/>
                <a:gd name="T2" fmla="*/ 123 w 132"/>
                <a:gd name="T3" fmla="*/ 0 h 103"/>
                <a:gd name="T4" fmla="*/ 132 w 132"/>
                <a:gd name="T5" fmla="*/ 8 h 103"/>
                <a:gd name="T6" fmla="*/ 132 w 132"/>
                <a:gd name="T7" fmla="*/ 70 h 103"/>
                <a:gd name="T8" fmla="*/ 123 w 132"/>
                <a:gd name="T9" fmla="*/ 79 h 103"/>
                <a:gd name="T10" fmla="*/ 105 w 132"/>
                <a:gd name="T11" fmla="*/ 79 h 103"/>
                <a:gd name="T12" fmla="*/ 105 w 132"/>
                <a:gd name="T13" fmla="*/ 97 h 103"/>
                <a:gd name="T14" fmla="*/ 98 w 132"/>
                <a:gd name="T15" fmla="*/ 100 h 103"/>
                <a:gd name="T16" fmla="*/ 79 w 132"/>
                <a:gd name="T17" fmla="*/ 79 h 103"/>
                <a:gd name="T18" fmla="*/ 9 w 132"/>
                <a:gd name="T19" fmla="*/ 79 h 103"/>
                <a:gd name="T20" fmla="*/ 0 w 132"/>
                <a:gd name="T21" fmla="*/ 70 h 103"/>
                <a:gd name="T22" fmla="*/ 0 w 132"/>
                <a:gd name="T23" fmla="*/ 8 h 103"/>
                <a:gd name="T24" fmla="*/ 9 w 132"/>
                <a:gd name="T2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03">
                  <a:moveTo>
                    <a:pt x="9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128" y="0"/>
                    <a:pt x="132" y="4"/>
                    <a:pt x="132" y="8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32" y="75"/>
                    <a:pt x="128" y="79"/>
                    <a:pt x="123" y="79"/>
                  </a:cubicBezTo>
                  <a:cubicBezTo>
                    <a:pt x="105" y="79"/>
                    <a:pt x="105" y="79"/>
                    <a:pt x="105" y="79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5" y="102"/>
                    <a:pt x="100" y="103"/>
                    <a:pt x="98" y="100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4" y="79"/>
                    <a:pt x="0" y="75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6" name="Группа 235"/>
          <p:cNvGrpSpPr/>
          <p:nvPr/>
        </p:nvGrpSpPr>
        <p:grpSpPr>
          <a:xfrm>
            <a:off x="3563105" y="3368737"/>
            <a:ext cx="386339" cy="424971"/>
            <a:chOff x="4837113" y="4560889"/>
            <a:chExt cx="523876" cy="576263"/>
          </a:xfrm>
        </p:grpSpPr>
        <p:sp>
          <p:nvSpPr>
            <p:cNvPr id="183" name="Freeform 171"/>
            <p:cNvSpPr>
              <a:spLocks/>
            </p:cNvSpPr>
            <p:nvPr/>
          </p:nvSpPr>
          <p:spPr bwMode="auto">
            <a:xfrm>
              <a:off x="5022851" y="4686301"/>
              <a:ext cx="150813" cy="76200"/>
            </a:xfrm>
            <a:custGeom>
              <a:avLst/>
              <a:gdLst>
                <a:gd name="T0" fmla="*/ 5 w 53"/>
                <a:gd name="T1" fmla="*/ 27 h 27"/>
                <a:gd name="T2" fmla="*/ 0 w 53"/>
                <a:gd name="T3" fmla="*/ 22 h 27"/>
                <a:gd name="T4" fmla="*/ 0 w 53"/>
                <a:gd name="T5" fmla="*/ 13 h 27"/>
                <a:gd name="T6" fmla="*/ 27 w 53"/>
                <a:gd name="T7" fmla="*/ 0 h 27"/>
                <a:gd name="T8" fmla="*/ 27 w 53"/>
                <a:gd name="T9" fmla="*/ 0 h 27"/>
                <a:gd name="T10" fmla="*/ 53 w 53"/>
                <a:gd name="T11" fmla="*/ 13 h 27"/>
                <a:gd name="T12" fmla="*/ 53 w 53"/>
                <a:gd name="T13" fmla="*/ 22 h 27"/>
                <a:gd name="T14" fmla="*/ 48 w 53"/>
                <a:gd name="T15" fmla="*/ 27 h 27"/>
                <a:gd name="T16" fmla="*/ 5 w 53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7">
                  <a:moveTo>
                    <a:pt x="5" y="27"/>
                  </a:moveTo>
                  <a:cubicBezTo>
                    <a:pt x="2" y="27"/>
                    <a:pt x="0" y="25"/>
                    <a:pt x="0" y="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8" y="0"/>
                    <a:pt x="53" y="8"/>
                    <a:pt x="53" y="1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5"/>
                    <a:pt x="51" y="27"/>
                    <a:pt x="48" y="27"/>
                  </a:cubicBezTo>
                  <a:lnTo>
                    <a:pt x="5" y="27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4" name="Freeform 172"/>
            <p:cNvSpPr>
              <a:spLocks/>
            </p:cNvSpPr>
            <p:nvPr/>
          </p:nvSpPr>
          <p:spPr bwMode="auto">
            <a:xfrm>
              <a:off x="5048251" y="4560889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6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9"/>
                    <a:pt x="28" y="0"/>
                    <a:pt x="18" y="0"/>
                  </a:cubicBezTo>
                  <a:cubicBezTo>
                    <a:pt x="7" y="0"/>
                    <a:pt x="0" y="9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6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5" name="Freeform 173"/>
            <p:cNvSpPr>
              <a:spLocks/>
            </p:cNvSpPr>
            <p:nvPr/>
          </p:nvSpPr>
          <p:spPr bwMode="auto">
            <a:xfrm>
              <a:off x="5022851" y="5062539"/>
              <a:ext cx="150813" cy="74613"/>
            </a:xfrm>
            <a:custGeom>
              <a:avLst/>
              <a:gdLst>
                <a:gd name="T0" fmla="*/ 5 w 53"/>
                <a:gd name="T1" fmla="*/ 26 h 26"/>
                <a:gd name="T2" fmla="*/ 0 w 53"/>
                <a:gd name="T3" fmla="*/ 22 h 26"/>
                <a:gd name="T4" fmla="*/ 0 w 53"/>
                <a:gd name="T5" fmla="*/ 13 h 26"/>
                <a:gd name="T6" fmla="*/ 27 w 53"/>
                <a:gd name="T7" fmla="*/ 0 h 26"/>
                <a:gd name="T8" fmla="*/ 27 w 53"/>
                <a:gd name="T9" fmla="*/ 0 h 26"/>
                <a:gd name="T10" fmla="*/ 53 w 53"/>
                <a:gd name="T11" fmla="*/ 13 h 26"/>
                <a:gd name="T12" fmla="*/ 53 w 53"/>
                <a:gd name="T13" fmla="*/ 22 h 26"/>
                <a:gd name="T14" fmla="*/ 48 w 53"/>
                <a:gd name="T15" fmla="*/ 26 h 26"/>
                <a:gd name="T16" fmla="*/ 5 w 53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6">
                  <a:moveTo>
                    <a:pt x="5" y="26"/>
                  </a:moveTo>
                  <a:cubicBezTo>
                    <a:pt x="2" y="26"/>
                    <a:pt x="0" y="24"/>
                    <a:pt x="0" y="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8" y="0"/>
                    <a:pt x="53" y="8"/>
                    <a:pt x="53" y="1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4"/>
                    <a:pt x="51" y="26"/>
                    <a:pt x="48" y="26"/>
                  </a:cubicBezTo>
                  <a:lnTo>
                    <a:pt x="5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6" name="Freeform 174"/>
            <p:cNvSpPr>
              <a:spLocks/>
            </p:cNvSpPr>
            <p:nvPr/>
          </p:nvSpPr>
          <p:spPr bwMode="auto">
            <a:xfrm>
              <a:off x="5048251" y="4937126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7" name="Freeform 175"/>
            <p:cNvSpPr>
              <a:spLocks/>
            </p:cNvSpPr>
            <p:nvPr/>
          </p:nvSpPr>
          <p:spPr bwMode="auto">
            <a:xfrm>
              <a:off x="5210176" y="5062539"/>
              <a:ext cx="150813" cy="74613"/>
            </a:xfrm>
            <a:custGeom>
              <a:avLst/>
              <a:gdLst>
                <a:gd name="T0" fmla="*/ 4 w 53"/>
                <a:gd name="T1" fmla="*/ 26 h 26"/>
                <a:gd name="T2" fmla="*/ 0 w 53"/>
                <a:gd name="T3" fmla="*/ 22 h 26"/>
                <a:gd name="T4" fmla="*/ 0 w 53"/>
                <a:gd name="T5" fmla="*/ 13 h 26"/>
                <a:gd name="T6" fmla="*/ 26 w 53"/>
                <a:gd name="T7" fmla="*/ 0 h 26"/>
                <a:gd name="T8" fmla="*/ 26 w 53"/>
                <a:gd name="T9" fmla="*/ 0 h 26"/>
                <a:gd name="T10" fmla="*/ 53 w 53"/>
                <a:gd name="T11" fmla="*/ 13 h 26"/>
                <a:gd name="T12" fmla="*/ 53 w 53"/>
                <a:gd name="T13" fmla="*/ 22 h 26"/>
                <a:gd name="T14" fmla="*/ 48 w 53"/>
                <a:gd name="T15" fmla="*/ 26 h 26"/>
                <a:gd name="T16" fmla="*/ 4 w 53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6">
                  <a:moveTo>
                    <a:pt x="4" y="26"/>
                  </a:moveTo>
                  <a:cubicBezTo>
                    <a:pt x="2" y="26"/>
                    <a:pt x="0" y="24"/>
                    <a:pt x="0" y="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3" y="8"/>
                    <a:pt x="53" y="1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4"/>
                    <a:pt x="51" y="26"/>
                    <a:pt x="48" y="26"/>
                  </a:cubicBezTo>
                  <a:lnTo>
                    <a:pt x="4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8" name="Freeform 176"/>
            <p:cNvSpPr>
              <a:spLocks/>
            </p:cNvSpPr>
            <p:nvPr/>
          </p:nvSpPr>
          <p:spPr bwMode="auto">
            <a:xfrm>
              <a:off x="5235576" y="4937126"/>
              <a:ext cx="100013" cy="125413"/>
            </a:xfrm>
            <a:custGeom>
              <a:avLst/>
              <a:gdLst>
                <a:gd name="T0" fmla="*/ 17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7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7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7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7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7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89" name="Freeform 177"/>
            <p:cNvSpPr>
              <a:spLocks/>
            </p:cNvSpPr>
            <p:nvPr/>
          </p:nvSpPr>
          <p:spPr bwMode="auto">
            <a:xfrm>
              <a:off x="4837113" y="5062539"/>
              <a:ext cx="147638" cy="74613"/>
            </a:xfrm>
            <a:custGeom>
              <a:avLst/>
              <a:gdLst>
                <a:gd name="T0" fmla="*/ 4 w 52"/>
                <a:gd name="T1" fmla="*/ 26 h 26"/>
                <a:gd name="T2" fmla="*/ 0 w 52"/>
                <a:gd name="T3" fmla="*/ 22 h 26"/>
                <a:gd name="T4" fmla="*/ 0 w 52"/>
                <a:gd name="T5" fmla="*/ 13 h 26"/>
                <a:gd name="T6" fmla="*/ 26 w 52"/>
                <a:gd name="T7" fmla="*/ 0 h 26"/>
                <a:gd name="T8" fmla="*/ 26 w 52"/>
                <a:gd name="T9" fmla="*/ 0 h 26"/>
                <a:gd name="T10" fmla="*/ 52 w 52"/>
                <a:gd name="T11" fmla="*/ 13 h 26"/>
                <a:gd name="T12" fmla="*/ 52 w 52"/>
                <a:gd name="T13" fmla="*/ 22 h 26"/>
                <a:gd name="T14" fmla="*/ 48 w 52"/>
                <a:gd name="T15" fmla="*/ 26 h 26"/>
                <a:gd name="T16" fmla="*/ 4 w 52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6">
                  <a:moveTo>
                    <a:pt x="4" y="26"/>
                  </a:moveTo>
                  <a:cubicBezTo>
                    <a:pt x="1" y="26"/>
                    <a:pt x="0" y="24"/>
                    <a:pt x="0" y="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4"/>
                    <a:pt x="50" y="26"/>
                    <a:pt x="48" y="26"/>
                  </a:cubicBezTo>
                  <a:lnTo>
                    <a:pt x="4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0" name="Freeform 178"/>
            <p:cNvSpPr>
              <a:spLocks/>
            </p:cNvSpPr>
            <p:nvPr/>
          </p:nvSpPr>
          <p:spPr bwMode="auto">
            <a:xfrm>
              <a:off x="4859338" y="4937126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1" name="Line 179"/>
            <p:cNvSpPr>
              <a:spLocks noChangeShapeType="1"/>
            </p:cNvSpPr>
            <p:nvPr/>
          </p:nvSpPr>
          <p:spPr bwMode="auto">
            <a:xfrm>
              <a:off x="5099051" y="4786314"/>
              <a:ext cx="0" cy="1254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2" name="Freeform 180"/>
            <p:cNvSpPr>
              <a:spLocks/>
            </p:cNvSpPr>
            <p:nvPr/>
          </p:nvSpPr>
          <p:spPr bwMode="auto">
            <a:xfrm>
              <a:off x="4911726" y="4848226"/>
              <a:ext cx="373063" cy="63500"/>
            </a:xfrm>
            <a:custGeom>
              <a:avLst/>
              <a:gdLst>
                <a:gd name="T0" fmla="*/ 0 w 131"/>
                <a:gd name="T1" fmla="*/ 22 h 22"/>
                <a:gd name="T2" fmla="*/ 0 w 131"/>
                <a:gd name="T3" fmla="*/ 5 h 22"/>
                <a:gd name="T4" fmla="*/ 4 w 131"/>
                <a:gd name="T5" fmla="*/ 0 h 22"/>
                <a:gd name="T6" fmla="*/ 127 w 131"/>
                <a:gd name="T7" fmla="*/ 0 h 22"/>
                <a:gd name="T8" fmla="*/ 131 w 131"/>
                <a:gd name="T9" fmla="*/ 5 h 22"/>
                <a:gd name="T10" fmla="*/ 131 w 1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22">
                  <a:moveTo>
                    <a:pt x="0" y="2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31" y="2"/>
                    <a:pt x="131" y="5"/>
                  </a:cubicBezTo>
                  <a:cubicBezTo>
                    <a:pt x="131" y="22"/>
                    <a:pt x="131" y="22"/>
                    <a:pt x="131" y="2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5" name="Группа 234"/>
          <p:cNvGrpSpPr/>
          <p:nvPr/>
        </p:nvGrpSpPr>
        <p:grpSpPr>
          <a:xfrm>
            <a:off x="2833749" y="3398004"/>
            <a:ext cx="369947" cy="367605"/>
            <a:chOff x="3848101" y="4600576"/>
            <a:chExt cx="501650" cy="498475"/>
          </a:xfrm>
        </p:grpSpPr>
        <p:sp>
          <p:nvSpPr>
            <p:cNvPr id="193" name="Freeform 181"/>
            <p:cNvSpPr>
              <a:spLocks/>
            </p:cNvSpPr>
            <p:nvPr/>
          </p:nvSpPr>
          <p:spPr bwMode="auto">
            <a:xfrm>
              <a:off x="3848101" y="4848226"/>
              <a:ext cx="250825" cy="250825"/>
            </a:xfrm>
            <a:custGeom>
              <a:avLst/>
              <a:gdLst>
                <a:gd name="T0" fmla="*/ 88 w 88"/>
                <a:gd name="T1" fmla="*/ 0 h 88"/>
                <a:gd name="T2" fmla="*/ 57 w 88"/>
                <a:gd name="T3" fmla="*/ 0 h 88"/>
                <a:gd name="T4" fmla="*/ 61 w 88"/>
                <a:gd name="T5" fmla="*/ 11 h 88"/>
                <a:gd name="T6" fmla="*/ 47 w 88"/>
                <a:gd name="T7" fmla="*/ 31 h 88"/>
                <a:gd name="T8" fmla="*/ 27 w 88"/>
                <a:gd name="T9" fmla="*/ 13 h 88"/>
                <a:gd name="T10" fmla="*/ 31 w 88"/>
                <a:gd name="T11" fmla="*/ 0 h 88"/>
                <a:gd name="T12" fmla="*/ 0 w 88"/>
                <a:gd name="T13" fmla="*/ 0 h 88"/>
                <a:gd name="T14" fmla="*/ 0 w 88"/>
                <a:gd name="T15" fmla="*/ 70 h 88"/>
                <a:gd name="T16" fmla="*/ 18 w 88"/>
                <a:gd name="T17" fmla="*/ 88 h 88"/>
                <a:gd name="T18" fmla="*/ 88 w 88"/>
                <a:gd name="T1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8">
                  <a:moveTo>
                    <a:pt x="88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60" y="3"/>
                    <a:pt x="61" y="7"/>
                    <a:pt x="61" y="11"/>
                  </a:cubicBezTo>
                  <a:cubicBezTo>
                    <a:pt x="62" y="20"/>
                    <a:pt x="57" y="29"/>
                    <a:pt x="47" y="31"/>
                  </a:cubicBezTo>
                  <a:cubicBezTo>
                    <a:pt x="36" y="33"/>
                    <a:pt x="27" y="24"/>
                    <a:pt x="27" y="13"/>
                  </a:cubicBezTo>
                  <a:cubicBezTo>
                    <a:pt x="27" y="8"/>
                    <a:pt x="28" y="4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80"/>
                    <a:pt x="8" y="88"/>
                    <a:pt x="18" y="88"/>
                  </a:cubicBezTo>
                  <a:cubicBezTo>
                    <a:pt x="88" y="88"/>
                    <a:pt x="88" y="88"/>
                    <a:pt x="88" y="8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4" name="Freeform 182"/>
            <p:cNvSpPr>
              <a:spLocks/>
            </p:cNvSpPr>
            <p:nvPr/>
          </p:nvSpPr>
          <p:spPr bwMode="auto">
            <a:xfrm>
              <a:off x="4098926" y="4848226"/>
              <a:ext cx="250825" cy="250825"/>
            </a:xfrm>
            <a:custGeom>
              <a:avLst/>
              <a:gdLst>
                <a:gd name="T0" fmla="*/ 0 w 88"/>
                <a:gd name="T1" fmla="*/ 0 h 88"/>
                <a:gd name="T2" fmla="*/ 0 w 88"/>
                <a:gd name="T3" fmla="*/ 31 h 88"/>
                <a:gd name="T4" fmla="*/ 11 w 88"/>
                <a:gd name="T5" fmla="*/ 27 h 88"/>
                <a:gd name="T6" fmla="*/ 30 w 88"/>
                <a:gd name="T7" fmla="*/ 41 h 88"/>
                <a:gd name="T8" fmla="*/ 13 w 88"/>
                <a:gd name="T9" fmla="*/ 62 h 88"/>
                <a:gd name="T10" fmla="*/ 0 w 88"/>
                <a:gd name="T11" fmla="*/ 57 h 88"/>
                <a:gd name="T12" fmla="*/ 0 w 88"/>
                <a:gd name="T13" fmla="*/ 88 h 88"/>
                <a:gd name="T14" fmla="*/ 70 w 88"/>
                <a:gd name="T15" fmla="*/ 88 h 88"/>
                <a:gd name="T16" fmla="*/ 88 w 88"/>
                <a:gd name="T17" fmla="*/ 70 h 88"/>
                <a:gd name="T18" fmla="*/ 88 w 88"/>
                <a:gd name="T1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8">
                  <a:moveTo>
                    <a:pt x="0" y="0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3" y="28"/>
                    <a:pt x="6" y="27"/>
                    <a:pt x="11" y="27"/>
                  </a:cubicBezTo>
                  <a:cubicBezTo>
                    <a:pt x="20" y="26"/>
                    <a:pt x="29" y="32"/>
                    <a:pt x="30" y="41"/>
                  </a:cubicBezTo>
                  <a:cubicBezTo>
                    <a:pt x="32" y="52"/>
                    <a:pt x="24" y="62"/>
                    <a:pt x="13" y="62"/>
                  </a:cubicBezTo>
                  <a:cubicBezTo>
                    <a:pt x="7" y="62"/>
                    <a:pt x="4" y="60"/>
                    <a:pt x="0" y="5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80" y="88"/>
                    <a:pt x="88" y="80"/>
                    <a:pt x="88" y="70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5" name="Freeform 183"/>
            <p:cNvSpPr>
              <a:spLocks/>
            </p:cNvSpPr>
            <p:nvPr/>
          </p:nvSpPr>
          <p:spPr bwMode="auto">
            <a:xfrm>
              <a:off x="4098926" y="4600576"/>
              <a:ext cx="250825" cy="247650"/>
            </a:xfrm>
            <a:custGeom>
              <a:avLst/>
              <a:gdLst>
                <a:gd name="T0" fmla="*/ 0 w 88"/>
                <a:gd name="T1" fmla="*/ 87 h 87"/>
                <a:gd name="T2" fmla="*/ 31 w 88"/>
                <a:gd name="T3" fmla="*/ 87 h 87"/>
                <a:gd name="T4" fmla="*/ 26 w 88"/>
                <a:gd name="T5" fmla="*/ 77 h 87"/>
                <a:gd name="T6" fmla="*/ 40 w 88"/>
                <a:gd name="T7" fmla="*/ 57 h 87"/>
                <a:gd name="T8" fmla="*/ 61 w 88"/>
                <a:gd name="T9" fmla="*/ 74 h 87"/>
                <a:gd name="T10" fmla="*/ 57 w 88"/>
                <a:gd name="T11" fmla="*/ 87 h 87"/>
                <a:gd name="T12" fmla="*/ 88 w 88"/>
                <a:gd name="T13" fmla="*/ 87 h 87"/>
                <a:gd name="T14" fmla="*/ 88 w 88"/>
                <a:gd name="T15" fmla="*/ 17 h 87"/>
                <a:gd name="T16" fmla="*/ 70 w 88"/>
                <a:gd name="T17" fmla="*/ 0 h 87"/>
                <a:gd name="T18" fmla="*/ 0 w 88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7">
                  <a:moveTo>
                    <a:pt x="0" y="87"/>
                  </a:moveTo>
                  <a:cubicBezTo>
                    <a:pt x="31" y="87"/>
                    <a:pt x="31" y="87"/>
                    <a:pt x="31" y="87"/>
                  </a:cubicBezTo>
                  <a:cubicBezTo>
                    <a:pt x="28" y="84"/>
                    <a:pt x="27" y="81"/>
                    <a:pt x="26" y="77"/>
                  </a:cubicBezTo>
                  <a:cubicBezTo>
                    <a:pt x="25" y="67"/>
                    <a:pt x="31" y="58"/>
                    <a:pt x="40" y="57"/>
                  </a:cubicBezTo>
                  <a:cubicBezTo>
                    <a:pt x="52" y="55"/>
                    <a:pt x="61" y="63"/>
                    <a:pt x="61" y="74"/>
                  </a:cubicBezTo>
                  <a:cubicBezTo>
                    <a:pt x="61" y="80"/>
                    <a:pt x="60" y="83"/>
                    <a:pt x="57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7"/>
                    <a:pt x="80" y="0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6" name="Freeform 184"/>
            <p:cNvSpPr>
              <a:spLocks/>
            </p:cNvSpPr>
            <p:nvPr/>
          </p:nvSpPr>
          <p:spPr bwMode="auto">
            <a:xfrm>
              <a:off x="3848101" y="4600576"/>
              <a:ext cx="250825" cy="247650"/>
            </a:xfrm>
            <a:custGeom>
              <a:avLst/>
              <a:gdLst>
                <a:gd name="T0" fmla="*/ 88 w 88"/>
                <a:gd name="T1" fmla="*/ 87 h 87"/>
                <a:gd name="T2" fmla="*/ 88 w 88"/>
                <a:gd name="T3" fmla="*/ 57 h 87"/>
                <a:gd name="T4" fmla="*/ 77 w 88"/>
                <a:gd name="T5" fmla="*/ 61 h 87"/>
                <a:gd name="T6" fmla="*/ 57 w 88"/>
                <a:gd name="T7" fmla="*/ 47 h 87"/>
                <a:gd name="T8" fmla="*/ 75 w 88"/>
                <a:gd name="T9" fmla="*/ 26 h 87"/>
                <a:gd name="T10" fmla="*/ 88 w 88"/>
                <a:gd name="T11" fmla="*/ 30 h 87"/>
                <a:gd name="T12" fmla="*/ 88 w 88"/>
                <a:gd name="T13" fmla="*/ 0 h 87"/>
                <a:gd name="T14" fmla="*/ 18 w 88"/>
                <a:gd name="T15" fmla="*/ 0 h 87"/>
                <a:gd name="T16" fmla="*/ 0 w 88"/>
                <a:gd name="T17" fmla="*/ 17 h 87"/>
                <a:gd name="T18" fmla="*/ 0 w 88"/>
                <a:gd name="T1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7">
                  <a:moveTo>
                    <a:pt x="88" y="87"/>
                  </a:moveTo>
                  <a:cubicBezTo>
                    <a:pt x="88" y="57"/>
                    <a:pt x="88" y="57"/>
                    <a:pt x="88" y="57"/>
                  </a:cubicBezTo>
                  <a:cubicBezTo>
                    <a:pt x="85" y="59"/>
                    <a:pt x="82" y="60"/>
                    <a:pt x="77" y="61"/>
                  </a:cubicBezTo>
                  <a:cubicBezTo>
                    <a:pt x="68" y="62"/>
                    <a:pt x="59" y="56"/>
                    <a:pt x="57" y="47"/>
                  </a:cubicBezTo>
                  <a:cubicBezTo>
                    <a:pt x="55" y="36"/>
                    <a:pt x="64" y="26"/>
                    <a:pt x="75" y="26"/>
                  </a:cubicBezTo>
                  <a:cubicBezTo>
                    <a:pt x="80" y="26"/>
                    <a:pt x="84" y="27"/>
                    <a:pt x="88" y="3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87"/>
                    <a:pt x="0" y="87"/>
                    <a:pt x="0" y="8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4" name="Группа 233"/>
          <p:cNvGrpSpPr/>
          <p:nvPr/>
        </p:nvGrpSpPr>
        <p:grpSpPr>
          <a:xfrm>
            <a:off x="2088000" y="3387468"/>
            <a:ext cx="386339" cy="388679"/>
            <a:chOff x="2836863" y="4586289"/>
            <a:chExt cx="523876" cy="527050"/>
          </a:xfrm>
        </p:grpSpPr>
        <p:sp>
          <p:nvSpPr>
            <p:cNvPr id="197" name="Freeform 185"/>
            <p:cNvSpPr>
              <a:spLocks/>
            </p:cNvSpPr>
            <p:nvPr/>
          </p:nvSpPr>
          <p:spPr bwMode="auto">
            <a:xfrm>
              <a:off x="2889251" y="5011739"/>
              <a:ext cx="73025" cy="73025"/>
            </a:xfrm>
            <a:custGeom>
              <a:avLst/>
              <a:gdLst>
                <a:gd name="T0" fmla="*/ 46 w 46"/>
                <a:gd name="T1" fmla="*/ 0 h 46"/>
                <a:gd name="T2" fmla="*/ 0 w 46"/>
                <a:gd name="T3" fmla="*/ 0 h 46"/>
                <a:gd name="T4" fmla="*/ 0 w 46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lnTo>
                    <a:pt x="0" y="0"/>
                  </a:lnTo>
                  <a:lnTo>
                    <a:pt x="0" y="4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8" name="Freeform 186"/>
            <p:cNvSpPr>
              <a:spLocks/>
            </p:cNvSpPr>
            <p:nvPr/>
          </p:nvSpPr>
          <p:spPr bwMode="auto">
            <a:xfrm>
              <a:off x="2889251" y="4743451"/>
              <a:ext cx="471488" cy="369888"/>
            </a:xfrm>
            <a:custGeom>
              <a:avLst/>
              <a:gdLst>
                <a:gd name="T0" fmla="*/ 158 w 166"/>
                <a:gd name="T1" fmla="*/ 0 h 130"/>
                <a:gd name="T2" fmla="*/ 166 w 166"/>
                <a:gd name="T3" fmla="*/ 37 h 130"/>
                <a:gd name="T4" fmla="*/ 139 w 166"/>
                <a:gd name="T5" fmla="*/ 102 h 130"/>
                <a:gd name="T6" fmla="*/ 74 w 166"/>
                <a:gd name="T7" fmla="*/ 129 h 130"/>
                <a:gd name="T8" fmla="*/ 13 w 166"/>
                <a:gd name="T9" fmla="*/ 107 h 130"/>
                <a:gd name="T10" fmla="*/ 0 w 166"/>
                <a:gd name="T11" fmla="*/ 9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30">
                  <a:moveTo>
                    <a:pt x="158" y="0"/>
                  </a:moveTo>
                  <a:cubicBezTo>
                    <a:pt x="163" y="12"/>
                    <a:pt x="166" y="24"/>
                    <a:pt x="166" y="37"/>
                  </a:cubicBezTo>
                  <a:cubicBezTo>
                    <a:pt x="166" y="61"/>
                    <a:pt x="157" y="84"/>
                    <a:pt x="139" y="102"/>
                  </a:cubicBezTo>
                  <a:cubicBezTo>
                    <a:pt x="121" y="120"/>
                    <a:pt x="98" y="129"/>
                    <a:pt x="74" y="129"/>
                  </a:cubicBezTo>
                  <a:cubicBezTo>
                    <a:pt x="48" y="130"/>
                    <a:pt x="30" y="122"/>
                    <a:pt x="13" y="107"/>
                  </a:cubicBezTo>
                  <a:cubicBezTo>
                    <a:pt x="10" y="105"/>
                    <a:pt x="0" y="94"/>
                    <a:pt x="0" y="9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9" name="Freeform 187"/>
            <p:cNvSpPr>
              <a:spLocks/>
            </p:cNvSpPr>
            <p:nvPr/>
          </p:nvSpPr>
          <p:spPr bwMode="auto">
            <a:xfrm>
              <a:off x="2836863" y="4586289"/>
              <a:ext cx="476250" cy="369888"/>
            </a:xfrm>
            <a:custGeom>
              <a:avLst/>
              <a:gdLst>
                <a:gd name="T0" fmla="*/ 8 w 167"/>
                <a:gd name="T1" fmla="*/ 130 h 130"/>
                <a:gd name="T2" fmla="*/ 0 w 167"/>
                <a:gd name="T3" fmla="*/ 92 h 130"/>
                <a:gd name="T4" fmla="*/ 27 w 167"/>
                <a:gd name="T5" fmla="*/ 27 h 130"/>
                <a:gd name="T6" fmla="*/ 92 w 167"/>
                <a:gd name="T7" fmla="*/ 0 h 130"/>
                <a:gd name="T8" fmla="*/ 154 w 167"/>
                <a:gd name="T9" fmla="*/ 22 h 130"/>
                <a:gd name="T10" fmla="*/ 167 w 167"/>
                <a:gd name="T11" fmla="*/ 3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" h="130">
                  <a:moveTo>
                    <a:pt x="8" y="130"/>
                  </a:moveTo>
                  <a:cubicBezTo>
                    <a:pt x="3" y="118"/>
                    <a:pt x="0" y="105"/>
                    <a:pt x="0" y="92"/>
                  </a:cubicBezTo>
                  <a:cubicBezTo>
                    <a:pt x="0" y="69"/>
                    <a:pt x="9" y="45"/>
                    <a:pt x="27" y="27"/>
                  </a:cubicBezTo>
                  <a:cubicBezTo>
                    <a:pt x="45" y="9"/>
                    <a:pt x="69" y="0"/>
                    <a:pt x="92" y="0"/>
                  </a:cubicBezTo>
                  <a:cubicBezTo>
                    <a:pt x="118" y="0"/>
                    <a:pt x="137" y="8"/>
                    <a:pt x="154" y="22"/>
                  </a:cubicBezTo>
                  <a:cubicBezTo>
                    <a:pt x="157" y="25"/>
                    <a:pt x="167" y="35"/>
                    <a:pt x="167" y="3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0" name="Freeform 188"/>
            <p:cNvSpPr>
              <a:spLocks/>
            </p:cNvSpPr>
            <p:nvPr/>
          </p:nvSpPr>
          <p:spPr bwMode="auto">
            <a:xfrm>
              <a:off x="3236913" y="4611689"/>
              <a:ext cx="76200" cy="74613"/>
            </a:xfrm>
            <a:custGeom>
              <a:avLst/>
              <a:gdLst>
                <a:gd name="T0" fmla="*/ 0 w 48"/>
                <a:gd name="T1" fmla="*/ 47 h 47"/>
                <a:gd name="T2" fmla="*/ 48 w 48"/>
                <a:gd name="T3" fmla="*/ 47 h 47"/>
                <a:gd name="T4" fmla="*/ 48 w 48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7">
                  <a:moveTo>
                    <a:pt x="0" y="47"/>
                  </a:moveTo>
                  <a:lnTo>
                    <a:pt x="48" y="47"/>
                  </a:lnTo>
                  <a:lnTo>
                    <a:pt x="48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" name="Freeform 189"/>
            <p:cNvSpPr>
              <a:spLocks/>
            </p:cNvSpPr>
            <p:nvPr/>
          </p:nvSpPr>
          <p:spPr bwMode="auto">
            <a:xfrm>
              <a:off x="3062288" y="4786314"/>
              <a:ext cx="74613" cy="98425"/>
            </a:xfrm>
            <a:custGeom>
              <a:avLst/>
              <a:gdLst>
                <a:gd name="T0" fmla="*/ 13 w 26"/>
                <a:gd name="T1" fmla="*/ 35 h 35"/>
                <a:gd name="T2" fmla="*/ 26 w 26"/>
                <a:gd name="T3" fmla="*/ 20 h 35"/>
                <a:gd name="T4" fmla="*/ 26 w 26"/>
                <a:gd name="T5" fmla="*/ 15 h 35"/>
                <a:gd name="T6" fmla="*/ 13 w 26"/>
                <a:gd name="T7" fmla="*/ 0 h 35"/>
                <a:gd name="T8" fmla="*/ 0 w 26"/>
                <a:gd name="T9" fmla="*/ 15 h 35"/>
                <a:gd name="T10" fmla="*/ 0 w 26"/>
                <a:gd name="T11" fmla="*/ 20 h 35"/>
                <a:gd name="T12" fmla="*/ 13 w 2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5">
                  <a:moveTo>
                    <a:pt x="13" y="35"/>
                  </a:moveTo>
                  <a:cubicBezTo>
                    <a:pt x="21" y="35"/>
                    <a:pt x="26" y="29"/>
                    <a:pt x="26" y="2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7"/>
                    <a:pt x="21" y="0"/>
                    <a:pt x="13" y="0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9"/>
                    <a:pt x="5" y="35"/>
                    <a:pt x="13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2" name="Freeform 190"/>
            <p:cNvSpPr>
              <a:spLocks/>
            </p:cNvSpPr>
            <p:nvPr/>
          </p:nvSpPr>
          <p:spPr bwMode="auto">
            <a:xfrm>
              <a:off x="3025776" y="4884739"/>
              <a:ext cx="147638" cy="88900"/>
            </a:xfrm>
            <a:custGeom>
              <a:avLst/>
              <a:gdLst>
                <a:gd name="T0" fmla="*/ 52 w 52"/>
                <a:gd name="T1" fmla="*/ 31 h 31"/>
                <a:gd name="T2" fmla="*/ 52 w 52"/>
                <a:gd name="T3" fmla="*/ 14 h 31"/>
                <a:gd name="T4" fmla="*/ 26 w 52"/>
                <a:gd name="T5" fmla="*/ 0 h 31"/>
                <a:gd name="T6" fmla="*/ 0 w 52"/>
                <a:gd name="T7" fmla="*/ 14 h 31"/>
                <a:gd name="T8" fmla="*/ 0 w 52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1">
                  <a:moveTo>
                    <a:pt x="52" y="31"/>
                  </a:moveTo>
                  <a:cubicBezTo>
                    <a:pt x="52" y="14"/>
                    <a:pt x="52" y="14"/>
                    <a:pt x="52" y="14"/>
                  </a:cubicBezTo>
                  <a:cubicBezTo>
                    <a:pt x="52" y="3"/>
                    <a:pt x="35" y="0"/>
                    <a:pt x="26" y="0"/>
                  </a:cubicBezTo>
                  <a:cubicBezTo>
                    <a:pt x="17" y="0"/>
                    <a:pt x="0" y="3"/>
                    <a:pt x="0" y="14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" name="Freeform 191"/>
            <p:cNvSpPr>
              <a:spLocks/>
            </p:cNvSpPr>
            <p:nvPr/>
          </p:nvSpPr>
          <p:spPr bwMode="auto">
            <a:xfrm>
              <a:off x="3173413" y="4762501"/>
              <a:ext cx="77788" cy="100013"/>
            </a:xfrm>
            <a:custGeom>
              <a:avLst/>
              <a:gdLst>
                <a:gd name="T0" fmla="*/ 14 w 27"/>
                <a:gd name="T1" fmla="*/ 35 h 35"/>
                <a:gd name="T2" fmla="*/ 0 w 27"/>
                <a:gd name="T3" fmla="*/ 20 h 35"/>
                <a:gd name="T4" fmla="*/ 0 w 27"/>
                <a:gd name="T5" fmla="*/ 15 h 35"/>
                <a:gd name="T6" fmla="*/ 14 w 27"/>
                <a:gd name="T7" fmla="*/ 0 h 35"/>
                <a:gd name="T8" fmla="*/ 27 w 27"/>
                <a:gd name="T9" fmla="*/ 15 h 35"/>
                <a:gd name="T10" fmla="*/ 27 w 27"/>
                <a:gd name="T11" fmla="*/ 20 h 35"/>
                <a:gd name="T12" fmla="*/ 14 w 2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14" y="35"/>
                  </a:moveTo>
                  <a:cubicBezTo>
                    <a:pt x="6" y="35"/>
                    <a:pt x="0" y="28"/>
                    <a:pt x="0" y="2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7" y="6"/>
                    <a:pt x="27" y="15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8"/>
                    <a:pt x="22" y="35"/>
                    <a:pt x="14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4" name="Freeform 192"/>
            <p:cNvSpPr>
              <a:spLocks/>
            </p:cNvSpPr>
            <p:nvPr/>
          </p:nvSpPr>
          <p:spPr bwMode="auto">
            <a:xfrm>
              <a:off x="3162301" y="4862514"/>
              <a:ext cx="125413" cy="63500"/>
            </a:xfrm>
            <a:custGeom>
              <a:avLst/>
              <a:gdLst>
                <a:gd name="T0" fmla="*/ 0 w 44"/>
                <a:gd name="T1" fmla="*/ 2 h 22"/>
                <a:gd name="T2" fmla="*/ 18 w 44"/>
                <a:gd name="T3" fmla="*/ 0 h 22"/>
                <a:gd name="T4" fmla="*/ 44 w 44"/>
                <a:gd name="T5" fmla="*/ 13 h 22"/>
                <a:gd name="T6" fmla="*/ 44 w 44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2">
                  <a:moveTo>
                    <a:pt x="0" y="2"/>
                  </a:moveTo>
                  <a:cubicBezTo>
                    <a:pt x="6" y="0"/>
                    <a:pt x="13" y="0"/>
                    <a:pt x="18" y="0"/>
                  </a:cubicBezTo>
                  <a:cubicBezTo>
                    <a:pt x="27" y="0"/>
                    <a:pt x="44" y="2"/>
                    <a:pt x="44" y="13"/>
                  </a:cubicBezTo>
                  <a:cubicBezTo>
                    <a:pt x="44" y="22"/>
                    <a:pt x="44" y="22"/>
                    <a:pt x="44" y="2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" name="Freeform 193"/>
            <p:cNvSpPr>
              <a:spLocks/>
            </p:cNvSpPr>
            <p:nvPr/>
          </p:nvSpPr>
          <p:spPr bwMode="auto">
            <a:xfrm>
              <a:off x="2951163" y="4762501"/>
              <a:ext cx="74613" cy="100013"/>
            </a:xfrm>
            <a:custGeom>
              <a:avLst/>
              <a:gdLst>
                <a:gd name="T0" fmla="*/ 13 w 26"/>
                <a:gd name="T1" fmla="*/ 35 h 35"/>
                <a:gd name="T2" fmla="*/ 26 w 26"/>
                <a:gd name="T3" fmla="*/ 20 h 35"/>
                <a:gd name="T4" fmla="*/ 26 w 26"/>
                <a:gd name="T5" fmla="*/ 15 h 35"/>
                <a:gd name="T6" fmla="*/ 13 w 26"/>
                <a:gd name="T7" fmla="*/ 0 h 35"/>
                <a:gd name="T8" fmla="*/ 0 w 26"/>
                <a:gd name="T9" fmla="*/ 15 h 35"/>
                <a:gd name="T10" fmla="*/ 0 w 26"/>
                <a:gd name="T11" fmla="*/ 20 h 35"/>
                <a:gd name="T12" fmla="*/ 13 w 2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5">
                  <a:moveTo>
                    <a:pt x="13" y="35"/>
                  </a:moveTo>
                  <a:cubicBezTo>
                    <a:pt x="21" y="35"/>
                    <a:pt x="26" y="28"/>
                    <a:pt x="26" y="2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6"/>
                    <a:pt x="21" y="0"/>
                    <a:pt x="13" y="0"/>
                  </a:cubicBezTo>
                  <a:cubicBezTo>
                    <a:pt x="5" y="0"/>
                    <a:pt x="0" y="6"/>
                    <a:pt x="0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8"/>
                    <a:pt x="5" y="35"/>
                    <a:pt x="13" y="35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6" name="Freeform 194"/>
            <p:cNvSpPr>
              <a:spLocks/>
            </p:cNvSpPr>
            <p:nvPr/>
          </p:nvSpPr>
          <p:spPr bwMode="auto">
            <a:xfrm>
              <a:off x="2911476" y="4862514"/>
              <a:ext cx="125413" cy="63500"/>
            </a:xfrm>
            <a:custGeom>
              <a:avLst/>
              <a:gdLst>
                <a:gd name="T0" fmla="*/ 44 w 44"/>
                <a:gd name="T1" fmla="*/ 2 h 22"/>
                <a:gd name="T2" fmla="*/ 27 w 44"/>
                <a:gd name="T3" fmla="*/ 0 h 22"/>
                <a:gd name="T4" fmla="*/ 0 w 44"/>
                <a:gd name="T5" fmla="*/ 13 h 22"/>
                <a:gd name="T6" fmla="*/ 0 w 44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2">
                  <a:moveTo>
                    <a:pt x="44" y="2"/>
                  </a:moveTo>
                  <a:cubicBezTo>
                    <a:pt x="39" y="0"/>
                    <a:pt x="32" y="0"/>
                    <a:pt x="27" y="0"/>
                  </a:cubicBezTo>
                  <a:cubicBezTo>
                    <a:pt x="18" y="0"/>
                    <a:pt x="0" y="2"/>
                    <a:pt x="0" y="13"/>
                  </a:cubicBezTo>
                  <a:cubicBezTo>
                    <a:pt x="0" y="22"/>
                    <a:pt x="0" y="22"/>
                    <a:pt x="0" y="2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3" name="Группа 232"/>
          <p:cNvGrpSpPr/>
          <p:nvPr/>
        </p:nvGrpSpPr>
        <p:grpSpPr>
          <a:xfrm>
            <a:off x="1360984" y="3379273"/>
            <a:ext cx="367606" cy="386338"/>
            <a:chOff x="1851026" y="4575176"/>
            <a:chExt cx="498475" cy="523875"/>
          </a:xfrm>
        </p:grpSpPr>
        <p:sp>
          <p:nvSpPr>
            <p:cNvPr id="207" name="Freeform 195"/>
            <p:cNvSpPr>
              <a:spLocks/>
            </p:cNvSpPr>
            <p:nvPr/>
          </p:nvSpPr>
          <p:spPr bwMode="auto">
            <a:xfrm>
              <a:off x="2025651" y="4700589"/>
              <a:ext cx="150813" cy="73025"/>
            </a:xfrm>
            <a:custGeom>
              <a:avLst/>
              <a:gdLst>
                <a:gd name="T0" fmla="*/ 5 w 53"/>
                <a:gd name="T1" fmla="*/ 26 h 26"/>
                <a:gd name="T2" fmla="*/ 0 w 53"/>
                <a:gd name="T3" fmla="*/ 22 h 26"/>
                <a:gd name="T4" fmla="*/ 0 w 53"/>
                <a:gd name="T5" fmla="*/ 13 h 26"/>
                <a:gd name="T6" fmla="*/ 27 w 53"/>
                <a:gd name="T7" fmla="*/ 0 h 26"/>
                <a:gd name="T8" fmla="*/ 26 w 53"/>
                <a:gd name="T9" fmla="*/ 0 h 26"/>
                <a:gd name="T10" fmla="*/ 53 w 53"/>
                <a:gd name="T11" fmla="*/ 13 h 26"/>
                <a:gd name="T12" fmla="*/ 53 w 53"/>
                <a:gd name="T13" fmla="*/ 22 h 26"/>
                <a:gd name="T14" fmla="*/ 48 w 53"/>
                <a:gd name="T15" fmla="*/ 26 h 26"/>
                <a:gd name="T16" fmla="*/ 5 w 53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6">
                  <a:moveTo>
                    <a:pt x="5" y="26"/>
                  </a:moveTo>
                  <a:cubicBezTo>
                    <a:pt x="2" y="26"/>
                    <a:pt x="0" y="24"/>
                    <a:pt x="0" y="2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5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3" y="8"/>
                    <a:pt x="53" y="1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4"/>
                    <a:pt x="51" y="26"/>
                    <a:pt x="48" y="26"/>
                  </a:cubicBezTo>
                  <a:lnTo>
                    <a:pt x="5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8" name="Freeform 196"/>
            <p:cNvSpPr>
              <a:spLocks/>
            </p:cNvSpPr>
            <p:nvPr/>
          </p:nvSpPr>
          <p:spPr bwMode="auto">
            <a:xfrm>
              <a:off x="2051051" y="4575176"/>
              <a:ext cx="100013" cy="125413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9" name="Freeform 197"/>
            <p:cNvSpPr>
              <a:spLocks/>
            </p:cNvSpPr>
            <p:nvPr/>
          </p:nvSpPr>
          <p:spPr bwMode="auto">
            <a:xfrm>
              <a:off x="1851026" y="5026026"/>
              <a:ext cx="149225" cy="73025"/>
            </a:xfrm>
            <a:custGeom>
              <a:avLst/>
              <a:gdLst>
                <a:gd name="T0" fmla="*/ 4 w 52"/>
                <a:gd name="T1" fmla="*/ 26 h 26"/>
                <a:gd name="T2" fmla="*/ 0 w 52"/>
                <a:gd name="T3" fmla="*/ 21 h 26"/>
                <a:gd name="T4" fmla="*/ 0 w 52"/>
                <a:gd name="T5" fmla="*/ 13 h 26"/>
                <a:gd name="T6" fmla="*/ 26 w 52"/>
                <a:gd name="T7" fmla="*/ 0 h 26"/>
                <a:gd name="T8" fmla="*/ 26 w 52"/>
                <a:gd name="T9" fmla="*/ 0 h 26"/>
                <a:gd name="T10" fmla="*/ 52 w 52"/>
                <a:gd name="T11" fmla="*/ 13 h 26"/>
                <a:gd name="T12" fmla="*/ 52 w 52"/>
                <a:gd name="T13" fmla="*/ 21 h 26"/>
                <a:gd name="T14" fmla="*/ 48 w 52"/>
                <a:gd name="T15" fmla="*/ 26 h 26"/>
                <a:gd name="T16" fmla="*/ 4 w 52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6">
                  <a:moveTo>
                    <a:pt x="4" y="26"/>
                  </a:moveTo>
                  <a:cubicBezTo>
                    <a:pt x="2" y="26"/>
                    <a:pt x="0" y="24"/>
                    <a:pt x="0" y="2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4"/>
                    <a:pt x="50" y="26"/>
                    <a:pt x="48" y="26"/>
                  </a:cubicBezTo>
                  <a:lnTo>
                    <a:pt x="4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" name="Freeform 198"/>
            <p:cNvSpPr>
              <a:spLocks/>
            </p:cNvSpPr>
            <p:nvPr/>
          </p:nvSpPr>
          <p:spPr bwMode="auto">
            <a:xfrm>
              <a:off x="1878013" y="4899026"/>
              <a:ext cx="98425" cy="127000"/>
            </a:xfrm>
            <a:custGeom>
              <a:avLst/>
              <a:gdLst>
                <a:gd name="T0" fmla="*/ 17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7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7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7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7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7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1" name="Freeform 199"/>
            <p:cNvSpPr>
              <a:spLocks/>
            </p:cNvSpPr>
            <p:nvPr/>
          </p:nvSpPr>
          <p:spPr bwMode="auto">
            <a:xfrm>
              <a:off x="2201863" y="5026026"/>
              <a:ext cx="147638" cy="73025"/>
            </a:xfrm>
            <a:custGeom>
              <a:avLst/>
              <a:gdLst>
                <a:gd name="T0" fmla="*/ 4 w 52"/>
                <a:gd name="T1" fmla="*/ 26 h 26"/>
                <a:gd name="T2" fmla="*/ 0 w 52"/>
                <a:gd name="T3" fmla="*/ 21 h 26"/>
                <a:gd name="T4" fmla="*/ 0 w 52"/>
                <a:gd name="T5" fmla="*/ 13 h 26"/>
                <a:gd name="T6" fmla="*/ 26 w 52"/>
                <a:gd name="T7" fmla="*/ 0 h 26"/>
                <a:gd name="T8" fmla="*/ 26 w 52"/>
                <a:gd name="T9" fmla="*/ 0 h 26"/>
                <a:gd name="T10" fmla="*/ 52 w 52"/>
                <a:gd name="T11" fmla="*/ 13 h 26"/>
                <a:gd name="T12" fmla="*/ 52 w 52"/>
                <a:gd name="T13" fmla="*/ 21 h 26"/>
                <a:gd name="T14" fmla="*/ 48 w 52"/>
                <a:gd name="T15" fmla="*/ 26 h 26"/>
                <a:gd name="T16" fmla="*/ 4 w 52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6">
                  <a:moveTo>
                    <a:pt x="4" y="26"/>
                  </a:moveTo>
                  <a:cubicBezTo>
                    <a:pt x="2" y="26"/>
                    <a:pt x="0" y="24"/>
                    <a:pt x="0" y="2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4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52" y="8"/>
                    <a:pt x="52" y="13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4"/>
                    <a:pt x="50" y="26"/>
                    <a:pt x="48" y="26"/>
                  </a:cubicBezTo>
                  <a:lnTo>
                    <a:pt x="4" y="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" name="Freeform 200"/>
            <p:cNvSpPr>
              <a:spLocks/>
            </p:cNvSpPr>
            <p:nvPr/>
          </p:nvSpPr>
          <p:spPr bwMode="auto">
            <a:xfrm>
              <a:off x="2225676" y="4899026"/>
              <a:ext cx="98425" cy="127000"/>
            </a:xfrm>
            <a:custGeom>
              <a:avLst/>
              <a:gdLst>
                <a:gd name="T0" fmla="*/ 18 w 35"/>
                <a:gd name="T1" fmla="*/ 44 h 44"/>
                <a:gd name="T2" fmla="*/ 35 w 35"/>
                <a:gd name="T3" fmla="*/ 25 h 44"/>
                <a:gd name="T4" fmla="*/ 35 w 35"/>
                <a:gd name="T5" fmla="*/ 19 h 44"/>
                <a:gd name="T6" fmla="*/ 18 w 35"/>
                <a:gd name="T7" fmla="*/ 0 h 44"/>
                <a:gd name="T8" fmla="*/ 0 w 35"/>
                <a:gd name="T9" fmla="*/ 19 h 44"/>
                <a:gd name="T10" fmla="*/ 0 w 35"/>
                <a:gd name="T11" fmla="*/ 25 h 44"/>
                <a:gd name="T12" fmla="*/ 18 w 3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cubicBezTo>
                    <a:pt x="28" y="44"/>
                    <a:pt x="35" y="35"/>
                    <a:pt x="35" y="2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8"/>
                    <a:pt x="28" y="0"/>
                    <a:pt x="18" y="0"/>
                  </a:cubicBezTo>
                  <a:cubicBezTo>
                    <a:pt x="7" y="0"/>
                    <a:pt x="0" y="8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5"/>
                    <a:pt x="7" y="44"/>
                    <a:pt x="18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3" name="Line 201"/>
            <p:cNvSpPr>
              <a:spLocks noChangeShapeType="1"/>
            </p:cNvSpPr>
            <p:nvPr/>
          </p:nvSpPr>
          <p:spPr bwMode="auto">
            <a:xfrm>
              <a:off x="2101851" y="4811714"/>
              <a:ext cx="0" cy="873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" name="Line 202"/>
            <p:cNvSpPr>
              <a:spLocks noChangeShapeType="1"/>
            </p:cNvSpPr>
            <p:nvPr/>
          </p:nvSpPr>
          <p:spPr bwMode="auto">
            <a:xfrm flipH="1" flipV="1">
              <a:off x="2101851" y="4899026"/>
              <a:ext cx="74613" cy="492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5" name="Line 203"/>
            <p:cNvSpPr>
              <a:spLocks noChangeShapeType="1"/>
            </p:cNvSpPr>
            <p:nvPr/>
          </p:nvSpPr>
          <p:spPr bwMode="auto">
            <a:xfrm flipV="1">
              <a:off x="2025651" y="4899026"/>
              <a:ext cx="76200" cy="492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232" name="Группа 231"/>
          <p:cNvGrpSpPr/>
          <p:nvPr/>
        </p:nvGrpSpPr>
        <p:grpSpPr>
          <a:xfrm>
            <a:off x="596504" y="3387468"/>
            <a:ext cx="433166" cy="386338"/>
            <a:chOff x="814388" y="4586288"/>
            <a:chExt cx="587375" cy="523876"/>
          </a:xfrm>
        </p:grpSpPr>
        <p:sp>
          <p:nvSpPr>
            <p:cNvPr id="216" name="Freeform 204"/>
            <p:cNvSpPr>
              <a:spLocks/>
            </p:cNvSpPr>
            <p:nvPr/>
          </p:nvSpPr>
          <p:spPr bwMode="auto">
            <a:xfrm>
              <a:off x="814388" y="4586289"/>
              <a:ext cx="88900" cy="114300"/>
            </a:xfrm>
            <a:custGeom>
              <a:avLst/>
              <a:gdLst>
                <a:gd name="T0" fmla="*/ 15 w 31"/>
                <a:gd name="T1" fmla="*/ 40 h 40"/>
                <a:gd name="T2" fmla="*/ 0 w 31"/>
                <a:gd name="T3" fmla="*/ 23 h 40"/>
                <a:gd name="T4" fmla="*/ 0 w 31"/>
                <a:gd name="T5" fmla="*/ 17 h 40"/>
                <a:gd name="T6" fmla="*/ 15 w 31"/>
                <a:gd name="T7" fmla="*/ 0 h 40"/>
                <a:gd name="T8" fmla="*/ 31 w 31"/>
                <a:gd name="T9" fmla="*/ 17 h 40"/>
                <a:gd name="T10" fmla="*/ 31 w 31"/>
                <a:gd name="T11" fmla="*/ 23 h 40"/>
                <a:gd name="T12" fmla="*/ 15 w 31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0">
                  <a:moveTo>
                    <a:pt x="15" y="40"/>
                  </a:moveTo>
                  <a:cubicBezTo>
                    <a:pt x="6" y="40"/>
                    <a:pt x="0" y="32"/>
                    <a:pt x="0" y="2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5" y="0"/>
                  </a:cubicBezTo>
                  <a:cubicBezTo>
                    <a:pt x="25" y="0"/>
                    <a:pt x="31" y="8"/>
                    <a:pt x="31" y="17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32"/>
                    <a:pt x="25" y="40"/>
                    <a:pt x="15" y="4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814388" y="4737101"/>
              <a:ext cx="257175" cy="139700"/>
            </a:xfrm>
            <a:custGeom>
              <a:avLst/>
              <a:gdLst>
                <a:gd name="T0" fmla="*/ 10 w 90"/>
                <a:gd name="T1" fmla="*/ 49 h 49"/>
                <a:gd name="T2" fmla="*/ 2 w 90"/>
                <a:gd name="T3" fmla="*/ 26 h 49"/>
                <a:gd name="T4" fmla="*/ 0 w 90"/>
                <a:gd name="T5" fmla="*/ 15 h 49"/>
                <a:gd name="T6" fmla="*/ 18 w 90"/>
                <a:gd name="T7" fmla="*/ 0 h 49"/>
                <a:gd name="T8" fmla="*/ 26 w 90"/>
                <a:gd name="T9" fmla="*/ 0 h 49"/>
                <a:gd name="T10" fmla="*/ 42 w 90"/>
                <a:gd name="T11" fmla="*/ 6 h 49"/>
                <a:gd name="T12" fmla="*/ 61 w 90"/>
                <a:gd name="T13" fmla="*/ 30 h 49"/>
                <a:gd name="T14" fmla="*/ 88 w 90"/>
                <a:gd name="T15" fmla="*/ 35 h 49"/>
                <a:gd name="T16" fmla="*/ 75 w 90"/>
                <a:gd name="T17" fmla="*/ 48 h 49"/>
                <a:gd name="T18" fmla="*/ 48 w 90"/>
                <a:gd name="T19" fmla="*/ 48 h 49"/>
                <a:gd name="T20" fmla="*/ 26 w 90"/>
                <a:gd name="T21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49">
                  <a:moveTo>
                    <a:pt x="10" y="49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0" y="23"/>
                    <a:pt x="0" y="19"/>
                    <a:pt x="0" y="15"/>
                  </a:cubicBezTo>
                  <a:cubicBezTo>
                    <a:pt x="2" y="4"/>
                    <a:pt x="7" y="0"/>
                    <a:pt x="1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3" y="0"/>
                    <a:pt x="37" y="2"/>
                    <a:pt x="42" y="6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90" y="48"/>
                    <a:pt x="75" y="48"/>
                  </a:cubicBezTo>
                  <a:cubicBezTo>
                    <a:pt x="66" y="48"/>
                    <a:pt x="48" y="48"/>
                    <a:pt x="48" y="48"/>
                  </a:cubicBezTo>
                  <a:cubicBezTo>
                    <a:pt x="26" y="22"/>
                    <a:pt x="26" y="22"/>
                    <a:pt x="26" y="2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860425" y="4911726"/>
              <a:ext cx="211138" cy="198438"/>
            </a:xfrm>
            <a:custGeom>
              <a:avLst/>
              <a:gdLst>
                <a:gd name="T0" fmla="*/ 74 w 74"/>
                <a:gd name="T1" fmla="*/ 70 h 70"/>
                <a:gd name="T2" fmla="*/ 52 w 74"/>
                <a:gd name="T3" fmla="*/ 35 h 70"/>
                <a:gd name="T4" fmla="*/ 47 w 74"/>
                <a:gd name="T5" fmla="*/ 30 h 70"/>
                <a:gd name="T6" fmla="*/ 23 w 74"/>
                <a:gd name="T7" fmla="*/ 22 h 70"/>
                <a:gd name="T8" fmla="*/ 6 w 74"/>
                <a:gd name="T9" fmla="*/ 11 h 70"/>
                <a:gd name="T10" fmla="*/ 0 w 74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70">
                  <a:moveTo>
                    <a:pt x="74" y="70"/>
                  </a:moveTo>
                  <a:cubicBezTo>
                    <a:pt x="52" y="35"/>
                    <a:pt x="52" y="35"/>
                    <a:pt x="52" y="35"/>
                  </a:cubicBezTo>
                  <a:cubicBezTo>
                    <a:pt x="50" y="33"/>
                    <a:pt x="49" y="30"/>
                    <a:pt x="47" y="30"/>
                  </a:cubicBezTo>
                  <a:cubicBezTo>
                    <a:pt x="41" y="28"/>
                    <a:pt x="31" y="25"/>
                    <a:pt x="23" y="22"/>
                  </a:cubicBezTo>
                  <a:cubicBezTo>
                    <a:pt x="18" y="20"/>
                    <a:pt x="9" y="16"/>
                    <a:pt x="6" y="11"/>
                  </a:cubicBezTo>
                  <a:cubicBezTo>
                    <a:pt x="4" y="7"/>
                    <a:pt x="2" y="3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939800" y="4862513"/>
              <a:ext cx="193675" cy="247650"/>
            </a:xfrm>
            <a:custGeom>
              <a:avLst/>
              <a:gdLst>
                <a:gd name="T0" fmla="*/ 0 w 68"/>
                <a:gd name="T1" fmla="*/ 0 h 87"/>
                <a:gd name="T2" fmla="*/ 6 w 68"/>
                <a:gd name="T3" fmla="*/ 14 h 87"/>
                <a:gd name="T4" fmla="*/ 11 w 68"/>
                <a:gd name="T5" fmla="*/ 19 h 87"/>
                <a:gd name="T6" fmla="*/ 31 w 68"/>
                <a:gd name="T7" fmla="*/ 27 h 87"/>
                <a:gd name="T8" fmla="*/ 44 w 68"/>
                <a:gd name="T9" fmla="*/ 40 h 87"/>
                <a:gd name="T10" fmla="*/ 68 w 68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7">
                  <a:moveTo>
                    <a:pt x="0" y="0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7" y="16"/>
                    <a:pt x="8" y="18"/>
                    <a:pt x="11" y="19"/>
                  </a:cubicBezTo>
                  <a:cubicBezTo>
                    <a:pt x="15" y="21"/>
                    <a:pt x="25" y="25"/>
                    <a:pt x="31" y="27"/>
                  </a:cubicBezTo>
                  <a:cubicBezTo>
                    <a:pt x="39" y="31"/>
                    <a:pt x="42" y="36"/>
                    <a:pt x="44" y="40"/>
                  </a:cubicBezTo>
                  <a:cubicBezTo>
                    <a:pt x="68" y="87"/>
                    <a:pt x="68" y="87"/>
                    <a:pt x="68" y="8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950913" y="4586288"/>
              <a:ext cx="88900" cy="114300"/>
            </a:xfrm>
            <a:custGeom>
              <a:avLst/>
              <a:gdLst>
                <a:gd name="T0" fmla="*/ 16 w 31"/>
                <a:gd name="T1" fmla="*/ 40 h 40"/>
                <a:gd name="T2" fmla="*/ 0 w 31"/>
                <a:gd name="T3" fmla="*/ 23 h 40"/>
                <a:gd name="T4" fmla="*/ 0 w 31"/>
                <a:gd name="T5" fmla="*/ 17 h 40"/>
                <a:gd name="T6" fmla="*/ 16 w 31"/>
                <a:gd name="T7" fmla="*/ 0 h 40"/>
                <a:gd name="T8" fmla="*/ 31 w 31"/>
                <a:gd name="T9" fmla="*/ 17 h 40"/>
                <a:gd name="T10" fmla="*/ 31 w 31"/>
                <a:gd name="T11" fmla="*/ 23 h 40"/>
                <a:gd name="T12" fmla="*/ 16 w 31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cubicBezTo>
                    <a:pt x="6" y="40"/>
                    <a:pt x="0" y="32"/>
                    <a:pt x="0" y="2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6" y="0"/>
                    <a:pt x="16" y="0"/>
                  </a:cubicBezTo>
                  <a:cubicBezTo>
                    <a:pt x="25" y="0"/>
                    <a:pt x="31" y="8"/>
                    <a:pt x="31" y="17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32"/>
                    <a:pt x="25" y="40"/>
                    <a:pt x="16" y="4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977900" y="4737101"/>
              <a:ext cx="230188" cy="136525"/>
            </a:xfrm>
            <a:custGeom>
              <a:avLst/>
              <a:gdLst>
                <a:gd name="T0" fmla="*/ 0 w 81"/>
                <a:gd name="T1" fmla="*/ 0 h 48"/>
                <a:gd name="T2" fmla="*/ 18 w 81"/>
                <a:gd name="T3" fmla="*/ 0 h 48"/>
                <a:gd name="T4" fmla="*/ 33 w 81"/>
                <a:gd name="T5" fmla="*/ 6 h 48"/>
                <a:gd name="T6" fmla="*/ 53 w 81"/>
                <a:gd name="T7" fmla="*/ 30 h 48"/>
                <a:gd name="T8" fmla="*/ 79 w 81"/>
                <a:gd name="T9" fmla="*/ 35 h 48"/>
                <a:gd name="T10" fmla="*/ 66 w 81"/>
                <a:gd name="T11" fmla="*/ 48 h 48"/>
                <a:gd name="T12" fmla="*/ 39 w 81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8">
                  <a:moveTo>
                    <a:pt x="0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0"/>
                    <a:pt x="29" y="2"/>
                    <a:pt x="33" y="6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1" y="48"/>
                    <a:pt x="66" y="48"/>
                  </a:cubicBezTo>
                  <a:cubicBezTo>
                    <a:pt x="57" y="48"/>
                    <a:pt x="39" y="48"/>
                    <a:pt x="39" y="4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1103313" y="4984751"/>
              <a:ext cx="104775" cy="125413"/>
            </a:xfrm>
            <a:custGeom>
              <a:avLst/>
              <a:gdLst>
                <a:gd name="T0" fmla="*/ 37 w 37"/>
                <a:gd name="T1" fmla="*/ 44 h 44"/>
                <a:gd name="T2" fmla="*/ 15 w 37"/>
                <a:gd name="T3" fmla="*/ 9 h 44"/>
                <a:gd name="T4" fmla="*/ 10 w 37"/>
                <a:gd name="T5" fmla="*/ 4 h 44"/>
                <a:gd name="T6" fmla="*/ 0 w 37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4">
                  <a:moveTo>
                    <a:pt x="37" y="44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2" y="4"/>
                    <a:pt x="10" y="4"/>
                  </a:cubicBezTo>
                  <a:cubicBezTo>
                    <a:pt x="7" y="3"/>
                    <a:pt x="4" y="2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1100138" y="4911726"/>
              <a:ext cx="169863" cy="198438"/>
            </a:xfrm>
            <a:custGeom>
              <a:avLst/>
              <a:gdLst>
                <a:gd name="T0" fmla="*/ 0 w 60"/>
                <a:gd name="T1" fmla="*/ 0 h 70"/>
                <a:gd name="T2" fmla="*/ 23 w 60"/>
                <a:gd name="T3" fmla="*/ 10 h 70"/>
                <a:gd name="T4" fmla="*/ 36 w 60"/>
                <a:gd name="T5" fmla="*/ 23 h 70"/>
                <a:gd name="T6" fmla="*/ 60 w 60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0">
                  <a:moveTo>
                    <a:pt x="0" y="0"/>
                  </a:moveTo>
                  <a:cubicBezTo>
                    <a:pt x="0" y="0"/>
                    <a:pt x="14" y="7"/>
                    <a:pt x="23" y="10"/>
                  </a:cubicBezTo>
                  <a:cubicBezTo>
                    <a:pt x="31" y="14"/>
                    <a:pt x="34" y="19"/>
                    <a:pt x="36" y="23"/>
                  </a:cubicBezTo>
                  <a:cubicBezTo>
                    <a:pt x="60" y="70"/>
                    <a:pt x="60" y="70"/>
                    <a:pt x="60" y="7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817563" y="4862513"/>
              <a:ext cx="122238" cy="74613"/>
            </a:xfrm>
            <a:custGeom>
              <a:avLst/>
              <a:gdLst>
                <a:gd name="T0" fmla="*/ 43 w 43"/>
                <a:gd name="T1" fmla="*/ 0 h 26"/>
                <a:gd name="T2" fmla="*/ 22 w 43"/>
                <a:gd name="T3" fmla="*/ 0 h 26"/>
                <a:gd name="T4" fmla="*/ 0 w 43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26">
                  <a:moveTo>
                    <a:pt x="43" y="0"/>
                  </a:moveTo>
                  <a:cubicBezTo>
                    <a:pt x="43" y="0"/>
                    <a:pt x="28" y="0"/>
                    <a:pt x="22" y="0"/>
                  </a:cubicBezTo>
                  <a:cubicBezTo>
                    <a:pt x="9" y="0"/>
                    <a:pt x="0" y="13"/>
                    <a:pt x="0" y="26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" name="Line 214"/>
            <p:cNvSpPr>
              <a:spLocks noChangeShapeType="1"/>
            </p:cNvSpPr>
            <p:nvPr/>
          </p:nvSpPr>
          <p:spPr bwMode="auto">
            <a:xfrm flipH="1">
              <a:off x="1201738" y="4862513"/>
              <a:ext cx="20002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" name="Line 215"/>
            <p:cNvSpPr>
              <a:spLocks noChangeShapeType="1"/>
            </p:cNvSpPr>
            <p:nvPr/>
          </p:nvSpPr>
          <p:spPr bwMode="auto">
            <a:xfrm flipV="1">
              <a:off x="1000125" y="5026026"/>
              <a:ext cx="17463" cy="841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" name="Line 216"/>
            <p:cNvSpPr>
              <a:spLocks noChangeShapeType="1"/>
            </p:cNvSpPr>
            <p:nvPr/>
          </p:nvSpPr>
          <p:spPr bwMode="auto">
            <a:xfrm flipH="1">
              <a:off x="950913" y="4984751"/>
              <a:ext cx="12700" cy="1254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cxnSp>
        <p:nvCxnSpPr>
          <p:cNvPr id="238" name="Прямая соединительная линия 237"/>
          <p:cNvCxnSpPr/>
          <p:nvPr/>
        </p:nvCxnSpPr>
        <p:spPr bwMode="auto">
          <a:xfrm>
            <a:off x="4519613" y="825052"/>
            <a:ext cx="0" cy="3148013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9" name="Freeform 5"/>
          <p:cNvSpPr>
            <a:spLocks noEditPoints="1"/>
          </p:cNvSpPr>
          <p:nvPr/>
        </p:nvSpPr>
        <p:spPr bwMode="auto">
          <a:xfrm>
            <a:off x="4630341" y="628650"/>
            <a:ext cx="3965972" cy="3283744"/>
          </a:xfrm>
          <a:custGeom>
            <a:avLst/>
            <a:gdLst>
              <a:gd name="T0" fmla="*/ 3329 w 3331"/>
              <a:gd name="T1" fmla="*/ 2 h 2758"/>
              <a:gd name="T2" fmla="*/ 3329 w 3331"/>
              <a:gd name="T3" fmla="*/ 2756 h 2758"/>
              <a:gd name="T4" fmla="*/ 2 w 3331"/>
              <a:gd name="T5" fmla="*/ 2756 h 2758"/>
              <a:gd name="T6" fmla="*/ 2 w 3331"/>
              <a:gd name="T7" fmla="*/ 2 h 2758"/>
              <a:gd name="T8" fmla="*/ 3329 w 3331"/>
              <a:gd name="T9" fmla="*/ 2 h 2758"/>
              <a:gd name="T10" fmla="*/ 3331 w 3331"/>
              <a:gd name="T11" fmla="*/ 0 h 2758"/>
              <a:gd name="T12" fmla="*/ 0 w 3331"/>
              <a:gd name="T13" fmla="*/ 0 h 2758"/>
              <a:gd name="T14" fmla="*/ 0 w 3331"/>
              <a:gd name="T15" fmla="*/ 2758 h 2758"/>
              <a:gd name="T16" fmla="*/ 3331 w 3331"/>
              <a:gd name="T17" fmla="*/ 2758 h 2758"/>
              <a:gd name="T18" fmla="*/ 3331 w 3331"/>
              <a:gd name="T19" fmla="*/ 0 h 2758"/>
              <a:gd name="T20" fmla="*/ 3331 w 3331"/>
              <a:gd name="T21" fmla="*/ 0 h 2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1" h="2758">
                <a:moveTo>
                  <a:pt x="3329" y="2"/>
                </a:moveTo>
                <a:lnTo>
                  <a:pt x="3329" y="2756"/>
                </a:lnTo>
                <a:lnTo>
                  <a:pt x="2" y="2756"/>
                </a:lnTo>
                <a:lnTo>
                  <a:pt x="2" y="2"/>
                </a:lnTo>
                <a:lnTo>
                  <a:pt x="3329" y="2"/>
                </a:lnTo>
                <a:close/>
                <a:moveTo>
                  <a:pt x="3331" y="0"/>
                </a:moveTo>
                <a:lnTo>
                  <a:pt x="0" y="0"/>
                </a:lnTo>
                <a:lnTo>
                  <a:pt x="0" y="2758"/>
                </a:lnTo>
                <a:lnTo>
                  <a:pt x="3331" y="2758"/>
                </a:lnTo>
                <a:lnTo>
                  <a:pt x="3331" y="0"/>
                </a:lnTo>
                <a:lnTo>
                  <a:pt x="33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grpSp>
        <p:nvGrpSpPr>
          <p:cNvPr id="528" name="Группа 527"/>
          <p:cNvGrpSpPr/>
          <p:nvPr/>
        </p:nvGrpSpPr>
        <p:grpSpPr>
          <a:xfrm>
            <a:off x="5179898" y="1288257"/>
            <a:ext cx="323850" cy="392906"/>
            <a:chOff x="6778625" y="1717675"/>
            <a:chExt cx="431800" cy="523875"/>
          </a:xfrm>
        </p:grpSpPr>
        <p:sp>
          <p:nvSpPr>
            <p:cNvPr id="403" name="Freeform 39"/>
            <p:cNvSpPr>
              <a:spLocks/>
            </p:cNvSpPr>
            <p:nvPr/>
          </p:nvSpPr>
          <p:spPr bwMode="auto">
            <a:xfrm>
              <a:off x="6778625" y="1717675"/>
              <a:ext cx="431800" cy="523875"/>
            </a:xfrm>
            <a:custGeom>
              <a:avLst/>
              <a:gdLst>
                <a:gd name="T0" fmla="*/ 608 w 1216"/>
                <a:gd name="T1" fmla="*/ 0 h 1472"/>
                <a:gd name="T2" fmla="*/ 0 w 1216"/>
                <a:gd name="T3" fmla="*/ 256 h 1472"/>
                <a:gd name="T4" fmla="*/ 0 w 1216"/>
                <a:gd name="T5" fmla="*/ 864 h 1472"/>
                <a:gd name="T6" fmla="*/ 608 w 1216"/>
                <a:gd name="T7" fmla="*/ 1472 h 1472"/>
                <a:gd name="T8" fmla="*/ 1216 w 1216"/>
                <a:gd name="T9" fmla="*/ 896 h 1472"/>
                <a:gd name="T10" fmla="*/ 1216 w 1216"/>
                <a:gd name="T11" fmla="*/ 256 h 1472"/>
                <a:gd name="T12" fmla="*/ 608 w 1216"/>
                <a:gd name="T13" fmla="*/ 0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6" h="1472">
                  <a:moveTo>
                    <a:pt x="608" y="0"/>
                  </a:moveTo>
                  <a:cubicBezTo>
                    <a:pt x="549" y="84"/>
                    <a:pt x="155" y="256"/>
                    <a:pt x="0" y="256"/>
                  </a:cubicBezTo>
                  <a:cubicBezTo>
                    <a:pt x="0" y="535"/>
                    <a:pt x="0" y="623"/>
                    <a:pt x="0" y="864"/>
                  </a:cubicBezTo>
                  <a:cubicBezTo>
                    <a:pt x="0" y="1150"/>
                    <a:pt x="574" y="1463"/>
                    <a:pt x="608" y="1472"/>
                  </a:cubicBezTo>
                  <a:cubicBezTo>
                    <a:pt x="642" y="1463"/>
                    <a:pt x="1216" y="1128"/>
                    <a:pt x="1216" y="896"/>
                  </a:cubicBezTo>
                  <a:cubicBezTo>
                    <a:pt x="1216" y="655"/>
                    <a:pt x="1216" y="535"/>
                    <a:pt x="1216" y="256"/>
                  </a:cubicBezTo>
                  <a:cubicBezTo>
                    <a:pt x="1047" y="256"/>
                    <a:pt x="667" y="84"/>
                    <a:pt x="608" y="0"/>
                  </a:cubicBezTo>
                  <a:close/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" name="Freeform 40"/>
            <p:cNvSpPr>
              <a:spLocks/>
            </p:cNvSpPr>
            <p:nvPr/>
          </p:nvSpPr>
          <p:spPr bwMode="auto">
            <a:xfrm>
              <a:off x="6994525" y="2025650"/>
              <a:ext cx="171450" cy="158750"/>
            </a:xfrm>
            <a:custGeom>
              <a:avLst/>
              <a:gdLst>
                <a:gd name="T0" fmla="*/ 0 w 480"/>
                <a:gd name="T1" fmla="*/ 448 h 448"/>
                <a:gd name="T2" fmla="*/ 480 w 480"/>
                <a:gd name="T3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80" h="448">
                  <a:moveTo>
                    <a:pt x="0" y="448"/>
                  </a:moveTo>
                  <a:cubicBezTo>
                    <a:pt x="27" y="441"/>
                    <a:pt x="480" y="182"/>
                    <a:pt x="480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" name="Freeform 41"/>
            <p:cNvSpPr>
              <a:spLocks/>
            </p:cNvSpPr>
            <p:nvPr/>
          </p:nvSpPr>
          <p:spPr bwMode="auto">
            <a:xfrm>
              <a:off x="6823075" y="1774825"/>
              <a:ext cx="171450" cy="239713"/>
            </a:xfrm>
            <a:custGeom>
              <a:avLst/>
              <a:gdLst>
                <a:gd name="T0" fmla="*/ 480 w 480"/>
                <a:gd name="T1" fmla="*/ 0 h 672"/>
                <a:gd name="T2" fmla="*/ 0 w 480"/>
                <a:gd name="T3" fmla="*/ 192 h 672"/>
                <a:gd name="T4" fmla="*/ 0 w 480"/>
                <a:gd name="T5" fmla="*/ 67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0" h="672">
                  <a:moveTo>
                    <a:pt x="480" y="0"/>
                  </a:moveTo>
                  <a:cubicBezTo>
                    <a:pt x="433" y="66"/>
                    <a:pt x="122" y="192"/>
                    <a:pt x="0" y="192"/>
                  </a:cubicBezTo>
                  <a:cubicBezTo>
                    <a:pt x="0" y="411"/>
                    <a:pt x="0" y="484"/>
                    <a:pt x="0" y="67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" name="Freeform 42"/>
            <p:cNvSpPr>
              <a:spLocks/>
            </p:cNvSpPr>
            <p:nvPr/>
          </p:nvSpPr>
          <p:spPr bwMode="auto">
            <a:xfrm>
              <a:off x="6891338" y="1889125"/>
              <a:ext cx="228600" cy="182563"/>
            </a:xfrm>
            <a:custGeom>
              <a:avLst/>
              <a:gdLst>
                <a:gd name="T0" fmla="*/ 122 w 144"/>
                <a:gd name="T1" fmla="*/ 0 h 115"/>
                <a:gd name="T2" fmla="*/ 51 w 144"/>
                <a:gd name="T3" fmla="*/ 71 h 115"/>
                <a:gd name="T4" fmla="*/ 22 w 144"/>
                <a:gd name="T5" fmla="*/ 43 h 115"/>
                <a:gd name="T6" fmla="*/ 0 w 144"/>
                <a:gd name="T7" fmla="*/ 64 h 115"/>
                <a:gd name="T8" fmla="*/ 51 w 144"/>
                <a:gd name="T9" fmla="*/ 115 h 115"/>
                <a:gd name="T10" fmla="*/ 144 w 144"/>
                <a:gd name="T11" fmla="*/ 21 h 115"/>
                <a:gd name="T12" fmla="*/ 122 w 144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15">
                  <a:moveTo>
                    <a:pt x="122" y="0"/>
                  </a:moveTo>
                  <a:lnTo>
                    <a:pt x="51" y="71"/>
                  </a:lnTo>
                  <a:lnTo>
                    <a:pt x="22" y="43"/>
                  </a:lnTo>
                  <a:lnTo>
                    <a:pt x="0" y="64"/>
                  </a:lnTo>
                  <a:lnTo>
                    <a:pt x="51" y="115"/>
                  </a:lnTo>
                  <a:lnTo>
                    <a:pt x="144" y="21"/>
                  </a:lnTo>
                  <a:lnTo>
                    <a:pt x="122" y="0"/>
                  </a:lnTo>
                  <a:close/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29" name="Группа 528"/>
          <p:cNvGrpSpPr/>
          <p:nvPr/>
        </p:nvGrpSpPr>
        <p:grpSpPr>
          <a:xfrm>
            <a:off x="5831171" y="1322785"/>
            <a:ext cx="382190" cy="350044"/>
            <a:chOff x="7646988" y="1763713"/>
            <a:chExt cx="509587" cy="466725"/>
          </a:xfrm>
        </p:grpSpPr>
        <p:sp>
          <p:nvSpPr>
            <p:cNvPr id="407" name="Freeform 43"/>
            <p:cNvSpPr>
              <a:spLocks/>
            </p:cNvSpPr>
            <p:nvPr/>
          </p:nvSpPr>
          <p:spPr bwMode="auto">
            <a:xfrm>
              <a:off x="7818438" y="1963738"/>
              <a:ext cx="338137" cy="198438"/>
            </a:xfrm>
            <a:custGeom>
              <a:avLst/>
              <a:gdLst>
                <a:gd name="T0" fmla="*/ 0 w 951"/>
                <a:gd name="T1" fmla="*/ 558 h 558"/>
                <a:gd name="T2" fmla="*/ 64 w 951"/>
                <a:gd name="T3" fmla="*/ 526 h 558"/>
                <a:gd name="T4" fmla="*/ 535 w 951"/>
                <a:gd name="T5" fmla="*/ 526 h 558"/>
                <a:gd name="T6" fmla="*/ 791 w 951"/>
                <a:gd name="T7" fmla="*/ 302 h 558"/>
                <a:gd name="T8" fmla="*/ 951 w 951"/>
                <a:gd name="T9" fmla="*/ 46 h 558"/>
                <a:gd name="T10" fmla="*/ 823 w 951"/>
                <a:gd name="T11" fmla="*/ 14 h 558"/>
                <a:gd name="T12" fmla="*/ 695 w 951"/>
                <a:gd name="T13" fmla="*/ 142 h 558"/>
                <a:gd name="T14" fmla="*/ 548 w 951"/>
                <a:gd name="T15" fmla="*/ 218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1" h="558">
                  <a:moveTo>
                    <a:pt x="0" y="558"/>
                  </a:moveTo>
                  <a:cubicBezTo>
                    <a:pt x="12" y="546"/>
                    <a:pt x="25" y="526"/>
                    <a:pt x="64" y="526"/>
                  </a:cubicBezTo>
                  <a:cubicBezTo>
                    <a:pt x="103" y="526"/>
                    <a:pt x="496" y="526"/>
                    <a:pt x="535" y="526"/>
                  </a:cubicBezTo>
                  <a:cubicBezTo>
                    <a:pt x="571" y="526"/>
                    <a:pt x="766" y="330"/>
                    <a:pt x="791" y="302"/>
                  </a:cubicBezTo>
                  <a:cubicBezTo>
                    <a:pt x="815" y="275"/>
                    <a:pt x="921" y="115"/>
                    <a:pt x="951" y="46"/>
                  </a:cubicBezTo>
                  <a:cubicBezTo>
                    <a:pt x="932" y="21"/>
                    <a:pt x="882" y="0"/>
                    <a:pt x="823" y="14"/>
                  </a:cubicBezTo>
                  <a:cubicBezTo>
                    <a:pt x="766" y="27"/>
                    <a:pt x="733" y="68"/>
                    <a:pt x="695" y="142"/>
                  </a:cubicBezTo>
                  <a:cubicBezTo>
                    <a:pt x="548" y="218"/>
                    <a:pt x="548" y="218"/>
                    <a:pt x="548" y="21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" name="Freeform 44"/>
            <p:cNvSpPr>
              <a:spLocks/>
            </p:cNvSpPr>
            <p:nvPr/>
          </p:nvSpPr>
          <p:spPr bwMode="auto">
            <a:xfrm>
              <a:off x="7726363" y="2001838"/>
              <a:ext cx="304800" cy="80963"/>
            </a:xfrm>
            <a:custGeom>
              <a:avLst/>
              <a:gdLst>
                <a:gd name="T0" fmla="*/ 443 w 859"/>
                <a:gd name="T1" fmla="*/ 224 h 224"/>
                <a:gd name="T2" fmla="*/ 731 w 859"/>
                <a:gd name="T3" fmla="*/ 224 h 224"/>
                <a:gd name="T4" fmla="*/ 731 w 859"/>
                <a:gd name="T5" fmla="*/ 64 h 224"/>
                <a:gd name="T6" fmla="*/ 539 w 859"/>
                <a:gd name="T7" fmla="*/ 64 h 224"/>
                <a:gd name="T8" fmla="*/ 420 w 859"/>
                <a:gd name="T9" fmla="*/ 0 h 224"/>
                <a:gd name="T10" fmla="*/ 260 w 859"/>
                <a:gd name="T11" fmla="*/ 0 h 224"/>
                <a:gd name="T12" fmla="*/ 132 w 859"/>
                <a:gd name="T13" fmla="*/ 64 h 224"/>
                <a:gd name="T14" fmla="*/ 0 w 859"/>
                <a:gd name="T15" fmla="*/ 19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9" h="224">
                  <a:moveTo>
                    <a:pt x="443" y="224"/>
                  </a:moveTo>
                  <a:cubicBezTo>
                    <a:pt x="443" y="224"/>
                    <a:pt x="699" y="224"/>
                    <a:pt x="731" y="224"/>
                  </a:cubicBezTo>
                  <a:cubicBezTo>
                    <a:pt x="859" y="224"/>
                    <a:pt x="859" y="64"/>
                    <a:pt x="731" y="64"/>
                  </a:cubicBezTo>
                  <a:cubicBezTo>
                    <a:pt x="699" y="64"/>
                    <a:pt x="628" y="64"/>
                    <a:pt x="539" y="64"/>
                  </a:cubicBezTo>
                  <a:cubicBezTo>
                    <a:pt x="512" y="64"/>
                    <a:pt x="462" y="0"/>
                    <a:pt x="420" y="0"/>
                  </a:cubicBezTo>
                  <a:cubicBezTo>
                    <a:pt x="401" y="0"/>
                    <a:pt x="303" y="0"/>
                    <a:pt x="260" y="0"/>
                  </a:cubicBezTo>
                  <a:cubicBezTo>
                    <a:pt x="217" y="0"/>
                    <a:pt x="163" y="35"/>
                    <a:pt x="132" y="64"/>
                  </a:cubicBezTo>
                  <a:cubicBezTo>
                    <a:pt x="84" y="112"/>
                    <a:pt x="0" y="192"/>
                    <a:pt x="0" y="19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" name="Freeform 45"/>
            <p:cNvSpPr>
              <a:spLocks/>
            </p:cNvSpPr>
            <p:nvPr/>
          </p:nvSpPr>
          <p:spPr bwMode="auto">
            <a:xfrm>
              <a:off x="7646988" y="2047875"/>
              <a:ext cx="182562" cy="182563"/>
            </a:xfrm>
            <a:custGeom>
              <a:avLst/>
              <a:gdLst>
                <a:gd name="T0" fmla="*/ 79 w 115"/>
                <a:gd name="T1" fmla="*/ 115 h 115"/>
                <a:gd name="T2" fmla="*/ 115 w 115"/>
                <a:gd name="T3" fmla="*/ 79 h 115"/>
                <a:gd name="T4" fmla="*/ 36 w 115"/>
                <a:gd name="T5" fmla="*/ 0 h 115"/>
                <a:gd name="T6" fmla="*/ 0 w 115"/>
                <a:gd name="T7" fmla="*/ 36 h 115"/>
                <a:gd name="T8" fmla="*/ 79 w 11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5">
                  <a:moveTo>
                    <a:pt x="79" y="115"/>
                  </a:moveTo>
                  <a:lnTo>
                    <a:pt x="115" y="79"/>
                  </a:lnTo>
                  <a:lnTo>
                    <a:pt x="36" y="0"/>
                  </a:lnTo>
                  <a:lnTo>
                    <a:pt x="0" y="36"/>
                  </a:lnTo>
                  <a:lnTo>
                    <a:pt x="79" y="115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" name="Line 46"/>
            <p:cNvSpPr>
              <a:spLocks noChangeShapeType="1"/>
            </p:cNvSpPr>
            <p:nvPr/>
          </p:nvSpPr>
          <p:spPr bwMode="auto">
            <a:xfrm>
              <a:off x="7704138" y="2105025"/>
              <a:ext cx="22225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" name="Freeform 47"/>
            <p:cNvSpPr>
              <a:spLocks/>
            </p:cNvSpPr>
            <p:nvPr/>
          </p:nvSpPr>
          <p:spPr bwMode="auto">
            <a:xfrm>
              <a:off x="7861300" y="1763713"/>
              <a:ext cx="249237" cy="204788"/>
            </a:xfrm>
            <a:custGeom>
              <a:avLst/>
              <a:gdLst>
                <a:gd name="T0" fmla="*/ 129 w 157"/>
                <a:gd name="T1" fmla="*/ 0 h 129"/>
                <a:gd name="T2" fmla="*/ 57 w 157"/>
                <a:gd name="T3" fmla="*/ 71 h 129"/>
                <a:gd name="T4" fmla="*/ 28 w 157"/>
                <a:gd name="T5" fmla="*/ 43 h 129"/>
                <a:gd name="T6" fmla="*/ 0 w 157"/>
                <a:gd name="T7" fmla="*/ 71 h 129"/>
                <a:gd name="T8" fmla="*/ 57 w 157"/>
                <a:gd name="T9" fmla="*/ 129 h 129"/>
                <a:gd name="T10" fmla="*/ 157 w 157"/>
                <a:gd name="T11" fmla="*/ 28 h 129"/>
                <a:gd name="T12" fmla="*/ 129 w 157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29">
                  <a:moveTo>
                    <a:pt x="129" y="0"/>
                  </a:moveTo>
                  <a:lnTo>
                    <a:pt x="57" y="71"/>
                  </a:lnTo>
                  <a:lnTo>
                    <a:pt x="28" y="43"/>
                  </a:lnTo>
                  <a:lnTo>
                    <a:pt x="0" y="71"/>
                  </a:lnTo>
                  <a:lnTo>
                    <a:pt x="57" y="129"/>
                  </a:lnTo>
                  <a:lnTo>
                    <a:pt x="157" y="28"/>
                  </a:lnTo>
                  <a:lnTo>
                    <a:pt x="129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0" name="Группа 529"/>
          <p:cNvGrpSpPr/>
          <p:nvPr/>
        </p:nvGrpSpPr>
        <p:grpSpPr>
          <a:xfrm>
            <a:off x="6530067" y="1288257"/>
            <a:ext cx="377428" cy="392906"/>
            <a:chOff x="8578850" y="1717675"/>
            <a:chExt cx="503237" cy="523875"/>
          </a:xfrm>
        </p:grpSpPr>
        <p:sp>
          <p:nvSpPr>
            <p:cNvPr id="412" name="Freeform 48"/>
            <p:cNvSpPr>
              <a:spLocks/>
            </p:cNvSpPr>
            <p:nvPr/>
          </p:nvSpPr>
          <p:spPr bwMode="auto">
            <a:xfrm>
              <a:off x="8636000" y="1990725"/>
              <a:ext cx="182562" cy="149225"/>
            </a:xfrm>
            <a:custGeom>
              <a:avLst/>
              <a:gdLst>
                <a:gd name="T0" fmla="*/ 93 w 115"/>
                <a:gd name="T1" fmla="*/ 0 h 94"/>
                <a:gd name="T2" fmla="*/ 43 w 115"/>
                <a:gd name="T3" fmla="*/ 51 h 94"/>
                <a:gd name="T4" fmla="*/ 21 w 115"/>
                <a:gd name="T5" fmla="*/ 29 h 94"/>
                <a:gd name="T6" fmla="*/ 0 w 115"/>
                <a:gd name="T7" fmla="*/ 51 h 94"/>
                <a:gd name="T8" fmla="*/ 43 w 115"/>
                <a:gd name="T9" fmla="*/ 94 h 94"/>
                <a:gd name="T10" fmla="*/ 115 w 115"/>
                <a:gd name="T11" fmla="*/ 22 h 94"/>
                <a:gd name="T12" fmla="*/ 93 w 115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94">
                  <a:moveTo>
                    <a:pt x="93" y="0"/>
                  </a:moveTo>
                  <a:lnTo>
                    <a:pt x="43" y="51"/>
                  </a:lnTo>
                  <a:lnTo>
                    <a:pt x="21" y="29"/>
                  </a:lnTo>
                  <a:lnTo>
                    <a:pt x="0" y="51"/>
                  </a:lnTo>
                  <a:lnTo>
                    <a:pt x="43" y="94"/>
                  </a:lnTo>
                  <a:lnTo>
                    <a:pt x="115" y="22"/>
                  </a:lnTo>
                  <a:lnTo>
                    <a:pt x="93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" name="Freeform 49"/>
            <p:cNvSpPr>
              <a:spLocks/>
            </p:cNvSpPr>
            <p:nvPr/>
          </p:nvSpPr>
          <p:spPr bwMode="auto">
            <a:xfrm>
              <a:off x="8578850" y="1717675"/>
              <a:ext cx="376237" cy="523875"/>
            </a:xfrm>
            <a:custGeom>
              <a:avLst/>
              <a:gdLst>
                <a:gd name="T0" fmla="*/ 237 w 237"/>
                <a:gd name="T1" fmla="*/ 266 h 330"/>
                <a:gd name="T2" fmla="*/ 237 w 237"/>
                <a:gd name="T3" fmla="*/ 330 h 330"/>
                <a:gd name="T4" fmla="*/ 0 w 237"/>
                <a:gd name="T5" fmla="*/ 330 h 330"/>
                <a:gd name="T6" fmla="*/ 0 w 237"/>
                <a:gd name="T7" fmla="*/ 0 h 330"/>
                <a:gd name="T8" fmla="*/ 237 w 237"/>
                <a:gd name="T9" fmla="*/ 0 h 330"/>
                <a:gd name="T10" fmla="*/ 237 w 237"/>
                <a:gd name="T11" fmla="*/ 11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330">
                  <a:moveTo>
                    <a:pt x="237" y="266"/>
                  </a:moveTo>
                  <a:lnTo>
                    <a:pt x="237" y="330"/>
                  </a:lnTo>
                  <a:lnTo>
                    <a:pt x="0" y="330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237" y="115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4" name="Line 50"/>
            <p:cNvSpPr>
              <a:spLocks noChangeShapeType="1"/>
            </p:cNvSpPr>
            <p:nvPr/>
          </p:nvSpPr>
          <p:spPr bwMode="auto">
            <a:xfrm>
              <a:off x="8658225" y="1820863"/>
              <a:ext cx="204787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5" name="Line 51"/>
            <p:cNvSpPr>
              <a:spLocks noChangeShapeType="1"/>
            </p:cNvSpPr>
            <p:nvPr/>
          </p:nvSpPr>
          <p:spPr bwMode="auto">
            <a:xfrm>
              <a:off x="8658225" y="1865313"/>
              <a:ext cx="204787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6" name="Line 52"/>
            <p:cNvSpPr>
              <a:spLocks noChangeShapeType="1"/>
            </p:cNvSpPr>
            <p:nvPr/>
          </p:nvSpPr>
          <p:spPr bwMode="auto">
            <a:xfrm>
              <a:off x="8658225" y="1911350"/>
              <a:ext cx="125412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7" name="Freeform 53"/>
            <p:cNvSpPr>
              <a:spLocks/>
            </p:cNvSpPr>
            <p:nvPr/>
          </p:nvSpPr>
          <p:spPr bwMode="auto">
            <a:xfrm>
              <a:off x="8782050" y="1893888"/>
              <a:ext cx="300037" cy="300038"/>
            </a:xfrm>
            <a:custGeom>
              <a:avLst/>
              <a:gdLst>
                <a:gd name="T0" fmla="*/ 0 w 841"/>
                <a:gd name="T1" fmla="*/ 841 h 841"/>
                <a:gd name="T2" fmla="*/ 0 w 841"/>
                <a:gd name="T3" fmla="*/ 841 h 841"/>
                <a:gd name="T4" fmla="*/ 0 w 841"/>
                <a:gd name="T5" fmla="*/ 841 h 841"/>
                <a:gd name="T6" fmla="*/ 167 w 841"/>
                <a:gd name="T7" fmla="*/ 539 h 841"/>
                <a:gd name="T8" fmla="*/ 677 w 841"/>
                <a:gd name="T9" fmla="*/ 29 h 841"/>
                <a:gd name="T10" fmla="*/ 784 w 841"/>
                <a:gd name="T11" fmla="*/ 29 h 841"/>
                <a:gd name="T12" fmla="*/ 811 w 841"/>
                <a:gd name="T13" fmla="*/ 56 h 841"/>
                <a:gd name="T14" fmla="*/ 811 w 841"/>
                <a:gd name="T15" fmla="*/ 164 h 841"/>
                <a:gd name="T16" fmla="*/ 301 w 841"/>
                <a:gd name="T17" fmla="*/ 673 h 841"/>
                <a:gd name="T18" fmla="*/ 0 w 841"/>
                <a:gd name="T19" fmla="*/ 841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1" h="841">
                  <a:moveTo>
                    <a:pt x="0" y="841"/>
                  </a:moveTo>
                  <a:cubicBezTo>
                    <a:pt x="0" y="841"/>
                    <a:pt x="0" y="841"/>
                    <a:pt x="0" y="841"/>
                  </a:cubicBezTo>
                  <a:cubicBezTo>
                    <a:pt x="0" y="841"/>
                    <a:pt x="0" y="841"/>
                    <a:pt x="0" y="841"/>
                  </a:cubicBezTo>
                  <a:cubicBezTo>
                    <a:pt x="26" y="726"/>
                    <a:pt x="84" y="622"/>
                    <a:pt x="167" y="539"/>
                  </a:cubicBezTo>
                  <a:cubicBezTo>
                    <a:pt x="677" y="29"/>
                    <a:pt x="677" y="29"/>
                    <a:pt x="677" y="29"/>
                  </a:cubicBezTo>
                  <a:cubicBezTo>
                    <a:pt x="706" y="0"/>
                    <a:pt x="755" y="0"/>
                    <a:pt x="784" y="29"/>
                  </a:cubicBezTo>
                  <a:cubicBezTo>
                    <a:pt x="811" y="56"/>
                    <a:pt x="811" y="56"/>
                    <a:pt x="811" y="56"/>
                  </a:cubicBezTo>
                  <a:cubicBezTo>
                    <a:pt x="841" y="86"/>
                    <a:pt x="841" y="134"/>
                    <a:pt x="811" y="164"/>
                  </a:cubicBezTo>
                  <a:cubicBezTo>
                    <a:pt x="301" y="673"/>
                    <a:pt x="301" y="673"/>
                    <a:pt x="301" y="673"/>
                  </a:cubicBezTo>
                  <a:cubicBezTo>
                    <a:pt x="219" y="756"/>
                    <a:pt x="114" y="814"/>
                    <a:pt x="0" y="841"/>
                  </a:cubicBezTo>
                  <a:close/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8" name="Freeform 54"/>
            <p:cNvSpPr>
              <a:spLocks/>
            </p:cNvSpPr>
            <p:nvPr/>
          </p:nvSpPr>
          <p:spPr bwMode="auto">
            <a:xfrm>
              <a:off x="8994775" y="1933575"/>
              <a:ext cx="68262" cy="152400"/>
            </a:xfrm>
            <a:custGeom>
              <a:avLst/>
              <a:gdLst>
                <a:gd name="T0" fmla="*/ 0 w 191"/>
                <a:gd name="T1" fmla="*/ 0 h 430"/>
                <a:gd name="T2" fmla="*/ 161 w 191"/>
                <a:gd name="T3" fmla="*/ 161 h 430"/>
                <a:gd name="T4" fmla="*/ 161 w 191"/>
                <a:gd name="T5" fmla="*/ 269 h 430"/>
                <a:gd name="T6" fmla="*/ 0 w 191"/>
                <a:gd name="T7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430">
                  <a:moveTo>
                    <a:pt x="0" y="0"/>
                  </a:moveTo>
                  <a:cubicBezTo>
                    <a:pt x="161" y="161"/>
                    <a:pt x="161" y="161"/>
                    <a:pt x="161" y="161"/>
                  </a:cubicBezTo>
                  <a:cubicBezTo>
                    <a:pt x="191" y="191"/>
                    <a:pt x="191" y="239"/>
                    <a:pt x="161" y="269"/>
                  </a:cubicBezTo>
                  <a:cubicBezTo>
                    <a:pt x="0" y="430"/>
                    <a:pt x="0" y="430"/>
                    <a:pt x="0" y="43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9" name="Line 55"/>
            <p:cNvSpPr>
              <a:spLocks noChangeShapeType="1"/>
            </p:cNvSpPr>
            <p:nvPr/>
          </p:nvSpPr>
          <p:spPr bwMode="auto">
            <a:xfrm>
              <a:off x="8888413" y="2038350"/>
              <a:ext cx="47625" cy="4921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1" name="Группа 530"/>
          <p:cNvGrpSpPr/>
          <p:nvPr/>
        </p:nvGrpSpPr>
        <p:grpSpPr>
          <a:xfrm>
            <a:off x="7243252" y="1283494"/>
            <a:ext cx="291703" cy="397670"/>
            <a:chOff x="9529763" y="1711325"/>
            <a:chExt cx="388937" cy="530226"/>
          </a:xfrm>
        </p:grpSpPr>
        <p:sp>
          <p:nvSpPr>
            <p:cNvPr id="420" name="Freeform 56"/>
            <p:cNvSpPr>
              <a:spLocks/>
            </p:cNvSpPr>
            <p:nvPr/>
          </p:nvSpPr>
          <p:spPr bwMode="auto">
            <a:xfrm>
              <a:off x="9672638" y="1865313"/>
              <a:ext cx="103187" cy="80963"/>
            </a:xfrm>
            <a:custGeom>
              <a:avLst/>
              <a:gdLst>
                <a:gd name="T0" fmla="*/ 0 w 65"/>
                <a:gd name="T1" fmla="*/ 29 h 51"/>
                <a:gd name="T2" fmla="*/ 22 w 65"/>
                <a:gd name="T3" fmla="*/ 51 h 51"/>
                <a:gd name="T4" fmla="*/ 65 w 6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51">
                  <a:moveTo>
                    <a:pt x="0" y="29"/>
                  </a:moveTo>
                  <a:lnTo>
                    <a:pt x="22" y="51"/>
                  </a:lnTo>
                  <a:lnTo>
                    <a:pt x="65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1" name="Freeform 57"/>
            <p:cNvSpPr>
              <a:spLocks/>
            </p:cNvSpPr>
            <p:nvPr/>
          </p:nvSpPr>
          <p:spPr bwMode="auto">
            <a:xfrm>
              <a:off x="9529763" y="1711325"/>
              <a:ext cx="388937" cy="388938"/>
            </a:xfrm>
            <a:custGeom>
              <a:avLst/>
              <a:gdLst>
                <a:gd name="T0" fmla="*/ 669 w 1090"/>
                <a:gd name="T1" fmla="*/ 69 h 1090"/>
                <a:gd name="T2" fmla="*/ 669 w 1090"/>
                <a:gd name="T3" fmla="*/ 69 h 1090"/>
                <a:gd name="T4" fmla="*/ 794 w 1090"/>
                <a:gd name="T5" fmla="*/ 120 h 1090"/>
                <a:gd name="T6" fmla="*/ 794 w 1090"/>
                <a:gd name="T7" fmla="*/ 120 h 1090"/>
                <a:gd name="T8" fmla="*/ 970 w 1090"/>
                <a:gd name="T9" fmla="*/ 296 h 1090"/>
                <a:gd name="T10" fmla="*/ 970 w 1090"/>
                <a:gd name="T11" fmla="*/ 296 h 1090"/>
                <a:gd name="T12" fmla="*/ 1021 w 1090"/>
                <a:gd name="T13" fmla="*/ 421 h 1090"/>
                <a:gd name="T14" fmla="*/ 1021 w 1090"/>
                <a:gd name="T15" fmla="*/ 421 h 1090"/>
                <a:gd name="T16" fmla="*/ 1021 w 1090"/>
                <a:gd name="T17" fmla="*/ 669 h 1090"/>
                <a:gd name="T18" fmla="*/ 1021 w 1090"/>
                <a:gd name="T19" fmla="*/ 669 h 1090"/>
                <a:gd name="T20" fmla="*/ 970 w 1090"/>
                <a:gd name="T21" fmla="*/ 794 h 1090"/>
                <a:gd name="T22" fmla="*/ 970 w 1090"/>
                <a:gd name="T23" fmla="*/ 794 h 1090"/>
                <a:gd name="T24" fmla="*/ 794 w 1090"/>
                <a:gd name="T25" fmla="*/ 970 h 1090"/>
                <a:gd name="T26" fmla="*/ 794 w 1090"/>
                <a:gd name="T27" fmla="*/ 970 h 1090"/>
                <a:gd name="T28" fmla="*/ 669 w 1090"/>
                <a:gd name="T29" fmla="*/ 1021 h 1090"/>
                <a:gd name="T30" fmla="*/ 669 w 1090"/>
                <a:gd name="T31" fmla="*/ 1021 h 1090"/>
                <a:gd name="T32" fmla="*/ 421 w 1090"/>
                <a:gd name="T33" fmla="*/ 1021 h 1090"/>
                <a:gd name="T34" fmla="*/ 421 w 1090"/>
                <a:gd name="T35" fmla="*/ 1021 h 1090"/>
                <a:gd name="T36" fmla="*/ 296 w 1090"/>
                <a:gd name="T37" fmla="*/ 970 h 1090"/>
                <a:gd name="T38" fmla="*/ 296 w 1090"/>
                <a:gd name="T39" fmla="*/ 970 h 1090"/>
                <a:gd name="T40" fmla="*/ 120 w 1090"/>
                <a:gd name="T41" fmla="*/ 794 h 1090"/>
                <a:gd name="T42" fmla="*/ 120 w 1090"/>
                <a:gd name="T43" fmla="*/ 794 h 1090"/>
                <a:gd name="T44" fmla="*/ 69 w 1090"/>
                <a:gd name="T45" fmla="*/ 669 h 1090"/>
                <a:gd name="T46" fmla="*/ 69 w 1090"/>
                <a:gd name="T47" fmla="*/ 669 h 1090"/>
                <a:gd name="T48" fmla="*/ 69 w 1090"/>
                <a:gd name="T49" fmla="*/ 421 h 1090"/>
                <a:gd name="T50" fmla="*/ 69 w 1090"/>
                <a:gd name="T51" fmla="*/ 421 h 1090"/>
                <a:gd name="T52" fmla="*/ 120 w 1090"/>
                <a:gd name="T53" fmla="*/ 296 h 1090"/>
                <a:gd name="T54" fmla="*/ 120 w 1090"/>
                <a:gd name="T55" fmla="*/ 296 h 1090"/>
                <a:gd name="T56" fmla="*/ 296 w 1090"/>
                <a:gd name="T57" fmla="*/ 120 h 1090"/>
                <a:gd name="T58" fmla="*/ 296 w 1090"/>
                <a:gd name="T59" fmla="*/ 120 h 1090"/>
                <a:gd name="T60" fmla="*/ 421 w 1090"/>
                <a:gd name="T61" fmla="*/ 69 h 1090"/>
                <a:gd name="T62" fmla="*/ 421 w 1090"/>
                <a:gd name="T63" fmla="*/ 69 h 1090"/>
                <a:gd name="T64" fmla="*/ 669 w 1090"/>
                <a:gd name="T65" fmla="*/ 69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0" h="1090">
                  <a:moveTo>
                    <a:pt x="669" y="69"/>
                  </a:moveTo>
                  <a:cubicBezTo>
                    <a:pt x="669" y="69"/>
                    <a:pt x="669" y="69"/>
                    <a:pt x="669" y="69"/>
                  </a:cubicBezTo>
                  <a:cubicBezTo>
                    <a:pt x="702" y="102"/>
                    <a:pt x="747" y="120"/>
                    <a:pt x="794" y="120"/>
                  </a:cubicBezTo>
                  <a:cubicBezTo>
                    <a:pt x="794" y="120"/>
                    <a:pt x="794" y="120"/>
                    <a:pt x="794" y="120"/>
                  </a:cubicBezTo>
                  <a:cubicBezTo>
                    <a:pt x="891" y="120"/>
                    <a:pt x="970" y="199"/>
                    <a:pt x="970" y="296"/>
                  </a:cubicBezTo>
                  <a:cubicBezTo>
                    <a:pt x="970" y="296"/>
                    <a:pt x="970" y="296"/>
                    <a:pt x="970" y="296"/>
                  </a:cubicBezTo>
                  <a:cubicBezTo>
                    <a:pt x="970" y="343"/>
                    <a:pt x="988" y="388"/>
                    <a:pt x="1021" y="421"/>
                  </a:cubicBezTo>
                  <a:cubicBezTo>
                    <a:pt x="1021" y="421"/>
                    <a:pt x="1021" y="421"/>
                    <a:pt x="1021" y="421"/>
                  </a:cubicBezTo>
                  <a:cubicBezTo>
                    <a:pt x="1090" y="489"/>
                    <a:pt x="1090" y="601"/>
                    <a:pt x="1021" y="669"/>
                  </a:cubicBezTo>
                  <a:cubicBezTo>
                    <a:pt x="1021" y="669"/>
                    <a:pt x="1021" y="669"/>
                    <a:pt x="1021" y="669"/>
                  </a:cubicBezTo>
                  <a:cubicBezTo>
                    <a:pt x="988" y="702"/>
                    <a:pt x="970" y="747"/>
                    <a:pt x="970" y="794"/>
                  </a:cubicBezTo>
                  <a:cubicBezTo>
                    <a:pt x="970" y="794"/>
                    <a:pt x="970" y="794"/>
                    <a:pt x="970" y="794"/>
                  </a:cubicBezTo>
                  <a:cubicBezTo>
                    <a:pt x="970" y="891"/>
                    <a:pt x="891" y="970"/>
                    <a:pt x="794" y="970"/>
                  </a:cubicBezTo>
                  <a:cubicBezTo>
                    <a:pt x="794" y="970"/>
                    <a:pt x="794" y="970"/>
                    <a:pt x="794" y="970"/>
                  </a:cubicBezTo>
                  <a:cubicBezTo>
                    <a:pt x="747" y="970"/>
                    <a:pt x="702" y="988"/>
                    <a:pt x="669" y="1021"/>
                  </a:cubicBezTo>
                  <a:cubicBezTo>
                    <a:pt x="669" y="1021"/>
                    <a:pt x="669" y="1021"/>
                    <a:pt x="669" y="1021"/>
                  </a:cubicBezTo>
                  <a:cubicBezTo>
                    <a:pt x="601" y="1090"/>
                    <a:pt x="489" y="1090"/>
                    <a:pt x="421" y="1021"/>
                  </a:cubicBezTo>
                  <a:cubicBezTo>
                    <a:pt x="421" y="1021"/>
                    <a:pt x="421" y="1021"/>
                    <a:pt x="421" y="1021"/>
                  </a:cubicBezTo>
                  <a:cubicBezTo>
                    <a:pt x="388" y="988"/>
                    <a:pt x="343" y="970"/>
                    <a:pt x="296" y="970"/>
                  </a:cubicBezTo>
                  <a:cubicBezTo>
                    <a:pt x="296" y="970"/>
                    <a:pt x="296" y="970"/>
                    <a:pt x="296" y="970"/>
                  </a:cubicBezTo>
                  <a:cubicBezTo>
                    <a:pt x="199" y="970"/>
                    <a:pt x="120" y="891"/>
                    <a:pt x="120" y="794"/>
                  </a:cubicBezTo>
                  <a:cubicBezTo>
                    <a:pt x="120" y="794"/>
                    <a:pt x="120" y="794"/>
                    <a:pt x="120" y="794"/>
                  </a:cubicBezTo>
                  <a:cubicBezTo>
                    <a:pt x="120" y="747"/>
                    <a:pt x="102" y="702"/>
                    <a:pt x="69" y="669"/>
                  </a:cubicBezTo>
                  <a:cubicBezTo>
                    <a:pt x="69" y="669"/>
                    <a:pt x="69" y="669"/>
                    <a:pt x="69" y="669"/>
                  </a:cubicBezTo>
                  <a:cubicBezTo>
                    <a:pt x="0" y="601"/>
                    <a:pt x="0" y="489"/>
                    <a:pt x="69" y="421"/>
                  </a:cubicBezTo>
                  <a:cubicBezTo>
                    <a:pt x="69" y="421"/>
                    <a:pt x="69" y="421"/>
                    <a:pt x="69" y="421"/>
                  </a:cubicBezTo>
                  <a:cubicBezTo>
                    <a:pt x="102" y="388"/>
                    <a:pt x="120" y="343"/>
                    <a:pt x="120" y="296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120" y="199"/>
                    <a:pt x="199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343" y="120"/>
                    <a:pt x="388" y="102"/>
                    <a:pt x="421" y="69"/>
                  </a:cubicBezTo>
                  <a:cubicBezTo>
                    <a:pt x="421" y="69"/>
                    <a:pt x="421" y="69"/>
                    <a:pt x="421" y="69"/>
                  </a:cubicBezTo>
                  <a:cubicBezTo>
                    <a:pt x="489" y="0"/>
                    <a:pt x="601" y="0"/>
                    <a:pt x="669" y="69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2" name="Freeform 58"/>
            <p:cNvSpPr>
              <a:spLocks/>
            </p:cNvSpPr>
            <p:nvPr/>
          </p:nvSpPr>
          <p:spPr bwMode="auto">
            <a:xfrm>
              <a:off x="9736138" y="2057400"/>
              <a:ext cx="142875" cy="184150"/>
            </a:xfrm>
            <a:custGeom>
              <a:avLst/>
              <a:gdLst>
                <a:gd name="T0" fmla="*/ 42 w 90"/>
                <a:gd name="T1" fmla="*/ 0 h 116"/>
                <a:gd name="T2" fmla="*/ 90 w 90"/>
                <a:gd name="T3" fmla="*/ 89 h 116"/>
                <a:gd name="T4" fmla="*/ 52 w 90"/>
                <a:gd name="T5" fmla="*/ 79 h 116"/>
                <a:gd name="T6" fmla="*/ 39 w 90"/>
                <a:gd name="T7" fmla="*/ 116 h 116"/>
                <a:gd name="T8" fmla="*/ 0 w 90"/>
                <a:gd name="T9" fmla="*/ 4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16">
                  <a:moveTo>
                    <a:pt x="42" y="0"/>
                  </a:moveTo>
                  <a:lnTo>
                    <a:pt x="90" y="89"/>
                  </a:lnTo>
                  <a:lnTo>
                    <a:pt x="52" y="79"/>
                  </a:lnTo>
                  <a:lnTo>
                    <a:pt x="39" y="116"/>
                  </a:lnTo>
                  <a:lnTo>
                    <a:pt x="0" y="44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3" name="Freeform 59"/>
            <p:cNvSpPr>
              <a:spLocks/>
            </p:cNvSpPr>
            <p:nvPr/>
          </p:nvSpPr>
          <p:spPr bwMode="auto">
            <a:xfrm>
              <a:off x="9586913" y="2062163"/>
              <a:ext cx="120650" cy="179388"/>
            </a:xfrm>
            <a:custGeom>
              <a:avLst/>
              <a:gdLst>
                <a:gd name="T0" fmla="*/ 46 w 76"/>
                <a:gd name="T1" fmla="*/ 0 h 113"/>
                <a:gd name="T2" fmla="*/ 0 w 76"/>
                <a:gd name="T3" fmla="*/ 86 h 113"/>
                <a:gd name="T4" fmla="*/ 38 w 76"/>
                <a:gd name="T5" fmla="*/ 76 h 113"/>
                <a:gd name="T6" fmla="*/ 50 w 76"/>
                <a:gd name="T7" fmla="*/ 113 h 113"/>
                <a:gd name="T8" fmla="*/ 76 w 76"/>
                <a:gd name="T9" fmla="*/ 6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13">
                  <a:moveTo>
                    <a:pt x="46" y="0"/>
                  </a:moveTo>
                  <a:lnTo>
                    <a:pt x="0" y="86"/>
                  </a:lnTo>
                  <a:lnTo>
                    <a:pt x="38" y="76"/>
                  </a:lnTo>
                  <a:lnTo>
                    <a:pt x="50" y="113"/>
                  </a:lnTo>
                  <a:lnTo>
                    <a:pt x="76" y="65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4" name="Oval 60"/>
            <p:cNvSpPr>
              <a:spLocks noChangeArrowheads="1"/>
            </p:cNvSpPr>
            <p:nvPr/>
          </p:nvSpPr>
          <p:spPr bwMode="auto">
            <a:xfrm>
              <a:off x="9615488" y="1797050"/>
              <a:ext cx="217487" cy="217488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2" name="Группа 531"/>
          <p:cNvGrpSpPr/>
          <p:nvPr/>
        </p:nvGrpSpPr>
        <p:grpSpPr>
          <a:xfrm>
            <a:off x="7910001" y="1304925"/>
            <a:ext cx="330993" cy="367904"/>
            <a:chOff x="10418763" y="1739900"/>
            <a:chExt cx="441324" cy="490538"/>
          </a:xfrm>
        </p:grpSpPr>
        <p:sp>
          <p:nvSpPr>
            <p:cNvPr id="425" name="Freeform 61"/>
            <p:cNvSpPr>
              <a:spLocks/>
            </p:cNvSpPr>
            <p:nvPr/>
          </p:nvSpPr>
          <p:spPr bwMode="auto">
            <a:xfrm>
              <a:off x="10683875" y="1797050"/>
              <a:ext cx="176212" cy="433388"/>
            </a:xfrm>
            <a:custGeom>
              <a:avLst/>
              <a:gdLst>
                <a:gd name="T0" fmla="*/ 381 w 491"/>
                <a:gd name="T1" fmla="*/ 0 h 1220"/>
                <a:gd name="T2" fmla="*/ 487 w 491"/>
                <a:gd name="T3" fmla="*/ 168 h 1220"/>
                <a:gd name="T4" fmla="*/ 1 w 491"/>
                <a:gd name="T5" fmla="*/ 1024 h 1220"/>
                <a:gd name="T6" fmla="*/ 140 w 491"/>
                <a:gd name="T7" fmla="*/ 1204 h 1220"/>
                <a:gd name="T8" fmla="*/ 296 w 491"/>
                <a:gd name="T9" fmla="*/ 1082 h 1220"/>
                <a:gd name="T10" fmla="*/ 287 w 491"/>
                <a:gd name="T11" fmla="*/ 993 h 1220"/>
                <a:gd name="T12" fmla="*/ 114 w 491"/>
                <a:gd name="T13" fmla="*/ 959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1" h="1220">
                  <a:moveTo>
                    <a:pt x="381" y="0"/>
                  </a:moveTo>
                  <a:cubicBezTo>
                    <a:pt x="463" y="16"/>
                    <a:pt x="491" y="84"/>
                    <a:pt x="487" y="168"/>
                  </a:cubicBezTo>
                  <a:cubicBezTo>
                    <a:pt x="470" y="492"/>
                    <a:pt x="0" y="716"/>
                    <a:pt x="1" y="1024"/>
                  </a:cubicBezTo>
                  <a:cubicBezTo>
                    <a:pt x="1" y="1108"/>
                    <a:pt x="59" y="1188"/>
                    <a:pt x="140" y="1204"/>
                  </a:cubicBezTo>
                  <a:cubicBezTo>
                    <a:pt x="222" y="1220"/>
                    <a:pt x="290" y="1160"/>
                    <a:pt x="296" y="1082"/>
                  </a:cubicBezTo>
                  <a:cubicBezTo>
                    <a:pt x="299" y="1044"/>
                    <a:pt x="287" y="993"/>
                    <a:pt x="287" y="993"/>
                  </a:cubicBezTo>
                  <a:cubicBezTo>
                    <a:pt x="114" y="959"/>
                    <a:pt x="114" y="959"/>
                    <a:pt x="114" y="959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6" name="Freeform 62"/>
            <p:cNvSpPr>
              <a:spLocks/>
            </p:cNvSpPr>
            <p:nvPr/>
          </p:nvSpPr>
          <p:spPr bwMode="auto">
            <a:xfrm>
              <a:off x="10490200" y="1739900"/>
              <a:ext cx="330200" cy="120650"/>
            </a:xfrm>
            <a:custGeom>
              <a:avLst/>
              <a:gdLst>
                <a:gd name="T0" fmla="*/ 158 w 925"/>
                <a:gd name="T1" fmla="*/ 9 h 337"/>
                <a:gd name="T2" fmla="*/ 925 w 925"/>
                <a:gd name="T3" fmla="*/ 158 h 337"/>
                <a:gd name="T4" fmla="*/ 788 w 925"/>
                <a:gd name="T5" fmla="*/ 223 h 337"/>
                <a:gd name="T6" fmla="*/ 772 w 925"/>
                <a:gd name="T7" fmla="*/ 330 h 337"/>
                <a:gd name="T8" fmla="*/ 767 w 925"/>
                <a:gd name="T9" fmla="*/ 336 h 337"/>
                <a:gd name="T10" fmla="*/ 21 w 925"/>
                <a:gd name="T11" fmla="*/ 191 h 337"/>
                <a:gd name="T12" fmla="*/ 33 w 925"/>
                <a:gd name="T13" fmla="*/ 55 h 337"/>
                <a:gd name="T14" fmla="*/ 158 w 925"/>
                <a:gd name="T15" fmla="*/ 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5" h="337">
                  <a:moveTo>
                    <a:pt x="158" y="9"/>
                  </a:moveTo>
                  <a:cubicBezTo>
                    <a:pt x="925" y="158"/>
                    <a:pt x="925" y="158"/>
                    <a:pt x="925" y="158"/>
                  </a:cubicBezTo>
                  <a:cubicBezTo>
                    <a:pt x="868" y="147"/>
                    <a:pt x="814" y="180"/>
                    <a:pt x="788" y="223"/>
                  </a:cubicBezTo>
                  <a:cubicBezTo>
                    <a:pt x="766" y="259"/>
                    <a:pt x="765" y="303"/>
                    <a:pt x="772" y="330"/>
                  </a:cubicBezTo>
                  <a:cubicBezTo>
                    <a:pt x="773" y="334"/>
                    <a:pt x="770" y="337"/>
                    <a:pt x="767" y="336"/>
                  </a:cubicBezTo>
                  <a:cubicBezTo>
                    <a:pt x="21" y="191"/>
                    <a:pt x="21" y="191"/>
                    <a:pt x="21" y="191"/>
                  </a:cubicBezTo>
                  <a:cubicBezTo>
                    <a:pt x="0" y="143"/>
                    <a:pt x="4" y="88"/>
                    <a:pt x="33" y="55"/>
                  </a:cubicBezTo>
                  <a:cubicBezTo>
                    <a:pt x="62" y="21"/>
                    <a:pt x="109" y="0"/>
                    <a:pt x="158" y="9"/>
                  </a:cubicBezTo>
                  <a:close/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10418763" y="1820863"/>
              <a:ext cx="315912" cy="404813"/>
            </a:xfrm>
            <a:custGeom>
              <a:avLst/>
              <a:gdLst>
                <a:gd name="T0" fmla="*/ 400 w 887"/>
                <a:gd name="T1" fmla="*/ 0 h 1137"/>
                <a:gd name="T2" fmla="*/ 0 w 887"/>
                <a:gd name="T3" fmla="*/ 768 h 1137"/>
                <a:gd name="T4" fmla="*/ 142 w 887"/>
                <a:gd name="T5" fmla="*/ 974 h 1137"/>
                <a:gd name="T6" fmla="*/ 887 w 887"/>
                <a:gd name="T7" fmla="*/ 1137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7" h="1137">
                  <a:moveTo>
                    <a:pt x="400" y="0"/>
                  </a:moveTo>
                  <a:cubicBezTo>
                    <a:pt x="296" y="368"/>
                    <a:pt x="0" y="479"/>
                    <a:pt x="0" y="768"/>
                  </a:cubicBezTo>
                  <a:cubicBezTo>
                    <a:pt x="0" y="852"/>
                    <a:pt x="40" y="946"/>
                    <a:pt x="142" y="974"/>
                  </a:cubicBezTo>
                  <a:cubicBezTo>
                    <a:pt x="228" y="998"/>
                    <a:pt x="887" y="1137"/>
                    <a:pt x="887" y="113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8" name="Freeform 64"/>
            <p:cNvSpPr>
              <a:spLocks/>
            </p:cNvSpPr>
            <p:nvPr/>
          </p:nvSpPr>
          <p:spPr bwMode="auto">
            <a:xfrm>
              <a:off x="10528300" y="1933575"/>
              <a:ext cx="180975" cy="149225"/>
            </a:xfrm>
            <a:custGeom>
              <a:avLst/>
              <a:gdLst>
                <a:gd name="T0" fmla="*/ 93 w 114"/>
                <a:gd name="T1" fmla="*/ 0 h 94"/>
                <a:gd name="T2" fmla="*/ 43 w 114"/>
                <a:gd name="T3" fmla="*/ 51 h 94"/>
                <a:gd name="T4" fmla="*/ 21 w 114"/>
                <a:gd name="T5" fmla="*/ 29 h 94"/>
                <a:gd name="T6" fmla="*/ 0 w 114"/>
                <a:gd name="T7" fmla="*/ 51 h 94"/>
                <a:gd name="T8" fmla="*/ 43 w 114"/>
                <a:gd name="T9" fmla="*/ 94 h 94"/>
                <a:gd name="T10" fmla="*/ 114 w 114"/>
                <a:gd name="T11" fmla="*/ 22 h 94"/>
                <a:gd name="T12" fmla="*/ 93 w 114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94">
                  <a:moveTo>
                    <a:pt x="93" y="0"/>
                  </a:moveTo>
                  <a:lnTo>
                    <a:pt x="43" y="51"/>
                  </a:lnTo>
                  <a:lnTo>
                    <a:pt x="21" y="29"/>
                  </a:lnTo>
                  <a:lnTo>
                    <a:pt x="0" y="51"/>
                  </a:lnTo>
                  <a:lnTo>
                    <a:pt x="43" y="94"/>
                  </a:lnTo>
                  <a:lnTo>
                    <a:pt x="114" y="22"/>
                  </a:lnTo>
                  <a:lnTo>
                    <a:pt x="93" y="0"/>
                  </a:lnTo>
                  <a:close/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3" name="Группа 532"/>
          <p:cNvGrpSpPr/>
          <p:nvPr/>
        </p:nvGrpSpPr>
        <p:grpSpPr>
          <a:xfrm>
            <a:off x="7880236" y="2014538"/>
            <a:ext cx="392906" cy="316706"/>
            <a:chOff x="10379075" y="2686050"/>
            <a:chExt cx="523875" cy="422275"/>
          </a:xfrm>
        </p:grpSpPr>
        <p:sp>
          <p:nvSpPr>
            <p:cNvPr id="429" name="Freeform 65"/>
            <p:cNvSpPr>
              <a:spLocks/>
            </p:cNvSpPr>
            <p:nvPr/>
          </p:nvSpPr>
          <p:spPr bwMode="auto">
            <a:xfrm>
              <a:off x="10379075" y="2686050"/>
              <a:ext cx="398462" cy="285750"/>
            </a:xfrm>
            <a:custGeom>
              <a:avLst/>
              <a:gdLst>
                <a:gd name="T0" fmla="*/ 800 w 1120"/>
                <a:gd name="T1" fmla="*/ 800 h 800"/>
                <a:gd name="T2" fmla="*/ 64 w 1120"/>
                <a:gd name="T3" fmla="*/ 800 h 800"/>
                <a:gd name="T4" fmla="*/ 0 w 1120"/>
                <a:gd name="T5" fmla="*/ 736 h 800"/>
                <a:gd name="T6" fmla="*/ 0 w 1120"/>
                <a:gd name="T7" fmla="*/ 64 h 800"/>
                <a:gd name="T8" fmla="*/ 64 w 1120"/>
                <a:gd name="T9" fmla="*/ 0 h 800"/>
                <a:gd name="T10" fmla="*/ 1056 w 1120"/>
                <a:gd name="T11" fmla="*/ 0 h 800"/>
                <a:gd name="T12" fmla="*/ 1120 w 1120"/>
                <a:gd name="T13" fmla="*/ 64 h 800"/>
                <a:gd name="T14" fmla="*/ 1120 w 1120"/>
                <a:gd name="T15" fmla="*/ 224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0" h="800">
                  <a:moveTo>
                    <a:pt x="800" y="800"/>
                  </a:moveTo>
                  <a:cubicBezTo>
                    <a:pt x="64" y="800"/>
                    <a:pt x="64" y="800"/>
                    <a:pt x="64" y="800"/>
                  </a:cubicBezTo>
                  <a:cubicBezTo>
                    <a:pt x="29" y="800"/>
                    <a:pt x="0" y="771"/>
                    <a:pt x="0" y="73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056" y="0"/>
                    <a:pt x="1056" y="0"/>
                    <a:pt x="1056" y="0"/>
                  </a:cubicBezTo>
                  <a:cubicBezTo>
                    <a:pt x="1091" y="0"/>
                    <a:pt x="1120" y="29"/>
                    <a:pt x="1120" y="64"/>
                  </a:cubicBezTo>
                  <a:cubicBezTo>
                    <a:pt x="1120" y="224"/>
                    <a:pt x="1120" y="224"/>
                    <a:pt x="1120" y="224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0" name="Freeform 66"/>
            <p:cNvSpPr>
              <a:spLocks/>
            </p:cNvSpPr>
            <p:nvPr/>
          </p:nvSpPr>
          <p:spPr bwMode="auto">
            <a:xfrm>
              <a:off x="10414000" y="2720975"/>
              <a:ext cx="330200" cy="149225"/>
            </a:xfrm>
            <a:custGeom>
              <a:avLst/>
              <a:gdLst>
                <a:gd name="T0" fmla="*/ 928 w 928"/>
                <a:gd name="T1" fmla="*/ 0 h 419"/>
                <a:gd name="T2" fmla="*/ 595 w 928"/>
                <a:gd name="T3" fmla="*/ 344 h 419"/>
                <a:gd name="T4" fmla="*/ 333 w 928"/>
                <a:gd name="T5" fmla="*/ 344 h 419"/>
                <a:gd name="T6" fmla="*/ 0 w 928"/>
                <a:gd name="T7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8" h="419">
                  <a:moveTo>
                    <a:pt x="928" y="0"/>
                  </a:moveTo>
                  <a:cubicBezTo>
                    <a:pt x="595" y="344"/>
                    <a:pt x="595" y="344"/>
                    <a:pt x="595" y="344"/>
                  </a:cubicBezTo>
                  <a:cubicBezTo>
                    <a:pt x="523" y="419"/>
                    <a:pt x="405" y="419"/>
                    <a:pt x="333" y="3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1" name="Line 67"/>
            <p:cNvSpPr>
              <a:spLocks noChangeShapeType="1"/>
            </p:cNvSpPr>
            <p:nvPr/>
          </p:nvSpPr>
          <p:spPr bwMode="auto">
            <a:xfrm flipV="1">
              <a:off x="10414000" y="2830513"/>
              <a:ext cx="106362" cy="10636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2" name="Line 68"/>
            <p:cNvSpPr>
              <a:spLocks noChangeShapeType="1"/>
            </p:cNvSpPr>
            <p:nvPr/>
          </p:nvSpPr>
          <p:spPr bwMode="auto">
            <a:xfrm flipH="1" flipV="1">
              <a:off x="10637838" y="2830513"/>
              <a:ext cx="26987" cy="26988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3" name="Oval 69"/>
            <p:cNvSpPr>
              <a:spLocks noChangeArrowheads="1"/>
            </p:cNvSpPr>
            <p:nvPr/>
          </p:nvSpPr>
          <p:spPr bwMode="auto">
            <a:xfrm>
              <a:off x="10698163" y="2811463"/>
              <a:ext cx="204787" cy="206375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4" name="Freeform 70"/>
            <p:cNvSpPr>
              <a:spLocks/>
            </p:cNvSpPr>
            <p:nvPr/>
          </p:nvSpPr>
          <p:spPr bwMode="auto">
            <a:xfrm>
              <a:off x="10755313" y="2881313"/>
              <a:ext cx="92075" cy="68263"/>
            </a:xfrm>
            <a:custGeom>
              <a:avLst/>
              <a:gdLst>
                <a:gd name="T0" fmla="*/ 0 w 58"/>
                <a:gd name="T1" fmla="*/ 21 h 43"/>
                <a:gd name="T2" fmla="*/ 22 w 58"/>
                <a:gd name="T3" fmla="*/ 43 h 43"/>
                <a:gd name="T4" fmla="*/ 58 w 5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3">
                  <a:moveTo>
                    <a:pt x="0" y="21"/>
                  </a:moveTo>
                  <a:lnTo>
                    <a:pt x="22" y="43"/>
                  </a:lnTo>
                  <a:lnTo>
                    <a:pt x="58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5" name="Freeform 71"/>
            <p:cNvSpPr>
              <a:spLocks/>
            </p:cNvSpPr>
            <p:nvPr/>
          </p:nvSpPr>
          <p:spPr bwMode="auto">
            <a:xfrm>
              <a:off x="10755313" y="3006725"/>
              <a:ext cx="92075" cy="101600"/>
            </a:xfrm>
            <a:custGeom>
              <a:avLst/>
              <a:gdLst>
                <a:gd name="T0" fmla="*/ 58 w 58"/>
                <a:gd name="T1" fmla="*/ 0 h 64"/>
                <a:gd name="T2" fmla="*/ 58 w 58"/>
                <a:gd name="T3" fmla="*/ 64 h 64"/>
                <a:gd name="T4" fmla="*/ 29 w 58"/>
                <a:gd name="T5" fmla="*/ 43 h 64"/>
                <a:gd name="T6" fmla="*/ 0 w 58"/>
                <a:gd name="T7" fmla="*/ 64 h 64"/>
                <a:gd name="T8" fmla="*/ 0 w 58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4">
                  <a:moveTo>
                    <a:pt x="58" y="0"/>
                  </a:moveTo>
                  <a:lnTo>
                    <a:pt x="58" y="64"/>
                  </a:lnTo>
                  <a:lnTo>
                    <a:pt x="29" y="43"/>
                  </a:lnTo>
                  <a:lnTo>
                    <a:pt x="0" y="64"/>
                  </a:lnTo>
                  <a:lnTo>
                    <a:pt x="0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sp>
        <p:nvSpPr>
          <p:cNvPr id="436" name="Freeform 72"/>
          <p:cNvSpPr>
            <a:spLocks/>
          </p:cNvSpPr>
          <p:nvPr/>
        </p:nvSpPr>
        <p:spPr bwMode="auto">
          <a:xfrm>
            <a:off x="7325405" y="2202657"/>
            <a:ext cx="135731" cy="111919"/>
          </a:xfrm>
          <a:custGeom>
            <a:avLst/>
            <a:gdLst>
              <a:gd name="T0" fmla="*/ 93 w 114"/>
              <a:gd name="T1" fmla="*/ 0 h 94"/>
              <a:gd name="T2" fmla="*/ 43 w 114"/>
              <a:gd name="T3" fmla="*/ 51 h 94"/>
              <a:gd name="T4" fmla="*/ 21 w 114"/>
              <a:gd name="T5" fmla="*/ 29 h 94"/>
              <a:gd name="T6" fmla="*/ 0 w 114"/>
              <a:gd name="T7" fmla="*/ 51 h 94"/>
              <a:gd name="T8" fmla="*/ 43 w 114"/>
              <a:gd name="T9" fmla="*/ 94 h 94"/>
              <a:gd name="T10" fmla="*/ 114 w 114"/>
              <a:gd name="T11" fmla="*/ 22 h 94"/>
              <a:gd name="T12" fmla="*/ 93 w 114"/>
              <a:gd name="T13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" h="94">
                <a:moveTo>
                  <a:pt x="93" y="0"/>
                </a:moveTo>
                <a:lnTo>
                  <a:pt x="43" y="51"/>
                </a:lnTo>
                <a:lnTo>
                  <a:pt x="21" y="29"/>
                </a:lnTo>
                <a:lnTo>
                  <a:pt x="0" y="51"/>
                </a:lnTo>
                <a:lnTo>
                  <a:pt x="43" y="94"/>
                </a:lnTo>
                <a:lnTo>
                  <a:pt x="114" y="22"/>
                </a:lnTo>
                <a:lnTo>
                  <a:pt x="93" y="0"/>
                </a:lnTo>
                <a:close/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37" name="Freeform 73"/>
          <p:cNvSpPr>
            <a:spLocks/>
          </p:cNvSpPr>
          <p:nvPr/>
        </p:nvSpPr>
        <p:spPr bwMode="auto">
          <a:xfrm>
            <a:off x="7248014" y="1981200"/>
            <a:ext cx="282178" cy="376238"/>
          </a:xfrm>
          <a:custGeom>
            <a:avLst/>
            <a:gdLst>
              <a:gd name="T0" fmla="*/ 29 w 237"/>
              <a:gd name="T1" fmla="*/ 0 h 316"/>
              <a:gd name="T2" fmla="*/ 0 w 237"/>
              <a:gd name="T3" fmla="*/ 28 h 316"/>
              <a:gd name="T4" fmla="*/ 0 w 237"/>
              <a:gd name="T5" fmla="*/ 316 h 316"/>
              <a:gd name="T6" fmla="*/ 237 w 237"/>
              <a:gd name="T7" fmla="*/ 316 h 316"/>
              <a:gd name="T8" fmla="*/ 237 w 237"/>
              <a:gd name="T9" fmla="*/ 0 h 316"/>
              <a:gd name="T10" fmla="*/ 29 w 237"/>
              <a:gd name="T11" fmla="*/ 0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7" h="316">
                <a:moveTo>
                  <a:pt x="29" y="0"/>
                </a:moveTo>
                <a:lnTo>
                  <a:pt x="0" y="28"/>
                </a:lnTo>
                <a:lnTo>
                  <a:pt x="0" y="316"/>
                </a:lnTo>
                <a:lnTo>
                  <a:pt x="237" y="316"/>
                </a:lnTo>
                <a:lnTo>
                  <a:pt x="237" y="0"/>
                </a:lnTo>
                <a:lnTo>
                  <a:pt x="29" y="0"/>
                </a:lnTo>
                <a:close/>
              </a:path>
            </a:pathLst>
          </a:custGeom>
          <a:noFill/>
          <a:ln w="127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38" name="Freeform 74"/>
          <p:cNvSpPr>
            <a:spLocks/>
          </p:cNvSpPr>
          <p:nvPr/>
        </p:nvSpPr>
        <p:spPr bwMode="auto">
          <a:xfrm>
            <a:off x="7273017" y="2006204"/>
            <a:ext cx="26194" cy="26194"/>
          </a:xfrm>
          <a:custGeom>
            <a:avLst/>
            <a:gdLst>
              <a:gd name="T0" fmla="*/ 22 w 22"/>
              <a:gd name="T1" fmla="*/ 0 h 22"/>
              <a:gd name="T2" fmla="*/ 22 w 22"/>
              <a:gd name="T3" fmla="*/ 22 h 22"/>
              <a:gd name="T4" fmla="*/ 0 w 22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22">
                <a:moveTo>
                  <a:pt x="22" y="0"/>
                </a:moveTo>
                <a:lnTo>
                  <a:pt x="22" y="22"/>
                </a:lnTo>
                <a:lnTo>
                  <a:pt x="0" y="22"/>
                </a:lnTo>
              </a:path>
            </a:pathLst>
          </a:custGeom>
          <a:noFill/>
          <a:ln w="127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39" name="Line 75"/>
          <p:cNvSpPr>
            <a:spLocks noChangeShapeType="1"/>
          </p:cNvSpPr>
          <p:nvPr/>
        </p:nvSpPr>
        <p:spPr bwMode="auto">
          <a:xfrm flipH="1">
            <a:off x="7315880" y="2091929"/>
            <a:ext cx="145256" cy="0"/>
          </a:xfrm>
          <a:prstGeom prst="line">
            <a:avLst/>
          </a:prstGeom>
          <a:noFill/>
          <a:ln w="127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40" name="Line 76"/>
          <p:cNvSpPr>
            <a:spLocks noChangeShapeType="1"/>
          </p:cNvSpPr>
          <p:nvPr/>
        </p:nvSpPr>
        <p:spPr bwMode="auto">
          <a:xfrm flipH="1">
            <a:off x="7315880" y="2126456"/>
            <a:ext cx="145256" cy="0"/>
          </a:xfrm>
          <a:prstGeom prst="line">
            <a:avLst/>
          </a:prstGeom>
          <a:noFill/>
          <a:ln w="127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41" name="Line 77"/>
          <p:cNvSpPr>
            <a:spLocks noChangeShapeType="1"/>
          </p:cNvSpPr>
          <p:nvPr/>
        </p:nvSpPr>
        <p:spPr bwMode="auto">
          <a:xfrm flipH="1">
            <a:off x="7315879" y="2160985"/>
            <a:ext cx="103584" cy="0"/>
          </a:xfrm>
          <a:prstGeom prst="line">
            <a:avLst/>
          </a:prstGeom>
          <a:noFill/>
          <a:ln w="127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42" name="Freeform 78"/>
          <p:cNvSpPr>
            <a:spLocks/>
          </p:cNvSpPr>
          <p:nvPr/>
        </p:nvSpPr>
        <p:spPr bwMode="auto">
          <a:xfrm>
            <a:off x="6606266" y="2040731"/>
            <a:ext cx="136922" cy="110729"/>
          </a:xfrm>
          <a:custGeom>
            <a:avLst/>
            <a:gdLst>
              <a:gd name="T0" fmla="*/ 94 w 115"/>
              <a:gd name="T1" fmla="*/ 0 h 93"/>
              <a:gd name="T2" fmla="*/ 44 w 115"/>
              <a:gd name="T3" fmla="*/ 50 h 93"/>
              <a:gd name="T4" fmla="*/ 22 w 115"/>
              <a:gd name="T5" fmla="*/ 29 h 93"/>
              <a:gd name="T6" fmla="*/ 0 w 115"/>
              <a:gd name="T7" fmla="*/ 50 h 93"/>
              <a:gd name="T8" fmla="*/ 44 w 115"/>
              <a:gd name="T9" fmla="*/ 93 h 93"/>
              <a:gd name="T10" fmla="*/ 115 w 115"/>
              <a:gd name="T11" fmla="*/ 22 h 93"/>
              <a:gd name="T12" fmla="*/ 94 w 115"/>
              <a:gd name="T13" fmla="*/ 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93">
                <a:moveTo>
                  <a:pt x="94" y="0"/>
                </a:moveTo>
                <a:lnTo>
                  <a:pt x="44" y="50"/>
                </a:lnTo>
                <a:lnTo>
                  <a:pt x="22" y="29"/>
                </a:lnTo>
                <a:lnTo>
                  <a:pt x="0" y="50"/>
                </a:lnTo>
                <a:lnTo>
                  <a:pt x="44" y="93"/>
                </a:lnTo>
                <a:lnTo>
                  <a:pt x="115" y="22"/>
                </a:lnTo>
                <a:lnTo>
                  <a:pt x="94" y="0"/>
                </a:lnTo>
                <a:close/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43" name="Freeform 79"/>
          <p:cNvSpPr>
            <a:spLocks/>
          </p:cNvSpPr>
          <p:nvPr/>
        </p:nvSpPr>
        <p:spPr bwMode="auto">
          <a:xfrm>
            <a:off x="6555071" y="1972866"/>
            <a:ext cx="239315" cy="239316"/>
          </a:xfrm>
          <a:custGeom>
            <a:avLst/>
            <a:gdLst>
              <a:gd name="T0" fmla="*/ 512 w 896"/>
              <a:gd name="T1" fmla="*/ 891 h 896"/>
              <a:gd name="T2" fmla="*/ 448 w 896"/>
              <a:gd name="T3" fmla="*/ 896 h 896"/>
              <a:gd name="T4" fmla="*/ 0 w 896"/>
              <a:gd name="T5" fmla="*/ 448 h 896"/>
              <a:gd name="T6" fmla="*/ 448 w 896"/>
              <a:gd name="T7" fmla="*/ 0 h 896"/>
              <a:gd name="T8" fmla="*/ 896 w 896"/>
              <a:gd name="T9" fmla="*/ 448 h 896"/>
              <a:gd name="T10" fmla="*/ 836 w 896"/>
              <a:gd name="T11" fmla="*/ 672 h 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96" h="896">
                <a:moveTo>
                  <a:pt x="512" y="891"/>
                </a:moveTo>
                <a:cubicBezTo>
                  <a:pt x="491" y="894"/>
                  <a:pt x="470" y="896"/>
                  <a:pt x="448" y="896"/>
                </a:cubicBezTo>
                <a:cubicBezTo>
                  <a:pt x="201" y="896"/>
                  <a:pt x="0" y="695"/>
                  <a:pt x="0" y="448"/>
                </a:cubicBezTo>
                <a:cubicBezTo>
                  <a:pt x="0" y="201"/>
                  <a:pt x="201" y="0"/>
                  <a:pt x="448" y="0"/>
                </a:cubicBezTo>
                <a:cubicBezTo>
                  <a:pt x="695" y="0"/>
                  <a:pt x="896" y="201"/>
                  <a:pt x="896" y="448"/>
                </a:cubicBezTo>
                <a:cubicBezTo>
                  <a:pt x="896" y="530"/>
                  <a:pt x="874" y="606"/>
                  <a:pt x="836" y="672"/>
                </a:cubicBezTo>
              </a:path>
            </a:pathLst>
          </a:custGeom>
          <a:noFill/>
          <a:ln w="127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44" name="Freeform 80"/>
          <p:cNvSpPr>
            <a:spLocks/>
          </p:cNvSpPr>
          <p:nvPr/>
        </p:nvSpPr>
        <p:spPr bwMode="auto">
          <a:xfrm>
            <a:off x="6752714" y="2202656"/>
            <a:ext cx="102394" cy="171450"/>
          </a:xfrm>
          <a:custGeom>
            <a:avLst/>
            <a:gdLst>
              <a:gd name="T0" fmla="*/ 0 w 384"/>
              <a:gd name="T1" fmla="*/ 0 h 640"/>
              <a:gd name="T2" fmla="*/ 64 w 384"/>
              <a:gd name="T3" fmla="*/ 0 h 640"/>
              <a:gd name="T4" fmla="*/ 128 w 384"/>
              <a:gd name="T5" fmla="*/ 32 h 640"/>
              <a:gd name="T6" fmla="*/ 192 w 384"/>
              <a:gd name="T7" fmla="*/ 32 h 640"/>
              <a:gd name="T8" fmla="*/ 256 w 384"/>
              <a:gd name="T9" fmla="*/ 96 h 640"/>
              <a:gd name="T10" fmla="*/ 320 w 384"/>
              <a:gd name="T11" fmla="*/ 96 h 640"/>
              <a:gd name="T12" fmla="*/ 384 w 384"/>
              <a:gd name="T13" fmla="*/ 160 h 640"/>
              <a:gd name="T14" fmla="*/ 384 w 384"/>
              <a:gd name="T15" fmla="*/ 480 h 640"/>
              <a:gd name="T16" fmla="*/ 320 w 384"/>
              <a:gd name="T17" fmla="*/ 640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4" h="640">
                <a:moveTo>
                  <a:pt x="0" y="0"/>
                </a:moveTo>
                <a:cubicBezTo>
                  <a:pt x="64" y="0"/>
                  <a:pt x="64" y="0"/>
                  <a:pt x="64" y="0"/>
                </a:cubicBezTo>
                <a:cubicBezTo>
                  <a:pt x="84" y="0"/>
                  <a:pt x="116" y="13"/>
                  <a:pt x="128" y="32"/>
                </a:cubicBezTo>
                <a:cubicBezTo>
                  <a:pt x="192" y="32"/>
                  <a:pt x="192" y="32"/>
                  <a:pt x="192" y="32"/>
                </a:cubicBezTo>
                <a:cubicBezTo>
                  <a:pt x="222" y="32"/>
                  <a:pt x="256" y="60"/>
                  <a:pt x="256" y="96"/>
                </a:cubicBezTo>
                <a:cubicBezTo>
                  <a:pt x="320" y="96"/>
                  <a:pt x="320" y="96"/>
                  <a:pt x="320" y="96"/>
                </a:cubicBezTo>
                <a:cubicBezTo>
                  <a:pt x="350" y="96"/>
                  <a:pt x="384" y="124"/>
                  <a:pt x="384" y="160"/>
                </a:cubicBezTo>
                <a:cubicBezTo>
                  <a:pt x="384" y="480"/>
                  <a:pt x="384" y="480"/>
                  <a:pt x="384" y="480"/>
                </a:cubicBezTo>
                <a:cubicBezTo>
                  <a:pt x="384" y="545"/>
                  <a:pt x="320" y="597"/>
                  <a:pt x="320" y="640"/>
                </a:cubicBez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45" name="Line 81"/>
          <p:cNvSpPr>
            <a:spLocks noChangeShapeType="1"/>
          </p:cNvSpPr>
          <p:nvPr/>
        </p:nvSpPr>
        <p:spPr bwMode="auto">
          <a:xfrm>
            <a:off x="6786051" y="2212181"/>
            <a:ext cx="0" cy="42863"/>
          </a:xfrm>
          <a:prstGeom prst="line">
            <a:avLst/>
          </a:pr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46" name="Line 82"/>
          <p:cNvSpPr>
            <a:spLocks noChangeShapeType="1"/>
          </p:cNvSpPr>
          <p:nvPr/>
        </p:nvSpPr>
        <p:spPr bwMode="auto">
          <a:xfrm>
            <a:off x="6820579" y="2228850"/>
            <a:ext cx="0" cy="34529"/>
          </a:xfrm>
          <a:prstGeom prst="line">
            <a:avLst/>
          </a:pr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sp>
        <p:nvSpPr>
          <p:cNvPr id="447" name="Freeform 83"/>
          <p:cNvSpPr>
            <a:spLocks/>
          </p:cNvSpPr>
          <p:nvPr/>
        </p:nvSpPr>
        <p:spPr bwMode="auto">
          <a:xfrm>
            <a:off x="6649129" y="2134791"/>
            <a:ext cx="103584" cy="239316"/>
          </a:xfrm>
          <a:custGeom>
            <a:avLst/>
            <a:gdLst>
              <a:gd name="T0" fmla="*/ 384 w 384"/>
              <a:gd name="T1" fmla="*/ 448 h 896"/>
              <a:gd name="T2" fmla="*/ 384 w 384"/>
              <a:gd name="T3" fmla="*/ 64 h 896"/>
              <a:gd name="T4" fmla="*/ 320 w 384"/>
              <a:gd name="T5" fmla="*/ 0 h 896"/>
              <a:gd name="T6" fmla="*/ 256 w 384"/>
              <a:gd name="T7" fmla="*/ 63 h 896"/>
              <a:gd name="T8" fmla="*/ 256 w 384"/>
              <a:gd name="T9" fmla="*/ 552 h 896"/>
              <a:gd name="T10" fmla="*/ 239 w 384"/>
              <a:gd name="T11" fmla="*/ 558 h 896"/>
              <a:gd name="T12" fmla="*/ 128 w 384"/>
              <a:gd name="T13" fmla="*/ 448 h 896"/>
              <a:gd name="T14" fmla="*/ 45 w 384"/>
              <a:gd name="T15" fmla="*/ 443 h 896"/>
              <a:gd name="T16" fmla="*/ 28 w 384"/>
              <a:gd name="T17" fmla="*/ 540 h 896"/>
              <a:gd name="T18" fmla="*/ 224 w 384"/>
              <a:gd name="T19" fmla="*/ 832 h 896"/>
              <a:gd name="T20" fmla="*/ 256 w 384"/>
              <a:gd name="T21" fmla="*/ 896 h 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4" h="896">
                <a:moveTo>
                  <a:pt x="384" y="448"/>
                </a:moveTo>
                <a:cubicBezTo>
                  <a:pt x="384" y="64"/>
                  <a:pt x="384" y="64"/>
                  <a:pt x="384" y="64"/>
                </a:cubicBezTo>
                <a:cubicBezTo>
                  <a:pt x="384" y="29"/>
                  <a:pt x="355" y="0"/>
                  <a:pt x="320" y="0"/>
                </a:cubicBezTo>
                <a:cubicBezTo>
                  <a:pt x="285" y="0"/>
                  <a:pt x="256" y="28"/>
                  <a:pt x="256" y="63"/>
                </a:cubicBezTo>
                <a:cubicBezTo>
                  <a:pt x="256" y="63"/>
                  <a:pt x="256" y="448"/>
                  <a:pt x="256" y="552"/>
                </a:cubicBezTo>
                <a:cubicBezTo>
                  <a:pt x="256" y="561"/>
                  <a:pt x="245" y="565"/>
                  <a:pt x="239" y="558"/>
                </a:cubicBezTo>
                <a:cubicBezTo>
                  <a:pt x="216" y="532"/>
                  <a:pt x="165" y="474"/>
                  <a:pt x="128" y="448"/>
                </a:cubicBezTo>
                <a:cubicBezTo>
                  <a:pt x="104" y="431"/>
                  <a:pt x="72" y="430"/>
                  <a:pt x="45" y="443"/>
                </a:cubicBezTo>
                <a:cubicBezTo>
                  <a:pt x="8" y="460"/>
                  <a:pt x="0" y="509"/>
                  <a:pt x="28" y="540"/>
                </a:cubicBezTo>
                <a:cubicBezTo>
                  <a:pt x="111" y="632"/>
                  <a:pt x="140" y="754"/>
                  <a:pt x="224" y="832"/>
                </a:cubicBezTo>
                <a:cubicBezTo>
                  <a:pt x="258" y="866"/>
                  <a:pt x="256" y="878"/>
                  <a:pt x="256" y="896"/>
                </a:cubicBez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ru-RU" sz="844"/>
          </a:p>
        </p:txBody>
      </p:sp>
      <p:grpSp>
        <p:nvGrpSpPr>
          <p:cNvPr id="542" name="Группа 541"/>
          <p:cNvGrpSpPr/>
          <p:nvPr/>
        </p:nvGrpSpPr>
        <p:grpSpPr>
          <a:xfrm>
            <a:off x="5879986" y="1972867"/>
            <a:ext cx="325040" cy="392906"/>
            <a:chOff x="7712075" y="2630488"/>
            <a:chExt cx="433387" cy="523875"/>
          </a:xfrm>
        </p:grpSpPr>
        <p:sp>
          <p:nvSpPr>
            <p:cNvPr id="448" name="Oval 84"/>
            <p:cNvSpPr>
              <a:spLocks noChangeArrowheads="1"/>
            </p:cNvSpPr>
            <p:nvPr/>
          </p:nvSpPr>
          <p:spPr bwMode="auto">
            <a:xfrm>
              <a:off x="7940675" y="2800350"/>
              <a:ext cx="204787" cy="206375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9" name="Freeform 85"/>
            <p:cNvSpPr>
              <a:spLocks/>
            </p:cNvSpPr>
            <p:nvPr/>
          </p:nvSpPr>
          <p:spPr bwMode="auto">
            <a:xfrm>
              <a:off x="7997825" y="2868613"/>
              <a:ext cx="90487" cy="68263"/>
            </a:xfrm>
            <a:custGeom>
              <a:avLst/>
              <a:gdLst>
                <a:gd name="T0" fmla="*/ 0 w 57"/>
                <a:gd name="T1" fmla="*/ 22 h 43"/>
                <a:gd name="T2" fmla="*/ 21 w 57"/>
                <a:gd name="T3" fmla="*/ 43 h 43"/>
                <a:gd name="T4" fmla="*/ 57 w 5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3">
                  <a:moveTo>
                    <a:pt x="0" y="22"/>
                  </a:moveTo>
                  <a:lnTo>
                    <a:pt x="21" y="43"/>
                  </a:lnTo>
                  <a:lnTo>
                    <a:pt x="57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0" name="Freeform 86"/>
            <p:cNvSpPr>
              <a:spLocks/>
            </p:cNvSpPr>
            <p:nvPr/>
          </p:nvSpPr>
          <p:spPr bwMode="auto">
            <a:xfrm>
              <a:off x="7997825" y="2995613"/>
              <a:ext cx="90487" cy="158750"/>
            </a:xfrm>
            <a:custGeom>
              <a:avLst/>
              <a:gdLst>
                <a:gd name="T0" fmla="*/ 57 w 57"/>
                <a:gd name="T1" fmla="*/ 0 h 100"/>
                <a:gd name="T2" fmla="*/ 57 w 57"/>
                <a:gd name="T3" fmla="*/ 100 h 100"/>
                <a:gd name="T4" fmla="*/ 28 w 57"/>
                <a:gd name="T5" fmla="*/ 78 h 100"/>
                <a:gd name="T6" fmla="*/ 0 w 57"/>
                <a:gd name="T7" fmla="*/ 100 h 100"/>
                <a:gd name="T8" fmla="*/ 0 w 5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00">
                  <a:moveTo>
                    <a:pt x="57" y="0"/>
                  </a:moveTo>
                  <a:lnTo>
                    <a:pt x="57" y="100"/>
                  </a:lnTo>
                  <a:lnTo>
                    <a:pt x="28" y="78"/>
                  </a:lnTo>
                  <a:lnTo>
                    <a:pt x="0" y="100"/>
                  </a:lnTo>
                  <a:lnTo>
                    <a:pt x="0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1" name="Freeform 87"/>
            <p:cNvSpPr>
              <a:spLocks/>
            </p:cNvSpPr>
            <p:nvPr/>
          </p:nvSpPr>
          <p:spPr bwMode="auto">
            <a:xfrm>
              <a:off x="7712075" y="2630488"/>
              <a:ext cx="342900" cy="444500"/>
            </a:xfrm>
            <a:custGeom>
              <a:avLst/>
              <a:gdLst>
                <a:gd name="T0" fmla="*/ 158 w 216"/>
                <a:gd name="T1" fmla="*/ 280 h 280"/>
                <a:gd name="T2" fmla="*/ 0 w 216"/>
                <a:gd name="T3" fmla="*/ 280 h 280"/>
                <a:gd name="T4" fmla="*/ 0 w 216"/>
                <a:gd name="T5" fmla="*/ 0 h 280"/>
                <a:gd name="T6" fmla="*/ 216 w 216"/>
                <a:gd name="T7" fmla="*/ 0 h 280"/>
                <a:gd name="T8" fmla="*/ 216 w 216"/>
                <a:gd name="T9" fmla="*/ 8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80">
                  <a:moveTo>
                    <a:pt x="158" y="280"/>
                  </a:moveTo>
                  <a:lnTo>
                    <a:pt x="0" y="280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216" y="86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2" name="Line 88"/>
            <p:cNvSpPr>
              <a:spLocks noChangeShapeType="1"/>
            </p:cNvSpPr>
            <p:nvPr/>
          </p:nvSpPr>
          <p:spPr bwMode="auto">
            <a:xfrm>
              <a:off x="7791450" y="2720975"/>
              <a:ext cx="182562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3" name="Line 89"/>
            <p:cNvSpPr>
              <a:spLocks noChangeShapeType="1"/>
            </p:cNvSpPr>
            <p:nvPr/>
          </p:nvSpPr>
          <p:spPr bwMode="auto">
            <a:xfrm>
              <a:off x="7791450" y="2767013"/>
              <a:ext cx="182562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4" name="Line 90"/>
            <p:cNvSpPr>
              <a:spLocks noChangeShapeType="1"/>
            </p:cNvSpPr>
            <p:nvPr/>
          </p:nvSpPr>
          <p:spPr bwMode="auto">
            <a:xfrm>
              <a:off x="7791450" y="2811463"/>
              <a:ext cx="138112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5" name="Line 91"/>
            <p:cNvSpPr>
              <a:spLocks noChangeShapeType="1"/>
            </p:cNvSpPr>
            <p:nvPr/>
          </p:nvSpPr>
          <p:spPr bwMode="auto">
            <a:xfrm>
              <a:off x="7791450" y="2857500"/>
              <a:ext cx="114300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6" name="Line 92"/>
            <p:cNvSpPr>
              <a:spLocks noChangeShapeType="1"/>
            </p:cNvSpPr>
            <p:nvPr/>
          </p:nvSpPr>
          <p:spPr bwMode="auto">
            <a:xfrm>
              <a:off x="7791450" y="2903538"/>
              <a:ext cx="103187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7" name="Line 93"/>
            <p:cNvSpPr>
              <a:spLocks noChangeShapeType="1"/>
            </p:cNvSpPr>
            <p:nvPr/>
          </p:nvSpPr>
          <p:spPr bwMode="auto">
            <a:xfrm>
              <a:off x="7791450" y="2994025"/>
              <a:ext cx="57150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27" name="Группа 526"/>
          <p:cNvGrpSpPr/>
          <p:nvPr/>
        </p:nvGrpSpPr>
        <p:grpSpPr>
          <a:xfrm>
            <a:off x="5188233" y="1972867"/>
            <a:ext cx="307181" cy="392906"/>
            <a:chOff x="6789738" y="2630488"/>
            <a:chExt cx="409575" cy="523875"/>
          </a:xfrm>
        </p:grpSpPr>
        <p:sp>
          <p:nvSpPr>
            <p:cNvPr id="458" name="Freeform 94"/>
            <p:cNvSpPr>
              <a:spLocks/>
            </p:cNvSpPr>
            <p:nvPr/>
          </p:nvSpPr>
          <p:spPr bwMode="auto">
            <a:xfrm>
              <a:off x="6789738" y="2686050"/>
              <a:ext cx="409575" cy="468313"/>
            </a:xfrm>
            <a:custGeom>
              <a:avLst/>
              <a:gdLst>
                <a:gd name="T0" fmla="*/ 960 w 1152"/>
                <a:gd name="T1" fmla="*/ 0 h 1312"/>
                <a:gd name="T2" fmla="*/ 1088 w 1152"/>
                <a:gd name="T3" fmla="*/ 0 h 1312"/>
                <a:gd name="T4" fmla="*/ 1152 w 1152"/>
                <a:gd name="T5" fmla="*/ 64 h 1312"/>
                <a:gd name="T6" fmla="*/ 1152 w 1152"/>
                <a:gd name="T7" fmla="*/ 1248 h 1312"/>
                <a:gd name="T8" fmla="*/ 1088 w 1152"/>
                <a:gd name="T9" fmla="*/ 1312 h 1312"/>
                <a:gd name="T10" fmla="*/ 64 w 1152"/>
                <a:gd name="T11" fmla="*/ 1312 h 1312"/>
                <a:gd name="T12" fmla="*/ 0 w 1152"/>
                <a:gd name="T13" fmla="*/ 1248 h 1312"/>
                <a:gd name="T14" fmla="*/ 0 w 1152"/>
                <a:gd name="T15" fmla="*/ 64 h 1312"/>
                <a:gd name="T16" fmla="*/ 64 w 1152"/>
                <a:gd name="T17" fmla="*/ 0 h 1312"/>
                <a:gd name="T18" fmla="*/ 192 w 1152"/>
                <a:gd name="T19" fmla="*/ 0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2" h="1312">
                  <a:moveTo>
                    <a:pt x="960" y="0"/>
                  </a:moveTo>
                  <a:cubicBezTo>
                    <a:pt x="1088" y="0"/>
                    <a:pt x="1088" y="0"/>
                    <a:pt x="1088" y="0"/>
                  </a:cubicBezTo>
                  <a:cubicBezTo>
                    <a:pt x="1123" y="0"/>
                    <a:pt x="1152" y="29"/>
                    <a:pt x="1152" y="64"/>
                  </a:cubicBezTo>
                  <a:cubicBezTo>
                    <a:pt x="1152" y="1248"/>
                    <a:pt x="1152" y="1248"/>
                    <a:pt x="1152" y="1248"/>
                  </a:cubicBezTo>
                  <a:cubicBezTo>
                    <a:pt x="1152" y="1283"/>
                    <a:pt x="1123" y="1312"/>
                    <a:pt x="1088" y="1312"/>
                  </a:cubicBezTo>
                  <a:cubicBezTo>
                    <a:pt x="64" y="1312"/>
                    <a:pt x="64" y="1312"/>
                    <a:pt x="64" y="1312"/>
                  </a:cubicBezTo>
                  <a:cubicBezTo>
                    <a:pt x="29" y="1312"/>
                    <a:pt x="0" y="1283"/>
                    <a:pt x="0" y="124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9" name="Freeform 95"/>
            <p:cNvSpPr>
              <a:spLocks/>
            </p:cNvSpPr>
            <p:nvPr/>
          </p:nvSpPr>
          <p:spPr bwMode="auto">
            <a:xfrm>
              <a:off x="6834188" y="2732088"/>
              <a:ext cx="319087" cy="376238"/>
            </a:xfrm>
            <a:custGeom>
              <a:avLst/>
              <a:gdLst>
                <a:gd name="T0" fmla="*/ 187 w 201"/>
                <a:gd name="T1" fmla="*/ 0 h 237"/>
                <a:gd name="T2" fmla="*/ 201 w 201"/>
                <a:gd name="T3" fmla="*/ 0 h 237"/>
                <a:gd name="T4" fmla="*/ 201 w 201"/>
                <a:gd name="T5" fmla="*/ 237 h 237"/>
                <a:gd name="T6" fmla="*/ 0 w 201"/>
                <a:gd name="T7" fmla="*/ 237 h 237"/>
                <a:gd name="T8" fmla="*/ 0 w 201"/>
                <a:gd name="T9" fmla="*/ 0 h 237"/>
                <a:gd name="T10" fmla="*/ 15 w 201"/>
                <a:gd name="T1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237">
                  <a:moveTo>
                    <a:pt x="187" y="0"/>
                  </a:moveTo>
                  <a:lnTo>
                    <a:pt x="201" y="0"/>
                  </a:lnTo>
                  <a:lnTo>
                    <a:pt x="201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15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0" name="Freeform 96"/>
            <p:cNvSpPr>
              <a:spLocks/>
            </p:cNvSpPr>
            <p:nvPr/>
          </p:nvSpPr>
          <p:spPr bwMode="auto">
            <a:xfrm>
              <a:off x="6880225" y="2630488"/>
              <a:ext cx="228600" cy="112713"/>
            </a:xfrm>
            <a:custGeom>
              <a:avLst/>
              <a:gdLst>
                <a:gd name="T0" fmla="*/ 544 w 640"/>
                <a:gd name="T1" fmla="*/ 128 h 320"/>
                <a:gd name="T2" fmla="*/ 448 w 640"/>
                <a:gd name="T3" fmla="*/ 128 h 320"/>
                <a:gd name="T4" fmla="*/ 320 w 640"/>
                <a:gd name="T5" fmla="*/ 0 h 320"/>
                <a:gd name="T6" fmla="*/ 192 w 640"/>
                <a:gd name="T7" fmla="*/ 128 h 320"/>
                <a:gd name="T8" fmla="*/ 96 w 640"/>
                <a:gd name="T9" fmla="*/ 128 h 320"/>
                <a:gd name="T10" fmla="*/ 0 w 640"/>
                <a:gd name="T11" fmla="*/ 224 h 320"/>
                <a:gd name="T12" fmla="*/ 0 w 640"/>
                <a:gd name="T13" fmla="*/ 320 h 320"/>
                <a:gd name="T14" fmla="*/ 640 w 640"/>
                <a:gd name="T15" fmla="*/ 320 h 320"/>
                <a:gd name="T16" fmla="*/ 640 w 640"/>
                <a:gd name="T17" fmla="*/ 224 h 320"/>
                <a:gd name="T18" fmla="*/ 544 w 640"/>
                <a:gd name="T19" fmla="*/ 12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0" h="320">
                  <a:moveTo>
                    <a:pt x="544" y="128"/>
                  </a:moveTo>
                  <a:cubicBezTo>
                    <a:pt x="448" y="128"/>
                    <a:pt x="448" y="128"/>
                    <a:pt x="448" y="128"/>
                  </a:cubicBezTo>
                  <a:cubicBezTo>
                    <a:pt x="448" y="57"/>
                    <a:pt x="391" y="0"/>
                    <a:pt x="320" y="0"/>
                  </a:cubicBezTo>
                  <a:cubicBezTo>
                    <a:pt x="249" y="0"/>
                    <a:pt x="192" y="57"/>
                    <a:pt x="192" y="128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43" y="128"/>
                    <a:pt x="0" y="171"/>
                    <a:pt x="0" y="224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640" y="320"/>
                    <a:pt x="640" y="320"/>
                    <a:pt x="640" y="320"/>
                  </a:cubicBezTo>
                  <a:cubicBezTo>
                    <a:pt x="640" y="224"/>
                    <a:pt x="640" y="224"/>
                    <a:pt x="640" y="224"/>
                  </a:cubicBezTo>
                  <a:cubicBezTo>
                    <a:pt x="640" y="171"/>
                    <a:pt x="597" y="128"/>
                    <a:pt x="544" y="128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1" name="Line 97"/>
            <p:cNvSpPr>
              <a:spLocks noChangeShapeType="1"/>
            </p:cNvSpPr>
            <p:nvPr/>
          </p:nvSpPr>
          <p:spPr bwMode="auto">
            <a:xfrm>
              <a:off x="6994525" y="2663825"/>
              <a:ext cx="0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2" name="Freeform 98"/>
            <p:cNvSpPr>
              <a:spLocks/>
            </p:cNvSpPr>
            <p:nvPr/>
          </p:nvSpPr>
          <p:spPr bwMode="auto">
            <a:xfrm>
              <a:off x="6891338" y="2811463"/>
              <a:ext cx="68262" cy="49213"/>
            </a:xfrm>
            <a:custGeom>
              <a:avLst/>
              <a:gdLst>
                <a:gd name="T0" fmla="*/ 0 w 43"/>
                <a:gd name="T1" fmla="*/ 15 h 31"/>
                <a:gd name="T2" fmla="*/ 18 w 43"/>
                <a:gd name="T3" fmla="*/ 31 h 31"/>
                <a:gd name="T4" fmla="*/ 43 w 43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0" y="15"/>
                  </a:moveTo>
                  <a:lnTo>
                    <a:pt x="18" y="31"/>
                  </a:lnTo>
                  <a:lnTo>
                    <a:pt x="43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3" name="Freeform 99"/>
            <p:cNvSpPr>
              <a:spLocks/>
            </p:cNvSpPr>
            <p:nvPr/>
          </p:nvSpPr>
          <p:spPr bwMode="auto">
            <a:xfrm>
              <a:off x="6891338" y="2903538"/>
              <a:ext cx="68262" cy="47625"/>
            </a:xfrm>
            <a:custGeom>
              <a:avLst/>
              <a:gdLst>
                <a:gd name="T0" fmla="*/ 0 w 43"/>
                <a:gd name="T1" fmla="*/ 14 h 30"/>
                <a:gd name="T2" fmla="*/ 18 w 43"/>
                <a:gd name="T3" fmla="*/ 30 h 30"/>
                <a:gd name="T4" fmla="*/ 43 w 43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0" y="14"/>
                  </a:moveTo>
                  <a:lnTo>
                    <a:pt x="18" y="30"/>
                  </a:lnTo>
                  <a:lnTo>
                    <a:pt x="43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4" name="Freeform 100"/>
            <p:cNvSpPr>
              <a:spLocks/>
            </p:cNvSpPr>
            <p:nvPr/>
          </p:nvSpPr>
          <p:spPr bwMode="auto">
            <a:xfrm>
              <a:off x="6891338" y="2994025"/>
              <a:ext cx="68262" cy="47625"/>
            </a:xfrm>
            <a:custGeom>
              <a:avLst/>
              <a:gdLst>
                <a:gd name="T0" fmla="*/ 0 w 43"/>
                <a:gd name="T1" fmla="*/ 15 h 30"/>
                <a:gd name="T2" fmla="*/ 18 w 43"/>
                <a:gd name="T3" fmla="*/ 30 h 30"/>
                <a:gd name="T4" fmla="*/ 43 w 43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0" y="15"/>
                  </a:moveTo>
                  <a:lnTo>
                    <a:pt x="18" y="30"/>
                  </a:lnTo>
                  <a:lnTo>
                    <a:pt x="43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5" name="Rectangle 101"/>
            <p:cNvSpPr>
              <a:spLocks noChangeArrowheads="1"/>
            </p:cNvSpPr>
            <p:nvPr/>
          </p:nvSpPr>
          <p:spPr bwMode="auto">
            <a:xfrm>
              <a:off x="7016750" y="2835275"/>
              <a:ext cx="80962" cy="1588"/>
            </a:xfrm>
            <a:prstGeom prst="rect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6" name="Rectangle 102"/>
            <p:cNvSpPr>
              <a:spLocks noChangeArrowheads="1"/>
            </p:cNvSpPr>
            <p:nvPr/>
          </p:nvSpPr>
          <p:spPr bwMode="auto">
            <a:xfrm>
              <a:off x="7016750" y="2925763"/>
              <a:ext cx="80962" cy="1588"/>
            </a:xfrm>
            <a:prstGeom prst="rect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7" name="Rectangle 103"/>
            <p:cNvSpPr>
              <a:spLocks noChangeArrowheads="1"/>
            </p:cNvSpPr>
            <p:nvPr/>
          </p:nvSpPr>
          <p:spPr bwMode="auto">
            <a:xfrm>
              <a:off x="7016750" y="3017838"/>
              <a:ext cx="80962" cy="1588"/>
            </a:xfrm>
            <a:prstGeom prst="rect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26" name="Группа 525"/>
          <p:cNvGrpSpPr/>
          <p:nvPr/>
        </p:nvGrpSpPr>
        <p:grpSpPr>
          <a:xfrm>
            <a:off x="5188233" y="2656285"/>
            <a:ext cx="325040" cy="392906"/>
            <a:chOff x="6789738" y="3541713"/>
            <a:chExt cx="433387" cy="523875"/>
          </a:xfrm>
        </p:grpSpPr>
        <p:sp>
          <p:nvSpPr>
            <p:cNvPr id="468" name="Freeform 104"/>
            <p:cNvSpPr>
              <a:spLocks/>
            </p:cNvSpPr>
            <p:nvPr/>
          </p:nvSpPr>
          <p:spPr bwMode="auto">
            <a:xfrm>
              <a:off x="6789738" y="3541713"/>
              <a:ext cx="136525" cy="136525"/>
            </a:xfrm>
            <a:custGeom>
              <a:avLst/>
              <a:gdLst>
                <a:gd name="T0" fmla="*/ 86 w 86"/>
                <a:gd name="T1" fmla="*/ 50 h 86"/>
                <a:gd name="T2" fmla="*/ 86 w 86"/>
                <a:gd name="T3" fmla="*/ 86 h 86"/>
                <a:gd name="T4" fmla="*/ 0 w 86"/>
                <a:gd name="T5" fmla="*/ 86 h 86"/>
                <a:gd name="T6" fmla="*/ 0 w 86"/>
                <a:gd name="T7" fmla="*/ 0 h 86"/>
                <a:gd name="T8" fmla="*/ 57 w 86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6">
                  <a:moveTo>
                    <a:pt x="86" y="50"/>
                  </a:moveTo>
                  <a:lnTo>
                    <a:pt x="86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57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9" name="Freeform 105"/>
            <p:cNvSpPr>
              <a:spLocks/>
            </p:cNvSpPr>
            <p:nvPr/>
          </p:nvSpPr>
          <p:spPr bwMode="auto">
            <a:xfrm>
              <a:off x="6823075" y="3541713"/>
              <a:ext cx="114300" cy="103188"/>
            </a:xfrm>
            <a:custGeom>
              <a:avLst/>
              <a:gdLst>
                <a:gd name="T0" fmla="*/ 0 w 72"/>
                <a:gd name="T1" fmla="*/ 43 h 65"/>
                <a:gd name="T2" fmla="*/ 22 w 72"/>
                <a:gd name="T3" fmla="*/ 65 h 65"/>
                <a:gd name="T4" fmla="*/ 72 w 72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65">
                  <a:moveTo>
                    <a:pt x="0" y="43"/>
                  </a:moveTo>
                  <a:lnTo>
                    <a:pt x="22" y="65"/>
                  </a:lnTo>
                  <a:lnTo>
                    <a:pt x="72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0" name="Freeform 106"/>
            <p:cNvSpPr>
              <a:spLocks/>
            </p:cNvSpPr>
            <p:nvPr/>
          </p:nvSpPr>
          <p:spPr bwMode="auto">
            <a:xfrm>
              <a:off x="6789738" y="3724275"/>
              <a:ext cx="136525" cy="136525"/>
            </a:xfrm>
            <a:custGeom>
              <a:avLst/>
              <a:gdLst>
                <a:gd name="T0" fmla="*/ 86 w 86"/>
                <a:gd name="T1" fmla="*/ 50 h 86"/>
                <a:gd name="T2" fmla="*/ 86 w 86"/>
                <a:gd name="T3" fmla="*/ 86 h 86"/>
                <a:gd name="T4" fmla="*/ 0 w 86"/>
                <a:gd name="T5" fmla="*/ 86 h 86"/>
                <a:gd name="T6" fmla="*/ 0 w 86"/>
                <a:gd name="T7" fmla="*/ 0 h 86"/>
                <a:gd name="T8" fmla="*/ 57 w 86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6">
                  <a:moveTo>
                    <a:pt x="86" y="50"/>
                  </a:moveTo>
                  <a:lnTo>
                    <a:pt x="86" y="86"/>
                  </a:lnTo>
                  <a:lnTo>
                    <a:pt x="0" y="86"/>
                  </a:lnTo>
                  <a:lnTo>
                    <a:pt x="0" y="0"/>
                  </a:lnTo>
                  <a:lnTo>
                    <a:pt x="57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1" name="Freeform 107"/>
            <p:cNvSpPr>
              <a:spLocks/>
            </p:cNvSpPr>
            <p:nvPr/>
          </p:nvSpPr>
          <p:spPr bwMode="auto">
            <a:xfrm>
              <a:off x="6823075" y="3724275"/>
              <a:ext cx="114300" cy="103188"/>
            </a:xfrm>
            <a:custGeom>
              <a:avLst/>
              <a:gdLst>
                <a:gd name="T0" fmla="*/ 0 w 72"/>
                <a:gd name="T1" fmla="*/ 43 h 65"/>
                <a:gd name="T2" fmla="*/ 22 w 72"/>
                <a:gd name="T3" fmla="*/ 65 h 65"/>
                <a:gd name="T4" fmla="*/ 72 w 72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65">
                  <a:moveTo>
                    <a:pt x="0" y="43"/>
                  </a:moveTo>
                  <a:lnTo>
                    <a:pt x="22" y="65"/>
                  </a:lnTo>
                  <a:lnTo>
                    <a:pt x="72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2" name="Freeform 108"/>
            <p:cNvSpPr>
              <a:spLocks/>
            </p:cNvSpPr>
            <p:nvPr/>
          </p:nvSpPr>
          <p:spPr bwMode="auto">
            <a:xfrm>
              <a:off x="6789738" y="3929063"/>
              <a:ext cx="136525" cy="136525"/>
            </a:xfrm>
            <a:custGeom>
              <a:avLst/>
              <a:gdLst>
                <a:gd name="T0" fmla="*/ 57 w 86"/>
                <a:gd name="T1" fmla="*/ 0 h 86"/>
                <a:gd name="T2" fmla="*/ 0 w 86"/>
                <a:gd name="T3" fmla="*/ 0 h 86"/>
                <a:gd name="T4" fmla="*/ 0 w 86"/>
                <a:gd name="T5" fmla="*/ 86 h 86"/>
                <a:gd name="T6" fmla="*/ 86 w 86"/>
                <a:gd name="T7" fmla="*/ 86 h 86"/>
                <a:gd name="T8" fmla="*/ 86 w 86"/>
                <a:gd name="T9" fmla="*/ 7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6">
                  <a:moveTo>
                    <a:pt x="57" y="0"/>
                  </a:moveTo>
                  <a:lnTo>
                    <a:pt x="0" y="0"/>
                  </a:lnTo>
                  <a:lnTo>
                    <a:pt x="0" y="86"/>
                  </a:lnTo>
                  <a:lnTo>
                    <a:pt x="86" y="86"/>
                  </a:lnTo>
                  <a:lnTo>
                    <a:pt x="86" y="72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3" name="Freeform 109"/>
            <p:cNvSpPr>
              <a:spLocks/>
            </p:cNvSpPr>
            <p:nvPr/>
          </p:nvSpPr>
          <p:spPr bwMode="auto">
            <a:xfrm>
              <a:off x="6913563" y="3683000"/>
              <a:ext cx="309562" cy="311150"/>
            </a:xfrm>
            <a:custGeom>
              <a:avLst/>
              <a:gdLst>
                <a:gd name="T0" fmla="*/ 0 w 873"/>
                <a:gd name="T1" fmla="*/ 873 h 873"/>
                <a:gd name="T2" fmla="*/ 0 w 873"/>
                <a:gd name="T3" fmla="*/ 873 h 873"/>
                <a:gd name="T4" fmla="*/ 0 w 873"/>
                <a:gd name="T5" fmla="*/ 873 h 873"/>
                <a:gd name="T6" fmla="*/ 167 w 873"/>
                <a:gd name="T7" fmla="*/ 571 h 873"/>
                <a:gd name="T8" fmla="*/ 709 w 873"/>
                <a:gd name="T9" fmla="*/ 29 h 873"/>
                <a:gd name="T10" fmla="*/ 816 w 873"/>
                <a:gd name="T11" fmla="*/ 29 h 873"/>
                <a:gd name="T12" fmla="*/ 843 w 873"/>
                <a:gd name="T13" fmla="*/ 56 h 873"/>
                <a:gd name="T14" fmla="*/ 843 w 873"/>
                <a:gd name="T15" fmla="*/ 164 h 873"/>
                <a:gd name="T16" fmla="*/ 301 w 873"/>
                <a:gd name="T17" fmla="*/ 705 h 873"/>
                <a:gd name="T18" fmla="*/ 0 w 873"/>
                <a:gd name="T19" fmla="*/ 873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3" h="873">
                  <a:moveTo>
                    <a:pt x="0" y="873"/>
                  </a:moveTo>
                  <a:cubicBezTo>
                    <a:pt x="0" y="873"/>
                    <a:pt x="0" y="873"/>
                    <a:pt x="0" y="873"/>
                  </a:cubicBezTo>
                  <a:cubicBezTo>
                    <a:pt x="0" y="873"/>
                    <a:pt x="0" y="873"/>
                    <a:pt x="0" y="873"/>
                  </a:cubicBezTo>
                  <a:cubicBezTo>
                    <a:pt x="26" y="758"/>
                    <a:pt x="84" y="654"/>
                    <a:pt x="167" y="571"/>
                  </a:cubicBezTo>
                  <a:cubicBezTo>
                    <a:pt x="709" y="29"/>
                    <a:pt x="709" y="29"/>
                    <a:pt x="709" y="29"/>
                  </a:cubicBezTo>
                  <a:cubicBezTo>
                    <a:pt x="738" y="0"/>
                    <a:pt x="787" y="0"/>
                    <a:pt x="816" y="29"/>
                  </a:cubicBezTo>
                  <a:cubicBezTo>
                    <a:pt x="843" y="56"/>
                    <a:pt x="843" y="56"/>
                    <a:pt x="843" y="56"/>
                  </a:cubicBezTo>
                  <a:cubicBezTo>
                    <a:pt x="873" y="86"/>
                    <a:pt x="873" y="134"/>
                    <a:pt x="843" y="164"/>
                  </a:cubicBezTo>
                  <a:cubicBezTo>
                    <a:pt x="301" y="705"/>
                    <a:pt x="301" y="705"/>
                    <a:pt x="301" y="705"/>
                  </a:cubicBezTo>
                  <a:cubicBezTo>
                    <a:pt x="219" y="788"/>
                    <a:pt x="114" y="846"/>
                    <a:pt x="0" y="873"/>
                  </a:cubicBezTo>
                  <a:close/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4" name="Freeform 110"/>
            <p:cNvSpPr>
              <a:spLocks/>
            </p:cNvSpPr>
            <p:nvPr/>
          </p:nvSpPr>
          <p:spPr bwMode="auto">
            <a:xfrm>
              <a:off x="7135813" y="3722688"/>
              <a:ext cx="68262" cy="153988"/>
            </a:xfrm>
            <a:custGeom>
              <a:avLst/>
              <a:gdLst>
                <a:gd name="T0" fmla="*/ 0 w 191"/>
                <a:gd name="T1" fmla="*/ 0 h 430"/>
                <a:gd name="T2" fmla="*/ 161 w 191"/>
                <a:gd name="T3" fmla="*/ 161 h 430"/>
                <a:gd name="T4" fmla="*/ 161 w 191"/>
                <a:gd name="T5" fmla="*/ 269 h 430"/>
                <a:gd name="T6" fmla="*/ 0 w 191"/>
                <a:gd name="T7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430">
                  <a:moveTo>
                    <a:pt x="0" y="0"/>
                  </a:moveTo>
                  <a:cubicBezTo>
                    <a:pt x="161" y="161"/>
                    <a:pt x="161" y="161"/>
                    <a:pt x="161" y="161"/>
                  </a:cubicBezTo>
                  <a:cubicBezTo>
                    <a:pt x="191" y="191"/>
                    <a:pt x="191" y="239"/>
                    <a:pt x="161" y="269"/>
                  </a:cubicBezTo>
                  <a:cubicBezTo>
                    <a:pt x="0" y="430"/>
                    <a:pt x="0" y="430"/>
                    <a:pt x="0" y="43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5" name="Line 111"/>
            <p:cNvSpPr>
              <a:spLocks noChangeShapeType="1"/>
            </p:cNvSpPr>
            <p:nvPr/>
          </p:nvSpPr>
          <p:spPr bwMode="auto">
            <a:xfrm>
              <a:off x="7018338" y="3840163"/>
              <a:ext cx="47625" cy="476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41" name="Группа 540"/>
          <p:cNvGrpSpPr/>
          <p:nvPr/>
        </p:nvGrpSpPr>
        <p:grpSpPr>
          <a:xfrm>
            <a:off x="5863317" y="2672953"/>
            <a:ext cx="315515" cy="376238"/>
            <a:chOff x="7689850" y="3563938"/>
            <a:chExt cx="420687" cy="501650"/>
          </a:xfrm>
        </p:grpSpPr>
        <p:sp>
          <p:nvSpPr>
            <p:cNvPr id="476" name="Freeform 112"/>
            <p:cNvSpPr>
              <a:spLocks/>
            </p:cNvSpPr>
            <p:nvPr/>
          </p:nvSpPr>
          <p:spPr bwMode="auto">
            <a:xfrm>
              <a:off x="7791450" y="3849688"/>
              <a:ext cx="92075" cy="114300"/>
            </a:xfrm>
            <a:custGeom>
              <a:avLst/>
              <a:gdLst>
                <a:gd name="T0" fmla="*/ 128 w 256"/>
                <a:gd name="T1" fmla="*/ 320 h 320"/>
                <a:gd name="T2" fmla="*/ 256 w 256"/>
                <a:gd name="T3" fmla="*/ 192 h 320"/>
                <a:gd name="T4" fmla="*/ 256 w 256"/>
                <a:gd name="T5" fmla="*/ 128 h 320"/>
                <a:gd name="T6" fmla="*/ 128 w 256"/>
                <a:gd name="T7" fmla="*/ 0 h 320"/>
                <a:gd name="T8" fmla="*/ 0 w 256"/>
                <a:gd name="T9" fmla="*/ 128 h 320"/>
                <a:gd name="T10" fmla="*/ 0 w 256"/>
                <a:gd name="T11" fmla="*/ 192 h 320"/>
                <a:gd name="T12" fmla="*/ 128 w 256"/>
                <a:gd name="T13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320">
                  <a:moveTo>
                    <a:pt x="128" y="320"/>
                  </a:moveTo>
                  <a:cubicBezTo>
                    <a:pt x="203" y="320"/>
                    <a:pt x="256" y="268"/>
                    <a:pt x="256" y="192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52"/>
                    <a:pt x="203" y="0"/>
                    <a:pt x="128" y="0"/>
                  </a:cubicBezTo>
                  <a:cubicBezTo>
                    <a:pt x="53" y="0"/>
                    <a:pt x="0" y="52"/>
                    <a:pt x="0" y="12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68"/>
                    <a:pt x="53" y="320"/>
                    <a:pt x="128" y="32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7" name="Freeform 113"/>
            <p:cNvSpPr>
              <a:spLocks/>
            </p:cNvSpPr>
            <p:nvPr/>
          </p:nvSpPr>
          <p:spPr bwMode="auto">
            <a:xfrm>
              <a:off x="7735888" y="3963988"/>
              <a:ext cx="204787" cy="101600"/>
            </a:xfrm>
            <a:custGeom>
              <a:avLst/>
              <a:gdLst>
                <a:gd name="T0" fmla="*/ 576 w 576"/>
                <a:gd name="T1" fmla="*/ 288 h 288"/>
                <a:gd name="T2" fmla="*/ 576 w 576"/>
                <a:gd name="T3" fmla="*/ 160 h 288"/>
                <a:gd name="T4" fmla="*/ 288 w 576"/>
                <a:gd name="T5" fmla="*/ 0 h 288"/>
                <a:gd name="T6" fmla="*/ 0 w 576"/>
                <a:gd name="T7" fmla="*/ 160 h 288"/>
                <a:gd name="T8" fmla="*/ 0 w 576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6" h="288">
                  <a:moveTo>
                    <a:pt x="576" y="288"/>
                  </a:moveTo>
                  <a:cubicBezTo>
                    <a:pt x="576" y="160"/>
                    <a:pt x="576" y="160"/>
                    <a:pt x="576" y="160"/>
                  </a:cubicBezTo>
                  <a:cubicBezTo>
                    <a:pt x="576" y="54"/>
                    <a:pt x="388" y="0"/>
                    <a:pt x="288" y="0"/>
                  </a:cubicBezTo>
                  <a:cubicBezTo>
                    <a:pt x="188" y="0"/>
                    <a:pt x="0" y="54"/>
                    <a:pt x="0" y="160"/>
                  </a:cubicBezTo>
                  <a:cubicBezTo>
                    <a:pt x="0" y="288"/>
                    <a:pt x="0" y="288"/>
                    <a:pt x="0" y="288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8" name="Freeform 114"/>
            <p:cNvSpPr>
              <a:spLocks/>
            </p:cNvSpPr>
            <p:nvPr/>
          </p:nvSpPr>
          <p:spPr bwMode="auto">
            <a:xfrm>
              <a:off x="7689850" y="3563938"/>
              <a:ext cx="420687" cy="404813"/>
            </a:xfrm>
            <a:custGeom>
              <a:avLst/>
              <a:gdLst>
                <a:gd name="T0" fmla="*/ 160 w 1184"/>
                <a:gd name="T1" fmla="*/ 896 h 1134"/>
                <a:gd name="T2" fmla="*/ 96 w 1184"/>
                <a:gd name="T3" fmla="*/ 896 h 1134"/>
                <a:gd name="T4" fmla="*/ 0 w 1184"/>
                <a:gd name="T5" fmla="*/ 800 h 1134"/>
                <a:gd name="T6" fmla="*/ 0 w 1184"/>
                <a:gd name="T7" fmla="*/ 96 h 1134"/>
                <a:gd name="T8" fmla="*/ 96 w 1184"/>
                <a:gd name="T9" fmla="*/ 0 h 1134"/>
                <a:gd name="T10" fmla="*/ 1088 w 1184"/>
                <a:gd name="T11" fmla="*/ 0 h 1134"/>
                <a:gd name="T12" fmla="*/ 1184 w 1184"/>
                <a:gd name="T13" fmla="*/ 96 h 1134"/>
                <a:gd name="T14" fmla="*/ 1184 w 1184"/>
                <a:gd name="T15" fmla="*/ 800 h 1134"/>
                <a:gd name="T16" fmla="*/ 1088 w 1184"/>
                <a:gd name="T17" fmla="*/ 896 h 1134"/>
                <a:gd name="T18" fmla="*/ 992 w 1184"/>
                <a:gd name="T19" fmla="*/ 896 h 1134"/>
                <a:gd name="T20" fmla="*/ 825 w 1184"/>
                <a:gd name="T21" fmla="*/ 1110 h 1134"/>
                <a:gd name="T22" fmla="*/ 768 w 1184"/>
                <a:gd name="T23" fmla="*/ 1091 h 1134"/>
                <a:gd name="T24" fmla="*/ 768 w 1184"/>
                <a:gd name="T25" fmla="*/ 896 h 1134"/>
                <a:gd name="T26" fmla="*/ 672 w 1184"/>
                <a:gd name="T27" fmla="*/ 896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4" h="1134">
                  <a:moveTo>
                    <a:pt x="160" y="896"/>
                  </a:moveTo>
                  <a:cubicBezTo>
                    <a:pt x="96" y="896"/>
                    <a:pt x="96" y="896"/>
                    <a:pt x="96" y="896"/>
                  </a:cubicBezTo>
                  <a:cubicBezTo>
                    <a:pt x="43" y="896"/>
                    <a:pt x="0" y="853"/>
                    <a:pt x="0" y="80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1088" y="0"/>
                    <a:pt x="1088" y="0"/>
                    <a:pt x="1088" y="0"/>
                  </a:cubicBezTo>
                  <a:cubicBezTo>
                    <a:pt x="1141" y="0"/>
                    <a:pt x="1184" y="43"/>
                    <a:pt x="1184" y="96"/>
                  </a:cubicBezTo>
                  <a:cubicBezTo>
                    <a:pt x="1184" y="800"/>
                    <a:pt x="1184" y="800"/>
                    <a:pt x="1184" y="800"/>
                  </a:cubicBezTo>
                  <a:cubicBezTo>
                    <a:pt x="1184" y="853"/>
                    <a:pt x="1141" y="896"/>
                    <a:pt x="1088" y="896"/>
                  </a:cubicBezTo>
                  <a:cubicBezTo>
                    <a:pt x="992" y="896"/>
                    <a:pt x="992" y="896"/>
                    <a:pt x="992" y="896"/>
                  </a:cubicBezTo>
                  <a:cubicBezTo>
                    <a:pt x="825" y="1110"/>
                    <a:pt x="825" y="1110"/>
                    <a:pt x="825" y="1110"/>
                  </a:cubicBezTo>
                  <a:cubicBezTo>
                    <a:pt x="807" y="1134"/>
                    <a:pt x="768" y="1121"/>
                    <a:pt x="768" y="1091"/>
                  </a:cubicBezTo>
                  <a:cubicBezTo>
                    <a:pt x="768" y="896"/>
                    <a:pt x="768" y="896"/>
                    <a:pt x="768" y="896"/>
                  </a:cubicBezTo>
                  <a:cubicBezTo>
                    <a:pt x="672" y="896"/>
                    <a:pt x="672" y="896"/>
                    <a:pt x="672" y="896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9" name="Freeform 115"/>
            <p:cNvSpPr>
              <a:spLocks/>
            </p:cNvSpPr>
            <p:nvPr/>
          </p:nvSpPr>
          <p:spPr bwMode="auto">
            <a:xfrm>
              <a:off x="7815263" y="3644900"/>
              <a:ext cx="182562" cy="147638"/>
            </a:xfrm>
            <a:custGeom>
              <a:avLst/>
              <a:gdLst>
                <a:gd name="T0" fmla="*/ 93 w 115"/>
                <a:gd name="T1" fmla="*/ 0 h 93"/>
                <a:gd name="T2" fmla="*/ 43 w 115"/>
                <a:gd name="T3" fmla="*/ 50 h 93"/>
                <a:gd name="T4" fmla="*/ 21 w 115"/>
                <a:gd name="T5" fmla="*/ 28 h 93"/>
                <a:gd name="T6" fmla="*/ 0 w 115"/>
                <a:gd name="T7" fmla="*/ 50 h 93"/>
                <a:gd name="T8" fmla="*/ 43 w 115"/>
                <a:gd name="T9" fmla="*/ 93 h 93"/>
                <a:gd name="T10" fmla="*/ 115 w 115"/>
                <a:gd name="T11" fmla="*/ 21 h 93"/>
                <a:gd name="T12" fmla="*/ 93 w 115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93">
                  <a:moveTo>
                    <a:pt x="93" y="0"/>
                  </a:moveTo>
                  <a:lnTo>
                    <a:pt x="43" y="50"/>
                  </a:lnTo>
                  <a:lnTo>
                    <a:pt x="21" y="28"/>
                  </a:lnTo>
                  <a:lnTo>
                    <a:pt x="0" y="50"/>
                  </a:lnTo>
                  <a:lnTo>
                    <a:pt x="43" y="93"/>
                  </a:lnTo>
                  <a:lnTo>
                    <a:pt x="115" y="21"/>
                  </a:lnTo>
                  <a:lnTo>
                    <a:pt x="93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8" name="Группа 537"/>
          <p:cNvGrpSpPr/>
          <p:nvPr/>
        </p:nvGrpSpPr>
        <p:grpSpPr>
          <a:xfrm>
            <a:off x="6512207" y="2656285"/>
            <a:ext cx="394097" cy="392906"/>
            <a:chOff x="8555038" y="3541713"/>
            <a:chExt cx="525462" cy="523875"/>
          </a:xfrm>
        </p:grpSpPr>
        <p:sp>
          <p:nvSpPr>
            <p:cNvPr id="480" name="Freeform 116"/>
            <p:cNvSpPr>
              <a:spLocks/>
            </p:cNvSpPr>
            <p:nvPr/>
          </p:nvSpPr>
          <p:spPr bwMode="auto">
            <a:xfrm>
              <a:off x="8840788" y="3849688"/>
              <a:ext cx="182562" cy="147638"/>
            </a:xfrm>
            <a:custGeom>
              <a:avLst/>
              <a:gdLst>
                <a:gd name="T0" fmla="*/ 93 w 115"/>
                <a:gd name="T1" fmla="*/ 0 h 93"/>
                <a:gd name="T2" fmla="*/ 43 w 115"/>
                <a:gd name="T3" fmla="*/ 50 h 93"/>
                <a:gd name="T4" fmla="*/ 22 w 115"/>
                <a:gd name="T5" fmla="*/ 29 h 93"/>
                <a:gd name="T6" fmla="*/ 0 w 115"/>
                <a:gd name="T7" fmla="*/ 50 h 93"/>
                <a:gd name="T8" fmla="*/ 43 w 115"/>
                <a:gd name="T9" fmla="*/ 93 h 93"/>
                <a:gd name="T10" fmla="*/ 115 w 115"/>
                <a:gd name="T11" fmla="*/ 22 h 93"/>
                <a:gd name="T12" fmla="*/ 93 w 115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93">
                  <a:moveTo>
                    <a:pt x="93" y="0"/>
                  </a:moveTo>
                  <a:lnTo>
                    <a:pt x="43" y="50"/>
                  </a:lnTo>
                  <a:lnTo>
                    <a:pt x="22" y="29"/>
                  </a:lnTo>
                  <a:lnTo>
                    <a:pt x="0" y="50"/>
                  </a:lnTo>
                  <a:lnTo>
                    <a:pt x="43" y="93"/>
                  </a:lnTo>
                  <a:lnTo>
                    <a:pt x="115" y="22"/>
                  </a:lnTo>
                  <a:lnTo>
                    <a:pt x="93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1" name="Oval 117"/>
            <p:cNvSpPr>
              <a:spLocks noChangeArrowheads="1"/>
            </p:cNvSpPr>
            <p:nvPr/>
          </p:nvSpPr>
          <p:spPr bwMode="auto">
            <a:xfrm>
              <a:off x="8783638" y="3770313"/>
              <a:ext cx="296862" cy="295275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2" name="Freeform 118"/>
            <p:cNvSpPr>
              <a:spLocks/>
            </p:cNvSpPr>
            <p:nvPr/>
          </p:nvSpPr>
          <p:spPr bwMode="auto">
            <a:xfrm>
              <a:off x="8636000" y="3541713"/>
              <a:ext cx="158750" cy="193675"/>
            </a:xfrm>
            <a:custGeom>
              <a:avLst/>
              <a:gdLst>
                <a:gd name="T0" fmla="*/ 224 w 448"/>
                <a:gd name="T1" fmla="*/ 544 h 544"/>
                <a:gd name="T2" fmla="*/ 448 w 448"/>
                <a:gd name="T3" fmla="*/ 314 h 544"/>
                <a:gd name="T4" fmla="*/ 448 w 448"/>
                <a:gd name="T5" fmla="*/ 230 h 544"/>
                <a:gd name="T6" fmla="*/ 224 w 448"/>
                <a:gd name="T7" fmla="*/ 0 h 544"/>
                <a:gd name="T8" fmla="*/ 0 w 448"/>
                <a:gd name="T9" fmla="*/ 230 h 544"/>
                <a:gd name="T10" fmla="*/ 0 w 448"/>
                <a:gd name="T11" fmla="*/ 314 h 544"/>
                <a:gd name="T12" fmla="*/ 224 w 448"/>
                <a:gd name="T13" fmla="*/ 544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8" h="544">
                  <a:moveTo>
                    <a:pt x="224" y="544"/>
                  </a:moveTo>
                  <a:cubicBezTo>
                    <a:pt x="355" y="544"/>
                    <a:pt x="448" y="450"/>
                    <a:pt x="448" y="314"/>
                  </a:cubicBezTo>
                  <a:cubicBezTo>
                    <a:pt x="448" y="230"/>
                    <a:pt x="448" y="230"/>
                    <a:pt x="448" y="230"/>
                  </a:cubicBezTo>
                  <a:cubicBezTo>
                    <a:pt x="448" y="94"/>
                    <a:pt x="355" y="0"/>
                    <a:pt x="224" y="0"/>
                  </a:cubicBezTo>
                  <a:cubicBezTo>
                    <a:pt x="93" y="0"/>
                    <a:pt x="0" y="94"/>
                    <a:pt x="0" y="230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0" y="450"/>
                    <a:pt x="93" y="544"/>
                    <a:pt x="224" y="5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3" name="Freeform 119"/>
            <p:cNvSpPr>
              <a:spLocks/>
            </p:cNvSpPr>
            <p:nvPr/>
          </p:nvSpPr>
          <p:spPr bwMode="auto">
            <a:xfrm>
              <a:off x="8555038" y="3735388"/>
              <a:ext cx="263525" cy="193675"/>
            </a:xfrm>
            <a:custGeom>
              <a:avLst/>
              <a:gdLst>
                <a:gd name="T0" fmla="*/ 738 w 738"/>
                <a:gd name="T1" fmla="*/ 73 h 544"/>
                <a:gd name="T2" fmla="*/ 448 w 738"/>
                <a:gd name="T3" fmla="*/ 0 h 544"/>
                <a:gd name="T4" fmla="*/ 0 w 738"/>
                <a:gd name="T5" fmla="*/ 288 h 544"/>
                <a:gd name="T6" fmla="*/ 0 w 738"/>
                <a:gd name="T7" fmla="*/ 544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8" h="544">
                  <a:moveTo>
                    <a:pt x="738" y="73"/>
                  </a:moveTo>
                  <a:cubicBezTo>
                    <a:pt x="644" y="23"/>
                    <a:pt x="528" y="0"/>
                    <a:pt x="448" y="0"/>
                  </a:cubicBezTo>
                  <a:cubicBezTo>
                    <a:pt x="292" y="0"/>
                    <a:pt x="0" y="88"/>
                    <a:pt x="0" y="288"/>
                  </a:cubicBezTo>
                  <a:cubicBezTo>
                    <a:pt x="0" y="544"/>
                    <a:pt x="0" y="544"/>
                    <a:pt x="0" y="544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7" name="Группа 536"/>
          <p:cNvGrpSpPr/>
          <p:nvPr/>
        </p:nvGrpSpPr>
        <p:grpSpPr>
          <a:xfrm>
            <a:off x="7221820" y="2682479"/>
            <a:ext cx="342900" cy="341710"/>
            <a:chOff x="9501188" y="3576638"/>
            <a:chExt cx="457200" cy="455613"/>
          </a:xfrm>
        </p:grpSpPr>
        <p:sp>
          <p:nvSpPr>
            <p:cNvPr id="484" name="Oval 120"/>
            <p:cNvSpPr>
              <a:spLocks noChangeArrowheads="1"/>
            </p:cNvSpPr>
            <p:nvPr/>
          </p:nvSpPr>
          <p:spPr bwMode="auto">
            <a:xfrm>
              <a:off x="9501188" y="3576638"/>
              <a:ext cx="457200" cy="45561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5" name="Freeform 121"/>
            <p:cNvSpPr>
              <a:spLocks/>
            </p:cNvSpPr>
            <p:nvPr/>
          </p:nvSpPr>
          <p:spPr bwMode="auto">
            <a:xfrm>
              <a:off x="9548813" y="3625850"/>
              <a:ext cx="142875" cy="155575"/>
            </a:xfrm>
            <a:custGeom>
              <a:avLst/>
              <a:gdLst>
                <a:gd name="T0" fmla="*/ 0 w 403"/>
                <a:gd name="T1" fmla="*/ 439 h 439"/>
                <a:gd name="T2" fmla="*/ 403 w 403"/>
                <a:gd name="T3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03" h="439">
                  <a:moveTo>
                    <a:pt x="0" y="439"/>
                  </a:moveTo>
                  <a:cubicBezTo>
                    <a:pt x="26" y="220"/>
                    <a:pt x="190" y="44"/>
                    <a:pt x="403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6" name="Freeform 122"/>
            <p:cNvSpPr>
              <a:spLocks/>
            </p:cNvSpPr>
            <p:nvPr/>
          </p:nvSpPr>
          <p:spPr bwMode="auto">
            <a:xfrm>
              <a:off x="9810750" y="3886200"/>
              <a:ext cx="80962" cy="80963"/>
            </a:xfrm>
            <a:custGeom>
              <a:avLst/>
              <a:gdLst>
                <a:gd name="T0" fmla="*/ 229 w 229"/>
                <a:gd name="T1" fmla="*/ 0 h 228"/>
                <a:gd name="T2" fmla="*/ 0 w 229"/>
                <a:gd name="T3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9" h="228">
                  <a:moveTo>
                    <a:pt x="229" y="0"/>
                  </a:moveTo>
                  <a:cubicBezTo>
                    <a:pt x="179" y="98"/>
                    <a:pt x="99" y="178"/>
                    <a:pt x="0" y="228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7" name="Freeform 123"/>
            <p:cNvSpPr>
              <a:spLocks/>
            </p:cNvSpPr>
            <p:nvPr/>
          </p:nvSpPr>
          <p:spPr bwMode="auto">
            <a:xfrm>
              <a:off x="9604375" y="3702050"/>
              <a:ext cx="261937" cy="215900"/>
            </a:xfrm>
            <a:custGeom>
              <a:avLst/>
              <a:gdLst>
                <a:gd name="T0" fmla="*/ 136 w 165"/>
                <a:gd name="T1" fmla="*/ 0 h 136"/>
                <a:gd name="T2" fmla="*/ 57 w 165"/>
                <a:gd name="T3" fmla="*/ 79 h 136"/>
                <a:gd name="T4" fmla="*/ 29 w 165"/>
                <a:gd name="T5" fmla="*/ 50 h 136"/>
                <a:gd name="T6" fmla="*/ 0 w 165"/>
                <a:gd name="T7" fmla="*/ 79 h 136"/>
                <a:gd name="T8" fmla="*/ 57 w 165"/>
                <a:gd name="T9" fmla="*/ 136 h 136"/>
                <a:gd name="T10" fmla="*/ 165 w 165"/>
                <a:gd name="T11" fmla="*/ 28 h 136"/>
                <a:gd name="T12" fmla="*/ 136 w 165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36">
                  <a:moveTo>
                    <a:pt x="136" y="0"/>
                  </a:moveTo>
                  <a:lnTo>
                    <a:pt x="57" y="79"/>
                  </a:lnTo>
                  <a:lnTo>
                    <a:pt x="29" y="50"/>
                  </a:lnTo>
                  <a:lnTo>
                    <a:pt x="0" y="79"/>
                  </a:lnTo>
                  <a:lnTo>
                    <a:pt x="57" y="136"/>
                  </a:lnTo>
                  <a:lnTo>
                    <a:pt x="165" y="28"/>
                  </a:lnTo>
                  <a:lnTo>
                    <a:pt x="136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4" name="Группа 533"/>
          <p:cNvGrpSpPr/>
          <p:nvPr/>
        </p:nvGrpSpPr>
        <p:grpSpPr>
          <a:xfrm>
            <a:off x="7914764" y="2664619"/>
            <a:ext cx="350043" cy="376238"/>
            <a:chOff x="10425113" y="3552825"/>
            <a:chExt cx="466724" cy="501650"/>
          </a:xfrm>
        </p:grpSpPr>
        <p:sp>
          <p:nvSpPr>
            <p:cNvPr id="488" name="Freeform 124"/>
            <p:cNvSpPr>
              <a:spLocks/>
            </p:cNvSpPr>
            <p:nvPr/>
          </p:nvSpPr>
          <p:spPr bwMode="auto">
            <a:xfrm>
              <a:off x="10629900" y="3838575"/>
              <a:ext cx="261937" cy="215900"/>
            </a:xfrm>
            <a:custGeom>
              <a:avLst/>
              <a:gdLst>
                <a:gd name="T0" fmla="*/ 137 w 165"/>
                <a:gd name="T1" fmla="*/ 0 h 136"/>
                <a:gd name="T2" fmla="*/ 58 w 165"/>
                <a:gd name="T3" fmla="*/ 79 h 136"/>
                <a:gd name="T4" fmla="*/ 29 w 165"/>
                <a:gd name="T5" fmla="*/ 50 h 136"/>
                <a:gd name="T6" fmla="*/ 0 w 165"/>
                <a:gd name="T7" fmla="*/ 79 h 136"/>
                <a:gd name="T8" fmla="*/ 58 w 165"/>
                <a:gd name="T9" fmla="*/ 136 h 136"/>
                <a:gd name="T10" fmla="*/ 165 w 165"/>
                <a:gd name="T11" fmla="*/ 29 h 136"/>
                <a:gd name="T12" fmla="*/ 137 w 165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36">
                  <a:moveTo>
                    <a:pt x="137" y="0"/>
                  </a:moveTo>
                  <a:lnTo>
                    <a:pt x="58" y="79"/>
                  </a:lnTo>
                  <a:lnTo>
                    <a:pt x="29" y="50"/>
                  </a:lnTo>
                  <a:lnTo>
                    <a:pt x="0" y="79"/>
                  </a:lnTo>
                  <a:lnTo>
                    <a:pt x="58" y="136"/>
                  </a:lnTo>
                  <a:lnTo>
                    <a:pt x="165" y="29"/>
                  </a:lnTo>
                  <a:lnTo>
                    <a:pt x="137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9" name="Freeform 125"/>
            <p:cNvSpPr>
              <a:spLocks/>
            </p:cNvSpPr>
            <p:nvPr/>
          </p:nvSpPr>
          <p:spPr bwMode="auto">
            <a:xfrm>
              <a:off x="10425113" y="3552825"/>
              <a:ext cx="376237" cy="501650"/>
            </a:xfrm>
            <a:custGeom>
              <a:avLst/>
              <a:gdLst>
                <a:gd name="T0" fmla="*/ 237 w 237"/>
                <a:gd name="T1" fmla="*/ 165 h 316"/>
                <a:gd name="T2" fmla="*/ 237 w 237"/>
                <a:gd name="T3" fmla="*/ 0 h 316"/>
                <a:gd name="T4" fmla="*/ 29 w 237"/>
                <a:gd name="T5" fmla="*/ 0 h 316"/>
                <a:gd name="T6" fmla="*/ 0 w 237"/>
                <a:gd name="T7" fmla="*/ 29 h 316"/>
                <a:gd name="T8" fmla="*/ 0 w 237"/>
                <a:gd name="T9" fmla="*/ 316 h 316"/>
                <a:gd name="T10" fmla="*/ 143 w 237"/>
                <a:gd name="T11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316">
                  <a:moveTo>
                    <a:pt x="237" y="165"/>
                  </a:moveTo>
                  <a:lnTo>
                    <a:pt x="237" y="0"/>
                  </a:lnTo>
                  <a:lnTo>
                    <a:pt x="29" y="0"/>
                  </a:lnTo>
                  <a:lnTo>
                    <a:pt x="0" y="29"/>
                  </a:lnTo>
                  <a:lnTo>
                    <a:pt x="0" y="316"/>
                  </a:lnTo>
                  <a:lnTo>
                    <a:pt x="143" y="316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0" name="Freeform 126"/>
            <p:cNvSpPr>
              <a:spLocks/>
            </p:cNvSpPr>
            <p:nvPr/>
          </p:nvSpPr>
          <p:spPr bwMode="auto">
            <a:xfrm>
              <a:off x="10458450" y="3587750"/>
              <a:ext cx="34925" cy="33338"/>
            </a:xfrm>
            <a:custGeom>
              <a:avLst/>
              <a:gdLst>
                <a:gd name="T0" fmla="*/ 22 w 22"/>
                <a:gd name="T1" fmla="*/ 0 h 21"/>
                <a:gd name="T2" fmla="*/ 22 w 22"/>
                <a:gd name="T3" fmla="*/ 21 h 21"/>
                <a:gd name="T4" fmla="*/ 0 w 22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22" y="0"/>
                  </a:moveTo>
                  <a:lnTo>
                    <a:pt x="22" y="21"/>
                  </a:lnTo>
                  <a:lnTo>
                    <a:pt x="0" y="21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1" name="Line 127"/>
            <p:cNvSpPr>
              <a:spLocks noChangeShapeType="1"/>
            </p:cNvSpPr>
            <p:nvPr/>
          </p:nvSpPr>
          <p:spPr bwMode="auto">
            <a:xfrm flipH="1">
              <a:off x="10515600" y="3702050"/>
              <a:ext cx="19367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2" name="Line 128"/>
            <p:cNvSpPr>
              <a:spLocks noChangeShapeType="1"/>
            </p:cNvSpPr>
            <p:nvPr/>
          </p:nvSpPr>
          <p:spPr bwMode="auto">
            <a:xfrm flipH="1">
              <a:off x="10515600" y="3746500"/>
              <a:ext cx="19367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3" name="Line 129"/>
            <p:cNvSpPr>
              <a:spLocks noChangeShapeType="1"/>
            </p:cNvSpPr>
            <p:nvPr/>
          </p:nvSpPr>
          <p:spPr bwMode="auto">
            <a:xfrm flipH="1">
              <a:off x="10515600" y="3792538"/>
              <a:ext cx="1365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5" name="Группа 534"/>
          <p:cNvGrpSpPr/>
          <p:nvPr/>
        </p:nvGrpSpPr>
        <p:grpSpPr>
          <a:xfrm>
            <a:off x="7880236" y="3374232"/>
            <a:ext cx="392906" cy="351235"/>
            <a:chOff x="10379075" y="4498975"/>
            <a:chExt cx="523875" cy="468313"/>
          </a:xfrm>
        </p:grpSpPr>
        <p:sp>
          <p:nvSpPr>
            <p:cNvPr id="494" name="Freeform 130"/>
            <p:cNvSpPr>
              <a:spLocks/>
            </p:cNvSpPr>
            <p:nvPr/>
          </p:nvSpPr>
          <p:spPr bwMode="auto">
            <a:xfrm>
              <a:off x="10402888" y="4910138"/>
              <a:ext cx="249237" cy="57150"/>
            </a:xfrm>
            <a:custGeom>
              <a:avLst/>
              <a:gdLst>
                <a:gd name="T0" fmla="*/ 0 w 157"/>
                <a:gd name="T1" fmla="*/ 0 h 36"/>
                <a:gd name="T2" fmla="*/ 0 w 157"/>
                <a:gd name="T3" fmla="*/ 36 h 36"/>
                <a:gd name="T4" fmla="*/ 157 w 157"/>
                <a:gd name="T5" fmla="*/ 36 h 36"/>
                <a:gd name="T6" fmla="*/ 157 w 15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36">
                  <a:moveTo>
                    <a:pt x="0" y="0"/>
                  </a:moveTo>
                  <a:lnTo>
                    <a:pt x="0" y="36"/>
                  </a:lnTo>
                  <a:lnTo>
                    <a:pt x="157" y="36"/>
                  </a:lnTo>
                  <a:lnTo>
                    <a:pt x="157" y="0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5" name="Freeform 131"/>
            <p:cNvSpPr>
              <a:spLocks/>
            </p:cNvSpPr>
            <p:nvPr/>
          </p:nvSpPr>
          <p:spPr bwMode="auto">
            <a:xfrm>
              <a:off x="10379075" y="4498975"/>
              <a:ext cx="296862" cy="411163"/>
            </a:xfrm>
            <a:custGeom>
              <a:avLst/>
              <a:gdLst>
                <a:gd name="T0" fmla="*/ 640 w 832"/>
                <a:gd name="T1" fmla="*/ 1152 h 1152"/>
                <a:gd name="T2" fmla="*/ 832 w 832"/>
                <a:gd name="T3" fmla="*/ 1152 h 1152"/>
                <a:gd name="T4" fmla="*/ 832 w 832"/>
                <a:gd name="T5" fmla="*/ 992 h 1152"/>
                <a:gd name="T6" fmla="*/ 645 w 832"/>
                <a:gd name="T7" fmla="*/ 837 h 1152"/>
                <a:gd name="T8" fmla="*/ 512 w 832"/>
                <a:gd name="T9" fmla="*/ 512 h 1152"/>
                <a:gd name="T10" fmla="*/ 576 w 832"/>
                <a:gd name="T11" fmla="*/ 160 h 1152"/>
                <a:gd name="T12" fmla="*/ 416 w 832"/>
                <a:gd name="T13" fmla="*/ 0 h 1152"/>
                <a:gd name="T14" fmla="*/ 256 w 832"/>
                <a:gd name="T15" fmla="*/ 160 h 1152"/>
                <a:gd name="T16" fmla="*/ 320 w 832"/>
                <a:gd name="T17" fmla="*/ 512 h 1152"/>
                <a:gd name="T18" fmla="*/ 187 w 832"/>
                <a:gd name="T19" fmla="*/ 837 h 1152"/>
                <a:gd name="T20" fmla="*/ 0 w 832"/>
                <a:gd name="T21" fmla="*/ 992 h 1152"/>
                <a:gd name="T22" fmla="*/ 0 w 832"/>
                <a:gd name="T23" fmla="*/ 1152 h 1152"/>
                <a:gd name="T24" fmla="*/ 480 w 832"/>
                <a:gd name="T25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2" h="1152">
                  <a:moveTo>
                    <a:pt x="640" y="1152"/>
                  </a:moveTo>
                  <a:cubicBezTo>
                    <a:pt x="832" y="1152"/>
                    <a:pt x="832" y="1152"/>
                    <a:pt x="832" y="1152"/>
                  </a:cubicBezTo>
                  <a:cubicBezTo>
                    <a:pt x="832" y="992"/>
                    <a:pt x="832" y="992"/>
                    <a:pt x="832" y="992"/>
                  </a:cubicBezTo>
                  <a:cubicBezTo>
                    <a:pt x="832" y="904"/>
                    <a:pt x="768" y="886"/>
                    <a:pt x="645" y="837"/>
                  </a:cubicBezTo>
                  <a:cubicBezTo>
                    <a:pt x="507" y="783"/>
                    <a:pt x="505" y="639"/>
                    <a:pt x="512" y="512"/>
                  </a:cubicBezTo>
                  <a:cubicBezTo>
                    <a:pt x="521" y="349"/>
                    <a:pt x="576" y="256"/>
                    <a:pt x="576" y="160"/>
                  </a:cubicBezTo>
                  <a:cubicBezTo>
                    <a:pt x="576" y="72"/>
                    <a:pt x="504" y="0"/>
                    <a:pt x="416" y="0"/>
                  </a:cubicBezTo>
                  <a:cubicBezTo>
                    <a:pt x="328" y="0"/>
                    <a:pt x="256" y="72"/>
                    <a:pt x="256" y="160"/>
                  </a:cubicBezTo>
                  <a:cubicBezTo>
                    <a:pt x="256" y="256"/>
                    <a:pt x="311" y="349"/>
                    <a:pt x="320" y="512"/>
                  </a:cubicBezTo>
                  <a:cubicBezTo>
                    <a:pt x="327" y="639"/>
                    <a:pt x="325" y="783"/>
                    <a:pt x="187" y="837"/>
                  </a:cubicBezTo>
                  <a:cubicBezTo>
                    <a:pt x="64" y="886"/>
                    <a:pt x="0" y="904"/>
                    <a:pt x="0" y="992"/>
                  </a:cubicBezTo>
                  <a:cubicBezTo>
                    <a:pt x="0" y="1152"/>
                    <a:pt x="0" y="1152"/>
                    <a:pt x="0" y="1152"/>
                  </a:cubicBezTo>
                  <a:cubicBezTo>
                    <a:pt x="480" y="1152"/>
                    <a:pt x="480" y="1152"/>
                    <a:pt x="480" y="115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6" name="Freeform 132"/>
            <p:cNvSpPr>
              <a:spLocks/>
            </p:cNvSpPr>
            <p:nvPr/>
          </p:nvSpPr>
          <p:spPr bwMode="auto">
            <a:xfrm>
              <a:off x="10641013" y="4624388"/>
              <a:ext cx="182562" cy="149225"/>
            </a:xfrm>
            <a:custGeom>
              <a:avLst/>
              <a:gdLst>
                <a:gd name="T0" fmla="*/ 94 w 115"/>
                <a:gd name="T1" fmla="*/ 0 h 94"/>
                <a:gd name="T2" fmla="*/ 43 w 115"/>
                <a:gd name="T3" fmla="*/ 51 h 94"/>
                <a:gd name="T4" fmla="*/ 22 w 115"/>
                <a:gd name="T5" fmla="*/ 29 h 94"/>
                <a:gd name="T6" fmla="*/ 0 w 115"/>
                <a:gd name="T7" fmla="*/ 51 h 94"/>
                <a:gd name="T8" fmla="*/ 43 w 115"/>
                <a:gd name="T9" fmla="*/ 94 h 94"/>
                <a:gd name="T10" fmla="*/ 115 w 115"/>
                <a:gd name="T11" fmla="*/ 22 h 94"/>
                <a:gd name="T12" fmla="*/ 94 w 115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94">
                  <a:moveTo>
                    <a:pt x="94" y="0"/>
                  </a:moveTo>
                  <a:lnTo>
                    <a:pt x="43" y="51"/>
                  </a:lnTo>
                  <a:lnTo>
                    <a:pt x="22" y="29"/>
                  </a:lnTo>
                  <a:lnTo>
                    <a:pt x="0" y="51"/>
                  </a:lnTo>
                  <a:lnTo>
                    <a:pt x="43" y="94"/>
                  </a:lnTo>
                  <a:lnTo>
                    <a:pt x="115" y="22"/>
                  </a:lnTo>
                  <a:lnTo>
                    <a:pt x="94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7" name="Freeform 133"/>
            <p:cNvSpPr>
              <a:spLocks/>
            </p:cNvSpPr>
            <p:nvPr/>
          </p:nvSpPr>
          <p:spPr bwMode="auto">
            <a:xfrm>
              <a:off x="10625138" y="4522788"/>
              <a:ext cx="277812" cy="341313"/>
            </a:xfrm>
            <a:custGeom>
              <a:avLst/>
              <a:gdLst>
                <a:gd name="T0" fmla="*/ 0 w 784"/>
                <a:gd name="T1" fmla="*/ 109 h 960"/>
                <a:gd name="T2" fmla="*/ 304 w 784"/>
                <a:gd name="T3" fmla="*/ 0 h 960"/>
                <a:gd name="T4" fmla="*/ 784 w 784"/>
                <a:gd name="T5" fmla="*/ 480 h 960"/>
                <a:gd name="T6" fmla="*/ 304 w 784"/>
                <a:gd name="T7" fmla="*/ 960 h 960"/>
                <a:gd name="T8" fmla="*/ 259 w 784"/>
                <a:gd name="T9" fmla="*/ 958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4" h="960">
                  <a:moveTo>
                    <a:pt x="0" y="109"/>
                  </a:moveTo>
                  <a:cubicBezTo>
                    <a:pt x="83" y="41"/>
                    <a:pt x="189" y="0"/>
                    <a:pt x="304" y="0"/>
                  </a:cubicBezTo>
                  <a:cubicBezTo>
                    <a:pt x="569" y="0"/>
                    <a:pt x="784" y="215"/>
                    <a:pt x="784" y="480"/>
                  </a:cubicBezTo>
                  <a:cubicBezTo>
                    <a:pt x="784" y="745"/>
                    <a:pt x="569" y="960"/>
                    <a:pt x="304" y="960"/>
                  </a:cubicBezTo>
                  <a:cubicBezTo>
                    <a:pt x="289" y="960"/>
                    <a:pt x="274" y="959"/>
                    <a:pt x="259" y="958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6" name="Группа 535"/>
          <p:cNvGrpSpPr/>
          <p:nvPr/>
        </p:nvGrpSpPr>
        <p:grpSpPr>
          <a:xfrm>
            <a:off x="7196817" y="3352801"/>
            <a:ext cx="392906" cy="355997"/>
            <a:chOff x="9467850" y="4470400"/>
            <a:chExt cx="523875" cy="474663"/>
          </a:xfrm>
        </p:grpSpPr>
        <p:sp>
          <p:nvSpPr>
            <p:cNvPr id="498" name="Freeform 134"/>
            <p:cNvSpPr>
              <a:spLocks/>
            </p:cNvSpPr>
            <p:nvPr/>
          </p:nvSpPr>
          <p:spPr bwMode="auto">
            <a:xfrm>
              <a:off x="9467850" y="4470400"/>
              <a:ext cx="387350" cy="474663"/>
            </a:xfrm>
            <a:custGeom>
              <a:avLst/>
              <a:gdLst>
                <a:gd name="T0" fmla="*/ 1088 w 1088"/>
                <a:gd name="T1" fmla="*/ 339 h 1331"/>
                <a:gd name="T2" fmla="*/ 1088 w 1088"/>
                <a:gd name="T3" fmla="*/ 211 h 1331"/>
                <a:gd name="T4" fmla="*/ 544 w 1088"/>
                <a:gd name="T5" fmla="*/ 0 h 1331"/>
                <a:gd name="T6" fmla="*/ 0 w 1088"/>
                <a:gd name="T7" fmla="*/ 211 h 1331"/>
                <a:gd name="T8" fmla="*/ 0 w 1088"/>
                <a:gd name="T9" fmla="*/ 755 h 1331"/>
                <a:gd name="T10" fmla="*/ 544 w 1088"/>
                <a:gd name="T11" fmla="*/ 1331 h 1331"/>
                <a:gd name="T12" fmla="*/ 676 w 1088"/>
                <a:gd name="T13" fmla="*/ 1242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8" h="1331">
                  <a:moveTo>
                    <a:pt x="1088" y="339"/>
                  </a:moveTo>
                  <a:cubicBezTo>
                    <a:pt x="1088" y="211"/>
                    <a:pt x="1088" y="211"/>
                    <a:pt x="1088" y="211"/>
                  </a:cubicBezTo>
                  <a:cubicBezTo>
                    <a:pt x="937" y="211"/>
                    <a:pt x="597" y="76"/>
                    <a:pt x="544" y="0"/>
                  </a:cubicBezTo>
                  <a:cubicBezTo>
                    <a:pt x="491" y="76"/>
                    <a:pt x="139" y="211"/>
                    <a:pt x="0" y="211"/>
                  </a:cubicBezTo>
                  <a:cubicBezTo>
                    <a:pt x="0" y="461"/>
                    <a:pt x="0" y="540"/>
                    <a:pt x="0" y="755"/>
                  </a:cubicBezTo>
                  <a:cubicBezTo>
                    <a:pt x="0" y="1011"/>
                    <a:pt x="514" y="1323"/>
                    <a:pt x="544" y="1331"/>
                  </a:cubicBezTo>
                  <a:cubicBezTo>
                    <a:pt x="553" y="1329"/>
                    <a:pt x="617" y="1283"/>
                    <a:pt x="676" y="124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9" name="Oval 135"/>
            <p:cNvSpPr>
              <a:spLocks noChangeArrowheads="1"/>
            </p:cNvSpPr>
            <p:nvPr/>
          </p:nvSpPr>
          <p:spPr bwMode="auto">
            <a:xfrm>
              <a:off x="9694863" y="4624388"/>
              <a:ext cx="296862" cy="29686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0" name="Freeform 136"/>
            <p:cNvSpPr>
              <a:spLocks/>
            </p:cNvSpPr>
            <p:nvPr/>
          </p:nvSpPr>
          <p:spPr bwMode="auto">
            <a:xfrm>
              <a:off x="9752013" y="4705350"/>
              <a:ext cx="182562" cy="147638"/>
            </a:xfrm>
            <a:custGeom>
              <a:avLst/>
              <a:gdLst>
                <a:gd name="T0" fmla="*/ 94 w 115"/>
                <a:gd name="T1" fmla="*/ 0 h 93"/>
                <a:gd name="T2" fmla="*/ 43 w 115"/>
                <a:gd name="T3" fmla="*/ 50 h 93"/>
                <a:gd name="T4" fmla="*/ 22 w 115"/>
                <a:gd name="T5" fmla="*/ 28 h 93"/>
                <a:gd name="T6" fmla="*/ 0 w 115"/>
                <a:gd name="T7" fmla="*/ 50 h 93"/>
                <a:gd name="T8" fmla="*/ 43 w 115"/>
                <a:gd name="T9" fmla="*/ 93 h 93"/>
                <a:gd name="T10" fmla="*/ 115 w 115"/>
                <a:gd name="T11" fmla="*/ 21 h 93"/>
                <a:gd name="T12" fmla="*/ 94 w 115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93">
                  <a:moveTo>
                    <a:pt x="94" y="0"/>
                  </a:moveTo>
                  <a:lnTo>
                    <a:pt x="43" y="50"/>
                  </a:lnTo>
                  <a:lnTo>
                    <a:pt x="22" y="28"/>
                  </a:lnTo>
                  <a:lnTo>
                    <a:pt x="0" y="50"/>
                  </a:lnTo>
                  <a:lnTo>
                    <a:pt x="43" y="93"/>
                  </a:lnTo>
                  <a:lnTo>
                    <a:pt x="115" y="21"/>
                  </a:lnTo>
                  <a:lnTo>
                    <a:pt x="94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39" name="Группа 538"/>
          <p:cNvGrpSpPr/>
          <p:nvPr/>
        </p:nvGrpSpPr>
        <p:grpSpPr>
          <a:xfrm>
            <a:off x="6512207" y="3357562"/>
            <a:ext cx="394097" cy="359570"/>
            <a:chOff x="8555038" y="4476750"/>
            <a:chExt cx="525462" cy="479426"/>
          </a:xfrm>
        </p:grpSpPr>
        <p:sp>
          <p:nvSpPr>
            <p:cNvPr id="501" name="Freeform 137"/>
            <p:cNvSpPr>
              <a:spLocks/>
            </p:cNvSpPr>
            <p:nvPr/>
          </p:nvSpPr>
          <p:spPr bwMode="auto">
            <a:xfrm>
              <a:off x="8555038" y="4476750"/>
              <a:ext cx="433387" cy="433388"/>
            </a:xfrm>
            <a:custGeom>
              <a:avLst/>
              <a:gdLst>
                <a:gd name="T0" fmla="*/ 695 w 1216"/>
                <a:gd name="T1" fmla="*/ 1210 h 1216"/>
                <a:gd name="T2" fmla="*/ 608 w 1216"/>
                <a:gd name="T3" fmla="*/ 1216 h 1216"/>
                <a:gd name="T4" fmla="*/ 0 w 1216"/>
                <a:gd name="T5" fmla="*/ 608 h 1216"/>
                <a:gd name="T6" fmla="*/ 608 w 1216"/>
                <a:gd name="T7" fmla="*/ 0 h 1216"/>
                <a:gd name="T8" fmla="*/ 1216 w 1216"/>
                <a:gd name="T9" fmla="*/ 608 h 1216"/>
                <a:gd name="T10" fmla="*/ 1205 w 1216"/>
                <a:gd name="T11" fmla="*/ 721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6" h="1216">
                  <a:moveTo>
                    <a:pt x="695" y="1210"/>
                  </a:moveTo>
                  <a:cubicBezTo>
                    <a:pt x="666" y="1214"/>
                    <a:pt x="637" y="1216"/>
                    <a:pt x="608" y="1216"/>
                  </a:cubicBezTo>
                  <a:cubicBezTo>
                    <a:pt x="272" y="1216"/>
                    <a:pt x="0" y="944"/>
                    <a:pt x="0" y="608"/>
                  </a:cubicBezTo>
                  <a:cubicBezTo>
                    <a:pt x="0" y="272"/>
                    <a:pt x="272" y="0"/>
                    <a:pt x="608" y="0"/>
                  </a:cubicBezTo>
                  <a:cubicBezTo>
                    <a:pt x="944" y="0"/>
                    <a:pt x="1216" y="272"/>
                    <a:pt x="1216" y="608"/>
                  </a:cubicBezTo>
                  <a:cubicBezTo>
                    <a:pt x="1216" y="647"/>
                    <a:pt x="1212" y="684"/>
                    <a:pt x="1205" y="721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2" name="Freeform 138"/>
            <p:cNvSpPr>
              <a:spLocks/>
            </p:cNvSpPr>
            <p:nvPr/>
          </p:nvSpPr>
          <p:spPr bwMode="auto">
            <a:xfrm>
              <a:off x="8669338" y="4476750"/>
              <a:ext cx="206375" cy="433388"/>
            </a:xfrm>
            <a:custGeom>
              <a:avLst/>
              <a:gdLst>
                <a:gd name="T0" fmla="*/ 290 w 580"/>
                <a:gd name="T1" fmla="*/ 1216 h 1216"/>
                <a:gd name="T2" fmla="*/ 0 w 580"/>
                <a:gd name="T3" fmla="*/ 608 h 1216"/>
                <a:gd name="T4" fmla="*/ 290 w 580"/>
                <a:gd name="T5" fmla="*/ 0 h 1216"/>
                <a:gd name="T6" fmla="*/ 580 w 580"/>
                <a:gd name="T7" fmla="*/ 608 h 1216"/>
                <a:gd name="T8" fmla="*/ 558 w 580"/>
                <a:gd name="T9" fmla="*/ 84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0" h="1216">
                  <a:moveTo>
                    <a:pt x="290" y="1216"/>
                  </a:moveTo>
                  <a:cubicBezTo>
                    <a:pt x="130" y="1216"/>
                    <a:pt x="0" y="944"/>
                    <a:pt x="0" y="608"/>
                  </a:cubicBezTo>
                  <a:cubicBezTo>
                    <a:pt x="0" y="272"/>
                    <a:pt x="130" y="0"/>
                    <a:pt x="290" y="0"/>
                  </a:cubicBezTo>
                  <a:cubicBezTo>
                    <a:pt x="450" y="0"/>
                    <a:pt x="580" y="272"/>
                    <a:pt x="580" y="608"/>
                  </a:cubicBezTo>
                  <a:cubicBezTo>
                    <a:pt x="580" y="690"/>
                    <a:pt x="572" y="768"/>
                    <a:pt x="558" y="84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3" name="Line 139"/>
            <p:cNvSpPr>
              <a:spLocks noChangeShapeType="1"/>
            </p:cNvSpPr>
            <p:nvPr/>
          </p:nvSpPr>
          <p:spPr bwMode="auto">
            <a:xfrm>
              <a:off x="8772525" y="4476750"/>
              <a:ext cx="0" cy="433388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4" name="Line 140"/>
            <p:cNvSpPr>
              <a:spLocks noChangeShapeType="1"/>
            </p:cNvSpPr>
            <p:nvPr/>
          </p:nvSpPr>
          <p:spPr bwMode="auto">
            <a:xfrm flipH="1">
              <a:off x="8555038" y="4694238"/>
              <a:ext cx="433387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5" name="Freeform 141"/>
            <p:cNvSpPr>
              <a:spLocks/>
            </p:cNvSpPr>
            <p:nvPr/>
          </p:nvSpPr>
          <p:spPr bwMode="auto">
            <a:xfrm>
              <a:off x="8607425" y="4554538"/>
              <a:ext cx="330200" cy="36513"/>
            </a:xfrm>
            <a:custGeom>
              <a:avLst/>
              <a:gdLst>
                <a:gd name="T0" fmla="*/ 926 w 926"/>
                <a:gd name="T1" fmla="*/ 0 h 104"/>
                <a:gd name="T2" fmla="*/ 463 w 926"/>
                <a:gd name="T3" fmla="*/ 104 h 104"/>
                <a:gd name="T4" fmla="*/ 0 w 92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6" h="104">
                  <a:moveTo>
                    <a:pt x="926" y="0"/>
                  </a:moveTo>
                  <a:cubicBezTo>
                    <a:pt x="815" y="64"/>
                    <a:pt x="649" y="104"/>
                    <a:pt x="463" y="104"/>
                  </a:cubicBezTo>
                  <a:cubicBezTo>
                    <a:pt x="277" y="104"/>
                    <a:pt x="111" y="64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6" name="Freeform 142"/>
            <p:cNvSpPr>
              <a:spLocks/>
            </p:cNvSpPr>
            <p:nvPr/>
          </p:nvSpPr>
          <p:spPr bwMode="auto">
            <a:xfrm>
              <a:off x="8607425" y="4795838"/>
              <a:ext cx="223837" cy="36513"/>
            </a:xfrm>
            <a:custGeom>
              <a:avLst/>
              <a:gdLst>
                <a:gd name="T0" fmla="*/ 627 w 627"/>
                <a:gd name="T1" fmla="*/ 11 h 104"/>
                <a:gd name="T2" fmla="*/ 463 w 627"/>
                <a:gd name="T3" fmla="*/ 0 h 104"/>
                <a:gd name="T4" fmla="*/ 0 w 627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7" h="104">
                  <a:moveTo>
                    <a:pt x="627" y="11"/>
                  </a:moveTo>
                  <a:cubicBezTo>
                    <a:pt x="575" y="4"/>
                    <a:pt x="520" y="0"/>
                    <a:pt x="463" y="0"/>
                  </a:cubicBezTo>
                  <a:cubicBezTo>
                    <a:pt x="277" y="0"/>
                    <a:pt x="111" y="40"/>
                    <a:pt x="0" y="104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7" name="Freeform 143"/>
            <p:cNvSpPr>
              <a:spLocks/>
            </p:cNvSpPr>
            <p:nvPr/>
          </p:nvSpPr>
          <p:spPr bwMode="auto">
            <a:xfrm>
              <a:off x="8818563" y="4738688"/>
              <a:ext cx="261937" cy="217488"/>
            </a:xfrm>
            <a:custGeom>
              <a:avLst/>
              <a:gdLst>
                <a:gd name="T0" fmla="*/ 136 w 165"/>
                <a:gd name="T1" fmla="*/ 0 h 137"/>
                <a:gd name="T2" fmla="*/ 57 w 165"/>
                <a:gd name="T3" fmla="*/ 79 h 137"/>
                <a:gd name="T4" fmla="*/ 28 w 165"/>
                <a:gd name="T5" fmla="*/ 51 h 137"/>
                <a:gd name="T6" fmla="*/ 0 w 165"/>
                <a:gd name="T7" fmla="*/ 79 h 137"/>
                <a:gd name="T8" fmla="*/ 57 w 165"/>
                <a:gd name="T9" fmla="*/ 137 h 137"/>
                <a:gd name="T10" fmla="*/ 165 w 165"/>
                <a:gd name="T11" fmla="*/ 29 h 137"/>
                <a:gd name="T12" fmla="*/ 136 w 165"/>
                <a:gd name="T1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37">
                  <a:moveTo>
                    <a:pt x="136" y="0"/>
                  </a:moveTo>
                  <a:lnTo>
                    <a:pt x="57" y="79"/>
                  </a:lnTo>
                  <a:lnTo>
                    <a:pt x="28" y="51"/>
                  </a:lnTo>
                  <a:lnTo>
                    <a:pt x="0" y="79"/>
                  </a:lnTo>
                  <a:lnTo>
                    <a:pt x="57" y="137"/>
                  </a:lnTo>
                  <a:lnTo>
                    <a:pt x="165" y="29"/>
                  </a:lnTo>
                  <a:lnTo>
                    <a:pt x="136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40" name="Группа 539"/>
          <p:cNvGrpSpPr/>
          <p:nvPr/>
        </p:nvGrpSpPr>
        <p:grpSpPr>
          <a:xfrm>
            <a:off x="5828789" y="3365897"/>
            <a:ext cx="392906" cy="367904"/>
            <a:chOff x="7643813" y="4487863"/>
            <a:chExt cx="523874" cy="490538"/>
          </a:xfrm>
        </p:grpSpPr>
        <p:sp>
          <p:nvSpPr>
            <p:cNvPr id="508" name="Freeform 144"/>
            <p:cNvSpPr>
              <a:spLocks/>
            </p:cNvSpPr>
            <p:nvPr/>
          </p:nvSpPr>
          <p:spPr bwMode="auto">
            <a:xfrm>
              <a:off x="7700963" y="4637088"/>
              <a:ext cx="103187" cy="193675"/>
            </a:xfrm>
            <a:custGeom>
              <a:avLst/>
              <a:gdLst>
                <a:gd name="T0" fmla="*/ 288 w 288"/>
                <a:gd name="T1" fmla="*/ 0 h 544"/>
                <a:gd name="T2" fmla="*/ 0 w 288"/>
                <a:gd name="T3" fmla="*/ 192 h 544"/>
                <a:gd name="T4" fmla="*/ 0 w 288"/>
                <a:gd name="T5" fmla="*/ 544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8" h="544">
                  <a:moveTo>
                    <a:pt x="288" y="0"/>
                  </a:moveTo>
                  <a:cubicBezTo>
                    <a:pt x="128" y="0"/>
                    <a:pt x="0" y="86"/>
                    <a:pt x="0" y="192"/>
                  </a:cubicBezTo>
                  <a:cubicBezTo>
                    <a:pt x="0" y="544"/>
                    <a:pt x="0" y="544"/>
                    <a:pt x="0" y="544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9" name="Freeform 145"/>
            <p:cNvSpPr>
              <a:spLocks/>
            </p:cNvSpPr>
            <p:nvPr/>
          </p:nvSpPr>
          <p:spPr bwMode="auto">
            <a:xfrm>
              <a:off x="7758113" y="4487863"/>
              <a:ext cx="90487" cy="114300"/>
            </a:xfrm>
            <a:custGeom>
              <a:avLst/>
              <a:gdLst>
                <a:gd name="T0" fmla="*/ 128 w 256"/>
                <a:gd name="T1" fmla="*/ 320 h 320"/>
                <a:gd name="T2" fmla="*/ 256 w 256"/>
                <a:gd name="T3" fmla="*/ 192 h 320"/>
                <a:gd name="T4" fmla="*/ 256 w 256"/>
                <a:gd name="T5" fmla="*/ 128 h 320"/>
                <a:gd name="T6" fmla="*/ 128 w 256"/>
                <a:gd name="T7" fmla="*/ 0 h 320"/>
                <a:gd name="T8" fmla="*/ 0 w 256"/>
                <a:gd name="T9" fmla="*/ 128 h 320"/>
                <a:gd name="T10" fmla="*/ 0 w 256"/>
                <a:gd name="T11" fmla="*/ 192 h 320"/>
                <a:gd name="T12" fmla="*/ 128 w 256"/>
                <a:gd name="T13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320">
                  <a:moveTo>
                    <a:pt x="128" y="320"/>
                  </a:moveTo>
                  <a:cubicBezTo>
                    <a:pt x="203" y="320"/>
                    <a:pt x="256" y="268"/>
                    <a:pt x="256" y="192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52"/>
                    <a:pt x="203" y="0"/>
                    <a:pt x="128" y="0"/>
                  </a:cubicBezTo>
                  <a:cubicBezTo>
                    <a:pt x="53" y="0"/>
                    <a:pt x="0" y="52"/>
                    <a:pt x="0" y="12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68"/>
                    <a:pt x="53" y="320"/>
                    <a:pt x="128" y="32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0" name="Line 146"/>
            <p:cNvSpPr>
              <a:spLocks noChangeShapeType="1"/>
            </p:cNvSpPr>
            <p:nvPr/>
          </p:nvSpPr>
          <p:spPr bwMode="auto">
            <a:xfrm>
              <a:off x="7747000" y="4716463"/>
              <a:ext cx="0" cy="11430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1" name="Freeform 147"/>
            <p:cNvSpPr>
              <a:spLocks/>
            </p:cNvSpPr>
            <p:nvPr/>
          </p:nvSpPr>
          <p:spPr bwMode="auto">
            <a:xfrm>
              <a:off x="7804150" y="4637088"/>
              <a:ext cx="101600" cy="193675"/>
            </a:xfrm>
            <a:custGeom>
              <a:avLst/>
              <a:gdLst>
                <a:gd name="T0" fmla="*/ 0 w 288"/>
                <a:gd name="T1" fmla="*/ 0 h 544"/>
                <a:gd name="T2" fmla="*/ 288 w 288"/>
                <a:gd name="T3" fmla="*/ 192 h 544"/>
                <a:gd name="T4" fmla="*/ 288 w 288"/>
                <a:gd name="T5" fmla="*/ 416 h 544"/>
                <a:gd name="T6" fmla="*/ 160 w 288"/>
                <a:gd name="T7" fmla="*/ 544 h 544"/>
                <a:gd name="T8" fmla="*/ 160 w 288"/>
                <a:gd name="T9" fmla="*/ 544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544">
                  <a:moveTo>
                    <a:pt x="0" y="0"/>
                  </a:moveTo>
                  <a:cubicBezTo>
                    <a:pt x="160" y="0"/>
                    <a:pt x="288" y="86"/>
                    <a:pt x="288" y="192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87"/>
                    <a:pt x="231" y="544"/>
                    <a:pt x="160" y="544"/>
                  </a:cubicBezTo>
                  <a:cubicBezTo>
                    <a:pt x="160" y="544"/>
                    <a:pt x="160" y="544"/>
                    <a:pt x="160" y="544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2" name="Line 148"/>
            <p:cNvSpPr>
              <a:spLocks noChangeShapeType="1"/>
            </p:cNvSpPr>
            <p:nvPr/>
          </p:nvSpPr>
          <p:spPr bwMode="auto">
            <a:xfrm>
              <a:off x="7861300" y="4716463"/>
              <a:ext cx="0" cy="261938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3" name="Line 149"/>
            <p:cNvSpPr>
              <a:spLocks noChangeShapeType="1"/>
            </p:cNvSpPr>
            <p:nvPr/>
          </p:nvSpPr>
          <p:spPr bwMode="auto">
            <a:xfrm>
              <a:off x="7747000" y="4932363"/>
              <a:ext cx="0" cy="46038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4" name="Line 150"/>
            <p:cNvSpPr>
              <a:spLocks noChangeShapeType="1"/>
            </p:cNvSpPr>
            <p:nvPr/>
          </p:nvSpPr>
          <p:spPr bwMode="auto">
            <a:xfrm>
              <a:off x="7815263" y="4830763"/>
              <a:ext cx="0" cy="147638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5" name="Rectangle 151"/>
            <p:cNvSpPr>
              <a:spLocks noChangeArrowheads="1"/>
            </p:cNvSpPr>
            <p:nvPr/>
          </p:nvSpPr>
          <p:spPr bwMode="auto">
            <a:xfrm>
              <a:off x="7643813" y="4830763"/>
              <a:ext cx="125412" cy="101600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6" name="Freeform 152"/>
            <p:cNvSpPr>
              <a:spLocks/>
            </p:cNvSpPr>
            <p:nvPr/>
          </p:nvSpPr>
          <p:spPr bwMode="auto">
            <a:xfrm>
              <a:off x="7940675" y="4648200"/>
              <a:ext cx="169862" cy="136525"/>
            </a:xfrm>
            <a:custGeom>
              <a:avLst/>
              <a:gdLst>
                <a:gd name="T0" fmla="*/ 86 w 107"/>
                <a:gd name="T1" fmla="*/ 0 h 86"/>
                <a:gd name="T2" fmla="*/ 43 w 107"/>
                <a:gd name="T3" fmla="*/ 43 h 86"/>
                <a:gd name="T4" fmla="*/ 21 w 107"/>
                <a:gd name="T5" fmla="*/ 21 h 86"/>
                <a:gd name="T6" fmla="*/ 0 w 107"/>
                <a:gd name="T7" fmla="*/ 43 h 86"/>
                <a:gd name="T8" fmla="*/ 43 w 107"/>
                <a:gd name="T9" fmla="*/ 86 h 86"/>
                <a:gd name="T10" fmla="*/ 107 w 107"/>
                <a:gd name="T11" fmla="*/ 21 h 86"/>
                <a:gd name="T12" fmla="*/ 86 w 107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86">
                  <a:moveTo>
                    <a:pt x="86" y="0"/>
                  </a:moveTo>
                  <a:lnTo>
                    <a:pt x="43" y="43"/>
                  </a:lnTo>
                  <a:lnTo>
                    <a:pt x="21" y="21"/>
                  </a:lnTo>
                  <a:lnTo>
                    <a:pt x="0" y="43"/>
                  </a:lnTo>
                  <a:lnTo>
                    <a:pt x="43" y="86"/>
                  </a:lnTo>
                  <a:lnTo>
                    <a:pt x="107" y="21"/>
                  </a:lnTo>
                  <a:lnTo>
                    <a:pt x="86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7" name="Freeform 153"/>
            <p:cNvSpPr>
              <a:spLocks/>
            </p:cNvSpPr>
            <p:nvPr/>
          </p:nvSpPr>
          <p:spPr bwMode="auto">
            <a:xfrm>
              <a:off x="7886700" y="4556125"/>
              <a:ext cx="280987" cy="307975"/>
            </a:xfrm>
            <a:custGeom>
              <a:avLst/>
              <a:gdLst>
                <a:gd name="T0" fmla="*/ 0 w 791"/>
                <a:gd name="T1" fmla="*/ 192 h 864"/>
                <a:gd name="T2" fmla="*/ 359 w 791"/>
                <a:gd name="T3" fmla="*/ 0 h 864"/>
                <a:gd name="T4" fmla="*/ 791 w 791"/>
                <a:gd name="T5" fmla="*/ 432 h 864"/>
                <a:gd name="T6" fmla="*/ 359 w 791"/>
                <a:gd name="T7" fmla="*/ 864 h 864"/>
                <a:gd name="T8" fmla="*/ 97 w 791"/>
                <a:gd name="T9" fmla="*/ 775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1" h="864">
                  <a:moveTo>
                    <a:pt x="0" y="192"/>
                  </a:moveTo>
                  <a:cubicBezTo>
                    <a:pt x="77" y="76"/>
                    <a:pt x="209" y="0"/>
                    <a:pt x="359" y="0"/>
                  </a:cubicBezTo>
                  <a:cubicBezTo>
                    <a:pt x="598" y="0"/>
                    <a:pt x="791" y="193"/>
                    <a:pt x="791" y="432"/>
                  </a:cubicBezTo>
                  <a:cubicBezTo>
                    <a:pt x="791" y="671"/>
                    <a:pt x="598" y="864"/>
                    <a:pt x="359" y="864"/>
                  </a:cubicBezTo>
                  <a:cubicBezTo>
                    <a:pt x="260" y="864"/>
                    <a:pt x="170" y="831"/>
                    <a:pt x="97" y="77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525" name="Группа 524"/>
          <p:cNvGrpSpPr/>
          <p:nvPr/>
        </p:nvGrpSpPr>
        <p:grpSpPr>
          <a:xfrm>
            <a:off x="5170373" y="3340894"/>
            <a:ext cx="367904" cy="384572"/>
            <a:chOff x="6765925" y="4454525"/>
            <a:chExt cx="490538" cy="512763"/>
          </a:xfrm>
        </p:grpSpPr>
        <p:sp>
          <p:nvSpPr>
            <p:cNvPr id="518" name="Freeform 154"/>
            <p:cNvSpPr>
              <a:spLocks/>
            </p:cNvSpPr>
            <p:nvPr/>
          </p:nvSpPr>
          <p:spPr bwMode="auto">
            <a:xfrm>
              <a:off x="6765925" y="4533900"/>
              <a:ext cx="342900" cy="433388"/>
            </a:xfrm>
            <a:custGeom>
              <a:avLst/>
              <a:gdLst>
                <a:gd name="T0" fmla="*/ 187 w 216"/>
                <a:gd name="T1" fmla="*/ 273 h 273"/>
                <a:gd name="T2" fmla="*/ 0 w 216"/>
                <a:gd name="T3" fmla="*/ 273 h 273"/>
                <a:gd name="T4" fmla="*/ 0 w 216"/>
                <a:gd name="T5" fmla="*/ 0 h 273"/>
                <a:gd name="T6" fmla="*/ 216 w 216"/>
                <a:gd name="T7" fmla="*/ 0 h 273"/>
                <a:gd name="T8" fmla="*/ 216 w 216"/>
                <a:gd name="T9" fmla="*/ 13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73">
                  <a:moveTo>
                    <a:pt x="187" y="273"/>
                  </a:moveTo>
                  <a:lnTo>
                    <a:pt x="0" y="2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216" y="136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9" name="Freeform 155"/>
            <p:cNvSpPr>
              <a:spLocks/>
            </p:cNvSpPr>
            <p:nvPr/>
          </p:nvSpPr>
          <p:spPr bwMode="auto">
            <a:xfrm>
              <a:off x="6765925" y="4454525"/>
              <a:ext cx="239712" cy="79375"/>
            </a:xfrm>
            <a:custGeom>
              <a:avLst/>
              <a:gdLst>
                <a:gd name="T0" fmla="*/ 0 w 151"/>
                <a:gd name="T1" fmla="*/ 50 h 50"/>
                <a:gd name="T2" fmla="*/ 0 w 151"/>
                <a:gd name="T3" fmla="*/ 41 h 50"/>
                <a:gd name="T4" fmla="*/ 151 w 151"/>
                <a:gd name="T5" fmla="*/ 0 h 50"/>
                <a:gd name="T6" fmla="*/ 151 w 151"/>
                <a:gd name="T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50">
                  <a:moveTo>
                    <a:pt x="0" y="50"/>
                  </a:moveTo>
                  <a:lnTo>
                    <a:pt x="0" y="41"/>
                  </a:lnTo>
                  <a:lnTo>
                    <a:pt x="151" y="0"/>
                  </a:lnTo>
                  <a:lnTo>
                    <a:pt x="151" y="28"/>
                  </a:ln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0" name="Oval 156"/>
            <p:cNvSpPr>
              <a:spLocks noChangeArrowheads="1"/>
            </p:cNvSpPr>
            <p:nvPr/>
          </p:nvSpPr>
          <p:spPr bwMode="auto">
            <a:xfrm>
              <a:off x="6846888" y="4602163"/>
              <a:ext cx="180975" cy="18256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1" name="Oval 157"/>
            <p:cNvSpPr>
              <a:spLocks noChangeArrowheads="1"/>
            </p:cNvSpPr>
            <p:nvPr/>
          </p:nvSpPr>
          <p:spPr bwMode="auto">
            <a:xfrm>
              <a:off x="6902450" y="4602163"/>
              <a:ext cx="69850" cy="182563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2" name="Line 158"/>
            <p:cNvSpPr>
              <a:spLocks noChangeShapeType="1"/>
            </p:cNvSpPr>
            <p:nvPr/>
          </p:nvSpPr>
          <p:spPr bwMode="auto">
            <a:xfrm>
              <a:off x="6846888" y="4694238"/>
              <a:ext cx="1809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3" name="Freeform 159"/>
            <p:cNvSpPr>
              <a:spLocks/>
            </p:cNvSpPr>
            <p:nvPr/>
          </p:nvSpPr>
          <p:spPr bwMode="auto">
            <a:xfrm>
              <a:off x="7005638" y="4727575"/>
              <a:ext cx="250825" cy="204788"/>
            </a:xfrm>
            <a:custGeom>
              <a:avLst/>
              <a:gdLst>
                <a:gd name="T0" fmla="*/ 129 w 158"/>
                <a:gd name="T1" fmla="*/ 0 h 129"/>
                <a:gd name="T2" fmla="*/ 58 w 158"/>
                <a:gd name="T3" fmla="*/ 72 h 129"/>
                <a:gd name="T4" fmla="*/ 29 w 158"/>
                <a:gd name="T5" fmla="*/ 43 h 129"/>
                <a:gd name="T6" fmla="*/ 0 w 158"/>
                <a:gd name="T7" fmla="*/ 72 h 129"/>
                <a:gd name="T8" fmla="*/ 58 w 158"/>
                <a:gd name="T9" fmla="*/ 129 h 129"/>
                <a:gd name="T10" fmla="*/ 158 w 158"/>
                <a:gd name="T11" fmla="*/ 29 h 129"/>
                <a:gd name="T12" fmla="*/ 129 w 158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29">
                  <a:moveTo>
                    <a:pt x="129" y="0"/>
                  </a:moveTo>
                  <a:lnTo>
                    <a:pt x="58" y="72"/>
                  </a:lnTo>
                  <a:lnTo>
                    <a:pt x="29" y="43"/>
                  </a:lnTo>
                  <a:lnTo>
                    <a:pt x="0" y="72"/>
                  </a:lnTo>
                  <a:lnTo>
                    <a:pt x="58" y="129"/>
                  </a:lnTo>
                  <a:lnTo>
                    <a:pt x="158" y="29"/>
                  </a:lnTo>
                  <a:lnTo>
                    <a:pt x="129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4" name="Line 160"/>
            <p:cNvSpPr>
              <a:spLocks noChangeShapeType="1"/>
            </p:cNvSpPr>
            <p:nvPr/>
          </p:nvSpPr>
          <p:spPr bwMode="auto">
            <a:xfrm>
              <a:off x="6891338" y="4887913"/>
              <a:ext cx="9207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sp>
        <p:nvSpPr>
          <p:cNvPr id="376" name="TextBox 375"/>
          <p:cNvSpPr txBox="1"/>
          <p:nvPr/>
        </p:nvSpPr>
        <p:spPr>
          <a:xfrm>
            <a:off x="6204140" y="695327"/>
            <a:ext cx="103105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smtClean="0"/>
              <a:t>ВЫПОЛНЕНО</a:t>
            </a:r>
            <a:endParaRPr lang="ru-RU" sz="1000" dirty="0"/>
          </a:p>
        </p:txBody>
      </p:sp>
      <p:sp>
        <p:nvSpPr>
          <p:cNvPr id="377" name="TextBox 376"/>
          <p:cNvSpPr txBox="1"/>
          <p:nvPr/>
        </p:nvSpPr>
        <p:spPr>
          <a:xfrm>
            <a:off x="1787072" y="695327"/>
            <a:ext cx="81624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КОМАНДА</a:t>
            </a:r>
            <a:endParaRPr lang="ru-RU" sz="1000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24592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94744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89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5" name="Группа 184"/>
          <p:cNvGrpSpPr/>
          <p:nvPr/>
        </p:nvGrpSpPr>
        <p:grpSpPr>
          <a:xfrm>
            <a:off x="627261" y="1058796"/>
            <a:ext cx="392837" cy="393742"/>
            <a:chOff x="623888" y="1468438"/>
            <a:chExt cx="688975" cy="690563"/>
          </a:xfrm>
          <a:solidFill>
            <a:srgbClr val="008C95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036638" y="1882776"/>
              <a:ext cx="184150" cy="184150"/>
            </a:xfrm>
            <a:custGeom>
              <a:avLst/>
              <a:gdLst>
                <a:gd name="T0" fmla="*/ 141 w 282"/>
                <a:gd name="T1" fmla="*/ 0 h 282"/>
                <a:gd name="T2" fmla="*/ 0 w 282"/>
                <a:gd name="T3" fmla="*/ 141 h 282"/>
                <a:gd name="T4" fmla="*/ 141 w 282"/>
                <a:gd name="T5" fmla="*/ 282 h 282"/>
                <a:gd name="T6" fmla="*/ 282 w 282"/>
                <a:gd name="T7" fmla="*/ 141 h 282"/>
                <a:gd name="T8" fmla="*/ 141 w 282"/>
                <a:gd name="T9" fmla="*/ 0 h 282"/>
                <a:gd name="T10" fmla="*/ 141 w 282"/>
                <a:gd name="T11" fmla="*/ 247 h 282"/>
                <a:gd name="T12" fmla="*/ 36 w 282"/>
                <a:gd name="T13" fmla="*/ 141 h 282"/>
                <a:gd name="T14" fmla="*/ 141 w 282"/>
                <a:gd name="T15" fmla="*/ 35 h 282"/>
                <a:gd name="T16" fmla="*/ 247 w 282"/>
                <a:gd name="T17" fmla="*/ 141 h 282"/>
                <a:gd name="T18" fmla="*/ 141 w 282"/>
                <a:gd name="T19" fmla="*/ 24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2" h="282">
                  <a:moveTo>
                    <a:pt x="141" y="0"/>
                  </a:moveTo>
                  <a:cubicBezTo>
                    <a:pt x="64" y="0"/>
                    <a:pt x="0" y="63"/>
                    <a:pt x="0" y="141"/>
                  </a:cubicBezTo>
                  <a:cubicBezTo>
                    <a:pt x="0" y="219"/>
                    <a:pt x="64" y="282"/>
                    <a:pt x="141" y="282"/>
                  </a:cubicBezTo>
                  <a:cubicBezTo>
                    <a:pt x="219" y="282"/>
                    <a:pt x="282" y="219"/>
                    <a:pt x="282" y="141"/>
                  </a:cubicBezTo>
                  <a:cubicBezTo>
                    <a:pt x="282" y="63"/>
                    <a:pt x="219" y="0"/>
                    <a:pt x="141" y="0"/>
                  </a:cubicBezTo>
                  <a:close/>
                  <a:moveTo>
                    <a:pt x="141" y="247"/>
                  </a:moveTo>
                  <a:cubicBezTo>
                    <a:pt x="83" y="247"/>
                    <a:pt x="36" y="199"/>
                    <a:pt x="36" y="141"/>
                  </a:cubicBezTo>
                  <a:cubicBezTo>
                    <a:pt x="36" y="83"/>
                    <a:pt x="83" y="35"/>
                    <a:pt x="141" y="35"/>
                  </a:cubicBezTo>
                  <a:cubicBezTo>
                    <a:pt x="200" y="35"/>
                    <a:pt x="247" y="83"/>
                    <a:pt x="247" y="141"/>
                  </a:cubicBezTo>
                  <a:cubicBezTo>
                    <a:pt x="247" y="199"/>
                    <a:pt x="200" y="247"/>
                    <a:pt x="14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074738" y="1933576"/>
              <a:ext cx="98425" cy="87313"/>
            </a:xfrm>
            <a:custGeom>
              <a:avLst/>
              <a:gdLst>
                <a:gd name="T0" fmla="*/ 47 w 150"/>
                <a:gd name="T1" fmla="*/ 91 h 134"/>
                <a:gd name="T2" fmla="*/ 25 w 150"/>
                <a:gd name="T3" fmla="*/ 69 h 134"/>
                <a:gd name="T4" fmla="*/ 0 w 150"/>
                <a:gd name="T5" fmla="*/ 94 h 134"/>
                <a:gd name="T6" fmla="*/ 36 w 150"/>
                <a:gd name="T7" fmla="*/ 129 h 134"/>
                <a:gd name="T8" fmla="*/ 48 w 150"/>
                <a:gd name="T9" fmla="*/ 134 h 134"/>
                <a:gd name="T10" fmla="*/ 49 w 150"/>
                <a:gd name="T11" fmla="*/ 134 h 134"/>
                <a:gd name="T12" fmla="*/ 62 w 150"/>
                <a:gd name="T13" fmla="*/ 128 h 134"/>
                <a:gd name="T14" fmla="*/ 150 w 150"/>
                <a:gd name="T15" fmla="*/ 22 h 134"/>
                <a:gd name="T16" fmla="*/ 123 w 150"/>
                <a:gd name="T17" fmla="*/ 0 h 134"/>
                <a:gd name="T18" fmla="*/ 47 w 150"/>
                <a:gd name="T19" fmla="*/ 9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34">
                  <a:moveTo>
                    <a:pt x="47" y="91"/>
                  </a:moveTo>
                  <a:cubicBezTo>
                    <a:pt x="25" y="69"/>
                    <a:pt x="25" y="69"/>
                    <a:pt x="25" y="69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9" y="133"/>
                    <a:pt x="43" y="134"/>
                    <a:pt x="48" y="134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54" y="134"/>
                    <a:pt x="59" y="132"/>
                    <a:pt x="62" y="128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23" y="0"/>
                    <a:pt x="123" y="0"/>
                    <a:pt x="123" y="0"/>
                  </a:cubicBezTo>
                  <a:lnTo>
                    <a:pt x="47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784226" y="1608138"/>
              <a:ext cx="92075" cy="46038"/>
            </a:xfrm>
            <a:custGeom>
              <a:avLst/>
              <a:gdLst>
                <a:gd name="T0" fmla="*/ 71 w 141"/>
                <a:gd name="T1" fmla="*/ 70 h 70"/>
                <a:gd name="T2" fmla="*/ 141 w 141"/>
                <a:gd name="T3" fmla="*/ 0 h 70"/>
                <a:gd name="T4" fmla="*/ 106 w 141"/>
                <a:gd name="T5" fmla="*/ 0 h 70"/>
                <a:gd name="T6" fmla="*/ 71 w 141"/>
                <a:gd name="T7" fmla="*/ 35 h 70"/>
                <a:gd name="T8" fmla="*/ 35 w 141"/>
                <a:gd name="T9" fmla="*/ 0 h 70"/>
                <a:gd name="T10" fmla="*/ 0 w 141"/>
                <a:gd name="T11" fmla="*/ 0 h 70"/>
                <a:gd name="T12" fmla="*/ 71 w 141"/>
                <a:gd name="T1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70">
                  <a:moveTo>
                    <a:pt x="71" y="70"/>
                  </a:moveTo>
                  <a:cubicBezTo>
                    <a:pt x="109" y="70"/>
                    <a:pt x="141" y="38"/>
                    <a:pt x="141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19"/>
                    <a:pt x="90" y="35"/>
                    <a:pt x="71" y="35"/>
                  </a:cubicBezTo>
                  <a:cubicBezTo>
                    <a:pt x="51" y="35"/>
                    <a:pt x="35" y="19"/>
                    <a:pt x="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"/>
                    <a:pt x="32" y="70"/>
                    <a:pt x="71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692151" y="1468438"/>
              <a:ext cx="276225" cy="230188"/>
            </a:xfrm>
            <a:custGeom>
              <a:avLst/>
              <a:gdLst>
                <a:gd name="T0" fmla="*/ 71 w 423"/>
                <a:gd name="T1" fmla="*/ 139 h 352"/>
                <a:gd name="T2" fmla="*/ 71 w 423"/>
                <a:gd name="T3" fmla="*/ 264 h 352"/>
                <a:gd name="T4" fmla="*/ 159 w 423"/>
                <a:gd name="T5" fmla="*/ 352 h 352"/>
                <a:gd name="T6" fmla="*/ 264 w 423"/>
                <a:gd name="T7" fmla="*/ 352 h 352"/>
                <a:gd name="T8" fmla="*/ 352 w 423"/>
                <a:gd name="T9" fmla="*/ 264 h 352"/>
                <a:gd name="T10" fmla="*/ 352 w 423"/>
                <a:gd name="T11" fmla="*/ 141 h 352"/>
                <a:gd name="T12" fmla="*/ 405 w 423"/>
                <a:gd name="T13" fmla="*/ 141 h 352"/>
                <a:gd name="T14" fmla="*/ 423 w 423"/>
                <a:gd name="T15" fmla="*/ 124 h 352"/>
                <a:gd name="T16" fmla="*/ 423 w 423"/>
                <a:gd name="T17" fmla="*/ 88 h 352"/>
                <a:gd name="T18" fmla="*/ 335 w 423"/>
                <a:gd name="T19" fmla="*/ 0 h 352"/>
                <a:gd name="T20" fmla="*/ 18 w 423"/>
                <a:gd name="T21" fmla="*/ 0 h 352"/>
                <a:gd name="T22" fmla="*/ 0 w 423"/>
                <a:gd name="T23" fmla="*/ 18 h 352"/>
                <a:gd name="T24" fmla="*/ 0 w 423"/>
                <a:gd name="T25" fmla="*/ 53 h 352"/>
                <a:gd name="T26" fmla="*/ 71 w 423"/>
                <a:gd name="T27" fmla="*/ 139 h 352"/>
                <a:gd name="T28" fmla="*/ 317 w 423"/>
                <a:gd name="T29" fmla="*/ 264 h 352"/>
                <a:gd name="T30" fmla="*/ 264 w 423"/>
                <a:gd name="T31" fmla="*/ 317 h 352"/>
                <a:gd name="T32" fmla="*/ 159 w 423"/>
                <a:gd name="T33" fmla="*/ 317 h 352"/>
                <a:gd name="T34" fmla="*/ 106 w 423"/>
                <a:gd name="T35" fmla="*/ 264 h 352"/>
                <a:gd name="T36" fmla="*/ 106 w 423"/>
                <a:gd name="T37" fmla="*/ 141 h 352"/>
                <a:gd name="T38" fmla="*/ 317 w 423"/>
                <a:gd name="T39" fmla="*/ 141 h 352"/>
                <a:gd name="T40" fmla="*/ 317 w 423"/>
                <a:gd name="T41" fmla="*/ 264 h 352"/>
                <a:gd name="T42" fmla="*/ 36 w 423"/>
                <a:gd name="T43" fmla="*/ 35 h 352"/>
                <a:gd name="T44" fmla="*/ 335 w 423"/>
                <a:gd name="T45" fmla="*/ 35 h 352"/>
                <a:gd name="T46" fmla="*/ 388 w 423"/>
                <a:gd name="T47" fmla="*/ 88 h 352"/>
                <a:gd name="T48" fmla="*/ 388 w 423"/>
                <a:gd name="T49" fmla="*/ 106 h 352"/>
                <a:gd name="T50" fmla="*/ 88 w 423"/>
                <a:gd name="T51" fmla="*/ 106 h 352"/>
                <a:gd name="T52" fmla="*/ 36 w 423"/>
                <a:gd name="T53" fmla="*/ 53 h 352"/>
                <a:gd name="T54" fmla="*/ 36 w 423"/>
                <a:gd name="T55" fmla="*/ 3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3" h="352">
                  <a:moveTo>
                    <a:pt x="71" y="139"/>
                  </a:moveTo>
                  <a:cubicBezTo>
                    <a:pt x="71" y="264"/>
                    <a:pt x="71" y="264"/>
                    <a:pt x="71" y="264"/>
                  </a:cubicBezTo>
                  <a:cubicBezTo>
                    <a:pt x="71" y="313"/>
                    <a:pt x="110" y="352"/>
                    <a:pt x="159" y="352"/>
                  </a:cubicBezTo>
                  <a:cubicBezTo>
                    <a:pt x="264" y="352"/>
                    <a:pt x="264" y="352"/>
                    <a:pt x="264" y="352"/>
                  </a:cubicBezTo>
                  <a:cubicBezTo>
                    <a:pt x="313" y="352"/>
                    <a:pt x="352" y="313"/>
                    <a:pt x="352" y="264"/>
                  </a:cubicBezTo>
                  <a:cubicBezTo>
                    <a:pt x="352" y="141"/>
                    <a:pt x="352" y="141"/>
                    <a:pt x="352" y="141"/>
                  </a:cubicBezTo>
                  <a:cubicBezTo>
                    <a:pt x="405" y="141"/>
                    <a:pt x="405" y="141"/>
                    <a:pt x="405" y="141"/>
                  </a:cubicBezTo>
                  <a:cubicBezTo>
                    <a:pt x="415" y="141"/>
                    <a:pt x="423" y="133"/>
                    <a:pt x="423" y="124"/>
                  </a:cubicBezTo>
                  <a:cubicBezTo>
                    <a:pt x="423" y="88"/>
                    <a:pt x="423" y="88"/>
                    <a:pt x="423" y="88"/>
                  </a:cubicBezTo>
                  <a:cubicBezTo>
                    <a:pt x="423" y="40"/>
                    <a:pt x="383" y="0"/>
                    <a:pt x="33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95"/>
                    <a:pt x="30" y="131"/>
                    <a:pt x="71" y="139"/>
                  </a:cubicBezTo>
                  <a:close/>
                  <a:moveTo>
                    <a:pt x="317" y="264"/>
                  </a:moveTo>
                  <a:cubicBezTo>
                    <a:pt x="317" y="294"/>
                    <a:pt x="294" y="317"/>
                    <a:pt x="264" y="317"/>
                  </a:cubicBezTo>
                  <a:cubicBezTo>
                    <a:pt x="159" y="317"/>
                    <a:pt x="159" y="317"/>
                    <a:pt x="159" y="317"/>
                  </a:cubicBezTo>
                  <a:cubicBezTo>
                    <a:pt x="130" y="317"/>
                    <a:pt x="106" y="294"/>
                    <a:pt x="106" y="264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317" y="141"/>
                    <a:pt x="317" y="141"/>
                    <a:pt x="317" y="141"/>
                  </a:cubicBezTo>
                  <a:lnTo>
                    <a:pt x="317" y="264"/>
                  </a:lnTo>
                  <a:close/>
                  <a:moveTo>
                    <a:pt x="36" y="35"/>
                  </a:moveTo>
                  <a:cubicBezTo>
                    <a:pt x="335" y="35"/>
                    <a:pt x="335" y="35"/>
                    <a:pt x="335" y="35"/>
                  </a:cubicBezTo>
                  <a:cubicBezTo>
                    <a:pt x="364" y="35"/>
                    <a:pt x="388" y="59"/>
                    <a:pt x="388" y="88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59" y="106"/>
                    <a:pt x="36" y="82"/>
                    <a:pt x="36" y="53"/>
                  </a:cubicBezTo>
                  <a:lnTo>
                    <a:pt x="3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623888" y="1722438"/>
              <a:ext cx="688975" cy="436563"/>
            </a:xfrm>
            <a:custGeom>
              <a:avLst/>
              <a:gdLst>
                <a:gd name="T0" fmla="*/ 962 w 1056"/>
                <a:gd name="T1" fmla="*/ 290 h 669"/>
                <a:gd name="T2" fmla="*/ 949 w 1056"/>
                <a:gd name="T3" fmla="*/ 163 h 669"/>
                <a:gd name="T4" fmla="*/ 838 w 1056"/>
                <a:gd name="T5" fmla="*/ 186 h 669"/>
                <a:gd name="T6" fmla="*/ 739 w 1056"/>
                <a:gd name="T7" fmla="*/ 105 h 669"/>
                <a:gd name="T8" fmla="*/ 677 w 1056"/>
                <a:gd name="T9" fmla="*/ 200 h 669"/>
                <a:gd name="T10" fmla="*/ 475 w 1056"/>
                <a:gd name="T11" fmla="*/ 0 h 669"/>
                <a:gd name="T12" fmla="*/ 0 w 1056"/>
                <a:gd name="T13" fmla="*/ 581 h 669"/>
                <a:gd name="T14" fmla="*/ 629 w 1056"/>
                <a:gd name="T15" fmla="*/ 609 h 669"/>
                <a:gd name="T16" fmla="*/ 722 w 1056"/>
                <a:gd name="T17" fmla="*/ 654 h 669"/>
                <a:gd name="T18" fmla="*/ 827 w 1056"/>
                <a:gd name="T19" fmla="*/ 654 h 669"/>
                <a:gd name="T20" fmla="*/ 926 w 1056"/>
                <a:gd name="T21" fmla="*/ 613 h 669"/>
                <a:gd name="T22" fmla="*/ 1000 w 1056"/>
                <a:gd name="T23" fmla="*/ 539 h 669"/>
                <a:gd name="T24" fmla="*/ 1041 w 1056"/>
                <a:gd name="T25" fmla="*/ 440 h 669"/>
                <a:gd name="T26" fmla="*/ 1041 w 1056"/>
                <a:gd name="T27" fmla="*/ 334 h 669"/>
                <a:gd name="T28" fmla="*/ 403 w 1056"/>
                <a:gd name="T29" fmla="*/ 450 h 669"/>
                <a:gd name="T30" fmla="*/ 279 w 1056"/>
                <a:gd name="T31" fmla="*/ 140 h 669"/>
                <a:gd name="T32" fmla="*/ 276 w 1056"/>
                <a:gd name="T33" fmla="*/ 105 h 669"/>
                <a:gd name="T34" fmla="*/ 158 w 1056"/>
                <a:gd name="T35" fmla="*/ 35 h 669"/>
                <a:gd name="T36" fmla="*/ 194 w 1056"/>
                <a:gd name="T37" fmla="*/ 455 h 669"/>
                <a:gd name="T38" fmla="*/ 328 w 1056"/>
                <a:gd name="T39" fmla="*/ 559 h 669"/>
                <a:gd name="T40" fmla="*/ 387 w 1056"/>
                <a:gd name="T41" fmla="*/ 124 h 669"/>
                <a:gd name="T42" fmla="*/ 598 w 1056"/>
                <a:gd name="T43" fmla="*/ 158 h 669"/>
                <a:gd name="T44" fmla="*/ 548 w 1056"/>
                <a:gd name="T45" fmla="*/ 235 h 669"/>
                <a:gd name="T46" fmla="*/ 507 w 1056"/>
                <a:gd name="T47" fmla="*/ 334 h 669"/>
                <a:gd name="T48" fmla="*/ 475 w 1056"/>
                <a:gd name="T49" fmla="*/ 633 h 669"/>
                <a:gd name="T50" fmla="*/ 141 w 1056"/>
                <a:gd name="T51" fmla="*/ 352 h 669"/>
                <a:gd name="T52" fmla="*/ 158 w 1056"/>
                <a:gd name="T53" fmla="*/ 35 h 669"/>
                <a:gd name="T54" fmla="*/ 123 w 1056"/>
                <a:gd name="T55" fmla="*/ 387 h 669"/>
                <a:gd name="T56" fmla="*/ 35 w 1056"/>
                <a:gd name="T57" fmla="*/ 581 h 669"/>
                <a:gd name="T58" fmla="*/ 510 w 1056"/>
                <a:gd name="T59" fmla="*/ 440 h 669"/>
                <a:gd name="T60" fmla="*/ 548 w 1056"/>
                <a:gd name="T61" fmla="*/ 539 h 669"/>
                <a:gd name="T62" fmla="*/ 545 w 1056"/>
                <a:gd name="T63" fmla="*/ 633 h 669"/>
                <a:gd name="T64" fmla="*/ 945 w 1056"/>
                <a:gd name="T65" fmla="*/ 431 h 669"/>
                <a:gd name="T66" fmla="*/ 963 w 1056"/>
                <a:gd name="T67" fmla="*/ 547 h 669"/>
                <a:gd name="T68" fmla="*/ 864 w 1056"/>
                <a:gd name="T69" fmla="*/ 538 h 669"/>
                <a:gd name="T70" fmla="*/ 795 w 1056"/>
                <a:gd name="T71" fmla="*/ 633 h 669"/>
                <a:gd name="T72" fmla="*/ 731 w 1056"/>
                <a:gd name="T73" fmla="*/ 557 h 669"/>
                <a:gd name="T74" fmla="*/ 614 w 1056"/>
                <a:gd name="T75" fmla="*/ 576 h 669"/>
                <a:gd name="T76" fmla="*/ 623 w 1056"/>
                <a:gd name="T77" fmla="*/ 477 h 669"/>
                <a:gd name="T78" fmla="*/ 528 w 1056"/>
                <a:gd name="T79" fmla="*/ 407 h 669"/>
                <a:gd name="T80" fmla="*/ 604 w 1056"/>
                <a:gd name="T81" fmla="*/ 343 h 669"/>
                <a:gd name="T82" fmla="*/ 586 w 1056"/>
                <a:gd name="T83" fmla="*/ 227 h 669"/>
                <a:gd name="T84" fmla="*/ 685 w 1056"/>
                <a:gd name="T85" fmla="*/ 236 h 669"/>
                <a:gd name="T86" fmla="*/ 754 w 1056"/>
                <a:gd name="T87" fmla="*/ 140 h 669"/>
                <a:gd name="T88" fmla="*/ 818 w 1056"/>
                <a:gd name="T89" fmla="*/ 216 h 669"/>
                <a:gd name="T90" fmla="*/ 934 w 1056"/>
                <a:gd name="T91" fmla="*/ 198 h 669"/>
                <a:gd name="T92" fmla="*/ 926 w 1056"/>
                <a:gd name="T93" fmla="*/ 297 h 669"/>
                <a:gd name="T94" fmla="*/ 1021 w 1056"/>
                <a:gd name="T95" fmla="*/ 36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6" h="669">
                  <a:moveTo>
                    <a:pt x="1041" y="334"/>
                  </a:moveTo>
                  <a:cubicBezTo>
                    <a:pt x="976" y="323"/>
                    <a:pt x="976" y="323"/>
                    <a:pt x="976" y="323"/>
                  </a:cubicBezTo>
                  <a:cubicBezTo>
                    <a:pt x="972" y="312"/>
                    <a:pt x="967" y="300"/>
                    <a:pt x="962" y="290"/>
                  </a:cubicBezTo>
                  <a:cubicBezTo>
                    <a:pt x="1000" y="235"/>
                    <a:pt x="1000" y="235"/>
                    <a:pt x="1000" y="235"/>
                  </a:cubicBezTo>
                  <a:cubicBezTo>
                    <a:pt x="1005" y="228"/>
                    <a:pt x="1005" y="219"/>
                    <a:pt x="998" y="213"/>
                  </a:cubicBezTo>
                  <a:cubicBezTo>
                    <a:pt x="949" y="163"/>
                    <a:pt x="949" y="163"/>
                    <a:pt x="949" y="163"/>
                  </a:cubicBezTo>
                  <a:cubicBezTo>
                    <a:pt x="943" y="157"/>
                    <a:pt x="933" y="156"/>
                    <a:pt x="926" y="161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1" y="194"/>
                    <a:pt x="850" y="189"/>
                    <a:pt x="838" y="186"/>
                  </a:cubicBezTo>
                  <a:cubicBezTo>
                    <a:pt x="827" y="120"/>
                    <a:pt x="827" y="120"/>
                    <a:pt x="827" y="120"/>
                  </a:cubicBezTo>
                  <a:cubicBezTo>
                    <a:pt x="826" y="111"/>
                    <a:pt x="818" y="105"/>
                    <a:pt x="810" y="105"/>
                  </a:cubicBezTo>
                  <a:cubicBezTo>
                    <a:pt x="739" y="105"/>
                    <a:pt x="739" y="105"/>
                    <a:pt x="739" y="105"/>
                  </a:cubicBezTo>
                  <a:cubicBezTo>
                    <a:pt x="731" y="105"/>
                    <a:pt x="723" y="111"/>
                    <a:pt x="722" y="120"/>
                  </a:cubicBezTo>
                  <a:cubicBezTo>
                    <a:pt x="711" y="186"/>
                    <a:pt x="711" y="186"/>
                    <a:pt x="711" y="186"/>
                  </a:cubicBezTo>
                  <a:cubicBezTo>
                    <a:pt x="699" y="189"/>
                    <a:pt x="688" y="194"/>
                    <a:pt x="677" y="200"/>
                  </a:cubicBezTo>
                  <a:cubicBezTo>
                    <a:pt x="633" y="169"/>
                    <a:pt x="633" y="169"/>
                    <a:pt x="633" y="169"/>
                  </a:cubicBezTo>
                  <a:cubicBezTo>
                    <a:pt x="633" y="158"/>
                    <a:pt x="633" y="158"/>
                    <a:pt x="633" y="158"/>
                  </a:cubicBezTo>
                  <a:cubicBezTo>
                    <a:pt x="633" y="71"/>
                    <a:pt x="563" y="0"/>
                    <a:pt x="475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71" y="0"/>
                    <a:pt x="0" y="71"/>
                    <a:pt x="0" y="158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0" y="629"/>
                    <a:pt x="39" y="669"/>
                    <a:pt x="88" y="669"/>
                  </a:cubicBezTo>
                  <a:cubicBezTo>
                    <a:pt x="545" y="669"/>
                    <a:pt x="545" y="669"/>
                    <a:pt x="545" y="669"/>
                  </a:cubicBezTo>
                  <a:cubicBezTo>
                    <a:pt x="583" y="669"/>
                    <a:pt x="617" y="645"/>
                    <a:pt x="629" y="609"/>
                  </a:cubicBezTo>
                  <a:cubicBezTo>
                    <a:pt x="677" y="574"/>
                    <a:pt x="677" y="574"/>
                    <a:pt x="677" y="574"/>
                  </a:cubicBezTo>
                  <a:cubicBezTo>
                    <a:pt x="688" y="580"/>
                    <a:pt x="699" y="585"/>
                    <a:pt x="711" y="588"/>
                  </a:cubicBezTo>
                  <a:cubicBezTo>
                    <a:pt x="722" y="654"/>
                    <a:pt x="722" y="654"/>
                    <a:pt x="722" y="654"/>
                  </a:cubicBezTo>
                  <a:cubicBezTo>
                    <a:pt x="723" y="662"/>
                    <a:pt x="731" y="669"/>
                    <a:pt x="739" y="669"/>
                  </a:cubicBezTo>
                  <a:cubicBezTo>
                    <a:pt x="810" y="669"/>
                    <a:pt x="810" y="669"/>
                    <a:pt x="810" y="669"/>
                  </a:cubicBezTo>
                  <a:cubicBezTo>
                    <a:pt x="818" y="669"/>
                    <a:pt x="825" y="662"/>
                    <a:pt x="827" y="654"/>
                  </a:cubicBezTo>
                  <a:cubicBezTo>
                    <a:pt x="838" y="588"/>
                    <a:pt x="838" y="588"/>
                    <a:pt x="838" y="588"/>
                  </a:cubicBezTo>
                  <a:cubicBezTo>
                    <a:pt x="850" y="585"/>
                    <a:pt x="861" y="580"/>
                    <a:pt x="872" y="574"/>
                  </a:cubicBezTo>
                  <a:cubicBezTo>
                    <a:pt x="926" y="613"/>
                    <a:pt x="926" y="613"/>
                    <a:pt x="926" y="613"/>
                  </a:cubicBezTo>
                  <a:cubicBezTo>
                    <a:pt x="933" y="618"/>
                    <a:pt x="943" y="617"/>
                    <a:pt x="949" y="611"/>
                  </a:cubicBezTo>
                  <a:cubicBezTo>
                    <a:pt x="998" y="561"/>
                    <a:pt x="998" y="561"/>
                    <a:pt x="998" y="561"/>
                  </a:cubicBezTo>
                  <a:cubicBezTo>
                    <a:pt x="1005" y="555"/>
                    <a:pt x="1005" y="546"/>
                    <a:pt x="1000" y="539"/>
                  </a:cubicBezTo>
                  <a:cubicBezTo>
                    <a:pt x="962" y="484"/>
                    <a:pt x="962" y="484"/>
                    <a:pt x="962" y="484"/>
                  </a:cubicBezTo>
                  <a:cubicBezTo>
                    <a:pt x="967" y="474"/>
                    <a:pt x="972" y="462"/>
                    <a:pt x="976" y="450"/>
                  </a:cubicBezTo>
                  <a:cubicBezTo>
                    <a:pt x="1041" y="440"/>
                    <a:pt x="1041" y="440"/>
                    <a:pt x="1041" y="440"/>
                  </a:cubicBezTo>
                  <a:cubicBezTo>
                    <a:pt x="1050" y="438"/>
                    <a:pt x="1056" y="431"/>
                    <a:pt x="1056" y="422"/>
                  </a:cubicBezTo>
                  <a:cubicBezTo>
                    <a:pt x="1056" y="352"/>
                    <a:pt x="1056" y="352"/>
                    <a:pt x="1056" y="352"/>
                  </a:cubicBezTo>
                  <a:cubicBezTo>
                    <a:pt x="1056" y="343"/>
                    <a:pt x="1050" y="336"/>
                    <a:pt x="1041" y="334"/>
                  </a:cubicBezTo>
                  <a:close/>
                  <a:moveTo>
                    <a:pt x="279" y="140"/>
                  </a:moveTo>
                  <a:cubicBezTo>
                    <a:pt x="354" y="140"/>
                    <a:pt x="354" y="140"/>
                    <a:pt x="354" y="140"/>
                  </a:cubicBezTo>
                  <a:cubicBezTo>
                    <a:pt x="403" y="450"/>
                    <a:pt x="403" y="450"/>
                    <a:pt x="403" y="450"/>
                  </a:cubicBezTo>
                  <a:cubicBezTo>
                    <a:pt x="317" y="523"/>
                    <a:pt x="317" y="523"/>
                    <a:pt x="317" y="523"/>
                  </a:cubicBezTo>
                  <a:cubicBezTo>
                    <a:pt x="230" y="450"/>
                    <a:pt x="230" y="450"/>
                    <a:pt x="230" y="450"/>
                  </a:cubicBezTo>
                  <a:lnTo>
                    <a:pt x="279" y="140"/>
                  </a:lnTo>
                  <a:close/>
                  <a:moveTo>
                    <a:pt x="380" y="35"/>
                  </a:moveTo>
                  <a:cubicBezTo>
                    <a:pt x="357" y="105"/>
                    <a:pt x="357" y="105"/>
                    <a:pt x="357" y="105"/>
                  </a:cubicBezTo>
                  <a:cubicBezTo>
                    <a:pt x="276" y="105"/>
                    <a:pt x="276" y="105"/>
                    <a:pt x="276" y="105"/>
                  </a:cubicBezTo>
                  <a:cubicBezTo>
                    <a:pt x="253" y="35"/>
                    <a:pt x="253" y="35"/>
                    <a:pt x="253" y="35"/>
                  </a:cubicBezTo>
                  <a:lnTo>
                    <a:pt x="380" y="35"/>
                  </a:lnTo>
                  <a:close/>
                  <a:moveTo>
                    <a:pt x="158" y="35"/>
                  </a:moveTo>
                  <a:cubicBezTo>
                    <a:pt x="216" y="35"/>
                    <a:pt x="216" y="35"/>
                    <a:pt x="216" y="35"/>
                  </a:cubicBezTo>
                  <a:cubicBezTo>
                    <a:pt x="246" y="124"/>
                    <a:pt x="246" y="124"/>
                    <a:pt x="246" y="124"/>
                  </a:cubicBezTo>
                  <a:cubicBezTo>
                    <a:pt x="194" y="455"/>
                    <a:pt x="194" y="455"/>
                    <a:pt x="194" y="455"/>
                  </a:cubicBezTo>
                  <a:cubicBezTo>
                    <a:pt x="193" y="461"/>
                    <a:pt x="195" y="467"/>
                    <a:pt x="200" y="471"/>
                  </a:cubicBezTo>
                  <a:cubicBezTo>
                    <a:pt x="305" y="559"/>
                    <a:pt x="305" y="559"/>
                    <a:pt x="305" y="559"/>
                  </a:cubicBezTo>
                  <a:cubicBezTo>
                    <a:pt x="312" y="564"/>
                    <a:pt x="321" y="564"/>
                    <a:pt x="328" y="559"/>
                  </a:cubicBezTo>
                  <a:cubicBezTo>
                    <a:pt x="434" y="471"/>
                    <a:pt x="434" y="471"/>
                    <a:pt x="434" y="471"/>
                  </a:cubicBezTo>
                  <a:cubicBezTo>
                    <a:pt x="438" y="467"/>
                    <a:pt x="441" y="461"/>
                    <a:pt x="440" y="455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417" y="35"/>
                    <a:pt x="417" y="35"/>
                    <a:pt x="417" y="35"/>
                  </a:cubicBezTo>
                  <a:cubicBezTo>
                    <a:pt x="475" y="35"/>
                    <a:pt x="475" y="35"/>
                    <a:pt x="475" y="35"/>
                  </a:cubicBezTo>
                  <a:cubicBezTo>
                    <a:pt x="543" y="35"/>
                    <a:pt x="598" y="90"/>
                    <a:pt x="598" y="158"/>
                  </a:cubicBezTo>
                  <a:cubicBezTo>
                    <a:pt x="598" y="165"/>
                    <a:pt x="598" y="165"/>
                    <a:pt x="598" y="165"/>
                  </a:cubicBezTo>
                  <a:cubicBezTo>
                    <a:pt x="550" y="213"/>
                    <a:pt x="550" y="213"/>
                    <a:pt x="550" y="213"/>
                  </a:cubicBezTo>
                  <a:cubicBezTo>
                    <a:pt x="544" y="219"/>
                    <a:pt x="543" y="228"/>
                    <a:pt x="548" y="235"/>
                  </a:cubicBezTo>
                  <a:cubicBezTo>
                    <a:pt x="587" y="289"/>
                    <a:pt x="587" y="289"/>
                    <a:pt x="587" y="289"/>
                  </a:cubicBezTo>
                  <a:cubicBezTo>
                    <a:pt x="581" y="300"/>
                    <a:pt x="577" y="312"/>
                    <a:pt x="573" y="323"/>
                  </a:cubicBezTo>
                  <a:cubicBezTo>
                    <a:pt x="507" y="334"/>
                    <a:pt x="507" y="334"/>
                    <a:pt x="507" y="334"/>
                  </a:cubicBezTo>
                  <a:cubicBezTo>
                    <a:pt x="499" y="336"/>
                    <a:pt x="493" y="343"/>
                    <a:pt x="493" y="352"/>
                  </a:cubicBezTo>
                  <a:cubicBezTo>
                    <a:pt x="483" y="352"/>
                    <a:pt x="475" y="360"/>
                    <a:pt x="475" y="369"/>
                  </a:cubicBezTo>
                  <a:cubicBezTo>
                    <a:pt x="475" y="633"/>
                    <a:pt x="475" y="633"/>
                    <a:pt x="475" y="633"/>
                  </a:cubicBezTo>
                  <a:cubicBezTo>
                    <a:pt x="158" y="633"/>
                    <a:pt x="158" y="633"/>
                    <a:pt x="158" y="633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58" y="360"/>
                    <a:pt x="150" y="352"/>
                    <a:pt x="141" y="352"/>
                  </a:cubicBezTo>
                  <a:cubicBezTo>
                    <a:pt x="35" y="352"/>
                    <a:pt x="35" y="352"/>
                    <a:pt x="35" y="352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5" y="90"/>
                    <a:pt x="90" y="35"/>
                    <a:pt x="158" y="35"/>
                  </a:cubicBezTo>
                  <a:close/>
                  <a:moveTo>
                    <a:pt x="35" y="581"/>
                  </a:moveTo>
                  <a:cubicBezTo>
                    <a:pt x="35" y="387"/>
                    <a:pt x="35" y="387"/>
                    <a:pt x="35" y="387"/>
                  </a:cubicBezTo>
                  <a:cubicBezTo>
                    <a:pt x="123" y="387"/>
                    <a:pt x="123" y="387"/>
                    <a:pt x="123" y="387"/>
                  </a:cubicBezTo>
                  <a:cubicBezTo>
                    <a:pt x="123" y="633"/>
                    <a:pt x="123" y="633"/>
                    <a:pt x="123" y="633"/>
                  </a:cubicBezTo>
                  <a:cubicBezTo>
                    <a:pt x="88" y="633"/>
                    <a:pt x="88" y="633"/>
                    <a:pt x="88" y="633"/>
                  </a:cubicBezTo>
                  <a:cubicBezTo>
                    <a:pt x="59" y="633"/>
                    <a:pt x="35" y="610"/>
                    <a:pt x="35" y="581"/>
                  </a:cubicBezTo>
                  <a:close/>
                  <a:moveTo>
                    <a:pt x="545" y="633"/>
                  </a:moveTo>
                  <a:cubicBezTo>
                    <a:pt x="510" y="633"/>
                    <a:pt x="510" y="633"/>
                    <a:pt x="510" y="633"/>
                  </a:cubicBezTo>
                  <a:cubicBezTo>
                    <a:pt x="510" y="440"/>
                    <a:pt x="510" y="440"/>
                    <a:pt x="510" y="440"/>
                  </a:cubicBezTo>
                  <a:cubicBezTo>
                    <a:pt x="573" y="450"/>
                    <a:pt x="573" y="450"/>
                    <a:pt x="573" y="450"/>
                  </a:cubicBezTo>
                  <a:cubicBezTo>
                    <a:pt x="577" y="462"/>
                    <a:pt x="581" y="473"/>
                    <a:pt x="587" y="484"/>
                  </a:cubicBezTo>
                  <a:cubicBezTo>
                    <a:pt x="548" y="539"/>
                    <a:pt x="548" y="539"/>
                    <a:pt x="548" y="539"/>
                  </a:cubicBezTo>
                  <a:cubicBezTo>
                    <a:pt x="543" y="546"/>
                    <a:pt x="544" y="555"/>
                    <a:pt x="550" y="561"/>
                  </a:cubicBezTo>
                  <a:cubicBezTo>
                    <a:pt x="593" y="604"/>
                    <a:pt x="593" y="604"/>
                    <a:pt x="593" y="604"/>
                  </a:cubicBezTo>
                  <a:cubicBezTo>
                    <a:pt x="584" y="622"/>
                    <a:pt x="566" y="633"/>
                    <a:pt x="545" y="633"/>
                  </a:cubicBezTo>
                  <a:close/>
                  <a:moveTo>
                    <a:pt x="1021" y="407"/>
                  </a:moveTo>
                  <a:cubicBezTo>
                    <a:pt x="959" y="418"/>
                    <a:pt x="959" y="418"/>
                    <a:pt x="959" y="418"/>
                  </a:cubicBezTo>
                  <a:cubicBezTo>
                    <a:pt x="952" y="419"/>
                    <a:pt x="947" y="424"/>
                    <a:pt x="945" y="431"/>
                  </a:cubicBezTo>
                  <a:cubicBezTo>
                    <a:pt x="941" y="447"/>
                    <a:pt x="934" y="462"/>
                    <a:pt x="926" y="477"/>
                  </a:cubicBezTo>
                  <a:cubicBezTo>
                    <a:pt x="922" y="483"/>
                    <a:pt x="923" y="490"/>
                    <a:pt x="927" y="496"/>
                  </a:cubicBezTo>
                  <a:cubicBezTo>
                    <a:pt x="963" y="547"/>
                    <a:pt x="963" y="547"/>
                    <a:pt x="963" y="547"/>
                  </a:cubicBezTo>
                  <a:cubicBezTo>
                    <a:pt x="934" y="576"/>
                    <a:pt x="934" y="576"/>
                    <a:pt x="934" y="576"/>
                  </a:cubicBezTo>
                  <a:cubicBezTo>
                    <a:pt x="883" y="539"/>
                    <a:pt x="883" y="539"/>
                    <a:pt x="883" y="539"/>
                  </a:cubicBezTo>
                  <a:cubicBezTo>
                    <a:pt x="878" y="535"/>
                    <a:pt x="870" y="535"/>
                    <a:pt x="864" y="538"/>
                  </a:cubicBezTo>
                  <a:cubicBezTo>
                    <a:pt x="850" y="547"/>
                    <a:pt x="834" y="553"/>
                    <a:pt x="818" y="557"/>
                  </a:cubicBezTo>
                  <a:cubicBezTo>
                    <a:pt x="811" y="559"/>
                    <a:pt x="806" y="565"/>
                    <a:pt x="805" y="571"/>
                  </a:cubicBezTo>
                  <a:cubicBezTo>
                    <a:pt x="795" y="633"/>
                    <a:pt x="795" y="633"/>
                    <a:pt x="795" y="633"/>
                  </a:cubicBezTo>
                  <a:cubicBezTo>
                    <a:pt x="754" y="633"/>
                    <a:pt x="754" y="633"/>
                    <a:pt x="754" y="633"/>
                  </a:cubicBezTo>
                  <a:cubicBezTo>
                    <a:pt x="744" y="571"/>
                    <a:pt x="744" y="571"/>
                    <a:pt x="744" y="571"/>
                  </a:cubicBezTo>
                  <a:cubicBezTo>
                    <a:pt x="743" y="565"/>
                    <a:pt x="737" y="559"/>
                    <a:pt x="731" y="557"/>
                  </a:cubicBezTo>
                  <a:cubicBezTo>
                    <a:pt x="715" y="553"/>
                    <a:pt x="699" y="547"/>
                    <a:pt x="685" y="538"/>
                  </a:cubicBezTo>
                  <a:cubicBezTo>
                    <a:pt x="679" y="535"/>
                    <a:pt x="671" y="535"/>
                    <a:pt x="666" y="539"/>
                  </a:cubicBezTo>
                  <a:cubicBezTo>
                    <a:pt x="614" y="576"/>
                    <a:pt x="614" y="576"/>
                    <a:pt x="614" y="576"/>
                  </a:cubicBezTo>
                  <a:cubicBezTo>
                    <a:pt x="586" y="547"/>
                    <a:pt x="586" y="547"/>
                    <a:pt x="586" y="547"/>
                  </a:cubicBezTo>
                  <a:cubicBezTo>
                    <a:pt x="622" y="496"/>
                    <a:pt x="622" y="496"/>
                    <a:pt x="622" y="496"/>
                  </a:cubicBezTo>
                  <a:cubicBezTo>
                    <a:pt x="626" y="490"/>
                    <a:pt x="627" y="483"/>
                    <a:pt x="623" y="477"/>
                  </a:cubicBezTo>
                  <a:cubicBezTo>
                    <a:pt x="614" y="462"/>
                    <a:pt x="608" y="447"/>
                    <a:pt x="604" y="431"/>
                  </a:cubicBezTo>
                  <a:cubicBezTo>
                    <a:pt x="602" y="424"/>
                    <a:pt x="597" y="419"/>
                    <a:pt x="590" y="418"/>
                  </a:cubicBezTo>
                  <a:cubicBezTo>
                    <a:pt x="528" y="407"/>
                    <a:pt x="528" y="407"/>
                    <a:pt x="528" y="407"/>
                  </a:cubicBezTo>
                  <a:cubicBezTo>
                    <a:pt x="528" y="367"/>
                    <a:pt x="528" y="367"/>
                    <a:pt x="528" y="367"/>
                  </a:cubicBezTo>
                  <a:cubicBezTo>
                    <a:pt x="590" y="356"/>
                    <a:pt x="590" y="356"/>
                    <a:pt x="590" y="356"/>
                  </a:cubicBezTo>
                  <a:cubicBezTo>
                    <a:pt x="597" y="355"/>
                    <a:pt x="602" y="350"/>
                    <a:pt x="604" y="343"/>
                  </a:cubicBezTo>
                  <a:cubicBezTo>
                    <a:pt x="608" y="327"/>
                    <a:pt x="614" y="312"/>
                    <a:pt x="623" y="297"/>
                  </a:cubicBezTo>
                  <a:cubicBezTo>
                    <a:pt x="627" y="291"/>
                    <a:pt x="626" y="284"/>
                    <a:pt x="622" y="278"/>
                  </a:cubicBezTo>
                  <a:cubicBezTo>
                    <a:pt x="586" y="227"/>
                    <a:pt x="586" y="227"/>
                    <a:pt x="586" y="227"/>
                  </a:cubicBezTo>
                  <a:cubicBezTo>
                    <a:pt x="614" y="198"/>
                    <a:pt x="614" y="198"/>
                    <a:pt x="614" y="198"/>
                  </a:cubicBezTo>
                  <a:cubicBezTo>
                    <a:pt x="665" y="235"/>
                    <a:pt x="665" y="235"/>
                    <a:pt x="665" y="235"/>
                  </a:cubicBezTo>
                  <a:cubicBezTo>
                    <a:pt x="671" y="239"/>
                    <a:pt x="679" y="239"/>
                    <a:pt x="685" y="236"/>
                  </a:cubicBezTo>
                  <a:cubicBezTo>
                    <a:pt x="699" y="227"/>
                    <a:pt x="714" y="221"/>
                    <a:pt x="731" y="217"/>
                  </a:cubicBezTo>
                  <a:cubicBezTo>
                    <a:pt x="737" y="215"/>
                    <a:pt x="742" y="209"/>
                    <a:pt x="744" y="203"/>
                  </a:cubicBezTo>
                  <a:cubicBezTo>
                    <a:pt x="754" y="140"/>
                    <a:pt x="754" y="140"/>
                    <a:pt x="754" y="140"/>
                  </a:cubicBezTo>
                  <a:cubicBezTo>
                    <a:pt x="795" y="140"/>
                    <a:pt x="795" y="140"/>
                    <a:pt x="795" y="140"/>
                  </a:cubicBezTo>
                  <a:cubicBezTo>
                    <a:pt x="805" y="202"/>
                    <a:pt x="805" y="202"/>
                    <a:pt x="805" y="202"/>
                  </a:cubicBezTo>
                  <a:cubicBezTo>
                    <a:pt x="806" y="209"/>
                    <a:pt x="811" y="215"/>
                    <a:pt x="818" y="216"/>
                  </a:cubicBezTo>
                  <a:cubicBezTo>
                    <a:pt x="834" y="221"/>
                    <a:pt x="850" y="227"/>
                    <a:pt x="864" y="236"/>
                  </a:cubicBezTo>
                  <a:cubicBezTo>
                    <a:pt x="870" y="239"/>
                    <a:pt x="878" y="239"/>
                    <a:pt x="883" y="235"/>
                  </a:cubicBezTo>
                  <a:cubicBezTo>
                    <a:pt x="934" y="198"/>
                    <a:pt x="934" y="198"/>
                    <a:pt x="934" y="198"/>
                  </a:cubicBezTo>
                  <a:cubicBezTo>
                    <a:pt x="963" y="227"/>
                    <a:pt x="963" y="227"/>
                    <a:pt x="963" y="227"/>
                  </a:cubicBezTo>
                  <a:cubicBezTo>
                    <a:pt x="926" y="278"/>
                    <a:pt x="926" y="278"/>
                    <a:pt x="926" y="278"/>
                  </a:cubicBezTo>
                  <a:cubicBezTo>
                    <a:pt x="922" y="284"/>
                    <a:pt x="922" y="291"/>
                    <a:pt x="926" y="297"/>
                  </a:cubicBezTo>
                  <a:cubicBezTo>
                    <a:pt x="934" y="312"/>
                    <a:pt x="941" y="327"/>
                    <a:pt x="945" y="343"/>
                  </a:cubicBezTo>
                  <a:cubicBezTo>
                    <a:pt x="947" y="350"/>
                    <a:pt x="952" y="355"/>
                    <a:pt x="959" y="356"/>
                  </a:cubicBezTo>
                  <a:cubicBezTo>
                    <a:pt x="1021" y="367"/>
                    <a:pt x="1021" y="367"/>
                    <a:pt x="1021" y="367"/>
                  </a:cubicBezTo>
                  <a:lnTo>
                    <a:pt x="1021" y="4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1377750" y="1058796"/>
            <a:ext cx="392837" cy="393742"/>
            <a:chOff x="1665288" y="1468438"/>
            <a:chExt cx="688975" cy="690563"/>
          </a:xfrm>
          <a:solidFill>
            <a:srgbClr val="008C95"/>
          </a:solidFill>
        </p:grpSpPr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1665288" y="1468438"/>
              <a:ext cx="395288" cy="690563"/>
            </a:xfrm>
            <a:custGeom>
              <a:avLst/>
              <a:gdLst>
                <a:gd name="T0" fmla="*/ 62 w 607"/>
                <a:gd name="T1" fmla="*/ 735 h 1057"/>
                <a:gd name="T2" fmla="*/ 246 w 607"/>
                <a:gd name="T3" fmla="*/ 990 h 1057"/>
                <a:gd name="T4" fmla="*/ 281 w 607"/>
                <a:gd name="T5" fmla="*/ 1057 h 1057"/>
                <a:gd name="T6" fmla="*/ 314 w 607"/>
                <a:gd name="T7" fmla="*/ 810 h 1057"/>
                <a:gd name="T8" fmla="*/ 387 w 607"/>
                <a:gd name="T9" fmla="*/ 988 h 1057"/>
                <a:gd name="T10" fmla="*/ 422 w 607"/>
                <a:gd name="T11" fmla="*/ 1057 h 1057"/>
                <a:gd name="T12" fmla="*/ 542 w 607"/>
                <a:gd name="T13" fmla="*/ 699 h 1057"/>
                <a:gd name="T14" fmla="*/ 607 w 607"/>
                <a:gd name="T15" fmla="*/ 695 h 1057"/>
                <a:gd name="T16" fmla="*/ 473 w 607"/>
                <a:gd name="T17" fmla="*/ 607 h 1057"/>
                <a:gd name="T18" fmla="*/ 422 w 607"/>
                <a:gd name="T19" fmla="*/ 544 h 1057"/>
                <a:gd name="T20" fmla="*/ 545 w 607"/>
                <a:gd name="T21" fmla="*/ 189 h 1057"/>
                <a:gd name="T22" fmla="*/ 563 w 607"/>
                <a:gd name="T23" fmla="*/ 124 h 1057"/>
                <a:gd name="T24" fmla="*/ 457 w 607"/>
                <a:gd name="T25" fmla="*/ 35 h 1057"/>
                <a:gd name="T26" fmla="*/ 369 w 607"/>
                <a:gd name="T27" fmla="*/ 0 h 1057"/>
                <a:gd name="T28" fmla="*/ 105 w 607"/>
                <a:gd name="T29" fmla="*/ 124 h 1057"/>
                <a:gd name="T30" fmla="*/ 123 w 607"/>
                <a:gd name="T31" fmla="*/ 180 h 1057"/>
                <a:gd name="T32" fmla="*/ 246 w 607"/>
                <a:gd name="T33" fmla="*/ 544 h 1057"/>
                <a:gd name="T34" fmla="*/ 196 w 607"/>
                <a:gd name="T35" fmla="*/ 607 h 1057"/>
                <a:gd name="T36" fmla="*/ 45 w 607"/>
                <a:gd name="T37" fmla="*/ 704 h 1057"/>
                <a:gd name="T38" fmla="*/ 0 w 607"/>
                <a:gd name="T39" fmla="*/ 1057 h 1057"/>
                <a:gd name="T40" fmla="*/ 35 w 607"/>
                <a:gd name="T41" fmla="*/ 781 h 1057"/>
                <a:gd name="T42" fmla="*/ 362 w 607"/>
                <a:gd name="T43" fmla="*/ 735 h 1057"/>
                <a:gd name="T44" fmla="*/ 369 w 607"/>
                <a:gd name="T45" fmla="*/ 775 h 1057"/>
                <a:gd name="T46" fmla="*/ 299 w 607"/>
                <a:gd name="T47" fmla="*/ 743 h 1057"/>
                <a:gd name="T48" fmla="*/ 334 w 607"/>
                <a:gd name="T49" fmla="*/ 699 h 1057"/>
                <a:gd name="T50" fmla="*/ 511 w 607"/>
                <a:gd name="T51" fmla="*/ 682 h 1057"/>
                <a:gd name="T52" fmla="*/ 389 w 607"/>
                <a:gd name="T53" fmla="*/ 804 h 1057"/>
                <a:gd name="T54" fmla="*/ 404 w 607"/>
                <a:gd name="T55" fmla="*/ 746 h 1057"/>
                <a:gd name="T56" fmla="*/ 495 w 607"/>
                <a:gd name="T57" fmla="*/ 673 h 1057"/>
                <a:gd name="T58" fmla="*/ 466 w 607"/>
                <a:gd name="T59" fmla="*/ 651 h 1057"/>
                <a:gd name="T60" fmla="*/ 359 w 607"/>
                <a:gd name="T61" fmla="*/ 674 h 1057"/>
                <a:gd name="T62" fmla="*/ 448 w 607"/>
                <a:gd name="T63" fmla="*/ 632 h 1057"/>
                <a:gd name="T64" fmla="*/ 475 w 607"/>
                <a:gd name="T65" fmla="*/ 71 h 1057"/>
                <a:gd name="T66" fmla="*/ 528 w 607"/>
                <a:gd name="T67" fmla="*/ 159 h 1057"/>
                <a:gd name="T68" fmla="*/ 457 w 607"/>
                <a:gd name="T69" fmla="*/ 106 h 1057"/>
                <a:gd name="T70" fmla="*/ 140 w 607"/>
                <a:gd name="T71" fmla="*/ 124 h 1057"/>
                <a:gd name="T72" fmla="*/ 369 w 607"/>
                <a:gd name="T73" fmla="*/ 35 h 1057"/>
                <a:gd name="T74" fmla="*/ 422 w 607"/>
                <a:gd name="T75" fmla="*/ 106 h 1057"/>
                <a:gd name="T76" fmla="*/ 158 w 607"/>
                <a:gd name="T77" fmla="*/ 159 h 1057"/>
                <a:gd name="T78" fmla="*/ 140 w 607"/>
                <a:gd name="T79" fmla="*/ 124 h 1057"/>
                <a:gd name="T80" fmla="*/ 158 w 607"/>
                <a:gd name="T81" fmla="*/ 194 h 1057"/>
                <a:gd name="T82" fmla="*/ 440 w 607"/>
                <a:gd name="T83" fmla="*/ 158 h 1057"/>
                <a:gd name="T84" fmla="*/ 510 w 607"/>
                <a:gd name="T85" fmla="*/ 352 h 1057"/>
                <a:gd name="T86" fmla="*/ 158 w 607"/>
                <a:gd name="T87" fmla="*/ 352 h 1057"/>
                <a:gd name="T88" fmla="*/ 387 w 607"/>
                <a:gd name="T89" fmla="*/ 557 h 1057"/>
                <a:gd name="T90" fmla="*/ 334 w 607"/>
                <a:gd name="T91" fmla="*/ 648 h 1057"/>
                <a:gd name="T92" fmla="*/ 281 w 607"/>
                <a:gd name="T93" fmla="*/ 557 h 1057"/>
                <a:gd name="T94" fmla="*/ 220 w 607"/>
                <a:gd name="T95" fmla="*/ 632 h 1057"/>
                <a:gd name="T96" fmla="*/ 309 w 607"/>
                <a:gd name="T97" fmla="*/ 674 h 1057"/>
                <a:gd name="T98" fmla="*/ 202 w 607"/>
                <a:gd name="T99" fmla="*/ 651 h 1057"/>
                <a:gd name="T100" fmla="*/ 256 w 607"/>
                <a:gd name="T101" fmla="*/ 741 h 1057"/>
                <a:gd name="T102" fmla="*/ 264 w 607"/>
                <a:gd name="T103" fmla="*/ 775 h 1057"/>
                <a:gd name="T104" fmla="*/ 257 w 607"/>
                <a:gd name="T105" fmla="*/ 924 h 1057"/>
                <a:gd name="T106" fmla="*/ 174 w 607"/>
                <a:gd name="T107" fmla="*/ 673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7" h="1057">
                  <a:moveTo>
                    <a:pt x="35" y="781"/>
                  </a:moveTo>
                  <a:cubicBezTo>
                    <a:pt x="35" y="762"/>
                    <a:pt x="45" y="744"/>
                    <a:pt x="62" y="735"/>
                  </a:cubicBezTo>
                  <a:cubicBezTo>
                    <a:pt x="126" y="699"/>
                    <a:pt x="126" y="699"/>
                    <a:pt x="126" y="699"/>
                  </a:cubicBezTo>
                  <a:cubicBezTo>
                    <a:pt x="246" y="990"/>
                    <a:pt x="246" y="990"/>
                    <a:pt x="246" y="990"/>
                  </a:cubicBezTo>
                  <a:cubicBezTo>
                    <a:pt x="246" y="1057"/>
                    <a:pt x="246" y="1057"/>
                    <a:pt x="246" y="1057"/>
                  </a:cubicBezTo>
                  <a:cubicBezTo>
                    <a:pt x="281" y="1057"/>
                    <a:pt x="281" y="1057"/>
                    <a:pt x="281" y="1057"/>
                  </a:cubicBezTo>
                  <a:cubicBezTo>
                    <a:pt x="281" y="988"/>
                    <a:pt x="281" y="988"/>
                    <a:pt x="281" y="988"/>
                  </a:cubicBezTo>
                  <a:cubicBezTo>
                    <a:pt x="314" y="810"/>
                    <a:pt x="314" y="810"/>
                    <a:pt x="314" y="810"/>
                  </a:cubicBezTo>
                  <a:cubicBezTo>
                    <a:pt x="355" y="810"/>
                    <a:pt x="355" y="810"/>
                    <a:pt x="355" y="810"/>
                  </a:cubicBezTo>
                  <a:cubicBezTo>
                    <a:pt x="387" y="988"/>
                    <a:pt x="387" y="988"/>
                    <a:pt x="387" y="988"/>
                  </a:cubicBezTo>
                  <a:cubicBezTo>
                    <a:pt x="387" y="1057"/>
                    <a:pt x="387" y="1057"/>
                    <a:pt x="387" y="1057"/>
                  </a:cubicBezTo>
                  <a:cubicBezTo>
                    <a:pt x="422" y="1057"/>
                    <a:pt x="422" y="1057"/>
                    <a:pt x="422" y="1057"/>
                  </a:cubicBezTo>
                  <a:cubicBezTo>
                    <a:pt x="422" y="990"/>
                    <a:pt x="422" y="990"/>
                    <a:pt x="422" y="990"/>
                  </a:cubicBezTo>
                  <a:cubicBezTo>
                    <a:pt x="542" y="699"/>
                    <a:pt x="542" y="699"/>
                    <a:pt x="542" y="699"/>
                  </a:cubicBezTo>
                  <a:cubicBezTo>
                    <a:pt x="590" y="726"/>
                    <a:pt x="590" y="726"/>
                    <a:pt x="590" y="726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503" y="638"/>
                    <a:pt x="503" y="638"/>
                    <a:pt x="503" y="638"/>
                  </a:cubicBezTo>
                  <a:cubicBezTo>
                    <a:pt x="473" y="607"/>
                    <a:pt x="473" y="607"/>
                    <a:pt x="473" y="607"/>
                  </a:cubicBezTo>
                  <a:cubicBezTo>
                    <a:pt x="459" y="594"/>
                    <a:pt x="440" y="588"/>
                    <a:pt x="422" y="593"/>
                  </a:cubicBezTo>
                  <a:cubicBezTo>
                    <a:pt x="422" y="544"/>
                    <a:pt x="422" y="544"/>
                    <a:pt x="422" y="544"/>
                  </a:cubicBezTo>
                  <a:cubicBezTo>
                    <a:pt x="497" y="510"/>
                    <a:pt x="545" y="435"/>
                    <a:pt x="545" y="352"/>
                  </a:cubicBezTo>
                  <a:cubicBezTo>
                    <a:pt x="545" y="189"/>
                    <a:pt x="545" y="189"/>
                    <a:pt x="545" y="189"/>
                  </a:cubicBezTo>
                  <a:cubicBezTo>
                    <a:pt x="556" y="183"/>
                    <a:pt x="563" y="171"/>
                    <a:pt x="563" y="159"/>
                  </a:cubicBezTo>
                  <a:cubicBezTo>
                    <a:pt x="563" y="124"/>
                    <a:pt x="563" y="124"/>
                    <a:pt x="563" y="124"/>
                  </a:cubicBezTo>
                  <a:cubicBezTo>
                    <a:pt x="563" y="75"/>
                    <a:pt x="524" y="36"/>
                    <a:pt x="475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2" y="36"/>
                    <a:pt x="447" y="37"/>
                    <a:pt x="442" y="39"/>
                  </a:cubicBezTo>
                  <a:cubicBezTo>
                    <a:pt x="426" y="15"/>
                    <a:pt x="399" y="0"/>
                    <a:pt x="369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60" y="0"/>
                    <a:pt x="105" y="55"/>
                    <a:pt x="105" y="124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5" y="156"/>
                    <a:pt x="112" y="170"/>
                    <a:pt x="123" y="180"/>
                  </a:cubicBezTo>
                  <a:cubicBezTo>
                    <a:pt x="123" y="352"/>
                    <a:pt x="123" y="352"/>
                    <a:pt x="123" y="352"/>
                  </a:cubicBezTo>
                  <a:cubicBezTo>
                    <a:pt x="123" y="435"/>
                    <a:pt x="171" y="510"/>
                    <a:pt x="246" y="544"/>
                  </a:cubicBezTo>
                  <a:cubicBezTo>
                    <a:pt x="246" y="593"/>
                    <a:pt x="246" y="593"/>
                    <a:pt x="246" y="593"/>
                  </a:cubicBezTo>
                  <a:cubicBezTo>
                    <a:pt x="228" y="588"/>
                    <a:pt x="209" y="594"/>
                    <a:pt x="196" y="607"/>
                  </a:cubicBezTo>
                  <a:cubicBezTo>
                    <a:pt x="165" y="638"/>
                    <a:pt x="165" y="638"/>
                    <a:pt x="165" y="638"/>
                  </a:cubicBezTo>
                  <a:cubicBezTo>
                    <a:pt x="45" y="704"/>
                    <a:pt x="45" y="704"/>
                    <a:pt x="45" y="704"/>
                  </a:cubicBezTo>
                  <a:cubicBezTo>
                    <a:pt x="17" y="720"/>
                    <a:pt x="0" y="749"/>
                    <a:pt x="0" y="781"/>
                  </a:cubicBezTo>
                  <a:cubicBezTo>
                    <a:pt x="0" y="1057"/>
                    <a:pt x="0" y="1057"/>
                    <a:pt x="0" y="1057"/>
                  </a:cubicBezTo>
                  <a:cubicBezTo>
                    <a:pt x="35" y="1057"/>
                    <a:pt x="35" y="1057"/>
                    <a:pt x="35" y="1057"/>
                  </a:cubicBezTo>
                  <a:lnTo>
                    <a:pt x="35" y="781"/>
                  </a:lnTo>
                  <a:close/>
                  <a:moveTo>
                    <a:pt x="334" y="699"/>
                  </a:moveTo>
                  <a:cubicBezTo>
                    <a:pt x="362" y="735"/>
                    <a:pt x="362" y="735"/>
                    <a:pt x="362" y="735"/>
                  </a:cubicBezTo>
                  <a:cubicBezTo>
                    <a:pt x="364" y="738"/>
                    <a:pt x="366" y="741"/>
                    <a:pt x="369" y="743"/>
                  </a:cubicBezTo>
                  <a:cubicBezTo>
                    <a:pt x="369" y="775"/>
                    <a:pt x="369" y="775"/>
                    <a:pt x="369" y="775"/>
                  </a:cubicBezTo>
                  <a:cubicBezTo>
                    <a:pt x="299" y="775"/>
                    <a:pt x="299" y="775"/>
                    <a:pt x="299" y="775"/>
                  </a:cubicBezTo>
                  <a:cubicBezTo>
                    <a:pt x="299" y="743"/>
                    <a:pt x="299" y="743"/>
                    <a:pt x="299" y="743"/>
                  </a:cubicBezTo>
                  <a:cubicBezTo>
                    <a:pt x="302" y="741"/>
                    <a:pt x="304" y="738"/>
                    <a:pt x="306" y="735"/>
                  </a:cubicBezTo>
                  <a:lnTo>
                    <a:pt x="334" y="699"/>
                  </a:lnTo>
                  <a:close/>
                  <a:moveTo>
                    <a:pt x="495" y="673"/>
                  </a:moveTo>
                  <a:cubicBezTo>
                    <a:pt x="511" y="682"/>
                    <a:pt x="511" y="682"/>
                    <a:pt x="511" y="682"/>
                  </a:cubicBezTo>
                  <a:cubicBezTo>
                    <a:pt x="411" y="924"/>
                    <a:pt x="411" y="924"/>
                    <a:pt x="411" y="924"/>
                  </a:cubicBezTo>
                  <a:cubicBezTo>
                    <a:pt x="389" y="804"/>
                    <a:pt x="389" y="804"/>
                    <a:pt x="389" y="804"/>
                  </a:cubicBezTo>
                  <a:cubicBezTo>
                    <a:pt x="399" y="797"/>
                    <a:pt x="404" y="787"/>
                    <a:pt x="404" y="775"/>
                  </a:cubicBezTo>
                  <a:cubicBezTo>
                    <a:pt x="404" y="746"/>
                    <a:pt x="404" y="746"/>
                    <a:pt x="404" y="746"/>
                  </a:cubicBezTo>
                  <a:cubicBezTo>
                    <a:pt x="407" y="745"/>
                    <a:pt x="410" y="743"/>
                    <a:pt x="412" y="741"/>
                  </a:cubicBezTo>
                  <a:lnTo>
                    <a:pt x="495" y="673"/>
                  </a:lnTo>
                  <a:close/>
                  <a:moveTo>
                    <a:pt x="448" y="632"/>
                  </a:moveTo>
                  <a:cubicBezTo>
                    <a:pt x="466" y="651"/>
                    <a:pt x="466" y="651"/>
                    <a:pt x="466" y="651"/>
                  </a:cubicBezTo>
                  <a:cubicBezTo>
                    <a:pt x="390" y="714"/>
                    <a:pt x="390" y="714"/>
                    <a:pt x="390" y="714"/>
                  </a:cubicBezTo>
                  <a:cubicBezTo>
                    <a:pt x="359" y="674"/>
                    <a:pt x="359" y="674"/>
                    <a:pt x="359" y="674"/>
                  </a:cubicBezTo>
                  <a:cubicBezTo>
                    <a:pt x="425" y="630"/>
                    <a:pt x="425" y="630"/>
                    <a:pt x="425" y="630"/>
                  </a:cubicBezTo>
                  <a:cubicBezTo>
                    <a:pt x="432" y="625"/>
                    <a:pt x="442" y="626"/>
                    <a:pt x="448" y="632"/>
                  </a:cubicBezTo>
                  <a:close/>
                  <a:moveTo>
                    <a:pt x="457" y="71"/>
                  </a:moveTo>
                  <a:cubicBezTo>
                    <a:pt x="475" y="71"/>
                    <a:pt x="475" y="71"/>
                    <a:pt x="475" y="71"/>
                  </a:cubicBezTo>
                  <a:cubicBezTo>
                    <a:pt x="504" y="71"/>
                    <a:pt x="528" y="94"/>
                    <a:pt x="528" y="124"/>
                  </a:cubicBezTo>
                  <a:cubicBezTo>
                    <a:pt x="528" y="159"/>
                    <a:pt x="528" y="159"/>
                    <a:pt x="528" y="159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481" y="159"/>
                    <a:pt x="457" y="135"/>
                    <a:pt x="457" y="106"/>
                  </a:cubicBezTo>
                  <a:lnTo>
                    <a:pt x="457" y="71"/>
                  </a:lnTo>
                  <a:close/>
                  <a:moveTo>
                    <a:pt x="140" y="124"/>
                  </a:moveTo>
                  <a:cubicBezTo>
                    <a:pt x="140" y="75"/>
                    <a:pt x="180" y="36"/>
                    <a:pt x="228" y="35"/>
                  </a:cubicBezTo>
                  <a:cubicBezTo>
                    <a:pt x="369" y="35"/>
                    <a:pt x="369" y="35"/>
                    <a:pt x="369" y="35"/>
                  </a:cubicBezTo>
                  <a:cubicBezTo>
                    <a:pt x="398" y="36"/>
                    <a:pt x="422" y="59"/>
                    <a:pt x="422" y="88"/>
                  </a:cubicBezTo>
                  <a:cubicBezTo>
                    <a:pt x="422" y="106"/>
                    <a:pt x="422" y="106"/>
                    <a:pt x="422" y="106"/>
                  </a:cubicBezTo>
                  <a:cubicBezTo>
                    <a:pt x="422" y="135"/>
                    <a:pt x="398" y="159"/>
                    <a:pt x="369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48" y="159"/>
                    <a:pt x="140" y="151"/>
                    <a:pt x="140" y="141"/>
                  </a:cubicBezTo>
                  <a:lnTo>
                    <a:pt x="140" y="124"/>
                  </a:lnTo>
                  <a:close/>
                  <a:moveTo>
                    <a:pt x="158" y="352"/>
                  </a:moveTo>
                  <a:cubicBezTo>
                    <a:pt x="158" y="194"/>
                    <a:pt x="158" y="194"/>
                    <a:pt x="158" y="194"/>
                  </a:cubicBezTo>
                  <a:cubicBezTo>
                    <a:pt x="369" y="194"/>
                    <a:pt x="369" y="194"/>
                    <a:pt x="369" y="194"/>
                  </a:cubicBezTo>
                  <a:cubicBezTo>
                    <a:pt x="397" y="194"/>
                    <a:pt x="423" y="181"/>
                    <a:pt x="440" y="158"/>
                  </a:cubicBezTo>
                  <a:cubicBezTo>
                    <a:pt x="456" y="181"/>
                    <a:pt x="482" y="194"/>
                    <a:pt x="510" y="194"/>
                  </a:cubicBezTo>
                  <a:cubicBezTo>
                    <a:pt x="510" y="352"/>
                    <a:pt x="510" y="352"/>
                    <a:pt x="510" y="352"/>
                  </a:cubicBezTo>
                  <a:cubicBezTo>
                    <a:pt x="510" y="450"/>
                    <a:pt x="431" y="528"/>
                    <a:pt x="334" y="528"/>
                  </a:cubicBezTo>
                  <a:cubicBezTo>
                    <a:pt x="237" y="528"/>
                    <a:pt x="158" y="450"/>
                    <a:pt x="158" y="352"/>
                  </a:cubicBezTo>
                  <a:close/>
                  <a:moveTo>
                    <a:pt x="334" y="564"/>
                  </a:moveTo>
                  <a:cubicBezTo>
                    <a:pt x="352" y="564"/>
                    <a:pt x="370" y="561"/>
                    <a:pt x="387" y="557"/>
                  </a:cubicBezTo>
                  <a:cubicBezTo>
                    <a:pt x="387" y="613"/>
                    <a:pt x="387" y="613"/>
                    <a:pt x="387" y="613"/>
                  </a:cubicBezTo>
                  <a:cubicBezTo>
                    <a:pt x="334" y="648"/>
                    <a:pt x="334" y="648"/>
                    <a:pt x="334" y="648"/>
                  </a:cubicBezTo>
                  <a:cubicBezTo>
                    <a:pt x="281" y="613"/>
                    <a:pt x="281" y="613"/>
                    <a:pt x="281" y="613"/>
                  </a:cubicBezTo>
                  <a:cubicBezTo>
                    <a:pt x="281" y="557"/>
                    <a:pt x="281" y="557"/>
                    <a:pt x="281" y="557"/>
                  </a:cubicBezTo>
                  <a:cubicBezTo>
                    <a:pt x="298" y="561"/>
                    <a:pt x="316" y="564"/>
                    <a:pt x="334" y="564"/>
                  </a:cubicBezTo>
                  <a:close/>
                  <a:moveTo>
                    <a:pt x="220" y="632"/>
                  </a:moveTo>
                  <a:cubicBezTo>
                    <a:pt x="226" y="626"/>
                    <a:pt x="236" y="625"/>
                    <a:pt x="243" y="630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278" y="714"/>
                    <a:pt x="278" y="714"/>
                    <a:pt x="278" y="714"/>
                  </a:cubicBezTo>
                  <a:cubicBezTo>
                    <a:pt x="202" y="651"/>
                    <a:pt x="202" y="651"/>
                    <a:pt x="202" y="651"/>
                  </a:cubicBezTo>
                  <a:lnTo>
                    <a:pt x="220" y="632"/>
                  </a:lnTo>
                  <a:close/>
                  <a:moveTo>
                    <a:pt x="256" y="741"/>
                  </a:moveTo>
                  <a:cubicBezTo>
                    <a:pt x="258" y="743"/>
                    <a:pt x="261" y="745"/>
                    <a:pt x="264" y="746"/>
                  </a:cubicBezTo>
                  <a:cubicBezTo>
                    <a:pt x="264" y="775"/>
                    <a:pt x="264" y="775"/>
                    <a:pt x="264" y="775"/>
                  </a:cubicBezTo>
                  <a:cubicBezTo>
                    <a:pt x="264" y="787"/>
                    <a:pt x="269" y="797"/>
                    <a:pt x="279" y="804"/>
                  </a:cubicBezTo>
                  <a:cubicBezTo>
                    <a:pt x="257" y="924"/>
                    <a:pt x="257" y="924"/>
                    <a:pt x="257" y="924"/>
                  </a:cubicBezTo>
                  <a:cubicBezTo>
                    <a:pt x="157" y="682"/>
                    <a:pt x="157" y="682"/>
                    <a:pt x="157" y="682"/>
                  </a:cubicBezTo>
                  <a:cubicBezTo>
                    <a:pt x="174" y="673"/>
                    <a:pt x="174" y="673"/>
                    <a:pt x="174" y="673"/>
                  </a:cubicBezTo>
                  <a:lnTo>
                    <a:pt x="256" y="7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1812926" y="1665288"/>
              <a:ext cx="23813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" name="Rectangle 12"/>
            <p:cNvSpPr>
              <a:spLocks noChangeArrowheads="1"/>
            </p:cNvSpPr>
            <p:nvPr/>
          </p:nvSpPr>
          <p:spPr bwMode="auto">
            <a:xfrm>
              <a:off x="1801813" y="1619251"/>
              <a:ext cx="46038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1928813" y="1665288"/>
              <a:ext cx="23813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1917701" y="1619251"/>
              <a:ext cx="46038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" name="Rectangle 15"/>
            <p:cNvSpPr>
              <a:spLocks noChangeArrowheads="1"/>
            </p:cNvSpPr>
            <p:nvPr/>
          </p:nvSpPr>
          <p:spPr bwMode="auto">
            <a:xfrm>
              <a:off x="1871663" y="1687513"/>
              <a:ext cx="2222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835151" y="1746251"/>
              <a:ext cx="95250" cy="38100"/>
            </a:xfrm>
            <a:custGeom>
              <a:avLst/>
              <a:gdLst>
                <a:gd name="T0" fmla="*/ 146 w 146"/>
                <a:gd name="T1" fmla="*/ 31 h 57"/>
                <a:gd name="T2" fmla="*/ 128 w 146"/>
                <a:gd name="T3" fmla="*/ 0 h 57"/>
                <a:gd name="T4" fmla="*/ 19 w 146"/>
                <a:gd name="T5" fmla="*/ 0 h 57"/>
                <a:gd name="T6" fmla="*/ 0 w 146"/>
                <a:gd name="T7" fmla="*/ 31 h 57"/>
                <a:gd name="T8" fmla="*/ 146 w 146"/>
                <a:gd name="T9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57">
                  <a:moveTo>
                    <a:pt x="146" y="31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94" y="20"/>
                    <a:pt x="52" y="20"/>
                    <a:pt x="19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5" y="57"/>
                    <a:pt x="101" y="57"/>
                    <a:pt x="14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055813" y="1763713"/>
              <a:ext cx="298450" cy="395288"/>
            </a:xfrm>
            <a:custGeom>
              <a:avLst/>
              <a:gdLst>
                <a:gd name="T0" fmla="*/ 420 w 458"/>
                <a:gd name="T1" fmla="*/ 328 h 606"/>
                <a:gd name="T2" fmla="*/ 387 w 458"/>
                <a:gd name="T3" fmla="*/ 254 h 606"/>
                <a:gd name="T4" fmla="*/ 317 w 458"/>
                <a:gd name="T5" fmla="*/ 201 h 606"/>
                <a:gd name="T6" fmla="*/ 279 w 458"/>
                <a:gd name="T7" fmla="*/ 28 h 606"/>
                <a:gd name="T8" fmla="*/ 179 w 458"/>
                <a:gd name="T9" fmla="*/ 127 h 606"/>
                <a:gd name="T10" fmla="*/ 141 w 458"/>
                <a:gd name="T11" fmla="*/ 201 h 606"/>
                <a:gd name="T12" fmla="*/ 71 w 458"/>
                <a:gd name="T13" fmla="*/ 254 h 606"/>
                <a:gd name="T14" fmla="*/ 20 w 458"/>
                <a:gd name="T15" fmla="*/ 394 h 606"/>
                <a:gd name="T16" fmla="*/ 0 w 458"/>
                <a:gd name="T17" fmla="*/ 500 h 606"/>
                <a:gd name="T18" fmla="*/ 53 w 458"/>
                <a:gd name="T19" fmla="*/ 606 h 606"/>
                <a:gd name="T20" fmla="*/ 176 w 458"/>
                <a:gd name="T21" fmla="*/ 553 h 606"/>
                <a:gd name="T22" fmla="*/ 282 w 458"/>
                <a:gd name="T23" fmla="*/ 535 h 606"/>
                <a:gd name="T24" fmla="*/ 335 w 458"/>
                <a:gd name="T25" fmla="*/ 606 h 606"/>
                <a:gd name="T26" fmla="*/ 458 w 458"/>
                <a:gd name="T27" fmla="*/ 553 h 606"/>
                <a:gd name="T28" fmla="*/ 419 w 458"/>
                <a:gd name="T29" fmla="*/ 427 h 606"/>
                <a:gd name="T30" fmla="*/ 370 w 458"/>
                <a:gd name="T31" fmla="*/ 412 h 606"/>
                <a:gd name="T32" fmla="*/ 370 w 458"/>
                <a:gd name="T33" fmla="*/ 342 h 606"/>
                <a:gd name="T34" fmla="*/ 194 w 458"/>
                <a:gd name="T35" fmla="*/ 77 h 606"/>
                <a:gd name="T36" fmla="*/ 264 w 458"/>
                <a:gd name="T37" fmla="*/ 77 h 606"/>
                <a:gd name="T38" fmla="*/ 194 w 458"/>
                <a:gd name="T39" fmla="*/ 77 h 606"/>
                <a:gd name="T40" fmla="*/ 229 w 458"/>
                <a:gd name="T41" fmla="*/ 148 h 606"/>
                <a:gd name="T42" fmla="*/ 282 w 458"/>
                <a:gd name="T43" fmla="*/ 254 h 606"/>
                <a:gd name="T44" fmla="*/ 194 w 458"/>
                <a:gd name="T45" fmla="*/ 271 h 606"/>
                <a:gd name="T46" fmla="*/ 176 w 458"/>
                <a:gd name="T47" fmla="*/ 201 h 606"/>
                <a:gd name="T48" fmla="*/ 88 w 458"/>
                <a:gd name="T49" fmla="*/ 342 h 606"/>
                <a:gd name="T50" fmla="*/ 88 w 458"/>
                <a:gd name="T51" fmla="*/ 412 h 606"/>
                <a:gd name="T52" fmla="*/ 141 w 458"/>
                <a:gd name="T53" fmla="*/ 553 h 606"/>
                <a:gd name="T54" fmla="*/ 53 w 458"/>
                <a:gd name="T55" fmla="*/ 570 h 606"/>
                <a:gd name="T56" fmla="*/ 35 w 458"/>
                <a:gd name="T57" fmla="*/ 500 h 606"/>
                <a:gd name="T58" fmla="*/ 141 w 458"/>
                <a:gd name="T59" fmla="*/ 500 h 606"/>
                <a:gd name="T60" fmla="*/ 282 w 458"/>
                <a:gd name="T61" fmla="*/ 500 h 606"/>
                <a:gd name="T62" fmla="*/ 137 w 458"/>
                <a:gd name="T63" fmla="*/ 427 h 606"/>
                <a:gd name="T64" fmla="*/ 106 w 458"/>
                <a:gd name="T65" fmla="*/ 309 h 606"/>
                <a:gd name="T66" fmla="*/ 123 w 458"/>
                <a:gd name="T67" fmla="*/ 236 h 606"/>
                <a:gd name="T68" fmla="*/ 141 w 458"/>
                <a:gd name="T69" fmla="*/ 254 h 606"/>
                <a:gd name="T70" fmla="*/ 264 w 458"/>
                <a:gd name="T71" fmla="*/ 306 h 606"/>
                <a:gd name="T72" fmla="*/ 317 w 458"/>
                <a:gd name="T73" fmla="*/ 236 h 606"/>
                <a:gd name="T74" fmla="*/ 352 w 458"/>
                <a:gd name="T75" fmla="*/ 254 h 606"/>
                <a:gd name="T76" fmla="*/ 302 w 458"/>
                <a:gd name="T77" fmla="*/ 394 h 606"/>
                <a:gd name="T78" fmla="*/ 282 w 458"/>
                <a:gd name="T79" fmla="*/ 500 h 606"/>
                <a:gd name="T80" fmla="*/ 405 w 458"/>
                <a:gd name="T81" fmla="*/ 570 h 606"/>
                <a:gd name="T82" fmla="*/ 317 w 458"/>
                <a:gd name="T83" fmla="*/ 553 h 606"/>
                <a:gd name="T84" fmla="*/ 370 w 458"/>
                <a:gd name="T85" fmla="*/ 447 h 606"/>
                <a:gd name="T86" fmla="*/ 423 w 458"/>
                <a:gd name="T87" fmla="*/ 553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8" h="606">
                  <a:moveTo>
                    <a:pt x="419" y="427"/>
                  </a:moveTo>
                  <a:cubicBezTo>
                    <a:pt x="447" y="400"/>
                    <a:pt x="447" y="356"/>
                    <a:pt x="420" y="328"/>
                  </a:cubicBezTo>
                  <a:cubicBezTo>
                    <a:pt x="411" y="319"/>
                    <a:pt x="400" y="312"/>
                    <a:pt x="387" y="309"/>
                  </a:cubicBezTo>
                  <a:cubicBezTo>
                    <a:pt x="387" y="254"/>
                    <a:pt x="387" y="254"/>
                    <a:pt x="387" y="254"/>
                  </a:cubicBezTo>
                  <a:cubicBezTo>
                    <a:pt x="387" y="224"/>
                    <a:pt x="364" y="201"/>
                    <a:pt x="335" y="201"/>
                  </a:cubicBezTo>
                  <a:cubicBezTo>
                    <a:pt x="317" y="201"/>
                    <a:pt x="317" y="201"/>
                    <a:pt x="317" y="201"/>
                  </a:cubicBezTo>
                  <a:cubicBezTo>
                    <a:pt x="317" y="171"/>
                    <a:pt x="303" y="144"/>
                    <a:pt x="278" y="128"/>
                  </a:cubicBezTo>
                  <a:cubicBezTo>
                    <a:pt x="306" y="101"/>
                    <a:pt x="307" y="56"/>
                    <a:pt x="279" y="28"/>
                  </a:cubicBezTo>
                  <a:cubicBezTo>
                    <a:pt x="252" y="0"/>
                    <a:pt x="208" y="0"/>
                    <a:pt x="180" y="27"/>
                  </a:cubicBezTo>
                  <a:cubicBezTo>
                    <a:pt x="152" y="54"/>
                    <a:pt x="151" y="99"/>
                    <a:pt x="179" y="127"/>
                  </a:cubicBezTo>
                  <a:cubicBezTo>
                    <a:pt x="179" y="127"/>
                    <a:pt x="179" y="127"/>
                    <a:pt x="180" y="128"/>
                  </a:cubicBezTo>
                  <a:cubicBezTo>
                    <a:pt x="156" y="144"/>
                    <a:pt x="141" y="171"/>
                    <a:pt x="141" y="201"/>
                  </a:cubicBezTo>
                  <a:cubicBezTo>
                    <a:pt x="123" y="201"/>
                    <a:pt x="123" y="201"/>
                    <a:pt x="123" y="201"/>
                  </a:cubicBezTo>
                  <a:cubicBezTo>
                    <a:pt x="94" y="201"/>
                    <a:pt x="71" y="224"/>
                    <a:pt x="71" y="254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33" y="318"/>
                    <a:pt x="10" y="357"/>
                    <a:pt x="20" y="394"/>
                  </a:cubicBezTo>
                  <a:cubicBezTo>
                    <a:pt x="23" y="407"/>
                    <a:pt x="30" y="418"/>
                    <a:pt x="39" y="427"/>
                  </a:cubicBezTo>
                  <a:cubicBezTo>
                    <a:pt x="15" y="443"/>
                    <a:pt x="0" y="471"/>
                    <a:pt x="0" y="500"/>
                  </a:cubicBezTo>
                  <a:cubicBezTo>
                    <a:pt x="0" y="553"/>
                    <a:pt x="0" y="553"/>
                    <a:pt x="0" y="553"/>
                  </a:cubicBezTo>
                  <a:cubicBezTo>
                    <a:pt x="0" y="582"/>
                    <a:pt x="24" y="606"/>
                    <a:pt x="53" y="606"/>
                  </a:cubicBezTo>
                  <a:cubicBezTo>
                    <a:pt x="123" y="606"/>
                    <a:pt x="123" y="606"/>
                    <a:pt x="123" y="606"/>
                  </a:cubicBezTo>
                  <a:cubicBezTo>
                    <a:pt x="153" y="606"/>
                    <a:pt x="176" y="582"/>
                    <a:pt x="176" y="553"/>
                  </a:cubicBezTo>
                  <a:cubicBezTo>
                    <a:pt x="176" y="535"/>
                    <a:pt x="176" y="535"/>
                    <a:pt x="176" y="535"/>
                  </a:cubicBezTo>
                  <a:cubicBezTo>
                    <a:pt x="282" y="535"/>
                    <a:pt x="282" y="535"/>
                    <a:pt x="282" y="535"/>
                  </a:cubicBezTo>
                  <a:cubicBezTo>
                    <a:pt x="282" y="553"/>
                    <a:pt x="282" y="553"/>
                    <a:pt x="282" y="553"/>
                  </a:cubicBezTo>
                  <a:cubicBezTo>
                    <a:pt x="282" y="582"/>
                    <a:pt x="306" y="606"/>
                    <a:pt x="335" y="606"/>
                  </a:cubicBezTo>
                  <a:cubicBezTo>
                    <a:pt x="405" y="606"/>
                    <a:pt x="405" y="606"/>
                    <a:pt x="405" y="606"/>
                  </a:cubicBezTo>
                  <a:cubicBezTo>
                    <a:pt x="434" y="606"/>
                    <a:pt x="458" y="582"/>
                    <a:pt x="458" y="553"/>
                  </a:cubicBezTo>
                  <a:cubicBezTo>
                    <a:pt x="458" y="500"/>
                    <a:pt x="458" y="500"/>
                    <a:pt x="458" y="500"/>
                  </a:cubicBezTo>
                  <a:cubicBezTo>
                    <a:pt x="458" y="471"/>
                    <a:pt x="443" y="443"/>
                    <a:pt x="419" y="427"/>
                  </a:cubicBezTo>
                  <a:close/>
                  <a:moveTo>
                    <a:pt x="405" y="377"/>
                  </a:moveTo>
                  <a:cubicBezTo>
                    <a:pt x="405" y="396"/>
                    <a:pt x="389" y="412"/>
                    <a:pt x="370" y="412"/>
                  </a:cubicBezTo>
                  <a:cubicBezTo>
                    <a:pt x="350" y="412"/>
                    <a:pt x="335" y="396"/>
                    <a:pt x="335" y="377"/>
                  </a:cubicBezTo>
                  <a:cubicBezTo>
                    <a:pt x="335" y="357"/>
                    <a:pt x="350" y="342"/>
                    <a:pt x="370" y="342"/>
                  </a:cubicBezTo>
                  <a:cubicBezTo>
                    <a:pt x="389" y="342"/>
                    <a:pt x="405" y="357"/>
                    <a:pt x="405" y="377"/>
                  </a:cubicBezTo>
                  <a:close/>
                  <a:moveTo>
                    <a:pt x="194" y="77"/>
                  </a:moveTo>
                  <a:cubicBezTo>
                    <a:pt x="194" y="58"/>
                    <a:pt x="210" y="42"/>
                    <a:pt x="229" y="42"/>
                  </a:cubicBezTo>
                  <a:cubicBezTo>
                    <a:pt x="248" y="42"/>
                    <a:pt x="264" y="58"/>
                    <a:pt x="264" y="77"/>
                  </a:cubicBezTo>
                  <a:cubicBezTo>
                    <a:pt x="264" y="97"/>
                    <a:pt x="248" y="113"/>
                    <a:pt x="229" y="113"/>
                  </a:cubicBezTo>
                  <a:cubicBezTo>
                    <a:pt x="210" y="113"/>
                    <a:pt x="194" y="97"/>
                    <a:pt x="194" y="77"/>
                  </a:cubicBezTo>
                  <a:close/>
                  <a:moveTo>
                    <a:pt x="176" y="201"/>
                  </a:moveTo>
                  <a:cubicBezTo>
                    <a:pt x="176" y="172"/>
                    <a:pt x="200" y="148"/>
                    <a:pt x="229" y="148"/>
                  </a:cubicBezTo>
                  <a:cubicBezTo>
                    <a:pt x="258" y="148"/>
                    <a:pt x="282" y="172"/>
                    <a:pt x="282" y="201"/>
                  </a:cubicBezTo>
                  <a:cubicBezTo>
                    <a:pt x="282" y="254"/>
                    <a:pt x="282" y="254"/>
                    <a:pt x="282" y="254"/>
                  </a:cubicBezTo>
                  <a:cubicBezTo>
                    <a:pt x="282" y="263"/>
                    <a:pt x="274" y="271"/>
                    <a:pt x="264" y="271"/>
                  </a:cubicBezTo>
                  <a:cubicBezTo>
                    <a:pt x="194" y="271"/>
                    <a:pt x="194" y="271"/>
                    <a:pt x="194" y="271"/>
                  </a:cubicBezTo>
                  <a:cubicBezTo>
                    <a:pt x="184" y="271"/>
                    <a:pt x="176" y="263"/>
                    <a:pt x="176" y="254"/>
                  </a:cubicBezTo>
                  <a:lnTo>
                    <a:pt x="176" y="201"/>
                  </a:lnTo>
                  <a:close/>
                  <a:moveTo>
                    <a:pt x="53" y="377"/>
                  </a:moveTo>
                  <a:cubicBezTo>
                    <a:pt x="53" y="357"/>
                    <a:pt x="69" y="342"/>
                    <a:pt x="88" y="342"/>
                  </a:cubicBezTo>
                  <a:cubicBezTo>
                    <a:pt x="108" y="342"/>
                    <a:pt x="123" y="357"/>
                    <a:pt x="123" y="377"/>
                  </a:cubicBezTo>
                  <a:cubicBezTo>
                    <a:pt x="123" y="396"/>
                    <a:pt x="108" y="412"/>
                    <a:pt x="88" y="412"/>
                  </a:cubicBezTo>
                  <a:cubicBezTo>
                    <a:pt x="69" y="412"/>
                    <a:pt x="53" y="396"/>
                    <a:pt x="53" y="377"/>
                  </a:cubicBezTo>
                  <a:close/>
                  <a:moveTo>
                    <a:pt x="141" y="553"/>
                  </a:moveTo>
                  <a:cubicBezTo>
                    <a:pt x="141" y="563"/>
                    <a:pt x="133" y="570"/>
                    <a:pt x="123" y="570"/>
                  </a:cubicBezTo>
                  <a:cubicBezTo>
                    <a:pt x="53" y="570"/>
                    <a:pt x="53" y="570"/>
                    <a:pt x="53" y="570"/>
                  </a:cubicBezTo>
                  <a:cubicBezTo>
                    <a:pt x="43" y="570"/>
                    <a:pt x="35" y="563"/>
                    <a:pt x="35" y="553"/>
                  </a:cubicBezTo>
                  <a:cubicBezTo>
                    <a:pt x="35" y="500"/>
                    <a:pt x="35" y="500"/>
                    <a:pt x="35" y="500"/>
                  </a:cubicBezTo>
                  <a:cubicBezTo>
                    <a:pt x="35" y="471"/>
                    <a:pt x="59" y="447"/>
                    <a:pt x="88" y="447"/>
                  </a:cubicBezTo>
                  <a:cubicBezTo>
                    <a:pt x="117" y="447"/>
                    <a:pt x="141" y="471"/>
                    <a:pt x="141" y="500"/>
                  </a:cubicBezTo>
                  <a:cubicBezTo>
                    <a:pt x="141" y="553"/>
                    <a:pt x="141" y="553"/>
                    <a:pt x="141" y="553"/>
                  </a:cubicBezTo>
                  <a:close/>
                  <a:moveTo>
                    <a:pt x="282" y="500"/>
                  </a:moveTo>
                  <a:cubicBezTo>
                    <a:pt x="176" y="500"/>
                    <a:pt x="176" y="500"/>
                    <a:pt x="176" y="500"/>
                  </a:cubicBezTo>
                  <a:cubicBezTo>
                    <a:pt x="176" y="471"/>
                    <a:pt x="162" y="443"/>
                    <a:pt x="137" y="427"/>
                  </a:cubicBezTo>
                  <a:cubicBezTo>
                    <a:pt x="165" y="400"/>
                    <a:pt x="166" y="356"/>
                    <a:pt x="139" y="328"/>
                  </a:cubicBezTo>
                  <a:cubicBezTo>
                    <a:pt x="130" y="319"/>
                    <a:pt x="118" y="312"/>
                    <a:pt x="106" y="309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44"/>
                    <a:pt x="114" y="236"/>
                    <a:pt x="123" y="236"/>
                  </a:cubicBezTo>
                  <a:cubicBezTo>
                    <a:pt x="141" y="236"/>
                    <a:pt x="141" y="236"/>
                    <a:pt x="141" y="236"/>
                  </a:cubicBezTo>
                  <a:cubicBezTo>
                    <a:pt x="141" y="254"/>
                    <a:pt x="141" y="254"/>
                    <a:pt x="141" y="254"/>
                  </a:cubicBezTo>
                  <a:cubicBezTo>
                    <a:pt x="141" y="283"/>
                    <a:pt x="165" y="306"/>
                    <a:pt x="19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93" y="306"/>
                    <a:pt x="317" y="283"/>
                    <a:pt x="317" y="254"/>
                  </a:cubicBezTo>
                  <a:cubicBezTo>
                    <a:pt x="317" y="236"/>
                    <a:pt x="317" y="236"/>
                    <a:pt x="317" y="236"/>
                  </a:cubicBezTo>
                  <a:cubicBezTo>
                    <a:pt x="335" y="236"/>
                    <a:pt x="335" y="236"/>
                    <a:pt x="335" y="236"/>
                  </a:cubicBezTo>
                  <a:cubicBezTo>
                    <a:pt x="344" y="236"/>
                    <a:pt x="352" y="244"/>
                    <a:pt x="352" y="254"/>
                  </a:cubicBezTo>
                  <a:cubicBezTo>
                    <a:pt x="352" y="309"/>
                    <a:pt x="352" y="309"/>
                    <a:pt x="352" y="309"/>
                  </a:cubicBezTo>
                  <a:cubicBezTo>
                    <a:pt x="315" y="318"/>
                    <a:pt x="292" y="357"/>
                    <a:pt x="302" y="394"/>
                  </a:cubicBezTo>
                  <a:cubicBezTo>
                    <a:pt x="305" y="407"/>
                    <a:pt x="311" y="418"/>
                    <a:pt x="321" y="427"/>
                  </a:cubicBezTo>
                  <a:cubicBezTo>
                    <a:pt x="296" y="443"/>
                    <a:pt x="282" y="471"/>
                    <a:pt x="282" y="500"/>
                  </a:cubicBezTo>
                  <a:close/>
                  <a:moveTo>
                    <a:pt x="423" y="553"/>
                  </a:moveTo>
                  <a:cubicBezTo>
                    <a:pt x="423" y="563"/>
                    <a:pt x="415" y="570"/>
                    <a:pt x="405" y="570"/>
                  </a:cubicBezTo>
                  <a:cubicBezTo>
                    <a:pt x="335" y="570"/>
                    <a:pt x="335" y="570"/>
                    <a:pt x="335" y="570"/>
                  </a:cubicBezTo>
                  <a:cubicBezTo>
                    <a:pt x="325" y="570"/>
                    <a:pt x="317" y="563"/>
                    <a:pt x="317" y="553"/>
                  </a:cubicBezTo>
                  <a:cubicBezTo>
                    <a:pt x="317" y="500"/>
                    <a:pt x="317" y="500"/>
                    <a:pt x="317" y="500"/>
                  </a:cubicBezTo>
                  <a:cubicBezTo>
                    <a:pt x="317" y="471"/>
                    <a:pt x="341" y="447"/>
                    <a:pt x="370" y="447"/>
                  </a:cubicBezTo>
                  <a:cubicBezTo>
                    <a:pt x="399" y="447"/>
                    <a:pt x="423" y="471"/>
                    <a:pt x="423" y="500"/>
                  </a:cubicBezTo>
                  <a:cubicBezTo>
                    <a:pt x="423" y="553"/>
                    <a:pt x="423" y="553"/>
                    <a:pt x="423" y="5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0" name="Группа 179"/>
          <p:cNvGrpSpPr/>
          <p:nvPr/>
        </p:nvGrpSpPr>
        <p:grpSpPr>
          <a:xfrm>
            <a:off x="2127098" y="1058796"/>
            <a:ext cx="393742" cy="393742"/>
            <a:chOff x="2705101" y="1468438"/>
            <a:chExt cx="690563" cy="690563"/>
          </a:xfrm>
          <a:solidFill>
            <a:srgbClr val="008C95"/>
          </a:solidFill>
        </p:grpSpPr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2817813" y="1714501"/>
              <a:ext cx="400050" cy="355600"/>
            </a:xfrm>
            <a:custGeom>
              <a:avLst/>
              <a:gdLst>
                <a:gd name="T0" fmla="*/ 562 w 613"/>
                <a:gd name="T1" fmla="*/ 0 h 545"/>
                <a:gd name="T2" fmla="*/ 51 w 613"/>
                <a:gd name="T3" fmla="*/ 0 h 545"/>
                <a:gd name="T4" fmla="*/ 0 w 613"/>
                <a:gd name="T5" fmla="*/ 51 h 545"/>
                <a:gd name="T6" fmla="*/ 0 w 613"/>
                <a:gd name="T7" fmla="*/ 494 h 545"/>
                <a:gd name="T8" fmla="*/ 51 w 613"/>
                <a:gd name="T9" fmla="*/ 545 h 545"/>
                <a:gd name="T10" fmla="*/ 562 w 613"/>
                <a:gd name="T11" fmla="*/ 545 h 545"/>
                <a:gd name="T12" fmla="*/ 613 w 613"/>
                <a:gd name="T13" fmla="*/ 494 h 545"/>
                <a:gd name="T14" fmla="*/ 613 w 613"/>
                <a:gd name="T15" fmla="*/ 51 h 545"/>
                <a:gd name="T16" fmla="*/ 562 w 613"/>
                <a:gd name="T17" fmla="*/ 0 h 545"/>
                <a:gd name="T18" fmla="*/ 579 w 613"/>
                <a:gd name="T19" fmla="*/ 494 h 545"/>
                <a:gd name="T20" fmla="*/ 562 w 613"/>
                <a:gd name="T21" fmla="*/ 511 h 545"/>
                <a:gd name="T22" fmla="*/ 51 w 613"/>
                <a:gd name="T23" fmla="*/ 511 h 545"/>
                <a:gd name="T24" fmla="*/ 34 w 613"/>
                <a:gd name="T25" fmla="*/ 494 h 545"/>
                <a:gd name="T26" fmla="*/ 34 w 613"/>
                <a:gd name="T27" fmla="*/ 51 h 545"/>
                <a:gd name="T28" fmla="*/ 51 w 613"/>
                <a:gd name="T29" fmla="*/ 34 h 545"/>
                <a:gd name="T30" fmla="*/ 562 w 613"/>
                <a:gd name="T31" fmla="*/ 34 h 545"/>
                <a:gd name="T32" fmla="*/ 579 w 613"/>
                <a:gd name="T33" fmla="*/ 51 h 545"/>
                <a:gd name="T34" fmla="*/ 579 w 613"/>
                <a:gd name="T35" fmla="*/ 49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3" h="545">
                  <a:moveTo>
                    <a:pt x="56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0" y="522"/>
                    <a:pt x="23" y="545"/>
                    <a:pt x="51" y="545"/>
                  </a:cubicBezTo>
                  <a:cubicBezTo>
                    <a:pt x="562" y="545"/>
                    <a:pt x="562" y="545"/>
                    <a:pt x="562" y="545"/>
                  </a:cubicBezTo>
                  <a:cubicBezTo>
                    <a:pt x="590" y="545"/>
                    <a:pt x="613" y="522"/>
                    <a:pt x="613" y="494"/>
                  </a:cubicBezTo>
                  <a:cubicBezTo>
                    <a:pt x="613" y="51"/>
                    <a:pt x="613" y="51"/>
                    <a:pt x="613" y="51"/>
                  </a:cubicBezTo>
                  <a:cubicBezTo>
                    <a:pt x="613" y="23"/>
                    <a:pt x="590" y="0"/>
                    <a:pt x="562" y="0"/>
                  </a:cubicBezTo>
                  <a:close/>
                  <a:moveTo>
                    <a:pt x="579" y="494"/>
                  </a:moveTo>
                  <a:cubicBezTo>
                    <a:pt x="579" y="504"/>
                    <a:pt x="571" y="511"/>
                    <a:pt x="562" y="511"/>
                  </a:cubicBezTo>
                  <a:cubicBezTo>
                    <a:pt x="51" y="511"/>
                    <a:pt x="51" y="511"/>
                    <a:pt x="51" y="511"/>
                  </a:cubicBezTo>
                  <a:cubicBezTo>
                    <a:pt x="42" y="511"/>
                    <a:pt x="34" y="504"/>
                    <a:pt x="34" y="494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42"/>
                    <a:pt x="42" y="34"/>
                    <a:pt x="51" y="34"/>
                  </a:cubicBezTo>
                  <a:cubicBezTo>
                    <a:pt x="562" y="34"/>
                    <a:pt x="562" y="34"/>
                    <a:pt x="562" y="34"/>
                  </a:cubicBezTo>
                  <a:cubicBezTo>
                    <a:pt x="571" y="34"/>
                    <a:pt x="579" y="42"/>
                    <a:pt x="579" y="51"/>
                  </a:cubicBezTo>
                  <a:lnTo>
                    <a:pt x="579" y="4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2884488" y="1770063"/>
              <a:ext cx="266700" cy="249238"/>
            </a:xfrm>
            <a:custGeom>
              <a:avLst/>
              <a:gdLst>
                <a:gd name="T0" fmla="*/ 283 w 409"/>
                <a:gd name="T1" fmla="*/ 0 h 382"/>
                <a:gd name="T2" fmla="*/ 205 w 409"/>
                <a:gd name="T3" fmla="*/ 28 h 382"/>
                <a:gd name="T4" fmla="*/ 126 w 409"/>
                <a:gd name="T5" fmla="*/ 0 h 382"/>
                <a:gd name="T6" fmla="*/ 0 w 409"/>
                <a:gd name="T7" fmla="*/ 126 h 382"/>
                <a:gd name="T8" fmla="*/ 37 w 409"/>
                <a:gd name="T9" fmla="*/ 214 h 382"/>
                <a:gd name="T10" fmla="*/ 205 w 409"/>
                <a:gd name="T11" fmla="*/ 382 h 382"/>
                <a:gd name="T12" fmla="*/ 372 w 409"/>
                <a:gd name="T13" fmla="*/ 214 h 382"/>
                <a:gd name="T14" fmla="*/ 409 w 409"/>
                <a:gd name="T15" fmla="*/ 126 h 382"/>
                <a:gd name="T16" fmla="*/ 283 w 409"/>
                <a:gd name="T17" fmla="*/ 0 h 382"/>
                <a:gd name="T18" fmla="*/ 126 w 409"/>
                <a:gd name="T19" fmla="*/ 34 h 382"/>
                <a:gd name="T20" fmla="*/ 190 w 409"/>
                <a:gd name="T21" fmla="*/ 61 h 382"/>
                <a:gd name="T22" fmla="*/ 205 w 409"/>
                <a:gd name="T23" fmla="*/ 76 h 382"/>
                <a:gd name="T24" fmla="*/ 219 w 409"/>
                <a:gd name="T25" fmla="*/ 61 h 382"/>
                <a:gd name="T26" fmla="*/ 283 w 409"/>
                <a:gd name="T27" fmla="*/ 34 h 382"/>
                <a:gd name="T28" fmla="*/ 374 w 409"/>
                <a:gd name="T29" fmla="*/ 120 h 382"/>
                <a:gd name="T30" fmla="*/ 244 w 409"/>
                <a:gd name="T31" fmla="*/ 120 h 382"/>
                <a:gd name="T32" fmla="*/ 220 w 409"/>
                <a:gd name="T33" fmla="*/ 180 h 382"/>
                <a:gd name="T34" fmla="*/ 170 w 409"/>
                <a:gd name="T35" fmla="*/ 81 h 382"/>
                <a:gd name="T36" fmla="*/ 134 w 409"/>
                <a:gd name="T37" fmla="*/ 154 h 382"/>
                <a:gd name="T38" fmla="*/ 111 w 409"/>
                <a:gd name="T39" fmla="*/ 120 h 382"/>
                <a:gd name="T40" fmla="*/ 35 w 409"/>
                <a:gd name="T41" fmla="*/ 120 h 382"/>
                <a:gd name="T42" fmla="*/ 126 w 409"/>
                <a:gd name="T43" fmla="*/ 34 h 382"/>
                <a:gd name="T44" fmla="*/ 205 w 409"/>
                <a:gd name="T45" fmla="*/ 334 h 382"/>
                <a:gd name="T46" fmla="*/ 61 w 409"/>
                <a:gd name="T47" fmla="*/ 190 h 382"/>
                <a:gd name="T48" fmla="*/ 39 w 409"/>
                <a:gd name="T49" fmla="*/ 154 h 382"/>
                <a:gd name="T50" fmla="*/ 93 w 409"/>
                <a:gd name="T51" fmla="*/ 154 h 382"/>
                <a:gd name="T52" fmla="*/ 138 w 409"/>
                <a:gd name="T53" fmla="*/ 222 h 382"/>
                <a:gd name="T54" fmla="*/ 170 w 409"/>
                <a:gd name="T55" fmla="*/ 158 h 382"/>
                <a:gd name="T56" fmla="*/ 223 w 409"/>
                <a:gd name="T57" fmla="*/ 263 h 382"/>
                <a:gd name="T58" fmla="*/ 267 w 409"/>
                <a:gd name="T59" fmla="*/ 154 h 382"/>
                <a:gd name="T60" fmla="*/ 370 w 409"/>
                <a:gd name="T61" fmla="*/ 154 h 382"/>
                <a:gd name="T62" fmla="*/ 348 w 409"/>
                <a:gd name="T63" fmla="*/ 190 h 382"/>
                <a:gd name="T64" fmla="*/ 205 w 409"/>
                <a:gd name="T65" fmla="*/ 334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9" h="382">
                  <a:moveTo>
                    <a:pt x="283" y="0"/>
                  </a:moveTo>
                  <a:cubicBezTo>
                    <a:pt x="254" y="0"/>
                    <a:pt x="227" y="10"/>
                    <a:pt x="205" y="28"/>
                  </a:cubicBezTo>
                  <a:cubicBezTo>
                    <a:pt x="182" y="10"/>
                    <a:pt x="155" y="0"/>
                    <a:pt x="126" y="0"/>
                  </a:cubicBezTo>
                  <a:cubicBezTo>
                    <a:pt x="56" y="0"/>
                    <a:pt x="0" y="57"/>
                    <a:pt x="0" y="126"/>
                  </a:cubicBezTo>
                  <a:cubicBezTo>
                    <a:pt x="0" y="159"/>
                    <a:pt x="13" y="191"/>
                    <a:pt x="37" y="214"/>
                  </a:cubicBezTo>
                  <a:cubicBezTo>
                    <a:pt x="205" y="382"/>
                    <a:pt x="205" y="382"/>
                    <a:pt x="205" y="382"/>
                  </a:cubicBezTo>
                  <a:cubicBezTo>
                    <a:pt x="372" y="214"/>
                    <a:pt x="372" y="214"/>
                    <a:pt x="372" y="214"/>
                  </a:cubicBezTo>
                  <a:cubicBezTo>
                    <a:pt x="396" y="191"/>
                    <a:pt x="409" y="159"/>
                    <a:pt x="409" y="126"/>
                  </a:cubicBezTo>
                  <a:cubicBezTo>
                    <a:pt x="409" y="57"/>
                    <a:pt x="353" y="0"/>
                    <a:pt x="283" y="0"/>
                  </a:cubicBezTo>
                  <a:close/>
                  <a:moveTo>
                    <a:pt x="126" y="34"/>
                  </a:moveTo>
                  <a:cubicBezTo>
                    <a:pt x="150" y="34"/>
                    <a:pt x="173" y="44"/>
                    <a:pt x="190" y="61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36" y="44"/>
                    <a:pt x="259" y="34"/>
                    <a:pt x="283" y="34"/>
                  </a:cubicBezTo>
                  <a:cubicBezTo>
                    <a:pt x="332" y="34"/>
                    <a:pt x="371" y="72"/>
                    <a:pt x="374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20" y="180"/>
                    <a:pt x="220" y="180"/>
                    <a:pt x="220" y="1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8" y="72"/>
                    <a:pt x="77" y="34"/>
                    <a:pt x="126" y="34"/>
                  </a:cubicBezTo>
                  <a:close/>
                  <a:moveTo>
                    <a:pt x="205" y="334"/>
                  </a:moveTo>
                  <a:cubicBezTo>
                    <a:pt x="61" y="190"/>
                    <a:pt x="61" y="190"/>
                    <a:pt x="61" y="190"/>
                  </a:cubicBezTo>
                  <a:cubicBezTo>
                    <a:pt x="51" y="180"/>
                    <a:pt x="43" y="167"/>
                    <a:pt x="39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138" y="222"/>
                    <a:pt x="138" y="222"/>
                    <a:pt x="138" y="222"/>
                  </a:cubicBezTo>
                  <a:cubicBezTo>
                    <a:pt x="170" y="158"/>
                    <a:pt x="170" y="158"/>
                    <a:pt x="170" y="158"/>
                  </a:cubicBezTo>
                  <a:cubicBezTo>
                    <a:pt x="223" y="263"/>
                    <a:pt x="223" y="263"/>
                    <a:pt x="223" y="263"/>
                  </a:cubicBezTo>
                  <a:cubicBezTo>
                    <a:pt x="267" y="154"/>
                    <a:pt x="267" y="154"/>
                    <a:pt x="267" y="154"/>
                  </a:cubicBezTo>
                  <a:cubicBezTo>
                    <a:pt x="370" y="154"/>
                    <a:pt x="370" y="154"/>
                    <a:pt x="370" y="154"/>
                  </a:cubicBezTo>
                  <a:cubicBezTo>
                    <a:pt x="366" y="167"/>
                    <a:pt x="358" y="180"/>
                    <a:pt x="348" y="190"/>
                  </a:cubicBezTo>
                  <a:lnTo>
                    <a:pt x="205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2705101" y="1468438"/>
              <a:ext cx="690563" cy="690563"/>
            </a:xfrm>
            <a:custGeom>
              <a:avLst/>
              <a:gdLst>
                <a:gd name="T0" fmla="*/ 953 w 1057"/>
                <a:gd name="T1" fmla="*/ 138 h 1057"/>
                <a:gd name="T2" fmla="*/ 801 w 1057"/>
                <a:gd name="T3" fmla="*/ 68 h 1057"/>
                <a:gd name="T4" fmla="*/ 699 w 1057"/>
                <a:gd name="T5" fmla="*/ 0 h 1057"/>
                <a:gd name="T6" fmla="*/ 665 w 1057"/>
                <a:gd name="T7" fmla="*/ 68 h 1057"/>
                <a:gd name="T8" fmla="*/ 563 w 1057"/>
                <a:gd name="T9" fmla="*/ 0 h 1057"/>
                <a:gd name="T10" fmla="*/ 529 w 1057"/>
                <a:gd name="T11" fmla="*/ 68 h 1057"/>
                <a:gd name="T12" fmla="*/ 426 w 1057"/>
                <a:gd name="T13" fmla="*/ 0 h 1057"/>
                <a:gd name="T14" fmla="*/ 392 w 1057"/>
                <a:gd name="T15" fmla="*/ 68 h 1057"/>
                <a:gd name="T16" fmla="*/ 290 w 1057"/>
                <a:gd name="T17" fmla="*/ 0 h 1057"/>
                <a:gd name="T18" fmla="*/ 256 w 1057"/>
                <a:gd name="T19" fmla="*/ 68 h 1057"/>
                <a:gd name="T20" fmla="*/ 154 w 1057"/>
                <a:gd name="T21" fmla="*/ 0 h 1057"/>
                <a:gd name="T22" fmla="*/ 86 w 1057"/>
                <a:gd name="T23" fmla="*/ 68 h 1057"/>
                <a:gd name="T24" fmla="*/ 0 w 1057"/>
                <a:gd name="T25" fmla="*/ 1057 h 1057"/>
                <a:gd name="T26" fmla="*/ 955 w 1057"/>
                <a:gd name="T27" fmla="*/ 995 h 1057"/>
                <a:gd name="T28" fmla="*/ 1057 w 1057"/>
                <a:gd name="T29" fmla="*/ 256 h 1057"/>
                <a:gd name="T30" fmla="*/ 1023 w 1057"/>
                <a:gd name="T31" fmla="*/ 307 h 1057"/>
                <a:gd name="T32" fmla="*/ 852 w 1057"/>
                <a:gd name="T33" fmla="*/ 256 h 1057"/>
                <a:gd name="T34" fmla="*/ 1023 w 1057"/>
                <a:gd name="T35" fmla="*/ 256 h 1057"/>
                <a:gd name="T36" fmla="*/ 1003 w 1057"/>
                <a:gd name="T37" fmla="*/ 886 h 1057"/>
                <a:gd name="T38" fmla="*/ 872 w 1057"/>
                <a:gd name="T39" fmla="*/ 886 h 1057"/>
                <a:gd name="T40" fmla="*/ 852 w 1057"/>
                <a:gd name="T41" fmla="*/ 409 h 1057"/>
                <a:gd name="T42" fmla="*/ 920 w 1057"/>
                <a:gd name="T43" fmla="*/ 852 h 1057"/>
                <a:gd name="T44" fmla="*/ 955 w 1057"/>
                <a:gd name="T45" fmla="*/ 852 h 1057"/>
                <a:gd name="T46" fmla="*/ 1023 w 1057"/>
                <a:gd name="T47" fmla="*/ 409 h 1057"/>
                <a:gd name="T48" fmla="*/ 955 w 1057"/>
                <a:gd name="T49" fmla="*/ 852 h 1057"/>
                <a:gd name="T50" fmla="*/ 852 w 1057"/>
                <a:gd name="T51" fmla="*/ 341 h 1057"/>
                <a:gd name="T52" fmla="*/ 1023 w 1057"/>
                <a:gd name="T53" fmla="*/ 375 h 1057"/>
                <a:gd name="T54" fmla="*/ 733 w 1057"/>
                <a:gd name="T55" fmla="*/ 34 h 1057"/>
                <a:gd name="T56" fmla="*/ 767 w 1057"/>
                <a:gd name="T57" fmla="*/ 137 h 1057"/>
                <a:gd name="T58" fmla="*/ 733 w 1057"/>
                <a:gd name="T59" fmla="*/ 34 h 1057"/>
                <a:gd name="T60" fmla="*/ 631 w 1057"/>
                <a:gd name="T61" fmla="*/ 34 h 1057"/>
                <a:gd name="T62" fmla="*/ 597 w 1057"/>
                <a:gd name="T63" fmla="*/ 137 h 1057"/>
                <a:gd name="T64" fmla="*/ 460 w 1057"/>
                <a:gd name="T65" fmla="*/ 34 h 1057"/>
                <a:gd name="T66" fmla="*/ 495 w 1057"/>
                <a:gd name="T67" fmla="*/ 137 h 1057"/>
                <a:gd name="T68" fmla="*/ 460 w 1057"/>
                <a:gd name="T69" fmla="*/ 34 h 1057"/>
                <a:gd name="T70" fmla="*/ 358 w 1057"/>
                <a:gd name="T71" fmla="*/ 34 h 1057"/>
                <a:gd name="T72" fmla="*/ 324 w 1057"/>
                <a:gd name="T73" fmla="*/ 137 h 1057"/>
                <a:gd name="T74" fmla="*/ 188 w 1057"/>
                <a:gd name="T75" fmla="*/ 34 h 1057"/>
                <a:gd name="T76" fmla="*/ 222 w 1057"/>
                <a:gd name="T77" fmla="*/ 137 h 1057"/>
                <a:gd name="T78" fmla="*/ 188 w 1057"/>
                <a:gd name="T79" fmla="*/ 34 h 1057"/>
                <a:gd name="T80" fmla="*/ 154 w 1057"/>
                <a:gd name="T81" fmla="*/ 103 h 1057"/>
                <a:gd name="T82" fmla="*/ 256 w 1057"/>
                <a:gd name="T83" fmla="*/ 171 h 1057"/>
                <a:gd name="T84" fmla="*/ 290 w 1057"/>
                <a:gd name="T85" fmla="*/ 103 h 1057"/>
                <a:gd name="T86" fmla="*/ 392 w 1057"/>
                <a:gd name="T87" fmla="*/ 171 h 1057"/>
                <a:gd name="T88" fmla="*/ 426 w 1057"/>
                <a:gd name="T89" fmla="*/ 103 h 1057"/>
                <a:gd name="T90" fmla="*/ 529 w 1057"/>
                <a:gd name="T91" fmla="*/ 171 h 1057"/>
                <a:gd name="T92" fmla="*/ 563 w 1057"/>
                <a:gd name="T93" fmla="*/ 103 h 1057"/>
                <a:gd name="T94" fmla="*/ 665 w 1057"/>
                <a:gd name="T95" fmla="*/ 171 h 1057"/>
                <a:gd name="T96" fmla="*/ 699 w 1057"/>
                <a:gd name="T97" fmla="*/ 103 h 1057"/>
                <a:gd name="T98" fmla="*/ 801 w 1057"/>
                <a:gd name="T99" fmla="*/ 171 h 1057"/>
                <a:gd name="T100" fmla="*/ 869 w 1057"/>
                <a:gd name="T101" fmla="*/ 103 h 1057"/>
                <a:gd name="T102" fmla="*/ 820 w 1057"/>
                <a:gd name="T103" fmla="*/ 239 h 1057"/>
                <a:gd name="T104" fmla="*/ 35 w 1057"/>
                <a:gd name="T105" fmla="*/ 154 h 1057"/>
                <a:gd name="T106" fmla="*/ 35 w 1057"/>
                <a:gd name="T107" fmla="*/ 1023 h 1057"/>
                <a:gd name="T108" fmla="*/ 818 w 1057"/>
                <a:gd name="T109" fmla="*/ 273 h 1057"/>
                <a:gd name="T110" fmla="*/ 920 w 1057"/>
                <a:gd name="T111" fmla="*/ 995 h 1057"/>
                <a:gd name="T112" fmla="*/ 35 w 1057"/>
                <a:gd name="T113" fmla="*/ 1023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7" h="1057">
                  <a:moveTo>
                    <a:pt x="1057" y="256"/>
                  </a:moveTo>
                  <a:cubicBezTo>
                    <a:pt x="1057" y="195"/>
                    <a:pt x="1011" y="145"/>
                    <a:pt x="953" y="138"/>
                  </a:cubicBezTo>
                  <a:cubicBezTo>
                    <a:pt x="945" y="98"/>
                    <a:pt x="911" y="68"/>
                    <a:pt x="869" y="68"/>
                  </a:cubicBezTo>
                  <a:cubicBezTo>
                    <a:pt x="801" y="68"/>
                    <a:pt x="801" y="68"/>
                    <a:pt x="801" y="68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699" y="68"/>
                    <a:pt x="699" y="68"/>
                    <a:pt x="699" y="68"/>
                  </a:cubicBezTo>
                  <a:cubicBezTo>
                    <a:pt x="665" y="68"/>
                    <a:pt x="665" y="68"/>
                    <a:pt x="665" y="68"/>
                  </a:cubicBezTo>
                  <a:cubicBezTo>
                    <a:pt x="665" y="0"/>
                    <a:pt x="665" y="0"/>
                    <a:pt x="665" y="0"/>
                  </a:cubicBezTo>
                  <a:cubicBezTo>
                    <a:pt x="563" y="0"/>
                    <a:pt x="563" y="0"/>
                    <a:pt x="563" y="0"/>
                  </a:cubicBezTo>
                  <a:cubicBezTo>
                    <a:pt x="563" y="68"/>
                    <a:pt x="563" y="68"/>
                    <a:pt x="563" y="68"/>
                  </a:cubicBezTo>
                  <a:cubicBezTo>
                    <a:pt x="529" y="68"/>
                    <a:pt x="529" y="68"/>
                    <a:pt x="529" y="68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426" y="0"/>
                    <a:pt x="426" y="0"/>
                    <a:pt x="426" y="0"/>
                  </a:cubicBezTo>
                  <a:cubicBezTo>
                    <a:pt x="426" y="68"/>
                    <a:pt x="426" y="68"/>
                    <a:pt x="426" y="68"/>
                  </a:cubicBezTo>
                  <a:cubicBezTo>
                    <a:pt x="392" y="68"/>
                    <a:pt x="392" y="68"/>
                    <a:pt x="392" y="68"/>
                  </a:cubicBezTo>
                  <a:cubicBezTo>
                    <a:pt x="392" y="0"/>
                    <a:pt x="392" y="0"/>
                    <a:pt x="392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290" y="68"/>
                    <a:pt x="290" y="68"/>
                    <a:pt x="290" y="68"/>
                  </a:cubicBezTo>
                  <a:cubicBezTo>
                    <a:pt x="256" y="68"/>
                    <a:pt x="256" y="68"/>
                    <a:pt x="256" y="6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39" y="68"/>
                    <a:pt x="0" y="107"/>
                    <a:pt x="0" y="154"/>
                  </a:cubicBezTo>
                  <a:cubicBezTo>
                    <a:pt x="0" y="1057"/>
                    <a:pt x="0" y="1057"/>
                    <a:pt x="0" y="1057"/>
                  </a:cubicBezTo>
                  <a:cubicBezTo>
                    <a:pt x="955" y="1057"/>
                    <a:pt x="955" y="1057"/>
                    <a:pt x="955" y="1057"/>
                  </a:cubicBezTo>
                  <a:cubicBezTo>
                    <a:pt x="955" y="995"/>
                    <a:pt x="955" y="995"/>
                    <a:pt x="955" y="995"/>
                  </a:cubicBezTo>
                  <a:cubicBezTo>
                    <a:pt x="1057" y="876"/>
                    <a:pt x="1057" y="876"/>
                    <a:pt x="1057" y="876"/>
                  </a:cubicBezTo>
                  <a:lnTo>
                    <a:pt x="1057" y="256"/>
                  </a:lnTo>
                  <a:close/>
                  <a:moveTo>
                    <a:pt x="1023" y="256"/>
                  </a:moveTo>
                  <a:cubicBezTo>
                    <a:pt x="1023" y="307"/>
                    <a:pt x="1023" y="307"/>
                    <a:pt x="1023" y="307"/>
                  </a:cubicBezTo>
                  <a:cubicBezTo>
                    <a:pt x="852" y="307"/>
                    <a:pt x="852" y="307"/>
                    <a:pt x="852" y="307"/>
                  </a:cubicBezTo>
                  <a:cubicBezTo>
                    <a:pt x="852" y="256"/>
                    <a:pt x="852" y="256"/>
                    <a:pt x="852" y="256"/>
                  </a:cubicBezTo>
                  <a:cubicBezTo>
                    <a:pt x="852" y="209"/>
                    <a:pt x="891" y="171"/>
                    <a:pt x="938" y="171"/>
                  </a:cubicBezTo>
                  <a:cubicBezTo>
                    <a:pt x="985" y="171"/>
                    <a:pt x="1023" y="209"/>
                    <a:pt x="1023" y="256"/>
                  </a:cubicBezTo>
                  <a:close/>
                  <a:moveTo>
                    <a:pt x="872" y="886"/>
                  </a:moveTo>
                  <a:cubicBezTo>
                    <a:pt x="1003" y="886"/>
                    <a:pt x="1003" y="886"/>
                    <a:pt x="1003" y="886"/>
                  </a:cubicBezTo>
                  <a:cubicBezTo>
                    <a:pt x="938" y="962"/>
                    <a:pt x="938" y="962"/>
                    <a:pt x="938" y="962"/>
                  </a:cubicBezTo>
                  <a:lnTo>
                    <a:pt x="872" y="886"/>
                  </a:lnTo>
                  <a:close/>
                  <a:moveTo>
                    <a:pt x="852" y="852"/>
                  </a:moveTo>
                  <a:cubicBezTo>
                    <a:pt x="852" y="409"/>
                    <a:pt x="852" y="409"/>
                    <a:pt x="852" y="409"/>
                  </a:cubicBezTo>
                  <a:cubicBezTo>
                    <a:pt x="920" y="409"/>
                    <a:pt x="920" y="409"/>
                    <a:pt x="920" y="409"/>
                  </a:cubicBezTo>
                  <a:cubicBezTo>
                    <a:pt x="920" y="852"/>
                    <a:pt x="920" y="852"/>
                    <a:pt x="920" y="852"/>
                  </a:cubicBezTo>
                  <a:cubicBezTo>
                    <a:pt x="852" y="852"/>
                    <a:pt x="852" y="852"/>
                    <a:pt x="852" y="852"/>
                  </a:cubicBezTo>
                  <a:close/>
                  <a:moveTo>
                    <a:pt x="955" y="852"/>
                  </a:moveTo>
                  <a:cubicBezTo>
                    <a:pt x="955" y="409"/>
                    <a:pt x="955" y="409"/>
                    <a:pt x="955" y="409"/>
                  </a:cubicBezTo>
                  <a:cubicBezTo>
                    <a:pt x="1023" y="409"/>
                    <a:pt x="1023" y="409"/>
                    <a:pt x="1023" y="409"/>
                  </a:cubicBezTo>
                  <a:cubicBezTo>
                    <a:pt x="1023" y="852"/>
                    <a:pt x="1023" y="852"/>
                    <a:pt x="1023" y="852"/>
                  </a:cubicBezTo>
                  <a:cubicBezTo>
                    <a:pt x="955" y="852"/>
                    <a:pt x="955" y="852"/>
                    <a:pt x="955" y="852"/>
                  </a:cubicBezTo>
                  <a:close/>
                  <a:moveTo>
                    <a:pt x="852" y="375"/>
                  </a:moveTo>
                  <a:cubicBezTo>
                    <a:pt x="852" y="341"/>
                    <a:pt x="852" y="341"/>
                    <a:pt x="852" y="341"/>
                  </a:cubicBezTo>
                  <a:cubicBezTo>
                    <a:pt x="1023" y="341"/>
                    <a:pt x="1023" y="341"/>
                    <a:pt x="1023" y="341"/>
                  </a:cubicBezTo>
                  <a:cubicBezTo>
                    <a:pt x="1023" y="375"/>
                    <a:pt x="1023" y="375"/>
                    <a:pt x="1023" y="375"/>
                  </a:cubicBezTo>
                  <a:lnTo>
                    <a:pt x="852" y="375"/>
                  </a:lnTo>
                  <a:close/>
                  <a:moveTo>
                    <a:pt x="733" y="34"/>
                  </a:moveTo>
                  <a:cubicBezTo>
                    <a:pt x="767" y="34"/>
                    <a:pt x="767" y="34"/>
                    <a:pt x="767" y="34"/>
                  </a:cubicBezTo>
                  <a:cubicBezTo>
                    <a:pt x="767" y="137"/>
                    <a:pt x="767" y="137"/>
                    <a:pt x="767" y="137"/>
                  </a:cubicBezTo>
                  <a:cubicBezTo>
                    <a:pt x="733" y="137"/>
                    <a:pt x="733" y="137"/>
                    <a:pt x="733" y="137"/>
                  </a:cubicBezTo>
                  <a:lnTo>
                    <a:pt x="733" y="34"/>
                  </a:lnTo>
                  <a:close/>
                  <a:moveTo>
                    <a:pt x="597" y="34"/>
                  </a:moveTo>
                  <a:cubicBezTo>
                    <a:pt x="631" y="34"/>
                    <a:pt x="631" y="34"/>
                    <a:pt x="631" y="34"/>
                  </a:cubicBezTo>
                  <a:cubicBezTo>
                    <a:pt x="631" y="137"/>
                    <a:pt x="631" y="137"/>
                    <a:pt x="631" y="137"/>
                  </a:cubicBezTo>
                  <a:cubicBezTo>
                    <a:pt x="597" y="137"/>
                    <a:pt x="597" y="137"/>
                    <a:pt x="597" y="137"/>
                  </a:cubicBezTo>
                  <a:lnTo>
                    <a:pt x="597" y="34"/>
                  </a:lnTo>
                  <a:close/>
                  <a:moveTo>
                    <a:pt x="460" y="34"/>
                  </a:moveTo>
                  <a:cubicBezTo>
                    <a:pt x="495" y="34"/>
                    <a:pt x="495" y="34"/>
                    <a:pt x="495" y="34"/>
                  </a:cubicBezTo>
                  <a:cubicBezTo>
                    <a:pt x="495" y="137"/>
                    <a:pt x="495" y="137"/>
                    <a:pt x="495" y="137"/>
                  </a:cubicBezTo>
                  <a:cubicBezTo>
                    <a:pt x="460" y="137"/>
                    <a:pt x="460" y="137"/>
                    <a:pt x="460" y="137"/>
                  </a:cubicBezTo>
                  <a:lnTo>
                    <a:pt x="460" y="34"/>
                  </a:lnTo>
                  <a:close/>
                  <a:moveTo>
                    <a:pt x="324" y="34"/>
                  </a:moveTo>
                  <a:cubicBezTo>
                    <a:pt x="358" y="34"/>
                    <a:pt x="358" y="34"/>
                    <a:pt x="358" y="34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24" y="137"/>
                    <a:pt x="324" y="137"/>
                    <a:pt x="324" y="137"/>
                  </a:cubicBezTo>
                  <a:lnTo>
                    <a:pt x="324" y="34"/>
                  </a:lnTo>
                  <a:close/>
                  <a:moveTo>
                    <a:pt x="188" y="34"/>
                  </a:moveTo>
                  <a:cubicBezTo>
                    <a:pt x="222" y="34"/>
                    <a:pt x="222" y="34"/>
                    <a:pt x="222" y="34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188" y="137"/>
                    <a:pt x="188" y="137"/>
                    <a:pt x="188" y="137"/>
                  </a:cubicBezTo>
                  <a:lnTo>
                    <a:pt x="188" y="34"/>
                  </a:lnTo>
                  <a:close/>
                  <a:moveTo>
                    <a:pt x="86" y="103"/>
                  </a:moveTo>
                  <a:cubicBezTo>
                    <a:pt x="154" y="103"/>
                    <a:pt x="154" y="103"/>
                    <a:pt x="154" y="103"/>
                  </a:cubicBezTo>
                  <a:cubicBezTo>
                    <a:pt x="154" y="171"/>
                    <a:pt x="154" y="171"/>
                    <a:pt x="154" y="171"/>
                  </a:cubicBezTo>
                  <a:cubicBezTo>
                    <a:pt x="256" y="171"/>
                    <a:pt x="256" y="171"/>
                    <a:pt x="256" y="171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90" y="103"/>
                    <a:pt x="290" y="103"/>
                    <a:pt x="290" y="103"/>
                  </a:cubicBezTo>
                  <a:cubicBezTo>
                    <a:pt x="290" y="171"/>
                    <a:pt x="290" y="171"/>
                    <a:pt x="290" y="171"/>
                  </a:cubicBezTo>
                  <a:cubicBezTo>
                    <a:pt x="392" y="171"/>
                    <a:pt x="392" y="171"/>
                    <a:pt x="392" y="171"/>
                  </a:cubicBezTo>
                  <a:cubicBezTo>
                    <a:pt x="392" y="103"/>
                    <a:pt x="392" y="103"/>
                    <a:pt x="392" y="103"/>
                  </a:cubicBezTo>
                  <a:cubicBezTo>
                    <a:pt x="426" y="103"/>
                    <a:pt x="426" y="103"/>
                    <a:pt x="426" y="103"/>
                  </a:cubicBezTo>
                  <a:cubicBezTo>
                    <a:pt x="426" y="171"/>
                    <a:pt x="426" y="171"/>
                    <a:pt x="426" y="171"/>
                  </a:cubicBezTo>
                  <a:cubicBezTo>
                    <a:pt x="529" y="171"/>
                    <a:pt x="529" y="171"/>
                    <a:pt x="529" y="171"/>
                  </a:cubicBezTo>
                  <a:cubicBezTo>
                    <a:pt x="529" y="103"/>
                    <a:pt x="529" y="103"/>
                    <a:pt x="529" y="103"/>
                  </a:cubicBezTo>
                  <a:cubicBezTo>
                    <a:pt x="563" y="103"/>
                    <a:pt x="563" y="103"/>
                    <a:pt x="563" y="103"/>
                  </a:cubicBezTo>
                  <a:cubicBezTo>
                    <a:pt x="563" y="171"/>
                    <a:pt x="563" y="171"/>
                    <a:pt x="563" y="171"/>
                  </a:cubicBezTo>
                  <a:cubicBezTo>
                    <a:pt x="665" y="171"/>
                    <a:pt x="665" y="171"/>
                    <a:pt x="665" y="171"/>
                  </a:cubicBezTo>
                  <a:cubicBezTo>
                    <a:pt x="665" y="103"/>
                    <a:pt x="665" y="103"/>
                    <a:pt x="665" y="103"/>
                  </a:cubicBezTo>
                  <a:cubicBezTo>
                    <a:pt x="699" y="103"/>
                    <a:pt x="699" y="103"/>
                    <a:pt x="699" y="103"/>
                  </a:cubicBezTo>
                  <a:cubicBezTo>
                    <a:pt x="699" y="171"/>
                    <a:pt x="699" y="171"/>
                    <a:pt x="699" y="171"/>
                  </a:cubicBezTo>
                  <a:cubicBezTo>
                    <a:pt x="801" y="171"/>
                    <a:pt x="801" y="171"/>
                    <a:pt x="801" y="171"/>
                  </a:cubicBezTo>
                  <a:cubicBezTo>
                    <a:pt x="801" y="103"/>
                    <a:pt x="801" y="103"/>
                    <a:pt x="801" y="103"/>
                  </a:cubicBezTo>
                  <a:cubicBezTo>
                    <a:pt x="869" y="103"/>
                    <a:pt x="869" y="103"/>
                    <a:pt x="869" y="103"/>
                  </a:cubicBezTo>
                  <a:cubicBezTo>
                    <a:pt x="892" y="103"/>
                    <a:pt x="911" y="118"/>
                    <a:pt x="918" y="138"/>
                  </a:cubicBezTo>
                  <a:cubicBezTo>
                    <a:pt x="867" y="147"/>
                    <a:pt x="827" y="188"/>
                    <a:pt x="820" y="239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5" y="125"/>
                    <a:pt x="57" y="103"/>
                    <a:pt x="86" y="103"/>
                  </a:cubicBezTo>
                  <a:close/>
                  <a:moveTo>
                    <a:pt x="35" y="1023"/>
                  </a:moveTo>
                  <a:cubicBezTo>
                    <a:pt x="35" y="273"/>
                    <a:pt x="35" y="273"/>
                    <a:pt x="35" y="273"/>
                  </a:cubicBezTo>
                  <a:cubicBezTo>
                    <a:pt x="818" y="273"/>
                    <a:pt x="818" y="273"/>
                    <a:pt x="818" y="273"/>
                  </a:cubicBezTo>
                  <a:cubicBezTo>
                    <a:pt x="818" y="876"/>
                    <a:pt x="818" y="876"/>
                    <a:pt x="818" y="876"/>
                  </a:cubicBezTo>
                  <a:cubicBezTo>
                    <a:pt x="920" y="995"/>
                    <a:pt x="920" y="995"/>
                    <a:pt x="920" y="995"/>
                  </a:cubicBezTo>
                  <a:cubicBezTo>
                    <a:pt x="920" y="1023"/>
                    <a:pt x="920" y="1023"/>
                    <a:pt x="920" y="1023"/>
                  </a:cubicBezTo>
                  <a:lnTo>
                    <a:pt x="35" y="10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79" name="Группа 178"/>
          <p:cNvGrpSpPr/>
          <p:nvPr/>
        </p:nvGrpSpPr>
        <p:grpSpPr>
          <a:xfrm>
            <a:off x="2878729" y="1058794"/>
            <a:ext cx="402794" cy="403699"/>
            <a:chOff x="3748088" y="1468438"/>
            <a:chExt cx="706438" cy="708025"/>
          </a:xfrm>
          <a:solidFill>
            <a:srgbClr val="008C95"/>
          </a:solidFill>
        </p:grpSpPr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4002088" y="1638301"/>
              <a:ext cx="134938" cy="157163"/>
            </a:xfrm>
            <a:custGeom>
              <a:avLst/>
              <a:gdLst>
                <a:gd name="T0" fmla="*/ 103 w 206"/>
                <a:gd name="T1" fmla="*/ 0 h 240"/>
                <a:gd name="T2" fmla="*/ 0 w 206"/>
                <a:gd name="T3" fmla="*/ 102 h 240"/>
                <a:gd name="T4" fmla="*/ 0 w 206"/>
                <a:gd name="T5" fmla="*/ 138 h 240"/>
                <a:gd name="T6" fmla="*/ 103 w 206"/>
                <a:gd name="T7" fmla="*/ 240 h 240"/>
                <a:gd name="T8" fmla="*/ 206 w 206"/>
                <a:gd name="T9" fmla="*/ 138 h 240"/>
                <a:gd name="T10" fmla="*/ 206 w 206"/>
                <a:gd name="T11" fmla="*/ 102 h 240"/>
                <a:gd name="T12" fmla="*/ 103 w 206"/>
                <a:gd name="T13" fmla="*/ 0 h 240"/>
                <a:gd name="T14" fmla="*/ 180 w 206"/>
                <a:gd name="T15" fmla="*/ 138 h 240"/>
                <a:gd name="T16" fmla="*/ 103 w 206"/>
                <a:gd name="T17" fmla="*/ 214 h 240"/>
                <a:gd name="T18" fmla="*/ 26 w 206"/>
                <a:gd name="T19" fmla="*/ 138 h 240"/>
                <a:gd name="T20" fmla="*/ 26 w 206"/>
                <a:gd name="T21" fmla="*/ 102 h 240"/>
                <a:gd name="T22" fmla="*/ 103 w 206"/>
                <a:gd name="T23" fmla="*/ 25 h 240"/>
                <a:gd name="T24" fmla="*/ 180 w 206"/>
                <a:gd name="T25" fmla="*/ 102 h 240"/>
                <a:gd name="T26" fmla="*/ 180 w 206"/>
                <a:gd name="T27" fmla="*/ 13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6" h="240">
                  <a:moveTo>
                    <a:pt x="103" y="0"/>
                  </a:moveTo>
                  <a:cubicBezTo>
                    <a:pt x="46" y="0"/>
                    <a:pt x="0" y="46"/>
                    <a:pt x="0" y="102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94"/>
                    <a:pt x="46" y="240"/>
                    <a:pt x="103" y="240"/>
                  </a:cubicBezTo>
                  <a:cubicBezTo>
                    <a:pt x="159" y="240"/>
                    <a:pt x="206" y="194"/>
                    <a:pt x="206" y="138"/>
                  </a:cubicBezTo>
                  <a:cubicBezTo>
                    <a:pt x="206" y="102"/>
                    <a:pt x="206" y="102"/>
                    <a:pt x="206" y="102"/>
                  </a:cubicBezTo>
                  <a:cubicBezTo>
                    <a:pt x="206" y="46"/>
                    <a:pt x="159" y="0"/>
                    <a:pt x="103" y="0"/>
                  </a:cubicBezTo>
                  <a:close/>
                  <a:moveTo>
                    <a:pt x="180" y="138"/>
                  </a:moveTo>
                  <a:cubicBezTo>
                    <a:pt x="180" y="180"/>
                    <a:pt x="145" y="214"/>
                    <a:pt x="103" y="214"/>
                  </a:cubicBezTo>
                  <a:cubicBezTo>
                    <a:pt x="61" y="214"/>
                    <a:pt x="26" y="180"/>
                    <a:pt x="26" y="13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60"/>
                    <a:pt x="61" y="25"/>
                    <a:pt x="103" y="25"/>
                  </a:cubicBezTo>
                  <a:cubicBezTo>
                    <a:pt x="145" y="25"/>
                    <a:pt x="180" y="60"/>
                    <a:pt x="180" y="102"/>
                  </a:cubicBezTo>
                  <a:lnTo>
                    <a:pt x="180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3748088" y="1468438"/>
              <a:ext cx="706438" cy="708025"/>
            </a:xfrm>
            <a:custGeom>
              <a:avLst/>
              <a:gdLst>
                <a:gd name="T0" fmla="*/ 880 w 1081"/>
                <a:gd name="T1" fmla="*/ 589 h 1083"/>
                <a:gd name="T2" fmla="*/ 988 w 1081"/>
                <a:gd name="T3" fmla="*/ 566 h 1083"/>
                <a:gd name="T4" fmla="*/ 976 w 1081"/>
                <a:gd name="T5" fmla="*/ 412 h 1083"/>
                <a:gd name="T6" fmla="*/ 831 w 1081"/>
                <a:gd name="T7" fmla="*/ 287 h 1083"/>
                <a:gd name="T8" fmla="*/ 891 w 1081"/>
                <a:gd name="T9" fmla="*/ 196 h 1083"/>
                <a:gd name="T10" fmla="*/ 774 w 1081"/>
                <a:gd name="T11" fmla="*/ 95 h 1083"/>
                <a:gd name="T12" fmla="*/ 585 w 1081"/>
                <a:gd name="T13" fmla="*/ 107 h 1083"/>
                <a:gd name="T14" fmla="*/ 562 w 1081"/>
                <a:gd name="T15" fmla="*/ 0 h 1083"/>
                <a:gd name="T16" fmla="*/ 413 w 1081"/>
                <a:gd name="T17" fmla="*/ 12 h 1083"/>
                <a:gd name="T18" fmla="*/ 288 w 1081"/>
                <a:gd name="T19" fmla="*/ 156 h 1083"/>
                <a:gd name="T20" fmla="*/ 197 w 1081"/>
                <a:gd name="T21" fmla="*/ 96 h 1083"/>
                <a:gd name="T22" fmla="*/ 96 w 1081"/>
                <a:gd name="T23" fmla="*/ 214 h 1083"/>
                <a:gd name="T24" fmla="*/ 108 w 1081"/>
                <a:gd name="T25" fmla="*/ 403 h 1083"/>
                <a:gd name="T26" fmla="*/ 0 w 1081"/>
                <a:gd name="T27" fmla="*/ 425 h 1083"/>
                <a:gd name="T28" fmla="*/ 12 w 1081"/>
                <a:gd name="T29" fmla="*/ 580 h 1083"/>
                <a:gd name="T30" fmla="*/ 157 w 1081"/>
                <a:gd name="T31" fmla="*/ 704 h 1083"/>
                <a:gd name="T32" fmla="*/ 97 w 1081"/>
                <a:gd name="T33" fmla="*/ 796 h 1083"/>
                <a:gd name="T34" fmla="*/ 214 w 1081"/>
                <a:gd name="T35" fmla="*/ 896 h 1083"/>
                <a:gd name="T36" fmla="*/ 404 w 1081"/>
                <a:gd name="T37" fmla="*/ 884 h 1083"/>
                <a:gd name="T38" fmla="*/ 426 w 1081"/>
                <a:gd name="T39" fmla="*/ 991 h 1083"/>
                <a:gd name="T40" fmla="*/ 575 w 1081"/>
                <a:gd name="T41" fmla="*/ 980 h 1083"/>
                <a:gd name="T42" fmla="*/ 590 w 1081"/>
                <a:gd name="T43" fmla="*/ 883 h 1083"/>
                <a:gd name="T44" fmla="*/ 1046 w 1081"/>
                <a:gd name="T45" fmla="*/ 757 h 1083"/>
                <a:gd name="T46" fmla="*/ 570 w 1081"/>
                <a:gd name="T47" fmla="*/ 861 h 1083"/>
                <a:gd name="T48" fmla="*/ 550 w 1081"/>
                <a:gd name="T49" fmla="*/ 965 h 1083"/>
                <a:gd name="T50" fmla="*/ 429 w 1081"/>
                <a:gd name="T51" fmla="*/ 872 h 1083"/>
                <a:gd name="T52" fmla="*/ 294 w 1081"/>
                <a:gd name="T53" fmla="*/ 808 h 1083"/>
                <a:gd name="T54" fmla="*/ 207 w 1081"/>
                <a:gd name="T55" fmla="*/ 868 h 1083"/>
                <a:gd name="T56" fmla="*/ 183 w 1081"/>
                <a:gd name="T57" fmla="*/ 714 h 1083"/>
                <a:gd name="T58" fmla="*/ 132 w 1081"/>
                <a:gd name="T59" fmla="*/ 574 h 1083"/>
                <a:gd name="T60" fmla="*/ 26 w 1081"/>
                <a:gd name="T61" fmla="*/ 555 h 1083"/>
                <a:gd name="T62" fmla="*/ 120 w 1081"/>
                <a:gd name="T63" fmla="*/ 428 h 1083"/>
                <a:gd name="T64" fmla="*/ 184 w 1081"/>
                <a:gd name="T65" fmla="*/ 293 h 1083"/>
                <a:gd name="T66" fmla="*/ 124 w 1081"/>
                <a:gd name="T67" fmla="*/ 206 h 1083"/>
                <a:gd name="T68" fmla="*/ 279 w 1081"/>
                <a:gd name="T69" fmla="*/ 182 h 1083"/>
                <a:gd name="T70" fmla="*/ 419 w 1081"/>
                <a:gd name="T71" fmla="*/ 131 h 1083"/>
                <a:gd name="T72" fmla="*/ 438 w 1081"/>
                <a:gd name="T73" fmla="*/ 27 h 1083"/>
                <a:gd name="T74" fmla="*/ 559 w 1081"/>
                <a:gd name="T75" fmla="*/ 119 h 1083"/>
                <a:gd name="T76" fmla="*/ 694 w 1081"/>
                <a:gd name="T77" fmla="*/ 183 h 1083"/>
                <a:gd name="T78" fmla="*/ 781 w 1081"/>
                <a:gd name="T79" fmla="*/ 123 h 1083"/>
                <a:gd name="T80" fmla="*/ 805 w 1081"/>
                <a:gd name="T81" fmla="*/ 278 h 1083"/>
                <a:gd name="T82" fmla="*/ 856 w 1081"/>
                <a:gd name="T83" fmla="*/ 418 h 1083"/>
                <a:gd name="T84" fmla="*/ 962 w 1081"/>
                <a:gd name="T85" fmla="*/ 437 h 1083"/>
                <a:gd name="T86" fmla="*/ 868 w 1081"/>
                <a:gd name="T87" fmla="*/ 563 h 1083"/>
                <a:gd name="T88" fmla="*/ 854 w 1081"/>
                <a:gd name="T89" fmla="*/ 585 h 1083"/>
                <a:gd name="T90" fmla="*/ 794 w 1081"/>
                <a:gd name="T91" fmla="*/ 496 h 1083"/>
                <a:gd name="T92" fmla="*/ 198 w 1081"/>
                <a:gd name="T93" fmla="*/ 496 h 1083"/>
                <a:gd name="T94" fmla="*/ 584 w 1081"/>
                <a:gd name="T95" fmla="*/ 780 h 1083"/>
                <a:gd name="T96" fmla="*/ 570 w 1081"/>
                <a:gd name="T97" fmla="*/ 861 h 1083"/>
                <a:gd name="T98" fmla="*/ 313 w 1081"/>
                <a:gd name="T99" fmla="*/ 696 h 1083"/>
                <a:gd name="T100" fmla="*/ 365 w 1081"/>
                <a:gd name="T101" fmla="*/ 563 h 1083"/>
                <a:gd name="T102" fmla="*/ 627 w 1081"/>
                <a:gd name="T103" fmla="*/ 563 h 1083"/>
                <a:gd name="T104" fmla="*/ 679 w 1081"/>
                <a:gd name="T105" fmla="*/ 615 h 1083"/>
                <a:gd name="T106" fmla="*/ 591 w 1081"/>
                <a:gd name="T107" fmla="*/ 750 h 1083"/>
                <a:gd name="T108" fmla="*/ 627 w 1081"/>
                <a:gd name="T109" fmla="*/ 536 h 1083"/>
                <a:gd name="T110" fmla="*/ 287 w 1081"/>
                <a:gd name="T111" fmla="*/ 615 h 1083"/>
                <a:gd name="T112" fmla="*/ 287 w 1081"/>
                <a:gd name="T113" fmla="*/ 668 h 1083"/>
                <a:gd name="T114" fmla="*/ 496 w 1081"/>
                <a:gd name="T115" fmla="*/ 224 h 1083"/>
                <a:gd name="T116" fmla="*/ 750 w 1081"/>
                <a:gd name="T117" fmla="*/ 593 h 1083"/>
                <a:gd name="T118" fmla="*/ 818 w 1081"/>
                <a:gd name="T119" fmla="*/ 1030 h 1083"/>
                <a:gd name="T120" fmla="*/ 818 w 1081"/>
                <a:gd name="T121" fmla="*/ 609 h 1083"/>
                <a:gd name="T122" fmla="*/ 1029 w 1081"/>
                <a:gd name="T123" fmla="*/ 82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083">
                  <a:moveTo>
                    <a:pt x="879" y="591"/>
                  </a:moveTo>
                  <a:cubicBezTo>
                    <a:pt x="880" y="590"/>
                    <a:pt x="880" y="589"/>
                    <a:pt x="880" y="589"/>
                  </a:cubicBezTo>
                  <a:cubicBezTo>
                    <a:pt x="976" y="580"/>
                    <a:pt x="976" y="580"/>
                    <a:pt x="976" y="580"/>
                  </a:cubicBezTo>
                  <a:cubicBezTo>
                    <a:pt x="983" y="579"/>
                    <a:pt x="988" y="573"/>
                    <a:pt x="988" y="566"/>
                  </a:cubicBezTo>
                  <a:cubicBezTo>
                    <a:pt x="988" y="425"/>
                    <a:pt x="988" y="425"/>
                    <a:pt x="988" y="425"/>
                  </a:cubicBezTo>
                  <a:cubicBezTo>
                    <a:pt x="988" y="418"/>
                    <a:pt x="983" y="413"/>
                    <a:pt x="976" y="412"/>
                  </a:cubicBezTo>
                  <a:cubicBezTo>
                    <a:pt x="880" y="403"/>
                    <a:pt x="880" y="403"/>
                    <a:pt x="880" y="403"/>
                  </a:cubicBezTo>
                  <a:cubicBezTo>
                    <a:pt x="870" y="362"/>
                    <a:pt x="854" y="323"/>
                    <a:pt x="831" y="287"/>
                  </a:cubicBezTo>
                  <a:cubicBezTo>
                    <a:pt x="892" y="214"/>
                    <a:pt x="892" y="214"/>
                    <a:pt x="892" y="214"/>
                  </a:cubicBezTo>
                  <a:cubicBezTo>
                    <a:pt x="896" y="208"/>
                    <a:pt x="896" y="201"/>
                    <a:pt x="891" y="196"/>
                  </a:cubicBezTo>
                  <a:cubicBezTo>
                    <a:pt x="791" y="96"/>
                    <a:pt x="791" y="96"/>
                    <a:pt x="791" y="96"/>
                  </a:cubicBezTo>
                  <a:cubicBezTo>
                    <a:pt x="787" y="91"/>
                    <a:pt x="779" y="91"/>
                    <a:pt x="774" y="95"/>
                  </a:cubicBezTo>
                  <a:cubicBezTo>
                    <a:pt x="700" y="156"/>
                    <a:pt x="700" y="156"/>
                    <a:pt x="700" y="156"/>
                  </a:cubicBezTo>
                  <a:cubicBezTo>
                    <a:pt x="665" y="134"/>
                    <a:pt x="626" y="117"/>
                    <a:pt x="585" y="107"/>
                  </a:cubicBezTo>
                  <a:cubicBezTo>
                    <a:pt x="575" y="12"/>
                    <a:pt x="575" y="12"/>
                    <a:pt x="575" y="12"/>
                  </a:cubicBezTo>
                  <a:cubicBezTo>
                    <a:pt x="575" y="5"/>
                    <a:pt x="569" y="0"/>
                    <a:pt x="562" y="0"/>
                  </a:cubicBezTo>
                  <a:cubicBezTo>
                    <a:pt x="426" y="0"/>
                    <a:pt x="426" y="0"/>
                    <a:pt x="426" y="0"/>
                  </a:cubicBezTo>
                  <a:cubicBezTo>
                    <a:pt x="419" y="0"/>
                    <a:pt x="414" y="5"/>
                    <a:pt x="413" y="12"/>
                  </a:cubicBezTo>
                  <a:cubicBezTo>
                    <a:pt x="404" y="107"/>
                    <a:pt x="404" y="107"/>
                    <a:pt x="404" y="107"/>
                  </a:cubicBezTo>
                  <a:cubicBezTo>
                    <a:pt x="363" y="117"/>
                    <a:pt x="324" y="134"/>
                    <a:pt x="288" y="156"/>
                  </a:cubicBezTo>
                  <a:cubicBezTo>
                    <a:pt x="215" y="95"/>
                    <a:pt x="215" y="95"/>
                    <a:pt x="215" y="95"/>
                  </a:cubicBezTo>
                  <a:cubicBezTo>
                    <a:pt x="209" y="91"/>
                    <a:pt x="202" y="91"/>
                    <a:pt x="197" y="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2" y="201"/>
                    <a:pt x="92" y="208"/>
                    <a:pt x="96" y="214"/>
                  </a:cubicBezTo>
                  <a:cubicBezTo>
                    <a:pt x="157" y="287"/>
                    <a:pt x="157" y="287"/>
                    <a:pt x="157" y="287"/>
                  </a:cubicBezTo>
                  <a:cubicBezTo>
                    <a:pt x="135" y="323"/>
                    <a:pt x="118" y="362"/>
                    <a:pt x="108" y="403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6" y="412"/>
                    <a:pt x="0" y="418"/>
                    <a:pt x="0" y="425"/>
                  </a:cubicBezTo>
                  <a:cubicBezTo>
                    <a:pt x="0" y="566"/>
                    <a:pt x="0" y="566"/>
                    <a:pt x="0" y="566"/>
                  </a:cubicBezTo>
                  <a:cubicBezTo>
                    <a:pt x="0" y="573"/>
                    <a:pt x="6" y="579"/>
                    <a:pt x="12" y="580"/>
                  </a:cubicBezTo>
                  <a:cubicBezTo>
                    <a:pt x="108" y="589"/>
                    <a:pt x="108" y="589"/>
                    <a:pt x="108" y="589"/>
                  </a:cubicBezTo>
                  <a:cubicBezTo>
                    <a:pt x="118" y="630"/>
                    <a:pt x="134" y="669"/>
                    <a:pt x="157" y="704"/>
                  </a:cubicBezTo>
                  <a:cubicBezTo>
                    <a:pt x="96" y="778"/>
                    <a:pt x="96" y="778"/>
                    <a:pt x="96" y="778"/>
                  </a:cubicBezTo>
                  <a:cubicBezTo>
                    <a:pt x="92" y="783"/>
                    <a:pt x="92" y="791"/>
                    <a:pt x="97" y="796"/>
                  </a:cubicBezTo>
                  <a:cubicBezTo>
                    <a:pt x="197" y="895"/>
                    <a:pt x="197" y="895"/>
                    <a:pt x="197" y="895"/>
                  </a:cubicBezTo>
                  <a:cubicBezTo>
                    <a:pt x="202" y="900"/>
                    <a:pt x="209" y="901"/>
                    <a:pt x="214" y="896"/>
                  </a:cubicBezTo>
                  <a:cubicBezTo>
                    <a:pt x="288" y="835"/>
                    <a:pt x="288" y="835"/>
                    <a:pt x="288" y="835"/>
                  </a:cubicBezTo>
                  <a:cubicBezTo>
                    <a:pt x="324" y="858"/>
                    <a:pt x="363" y="874"/>
                    <a:pt x="404" y="884"/>
                  </a:cubicBezTo>
                  <a:cubicBezTo>
                    <a:pt x="413" y="980"/>
                    <a:pt x="413" y="980"/>
                    <a:pt x="413" y="980"/>
                  </a:cubicBezTo>
                  <a:cubicBezTo>
                    <a:pt x="413" y="986"/>
                    <a:pt x="419" y="991"/>
                    <a:pt x="426" y="991"/>
                  </a:cubicBezTo>
                  <a:cubicBezTo>
                    <a:pt x="562" y="991"/>
                    <a:pt x="562" y="991"/>
                    <a:pt x="562" y="991"/>
                  </a:cubicBezTo>
                  <a:cubicBezTo>
                    <a:pt x="569" y="991"/>
                    <a:pt x="575" y="986"/>
                    <a:pt x="575" y="980"/>
                  </a:cubicBezTo>
                  <a:cubicBezTo>
                    <a:pt x="585" y="884"/>
                    <a:pt x="585" y="884"/>
                    <a:pt x="585" y="884"/>
                  </a:cubicBezTo>
                  <a:cubicBezTo>
                    <a:pt x="586" y="884"/>
                    <a:pt x="588" y="883"/>
                    <a:pt x="590" y="883"/>
                  </a:cubicBezTo>
                  <a:cubicBezTo>
                    <a:pt x="625" y="1009"/>
                    <a:pt x="755" y="1083"/>
                    <a:pt x="881" y="1048"/>
                  </a:cubicBezTo>
                  <a:cubicBezTo>
                    <a:pt x="1007" y="1013"/>
                    <a:pt x="1081" y="883"/>
                    <a:pt x="1046" y="757"/>
                  </a:cubicBezTo>
                  <a:cubicBezTo>
                    <a:pt x="1024" y="676"/>
                    <a:pt x="961" y="613"/>
                    <a:pt x="879" y="591"/>
                  </a:cubicBezTo>
                  <a:close/>
                  <a:moveTo>
                    <a:pt x="570" y="861"/>
                  </a:moveTo>
                  <a:cubicBezTo>
                    <a:pt x="564" y="862"/>
                    <a:pt x="560" y="867"/>
                    <a:pt x="559" y="872"/>
                  </a:cubicBezTo>
                  <a:cubicBezTo>
                    <a:pt x="550" y="965"/>
                    <a:pt x="550" y="965"/>
                    <a:pt x="550" y="965"/>
                  </a:cubicBezTo>
                  <a:cubicBezTo>
                    <a:pt x="438" y="965"/>
                    <a:pt x="438" y="965"/>
                    <a:pt x="438" y="965"/>
                  </a:cubicBezTo>
                  <a:cubicBezTo>
                    <a:pt x="429" y="872"/>
                    <a:pt x="429" y="872"/>
                    <a:pt x="429" y="872"/>
                  </a:cubicBezTo>
                  <a:cubicBezTo>
                    <a:pt x="428" y="867"/>
                    <a:pt x="424" y="862"/>
                    <a:pt x="419" y="861"/>
                  </a:cubicBezTo>
                  <a:cubicBezTo>
                    <a:pt x="374" y="851"/>
                    <a:pt x="332" y="833"/>
                    <a:pt x="294" y="808"/>
                  </a:cubicBezTo>
                  <a:cubicBezTo>
                    <a:pt x="289" y="805"/>
                    <a:pt x="283" y="805"/>
                    <a:pt x="279" y="809"/>
                  </a:cubicBezTo>
                  <a:cubicBezTo>
                    <a:pt x="207" y="868"/>
                    <a:pt x="207" y="868"/>
                    <a:pt x="207" y="868"/>
                  </a:cubicBezTo>
                  <a:cubicBezTo>
                    <a:pt x="124" y="785"/>
                    <a:pt x="124" y="785"/>
                    <a:pt x="124" y="785"/>
                  </a:cubicBezTo>
                  <a:cubicBezTo>
                    <a:pt x="183" y="714"/>
                    <a:pt x="183" y="714"/>
                    <a:pt x="183" y="714"/>
                  </a:cubicBezTo>
                  <a:cubicBezTo>
                    <a:pt x="187" y="709"/>
                    <a:pt x="187" y="703"/>
                    <a:pt x="184" y="698"/>
                  </a:cubicBezTo>
                  <a:cubicBezTo>
                    <a:pt x="159" y="660"/>
                    <a:pt x="141" y="618"/>
                    <a:pt x="132" y="574"/>
                  </a:cubicBezTo>
                  <a:cubicBezTo>
                    <a:pt x="130" y="568"/>
                    <a:pt x="126" y="564"/>
                    <a:pt x="120" y="563"/>
                  </a:cubicBezTo>
                  <a:cubicBezTo>
                    <a:pt x="26" y="555"/>
                    <a:pt x="26" y="555"/>
                    <a:pt x="26" y="555"/>
                  </a:cubicBezTo>
                  <a:cubicBezTo>
                    <a:pt x="26" y="437"/>
                    <a:pt x="26" y="437"/>
                    <a:pt x="26" y="437"/>
                  </a:cubicBezTo>
                  <a:cubicBezTo>
                    <a:pt x="120" y="428"/>
                    <a:pt x="120" y="428"/>
                    <a:pt x="120" y="428"/>
                  </a:cubicBezTo>
                  <a:cubicBezTo>
                    <a:pt x="125" y="427"/>
                    <a:pt x="130" y="423"/>
                    <a:pt x="132" y="418"/>
                  </a:cubicBezTo>
                  <a:cubicBezTo>
                    <a:pt x="141" y="373"/>
                    <a:pt x="159" y="331"/>
                    <a:pt x="184" y="293"/>
                  </a:cubicBezTo>
                  <a:cubicBezTo>
                    <a:pt x="187" y="288"/>
                    <a:pt x="187" y="282"/>
                    <a:pt x="183" y="278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207" y="123"/>
                    <a:pt x="207" y="123"/>
                    <a:pt x="207" y="123"/>
                  </a:cubicBezTo>
                  <a:cubicBezTo>
                    <a:pt x="279" y="182"/>
                    <a:pt x="279" y="182"/>
                    <a:pt x="279" y="182"/>
                  </a:cubicBezTo>
                  <a:cubicBezTo>
                    <a:pt x="283" y="186"/>
                    <a:pt x="289" y="186"/>
                    <a:pt x="294" y="183"/>
                  </a:cubicBezTo>
                  <a:cubicBezTo>
                    <a:pt x="332" y="158"/>
                    <a:pt x="374" y="140"/>
                    <a:pt x="419" y="131"/>
                  </a:cubicBezTo>
                  <a:cubicBezTo>
                    <a:pt x="424" y="130"/>
                    <a:pt x="428" y="125"/>
                    <a:pt x="429" y="119"/>
                  </a:cubicBezTo>
                  <a:cubicBezTo>
                    <a:pt x="438" y="27"/>
                    <a:pt x="438" y="27"/>
                    <a:pt x="438" y="27"/>
                  </a:cubicBezTo>
                  <a:cubicBezTo>
                    <a:pt x="550" y="27"/>
                    <a:pt x="550" y="27"/>
                    <a:pt x="550" y="27"/>
                  </a:cubicBezTo>
                  <a:cubicBezTo>
                    <a:pt x="559" y="119"/>
                    <a:pt x="559" y="119"/>
                    <a:pt x="559" y="119"/>
                  </a:cubicBezTo>
                  <a:cubicBezTo>
                    <a:pt x="560" y="125"/>
                    <a:pt x="564" y="130"/>
                    <a:pt x="570" y="131"/>
                  </a:cubicBezTo>
                  <a:cubicBezTo>
                    <a:pt x="614" y="140"/>
                    <a:pt x="656" y="158"/>
                    <a:pt x="694" y="183"/>
                  </a:cubicBezTo>
                  <a:cubicBezTo>
                    <a:pt x="699" y="187"/>
                    <a:pt x="705" y="186"/>
                    <a:pt x="710" y="182"/>
                  </a:cubicBezTo>
                  <a:cubicBezTo>
                    <a:pt x="781" y="123"/>
                    <a:pt x="781" y="123"/>
                    <a:pt x="781" y="123"/>
                  </a:cubicBezTo>
                  <a:cubicBezTo>
                    <a:pt x="864" y="206"/>
                    <a:pt x="864" y="206"/>
                    <a:pt x="864" y="206"/>
                  </a:cubicBezTo>
                  <a:cubicBezTo>
                    <a:pt x="805" y="278"/>
                    <a:pt x="805" y="278"/>
                    <a:pt x="805" y="278"/>
                  </a:cubicBezTo>
                  <a:cubicBezTo>
                    <a:pt x="801" y="282"/>
                    <a:pt x="801" y="288"/>
                    <a:pt x="804" y="293"/>
                  </a:cubicBezTo>
                  <a:cubicBezTo>
                    <a:pt x="829" y="331"/>
                    <a:pt x="847" y="373"/>
                    <a:pt x="856" y="418"/>
                  </a:cubicBezTo>
                  <a:cubicBezTo>
                    <a:pt x="858" y="423"/>
                    <a:pt x="863" y="427"/>
                    <a:pt x="868" y="428"/>
                  </a:cubicBezTo>
                  <a:cubicBezTo>
                    <a:pt x="962" y="437"/>
                    <a:pt x="962" y="437"/>
                    <a:pt x="962" y="437"/>
                  </a:cubicBezTo>
                  <a:cubicBezTo>
                    <a:pt x="962" y="555"/>
                    <a:pt x="962" y="555"/>
                    <a:pt x="962" y="555"/>
                  </a:cubicBezTo>
                  <a:cubicBezTo>
                    <a:pt x="868" y="563"/>
                    <a:pt x="868" y="563"/>
                    <a:pt x="868" y="563"/>
                  </a:cubicBezTo>
                  <a:cubicBezTo>
                    <a:pt x="863" y="564"/>
                    <a:pt x="858" y="568"/>
                    <a:pt x="857" y="574"/>
                  </a:cubicBezTo>
                  <a:cubicBezTo>
                    <a:pt x="856" y="578"/>
                    <a:pt x="855" y="582"/>
                    <a:pt x="854" y="585"/>
                  </a:cubicBezTo>
                  <a:cubicBezTo>
                    <a:pt x="829" y="582"/>
                    <a:pt x="805" y="582"/>
                    <a:pt x="780" y="586"/>
                  </a:cubicBezTo>
                  <a:cubicBezTo>
                    <a:pt x="789" y="557"/>
                    <a:pt x="794" y="526"/>
                    <a:pt x="794" y="496"/>
                  </a:cubicBezTo>
                  <a:cubicBezTo>
                    <a:pt x="794" y="331"/>
                    <a:pt x="660" y="198"/>
                    <a:pt x="496" y="198"/>
                  </a:cubicBezTo>
                  <a:cubicBezTo>
                    <a:pt x="332" y="198"/>
                    <a:pt x="198" y="331"/>
                    <a:pt x="198" y="496"/>
                  </a:cubicBezTo>
                  <a:cubicBezTo>
                    <a:pt x="198" y="660"/>
                    <a:pt x="332" y="794"/>
                    <a:pt x="496" y="794"/>
                  </a:cubicBezTo>
                  <a:cubicBezTo>
                    <a:pt x="526" y="794"/>
                    <a:pt x="556" y="789"/>
                    <a:pt x="584" y="780"/>
                  </a:cubicBezTo>
                  <a:cubicBezTo>
                    <a:pt x="580" y="806"/>
                    <a:pt x="580" y="832"/>
                    <a:pt x="584" y="857"/>
                  </a:cubicBezTo>
                  <a:cubicBezTo>
                    <a:pt x="579" y="858"/>
                    <a:pt x="574" y="860"/>
                    <a:pt x="570" y="861"/>
                  </a:cubicBezTo>
                  <a:close/>
                  <a:moveTo>
                    <a:pt x="591" y="750"/>
                  </a:moveTo>
                  <a:cubicBezTo>
                    <a:pt x="496" y="786"/>
                    <a:pt x="388" y="765"/>
                    <a:pt x="313" y="696"/>
                  </a:cubicBezTo>
                  <a:cubicBezTo>
                    <a:pt x="313" y="615"/>
                    <a:pt x="313" y="615"/>
                    <a:pt x="313" y="615"/>
                  </a:cubicBezTo>
                  <a:cubicBezTo>
                    <a:pt x="313" y="586"/>
                    <a:pt x="336" y="563"/>
                    <a:pt x="365" y="563"/>
                  </a:cubicBezTo>
                  <a:cubicBezTo>
                    <a:pt x="365" y="563"/>
                    <a:pt x="365" y="563"/>
                    <a:pt x="365" y="563"/>
                  </a:cubicBezTo>
                  <a:cubicBezTo>
                    <a:pt x="627" y="563"/>
                    <a:pt x="627" y="563"/>
                    <a:pt x="627" y="563"/>
                  </a:cubicBezTo>
                  <a:cubicBezTo>
                    <a:pt x="656" y="563"/>
                    <a:pt x="679" y="586"/>
                    <a:pt x="679" y="615"/>
                  </a:cubicBezTo>
                  <a:cubicBezTo>
                    <a:pt x="679" y="615"/>
                    <a:pt x="679" y="615"/>
                    <a:pt x="679" y="615"/>
                  </a:cubicBezTo>
                  <a:cubicBezTo>
                    <a:pt x="679" y="628"/>
                    <a:pt x="679" y="628"/>
                    <a:pt x="679" y="628"/>
                  </a:cubicBezTo>
                  <a:cubicBezTo>
                    <a:pt x="637" y="658"/>
                    <a:pt x="606" y="701"/>
                    <a:pt x="591" y="750"/>
                  </a:cubicBezTo>
                  <a:close/>
                  <a:moveTo>
                    <a:pt x="706" y="611"/>
                  </a:moveTo>
                  <a:cubicBezTo>
                    <a:pt x="704" y="569"/>
                    <a:pt x="669" y="536"/>
                    <a:pt x="627" y="536"/>
                  </a:cubicBezTo>
                  <a:cubicBezTo>
                    <a:pt x="365" y="536"/>
                    <a:pt x="365" y="536"/>
                    <a:pt x="365" y="536"/>
                  </a:cubicBezTo>
                  <a:cubicBezTo>
                    <a:pt x="322" y="536"/>
                    <a:pt x="287" y="572"/>
                    <a:pt x="287" y="615"/>
                  </a:cubicBezTo>
                  <a:cubicBezTo>
                    <a:pt x="287" y="615"/>
                    <a:pt x="287" y="615"/>
                    <a:pt x="287" y="615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46" y="620"/>
                    <a:pt x="224" y="559"/>
                    <a:pt x="225" y="496"/>
                  </a:cubicBezTo>
                  <a:cubicBezTo>
                    <a:pt x="225" y="346"/>
                    <a:pt x="346" y="224"/>
                    <a:pt x="496" y="224"/>
                  </a:cubicBezTo>
                  <a:cubicBezTo>
                    <a:pt x="646" y="224"/>
                    <a:pt x="768" y="346"/>
                    <a:pt x="768" y="496"/>
                  </a:cubicBezTo>
                  <a:cubicBezTo>
                    <a:pt x="768" y="529"/>
                    <a:pt x="762" y="562"/>
                    <a:pt x="750" y="593"/>
                  </a:cubicBezTo>
                  <a:cubicBezTo>
                    <a:pt x="735" y="597"/>
                    <a:pt x="720" y="603"/>
                    <a:pt x="706" y="611"/>
                  </a:cubicBezTo>
                  <a:close/>
                  <a:moveTo>
                    <a:pt x="818" y="1030"/>
                  </a:moveTo>
                  <a:cubicBezTo>
                    <a:pt x="702" y="1030"/>
                    <a:pt x="607" y="936"/>
                    <a:pt x="607" y="820"/>
                  </a:cubicBezTo>
                  <a:cubicBezTo>
                    <a:pt x="607" y="703"/>
                    <a:pt x="702" y="609"/>
                    <a:pt x="818" y="609"/>
                  </a:cubicBezTo>
                  <a:cubicBezTo>
                    <a:pt x="934" y="609"/>
                    <a:pt x="1029" y="703"/>
                    <a:pt x="1029" y="820"/>
                  </a:cubicBezTo>
                  <a:cubicBezTo>
                    <a:pt x="1029" y="820"/>
                    <a:pt x="1029" y="820"/>
                    <a:pt x="1029" y="820"/>
                  </a:cubicBezTo>
                  <a:cubicBezTo>
                    <a:pt x="1029" y="936"/>
                    <a:pt x="934" y="1030"/>
                    <a:pt x="818" y="10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232276" y="1906588"/>
              <a:ext cx="96838" cy="209550"/>
            </a:xfrm>
            <a:custGeom>
              <a:avLst/>
              <a:gdLst>
                <a:gd name="T0" fmla="*/ 77 w 150"/>
                <a:gd name="T1" fmla="*/ 55 h 322"/>
                <a:gd name="T2" fmla="*/ 122 w 150"/>
                <a:gd name="T3" fmla="*/ 100 h 322"/>
                <a:gd name="T4" fmla="*/ 135 w 150"/>
                <a:gd name="T5" fmla="*/ 113 h 322"/>
                <a:gd name="T6" fmla="*/ 148 w 150"/>
                <a:gd name="T7" fmla="*/ 100 h 322"/>
                <a:gd name="T8" fmla="*/ 89 w 150"/>
                <a:gd name="T9" fmla="*/ 30 h 322"/>
                <a:gd name="T10" fmla="*/ 89 w 150"/>
                <a:gd name="T11" fmla="*/ 13 h 322"/>
                <a:gd name="T12" fmla="*/ 76 w 150"/>
                <a:gd name="T13" fmla="*/ 0 h 322"/>
                <a:gd name="T14" fmla="*/ 63 w 150"/>
                <a:gd name="T15" fmla="*/ 13 h 322"/>
                <a:gd name="T16" fmla="*/ 63 w 150"/>
                <a:gd name="T17" fmla="*/ 30 h 322"/>
                <a:gd name="T18" fmla="*/ 7 w 150"/>
                <a:gd name="T19" fmla="*/ 114 h 322"/>
                <a:gd name="T20" fmla="*/ 77 w 150"/>
                <a:gd name="T21" fmla="*/ 171 h 322"/>
                <a:gd name="T22" fmla="*/ 122 w 150"/>
                <a:gd name="T23" fmla="*/ 216 h 322"/>
                <a:gd name="T24" fmla="*/ 77 w 150"/>
                <a:gd name="T25" fmla="*/ 261 h 322"/>
                <a:gd name="T26" fmla="*/ 32 w 150"/>
                <a:gd name="T27" fmla="*/ 216 h 322"/>
                <a:gd name="T28" fmla="*/ 32 w 150"/>
                <a:gd name="T29" fmla="*/ 216 h 322"/>
                <a:gd name="T30" fmla="*/ 19 w 150"/>
                <a:gd name="T31" fmla="*/ 203 h 322"/>
                <a:gd name="T32" fmla="*/ 6 w 150"/>
                <a:gd name="T33" fmla="*/ 216 h 322"/>
                <a:gd name="T34" fmla="*/ 54 w 150"/>
                <a:gd name="T35" fmla="*/ 283 h 322"/>
                <a:gd name="T36" fmla="*/ 54 w 150"/>
                <a:gd name="T37" fmla="*/ 308 h 322"/>
                <a:gd name="T38" fmla="*/ 67 w 150"/>
                <a:gd name="T39" fmla="*/ 322 h 322"/>
                <a:gd name="T40" fmla="*/ 81 w 150"/>
                <a:gd name="T41" fmla="*/ 308 h 322"/>
                <a:gd name="T42" fmla="*/ 81 w 150"/>
                <a:gd name="T43" fmla="*/ 287 h 322"/>
                <a:gd name="T44" fmla="*/ 148 w 150"/>
                <a:gd name="T45" fmla="*/ 213 h 322"/>
                <a:gd name="T46" fmla="*/ 77 w 150"/>
                <a:gd name="T47" fmla="*/ 145 h 322"/>
                <a:gd name="T48" fmla="*/ 32 w 150"/>
                <a:gd name="T49" fmla="*/ 101 h 322"/>
                <a:gd name="T50" fmla="*/ 76 w 150"/>
                <a:gd name="T51" fmla="*/ 55 h 322"/>
                <a:gd name="T52" fmla="*/ 77 w 150"/>
                <a:gd name="T53" fmla="*/ 55 h 322"/>
                <a:gd name="T54" fmla="*/ 77 w 150"/>
                <a:gd name="T55" fmla="*/ 5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0" h="322">
                  <a:moveTo>
                    <a:pt x="77" y="55"/>
                  </a:moveTo>
                  <a:cubicBezTo>
                    <a:pt x="102" y="55"/>
                    <a:pt x="122" y="75"/>
                    <a:pt x="122" y="100"/>
                  </a:cubicBezTo>
                  <a:cubicBezTo>
                    <a:pt x="122" y="107"/>
                    <a:pt x="128" y="113"/>
                    <a:pt x="135" y="113"/>
                  </a:cubicBezTo>
                  <a:cubicBezTo>
                    <a:pt x="142" y="113"/>
                    <a:pt x="148" y="107"/>
                    <a:pt x="148" y="100"/>
                  </a:cubicBezTo>
                  <a:cubicBezTo>
                    <a:pt x="148" y="66"/>
                    <a:pt x="123" y="36"/>
                    <a:pt x="89" y="30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5"/>
                    <a:pt x="83" y="0"/>
                    <a:pt x="76" y="0"/>
                  </a:cubicBezTo>
                  <a:cubicBezTo>
                    <a:pt x="69" y="0"/>
                    <a:pt x="63" y="5"/>
                    <a:pt x="63" y="13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25" y="38"/>
                    <a:pt x="0" y="76"/>
                    <a:pt x="7" y="114"/>
                  </a:cubicBezTo>
                  <a:cubicBezTo>
                    <a:pt x="14" y="147"/>
                    <a:pt x="43" y="171"/>
                    <a:pt x="77" y="171"/>
                  </a:cubicBezTo>
                  <a:cubicBezTo>
                    <a:pt x="102" y="171"/>
                    <a:pt x="122" y="191"/>
                    <a:pt x="122" y="216"/>
                  </a:cubicBezTo>
                  <a:cubicBezTo>
                    <a:pt x="122" y="241"/>
                    <a:pt x="102" y="261"/>
                    <a:pt x="77" y="261"/>
                  </a:cubicBezTo>
                  <a:cubicBezTo>
                    <a:pt x="52" y="261"/>
                    <a:pt x="32" y="241"/>
                    <a:pt x="32" y="216"/>
                  </a:cubicBezTo>
                  <a:cubicBezTo>
                    <a:pt x="32" y="216"/>
                    <a:pt x="32" y="216"/>
                    <a:pt x="32" y="216"/>
                  </a:cubicBezTo>
                  <a:cubicBezTo>
                    <a:pt x="32" y="209"/>
                    <a:pt x="26" y="203"/>
                    <a:pt x="19" y="203"/>
                  </a:cubicBezTo>
                  <a:cubicBezTo>
                    <a:pt x="12" y="203"/>
                    <a:pt x="6" y="209"/>
                    <a:pt x="6" y="216"/>
                  </a:cubicBezTo>
                  <a:cubicBezTo>
                    <a:pt x="6" y="246"/>
                    <a:pt x="25" y="274"/>
                    <a:pt x="54" y="283"/>
                  </a:cubicBezTo>
                  <a:cubicBezTo>
                    <a:pt x="54" y="308"/>
                    <a:pt x="54" y="308"/>
                    <a:pt x="54" y="308"/>
                  </a:cubicBezTo>
                  <a:cubicBezTo>
                    <a:pt x="54" y="316"/>
                    <a:pt x="60" y="322"/>
                    <a:pt x="67" y="322"/>
                  </a:cubicBezTo>
                  <a:cubicBezTo>
                    <a:pt x="75" y="322"/>
                    <a:pt x="81" y="316"/>
                    <a:pt x="81" y="308"/>
                  </a:cubicBezTo>
                  <a:cubicBezTo>
                    <a:pt x="81" y="287"/>
                    <a:pt x="81" y="287"/>
                    <a:pt x="81" y="287"/>
                  </a:cubicBezTo>
                  <a:cubicBezTo>
                    <a:pt x="120" y="285"/>
                    <a:pt x="150" y="252"/>
                    <a:pt x="148" y="213"/>
                  </a:cubicBezTo>
                  <a:cubicBezTo>
                    <a:pt x="146" y="175"/>
                    <a:pt x="115" y="145"/>
                    <a:pt x="77" y="145"/>
                  </a:cubicBezTo>
                  <a:cubicBezTo>
                    <a:pt x="52" y="145"/>
                    <a:pt x="32" y="125"/>
                    <a:pt x="32" y="101"/>
                  </a:cubicBezTo>
                  <a:cubicBezTo>
                    <a:pt x="31" y="76"/>
                    <a:pt x="51" y="56"/>
                    <a:pt x="76" y="55"/>
                  </a:cubicBezTo>
                  <a:cubicBezTo>
                    <a:pt x="76" y="55"/>
                    <a:pt x="77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78" name="Группа 177"/>
          <p:cNvGrpSpPr/>
          <p:nvPr/>
        </p:nvGrpSpPr>
        <p:grpSpPr>
          <a:xfrm>
            <a:off x="3654387" y="1058796"/>
            <a:ext cx="353011" cy="393742"/>
            <a:chOff x="4824413" y="1468438"/>
            <a:chExt cx="619126" cy="690563"/>
          </a:xfrm>
          <a:solidFill>
            <a:srgbClr val="008C95"/>
          </a:solidFill>
        </p:grpSpPr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051426" y="1468438"/>
              <a:ext cx="26988" cy="36513"/>
            </a:xfrm>
            <a:custGeom>
              <a:avLst/>
              <a:gdLst>
                <a:gd name="T0" fmla="*/ 20 w 41"/>
                <a:gd name="T1" fmla="*/ 55 h 55"/>
                <a:gd name="T2" fmla="*/ 41 w 41"/>
                <a:gd name="T3" fmla="*/ 34 h 55"/>
                <a:gd name="T4" fmla="*/ 41 w 41"/>
                <a:gd name="T5" fmla="*/ 21 h 55"/>
                <a:gd name="T6" fmla="*/ 20 w 41"/>
                <a:gd name="T7" fmla="*/ 0 h 55"/>
                <a:gd name="T8" fmla="*/ 0 w 41"/>
                <a:gd name="T9" fmla="*/ 21 h 55"/>
                <a:gd name="T10" fmla="*/ 0 w 41"/>
                <a:gd name="T11" fmla="*/ 34 h 55"/>
                <a:gd name="T12" fmla="*/ 20 w 41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5">
                  <a:moveTo>
                    <a:pt x="20" y="55"/>
                  </a:moveTo>
                  <a:cubicBezTo>
                    <a:pt x="32" y="55"/>
                    <a:pt x="41" y="46"/>
                    <a:pt x="41" y="34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10"/>
                    <a:pt x="32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6"/>
                    <a:pt x="9" y="55"/>
                    <a:pt x="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935538" y="1498601"/>
              <a:ext cx="34925" cy="36513"/>
            </a:xfrm>
            <a:custGeom>
              <a:avLst/>
              <a:gdLst>
                <a:gd name="T0" fmla="*/ 12 w 54"/>
                <a:gd name="T1" fmla="*/ 45 h 56"/>
                <a:gd name="T2" fmla="*/ 30 w 54"/>
                <a:gd name="T3" fmla="*/ 56 h 56"/>
                <a:gd name="T4" fmla="*/ 40 w 54"/>
                <a:gd name="T5" fmla="*/ 53 h 56"/>
                <a:gd name="T6" fmla="*/ 48 w 54"/>
                <a:gd name="T7" fmla="*/ 25 h 56"/>
                <a:gd name="T8" fmla="*/ 41 w 54"/>
                <a:gd name="T9" fmla="*/ 13 h 56"/>
                <a:gd name="T10" fmla="*/ 13 w 54"/>
                <a:gd name="T11" fmla="*/ 6 h 56"/>
                <a:gd name="T12" fmla="*/ 6 w 54"/>
                <a:gd name="T13" fmla="*/ 34 h 56"/>
                <a:gd name="T14" fmla="*/ 12 w 54"/>
                <a:gd name="T15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6">
                  <a:moveTo>
                    <a:pt x="12" y="45"/>
                  </a:moveTo>
                  <a:cubicBezTo>
                    <a:pt x="16" y="52"/>
                    <a:pt x="23" y="56"/>
                    <a:pt x="30" y="56"/>
                  </a:cubicBezTo>
                  <a:cubicBezTo>
                    <a:pt x="34" y="56"/>
                    <a:pt x="37" y="55"/>
                    <a:pt x="40" y="53"/>
                  </a:cubicBezTo>
                  <a:cubicBezTo>
                    <a:pt x="50" y="47"/>
                    <a:pt x="54" y="35"/>
                    <a:pt x="48" y="25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6" y="3"/>
                    <a:pt x="23" y="0"/>
                    <a:pt x="13" y="6"/>
                  </a:cubicBezTo>
                  <a:cubicBezTo>
                    <a:pt x="3" y="11"/>
                    <a:pt x="0" y="24"/>
                    <a:pt x="6" y="34"/>
                  </a:cubicBezTo>
                  <a:lnTo>
                    <a:pt x="1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852988" y="1581151"/>
              <a:ext cx="38100" cy="33338"/>
            </a:xfrm>
            <a:custGeom>
              <a:avLst/>
              <a:gdLst>
                <a:gd name="T0" fmla="*/ 45 w 58"/>
                <a:gd name="T1" fmla="*/ 13 h 51"/>
                <a:gd name="T2" fmla="*/ 33 w 58"/>
                <a:gd name="T3" fmla="*/ 6 h 51"/>
                <a:gd name="T4" fmla="*/ 5 w 58"/>
                <a:gd name="T5" fmla="*/ 14 h 51"/>
                <a:gd name="T6" fmla="*/ 13 w 58"/>
                <a:gd name="T7" fmla="*/ 42 h 51"/>
                <a:gd name="T8" fmla="*/ 24 w 58"/>
                <a:gd name="T9" fmla="*/ 48 h 51"/>
                <a:gd name="T10" fmla="*/ 35 w 58"/>
                <a:gd name="T11" fmla="*/ 51 h 51"/>
                <a:gd name="T12" fmla="*/ 53 w 58"/>
                <a:gd name="T13" fmla="*/ 41 h 51"/>
                <a:gd name="T14" fmla="*/ 45 w 58"/>
                <a:gd name="T1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1">
                  <a:moveTo>
                    <a:pt x="45" y="13"/>
                  </a:moveTo>
                  <a:cubicBezTo>
                    <a:pt x="33" y="6"/>
                    <a:pt x="33" y="6"/>
                    <a:pt x="33" y="6"/>
                  </a:cubicBezTo>
                  <a:cubicBezTo>
                    <a:pt x="24" y="0"/>
                    <a:pt x="11" y="4"/>
                    <a:pt x="5" y="14"/>
                  </a:cubicBezTo>
                  <a:cubicBezTo>
                    <a:pt x="0" y="23"/>
                    <a:pt x="3" y="36"/>
                    <a:pt x="13" y="42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8" y="50"/>
                    <a:pt x="31" y="51"/>
                    <a:pt x="35" y="51"/>
                  </a:cubicBezTo>
                  <a:cubicBezTo>
                    <a:pt x="42" y="51"/>
                    <a:pt x="49" y="47"/>
                    <a:pt x="53" y="41"/>
                  </a:cubicBezTo>
                  <a:cubicBezTo>
                    <a:pt x="58" y="31"/>
                    <a:pt x="55" y="18"/>
                    <a:pt x="4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824413" y="1697038"/>
              <a:ext cx="34925" cy="26988"/>
            </a:xfrm>
            <a:custGeom>
              <a:avLst/>
              <a:gdLst>
                <a:gd name="T0" fmla="*/ 34 w 54"/>
                <a:gd name="T1" fmla="*/ 0 h 41"/>
                <a:gd name="T2" fmla="*/ 20 w 54"/>
                <a:gd name="T3" fmla="*/ 0 h 41"/>
                <a:gd name="T4" fmla="*/ 0 w 54"/>
                <a:gd name="T5" fmla="*/ 21 h 41"/>
                <a:gd name="T6" fmla="*/ 20 w 54"/>
                <a:gd name="T7" fmla="*/ 41 h 41"/>
                <a:gd name="T8" fmla="*/ 34 w 54"/>
                <a:gd name="T9" fmla="*/ 41 h 41"/>
                <a:gd name="T10" fmla="*/ 54 w 54"/>
                <a:gd name="T11" fmla="*/ 21 h 41"/>
                <a:gd name="T12" fmla="*/ 34 w 54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1">
                  <a:moveTo>
                    <a:pt x="3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5" y="41"/>
                    <a:pt x="54" y="32"/>
                    <a:pt x="54" y="21"/>
                  </a:cubicBezTo>
                  <a:cubicBezTo>
                    <a:pt x="54" y="9"/>
                    <a:pt x="45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268913" y="1697038"/>
              <a:ext cx="36513" cy="26988"/>
            </a:xfrm>
            <a:custGeom>
              <a:avLst/>
              <a:gdLst>
                <a:gd name="T0" fmla="*/ 0 w 55"/>
                <a:gd name="T1" fmla="*/ 21 h 41"/>
                <a:gd name="T2" fmla="*/ 21 w 55"/>
                <a:gd name="T3" fmla="*/ 41 h 41"/>
                <a:gd name="T4" fmla="*/ 34 w 55"/>
                <a:gd name="T5" fmla="*/ 41 h 41"/>
                <a:gd name="T6" fmla="*/ 55 w 55"/>
                <a:gd name="T7" fmla="*/ 21 h 41"/>
                <a:gd name="T8" fmla="*/ 34 w 55"/>
                <a:gd name="T9" fmla="*/ 0 h 41"/>
                <a:gd name="T10" fmla="*/ 21 w 55"/>
                <a:gd name="T11" fmla="*/ 0 h 41"/>
                <a:gd name="T12" fmla="*/ 0 w 5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1">
                  <a:moveTo>
                    <a:pt x="0" y="21"/>
                  </a:moveTo>
                  <a:cubicBezTo>
                    <a:pt x="0" y="32"/>
                    <a:pt x="10" y="41"/>
                    <a:pt x="21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6" y="41"/>
                    <a:pt x="55" y="32"/>
                    <a:pt x="55" y="21"/>
                  </a:cubicBezTo>
                  <a:cubicBezTo>
                    <a:pt x="55" y="9"/>
                    <a:pt x="46" y="0"/>
                    <a:pt x="3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5238751" y="1581151"/>
              <a:ext cx="38100" cy="33338"/>
            </a:xfrm>
            <a:custGeom>
              <a:avLst/>
              <a:gdLst>
                <a:gd name="T0" fmla="*/ 23 w 58"/>
                <a:gd name="T1" fmla="*/ 51 h 51"/>
                <a:gd name="T2" fmla="*/ 33 w 58"/>
                <a:gd name="T3" fmla="*/ 48 h 51"/>
                <a:gd name="T4" fmla="*/ 45 w 58"/>
                <a:gd name="T5" fmla="*/ 42 h 51"/>
                <a:gd name="T6" fmla="*/ 53 w 58"/>
                <a:gd name="T7" fmla="*/ 14 h 51"/>
                <a:gd name="T8" fmla="*/ 24 w 58"/>
                <a:gd name="T9" fmla="*/ 6 h 51"/>
                <a:gd name="T10" fmla="*/ 13 w 58"/>
                <a:gd name="T11" fmla="*/ 13 h 51"/>
                <a:gd name="T12" fmla="*/ 5 w 58"/>
                <a:gd name="T13" fmla="*/ 41 h 51"/>
                <a:gd name="T14" fmla="*/ 23 w 58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51">
                  <a:moveTo>
                    <a:pt x="23" y="51"/>
                  </a:moveTo>
                  <a:cubicBezTo>
                    <a:pt x="27" y="51"/>
                    <a:pt x="30" y="50"/>
                    <a:pt x="33" y="48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55" y="36"/>
                    <a:pt x="58" y="23"/>
                    <a:pt x="53" y="14"/>
                  </a:cubicBezTo>
                  <a:cubicBezTo>
                    <a:pt x="47" y="4"/>
                    <a:pt x="34" y="0"/>
                    <a:pt x="24" y="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3" y="18"/>
                    <a:pt x="0" y="31"/>
                    <a:pt x="5" y="41"/>
                  </a:cubicBezTo>
                  <a:cubicBezTo>
                    <a:pt x="9" y="47"/>
                    <a:pt x="16" y="51"/>
                    <a:pt x="23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157788" y="1498601"/>
              <a:ext cx="36513" cy="36513"/>
            </a:xfrm>
            <a:custGeom>
              <a:avLst/>
              <a:gdLst>
                <a:gd name="T0" fmla="*/ 13 w 54"/>
                <a:gd name="T1" fmla="*/ 53 h 56"/>
                <a:gd name="T2" fmla="*/ 24 w 54"/>
                <a:gd name="T3" fmla="*/ 56 h 56"/>
                <a:gd name="T4" fmla="*/ 42 w 54"/>
                <a:gd name="T5" fmla="*/ 45 h 56"/>
                <a:gd name="T6" fmla="*/ 48 w 54"/>
                <a:gd name="T7" fmla="*/ 34 h 56"/>
                <a:gd name="T8" fmla="*/ 41 w 54"/>
                <a:gd name="T9" fmla="*/ 6 h 56"/>
                <a:gd name="T10" fmla="*/ 12 w 54"/>
                <a:gd name="T11" fmla="*/ 13 h 56"/>
                <a:gd name="T12" fmla="*/ 6 w 54"/>
                <a:gd name="T13" fmla="*/ 25 h 56"/>
                <a:gd name="T14" fmla="*/ 13 w 54"/>
                <a:gd name="T15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6">
                  <a:moveTo>
                    <a:pt x="13" y="53"/>
                  </a:moveTo>
                  <a:cubicBezTo>
                    <a:pt x="17" y="55"/>
                    <a:pt x="20" y="56"/>
                    <a:pt x="24" y="56"/>
                  </a:cubicBezTo>
                  <a:cubicBezTo>
                    <a:pt x="31" y="56"/>
                    <a:pt x="38" y="52"/>
                    <a:pt x="42" y="4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4" y="24"/>
                    <a:pt x="51" y="11"/>
                    <a:pt x="41" y="6"/>
                  </a:cubicBezTo>
                  <a:cubicBezTo>
                    <a:pt x="31" y="0"/>
                    <a:pt x="18" y="3"/>
                    <a:pt x="12" y="1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0" y="35"/>
                    <a:pt x="3" y="47"/>
                    <a:pt x="1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4905376" y="1550988"/>
              <a:ext cx="538163" cy="608013"/>
            </a:xfrm>
            <a:custGeom>
              <a:avLst/>
              <a:gdLst>
                <a:gd name="T0" fmla="*/ 754 w 824"/>
                <a:gd name="T1" fmla="*/ 553 h 932"/>
                <a:gd name="T2" fmla="*/ 767 w 824"/>
                <a:gd name="T3" fmla="*/ 467 h 932"/>
                <a:gd name="T4" fmla="*/ 767 w 824"/>
                <a:gd name="T5" fmla="*/ 437 h 932"/>
                <a:gd name="T6" fmla="*/ 670 w 824"/>
                <a:gd name="T7" fmla="*/ 369 h 932"/>
                <a:gd name="T8" fmla="*/ 583 w 824"/>
                <a:gd name="T9" fmla="*/ 382 h 932"/>
                <a:gd name="T10" fmla="*/ 563 w 824"/>
                <a:gd name="T11" fmla="*/ 313 h 932"/>
                <a:gd name="T12" fmla="*/ 487 w 824"/>
                <a:gd name="T13" fmla="*/ 244 h 932"/>
                <a:gd name="T14" fmla="*/ 158 w 824"/>
                <a:gd name="T15" fmla="*/ 15 h 932"/>
                <a:gd name="T16" fmla="*/ 173 w 824"/>
                <a:gd name="T17" fmla="*/ 54 h 932"/>
                <a:gd name="T18" fmla="*/ 446 w 824"/>
                <a:gd name="T19" fmla="*/ 244 h 932"/>
                <a:gd name="T20" fmla="*/ 359 w 824"/>
                <a:gd name="T21" fmla="*/ 369 h 932"/>
                <a:gd name="T22" fmla="*/ 330 w 824"/>
                <a:gd name="T23" fmla="*/ 369 h 932"/>
                <a:gd name="T24" fmla="*/ 262 w 824"/>
                <a:gd name="T25" fmla="*/ 467 h 932"/>
                <a:gd name="T26" fmla="*/ 171 w 824"/>
                <a:gd name="T27" fmla="*/ 482 h 932"/>
                <a:gd name="T28" fmla="*/ 159 w 824"/>
                <a:gd name="T29" fmla="*/ 428 h 932"/>
                <a:gd name="T30" fmla="*/ 54 w 824"/>
                <a:gd name="T31" fmla="*/ 173 h 932"/>
                <a:gd name="T32" fmla="*/ 15 w 824"/>
                <a:gd name="T33" fmla="*/ 159 h 932"/>
                <a:gd name="T34" fmla="*/ 130 w 824"/>
                <a:gd name="T35" fmla="*/ 459 h 932"/>
                <a:gd name="T36" fmla="*/ 205 w 824"/>
                <a:gd name="T37" fmla="*/ 670 h 932"/>
                <a:gd name="T38" fmla="*/ 226 w 824"/>
                <a:gd name="T39" fmla="*/ 691 h 932"/>
                <a:gd name="T40" fmla="*/ 296 w 824"/>
                <a:gd name="T41" fmla="*/ 743 h 932"/>
                <a:gd name="T42" fmla="*/ 262 w 824"/>
                <a:gd name="T43" fmla="*/ 807 h 932"/>
                <a:gd name="T44" fmla="*/ 359 w 824"/>
                <a:gd name="T45" fmla="*/ 875 h 932"/>
                <a:gd name="T46" fmla="*/ 446 w 824"/>
                <a:gd name="T47" fmla="*/ 862 h 932"/>
                <a:gd name="T48" fmla="*/ 466 w 824"/>
                <a:gd name="T49" fmla="*/ 932 h 932"/>
                <a:gd name="T50" fmla="*/ 583 w 824"/>
                <a:gd name="T51" fmla="*/ 911 h 932"/>
                <a:gd name="T52" fmla="*/ 635 w 824"/>
                <a:gd name="T53" fmla="*/ 840 h 932"/>
                <a:gd name="T54" fmla="*/ 699 w 824"/>
                <a:gd name="T55" fmla="*/ 875 h 932"/>
                <a:gd name="T56" fmla="*/ 767 w 824"/>
                <a:gd name="T57" fmla="*/ 778 h 932"/>
                <a:gd name="T58" fmla="*/ 754 w 824"/>
                <a:gd name="T59" fmla="*/ 691 h 932"/>
                <a:gd name="T60" fmla="*/ 824 w 824"/>
                <a:gd name="T61" fmla="*/ 670 h 932"/>
                <a:gd name="T62" fmla="*/ 803 w 824"/>
                <a:gd name="T63" fmla="*/ 553 h 932"/>
                <a:gd name="T64" fmla="*/ 446 w 824"/>
                <a:gd name="T65" fmla="*/ 382 h 932"/>
                <a:gd name="T66" fmla="*/ 446 w 824"/>
                <a:gd name="T67" fmla="*/ 380 h 932"/>
                <a:gd name="T68" fmla="*/ 171 w 824"/>
                <a:gd name="T69" fmla="*/ 523 h 932"/>
                <a:gd name="T70" fmla="*/ 275 w 824"/>
                <a:gd name="T71" fmla="*/ 553 h 932"/>
                <a:gd name="T72" fmla="*/ 205 w 824"/>
                <a:gd name="T73" fmla="*/ 574 h 932"/>
                <a:gd name="T74" fmla="*/ 171 w 824"/>
                <a:gd name="T75" fmla="*/ 577 h 932"/>
                <a:gd name="T76" fmla="*/ 738 w 824"/>
                <a:gd name="T77" fmla="*/ 650 h 932"/>
                <a:gd name="T78" fmla="*/ 689 w 824"/>
                <a:gd name="T79" fmla="*/ 735 h 932"/>
                <a:gd name="T80" fmla="*/ 724 w 824"/>
                <a:gd name="T81" fmla="*/ 792 h 932"/>
                <a:gd name="T82" fmla="*/ 653 w 824"/>
                <a:gd name="T83" fmla="*/ 800 h 932"/>
                <a:gd name="T84" fmla="*/ 558 w 824"/>
                <a:gd name="T85" fmla="*/ 826 h 932"/>
                <a:gd name="T86" fmla="*/ 542 w 824"/>
                <a:gd name="T87" fmla="*/ 890 h 932"/>
                <a:gd name="T88" fmla="*/ 487 w 824"/>
                <a:gd name="T89" fmla="*/ 846 h 932"/>
                <a:gd name="T90" fmla="*/ 402 w 824"/>
                <a:gd name="T91" fmla="*/ 797 h 932"/>
                <a:gd name="T92" fmla="*/ 344 w 824"/>
                <a:gd name="T93" fmla="*/ 831 h 932"/>
                <a:gd name="T94" fmla="*/ 337 w 824"/>
                <a:gd name="T95" fmla="*/ 761 h 932"/>
                <a:gd name="T96" fmla="*/ 311 w 824"/>
                <a:gd name="T97" fmla="*/ 666 h 932"/>
                <a:gd name="T98" fmla="*/ 246 w 824"/>
                <a:gd name="T99" fmla="*/ 650 h 932"/>
                <a:gd name="T100" fmla="*/ 291 w 824"/>
                <a:gd name="T101" fmla="*/ 595 h 932"/>
                <a:gd name="T102" fmla="*/ 340 w 824"/>
                <a:gd name="T103" fmla="*/ 509 h 932"/>
                <a:gd name="T104" fmla="*/ 305 w 824"/>
                <a:gd name="T105" fmla="*/ 452 h 932"/>
                <a:gd name="T106" fmla="*/ 366 w 824"/>
                <a:gd name="T107" fmla="*/ 434 h 932"/>
                <a:gd name="T108" fmla="*/ 376 w 824"/>
                <a:gd name="T109" fmla="*/ 445 h 932"/>
                <a:gd name="T110" fmla="*/ 471 w 824"/>
                <a:gd name="T111" fmla="*/ 419 h 932"/>
                <a:gd name="T112" fmla="*/ 487 w 824"/>
                <a:gd name="T113" fmla="*/ 354 h 932"/>
                <a:gd name="T114" fmla="*/ 542 w 824"/>
                <a:gd name="T115" fmla="*/ 399 h 932"/>
                <a:gd name="T116" fmla="*/ 627 w 824"/>
                <a:gd name="T117" fmla="*/ 447 h 932"/>
                <a:gd name="T118" fmla="*/ 685 w 824"/>
                <a:gd name="T119" fmla="*/ 413 h 932"/>
                <a:gd name="T120" fmla="*/ 692 w 824"/>
                <a:gd name="T121" fmla="*/ 484 h 932"/>
                <a:gd name="T122" fmla="*/ 718 w 824"/>
                <a:gd name="T123" fmla="*/ 578 h 932"/>
                <a:gd name="T124" fmla="*/ 783 w 824"/>
                <a:gd name="T125" fmla="*/ 595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4" h="932">
                  <a:moveTo>
                    <a:pt x="803" y="553"/>
                  </a:moveTo>
                  <a:cubicBezTo>
                    <a:pt x="754" y="553"/>
                    <a:pt x="754" y="553"/>
                    <a:pt x="754" y="553"/>
                  </a:cubicBezTo>
                  <a:cubicBezTo>
                    <a:pt x="749" y="535"/>
                    <a:pt x="742" y="518"/>
                    <a:pt x="733" y="501"/>
                  </a:cubicBezTo>
                  <a:cubicBezTo>
                    <a:pt x="767" y="467"/>
                    <a:pt x="767" y="467"/>
                    <a:pt x="767" y="467"/>
                  </a:cubicBezTo>
                  <a:cubicBezTo>
                    <a:pt x="771" y="463"/>
                    <a:pt x="773" y="457"/>
                    <a:pt x="773" y="452"/>
                  </a:cubicBezTo>
                  <a:cubicBezTo>
                    <a:pt x="773" y="446"/>
                    <a:pt x="771" y="441"/>
                    <a:pt x="767" y="437"/>
                  </a:cubicBezTo>
                  <a:cubicBezTo>
                    <a:pt x="699" y="369"/>
                    <a:pt x="699" y="369"/>
                    <a:pt x="699" y="369"/>
                  </a:cubicBezTo>
                  <a:cubicBezTo>
                    <a:pt x="691" y="361"/>
                    <a:pt x="678" y="361"/>
                    <a:pt x="670" y="369"/>
                  </a:cubicBezTo>
                  <a:cubicBezTo>
                    <a:pt x="635" y="404"/>
                    <a:pt x="635" y="404"/>
                    <a:pt x="635" y="404"/>
                  </a:cubicBezTo>
                  <a:cubicBezTo>
                    <a:pt x="619" y="395"/>
                    <a:pt x="601" y="388"/>
                    <a:pt x="583" y="382"/>
                  </a:cubicBezTo>
                  <a:cubicBezTo>
                    <a:pt x="583" y="333"/>
                    <a:pt x="583" y="333"/>
                    <a:pt x="583" y="333"/>
                  </a:cubicBezTo>
                  <a:cubicBezTo>
                    <a:pt x="583" y="322"/>
                    <a:pt x="574" y="313"/>
                    <a:pt x="563" y="313"/>
                  </a:cubicBezTo>
                  <a:cubicBezTo>
                    <a:pt x="477" y="313"/>
                    <a:pt x="477" y="313"/>
                    <a:pt x="477" y="313"/>
                  </a:cubicBezTo>
                  <a:cubicBezTo>
                    <a:pt x="484" y="291"/>
                    <a:pt x="487" y="267"/>
                    <a:pt x="487" y="244"/>
                  </a:cubicBezTo>
                  <a:cubicBezTo>
                    <a:pt x="487" y="109"/>
                    <a:pt x="378" y="0"/>
                    <a:pt x="243" y="0"/>
                  </a:cubicBezTo>
                  <a:cubicBezTo>
                    <a:pt x="214" y="0"/>
                    <a:pt x="186" y="5"/>
                    <a:pt x="158" y="15"/>
                  </a:cubicBezTo>
                  <a:cubicBezTo>
                    <a:pt x="148" y="19"/>
                    <a:pt x="142" y="31"/>
                    <a:pt x="146" y="42"/>
                  </a:cubicBezTo>
                  <a:cubicBezTo>
                    <a:pt x="150" y="53"/>
                    <a:pt x="162" y="58"/>
                    <a:pt x="173" y="54"/>
                  </a:cubicBezTo>
                  <a:cubicBezTo>
                    <a:pt x="195" y="46"/>
                    <a:pt x="219" y="41"/>
                    <a:pt x="243" y="41"/>
                  </a:cubicBezTo>
                  <a:cubicBezTo>
                    <a:pt x="355" y="41"/>
                    <a:pt x="446" y="132"/>
                    <a:pt x="446" y="244"/>
                  </a:cubicBezTo>
                  <a:cubicBezTo>
                    <a:pt x="446" y="301"/>
                    <a:pt x="422" y="354"/>
                    <a:pt x="381" y="392"/>
                  </a:cubicBezTo>
                  <a:cubicBezTo>
                    <a:pt x="359" y="369"/>
                    <a:pt x="359" y="369"/>
                    <a:pt x="359" y="369"/>
                  </a:cubicBezTo>
                  <a:cubicBezTo>
                    <a:pt x="355" y="365"/>
                    <a:pt x="350" y="363"/>
                    <a:pt x="344" y="363"/>
                  </a:cubicBezTo>
                  <a:cubicBezTo>
                    <a:pt x="339" y="363"/>
                    <a:pt x="334" y="365"/>
                    <a:pt x="330" y="369"/>
                  </a:cubicBezTo>
                  <a:cubicBezTo>
                    <a:pt x="262" y="437"/>
                    <a:pt x="262" y="437"/>
                    <a:pt x="262" y="437"/>
                  </a:cubicBezTo>
                  <a:cubicBezTo>
                    <a:pt x="254" y="445"/>
                    <a:pt x="254" y="458"/>
                    <a:pt x="262" y="467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1" y="447"/>
                    <a:pt x="171" y="447"/>
                    <a:pt x="171" y="447"/>
                  </a:cubicBezTo>
                  <a:cubicBezTo>
                    <a:pt x="171" y="439"/>
                    <a:pt x="166" y="431"/>
                    <a:pt x="159" y="428"/>
                  </a:cubicBezTo>
                  <a:cubicBezTo>
                    <a:pt x="87" y="395"/>
                    <a:pt x="41" y="323"/>
                    <a:pt x="41" y="244"/>
                  </a:cubicBezTo>
                  <a:cubicBezTo>
                    <a:pt x="41" y="220"/>
                    <a:pt x="45" y="196"/>
                    <a:pt x="54" y="173"/>
                  </a:cubicBezTo>
                  <a:cubicBezTo>
                    <a:pt x="58" y="163"/>
                    <a:pt x="52" y="151"/>
                    <a:pt x="42" y="147"/>
                  </a:cubicBezTo>
                  <a:cubicBezTo>
                    <a:pt x="31" y="143"/>
                    <a:pt x="19" y="148"/>
                    <a:pt x="15" y="159"/>
                  </a:cubicBezTo>
                  <a:cubicBezTo>
                    <a:pt x="5" y="186"/>
                    <a:pt x="0" y="215"/>
                    <a:pt x="0" y="244"/>
                  </a:cubicBezTo>
                  <a:cubicBezTo>
                    <a:pt x="0" y="334"/>
                    <a:pt x="50" y="417"/>
                    <a:pt x="130" y="459"/>
                  </a:cubicBezTo>
                  <a:cubicBezTo>
                    <a:pt x="130" y="577"/>
                    <a:pt x="130" y="577"/>
                    <a:pt x="130" y="577"/>
                  </a:cubicBezTo>
                  <a:cubicBezTo>
                    <a:pt x="130" y="622"/>
                    <a:pt x="162" y="660"/>
                    <a:pt x="20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05" y="682"/>
                    <a:pt x="214" y="691"/>
                    <a:pt x="226" y="691"/>
                  </a:cubicBezTo>
                  <a:cubicBezTo>
                    <a:pt x="275" y="691"/>
                    <a:pt x="275" y="691"/>
                    <a:pt x="275" y="691"/>
                  </a:cubicBezTo>
                  <a:cubicBezTo>
                    <a:pt x="280" y="709"/>
                    <a:pt x="287" y="726"/>
                    <a:pt x="296" y="743"/>
                  </a:cubicBezTo>
                  <a:cubicBezTo>
                    <a:pt x="262" y="778"/>
                    <a:pt x="262" y="778"/>
                    <a:pt x="262" y="778"/>
                  </a:cubicBezTo>
                  <a:cubicBezTo>
                    <a:pt x="253" y="786"/>
                    <a:pt x="253" y="799"/>
                    <a:pt x="262" y="807"/>
                  </a:cubicBezTo>
                  <a:cubicBezTo>
                    <a:pt x="330" y="875"/>
                    <a:pt x="330" y="875"/>
                    <a:pt x="330" y="875"/>
                  </a:cubicBezTo>
                  <a:cubicBezTo>
                    <a:pt x="338" y="883"/>
                    <a:pt x="351" y="883"/>
                    <a:pt x="359" y="875"/>
                  </a:cubicBezTo>
                  <a:cubicBezTo>
                    <a:pt x="394" y="840"/>
                    <a:pt x="394" y="840"/>
                    <a:pt x="394" y="840"/>
                  </a:cubicBezTo>
                  <a:cubicBezTo>
                    <a:pt x="410" y="849"/>
                    <a:pt x="428" y="857"/>
                    <a:pt x="446" y="862"/>
                  </a:cubicBezTo>
                  <a:cubicBezTo>
                    <a:pt x="446" y="911"/>
                    <a:pt x="446" y="911"/>
                    <a:pt x="446" y="911"/>
                  </a:cubicBezTo>
                  <a:cubicBezTo>
                    <a:pt x="446" y="922"/>
                    <a:pt x="455" y="932"/>
                    <a:pt x="466" y="932"/>
                  </a:cubicBezTo>
                  <a:cubicBezTo>
                    <a:pt x="563" y="932"/>
                    <a:pt x="563" y="932"/>
                    <a:pt x="563" y="932"/>
                  </a:cubicBezTo>
                  <a:cubicBezTo>
                    <a:pt x="574" y="932"/>
                    <a:pt x="583" y="922"/>
                    <a:pt x="583" y="911"/>
                  </a:cubicBezTo>
                  <a:cubicBezTo>
                    <a:pt x="583" y="862"/>
                    <a:pt x="583" y="862"/>
                    <a:pt x="583" y="862"/>
                  </a:cubicBezTo>
                  <a:cubicBezTo>
                    <a:pt x="601" y="857"/>
                    <a:pt x="619" y="849"/>
                    <a:pt x="635" y="840"/>
                  </a:cubicBezTo>
                  <a:cubicBezTo>
                    <a:pt x="670" y="875"/>
                    <a:pt x="670" y="875"/>
                    <a:pt x="670" y="875"/>
                  </a:cubicBezTo>
                  <a:cubicBezTo>
                    <a:pt x="678" y="883"/>
                    <a:pt x="691" y="883"/>
                    <a:pt x="699" y="875"/>
                  </a:cubicBezTo>
                  <a:cubicBezTo>
                    <a:pt x="767" y="807"/>
                    <a:pt x="767" y="807"/>
                    <a:pt x="767" y="807"/>
                  </a:cubicBezTo>
                  <a:cubicBezTo>
                    <a:pt x="775" y="799"/>
                    <a:pt x="775" y="786"/>
                    <a:pt x="767" y="778"/>
                  </a:cubicBezTo>
                  <a:cubicBezTo>
                    <a:pt x="733" y="743"/>
                    <a:pt x="733" y="743"/>
                    <a:pt x="733" y="743"/>
                  </a:cubicBezTo>
                  <a:cubicBezTo>
                    <a:pt x="742" y="726"/>
                    <a:pt x="749" y="709"/>
                    <a:pt x="754" y="691"/>
                  </a:cubicBezTo>
                  <a:cubicBezTo>
                    <a:pt x="803" y="691"/>
                    <a:pt x="803" y="691"/>
                    <a:pt x="803" y="691"/>
                  </a:cubicBezTo>
                  <a:cubicBezTo>
                    <a:pt x="815" y="691"/>
                    <a:pt x="824" y="682"/>
                    <a:pt x="824" y="670"/>
                  </a:cubicBezTo>
                  <a:cubicBezTo>
                    <a:pt x="824" y="574"/>
                    <a:pt x="824" y="574"/>
                    <a:pt x="824" y="574"/>
                  </a:cubicBezTo>
                  <a:cubicBezTo>
                    <a:pt x="824" y="563"/>
                    <a:pt x="815" y="553"/>
                    <a:pt x="803" y="553"/>
                  </a:cubicBezTo>
                  <a:close/>
                  <a:moveTo>
                    <a:pt x="446" y="380"/>
                  </a:moveTo>
                  <a:cubicBezTo>
                    <a:pt x="446" y="382"/>
                    <a:pt x="446" y="382"/>
                    <a:pt x="446" y="382"/>
                  </a:cubicBezTo>
                  <a:cubicBezTo>
                    <a:pt x="445" y="383"/>
                    <a:pt x="444" y="383"/>
                    <a:pt x="443" y="383"/>
                  </a:cubicBezTo>
                  <a:cubicBezTo>
                    <a:pt x="444" y="382"/>
                    <a:pt x="445" y="381"/>
                    <a:pt x="446" y="380"/>
                  </a:cubicBezTo>
                  <a:close/>
                  <a:moveTo>
                    <a:pt x="171" y="577"/>
                  </a:moveTo>
                  <a:cubicBezTo>
                    <a:pt x="171" y="523"/>
                    <a:pt x="171" y="523"/>
                    <a:pt x="171" y="523"/>
                  </a:cubicBezTo>
                  <a:cubicBezTo>
                    <a:pt x="286" y="523"/>
                    <a:pt x="286" y="523"/>
                    <a:pt x="286" y="523"/>
                  </a:cubicBezTo>
                  <a:cubicBezTo>
                    <a:pt x="281" y="533"/>
                    <a:pt x="278" y="543"/>
                    <a:pt x="275" y="553"/>
                  </a:cubicBezTo>
                  <a:cubicBezTo>
                    <a:pt x="226" y="553"/>
                    <a:pt x="226" y="553"/>
                    <a:pt x="226" y="553"/>
                  </a:cubicBezTo>
                  <a:cubicBezTo>
                    <a:pt x="214" y="553"/>
                    <a:pt x="205" y="563"/>
                    <a:pt x="205" y="574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185" y="619"/>
                    <a:pt x="171" y="599"/>
                    <a:pt x="171" y="577"/>
                  </a:cubicBezTo>
                  <a:close/>
                  <a:moveTo>
                    <a:pt x="783" y="650"/>
                  </a:moveTo>
                  <a:cubicBezTo>
                    <a:pt x="738" y="650"/>
                    <a:pt x="738" y="650"/>
                    <a:pt x="738" y="650"/>
                  </a:cubicBezTo>
                  <a:cubicBezTo>
                    <a:pt x="728" y="650"/>
                    <a:pt x="720" y="656"/>
                    <a:pt x="718" y="666"/>
                  </a:cubicBezTo>
                  <a:cubicBezTo>
                    <a:pt x="713" y="691"/>
                    <a:pt x="703" y="714"/>
                    <a:pt x="689" y="735"/>
                  </a:cubicBezTo>
                  <a:cubicBezTo>
                    <a:pt x="684" y="743"/>
                    <a:pt x="685" y="754"/>
                    <a:pt x="692" y="761"/>
                  </a:cubicBezTo>
                  <a:cubicBezTo>
                    <a:pt x="724" y="792"/>
                    <a:pt x="724" y="792"/>
                    <a:pt x="724" y="792"/>
                  </a:cubicBezTo>
                  <a:cubicBezTo>
                    <a:pt x="685" y="831"/>
                    <a:pt x="685" y="831"/>
                    <a:pt x="685" y="831"/>
                  </a:cubicBezTo>
                  <a:cubicBezTo>
                    <a:pt x="653" y="800"/>
                    <a:pt x="653" y="800"/>
                    <a:pt x="653" y="800"/>
                  </a:cubicBezTo>
                  <a:cubicBezTo>
                    <a:pt x="646" y="793"/>
                    <a:pt x="635" y="792"/>
                    <a:pt x="627" y="797"/>
                  </a:cubicBezTo>
                  <a:cubicBezTo>
                    <a:pt x="606" y="811"/>
                    <a:pt x="583" y="820"/>
                    <a:pt x="558" y="826"/>
                  </a:cubicBezTo>
                  <a:cubicBezTo>
                    <a:pt x="549" y="828"/>
                    <a:pt x="542" y="836"/>
                    <a:pt x="542" y="846"/>
                  </a:cubicBezTo>
                  <a:cubicBezTo>
                    <a:pt x="542" y="890"/>
                    <a:pt x="542" y="890"/>
                    <a:pt x="542" y="890"/>
                  </a:cubicBezTo>
                  <a:cubicBezTo>
                    <a:pt x="487" y="890"/>
                    <a:pt x="487" y="890"/>
                    <a:pt x="487" y="890"/>
                  </a:cubicBezTo>
                  <a:cubicBezTo>
                    <a:pt x="487" y="846"/>
                    <a:pt x="487" y="846"/>
                    <a:pt x="487" y="846"/>
                  </a:cubicBezTo>
                  <a:cubicBezTo>
                    <a:pt x="487" y="836"/>
                    <a:pt x="480" y="828"/>
                    <a:pt x="471" y="826"/>
                  </a:cubicBezTo>
                  <a:cubicBezTo>
                    <a:pt x="446" y="820"/>
                    <a:pt x="423" y="811"/>
                    <a:pt x="402" y="797"/>
                  </a:cubicBezTo>
                  <a:cubicBezTo>
                    <a:pt x="393" y="792"/>
                    <a:pt x="383" y="793"/>
                    <a:pt x="376" y="800"/>
                  </a:cubicBezTo>
                  <a:cubicBezTo>
                    <a:pt x="344" y="831"/>
                    <a:pt x="344" y="831"/>
                    <a:pt x="344" y="831"/>
                  </a:cubicBezTo>
                  <a:cubicBezTo>
                    <a:pt x="305" y="792"/>
                    <a:pt x="305" y="792"/>
                    <a:pt x="305" y="792"/>
                  </a:cubicBezTo>
                  <a:cubicBezTo>
                    <a:pt x="337" y="761"/>
                    <a:pt x="337" y="761"/>
                    <a:pt x="337" y="761"/>
                  </a:cubicBezTo>
                  <a:cubicBezTo>
                    <a:pt x="344" y="754"/>
                    <a:pt x="345" y="743"/>
                    <a:pt x="340" y="735"/>
                  </a:cubicBezTo>
                  <a:cubicBezTo>
                    <a:pt x="326" y="714"/>
                    <a:pt x="316" y="691"/>
                    <a:pt x="311" y="666"/>
                  </a:cubicBezTo>
                  <a:cubicBezTo>
                    <a:pt x="309" y="656"/>
                    <a:pt x="301" y="650"/>
                    <a:pt x="291" y="650"/>
                  </a:cubicBezTo>
                  <a:cubicBezTo>
                    <a:pt x="246" y="650"/>
                    <a:pt x="246" y="650"/>
                    <a:pt x="246" y="650"/>
                  </a:cubicBezTo>
                  <a:cubicBezTo>
                    <a:pt x="246" y="595"/>
                    <a:pt x="246" y="595"/>
                    <a:pt x="246" y="595"/>
                  </a:cubicBezTo>
                  <a:cubicBezTo>
                    <a:pt x="291" y="595"/>
                    <a:pt x="291" y="595"/>
                    <a:pt x="291" y="595"/>
                  </a:cubicBezTo>
                  <a:cubicBezTo>
                    <a:pt x="301" y="595"/>
                    <a:pt x="309" y="588"/>
                    <a:pt x="311" y="578"/>
                  </a:cubicBezTo>
                  <a:cubicBezTo>
                    <a:pt x="316" y="554"/>
                    <a:pt x="326" y="531"/>
                    <a:pt x="340" y="509"/>
                  </a:cubicBezTo>
                  <a:cubicBezTo>
                    <a:pt x="345" y="501"/>
                    <a:pt x="344" y="490"/>
                    <a:pt x="337" y="484"/>
                  </a:cubicBezTo>
                  <a:cubicBezTo>
                    <a:pt x="305" y="452"/>
                    <a:pt x="305" y="452"/>
                    <a:pt x="305" y="452"/>
                  </a:cubicBezTo>
                  <a:cubicBezTo>
                    <a:pt x="344" y="413"/>
                    <a:pt x="344" y="413"/>
                    <a:pt x="344" y="413"/>
                  </a:cubicBezTo>
                  <a:cubicBezTo>
                    <a:pt x="366" y="434"/>
                    <a:pt x="366" y="434"/>
                    <a:pt x="366" y="434"/>
                  </a:cubicBezTo>
                  <a:cubicBezTo>
                    <a:pt x="366" y="434"/>
                    <a:pt x="366" y="434"/>
                    <a:pt x="366" y="434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83" y="452"/>
                    <a:pt x="393" y="453"/>
                    <a:pt x="402" y="447"/>
                  </a:cubicBezTo>
                  <a:cubicBezTo>
                    <a:pt x="423" y="434"/>
                    <a:pt x="446" y="424"/>
                    <a:pt x="471" y="419"/>
                  </a:cubicBezTo>
                  <a:cubicBezTo>
                    <a:pt x="480" y="417"/>
                    <a:pt x="487" y="408"/>
                    <a:pt x="487" y="399"/>
                  </a:cubicBezTo>
                  <a:cubicBezTo>
                    <a:pt x="487" y="354"/>
                    <a:pt x="487" y="354"/>
                    <a:pt x="487" y="354"/>
                  </a:cubicBezTo>
                  <a:cubicBezTo>
                    <a:pt x="542" y="354"/>
                    <a:pt x="542" y="354"/>
                    <a:pt x="542" y="354"/>
                  </a:cubicBezTo>
                  <a:cubicBezTo>
                    <a:pt x="542" y="399"/>
                    <a:pt x="542" y="399"/>
                    <a:pt x="542" y="399"/>
                  </a:cubicBezTo>
                  <a:cubicBezTo>
                    <a:pt x="542" y="408"/>
                    <a:pt x="549" y="417"/>
                    <a:pt x="558" y="419"/>
                  </a:cubicBezTo>
                  <a:cubicBezTo>
                    <a:pt x="583" y="424"/>
                    <a:pt x="606" y="434"/>
                    <a:pt x="627" y="447"/>
                  </a:cubicBezTo>
                  <a:cubicBezTo>
                    <a:pt x="635" y="453"/>
                    <a:pt x="646" y="452"/>
                    <a:pt x="653" y="445"/>
                  </a:cubicBezTo>
                  <a:cubicBezTo>
                    <a:pt x="685" y="413"/>
                    <a:pt x="685" y="413"/>
                    <a:pt x="685" y="413"/>
                  </a:cubicBezTo>
                  <a:cubicBezTo>
                    <a:pt x="724" y="452"/>
                    <a:pt x="724" y="452"/>
                    <a:pt x="724" y="452"/>
                  </a:cubicBezTo>
                  <a:cubicBezTo>
                    <a:pt x="692" y="484"/>
                    <a:pt x="692" y="484"/>
                    <a:pt x="692" y="484"/>
                  </a:cubicBezTo>
                  <a:cubicBezTo>
                    <a:pt x="685" y="490"/>
                    <a:pt x="684" y="501"/>
                    <a:pt x="689" y="509"/>
                  </a:cubicBezTo>
                  <a:cubicBezTo>
                    <a:pt x="703" y="531"/>
                    <a:pt x="713" y="554"/>
                    <a:pt x="718" y="578"/>
                  </a:cubicBezTo>
                  <a:cubicBezTo>
                    <a:pt x="720" y="588"/>
                    <a:pt x="728" y="595"/>
                    <a:pt x="738" y="595"/>
                  </a:cubicBezTo>
                  <a:cubicBezTo>
                    <a:pt x="783" y="595"/>
                    <a:pt x="783" y="595"/>
                    <a:pt x="783" y="595"/>
                  </a:cubicBezTo>
                  <a:cubicBezTo>
                    <a:pt x="783" y="650"/>
                    <a:pt x="783" y="650"/>
                    <a:pt x="783" y="6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173663" y="1889126"/>
              <a:ext cx="134938" cy="134938"/>
            </a:xfrm>
            <a:custGeom>
              <a:avLst/>
              <a:gdLst>
                <a:gd name="T0" fmla="*/ 103 w 207"/>
                <a:gd name="T1" fmla="*/ 0 h 206"/>
                <a:gd name="T2" fmla="*/ 0 w 207"/>
                <a:gd name="T3" fmla="*/ 103 h 206"/>
                <a:gd name="T4" fmla="*/ 103 w 207"/>
                <a:gd name="T5" fmla="*/ 206 h 206"/>
                <a:gd name="T6" fmla="*/ 207 w 207"/>
                <a:gd name="T7" fmla="*/ 103 h 206"/>
                <a:gd name="T8" fmla="*/ 103 w 207"/>
                <a:gd name="T9" fmla="*/ 0 h 206"/>
                <a:gd name="T10" fmla="*/ 103 w 207"/>
                <a:gd name="T11" fmla="*/ 165 h 206"/>
                <a:gd name="T12" fmla="*/ 42 w 207"/>
                <a:gd name="T13" fmla="*/ 103 h 206"/>
                <a:gd name="T14" fmla="*/ 103 w 207"/>
                <a:gd name="T15" fmla="*/ 41 h 206"/>
                <a:gd name="T16" fmla="*/ 165 w 207"/>
                <a:gd name="T17" fmla="*/ 103 h 206"/>
                <a:gd name="T18" fmla="*/ 103 w 207"/>
                <a:gd name="T19" fmla="*/ 16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7" h="206">
                  <a:moveTo>
                    <a:pt x="103" y="0"/>
                  </a:moveTo>
                  <a:cubicBezTo>
                    <a:pt x="47" y="0"/>
                    <a:pt x="0" y="46"/>
                    <a:pt x="0" y="103"/>
                  </a:cubicBezTo>
                  <a:cubicBezTo>
                    <a:pt x="0" y="160"/>
                    <a:pt x="47" y="206"/>
                    <a:pt x="103" y="206"/>
                  </a:cubicBezTo>
                  <a:cubicBezTo>
                    <a:pt x="160" y="206"/>
                    <a:pt x="207" y="160"/>
                    <a:pt x="207" y="103"/>
                  </a:cubicBezTo>
                  <a:cubicBezTo>
                    <a:pt x="207" y="46"/>
                    <a:pt x="160" y="0"/>
                    <a:pt x="103" y="0"/>
                  </a:cubicBezTo>
                  <a:close/>
                  <a:moveTo>
                    <a:pt x="103" y="165"/>
                  </a:moveTo>
                  <a:cubicBezTo>
                    <a:pt x="69" y="165"/>
                    <a:pt x="42" y="137"/>
                    <a:pt x="42" y="103"/>
                  </a:cubicBezTo>
                  <a:cubicBezTo>
                    <a:pt x="42" y="69"/>
                    <a:pt x="69" y="41"/>
                    <a:pt x="103" y="41"/>
                  </a:cubicBezTo>
                  <a:cubicBezTo>
                    <a:pt x="138" y="41"/>
                    <a:pt x="165" y="69"/>
                    <a:pt x="165" y="103"/>
                  </a:cubicBezTo>
                  <a:cubicBezTo>
                    <a:pt x="165" y="137"/>
                    <a:pt x="138" y="165"/>
                    <a:pt x="103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5227638" y="1944688"/>
              <a:ext cx="26988" cy="254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0 h 41"/>
                <a:gd name="T6" fmla="*/ 20 w 41"/>
                <a:gd name="T7" fmla="*/ 41 h 41"/>
                <a:gd name="T8" fmla="*/ 41 w 41"/>
                <a:gd name="T9" fmla="*/ 20 h 41"/>
                <a:gd name="T10" fmla="*/ 20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0"/>
                  </a:cubicBezTo>
                  <a:cubicBezTo>
                    <a:pt x="41" y="9"/>
                    <a:pt x="32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4946651" y="1592263"/>
              <a:ext cx="30163" cy="28575"/>
            </a:xfrm>
            <a:custGeom>
              <a:avLst/>
              <a:gdLst>
                <a:gd name="T0" fmla="*/ 8 w 45"/>
                <a:gd name="T1" fmla="*/ 9 h 44"/>
                <a:gd name="T2" fmla="*/ 8 w 45"/>
                <a:gd name="T3" fmla="*/ 9 h 44"/>
                <a:gd name="T4" fmla="*/ 8 w 45"/>
                <a:gd name="T5" fmla="*/ 38 h 44"/>
                <a:gd name="T6" fmla="*/ 23 w 45"/>
                <a:gd name="T7" fmla="*/ 44 h 44"/>
                <a:gd name="T8" fmla="*/ 37 w 45"/>
                <a:gd name="T9" fmla="*/ 38 h 44"/>
                <a:gd name="T10" fmla="*/ 37 w 45"/>
                <a:gd name="T11" fmla="*/ 9 h 44"/>
                <a:gd name="T12" fmla="*/ 8 w 45"/>
                <a:gd name="T13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4"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0" y="17"/>
                    <a:pt x="0" y="30"/>
                    <a:pt x="8" y="38"/>
                  </a:cubicBezTo>
                  <a:cubicBezTo>
                    <a:pt x="12" y="42"/>
                    <a:pt x="17" y="44"/>
                    <a:pt x="23" y="44"/>
                  </a:cubicBezTo>
                  <a:cubicBezTo>
                    <a:pt x="28" y="44"/>
                    <a:pt x="33" y="42"/>
                    <a:pt x="37" y="38"/>
                  </a:cubicBezTo>
                  <a:cubicBezTo>
                    <a:pt x="45" y="30"/>
                    <a:pt x="45" y="17"/>
                    <a:pt x="37" y="9"/>
                  </a:cubicBezTo>
                  <a:cubicBezTo>
                    <a:pt x="29" y="0"/>
                    <a:pt x="16" y="0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4" name="Группа 183"/>
          <p:cNvGrpSpPr/>
          <p:nvPr/>
        </p:nvGrpSpPr>
        <p:grpSpPr>
          <a:xfrm>
            <a:off x="624973" y="1745810"/>
            <a:ext cx="395553" cy="393742"/>
            <a:chOff x="620713" y="2522538"/>
            <a:chExt cx="693738" cy="690563"/>
          </a:xfrm>
          <a:solidFill>
            <a:srgbClr val="008C95"/>
          </a:solidFill>
        </p:grpSpPr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620713" y="2571751"/>
              <a:ext cx="693738" cy="641350"/>
            </a:xfrm>
            <a:custGeom>
              <a:avLst/>
              <a:gdLst>
                <a:gd name="T0" fmla="*/ 1060 w 1063"/>
                <a:gd name="T1" fmla="*/ 102 h 982"/>
                <a:gd name="T2" fmla="*/ 929 w 1063"/>
                <a:gd name="T3" fmla="*/ 34 h 982"/>
                <a:gd name="T4" fmla="*/ 420 w 1063"/>
                <a:gd name="T5" fmla="*/ 194 h 982"/>
                <a:gd name="T6" fmla="*/ 21 w 1063"/>
                <a:gd name="T7" fmla="*/ 49 h 982"/>
                <a:gd name="T8" fmla="*/ 92 w 1063"/>
                <a:gd name="T9" fmla="*/ 296 h 982"/>
                <a:gd name="T10" fmla="*/ 356 w 1063"/>
                <a:gd name="T11" fmla="*/ 285 h 982"/>
                <a:gd name="T12" fmla="*/ 4 w 1063"/>
                <a:gd name="T13" fmla="*/ 366 h 982"/>
                <a:gd name="T14" fmla="*/ 109 w 1063"/>
                <a:gd name="T15" fmla="*/ 789 h 982"/>
                <a:gd name="T16" fmla="*/ 197 w 1063"/>
                <a:gd name="T17" fmla="*/ 982 h 982"/>
                <a:gd name="T18" fmla="*/ 250 w 1063"/>
                <a:gd name="T19" fmla="*/ 745 h 982"/>
                <a:gd name="T20" fmla="*/ 391 w 1063"/>
                <a:gd name="T21" fmla="*/ 648 h 982"/>
                <a:gd name="T22" fmla="*/ 356 w 1063"/>
                <a:gd name="T23" fmla="*/ 542 h 982"/>
                <a:gd name="T24" fmla="*/ 426 w 1063"/>
                <a:gd name="T25" fmla="*/ 859 h 982"/>
                <a:gd name="T26" fmla="*/ 637 w 1063"/>
                <a:gd name="T27" fmla="*/ 859 h 982"/>
                <a:gd name="T28" fmla="*/ 708 w 1063"/>
                <a:gd name="T29" fmla="*/ 542 h 982"/>
                <a:gd name="T30" fmla="*/ 673 w 1063"/>
                <a:gd name="T31" fmla="*/ 648 h 982"/>
                <a:gd name="T32" fmla="*/ 814 w 1063"/>
                <a:gd name="T33" fmla="*/ 745 h 982"/>
                <a:gd name="T34" fmla="*/ 866 w 1063"/>
                <a:gd name="T35" fmla="*/ 982 h 982"/>
                <a:gd name="T36" fmla="*/ 954 w 1063"/>
                <a:gd name="T37" fmla="*/ 789 h 982"/>
                <a:gd name="T38" fmla="*/ 1060 w 1063"/>
                <a:gd name="T39" fmla="*/ 366 h 982"/>
                <a:gd name="T40" fmla="*/ 708 w 1063"/>
                <a:gd name="T41" fmla="*/ 285 h 982"/>
                <a:gd name="T42" fmla="*/ 990 w 1063"/>
                <a:gd name="T43" fmla="*/ 243 h 982"/>
                <a:gd name="T44" fmla="*/ 990 w 1063"/>
                <a:gd name="T45" fmla="*/ 155 h 982"/>
                <a:gd name="T46" fmla="*/ 849 w 1063"/>
                <a:gd name="T47" fmla="*/ 120 h 982"/>
                <a:gd name="T48" fmla="*/ 891 w 1063"/>
                <a:gd name="T49" fmla="*/ 49 h 982"/>
                <a:gd name="T50" fmla="*/ 676 w 1063"/>
                <a:gd name="T51" fmla="*/ 211 h 982"/>
                <a:gd name="T52" fmla="*/ 530 w 1063"/>
                <a:gd name="T53" fmla="*/ 296 h 982"/>
                <a:gd name="T54" fmla="*/ 510 w 1063"/>
                <a:gd name="T55" fmla="*/ 261 h 982"/>
                <a:gd name="T56" fmla="*/ 363 w 1063"/>
                <a:gd name="T57" fmla="*/ 243 h 982"/>
                <a:gd name="T58" fmla="*/ 235 w 1063"/>
                <a:gd name="T59" fmla="*/ 59 h 982"/>
                <a:gd name="T60" fmla="*/ 74 w 1063"/>
                <a:gd name="T61" fmla="*/ 243 h 982"/>
                <a:gd name="T62" fmla="*/ 57 w 1063"/>
                <a:gd name="T63" fmla="*/ 120 h 982"/>
                <a:gd name="T64" fmla="*/ 215 w 1063"/>
                <a:gd name="T65" fmla="*/ 120 h 982"/>
                <a:gd name="T66" fmla="*/ 48 w 1063"/>
                <a:gd name="T67" fmla="*/ 736 h 982"/>
                <a:gd name="T68" fmla="*/ 285 w 1063"/>
                <a:gd name="T69" fmla="*/ 947 h 982"/>
                <a:gd name="T70" fmla="*/ 39 w 1063"/>
                <a:gd name="T71" fmla="*/ 630 h 982"/>
                <a:gd name="T72" fmla="*/ 39 w 1063"/>
                <a:gd name="T73" fmla="*/ 366 h 982"/>
                <a:gd name="T74" fmla="*/ 74 w 1063"/>
                <a:gd name="T75" fmla="*/ 401 h 982"/>
                <a:gd name="T76" fmla="*/ 109 w 1063"/>
                <a:gd name="T77" fmla="*/ 454 h 982"/>
                <a:gd name="T78" fmla="*/ 109 w 1063"/>
                <a:gd name="T79" fmla="*/ 454 h 982"/>
                <a:gd name="T80" fmla="*/ 480 w 1063"/>
                <a:gd name="T81" fmla="*/ 282 h 982"/>
                <a:gd name="T82" fmla="*/ 426 w 1063"/>
                <a:gd name="T83" fmla="*/ 489 h 982"/>
                <a:gd name="T84" fmla="*/ 655 w 1063"/>
                <a:gd name="T85" fmla="*/ 560 h 982"/>
                <a:gd name="T86" fmla="*/ 602 w 1063"/>
                <a:gd name="T87" fmla="*/ 877 h 982"/>
                <a:gd name="T88" fmla="*/ 497 w 1063"/>
                <a:gd name="T89" fmla="*/ 859 h 982"/>
                <a:gd name="T90" fmla="*/ 409 w 1063"/>
                <a:gd name="T91" fmla="*/ 525 h 982"/>
                <a:gd name="T92" fmla="*/ 673 w 1063"/>
                <a:gd name="T93" fmla="*/ 419 h 982"/>
                <a:gd name="T94" fmla="*/ 778 w 1063"/>
                <a:gd name="T95" fmla="*/ 718 h 982"/>
                <a:gd name="T96" fmla="*/ 1025 w 1063"/>
                <a:gd name="T97" fmla="*/ 630 h 982"/>
                <a:gd name="T98" fmla="*/ 858 w 1063"/>
                <a:gd name="T99" fmla="*/ 754 h 982"/>
                <a:gd name="T100" fmla="*/ 1016 w 1063"/>
                <a:gd name="T101" fmla="*/ 754 h 982"/>
                <a:gd name="T102" fmla="*/ 778 w 1063"/>
                <a:gd name="T103" fmla="*/ 595 h 982"/>
                <a:gd name="T104" fmla="*/ 972 w 1063"/>
                <a:gd name="T105" fmla="*/ 384 h 982"/>
                <a:gd name="T106" fmla="*/ 637 w 1063"/>
                <a:gd name="T107" fmla="*/ 489 h 982"/>
                <a:gd name="T108" fmla="*/ 584 w 1063"/>
                <a:gd name="T109" fmla="*/ 282 h 982"/>
                <a:gd name="T110" fmla="*/ 620 w 1063"/>
                <a:gd name="T111" fmla="*/ 437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63" h="982">
                  <a:moveTo>
                    <a:pt x="902" y="296"/>
                  </a:moveTo>
                  <a:cubicBezTo>
                    <a:pt x="972" y="296"/>
                    <a:pt x="972" y="296"/>
                    <a:pt x="972" y="296"/>
                  </a:cubicBezTo>
                  <a:cubicBezTo>
                    <a:pt x="1001" y="296"/>
                    <a:pt x="1025" y="272"/>
                    <a:pt x="1025" y="243"/>
                  </a:cubicBezTo>
                  <a:cubicBezTo>
                    <a:pt x="1025" y="152"/>
                    <a:pt x="1025" y="152"/>
                    <a:pt x="1025" y="152"/>
                  </a:cubicBezTo>
                  <a:cubicBezTo>
                    <a:pt x="1046" y="144"/>
                    <a:pt x="1060" y="124"/>
                    <a:pt x="1060" y="102"/>
                  </a:cubicBezTo>
                  <a:cubicBezTo>
                    <a:pt x="1060" y="67"/>
                    <a:pt x="1060" y="67"/>
                    <a:pt x="1060" y="67"/>
                  </a:cubicBezTo>
                  <a:cubicBezTo>
                    <a:pt x="1060" y="57"/>
                    <a:pt x="1052" y="49"/>
                    <a:pt x="1042" y="49"/>
                  </a:cubicBezTo>
                  <a:cubicBezTo>
                    <a:pt x="937" y="49"/>
                    <a:pt x="937" y="49"/>
                    <a:pt x="937" y="49"/>
                  </a:cubicBezTo>
                  <a:cubicBezTo>
                    <a:pt x="937" y="45"/>
                    <a:pt x="935" y="40"/>
                    <a:pt x="932" y="37"/>
                  </a:cubicBezTo>
                  <a:cubicBezTo>
                    <a:pt x="929" y="34"/>
                    <a:pt x="929" y="34"/>
                    <a:pt x="929" y="34"/>
                  </a:cubicBezTo>
                  <a:cubicBezTo>
                    <a:pt x="894" y="0"/>
                    <a:pt x="839" y="0"/>
                    <a:pt x="804" y="34"/>
                  </a:cubicBezTo>
                  <a:cubicBezTo>
                    <a:pt x="644" y="194"/>
                    <a:pt x="644" y="194"/>
                    <a:pt x="644" y="194"/>
                  </a:cubicBezTo>
                  <a:cubicBezTo>
                    <a:pt x="636" y="192"/>
                    <a:pt x="628" y="190"/>
                    <a:pt x="620" y="190"/>
                  </a:cubicBezTo>
                  <a:cubicBezTo>
                    <a:pt x="444" y="190"/>
                    <a:pt x="444" y="190"/>
                    <a:pt x="444" y="190"/>
                  </a:cubicBezTo>
                  <a:cubicBezTo>
                    <a:pt x="436" y="190"/>
                    <a:pt x="428" y="192"/>
                    <a:pt x="420" y="194"/>
                  </a:cubicBezTo>
                  <a:cubicBezTo>
                    <a:pt x="260" y="34"/>
                    <a:pt x="260" y="34"/>
                    <a:pt x="260" y="34"/>
                  </a:cubicBezTo>
                  <a:cubicBezTo>
                    <a:pt x="225" y="0"/>
                    <a:pt x="169" y="0"/>
                    <a:pt x="135" y="34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29" y="40"/>
                    <a:pt x="127" y="45"/>
                    <a:pt x="127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2" y="49"/>
                    <a:pt x="4" y="57"/>
                    <a:pt x="4" y="67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24"/>
                    <a:pt x="18" y="144"/>
                    <a:pt x="39" y="152"/>
                  </a:cubicBezTo>
                  <a:cubicBezTo>
                    <a:pt x="39" y="243"/>
                    <a:pt x="39" y="243"/>
                    <a:pt x="39" y="243"/>
                  </a:cubicBezTo>
                  <a:cubicBezTo>
                    <a:pt x="39" y="272"/>
                    <a:pt x="63" y="296"/>
                    <a:pt x="92" y="296"/>
                  </a:cubicBezTo>
                  <a:cubicBezTo>
                    <a:pt x="162" y="296"/>
                    <a:pt x="162" y="296"/>
                    <a:pt x="162" y="296"/>
                  </a:cubicBezTo>
                  <a:cubicBezTo>
                    <a:pt x="191" y="296"/>
                    <a:pt x="215" y="272"/>
                    <a:pt x="215" y="243"/>
                  </a:cubicBezTo>
                  <a:cubicBezTo>
                    <a:pt x="215" y="155"/>
                    <a:pt x="215" y="155"/>
                    <a:pt x="215" y="155"/>
                  </a:cubicBezTo>
                  <a:cubicBezTo>
                    <a:pt x="225" y="155"/>
                    <a:pt x="225" y="155"/>
                    <a:pt x="225" y="155"/>
                  </a:cubicBezTo>
                  <a:cubicBezTo>
                    <a:pt x="356" y="285"/>
                    <a:pt x="356" y="285"/>
                    <a:pt x="356" y="285"/>
                  </a:cubicBezTo>
                  <a:cubicBezTo>
                    <a:pt x="356" y="384"/>
                    <a:pt x="356" y="384"/>
                    <a:pt x="356" y="384"/>
                  </a:cubicBezTo>
                  <a:cubicBezTo>
                    <a:pt x="308" y="384"/>
                    <a:pt x="308" y="384"/>
                    <a:pt x="308" y="384"/>
                  </a:cubicBezTo>
                  <a:cubicBezTo>
                    <a:pt x="288" y="341"/>
                    <a:pt x="245" y="313"/>
                    <a:pt x="197" y="313"/>
                  </a:cubicBezTo>
                  <a:cubicBezTo>
                    <a:pt x="57" y="313"/>
                    <a:pt x="57" y="313"/>
                    <a:pt x="57" y="313"/>
                  </a:cubicBezTo>
                  <a:cubicBezTo>
                    <a:pt x="27" y="313"/>
                    <a:pt x="4" y="337"/>
                    <a:pt x="4" y="366"/>
                  </a:cubicBezTo>
                  <a:cubicBezTo>
                    <a:pt x="4" y="683"/>
                    <a:pt x="4" y="683"/>
                    <a:pt x="4" y="683"/>
                  </a:cubicBezTo>
                  <a:cubicBezTo>
                    <a:pt x="4" y="695"/>
                    <a:pt x="8" y="706"/>
                    <a:pt x="15" y="715"/>
                  </a:cubicBezTo>
                  <a:cubicBezTo>
                    <a:pt x="3" y="728"/>
                    <a:pt x="0" y="747"/>
                    <a:pt x="7" y="763"/>
                  </a:cubicBezTo>
                  <a:cubicBezTo>
                    <a:pt x="15" y="779"/>
                    <a:pt x="30" y="789"/>
                    <a:pt x="48" y="789"/>
                  </a:cubicBezTo>
                  <a:cubicBezTo>
                    <a:pt x="109" y="789"/>
                    <a:pt x="109" y="789"/>
                    <a:pt x="109" y="789"/>
                  </a:cubicBezTo>
                  <a:cubicBezTo>
                    <a:pt x="109" y="878"/>
                    <a:pt x="109" y="878"/>
                    <a:pt x="109" y="878"/>
                  </a:cubicBezTo>
                  <a:cubicBezTo>
                    <a:pt x="59" y="887"/>
                    <a:pt x="21" y="931"/>
                    <a:pt x="21" y="982"/>
                  </a:cubicBezTo>
                  <a:cubicBezTo>
                    <a:pt x="57" y="982"/>
                    <a:pt x="57" y="982"/>
                    <a:pt x="57" y="982"/>
                  </a:cubicBezTo>
                  <a:cubicBezTo>
                    <a:pt x="57" y="944"/>
                    <a:pt x="88" y="912"/>
                    <a:pt x="127" y="912"/>
                  </a:cubicBezTo>
                  <a:cubicBezTo>
                    <a:pt x="166" y="912"/>
                    <a:pt x="197" y="944"/>
                    <a:pt x="197" y="982"/>
                  </a:cubicBezTo>
                  <a:cubicBezTo>
                    <a:pt x="233" y="982"/>
                    <a:pt x="233" y="982"/>
                    <a:pt x="233" y="982"/>
                  </a:cubicBezTo>
                  <a:cubicBezTo>
                    <a:pt x="232" y="931"/>
                    <a:pt x="195" y="887"/>
                    <a:pt x="145" y="878"/>
                  </a:cubicBezTo>
                  <a:cubicBezTo>
                    <a:pt x="145" y="789"/>
                    <a:pt x="145" y="789"/>
                    <a:pt x="145" y="789"/>
                  </a:cubicBezTo>
                  <a:cubicBezTo>
                    <a:pt x="206" y="789"/>
                    <a:pt x="206" y="789"/>
                    <a:pt x="206" y="789"/>
                  </a:cubicBezTo>
                  <a:cubicBezTo>
                    <a:pt x="230" y="789"/>
                    <a:pt x="250" y="769"/>
                    <a:pt x="250" y="745"/>
                  </a:cubicBezTo>
                  <a:cubicBezTo>
                    <a:pt x="250" y="965"/>
                    <a:pt x="250" y="965"/>
                    <a:pt x="250" y="965"/>
                  </a:cubicBezTo>
                  <a:cubicBezTo>
                    <a:pt x="250" y="975"/>
                    <a:pt x="258" y="982"/>
                    <a:pt x="268" y="982"/>
                  </a:cubicBezTo>
                  <a:cubicBezTo>
                    <a:pt x="373" y="982"/>
                    <a:pt x="373" y="982"/>
                    <a:pt x="373" y="982"/>
                  </a:cubicBezTo>
                  <a:cubicBezTo>
                    <a:pt x="383" y="982"/>
                    <a:pt x="391" y="975"/>
                    <a:pt x="391" y="965"/>
                  </a:cubicBezTo>
                  <a:cubicBezTo>
                    <a:pt x="391" y="648"/>
                    <a:pt x="391" y="648"/>
                    <a:pt x="391" y="648"/>
                  </a:cubicBezTo>
                  <a:cubicBezTo>
                    <a:pt x="391" y="619"/>
                    <a:pt x="367" y="595"/>
                    <a:pt x="338" y="595"/>
                  </a:cubicBezTo>
                  <a:cubicBezTo>
                    <a:pt x="321" y="595"/>
                    <a:pt x="321" y="595"/>
                    <a:pt x="321" y="595"/>
                  </a:cubicBezTo>
                  <a:cubicBezTo>
                    <a:pt x="321" y="489"/>
                    <a:pt x="321" y="489"/>
                    <a:pt x="321" y="489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379" y="489"/>
                    <a:pt x="356" y="513"/>
                    <a:pt x="356" y="542"/>
                  </a:cubicBezTo>
                  <a:cubicBezTo>
                    <a:pt x="356" y="571"/>
                    <a:pt x="379" y="595"/>
                    <a:pt x="409" y="595"/>
                  </a:cubicBezTo>
                  <a:cubicBezTo>
                    <a:pt x="461" y="595"/>
                    <a:pt x="461" y="595"/>
                    <a:pt x="461" y="595"/>
                  </a:cubicBezTo>
                  <a:cubicBezTo>
                    <a:pt x="461" y="842"/>
                    <a:pt x="461" y="842"/>
                    <a:pt x="461" y="842"/>
                  </a:cubicBezTo>
                  <a:cubicBezTo>
                    <a:pt x="444" y="842"/>
                    <a:pt x="444" y="842"/>
                    <a:pt x="444" y="842"/>
                  </a:cubicBezTo>
                  <a:cubicBezTo>
                    <a:pt x="434" y="842"/>
                    <a:pt x="426" y="849"/>
                    <a:pt x="426" y="859"/>
                  </a:cubicBezTo>
                  <a:cubicBezTo>
                    <a:pt x="426" y="965"/>
                    <a:pt x="426" y="965"/>
                    <a:pt x="426" y="965"/>
                  </a:cubicBezTo>
                  <a:cubicBezTo>
                    <a:pt x="426" y="975"/>
                    <a:pt x="434" y="982"/>
                    <a:pt x="444" y="982"/>
                  </a:cubicBezTo>
                  <a:cubicBezTo>
                    <a:pt x="620" y="982"/>
                    <a:pt x="620" y="982"/>
                    <a:pt x="620" y="982"/>
                  </a:cubicBezTo>
                  <a:cubicBezTo>
                    <a:pt x="630" y="982"/>
                    <a:pt x="637" y="975"/>
                    <a:pt x="637" y="965"/>
                  </a:cubicBezTo>
                  <a:cubicBezTo>
                    <a:pt x="637" y="859"/>
                    <a:pt x="637" y="859"/>
                    <a:pt x="637" y="859"/>
                  </a:cubicBezTo>
                  <a:cubicBezTo>
                    <a:pt x="637" y="849"/>
                    <a:pt x="630" y="842"/>
                    <a:pt x="620" y="842"/>
                  </a:cubicBezTo>
                  <a:cubicBezTo>
                    <a:pt x="602" y="842"/>
                    <a:pt x="602" y="842"/>
                    <a:pt x="602" y="842"/>
                  </a:cubicBezTo>
                  <a:cubicBezTo>
                    <a:pt x="602" y="595"/>
                    <a:pt x="602" y="595"/>
                    <a:pt x="602" y="595"/>
                  </a:cubicBezTo>
                  <a:cubicBezTo>
                    <a:pt x="655" y="595"/>
                    <a:pt x="655" y="595"/>
                    <a:pt x="655" y="595"/>
                  </a:cubicBezTo>
                  <a:cubicBezTo>
                    <a:pt x="684" y="595"/>
                    <a:pt x="708" y="571"/>
                    <a:pt x="708" y="542"/>
                  </a:cubicBezTo>
                  <a:cubicBezTo>
                    <a:pt x="708" y="513"/>
                    <a:pt x="684" y="489"/>
                    <a:pt x="655" y="489"/>
                  </a:cubicBezTo>
                  <a:cubicBezTo>
                    <a:pt x="743" y="489"/>
                    <a:pt x="743" y="489"/>
                    <a:pt x="743" y="489"/>
                  </a:cubicBezTo>
                  <a:cubicBezTo>
                    <a:pt x="743" y="595"/>
                    <a:pt x="743" y="595"/>
                    <a:pt x="743" y="595"/>
                  </a:cubicBezTo>
                  <a:cubicBezTo>
                    <a:pt x="726" y="595"/>
                    <a:pt x="726" y="595"/>
                    <a:pt x="726" y="595"/>
                  </a:cubicBezTo>
                  <a:cubicBezTo>
                    <a:pt x="696" y="595"/>
                    <a:pt x="673" y="619"/>
                    <a:pt x="673" y="648"/>
                  </a:cubicBezTo>
                  <a:cubicBezTo>
                    <a:pt x="673" y="965"/>
                    <a:pt x="673" y="965"/>
                    <a:pt x="673" y="965"/>
                  </a:cubicBezTo>
                  <a:cubicBezTo>
                    <a:pt x="673" y="975"/>
                    <a:pt x="681" y="982"/>
                    <a:pt x="690" y="982"/>
                  </a:cubicBezTo>
                  <a:cubicBezTo>
                    <a:pt x="796" y="982"/>
                    <a:pt x="796" y="982"/>
                    <a:pt x="796" y="982"/>
                  </a:cubicBezTo>
                  <a:cubicBezTo>
                    <a:pt x="806" y="982"/>
                    <a:pt x="814" y="975"/>
                    <a:pt x="814" y="965"/>
                  </a:cubicBezTo>
                  <a:cubicBezTo>
                    <a:pt x="814" y="745"/>
                    <a:pt x="814" y="745"/>
                    <a:pt x="814" y="745"/>
                  </a:cubicBezTo>
                  <a:cubicBezTo>
                    <a:pt x="814" y="769"/>
                    <a:pt x="833" y="789"/>
                    <a:pt x="858" y="789"/>
                  </a:cubicBezTo>
                  <a:cubicBezTo>
                    <a:pt x="919" y="789"/>
                    <a:pt x="919" y="789"/>
                    <a:pt x="919" y="789"/>
                  </a:cubicBezTo>
                  <a:cubicBezTo>
                    <a:pt x="919" y="878"/>
                    <a:pt x="919" y="878"/>
                    <a:pt x="919" y="878"/>
                  </a:cubicBezTo>
                  <a:cubicBezTo>
                    <a:pt x="868" y="887"/>
                    <a:pt x="831" y="931"/>
                    <a:pt x="831" y="982"/>
                  </a:cubicBezTo>
                  <a:cubicBezTo>
                    <a:pt x="866" y="982"/>
                    <a:pt x="866" y="982"/>
                    <a:pt x="866" y="982"/>
                  </a:cubicBezTo>
                  <a:cubicBezTo>
                    <a:pt x="866" y="944"/>
                    <a:pt x="898" y="912"/>
                    <a:pt x="937" y="912"/>
                  </a:cubicBezTo>
                  <a:cubicBezTo>
                    <a:pt x="976" y="912"/>
                    <a:pt x="1007" y="944"/>
                    <a:pt x="1007" y="982"/>
                  </a:cubicBezTo>
                  <a:cubicBezTo>
                    <a:pt x="1042" y="982"/>
                    <a:pt x="1042" y="982"/>
                    <a:pt x="1042" y="982"/>
                  </a:cubicBezTo>
                  <a:cubicBezTo>
                    <a:pt x="1042" y="931"/>
                    <a:pt x="1005" y="887"/>
                    <a:pt x="954" y="878"/>
                  </a:cubicBezTo>
                  <a:cubicBezTo>
                    <a:pt x="954" y="789"/>
                    <a:pt x="954" y="789"/>
                    <a:pt x="954" y="789"/>
                  </a:cubicBezTo>
                  <a:cubicBezTo>
                    <a:pt x="1016" y="789"/>
                    <a:pt x="1016" y="789"/>
                    <a:pt x="1016" y="789"/>
                  </a:cubicBezTo>
                  <a:cubicBezTo>
                    <a:pt x="1033" y="789"/>
                    <a:pt x="1049" y="779"/>
                    <a:pt x="1056" y="763"/>
                  </a:cubicBezTo>
                  <a:cubicBezTo>
                    <a:pt x="1063" y="747"/>
                    <a:pt x="1060" y="728"/>
                    <a:pt x="1049" y="715"/>
                  </a:cubicBezTo>
                  <a:cubicBezTo>
                    <a:pt x="1056" y="706"/>
                    <a:pt x="1060" y="695"/>
                    <a:pt x="1060" y="683"/>
                  </a:cubicBezTo>
                  <a:cubicBezTo>
                    <a:pt x="1060" y="366"/>
                    <a:pt x="1060" y="366"/>
                    <a:pt x="1060" y="366"/>
                  </a:cubicBezTo>
                  <a:cubicBezTo>
                    <a:pt x="1060" y="337"/>
                    <a:pt x="1036" y="313"/>
                    <a:pt x="1007" y="313"/>
                  </a:cubicBezTo>
                  <a:cubicBezTo>
                    <a:pt x="866" y="313"/>
                    <a:pt x="866" y="313"/>
                    <a:pt x="866" y="313"/>
                  </a:cubicBezTo>
                  <a:cubicBezTo>
                    <a:pt x="819" y="313"/>
                    <a:pt x="776" y="341"/>
                    <a:pt x="755" y="384"/>
                  </a:cubicBezTo>
                  <a:cubicBezTo>
                    <a:pt x="708" y="384"/>
                    <a:pt x="708" y="384"/>
                    <a:pt x="708" y="384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838" y="155"/>
                    <a:pt x="838" y="155"/>
                    <a:pt x="838" y="155"/>
                  </a:cubicBezTo>
                  <a:cubicBezTo>
                    <a:pt x="849" y="155"/>
                    <a:pt x="849" y="155"/>
                    <a:pt x="849" y="155"/>
                  </a:cubicBezTo>
                  <a:cubicBezTo>
                    <a:pt x="849" y="243"/>
                    <a:pt x="849" y="243"/>
                    <a:pt x="849" y="243"/>
                  </a:cubicBezTo>
                  <a:cubicBezTo>
                    <a:pt x="849" y="272"/>
                    <a:pt x="872" y="296"/>
                    <a:pt x="902" y="296"/>
                  </a:cubicBezTo>
                  <a:close/>
                  <a:moveTo>
                    <a:pt x="990" y="243"/>
                  </a:moveTo>
                  <a:cubicBezTo>
                    <a:pt x="990" y="253"/>
                    <a:pt x="982" y="261"/>
                    <a:pt x="972" y="261"/>
                  </a:cubicBezTo>
                  <a:cubicBezTo>
                    <a:pt x="902" y="261"/>
                    <a:pt x="902" y="261"/>
                    <a:pt x="902" y="261"/>
                  </a:cubicBezTo>
                  <a:cubicBezTo>
                    <a:pt x="892" y="261"/>
                    <a:pt x="884" y="253"/>
                    <a:pt x="884" y="243"/>
                  </a:cubicBezTo>
                  <a:cubicBezTo>
                    <a:pt x="884" y="155"/>
                    <a:pt x="884" y="155"/>
                    <a:pt x="884" y="155"/>
                  </a:cubicBezTo>
                  <a:cubicBezTo>
                    <a:pt x="990" y="155"/>
                    <a:pt x="990" y="155"/>
                    <a:pt x="990" y="155"/>
                  </a:cubicBezTo>
                  <a:lnTo>
                    <a:pt x="990" y="243"/>
                  </a:lnTo>
                  <a:close/>
                  <a:moveTo>
                    <a:pt x="1025" y="85"/>
                  </a:moveTo>
                  <a:cubicBezTo>
                    <a:pt x="1025" y="102"/>
                    <a:pt x="1025" y="102"/>
                    <a:pt x="1025" y="102"/>
                  </a:cubicBezTo>
                  <a:cubicBezTo>
                    <a:pt x="1025" y="112"/>
                    <a:pt x="1017" y="120"/>
                    <a:pt x="1007" y="120"/>
                  </a:cubicBezTo>
                  <a:cubicBezTo>
                    <a:pt x="849" y="120"/>
                    <a:pt x="849" y="120"/>
                    <a:pt x="849" y="120"/>
                  </a:cubicBezTo>
                  <a:cubicBezTo>
                    <a:pt x="849" y="102"/>
                    <a:pt x="849" y="102"/>
                    <a:pt x="849" y="102"/>
                  </a:cubicBezTo>
                  <a:cubicBezTo>
                    <a:pt x="849" y="92"/>
                    <a:pt x="857" y="85"/>
                    <a:pt x="866" y="85"/>
                  </a:cubicBezTo>
                  <a:lnTo>
                    <a:pt x="1025" y="85"/>
                  </a:lnTo>
                  <a:close/>
                  <a:moveTo>
                    <a:pt x="829" y="59"/>
                  </a:moveTo>
                  <a:cubicBezTo>
                    <a:pt x="845" y="43"/>
                    <a:pt x="870" y="39"/>
                    <a:pt x="891" y="49"/>
                  </a:cubicBezTo>
                  <a:cubicBezTo>
                    <a:pt x="866" y="49"/>
                    <a:pt x="866" y="49"/>
                    <a:pt x="866" y="49"/>
                  </a:cubicBezTo>
                  <a:cubicBezTo>
                    <a:pt x="837" y="49"/>
                    <a:pt x="814" y="73"/>
                    <a:pt x="814" y="102"/>
                  </a:cubicBezTo>
                  <a:cubicBezTo>
                    <a:pt x="814" y="130"/>
                    <a:pt x="814" y="130"/>
                    <a:pt x="814" y="130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695" y="231"/>
                    <a:pt x="687" y="220"/>
                    <a:pt x="676" y="211"/>
                  </a:cubicBezTo>
                  <a:lnTo>
                    <a:pt x="829" y="59"/>
                  </a:lnTo>
                  <a:close/>
                  <a:moveTo>
                    <a:pt x="549" y="432"/>
                  </a:moveTo>
                  <a:cubicBezTo>
                    <a:pt x="532" y="458"/>
                    <a:pt x="532" y="458"/>
                    <a:pt x="532" y="458"/>
                  </a:cubicBezTo>
                  <a:cubicBezTo>
                    <a:pt x="515" y="432"/>
                    <a:pt x="515" y="432"/>
                    <a:pt x="515" y="432"/>
                  </a:cubicBezTo>
                  <a:cubicBezTo>
                    <a:pt x="530" y="296"/>
                    <a:pt x="530" y="296"/>
                    <a:pt x="530" y="296"/>
                  </a:cubicBezTo>
                  <a:cubicBezTo>
                    <a:pt x="534" y="296"/>
                    <a:pt x="534" y="296"/>
                    <a:pt x="534" y="296"/>
                  </a:cubicBezTo>
                  <a:lnTo>
                    <a:pt x="549" y="432"/>
                  </a:lnTo>
                  <a:close/>
                  <a:moveTo>
                    <a:pt x="562" y="225"/>
                  </a:moveTo>
                  <a:cubicBezTo>
                    <a:pt x="553" y="261"/>
                    <a:pt x="553" y="261"/>
                    <a:pt x="553" y="261"/>
                  </a:cubicBezTo>
                  <a:cubicBezTo>
                    <a:pt x="510" y="261"/>
                    <a:pt x="510" y="261"/>
                    <a:pt x="510" y="261"/>
                  </a:cubicBezTo>
                  <a:cubicBezTo>
                    <a:pt x="502" y="225"/>
                    <a:pt x="502" y="225"/>
                    <a:pt x="502" y="225"/>
                  </a:cubicBezTo>
                  <a:lnTo>
                    <a:pt x="562" y="225"/>
                  </a:lnTo>
                  <a:close/>
                  <a:moveTo>
                    <a:pt x="235" y="59"/>
                  </a:moveTo>
                  <a:cubicBezTo>
                    <a:pt x="387" y="211"/>
                    <a:pt x="387" y="211"/>
                    <a:pt x="387" y="211"/>
                  </a:cubicBezTo>
                  <a:cubicBezTo>
                    <a:pt x="377" y="220"/>
                    <a:pt x="369" y="231"/>
                    <a:pt x="363" y="243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50" y="102"/>
                    <a:pt x="250" y="102"/>
                    <a:pt x="250" y="102"/>
                  </a:cubicBezTo>
                  <a:cubicBezTo>
                    <a:pt x="250" y="73"/>
                    <a:pt x="227" y="49"/>
                    <a:pt x="197" y="49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94" y="39"/>
                    <a:pt x="218" y="43"/>
                    <a:pt x="235" y="59"/>
                  </a:cubicBezTo>
                  <a:cubicBezTo>
                    <a:pt x="235" y="59"/>
                    <a:pt x="235" y="59"/>
                    <a:pt x="235" y="59"/>
                  </a:cubicBezTo>
                  <a:close/>
                  <a:moveTo>
                    <a:pt x="180" y="243"/>
                  </a:moveTo>
                  <a:cubicBezTo>
                    <a:pt x="180" y="253"/>
                    <a:pt x="172" y="261"/>
                    <a:pt x="162" y="261"/>
                  </a:cubicBezTo>
                  <a:cubicBezTo>
                    <a:pt x="92" y="261"/>
                    <a:pt x="92" y="261"/>
                    <a:pt x="92" y="261"/>
                  </a:cubicBezTo>
                  <a:cubicBezTo>
                    <a:pt x="82" y="261"/>
                    <a:pt x="74" y="253"/>
                    <a:pt x="74" y="243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180" y="155"/>
                    <a:pt x="180" y="155"/>
                    <a:pt x="180" y="155"/>
                  </a:cubicBezTo>
                  <a:lnTo>
                    <a:pt x="180" y="243"/>
                  </a:lnTo>
                  <a:close/>
                  <a:moveTo>
                    <a:pt x="215" y="120"/>
                  </a:moveTo>
                  <a:cubicBezTo>
                    <a:pt x="57" y="120"/>
                    <a:pt x="57" y="120"/>
                    <a:pt x="57" y="120"/>
                  </a:cubicBezTo>
                  <a:cubicBezTo>
                    <a:pt x="47" y="120"/>
                    <a:pt x="39" y="112"/>
                    <a:pt x="39" y="102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207" y="85"/>
                    <a:pt x="215" y="92"/>
                    <a:pt x="215" y="102"/>
                  </a:cubicBezTo>
                  <a:lnTo>
                    <a:pt x="215" y="120"/>
                  </a:lnTo>
                  <a:close/>
                  <a:moveTo>
                    <a:pt x="215" y="745"/>
                  </a:moveTo>
                  <a:cubicBezTo>
                    <a:pt x="215" y="750"/>
                    <a:pt x="211" y="754"/>
                    <a:pt x="206" y="754"/>
                  </a:cubicBezTo>
                  <a:cubicBezTo>
                    <a:pt x="48" y="754"/>
                    <a:pt x="48" y="754"/>
                    <a:pt x="48" y="754"/>
                  </a:cubicBezTo>
                  <a:cubicBezTo>
                    <a:pt x="43" y="754"/>
                    <a:pt x="39" y="750"/>
                    <a:pt x="39" y="745"/>
                  </a:cubicBezTo>
                  <a:cubicBezTo>
                    <a:pt x="39" y="740"/>
                    <a:pt x="43" y="736"/>
                    <a:pt x="48" y="736"/>
                  </a:cubicBezTo>
                  <a:cubicBezTo>
                    <a:pt x="206" y="736"/>
                    <a:pt x="206" y="736"/>
                    <a:pt x="206" y="736"/>
                  </a:cubicBezTo>
                  <a:cubicBezTo>
                    <a:pt x="211" y="736"/>
                    <a:pt x="215" y="740"/>
                    <a:pt x="215" y="745"/>
                  </a:cubicBezTo>
                  <a:close/>
                  <a:moveTo>
                    <a:pt x="356" y="648"/>
                  </a:moveTo>
                  <a:cubicBezTo>
                    <a:pt x="356" y="947"/>
                    <a:pt x="356" y="947"/>
                    <a:pt x="356" y="947"/>
                  </a:cubicBezTo>
                  <a:cubicBezTo>
                    <a:pt x="285" y="947"/>
                    <a:pt x="285" y="947"/>
                    <a:pt x="285" y="947"/>
                  </a:cubicBezTo>
                  <a:cubicBezTo>
                    <a:pt x="285" y="718"/>
                    <a:pt x="285" y="718"/>
                    <a:pt x="285" y="718"/>
                  </a:cubicBezTo>
                  <a:cubicBezTo>
                    <a:pt x="285" y="709"/>
                    <a:pt x="278" y="701"/>
                    <a:pt x="268" y="701"/>
                  </a:cubicBezTo>
                  <a:cubicBezTo>
                    <a:pt x="57" y="701"/>
                    <a:pt x="57" y="701"/>
                    <a:pt x="57" y="701"/>
                  </a:cubicBezTo>
                  <a:cubicBezTo>
                    <a:pt x="47" y="701"/>
                    <a:pt x="39" y="693"/>
                    <a:pt x="39" y="683"/>
                  </a:cubicBezTo>
                  <a:cubicBezTo>
                    <a:pt x="39" y="630"/>
                    <a:pt x="39" y="630"/>
                    <a:pt x="39" y="630"/>
                  </a:cubicBezTo>
                  <a:cubicBezTo>
                    <a:pt x="338" y="630"/>
                    <a:pt x="338" y="630"/>
                    <a:pt x="338" y="630"/>
                  </a:cubicBezTo>
                  <a:cubicBezTo>
                    <a:pt x="348" y="630"/>
                    <a:pt x="356" y="638"/>
                    <a:pt x="356" y="648"/>
                  </a:cubicBezTo>
                  <a:close/>
                  <a:moveTo>
                    <a:pt x="285" y="595"/>
                  </a:moveTo>
                  <a:cubicBezTo>
                    <a:pt x="39" y="595"/>
                    <a:pt x="39" y="595"/>
                    <a:pt x="39" y="595"/>
                  </a:cubicBezTo>
                  <a:cubicBezTo>
                    <a:pt x="39" y="366"/>
                    <a:pt x="39" y="366"/>
                    <a:pt x="39" y="366"/>
                  </a:cubicBezTo>
                  <a:cubicBezTo>
                    <a:pt x="39" y="357"/>
                    <a:pt x="47" y="349"/>
                    <a:pt x="57" y="349"/>
                  </a:cubicBezTo>
                  <a:cubicBezTo>
                    <a:pt x="197" y="349"/>
                    <a:pt x="197" y="349"/>
                    <a:pt x="197" y="349"/>
                  </a:cubicBezTo>
                  <a:cubicBezTo>
                    <a:pt x="225" y="349"/>
                    <a:pt x="251" y="362"/>
                    <a:pt x="268" y="384"/>
                  </a:cubicBezTo>
                  <a:cubicBezTo>
                    <a:pt x="92" y="384"/>
                    <a:pt x="92" y="384"/>
                    <a:pt x="92" y="384"/>
                  </a:cubicBezTo>
                  <a:cubicBezTo>
                    <a:pt x="82" y="384"/>
                    <a:pt x="74" y="392"/>
                    <a:pt x="74" y="401"/>
                  </a:cubicBezTo>
                  <a:cubicBezTo>
                    <a:pt x="74" y="472"/>
                    <a:pt x="74" y="472"/>
                    <a:pt x="74" y="472"/>
                  </a:cubicBezTo>
                  <a:cubicBezTo>
                    <a:pt x="74" y="482"/>
                    <a:pt x="82" y="489"/>
                    <a:pt x="92" y="489"/>
                  </a:cubicBezTo>
                  <a:cubicBezTo>
                    <a:pt x="285" y="489"/>
                    <a:pt x="285" y="489"/>
                    <a:pt x="285" y="489"/>
                  </a:cubicBezTo>
                  <a:lnTo>
                    <a:pt x="285" y="595"/>
                  </a:lnTo>
                  <a:close/>
                  <a:moveTo>
                    <a:pt x="109" y="454"/>
                  </a:moveTo>
                  <a:cubicBezTo>
                    <a:pt x="109" y="419"/>
                    <a:pt x="109" y="419"/>
                    <a:pt x="109" y="419"/>
                  </a:cubicBezTo>
                  <a:cubicBezTo>
                    <a:pt x="391" y="419"/>
                    <a:pt x="391" y="419"/>
                    <a:pt x="391" y="419"/>
                  </a:cubicBezTo>
                  <a:cubicBezTo>
                    <a:pt x="401" y="419"/>
                    <a:pt x="409" y="427"/>
                    <a:pt x="409" y="437"/>
                  </a:cubicBezTo>
                  <a:cubicBezTo>
                    <a:pt x="409" y="454"/>
                    <a:pt x="409" y="454"/>
                    <a:pt x="409" y="454"/>
                  </a:cubicBezTo>
                  <a:lnTo>
                    <a:pt x="109" y="454"/>
                  </a:lnTo>
                  <a:close/>
                  <a:moveTo>
                    <a:pt x="391" y="384"/>
                  </a:moveTo>
                  <a:cubicBezTo>
                    <a:pt x="391" y="278"/>
                    <a:pt x="391" y="278"/>
                    <a:pt x="391" y="278"/>
                  </a:cubicBezTo>
                  <a:cubicBezTo>
                    <a:pt x="391" y="249"/>
                    <a:pt x="415" y="225"/>
                    <a:pt x="444" y="225"/>
                  </a:cubicBezTo>
                  <a:cubicBezTo>
                    <a:pt x="465" y="225"/>
                    <a:pt x="465" y="225"/>
                    <a:pt x="465" y="225"/>
                  </a:cubicBezTo>
                  <a:cubicBezTo>
                    <a:pt x="480" y="282"/>
                    <a:pt x="480" y="282"/>
                    <a:pt x="480" y="282"/>
                  </a:cubicBezTo>
                  <a:cubicBezTo>
                    <a:pt x="481" y="290"/>
                    <a:pt x="487" y="295"/>
                    <a:pt x="495" y="295"/>
                  </a:cubicBezTo>
                  <a:cubicBezTo>
                    <a:pt x="479" y="435"/>
                    <a:pt x="479" y="435"/>
                    <a:pt x="479" y="435"/>
                  </a:cubicBezTo>
                  <a:cubicBezTo>
                    <a:pt x="479" y="439"/>
                    <a:pt x="480" y="443"/>
                    <a:pt x="482" y="446"/>
                  </a:cubicBezTo>
                  <a:cubicBezTo>
                    <a:pt x="511" y="489"/>
                    <a:pt x="511" y="489"/>
                    <a:pt x="511" y="489"/>
                  </a:cubicBezTo>
                  <a:cubicBezTo>
                    <a:pt x="426" y="489"/>
                    <a:pt x="426" y="489"/>
                    <a:pt x="426" y="489"/>
                  </a:cubicBezTo>
                  <a:cubicBezTo>
                    <a:pt x="436" y="489"/>
                    <a:pt x="444" y="482"/>
                    <a:pt x="444" y="472"/>
                  </a:cubicBezTo>
                  <a:cubicBezTo>
                    <a:pt x="444" y="437"/>
                    <a:pt x="444" y="437"/>
                    <a:pt x="444" y="437"/>
                  </a:cubicBezTo>
                  <a:cubicBezTo>
                    <a:pt x="444" y="407"/>
                    <a:pt x="420" y="384"/>
                    <a:pt x="391" y="384"/>
                  </a:cubicBezTo>
                  <a:close/>
                  <a:moveTo>
                    <a:pt x="673" y="542"/>
                  </a:moveTo>
                  <a:cubicBezTo>
                    <a:pt x="673" y="552"/>
                    <a:pt x="665" y="560"/>
                    <a:pt x="655" y="560"/>
                  </a:cubicBezTo>
                  <a:cubicBezTo>
                    <a:pt x="585" y="560"/>
                    <a:pt x="585" y="560"/>
                    <a:pt x="585" y="560"/>
                  </a:cubicBezTo>
                  <a:cubicBezTo>
                    <a:pt x="575" y="560"/>
                    <a:pt x="567" y="568"/>
                    <a:pt x="567" y="578"/>
                  </a:cubicBezTo>
                  <a:cubicBezTo>
                    <a:pt x="567" y="859"/>
                    <a:pt x="567" y="859"/>
                    <a:pt x="567" y="859"/>
                  </a:cubicBezTo>
                  <a:cubicBezTo>
                    <a:pt x="567" y="869"/>
                    <a:pt x="575" y="877"/>
                    <a:pt x="585" y="877"/>
                  </a:cubicBezTo>
                  <a:cubicBezTo>
                    <a:pt x="602" y="877"/>
                    <a:pt x="602" y="877"/>
                    <a:pt x="602" y="877"/>
                  </a:cubicBezTo>
                  <a:cubicBezTo>
                    <a:pt x="602" y="947"/>
                    <a:pt x="602" y="947"/>
                    <a:pt x="602" y="947"/>
                  </a:cubicBezTo>
                  <a:cubicBezTo>
                    <a:pt x="461" y="947"/>
                    <a:pt x="461" y="947"/>
                    <a:pt x="461" y="947"/>
                  </a:cubicBezTo>
                  <a:cubicBezTo>
                    <a:pt x="461" y="877"/>
                    <a:pt x="461" y="877"/>
                    <a:pt x="461" y="877"/>
                  </a:cubicBezTo>
                  <a:cubicBezTo>
                    <a:pt x="479" y="877"/>
                    <a:pt x="479" y="877"/>
                    <a:pt x="479" y="877"/>
                  </a:cubicBezTo>
                  <a:cubicBezTo>
                    <a:pt x="489" y="877"/>
                    <a:pt x="497" y="869"/>
                    <a:pt x="497" y="859"/>
                  </a:cubicBezTo>
                  <a:cubicBezTo>
                    <a:pt x="497" y="578"/>
                    <a:pt x="497" y="578"/>
                    <a:pt x="497" y="578"/>
                  </a:cubicBezTo>
                  <a:cubicBezTo>
                    <a:pt x="497" y="568"/>
                    <a:pt x="489" y="560"/>
                    <a:pt x="479" y="560"/>
                  </a:cubicBezTo>
                  <a:cubicBezTo>
                    <a:pt x="409" y="560"/>
                    <a:pt x="409" y="560"/>
                    <a:pt x="409" y="560"/>
                  </a:cubicBezTo>
                  <a:cubicBezTo>
                    <a:pt x="399" y="560"/>
                    <a:pt x="391" y="552"/>
                    <a:pt x="391" y="542"/>
                  </a:cubicBezTo>
                  <a:cubicBezTo>
                    <a:pt x="391" y="533"/>
                    <a:pt x="399" y="525"/>
                    <a:pt x="409" y="525"/>
                  </a:cubicBezTo>
                  <a:cubicBezTo>
                    <a:pt x="655" y="525"/>
                    <a:pt x="655" y="525"/>
                    <a:pt x="655" y="525"/>
                  </a:cubicBezTo>
                  <a:cubicBezTo>
                    <a:pt x="665" y="525"/>
                    <a:pt x="673" y="533"/>
                    <a:pt x="673" y="542"/>
                  </a:cubicBezTo>
                  <a:close/>
                  <a:moveTo>
                    <a:pt x="655" y="454"/>
                  </a:moveTo>
                  <a:cubicBezTo>
                    <a:pt x="655" y="437"/>
                    <a:pt x="655" y="437"/>
                    <a:pt x="655" y="437"/>
                  </a:cubicBezTo>
                  <a:cubicBezTo>
                    <a:pt x="655" y="427"/>
                    <a:pt x="663" y="419"/>
                    <a:pt x="673" y="419"/>
                  </a:cubicBezTo>
                  <a:cubicBezTo>
                    <a:pt x="954" y="419"/>
                    <a:pt x="954" y="419"/>
                    <a:pt x="954" y="419"/>
                  </a:cubicBezTo>
                  <a:cubicBezTo>
                    <a:pt x="954" y="454"/>
                    <a:pt x="954" y="454"/>
                    <a:pt x="954" y="454"/>
                  </a:cubicBezTo>
                  <a:lnTo>
                    <a:pt x="655" y="454"/>
                  </a:lnTo>
                  <a:close/>
                  <a:moveTo>
                    <a:pt x="796" y="701"/>
                  </a:moveTo>
                  <a:cubicBezTo>
                    <a:pt x="786" y="701"/>
                    <a:pt x="778" y="709"/>
                    <a:pt x="778" y="718"/>
                  </a:cubicBezTo>
                  <a:cubicBezTo>
                    <a:pt x="778" y="947"/>
                    <a:pt x="778" y="947"/>
                    <a:pt x="778" y="947"/>
                  </a:cubicBezTo>
                  <a:cubicBezTo>
                    <a:pt x="708" y="947"/>
                    <a:pt x="708" y="947"/>
                    <a:pt x="708" y="947"/>
                  </a:cubicBezTo>
                  <a:cubicBezTo>
                    <a:pt x="708" y="648"/>
                    <a:pt x="708" y="648"/>
                    <a:pt x="708" y="648"/>
                  </a:cubicBezTo>
                  <a:cubicBezTo>
                    <a:pt x="708" y="638"/>
                    <a:pt x="716" y="630"/>
                    <a:pt x="726" y="630"/>
                  </a:cubicBezTo>
                  <a:cubicBezTo>
                    <a:pt x="1025" y="630"/>
                    <a:pt x="1025" y="630"/>
                    <a:pt x="1025" y="630"/>
                  </a:cubicBezTo>
                  <a:cubicBezTo>
                    <a:pt x="1025" y="683"/>
                    <a:pt x="1025" y="683"/>
                    <a:pt x="1025" y="683"/>
                  </a:cubicBezTo>
                  <a:cubicBezTo>
                    <a:pt x="1025" y="693"/>
                    <a:pt x="1017" y="701"/>
                    <a:pt x="1007" y="701"/>
                  </a:cubicBezTo>
                  <a:cubicBezTo>
                    <a:pt x="796" y="701"/>
                    <a:pt x="796" y="701"/>
                    <a:pt x="796" y="701"/>
                  </a:cubicBezTo>
                  <a:close/>
                  <a:moveTo>
                    <a:pt x="1016" y="754"/>
                  </a:moveTo>
                  <a:cubicBezTo>
                    <a:pt x="858" y="754"/>
                    <a:pt x="858" y="754"/>
                    <a:pt x="858" y="754"/>
                  </a:cubicBezTo>
                  <a:cubicBezTo>
                    <a:pt x="853" y="754"/>
                    <a:pt x="849" y="750"/>
                    <a:pt x="849" y="745"/>
                  </a:cubicBezTo>
                  <a:cubicBezTo>
                    <a:pt x="849" y="740"/>
                    <a:pt x="853" y="736"/>
                    <a:pt x="858" y="736"/>
                  </a:cubicBezTo>
                  <a:cubicBezTo>
                    <a:pt x="1016" y="736"/>
                    <a:pt x="1016" y="736"/>
                    <a:pt x="1016" y="736"/>
                  </a:cubicBezTo>
                  <a:cubicBezTo>
                    <a:pt x="1021" y="736"/>
                    <a:pt x="1025" y="740"/>
                    <a:pt x="1025" y="745"/>
                  </a:cubicBezTo>
                  <a:cubicBezTo>
                    <a:pt x="1025" y="750"/>
                    <a:pt x="1021" y="754"/>
                    <a:pt x="1016" y="754"/>
                  </a:cubicBezTo>
                  <a:close/>
                  <a:moveTo>
                    <a:pt x="866" y="349"/>
                  </a:moveTo>
                  <a:cubicBezTo>
                    <a:pt x="1007" y="349"/>
                    <a:pt x="1007" y="349"/>
                    <a:pt x="1007" y="349"/>
                  </a:cubicBezTo>
                  <a:cubicBezTo>
                    <a:pt x="1017" y="349"/>
                    <a:pt x="1025" y="357"/>
                    <a:pt x="1025" y="366"/>
                  </a:cubicBezTo>
                  <a:cubicBezTo>
                    <a:pt x="1025" y="595"/>
                    <a:pt x="1025" y="595"/>
                    <a:pt x="1025" y="595"/>
                  </a:cubicBezTo>
                  <a:cubicBezTo>
                    <a:pt x="778" y="595"/>
                    <a:pt x="778" y="595"/>
                    <a:pt x="778" y="595"/>
                  </a:cubicBezTo>
                  <a:cubicBezTo>
                    <a:pt x="778" y="489"/>
                    <a:pt x="778" y="489"/>
                    <a:pt x="778" y="489"/>
                  </a:cubicBezTo>
                  <a:cubicBezTo>
                    <a:pt x="972" y="489"/>
                    <a:pt x="972" y="489"/>
                    <a:pt x="972" y="489"/>
                  </a:cubicBezTo>
                  <a:cubicBezTo>
                    <a:pt x="982" y="489"/>
                    <a:pt x="990" y="482"/>
                    <a:pt x="990" y="472"/>
                  </a:cubicBezTo>
                  <a:cubicBezTo>
                    <a:pt x="990" y="401"/>
                    <a:pt x="990" y="401"/>
                    <a:pt x="990" y="401"/>
                  </a:cubicBezTo>
                  <a:cubicBezTo>
                    <a:pt x="990" y="392"/>
                    <a:pt x="982" y="384"/>
                    <a:pt x="972" y="384"/>
                  </a:cubicBezTo>
                  <a:cubicBezTo>
                    <a:pt x="796" y="384"/>
                    <a:pt x="796" y="384"/>
                    <a:pt x="796" y="384"/>
                  </a:cubicBezTo>
                  <a:cubicBezTo>
                    <a:pt x="813" y="362"/>
                    <a:pt x="839" y="349"/>
                    <a:pt x="866" y="349"/>
                  </a:cubicBezTo>
                  <a:close/>
                  <a:moveTo>
                    <a:pt x="620" y="437"/>
                  </a:moveTo>
                  <a:cubicBezTo>
                    <a:pt x="620" y="472"/>
                    <a:pt x="620" y="472"/>
                    <a:pt x="620" y="472"/>
                  </a:cubicBezTo>
                  <a:cubicBezTo>
                    <a:pt x="620" y="482"/>
                    <a:pt x="628" y="489"/>
                    <a:pt x="637" y="489"/>
                  </a:cubicBezTo>
                  <a:cubicBezTo>
                    <a:pt x="553" y="489"/>
                    <a:pt x="553" y="489"/>
                    <a:pt x="553" y="489"/>
                  </a:cubicBezTo>
                  <a:cubicBezTo>
                    <a:pt x="582" y="446"/>
                    <a:pt x="582" y="446"/>
                    <a:pt x="582" y="446"/>
                  </a:cubicBezTo>
                  <a:cubicBezTo>
                    <a:pt x="584" y="443"/>
                    <a:pt x="585" y="439"/>
                    <a:pt x="585" y="435"/>
                  </a:cubicBezTo>
                  <a:cubicBezTo>
                    <a:pt x="569" y="295"/>
                    <a:pt x="569" y="295"/>
                    <a:pt x="569" y="295"/>
                  </a:cubicBezTo>
                  <a:cubicBezTo>
                    <a:pt x="576" y="295"/>
                    <a:pt x="582" y="290"/>
                    <a:pt x="584" y="282"/>
                  </a:cubicBezTo>
                  <a:cubicBezTo>
                    <a:pt x="598" y="225"/>
                    <a:pt x="598" y="225"/>
                    <a:pt x="598" y="225"/>
                  </a:cubicBezTo>
                  <a:cubicBezTo>
                    <a:pt x="620" y="225"/>
                    <a:pt x="620" y="225"/>
                    <a:pt x="620" y="225"/>
                  </a:cubicBezTo>
                  <a:cubicBezTo>
                    <a:pt x="649" y="225"/>
                    <a:pt x="673" y="249"/>
                    <a:pt x="673" y="278"/>
                  </a:cubicBezTo>
                  <a:cubicBezTo>
                    <a:pt x="673" y="384"/>
                    <a:pt x="673" y="384"/>
                    <a:pt x="673" y="384"/>
                  </a:cubicBezTo>
                  <a:cubicBezTo>
                    <a:pt x="644" y="384"/>
                    <a:pt x="620" y="407"/>
                    <a:pt x="620" y="4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887413" y="2522538"/>
              <a:ext cx="160338" cy="161925"/>
            </a:xfrm>
            <a:custGeom>
              <a:avLst/>
              <a:gdLst>
                <a:gd name="T0" fmla="*/ 35 w 246"/>
                <a:gd name="T1" fmla="*/ 102 h 247"/>
                <a:gd name="T2" fmla="*/ 35 w 246"/>
                <a:gd name="T3" fmla="*/ 194 h 247"/>
                <a:gd name="T4" fmla="*/ 88 w 246"/>
                <a:gd name="T5" fmla="*/ 247 h 247"/>
                <a:gd name="T6" fmla="*/ 158 w 246"/>
                <a:gd name="T7" fmla="*/ 247 h 247"/>
                <a:gd name="T8" fmla="*/ 211 w 246"/>
                <a:gd name="T9" fmla="*/ 194 h 247"/>
                <a:gd name="T10" fmla="*/ 211 w 246"/>
                <a:gd name="T11" fmla="*/ 106 h 247"/>
                <a:gd name="T12" fmla="*/ 228 w 246"/>
                <a:gd name="T13" fmla="*/ 106 h 247"/>
                <a:gd name="T14" fmla="*/ 246 w 246"/>
                <a:gd name="T15" fmla="*/ 88 h 247"/>
                <a:gd name="T16" fmla="*/ 246 w 246"/>
                <a:gd name="T17" fmla="*/ 53 h 247"/>
                <a:gd name="T18" fmla="*/ 193 w 246"/>
                <a:gd name="T19" fmla="*/ 0 h 247"/>
                <a:gd name="T20" fmla="*/ 17 w 246"/>
                <a:gd name="T21" fmla="*/ 0 h 247"/>
                <a:gd name="T22" fmla="*/ 0 w 246"/>
                <a:gd name="T23" fmla="*/ 18 h 247"/>
                <a:gd name="T24" fmla="*/ 0 w 246"/>
                <a:gd name="T25" fmla="*/ 53 h 247"/>
                <a:gd name="T26" fmla="*/ 35 w 246"/>
                <a:gd name="T27" fmla="*/ 102 h 247"/>
                <a:gd name="T28" fmla="*/ 176 w 246"/>
                <a:gd name="T29" fmla="*/ 194 h 247"/>
                <a:gd name="T30" fmla="*/ 158 w 246"/>
                <a:gd name="T31" fmla="*/ 211 h 247"/>
                <a:gd name="T32" fmla="*/ 88 w 246"/>
                <a:gd name="T33" fmla="*/ 211 h 247"/>
                <a:gd name="T34" fmla="*/ 70 w 246"/>
                <a:gd name="T35" fmla="*/ 194 h 247"/>
                <a:gd name="T36" fmla="*/ 70 w 246"/>
                <a:gd name="T37" fmla="*/ 106 h 247"/>
                <a:gd name="T38" fmla="*/ 176 w 246"/>
                <a:gd name="T39" fmla="*/ 106 h 247"/>
                <a:gd name="T40" fmla="*/ 176 w 246"/>
                <a:gd name="T41" fmla="*/ 194 h 247"/>
                <a:gd name="T42" fmla="*/ 35 w 246"/>
                <a:gd name="T43" fmla="*/ 35 h 247"/>
                <a:gd name="T44" fmla="*/ 193 w 246"/>
                <a:gd name="T45" fmla="*/ 35 h 247"/>
                <a:gd name="T46" fmla="*/ 211 w 246"/>
                <a:gd name="T47" fmla="*/ 53 h 247"/>
                <a:gd name="T48" fmla="*/ 211 w 246"/>
                <a:gd name="T49" fmla="*/ 71 h 247"/>
                <a:gd name="T50" fmla="*/ 52 w 246"/>
                <a:gd name="T51" fmla="*/ 71 h 247"/>
                <a:gd name="T52" fmla="*/ 35 w 246"/>
                <a:gd name="T53" fmla="*/ 53 h 247"/>
                <a:gd name="T54" fmla="*/ 35 w 246"/>
                <a:gd name="T55" fmla="*/ 3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6" h="247">
                  <a:moveTo>
                    <a:pt x="35" y="102"/>
                  </a:moveTo>
                  <a:cubicBezTo>
                    <a:pt x="35" y="194"/>
                    <a:pt x="35" y="194"/>
                    <a:pt x="35" y="194"/>
                  </a:cubicBezTo>
                  <a:cubicBezTo>
                    <a:pt x="35" y="223"/>
                    <a:pt x="58" y="247"/>
                    <a:pt x="88" y="247"/>
                  </a:cubicBezTo>
                  <a:cubicBezTo>
                    <a:pt x="158" y="247"/>
                    <a:pt x="158" y="247"/>
                    <a:pt x="158" y="247"/>
                  </a:cubicBezTo>
                  <a:cubicBezTo>
                    <a:pt x="187" y="247"/>
                    <a:pt x="211" y="223"/>
                    <a:pt x="211" y="194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28" y="106"/>
                    <a:pt x="228" y="106"/>
                    <a:pt x="228" y="106"/>
                  </a:cubicBezTo>
                  <a:cubicBezTo>
                    <a:pt x="238" y="106"/>
                    <a:pt x="246" y="98"/>
                    <a:pt x="246" y="88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6" y="24"/>
                    <a:pt x="222" y="0"/>
                    <a:pt x="19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75"/>
                    <a:pt x="14" y="95"/>
                    <a:pt x="35" y="102"/>
                  </a:cubicBezTo>
                  <a:close/>
                  <a:moveTo>
                    <a:pt x="176" y="194"/>
                  </a:moveTo>
                  <a:cubicBezTo>
                    <a:pt x="176" y="203"/>
                    <a:pt x="168" y="211"/>
                    <a:pt x="158" y="211"/>
                  </a:cubicBezTo>
                  <a:cubicBezTo>
                    <a:pt x="88" y="211"/>
                    <a:pt x="88" y="211"/>
                    <a:pt x="88" y="211"/>
                  </a:cubicBezTo>
                  <a:cubicBezTo>
                    <a:pt x="78" y="211"/>
                    <a:pt x="70" y="203"/>
                    <a:pt x="70" y="194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176" y="106"/>
                    <a:pt x="176" y="106"/>
                    <a:pt x="176" y="106"/>
                  </a:cubicBezTo>
                  <a:lnTo>
                    <a:pt x="176" y="194"/>
                  </a:lnTo>
                  <a:close/>
                  <a:moveTo>
                    <a:pt x="35" y="35"/>
                  </a:moveTo>
                  <a:cubicBezTo>
                    <a:pt x="193" y="35"/>
                    <a:pt x="193" y="35"/>
                    <a:pt x="193" y="35"/>
                  </a:cubicBezTo>
                  <a:cubicBezTo>
                    <a:pt x="203" y="35"/>
                    <a:pt x="211" y="43"/>
                    <a:pt x="211" y="53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3" y="71"/>
                    <a:pt x="35" y="63"/>
                    <a:pt x="35" y="53"/>
                  </a:cubicBezTo>
                  <a:lnTo>
                    <a:pt x="35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1409784" y="1745810"/>
            <a:ext cx="342148" cy="393742"/>
            <a:chOff x="1709738" y="2522538"/>
            <a:chExt cx="600075" cy="690563"/>
          </a:xfrm>
          <a:solidFill>
            <a:srgbClr val="008C95"/>
          </a:solidFill>
        </p:grpSpPr>
        <p:sp>
          <p:nvSpPr>
            <p:cNvPr id="37" name="Oval 37"/>
            <p:cNvSpPr>
              <a:spLocks noChangeArrowheads="1"/>
            </p:cNvSpPr>
            <p:nvPr/>
          </p:nvSpPr>
          <p:spPr bwMode="auto">
            <a:xfrm>
              <a:off x="2065338" y="2757488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" name="Oval 38"/>
            <p:cNvSpPr>
              <a:spLocks noChangeArrowheads="1"/>
            </p:cNvSpPr>
            <p:nvPr/>
          </p:nvSpPr>
          <p:spPr bwMode="auto">
            <a:xfrm>
              <a:off x="1931988" y="2757488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965326" y="2868613"/>
              <a:ext cx="88900" cy="44450"/>
            </a:xfrm>
            <a:custGeom>
              <a:avLst/>
              <a:gdLst>
                <a:gd name="T0" fmla="*/ 136 w 136"/>
                <a:gd name="T1" fmla="*/ 0 h 68"/>
                <a:gd name="T2" fmla="*/ 102 w 136"/>
                <a:gd name="T3" fmla="*/ 0 h 68"/>
                <a:gd name="T4" fmla="*/ 68 w 136"/>
                <a:gd name="T5" fmla="*/ 34 h 68"/>
                <a:gd name="T6" fmla="*/ 34 w 136"/>
                <a:gd name="T7" fmla="*/ 0 h 68"/>
                <a:gd name="T8" fmla="*/ 0 w 136"/>
                <a:gd name="T9" fmla="*/ 0 h 68"/>
                <a:gd name="T10" fmla="*/ 68 w 136"/>
                <a:gd name="T11" fmla="*/ 68 h 68"/>
                <a:gd name="T12" fmla="*/ 136 w 136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68">
                  <a:moveTo>
                    <a:pt x="136" y="0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19"/>
                    <a:pt x="87" y="34"/>
                    <a:pt x="68" y="34"/>
                  </a:cubicBezTo>
                  <a:cubicBezTo>
                    <a:pt x="49" y="34"/>
                    <a:pt x="34" y="19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"/>
                    <a:pt x="30" y="68"/>
                    <a:pt x="68" y="68"/>
                  </a:cubicBezTo>
                  <a:cubicBezTo>
                    <a:pt x="105" y="68"/>
                    <a:pt x="136" y="38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1887538" y="2713038"/>
              <a:ext cx="244475" cy="111125"/>
            </a:xfrm>
            <a:custGeom>
              <a:avLst/>
              <a:gdLst>
                <a:gd name="T0" fmla="*/ 86 w 375"/>
                <a:gd name="T1" fmla="*/ 170 h 170"/>
                <a:gd name="T2" fmla="*/ 171 w 375"/>
                <a:gd name="T3" fmla="*/ 85 h 170"/>
                <a:gd name="T4" fmla="*/ 169 w 375"/>
                <a:gd name="T5" fmla="*/ 68 h 170"/>
                <a:gd name="T6" fmla="*/ 207 w 375"/>
                <a:gd name="T7" fmla="*/ 68 h 170"/>
                <a:gd name="T8" fmla="*/ 205 w 375"/>
                <a:gd name="T9" fmla="*/ 85 h 170"/>
                <a:gd name="T10" fmla="*/ 290 w 375"/>
                <a:gd name="T11" fmla="*/ 170 h 170"/>
                <a:gd name="T12" fmla="*/ 375 w 375"/>
                <a:gd name="T13" fmla="*/ 85 h 170"/>
                <a:gd name="T14" fmla="*/ 290 w 375"/>
                <a:gd name="T15" fmla="*/ 0 h 170"/>
                <a:gd name="T16" fmla="*/ 222 w 375"/>
                <a:gd name="T17" fmla="*/ 34 h 170"/>
                <a:gd name="T18" fmla="*/ 153 w 375"/>
                <a:gd name="T19" fmla="*/ 34 h 170"/>
                <a:gd name="T20" fmla="*/ 86 w 375"/>
                <a:gd name="T21" fmla="*/ 0 h 170"/>
                <a:gd name="T22" fmla="*/ 0 w 375"/>
                <a:gd name="T23" fmla="*/ 85 h 170"/>
                <a:gd name="T24" fmla="*/ 86 w 375"/>
                <a:gd name="T25" fmla="*/ 170 h 170"/>
                <a:gd name="T26" fmla="*/ 290 w 375"/>
                <a:gd name="T27" fmla="*/ 34 h 170"/>
                <a:gd name="T28" fmla="*/ 341 w 375"/>
                <a:gd name="T29" fmla="*/ 85 h 170"/>
                <a:gd name="T30" fmla="*/ 290 w 375"/>
                <a:gd name="T31" fmla="*/ 136 h 170"/>
                <a:gd name="T32" fmla="*/ 239 w 375"/>
                <a:gd name="T33" fmla="*/ 85 h 170"/>
                <a:gd name="T34" fmla="*/ 290 w 375"/>
                <a:gd name="T35" fmla="*/ 34 h 170"/>
                <a:gd name="T36" fmla="*/ 86 w 375"/>
                <a:gd name="T37" fmla="*/ 34 h 170"/>
                <a:gd name="T38" fmla="*/ 137 w 375"/>
                <a:gd name="T39" fmla="*/ 85 h 170"/>
                <a:gd name="T40" fmla="*/ 86 w 375"/>
                <a:gd name="T41" fmla="*/ 136 h 170"/>
                <a:gd name="T42" fmla="*/ 34 w 375"/>
                <a:gd name="T43" fmla="*/ 85 h 170"/>
                <a:gd name="T44" fmla="*/ 86 w 375"/>
                <a:gd name="T45" fmla="*/ 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5" h="170">
                  <a:moveTo>
                    <a:pt x="86" y="170"/>
                  </a:moveTo>
                  <a:cubicBezTo>
                    <a:pt x="132" y="170"/>
                    <a:pt x="171" y="132"/>
                    <a:pt x="171" y="85"/>
                  </a:cubicBezTo>
                  <a:cubicBezTo>
                    <a:pt x="171" y="79"/>
                    <a:pt x="170" y="73"/>
                    <a:pt x="169" y="68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5" y="73"/>
                    <a:pt x="205" y="79"/>
                    <a:pt x="205" y="85"/>
                  </a:cubicBezTo>
                  <a:cubicBezTo>
                    <a:pt x="205" y="132"/>
                    <a:pt x="243" y="170"/>
                    <a:pt x="290" y="170"/>
                  </a:cubicBezTo>
                  <a:cubicBezTo>
                    <a:pt x="337" y="170"/>
                    <a:pt x="375" y="132"/>
                    <a:pt x="375" y="85"/>
                  </a:cubicBezTo>
                  <a:cubicBezTo>
                    <a:pt x="375" y="38"/>
                    <a:pt x="337" y="0"/>
                    <a:pt x="290" y="0"/>
                  </a:cubicBezTo>
                  <a:cubicBezTo>
                    <a:pt x="262" y="0"/>
                    <a:pt x="238" y="13"/>
                    <a:pt x="222" y="34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38" y="13"/>
                    <a:pt x="113" y="0"/>
                    <a:pt x="86" y="0"/>
                  </a:cubicBezTo>
                  <a:cubicBezTo>
                    <a:pt x="39" y="0"/>
                    <a:pt x="0" y="38"/>
                    <a:pt x="0" y="85"/>
                  </a:cubicBezTo>
                  <a:cubicBezTo>
                    <a:pt x="0" y="132"/>
                    <a:pt x="39" y="170"/>
                    <a:pt x="86" y="170"/>
                  </a:cubicBezTo>
                  <a:close/>
                  <a:moveTo>
                    <a:pt x="290" y="34"/>
                  </a:moveTo>
                  <a:cubicBezTo>
                    <a:pt x="318" y="34"/>
                    <a:pt x="341" y="57"/>
                    <a:pt x="341" y="85"/>
                  </a:cubicBezTo>
                  <a:cubicBezTo>
                    <a:pt x="341" y="113"/>
                    <a:pt x="318" y="136"/>
                    <a:pt x="290" y="136"/>
                  </a:cubicBezTo>
                  <a:cubicBezTo>
                    <a:pt x="262" y="136"/>
                    <a:pt x="239" y="113"/>
                    <a:pt x="239" y="85"/>
                  </a:cubicBezTo>
                  <a:cubicBezTo>
                    <a:pt x="239" y="57"/>
                    <a:pt x="262" y="34"/>
                    <a:pt x="290" y="34"/>
                  </a:cubicBezTo>
                  <a:close/>
                  <a:moveTo>
                    <a:pt x="86" y="34"/>
                  </a:moveTo>
                  <a:cubicBezTo>
                    <a:pt x="114" y="34"/>
                    <a:pt x="137" y="57"/>
                    <a:pt x="137" y="85"/>
                  </a:cubicBezTo>
                  <a:cubicBezTo>
                    <a:pt x="137" y="113"/>
                    <a:pt x="114" y="136"/>
                    <a:pt x="86" y="136"/>
                  </a:cubicBezTo>
                  <a:cubicBezTo>
                    <a:pt x="57" y="136"/>
                    <a:pt x="34" y="113"/>
                    <a:pt x="34" y="85"/>
                  </a:cubicBezTo>
                  <a:cubicBezTo>
                    <a:pt x="34" y="57"/>
                    <a:pt x="57" y="34"/>
                    <a:pt x="86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1709738" y="2522538"/>
              <a:ext cx="600075" cy="690563"/>
            </a:xfrm>
            <a:custGeom>
              <a:avLst/>
              <a:gdLst>
                <a:gd name="T0" fmla="*/ 545 w 920"/>
                <a:gd name="T1" fmla="*/ 670 h 1056"/>
                <a:gd name="T2" fmla="*/ 664 w 920"/>
                <a:gd name="T3" fmla="*/ 511 h 1056"/>
                <a:gd name="T4" fmla="*/ 793 w 920"/>
                <a:gd name="T5" fmla="*/ 102 h 1056"/>
                <a:gd name="T6" fmla="*/ 698 w 920"/>
                <a:gd name="T7" fmla="*/ 75 h 1056"/>
                <a:gd name="T8" fmla="*/ 404 w 920"/>
                <a:gd name="T9" fmla="*/ 0 h 1056"/>
                <a:gd name="T10" fmla="*/ 255 w 920"/>
                <a:gd name="T11" fmla="*/ 511 h 1056"/>
                <a:gd name="T12" fmla="*/ 375 w 920"/>
                <a:gd name="T13" fmla="*/ 670 h 1056"/>
                <a:gd name="T14" fmla="*/ 0 w 920"/>
                <a:gd name="T15" fmla="*/ 1039 h 1056"/>
                <a:gd name="T16" fmla="*/ 920 w 920"/>
                <a:gd name="T17" fmla="*/ 1039 h 1056"/>
                <a:gd name="T18" fmla="*/ 277 w 920"/>
                <a:gd name="T19" fmla="*/ 781 h 1056"/>
                <a:gd name="T20" fmla="*/ 403 w 920"/>
                <a:gd name="T21" fmla="*/ 882 h 1056"/>
                <a:gd name="T22" fmla="*/ 442 w 920"/>
                <a:gd name="T23" fmla="*/ 843 h 1056"/>
                <a:gd name="T24" fmla="*/ 491 w 920"/>
                <a:gd name="T25" fmla="*/ 951 h 1056"/>
                <a:gd name="T26" fmla="*/ 442 w 920"/>
                <a:gd name="T27" fmla="*/ 843 h 1056"/>
                <a:gd name="T28" fmla="*/ 554 w 920"/>
                <a:gd name="T29" fmla="*/ 919 h 1056"/>
                <a:gd name="T30" fmla="*/ 610 w 920"/>
                <a:gd name="T31" fmla="*/ 855 h 1056"/>
                <a:gd name="T32" fmla="*/ 536 w 920"/>
                <a:gd name="T33" fmla="*/ 853 h 1056"/>
                <a:gd name="T34" fmla="*/ 564 w 920"/>
                <a:gd name="T35" fmla="*/ 749 h 1056"/>
                <a:gd name="T36" fmla="*/ 715 w 920"/>
                <a:gd name="T37" fmla="*/ 223 h 1056"/>
                <a:gd name="T38" fmla="*/ 681 w 920"/>
                <a:gd name="T39" fmla="*/ 330 h 1056"/>
                <a:gd name="T40" fmla="*/ 681 w 920"/>
                <a:gd name="T41" fmla="*/ 398 h 1056"/>
                <a:gd name="T42" fmla="*/ 671 w 920"/>
                <a:gd name="T43" fmla="*/ 476 h 1056"/>
                <a:gd name="T44" fmla="*/ 570 w 920"/>
                <a:gd name="T45" fmla="*/ 89 h 1056"/>
                <a:gd name="T46" fmla="*/ 760 w 920"/>
                <a:gd name="T47" fmla="*/ 88 h 1056"/>
                <a:gd name="T48" fmla="*/ 517 w 920"/>
                <a:gd name="T49" fmla="*/ 256 h 1056"/>
                <a:gd name="T50" fmla="*/ 277 w 920"/>
                <a:gd name="T51" fmla="*/ 234 h 1056"/>
                <a:gd name="T52" fmla="*/ 204 w 920"/>
                <a:gd name="T53" fmla="*/ 358 h 1056"/>
                <a:gd name="T54" fmla="*/ 204 w 920"/>
                <a:gd name="T55" fmla="*/ 426 h 1056"/>
                <a:gd name="T56" fmla="*/ 248 w 920"/>
                <a:gd name="T57" fmla="*/ 476 h 1056"/>
                <a:gd name="T58" fmla="*/ 272 w 920"/>
                <a:gd name="T59" fmla="*/ 375 h 1056"/>
                <a:gd name="T60" fmla="*/ 341 w 920"/>
                <a:gd name="T61" fmla="*/ 226 h 1056"/>
                <a:gd name="T62" fmla="*/ 542 w 920"/>
                <a:gd name="T63" fmla="*/ 290 h 1056"/>
                <a:gd name="T64" fmla="*/ 647 w 920"/>
                <a:gd name="T65" fmla="*/ 375 h 1056"/>
                <a:gd name="T66" fmla="*/ 272 w 920"/>
                <a:gd name="T67" fmla="*/ 398 h 1056"/>
                <a:gd name="T68" fmla="*/ 465 w 920"/>
                <a:gd name="T69" fmla="*/ 698 h 1056"/>
                <a:gd name="T70" fmla="*/ 460 w 920"/>
                <a:gd name="T71" fmla="*/ 778 h 1056"/>
                <a:gd name="T72" fmla="*/ 454 w 920"/>
                <a:gd name="T73" fmla="*/ 698 h 1056"/>
                <a:gd name="T74" fmla="*/ 383 w 920"/>
                <a:gd name="T75" fmla="*/ 853 h 1056"/>
                <a:gd name="T76" fmla="*/ 368 w 920"/>
                <a:gd name="T77" fmla="*/ 743 h 1056"/>
                <a:gd name="T78" fmla="*/ 715 w 920"/>
                <a:gd name="T79" fmla="*/ 920 h 1056"/>
                <a:gd name="T80" fmla="*/ 204 w 920"/>
                <a:gd name="T81" fmla="*/ 920 h 1056"/>
                <a:gd name="T82" fmla="*/ 34 w 920"/>
                <a:gd name="T83" fmla="*/ 1022 h 1056"/>
                <a:gd name="T84" fmla="*/ 278 w 920"/>
                <a:gd name="T85" fmla="*/ 868 h 1056"/>
                <a:gd name="T86" fmla="*/ 674 w 920"/>
                <a:gd name="T87" fmla="*/ 794 h 1056"/>
                <a:gd name="T88" fmla="*/ 749 w 920"/>
                <a:gd name="T89" fmla="*/ 102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0" h="1056">
                  <a:moveTo>
                    <a:pt x="751" y="789"/>
                  </a:moveTo>
                  <a:cubicBezTo>
                    <a:pt x="577" y="717"/>
                    <a:pt x="577" y="717"/>
                    <a:pt x="577" y="717"/>
                  </a:cubicBezTo>
                  <a:cubicBezTo>
                    <a:pt x="557" y="709"/>
                    <a:pt x="545" y="691"/>
                    <a:pt x="545" y="670"/>
                  </a:cubicBezTo>
                  <a:cubicBezTo>
                    <a:pt x="545" y="658"/>
                    <a:pt x="545" y="658"/>
                    <a:pt x="545" y="658"/>
                  </a:cubicBezTo>
                  <a:cubicBezTo>
                    <a:pt x="597" y="621"/>
                    <a:pt x="637" y="570"/>
                    <a:pt x="660" y="511"/>
                  </a:cubicBezTo>
                  <a:cubicBezTo>
                    <a:pt x="664" y="511"/>
                    <a:pt x="664" y="511"/>
                    <a:pt x="664" y="511"/>
                  </a:cubicBezTo>
                  <a:cubicBezTo>
                    <a:pt x="711" y="511"/>
                    <a:pt x="749" y="473"/>
                    <a:pt x="749" y="426"/>
                  </a:cubicBezTo>
                  <a:cubicBezTo>
                    <a:pt x="749" y="187"/>
                    <a:pt x="749" y="187"/>
                    <a:pt x="749" y="187"/>
                  </a:cubicBezTo>
                  <a:cubicBezTo>
                    <a:pt x="769" y="162"/>
                    <a:pt x="784" y="133"/>
                    <a:pt x="793" y="102"/>
                  </a:cubicBezTo>
                  <a:cubicBezTo>
                    <a:pt x="797" y="90"/>
                    <a:pt x="794" y="77"/>
                    <a:pt x="787" y="67"/>
                  </a:cubicBezTo>
                  <a:cubicBezTo>
                    <a:pt x="776" y="52"/>
                    <a:pt x="754" y="47"/>
                    <a:pt x="737" y="55"/>
                  </a:cubicBezTo>
                  <a:cubicBezTo>
                    <a:pt x="698" y="75"/>
                    <a:pt x="698" y="75"/>
                    <a:pt x="698" y="75"/>
                  </a:cubicBezTo>
                  <a:cubicBezTo>
                    <a:pt x="664" y="92"/>
                    <a:pt x="621" y="87"/>
                    <a:pt x="592" y="63"/>
                  </a:cubicBezTo>
                  <a:cubicBezTo>
                    <a:pt x="544" y="22"/>
                    <a:pt x="482" y="0"/>
                    <a:pt x="419" y="0"/>
                  </a:cubicBezTo>
                  <a:cubicBezTo>
                    <a:pt x="404" y="0"/>
                    <a:pt x="404" y="0"/>
                    <a:pt x="404" y="0"/>
                  </a:cubicBezTo>
                  <a:cubicBezTo>
                    <a:pt x="275" y="0"/>
                    <a:pt x="170" y="105"/>
                    <a:pt x="170" y="234"/>
                  </a:cubicBezTo>
                  <a:cubicBezTo>
                    <a:pt x="170" y="426"/>
                    <a:pt x="170" y="426"/>
                    <a:pt x="170" y="426"/>
                  </a:cubicBezTo>
                  <a:cubicBezTo>
                    <a:pt x="170" y="473"/>
                    <a:pt x="208" y="511"/>
                    <a:pt x="255" y="511"/>
                  </a:cubicBezTo>
                  <a:cubicBezTo>
                    <a:pt x="259" y="511"/>
                    <a:pt x="259" y="511"/>
                    <a:pt x="259" y="511"/>
                  </a:cubicBezTo>
                  <a:cubicBezTo>
                    <a:pt x="282" y="570"/>
                    <a:pt x="322" y="621"/>
                    <a:pt x="375" y="658"/>
                  </a:cubicBezTo>
                  <a:cubicBezTo>
                    <a:pt x="375" y="670"/>
                    <a:pt x="375" y="670"/>
                    <a:pt x="375" y="670"/>
                  </a:cubicBezTo>
                  <a:cubicBezTo>
                    <a:pt x="375" y="691"/>
                    <a:pt x="362" y="709"/>
                    <a:pt x="343" y="717"/>
                  </a:cubicBezTo>
                  <a:cubicBezTo>
                    <a:pt x="168" y="789"/>
                    <a:pt x="168" y="789"/>
                    <a:pt x="168" y="789"/>
                  </a:cubicBezTo>
                  <a:cubicBezTo>
                    <a:pt x="66" y="831"/>
                    <a:pt x="0" y="929"/>
                    <a:pt x="0" y="1039"/>
                  </a:cubicBezTo>
                  <a:cubicBezTo>
                    <a:pt x="0" y="1056"/>
                    <a:pt x="0" y="1056"/>
                    <a:pt x="0" y="1056"/>
                  </a:cubicBezTo>
                  <a:cubicBezTo>
                    <a:pt x="920" y="1056"/>
                    <a:pt x="920" y="1056"/>
                    <a:pt x="920" y="1056"/>
                  </a:cubicBezTo>
                  <a:cubicBezTo>
                    <a:pt x="920" y="1039"/>
                    <a:pt x="920" y="1039"/>
                    <a:pt x="920" y="1039"/>
                  </a:cubicBezTo>
                  <a:cubicBezTo>
                    <a:pt x="920" y="929"/>
                    <a:pt x="854" y="831"/>
                    <a:pt x="751" y="789"/>
                  </a:cubicBezTo>
                  <a:close/>
                  <a:moveTo>
                    <a:pt x="309" y="855"/>
                  </a:moveTo>
                  <a:cubicBezTo>
                    <a:pt x="277" y="781"/>
                    <a:pt x="277" y="781"/>
                    <a:pt x="277" y="781"/>
                  </a:cubicBezTo>
                  <a:cubicBezTo>
                    <a:pt x="323" y="762"/>
                    <a:pt x="323" y="762"/>
                    <a:pt x="323" y="762"/>
                  </a:cubicBezTo>
                  <a:cubicBezTo>
                    <a:pt x="366" y="919"/>
                    <a:pt x="366" y="919"/>
                    <a:pt x="366" y="919"/>
                  </a:cubicBezTo>
                  <a:cubicBezTo>
                    <a:pt x="403" y="882"/>
                    <a:pt x="403" y="882"/>
                    <a:pt x="403" y="882"/>
                  </a:cubicBezTo>
                  <a:cubicBezTo>
                    <a:pt x="395" y="941"/>
                    <a:pt x="395" y="941"/>
                    <a:pt x="395" y="941"/>
                  </a:cubicBezTo>
                  <a:cubicBezTo>
                    <a:pt x="357" y="924"/>
                    <a:pt x="326" y="894"/>
                    <a:pt x="309" y="855"/>
                  </a:cubicBezTo>
                  <a:close/>
                  <a:moveTo>
                    <a:pt x="442" y="843"/>
                  </a:moveTo>
                  <a:cubicBezTo>
                    <a:pt x="460" y="825"/>
                    <a:pt x="460" y="825"/>
                    <a:pt x="460" y="825"/>
                  </a:cubicBezTo>
                  <a:cubicBezTo>
                    <a:pt x="478" y="843"/>
                    <a:pt x="478" y="843"/>
                    <a:pt x="478" y="843"/>
                  </a:cubicBezTo>
                  <a:cubicBezTo>
                    <a:pt x="491" y="951"/>
                    <a:pt x="491" y="951"/>
                    <a:pt x="491" y="951"/>
                  </a:cubicBezTo>
                  <a:cubicBezTo>
                    <a:pt x="481" y="953"/>
                    <a:pt x="470" y="954"/>
                    <a:pt x="460" y="954"/>
                  </a:cubicBezTo>
                  <a:cubicBezTo>
                    <a:pt x="449" y="954"/>
                    <a:pt x="439" y="953"/>
                    <a:pt x="428" y="951"/>
                  </a:cubicBezTo>
                  <a:lnTo>
                    <a:pt x="442" y="843"/>
                  </a:lnTo>
                  <a:close/>
                  <a:moveTo>
                    <a:pt x="524" y="941"/>
                  </a:moveTo>
                  <a:cubicBezTo>
                    <a:pt x="517" y="882"/>
                    <a:pt x="517" y="882"/>
                    <a:pt x="517" y="882"/>
                  </a:cubicBezTo>
                  <a:cubicBezTo>
                    <a:pt x="554" y="919"/>
                    <a:pt x="554" y="919"/>
                    <a:pt x="554" y="919"/>
                  </a:cubicBezTo>
                  <a:cubicBezTo>
                    <a:pt x="596" y="762"/>
                    <a:pt x="596" y="762"/>
                    <a:pt x="596" y="762"/>
                  </a:cubicBezTo>
                  <a:cubicBezTo>
                    <a:pt x="642" y="781"/>
                    <a:pt x="642" y="781"/>
                    <a:pt x="642" y="781"/>
                  </a:cubicBezTo>
                  <a:cubicBezTo>
                    <a:pt x="610" y="855"/>
                    <a:pt x="610" y="855"/>
                    <a:pt x="610" y="855"/>
                  </a:cubicBezTo>
                  <a:cubicBezTo>
                    <a:pt x="593" y="894"/>
                    <a:pt x="562" y="924"/>
                    <a:pt x="524" y="941"/>
                  </a:cubicBezTo>
                  <a:close/>
                  <a:moveTo>
                    <a:pt x="565" y="749"/>
                  </a:moveTo>
                  <a:cubicBezTo>
                    <a:pt x="536" y="853"/>
                    <a:pt x="536" y="853"/>
                    <a:pt x="536" y="853"/>
                  </a:cubicBezTo>
                  <a:cubicBezTo>
                    <a:pt x="485" y="802"/>
                    <a:pt x="485" y="802"/>
                    <a:pt x="485" y="802"/>
                  </a:cubicBezTo>
                  <a:cubicBezTo>
                    <a:pt x="552" y="743"/>
                    <a:pt x="552" y="743"/>
                    <a:pt x="552" y="743"/>
                  </a:cubicBezTo>
                  <a:cubicBezTo>
                    <a:pt x="556" y="745"/>
                    <a:pt x="560" y="747"/>
                    <a:pt x="564" y="749"/>
                  </a:cubicBezTo>
                  <a:lnTo>
                    <a:pt x="565" y="749"/>
                  </a:lnTo>
                  <a:close/>
                  <a:moveTo>
                    <a:pt x="656" y="263"/>
                  </a:moveTo>
                  <a:cubicBezTo>
                    <a:pt x="678" y="253"/>
                    <a:pt x="697" y="239"/>
                    <a:pt x="715" y="223"/>
                  </a:cubicBezTo>
                  <a:cubicBezTo>
                    <a:pt x="715" y="358"/>
                    <a:pt x="715" y="358"/>
                    <a:pt x="715" y="358"/>
                  </a:cubicBezTo>
                  <a:cubicBezTo>
                    <a:pt x="705" y="351"/>
                    <a:pt x="694" y="345"/>
                    <a:pt x="681" y="343"/>
                  </a:cubicBezTo>
                  <a:cubicBezTo>
                    <a:pt x="681" y="330"/>
                    <a:pt x="681" y="330"/>
                    <a:pt x="681" y="330"/>
                  </a:cubicBezTo>
                  <a:cubicBezTo>
                    <a:pt x="681" y="305"/>
                    <a:pt x="672" y="282"/>
                    <a:pt x="656" y="263"/>
                  </a:cubicBezTo>
                  <a:close/>
                  <a:moveTo>
                    <a:pt x="671" y="476"/>
                  </a:moveTo>
                  <a:cubicBezTo>
                    <a:pt x="678" y="451"/>
                    <a:pt x="681" y="425"/>
                    <a:pt x="681" y="398"/>
                  </a:cubicBezTo>
                  <a:cubicBezTo>
                    <a:pt x="681" y="378"/>
                    <a:pt x="681" y="378"/>
                    <a:pt x="681" y="378"/>
                  </a:cubicBezTo>
                  <a:cubicBezTo>
                    <a:pt x="701" y="385"/>
                    <a:pt x="715" y="404"/>
                    <a:pt x="715" y="426"/>
                  </a:cubicBezTo>
                  <a:cubicBezTo>
                    <a:pt x="715" y="452"/>
                    <a:pt x="696" y="473"/>
                    <a:pt x="671" y="476"/>
                  </a:cubicBezTo>
                  <a:close/>
                  <a:moveTo>
                    <a:pt x="404" y="34"/>
                  </a:moveTo>
                  <a:cubicBezTo>
                    <a:pt x="419" y="34"/>
                    <a:pt x="419" y="34"/>
                    <a:pt x="419" y="34"/>
                  </a:cubicBezTo>
                  <a:cubicBezTo>
                    <a:pt x="474" y="34"/>
                    <a:pt x="528" y="54"/>
                    <a:pt x="570" y="89"/>
                  </a:cubicBezTo>
                  <a:cubicBezTo>
                    <a:pt x="610" y="122"/>
                    <a:pt x="667" y="128"/>
                    <a:pt x="713" y="106"/>
                  </a:cubicBezTo>
                  <a:cubicBezTo>
                    <a:pt x="752" y="86"/>
                    <a:pt x="752" y="86"/>
                    <a:pt x="752" y="86"/>
                  </a:cubicBezTo>
                  <a:cubicBezTo>
                    <a:pt x="755" y="84"/>
                    <a:pt x="759" y="87"/>
                    <a:pt x="760" y="88"/>
                  </a:cubicBezTo>
                  <a:cubicBezTo>
                    <a:pt x="760" y="89"/>
                    <a:pt x="761" y="90"/>
                    <a:pt x="761" y="92"/>
                  </a:cubicBezTo>
                  <a:cubicBezTo>
                    <a:pt x="732" y="188"/>
                    <a:pt x="643" y="256"/>
                    <a:pt x="542" y="256"/>
                  </a:cubicBezTo>
                  <a:cubicBezTo>
                    <a:pt x="517" y="256"/>
                    <a:pt x="517" y="256"/>
                    <a:pt x="517" y="256"/>
                  </a:cubicBezTo>
                  <a:cubicBezTo>
                    <a:pt x="472" y="256"/>
                    <a:pt x="428" y="242"/>
                    <a:pt x="391" y="217"/>
                  </a:cubicBezTo>
                  <a:cubicBezTo>
                    <a:pt x="340" y="183"/>
                    <a:pt x="340" y="183"/>
                    <a:pt x="340" y="183"/>
                  </a:cubicBezTo>
                  <a:cubicBezTo>
                    <a:pt x="277" y="234"/>
                    <a:pt x="277" y="234"/>
                    <a:pt x="277" y="234"/>
                  </a:cubicBezTo>
                  <a:cubicBezTo>
                    <a:pt x="252" y="253"/>
                    <a:pt x="238" y="282"/>
                    <a:pt x="238" y="314"/>
                  </a:cubicBezTo>
                  <a:cubicBezTo>
                    <a:pt x="238" y="343"/>
                    <a:pt x="238" y="343"/>
                    <a:pt x="238" y="343"/>
                  </a:cubicBezTo>
                  <a:cubicBezTo>
                    <a:pt x="226" y="345"/>
                    <a:pt x="214" y="351"/>
                    <a:pt x="204" y="358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124"/>
                    <a:pt x="294" y="34"/>
                    <a:pt x="404" y="34"/>
                  </a:cubicBezTo>
                  <a:close/>
                  <a:moveTo>
                    <a:pt x="204" y="426"/>
                  </a:moveTo>
                  <a:cubicBezTo>
                    <a:pt x="204" y="404"/>
                    <a:pt x="218" y="385"/>
                    <a:pt x="238" y="378"/>
                  </a:cubicBezTo>
                  <a:cubicBezTo>
                    <a:pt x="238" y="398"/>
                    <a:pt x="238" y="398"/>
                    <a:pt x="238" y="398"/>
                  </a:cubicBezTo>
                  <a:cubicBezTo>
                    <a:pt x="238" y="425"/>
                    <a:pt x="242" y="451"/>
                    <a:pt x="248" y="476"/>
                  </a:cubicBezTo>
                  <a:cubicBezTo>
                    <a:pt x="223" y="473"/>
                    <a:pt x="204" y="452"/>
                    <a:pt x="204" y="426"/>
                  </a:cubicBezTo>
                  <a:close/>
                  <a:moveTo>
                    <a:pt x="272" y="398"/>
                  </a:moveTo>
                  <a:cubicBezTo>
                    <a:pt x="272" y="375"/>
                    <a:pt x="272" y="375"/>
                    <a:pt x="272" y="375"/>
                  </a:cubicBezTo>
                  <a:cubicBezTo>
                    <a:pt x="272" y="314"/>
                    <a:pt x="272" y="314"/>
                    <a:pt x="272" y="314"/>
                  </a:cubicBezTo>
                  <a:cubicBezTo>
                    <a:pt x="272" y="293"/>
                    <a:pt x="282" y="273"/>
                    <a:pt x="298" y="260"/>
                  </a:cubicBezTo>
                  <a:cubicBezTo>
                    <a:pt x="341" y="226"/>
                    <a:pt x="341" y="226"/>
                    <a:pt x="341" y="226"/>
                  </a:cubicBezTo>
                  <a:cubicBezTo>
                    <a:pt x="372" y="246"/>
                    <a:pt x="372" y="246"/>
                    <a:pt x="372" y="246"/>
                  </a:cubicBezTo>
                  <a:cubicBezTo>
                    <a:pt x="415" y="275"/>
                    <a:pt x="465" y="290"/>
                    <a:pt x="517" y="290"/>
                  </a:cubicBezTo>
                  <a:cubicBezTo>
                    <a:pt x="542" y="290"/>
                    <a:pt x="542" y="290"/>
                    <a:pt x="542" y="290"/>
                  </a:cubicBezTo>
                  <a:cubicBezTo>
                    <a:pt x="570" y="290"/>
                    <a:pt x="596" y="285"/>
                    <a:pt x="622" y="277"/>
                  </a:cubicBezTo>
                  <a:cubicBezTo>
                    <a:pt x="638" y="290"/>
                    <a:pt x="647" y="309"/>
                    <a:pt x="647" y="330"/>
                  </a:cubicBezTo>
                  <a:cubicBezTo>
                    <a:pt x="647" y="375"/>
                    <a:pt x="647" y="375"/>
                    <a:pt x="647" y="375"/>
                  </a:cubicBezTo>
                  <a:cubicBezTo>
                    <a:pt x="647" y="398"/>
                    <a:pt x="647" y="398"/>
                    <a:pt x="647" y="398"/>
                  </a:cubicBezTo>
                  <a:cubicBezTo>
                    <a:pt x="647" y="518"/>
                    <a:pt x="572" y="624"/>
                    <a:pt x="460" y="664"/>
                  </a:cubicBezTo>
                  <a:cubicBezTo>
                    <a:pt x="347" y="624"/>
                    <a:pt x="272" y="518"/>
                    <a:pt x="272" y="398"/>
                  </a:cubicBezTo>
                  <a:close/>
                  <a:moveTo>
                    <a:pt x="454" y="698"/>
                  </a:moveTo>
                  <a:cubicBezTo>
                    <a:pt x="460" y="700"/>
                    <a:pt x="460" y="700"/>
                    <a:pt x="460" y="700"/>
                  </a:cubicBezTo>
                  <a:cubicBezTo>
                    <a:pt x="465" y="698"/>
                    <a:pt x="465" y="698"/>
                    <a:pt x="465" y="698"/>
                  </a:cubicBezTo>
                  <a:cubicBezTo>
                    <a:pt x="481" y="692"/>
                    <a:pt x="497" y="686"/>
                    <a:pt x="511" y="678"/>
                  </a:cubicBezTo>
                  <a:cubicBezTo>
                    <a:pt x="513" y="693"/>
                    <a:pt x="518" y="708"/>
                    <a:pt x="527" y="719"/>
                  </a:cubicBezTo>
                  <a:cubicBezTo>
                    <a:pt x="460" y="778"/>
                    <a:pt x="460" y="778"/>
                    <a:pt x="460" y="778"/>
                  </a:cubicBezTo>
                  <a:cubicBezTo>
                    <a:pt x="393" y="719"/>
                    <a:pt x="393" y="719"/>
                    <a:pt x="393" y="719"/>
                  </a:cubicBezTo>
                  <a:cubicBezTo>
                    <a:pt x="401" y="708"/>
                    <a:pt x="407" y="693"/>
                    <a:pt x="408" y="678"/>
                  </a:cubicBezTo>
                  <a:cubicBezTo>
                    <a:pt x="423" y="686"/>
                    <a:pt x="438" y="692"/>
                    <a:pt x="454" y="698"/>
                  </a:cubicBezTo>
                  <a:close/>
                  <a:moveTo>
                    <a:pt x="368" y="743"/>
                  </a:moveTo>
                  <a:cubicBezTo>
                    <a:pt x="435" y="802"/>
                    <a:pt x="435" y="802"/>
                    <a:pt x="435" y="802"/>
                  </a:cubicBezTo>
                  <a:cubicBezTo>
                    <a:pt x="383" y="853"/>
                    <a:pt x="383" y="853"/>
                    <a:pt x="383" y="853"/>
                  </a:cubicBezTo>
                  <a:cubicBezTo>
                    <a:pt x="355" y="749"/>
                    <a:pt x="355" y="749"/>
                    <a:pt x="355" y="749"/>
                  </a:cubicBezTo>
                  <a:cubicBezTo>
                    <a:pt x="356" y="749"/>
                    <a:pt x="356" y="749"/>
                    <a:pt x="356" y="749"/>
                  </a:cubicBezTo>
                  <a:cubicBezTo>
                    <a:pt x="360" y="747"/>
                    <a:pt x="364" y="745"/>
                    <a:pt x="368" y="743"/>
                  </a:cubicBezTo>
                  <a:close/>
                  <a:moveTo>
                    <a:pt x="749" y="1022"/>
                  </a:moveTo>
                  <a:cubicBezTo>
                    <a:pt x="749" y="920"/>
                    <a:pt x="749" y="920"/>
                    <a:pt x="749" y="920"/>
                  </a:cubicBezTo>
                  <a:cubicBezTo>
                    <a:pt x="715" y="920"/>
                    <a:pt x="715" y="920"/>
                    <a:pt x="715" y="920"/>
                  </a:cubicBezTo>
                  <a:cubicBezTo>
                    <a:pt x="715" y="1022"/>
                    <a:pt x="715" y="1022"/>
                    <a:pt x="715" y="1022"/>
                  </a:cubicBezTo>
                  <a:cubicBezTo>
                    <a:pt x="204" y="1022"/>
                    <a:pt x="204" y="1022"/>
                    <a:pt x="204" y="1022"/>
                  </a:cubicBezTo>
                  <a:cubicBezTo>
                    <a:pt x="204" y="920"/>
                    <a:pt x="204" y="920"/>
                    <a:pt x="204" y="920"/>
                  </a:cubicBezTo>
                  <a:cubicBezTo>
                    <a:pt x="170" y="920"/>
                    <a:pt x="170" y="920"/>
                    <a:pt x="170" y="920"/>
                  </a:cubicBezTo>
                  <a:cubicBezTo>
                    <a:pt x="170" y="1022"/>
                    <a:pt x="170" y="1022"/>
                    <a:pt x="170" y="1022"/>
                  </a:cubicBezTo>
                  <a:cubicBezTo>
                    <a:pt x="34" y="1022"/>
                    <a:pt x="34" y="1022"/>
                    <a:pt x="34" y="1022"/>
                  </a:cubicBezTo>
                  <a:cubicBezTo>
                    <a:pt x="41" y="933"/>
                    <a:pt x="97" y="855"/>
                    <a:pt x="181" y="820"/>
                  </a:cubicBezTo>
                  <a:cubicBezTo>
                    <a:pt x="246" y="794"/>
                    <a:pt x="246" y="794"/>
                    <a:pt x="246" y="794"/>
                  </a:cubicBezTo>
                  <a:cubicBezTo>
                    <a:pt x="278" y="868"/>
                    <a:pt x="278" y="868"/>
                    <a:pt x="278" y="868"/>
                  </a:cubicBezTo>
                  <a:cubicBezTo>
                    <a:pt x="309" y="941"/>
                    <a:pt x="380" y="988"/>
                    <a:pt x="460" y="988"/>
                  </a:cubicBezTo>
                  <a:cubicBezTo>
                    <a:pt x="539" y="988"/>
                    <a:pt x="610" y="941"/>
                    <a:pt x="642" y="868"/>
                  </a:cubicBezTo>
                  <a:cubicBezTo>
                    <a:pt x="674" y="794"/>
                    <a:pt x="674" y="794"/>
                    <a:pt x="674" y="794"/>
                  </a:cubicBezTo>
                  <a:cubicBezTo>
                    <a:pt x="739" y="820"/>
                    <a:pt x="739" y="820"/>
                    <a:pt x="739" y="820"/>
                  </a:cubicBezTo>
                  <a:cubicBezTo>
                    <a:pt x="823" y="855"/>
                    <a:pt x="879" y="933"/>
                    <a:pt x="885" y="1022"/>
                  </a:cubicBezTo>
                  <a:lnTo>
                    <a:pt x="749" y="10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2" name="Группа 181"/>
          <p:cNvGrpSpPr/>
          <p:nvPr/>
        </p:nvGrpSpPr>
        <p:grpSpPr>
          <a:xfrm>
            <a:off x="2127098" y="1745810"/>
            <a:ext cx="393742" cy="393742"/>
            <a:chOff x="2705101" y="2522538"/>
            <a:chExt cx="690563" cy="690563"/>
          </a:xfrm>
          <a:solidFill>
            <a:srgbClr val="008C95"/>
          </a:solidFill>
        </p:grpSpPr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2705101" y="2522538"/>
              <a:ext cx="690563" cy="690563"/>
            </a:xfrm>
            <a:custGeom>
              <a:avLst/>
              <a:gdLst>
                <a:gd name="T0" fmla="*/ 939 w 1057"/>
                <a:gd name="T1" fmla="*/ 470 h 1056"/>
                <a:gd name="T2" fmla="*/ 821 w 1057"/>
                <a:gd name="T3" fmla="*/ 345 h 1056"/>
                <a:gd name="T4" fmla="*/ 696 w 1057"/>
                <a:gd name="T5" fmla="*/ 246 h 1056"/>
                <a:gd name="T6" fmla="*/ 655 w 1057"/>
                <a:gd name="T7" fmla="*/ 74 h 1056"/>
                <a:gd name="T8" fmla="*/ 575 w 1057"/>
                <a:gd name="T9" fmla="*/ 125 h 1056"/>
                <a:gd name="T10" fmla="*/ 476 w 1057"/>
                <a:gd name="T11" fmla="*/ 0 h 1056"/>
                <a:gd name="T12" fmla="*/ 325 w 1057"/>
                <a:gd name="T13" fmla="*/ 93 h 1056"/>
                <a:gd name="T14" fmla="*/ 181 w 1057"/>
                <a:gd name="T15" fmla="*/ 68 h 1056"/>
                <a:gd name="T16" fmla="*/ 75 w 1057"/>
                <a:gd name="T17" fmla="*/ 195 h 1056"/>
                <a:gd name="T18" fmla="*/ 21 w 1057"/>
                <a:gd name="T19" fmla="*/ 325 h 1056"/>
                <a:gd name="T20" fmla="*/ 21 w 1057"/>
                <a:gd name="T21" fmla="*/ 496 h 1056"/>
                <a:gd name="T22" fmla="*/ 75 w 1057"/>
                <a:gd name="T23" fmla="*/ 625 h 1056"/>
                <a:gd name="T24" fmla="*/ 181 w 1057"/>
                <a:gd name="T25" fmla="*/ 752 h 1056"/>
                <a:gd name="T26" fmla="*/ 325 w 1057"/>
                <a:gd name="T27" fmla="*/ 728 h 1056"/>
                <a:gd name="T28" fmla="*/ 778 w 1057"/>
                <a:gd name="T29" fmla="*/ 1056 h 1056"/>
                <a:gd name="T30" fmla="*/ 727 w 1057"/>
                <a:gd name="T31" fmla="*/ 1015 h 1056"/>
                <a:gd name="T32" fmla="*/ 803 w 1057"/>
                <a:gd name="T33" fmla="*/ 871 h 1056"/>
                <a:gd name="T34" fmla="*/ 871 w 1057"/>
                <a:gd name="T35" fmla="*/ 870 h 1056"/>
                <a:gd name="T36" fmla="*/ 929 w 1057"/>
                <a:gd name="T37" fmla="*/ 888 h 1056"/>
                <a:gd name="T38" fmla="*/ 1016 w 1057"/>
                <a:gd name="T39" fmla="*/ 773 h 1056"/>
                <a:gd name="T40" fmla="*/ 943 w 1057"/>
                <a:gd name="T41" fmla="*/ 1036 h 1056"/>
                <a:gd name="T42" fmla="*/ 1057 w 1057"/>
                <a:gd name="T43" fmla="*/ 1036 h 1056"/>
                <a:gd name="T44" fmla="*/ 898 w 1057"/>
                <a:gd name="T45" fmla="*/ 491 h 1056"/>
                <a:gd name="T46" fmla="*/ 609 w 1057"/>
                <a:gd name="T47" fmla="*/ 491 h 1056"/>
                <a:gd name="T48" fmla="*/ 695 w 1057"/>
                <a:gd name="T49" fmla="*/ 605 h 1056"/>
                <a:gd name="T50" fmla="*/ 791 w 1057"/>
                <a:gd name="T51" fmla="*/ 606 h 1056"/>
                <a:gd name="T52" fmla="*/ 821 w 1057"/>
                <a:gd name="T53" fmla="*/ 491 h 1056"/>
                <a:gd name="T54" fmla="*/ 549 w 1057"/>
                <a:gd name="T55" fmla="*/ 773 h 1056"/>
                <a:gd name="T56" fmla="*/ 514 w 1057"/>
                <a:gd name="T57" fmla="*/ 829 h 1056"/>
                <a:gd name="T58" fmla="*/ 496 w 1057"/>
                <a:gd name="T59" fmla="*/ 732 h 1056"/>
                <a:gd name="T60" fmla="*/ 568 w 1057"/>
                <a:gd name="T61" fmla="*/ 732 h 1056"/>
                <a:gd name="T62" fmla="*/ 780 w 1057"/>
                <a:gd name="T63" fmla="*/ 554 h 1056"/>
                <a:gd name="T64" fmla="*/ 727 w 1057"/>
                <a:gd name="T65" fmla="*/ 554 h 1056"/>
                <a:gd name="T66" fmla="*/ 255 w 1057"/>
                <a:gd name="T67" fmla="*/ 652 h 1056"/>
                <a:gd name="T68" fmla="*/ 118 w 1057"/>
                <a:gd name="T69" fmla="*/ 640 h 1056"/>
                <a:gd name="T70" fmla="*/ 129 w 1057"/>
                <a:gd name="T71" fmla="*/ 471 h 1056"/>
                <a:gd name="T72" fmla="*/ 42 w 1057"/>
                <a:gd name="T73" fmla="*/ 366 h 1056"/>
                <a:gd name="T74" fmla="*/ 169 w 1057"/>
                <a:gd name="T75" fmla="*/ 254 h 1056"/>
                <a:gd name="T76" fmla="*/ 181 w 1057"/>
                <a:gd name="T77" fmla="*/ 118 h 1056"/>
                <a:gd name="T78" fmla="*/ 350 w 1057"/>
                <a:gd name="T79" fmla="*/ 129 h 1056"/>
                <a:gd name="T80" fmla="*/ 455 w 1057"/>
                <a:gd name="T81" fmla="*/ 41 h 1056"/>
                <a:gd name="T82" fmla="*/ 567 w 1057"/>
                <a:gd name="T83" fmla="*/ 169 h 1056"/>
                <a:gd name="T84" fmla="*/ 703 w 1057"/>
                <a:gd name="T85" fmla="*/ 181 h 1056"/>
                <a:gd name="T86" fmla="*/ 692 w 1057"/>
                <a:gd name="T87" fmla="*/ 350 h 1056"/>
                <a:gd name="T88" fmla="*/ 780 w 1057"/>
                <a:gd name="T89" fmla="*/ 449 h 1056"/>
                <a:gd name="T90" fmla="*/ 411 w 1057"/>
                <a:gd name="T91" fmla="*/ 206 h 1056"/>
                <a:gd name="T92" fmla="*/ 369 w 1057"/>
                <a:gd name="T93" fmla="*/ 253 h 1056"/>
                <a:gd name="T94" fmla="*/ 411 w 1057"/>
                <a:gd name="T95" fmla="*/ 574 h 1056"/>
                <a:gd name="T96" fmla="*/ 238 w 1057"/>
                <a:gd name="T97" fmla="*/ 344 h 1056"/>
                <a:gd name="T98" fmla="*/ 411 w 1057"/>
                <a:gd name="T99" fmla="*/ 615 h 1056"/>
                <a:gd name="T100" fmla="*/ 567 w 1057"/>
                <a:gd name="T101" fmla="*/ 652 h 1056"/>
                <a:gd name="T102" fmla="*/ 455 w 1057"/>
                <a:gd name="T103" fmla="*/ 732 h 1056"/>
                <a:gd name="T104" fmla="*/ 350 w 1057"/>
                <a:gd name="T105" fmla="*/ 692 h 1056"/>
                <a:gd name="T106" fmla="*/ 366 w 1057"/>
                <a:gd name="T107" fmla="*/ 1015 h 1056"/>
                <a:gd name="T108" fmla="*/ 455 w 1057"/>
                <a:gd name="T109" fmla="*/ 871 h 1056"/>
                <a:gd name="T110" fmla="*/ 523 w 1057"/>
                <a:gd name="T111" fmla="*/ 870 h 1056"/>
                <a:gd name="T112" fmla="*/ 591 w 1057"/>
                <a:gd name="T113" fmla="*/ 871 h 1056"/>
                <a:gd name="T114" fmla="*/ 685 w 1057"/>
                <a:gd name="T115" fmla="*/ 1015 h 1056"/>
                <a:gd name="T116" fmla="*/ 862 w 1057"/>
                <a:gd name="T117" fmla="*/ 829 h 1056"/>
                <a:gd name="T118" fmla="*/ 898 w 1057"/>
                <a:gd name="T119" fmla="*/ 773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57" h="1056">
                  <a:moveTo>
                    <a:pt x="1036" y="732"/>
                  </a:moveTo>
                  <a:cubicBezTo>
                    <a:pt x="939" y="732"/>
                    <a:pt x="939" y="732"/>
                    <a:pt x="939" y="732"/>
                  </a:cubicBezTo>
                  <a:cubicBezTo>
                    <a:pt x="939" y="470"/>
                    <a:pt x="939" y="470"/>
                    <a:pt x="939" y="470"/>
                  </a:cubicBezTo>
                  <a:cubicBezTo>
                    <a:pt x="939" y="459"/>
                    <a:pt x="930" y="449"/>
                    <a:pt x="918" y="449"/>
                  </a:cubicBezTo>
                  <a:cubicBezTo>
                    <a:pt x="821" y="449"/>
                    <a:pt x="821" y="449"/>
                    <a:pt x="821" y="449"/>
                  </a:cubicBezTo>
                  <a:cubicBezTo>
                    <a:pt x="821" y="345"/>
                    <a:pt x="821" y="345"/>
                    <a:pt x="821" y="345"/>
                  </a:cubicBezTo>
                  <a:cubicBezTo>
                    <a:pt x="821" y="334"/>
                    <a:pt x="812" y="325"/>
                    <a:pt x="800" y="325"/>
                  </a:cubicBezTo>
                  <a:cubicBezTo>
                    <a:pt x="729" y="325"/>
                    <a:pt x="729" y="325"/>
                    <a:pt x="729" y="325"/>
                  </a:cubicBezTo>
                  <a:cubicBezTo>
                    <a:pt x="721" y="297"/>
                    <a:pt x="710" y="271"/>
                    <a:pt x="696" y="246"/>
                  </a:cubicBezTo>
                  <a:cubicBezTo>
                    <a:pt x="747" y="195"/>
                    <a:pt x="747" y="195"/>
                    <a:pt x="747" y="195"/>
                  </a:cubicBezTo>
                  <a:cubicBezTo>
                    <a:pt x="755" y="187"/>
                    <a:pt x="755" y="174"/>
                    <a:pt x="747" y="166"/>
                  </a:cubicBezTo>
                  <a:cubicBezTo>
                    <a:pt x="655" y="74"/>
                    <a:pt x="655" y="74"/>
                    <a:pt x="655" y="74"/>
                  </a:cubicBezTo>
                  <a:cubicBezTo>
                    <a:pt x="651" y="70"/>
                    <a:pt x="646" y="68"/>
                    <a:pt x="640" y="68"/>
                  </a:cubicBezTo>
                  <a:cubicBezTo>
                    <a:pt x="635" y="68"/>
                    <a:pt x="630" y="70"/>
                    <a:pt x="626" y="74"/>
                  </a:cubicBezTo>
                  <a:cubicBezTo>
                    <a:pt x="575" y="125"/>
                    <a:pt x="575" y="125"/>
                    <a:pt x="575" y="125"/>
                  </a:cubicBezTo>
                  <a:cubicBezTo>
                    <a:pt x="550" y="111"/>
                    <a:pt x="524" y="100"/>
                    <a:pt x="496" y="93"/>
                  </a:cubicBezTo>
                  <a:cubicBezTo>
                    <a:pt x="496" y="21"/>
                    <a:pt x="496" y="21"/>
                    <a:pt x="496" y="21"/>
                  </a:cubicBezTo>
                  <a:cubicBezTo>
                    <a:pt x="496" y="9"/>
                    <a:pt x="487" y="0"/>
                    <a:pt x="476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34" y="0"/>
                    <a:pt x="325" y="9"/>
                    <a:pt x="325" y="21"/>
                  </a:cubicBezTo>
                  <a:cubicBezTo>
                    <a:pt x="325" y="93"/>
                    <a:pt x="325" y="93"/>
                    <a:pt x="325" y="93"/>
                  </a:cubicBezTo>
                  <a:cubicBezTo>
                    <a:pt x="298" y="100"/>
                    <a:pt x="271" y="111"/>
                    <a:pt x="247" y="125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2" y="70"/>
                    <a:pt x="187" y="68"/>
                    <a:pt x="181" y="68"/>
                  </a:cubicBezTo>
                  <a:cubicBezTo>
                    <a:pt x="176" y="68"/>
                    <a:pt x="170" y="70"/>
                    <a:pt x="167" y="74"/>
                  </a:cubicBezTo>
                  <a:cubicBezTo>
                    <a:pt x="75" y="166"/>
                    <a:pt x="75" y="166"/>
                    <a:pt x="75" y="166"/>
                  </a:cubicBezTo>
                  <a:cubicBezTo>
                    <a:pt x="67" y="174"/>
                    <a:pt x="67" y="187"/>
                    <a:pt x="75" y="195"/>
                  </a:cubicBezTo>
                  <a:cubicBezTo>
                    <a:pt x="125" y="246"/>
                    <a:pt x="125" y="246"/>
                    <a:pt x="125" y="246"/>
                  </a:cubicBezTo>
                  <a:cubicBezTo>
                    <a:pt x="111" y="271"/>
                    <a:pt x="100" y="297"/>
                    <a:pt x="93" y="325"/>
                  </a:cubicBezTo>
                  <a:cubicBezTo>
                    <a:pt x="21" y="325"/>
                    <a:pt x="21" y="325"/>
                    <a:pt x="21" y="325"/>
                  </a:cubicBezTo>
                  <a:cubicBezTo>
                    <a:pt x="10" y="325"/>
                    <a:pt x="0" y="334"/>
                    <a:pt x="0" y="345"/>
                  </a:cubicBezTo>
                  <a:cubicBezTo>
                    <a:pt x="0" y="475"/>
                    <a:pt x="0" y="475"/>
                    <a:pt x="0" y="475"/>
                  </a:cubicBezTo>
                  <a:cubicBezTo>
                    <a:pt x="0" y="487"/>
                    <a:pt x="10" y="496"/>
                    <a:pt x="21" y="496"/>
                  </a:cubicBezTo>
                  <a:cubicBezTo>
                    <a:pt x="93" y="496"/>
                    <a:pt x="93" y="496"/>
                    <a:pt x="93" y="496"/>
                  </a:cubicBezTo>
                  <a:cubicBezTo>
                    <a:pt x="100" y="524"/>
                    <a:pt x="111" y="550"/>
                    <a:pt x="125" y="575"/>
                  </a:cubicBezTo>
                  <a:cubicBezTo>
                    <a:pt x="75" y="625"/>
                    <a:pt x="75" y="625"/>
                    <a:pt x="75" y="625"/>
                  </a:cubicBezTo>
                  <a:cubicBezTo>
                    <a:pt x="67" y="633"/>
                    <a:pt x="67" y="647"/>
                    <a:pt x="75" y="655"/>
                  </a:cubicBezTo>
                  <a:cubicBezTo>
                    <a:pt x="167" y="746"/>
                    <a:pt x="167" y="746"/>
                    <a:pt x="167" y="746"/>
                  </a:cubicBezTo>
                  <a:cubicBezTo>
                    <a:pt x="170" y="750"/>
                    <a:pt x="176" y="752"/>
                    <a:pt x="181" y="752"/>
                  </a:cubicBezTo>
                  <a:cubicBezTo>
                    <a:pt x="187" y="752"/>
                    <a:pt x="192" y="750"/>
                    <a:pt x="196" y="746"/>
                  </a:cubicBezTo>
                  <a:cubicBezTo>
                    <a:pt x="247" y="696"/>
                    <a:pt x="247" y="696"/>
                    <a:pt x="247" y="696"/>
                  </a:cubicBezTo>
                  <a:cubicBezTo>
                    <a:pt x="271" y="710"/>
                    <a:pt x="298" y="721"/>
                    <a:pt x="325" y="728"/>
                  </a:cubicBezTo>
                  <a:cubicBezTo>
                    <a:pt x="325" y="1036"/>
                    <a:pt x="325" y="1036"/>
                    <a:pt x="325" y="1036"/>
                  </a:cubicBezTo>
                  <a:cubicBezTo>
                    <a:pt x="325" y="1047"/>
                    <a:pt x="334" y="1056"/>
                    <a:pt x="346" y="1056"/>
                  </a:cubicBezTo>
                  <a:cubicBezTo>
                    <a:pt x="778" y="1056"/>
                    <a:pt x="778" y="1056"/>
                    <a:pt x="778" y="1056"/>
                  </a:cubicBezTo>
                  <a:cubicBezTo>
                    <a:pt x="790" y="1056"/>
                    <a:pt x="799" y="1047"/>
                    <a:pt x="799" y="1036"/>
                  </a:cubicBezTo>
                  <a:cubicBezTo>
                    <a:pt x="799" y="1024"/>
                    <a:pt x="790" y="1015"/>
                    <a:pt x="778" y="1015"/>
                  </a:cubicBezTo>
                  <a:cubicBezTo>
                    <a:pt x="727" y="1015"/>
                    <a:pt x="727" y="1015"/>
                    <a:pt x="727" y="1015"/>
                  </a:cubicBezTo>
                  <a:cubicBezTo>
                    <a:pt x="727" y="773"/>
                    <a:pt x="727" y="773"/>
                    <a:pt x="727" y="773"/>
                  </a:cubicBezTo>
                  <a:cubicBezTo>
                    <a:pt x="803" y="773"/>
                    <a:pt x="803" y="773"/>
                    <a:pt x="803" y="773"/>
                  </a:cubicBezTo>
                  <a:cubicBezTo>
                    <a:pt x="803" y="871"/>
                    <a:pt x="803" y="871"/>
                    <a:pt x="803" y="871"/>
                  </a:cubicBezTo>
                  <a:cubicBezTo>
                    <a:pt x="803" y="878"/>
                    <a:pt x="807" y="885"/>
                    <a:pt x="813" y="888"/>
                  </a:cubicBezTo>
                  <a:cubicBezTo>
                    <a:pt x="819" y="892"/>
                    <a:pt x="827" y="892"/>
                    <a:pt x="833" y="889"/>
                  </a:cubicBezTo>
                  <a:cubicBezTo>
                    <a:pt x="871" y="870"/>
                    <a:pt x="871" y="870"/>
                    <a:pt x="871" y="870"/>
                  </a:cubicBezTo>
                  <a:cubicBezTo>
                    <a:pt x="909" y="889"/>
                    <a:pt x="909" y="889"/>
                    <a:pt x="909" y="889"/>
                  </a:cubicBezTo>
                  <a:cubicBezTo>
                    <a:pt x="912" y="891"/>
                    <a:pt x="915" y="891"/>
                    <a:pt x="918" y="891"/>
                  </a:cubicBezTo>
                  <a:cubicBezTo>
                    <a:pt x="922" y="891"/>
                    <a:pt x="926" y="890"/>
                    <a:pt x="929" y="888"/>
                  </a:cubicBezTo>
                  <a:cubicBezTo>
                    <a:pt x="935" y="885"/>
                    <a:pt x="939" y="878"/>
                    <a:pt x="939" y="871"/>
                  </a:cubicBezTo>
                  <a:cubicBezTo>
                    <a:pt x="939" y="773"/>
                    <a:pt x="939" y="773"/>
                    <a:pt x="939" y="773"/>
                  </a:cubicBezTo>
                  <a:cubicBezTo>
                    <a:pt x="1016" y="773"/>
                    <a:pt x="1016" y="773"/>
                    <a:pt x="1016" y="773"/>
                  </a:cubicBezTo>
                  <a:cubicBezTo>
                    <a:pt x="1016" y="1015"/>
                    <a:pt x="1016" y="1015"/>
                    <a:pt x="1016" y="1015"/>
                  </a:cubicBezTo>
                  <a:cubicBezTo>
                    <a:pt x="964" y="1015"/>
                    <a:pt x="964" y="1015"/>
                    <a:pt x="964" y="1015"/>
                  </a:cubicBezTo>
                  <a:cubicBezTo>
                    <a:pt x="953" y="1015"/>
                    <a:pt x="943" y="1024"/>
                    <a:pt x="943" y="1036"/>
                  </a:cubicBezTo>
                  <a:cubicBezTo>
                    <a:pt x="943" y="1047"/>
                    <a:pt x="953" y="1056"/>
                    <a:pt x="964" y="1056"/>
                  </a:cubicBezTo>
                  <a:cubicBezTo>
                    <a:pt x="1036" y="1056"/>
                    <a:pt x="1036" y="1056"/>
                    <a:pt x="1036" y="1056"/>
                  </a:cubicBezTo>
                  <a:cubicBezTo>
                    <a:pt x="1048" y="1056"/>
                    <a:pt x="1057" y="1047"/>
                    <a:pt x="1057" y="1036"/>
                  </a:cubicBezTo>
                  <a:cubicBezTo>
                    <a:pt x="1057" y="753"/>
                    <a:pt x="1057" y="753"/>
                    <a:pt x="1057" y="753"/>
                  </a:cubicBezTo>
                  <a:cubicBezTo>
                    <a:pt x="1057" y="741"/>
                    <a:pt x="1048" y="732"/>
                    <a:pt x="1036" y="732"/>
                  </a:cubicBezTo>
                  <a:close/>
                  <a:moveTo>
                    <a:pt x="898" y="491"/>
                  </a:moveTo>
                  <a:cubicBezTo>
                    <a:pt x="898" y="732"/>
                    <a:pt x="898" y="732"/>
                    <a:pt x="898" y="732"/>
                  </a:cubicBezTo>
                  <a:cubicBezTo>
                    <a:pt x="609" y="732"/>
                    <a:pt x="609" y="732"/>
                    <a:pt x="609" y="732"/>
                  </a:cubicBezTo>
                  <a:cubicBezTo>
                    <a:pt x="609" y="491"/>
                    <a:pt x="609" y="491"/>
                    <a:pt x="609" y="491"/>
                  </a:cubicBezTo>
                  <a:cubicBezTo>
                    <a:pt x="685" y="491"/>
                    <a:pt x="685" y="491"/>
                    <a:pt x="685" y="491"/>
                  </a:cubicBezTo>
                  <a:cubicBezTo>
                    <a:pt x="685" y="588"/>
                    <a:pt x="685" y="588"/>
                    <a:pt x="685" y="588"/>
                  </a:cubicBezTo>
                  <a:cubicBezTo>
                    <a:pt x="685" y="595"/>
                    <a:pt x="689" y="602"/>
                    <a:pt x="695" y="605"/>
                  </a:cubicBezTo>
                  <a:cubicBezTo>
                    <a:pt x="701" y="609"/>
                    <a:pt x="709" y="609"/>
                    <a:pt x="715" y="606"/>
                  </a:cubicBezTo>
                  <a:cubicBezTo>
                    <a:pt x="753" y="587"/>
                    <a:pt x="753" y="587"/>
                    <a:pt x="753" y="587"/>
                  </a:cubicBezTo>
                  <a:cubicBezTo>
                    <a:pt x="791" y="606"/>
                    <a:pt x="791" y="606"/>
                    <a:pt x="791" y="606"/>
                  </a:cubicBezTo>
                  <a:cubicBezTo>
                    <a:pt x="798" y="609"/>
                    <a:pt x="805" y="609"/>
                    <a:pt x="811" y="605"/>
                  </a:cubicBezTo>
                  <a:cubicBezTo>
                    <a:pt x="817" y="602"/>
                    <a:pt x="821" y="595"/>
                    <a:pt x="821" y="588"/>
                  </a:cubicBezTo>
                  <a:cubicBezTo>
                    <a:pt x="821" y="491"/>
                    <a:pt x="821" y="491"/>
                    <a:pt x="821" y="491"/>
                  </a:cubicBezTo>
                  <a:lnTo>
                    <a:pt x="898" y="491"/>
                  </a:lnTo>
                  <a:close/>
                  <a:moveTo>
                    <a:pt x="496" y="773"/>
                  </a:moveTo>
                  <a:cubicBezTo>
                    <a:pt x="549" y="773"/>
                    <a:pt x="549" y="773"/>
                    <a:pt x="549" y="773"/>
                  </a:cubicBezTo>
                  <a:cubicBezTo>
                    <a:pt x="549" y="837"/>
                    <a:pt x="549" y="837"/>
                    <a:pt x="549" y="837"/>
                  </a:cubicBezTo>
                  <a:cubicBezTo>
                    <a:pt x="532" y="829"/>
                    <a:pt x="532" y="829"/>
                    <a:pt x="532" y="829"/>
                  </a:cubicBezTo>
                  <a:cubicBezTo>
                    <a:pt x="526" y="826"/>
                    <a:pt x="519" y="826"/>
                    <a:pt x="514" y="829"/>
                  </a:cubicBezTo>
                  <a:cubicBezTo>
                    <a:pt x="496" y="837"/>
                    <a:pt x="496" y="837"/>
                    <a:pt x="496" y="837"/>
                  </a:cubicBezTo>
                  <a:lnTo>
                    <a:pt x="496" y="773"/>
                  </a:lnTo>
                  <a:close/>
                  <a:moveTo>
                    <a:pt x="496" y="732"/>
                  </a:moveTo>
                  <a:cubicBezTo>
                    <a:pt x="496" y="728"/>
                    <a:pt x="496" y="728"/>
                    <a:pt x="496" y="728"/>
                  </a:cubicBezTo>
                  <a:cubicBezTo>
                    <a:pt x="521" y="722"/>
                    <a:pt x="545" y="712"/>
                    <a:pt x="568" y="700"/>
                  </a:cubicBezTo>
                  <a:cubicBezTo>
                    <a:pt x="568" y="732"/>
                    <a:pt x="568" y="732"/>
                    <a:pt x="568" y="732"/>
                  </a:cubicBezTo>
                  <a:lnTo>
                    <a:pt x="496" y="732"/>
                  </a:lnTo>
                  <a:close/>
                  <a:moveTo>
                    <a:pt x="780" y="491"/>
                  </a:moveTo>
                  <a:cubicBezTo>
                    <a:pt x="780" y="554"/>
                    <a:pt x="780" y="554"/>
                    <a:pt x="780" y="554"/>
                  </a:cubicBezTo>
                  <a:cubicBezTo>
                    <a:pt x="762" y="546"/>
                    <a:pt x="762" y="546"/>
                    <a:pt x="762" y="546"/>
                  </a:cubicBezTo>
                  <a:cubicBezTo>
                    <a:pt x="757" y="543"/>
                    <a:pt x="750" y="543"/>
                    <a:pt x="744" y="546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491"/>
                    <a:pt x="727" y="491"/>
                    <a:pt x="727" y="491"/>
                  </a:cubicBezTo>
                  <a:lnTo>
                    <a:pt x="780" y="491"/>
                  </a:lnTo>
                  <a:close/>
                  <a:moveTo>
                    <a:pt x="255" y="652"/>
                  </a:moveTo>
                  <a:cubicBezTo>
                    <a:pt x="246" y="647"/>
                    <a:pt x="236" y="648"/>
                    <a:pt x="229" y="655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18" y="640"/>
                    <a:pt x="118" y="640"/>
                    <a:pt x="118" y="640"/>
                  </a:cubicBezTo>
                  <a:cubicBezTo>
                    <a:pt x="166" y="592"/>
                    <a:pt x="166" y="592"/>
                    <a:pt x="166" y="592"/>
                  </a:cubicBezTo>
                  <a:cubicBezTo>
                    <a:pt x="173" y="585"/>
                    <a:pt x="174" y="575"/>
                    <a:pt x="169" y="566"/>
                  </a:cubicBezTo>
                  <a:cubicBezTo>
                    <a:pt x="150" y="537"/>
                    <a:pt x="137" y="505"/>
                    <a:pt x="129" y="471"/>
                  </a:cubicBezTo>
                  <a:cubicBezTo>
                    <a:pt x="127" y="461"/>
                    <a:pt x="119" y="455"/>
                    <a:pt x="109" y="455"/>
                  </a:cubicBezTo>
                  <a:cubicBezTo>
                    <a:pt x="42" y="455"/>
                    <a:pt x="42" y="455"/>
                    <a:pt x="42" y="455"/>
                  </a:cubicBezTo>
                  <a:cubicBezTo>
                    <a:pt x="42" y="366"/>
                    <a:pt x="42" y="366"/>
                    <a:pt x="42" y="366"/>
                  </a:cubicBezTo>
                  <a:cubicBezTo>
                    <a:pt x="109" y="366"/>
                    <a:pt x="109" y="366"/>
                    <a:pt x="109" y="366"/>
                  </a:cubicBezTo>
                  <a:cubicBezTo>
                    <a:pt x="119" y="366"/>
                    <a:pt x="127" y="359"/>
                    <a:pt x="129" y="350"/>
                  </a:cubicBezTo>
                  <a:cubicBezTo>
                    <a:pt x="137" y="316"/>
                    <a:pt x="150" y="284"/>
                    <a:pt x="169" y="254"/>
                  </a:cubicBezTo>
                  <a:cubicBezTo>
                    <a:pt x="174" y="246"/>
                    <a:pt x="173" y="235"/>
                    <a:pt x="166" y="228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6" y="173"/>
                    <a:pt x="246" y="174"/>
                    <a:pt x="255" y="169"/>
                  </a:cubicBezTo>
                  <a:cubicBezTo>
                    <a:pt x="284" y="150"/>
                    <a:pt x="316" y="136"/>
                    <a:pt x="350" y="129"/>
                  </a:cubicBezTo>
                  <a:cubicBezTo>
                    <a:pt x="360" y="127"/>
                    <a:pt x="366" y="118"/>
                    <a:pt x="366" y="109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55" y="109"/>
                    <a:pt x="455" y="109"/>
                    <a:pt x="455" y="109"/>
                  </a:cubicBezTo>
                  <a:cubicBezTo>
                    <a:pt x="455" y="118"/>
                    <a:pt x="462" y="127"/>
                    <a:pt x="471" y="129"/>
                  </a:cubicBezTo>
                  <a:cubicBezTo>
                    <a:pt x="505" y="136"/>
                    <a:pt x="538" y="150"/>
                    <a:pt x="567" y="169"/>
                  </a:cubicBezTo>
                  <a:cubicBezTo>
                    <a:pt x="575" y="174"/>
                    <a:pt x="586" y="173"/>
                    <a:pt x="593" y="166"/>
                  </a:cubicBezTo>
                  <a:cubicBezTo>
                    <a:pt x="640" y="118"/>
                    <a:pt x="640" y="118"/>
                    <a:pt x="640" y="118"/>
                  </a:cubicBezTo>
                  <a:cubicBezTo>
                    <a:pt x="703" y="181"/>
                    <a:pt x="703" y="181"/>
                    <a:pt x="703" y="181"/>
                  </a:cubicBezTo>
                  <a:cubicBezTo>
                    <a:pt x="655" y="228"/>
                    <a:pt x="655" y="228"/>
                    <a:pt x="655" y="228"/>
                  </a:cubicBezTo>
                  <a:cubicBezTo>
                    <a:pt x="648" y="235"/>
                    <a:pt x="647" y="246"/>
                    <a:pt x="653" y="254"/>
                  </a:cubicBezTo>
                  <a:cubicBezTo>
                    <a:pt x="672" y="284"/>
                    <a:pt x="685" y="316"/>
                    <a:pt x="692" y="350"/>
                  </a:cubicBezTo>
                  <a:cubicBezTo>
                    <a:pt x="694" y="359"/>
                    <a:pt x="703" y="366"/>
                    <a:pt x="712" y="366"/>
                  </a:cubicBezTo>
                  <a:cubicBezTo>
                    <a:pt x="780" y="366"/>
                    <a:pt x="780" y="366"/>
                    <a:pt x="780" y="366"/>
                  </a:cubicBezTo>
                  <a:cubicBezTo>
                    <a:pt x="780" y="449"/>
                    <a:pt x="780" y="449"/>
                    <a:pt x="780" y="449"/>
                  </a:cubicBezTo>
                  <a:cubicBezTo>
                    <a:pt x="611" y="449"/>
                    <a:pt x="611" y="449"/>
                    <a:pt x="611" y="449"/>
                  </a:cubicBezTo>
                  <a:cubicBezTo>
                    <a:pt x="614" y="437"/>
                    <a:pt x="615" y="424"/>
                    <a:pt x="615" y="410"/>
                  </a:cubicBezTo>
                  <a:cubicBezTo>
                    <a:pt x="615" y="298"/>
                    <a:pt x="523" y="206"/>
                    <a:pt x="411" y="206"/>
                  </a:cubicBezTo>
                  <a:cubicBezTo>
                    <a:pt x="393" y="206"/>
                    <a:pt x="376" y="208"/>
                    <a:pt x="359" y="213"/>
                  </a:cubicBezTo>
                  <a:cubicBezTo>
                    <a:pt x="348" y="215"/>
                    <a:pt x="341" y="227"/>
                    <a:pt x="344" y="238"/>
                  </a:cubicBezTo>
                  <a:cubicBezTo>
                    <a:pt x="347" y="249"/>
                    <a:pt x="358" y="255"/>
                    <a:pt x="369" y="253"/>
                  </a:cubicBezTo>
                  <a:cubicBezTo>
                    <a:pt x="383" y="249"/>
                    <a:pt x="397" y="247"/>
                    <a:pt x="411" y="247"/>
                  </a:cubicBezTo>
                  <a:cubicBezTo>
                    <a:pt x="501" y="247"/>
                    <a:pt x="574" y="320"/>
                    <a:pt x="574" y="410"/>
                  </a:cubicBezTo>
                  <a:cubicBezTo>
                    <a:pt x="574" y="500"/>
                    <a:pt x="501" y="574"/>
                    <a:pt x="411" y="574"/>
                  </a:cubicBezTo>
                  <a:cubicBezTo>
                    <a:pt x="321" y="574"/>
                    <a:pt x="248" y="500"/>
                    <a:pt x="248" y="410"/>
                  </a:cubicBezTo>
                  <a:cubicBezTo>
                    <a:pt x="248" y="396"/>
                    <a:pt x="249" y="382"/>
                    <a:pt x="253" y="369"/>
                  </a:cubicBezTo>
                  <a:cubicBezTo>
                    <a:pt x="256" y="358"/>
                    <a:pt x="249" y="347"/>
                    <a:pt x="238" y="344"/>
                  </a:cubicBezTo>
                  <a:cubicBezTo>
                    <a:pt x="227" y="341"/>
                    <a:pt x="216" y="348"/>
                    <a:pt x="213" y="359"/>
                  </a:cubicBezTo>
                  <a:cubicBezTo>
                    <a:pt x="209" y="375"/>
                    <a:pt x="206" y="393"/>
                    <a:pt x="206" y="410"/>
                  </a:cubicBezTo>
                  <a:cubicBezTo>
                    <a:pt x="206" y="523"/>
                    <a:pt x="298" y="615"/>
                    <a:pt x="411" y="615"/>
                  </a:cubicBezTo>
                  <a:cubicBezTo>
                    <a:pt x="474" y="615"/>
                    <a:pt x="530" y="586"/>
                    <a:pt x="568" y="541"/>
                  </a:cubicBezTo>
                  <a:cubicBezTo>
                    <a:pt x="568" y="652"/>
                    <a:pt x="568" y="652"/>
                    <a:pt x="568" y="652"/>
                  </a:cubicBezTo>
                  <a:cubicBezTo>
                    <a:pt x="567" y="652"/>
                    <a:pt x="567" y="652"/>
                    <a:pt x="567" y="652"/>
                  </a:cubicBezTo>
                  <a:cubicBezTo>
                    <a:pt x="538" y="671"/>
                    <a:pt x="505" y="685"/>
                    <a:pt x="471" y="692"/>
                  </a:cubicBezTo>
                  <a:cubicBezTo>
                    <a:pt x="462" y="694"/>
                    <a:pt x="455" y="702"/>
                    <a:pt x="455" y="712"/>
                  </a:cubicBezTo>
                  <a:cubicBezTo>
                    <a:pt x="455" y="732"/>
                    <a:pt x="455" y="732"/>
                    <a:pt x="455" y="732"/>
                  </a:cubicBezTo>
                  <a:cubicBezTo>
                    <a:pt x="366" y="732"/>
                    <a:pt x="366" y="732"/>
                    <a:pt x="366" y="732"/>
                  </a:cubicBezTo>
                  <a:cubicBezTo>
                    <a:pt x="366" y="712"/>
                    <a:pt x="366" y="712"/>
                    <a:pt x="366" y="712"/>
                  </a:cubicBezTo>
                  <a:cubicBezTo>
                    <a:pt x="366" y="702"/>
                    <a:pt x="360" y="694"/>
                    <a:pt x="350" y="692"/>
                  </a:cubicBezTo>
                  <a:cubicBezTo>
                    <a:pt x="316" y="685"/>
                    <a:pt x="284" y="671"/>
                    <a:pt x="255" y="652"/>
                  </a:cubicBezTo>
                  <a:close/>
                  <a:moveTo>
                    <a:pt x="685" y="1015"/>
                  </a:moveTo>
                  <a:cubicBezTo>
                    <a:pt x="366" y="1015"/>
                    <a:pt x="366" y="1015"/>
                    <a:pt x="366" y="1015"/>
                  </a:cubicBezTo>
                  <a:cubicBezTo>
                    <a:pt x="366" y="773"/>
                    <a:pt x="366" y="773"/>
                    <a:pt x="366" y="773"/>
                  </a:cubicBezTo>
                  <a:cubicBezTo>
                    <a:pt x="455" y="773"/>
                    <a:pt x="455" y="773"/>
                    <a:pt x="455" y="773"/>
                  </a:cubicBezTo>
                  <a:cubicBezTo>
                    <a:pt x="455" y="871"/>
                    <a:pt x="455" y="871"/>
                    <a:pt x="455" y="871"/>
                  </a:cubicBezTo>
                  <a:cubicBezTo>
                    <a:pt x="455" y="878"/>
                    <a:pt x="459" y="885"/>
                    <a:pt x="465" y="888"/>
                  </a:cubicBezTo>
                  <a:cubicBezTo>
                    <a:pt x="471" y="892"/>
                    <a:pt x="479" y="892"/>
                    <a:pt x="485" y="889"/>
                  </a:cubicBezTo>
                  <a:cubicBezTo>
                    <a:pt x="523" y="870"/>
                    <a:pt x="523" y="870"/>
                    <a:pt x="523" y="870"/>
                  </a:cubicBezTo>
                  <a:cubicBezTo>
                    <a:pt x="561" y="889"/>
                    <a:pt x="561" y="889"/>
                    <a:pt x="561" y="889"/>
                  </a:cubicBezTo>
                  <a:cubicBezTo>
                    <a:pt x="567" y="892"/>
                    <a:pt x="575" y="892"/>
                    <a:pt x="581" y="888"/>
                  </a:cubicBezTo>
                  <a:cubicBezTo>
                    <a:pt x="587" y="885"/>
                    <a:pt x="591" y="878"/>
                    <a:pt x="591" y="871"/>
                  </a:cubicBezTo>
                  <a:cubicBezTo>
                    <a:pt x="591" y="773"/>
                    <a:pt x="591" y="773"/>
                    <a:pt x="591" y="773"/>
                  </a:cubicBezTo>
                  <a:cubicBezTo>
                    <a:pt x="685" y="773"/>
                    <a:pt x="685" y="773"/>
                    <a:pt x="685" y="773"/>
                  </a:cubicBezTo>
                  <a:cubicBezTo>
                    <a:pt x="685" y="1015"/>
                    <a:pt x="685" y="1015"/>
                    <a:pt x="685" y="1015"/>
                  </a:cubicBezTo>
                  <a:close/>
                  <a:moveTo>
                    <a:pt x="898" y="837"/>
                  </a:moveTo>
                  <a:cubicBezTo>
                    <a:pt x="880" y="829"/>
                    <a:pt x="880" y="829"/>
                    <a:pt x="880" y="829"/>
                  </a:cubicBezTo>
                  <a:cubicBezTo>
                    <a:pt x="875" y="826"/>
                    <a:pt x="868" y="826"/>
                    <a:pt x="862" y="829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45" y="773"/>
                    <a:pt x="845" y="773"/>
                    <a:pt x="845" y="773"/>
                  </a:cubicBezTo>
                  <a:cubicBezTo>
                    <a:pt x="898" y="773"/>
                    <a:pt x="898" y="773"/>
                    <a:pt x="898" y="773"/>
                  </a:cubicBezTo>
                  <a:lnTo>
                    <a:pt x="898" y="8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2894013" y="2711451"/>
              <a:ext cx="160338" cy="158750"/>
            </a:xfrm>
            <a:custGeom>
              <a:avLst/>
              <a:gdLst>
                <a:gd name="T0" fmla="*/ 122 w 244"/>
                <a:gd name="T1" fmla="*/ 243 h 243"/>
                <a:gd name="T2" fmla="*/ 244 w 244"/>
                <a:gd name="T3" fmla="*/ 121 h 243"/>
                <a:gd name="T4" fmla="*/ 122 w 244"/>
                <a:gd name="T5" fmla="*/ 0 h 243"/>
                <a:gd name="T6" fmla="*/ 0 w 244"/>
                <a:gd name="T7" fmla="*/ 121 h 243"/>
                <a:gd name="T8" fmla="*/ 122 w 244"/>
                <a:gd name="T9" fmla="*/ 243 h 243"/>
                <a:gd name="T10" fmla="*/ 122 w 244"/>
                <a:gd name="T11" fmla="*/ 41 h 243"/>
                <a:gd name="T12" fmla="*/ 202 w 244"/>
                <a:gd name="T13" fmla="*/ 121 h 243"/>
                <a:gd name="T14" fmla="*/ 122 w 244"/>
                <a:gd name="T15" fmla="*/ 202 h 243"/>
                <a:gd name="T16" fmla="*/ 41 w 244"/>
                <a:gd name="T17" fmla="*/ 121 h 243"/>
                <a:gd name="T18" fmla="*/ 122 w 244"/>
                <a:gd name="T19" fmla="*/ 4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" h="243">
                  <a:moveTo>
                    <a:pt x="122" y="243"/>
                  </a:moveTo>
                  <a:cubicBezTo>
                    <a:pt x="189" y="243"/>
                    <a:pt x="244" y="189"/>
                    <a:pt x="244" y="121"/>
                  </a:cubicBezTo>
                  <a:cubicBezTo>
                    <a:pt x="244" y="54"/>
                    <a:pt x="189" y="0"/>
                    <a:pt x="122" y="0"/>
                  </a:cubicBezTo>
                  <a:cubicBezTo>
                    <a:pt x="55" y="0"/>
                    <a:pt x="0" y="54"/>
                    <a:pt x="0" y="121"/>
                  </a:cubicBezTo>
                  <a:cubicBezTo>
                    <a:pt x="0" y="189"/>
                    <a:pt x="55" y="243"/>
                    <a:pt x="122" y="243"/>
                  </a:cubicBezTo>
                  <a:close/>
                  <a:moveTo>
                    <a:pt x="122" y="41"/>
                  </a:moveTo>
                  <a:cubicBezTo>
                    <a:pt x="166" y="41"/>
                    <a:pt x="202" y="77"/>
                    <a:pt x="202" y="121"/>
                  </a:cubicBezTo>
                  <a:cubicBezTo>
                    <a:pt x="202" y="166"/>
                    <a:pt x="166" y="202"/>
                    <a:pt x="122" y="202"/>
                  </a:cubicBezTo>
                  <a:cubicBezTo>
                    <a:pt x="77" y="202"/>
                    <a:pt x="41" y="166"/>
                    <a:pt x="41" y="121"/>
                  </a:cubicBezTo>
                  <a:cubicBezTo>
                    <a:pt x="41" y="77"/>
                    <a:pt x="77" y="41"/>
                    <a:pt x="12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2960688" y="2778126"/>
              <a:ext cx="26988" cy="26988"/>
            </a:xfrm>
            <a:custGeom>
              <a:avLst/>
              <a:gdLst>
                <a:gd name="T0" fmla="*/ 21 w 41"/>
                <a:gd name="T1" fmla="*/ 41 h 41"/>
                <a:gd name="T2" fmla="*/ 41 w 41"/>
                <a:gd name="T3" fmla="*/ 20 h 41"/>
                <a:gd name="T4" fmla="*/ 21 w 41"/>
                <a:gd name="T5" fmla="*/ 0 h 41"/>
                <a:gd name="T6" fmla="*/ 21 w 41"/>
                <a:gd name="T7" fmla="*/ 0 h 41"/>
                <a:gd name="T8" fmla="*/ 0 w 41"/>
                <a:gd name="T9" fmla="*/ 20 h 41"/>
                <a:gd name="T10" fmla="*/ 21 w 41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21" y="41"/>
                  </a:moveTo>
                  <a:cubicBezTo>
                    <a:pt x="32" y="41"/>
                    <a:pt x="41" y="32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2874963" y="2690813"/>
              <a:ext cx="28575" cy="28575"/>
            </a:xfrm>
            <a:custGeom>
              <a:avLst/>
              <a:gdLst>
                <a:gd name="T0" fmla="*/ 23 w 46"/>
                <a:gd name="T1" fmla="*/ 43 h 43"/>
                <a:gd name="T2" fmla="*/ 38 w 46"/>
                <a:gd name="T3" fmla="*/ 36 h 43"/>
                <a:gd name="T4" fmla="*/ 38 w 46"/>
                <a:gd name="T5" fmla="*/ 36 h 43"/>
                <a:gd name="T6" fmla="*/ 37 w 46"/>
                <a:gd name="T7" fmla="*/ 7 h 43"/>
                <a:gd name="T8" fmla="*/ 8 w 46"/>
                <a:gd name="T9" fmla="*/ 8 h 43"/>
                <a:gd name="T10" fmla="*/ 9 w 46"/>
                <a:gd name="T11" fmla="*/ 38 h 43"/>
                <a:gd name="T12" fmla="*/ 23 w 46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3">
                  <a:moveTo>
                    <a:pt x="23" y="43"/>
                  </a:moveTo>
                  <a:cubicBezTo>
                    <a:pt x="28" y="43"/>
                    <a:pt x="34" y="41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6" y="28"/>
                    <a:pt x="45" y="15"/>
                    <a:pt x="37" y="7"/>
                  </a:cubicBezTo>
                  <a:cubicBezTo>
                    <a:pt x="28" y="0"/>
                    <a:pt x="15" y="0"/>
                    <a:pt x="8" y="8"/>
                  </a:cubicBezTo>
                  <a:cubicBezTo>
                    <a:pt x="0" y="17"/>
                    <a:pt x="0" y="30"/>
                    <a:pt x="9" y="38"/>
                  </a:cubicBezTo>
                  <a:cubicBezTo>
                    <a:pt x="13" y="41"/>
                    <a:pt x="18" y="43"/>
                    <a:pt x="23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3260726" y="3186113"/>
              <a:ext cx="26988" cy="26988"/>
            </a:xfrm>
            <a:custGeom>
              <a:avLst/>
              <a:gdLst>
                <a:gd name="T0" fmla="*/ 21 w 42"/>
                <a:gd name="T1" fmla="*/ 0 h 41"/>
                <a:gd name="T2" fmla="*/ 0 w 42"/>
                <a:gd name="T3" fmla="*/ 21 h 41"/>
                <a:gd name="T4" fmla="*/ 21 w 42"/>
                <a:gd name="T5" fmla="*/ 41 h 41"/>
                <a:gd name="T6" fmla="*/ 21 w 42"/>
                <a:gd name="T7" fmla="*/ 41 h 41"/>
                <a:gd name="T8" fmla="*/ 42 w 42"/>
                <a:gd name="T9" fmla="*/ 21 h 41"/>
                <a:gd name="T10" fmla="*/ 21 w 42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cubicBezTo>
                    <a:pt x="10" y="0"/>
                    <a:pt x="0" y="9"/>
                    <a:pt x="0" y="21"/>
                  </a:cubicBezTo>
                  <a:cubicBezTo>
                    <a:pt x="0" y="32"/>
                    <a:pt x="10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33" y="41"/>
                    <a:pt x="42" y="32"/>
                    <a:pt x="42" y="21"/>
                  </a:cubicBezTo>
                  <a:cubicBezTo>
                    <a:pt x="42" y="9"/>
                    <a:pt x="32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76" name="Группа 175"/>
          <p:cNvGrpSpPr/>
          <p:nvPr/>
        </p:nvGrpSpPr>
        <p:grpSpPr>
          <a:xfrm>
            <a:off x="2877587" y="1745810"/>
            <a:ext cx="393742" cy="393742"/>
            <a:chOff x="3746501" y="2522538"/>
            <a:chExt cx="690563" cy="690563"/>
          </a:xfrm>
          <a:solidFill>
            <a:srgbClr val="008C95"/>
          </a:solidFill>
        </p:grpSpPr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3746501" y="2522538"/>
              <a:ext cx="690563" cy="690563"/>
            </a:xfrm>
            <a:custGeom>
              <a:avLst/>
              <a:gdLst>
                <a:gd name="T0" fmla="*/ 969 w 1057"/>
                <a:gd name="T1" fmla="*/ 0 h 1056"/>
                <a:gd name="T2" fmla="*/ 88 w 1057"/>
                <a:gd name="T3" fmla="*/ 0 h 1056"/>
                <a:gd name="T4" fmla="*/ 0 w 1057"/>
                <a:gd name="T5" fmla="*/ 88 h 1056"/>
                <a:gd name="T6" fmla="*/ 0 w 1057"/>
                <a:gd name="T7" fmla="*/ 968 h 1056"/>
                <a:gd name="T8" fmla="*/ 88 w 1057"/>
                <a:gd name="T9" fmla="*/ 1056 h 1056"/>
                <a:gd name="T10" fmla="*/ 969 w 1057"/>
                <a:gd name="T11" fmla="*/ 1056 h 1056"/>
                <a:gd name="T12" fmla="*/ 1057 w 1057"/>
                <a:gd name="T13" fmla="*/ 968 h 1056"/>
                <a:gd name="T14" fmla="*/ 1057 w 1057"/>
                <a:gd name="T15" fmla="*/ 88 h 1056"/>
                <a:gd name="T16" fmla="*/ 969 w 1057"/>
                <a:gd name="T17" fmla="*/ 0 h 1056"/>
                <a:gd name="T18" fmla="*/ 88 w 1057"/>
                <a:gd name="T19" fmla="*/ 35 h 1056"/>
                <a:gd name="T20" fmla="*/ 969 w 1057"/>
                <a:gd name="T21" fmla="*/ 35 h 1056"/>
                <a:gd name="T22" fmla="*/ 1021 w 1057"/>
                <a:gd name="T23" fmla="*/ 88 h 1056"/>
                <a:gd name="T24" fmla="*/ 1021 w 1057"/>
                <a:gd name="T25" fmla="*/ 141 h 1056"/>
                <a:gd name="T26" fmla="*/ 36 w 1057"/>
                <a:gd name="T27" fmla="*/ 141 h 1056"/>
                <a:gd name="T28" fmla="*/ 36 w 1057"/>
                <a:gd name="T29" fmla="*/ 88 h 1056"/>
                <a:gd name="T30" fmla="*/ 88 w 1057"/>
                <a:gd name="T31" fmla="*/ 35 h 1056"/>
                <a:gd name="T32" fmla="*/ 969 w 1057"/>
                <a:gd name="T33" fmla="*/ 1021 h 1056"/>
                <a:gd name="T34" fmla="*/ 88 w 1057"/>
                <a:gd name="T35" fmla="*/ 1021 h 1056"/>
                <a:gd name="T36" fmla="*/ 36 w 1057"/>
                <a:gd name="T37" fmla="*/ 968 h 1056"/>
                <a:gd name="T38" fmla="*/ 36 w 1057"/>
                <a:gd name="T39" fmla="*/ 176 h 1056"/>
                <a:gd name="T40" fmla="*/ 1021 w 1057"/>
                <a:gd name="T41" fmla="*/ 176 h 1056"/>
                <a:gd name="T42" fmla="*/ 1021 w 1057"/>
                <a:gd name="T43" fmla="*/ 968 h 1056"/>
                <a:gd name="T44" fmla="*/ 969 w 1057"/>
                <a:gd name="T45" fmla="*/ 1021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7" h="1056">
                  <a:moveTo>
                    <a:pt x="969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40" y="0"/>
                    <a:pt x="0" y="40"/>
                    <a:pt x="0" y="88"/>
                  </a:cubicBezTo>
                  <a:cubicBezTo>
                    <a:pt x="0" y="968"/>
                    <a:pt x="0" y="968"/>
                    <a:pt x="0" y="968"/>
                  </a:cubicBezTo>
                  <a:cubicBezTo>
                    <a:pt x="0" y="1017"/>
                    <a:pt x="40" y="1056"/>
                    <a:pt x="88" y="1056"/>
                  </a:cubicBezTo>
                  <a:cubicBezTo>
                    <a:pt x="969" y="1056"/>
                    <a:pt x="969" y="1056"/>
                    <a:pt x="969" y="1056"/>
                  </a:cubicBezTo>
                  <a:cubicBezTo>
                    <a:pt x="1017" y="1056"/>
                    <a:pt x="1057" y="1017"/>
                    <a:pt x="1057" y="968"/>
                  </a:cubicBezTo>
                  <a:cubicBezTo>
                    <a:pt x="1057" y="88"/>
                    <a:pt x="1057" y="88"/>
                    <a:pt x="1057" y="88"/>
                  </a:cubicBezTo>
                  <a:cubicBezTo>
                    <a:pt x="1057" y="40"/>
                    <a:pt x="1017" y="0"/>
                    <a:pt x="969" y="0"/>
                  </a:cubicBezTo>
                  <a:close/>
                  <a:moveTo>
                    <a:pt x="88" y="35"/>
                  </a:moveTo>
                  <a:cubicBezTo>
                    <a:pt x="969" y="35"/>
                    <a:pt x="969" y="35"/>
                    <a:pt x="969" y="35"/>
                  </a:cubicBezTo>
                  <a:cubicBezTo>
                    <a:pt x="998" y="35"/>
                    <a:pt x="1021" y="59"/>
                    <a:pt x="1021" y="88"/>
                  </a:cubicBezTo>
                  <a:cubicBezTo>
                    <a:pt x="1021" y="141"/>
                    <a:pt x="1021" y="141"/>
                    <a:pt x="1021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59"/>
                    <a:pt x="59" y="35"/>
                    <a:pt x="88" y="35"/>
                  </a:cubicBezTo>
                  <a:close/>
                  <a:moveTo>
                    <a:pt x="969" y="1021"/>
                  </a:moveTo>
                  <a:cubicBezTo>
                    <a:pt x="88" y="1021"/>
                    <a:pt x="88" y="1021"/>
                    <a:pt x="88" y="1021"/>
                  </a:cubicBezTo>
                  <a:cubicBezTo>
                    <a:pt x="59" y="1021"/>
                    <a:pt x="36" y="998"/>
                    <a:pt x="36" y="968"/>
                  </a:cubicBezTo>
                  <a:cubicBezTo>
                    <a:pt x="36" y="176"/>
                    <a:pt x="36" y="176"/>
                    <a:pt x="36" y="176"/>
                  </a:cubicBezTo>
                  <a:cubicBezTo>
                    <a:pt x="1021" y="176"/>
                    <a:pt x="1021" y="176"/>
                    <a:pt x="1021" y="176"/>
                  </a:cubicBezTo>
                  <a:cubicBezTo>
                    <a:pt x="1021" y="968"/>
                    <a:pt x="1021" y="968"/>
                    <a:pt x="1021" y="968"/>
                  </a:cubicBezTo>
                  <a:cubicBezTo>
                    <a:pt x="1021" y="998"/>
                    <a:pt x="998" y="1021"/>
                    <a:pt x="969" y="10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" name="Rectangle 48"/>
            <p:cNvSpPr>
              <a:spLocks noChangeArrowheads="1"/>
            </p:cNvSpPr>
            <p:nvPr/>
          </p:nvSpPr>
          <p:spPr bwMode="auto">
            <a:xfrm>
              <a:off x="3816351" y="2568576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" name="Rectangle 49"/>
            <p:cNvSpPr>
              <a:spLocks noChangeArrowheads="1"/>
            </p:cNvSpPr>
            <p:nvPr/>
          </p:nvSpPr>
          <p:spPr bwMode="auto">
            <a:xfrm>
              <a:off x="3862388" y="2568576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" name="Rectangle 50"/>
            <p:cNvSpPr>
              <a:spLocks noChangeArrowheads="1"/>
            </p:cNvSpPr>
            <p:nvPr/>
          </p:nvSpPr>
          <p:spPr bwMode="auto">
            <a:xfrm>
              <a:off x="3908426" y="2568576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4057651" y="2868613"/>
              <a:ext cx="322263" cy="279400"/>
            </a:xfrm>
            <a:custGeom>
              <a:avLst/>
              <a:gdLst>
                <a:gd name="T0" fmla="*/ 352 w 492"/>
                <a:gd name="T1" fmla="*/ 0 h 428"/>
                <a:gd name="T2" fmla="*/ 141 w 492"/>
                <a:gd name="T3" fmla="*/ 0 h 428"/>
                <a:gd name="T4" fmla="*/ 124 w 492"/>
                <a:gd name="T5" fmla="*/ 13 h 428"/>
                <a:gd name="T6" fmla="*/ 0 w 492"/>
                <a:gd name="T7" fmla="*/ 418 h 428"/>
                <a:gd name="T8" fmla="*/ 34 w 492"/>
                <a:gd name="T9" fmla="*/ 428 h 428"/>
                <a:gd name="T10" fmla="*/ 141 w 492"/>
                <a:gd name="T11" fmla="*/ 78 h 428"/>
                <a:gd name="T12" fmla="*/ 247 w 492"/>
                <a:gd name="T13" fmla="*/ 428 h 428"/>
                <a:gd name="T14" fmla="*/ 281 w 492"/>
                <a:gd name="T15" fmla="*/ 418 h 428"/>
                <a:gd name="T16" fmla="*/ 261 w 492"/>
                <a:gd name="T17" fmla="*/ 352 h 428"/>
                <a:gd name="T18" fmla="*/ 435 w 492"/>
                <a:gd name="T19" fmla="*/ 352 h 428"/>
                <a:gd name="T20" fmla="*/ 458 w 492"/>
                <a:gd name="T21" fmla="*/ 428 h 428"/>
                <a:gd name="T22" fmla="*/ 492 w 492"/>
                <a:gd name="T23" fmla="*/ 418 h 428"/>
                <a:gd name="T24" fmla="*/ 369 w 492"/>
                <a:gd name="T25" fmla="*/ 13 h 428"/>
                <a:gd name="T26" fmla="*/ 352 w 492"/>
                <a:gd name="T27" fmla="*/ 0 h 428"/>
                <a:gd name="T28" fmla="*/ 196 w 492"/>
                <a:gd name="T29" fmla="*/ 141 h 428"/>
                <a:gd name="T30" fmla="*/ 371 w 492"/>
                <a:gd name="T31" fmla="*/ 141 h 428"/>
                <a:gd name="T32" fmla="*/ 392 w 492"/>
                <a:gd name="T33" fmla="*/ 212 h 428"/>
                <a:gd name="T34" fmla="*/ 218 w 492"/>
                <a:gd name="T35" fmla="*/ 212 h 428"/>
                <a:gd name="T36" fmla="*/ 196 w 492"/>
                <a:gd name="T37" fmla="*/ 141 h 428"/>
                <a:gd name="T38" fmla="*/ 360 w 492"/>
                <a:gd name="T39" fmla="*/ 106 h 428"/>
                <a:gd name="T40" fmla="*/ 186 w 492"/>
                <a:gd name="T41" fmla="*/ 106 h 428"/>
                <a:gd name="T42" fmla="*/ 164 w 492"/>
                <a:gd name="T43" fmla="*/ 35 h 428"/>
                <a:gd name="T44" fmla="*/ 339 w 492"/>
                <a:gd name="T45" fmla="*/ 35 h 428"/>
                <a:gd name="T46" fmla="*/ 360 w 492"/>
                <a:gd name="T47" fmla="*/ 106 h 428"/>
                <a:gd name="T48" fmla="*/ 250 w 492"/>
                <a:gd name="T49" fmla="*/ 317 h 428"/>
                <a:gd name="T50" fmla="*/ 229 w 492"/>
                <a:gd name="T51" fmla="*/ 247 h 428"/>
                <a:gd name="T52" fmla="*/ 403 w 492"/>
                <a:gd name="T53" fmla="*/ 247 h 428"/>
                <a:gd name="T54" fmla="*/ 424 w 492"/>
                <a:gd name="T55" fmla="*/ 317 h 428"/>
                <a:gd name="T56" fmla="*/ 250 w 492"/>
                <a:gd name="T57" fmla="*/ 31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2" h="428">
                  <a:moveTo>
                    <a:pt x="352" y="0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133" y="0"/>
                    <a:pt x="126" y="5"/>
                    <a:pt x="124" y="13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34" y="428"/>
                    <a:pt x="34" y="428"/>
                    <a:pt x="34" y="428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247" y="428"/>
                    <a:pt x="247" y="428"/>
                    <a:pt x="247" y="428"/>
                  </a:cubicBezTo>
                  <a:cubicBezTo>
                    <a:pt x="281" y="418"/>
                    <a:pt x="281" y="418"/>
                    <a:pt x="281" y="418"/>
                  </a:cubicBezTo>
                  <a:cubicBezTo>
                    <a:pt x="261" y="352"/>
                    <a:pt x="261" y="352"/>
                    <a:pt x="261" y="352"/>
                  </a:cubicBezTo>
                  <a:cubicBezTo>
                    <a:pt x="435" y="352"/>
                    <a:pt x="435" y="352"/>
                    <a:pt x="435" y="352"/>
                  </a:cubicBezTo>
                  <a:cubicBezTo>
                    <a:pt x="458" y="428"/>
                    <a:pt x="458" y="428"/>
                    <a:pt x="458" y="428"/>
                  </a:cubicBezTo>
                  <a:cubicBezTo>
                    <a:pt x="492" y="418"/>
                    <a:pt x="492" y="418"/>
                    <a:pt x="492" y="418"/>
                  </a:cubicBezTo>
                  <a:cubicBezTo>
                    <a:pt x="369" y="13"/>
                    <a:pt x="369" y="13"/>
                    <a:pt x="369" y="13"/>
                  </a:cubicBezTo>
                  <a:cubicBezTo>
                    <a:pt x="366" y="5"/>
                    <a:pt x="360" y="0"/>
                    <a:pt x="352" y="0"/>
                  </a:cubicBezTo>
                  <a:close/>
                  <a:moveTo>
                    <a:pt x="196" y="141"/>
                  </a:moveTo>
                  <a:cubicBezTo>
                    <a:pt x="371" y="141"/>
                    <a:pt x="371" y="141"/>
                    <a:pt x="371" y="141"/>
                  </a:cubicBezTo>
                  <a:cubicBezTo>
                    <a:pt x="392" y="212"/>
                    <a:pt x="392" y="212"/>
                    <a:pt x="392" y="212"/>
                  </a:cubicBezTo>
                  <a:cubicBezTo>
                    <a:pt x="218" y="212"/>
                    <a:pt x="218" y="212"/>
                    <a:pt x="218" y="212"/>
                  </a:cubicBezTo>
                  <a:lnTo>
                    <a:pt x="196" y="141"/>
                  </a:lnTo>
                  <a:close/>
                  <a:moveTo>
                    <a:pt x="360" y="106"/>
                  </a:moveTo>
                  <a:cubicBezTo>
                    <a:pt x="186" y="106"/>
                    <a:pt x="186" y="106"/>
                    <a:pt x="186" y="106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339" y="35"/>
                    <a:pt x="339" y="35"/>
                    <a:pt x="339" y="35"/>
                  </a:cubicBezTo>
                  <a:lnTo>
                    <a:pt x="360" y="106"/>
                  </a:lnTo>
                  <a:close/>
                  <a:moveTo>
                    <a:pt x="250" y="317"/>
                  </a:moveTo>
                  <a:cubicBezTo>
                    <a:pt x="229" y="247"/>
                    <a:pt x="229" y="247"/>
                    <a:pt x="229" y="247"/>
                  </a:cubicBezTo>
                  <a:cubicBezTo>
                    <a:pt x="403" y="247"/>
                    <a:pt x="403" y="247"/>
                    <a:pt x="403" y="247"/>
                  </a:cubicBezTo>
                  <a:cubicBezTo>
                    <a:pt x="424" y="317"/>
                    <a:pt x="424" y="317"/>
                    <a:pt x="424" y="317"/>
                  </a:cubicBezTo>
                  <a:lnTo>
                    <a:pt x="250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3816351" y="2684463"/>
              <a:ext cx="252413" cy="252413"/>
            </a:xfrm>
            <a:custGeom>
              <a:avLst/>
              <a:gdLst>
                <a:gd name="T0" fmla="*/ 387 w 387"/>
                <a:gd name="T1" fmla="*/ 228 h 387"/>
                <a:gd name="T2" fmla="*/ 370 w 387"/>
                <a:gd name="T3" fmla="*/ 140 h 387"/>
                <a:gd name="T4" fmla="*/ 323 w 387"/>
                <a:gd name="T5" fmla="*/ 138 h 387"/>
                <a:gd name="T6" fmla="*/ 355 w 387"/>
                <a:gd name="T7" fmla="*/ 81 h 387"/>
                <a:gd name="T8" fmla="*/ 281 w 387"/>
                <a:gd name="T9" fmla="*/ 31 h 387"/>
                <a:gd name="T10" fmla="*/ 246 w 387"/>
                <a:gd name="T11" fmla="*/ 63 h 387"/>
                <a:gd name="T12" fmla="*/ 229 w 387"/>
                <a:gd name="T13" fmla="*/ 0 h 387"/>
                <a:gd name="T14" fmla="*/ 141 w 387"/>
                <a:gd name="T15" fmla="*/ 17 h 387"/>
                <a:gd name="T16" fmla="*/ 139 w 387"/>
                <a:gd name="T17" fmla="*/ 64 h 387"/>
                <a:gd name="T18" fmla="*/ 82 w 387"/>
                <a:gd name="T19" fmla="*/ 31 h 387"/>
                <a:gd name="T20" fmla="*/ 32 w 387"/>
                <a:gd name="T21" fmla="*/ 106 h 387"/>
                <a:gd name="T22" fmla="*/ 63 w 387"/>
                <a:gd name="T23" fmla="*/ 140 h 387"/>
                <a:gd name="T24" fmla="*/ 0 w 387"/>
                <a:gd name="T25" fmla="*/ 158 h 387"/>
                <a:gd name="T26" fmla="*/ 18 w 387"/>
                <a:gd name="T27" fmla="*/ 246 h 387"/>
                <a:gd name="T28" fmla="*/ 64 w 387"/>
                <a:gd name="T29" fmla="*/ 248 h 387"/>
                <a:gd name="T30" fmla="*/ 32 w 387"/>
                <a:gd name="T31" fmla="*/ 305 h 387"/>
                <a:gd name="T32" fmla="*/ 106 w 387"/>
                <a:gd name="T33" fmla="*/ 355 h 387"/>
                <a:gd name="T34" fmla="*/ 141 w 387"/>
                <a:gd name="T35" fmla="*/ 324 h 387"/>
                <a:gd name="T36" fmla="*/ 158 w 387"/>
                <a:gd name="T37" fmla="*/ 387 h 387"/>
                <a:gd name="T38" fmla="*/ 229 w 387"/>
                <a:gd name="T39" fmla="*/ 387 h 387"/>
                <a:gd name="T40" fmla="*/ 246 w 387"/>
                <a:gd name="T41" fmla="*/ 324 h 387"/>
                <a:gd name="T42" fmla="*/ 281 w 387"/>
                <a:gd name="T43" fmla="*/ 355 h 387"/>
                <a:gd name="T44" fmla="*/ 355 w 387"/>
                <a:gd name="T45" fmla="*/ 305 h 387"/>
                <a:gd name="T46" fmla="*/ 323 w 387"/>
                <a:gd name="T47" fmla="*/ 248 h 387"/>
                <a:gd name="T48" fmla="*/ 370 w 387"/>
                <a:gd name="T49" fmla="*/ 246 h 387"/>
                <a:gd name="T50" fmla="*/ 318 w 387"/>
                <a:gd name="T51" fmla="*/ 293 h 387"/>
                <a:gd name="T52" fmla="*/ 265 w 387"/>
                <a:gd name="T53" fmla="*/ 289 h 387"/>
                <a:gd name="T54" fmla="*/ 224 w 387"/>
                <a:gd name="T55" fmla="*/ 294 h 387"/>
                <a:gd name="T56" fmla="*/ 211 w 387"/>
                <a:gd name="T57" fmla="*/ 352 h 387"/>
                <a:gd name="T58" fmla="*/ 176 w 387"/>
                <a:gd name="T59" fmla="*/ 311 h 387"/>
                <a:gd name="T60" fmla="*/ 143 w 387"/>
                <a:gd name="T61" fmla="*/ 286 h 387"/>
                <a:gd name="T62" fmla="*/ 94 w 387"/>
                <a:gd name="T63" fmla="*/ 318 h 387"/>
                <a:gd name="T64" fmla="*/ 98 w 387"/>
                <a:gd name="T65" fmla="*/ 264 h 387"/>
                <a:gd name="T66" fmla="*/ 92 w 387"/>
                <a:gd name="T67" fmla="*/ 223 h 387"/>
                <a:gd name="T68" fmla="*/ 35 w 387"/>
                <a:gd name="T69" fmla="*/ 211 h 387"/>
                <a:gd name="T70" fmla="*/ 76 w 387"/>
                <a:gd name="T71" fmla="*/ 176 h 387"/>
                <a:gd name="T72" fmla="*/ 101 w 387"/>
                <a:gd name="T73" fmla="*/ 143 h 387"/>
                <a:gd name="T74" fmla="*/ 69 w 387"/>
                <a:gd name="T75" fmla="*/ 94 h 387"/>
                <a:gd name="T76" fmla="*/ 123 w 387"/>
                <a:gd name="T77" fmla="*/ 97 h 387"/>
                <a:gd name="T78" fmla="*/ 163 w 387"/>
                <a:gd name="T79" fmla="*/ 92 h 387"/>
                <a:gd name="T80" fmla="*/ 176 w 387"/>
                <a:gd name="T81" fmla="*/ 35 h 387"/>
                <a:gd name="T82" fmla="*/ 211 w 387"/>
                <a:gd name="T83" fmla="*/ 75 h 387"/>
                <a:gd name="T84" fmla="*/ 244 w 387"/>
                <a:gd name="T85" fmla="*/ 100 h 387"/>
                <a:gd name="T86" fmla="*/ 293 w 387"/>
                <a:gd name="T87" fmla="*/ 69 h 387"/>
                <a:gd name="T88" fmla="*/ 290 w 387"/>
                <a:gd name="T89" fmla="*/ 122 h 387"/>
                <a:gd name="T90" fmla="*/ 295 w 387"/>
                <a:gd name="T91" fmla="*/ 163 h 387"/>
                <a:gd name="T92" fmla="*/ 352 w 387"/>
                <a:gd name="T93" fmla="*/ 176 h 387"/>
                <a:gd name="T94" fmla="*/ 312 w 387"/>
                <a:gd name="T95" fmla="*/ 211 h 387"/>
                <a:gd name="T96" fmla="*/ 287 w 387"/>
                <a:gd name="T97" fmla="*/ 24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7" h="387">
                  <a:moveTo>
                    <a:pt x="370" y="246"/>
                  </a:moveTo>
                  <a:cubicBezTo>
                    <a:pt x="379" y="246"/>
                    <a:pt x="387" y="238"/>
                    <a:pt x="387" y="228"/>
                  </a:cubicBezTo>
                  <a:cubicBezTo>
                    <a:pt x="387" y="158"/>
                    <a:pt x="387" y="158"/>
                    <a:pt x="387" y="158"/>
                  </a:cubicBezTo>
                  <a:cubicBezTo>
                    <a:pt x="387" y="148"/>
                    <a:pt x="379" y="140"/>
                    <a:pt x="370" y="140"/>
                  </a:cubicBezTo>
                  <a:cubicBezTo>
                    <a:pt x="324" y="140"/>
                    <a:pt x="324" y="140"/>
                    <a:pt x="324" y="140"/>
                  </a:cubicBezTo>
                  <a:cubicBezTo>
                    <a:pt x="323" y="138"/>
                    <a:pt x="323" y="138"/>
                    <a:pt x="323" y="138"/>
                  </a:cubicBezTo>
                  <a:cubicBezTo>
                    <a:pt x="355" y="106"/>
                    <a:pt x="355" y="106"/>
                    <a:pt x="355" y="106"/>
                  </a:cubicBezTo>
                  <a:cubicBezTo>
                    <a:pt x="362" y="99"/>
                    <a:pt x="362" y="88"/>
                    <a:pt x="355" y="81"/>
                  </a:cubicBezTo>
                  <a:cubicBezTo>
                    <a:pt x="306" y="31"/>
                    <a:pt x="306" y="31"/>
                    <a:pt x="306" y="31"/>
                  </a:cubicBezTo>
                  <a:cubicBezTo>
                    <a:pt x="299" y="25"/>
                    <a:pt x="288" y="25"/>
                    <a:pt x="281" y="31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46" y="63"/>
                    <a:pt x="246" y="63"/>
                    <a:pt x="246" y="63"/>
                  </a:cubicBezTo>
                  <a:cubicBezTo>
                    <a:pt x="246" y="17"/>
                    <a:pt x="246" y="17"/>
                    <a:pt x="246" y="17"/>
                  </a:cubicBezTo>
                  <a:cubicBezTo>
                    <a:pt x="246" y="7"/>
                    <a:pt x="239" y="0"/>
                    <a:pt x="229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49" y="0"/>
                    <a:pt x="141" y="7"/>
                    <a:pt x="141" y="17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0" y="25"/>
                    <a:pt x="88" y="25"/>
                    <a:pt x="82" y="3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25" y="88"/>
                    <a:pt x="25" y="99"/>
                    <a:pt x="32" y="106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3" y="140"/>
                    <a:pt x="63" y="140"/>
                    <a:pt x="63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8" y="140"/>
                    <a:pt x="0" y="148"/>
                    <a:pt x="0" y="15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0" y="238"/>
                    <a:pt x="8" y="246"/>
                    <a:pt x="18" y="246"/>
                  </a:cubicBezTo>
                  <a:cubicBezTo>
                    <a:pt x="63" y="246"/>
                    <a:pt x="63" y="246"/>
                    <a:pt x="63" y="246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32" y="280"/>
                    <a:pt x="32" y="280"/>
                    <a:pt x="32" y="280"/>
                  </a:cubicBezTo>
                  <a:cubicBezTo>
                    <a:pt x="25" y="287"/>
                    <a:pt x="25" y="298"/>
                    <a:pt x="32" y="305"/>
                  </a:cubicBezTo>
                  <a:cubicBezTo>
                    <a:pt x="82" y="355"/>
                    <a:pt x="82" y="355"/>
                    <a:pt x="82" y="355"/>
                  </a:cubicBezTo>
                  <a:cubicBezTo>
                    <a:pt x="89" y="362"/>
                    <a:pt x="99" y="362"/>
                    <a:pt x="106" y="355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69"/>
                    <a:pt x="141" y="369"/>
                    <a:pt x="141" y="369"/>
                  </a:cubicBezTo>
                  <a:cubicBezTo>
                    <a:pt x="141" y="379"/>
                    <a:pt x="149" y="387"/>
                    <a:pt x="158" y="387"/>
                  </a:cubicBezTo>
                  <a:cubicBezTo>
                    <a:pt x="158" y="387"/>
                    <a:pt x="158" y="387"/>
                    <a:pt x="158" y="387"/>
                  </a:cubicBezTo>
                  <a:cubicBezTo>
                    <a:pt x="229" y="387"/>
                    <a:pt x="229" y="387"/>
                    <a:pt x="229" y="387"/>
                  </a:cubicBezTo>
                  <a:cubicBezTo>
                    <a:pt x="239" y="387"/>
                    <a:pt x="246" y="379"/>
                    <a:pt x="246" y="369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9" y="323"/>
                    <a:pt x="249" y="323"/>
                    <a:pt x="249" y="323"/>
                  </a:cubicBezTo>
                  <a:cubicBezTo>
                    <a:pt x="281" y="355"/>
                    <a:pt x="281" y="355"/>
                    <a:pt x="281" y="355"/>
                  </a:cubicBezTo>
                  <a:cubicBezTo>
                    <a:pt x="288" y="362"/>
                    <a:pt x="299" y="362"/>
                    <a:pt x="306" y="355"/>
                  </a:cubicBezTo>
                  <a:cubicBezTo>
                    <a:pt x="355" y="305"/>
                    <a:pt x="355" y="305"/>
                    <a:pt x="355" y="305"/>
                  </a:cubicBezTo>
                  <a:cubicBezTo>
                    <a:pt x="362" y="298"/>
                    <a:pt x="362" y="287"/>
                    <a:pt x="355" y="280"/>
                  </a:cubicBezTo>
                  <a:cubicBezTo>
                    <a:pt x="323" y="248"/>
                    <a:pt x="323" y="248"/>
                    <a:pt x="323" y="248"/>
                  </a:cubicBezTo>
                  <a:cubicBezTo>
                    <a:pt x="324" y="246"/>
                    <a:pt x="324" y="246"/>
                    <a:pt x="324" y="246"/>
                  </a:cubicBezTo>
                  <a:lnTo>
                    <a:pt x="370" y="246"/>
                  </a:lnTo>
                  <a:close/>
                  <a:moveTo>
                    <a:pt x="290" y="264"/>
                  </a:moveTo>
                  <a:cubicBezTo>
                    <a:pt x="318" y="293"/>
                    <a:pt x="318" y="293"/>
                    <a:pt x="318" y="29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59" y="284"/>
                    <a:pt x="251" y="282"/>
                    <a:pt x="244" y="286"/>
                  </a:cubicBezTo>
                  <a:cubicBezTo>
                    <a:pt x="237" y="290"/>
                    <a:pt x="231" y="292"/>
                    <a:pt x="224" y="294"/>
                  </a:cubicBezTo>
                  <a:cubicBezTo>
                    <a:pt x="216" y="297"/>
                    <a:pt x="211" y="304"/>
                    <a:pt x="211" y="311"/>
                  </a:cubicBezTo>
                  <a:cubicBezTo>
                    <a:pt x="211" y="352"/>
                    <a:pt x="211" y="352"/>
                    <a:pt x="211" y="352"/>
                  </a:cubicBezTo>
                  <a:cubicBezTo>
                    <a:pt x="176" y="352"/>
                    <a:pt x="176" y="352"/>
                    <a:pt x="176" y="352"/>
                  </a:cubicBezTo>
                  <a:cubicBezTo>
                    <a:pt x="176" y="311"/>
                    <a:pt x="176" y="311"/>
                    <a:pt x="176" y="311"/>
                  </a:cubicBezTo>
                  <a:cubicBezTo>
                    <a:pt x="176" y="304"/>
                    <a:pt x="171" y="297"/>
                    <a:pt x="163" y="294"/>
                  </a:cubicBezTo>
                  <a:cubicBezTo>
                    <a:pt x="156" y="292"/>
                    <a:pt x="150" y="290"/>
                    <a:pt x="143" y="286"/>
                  </a:cubicBezTo>
                  <a:cubicBezTo>
                    <a:pt x="137" y="282"/>
                    <a:pt x="128" y="284"/>
                    <a:pt x="123" y="289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69" y="293"/>
                    <a:pt x="69" y="293"/>
                    <a:pt x="69" y="293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103" y="259"/>
                    <a:pt x="104" y="250"/>
                    <a:pt x="101" y="243"/>
                  </a:cubicBezTo>
                  <a:cubicBezTo>
                    <a:pt x="97" y="237"/>
                    <a:pt x="94" y="230"/>
                    <a:pt x="92" y="223"/>
                  </a:cubicBezTo>
                  <a:cubicBezTo>
                    <a:pt x="90" y="216"/>
                    <a:pt x="83" y="211"/>
                    <a:pt x="76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3" y="176"/>
                    <a:pt x="90" y="171"/>
                    <a:pt x="92" y="163"/>
                  </a:cubicBezTo>
                  <a:cubicBezTo>
                    <a:pt x="94" y="156"/>
                    <a:pt x="97" y="149"/>
                    <a:pt x="101" y="143"/>
                  </a:cubicBezTo>
                  <a:cubicBezTo>
                    <a:pt x="104" y="136"/>
                    <a:pt x="103" y="128"/>
                    <a:pt x="98" y="122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8" y="103"/>
                    <a:pt x="137" y="104"/>
                    <a:pt x="143" y="100"/>
                  </a:cubicBezTo>
                  <a:cubicBezTo>
                    <a:pt x="150" y="97"/>
                    <a:pt x="156" y="94"/>
                    <a:pt x="163" y="92"/>
                  </a:cubicBezTo>
                  <a:cubicBezTo>
                    <a:pt x="171" y="90"/>
                    <a:pt x="176" y="83"/>
                    <a:pt x="176" y="75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83"/>
                    <a:pt x="216" y="90"/>
                    <a:pt x="224" y="92"/>
                  </a:cubicBezTo>
                  <a:cubicBezTo>
                    <a:pt x="231" y="94"/>
                    <a:pt x="237" y="97"/>
                    <a:pt x="244" y="100"/>
                  </a:cubicBezTo>
                  <a:cubicBezTo>
                    <a:pt x="251" y="104"/>
                    <a:pt x="259" y="103"/>
                    <a:pt x="265" y="97"/>
                  </a:cubicBezTo>
                  <a:cubicBezTo>
                    <a:pt x="293" y="69"/>
                    <a:pt x="293" y="69"/>
                    <a:pt x="293" y="69"/>
                  </a:cubicBezTo>
                  <a:cubicBezTo>
                    <a:pt x="318" y="94"/>
                    <a:pt x="318" y="94"/>
                    <a:pt x="318" y="94"/>
                  </a:cubicBezTo>
                  <a:cubicBezTo>
                    <a:pt x="290" y="122"/>
                    <a:pt x="290" y="122"/>
                    <a:pt x="290" y="122"/>
                  </a:cubicBezTo>
                  <a:cubicBezTo>
                    <a:pt x="284" y="128"/>
                    <a:pt x="283" y="136"/>
                    <a:pt x="287" y="143"/>
                  </a:cubicBezTo>
                  <a:cubicBezTo>
                    <a:pt x="290" y="149"/>
                    <a:pt x="293" y="156"/>
                    <a:pt x="295" y="163"/>
                  </a:cubicBezTo>
                  <a:cubicBezTo>
                    <a:pt x="297" y="171"/>
                    <a:pt x="304" y="176"/>
                    <a:pt x="312" y="176"/>
                  </a:cubicBezTo>
                  <a:cubicBezTo>
                    <a:pt x="352" y="176"/>
                    <a:pt x="352" y="176"/>
                    <a:pt x="352" y="176"/>
                  </a:cubicBezTo>
                  <a:cubicBezTo>
                    <a:pt x="352" y="211"/>
                    <a:pt x="352" y="211"/>
                    <a:pt x="352" y="211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04" y="211"/>
                    <a:pt x="297" y="216"/>
                    <a:pt x="295" y="223"/>
                  </a:cubicBezTo>
                  <a:cubicBezTo>
                    <a:pt x="293" y="230"/>
                    <a:pt x="290" y="237"/>
                    <a:pt x="287" y="243"/>
                  </a:cubicBezTo>
                  <a:cubicBezTo>
                    <a:pt x="283" y="250"/>
                    <a:pt x="284" y="259"/>
                    <a:pt x="29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3897313" y="2763838"/>
              <a:ext cx="92075" cy="93663"/>
            </a:xfrm>
            <a:custGeom>
              <a:avLst/>
              <a:gdLst>
                <a:gd name="T0" fmla="*/ 71 w 141"/>
                <a:gd name="T1" fmla="*/ 0 h 141"/>
                <a:gd name="T2" fmla="*/ 0 w 141"/>
                <a:gd name="T3" fmla="*/ 70 h 141"/>
                <a:gd name="T4" fmla="*/ 71 w 141"/>
                <a:gd name="T5" fmla="*/ 141 h 141"/>
                <a:gd name="T6" fmla="*/ 141 w 141"/>
                <a:gd name="T7" fmla="*/ 70 h 141"/>
                <a:gd name="T8" fmla="*/ 71 w 141"/>
                <a:gd name="T9" fmla="*/ 0 h 141"/>
                <a:gd name="T10" fmla="*/ 71 w 141"/>
                <a:gd name="T11" fmla="*/ 105 h 141"/>
                <a:gd name="T12" fmla="*/ 35 w 141"/>
                <a:gd name="T13" fmla="*/ 70 h 141"/>
                <a:gd name="T14" fmla="*/ 71 w 141"/>
                <a:gd name="T15" fmla="*/ 35 h 141"/>
                <a:gd name="T16" fmla="*/ 106 w 141"/>
                <a:gd name="T17" fmla="*/ 70 h 141"/>
                <a:gd name="T18" fmla="*/ 71 w 141"/>
                <a:gd name="T19" fmla="*/ 10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41">
                  <a:moveTo>
                    <a:pt x="71" y="0"/>
                  </a:moveTo>
                  <a:cubicBezTo>
                    <a:pt x="32" y="0"/>
                    <a:pt x="0" y="31"/>
                    <a:pt x="0" y="70"/>
                  </a:cubicBezTo>
                  <a:cubicBezTo>
                    <a:pt x="0" y="109"/>
                    <a:pt x="32" y="141"/>
                    <a:pt x="71" y="141"/>
                  </a:cubicBezTo>
                  <a:cubicBezTo>
                    <a:pt x="110" y="141"/>
                    <a:pt x="141" y="109"/>
                    <a:pt x="141" y="70"/>
                  </a:cubicBezTo>
                  <a:cubicBezTo>
                    <a:pt x="141" y="31"/>
                    <a:pt x="110" y="0"/>
                    <a:pt x="71" y="0"/>
                  </a:cubicBezTo>
                  <a:close/>
                  <a:moveTo>
                    <a:pt x="71" y="105"/>
                  </a:moveTo>
                  <a:cubicBezTo>
                    <a:pt x="51" y="105"/>
                    <a:pt x="35" y="90"/>
                    <a:pt x="35" y="70"/>
                  </a:cubicBezTo>
                  <a:cubicBezTo>
                    <a:pt x="35" y="51"/>
                    <a:pt x="51" y="35"/>
                    <a:pt x="71" y="35"/>
                  </a:cubicBezTo>
                  <a:cubicBezTo>
                    <a:pt x="90" y="35"/>
                    <a:pt x="106" y="51"/>
                    <a:pt x="106" y="70"/>
                  </a:cubicBezTo>
                  <a:cubicBezTo>
                    <a:pt x="106" y="90"/>
                    <a:pt x="90" y="105"/>
                    <a:pt x="71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" name="Rectangle 54"/>
            <p:cNvSpPr>
              <a:spLocks noChangeArrowheads="1"/>
            </p:cNvSpPr>
            <p:nvPr/>
          </p:nvSpPr>
          <p:spPr bwMode="auto">
            <a:xfrm>
              <a:off x="4092576" y="2684463"/>
              <a:ext cx="46038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" name="Rectangle 55"/>
            <p:cNvSpPr>
              <a:spLocks noChangeArrowheads="1"/>
            </p:cNvSpPr>
            <p:nvPr/>
          </p:nvSpPr>
          <p:spPr bwMode="auto">
            <a:xfrm>
              <a:off x="4160838" y="2684463"/>
              <a:ext cx="1619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" name="Rectangle 56"/>
            <p:cNvSpPr>
              <a:spLocks noChangeArrowheads="1"/>
            </p:cNvSpPr>
            <p:nvPr/>
          </p:nvSpPr>
          <p:spPr bwMode="auto">
            <a:xfrm>
              <a:off x="4092576" y="2730501"/>
              <a:ext cx="11430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" name="Rectangle 57"/>
            <p:cNvSpPr>
              <a:spLocks noChangeArrowheads="1"/>
            </p:cNvSpPr>
            <p:nvPr/>
          </p:nvSpPr>
          <p:spPr bwMode="auto">
            <a:xfrm>
              <a:off x="4230688" y="2730501"/>
              <a:ext cx="9207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" name="Rectangle 58"/>
            <p:cNvSpPr>
              <a:spLocks noChangeArrowheads="1"/>
            </p:cNvSpPr>
            <p:nvPr/>
          </p:nvSpPr>
          <p:spPr bwMode="auto">
            <a:xfrm>
              <a:off x="4092576" y="2774951"/>
              <a:ext cx="6826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" name="Rectangle 59"/>
            <p:cNvSpPr>
              <a:spLocks noChangeArrowheads="1"/>
            </p:cNvSpPr>
            <p:nvPr/>
          </p:nvSpPr>
          <p:spPr bwMode="auto">
            <a:xfrm>
              <a:off x="4184651" y="2774951"/>
              <a:ext cx="46038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" name="Rectangle 60"/>
            <p:cNvSpPr>
              <a:spLocks noChangeArrowheads="1"/>
            </p:cNvSpPr>
            <p:nvPr/>
          </p:nvSpPr>
          <p:spPr bwMode="auto">
            <a:xfrm>
              <a:off x="4252913" y="2774951"/>
              <a:ext cx="6985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" name="Rectangle 61"/>
            <p:cNvSpPr>
              <a:spLocks noChangeArrowheads="1"/>
            </p:cNvSpPr>
            <p:nvPr/>
          </p:nvSpPr>
          <p:spPr bwMode="auto">
            <a:xfrm>
              <a:off x="3816351" y="2960688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" name="Rectangle 62"/>
            <p:cNvSpPr>
              <a:spLocks noChangeArrowheads="1"/>
            </p:cNvSpPr>
            <p:nvPr/>
          </p:nvSpPr>
          <p:spPr bwMode="auto">
            <a:xfrm>
              <a:off x="3862388" y="2960688"/>
              <a:ext cx="238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" name="Rectangle 63"/>
            <p:cNvSpPr>
              <a:spLocks noChangeArrowheads="1"/>
            </p:cNvSpPr>
            <p:nvPr/>
          </p:nvSpPr>
          <p:spPr bwMode="auto">
            <a:xfrm>
              <a:off x="3908426" y="2960688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" name="Rectangle 64"/>
            <p:cNvSpPr>
              <a:spLocks noChangeArrowheads="1"/>
            </p:cNvSpPr>
            <p:nvPr/>
          </p:nvSpPr>
          <p:spPr bwMode="auto">
            <a:xfrm>
              <a:off x="3954463" y="2960688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" name="Rectangle 65"/>
            <p:cNvSpPr>
              <a:spLocks noChangeArrowheads="1"/>
            </p:cNvSpPr>
            <p:nvPr/>
          </p:nvSpPr>
          <p:spPr bwMode="auto">
            <a:xfrm>
              <a:off x="3816351" y="3006726"/>
              <a:ext cx="9207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" name="Rectangle 66"/>
            <p:cNvSpPr>
              <a:spLocks noChangeArrowheads="1"/>
            </p:cNvSpPr>
            <p:nvPr/>
          </p:nvSpPr>
          <p:spPr bwMode="auto">
            <a:xfrm>
              <a:off x="3930651" y="3006726"/>
              <a:ext cx="238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3816351" y="3052763"/>
              <a:ext cx="1381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3976688" y="3052763"/>
              <a:ext cx="238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6" name="Группа 185"/>
          <p:cNvGrpSpPr/>
          <p:nvPr/>
        </p:nvGrpSpPr>
        <p:grpSpPr>
          <a:xfrm>
            <a:off x="659295" y="2430045"/>
            <a:ext cx="342148" cy="393742"/>
            <a:chOff x="668338" y="3576638"/>
            <a:chExt cx="600075" cy="690563"/>
          </a:xfrm>
          <a:solidFill>
            <a:srgbClr val="008C95"/>
          </a:solidFill>
        </p:grpSpPr>
        <p:sp>
          <p:nvSpPr>
            <p:cNvPr id="71" name="Oval 71"/>
            <p:cNvSpPr>
              <a:spLocks noChangeArrowheads="1"/>
            </p:cNvSpPr>
            <p:nvPr/>
          </p:nvSpPr>
          <p:spPr bwMode="auto">
            <a:xfrm>
              <a:off x="890588" y="38211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1023938" y="38211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923926" y="3921126"/>
              <a:ext cx="88900" cy="44450"/>
            </a:xfrm>
            <a:custGeom>
              <a:avLst/>
              <a:gdLst>
                <a:gd name="T0" fmla="*/ 68 w 136"/>
                <a:gd name="T1" fmla="*/ 34 h 68"/>
                <a:gd name="T2" fmla="*/ 34 w 136"/>
                <a:gd name="T3" fmla="*/ 0 h 68"/>
                <a:gd name="T4" fmla="*/ 0 w 136"/>
                <a:gd name="T5" fmla="*/ 0 h 68"/>
                <a:gd name="T6" fmla="*/ 68 w 136"/>
                <a:gd name="T7" fmla="*/ 68 h 68"/>
                <a:gd name="T8" fmla="*/ 136 w 136"/>
                <a:gd name="T9" fmla="*/ 0 h 68"/>
                <a:gd name="T10" fmla="*/ 102 w 136"/>
                <a:gd name="T11" fmla="*/ 0 h 68"/>
                <a:gd name="T12" fmla="*/ 68 w 136"/>
                <a:gd name="T13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68">
                  <a:moveTo>
                    <a:pt x="68" y="34"/>
                  </a:moveTo>
                  <a:cubicBezTo>
                    <a:pt x="49" y="34"/>
                    <a:pt x="34" y="19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"/>
                    <a:pt x="30" y="68"/>
                    <a:pt x="68" y="68"/>
                  </a:cubicBezTo>
                  <a:cubicBezTo>
                    <a:pt x="105" y="68"/>
                    <a:pt x="136" y="38"/>
                    <a:pt x="136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19"/>
                    <a:pt x="87" y="34"/>
                    <a:pt x="68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4" name="Freeform 74"/>
            <p:cNvSpPr>
              <a:spLocks noEditPoints="1"/>
            </p:cNvSpPr>
            <p:nvPr/>
          </p:nvSpPr>
          <p:spPr bwMode="auto">
            <a:xfrm>
              <a:off x="668338" y="3576638"/>
              <a:ext cx="600075" cy="690563"/>
            </a:xfrm>
            <a:custGeom>
              <a:avLst/>
              <a:gdLst>
                <a:gd name="T0" fmla="*/ 750 w 920"/>
                <a:gd name="T1" fmla="*/ 290 h 1056"/>
                <a:gd name="T2" fmla="*/ 170 w 920"/>
                <a:gd name="T3" fmla="*/ 788 h 1056"/>
                <a:gd name="T4" fmla="*/ 0 w 920"/>
                <a:gd name="T5" fmla="*/ 1056 h 1056"/>
                <a:gd name="T6" fmla="*/ 752 w 920"/>
                <a:gd name="T7" fmla="*/ 789 h 1056"/>
                <a:gd name="T8" fmla="*/ 715 w 920"/>
                <a:gd name="T9" fmla="*/ 290 h 1056"/>
                <a:gd name="T10" fmla="*/ 681 w 920"/>
                <a:gd name="T11" fmla="*/ 681 h 1056"/>
                <a:gd name="T12" fmla="*/ 613 w 920"/>
                <a:gd name="T13" fmla="*/ 954 h 1056"/>
                <a:gd name="T14" fmla="*/ 630 w 920"/>
                <a:gd name="T15" fmla="*/ 886 h 1056"/>
                <a:gd name="T16" fmla="*/ 613 w 920"/>
                <a:gd name="T17" fmla="*/ 594 h 1056"/>
                <a:gd name="T18" fmla="*/ 613 w 920"/>
                <a:gd name="T19" fmla="*/ 302 h 1056"/>
                <a:gd name="T20" fmla="*/ 425 w 920"/>
                <a:gd name="T21" fmla="*/ 245 h 1056"/>
                <a:gd name="T22" fmla="*/ 238 w 920"/>
                <a:gd name="T23" fmla="*/ 398 h 1056"/>
                <a:gd name="T24" fmla="*/ 289 w 920"/>
                <a:gd name="T25" fmla="*/ 852 h 1056"/>
                <a:gd name="T26" fmla="*/ 341 w 920"/>
                <a:gd name="T27" fmla="*/ 920 h 1056"/>
                <a:gd name="T28" fmla="*/ 272 w 920"/>
                <a:gd name="T29" fmla="*/ 681 h 1056"/>
                <a:gd name="T30" fmla="*/ 204 w 920"/>
                <a:gd name="T31" fmla="*/ 793 h 1056"/>
                <a:gd name="T32" fmla="*/ 477 w 920"/>
                <a:gd name="T33" fmla="*/ 1009 h 1056"/>
                <a:gd name="T34" fmla="*/ 577 w 920"/>
                <a:gd name="T35" fmla="*/ 754 h 1056"/>
                <a:gd name="T36" fmla="*/ 546 w 920"/>
                <a:gd name="T37" fmla="*/ 911 h 1056"/>
                <a:gd name="T38" fmla="*/ 341 w 920"/>
                <a:gd name="T39" fmla="*/ 755 h 1056"/>
                <a:gd name="T40" fmla="*/ 443 w 920"/>
                <a:gd name="T41" fmla="*/ 842 h 1056"/>
                <a:gd name="T42" fmla="*/ 375 w 920"/>
                <a:gd name="T43" fmla="*/ 657 h 1056"/>
                <a:gd name="T44" fmla="*/ 341 w 920"/>
                <a:gd name="T45" fmla="*/ 718 h 1056"/>
                <a:gd name="T46" fmla="*/ 545 w 920"/>
                <a:gd name="T47" fmla="*/ 670 h 1056"/>
                <a:gd name="T48" fmla="*/ 579 w 920"/>
                <a:gd name="T49" fmla="*/ 718 h 1056"/>
                <a:gd name="T50" fmla="*/ 512 w 920"/>
                <a:gd name="T51" fmla="*/ 678 h 1056"/>
                <a:gd name="T52" fmla="*/ 397 w 920"/>
                <a:gd name="T53" fmla="*/ 713 h 1056"/>
                <a:gd name="T54" fmla="*/ 460 w 920"/>
                <a:gd name="T55" fmla="*/ 699 h 1056"/>
                <a:gd name="T56" fmla="*/ 436 w 920"/>
                <a:gd name="T57" fmla="*/ 801 h 1056"/>
                <a:gd name="T58" fmla="*/ 436 w 920"/>
                <a:gd name="T59" fmla="*/ 801 h 1056"/>
                <a:gd name="T60" fmla="*/ 484 w 920"/>
                <a:gd name="T61" fmla="*/ 801 h 1056"/>
                <a:gd name="T62" fmla="*/ 272 w 920"/>
                <a:gd name="T63" fmla="*/ 398 h 1056"/>
                <a:gd name="T64" fmla="*/ 447 w 920"/>
                <a:gd name="T65" fmla="*/ 271 h 1056"/>
                <a:gd name="T66" fmla="*/ 607 w 920"/>
                <a:gd name="T67" fmla="*/ 335 h 1056"/>
                <a:gd name="T68" fmla="*/ 460 w 920"/>
                <a:gd name="T69" fmla="*/ 663 h 1056"/>
                <a:gd name="T70" fmla="*/ 238 w 920"/>
                <a:gd name="T71" fmla="*/ 920 h 1056"/>
                <a:gd name="T72" fmla="*/ 410 w 920"/>
                <a:gd name="T73" fmla="*/ 1022 h 1056"/>
                <a:gd name="T74" fmla="*/ 153 w 920"/>
                <a:gd name="T75" fmla="*/ 918 h 1056"/>
                <a:gd name="T76" fmla="*/ 174 w 920"/>
                <a:gd name="T77" fmla="*/ 823 h 1056"/>
                <a:gd name="T78" fmla="*/ 733 w 920"/>
                <a:gd name="T79" fmla="*/ 922 h 1056"/>
                <a:gd name="T80" fmla="*/ 556 w 920"/>
                <a:gd name="T81" fmla="*/ 956 h 1056"/>
                <a:gd name="T82" fmla="*/ 681 w 920"/>
                <a:gd name="T83" fmla="*/ 913 h 1056"/>
                <a:gd name="T84" fmla="*/ 781 w 920"/>
                <a:gd name="T85" fmla="*/ 102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0" h="1056">
                  <a:moveTo>
                    <a:pt x="752" y="789"/>
                  </a:moveTo>
                  <a:cubicBezTo>
                    <a:pt x="750" y="788"/>
                    <a:pt x="750" y="788"/>
                    <a:pt x="750" y="788"/>
                  </a:cubicBezTo>
                  <a:cubicBezTo>
                    <a:pt x="750" y="290"/>
                    <a:pt x="750" y="290"/>
                    <a:pt x="750" y="290"/>
                  </a:cubicBezTo>
                  <a:cubicBezTo>
                    <a:pt x="750" y="130"/>
                    <a:pt x="620" y="0"/>
                    <a:pt x="460" y="0"/>
                  </a:cubicBezTo>
                  <a:cubicBezTo>
                    <a:pt x="300" y="0"/>
                    <a:pt x="170" y="130"/>
                    <a:pt x="170" y="290"/>
                  </a:cubicBezTo>
                  <a:cubicBezTo>
                    <a:pt x="170" y="788"/>
                    <a:pt x="170" y="788"/>
                    <a:pt x="170" y="788"/>
                  </a:cubicBezTo>
                  <a:cubicBezTo>
                    <a:pt x="168" y="789"/>
                    <a:pt x="168" y="789"/>
                    <a:pt x="168" y="789"/>
                  </a:cubicBezTo>
                  <a:cubicBezTo>
                    <a:pt x="66" y="830"/>
                    <a:pt x="0" y="929"/>
                    <a:pt x="0" y="1039"/>
                  </a:cubicBezTo>
                  <a:cubicBezTo>
                    <a:pt x="0" y="1056"/>
                    <a:pt x="0" y="1056"/>
                    <a:pt x="0" y="1056"/>
                  </a:cubicBezTo>
                  <a:cubicBezTo>
                    <a:pt x="920" y="1056"/>
                    <a:pt x="920" y="1056"/>
                    <a:pt x="920" y="1056"/>
                  </a:cubicBezTo>
                  <a:cubicBezTo>
                    <a:pt x="920" y="1039"/>
                    <a:pt x="920" y="1039"/>
                    <a:pt x="920" y="1039"/>
                  </a:cubicBezTo>
                  <a:cubicBezTo>
                    <a:pt x="920" y="929"/>
                    <a:pt x="854" y="830"/>
                    <a:pt x="752" y="789"/>
                  </a:cubicBezTo>
                  <a:close/>
                  <a:moveTo>
                    <a:pt x="204" y="290"/>
                  </a:moveTo>
                  <a:cubicBezTo>
                    <a:pt x="204" y="149"/>
                    <a:pt x="319" y="34"/>
                    <a:pt x="460" y="34"/>
                  </a:cubicBezTo>
                  <a:cubicBezTo>
                    <a:pt x="601" y="34"/>
                    <a:pt x="715" y="149"/>
                    <a:pt x="715" y="290"/>
                  </a:cubicBezTo>
                  <a:cubicBezTo>
                    <a:pt x="715" y="793"/>
                    <a:pt x="715" y="793"/>
                    <a:pt x="715" y="793"/>
                  </a:cubicBezTo>
                  <a:cubicBezTo>
                    <a:pt x="715" y="823"/>
                    <a:pt x="703" y="851"/>
                    <a:pt x="681" y="871"/>
                  </a:cubicBezTo>
                  <a:cubicBezTo>
                    <a:pt x="681" y="681"/>
                    <a:pt x="681" y="681"/>
                    <a:pt x="681" y="681"/>
                  </a:cubicBezTo>
                  <a:cubicBezTo>
                    <a:pt x="647" y="681"/>
                    <a:pt x="647" y="681"/>
                    <a:pt x="647" y="681"/>
                  </a:cubicBezTo>
                  <a:cubicBezTo>
                    <a:pt x="647" y="920"/>
                    <a:pt x="647" y="920"/>
                    <a:pt x="647" y="920"/>
                  </a:cubicBezTo>
                  <a:cubicBezTo>
                    <a:pt x="647" y="939"/>
                    <a:pt x="632" y="954"/>
                    <a:pt x="613" y="954"/>
                  </a:cubicBezTo>
                  <a:cubicBezTo>
                    <a:pt x="594" y="954"/>
                    <a:pt x="579" y="939"/>
                    <a:pt x="579" y="920"/>
                  </a:cubicBezTo>
                  <a:cubicBezTo>
                    <a:pt x="579" y="901"/>
                    <a:pt x="594" y="886"/>
                    <a:pt x="613" y="886"/>
                  </a:cubicBezTo>
                  <a:cubicBezTo>
                    <a:pt x="630" y="886"/>
                    <a:pt x="630" y="886"/>
                    <a:pt x="630" y="886"/>
                  </a:cubicBezTo>
                  <a:cubicBezTo>
                    <a:pt x="630" y="852"/>
                    <a:pt x="630" y="852"/>
                    <a:pt x="630" y="852"/>
                  </a:cubicBezTo>
                  <a:cubicBezTo>
                    <a:pt x="613" y="852"/>
                    <a:pt x="613" y="852"/>
                    <a:pt x="613" y="852"/>
                  </a:cubicBezTo>
                  <a:cubicBezTo>
                    <a:pt x="613" y="594"/>
                    <a:pt x="613" y="594"/>
                    <a:pt x="613" y="594"/>
                  </a:cubicBezTo>
                  <a:cubicBezTo>
                    <a:pt x="656" y="539"/>
                    <a:pt x="681" y="471"/>
                    <a:pt x="681" y="398"/>
                  </a:cubicBezTo>
                  <a:cubicBezTo>
                    <a:pt x="681" y="385"/>
                    <a:pt x="681" y="385"/>
                    <a:pt x="681" y="385"/>
                  </a:cubicBezTo>
                  <a:cubicBezTo>
                    <a:pt x="681" y="344"/>
                    <a:pt x="653" y="309"/>
                    <a:pt x="613" y="302"/>
                  </a:cubicBezTo>
                  <a:cubicBezTo>
                    <a:pt x="570" y="293"/>
                    <a:pt x="529" y="273"/>
                    <a:pt x="494" y="245"/>
                  </a:cubicBezTo>
                  <a:cubicBezTo>
                    <a:pt x="460" y="216"/>
                    <a:pt x="460" y="216"/>
                    <a:pt x="460" y="216"/>
                  </a:cubicBezTo>
                  <a:cubicBezTo>
                    <a:pt x="425" y="245"/>
                    <a:pt x="425" y="245"/>
                    <a:pt x="425" y="245"/>
                  </a:cubicBezTo>
                  <a:cubicBezTo>
                    <a:pt x="391" y="273"/>
                    <a:pt x="350" y="293"/>
                    <a:pt x="307" y="302"/>
                  </a:cubicBezTo>
                  <a:cubicBezTo>
                    <a:pt x="267" y="309"/>
                    <a:pt x="238" y="344"/>
                    <a:pt x="238" y="385"/>
                  </a:cubicBezTo>
                  <a:cubicBezTo>
                    <a:pt x="238" y="398"/>
                    <a:pt x="238" y="398"/>
                    <a:pt x="238" y="398"/>
                  </a:cubicBezTo>
                  <a:cubicBezTo>
                    <a:pt x="238" y="471"/>
                    <a:pt x="263" y="539"/>
                    <a:pt x="307" y="594"/>
                  </a:cubicBezTo>
                  <a:cubicBezTo>
                    <a:pt x="307" y="852"/>
                    <a:pt x="307" y="852"/>
                    <a:pt x="307" y="852"/>
                  </a:cubicBezTo>
                  <a:cubicBezTo>
                    <a:pt x="289" y="852"/>
                    <a:pt x="289" y="852"/>
                    <a:pt x="289" y="852"/>
                  </a:cubicBezTo>
                  <a:cubicBezTo>
                    <a:pt x="289" y="886"/>
                    <a:pt x="289" y="886"/>
                    <a:pt x="289" y="886"/>
                  </a:cubicBezTo>
                  <a:cubicBezTo>
                    <a:pt x="307" y="886"/>
                    <a:pt x="307" y="886"/>
                    <a:pt x="307" y="886"/>
                  </a:cubicBezTo>
                  <a:cubicBezTo>
                    <a:pt x="325" y="886"/>
                    <a:pt x="341" y="901"/>
                    <a:pt x="341" y="920"/>
                  </a:cubicBezTo>
                  <a:cubicBezTo>
                    <a:pt x="341" y="939"/>
                    <a:pt x="325" y="954"/>
                    <a:pt x="307" y="954"/>
                  </a:cubicBezTo>
                  <a:cubicBezTo>
                    <a:pt x="288" y="954"/>
                    <a:pt x="272" y="939"/>
                    <a:pt x="272" y="920"/>
                  </a:cubicBezTo>
                  <a:cubicBezTo>
                    <a:pt x="272" y="681"/>
                    <a:pt x="272" y="681"/>
                    <a:pt x="272" y="681"/>
                  </a:cubicBezTo>
                  <a:cubicBezTo>
                    <a:pt x="238" y="681"/>
                    <a:pt x="238" y="681"/>
                    <a:pt x="238" y="681"/>
                  </a:cubicBezTo>
                  <a:cubicBezTo>
                    <a:pt x="238" y="871"/>
                    <a:pt x="238" y="871"/>
                    <a:pt x="238" y="871"/>
                  </a:cubicBezTo>
                  <a:cubicBezTo>
                    <a:pt x="217" y="851"/>
                    <a:pt x="204" y="823"/>
                    <a:pt x="204" y="793"/>
                  </a:cubicBezTo>
                  <a:lnTo>
                    <a:pt x="204" y="290"/>
                  </a:lnTo>
                  <a:close/>
                  <a:moveTo>
                    <a:pt x="546" y="911"/>
                  </a:moveTo>
                  <a:cubicBezTo>
                    <a:pt x="477" y="1009"/>
                    <a:pt x="477" y="1009"/>
                    <a:pt x="477" y="1009"/>
                  </a:cubicBezTo>
                  <a:cubicBezTo>
                    <a:pt x="477" y="842"/>
                    <a:pt x="477" y="842"/>
                    <a:pt x="477" y="842"/>
                  </a:cubicBezTo>
                  <a:cubicBezTo>
                    <a:pt x="537" y="902"/>
                    <a:pt x="537" y="902"/>
                    <a:pt x="537" y="902"/>
                  </a:cubicBezTo>
                  <a:cubicBezTo>
                    <a:pt x="577" y="754"/>
                    <a:pt x="577" y="754"/>
                    <a:pt x="577" y="754"/>
                  </a:cubicBezTo>
                  <a:cubicBezTo>
                    <a:pt x="579" y="755"/>
                    <a:pt x="579" y="755"/>
                    <a:pt x="579" y="755"/>
                  </a:cubicBezTo>
                  <a:cubicBezTo>
                    <a:pt x="579" y="861"/>
                    <a:pt x="579" y="861"/>
                    <a:pt x="579" y="861"/>
                  </a:cubicBezTo>
                  <a:cubicBezTo>
                    <a:pt x="561" y="872"/>
                    <a:pt x="549" y="890"/>
                    <a:pt x="546" y="911"/>
                  </a:cubicBezTo>
                  <a:close/>
                  <a:moveTo>
                    <a:pt x="374" y="911"/>
                  </a:moveTo>
                  <a:cubicBezTo>
                    <a:pt x="371" y="890"/>
                    <a:pt x="358" y="872"/>
                    <a:pt x="341" y="861"/>
                  </a:cubicBezTo>
                  <a:cubicBezTo>
                    <a:pt x="341" y="755"/>
                    <a:pt x="341" y="755"/>
                    <a:pt x="341" y="755"/>
                  </a:cubicBezTo>
                  <a:cubicBezTo>
                    <a:pt x="343" y="754"/>
                    <a:pt x="343" y="754"/>
                    <a:pt x="343" y="754"/>
                  </a:cubicBezTo>
                  <a:cubicBezTo>
                    <a:pt x="383" y="902"/>
                    <a:pt x="383" y="902"/>
                    <a:pt x="383" y="902"/>
                  </a:cubicBezTo>
                  <a:cubicBezTo>
                    <a:pt x="443" y="842"/>
                    <a:pt x="443" y="842"/>
                    <a:pt x="443" y="842"/>
                  </a:cubicBezTo>
                  <a:cubicBezTo>
                    <a:pt x="443" y="1009"/>
                    <a:pt x="443" y="1009"/>
                    <a:pt x="443" y="1009"/>
                  </a:cubicBezTo>
                  <a:lnTo>
                    <a:pt x="374" y="911"/>
                  </a:lnTo>
                  <a:close/>
                  <a:moveTo>
                    <a:pt x="375" y="657"/>
                  </a:moveTo>
                  <a:cubicBezTo>
                    <a:pt x="375" y="670"/>
                    <a:pt x="375" y="670"/>
                    <a:pt x="375" y="670"/>
                  </a:cubicBezTo>
                  <a:cubicBezTo>
                    <a:pt x="375" y="691"/>
                    <a:pt x="362" y="709"/>
                    <a:pt x="343" y="717"/>
                  </a:cubicBezTo>
                  <a:cubicBezTo>
                    <a:pt x="341" y="718"/>
                    <a:pt x="341" y="718"/>
                    <a:pt x="341" y="718"/>
                  </a:cubicBezTo>
                  <a:cubicBezTo>
                    <a:pt x="341" y="630"/>
                    <a:pt x="341" y="630"/>
                    <a:pt x="341" y="630"/>
                  </a:cubicBezTo>
                  <a:cubicBezTo>
                    <a:pt x="351" y="640"/>
                    <a:pt x="363" y="649"/>
                    <a:pt x="375" y="657"/>
                  </a:cubicBezTo>
                  <a:close/>
                  <a:moveTo>
                    <a:pt x="545" y="670"/>
                  </a:moveTo>
                  <a:cubicBezTo>
                    <a:pt x="545" y="657"/>
                    <a:pt x="545" y="657"/>
                    <a:pt x="545" y="657"/>
                  </a:cubicBezTo>
                  <a:cubicBezTo>
                    <a:pt x="557" y="649"/>
                    <a:pt x="568" y="640"/>
                    <a:pt x="579" y="630"/>
                  </a:cubicBezTo>
                  <a:cubicBezTo>
                    <a:pt x="579" y="718"/>
                    <a:pt x="579" y="718"/>
                    <a:pt x="579" y="718"/>
                  </a:cubicBezTo>
                  <a:cubicBezTo>
                    <a:pt x="577" y="717"/>
                    <a:pt x="577" y="717"/>
                    <a:pt x="577" y="717"/>
                  </a:cubicBezTo>
                  <a:cubicBezTo>
                    <a:pt x="558" y="709"/>
                    <a:pt x="545" y="691"/>
                    <a:pt x="545" y="670"/>
                  </a:cubicBezTo>
                  <a:close/>
                  <a:moveTo>
                    <a:pt x="512" y="678"/>
                  </a:moveTo>
                  <a:cubicBezTo>
                    <a:pt x="513" y="691"/>
                    <a:pt x="517" y="703"/>
                    <a:pt x="523" y="713"/>
                  </a:cubicBezTo>
                  <a:cubicBezTo>
                    <a:pt x="460" y="777"/>
                    <a:pt x="460" y="777"/>
                    <a:pt x="460" y="777"/>
                  </a:cubicBezTo>
                  <a:cubicBezTo>
                    <a:pt x="397" y="713"/>
                    <a:pt x="397" y="713"/>
                    <a:pt x="397" y="713"/>
                  </a:cubicBezTo>
                  <a:cubicBezTo>
                    <a:pt x="403" y="703"/>
                    <a:pt x="407" y="691"/>
                    <a:pt x="408" y="678"/>
                  </a:cubicBezTo>
                  <a:cubicBezTo>
                    <a:pt x="423" y="686"/>
                    <a:pt x="438" y="692"/>
                    <a:pt x="454" y="698"/>
                  </a:cubicBezTo>
                  <a:cubicBezTo>
                    <a:pt x="460" y="699"/>
                    <a:pt x="460" y="699"/>
                    <a:pt x="460" y="699"/>
                  </a:cubicBezTo>
                  <a:cubicBezTo>
                    <a:pt x="465" y="698"/>
                    <a:pt x="465" y="698"/>
                    <a:pt x="465" y="698"/>
                  </a:cubicBezTo>
                  <a:cubicBezTo>
                    <a:pt x="481" y="692"/>
                    <a:pt x="497" y="686"/>
                    <a:pt x="512" y="678"/>
                  </a:cubicBezTo>
                  <a:close/>
                  <a:moveTo>
                    <a:pt x="436" y="801"/>
                  </a:moveTo>
                  <a:cubicBezTo>
                    <a:pt x="400" y="836"/>
                    <a:pt x="400" y="836"/>
                    <a:pt x="400" y="836"/>
                  </a:cubicBezTo>
                  <a:cubicBezTo>
                    <a:pt x="374" y="739"/>
                    <a:pt x="374" y="739"/>
                    <a:pt x="374" y="739"/>
                  </a:cubicBezTo>
                  <a:lnTo>
                    <a:pt x="436" y="801"/>
                  </a:lnTo>
                  <a:close/>
                  <a:moveTo>
                    <a:pt x="546" y="739"/>
                  </a:moveTo>
                  <a:cubicBezTo>
                    <a:pt x="519" y="836"/>
                    <a:pt x="519" y="836"/>
                    <a:pt x="519" y="836"/>
                  </a:cubicBezTo>
                  <a:cubicBezTo>
                    <a:pt x="484" y="801"/>
                    <a:pt x="484" y="801"/>
                    <a:pt x="484" y="801"/>
                  </a:cubicBezTo>
                  <a:lnTo>
                    <a:pt x="546" y="739"/>
                  </a:lnTo>
                  <a:close/>
                  <a:moveTo>
                    <a:pt x="460" y="663"/>
                  </a:moveTo>
                  <a:cubicBezTo>
                    <a:pt x="348" y="623"/>
                    <a:pt x="272" y="517"/>
                    <a:pt x="272" y="398"/>
                  </a:cubicBezTo>
                  <a:cubicBezTo>
                    <a:pt x="272" y="385"/>
                    <a:pt x="272" y="385"/>
                    <a:pt x="272" y="385"/>
                  </a:cubicBezTo>
                  <a:cubicBezTo>
                    <a:pt x="272" y="361"/>
                    <a:pt x="290" y="340"/>
                    <a:pt x="313" y="335"/>
                  </a:cubicBezTo>
                  <a:cubicBezTo>
                    <a:pt x="362" y="325"/>
                    <a:pt x="409" y="303"/>
                    <a:pt x="447" y="271"/>
                  </a:cubicBezTo>
                  <a:cubicBezTo>
                    <a:pt x="460" y="261"/>
                    <a:pt x="460" y="261"/>
                    <a:pt x="460" y="261"/>
                  </a:cubicBezTo>
                  <a:cubicBezTo>
                    <a:pt x="473" y="271"/>
                    <a:pt x="473" y="271"/>
                    <a:pt x="473" y="271"/>
                  </a:cubicBezTo>
                  <a:cubicBezTo>
                    <a:pt x="511" y="303"/>
                    <a:pt x="557" y="325"/>
                    <a:pt x="607" y="335"/>
                  </a:cubicBezTo>
                  <a:cubicBezTo>
                    <a:pt x="630" y="340"/>
                    <a:pt x="647" y="361"/>
                    <a:pt x="647" y="385"/>
                  </a:cubicBezTo>
                  <a:cubicBezTo>
                    <a:pt x="647" y="398"/>
                    <a:pt x="647" y="398"/>
                    <a:pt x="647" y="398"/>
                  </a:cubicBezTo>
                  <a:cubicBezTo>
                    <a:pt x="647" y="517"/>
                    <a:pt x="572" y="623"/>
                    <a:pt x="460" y="663"/>
                  </a:cubicBezTo>
                  <a:close/>
                  <a:moveTo>
                    <a:pt x="174" y="823"/>
                  </a:moveTo>
                  <a:cubicBezTo>
                    <a:pt x="182" y="861"/>
                    <a:pt x="205" y="893"/>
                    <a:pt x="238" y="913"/>
                  </a:cubicBezTo>
                  <a:cubicBezTo>
                    <a:pt x="238" y="920"/>
                    <a:pt x="238" y="920"/>
                    <a:pt x="238" y="920"/>
                  </a:cubicBezTo>
                  <a:cubicBezTo>
                    <a:pt x="238" y="958"/>
                    <a:pt x="269" y="988"/>
                    <a:pt x="307" y="988"/>
                  </a:cubicBezTo>
                  <a:cubicBezTo>
                    <a:pt x="331" y="988"/>
                    <a:pt x="352" y="975"/>
                    <a:pt x="364" y="956"/>
                  </a:cubicBezTo>
                  <a:cubicBezTo>
                    <a:pt x="410" y="1022"/>
                    <a:pt x="410" y="1022"/>
                    <a:pt x="410" y="1022"/>
                  </a:cubicBezTo>
                  <a:cubicBezTo>
                    <a:pt x="173" y="1022"/>
                    <a:pt x="173" y="1022"/>
                    <a:pt x="173" y="1022"/>
                  </a:cubicBezTo>
                  <a:cubicBezTo>
                    <a:pt x="187" y="922"/>
                    <a:pt x="187" y="922"/>
                    <a:pt x="187" y="922"/>
                  </a:cubicBezTo>
                  <a:cubicBezTo>
                    <a:pt x="153" y="918"/>
                    <a:pt x="153" y="918"/>
                    <a:pt x="153" y="918"/>
                  </a:cubicBezTo>
                  <a:cubicBezTo>
                    <a:pt x="138" y="1022"/>
                    <a:pt x="138" y="1022"/>
                    <a:pt x="138" y="1022"/>
                  </a:cubicBezTo>
                  <a:cubicBezTo>
                    <a:pt x="35" y="1022"/>
                    <a:pt x="35" y="1022"/>
                    <a:pt x="35" y="1022"/>
                  </a:cubicBezTo>
                  <a:cubicBezTo>
                    <a:pt x="41" y="935"/>
                    <a:pt x="94" y="859"/>
                    <a:pt x="174" y="823"/>
                  </a:cubicBezTo>
                  <a:close/>
                  <a:moveTo>
                    <a:pt x="781" y="1022"/>
                  </a:moveTo>
                  <a:cubicBezTo>
                    <a:pt x="766" y="918"/>
                    <a:pt x="766" y="918"/>
                    <a:pt x="766" y="918"/>
                  </a:cubicBezTo>
                  <a:cubicBezTo>
                    <a:pt x="733" y="922"/>
                    <a:pt x="733" y="922"/>
                    <a:pt x="733" y="922"/>
                  </a:cubicBezTo>
                  <a:cubicBezTo>
                    <a:pt x="747" y="1022"/>
                    <a:pt x="747" y="1022"/>
                    <a:pt x="747" y="1022"/>
                  </a:cubicBezTo>
                  <a:cubicBezTo>
                    <a:pt x="510" y="1022"/>
                    <a:pt x="510" y="1022"/>
                    <a:pt x="510" y="1022"/>
                  </a:cubicBezTo>
                  <a:cubicBezTo>
                    <a:pt x="556" y="956"/>
                    <a:pt x="556" y="956"/>
                    <a:pt x="556" y="956"/>
                  </a:cubicBezTo>
                  <a:cubicBezTo>
                    <a:pt x="568" y="975"/>
                    <a:pt x="589" y="988"/>
                    <a:pt x="613" y="988"/>
                  </a:cubicBezTo>
                  <a:cubicBezTo>
                    <a:pt x="651" y="988"/>
                    <a:pt x="681" y="958"/>
                    <a:pt x="681" y="920"/>
                  </a:cubicBezTo>
                  <a:cubicBezTo>
                    <a:pt x="681" y="913"/>
                    <a:pt x="681" y="913"/>
                    <a:pt x="681" y="913"/>
                  </a:cubicBezTo>
                  <a:cubicBezTo>
                    <a:pt x="715" y="893"/>
                    <a:pt x="738" y="861"/>
                    <a:pt x="746" y="823"/>
                  </a:cubicBezTo>
                  <a:cubicBezTo>
                    <a:pt x="826" y="859"/>
                    <a:pt x="879" y="935"/>
                    <a:pt x="885" y="1022"/>
                  </a:cubicBezTo>
                  <a:cubicBezTo>
                    <a:pt x="781" y="1022"/>
                    <a:pt x="781" y="1022"/>
                    <a:pt x="781" y="1022"/>
                  </a:cubicBezTo>
                  <a:cubicBezTo>
                    <a:pt x="781" y="1022"/>
                    <a:pt x="781" y="1022"/>
                    <a:pt x="781" y="10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1085851" y="3729038"/>
              <a:ext cx="26988" cy="26988"/>
            </a:xfrm>
            <a:custGeom>
              <a:avLst/>
              <a:gdLst>
                <a:gd name="T0" fmla="*/ 6 w 40"/>
                <a:gd name="T1" fmla="*/ 40 h 40"/>
                <a:gd name="T2" fmla="*/ 40 w 40"/>
                <a:gd name="T3" fmla="*/ 37 h 40"/>
                <a:gd name="T4" fmla="*/ 33 w 40"/>
                <a:gd name="T5" fmla="*/ 0 h 40"/>
                <a:gd name="T6" fmla="*/ 0 w 40"/>
                <a:gd name="T7" fmla="*/ 9 h 40"/>
                <a:gd name="T8" fmla="*/ 6 w 4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6" y="40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39" y="25"/>
                    <a:pt x="36" y="12"/>
                    <a:pt x="33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19"/>
                    <a:pt x="5" y="29"/>
                    <a:pt x="6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968376" y="3621088"/>
              <a:ext cx="131763" cy="93663"/>
            </a:xfrm>
            <a:custGeom>
              <a:avLst/>
              <a:gdLst>
                <a:gd name="T0" fmla="*/ 170 w 201"/>
                <a:gd name="T1" fmla="*/ 143 h 143"/>
                <a:gd name="T2" fmla="*/ 201 w 201"/>
                <a:gd name="T3" fmla="*/ 129 h 143"/>
                <a:gd name="T4" fmla="*/ 0 w 201"/>
                <a:gd name="T5" fmla="*/ 0 h 143"/>
                <a:gd name="T6" fmla="*/ 0 w 201"/>
                <a:gd name="T7" fmla="*/ 34 h 143"/>
                <a:gd name="T8" fmla="*/ 170 w 201"/>
                <a:gd name="T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43">
                  <a:moveTo>
                    <a:pt x="170" y="143"/>
                  </a:moveTo>
                  <a:cubicBezTo>
                    <a:pt x="201" y="129"/>
                    <a:pt x="201" y="129"/>
                    <a:pt x="201" y="129"/>
                  </a:cubicBezTo>
                  <a:cubicBezTo>
                    <a:pt x="165" y="51"/>
                    <a:pt x="86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3" y="34"/>
                    <a:pt x="140" y="77"/>
                    <a:pt x="170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91" name="Группа 190"/>
          <p:cNvGrpSpPr/>
          <p:nvPr/>
        </p:nvGrpSpPr>
        <p:grpSpPr>
          <a:xfrm>
            <a:off x="1377750" y="2428901"/>
            <a:ext cx="392837" cy="394647"/>
            <a:chOff x="1665288" y="3575051"/>
            <a:chExt cx="688975" cy="692150"/>
          </a:xfrm>
          <a:solidFill>
            <a:srgbClr val="008C95"/>
          </a:solidFill>
        </p:grpSpPr>
        <p:sp>
          <p:nvSpPr>
            <p:cNvPr id="77" name="Rectangle 77"/>
            <p:cNvSpPr>
              <a:spLocks noChangeArrowheads="1"/>
            </p:cNvSpPr>
            <p:nvPr/>
          </p:nvSpPr>
          <p:spPr bwMode="auto">
            <a:xfrm>
              <a:off x="1963738" y="3990976"/>
              <a:ext cx="2222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8" name="Rectangle 78"/>
            <p:cNvSpPr>
              <a:spLocks noChangeArrowheads="1"/>
            </p:cNvSpPr>
            <p:nvPr/>
          </p:nvSpPr>
          <p:spPr bwMode="auto">
            <a:xfrm>
              <a:off x="2032001" y="3990976"/>
              <a:ext cx="23813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9" name="Rectangle 79"/>
            <p:cNvSpPr>
              <a:spLocks noChangeArrowheads="1"/>
            </p:cNvSpPr>
            <p:nvPr/>
          </p:nvSpPr>
          <p:spPr bwMode="auto">
            <a:xfrm>
              <a:off x="1871663" y="3921126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0" name="Rectangle 80"/>
            <p:cNvSpPr>
              <a:spLocks noChangeArrowheads="1"/>
            </p:cNvSpPr>
            <p:nvPr/>
          </p:nvSpPr>
          <p:spPr bwMode="auto">
            <a:xfrm>
              <a:off x="1905001" y="3921126"/>
              <a:ext cx="23813" cy="58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1" name="Rectangle 81"/>
            <p:cNvSpPr>
              <a:spLocks noChangeArrowheads="1"/>
            </p:cNvSpPr>
            <p:nvPr/>
          </p:nvSpPr>
          <p:spPr bwMode="auto">
            <a:xfrm>
              <a:off x="2089151" y="3921126"/>
              <a:ext cx="23813" cy="58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2" name="Rectangle 82"/>
            <p:cNvSpPr>
              <a:spLocks noChangeArrowheads="1"/>
            </p:cNvSpPr>
            <p:nvPr/>
          </p:nvSpPr>
          <p:spPr bwMode="auto">
            <a:xfrm>
              <a:off x="2124076" y="3921126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3" name="Rectangle 83"/>
            <p:cNvSpPr>
              <a:spLocks noChangeArrowheads="1"/>
            </p:cNvSpPr>
            <p:nvPr/>
          </p:nvSpPr>
          <p:spPr bwMode="auto">
            <a:xfrm>
              <a:off x="1755776" y="3967163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4" name="Rectangle 84"/>
            <p:cNvSpPr>
              <a:spLocks noChangeArrowheads="1"/>
            </p:cNvSpPr>
            <p:nvPr/>
          </p:nvSpPr>
          <p:spPr bwMode="auto">
            <a:xfrm>
              <a:off x="1755776" y="4013201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5" name="Rectangle 85"/>
            <p:cNvSpPr>
              <a:spLocks noChangeArrowheads="1"/>
            </p:cNvSpPr>
            <p:nvPr/>
          </p:nvSpPr>
          <p:spPr bwMode="auto">
            <a:xfrm>
              <a:off x="1779588" y="3990976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6" name="Rectangle 86"/>
            <p:cNvSpPr>
              <a:spLocks noChangeArrowheads="1"/>
            </p:cNvSpPr>
            <p:nvPr/>
          </p:nvSpPr>
          <p:spPr bwMode="auto">
            <a:xfrm>
              <a:off x="1733551" y="3990976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7" name="Rectangle 87"/>
            <p:cNvSpPr>
              <a:spLocks noChangeArrowheads="1"/>
            </p:cNvSpPr>
            <p:nvPr/>
          </p:nvSpPr>
          <p:spPr bwMode="auto">
            <a:xfrm>
              <a:off x="2251076" y="3967163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8" name="Rectangle 88"/>
            <p:cNvSpPr>
              <a:spLocks noChangeArrowheads="1"/>
            </p:cNvSpPr>
            <p:nvPr/>
          </p:nvSpPr>
          <p:spPr bwMode="auto">
            <a:xfrm>
              <a:off x="2251076" y="4013201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89" name="Rectangle 89"/>
            <p:cNvSpPr>
              <a:spLocks noChangeArrowheads="1"/>
            </p:cNvSpPr>
            <p:nvPr/>
          </p:nvSpPr>
          <p:spPr bwMode="auto">
            <a:xfrm>
              <a:off x="2273301" y="3990976"/>
              <a:ext cx="238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0" name="Rectangle 90"/>
            <p:cNvSpPr>
              <a:spLocks noChangeArrowheads="1"/>
            </p:cNvSpPr>
            <p:nvPr/>
          </p:nvSpPr>
          <p:spPr bwMode="auto">
            <a:xfrm>
              <a:off x="2227263" y="3990976"/>
              <a:ext cx="238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1" name="Rectangle 91"/>
            <p:cNvSpPr>
              <a:spLocks noChangeArrowheads="1"/>
            </p:cNvSpPr>
            <p:nvPr/>
          </p:nvSpPr>
          <p:spPr bwMode="auto">
            <a:xfrm>
              <a:off x="1801813" y="3644901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2" name="Rectangle 92"/>
            <p:cNvSpPr>
              <a:spLocks noChangeArrowheads="1"/>
            </p:cNvSpPr>
            <p:nvPr/>
          </p:nvSpPr>
          <p:spPr bwMode="auto">
            <a:xfrm>
              <a:off x="1801813" y="3690938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3" name="Rectangle 93"/>
            <p:cNvSpPr>
              <a:spLocks noChangeArrowheads="1"/>
            </p:cNvSpPr>
            <p:nvPr/>
          </p:nvSpPr>
          <p:spPr bwMode="auto">
            <a:xfrm>
              <a:off x="1825626" y="3668713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4" name="Rectangle 94"/>
            <p:cNvSpPr>
              <a:spLocks noChangeArrowheads="1"/>
            </p:cNvSpPr>
            <p:nvPr/>
          </p:nvSpPr>
          <p:spPr bwMode="auto">
            <a:xfrm>
              <a:off x="1779588" y="3668713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5" name="Rectangle 95"/>
            <p:cNvSpPr>
              <a:spLocks noChangeArrowheads="1"/>
            </p:cNvSpPr>
            <p:nvPr/>
          </p:nvSpPr>
          <p:spPr bwMode="auto">
            <a:xfrm>
              <a:off x="2205038" y="3644901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6" name="Rectangle 96"/>
            <p:cNvSpPr>
              <a:spLocks noChangeArrowheads="1"/>
            </p:cNvSpPr>
            <p:nvPr/>
          </p:nvSpPr>
          <p:spPr bwMode="auto">
            <a:xfrm>
              <a:off x="2205038" y="3690938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7" name="Rectangle 97"/>
            <p:cNvSpPr>
              <a:spLocks noChangeArrowheads="1"/>
            </p:cNvSpPr>
            <p:nvPr/>
          </p:nvSpPr>
          <p:spPr bwMode="auto">
            <a:xfrm>
              <a:off x="2227263" y="3668713"/>
              <a:ext cx="238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8" name="Rectangle 98"/>
            <p:cNvSpPr>
              <a:spLocks noChangeArrowheads="1"/>
            </p:cNvSpPr>
            <p:nvPr/>
          </p:nvSpPr>
          <p:spPr bwMode="auto">
            <a:xfrm>
              <a:off x="2181226" y="3668713"/>
              <a:ext cx="238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1665288" y="4083051"/>
              <a:ext cx="688975" cy="184150"/>
            </a:xfrm>
            <a:custGeom>
              <a:avLst/>
              <a:gdLst>
                <a:gd name="T0" fmla="*/ 1046 w 1056"/>
                <a:gd name="T1" fmla="*/ 26 h 282"/>
                <a:gd name="T2" fmla="*/ 933 w 1056"/>
                <a:gd name="T3" fmla="*/ 0 h 282"/>
                <a:gd name="T4" fmla="*/ 702 w 1056"/>
                <a:gd name="T5" fmla="*/ 137 h 282"/>
                <a:gd name="T6" fmla="*/ 552 w 1056"/>
                <a:gd name="T7" fmla="*/ 91 h 282"/>
                <a:gd name="T8" fmla="*/ 389 w 1056"/>
                <a:gd name="T9" fmla="*/ 29 h 282"/>
                <a:gd name="T10" fmla="*/ 342 w 1056"/>
                <a:gd name="T11" fmla="*/ 66 h 282"/>
                <a:gd name="T12" fmla="*/ 30 w 1056"/>
                <a:gd name="T13" fmla="*/ 151 h 282"/>
                <a:gd name="T14" fmla="*/ 0 w 1056"/>
                <a:gd name="T15" fmla="*/ 264 h 282"/>
                <a:gd name="T16" fmla="*/ 17 w 1056"/>
                <a:gd name="T17" fmla="*/ 282 h 282"/>
                <a:gd name="T18" fmla="*/ 1038 w 1056"/>
                <a:gd name="T19" fmla="*/ 282 h 282"/>
                <a:gd name="T20" fmla="*/ 1056 w 1056"/>
                <a:gd name="T21" fmla="*/ 264 h 282"/>
                <a:gd name="T22" fmla="*/ 1056 w 1056"/>
                <a:gd name="T23" fmla="*/ 42 h 282"/>
                <a:gd name="T24" fmla="*/ 1046 w 1056"/>
                <a:gd name="T25" fmla="*/ 26 h 282"/>
                <a:gd name="T26" fmla="*/ 1021 w 1056"/>
                <a:gd name="T27" fmla="*/ 247 h 282"/>
                <a:gd name="T28" fmla="*/ 36 w 1056"/>
                <a:gd name="T29" fmla="*/ 247 h 282"/>
                <a:gd name="T30" fmla="*/ 246 w 1056"/>
                <a:gd name="T31" fmla="*/ 72 h 282"/>
                <a:gd name="T32" fmla="*/ 337 w 1056"/>
                <a:gd name="T33" fmla="*/ 104 h 282"/>
                <a:gd name="T34" fmla="*/ 362 w 1056"/>
                <a:gd name="T35" fmla="*/ 100 h 282"/>
                <a:gd name="T36" fmla="*/ 363 w 1056"/>
                <a:gd name="T37" fmla="*/ 98 h 282"/>
                <a:gd name="T38" fmla="*/ 483 w 1056"/>
                <a:gd name="T39" fmla="*/ 64 h 282"/>
                <a:gd name="T40" fmla="*/ 524 w 1056"/>
                <a:gd name="T41" fmla="*/ 116 h 282"/>
                <a:gd name="T42" fmla="*/ 545 w 1056"/>
                <a:gd name="T43" fmla="*/ 128 h 282"/>
                <a:gd name="T44" fmla="*/ 692 w 1056"/>
                <a:gd name="T45" fmla="*/ 179 h 282"/>
                <a:gd name="T46" fmla="*/ 717 w 1056"/>
                <a:gd name="T47" fmla="*/ 182 h 282"/>
                <a:gd name="T48" fmla="*/ 722 w 1056"/>
                <a:gd name="T49" fmla="*/ 175 h 282"/>
                <a:gd name="T50" fmla="*/ 933 w 1056"/>
                <a:gd name="T51" fmla="*/ 36 h 282"/>
                <a:gd name="T52" fmla="*/ 1021 w 1056"/>
                <a:gd name="T53" fmla="*/ 53 h 282"/>
                <a:gd name="T54" fmla="*/ 1021 w 1056"/>
                <a:gd name="T55" fmla="*/ 24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6" h="282">
                  <a:moveTo>
                    <a:pt x="1046" y="26"/>
                  </a:moveTo>
                  <a:cubicBezTo>
                    <a:pt x="1011" y="9"/>
                    <a:pt x="972" y="0"/>
                    <a:pt x="933" y="0"/>
                  </a:cubicBezTo>
                  <a:cubicBezTo>
                    <a:pt x="837" y="0"/>
                    <a:pt x="748" y="52"/>
                    <a:pt x="702" y="137"/>
                  </a:cubicBezTo>
                  <a:cubicBezTo>
                    <a:pt x="662" y="98"/>
                    <a:pt x="606" y="81"/>
                    <a:pt x="552" y="91"/>
                  </a:cubicBezTo>
                  <a:cubicBezTo>
                    <a:pt x="524" y="29"/>
                    <a:pt x="451" y="1"/>
                    <a:pt x="389" y="29"/>
                  </a:cubicBezTo>
                  <a:cubicBezTo>
                    <a:pt x="371" y="37"/>
                    <a:pt x="355" y="50"/>
                    <a:pt x="342" y="66"/>
                  </a:cubicBezTo>
                  <a:cubicBezTo>
                    <a:pt x="233" y="3"/>
                    <a:pt x="93" y="41"/>
                    <a:pt x="30" y="151"/>
                  </a:cubicBezTo>
                  <a:cubicBezTo>
                    <a:pt x="10" y="185"/>
                    <a:pt x="0" y="225"/>
                    <a:pt x="0" y="264"/>
                  </a:cubicBezTo>
                  <a:cubicBezTo>
                    <a:pt x="0" y="274"/>
                    <a:pt x="7" y="282"/>
                    <a:pt x="17" y="282"/>
                  </a:cubicBezTo>
                  <a:cubicBezTo>
                    <a:pt x="1038" y="282"/>
                    <a:pt x="1038" y="282"/>
                    <a:pt x="1038" y="282"/>
                  </a:cubicBezTo>
                  <a:cubicBezTo>
                    <a:pt x="1048" y="282"/>
                    <a:pt x="1056" y="274"/>
                    <a:pt x="1056" y="264"/>
                  </a:cubicBezTo>
                  <a:cubicBezTo>
                    <a:pt x="1056" y="42"/>
                    <a:pt x="1056" y="42"/>
                    <a:pt x="1056" y="42"/>
                  </a:cubicBezTo>
                  <a:cubicBezTo>
                    <a:pt x="1056" y="35"/>
                    <a:pt x="1052" y="29"/>
                    <a:pt x="1046" y="26"/>
                  </a:cubicBezTo>
                  <a:close/>
                  <a:moveTo>
                    <a:pt x="1021" y="247"/>
                  </a:moveTo>
                  <a:cubicBezTo>
                    <a:pt x="36" y="247"/>
                    <a:pt x="36" y="247"/>
                    <a:pt x="36" y="247"/>
                  </a:cubicBezTo>
                  <a:cubicBezTo>
                    <a:pt x="45" y="140"/>
                    <a:pt x="140" y="62"/>
                    <a:pt x="246" y="72"/>
                  </a:cubicBezTo>
                  <a:cubicBezTo>
                    <a:pt x="279" y="75"/>
                    <a:pt x="310" y="86"/>
                    <a:pt x="337" y="104"/>
                  </a:cubicBezTo>
                  <a:cubicBezTo>
                    <a:pt x="346" y="110"/>
                    <a:pt x="356" y="108"/>
                    <a:pt x="362" y="100"/>
                  </a:cubicBezTo>
                  <a:cubicBezTo>
                    <a:pt x="362" y="99"/>
                    <a:pt x="363" y="99"/>
                    <a:pt x="363" y="98"/>
                  </a:cubicBezTo>
                  <a:cubicBezTo>
                    <a:pt x="386" y="56"/>
                    <a:pt x="440" y="41"/>
                    <a:pt x="483" y="64"/>
                  </a:cubicBezTo>
                  <a:cubicBezTo>
                    <a:pt x="503" y="76"/>
                    <a:pt x="518" y="94"/>
                    <a:pt x="524" y="116"/>
                  </a:cubicBezTo>
                  <a:cubicBezTo>
                    <a:pt x="527" y="125"/>
                    <a:pt x="536" y="131"/>
                    <a:pt x="545" y="128"/>
                  </a:cubicBezTo>
                  <a:cubicBezTo>
                    <a:pt x="600" y="113"/>
                    <a:pt x="658" y="133"/>
                    <a:pt x="692" y="179"/>
                  </a:cubicBezTo>
                  <a:cubicBezTo>
                    <a:pt x="698" y="186"/>
                    <a:pt x="709" y="188"/>
                    <a:pt x="717" y="182"/>
                  </a:cubicBezTo>
                  <a:cubicBezTo>
                    <a:pt x="719" y="180"/>
                    <a:pt x="721" y="177"/>
                    <a:pt x="722" y="175"/>
                  </a:cubicBezTo>
                  <a:cubicBezTo>
                    <a:pt x="758" y="90"/>
                    <a:pt x="841" y="35"/>
                    <a:pt x="933" y="36"/>
                  </a:cubicBezTo>
                  <a:cubicBezTo>
                    <a:pt x="963" y="35"/>
                    <a:pt x="993" y="41"/>
                    <a:pt x="1021" y="53"/>
                  </a:cubicBezTo>
                  <a:cubicBezTo>
                    <a:pt x="1021" y="247"/>
                    <a:pt x="1021" y="247"/>
                    <a:pt x="1021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1860551" y="3575051"/>
              <a:ext cx="298450" cy="392113"/>
            </a:xfrm>
            <a:custGeom>
              <a:avLst/>
              <a:gdLst>
                <a:gd name="T0" fmla="*/ 123 w 458"/>
                <a:gd name="T1" fmla="*/ 477 h 600"/>
                <a:gd name="T2" fmla="*/ 141 w 458"/>
                <a:gd name="T3" fmla="*/ 512 h 600"/>
                <a:gd name="T4" fmla="*/ 160 w 458"/>
                <a:gd name="T5" fmla="*/ 576 h 600"/>
                <a:gd name="T6" fmla="*/ 176 w 458"/>
                <a:gd name="T7" fmla="*/ 600 h 600"/>
                <a:gd name="T8" fmla="*/ 299 w 458"/>
                <a:gd name="T9" fmla="*/ 583 h 600"/>
                <a:gd name="T10" fmla="*/ 272 w 458"/>
                <a:gd name="T11" fmla="*/ 512 h 600"/>
                <a:gd name="T12" fmla="*/ 334 w 458"/>
                <a:gd name="T13" fmla="*/ 495 h 600"/>
                <a:gd name="T14" fmla="*/ 440 w 458"/>
                <a:gd name="T15" fmla="*/ 477 h 600"/>
                <a:gd name="T16" fmla="*/ 458 w 458"/>
                <a:gd name="T17" fmla="*/ 451 h 600"/>
                <a:gd name="T18" fmla="*/ 334 w 458"/>
                <a:gd name="T19" fmla="*/ 240 h 600"/>
                <a:gd name="T20" fmla="*/ 298 w 458"/>
                <a:gd name="T21" fmla="*/ 86 h 600"/>
                <a:gd name="T22" fmla="*/ 217 w 458"/>
                <a:gd name="T23" fmla="*/ 6 h 600"/>
                <a:gd name="T24" fmla="*/ 159 w 458"/>
                <a:gd name="T25" fmla="*/ 86 h 600"/>
                <a:gd name="T26" fmla="*/ 123 w 458"/>
                <a:gd name="T27" fmla="*/ 241 h 600"/>
                <a:gd name="T28" fmla="*/ 0 w 458"/>
                <a:gd name="T29" fmla="*/ 459 h 600"/>
                <a:gd name="T30" fmla="*/ 334 w 458"/>
                <a:gd name="T31" fmla="*/ 286 h 600"/>
                <a:gd name="T32" fmla="*/ 422 w 458"/>
                <a:gd name="T33" fmla="*/ 442 h 600"/>
                <a:gd name="T34" fmla="*/ 334 w 458"/>
                <a:gd name="T35" fmla="*/ 286 h 600"/>
                <a:gd name="T36" fmla="*/ 223 w 458"/>
                <a:gd name="T37" fmla="*/ 512 h 600"/>
                <a:gd name="T38" fmla="*/ 256 w 458"/>
                <a:gd name="T39" fmla="*/ 565 h 600"/>
                <a:gd name="T40" fmla="*/ 188 w 458"/>
                <a:gd name="T41" fmla="*/ 107 h 600"/>
                <a:gd name="T42" fmla="*/ 270 w 458"/>
                <a:gd name="T43" fmla="*/ 107 h 600"/>
                <a:gd name="T44" fmla="*/ 164 w 458"/>
                <a:gd name="T45" fmla="*/ 160 h 600"/>
                <a:gd name="T46" fmla="*/ 158 w 458"/>
                <a:gd name="T47" fmla="*/ 199 h 600"/>
                <a:gd name="T48" fmla="*/ 299 w 458"/>
                <a:gd name="T49" fmla="*/ 195 h 600"/>
                <a:gd name="T50" fmla="*/ 299 w 458"/>
                <a:gd name="T51" fmla="*/ 407 h 600"/>
                <a:gd name="T52" fmla="*/ 158 w 458"/>
                <a:gd name="T53" fmla="*/ 199 h 600"/>
                <a:gd name="T54" fmla="*/ 299 w 458"/>
                <a:gd name="T55" fmla="*/ 442 h 600"/>
                <a:gd name="T56" fmla="*/ 158 w 458"/>
                <a:gd name="T57" fmla="*/ 477 h 600"/>
                <a:gd name="T58" fmla="*/ 92 w 458"/>
                <a:gd name="T59" fmla="*/ 322 h 600"/>
                <a:gd name="T60" fmla="*/ 123 w 458"/>
                <a:gd name="T61" fmla="*/ 442 h 600"/>
                <a:gd name="T62" fmla="*/ 92 w 458"/>
                <a:gd name="T63" fmla="*/ 322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8" h="600">
                  <a:moveTo>
                    <a:pt x="17" y="477"/>
                  </a:moveTo>
                  <a:cubicBezTo>
                    <a:pt x="123" y="477"/>
                    <a:pt x="123" y="477"/>
                    <a:pt x="123" y="477"/>
                  </a:cubicBezTo>
                  <a:cubicBezTo>
                    <a:pt x="123" y="495"/>
                    <a:pt x="123" y="495"/>
                    <a:pt x="123" y="495"/>
                  </a:cubicBezTo>
                  <a:cubicBezTo>
                    <a:pt x="123" y="504"/>
                    <a:pt x="131" y="512"/>
                    <a:pt x="141" y="512"/>
                  </a:cubicBezTo>
                  <a:cubicBezTo>
                    <a:pt x="185" y="512"/>
                    <a:pt x="185" y="512"/>
                    <a:pt x="185" y="512"/>
                  </a:cubicBezTo>
                  <a:cubicBezTo>
                    <a:pt x="160" y="576"/>
                    <a:pt x="160" y="576"/>
                    <a:pt x="160" y="576"/>
                  </a:cubicBezTo>
                  <a:cubicBezTo>
                    <a:pt x="156" y="585"/>
                    <a:pt x="160" y="595"/>
                    <a:pt x="169" y="599"/>
                  </a:cubicBezTo>
                  <a:cubicBezTo>
                    <a:pt x="171" y="600"/>
                    <a:pt x="174" y="600"/>
                    <a:pt x="176" y="600"/>
                  </a:cubicBezTo>
                  <a:cubicBezTo>
                    <a:pt x="282" y="600"/>
                    <a:pt x="282" y="600"/>
                    <a:pt x="282" y="600"/>
                  </a:cubicBezTo>
                  <a:cubicBezTo>
                    <a:pt x="291" y="600"/>
                    <a:pt x="299" y="592"/>
                    <a:pt x="299" y="583"/>
                  </a:cubicBezTo>
                  <a:cubicBezTo>
                    <a:pt x="299" y="580"/>
                    <a:pt x="299" y="578"/>
                    <a:pt x="298" y="576"/>
                  </a:cubicBezTo>
                  <a:cubicBezTo>
                    <a:pt x="272" y="512"/>
                    <a:pt x="272" y="512"/>
                    <a:pt x="272" y="512"/>
                  </a:cubicBezTo>
                  <a:cubicBezTo>
                    <a:pt x="317" y="512"/>
                    <a:pt x="317" y="512"/>
                    <a:pt x="317" y="512"/>
                  </a:cubicBezTo>
                  <a:cubicBezTo>
                    <a:pt x="326" y="512"/>
                    <a:pt x="334" y="504"/>
                    <a:pt x="334" y="495"/>
                  </a:cubicBezTo>
                  <a:cubicBezTo>
                    <a:pt x="334" y="477"/>
                    <a:pt x="334" y="477"/>
                    <a:pt x="334" y="477"/>
                  </a:cubicBezTo>
                  <a:cubicBezTo>
                    <a:pt x="440" y="477"/>
                    <a:pt x="440" y="477"/>
                    <a:pt x="440" y="477"/>
                  </a:cubicBezTo>
                  <a:cubicBezTo>
                    <a:pt x="450" y="477"/>
                    <a:pt x="458" y="469"/>
                    <a:pt x="458" y="459"/>
                  </a:cubicBezTo>
                  <a:cubicBezTo>
                    <a:pt x="458" y="451"/>
                    <a:pt x="458" y="451"/>
                    <a:pt x="458" y="451"/>
                  </a:cubicBezTo>
                  <a:cubicBezTo>
                    <a:pt x="458" y="384"/>
                    <a:pt x="428" y="321"/>
                    <a:pt x="378" y="277"/>
                  </a:cubicBezTo>
                  <a:cubicBezTo>
                    <a:pt x="334" y="240"/>
                    <a:pt x="334" y="240"/>
                    <a:pt x="334" y="240"/>
                  </a:cubicBezTo>
                  <a:cubicBezTo>
                    <a:pt x="334" y="199"/>
                    <a:pt x="334" y="199"/>
                    <a:pt x="334" y="199"/>
                  </a:cubicBezTo>
                  <a:cubicBezTo>
                    <a:pt x="334" y="159"/>
                    <a:pt x="322" y="119"/>
                    <a:pt x="298" y="86"/>
                  </a:cubicBezTo>
                  <a:cubicBezTo>
                    <a:pt x="243" y="9"/>
                    <a:pt x="243" y="9"/>
                    <a:pt x="243" y="9"/>
                  </a:cubicBezTo>
                  <a:cubicBezTo>
                    <a:pt x="237" y="1"/>
                    <a:pt x="225" y="0"/>
                    <a:pt x="217" y="6"/>
                  </a:cubicBezTo>
                  <a:cubicBezTo>
                    <a:pt x="216" y="7"/>
                    <a:pt x="215" y="8"/>
                    <a:pt x="214" y="9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36" y="119"/>
                    <a:pt x="123" y="159"/>
                    <a:pt x="123" y="199"/>
                  </a:cubicBezTo>
                  <a:cubicBezTo>
                    <a:pt x="123" y="241"/>
                    <a:pt x="123" y="241"/>
                    <a:pt x="123" y="241"/>
                  </a:cubicBezTo>
                  <a:cubicBezTo>
                    <a:pt x="67" y="297"/>
                    <a:pt x="67" y="297"/>
                    <a:pt x="67" y="297"/>
                  </a:cubicBezTo>
                  <a:cubicBezTo>
                    <a:pt x="24" y="340"/>
                    <a:pt x="0" y="399"/>
                    <a:pt x="0" y="459"/>
                  </a:cubicBezTo>
                  <a:cubicBezTo>
                    <a:pt x="0" y="469"/>
                    <a:pt x="8" y="477"/>
                    <a:pt x="17" y="477"/>
                  </a:cubicBezTo>
                  <a:close/>
                  <a:moveTo>
                    <a:pt x="334" y="286"/>
                  </a:moveTo>
                  <a:cubicBezTo>
                    <a:pt x="355" y="304"/>
                    <a:pt x="355" y="304"/>
                    <a:pt x="355" y="304"/>
                  </a:cubicBezTo>
                  <a:cubicBezTo>
                    <a:pt x="395" y="339"/>
                    <a:pt x="420" y="389"/>
                    <a:pt x="422" y="442"/>
                  </a:cubicBezTo>
                  <a:cubicBezTo>
                    <a:pt x="334" y="442"/>
                    <a:pt x="334" y="442"/>
                    <a:pt x="334" y="442"/>
                  </a:cubicBezTo>
                  <a:lnTo>
                    <a:pt x="334" y="286"/>
                  </a:lnTo>
                  <a:close/>
                  <a:moveTo>
                    <a:pt x="202" y="565"/>
                  </a:moveTo>
                  <a:cubicBezTo>
                    <a:pt x="223" y="512"/>
                    <a:pt x="223" y="512"/>
                    <a:pt x="223" y="512"/>
                  </a:cubicBezTo>
                  <a:cubicBezTo>
                    <a:pt x="234" y="512"/>
                    <a:pt x="234" y="512"/>
                    <a:pt x="234" y="512"/>
                  </a:cubicBezTo>
                  <a:cubicBezTo>
                    <a:pt x="256" y="565"/>
                    <a:pt x="256" y="565"/>
                    <a:pt x="256" y="565"/>
                  </a:cubicBezTo>
                  <a:lnTo>
                    <a:pt x="202" y="565"/>
                  </a:lnTo>
                  <a:close/>
                  <a:moveTo>
                    <a:pt x="188" y="107"/>
                  </a:moveTo>
                  <a:cubicBezTo>
                    <a:pt x="229" y="50"/>
                    <a:pt x="229" y="50"/>
                    <a:pt x="229" y="50"/>
                  </a:cubicBezTo>
                  <a:cubicBezTo>
                    <a:pt x="270" y="107"/>
                    <a:pt x="270" y="107"/>
                    <a:pt x="270" y="107"/>
                  </a:cubicBezTo>
                  <a:cubicBezTo>
                    <a:pt x="281" y="123"/>
                    <a:pt x="289" y="141"/>
                    <a:pt x="294" y="160"/>
                  </a:cubicBezTo>
                  <a:cubicBezTo>
                    <a:pt x="164" y="160"/>
                    <a:pt x="164" y="160"/>
                    <a:pt x="164" y="160"/>
                  </a:cubicBezTo>
                  <a:cubicBezTo>
                    <a:pt x="168" y="141"/>
                    <a:pt x="177" y="123"/>
                    <a:pt x="188" y="107"/>
                  </a:cubicBezTo>
                  <a:close/>
                  <a:moveTo>
                    <a:pt x="158" y="199"/>
                  </a:moveTo>
                  <a:cubicBezTo>
                    <a:pt x="158" y="198"/>
                    <a:pt x="159" y="197"/>
                    <a:pt x="159" y="195"/>
                  </a:cubicBezTo>
                  <a:cubicBezTo>
                    <a:pt x="299" y="195"/>
                    <a:pt x="299" y="195"/>
                    <a:pt x="299" y="195"/>
                  </a:cubicBezTo>
                  <a:cubicBezTo>
                    <a:pt x="299" y="197"/>
                    <a:pt x="299" y="198"/>
                    <a:pt x="299" y="199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158" y="407"/>
                    <a:pt x="158" y="407"/>
                    <a:pt x="158" y="407"/>
                  </a:cubicBezTo>
                  <a:lnTo>
                    <a:pt x="158" y="199"/>
                  </a:lnTo>
                  <a:close/>
                  <a:moveTo>
                    <a:pt x="158" y="442"/>
                  </a:moveTo>
                  <a:cubicBezTo>
                    <a:pt x="299" y="442"/>
                    <a:pt x="299" y="442"/>
                    <a:pt x="299" y="442"/>
                  </a:cubicBezTo>
                  <a:cubicBezTo>
                    <a:pt x="299" y="477"/>
                    <a:pt x="299" y="477"/>
                    <a:pt x="299" y="477"/>
                  </a:cubicBezTo>
                  <a:cubicBezTo>
                    <a:pt x="158" y="477"/>
                    <a:pt x="158" y="477"/>
                    <a:pt x="158" y="477"/>
                  </a:cubicBezTo>
                  <a:lnTo>
                    <a:pt x="158" y="442"/>
                  </a:lnTo>
                  <a:close/>
                  <a:moveTo>
                    <a:pt x="92" y="322"/>
                  </a:moveTo>
                  <a:cubicBezTo>
                    <a:pt x="123" y="291"/>
                    <a:pt x="123" y="291"/>
                    <a:pt x="123" y="291"/>
                  </a:cubicBezTo>
                  <a:cubicBezTo>
                    <a:pt x="123" y="442"/>
                    <a:pt x="123" y="442"/>
                    <a:pt x="123" y="442"/>
                  </a:cubicBezTo>
                  <a:cubicBezTo>
                    <a:pt x="36" y="442"/>
                    <a:pt x="36" y="442"/>
                    <a:pt x="36" y="442"/>
                  </a:cubicBezTo>
                  <a:cubicBezTo>
                    <a:pt x="40" y="397"/>
                    <a:pt x="60" y="354"/>
                    <a:pt x="92" y="3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1" name="Freeform 101"/>
            <p:cNvSpPr>
              <a:spLocks noEditPoints="1"/>
            </p:cNvSpPr>
            <p:nvPr/>
          </p:nvSpPr>
          <p:spPr bwMode="auto">
            <a:xfrm>
              <a:off x="1974851" y="3725863"/>
              <a:ext cx="69850" cy="68263"/>
            </a:xfrm>
            <a:custGeom>
              <a:avLst/>
              <a:gdLst>
                <a:gd name="T0" fmla="*/ 53 w 106"/>
                <a:gd name="T1" fmla="*/ 0 h 105"/>
                <a:gd name="T2" fmla="*/ 0 w 106"/>
                <a:gd name="T3" fmla="*/ 52 h 105"/>
                <a:gd name="T4" fmla="*/ 53 w 106"/>
                <a:gd name="T5" fmla="*/ 105 h 105"/>
                <a:gd name="T6" fmla="*/ 106 w 106"/>
                <a:gd name="T7" fmla="*/ 52 h 105"/>
                <a:gd name="T8" fmla="*/ 53 w 106"/>
                <a:gd name="T9" fmla="*/ 0 h 105"/>
                <a:gd name="T10" fmla="*/ 53 w 106"/>
                <a:gd name="T11" fmla="*/ 70 h 105"/>
                <a:gd name="T12" fmla="*/ 35 w 106"/>
                <a:gd name="T13" fmla="*/ 52 h 105"/>
                <a:gd name="T14" fmla="*/ 53 w 106"/>
                <a:gd name="T15" fmla="*/ 35 h 105"/>
                <a:gd name="T16" fmla="*/ 70 w 106"/>
                <a:gd name="T17" fmla="*/ 52 h 105"/>
                <a:gd name="T18" fmla="*/ 53 w 106"/>
                <a:gd name="T19" fmla="*/ 7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05">
                  <a:moveTo>
                    <a:pt x="53" y="0"/>
                  </a:moveTo>
                  <a:cubicBezTo>
                    <a:pt x="24" y="0"/>
                    <a:pt x="0" y="23"/>
                    <a:pt x="0" y="52"/>
                  </a:cubicBezTo>
                  <a:cubicBezTo>
                    <a:pt x="0" y="82"/>
                    <a:pt x="24" y="105"/>
                    <a:pt x="53" y="105"/>
                  </a:cubicBezTo>
                  <a:cubicBezTo>
                    <a:pt x="82" y="105"/>
                    <a:pt x="106" y="82"/>
                    <a:pt x="106" y="52"/>
                  </a:cubicBezTo>
                  <a:cubicBezTo>
                    <a:pt x="106" y="23"/>
                    <a:pt x="82" y="0"/>
                    <a:pt x="53" y="0"/>
                  </a:cubicBezTo>
                  <a:close/>
                  <a:moveTo>
                    <a:pt x="53" y="70"/>
                  </a:moveTo>
                  <a:cubicBezTo>
                    <a:pt x="43" y="70"/>
                    <a:pt x="35" y="62"/>
                    <a:pt x="35" y="52"/>
                  </a:cubicBezTo>
                  <a:cubicBezTo>
                    <a:pt x="35" y="43"/>
                    <a:pt x="43" y="35"/>
                    <a:pt x="53" y="35"/>
                  </a:cubicBezTo>
                  <a:cubicBezTo>
                    <a:pt x="62" y="35"/>
                    <a:pt x="70" y="43"/>
                    <a:pt x="70" y="52"/>
                  </a:cubicBezTo>
                  <a:cubicBezTo>
                    <a:pt x="70" y="62"/>
                    <a:pt x="62" y="70"/>
                    <a:pt x="53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93" name="Группа 192"/>
          <p:cNvGrpSpPr/>
          <p:nvPr/>
        </p:nvGrpSpPr>
        <p:grpSpPr>
          <a:xfrm>
            <a:off x="2167138" y="2430045"/>
            <a:ext cx="331286" cy="393742"/>
            <a:chOff x="2760663" y="3576638"/>
            <a:chExt cx="581025" cy="690563"/>
          </a:xfrm>
          <a:solidFill>
            <a:srgbClr val="008C95"/>
          </a:solidFill>
        </p:grpSpPr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2820988" y="3690938"/>
              <a:ext cx="460375" cy="460375"/>
            </a:xfrm>
            <a:custGeom>
              <a:avLst/>
              <a:gdLst>
                <a:gd name="T0" fmla="*/ 0 w 705"/>
                <a:gd name="T1" fmla="*/ 352 h 704"/>
                <a:gd name="T2" fmla="*/ 705 w 705"/>
                <a:gd name="T3" fmla="*/ 352 h 704"/>
                <a:gd name="T4" fmla="*/ 526 w 705"/>
                <a:gd name="T5" fmla="*/ 617 h 704"/>
                <a:gd name="T6" fmla="*/ 485 w 705"/>
                <a:gd name="T7" fmla="*/ 563 h 704"/>
                <a:gd name="T8" fmla="*/ 469 w 705"/>
                <a:gd name="T9" fmla="*/ 590 h 704"/>
                <a:gd name="T10" fmla="*/ 370 w 705"/>
                <a:gd name="T11" fmla="*/ 668 h 704"/>
                <a:gd name="T12" fmla="*/ 353 w 705"/>
                <a:gd name="T13" fmla="*/ 599 h 704"/>
                <a:gd name="T14" fmla="*/ 335 w 705"/>
                <a:gd name="T15" fmla="*/ 668 h 704"/>
                <a:gd name="T16" fmla="*/ 236 w 705"/>
                <a:gd name="T17" fmla="*/ 590 h 704"/>
                <a:gd name="T18" fmla="*/ 205 w 705"/>
                <a:gd name="T19" fmla="*/ 572 h 704"/>
                <a:gd name="T20" fmla="*/ 88 w 705"/>
                <a:gd name="T21" fmla="*/ 525 h 704"/>
                <a:gd name="T22" fmla="*/ 142 w 705"/>
                <a:gd name="T23" fmla="*/ 484 h 704"/>
                <a:gd name="T24" fmla="*/ 115 w 705"/>
                <a:gd name="T25" fmla="*/ 469 h 704"/>
                <a:gd name="T26" fmla="*/ 37 w 705"/>
                <a:gd name="T27" fmla="*/ 370 h 704"/>
                <a:gd name="T28" fmla="*/ 106 w 705"/>
                <a:gd name="T29" fmla="*/ 352 h 704"/>
                <a:gd name="T30" fmla="*/ 37 w 705"/>
                <a:gd name="T31" fmla="*/ 334 h 704"/>
                <a:gd name="T32" fmla="*/ 115 w 705"/>
                <a:gd name="T33" fmla="*/ 235 h 704"/>
                <a:gd name="T34" fmla="*/ 142 w 705"/>
                <a:gd name="T35" fmla="*/ 220 h 704"/>
                <a:gd name="T36" fmla="*/ 88 w 705"/>
                <a:gd name="T37" fmla="*/ 179 h 704"/>
                <a:gd name="T38" fmla="*/ 205 w 705"/>
                <a:gd name="T39" fmla="*/ 132 h 704"/>
                <a:gd name="T40" fmla="*/ 236 w 705"/>
                <a:gd name="T41" fmla="*/ 132 h 704"/>
                <a:gd name="T42" fmla="*/ 210 w 705"/>
                <a:gd name="T43" fmla="*/ 70 h 704"/>
                <a:gd name="T44" fmla="*/ 335 w 705"/>
                <a:gd name="T45" fmla="*/ 88 h 704"/>
                <a:gd name="T46" fmla="*/ 370 w 705"/>
                <a:gd name="T47" fmla="*/ 88 h 704"/>
                <a:gd name="T48" fmla="*/ 495 w 705"/>
                <a:gd name="T49" fmla="*/ 70 h 704"/>
                <a:gd name="T50" fmla="*/ 469 w 705"/>
                <a:gd name="T51" fmla="*/ 132 h 704"/>
                <a:gd name="T52" fmla="*/ 500 w 705"/>
                <a:gd name="T53" fmla="*/ 132 h 704"/>
                <a:gd name="T54" fmla="*/ 618 w 705"/>
                <a:gd name="T55" fmla="*/ 179 h 704"/>
                <a:gd name="T56" fmla="*/ 564 w 705"/>
                <a:gd name="T57" fmla="*/ 220 h 704"/>
                <a:gd name="T58" fmla="*/ 590 w 705"/>
                <a:gd name="T59" fmla="*/ 235 h 704"/>
                <a:gd name="T60" fmla="*/ 669 w 705"/>
                <a:gd name="T61" fmla="*/ 334 h 704"/>
                <a:gd name="T62" fmla="*/ 599 w 705"/>
                <a:gd name="T63" fmla="*/ 352 h 704"/>
                <a:gd name="T64" fmla="*/ 669 w 705"/>
                <a:gd name="T65" fmla="*/ 370 h 704"/>
                <a:gd name="T66" fmla="*/ 590 w 705"/>
                <a:gd name="T67" fmla="*/ 469 h 704"/>
                <a:gd name="T68" fmla="*/ 573 w 705"/>
                <a:gd name="T69" fmla="*/ 499 h 704"/>
                <a:gd name="T70" fmla="*/ 526 w 705"/>
                <a:gd name="T71" fmla="*/ 617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5" h="704">
                  <a:moveTo>
                    <a:pt x="353" y="0"/>
                  </a:moveTo>
                  <a:cubicBezTo>
                    <a:pt x="158" y="0"/>
                    <a:pt x="0" y="158"/>
                    <a:pt x="0" y="352"/>
                  </a:cubicBezTo>
                  <a:cubicBezTo>
                    <a:pt x="0" y="547"/>
                    <a:pt x="158" y="704"/>
                    <a:pt x="353" y="704"/>
                  </a:cubicBezTo>
                  <a:cubicBezTo>
                    <a:pt x="547" y="704"/>
                    <a:pt x="705" y="547"/>
                    <a:pt x="705" y="352"/>
                  </a:cubicBezTo>
                  <a:cubicBezTo>
                    <a:pt x="705" y="158"/>
                    <a:pt x="547" y="0"/>
                    <a:pt x="353" y="0"/>
                  </a:cubicBezTo>
                  <a:close/>
                  <a:moveTo>
                    <a:pt x="526" y="617"/>
                  </a:moveTo>
                  <a:cubicBezTo>
                    <a:pt x="500" y="572"/>
                    <a:pt x="500" y="572"/>
                    <a:pt x="500" y="572"/>
                  </a:cubicBezTo>
                  <a:cubicBezTo>
                    <a:pt x="497" y="566"/>
                    <a:pt x="491" y="563"/>
                    <a:pt x="485" y="563"/>
                  </a:cubicBezTo>
                  <a:cubicBezTo>
                    <a:pt x="478" y="563"/>
                    <a:pt x="472" y="566"/>
                    <a:pt x="469" y="572"/>
                  </a:cubicBezTo>
                  <a:cubicBezTo>
                    <a:pt x="466" y="577"/>
                    <a:pt x="466" y="584"/>
                    <a:pt x="469" y="590"/>
                  </a:cubicBezTo>
                  <a:cubicBezTo>
                    <a:pt x="495" y="635"/>
                    <a:pt x="495" y="635"/>
                    <a:pt x="495" y="635"/>
                  </a:cubicBezTo>
                  <a:cubicBezTo>
                    <a:pt x="456" y="654"/>
                    <a:pt x="414" y="666"/>
                    <a:pt x="370" y="668"/>
                  </a:cubicBezTo>
                  <a:cubicBezTo>
                    <a:pt x="370" y="616"/>
                    <a:pt x="370" y="616"/>
                    <a:pt x="370" y="616"/>
                  </a:cubicBezTo>
                  <a:cubicBezTo>
                    <a:pt x="370" y="606"/>
                    <a:pt x="362" y="599"/>
                    <a:pt x="353" y="599"/>
                  </a:cubicBezTo>
                  <a:cubicBezTo>
                    <a:pt x="343" y="599"/>
                    <a:pt x="335" y="606"/>
                    <a:pt x="335" y="616"/>
                  </a:cubicBezTo>
                  <a:cubicBezTo>
                    <a:pt x="335" y="668"/>
                    <a:pt x="335" y="668"/>
                    <a:pt x="335" y="668"/>
                  </a:cubicBezTo>
                  <a:cubicBezTo>
                    <a:pt x="291" y="666"/>
                    <a:pt x="249" y="654"/>
                    <a:pt x="210" y="635"/>
                  </a:cubicBezTo>
                  <a:cubicBezTo>
                    <a:pt x="236" y="590"/>
                    <a:pt x="236" y="590"/>
                    <a:pt x="236" y="590"/>
                  </a:cubicBezTo>
                  <a:cubicBezTo>
                    <a:pt x="241" y="581"/>
                    <a:pt x="238" y="570"/>
                    <a:pt x="229" y="566"/>
                  </a:cubicBezTo>
                  <a:cubicBezTo>
                    <a:pt x="221" y="561"/>
                    <a:pt x="210" y="564"/>
                    <a:pt x="205" y="572"/>
                  </a:cubicBezTo>
                  <a:cubicBezTo>
                    <a:pt x="179" y="617"/>
                    <a:pt x="179" y="617"/>
                    <a:pt x="179" y="617"/>
                  </a:cubicBezTo>
                  <a:cubicBezTo>
                    <a:pt x="143" y="593"/>
                    <a:pt x="112" y="562"/>
                    <a:pt x="88" y="525"/>
                  </a:cubicBezTo>
                  <a:cubicBezTo>
                    <a:pt x="133" y="499"/>
                    <a:pt x="133" y="499"/>
                    <a:pt x="133" y="499"/>
                  </a:cubicBezTo>
                  <a:cubicBezTo>
                    <a:pt x="138" y="496"/>
                    <a:pt x="142" y="490"/>
                    <a:pt x="142" y="484"/>
                  </a:cubicBezTo>
                  <a:cubicBezTo>
                    <a:pt x="142" y="478"/>
                    <a:pt x="138" y="472"/>
                    <a:pt x="133" y="469"/>
                  </a:cubicBezTo>
                  <a:cubicBezTo>
                    <a:pt x="127" y="466"/>
                    <a:pt x="121" y="466"/>
                    <a:pt x="115" y="469"/>
                  </a:cubicBezTo>
                  <a:cubicBezTo>
                    <a:pt x="70" y="495"/>
                    <a:pt x="70" y="495"/>
                    <a:pt x="70" y="495"/>
                  </a:cubicBezTo>
                  <a:cubicBezTo>
                    <a:pt x="50" y="456"/>
                    <a:pt x="39" y="413"/>
                    <a:pt x="37" y="370"/>
                  </a:cubicBezTo>
                  <a:cubicBezTo>
                    <a:pt x="89" y="370"/>
                    <a:pt x="89" y="370"/>
                    <a:pt x="89" y="370"/>
                  </a:cubicBezTo>
                  <a:cubicBezTo>
                    <a:pt x="98" y="370"/>
                    <a:pt x="106" y="362"/>
                    <a:pt x="106" y="352"/>
                  </a:cubicBezTo>
                  <a:cubicBezTo>
                    <a:pt x="106" y="342"/>
                    <a:pt x="98" y="334"/>
                    <a:pt x="89" y="334"/>
                  </a:cubicBezTo>
                  <a:cubicBezTo>
                    <a:pt x="37" y="334"/>
                    <a:pt x="37" y="334"/>
                    <a:pt x="37" y="334"/>
                  </a:cubicBezTo>
                  <a:cubicBezTo>
                    <a:pt x="39" y="291"/>
                    <a:pt x="50" y="248"/>
                    <a:pt x="70" y="209"/>
                  </a:cubicBezTo>
                  <a:cubicBezTo>
                    <a:pt x="115" y="235"/>
                    <a:pt x="115" y="235"/>
                    <a:pt x="115" y="235"/>
                  </a:cubicBezTo>
                  <a:cubicBezTo>
                    <a:pt x="121" y="238"/>
                    <a:pt x="127" y="238"/>
                    <a:pt x="133" y="235"/>
                  </a:cubicBezTo>
                  <a:cubicBezTo>
                    <a:pt x="138" y="232"/>
                    <a:pt x="142" y="226"/>
                    <a:pt x="142" y="220"/>
                  </a:cubicBezTo>
                  <a:cubicBezTo>
                    <a:pt x="142" y="214"/>
                    <a:pt x="138" y="208"/>
                    <a:pt x="133" y="205"/>
                  </a:cubicBezTo>
                  <a:cubicBezTo>
                    <a:pt x="88" y="179"/>
                    <a:pt x="88" y="179"/>
                    <a:pt x="88" y="179"/>
                  </a:cubicBezTo>
                  <a:cubicBezTo>
                    <a:pt x="112" y="142"/>
                    <a:pt x="143" y="111"/>
                    <a:pt x="179" y="87"/>
                  </a:cubicBezTo>
                  <a:cubicBezTo>
                    <a:pt x="205" y="132"/>
                    <a:pt x="205" y="132"/>
                    <a:pt x="205" y="132"/>
                  </a:cubicBezTo>
                  <a:cubicBezTo>
                    <a:pt x="208" y="138"/>
                    <a:pt x="214" y="141"/>
                    <a:pt x="221" y="141"/>
                  </a:cubicBezTo>
                  <a:cubicBezTo>
                    <a:pt x="227" y="141"/>
                    <a:pt x="233" y="138"/>
                    <a:pt x="236" y="132"/>
                  </a:cubicBezTo>
                  <a:cubicBezTo>
                    <a:pt x="239" y="127"/>
                    <a:pt x="239" y="120"/>
                    <a:pt x="236" y="115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249" y="50"/>
                    <a:pt x="291" y="38"/>
                    <a:pt x="335" y="36"/>
                  </a:cubicBezTo>
                  <a:cubicBezTo>
                    <a:pt x="335" y="88"/>
                    <a:pt x="335" y="88"/>
                    <a:pt x="335" y="88"/>
                  </a:cubicBezTo>
                  <a:cubicBezTo>
                    <a:pt x="335" y="98"/>
                    <a:pt x="343" y="106"/>
                    <a:pt x="353" y="106"/>
                  </a:cubicBezTo>
                  <a:cubicBezTo>
                    <a:pt x="362" y="106"/>
                    <a:pt x="370" y="98"/>
                    <a:pt x="370" y="88"/>
                  </a:cubicBezTo>
                  <a:cubicBezTo>
                    <a:pt x="370" y="36"/>
                    <a:pt x="370" y="36"/>
                    <a:pt x="370" y="36"/>
                  </a:cubicBezTo>
                  <a:cubicBezTo>
                    <a:pt x="414" y="38"/>
                    <a:pt x="456" y="50"/>
                    <a:pt x="495" y="70"/>
                  </a:cubicBezTo>
                  <a:cubicBezTo>
                    <a:pt x="469" y="115"/>
                    <a:pt x="469" y="115"/>
                    <a:pt x="469" y="115"/>
                  </a:cubicBezTo>
                  <a:cubicBezTo>
                    <a:pt x="466" y="120"/>
                    <a:pt x="466" y="127"/>
                    <a:pt x="469" y="132"/>
                  </a:cubicBezTo>
                  <a:cubicBezTo>
                    <a:pt x="472" y="138"/>
                    <a:pt x="478" y="141"/>
                    <a:pt x="485" y="141"/>
                  </a:cubicBezTo>
                  <a:cubicBezTo>
                    <a:pt x="491" y="141"/>
                    <a:pt x="497" y="138"/>
                    <a:pt x="500" y="132"/>
                  </a:cubicBezTo>
                  <a:cubicBezTo>
                    <a:pt x="526" y="87"/>
                    <a:pt x="526" y="87"/>
                    <a:pt x="526" y="87"/>
                  </a:cubicBezTo>
                  <a:cubicBezTo>
                    <a:pt x="562" y="111"/>
                    <a:pt x="594" y="142"/>
                    <a:pt x="618" y="179"/>
                  </a:cubicBezTo>
                  <a:cubicBezTo>
                    <a:pt x="573" y="205"/>
                    <a:pt x="573" y="205"/>
                    <a:pt x="573" y="205"/>
                  </a:cubicBezTo>
                  <a:cubicBezTo>
                    <a:pt x="567" y="208"/>
                    <a:pt x="564" y="214"/>
                    <a:pt x="564" y="220"/>
                  </a:cubicBezTo>
                  <a:cubicBezTo>
                    <a:pt x="564" y="226"/>
                    <a:pt x="567" y="232"/>
                    <a:pt x="572" y="235"/>
                  </a:cubicBezTo>
                  <a:cubicBezTo>
                    <a:pt x="578" y="238"/>
                    <a:pt x="585" y="238"/>
                    <a:pt x="590" y="235"/>
                  </a:cubicBezTo>
                  <a:cubicBezTo>
                    <a:pt x="635" y="209"/>
                    <a:pt x="635" y="209"/>
                    <a:pt x="635" y="209"/>
                  </a:cubicBezTo>
                  <a:cubicBezTo>
                    <a:pt x="655" y="248"/>
                    <a:pt x="666" y="291"/>
                    <a:pt x="669" y="334"/>
                  </a:cubicBezTo>
                  <a:cubicBezTo>
                    <a:pt x="617" y="334"/>
                    <a:pt x="617" y="334"/>
                    <a:pt x="617" y="334"/>
                  </a:cubicBezTo>
                  <a:cubicBezTo>
                    <a:pt x="607" y="334"/>
                    <a:pt x="599" y="342"/>
                    <a:pt x="599" y="352"/>
                  </a:cubicBezTo>
                  <a:cubicBezTo>
                    <a:pt x="599" y="362"/>
                    <a:pt x="607" y="370"/>
                    <a:pt x="617" y="370"/>
                  </a:cubicBezTo>
                  <a:cubicBezTo>
                    <a:pt x="669" y="370"/>
                    <a:pt x="669" y="370"/>
                    <a:pt x="669" y="370"/>
                  </a:cubicBezTo>
                  <a:cubicBezTo>
                    <a:pt x="666" y="413"/>
                    <a:pt x="655" y="456"/>
                    <a:pt x="635" y="495"/>
                  </a:cubicBezTo>
                  <a:cubicBezTo>
                    <a:pt x="590" y="469"/>
                    <a:pt x="590" y="469"/>
                    <a:pt x="590" y="469"/>
                  </a:cubicBezTo>
                  <a:cubicBezTo>
                    <a:pt x="582" y="464"/>
                    <a:pt x="571" y="467"/>
                    <a:pt x="566" y="475"/>
                  </a:cubicBezTo>
                  <a:cubicBezTo>
                    <a:pt x="561" y="484"/>
                    <a:pt x="564" y="494"/>
                    <a:pt x="573" y="499"/>
                  </a:cubicBezTo>
                  <a:cubicBezTo>
                    <a:pt x="618" y="525"/>
                    <a:pt x="618" y="525"/>
                    <a:pt x="618" y="525"/>
                  </a:cubicBezTo>
                  <a:cubicBezTo>
                    <a:pt x="594" y="562"/>
                    <a:pt x="562" y="593"/>
                    <a:pt x="526" y="6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2952751" y="3783013"/>
              <a:ext cx="146050" cy="203200"/>
            </a:xfrm>
            <a:custGeom>
              <a:avLst/>
              <a:gdLst>
                <a:gd name="T0" fmla="*/ 168 w 223"/>
                <a:gd name="T1" fmla="*/ 143 h 309"/>
                <a:gd name="T2" fmla="*/ 168 w 223"/>
                <a:gd name="T3" fmla="*/ 17 h 309"/>
                <a:gd name="T4" fmla="*/ 151 w 223"/>
                <a:gd name="T5" fmla="*/ 0 h 309"/>
                <a:gd name="T6" fmla="*/ 133 w 223"/>
                <a:gd name="T7" fmla="*/ 17 h 309"/>
                <a:gd name="T8" fmla="*/ 133 w 223"/>
                <a:gd name="T9" fmla="*/ 143 h 309"/>
                <a:gd name="T10" fmla="*/ 80 w 223"/>
                <a:gd name="T11" fmla="*/ 211 h 309"/>
                <a:gd name="T12" fmla="*/ 83 w 223"/>
                <a:gd name="T13" fmla="*/ 230 h 309"/>
                <a:gd name="T14" fmla="*/ 9 w 223"/>
                <a:gd name="T15" fmla="*/ 275 h 309"/>
                <a:gd name="T16" fmla="*/ 0 w 223"/>
                <a:gd name="T17" fmla="*/ 291 h 309"/>
                <a:gd name="T18" fmla="*/ 10 w 223"/>
                <a:gd name="T19" fmla="*/ 306 h 309"/>
                <a:gd name="T20" fmla="*/ 27 w 223"/>
                <a:gd name="T21" fmla="*/ 305 h 309"/>
                <a:gd name="T22" fmla="*/ 101 w 223"/>
                <a:gd name="T23" fmla="*/ 261 h 309"/>
                <a:gd name="T24" fmla="*/ 180 w 223"/>
                <a:gd name="T25" fmla="*/ 275 h 309"/>
                <a:gd name="T26" fmla="*/ 221 w 223"/>
                <a:gd name="T27" fmla="*/ 205 h 309"/>
                <a:gd name="T28" fmla="*/ 168 w 223"/>
                <a:gd name="T29" fmla="*/ 143 h 309"/>
                <a:gd name="T30" fmla="*/ 151 w 223"/>
                <a:gd name="T31" fmla="*/ 246 h 309"/>
                <a:gd name="T32" fmla="*/ 115 w 223"/>
                <a:gd name="T33" fmla="*/ 211 h 309"/>
                <a:gd name="T34" fmla="*/ 151 w 223"/>
                <a:gd name="T35" fmla="*/ 176 h 309"/>
                <a:gd name="T36" fmla="*/ 186 w 223"/>
                <a:gd name="T37" fmla="*/ 211 h 309"/>
                <a:gd name="T38" fmla="*/ 151 w 223"/>
                <a:gd name="T39" fmla="*/ 24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3" h="309">
                  <a:moveTo>
                    <a:pt x="168" y="143"/>
                  </a:moveTo>
                  <a:cubicBezTo>
                    <a:pt x="168" y="17"/>
                    <a:pt x="168" y="17"/>
                    <a:pt x="168" y="17"/>
                  </a:cubicBezTo>
                  <a:cubicBezTo>
                    <a:pt x="168" y="8"/>
                    <a:pt x="160" y="0"/>
                    <a:pt x="151" y="0"/>
                  </a:cubicBezTo>
                  <a:cubicBezTo>
                    <a:pt x="141" y="0"/>
                    <a:pt x="133" y="8"/>
                    <a:pt x="133" y="17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02" y="151"/>
                    <a:pt x="80" y="179"/>
                    <a:pt x="80" y="211"/>
                  </a:cubicBezTo>
                  <a:cubicBezTo>
                    <a:pt x="80" y="218"/>
                    <a:pt x="81" y="224"/>
                    <a:pt x="83" y="230"/>
                  </a:cubicBezTo>
                  <a:cubicBezTo>
                    <a:pt x="9" y="275"/>
                    <a:pt x="9" y="275"/>
                    <a:pt x="9" y="275"/>
                  </a:cubicBezTo>
                  <a:cubicBezTo>
                    <a:pt x="3" y="278"/>
                    <a:pt x="0" y="284"/>
                    <a:pt x="0" y="291"/>
                  </a:cubicBezTo>
                  <a:cubicBezTo>
                    <a:pt x="0" y="297"/>
                    <a:pt x="4" y="303"/>
                    <a:pt x="10" y="306"/>
                  </a:cubicBezTo>
                  <a:cubicBezTo>
                    <a:pt x="15" y="309"/>
                    <a:pt x="22" y="309"/>
                    <a:pt x="27" y="305"/>
                  </a:cubicBezTo>
                  <a:cubicBezTo>
                    <a:pt x="101" y="261"/>
                    <a:pt x="101" y="261"/>
                    <a:pt x="101" y="261"/>
                  </a:cubicBezTo>
                  <a:cubicBezTo>
                    <a:pt x="122" y="282"/>
                    <a:pt x="153" y="288"/>
                    <a:pt x="180" y="275"/>
                  </a:cubicBezTo>
                  <a:cubicBezTo>
                    <a:pt x="207" y="262"/>
                    <a:pt x="223" y="234"/>
                    <a:pt x="221" y="205"/>
                  </a:cubicBezTo>
                  <a:cubicBezTo>
                    <a:pt x="218" y="175"/>
                    <a:pt x="197" y="151"/>
                    <a:pt x="168" y="143"/>
                  </a:cubicBezTo>
                  <a:close/>
                  <a:moveTo>
                    <a:pt x="151" y="246"/>
                  </a:moveTo>
                  <a:cubicBezTo>
                    <a:pt x="131" y="246"/>
                    <a:pt x="115" y="231"/>
                    <a:pt x="115" y="211"/>
                  </a:cubicBezTo>
                  <a:cubicBezTo>
                    <a:pt x="115" y="192"/>
                    <a:pt x="131" y="176"/>
                    <a:pt x="151" y="176"/>
                  </a:cubicBezTo>
                  <a:cubicBezTo>
                    <a:pt x="170" y="176"/>
                    <a:pt x="186" y="192"/>
                    <a:pt x="186" y="211"/>
                  </a:cubicBezTo>
                  <a:cubicBezTo>
                    <a:pt x="186" y="231"/>
                    <a:pt x="170" y="246"/>
                    <a:pt x="151" y="2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2760663" y="3576638"/>
              <a:ext cx="581025" cy="690563"/>
            </a:xfrm>
            <a:custGeom>
              <a:avLst/>
              <a:gdLst>
                <a:gd name="T0" fmla="*/ 842 w 888"/>
                <a:gd name="T1" fmla="*/ 254 h 1056"/>
                <a:gd name="T2" fmla="*/ 867 w 888"/>
                <a:gd name="T3" fmla="*/ 155 h 1056"/>
                <a:gd name="T4" fmla="*/ 742 w 888"/>
                <a:gd name="T5" fmla="*/ 105 h 1056"/>
                <a:gd name="T6" fmla="*/ 718 w 888"/>
                <a:gd name="T7" fmla="*/ 155 h 1056"/>
                <a:gd name="T8" fmla="*/ 730 w 888"/>
                <a:gd name="T9" fmla="*/ 217 h 1056"/>
                <a:gd name="T10" fmla="*/ 532 w 888"/>
                <a:gd name="T11" fmla="*/ 53 h 1056"/>
                <a:gd name="T12" fmla="*/ 408 w 888"/>
                <a:gd name="T13" fmla="*/ 0 h 1056"/>
                <a:gd name="T14" fmla="*/ 356 w 888"/>
                <a:gd name="T15" fmla="*/ 115 h 1056"/>
                <a:gd name="T16" fmla="*/ 132 w 888"/>
                <a:gd name="T17" fmla="*/ 192 h 1056"/>
                <a:gd name="T18" fmla="*/ 170 w 888"/>
                <a:gd name="T19" fmla="*/ 130 h 1056"/>
                <a:gd name="T20" fmla="*/ 70 w 888"/>
                <a:gd name="T21" fmla="*/ 105 h 1056"/>
                <a:gd name="T22" fmla="*/ 20 w 888"/>
                <a:gd name="T23" fmla="*/ 229 h 1056"/>
                <a:gd name="T24" fmla="*/ 70 w 888"/>
                <a:gd name="T25" fmla="*/ 254 h 1056"/>
                <a:gd name="T26" fmla="*/ 133 w 888"/>
                <a:gd name="T27" fmla="*/ 242 h 1056"/>
                <a:gd name="T28" fmla="*/ 211 w 888"/>
                <a:gd name="T29" fmla="*/ 881 h 1056"/>
                <a:gd name="T30" fmla="*/ 160 w 888"/>
                <a:gd name="T31" fmla="*/ 915 h 1056"/>
                <a:gd name="T32" fmla="*/ 74 w 888"/>
                <a:gd name="T33" fmla="*/ 968 h 1056"/>
                <a:gd name="T34" fmla="*/ 91 w 888"/>
                <a:gd name="T35" fmla="*/ 1056 h 1056"/>
                <a:gd name="T36" fmla="*/ 813 w 888"/>
                <a:gd name="T37" fmla="*/ 1039 h 1056"/>
                <a:gd name="T38" fmla="*/ 761 w 888"/>
                <a:gd name="T39" fmla="*/ 915 h 1056"/>
                <a:gd name="T40" fmla="*/ 684 w 888"/>
                <a:gd name="T41" fmla="*/ 893 h 1056"/>
                <a:gd name="T42" fmla="*/ 863 w 888"/>
                <a:gd name="T43" fmla="*/ 580 h 1056"/>
                <a:gd name="T44" fmla="*/ 780 w 888"/>
                <a:gd name="T45" fmla="*/ 217 h 1056"/>
                <a:gd name="T46" fmla="*/ 58 w 888"/>
                <a:gd name="T47" fmla="*/ 217 h 1056"/>
                <a:gd name="T48" fmla="*/ 45 w 888"/>
                <a:gd name="T49" fmla="*/ 179 h 1056"/>
                <a:gd name="T50" fmla="*/ 120 w 888"/>
                <a:gd name="T51" fmla="*/ 130 h 1056"/>
                <a:gd name="T52" fmla="*/ 58 w 888"/>
                <a:gd name="T53" fmla="*/ 217 h 1056"/>
                <a:gd name="T54" fmla="*/ 408 w 888"/>
                <a:gd name="T55" fmla="*/ 35 h 1056"/>
                <a:gd name="T56" fmla="*/ 496 w 888"/>
                <a:gd name="T57" fmla="*/ 53 h 1056"/>
                <a:gd name="T58" fmla="*/ 391 w 888"/>
                <a:gd name="T59" fmla="*/ 109 h 1056"/>
                <a:gd name="T60" fmla="*/ 655 w 888"/>
                <a:gd name="T61" fmla="*/ 913 h 1056"/>
                <a:gd name="T62" fmla="*/ 761 w 888"/>
                <a:gd name="T63" fmla="*/ 951 h 1056"/>
                <a:gd name="T64" fmla="*/ 778 w 888"/>
                <a:gd name="T65" fmla="*/ 1021 h 1056"/>
                <a:gd name="T66" fmla="*/ 109 w 888"/>
                <a:gd name="T67" fmla="*/ 968 h 1056"/>
                <a:gd name="T68" fmla="*/ 160 w 888"/>
                <a:gd name="T69" fmla="*/ 951 h 1056"/>
                <a:gd name="T70" fmla="*/ 241 w 888"/>
                <a:gd name="T71" fmla="*/ 899 h 1056"/>
                <a:gd name="T72" fmla="*/ 655 w 888"/>
                <a:gd name="T73" fmla="*/ 913 h 1056"/>
                <a:gd name="T74" fmla="*/ 56 w 888"/>
                <a:gd name="T75" fmla="*/ 528 h 1056"/>
                <a:gd name="T76" fmla="*/ 831 w 888"/>
                <a:gd name="T77" fmla="*/ 528 h 1056"/>
                <a:gd name="T78" fmla="*/ 767 w 888"/>
                <a:gd name="T79" fmla="*/ 130 h 1056"/>
                <a:gd name="T80" fmla="*/ 842 w 888"/>
                <a:gd name="T81" fmla="*/ 179 h 1056"/>
                <a:gd name="T82" fmla="*/ 830 w 888"/>
                <a:gd name="T83" fmla="*/ 217 h 1056"/>
                <a:gd name="T84" fmla="*/ 767 w 888"/>
                <a:gd name="T85" fmla="*/ 13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8" h="1056">
                  <a:moveTo>
                    <a:pt x="817" y="254"/>
                  </a:moveTo>
                  <a:cubicBezTo>
                    <a:pt x="824" y="261"/>
                    <a:pt x="835" y="261"/>
                    <a:pt x="842" y="254"/>
                  </a:cubicBezTo>
                  <a:cubicBezTo>
                    <a:pt x="867" y="229"/>
                    <a:pt x="867" y="229"/>
                    <a:pt x="867" y="229"/>
                  </a:cubicBezTo>
                  <a:cubicBezTo>
                    <a:pt x="888" y="209"/>
                    <a:pt x="888" y="175"/>
                    <a:pt x="867" y="155"/>
                  </a:cubicBezTo>
                  <a:cubicBezTo>
                    <a:pt x="817" y="105"/>
                    <a:pt x="817" y="105"/>
                    <a:pt x="817" y="105"/>
                  </a:cubicBezTo>
                  <a:cubicBezTo>
                    <a:pt x="796" y="85"/>
                    <a:pt x="763" y="85"/>
                    <a:pt x="742" y="105"/>
                  </a:cubicBezTo>
                  <a:cubicBezTo>
                    <a:pt x="718" y="130"/>
                    <a:pt x="718" y="130"/>
                    <a:pt x="718" y="130"/>
                  </a:cubicBezTo>
                  <a:cubicBezTo>
                    <a:pt x="711" y="137"/>
                    <a:pt x="711" y="148"/>
                    <a:pt x="718" y="155"/>
                  </a:cubicBezTo>
                  <a:cubicBezTo>
                    <a:pt x="755" y="192"/>
                    <a:pt x="755" y="192"/>
                    <a:pt x="755" y="192"/>
                  </a:cubicBezTo>
                  <a:cubicBezTo>
                    <a:pt x="730" y="217"/>
                    <a:pt x="730" y="217"/>
                    <a:pt x="730" y="217"/>
                  </a:cubicBezTo>
                  <a:cubicBezTo>
                    <a:pt x="674" y="166"/>
                    <a:pt x="606" y="131"/>
                    <a:pt x="532" y="115"/>
                  </a:cubicBezTo>
                  <a:cubicBezTo>
                    <a:pt x="532" y="53"/>
                    <a:pt x="532" y="53"/>
                    <a:pt x="532" y="53"/>
                  </a:cubicBezTo>
                  <a:cubicBezTo>
                    <a:pt x="532" y="24"/>
                    <a:pt x="508" y="0"/>
                    <a:pt x="479" y="0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379" y="0"/>
                    <a:pt x="356" y="24"/>
                    <a:pt x="356" y="53"/>
                  </a:cubicBezTo>
                  <a:cubicBezTo>
                    <a:pt x="356" y="115"/>
                    <a:pt x="356" y="115"/>
                    <a:pt x="356" y="115"/>
                  </a:cubicBezTo>
                  <a:cubicBezTo>
                    <a:pt x="282" y="131"/>
                    <a:pt x="213" y="166"/>
                    <a:pt x="158" y="217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70" y="155"/>
                    <a:pt x="170" y="155"/>
                    <a:pt x="170" y="155"/>
                  </a:cubicBezTo>
                  <a:cubicBezTo>
                    <a:pt x="177" y="148"/>
                    <a:pt x="177" y="137"/>
                    <a:pt x="170" y="130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24" y="85"/>
                    <a:pt x="91" y="85"/>
                    <a:pt x="70" y="10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0" y="175"/>
                    <a:pt x="0" y="209"/>
                    <a:pt x="20" y="229"/>
                  </a:cubicBezTo>
                  <a:cubicBezTo>
                    <a:pt x="45" y="254"/>
                    <a:pt x="45" y="254"/>
                    <a:pt x="45" y="254"/>
                  </a:cubicBezTo>
                  <a:cubicBezTo>
                    <a:pt x="52" y="261"/>
                    <a:pt x="63" y="261"/>
                    <a:pt x="70" y="254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33" y="242"/>
                    <a:pt x="133" y="242"/>
                    <a:pt x="133" y="242"/>
                  </a:cubicBezTo>
                  <a:cubicBezTo>
                    <a:pt x="49" y="333"/>
                    <a:pt x="9" y="457"/>
                    <a:pt x="24" y="579"/>
                  </a:cubicBezTo>
                  <a:cubicBezTo>
                    <a:pt x="39" y="702"/>
                    <a:pt x="108" y="812"/>
                    <a:pt x="211" y="881"/>
                  </a:cubicBezTo>
                  <a:cubicBezTo>
                    <a:pt x="204" y="892"/>
                    <a:pt x="204" y="892"/>
                    <a:pt x="204" y="892"/>
                  </a:cubicBezTo>
                  <a:cubicBezTo>
                    <a:pt x="194" y="907"/>
                    <a:pt x="177" y="915"/>
                    <a:pt x="160" y="915"/>
                  </a:cubicBezTo>
                  <a:cubicBezTo>
                    <a:pt x="127" y="915"/>
                    <a:pt x="127" y="915"/>
                    <a:pt x="127" y="915"/>
                  </a:cubicBezTo>
                  <a:cubicBezTo>
                    <a:pt x="98" y="915"/>
                    <a:pt x="74" y="939"/>
                    <a:pt x="74" y="968"/>
                  </a:cubicBezTo>
                  <a:cubicBezTo>
                    <a:pt x="74" y="1039"/>
                    <a:pt x="74" y="1039"/>
                    <a:pt x="74" y="1039"/>
                  </a:cubicBezTo>
                  <a:cubicBezTo>
                    <a:pt x="74" y="1048"/>
                    <a:pt x="82" y="1056"/>
                    <a:pt x="91" y="1056"/>
                  </a:cubicBezTo>
                  <a:cubicBezTo>
                    <a:pt x="796" y="1056"/>
                    <a:pt x="796" y="1056"/>
                    <a:pt x="796" y="1056"/>
                  </a:cubicBezTo>
                  <a:cubicBezTo>
                    <a:pt x="805" y="1056"/>
                    <a:pt x="813" y="1048"/>
                    <a:pt x="813" y="1039"/>
                  </a:cubicBezTo>
                  <a:cubicBezTo>
                    <a:pt x="813" y="968"/>
                    <a:pt x="813" y="968"/>
                    <a:pt x="813" y="968"/>
                  </a:cubicBezTo>
                  <a:cubicBezTo>
                    <a:pt x="813" y="939"/>
                    <a:pt x="790" y="915"/>
                    <a:pt x="761" y="915"/>
                  </a:cubicBezTo>
                  <a:cubicBezTo>
                    <a:pt x="727" y="915"/>
                    <a:pt x="727" y="915"/>
                    <a:pt x="727" y="915"/>
                  </a:cubicBezTo>
                  <a:cubicBezTo>
                    <a:pt x="710" y="915"/>
                    <a:pt x="694" y="907"/>
                    <a:pt x="684" y="893"/>
                  </a:cubicBezTo>
                  <a:cubicBezTo>
                    <a:pt x="676" y="881"/>
                    <a:pt x="676" y="881"/>
                    <a:pt x="676" y="881"/>
                  </a:cubicBezTo>
                  <a:cubicBezTo>
                    <a:pt x="779" y="813"/>
                    <a:pt x="848" y="703"/>
                    <a:pt x="863" y="580"/>
                  </a:cubicBezTo>
                  <a:cubicBezTo>
                    <a:pt x="878" y="457"/>
                    <a:pt x="838" y="333"/>
                    <a:pt x="754" y="242"/>
                  </a:cubicBezTo>
                  <a:cubicBezTo>
                    <a:pt x="780" y="217"/>
                    <a:pt x="780" y="217"/>
                    <a:pt x="780" y="217"/>
                  </a:cubicBezTo>
                  <a:lnTo>
                    <a:pt x="817" y="254"/>
                  </a:lnTo>
                  <a:close/>
                  <a:moveTo>
                    <a:pt x="58" y="217"/>
                  </a:moveTo>
                  <a:cubicBezTo>
                    <a:pt x="45" y="204"/>
                    <a:pt x="45" y="204"/>
                    <a:pt x="45" y="204"/>
                  </a:cubicBezTo>
                  <a:cubicBezTo>
                    <a:pt x="38" y="198"/>
                    <a:pt x="38" y="186"/>
                    <a:pt x="45" y="17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102" y="123"/>
                    <a:pt x="113" y="123"/>
                    <a:pt x="120" y="130"/>
                  </a:cubicBezTo>
                  <a:cubicBezTo>
                    <a:pt x="132" y="142"/>
                    <a:pt x="132" y="142"/>
                    <a:pt x="132" y="142"/>
                  </a:cubicBezTo>
                  <a:lnTo>
                    <a:pt x="58" y="217"/>
                  </a:lnTo>
                  <a:close/>
                  <a:moveTo>
                    <a:pt x="391" y="53"/>
                  </a:moveTo>
                  <a:cubicBezTo>
                    <a:pt x="391" y="43"/>
                    <a:pt x="399" y="35"/>
                    <a:pt x="408" y="35"/>
                  </a:cubicBezTo>
                  <a:cubicBezTo>
                    <a:pt x="479" y="35"/>
                    <a:pt x="479" y="35"/>
                    <a:pt x="479" y="35"/>
                  </a:cubicBezTo>
                  <a:cubicBezTo>
                    <a:pt x="489" y="35"/>
                    <a:pt x="496" y="43"/>
                    <a:pt x="496" y="53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61" y="104"/>
                    <a:pt x="426" y="104"/>
                    <a:pt x="391" y="109"/>
                  </a:cubicBezTo>
                  <a:cubicBezTo>
                    <a:pt x="391" y="53"/>
                    <a:pt x="391" y="53"/>
                    <a:pt x="391" y="53"/>
                  </a:cubicBezTo>
                  <a:close/>
                  <a:moveTo>
                    <a:pt x="655" y="913"/>
                  </a:moveTo>
                  <a:cubicBezTo>
                    <a:pt x="671" y="936"/>
                    <a:pt x="698" y="951"/>
                    <a:pt x="727" y="951"/>
                  </a:cubicBezTo>
                  <a:cubicBezTo>
                    <a:pt x="761" y="951"/>
                    <a:pt x="761" y="951"/>
                    <a:pt x="761" y="951"/>
                  </a:cubicBezTo>
                  <a:cubicBezTo>
                    <a:pt x="770" y="951"/>
                    <a:pt x="778" y="958"/>
                    <a:pt x="778" y="968"/>
                  </a:cubicBezTo>
                  <a:cubicBezTo>
                    <a:pt x="778" y="1021"/>
                    <a:pt x="778" y="1021"/>
                    <a:pt x="778" y="1021"/>
                  </a:cubicBezTo>
                  <a:cubicBezTo>
                    <a:pt x="109" y="1021"/>
                    <a:pt x="109" y="1021"/>
                    <a:pt x="109" y="1021"/>
                  </a:cubicBezTo>
                  <a:cubicBezTo>
                    <a:pt x="109" y="968"/>
                    <a:pt x="109" y="968"/>
                    <a:pt x="109" y="968"/>
                  </a:cubicBezTo>
                  <a:cubicBezTo>
                    <a:pt x="109" y="958"/>
                    <a:pt x="117" y="951"/>
                    <a:pt x="127" y="951"/>
                  </a:cubicBezTo>
                  <a:cubicBezTo>
                    <a:pt x="160" y="951"/>
                    <a:pt x="160" y="951"/>
                    <a:pt x="160" y="951"/>
                  </a:cubicBezTo>
                  <a:cubicBezTo>
                    <a:pt x="189" y="951"/>
                    <a:pt x="217" y="936"/>
                    <a:pt x="233" y="911"/>
                  </a:cubicBezTo>
                  <a:cubicBezTo>
                    <a:pt x="241" y="899"/>
                    <a:pt x="241" y="899"/>
                    <a:pt x="241" y="899"/>
                  </a:cubicBezTo>
                  <a:cubicBezTo>
                    <a:pt x="367" y="968"/>
                    <a:pt x="519" y="968"/>
                    <a:pt x="646" y="899"/>
                  </a:cubicBezTo>
                  <a:lnTo>
                    <a:pt x="655" y="913"/>
                  </a:lnTo>
                  <a:close/>
                  <a:moveTo>
                    <a:pt x="444" y="915"/>
                  </a:moveTo>
                  <a:cubicBezTo>
                    <a:pt x="230" y="915"/>
                    <a:pt x="56" y="742"/>
                    <a:pt x="56" y="528"/>
                  </a:cubicBezTo>
                  <a:cubicBezTo>
                    <a:pt x="56" y="314"/>
                    <a:pt x="230" y="141"/>
                    <a:pt x="444" y="141"/>
                  </a:cubicBezTo>
                  <a:cubicBezTo>
                    <a:pt x="658" y="141"/>
                    <a:pt x="831" y="314"/>
                    <a:pt x="831" y="528"/>
                  </a:cubicBezTo>
                  <a:cubicBezTo>
                    <a:pt x="831" y="742"/>
                    <a:pt x="657" y="915"/>
                    <a:pt x="444" y="915"/>
                  </a:cubicBezTo>
                  <a:close/>
                  <a:moveTo>
                    <a:pt x="767" y="130"/>
                  </a:moveTo>
                  <a:cubicBezTo>
                    <a:pt x="774" y="123"/>
                    <a:pt x="785" y="123"/>
                    <a:pt x="792" y="130"/>
                  </a:cubicBezTo>
                  <a:cubicBezTo>
                    <a:pt x="842" y="179"/>
                    <a:pt x="842" y="179"/>
                    <a:pt x="842" y="179"/>
                  </a:cubicBezTo>
                  <a:cubicBezTo>
                    <a:pt x="849" y="186"/>
                    <a:pt x="849" y="197"/>
                    <a:pt x="842" y="204"/>
                  </a:cubicBezTo>
                  <a:cubicBezTo>
                    <a:pt x="830" y="217"/>
                    <a:pt x="830" y="217"/>
                    <a:pt x="830" y="217"/>
                  </a:cubicBezTo>
                  <a:cubicBezTo>
                    <a:pt x="755" y="142"/>
                    <a:pt x="755" y="142"/>
                    <a:pt x="755" y="142"/>
                  </a:cubicBezTo>
                  <a:lnTo>
                    <a:pt x="767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92" name="Группа 191"/>
          <p:cNvGrpSpPr/>
          <p:nvPr/>
        </p:nvGrpSpPr>
        <p:grpSpPr>
          <a:xfrm>
            <a:off x="2877587" y="2430045"/>
            <a:ext cx="393742" cy="393742"/>
            <a:chOff x="3746501" y="3576638"/>
            <a:chExt cx="690562" cy="690563"/>
          </a:xfrm>
          <a:solidFill>
            <a:srgbClr val="008C95"/>
          </a:solidFill>
        </p:grpSpPr>
        <p:sp>
          <p:nvSpPr>
            <p:cNvPr id="105" name="Freeform 105"/>
            <p:cNvSpPr>
              <a:spLocks noEditPoints="1"/>
            </p:cNvSpPr>
            <p:nvPr/>
          </p:nvSpPr>
          <p:spPr bwMode="auto">
            <a:xfrm>
              <a:off x="3989388" y="3967163"/>
              <a:ext cx="206375" cy="300038"/>
            </a:xfrm>
            <a:custGeom>
              <a:avLst/>
              <a:gdLst>
                <a:gd name="T0" fmla="*/ 211 w 317"/>
                <a:gd name="T1" fmla="*/ 266 h 458"/>
                <a:gd name="T2" fmla="*/ 211 w 317"/>
                <a:gd name="T3" fmla="*/ 246 h 458"/>
                <a:gd name="T4" fmla="*/ 247 w 317"/>
                <a:gd name="T5" fmla="*/ 177 h 458"/>
                <a:gd name="T6" fmla="*/ 247 w 317"/>
                <a:gd name="T7" fmla="*/ 159 h 458"/>
                <a:gd name="T8" fmla="*/ 264 w 317"/>
                <a:gd name="T9" fmla="*/ 141 h 458"/>
                <a:gd name="T10" fmla="*/ 264 w 317"/>
                <a:gd name="T11" fmla="*/ 106 h 458"/>
                <a:gd name="T12" fmla="*/ 159 w 317"/>
                <a:gd name="T13" fmla="*/ 0 h 458"/>
                <a:gd name="T14" fmla="*/ 53 w 317"/>
                <a:gd name="T15" fmla="*/ 106 h 458"/>
                <a:gd name="T16" fmla="*/ 53 w 317"/>
                <a:gd name="T17" fmla="*/ 141 h 458"/>
                <a:gd name="T18" fmla="*/ 70 w 317"/>
                <a:gd name="T19" fmla="*/ 159 h 458"/>
                <a:gd name="T20" fmla="*/ 70 w 317"/>
                <a:gd name="T21" fmla="*/ 177 h 458"/>
                <a:gd name="T22" fmla="*/ 106 w 317"/>
                <a:gd name="T23" fmla="*/ 247 h 458"/>
                <a:gd name="T24" fmla="*/ 106 w 317"/>
                <a:gd name="T25" fmla="*/ 266 h 458"/>
                <a:gd name="T26" fmla="*/ 0 w 317"/>
                <a:gd name="T27" fmla="*/ 388 h 458"/>
                <a:gd name="T28" fmla="*/ 0 w 317"/>
                <a:gd name="T29" fmla="*/ 441 h 458"/>
                <a:gd name="T30" fmla="*/ 18 w 317"/>
                <a:gd name="T31" fmla="*/ 458 h 458"/>
                <a:gd name="T32" fmla="*/ 299 w 317"/>
                <a:gd name="T33" fmla="*/ 458 h 458"/>
                <a:gd name="T34" fmla="*/ 317 w 317"/>
                <a:gd name="T35" fmla="*/ 441 h 458"/>
                <a:gd name="T36" fmla="*/ 317 w 317"/>
                <a:gd name="T37" fmla="*/ 388 h 458"/>
                <a:gd name="T38" fmla="*/ 211 w 317"/>
                <a:gd name="T39" fmla="*/ 266 h 458"/>
                <a:gd name="T40" fmla="*/ 88 w 317"/>
                <a:gd name="T41" fmla="*/ 106 h 458"/>
                <a:gd name="T42" fmla="*/ 159 w 317"/>
                <a:gd name="T43" fmla="*/ 36 h 458"/>
                <a:gd name="T44" fmla="*/ 229 w 317"/>
                <a:gd name="T45" fmla="*/ 106 h 458"/>
                <a:gd name="T46" fmla="*/ 229 w 317"/>
                <a:gd name="T47" fmla="*/ 124 h 458"/>
                <a:gd name="T48" fmla="*/ 226 w 317"/>
                <a:gd name="T49" fmla="*/ 124 h 458"/>
                <a:gd name="T50" fmla="*/ 213 w 317"/>
                <a:gd name="T51" fmla="*/ 119 h 458"/>
                <a:gd name="T52" fmla="*/ 189 w 317"/>
                <a:gd name="T53" fmla="*/ 94 h 458"/>
                <a:gd name="T54" fmla="*/ 164 w 317"/>
                <a:gd name="T55" fmla="*/ 94 h 458"/>
                <a:gd name="T56" fmla="*/ 149 w 317"/>
                <a:gd name="T57" fmla="*/ 108 h 458"/>
                <a:gd name="T58" fmla="*/ 112 w 317"/>
                <a:gd name="T59" fmla="*/ 124 h 458"/>
                <a:gd name="T60" fmla="*/ 88 w 317"/>
                <a:gd name="T61" fmla="*/ 124 h 458"/>
                <a:gd name="T62" fmla="*/ 88 w 317"/>
                <a:gd name="T63" fmla="*/ 106 h 458"/>
                <a:gd name="T64" fmla="*/ 112 w 317"/>
                <a:gd name="T65" fmla="*/ 159 h 458"/>
                <a:gd name="T66" fmla="*/ 174 w 317"/>
                <a:gd name="T67" fmla="*/ 133 h 458"/>
                <a:gd name="T68" fmla="*/ 176 w 317"/>
                <a:gd name="T69" fmla="*/ 131 h 458"/>
                <a:gd name="T70" fmla="*/ 189 w 317"/>
                <a:gd name="T71" fmla="*/ 143 h 458"/>
                <a:gd name="T72" fmla="*/ 211 w 317"/>
                <a:gd name="T73" fmla="*/ 157 h 458"/>
                <a:gd name="T74" fmla="*/ 211 w 317"/>
                <a:gd name="T75" fmla="*/ 177 h 458"/>
                <a:gd name="T76" fmla="*/ 159 w 317"/>
                <a:gd name="T77" fmla="*/ 229 h 458"/>
                <a:gd name="T78" fmla="*/ 106 w 317"/>
                <a:gd name="T79" fmla="*/ 177 h 458"/>
                <a:gd name="T80" fmla="*/ 106 w 317"/>
                <a:gd name="T81" fmla="*/ 159 h 458"/>
                <a:gd name="T82" fmla="*/ 112 w 317"/>
                <a:gd name="T83" fmla="*/ 159 h 458"/>
                <a:gd name="T84" fmla="*/ 159 w 317"/>
                <a:gd name="T85" fmla="*/ 265 h 458"/>
                <a:gd name="T86" fmla="*/ 176 w 317"/>
                <a:gd name="T87" fmla="*/ 263 h 458"/>
                <a:gd name="T88" fmla="*/ 176 w 317"/>
                <a:gd name="T89" fmla="*/ 275 h 458"/>
                <a:gd name="T90" fmla="*/ 159 w 317"/>
                <a:gd name="T91" fmla="*/ 293 h 458"/>
                <a:gd name="T92" fmla="*/ 141 w 317"/>
                <a:gd name="T93" fmla="*/ 275 h 458"/>
                <a:gd name="T94" fmla="*/ 141 w 317"/>
                <a:gd name="T95" fmla="*/ 263 h 458"/>
                <a:gd name="T96" fmla="*/ 159 w 317"/>
                <a:gd name="T97" fmla="*/ 265 h 458"/>
                <a:gd name="T98" fmla="*/ 282 w 317"/>
                <a:gd name="T99" fmla="*/ 423 h 458"/>
                <a:gd name="T100" fmla="*/ 35 w 317"/>
                <a:gd name="T101" fmla="*/ 423 h 458"/>
                <a:gd name="T102" fmla="*/ 35 w 317"/>
                <a:gd name="T103" fmla="*/ 388 h 458"/>
                <a:gd name="T104" fmla="*/ 117 w 317"/>
                <a:gd name="T105" fmla="*/ 300 h 458"/>
                <a:gd name="T106" fmla="*/ 146 w 317"/>
                <a:gd name="T107" fmla="*/ 330 h 458"/>
                <a:gd name="T108" fmla="*/ 171 w 317"/>
                <a:gd name="T109" fmla="*/ 330 h 458"/>
                <a:gd name="T110" fmla="*/ 200 w 317"/>
                <a:gd name="T111" fmla="*/ 300 h 458"/>
                <a:gd name="T112" fmla="*/ 282 w 317"/>
                <a:gd name="T113" fmla="*/ 388 h 458"/>
                <a:gd name="T114" fmla="*/ 282 w 317"/>
                <a:gd name="T115" fmla="*/ 42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7" h="458">
                  <a:moveTo>
                    <a:pt x="211" y="266"/>
                  </a:moveTo>
                  <a:cubicBezTo>
                    <a:pt x="211" y="246"/>
                    <a:pt x="211" y="246"/>
                    <a:pt x="211" y="246"/>
                  </a:cubicBezTo>
                  <a:cubicBezTo>
                    <a:pt x="233" y="230"/>
                    <a:pt x="246" y="204"/>
                    <a:pt x="247" y="177"/>
                  </a:cubicBezTo>
                  <a:cubicBezTo>
                    <a:pt x="247" y="159"/>
                    <a:pt x="247" y="159"/>
                    <a:pt x="247" y="159"/>
                  </a:cubicBezTo>
                  <a:cubicBezTo>
                    <a:pt x="256" y="159"/>
                    <a:pt x="264" y="151"/>
                    <a:pt x="264" y="141"/>
                  </a:cubicBezTo>
                  <a:cubicBezTo>
                    <a:pt x="264" y="106"/>
                    <a:pt x="264" y="106"/>
                    <a:pt x="264" y="106"/>
                  </a:cubicBezTo>
                  <a:cubicBezTo>
                    <a:pt x="264" y="48"/>
                    <a:pt x="217" y="0"/>
                    <a:pt x="159" y="0"/>
                  </a:cubicBezTo>
                  <a:cubicBezTo>
                    <a:pt x="100" y="0"/>
                    <a:pt x="53" y="48"/>
                    <a:pt x="53" y="106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3" y="151"/>
                    <a:pt x="61" y="159"/>
                    <a:pt x="70" y="159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1" y="204"/>
                    <a:pt x="84" y="230"/>
                    <a:pt x="106" y="247"/>
                  </a:cubicBezTo>
                  <a:cubicBezTo>
                    <a:pt x="106" y="266"/>
                    <a:pt x="106" y="266"/>
                    <a:pt x="106" y="266"/>
                  </a:cubicBezTo>
                  <a:cubicBezTo>
                    <a:pt x="45" y="275"/>
                    <a:pt x="0" y="327"/>
                    <a:pt x="0" y="388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0" y="450"/>
                    <a:pt x="8" y="458"/>
                    <a:pt x="18" y="458"/>
                  </a:cubicBezTo>
                  <a:cubicBezTo>
                    <a:pt x="299" y="458"/>
                    <a:pt x="299" y="458"/>
                    <a:pt x="299" y="458"/>
                  </a:cubicBezTo>
                  <a:cubicBezTo>
                    <a:pt x="309" y="458"/>
                    <a:pt x="317" y="450"/>
                    <a:pt x="317" y="441"/>
                  </a:cubicBezTo>
                  <a:cubicBezTo>
                    <a:pt x="317" y="388"/>
                    <a:pt x="317" y="388"/>
                    <a:pt x="317" y="388"/>
                  </a:cubicBezTo>
                  <a:cubicBezTo>
                    <a:pt x="317" y="327"/>
                    <a:pt x="272" y="275"/>
                    <a:pt x="211" y="266"/>
                  </a:cubicBezTo>
                  <a:close/>
                  <a:moveTo>
                    <a:pt x="88" y="106"/>
                  </a:moveTo>
                  <a:cubicBezTo>
                    <a:pt x="88" y="67"/>
                    <a:pt x="120" y="36"/>
                    <a:pt x="159" y="36"/>
                  </a:cubicBezTo>
                  <a:cubicBezTo>
                    <a:pt x="197" y="36"/>
                    <a:pt x="229" y="67"/>
                    <a:pt x="229" y="106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21" y="124"/>
                    <a:pt x="217" y="122"/>
                    <a:pt x="213" y="119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2" y="87"/>
                    <a:pt x="171" y="87"/>
                    <a:pt x="164" y="94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39" y="118"/>
                    <a:pt x="126" y="124"/>
                    <a:pt x="112" y="124"/>
                  </a:cubicBezTo>
                  <a:cubicBezTo>
                    <a:pt x="88" y="124"/>
                    <a:pt x="88" y="124"/>
                    <a:pt x="88" y="124"/>
                  </a:cubicBezTo>
                  <a:lnTo>
                    <a:pt x="88" y="106"/>
                  </a:lnTo>
                  <a:close/>
                  <a:moveTo>
                    <a:pt x="112" y="159"/>
                  </a:moveTo>
                  <a:cubicBezTo>
                    <a:pt x="135" y="159"/>
                    <a:pt x="157" y="150"/>
                    <a:pt x="174" y="133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89" y="143"/>
                    <a:pt x="189" y="143"/>
                    <a:pt x="189" y="143"/>
                  </a:cubicBezTo>
                  <a:cubicBezTo>
                    <a:pt x="195" y="150"/>
                    <a:pt x="203" y="154"/>
                    <a:pt x="211" y="157"/>
                  </a:cubicBezTo>
                  <a:cubicBezTo>
                    <a:pt x="211" y="177"/>
                    <a:pt x="211" y="177"/>
                    <a:pt x="211" y="177"/>
                  </a:cubicBezTo>
                  <a:cubicBezTo>
                    <a:pt x="211" y="206"/>
                    <a:pt x="188" y="229"/>
                    <a:pt x="159" y="229"/>
                  </a:cubicBezTo>
                  <a:cubicBezTo>
                    <a:pt x="129" y="229"/>
                    <a:pt x="106" y="206"/>
                    <a:pt x="106" y="177"/>
                  </a:cubicBezTo>
                  <a:cubicBezTo>
                    <a:pt x="106" y="159"/>
                    <a:pt x="106" y="159"/>
                    <a:pt x="106" y="159"/>
                  </a:cubicBezTo>
                  <a:cubicBezTo>
                    <a:pt x="112" y="159"/>
                    <a:pt x="112" y="159"/>
                    <a:pt x="112" y="159"/>
                  </a:cubicBezTo>
                  <a:close/>
                  <a:moveTo>
                    <a:pt x="159" y="265"/>
                  </a:moveTo>
                  <a:cubicBezTo>
                    <a:pt x="164" y="265"/>
                    <a:pt x="170" y="264"/>
                    <a:pt x="176" y="26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7" y="264"/>
                    <a:pt x="153" y="265"/>
                    <a:pt x="159" y="265"/>
                  </a:cubicBezTo>
                  <a:close/>
                  <a:moveTo>
                    <a:pt x="282" y="423"/>
                  </a:moveTo>
                  <a:cubicBezTo>
                    <a:pt x="35" y="423"/>
                    <a:pt x="35" y="423"/>
                    <a:pt x="35" y="423"/>
                  </a:cubicBezTo>
                  <a:cubicBezTo>
                    <a:pt x="35" y="388"/>
                    <a:pt x="35" y="388"/>
                    <a:pt x="35" y="388"/>
                  </a:cubicBezTo>
                  <a:cubicBezTo>
                    <a:pt x="35" y="342"/>
                    <a:pt x="71" y="304"/>
                    <a:pt x="117" y="300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53" y="337"/>
                    <a:pt x="164" y="337"/>
                    <a:pt x="171" y="330"/>
                  </a:cubicBezTo>
                  <a:cubicBezTo>
                    <a:pt x="200" y="300"/>
                    <a:pt x="200" y="300"/>
                    <a:pt x="200" y="300"/>
                  </a:cubicBezTo>
                  <a:cubicBezTo>
                    <a:pt x="246" y="304"/>
                    <a:pt x="282" y="342"/>
                    <a:pt x="282" y="388"/>
                  </a:cubicBezTo>
                  <a:cubicBezTo>
                    <a:pt x="282" y="423"/>
                    <a:pt x="282" y="423"/>
                    <a:pt x="282" y="4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6" name="Freeform 106"/>
            <p:cNvSpPr>
              <a:spLocks noEditPoints="1"/>
            </p:cNvSpPr>
            <p:nvPr/>
          </p:nvSpPr>
          <p:spPr bwMode="auto">
            <a:xfrm>
              <a:off x="4230688" y="3967163"/>
              <a:ext cx="206375" cy="300038"/>
            </a:xfrm>
            <a:custGeom>
              <a:avLst/>
              <a:gdLst>
                <a:gd name="T0" fmla="*/ 211 w 317"/>
                <a:gd name="T1" fmla="*/ 266 h 458"/>
                <a:gd name="T2" fmla="*/ 211 w 317"/>
                <a:gd name="T3" fmla="*/ 246 h 458"/>
                <a:gd name="T4" fmla="*/ 246 w 317"/>
                <a:gd name="T5" fmla="*/ 177 h 458"/>
                <a:gd name="T6" fmla="*/ 246 w 317"/>
                <a:gd name="T7" fmla="*/ 159 h 458"/>
                <a:gd name="T8" fmla="*/ 264 w 317"/>
                <a:gd name="T9" fmla="*/ 141 h 458"/>
                <a:gd name="T10" fmla="*/ 264 w 317"/>
                <a:gd name="T11" fmla="*/ 106 h 458"/>
                <a:gd name="T12" fmla="*/ 158 w 317"/>
                <a:gd name="T13" fmla="*/ 0 h 458"/>
                <a:gd name="T14" fmla="*/ 53 w 317"/>
                <a:gd name="T15" fmla="*/ 106 h 458"/>
                <a:gd name="T16" fmla="*/ 53 w 317"/>
                <a:gd name="T17" fmla="*/ 141 h 458"/>
                <a:gd name="T18" fmla="*/ 70 w 317"/>
                <a:gd name="T19" fmla="*/ 159 h 458"/>
                <a:gd name="T20" fmla="*/ 70 w 317"/>
                <a:gd name="T21" fmla="*/ 177 h 458"/>
                <a:gd name="T22" fmla="*/ 105 w 317"/>
                <a:gd name="T23" fmla="*/ 247 h 458"/>
                <a:gd name="T24" fmla="*/ 105 w 317"/>
                <a:gd name="T25" fmla="*/ 266 h 458"/>
                <a:gd name="T26" fmla="*/ 0 w 317"/>
                <a:gd name="T27" fmla="*/ 388 h 458"/>
                <a:gd name="T28" fmla="*/ 0 w 317"/>
                <a:gd name="T29" fmla="*/ 441 h 458"/>
                <a:gd name="T30" fmla="*/ 17 w 317"/>
                <a:gd name="T31" fmla="*/ 458 h 458"/>
                <a:gd name="T32" fmla="*/ 299 w 317"/>
                <a:gd name="T33" fmla="*/ 458 h 458"/>
                <a:gd name="T34" fmla="*/ 317 w 317"/>
                <a:gd name="T35" fmla="*/ 441 h 458"/>
                <a:gd name="T36" fmla="*/ 317 w 317"/>
                <a:gd name="T37" fmla="*/ 388 h 458"/>
                <a:gd name="T38" fmla="*/ 211 w 317"/>
                <a:gd name="T39" fmla="*/ 266 h 458"/>
                <a:gd name="T40" fmla="*/ 88 w 317"/>
                <a:gd name="T41" fmla="*/ 106 h 458"/>
                <a:gd name="T42" fmla="*/ 158 w 317"/>
                <a:gd name="T43" fmla="*/ 36 h 458"/>
                <a:gd name="T44" fmla="*/ 229 w 317"/>
                <a:gd name="T45" fmla="*/ 106 h 458"/>
                <a:gd name="T46" fmla="*/ 229 w 317"/>
                <a:gd name="T47" fmla="*/ 124 h 458"/>
                <a:gd name="T48" fmla="*/ 226 w 317"/>
                <a:gd name="T49" fmla="*/ 124 h 458"/>
                <a:gd name="T50" fmla="*/ 213 w 317"/>
                <a:gd name="T51" fmla="*/ 119 h 458"/>
                <a:gd name="T52" fmla="*/ 188 w 317"/>
                <a:gd name="T53" fmla="*/ 94 h 458"/>
                <a:gd name="T54" fmla="*/ 163 w 317"/>
                <a:gd name="T55" fmla="*/ 94 h 458"/>
                <a:gd name="T56" fmla="*/ 149 w 317"/>
                <a:gd name="T57" fmla="*/ 108 h 458"/>
                <a:gd name="T58" fmla="*/ 111 w 317"/>
                <a:gd name="T59" fmla="*/ 124 h 458"/>
                <a:gd name="T60" fmla="*/ 88 w 317"/>
                <a:gd name="T61" fmla="*/ 124 h 458"/>
                <a:gd name="T62" fmla="*/ 88 w 317"/>
                <a:gd name="T63" fmla="*/ 106 h 458"/>
                <a:gd name="T64" fmla="*/ 111 w 317"/>
                <a:gd name="T65" fmla="*/ 159 h 458"/>
                <a:gd name="T66" fmla="*/ 174 w 317"/>
                <a:gd name="T67" fmla="*/ 133 h 458"/>
                <a:gd name="T68" fmla="*/ 176 w 317"/>
                <a:gd name="T69" fmla="*/ 131 h 458"/>
                <a:gd name="T70" fmla="*/ 188 w 317"/>
                <a:gd name="T71" fmla="*/ 143 h 458"/>
                <a:gd name="T72" fmla="*/ 211 w 317"/>
                <a:gd name="T73" fmla="*/ 157 h 458"/>
                <a:gd name="T74" fmla="*/ 211 w 317"/>
                <a:gd name="T75" fmla="*/ 177 h 458"/>
                <a:gd name="T76" fmla="*/ 158 w 317"/>
                <a:gd name="T77" fmla="*/ 229 h 458"/>
                <a:gd name="T78" fmla="*/ 105 w 317"/>
                <a:gd name="T79" fmla="*/ 177 h 458"/>
                <a:gd name="T80" fmla="*/ 105 w 317"/>
                <a:gd name="T81" fmla="*/ 159 h 458"/>
                <a:gd name="T82" fmla="*/ 111 w 317"/>
                <a:gd name="T83" fmla="*/ 159 h 458"/>
                <a:gd name="T84" fmla="*/ 158 w 317"/>
                <a:gd name="T85" fmla="*/ 265 h 458"/>
                <a:gd name="T86" fmla="*/ 176 w 317"/>
                <a:gd name="T87" fmla="*/ 263 h 458"/>
                <a:gd name="T88" fmla="*/ 176 w 317"/>
                <a:gd name="T89" fmla="*/ 275 h 458"/>
                <a:gd name="T90" fmla="*/ 158 w 317"/>
                <a:gd name="T91" fmla="*/ 293 h 458"/>
                <a:gd name="T92" fmla="*/ 141 w 317"/>
                <a:gd name="T93" fmla="*/ 275 h 458"/>
                <a:gd name="T94" fmla="*/ 141 w 317"/>
                <a:gd name="T95" fmla="*/ 263 h 458"/>
                <a:gd name="T96" fmla="*/ 158 w 317"/>
                <a:gd name="T97" fmla="*/ 265 h 458"/>
                <a:gd name="T98" fmla="*/ 281 w 317"/>
                <a:gd name="T99" fmla="*/ 423 h 458"/>
                <a:gd name="T100" fmla="*/ 35 w 317"/>
                <a:gd name="T101" fmla="*/ 423 h 458"/>
                <a:gd name="T102" fmla="*/ 35 w 317"/>
                <a:gd name="T103" fmla="*/ 388 h 458"/>
                <a:gd name="T104" fmla="*/ 116 w 317"/>
                <a:gd name="T105" fmla="*/ 300 h 458"/>
                <a:gd name="T106" fmla="*/ 146 w 317"/>
                <a:gd name="T107" fmla="*/ 330 h 458"/>
                <a:gd name="T108" fmla="*/ 171 w 317"/>
                <a:gd name="T109" fmla="*/ 330 h 458"/>
                <a:gd name="T110" fmla="*/ 200 w 317"/>
                <a:gd name="T111" fmla="*/ 300 h 458"/>
                <a:gd name="T112" fmla="*/ 281 w 317"/>
                <a:gd name="T113" fmla="*/ 388 h 458"/>
                <a:gd name="T114" fmla="*/ 281 w 317"/>
                <a:gd name="T115" fmla="*/ 42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7" h="458">
                  <a:moveTo>
                    <a:pt x="211" y="266"/>
                  </a:moveTo>
                  <a:cubicBezTo>
                    <a:pt x="211" y="246"/>
                    <a:pt x="211" y="246"/>
                    <a:pt x="211" y="246"/>
                  </a:cubicBezTo>
                  <a:cubicBezTo>
                    <a:pt x="233" y="230"/>
                    <a:pt x="246" y="204"/>
                    <a:pt x="246" y="177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56" y="159"/>
                    <a:pt x="264" y="151"/>
                    <a:pt x="264" y="141"/>
                  </a:cubicBezTo>
                  <a:cubicBezTo>
                    <a:pt x="264" y="106"/>
                    <a:pt x="264" y="106"/>
                    <a:pt x="264" y="106"/>
                  </a:cubicBezTo>
                  <a:cubicBezTo>
                    <a:pt x="264" y="48"/>
                    <a:pt x="217" y="0"/>
                    <a:pt x="158" y="0"/>
                  </a:cubicBezTo>
                  <a:cubicBezTo>
                    <a:pt x="100" y="0"/>
                    <a:pt x="53" y="48"/>
                    <a:pt x="53" y="106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3" y="151"/>
                    <a:pt x="60" y="159"/>
                    <a:pt x="70" y="159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204"/>
                    <a:pt x="83" y="230"/>
                    <a:pt x="105" y="247"/>
                  </a:cubicBezTo>
                  <a:cubicBezTo>
                    <a:pt x="105" y="266"/>
                    <a:pt x="105" y="266"/>
                    <a:pt x="105" y="266"/>
                  </a:cubicBezTo>
                  <a:cubicBezTo>
                    <a:pt x="45" y="275"/>
                    <a:pt x="0" y="327"/>
                    <a:pt x="0" y="388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0" y="450"/>
                    <a:pt x="8" y="458"/>
                    <a:pt x="17" y="458"/>
                  </a:cubicBezTo>
                  <a:cubicBezTo>
                    <a:pt x="299" y="458"/>
                    <a:pt x="299" y="458"/>
                    <a:pt x="299" y="458"/>
                  </a:cubicBezTo>
                  <a:cubicBezTo>
                    <a:pt x="309" y="458"/>
                    <a:pt x="317" y="450"/>
                    <a:pt x="317" y="441"/>
                  </a:cubicBezTo>
                  <a:cubicBezTo>
                    <a:pt x="317" y="388"/>
                    <a:pt x="317" y="388"/>
                    <a:pt x="317" y="388"/>
                  </a:cubicBezTo>
                  <a:cubicBezTo>
                    <a:pt x="317" y="327"/>
                    <a:pt x="272" y="275"/>
                    <a:pt x="211" y="266"/>
                  </a:cubicBezTo>
                  <a:close/>
                  <a:moveTo>
                    <a:pt x="88" y="106"/>
                  </a:moveTo>
                  <a:cubicBezTo>
                    <a:pt x="88" y="67"/>
                    <a:pt x="119" y="36"/>
                    <a:pt x="158" y="36"/>
                  </a:cubicBezTo>
                  <a:cubicBezTo>
                    <a:pt x="197" y="36"/>
                    <a:pt x="229" y="67"/>
                    <a:pt x="229" y="106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21" y="124"/>
                    <a:pt x="216" y="122"/>
                    <a:pt x="213" y="119"/>
                  </a:cubicBezTo>
                  <a:cubicBezTo>
                    <a:pt x="188" y="94"/>
                    <a:pt x="188" y="94"/>
                    <a:pt x="188" y="94"/>
                  </a:cubicBezTo>
                  <a:cubicBezTo>
                    <a:pt x="181" y="87"/>
                    <a:pt x="170" y="87"/>
                    <a:pt x="163" y="94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39" y="118"/>
                    <a:pt x="125" y="124"/>
                    <a:pt x="111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06"/>
                    <a:pt x="88" y="106"/>
                    <a:pt x="88" y="106"/>
                  </a:cubicBezTo>
                  <a:close/>
                  <a:moveTo>
                    <a:pt x="111" y="159"/>
                  </a:moveTo>
                  <a:cubicBezTo>
                    <a:pt x="135" y="159"/>
                    <a:pt x="157" y="150"/>
                    <a:pt x="174" y="133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88" y="143"/>
                    <a:pt x="188" y="143"/>
                    <a:pt x="188" y="143"/>
                  </a:cubicBezTo>
                  <a:cubicBezTo>
                    <a:pt x="195" y="150"/>
                    <a:pt x="202" y="154"/>
                    <a:pt x="211" y="157"/>
                  </a:cubicBezTo>
                  <a:cubicBezTo>
                    <a:pt x="211" y="177"/>
                    <a:pt x="211" y="177"/>
                    <a:pt x="211" y="177"/>
                  </a:cubicBezTo>
                  <a:cubicBezTo>
                    <a:pt x="211" y="206"/>
                    <a:pt x="187" y="229"/>
                    <a:pt x="158" y="229"/>
                  </a:cubicBezTo>
                  <a:cubicBezTo>
                    <a:pt x="129" y="229"/>
                    <a:pt x="105" y="206"/>
                    <a:pt x="105" y="177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11" y="159"/>
                    <a:pt x="111" y="159"/>
                    <a:pt x="111" y="159"/>
                  </a:cubicBezTo>
                  <a:close/>
                  <a:moveTo>
                    <a:pt x="158" y="265"/>
                  </a:moveTo>
                  <a:cubicBezTo>
                    <a:pt x="164" y="265"/>
                    <a:pt x="170" y="264"/>
                    <a:pt x="176" y="26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58" y="293"/>
                    <a:pt x="158" y="293"/>
                    <a:pt x="158" y="293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6" y="264"/>
                    <a:pt x="152" y="265"/>
                    <a:pt x="158" y="265"/>
                  </a:cubicBezTo>
                  <a:close/>
                  <a:moveTo>
                    <a:pt x="281" y="423"/>
                  </a:moveTo>
                  <a:cubicBezTo>
                    <a:pt x="35" y="423"/>
                    <a:pt x="35" y="423"/>
                    <a:pt x="35" y="423"/>
                  </a:cubicBezTo>
                  <a:cubicBezTo>
                    <a:pt x="35" y="388"/>
                    <a:pt x="35" y="388"/>
                    <a:pt x="35" y="388"/>
                  </a:cubicBezTo>
                  <a:cubicBezTo>
                    <a:pt x="35" y="342"/>
                    <a:pt x="71" y="304"/>
                    <a:pt x="116" y="300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53" y="337"/>
                    <a:pt x="164" y="337"/>
                    <a:pt x="171" y="330"/>
                  </a:cubicBezTo>
                  <a:cubicBezTo>
                    <a:pt x="200" y="300"/>
                    <a:pt x="200" y="300"/>
                    <a:pt x="200" y="300"/>
                  </a:cubicBezTo>
                  <a:cubicBezTo>
                    <a:pt x="246" y="304"/>
                    <a:pt x="281" y="342"/>
                    <a:pt x="281" y="388"/>
                  </a:cubicBezTo>
                  <a:cubicBezTo>
                    <a:pt x="281" y="423"/>
                    <a:pt x="281" y="423"/>
                    <a:pt x="281" y="4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3746501" y="3967163"/>
              <a:ext cx="207963" cy="300038"/>
            </a:xfrm>
            <a:custGeom>
              <a:avLst/>
              <a:gdLst>
                <a:gd name="T0" fmla="*/ 212 w 317"/>
                <a:gd name="T1" fmla="*/ 266 h 458"/>
                <a:gd name="T2" fmla="*/ 212 w 317"/>
                <a:gd name="T3" fmla="*/ 246 h 458"/>
                <a:gd name="T4" fmla="*/ 247 w 317"/>
                <a:gd name="T5" fmla="*/ 177 h 458"/>
                <a:gd name="T6" fmla="*/ 247 w 317"/>
                <a:gd name="T7" fmla="*/ 159 h 458"/>
                <a:gd name="T8" fmla="*/ 264 w 317"/>
                <a:gd name="T9" fmla="*/ 141 h 458"/>
                <a:gd name="T10" fmla="*/ 264 w 317"/>
                <a:gd name="T11" fmla="*/ 106 h 458"/>
                <a:gd name="T12" fmla="*/ 159 w 317"/>
                <a:gd name="T13" fmla="*/ 0 h 458"/>
                <a:gd name="T14" fmla="*/ 53 w 317"/>
                <a:gd name="T15" fmla="*/ 106 h 458"/>
                <a:gd name="T16" fmla="*/ 53 w 317"/>
                <a:gd name="T17" fmla="*/ 141 h 458"/>
                <a:gd name="T18" fmla="*/ 71 w 317"/>
                <a:gd name="T19" fmla="*/ 159 h 458"/>
                <a:gd name="T20" fmla="*/ 71 w 317"/>
                <a:gd name="T21" fmla="*/ 177 h 458"/>
                <a:gd name="T22" fmla="*/ 106 w 317"/>
                <a:gd name="T23" fmla="*/ 247 h 458"/>
                <a:gd name="T24" fmla="*/ 106 w 317"/>
                <a:gd name="T25" fmla="*/ 266 h 458"/>
                <a:gd name="T26" fmla="*/ 0 w 317"/>
                <a:gd name="T27" fmla="*/ 388 h 458"/>
                <a:gd name="T28" fmla="*/ 0 w 317"/>
                <a:gd name="T29" fmla="*/ 441 h 458"/>
                <a:gd name="T30" fmla="*/ 18 w 317"/>
                <a:gd name="T31" fmla="*/ 458 h 458"/>
                <a:gd name="T32" fmla="*/ 300 w 317"/>
                <a:gd name="T33" fmla="*/ 458 h 458"/>
                <a:gd name="T34" fmla="*/ 317 w 317"/>
                <a:gd name="T35" fmla="*/ 441 h 458"/>
                <a:gd name="T36" fmla="*/ 317 w 317"/>
                <a:gd name="T37" fmla="*/ 388 h 458"/>
                <a:gd name="T38" fmla="*/ 212 w 317"/>
                <a:gd name="T39" fmla="*/ 266 h 458"/>
                <a:gd name="T40" fmla="*/ 88 w 317"/>
                <a:gd name="T41" fmla="*/ 106 h 458"/>
                <a:gd name="T42" fmla="*/ 159 w 317"/>
                <a:gd name="T43" fmla="*/ 36 h 458"/>
                <a:gd name="T44" fmla="*/ 229 w 317"/>
                <a:gd name="T45" fmla="*/ 106 h 458"/>
                <a:gd name="T46" fmla="*/ 229 w 317"/>
                <a:gd name="T47" fmla="*/ 124 h 458"/>
                <a:gd name="T48" fmla="*/ 226 w 317"/>
                <a:gd name="T49" fmla="*/ 124 h 458"/>
                <a:gd name="T50" fmla="*/ 214 w 317"/>
                <a:gd name="T51" fmla="*/ 119 h 458"/>
                <a:gd name="T52" fmla="*/ 189 w 317"/>
                <a:gd name="T53" fmla="*/ 94 h 458"/>
                <a:gd name="T54" fmla="*/ 164 w 317"/>
                <a:gd name="T55" fmla="*/ 94 h 458"/>
                <a:gd name="T56" fmla="*/ 149 w 317"/>
                <a:gd name="T57" fmla="*/ 108 h 458"/>
                <a:gd name="T58" fmla="*/ 112 w 317"/>
                <a:gd name="T59" fmla="*/ 124 h 458"/>
                <a:gd name="T60" fmla="*/ 88 w 317"/>
                <a:gd name="T61" fmla="*/ 124 h 458"/>
                <a:gd name="T62" fmla="*/ 88 w 317"/>
                <a:gd name="T63" fmla="*/ 106 h 458"/>
                <a:gd name="T64" fmla="*/ 112 w 317"/>
                <a:gd name="T65" fmla="*/ 159 h 458"/>
                <a:gd name="T66" fmla="*/ 174 w 317"/>
                <a:gd name="T67" fmla="*/ 133 h 458"/>
                <a:gd name="T68" fmla="*/ 176 w 317"/>
                <a:gd name="T69" fmla="*/ 131 h 458"/>
                <a:gd name="T70" fmla="*/ 189 w 317"/>
                <a:gd name="T71" fmla="*/ 143 h 458"/>
                <a:gd name="T72" fmla="*/ 212 w 317"/>
                <a:gd name="T73" fmla="*/ 157 h 458"/>
                <a:gd name="T74" fmla="*/ 212 w 317"/>
                <a:gd name="T75" fmla="*/ 177 h 458"/>
                <a:gd name="T76" fmla="*/ 159 w 317"/>
                <a:gd name="T77" fmla="*/ 229 h 458"/>
                <a:gd name="T78" fmla="*/ 106 w 317"/>
                <a:gd name="T79" fmla="*/ 177 h 458"/>
                <a:gd name="T80" fmla="*/ 106 w 317"/>
                <a:gd name="T81" fmla="*/ 159 h 458"/>
                <a:gd name="T82" fmla="*/ 112 w 317"/>
                <a:gd name="T83" fmla="*/ 159 h 458"/>
                <a:gd name="T84" fmla="*/ 159 w 317"/>
                <a:gd name="T85" fmla="*/ 265 h 458"/>
                <a:gd name="T86" fmla="*/ 176 w 317"/>
                <a:gd name="T87" fmla="*/ 263 h 458"/>
                <a:gd name="T88" fmla="*/ 176 w 317"/>
                <a:gd name="T89" fmla="*/ 275 h 458"/>
                <a:gd name="T90" fmla="*/ 159 w 317"/>
                <a:gd name="T91" fmla="*/ 293 h 458"/>
                <a:gd name="T92" fmla="*/ 141 w 317"/>
                <a:gd name="T93" fmla="*/ 275 h 458"/>
                <a:gd name="T94" fmla="*/ 141 w 317"/>
                <a:gd name="T95" fmla="*/ 263 h 458"/>
                <a:gd name="T96" fmla="*/ 159 w 317"/>
                <a:gd name="T97" fmla="*/ 265 h 458"/>
                <a:gd name="T98" fmla="*/ 282 w 317"/>
                <a:gd name="T99" fmla="*/ 423 h 458"/>
                <a:gd name="T100" fmla="*/ 36 w 317"/>
                <a:gd name="T101" fmla="*/ 423 h 458"/>
                <a:gd name="T102" fmla="*/ 36 w 317"/>
                <a:gd name="T103" fmla="*/ 388 h 458"/>
                <a:gd name="T104" fmla="*/ 117 w 317"/>
                <a:gd name="T105" fmla="*/ 300 h 458"/>
                <a:gd name="T106" fmla="*/ 146 w 317"/>
                <a:gd name="T107" fmla="*/ 330 h 458"/>
                <a:gd name="T108" fmla="*/ 171 w 317"/>
                <a:gd name="T109" fmla="*/ 330 h 458"/>
                <a:gd name="T110" fmla="*/ 201 w 317"/>
                <a:gd name="T111" fmla="*/ 300 h 458"/>
                <a:gd name="T112" fmla="*/ 282 w 317"/>
                <a:gd name="T113" fmla="*/ 388 h 458"/>
                <a:gd name="T114" fmla="*/ 282 w 317"/>
                <a:gd name="T115" fmla="*/ 42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7" h="458">
                  <a:moveTo>
                    <a:pt x="212" y="266"/>
                  </a:moveTo>
                  <a:cubicBezTo>
                    <a:pt x="212" y="246"/>
                    <a:pt x="212" y="246"/>
                    <a:pt x="212" y="246"/>
                  </a:cubicBezTo>
                  <a:cubicBezTo>
                    <a:pt x="234" y="230"/>
                    <a:pt x="247" y="204"/>
                    <a:pt x="247" y="177"/>
                  </a:cubicBezTo>
                  <a:cubicBezTo>
                    <a:pt x="247" y="159"/>
                    <a:pt x="247" y="159"/>
                    <a:pt x="247" y="159"/>
                  </a:cubicBezTo>
                  <a:cubicBezTo>
                    <a:pt x="257" y="159"/>
                    <a:pt x="264" y="151"/>
                    <a:pt x="264" y="141"/>
                  </a:cubicBezTo>
                  <a:cubicBezTo>
                    <a:pt x="264" y="106"/>
                    <a:pt x="264" y="106"/>
                    <a:pt x="264" y="106"/>
                  </a:cubicBezTo>
                  <a:cubicBezTo>
                    <a:pt x="264" y="48"/>
                    <a:pt x="217" y="0"/>
                    <a:pt x="159" y="0"/>
                  </a:cubicBezTo>
                  <a:cubicBezTo>
                    <a:pt x="100" y="0"/>
                    <a:pt x="53" y="48"/>
                    <a:pt x="53" y="106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3" y="151"/>
                    <a:pt x="61" y="159"/>
                    <a:pt x="71" y="159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71" y="204"/>
                    <a:pt x="84" y="230"/>
                    <a:pt x="106" y="247"/>
                  </a:cubicBezTo>
                  <a:cubicBezTo>
                    <a:pt x="106" y="266"/>
                    <a:pt x="106" y="266"/>
                    <a:pt x="106" y="266"/>
                  </a:cubicBezTo>
                  <a:cubicBezTo>
                    <a:pt x="45" y="275"/>
                    <a:pt x="0" y="327"/>
                    <a:pt x="0" y="388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0" y="450"/>
                    <a:pt x="8" y="458"/>
                    <a:pt x="18" y="458"/>
                  </a:cubicBezTo>
                  <a:cubicBezTo>
                    <a:pt x="300" y="458"/>
                    <a:pt x="300" y="458"/>
                    <a:pt x="300" y="458"/>
                  </a:cubicBezTo>
                  <a:cubicBezTo>
                    <a:pt x="309" y="458"/>
                    <a:pt x="317" y="450"/>
                    <a:pt x="317" y="441"/>
                  </a:cubicBezTo>
                  <a:cubicBezTo>
                    <a:pt x="317" y="388"/>
                    <a:pt x="317" y="388"/>
                    <a:pt x="317" y="388"/>
                  </a:cubicBezTo>
                  <a:cubicBezTo>
                    <a:pt x="317" y="327"/>
                    <a:pt x="272" y="275"/>
                    <a:pt x="212" y="266"/>
                  </a:cubicBezTo>
                  <a:close/>
                  <a:moveTo>
                    <a:pt x="88" y="106"/>
                  </a:moveTo>
                  <a:cubicBezTo>
                    <a:pt x="88" y="67"/>
                    <a:pt x="120" y="36"/>
                    <a:pt x="159" y="36"/>
                  </a:cubicBezTo>
                  <a:cubicBezTo>
                    <a:pt x="198" y="36"/>
                    <a:pt x="229" y="67"/>
                    <a:pt x="229" y="106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22" y="124"/>
                    <a:pt x="217" y="122"/>
                    <a:pt x="214" y="119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2" y="87"/>
                    <a:pt x="171" y="87"/>
                    <a:pt x="164" y="94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39" y="118"/>
                    <a:pt x="126" y="124"/>
                    <a:pt x="112" y="124"/>
                  </a:cubicBezTo>
                  <a:cubicBezTo>
                    <a:pt x="88" y="124"/>
                    <a:pt x="88" y="124"/>
                    <a:pt x="88" y="124"/>
                  </a:cubicBezTo>
                  <a:lnTo>
                    <a:pt x="88" y="106"/>
                  </a:lnTo>
                  <a:close/>
                  <a:moveTo>
                    <a:pt x="112" y="159"/>
                  </a:moveTo>
                  <a:cubicBezTo>
                    <a:pt x="135" y="159"/>
                    <a:pt x="158" y="150"/>
                    <a:pt x="174" y="133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89" y="143"/>
                    <a:pt x="189" y="143"/>
                    <a:pt x="189" y="143"/>
                  </a:cubicBezTo>
                  <a:cubicBezTo>
                    <a:pt x="195" y="150"/>
                    <a:pt x="203" y="154"/>
                    <a:pt x="212" y="15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206"/>
                    <a:pt x="188" y="229"/>
                    <a:pt x="159" y="229"/>
                  </a:cubicBezTo>
                  <a:cubicBezTo>
                    <a:pt x="130" y="229"/>
                    <a:pt x="106" y="206"/>
                    <a:pt x="106" y="177"/>
                  </a:cubicBezTo>
                  <a:cubicBezTo>
                    <a:pt x="106" y="159"/>
                    <a:pt x="106" y="159"/>
                    <a:pt x="106" y="159"/>
                  </a:cubicBezTo>
                  <a:cubicBezTo>
                    <a:pt x="112" y="159"/>
                    <a:pt x="112" y="159"/>
                    <a:pt x="112" y="159"/>
                  </a:cubicBezTo>
                  <a:close/>
                  <a:moveTo>
                    <a:pt x="159" y="265"/>
                  </a:moveTo>
                  <a:cubicBezTo>
                    <a:pt x="165" y="265"/>
                    <a:pt x="171" y="264"/>
                    <a:pt x="176" y="26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7" y="264"/>
                    <a:pt x="153" y="265"/>
                    <a:pt x="159" y="265"/>
                  </a:cubicBezTo>
                  <a:close/>
                  <a:moveTo>
                    <a:pt x="282" y="423"/>
                  </a:moveTo>
                  <a:cubicBezTo>
                    <a:pt x="36" y="423"/>
                    <a:pt x="36" y="423"/>
                    <a:pt x="36" y="423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6" y="342"/>
                    <a:pt x="71" y="304"/>
                    <a:pt x="117" y="300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53" y="337"/>
                    <a:pt x="164" y="337"/>
                    <a:pt x="171" y="330"/>
                  </a:cubicBezTo>
                  <a:cubicBezTo>
                    <a:pt x="201" y="300"/>
                    <a:pt x="201" y="300"/>
                    <a:pt x="201" y="300"/>
                  </a:cubicBezTo>
                  <a:cubicBezTo>
                    <a:pt x="246" y="304"/>
                    <a:pt x="282" y="342"/>
                    <a:pt x="282" y="388"/>
                  </a:cubicBezTo>
                  <a:lnTo>
                    <a:pt x="282" y="4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3943351" y="3576638"/>
              <a:ext cx="298450" cy="300038"/>
            </a:xfrm>
            <a:custGeom>
              <a:avLst/>
              <a:gdLst>
                <a:gd name="T0" fmla="*/ 229 w 457"/>
                <a:gd name="T1" fmla="*/ 0 h 458"/>
                <a:gd name="T2" fmla="*/ 0 w 457"/>
                <a:gd name="T3" fmla="*/ 229 h 458"/>
                <a:gd name="T4" fmla="*/ 229 w 457"/>
                <a:gd name="T5" fmla="*/ 458 h 458"/>
                <a:gd name="T6" fmla="*/ 457 w 457"/>
                <a:gd name="T7" fmla="*/ 229 h 458"/>
                <a:gd name="T8" fmla="*/ 229 w 457"/>
                <a:gd name="T9" fmla="*/ 0 h 458"/>
                <a:gd name="T10" fmla="*/ 421 w 457"/>
                <a:gd name="T11" fmla="*/ 246 h 458"/>
                <a:gd name="T12" fmla="*/ 377 w 457"/>
                <a:gd name="T13" fmla="*/ 353 h 458"/>
                <a:gd name="T14" fmla="*/ 353 w 457"/>
                <a:gd name="T15" fmla="*/ 328 h 458"/>
                <a:gd name="T16" fmla="*/ 328 w 457"/>
                <a:gd name="T17" fmla="*/ 353 h 458"/>
                <a:gd name="T18" fmla="*/ 352 w 457"/>
                <a:gd name="T19" fmla="*/ 377 h 458"/>
                <a:gd name="T20" fmla="*/ 246 w 457"/>
                <a:gd name="T21" fmla="*/ 422 h 458"/>
                <a:gd name="T22" fmla="*/ 246 w 457"/>
                <a:gd name="T23" fmla="*/ 387 h 458"/>
                <a:gd name="T24" fmla="*/ 211 w 457"/>
                <a:gd name="T25" fmla="*/ 387 h 458"/>
                <a:gd name="T26" fmla="*/ 211 w 457"/>
                <a:gd name="T27" fmla="*/ 422 h 458"/>
                <a:gd name="T28" fmla="*/ 105 w 457"/>
                <a:gd name="T29" fmla="*/ 378 h 458"/>
                <a:gd name="T30" fmla="*/ 129 w 457"/>
                <a:gd name="T31" fmla="*/ 353 h 458"/>
                <a:gd name="T32" fmla="*/ 104 w 457"/>
                <a:gd name="T33" fmla="*/ 328 h 458"/>
                <a:gd name="T34" fmla="*/ 80 w 457"/>
                <a:gd name="T35" fmla="*/ 353 h 458"/>
                <a:gd name="T36" fmla="*/ 36 w 457"/>
                <a:gd name="T37" fmla="*/ 246 h 458"/>
                <a:gd name="T38" fmla="*/ 70 w 457"/>
                <a:gd name="T39" fmla="*/ 246 h 458"/>
                <a:gd name="T40" fmla="*/ 70 w 457"/>
                <a:gd name="T41" fmla="*/ 211 h 458"/>
                <a:gd name="T42" fmla="*/ 36 w 457"/>
                <a:gd name="T43" fmla="*/ 211 h 458"/>
                <a:gd name="T44" fmla="*/ 80 w 457"/>
                <a:gd name="T45" fmla="*/ 105 h 458"/>
                <a:gd name="T46" fmla="*/ 104 w 457"/>
                <a:gd name="T47" fmla="*/ 129 h 458"/>
                <a:gd name="T48" fmla="*/ 129 w 457"/>
                <a:gd name="T49" fmla="*/ 104 h 458"/>
                <a:gd name="T50" fmla="*/ 105 w 457"/>
                <a:gd name="T51" fmla="*/ 80 h 458"/>
                <a:gd name="T52" fmla="*/ 211 w 457"/>
                <a:gd name="T53" fmla="*/ 36 h 458"/>
                <a:gd name="T54" fmla="*/ 211 w 457"/>
                <a:gd name="T55" fmla="*/ 70 h 458"/>
                <a:gd name="T56" fmla="*/ 246 w 457"/>
                <a:gd name="T57" fmla="*/ 70 h 458"/>
                <a:gd name="T58" fmla="*/ 246 w 457"/>
                <a:gd name="T59" fmla="*/ 36 h 458"/>
                <a:gd name="T60" fmla="*/ 352 w 457"/>
                <a:gd name="T61" fmla="*/ 80 h 458"/>
                <a:gd name="T62" fmla="*/ 328 w 457"/>
                <a:gd name="T63" fmla="*/ 104 h 458"/>
                <a:gd name="T64" fmla="*/ 353 w 457"/>
                <a:gd name="T65" fmla="*/ 129 h 458"/>
                <a:gd name="T66" fmla="*/ 377 w 457"/>
                <a:gd name="T67" fmla="*/ 105 h 458"/>
                <a:gd name="T68" fmla="*/ 421 w 457"/>
                <a:gd name="T69" fmla="*/ 211 h 458"/>
                <a:gd name="T70" fmla="*/ 387 w 457"/>
                <a:gd name="T71" fmla="*/ 211 h 458"/>
                <a:gd name="T72" fmla="*/ 387 w 457"/>
                <a:gd name="T73" fmla="*/ 246 h 458"/>
                <a:gd name="T74" fmla="*/ 421 w 457"/>
                <a:gd name="T75" fmla="*/ 246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7" h="458">
                  <a:moveTo>
                    <a:pt x="229" y="0"/>
                  </a:moveTo>
                  <a:cubicBezTo>
                    <a:pt x="102" y="0"/>
                    <a:pt x="0" y="102"/>
                    <a:pt x="0" y="229"/>
                  </a:cubicBezTo>
                  <a:cubicBezTo>
                    <a:pt x="0" y="355"/>
                    <a:pt x="102" y="458"/>
                    <a:pt x="229" y="458"/>
                  </a:cubicBezTo>
                  <a:cubicBezTo>
                    <a:pt x="355" y="458"/>
                    <a:pt x="457" y="355"/>
                    <a:pt x="457" y="229"/>
                  </a:cubicBezTo>
                  <a:cubicBezTo>
                    <a:pt x="457" y="102"/>
                    <a:pt x="355" y="0"/>
                    <a:pt x="229" y="0"/>
                  </a:cubicBezTo>
                  <a:close/>
                  <a:moveTo>
                    <a:pt x="421" y="246"/>
                  </a:moveTo>
                  <a:cubicBezTo>
                    <a:pt x="418" y="285"/>
                    <a:pt x="402" y="322"/>
                    <a:pt x="377" y="353"/>
                  </a:cubicBezTo>
                  <a:cubicBezTo>
                    <a:pt x="353" y="328"/>
                    <a:pt x="353" y="328"/>
                    <a:pt x="353" y="328"/>
                  </a:cubicBezTo>
                  <a:cubicBezTo>
                    <a:pt x="328" y="353"/>
                    <a:pt x="328" y="353"/>
                    <a:pt x="328" y="353"/>
                  </a:cubicBezTo>
                  <a:cubicBezTo>
                    <a:pt x="352" y="377"/>
                    <a:pt x="352" y="377"/>
                    <a:pt x="352" y="377"/>
                  </a:cubicBezTo>
                  <a:cubicBezTo>
                    <a:pt x="322" y="403"/>
                    <a:pt x="285" y="418"/>
                    <a:pt x="246" y="422"/>
                  </a:cubicBezTo>
                  <a:cubicBezTo>
                    <a:pt x="246" y="387"/>
                    <a:pt x="246" y="387"/>
                    <a:pt x="246" y="387"/>
                  </a:cubicBezTo>
                  <a:cubicBezTo>
                    <a:pt x="211" y="387"/>
                    <a:pt x="211" y="387"/>
                    <a:pt x="211" y="387"/>
                  </a:cubicBezTo>
                  <a:cubicBezTo>
                    <a:pt x="211" y="422"/>
                    <a:pt x="211" y="422"/>
                    <a:pt x="211" y="422"/>
                  </a:cubicBezTo>
                  <a:cubicBezTo>
                    <a:pt x="172" y="418"/>
                    <a:pt x="135" y="403"/>
                    <a:pt x="105" y="378"/>
                  </a:cubicBezTo>
                  <a:cubicBezTo>
                    <a:pt x="129" y="353"/>
                    <a:pt x="129" y="353"/>
                    <a:pt x="129" y="353"/>
                  </a:cubicBezTo>
                  <a:cubicBezTo>
                    <a:pt x="104" y="328"/>
                    <a:pt x="104" y="328"/>
                    <a:pt x="104" y="328"/>
                  </a:cubicBezTo>
                  <a:cubicBezTo>
                    <a:pt x="80" y="353"/>
                    <a:pt x="80" y="353"/>
                    <a:pt x="80" y="353"/>
                  </a:cubicBezTo>
                  <a:cubicBezTo>
                    <a:pt x="55" y="323"/>
                    <a:pt x="39" y="285"/>
                    <a:pt x="36" y="246"/>
                  </a:cubicBezTo>
                  <a:cubicBezTo>
                    <a:pt x="70" y="246"/>
                    <a:pt x="70" y="246"/>
                    <a:pt x="70" y="246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9" y="172"/>
                    <a:pt x="55" y="135"/>
                    <a:pt x="80" y="105"/>
                  </a:cubicBezTo>
                  <a:cubicBezTo>
                    <a:pt x="104" y="129"/>
                    <a:pt x="104" y="129"/>
                    <a:pt x="104" y="129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35" y="55"/>
                    <a:pt x="172" y="40"/>
                    <a:pt x="211" y="36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85" y="40"/>
                    <a:pt x="322" y="55"/>
                    <a:pt x="352" y="80"/>
                  </a:cubicBezTo>
                  <a:cubicBezTo>
                    <a:pt x="328" y="104"/>
                    <a:pt x="328" y="104"/>
                    <a:pt x="328" y="104"/>
                  </a:cubicBezTo>
                  <a:cubicBezTo>
                    <a:pt x="353" y="129"/>
                    <a:pt x="353" y="129"/>
                    <a:pt x="353" y="129"/>
                  </a:cubicBezTo>
                  <a:cubicBezTo>
                    <a:pt x="377" y="105"/>
                    <a:pt x="377" y="105"/>
                    <a:pt x="377" y="105"/>
                  </a:cubicBezTo>
                  <a:cubicBezTo>
                    <a:pt x="402" y="135"/>
                    <a:pt x="418" y="172"/>
                    <a:pt x="421" y="211"/>
                  </a:cubicBezTo>
                  <a:cubicBezTo>
                    <a:pt x="387" y="211"/>
                    <a:pt x="387" y="211"/>
                    <a:pt x="387" y="211"/>
                  </a:cubicBezTo>
                  <a:cubicBezTo>
                    <a:pt x="387" y="246"/>
                    <a:pt x="387" y="246"/>
                    <a:pt x="387" y="246"/>
                  </a:cubicBezTo>
                  <a:lnTo>
                    <a:pt x="421" y="2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4052888" y="3646488"/>
              <a:ext cx="107950" cy="119063"/>
            </a:xfrm>
            <a:custGeom>
              <a:avLst/>
              <a:gdLst>
                <a:gd name="T0" fmla="*/ 77 w 165"/>
                <a:gd name="T1" fmla="*/ 73 h 182"/>
                <a:gd name="T2" fmla="*/ 77 w 165"/>
                <a:gd name="T3" fmla="*/ 0 h 182"/>
                <a:gd name="T4" fmla="*/ 42 w 165"/>
                <a:gd name="T5" fmla="*/ 0 h 182"/>
                <a:gd name="T6" fmla="*/ 42 w 165"/>
                <a:gd name="T7" fmla="*/ 73 h 182"/>
                <a:gd name="T8" fmla="*/ 10 w 165"/>
                <a:gd name="T9" fmla="*/ 140 h 182"/>
                <a:gd name="T10" fmla="*/ 77 w 165"/>
                <a:gd name="T11" fmla="*/ 173 h 182"/>
                <a:gd name="T12" fmla="*/ 109 w 165"/>
                <a:gd name="T13" fmla="*/ 140 h 182"/>
                <a:gd name="T14" fmla="*/ 165 w 165"/>
                <a:gd name="T15" fmla="*/ 140 h 182"/>
                <a:gd name="T16" fmla="*/ 165 w 165"/>
                <a:gd name="T17" fmla="*/ 105 h 182"/>
                <a:gd name="T18" fmla="*/ 109 w 165"/>
                <a:gd name="T19" fmla="*/ 105 h 182"/>
                <a:gd name="T20" fmla="*/ 77 w 165"/>
                <a:gd name="T21" fmla="*/ 73 h 182"/>
                <a:gd name="T22" fmla="*/ 60 w 165"/>
                <a:gd name="T23" fmla="*/ 140 h 182"/>
                <a:gd name="T24" fmla="*/ 42 w 165"/>
                <a:gd name="T25" fmla="*/ 123 h 182"/>
                <a:gd name="T26" fmla="*/ 60 w 165"/>
                <a:gd name="T27" fmla="*/ 105 h 182"/>
                <a:gd name="T28" fmla="*/ 77 w 165"/>
                <a:gd name="T29" fmla="*/ 123 h 182"/>
                <a:gd name="T30" fmla="*/ 60 w 165"/>
                <a:gd name="T31" fmla="*/ 14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182">
                  <a:moveTo>
                    <a:pt x="77" y="73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14" y="83"/>
                    <a:pt x="0" y="113"/>
                    <a:pt x="10" y="140"/>
                  </a:cubicBezTo>
                  <a:cubicBezTo>
                    <a:pt x="19" y="168"/>
                    <a:pt x="49" y="182"/>
                    <a:pt x="77" y="173"/>
                  </a:cubicBezTo>
                  <a:cubicBezTo>
                    <a:pt x="92" y="167"/>
                    <a:pt x="104" y="155"/>
                    <a:pt x="109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04" y="90"/>
                    <a:pt x="92" y="79"/>
                    <a:pt x="77" y="73"/>
                  </a:cubicBezTo>
                  <a:close/>
                  <a:moveTo>
                    <a:pt x="60" y="140"/>
                  </a:moveTo>
                  <a:cubicBezTo>
                    <a:pt x="50" y="140"/>
                    <a:pt x="42" y="132"/>
                    <a:pt x="42" y="123"/>
                  </a:cubicBezTo>
                  <a:cubicBezTo>
                    <a:pt x="42" y="113"/>
                    <a:pt x="50" y="105"/>
                    <a:pt x="60" y="105"/>
                  </a:cubicBezTo>
                  <a:cubicBezTo>
                    <a:pt x="69" y="105"/>
                    <a:pt x="77" y="113"/>
                    <a:pt x="77" y="123"/>
                  </a:cubicBezTo>
                  <a:cubicBezTo>
                    <a:pt x="77" y="132"/>
                    <a:pt x="69" y="140"/>
                    <a:pt x="60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3838576" y="3714751"/>
              <a:ext cx="80963" cy="230188"/>
            </a:xfrm>
            <a:custGeom>
              <a:avLst/>
              <a:gdLst>
                <a:gd name="T0" fmla="*/ 35 w 123"/>
                <a:gd name="T1" fmla="*/ 95 h 352"/>
                <a:gd name="T2" fmla="*/ 95 w 123"/>
                <a:gd name="T3" fmla="*/ 35 h 352"/>
                <a:gd name="T4" fmla="*/ 123 w 123"/>
                <a:gd name="T5" fmla="*/ 35 h 352"/>
                <a:gd name="T6" fmla="*/ 123 w 123"/>
                <a:gd name="T7" fmla="*/ 0 h 352"/>
                <a:gd name="T8" fmla="*/ 88 w 123"/>
                <a:gd name="T9" fmla="*/ 0 h 352"/>
                <a:gd name="T10" fmla="*/ 76 w 123"/>
                <a:gd name="T11" fmla="*/ 5 h 352"/>
                <a:gd name="T12" fmla="*/ 5 w 123"/>
                <a:gd name="T13" fmla="*/ 76 h 352"/>
                <a:gd name="T14" fmla="*/ 0 w 123"/>
                <a:gd name="T15" fmla="*/ 88 h 352"/>
                <a:gd name="T16" fmla="*/ 0 w 123"/>
                <a:gd name="T17" fmla="*/ 352 h 352"/>
                <a:gd name="T18" fmla="*/ 35 w 123"/>
                <a:gd name="T19" fmla="*/ 352 h 352"/>
                <a:gd name="T20" fmla="*/ 35 w 123"/>
                <a:gd name="T21" fmla="*/ 9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352">
                  <a:moveTo>
                    <a:pt x="35" y="95"/>
                  </a:moveTo>
                  <a:cubicBezTo>
                    <a:pt x="95" y="35"/>
                    <a:pt x="95" y="35"/>
                    <a:pt x="95" y="35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4" y="0"/>
                    <a:pt x="79" y="2"/>
                    <a:pt x="76" y="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2" y="79"/>
                    <a:pt x="0" y="84"/>
                    <a:pt x="0" y="88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35" y="352"/>
                    <a:pt x="35" y="352"/>
                    <a:pt x="35" y="352"/>
                  </a:cubicBezTo>
                  <a:lnTo>
                    <a:pt x="35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4265613" y="3714751"/>
              <a:ext cx="79375" cy="230188"/>
            </a:xfrm>
            <a:custGeom>
              <a:avLst/>
              <a:gdLst>
                <a:gd name="T0" fmla="*/ 88 w 123"/>
                <a:gd name="T1" fmla="*/ 95 h 352"/>
                <a:gd name="T2" fmla="*/ 88 w 123"/>
                <a:gd name="T3" fmla="*/ 352 h 352"/>
                <a:gd name="T4" fmla="*/ 123 w 123"/>
                <a:gd name="T5" fmla="*/ 352 h 352"/>
                <a:gd name="T6" fmla="*/ 123 w 123"/>
                <a:gd name="T7" fmla="*/ 88 h 352"/>
                <a:gd name="T8" fmla="*/ 118 w 123"/>
                <a:gd name="T9" fmla="*/ 76 h 352"/>
                <a:gd name="T10" fmla="*/ 47 w 123"/>
                <a:gd name="T11" fmla="*/ 5 h 352"/>
                <a:gd name="T12" fmla="*/ 35 w 123"/>
                <a:gd name="T13" fmla="*/ 0 h 352"/>
                <a:gd name="T14" fmla="*/ 0 w 123"/>
                <a:gd name="T15" fmla="*/ 0 h 352"/>
                <a:gd name="T16" fmla="*/ 0 w 123"/>
                <a:gd name="T17" fmla="*/ 35 h 352"/>
                <a:gd name="T18" fmla="*/ 28 w 123"/>
                <a:gd name="T19" fmla="*/ 35 h 352"/>
                <a:gd name="T20" fmla="*/ 88 w 123"/>
                <a:gd name="T21" fmla="*/ 9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352">
                  <a:moveTo>
                    <a:pt x="88" y="95"/>
                  </a:moveTo>
                  <a:cubicBezTo>
                    <a:pt x="88" y="352"/>
                    <a:pt x="88" y="352"/>
                    <a:pt x="88" y="352"/>
                  </a:cubicBezTo>
                  <a:cubicBezTo>
                    <a:pt x="123" y="352"/>
                    <a:pt x="123" y="352"/>
                    <a:pt x="123" y="35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4"/>
                    <a:pt x="121" y="79"/>
                    <a:pt x="118" y="76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4" y="2"/>
                    <a:pt x="39" y="0"/>
                    <a:pt x="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88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2" name="Rectangle 112"/>
            <p:cNvSpPr>
              <a:spLocks noChangeArrowheads="1"/>
            </p:cNvSpPr>
            <p:nvPr/>
          </p:nvSpPr>
          <p:spPr bwMode="auto">
            <a:xfrm>
              <a:off x="4081463" y="3898901"/>
              <a:ext cx="2222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3" name="Rectangle 113"/>
            <p:cNvSpPr>
              <a:spLocks noChangeArrowheads="1"/>
            </p:cNvSpPr>
            <p:nvPr/>
          </p:nvSpPr>
          <p:spPr bwMode="auto">
            <a:xfrm>
              <a:off x="4368801" y="3921126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4" name="Rectangle 114"/>
            <p:cNvSpPr>
              <a:spLocks noChangeArrowheads="1"/>
            </p:cNvSpPr>
            <p:nvPr/>
          </p:nvSpPr>
          <p:spPr bwMode="auto">
            <a:xfrm>
              <a:off x="4368801" y="3876676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5" name="Rectangle 115"/>
            <p:cNvSpPr>
              <a:spLocks noChangeArrowheads="1"/>
            </p:cNvSpPr>
            <p:nvPr/>
          </p:nvSpPr>
          <p:spPr bwMode="auto">
            <a:xfrm>
              <a:off x="4368801" y="3829051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6" name="Rectangle 116"/>
            <p:cNvSpPr>
              <a:spLocks noChangeArrowheads="1"/>
            </p:cNvSpPr>
            <p:nvPr/>
          </p:nvSpPr>
          <p:spPr bwMode="auto">
            <a:xfrm>
              <a:off x="3794126" y="3921126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7" name="Rectangle 117"/>
            <p:cNvSpPr>
              <a:spLocks noChangeArrowheads="1"/>
            </p:cNvSpPr>
            <p:nvPr/>
          </p:nvSpPr>
          <p:spPr bwMode="auto">
            <a:xfrm>
              <a:off x="3794126" y="3876676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18" name="Rectangle 118"/>
            <p:cNvSpPr>
              <a:spLocks noChangeArrowheads="1"/>
            </p:cNvSpPr>
            <p:nvPr/>
          </p:nvSpPr>
          <p:spPr bwMode="auto">
            <a:xfrm>
              <a:off x="3794126" y="3829051"/>
              <a:ext cx="22225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3" name="Группа 2"/>
          <p:cNvGrpSpPr/>
          <p:nvPr/>
        </p:nvGrpSpPr>
        <p:grpSpPr>
          <a:xfrm>
            <a:off x="3661253" y="1722792"/>
            <a:ext cx="342148" cy="393742"/>
            <a:chOff x="3501814" y="2620613"/>
            <a:chExt cx="432447" cy="497657"/>
          </a:xfrm>
        </p:grpSpPr>
        <p:sp>
          <p:nvSpPr>
            <p:cNvPr id="119" name="Oval 119"/>
            <p:cNvSpPr>
              <a:spLocks noChangeArrowheads="1"/>
            </p:cNvSpPr>
            <p:nvPr/>
          </p:nvSpPr>
          <p:spPr bwMode="auto">
            <a:xfrm>
              <a:off x="3758079" y="2804804"/>
              <a:ext cx="16016" cy="16016"/>
            </a:xfrm>
            <a:prstGeom prst="ellipse">
              <a:avLst/>
            </a:prstGeom>
            <a:solidFill>
              <a:srgbClr val="008C9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3661980" y="2804804"/>
              <a:ext cx="16016" cy="16016"/>
            </a:xfrm>
            <a:prstGeom prst="ellipse">
              <a:avLst/>
            </a:prstGeom>
            <a:solidFill>
              <a:srgbClr val="008C9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3686004" y="2884887"/>
              <a:ext cx="64067" cy="32033"/>
            </a:xfrm>
            <a:custGeom>
              <a:avLst/>
              <a:gdLst>
                <a:gd name="T0" fmla="*/ 137 w 137"/>
                <a:gd name="T1" fmla="*/ 0 h 68"/>
                <a:gd name="T2" fmla="*/ 102 w 137"/>
                <a:gd name="T3" fmla="*/ 0 h 68"/>
                <a:gd name="T4" fmla="*/ 68 w 137"/>
                <a:gd name="T5" fmla="*/ 34 h 68"/>
                <a:gd name="T6" fmla="*/ 34 w 137"/>
                <a:gd name="T7" fmla="*/ 0 h 68"/>
                <a:gd name="T8" fmla="*/ 0 w 137"/>
                <a:gd name="T9" fmla="*/ 0 h 68"/>
                <a:gd name="T10" fmla="*/ 68 w 137"/>
                <a:gd name="T11" fmla="*/ 68 h 68"/>
                <a:gd name="T12" fmla="*/ 137 w 137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68">
                  <a:moveTo>
                    <a:pt x="137" y="0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19"/>
                    <a:pt x="87" y="34"/>
                    <a:pt x="68" y="34"/>
                  </a:cubicBezTo>
                  <a:cubicBezTo>
                    <a:pt x="50" y="34"/>
                    <a:pt x="34" y="19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"/>
                    <a:pt x="31" y="68"/>
                    <a:pt x="68" y="68"/>
                  </a:cubicBezTo>
                  <a:cubicBezTo>
                    <a:pt x="106" y="68"/>
                    <a:pt x="137" y="38"/>
                    <a:pt x="137" y="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2" name="Rectangle 122"/>
            <p:cNvSpPr>
              <a:spLocks noChangeArrowheads="1"/>
            </p:cNvSpPr>
            <p:nvPr/>
          </p:nvSpPr>
          <p:spPr bwMode="auto">
            <a:xfrm>
              <a:off x="3686004" y="2732729"/>
              <a:ext cx="64067" cy="16016"/>
            </a:xfrm>
            <a:prstGeom prst="rect">
              <a:avLst/>
            </a:prstGeom>
            <a:solidFill>
              <a:srgbClr val="008C9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3501814" y="2620613"/>
              <a:ext cx="432447" cy="497657"/>
            </a:xfrm>
            <a:custGeom>
              <a:avLst/>
              <a:gdLst>
                <a:gd name="T0" fmla="*/ 546 w 920"/>
                <a:gd name="T1" fmla="*/ 704 h 1056"/>
                <a:gd name="T2" fmla="*/ 665 w 920"/>
                <a:gd name="T3" fmla="*/ 545 h 1056"/>
                <a:gd name="T4" fmla="*/ 750 w 920"/>
                <a:gd name="T5" fmla="*/ 358 h 1056"/>
                <a:gd name="T6" fmla="*/ 376 w 920"/>
                <a:gd name="T7" fmla="*/ 81 h 1056"/>
                <a:gd name="T8" fmla="*/ 34 w 920"/>
                <a:gd name="T9" fmla="*/ 324 h 1056"/>
                <a:gd name="T10" fmla="*/ 171 w 920"/>
                <a:gd name="T11" fmla="*/ 460 h 1056"/>
                <a:gd name="T12" fmla="*/ 375 w 920"/>
                <a:gd name="T13" fmla="*/ 692 h 1056"/>
                <a:gd name="T14" fmla="*/ 137 w 920"/>
                <a:gd name="T15" fmla="*/ 835 h 1056"/>
                <a:gd name="T16" fmla="*/ 171 w 920"/>
                <a:gd name="T17" fmla="*/ 1056 h 1056"/>
                <a:gd name="T18" fmla="*/ 920 w 920"/>
                <a:gd name="T19" fmla="*/ 1039 h 1056"/>
                <a:gd name="T20" fmla="*/ 321 w 920"/>
                <a:gd name="T21" fmla="*/ 797 h 1056"/>
                <a:gd name="T22" fmla="*/ 307 w 920"/>
                <a:gd name="T23" fmla="*/ 803 h 1056"/>
                <a:gd name="T24" fmla="*/ 389 w 920"/>
                <a:gd name="T25" fmla="*/ 886 h 1056"/>
                <a:gd name="T26" fmla="*/ 614 w 920"/>
                <a:gd name="T27" fmla="*/ 886 h 1056"/>
                <a:gd name="T28" fmla="*/ 614 w 920"/>
                <a:gd name="T29" fmla="*/ 803 h 1056"/>
                <a:gd name="T30" fmla="*/ 551 w 920"/>
                <a:gd name="T31" fmla="*/ 858 h 1056"/>
                <a:gd name="T32" fmla="*/ 564 w 920"/>
                <a:gd name="T33" fmla="*/ 783 h 1056"/>
                <a:gd name="T34" fmla="*/ 682 w 920"/>
                <a:gd name="T35" fmla="*/ 412 h 1056"/>
                <a:gd name="T36" fmla="*/ 716 w 920"/>
                <a:gd name="T37" fmla="*/ 392 h 1056"/>
                <a:gd name="T38" fmla="*/ 716 w 920"/>
                <a:gd name="T39" fmla="*/ 375 h 1056"/>
                <a:gd name="T40" fmla="*/ 613 w 920"/>
                <a:gd name="T41" fmla="*/ 341 h 1056"/>
                <a:gd name="T42" fmla="*/ 460 w 920"/>
                <a:gd name="T43" fmla="*/ 106 h 1056"/>
                <a:gd name="T44" fmla="*/ 460 w 920"/>
                <a:gd name="T45" fmla="*/ 106 h 1056"/>
                <a:gd name="T46" fmla="*/ 460 w 920"/>
                <a:gd name="T47" fmla="*/ 68 h 1056"/>
                <a:gd name="T48" fmla="*/ 407 w 920"/>
                <a:gd name="T49" fmla="*/ 108 h 1056"/>
                <a:gd name="T50" fmla="*/ 205 w 920"/>
                <a:gd name="T51" fmla="*/ 341 h 1056"/>
                <a:gd name="T52" fmla="*/ 69 w 920"/>
                <a:gd name="T53" fmla="*/ 324 h 1056"/>
                <a:gd name="T54" fmla="*/ 172 w 920"/>
                <a:gd name="T55" fmla="*/ 341 h 1056"/>
                <a:gd name="T56" fmla="*/ 239 w 920"/>
                <a:gd name="T57" fmla="*/ 375 h 1056"/>
                <a:gd name="T58" fmla="*/ 205 w 920"/>
                <a:gd name="T59" fmla="*/ 375 h 1056"/>
                <a:gd name="T60" fmla="*/ 239 w 920"/>
                <a:gd name="T61" fmla="*/ 412 h 1056"/>
                <a:gd name="T62" fmla="*/ 205 w 920"/>
                <a:gd name="T63" fmla="*/ 460 h 1056"/>
                <a:gd name="T64" fmla="*/ 648 w 920"/>
                <a:gd name="T65" fmla="*/ 375 h 1056"/>
                <a:gd name="T66" fmla="*/ 273 w 920"/>
                <a:gd name="T67" fmla="*/ 432 h 1056"/>
                <a:gd name="T68" fmla="*/ 466 w 920"/>
                <a:gd name="T69" fmla="*/ 732 h 1056"/>
                <a:gd name="T70" fmla="*/ 460 w 920"/>
                <a:gd name="T71" fmla="*/ 795 h 1056"/>
                <a:gd name="T72" fmla="*/ 455 w 920"/>
                <a:gd name="T73" fmla="*/ 732 h 1056"/>
                <a:gd name="T74" fmla="*/ 369 w 920"/>
                <a:gd name="T75" fmla="*/ 858 h 1056"/>
                <a:gd name="T76" fmla="*/ 378 w 920"/>
                <a:gd name="T77" fmla="*/ 770 h 1056"/>
                <a:gd name="T78" fmla="*/ 171 w 920"/>
                <a:gd name="T79" fmla="*/ 859 h 1056"/>
                <a:gd name="T80" fmla="*/ 409 w 920"/>
                <a:gd name="T81" fmla="*/ 1022 h 1056"/>
                <a:gd name="T82" fmla="*/ 409 w 920"/>
                <a:gd name="T83" fmla="*/ 988 h 1056"/>
                <a:gd name="T84" fmla="*/ 511 w 920"/>
                <a:gd name="T85" fmla="*/ 1022 h 1056"/>
                <a:gd name="T86" fmla="*/ 648 w 920"/>
                <a:gd name="T87" fmla="*/ 1022 h 1056"/>
                <a:gd name="T88" fmla="*/ 477 w 920"/>
                <a:gd name="T89" fmla="*/ 954 h 1056"/>
                <a:gd name="T90" fmla="*/ 443 w 920"/>
                <a:gd name="T91" fmla="*/ 954 h 1056"/>
                <a:gd name="T92" fmla="*/ 205 w 920"/>
                <a:gd name="T93" fmla="*/ 1022 h 1056"/>
                <a:gd name="T94" fmla="*/ 273 w 920"/>
                <a:gd name="T95" fmla="*/ 920 h 1056"/>
                <a:gd name="T96" fmla="*/ 716 w 920"/>
                <a:gd name="T97" fmla="*/ 845 h 1056"/>
                <a:gd name="T98" fmla="*/ 750 w 920"/>
                <a:gd name="T99" fmla="*/ 1022 h 1056"/>
                <a:gd name="T100" fmla="*/ 886 w 920"/>
                <a:gd name="T101" fmla="*/ 102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0" h="1056">
                  <a:moveTo>
                    <a:pt x="784" y="836"/>
                  </a:moveTo>
                  <a:cubicBezTo>
                    <a:pt x="577" y="751"/>
                    <a:pt x="577" y="751"/>
                    <a:pt x="577" y="751"/>
                  </a:cubicBezTo>
                  <a:cubicBezTo>
                    <a:pt x="558" y="743"/>
                    <a:pt x="546" y="725"/>
                    <a:pt x="546" y="704"/>
                  </a:cubicBezTo>
                  <a:cubicBezTo>
                    <a:pt x="546" y="692"/>
                    <a:pt x="546" y="692"/>
                    <a:pt x="546" y="692"/>
                  </a:cubicBezTo>
                  <a:cubicBezTo>
                    <a:pt x="598" y="655"/>
                    <a:pt x="638" y="604"/>
                    <a:pt x="661" y="545"/>
                  </a:cubicBezTo>
                  <a:cubicBezTo>
                    <a:pt x="665" y="545"/>
                    <a:pt x="665" y="545"/>
                    <a:pt x="665" y="545"/>
                  </a:cubicBezTo>
                  <a:cubicBezTo>
                    <a:pt x="712" y="545"/>
                    <a:pt x="750" y="507"/>
                    <a:pt x="750" y="460"/>
                  </a:cubicBezTo>
                  <a:cubicBezTo>
                    <a:pt x="750" y="375"/>
                    <a:pt x="750" y="375"/>
                    <a:pt x="750" y="375"/>
                  </a:cubicBezTo>
                  <a:cubicBezTo>
                    <a:pt x="750" y="358"/>
                    <a:pt x="750" y="358"/>
                    <a:pt x="750" y="358"/>
                  </a:cubicBezTo>
                  <a:cubicBezTo>
                    <a:pt x="750" y="227"/>
                    <a:pt x="664" y="117"/>
                    <a:pt x="545" y="81"/>
                  </a:cubicBezTo>
                  <a:cubicBezTo>
                    <a:pt x="543" y="36"/>
                    <a:pt x="506" y="0"/>
                    <a:pt x="460" y="0"/>
                  </a:cubicBezTo>
                  <a:cubicBezTo>
                    <a:pt x="415" y="0"/>
                    <a:pt x="378" y="36"/>
                    <a:pt x="376" y="81"/>
                  </a:cubicBezTo>
                  <a:cubicBezTo>
                    <a:pt x="284" y="109"/>
                    <a:pt x="212" y="181"/>
                    <a:pt x="184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57" y="272"/>
                    <a:pt x="34" y="295"/>
                    <a:pt x="34" y="324"/>
                  </a:cubicBezTo>
                  <a:cubicBezTo>
                    <a:pt x="34" y="352"/>
                    <a:pt x="57" y="375"/>
                    <a:pt x="86" y="375"/>
                  </a:cubicBezTo>
                  <a:cubicBezTo>
                    <a:pt x="171" y="375"/>
                    <a:pt x="171" y="375"/>
                    <a:pt x="171" y="375"/>
                  </a:cubicBezTo>
                  <a:cubicBezTo>
                    <a:pt x="171" y="460"/>
                    <a:pt x="171" y="460"/>
                    <a:pt x="171" y="460"/>
                  </a:cubicBezTo>
                  <a:cubicBezTo>
                    <a:pt x="171" y="507"/>
                    <a:pt x="209" y="545"/>
                    <a:pt x="256" y="545"/>
                  </a:cubicBezTo>
                  <a:cubicBezTo>
                    <a:pt x="260" y="545"/>
                    <a:pt x="260" y="545"/>
                    <a:pt x="260" y="545"/>
                  </a:cubicBezTo>
                  <a:cubicBezTo>
                    <a:pt x="283" y="604"/>
                    <a:pt x="323" y="655"/>
                    <a:pt x="375" y="692"/>
                  </a:cubicBezTo>
                  <a:cubicBezTo>
                    <a:pt x="375" y="704"/>
                    <a:pt x="375" y="704"/>
                    <a:pt x="375" y="704"/>
                  </a:cubicBezTo>
                  <a:cubicBezTo>
                    <a:pt x="375" y="725"/>
                    <a:pt x="363" y="743"/>
                    <a:pt x="343" y="751"/>
                  </a:cubicBezTo>
                  <a:cubicBezTo>
                    <a:pt x="137" y="835"/>
                    <a:pt x="137" y="835"/>
                    <a:pt x="137" y="835"/>
                  </a:cubicBezTo>
                  <a:cubicBezTo>
                    <a:pt x="54" y="869"/>
                    <a:pt x="0" y="949"/>
                    <a:pt x="0" y="1039"/>
                  </a:cubicBezTo>
                  <a:cubicBezTo>
                    <a:pt x="0" y="1056"/>
                    <a:pt x="0" y="1056"/>
                    <a:pt x="0" y="1056"/>
                  </a:cubicBezTo>
                  <a:cubicBezTo>
                    <a:pt x="171" y="1056"/>
                    <a:pt x="171" y="1056"/>
                    <a:pt x="171" y="1056"/>
                  </a:cubicBezTo>
                  <a:cubicBezTo>
                    <a:pt x="750" y="1056"/>
                    <a:pt x="750" y="1056"/>
                    <a:pt x="750" y="1056"/>
                  </a:cubicBezTo>
                  <a:cubicBezTo>
                    <a:pt x="920" y="1056"/>
                    <a:pt x="920" y="1056"/>
                    <a:pt x="920" y="1056"/>
                  </a:cubicBezTo>
                  <a:cubicBezTo>
                    <a:pt x="920" y="1039"/>
                    <a:pt x="920" y="1039"/>
                    <a:pt x="920" y="1039"/>
                  </a:cubicBezTo>
                  <a:cubicBezTo>
                    <a:pt x="920" y="949"/>
                    <a:pt x="867" y="869"/>
                    <a:pt x="784" y="836"/>
                  </a:cubicBezTo>
                  <a:close/>
                  <a:moveTo>
                    <a:pt x="307" y="803"/>
                  </a:moveTo>
                  <a:cubicBezTo>
                    <a:pt x="321" y="797"/>
                    <a:pt x="321" y="797"/>
                    <a:pt x="321" y="797"/>
                  </a:cubicBezTo>
                  <a:cubicBezTo>
                    <a:pt x="341" y="886"/>
                    <a:pt x="341" y="886"/>
                    <a:pt x="341" y="886"/>
                  </a:cubicBezTo>
                  <a:cubicBezTo>
                    <a:pt x="307" y="886"/>
                    <a:pt x="307" y="886"/>
                    <a:pt x="307" y="886"/>
                  </a:cubicBezTo>
                  <a:cubicBezTo>
                    <a:pt x="307" y="803"/>
                    <a:pt x="307" y="803"/>
                    <a:pt x="307" y="803"/>
                  </a:cubicBezTo>
                  <a:close/>
                  <a:moveTo>
                    <a:pt x="460" y="838"/>
                  </a:moveTo>
                  <a:cubicBezTo>
                    <a:pt x="532" y="886"/>
                    <a:pt x="532" y="886"/>
                    <a:pt x="532" y="886"/>
                  </a:cubicBezTo>
                  <a:cubicBezTo>
                    <a:pt x="389" y="886"/>
                    <a:pt x="389" y="886"/>
                    <a:pt x="389" y="886"/>
                  </a:cubicBezTo>
                  <a:lnTo>
                    <a:pt x="460" y="838"/>
                  </a:lnTo>
                  <a:close/>
                  <a:moveTo>
                    <a:pt x="614" y="803"/>
                  </a:moveTo>
                  <a:cubicBezTo>
                    <a:pt x="614" y="886"/>
                    <a:pt x="614" y="886"/>
                    <a:pt x="614" y="886"/>
                  </a:cubicBezTo>
                  <a:cubicBezTo>
                    <a:pt x="580" y="886"/>
                    <a:pt x="580" y="886"/>
                    <a:pt x="580" y="886"/>
                  </a:cubicBezTo>
                  <a:cubicBezTo>
                    <a:pt x="600" y="797"/>
                    <a:pt x="600" y="797"/>
                    <a:pt x="600" y="797"/>
                  </a:cubicBezTo>
                  <a:lnTo>
                    <a:pt x="614" y="803"/>
                  </a:lnTo>
                  <a:close/>
                  <a:moveTo>
                    <a:pt x="564" y="783"/>
                  </a:moveTo>
                  <a:cubicBezTo>
                    <a:pt x="568" y="784"/>
                    <a:pt x="568" y="784"/>
                    <a:pt x="568" y="784"/>
                  </a:cubicBezTo>
                  <a:cubicBezTo>
                    <a:pt x="551" y="858"/>
                    <a:pt x="551" y="858"/>
                    <a:pt x="551" y="858"/>
                  </a:cubicBezTo>
                  <a:cubicBezTo>
                    <a:pt x="489" y="816"/>
                    <a:pt x="489" y="816"/>
                    <a:pt x="489" y="816"/>
                  </a:cubicBezTo>
                  <a:cubicBezTo>
                    <a:pt x="543" y="770"/>
                    <a:pt x="543" y="770"/>
                    <a:pt x="543" y="770"/>
                  </a:cubicBezTo>
                  <a:cubicBezTo>
                    <a:pt x="549" y="775"/>
                    <a:pt x="556" y="779"/>
                    <a:pt x="564" y="783"/>
                  </a:cubicBezTo>
                  <a:close/>
                  <a:moveTo>
                    <a:pt x="672" y="510"/>
                  </a:moveTo>
                  <a:cubicBezTo>
                    <a:pt x="678" y="485"/>
                    <a:pt x="682" y="459"/>
                    <a:pt x="682" y="432"/>
                  </a:cubicBezTo>
                  <a:cubicBezTo>
                    <a:pt x="682" y="412"/>
                    <a:pt x="682" y="412"/>
                    <a:pt x="682" y="412"/>
                  </a:cubicBezTo>
                  <a:cubicBezTo>
                    <a:pt x="702" y="419"/>
                    <a:pt x="716" y="438"/>
                    <a:pt x="716" y="460"/>
                  </a:cubicBezTo>
                  <a:cubicBezTo>
                    <a:pt x="716" y="486"/>
                    <a:pt x="697" y="507"/>
                    <a:pt x="672" y="510"/>
                  </a:cubicBezTo>
                  <a:close/>
                  <a:moveTo>
                    <a:pt x="716" y="392"/>
                  </a:moveTo>
                  <a:cubicBezTo>
                    <a:pt x="706" y="385"/>
                    <a:pt x="695" y="379"/>
                    <a:pt x="682" y="376"/>
                  </a:cubicBezTo>
                  <a:cubicBezTo>
                    <a:pt x="682" y="375"/>
                    <a:pt x="682" y="375"/>
                    <a:pt x="682" y="375"/>
                  </a:cubicBezTo>
                  <a:cubicBezTo>
                    <a:pt x="716" y="375"/>
                    <a:pt x="716" y="375"/>
                    <a:pt x="716" y="375"/>
                  </a:cubicBezTo>
                  <a:lnTo>
                    <a:pt x="716" y="392"/>
                  </a:lnTo>
                  <a:close/>
                  <a:moveTo>
                    <a:pt x="715" y="341"/>
                  </a:moveTo>
                  <a:cubicBezTo>
                    <a:pt x="613" y="341"/>
                    <a:pt x="613" y="341"/>
                    <a:pt x="613" y="341"/>
                  </a:cubicBezTo>
                  <a:cubicBezTo>
                    <a:pt x="608" y="225"/>
                    <a:pt x="554" y="149"/>
                    <a:pt x="514" y="108"/>
                  </a:cubicBezTo>
                  <a:cubicBezTo>
                    <a:pt x="624" y="131"/>
                    <a:pt x="708" y="226"/>
                    <a:pt x="715" y="341"/>
                  </a:cubicBezTo>
                  <a:close/>
                  <a:moveTo>
                    <a:pt x="460" y="106"/>
                  </a:moveTo>
                  <a:cubicBezTo>
                    <a:pt x="488" y="127"/>
                    <a:pt x="572" y="202"/>
                    <a:pt x="579" y="341"/>
                  </a:cubicBezTo>
                  <a:cubicBezTo>
                    <a:pt x="342" y="341"/>
                    <a:pt x="342" y="341"/>
                    <a:pt x="342" y="341"/>
                  </a:cubicBezTo>
                  <a:cubicBezTo>
                    <a:pt x="348" y="202"/>
                    <a:pt x="432" y="127"/>
                    <a:pt x="460" y="106"/>
                  </a:cubicBezTo>
                  <a:close/>
                  <a:moveTo>
                    <a:pt x="460" y="34"/>
                  </a:moveTo>
                  <a:cubicBezTo>
                    <a:pt x="484" y="34"/>
                    <a:pt x="504" y="50"/>
                    <a:pt x="510" y="73"/>
                  </a:cubicBezTo>
                  <a:cubicBezTo>
                    <a:pt x="494" y="70"/>
                    <a:pt x="477" y="68"/>
                    <a:pt x="460" y="68"/>
                  </a:cubicBezTo>
                  <a:cubicBezTo>
                    <a:pt x="444" y="68"/>
                    <a:pt x="427" y="70"/>
                    <a:pt x="411" y="73"/>
                  </a:cubicBezTo>
                  <a:cubicBezTo>
                    <a:pt x="417" y="50"/>
                    <a:pt x="437" y="34"/>
                    <a:pt x="460" y="34"/>
                  </a:cubicBezTo>
                  <a:close/>
                  <a:moveTo>
                    <a:pt x="407" y="108"/>
                  </a:moveTo>
                  <a:cubicBezTo>
                    <a:pt x="367" y="149"/>
                    <a:pt x="313" y="225"/>
                    <a:pt x="308" y="341"/>
                  </a:cubicBezTo>
                  <a:cubicBezTo>
                    <a:pt x="222" y="341"/>
                    <a:pt x="222" y="341"/>
                    <a:pt x="222" y="341"/>
                  </a:cubicBezTo>
                  <a:cubicBezTo>
                    <a:pt x="205" y="341"/>
                    <a:pt x="205" y="341"/>
                    <a:pt x="205" y="341"/>
                  </a:cubicBezTo>
                  <a:cubicBezTo>
                    <a:pt x="213" y="226"/>
                    <a:pt x="297" y="131"/>
                    <a:pt x="407" y="108"/>
                  </a:cubicBezTo>
                  <a:close/>
                  <a:moveTo>
                    <a:pt x="86" y="341"/>
                  </a:moveTo>
                  <a:cubicBezTo>
                    <a:pt x="76" y="341"/>
                    <a:pt x="69" y="333"/>
                    <a:pt x="69" y="324"/>
                  </a:cubicBezTo>
                  <a:cubicBezTo>
                    <a:pt x="69" y="314"/>
                    <a:pt x="76" y="307"/>
                    <a:pt x="86" y="307"/>
                  </a:cubicBezTo>
                  <a:cubicBezTo>
                    <a:pt x="176" y="307"/>
                    <a:pt x="176" y="307"/>
                    <a:pt x="176" y="307"/>
                  </a:cubicBezTo>
                  <a:cubicBezTo>
                    <a:pt x="174" y="318"/>
                    <a:pt x="172" y="329"/>
                    <a:pt x="172" y="341"/>
                  </a:cubicBezTo>
                  <a:cubicBezTo>
                    <a:pt x="86" y="341"/>
                    <a:pt x="86" y="341"/>
                    <a:pt x="86" y="341"/>
                  </a:cubicBezTo>
                  <a:close/>
                  <a:moveTo>
                    <a:pt x="222" y="375"/>
                  </a:moveTo>
                  <a:cubicBezTo>
                    <a:pt x="239" y="375"/>
                    <a:pt x="239" y="375"/>
                    <a:pt x="239" y="375"/>
                  </a:cubicBezTo>
                  <a:cubicBezTo>
                    <a:pt x="239" y="376"/>
                    <a:pt x="239" y="376"/>
                    <a:pt x="239" y="376"/>
                  </a:cubicBezTo>
                  <a:cubicBezTo>
                    <a:pt x="226" y="379"/>
                    <a:pt x="215" y="385"/>
                    <a:pt x="205" y="392"/>
                  </a:cubicBezTo>
                  <a:cubicBezTo>
                    <a:pt x="205" y="375"/>
                    <a:pt x="205" y="375"/>
                    <a:pt x="205" y="375"/>
                  </a:cubicBezTo>
                  <a:cubicBezTo>
                    <a:pt x="222" y="375"/>
                    <a:pt x="222" y="375"/>
                    <a:pt x="222" y="375"/>
                  </a:cubicBezTo>
                  <a:close/>
                  <a:moveTo>
                    <a:pt x="205" y="460"/>
                  </a:moveTo>
                  <a:cubicBezTo>
                    <a:pt x="205" y="438"/>
                    <a:pt x="219" y="419"/>
                    <a:pt x="239" y="412"/>
                  </a:cubicBezTo>
                  <a:cubicBezTo>
                    <a:pt x="239" y="432"/>
                    <a:pt x="239" y="432"/>
                    <a:pt x="239" y="432"/>
                  </a:cubicBezTo>
                  <a:cubicBezTo>
                    <a:pt x="239" y="459"/>
                    <a:pt x="242" y="485"/>
                    <a:pt x="249" y="510"/>
                  </a:cubicBezTo>
                  <a:cubicBezTo>
                    <a:pt x="224" y="507"/>
                    <a:pt x="205" y="486"/>
                    <a:pt x="205" y="460"/>
                  </a:cubicBezTo>
                  <a:close/>
                  <a:moveTo>
                    <a:pt x="273" y="432"/>
                  </a:moveTo>
                  <a:cubicBezTo>
                    <a:pt x="273" y="375"/>
                    <a:pt x="273" y="375"/>
                    <a:pt x="273" y="375"/>
                  </a:cubicBezTo>
                  <a:cubicBezTo>
                    <a:pt x="648" y="375"/>
                    <a:pt x="648" y="375"/>
                    <a:pt x="648" y="375"/>
                  </a:cubicBezTo>
                  <a:cubicBezTo>
                    <a:pt x="648" y="432"/>
                    <a:pt x="648" y="432"/>
                    <a:pt x="648" y="432"/>
                  </a:cubicBezTo>
                  <a:cubicBezTo>
                    <a:pt x="648" y="551"/>
                    <a:pt x="573" y="658"/>
                    <a:pt x="460" y="697"/>
                  </a:cubicBezTo>
                  <a:cubicBezTo>
                    <a:pt x="348" y="658"/>
                    <a:pt x="273" y="551"/>
                    <a:pt x="273" y="432"/>
                  </a:cubicBezTo>
                  <a:close/>
                  <a:moveTo>
                    <a:pt x="455" y="732"/>
                  </a:moveTo>
                  <a:cubicBezTo>
                    <a:pt x="460" y="733"/>
                    <a:pt x="460" y="733"/>
                    <a:pt x="460" y="733"/>
                  </a:cubicBezTo>
                  <a:cubicBezTo>
                    <a:pt x="466" y="732"/>
                    <a:pt x="466" y="732"/>
                    <a:pt x="466" y="732"/>
                  </a:cubicBezTo>
                  <a:cubicBezTo>
                    <a:pt x="482" y="726"/>
                    <a:pt x="497" y="720"/>
                    <a:pt x="512" y="712"/>
                  </a:cubicBezTo>
                  <a:cubicBezTo>
                    <a:pt x="513" y="723"/>
                    <a:pt x="516" y="734"/>
                    <a:pt x="521" y="743"/>
                  </a:cubicBezTo>
                  <a:cubicBezTo>
                    <a:pt x="460" y="795"/>
                    <a:pt x="460" y="795"/>
                    <a:pt x="460" y="795"/>
                  </a:cubicBezTo>
                  <a:cubicBezTo>
                    <a:pt x="400" y="743"/>
                    <a:pt x="400" y="743"/>
                    <a:pt x="400" y="743"/>
                  </a:cubicBezTo>
                  <a:cubicBezTo>
                    <a:pt x="404" y="734"/>
                    <a:pt x="408" y="723"/>
                    <a:pt x="409" y="712"/>
                  </a:cubicBezTo>
                  <a:cubicBezTo>
                    <a:pt x="423" y="720"/>
                    <a:pt x="439" y="726"/>
                    <a:pt x="455" y="732"/>
                  </a:cubicBezTo>
                  <a:close/>
                  <a:moveTo>
                    <a:pt x="378" y="770"/>
                  </a:moveTo>
                  <a:cubicBezTo>
                    <a:pt x="432" y="816"/>
                    <a:pt x="432" y="816"/>
                    <a:pt x="432" y="816"/>
                  </a:cubicBezTo>
                  <a:cubicBezTo>
                    <a:pt x="369" y="858"/>
                    <a:pt x="369" y="858"/>
                    <a:pt x="369" y="858"/>
                  </a:cubicBezTo>
                  <a:cubicBezTo>
                    <a:pt x="353" y="784"/>
                    <a:pt x="353" y="784"/>
                    <a:pt x="353" y="784"/>
                  </a:cubicBezTo>
                  <a:cubicBezTo>
                    <a:pt x="356" y="783"/>
                    <a:pt x="356" y="783"/>
                    <a:pt x="356" y="783"/>
                  </a:cubicBezTo>
                  <a:cubicBezTo>
                    <a:pt x="364" y="779"/>
                    <a:pt x="372" y="775"/>
                    <a:pt x="378" y="770"/>
                  </a:cubicBezTo>
                  <a:close/>
                  <a:moveTo>
                    <a:pt x="35" y="1022"/>
                  </a:moveTo>
                  <a:cubicBezTo>
                    <a:pt x="41" y="953"/>
                    <a:pt x="85" y="894"/>
                    <a:pt x="150" y="867"/>
                  </a:cubicBezTo>
                  <a:cubicBezTo>
                    <a:pt x="171" y="859"/>
                    <a:pt x="171" y="859"/>
                    <a:pt x="171" y="859"/>
                  </a:cubicBezTo>
                  <a:cubicBezTo>
                    <a:pt x="171" y="1022"/>
                    <a:pt x="171" y="1022"/>
                    <a:pt x="171" y="1022"/>
                  </a:cubicBezTo>
                  <a:lnTo>
                    <a:pt x="35" y="1022"/>
                  </a:lnTo>
                  <a:close/>
                  <a:moveTo>
                    <a:pt x="409" y="1022"/>
                  </a:moveTo>
                  <a:cubicBezTo>
                    <a:pt x="273" y="1022"/>
                    <a:pt x="273" y="1022"/>
                    <a:pt x="273" y="1022"/>
                  </a:cubicBezTo>
                  <a:cubicBezTo>
                    <a:pt x="273" y="988"/>
                    <a:pt x="273" y="988"/>
                    <a:pt x="273" y="988"/>
                  </a:cubicBezTo>
                  <a:cubicBezTo>
                    <a:pt x="409" y="988"/>
                    <a:pt x="409" y="988"/>
                    <a:pt x="409" y="988"/>
                  </a:cubicBezTo>
                  <a:lnTo>
                    <a:pt x="409" y="1022"/>
                  </a:lnTo>
                  <a:close/>
                  <a:moveTo>
                    <a:pt x="648" y="1022"/>
                  </a:moveTo>
                  <a:cubicBezTo>
                    <a:pt x="511" y="1022"/>
                    <a:pt x="511" y="1022"/>
                    <a:pt x="511" y="1022"/>
                  </a:cubicBezTo>
                  <a:cubicBezTo>
                    <a:pt x="511" y="988"/>
                    <a:pt x="511" y="988"/>
                    <a:pt x="511" y="988"/>
                  </a:cubicBezTo>
                  <a:cubicBezTo>
                    <a:pt x="648" y="988"/>
                    <a:pt x="648" y="988"/>
                    <a:pt x="648" y="988"/>
                  </a:cubicBezTo>
                  <a:lnTo>
                    <a:pt x="648" y="1022"/>
                  </a:lnTo>
                  <a:close/>
                  <a:moveTo>
                    <a:pt x="682" y="1022"/>
                  </a:moveTo>
                  <a:cubicBezTo>
                    <a:pt x="682" y="954"/>
                    <a:pt x="682" y="954"/>
                    <a:pt x="682" y="954"/>
                  </a:cubicBezTo>
                  <a:cubicBezTo>
                    <a:pt x="477" y="954"/>
                    <a:pt x="477" y="954"/>
                    <a:pt x="477" y="954"/>
                  </a:cubicBezTo>
                  <a:cubicBezTo>
                    <a:pt x="477" y="1022"/>
                    <a:pt x="477" y="1022"/>
                    <a:pt x="477" y="1022"/>
                  </a:cubicBezTo>
                  <a:cubicBezTo>
                    <a:pt x="443" y="1022"/>
                    <a:pt x="443" y="1022"/>
                    <a:pt x="443" y="1022"/>
                  </a:cubicBezTo>
                  <a:cubicBezTo>
                    <a:pt x="443" y="954"/>
                    <a:pt x="443" y="954"/>
                    <a:pt x="443" y="954"/>
                  </a:cubicBezTo>
                  <a:cubicBezTo>
                    <a:pt x="239" y="954"/>
                    <a:pt x="239" y="954"/>
                    <a:pt x="239" y="954"/>
                  </a:cubicBezTo>
                  <a:cubicBezTo>
                    <a:pt x="239" y="1022"/>
                    <a:pt x="239" y="1022"/>
                    <a:pt x="239" y="1022"/>
                  </a:cubicBezTo>
                  <a:cubicBezTo>
                    <a:pt x="205" y="1022"/>
                    <a:pt x="205" y="1022"/>
                    <a:pt x="205" y="1022"/>
                  </a:cubicBezTo>
                  <a:cubicBezTo>
                    <a:pt x="205" y="845"/>
                    <a:pt x="205" y="845"/>
                    <a:pt x="205" y="845"/>
                  </a:cubicBezTo>
                  <a:cubicBezTo>
                    <a:pt x="273" y="817"/>
                    <a:pt x="273" y="817"/>
                    <a:pt x="273" y="817"/>
                  </a:cubicBezTo>
                  <a:cubicBezTo>
                    <a:pt x="273" y="920"/>
                    <a:pt x="273" y="920"/>
                    <a:pt x="273" y="920"/>
                  </a:cubicBezTo>
                  <a:cubicBezTo>
                    <a:pt x="648" y="920"/>
                    <a:pt x="648" y="920"/>
                    <a:pt x="648" y="920"/>
                  </a:cubicBezTo>
                  <a:cubicBezTo>
                    <a:pt x="648" y="817"/>
                    <a:pt x="648" y="817"/>
                    <a:pt x="648" y="817"/>
                  </a:cubicBezTo>
                  <a:cubicBezTo>
                    <a:pt x="716" y="845"/>
                    <a:pt x="716" y="845"/>
                    <a:pt x="716" y="845"/>
                  </a:cubicBezTo>
                  <a:cubicBezTo>
                    <a:pt x="716" y="1022"/>
                    <a:pt x="716" y="1022"/>
                    <a:pt x="716" y="1022"/>
                  </a:cubicBezTo>
                  <a:lnTo>
                    <a:pt x="682" y="1022"/>
                  </a:lnTo>
                  <a:close/>
                  <a:moveTo>
                    <a:pt x="750" y="1022"/>
                  </a:moveTo>
                  <a:cubicBezTo>
                    <a:pt x="750" y="859"/>
                    <a:pt x="750" y="859"/>
                    <a:pt x="750" y="859"/>
                  </a:cubicBezTo>
                  <a:cubicBezTo>
                    <a:pt x="771" y="867"/>
                    <a:pt x="771" y="867"/>
                    <a:pt x="771" y="867"/>
                  </a:cubicBezTo>
                  <a:cubicBezTo>
                    <a:pt x="836" y="894"/>
                    <a:pt x="879" y="953"/>
                    <a:pt x="886" y="1022"/>
                  </a:cubicBezTo>
                  <a:cubicBezTo>
                    <a:pt x="750" y="1022"/>
                    <a:pt x="750" y="1022"/>
                    <a:pt x="750" y="102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7" name="Группа 186"/>
          <p:cNvGrpSpPr/>
          <p:nvPr/>
        </p:nvGrpSpPr>
        <p:grpSpPr>
          <a:xfrm>
            <a:off x="627261" y="3077007"/>
            <a:ext cx="392837" cy="392837"/>
            <a:chOff x="623888" y="4630738"/>
            <a:chExt cx="688975" cy="688975"/>
          </a:xfrm>
          <a:solidFill>
            <a:srgbClr val="008C95"/>
          </a:solidFill>
        </p:grpSpPr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715963" y="4837113"/>
              <a:ext cx="182563" cy="184150"/>
            </a:xfrm>
            <a:custGeom>
              <a:avLst/>
              <a:gdLst>
                <a:gd name="T0" fmla="*/ 140 w 281"/>
                <a:gd name="T1" fmla="*/ 0 h 281"/>
                <a:gd name="T2" fmla="*/ 0 w 281"/>
                <a:gd name="T3" fmla="*/ 140 h 281"/>
                <a:gd name="T4" fmla="*/ 140 w 281"/>
                <a:gd name="T5" fmla="*/ 281 h 281"/>
                <a:gd name="T6" fmla="*/ 281 w 281"/>
                <a:gd name="T7" fmla="*/ 140 h 281"/>
                <a:gd name="T8" fmla="*/ 140 w 281"/>
                <a:gd name="T9" fmla="*/ 0 h 281"/>
                <a:gd name="T10" fmla="*/ 140 w 281"/>
                <a:gd name="T11" fmla="*/ 246 h 281"/>
                <a:gd name="T12" fmla="*/ 35 w 281"/>
                <a:gd name="T13" fmla="*/ 140 h 281"/>
                <a:gd name="T14" fmla="*/ 140 w 281"/>
                <a:gd name="T15" fmla="*/ 35 h 281"/>
                <a:gd name="T16" fmla="*/ 246 w 281"/>
                <a:gd name="T17" fmla="*/ 140 h 281"/>
                <a:gd name="T18" fmla="*/ 140 w 281"/>
                <a:gd name="T19" fmla="*/ 246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81">
                  <a:moveTo>
                    <a:pt x="140" y="0"/>
                  </a:moveTo>
                  <a:cubicBezTo>
                    <a:pt x="63" y="0"/>
                    <a:pt x="0" y="63"/>
                    <a:pt x="0" y="140"/>
                  </a:cubicBezTo>
                  <a:cubicBezTo>
                    <a:pt x="0" y="218"/>
                    <a:pt x="63" y="281"/>
                    <a:pt x="140" y="281"/>
                  </a:cubicBezTo>
                  <a:cubicBezTo>
                    <a:pt x="218" y="281"/>
                    <a:pt x="281" y="218"/>
                    <a:pt x="281" y="140"/>
                  </a:cubicBezTo>
                  <a:cubicBezTo>
                    <a:pt x="281" y="63"/>
                    <a:pt x="218" y="0"/>
                    <a:pt x="140" y="0"/>
                  </a:cubicBezTo>
                  <a:close/>
                  <a:moveTo>
                    <a:pt x="140" y="246"/>
                  </a:moveTo>
                  <a:cubicBezTo>
                    <a:pt x="82" y="246"/>
                    <a:pt x="35" y="199"/>
                    <a:pt x="35" y="140"/>
                  </a:cubicBezTo>
                  <a:cubicBezTo>
                    <a:pt x="35" y="82"/>
                    <a:pt x="82" y="35"/>
                    <a:pt x="140" y="35"/>
                  </a:cubicBezTo>
                  <a:cubicBezTo>
                    <a:pt x="199" y="35"/>
                    <a:pt x="246" y="82"/>
                    <a:pt x="246" y="140"/>
                  </a:cubicBezTo>
                  <a:cubicBezTo>
                    <a:pt x="246" y="199"/>
                    <a:pt x="199" y="246"/>
                    <a:pt x="140" y="2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754063" y="4887913"/>
              <a:ext cx="96838" cy="87313"/>
            </a:xfrm>
            <a:custGeom>
              <a:avLst/>
              <a:gdLst>
                <a:gd name="T0" fmla="*/ 46 w 149"/>
                <a:gd name="T1" fmla="*/ 91 h 135"/>
                <a:gd name="T2" fmla="*/ 24 w 149"/>
                <a:gd name="T3" fmla="*/ 70 h 135"/>
                <a:gd name="T4" fmla="*/ 0 w 149"/>
                <a:gd name="T5" fmla="*/ 94 h 135"/>
                <a:gd name="T6" fmla="*/ 35 w 149"/>
                <a:gd name="T7" fmla="*/ 130 h 135"/>
                <a:gd name="T8" fmla="*/ 47 w 149"/>
                <a:gd name="T9" fmla="*/ 135 h 135"/>
                <a:gd name="T10" fmla="*/ 48 w 149"/>
                <a:gd name="T11" fmla="*/ 135 h 135"/>
                <a:gd name="T12" fmla="*/ 61 w 149"/>
                <a:gd name="T13" fmla="*/ 129 h 135"/>
                <a:gd name="T14" fmla="*/ 149 w 149"/>
                <a:gd name="T15" fmla="*/ 23 h 135"/>
                <a:gd name="T16" fmla="*/ 122 w 149"/>
                <a:gd name="T17" fmla="*/ 0 h 135"/>
                <a:gd name="T18" fmla="*/ 46 w 149"/>
                <a:gd name="T19" fmla="*/ 9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35">
                  <a:moveTo>
                    <a:pt x="46" y="91"/>
                  </a:moveTo>
                  <a:cubicBezTo>
                    <a:pt x="24" y="70"/>
                    <a:pt x="24" y="70"/>
                    <a:pt x="24" y="7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8" y="133"/>
                    <a:pt x="42" y="135"/>
                    <a:pt x="47" y="135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53" y="135"/>
                    <a:pt x="58" y="132"/>
                    <a:pt x="61" y="129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22" y="0"/>
                    <a:pt x="122" y="0"/>
                    <a:pt x="122" y="0"/>
                  </a:cubicBezTo>
                  <a:lnTo>
                    <a:pt x="46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623888" y="4630738"/>
              <a:ext cx="688975" cy="688975"/>
            </a:xfrm>
            <a:custGeom>
              <a:avLst/>
              <a:gdLst>
                <a:gd name="T0" fmla="*/ 1056 w 1056"/>
                <a:gd name="T1" fmla="*/ 229 h 1056"/>
                <a:gd name="T2" fmla="*/ 727 w 1056"/>
                <a:gd name="T3" fmla="*/ 435 h 1056"/>
                <a:gd name="T4" fmla="*/ 718 w 1056"/>
                <a:gd name="T5" fmla="*/ 616 h 1056"/>
                <a:gd name="T6" fmla="*/ 810 w 1056"/>
                <a:gd name="T7" fmla="*/ 808 h 1056"/>
                <a:gd name="T8" fmla="*/ 616 w 1056"/>
                <a:gd name="T9" fmla="*/ 598 h 1056"/>
                <a:gd name="T10" fmla="*/ 548 w 1056"/>
                <a:gd name="T11" fmla="*/ 510 h 1056"/>
                <a:gd name="T12" fmla="*/ 483 w 1056"/>
                <a:gd name="T13" fmla="*/ 394 h 1056"/>
                <a:gd name="T14" fmla="*/ 456 w 1056"/>
                <a:gd name="T15" fmla="*/ 233 h 1056"/>
                <a:gd name="T16" fmla="*/ 334 w 1056"/>
                <a:gd name="T17" fmla="*/ 190 h 1056"/>
                <a:gd name="T18" fmla="*/ 218 w 1056"/>
                <a:gd name="T19" fmla="*/ 256 h 1056"/>
                <a:gd name="T20" fmla="*/ 57 w 1056"/>
                <a:gd name="T21" fmla="*/ 283 h 1056"/>
                <a:gd name="T22" fmla="*/ 14 w 1056"/>
                <a:gd name="T23" fmla="*/ 405 h 1056"/>
                <a:gd name="T24" fmla="*/ 38 w 1056"/>
                <a:gd name="T25" fmla="*/ 514 h 1056"/>
                <a:gd name="T26" fmla="*/ 36 w 1056"/>
                <a:gd name="T27" fmla="*/ 1031 h 1056"/>
                <a:gd name="T28" fmla="*/ 331 w 1056"/>
                <a:gd name="T29" fmla="*/ 1049 h 1056"/>
                <a:gd name="T30" fmla="*/ 440 w 1056"/>
                <a:gd name="T31" fmla="*/ 880 h 1056"/>
                <a:gd name="T32" fmla="*/ 470 w 1056"/>
                <a:gd name="T33" fmla="*/ 762 h 1056"/>
                <a:gd name="T34" fmla="*/ 456 w 1056"/>
                <a:gd name="T35" fmla="*/ 681 h 1056"/>
                <a:gd name="T36" fmla="*/ 616 w 1056"/>
                <a:gd name="T37" fmla="*/ 1056 h 1056"/>
                <a:gd name="T38" fmla="*/ 915 w 1056"/>
                <a:gd name="T39" fmla="*/ 722 h 1056"/>
                <a:gd name="T40" fmla="*/ 949 w 1056"/>
                <a:gd name="T41" fmla="*/ 568 h 1056"/>
                <a:gd name="T42" fmla="*/ 430 w 1056"/>
                <a:gd name="T43" fmla="*/ 770 h 1056"/>
                <a:gd name="T44" fmla="*/ 387 w 1056"/>
                <a:gd name="T45" fmla="*/ 898 h 1056"/>
                <a:gd name="T46" fmla="*/ 293 w 1056"/>
                <a:gd name="T47" fmla="*/ 1021 h 1056"/>
                <a:gd name="T48" fmla="*/ 53 w 1056"/>
                <a:gd name="T49" fmla="*/ 680 h 1056"/>
                <a:gd name="T50" fmla="*/ 55 w 1056"/>
                <a:gd name="T51" fmla="*/ 609 h 1056"/>
                <a:gd name="T52" fmla="*/ 184 w 1056"/>
                <a:gd name="T53" fmla="*/ 645 h 1056"/>
                <a:gd name="T54" fmla="*/ 317 w 1056"/>
                <a:gd name="T55" fmla="*/ 739 h 1056"/>
                <a:gd name="T56" fmla="*/ 391 w 1056"/>
                <a:gd name="T57" fmla="*/ 654 h 1056"/>
                <a:gd name="T58" fmla="*/ 390 w 1056"/>
                <a:gd name="T59" fmla="*/ 610 h 1056"/>
                <a:gd name="T60" fmla="*/ 302 w 1056"/>
                <a:gd name="T61" fmla="*/ 704 h 1056"/>
                <a:gd name="T62" fmla="*/ 192 w 1056"/>
                <a:gd name="T63" fmla="*/ 609 h 1056"/>
                <a:gd name="T64" fmla="*/ 129 w 1056"/>
                <a:gd name="T65" fmla="*/ 566 h 1056"/>
                <a:gd name="T66" fmla="*/ 35 w 1056"/>
                <a:gd name="T67" fmla="*/ 478 h 1056"/>
                <a:gd name="T68" fmla="*/ 130 w 1056"/>
                <a:gd name="T69" fmla="*/ 368 h 1056"/>
                <a:gd name="T70" fmla="*/ 172 w 1056"/>
                <a:gd name="T71" fmla="*/ 305 h 1056"/>
                <a:gd name="T72" fmla="*/ 261 w 1056"/>
                <a:gd name="T73" fmla="*/ 211 h 1056"/>
                <a:gd name="T74" fmla="*/ 371 w 1056"/>
                <a:gd name="T75" fmla="*/ 306 h 1056"/>
                <a:gd name="T76" fmla="*/ 433 w 1056"/>
                <a:gd name="T77" fmla="*/ 348 h 1056"/>
                <a:gd name="T78" fmla="*/ 528 w 1056"/>
                <a:gd name="T79" fmla="*/ 437 h 1056"/>
                <a:gd name="T80" fmla="*/ 433 w 1056"/>
                <a:gd name="T81" fmla="*/ 544 h 1056"/>
                <a:gd name="T82" fmla="*/ 731 w 1056"/>
                <a:gd name="T83" fmla="*/ 390 h 1056"/>
                <a:gd name="T84" fmla="*/ 924 w 1056"/>
                <a:gd name="T85" fmla="*/ 390 h 1056"/>
                <a:gd name="T86" fmla="*/ 845 w 1056"/>
                <a:gd name="T87" fmla="*/ 528 h 1056"/>
                <a:gd name="T88" fmla="*/ 757 w 1056"/>
                <a:gd name="T89" fmla="*/ 219 h 1056"/>
                <a:gd name="T90" fmla="*/ 774 w 1056"/>
                <a:gd name="T91" fmla="*/ 475 h 1056"/>
                <a:gd name="T92" fmla="*/ 792 w 1056"/>
                <a:gd name="T93" fmla="*/ 229 h 1056"/>
                <a:gd name="T94" fmla="*/ 757 w 1056"/>
                <a:gd name="T95" fmla="*/ 563 h 1056"/>
                <a:gd name="T96" fmla="*/ 757 w 1056"/>
                <a:gd name="T97" fmla="*/ 598 h 1056"/>
                <a:gd name="T98" fmla="*/ 827 w 1056"/>
                <a:gd name="T99" fmla="*/ 774 h 1056"/>
                <a:gd name="T100" fmla="*/ 880 w 1056"/>
                <a:gd name="T101" fmla="*/ 722 h 1056"/>
                <a:gd name="T102" fmla="*/ 757 w 1056"/>
                <a:gd name="T103" fmla="*/ 634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56" h="1056">
                  <a:moveTo>
                    <a:pt x="915" y="475"/>
                  </a:moveTo>
                  <a:cubicBezTo>
                    <a:pt x="915" y="461"/>
                    <a:pt x="919" y="447"/>
                    <a:pt x="928" y="435"/>
                  </a:cubicBezTo>
                  <a:cubicBezTo>
                    <a:pt x="934" y="428"/>
                    <a:pt x="941" y="422"/>
                    <a:pt x="948" y="415"/>
                  </a:cubicBezTo>
                  <a:cubicBezTo>
                    <a:pt x="1001" y="365"/>
                    <a:pt x="1056" y="314"/>
                    <a:pt x="1056" y="229"/>
                  </a:cubicBezTo>
                  <a:cubicBezTo>
                    <a:pt x="1056" y="102"/>
                    <a:pt x="954" y="0"/>
                    <a:pt x="827" y="0"/>
                  </a:cubicBezTo>
                  <a:cubicBezTo>
                    <a:pt x="701" y="0"/>
                    <a:pt x="598" y="102"/>
                    <a:pt x="598" y="229"/>
                  </a:cubicBezTo>
                  <a:cubicBezTo>
                    <a:pt x="598" y="314"/>
                    <a:pt x="653" y="365"/>
                    <a:pt x="706" y="415"/>
                  </a:cubicBezTo>
                  <a:cubicBezTo>
                    <a:pt x="713" y="422"/>
                    <a:pt x="720" y="428"/>
                    <a:pt x="727" y="435"/>
                  </a:cubicBezTo>
                  <a:cubicBezTo>
                    <a:pt x="735" y="447"/>
                    <a:pt x="740" y="461"/>
                    <a:pt x="739" y="475"/>
                  </a:cubicBezTo>
                  <a:cubicBezTo>
                    <a:pt x="740" y="489"/>
                    <a:pt x="739" y="515"/>
                    <a:pt x="739" y="531"/>
                  </a:cubicBezTo>
                  <a:cubicBezTo>
                    <a:pt x="723" y="537"/>
                    <a:pt x="710" y="550"/>
                    <a:pt x="706" y="568"/>
                  </a:cubicBezTo>
                  <a:cubicBezTo>
                    <a:pt x="701" y="585"/>
                    <a:pt x="706" y="603"/>
                    <a:pt x="718" y="616"/>
                  </a:cubicBezTo>
                  <a:cubicBezTo>
                    <a:pt x="706" y="629"/>
                    <a:pt x="701" y="647"/>
                    <a:pt x="706" y="664"/>
                  </a:cubicBezTo>
                  <a:cubicBezTo>
                    <a:pt x="710" y="681"/>
                    <a:pt x="722" y="695"/>
                    <a:pt x="739" y="701"/>
                  </a:cubicBezTo>
                  <a:cubicBezTo>
                    <a:pt x="739" y="722"/>
                    <a:pt x="739" y="722"/>
                    <a:pt x="739" y="722"/>
                  </a:cubicBezTo>
                  <a:cubicBezTo>
                    <a:pt x="739" y="763"/>
                    <a:pt x="769" y="799"/>
                    <a:pt x="810" y="808"/>
                  </a:cubicBezTo>
                  <a:cubicBezTo>
                    <a:pt x="810" y="1021"/>
                    <a:pt x="810" y="1021"/>
                    <a:pt x="810" y="1021"/>
                  </a:cubicBezTo>
                  <a:cubicBezTo>
                    <a:pt x="633" y="1021"/>
                    <a:pt x="633" y="1021"/>
                    <a:pt x="633" y="1021"/>
                  </a:cubicBezTo>
                  <a:cubicBezTo>
                    <a:pt x="633" y="616"/>
                    <a:pt x="633" y="616"/>
                    <a:pt x="633" y="616"/>
                  </a:cubicBezTo>
                  <a:cubicBezTo>
                    <a:pt x="633" y="606"/>
                    <a:pt x="626" y="598"/>
                    <a:pt x="616" y="598"/>
                  </a:cubicBezTo>
                  <a:cubicBezTo>
                    <a:pt x="502" y="598"/>
                    <a:pt x="502" y="598"/>
                    <a:pt x="502" y="598"/>
                  </a:cubicBezTo>
                  <a:cubicBezTo>
                    <a:pt x="469" y="553"/>
                    <a:pt x="469" y="553"/>
                    <a:pt x="469" y="553"/>
                  </a:cubicBezTo>
                  <a:cubicBezTo>
                    <a:pt x="475" y="543"/>
                    <a:pt x="479" y="532"/>
                    <a:pt x="483" y="521"/>
                  </a:cubicBezTo>
                  <a:cubicBezTo>
                    <a:pt x="548" y="510"/>
                    <a:pt x="548" y="510"/>
                    <a:pt x="548" y="510"/>
                  </a:cubicBezTo>
                  <a:cubicBezTo>
                    <a:pt x="557" y="509"/>
                    <a:pt x="563" y="501"/>
                    <a:pt x="563" y="493"/>
                  </a:cubicBezTo>
                  <a:cubicBezTo>
                    <a:pt x="563" y="422"/>
                    <a:pt x="563" y="422"/>
                    <a:pt x="563" y="422"/>
                  </a:cubicBezTo>
                  <a:cubicBezTo>
                    <a:pt x="563" y="414"/>
                    <a:pt x="557" y="406"/>
                    <a:pt x="548" y="405"/>
                  </a:cubicBezTo>
                  <a:cubicBezTo>
                    <a:pt x="483" y="394"/>
                    <a:pt x="483" y="394"/>
                    <a:pt x="483" y="394"/>
                  </a:cubicBezTo>
                  <a:cubicBezTo>
                    <a:pt x="479" y="382"/>
                    <a:pt x="474" y="371"/>
                    <a:pt x="469" y="360"/>
                  </a:cubicBezTo>
                  <a:cubicBezTo>
                    <a:pt x="507" y="306"/>
                    <a:pt x="507" y="306"/>
                    <a:pt x="507" y="306"/>
                  </a:cubicBezTo>
                  <a:cubicBezTo>
                    <a:pt x="512" y="299"/>
                    <a:pt x="512" y="289"/>
                    <a:pt x="505" y="283"/>
                  </a:cubicBezTo>
                  <a:cubicBezTo>
                    <a:pt x="456" y="233"/>
                    <a:pt x="456" y="233"/>
                    <a:pt x="456" y="233"/>
                  </a:cubicBezTo>
                  <a:cubicBezTo>
                    <a:pt x="450" y="227"/>
                    <a:pt x="440" y="226"/>
                    <a:pt x="433" y="231"/>
                  </a:cubicBezTo>
                  <a:cubicBezTo>
                    <a:pt x="379" y="270"/>
                    <a:pt x="379" y="270"/>
                    <a:pt x="379" y="270"/>
                  </a:cubicBezTo>
                  <a:cubicBezTo>
                    <a:pt x="368" y="265"/>
                    <a:pt x="357" y="260"/>
                    <a:pt x="345" y="256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82"/>
                    <a:pt x="325" y="176"/>
                    <a:pt x="317" y="176"/>
                  </a:cubicBezTo>
                  <a:cubicBezTo>
                    <a:pt x="246" y="176"/>
                    <a:pt x="246" y="176"/>
                    <a:pt x="246" y="176"/>
                  </a:cubicBezTo>
                  <a:cubicBezTo>
                    <a:pt x="238" y="176"/>
                    <a:pt x="230" y="182"/>
                    <a:pt x="229" y="190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06" y="260"/>
                    <a:pt x="195" y="265"/>
                    <a:pt x="184" y="270"/>
                  </a:cubicBezTo>
                  <a:cubicBezTo>
                    <a:pt x="130" y="231"/>
                    <a:pt x="130" y="231"/>
                    <a:pt x="130" y="231"/>
                  </a:cubicBezTo>
                  <a:cubicBezTo>
                    <a:pt x="123" y="226"/>
                    <a:pt x="113" y="227"/>
                    <a:pt x="107" y="233"/>
                  </a:cubicBezTo>
                  <a:cubicBezTo>
                    <a:pt x="57" y="283"/>
                    <a:pt x="57" y="283"/>
                    <a:pt x="57" y="283"/>
                  </a:cubicBezTo>
                  <a:cubicBezTo>
                    <a:pt x="51" y="289"/>
                    <a:pt x="50" y="299"/>
                    <a:pt x="55" y="306"/>
                  </a:cubicBezTo>
                  <a:cubicBezTo>
                    <a:pt x="94" y="360"/>
                    <a:pt x="94" y="360"/>
                    <a:pt x="94" y="360"/>
                  </a:cubicBezTo>
                  <a:cubicBezTo>
                    <a:pt x="88" y="371"/>
                    <a:pt x="84" y="382"/>
                    <a:pt x="80" y="394"/>
                  </a:cubicBezTo>
                  <a:cubicBezTo>
                    <a:pt x="14" y="405"/>
                    <a:pt x="14" y="405"/>
                    <a:pt x="14" y="405"/>
                  </a:cubicBezTo>
                  <a:cubicBezTo>
                    <a:pt x="6" y="406"/>
                    <a:pt x="0" y="414"/>
                    <a:pt x="0" y="422"/>
                  </a:cubicBezTo>
                  <a:cubicBezTo>
                    <a:pt x="0" y="493"/>
                    <a:pt x="0" y="493"/>
                    <a:pt x="0" y="493"/>
                  </a:cubicBezTo>
                  <a:cubicBezTo>
                    <a:pt x="0" y="501"/>
                    <a:pt x="6" y="509"/>
                    <a:pt x="14" y="510"/>
                  </a:cubicBezTo>
                  <a:cubicBezTo>
                    <a:pt x="38" y="514"/>
                    <a:pt x="38" y="514"/>
                    <a:pt x="38" y="514"/>
                  </a:cubicBezTo>
                  <a:cubicBezTo>
                    <a:pt x="17" y="546"/>
                    <a:pt x="6" y="583"/>
                    <a:pt x="6" y="621"/>
                  </a:cubicBezTo>
                  <a:cubicBezTo>
                    <a:pt x="6" y="645"/>
                    <a:pt x="10" y="669"/>
                    <a:pt x="19" y="691"/>
                  </a:cubicBezTo>
                  <a:cubicBezTo>
                    <a:pt x="87" y="915"/>
                    <a:pt x="87" y="915"/>
                    <a:pt x="87" y="915"/>
                  </a:cubicBezTo>
                  <a:cubicBezTo>
                    <a:pt x="36" y="1031"/>
                    <a:pt x="36" y="1031"/>
                    <a:pt x="36" y="1031"/>
                  </a:cubicBezTo>
                  <a:cubicBezTo>
                    <a:pt x="34" y="1037"/>
                    <a:pt x="34" y="1043"/>
                    <a:pt x="38" y="1048"/>
                  </a:cubicBezTo>
                  <a:cubicBezTo>
                    <a:pt x="41" y="1053"/>
                    <a:pt x="47" y="1056"/>
                    <a:pt x="52" y="1056"/>
                  </a:cubicBezTo>
                  <a:cubicBezTo>
                    <a:pt x="317" y="1056"/>
                    <a:pt x="317" y="1056"/>
                    <a:pt x="317" y="1056"/>
                  </a:cubicBezTo>
                  <a:cubicBezTo>
                    <a:pt x="322" y="1056"/>
                    <a:pt x="327" y="1053"/>
                    <a:pt x="331" y="1049"/>
                  </a:cubicBezTo>
                  <a:cubicBezTo>
                    <a:pt x="334" y="1045"/>
                    <a:pt x="335" y="1039"/>
                    <a:pt x="334" y="1034"/>
                  </a:cubicBezTo>
                  <a:cubicBezTo>
                    <a:pt x="305" y="933"/>
                    <a:pt x="305" y="933"/>
                    <a:pt x="305" y="933"/>
                  </a:cubicBezTo>
                  <a:cubicBezTo>
                    <a:pt x="387" y="933"/>
                    <a:pt x="387" y="933"/>
                    <a:pt x="387" y="933"/>
                  </a:cubicBezTo>
                  <a:cubicBezTo>
                    <a:pt x="416" y="931"/>
                    <a:pt x="438" y="909"/>
                    <a:pt x="440" y="880"/>
                  </a:cubicBezTo>
                  <a:cubicBezTo>
                    <a:pt x="440" y="806"/>
                    <a:pt x="440" y="806"/>
                    <a:pt x="440" y="806"/>
                  </a:cubicBezTo>
                  <a:cubicBezTo>
                    <a:pt x="467" y="789"/>
                    <a:pt x="467" y="789"/>
                    <a:pt x="467" y="789"/>
                  </a:cubicBezTo>
                  <a:cubicBezTo>
                    <a:pt x="471" y="787"/>
                    <a:pt x="474" y="782"/>
                    <a:pt x="475" y="777"/>
                  </a:cubicBezTo>
                  <a:cubicBezTo>
                    <a:pt x="476" y="772"/>
                    <a:pt x="474" y="766"/>
                    <a:pt x="470" y="762"/>
                  </a:cubicBezTo>
                  <a:cubicBezTo>
                    <a:pt x="414" y="701"/>
                    <a:pt x="414" y="701"/>
                    <a:pt x="414" y="701"/>
                  </a:cubicBezTo>
                  <a:cubicBezTo>
                    <a:pt x="417" y="693"/>
                    <a:pt x="420" y="684"/>
                    <a:pt x="423" y="676"/>
                  </a:cubicBezTo>
                  <a:cubicBezTo>
                    <a:pt x="433" y="683"/>
                    <a:pt x="433" y="683"/>
                    <a:pt x="433" y="683"/>
                  </a:cubicBezTo>
                  <a:cubicBezTo>
                    <a:pt x="440" y="689"/>
                    <a:pt x="450" y="688"/>
                    <a:pt x="456" y="681"/>
                  </a:cubicBezTo>
                  <a:cubicBezTo>
                    <a:pt x="500" y="633"/>
                    <a:pt x="500" y="633"/>
                    <a:pt x="500" y="633"/>
                  </a:cubicBezTo>
                  <a:cubicBezTo>
                    <a:pt x="598" y="633"/>
                    <a:pt x="598" y="633"/>
                    <a:pt x="598" y="633"/>
                  </a:cubicBezTo>
                  <a:cubicBezTo>
                    <a:pt x="598" y="1038"/>
                    <a:pt x="598" y="1038"/>
                    <a:pt x="598" y="1038"/>
                  </a:cubicBezTo>
                  <a:cubicBezTo>
                    <a:pt x="598" y="1048"/>
                    <a:pt x="606" y="1056"/>
                    <a:pt x="616" y="1056"/>
                  </a:cubicBezTo>
                  <a:cubicBezTo>
                    <a:pt x="827" y="1056"/>
                    <a:pt x="827" y="1056"/>
                    <a:pt x="827" y="1056"/>
                  </a:cubicBezTo>
                  <a:cubicBezTo>
                    <a:pt x="837" y="1056"/>
                    <a:pt x="845" y="1048"/>
                    <a:pt x="845" y="1038"/>
                  </a:cubicBezTo>
                  <a:cubicBezTo>
                    <a:pt x="845" y="808"/>
                    <a:pt x="845" y="808"/>
                    <a:pt x="845" y="808"/>
                  </a:cubicBezTo>
                  <a:cubicBezTo>
                    <a:pt x="886" y="799"/>
                    <a:pt x="915" y="763"/>
                    <a:pt x="915" y="722"/>
                  </a:cubicBezTo>
                  <a:cubicBezTo>
                    <a:pt x="915" y="701"/>
                    <a:pt x="915" y="701"/>
                    <a:pt x="915" y="701"/>
                  </a:cubicBezTo>
                  <a:cubicBezTo>
                    <a:pt x="932" y="695"/>
                    <a:pt x="944" y="681"/>
                    <a:pt x="949" y="664"/>
                  </a:cubicBezTo>
                  <a:cubicBezTo>
                    <a:pt x="953" y="647"/>
                    <a:pt x="949" y="629"/>
                    <a:pt x="937" y="616"/>
                  </a:cubicBezTo>
                  <a:cubicBezTo>
                    <a:pt x="949" y="603"/>
                    <a:pt x="953" y="585"/>
                    <a:pt x="949" y="568"/>
                  </a:cubicBezTo>
                  <a:cubicBezTo>
                    <a:pt x="944" y="551"/>
                    <a:pt x="932" y="537"/>
                    <a:pt x="915" y="531"/>
                  </a:cubicBezTo>
                  <a:cubicBezTo>
                    <a:pt x="915" y="515"/>
                    <a:pt x="915" y="489"/>
                    <a:pt x="915" y="475"/>
                  </a:cubicBezTo>
                  <a:close/>
                  <a:moveTo>
                    <a:pt x="380" y="716"/>
                  </a:moveTo>
                  <a:cubicBezTo>
                    <a:pt x="430" y="770"/>
                    <a:pt x="430" y="770"/>
                    <a:pt x="430" y="770"/>
                  </a:cubicBezTo>
                  <a:cubicBezTo>
                    <a:pt x="413" y="781"/>
                    <a:pt x="413" y="781"/>
                    <a:pt x="413" y="781"/>
                  </a:cubicBezTo>
                  <a:cubicBezTo>
                    <a:pt x="408" y="784"/>
                    <a:pt x="405" y="790"/>
                    <a:pt x="405" y="796"/>
                  </a:cubicBezTo>
                  <a:cubicBezTo>
                    <a:pt x="405" y="880"/>
                    <a:pt x="405" y="880"/>
                    <a:pt x="405" y="880"/>
                  </a:cubicBezTo>
                  <a:cubicBezTo>
                    <a:pt x="403" y="889"/>
                    <a:pt x="396" y="896"/>
                    <a:pt x="387" y="898"/>
                  </a:cubicBezTo>
                  <a:cubicBezTo>
                    <a:pt x="281" y="898"/>
                    <a:pt x="281" y="898"/>
                    <a:pt x="281" y="898"/>
                  </a:cubicBezTo>
                  <a:cubicBezTo>
                    <a:pt x="276" y="898"/>
                    <a:pt x="271" y="900"/>
                    <a:pt x="267" y="905"/>
                  </a:cubicBezTo>
                  <a:cubicBezTo>
                    <a:pt x="264" y="909"/>
                    <a:pt x="263" y="915"/>
                    <a:pt x="264" y="920"/>
                  </a:cubicBezTo>
                  <a:cubicBezTo>
                    <a:pt x="293" y="1021"/>
                    <a:pt x="293" y="1021"/>
                    <a:pt x="293" y="1021"/>
                  </a:cubicBezTo>
                  <a:cubicBezTo>
                    <a:pt x="79" y="1021"/>
                    <a:pt x="79" y="1021"/>
                    <a:pt x="79" y="1021"/>
                  </a:cubicBezTo>
                  <a:cubicBezTo>
                    <a:pt x="122" y="923"/>
                    <a:pt x="122" y="923"/>
                    <a:pt x="122" y="923"/>
                  </a:cubicBezTo>
                  <a:cubicBezTo>
                    <a:pt x="123" y="919"/>
                    <a:pt x="123" y="915"/>
                    <a:pt x="122" y="911"/>
                  </a:cubicBezTo>
                  <a:cubicBezTo>
                    <a:pt x="53" y="680"/>
                    <a:pt x="53" y="680"/>
                    <a:pt x="53" y="680"/>
                  </a:cubicBezTo>
                  <a:cubicBezTo>
                    <a:pt x="31" y="626"/>
                    <a:pt x="40" y="565"/>
                    <a:pt x="77" y="520"/>
                  </a:cubicBezTo>
                  <a:cubicBezTo>
                    <a:pt x="80" y="521"/>
                    <a:pt x="80" y="521"/>
                    <a:pt x="80" y="521"/>
                  </a:cubicBezTo>
                  <a:cubicBezTo>
                    <a:pt x="84" y="533"/>
                    <a:pt x="89" y="544"/>
                    <a:pt x="94" y="555"/>
                  </a:cubicBezTo>
                  <a:cubicBezTo>
                    <a:pt x="55" y="609"/>
                    <a:pt x="55" y="609"/>
                    <a:pt x="55" y="609"/>
                  </a:cubicBezTo>
                  <a:cubicBezTo>
                    <a:pt x="50" y="616"/>
                    <a:pt x="51" y="626"/>
                    <a:pt x="57" y="63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3" y="688"/>
                    <a:pt x="123" y="688"/>
                    <a:pt x="130" y="683"/>
                  </a:cubicBezTo>
                  <a:cubicBezTo>
                    <a:pt x="184" y="645"/>
                    <a:pt x="184" y="645"/>
                    <a:pt x="184" y="645"/>
                  </a:cubicBezTo>
                  <a:cubicBezTo>
                    <a:pt x="195" y="650"/>
                    <a:pt x="206" y="655"/>
                    <a:pt x="218" y="659"/>
                  </a:cubicBezTo>
                  <a:cubicBezTo>
                    <a:pt x="229" y="724"/>
                    <a:pt x="229" y="724"/>
                    <a:pt x="229" y="724"/>
                  </a:cubicBezTo>
                  <a:cubicBezTo>
                    <a:pt x="230" y="733"/>
                    <a:pt x="238" y="739"/>
                    <a:pt x="246" y="739"/>
                  </a:cubicBezTo>
                  <a:cubicBezTo>
                    <a:pt x="317" y="739"/>
                    <a:pt x="317" y="739"/>
                    <a:pt x="317" y="739"/>
                  </a:cubicBezTo>
                  <a:cubicBezTo>
                    <a:pt x="325" y="739"/>
                    <a:pt x="333" y="733"/>
                    <a:pt x="334" y="724"/>
                  </a:cubicBezTo>
                  <a:cubicBezTo>
                    <a:pt x="345" y="659"/>
                    <a:pt x="345" y="659"/>
                    <a:pt x="345" y="659"/>
                  </a:cubicBezTo>
                  <a:cubicBezTo>
                    <a:pt x="357" y="655"/>
                    <a:pt x="368" y="650"/>
                    <a:pt x="379" y="645"/>
                  </a:cubicBezTo>
                  <a:cubicBezTo>
                    <a:pt x="391" y="654"/>
                    <a:pt x="391" y="654"/>
                    <a:pt x="391" y="654"/>
                  </a:cubicBezTo>
                  <a:cubicBezTo>
                    <a:pt x="389" y="668"/>
                    <a:pt x="384" y="683"/>
                    <a:pt x="377" y="696"/>
                  </a:cubicBezTo>
                  <a:cubicBezTo>
                    <a:pt x="374" y="703"/>
                    <a:pt x="375" y="710"/>
                    <a:pt x="380" y="716"/>
                  </a:cubicBezTo>
                  <a:close/>
                  <a:moveTo>
                    <a:pt x="441" y="646"/>
                  </a:moveTo>
                  <a:cubicBezTo>
                    <a:pt x="390" y="610"/>
                    <a:pt x="390" y="610"/>
                    <a:pt x="390" y="610"/>
                  </a:cubicBezTo>
                  <a:cubicBezTo>
                    <a:pt x="385" y="606"/>
                    <a:pt x="377" y="605"/>
                    <a:pt x="371" y="609"/>
                  </a:cubicBezTo>
                  <a:cubicBezTo>
                    <a:pt x="357" y="617"/>
                    <a:pt x="341" y="624"/>
                    <a:pt x="325" y="628"/>
                  </a:cubicBezTo>
                  <a:cubicBezTo>
                    <a:pt x="318" y="630"/>
                    <a:pt x="313" y="635"/>
                    <a:pt x="312" y="642"/>
                  </a:cubicBezTo>
                  <a:cubicBezTo>
                    <a:pt x="302" y="704"/>
                    <a:pt x="302" y="704"/>
                    <a:pt x="302" y="704"/>
                  </a:cubicBezTo>
                  <a:cubicBezTo>
                    <a:pt x="261" y="704"/>
                    <a:pt x="261" y="704"/>
                    <a:pt x="261" y="704"/>
                  </a:cubicBezTo>
                  <a:cubicBezTo>
                    <a:pt x="251" y="642"/>
                    <a:pt x="251" y="642"/>
                    <a:pt x="251" y="642"/>
                  </a:cubicBezTo>
                  <a:cubicBezTo>
                    <a:pt x="250" y="635"/>
                    <a:pt x="244" y="630"/>
                    <a:pt x="238" y="628"/>
                  </a:cubicBezTo>
                  <a:cubicBezTo>
                    <a:pt x="222" y="624"/>
                    <a:pt x="206" y="617"/>
                    <a:pt x="192" y="609"/>
                  </a:cubicBezTo>
                  <a:cubicBezTo>
                    <a:pt x="186" y="605"/>
                    <a:pt x="178" y="606"/>
                    <a:pt x="173" y="610"/>
                  </a:cubicBezTo>
                  <a:cubicBezTo>
                    <a:pt x="121" y="646"/>
                    <a:pt x="121" y="646"/>
                    <a:pt x="121" y="646"/>
                  </a:cubicBezTo>
                  <a:cubicBezTo>
                    <a:pt x="93" y="617"/>
                    <a:pt x="93" y="617"/>
                    <a:pt x="93" y="617"/>
                  </a:cubicBezTo>
                  <a:cubicBezTo>
                    <a:pt x="129" y="566"/>
                    <a:pt x="129" y="566"/>
                    <a:pt x="129" y="566"/>
                  </a:cubicBezTo>
                  <a:cubicBezTo>
                    <a:pt x="133" y="561"/>
                    <a:pt x="134" y="553"/>
                    <a:pt x="130" y="547"/>
                  </a:cubicBezTo>
                  <a:cubicBezTo>
                    <a:pt x="121" y="533"/>
                    <a:pt x="115" y="517"/>
                    <a:pt x="111" y="501"/>
                  </a:cubicBezTo>
                  <a:cubicBezTo>
                    <a:pt x="109" y="494"/>
                    <a:pt x="104" y="489"/>
                    <a:pt x="97" y="488"/>
                  </a:cubicBezTo>
                  <a:cubicBezTo>
                    <a:pt x="35" y="478"/>
                    <a:pt x="35" y="478"/>
                    <a:pt x="35" y="478"/>
                  </a:cubicBezTo>
                  <a:cubicBezTo>
                    <a:pt x="35" y="437"/>
                    <a:pt x="35" y="437"/>
                    <a:pt x="35" y="437"/>
                  </a:cubicBezTo>
                  <a:cubicBezTo>
                    <a:pt x="97" y="427"/>
                    <a:pt x="97" y="427"/>
                    <a:pt x="97" y="427"/>
                  </a:cubicBezTo>
                  <a:cubicBezTo>
                    <a:pt x="104" y="426"/>
                    <a:pt x="109" y="421"/>
                    <a:pt x="111" y="414"/>
                  </a:cubicBezTo>
                  <a:cubicBezTo>
                    <a:pt x="115" y="398"/>
                    <a:pt x="121" y="382"/>
                    <a:pt x="130" y="368"/>
                  </a:cubicBezTo>
                  <a:cubicBezTo>
                    <a:pt x="134" y="362"/>
                    <a:pt x="133" y="354"/>
                    <a:pt x="129" y="349"/>
                  </a:cubicBezTo>
                  <a:cubicBezTo>
                    <a:pt x="93" y="298"/>
                    <a:pt x="93" y="298"/>
                    <a:pt x="93" y="298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72" y="305"/>
                    <a:pt x="172" y="305"/>
                    <a:pt x="172" y="305"/>
                  </a:cubicBezTo>
                  <a:cubicBezTo>
                    <a:pt x="178" y="309"/>
                    <a:pt x="186" y="310"/>
                    <a:pt x="192" y="306"/>
                  </a:cubicBezTo>
                  <a:cubicBezTo>
                    <a:pt x="206" y="298"/>
                    <a:pt x="221" y="291"/>
                    <a:pt x="238" y="287"/>
                  </a:cubicBezTo>
                  <a:cubicBezTo>
                    <a:pt x="244" y="285"/>
                    <a:pt x="249" y="280"/>
                    <a:pt x="251" y="273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302" y="211"/>
                    <a:pt x="302" y="211"/>
                    <a:pt x="302" y="211"/>
                  </a:cubicBezTo>
                  <a:cubicBezTo>
                    <a:pt x="312" y="273"/>
                    <a:pt x="312" y="273"/>
                    <a:pt x="312" y="273"/>
                  </a:cubicBezTo>
                  <a:cubicBezTo>
                    <a:pt x="313" y="280"/>
                    <a:pt x="318" y="285"/>
                    <a:pt x="325" y="287"/>
                  </a:cubicBezTo>
                  <a:cubicBezTo>
                    <a:pt x="341" y="291"/>
                    <a:pt x="357" y="298"/>
                    <a:pt x="371" y="306"/>
                  </a:cubicBezTo>
                  <a:cubicBezTo>
                    <a:pt x="377" y="310"/>
                    <a:pt x="385" y="309"/>
                    <a:pt x="390" y="305"/>
                  </a:cubicBezTo>
                  <a:cubicBezTo>
                    <a:pt x="441" y="269"/>
                    <a:pt x="441" y="269"/>
                    <a:pt x="441" y="269"/>
                  </a:cubicBezTo>
                  <a:cubicBezTo>
                    <a:pt x="470" y="297"/>
                    <a:pt x="470" y="297"/>
                    <a:pt x="470" y="297"/>
                  </a:cubicBezTo>
                  <a:cubicBezTo>
                    <a:pt x="433" y="348"/>
                    <a:pt x="433" y="348"/>
                    <a:pt x="433" y="348"/>
                  </a:cubicBezTo>
                  <a:cubicBezTo>
                    <a:pt x="429" y="354"/>
                    <a:pt x="429" y="362"/>
                    <a:pt x="433" y="368"/>
                  </a:cubicBezTo>
                  <a:cubicBezTo>
                    <a:pt x="441" y="382"/>
                    <a:pt x="448" y="398"/>
                    <a:pt x="452" y="414"/>
                  </a:cubicBezTo>
                  <a:cubicBezTo>
                    <a:pt x="454" y="421"/>
                    <a:pt x="459" y="426"/>
                    <a:pt x="466" y="427"/>
                  </a:cubicBezTo>
                  <a:cubicBezTo>
                    <a:pt x="528" y="437"/>
                    <a:pt x="528" y="437"/>
                    <a:pt x="528" y="437"/>
                  </a:cubicBezTo>
                  <a:cubicBezTo>
                    <a:pt x="528" y="478"/>
                    <a:pt x="528" y="478"/>
                    <a:pt x="528" y="478"/>
                  </a:cubicBezTo>
                  <a:cubicBezTo>
                    <a:pt x="466" y="488"/>
                    <a:pt x="466" y="488"/>
                    <a:pt x="466" y="488"/>
                  </a:cubicBezTo>
                  <a:cubicBezTo>
                    <a:pt x="459" y="489"/>
                    <a:pt x="454" y="494"/>
                    <a:pt x="452" y="501"/>
                  </a:cubicBezTo>
                  <a:cubicBezTo>
                    <a:pt x="448" y="516"/>
                    <a:pt x="442" y="531"/>
                    <a:pt x="433" y="544"/>
                  </a:cubicBezTo>
                  <a:cubicBezTo>
                    <a:pt x="429" y="550"/>
                    <a:pt x="429" y="558"/>
                    <a:pt x="434" y="564"/>
                  </a:cubicBezTo>
                  <a:cubicBezTo>
                    <a:pt x="470" y="614"/>
                    <a:pt x="470" y="614"/>
                    <a:pt x="470" y="614"/>
                  </a:cubicBezTo>
                  <a:lnTo>
                    <a:pt x="441" y="646"/>
                  </a:lnTo>
                  <a:close/>
                  <a:moveTo>
                    <a:pt x="731" y="390"/>
                  </a:moveTo>
                  <a:cubicBezTo>
                    <a:pt x="678" y="341"/>
                    <a:pt x="633" y="298"/>
                    <a:pt x="633" y="229"/>
                  </a:cubicBezTo>
                  <a:cubicBezTo>
                    <a:pt x="633" y="122"/>
                    <a:pt x="720" y="35"/>
                    <a:pt x="827" y="35"/>
                  </a:cubicBezTo>
                  <a:cubicBezTo>
                    <a:pt x="934" y="35"/>
                    <a:pt x="1021" y="122"/>
                    <a:pt x="1021" y="229"/>
                  </a:cubicBezTo>
                  <a:cubicBezTo>
                    <a:pt x="1021" y="298"/>
                    <a:pt x="976" y="341"/>
                    <a:pt x="924" y="390"/>
                  </a:cubicBezTo>
                  <a:cubicBezTo>
                    <a:pt x="917" y="396"/>
                    <a:pt x="910" y="403"/>
                    <a:pt x="903" y="410"/>
                  </a:cubicBezTo>
                  <a:cubicBezTo>
                    <a:pt x="887" y="428"/>
                    <a:pt x="879" y="451"/>
                    <a:pt x="880" y="475"/>
                  </a:cubicBezTo>
                  <a:cubicBezTo>
                    <a:pt x="880" y="488"/>
                    <a:pt x="880" y="512"/>
                    <a:pt x="880" y="528"/>
                  </a:cubicBezTo>
                  <a:cubicBezTo>
                    <a:pt x="845" y="528"/>
                    <a:pt x="845" y="528"/>
                    <a:pt x="845" y="528"/>
                  </a:cubicBezTo>
                  <a:cubicBezTo>
                    <a:pt x="845" y="296"/>
                    <a:pt x="845" y="296"/>
                    <a:pt x="845" y="296"/>
                  </a:cubicBezTo>
                  <a:cubicBezTo>
                    <a:pt x="879" y="288"/>
                    <a:pt x="901" y="255"/>
                    <a:pt x="897" y="219"/>
                  </a:cubicBezTo>
                  <a:cubicBezTo>
                    <a:pt x="893" y="184"/>
                    <a:pt x="863" y="158"/>
                    <a:pt x="827" y="158"/>
                  </a:cubicBezTo>
                  <a:cubicBezTo>
                    <a:pt x="792" y="158"/>
                    <a:pt x="762" y="184"/>
                    <a:pt x="757" y="219"/>
                  </a:cubicBezTo>
                  <a:cubicBezTo>
                    <a:pt x="753" y="255"/>
                    <a:pt x="775" y="288"/>
                    <a:pt x="810" y="296"/>
                  </a:cubicBezTo>
                  <a:cubicBezTo>
                    <a:pt x="810" y="528"/>
                    <a:pt x="810" y="528"/>
                    <a:pt x="810" y="528"/>
                  </a:cubicBezTo>
                  <a:cubicBezTo>
                    <a:pt x="774" y="528"/>
                    <a:pt x="774" y="528"/>
                    <a:pt x="774" y="528"/>
                  </a:cubicBezTo>
                  <a:cubicBezTo>
                    <a:pt x="775" y="512"/>
                    <a:pt x="775" y="488"/>
                    <a:pt x="774" y="475"/>
                  </a:cubicBezTo>
                  <a:cubicBezTo>
                    <a:pt x="775" y="451"/>
                    <a:pt x="767" y="428"/>
                    <a:pt x="751" y="410"/>
                  </a:cubicBezTo>
                  <a:cubicBezTo>
                    <a:pt x="744" y="403"/>
                    <a:pt x="738" y="396"/>
                    <a:pt x="731" y="390"/>
                  </a:cubicBezTo>
                  <a:close/>
                  <a:moveTo>
                    <a:pt x="827" y="264"/>
                  </a:moveTo>
                  <a:cubicBezTo>
                    <a:pt x="808" y="264"/>
                    <a:pt x="792" y="248"/>
                    <a:pt x="792" y="229"/>
                  </a:cubicBezTo>
                  <a:cubicBezTo>
                    <a:pt x="792" y="209"/>
                    <a:pt x="808" y="193"/>
                    <a:pt x="827" y="193"/>
                  </a:cubicBezTo>
                  <a:cubicBezTo>
                    <a:pt x="847" y="193"/>
                    <a:pt x="862" y="209"/>
                    <a:pt x="862" y="229"/>
                  </a:cubicBezTo>
                  <a:cubicBezTo>
                    <a:pt x="862" y="248"/>
                    <a:pt x="847" y="264"/>
                    <a:pt x="827" y="264"/>
                  </a:cubicBezTo>
                  <a:close/>
                  <a:moveTo>
                    <a:pt x="757" y="563"/>
                  </a:moveTo>
                  <a:cubicBezTo>
                    <a:pt x="898" y="563"/>
                    <a:pt x="898" y="563"/>
                    <a:pt x="898" y="563"/>
                  </a:cubicBezTo>
                  <a:cubicBezTo>
                    <a:pt x="907" y="563"/>
                    <a:pt x="915" y="571"/>
                    <a:pt x="915" y="581"/>
                  </a:cubicBezTo>
                  <a:cubicBezTo>
                    <a:pt x="915" y="590"/>
                    <a:pt x="907" y="598"/>
                    <a:pt x="898" y="598"/>
                  </a:cubicBezTo>
                  <a:cubicBezTo>
                    <a:pt x="757" y="598"/>
                    <a:pt x="757" y="598"/>
                    <a:pt x="757" y="598"/>
                  </a:cubicBezTo>
                  <a:cubicBezTo>
                    <a:pt x="747" y="598"/>
                    <a:pt x="739" y="590"/>
                    <a:pt x="739" y="581"/>
                  </a:cubicBezTo>
                  <a:cubicBezTo>
                    <a:pt x="739" y="571"/>
                    <a:pt x="747" y="563"/>
                    <a:pt x="757" y="563"/>
                  </a:cubicBezTo>
                  <a:close/>
                  <a:moveTo>
                    <a:pt x="880" y="722"/>
                  </a:moveTo>
                  <a:cubicBezTo>
                    <a:pt x="880" y="751"/>
                    <a:pt x="856" y="774"/>
                    <a:pt x="827" y="774"/>
                  </a:cubicBezTo>
                  <a:cubicBezTo>
                    <a:pt x="798" y="774"/>
                    <a:pt x="774" y="751"/>
                    <a:pt x="774" y="722"/>
                  </a:cubicBezTo>
                  <a:cubicBezTo>
                    <a:pt x="774" y="704"/>
                    <a:pt x="774" y="704"/>
                    <a:pt x="774" y="704"/>
                  </a:cubicBezTo>
                  <a:cubicBezTo>
                    <a:pt x="880" y="704"/>
                    <a:pt x="880" y="704"/>
                    <a:pt x="880" y="704"/>
                  </a:cubicBezTo>
                  <a:lnTo>
                    <a:pt x="880" y="722"/>
                  </a:lnTo>
                  <a:close/>
                  <a:moveTo>
                    <a:pt x="898" y="669"/>
                  </a:moveTo>
                  <a:cubicBezTo>
                    <a:pt x="757" y="669"/>
                    <a:pt x="757" y="669"/>
                    <a:pt x="757" y="669"/>
                  </a:cubicBezTo>
                  <a:cubicBezTo>
                    <a:pt x="747" y="669"/>
                    <a:pt x="739" y="661"/>
                    <a:pt x="739" y="651"/>
                  </a:cubicBezTo>
                  <a:cubicBezTo>
                    <a:pt x="739" y="641"/>
                    <a:pt x="747" y="634"/>
                    <a:pt x="757" y="634"/>
                  </a:cubicBezTo>
                  <a:cubicBezTo>
                    <a:pt x="898" y="634"/>
                    <a:pt x="898" y="634"/>
                    <a:pt x="898" y="634"/>
                  </a:cubicBezTo>
                  <a:cubicBezTo>
                    <a:pt x="907" y="634"/>
                    <a:pt x="915" y="641"/>
                    <a:pt x="915" y="651"/>
                  </a:cubicBezTo>
                  <a:cubicBezTo>
                    <a:pt x="915" y="661"/>
                    <a:pt x="907" y="669"/>
                    <a:pt x="898" y="6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1085851" y="4818063"/>
              <a:ext cx="39688" cy="39688"/>
            </a:xfrm>
            <a:custGeom>
              <a:avLst/>
              <a:gdLst>
                <a:gd name="T0" fmla="*/ 0 w 25"/>
                <a:gd name="T1" fmla="*/ 14 h 25"/>
                <a:gd name="T2" fmla="*/ 15 w 25"/>
                <a:gd name="T3" fmla="*/ 0 h 25"/>
                <a:gd name="T4" fmla="*/ 25 w 25"/>
                <a:gd name="T5" fmla="*/ 10 h 25"/>
                <a:gd name="T6" fmla="*/ 11 w 25"/>
                <a:gd name="T7" fmla="*/ 25 h 25"/>
                <a:gd name="T8" fmla="*/ 0 w 25"/>
                <a:gd name="T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0" y="14"/>
                  </a:moveTo>
                  <a:lnTo>
                    <a:pt x="15" y="0"/>
                  </a:lnTo>
                  <a:lnTo>
                    <a:pt x="25" y="10"/>
                  </a:lnTo>
                  <a:lnTo>
                    <a:pt x="11" y="25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1066801" y="4784726"/>
              <a:ext cx="36513" cy="31750"/>
            </a:xfrm>
            <a:custGeom>
              <a:avLst/>
              <a:gdLst>
                <a:gd name="T0" fmla="*/ 0 w 23"/>
                <a:gd name="T1" fmla="*/ 6 h 20"/>
                <a:gd name="T2" fmla="*/ 19 w 23"/>
                <a:gd name="T3" fmla="*/ 0 h 20"/>
                <a:gd name="T4" fmla="*/ 23 w 23"/>
                <a:gd name="T5" fmla="*/ 14 h 20"/>
                <a:gd name="T6" fmla="*/ 3 w 23"/>
                <a:gd name="T7" fmla="*/ 20 h 20"/>
                <a:gd name="T8" fmla="*/ 0 w 23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0" y="6"/>
                  </a:moveTo>
                  <a:lnTo>
                    <a:pt x="19" y="0"/>
                  </a:lnTo>
                  <a:lnTo>
                    <a:pt x="23" y="14"/>
                  </a:lnTo>
                  <a:lnTo>
                    <a:pt x="3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1066801" y="4743451"/>
              <a:ext cx="36513" cy="30163"/>
            </a:xfrm>
            <a:custGeom>
              <a:avLst/>
              <a:gdLst>
                <a:gd name="T0" fmla="*/ 0 w 23"/>
                <a:gd name="T1" fmla="*/ 14 h 19"/>
                <a:gd name="T2" fmla="*/ 3 w 23"/>
                <a:gd name="T3" fmla="*/ 0 h 19"/>
                <a:gd name="T4" fmla="*/ 23 w 23"/>
                <a:gd name="T5" fmla="*/ 5 h 19"/>
                <a:gd name="T6" fmla="*/ 19 w 23"/>
                <a:gd name="T7" fmla="*/ 19 h 19"/>
                <a:gd name="T8" fmla="*/ 0 w 23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0" y="14"/>
                  </a:moveTo>
                  <a:lnTo>
                    <a:pt x="3" y="0"/>
                  </a:lnTo>
                  <a:lnTo>
                    <a:pt x="23" y="5"/>
                  </a:lnTo>
                  <a:lnTo>
                    <a:pt x="19" y="19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1085851" y="4702176"/>
              <a:ext cx="39688" cy="39688"/>
            </a:xfrm>
            <a:custGeom>
              <a:avLst/>
              <a:gdLst>
                <a:gd name="T0" fmla="*/ 0 w 25"/>
                <a:gd name="T1" fmla="*/ 10 h 25"/>
                <a:gd name="T2" fmla="*/ 11 w 25"/>
                <a:gd name="T3" fmla="*/ 0 h 25"/>
                <a:gd name="T4" fmla="*/ 25 w 25"/>
                <a:gd name="T5" fmla="*/ 15 h 25"/>
                <a:gd name="T6" fmla="*/ 15 w 25"/>
                <a:gd name="T7" fmla="*/ 25 h 25"/>
                <a:gd name="T8" fmla="*/ 0 w 25"/>
                <a:gd name="T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lnTo>
                    <a:pt x="11" y="0"/>
                  </a:lnTo>
                  <a:lnTo>
                    <a:pt x="25" y="15"/>
                  </a:lnTo>
                  <a:lnTo>
                    <a:pt x="15" y="25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127126" y="4683126"/>
              <a:ext cx="30163" cy="36513"/>
            </a:xfrm>
            <a:custGeom>
              <a:avLst/>
              <a:gdLst>
                <a:gd name="T0" fmla="*/ 0 w 19"/>
                <a:gd name="T1" fmla="*/ 3 h 23"/>
                <a:gd name="T2" fmla="*/ 14 w 19"/>
                <a:gd name="T3" fmla="*/ 0 h 23"/>
                <a:gd name="T4" fmla="*/ 19 w 19"/>
                <a:gd name="T5" fmla="*/ 20 h 23"/>
                <a:gd name="T6" fmla="*/ 5 w 19"/>
                <a:gd name="T7" fmla="*/ 23 h 23"/>
                <a:gd name="T8" fmla="*/ 0 w 19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0" y="3"/>
                  </a:moveTo>
                  <a:lnTo>
                    <a:pt x="14" y="0"/>
                  </a:lnTo>
                  <a:lnTo>
                    <a:pt x="19" y="20"/>
                  </a:lnTo>
                  <a:lnTo>
                    <a:pt x="5" y="2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1169988" y="4683126"/>
              <a:ext cx="30163" cy="36513"/>
            </a:xfrm>
            <a:custGeom>
              <a:avLst/>
              <a:gdLst>
                <a:gd name="T0" fmla="*/ 0 w 19"/>
                <a:gd name="T1" fmla="*/ 20 h 23"/>
                <a:gd name="T2" fmla="*/ 5 w 19"/>
                <a:gd name="T3" fmla="*/ 0 h 23"/>
                <a:gd name="T4" fmla="*/ 19 w 19"/>
                <a:gd name="T5" fmla="*/ 3 h 23"/>
                <a:gd name="T6" fmla="*/ 14 w 19"/>
                <a:gd name="T7" fmla="*/ 23 h 23"/>
                <a:gd name="T8" fmla="*/ 0 w 19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0" y="20"/>
                  </a:moveTo>
                  <a:lnTo>
                    <a:pt x="5" y="0"/>
                  </a:lnTo>
                  <a:lnTo>
                    <a:pt x="19" y="3"/>
                  </a:lnTo>
                  <a:lnTo>
                    <a:pt x="14" y="23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1201738" y="4702176"/>
              <a:ext cx="38100" cy="39688"/>
            </a:xfrm>
            <a:custGeom>
              <a:avLst/>
              <a:gdLst>
                <a:gd name="T0" fmla="*/ 0 w 24"/>
                <a:gd name="T1" fmla="*/ 15 h 25"/>
                <a:gd name="T2" fmla="*/ 14 w 24"/>
                <a:gd name="T3" fmla="*/ 0 h 25"/>
                <a:gd name="T4" fmla="*/ 24 w 24"/>
                <a:gd name="T5" fmla="*/ 10 h 25"/>
                <a:gd name="T6" fmla="*/ 10 w 24"/>
                <a:gd name="T7" fmla="*/ 25 h 25"/>
                <a:gd name="T8" fmla="*/ 0 w 24"/>
                <a:gd name="T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0" y="15"/>
                  </a:moveTo>
                  <a:lnTo>
                    <a:pt x="14" y="0"/>
                  </a:lnTo>
                  <a:lnTo>
                    <a:pt x="24" y="10"/>
                  </a:lnTo>
                  <a:lnTo>
                    <a:pt x="10" y="2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1223963" y="4743451"/>
              <a:ext cx="36513" cy="30163"/>
            </a:xfrm>
            <a:custGeom>
              <a:avLst/>
              <a:gdLst>
                <a:gd name="T0" fmla="*/ 0 w 23"/>
                <a:gd name="T1" fmla="*/ 5 h 19"/>
                <a:gd name="T2" fmla="*/ 19 w 23"/>
                <a:gd name="T3" fmla="*/ 0 h 19"/>
                <a:gd name="T4" fmla="*/ 23 w 23"/>
                <a:gd name="T5" fmla="*/ 14 h 19"/>
                <a:gd name="T6" fmla="*/ 3 w 23"/>
                <a:gd name="T7" fmla="*/ 19 h 19"/>
                <a:gd name="T8" fmla="*/ 0 w 23"/>
                <a:gd name="T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0" y="5"/>
                  </a:moveTo>
                  <a:lnTo>
                    <a:pt x="19" y="0"/>
                  </a:lnTo>
                  <a:lnTo>
                    <a:pt x="23" y="14"/>
                  </a:lnTo>
                  <a:lnTo>
                    <a:pt x="3" y="19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1223963" y="4784726"/>
              <a:ext cx="36513" cy="31750"/>
            </a:xfrm>
            <a:custGeom>
              <a:avLst/>
              <a:gdLst>
                <a:gd name="T0" fmla="*/ 0 w 23"/>
                <a:gd name="T1" fmla="*/ 14 h 20"/>
                <a:gd name="T2" fmla="*/ 3 w 23"/>
                <a:gd name="T3" fmla="*/ 0 h 20"/>
                <a:gd name="T4" fmla="*/ 23 w 23"/>
                <a:gd name="T5" fmla="*/ 6 h 20"/>
                <a:gd name="T6" fmla="*/ 19 w 23"/>
                <a:gd name="T7" fmla="*/ 20 h 20"/>
                <a:gd name="T8" fmla="*/ 0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0" y="14"/>
                  </a:moveTo>
                  <a:lnTo>
                    <a:pt x="3" y="0"/>
                  </a:lnTo>
                  <a:lnTo>
                    <a:pt x="23" y="6"/>
                  </a:lnTo>
                  <a:lnTo>
                    <a:pt x="19" y="20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1201738" y="4818063"/>
              <a:ext cx="38100" cy="39688"/>
            </a:xfrm>
            <a:custGeom>
              <a:avLst/>
              <a:gdLst>
                <a:gd name="T0" fmla="*/ 0 w 24"/>
                <a:gd name="T1" fmla="*/ 10 h 25"/>
                <a:gd name="T2" fmla="*/ 10 w 24"/>
                <a:gd name="T3" fmla="*/ 0 h 25"/>
                <a:gd name="T4" fmla="*/ 24 w 24"/>
                <a:gd name="T5" fmla="*/ 14 h 25"/>
                <a:gd name="T6" fmla="*/ 14 w 24"/>
                <a:gd name="T7" fmla="*/ 25 h 25"/>
                <a:gd name="T8" fmla="*/ 0 w 24"/>
                <a:gd name="T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0" y="10"/>
                  </a:moveTo>
                  <a:lnTo>
                    <a:pt x="10" y="0"/>
                  </a:lnTo>
                  <a:lnTo>
                    <a:pt x="24" y="14"/>
                  </a:lnTo>
                  <a:lnTo>
                    <a:pt x="14" y="25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8" name="Группа 187"/>
          <p:cNvGrpSpPr/>
          <p:nvPr/>
        </p:nvGrpSpPr>
        <p:grpSpPr>
          <a:xfrm>
            <a:off x="1377750" y="3077007"/>
            <a:ext cx="392837" cy="392837"/>
            <a:chOff x="1665288" y="4630738"/>
            <a:chExt cx="688975" cy="688975"/>
          </a:xfrm>
          <a:solidFill>
            <a:srgbClr val="008C95"/>
          </a:solidFill>
        </p:grpSpPr>
        <p:sp>
          <p:nvSpPr>
            <p:cNvPr id="137" name="Freeform 137"/>
            <p:cNvSpPr>
              <a:spLocks noEditPoints="1"/>
            </p:cNvSpPr>
            <p:nvPr/>
          </p:nvSpPr>
          <p:spPr bwMode="auto">
            <a:xfrm>
              <a:off x="1665288" y="5205413"/>
              <a:ext cx="688975" cy="114300"/>
            </a:xfrm>
            <a:custGeom>
              <a:avLst/>
              <a:gdLst>
                <a:gd name="T0" fmla="*/ 1038 w 1056"/>
                <a:gd name="T1" fmla="*/ 0 h 176"/>
                <a:gd name="T2" fmla="*/ 17 w 1056"/>
                <a:gd name="T3" fmla="*/ 0 h 176"/>
                <a:gd name="T4" fmla="*/ 0 w 1056"/>
                <a:gd name="T5" fmla="*/ 18 h 176"/>
                <a:gd name="T6" fmla="*/ 0 w 1056"/>
                <a:gd name="T7" fmla="*/ 158 h 176"/>
                <a:gd name="T8" fmla="*/ 17 w 1056"/>
                <a:gd name="T9" fmla="*/ 176 h 176"/>
                <a:gd name="T10" fmla="*/ 1038 w 1056"/>
                <a:gd name="T11" fmla="*/ 176 h 176"/>
                <a:gd name="T12" fmla="*/ 1056 w 1056"/>
                <a:gd name="T13" fmla="*/ 158 h 176"/>
                <a:gd name="T14" fmla="*/ 1056 w 1056"/>
                <a:gd name="T15" fmla="*/ 18 h 176"/>
                <a:gd name="T16" fmla="*/ 1038 w 1056"/>
                <a:gd name="T17" fmla="*/ 0 h 176"/>
                <a:gd name="T18" fmla="*/ 35 w 1056"/>
                <a:gd name="T19" fmla="*/ 35 h 176"/>
                <a:gd name="T20" fmla="*/ 633 w 1056"/>
                <a:gd name="T21" fmla="*/ 35 h 176"/>
                <a:gd name="T22" fmla="*/ 633 w 1056"/>
                <a:gd name="T23" fmla="*/ 141 h 176"/>
                <a:gd name="T24" fmla="*/ 35 w 1056"/>
                <a:gd name="T25" fmla="*/ 141 h 176"/>
                <a:gd name="T26" fmla="*/ 35 w 1056"/>
                <a:gd name="T27" fmla="*/ 35 h 176"/>
                <a:gd name="T28" fmla="*/ 1021 w 1056"/>
                <a:gd name="T29" fmla="*/ 141 h 176"/>
                <a:gd name="T30" fmla="*/ 669 w 1056"/>
                <a:gd name="T31" fmla="*/ 141 h 176"/>
                <a:gd name="T32" fmla="*/ 669 w 1056"/>
                <a:gd name="T33" fmla="*/ 35 h 176"/>
                <a:gd name="T34" fmla="*/ 1021 w 1056"/>
                <a:gd name="T35" fmla="*/ 35 h 176"/>
                <a:gd name="T36" fmla="*/ 1021 w 1056"/>
                <a:gd name="T37" fmla="*/ 14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6" h="176">
                  <a:moveTo>
                    <a:pt x="103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68"/>
                    <a:pt x="7" y="176"/>
                    <a:pt x="17" y="176"/>
                  </a:cubicBezTo>
                  <a:cubicBezTo>
                    <a:pt x="1038" y="176"/>
                    <a:pt x="1038" y="176"/>
                    <a:pt x="1038" y="176"/>
                  </a:cubicBezTo>
                  <a:cubicBezTo>
                    <a:pt x="1048" y="176"/>
                    <a:pt x="1056" y="168"/>
                    <a:pt x="1056" y="158"/>
                  </a:cubicBezTo>
                  <a:cubicBezTo>
                    <a:pt x="1056" y="18"/>
                    <a:pt x="1056" y="18"/>
                    <a:pt x="1056" y="18"/>
                  </a:cubicBezTo>
                  <a:cubicBezTo>
                    <a:pt x="1056" y="8"/>
                    <a:pt x="1048" y="0"/>
                    <a:pt x="1038" y="0"/>
                  </a:cubicBezTo>
                  <a:close/>
                  <a:moveTo>
                    <a:pt x="35" y="35"/>
                  </a:moveTo>
                  <a:cubicBezTo>
                    <a:pt x="633" y="35"/>
                    <a:pt x="633" y="35"/>
                    <a:pt x="633" y="35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35" y="141"/>
                    <a:pt x="35" y="141"/>
                    <a:pt x="35" y="141"/>
                  </a:cubicBezTo>
                  <a:lnTo>
                    <a:pt x="35" y="35"/>
                  </a:lnTo>
                  <a:close/>
                  <a:moveTo>
                    <a:pt x="1021" y="141"/>
                  </a:moveTo>
                  <a:cubicBezTo>
                    <a:pt x="669" y="141"/>
                    <a:pt x="669" y="141"/>
                    <a:pt x="669" y="141"/>
                  </a:cubicBezTo>
                  <a:cubicBezTo>
                    <a:pt x="669" y="35"/>
                    <a:pt x="669" y="35"/>
                    <a:pt x="669" y="35"/>
                  </a:cubicBezTo>
                  <a:cubicBezTo>
                    <a:pt x="1021" y="35"/>
                    <a:pt x="1021" y="35"/>
                    <a:pt x="1021" y="35"/>
                  </a:cubicBezTo>
                  <a:cubicBezTo>
                    <a:pt x="1021" y="141"/>
                    <a:pt x="1021" y="141"/>
                    <a:pt x="1021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2262188" y="5251451"/>
              <a:ext cx="46038" cy="23813"/>
            </a:xfrm>
            <a:custGeom>
              <a:avLst/>
              <a:gdLst>
                <a:gd name="T0" fmla="*/ 18 w 70"/>
                <a:gd name="T1" fmla="*/ 36 h 36"/>
                <a:gd name="T2" fmla="*/ 53 w 70"/>
                <a:gd name="T3" fmla="*/ 36 h 36"/>
                <a:gd name="T4" fmla="*/ 70 w 70"/>
                <a:gd name="T5" fmla="*/ 18 h 36"/>
                <a:gd name="T6" fmla="*/ 53 w 70"/>
                <a:gd name="T7" fmla="*/ 0 h 36"/>
                <a:gd name="T8" fmla="*/ 18 w 70"/>
                <a:gd name="T9" fmla="*/ 0 h 36"/>
                <a:gd name="T10" fmla="*/ 0 w 70"/>
                <a:gd name="T11" fmla="*/ 18 h 36"/>
                <a:gd name="T12" fmla="*/ 18 w 70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36">
                  <a:moveTo>
                    <a:pt x="18" y="36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63" y="36"/>
                    <a:pt x="70" y="28"/>
                    <a:pt x="70" y="18"/>
                  </a:cubicBezTo>
                  <a:cubicBezTo>
                    <a:pt x="70" y="8"/>
                    <a:pt x="63" y="0"/>
                    <a:pt x="5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2192338" y="5251451"/>
              <a:ext cx="47625" cy="23813"/>
            </a:xfrm>
            <a:custGeom>
              <a:avLst/>
              <a:gdLst>
                <a:gd name="T0" fmla="*/ 18 w 71"/>
                <a:gd name="T1" fmla="*/ 36 h 36"/>
                <a:gd name="T2" fmla="*/ 53 w 71"/>
                <a:gd name="T3" fmla="*/ 36 h 36"/>
                <a:gd name="T4" fmla="*/ 71 w 71"/>
                <a:gd name="T5" fmla="*/ 18 h 36"/>
                <a:gd name="T6" fmla="*/ 53 w 71"/>
                <a:gd name="T7" fmla="*/ 0 h 36"/>
                <a:gd name="T8" fmla="*/ 18 w 71"/>
                <a:gd name="T9" fmla="*/ 0 h 36"/>
                <a:gd name="T10" fmla="*/ 0 w 71"/>
                <a:gd name="T11" fmla="*/ 18 h 36"/>
                <a:gd name="T12" fmla="*/ 18 w 71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36">
                  <a:moveTo>
                    <a:pt x="18" y="36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63" y="36"/>
                    <a:pt x="71" y="28"/>
                    <a:pt x="71" y="18"/>
                  </a:cubicBezTo>
                  <a:cubicBezTo>
                    <a:pt x="71" y="8"/>
                    <a:pt x="63" y="0"/>
                    <a:pt x="5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2124076" y="5251451"/>
              <a:ext cx="46038" cy="23813"/>
            </a:xfrm>
            <a:custGeom>
              <a:avLst/>
              <a:gdLst>
                <a:gd name="T0" fmla="*/ 17 w 70"/>
                <a:gd name="T1" fmla="*/ 36 h 36"/>
                <a:gd name="T2" fmla="*/ 53 w 70"/>
                <a:gd name="T3" fmla="*/ 36 h 36"/>
                <a:gd name="T4" fmla="*/ 70 w 70"/>
                <a:gd name="T5" fmla="*/ 18 h 36"/>
                <a:gd name="T6" fmla="*/ 53 w 70"/>
                <a:gd name="T7" fmla="*/ 0 h 36"/>
                <a:gd name="T8" fmla="*/ 17 w 70"/>
                <a:gd name="T9" fmla="*/ 0 h 36"/>
                <a:gd name="T10" fmla="*/ 0 w 70"/>
                <a:gd name="T11" fmla="*/ 18 h 36"/>
                <a:gd name="T12" fmla="*/ 17 w 70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36">
                  <a:moveTo>
                    <a:pt x="17" y="36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62" y="36"/>
                    <a:pt x="70" y="28"/>
                    <a:pt x="70" y="18"/>
                  </a:cubicBezTo>
                  <a:cubicBezTo>
                    <a:pt x="70" y="8"/>
                    <a:pt x="62" y="0"/>
                    <a:pt x="5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1917701" y="4929188"/>
              <a:ext cx="184150" cy="114300"/>
            </a:xfrm>
            <a:custGeom>
              <a:avLst/>
              <a:gdLst>
                <a:gd name="T0" fmla="*/ 176 w 282"/>
                <a:gd name="T1" fmla="*/ 0 h 176"/>
                <a:gd name="T2" fmla="*/ 106 w 282"/>
                <a:gd name="T3" fmla="*/ 0 h 176"/>
                <a:gd name="T4" fmla="*/ 0 w 282"/>
                <a:gd name="T5" fmla="*/ 106 h 176"/>
                <a:gd name="T6" fmla="*/ 0 w 282"/>
                <a:gd name="T7" fmla="*/ 159 h 176"/>
                <a:gd name="T8" fmla="*/ 18 w 282"/>
                <a:gd name="T9" fmla="*/ 176 h 176"/>
                <a:gd name="T10" fmla="*/ 264 w 282"/>
                <a:gd name="T11" fmla="*/ 176 h 176"/>
                <a:gd name="T12" fmla="*/ 282 w 282"/>
                <a:gd name="T13" fmla="*/ 159 h 176"/>
                <a:gd name="T14" fmla="*/ 282 w 282"/>
                <a:gd name="T15" fmla="*/ 106 h 176"/>
                <a:gd name="T16" fmla="*/ 176 w 282"/>
                <a:gd name="T17" fmla="*/ 0 h 176"/>
                <a:gd name="T18" fmla="*/ 246 w 282"/>
                <a:gd name="T19" fmla="*/ 141 h 176"/>
                <a:gd name="T20" fmla="*/ 35 w 282"/>
                <a:gd name="T21" fmla="*/ 141 h 176"/>
                <a:gd name="T22" fmla="*/ 35 w 282"/>
                <a:gd name="T23" fmla="*/ 106 h 176"/>
                <a:gd name="T24" fmla="*/ 106 w 282"/>
                <a:gd name="T25" fmla="*/ 36 h 176"/>
                <a:gd name="T26" fmla="*/ 176 w 282"/>
                <a:gd name="T27" fmla="*/ 36 h 176"/>
                <a:gd name="T28" fmla="*/ 246 w 282"/>
                <a:gd name="T29" fmla="*/ 106 h 176"/>
                <a:gd name="T30" fmla="*/ 246 w 282"/>
                <a:gd name="T31" fmla="*/ 14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2" h="176">
                  <a:moveTo>
                    <a:pt x="17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47" y="0"/>
                    <a:pt x="0" y="48"/>
                    <a:pt x="0" y="106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9"/>
                    <a:pt x="8" y="176"/>
                    <a:pt x="18" y="176"/>
                  </a:cubicBezTo>
                  <a:cubicBezTo>
                    <a:pt x="264" y="176"/>
                    <a:pt x="264" y="176"/>
                    <a:pt x="264" y="176"/>
                  </a:cubicBezTo>
                  <a:cubicBezTo>
                    <a:pt x="274" y="176"/>
                    <a:pt x="282" y="169"/>
                    <a:pt x="282" y="159"/>
                  </a:cubicBezTo>
                  <a:cubicBezTo>
                    <a:pt x="282" y="106"/>
                    <a:pt x="282" y="106"/>
                    <a:pt x="282" y="106"/>
                  </a:cubicBezTo>
                  <a:cubicBezTo>
                    <a:pt x="282" y="48"/>
                    <a:pt x="234" y="0"/>
                    <a:pt x="176" y="0"/>
                  </a:cubicBezTo>
                  <a:close/>
                  <a:moveTo>
                    <a:pt x="246" y="141"/>
                  </a:moveTo>
                  <a:cubicBezTo>
                    <a:pt x="35" y="141"/>
                    <a:pt x="35" y="141"/>
                    <a:pt x="35" y="141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67"/>
                    <a:pt x="67" y="36"/>
                    <a:pt x="10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215" y="36"/>
                    <a:pt x="246" y="67"/>
                    <a:pt x="246" y="106"/>
                  </a:cubicBezTo>
                  <a:cubicBezTo>
                    <a:pt x="246" y="141"/>
                    <a:pt x="246" y="141"/>
                    <a:pt x="246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1963738" y="4837113"/>
              <a:ext cx="92075" cy="92075"/>
            </a:xfrm>
            <a:custGeom>
              <a:avLst/>
              <a:gdLst>
                <a:gd name="T0" fmla="*/ 141 w 141"/>
                <a:gd name="T1" fmla="*/ 70 h 140"/>
                <a:gd name="T2" fmla="*/ 71 w 141"/>
                <a:gd name="T3" fmla="*/ 0 h 140"/>
                <a:gd name="T4" fmla="*/ 0 w 141"/>
                <a:gd name="T5" fmla="*/ 70 h 140"/>
                <a:gd name="T6" fmla="*/ 71 w 141"/>
                <a:gd name="T7" fmla="*/ 140 h 140"/>
                <a:gd name="T8" fmla="*/ 141 w 141"/>
                <a:gd name="T9" fmla="*/ 70 h 140"/>
                <a:gd name="T10" fmla="*/ 71 w 141"/>
                <a:gd name="T11" fmla="*/ 105 h 140"/>
                <a:gd name="T12" fmla="*/ 36 w 141"/>
                <a:gd name="T13" fmla="*/ 70 h 140"/>
                <a:gd name="T14" fmla="*/ 71 w 141"/>
                <a:gd name="T15" fmla="*/ 35 h 140"/>
                <a:gd name="T16" fmla="*/ 106 w 141"/>
                <a:gd name="T17" fmla="*/ 70 h 140"/>
                <a:gd name="T18" fmla="*/ 71 w 141"/>
                <a:gd name="T19" fmla="*/ 10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40">
                  <a:moveTo>
                    <a:pt x="141" y="70"/>
                  </a:moveTo>
                  <a:cubicBezTo>
                    <a:pt x="141" y="31"/>
                    <a:pt x="110" y="0"/>
                    <a:pt x="71" y="0"/>
                  </a:cubicBezTo>
                  <a:cubicBezTo>
                    <a:pt x="32" y="0"/>
                    <a:pt x="0" y="31"/>
                    <a:pt x="0" y="70"/>
                  </a:cubicBezTo>
                  <a:cubicBezTo>
                    <a:pt x="0" y="109"/>
                    <a:pt x="32" y="140"/>
                    <a:pt x="71" y="140"/>
                  </a:cubicBezTo>
                  <a:cubicBezTo>
                    <a:pt x="110" y="140"/>
                    <a:pt x="141" y="109"/>
                    <a:pt x="141" y="70"/>
                  </a:cubicBezTo>
                  <a:close/>
                  <a:moveTo>
                    <a:pt x="71" y="105"/>
                  </a:moveTo>
                  <a:cubicBezTo>
                    <a:pt x="51" y="105"/>
                    <a:pt x="36" y="89"/>
                    <a:pt x="36" y="70"/>
                  </a:cubicBezTo>
                  <a:cubicBezTo>
                    <a:pt x="36" y="51"/>
                    <a:pt x="51" y="35"/>
                    <a:pt x="71" y="35"/>
                  </a:cubicBezTo>
                  <a:cubicBezTo>
                    <a:pt x="90" y="35"/>
                    <a:pt x="106" y="51"/>
                    <a:pt x="106" y="70"/>
                  </a:cubicBezTo>
                  <a:cubicBezTo>
                    <a:pt x="106" y="89"/>
                    <a:pt x="90" y="105"/>
                    <a:pt x="71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1711326" y="4768851"/>
              <a:ext cx="149225" cy="114300"/>
            </a:xfrm>
            <a:custGeom>
              <a:avLst/>
              <a:gdLst>
                <a:gd name="T0" fmla="*/ 211 w 230"/>
                <a:gd name="T1" fmla="*/ 141 h 176"/>
                <a:gd name="T2" fmla="*/ 35 w 230"/>
                <a:gd name="T3" fmla="*/ 141 h 176"/>
                <a:gd name="T4" fmla="*/ 35 w 230"/>
                <a:gd name="T5" fmla="*/ 106 h 176"/>
                <a:gd name="T6" fmla="*/ 106 w 230"/>
                <a:gd name="T7" fmla="*/ 35 h 176"/>
                <a:gd name="T8" fmla="*/ 176 w 230"/>
                <a:gd name="T9" fmla="*/ 35 h 176"/>
                <a:gd name="T10" fmla="*/ 203 w 230"/>
                <a:gd name="T11" fmla="*/ 41 h 176"/>
                <a:gd name="T12" fmla="*/ 226 w 230"/>
                <a:gd name="T13" fmla="*/ 31 h 176"/>
                <a:gd name="T14" fmla="*/ 217 w 230"/>
                <a:gd name="T15" fmla="*/ 8 h 176"/>
                <a:gd name="T16" fmla="*/ 176 w 230"/>
                <a:gd name="T17" fmla="*/ 0 h 176"/>
                <a:gd name="T18" fmla="*/ 106 w 230"/>
                <a:gd name="T19" fmla="*/ 0 h 176"/>
                <a:gd name="T20" fmla="*/ 0 w 230"/>
                <a:gd name="T21" fmla="*/ 106 h 176"/>
                <a:gd name="T22" fmla="*/ 0 w 230"/>
                <a:gd name="T23" fmla="*/ 158 h 176"/>
                <a:gd name="T24" fmla="*/ 18 w 230"/>
                <a:gd name="T25" fmla="*/ 176 h 176"/>
                <a:gd name="T26" fmla="*/ 211 w 230"/>
                <a:gd name="T27" fmla="*/ 176 h 176"/>
                <a:gd name="T28" fmla="*/ 229 w 230"/>
                <a:gd name="T29" fmla="*/ 158 h 176"/>
                <a:gd name="T30" fmla="*/ 211 w 230"/>
                <a:gd name="T31" fmla="*/ 14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0" h="176">
                  <a:moveTo>
                    <a:pt x="211" y="141"/>
                  </a:moveTo>
                  <a:cubicBezTo>
                    <a:pt x="35" y="141"/>
                    <a:pt x="35" y="141"/>
                    <a:pt x="35" y="141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67"/>
                    <a:pt x="67" y="35"/>
                    <a:pt x="106" y="35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85" y="35"/>
                    <a:pt x="195" y="37"/>
                    <a:pt x="203" y="41"/>
                  </a:cubicBezTo>
                  <a:cubicBezTo>
                    <a:pt x="212" y="44"/>
                    <a:pt x="223" y="40"/>
                    <a:pt x="226" y="31"/>
                  </a:cubicBezTo>
                  <a:cubicBezTo>
                    <a:pt x="230" y="22"/>
                    <a:pt x="226" y="12"/>
                    <a:pt x="217" y="8"/>
                  </a:cubicBezTo>
                  <a:cubicBezTo>
                    <a:pt x="204" y="3"/>
                    <a:pt x="190" y="0"/>
                    <a:pt x="17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47" y="0"/>
                    <a:pt x="0" y="47"/>
                    <a:pt x="0" y="106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68"/>
                    <a:pt x="8" y="176"/>
                    <a:pt x="18" y="176"/>
                  </a:cubicBezTo>
                  <a:cubicBezTo>
                    <a:pt x="211" y="176"/>
                    <a:pt x="211" y="176"/>
                    <a:pt x="211" y="176"/>
                  </a:cubicBezTo>
                  <a:cubicBezTo>
                    <a:pt x="221" y="176"/>
                    <a:pt x="229" y="168"/>
                    <a:pt x="229" y="158"/>
                  </a:cubicBezTo>
                  <a:cubicBezTo>
                    <a:pt x="229" y="149"/>
                    <a:pt x="221" y="141"/>
                    <a:pt x="211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1755776" y="4676776"/>
              <a:ext cx="92075" cy="92075"/>
            </a:xfrm>
            <a:custGeom>
              <a:avLst/>
              <a:gdLst>
                <a:gd name="T0" fmla="*/ 141 w 141"/>
                <a:gd name="T1" fmla="*/ 71 h 141"/>
                <a:gd name="T2" fmla="*/ 71 w 141"/>
                <a:gd name="T3" fmla="*/ 0 h 141"/>
                <a:gd name="T4" fmla="*/ 0 w 141"/>
                <a:gd name="T5" fmla="*/ 71 h 141"/>
                <a:gd name="T6" fmla="*/ 71 w 141"/>
                <a:gd name="T7" fmla="*/ 141 h 141"/>
                <a:gd name="T8" fmla="*/ 141 w 141"/>
                <a:gd name="T9" fmla="*/ 71 h 141"/>
                <a:gd name="T10" fmla="*/ 71 w 141"/>
                <a:gd name="T11" fmla="*/ 106 h 141"/>
                <a:gd name="T12" fmla="*/ 36 w 141"/>
                <a:gd name="T13" fmla="*/ 71 h 141"/>
                <a:gd name="T14" fmla="*/ 71 w 141"/>
                <a:gd name="T15" fmla="*/ 35 h 141"/>
                <a:gd name="T16" fmla="*/ 106 w 141"/>
                <a:gd name="T17" fmla="*/ 71 h 141"/>
                <a:gd name="T18" fmla="*/ 71 w 141"/>
                <a:gd name="T19" fmla="*/ 10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41">
                  <a:moveTo>
                    <a:pt x="141" y="71"/>
                  </a:moveTo>
                  <a:cubicBezTo>
                    <a:pt x="141" y="32"/>
                    <a:pt x="110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09"/>
                    <a:pt x="32" y="141"/>
                    <a:pt x="71" y="141"/>
                  </a:cubicBezTo>
                  <a:cubicBezTo>
                    <a:pt x="110" y="141"/>
                    <a:pt x="141" y="109"/>
                    <a:pt x="141" y="71"/>
                  </a:cubicBezTo>
                  <a:close/>
                  <a:moveTo>
                    <a:pt x="71" y="106"/>
                  </a:moveTo>
                  <a:cubicBezTo>
                    <a:pt x="51" y="106"/>
                    <a:pt x="36" y="90"/>
                    <a:pt x="36" y="71"/>
                  </a:cubicBezTo>
                  <a:cubicBezTo>
                    <a:pt x="36" y="51"/>
                    <a:pt x="51" y="35"/>
                    <a:pt x="71" y="35"/>
                  </a:cubicBezTo>
                  <a:cubicBezTo>
                    <a:pt x="90" y="35"/>
                    <a:pt x="106" y="51"/>
                    <a:pt x="106" y="71"/>
                  </a:cubicBezTo>
                  <a:cubicBezTo>
                    <a:pt x="106" y="90"/>
                    <a:pt x="90" y="106"/>
                    <a:pt x="71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2157413" y="4768851"/>
              <a:ext cx="150813" cy="114300"/>
            </a:xfrm>
            <a:custGeom>
              <a:avLst/>
              <a:gdLst>
                <a:gd name="T0" fmla="*/ 27 w 231"/>
                <a:gd name="T1" fmla="*/ 41 h 176"/>
                <a:gd name="T2" fmla="*/ 55 w 231"/>
                <a:gd name="T3" fmla="*/ 35 h 176"/>
                <a:gd name="T4" fmla="*/ 126 w 231"/>
                <a:gd name="T5" fmla="*/ 35 h 176"/>
                <a:gd name="T6" fmla="*/ 196 w 231"/>
                <a:gd name="T7" fmla="*/ 106 h 176"/>
                <a:gd name="T8" fmla="*/ 196 w 231"/>
                <a:gd name="T9" fmla="*/ 141 h 176"/>
                <a:gd name="T10" fmla="*/ 20 w 231"/>
                <a:gd name="T11" fmla="*/ 141 h 176"/>
                <a:gd name="T12" fmla="*/ 3 w 231"/>
                <a:gd name="T13" fmla="*/ 158 h 176"/>
                <a:gd name="T14" fmla="*/ 20 w 231"/>
                <a:gd name="T15" fmla="*/ 176 h 176"/>
                <a:gd name="T16" fmla="*/ 214 w 231"/>
                <a:gd name="T17" fmla="*/ 176 h 176"/>
                <a:gd name="T18" fmla="*/ 231 w 231"/>
                <a:gd name="T19" fmla="*/ 158 h 176"/>
                <a:gd name="T20" fmla="*/ 231 w 231"/>
                <a:gd name="T21" fmla="*/ 106 h 176"/>
                <a:gd name="T22" fmla="*/ 126 w 231"/>
                <a:gd name="T23" fmla="*/ 0 h 176"/>
                <a:gd name="T24" fmla="*/ 55 w 231"/>
                <a:gd name="T25" fmla="*/ 0 h 176"/>
                <a:gd name="T26" fmla="*/ 13 w 231"/>
                <a:gd name="T27" fmla="*/ 9 h 176"/>
                <a:gd name="T28" fmla="*/ 4 w 231"/>
                <a:gd name="T29" fmla="*/ 32 h 176"/>
                <a:gd name="T30" fmla="*/ 27 w 231"/>
                <a:gd name="T31" fmla="*/ 4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1" h="176">
                  <a:moveTo>
                    <a:pt x="27" y="41"/>
                  </a:moveTo>
                  <a:cubicBezTo>
                    <a:pt x="36" y="37"/>
                    <a:pt x="46" y="35"/>
                    <a:pt x="55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65" y="35"/>
                    <a:pt x="196" y="67"/>
                    <a:pt x="196" y="106"/>
                  </a:cubicBezTo>
                  <a:cubicBezTo>
                    <a:pt x="196" y="141"/>
                    <a:pt x="196" y="141"/>
                    <a:pt x="196" y="141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11" y="141"/>
                    <a:pt x="3" y="149"/>
                    <a:pt x="3" y="158"/>
                  </a:cubicBezTo>
                  <a:cubicBezTo>
                    <a:pt x="3" y="168"/>
                    <a:pt x="11" y="176"/>
                    <a:pt x="20" y="176"/>
                  </a:cubicBezTo>
                  <a:cubicBezTo>
                    <a:pt x="214" y="176"/>
                    <a:pt x="214" y="176"/>
                    <a:pt x="214" y="176"/>
                  </a:cubicBezTo>
                  <a:cubicBezTo>
                    <a:pt x="224" y="176"/>
                    <a:pt x="231" y="168"/>
                    <a:pt x="231" y="158"/>
                  </a:cubicBezTo>
                  <a:cubicBezTo>
                    <a:pt x="231" y="106"/>
                    <a:pt x="231" y="106"/>
                    <a:pt x="231" y="106"/>
                  </a:cubicBezTo>
                  <a:cubicBezTo>
                    <a:pt x="231" y="47"/>
                    <a:pt x="184" y="0"/>
                    <a:pt x="12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1" y="0"/>
                    <a:pt x="26" y="3"/>
                    <a:pt x="13" y="9"/>
                  </a:cubicBezTo>
                  <a:cubicBezTo>
                    <a:pt x="4" y="13"/>
                    <a:pt x="0" y="23"/>
                    <a:pt x="4" y="32"/>
                  </a:cubicBezTo>
                  <a:cubicBezTo>
                    <a:pt x="8" y="41"/>
                    <a:pt x="18" y="45"/>
                    <a:pt x="2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2170113" y="4676776"/>
              <a:ext cx="92075" cy="92075"/>
            </a:xfrm>
            <a:custGeom>
              <a:avLst/>
              <a:gdLst>
                <a:gd name="T0" fmla="*/ 141 w 141"/>
                <a:gd name="T1" fmla="*/ 71 h 141"/>
                <a:gd name="T2" fmla="*/ 71 w 141"/>
                <a:gd name="T3" fmla="*/ 0 h 141"/>
                <a:gd name="T4" fmla="*/ 0 w 141"/>
                <a:gd name="T5" fmla="*/ 71 h 141"/>
                <a:gd name="T6" fmla="*/ 71 w 141"/>
                <a:gd name="T7" fmla="*/ 141 h 141"/>
                <a:gd name="T8" fmla="*/ 141 w 141"/>
                <a:gd name="T9" fmla="*/ 71 h 141"/>
                <a:gd name="T10" fmla="*/ 71 w 141"/>
                <a:gd name="T11" fmla="*/ 106 h 141"/>
                <a:gd name="T12" fmla="*/ 35 w 141"/>
                <a:gd name="T13" fmla="*/ 71 h 141"/>
                <a:gd name="T14" fmla="*/ 71 w 141"/>
                <a:gd name="T15" fmla="*/ 35 h 141"/>
                <a:gd name="T16" fmla="*/ 106 w 141"/>
                <a:gd name="T17" fmla="*/ 71 h 141"/>
                <a:gd name="T18" fmla="*/ 71 w 141"/>
                <a:gd name="T19" fmla="*/ 10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41">
                  <a:moveTo>
                    <a:pt x="141" y="71"/>
                  </a:moveTo>
                  <a:cubicBezTo>
                    <a:pt x="141" y="32"/>
                    <a:pt x="110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09"/>
                    <a:pt x="32" y="141"/>
                    <a:pt x="71" y="141"/>
                  </a:cubicBezTo>
                  <a:cubicBezTo>
                    <a:pt x="110" y="141"/>
                    <a:pt x="141" y="109"/>
                    <a:pt x="141" y="71"/>
                  </a:cubicBezTo>
                  <a:close/>
                  <a:moveTo>
                    <a:pt x="71" y="106"/>
                  </a:moveTo>
                  <a:cubicBezTo>
                    <a:pt x="51" y="106"/>
                    <a:pt x="35" y="90"/>
                    <a:pt x="35" y="71"/>
                  </a:cubicBezTo>
                  <a:cubicBezTo>
                    <a:pt x="35" y="51"/>
                    <a:pt x="51" y="35"/>
                    <a:pt x="71" y="35"/>
                  </a:cubicBezTo>
                  <a:cubicBezTo>
                    <a:pt x="90" y="35"/>
                    <a:pt x="106" y="51"/>
                    <a:pt x="106" y="71"/>
                  </a:cubicBezTo>
                  <a:cubicBezTo>
                    <a:pt x="106" y="90"/>
                    <a:pt x="90" y="106"/>
                    <a:pt x="71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1665288" y="4630738"/>
              <a:ext cx="688975" cy="552450"/>
            </a:xfrm>
            <a:custGeom>
              <a:avLst/>
              <a:gdLst>
                <a:gd name="T0" fmla="*/ 651 w 1056"/>
                <a:gd name="T1" fmla="*/ 0 h 845"/>
                <a:gd name="T2" fmla="*/ 633 w 1056"/>
                <a:gd name="T3" fmla="*/ 246 h 845"/>
                <a:gd name="T4" fmla="*/ 422 w 1056"/>
                <a:gd name="T5" fmla="*/ 17 h 845"/>
                <a:gd name="T6" fmla="*/ 17 w 1056"/>
                <a:gd name="T7" fmla="*/ 0 h 845"/>
                <a:gd name="T8" fmla="*/ 0 w 1056"/>
                <a:gd name="T9" fmla="*/ 440 h 845"/>
                <a:gd name="T10" fmla="*/ 130 w 1056"/>
                <a:gd name="T11" fmla="*/ 457 h 845"/>
                <a:gd name="T12" fmla="*/ 211 w 1056"/>
                <a:gd name="T13" fmla="*/ 598 h 845"/>
                <a:gd name="T14" fmla="*/ 292 w 1056"/>
                <a:gd name="T15" fmla="*/ 457 h 845"/>
                <a:gd name="T16" fmla="*/ 316 w 1056"/>
                <a:gd name="T17" fmla="*/ 686 h 845"/>
                <a:gd name="T18" fmla="*/ 446 w 1056"/>
                <a:gd name="T19" fmla="*/ 704 h 845"/>
                <a:gd name="T20" fmla="*/ 528 w 1056"/>
                <a:gd name="T21" fmla="*/ 845 h 845"/>
                <a:gd name="T22" fmla="*/ 609 w 1056"/>
                <a:gd name="T23" fmla="*/ 704 h 845"/>
                <a:gd name="T24" fmla="*/ 739 w 1056"/>
                <a:gd name="T25" fmla="*/ 686 h 845"/>
                <a:gd name="T26" fmla="*/ 763 w 1056"/>
                <a:gd name="T27" fmla="*/ 457 h 845"/>
                <a:gd name="T28" fmla="*/ 845 w 1056"/>
                <a:gd name="T29" fmla="*/ 598 h 845"/>
                <a:gd name="T30" fmla="*/ 926 w 1056"/>
                <a:gd name="T31" fmla="*/ 457 h 845"/>
                <a:gd name="T32" fmla="*/ 1056 w 1056"/>
                <a:gd name="T33" fmla="*/ 440 h 845"/>
                <a:gd name="T34" fmla="*/ 1038 w 1056"/>
                <a:gd name="T35" fmla="*/ 0 h 845"/>
                <a:gd name="T36" fmla="*/ 266 w 1056"/>
                <a:gd name="T37" fmla="*/ 432 h 845"/>
                <a:gd name="T38" fmla="*/ 156 w 1056"/>
                <a:gd name="T39" fmla="*/ 432 h 845"/>
                <a:gd name="T40" fmla="*/ 35 w 1056"/>
                <a:gd name="T41" fmla="*/ 422 h 845"/>
                <a:gd name="T42" fmla="*/ 387 w 1056"/>
                <a:gd name="T43" fmla="*/ 35 h 845"/>
                <a:gd name="T44" fmla="*/ 334 w 1056"/>
                <a:gd name="T45" fmla="*/ 246 h 845"/>
                <a:gd name="T46" fmla="*/ 316 w 1056"/>
                <a:gd name="T47" fmla="*/ 422 h 845"/>
                <a:gd name="T48" fmla="*/ 704 w 1056"/>
                <a:gd name="T49" fmla="*/ 669 h 845"/>
                <a:gd name="T50" fmla="*/ 582 w 1056"/>
                <a:gd name="T51" fmla="*/ 678 h 845"/>
                <a:gd name="T52" fmla="*/ 473 w 1056"/>
                <a:gd name="T53" fmla="*/ 678 h 845"/>
                <a:gd name="T54" fmla="*/ 352 w 1056"/>
                <a:gd name="T55" fmla="*/ 669 h 845"/>
                <a:gd name="T56" fmla="*/ 704 w 1056"/>
                <a:gd name="T57" fmla="*/ 281 h 845"/>
                <a:gd name="T58" fmla="*/ 1021 w 1056"/>
                <a:gd name="T59" fmla="*/ 422 h 845"/>
                <a:gd name="T60" fmla="*/ 899 w 1056"/>
                <a:gd name="T61" fmla="*/ 432 h 845"/>
                <a:gd name="T62" fmla="*/ 790 w 1056"/>
                <a:gd name="T63" fmla="*/ 432 h 845"/>
                <a:gd name="T64" fmla="*/ 739 w 1056"/>
                <a:gd name="T65" fmla="*/ 422 h 845"/>
                <a:gd name="T66" fmla="*/ 721 w 1056"/>
                <a:gd name="T67" fmla="*/ 246 h 845"/>
                <a:gd name="T68" fmla="*/ 669 w 1056"/>
                <a:gd name="T69" fmla="*/ 35 h 845"/>
                <a:gd name="T70" fmla="*/ 1021 w 1056"/>
                <a:gd name="T71" fmla="*/ 422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6" h="845">
                  <a:moveTo>
                    <a:pt x="1038" y="0"/>
                  </a:moveTo>
                  <a:cubicBezTo>
                    <a:pt x="651" y="0"/>
                    <a:pt x="651" y="0"/>
                    <a:pt x="651" y="0"/>
                  </a:cubicBezTo>
                  <a:cubicBezTo>
                    <a:pt x="641" y="0"/>
                    <a:pt x="633" y="8"/>
                    <a:pt x="633" y="17"/>
                  </a:cubicBezTo>
                  <a:cubicBezTo>
                    <a:pt x="633" y="246"/>
                    <a:pt x="633" y="246"/>
                    <a:pt x="633" y="246"/>
                  </a:cubicBezTo>
                  <a:cubicBezTo>
                    <a:pt x="422" y="246"/>
                    <a:pt x="422" y="246"/>
                    <a:pt x="422" y="246"/>
                  </a:cubicBezTo>
                  <a:cubicBezTo>
                    <a:pt x="422" y="17"/>
                    <a:pt x="422" y="17"/>
                    <a:pt x="422" y="17"/>
                  </a:cubicBezTo>
                  <a:cubicBezTo>
                    <a:pt x="422" y="8"/>
                    <a:pt x="414" y="0"/>
                    <a:pt x="40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0" y="450"/>
                    <a:pt x="7" y="457"/>
                    <a:pt x="17" y="457"/>
                  </a:cubicBezTo>
                  <a:cubicBezTo>
                    <a:pt x="130" y="457"/>
                    <a:pt x="130" y="457"/>
                    <a:pt x="130" y="457"/>
                  </a:cubicBezTo>
                  <a:cubicBezTo>
                    <a:pt x="195" y="589"/>
                    <a:pt x="195" y="589"/>
                    <a:pt x="195" y="589"/>
                  </a:cubicBezTo>
                  <a:cubicBezTo>
                    <a:pt x="198" y="595"/>
                    <a:pt x="204" y="598"/>
                    <a:pt x="211" y="598"/>
                  </a:cubicBezTo>
                  <a:cubicBezTo>
                    <a:pt x="218" y="598"/>
                    <a:pt x="224" y="595"/>
                    <a:pt x="227" y="589"/>
                  </a:cubicBezTo>
                  <a:cubicBezTo>
                    <a:pt x="292" y="457"/>
                    <a:pt x="292" y="457"/>
                    <a:pt x="292" y="457"/>
                  </a:cubicBezTo>
                  <a:cubicBezTo>
                    <a:pt x="316" y="457"/>
                    <a:pt x="316" y="457"/>
                    <a:pt x="316" y="457"/>
                  </a:cubicBezTo>
                  <a:cubicBezTo>
                    <a:pt x="316" y="686"/>
                    <a:pt x="316" y="686"/>
                    <a:pt x="316" y="686"/>
                  </a:cubicBezTo>
                  <a:cubicBezTo>
                    <a:pt x="316" y="696"/>
                    <a:pt x="324" y="704"/>
                    <a:pt x="334" y="704"/>
                  </a:cubicBezTo>
                  <a:cubicBezTo>
                    <a:pt x="446" y="704"/>
                    <a:pt x="446" y="704"/>
                    <a:pt x="446" y="704"/>
                  </a:cubicBezTo>
                  <a:cubicBezTo>
                    <a:pt x="512" y="835"/>
                    <a:pt x="512" y="835"/>
                    <a:pt x="512" y="835"/>
                  </a:cubicBezTo>
                  <a:cubicBezTo>
                    <a:pt x="515" y="841"/>
                    <a:pt x="521" y="845"/>
                    <a:pt x="528" y="845"/>
                  </a:cubicBezTo>
                  <a:cubicBezTo>
                    <a:pt x="534" y="845"/>
                    <a:pt x="541" y="841"/>
                    <a:pt x="543" y="835"/>
                  </a:cubicBezTo>
                  <a:cubicBezTo>
                    <a:pt x="609" y="704"/>
                    <a:pt x="609" y="704"/>
                    <a:pt x="609" y="704"/>
                  </a:cubicBezTo>
                  <a:cubicBezTo>
                    <a:pt x="721" y="704"/>
                    <a:pt x="721" y="704"/>
                    <a:pt x="721" y="704"/>
                  </a:cubicBezTo>
                  <a:cubicBezTo>
                    <a:pt x="731" y="704"/>
                    <a:pt x="739" y="696"/>
                    <a:pt x="739" y="686"/>
                  </a:cubicBezTo>
                  <a:cubicBezTo>
                    <a:pt x="739" y="457"/>
                    <a:pt x="739" y="457"/>
                    <a:pt x="739" y="457"/>
                  </a:cubicBezTo>
                  <a:cubicBezTo>
                    <a:pt x="763" y="457"/>
                    <a:pt x="763" y="457"/>
                    <a:pt x="763" y="457"/>
                  </a:cubicBezTo>
                  <a:cubicBezTo>
                    <a:pt x="829" y="589"/>
                    <a:pt x="829" y="589"/>
                    <a:pt x="829" y="589"/>
                  </a:cubicBezTo>
                  <a:cubicBezTo>
                    <a:pt x="832" y="595"/>
                    <a:pt x="838" y="598"/>
                    <a:pt x="845" y="598"/>
                  </a:cubicBezTo>
                  <a:cubicBezTo>
                    <a:pt x="851" y="598"/>
                    <a:pt x="857" y="595"/>
                    <a:pt x="860" y="589"/>
                  </a:cubicBezTo>
                  <a:cubicBezTo>
                    <a:pt x="926" y="457"/>
                    <a:pt x="926" y="457"/>
                    <a:pt x="926" y="457"/>
                  </a:cubicBezTo>
                  <a:cubicBezTo>
                    <a:pt x="1038" y="457"/>
                    <a:pt x="1038" y="457"/>
                    <a:pt x="1038" y="457"/>
                  </a:cubicBezTo>
                  <a:cubicBezTo>
                    <a:pt x="1048" y="457"/>
                    <a:pt x="1056" y="450"/>
                    <a:pt x="1056" y="440"/>
                  </a:cubicBezTo>
                  <a:cubicBezTo>
                    <a:pt x="1056" y="17"/>
                    <a:pt x="1056" y="17"/>
                    <a:pt x="1056" y="17"/>
                  </a:cubicBezTo>
                  <a:cubicBezTo>
                    <a:pt x="1056" y="8"/>
                    <a:pt x="1048" y="0"/>
                    <a:pt x="1038" y="0"/>
                  </a:cubicBezTo>
                  <a:close/>
                  <a:moveTo>
                    <a:pt x="281" y="422"/>
                  </a:moveTo>
                  <a:cubicBezTo>
                    <a:pt x="275" y="422"/>
                    <a:pt x="268" y="426"/>
                    <a:pt x="266" y="432"/>
                  </a:cubicBezTo>
                  <a:cubicBezTo>
                    <a:pt x="211" y="541"/>
                    <a:pt x="211" y="541"/>
                    <a:pt x="211" y="541"/>
                  </a:cubicBezTo>
                  <a:cubicBezTo>
                    <a:pt x="156" y="432"/>
                    <a:pt x="156" y="432"/>
                    <a:pt x="156" y="432"/>
                  </a:cubicBezTo>
                  <a:cubicBezTo>
                    <a:pt x="153" y="426"/>
                    <a:pt x="147" y="422"/>
                    <a:pt x="140" y="422"/>
                  </a:cubicBezTo>
                  <a:cubicBezTo>
                    <a:pt x="35" y="422"/>
                    <a:pt x="35" y="422"/>
                    <a:pt x="35" y="422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87" y="35"/>
                    <a:pt x="387" y="35"/>
                    <a:pt x="387" y="35"/>
                  </a:cubicBezTo>
                  <a:cubicBezTo>
                    <a:pt x="387" y="246"/>
                    <a:pt x="387" y="246"/>
                    <a:pt x="387" y="246"/>
                  </a:cubicBezTo>
                  <a:cubicBezTo>
                    <a:pt x="334" y="246"/>
                    <a:pt x="334" y="246"/>
                    <a:pt x="334" y="246"/>
                  </a:cubicBezTo>
                  <a:cubicBezTo>
                    <a:pt x="324" y="246"/>
                    <a:pt x="316" y="254"/>
                    <a:pt x="316" y="264"/>
                  </a:cubicBezTo>
                  <a:cubicBezTo>
                    <a:pt x="316" y="422"/>
                    <a:pt x="316" y="422"/>
                    <a:pt x="316" y="422"/>
                  </a:cubicBezTo>
                  <a:lnTo>
                    <a:pt x="281" y="422"/>
                  </a:lnTo>
                  <a:close/>
                  <a:moveTo>
                    <a:pt x="704" y="669"/>
                  </a:moveTo>
                  <a:cubicBezTo>
                    <a:pt x="598" y="669"/>
                    <a:pt x="598" y="669"/>
                    <a:pt x="598" y="669"/>
                  </a:cubicBezTo>
                  <a:cubicBezTo>
                    <a:pt x="591" y="669"/>
                    <a:pt x="585" y="672"/>
                    <a:pt x="582" y="678"/>
                  </a:cubicBezTo>
                  <a:cubicBezTo>
                    <a:pt x="528" y="788"/>
                    <a:pt x="528" y="788"/>
                    <a:pt x="528" y="788"/>
                  </a:cubicBezTo>
                  <a:cubicBezTo>
                    <a:pt x="473" y="678"/>
                    <a:pt x="473" y="678"/>
                    <a:pt x="473" y="678"/>
                  </a:cubicBezTo>
                  <a:cubicBezTo>
                    <a:pt x="470" y="672"/>
                    <a:pt x="464" y="669"/>
                    <a:pt x="457" y="669"/>
                  </a:cubicBezTo>
                  <a:cubicBezTo>
                    <a:pt x="352" y="669"/>
                    <a:pt x="352" y="669"/>
                    <a:pt x="352" y="669"/>
                  </a:cubicBezTo>
                  <a:cubicBezTo>
                    <a:pt x="352" y="281"/>
                    <a:pt x="352" y="281"/>
                    <a:pt x="352" y="281"/>
                  </a:cubicBezTo>
                  <a:cubicBezTo>
                    <a:pt x="704" y="281"/>
                    <a:pt x="704" y="281"/>
                    <a:pt x="704" y="281"/>
                  </a:cubicBezTo>
                  <a:cubicBezTo>
                    <a:pt x="704" y="669"/>
                    <a:pt x="704" y="669"/>
                    <a:pt x="704" y="669"/>
                  </a:cubicBezTo>
                  <a:close/>
                  <a:moveTo>
                    <a:pt x="1021" y="422"/>
                  </a:moveTo>
                  <a:cubicBezTo>
                    <a:pt x="915" y="422"/>
                    <a:pt x="915" y="422"/>
                    <a:pt x="915" y="422"/>
                  </a:cubicBezTo>
                  <a:cubicBezTo>
                    <a:pt x="908" y="422"/>
                    <a:pt x="902" y="426"/>
                    <a:pt x="899" y="432"/>
                  </a:cubicBezTo>
                  <a:cubicBezTo>
                    <a:pt x="845" y="541"/>
                    <a:pt x="845" y="541"/>
                    <a:pt x="845" y="541"/>
                  </a:cubicBezTo>
                  <a:cubicBezTo>
                    <a:pt x="790" y="432"/>
                    <a:pt x="790" y="432"/>
                    <a:pt x="790" y="432"/>
                  </a:cubicBezTo>
                  <a:cubicBezTo>
                    <a:pt x="787" y="426"/>
                    <a:pt x="781" y="422"/>
                    <a:pt x="774" y="422"/>
                  </a:cubicBezTo>
                  <a:cubicBezTo>
                    <a:pt x="739" y="422"/>
                    <a:pt x="739" y="422"/>
                    <a:pt x="739" y="422"/>
                  </a:cubicBezTo>
                  <a:cubicBezTo>
                    <a:pt x="739" y="264"/>
                    <a:pt x="739" y="264"/>
                    <a:pt x="739" y="264"/>
                  </a:cubicBezTo>
                  <a:cubicBezTo>
                    <a:pt x="739" y="254"/>
                    <a:pt x="731" y="246"/>
                    <a:pt x="721" y="246"/>
                  </a:cubicBezTo>
                  <a:cubicBezTo>
                    <a:pt x="669" y="246"/>
                    <a:pt x="669" y="246"/>
                    <a:pt x="669" y="246"/>
                  </a:cubicBezTo>
                  <a:cubicBezTo>
                    <a:pt x="669" y="35"/>
                    <a:pt x="669" y="35"/>
                    <a:pt x="669" y="35"/>
                  </a:cubicBezTo>
                  <a:cubicBezTo>
                    <a:pt x="1021" y="35"/>
                    <a:pt x="1021" y="35"/>
                    <a:pt x="1021" y="35"/>
                  </a:cubicBezTo>
                  <a:cubicBezTo>
                    <a:pt x="1021" y="422"/>
                    <a:pt x="1021" y="422"/>
                    <a:pt x="1021" y="4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89" name="Группа 188"/>
          <p:cNvGrpSpPr/>
          <p:nvPr/>
        </p:nvGrpSpPr>
        <p:grpSpPr>
          <a:xfrm>
            <a:off x="2128240" y="3077006"/>
            <a:ext cx="392837" cy="392838"/>
            <a:chOff x="2706688" y="4630738"/>
            <a:chExt cx="688975" cy="688976"/>
          </a:xfrm>
          <a:solidFill>
            <a:srgbClr val="008C95"/>
          </a:solidFill>
        </p:grpSpPr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2706688" y="5027613"/>
              <a:ext cx="168275" cy="149225"/>
            </a:xfrm>
            <a:custGeom>
              <a:avLst/>
              <a:gdLst>
                <a:gd name="T0" fmla="*/ 31 w 257"/>
                <a:gd name="T1" fmla="*/ 151 h 228"/>
                <a:gd name="T2" fmla="*/ 31 w 257"/>
                <a:gd name="T3" fmla="*/ 0 h 228"/>
                <a:gd name="T4" fmla="*/ 0 w 257"/>
                <a:gd name="T5" fmla="*/ 0 h 228"/>
                <a:gd name="T6" fmla="*/ 0 w 257"/>
                <a:gd name="T7" fmla="*/ 151 h 228"/>
                <a:gd name="T8" fmla="*/ 77 w 257"/>
                <a:gd name="T9" fmla="*/ 228 h 228"/>
                <a:gd name="T10" fmla="*/ 257 w 257"/>
                <a:gd name="T11" fmla="*/ 228 h 228"/>
                <a:gd name="T12" fmla="*/ 257 w 257"/>
                <a:gd name="T13" fmla="*/ 197 h 228"/>
                <a:gd name="T14" fmla="*/ 77 w 257"/>
                <a:gd name="T15" fmla="*/ 197 h 228"/>
                <a:gd name="T16" fmla="*/ 31 w 257"/>
                <a:gd name="T17" fmla="*/ 15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" h="228">
                  <a:moveTo>
                    <a:pt x="31" y="151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93"/>
                    <a:pt x="35" y="228"/>
                    <a:pt x="77" y="228"/>
                  </a:cubicBezTo>
                  <a:cubicBezTo>
                    <a:pt x="257" y="228"/>
                    <a:pt x="257" y="228"/>
                    <a:pt x="257" y="228"/>
                  </a:cubicBezTo>
                  <a:cubicBezTo>
                    <a:pt x="257" y="197"/>
                    <a:pt x="257" y="197"/>
                    <a:pt x="257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52" y="197"/>
                    <a:pt x="31" y="176"/>
                    <a:pt x="31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3227388" y="4821238"/>
              <a:ext cx="168275" cy="355600"/>
            </a:xfrm>
            <a:custGeom>
              <a:avLst/>
              <a:gdLst>
                <a:gd name="T0" fmla="*/ 226 w 257"/>
                <a:gd name="T1" fmla="*/ 467 h 544"/>
                <a:gd name="T2" fmla="*/ 180 w 257"/>
                <a:gd name="T3" fmla="*/ 513 h 544"/>
                <a:gd name="T4" fmla="*/ 0 w 257"/>
                <a:gd name="T5" fmla="*/ 513 h 544"/>
                <a:gd name="T6" fmla="*/ 0 w 257"/>
                <a:gd name="T7" fmla="*/ 544 h 544"/>
                <a:gd name="T8" fmla="*/ 180 w 257"/>
                <a:gd name="T9" fmla="*/ 544 h 544"/>
                <a:gd name="T10" fmla="*/ 257 w 257"/>
                <a:gd name="T11" fmla="*/ 467 h 544"/>
                <a:gd name="T12" fmla="*/ 257 w 257"/>
                <a:gd name="T13" fmla="*/ 0 h 544"/>
                <a:gd name="T14" fmla="*/ 226 w 257"/>
                <a:gd name="T15" fmla="*/ 0 h 544"/>
                <a:gd name="T16" fmla="*/ 226 w 257"/>
                <a:gd name="T17" fmla="*/ 467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" h="544">
                  <a:moveTo>
                    <a:pt x="226" y="467"/>
                  </a:moveTo>
                  <a:cubicBezTo>
                    <a:pt x="226" y="492"/>
                    <a:pt x="205" y="513"/>
                    <a:pt x="180" y="513"/>
                  </a:cubicBezTo>
                  <a:cubicBezTo>
                    <a:pt x="0" y="513"/>
                    <a:pt x="0" y="513"/>
                    <a:pt x="0" y="513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180" y="544"/>
                    <a:pt x="180" y="544"/>
                    <a:pt x="180" y="544"/>
                  </a:cubicBezTo>
                  <a:cubicBezTo>
                    <a:pt x="223" y="544"/>
                    <a:pt x="257" y="509"/>
                    <a:pt x="257" y="467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26" y="0"/>
                    <a:pt x="226" y="0"/>
                    <a:pt x="226" y="0"/>
                  </a:cubicBezTo>
                  <a:lnTo>
                    <a:pt x="226" y="4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2909888" y="5214938"/>
              <a:ext cx="158750" cy="104775"/>
            </a:xfrm>
            <a:custGeom>
              <a:avLst/>
              <a:gdLst>
                <a:gd name="T0" fmla="*/ 28 w 100"/>
                <a:gd name="T1" fmla="*/ 23 h 66"/>
                <a:gd name="T2" fmla="*/ 19 w 100"/>
                <a:gd name="T3" fmla="*/ 0 h 66"/>
                <a:gd name="T4" fmla="*/ 7 w 100"/>
                <a:gd name="T5" fmla="*/ 5 h 66"/>
                <a:gd name="T6" fmla="*/ 15 w 100"/>
                <a:gd name="T7" fmla="*/ 25 h 66"/>
                <a:gd name="T8" fmla="*/ 15 w 100"/>
                <a:gd name="T9" fmla="*/ 35 h 66"/>
                <a:gd name="T10" fmla="*/ 0 w 100"/>
                <a:gd name="T11" fmla="*/ 35 h 66"/>
                <a:gd name="T12" fmla="*/ 0 w 100"/>
                <a:gd name="T13" fmla="*/ 66 h 66"/>
                <a:gd name="T14" fmla="*/ 13 w 100"/>
                <a:gd name="T15" fmla="*/ 66 h 66"/>
                <a:gd name="T16" fmla="*/ 13 w 100"/>
                <a:gd name="T17" fmla="*/ 47 h 66"/>
                <a:gd name="T18" fmla="*/ 100 w 100"/>
                <a:gd name="T19" fmla="*/ 47 h 66"/>
                <a:gd name="T20" fmla="*/ 100 w 100"/>
                <a:gd name="T21" fmla="*/ 35 h 66"/>
                <a:gd name="T22" fmla="*/ 28 w 100"/>
                <a:gd name="T23" fmla="*/ 35 h 66"/>
                <a:gd name="T24" fmla="*/ 28 w 100"/>
                <a:gd name="T25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66">
                  <a:moveTo>
                    <a:pt x="28" y="23"/>
                  </a:moveTo>
                  <a:lnTo>
                    <a:pt x="19" y="0"/>
                  </a:lnTo>
                  <a:lnTo>
                    <a:pt x="7" y="5"/>
                  </a:lnTo>
                  <a:lnTo>
                    <a:pt x="15" y="25"/>
                  </a:lnTo>
                  <a:lnTo>
                    <a:pt x="15" y="35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13" y="66"/>
                  </a:lnTo>
                  <a:lnTo>
                    <a:pt x="13" y="47"/>
                  </a:lnTo>
                  <a:lnTo>
                    <a:pt x="100" y="47"/>
                  </a:lnTo>
                  <a:lnTo>
                    <a:pt x="100" y="35"/>
                  </a:lnTo>
                  <a:lnTo>
                    <a:pt x="28" y="35"/>
                  </a:lnTo>
                  <a:lnTo>
                    <a:pt x="2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3087688" y="4975226"/>
              <a:ext cx="114300" cy="344488"/>
            </a:xfrm>
            <a:custGeom>
              <a:avLst/>
              <a:gdLst>
                <a:gd name="T0" fmla="*/ 36 w 72"/>
                <a:gd name="T1" fmla="*/ 0 h 217"/>
                <a:gd name="T2" fmla="*/ 23 w 72"/>
                <a:gd name="T3" fmla="*/ 0 h 217"/>
                <a:gd name="T4" fmla="*/ 23 w 72"/>
                <a:gd name="T5" fmla="*/ 67 h 217"/>
                <a:gd name="T6" fmla="*/ 60 w 72"/>
                <a:gd name="T7" fmla="*/ 67 h 217"/>
                <a:gd name="T8" fmla="*/ 60 w 72"/>
                <a:gd name="T9" fmla="*/ 120 h 217"/>
                <a:gd name="T10" fmla="*/ 26 w 72"/>
                <a:gd name="T11" fmla="*/ 173 h 217"/>
                <a:gd name="T12" fmla="*/ 26 w 72"/>
                <a:gd name="T13" fmla="*/ 186 h 217"/>
                <a:gd name="T14" fmla="*/ 0 w 72"/>
                <a:gd name="T15" fmla="*/ 186 h 217"/>
                <a:gd name="T16" fmla="*/ 0 w 72"/>
                <a:gd name="T17" fmla="*/ 198 h 217"/>
                <a:gd name="T18" fmla="*/ 41 w 72"/>
                <a:gd name="T19" fmla="*/ 198 h 217"/>
                <a:gd name="T20" fmla="*/ 41 w 72"/>
                <a:gd name="T21" fmla="*/ 217 h 217"/>
                <a:gd name="T22" fmla="*/ 54 w 72"/>
                <a:gd name="T23" fmla="*/ 217 h 217"/>
                <a:gd name="T24" fmla="*/ 54 w 72"/>
                <a:gd name="T25" fmla="*/ 186 h 217"/>
                <a:gd name="T26" fmla="*/ 39 w 72"/>
                <a:gd name="T27" fmla="*/ 186 h 217"/>
                <a:gd name="T28" fmla="*/ 39 w 72"/>
                <a:gd name="T29" fmla="*/ 177 h 217"/>
                <a:gd name="T30" fmla="*/ 72 w 72"/>
                <a:gd name="T31" fmla="*/ 124 h 217"/>
                <a:gd name="T32" fmla="*/ 72 w 72"/>
                <a:gd name="T33" fmla="*/ 54 h 217"/>
                <a:gd name="T34" fmla="*/ 36 w 72"/>
                <a:gd name="T35" fmla="*/ 54 h 217"/>
                <a:gd name="T36" fmla="*/ 36 w 72"/>
                <a:gd name="T37" fmla="*/ 0 h 217"/>
                <a:gd name="T38" fmla="*/ 36 w 72"/>
                <a:gd name="T3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217">
                  <a:moveTo>
                    <a:pt x="36" y="0"/>
                  </a:moveTo>
                  <a:lnTo>
                    <a:pt x="23" y="0"/>
                  </a:lnTo>
                  <a:lnTo>
                    <a:pt x="23" y="67"/>
                  </a:lnTo>
                  <a:lnTo>
                    <a:pt x="60" y="67"/>
                  </a:lnTo>
                  <a:lnTo>
                    <a:pt x="60" y="120"/>
                  </a:lnTo>
                  <a:lnTo>
                    <a:pt x="26" y="173"/>
                  </a:lnTo>
                  <a:lnTo>
                    <a:pt x="26" y="186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41" y="198"/>
                  </a:lnTo>
                  <a:lnTo>
                    <a:pt x="41" y="217"/>
                  </a:lnTo>
                  <a:lnTo>
                    <a:pt x="54" y="217"/>
                  </a:lnTo>
                  <a:lnTo>
                    <a:pt x="54" y="186"/>
                  </a:lnTo>
                  <a:lnTo>
                    <a:pt x="39" y="186"/>
                  </a:lnTo>
                  <a:lnTo>
                    <a:pt x="39" y="177"/>
                  </a:lnTo>
                  <a:lnTo>
                    <a:pt x="72" y="124"/>
                  </a:lnTo>
                  <a:lnTo>
                    <a:pt x="72" y="54"/>
                  </a:lnTo>
                  <a:lnTo>
                    <a:pt x="36" y="54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2898776" y="4857751"/>
              <a:ext cx="246063" cy="346075"/>
            </a:xfrm>
            <a:custGeom>
              <a:avLst/>
              <a:gdLst>
                <a:gd name="T0" fmla="*/ 346 w 377"/>
                <a:gd name="T1" fmla="*/ 66 h 531"/>
                <a:gd name="T2" fmla="*/ 346 w 377"/>
                <a:gd name="T3" fmla="*/ 149 h 531"/>
                <a:gd name="T4" fmla="*/ 377 w 377"/>
                <a:gd name="T5" fmla="*/ 149 h 531"/>
                <a:gd name="T6" fmla="*/ 377 w 377"/>
                <a:gd name="T7" fmla="*/ 66 h 531"/>
                <a:gd name="T8" fmla="*/ 311 w 377"/>
                <a:gd name="T9" fmla="*/ 0 h 531"/>
                <a:gd name="T10" fmla="*/ 244 w 377"/>
                <a:gd name="T11" fmla="*/ 66 h 531"/>
                <a:gd name="T12" fmla="*/ 244 w 377"/>
                <a:gd name="T13" fmla="*/ 189 h 531"/>
                <a:gd name="T14" fmla="*/ 163 w 377"/>
                <a:gd name="T15" fmla="*/ 189 h 531"/>
                <a:gd name="T16" fmla="*/ 163 w 377"/>
                <a:gd name="T17" fmla="*/ 205 h 531"/>
                <a:gd name="T18" fmla="*/ 163 w 377"/>
                <a:gd name="T19" fmla="*/ 219 h 531"/>
                <a:gd name="T20" fmla="*/ 82 w 377"/>
                <a:gd name="T21" fmla="*/ 219 h 531"/>
                <a:gd name="T22" fmla="*/ 82 w 377"/>
                <a:gd name="T23" fmla="*/ 234 h 531"/>
                <a:gd name="T24" fmla="*/ 82 w 377"/>
                <a:gd name="T25" fmla="*/ 253 h 531"/>
                <a:gd name="T26" fmla="*/ 0 w 377"/>
                <a:gd name="T27" fmla="*/ 253 h 531"/>
                <a:gd name="T28" fmla="*/ 0 w 377"/>
                <a:gd name="T29" fmla="*/ 479 h 531"/>
                <a:gd name="T30" fmla="*/ 22 w 377"/>
                <a:gd name="T31" fmla="*/ 531 h 531"/>
                <a:gd name="T32" fmla="*/ 50 w 377"/>
                <a:gd name="T33" fmla="*/ 519 h 531"/>
                <a:gd name="T34" fmla="*/ 31 w 377"/>
                <a:gd name="T35" fmla="*/ 473 h 531"/>
                <a:gd name="T36" fmla="*/ 31 w 377"/>
                <a:gd name="T37" fmla="*/ 284 h 531"/>
                <a:gd name="T38" fmla="*/ 82 w 377"/>
                <a:gd name="T39" fmla="*/ 284 h 531"/>
                <a:gd name="T40" fmla="*/ 82 w 377"/>
                <a:gd name="T41" fmla="*/ 332 h 531"/>
                <a:gd name="T42" fmla="*/ 113 w 377"/>
                <a:gd name="T43" fmla="*/ 332 h 531"/>
                <a:gd name="T44" fmla="*/ 113 w 377"/>
                <a:gd name="T45" fmla="*/ 284 h 531"/>
                <a:gd name="T46" fmla="*/ 113 w 377"/>
                <a:gd name="T47" fmla="*/ 250 h 531"/>
                <a:gd name="T48" fmla="*/ 163 w 377"/>
                <a:gd name="T49" fmla="*/ 250 h 531"/>
                <a:gd name="T50" fmla="*/ 163 w 377"/>
                <a:gd name="T51" fmla="*/ 332 h 531"/>
                <a:gd name="T52" fmla="*/ 194 w 377"/>
                <a:gd name="T53" fmla="*/ 332 h 531"/>
                <a:gd name="T54" fmla="*/ 194 w 377"/>
                <a:gd name="T55" fmla="*/ 250 h 531"/>
                <a:gd name="T56" fmla="*/ 194 w 377"/>
                <a:gd name="T57" fmla="*/ 220 h 531"/>
                <a:gd name="T58" fmla="*/ 244 w 377"/>
                <a:gd name="T59" fmla="*/ 220 h 531"/>
                <a:gd name="T60" fmla="*/ 244 w 377"/>
                <a:gd name="T61" fmla="*/ 332 h 531"/>
                <a:gd name="T62" fmla="*/ 275 w 377"/>
                <a:gd name="T63" fmla="*/ 332 h 531"/>
                <a:gd name="T64" fmla="*/ 275 w 377"/>
                <a:gd name="T65" fmla="*/ 220 h 531"/>
                <a:gd name="T66" fmla="*/ 275 w 377"/>
                <a:gd name="T67" fmla="*/ 205 h 531"/>
                <a:gd name="T68" fmla="*/ 275 w 377"/>
                <a:gd name="T69" fmla="*/ 66 h 531"/>
                <a:gd name="T70" fmla="*/ 311 w 377"/>
                <a:gd name="T71" fmla="*/ 31 h 531"/>
                <a:gd name="T72" fmla="*/ 346 w 377"/>
                <a:gd name="T73" fmla="*/ 6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7" h="531">
                  <a:moveTo>
                    <a:pt x="346" y="66"/>
                  </a:moveTo>
                  <a:cubicBezTo>
                    <a:pt x="346" y="149"/>
                    <a:pt x="346" y="149"/>
                    <a:pt x="346" y="149"/>
                  </a:cubicBezTo>
                  <a:cubicBezTo>
                    <a:pt x="377" y="149"/>
                    <a:pt x="377" y="149"/>
                    <a:pt x="377" y="149"/>
                  </a:cubicBezTo>
                  <a:cubicBezTo>
                    <a:pt x="377" y="66"/>
                    <a:pt x="377" y="66"/>
                    <a:pt x="377" y="66"/>
                  </a:cubicBezTo>
                  <a:cubicBezTo>
                    <a:pt x="377" y="29"/>
                    <a:pt x="347" y="0"/>
                    <a:pt x="311" y="0"/>
                  </a:cubicBezTo>
                  <a:cubicBezTo>
                    <a:pt x="274" y="0"/>
                    <a:pt x="244" y="29"/>
                    <a:pt x="244" y="66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3" y="205"/>
                    <a:pt x="163" y="205"/>
                    <a:pt x="163" y="205"/>
                  </a:cubicBezTo>
                  <a:cubicBezTo>
                    <a:pt x="163" y="219"/>
                    <a:pt x="163" y="219"/>
                    <a:pt x="163" y="219"/>
                  </a:cubicBezTo>
                  <a:cubicBezTo>
                    <a:pt x="82" y="219"/>
                    <a:pt x="82" y="219"/>
                    <a:pt x="82" y="219"/>
                  </a:cubicBezTo>
                  <a:cubicBezTo>
                    <a:pt x="82" y="234"/>
                    <a:pt x="82" y="234"/>
                    <a:pt x="82" y="234"/>
                  </a:cubicBezTo>
                  <a:cubicBezTo>
                    <a:pt x="82" y="253"/>
                    <a:pt x="82" y="253"/>
                    <a:pt x="82" y="253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22" y="531"/>
                    <a:pt x="22" y="531"/>
                    <a:pt x="22" y="531"/>
                  </a:cubicBezTo>
                  <a:cubicBezTo>
                    <a:pt x="50" y="519"/>
                    <a:pt x="50" y="519"/>
                    <a:pt x="50" y="519"/>
                  </a:cubicBezTo>
                  <a:cubicBezTo>
                    <a:pt x="31" y="473"/>
                    <a:pt x="31" y="473"/>
                    <a:pt x="31" y="473"/>
                  </a:cubicBezTo>
                  <a:cubicBezTo>
                    <a:pt x="31" y="284"/>
                    <a:pt x="31" y="284"/>
                    <a:pt x="31" y="284"/>
                  </a:cubicBezTo>
                  <a:cubicBezTo>
                    <a:pt x="82" y="284"/>
                    <a:pt x="82" y="284"/>
                    <a:pt x="82" y="284"/>
                  </a:cubicBezTo>
                  <a:cubicBezTo>
                    <a:pt x="82" y="332"/>
                    <a:pt x="82" y="332"/>
                    <a:pt x="82" y="332"/>
                  </a:cubicBezTo>
                  <a:cubicBezTo>
                    <a:pt x="113" y="332"/>
                    <a:pt x="113" y="332"/>
                    <a:pt x="113" y="332"/>
                  </a:cubicBezTo>
                  <a:cubicBezTo>
                    <a:pt x="113" y="284"/>
                    <a:pt x="113" y="284"/>
                    <a:pt x="113" y="284"/>
                  </a:cubicBezTo>
                  <a:cubicBezTo>
                    <a:pt x="113" y="250"/>
                    <a:pt x="113" y="250"/>
                    <a:pt x="113" y="250"/>
                  </a:cubicBezTo>
                  <a:cubicBezTo>
                    <a:pt x="163" y="250"/>
                    <a:pt x="163" y="250"/>
                    <a:pt x="163" y="250"/>
                  </a:cubicBezTo>
                  <a:cubicBezTo>
                    <a:pt x="163" y="332"/>
                    <a:pt x="163" y="332"/>
                    <a:pt x="163" y="332"/>
                  </a:cubicBezTo>
                  <a:cubicBezTo>
                    <a:pt x="194" y="332"/>
                    <a:pt x="194" y="332"/>
                    <a:pt x="194" y="332"/>
                  </a:cubicBezTo>
                  <a:cubicBezTo>
                    <a:pt x="194" y="250"/>
                    <a:pt x="194" y="250"/>
                    <a:pt x="194" y="250"/>
                  </a:cubicBezTo>
                  <a:cubicBezTo>
                    <a:pt x="194" y="220"/>
                    <a:pt x="194" y="220"/>
                    <a:pt x="194" y="220"/>
                  </a:cubicBezTo>
                  <a:cubicBezTo>
                    <a:pt x="244" y="220"/>
                    <a:pt x="244" y="220"/>
                    <a:pt x="244" y="220"/>
                  </a:cubicBezTo>
                  <a:cubicBezTo>
                    <a:pt x="244" y="332"/>
                    <a:pt x="244" y="332"/>
                    <a:pt x="244" y="332"/>
                  </a:cubicBezTo>
                  <a:cubicBezTo>
                    <a:pt x="275" y="332"/>
                    <a:pt x="275" y="332"/>
                    <a:pt x="275" y="332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5" y="66"/>
                    <a:pt x="275" y="66"/>
                    <a:pt x="275" y="66"/>
                  </a:cubicBezTo>
                  <a:cubicBezTo>
                    <a:pt x="275" y="46"/>
                    <a:pt x="291" y="31"/>
                    <a:pt x="311" y="31"/>
                  </a:cubicBezTo>
                  <a:cubicBezTo>
                    <a:pt x="330" y="31"/>
                    <a:pt x="346" y="46"/>
                    <a:pt x="34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2706688" y="4630738"/>
              <a:ext cx="688975" cy="376238"/>
            </a:xfrm>
            <a:custGeom>
              <a:avLst/>
              <a:gdLst>
                <a:gd name="T0" fmla="*/ 978 w 1055"/>
                <a:gd name="T1" fmla="*/ 33 h 577"/>
                <a:gd name="T2" fmla="*/ 695 w 1055"/>
                <a:gd name="T3" fmla="*/ 33 h 577"/>
                <a:gd name="T4" fmla="*/ 695 w 1055"/>
                <a:gd name="T5" fmla="*/ 64 h 577"/>
                <a:gd name="T6" fmla="*/ 978 w 1055"/>
                <a:gd name="T7" fmla="*/ 64 h 577"/>
                <a:gd name="T8" fmla="*/ 1024 w 1055"/>
                <a:gd name="T9" fmla="*/ 110 h 577"/>
                <a:gd name="T10" fmla="*/ 1024 w 1055"/>
                <a:gd name="T11" fmla="*/ 139 h 577"/>
                <a:gd name="T12" fmla="*/ 978 w 1055"/>
                <a:gd name="T13" fmla="*/ 124 h 577"/>
                <a:gd name="T14" fmla="*/ 534 w 1055"/>
                <a:gd name="T15" fmla="*/ 124 h 577"/>
                <a:gd name="T16" fmla="*/ 479 w 1055"/>
                <a:gd name="T17" fmla="*/ 104 h 577"/>
                <a:gd name="T18" fmla="*/ 428 w 1055"/>
                <a:gd name="T19" fmla="*/ 64 h 577"/>
                <a:gd name="T20" fmla="*/ 664 w 1055"/>
                <a:gd name="T21" fmla="*/ 64 h 577"/>
                <a:gd name="T22" fmla="*/ 664 w 1055"/>
                <a:gd name="T23" fmla="*/ 33 h 577"/>
                <a:gd name="T24" fmla="*/ 390 w 1055"/>
                <a:gd name="T25" fmla="*/ 33 h 577"/>
                <a:gd name="T26" fmla="*/ 381 w 1055"/>
                <a:gd name="T27" fmla="*/ 26 h 577"/>
                <a:gd name="T28" fmla="*/ 307 w 1055"/>
                <a:gd name="T29" fmla="*/ 0 h 577"/>
                <a:gd name="T30" fmla="*/ 77 w 1055"/>
                <a:gd name="T31" fmla="*/ 0 h 577"/>
                <a:gd name="T32" fmla="*/ 0 w 1055"/>
                <a:gd name="T33" fmla="*/ 77 h 577"/>
                <a:gd name="T34" fmla="*/ 0 w 1055"/>
                <a:gd name="T35" fmla="*/ 577 h 577"/>
                <a:gd name="T36" fmla="*/ 31 w 1055"/>
                <a:gd name="T37" fmla="*/ 577 h 577"/>
                <a:gd name="T38" fmla="*/ 31 w 1055"/>
                <a:gd name="T39" fmla="*/ 77 h 577"/>
                <a:gd name="T40" fmla="*/ 77 w 1055"/>
                <a:gd name="T41" fmla="*/ 31 h 577"/>
                <a:gd name="T42" fmla="*/ 307 w 1055"/>
                <a:gd name="T43" fmla="*/ 31 h 577"/>
                <a:gd name="T44" fmla="*/ 361 w 1055"/>
                <a:gd name="T45" fmla="*/ 50 h 577"/>
                <a:gd name="T46" fmla="*/ 460 w 1055"/>
                <a:gd name="T47" fmla="*/ 129 h 577"/>
                <a:gd name="T48" fmla="*/ 534 w 1055"/>
                <a:gd name="T49" fmla="*/ 155 h 577"/>
                <a:gd name="T50" fmla="*/ 978 w 1055"/>
                <a:gd name="T51" fmla="*/ 155 h 577"/>
                <a:gd name="T52" fmla="*/ 1024 w 1055"/>
                <a:gd name="T53" fmla="*/ 201 h 577"/>
                <a:gd name="T54" fmla="*/ 1024 w 1055"/>
                <a:gd name="T55" fmla="*/ 226 h 577"/>
                <a:gd name="T56" fmla="*/ 1024 w 1055"/>
                <a:gd name="T57" fmla="*/ 261 h 577"/>
                <a:gd name="T58" fmla="*/ 1055 w 1055"/>
                <a:gd name="T59" fmla="*/ 261 h 577"/>
                <a:gd name="T60" fmla="*/ 1055 w 1055"/>
                <a:gd name="T61" fmla="*/ 226 h 577"/>
                <a:gd name="T62" fmla="*/ 1055 w 1055"/>
                <a:gd name="T63" fmla="*/ 201 h 577"/>
                <a:gd name="T64" fmla="*/ 1055 w 1055"/>
                <a:gd name="T65" fmla="*/ 110 h 577"/>
                <a:gd name="T66" fmla="*/ 978 w 1055"/>
                <a:gd name="T67" fmla="*/ 33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5" h="577">
                  <a:moveTo>
                    <a:pt x="978" y="33"/>
                  </a:moveTo>
                  <a:cubicBezTo>
                    <a:pt x="695" y="33"/>
                    <a:pt x="695" y="33"/>
                    <a:pt x="695" y="33"/>
                  </a:cubicBezTo>
                  <a:cubicBezTo>
                    <a:pt x="695" y="64"/>
                    <a:pt x="695" y="64"/>
                    <a:pt x="695" y="64"/>
                  </a:cubicBezTo>
                  <a:cubicBezTo>
                    <a:pt x="978" y="64"/>
                    <a:pt x="978" y="64"/>
                    <a:pt x="978" y="64"/>
                  </a:cubicBezTo>
                  <a:cubicBezTo>
                    <a:pt x="1003" y="64"/>
                    <a:pt x="1024" y="85"/>
                    <a:pt x="1024" y="110"/>
                  </a:cubicBezTo>
                  <a:cubicBezTo>
                    <a:pt x="1024" y="139"/>
                    <a:pt x="1024" y="139"/>
                    <a:pt x="1024" y="139"/>
                  </a:cubicBezTo>
                  <a:cubicBezTo>
                    <a:pt x="1011" y="129"/>
                    <a:pt x="995" y="124"/>
                    <a:pt x="978" y="124"/>
                  </a:cubicBezTo>
                  <a:cubicBezTo>
                    <a:pt x="534" y="124"/>
                    <a:pt x="534" y="124"/>
                    <a:pt x="534" y="124"/>
                  </a:cubicBezTo>
                  <a:cubicBezTo>
                    <a:pt x="514" y="124"/>
                    <a:pt x="495" y="117"/>
                    <a:pt x="479" y="104"/>
                  </a:cubicBezTo>
                  <a:cubicBezTo>
                    <a:pt x="428" y="64"/>
                    <a:pt x="428" y="64"/>
                    <a:pt x="428" y="64"/>
                  </a:cubicBezTo>
                  <a:cubicBezTo>
                    <a:pt x="664" y="64"/>
                    <a:pt x="664" y="64"/>
                    <a:pt x="664" y="64"/>
                  </a:cubicBezTo>
                  <a:cubicBezTo>
                    <a:pt x="664" y="33"/>
                    <a:pt x="664" y="33"/>
                    <a:pt x="664" y="33"/>
                  </a:cubicBezTo>
                  <a:cubicBezTo>
                    <a:pt x="390" y="33"/>
                    <a:pt x="390" y="33"/>
                    <a:pt x="390" y="33"/>
                  </a:cubicBezTo>
                  <a:cubicBezTo>
                    <a:pt x="381" y="26"/>
                    <a:pt x="381" y="26"/>
                    <a:pt x="381" y="26"/>
                  </a:cubicBezTo>
                  <a:cubicBezTo>
                    <a:pt x="360" y="9"/>
                    <a:pt x="334" y="0"/>
                    <a:pt x="30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35" y="0"/>
                    <a:pt x="0" y="34"/>
                    <a:pt x="0" y="77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31" y="577"/>
                    <a:pt x="31" y="577"/>
                    <a:pt x="31" y="5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1" y="52"/>
                    <a:pt x="52" y="31"/>
                    <a:pt x="77" y="31"/>
                  </a:cubicBezTo>
                  <a:cubicBezTo>
                    <a:pt x="307" y="31"/>
                    <a:pt x="307" y="31"/>
                    <a:pt x="307" y="31"/>
                  </a:cubicBezTo>
                  <a:cubicBezTo>
                    <a:pt x="326" y="31"/>
                    <a:pt x="346" y="37"/>
                    <a:pt x="361" y="50"/>
                  </a:cubicBezTo>
                  <a:cubicBezTo>
                    <a:pt x="460" y="129"/>
                    <a:pt x="460" y="129"/>
                    <a:pt x="460" y="129"/>
                  </a:cubicBezTo>
                  <a:cubicBezTo>
                    <a:pt x="481" y="145"/>
                    <a:pt x="507" y="155"/>
                    <a:pt x="534" y="155"/>
                  </a:cubicBezTo>
                  <a:cubicBezTo>
                    <a:pt x="978" y="155"/>
                    <a:pt x="978" y="155"/>
                    <a:pt x="978" y="155"/>
                  </a:cubicBezTo>
                  <a:cubicBezTo>
                    <a:pt x="1003" y="155"/>
                    <a:pt x="1024" y="175"/>
                    <a:pt x="1024" y="201"/>
                  </a:cubicBezTo>
                  <a:cubicBezTo>
                    <a:pt x="1024" y="226"/>
                    <a:pt x="1024" y="226"/>
                    <a:pt x="1024" y="226"/>
                  </a:cubicBezTo>
                  <a:cubicBezTo>
                    <a:pt x="1024" y="261"/>
                    <a:pt x="1024" y="261"/>
                    <a:pt x="1024" y="261"/>
                  </a:cubicBezTo>
                  <a:cubicBezTo>
                    <a:pt x="1055" y="261"/>
                    <a:pt x="1055" y="261"/>
                    <a:pt x="1055" y="261"/>
                  </a:cubicBezTo>
                  <a:cubicBezTo>
                    <a:pt x="1055" y="226"/>
                    <a:pt x="1055" y="226"/>
                    <a:pt x="1055" y="226"/>
                  </a:cubicBezTo>
                  <a:cubicBezTo>
                    <a:pt x="1055" y="201"/>
                    <a:pt x="1055" y="201"/>
                    <a:pt x="1055" y="201"/>
                  </a:cubicBezTo>
                  <a:cubicBezTo>
                    <a:pt x="1055" y="110"/>
                    <a:pt x="1055" y="110"/>
                    <a:pt x="1055" y="110"/>
                  </a:cubicBezTo>
                  <a:cubicBezTo>
                    <a:pt x="1055" y="67"/>
                    <a:pt x="1021" y="33"/>
                    <a:pt x="97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4" name="Rectangle 154"/>
            <p:cNvSpPr>
              <a:spLocks noChangeArrowheads="1"/>
            </p:cNvSpPr>
            <p:nvPr/>
          </p:nvSpPr>
          <p:spPr bwMode="auto">
            <a:xfrm>
              <a:off x="2847976" y="4670426"/>
              <a:ext cx="52388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5" name="Rectangle 155"/>
            <p:cNvSpPr>
              <a:spLocks noChangeArrowheads="1"/>
            </p:cNvSpPr>
            <p:nvPr/>
          </p:nvSpPr>
          <p:spPr bwMode="auto">
            <a:xfrm>
              <a:off x="2806701" y="4670426"/>
              <a:ext cx="20638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6" name="Rectangle 156"/>
            <p:cNvSpPr>
              <a:spLocks noChangeArrowheads="1"/>
            </p:cNvSpPr>
            <p:nvPr/>
          </p:nvSpPr>
          <p:spPr bwMode="auto">
            <a:xfrm>
              <a:off x="2767013" y="4670426"/>
              <a:ext cx="19050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7" name="Rectangle 157"/>
            <p:cNvSpPr>
              <a:spLocks noChangeArrowheads="1"/>
            </p:cNvSpPr>
            <p:nvPr/>
          </p:nvSpPr>
          <p:spPr bwMode="auto">
            <a:xfrm>
              <a:off x="3090863" y="4795838"/>
              <a:ext cx="20638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8" name="Freeform 158"/>
            <p:cNvSpPr>
              <a:spLocks/>
            </p:cNvSpPr>
            <p:nvPr/>
          </p:nvSpPr>
          <p:spPr bwMode="auto">
            <a:xfrm>
              <a:off x="3019426" y="4818063"/>
              <a:ext cx="28575" cy="28575"/>
            </a:xfrm>
            <a:custGeom>
              <a:avLst/>
              <a:gdLst>
                <a:gd name="T0" fmla="*/ 0 w 18"/>
                <a:gd name="T1" fmla="*/ 9 h 18"/>
                <a:gd name="T2" fmla="*/ 9 w 18"/>
                <a:gd name="T3" fmla="*/ 0 h 18"/>
                <a:gd name="T4" fmla="*/ 18 w 18"/>
                <a:gd name="T5" fmla="*/ 9 h 18"/>
                <a:gd name="T6" fmla="*/ 9 w 18"/>
                <a:gd name="T7" fmla="*/ 18 h 18"/>
                <a:gd name="T8" fmla="*/ 0 w 1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9" y="0"/>
                  </a:lnTo>
                  <a:lnTo>
                    <a:pt x="18" y="9"/>
                  </a:lnTo>
                  <a:lnTo>
                    <a:pt x="9" y="18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59" name="Rectangle 159"/>
            <p:cNvSpPr>
              <a:spLocks noChangeArrowheads="1"/>
            </p:cNvSpPr>
            <p:nvPr/>
          </p:nvSpPr>
          <p:spPr bwMode="auto">
            <a:xfrm>
              <a:off x="2995613" y="4889501"/>
              <a:ext cx="20638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3152776" y="4818063"/>
              <a:ext cx="28575" cy="28575"/>
            </a:xfrm>
            <a:custGeom>
              <a:avLst/>
              <a:gdLst>
                <a:gd name="T0" fmla="*/ 0 w 18"/>
                <a:gd name="T1" fmla="*/ 9 h 18"/>
                <a:gd name="T2" fmla="*/ 9 w 18"/>
                <a:gd name="T3" fmla="*/ 0 h 18"/>
                <a:gd name="T4" fmla="*/ 18 w 18"/>
                <a:gd name="T5" fmla="*/ 9 h 18"/>
                <a:gd name="T6" fmla="*/ 9 w 18"/>
                <a:gd name="T7" fmla="*/ 18 h 18"/>
                <a:gd name="T8" fmla="*/ 0 w 1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9" y="0"/>
                  </a:lnTo>
                  <a:lnTo>
                    <a:pt x="18" y="9"/>
                  </a:lnTo>
                  <a:lnTo>
                    <a:pt x="9" y="18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1" name="Rectangle 161"/>
            <p:cNvSpPr>
              <a:spLocks noChangeArrowheads="1"/>
            </p:cNvSpPr>
            <p:nvPr/>
          </p:nvSpPr>
          <p:spPr bwMode="auto">
            <a:xfrm>
              <a:off x="3184526" y="4889501"/>
              <a:ext cx="20638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190" name="Группа 189"/>
          <p:cNvGrpSpPr/>
          <p:nvPr/>
        </p:nvGrpSpPr>
        <p:grpSpPr>
          <a:xfrm>
            <a:off x="3646129" y="2441181"/>
            <a:ext cx="393742" cy="392837"/>
            <a:chOff x="3746501" y="4630738"/>
            <a:chExt cx="690563" cy="688975"/>
          </a:xfrm>
          <a:solidFill>
            <a:srgbClr val="008C95"/>
          </a:solidFill>
        </p:grpSpPr>
        <p:sp>
          <p:nvSpPr>
            <p:cNvPr id="162" name="Rectangle 162"/>
            <p:cNvSpPr>
              <a:spLocks noChangeArrowheads="1"/>
            </p:cNvSpPr>
            <p:nvPr/>
          </p:nvSpPr>
          <p:spPr bwMode="auto">
            <a:xfrm>
              <a:off x="3862388" y="4975226"/>
              <a:ext cx="29845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3" name="Rectangle 163"/>
            <p:cNvSpPr>
              <a:spLocks noChangeArrowheads="1"/>
            </p:cNvSpPr>
            <p:nvPr/>
          </p:nvSpPr>
          <p:spPr bwMode="auto">
            <a:xfrm>
              <a:off x="3862388" y="5021263"/>
              <a:ext cx="6826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4" name="Rectangle 164"/>
            <p:cNvSpPr>
              <a:spLocks noChangeArrowheads="1"/>
            </p:cNvSpPr>
            <p:nvPr/>
          </p:nvSpPr>
          <p:spPr bwMode="auto">
            <a:xfrm>
              <a:off x="3954463" y="5021263"/>
              <a:ext cx="160338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5" name="Rectangle 165"/>
            <p:cNvSpPr>
              <a:spLocks noChangeArrowheads="1"/>
            </p:cNvSpPr>
            <p:nvPr/>
          </p:nvSpPr>
          <p:spPr bwMode="auto">
            <a:xfrm>
              <a:off x="4138613" y="5021263"/>
              <a:ext cx="1381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6" name="Rectangle 166"/>
            <p:cNvSpPr>
              <a:spLocks noChangeArrowheads="1"/>
            </p:cNvSpPr>
            <p:nvPr/>
          </p:nvSpPr>
          <p:spPr bwMode="auto">
            <a:xfrm>
              <a:off x="3862388" y="5067301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7" name="Rectangle 167"/>
            <p:cNvSpPr>
              <a:spLocks noChangeArrowheads="1"/>
            </p:cNvSpPr>
            <p:nvPr/>
          </p:nvSpPr>
          <p:spPr bwMode="auto">
            <a:xfrm>
              <a:off x="3908426" y="5067301"/>
              <a:ext cx="11430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8" name="Rectangle 168"/>
            <p:cNvSpPr>
              <a:spLocks noChangeArrowheads="1"/>
            </p:cNvSpPr>
            <p:nvPr/>
          </p:nvSpPr>
          <p:spPr bwMode="auto">
            <a:xfrm>
              <a:off x="4046538" y="5067301"/>
              <a:ext cx="230188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69" name="Rectangle 169"/>
            <p:cNvSpPr>
              <a:spLocks noChangeArrowheads="1"/>
            </p:cNvSpPr>
            <p:nvPr/>
          </p:nvSpPr>
          <p:spPr bwMode="auto">
            <a:xfrm>
              <a:off x="3862388" y="5113338"/>
              <a:ext cx="2524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0" name="Rectangle 170"/>
            <p:cNvSpPr>
              <a:spLocks noChangeArrowheads="1"/>
            </p:cNvSpPr>
            <p:nvPr/>
          </p:nvSpPr>
          <p:spPr bwMode="auto">
            <a:xfrm>
              <a:off x="4138613" y="5113338"/>
              <a:ext cx="138113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1" name="Rectangle 171"/>
            <p:cNvSpPr>
              <a:spLocks noChangeArrowheads="1"/>
            </p:cNvSpPr>
            <p:nvPr/>
          </p:nvSpPr>
          <p:spPr bwMode="auto">
            <a:xfrm>
              <a:off x="3862388" y="5159376"/>
              <a:ext cx="414338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2" name="Freeform 172"/>
            <p:cNvSpPr>
              <a:spLocks noEditPoints="1"/>
            </p:cNvSpPr>
            <p:nvPr/>
          </p:nvSpPr>
          <p:spPr bwMode="auto">
            <a:xfrm>
              <a:off x="3862388" y="4676776"/>
              <a:ext cx="206375" cy="276225"/>
            </a:xfrm>
            <a:custGeom>
              <a:avLst/>
              <a:gdLst>
                <a:gd name="T0" fmla="*/ 18 w 317"/>
                <a:gd name="T1" fmla="*/ 423 h 423"/>
                <a:gd name="T2" fmla="*/ 300 w 317"/>
                <a:gd name="T3" fmla="*/ 423 h 423"/>
                <a:gd name="T4" fmla="*/ 317 w 317"/>
                <a:gd name="T5" fmla="*/ 405 h 423"/>
                <a:gd name="T6" fmla="*/ 317 w 317"/>
                <a:gd name="T7" fmla="*/ 387 h 423"/>
                <a:gd name="T8" fmla="*/ 212 w 317"/>
                <a:gd name="T9" fmla="*/ 265 h 423"/>
                <a:gd name="T10" fmla="*/ 212 w 317"/>
                <a:gd name="T11" fmla="*/ 246 h 423"/>
                <a:gd name="T12" fmla="*/ 247 w 317"/>
                <a:gd name="T13" fmla="*/ 176 h 423"/>
                <a:gd name="T14" fmla="*/ 247 w 317"/>
                <a:gd name="T15" fmla="*/ 159 h 423"/>
                <a:gd name="T16" fmla="*/ 264 w 317"/>
                <a:gd name="T17" fmla="*/ 141 h 423"/>
                <a:gd name="T18" fmla="*/ 264 w 317"/>
                <a:gd name="T19" fmla="*/ 106 h 423"/>
                <a:gd name="T20" fmla="*/ 159 w 317"/>
                <a:gd name="T21" fmla="*/ 0 h 423"/>
                <a:gd name="T22" fmla="*/ 53 w 317"/>
                <a:gd name="T23" fmla="*/ 106 h 423"/>
                <a:gd name="T24" fmla="*/ 53 w 317"/>
                <a:gd name="T25" fmla="*/ 141 h 423"/>
                <a:gd name="T26" fmla="*/ 71 w 317"/>
                <a:gd name="T27" fmla="*/ 159 h 423"/>
                <a:gd name="T28" fmla="*/ 71 w 317"/>
                <a:gd name="T29" fmla="*/ 176 h 423"/>
                <a:gd name="T30" fmla="*/ 106 w 317"/>
                <a:gd name="T31" fmla="*/ 246 h 423"/>
                <a:gd name="T32" fmla="*/ 106 w 317"/>
                <a:gd name="T33" fmla="*/ 265 h 423"/>
                <a:gd name="T34" fmla="*/ 0 w 317"/>
                <a:gd name="T35" fmla="*/ 387 h 423"/>
                <a:gd name="T36" fmla="*/ 0 w 317"/>
                <a:gd name="T37" fmla="*/ 405 h 423"/>
                <a:gd name="T38" fmla="*/ 18 w 317"/>
                <a:gd name="T39" fmla="*/ 423 h 423"/>
                <a:gd name="T40" fmla="*/ 88 w 317"/>
                <a:gd name="T41" fmla="*/ 106 h 423"/>
                <a:gd name="T42" fmla="*/ 159 w 317"/>
                <a:gd name="T43" fmla="*/ 35 h 423"/>
                <a:gd name="T44" fmla="*/ 229 w 317"/>
                <a:gd name="T45" fmla="*/ 106 h 423"/>
                <a:gd name="T46" fmla="*/ 229 w 317"/>
                <a:gd name="T47" fmla="*/ 123 h 423"/>
                <a:gd name="T48" fmla="*/ 226 w 317"/>
                <a:gd name="T49" fmla="*/ 123 h 423"/>
                <a:gd name="T50" fmla="*/ 214 w 317"/>
                <a:gd name="T51" fmla="*/ 118 h 423"/>
                <a:gd name="T52" fmla="*/ 189 w 317"/>
                <a:gd name="T53" fmla="*/ 93 h 423"/>
                <a:gd name="T54" fmla="*/ 164 w 317"/>
                <a:gd name="T55" fmla="*/ 93 h 423"/>
                <a:gd name="T56" fmla="*/ 149 w 317"/>
                <a:gd name="T57" fmla="*/ 108 h 423"/>
                <a:gd name="T58" fmla="*/ 112 w 317"/>
                <a:gd name="T59" fmla="*/ 123 h 423"/>
                <a:gd name="T60" fmla="*/ 88 w 317"/>
                <a:gd name="T61" fmla="*/ 123 h 423"/>
                <a:gd name="T62" fmla="*/ 88 w 317"/>
                <a:gd name="T63" fmla="*/ 106 h 423"/>
                <a:gd name="T64" fmla="*/ 112 w 317"/>
                <a:gd name="T65" fmla="*/ 159 h 423"/>
                <a:gd name="T66" fmla="*/ 174 w 317"/>
                <a:gd name="T67" fmla="*/ 133 h 423"/>
                <a:gd name="T68" fmla="*/ 176 w 317"/>
                <a:gd name="T69" fmla="*/ 131 h 423"/>
                <a:gd name="T70" fmla="*/ 189 w 317"/>
                <a:gd name="T71" fmla="*/ 143 h 423"/>
                <a:gd name="T72" fmla="*/ 212 w 317"/>
                <a:gd name="T73" fmla="*/ 156 h 423"/>
                <a:gd name="T74" fmla="*/ 212 w 317"/>
                <a:gd name="T75" fmla="*/ 176 h 423"/>
                <a:gd name="T76" fmla="*/ 159 w 317"/>
                <a:gd name="T77" fmla="*/ 229 h 423"/>
                <a:gd name="T78" fmla="*/ 106 w 317"/>
                <a:gd name="T79" fmla="*/ 176 h 423"/>
                <a:gd name="T80" fmla="*/ 106 w 317"/>
                <a:gd name="T81" fmla="*/ 159 h 423"/>
                <a:gd name="T82" fmla="*/ 112 w 317"/>
                <a:gd name="T83" fmla="*/ 159 h 423"/>
                <a:gd name="T84" fmla="*/ 159 w 317"/>
                <a:gd name="T85" fmla="*/ 264 h 423"/>
                <a:gd name="T86" fmla="*/ 176 w 317"/>
                <a:gd name="T87" fmla="*/ 262 h 423"/>
                <a:gd name="T88" fmla="*/ 176 w 317"/>
                <a:gd name="T89" fmla="*/ 275 h 423"/>
                <a:gd name="T90" fmla="*/ 159 w 317"/>
                <a:gd name="T91" fmla="*/ 292 h 423"/>
                <a:gd name="T92" fmla="*/ 141 w 317"/>
                <a:gd name="T93" fmla="*/ 275 h 423"/>
                <a:gd name="T94" fmla="*/ 141 w 317"/>
                <a:gd name="T95" fmla="*/ 262 h 423"/>
                <a:gd name="T96" fmla="*/ 159 w 317"/>
                <a:gd name="T97" fmla="*/ 264 h 423"/>
                <a:gd name="T98" fmla="*/ 117 w 317"/>
                <a:gd name="T99" fmla="*/ 300 h 423"/>
                <a:gd name="T100" fmla="*/ 146 w 317"/>
                <a:gd name="T101" fmla="*/ 329 h 423"/>
                <a:gd name="T102" fmla="*/ 171 w 317"/>
                <a:gd name="T103" fmla="*/ 329 h 423"/>
                <a:gd name="T104" fmla="*/ 201 w 317"/>
                <a:gd name="T105" fmla="*/ 300 h 423"/>
                <a:gd name="T106" fmla="*/ 282 w 317"/>
                <a:gd name="T107" fmla="*/ 387 h 423"/>
                <a:gd name="T108" fmla="*/ 36 w 317"/>
                <a:gd name="T109" fmla="*/ 387 h 423"/>
                <a:gd name="T110" fmla="*/ 117 w 317"/>
                <a:gd name="T111" fmla="*/ 30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7" h="423">
                  <a:moveTo>
                    <a:pt x="18" y="423"/>
                  </a:moveTo>
                  <a:cubicBezTo>
                    <a:pt x="300" y="423"/>
                    <a:pt x="300" y="423"/>
                    <a:pt x="300" y="423"/>
                  </a:cubicBezTo>
                  <a:cubicBezTo>
                    <a:pt x="309" y="423"/>
                    <a:pt x="317" y="415"/>
                    <a:pt x="317" y="405"/>
                  </a:cubicBezTo>
                  <a:cubicBezTo>
                    <a:pt x="317" y="387"/>
                    <a:pt x="317" y="387"/>
                    <a:pt x="317" y="387"/>
                  </a:cubicBezTo>
                  <a:cubicBezTo>
                    <a:pt x="317" y="326"/>
                    <a:pt x="272" y="274"/>
                    <a:pt x="212" y="265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34" y="230"/>
                    <a:pt x="247" y="204"/>
                    <a:pt x="247" y="176"/>
                  </a:cubicBezTo>
                  <a:cubicBezTo>
                    <a:pt x="247" y="159"/>
                    <a:pt x="247" y="159"/>
                    <a:pt x="247" y="159"/>
                  </a:cubicBezTo>
                  <a:cubicBezTo>
                    <a:pt x="257" y="159"/>
                    <a:pt x="264" y="151"/>
                    <a:pt x="264" y="141"/>
                  </a:cubicBezTo>
                  <a:cubicBezTo>
                    <a:pt x="264" y="106"/>
                    <a:pt x="264" y="106"/>
                    <a:pt x="264" y="106"/>
                  </a:cubicBezTo>
                  <a:cubicBezTo>
                    <a:pt x="264" y="47"/>
                    <a:pt x="217" y="0"/>
                    <a:pt x="159" y="0"/>
                  </a:cubicBezTo>
                  <a:cubicBezTo>
                    <a:pt x="100" y="0"/>
                    <a:pt x="53" y="47"/>
                    <a:pt x="53" y="106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3" y="151"/>
                    <a:pt x="61" y="159"/>
                    <a:pt x="71" y="159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1" y="204"/>
                    <a:pt x="84" y="230"/>
                    <a:pt x="106" y="246"/>
                  </a:cubicBezTo>
                  <a:cubicBezTo>
                    <a:pt x="106" y="265"/>
                    <a:pt x="106" y="265"/>
                    <a:pt x="106" y="265"/>
                  </a:cubicBezTo>
                  <a:cubicBezTo>
                    <a:pt x="45" y="274"/>
                    <a:pt x="0" y="326"/>
                    <a:pt x="0" y="387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15"/>
                    <a:pt x="8" y="423"/>
                    <a:pt x="18" y="423"/>
                  </a:cubicBezTo>
                  <a:close/>
                  <a:moveTo>
                    <a:pt x="88" y="106"/>
                  </a:moveTo>
                  <a:cubicBezTo>
                    <a:pt x="88" y="67"/>
                    <a:pt x="120" y="35"/>
                    <a:pt x="159" y="35"/>
                  </a:cubicBezTo>
                  <a:cubicBezTo>
                    <a:pt x="198" y="35"/>
                    <a:pt x="229" y="67"/>
                    <a:pt x="229" y="106"/>
                  </a:cubicBezTo>
                  <a:cubicBezTo>
                    <a:pt x="229" y="123"/>
                    <a:pt x="229" y="123"/>
                    <a:pt x="229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2" y="123"/>
                    <a:pt x="217" y="121"/>
                    <a:pt x="214" y="118"/>
                  </a:cubicBezTo>
                  <a:cubicBezTo>
                    <a:pt x="189" y="93"/>
                    <a:pt x="189" y="93"/>
                    <a:pt x="189" y="93"/>
                  </a:cubicBezTo>
                  <a:cubicBezTo>
                    <a:pt x="182" y="86"/>
                    <a:pt x="171" y="86"/>
                    <a:pt x="164" y="93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39" y="118"/>
                    <a:pt x="126" y="123"/>
                    <a:pt x="112" y="123"/>
                  </a:cubicBezTo>
                  <a:cubicBezTo>
                    <a:pt x="88" y="123"/>
                    <a:pt x="88" y="123"/>
                    <a:pt x="88" y="123"/>
                  </a:cubicBezTo>
                  <a:lnTo>
                    <a:pt x="88" y="106"/>
                  </a:lnTo>
                  <a:close/>
                  <a:moveTo>
                    <a:pt x="112" y="159"/>
                  </a:moveTo>
                  <a:cubicBezTo>
                    <a:pt x="135" y="159"/>
                    <a:pt x="158" y="149"/>
                    <a:pt x="174" y="133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89" y="143"/>
                    <a:pt x="189" y="143"/>
                    <a:pt x="189" y="143"/>
                  </a:cubicBezTo>
                  <a:cubicBezTo>
                    <a:pt x="195" y="149"/>
                    <a:pt x="203" y="154"/>
                    <a:pt x="212" y="156"/>
                  </a:cubicBezTo>
                  <a:cubicBezTo>
                    <a:pt x="212" y="176"/>
                    <a:pt x="212" y="176"/>
                    <a:pt x="212" y="176"/>
                  </a:cubicBezTo>
                  <a:cubicBezTo>
                    <a:pt x="212" y="205"/>
                    <a:pt x="188" y="229"/>
                    <a:pt x="159" y="229"/>
                  </a:cubicBezTo>
                  <a:cubicBezTo>
                    <a:pt x="130" y="229"/>
                    <a:pt x="106" y="205"/>
                    <a:pt x="106" y="176"/>
                  </a:cubicBezTo>
                  <a:cubicBezTo>
                    <a:pt x="106" y="159"/>
                    <a:pt x="106" y="159"/>
                    <a:pt x="106" y="159"/>
                  </a:cubicBezTo>
                  <a:cubicBezTo>
                    <a:pt x="112" y="159"/>
                    <a:pt x="112" y="159"/>
                    <a:pt x="112" y="159"/>
                  </a:cubicBezTo>
                  <a:close/>
                  <a:moveTo>
                    <a:pt x="159" y="264"/>
                  </a:moveTo>
                  <a:cubicBezTo>
                    <a:pt x="165" y="264"/>
                    <a:pt x="171" y="264"/>
                    <a:pt x="176" y="262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62"/>
                    <a:pt x="141" y="262"/>
                    <a:pt x="141" y="262"/>
                  </a:cubicBezTo>
                  <a:cubicBezTo>
                    <a:pt x="147" y="264"/>
                    <a:pt x="153" y="264"/>
                    <a:pt x="159" y="264"/>
                  </a:cubicBezTo>
                  <a:close/>
                  <a:moveTo>
                    <a:pt x="117" y="300"/>
                  </a:moveTo>
                  <a:cubicBezTo>
                    <a:pt x="146" y="329"/>
                    <a:pt x="146" y="329"/>
                    <a:pt x="146" y="329"/>
                  </a:cubicBezTo>
                  <a:cubicBezTo>
                    <a:pt x="153" y="336"/>
                    <a:pt x="164" y="336"/>
                    <a:pt x="171" y="329"/>
                  </a:cubicBezTo>
                  <a:cubicBezTo>
                    <a:pt x="201" y="300"/>
                    <a:pt x="201" y="300"/>
                    <a:pt x="201" y="300"/>
                  </a:cubicBezTo>
                  <a:cubicBezTo>
                    <a:pt x="246" y="303"/>
                    <a:pt x="282" y="342"/>
                    <a:pt x="282" y="387"/>
                  </a:cubicBezTo>
                  <a:cubicBezTo>
                    <a:pt x="36" y="387"/>
                    <a:pt x="36" y="387"/>
                    <a:pt x="36" y="387"/>
                  </a:cubicBezTo>
                  <a:cubicBezTo>
                    <a:pt x="36" y="342"/>
                    <a:pt x="71" y="303"/>
                    <a:pt x="117" y="3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3" name="Freeform 173"/>
            <p:cNvSpPr>
              <a:spLocks noEditPoints="1"/>
            </p:cNvSpPr>
            <p:nvPr/>
          </p:nvSpPr>
          <p:spPr bwMode="auto">
            <a:xfrm>
              <a:off x="3746501" y="4630738"/>
              <a:ext cx="690563" cy="688975"/>
            </a:xfrm>
            <a:custGeom>
              <a:avLst/>
              <a:gdLst>
                <a:gd name="T0" fmla="*/ 881 w 1057"/>
                <a:gd name="T1" fmla="*/ 112 h 1056"/>
                <a:gd name="T2" fmla="*/ 828 w 1057"/>
                <a:gd name="T3" fmla="*/ 0 h 1056"/>
                <a:gd name="T4" fmla="*/ 106 w 1057"/>
                <a:gd name="T5" fmla="*/ 53 h 1056"/>
                <a:gd name="T6" fmla="*/ 18 w 1057"/>
                <a:gd name="T7" fmla="*/ 880 h 1056"/>
                <a:gd name="T8" fmla="*/ 0 w 1057"/>
                <a:gd name="T9" fmla="*/ 968 h 1056"/>
                <a:gd name="T10" fmla="*/ 793 w 1057"/>
                <a:gd name="T11" fmla="*/ 1056 h 1056"/>
                <a:gd name="T12" fmla="*/ 881 w 1057"/>
                <a:gd name="T13" fmla="*/ 557 h 1056"/>
                <a:gd name="T14" fmla="*/ 952 w 1057"/>
                <a:gd name="T15" fmla="*/ 434 h 1056"/>
                <a:gd name="T16" fmla="*/ 952 w 1057"/>
                <a:gd name="T17" fmla="*/ 483 h 1056"/>
                <a:gd name="T18" fmla="*/ 845 w 1057"/>
                <a:gd name="T19" fmla="*/ 493 h 1056"/>
                <a:gd name="T20" fmla="*/ 810 w 1057"/>
                <a:gd name="T21" fmla="*/ 527 h 1056"/>
                <a:gd name="T22" fmla="*/ 728 w 1057"/>
                <a:gd name="T23" fmla="*/ 459 h 1056"/>
                <a:gd name="T24" fmla="*/ 679 w 1057"/>
                <a:gd name="T25" fmla="*/ 458 h 1056"/>
                <a:gd name="T26" fmla="*/ 669 w 1057"/>
                <a:gd name="T27" fmla="*/ 352 h 1056"/>
                <a:gd name="T28" fmla="*/ 635 w 1057"/>
                <a:gd name="T29" fmla="*/ 317 h 1056"/>
                <a:gd name="T30" fmla="*/ 703 w 1057"/>
                <a:gd name="T31" fmla="*/ 235 h 1056"/>
                <a:gd name="T32" fmla="*/ 704 w 1057"/>
                <a:gd name="T33" fmla="*/ 185 h 1056"/>
                <a:gd name="T34" fmla="*/ 810 w 1057"/>
                <a:gd name="T35" fmla="*/ 176 h 1056"/>
                <a:gd name="T36" fmla="*/ 845 w 1057"/>
                <a:gd name="T37" fmla="*/ 141 h 1056"/>
                <a:gd name="T38" fmla="*/ 927 w 1057"/>
                <a:gd name="T39" fmla="*/ 210 h 1056"/>
                <a:gd name="T40" fmla="*/ 977 w 1057"/>
                <a:gd name="T41" fmla="*/ 210 h 1056"/>
                <a:gd name="T42" fmla="*/ 986 w 1057"/>
                <a:gd name="T43" fmla="*/ 317 h 1056"/>
                <a:gd name="T44" fmla="*/ 1021 w 1057"/>
                <a:gd name="T45" fmla="*/ 352 h 1056"/>
                <a:gd name="T46" fmla="*/ 952 w 1057"/>
                <a:gd name="T47" fmla="*/ 434 h 1056"/>
                <a:gd name="T48" fmla="*/ 36 w 1057"/>
                <a:gd name="T49" fmla="*/ 968 h 1056"/>
                <a:gd name="T50" fmla="*/ 705 w 1057"/>
                <a:gd name="T51" fmla="*/ 915 h 1056"/>
                <a:gd name="T52" fmla="*/ 722 w 1057"/>
                <a:gd name="T53" fmla="*/ 1021 h 1056"/>
                <a:gd name="T54" fmla="*/ 845 w 1057"/>
                <a:gd name="T55" fmla="*/ 968 h 1056"/>
                <a:gd name="T56" fmla="*/ 740 w 1057"/>
                <a:gd name="T57" fmla="*/ 968 h 1056"/>
                <a:gd name="T58" fmla="*/ 722 w 1057"/>
                <a:gd name="T59" fmla="*/ 880 h 1056"/>
                <a:gd name="T60" fmla="*/ 141 w 1057"/>
                <a:gd name="T61" fmla="*/ 53 h 1056"/>
                <a:gd name="T62" fmla="*/ 828 w 1057"/>
                <a:gd name="T63" fmla="*/ 35 h 1056"/>
                <a:gd name="T64" fmla="*/ 845 w 1057"/>
                <a:gd name="T65" fmla="*/ 106 h 1056"/>
                <a:gd name="T66" fmla="*/ 599 w 1057"/>
                <a:gd name="T67" fmla="*/ 334 h 1056"/>
                <a:gd name="T68" fmla="*/ 845 w 1057"/>
                <a:gd name="T69" fmla="*/ 56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7" h="1056">
                  <a:moveTo>
                    <a:pt x="1057" y="334"/>
                  </a:moveTo>
                  <a:cubicBezTo>
                    <a:pt x="1056" y="228"/>
                    <a:pt x="984" y="136"/>
                    <a:pt x="881" y="112"/>
                  </a:cubicBezTo>
                  <a:cubicBezTo>
                    <a:pt x="881" y="53"/>
                    <a:pt x="881" y="53"/>
                    <a:pt x="881" y="53"/>
                  </a:cubicBezTo>
                  <a:cubicBezTo>
                    <a:pt x="881" y="23"/>
                    <a:pt x="857" y="0"/>
                    <a:pt x="828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30" y="0"/>
                    <a:pt x="106" y="23"/>
                    <a:pt x="106" y="53"/>
                  </a:cubicBezTo>
                  <a:cubicBezTo>
                    <a:pt x="106" y="880"/>
                    <a:pt x="106" y="880"/>
                    <a:pt x="106" y="880"/>
                  </a:cubicBezTo>
                  <a:cubicBezTo>
                    <a:pt x="18" y="880"/>
                    <a:pt x="18" y="880"/>
                    <a:pt x="18" y="880"/>
                  </a:cubicBezTo>
                  <a:cubicBezTo>
                    <a:pt x="8" y="880"/>
                    <a:pt x="0" y="888"/>
                    <a:pt x="0" y="898"/>
                  </a:cubicBezTo>
                  <a:cubicBezTo>
                    <a:pt x="0" y="968"/>
                    <a:pt x="0" y="968"/>
                    <a:pt x="0" y="968"/>
                  </a:cubicBezTo>
                  <a:cubicBezTo>
                    <a:pt x="0" y="1017"/>
                    <a:pt x="40" y="1056"/>
                    <a:pt x="88" y="1056"/>
                  </a:cubicBezTo>
                  <a:cubicBezTo>
                    <a:pt x="793" y="1056"/>
                    <a:pt x="793" y="1056"/>
                    <a:pt x="793" y="1056"/>
                  </a:cubicBezTo>
                  <a:cubicBezTo>
                    <a:pt x="841" y="1056"/>
                    <a:pt x="881" y="1017"/>
                    <a:pt x="881" y="968"/>
                  </a:cubicBezTo>
                  <a:cubicBezTo>
                    <a:pt x="881" y="557"/>
                    <a:pt x="881" y="557"/>
                    <a:pt x="881" y="557"/>
                  </a:cubicBezTo>
                  <a:cubicBezTo>
                    <a:pt x="984" y="532"/>
                    <a:pt x="1056" y="440"/>
                    <a:pt x="1057" y="334"/>
                  </a:cubicBezTo>
                  <a:close/>
                  <a:moveTo>
                    <a:pt x="952" y="434"/>
                  </a:moveTo>
                  <a:cubicBezTo>
                    <a:pt x="927" y="459"/>
                    <a:pt x="927" y="459"/>
                    <a:pt x="927" y="459"/>
                  </a:cubicBezTo>
                  <a:cubicBezTo>
                    <a:pt x="952" y="483"/>
                    <a:pt x="952" y="483"/>
                    <a:pt x="952" y="483"/>
                  </a:cubicBezTo>
                  <a:cubicBezTo>
                    <a:pt x="922" y="508"/>
                    <a:pt x="884" y="523"/>
                    <a:pt x="845" y="527"/>
                  </a:cubicBezTo>
                  <a:cubicBezTo>
                    <a:pt x="845" y="493"/>
                    <a:pt x="845" y="493"/>
                    <a:pt x="845" y="493"/>
                  </a:cubicBezTo>
                  <a:cubicBezTo>
                    <a:pt x="810" y="493"/>
                    <a:pt x="810" y="493"/>
                    <a:pt x="810" y="493"/>
                  </a:cubicBezTo>
                  <a:cubicBezTo>
                    <a:pt x="810" y="527"/>
                    <a:pt x="810" y="527"/>
                    <a:pt x="810" y="527"/>
                  </a:cubicBezTo>
                  <a:cubicBezTo>
                    <a:pt x="771" y="523"/>
                    <a:pt x="734" y="508"/>
                    <a:pt x="704" y="483"/>
                  </a:cubicBezTo>
                  <a:cubicBezTo>
                    <a:pt x="728" y="459"/>
                    <a:pt x="728" y="459"/>
                    <a:pt x="728" y="459"/>
                  </a:cubicBezTo>
                  <a:cubicBezTo>
                    <a:pt x="703" y="434"/>
                    <a:pt x="703" y="434"/>
                    <a:pt x="703" y="434"/>
                  </a:cubicBezTo>
                  <a:cubicBezTo>
                    <a:pt x="679" y="458"/>
                    <a:pt x="679" y="458"/>
                    <a:pt x="679" y="458"/>
                  </a:cubicBezTo>
                  <a:cubicBezTo>
                    <a:pt x="654" y="428"/>
                    <a:pt x="639" y="391"/>
                    <a:pt x="635" y="352"/>
                  </a:cubicBezTo>
                  <a:cubicBezTo>
                    <a:pt x="669" y="352"/>
                    <a:pt x="669" y="352"/>
                    <a:pt x="669" y="352"/>
                  </a:cubicBezTo>
                  <a:cubicBezTo>
                    <a:pt x="669" y="317"/>
                    <a:pt x="669" y="317"/>
                    <a:pt x="669" y="317"/>
                  </a:cubicBezTo>
                  <a:cubicBezTo>
                    <a:pt x="635" y="317"/>
                    <a:pt x="635" y="317"/>
                    <a:pt x="635" y="317"/>
                  </a:cubicBezTo>
                  <a:cubicBezTo>
                    <a:pt x="639" y="278"/>
                    <a:pt x="654" y="240"/>
                    <a:pt x="679" y="210"/>
                  </a:cubicBezTo>
                  <a:cubicBezTo>
                    <a:pt x="703" y="235"/>
                    <a:pt x="703" y="235"/>
                    <a:pt x="703" y="235"/>
                  </a:cubicBezTo>
                  <a:cubicBezTo>
                    <a:pt x="728" y="210"/>
                    <a:pt x="728" y="210"/>
                    <a:pt x="728" y="210"/>
                  </a:cubicBezTo>
                  <a:cubicBezTo>
                    <a:pt x="704" y="185"/>
                    <a:pt x="704" y="185"/>
                    <a:pt x="704" y="185"/>
                  </a:cubicBezTo>
                  <a:cubicBezTo>
                    <a:pt x="734" y="160"/>
                    <a:pt x="771" y="145"/>
                    <a:pt x="810" y="141"/>
                  </a:cubicBezTo>
                  <a:cubicBezTo>
                    <a:pt x="810" y="176"/>
                    <a:pt x="810" y="176"/>
                    <a:pt x="810" y="176"/>
                  </a:cubicBezTo>
                  <a:cubicBezTo>
                    <a:pt x="845" y="176"/>
                    <a:pt x="845" y="176"/>
                    <a:pt x="845" y="176"/>
                  </a:cubicBezTo>
                  <a:cubicBezTo>
                    <a:pt x="845" y="141"/>
                    <a:pt x="845" y="141"/>
                    <a:pt x="845" y="141"/>
                  </a:cubicBezTo>
                  <a:cubicBezTo>
                    <a:pt x="884" y="145"/>
                    <a:pt x="922" y="160"/>
                    <a:pt x="952" y="185"/>
                  </a:cubicBezTo>
                  <a:cubicBezTo>
                    <a:pt x="927" y="210"/>
                    <a:pt x="927" y="210"/>
                    <a:pt x="927" y="210"/>
                  </a:cubicBezTo>
                  <a:cubicBezTo>
                    <a:pt x="952" y="235"/>
                    <a:pt x="952" y="235"/>
                    <a:pt x="952" y="235"/>
                  </a:cubicBezTo>
                  <a:cubicBezTo>
                    <a:pt x="977" y="210"/>
                    <a:pt x="977" y="210"/>
                    <a:pt x="977" y="210"/>
                  </a:cubicBezTo>
                  <a:cubicBezTo>
                    <a:pt x="1002" y="240"/>
                    <a:pt x="1017" y="278"/>
                    <a:pt x="1021" y="317"/>
                  </a:cubicBezTo>
                  <a:cubicBezTo>
                    <a:pt x="986" y="317"/>
                    <a:pt x="986" y="317"/>
                    <a:pt x="986" y="317"/>
                  </a:cubicBezTo>
                  <a:cubicBezTo>
                    <a:pt x="986" y="352"/>
                    <a:pt x="986" y="352"/>
                    <a:pt x="986" y="352"/>
                  </a:cubicBezTo>
                  <a:cubicBezTo>
                    <a:pt x="1021" y="352"/>
                    <a:pt x="1021" y="352"/>
                    <a:pt x="1021" y="352"/>
                  </a:cubicBezTo>
                  <a:cubicBezTo>
                    <a:pt x="1017" y="391"/>
                    <a:pt x="1002" y="428"/>
                    <a:pt x="977" y="458"/>
                  </a:cubicBezTo>
                  <a:lnTo>
                    <a:pt x="952" y="434"/>
                  </a:lnTo>
                  <a:close/>
                  <a:moveTo>
                    <a:pt x="88" y="1021"/>
                  </a:moveTo>
                  <a:cubicBezTo>
                    <a:pt x="59" y="1021"/>
                    <a:pt x="36" y="997"/>
                    <a:pt x="36" y="968"/>
                  </a:cubicBezTo>
                  <a:cubicBezTo>
                    <a:pt x="36" y="915"/>
                    <a:pt x="36" y="915"/>
                    <a:pt x="36" y="915"/>
                  </a:cubicBezTo>
                  <a:cubicBezTo>
                    <a:pt x="705" y="915"/>
                    <a:pt x="705" y="915"/>
                    <a:pt x="705" y="915"/>
                  </a:cubicBezTo>
                  <a:cubicBezTo>
                    <a:pt x="705" y="968"/>
                    <a:pt x="705" y="968"/>
                    <a:pt x="705" y="968"/>
                  </a:cubicBezTo>
                  <a:cubicBezTo>
                    <a:pt x="705" y="987"/>
                    <a:pt x="711" y="1006"/>
                    <a:pt x="722" y="1021"/>
                  </a:cubicBezTo>
                  <a:lnTo>
                    <a:pt x="88" y="1021"/>
                  </a:lnTo>
                  <a:close/>
                  <a:moveTo>
                    <a:pt x="845" y="968"/>
                  </a:moveTo>
                  <a:cubicBezTo>
                    <a:pt x="845" y="997"/>
                    <a:pt x="822" y="1021"/>
                    <a:pt x="793" y="1021"/>
                  </a:cubicBezTo>
                  <a:cubicBezTo>
                    <a:pt x="763" y="1021"/>
                    <a:pt x="740" y="997"/>
                    <a:pt x="740" y="968"/>
                  </a:cubicBezTo>
                  <a:cubicBezTo>
                    <a:pt x="740" y="898"/>
                    <a:pt x="740" y="898"/>
                    <a:pt x="740" y="898"/>
                  </a:cubicBezTo>
                  <a:cubicBezTo>
                    <a:pt x="740" y="888"/>
                    <a:pt x="732" y="880"/>
                    <a:pt x="722" y="880"/>
                  </a:cubicBezTo>
                  <a:cubicBezTo>
                    <a:pt x="141" y="880"/>
                    <a:pt x="141" y="880"/>
                    <a:pt x="141" y="880"/>
                  </a:cubicBezTo>
                  <a:cubicBezTo>
                    <a:pt x="141" y="53"/>
                    <a:pt x="141" y="53"/>
                    <a:pt x="141" y="53"/>
                  </a:cubicBezTo>
                  <a:cubicBezTo>
                    <a:pt x="141" y="43"/>
                    <a:pt x="149" y="35"/>
                    <a:pt x="159" y="35"/>
                  </a:cubicBezTo>
                  <a:cubicBezTo>
                    <a:pt x="828" y="35"/>
                    <a:pt x="828" y="35"/>
                    <a:pt x="828" y="35"/>
                  </a:cubicBezTo>
                  <a:cubicBezTo>
                    <a:pt x="838" y="35"/>
                    <a:pt x="845" y="43"/>
                    <a:pt x="845" y="53"/>
                  </a:cubicBezTo>
                  <a:cubicBezTo>
                    <a:pt x="845" y="106"/>
                    <a:pt x="845" y="106"/>
                    <a:pt x="845" y="106"/>
                  </a:cubicBezTo>
                  <a:cubicBezTo>
                    <a:pt x="840" y="106"/>
                    <a:pt x="834" y="105"/>
                    <a:pt x="828" y="105"/>
                  </a:cubicBezTo>
                  <a:cubicBezTo>
                    <a:pt x="701" y="105"/>
                    <a:pt x="599" y="208"/>
                    <a:pt x="599" y="334"/>
                  </a:cubicBezTo>
                  <a:cubicBezTo>
                    <a:pt x="599" y="461"/>
                    <a:pt x="701" y="563"/>
                    <a:pt x="828" y="563"/>
                  </a:cubicBezTo>
                  <a:cubicBezTo>
                    <a:pt x="834" y="563"/>
                    <a:pt x="840" y="563"/>
                    <a:pt x="845" y="562"/>
                  </a:cubicBezTo>
                  <a:lnTo>
                    <a:pt x="845" y="9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174" name="Freeform 174"/>
            <p:cNvSpPr>
              <a:spLocks noEditPoints="1"/>
            </p:cNvSpPr>
            <p:nvPr/>
          </p:nvSpPr>
          <p:spPr bwMode="auto">
            <a:xfrm>
              <a:off x="4248151" y="4768851"/>
              <a:ext cx="107950" cy="119063"/>
            </a:xfrm>
            <a:custGeom>
              <a:avLst/>
              <a:gdLst>
                <a:gd name="T0" fmla="*/ 77 w 165"/>
                <a:gd name="T1" fmla="*/ 74 h 183"/>
                <a:gd name="T2" fmla="*/ 77 w 165"/>
                <a:gd name="T3" fmla="*/ 0 h 183"/>
                <a:gd name="T4" fmla="*/ 42 w 165"/>
                <a:gd name="T5" fmla="*/ 0 h 183"/>
                <a:gd name="T6" fmla="*/ 42 w 165"/>
                <a:gd name="T7" fmla="*/ 74 h 183"/>
                <a:gd name="T8" fmla="*/ 10 w 165"/>
                <a:gd name="T9" fmla="*/ 141 h 183"/>
                <a:gd name="T10" fmla="*/ 77 w 165"/>
                <a:gd name="T11" fmla="*/ 173 h 183"/>
                <a:gd name="T12" fmla="*/ 109 w 165"/>
                <a:gd name="T13" fmla="*/ 141 h 183"/>
                <a:gd name="T14" fmla="*/ 165 w 165"/>
                <a:gd name="T15" fmla="*/ 141 h 183"/>
                <a:gd name="T16" fmla="*/ 165 w 165"/>
                <a:gd name="T17" fmla="*/ 106 h 183"/>
                <a:gd name="T18" fmla="*/ 109 w 165"/>
                <a:gd name="T19" fmla="*/ 106 h 183"/>
                <a:gd name="T20" fmla="*/ 77 w 165"/>
                <a:gd name="T21" fmla="*/ 74 h 183"/>
                <a:gd name="T22" fmla="*/ 60 w 165"/>
                <a:gd name="T23" fmla="*/ 141 h 183"/>
                <a:gd name="T24" fmla="*/ 42 w 165"/>
                <a:gd name="T25" fmla="*/ 123 h 183"/>
                <a:gd name="T26" fmla="*/ 60 w 165"/>
                <a:gd name="T27" fmla="*/ 106 h 183"/>
                <a:gd name="T28" fmla="*/ 77 w 165"/>
                <a:gd name="T29" fmla="*/ 123 h 183"/>
                <a:gd name="T30" fmla="*/ 60 w 165"/>
                <a:gd name="T31" fmla="*/ 14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183">
                  <a:moveTo>
                    <a:pt x="77" y="74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15" y="83"/>
                    <a:pt x="0" y="113"/>
                    <a:pt x="10" y="141"/>
                  </a:cubicBezTo>
                  <a:cubicBezTo>
                    <a:pt x="20" y="168"/>
                    <a:pt x="50" y="183"/>
                    <a:pt x="77" y="173"/>
                  </a:cubicBezTo>
                  <a:cubicBezTo>
                    <a:pt x="92" y="168"/>
                    <a:pt x="104" y="156"/>
                    <a:pt x="109" y="141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06"/>
                    <a:pt x="165" y="106"/>
                    <a:pt x="165" y="106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4" y="91"/>
                    <a:pt x="92" y="79"/>
                    <a:pt x="77" y="74"/>
                  </a:cubicBezTo>
                  <a:close/>
                  <a:moveTo>
                    <a:pt x="60" y="141"/>
                  </a:moveTo>
                  <a:cubicBezTo>
                    <a:pt x="50" y="141"/>
                    <a:pt x="42" y="133"/>
                    <a:pt x="42" y="123"/>
                  </a:cubicBezTo>
                  <a:cubicBezTo>
                    <a:pt x="42" y="113"/>
                    <a:pt x="50" y="106"/>
                    <a:pt x="60" y="106"/>
                  </a:cubicBezTo>
                  <a:cubicBezTo>
                    <a:pt x="70" y="106"/>
                    <a:pt x="77" y="113"/>
                    <a:pt x="77" y="123"/>
                  </a:cubicBezTo>
                  <a:cubicBezTo>
                    <a:pt x="77" y="133"/>
                    <a:pt x="70" y="141"/>
                    <a:pt x="60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cxnSp>
        <p:nvCxnSpPr>
          <p:cNvPr id="195" name="Прямая соединительная линия 194"/>
          <p:cNvCxnSpPr/>
          <p:nvPr/>
        </p:nvCxnSpPr>
        <p:spPr bwMode="auto">
          <a:xfrm>
            <a:off x="4519613" y="681620"/>
            <a:ext cx="0" cy="3617330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715" name="Группа 714"/>
          <p:cNvGrpSpPr/>
          <p:nvPr/>
        </p:nvGrpSpPr>
        <p:grpSpPr>
          <a:xfrm>
            <a:off x="8196263" y="3680620"/>
            <a:ext cx="352425" cy="409575"/>
            <a:chOff x="10928350" y="4746626"/>
            <a:chExt cx="469900" cy="546100"/>
          </a:xfrm>
        </p:grpSpPr>
        <p:sp>
          <p:nvSpPr>
            <p:cNvPr id="510" name="Rectangle 179"/>
            <p:cNvSpPr>
              <a:spLocks noChangeArrowheads="1"/>
            </p:cNvSpPr>
            <p:nvPr/>
          </p:nvSpPr>
          <p:spPr bwMode="auto">
            <a:xfrm>
              <a:off x="11150600" y="4894263"/>
              <a:ext cx="26988" cy="398463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1" name="Rectangle 180"/>
            <p:cNvSpPr>
              <a:spLocks noChangeArrowheads="1"/>
            </p:cNvSpPr>
            <p:nvPr/>
          </p:nvSpPr>
          <p:spPr bwMode="auto">
            <a:xfrm>
              <a:off x="11179175" y="5032376"/>
              <a:ext cx="219075" cy="6032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2" name="Freeform 181"/>
            <p:cNvSpPr>
              <a:spLocks/>
            </p:cNvSpPr>
            <p:nvPr/>
          </p:nvSpPr>
          <p:spPr bwMode="auto">
            <a:xfrm>
              <a:off x="11206163" y="5032376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19 w 39"/>
                <a:gd name="T3" fmla="*/ 0 h 38"/>
                <a:gd name="T4" fmla="*/ 0 w 39"/>
                <a:gd name="T5" fmla="*/ 38 h 38"/>
                <a:gd name="T6" fmla="*/ 19 w 39"/>
                <a:gd name="T7" fmla="*/ 38 h 38"/>
                <a:gd name="T8" fmla="*/ 39 w 39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3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3" name="Freeform 182"/>
            <p:cNvSpPr>
              <a:spLocks/>
            </p:cNvSpPr>
            <p:nvPr/>
          </p:nvSpPr>
          <p:spPr bwMode="auto">
            <a:xfrm>
              <a:off x="11290300" y="5032376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20 w 39"/>
                <a:gd name="T3" fmla="*/ 0 h 38"/>
                <a:gd name="T4" fmla="*/ 0 w 39"/>
                <a:gd name="T5" fmla="*/ 38 h 38"/>
                <a:gd name="T6" fmla="*/ 20 w 39"/>
                <a:gd name="T7" fmla="*/ 38 h 38"/>
                <a:gd name="T8" fmla="*/ 39 w 39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20" y="0"/>
                  </a:lnTo>
                  <a:lnTo>
                    <a:pt x="0" y="38"/>
                  </a:lnTo>
                  <a:lnTo>
                    <a:pt x="20" y="3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4" name="Rectangle 183"/>
            <p:cNvSpPr>
              <a:spLocks noChangeArrowheads="1"/>
            </p:cNvSpPr>
            <p:nvPr/>
          </p:nvSpPr>
          <p:spPr bwMode="auto">
            <a:xfrm>
              <a:off x="10928350" y="5154613"/>
              <a:ext cx="220663" cy="6032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5" name="Freeform 184"/>
            <p:cNvSpPr>
              <a:spLocks/>
            </p:cNvSpPr>
            <p:nvPr/>
          </p:nvSpPr>
          <p:spPr bwMode="auto">
            <a:xfrm>
              <a:off x="10974388" y="5154613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20 w 39"/>
                <a:gd name="T3" fmla="*/ 0 h 38"/>
                <a:gd name="T4" fmla="*/ 0 w 39"/>
                <a:gd name="T5" fmla="*/ 38 h 38"/>
                <a:gd name="T6" fmla="*/ 20 w 39"/>
                <a:gd name="T7" fmla="*/ 38 h 38"/>
                <a:gd name="T8" fmla="*/ 39 w 39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20" y="0"/>
                  </a:lnTo>
                  <a:lnTo>
                    <a:pt x="0" y="38"/>
                  </a:lnTo>
                  <a:lnTo>
                    <a:pt x="20" y="3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6" name="Freeform 185"/>
            <p:cNvSpPr>
              <a:spLocks/>
            </p:cNvSpPr>
            <p:nvPr/>
          </p:nvSpPr>
          <p:spPr bwMode="auto">
            <a:xfrm>
              <a:off x="11060113" y="5154613"/>
              <a:ext cx="61913" cy="60325"/>
            </a:xfrm>
            <a:custGeom>
              <a:avLst/>
              <a:gdLst>
                <a:gd name="T0" fmla="*/ 39 w 39"/>
                <a:gd name="T1" fmla="*/ 0 h 38"/>
                <a:gd name="T2" fmla="*/ 19 w 39"/>
                <a:gd name="T3" fmla="*/ 0 h 38"/>
                <a:gd name="T4" fmla="*/ 0 w 39"/>
                <a:gd name="T5" fmla="*/ 38 h 38"/>
                <a:gd name="T6" fmla="*/ 19 w 39"/>
                <a:gd name="T7" fmla="*/ 38 h 38"/>
                <a:gd name="T8" fmla="*/ 39 w 39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3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7" name="Freeform 186"/>
            <p:cNvSpPr>
              <a:spLocks/>
            </p:cNvSpPr>
            <p:nvPr/>
          </p:nvSpPr>
          <p:spPr bwMode="auto">
            <a:xfrm>
              <a:off x="11026775" y="4746626"/>
              <a:ext cx="273050" cy="225425"/>
            </a:xfrm>
            <a:custGeom>
              <a:avLst/>
              <a:gdLst>
                <a:gd name="T0" fmla="*/ 6 w 202"/>
                <a:gd name="T1" fmla="*/ 141 h 166"/>
                <a:gd name="T2" fmla="*/ 87 w 202"/>
                <a:gd name="T3" fmla="*/ 11 h 166"/>
                <a:gd name="T4" fmla="*/ 115 w 202"/>
                <a:gd name="T5" fmla="*/ 11 h 166"/>
                <a:gd name="T6" fmla="*/ 196 w 202"/>
                <a:gd name="T7" fmla="*/ 141 h 166"/>
                <a:gd name="T8" fmla="*/ 182 w 202"/>
                <a:gd name="T9" fmla="*/ 166 h 166"/>
                <a:gd name="T10" fmla="*/ 20 w 202"/>
                <a:gd name="T11" fmla="*/ 166 h 166"/>
                <a:gd name="T12" fmla="*/ 6 w 202"/>
                <a:gd name="T13" fmla="*/ 1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166">
                  <a:moveTo>
                    <a:pt x="6" y="141"/>
                  </a:moveTo>
                  <a:cubicBezTo>
                    <a:pt x="87" y="11"/>
                    <a:pt x="87" y="11"/>
                    <a:pt x="87" y="11"/>
                  </a:cubicBezTo>
                  <a:cubicBezTo>
                    <a:pt x="94" y="0"/>
                    <a:pt x="108" y="0"/>
                    <a:pt x="115" y="11"/>
                  </a:cubicBezTo>
                  <a:cubicBezTo>
                    <a:pt x="196" y="141"/>
                    <a:pt x="196" y="141"/>
                    <a:pt x="196" y="141"/>
                  </a:cubicBezTo>
                  <a:cubicBezTo>
                    <a:pt x="202" y="152"/>
                    <a:pt x="194" y="166"/>
                    <a:pt x="182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8" y="166"/>
                    <a:pt x="0" y="152"/>
                    <a:pt x="6" y="141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8" name="Freeform 187"/>
            <p:cNvSpPr>
              <a:spLocks/>
            </p:cNvSpPr>
            <p:nvPr/>
          </p:nvSpPr>
          <p:spPr bwMode="auto">
            <a:xfrm>
              <a:off x="11085513" y="4791076"/>
              <a:ext cx="68263" cy="112713"/>
            </a:xfrm>
            <a:custGeom>
              <a:avLst/>
              <a:gdLst>
                <a:gd name="T0" fmla="*/ 0 w 43"/>
                <a:gd name="T1" fmla="*/ 71 h 71"/>
                <a:gd name="T2" fmla="*/ 43 w 43"/>
                <a:gd name="T3" fmla="*/ 0 h 71"/>
                <a:gd name="T4" fmla="*/ 0 w 43"/>
                <a:gd name="T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71">
                  <a:moveTo>
                    <a:pt x="0" y="71"/>
                  </a:moveTo>
                  <a:lnTo>
                    <a:pt x="4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19" name="Line 188"/>
            <p:cNvSpPr>
              <a:spLocks noChangeShapeType="1"/>
            </p:cNvSpPr>
            <p:nvPr/>
          </p:nvSpPr>
          <p:spPr bwMode="auto">
            <a:xfrm flipV="1">
              <a:off x="11085513" y="4791076"/>
              <a:ext cx="68263" cy="11271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0" name="Freeform 189"/>
            <p:cNvSpPr>
              <a:spLocks/>
            </p:cNvSpPr>
            <p:nvPr/>
          </p:nvSpPr>
          <p:spPr bwMode="auto">
            <a:xfrm>
              <a:off x="11172825" y="4791076"/>
              <a:ext cx="69850" cy="112713"/>
            </a:xfrm>
            <a:custGeom>
              <a:avLst/>
              <a:gdLst>
                <a:gd name="T0" fmla="*/ 44 w 44"/>
                <a:gd name="T1" fmla="*/ 71 h 71"/>
                <a:gd name="T2" fmla="*/ 0 w 44"/>
                <a:gd name="T3" fmla="*/ 0 h 71"/>
                <a:gd name="T4" fmla="*/ 44 w 44"/>
                <a:gd name="T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71">
                  <a:moveTo>
                    <a:pt x="44" y="71"/>
                  </a:moveTo>
                  <a:lnTo>
                    <a:pt x="0" y="0"/>
                  </a:lnTo>
                  <a:lnTo>
                    <a:pt x="44" y="71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1" name="Line 190"/>
            <p:cNvSpPr>
              <a:spLocks noChangeShapeType="1"/>
            </p:cNvSpPr>
            <p:nvPr/>
          </p:nvSpPr>
          <p:spPr bwMode="auto">
            <a:xfrm flipH="1" flipV="1">
              <a:off x="11172825" y="4791076"/>
              <a:ext cx="69850" cy="11271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2" name="Freeform 191"/>
            <p:cNvSpPr>
              <a:spLocks/>
            </p:cNvSpPr>
            <p:nvPr/>
          </p:nvSpPr>
          <p:spPr bwMode="auto">
            <a:xfrm>
              <a:off x="11082338" y="4945063"/>
              <a:ext cx="161925" cy="0"/>
            </a:xfrm>
            <a:custGeom>
              <a:avLst/>
              <a:gdLst>
                <a:gd name="T0" fmla="*/ 0 w 102"/>
                <a:gd name="T1" fmla="*/ 102 w 102"/>
                <a:gd name="T2" fmla="*/ 0 w 10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2">
                  <a:moveTo>
                    <a:pt x="0" y="0"/>
                  </a:moveTo>
                  <a:lnTo>
                    <a:pt x="1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3" name="Line 192"/>
            <p:cNvSpPr>
              <a:spLocks noChangeShapeType="1"/>
            </p:cNvSpPr>
            <p:nvPr/>
          </p:nvSpPr>
          <p:spPr bwMode="auto">
            <a:xfrm>
              <a:off x="11082338" y="4945063"/>
              <a:ext cx="1619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4" name="Freeform 193"/>
            <p:cNvSpPr>
              <a:spLocks/>
            </p:cNvSpPr>
            <p:nvPr/>
          </p:nvSpPr>
          <p:spPr bwMode="auto">
            <a:xfrm>
              <a:off x="11134725" y="4835526"/>
              <a:ext cx="57150" cy="85725"/>
            </a:xfrm>
            <a:custGeom>
              <a:avLst/>
              <a:gdLst>
                <a:gd name="T0" fmla="*/ 36 w 36"/>
                <a:gd name="T1" fmla="*/ 54 h 54"/>
                <a:gd name="T2" fmla="*/ 0 w 36"/>
                <a:gd name="T3" fmla="*/ 54 h 54"/>
                <a:gd name="T4" fmla="*/ 0 w 36"/>
                <a:gd name="T5" fmla="*/ 11 h 54"/>
                <a:gd name="T6" fmla="*/ 18 w 36"/>
                <a:gd name="T7" fmla="*/ 0 h 54"/>
                <a:gd name="T8" fmla="*/ 36 w 36"/>
                <a:gd name="T9" fmla="*/ 11 h 54"/>
                <a:gd name="T10" fmla="*/ 36 w 36"/>
                <a:gd name="T1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54">
                  <a:moveTo>
                    <a:pt x="36" y="54"/>
                  </a:moveTo>
                  <a:lnTo>
                    <a:pt x="0" y="54"/>
                  </a:lnTo>
                  <a:lnTo>
                    <a:pt x="0" y="11"/>
                  </a:lnTo>
                  <a:lnTo>
                    <a:pt x="18" y="0"/>
                  </a:lnTo>
                  <a:lnTo>
                    <a:pt x="36" y="11"/>
                  </a:lnTo>
                  <a:lnTo>
                    <a:pt x="36" y="54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5" name="Freeform 194"/>
            <p:cNvSpPr>
              <a:spLocks/>
            </p:cNvSpPr>
            <p:nvPr/>
          </p:nvSpPr>
          <p:spPr bwMode="auto">
            <a:xfrm>
              <a:off x="11134725" y="4879976"/>
              <a:ext cx="57150" cy="0"/>
            </a:xfrm>
            <a:custGeom>
              <a:avLst/>
              <a:gdLst>
                <a:gd name="T0" fmla="*/ 0 w 36"/>
                <a:gd name="T1" fmla="*/ 36 w 36"/>
                <a:gd name="T2" fmla="*/ 0 w 3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6">
                  <a:moveTo>
                    <a:pt x="0" y="0"/>
                  </a:moveTo>
                  <a:lnTo>
                    <a:pt x="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6" name="Line 195"/>
            <p:cNvSpPr>
              <a:spLocks noChangeShapeType="1"/>
            </p:cNvSpPr>
            <p:nvPr/>
          </p:nvSpPr>
          <p:spPr bwMode="auto">
            <a:xfrm>
              <a:off x="11134725" y="4879976"/>
              <a:ext cx="57150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7" name="Oval 196"/>
            <p:cNvSpPr>
              <a:spLocks noChangeArrowheads="1"/>
            </p:cNvSpPr>
            <p:nvPr/>
          </p:nvSpPr>
          <p:spPr bwMode="auto">
            <a:xfrm>
              <a:off x="11150600" y="4899026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28" name="Oval 197"/>
            <p:cNvSpPr>
              <a:spLocks noChangeArrowheads="1"/>
            </p:cNvSpPr>
            <p:nvPr/>
          </p:nvSpPr>
          <p:spPr bwMode="auto">
            <a:xfrm>
              <a:off x="11177588" y="4899026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6" name="Группа 715"/>
          <p:cNvGrpSpPr/>
          <p:nvPr/>
        </p:nvGrpSpPr>
        <p:grpSpPr>
          <a:xfrm>
            <a:off x="7391400" y="3678239"/>
            <a:ext cx="340519" cy="411956"/>
            <a:chOff x="9855200" y="4743451"/>
            <a:chExt cx="454025" cy="549275"/>
          </a:xfrm>
        </p:grpSpPr>
        <p:sp>
          <p:nvSpPr>
            <p:cNvPr id="529" name="Rectangle 198"/>
            <p:cNvSpPr>
              <a:spLocks noChangeArrowheads="1"/>
            </p:cNvSpPr>
            <p:nvPr/>
          </p:nvSpPr>
          <p:spPr bwMode="auto">
            <a:xfrm>
              <a:off x="10028238" y="5078413"/>
              <a:ext cx="107950" cy="96838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0" name="Freeform 199"/>
            <p:cNvSpPr>
              <a:spLocks/>
            </p:cNvSpPr>
            <p:nvPr/>
          </p:nvSpPr>
          <p:spPr bwMode="auto">
            <a:xfrm>
              <a:off x="9921875" y="4791076"/>
              <a:ext cx="319088" cy="323850"/>
            </a:xfrm>
            <a:custGeom>
              <a:avLst/>
              <a:gdLst>
                <a:gd name="T0" fmla="*/ 218 w 236"/>
                <a:gd name="T1" fmla="*/ 104 h 239"/>
                <a:gd name="T2" fmla="*/ 211 w 236"/>
                <a:gd name="T3" fmla="*/ 52 h 239"/>
                <a:gd name="T4" fmla="*/ 118 w 236"/>
                <a:gd name="T5" fmla="*/ 0 h 239"/>
                <a:gd name="T6" fmla="*/ 25 w 236"/>
                <a:gd name="T7" fmla="*/ 52 h 239"/>
                <a:gd name="T8" fmla="*/ 18 w 236"/>
                <a:gd name="T9" fmla="*/ 104 h 239"/>
                <a:gd name="T10" fmla="*/ 3 w 236"/>
                <a:gd name="T11" fmla="*/ 136 h 239"/>
                <a:gd name="T12" fmla="*/ 29 w 236"/>
                <a:gd name="T13" fmla="*/ 161 h 239"/>
                <a:gd name="T14" fmla="*/ 118 w 236"/>
                <a:gd name="T15" fmla="*/ 237 h 239"/>
                <a:gd name="T16" fmla="*/ 207 w 236"/>
                <a:gd name="T17" fmla="*/ 161 h 239"/>
                <a:gd name="T18" fmla="*/ 233 w 236"/>
                <a:gd name="T19" fmla="*/ 136 h 239"/>
                <a:gd name="T20" fmla="*/ 218 w 236"/>
                <a:gd name="T21" fmla="*/ 10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239">
                  <a:moveTo>
                    <a:pt x="218" y="104"/>
                  </a:moveTo>
                  <a:cubicBezTo>
                    <a:pt x="224" y="73"/>
                    <a:pt x="211" y="52"/>
                    <a:pt x="211" y="52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12" y="73"/>
                    <a:pt x="18" y="104"/>
                  </a:cubicBezTo>
                  <a:cubicBezTo>
                    <a:pt x="17" y="104"/>
                    <a:pt x="0" y="120"/>
                    <a:pt x="3" y="136"/>
                  </a:cubicBezTo>
                  <a:cubicBezTo>
                    <a:pt x="6" y="153"/>
                    <a:pt x="27" y="162"/>
                    <a:pt x="29" y="161"/>
                  </a:cubicBezTo>
                  <a:cubicBezTo>
                    <a:pt x="36" y="194"/>
                    <a:pt x="56" y="239"/>
                    <a:pt x="118" y="237"/>
                  </a:cubicBezTo>
                  <a:cubicBezTo>
                    <a:pt x="180" y="239"/>
                    <a:pt x="200" y="194"/>
                    <a:pt x="207" y="161"/>
                  </a:cubicBezTo>
                  <a:cubicBezTo>
                    <a:pt x="209" y="162"/>
                    <a:pt x="230" y="153"/>
                    <a:pt x="233" y="136"/>
                  </a:cubicBezTo>
                  <a:cubicBezTo>
                    <a:pt x="236" y="120"/>
                    <a:pt x="219" y="104"/>
                    <a:pt x="218" y="10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1" name="Freeform 200"/>
            <p:cNvSpPr>
              <a:spLocks/>
            </p:cNvSpPr>
            <p:nvPr/>
          </p:nvSpPr>
          <p:spPr bwMode="auto">
            <a:xfrm>
              <a:off x="9942513" y="4937126"/>
              <a:ext cx="279400" cy="180975"/>
            </a:xfrm>
            <a:custGeom>
              <a:avLst/>
              <a:gdLst>
                <a:gd name="T0" fmla="*/ 198 w 206"/>
                <a:gd name="T1" fmla="*/ 0 h 134"/>
                <a:gd name="T2" fmla="*/ 103 w 206"/>
                <a:gd name="T3" fmla="*/ 26 h 134"/>
                <a:gd name="T4" fmla="*/ 8 w 206"/>
                <a:gd name="T5" fmla="*/ 0 h 134"/>
                <a:gd name="T6" fmla="*/ 103 w 206"/>
                <a:gd name="T7" fmla="*/ 129 h 134"/>
                <a:gd name="T8" fmla="*/ 198 w 206"/>
                <a:gd name="T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134">
                  <a:moveTo>
                    <a:pt x="198" y="0"/>
                  </a:moveTo>
                  <a:cubicBezTo>
                    <a:pt x="198" y="0"/>
                    <a:pt x="167" y="26"/>
                    <a:pt x="103" y="26"/>
                  </a:cubicBezTo>
                  <a:cubicBezTo>
                    <a:pt x="39" y="26"/>
                    <a:pt x="8" y="0"/>
                    <a:pt x="8" y="0"/>
                  </a:cubicBezTo>
                  <a:cubicBezTo>
                    <a:pt x="0" y="134"/>
                    <a:pt x="103" y="129"/>
                    <a:pt x="103" y="129"/>
                  </a:cubicBezTo>
                  <a:cubicBezTo>
                    <a:pt x="103" y="129"/>
                    <a:pt x="206" y="134"/>
                    <a:pt x="19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2" name="Freeform 201"/>
            <p:cNvSpPr>
              <a:spLocks/>
            </p:cNvSpPr>
            <p:nvPr/>
          </p:nvSpPr>
          <p:spPr bwMode="auto">
            <a:xfrm>
              <a:off x="9877425" y="4743451"/>
              <a:ext cx="407988" cy="219075"/>
            </a:xfrm>
            <a:custGeom>
              <a:avLst/>
              <a:gdLst>
                <a:gd name="T0" fmla="*/ 233 w 302"/>
                <a:gd name="T1" fmla="*/ 36 h 162"/>
                <a:gd name="T2" fmla="*/ 151 w 302"/>
                <a:gd name="T3" fmla="*/ 7 h 162"/>
                <a:gd name="T4" fmla="*/ 69 w 302"/>
                <a:gd name="T5" fmla="*/ 36 h 162"/>
                <a:gd name="T6" fmla="*/ 56 w 302"/>
                <a:gd name="T7" fmla="*/ 162 h 162"/>
                <a:gd name="T8" fmla="*/ 86 w 302"/>
                <a:gd name="T9" fmla="*/ 92 h 162"/>
                <a:gd name="T10" fmla="*/ 151 w 302"/>
                <a:gd name="T11" fmla="*/ 60 h 162"/>
                <a:gd name="T12" fmla="*/ 216 w 302"/>
                <a:gd name="T13" fmla="*/ 92 h 162"/>
                <a:gd name="T14" fmla="*/ 246 w 302"/>
                <a:gd name="T15" fmla="*/ 162 h 162"/>
                <a:gd name="T16" fmla="*/ 233 w 302"/>
                <a:gd name="T17" fmla="*/ 3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2" h="162">
                  <a:moveTo>
                    <a:pt x="233" y="36"/>
                  </a:moveTo>
                  <a:cubicBezTo>
                    <a:pt x="233" y="36"/>
                    <a:pt x="196" y="0"/>
                    <a:pt x="151" y="7"/>
                  </a:cubicBezTo>
                  <a:cubicBezTo>
                    <a:pt x="106" y="0"/>
                    <a:pt x="69" y="36"/>
                    <a:pt x="69" y="36"/>
                  </a:cubicBezTo>
                  <a:cubicBezTo>
                    <a:pt x="0" y="97"/>
                    <a:pt x="56" y="162"/>
                    <a:pt x="56" y="162"/>
                  </a:cubicBezTo>
                  <a:cubicBezTo>
                    <a:pt x="44" y="105"/>
                    <a:pt x="86" y="92"/>
                    <a:pt x="86" y="92"/>
                  </a:cubicBezTo>
                  <a:cubicBezTo>
                    <a:pt x="114" y="85"/>
                    <a:pt x="135" y="73"/>
                    <a:pt x="151" y="60"/>
                  </a:cubicBezTo>
                  <a:cubicBezTo>
                    <a:pt x="167" y="73"/>
                    <a:pt x="188" y="85"/>
                    <a:pt x="216" y="92"/>
                  </a:cubicBezTo>
                  <a:cubicBezTo>
                    <a:pt x="216" y="92"/>
                    <a:pt x="258" y="105"/>
                    <a:pt x="246" y="162"/>
                  </a:cubicBezTo>
                  <a:cubicBezTo>
                    <a:pt x="246" y="162"/>
                    <a:pt x="302" y="97"/>
                    <a:pt x="233" y="36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3" name="Freeform 202"/>
            <p:cNvSpPr>
              <a:spLocks/>
            </p:cNvSpPr>
            <p:nvPr/>
          </p:nvSpPr>
          <p:spPr bwMode="auto">
            <a:xfrm>
              <a:off x="10082213" y="4751388"/>
              <a:ext cx="0" cy="73025"/>
            </a:xfrm>
            <a:custGeom>
              <a:avLst/>
              <a:gdLst>
                <a:gd name="T0" fmla="*/ 0 h 46"/>
                <a:gd name="T1" fmla="*/ 46 h 46"/>
                <a:gd name="T2" fmla="*/ 0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0"/>
                  </a:move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4" name="Line 203"/>
            <p:cNvSpPr>
              <a:spLocks noChangeShapeType="1"/>
            </p:cNvSpPr>
            <p:nvPr/>
          </p:nvSpPr>
          <p:spPr bwMode="auto">
            <a:xfrm>
              <a:off x="10082213" y="4751388"/>
              <a:ext cx="0" cy="730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5" name="Freeform 204"/>
            <p:cNvSpPr>
              <a:spLocks/>
            </p:cNvSpPr>
            <p:nvPr/>
          </p:nvSpPr>
          <p:spPr bwMode="auto">
            <a:xfrm>
              <a:off x="9855200" y="5175251"/>
              <a:ext cx="454025" cy="117475"/>
            </a:xfrm>
            <a:custGeom>
              <a:avLst/>
              <a:gdLst>
                <a:gd name="T0" fmla="*/ 208 w 336"/>
                <a:gd name="T1" fmla="*/ 0 h 86"/>
                <a:gd name="T2" fmla="*/ 128 w 336"/>
                <a:gd name="T3" fmla="*/ 0 h 86"/>
                <a:gd name="T4" fmla="*/ 0 w 336"/>
                <a:gd name="T5" fmla="*/ 86 h 86"/>
                <a:gd name="T6" fmla="*/ 336 w 336"/>
                <a:gd name="T7" fmla="*/ 86 h 86"/>
                <a:gd name="T8" fmla="*/ 208 w 336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86">
                  <a:moveTo>
                    <a:pt x="20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6" y="18"/>
                    <a:pt x="0" y="86"/>
                  </a:cubicBezTo>
                  <a:cubicBezTo>
                    <a:pt x="336" y="86"/>
                    <a:pt x="336" y="86"/>
                    <a:pt x="336" y="86"/>
                  </a:cubicBezTo>
                  <a:cubicBezTo>
                    <a:pt x="320" y="18"/>
                    <a:pt x="208" y="0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6" name="Oval 205"/>
            <p:cNvSpPr>
              <a:spLocks noChangeArrowheads="1"/>
            </p:cNvSpPr>
            <p:nvPr/>
          </p:nvSpPr>
          <p:spPr bwMode="auto">
            <a:xfrm>
              <a:off x="10031413" y="4937126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7" name="Oval 206"/>
            <p:cNvSpPr>
              <a:spLocks noChangeArrowheads="1"/>
            </p:cNvSpPr>
            <p:nvPr/>
          </p:nvSpPr>
          <p:spPr bwMode="auto">
            <a:xfrm>
              <a:off x="10131425" y="4937126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8" name="Freeform 207"/>
            <p:cNvSpPr>
              <a:spLocks/>
            </p:cNvSpPr>
            <p:nvPr/>
          </p:nvSpPr>
          <p:spPr bwMode="auto">
            <a:xfrm>
              <a:off x="9999663" y="4903788"/>
              <a:ext cx="44450" cy="15875"/>
            </a:xfrm>
            <a:custGeom>
              <a:avLst/>
              <a:gdLst>
                <a:gd name="T0" fmla="*/ 0 w 33"/>
                <a:gd name="T1" fmla="*/ 12 h 12"/>
                <a:gd name="T2" fmla="*/ 33 w 33"/>
                <a:gd name="T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2">
                  <a:moveTo>
                    <a:pt x="0" y="12"/>
                  </a:moveTo>
                  <a:cubicBezTo>
                    <a:pt x="0" y="12"/>
                    <a:pt x="15" y="0"/>
                    <a:pt x="33" y="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39" name="Freeform 208"/>
            <p:cNvSpPr>
              <a:spLocks/>
            </p:cNvSpPr>
            <p:nvPr/>
          </p:nvSpPr>
          <p:spPr bwMode="auto">
            <a:xfrm>
              <a:off x="9999663" y="4903788"/>
              <a:ext cx="44450" cy="15875"/>
            </a:xfrm>
            <a:custGeom>
              <a:avLst/>
              <a:gdLst>
                <a:gd name="T0" fmla="*/ 0 w 33"/>
                <a:gd name="T1" fmla="*/ 12 h 12"/>
                <a:gd name="T2" fmla="*/ 33 w 33"/>
                <a:gd name="T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2">
                  <a:moveTo>
                    <a:pt x="0" y="12"/>
                  </a:moveTo>
                  <a:cubicBezTo>
                    <a:pt x="0" y="12"/>
                    <a:pt x="15" y="0"/>
                    <a:pt x="33" y="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0" name="Freeform 209"/>
            <p:cNvSpPr>
              <a:spLocks/>
            </p:cNvSpPr>
            <p:nvPr/>
          </p:nvSpPr>
          <p:spPr bwMode="auto">
            <a:xfrm>
              <a:off x="10120313" y="4903788"/>
              <a:ext cx="44450" cy="15875"/>
            </a:xfrm>
            <a:custGeom>
              <a:avLst/>
              <a:gdLst>
                <a:gd name="T0" fmla="*/ 33 w 33"/>
                <a:gd name="T1" fmla="*/ 12 h 12"/>
                <a:gd name="T2" fmla="*/ 0 w 33"/>
                <a:gd name="T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2">
                  <a:moveTo>
                    <a:pt x="33" y="12"/>
                  </a:moveTo>
                  <a:cubicBezTo>
                    <a:pt x="33" y="12"/>
                    <a:pt x="18" y="0"/>
                    <a:pt x="0" y="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1" name="Freeform 210"/>
            <p:cNvSpPr>
              <a:spLocks/>
            </p:cNvSpPr>
            <p:nvPr/>
          </p:nvSpPr>
          <p:spPr bwMode="auto">
            <a:xfrm>
              <a:off x="10120313" y="4903788"/>
              <a:ext cx="44450" cy="15875"/>
            </a:xfrm>
            <a:custGeom>
              <a:avLst/>
              <a:gdLst>
                <a:gd name="T0" fmla="*/ 33 w 33"/>
                <a:gd name="T1" fmla="*/ 12 h 12"/>
                <a:gd name="T2" fmla="*/ 0 w 33"/>
                <a:gd name="T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2">
                  <a:moveTo>
                    <a:pt x="33" y="12"/>
                  </a:moveTo>
                  <a:cubicBezTo>
                    <a:pt x="33" y="12"/>
                    <a:pt x="18" y="0"/>
                    <a:pt x="0" y="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2" name="Freeform 211"/>
            <p:cNvSpPr>
              <a:spLocks/>
            </p:cNvSpPr>
            <p:nvPr/>
          </p:nvSpPr>
          <p:spPr bwMode="auto">
            <a:xfrm>
              <a:off x="9961563" y="5008563"/>
              <a:ext cx="66675" cy="41275"/>
            </a:xfrm>
            <a:custGeom>
              <a:avLst/>
              <a:gdLst>
                <a:gd name="T0" fmla="*/ 0 w 49"/>
                <a:gd name="T1" fmla="*/ 0 h 30"/>
                <a:gd name="T2" fmla="*/ 49 w 49"/>
                <a:gd name="T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cubicBezTo>
                    <a:pt x="0" y="0"/>
                    <a:pt x="17" y="28"/>
                    <a:pt x="49" y="3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3" name="Freeform 212"/>
            <p:cNvSpPr>
              <a:spLocks/>
            </p:cNvSpPr>
            <p:nvPr/>
          </p:nvSpPr>
          <p:spPr bwMode="auto">
            <a:xfrm>
              <a:off x="9961563" y="5008563"/>
              <a:ext cx="66675" cy="41275"/>
            </a:xfrm>
            <a:custGeom>
              <a:avLst/>
              <a:gdLst>
                <a:gd name="T0" fmla="*/ 0 w 49"/>
                <a:gd name="T1" fmla="*/ 0 h 30"/>
                <a:gd name="T2" fmla="*/ 49 w 49"/>
                <a:gd name="T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cubicBezTo>
                    <a:pt x="0" y="0"/>
                    <a:pt x="17" y="28"/>
                    <a:pt x="49" y="3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4" name="Freeform 213"/>
            <p:cNvSpPr>
              <a:spLocks/>
            </p:cNvSpPr>
            <p:nvPr/>
          </p:nvSpPr>
          <p:spPr bwMode="auto">
            <a:xfrm>
              <a:off x="10136188" y="5008563"/>
              <a:ext cx="66675" cy="41275"/>
            </a:xfrm>
            <a:custGeom>
              <a:avLst/>
              <a:gdLst>
                <a:gd name="T0" fmla="*/ 49 w 49"/>
                <a:gd name="T1" fmla="*/ 0 h 30"/>
                <a:gd name="T2" fmla="*/ 0 w 49"/>
                <a:gd name="T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30">
                  <a:moveTo>
                    <a:pt x="49" y="0"/>
                  </a:moveTo>
                  <a:cubicBezTo>
                    <a:pt x="49" y="0"/>
                    <a:pt x="32" y="28"/>
                    <a:pt x="0" y="3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5" name="Freeform 214"/>
            <p:cNvSpPr>
              <a:spLocks/>
            </p:cNvSpPr>
            <p:nvPr/>
          </p:nvSpPr>
          <p:spPr bwMode="auto">
            <a:xfrm>
              <a:off x="10136188" y="5008563"/>
              <a:ext cx="66675" cy="41275"/>
            </a:xfrm>
            <a:custGeom>
              <a:avLst/>
              <a:gdLst>
                <a:gd name="T0" fmla="*/ 49 w 49"/>
                <a:gd name="T1" fmla="*/ 0 h 30"/>
                <a:gd name="T2" fmla="*/ 0 w 49"/>
                <a:gd name="T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30">
                  <a:moveTo>
                    <a:pt x="49" y="0"/>
                  </a:moveTo>
                  <a:cubicBezTo>
                    <a:pt x="49" y="0"/>
                    <a:pt x="32" y="28"/>
                    <a:pt x="0" y="3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7" name="Группа 716"/>
          <p:cNvGrpSpPr/>
          <p:nvPr/>
        </p:nvGrpSpPr>
        <p:grpSpPr>
          <a:xfrm>
            <a:off x="6547247" y="3694908"/>
            <a:ext cx="406004" cy="383381"/>
            <a:chOff x="8729663" y="4765676"/>
            <a:chExt cx="541338" cy="511175"/>
          </a:xfrm>
        </p:grpSpPr>
        <p:sp>
          <p:nvSpPr>
            <p:cNvPr id="546" name="Freeform 215"/>
            <p:cNvSpPr>
              <a:spLocks/>
            </p:cNvSpPr>
            <p:nvPr/>
          </p:nvSpPr>
          <p:spPr bwMode="auto">
            <a:xfrm>
              <a:off x="8826500" y="4899026"/>
              <a:ext cx="347663" cy="298450"/>
            </a:xfrm>
            <a:custGeom>
              <a:avLst/>
              <a:gdLst>
                <a:gd name="T0" fmla="*/ 258 w 258"/>
                <a:gd name="T1" fmla="*/ 221 h 221"/>
                <a:gd name="T2" fmla="*/ 0 w 258"/>
                <a:gd name="T3" fmla="*/ 221 h 221"/>
                <a:gd name="T4" fmla="*/ 48 w 258"/>
                <a:gd name="T5" fmla="*/ 21 h 221"/>
                <a:gd name="T6" fmla="*/ 75 w 258"/>
                <a:gd name="T7" fmla="*/ 0 h 221"/>
                <a:gd name="T8" fmla="*/ 183 w 258"/>
                <a:gd name="T9" fmla="*/ 0 h 221"/>
                <a:gd name="T10" fmla="*/ 210 w 258"/>
                <a:gd name="T11" fmla="*/ 21 h 221"/>
                <a:gd name="T12" fmla="*/ 258 w 258"/>
                <a:gd name="T1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8" h="221">
                  <a:moveTo>
                    <a:pt x="258" y="221"/>
                  </a:moveTo>
                  <a:cubicBezTo>
                    <a:pt x="0" y="221"/>
                    <a:pt x="0" y="221"/>
                    <a:pt x="0" y="2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1" y="9"/>
                    <a:pt x="62" y="0"/>
                    <a:pt x="75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96" y="0"/>
                    <a:pt x="207" y="9"/>
                    <a:pt x="210" y="21"/>
                  </a:cubicBezTo>
                  <a:lnTo>
                    <a:pt x="258" y="221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7" name="Rectangle 216"/>
            <p:cNvSpPr>
              <a:spLocks noChangeArrowheads="1"/>
            </p:cNvSpPr>
            <p:nvPr/>
          </p:nvSpPr>
          <p:spPr bwMode="auto">
            <a:xfrm>
              <a:off x="8977313" y="5089526"/>
              <a:ext cx="46038" cy="10795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8" name="Freeform 217"/>
            <p:cNvSpPr>
              <a:spLocks/>
            </p:cNvSpPr>
            <p:nvPr/>
          </p:nvSpPr>
          <p:spPr bwMode="auto">
            <a:xfrm>
              <a:off x="8955088" y="4948238"/>
              <a:ext cx="90488" cy="165100"/>
            </a:xfrm>
            <a:custGeom>
              <a:avLst/>
              <a:gdLst>
                <a:gd name="T0" fmla="*/ 55 w 68"/>
                <a:gd name="T1" fmla="*/ 61 h 122"/>
                <a:gd name="T2" fmla="*/ 68 w 68"/>
                <a:gd name="T3" fmla="*/ 112 h 122"/>
                <a:gd name="T4" fmla="*/ 34 w 68"/>
                <a:gd name="T5" fmla="*/ 122 h 122"/>
                <a:gd name="T6" fmla="*/ 0 w 68"/>
                <a:gd name="T7" fmla="*/ 112 h 122"/>
                <a:gd name="T8" fmla="*/ 13 w 68"/>
                <a:gd name="T9" fmla="*/ 61 h 122"/>
                <a:gd name="T10" fmla="*/ 0 w 68"/>
                <a:gd name="T11" fmla="*/ 11 h 122"/>
                <a:gd name="T12" fmla="*/ 34 w 68"/>
                <a:gd name="T13" fmla="*/ 0 h 122"/>
                <a:gd name="T14" fmla="*/ 68 w 68"/>
                <a:gd name="T15" fmla="*/ 11 h 122"/>
                <a:gd name="T16" fmla="*/ 55 w 68"/>
                <a:gd name="T17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22">
                  <a:moveTo>
                    <a:pt x="55" y="61"/>
                  </a:moveTo>
                  <a:cubicBezTo>
                    <a:pt x="55" y="81"/>
                    <a:pt x="60" y="99"/>
                    <a:pt x="68" y="112"/>
                  </a:cubicBezTo>
                  <a:cubicBezTo>
                    <a:pt x="58" y="118"/>
                    <a:pt x="47" y="122"/>
                    <a:pt x="34" y="122"/>
                  </a:cubicBezTo>
                  <a:cubicBezTo>
                    <a:pt x="21" y="122"/>
                    <a:pt x="10" y="118"/>
                    <a:pt x="0" y="112"/>
                  </a:cubicBezTo>
                  <a:cubicBezTo>
                    <a:pt x="8" y="99"/>
                    <a:pt x="13" y="81"/>
                    <a:pt x="13" y="61"/>
                  </a:cubicBezTo>
                  <a:cubicBezTo>
                    <a:pt x="13" y="41"/>
                    <a:pt x="8" y="23"/>
                    <a:pt x="0" y="11"/>
                  </a:cubicBezTo>
                  <a:cubicBezTo>
                    <a:pt x="10" y="4"/>
                    <a:pt x="21" y="0"/>
                    <a:pt x="34" y="0"/>
                  </a:cubicBezTo>
                  <a:cubicBezTo>
                    <a:pt x="47" y="0"/>
                    <a:pt x="58" y="4"/>
                    <a:pt x="68" y="11"/>
                  </a:cubicBezTo>
                  <a:cubicBezTo>
                    <a:pt x="60" y="23"/>
                    <a:pt x="55" y="41"/>
                    <a:pt x="55" y="61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49" name="Freeform 218"/>
            <p:cNvSpPr>
              <a:spLocks/>
            </p:cNvSpPr>
            <p:nvPr/>
          </p:nvSpPr>
          <p:spPr bwMode="auto">
            <a:xfrm>
              <a:off x="8918575" y="4962526"/>
              <a:ext cx="53975" cy="138113"/>
            </a:xfrm>
            <a:custGeom>
              <a:avLst/>
              <a:gdLst>
                <a:gd name="T0" fmla="*/ 40 w 40"/>
                <a:gd name="T1" fmla="*/ 50 h 101"/>
                <a:gd name="T2" fmla="*/ 27 w 40"/>
                <a:gd name="T3" fmla="*/ 101 h 101"/>
                <a:gd name="T4" fmla="*/ 0 w 40"/>
                <a:gd name="T5" fmla="*/ 50 h 101"/>
                <a:gd name="T6" fmla="*/ 27 w 40"/>
                <a:gd name="T7" fmla="*/ 0 h 101"/>
                <a:gd name="T8" fmla="*/ 40 w 40"/>
                <a:gd name="T9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01">
                  <a:moveTo>
                    <a:pt x="40" y="50"/>
                  </a:moveTo>
                  <a:cubicBezTo>
                    <a:pt x="40" y="70"/>
                    <a:pt x="35" y="88"/>
                    <a:pt x="27" y="101"/>
                  </a:cubicBezTo>
                  <a:cubicBezTo>
                    <a:pt x="11" y="90"/>
                    <a:pt x="0" y="71"/>
                    <a:pt x="0" y="50"/>
                  </a:cubicBezTo>
                  <a:cubicBezTo>
                    <a:pt x="0" y="29"/>
                    <a:pt x="11" y="11"/>
                    <a:pt x="27" y="0"/>
                  </a:cubicBezTo>
                  <a:cubicBezTo>
                    <a:pt x="35" y="12"/>
                    <a:pt x="40" y="30"/>
                    <a:pt x="40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0" name="Freeform 219"/>
            <p:cNvSpPr>
              <a:spLocks/>
            </p:cNvSpPr>
            <p:nvPr/>
          </p:nvSpPr>
          <p:spPr bwMode="auto">
            <a:xfrm>
              <a:off x="9028113" y="4962526"/>
              <a:ext cx="53975" cy="138113"/>
            </a:xfrm>
            <a:custGeom>
              <a:avLst/>
              <a:gdLst>
                <a:gd name="T0" fmla="*/ 40 w 40"/>
                <a:gd name="T1" fmla="*/ 50 h 101"/>
                <a:gd name="T2" fmla="*/ 13 w 40"/>
                <a:gd name="T3" fmla="*/ 101 h 101"/>
                <a:gd name="T4" fmla="*/ 0 w 40"/>
                <a:gd name="T5" fmla="*/ 50 h 101"/>
                <a:gd name="T6" fmla="*/ 13 w 40"/>
                <a:gd name="T7" fmla="*/ 0 h 101"/>
                <a:gd name="T8" fmla="*/ 40 w 40"/>
                <a:gd name="T9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01">
                  <a:moveTo>
                    <a:pt x="40" y="50"/>
                  </a:moveTo>
                  <a:cubicBezTo>
                    <a:pt x="40" y="71"/>
                    <a:pt x="29" y="90"/>
                    <a:pt x="13" y="101"/>
                  </a:cubicBezTo>
                  <a:cubicBezTo>
                    <a:pt x="5" y="88"/>
                    <a:pt x="0" y="70"/>
                    <a:pt x="0" y="50"/>
                  </a:cubicBezTo>
                  <a:cubicBezTo>
                    <a:pt x="0" y="30"/>
                    <a:pt x="5" y="12"/>
                    <a:pt x="13" y="0"/>
                  </a:cubicBezTo>
                  <a:cubicBezTo>
                    <a:pt x="29" y="11"/>
                    <a:pt x="40" y="29"/>
                    <a:pt x="40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1" name="Rectangle 220"/>
            <p:cNvSpPr>
              <a:spLocks noChangeArrowheads="1"/>
            </p:cNvSpPr>
            <p:nvPr/>
          </p:nvSpPr>
          <p:spPr bwMode="auto">
            <a:xfrm>
              <a:off x="8761413" y="5197476"/>
              <a:ext cx="477838" cy="4445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2" name="Freeform 221"/>
            <p:cNvSpPr>
              <a:spLocks/>
            </p:cNvSpPr>
            <p:nvPr/>
          </p:nvSpPr>
          <p:spPr bwMode="auto">
            <a:xfrm>
              <a:off x="8729663" y="5241926"/>
              <a:ext cx="541338" cy="0"/>
            </a:xfrm>
            <a:custGeom>
              <a:avLst/>
              <a:gdLst>
                <a:gd name="T0" fmla="*/ 0 w 341"/>
                <a:gd name="T1" fmla="*/ 341 w 341"/>
                <a:gd name="T2" fmla="*/ 0 w 34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41">
                  <a:moveTo>
                    <a:pt x="0" y="0"/>
                  </a:move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3" name="Line 222"/>
            <p:cNvSpPr>
              <a:spLocks noChangeShapeType="1"/>
            </p:cNvSpPr>
            <p:nvPr/>
          </p:nvSpPr>
          <p:spPr bwMode="auto">
            <a:xfrm>
              <a:off x="8729663" y="5241926"/>
              <a:ext cx="54133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4" name="Freeform 223"/>
            <p:cNvSpPr>
              <a:spLocks/>
            </p:cNvSpPr>
            <p:nvPr/>
          </p:nvSpPr>
          <p:spPr bwMode="auto">
            <a:xfrm>
              <a:off x="8890000" y="5276851"/>
              <a:ext cx="220663" cy="0"/>
            </a:xfrm>
            <a:custGeom>
              <a:avLst/>
              <a:gdLst>
                <a:gd name="T0" fmla="*/ 0 w 139"/>
                <a:gd name="T1" fmla="*/ 139 w 139"/>
                <a:gd name="T2" fmla="*/ 0 w 13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9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5" name="Line 224"/>
            <p:cNvSpPr>
              <a:spLocks noChangeShapeType="1"/>
            </p:cNvSpPr>
            <p:nvPr/>
          </p:nvSpPr>
          <p:spPr bwMode="auto">
            <a:xfrm>
              <a:off x="8890000" y="5276851"/>
              <a:ext cx="220663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6" name="Oval 225"/>
            <p:cNvSpPr>
              <a:spLocks noChangeArrowheads="1"/>
            </p:cNvSpPr>
            <p:nvPr/>
          </p:nvSpPr>
          <p:spPr bwMode="auto">
            <a:xfrm>
              <a:off x="8955088" y="4984751"/>
              <a:ext cx="90488" cy="92075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7" name="Freeform 226"/>
            <p:cNvSpPr>
              <a:spLocks/>
            </p:cNvSpPr>
            <p:nvPr/>
          </p:nvSpPr>
          <p:spPr bwMode="auto">
            <a:xfrm>
              <a:off x="9001125" y="4765676"/>
              <a:ext cx="0" cy="87313"/>
            </a:xfrm>
            <a:custGeom>
              <a:avLst/>
              <a:gdLst>
                <a:gd name="T0" fmla="*/ 55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55"/>
                  </a:moveTo>
                  <a:lnTo>
                    <a:pt x="0" y="0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8" name="Line 227"/>
            <p:cNvSpPr>
              <a:spLocks noChangeShapeType="1"/>
            </p:cNvSpPr>
            <p:nvPr/>
          </p:nvSpPr>
          <p:spPr bwMode="auto">
            <a:xfrm flipV="1">
              <a:off x="9001125" y="4765676"/>
              <a:ext cx="0" cy="8731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59" name="Freeform 228"/>
            <p:cNvSpPr>
              <a:spLocks/>
            </p:cNvSpPr>
            <p:nvPr/>
          </p:nvSpPr>
          <p:spPr bwMode="auto">
            <a:xfrm>
              <a:off x="8732838" y="5030788"/>
              <a:ext cx="73025" cy="0"/>
            </a:xfrm>
            <a:custGeom>
              <a:avLst/>
              <a:gdLst>
                <a:gd name="T0" fmla="*/ 46 w 46"/>
                <a:gd name="T1" fmla="*/ 0 w 46"/>
                <a:gd name="T2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6">
                  <a:moveTo>
                    <a:pt x="46" y="0"/>
                  </a:moveTo>
                  <a:lnTo>
                    <a:pt x="0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0" name="Line 229"/>
            <p:cNvSpPr>
              <a:spLocks noChangeShapeType="1"/>
            </p:cNvSpPr>
            <p:nvPr/>
          </p:nvSpPr>
          <p:spPr bwMode="auto">
            <a:xfrm flipH="1">
              <a:off x="8732838" y="5030788"/>
              <a:ext cx="730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1" name="Freeform 230"/>
            <p:cNvSpPr>
              <a:spLocks/>
            </p:cNvSpPr>
            <p:nvPr/>
          </p:nvSpPr>
          <p:spPr bwMode="auto">
            <a:xfrm>
              <a:off x="8782050" y="4826001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0 h 46"/>
                <a:gd name="T4" fmla="*/ 45 w 45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2" name="Line 231"/>
            <p:cNvSpPr>
              <a:spLocks noChangeShapeType="1"/>
            </p:cNvSpPr>
            <p:nvPr/>
          </p:nvSpPr>
          <p:spPr bwMode="auto">
            <a:xfrm flipH="1" flipV="1">
              <a:off x="8782050" y="4826001"/>
              <a:ext cx="71438" cy="730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3" name="Freeform 232"/>
            <p:cNvSpPr>
              <a:spLocks/>
            </p:cNvSpPr>
            <p:nvPr/>
          </p:nvSpPr>
          <p:spPr bwMode="auto">
            <a:xfrm>
              <a:off x="9194800" y="5030788"/>
              <a:ext cx="73025" cy="0"/>
            </a:xfrm>
            <a:custGeom>
              <a:avLst/>
              <a:gdLst>
                <a:gd name="T0" fmla="*/ 0 w 46"/>
                <a:gd name="T1" fmla="*/ 46 w 46"/>
                <a:gd name="T2" fmla="*/ 0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6">
                  <a:moveTo>
                    <a:pt x="0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4" name="Line 233"/>
            <p:cNvSpPr>
              <a:spLocks noChangeShapeType="1"/>
            </p:cNvSpPr>
            <p:nvPr/>
          </p:nvSpPr>
          <p:spPr bwMode="auto">
            <a:xfrm>
              <a:off x="9194800" y="5030788"/>
              <a:ext cx="730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5" name="Freeform 234"/>
            <p:cNvSpPr>
              <a:spLocks/>
            </p:cNvSpPr>
            <p:nvPr/>
          </p:nvSpPr>
          <p:spPr bwMode="auto">
            <a:xfrm>
              <a:off x="9147175" y="4826001"/>
              <a:ext cx="71438" cy="73025"/>
            </a:xfrm>
            <a:custGeom>
              <a:avLst/>
              <a:gdLst>
                <a:gd name="T0" fmla="*/ 0 w 45"/>
                <a:gd name="T1" fmla="*/ 46 h 46"/>
                <a:gd name="T2" fmla="*/ 45 w 45"/>
                <a:gd name="T3" fmla="*/ 0 h 46"/>
                <a:gd name="T4" fmla="*/ 0 w 45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6">
                  <a:moveTo>
                    <a:pt x="0" y="46"/>
                  </a:moveTo>
                  <a:lnTo>
                    <a:pt x="45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6" name="Line 235"/>
            <p:cNvSpPr>
              <a:spLocks noChangeShapeType="1"/>
            </p:cNvSpPr>
            <p:nvPr/>
          </p:nvSpPr>
          <p:spPr bwMode="auto">
            <a:xfrm flipV="1">
              <a:off x="9147175" y="4826001"/>
              <a:ext cx="71438" cy="730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8" name="Группа 717"/>
          <p:cNvGrpSpPr/>
          <p:nvPr/>
        </p:nvGrpSpPr>
        <p:grpSpPr>
          <a:xfrm>
            <a:off x="5724525" y="3715148"/>
            <a:ext cx="417910" cy="342901"/>
            <a:chOff x="7632700" y="4792663"/>
            <a:chExt cx="557213" cy="457201"/>
          </a:xfrm>
        </p:grpSpPr>
        <p:sp>
          <p:nvSpPr>
            <p:cNvPr id="567" name="Freeform 236"/>
            <p:cNvSpPr>
              <a:spLocks/>
            </p:cNvSpPr>
            <p:nvPr/>
          </p:nvSpPr>
          <p:spPr bwMode="auto">
            <a:xfrm>
              <a:off x="7807325" y="5102226"/>
              <a:ext cx="246063" cy="147638"/>
            </a:xfrm>
            <a:custGeom>
              <a:avLst/>
              <a:gdLst>
                <a:gd name="T0" fmla="*/ 155 w 155"/>
                <a:gd name="T1" fmla="*/ 93 h 93"/>
                <a:gd name="T2" fmla="*/ 0 w 155"/>
                <a:gd name="T3" fmla="*/ 93 h 93"/>
                <a:gd name="T4" fmla="*/ 25 w 155"/>
                <a:gd name="T5" fmla="*/ 0 h 93"/>
                <a:gd name="T6" fmla="*/ 130 w 155"/>
                <a:gd name="T7" fmla="*/ 0 h 93"/>
                <a:gd name="T8" fmla="*/ 155 w 155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93">
                  <a:moveTo>
                    <a:pt x="155" y="93"/>
                  </a:moveTo>
                  <a:lnTo>
                    <a:pt x="0" y="93"/>
                  </a:lnTo>
                  <a:lnTo>
                    <a:pt x="25" y="0"/>
                  </a:lnTo>
                  <a:lnTo>
                    <a:pt x="130" y="0"/>
                  </a:lnTo>
                  <a:lnTo>
                    <a:pt x="155" y="93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8" name="Rectangle 237"/>
            <p:cNvSpPr>
              <a:spLocks noChangeArrowheads="1"/>
            </p:cNvSpPr>
            <p:nvPr/>
          </p:nvSpPr>
          <p:spPr bwMode="auto">
            <a:xfrm>
              <a:off x="7720013" y="5210176"/>
              <a:ext cx="420688" cy="39688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69" name="Freeform 238"/>
            <p:cNvSpPr>
              <a:spLocks/>
            </p:cNvSpPr>
            <p:nvPr/>
          </p:nvSpPr>
          <p:spPr bwMode="auto">
            <a:xfrm>
              <a:off x="7691438" y="5249863"/>
              <a:ext cx="477838" cy="0"/>
            </a:xfrm>
            <a:custGeom>
              <a:avLst/>
              <a:gdLst>
                <a:gd name="T0" fmla="*/ 0 w 301"/>
                <a:gd name="T1" fmla="*/ 301 w 301"/>
                <a:gd name="T2" fmla="*/ 0 w 30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01">
                  <a:moveTo>
                    <a:pt x="0" y="0"/>
                  </a:move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0" name="Line 239"/>
            <p:cNvSpPr>
              <a:spLocks noChangeShapeType="1"/>
            </p:cNvSpPr>
            <p:nvPr/>
          </p:nvSpPr>
          <p:spPr bwMode="auto">
            <a:xfrm>
              <a:off x="7691438" y="5249863"/>
              <a:ext cx="47783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1" name="Oval 240"/>
            <p:cNvSpPr>
              <a:spLocks noChangeArrowheads="1"/>
            </p:cNvSpPr>
            <p:nvPr/>
          </p:nvSpPr>
          <p:spPr bwMode="auto">
            <a:xfrm>
              <a:off x="7747000" y="4816476"/>
              <a:ext cx="366713" cy="36671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2" name="Oval 241"/>
            <p:cNvSpPr>
              <a:spLocks noChangeArrowheads="1"/>
            </p:cNvSpPr>
            <p:nvPr/>
          </p:nvSpPr>
          <p:spPr bwMode="auto">
            <a:xfrm>
              <a:off x="7807325" y="4876801"/>
              <a:ext cx="246063" cy="2460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3" name="Oval 242"/>
            <p:cNvSpPr>
              <a:spLocks noChangeArrowheads="1"/>
            </p:cNvSpPr>
            <p:nvPr/>
          </p:nvSpPr>
          <p:spPr bwMode="auto">
            <a:xfrm>
              <a:off x="7893050" y="4962526"/>
              <a:ext cx="74613" cy="73025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4" name="Freeform 243"/>
            <p:cNvSpPr>
              <a:spLocks/>
            </p:cNvSpPr>
            <p:nvPr/>
          </p:nvSpPr>
          <p:spPr bwMode="auto">
            <a:xfrm>
              <a:off x="7670800" y="4843463"/>
              <a:ext cx="76200" cy="192088"/>
            </a:xfrm>
            <a:custGeom>
              <a:avLst/>
              <a:gdLst>
                <a:gd name="T0" fmla="*/ 56 w 56"/>
                <a:gd name="T1" fmla="*/ 0 h 142"/>
                <a:gd name="T2" fmla="*/ 23 w 56"/>
                <a:gd name="T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142">
                  <a:moveTo>
                    <a:pt x="56" y="0"/>
                  </a:moveTo>
                  <a:cubicBezTo>
                    <a:pt x="56" y="0"/>
                    <a:pt x="0" y="48"/>
                    <a:pt x="23" y="142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5" name="Freeform 244"/>
            <p:cNvSpPr>
              <a:spLocks/>
            </p:cNvSpPr>
            <p:nvPr/>
          </p:nvSpPr>
          <p:spPr bwMode="auto">
            <a:xfrm>
              <a:off x="7670800" y="4843463"/>
              <a:ext cx="76200" cy="192088"/>
            </a:xfrm>
            <a:custGeom>
              <a:avLst/>
              <a:gdLst>
                <a:gd name="T0" fmla="*/ 56 w 56"/>
                <a:gd name="T1" fmla="*/ 0 h 142"/>
                <a:gd name="T2" fmla="*/ 23 w 56"/>
                <a:gd name="T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" h="142">
                  <a:moveTo>
                    <a:pt x="56" y="0"/>
                  </a:moveTo>
                  <a:cubicBezTo>
                    <a:pt x="56" y="0"/>
                    <a:pt x="0" y="48"/>
                    <a:pt x="23" y="14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6" name="Freeform 245"/>
            <p:cNvSpPr>
              <a:spLocks/>
            </p:cNvSpPr>
            <p:nvPr/>
          </p:nvSpPr>
          <p:spPr bwMode="auto">
            <a:xfrm>
              <a:off x="7632700" y="4940301"/>
              <a:ext cx="44450" cy="138113"/>
            </a:xfrm>
            <a:custGeom>
              <a:avLst/>
              <a:gdLst>
                <a:gd name="T0" fmla="*/ 16 w 33"/>
                <a:gd name="T1" fmla="*/ 0 h 102"/>
                <a:gd name="T2" fmla="*/ 33 w 33"/>
                <a:gd name="T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02">
                  <a:moveTo>
                    <a:pt x="16" y="0"/>
                  </a:moveTo>
                  <a:cubicBezTo>
                    <a:pt x="16" y="0"/>
                    <a:pt x="0" y="47"/>
                    <a:pt x="33" y="102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7" name="Freeform 246"/>
            <p:cNvSpPr>
              <a:spLocks/>
            </p:cNvSpPr>
            <p:nvPr/>
          </p:nvSpPr>
          <p:spPr bwMode="auto">
            <a:xfrm>
              <a:off x="7632700" y="4940301"/>
              <a:ext cx="44450" cy="138113"/>
            </a:xfrm>
            <a:custGeom>
              <a:avLst/>
              <a:gdLst>
                <a:gd name="T0" fmla="*/ 16 w 33"/>
                <a:gd name="T1" fmla="*/ 0 h 102"/>
                <a:gd name="T2" fmla="*/ 33 w 33"/>
                <a:gd name="T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102">
                  <a:moveTo>
                    <a:pt x="16" y="0"/>
                  </a:moveTo>
                  <a:cubicBezTo>
                    <a:pt x="16" y="0"/>
                    <a:pt x="0" y="47"/>
                    <a:pt x="33" y="10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8" name="Freeform 247"/>
            <p:cNvSpPr>
              <a:spLocks/>
            </p:cNvSpPr>
            <p:nvPr/>
          </p:nvSpPr>
          <p:spPr bwMode="auto">
            <a:xfrm>
              <a:off x="8037513" y="4991101"/>
              <a:ext cx="119063" cy="200025"/>
            </a:xfrm>
            <a:custGeom>
              <a:avLst/>
              <a:gdLst>
                <a:gd name="T0" fmla="*/ 0 w 88"/>
                <a:gd name="T1" fmla="*/ 147 h 147"/>
                <a:gd name="T2" fmla="*/ 88 w 88"/>
                <a:gd name="T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8" h="147">
                  <a:moveTo>
                    <a:pt x="0" y="147"/>
                  </a:moveTo>
                  <a:cubicBezTo>
                    <a:pt x="0" y="147"/>
                    <a:pt x="88" y="116"/>
                    <a:pt x="88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79" name="Freeform 248"/>
            <p:cNvSpPr>
              <a:spLocks/>
            </p:cNvSpPr>
            <p:nvPr/>
          </p:nvSpPr>
          <p:spPr bwMode="auto">
            <a:xfrm>
              <a:off x="8037513" y="4991101"/>
              <a:ext cx="119063" cy="200025"/>
            </a:xfrm>
            <a:custGeom>
              <a:avLst/>
              <a:gdLst>
                <a:gd name="T0" fmla="*/ 0 w 88"/>
                <a:gd name="T1" fmla="*/ 147 h 147"/>
                <a:gd name="T2" fmla="*/ 88 w 88"/>
                <a:gd name="T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8" h="147">
                  <a:moveTo>
                    <a:pt x="0" y="147"/>
                  </a:moveTo>
                  <a:cubicBezTo>
                    <a:pt x="0" y="147"/>
                    <a:pt x="88" y="116"/>
                    <a:pt x="88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0" name="Oval 249"/>
            <p:cNvSpPr>
              <a:spLocks noChangeArrowheads="1"/>
            </p:cNvSpPr>
            <p:nvPr/>
          </p:nvSpPr>
          <p:spPr bwMode="auto">
            <a:xfrm>
              <a:off x="8124825" y="4959351"/>
              <a:ext cx="65088" cy="63500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1" name="Freeform 250"/>
            <p:cNvSpPr>
              <a:spLocks/>
            </p:cNvSpPr>
            <p:nvPr/>
          </p:nvSpPr>
          <p:spPr bwMode="auto">
            <a:xfrm>
              <a:off x="8089900" y="4792663"/>
              <a:ext cx="34925" cy="125413"/>
            </a:xfrm>
            <a:custGeom>
              <a:avLst/>
              <a:gdLst>
                <a:gd name="T0" fmla="*/ 22 w 22"/>
                <a:gd name="T1" fmla="*/ 79 h 79"/>
                <a:gd name="T2" fmla="*/ 5 w 22"/>
                <a:gd name="T3" fmla="*/ 53 h 79"/>
                <a:gd name="T4" fmla="*/ 22 w 22"/>
                <a:gd name="T5" fmla="*/ 38 h 79"/>
                <a:gd name="T6" fmla="*/ 0 w 22"/>
                <a:gd name="T7" fmla="*/ 0 h 79"/>
                <a:gd name="T8" fmla="*/ 22 w 22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9">
                  <a:moveTo>
                    <a:pt x="22" y="79"/>
                  </a:moveTo>
                  <a:lnTo>
                    <a:pt x="5" y="53"/>
                  </a:lnTo>
                  <a:lnTo>
                    <a:pt x="22" y="38"/>
                  </a:lnTo>
                  <a:lnTo>
                    <a:pt x="0" y="0"/>
                  </a:lnTo>
                  <a:lnTo>
                    <a:pt x="22" y="79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9" name="Группа 718"/>
          <p:cNvGrpSpPr/>
          <p:nvPr/>
        </p:nvGrpSpPr>
        <p:grpSpPr>
          <a:xfrm>
            <a:off x="4925616" y="3684192"/>
            <a:ext cx="404813" cy="404813"/>
            <a:chOff x="6567488" y="4751388"/>
            <a:chExt cx="539750" cy="539751"/>
          </a:xfrm>
        </p:grpSpPr>
        <p:sp>
          <p:nvSpPr>
            <p:cNvPr id="583" name="Freeform 252"/>
            <p:cNvSpPr>
              <a:spLocks/>
            </p:cNvSpPr>
            <p:nvPr/>
          </p:nvSpPr>
          <p:spPr bwMode="auto">
            <a:xfrm>
              <a:off x="6983413" y="4833938"/>
              <a:ext cx="123825" cy="23813"/>
            </a:xfrm>
            <a:custGeom>
              <a:avLst/>
              <a:gdLst>
                <a:gd name="T0" fmla="*/ 0 w 92"/>
                <a:gd name="T1" fmla="*/ 0 h 17"/>
                <a:gd name="T2" fmla="*/ 92 w 92"/>
                <a:gd name="T3" fmla="*/ 0 h 17"/>
                <a:gd name="T4" fmla="*/ 66 w 92"/>
                <a:gd name="T5" fmla="*/ 17 h 17"/>
                <a:gd name="T6" fmla="*/ 11 w 92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7">
                  <a:moveTo>
                    <a:pt x="0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88" y="17"/>
                    <a:pt x="66" y="17"/>
                  </a:cubicBezTo>
                  <a:cubicBezTo>
                    <a:pt x="11" y="17"/>
                    <a:pt x="11" y="17"/>
                    <a:pt x="11" y="1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4" name="Freeform 253"/>
            <p:cNvSpPr>
              <a:spLocks/>
            </p:cNvSpPr>
            <p:nvPr/>
          </p:nvSpPr>
          <p:spPr bwMode="auto">
            <a:xfrm>
              <a:off x="6983413" y="4833938"/>
              <a:ext cx="123825" cy="23813"/>
            </a:xfrm>
            <a:custGeom>
              <a:avLst/>
              <a:gdLst>
                <a:gd name="T0" fmla="*/ 0 w 92"/>
                <a:gd name="T1" fmla="*/ 0 h 17"/>
                <a:gd name="T2" fmla="*/ 92 w 92"/>
                <a:gd name="T3" fmla="*/ 0 h 17"/>
                <a:gd name="T4" fmla="*/ 66 w 92"/>
                <a:gd name="T5" fmla="*/ 17 h 17"/>
                <a:gd name="T6" fmla="*/ 11 w 92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7">
                  <a:moveTo>
                    <a:pt x="0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88" y="17"/>
                    <a:pt x="66" y="17"/>
                  </a:cubicBezTo>
                  <a:cubicBezTo>
                    <a:pt x="11" y="17"/>
                    <a:pt x="11" y="17"/>
                    <a:pt x="11" y="1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5" name="Freeform 254"/>
            <p:cNvSpPr>
              <a:spLocks/>
            </p:cNvSpPr>
            <p:nvPr/>
          </p:nvSpPr>
          <p:spPr bwMode="auto">
            <a:xfrm>
              <a:off x="6967538" y="4751388"/>
              <a:ext cx="112713" cy="77788"/>
            </a:xfrm>
            <a:custGeom>
              <a:avLst/>
              <a:gdLst>
                <a:gd name="T0" fmla="*/ 0 w 84"/>
                <a:gd name="T1" fmla="*/ 47 h 57"/>
                <a:gd name="T2" fmla="*/ 78 w 84"/>
                <a:gd name="T3" fmla="*/ 0 h 57"/>
                <a:gd name="T4" fmla="*/ 65 w 84"/>
                <a:gd name="T5" fmla="*/ 28 h 57"/>
                <a:gd name="T6" fmla="*/ 18 w 84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7">
                  <a:moveTo>
                    <a:pt x="0" y="47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84" y="17"/>
                    <a:pt x="65" y="28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6" name="Freeform 255"/>
            <p:cNvSpPr>
              <a:spLocks/>
            </p:cNvSpPr>
            <p:nvPr/>
          </p:nvSpPr>
          <p:spPr bwMode="auto">
            <a:xfrm>
              <a:off x="6967538" y="4751388"/>
              <a:ext cx="112713" cy="77788"/>
            </a:xfrm>
            <a:custGeom>
              <a:avLst/>
              <a:gdLst>
                <a:gd name="T0" fmla="*/ 0 w 84"/>
                <a:gd name="T1" fmla="*/ 47 h 57"/>
                <a:gd name="T2" fmla="*/ 78 w 84"/>
                <a:gd name="T3" fmla="*/ 0 h 57"/>
                <a:gd name="T4" fmla="*/ 65 w 84"/>
                <a:gd name="T5" fmla="*/ 28 h 57"/>
                <a:gd name="T6" fmla="*/ 18 w 84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7">
                  <a:moveTo>
                    <a:pt x="0" y="47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84" y="17"/>
                    <a:pt x="65" y="28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7" name="Freeform 256"/>
            <p:cNvSpPr>
              <a:spLocks/>
            </p:cNvSpPr>
            <p:nvPr/>
          </p:nvSpPr>
          <p:spPr bwMode="auto">
            <a:xfrm>
              <a:off x="6640513" y="4826001"/>
              <a:ext cx="327025" cy="465138"/>
            </a:xfrm>
            <a:custGeom>
              <a:avLst/>
              <a:gdLst>
                <a:gd name="T0" fmla="*/ 93 w 242"/>
                <a:gd name="T1" fmla="*/ 343 h 343"/>
                <a:gd name="T2" fmla="*/ 35 w 242"/>
                <a:gd name="T3" fmla="*/ 285 h 343"/>
                <a:gd name="T4" fmla="*/ 35 w 242"/>
                <a:gd name="T5" fmla="*/ 104 h 343"/>
                <a:gd name="T6" fmla="*/ 19 w 242"/>
                <a:gd name="T7" fmla="*/ 88 h 343"/>
                <a:gd name="T8" fmla="*/ 0 w 242"/>
                <a:gd name="T9" fmla="*/ 88 h 343"/>
                <a:gd name="T10" fmla="*/ 0 w 242"/>
                <a:gd name="T11" fmla="*/ 59 h 343"/>
                <a:gd name="T12" fmla="*/ 19 w 242"/>
                <a:gd name="T13" fmla="*/ 59 h 343"/>
                <a:gd name="T14" fmla="*/ 63 w 242"/>
                <a:gd name="T15" fmla="*/ 104 h 343"/>
                <a:gd name="T16" fmla="*/ 63 w 242"/>
                <a:gd name="T17" fmla="*/ 285 h 343"/>
                <a:gd name="T18" fmla="*/ 93 w 242"/>
                <a:gd name="T19" fmla="*/ 315 h 343"/>
                <a:gd name="T20" fmla="*/ 123 w 242"/>
                <a:gd name="T21" fmla="*/ 285 h 343"/>
                <a:gd name="T22" fmla="*/ 123 w 242"/>
                <a:gd name="T23" fmla="*/ 62 h 343"/>
                <a:gd name="T24" fmla="*/ 185 w 242"/>
                <a:gd name="T25" fmla="*/ 0 h 343"/>
                <a:gd name="T26" fmla="*/ 242 w 242"/>
                <a:gd name="T27" fmla="*/ 0 h 343"/>
                <a:gd name="T28" fmla="*/ 242 w 242"/>
                <a:gd name="T29" fmla="*/ 28 h 343"/>
                <a:gd name="T30" fmla="*/ 185 w 242"/>
                <a:gd name="T31" fmla="*/ 28 h 343"/>
                <a:gd name="T32" fmla="*/ 151 w 242"/>
                <a:gd name="T33" fmla="*/ 62 h 343"/>
                <a:gd name="T34" fmla="*/ 151 w 242"/>
                <a:gd name="T35" fmla="*/ 285 h 343"/>
                <a:gd name="T36" fmla="*/ 93 w 242"/>
                <a:gd name="T37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2" h="343">
                  <a:moveTo>
                    <a:pt x="93" y="343"/>
                  </a:moveTo>
                  <a:cubicBezTo>
                    <a:pt x="61" y="343"/>
                    <a:pt x="35" y="317"/>
                    <a:pt x="35" y="285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95"/>
                    <a:pt x="28" y="88"/>
                    <a:pt x="19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43" y="59"/>
                    <a:pt x="63" y="79"/>
                    <a:pt x="63" y="104"/>
                  </a:cubicBezTo>
                  <a:cubicBezTo>
                    <a:pt x="63" y="285"/>
                    <a:pt x="63" y="285"/>
                    <a:pt x="63" y="285"/>
                  </a:cubicBezTo>
                  <a:cubicBezTo>
                    <a:pt x="63" y="302"/>
                    <a:pt x="77" y="315"/>
                    <a:pt x="93" y="315"/>
                  </a:cubicBezTo>
                  <a:cubicBezTo>
                    <a:pt x="110" y="315"/>
                    <a:pt x="123" y="302"/>
                    <a:pt x="123" y="285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28"/>
                    <a:pt x="151" y="0"/>
                    <a:pt x="185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185" y="28"/>
                    <a:pt x="185" y="28"/>
                    <a:pt x="185" y="28"/>
                  </a:cubicBezTo>
                  <a:cubicBezTo>
                    <a:pt x="166" y="28"/>
                    <a:pt x="151" y="43"/>
                    <a:pt x="151" y="62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1" y="317"/>
                    <a:pt x="125" y="343"/>
                    <a:pt x="93" y="343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8" name="Rectangle 257"/>
            <p:cNvSpPr>
              <a:spLocks noChangeArrowheads="1"/>
            </p:cNvSpPr>
            <p:nvPr/>
          </p:nvSpPr>
          <p:spPr bwMode="auto">
            <a:xfrm>
              <a:off x="6894513" y="4948238"/>
              <a:ext cx="146050" cy="381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89" name="Rectangle 258"/>
            <p:cNvSpPr>
              <a:spLocks noChangeArrowheads="1"/>
            </p:cNvSpPr>
            <p:nvPr/>
          </p:nvSpPr>
          <p:spPr bwMode="auto">
            <a:xfrm>
              <a:off x="6894513" y="5180013"/>
              <a:ext cx="146050" cy="381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0" name="Freeform 259"/>
            <p:cNvSpPr>
              <a:spLocks/>
            </p:cNvSpPr>
            <p:nvPr/>
          </p:nvSpPr>
          <p:spPr bwMode="auto">
            <a:xfrm>
              <a:off x="6894513" y="4845051"/>
              <a:ext cx="146050" cy="446088"/>
            </a:xfrm>
            <a:custGeom>
              <a:avLst/>
              <a:gdLst>
                <a:gd name="T0" fmla="*/ 81 w 108"/>
                <a:gd name="T1" fmla="*/ 29 h 329"/>
                <a:gd name="T2" fmla="*/ 81 w 108"/>
                <a:gd name="T3" fmla="*/ 0 h 329"/>
                <a:gd name="T4" fmla="*/ 27 w 108"/>
                <a:gd name="T5" fmla="*/ 0 h 329"/>
                <a:gd name="T6" fmla="*/ 27 w 108"/>
                <a:gd name="T7" fmla="*/ 29 h 329"/>
                <a:gd name="T8" fmla="*/ 0 w 108"/>
                <a:gd name="T9" fmla="*/ 76 h 329"/>
                <a:gd name="T10" fmla="*/ 0 w 108"/>
                <a:gd name="T11" fmla="*/ 275 h 329"/>
                <a:gd name="T12" fmla="*/ 54 w 108"/>
                <a:gd name="T13" fmla="*/ 329 h 329"/>
                <a:gd name="T14" fmla="*/ 108 w 108"/>
                <a:gd name="T15" fmla="*/ 275 h 329"/>
                <a:gd name="T16" fmla="*/ 108 w 108"/>
                <a:gd name="T17" fmla="*/ 76 h 329"/>
                <a:gd name="T18" fmla="*/ 81 w 108"/>
                <a:gd name="T19" fmla="*/ 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329">
                  <a:moveTo>
                    <a:pt x="81" y="29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0" y="38"/>
                    <a:pt x="0" y="56"/>
                    <a:pt x="0" y="76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0" y="305"/>
                    <a:pt x="24" y="329"/>
                    <a:pt x="54" y="329"/>
                  </a:cubicBezTo>
                  <a:cubicBezTo>
                    <a:pt x="84" y="329"/>
                    <a:pt x="108" y="305"/>
                    <a:pt x="108" y="275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56"/>
                    <a:pt x="97" y="38"/>
                    <a:pt x="81" y="2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1" name="Oval 260"/>
            <p:cNvSpPr>
              <a:spLocks noChangeArrowheads="1"/>
            </p:cNvSpPr>
            <p:nvPr/>
          </p:nvSpPr>
          <p:spPr bwMode="auto">
            <a:xfrm>
              <a:off x="6918325" y="4797426"/>
              <a:ext cx="95250" cy="968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2" name="Oval 261"/>
            <p:cNvSpPr>
              <a:spLocks noChangeArrowheads="1"/>
            </p:cNvSpPr>
            <p:nvPr/>
          </p:nvSpPr>
          <p:spPr bwMode="auto">
            <a:xfrm>
              <a:off x="6950075" y="4829176"/>
              <a:ext cx="33338" cy="333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3" name="Freeform 262"/>
            <p:cNvSpPr>
              <a:spLocks/>
            </p:cNvSpPr>
            <p:nvPr/>
          </p:nvSpPr>
          <p:spPr bwMode="auto">
            <a:xfrm>
              <a:off x="6567488" y="4902201"/>
              <a:ext cx="73025" cy="47625"/>
            </a:xfrm>
            <a:custGeom>
              <a:avLst/>
              <a:gdLst>
                <a:gd name="T0" fmla="*/ 46 w 46"/>
                <a:gd name="T1" fmla="*/ 0 h 30"/>
                <a:gd name="T2" fmla="*/ 46 w 46"/>
                <a:gd name="T3" fmla="*/ 30 h 30"/>
                <a:gd name="T4" fmla="*/ 0 w 46"/>
                <a:gd name="T5" fmla="*/ 24 h 30"/>
                <a:gd name="T6" fmla="*/ 0 w 46"/>
                <a:gd name="T7" fmla="*/ 6 h 30"/>
                <a:gd name="T8" fmla="*/ 46 w 4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0">
                  <a:moveTo>
                    <a:pt x="46" y="0"/>
                  </a:moveTo>
                  <a:lnTo>
                    <a:pt x="46" y="30"/>
                  </a:lnTo>
                  <a:lnTo>
                    <a:pt x="0" y="24"/>
                  </a:lnTo>
                  <a:lnTo>
                    <a:pt x="0" y="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4" name="Rectangle 263"/>
            <p:cNvSpPr>
              <a:spLocks noChangeArrowheads="1"/>
            </p:cNvSpPr>
            <p:nvPr/>
          </p:nvSpPr>
          <p:spPr bwMode="auto">
            <a:xfrm>
              <a:off x="6923088" y="5019676"/>
              <a:ext cx="88900" cy="128588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5" name="Freeform 264"/>
            <p:cNvSpPr>
              <a:spLocks/>
            </p:cNvSpPr>
            <p:nvPr/>
          </p:nvSpPr>
          <p:spPr bwMode="auto">
            <a:xfrm>
              <a:off x="6950075" y="5068888"/>
              <a:ext cx="33338" cy="0"/>
            </a:xfrm>
            <a:custGeom>
              <a:avLst/>
              <a:gdLst>
                <a:gd name="T0" fmla="*/ 0 w 21"/>
                <a:gd name="T1" fmla="*/ 21 w 21"/>
                <a:gd name="T2" fmla="*/ 0 w 2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1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6" name="Line 265"/>
            <p:cNvSpPr>
              <a:spLocks noChangeShapeType="1"/>
            </p:cNvSpPr>
            <p:nvPr/>
          </p:nvSpPr>
          <p:spPr bwMode="auto">
            <a:xfrm>
              <a:off x="6950075" y="5068888"/>
              <a:ext cx="3333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7" name="Freeform 266"/>
            <p:cNvSpPr>
              <a:spLocks/>
            </p:cNvSpPr>
            <p:nvPr/>
          </p:nvSpPr>
          <p:spPr bwMode="auto">
            <a:xfrm>
              <a:off x="6950075" y="5102226"/>
              <a:ext cx="33338" cy="0"/>
            </a:xfrm>
            <a:custGeom>
              <a:avLst/>
              <a:gdLst>
                <a:gd name="T0" fmla="*/ 0 w 21"/>
                <a:gd name="T1" fmla="*/ 21 w 21"/>
                <a:gd name="T2" fmla="*/ 0 w 2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1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8" name="Line 267"/>
            <p:cNvSpPr>
              <a:spLocks noChangeShapeType="1"/>
            </p:cNvSpPr>
            <p:nvPr/>
          </p:nvSpPr>
          <p:spPr bwMode="auto">
            <a:xfrm>
              <a:off x="6950075" y="5102226"/>
              <a:ext cx="3333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99" name="Freeform 268"/>
            <p:cNvSpPr>
              <a:spLocks/>
            </p:cNvSpPr>
            <p:nvPr/>
          </p:nvSpPr>
          <p:spPr bwMode="auto">
            <a:xfrm>
              <a:off x="6667500" y="5019676"/>
              <a:ext cx="0" cy="114300"/>
            </a:xfrm>
            <a:custGeom>
              <a:avLst/>
              <a:gdLst>
                <a:gd name="T0" fmla="*/ 0 h 72"/>
                <a:gd name="T1" fmla="*/ 72 h 72"/>
                <a:gd name="T2" fmla="*/ 0 h 7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2">
                  <a:moveTo>
                    <a:pt x="0" y="0"/>
                  </a:moveTo>
                  <a:lnTo>
                    <a:pt x="0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0" name="Line 269"/>
            <p:cNvSpPr>
              <a:spLocks noChangeShapeType="1"/>
            </p:cNvSpPr>
            <p:nvPr/>
          </p:nvSpPr>
          <p:spPr bwMode="auto">
            <a:xfrm>
              <a:off x="6667500" y="5019676"/>
              <a:ext cx="0" cy="11430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1" name="Freeform 270"/>
            <p:cNvSpPr>
              <a:spLocks/>
            </p:cNvSpPr>
            <p:nvPr/>
          </p:nvSpPr>
          <p:spPr bwMode="auto">
            <a:xfrm>
              <a:off x="6862763" y="4986338"/>
              <a:ext cx="0" cy="138113"/>
            </a:xfrm>
            <a:custGeom>
              <a:avLst/>
              <a:gdLst>
                <a:gd name="T0" fmla="*/ 0 h 87"/>
                <a:gd name="T1" fmla="*/ 87 h 87"/>
                <a:gd name="T2" fmla="*/ 0 h 8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7">
                  <a:moveTo>
                    <a:pt x="0" y="0"/>
                  </a:moveTo>
                  <a:lnTo>
                    <a:pt x="0" y="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2" name="Line 271"/>
            <p:cNvSpPr>
              <a:spLocks noChangeShapeType="1"/>
            </p:cNvSpPr>
            <p:nvPr/>
          </p:nvSpPr>
          <p:spPr bwMode="auto">
            <a:xfrm>
              <a:off x="6862763" y="4986338"/>
              <a:ext cx="0" cy="13811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4" name="Группа 713"/>
          <p:cNvGrpSpPr/>
          <p:nvPr/>
        </p:nvGrpSpPr>
        <p:grpSpPr>
          <a:xfrm>
            <a:off x="8192691" y="3034110"/>
            <a:ext cx="360760" cy="406004"/>
            <a:chOff x="10923588" y="3884613"/>
            <a:chExt cx="481013" cy="541338"/>
          </a:xfrm>
        </p:grpSpPr>
        <p:sp>
          <p:nvSpPr>
            <p:cNvPr id="603" name="Freeform 272"/>
            <p:cNvSpPr>
              <a:spLocks/>
            </p:cNvSpPr>
            <p:nvPr/>
          </p:nvSpPr>
          <p:spPr bwMode="auto">
            <a:xfrm>
              <a:off x="10923588" y="3884613"/>
              <a:ext cx="481013" cy="541338"/>
            </a:xfrm>
            <a:custGeom>
              <a:avLst/>
              <a:gdLst>
                <a:gd name="T0" fmla="*/ 294 w 356"/>
                <a:gd name="T1" fmla="*/ 400 h 400"/>
                <a:gd name="T2" fmla="*/ 62 w 356"/>
                <a:gd name="T3" fmla="*/ 400 h 400"/>
                <a:gd name="T4" fmla="*/ 0 w 356"/>
                <a:gd name="T5" fmla="*/ 338 h 400"/>
                <a:gd name="T6" fmla="*/ 0 w 356"/>
                <a:gd name="T7" fmla="*/ 62 h 400"/>
                <a:gd name="T8" fmla="*/ 62 w 356"/>
                <a:gd name="T9" fmla="*/ 0 h 400"/>
                <a:gd name="T10" fmla="*/ 294 w 356"/>
                <a:gd name="T11" fmla="*/ 0 h 400"/>
                <a:gd name="T12" fmla="*/ 356 w 356"/>
                <a:gd name="T13" fmla="*/ 62 h 400"/>
                <a:gd name="T14" fmla="*/ 356 w 356"/>
                <a:gd name="T15" fmla="*/ 338 h 400"/>
                <a:gd name="T16" fmla="*/ 294 w 356"/>
                <a:gd name="T17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6" h="400">
                  <a:moveTo>
                    <a:pt x="294" y="400"/>
                  </a:moveTo>
                  <a:cubicBezTo>
                    <a:pt x="62" y="400"/>
                    <a:pt x="62" y="400"/>
                    <a:pt x="62" y="400"/>
                  </a:cubicBezTo>
                  <a:cubicBezTo>
                    <a:pt x="28" y="400"/>
                    <a:pt x="0" y="372"/>
                    <a:pt x="0" y="338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328" y="0"/>
                    <a:pt x="356" y="28"/>
                    <a:pt x="356" y="62"/>
                  </a:cubicBezTo>
                  <a:cubicBezTo>
                    <a:pt x="356" y="338"/>
                    <a:pt x="356" y="338"/>
                    <a:pt x="356" y="338"/>
                  </a:cubicBezTo>
                  <a:cubicBezTo>
                    <a:pt x="356" y="372"/>
                    <a:pt x="328" y="400"/>
                    <a:pt x="294" y="40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4" name="Freeform 273"/>
            <p:cNvSpPr>
              <a:spLocks/>
            </p:cNvSpPr>
            <p:nvPr/>
          </p:nvSpPr>
          <p:spPr bwMode="auto">
            <a:xfrm>
              <a:off x="11101388" y="4110038"/>
              <a:ext cx="123825" cy="284163"/>
            </a:xfrm>
            <a:custGeom>
              <a:avLst/>
              <a:gdLst>
                <a:gd name="T0" fmla="*/ 47 w 92"/>
                <a:gd name="T1" fmla="*/ 210 h 210"/>
                <a:gd name="T2" fmla="*/ 45 w 92"/>
                <a:gd name="T3" fmla="*/ 210 h 210"/>
                <a:gd name="T4" fmla="*/ 0 w 92"/>
                <a:gd name="T5" fmla="*/ 165 h 210"/>
                <a:gd name="T6" fmla="*/ 0 w 92"/>
                <a:gd name="T7" fmla="*/ 0 h 210"/>
                <a:gd name="T8" fmla="*/ 92 w 92"/>
                <a:gd name="T9" fmla="*/ 0 h 210"/>
                <a:gd name="T10" fmla="*/ 92 w 92"/>
                <a:gd name="T11" fmla="*/ 165 h 210"/>
                <a:gd name="T12" fmla="*/ 47 w 92"/>
                <a:gd name="T1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210">
                  <a:moveTo>
                    <a:pt x="47" y="210"/>
                  </a:moveTo>
                  <a:cubicBezTo>
                    <a:pt x="45" y="210"/>
                    <a:pt x="45" y="210"/>
                    <a:pt x="45" y="210"/>
                  </a:cubicBezTo>
                  <a:cubicBezTo>
                    <a:pt x="20" y="210"/>
                    <a:pt x="0" y="190"/>
                    <a:pt x="0" y="1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92" y="190"/>
                    <a:pt x="72" y="210"/>
                    <a:pt x="47" y="21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5" name="Freeform 274"/>
            <p:cNvSpPr>
              <a:spLocks/>
            </p:cNvSpPr>
            <p:nvPr/>
          </p:nvSpPr>
          <p:spPr bwMode="auto">
            <a:xfrm>
              <a:off x="11045825" y="4071938"/>
              <a:ext cx="234950" cy="74613"/>
            </a:xfrm>
            <a:custGeom>
              <a:avLst/>
              <a:gdLst>
                <a:gd name="T0" fmla="*/ 146 w 174"/>
                <a:gd name="T1" fmla="*/ 0 h 56"/>
                <a:gd name="T2" fmla="*/ 28 w 174"/>
                <a:gd name="T3" fmla="*/ 0 h 56"/>
                <a:gd name="T4" fmla="*/ 0 w 174"/>
                <a:gd name="T5" fmla="*/ 28 h 56"/>
                <a:gd name="T6" fmla="*/ 28 w 174"/>
                <a:gd name="T7" fmla="*/ 56 h 56"/>
                <a:gd name="T8" fmla="*/ 146 w 174"/>
                <a:gd name="T9" fmla="*/ 56 h 56"/>
                <a:gd name="T10" fmla="*/ 174 w 174"/>
                <a:gd name="T11" fmla="*/ 28 h 56"/>
                <a:gd name="T12" fmla="*/ 146 w 174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56">
                  <a:moveTo>
                    <a:pt x="146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146" y="56"/>
                    <a:pt x="146" y="56"/>
                    <a:pt x="146" y="56"/>
                  </a:cubicBezTo>
                  <a:cubicBezTo>
                    <a:pt x="161" y="56"/>
                    <a:pt x="174" y="43"/>
                    <a:pt x="174" y="28"/>
                  </a:cubicBezTo>
                  <a:cubicBezTo>
                    <a:pt x="174" y="12"/>
                    <a:pt x="161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6" name="Rectangle 275"/>
            <p:cNvSpPr>
              <a:spLocks noChangeArrowheads="1"/>
            </p:cNvSpPr>
            <p:nvPr/>
          </p:nvSpPr>
          <p:spPr bwMode="auto">
            <a:xfrm>
              <a:off x="11142663" y="4146551"/>
              <a:ext cx="41275" cy="201613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7" name="Freeform 276"/>
            <p:cNvSpPr>
              <a:spLocks/>
            </p:cNvSpPr>
            <p:nvPr/>
          </p:nvSpPr>
          <p:spPr bwMode="auto">
            <a:xfrm>
              <a:off x="11128375" y="4348163"/>
              <a:ext cx="69850" cy="0"/>
            </a:xfrm>
            <a:custGeom>
              <a:avLst/>
              <a:gdLst>
                <a:gd name="T0" fmla="*/ 0 w 44"/>
                <a:gd name="T1" fmla="*/ 44 w 44"/>
                <a:gd name="T2" fmla="*/ 0 w 4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4">
                  <a:moveTo>
                    <a:pt x="0" y="0"/>
                  </a:moveTo>
                  <a:lnTo>
                    <a:pt x="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8" name="Line 277"/>
            <p:cNvSpPr>
              <a:spLocks noChangeShapeType="1"/>
            </p:cNvSpPr>
            <p:nvPr/>
          </p:nvSpPr>
          <p:spPr bwMode="auto">
            <a:xfrm>
              <a:off x="11128375" y="4348163"/>
              <a:ext cx="69850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09" name="Freeform 278"/>
            <p:cNvSpPr>
              <a:spLocks/>
            </p:cNvSpPr>
            <p:nvPr/>
          </p:nvSpPr>
          <p:spPr bwMode="auto">
            <a:xfrm>
              <a:off x="11023600" y="3929063"/>
              <a:ext cx="55563" cy="111125"/>
            </a:xfrm>
            <a:custGeom>
              <a:avLst/>
              <a:gdLst>
                <a:gd name="T0" fmla="*/ 0 w 42"/>
                <a:gd name="T1" fmla="*/ 82 h 82"/>
                <a:gd name="T2" fmla="*/ 0 w 42"/>
                <a:gd name="T3" fmla="*/ 8 h 82"/>
                <a:gd name="T4" fmla="*/ 8 w 42"/>
                <a:gd name="T5" fmla="*/ 0 h 82"/>
                <a:gd name="T6" fmla="*/ 42 w 42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82">
                  <a:moveTo>
                    <a:pt x="0" y="8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0" name="Freeform 279"/>
            <p:cNvSpPr>
              <a:spLocks/>
            </p:cNvSpPr>
            <p:nvPr/>
          </p:nvSpPr>
          <p:spPr bwMode="auto">
            <a:xfrm>
              <a:off x="11023600" y="3929063"/>
              <a:ext cx="55563" cy="111125"/>
            </a:xfrm>
            <a:custGeom>
              <a:avLst/>
              <a:gdLst>
                <a:gd name="T0" fmla="*/ 0 w 42"/>
                <a:gd name="T1" fmla="*/ 82 h 82"/>
                <a:gd name="T2" fmla="*/ 0 w 42"/>
                <a:gd name="T3" fmla="*/ 8 h 82"/>
                <a:gd name="T4" fmla="*/ 8 w 42"/>
                <a:gd name="T5" fmla="*/ 0 h 82"/>
                <a:gd name="T6" fmla="*/ 42 w 42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82">
                  <a:moveTo>
                    <a:pt x="0" y="8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1" name="Freeform 280"/>
            <p:cNvSpPr>
              <a:spLocks/>
            </p:cNvSpPr>
            <p:nvPr/>
          </p:nvSpPr>
          <p:spPr bwMode="auto">
            <a:xfrm>
              <a:off x="11023600" y="3984626"/>
              <a:ext cx="41275" cy="0"/>
            </a:xfrm>
            <a:custGeom>
              <a:avLst/>
              <a:gdLst>
                <a:gd name="T0" fmla="*/ 0 w 26"/>
                <a:gd name="T1" fmla="*/ 26 w 26"/>
                <a:gd name="T2" fmla="*/ 0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2" name="Line 281"/>
            <p:cNvSpPr>
              <a:spLocks noChangeShapeType="1"/>
            </p:cNvSpPr>
            <p:nvPr/>
          </p:nvSpPr>
          <p:spPr bwMode="auto">
            <a:xfrm>
              <a:off x="11023600" y="3984626"/>
              <a:ext cx="4127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3" name="Freeform 282"/>
            <p:cNvSpPr>
              <a:spLocks/>
            </p:cNvSpPr>
            <p:nvPr/>
          </p:nvSpPr>
          <p:spPr bwMode="auto">
            <a:xfrm>
              <a:off x="11247438" y="3929063"/>
              <a:ext cx="57150" cy="111125"/>
            </a:xfrm>
            <a:custGeom>
              <a:avLst/>
              <a:gdLst>
                <a:gd name="T0" fmla="*/ 42 w 42"/>
                <a:gd name="T1" fmla="*/ 0 h 82"/>
                <a:gd name="T2" fmla="*/ 8 w 42"/>
                <a:gd name="T3" fmla="*/ 0 h 82"/>
                <a:gd name="T4" fmla="*/ 0 w 42"/>
                <a:gd name="T5" fmla="*/ 8 h 82"/>
                <a:gd name="T6" fmla="*/ 0 w 42"/>
                <a:gd name="T7" fmla="*/ 74 h 82"/>
                <a:gd name="T8" fmla="*/ 8 w 42"/>
                <a:gd name="T9" fmla="*/ 82 h 82"/>
                <a:gd name="T10" fmla="*/ 42 w 4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82">
                  <a:moveTo>
                    <a:pt x="4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9"/>
                    <a:pt x="3" y="82"/>
                    <a:pt x="8" y="82"/>
                  </a:cubicBezTo>
                  <a:cubicBezTo>
                    <a:pt x="42" y="82"/>
                    <a:pt x="42" y="82"/>
                    <a:pt x="42" y="82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4" name="Freeform 283"/>
            <p:cNvSpPr>
              <a:spLocks/>
            </p:cNvSpPr>
            <p:nvPr/>
          </p:nvSpPr>
          <p:spPr bwMode="auto">
            <a:xfrm>
              <a:off x="11247438" y="3929063"/>
              <a:ext cx="57150" cy="111125"/>
            </a:xfrm>
            <a:custGeom>
              <a:avLst/>
              <a:gdLst>
                <a:gd name="T0" fmla="*/ 42 w 42"/>
                <a:gd name="T1" fmla="*/ 0 h 82"/>
                <a:gd name="T2" fmla="*/ 8 w 42"/>
                <a:gd name="T3" fmla="*/ 0 h 82"/>
                <a:gd name="T4" fmla="*/ 0 w 42"/>
                <a:gd name="T5" fmla="*/ 8 h 82"/>
                <a:gd name="T6" fmla="*/ 0 w 42"/>
                <a:gd name="T7" fmla="*/ 74 h 82"/>
                <a:gd name="T8" fmla="*/ 8 w 42"/>
                <a:gd name="T9" fmla="*/ 82 h 82"/>
                <a:gd name="T10" fmla="*/ 42 w 4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82">
                  <a:moveTo>
                    <a:pt x="4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9"/>
                    <a:pt x="3" y="82"/>
                    <a:pt x="8" y="82"/>
                  </a:cubicBezTo>
                  <a:cubicBezTo>
                    <a:pt x="42" y="82"/>
                    <a:pt x="42" y="82"/>
                    <a:pt x="42" y="82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5" name="Freeform 284"/>
            <p:cNvSpPr>
              <a:spLocks/>
            </p:cNvSpPr>
            <p:nvPr/>
          </p:nvSpPr>
          <p:spPr bwMode="auto">
            <a:xfrm>
              <a:off x="11247438" y="3984626"/>
              <a:ext cx="41275" cy="0"/>
            </a:xfrm>
            <a:custGeom>
              <a:avLst/>
              <a:gdLst>
                <a:gd name="T0" fmla="*/ 0 w 26"/>
                <a:gd name="T1" fmla="*/ 26 w 26"/>
                <a:gd name="T2" fmla="*/ 0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6" name="Line 285"/>
            <p:cNvSpPr>
              <a:spLocks noChangeShapeType="1"/>
            </p:cNvSpPr>
            <p:nvPr/>
          </p:nvSpPr>
          <p:spPr bwMode="auto">
            <a:xfrm>
              <a:off x="11247438" y="3984626"/>
              <a:ext cx="4127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7" name="Freeform 286"/>
            <p:cNvSpPr>
              <a:spLocks/>
            </p:cNvSpPr>
            <p:nvPr/>
          </p:nvSpPr>
          <p:spPr bwMode="auto">
            <a:xfrm>
              <a:off x="11156950" y="3929063"/>
              <a:ext cx="58738" cy="111125"/>
            </a:xfrm>
            <a:custGeom>
              <a:avLst/>
              <a:gdLst>
                <a:gd name="T0" fmla="*/ 0 w 43"/>
                <a:gd name="T1" fmla="*/ 82 h 82"/>
                <a:gd name="T2" fmla="*/ 0 w 43"/>
                <a:gd name="T3" fmla="*/ 8 h 82"/>
                <a:gd name="T4" fmla="*/ 8 w 43"/>
                <a:gd name="T5" fmla="*/ 0 h 82"/>
                <a:gd name="T6" fmla="*/ 35 w 43"/>
                <a:gd name="T7" fmla="*/ 0 h 82"/>
                <a:gd name="T8" fmla="*/ 43 w 43"/>
                <a:gd name="T9" fmla="*/ 8 h 82"/>
                <a:gd name="T10" fmla="*/ 43 w 43"/>
                <a:gd name="T11" fmla="*/ 33 h 82"/>
                <a:gd name="T12" fmla="*/ 35 w 43"/>
                <a:gd name="T13" fmla="*/ 41 h 82"/>
                <a:gd name="T14" fmla="*/ 0 w 43"/>
                <a:gd name="T15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82">
                  <a:moveTo>
                    <a:pt x="0" y="8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9" y="0"/>
                    <a:pt x="43" y="3"/>
                    <a:pt x="43" y="8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7"/>
                    <a:pt x="39" y="41"/>
                    <a:pt x="35" y="41"/>
                  </a:cubicBezTo>
                  <a:cubicBezTo>
                    <a:pt x="0" y="41"/>
                    <a:pt x="0" y="41"/>
                    <a:pt x="0" y="41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8" name="Freeform 287"/>
            <p:cNvSpPr>
              <a:spLocks/>
            </p:cNvSpPr>
            <p:nvPr/>
          </p:nvSpPr>
          <p:spPr bwMode="auto">
            <a:xfrm>
              <a:off x="11156950" y="3929063"/>
              <a:ext cx="58738" cy="111125"/>
            </a:xfrm>
            <a:custGeom>
              <a:avLst/>
              <a:gdLst>
                <a:gd name="T0" fmla="*/ 0 w 43"/>
                <a:gd name="T1" fmla="*/ 82 h 82"/>
                <a:gd name="T2" fmla="*/ 0 w 43"/>
                <a:gd name="T3" fmla="*/ 8 h 82"/>
                <a:gd name="T4" fmla="*/ 8 w 43"/>
                <a:gd name="T5" fmla="*/ 0 h 82"/>
                <a:gd name="T6" fmla="*/ 35 w 43"/>
                <a:gd name="T7" fmla="*/ 0 h 82"/>
                <a:gd name="T8" fmla="*/ 43 w 43"/>
                <a:gd name="T9" fmla="*/ 8 h 82"/>
                <a:gd name="T10" fmla="*/ 43 w 43"/>
                <a:gd name="T11" fmla="*/ 33 h 82"/>
                <a:gd name="T12" fmla="*/ 35 w 43"/>
                <a:gd name="T13" fmla="*/ 41 h 82"/>
                <a:gd name="T14" fmla="*/ 0 w 43"/>
                <a:gd name="T15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82">
                  <a:moveTo>
                    <a:pt x="0" y="8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9" y="0"/>
                    <a:pt x="43" y="3"/>
                    <a:pt x="43" y="8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7"/>
                    <a:pt x="39" y="41"/>
                    <a:pt x="35" y="41"/>
                  </a:cubicBezTo>
                  <a:cubicBezTo>
                    <a:pt x="0" y="41"/>
                    <a:pt x="0" y="41"/>
                    <a:pt x="0" y="41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19" name="Freeform 288"/>
            <p:cNvSpPr>
              <a:spLocks/>
            </p:cNvSpPr>
            <p:nvPr/>
          </p:nvSpPr>
          <p:spPr bwMode="auto">
            <a:xfrm>
              <a:off x="11117263" y="3929063"/>
              <a:ext cx="0" cy="111125"/>
            </a:xfrm>
            <a:custGeom>
              <a:avLst/>
              <a:gdLst>
                <a:gd name="T0" fmla="*/ 70 h 70"/>
                <a:gd name="T1" fmla="*/ 0 h 70"/>
                <a:gd name="T2" fmla="*/ 70 h 7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0">
                  <a:moveTo>
                    <a:pt x="0" y="70"/>
                  </a:moveTo>
                  <a:lnTo>
                    <a:pt x="0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0" name="Line 289"/>
            <p:cNvSpPr>
              <a:spLocks noChangeShapeType="1"/>
            </p:cNvSpPr>
            <p:nvPr/>
          </p:nvSpPr>
          <p:spPr bwMode="auto">
            <a:xfrm flipV="1">
              <a:off x="11117263" y="3929063"/>
              <a:ext cx="0" cy="1111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1" name="Freeform 290"/>
            <p:cNvSpPr>
              <a:spLocks/>
            </p:cNvSpPr>
            <p:nvPr/>
          </p:nvSpPr>
          <p:spPr bwMode="auto">
            <a:xfrm>
              <a:off x="11185525" y="3984626"/>
              <a:ext cx="30163" cy="55563"/>
            </a:xfrm>
            <a:custGeom>
              <a:avLst/>
              <a:gdLst>
                <a:gd name="T0" fmla="*/ 0 w 19"/>
                <a:gd name="T1" fmla="*/ 0 h 35"/>
                <a:gd name="T2" fmla="*/ 19 w 19"/>
                <a:gd name="T3" fmla="*/ 35 h 35"/>
                <a:gd name="T4" fmla="*/ 0 w 19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5">
                  <a:moveTo>
                    <a:pt x="0" y="0"/>
                  </a:moveTo>
                  <a:lnTo>
                    <a:pt x="19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2" name="Line 291"/>
            <p:cNvSpPr>
              <a:spLocks noChangeShapeType="1"/>
            </p:cNvSpPr>
            <p:nvPr/>
          </p:nvSpPr>
          <p:spPr bwMode="auto">
            <a:xfrm>
              <a:off x="11185525" y="3984626"/>
              <a:ext cx="30163" cy="55563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3" name="Freeform 292"/>
            <p:cNvSpPr>
              <a:spLocks/>
            </p:cNvSpPr>
            <p:nvPr/>
          </p:nvSpPr>
          <p:spPr bwMode="auto">
            <a:xfrm>
              <a:off x="11085513" y="4097338"/>
              <a:ext cx="157163" cy="0"/>
            </a:xfrm>
            <a:custGeom>
              <a:avLst/>
              <a:gdLst>
                <a:gd name="T0" fmla="*/ 0 w 99"/>
                <a:gd name="T1" fmla="*/ 99 w 99"/>
                <a:gd name="T2" fmla="*/ 0 w 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9">
                  <a:moveTo>
                    <a:pt x="0" y="0"/>
                  </a:moveTo>
                  <a:lnTo>
                    <a:pt x="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4" name="Line 293"/>
            <p:cNvSpPr>
              <a:spLocks noChangeShapeType="1"/>
            </p:cNvSpPr>
            <p:nvPr/>
          </p:nvSpPr>
          <p:spPr bwMode="auto">
            <a:xfrm>
              <a:off x="11085513" y="4097338"/>
              <a:ext cx="157163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3" name="Группа 712"/>
          <p:cNvGrpSpPr/>
          <p:nvPr/>
        </p:nvGrpSpPr>
        <p:grpSpPr>
          <a:xfrm>
            <a:off x="7399735" y="3034110"/>
            <a:ext cx="322660" cy="407195"/>
            <a:chOff x="9866313" y="3884613"/>
            <a:chExt cx="430213" cy="542926"/>
          </a:xfrm>
        </p:grpSpPr>
        <p:sp>
          <p:nvSpPr>
            <p:cNvPr id="625" name="Oval 294"/>
            <p:cNvSpPr>
              <a:spLocks noChangeArrowheads="1"/>
            </p:cNvSpPr>
            <p:nvPr/>
          </p:nvSpPr>
          <p:spPr bwMode="auto">
            <a:xfrm>
              <a:off x="9928225" y="3884613"/>
              <a:ext cx="307975" cy="2714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6" name="Freeform 295"/>
            <p:cNvSpPr>
              <a:spLocks/>
            </p:cNvSpPr>
            <p:nvPr/>
          </p:nvSpPr>
          <p:spPr bwMode="auto">
            <a:xfrm>
              <a:off x="9934575" y="4040188"/>
              <a:ext cx="295275" cy="209550"/>
            </a:xfrm>
            <a:custGeom>
              <a:avLst/>
              <a:gdLst>
                <a:gd name="T0" fmla="*/ 216 w 218"/>
                <a:gd name="T1" fmla="*/ 0 h 155"/>
                <a:gd name="T2" fmla="*/ 2 w 218"/>
                <a:gd name="T3" fmla="*/ 0 h 155"/>
                <a:gd name="T4" fmla="*/ 53 w 218"/>
                <a:gd name="T5" fmla="*/ 155 h 155"/>
                <a:gd name="T6" fmla="*/ 165 w 218"/>
                <a:gd name="T7" fmla="*/ 155 h 155"/>
                <a:gd name="T8" fmla="*/ 216 w 218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55">
                  <a:moveTo>
                    <a:pt x="21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100"/>
                    <a:pt x="53" y="155"/>
                  </a:cubicBezTo>
                  <a:cubicBezTo>
                    <a:pt x="165" y="155"/>
                    <a:pt x="165" y="155"/>
                    <a:pt x="165" y="155"/>
                  </a:cubicBezTo>
                  <a:cubicBezTo>
                    <a:pt x="218" y="100"/>
                    <a:pt x="216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7" name="Freeform 296"/>
            <p:cNvSpPr>
              <a:spLocks/>
            </p:cNvSpPr>
            <p:nvPr/>
          </p:nvSpPr>
          <p:spPr bwMode="auto">
            <a:xfrm>
              <a:off x="9913938" y="3976688"/>
              <a:ext cx="152400" cy="161925"/>
            </a:xfrm>
            <a:custGeom>
              <a:avLst/>
              <a:gdLst>
                <a:gd name="T0" fmla="*/ 21 w 112"/>
                <a:gd name="T1" fmla="*/ 120 h 120"/>
                <a:gd name="T2" fmla="*/ 0 w 112"/>
                <a:gd name="T3" fmla="*/ 49 h 120"/>
                <a:gd name="T4" fmla="*/ 48 w 112"/>
                <a:gd name="T5" fmla="*/ 0 h 120"/>
                <a:gd name="T6" fmla="*/ 109 w 112"/>
                <a:gd name="T7" fmla="*/ 35 h 120"/>
                <a:gd name="T8" fmla="*/ 71 w 112"/>
                <a:gd name="T9" fmla="*/ 108 h 120"/>
                <a:gd name="T10" fmla="*/ 21 w 112"/>
                <a:gd name="T1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20">
                  <a:moveTo>
                    <a:pt x="21" y="12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5"/>
                    <a:pt x="112" y="74"/>
                    <a:pt x="71" y="108"/>
                  </a:cubicBezTo>
                  <a:lnTo>
                    <a:pt x="21" y="12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8" name="Oval 297"/>
            <p:cNvSpPr>
              <a:spLocks noChangeArrowheads="1"/>
            </p:cNvSpPr>
            <p:nvPr/>
          </p:nvSpPr>
          <p:spPr bwMode="auto">
            <a:xfrm>
              <a:off x="9958388" y="4024313"/>
              <a:ext cx="66675" cy="650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29" name="Freeform 298"/>
            <p:cNvSpPr>
              <a:spLocks/>
            </p:cNvSpPr>
            <p:nvPr/>
          </p:nvSpPr>
          <p:spPr bwMode="auto">
            <a:xfrm>
              <a:off x="10098088" y="3976688"/>
              <a:ext cx="150813" cy="161925"/>
            </a:xfrm>
            <a:custGeom>
              <a:avLst/>
              <a:gdLst>
                <a:gd name="T0" fmla="*/ 91 w 112"/>
                <a:gd name="T1" fmla="*/ 120 h 120"/>
                <a:gd name="T2" fmla="*/ 112 w 112"/>
                <a:gd name="T3" fmla="*/ 49 h 120"/>
                <a:gd name="T4" fmla="*/ 64 w 112"/>
                <a:gd name="T5" fmla="*/ 0 h 120"/>
                <a:gd name="T6" fmla="*/ 3 w 112"/>
                <a:gd name="T7" fmla="*/ 35 h 120"/>
                <a:gd name="T8" fmla="*/ 41 w 112"/>
                <a:gd name="T9" fmla="*/ 108 h 120"/>
                <a:gd name="T10" fmla="*/ 91 w 112"/>
                <a:gd name="T1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20">
                  <a:moveTo>
                    <a:pt x="91" y="120"/>
                  </a:moveTo>
                  <a:cubicBezTo>
                    <a:pt x="112" y="49"/>
                    <a:pt x="112" y="49"/>
                    <a:pt x="112" y="4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0" y="74"/>
                    <a:pt x="41" y="108"/>
                  </a:cubicBezTo>
                  <a:lnTo>
                    <a:pt x="91" y="12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0" name="Oval 299"/>
            <p:cNvSpPr>
              <a:spLocks noChangeArrowheads="1"/>
            </p:cNvSpPr>
            <p:nvPr/>
          </p:nvSpPr>
          <p:spPr bwMode="auto">
            <a:xfrm>
              <a:off x="10139363" y="4024313"/>
              <a:ext cx="65088" cy="650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1" name="Freeform 300"/>
            <p:cNvSpPr>
              <a:spLocks/>
            </p:cNvSpPr>
            <p:nvPr/>
          </p:nvSpPr>
          <p:spPr bwMode="auto">
            <a:xfrm>
              <a:off x="9942513" y="4244976"/>
              <a:ext cx="114300" cy="112713"/>
            </a:xfrm>
            <a:custGeom>
              <a:avLst/>
              <a:gdLst>
                <a:gd name="T0" fmla="*/ 43 w 72"/>
                <a:gd name="T1" fmla="*/ 0 h 71"/>
                <a:gd name="T2" fmla="*/ 72 w 72"/>
                <a:gd name="T3" fmla="*/ 38 h 71"/>
                <a:gd name="T4" fmla="*/ 29 w 72"/>
                <a:gd name="T5" fmla="*/ 71 h 71"/>
                <a:gd name="T6" fmla="*/ 0 w 72"/>
                <a:gd name="T7" fmla="*/ 34 h 71"/>
                <a:gd name="T8" fmla="*/ 43 w 7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1">
                  <a:moveTo>
                    <a:pt x="43" y="0"/>
                  </a:moveTo>
                  <a:lnTo>
                    <a:pt x="72" y="38"/>
                  </a:lnTo>
                  <a:lnTo>
                    <a:pt x="29" y="71"/>
                  </a:lnTo>
                  <a:lnTo>
                    <a:pt x="0" y="3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2" name="Freeform 301"/>
            <p:cNvSpPr>
              <a:spLocks/>
            </p:cNvSpPr>
            <p:nvPr/>
          </p:nvSpPr>
          <p:spPr bwMode="auto">
            <a:xfrm>
              <a:off x="9866313" y="4294188"/>
              <a:ext cx="117475" cy="131763"/>
            </a:xfrm>
            <a:custGeom>
              <a:avLst/>
              <a:gdLst>
                <a:gd name="T0" fmla="*/ 12 w 86"/>
                <a:gd name="T1" fmla="*/ 9 h 98"/>
                <a:gd name="T2" fmla="*/ 64 w 86"/>
                <a:gd name="T3" fmla="*/ 33 h 98"/>
                <a:gd name="T4" fmla="*/ 75 w 86"/>
                <a:gd name="T5" fmla="*/ 89 h 98"/>
                <a:gd name="T6" fmla="*/ 23 w 86"/>
                <a:gd name="T7" fmla="*/ 65 h 98"/>
                <a:gd name="T8" fmla="*/ 12 w 86"/>
                <a:gd name="T9" fmla="*/ 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8">
                  <a:moveTo>
                    <a:pt x="12" y="9"/>
                  </a:moveTo>
                  <a:cubicBezTo>
                    <a:pt x="23" y="0"/>
                    <a:pt x="46" y="11"/>
                    <a:pt x="64" y="33"/>
                  </a:cubicBezTo>
                  <a:cubicBezTo>
                    <a:pt x="81" y="55"/>
                    <a:pt x="86" y="80"/>
                    <a:pt x="75" y="89"/>
                  </a:cubicBezTo>
                  <a:cubicBezTo>
                    <a:pt x="64" y="98"/>
                    <a:pt x="40" y="87"/>
                    <a:pt x="23" y="65"/>
                  </a:cubicBezTo>
                  <a:cubicBezTo>
                    <a:pt x="5" y="43"/>
                    <a:pt x="0" y="18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3" name="Freeform 302"/>
            <p:cNvSpPr>
              <a:spLocks/>
            </p:cNvSpPr>
            <p:nvPr/>
          </p:nvSpPr>
          <p:spPr bwMode="auto">
            <a:xfrm>
              <a:off x="9871075" y="4248151"/>
              <a:ext cx="165100" cy="179388"/>
            </a:xfrm>
            <a:custGeom>
              <a:avLst/>
              <a:gdLst>
                <a:gd name="T0" fmla="*/ 53 w 122"/>
                <a:gd name="T1" fmla="*/ 4 h 132"/>
                <a:gd name="T2" fmla="*/ 119 w 122"/>
                <a:gd name="T3" fmla="*/ 88 h 132"/>
                <a:gd name="T4" fmla="*/ 118 w 122"/>
                <a:gd name="T5" fmla="*/ 98 h 132"/>
                <a:gd name="T6" fmla="*/ 79 w 122"/>
                <a:gd name="T7" fmla="*/ 129 h 132"/>
                <a:gd name="T8" fmla="*/ 68 w 122"/>
                <a:gd name="T9" fmla="*/ 128 h 132"/>
                <a:gd name="T10" fmla="*/ 2 w 122"/>
                <a:gd name="T11" fmla="*/ 44 h 132"/>
                <a:gd name="T12" fmla="*/ 3 w 122"/>
                <a:gd name="T13" fmla="*/ 34 h 132"/>
                <a:gd name="T14" fmla="*/ 43 w 122"/>
                <a:gd name="T15" fmla="*/ 3 h 132"/>
                <a:gd name="T16" fmla="*/ 53 w 122"/>
                <a:gd name="T17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32">
                  <a:moveTo>
                    <a:pt x="53" y="4"/>
                  </a:moveTo>
                  <a:cubicBezTo>
                    <a:pt x="119" y="88"/>
                    <a:pt x="119" y="88"/>
                    <a:pt x="119" y="88"/>
                  </a:cubicBezTo>
                  <a:cubicBezTo>
                    <a:pt x="122" y="91"/>
                    <a:pt x="121" y="96"/>
                    <a:pt x="118" y="98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75" y="132"/>
                    <a:pt x="71" y="131"/>
                    <a:pt x="68" y="128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1"/>
                    <a:pt x="0" y="36"/>
                    <a:pt x="3" y="3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6" y="0"/>
                    <a:pt x="51" y="1"/>
                    <a:pt x="53" y="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4" name="Freeform 303"/>
            <p:cNvSpPr>
              <a:spLocks/>
            </p:cNvSpPr>
            <p:nvPr/>
          </p:nvSpPr>
          <p:spPr bwMode="auto">
            <a:xfrm>
              <a:off x="10107613" y="4244976"/>
              <a:ext cx="114300" cy="112713"/>
            </a:xfrm>
            <a:custGeom>
              <a:avLst/>
              <a:gdLst>
                <a:gd name="T0" fmla="*/ 29 w 72"/>
                <a:gd name="T1" fmla="*/ 0 h 71"/>
                <a:gd name="T2" fmla="*/ 0 w 72"/>
                <a:gd name="T3" fmla="*/ 38 h 71"/>
                <a:gd name="T4" fmla="*/ 43 w 72"/>
                <a:gd name="T5" fmla="*/ 71 h 71"/>
                <a:gd name="T6" fmla="*/ 72 w 72"/>
                <a:gd name="T7" fmla="*/ 34 h 71"/>
                <a:gd name="T8" fmla="*/ 29 w 7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1">
                  <a:moveTo>
                    <a:pt x="29" y="0"/>
                  </a:moveTo>
                  <a:lnTo>
                    <a:pt x="0" y="38"/>
                  </a:lnTo>
                  <a:lnTo>
                    <a:pt x="43" y="71"/>
                  </a:lnTo>
                  <a:lnTo>
                    <a:pt x="72" y="3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5" name="Freeform 304"/>
            <p:cNvSpPr>
              <a:spLocks/>
            </p:cNvSpPr>
            <p:nvPr/>
          </p:nvSpPr>
          <p:spPr bwMode="auto">
            <a:xfrm>
              <a:off x="10180638" y="4294188"/>
              <a:ext cx="115888" cy="131763"/>
            </a:xfrm>
            <a:custGeom>
              <a:avLst/>
              <a:gdLst>
                <a:gd name="T0" fmla="*/ 74 w 86"/>
                <a:gd name="T1" fmla="*/ 9 h 98"/>
                <a:gd name="T2" fmla="*/ 22 w 86"/>
                <a:gd name="T3" fmla="*/ 33 h 98"/>
                <a:gd name="T4" fmla="*/ 11 w 86"/>
                <a:gd name="T5" fmla="*/ 89 h 98"/>
                <a:gd name="T6" fmla="*/ 63 w 86"/>
                <a:gd name="T7" fmla="*/ 65 h 98"/>
                <a:gd name="T8" fmla="*/ 74 w 86"/>
                <a:gd name="T9" fmla="*/ 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8">
                  <a:moveTo>
                    <a:pt x="74" y="9"/>
                  </a:moveTo>
                  <a:cubicBezTo>
                    <a:pt x="63" y="0"/>
                    <a:pt x="40" y="11"/>
                    <a:pt x="22" y="33"/>
                  </a:cubicBezTo>
                  <a:cubicBezTo>
                    <a:pt x="5" y="55"/>
                    <a:pt x="0" y="80"/>
                    <a:pt x="11" y="89"/>
                  </a:cubicBezTo>
                  <a:cubicBezTo>
                    <a:pt x="22" y="98"/>
                    <a:pt x="46" y="87"/>
                    <a:pt x="63" y="65"/>
                  </a:cubicBezTo>
                  <a:cubicBezTo>
                    <a:pt x="81" y="43"/>
                    <a:pt x="86" y="18"/>
                    <a:pt x="74" y="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6" name="Freeform 305"/>
            <p:cNvSpPr>
              <a:spLocks/>
            </p:cNvSpPr>
            <p:nvPr/>
          </p:nvSpPr>
          <p:spPr bwMode="auto">
            <a:xfrm>
              <a:off x="10128250" y="4248151"/>
              <a:ext cx="165100" cy="179388"/>
            </a:xfrm>
            <a:custGeom>
              <a:avLst/>
              <a:gdLst>
                <a:gd name="T0" fmla="*/ 69 w 122"/>
                <a:gd name="T1" fmla="*/ 4 h 132"/>
                <a:gd name="T2" fmla="*/ 3 w 122"/>
                <a:gd name="T3" fmla="*/ 88 h 132"/>
                <a:gd name="T4" fmla="*/ 4 w 122"/>
                <a:gd name="T5" fmla="*/ 98 h 132"/>
                <a:gd name="T6" fmla="*/ 43 w 122"/>
                <a:gd name="T7" fmla="*/ 129 h 132"/>
                <a:gd name="T8" fmla="*/ 54 w 122"/>
                <a:gd name="T9" fmla="*/ 128 h 132"/>
                <a:gd name="T10" fmla="*/ 120 w 122"/>
                <a:gd name="T11" fmla="*/ 44 h 132"/>
                <a:gd name="T12" fmla="*/ 119 w 122"/>
                <a:gd name="T13" fmla="*/ 34 h 132"/>
                <a:gd name="T14" fmla="*/ 79 w 122"/>
                <a:gd name="T15" fmla="*/ 3 h 132"/>
                <a:gd name="T16" fmla="*/ 69 w 122"/>
                <a:gd name="T17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32">
                  <a:moveTo>
                    <a:pt x="69" y="4"/>
                  </a:moveTo>
                  <a:cubicBezTo>
                    <a:pt x="3" y="88"/>
                    <a:pt x="3" y="88"/>
                    <a:pt x="3" y="88"/>
                  </a:cubicBezTo>
                  <a:cubicBezTo>
                    <a:pt x="0" y="91"/>
                    <a:pt x="1" y="96"/>
                    <a:pt x="4" y="98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7" y="132"/>
                    <a:pt x="51" y="131"/>
                    <a:pt x="54" y="128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2" y="41"/>
                    <a:pt x="122" y="36"/>
                    <a:pt x="119" y="3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6" y="0"/>
                    <a:pt x="71" y="1"/>
                    <a:pt x="69" y="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7" name="Freeform 306"/>
            <p:cNvSpPr>
              <a:spLocks/>
            </p:cNvSpPr>
            <p:nvPr/>
          </p:nvSpPr>
          <p:spPr bwMode="auto">
            <a:xfrm>
              <a:off x="9990138" y="4159251"/>
              <a:ext cx="184150" cy="182563"/>
            </a:xfrm>
            <a:custGeom>
              <a:avLst/>
              <a:gdLst>
                <a:gd name="T0" fmla="*/ 135 w 136"/>
                <a:gd name="T1" fmla="*/ 69 h 135"/>
                <a:gd name="T2" fmla="*/ 66 w 136"/>
                <a:gd name="T3" fmla="*/ 134 h 135"/>
                <a:gd name="T4" fmla="*/ 1 w 136"/>
                <a:gd name="T5" fmla="*/ 65 h 135"/>
                <a:gd name="T6" fmla="*/ 70 w 136"/>
                <a:gd name="T7" fmla="*/ 1 h 135"/>
                <a:gd name="T8" fmla="*/ 135 w 136"/>
                <a:gd name="T9" fmla="*/ 6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5">
                  <a:moveTo>
                    <a:pt x="135" y="69"/>
                  </a:moveTo>
                  <a:cubicBezTo>
                    <a:pt x="134" y="106"/>
                    <a:pt x="103" y="135"/>
                    <a:pt x="66" y="134"/>
                  </a:cubicBezTo>
                  <a:cubicBezTo>
                    <a:pt x="29" y="133"/>
                    <a:pt x="0" y="102"/>
                    <a:pt x="1" y="65"/>
                  </a:cubicBezTo>
                  <a:cubicBezTo>
                    <a:pt x="2" y="29"/>
                    <a:pt x="33" y="0"/>
                    <a:pt x="70" y="1"/>
                  </a:cubicBezTo>
                  <a:cubicBezTo>
                    <a:pt x="107" y="2"/>
                    <a:pt x="136" y="33"/>
                    <a:pt x="135" y="6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38" name="Freeform 307"/>
            <p:cNvSpPr>
              <a:spLocks/>
            </p:cNvSpPr>
            <p:nvPr/>
          </p:nvSpPr>
          <p:spPr bwMode="auto">
            <a:xfrm>
              <a:off x="10029825" y="4198938"/>
              <a:ext cx="104775" cy="103188"/>
            </a:xfrm>
            <a:custGeom>
              <a:avLst/>
              <a:gdLst>
                <a:gd name="T0" fmla="*/ 77 w 78"/>
                <a:gd name="T1" fmla="*/ 40 h 77"/>
                <a:gd name="T2" fmla="*/ 38 w 78"/>
                <a:gd name="T3" fmla="*/ 77 h 77"/>
                <a:gd name="T4" fmla="*/ 1 w 78"/>
                <a:gd name="T5" fmla="*/ 37 h 77"/>
                <a:gd name="T6" fmla="*/ 40 w 78"/>
                <a:gd name="T7" fmla="*/ 0 h 77"/>
                <a:gd name="T8" fmla="*/ 77 w 78"/>
                <a:gd name="T9" fmla="*/ 4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7">
                  <a:moveTo>
                    <a:pt x="77" y="40"/>
                  </a:moveTo>
                  <a:cubicBezTo>
                    <a:pt x="76" y="61"/>
                    <a:pt x="59" y="77"/>
                    <a:pt x="38" y="77"/>
                  </a:cubicBezTo>
                  <a:cubicBezTo>
                    <a:pt x="17" y="76"/>
                    <a:pt x="0" y="58"/>
                    <a:pt x="1" y="37"/>
                  </a:cubicBezTo>
                  <a:cubicBezTo>
                    <a:pt x="2" y="16"/>
                    <a:pt x="19" y="0"/>
                    <a:pt x="40" y="0"/>
                  </a:cubicBezTo>
                  <a:cubicBezTo>
                    <a:pt x="61" y="1"/>
                    <a:pt x="78" y="19"/>
                    <a:pt x="77" y="4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2" name="Группа 711"/>
          <p:cNvGrpSpPr/>
          <p:nvPr/>
        </p:nvGrpSpPr>
        <p:grpSpPr>
          <a:xfrm>
            <a:off x="6621067" y="3034110"/>
            <a:ext cx="259556" cy="406004"/>
            <a:chOff x="8828088" y="3884613"/>
            <a:chExt cx="346075" cy="541338"/>
          </a:xfrm>
        </p:grpSpPr>
        <p:sp>
          <p:nvSpPr>
            <p:cNvPr id="639" name="Rectangle 308"/>
            <p:cNvSpPr>
              <a:spLocks noChangeArrowheads="1"/>
            </p:cNvSpPr>
            <p:nvPr/>
          </p:nvSpPr>
          <p:spPr bwMode="auto">
            <a:xfrm>
              <a:off x="8959850" y="4135438"/>
              <a:ext cx="80963" cy="5715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0" name="Freeform 309"/>
            <p:cNvSpPr>
              <a:spLocks/>
            </p:cNvSpPr>
            <p:nvPr/>
          </p:nvSpPr>
          <p:spPr bwMode="auto">
            <a:xfrm>
              <a:off x="8883650" y="4175126"/>
              <a:ext cx="233363" cy="120650"/>
            </a:xfrm>
            <a:custGeom>
              <a:avLst/>
              <a:gdLst>
                <a:gd name="T0" fmla="*/ 171 w 172"/>
                <a:gd name="T1" fmla="*/ 37 h 90"/>
                <a:gd name="T2" fmla="*/ 116 w 172"/>
                <a:gd name="T3" fmla="*/ 0 h 90"/>
                <a:gd name="T4" fmla="*/ 86 w 172"/>
                <a:gd name="T5" fmla="*/ 7 h 90"/>
                <a:gd name="T6" fmla="*/ 56 w 172"/>
                <a:gd name="T7" fmla="*/ 0 h 90"/>
                <a:gd name="T8" fmla="*/ 1 w 172"/>
                <a:gd name="T9" fmla="*/ 37 h 90"/>
                <a:gd name="T10" fmla="*/ 0 w 172"/>
                <a:gd name="T11" fmla="*/ 46 h 90"/>
                <a:gd name="T12" fmla="*/ 0 w 172"/>
                <a:gd name="T13" fmla="*/ 90 h 90"/>
                <a:gd name="T14" fmla="*/ 172 w 172"/>
                <a:gd name="T15" fmla="*/ 90 h 90"/>
                <a:gd name="T16" fmla="*/ 172 w 172"/>
                <a:gd name="T17" fmla="*/ 46 h 90"/>
                <a:gd name="T18" fmla="*/ 171 w 172"/>
                <a:gd name="T19" fmla="*/ 3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90">
                  <a:moveTo>
                    <a:pt x="171" y="37"/>
                  </a:moveTo>
                  <a:cubicBezTo>
                    <a:pt x="162" y="7"/>
                    <a:pt x="116" y="0"/>
                    <a:pt x="116" y="0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10" y="7"/>
                    <a:pt x="1" y="37"/>
                  </a:cubicBezTo>
                  <a:cubicBezTo>
                    <a:pt x="0" y="40"/>
                    <a:pt x="0" y="43"/>
                    <a:pt x="0" y="46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3"/>
                    <a:pt x="172" y="40"/>
                    <a:pt x="171" y="3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1" name="Freeform 310"/>
            <p:cNvSpPr>
              <a:spLocks/>
            </p:cNvSpPr>
            <p:nvPr/>
          </p:nvSpPr>
          <p:spPr bwMode="auto">
            <a:xfrm>
              <a:off x="8899525" y="3981451"/>
              <a:ext cx="201613" cy="177800"/>
            </a:xfrm>
            <a:custGeom>
              <a:avLst/>
              <a:gdLst>
                <a:gd name="T0" fmla="*/ 128 w 150"/>
                <a:gd name="T1" fmla="*/ 40 h 132"/>
                <a:gd name="T2" fmla="*/ 128 w 150"/>
                <a:gd name="T3" fmla="*/ 25 h 132"/>
                <a:gd name="T4" fmla="*/ 77 w 150"/>
                <a:gd name="T5" fmla="*/ 0 h 132"/>
                <a:gd name="T6" fmla="*/ 22 w 150"/>
                <a:gd name="T7" fmla="*/ 25 h 132"/>
                <a:gd name="T8" fmla="*/ 22 w 150"/>
                <a:gd name="T9" fmla="*/ 40 h 132"/>
                <a:gd name="T10" fmla="*/ 21 w 150"/>
                <a:gd name="T11" fmla="*/ 71 h 132"/>
                <a:gd name="T12" fmla="*/ 21 w 150"/>
                <a:gd name="T13" fmla="*/ 78 h 132"/>
                <a:gd name="T14" fmla="*/ 75 w 150"/>
                <a:gd name="T15" fmla="*/ 132 h 132"/>
                <a:gd name="T16" fmla="*/ 129 w 150"/>
                <a:gd name="T17" fmla="*/ 78 h 132"/>
                <a:gd name="T18" fmla="*/ 129 w 150"/>
                <a:gd name="T19" fmla="*/ 71 h 132"/>
                <a:gd name="T20" fmla="*/ 128 w 150"/>
                <a:gd name="T21" fmla="*/ 4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32">
                  <a:moveTo>
                    <a:pt x="128" y="40"/>
                  </a:moveTo>
                  <a:cubicBezTo>
                    <a:pt x="128" y="25"/>
                    <a:pt x="128" y="25"/>
                    <a:pt x="128" y="25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0" y="40"/>
                    <a:pt x="1" y="71"/>
                    <a:pt x="21" y="71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113"/>
                    <a:pt x="48" y="132"/>
                    <a:pt x="75" y="132"/>
                  </a:cubicBezTo>
                  <a:cubicBezTo>
                    <a:pt x="102" y="132"/>
                    <a:pt x="129" y="113"/>
                    <a:pt x="129" y="78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49" y="71"/>
                    <a:pt x="150" y="40"/>
                    <a:pt x="128" y="4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2" name="Freeform 311"/>
            <p:cNvSpPr>
              <a:spLocks/>
            </p:cNvSpPr>
            <p:nvPr/>
          </p:nvSpPr>
          <p:spPr bwMode="auto">
            <a:xfrm>
              <a:off x="8975725" y="4110038"/>
              <a:ext cx="49213" cy="25400"/>
            </a:xfrm>
            <a:custGeom>
              <a:avLst/>
              <a:gdLst>
                <a:gd name="T0" fmla="*/ 0 w 36"/>
                <a:gd name="T1" fmla="*/ 0 h 18"/>
                <a:gd name="T2" fmla="*/ 18 w 36"/>
                <a:gd name="T3" fmla="*/ 18 h 18"/>
                <a:gd name="T4" fmla="*/ 36 w 3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0" y="10"/>
                    <a:pt x="8" y="18"/>
                    <a:pt x="18" y="18"/>
                  </a:cubicBezTo>
                  <a:cubicBezTo>
                    <a:pt x="28" y="18"/>
                    <a:pt x="36" y="10"/>
                    <a:pt x="36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3" name="Freeform 312"/>
            <p:cNvSpPr>
              <a:spLocks/>
            </p:cNvSpPr>
            <p:nvPr/>
          </p:nvSpPr>
          <p:spPr bwMode="auto">
            <a:xfrm>
              <a:off x="8975725" y="4110038"/>
              <a:ext cx="49213" cy="25400"/>
            </a:xfrm>
            <a:custGeom>
              <a:avLst/>
              <a:gdLst>
                <a:gd name="T0" fmla="*/ 0 w 36"/>
                <a:gd name="T1" fmla="*/ 0 h 18"/>
                <a:gd name="T2" fmla="*/ 18 w 36"/>
                <a:gd name="T3" fmla="*/ 18 h 18"/>
                <a:gd name="T4" fmla="*/ 36 w 3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0" y="10"/>
                    <a:pt x="8" y="18"/>
                    <a:pt x="18" y="18"/>
                  </a:cubicBezTo>
                  <a:cubicBezTo>
                    <a:pt x="28" y="18"/>
                    <a:pt x="36" y="10"/>
                    <a:pt x="36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4" name="Freeform 313"/>
            <p:cNvSpPr>
              <a:spLocks/>
            </p:cNvSpPr>
            <p:nvPr/>
          </p:nvSpPr>
          <p:spPr bwMode="auto">
            <a:xfrm>
              <a:off x="8948738" y="4087813"/>
              <a:ext cx="52388" cy="42863"/>
            </a:xfrm>
            <a:custGeom>
              <a:avLst/>
              <a:gdLst>
                <a:gd name="T0" fmla="*/ 0 w 38"/>
                <a:gd name="T1" fmla="*/ 14 h 32"/>
                <a:gd name="T2" fmla="*/ 38 w 38"/>
                <a:gd name="T3" fmla="*/ 6 h 32"/>
                <a:gd name="T4" fmla="*/ 38 w 38"/>
                <a:gd name="T5" fmla="*/ 17 h 32"/>
                <a:gd name="T6" fmla="*/ 0 w 38"/>
                <a:gd name="T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2">
                  <a:moveTo>
                    <a:pt x="0" y="14"/>
                  </a:moveTo>
                  <a:cubicBezTo>
                    <a:pt x="0" y="14"/>
                    <a:pt x="19" y="0"/>
                    <a:pt x="38" y="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17" y="3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5" name="Freeform 314"/>
            <p:cNvSpPr>
              <a:spLocks/>
            </p:cNvSpPr>
            <p:nvPr/>
          </p:nvSpPr>
          <p:spPr bwMode="auto">
            <a:xfrm>
              <a:off x="9001125" y="4087813"/>
              <a:ext cx="50800" cy="42863"/>
            </a:xfrm>
            <a:custGeom>
              <a:avLst/>
              <a:gdLst>
                <a:gd name="T0" fmla="*/ 38 w 38"/>
                <a:gd name="T1" fmla="*/ 14 h 32"/>
                <a:gd name="T2" fmla="*/ 0 w 38"/>
                <a:gd name="T3" fmla="*/ 6 h 32"/>
                <a:gd name="T4" fmla="*/ 0 w 38"/>
                <a:gd name="T5" fmla="*/ 17 h 32"/>
                <a:gd name="T6" fmla="*/ 38 w 38"/>
                <a:gd name="T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2">
                  <a:moveTo>
                    <a:pt x="38" y="14"/>
                  </a:moveTo>
                  <a:cubicBezTo>
                    <a:pt x="38" y="14"/>
                    <a:pt x="19" y="0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21" y="32"/>
                    <a:pt x="38" y="1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6" name="Freeform 315"/>
            <p:cNvSpPr>
              <a:spLocks/>
            </p:cNvSpPr>
            <p:nvPr/>
          </p:nvSpPr>
          <p:spPr bwMode="auto">
            <a:xfrm>
              <a:off x="8982075" y="4037013"/>
              <a:ext cx="34925" cy="61913"/>
            </a:xfrm>
            <a:custGeom>
              <a:avLst/>
              <a:gdLst>
                <a:gd name="T0" fmla="*/ 9 w 26"/>
                <a:gd name="T1" fmla="*/ 0 h 46"/>
                <a:gd name="T2" fmla="*/ 11 w 26"/>
                <a:gd name="T3" fmla="*/ 15 h 46"/>
                <a:gd name="T4" fmla="*/ 2 w 26"/>
                <a:gd name="T5" fmla="*/ 33 h 46"/>
                <a:gd name="T6" fmla="*/ 9 w 26"/>
                <a:gd name="T7" fmla="*/ 44 h 46"/>
                <a:gd name="T8" fmla="*/ 26 w 26"/>
                <a:gd name="T9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6">
                  <a:moveTo>
                    <a:pt x="9" y="0"/>
                  </a:moveTo>
                  <a:cubicBezTo>
                    <a:pt x="10" y="5"/>
                    <a:pt x="11" y="10"/>
                    <a:pt x="11" y="15"/>
                  </a:cubicBezTo>
                  <a:cubicBezTo>
                    <a:pt x="10" y="23"/>
                    <a:pt x="5" y="26"/>
                    <a:pt x="2" y="33"/>
                  </a:cubicBezTo>
                  <a:cubicBezTo>
                    <a:pt x="0" y="38"/>
                    <a:pt x="4" y="42"/>
                    <a:pt x="9" y="44"/>
                  </a:cubicBezTo>
                  <a:cubicBezTo>
                    <a:pt x="14" y="46"/>
                    <a:pt x="24" y="45"/>
                    <a:pt x="26" y="38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7" name="Freeform 316"/>
            <p:cNvSpPr>
              <a:spLocks/>
            </p:cNvSpPr>
            <p:nvPr/>
          </p:nvSpPr>
          <p:spPr bwMode="auto">
            <a:xfrm>
              <a:off x="8982075" y="4037013"/>
              <a:ext cx="34925" cy="61913"/>
            </a:xfrm>
            <a:custGeom>
              <a:avLst/>
              <a:gdLst>
                <a:gd name="T0" fmla="*/ 9 w 26"/>
                <a:gd name="T1" fmla="*/ 0 h 46"/>
                <a:gd name="T2" fmla="*/ 11 w 26"/>
                <a:gd name="T3" fmla="*/ 15 h 46"/>
                <a:gd name="T4" fmla="*/ 2 w 26"/>
                <a:gd name="T5" fmla="*/ 33 h 46"/>
                <a:gd name="T6" fmla="*/ 9 w 26"/>
                <a:gd name="T7" fmla="*/ 44 h 46"/>
                <a:gd name="T8" fmla="*/ 26 w 26"/>
                <a:gd name="T9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6">
                  <a:moveTo>
                    <a:pt x="9" y="0"/>
                  </a:moveTo>
                  <a:cubicBezTo>
                    <a:pt x="10" y="5"/>
                    <a:pt x="11" y="10"/>
                    <a:pt x="11" y="15"/>
                  </a:cubicBezTo>
                  <a:cubicBezTo>
                    <a:pt x="10" y="23"/>
                    <a:pt x="5" y="26"/>
                    <a:pt x="2" y="33"/>
                  </a:cubicBezTo>
                  <a:cubicBezTo>
                    <a:pt x="0" y="38"/>
                    <a:pt x="4" y="42"/>
                    <a:pt x="9" y="44"/>
                  </a:cubicBezTo>
                  <a:cubicBezTo>
                    <a:pt x="14" y="46"/>
                    <a:pt x="24" y="45"/>
                    <a:pt x="26" y="38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8" name="Freeform 317"/>
            <p:cNvSpPr>
              <a:spLocks/>
            </p:cNvSpPr>
            <p:nvPr/>
          </p:nvSpPr>
          <p:spPr bwMode="auto">
            <a:xfrm>
              <a:off x="8899525" y="3906838"/>
              <a:ext cx="188913" cy="149225"/>
            </a:xfrm>
            <a:custGeom>
              <a:avLst/>
              <a:gdLst>
                <a:gd name="T0" fmla="*/ 22 w 140"/>
                <a:gd name="T1" fmla="*/ 91 h 111"/>
                <a:gd name="T2" fmla="*/ 76 w 140"/>
                <a:gd name="T3" fmla="*/ 20 h 111"/>
                <a:gd name="T4" fmla="*/ 129 w 140"/>
                <a:gd name="T5" fmla="*/ 91 h 111"/>
                <a:gd name="T6" fmla="*/ 22 w 140"/>
                <a:gd name="T7" fmla="*/ 9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11">
                  <a:moveTo>
                    <a:pt x="22" y="91"/>
                  </a:moveTo>
                  <a:cubicBezTo>
                    <a:pt x="0" y="31"/>
                    <a:pt x="50" y="8"/>
                    <a:pt x="76" y="20"/>
                  </a:cubicBezTo>
                  <a:cubicBezTo>
                    <a:pt x="140" y="0"/>
                    <a:pt x="137" y="71"/>
                    <a:pt x="129" y="91"/>
                  </a:cubicBezTo>
                  <a:cubicBezTo>
                    <a:pt x="71" y="111"/>
                    <a:pt x="50" y="38"/>
                    <a:pt x="22" y="91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49" name="Freeform 318"/>
            <p:cNvSpPr>
              <a:spLocks/>
            </p:cNvSpPr>
            <p:nvPr/>
          </p:nvSpPr>
          <p:spPr bwMode="auto">
            <a:xfrm>
              <a:off x="8950325" y="4046538"/>
              <a:ext cx="25400" cy="9525"/>
            </a:xfrm>
            <a:custGeom>
              <a:avLst/>
              <a:gdLst>
                <a:gd name="T0" fmla="*/ 19 w 19"/>
                <a:gd name="T1" fmla="*/ 6 h 6"/>
                <a:gd name="T2" fmla="*/ 0 w 19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cubicBezTo>
                    <a:pt x="19" y="6"/>
                    <a:pt x="14" y="0"/>
                    <a:pt x="0" y="6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0" name="Freeform 319"/>
            <p:cNvSpPr>
              <a:spLocks/>
            </p:cNvSpPr>
            <p:nvPr/>
          </p:nvSpPr>
          <p:spPr bwMode="auto">
            <a:xfrm>
              <a:off x="8950325" y="4046538"/>
              <a:ext cx="25400" cy="9525"/>
            </a:xfrm>
            <a:custGeom>
              <a:avLst/>
              <a:gdLst>
                <a:gd name="T0" fmla="*/ 19 w 19"/>
                <a:gd name="T1" fmla="*/ 6 h 6"/>
                <a:gd name="T2" fmla="*/ 0 w 19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cubicBezTo>
                    <a:pt x="19" y="6"/>
                    <a:pt x="14" y="0"/>
                    <a:pt x="0" y="6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1" name="Freeform 320"/>
            <p:cNvSpPr>
              <a:spLocks/>
            </p:cNvSpPr>
            <p:nvPr/>
          </p:nvSpPr>
          <p:spPr bwMode="auto">
            <a:xfrm>
              <a:off x="9024938" y="4046538"/>
              <a:ext cx="25400" cy="9525"/>
            </a:xfrm>
            <a:custGeom>
              <a:avLst/>
              <a:gdLst>
                <a:gd name="T0" fmla="*/ 0 w 19"/>
                <a:gd name="T1" fmla="*/ 6 h 6"/>
                <a:gd name="T2" fmla="*/ 19 w 19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0" y="6"/>
                    <a:pt x="5" y="0"/>
                    <a:pt x="19" y="6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2" name="Freeform 321"/>
            <p:cNvSpPr>
              <a:spLocks/>
            </p:cNvSpPr>
            <p:nvPr/>
          </p:nvSpPr>
          <p:spPr bwMode="auto">
            <a:xfrm>
              <a:off x="9024938" y="4046538"/>
              <a:ext cx="25400" cy="9525"/>
            </a:xfrm>
            <a:custGeom>
              <a:avLst/>
              <a:gdLst>
                <a:gd name="T0" fmla="*/ 0 w 19"/>
                <a:gd name="T1" fmla="*/ 6 h 6"/>
                <a:gd name="T2" fmla="*/ 19 w 19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0" y="6"/>
                    <a:pt x="5" y="0"/>
                    <a:pt x="19" y="6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3" name="Freeform 322"/>
            <p:cNvSpPr>
              <a:spLocks/>
            </p:cNvSpPr>
            <p:nvPr/>
          </p:nvSpPr>
          <p:spPr bwMode="auto">
            <a:xfrm>
              <a:off x="8918575" y="4178301"/>
              <a:ext cx="163513" cy="117475"/>
            </a:xfrm>
            <a:custGeom>
              <a:avLst/>
              <a:gdLst>
                <a:gd name="T0" fmla="*/ 104 w 122"/>
                <a:gd name="T1" fmla="*/ 0 h 87"/>
                <a:gd name="T2" fmla="*/ 93 w 122"/>
                <a:gd name="T3" fmla="*/ 42 h 87"/>
                <a:gd name="T4" fmla="*/ 29 w 122"/>
                <a:gd name="T5" fmla="*/ 42 h 87"/>
                <a:gd name="T6" fmla="*/ 18 w 122"/>
                <a:gd name="T7" fmla="*/ 0 h 87"/>
                <a:gd name="T8" fmla="*/ 0 w 122"/>
                <a:gd name="T9" fmla="*/ 7 h 87"/>
                <a:gd name="T10" fmla="*/ 12 w 122"/>
                <a:gd name="T11" fmla="*/ 48 h 87"/>
                <a:gd name="T12" fmla="*/ 12 w 122"/>
                <a:gd name="T13" fmla="*/ 87 h 87"/>
                <a:gd name="T14" fmla="*/ 110 w 122"/>
                <a:gd name="T15" fmla="*/ 87 h 87"/>
                <a:gd name="T16" fmla="*/ 110 w 122"/>
                <a:gd name="T17" fmla="*/ 48 h 87"/>
                <a:gd name="T18" fmla="*/ 122 w 122"/>
                <a:gd name="T19" fmla="*/ 7 h 87"/>
                <a:gd name="T20" fmla="*/ 104 w 122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87">
                  <a:moveTo>
                    <a:pt x="104" y="0"/>
                  </a:moveTo>
                  <a:cubicBezTo>
                    <a:pt x="93" y="42"/>
                    <a:pt x="93" y="42"/>
                    <a:pt x="93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2"/>
                    <a:pt x="6" y="4"/>
                    <a:pt x="0" y="7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0" y="87"/>
                    <a:pt x="110" y="87"/>
                    <a:pt x="110" y="87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6" y="4"/>
                    <a:pt x="109" y="2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4" name="Rectangle 323"/>
            <p:cNvSpPr>
              <a:spLocks noChangeArrowheads="1"/>
            </p:cNvSpPr>
            <p:nvPr/>
          </p:nvSpPr>
          <p:spPr bwMode="auto">
            <a:xfrm>
              <a:off x="8963025" y="4257676"/>
              <a:ext cx="74613" cy="381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5" name="Freeform 324"/>
            <p:cNvSpPr>
              <a:spLocks/>
            </p:cNvSpPr>
            <p:nvPr/>
          </p:nvSpPr>
          <p:spPr bwMode="auto">
            <a:xfrm>
              <a:off x="8904288" y="4037013"/>
              <a:ext cx="15875" cy="68263"/>
            </a:xfrm>
            <a:custGeom>
              <a:avLst/>
              <a:gdLst>
                <a:gd name="T0" fmla="*/ 6 w 12"/>
                <a:gd name="T1" fmla="*/ 50 h 50"/>
                <a:gd name="T2" fmla="*/ 6 w 12"/>
                <a:gd name="T3" fmla="*/ 50 h 50"/>
                <a:gd name="T4" fmla="*/ 0 w 12"/>
                <a:gd name="T5" fmla="*/ 44 h 50"/>
                <a:gd name="T6" fmla="*/ 0 w 12"/>
                <a:gd name="T7" fmla="*/ 0 h 50"/>
                <a:gd name="T8" fmla="*/ 12 w 12"/>
                <a:gd name="T9" fmla="*/ 0 h 50"/>
                <a:gd name="T10" fmla="*/ 12 w 12"/>
                <a:gd name="T11" fmla="*/ 44 h 50"/>
                <a:gd name="T12" fmla="*/ 6 w 12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0">
                  <a:moveTo>
                    <a:pt x="6" y="50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3" y="50"/>
                    <a:pt x="0" y="47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7"/>
                    <a:pt x="9" y="50"/>
                    <a:pt x="6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6" name="Freeform 325"/>
            <p:cNvSpPr>
              <a:spLocks/>
            </p:cNvSpPr>
            <p:nvPr/>
          </p:nvSpPr>
          <p:spPr bwMode="auto">
            <a:xfrm>
              <a:off x="9080500" y="4037013"/>
              <a:ext cx="15875" cy="68263"/>
            </a:xfrm>
            <a:custGeom>
              <a:avLst/>
              <a:gdLst>
                <a:gd name="T0" fmla="*/ 6 w 12"/>
                <a:gd name="T1" fmla="*/ 50 h 50"/>
                <a:gd name="T2" fmla="*/ 6 w 12"/>
                <a:gd name="T3" fmla="*/ 50 h 50"/>
                <a:gd name="T4" fmla="*/ 0 w 12"/>
                <a:gd name="T5" fmla="*/ 44 h 50"/>
                <a:gd name="T6" fmla="*/ 0 w 12"/>
                <a:gd name="T7" fmla="*/ 0 h 50"/>
                <a:gd name="T8" fmla="*/ 12 w 12"/>
                <a:gd name="T9" fmla="*/ 0 h 50"/>
                <a:gd name="T10" fmla="*/ 12 w 12"/>
                <a:gd name="T11" fmla="*/ 44 h 50"/>
                <a:gd name="T12" fmla="*/ 6 w 12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0">
                  <a:moveTo>
                    <a:pt x="6" y="50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3" y="50"/>
                    <a:pt x="0" y="47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7"/>
                    <a:pt x="9" y="50"/>
                    <a:pt x="6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7" name="Freeform 326"/>
            <p:cNvSpPr>
              <a:spLocks/>
            </p:cNvSpPr>
            <p:nvPr/>
          </p:nvSpPr>
          <p:spPr bwMode="auto">
            <a:xfrm>
              <a:off x="8891588" y="4000501"/>
              <a:ext cx="217488" cy="36513"/>
            </a:xfrm>
            <a:custGeom>
              <a:avLst/>
              <a:gdLst>
                <a:gd name="T0" fmla="*/ 146 w 160"/>
                <a:gd name="T1" fmla="*/ 28 h 28"/>
                <a:gd name="T2" fmla="*/ 14 w 160"/>
                <a:gd name="T3" fmla="*/ 28 h 28"/>
                <a:gd name="T4" fmla="*/ 0 w 160"/>
                <a:gd name="T5" fmla="*/ 14 h 28"/>
                <a:gd name="T6" fmla="*/ 0 w 160"/>
                <a:gd name="T7" fmla="*/ 14 h 28"/>
                <a:gd name="T8" fmla="*/ 14 w 160"/>
                <a:gd name="T9" fmla="*/ 0 h 28"/>
                <a:gd name="T10" fmla="*/ 146 w 160"/>
                <a:gd name="T11" fmla="*/ 0 h 28"/>
                <a:gd name="T12" fmla="*/ 160 w 160"/>
                <a:gd name="T13" fmla="*/ 14 h 28"/>
                <a:gd name="T14" fmla="*/ 160 w 160"/>
                <a:gd name="T15" fmla="*/ 14 h 28"/>
                <a:gd name="T16" fmla="*/ 146 w 160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28">
                  <a:moveTo>
                    <a:pt x="146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54" y="0"/>
                    <a:pt x="160" y="7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22"/>
                    <a:pt x="154" y="28"/>
                    <a:pt x="146" y="28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8" name="Freeform 327"/>
            <p:cNvSpPr>
              <a:spLocks/>
            </p:cNvSpPr>
            <p:nvPr/>
          </p:nvSpPr>
          <p:spPr bwMode="auto">
            <a:xfrm>
              <a:off x="8902700" y="3898901"/>
              <a:ext cx="195263" cy="101600"/>
            </a:xfrm>
            <a:custGeom>
              <a:avLst/>
              <a:gdLst>
                <a:gd name="T0" fmla="*/ 98 w 144"/>
                <a:gd name="T1" fmla="*/ 0 h 75"/>
                <a:gd name="T2" fmla="*/ 46 w 144"/>
                <a:gd name="T3" fmla="*/ 0 h 75"/>
                <a:gd name="T4" fmla="*/ 0 w 144"/>
                <a:gd name="T5" fmla="*/ 75 h 75"/>
                <a:gd name="T6" fmla="*/ 144 w 144"/>
                <a:gd name="T7" fmla="*/ 75 h 75"/>
                <a:gd name="T8" fmla="*/ 98 w 144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75">
                  <a:moveTo>
                    <a:pt x="98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" y="0"/>
                    <a:pt x="0" y="75"/>
                    <a:pt x="0" y="75"/>
                  </a:cubicBezTo>
                  <a:cubicBezTo>
                    <a:pt x="144" y="75"/>
                    <a:pt x="144" y="75"/>
                    <a:pt x="144" y="75"/>
                  </a:cubicBezTo>
                  <a:cubicBezTo>
                    <a:pt x="144" y="75"/>
                    <a:pt x="140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59" name="Freeform 328"/>
            <p:cNvSpPr>
              <a:spLocks/>
            </p:cNvSpPr>
            <p:nvPr/>
          </p:nvSpPr>
          <p:spPr bwMode="auto">
            <a:xfrm>
              <a:off x="8980488" y="3884613"/>
              <a:ext cx="39688" cy="103188"/>
            </a:xfrm>
            <a:custGeom>
              <a:avLst/>
              <a:gdLst>
                <a:gd name="T0" fmla="*/ 0 w 30"/>
                <a:gd name="T1" fmla="*/ 7 h 76"/>
                <a:gd name="T2" fmla="*/ 0 w 30"/>
                <a:gd name="T3" fmla="*/ 59 h 76"/>
                <a:gd name="T4" fmla="*/ 14 w 30"/>
                <a:gd name="T5" fmla="*/ 75 h 76"/>
                <a:gd name="T6" fmla="*/ 30 w 30"/>
                <a:gd name="T7" fmla="*/ 60 h 76"/>
                <a:gd name="T8" fmla="*/ 30 w 30"/>
                <a:gd name="T9" fmla="*/ 7 h 76"/>
                <a:gd name="T10" fmla="*/ 24 w 30"/>
                <a:gd name="T11" fmla="*/ 0 h 76"/>
                <a:gd name="T12" fmla="*/ 6 w 30"/>
                <a:gd name="T13" fmla="*/ 0 h 76"/>
                <a:gd name="T14" fmla="*/ 0 w 30"/>
                <a:gd name="T15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6">
                  <a:moveTo>
                    <a:pt x="0" y="7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68"/>
                    <a:pt x="6" y="75"/>
                    <a:pt x="14" y="75"/>
                  </a:cubicBezTo>
                  <a:cubicBezTo>
                    <a:pt x="23" y="76"/>
                    <a:pt x="30" y="69"/>
                    <a:pt x="30" y="60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3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0" name="Freeform 329"/>
            <p:cNvSpPr>
              <a:spLocks/>
            </p:cNvSpPr>
            <p:nvPr/>
          </p:nvSpPr>
          <p:spPr bwMode="auto">
            <a:xfrm>
              <a:off x="8928100" y="3917951"/>
              <a:ext cx="30163" cy="82550"/>
            </a:xfrm>
            <a:custGeom>
              <a:avLst/>
              <a:gdLst>
                <a:gd name="T0" fmla="*/ 0 w 22"/>
                <a:gd name="T1" fmla="*/ 0 h 61"/>
                <a:gd name="T2" fmla="*/ 22 w 22"/>
                <a:gd name="T3" fmla="*/ 24 h 61"/>
                <a:gd name="T4" fmla="*/ 22 w 22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1">
                  <a:moveTo>
                    <a:pt x="0" y="0"/>
                  </a:moveTo>
                  <a:cubicBezTo>
                    <a:pt x="0" y="0"/>
                    <a:pt x="4" y="17"/>
                    <a:pt x="22" y="24"/>
                  </a:cubicBezTo>
                  <a:cubicBezTo>
                    <a:pt x="22" y="61"/>
                    <a:pt x="22" y="61"/>
                    <a:pt x="22" y="61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1" name="Freeform 330"/>
            <p:cNvSpPr>
              <a:spLocks/>
            </p:cNvSpPr>
            <p:nvPr/>
          </p:nvSpPr>
          <p:spPr bwMode="auto">
            <a:xfrm>
              <a:off x="8928100" y="3917951"/>
              <a:ext cx="30163" cy="82550"/>
            </a:xfrm>
            <a:custGeom>
              <a:avLst/>
              <a:gdLst>
                <a:gd name="T0" fmla="*/ 0 w 22"/>
                <a:gd name="T1" fmla="*/ 0 h 61"/>
                <a:gd name="T2" fmla="*/ 22 w 22"/>
                <a:gd name="T3" fmla="*/ 24 h 61"/>
                <a:gd name="T4" fmla="*/ 22 w 22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1">
                  <a:moveTo>
                    <a:pt x="0" y="0"/>
                  </a:moveTo>
                  <a:cubicBezTo>
                    <a:pt x="0" y="0"/>
                    <a:pt x="4" y="17"/>
                    <a:pt x="22" y="24"/>
                  </a:cubicBezTo>
                  <a:cubicBezTo>
                    <a:pt x="22" y="61"/>
                    <a:pt x="22" y="61"/>
                    <a:pt x="22" y="61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2" name="Freeform 331"/>
            <p:cNvSpPr>
              <a:spLocks/>
            </p:cNvSpPr>
            <p:nvPr/>
          </p:nvSpPr>
          <p:spPr bwMode="auto">
            <a:xfrm>
              <a:off x="9042400" y="3917951"/>
              <a:ext cx="30163" cy="82550"/>
            </a:xfrm>
            <a:custGeom>
              <a:avLst/>
              <a:gdLst>
                <a:gd name="T0" fmla="*/ 22 w 22"/>
                <a:gd name="T1" fmla="*/ 0 h 61"/>
                <a:gd name="T2" fmla="*/ 0 w 22"/>
                <a:gd name="T3" fmla="*/ 24 h 61"/>
                <a:gd name="T4" fmla="*/ 0 w 22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1">
                  <a:moveTo>
                    <a:pt x="22" y="0"/>
                  </a:moveTo>
                  <a:cubicBezTo>
                    <a:pt x="22" y="0"/>
                    <a:pt x="18" y="17"/>
                    <a:pt x="0" y="24"/>
                  </a:cubicBezTo>
                  <a:cubicBezTo>
                    <a:pt x="0" y="61"/>
                    <a:pt x="0" y="61"/>
                    <a:pt x="0" y="61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3" name="Freeform 332"/>
            <p:cNvSpPr>
              <a:spLocks/>
            </p:cNvSpPr>
            <p:nvPr/>
          </p:nvSpPr>
          <p:spPr bwMode="auto">
            <a:xfrm>
              <a:off x="9042400" y="3917951"/>
              <a:ext cx="30163" cy="82550"/>
            </a:xfrm>
            <a:custGeom>
              <a:avLst/>
              <a:gdLst>
                <a:gd name="T0" fmla="*/ 22 w 22"/>
                <a:gd name="T1" fmla="*/ 0 h 61"/>
                <a:gd name="T2" fmla="*/ 0 w 22"/>
                <a:gd name="T3" fmla="*/ 24 h 61"/>
                <a:gd name="T4" fmla="*/ 0 w 22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1">
                  <a:moveTo>
                    <a:pt x="22" y="0"/>
                  </a:moveTo>
                  <a:cubicBezTo>
                    <a:pt x="22" y="0"/>
                    <a:pt x="18" y="17"/>
                    <a:pt x="0" y="24"/>
                  </a:cubicBezTo>
                  <a:cubicBezTo>
                    <a:pt x="0" y="61"/>
                    <a:pt x="0" y="61"/>
                    <a:pt x="0" y="61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4" name="Freeform 333"/>
            <p:cNvSpPr>
              <a:spLocks/>
            </p:cNvSpPr>
            <p:nvPr/>
          </p:nvSpPr>
          <p:spPr bwMode="auto">
            <a:xfrm>
              <a:off x="8836025" y="4203701"/>
              <a:ext cx="328613" cy="222250"/>
            </a:xfrm>
            <a:custGeom>
              <a:avLst/>
              <a:gdLst>
                <a:gd name="T0" fmla="*/ 177 w 207"/>
                <a:gd name="T1" fmla="*/ 120 h 140"/>
                <a:gd name="T2" fmla="*/ 104 w 207"/>
                <a:gd name="T3" fmla="*/ 140 h 140"/>
                <a:gd name="T4" fmla="*/ 30 w 207"/>
                <a:gd name="T5" fmla="*/ 120 h 140"/>
                <a:gd name="T6" fmla="*/ 0 w 207"/>
                <a:gd name="T7" fmla="*/ 0 h 140"/>
                <a:gd name="T8" fmla="*/ 103 w 207"/>
                <a:gd name="T9" fmla="*/ 22 h 140"/>
                <a:gd name="T10" fmla="*/ 207 w 207"/>
                <a:gd name="T11" fmla="*/ 0 h 140"/>
                <a:gd name="T12" fmla="*/ 177 w 207"/>
                <a:gd name="T1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140">
                  <a:moveTo>
                    <a:pt x="177" y="120"/>
                  </a:moveTo>
                  <a:lnTo>
                    <a:pt x="104" y="140"/>
                  </a:lnTo>
                  <a:lnTo>
                    <a:pt x="30" y="120"/>
                  </a:lnTo>
                  <a:lnTo>
                    <a:pt x="0" y="0"/>
                  </a:lnTo>
                  <a:lnTo>
                    <a:pt x="103" y="22"/>
                  </a:lnTo>
                  <a:lnTo>
                    <a:pt x="207" y="0"/>
                  </a:lnTo>
                  <a:lnTo>
                    <a:pt x="177" y="12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5" name="Freeform 334"/>
            <p:cNvSpPr>
              <a:spLocks/>
            </p:cNvSpPr>
            <p:nvPr/>
          </p:nvSpPr>
          <p:spPr bwMode="auto">
            <a:xfrm>
              <a:off x="8999538" y="4238626"/>
              <a:ext cx="0" cy="187325"/>
            </a:xfrm>
            <a:custGeom>
              <a:avLst/>
              <a:gdLst>
                <a:gd name="T0" fmla="*/ 0 h 118"/>
                <a:gd name="T1" fmla="*/ 118 h 118"/>
                <a:gd name="T2" fmla="*/ 0 h 11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18">
                  <a:moveTo>
                    <a:pt x="0" y="0"/>
                  </a:moveTo>
                  <a:lnTo>
                    <a:pt x="0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6" name="Line 335"/>
            <p:cNvSpPr>
              <a:spLocks noChangeShapeType="1"/>
            </p:cNvSpPr>
            <p:nvPr/>
          </p:nvSpPr>
          <p:spPr bwMode="auto">
            <a:xfrm>
              <a:off x="8999538" y="4238626"/>
              <a:ext cx="0" cy="1873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7" name="Freeform 336"/>
            <p:cNvSpPr>
              <a:spLocks/>
            </p:cNvSpPr>
            <p:nvPr/>
          </p:nvSpPr>
          <p:spPr bwMode="auto">
            <a:xfrm>
              <a:off x="8828088" y="4256088"/>
              <a:ext cx="50800" cy="84138"/>
            </a:xfrm>
            <a:custGeom>
              <a:avLst/>
              <a:gdLst>
                <a:gd name="T0" fmla="*/ 1 w 38"/>
                <a:gd name="T1" fmla="*/ 27 h 62"/>
                <a:gd name="T2" fmla="*/ 17 w 38"/>
                <a:gd name="T3" fmla="*/ 2 h 62"/>
                <a:gd name="T4" fmla="*/ 31 w 38"/>
                <a:gd name="T5" fmla="*/ 9 h 62"/>
                <a:gd name="T6" fmla="*/ 37 w 38"/>
                <a:gd name="T7" fmla="*/ 39 h 62"/>
                <a:gd name="T8" fmla="*/ 36 w 38"/>
                <a:gd name="T9" fmla="*/ 46 h 62"/>
                <a:gd name="T10" fmla="*/ 32 w 38"/>
                <a:gd name="T11" fmla="*/ 62 h 62"/>
                <a:gd name="T12" fmla="*/ 12 w 38"/>
                <a:gd name="T13" fmla="*/ 49 h 62"/>
                <a:gd name="T14" fmla="*/ 1 w 38"/>
                <a:gd name="T1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62">
                  <a:moveTo>
                    <a:pt x="1" y="27"/>
                  </a:moveTo>
                  <a:cubicBezTo>
                    <a:pt x="2" y="18"/>
                    <a:pt x="6" y="8"/>
                    <a:pt x="17" y="2"/>
                  </a:cubicBezTo>
                  <a:cubicBezTo>
                    <a:pt x="23" y="0"/>
                    <a:pt x="29" y="3"/>
                    <a:pt x="31" y="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8" y="41"/>
                    <a:pt x="37" y="44"/>
                    <a:pt x="36" y="46"/>
                  </a:cubicBezTo>
                  <a:cubicBezTo>
                    <a:pt x="33" y="50"/>
                    <a:pt x="30" y="56"/>
                    <a:pt x="32" y="62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4" y="44"/>
                    <a:pt x="0" y="36"/>
                    <a:pt x="1" y="2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68" name="Freeform 337"/>
            <p:cNvSpPr>
              <a:spLocks/>
            </p:cNvSpPr>
            <p:nvPr/>
          </p:nvSpPr>
          <p:spPr bwMode="auto">
            <a:xfrm>
              <a:off x="9121775" y="4256088"/>
              <a:ext cx="52388" cy="84138"/>
            </a:xfrm>
            <a:custGeom>
              <a:avLst/>
              <a:gdLst>
                <a:gd name="T0" fmla="*/ 37 w 38"/>
                <a:gd name="T1" fmla="*/ 27 h 62"/>
                <a:gd name="T2" fmla="*/ 21 w 38"/>
                <a:gd name="T3" fmla="*/ 2 h 62"/>
                <a:gd name="T4" fmla="*/ 7 w 38"/>
                <a:gd name="T5" fmla="*/ 9 h 62"/>
                <a:gd name="T6" fmla="*/ 1 w 38"/>
                <a:gd name="T7" fmla="*/ 39 h 62"/>
                <a:gd name="T8" fmla="*/ 2 w 38"/>
                <a:gd name="T9" fmla="*/ 46 h 62"/>
                <a:gd name="T10" fmla="*/ 6 w 38"/>
                <a:gd name="T11" fmla="*/ 62 h 62"/>
                <a:gd name="T12" fmla="*/ 26 w 38"/>
                <a:gd name="T13" fmla="*/ 49 h 62"/>
                <a:gd name="T14" fmla="*/ 37 w 38"/>
                <a:gd name="T1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62">
                  <a:moveTo>
                    <a:pt x="37" y="27"/>
                  </a:moveTo>
                  <a:cubicBezTo>
                    <a:pt x="36" y="18"/>
                    <a:pt x="32" y="8"/>
                    <a:pt x="21" y="2"/>
                  </a:cubicBezTo>
                  <a:cubicBezTo>
                    <a:pt x="15" y="0"/>
                    <a:pt x="9" y="3"/>
                    <a:pt x="7" y="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41"/>
                    <a:pt x="1" y="44"/>
                    <a:pt x="2" y="46"/>
                  </a:cubicBezTo>
                  <a:cubicBezTo>
                    <a:pt x="5" y="50"/>
                    <a:pt x="8" y="56"/>
                    <a:pt x="6" y="6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34" y="44"/>
                    <a:pt x="38" y="36"/>
                    <a:pt x="37" y="2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1" name="Группа 710"/>
          <p:cNvGrpSpPr/>
          <p:nvPr/>
        </p:nvGrpSpPr>
        <p:grpSpPr>
          <a:xfrm>
            <a:off x="5820966" y="3034110"/>
            <a:ext cx="235744" cy="406004"/>
            <a:chOff x="7761288" y="3884613"/>
            <a:chExt cx="314325" cy="541338"/>
          </a:xfrm>
        </p:grpSpPr>
        <p:sp>
          <p:nvSpPr>
            <p:cNvPr id="669" name="Freeform 338"/>
            <p:cNvSpPr>
              <a:spLocks/>
            </p:cNvSpPr>
            <p:nvPr/>
          </p:nvSpPr>
          <p:spPr bwMode="auto">
            <a:xfrm>
              <a:off x="7761288" y="4084638"/>
              <a:ext cx="136525" cy="192088"/>
            </a:xfrm>
            <a:custGeom>
              <a:avLst/>
              <a:gdLst>
                <a:gd name="T0" fmla="*/ 25 w 100"/>
                <a:gd name="T1" fmla="*/ 0 h 142"/>
                <a:gd name="T2" fmla="*/ 4 w 100"/>
                <a:gd name="T3" fmla="*/ 47 h 142"/>
                <a:gd name="T4" fmla="*/ 13 w 100"/>
                <a:gd name="T5" fmla="*/ 128 h 142"/>
                <a:gd name="T6" fmla="*/ 100 w 100"/>
                <a:gd name="T7" fmla="*/ 128 h 142"/>
                <a:gd name="T8" fmla="*/ 100 w 100"/>
                <a:gd name="T9" fmla="*/ 0 h 142"/>
                <a:gd name="T10" fmla="*/ 25 w 100"/>
                <a:gd name="T1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42">
                  <a:moveTo>
                    <a:pt x="25" y="0"/>
                  </a:moveTo>
                  <a:cubicBezTo>
                    <a:pt x="0" y="1"/>
                    <a:pt x="1" y="29"/>
                    <a:pt x="4" y="47"/>
                  </a:cubicBezTo>
                  <a:cubicBezTo>
                    <a:pt x="9" y="74"/>
                    <a:pt x="21" y="100"/>
                    <a:pt x="13" y="128"/>
                  </a:cubicBezTo>
                  <a:cubicBezTo>
                    <a:pt x="13" y="128"/>
                    <a:pt x="59" y="142"/>
                    <a:pt x="100" y="128"/>
                  </a:cubicBezTo>
                  <a:cubicBezTo>
                    <a:pt x="100" y="0"/>
                    <a:pt x="100" y="0"/>
                    <a:pt x="100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0" name="Freeform 339"/>
            <p:cNvSpPr>
              <a:spLocks/>
            </p:cNvSpPr>
            <p:nvPr/>
          </p:nvSpPr>
          <p:spPr bwMode="auto">
            <a:xfrm>
              <a:off x="7940675" y="4084638"/>
              <a:ext cx="134938" cy="192088"/>
            </a:xfrm>
            <a:custGeom>
              <a:avLst/>
              <a:gdLst>
                <a:gd name="T0" fmla="*/ 75 w 100"/>
                <a:gd name="T1" fmla="*/ 0 h 142"/>
                <a:gd name="T2" fmla="*/ 96 w 100"/>
                <a:gd name="T3" fmla="*/ 47 h 142"/>
                <a:gd name="T4" fmla="*/ 87 w 100"/>
                <a:gd name="T5" fmla="*/ 128 h 142"/>
                <a:gd name="T6" fmla="*/ 0 w 100"/>
                <a:gd name="T7" fmla="*/ 128 h 142"/>
                <a:gd name="T8" fmla="*/ 0 w 100"/>
                <a:gd name="T9" fmla="*/ 0 h 142"/>
                <a:gd name="T10" fmla="*/ 75 w 100"/>
                <a:gd name="T1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42">
                  <a:moveTo>
                    <a:pt x="75" y="0"/>
                  </a:moveTo>
                  <a:cubicBezTo>
                    <a:pt x="100" y="1"/>
                    <a:pt x="99" y="29"/>
                    <a:pt x="96" y="47"/>
                  </a:cubicBezTo>
                  <a:cubicBezTo>
                    <a:pt x="91" y="74"/>
                    <a:pt x="79" y="100"/>
                    <a:pt x="87" y="128"/>
                  </a:cubicBezTo>
                  <a:cubicBezTo>
                    <a:pt x="87" y="128"/>
                    <a:pt x="41" y="142"/>
                    <a:pt x="0" y="12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1" name="Rectangle 340"/>
            <p:cNvSpPr>
              <a:spLocks noChangeArrowheads="1"/>
            </p:cNvSpPr>
            <p:nvPr/>
          </p:nvSpPr>
          <p:spPr bwMode="auto">
            <a:xfrm>
              <a:off x="7866063" y="4211638"/>
              <a:ext cx="104775" cy="7937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2" name="Freeform 341"/>
            <p:cNvSpPr>
              <a:spLocks/>
            </p:cNvSpPr>
            <p:nvPr/>
          </p:nvSpPr>
          <p:spPr bwMode="auto">
            <a:xfrm>
              <a:off x="7766050" y="4264026"/>
              <a:ext cx="304800" cy="161925"/>
            </a:xfrm>
            <a:custGeom>
              <a:avLst/>
              <a:gdLst>
                <a:gd name="T0" fmla="*/ 224 w 226"/>
                <a:gd name="T1" fmla="*/ 50 h 120"/>
                <a:gd name="T2" fmla="*/ 152 w 226"/>
                <a:gd name="T3" fmla="*/ 0 h 120"/>
                <a:gd name="T4" fmla="*/ 113 w 226"/>
                <a:gd name="T5" fmla="*/ 11 h 120"/>
                <a:gd name="T6" fmla="*/ 74 w 226"/>
                <a:gd name="T7" fmla="*/ 0 h 120"/>
                <a:gd name="T8" fmla="*/ 2 w 226"/>
                <a:gd name="T9" fmla="*/ 50 h 120"/>
                <a:gd name="T10" fmla="*/ 0 w 226"/>
                <a:gd name="T11" fmla="*/ 62 h 120"/>
                <a:gd name="T12" fmla="*/ 0 w 226"/>
                <a:gd name="T13" fmla="*/ 120 h 120"/>
                <a:gd name="T14" fmla="*/ 226 w 226"/>
                <a:gd name="T15" fmla="*/ 120 h 120"/>
                <a:gd name="T16" fmla="*/ 226 w 226"/>
                <a:gd name="T17" fmla="*/ 62 h 120"/>
                <a:gd name="T18" fmla="*/ 224 w 226"/>
                <a:gd name="T19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120">
                  <a:moveTo>
                    <a:pt x="224" y="50"/>
                  </a:moveTo>
                  <a:cubicBezTo>
                    <a:pt x="213" y="11"/>
                    <a:pt x="152" y="0"/>
                    <a:pt x="152" y="0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13" y="11"/>
                    <a:pt x="2" y="50"/>
                  </a:cubicBezTo>
                  <a:cubicBezTo>
                    <a:pt x="1" y="53"/>
                    <a:pt x="0" y="58"/>
                    <a:pt x="0" y="6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26" y="120"/>
                    <a:pt x="226" y="120"/>
                    <a:pt x="226" y="120"/>
                  </a:cubicBezTo>
                  <a:cubicBezTo>
                    <a:pt x="226" y="62"/>
                    <a:pt x="226" y="62"/>
                    <a:pt x="226" y="62"/>
                  </a:cubicBezTo>
                  <a:cubicBezTo>
                    <a:pt x="226" y="58"/>
                    <a:pt x="225" y="53"/>
                    <a:pt x="224" y="5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3" name="Freeform 342"/>
            <p:cNvSpPr>
              <a:spLocks/>
            </p:cNvSpPr>
            <p:nvPr/>
          </p:nvSpPr>
          <p:spPr bwMode="auto">
            <a:xfrm>
              <a:off x="7785100" y="4011613"/>
              <a:ext cx="268288" cy="233363"/>
            </a:xfrm>
            <a:custGeom>
              <a:avLst/>
              <a:gdLst>
                <a:gd name="T0" fmla="*/ 169 w 198"/>
                <a:gd name="T1" fmla="*/ 52 h 172"/>
                <a:gd name="T2" fmla="*/ 169 w 198"/>
                <a:gd name="T3" fmla="*/ 32 h 172"/>
                <a:gd name="T4" fmla="*/ 101 w 198"/>
                <a:gd name="T5" fmla="*/ 0 h 172"/>
                <a:gd name="T6" fmla="*/ 29 w 198"/>
                <a:gd name="T7" fmla="*/ 32 h 172"/>
                <a:gd name="T8" fmla="*/ 29 w 198"/>
                <a:gd name="T9" fmla="*/ 52 h 172"/>
                <a:gd name="T10" fmla="*/ 28 w 198"/>
                <a:gd name="T11" fmla="*/ 93 h 172"/>
                <a:gd name="T12" fmla="*/ 28 w 198"/>
                <a:gd name="T13" fmla="*/ 101 h 172"/>
                <a:gd name="T14" fmla="*/ 99 w 198"/>
                <a:gd name="T15" fmla="*/ 172 h 172"/>
                <a:gd name="T16" fmla="*/ 170 w 198"/>
                <a:gd name="T17" fmla="*/ 101 h 172"/>
                <a:gd name="T18" fmla="*/ 170 w 198"/>
                <a:gd name="T19" fmla="*/ 93 h 172"/>
                <a:gd name="T20" fmla="*/ 169 w 198"/>
                <a:gd name="T21" fmla="*/ 5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172">
                  <a:moveTo>
                    <a:pt x="169" y="52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0" y="52"/>
                    <a:pt x="2" y="93"/>
                    <a:pt x="28" y="93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48"/>
                    <a:pt x="63" y="172"/>
                    <a:pt x="99" y="172"/>
                  </a:cubicBezTo>
                  <a:cubicBezTo>
                    <a:pt x="135" y="172"/>
                    <a:pt x="170" y="148"/>
                    <a:pt x="170" y="101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96" y="93"/>
                    <a:pt x="198" y="52"/>
                    <a:pt x="169" y="52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4" name="Freeform 343"/>
            <p:cNvSpPr>
              <a:spLocks/>
            </p:cNvSpPr>
            <p:nvPr/>
          </p:nvSpPr>
          <p:spPr bwMode="auto">
            <a:xfrm>
              <a:off x="7785100" y="3913188"/>
              <a:ext cx="249238" cy="196850"/>
            </a:xfrm>
            <a:custGeom>
              <a:avLst/>
              <a:gdLst>
                <a:gd name="T0" fmla="*/ 30 w 184"/>
                <a:gd name="T1" fmla="*/ 119 h 146"/>
                <a:gd name="T2" fmla="*/ 100 w 184"/>
                <a:gd name="T3" fmla="*/ 26 h 146"/>
                <a:gd name="T4" fmla="*/ 170 w 184"/>
                <a:gd name="T5" fmla="*/ 119 h 146"/>
                <a:gd name="T6" fmla="*/ 30 w 184"/>
                <a:gd name="T7" fmla="*/ 11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146">
                  <a:moveTo>
                    <a:pt x="30" y="119"/>
                  </a:moveTo>
                  <a:cubicBezTo>
                    <a:pt x="0" y="41"/>
                    <a:pt x="66" y="10"/>
                    <a:pt x="100" y="26"/>
                  </a:cubicBezTo>
                  <a:cubicBezTo>
                    <a:pt x="184" y="0"/>
                    <a:pt x="181" y="93"/>
                    <a:pt x="170" y="119"/>
                  </a:cubicBezTo>
                  <a:cubicBezTo>
                    <a:pt x="94" y="146"/>
                    <a:pt x="66" y="50"/>
                    <a:pt x="30" y="11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5" name="Freeform 344"/>
            <p:cNvSpPr>
              <a:spLocks/>
            </p:cNvSpPr>
            <p:nvPr/>
          </p:nvSpPr>
          <p:spPr bwMode="auto">
            <a:xfrm>
              <a:off x="7810500" y="4270376"/>
              <a:ext cx="215900" cy="155575"/>
            </a:xfrm>
            <a:custGeom>
              <a:avLst/>
              <a:gdLst>
                <a:gd name="T0" fmla="*/ 137 w 160"/>
                <a:gd name="T1" fmla="*/ 0 h 115"/>
                <a:gd name="T2" fmla="*/ 122 w 160"/>
                <a:gd name="T3" fmla="*/ 55 h 115"/>
                <a:gd name="T4" fmla="*/ 38 w 160"/>
                <a:gd name="T5" fmla="*/ 55 h 115"/>
                <a:gd name="T6" fmla="*/ 23 w 160"/>
                <a:gd name="T7" fmla="*/ 0 h 115"/>
                <a:gd name="T8" fmla="*/ 0 w 160"/>
                <a:gd name="T9" fmla="*/ 10 h 115"/>
                <a:gd name="T10" fmla="*/ 15 w 160"/>
                <a:gd name="T11" fmla="*/ 64 h 115"/>
                <a:gd name="T12" fmla="*/ 15 w 160"/>
                <a:gd name="T13" fmla="*/ 115 h 115"/>
                <a:gd name="T14" fmla="*/ 145 w 160"/>
                <a:gd name="T15" fmla="*/ 115 h 115"/>
                <a:gd name="T16" fmla="*/ 145 w 160"/>
                <a:gd name="T17" fmla="*/ 64 h 115"/>
                <a:gd name="T18" fmla="*/ 160 w 160"/>
                <a:gd name="T19" fmla="*/ 10 h 115"/>
                <a:gd name="T20" fmla="*/ 137 w 160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15">
                  <a:moveTo>
                    <a:pt x="137" y="0"/>
                  </a:moveTo>
                  <a:cubicBezTo>
                    <a:pt x="122" y="55"/>
                    <a:pt x="122" y="55"/>
                    <a:pt x="122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2"/>
                    <a:pt x="8" y="5"/>
                    <a:pt x="0" y="10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52" y="5"/>
                    <a:pt x="144" y="2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6" name="Rectangle 345"/>
            <p:cNvSpPr>
              <a:spLocks noChangeArrowheads="1"/>
            </p:cNvSpPr>
            <p:nvPr/>
          </p:nvSpPr>
          <p:spPr bwMode="auto">
            <a:xfrm>
              <a:off x="7869238" y="4375151"/>
              <a:ext cx="100013" cy="508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7" name="Freeform 346"/>
            <p:cNvSpPr>
              <a:spLocks/>
            </p:cNvSpPr>
            <p:nvPr/>
          </p:nvSpPr>
          <p:spPr bwMode="auto">
            <a:xfrm>
              <a:off x="7877175" y="4140201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8" name="Line 347"/>
            <p:cNvSpPr>
              <a:spLocks noChangeShapeType="1"/>
            </p:cNvSpPr>
            <p:nvPr/>
          </p:nvSpPr>
          <p:spPr bwMode="auto">
            <a:xfrm>
              <a:off x="7877175" y="4140201"/>
              <a:ext cx="0" cy="635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79" name="Freeform 348"/>
            <p:cNvSpPr>
              <a:spLocks/>
            </p:cNvSpPr>
            <p:nvPr/>
          </p:nvSpPr>
          <p:spPr bwMode="auto">
            <a:xfrm>
              <a:off x="7961313" y="4140201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0" name="Line 349"/>
            <p:cNvSpPr>
              <a:spLocks noChangeShapeType="1"/>
            </p:cNvSpPr>
            <p:nvPr/>
          </p:nvSpPr>
          <p:spPr bwMode="auto">
            <a:xfrm>
              <a:off x="7961313" y="4140201"/>
              <a:ext cx="0" cy="635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1" name="Freeform 350"/>
            <p:cNvSpPr>
              <a:spLocks/>
            </p:cNvSpPr>
            <p:nvPr/>
          </p:nvSpPr>
          <p:spPr bwMode="auto">
            <a:xfrm>
              <a:off x="7888288" y="4183063"/>
              <a:ext cx="60325" cy="28575"/>
            </a:xfrm>
            <a:custGeom>
              <a:avLst/>
              <a:gdLst>
                <a:gd name="T0" fmla="*/ 0 w 44"/>
                <a:gd name="T1" fmla="*/ 0 h 21"/>
                <a:gd name="T2" fmla="*/ 22 w 44"/>
                <a:gd name="T3" fmla="*/ 21 h 21"/>
                <a:gd name="T4" fmla="*/ 44 w 44"/>
                <a:gd name="T5" fmla="*/ 0 h 21"/>
                <a:gd name="T6" fmla="*/ 0 w 44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1">
                  <a:moveTo>
                    <a:pt x="0" y="0"/>
                  </a:moveTo>
                  <a:cubicBezTo>
                    <a:pt x="0" y="12"/>
                    <a:pt x="10" y="21"/>
                    <a:pt x="22" y="21"/>
                  </a:cubicBezTo>
                  <a:cubicBezTo>
                    <a:pt x="34" y="21"/>
                    <a:pt x="44" y="12"/>
                    <a:pt x="4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2" name="Freeform 351"/>
            <p:cNvSpPr>
              <a:spLocks/>
            </p:cNvSpPr>
            <p:nvPr/>
          </p:nvSpPr>
          <p:spPr bwMode="auto">
            <a:xfrm>
              <a:off x="7832725" y="4038601"/>
              <a:ext cx="173038" cy="93663"/>
            </a:xfrm>
            <a:custGeom>
              <a:avLst/>
              <a:gdLst>
                <a:gd name="T0" fmla="*/ 0 w 128"/>
                <a:gd name="T1" fmla="*/ 0 h 69"/>
                <a:gd name="T2" fmla="*/ 87 w 128"/>
                <a:gd name="T3" fmla="*/ 64 h 69"/>
                <a:gd name="T4" fmla="*/ 80 w 128"/>
                <a:gd name="T5" fmla="*/ 46 h 69"/>
                <a:gd name="T6" fmla="*/ 128 w 128"/>
                <a:gd name="T7" fmla="*/ 64 h 69"/>
                <a:gd name="T8" fmla="*/ 117 w 128"/>
                <a:gd name="T9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69">
                  <a:moveTo>
                    <a:pt x="0" y="0"/>
                  </a:moveTo>
                  <a:cubicBezTo>
                    <a:pt x="0" y="0"/>
                    <a:pt x="25" y="61"/>
                    <a:pt x="87" y="64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5" y="69"/>
                    <a:pt x="128" y="64"/>
                  </a:cubicBezTo>
                  <a:cubicBezTo>
                    <a:pt x="117" y="27"/>
                    <a:pt x="117" y="27"/>
                    <a:pt x="117" y="27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3" name="Freeform 352"/>
            <p:cNvSpPr>
              <a:spLocks/>
            </p:cNvSpPr>
            <p:nvPr/>
          </p:nvSpPr>
          <p:spPr bwMode="auto">
            <a:xfrm>
              <a:off x="7832725" y="4038601"/>
              <a:ext cx="173038" cy="93663"/>
            </a:xfrm>
            <a:custGeom>
              <a:avLst/>
              <a:gdLst>
                <a:gd name="T0" fmla="*/ 0 w 128"/>
                <a:gd name="T1" fmla="*/ 0 h 69"/>
                <a:gd name="T2" fmla="*/ 87 w 128"/>
                <a:gd name="T3" fmla="*/ 64 h 69"/>
                <a:gd name="T4" fmla="*/ 80 w 128"/>
                <a:gd name="T5" fmla="*/ 46 h 69"/>
                <a:gd name="T6" fmla="*/ 128 w 128"/>
                <a:gd name="T7" fmla="*/ 64 h 69"/>
                <a:gd name="T8" fmla="*/ 117 w 128"/>
                <a:gd name="T9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69">
                  <a:moveTo>
                    <a:pt x="0" y="0"/>
                  </a:moveTo>
                  <a:cubicBezTo>
                    <a:pt x="0" y="0"/>
                    <a:pt x="25" y="61"/>
                    <a:pt x="87" y="64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5" y="69"/>
                    <a:pt x="128" y="64"/>
                  </a:cubicBezTo>
                  <a:cubicBezTo>
                    <a:pt x="117" y="27"/>
                    <a:pt x="117" y="27"/>
                    <a:pt x="117" y="27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4" name="Freeform 353"/>
            <p:cNvSpPr>
              <a:spLocks/>
            </p:cNvSpPr>
            <p:nvPr/>
          </p:nvSpPr>
          <p:spPr bwMode="auto">
            <a:xfrm>
              <a:off x="7777163" y="4037013"/>
              <a:ext cx="284163" cy="47625"/>
            </a:xfrm>
            <a:custGeom>
              <a:avLst/>
              <a:gdLst>
                <a:gd name="T0" fmla="*/ 195 w 210"/>
                <a:gd name="T1" fmla="*/ 36 h 36"/>
                <a:gd name="T2" fmla="*/ 15 w 210"/>
                <a:gd name="T3" fmla="*/ 36 h 36"/>
                <a:gd name="T4" fmla="*/ 0 w 210"/>
                <a:gd name="T5" fmla="*/ 21 h 36"/>
                <a:gd name="T6" fmla="*/ 0 w 210"/>
                <a:gd name="T7" fmla="*/ 15 h 36"/>
                <a:gd name="T8" fmla="*/ 15 w 210"/>
                <a:gd name="T9" fmla="*/ 0 h 36"/>
                <a:gd name="T10" fmla="*/ 195 w 210"/>
                <a:gd name="T11" fmla="*/ 0 h 36"/>
                <a:gd name="T12" fmla="*/ 210 w 210"/>
                <a:gd name="T13" fmla="*/ 15 h 36"/>
                <a:gd name="T14" fmla="*/ 210 w 210"/>
                <a:gd name="T15" fmla="*/ 21 h 36"/>
                <a:gd name="T16" fmla="*/ 195 w 210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36">
                  <a:moveTo>
                    <a:pt x="19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6" y="36"/>
                    <a:pt x="0" y="30"/>
                    <a:pt x="0" y="2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204" y="0"/>
                    <a:pt x="210" y="7"/>
                    <a:pt x="210" y="15"/>
                  </a:cubicBezTo>
                  <a:cubicBezTo>
                    <a:pt x="210" y="21"/>
                    <a:pt x="210" y="21"/>
                    <a:pt x="210" y="21"/>
                  </a:cubicBezTo>
                  <a:cubicBezTo>
                    <a:pt x="210" y="30"/>
                    <a:pt x="204" y="36"/>
                    <a:pt x="195" y="36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5" name="Freeform 354"/>
            <p:cNvSpPr>
              <a:spLocks/>
            </p:cNvSpPr>
            <p:nvPr/>
          </p:nvSpPr>
          <p:spPr bwMode="auto">
            <a:xfrm>
              <a:off x="7791450" y="3902076"/>
              <a:ext cx="254000" cy="134938"/>
            </a:xfrm>
            <a:custGeom>
              <a:avLst/>
              <a:gdLst>
                <a:gd name="T0" fmla="*/ 128 w 188"/>
                <a:gd name="T1" fmla="*/ 0 h 99"/>
                <a:gd name="T2" fmla="*/ 60 w 188"/>
                <a:gd name="T3" fmla="*/ 0 h 99"/>
                <a:gd name="T4" fmla="*/ 0 w 188"/>
                <a:gd name="T5" fmla="*/ 99 h 99"/>
                <a:gd name="T6" fmla="*/ 188 w 188"/>
                <a:gd name="T7" fmla="*/ 99 h 99"/>
                <a:gd name="T8" fmla="*/ 128 w 188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99">
                  <a:moveTo>
                    <a:pt x="128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" y="0"/>
                    <a:pt x="0" y="99"/>
                    <a:pt x="0" y="99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188" y="99"/>
                    <a:pt x="183" y="0"/>
                    <a:pt x="12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6" name="Freeform 355"/>
            <p:cNvSpPr>
              <a:spLocks/>
            </p:cNvSpPr>
            <p:nvPr/>
          </p:nvSpPr>
          <p:spPr bwMode="auto">
            <a:xfrm>
              <a:off x="7891463" y="3884613"/>
              <a:ext cx="53975" cy="134938"/>
            </a:xfrm>
            <a:custGeom>
              <a:avLst/>
              <a:gdLst>
                <a:gd name="T0" fmla="*/ 0 w 40"/>
                <a:gd name="T1" fmla="*/ 9 h 100"/>
                <a:gd name="T2" fmla="*/ 0 w 40"/>
                <a:gd name="T3" fmla="*/ 78 h 100"/>
                <a:gd name="T4" fmla="*/ 19 w 40"/>
                <a:gd name="T5" fmla="*/ 99 h 100"/>
                <a:gd name="T6" fmla="*/ 40 w 40"/>
                <a:gd name="T7" fmla="*/ 79 h 100"/>
                <a:gd name="T8" fmla="*/ 40 w 40"/>
                <a:gd name="T9" fmla="*/ 9 h 100"/>
                <a:gd name="T10" fmla="*/ 32 w 40"/>
                <a:gd name="T11" fmla="*/ 0 h 100"/>
                <a:gd name="T12" fmla="*/ 8 w 40"/>
                <a:gd name="T13" fmla="*/ 0 h 100"/>
                <a:gd name="T14" fmla="*/ 0 w 40"/>
                <a:gd name="T15" fmla="*/ 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00">
                  <a:moveTo>
                    <a:pt x="0" y="9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89"/>
                    <a:pt x="8" y="98"/>
                    <a:pt x="19" y="99"/>
                  </a:cubicBezTo>
                  <a:cubicBezTo>
                    <a:pt x="30" y="100"/>
                    <a:pt x="40" y="90"/>
                    <a:pt x="40" y="7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4"/>
                    <a:pt x="36" y="0"/>
                    <a:pt x="3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7" name="Freeform 356"/>
            <p:cNvSpPr>
              <a:spLocks/>
            </p:cNvSpPr>
            <p:nvPr/>
          </p:nvSpPr>
          <p:spPr bwMode="auto">
            <a:xfrm>
              <a:off x="7824788" y="3927476"/>
              <a:ext cx="38100" cy="109538"/>
            </a:xfrm>
            <a:custGeom>
              <a:avLst/>
              <a:gdLst>
                <a:gd name="T0" fmla="*/ 0 w 28"/>
                <a:gd name="T1" fmla="*/ 0 h 80"/>
                <a:gd name="T2" fmla="*/ 28 w 28"/>
                <a:gd name="T3" fmla="*/ 31 h 80"/>
                <a:gd name="T4" fmla="*/ 28 w 2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80">
                  <a:moveTo>
                    <a:pt x="0" y="0"/>
                  </a:moveTo>
                  <a:cubicBezTo>
                    <a:pt x="0" y="0"/>
                    <a:pt x="5" y="21"/>
                    <a:pt x="28" y="31"/>
                  </a:cubicBezTo>
                  <a:cubicBezTo>
                    <a:pt x="28" y="80"/>
                    <a:pt x="28" y="80"/>
                    <a:pt x="28" y="8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8" name="Freeform 357"/>
            <p:cNvSpPr>
              <a:spLocks/>
            </p:cNvSpPr>
            <p:nvPr/>
          </p:nvSpPr>
          <p:spPr bwMode="auto">
            <a:xfrm>
              <a:off x="7824788" y="3927476"/>
              <a:ext cx="38100" cy="109538"/>
            </a:xfrm>
            <a:custGeom>
              <a:avLst/>
              <a:gdLst>
                <a:gd name="T0" fmla="*/ 0 w 28"/>
                <a:gd name="T1" fmla="*/ 0 h 80"/>
                <a:gd name="T2" fmla="*/ 28 w 28"/>
                <a:gd name="T3" fmla="*/ 31 h 80"/>
                <a:gd name="T4" fmla="*/ 28 w 2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80">
                  <a:moveTo>
                    <a:pt x="0" y="0"/>
                  </a:moveTo>
                  <a:cubicBezTo>
                    <a:pt x="0" y="0"/>
                    <a:pt x="5" y="21"/>
                    <a:pt x="28" y="31"/>
                  </a:cubicBezTo>
                  <a:cubicBezTo>
                    <a:pt x="28" y="80"/>
                    <a:pt x="28" y="80"/>
                    <a:pt x="28" y="8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89" name="Freeform 358"/>
            <p:cNvSpPr>
              <a:spLocks/>
            </p:cNvSpPr>
            <p:nvPr/>
          </p:nvSpPr>
          <p:spPr bwMode="auto">
            <a:xfrm>
              <a:off x="7974013" y="3927476"/>
              <a:ext cx="38100" cy="109538"/>
            </a:xfrm>
            <a:custGeom>
              <a:avLst/>
              <a:gdLst>
                <a:gd name="T0" fmla="*/ 28 w 28"/>
                <a:gd name="T1" fmla="*/ 0 h 80"/>
                <a:gd name="T2" fmla="*/ 0 w 28"/>
                <a:gd name="T3" fmla="*/ 31 h 80"/>
                <a:gd name="T4" fmla="*/ 0 w 2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80">
                  <a:moveTo>
                    <a:pt x="28" y="0"/>
                  </a:moveTo>
                  <a:cubicBezTo>
                    <a:pt x="28" y="0"/>
                    <a:pt x="23" y="21"/>
                    <a:pt x="0" y="31"/>
                  </a:cubicBezTo>
                  <a:cubicBezTo>
                    <a:pt x="0" y="80"/>
                    <a:pt x="0" y="80"/>
                    <a:pt x="0" y="8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0" name="Freeform 359"/>
            <p:cNvSpPr>
              <a:spLocks/>
            </p:cNvSpPr>
            <p:nvPr/>
          </p:nvSpPr>
          <p:spPr bwMode="auto">
            <a:xfrm>
              <a:off x="7974013" y="3927476"/>
              <a:ext cx="38100" cy="109538"/>
            </a:xfrm>
            <a:custGeom>
              <a:avLst/>
              <a:gdLst>
                <a:gd name="T0" fmla="*/ 28 w 28"/>
                <a:gd name="T1" fmla="*/ 0 h 80"/>
                <a:gd name="T2" fmla="*/ 0 w 28"/>
                <a:gd name="T3" fmla="*/ 31 h 80"/>
                <a:gd name="T4" fmla="*/ 0 w 28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80">
                  <a:moveTo>
                    <a:pt x="28" y="0"/>
                  </a:moveTo>
                  <a:cubicBezTo>
                    <a:pt x="28" y="0"/>
                    <a:pt x="23" y="21"/>
                    <a:pt x="0" y="31"/>
                  </a:cubicBezTo>
                  <a:cubicBezTo>
                    <a:pt x="0" y="80"/>
                    <a:pt x="0" y="80"/>
                    <a:pt x="0" y="8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10" name="Группа 709"/>
          <p:cNvGrpSpPr/>
          <p:nvPr/>
        </p:nvGrpSpPr>
        <p:grpSpPr>
          <a:xfrm>
            <a:off x="4917281" y="3012679"/>
            <a:ext cx="397670" cy="427435"/>
            <a:chOff x="6556375" y="3856038"/>
            <a:chExt cx="530226" cy="569913"/>
          </a:xfrm>
        </p:grpSpPr>
        <p:sp>
          <p:nvSpPr>
            <p:cNvPr id="691" name="Freeform 360"/>
            <p:cNvSpPr>
              <a:spLocks/>
            </p:cNvSpPr>
            <p:nvPr/>
          </p:nvSpPr>
          <p:spPr bwMode="auto">
            <a:xfrm>
              <a:off x="6556375" y="3856038"/>
              <a:ext cx="347663" cy="420688"/>
            </a:xfrm>
            <a:custGeom>
              <a:avLst/>
              <a:gdLst>
                <a:gd name="T0" fmla="*/ 224 w 258"/>
                <a:gd name="T1" fmla="*/ 79 h 311"/>
                <a:gd name="T2" fmla="*/ 34 w 258"/>
                <a:gd name="T3" fmla="*/ 79 h 311"/>
                <a:gd name="T4" fmla="*/ 24 w 258"/>
                <a:gd name="T5" fmla="*/ 244 h 311"/>
                <a:gd name="T6" fmla="*/ 57 w 258"/>
                <a:gd name="T7" fmla="*/ 264 h 311"/>
                <a:gd name="T8" fmla="*/ 49 w 258"/>
                <a:gd name="T9" fmla="*/ 283 h 311"/>
                <a:gd name="T10" fmla="*/ 209 w 258"/>
                <a:gd name="T11" fmla="*/ 283 h 311"/>
                <a:gd name="T12" fmla="*/ 202 w 258"/>
                <a:gd name="T13" fmla="*/ 264 h 311"/>
                <a:gd name="T14" fmla="*/ 235 w 258"/>
                <a:gd name="T15" fmla="*/ 244 h 311"/>
                <a:gd name="T16" fmla="*/ 224 w 258"/>
                <a:gd name="T17" fmla="*/ 7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11">
                  <a:moveTo>
                    <a:pt x="224" y="79"/>
                  </a:moveTo>
                  <a:cubicBezTo>
                    <a:pt x="193" y="3"/>
                    <a:pt x="67" y="0"/>
                    <a:pt x="34" y="79"/>
                  </a:cubicBezTo>
                  <a:cubicBezTo>
                    <a:pt x="0" y="160"/>
                    <a:pt x="59" y="222"/>
                    <a:pt x="24" y="244"/>
                  </a:cubicBezTo>
                  <a:cubicBezTo>
                    <a:pt x="24" y="244"/>
                    <a:pt x="37" y="269"/>
                    <a:pt x="57" y="264"/>
                  </a:cubicBezTo>
                  <a:cubicBezTo>
                    <a:pt x="57" y="264"/>
                    <a:pt x="57" y="272"/>
                    <a:pt x="49" y="283"/>
                  </a:cubicBezTo>
                  <a:cubicBezTo>
                    <a:pt x="76" y="311"/>
                    <a:pt x="183" y="311"/>
                    <a:pt x="209" y="283"/>
                  </a:cubicBezTo>
                  <a:cubicBezTo>
                    <a:pt x="201" y="272"/>
                    <a:pt x="202" y="264"/>
                    <a:pt x="202" y="264"/>
                  </a:cubicBezTo>
                  <a:cubicBezTo>
                    <a:pt x="222" y="269"/>
                    <a:pt x="235" y="244"/>
                    <a:pt x="235" y="244"/>
                  </a:cubicBezTo>
                  <a:cubicBezTo>
                    <a:pt x="200" y="222"/>
                    <a:pt x="258" y="160"/>
                    <a:pt x="224" y="7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2" name="Freeform 361"/>
            <p:cNvSpPr>
              <a:spLocks/>
            </p:cNvSpPr>
            <p:nvPr/>
          </p:nvSpPr>
          <p:spPr bwMode="auto">
            <a:xfrm>
              <a:off x="6621463" y="4002088"/>
              <a:ext cx="217488" cy="228600"/>
            </a:xfrm>
            <a:custGeom>
              <a:avLst/>
              <a:gdLst>
                <a:gd name="T0" fmla="*/ 150 w 160"/>
                <a:gd name="T1" fmla="*/ 24 h 169"/>
                <a:gd name="T2" fmla="*/ 126 w 160"/>
                <a:gd name="T3" fmla="*/ 1 h 169"/>
                <a:gd name="T4" fmla="*/ 53 w 160"/>
                <a:gd name="T5" fmla="*/ 24 h 169"/>
                <a:gd name="T6" fmla="*/ 68 w 160"/>
                <a:gd name="T7" fmla="*/ 0 h 169"/>
                <a:gd name="T8" fmla="*/ 10 w 160"/>
                <a:gd name="T9" fmla="*/ 24 h 169"/>
                <a:gd name="T10" fmla="*/ 0 w 160"/>
                <a:gd name="T11" fmla="*/ 45 h 169"/>
                <a:gd name="T12" fmla="*/ 14 w 160"/>
                <a:gd name="T13" fmla="*/ 66 h 169"/>
                <a:gd name="T14" fmla="*/ 15 w 160"/>
                <a:gd name="T15" fmla="*/ 66 h 169"/>
                <a:gd name="T16" fmla="*/ 64 w 160"/>
                <a:gd name="T17" fmla="*/ 125 h 169"/>
                <a:gd name="T18" fmla="*/ 64 w 160"/>
                <a:gd name="T19" fmla="*/ 169 h 169"/>
                <a:gd name="T20" fmla="*/ 97 w 160"/>
                <a:gd name="T21" fmla="*/ 169 h 169"/>
                <a:gd name="T22" fmla="*/ 97 w 160"/>
                <a:gd name="T23" fmla="*/ 125 h 169"/>
                <a:gd name="T24" fmla="*/ 146 w 160"/>
                <a:gd name="T25" fmla="*/ 66 h 169"/>
                <a:gd name="T26" fmla="*/ 147 w 160"/>
                <a:gd name="T27" fmla="*/ 66 h 169"/>
                <a:gd name="T28" fmla="*/ 160 w 160"/>
                <a:gd name="T29" fmla="*/ 45 h 169"/>
                <a:gd name="T30" fmla="*/ 150 w 160"/>
                <a:gd name="T31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69">
                  <a:moveTo>
                    <a:pt x="150" y="24"/>
                  </a:moveTo>
                  <a:cubicBezTo>
                    <a:pt x="135" y="15"/>
                    <a:pt x="126" y="1"/>
                    <a:pt x="126" y="1"/>
                  </a:cubicBezTo>
                  <a:cubicBezTo>
                    <a:pt x="101" y="27"/>
                    <a:pt x="53" y="24"/>
                    <a:pt x="53" y="2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8" y="1"/>
                    <a:pt x="10" y="24"/>
                    <a:pt x="10" y="24"/>
                  </a:cubicBezTo>
                  <a:cubicBezTo>
                    <a:pt x="4" y="26"/>
                    <a:pt x="0" y="35"/>
                    <a:pt x="0" y="45"/>
                  </a:cubicBezTo>
                  <a:cubicBezTo>
                    <a:pt x="0" y="56"/>
                    <a:pt x="6" y="66"/>
                    <a:pt x="14" y="66"/>
                  </a:cubicBezTo>
                  <a:cubicBezTo>
                    <a:pt x="14" y="66"/>
                    <a:pt x="14" y="66"/>
                    <a:pt x="15" y="66"/>
                  </a:cubicBezTo>
                  <a:cubicBezTo>
                    <a:pt x="23" y="93"/>
                    <a:pt x="40" y="117"/>
                    <a:pt x="64" y="125"/>
                  </a:cubicBezTo>
                  <a:cubicBezTo>
                    <a:pt x="64" y="169"/>
                    <a:pt x="64" y="169"/>
                    <a:pt x="64" y="169"/>
                  </a:cubicBezTo>
                  <a:cubicBezTo>
                    <a:pt x="97" y="169"/>
                    <a:pt x="97" y="169"/>
                    <a:pt x="97" y="169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121" y="117"/>
                    <a:pt x="138" y="93"/>
                    <a:pt x="146" y="66"/>
                  </a:cubicBezTo>
                  <a:cubicBezTo>
                    <a:pt x="146" y="66"/>
                    <a:pt x="146" y="66"/>
                    <a:pt x="147" y="66"/>
                  </a:cubicBezTo>
                  <a:cubicBezTo>
                    <a:pt x="154" y="66"/>
                    <a:pt x="160" y="56"/>
                    <a:pt x="160" y="45"/>
                  </a:cubicBezTo>
                  <a:cubicBezTo>
                    <a:pt x="160" y="35"/>
                    <a:pt x="156" y="26"/>
                    <a:pt x="150" y="2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3" name="Freeform 362"/>
            <p:cNvSpPr>
              <a:spLocks/>
            </p:cNvSpPr>
            <p:nvPr/>
          </p:nvSpPr>
          <p:spPr bwMode="auto">
            <a:xfrm>
              <a:off x="6613525" y="4211638"/>
              <a:ext cx="233363" cy="214313"/>
            </a:xfrm>
            <a:custGeom>
              <a:avLst/>
              <a:gdLst>
                <a:gd name="T0" fmla="*/ 110 w 172"/>
                <a:gd name="T1" fmla="*/ 0 h 158"/>
                <a:gd name="T2" fmla="*/ 86 w 172"/>
                <a:gd name="T3" fmla="*/ 15 h 158"/>
                <a:gd name="T4" fmla="*/ 63 w 172"/>
                <a:gd name="T5" fmla="*/ 0 h 158"/>
                <a:gd name="T6" fmla="*/ 0 w 172"/>
                <a:gd name="T7" fmla="*/ 45 h 158"/>
                <a:gd name="T8" fmla="*/ 0 w 172"/>
                <a:gd name="T9" fmla="*/ 158 h 158"/>
                <a:gd name="T10" fmla="*/ 172 w 172"/>
                <a:gd name="T11" fmla="*/ 158 h 158"/>
                <a:gd name="T12" fmla="*/ 172 w 172"/>
                <a:gd name="T13" fmla="*/ 45 h 158"/>
                <a:gd name="T14" fmla="*/ 110 w 172"/>
                <a:gd name="T1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158">
                  <a:moveTo>
                    <a:pt x="110" y="0"/>
                  </a:moveTo>
                  <a:cubicBezTo>
                    <a:pt x="86" y="15"/>
                    <a:pt x="86" y="15"/>
                    <a:pt x="86" y="15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10" y="0"/>
                    <a:pt x="0" y="45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172" y="158"/>
                    <a:pt x="172" y="158"/>
                    <a:pt x="172" y="158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62" y="0"/>
                    <a:pt x="110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4" name="Freeform 363"/>
            <p:cNvSpPr>
              <a:spLocks/>
            </p:cNvSpPr>
            <p:nvPr/>
          </p:nvSpPr>
          <p:spPr bwMode="auto">
            <a:xfrm>
              <a:off x="6594475" y="3983038"/>
              <a:ext cx="273050" cy="0"/>
            </a:xfrm>
            <a:custGeom>
              <a:avLst/>
              <a:gdLst>
                <a:gd name="T0" fmla="*/ 0 w 172"/>
                <a:gd name="T1" fmla="*/ 172 w 172"/>
                <a:gd name="T2" fmla="*/ 0 w 17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72">
                  <a:moveTo>
                    <a:pt x="0" y="0"/>
                  </a:moveTo>
                  <a:lnTo>
                    <a:pt x="1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5" name="Line 364"/>
            <p:cNvSpPr>
              <a:spLocks noChangeShapeType="1"/>
            </p:cNvSpPr>
            <p:nvPr/>
          </p:nvSpPr>
          <p:spPr bwMode="auto">
            <a:xfrm>
              <a:off x="6594475" y="3983038"/>
              <a:ext cx="273050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6" name="Freeform 365"/>
            <p:cNvSpPr>
              <a:spLocks/>
            </p:cNvSpPr>
            <p:nvPr/>
          </p:nvSpPr>
          <p:spPr bwMode="auto">
            <a:xfrm>
              <a:off x="6704013" y="3910013"/>
              <a:ext cx="52388" cy="52388"/>
            </a:xfrm>
            <a:custGeom>
              <a:avLst/>
              <a:gdLst>
                <a:gd name="T0" fmla="*/ 33 w 33"/>
                <a:gd name="T1" fmla="*/ 11 h 33"/>
                <a:gd name="T2" fmla="*/ 23 w 33"/>
                <a:gd name="T3" fmla="*/ 11 h 33"/>
                <a:gd name="T4" fmla="*/ 23 w 33"/>
                <a:gd name="T5" fmla="*/ 0 h 33"/>
                <a:gd name="T6" fmla="*/ 11 w 33"/>
                <a:gd name="T7" fmla="*/ 0 h 33"/>
                <a:gd name="T8" fmla="*/ 11 w 33"/>
                <a:gd name="T9" fmla="*/ 11 h 33"/>
                <a:gd name="T10" fmla="*/ 0 w 33"/>
                <a:gd name="T11" fmla="*/ 11 h 33"/>
                <a:gd name="T12" fmla="*/ 0 w 33"/>
                <a:gd name="T13" fmla="*/ 23 h 33"/>
                <a:gd name="T14" fmla="*/ 11 w 33"/>
                <a:gd name="T15" fmla="*/ 23 h 33"/>
                <a:gd name="T16" fmla="*/ 11 w 33"/>
                <a:gd name="T17" fmla="*/ 33 h 33"/>
                <a:gd name="T18" fmla="*/ 23 w 33"/>
                <a:gd name="T19" fmla="*/ 33 h 33"/>
                <a:gd name="T20" fmla="*/ 23 w 33"/>
                <a:gd name="T21" fmla="*/ 23 h 33"/>
                <a:gd name="T22" fmla="*/ 33 w 33"/>
                <a:gd name="T23" fmla="*/ 23 h 33"/>
                <a:gd name="T24" fmla="*/ 33 w 33"/>
                <a:gd name="T25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33">
                  <a:moveTo>
                    <a:pt x="33" y="11"/>
                  </a:moveTo>
                  <a:lnTo>
                    <a:pt x="23" y="11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11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11" y="23"/>
                  </a:lnTo>
                  <a:lnTo>
                    <a:pt x="11" y="33"/>
                  </a:lnTo>
                  <a:lnTo>
                    <a:pt x="23" y="33"/>
                  </a:lnTo>
                  <a:lnTo>
                    <a:pt x="23" y="23"/>
                  </a:lnTo>
                  <a:lnTo>
                    <a:pt x="33" y="23"/>
                  </a:lnTo>
                  <a:lnTo>
                    <a:pt x="33" y="11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7" name="Freeform 366"/>
            <p:cNvSpPr>
              <a:spLocks/>
            </p:cNvSpPr>
            <p:nvPr/>
          </p:nvSpPr>
          <p:spPr bwMode="auto">
            <a:xfrm>
              <a:off x="6731000" y="4232276"/>
              <a:ext cx="0" cy="193675"/>
            </a:xfrm>
            <a:custGeom>
              <a:avLst/>
              <a:gdLst>
                <a:gd name="T0" fmla="*/ 0 h 122"/>
                <a:gd name="T1" fmla="*/ 122 h 122"/>
                <a:gd name="T2" fmla="*/ 0 h 12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22">
                  <a:moveTo>
                    <a:pt x="0" y="0"/>
                  </a:moveTo>
                  <a:lnTo>
                    <a:pt x="0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8" name="Line 367"/>
            <p:cNvSpPr>
              <a:spLocks noChangeShapeType="1"/>
            </p:cNvSpPr>
            <p:nvPr/>
          </p:nvSpPr>
          <p:spPr bwMode="auto">
            <a:xfrm>
              <a:off x="6731000" y="4232276"/>
              <a:ext cx="0" cy="19367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699" name="Freeform 368"/>
            <p:cNvSpPr>
              <a:spLocks/>
            </p:cNvSpPr>
            <p:nvPr/>
          </p:nvSpPr>
          <p:spPr bwMode="auto">
            <a:xfrm>
              <a:off x="6664325" y="4195763"/>
              <a:ext cx="66675" cy="106363"/>
            </a:xfrm>
            <a:custGeom>
              <a:avLst/>
              <a:gdLst>
                <a:gd name="T0" fmla="*/ 28 w 42"/>
                <a:gd name="T1" fmla="*/ 0 h 67"/>
                <a:gd name="T2" fmla="*/ 0 w 42"/>
                <a:gd name="T3" fmla="*/ 10 h 67"/>
                <a:gd name="T4" fmla="*/ 42 w 42"/>
                <a:gd name="T5" fmla="*/ 67 h 67"/>
                <a:gd name="T6" fmla="*/ 42 w 42"/>
                <a:gd name="T7" fmla="*/ 23 h 67"/>
                <a:gd name="T8" fmla="*/ 28 w 4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67">
                  <a:moveTo>
                    <a:pt x="28" y="0"/>
                  </a:moveTo>
                  <a:lnTo>
                    <a:pt x="0" y="10"/>
                  </a:lnTo>
                  <a:lnTo>
                    <a:pt x="42" y="67"/>
                  </a:lnTo>
                  <a:lnTo>
                    <a:pt x="42" y="2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0" name="Freeform 369"/>
            <p:cNvSpPr>
              <a:spLocks/>
            </p:cNvSpPr>
            <p:nvPr/>
          </p:nvSpPr>
          <p:spPr bwMode="auto">
            <a:xfrm>
              <a:off x="6731000" y="4195763"/>
              <a:ext cx="66675" cy="106363"/>
            </a:xfrm>
            <a:custGeom>
              <a:avLst/>
              <a:gdLst>
                <a:gd name="T0" fmla="*/ 14 w 42"/>
                <a:gd name="T1" fmla="*/ 0 h 67"/>
                <a:gd name="T2" fmla="*/ 42 w 42"/>
                <a:gd name="T3" fmla="*/ 10 h 67"/>
                <a:gd name="T4" fmla="*/ 0 w 42"/>
                <a:gd name="T5" fmla="*/ 67 h 67"/>
                <a:gd name="T6" fmla="*/ 0 w 42"/>
                <a:gd name="T7" fmla="*/ 23 h 67"/>
                <a:gd name="T8" fmla="*/ 14 w 4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67">
                  <a:moveTo>
                    <a:pt x="14" y="0"/>
                  </a:moveTo>
                  <a:lnTo>
                    <a:pt x="42" y="10"/>
                  </a:lnTo>
                  <a:lnTo>
                    <a:pt x="0" y="67"/>
                  </a:lnTo>
                  <a:lnTo>
                    <a:pt x="0" y="2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1" name="Freeform 370"/>
            <p:cNvSpPr>
              <a:spLocks/>
            </p:cNvSpPr>
            <p:nvPr/>
          </p:nvSpPr>
          <p:spPr bwMode="auto">
            <a:xfrm>
              <a:off x="6632575" y="4289426"/>
              <a:ext cx="80963" cy="103188"/>
            </a:xfrm>
            <a:custGeom>
              <a:avLst/>
              <a:gdLst>
                <a:gd name="T0" fmla="*/ 44 w 60"/>
                <a:gd name="T1" fmla="*/ 76 h 76"/>
                <a:gd name="T2" fmla="*/ 49 w 60"/>
                <a:gd name="T3" fmla="*/ 76 h 76"/>
                <a:gd name="T4" fmla="*/ 60 w 60"/>
                <a:gd name="T5" fmla="*/ 65 h 76"/>
                <a:gd name="T6" fmla="*/ 60 w 60"/>
                <a:gd name="T7" fmla="*/ 29 h 76"/>
                <a:gd name="T8" fmla="*/ 30 w 60"/>
                <a:gd name="T9" fmla="*/ 1 h 76"/>
                <a:gd name="T10" fmla="*/ 0 w 60"/>
                <a:gd name="T11" fmla="*/ 29 h 76"/>
                <a:gd name="T12" fmla="*/ 0 w 60"/>
                <a:gd name="T13" fmla="*/ 65 h 76"/>
                <a:gd name="T14" fmla="*/ 11 w 60"/>
                <a:gd name="T15" fmla="*/ 76 h 76"/>
                <a:gd name="T16" fmla="*/ 16 w 60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6">
                  <a:moveTo>
                    <a:pt x="44" y="76"/>
                  </a:moveTo>
                  <a:cubicBezTo>
                    <a:pt x="49" y="76"/>
                    <a:pt x="49" y="76"/>
                    <a:pt x="49" y="76"/>
                  </a:cubicBezTo>
                  <a:cubicBezTo>
                    <a:pt x="55" y="76"/>
                    <a:pt x="60" y="71"/>
                    <a:pt x="60" y="65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13"/>
                    <a:pt x="46" y="0"/>
                    <a:pt x="30" y="1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1"/>
                    <a:pt x="5" y="76"/>
                    <a:pt x="11" y="76"/>
                  </a:cubicBezTo>
                  <a:cubicBezTo>
                    <a:pt x="16" y="76"/>
                    <a:pt x="16" y="76"/>
                    <a:pt x="16" y="76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2" name="Freeform 371"/>
            <p:cNvSpPr>
              <a:spLocks/>
            </p:cNvSpPr>
            <p:nvPr/>
          </p:nvSpPr>
          <p:spPr bwMode="auto">
            <a:xfrm>
              <a:off x="6632575" y="4289426"/>
              <a:ext cx="80963" cy="103188"/>
            </a:xfrm>
            <a:custGeom>
              <a:avLst/>
              <a:gdLst>
                <a:gd name="T0" fmla="*/ 44 w 60"/>
                <a:gd name="T1" fmla="*/ 76 h 76"/>
                <a:gd name="T2" fmla="*/ 49 w 60"/>
                <a:gd name="T3" fmla="*/ 76 h 76"/>
                <a:gd name="T4" fmla="*/ 60 w 60"/>
                <a:gd name="T5" fmla="*/ 65 h 76"/>
                <a:gd name="T6" fmla="*/ 60 w 60"/>
                <a:gd name="T7" fmla="*/ 29 h 76"/>
                <a:gd name="T8" fmla="*/ 30 w 60"/>
                <a:gd name="T9" fmla="*/ 1 h 76"/>
                <a:gd name="T10" fmla="*/ 0 w 60"/>
                <a:gd name="T11" fmla="*/ 29 h 76"/>
                <a:gd name="T12" fmla="*/ 0 w 60"/>
                <a:gd name="T13" fmla="*/ 65 h 76"/>
                <a:gd name="T14" fmla="*/ 11 w 60"/>
                <a:gd name="T15" fmla="*/ 76 h 76"/>
                <a:gd name="T16" fmla="*/ 16 w 60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6">
                  <a:moveTo>
                    <a:pt x="44" y="76"/>
                  </a:moveTo>
                  <a:cubicBezTo>
                    <a:pt x="49" y="76"/>
                    <a:pt x="49" y="76"/>
                    <a:pt x="49" y="76"/>
                  </a:cubicBezTo>
                  <a:cubicBezTo>
                    <a:pt x="55" y="76"/>
                    <a:pt x="60" y="71"/>
                    <a:pt x="60" y="65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13"/>
                    <a:pt x="46" y="0"/>
                    <a:pt x="30" y="1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1"/>
                    <a:pt x="5" y="76"/>
                    <a:pt x="11" y="76"/>
                  </a:cubicBezTo>
                  <a:cubicBezTo>
                    <a:pt x="16" y="76"/>
                    <a:pt x="16" y="76"/>
                    <a:pt x="16" y="76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3" name="Freeform 372"/>
            <p:cNvSpPr>
              <a:spLocks/>
            </p:cNvSpPr>
            <p:nvPr/>
          </p:nvSpPr>
          <p:spPr bwMode="auto">
            <a:xfrm>
              <a:off x="6673850" y="4225926"/>
              <a:ext cx="0" cy="65088"/>
            </a:xfrm>
            <a:custGeom>
              <a:avLst/>
              <a:gdLst>
                <a:gd name="T0" fmla="*/ 41 h 41"/>
                <a:gd name="T1" fmla="*/ 0 h 41"/>
                <a:gd name="T2" fmla="*/ 41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41"/>
                  </a:move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4" name="Line 373"/>
            <p:cNvSpPr>
              <a:spLocks noChangeShapeType="1"/>
            </p:cNvSpPr>
            <p:nvPr/>
          </p:nvSpPr>
          <p:spPr bwMode="auto">
            <a:xfrm flipV="1">
              <a:off x="6673850" y="4225926"/>
              <a:ext cx="0" cy="65088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5" name="Freeform 374"/>
            <p:cNvSpPr>
              <a:spLocks/>
            </p:cNvSpPr>
            <p:nvPr/>
          </p:nvSpPr>
          <p:spPr bwMode="auto">
            <a:xfrm>
              <a:off x="6786563" y="4225926"/>
              <a:ext cx="0" cy="107950"/>
            </a:xfrm>
            <a:custGeom>
              <a:avLst/>
              <a:gdLst>
                <a:gd name="T0" fmla="*/ 68 h 68"/>
                <a:gd name="T1" fmla="*/ 0 h 68"/>
                <a:gd name="T2" fmla="*/ 68 h 6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8">
                  <a:moveTo>
                    <a:pt x="0" y="68"/>
                  </a:moveTo>
                  <a:lnTo>
                    <a:pt x="0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6" name="Line 375"/>
            <p:cNvSpPr>
              <a:spLocks noChangeShapeType="1"/>
            </p:cNvSpPr>
            <p:nvPr/>
          </p:nvSpPr>
          <p:spPr bwMode="auto">
            <a:xfrm flipV="1">
              <a:off x="6786563" y="4225926"/>
              <a:ext cx="0" cy="10795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7" name="Oval 376"/>
            <p:cNvSpPr>
              <a:spLocks noChangeArrowheads="1"/>
            </p:cNvSpPr>
            <p:nvPr/>
          </p:nvSpPr>
          <p:spPr bwMode="auto">
            <a:xfrm>
              <a:off x="6765925" y="4325938"/>
              <a:ext cx="44450" cy="428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8" name="Rectangle 377"/>
            <p:cNvSpPr>
              <a:spLocks noChangeArrowheads="1"/>
            </p:cNvSpPr>
            <p:nvPr/>
          </p:nvSpPr>
          <p:spPr bwMode="auto">
            <a:xfrm>
              <a:off x="6894513" y="4175126"/>
              <a:ext cx="192088" cy="25082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709" name="Rectangle 378"/>
            <p:cNvSpPr>
              <a:spLocks noChangeArrowheads="1"/>
            </p:cNvSpPr>
            <p:nvPr/>
          </p:nvSpPr>
          <p:spPr bwMode="auto">
            <a:xfrm>
              <a:off x="6953250" y="4160838"/>
              <a:ext cx="74613" cy="34925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0" name="Freeform 380"/>
            <p:cNvSpPr>
              <a:spLocks/>
            </p:cNvSpPr>
            <p:nvPr/>
          </p:nvSpPr>
          <p:spPr bwMode="auto">
            <a:xfrm>
              <a:off x="6927850" y="4230688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1" name="Line 381"/>
            <p:cNvSpPr>
              <a:spLocks noChangeShapeType="1"/>
            </p:cNvSpPr>
            <p:nvPr/>
          </p:nvSpPr>
          <p:spPr bwMode="auto">
            <a:xfrm>
              <a:off x="6927850" y="4230688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2" name="Freeform 382"/>
            <p:cNvSpPr>
              <a:spLocks/>
            </p:cNvSpPr>
            <p:nvPr/>
          </p:nvSpPr>
          <p:spPr bwMode="auto">
            <a:xfrm>
              <a:off x="6927850" y="4256088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3" name="Line 383"/>
            <p:cNvSpPr>
              <a:spLocks noChangeShapeType="1"/>
            </p:cNvSpPr>
            <p:nvPr/>
          </p:nvSpPr>
          <p:spPr bwMode="auto">
            <a:xfrm>
              <a:off x="6927850" y="4256088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4" name="Freeform 384"/>
            <p:cNvSpPr>
              <a:spLocks/>
            </p:cNvSpPr>
            <p:nvPr/>
          </p:nvSpPr>
          <p:spPr bwMode="auto">
            <a:xfrm>
              <a:off x="6927850" y="4279901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5" name="Line 385"/>
            <p:cNvSpPr>
              <a:spLocks noChangeShapeType="1"/>
            </p:cNvSpPr>
            <p:nvPr/>
          </p:nvSpPr>
          <p:spPr bwMode="auto">
            <a:xfrm>
              <a:off x="6927850" y="4279901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6" name="Freeform 386"/>
            <p:cNvSpPr>
              <a:spLocks/>
            </p:cNvSpPr>
            <p:nvPr/>
          </p:nvSpPr>
          <p:spPr bwMode="auto">
            <a:xfrm>
              <a:off x="6927850" y="4303713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7" name="Line 387"/>
            <p:cNvSpPr>
              <a:spLocks noChangeShapeType="1"/>
            </p:cNvSpPr>
            <p:nvPr/>
          </p:nvSpPr>
          <p:spPr bwMode="auto">
            <a:xfrm>
              <a:off x="6927850" y="4303713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8" name="Freeform 388"/>
            <p:cNvSpPr>
              <a:spLocks/>
            </p:cNvSpPr>
            <p:nvPr/>
          </p:nvSpPr>
          <p:spPr bwMode="auto">
            <a:xfrm>
              <a:off x="6927850" y="4329113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19" name="Line 389"/>
            <p:cNvSpPr>
              <a:spLocks noChangeShapeType="1"/>
            </p:cNvSpPr>
            <p:nvPr/>
          </p:nvSpPr>
          <p:spPr bwMode="auto">
            <a:xfrm>
              <a:off x="6927850" y="4329113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0" name="Freeform 390"/>
            <p:cNvSpPr>
              <a:spLocks/>
            </p:cNvSpPr>
            <p:nvPr/>
          </p:nvSpPr>
          <p:spPr bwMode="auto">
            <a:xfrm>
              <a:off x="6927850" y="4351338"/>
              <a:ext cx="123825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1" name="Line 391"/>
            <p:cNvSpPr>
              <a:spLocks noChangeShapeType="1"/>
            </p:cNvSpPr>
            <p:nvPr/>
          </p:nvSpPr>
          <p:spPr bwMode="auto">
            <a:xfrm>
              <a:off x="6927850" y="4351338"/>
              <a:ext cx="123825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4" name="Группа 723"/>
          <p:cNvGrpSpPr/>
          <p:nvPr/>
        </p:nvGrpSpPr>
        <p:grpSpPr>
          <a:xfrm>
            <a:off x="8170069" y="2401888"/>
            <a:ext cx="404813" cy="371475"/>
            <a:chOff x="10893425" y="3041651"/>
            <a:chExt cx="539751" cy="495300"/>
          </a:xfrm>
        </p:grpSpPr>
        <p:sp>
          <p:nvSpPr>
            <p:cNvPr id="322" name="Freeform 392"/>
            <p:cNvSpPr>
              <a:spLocks/>
            </p:cNvSpPr>
            <p:nvPr/>
          </p:nvSpPr>
          <p:spPr bwMode="auto">
            <a:xfrm>
              <a:off x="11177588" y="3251201"/>
              <a:ext cx="214313" cy="249238"/>
            </a:xfrm>
            <a:custGeom>
              <a:avLst/>
              <a:gdLst>
                <a:gd name="T0" fmla="*/ 11 w 135"/>
                <a:gd name="T1" fmla="*/ 62 h 157"/>
                <a:gd name="T2" fmla="*/ 11 w 135"/>
                <a:gd name="T3" fmla="*/ 0 h 157"/>
                <a:gd name="T4" fmla="*/ 0 w 135"/>
                <a:gd name="T5" fmla="*/ 0 h 157"/>
                <a:gd name="T6" fmla="*/ 0 w 135"/>
                <a:gd name="T7" fmla="*/ 67 h 157"/>
                <a:gd name="T8" fmla="*/ 129 w 135"/>
                <a:gd name="T9" fmla="*/ 157 h 157"/>
                <a:gd name="T10" fmla="*/ 135 w 135"/>
                <a:gd name="T11" fmla="*/ 149 h 157"/>
                <a:gd name="T12" fmla="*/ 11 w 135"/>
                <a:gd name="T13" fmla="*/ 6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57">
                  <a:moveTo>
                    <a:pt x="11" y="62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67"/>
                  </a:lnTo>
                  <a:lnTo>
                    <a:pt x="129" y="157"/>
                  </a:lnTo>
                  <a:lnTo>
                    <a:pt x="135" y="149"/>
                  </a:lnTo>
                  <a:lnTo>
                    <a:pt x="11" y="62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3" name="Freeform 393"/>
            <p:cNvSpPr>
              <a:spLocks/>
            </p:cNvSpPr>
            <p:nvPr/>
          </p:nvSpPr>
          <p:spPr bwMode="auto">
            <a:xfrm>
              <a:off x="10893425" y="3041651"/>
              <a:ext cx="155575" cy="107950"/>
            </a:xfrm>
            <a:custGeom>
              <a:avLst/>
              <a:gdLst>
                <a:gd name="T0" fmla="*/ 58 w 115"/>
                <a:gd name="T1" fmla="*/ 0 h 80"/>
                <a:gd name="T2" fmla="*/ 0 w 115"/>
                <a:gd name="T3" fmla="*/ 80 h 80"/>
                <a:gd name="T4" fmla="*/ 115 w 115"/>
                <a:gd name="T5" fmla="*/ 80 h 80"/>
                <a:gd name="T6" fmla="*/ 58 w 115"/>
                <a:gd name="T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80">
                  <a:moveTo>
                    <a:pt x="58" y="0"/>
                  </a:moveTo>
                  <a:cubicBezTo>
                    <a:pt x="26" y="0"/>
                    <a:pt x="0" y="36"/>
                    <a:pt x="0" y="80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5" y="36"/>
                    <a:pt x="89" y="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4" name="Freeform 394"/>
            <p:cNvSpPr>
              <a:spLocks noEditPoints="1"/>
            </p:cNvSpPr>
            <p:nvPr/>
          </p:nvSpPr>
          <p:spPr bwMode="auto">
            <a:xfrm>
              <a:off x="10912475" y="3279776"/>
              <a:ext cx="246063" cy="247650"/>
            </a:xfrm>
            <a:custGeom>
              <a:avLst/>
              <a:gdLst>
                <a:gd name="T0" fmla="*/ 97 w 182"/>
                <a:gd name="T1" fmla="*/ 22 h 183"/>
                <a:gd name="T2" fmla="*/ 19 w 182"/>
                <a:gd name="T3" fmla="*/ 24 h 183"/>
                <a:gd name="T4" fmla="*/ 20 w 182"/>
                <a:gd name="T5" fmla="*/ 97 h 183"/>
                <a:gd name="T6" fmla="*/ 90 w 182"/>
                <a:gd name="T7" fmla="*/ 104 h 183"/>
                <a:gd name="T8" fmla="*/ 165 w 182"/>
                <a:gd name="T9" fmla="*/ 179 h 183"/>
                <a:gd name="T10" fmla="*/ 178 w 182"/>
                <a:gd name="T11" fmla="*/ 179 h 183"/>
                <a:gd name="T12" fmla="*/ 178 w 182"/>
                <a:gd name="T13" fmla="*/ 179 h 183"/>
                <a:gd name="T14" fmla="*/ 178 w 182"/>
                <a:gd name="T15" fmla="*/ 166 h 183"/>
                <a:gd name="T16" fmla="*/ 170 w 182"/>
                <a:gd name="T17" fmla="*/ 157 h 183"/>
                <a:gd name="T18" fmla="*/ 176 w 182"/>
                <a:gd name="T19" fmla="*/ 151 h 183"/>
                <a:gd name="T20" fmla="*/ 176 w 182"/>
                <a:gd name="T21" fmla="*/ 138 h 183"/>
                <a:gd name="T22" fmla="*/ 176 w 182"/>
                <a:gd name="T23" fmla="*/ 138 h 183"/>
                <a:gd name="T24" fmla="*/ 163 w 182"/>
                <a:gd name="T25" fmla="*/ 138 h 183"/>
                <a:gd name="T26" fmla="*/ 157 w 182"/>
                <a:gd name="T27" fmla="*/ 144 h 183"/>
                <a:gd name="T28" fmla="*/ 145 w 182"/>
                <a:gd name="T29" fmla="*/ 133 h 183"/>
                <a:gd name="T30" fmla="*/ 152 w 182"/>
                <a:gd name="T31" fmla="*/ 127 h 183"/>
                <a:gd name="T32" fmla="*/ 152 w 182"/>
                <a:gd name="T33" fmla="*/ 114 h 183"/>
                <a:gd name="T34" fmla="*/ 152 w 182"/>
                <a:gd name="T35" fmla="*/ 114 h 183"/>
                <a:gd name="T36" fmla="*/ 139 w 182"/>
                <a:gd name="T37" fmla="*/ 114 h 183"/>
                <a:gd name="T38" fmla="*/ 132 w 182"/>
                <a:gd name="T39" fmla="*/ 120 h 183"/>
                <a:gd name="T40" fmla="*/ 103 w 182"/>
                <a:gd name="T41" fmla="*/ 91 h 183"/>
                <a:gd name="T42" fmla="*/ 97 w 182"/>
                <a:gd name="T43" fmla="*/ 22 h 183"/>
                <a:gd name="T44" fmla="*/ 40 w 182"/>
                <a:gd name="T45" fmla="*/ 79 h 183"/>
                <a:gd name="T46" fmla="*/ 40 w 182"/>
                <a:gd name="T47" fmla="*/ 41 h 183"/>
                <a:gd name="T48" fmla="*/ 78 w 182"/>
                <a:gd name="T49" fmla="*/ 41 h 183"/>
                <a:gd name="T50" fmla="*/ 78 w 182"/>
                <a:gd name="T51" fmla="*/ 79 h 183"/>
                <a:gd name="T52" fmla="*/ 40 w 182"/>
                <a:gd name="T53" fmla="*/ 7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83">
                  <a:moveTo>
                    <a:pt x="97" y="22"/>
                  </a:moveTo>
                  <a:cubicBezTo>
                    <a:pt x="75" y="0"/>
                    <a:pt x="40" y="1"/>
                    <a:pt x="19" y="24"/>
                  </a:cubicBezTo>
                  <a:cubicBezTo>
                    <a:pt x="0" y="44"/>
                    <a:pt x="1" y="77"/>
                    <a:pt x="20" y="97"/>
                  </a:cubicBezTo>
                  <a:cubicBezTo>
                    <a:pt x="39" y="116"/>
                    <a:pt x="69" y="119"/>
                    <a:pt x="90" y="104"/>
                  </a:cubicBezTo>
                  <a:cubicBezTo>
                    <a:pt x="165" y="179"/>
                    <a:pt x="165" y="179"/>
                    <a:pt x="165" y="179"/>
                  </a:cubicBezTo>
                  <a:cubicBezTo>
                    <a:pt x="169" y="183"/>
                    <a:pt x="175" y="183"/>
                    <a:pt x="178" y="179"/>
                  </a:cubicBezTo>
                  <a:cubicBezTo>
                    <a:pt x="178" y="179"/>
                    <a:pt x="178" y="179"/>
                    <a:pt x="178" y="179"/>
                  </a:cubicBezTo>
                  <a:cubicBezTo>
                    <a:pt x="182" y="175"/>
                    <a:pt x="182" y="169"/>
                    <a:pt x="178" y="166"/>
                  </a:cubicBezTo>
                  <a:cubicBezTo>
                    <a:pt x="170" y="157"/>
                    <a:pt x="170" y="157"/>
                    <a:pt x="170" y="157"/>
                  </a:cubicBezTo>
                  <a:cubicBezTo>
                    <a:pt x="176" y="151"/>
                    <a:pt x="176" y="151"/>
                    <a:pt x="176" y="151"/>
                  </a:cubicBezTo>
                  <a:cubicBezTo>
                    <a:pt x="180" y="148"/>
                    <a:pt x="180" y="142"/>
                    <a:pt x="176" y="138"/>
                  </a:cubicBezTo>
                  <a:cubicBezTo>
                    <a:pt x="176" y="138"/>
                    <a:pt x="176" y="138"/>
                    <a:pt x="176" y="138"/>
                  </a:cubicBezTo>
                  <a:cubicBezTo>
                    <a:pt x="172" y="135"/>
                    <a:pt x="166" y="135"/>
                    <a:pt x="163" y="138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55" y="123"/>
                    <a:pt x="155" y="117"/>
                    <a:pt x="152" y="114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48" y="110"/>
                    <a:pt x="142" y="110"/>
                    <a:pt x="139" y="114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18" y="70"/>
                    <a:pt x="116" y="41"/>
                    <a:pt x="97" y="22"/>
                  </a:cubicBezTo>
                  <a:close/>
                  <a:moveTo>
                    <a:pt x="40" y="79"/>
                  </a:moveTo>
                  <a:cubicBezTo>
                    <a:pt x="30" y="68"/>
                    <a:pt x="30" y="51"/>
                    <a:pt x="40" y="41"/>
                  </a:cubicBezTo>
                  <a:cubicBezTo>
                    <a:pt x="51" y="30"/>
                    <a:pt x="67" y="30"/>
                    <a:pt x="78" y="41"/>
                  </a:cubicBezTo>
                  <a:cubicBezTo>
                    <a:pt x="88" y="51"/>
                    <a:pt x="88" y="68"/>
                    <a:pt x="78" y="79"/>
                  </a:cubicBezTo>
                  <a:cubicBezTo>
                    <a:pt x="67" y="89"/>
                    <a:pt x="51" y="89"/>
                    <a:pt x="40" y="7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5" name="Freeform 395"/>
            <p:cNvSpPr>
              <a:spLocks/>
            </p:cNvSpPr>
            <p:nvPr/>
          </p:nvSpPr>
          <p:spPr bwMode="auto">
            <a:xfrm>
              <a:off x="11047413" y="3213101"/>
              <a:ext cx="276225" cy="66675"/>
            </a:xfrm>
            <a:custGeom>
              <a:avLst/>
              <a:gdLst>
                <a:gd name="T0" fmla="*/ 0 w 205"/>
                <a:gd name="T1" fmla="*/ 0 h 49"/>
                <a:gd name="T2" fmla="*/ 16 w 205"/>
                <a:gd name="T3" fmla="*/ 31 h 49"/>
                <a:gd name="T4" fmla="*/ 71 w 205"/>
                <a:gd name="T5" fmla="*/ 31 h 49"/>
                <a:gd name="T6" fmla="*/ 71 w 205"/>
                <a:gd name="T7" fmla="*/ 31 h 49"/>
                <a:gd name="T8" fmla="*/ 134 w 205"/>
                <a:gd name="T9" fmla="*/ 31 h 49"/>
                <a:gd name="T10" fmla="*/ 134 w 205"/>
                <a:gd name="T11" fmla="*/ 31 h 49"/>
                <a:gd name="T12" fmla="*/ 189 w 205"/>
                <a:gd name="T13" fmla="*/ 31 h 49"/>
                <a:gd name="T14" fmla="*/ 205 w 205"/>
                <a:gd name="T15" fmla="*/ 0 h 49"/>
                <a:gd name="T16" fmla="*/ 0 w 205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49">
                  <a:moveTo>
                    <a:pt x="0" y="0"/>
                  </a:moveTo>
                  <a:cubicBezTo>
                    <a:pt x="1" y="0"/>
                    <a:pt x="16" y="31"/>
                    <a:pt x="16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88" y="49"/>
                    <a:pt x="117" y="49"/>
                    <a:pt x="134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89" y="31"/>
                    <a:pt x="189" y="31"/>
                    <a:pt x="189" y="31"/>
                  </a:cubicBezTo>
                  <a:cubicBezTo>
                    <a:pt x="189" y="31"/>
                    <a:pt x="204" y="0"/>
                    <a:pt x="20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6" name="Freeform 396"/>
            <p:cNvSpPr>
              <a:spLocks/>
            </p:cNvSpPr>
            <p:nvPr/>
          </p:nvSpPr>
          <p:spPr bwMode="auto">
            <a:xfrm>
              <a:off x="10982325" y="3081338"/>
              <a:ext cx="420688" cy="131763"/>
            </a:xfrm>
            <a:custGeom>
              <a:avLst/>
              <a:gdLst>
                <a:gd name="T0" fmla="*/ 276 w 311"/>
                <a:gd name="T1" fmla="*/ 0 h 98"/>
                <a:gd name="T2" fmla="*/ 0 w 311"/>
                <a:gd name="T3" fmla="*/ 0 h 98"/>
                <a:gd name="T4" fmla="*/ 0 w 311"/>
                <a:gd name="T5" fmla="*/ 98 h 98"/>
                <a:gd name="T6" fmla="*/ 276 w 311"/>
                <a:gd name="T7" fmla="*/ 98 h 98"/>
                <a:gd name="T8" fmla="*/ 311 w 311"/>
                <a:gd name="T9" fmla="*/ 49 h 98"/>
                <a:gd name="T10" fmla="*/ 276 w 311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1" h="98">
                  <a:moveTo>
                    <a:pt x="27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276" y="98"/>
                    <a:pt x="276" y="98"/>
                    <a:pt x="276" y="98"/>
                  </a:cubicBezTo>
                  <a:cubicBezTo>
                    <a:pt x="295" y="98"/>
                    <a:pt x="311" y="76"/>
                    <a:pt x="311" y="49"/>
                  </a:cubicBezTo>
                  <a:cubicBezTo>
                    <a:pt x="311" y="22"/>
                    <a:pt x="295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7" name="Freeform 397"/>
            <p:cNvSpPr>
              <a:spLocks/>
            </p:cNvSpPr>
            <p:nvPr/>
          </p:nvSpPr>
          <p:spPr bwMode="auto">
            <a:xfrm>
              <a:off x="10971213" y="3041651"/>
              <a:ext cx="461963" cy="107950"/>
            </a:xfrm>
            <a:custGeom>
              <a:avLst/>
              <a:gdLst>
                <a:gd name="T0" fmla="*/ 342 w 342"/>
                <a:gd name="T1" fmla="*/ 80 h 80"/>
                <a:gd name="T2" fmla="*/ 57 w 342"/>
                <a:gd name="T3" fmla="*/ 80 h 80"/>
                <a:gd name="T4" fmla="*/ 0 w 342"/>
                <a:gd name="T5" fmla="*/ 0 h 80"/>
                <a:gd name="T6" fmla="*/ 284 w 342"/>
                <a:gd name="T7" fmla="*/ 0 h 80"/>
                <a:gd name="T8" fmla="*/ 342 w 342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80">
                  <a:moveTo>
                    <a:pt x="342" y="80"/>
                  </a:moveTo>
                  <a:cubicBezTo>
                    <a:pt x="57" y="80"/>
                    <a:pt x="57" y="80"/>
                    <a:pt x="57" y="80"/>
                  </a:cubicBezTo>
                  <a:cubicBezTo>
                    <a:pt x="57" y="36"/>
                    <a:pt x="31" y="0"/>
                    <a:pt x="0" y="0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316" y="0"/>
                    <a:pt x="342" y="36"/>
                    <a:pt x="342" y="8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8" name="Oval 398"/>
            <p:cNvSpPr>
              <a:spLocks noChangeArrowheads="1"/>
            </p:cNvSpPr>
            <p:nvPr/>
          </p:nvSpPr>
          <p:spPr bwMode="auto">
            <a:xfrm>
              <a:off x="10923588" y="3081338"/>
              <a:ext cx="93663" cy="1317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29" name="Oval 399"/>
            <p:cNvSpPr>
              <a:spLocks noChangeArrowheads="1"/>
            </p:cNvSpPr>
            <p:nvPr/>
          </p:nvSpPr>
          <p:spPr bwMode="auto">
            <a:xfrm>
              <a:off x="10942638" y="3108326"/>
              <a:ext cx="55563" cy="777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0" name="Freeform 400"/>
            <p:cNvSpPr>
              <a:spLocks/>
            </p:cNvSpPr>
            <p:nvPr/>
          </p:nvSpPr>
          <p:spPr bwMode="auto">
            <a:xfrm>
              <a:off x="11363325" y="3430588"/>
              <a:ext cx="49213" cy="106363"/>
            </a:xfrm>
            <a:custGeom>
              <a:avLst/>
              <a:gdLst>
                <a:gd name="T0" fmla="*/ 20 w 36"/>
                <a:gd name="T1" fmla="*/ 79 h 79"/>
                <a:gd name="T2" fmla="*/ 16 w 36"/>
                <a:gd name="T3" fmla="*/ 79 h 79"/>
                <a:gd name="T4" fmla="*/ 0 w 36"/>
                <a:gd name="T5" fmla="*/ 62 h 79"/>
                <a:gd name="T6" fmla="*/ 0 w 36"/>
                <a:gd name="T7" fmla="*/ 17 h 79"/>
                <a:gd name="T8" fmla="*/ 16 w 36"/>
                <a:gd name="T9" fmla="*/ 0 h 79"/>
                <a:gd name="T10" fmla="*/ 20 w 36"/>
                <a:gd name="T11" fmla="*/ 0 h 79"/>
                <a:gd name="T12" fmla="*/ 36 w 36"/>
                <a:gd name="T13" fmla="*/ 17 h 79"/>
                <a:gd name="T14" fmla="*/ 36 w 36"/>
                <a:gd name="T15" fmla="*/ 62 h 79"/>
                <a:gd name="T16" fmla="*/ 20 w 3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79">
                  <a:moveTo>
                    <a:pt x="20" y="79"/>
                  </a:moveTo>
                  <a:cubicBezTo>
                    <a:pt x="16" y="79"/>
                    <a:pt x="16" y="79"/>
                    <a:pt x="16" y="79"/>
                  </a:cubicBezTo>
                  <a:cubicBezTo>
                    <a:pt x="7" y="79"/>
                    <a:pt x="0" y="71"/>
                    <a:pt x="0" y="6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9" y="0"/>
                    <a:pt x="36" y="8"/>
                    <a:pt x="36" y="17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71"/>
                    <a:pt x="29" y="79"/>
                    <a:pt x="20" y="7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3" name="Группа 722"/>
          <p:cNvGrpSpPr/>
          <p:nvPr/>
        </p:nvGrpSpPr>
        <p:grpSpPr>
          <a:xfrm>
            <a:off x="7374731" y="2385219"/>
            <a:ext cx="372666" cy="406004"/>
            <a:chOff x="9832975" y="3019426"/>
            <a:chExt cx="496888" cy="541338"/>
          </a:xfrm>
        </p:grpSpPr>
        <p:sp>
          <p:nvSpPr>
            <p:cNvPr id="331" name="Freeform 401"/>
            <p:cNvSpPr>
              <a:spLocks/>
            </p:cNvSpPr>
            <p:nvPr/>
          </p:nvSpPr>
          <p:spPr bwMode="auto">
            <a:xfrm>
              <a:off x="10150475" y="3173413"/>
              <a:ext cx="138113" cy="71438"/>
            </a:xfrm>
            <a:custGeom>
              <a:avLst/>
              <a:gdLst>
                <a:gd name="T0" fmla="*/ 0 w 102"/>
                <a:gd name="T1" fmla="*/ 0 h 53"/>
                <a:gd name="T2" fmla="*/ 102 w 102"/>
                <a:gd name="T3" fmla="*/ 31 h 53"/>
                <a:gd name="T4" fmla="*/ 102 w 102"/>
                <a:gd name="T5" fmla="*/ 53 h 53"/>
                <a:gd name="T6" fmla="*/ 6 w 102"/>
                <a:gd name="T7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53">
                  <a:moveTo>
                    <a:pt x="0" y="0"/>
                  </a:moveTo>
                  <a:cubicBezTo>
                    <a:pt x="0" y="0"/>
                    <a:pt x="33" y="31"/>
                    <a:pt x="102" y="31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2" y="53"/>
                    <a:pt x="41" y="53"/>
                    <a:pt x="6" y="31"/>
                  </a:cubicBezTo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2" name="Freeform 402"/>
            <p:cNvSpPr>
              <a:spLocks/>
            </p:cNvSpPr>
            <p:nvPr/>
          </p:nvSpPr>
          <p:spPr bwMode="auto">
            <a:xfrm>
              <a:off x="10150475" y="3173413"/>
              <a:ext cx="138113" cy="71438"/>
            </a:xfrm>
            <a:custGeom>
              <a:avLst/>
              <a:gdLst>
                <a:gd name="T0" fmla="*/ 0 w 102"/>
                <a:gd name="T1" fmla="*/ 0 h 53"/>
                <a:gd name="T2" fmla="*/ 102 w 102"/>
                <a:gd name="T3" fmla="*/ 31 h 53"/>
                <a:gd name="T4" fmla="*/ 102 w 102"/>
                <a:gd name="T5" fmla="*/ 53 h 53"/>
                <a:gd name="T6" fmla="*/ 6 w 102"/>
                <a:gd name="T7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53">
                  <a:moveTo>
                    <a:pt x="0" y="0"/>
                  </a:moveTo>
                  <a:cubicBezTo>
                    <a:pt x="0" y="0"/>
                    <a:pt x="33" y="31"/>
                    <a:pt x="102" y="31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2" y="53"/>
                    <a:pt x="41" y="53"/>
                    <a:pt x="6" y="3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3" name="Rectangle 403"/>
            <p:cNvSpPr>
              <a:spLocks noChangeArrowheads="1"/>
            </p:cNvSpPr>
            <p:nvPr/>
          </p:nvSpPr>
          <p:spPr bwMode="auto">
            <a:xfrm>
              <a:off x="10085388" y="3140076"/>
              <a:ext cx="38100" cy="2857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4" name="Freeform 404"/>
            <p:cNvSpPr>
              <a:spLocks/>
            </p:cNvSpPr>
            <p:nvPr/>
          </p:nvSpPr>
          <p:spPr bwMode="auto">
            <a:xfrm>
              <a:off x="10040938" y="3536951"/>
              <a:ext cx="58738" cy="23813"/>
            </a:xfrm>
            <a:custGeom>
              <a:avLst/>
              <a:gdLst>
                <a:gd name="T0" fmla="*/ 35 w 43"/>
                <a:gd name="T1" fmla="*/ 0 h 17"/>
                <a:gd name="T2" fmla="*/ 0 w 43"/>
                <a:gd name="T3" fmla="*/ 0 h 17"/>
                <a:gd name="T4" fmla="*/ 0 w 43"/>
                <a:gd name="T5" fmla="*/ 8 h 17"/>
                <a:gd name="T6" fmla="*/ 9 w 43"/>
                <a:gd name="T7" fmla="*/ 17 h 17"/>
                <a:gd name="T8" fmla="*/ 35 w 43"/>
                <a:gd name="T9" fmla="*/ 17 h 17"/>
                <a:gd name="T10" fmla="*/ 43 w 43"/>
                <a:gd name="T11" fmla="*/ 9 h 17"/>
                <a:gd name="T12" fmla="*/ 43 w 43"/>
                <a:gd name="T13" fmla="*/ 9 h 17"/>
                <a:gd name="T14" fmla="*/ 37 w 43"/>
                <a:gd name="T15" fmla="*/ 1 h 17"/>
                <a:gd name="T16" fmla="*/ 35 w 4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7">
                  <a:moveTo>
                    <a:pt x="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17"/>
                    <a:pt x="43" y="13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5"/>
                    <a:pt x="41" y="2"/>
                    <a:pt x="37" y="1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5" name="Rectangle 405"/>
            <p:cNvSpPr>
              <a:spLocks noChangeArrowheads="1"/>
            </p:cNvSpPr>
            <p:nvPr/>
          </p:nvSpPr>
          <p:spPr bwMode="auto">
            <a:xfrm>
              <a:off x="10109200" y="3335338"/>
              <a:ext cx="57150" cy="20161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6" name="Freeform 406"/>
            <p:cNvSpPr>
              <a:spLocks/>
            </p:cNvSpPr>
            <p:nvPr/>
          </p:nvSpPr>
          <p:spPr bwMode="auto">
            <a:xfrm>
              <a:off x="10040938" y="3335338"/>
              <a:ext cx="79375" cy="201613"/>
            </a:xfrm>
            <a:custGeom>
              <a:avLst/>
              <a:gdLst>
                <a:gd name="T0" fmla="*/ 50 w 50"/>
                <a:gd name="T1" fmla="*/ 0 h 127"/>
                <a:gd name="T2" fmla="*/ 50 w 50"/>
                <a:gd name="T3" fmla="*/ 32 h 127"/>
                <a:gd name="T4" fmla="*/ 30 w 50"/>
                <a:gd name="T5" fmla="*/ 127 h 127"/>
                <a:gd name="T6" fmla="*/ 0 w 50"/>
                <a:gd name="T7" fmla="*/ 127 h 127"/>
                <a:gd name="T8" fmla="*/ 7 w 50"/>
                <a:gd name="T9" fmla="*/ 34 h 127"/>
                <a:gd name="T10" fmla="*/ 7 w 50"/>
                <a:gd name="T11" fmla="*/ 0 h 127"/>
                <a:gd name="T12" fmla="*/ 50 w 50"/>
                <a:gd name="T1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27">
                  <a:moveTo>
                    <a:pt x="50" y="0"/>
                  </a:moveTo>
                  <a:lnTo>
                    <a:pt x="50" y="32"/>
                  </a:lnTo>
                  <a:lnTo>
                    <a:pt x="30" y="127"/>
                  </a:lnTo>
                  <a:lnTo>
                    <a:pt x="0" y="127"/>
                  </a:lnTo>
                  <a:lnTo>
                    <a:pt x="7" y="34"/>
                  </a:lnTo>
                  <a:lnTo>
                    <a:pt x="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7" name="Freeform 407"/>
            <p:cNvSpPr>
              <a:spLocks/>
            </p:cNvSpPr>
            <p:nvPr/>
          </p:nvSpPr>
          <p:spPr bwMode="auto">
            <a:xfrm>
              <a:off x="10109200" y="3536951"/>
              <a:ext cx="74613" cy="23813"/>
            </a:xfrm>
            <a:custGeom>
              <a:avLst/>
              <a:gdLst>
                <a:gd name="T0" fmla="*/ 42 w 55"/>
                <a:gd name="T1" fmla="*/ 0 h 17"/>
                <a:gd name="T2" fmla="*/ 50 w 55"/>
                <a:gd name="T3" fmla="*/ 3 h 17"/>
                <a:gd name="T4" fmla="*/ 55 w 55"/>
                <a:gd name="T5" fmla="*/ 10 h 17"/>
                <a:gd name="T6" fmla="*/ 55 w 55"/>
                <a:gd name="T7" fmla="*/ 10 h 17"/>
                <a:gd name="T8" fmla="*/ 48 w 55"/>
                <a:gd name="T9" fmla="*/ 17 h 17"/>
                <a:gd name="T10" fmla="*/ 10 w 55"/>
                <a:gd name="T11" fmla="*/ 17 h 17"/>
                <a:gd name="T12" fmla="*/ 0 w 55"/>
                <a:gd name="T13" fmla="*/ 7 h 17"/>
                <a:gd name="T14" fmla="*/ 0 w 55"/>
                <a:gd name="T15" fmla="*/ 0 h 17"/>
                <a:gd name="T16" fmla="*/ 42 w 55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7">
                  <a:moveTo>
                    <a:pt x="42" y="0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53" y="4"/>
                    <a:pt x="55" y="7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4"/>
                    <a:pt x="52" y="17"/>
                    <a:pt x="48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5" y="17"/>
                    <a:pt x="0" y="12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8" name="Freeform 408"/>
            <p:cNvSpPr>
              <a:spLocks/>
            </p:cNvSpPr>
            <p:nvPr/>
          </p:nvSpPr>
          <p:spPr bwMode="auto">
            <a:xfrm>
              <a:off x="10061575" y="3055938"/>
              <a:ext cx="93663" cy="93663"/>
            </a:xfrm>
            <a:custGeom>
              <a:avLst/>
              <a:gdLst>
                <a:gd name="T0" fmla="*/ 3 w 69"/>
                <a:gd name="T1" fmla="*/ 51 h 70"/>
                <a:gd name="T2" fmla="*/ 32 w 69"/>
                <a:gd name="T3" fmla="*/ 69 h 70"/>
                <a:gd name="T4" fmla="*/ 37 w 69"/>
                <a:gd name="T5" fmla="*/ 69 h 70"/>
                <a:gd name="T6" fmla="*/ 69 w 69"/>
                <a:gd name="T7" fmla="*/ 43 h 70"/>
                <a:gd name="T8" fmla="*/ 69 w 69"/>
                <a:gd name="T9" fmla="*/ 0 h 70"/>
                <a:gd name="T10" fmla="*/ 0 w 69"/>
                <a:gd name="T11" fmla="*/ 0 h 70"/>
                <a:gd name="T12" fmla="*/ 0 w 69"/>
                <a:gd name="T13" fmla="*/ 19 h 70"/>
                <a:gd name="T14" fmla="*/ 3 w 69"/>
                <a:gd name="T15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0">
                  <a:moveTo>
                    <a:pt x="3" y="51"/>
                  </a:moveTo>
                  <a:cubicBezTo>
                    <a:pt x="6" y="58"/>
                    <a:pt x="14" y="67"/>
                    <a:pt x="32" y="69"/>
                  </a:cubicBezTo>
                  <a:cubicBezTo>
                    <a:pt x="33" y="70"/>
                    <a:pt x="35" y="70"/>
                    <a:pt x="37" y="69"/>
                  </a:cubicBezTo>
                  <a:cubicBezTo>
                    <a:pt x="65" y="65"/>
                    <a:pt x="69" y="43"/>
                    <a:pt x="69" y="4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3" y="51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39" name="Freeform 409"/>
            <p:cNvSpPr>
              <a:spLocks/>
            </p:cNvSpPr>
            <p:nvPr/>
          </p:nvSpPr>
          <p:spPr bwMode="auto">
            <a:xfrm>
              <a:off x="10055225" y="3019426"/>
              <a:ext cx="103188" cy="52388"/>
            </a:xfrm>
            <a:custGeom>
              <a:avLst/>
              <a:gdLst>
                <a:gd name="T0" fmla="*/ 38 w 77"/>
                <a:gd name="T1" fmla="*/ 0 h 39"/>
                <a:gd name="T2" fmla="*/ 77 w 77"/>
                <a:gd name="T3" fmla="*/ 39 h 39"/>
                <a:gd name="T4" fmla="*/ 0 w 77"/>
                <a:gd name="T5" fmla="*/ 39 h 39"/>
                <a:gd name="T6" fmla="*/ 38 w 7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39">
                  <a:moveTo>
                    <a:pt x="38" y="0"/>
                  </a:moveTo>
                  <a:cubicBezTo>
                    <a:pt x="60" y="0"/>
                    <a:pt x="77" y="17"/>
                    <a:pt x="7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7"/>
                    <a:pt x="17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0" name="Freeform 410"/>
            <p:cNvSpPr>
              <a:spLocks/>
            </p:cNvSpPr>
            <p:nvPr/>
          </p:nvSpPr>
          <p:spPr bwMode="auto">
            <a:xfrm>
              <a:off x="10075863" y="3027363"/>
              <a:ext cx="36513" cy="44450"/>
            </a:xfrm>
            <a:custGeom>
              <a:avLst/>
              <a:gdLst>
                <a:gd name="T0" fmla="*/ 24 w 28"/>
                <a:gd name="T1" fmla="*/ 33 h 33"/>
                <a:gd name="T2" fmla="*/ 0 w 28"/>
                <a:gd name="T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33">
                  <a:moveTo>
                    <a:pt x="24" y="33"/>
                  </a:moveTo>
                  <a:cubicBezTo>
                    <a:pt x="24" y="33"/>
                    <a:pt x="28" y="0"/>
                    <a:pt x="0" y="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1" name="Freeform 411"/>
            <p:cNvSpPr>
              <a:spLocks/>
            </p:cNvSpPr>
            <p:nvPr/>
          </p:nvSpPr>
          <p:spPr bwMode="auto">
            <a:xfrm>
              <a:off x="10053638" y="3081338"/>
              <a:ext cx="31750" cy="49213"/>
            </a:xfrm>
            <a:custGeom>
              <a:avLst/>
              <a:gdLst>
                <a:gd name="T0" fmla="*/ 23 w 23"/>
                <a:gd name="T1" fmla="*/ 0 h 37"/>
                <a:gd name="T2" fmla="*/ 19 w 23"/>
                <a:gd name="T3" fmla="*/ 18 h 37"/>
                <a:gd name="T4" fmla="*/ 11 w 23"/>
                <a:gd name="T5" fmla="*/ 25 h 37"/>
                <a:gd name="T6" fmla="*/ 14 w 23"/>
                <a:gd name="T7" fmla="*/ 37 h 37"/>
                <a:gd name="T8" fmla="*/ 11 w 23"/>
                <a:gd name="T9" fmla="*/ 37 h 37"/>
                <a:gd name="T10" fmla="*/ 0 w 23"/>
                <a:gd name="T11" fmla="*/ 28 h 37"/>
                <a:gd name="T12" fmla="*/ 0 w 23"/>
                <a:gd name="T13" fmla="*/ 27 h 37"/>
                <a:gd name="T14" fmla="*/ 0 w 23"/>
                <a:gd name="T15" fmla="*/ 0 h 37"/>
                <a:gd name="T16" fmla="*/ 23 w 23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7">
                  <a:moveTo>
                    <a:pt x="23" y="0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1" y="18"/>
                    <a:pt x="11" y="25"/>
                  </a:cubicBezTo>
                  <a:cubicBezTo>
                    <a:pt x="11" y="28"/>
                    <a:pt x="14" y="37"/>
                    <a:pt x="14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1" y="33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2" name="Freeform 412"/>
            <p:cNvSpPr>
              <a:spLocks/>
            </p:cNvSpPr>
            <p:nvPr/>
          </p:nvSpPr>
          <p:spPr bwMode="auto">
            <a:xfrm>
              <a:off x="10050463" y="3071813"/>
              <a:ext cx="127000" cy="19050"/>
            </a:xfrm>
            <a:custGeom>
              <a:avLst/>
              <a:gdLst>
                <a:gd name="T0" fmla="*/ 87 w 94"/>
                <a:gd name="T1" fmla="*/ 11 h 14"/>
                <a:gd name="T2" fmla="*/ 0 w 94"/>
                <a:gd name="T3" fmla="*/ 14 h 14"/>
                <a:gd name="T4" fmla="*/ 0 w 94"/>
                <a:gd name="T5" fmla="*/ 0 h 14"/>
                <a:gd name="T6" fmla="*/ 87 w 94"/>
                <a:gd name="T7" fmla="*/ 0 h 14"/>
                <a:gd name="T8" fmla="*/ 92 w 94"/>
                <a:gd name="T9" fmla="*/ 3 h 14"/>
                <a:gd name="T10" fmla="*/ 92 w 94"/>
                <a:gd name="T11" fmla="*/ 3 h 14"/>
                <a:gd name="T12" fmla="*/ 87 w 94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4">
                  <a:moveTo>
                    <a:pt x="87" y="1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1" y="1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4" y="6"/>
                    <a:pt x="92" y="11"/>
                    <a:pt x="87" y="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3" name="Freeform 413"/>
            <p:cNvSpPr>
              <a:spLocks/>
            </p:cNvSpPr>
            <p:nvPr/>
          </p:nvSpPr>
          <p:spPr bwMode="auto">
            <a:xfrm>
              <a:off x="10020300" y="3152776"/>
              <a:ext cx="146050" cy="182563"/>
            </a:xfrm>
            <a:custGeom>
              <a:avLst/>
              <a:gdLst>
                <a:gd name="T0" fmla="*/ 87 w 108"/>
                <a:gd name="T1" fmla="*/ 9 h 135"/>
                <a:gd name="T2" fmla="*/ 34 w 108"/>
                <a:gd name="T3" fmla="*/ 5 h 135"/>
                <a:gd name="T4" fmla="*/ 1 w 108"/>
                <a:gd name="T5" fmla="*/ 46 h 135"/>
                <a:gd name="T6" fmla="*/ 1 w 108"/>
                <a:gd name="T7" fmla="*/ 46 h 135"/>
                <a:gd name="T8" fmla="*/ 25 w 108"/>
                <a:gd name="T9" fmla="*/ 46 h 135"/>
                <a:gd name="T10" fmla="*/ 25 w 108"/>
                <a:gd name="T11" fmla="*/ 135 h 135"/>
                <a:gd name="T12" fmla="*/ 108 w 108"/>
                <a:gd name="T13" fmla="*/ 135 h 135"/>
                <a:gd name="T14" fmla="*/ 108 w 108"/>
                <a:gd name="T15" fmla="*/ 65 h 135"/>
                <a:gd name="T16" fmla="*/ 87 w 108"/>
                <a:gd name="T17" fmla="*/ 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35">
                  <a:moveTo>
                    <a:pt x="87" y="9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0" y="0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65"/>
                    <a:pt x="107" y="1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4" name="Rectangle 414"/>
            <p:cNvSpPr>
              <a:spLocks noChangeArrowheads="1"/>
            </p:cNvSpPr>
            <p:nvPr/>
          </p:nvSpPr>
          <p:spPr bwMode="auto">
            <a:xfrm>
              <a:off x="10053638" y="3313113"/>
              <a:ext cx="112713" cy="22225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5" name="Rectangle 415"/>
            <p:cNvSpPr>
              <a:spLocks noChangeArrowheads="1"/>
            </p:cNvSpPr>
            <p:nvPr/>
          </p:nvSpPr>
          <p:spPr bwMode="auto">
            <a:xfrm>
              <a:off x="10053638" y="3248026"/>
              <a:ext cx="112713" cy="2381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6" name="Freeform 416"/>
            <p:cNvSpPr>
              <a:spLocks/>
            </p:cNvSpPr>
            <p:nvPr/>
          </p:nvSpPr>
          <p:spPr bwMode="auto">
            <a:xfrm>
              <a:off x="10080625" y="3162301"/>
              <a:ext cx="57150" cy="52388"/>
            </a:xfrm>
            <a:custGeom>
              <a:avLst/>
              <a:gdLst>
                <a:gd name="T0" fmla="*/ 0 w 36"/>
                <a:gd name="T1" fmla="*/ 0 h 33"/>
                <a:gd name="T2" fmla="*/ 27 w 36"/>
                <a:gd name="T3" fmla="*/ 33 h 33"/>
                <a:gd name="T4" fmla="*/ 36 w 36"/>
                <a:gd name="T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lnTo>
                    <a:pt x="27" y="33"/>
                  </a:lnTo>
                  <a:lnTo>
                    <a:pt x="36" y="2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7" name="Freeform 417"/>
            <p:cNvSpPr>
              <a:spLocks/>
            </p:cNvSpPr>
            <p:nvPr/>
          </p:nvSpPr>
          <p:spPr bwMode="auto">
            <a:xfrm>
              <a:off x="10288588" y="3214688"/>
              <a:ext cx="41275" cy="33338"/>
            </a:xfrm>
            <a:custGeom>
              <a:avLst/>
              <a:gdLst>
                <a:gd name="T0" fmla="*/ 0 w 30"/>
                <a:gd name="T1" fmla="*/ 0 h 25"/>
                <a:gd name="T2" fmla="*/ 25 w 30"/>
                <a:gd name="T3" fmla="*/ 0 h 25"/>
                <a:gd name="T4" fmla="*/ 30 w 30"/>
                <a:gd name="T5" fmla="*/ 5 h 25"/>
                <a:gd name="T6" fmla="*/ 30 w 30"/>
                <a:gd name="T7" fmla="*/ 5 h 25"/>
                <a:gd name="T8" fmla="*/ 28 w 30"/>
                <a:gd name="T9" fmla="*/ 9 h 25"/>
                <a:gd name="T10" fmla="*/ 15 w 30"/>
                <a:gd name="T11" fmla="*/ 18 h 25"/>
                <a:gd name="T12" fmla="*/ 15 w 30"/>
                <a:gd name="T13" fmla="*/ 18 h 25"/>
                <a:gd name="T14" fmla="*/ 8 w 30"/>
                <a:gd name="T15" fmla="*/ 25 h 25"/>
                <a:gd name="T16" fmla="*/ 0 w 30"/>
                <a:gd name="T17" fmla="*/ 22 h 25"/>
                <a:gd name="T18" fmla="*/ 0 w 30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5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8" y="0"/>
                    <a:pt x="30" y="2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7"/>
                    <a:pt x="30" y="8"/>
                    <a:pt x="28" y="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22"/>
                    <a:pt x="12" y="25"/>
                    <a:pt x="8" y="25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8" name="Freeform 418"/>
            <p:cNvSpPr>
              <a:spLocks/>
            </p:cNvSpPr>
            <p:nvPr/>
          </p:nvSpPr>
          <p:spPr bwMode="auto">
            <a:xfrm>
              <a:off x="9993313" y="3294063"/>
              <a:ext cx="179388" cy="39688"/>
            </a:xfrm>
            <a:custGeom>
              <a:avLst/>
              <a:gdLst>
                <a:gd name="T0" fmla="*/ 23 w 132"/>
                <a:gd name="T1" fmla="*/ 30 h 30"/>
                <a:gd name="T2" fmla="*/ 132 w 132"/>
                <a:gd name="T3" fmla="*/ 30 h 30"/>
                <a:gd name="T4" fmla="*/ 132 w 132"/>
                <a:gd name="T5" fmla="*/ 0 h 30"/>
                <a:gd name="T6" fmla="*/ 8 w 132"/>
                <a:gd name="T7" fmla="*/ 0 h 30"/>
                <a:gd name="T8" fmla="*/ 0 w 132"/>
                <a:gd name="T9" fmla="*/ 8 h 30"/>
                <a:gd name="T10" fmla="*/ 0 w 132"/>
                <a:gd name="T11" fmla="*/ 8 h 30"/>
                <a:gd name="T12" fmla="*/ 23 w 132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30">
                  <a:moveTo>
                    <a:pt x="23" y="30"/>
                  </a:moveTo>
                  <a:cubicBezTo>
                    <a:pt x="132" y="30"/>
                    <a:pt x="132" y="30"/>
                    <a:pt x="132" y="3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20"/>
                    <a:pt x="10" y="30"/>
                    <a:pt x="23" y="3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49" name="Oval 419"/>
            <p:cNvSpPr>
              <a:spLocks noChangeArrowheads="1"/>
            </p:cNvSpPr>
            <p:nvPr/>
          </p:nvSpPr>
          <p:spPr bwMode="auto">
            <a:xfrm>
              <a:off x="10152063" y="3294063"/>
              <a:ext cx="41275" cy="39688"/>
            </a:xfrm>
            <a:prstGeom prst="ellipse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0" name="Freeform 420"/>
            <p:cNvSpPr>
              <a:spLocks/>
            </p:cNvSpPr>
            <p:nvPr/>
          </p:nvSpPr>
          <p:spPr bwMode="auto">
            <a:xfrm>
              <a:off x="10066338" y="3341688"/>
              <a:ext cx="57150" cy="53975"/>
            </a:xfrm>
            <a:custGeom>
              <a:avLst/>
              <a:gdLst>
                <a:gd name="T0" fmla="*/ 20 w 43"/>
                <a:gd name="T1" fmla="*/ 0 h 39"/>
                <a:gd name="T2" fmla="*/ 37 w 43"/>
                <a:gd name="T3" fmla="*/ 10 h 39"/>
                <a:gd name="T4" fmla="*/ 39 w 43"/>
                <a:gd name="T5" fmla="*/ 14 h 39"/>
                <a:gd name="T6" fmla="*/ 37 w 43"/>
                <a:gd name="T7" fmla="*/ 28 h 39"/>
                <a:gd name="T8" fmla="*/ 26 w 43"/>
                <a:gd name="T9" fmla="*/ 36 h 39"/>
                <a:gd name="T10" fmla="*/ 12 w 43"/>
                <a:gd name="T11" fmla="*/ 33 h 39"/>
                <a:gd name="T12" fmla="*/ 0 w 43"/>
                <a:gd name="T13" fmla="*/ 14 h 39"/>
                <a:gd name="T14" fmla="*/ 20 w 43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39">
                  <a:moveTo>
                    <a:pt x="20" y="0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3" y="18"/>
                    <a:pt x="42" y="24"/>
                    <a:pt x="37" y="28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1" y="39"/>
                    <a:pt x="15" y="38"/>
                    <a:pt x="12" y="33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1" name="Freeform 421"/>
            <p:cNvSpPr>
              <a:spLocks/>
            </p:cNvSpPr>
            <p:nvPr/>
          </p:nvSpPr>
          <p:spPr bwMode="auto">
            <a:xfrm>
              <a:off x="10021888" y="3214688"/>
              <a:ext cx="71438" cy="146050"/>
            </a:xfrm>
            <a:custGeom>
              <a:avLst/>
              <a:gdLst>
                <a:gd name="T0" fmla="*/ 24 w 53"/>
                <a:gd name="T1" fmla="*/ 0 h 108"/>
                <a:gd name="T2" fmla="*/ 53 w 53"/>
                <a:gd name="T3" fmla="*/ 94 h 108"/>
                <a:gd name="T4" fmla="*/ 33 w 53"/>
                <a:gd name="T5" fmla="*/ 108 h 108"/>
                <a:gd name="T6" fmla="*/ 0 w 53"/>
                <a:gd name="T7" fmla="*/ 0 h 108"/>
                <a:gd name="T8" fmla="*/ 24 w 53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08">
                  <a:moveTo>
                    <a:pt x="24" y="0"/>
                  </a:moveTo>
                  <a:cubicBezTo>
                    <a:pt x="24" y="0"/>
                    <a:pt x="29" y="57"/>
                    <a:pt x="53" y="94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3" y="108"/>
                    <a:pt x="0" y="43"/>
                    <a:pt x="0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2" name="Freeform 422"/>
            <p:cNvSpPr>
              <a:spLocks/>
            </p:cNvSpPr>
            <p:nvPr/>
          </p:nvSpPr>
          <p:spPr bwMode="auto">
            <a:xfrm>
              <a:off x="9963150" y="3176588"/>
              <a:ext cx="109538" cy="107950"/>
            </a:xfrm>
            <a:custGeom>
              <a:avLst/>
              <a:gdLst>
                <a:gd name="T0" fmla="*/ 0 w 81"/>
                <a:gd name="T1" fmla="*/ 0 h 79"/>
                <a:gd name="T2" fmla="*/ 3 w 81"/>
                <a:gd name="T3" fmla="*/ 49 h 79"/>
                <a:gd name="T4" fmla="*/ 17 w 81"/>
                <a:gd name="T5" fmla="*/ 73 h 79"/>
                <a:gd name="T6" fmla="*/ 29 w 81"/>
                <a:gd name="T7" fmla="*/ 79 h 79"/>
                <a:gd name="T8" fmla="*/ 81 w 81"/>
                <a:gd name="T9" fmla="*/ 79 h 79"/>
                <a:gd name="T10" fmla="*/ 81 w 81"/>
                <a:gd name="T11" fmla="*/ 57 h 79"/>
                <a:gd name="T12" fmla="*/ 31 w 81"/>
                <a:gd name="T13" fmla="*/ 57 h 79"/>
                <a:gd name="T14" fmla="*/ 0 w 81"/>
                <a:gd name="T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9">
                  <a:moveTo>
                    <a:pt x="0" y="0"/>
                  </a:moveTo>
                  <a:cubicBezTo>
                    <a:pt x="3" y="49"/>
                    <a:pt x="3" y="49"/>
                    <a:pt x="3" y="49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20" y="77"/>
                    <a:pt x="24" y="79"/>
                    <a:pt x="29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18" y="2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3" name="Rectangle 423"/>
            <p:cNvSpPr>
              <a:spLocks noChangeArrowheads="1"/>
            </p:cNvSpPr>
            <p:nvPr/>
          </p:nvSpPr>
          <p:spPr bwMode="auto">
            <a:xfrm>
              <a:off x="9902825" y="3140076"/>
              <a:ext cx="36513" cy="2857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4" name="Freeform 424"/>
            <p:cNvSpPr>
              <a:spLocks/>
            </p:cNvSpPr>
            <p:nvPr/>
          </p:nvSpPr>
          <p:spPr bwMode="auto">
            <a:xfrm>
              <a:off x="9856788" y="3536951"/>
              <a:ext cx="58738" cy="23813"/>
            </a:xfrm>
            <a:custGeom>
              <a:avLst/>
              <a:gdLst>
                <a:gd name="T0" fmla="*/ 35 w 43"/>
                <a:gd name="T1" fmla="*/ 0 h 17"/>
                <a:gd name="T2" fmla="*/ 0 w 43"/>
                <a:gd name="T3" fmla="*/ 0 h 17"/>
                <a:gd name="T4" fmla="*/ 0 w 43"/>
                <a:gd name="T5" fmla="*/ 12 h 17"/>
                <a:gd name="T6" fmla="*/ 5 w 43"/>
                <a:gd name="T7" fmla="*/ 17 h 17"/>
                <a:gd name="T8" fmla="*/ 39 w 43"/>
                <a:gd name="T9" fmla="*/ 17 h 17"/>
                <a:gd name="T10" fmla="*/ 43 w 43"/>
                <a:gd name="T11" fmla="*/ 13 h 17"/>
                <a:gd name="T12" fmla="*/ 43 w 43"/>
                <a:gd name="T13" fmla="*/ 9 h 17"/>
                <a:gd name="T14" fmla="*/ 37 w 43"/>
                <a:gd name="T15" fmla="*/ 1 h 17"/>
                <a:gd name="T16" fmla="*/ 35 w 4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7">
                  <a:moveTo>
                    <a:pt x="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2" y="17"/>
                    <a:pt x="5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1" y="17"/>
                    <a:pt x="43" y="15"/>
                    <a:pt x="43" y="13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5"/>
                    <a:pt x="41" y="2"/>
                    <a:pt x="37" y="1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5" name="Rectangle 425"/>
            <p:cNvSpPr>
              <a:spLocks noChangeArrowheads="1"/>
            </p:cNvSpPr>
            <p:nvPr/>
          </p:nvSpPr>
          <p:spPr bwMode="auto">
            <a:xfrm>
              <a:off x="9925050" y="3335338"/>
              <a:ext cx="57150" cy="20161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6" name="Freeform 426"/>
            <p:cNvSpPr>
              <a:spLocks/>
            </p:cNvSpPr>
            <p:nvPr/>
          </p:nvSpPr>
          <p:spPr bwMode="auto">
            <a:xfrm>
              <a:off x="9856788" y="3335338"/>
              <a:ext cx="79375" cy="201613"/>
            </a:xfrm>
            <a:custGeom>
              <a:avLst/>
              <a:gdLst>
                <a:gd name="T0" fmla="*/ 50 w 50"/>
                <a:gd name="T1" fmla="*/ 0 h 127"/>
                <a:gd name="T2" fmla="*/ 50 w 50"/>
                <a:gd name="T3" fmla="*/ 32 h 127"/>
                <a:gd name="T4" fmla="*/ 30 w 50"/>
                <a:gd name="T5" fmla="*/ 127 h 127"/>
                <a:gd name="T6" fmla="*/ 0 w 50"/>
                <a:gd name="T7" fmla="*/ 127 h 127"/>
                <a:gd name="T8" fmla="*/ 7 w 50"/>
                <a:gd name="T9" fmla="*/ 34 h 127"/>
                <a:gd name="T10" fmla="*/ 7 w 50"/>
                <a:gd name="T11" fmla="*/ 0 h 127"/>
                <a:gd name="T12" fmla="*/ 50 w 50"/>
                <a:gd name="T1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27">
                  <a:moveTo>
                    <a:pt x="50" y="0"/>
                  </a:moveTo>
                  <a:lnTo>
                    <a:pt x="50" y="32"/>
                  </a:lnTo>
                  <a:lnTo>
                    <a:pt x="30" y="127"/>
                  </a:lnTo>
                  <a:lnTo>
                    <a:pt x="0" y="127"/>
                  </a:lnTo>
                  <a:lnTo>
                    <a:pt x="7" y="34"/>
                  </a:lnTo>
                  <a:lnTo>
                    <a:pt x="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7" name="Freeform 427"/>
            <p:cNvSpPr>
              <a:spLocks/>
            </p:cNvSpPr>
            <p:nvPr/>
          </p:nvSpPr>
          <p:spPr bwMode="auto">
            <a:xfrm>
              <a:off x="9925050" y="3536951"/>
              <a:ext cx="74613" cy="23813"/>
            </a:xfrm>
            <a:custGeom>
              <a:avLst/>
              <a:gdLst>
                <a:gd name="T0" fmla="*/ 42 w 55"/>
                <a:gd name="T1" fmla="*/ 0 h 17"/>
                <a:gd name="T2" fmla="*/ 50 w 55"/>
                <a:gd name="T3" fmla="*/ 3 h 17"/>
                <a:gd name="T4" fmla="*/ 55 w 55"/>
                <a:gd name="T5" fmla="*/ 10 h 17"/>
                <a:gd name="T6" fmla="*/ 55 w 55"/>
                <a:gd name="T7" fmla="*/ 14 h 17"/>
                <a:gd name="T8" fmla="*/ 52 w 55"/>
                <a:gd name="T9" fmla="*/ 17 h 17"/>
                <a:gd name="T10" fmla="*/ 7 w 55"/>
                <a:gd name="T11" fmla="*/ 17 h 17"/>
                <a:gd name="T12" fmla="*/ 0 w 55"/>
                <a:gd name="T13" fmla="*/ 11 h 17"/>
                <a:gd name="T14" fmla="*/ 0 w 55"/>
                <a:gd name="T15" fmla="*/ 0 h 17"/>
                <a:gd name="T16" fmla="*/ 42 w 55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7">
                  <a:moveTo>
                    <a:pt x="42" y="0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53" y="4"/>
                    <a:pt x="55" y="7"/>
                    <a:pt x="55" y="10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5"/>
                    <a:pt x="54" y="17"/>
                    <a:pt x="52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7"/>
                    <a:pt x="0" y="14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8" name="Freeform 428"/>
            <p:cNvSpPr>
              <a:spLocks/>
            </p:cNvSpPr>
            <p:nvPr/>
          </p:nvSpPr>
          <p:spPr bwMode="auto">
            <a:xfrm>
              <a:off x="9832975" y="3354388"/>
              <a:ext cx="46038" cy="44450"/>
            </a:xfrm>
            <a:custGeom>
              <a:avLst/>
              <a:gdLst>
                <a:gd name="T0" fmla="*/ 27 w 34"/>
                <a:gd name="T1" fmla="*/ 0 h 33"/>
                <a:gd name="T2" fmla="*/ 34 w 34"/>
                <a:gd name="T3" fmla="*/ 18 h 33"/>
                <a:gd name="T4" fmla="*/ 34 w 34"/>
                <a:gd name="T5" fmla="*/ 27 h 33"/>
                <a:gd name="T6" fmla="*/ 28 w 34"/>
                <a:gd name="T7" fmla="*/ 33 h 33"/>
                <a:gd name="T8" fmla="*/ 7 w 34"/>
                <a:gd name="T9" fmla="*/ 33 h 33"/>
                <a:gd name="T10" fmla="*/ 1 w 34"/>
                <a:gd name="T11" fmla="*/ 26 h 33"/>
                <a:gd name="T12" fmla="*/ 3 w 34"/>
                <a:gd name="T13" fmla="*/ 0 h 33"/>
                <a:gd name="T14" fmla="*/ 27 w 34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27" y="0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30"/>
                    <a:pt x="32" y="33"/>
                    <a:pt x="2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3" y="33"/>
                    <a:pt x="0" y="30"/>
                    <a:pt x="1" y="26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59" name="Freeform 429"/>
            <p:cNvSpPr>
              <a:spLocks/>
            </p:cNvSpPr>
            <p:nvPr/>
          </p:nvSpPr>
          <p:spPr bwMode="auto">
            <a:xfrm>
              <a:off x="9877425" y="3055938"/>
              <a:ext cx="93663" cy="93663"/>
            </a:xfrm>
            <a:custGeom>
              <a:avLst/>
              <a:gdLst>
                <a:gd name="T0" fmla="*/ 3 w 69"/>
                <a:gd name="T1" fmla="*/ 51 h 70"/>
                <a:gd name="T2" fmla="*/ 32 w 69"/>
                <a:gd name="T3" fmla="*/ 69 h 70"/>
                <a:gd name="T4" fmla="*/ 37 w 69"/>
                <a:gd name="T5" fmla="*/ 69 h 70"/>
                <a:gd name="T6" fmla="*/ 69 w 69"/>
                <a:gd name="T7" fmla="*/ 43 h 70"/>
                <a:gd name="T8" fmla="*/ 69 w 69"/>
                <a:gd name="T9" fmla="*/ 0 h 70"/>
                <a:gd name="T10" fmla="*/ 0 w 69"/>
                <a:gd name="T11" fmla="*/ 0 h 70"/>
                <a:gd name="T12" fmla="*/ 0 w 69"/>
                <a:gd name="T13" fmla="*/ 19 h 70"/>
                <a:gd name="T14" fmla="*/ 3 w 69"/>
                <a:gd name="T15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0">
                  <a:moveTo>
                    <a:pt x="3" y="51"/>
                  </a:moveTo>
                  <a:cubicBezTo>
                    <a:pt x="6" y="58"/>
                    <a:pt x="14" y="67"/>
                    <a:pt x="32" y="69"/>
                  </a:cubicBezTo>
                  <a:cubicBezTo>
                    <a:pt x="33" y="70"/>
                    <a:pt x="35" y="70"/>
                    <a:pt x="37" y="69"/>
                  </a:cubicBezTo>
                  <a:cubicBezTo>
                    <a:pt x="65" y="65"/>
                    <a:pt x="69" y="43"/>
                    <a:pt x="69" y="4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3" y="51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0" name="Freeform 430"/>
            <p:cNvSpPr>
              <a:spLocks/>
            </p:cNvSpPr>
            <p:nvPr/>
          </p:nvSpPr>
          <p:spPr bwMode="auto">
            <a:xfrm>
              <a:off x="9871075" y="3019426"/>
              <a:ext cx="104775" cy="52388"/>
            </a:xfrm>
            <a:custGeom>
              <a:avLst/>
              <a:gdLst>
                <a:gd name="T0" fmla="*/ 38 w 77"/>
                <a:gd name="T1" fmla="*/ 0 h 39"/>
                <a:gd name="T2" fmla="*/ 77 w 77"/>
                <a:gd name="T3" fmla="*/ 39 h 39"/>
                <a:gd name="T4" fmla="*/ 0 w 77"/>
                <a:gd name="T5" fmla="*/ 39 h 39"/>
                <a:gd name="T6" fmla="*/ 38 w 7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39">
                  <a:moveTo>
                    <a:pt x="38" y="0"/>
                  </a:moveTo>
                  <a:cubicBezTo>
                    <a:pt x="60" y="0"/>
                    <a:pt x="77" y="17"/>
                    <a:pt x="7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7"/>
                    <a:pt x="17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1" name="Freeform 431"/>
            <p:cNvSpPr>
              <a:spLocks/>
            </p:cNvSpPr>
            <p:nvPr/>
          </p:nvSpPr>
          <p:spPr bwMode="auto">
            <a:xfrm>
              <a:off x="9891713" y="3027363"/>
              <a:ext cx="38100" cy="44450"/>
            </a:xfrm>
            <a:custGeom>
              <a:avLst/>
              <a:gdLst>
                <a:gd name="T0" fmla="*/ 24 w 28"/>
                <a:gd name="T1" fmla="*/ 33 h 33"/>
                <a:gd name="T2" fmla="*/ 0 w 28"/>
                <a:gd name="T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33">
                  <a:moveTo>
                    <a:pt x="24" y="33"/>
                  </a:moveTo>
                  <a:cubicBezTo>
                    <a:pt x="24" y="33"/>
                    <a:pt x="28" y="0"/>
                    <a:pt x="0" y="2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2" name="Freeform 432"/>
            <p:cNvSpPr>
              <a:spLocks/>
            </p:cNvSpPr>
            <p:nvPr/>
          </p:nvSpPr>
          <p:spPr bwMode="auto">
            <a:xfrm>
              <a:off x="9869488" y="3081338"/>
              <a:ext cx="31750" cy="49213"/>
            </a:xfrm>
            <a:custGeom>
              <a:avLst/>
              <a:gdLst>
                <a:gd name="T0" fmla="*/ 23 w 23"/>
                <a:gd name="T1" fmla="*/ 0 h 37"/>
                <a:gd name="T2" fmla="*/ 19 w 23"/>
                <a:gd name="T3" fmla="*/ 18 h 37"/>
                <a:gd name="T4" fmla="*/ 11 w 23"/>
                <a:gd name="T5" fmla="*/ 25 h 37"/>
                <a:gd name="T6" fmla="*/ 14 w 23"/>
                <a:gd name="T7" fmla="*/ 37 h 37"/>
                <a:gd name="T8" fmla="*/ 8 w 23"/>
                <a:gd name="T9" fmla="*/ 37 h 37"/>
                <a:gd name="T10" fmla="*/ 1 w 23"/>
                <a:gd name="T11" fmla="*/ 31 h 37"/>
                <a:gd name="T12" fmla="*/ 0 w 23"/>
                <a:gd name="T13" fmla="*/ 27 h 37"/>
                <a:gd name="T14" fmla="*/ 0 w 23"/>
                <a:gd name="T15" fmla="*/ 0 h 37"/>
                <a:gd name="T16" fmla="*/ 23 w 23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7">
                  <a:moveTo>
                    <a:pt x="23" y="0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1" y="18"/>
                    <a:pt x="11" y="25"/>
                  </a:cubicBezTo>
                  <a:cubicBezTo>
                    <a:pt x="11" y="28"/>
                    <a:pt x="14" y="37"/>
                    <a:pt x="14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5" y="37"/>
                    <a:pt x="1" y="34"/>
                    <a:pt x="1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3" name="Freeform 433"/>
            <p:cNvSpPr>
              <a:spLocks/>
            </p:cNvSpPr>
            <p:nvPr/>
          </p:nvSpPr>
          <p:spPr bwMode="auto">
            <a:xfrm>
              <a:off x="9866313" y="3071813"/>
              <a:ext cx="130175" cy="19050"/>
            </a:xfrm>
            <a:custGeom>
              <a:avLst/>
              <a:gdLst>
                <a:gd name="T0" fmla="*/ 94 w 96"/>
                <a:gd name="T1" fmla="*/ 11 h 14"/>
                <a:gd name="T2" fmla="*/ 0 w 96"/>
                <a:gd name="T3" fmla="*/ 14 h 14"/>
                <a:gd name="T4" fmla="*/ 0 w 96"/>
                <a:gd name="T5" fmla="*/ 0 h 14"/>
                <a:gd name="T6" fmla="*/ 87 w 96"/>
                <a:gd name="T7" fmla="*/ 0 h 14"/>
                <a:gd name="T8" fmla="*/ 92 w 96"/>
                <a:gd name="T9" fmla="*/ 3 h 14"/>
                <a:gd name="T10" fmla="*/ 95 w 96"/>
                <a:gd name="T11" fmla="*/ 8 h 14"/>
                <a:gd name="T12" fmla="*/ 94 w 96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4">
                  <a:moveTo>
                    <a:pt x="94" y="1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1" y="1"/>
                    <a:pt x="92" y="3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9"/>
                    <a:pt x="95" y="11"/>
                    <a:pt x="94" y="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4" name="Freeform 434"/>
            <p:cNvSpPr>
              <a:spLocks/>
            </p:cNvSpPr>
            <p:nvPr/>
          </p:nvSpPr>
          <p:spPr bwMode="auto">
            <a:xfrm>
              <a:off x="10072688" y="3227388"/>
              <a:ext cx="42863" cy="57150"/>
            </a:xfrm>
            <a:custGeom>
              <a:avLst/>
              <a:gdLst>
                <a:gd name="T0" fmla="*/ 0 w 32"/>
                <a:gd name="T1" fmla="*/ 20 h 42"/>
                <a:gd name="T2" fmla="*/ 14 w 32"/>
                <a:gd name="T3" fmla="*/ 4 h 42"/>
                <a:gd name="T4" fmla="*/ 20 w 32"/>
                <a:gd name="T5" fmla="*/ 1 h 42"/>
                <a:gd name="T6" fmla="*/ 20 w 32"/>
                <a:gd name="T7" fmla="*/ 1 h 42"/>
                <a:gd name="T8" fmla="*/ 24 w 32"/>
                <a:gd name="T9" fmla="*/ 7 h 42"/>
                <a:gd name="T10" fmla="*/ 19 w 32"/>
                <a:gd name="T11" fmla="*/ 20 h 42"/>
                <a:gd name="T12" fmla="*/ 26 w 32"/>
                <a:gd name="T13" fmla="*/ 20 h 42"/>
                <a:gd name="T14" fmla="*/ 32 w 32"/>
                <a:gd name="T15" fmla="*/ 26 h 42"/>
                <a:gd name="T16" fmla="*/ 32 w 32"/>
                <a:gd name="T17" fmla="*/ 36 h 42"/>
                <a:gd name="T18" fmla="*/ 26 w 32"/>
                <a:gd name="T19" fmla="*/ 42 h 42"/>
                <a:gd name="T20" fmla="*/ 0 w 32"/>
                <a:gd name="T21" fmla="*/ 42 h 42"/>
                <a:gd name="T22" fmla="*/ 0 w 32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42">
                  <a:moveTo>
                    <a:pt x="0" y="20"/>
                  </a:moveTo>
                  <a:cubicBezTo>
                    <a:pt x="0" y="20"/>
                    <a:pt x="9" y="13"/>
                    <a:pt x="14" y="4"/>
                  </a:cubicBezTo>
                  <a:cubicBezTo>
                    <a:pt x="15" y="1"/>
                    <a:pt x="18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3" y="2"/>
                    <a:pt x="24" y="5"/>
                    <a:pt x="24" y="7"/>
                  </a:cubicBezTo>
                  <a:cubicBezTo>
                    <a:pt x="23" y="11"/>
                    <a:pt x="21" y="17"/>
                    <a:pt x="19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9" y="20"/>
                    <a:pt x="32" y="23"/>
                    <a:pt x="32" y="2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9"/>
                    <a:pt x="29" y="42"/>
                    <a:pt x="26" y="42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5" name="Freeform 435"/>
            <p:cNvSpPr>
              <a:spLocks/>
            </p:cNvSpPr>
            <p:nvPr/>
          </p:nvSpPr>
          <p:spPr bwMode="auto">
            <a:xfrm>
              <a:off x="9836150" y="3152776"/>
              <a:ext cx="146050" cy="182563"/>
            </a:xfrm>
            <a:custGeom>
              <a:avLst/>
              <a:gdLst>
                <a:gd name="T0" fmla="*/ 87 w 108"/>
                <a:gd name="T1" fmla="*/ 9 h 135"/>
                <a:gd name="T2" fmla="*/ 34 w 108"/>
                <a:gd name="T3" fmla="*/ 5 h 135"/>
                <a:gd name="T4" fmla="*/ 1 w 108"/>
                <a:gd name="T5" fmla="*/ 46 h 135"/>
                <a:gd name="T6" fmla="*/ 1 w 108"/>
                <a:gd name="T7" fmla="*/ 119 h 135"/>
                <a:gd name="T8" fmla="*/ 25 w 108"/>
                <a:gd name="T9" fmla="*/ 119 h 135"/>
                <a:gd name="T10" fmla="*/ 25 w 108"/>
                <a:gd name="T11" fmla="*/ 135 h 135"/>
                <a:gd name="T12" fmla="*/ 108 w 108"/>
                <a:gd name="T13" fmla="*/ 135 h 135"/>
                <a:gd name="T14" fmla="*/ 108 w 108"/>
                <a:gd name="T15" fmla="*/ 65 h 135"/>
                <a:gd name="T16" fmla="*/ 87 w 108"/>
                <a:gd name="T17" fmla="*/ 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35">
                  <a:moveTo>
                    <a:pt x="87" y="9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0" y="0"/>
                    <a:pt x="1" y="46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8" y="65"/>
                    <a:pt x="107" y="13"/>
                    <a:pt x="87" y="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6" name="Rectangle 436"/>
            <p:cNvSpPr>
              <a:spLocks noChangeArrowheads="1"/>
            </p:cNvSpPr>
            <p:nvPr/>
          </p:nvSpPr>
          <p:spPr bwMode="auto">
            <a:xfrm>
              <a:off x="9837738" y="3214688"/>
              <a:ext cx="31750" cy="139700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7" name="Rectangle 437"/>
            <p:cNvSpPr>
              <a:spLocks noChangeArrowheads="1"/>
            </p:cNvSpPr>
            <p:nvPr/>
          </p:nvSpPr>
          <p:spPr bwMode="auto">
            <a:xfrm>
              <a:off x="9869488" y="3313113"/>
              <a:ext cx="112713" cy="22225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8" name="Rectangle 438"/>
            <p:cNvSpPr>
              <a:spLocks noChangeArrowheads="1"/>
            </p:cNvSpPr>
            <p:nvPr/>
          </p:nvSpPr>
          <p:spPr bwMode="auto">
            <a:xfrm>
              <a:off x="9869488" y="3248026"/>
              <a:ext cx="112713" cy="2381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69" name="Freeform 439"/>
            <p:cNvSpPr>
              <a:spLocks/>
            </p:cNvSpPr>
            <p:nvPr/>
          </p:nvSpPr>
          <p:spPr bwMode="auto">
            <a:xfrm>
              <a:off x="9896475" y="3162301"/>
              <a:ext cx="57150" cy="52388"/>
            </a:xfrm>
            <a:custGeom>
              <a:avLst/>
              <a:gdLst>
                <a:gd name="T0" fmla="*/ 0 w 36"/>
                <a:gd name="T1" fmla="*/ 0 h 33"/>
                <a:gd name="T2" fmla="*/ 27 w 36"/>
                <a:gd name="T3" fmla="*/ 33 h 33"/>
                <a:gd name="T4" fmla="*/ 36 w 36"/>
                <a:gd name="T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lnTo>
                    <a:pt x="27" y="33"/>
                  </a:lnTo>
                  <a:lnTo>
                    <a:pt x="36" y="2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2" name="Группа 721"/>
          <p:cNvGrpSpPr/>
          <p:nvPr/>
        </p:nvGrpSpPr>
        <p:grpSpPr>
          <a:xfrm>
            <a:off x="6547248" y="2385220"/>
            <a:ext cx="406003" cy="406003"/>
            <a:chOff x="8729663" y="3019426"/>
            <a:chExt cx="541337" cy="541337"/>
          </a:xfrm>
        </p:grpSpPr>
        <p:sp>
          <p:nvSpPr>
            <p:cNvPr id="370" name="Freeform 440"/>
            <p:cNvSpPr>
              <a:spLocks/>
            </p:cNvSpPr>
            <p:nvPr/>
          </p:nvSpPr>
          <p:spPr bwMode="auto">
            <a:xfrm>
              <a:off x="9045575" y="3294063"/>
              <a:ext cx="225425" cy="266700"/>
            </a:xfrm>
            <a:custGeom>
              <a:avLst/>
              <a:gdLst>
                <a:gd name="T0" fmla="*/ 44 w 166"/>
                <a:gd name="T1" fmla="*/ 0 h 196"/>
                <a:gd name="T2" fmla="*/ 14 w 166"/>
                <a:gd name="T3" fmla="*/ 36 h 196"/>
                <a:gd name="T4" fmla="*/ 0 w 166"/>
                <a:gd name="T5" fmla="*/ 85 h 196"/>
                <a:gd name="T6" fmla="*/ 0 w 166"/>
                <a:gd name="T7" fmla="*/ 196 h 196"/>
                <a:gd name="T8" fmla="*/ 166 w 166"/>
                <a:gd name="T9" fmla="*/ 196 h 196"/>
                <a:gd name="T10" fmla="*/ 166 w 166"/>
                <a:gd name="T11" fmla="*/ 86 h 196"/>
                <a:gd name="T12" fmla="*/ 141 w 166"/>
                <a:gd name="T13" fmla="*/ 25 h 196"/>
                <a:gd name="T14" fmla="*/ 141 w 166"/>
                <a:gd name="T15" fmla="*/ 25 h 196"/>
                <a:gd name="T16" fmla="*/ 80 w 166"/>
                <a:gd name="T17" fmla="*/ 0 h 196"/>
                <a:gd name="T18" fmla="*/ 44 w 166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96">
                  <a:moveTo>
                    <a:pt x="44" y="0"/>
                  </a:moveTo>
                  <a:cubicBezTo>
                    <a:pt x="40" y="0"/>
                    <a:pt x="26" y="20"/>
                    <a:pt x="14" y="36"/>
                  </a:cubicBezTo>
                  <a:cubicBezTo>
                    <a:pt x="5" y="51"/>
                    <a:pt x="0" y="67"/>
                    <a:pt x="0" y="85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6" y="63"/>
                    <a:pt x="157" y="41"/>
                    <a:pt x="141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25" y="9"/>
                    <a:pt x="103" y="0"/>
                    <a:pt x="80" y="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1" name="Freeform 441"/>
            <p:cNvSpPr>
              <a:spLocks/>
            </p:cNvSpPr>
            <p:nvPr/>
          </p:nvSpPr>
          <p:spPr bwMode="auto">
            <a:xfrm>
              <a:off x="9072563" y="3095626"/>
              <a:ext cx="192088" cy="196850"/>
            </a:xfrm>
            <a:custGeom>
              <a:avLst/>
              <a:gdLst>
                <a:gd name="T0" fmla="*/ 138 w 142"/>
                <a:gd name="T1" fmla="*/ 66 h 145"/>
                <a:gd name="T2" fmla="*/ 81 w 142"/>
                <a:gd name="T3" fmla="*/ 145 h 145"/>
                <a:gd name="T4" fmla="*/ 81 w 142"/>
                <a:gd name="T5" fmla="*/ 100 h 145"/>
                <a:gd name="T6" fmla="*/ 86 w 142"/>
                <a:gd name="T7" fmla="*/ 100 h 145"/>
                <a:gd name="T8" fmla="*/ 99 w 142"/>
                <a:gd name="T9" fmla="*/ 87 h 145"/>
                <a:gd name="T10" fmla="*/ 99 w 142"/>
                <a:gd name="T11" fmla="*/ 87 h 145"/>
                <a:gd name="T12" fmla="*/ 86 w 142"/>
                <a:gd name="T13" fmla="*/ 74 h 145"/>
                <a:gd name="T14" fmla="*/ 81 w 142"/>
                <a:gd name="T15" fmla="*/ 74 h 145"/>
                <a:gd name="T16" fmla="*/ 81 w 142"/>
                <a:gd name="T17" fmla="*/ 50 h 145"/>
                <a:gd name="T18" fmla="*/ 23 w 142"/>
                <a:gd name="T19" fmla="*/ 50 h 145"/>
                <a:gd name="T20" fmla="*/ 0 w 142"/>
                <a:gd name="T21" fmla="*/ 48 h 145"/>
                <a:gd name="T22" fmla="*/ 74 w 142"/>
                <a:gd name="T23" fmla="*/ 3 h 145"/>
                <a:gd name="T24" fmla="*/ 138 w 142"/>
                <a:gd name="T25" fmla="*/ 6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145">
                  <a:moveTo>
                    <a:pt x="138" y="66"/>
                  </a:moveTo>
                  <a:cubicBezTo>
                    <a:pt x="142" y="104"/>
                    <a:pt x="116" y="137"/>
                    <a:pt x="81" y="145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94" y="100"/>
                    <a:pt x="99" y="94"/>
                    <a:pt x="99" y="87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80"/>
                    <a:pt x="94" y="74"/>
                    <a:pt x="86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1" y="19"/>
                    <a:pt x="40" y="0"/>
                    <a:pt x="74" y="3"/>
                  </a:cubicBezTo>
                  <a:cubicBezTo>
                    <a:pt x="107" y="6"/>
                    <a:pt x="134" y="33"/>
                    <a:pt x="138" y="66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2" name="Freeform 442"/>
            <p:cNvSpPr>
              <a:spLocks/>
            </p:cNvSpPr>
            <p:nvPr/>
          </p:nvSpPr>
          <p:spPr bwMode="auto">
            <a:xfrm>
              <a:off x="9064625" y="3160713"/>
              <a:ext cx="141288" cy="133350"/>
            </a:xfrm>
            <a:custGeom>
              <a:avLst/>
              <a:gdLst>
                <a:gd name="T0" fmla="*/ 105 w 105"/>
                <a:gd name="T1" fmla="*/ 39 h 98"/>
                <a:gd name="T2" fmla="*/ 105 w 105"/>
                <a:gd name="T3" fmla="*/ 39 h 98"/>
                <a:gd name="T4" fmla="*/ 92 w 105"/>
                <a:gd name="T5" fmla="*/ 52 h 98"/>
                <a:gd name="T6" fmla="*/ 87 w 105"/>
                <a:gd name="T7" fmla="*/ 52 h 98"/>
                <a:gd name="T8" fmla="*/ 87 w 105"/>
                <a:gd name="T9" fmla="*/ 97 h 98"/>
                <a:gd name="T10" fmla="*/ 66 w 105"/>
                <a:gd name="T11" fmla="*/ 98 h 98"/>
                <a:gd name="T12" fmla="*/ 1 w 105"/>
                <a:gd name="T13" fmla="*/ 29 h 98"/>
                <a:gd name="T14" fmla="*/ 6 w 105"/>
                <a:gd name="T15" fmla="*/ 0 h 98"/>
                <a:gd name="T16" fmla="*/ 29 w 105"/>
                <a:gd name="T17" fmla="*/ 2 h 98"/>
                <a:gd name="T18" fmla="*/ 87 w 105"/>
                <a:gd name="T19" fmla="*/ 2 h 98"/>
                <a:gd name="T20" fmla="*/ 87 w 105"/>
                <a:gd name="T21" fmla="*/ 26 h 98"/>
                <a:gd name="T22" fmla="*/ 92 w 105"/>
                <a:gd name="T23" fmla="*/ 26 h 98"/>
                <a:gd name="T24" fmla="*/ 105 w 105"/>
                <a:gd name="T25" fmla="*/ 3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98">
                  <a:moveTo>
                    <a:pt x="105" y="39"/>
                  </a:moveTo>
                  <a:cubicBezTo>
                    <a:pt x="105" y="39"/>
                    <a:pt x="105" y="39"/>
                    <a:pt x="105" y="39"/>
                  </a:cubicBezTo>
                  <a:cubicBezTo>
                    <a:pt x="105" y="46"/>
                    <a:pt x="100" y="52"/>
                    <a:pt x="92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0" y="98"/>
                    <a:pt x="73" y="98"/>
                    <a:pt x="66" y="98"/>
                  </a:cubicBezTo>
                  <a:cubicBezTo>
                    <a:pt x="31" y="95"/>
                    <a:pt x="2" y="65"/>
                    <a:pt x="1" y="29"/>
                  </a:cubicBezTo>
                  <a:cubicBezTo>
                    <a:pt x="0" y="19"/>
                    <a:pt x="2" y="9"/>
                    <a:pt x="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100" y="26"/>
                    <a:pt x="105" y="32"/>
                    <a:pt x="105" y="3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3" name="Freeform 443"/>
            <p:cNvSpPr>
              <a:spLocks/>
            </p:cNvSpPr>
            <p:nvPr/>
          </p:nvSpPr>
          <p:spPr bwMode="auto">
            <a:xfrm>
              <a:off x="9031288" y="3081338"/>
              <a:ext cx="104775" cy="255588"/>
            </a:xfrm>
            <a:custGeom>
              <a:avLst/>
              <a:gdLst>
                <a:gd name="T0" fmla="*/ 44 w 77"/>
                <a:gd name="T1" fmla="*/ 189 h 189"/>
                <a:gd name="T2" fmla="*/ 33 w 77"/>
                <a:gd name="T3" fmla="*/ 189 h 189"/>
                <a:gd name="T4" fmla="*/ 0 w 77"/>
                <a:gd name="T5" fmla="*/ 157 h 189"/>
                <a:gd name="T6" fmla="*/ 0 w 77"/>
                <a:gd name="T7" fmla="*/ 32 h 189"/>
                <a:gd name="T8" fmla="*/ 33 w 77"/>
                <a:gd name="T9" fmla="*/ 0 h 189"/>
                <a:gd name="T10" fmla="*/ 44 w 77"/>
                <a:gd name="T11" fmla="*/ 0 h 189"/>
                <a:gd name="T12" fmla="*/ 77 w 77"/>
                <a:gd name="T13" fmla="*/ 32 h 189"/>
                <a:gd name="T14" fmla="*/ 77 w 77"/>
                <a:gd name="T15" fmla="*/ 157 h 189"/>
                <a:gd name="T16" fmla="*/ 44 w 77"/>
                <a:gd name="T17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189">
                  <a:moveTo>
                    <a:pt x="44" y="189"/>
                  </a:moveTo>
                  <a:cubicBezTo>
                    <a:pt x="33" y="189"/>
                    <a:pt x="33" y="189"/>
                    <a:pt x="33" y="189"/>
                  </a:cubicBezTo>
                  <a:cubicBezTo>
                    <a:pt x="15" y="189"/>
                    <a:pt x="0" y="175"/>
                    <a:pt x="0" y="15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62" y="0"/>
                    <a:pt x="77" y="14"/>
                    <a:pt x="77" y="32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7" y="175"/>
                    <a:pt x="62" y="189"/>
                    <a:pt x="44" y="18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4" name="Rectangle 444"/>
            <p:cNvSpPr>
              <a:spLocks noChangeArrowheads="1"/>
            </p:cNvSpPr>
            <p:nvPr/>
          </p:nvSpPr>
          <p:spPr bwMode="auto">
            <a:xfrm>
              <a:off x="9031288" y="3160713"/>
              <a:ext cx="50800" cy="92075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5" name="Freeform 445"/>
            <p:cNvSpPr>
              <a:spLocks/>
            </p:cNvSpPr>
            <p:nvPr/>
          </p:nvSpPr>
          <p:spPr bwMode="auto">
            <a:xfrm>
              <a:off x="8901113" y="3208338"/>
              <a:ext cx="47625" cy="282575"/>
            </a:xfrm>
            <a:custGeom>
              <a:avLst/>
              <a:gdLst>
                <a:gd name="T0" fmla="*/ 20 w 35"/>
                <a:gd name="T1" fmla="*/ 209 h 209"/>
                <a:gd name="T2" fmla="*/ 15 w 35"/>
                <a:gd name="T3" fmla="*/ 209 h 209"/>
                <a:gd name="T4" fmla="*/ 0 w 35"/>
                <a:gd name="T5" fmla="*/ 194 h 209"/>
                <a:gd name="T6" fmla="*/ 0 w 35"/>
                <a:gd name="T7" fmla="*/ 0 h 209"/>
                <a:gd name="T8" fmla="*/ 35 w 35"/>
                <a:gd name="T9" fmla="*/ 0 h 209"/>
                <a:gd name="T10" fmla="*/ 35 w 35"/>
                <a:gd name="T11" fmla="*/ 194 h 209"/>
                <a:gd name="T12" fmla="*/ 20 w 35"/>
                <a:gd name="T13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09">
                  <a:moveTo>
                    <a:pt x="20" y="209"/>
                  </a:moveTo>
                  <a:cubicBezTo>
                    <a:pt x="15" y="209"/>
                    <a:pt x="15" y="209"/>
                    <a:pt x="15" y="209"/>
                  </a:cubicBezTo>
                  <a:cubicBezTo>
                    <a:pt x="7" y="209"/>
                    <a:pt x="0" y="203"/>
                    <a:pt x="0" y="19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203"/>
                    <a:pt x="28" y="209"/>
                    <a:pt x="20" y="209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6" name="Freeform 446"/>
            <p:cNvSpPr>
              <a:spLocks/>
            </p:cNvSpPr>
            <p:nvPr/>
          </p:nvSpPr>
          <p:spPr bwMode="auto">
            <a:xfrm>
              <a:off x="8829675" y="3081338"/>
              <a:ext cx="95250" cy="127000"/>
            </a:xfrm>
            <a:custGeom>
              <a:avLst/>
              <a:gdLst>
                <a:gd name="T0" fmla="*/ 70 w 70"/>
                <a:gd name="T1" fmla="*/ 94 h 94"/>
                <a:gd name="T2" fmla="*/ 70 w 70"/>
                <a:gd name="T3" fmla="*/ 37 h 94"/>
                <a:gd name="T4" fmla="*/ 33 w 70"/>
                <a:gd name="T5" fmla="*/ 0 h 94"/>
                <a:gd name="T6" fmla="*/ 0 w 70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94">
                  <a:moveTo>
                    <a:pt x="70" y="94"/>
                  </a:moveTo>
                  <a:cubicBezTo>
                    <a:pt x="70" y="37"/>
                    <a:pt x="70" y="37"/>
                    <a:pt x="70" y="37"/>
                  </a:cubicBezTo>
                  <a:cubicBezTo>
                    <a:pt x="70" y="16"/>
                    <a:pt x="54" y="0"/>
                    <a:pt x="3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7" name="Freeform 447"/>
            <p:cNvSpPr>
              <a:spLocks/>
            </p:cNvSpPr>
            <p:nvPr/>
          </p:nvSpPr>
          <p:spPr bwMode="auto">
            <a:xfrm>
              <a:off x="8902700" y="3303588"/>
              <a:ext cx="366713" cy="244475"/>
            </a:xfrm>
            <a:custGeom>
              <a:avLst/>
              <a:gdLst>
                <a:gd name="T0" fmla="*/ 208 w 271"/>
                <a:gd name="T1" fmla="*/ 15 h 180"/>
                <a:gd name="T2" fmla="*/ 119 w 271"/>
                <a:gd name="T3" fmla="*/ 99 h 180"/>
                <a:gd name="T4" fmla="*/ 39 w 271"/>
                <a:gd name="T5" fmla="*/ 30 h 180"/>
                <a:gd name="T6" fmla="*/ 0 w 271"/>
                <a:gd name="T7" fmla="*/ 74 h 180"/>
                <a:gd name="T8" fmla="*/ 90 w 271"/>
                <a:gd name="T9" fmla="*/ 163 h 180"/>
                <a:gd name="T10" fmla="*/ 149 w 271"/>
                <a:gd name="T11" fmla="*/ 164 h 180"/>
                <a:gd name="T12" fmla="*/ 256 w 271"/>
                <a:gd name="T13" fmla="*/ 67 h 180"/>
                <a:gd name="T14" fmla="*/ 262 w 271"/>
                <a:gd name="T15" fmla="*/ 22 h 180"/>
                <a:gd name="T16" fmla="*/ 262 w 271"/>
                <a:gd name="T17" fmla="*/ 22 h 180"/>
                <a:gd name="T18" fmla="*/ 208 w 271"/>
                <a:gd name="T19" fmla="*/ 1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180">
                  <a:moveTo>
                    <a:pt x="208" y="15"/>
                  </a:moveTo>
                  <a:cubicBezTo>
                    <a:pt x="119" y="99"/>
                    <a:pt x="119" y="99"/>
                    <a:pt x="119" y="9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107" y="179"/>
                    <a:pt x="132" y="180"/>
                    <a:pt x="149" y="164"/>
                  </a:cubicBezTo>
                  <a:cubicBezTo>
                    <a:pt x="256" y="67"/>
                    <a:pt x="256" y="67"/>
                    <a:pt x="256" y="67"/>
                  </a:cubicBezTo>
                  <a:cubicBezTo>
                    <a:pt x="269" y="56"/>
                    <a:pt x="271" y="37"/>
                    <a:pt x="262" y="22"/>
                  </a:cubicBezTo>
                  <a:cubicBezTo>
                    <a:pt x="262" y="22"/>
                    <a:pt x="262" y="22"/>
                    <a:pt x="262" y="22"/>
                  </a:cubicBezTo>
                  <a:cubicBezTo>
                    <a:pt x="250" y="4"/>
                    <a:pt x="224" y="0"/>
                    <a:pt x="208" y="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8" name="Freeform 448"/>
            <p:cNvSpPr>
              <a:spLocks/>
            </p:cNvSpPr>
            <p:nvPr/>
          </p:nvSpPr>
          <p:spPr bwMode="auto">
            <a:xfrm>
              <a:off x="8863013" y="3295651"/>
              <a:ext cx="92075" cy="100013"/>
            </a:xfrm>
            <a:custGeom>
              <a:avLst/>
              <a:gdLst>
                <a:gd name="T0" fmla="*/ 68 w 68"/>
                <a:gd name="T1" fmla="*/ 36 h 74"/>
                <a:gd name="T2" fmla="*/ 68 w 68"/>
                <a:gd name="T3" fmla="*/ 29 h 74"/>
                <a:gd name="T4" fmla="*/ 39 w 68"/>
                <a:gd name="T5" fmla="*/ 0 h 74"/>
                <a:gd name="T6" fmla="*/ 30 w 68"/>
                <a:gd name="T7" fmla="*/ 0 h 74"/>
                <a:gd name="T8" fmla="*/ 3 w 68"/>
                <a:gd name="T9" fmla="*/ 21 h 74"/>
                <a:gd name="T10" fmla="*/ 3 w 68"/>
                <a:gd name="T11" fmla="*/ 21 h 74"/>
                <a:gd name="T12" fmla="*/ 9 w 68"/>
                <a:gd name="T13" fmla="*/ 48 h 74"/>
                <a:gd name="T14" fmla="*/ 34 w 68"/>
                <a:gd name="T15" fmla="*/ 74 h 74"/>
                <a:gd name="T16" fmla="*/ 68 w 68"/>
                <a:gd name="T17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74">
                  <a:moveTo>
                    <a:pt x="68" y="36"/>
                  </a:moveTo>
                  <a:cubicBezTo>
                    <a:pt x="68" y="29"/>
                    <a:pt x="68" y="29"/>
                    <a:pt x="68" y="29"/>
                  </a:cubicBezTo>
                  <a:cubicBezTo>
                    <a:pt x="68" y="13"/>
                    <a:pt x="55" y="0"/>
                    <a:pt x="3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7" y="0"/>
                    <a:pt x="6" y="9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30"/>
                    <a:pt x="2" y="41"/>
                    <a:pt x="9" y="48"/>
                  </a:cubicBezTo>
                  <a:cubicBezTo>
                    <a:pt x="34" y="74"/>
                    <a:pt x="34" y="74"/>
                    <a:pt x="34" y="74"/>
                  </a:cubicBezTo>
                  <a:lnTo>
                    <a:pt x="68" y="36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79" name="Freeform 449"/>
            <p:cNvSpPr>
              <a:spLocks/>
            </p:cNvSpPr>
            <p:nvPr/>
          </p:nvSpPr>
          <p:spPr bwMode="auto">
            <a:xfrm>
              <a:off x="8751888" y="3019426"/>
              <a:ext cx="47625" cy="52388"/>
            </a:xfrm>
            <a:custGeom>
              <a:avLst/>
              <a:gdLst>
                <a:gd name="T0" fmla="*/ 35 w 35"/>
                <a:gd name="T1" fmla="*/ 39 h 39"/>
                <a:gd name="T2" fmla="*/ 0 w 35"/>
                <a:gd name="T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39">
                  <a:moveTo>
                    <a:pt x="35" y="39"/>
                  </a:moveTo>
                  <a:cubicBezTo>
                    <a:pt x="35" y="39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0" name="Freeform 450"/>
            <p:cNvSpPr>
              <a:spLocks/>
            </p:cNvSpPr>
            <p:nvPr/>
          </p:nvSpPr>
          <p:spPr bwMode="auto">
            <a:xfrm>
              <a:off x="8751888" y="3090863"/>
              <a:ext cx="47625" cy="50800"/>
            </a:xfrm>
            <a:custGeom>
              <a:avLst/>
              <a:gdLst>
                <a:gd name="T0" fmla="*/ 0 w 35"/>
                <a:gd name="T1" fmla="*/ 38 h 38"/>
                <a:gd name="T2" fmla="*/ 35 w 35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0" y="38"/>
                    <a:pt x="35" y="0"/>
                    <a:pt x="35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1" name="Line 451"/>
            <p:cNvSpPr>
              <a:spLocks noChangeShapeType="1"/>
            </p:cNvSpPr>
            <p:nvPr/>
          </p:nvSpPr>
          <p:spPr bwMode="auto">
            <a:xfrm flipH="1">
              <a:off x="8729663" y="3081338"/>
              <a:ext cx="4445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2" name="Rectangle 452"/>
            <p:cNvSpPr>
              <a:spLocks noChangeArrowheads="1"/>
            </p:cNvSpPr>
            <p:nvPr/>
          </p:nvSpPr>
          <p:spPr bwMode="auto">
            <a:xfrm>
              <a:off x="9136063" y="3152776"/>
              <a:ext cx="122238" cy="4286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1" name="Группа 720"/>
          <p:cNvGrpSpPr/>
          <p:nvPr/>
        </p:nvGrpSpPr>
        <p:grpSpPr>
          <a:xfrm>
            <a:off x="5713499" y="2370411"/>
            <a:ext cx="562182" cy="450404"/>
            <a:chOff x="7646988" y="3071813"/>
            <a:chExt cx="542925" cy="434976"/>
          </a:xfrm>
        </p:grpSpPr>
        <p:sp>
          <p:nvSpPr>
            <p:cNvPr id="383" name="Freeform 453"/>
            <p:cNvSpPr>
              <a:spLocks/>
            </p:cNvSpPr>
            <p:nvPr/>
          </p:nvSpPr>
          <p:spPr bwMode="auto">
            <a:xfrm>
              <a:off x="7961313" y="3267076"/>
              <a:ext cx="228600" cy="200025"/>
            </a:xfrm>
            <a:custGeom>
              <a:avLst/>
              <a:gdLst>
                <a:gd name="T0" fmla="*/ 0 w 144"/>
                <a:gd name="T1" fmla="*/ 126 h 126"/>
                <a:gd name="T2" fmla="*/ 0 w 144"/>
                <a:gd name="T3" fmla="*/ 24 h 126"/>
                <a:gd name="T4" fmla="*/ 144 w 144"/>
                <a:gd name="T5" fmla="*/ 0 h 126"/>
                <a:gd name="T6" fmla="*/ 144 w 144"/>
                <a:gd name="T7" fmla="*/ 126 h 126"/>
                <a:gd name="T8" fmla="*/ 0 w 144"/>
                <a:gd name="T9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6">
                  <a:moveTo>
                    <a:pt x="0" y="126"/>
                  </a:moveTo>
                  <a:lnTo>
                    <a:pt x="0" y="24"/>
                  </a:lnTo>
                  <a:lnTo>
                    <a:pt x="144" y="0"/>
                  </a:lnTo>
                  <a:lnTo>
                    <a:pt x="144" y="126"/>
                  </a:lnTo>
                  <a:lnTo>
                    <a:pt x="0" y="126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4" name="Line 454"/>
            <p:cNvSpPr>
              <a:spLocks noChangeShapeType="1"/>
            </p:cNvSpPr>
            <p:nvPr/>
          </p:nvSpPr>
          <p:spPr bwMode="auto">
            <a:xfrm flipV="1">
              <a:off x="7961313" y="3311526"/>
              <a:ext cx="228600" cy="269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5" name="Oval 455"/>
            <p:cNvSpPr>
              <a:spLocks noChangeArrowheads="1"/>
            </p:cNvSpPr>
            <p:nvPr/>
          </p:nvSpPr>
          <p:spPr bwMode="auto">
            <a:xfrm>
              <a:off x="8113713" y="3302001"/>
              <a:ext cx="1588" cy="1588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6" name="Oval 456"/>
            <p:cNvSpPr>
              <a:spLocks noChangeArrowheads="1"/>
            </p:cNvSpPr>
            <p:nvPr/>
          </p:nvSpPr>
          <p:spPr bwMode="auto">
            <a:xfrm>
              <a:off x="8142288" y="3297238"/>
              <a:ext cx="1588" cy="1588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7" name="Oval 457"/>
            <p:cNvSpPr>
              <a:spLocks noChangeArrowheads="1"/>
            </p:cNvSpPr>
            <p:nvPr/>
          </p:nvSpPr>
          <p:spPr bwMode="auto">
            <a:xfrm>
              <a:off x="8170863" y="3294063"/>
              <a:ext cx="1588" cy="1588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8" name="Freeform 458"/>
            <p:cNvSpPr>
              <a:spLocks noEditPoints="1"/>
            </p:cNvSpPr>
            <p:nvPr/>
          </p:nvSpPr>
          <p:spPr bwMode="auto">
            <a:xfrm>
              <a:off x="8013700" y="3362326"/>
              <a:ext cx="44450" cy="85725"/>
            </a:xfrm>
            <a:custGeom>
              <a:avLst/>
              <a:gdLst>
                <a:gd name="T0" fmla="*/ 33 w 33"/>
                <a:gd name="T1" fmla="*/ 40 h 63"/>
                <a:gd name="T2" fmla="*/ 33 w 33"/>
                <a:gd name="T3" fmla="*/ 33 h 63"/>
                <a:gd name="T4" fmla="*/ 32 w 33"/>
                <a:gd name="T5" fmla="*/ 32 h 63"/>
                <a:gd name="T6" fmla="*/ 29 w 33"/>
                <a:gd name="T7" fmla="*/ 27 h 63"/>
                <a:gd name="T8" fmla="*/ 29 w 33"/>
                <a:gd name="T9" fmla="*/ 25 h 63"/>
                <a:gd name="T10" fmla="*/ 30 w 33"/>
                <a:gd name="T11" fmla="*/ 17 h 63"/>
                <a:gd name="T12" fmla="*/ 31 w 33"/>
                <a:gd name="T13" fmla="*/ 16 h 63"/>
                <a:gd name="T14" fmla="*/ 29 w 33"/>
                <a:gd name="T15" fmla="*/ 10 h 63"/>
                <a:gd name="T16" fmla="*/ 28 w 33"/>
                <a:gd name="T17" fmla="*/ 11 h 63"/>
                <a:gd name="T18" fmla="*/ 24 w 33"/>
                <a:gd name="T19" fmla="*/ 11 h 63"/>
                <a:gd name="T20" fmla="*/ 23 w 33"/>
                <a:gd name="T21" fmla="*/ 10 h 63"/>
                <a:gd name="T22" fmla="*/ 21 w 33"/>
                <a:gd name="T23" fmla="*/ 3 h 63"/>
                <a:gd name="T24" fmla="*/ 21 w 33"/>
                <a:gd name="T25" fmla="*/ 1 h 63"/>
                <a:gd name="T26" fmla="*/ 17 w 33"/>
                <a:gd name="T27" fmla="*/ 0 h 63"/>
                <a:gd name="T28" fmla="*/ 17 w 33"/>
                <a:gd name="T29" fmla="*/ 2 h 63"/>
                <a:gd name="T30" fmla="*/ 14 w 33"/>
                <a:gd name="T31" fmla="*/ 8 h 63"/>
                <a:gd name="T32" fmla="*/ 13 w 33"/>
                <a:gd name="T33" fmla="*/ 8 h 63"/>
                <a:gd name="T34" fmla="*/ 9 w 33"/>
                <a:gd name="T35" fmla="*/ 6 h 63"/>
                <a:gd name="T36" fmla="*/ 8 w 33"/>
                <a:gd name="T37" fmla="*/ 5 h 63"/>
                <a:gd name="T38" fmla="*/ 5 w 33"/>
                <a:gd name="T39" fmla="*/ 9 h 63"/>
                <a:gd name="T40" fmla="*/ 6 w 33"/>
                <a:gd name="T41" fmla="*/ 10 h 63"/>
                <a:gd name="T42" fmla="*/ 5 w 33"/>
                <a:gd name="T43" fmla="*/ 18 h 63"/>
                <a:gd name="T44" fmla="*/ 5 w 33"/>
                <a:gd name="T45" fmla="*/ 20 h 63"/>
                <a:gd name="T46" fmla="*/ 1 w 33"/>
                <a:gd name="T47" fmla="*/ 24 h 63"/>
                <a:gd name="T48" fmla="*/ 0 w 33"/>
                <a:gd name="T49" fmla="*/ 24 h 63"/>
                <a:gd name="T50" fmla="*/ 0 w 33"/>
                <a:gd name="T51" fmla="*/ 31 h 63"/>
                <a:gd name="T52" fmla="*/ 1 w 33"/>
                <a:gd name="T53" fmla="*/ 31 h 63"/>
                <a:gd name="T54" fmla="*/ 4 w 33"/>
                <a:gd name="T55" fmla="*/ 37 h 63"/>
                <a:gd name="T56" fmla="*/ 4 w 33"/>
                <a:gd name="T57" fmla="*/ 39 h 63"/>
                <a:gd name="T58" fmla="*/ 3 w 33"/>
                <a:gd name="T59" fmla="*/ 46 h 63"/>
                <a:gd name="T60" fmla="*/ 2 w 33"/>
                <a:gd name="T61" fmla="*/ 47 h 63"/>
                <a:gd name="T62" fmla="*/ 4 w 33"/>
                <a:gd name="T63" fmla="*/ 53 h 63"/>
                <a:gd name="T64" fmla="*/ 5 w 33"/>
                <a:gd name="T65" fmla="*/ 52 h 63"/>
                <a:gd name="T66" fmla="*/ 9 w 33"/>
                <a:gd name="T67" fmla="*/ 52 h 63"/>
                <a:gd name="T68" fmla="*/ 10 w 33"/>
                <a:gd name="T69" fmla="*/ 53 h 63"/>
                <a:gd name="T70" fmla="*/ 12 w 33"/>
                <a:gd name="T71" fmla="*/ 60 h 63"/>
                <a:gd name="T72" fmla="*/ 12 w 33"/>
                <a:gd name="T73" fmla="*/ 62 h 63"/>
                <a:gd name="T74" fmla="*/ 16 w 33"/>
                <a:gd name="T75" fmla="*/ 63 h 63"/>
                <a:gd name="T76" fmla="*/ 16 w 33"/>
                <a:gd name="T77" fmla="*/ 61 h 63"/>
                <a:gd name="T78" fmla="*/ 19 w 33"/>
                <a:gd name="T79" fmla="*/ 56 h 63"/>
                <a:gd name="T80" fmla="*/ 20 w 33"/>
                <a:gd name="T81" fmla="*/ 55 h 63"/>
                <a:gd name="T82" fmla="*/ 24 w 33"/>
                <a:gd name="T83" fmla="*/ 57 h 63"/>
                <a:gd name="T84" fmla="*/ 25 w 33"/>
                <a:gd name="T85" fmla="*/ 59 h 63"/>
                <a:gd name="T86" fmla="*/ 28 w 33"/>
                <a:gd name="T87" fmla="*/ 55 h 63"/>
                <a:gd name="T88" fmla="*/ 27 w 33"/>
                <a:gd name="T89" fmla="*/ 53 h 63"/>
                <a:gd name="T90" fmla="*/ 27 w 33"/>
                <a:gd name="T91" fmla="*/ 45 h 63"/>
                <a:gd name="T92" fmla="*/ 28 w 33"/>
                <a:gd name="T93" fmla="*/ 43 h 63"/>
                <a:gd name="T94" fmla="*/ 32 w 33"/>
                <a:gd name="T95" fmla="*/ 40 h 63"/>
                <a:gd name="T96" fmla="*/ 33 w 33"/>
                <a:gd name="T97" fmla="*/ 40 h 63"/>
                <a:gd name="T98" fmla="*/ 17 w 33"/>
                <a:gd name="T99" fmla="*/ 43 h 63"/>
                <a:gd name="T100" fmla="*/ 10 w 33"/>
                <a:gd name="T101" fmla="*/ 28 h 63"/>
                <a:gd name="T102" fmla="*/ 16 w 33"/>
                <a:gd name="T103" fmla="*/ 20 h 63"/>
                <a:gd name="T104" fmla="*/ 22 w 33"/>
                <a:gd name="T105" fmla="*/ 35 h 63"/>
                <a:gd name="T106" fmla="*/ 17 w 33"/>
                <a:gd name="T107" fmla="*/ 4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" h="63">
                  <a:moveTo>
                    <a:pt x="33" y="4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1" y="32"/>
                    <a:pt x="30" y="30"/>
                    <a:pt x="29" y="27"/>
                  </a:cubicBezTo>
                  <a:cubicBezTo>
                    <a:pt x="29" y="26"/>
                    <a:pt x="29" y="25"/>
                    <a:pt x="29" y="25"/>
                  </a:cubicBezTo>
                  <a:cubicBezTo>
                    <a:pt x="29" y="22"/>
                    <a:pt x="29" y="19"/>
                    <a:pt x="30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3"/>
                    <a:pt x="25" y="13"/>
                    <a:pt x="24" y="11"/>
                  </a:cubicBezTo>
                  <a:cubicBezTo>
                    <a:pt x="23" y="11"/>
                    <a:pt x="23" y="11"/>
                    <a:pt x="23" y="10"/>
                  </a:cubicBezTo>
                  <a:cubicBezTo>
                    <a:pt x="21" y="9"/>
                    <a:pt x="21" y="6"/>
                    <a:pt x="21" y="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5"/>
                    <a:pt x="15" y="7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9"/>
                    <a:pt x="10" y="8"/>
                    <a:pt x="9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3"/>
                    <a:pt x="6" y="16"/>
                    <a:pt x="5" y="18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4" y="23"/>
                    <a:pt x="3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2"/>
                    <a:pt x="3" y="34"/>
                    <a:pt x="4" y="37"/>
                  </a:cubicBezTo>
                  <a:cubicBezTo>
                    <a:pt x="4" y="37"/>
                    <a:pt x="4" y="38"/>
                    <a:pt x="4" y="39"/>
                  </a:cubicBezTo>
                  <a:cubicBezTo>
                    <a:pt x="4" y="41"/>
                    <a:pt x="4" y="44"/>
                    <a:pt x="3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6" y="51"/>
                    <a:pt x="8" y="51"/>
                    <a:pt x="9" y="52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5"/>
                    <a:pt x="12" y="57"/>
                    <a:pt x="12" y="60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58"/>
                    <a:pt x="18" y="56"/>
                    <a:pt x="19" y="56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2" y="54"/>
                    <a:pt x="23" y="55"/>
                    <a:pt x="24" y="57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1"/>
                    <a:pt x="26" y="48"/>
                    <a:pt x="27" y="45"/>
                  </a:cubicBezTo>
                  <a:cubicBezTo>
                    <a:pt x="28" y="45"/>
                    <a:pt x="28" y="44"/>
                    <a:pt x="28" y="43"/>
                  </a:cubicBezTo>
                  <a:cubicBezTo>
                    <a:pt x="29" y="41"/>
                    <a:pt x="30" y="40"/>
                    <a:pt x="32" y="40"/>
                  </a:cubicBezTo>
                  <a:lnTo>
                    <a:pt x="33" y="40"/>
                  </a:lnTo>
                  <a:close/>
                  <a:moveTo>
                    <a:pt x="17" y="43"/>
                  </a:moveTo>
                  <a:cubicBezTo>
                    <a:pt x="12" y="44"/>
                    <a:pt x="9" y="36"/>
                    <a:pt x="10" y="28"/>
                  </a:cubicBezTo>
                  <a:cubicBezTo>
                    <a:pt x="11" y="23"/>
                    <a:pt x="14" y="20"/>
                    <a:pt x="16" y="20"/>
                  </a:cubicBezTo>
                  <a:cubicBezTo>
                    <a:pt x="21" y="20"/>
                    <a:pt x="24" y="28"/>
                    <a:pt x="22" y="35"/>
                  </a:cubicBezTo>
                  <a:cubicBezTo>
                    <a:pt x="22" y="40"/>
                    <a:pt x="19" y="43"/>
                    <a:pt x="17" y="4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89" name="Freeform 459"/>
            <p:cNvSpPr>
              <a:spLocks/>
            </p:cNvSpPr>
            <p:nvPr/>
          </p:nvSpPr>
          <p:spPr bwMode="auto">
            <a:xfrm>
              <a:off x="8078788" y="3341688"/>
              <a:ext cx="53975" cy="107950"/>
            </a:xfrm>
            <a:custGeom>
              <a:avLst/>
              <a:gdLst>
                <a:gd name="T0" fmla="*/ 34 w 34"/>
                <a:gd name="T1" fmla="*/ 68 h 68"/>
                <a:gd name="T2" fmla="*/ 0 w 34"/>
                <a:gd name="T3" fmla="*/ 68 h 68"/>
                <a:gd name="T4" fmla="*/ 0 w 34"/>
                <a:gd name="T5" fmla="*/ 16 h 68"/>
                <a:gd name="T6" fmla="*/ 16 w 34"/>
                <a:gd name="T7" fmla="*/ 0 h 68"/>
                <a:gd name="T8" fmla="*/ 34 w 34"/>
                <a:gd name="T9" fmla="*/ 16 h 68"/>
                <a:gd name="T10" fmla="*/ 34 w 34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68">
                  <a:moveTo>
                    <a:pt x="34" y="68"/>
                  </a:moveTo>
                  <a:lnTo>
                    <a:pt x="0" y="68"/>
                  </a:lnTo>
                  <a:lnTo>
                    <a:pt x="0" y="16"/>
                  </a:lnTo>
                  <a:lnTo>
                    <a:pt x="16" y="0"/>
                  </a:lnTo>
                  <a:lnTo>
                    <a:pt x="34" y="16"/>
                  </a:lnTo>
                  <a:lnTo>
                    <a:pt x="34" y="6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0" name="Rectangle 460"/>
            <p:cNvSpPr>
              <a:spLocks noChangeArrowheads="1"/>
            </p:cNvSpPr>
            <p:nvPr/>
          </p:nvSpPr>
          <p:spPr bwMode="auto">
            <a:xfrm>
              <a:off x="8089900" y="3384551"/>
              <a:ext cx="9525" cy="19050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1" name="Rectangle 461"/>
            <p:cNvSpPr>
              <a:spLocks noChangeArrowheads="1"/>
            </p:cNvSpPr>
            <p:nvPr/>
          </p:nvSpPr>
          <p:spPr bwMode="auto">
            <a:xfrm>
              <a:off x="8110538" y="3384551"/>
              <a:ext cx="9525" cy="19050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2" name="Freeform 462"/>
            <p:cNvSpPr>
              <a:spLocks/>
            </p:cNvSpPr>
            <p:nvPr/>
          </p:nvSpPr>
          <p:spPr bwMode="auto">
            <a:xfrm>
              <a:off x="8089900" y="3414713"/>
              <a:ext cx="9525" cy="19050"/>
            </a:xfrm>
            <a:custGeom>
              <a:avLst/>
              <a:gdLst>
                <a:gd name="T0" fmla="*/ 0 w 6"/>
                <a:gd name="T1" fmla="*/ 12 h 12"/>
                <a:gd name="T2" fmla="*/ 0 w 6"/>
                <a:gd name="T3" fmla="*/ 0 h 12"/>
                <a:gd name="T4" fmla="*/ 6 w 6"/>
                <a:gd name="T5" fmla="*/ 0 h 12"/>
                <a:gd name="T6" fmla="*/ 0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3" name="Freeform 463"/>
            <p:cNvSpPr>
              <a:spLocks/>
            </p:cNvSpPr>
            <p:nvPr/>
          </p:nvSpPr>
          <p:spPr bwMode="auto">
            <a:xfrm>
              <a:off x="8089900" y="3414713"/>
              <a:ext cx="9525" cy="19050"/>
            </a:xfrm>
            <a:custGeom>
              <a:avLst/>
              <a:gdLst>
                <a:gd name="T0" fmla="*/ 0 w 6"/>
                <a:gd name="T1" fmla="*/ 12 h 12"/>
                <a:gd name="T2" fmla="*/ 0 w 6"/>
                <a:gd name="T3" fmla="*/ 0 h 12"/>
                <a:gd name="T4" fmla="*/ 6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4" name="Freeform 464"/>
            <p:cNvSpPr>
              <a:spLocks/>
            </p:cNvSpPr>
            <p:nvPr/>
          </p:nvSpPr>
          <p:spPr bwMode="auto">
            <a:xfrm>
              <a:off x="8110538" y="3414713"/>
              <a:ext cx="9525" cy="19050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0 h 12"/>
                <a:gd name="T4" fmla="*/ 6 w 6"/>
                <a:gd name="T5" fmla="*/ 12 h 12"/>
                <a:gd name="T6" fmla="*/ 0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0"/>
                  </a:lnTo>
                  <a:lnTo>
                    <a:pt x="6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5" name="Freeform 465"/>
            <p:cNvSpPr>
              <a:spLocks/>
            </p:cNvSpPr>
            <p:nvPr/>
          </p:nvSpPr>
          <p:spPr bwMode="auto">
            <a:xfrm>
              <a:off x="8110538" y="3414713"/>
              <a:ext cx="9525" cy="19050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0 h 12"/>
                <a:gd name="T4" fmla="*/ 6 w 6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0"/>
                  </a:lnTo>
                  <a:lnTo>
                    <a:pt x="6" y="12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6" name="Line 466"/>
            <p:cNvSpPr>
              <a:spLocks noChangeShapeType="1"/>
            </p:cNvSpPr>
            <p:nvPr/>
          </p:nvSpPr>
          <p:spPr bwMode="auto">
            <a:xfrm>
              <a:off x="8139113" y="3370263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7" name="Line 467"/>
            <p:cNvSpPr>
              <a:spLocks noChangeShapeType="1"/>
            </p:cNvSpPr>
            <p:nvPr/>
          </p:nvSpPr>
          <p:spPr bwMode="auto">
            <a:xfrm>
              <a:off x="8143875" y="3382963"/>
              <a:ext cx="285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8" name="Line 468"/>
            <p:cNvSpPr>
              <a:spLocks noChangeShapeType="1"/>
            </p:cNvSpPr>
            <p:nvPr/>
          </p:nvSpPr>
          <p:spPr bwMode="auto">
            <a:xfrm>
              <a:off x="8143875" y="3395663"/>
              <a:ext cx="285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99" name="Line 469"/>
            <p:cNvSpPr>
              <a:spLocks noChangeShapeType="1"/>
            </p:cNvSpPr>
            <p:nvPr/>
          </p:nvSpPr>
          <p:spPr bwMode="auto">
            <a:xfrm>
              <a:off x="8143875" y="3406776"/>
              <a:ext cx="285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0" name="Line 470"/>
            <p:cNvSpPr>
              <a:spLocks noChangeShapeType="1"/>
            </p:cNvSpPr>
            <p:nvPr/>
          </p:nvSpPr>
          <p:spPr bwMode="auto">
            <a:xfrm>
              <a:off x="8166100" y="3463926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1" name="Line 471"/>
            <p:cNvSpPr>
              <a:spLocks noChangeShapeType="1"/>
            </p:cNvSpPr>
            <p:nvPr/>
          </p:nvSpPr>
          <p:spPr bwMode="auto">
            <a:xfrm>
              <a:off x="8104188" y="3463926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2" name="Line 472"/>
            <p:cNvSpPr>
              <a:spLocks noChangeShapeType="1"/>
            </p:cNvSpPr>
            <p:nvPr/>
          </p:nvSpPr>
          <p:spPr bwMode="auto">
            <a:xfrm>
              <a:off x="8104188" y="3484563"/>
              <a:ext cx="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3" name="Line 473"/>
            <p:cNvSpPr>
              <a:spLocks noChangeShapeType="1"/>
            </p:cNvSpPr>
            <p:nvPr/>
          </p:nvSpPr>
          <p:spPr bwMode="auto">
            <a:xfrm>
              <a:off x="8077200" y="3368676"/>
              <a:ext cx="555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4" name="Freeform 474"/>
            <p:cNvSpPr>
              <a:spLocks/>
            </p:cNvSpPr>
            <p:nvPr/>
          </p:nvSpPr>
          <p:spPr bwMode="auto">
            <a:xfrm>
              <a:off x="7823200" y="3295651"/>
              <a:ext cx="149225" cy="141288"/>
            </a:xfrm>
            <a:custGeom>
              <a:avLst/>
              <a:gdLst>
                <a:gd name="T0" fmla="*/ 0 w 111"/>
                <a:gd name="T1" fmla="*/ 4 h 104"/>
                <a:gd name="T2" fmla="*/ 4 w 111"/>
                <a:gd name="T3" fmla="*/ 62 h 104"/>
                <a:gd name="T4" fmla="*/ 24 w 111"/>
                <a:gd name="T5" fmla="*/ 96 h 104"/>
                <a:gd name="T6" fmla="*/ 39 w 111"/>
                <a:gd name="T7" fmla="*/ 104 h 104"/>
                <a:gd name="T8" fmla="*/ 111 w 111"/>
                <a:gd name="T9" fmla="*/ 104 h 104"/>
                <a:gd name="T10" fmla="*/ 111 w 111"/>
                <a:gd name="T11" fmla="*/ 73 h 104"/>
                <a:gd name="T12" fmla="*/ 43 w 111"/>
                <a:gd name="T13" fmla="*/ 73 h 104"/>
                <a:gd name="T14" fmla="*/ 5 w 111"/>
                <a:gd name="T15" fmla="*/ 3 h 104"/>
                <a:gd name="T16" fmla="*/ 0 w 111"/>
                <a:gd name="T17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04">
                  <a:moveTo>
                    <a:pt x="0" y="4"/>
                  </a:moveTo>
                  <a:cubicBezTo>
                    <a:pt x="4" y="62"/>
                    <a:pt x="4" y="62"/>
                    <a:pt x="4" y="62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7" y="101"/>
                    <a:pt x="33" y="104"/>
                    <a:pt x="39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0" y="46"/>
                    <a:pt x="13" y="17"/>
                    <a:pt x="5" y="3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5" name="Rectangle 475"/>
            <p:cNvSpPr>
              <a:spLocks noChangeArrowheads="1"/>
            </p:cNvSpPr>
            <p:nvPr/>
          </p:nvSpPr>
          <p:spPr bwMode="auto">
            <a:xfrm>
              <a:off x="7739063" y="3238501"/>
              <a:ext cx="50800" cy="39688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6" name="Freeform 476"/>
            <p:cNvSpPr>
              <a:spLocks/>
            </p:cNvSpPr>
            <p:nvPr/>
          </p:nvSpPr>
          <p:spPr bwMode="auto">
            <a:xfrm>
              <a:off x="7646988" y="3255963"/>
              <a:ext cx="201613" cy="250825"/>
            </a:xfrm>
            <a:custGeom>
              <a:avLst/>
              <a:gdLst>
                <a:gd name="T0" fmla="*/ 149 w 149"/>
                <a:gd name="T1" fmla="*/ 186 h 186"/>
                <a:gd name="T2" fmla="*/ 149 w 149"/>
                <a:gd name="T3" fmla="*/ 90 h 186"/>
                <a:gd name="T4" fmla="*/ 120 w 149"/>
                <a:gd name="T5" fmla="*/ 12 h 186"/>
                <a:gd name="T6" fmla="*/ 47 w 149"/>
                <a:gd name="T7" fmla="*/ 6 h 186"/>
                <a:gd name="T8" fmla="*/ 1 w 149"/>
                <a:gd name="T9" fmla="*/ 63 h 186"/>
                <a:gd name="T10" fmla="*/ 35 w 149"/>
                <a:gd name="T11" fmla="*/ 63 h 186"/>
                <a:gd name="T12" fmla="*/ 35 w 149"/>
                <a:gd name="T13" fmla="*/ 186 h 186"/>
                <a:gd name="T14" fmla="*/ 149 w 149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86">
                  <a:moveTo>
                    <a:pt x="149" y="186"/>
                  </a:move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8" y="18"/>
                    <a:pt x="120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0" y="0"/>
                    <a:pt x="1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186"/>
                    <a:pt x="35" y="186"/>
                    <a:pt x="35" y="186"/>
                  </a:cubicBezTo>
                  <a:lnTo>
                    <a:pt x="149" y="186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7" name="Rectangle 477"/>
            <p:cNvSpPr>
              <a:spLocks noChangeArrowheads="1"/>
            </p:cNvSpPr>
            <p:nvPr/>
          </p:nvSpPr>
          <p:spPr bwMode="auto">
            <a:xfrm>
              <a:off x="7648575" y="3340101"/>
              <a:ext cx="46038" cy="1666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8" name="Freeform 478"/>
            <p:cNvSpPr>
              <a:spLocks/>
            </p:cNvSpPr>
            <p:nvPr/>
          </p:nvSpPr>
          <p:spPr bwMode="auto">
            <a:xfrm>
              <a:off x="7735888" y="3265488"/>
              <a:ext cx="85725" cy="76200"/>
            </a:xfrm>
            <a:custGeom>
              <a:avLst/>
              <a:gdLst>
                <a:gd name="T0" fmla="*/ 50 w 63"/>
                <a:gd name="T1" fmla="*/ 5 h 57"/>
                <a:gd name="T2" fmla="*/ 58 w 63"/>
                <a:gd name="T3" fmla="*/ 26 h 57"/>
                <a:gd name="T4" fmla="*/ 36 w 63"/>
                <a:gd name="T5" fmla="*/ 57 h 57"/>
                <a:gd name="T6" fmla="*/ 36 w 63"/>
                <a:gd name="T7" fmla="*/ 57 h 57"/>
                <a:gd name="T8" fmla="*/ 14 w 63"/>
                <a:gd name="T9" fmla="*/ 41 h 57"/>
                <a:gd name="T10" fmla="*/ 0 w 63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50" y="5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63" y="41"/>
                    <a:pt x="52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26" y="57"/>
                    <a:pt x="17" y="50"/>
                    <a:pt x="14" y="4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09" name="Freeform 479"/>
            <p:cNvSpPr>
              <a:spLocks/>
            </p:cNvSpPr>
            <p:nvPr/>
          </p:nvSpPr>
          <p:spPr bwMode="auto">
            <a:xfrm>
              <a:off x="7699375" y="3263901"/>
              <a:ext cx="34925" cy="76200"/>
            </a:xfrm>
            <a:custGeom>
              <a:avLst/>
              <a:gdLst>
                <a:gd name="T0" fmla="*/ 12 w 26"/>
                <a:gd name="T1" fmla="*/ 0 h 57"/>
                <a:gd name="T2" fmla="*/ 24 w 26"/>
                <a:gd name="T3" fmla="*/ 42 h 57"/>
                <a:gd name="T4" fmla="*/ 12 w 26"/>
                <a:gd name="T5" fmla="*/ 57 h 57"/>
                <a:gd name="T6" fmla="*/ 0 w 26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7">
                  <a:moveTo>
                    <a:pt x="12" y="0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6" y="49"/>
                    <a:pt x="20" y="57"/>
                    <a:pt x="12" y="57"/>
                  </a:cubicBezTo>
                  <a:cubicBezTo>
                    <a:pt x="0" y="57"/>
                    <a:pt x="0" y="57"/>
                    <a:pt x="0" y="57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0" name="Freeform 480"/>
            <p:cNvSpPr>
              <a:spLocks/>
            </p:cNvSpPr>
            <p:nvPr/>
          </p:nvSpPr>
          <p:spPr bwMode="auto">
            <a:xfrm>
              <a:off x="7705725" y="3121026"/>
              <a:ext cx="127000" cy="130175"/>
            </a:xfrm>
            <a:custGeom>
              <a:avLst/>
              <a:gdLst>
                <a:gd name="T0" fmla="*/ 4 w 94"/>
                <a:gd name="T1" fmla="*/ 70 h 96"/>
                <a:gd name="T2" fmla="*/ 44 w 94"/>
                <a:gd name="T3" fmla="*/ 95 h 96"/>
                <a:gd name="T4" fmla="*/ 50 w 94"/>
                <a:gd name="T5" fmla="*/ 95 h 96"/>
                <a:gd name="T6" fmla="*/ 94 w 94"/>
                <a:gd name="T7" fmla="*/ 59 h 96"/>
                <a:gd name="T8" fmla="*/ 94 w 94"/>
                <a:gd name="T9" fmla="*/ 0 h 96"/>
                <a:gd name="T10" fmla="*/ 0 w 94"/>
                <a:gd name="T11" fmla="*/ 0 h 96"/>
                <a:gd name="T12" fmla="*/ 0 w 94"/>
                <a:gd name="T13" fmla="*/ 26 h 96"/>
                <a:gd name="T14" fmla="*/ 4 w 94"/>
                <a:gd name="T15" fmla="*/ 7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96">
                  <a:moveTo>
                    <a:pt x="4" y="70"/>
                  </a:moveTo>
                  <a:cubicBezTo>
                    <a:pt x="9" y="80"/>
                    <a:pt x="20" y="92"/>
                    <a:pt x="44" y="95"/>
                  </a:cubicBezTo>
                  <a:cubicBezTo>
                    <a:pt x="46" y="96"/>
                    <a:pt x="48" y="96"/>
                    <a:pt x="50" y="95"/>
                  </a:cubicBezTo>
                  <a:cubicBezTo>
                    <a:pt x="90" y="89"/>
                    <a:pt x="94" y="59"/>
                    <a:pt x="94" y="59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1" name="Freeform 481"/>
            <p:cNvSpPr>
              <a:spLocks/>
            </p:cNvSpPr>
            <p:nvPr/>
          </p:nvSpPr>
          <p:spPr bwMode="auto">
            <a:xfrm>
              <a:off x="7697788" y="3071813"/>
              <a:ext cx="141288" cy="71438"/>
            </a:xfrm>
            <a:custGeom>
              <a:avLst/>
              <a:gdLst>
                <a:gd name="T0" fmla="*/ 52 w 105"/>
                <a:gd name="T1" fmla="*/ 0 h 53"/>
                <a:gd name="T2" fmla="*/ 105 w 105"/>
                <a:gd name="T3" fmla="*/ 53 h 53"/>
                <a:gd name="T4" fmla="*/ 0 w 105"/>
                <a:gd name="T5" fmla="*/ 53 h 53"/>
                <a:gd name="T6" fmla="*/ 52 w 105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53">
                  <a:moveTo>
                    <a:pt x="52" y="0"/>
                  </a:moveTo>
                  <a:cubicBezTo>
                    <a:pt x="81" y="0"/>
                    <a:pt x="105" y="23"/>
                    <a:pt x="105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3"/>
                    <a:pt x="23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2" name="Freeform 482"/>
            <p:cNvSpPr>
              <a:spLocks/>
            </p:cNvSpPr>
            <p:nvPr/>
          </p:nvSpPr>
          <p:spPr bwMode="auto">
            <a:xfrm>
              <a:off x="7724775" y="3082926"/>
              <a:ext cx="50800" cy="60325"/>
            </a:xfrm>
            <a:custGeom>
              <a:avLst/>
              <a:gdLst>
                <a:gd name="T0" fmla="*/ 33 w 38"/>
                <a:gd name="T1" fmla="*/ 45 h 45"/>
                <a:gd name="T2" fmla="*/ 0 w 38"/>
                <a:gd name="T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45">
                  <a:moveTo>
                    <a:pt x="33" y="45"/>
                  </a:moveTo>
                  <a:cubicBezTo>
                    <a:pt x="33" y="45"/>
                    <a:pt x="38" y="0"/>
                    <a:pt x="0" y="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3" name="Freeform 483"/>
            <p:cNvSpPr>
              <a:spLocks/>
            </p:cNvSpPr>
            <p:nvPr/>
          </p:nvSpPr>
          <p:spPr bwMode="auto">
            <a:xfrm>
              <a:off x="7694613" y="3157538"/>
              <a:ext cx="41275" cy="68263"/>
            </a:xfrm>
            <a:custGeom>
              <a:avLst/>
              <a:gdLst>
                <a:gd name="T0" fmla="*/ 31 w 31"/>
                <a:gd name="T1" fmla="*/ 0 h 51"/>
                <a:gd name="T2" fmla="*/ 26 w 31"/>
                <a:gd name="T3" fmla="*/ 25 h 51"/>
                <a:gd name="T4" fmla="*/ 15 w 31"/>
                <a:gd name="T5" fmla="*/ 34 h 51"/>
                <a:gd name="T6" fmla="*/ 19 w 31"/>
                <a:gd name="T7" fmla="*/ 51 h 51"/>
                <a:gd name="T8" fmla="*/ 16 w 31"/>
                <a:gd name="T9" fmla="*/ 51 h 51"/>
                <a:gd name="T10" fmla="*/ 0 w 31"/>
                <a:gd name="T11" fmla="*/ 38 h 51"/>
                <a:gd name="T12" fmla="*/ 0 w 31"/>
                <a:gd name="T13" fmla="*/ 38 h 51"/>
                <a:gd name="T14" fmla="*/ 0 w 31"/>
                <a:gd name="T15" fmla="*/ 0 h 51"/>
                <a:gd name="T16" fmla="*/ 31 w 3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51">
                  <a:moveTo>
                    <a:pt x="31" y="0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15" y="25"/>
                    <a:pt x="15" y="34"/>
                  </a:cubicBezTo>
                  <a:cubicBezTo>
                    <a:pt x="15" y="39"/>
                    <a:pt x="19" y="51"/>
                    <a:pt x="19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8" y="51"/>
                    <a:pt x="1" y="45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4" name="Freeform 484"/>
            <p:cNvSpPr>
              <a:spLocks/>
            </p:cNvSpPr>
            <p:nvPr/>
          </p:nvSpPr>
          <p:spPr bwMode="auto">
            <a:xfrm>
              <a:off x="7688263" y="3143251"/>
              <a:ext cx="177800" cy="26988"/>
            </a:xfrm>
            <a:custGeom>
              <a:avLst/>
              <a:gdLst>
                <a:gd name="T0" fmla="*/ 121 w 131"/>
                <a:gd name="T1" fmla="*/ 15 h 20"/>
                <a:gd name="T2" fmla="*/ 0 w 131"/>
                <a:gd name="T3" fmla="*/ 20 h 20"/>
                <a:gd name="T4" fmla="*/ 0 w 131"/>
                <a:gd name="T5" fmla="*/ 0 h 20"/>
                <a:gd name="T6" fmla="*/ 121 w 131"/>
                <a:gd name="T7" fmla="*/ 0 h 20"/>
                <a:gd name="T8" fmla="*/ 128 w 131"/>
                <a:gd name="T9" fmla="*/ 4 h 20"/>
                <a:gd name="T10" fmla="*/ 128 w 131"/>
                <a:gd name="T11" fmla="*/ 4 h 20"/>
                <a:gd name="T12" fmla="*/ 121 w 131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20">
                  <a:moveTo>
                    <a:pt x="121" y="15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4" y="0"/>
                    <a:pt x="126" y="1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31" y="9"/>
                    <a:pt x="127" y="15"/>
                    <a:pt x="121" y="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5" name="Freeform 485"/>
            <p:cNvSpPr>
              <a:spLocks/>
            </p:cNvSpPr>
            <p:nvPr/>
          </p:nvSpPr>
          <p:spPr bwMode="auto">
            <a:xfrm>
              <a:off x="7972425" y="3395663"/>
              <a:ext cx="63500" cy="41275"/>
            </a:xfrm>
            <a:custGeom>
              <a:avLst/>
              <a:gdLst>
                <a:gd name="T0" fmla="*/ 0 w 47"/>
                <a:gd name="T1" fmla="*/ 0 h 31"/>
                <a:gd name="T2" fmla="*/ 40 w 47"/>
                <a:gd name="T3" fmla="*/ 0 h 31"/>
                <a:gd name="T4" fmla="*/ 47 w 47"/>
                <a:gd name="T5" fmla="*/ 7 h 31"/>
                <a:gd name="T6" fmla="*/ 47 w 47"/>
                <a:gd name="T7" fmla="*/ 7 h 31"/>
                <a:gd name="T8" fmla="*/ 40 w 47"/>
                <a:gd name="T9" fmla="*/ 13 h 31"/>
                <a:gd name="T10" fmla="*/ 34 w 47"/>
                <a:gd name="T11" fmla="*/ 13 h 31"/>
                <a:gd name="T12" fmla="*/ 34 w 47"/>
                <a:gd name="T13" fmla="*/ 17 h 31"/>
                <a:gd name="T14" fmla="*/ 20 w 47"/>
                <a:gd name="T15" fmla="*/ 31 h 31"/>
                <a:gd name="T16" fmla="*/ 0 w 47"/>
                <a:gd name="T17" fmla="*/ 31 h 31"/>
                <a:gd name="T18" fmla="*/ 0 w 47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1">
                  <a:moveTo>
                    <a:pt x="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10"/>
                    <a:pt x="44" y="13"/>
                    <a:pt x="40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25"/>
                    <a:pt x="28" y="31"/>
                    <a:pt x="20" y="31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0" name="Группа 719"/>
          <p:cNvGrpSpPr/>
          <p:nvPr/>
        </p:nvGrpSpPr>
        <p:grpSpPr>
          <a:xfrm>
            <a:off x="5024438" y="2385219"/>
            <a:ext cx="207169" cy="406004"/>
            <a:chOff x="6699250" y="3019426"/>
            <a:chExt cx="276225" cy="541338"/>
          </a:xfrm>
        </p:grpSpPr>
        <p:sp>
          <p:nvSpPr>
            <p:cNvPr id="416" name="Freeform 486"/>
            <p:cNvSpPr>
              <a:spLocks/>
            </p:cNvSpPr>
            <p:nvPr/>
          </p:nvSpPr>
          <p:spPr bwMode="auto">
            <a:xfrm>
              <a:off x="6699250" y="3332163"/>
              <a:ext cx="276225" cy="228600"/>
            </a:xfrm>
            <a:custGeom>
              <a:avLst/>
              <a:gdLst>
                <a:gd name="T0" fmla="*/ 204 w 204"/>
                <a:gd name="T1" fmla="*/ 63 h 168"/>
                <a:gd name="T2" fmla="*/ 204 w 204"/>
                <a:gd name="T3" fmla="*/ 168 h 168"/>
                <a:gd name="T4" fmla="*/ 0 w 204"/>
                <a:gd name="T5" fmla="*/ 168 h 168"/>
                <a:gd name="T6" fmla="*/ 0 w 204"/>
                <a:gd name="T7" fmla="*/ 63 h 168"/>
                <a:gd name="T8" fmla="*/ 21 w 204"/>
                <a:gd name="T9" fmla="*/ 19 h 168"/>
                <a:gd name="T10" fmla="*/ 35 w 204"/>
                <a:gd name="T11" fmla="*/ 11 h 168"/>
                <a:gd name="T12" fmla="*/ 37 w 204"/>
                <a:gd name="T13" fmla="*/ 10 h 168"/>
                <a:gd name="T14" fmla="*/ 58 w 204"/>
                <a:gd name="T15" fmla="*/ 0 h 168"/>
                <a:gd name="T16" fmla="*/ 102 w 204"/>
                <a:gd name="T17" fmla="*/ 50 h 168"/>
                <a:gd name="T18" fmla="*/ 146 w 204"/>
                <a:gd name="T19" fmla="*/ 0 h 168"/>
                <a:gd name="T20" fmla="*/ 167 w 204"/>
                <a:gd name="T21" fmla="*/ 10 h 168"/>
                <a:gd name="T22" fmla="*/ 169 w 204"/>
                <a:gd name="T23" fmla="*/ 11 h 168"/>
                <a:gd name="T24" fmla="*/ 183 w 204"/>
                <a:gd name="T25" fmla="*/ 19 h 168"/>
                <a:gd name="T26" fmla="*/ 204 w 204"/>
                <a:gd name="T27" fmla="*/ 6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4" h="168">
                  <a:moveTo>
                    <a:pt x="204" y="63"/>
                  </a:moveTo>
                  <a:cubicBezTo>
                    <a:pt x="204" y="168"/>
                    <a:pt x="204" y="168"/>
                    <a:pt x="204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5"/>
                    <a:pt x="8" y="29"/>
                    <a:pt x="21" y="19"/>
                  </a:cubicBezTo>
                  <a:cubicBezTo>
                    <a:pt x="25" y="16"/>
                    <a:pt x="30" y="13"/>
                    <a:pt x="35" y="11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50" y="4"/>
                    <a:pt x="58" y="0"/>
                    <a:pt x="58" y="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54" y="4"/>
                    <a:pt x="167" y="10"/>
                  </a:cubicBezTo>
                  <a:cubicBezTo>
                    <a:pt x="168" y="10"/>
                    <a:pt x="169" y="10"/>
                    <a:pt x="169" y="11"/>
                  </a:cubicBezTo>
                  <a:cubicBezTo>
                    <a:pt x="174" y="13"/>
                    <a:pt x="179" y="16"/>
                    <a:pt x="183" y="19"/>
                  </a:cubicBezTo>
                  <a:cubicBezTo>
                    <a:pt x="196" y="29"/>
                    <a:pt x="204" y="45"/>
                    <a:pt x="204" y="63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7" name="Freeform 487"/>
            <p:cNvSpPr>
              <a:spLocks/>
            </p:cNvSpPr>
            <p:nvPr/>
          </p:nvSpPr>
          <p:spPr bwMode="auto">
            <a:xfrm>
              <a:off x="6777038" y="3287713"/>
              <a:ext cx="119063" cy="112713"/>
            </a:xfrm>
            <a:custGeom>
              <a:avLst/>
              <a:gdLst>
                <a:gd name="T0" fmla="*/ 65 w 88"/>
                <a:gd name="T1" fmla="*/ 17 h 83"/>
                <a:gd name="T2" fmla="*/ 65 w 88"/>
                <a:gd name="T3" fmla="*/ 0 h 83"/>
                <a:gd name="T4" fmla="*/ 23 w 88"/>
                <a:gd name="T5" fmla="*/ 0 h 83"/>
                <a:gd name="T6" fmla="*/ 23 w 88"/>
                <a:gd name="T7" fmla="*/ 17 h 83"/>
                <a:gd name="T8" fmla="*/ 20 w 88"/>
                <a:gd name="T9" fmla="*/ 23 h 83"/>
                <a:gd name="T10" fmla="*/ 0 w 88"/>
                <a:gd name="T11" fmla="*/ 33 h 83"/>
                <a:gd name="T12" fmla="*/ 44 w 88"/>
                <a:gd name="T13" fmla="*/ 83 h 83"/>
                <a:gd name="T14" fmla="*/ 88 w 88"/>
                <a:gd name="T15" fmla="*/ 33 h 83"/>
                <a:gd name="T16" fmla="*/ 68 w 88"/>
                <a:gd name="T17" fmla="*/ 23 h 83"/>
                <a:gd name="T18" fmla="*/ 65 w 88"/>
                <a:gd name="T19" fmla="*/ 1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3">
                  <a:moveTo>
                    <a:pt x="65" y="17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0"/>
                    <a:pt x="22" y="22"/>
                    <a:pt x="20" y="2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2"/>
                    <a:pt x="65" y="20"/>
                    <a:pt x="65" y="17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8" name="Freeform 488"/>
            <p:cNvSpPr>
              <a:spLocks/>
            </p:cNvSpPr>
            <p:nvPr/>
          </p:nvSpPr>
          <p:spPr bwMode="auto">
            <a:xfrm>
              <a:off x="6726238" y="3095626"/>
              <a:ext cx="222250" cy="234950"/>
            </a:xfrm>
            <a:custGeom>
              <a:avLst/>
              <a:gdLst>
                <a:gd name="T0" fmla="*/ 156 w 164"/>
                <a:gd name="T1" fmla="*/ 78 h 174"/>
                <a:gd name="T2" fmla="*/ 157 w 164"/>
                <a:gd name="T3" fmla="*/ 53 h 174"/>
                <a:gd name="T4" fmla="*/ 7 w 164"/>
                <a:gd name="T5" fmla="*/ 53 h 174"/>
                <a:gd name="T6" fmla="*/ 8 w 164"/>
                <a:gd name="T7" fmla="*/ 78 h 174"/>
                <a:gd name="T8" fmla="*/ 0 w 164"/>
                <a:gd name="T9" fmla="*/ 95 h 174"/>
                <a:gd name="T10" fmla="*/ 13 w 164"/>
                <a:gd name="T11" fmla="*/ 113 h 174"/>
                <a:gd name="T12" fmla="*/ 15 w 164"/>
                <a:gd name="T13" fmla="*/ 113 h 174"/>
                <a:gd name="T14" fmla="*/ 82 w 164"/>
                <a:gd name="T15" fmla="*/ 174 h 174"/>
                <a:gd name="T16" fmla="*/ 149 w 164"/>
                <a:gd name="T17" fmla="*/ 113 h 174"/>
                <a:gd name="T18" fmla="*/ 151 w 164"/>
                <a:gd name="T19" fmla="*/ 113 h 174"/>
                <a:gd name="T20" fmla="*/ 164 w 164"/>
                <a:gd name="T21" fmla="*/ 95 h 174"/>
                <a:gd name="T22" fmla="*/ 156 w 164"/>
                <a:gd name="T23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74">
                  <a:moveTo>
                    <a:pt x="156" y="78"/>
                  </a:moveTo>
                  <a:cubicBezTo>
                    <a:pt x="157" y="63"/>
                    <a:pt x="157" y="53"/>
                    <a:pt x="157" y="53"/>
                  </a:cubicBezTo>
                  <a:cubicBezTo>
                    <a:pt x="145" y="0"/>
                    <a:pt x="19" y="0"/>
                    <a:pt x="7" y="53"/>
                  </a:cubicBezTo>
                  <a:cubicBezTo>
                    <a:pt x="7" y="53"/>
                    <a:pt x="7" y="63"/>
                    <a:pt x="8" y="78"/>
                  </a:cubicBezTo>
                  <a:cubicBezTo>
                    <a:pt x="3" y="81"/>
                    <a:pt x="0" y="87"/>
                    <a:pt x="0" y="95"/>
                  </a:cubicBezTo>
                  <a:cubicBezTo>
                    <a:pt x="0" y="105"/>
                    <a:pt x="6" y="113"/>
                    <a:pt x="13" y="113"/>
                  </a:cubicBezTo>
                  <a:cubicBezTo>
                    <a:pt x="14" y="113"/>
                    <a:pt x="14" y="113"/>
                    <a:pt x="15" y="113"/>
                  </a:cubicBezTo>
                  <a:cubicBezTo>
                    <a:pt x="24" y="143"/>
                    <a:pt x="43" y="174"/>
                    <a:pt x="82" y="174"/>
                  </a:cubicBezTo>
                  <a:cubicBezTo>
                    <a:pt x="121" y="174"/>
                    <a:pt x="140" y="143"/>
                    <a:pt x="149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8" y="113"/>
                    <a:pt x="164" y="105"/>
                    <a:pt x="164" y="95"/>
                  </a:cubicBezTo>
                  <a:cubicBezTo>
                    <a:pt x="164" y="87"/>
                    <a:pt x="161" y="81"/>
                    <a:pt x="156" y="78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19" name="Freeform 489"/>
            <p:cNvSpPr>
              <a:spLocks/>
            </p:cNvSpPr>
            <p:nvPr/>
          </p:nvSpPr>
          <p:spPr bwMode="auto">
            <a:xfrm>
              <a:off x="6816725" y="3281363"/>
              <a:ext cx="41275" cy="6350"/>
            </a:xfrm>
            <a:custGeom>
              <a:avLst/>
              <a:gdLst>
                <a:gd name="T0" fmla="*/ 0 w 30"/>
                <a:gd name="T1" fmla="*/ 0 h 5"/>
                <a:gd name="T2" fmla="*/ 15 w 30"/>
                <a:gd name="T3" fmla="*/ 5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2" y="3"/>
                    <a:pt x="8" y="5"/>
                    <a:pt x="15" y="5"/>
                  </a:cubicBezTo>
                  <a:cubicBezTo>
                    <a:pt x="22" y="5"/>
                    <a:pt x="28" y="3"/>
                    <a:pt x="30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0" name="Freeform 490"/>
            <p:cNvSpPr>
              <a:spLocks/>
            </p:cNvSpPr>
            <p:nvPr/>
          </p:nvSpPr>
          <p:spPr bwMode="auto">
            <a:xfrm>
              <a:off x="6816725" y="3281363"/>
              <a:ext cx="41275" cy="6350"/>
            </a:xfrm>
            <a:custGeom>
              <a:avLst/>
              <a:gdLst>
                <a:gd name="T0" fmla="*/ 0 w 30"/>
                <a:gd name="T1" fmla="*/ 0 h 5"/>
                <a:gd name="T2" fmla="*/ 15 w 30"/>
                <a:gd name="T3" fmla="*/ 5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2" y="3"/>
                    <a:pt x="8" y="5"/>
                    <a:pt x="15" y="5"/>
                  </a:cubicBezTo>
                  <a:cubicBezTo>
                    <a:pt x="22" y="5"/>
                    <a:pt x="28" y="3"/>
                    <a:pt x="30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1" name="Oval 491"/>
            <p:cNvSpPr>
              <a:spLocks noChangeArrowheads="1"/>
            </p:cNvSpPr>
            <p:nvPr/>
          </p:nvSpPr>
          <p:spPr bwMode="auto">
            <a:xfrm>
              <a:off x="6794500" y="3225801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2" name="Oval 492"/>
            <p:cNvSpPr>
              <a:spLocks noChangeArrowheads="1"/>
            </p:cNvSpPr>
            <p:nvPr/>
          </p:nvSpPr>
          <p:spPr bwMode="auto">
            <a:xfrm>
              <a:off x="6878638" y="3225801"/>
              <a:ext cx="1588" cy="158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3" name="Freeform 493"/>
            <p:cNvSpPr>
              <a:spLocks/>
            </p:cNvSpPr>
            <p:nvPr/>
          </p:nvSpPr>
          <p:spPr bwMode="auto">
            <a:xfrm>
              <a:off x="6710363" y="3152776"/>
              <a:ext cx="254000" cy="42863"/>
            </a:xfrm>
            <a:custGeom>
              <a:avLst/>
              <a:gdLst>
                <a:gd name="T0" fmla="*/ 180 w 188"/>
                <a:gd name="T1" fmla="*/ 0 h 32"/>
                <a:gd name="T2" fmla="*/ 8 w 188"/>
                <a:gd name="T3" fmla="*/ 0 h 32"/>
                <a:gd name="T4" fmla="*/ 0 w 188"/>
                <a:gd name="T5" fmla="*/ 8 h 32"/>
                <a:gd name="T6" fmla="*/ 0 w 188"/>
                <a:gd name="T7" fmla="*/ 24 h 32"/>
                <a:gd name="T8" fmla="*/ 8 w 188"/>
                <a:gd name="T9" fmla="*/ 32 h 32"/>
                <a:gd name="T10" fmla="*/ 180 w 188"/>
                <a:gd name="T11" fmla="*/ 32 h 32"/>
                <a:gd name="T12" fmla="*/ 188 w 188"/>
                <a:gd name="T13" fmla="*/ 24 h 32"/>
                <a:gd name="T14" fmla="*/ 188 w 188"/>
                <a:gd name="T15" fmla="*/ 8 h 32"/>
                <a:gd name="T16" fmla="*/ 180 w 188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2">
                  <a:moveTo>
                    <a:pt x="18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3" y="32"/>
                    <a:pt x="8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5" y="32"/>
                    <a:pt x="188" y="28"/>
                    <a:pt x="188" y="24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8" y="4"/>
                    <a:pt x="185" y="0"/>
                    <a:pt x="180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4" name="Freeform 494"/>
            <p:cNvSpPr>
              <a:spLocks/>
            </p:cNvSpPr>
            <p:nvPr/>
          </p:nvSpPr>
          <p:spPr bwMode="auto">
            <a:xfrm>
              <a:off x="6726238" y="3038476"/>
              <a:ext cx="222250" cy="114300"/>
            </a:xfrm>
            <a:custGeom>
              <a:avLst/>
              <a:gdLst>
                <a:gd name="T0" fmla="*/ 96 w 140"/>
                <a:gd name="T1" fmla="*/ 0 h 72"/>
                <a:gd name="T2" fmla="*/ 43 w 140"/>
                <a:gd name="T3" fmla="*/ 0 h 72"/>
                <a:gd name="T4" fmla="*/ 0 w 140"/>
                <a:gd name="T5" fmla="*/ 33 h 72"/>
                <a:gd name="T6" fmla="*/ 0 w 140"/>
                <a:gd name="T7" fmla="*/ 72 h 72"/>
                <a:gd name="T8" fmla="*/ 140 w 140"/>
                <a:gd name="T9" fmla="*/ 72 h 72"/>
                <a:gd name="T10" fmla="*/ 140 w 140"/>
                <a:gd name="T11" fmla="*/ 33 h 72"/>
                <a:gd name="T12" fmla="*/ 96 w 140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72">
                  <a:moveTo>
                    <a:pt x="96" y="0"/>
                  </a:moveTo>
                  <a:lnTo>
                    <a:pt x="43" y="0"/>
                  </a:lnTo>
                  <a:lnTo>
                    <a:pt x="0" y="33"/>
                  </a:lnTo>
                  <a:lnTo>
                    <a:pt x="0" y="72"/>
                  </a:lnTo>
                  <a:lnTo>
                    <a:pt x="140" y="72"/>
                  </a:lnTo>
                  <a:lnTo>
                    <a:pt x="140" y="3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5" name="Freeform 495"/>
            <p:cNvSpPr>
              <a:spLocks/>
            </p:cNvSpPr>
            <p:nvPr/>
          </p:nvSpPr>
          <p:spPr bwMode="auto">
            <a:xfrm>
              <a:off x="6813550" y="3019426"/>
              <a:ext cx="46038" cy="112713"/>
            </a:xfrm>
            <a:custGeom>
              <a:avLst/>
              <a:gdLst>
                <a:gd name="T0" fmla="*/ 34 w 34"/>
                <a:gd name="T1" fmla="*/ 76 h 84"/>
                <a:gd name="T2" fmla="*/ 34 w 34"/>
                <a:gd name="T3" fmla="*/ 8 h 84"/>
                <a:gd name="T4" fmla="*/ 26 w 34"/>
                <a:gd name="T5" fmla="*/ 0 h 84"/>
                <a:gd name="T6" fmla="*/ 8 w 34"/>
                <a:gd name="T7" fmla="*/ 0 h 84"/>
                <a:gd name="T8" fmla="*/ 0 w 34"/>
                <a:gd name="T9" fmla="*/ 8 h 84"/>
                <a:gd name="T10" fmla="*/ 0 w 34"/>
                <a:gd name="T11" fmla="*/ 76 h 84"/>
                <a:gd name="T12" fmla="*/ 8 w 34"/>
                <a:gd name="T13" fmla="*/ 84 h 84"/>
                <a:gd name="T14" fmla="*/ 26 w 34"/>
                <a:gd name="T15" fmla="*/ 84 h 84"/>
                <a:gd name="T16" fmla="*/ 34 w 34"/>
                <a:gd name="T17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84">
                  <a:moveTo>
                    <a:pt x="34" y="76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4"/>
                    <a:pt x="31" y="0"/>
                    <a:pt x="2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3" y="84"/>
                    <a:pt x="8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31" y="84"/>
                    <a:pt x="34" y="80"/>
                    <a:pt x="34" y="76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6" name="Freeform 496"/>
            <p:cNvSpPr>
              <a:spLocks/>
            </p:cNvSpPr>
            <p:nvPr/>
          </p:nvSpPr>
          <p:spPr bwMode="auto">
            <a:xfrm>
              <a:off x="6726238" y="3090863"/>
              <a:ext cx="26988" cy="22225"/>
            </a:xfrm>
            <a:custGeom>
              <a:avLst/>
              <a:gdLst>
                <a:gd name="T0" fmla="*/ 0 w 17"/>
                <a:gd name="T1" fmla="*/ 0 h 14"/>
                <a:gd name="T2" fmla="*/ 17 w 17"/>
                <a:gd name="T3" fmla="*/ 14 h 14"/>
                <a:gd name="T4" fmla="*/ 0 w 1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lnTo>
                    <a:pt x="17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7" name="Line 497"/>
            <p:cNvSpPr>
              <a:spLocks noChangeShapeType="1"/>
            </p:cNvSpPr>
            <p:nvPr/>
          </p:nvSpPr>
          <p:spPr bwMode="auto">
            <a:xfrm>
              <a:off x="6726238" y="3090863"/>
              <a:ext cx="26988" cy="222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8" name="Freeform 498"/>
            <p:cNvSpPr>
              <a:spLocks/>
            </p:cNvSpPr>
            <p:nvPr/>
          </p:nvSpPr>
          <p:spPr bwMode="auto">
            <a:xfrm>
              <a:off x="6921500" y="3090863"/>
              <a:ext cx="26988" cy="22225"/>
            </a:xfrm>
            <a:custGeom>
              <a:avLst/>
              <a:gdLst>
                <a:gd name="T0" fmla="*/ 17 w 17"/>
                <a:gd name="T1" fmla="*/ 0 h 14"/>
                <a:gd name="T2" fmla="*/ 0 w 17"/>
                <a:gd name="T3" fmla="*/ 14 h 14"/>
                <a:gd name="T4" fmla="*/ 17 w 1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lnTo>
                    <a:pt x="0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29" name="Line 499"/>
            <p:cNvSpPr>
              <a:spLocks noChangeShapeType="1"/>
            </p:cNvSpPr>
            <p:nvPr/>
          </p:nvSpPr>
          <p:spPr bwMode="auto">
            <a:xfrm flipH="1">
              <a:off x="6921500" y="3090863"/>
              <a:ext cx="26988" cy="22225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0" name="Oval 500"/>
            <p:cNvSpPr>
              <a:spLocks noChangeArrowheads="1"/>
            </p:cNvSpPr>
            <p:nvPr/>
          </p:nvSpPr>
          <p:spPr bwMode="auto">
            <a:xfrm>
              <a:off x="6794500" y="3051176"/>
              <a:ext cx="85725" cy="8731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1" name="Oval 501"/>
            <p:cNvSpPr>
              <a:spLocks noChangeArrowheads="1"/>
            </p:cNvSpPr>
            <p:nvPr/>
          </p:nvSpPr>
          <p:spPr bwMode="auto">
            <a:xfrm>
              <a:off x="6813550" y="3073401"/>
              <a:ext cx="46038" cy="460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2" name="Rectangle 502"/>
            <p:cNvSpPr>
              <a:spLocks noChangeArrowheads="1"/>
            </p:cNvSpPr>
            <p:nvPr/>
          </p:nvSpPr>
          <p:spPr bwMode="auto">
            <a:xfrm>
              <a:off x="6746875" y="3435351"/>
              <a:ext cx="180975" cy="125413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3" name="Freeform 503"/>
            <p:cNvSpPr>
              <a:spLocks/>
            </p:cNvSpPr>
            <p:nvPr/>
          </p:nvSpPr>
          <p:spPr bwMode="auto">
            <a:xfrm>
              <a:off x="6727825" y="3346451"/>
              <a:ext cx="42863" cy="88900"/>
            </a:xfrm>
            <a:custGeom>
              <a:avLst/>
              <a:gdLst>
                <a:gd name="T0" fmla="*/ 32 w 32"/>
                <a:gd name="T1" fmla="*/ 66 h 66"/>
                <a:gd name="T2" fmla="*/ 14 w 32"/>
                <a:gd name="T3" fmla="*/ 66 h 66"/>
                <a:gd name="T4" fmla="*/ 0 w 32"/>
                <a:gd name="T5" fmla="*/ 9 h 66"/>
                <a:gd name="T6" fmla="*/ 14 w 32"/>
                <a:gd name="T7" fmla="*/ 1 h 66"/>
                <a:gd name="T8" fmla="*/ 16 w 32"/>
                <a:gd name="T9" fmla="*/ 0 h 66"/>
                <a:gd name="T10" fmla="*/ 32 w 32"/>
                <a:gd name="T1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66">
                  <a:moveTo>
                    <a:pt x="32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9" y="3"/>
                    <a:pt x="14" y="1"/>
                  </a:cubicBezTo>
                  <a:cubicBezTo>
                    <a:pt x="14" y="0"/>
                    <a:pt x="15" y="0"/>
                    <a:pt x="16" y="0"/>
                  </a:cubicBezTo>
                  <a:lnTo>
                    <a:pt x="32" y="66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4" name="Freeform 504"/>
            <p:cNvSpPr>
              <a:spLocks/>
            </p:cNvSpPr>
            <p:nvPr/>
          </p:nvSpPr>
          <p:spPr bwMode="auto">
            <a:xfrm>
              <a:off x="6904038" y="3346451"/>
              <a:ext cx="42863" cy="88900"/>
            </a:xfrm>
            <a:custGeom>
              <a:avLst/>
              <a:gdLst>
                <a:gd name="T0" fmla="*/ 32 w 32"/>
                <a:gd name="T1" fmla="*/ 9 h 66"/>
                <a:gd name="T2" fmla="*/ 18 w 32"/>
                <a:gd name="T3" fmla="*/ 66 h 66"/>
                <a:gd name="T4" fmla="*/ 0 w 32"/>
                <a:gd name="T5" fmla="*/ 66 h 66"/>
                <a:gd name="T6" fmla="*/ 16 w 32"/>
                <a:gd name="T7" fmla="*/ 0 h 66"/>
                <a:gd name="T8" fmla="*/ 18 w 32"/>
                <a:gd name="T9" fmla="*/ 1 h 66"/>
                <a:gd name="T10" fmla="*/ 32 w 32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66">
                  <a:moveTo>
                    <a:pt x="32" y="9"/>
                  </a:moveTo>
                  <a:cubicBezTo>
                    <a:pt x="18" y="66"/>
                    <a:pt x="18" y="66"/>
                    <a:pt x="18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23" y="3"/>
                    <a:pt x="28" y="6"/>
                    <a:pt x="32" y="9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5" name="Rectangle 505"/>
            <p:cNvSpPr>
              <a:spLocks noChangeArrowheads="1"/>
            </p:cNvSpPr>
            <p:nvPr/>
          </p:nvSpPr>
          <p:spPr bwMode="auto">
            <a:xfrm>
              <a:off x="6794500" y="3468688"/>
              <a:ext cx="84138" cy="58738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6" name="Rectangle 506"/>
            <p:cNvSpPr>
              <a:spLocks noChangeArrowheads="1"/>
            </p:cNvSpPr>
            <p:nvPr/>
          </p:nvSpPr>
          <p:spPr bwMode="auto">
            <a:xfrm>
              <a:off x="6850063" y="3405188"/>
              <a:ext cx="28575" cy="63500"/>
            </a:xfrm>
            <a:prstGeom prst="rect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7" name="Freeform 507"/>
            <p:cNvSpPr>
              <a:spLocks/>
            </p:cNvSpPr>
            <p:nvPr/>
          </p:nvSpPr>
          <p:spPr bwMode="auto">
            <a:xfrm>
              <a:off x="6850063" y="3422651"/>
              <a:ext cx="14288" cy="0"/>
            </a:xfrm>
            <a:custGeom>
              <a:avLst/>
              <a:gdLst>
                <a:gd name="T0" fmla="*/ 0 w 9"/>
                <a:gd name="T1" fmla="*/ 9 w 9"/>
                <a:gd name="T2" fmla="*/ 0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8" name="Line 508"/>
            <p:cNvSpPr>
              <a:spLocks noChangeShapeType="1"/>
            </p:cNvSpPr>
            <p:nvPr/>
          </p:nvSpPr>
          <p:spPr bwMode="auto">
            <a:xfrm>
              <a:off x="6850063" y="3422651"/>
              <a:ext cx="1428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39" name="Freeform 509"/>
            <p:cNvSpPr>
              <a:spLocks/>
            </p:cNvSpPr>
            <p:nvPr/>
          </p:nvSpPr>
          <p:spPr bwMode="auto">
            <a:xfrm>
              <a:off x="6850063" y="3449638"/>
              <a:ext cx="14288" cy="0"/>
            </a:xfrm>
            <a:custGeom>
              <a:avLst/>
              <a:gdLst>
                <a:gd name="T0" fmla="*/ 0 w 9"/>
                <a:gd name="T1" fmla="*/ 9 w 9"/>
                <a:gd name="T2" fmla="*/ 0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0" name="Line 510"/>
            <p:cNvSpPr>
              <a:spLocks noChangeShapeType="1"/>
            </p:cNvSpPr>
            <p:nvPr/>
          </p:nvSpPr>
          <p:spPr bwMode="auto">
            <a:xfrm>
              <a:off x="6850063" y="3449638"/>
              <a:ext cx="14288" cy="0"/>
            </a:xfrm>
            <a:prstGeom prst="line">
              <a:avLst/>
            </a:pr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5" name="Группа 724"/>
          <p:cNvGrpSpPr/>
          <p:nvPr/>
        </p:nvGrpSpPr>
        <p:grpSpPr>
          <a:xfrm>
            <a:off x="8228410" y="1735138"/>
            <a:ext cx="288131" cy="406004"/>
            <a:chOff x="10971213" y="2152651"/>
            <a:chExt cx="384175" cy="541338"/>
          </a:xfrm>
        </p:grpSpPr>
        <p:sp>
          <p:nvSpPr>
            <p:cNvPr id="441" name="Freeform 511"/>
            <p:cNvSpPr>
              <a:spLocks/>
            </p:cNvSpPr>
            <p:nvPr/>
          </p:nvSpPr>
          <p:spPr bwMode="auto">
            <a:xfrm>
              <a:off x="11125200" y="2455863"/>
              <a:ext cx="76200" cy="14288"/>
            </a:xfrm>
            <a:custGeom>
              <a:avLst/>
              <a:gdLst>
                <a:gd name="T0" fmla="*/ 56 w 56"/>
                <a:gd name="T1" fmla="*/ 0 h 11"/>
                <a:gd name="T2" fmla="*/ 28 w 56"/>
                <a:gd name="T3" fmla="*/ 11 h 11"/>
                <a:gd name="T4" fmla="*/ 0 w 5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1">
                  <a:moveTo>
                    <a:pt x="56" y="0"/>
                  </a:moveTo>
                  <a:cubicBezTo>
                    <a:pt x="56" y="0"/>
                    <a:pt x="51" y="11"/>
                    <a:pt x="28" y="11"/>
                  </a:cubicBezTo>
                  <a:cubicBezTo>
                    <a:pt x="5" y="11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2" name="Freeform 512"/>
            <p:cNvSpPr>
              <a:spLocks/>
            </p:cNvSpPr>
            <p:nvPr/>
          </p:nvSpPr>
          <p:spPr bwMode="auto">
            <a:xfrm>
              <a:off x="10971213" y="2508251"/>
              <a:ext cx="384175" cy="185738"/>
            </a:xfrm>
            <a:custGeom>
              <a:avLst/>
              <a:gdLst>
                <a:gd name="T0" fmla="*/ 284 w 284"/>
                <a:gd name="T1" fmla="*/ 106 h 137"/>
                <a:gd name="T2" fmla="*/ 284 w 284"/>
                <a:gd name="T3" fmla="*/ 137 h 137"/>
                <a:gd name="T4" fmla="*/ 0 w 284"/>
                <a:gd name="T5" fmla="*/ 137 h 137"/>
                <a:gd name="T6" fmla="*/ 0 w 284"/>
                <a:gd name="T7" fmla="*/ 106 h 137"/>
                <a:gd name="T8" fmla="*/ 27 w 284"/>
                <a:gd name="T9" fmla="*/ 65 h 137"/>
                <a:gd name="T10" fmla="*/ 107 w 284"/>
                <a:gd name="T11" fmla="*/ 34 h 137"/>
                <a:gd name="T12" fmla="*/ 107 w 284"/>
                <a:gd name="T13" fmla="*/ 0 h 137"/>
                <a:gd name="T14" fmla="*/ 142 w 284"/>
                <a:gd name="T15" fmla="*/ 8 h 137"/>
                <a:gd name="T16" fmla="*/ 177 w 284"/>
                <a:gd name="T17" fmla="*/ 0 h 137"/>
                <a:gd name="T18" fmla="*/ 177 w 284"/>
                <a:gd name="T19" fmla="*/ 34 h 137"/>
                <a:gd name="T20" fmla="*/ 257 w 284"/>
                <a:gd name="T21" fmla="*/ 65 h 137"/>
                <a:gd name="T22" fmla="*/ 284 w 284"/>
                <a:gd name="T23" fmla="*/ 10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137">
                  <a:moveTo>
                    <a:pt x="284" y="106"/>
                  </a:moveTo>
                  <a:cubicBezTo>
                    <a:pt x="284" y="137"/>
                    <a:pt x="284" y="137"/>
                    <a:pt x="284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88"/>
                    <a:pt x="11" y="72"/>
                    <a:pt x="27" y="65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6" y="5"/>
                    <a:pt x="128" y="8"/>
                    <a:pt x="142" y="8"/>
                  </a:cubicBezTo>
                  <a:cubicBezTo>
                    <a:pt x="156" y="8"/>
                    <a:pt x="168" y="5"/>
                    <a:pt x="177" y="0"/>
                  </a:cubicBezTo>
                  <a:cubicBezTo>
                    <a:pt x="177" y="34"/>
                    <a:pt x="177" y="34"/>
                    <a:pt x="177" y="34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73" y="72"/>
                    <a:pt x="284" y="88"/>
                    <a:pt x="284" y="106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3" name="Line 513"/>
            <p:cNvSpPr>
              <a:spLocks noChangeShapeType="1"/>
            </p:cNvSpPr>
            <p:nvPr/>
          </p:nvSpPr>
          <p:spPr bwMode="auto">
            <a:xfrm>
              <a:off x="10999788" y="2324101"/>
              <a:ext cx="32702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4" name="Freeform 514"/>
            <p:cNvSpPr>
              <a:spLocks/>
            </p:cNvSpPr>
            <p:nvPr/>
          </p:nvSpPr>
          <p:spPr bwMode="auto">
            <a:xfrm>
              <a:off x="11023600" y="2185988"/>
              <a:ext cx="279400" cy="138113"/>
            </a:xfrm>
            <a:custGeom>
              <a:avLst/>
              <a:gdLst>
                <a:gd name="T0" fmla="*/ 140 w 206"/>
                <a:gd name="T1" fmla="*/ 79 h 102"/>
                <a:gd name="T2" fmla="*/ 140 w 206"/>
                <a:gd name="T3" fmla="*/ 0 h 102"/>
                <a:gd name="T4" fmla="*/ 206 w 206"/>
                <a:gd name="T5" fmla="*/ 102 h 102"/>
                <a:gd name="T6" fmla="*/ 0 w 206"/>
                <a:gd name="T7" fmla="*/ 102 h 102"/>
                <a:gd name="T8" fmla="*/ 66 w 206"/>
                <a:gd name="T9" fmla="*/ 0 h 102"/>
                <a:gd name="T10" fmla="*/ 66 w 206"/>
                <a:gd name="T11" fmla="*/ 7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02">
                  <a:moveTo>
                    <a:pt x="140" y="79"/>
                  </a:moveTo>
                  <a:cubicBezTo>
                    <a:pt x="140" y="0"/>
                    <a:pt x="140" y="0"/>
                    <a:pt x="140" y="0"/>
                  </a:cubicBezTo>
                  <a:cubicBezTo>
                    <a:pt x="179" y="16"/>
                    <a:pt x="206" y="56"/>
                    <a:pt x="206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56"/>
                    <a:pt x="27" y="16"/>
                    <a:pt x="66" y="0"/>
                  </a:cubicBezTo>
                  <a:cubicBezTo>
                    <a:pt x="66" y="79"/>
                    <a:pt x="66" y="79"/>
                    <a:pt x="66" y="79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5" name="Freeform 515"/>
            <p:cNvSpPr>
              <a:spLocks/>
            </p:cNvSpPr>
            <p:nvPr/>
          </p:nvSpPr>
          <p:spPr bwMode="auto">
            <a:xfrm>
              <a:off x="11114088" y="2152651"/>
              <a:ext cx="100013" cy="141288"/>
            </a:xfrm>
            <a:custGeom>
              <a:avLst/>
              <a:gdLst>
                <a:gd name="T0" fmla="*/ 0 w 74"/>
                <a:gd name="T1" fmla="*/ 104 h 104"/>
                <a:gd name="T2" fmla="*/ 0 w 74"/>
                <a:gd name="T3" fmla="*/ 5 h 104"/>
                <a:gd name="T4" fmla="*/ 37 w 74"/>
                <a:gd name="T5" fmla="*/ 0 h 104"/>
                <a:gd name="T6" fmla="*/ 74 w 74"/>
                <a:gd name="T7" fmla="*/ 5 h 104"/>
                <a:gd name="T8" fmla="*/ 74 w 74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04">
                  <a:moveTo>
                    <a:pt x="0" y="10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2" y="2"/>
                    <a:pt x="24" y="0"/>
                    <a:pt x="37" y="0"/>
                  </a:cubicBezTo>
                  <a:cubicBezTo>
                    <a:pt x="50" y="0"/>
                    <a:pt x="62" y="2"/>
                    <a:pt x="74" y="5"/>
                  </a:cubicBezTo>
                  <a:cubicBezTo>
                    <a:pt x="74" y="104"/>
                    <a:pt x="74" y="104"/>
                    <a:pt x="74" y="10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6" name="Freeform 516"/>
            <p:cNvSpPr>
              <a:spLocks/>
            </p:cNvSpPr>
            <p:nvPr/>
          </p:nvSpPr>
          <p:spPr bwMode="auto">
            <a:xfrm>
              <a:off x="11042650" y="2214563"/>
              <a:ext cx="39688" cy="63500"/>
            </a:xfrm>
            <a:custGeom>
              <a:avLst/>
              <a:gdLst>
                <a:gd name="T0" fmla="*/ 22 w 30"/>
                <a:gd name="T1" fmla="*/ 0 h 47"/>
                <a:gd name="T2" fmla="*/ 30 w 30"/>
                <a:gd name="T3" fmla="*/ 47 h 47"/>
                <a:gd name="T4" fmla="*/ 0 w 30"/>
                <a:gd name="T5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7">
                  <a:moveTo>
                    <a:pt x="22" y="0"/>
                  </a:moveTo>
                  <a:cubicBezTo>
                    <a:pt x="22" y="0"/>
                    <a:pt x="28" y="23"/>
                    <a:pt x="30" y="47"/>
                  </a:cubicBezTo>
                  <a:cubicBezTo>
                    <a:pt x="0" y="28"/>
                    <a:pt x="0" y="28"/>
                    <a:pt x="0" y="2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7" name="Freeform 517"/>
            <p:cNvSpPr>
              <a:spLocks/>
            </p:cNvSpPr>
            <p:nvPr/>
          </p:nvSpPr>
          <p:spPr bwMode="auto">
            <a:xfrm>
              <a:off x="11245850" y="2214563"/>
              <a:ext cx="41275" cy="63500"/>
            </a:xfrm>
            <a:custGeom>
              <a:avLst/>
              <a:gdLst>
                <a:gd name="T0" fmla="*/ 8 w 30"/>
                <a:gd name="T1" fmla="*/ 0 h 47"/>
                <a:gd name="T2" fmla="*/ 0 w 30"/>
                <a:gd name="T3" fmla="*/ 47 h 47"/>
                <a:gd name="T4" fmla="*/ 30 w 30"/>
                <a:gd name="T5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7">
                  <a:moveTo>
                    <a:pt x="8" y="0"/>
                  </a:moveTo>
                  <a:cubicBezTo>
                    <a:pt x="8" y="0"/>
                    <a:pt x="1" y="23"/>
                    <a:pt x="0" y="47"/>
                  </a:cubicBezTo>
                  <a:cubicBezTo>
                    <a:pt x="30" y="28"/>
                    <a:pt x="30" y="28"/>
                    <a:pt x="30" y="28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8" name="Freeform 518"/>
            <p:cNvSpPr>
              <a:spLocks/>
            </p:cNvSpPr>
            <p:nvPr/>
          </p:nvSpPr>
          <p:spPr bwMode="auto">
            <a:xfrm>
              <a:off x="11026775" y="2324101"/>
              <a:ext cx="273050" cy="195263"/>
            </a:xfrm>
            <a:custGeom>
              <a:avLst/>
              <a:gdLst>
                <a:gd name="T0" fmla="*/ 202 w 202"/>
                <a:gd name="T1" fmla="*/ 44 h 144"/>
                <a:gd name="T2" fmla="*/ 185 w 202"/>
                <a:gd name="T3" fmla="*/ 61 h 144"/>
                <a:gd name="T4" fmla="*/ 178 w 202"/>
                <a:gd name="T5" fmla="*/ 60 h 144"/>
                <a:gd name="T6" fmla="*/ 178 w 202"/>
                <a:gd name="T7" fmla="*/ 87 h 144"/>
                <a:gd name="T8" fmla="*/ 151 w 202"/>
                <a:gd name="T9" fmla="*/ 126 h 144"/>
                <a:gd name="T10" fmla="*/ 136 w 202"/>
                <a:gd name="T11" fmla="*/ 136 h 144"/>
                <a:gd name="T12" fmla="*/ 101 w 202"/>
                <a:gd name="T13" fmla="*/ 144 h 144"/>
                <a:gd name="T14" fmla="*/ 66 w 202"/>
                <a:gd name="T15" fmla="*/ 136 h 144"/>
                <a:gd name="T16" fmla="*/ 51 w 202"/>
                <a:gd name="T17" fmla="*/ 126 h 144"/>
                <a:gd name="T18" fmla="*/ 51 w 202"/>
                <a:gd name="T19" fmla="*/ 126 h 144"/>
                <a:gd name="T20" fmla="*/ 24 w 202"/>
                <a:gd name="T21" fmla="*/ 87 h 144"/>
                <a:gd name="T22" fmla="*/ 24 w 202"/>
                <a:gd name="T23" fmla="*/ 60 h 144"/>
                <a:gd name="T24" fmla="*/ 17 w 202"/>
                <a:gd name="T25" fmla="*/ 61 h 144"/>
                <a:gd name="T26" fmla="*/ 0 w 202"/>
                <a:gd name="T27" fmla="*/ 44 h 144"/>
                <a:gd name="T28" fmla="*/ 17 w 202"/>
                <a:gd name="T29" fmla="*/ 27 h 144"/>
                <a:gd name="T30" fmla="*/ 18 w 202"/>
                <a:gd name="T31" fmla="*/ 27 h 144"/>
                <a:gd name="T32" fmla="*/ 18 w 202"/>
                <a:gd name="T33" fmla="*/ 0 h 144"/>
                <a:gd name="T34" fmla="*/ 184 w 202"/>
                <a:gd name="T35" fmla="*/ 0 h 144"/>
                <a:gd name="T36" fmla="*/ 184 w 202"/>
                <a:gd name="T37" fmla="*/ 27 h 144"/>
                <a:gd name="T38" fmla="*/ 185 w 202"/>
                <a:gd name="T39" fmla="*/ 27 h 144"/>
                <a:gd name="T40" fmla="*/ 202 w 202"/>
                <a:gd name="T41" fmla="*/ 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2" h="144">
                  <a:moveTo>
                    <a:pt x="202" y="44"/>
                  </a:moveTo>
                  <a:cubicBezTo>
                    <a:pt x="202" y="54"/>
                    <a:pt x="194" y="61"/>
                    <a:pt x="185" y="61"/>
                  </a:cubicBezTo>
                  <a:cubicBezTo>
                    <a:pt x="182" y="61"/>
                    <a:pt x="180" y="61"/>
                    <a:pt x="178" y="60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1" y="110"/>
                    <a:pt x="151" y="126"/>
                  </a:cubicBezTo>
                  <a:cubicBezTo>
                    <a:pt x="147" y="130"/>
                    <a:pt x="142" y="133"/>
                    <a:pt x="136" y="136"/>
                  </a:cubicBezTo>
                  <a:cubicBezTo>
                    <a:pt x="127" y="141"/>
                    <a:pt x="115" y="144"/>
                    <a:pt x="101" y="144"/>
                  </a:cubicBezTo>
                  <a:cubicBezTo>
                    <a:pt x="87" y="144"/>
                    <a:pt x="75" y="141"/>
                    <a:pt x="66" y="136"/>
                  </a:cubicBezTo>
                  <a:cubicBezTo>
                    <a:pt x="60" y="133"/>
                    <a:pt x="55" y="130"/>
                    <a:pt x="51" y="126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31" y="110"/>
                    <a:pt x="24" y="87"/>
                    <a:pt x="24" y="87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8" y="61"/>
                    <a:pt x="0" y="54"/>
                    <a:pt x="0" y="44"/>
                  </a:cubicBezTo>
                  <a:cubicBezTo>
                    <a:pt x="0" y="34"/>
                    <a:pt x="8" y="27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27"/>
                    <a:pt x="184" y="27"/>
                    <a:pt x="184" y="27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94" y="27"/>
                    <a:pt x="202" y="34"/>
                    <a:pt x="202" y="44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49" name="Freeform 519"/>
            <p:cNvSpPr>
              <a:spLocks/>
            </p:cNvSpPr>
            <p:nvPr/>
          </p:nvSpPr>
          <p:spPr bwMode="auto">
            <a:xfrm>
              <a:off x="11082338" y="2568576"/>
              <a:ext cx="80963" cy="125413"/>
            </a:xfrm>
            <a:custGeom>
              <a:avLst/>
              <a:gdLst>
                <a:gd name="T0" fmla="*/ 0 w 60"/>
                <a:gd name="T1" fmla="*/ 0 h 93"/>
                <a:gd name="T2" fmla="*/ 60 w 60"/>
                <a:gd name="T3" fmla="*/ 22 h 93"/>
                <a:gd name="T4" fmla="*/ 60 w 60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93">
                  <a:moveTo>
                    <a:pt x="0" y="0"/>
                  </a:moveTo>
                  <a:cubicBezTo>
                    <a:pt x="0" y="0"/>
                    <a:pt x="13" y="22"/>
                    <a:pt x="60" y="22"/>
                  </a:cubicBezTo>
                  <a:cubicBezTo>
                    <a:pt x="60" y="93"/>
                    <a:pt x="60" y="93"/>
                    <a:pt x="60" y="9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0" name="Line 520"/>
            <p:cNvSpPr>
              <a:spLocks noChangeShapeType="1"/>
            </p:cNvSpPr>
            <p:nvPr/>
          </p:nvSpPr>
          <p:spPr bwMode="auto">
            <a:xfrm>
              <a:off x="11050588" y="2579688"/>
              <a:ext cx="31750" cy="1143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1" name="Line 521"/>
            <p:cNvSpPr>
              <a:spLocks noChangeShapeType="1"/>
            </p:cNvSpPr>
            <p:nvPr/>
          </p:nvSpPr>
          <p:spPr bwMode="auto">
            <a:xfrm>
              <a:off x="11014075" y="2595563"/>
              <a:ext cx="28575" cy="984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2" name="Freeform 522"/>
            <p:cNvSpPr>
              <a:spLocks/>
            </p:cNvSpPr>
            <p:nvPr/>
          </p:nvSpPr>
          <p:spPr bwMode="auto">
            <a:xfrm>
              <a:off x="11163300" y="2568576"/>
              <a:ext cx="80963" cy="125413"/>
            </a:xfrm>
            <a:custGeom>
              <a:avLst/>
              <a:gdLst>
                <a:gd name="T0" fmla="*/ 60 w 60"/>
                <a:gd name="T1" fmla="*/ 0 h 93"/>
                <a:gd name="T2" fmla="*/ 0 w 60"/>
                <a:gd name="T3" fmla="*/ 22 h 93"/>
                <a:gd name="T4" fmla="*/ 0 w 60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93">
                  <a:moveTo>
                    <a:pt x="60" y="0"/>
                  </a:moveTo>
                  <a:cubicBezTo>
                    <a:pt x="60" y="0"/>
                    <a:pt x="47" y="22"/>
                    <a:pt x="0" y="22"/>
                  </a:cubicBezTo>
                  <a:cubicBezTo>
                    <a:pt x="0" y="93"/>
                    <a:pt x="0" y="93"/>
                    <a:pt x="0" y="9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3" name="Line 523"/>
            <p:cNvSpPr>
              <a:spLocks noChangeShapeType="1"/>
            </p:cNvSpPr>
            <p:nvPr/>
          </p:nvSpPr>
          <p:spPr bwMode="auto">
            <a:xfrm flipH="1">
              <a:off x="11244263" y="2579688"/>
              <a:ext cx="33338" cy="1143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4" name="Line 524"/>
            <p:cNvSpPr>
              <a:spLocks noChangeShapeType="1"/>
            </p:cNvSpPr>
            <p:nvPr/>
          </p:nvSpPr>
          <p:spPr bwMode="auto">
            <a:xfrm flipH="1">
              <a:off x="11285538" y="2595563"/>
              <a:ext cx="28575" cy="984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1" name="Группа 730"/>
          <p:cNvGrpSpPr/>
          <p:nvPr/>
        </p:nvGrpSpPr>
        <p:grpSpPr>
          <a:xfrm>
            <a:off x="7359253" y="1751808"/>
            <a:ext cx="404813" cy="372665"/>
            <a:chOff x="9812338" y="2174876"/>
            <a:chExt cx="539750" cy="496887"/>
          </a:xfrm>
        </p:grpSpPr>
        <p:sp>
          <p:nvSpPr>
            <p:cNvPr id="455" name="Freeform 525"/>
            <p:cNvSpPr>
              <a:spLocks/>
            </p:cNvSpPr>
            <p:nvPr/>
          </p:nvSpPr>
          <p:spPr bwMode="auto">
            <a:xfrm>
              <a:off x="10175875" y="2500313"/>
              <a:ext cx="107950" cy="73025"/>
            </a:xfrm>
            <a:custGeom>
              <a:avLst/>
              <a:gdLst>
                <a:gd name="T0" fmla="*/ 58 w 68"/>
                <a:gd name="T1" fmla="*/ 46 h 46"/>
                <a:gd name="T2" fmla="*/ 0 w 68"/>
                <a:gd name="T3" fmla="*/ 24 h 46"/>
                <a:gd name="T4" fmla="*/ 9 w 68"/>
                <a:gd name="T5" fmla="*/ 0 h 46"/>
                <a:gd name="T6" fmla="*/ 68 w 68"/>
                <a:gd name="T7" fmla="*/ 23 h 46"/>
                <a:gd name="T8" fmla="*/ 58 w 6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6">
                  <a:moveTo>
                    <a:pt x="58" y="46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68" y="23"/>
                  </a:lnTo>
                  <a:lnTo>
                    <a:pt x="58" y="46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6" name="Freeform 526"/>
            <p:cNvSpPr>
              <a:spLocks/>
            </p:cNvSpPr>
            <p:nvPr/>
          </p:nvSpPr>
          <p:spPr bwMode="auto">
            <a:xfrm>
              <a:off x="9880600" y="2500313"/>
              <a:ext cx="107950" cy="73025"/>
            </a:xfrm>
            <a:custGeom>
              <a:avLst/>
              <a:gdLst>
                <a:gd name="T0" fmla="*/ 9 w 68"/>
                <a:gd name="T1" fmla="*/ 46 h 46"/>
                <a:gd name="T2" fmla="*/ 68 w 68"/>
                <a:gd name="T3" fmla="*/ 24 h 46"/>
                <a:gd name="T4" fmla="*/ 59 w 68"/>
                <a:gd name="T5" fmla="*/ 0 h 46"/>
                <a:gd name="T6" fmla="*/ 0 w 68"/>
                <a:gd name="T7" fmla="*/ 23 h 46"/>
                <a:gd name="T8" fmla="*/ 9 w 6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6">
                  <a:moveTo>
                    <a:pt x="9" y="46"/>
                  </a:moveTo>
                  <a:lnTo>
                    <a:pt x="68" y="24"/>
                  </a:lnTo>
                  <a:lnTo>
                    <a:pt x="59" y="0"/>
                  </a:lnTo>
                  <a:lnTo>
                    <a:pt x="0" y="23"/>
                  </a:lnTo>
                  <a:lnTo>
                    <a:pt x="9" y="46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7" name="Freeform 527"/>
            <p:cNvSpPr>
              <a:spLocks/>
            </p:cNvSpPr>
            <p:nvPr/>
          </p:nvSpPr>
          <p:spPr bwMode="auto">
            <a:xfrm>
              <a:off x="9812338" y="2487613"/>
              <a:ext cx="117475" cy="149225"/>
            </a:xfrm>
            <a:custGeom>
              <a:avLst/>
              <a:gdLst>
                <a:gd name="T0" fmla="*/ 29 w 74"/>
                <a:gd name="T1" fmla="*/ 94 h 94"/>
                <a:gd name="T2" fmla="*/ 74 w 74"/>
                <a:gd name="T3" fmla="*/ 77 h 94"/>
                <a:gd name="T4" fmla="*/ 44 w 74"/>
                <a:gd name="T5" fmla="*/ 0 h 94"/>
                <a:gd name="T6" fmla="*/ 0 w 74"/>
                <a:gd name="T7" fmla="*/ 17 h 94"/>
                <a:gd name="T8" fmla="*/ 29 w 74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94">
                  <a:moveTo>
                    <a:pt x="29" y="94"/>
                  </a:moveTo>
                  <a:lnTo>
                    <a:pt x="74" y="77"/>
                  </a:lnTo>
                  <a:lnTo>
                    <a:pt x="44" y="0"/>
                  </a:lnTo>
                  <a:lnTo>
                    <a:pt x="0" y="17"/>
                  </a:lnTo>
                  <a:lnTo>
                    <a:pt x="29" y="94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8" name="Freeform 528"/>
            <p:cNvSpPr>
              <a:spLocks/>
            </p:cNvSpPr>
            <p:nvPr/>
          </p:nvSpPr>
          <p:spPr bwMode="auto">
            <a:xfrm>
              <a:off x="9866313" y="2487613"/>
              <a:ext cx="63500" cy="128588"/>
            </a:xfrm>
            <a:custGeom>
              <a:avLst/>
              <a:gdLst>
                <a:gd name="T0" fmla="*/ 29 w 40"/>
                <a:gd name="T1" fmla="*/ 81 h 81"/>
                <a:gd name="T2" fmla="*/ 40 w 40"/>
                <a:gd name="T3" fmla="*/ 77 h 81"/>
                <a:gd name="T4" fmla="*/ 10 w 40"/>
                <a:gd name="T5" fmla="*/ 0 h 81"/>
                <a:gd name="T6" fmla="*/ 0 w 40"/>
                <a:gd name="T7" fmla="*/ 4 h 81"/>
                <a:gd name="T8" fmla="*/ 29 w 40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1">
                  <a:moveTo>
                    <a:pt x="29" y="81"/>
                  </a:moveTo>
                  <a:lnTo>
                    <a:pt x="40" y="77"/>
                  </a:lnTo>
                  <a:lnTo>
                    <a:pt x="10" y="0"/>
                  </a:lnTo>
                  <a:lnTo>
                    <a:pt x="0" y="4"/>
                  </a:lnTo>
                  <a:lnTo>
                    <a:pt x="29" y="81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59" name="Freeform 529"/>
            <p:cNvSpPr>
              <a:spLocks/>
            </p:cNvSpPr>
            <p:nvPr/>
          </p:nvSpPr>
          <p:spPr bwMode="auto">
            <a:xfrm>
              <a:off x="9894888" y="2174876"/>
              <a:ext cx="374650" cy="458788"/>
            </a:xfrm>
            <a:custGeom>
              <a:avLst/>
              <a:gdLst>
                <a:gd name="T0" fmla="*/ 139 w 277"/>
                <a:gd name="T1" fmla="*/ 0 h 339"/>
                <a:gd name="T2" fmla="*/ 7 w 277"/>
                <a:gd name="T3" fmla="*/ 121 h 339"/>
                <a:gd name="T4" fmla="*/ 26 w 277"/>
                <a:gd name="T5" fmla="*/ 218 h 339"/>
                <a:gd name="T6" fmla="*/ 139 w 277"/>
                <a:gd name="T7" fmla="*/ 339 h 339"/>
                <a:gd name="T8" fmla="*/ 251 w 277"/>
                <a:gd name="T9" fmla="*/ 218 h 339"/>
                <a:gd name="T10" fmla="*/ 271 w 277"/>
                <a:gd name="T11" fmla="*/ 121 h 339"/>
                <a:gd name="T12" fmla="*/ 139 w 277"/>
                <a:gd name="T13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339">
                  <a:moveTo>
                    <a:pt x="139" y="0"/>
                  </a:moveTo>
                  <a:cubicBezTo>
                    <a:pt x="76" y="0"/>
                    <a:pt x="0" y="55"/>
                    <a:pt x="7" y="121"/>
                  </a:cubicBezTo>
                  <a:cubicBezTo>
                    <a:pt x="9" y="146"/>
                    <a:pt x="20" y="184"/>
                    <a:pt x="26" y="218"/>
                  </a:cubicBezTo>
                  <a:cubicBezTo>
                    <a:pt x="39" y="284"/>
                    <a:pt x="76" y="339"/>
                    <a:pt x="139" y="339"/>
                  </a:cubicBezTo>
                  <a:cubicBezTo>
                    <a:pt x="201" y="339"/>
                    <a:pt x="239" y="284"/>
                    <a:pt x="251" y="218"/>
                  </a:cubicBezTo>
                  <a:cubicBezTo>
                    <a:pt x="258" y="184"/>
                    <a:pt x="268" y="146"/>
                    <a:pt x="271" y="121"/>
                  </a:cubicBezTo>
                  <a:cubicBezTo>
                    <a:pt x="277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0" name="Freeform 530"/>
            <p:cNvSpPr>
              <a:spLocks/>
            </p:cNvSpPr>
            <p:nvPr/>
          </p:nvSpPr>
          <p:spPr bwMode="auto">
            <a:xfrm>
              <a:off x="9956800" y="2303463"/>
              <a:ext cx="93663" cy="92075"/>
            </a:xfrm>
            <a:custGeom>
              <a:avLst/>
              <a:gdLst>
                <a:gd name="T0" fmla="*/ 43 w 70"/>
                <a:gd name="T1" fmla="*/ 63 h 68"/>
                <a:gd name="T2" fmla="*/ 5 w 70"/>
                <a:gd name="T3" fmla="*/ 44 h 68"/>
                <a:gd name="T4" fmla="*/ 27 w 70"/>
                <a:gd name="T5" fmla="*/ 6 h 68"/>
                <a:gd name="T6" fmla="*/ 66 w 70"/>
                <a:gd name="T7" fmla="*/ 25 h 68"/>
                <a:gd name="T8" fmla="*/ 43 w 70"/>
                <a:gd name="T9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8">
                  <a:moveTo>
                    <a:pt x="43" y="63"/>
                  </a:moveTo>
                  <a:cubicBezTo>
                    <a:pt x="26" y="68"/>
                    <a:pt x="9" y="60"/>
                    <a:pt x="5" y="44"/>
                  </a:cubicBezTo>
                  <a:cubicBezTo>
                    <a:pt x="0" y="28"/>
                    <a:pt x="10" y="11"/>
                    <a:pt x="27" y="6"/>
                  </a:cubicBezTo>
                  <a:cubicBezTo>
                    <a:pt x="44" y="0"/>
                    <a:pt x="61" y="9"/>
                    <a:pt x="66" y="25"/>
                  </a:cubicBezTo>
                  <a:cubicBezTo>
                    <a:pt x="70" y="40"/>
                    <a:pt x="60" y="58"/>
                    <a:pt x="43" y="63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1" name="Freeform 531"/>
            <p:cNvSpPr>
              <a:spLocks/>
            </p:cNvSpPr>
            <p:nvPr/>
          </p:nvSpPr>
          <p:spPr bwMode="auto">
            <a:xfrm>
              <a:off x="10113963" y="2303463"/>
              <a:ext cx="95250" cy="92075"/>
            </a:xfrm>
            <a:custGeom>
              <a:avLst/>
              <a:gdLst>
                <a:gd name="T0" fmla="*/ 66 w 70"/>
                <a:gd name="T1" fmla="*/ 44 h 68"/>
                <a:gd name="T2" fmla="*/ 27 w 70"/>
                <a:gd name="T3" fmla="*/ 63 h 68"/>
                <a:gd name="T4" fmla="*/ 5 w 70"/>
                <a:gd name="T5" fmla="*/ 25 h 68"/>
                <a:gd name="T6" fmla="*/ 43 w 70"/>
                <a:gd name="T7" fmla="*/ 6 h 68"/>
                <a:gd name="T8" fmla="*/ 66 w 70"/>
                <a:gd name="T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8">
                  <a:moveTo>
                    <a:pt x="66" y="44"/>
                  </a:moveTo>
                  <a:cubicBezTo>
                    <a:pt x="61" y="60"/>
                    <a:pt x="44" y="68"/>
                    <a:pt x="27" y="63"/>
                  </a:cubicBezTo>
                  <a:cubicBezTo>
                    <a:pt x="10" y="58"/>
                    <a:pt x="0" y="40"/>
                    <a:pt x="5" y="25"/>
                  </a:cubicBezTo>
                  <a:cubicBezTo>
                    <a:pt x="9" y="9"/>
                    <a:pt x="26" y="0"/>
                    <a:pt x="43" y="6"/>
                  </a:cubicBezTo>
                  <a:cubicBezTo>
                    <a:pt x="60" y="11"/>
                    <a:pt x="70" y="28"/>
                    <a:pt x="66" y="44"/>
                  </a:cubicBez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2" name="Freeform 532"/>
            <p:cNvSpPr>
              <a:spLocks/>
            </p:cNvSpPr>
            <p:nvPr/>
          </p:nvSpPr>
          <p:spPr bwMode="auto">
            <a:xfrm>
              <a:off x="10015538" y="2579688"/>
              <a:ext cx="134938" cy="92075"/>
            </a:xfrm>
            <a:custGeom>
              <a:avLst/>
              <a:gdLst>
                <a:gd name="T0" fmla="*/ 0 w 85"/>
                <a:gd name="T1" fmla="*/ 0 h 58"/>
                <a:gd name="T2" fmla="*/ 20 w 85"/>
                <a:gd name="T3" fmla="*/ 58 h 58"/>
                <a:gd name="T4" fmla="*/ 70 w 85"/>
                <a:gd name="T5" fmla="*/ 58 h 58"/>
                <a:gd name="T6" fmla="*/ 85 w 85"/>
                <a:gd name="T7" fmla="*/ 0 h 58"/>
                <a:gd name="T8" fmla="*/ 0 w 85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8">
                  <a:moveTo>
                    <a:pt x="0" y="0"/>
                  </a:moveTo>
                  <a:lnTo>
                    <a:pt x="20" y="58"/>
                  </a:lnTo>
                  <a:lnTo>
                    <a:pt x="70" y="58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3" name="Oval 533"/>
            <p:cNvSpPr>
              <a:spLocks noChangeArrowheads="1"/>
            </p:cNvSpPr>
            <p:nvPr/>
          </p:nvSpPr>
          <p:spPr bwMode="auto">
            <a:xfrm>
              <a:off x="9991725" y="2424113"/>
              <a:ext cx="184150" cy="182563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4" name="Oval 534"/>
            <p:cNvSpPr>
              <a:spLocks noChangeArrowheads="1"/>
            </p:cNvSpPr>
            <p:nvPr/>
          </p:nvSpPr>
          <p:spPr bwMode="auto">
            <a:xfrm>
              <a:off x="10028238" y="2468563"/>
              <a:ext cx="19050" cy="19050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5" name="Oval 535"/>
            <p:cNvSpPr>
              <a:spLocks noChangeArrowheads="1"/>
            </p:cNvSpPr>
            <p:nvPr/>
          </p:nvSpPr>
          <p:spPr bwMode="auto">
            <a:xfrm>
              <a:off x="10072688" y="2468563"/>
              <a:ext cx="20638" cy="19050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6" name="Oval 536"/>
            <p:cNvSpPr>
              <a:spLocks noChangeArrowheads="1"/>
            </p:cNvSpPr>
            <p:nvPr/>
          </p:nvSpPr>
          <p:spPr bwMode="auto">
            <a:xfrm>
              <a:off x="10118725" y="2468563"/>
              <a:ext cx="20638" cy="19050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7" name="Oval 537"/>
            <p:cNvSpPr>
              <a:spLocks noChangeArrowheads="1"/>
            </p:cNvSpPr>
            <p:nvPr/>
          </p:nvSpPr>
          <p:spPr bwMode="auto">
            <a:xfrm>
              <a:off x="10028238" y="2547938"/>
              <a:ext cx="19050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8" name="Oval 538"/>
            <p:cNvSpPr>
              <a:spLocks noChangeArrowheads="1"/>
            </p:cNvSpPr>
            <p:nvPr/>
          </p:nvSpPr>
          <p:spPr bwMode="auto">
            <a:xfrm>
              <a:off x="10072688" y="2547938"/>
              <a:ext cx="20638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69" name="Oval 539"/>
            <p:cNvSpPr>
              <a:spLocks noChangeArrowheads="1"/>
            </p:cNvSpPr>
            <p:nvPr/>
          </p:nvSpPr>
          <p:spPr bwMode="auto">
            <a:xfrm>
              <a:off x="10118725" y="2547938"/>
              <a:ext cx="20638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0" name="Oval 540"/>
            <p:cNvSpPr>
              <a:spLocks noChangeArrowheads="1"/>
            </p:cNvSpPr>
            <p:nvPr/>
          </p:nvSpPr>
          <p:spPr bwMode="auto">
            <a:xfrm>
              <a:off x="10053638" y="2509838"/>
              <a:ext cx="19050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1" name="Oval 541"/>
            <p:cNvSpPr>
              <a:spLocks noChangeArrowheads="1"/>
            </p:cNvSpPr>
            <p:nvPr/>
          </p:nvSpPr>
          <p:spPr bwMode="auto">
            <a:xfrm>
              <a:off x="10098088" y="2509838"/>
              <a:ext cx="20638" cy="206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2" name="Freeform 542"/>
            <p:cNvSpPr>
              <a:spLocks/>
            </p:cNvSpPr>
            <p:nvPr/>
          </p:nvSpPr>
          <p:spPr bwMode="auto">
            <a:xfrm>
              <a:off x="10234613" y="2487613"/>
              <a:ext cx="117475" cy="149225"/>
            </a:xfrm>
            <a:custGeom>
              <a:avLst/>
              <a:gdLst>
                <a:gd name="T0" fmla="*/ 44 w 74"/>
                <a:gd name="T1" fmla="*/ 94 h 94"/>
                <a:gd name="T2" fmla="*/ 0 w 74"/>
                <a:gd name="T3" fmla="*/ 77 h 94"/>
                <a:gd name="T4" fmla="*/ 30 w 74"/>
                <a:gd name="T5" fmla="*/ 0 h 94"/>
                <a:gd name="T6" fmla="*/ 74 w 74"/>
                <a:gd name="T7" fmla="*/ 17 h 94"/>
                <a:gd name="T8" fmla="*/ 44 w 74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94">
                  <a:moveTo>
                    <a:pt x="44" y="94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74" y="17"/>
                  </a:lnTo>
                  <a:lnTo>
                    <a:pt x="44" y="94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3" name="Freeform 543"/>
            <p:cNvSpPr>
              <a:spLocks/>
            </p:cNvSpPr>
            <p:nvPr/>
          </p:nvSpPr>
          <p:spPr bwMode="auto">
            <a:xfrm>
              <a:off x="10234613" y="2487613"/>
              <a:ext cx="63500" cy="128588"/>
            </a:xfrm>
            <a:custGeom>
              <a:avLst/>
              <a:gdLst>
                <a:gd name="T0" fmla="*/ 10 w 40"/>
                <a:gd name="T1" fmla="*/ 81 h 81"/>
                <a:gd name="T2" fmla="*/ 0 w 40"/>
                <a:gd name="T3" fmla="*/ 77 h 81"/>
                <a:gd name="T4" fmla="*/ 30 w 40"/>
                <a:gd name="T5" fmla="*/ 0 h 81"/>
                <a:gd name="T6" fmla="*/ 40 w 40"/>
                <a:gd name="T7" fmla="*/ 4 h 81"/>
                <a:gd name="T8" fmla="*/ 10 w 40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1">
                  <a:moveTo>
                    <a:pt x="10" y="81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40" y="4"/>
                  </a:lnTo>
                  <a:lnTo>
                    <a:pt x="10" y="81"/>
                  </a:lnTo>
                  <a:close/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2" name="Группа 731"/>
          <p:cNvGrpSpPr/>
          <p:nvPr/>
        </p:nvGrpSpPr>
        <p:grpSpPr>
          <a:xfrm>
            <a:off x="6621067" y="1735138"/>
            <a:ext cx="260747" cy="406004"/>
            <a:chOff x="8828088" y="2152651"/>
            <a:chExt cx="347663" cy="541338"/>
          </a:xfrm>
        </p:grpSpPr>
        <p:sp>
          <p:nvSpPr>
            <p:cNvPr id="474" name="Freeform 544"/>
            <p:cNvSpPr>
              <a:spLocks/>
            </p:cNvSpPr>
            <p:nvPr/>
          </p:nvSpPr>
          <p:spPr bwMode="auto">
            <a:xfrm>
              <a:off x="8828088" y="2152651"/>
              <a:ext cx="347663" cy="541338"/>
            </a:xfrm>
            <a:custGeom>
              <a:avLst/>
              <a:gdLst>
                <a:gd name="T0" fmla="*/ 254 w 258"/>
                <a:gd name="T1" fmla="*/ 80 h 400"/>
                <a:gd name="T2" fmla="*/ 232 w 258"/>
                <a:gd name="T3" fmla="*/ 57 h 400"/>
                <a:gd name="T4" fmla="*/ 209 w 258"/>
                <a:gd name="T5" fmla="*/ 79 h 400"/>
                <a:gd name="T6" fmla="*/ 209 w 258"/>
                <a:gd name="T7" fmla="*/ 51 h 400"/>
                <a:gd name="T8" fmla="*/ 188 w 258"/>
                <a:gd name="T9" fmla="*/ 28 h 400"/>
                <a:gd name="T10" fmla="*/ 165 w 258"/>
                <a:gd name="T11" fmla="*/ 50 h 400"/>
                <a:gd name="T12" fmla="*/ 165 w 258"/>
                <a:gd name="T13" fmla="*/ 23 h 400"/>
                <a:gd name="T14" fmla="*/ 143 w 258"/>
                <a:gd name="T15" fmla="*/ 0 h 400"/>
                <a:gd name="T16" fmla="*/ 120 w 258"/>
                <a:gd name="T17" fmla="*/ 22 h 400"/>
                <a:gd name="T18" fmla="*/ 120 w 258"/>
                <a:gd name="T19" fmla="*/ 50 h 400"/>
                <a:gd name="T20" fmla="*/ 98 w 258"/>
                <a:gd name="T21" fmla="*/ 28 h 400"/>
                <a:gd name="T22" fmla="*/ 76 w 258"/>
                <a:gd name="T23" fmla="*/ 51 h 400"/>
                <a:gd name="T24" fmla="*/ 76 w 258"/>
                <a:gd name="T25" fmla="*/ 193 h 400"/>
                <a:gd name="T26" fmla="*/ 10 w 258"/>
                <a:gd name="T27" fmla="*/ 144 h 400"/>
                <a:gd name="T28" fmla="*/ 10 w 258"/>
                <a:gd name="T29" fmla="*/ 144 h 400"/>
                <a:gd name="T30" fmla="*/ 4 w 258"/>
                <a:gd name="T31" fmla="*/ 169 h 400"/>
                <a:gd name="T32" fmla="*/ 43 w 258"/>
                <a:gd name="T33" fmla="*/ 243 h 400"/>
                <a:gd name="T34" fmla="*/ 91 w 258"/>
                <a:gd name="T35" fmla="*/ 358 h 400"/>
                <a:gd name="T36" fmla="*/ 91 w 258"/>
                <a:gd name="T37" fmla="*/ 400 h 400"/>
                <a:gd name="T38" fmla="*/ 217 w 258"/>
                <a:gd name="T39" fmla="*/ 400 h 400"/>
                <a:gd name="T40" fmla="*/ 217 w 258"/>
                <a:gd name="T41" fmla="*/ 356 h 400"/>
                <a:gd name="T42" fmla="*/ 254 w 258"/>
                <a:gd name="T43" fmla="*/ 212 h 400"/>
                <a:gd name="T44" fmla="*/ 254 w 258"/>
                <a:gd name="T45" fmla="*/ 8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8" h="400">
                  <a:moveTo>
                    <a:pt x="254" y="80"/>
                  </a:moveTo>
                  <a:cubicBezTo>
                    <a:pt x="254" y="68"/>
                    <a:pt x="244" y="57"/>
                    <a:pt x="232" y="57"/>
                  </a:cubicBezTo>
                  <a:cubicBezTo>
                    <a:pt x="220" y="57"/>
                    <a:pt x="209" y="67"/>
                    <a:pt x="209" y="79"/>
                  </a:cubicBezTo>
                  <a:cubicBezTo>
                    <a:pt x="209" y="51"/>
                    <a:pt x="209" y="51"/>
                    <a:pt x="209" y="51"/>
                  </a:cubicBezTo>
                  <a:cubicBezTo>
                    <a:pt x="209" y="39"/>
                    <a:pt x="200" y="28"/>
                    <a:pt x="188" y="28"/>
                  </a:cubicBezTo>
                  <a:cubicBezTo>
                    <a:pt x="175" y="27"/>
                    <a:pt x="165" y="37"/>
                    <a:pt x="165" y="50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5" y="11"/>
                    <a:pt x="156" y="0"/>
                    <a:pt x="143" y="0"/>
                  </a:cubicBezTo>
                  <a:cubicBezTo>
                    <a:pt x="131" y="0"/>
                    <a:pt x="120" y="10"/>
                    <a:pt x="120" y="22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37"/>
                    <a:pt x="110" y="27"/>
                    <a:pt x="98" y="28"/>
                  </a:cubicBezTo>
                  <a:cubicBezTo>
                    <a:pt x="85" y="28"/>
                    <a:pt x="76" y="39"/>
                    <a:pt x="76" y="51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62" y="167"/>
                    <a:pt x="39" y="134"/>
                    <a:pt x="10" y="144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2" y="150"/>
                    <a:pt x="0" y="161"/>
                    <a:pt x="4" y="169"/>
                  </a:cubicBezTo>
                  <a:cubicBezTo>
                    <a:pt x="43" y="243"/>
                    <a:pt x="43" y="243"/>
                    <a:pt x="43" y="243"/>
                  </a:cubicBezTo>
                  <a:cubicBezTo>
                    <a:pt x="43" y="243"/>
                    <a:pt x="30" y="348"/>
                    <a:pt x="91" y="358"/>
                  </a:cubicBezTo>
                  <a:cubicBezTo>
                    <a:pt x="91" y="400"/>
                    <a:pt x="91" y="400"/>
                    <a:pt x="91" y="400"/>
                  </a:cubicBezTo>
                  <a:cubicBezTo>
                    <a:pt x="217" y="400"/>
                    <a:pt x="217" y="400"/>
                    <a:pt x="217" y="400"/>
                  </a:cubicBezTo>
                  <a:cubicBezTo>
                    <a:pt x="217" y="356"/>
                    <a:pt x="217" y="356"/>
                    <a:pt x="217" y="356"/>
                  </a:cubicBezTo>
                  <a:cubicBezTo>
                    <a:pt x="258" y="342"/>
                    <a:pt x="254" y="212"/>
                    <a:pt x="254" y="212"/>
                  </a:cubicBezTo>
                  <a:lnTo>
                    <a:pt x="254" y="8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5" name="Line 545"/>
            <p:cNvSpPr>
              <a:spLocks noChangeShapeType="1"/>
            </p:cNvSpPr>
            <p:nvPr/>
          </p:nvSpPr>
          <p:spPr bwMode="auto">
            <a:xfrm>
              <a:off x="8990013" y="2220913"/>
              <a:ext cx="0" cy="1698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6" name="Line 546"/>
            <p:cNvSpPr>
              <a:spLocks noChangeShapeType="1"/>
            </p:cNvSpPr>
            <p:nvPr/>
          </p:nvSpPr>
          <p:spPr bwMode="auto">
            <a:xfrm>
              <a:off x="9050338" y="2220913"/>
              <a:ext cx="0" cy="1698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7" name="Line 547"/>
            <p:cNvSpPr>
              <a:spLocks noChangeShapeType="1"/>
            </p:cNvSpPr>
            <p:nvPr/>
          </p:nvSpPr>
          <p:spPr bwMode="auto">
            <a:xfrm>
              <a:off x="9110663" y="2252663"/>
              <a:ext cx="0" cy="1381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8" name="Freeform 548"/>
            <p:cNvSpPr>
              <a:spLocks/>
            </p:cNvSpPr>
            <p:nvPr/>
          </p:nvSpPr>
          <p:spPr bwMode="auto">
            <a:xfrm>
              <a:off x="8974138" y="2424113"/>
              <a:ext cx="117475" cy="269875"/>
            </a:xfrm>
            <a:custGeom>
              <a:avLst/>
              <a:gdLst>
                <a:gd name="T0" fmla="*/ 87 w 87"/>
                <a:gd name="T1" fmla="*/ 200 h 200"/>
                <a:gd name="T2" fmla="*/ 0 w 87"/>
                <a:gd name="T3" fmla="*/ 200 h 200"/>
                <a:gd name="T4" fmla="*/ 0 w 87"/>
                <a:gd name="T5" fmla="*/ 27 h 200"/>
                <a:gd name="T6" fmla="*/ 28 w 87"/>
                <a:gd name="T7" fmla="*/ 0 h 200"/>
                <a:gd name="T8" fmla="*/ 60 w 87"/>
                <a:gd name="T9" fmla="*/ 0 h 200"/>
                <a:gd name="T10" fmla="*/ 87 w 87"/>
                <a:gd name="T11" fmla="*/ 27 h 200"/>
                <a:gd name="T12" fmla="*/ 87 w 87"/>
                <a:gd name="T13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00">
                  <a:moveTo>
                    <a:pt x="87" y="20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5" y="0"/>
                    <a:pt x="87" y="12"/>
                    <a:pt x="87" y="27"/>
                  </a:cubicBezTo>
                  <a:lnTo>
                    <a:pt x="87" y="20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79" name="Rectangle 549"/>
            <p:cNvSpPr>
              <a:spLocks noChangeArrowheads="1"/>
            </p:cNvSpPr>
            <p:nvPr/>
          </p:nvSpPr>
          <p:spPr bwMode="auto">
            <a:xfrm>
              <a:off x="8929688" y="2268538"/>
              <a:ext cx="60325" cy="5397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0" name="Rectangle 550"/>
            <p:cNvSpPr>
              <a:spLocks noChangeArrowheads="1"/>
            </p:cNvSpPr>
            <p:nvPr/>
          </p:nvSpPr>
          <p:spPr bwMode="auto">
            <a:xfrm>
              <a:off x="8990013" y="2236788"/>
              <a:ext cx="60325" cy="52388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1" name="Rectangle 551"/>
            <p:cNvSpPr>
              <a:spLocks noChangeArrowheads="1"/>
            </p:cNvSpPr>
            <p:nvPr/>
          </p:nvSpPr>
          <p:spPr bwMode="auto">
            <a:xfrm>
              <a:off x="9110663" y="2311401"/>
              <a:ext cx="60325" cy="52388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2" name="Rectangle 552"/>
            <p:cNvSpPr>
              <a:spLocks noChangeArrowheads="1"/>
            </p:cNvSpPr>
            <p:nvPr/>
          </p:nvSpPr>
          <p:spPr bwMode="auto">
            <a:xfrm>
              <a:off x="9051925" y="2268538"/>
              <a:ext cx="58738" cy="5397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3" name="Rectangle 553"/>
            <p:cNvSpPr>
              <a:spLocks noChangeArrowheads="1"/>
            </p:cNvSpPr>
            <p:nvPr/>
          </p:nvSpPr>
          <p:spPr bwMode="auto">
            <a:xfrm>
              <a:off x="9001125" y="2616201"/>
              <a:ext cx="66675" cy="39688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4" name="Line 554"/>
            <p:cNvSpPr>
              <a:spLocks noChangeShapeType="1"/>
            </p:cNvSpPr>
            <p:nvPr/>
          </p:nvSpPr>
          <p:spPr bwMode="auto">
            <a:xfrm>
              <a:off x="9001125" y="2671763"/>
              <a:ext cx="0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5" name="Line 555"/>
            <p:cNvSpPr>
              <a:spLocks noChangeShapeType="1"/>
            </p:cNvSpPr>
            <p:nvPr/>
          </p:nvSpPr>
          <p:spPr bwMode="auto">
            <a:xfrm>
              <a:off x="9034463" y="2671763"/>
              <a:ext cx="0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6" name="Line 556"/>
            <p:cNvSpPr>
              <a:spLocks noChangeShapeType="1"/>
            </p:cNvSpPr>
            <p:nvPr/>
          </p:nvSpPr>
          <p:spPr bwMode="auto">
            <a:xfrm>
              <a:off x="9066213" y="2671763"/>
              <a:ext cx="0" cy="2222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7" name="Freeform 557"/>
            <p:cNvSpPr>
              <a:spLocks/>
            </p:cNvSpPr>
            <p:nvPr/>
          </p:nvSpPr>
          <p:spPr bwMode="auto">
            <a:xfrm>
              <a:off x="8845550" y="2359026"/>
              <a:ext cx="42863" cy="46038"/>
            </a:xfrm>
            <a:custGeom>
              <a:avLst/>
              <a:gdLst>
                <a:gd name="T0" fmla="*/ 0 w 32"/>
                <a:gd name="T1" fmla="*/ 34 h 34"/>
                <a:gd name="T2" fmla="*/ 32 w 32"/>
                <a:gd name="T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34">
                  <a:moveTo>
                    <a:pt x="0" y="34"/>
                  </a:moveTo>
                  <a:cubicBezTo>
                    <a:pt x="0" y="34"/>
                    <a:pt x="2" y="15"/>
                    <a:pt x="32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8" name="Freeform 558"/>
            <p:cNvSpPr>
              <a:spLocks/>
            </p:cNvSpPr>
            <p:nvPr/>
          </p:nvSpPr>
          <p:spPr bwMode="auto">
            <a:xfrm>
              <a:off x="8866188" y="2386013"/>
              <a:ext cx="47625" cy="58738"/>
            </a:xfrm>
            <a:custGeom>
              <a:avLst/>
              <a:gdLst>
                <a:gd name="T0" fmla="*/ 0 w 35"/>
                <a:gd name="T1" fmla="*/ 44 h 44"/>
                <a:gd name="T2" fmla="*/ 35 w 35"/>
                <a:gd name="T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44">
                  <a:moveTo>
                    <a:pt x="0" y="44"/>
                  </a:moveTo>
                  <a:cubicBezTo>
                    <a:pt x="0" y="44"/>
                    <a:pt x="2" y="18"/>
                    <a:pt x="35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89" name="Line 559"/>
            <p:cNvSpPr>
              <a:spLocks noChangeShapeType="1"/>
            </p:cNvSpPr>
            <p:nvPr/>
          </p:nvSpPr>
          <p:spPr bwMode="auto">
            <a:xfrm flipH="1">
              <a:off x="8956675" y="2495551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0" name="Line 560"/>
            <p:cNvSpPr>
              <a:spLocks noChangeShapeType="1"/>
            </p:cNvSpPr>
            <p:nvPr/>
          </p:nvSpPr>
          <p:spPr bwMode="auto">
            <a:xfrm flipH="1">
              <a:off x="8956675" y="2528888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1" name="Line 561"/>
            <p:cNvSpPr>
              <a:spLocks noChangeShapeType="1"/>
            </p:cNvSpPr>
            <p:nvPr/>
          </p:nvSpPr>
          <p:spPr bwMode="auto">
            <a:xfrm flipH="1">
              <a:off x="8956675" y="2562226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2" name="Line 562"/>
            <p:cNvSpPr>
              <a:spLocks noChangeShapeType="1"/>
            </p:cNvSpPr>
            <p:nvPr/>
          </p:nvSpPr>
          <p:spPr bwMode="auto">
            <a:xfrm flipH="1">
              <a:off x="9091613" y="2495551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3" name="Line 563"/>
            <p:cNvSpPr>
              <a:spLocks noChangeShapeType="1"/>
            </p:cNvSpPr>
            <p:nvPr/>
          </p:nvSpPr>
          <p:spPr bwMode="auto">
            <a:xfrm flipH="1">
              <a:off x="9091613" y="2528888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4" name="Line 564"/>
            <p:cNvSpPr>
              <a:spLocks noChangeShapeType="1"/>
            </p:cNvSpPr>
            <p:nvPr/>
          </p:nvSpPr>
          <p:spPr bwMode="auto">
            <a:xfrm flipH="1">
              <a:off x="9091613" y="2562226"/>
              <a:ext cx="174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3" name="Группа 732"/>
          <p:cNvGrpSpPr/>
          <p:nvPr/>
        </p:nvGrpSpPr>
        <p:grpSpPr>
          <a:xfrm>
            <a:off x="5751910" y="1731566"/>
            <a:ext cx="375047" cy="409575"/>
            <a:chOff x="7669213" y="2147888"/>
            <a:chExt cx="500062" cy="546100"/>
          </a:xfrm>
        </p:grpSpPr>
        <p:sp>
          <p:nvSpPr>
            <p:cNvPr id="495" name="Oval 565"/>
            <p:cNvSpPr>
              <a:spLocks noChangeArrowheads="1"/>
            </p:cNvSpPr>
            <p:nvPr/>
          </p:nvSpPr>
          <p:spPr bwMode="auto">
            <a:xfrm>
              <a:off x="7839075" y="2490788"/>
              <a:ext cx="203200" cy="203200"/>
            </a:xfrm>
            <a:prstGeom prst="ellips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6" name="Freeform 566"/>
            <p:cNvSpPr>
              <a:spLocks/>
            </p:cNvSpPr>
            <p:nvPr/>
          </p:nvSpPr>
          <p:spPr bwMode="auto">
            <a:xfrm>
              <a:off x="7859713" y="2511426"/>
              <a:ext cx="160338" cy="133350"/>
            </a:xfrm>
            <a:custGeom>
              <a:avLst/>
              <a:gdLst>
                <a:gd name="T0" fmla="*/ 105 w 119"/>
                <a:gd name="T1" fmla="*/ 99 h 99"/>
                <a:gd name="T2" fmla="*/ 119 w 119"/>
                <a:gd name="T3" fmla="*/ 60 h 99"/>
                <a:gd name="T4" fmla="*/ 60 w 119"/>
                <a:gd name="T5" fmla="*/ 0 h 99"/>
                <a:gd name="T6" fmla="*/ 0 w 119"/>
                <a:gd name="T7" fmla="*/ 60 h 99"/>
                <a:gd name="T8" fmla="*/ 15 w 119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99">
                  <a:moveTo>
                    <a:pt x="105" y="99"/>
                  </a:moveTo>
                  <a:cubicBezTo>
                    <a:pt x="114" y="89"/>
                    <a:pt x="119" y="75"/>
                    <a:pt x="119" y="60"/>
                  </a:cubicBezTo>
                  <a:cubicBezTo>
                    <a:pt x="119" y="27"/>
                    <a:pt x="93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75"/>
                    <a:pt x="5" y="89"/>
                    <a:pt x="15" y="99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7" name="Line 567"/>
            <p:cNvSpPr>
              <a:spLocks noChangeShapeType="1"/>
            </p:cNvSpPr>
            <p:nvPr/>
          </p:nvSpPr>
          <p:spPr bwMode="auto">
            <a:xfrm>
              <a:off x="7940675" y="2511426"/>
              <a:ext cx="0" cy="206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8" name="Line 568"/>
            <p:cNvSpPr>
              <a:spLocks noChangeShapeType="1"/>
            </p:cNvSpPr>
            <p:nvPr/>
          </p:nvSpPr>
          <p:spPr bwMode="auto">
            <a:xfrm>
              <a:off x="7893050" y="2527301"/>
              <a:ext cx="11113" cy="158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499" name="Line 569"/>
            <p:cNvSpPr>
              <a:spLocks noChangeShapeType="1"/>
            </p:cNvSpPr>
            <p:nvPr/>
          </p:nvSpPr>
          <p:spPr bwMode="auto">
            <a:xfrm>
              <a:off x="7862888" y="2568576"/>
              <a:ext cx="17463" cy="47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0" name="Line 570"/>
            <p:cNvSpPr>
              <a:spLocks noChangeShapeType="1"/>
            </p:cNvSpPr>
            <p:nvPr/>
          </p:nvSpPr>
          <p:spPr bwMode="auto">
            <a:xfrm flipV="1">
              <a:off x="7862888" y="2611438"/>
              <a:ext cx="17463" cy="63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1" name="Line 571"/>
            <p:cNvSpPr>
              <a:spLocks noChangeShapeType="1"/>
            </p:cNvSpPr>
            <p:nvPr/>
          </p:nvSpPr>
          <p:spPr bwMode="auto">
            <a:xfrm flipH="1" flipV="1">
              <a:off x="7997825" y="2611438"/>
              <a:ext cx="19050" cy="63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2" name="Line 572"/>
            <p:cNvSpPr>
              <a:spLocks noChangeShapeType="1"/>
            </p:cNvSpPr>
            <p:nvPr/>
          </p:nvSpPr>
          <p:spPr bwMode="auto">
            <a:xfrm flipH="1">
              <a:off x="7997825" y="2568576"/>
              <a:ext cx="19050" cy="476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3" name="Line 573"/>
            <p:cNvSpPr>
              <a:spLocks noChangeShapeType="1"/>
            </p:cNvSpPr>
            <p:nvPr/>
          </p:nvSpPr>
          <p:spPr bwMode="auto">
            <a:xfrm flipH="1">
              <a:off x="7975600" y="2527301"/>
              <a:ext cx="12700" cy="158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4" name="Freeform 574"/>
            <p:cNvSpPr>
              <a:spLocks/>
            </p:cNvSpPr>
            <p:nvPr/>
          </p:nvSpPr>
          <p:spPr bwMode="auto">
            <a:xfrm>
              <a:off x="8020050" y="2413001"/>
              <a:ext cx="149225" cy="136525"/>
            </a:xfrm>
            <a:custGeom>
              <a:avLst/>
              <a:gdLst>
                <a:gd name="T0" fmla="*/ 0 w 94"/>
                <a:gd name="T1" fmla="*/ 0 h 86"/>
                <a:gd name="T2" fmla="*/ 50 w 94"/>
                <a:gd name="T3" fmla="*/ 0 h 86"/>
                <a:gd name="T4" fmla="*/ 94 w 94"/>
                <a:gd name="T5" fmla="*/ 42 h 86"/>
                <a:gd name="T6" fmla="*/ 50 w 94"/>
                <a:gd name="T7" fmla="*/ 86 h 86"/>
                <a:gd name="T8" fmla="*/ 7 w 94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86">
                  <a:moveTo>
                    <a:pt x="0" y="0"/>
                  </a:moveTo>
                  <a:lnTo>
                    <a:pt x="50" y="0"/>
                  </a:lnTo>
                  <a:lnTo>
                    <a:pt x="94" y="42"/>
                  </a:lnTo>
                  <a:lnTo>
                    <a:pt x="50" y="86"/>
                  </a:lnTo>
                  <a:lnTo>
                    <a:pt x="7" y="8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5" name="Freeform 575"/>
            <p:cNvSpPr>
              <a:spLocks/>
            </p:cNvSpPr>
            <p:nvPr/>
          </p:nvSpPr>
          <p:spPr bwMode="auto">
            <a:xfrm>
              <a:off x="7804150" y="2413001"/>
              <a:ext cx="76200" cy="38100"/>
            </a:xfrm>
            <a:custGeom>
              <a:avLst/>
              <a:gdLst>
                <a:gd name="T0" fmla="*/ 0 w 48"/>
                <a:gd name="T1" fmla="*/ 24 h 24"/>
                <a:gd name="T2" fmla="*/ 0 w 48"/>
                <a:gd name="T3" fmla="*/ 0 h 24"/>
                <a:gd name="T4" fmla="*/ 48 w 4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24">
                  <a:moveTo>
                    <a:pt x="0" y="24"/>
                  </a:moveTo>
                  <a:lnTo>
                    <a:pt x="0" y="0"/>
                  </a:lnTo>
                  <a:lnTo>
                    <a:pt x="48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6" name="Freeform 576"/>
            <p:cNvSpPr>
              <a:spLocks/>
            </p:cNvSpPr>
            <p:nvPr/>
          </p:nvSpPr>
          <p:spPr bwMode="auto">
            <a:xfrm>
              <a:off x="7804150" y="2489201"/>
              <a:ext cx="44450" cy="60325"/>
            </a:xfrm>
            <a:custGeom>
              <a:avLst/>
              <a:gdLst>
                <a:gd name="T0" fmla="*/ 28 w 28"/>
                <a:gd name="T1" fmla="*/ 38 h 38"/>
                <a:gd name="T2" fmla="*/ 0 w 28"/>
                <a:gd name="T3" fmla="*/ 38 h 38"/>
                <a:gd name="T4" fmla="*/ 0 w 2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8">
                  <a:moveTo>
                    <a:pt x="28" y="38"/>
                  </a:moveTo>
                  <a:lnTo>
                    <a:pt x="0" y="38"/>
                  </a:lnTo>
                  <a:lnTo>
                    <a:pt x="0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7" name="Line 577"/>
            <p:cNvSpPr>
              <a:spLocks noChangeShapeType="1"/>
            </p:cNvSpPr>
            <p:nvPr/>
          </p:nvSpPr>
          <p:spPr bwMode="auto">
            <a:xfrm flipH="1" flipV="1">
              <a:off x="8067675" y="2379663"/>
              <a:ext cx="31750" cy="333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8" name="Line 578"/>
            <p:cNvSpPr>
              <a:spLocks noChangeShapeType="1"/>
            </p:cNvSpPr>
            <p:nvPr/>
          </p:nvSpPr>
          <p:spPr bwMode="auto">
            <a:xfrm flipH="1">
              <a:off x="8067675" y="2549526"/>
              <a:ext cx="31750" cy="3175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509" name="Freeform 579"/>
            <p:cNvSpPr>
              <a:spLocks/>
            </p:cNvSpPr>
            <p:nvPr/>
          </p:nvSpPr>
          <p:spPr bwMode="auto">
            <a:xfrm>
              <a:off x="7921625" y="2147888"/>
              <a:ext cx="111125" cy="111125"/>
            </a:xfrm>
            <a:custGeom>
              <a:avLst/>
              <a:gdLst>
                <a:gd name="T0" fmla="*/ 76 w 82"/>
                <a:gd name="T1" fmla="*/ 51 h 82"/>
                <a:gd name="T2" fmla="*/ 31 w 82"/>
                <a:gd name="T3" fmla="*/ 76 h 82"/>
                <a:gd name="T4" fmla="*/ 6 w 82"/>
                <a:gd name="T5" fmla="*/ 30 h 82"/>
                <a:gd name="T6" fmla="*/ 52 w 82"/>
                <a:gd name="T7" fmla="*/ 6 h 82"/>
                <a:gd name="T8" fmla="*/ 76 w 82"/>
                <a:gd name="T9" fmla="*/ 5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6" y="51"/>
                  </a:moveTo>
                  <a:cubicBezTo>
                    <a:pt x="71" y="71"/>
                    <a:pt x="50" y="82"/>
                    <a:pt x="31" y="76"/>
                  </a:cubicBezTo>
                  <a:cubicBezTo>
                    <a:pt x="11" y="70"/>
                    <a:pt x="0" y="50"/>
                    <a:pt x="6" y="30"/>
                  </a:cubicBezTo>
                  <a:cubicBezTo>
                    <a:pt x="12" y="11"/>
                    <a:pt x="32" y="0"/>
                    <a:pt x="52" y="6"/>
                  </a:cubicBezTo>
                  <a:cubicBezTo>
                    <a:pt x="71" y="11"/>
                    <a:pt x="82" y="32"/>
                    <a:pt x="76" y="51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1" name="Freeform 581"/>
            <p:cNvSpPr>
              <a:spLocks/>
            </p:cNvSpPr>
            <p:nvPr/>
          </p:nvSpPr>
          <p:spPr bwMode="auto">
            <a:xfrm>
              <a:off x="7866063" y="2295525"/>
              <a:ext cx="42863" cy="128588"/>
            </a:xfrm>
            <a:custGeom>
              <a:avLst/>
              <a:gdLst>
                <a:gd name="T0" fmla="*/ 32 w 32"/>
                <a:gd name="T1" fmla="*/ 0 h 94"/>
                <a:gd name="T2" fmla="*/ 10 w 32"/>
                <a:gd name="T3" fmla="*/ 60 h 94"/>
                <a:gd name="T4" fmla="*/ 19 w 32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94">
                  <a:moveTo>
                    <a:pt x="32" y="0"/>
                  </a:move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0" y="84"/>
                    <a:pt x="19" y="94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2" name="Freeform 582"/>
            <p:cNvSpPr>
              <a:spLocks/>
            </p:cNvSpPr>
            <p:nvPr/>
          </p:nvSpPr>
          <p:spPr bwMode="auto">
            <a:xfrm>
              <a:off x="7737475" y="2301875"/>
              <a:ext cx="347663" cy="212725"/>
            </a:xfrm>
            <a:custGeom>
              <a:avLst/>
              <a:gdLst>
                <a:gd name="T0" fmla="*/ 106 w 257"/>
                <a:gd name="T1" fmla="*/ 82 h 158"/>
                <a:gd name="T2" fmla="*/ 76 w 257"/>
                <a:gd name="T3" fmla="*/ 112 h 158"/>
                <a:gd name="T4" fmla="*/ 15 w 257"/>
                <a:gd name="T5" fmla="*/ 107 h 158"/>
                <a:gd name="T6" fmla="*/ 1 w 257"/>
                <a:gd name="T7" fmla="*/ 118 h 158"/>
                <a:gd name="T8" fmla="*/ 1 w 257"/>
                <a:gd name="T9" fmla="*/ 118 h 158"/>
                <a:gd name="T10" fmla="*/ 12 w 257"/>
                <a:gd name="T11" fmla="*/ 133 h 158"/>
                <a:gd name="T12" fmla="*/ 86 w 257"/>
                <a:gd name="T13" fmla="*/ 146 h 158"/>
                <a:gd name="T14" fmla="*/ 139 w 257"/>
                <a:gd name="T15" fmla="*/ 104 h 158"/>
                <a:gd name="T16" fmla="*/ 153 w 257"/>
                <a:gd name="T17" fmla="*/ 105 h 158"/>
                <a:gd name="T18" fmla="*/ 185 w 257"/>
                <a:gd name="T19" fmla="*/ 109 h 158"/>
                <a:gd name="T20" fmla="*/ 232 w 257"/>
                <a:gd name="T21" fmla="*/ 153 h 158"/>
                <a:gd name="T22" fmla="*/ 250 w 257"/>
                <a:gd name="T23" fmla="*/ 154 h 158"/>
                <a:gd name="T24" fmla="*/ 250 w 257"/>
                <a:gd name="T25" fmla="*/ 154 h 158"/>
                <a:gd name="T26" fmla="*/ 253 w 257"/>
                <a:gd name="T27" fmla="*/ 135 h 158"/>
                <a:gd name="T28" fmla="*/ 208 w 257"/>
                <a:gd name="T29" fmla="*/ 79 h 158"/>
                <a:gd name="T30" fmla="*/ 159 w 257"/>
                <a:gd name="T31" fmla="*/ 66 h 158"/>
                <a:gd name="T32" fmla="*/ 176 w 257"/>
                <a:gd name="T3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158">
                  <a:moveTo>
                    <a:pt x="106" y="82"/>
                  </a:moveTo>
                  <a:cubicBezTo>
                    <a:pt x="105" y="83"/>
                    <a:pt x="76" y="112"/>
                    <a:pt x="76" y="112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9" y="107"/>
                    <a:pt x="3" y="111"/>
                    <a:pt x="1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0" y="125"/>
                    <a:pt x="5" y="132"/>
                    <a:pt x="12" y="133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139" y="104"/>
                    <a:pt x="139" y="104"/>
                    <a:pt x="139" y="104"/>
                  </a:cubicBezTo>
                  <a:cubicBezTo>
                    <a:pt x="139" y="104"/>
                    <a:pt x="148" y="105"/>
                    <a:pt x="153" y="105"/>
                  </a:cubicBezTo>
                  <a:cubicBezTo>
                    <a:pt x="185" y="109"/>
                    <a:pt x="185" y="109"/>
                    <a:pt x="185" y="109"/>
                  </a:cubicBezTo>
                  <a:cubicBezTo>
                    <a:pt x="232" y="153"/>
                    <a:pt x="232" y="153"/>
                    <a:pt x="232" y="153"/>
                  </a:cubicBezTo>
                  <a:cubicBezTo>
                    <a:pt x="237" y="158"/>
                    <a:pt x="245" y="158"/>
                    <a:pt x="250" y="154"/>
                  </a:cubicBezTo>
                  <a:cubicBezTo>
                    <a:pt x="250" y="154"/>
                    <a:pt x="250" y="154"/>
                    <a:pt x="250" y="154"/>
                  </a:cubicBezTo>
                  <a:cubicBezTo>
                    <a:pt x="256" y="149"/>
                    <a:pt x="257" y="141"/>
                    <a:pt x="253" y="135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76" y="0"/>
                    <a:pt x="176" y="0"/>
                    <a:pt x="176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3" name="Line 583"/>
            <p:cNvSpPr>
              <a:spLocks noChangeShapeType="1"/>
            </p:cNvSpPr>
            <p:nvPr/>
          </p:nvSpPr>
          <p:spPr bwMode="auto">
            <a:xfrm>
              <a:off x="7669213" y="2373313"/>
              <a:ext cx="66675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4" name="Line 584"/>
            <p:cNvSpPr>
              <a:spLocks noChangeShapeType="1"/>
            </p:cNvSpPr>
            <p:nvPr/>
          </p:nvSpPr>
          <p:spPr bwMode="auto">
            <a:xfrm>
              <a:off x="7702550" y="2276475"/>
              <a:ext cx="79375" cy="15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5" name="Freeform 585"/>
            <p:cNvSpPr>
              <a:spLocks/>
            </p:cNvSpPr>
            <p:nvPr/>
          </p:nvSpPr>
          <p:spPr bwMode="auto">
            <a:xfrm>
              <a:off x="7821613" y="2236788"/>
              <a:ext cx="122238" cy="117475"/>
            </a:xfrm>
            <a:custGeom>
              <a:avLst/>
              <a:gdLst>
                <a:gd name="T0" fmla="*/ 76 w 91"/>
                <a:gd name="T1" fmla="*/ 44 h 87"/>
                <a:gd name="T2" fmla="*/ 37 w 91"/>
                <a:gd name="T3" fmla="*/ 78 h 87"/>
                <a:gd name="T4" fmla="*/ 26 w 91"/>
                <a:gd name="T5" fmla="*/ 87 h 87"/>
                <a:gd name="T6" fmla="*/ 88 w 91"/>
                <a:gd name="T7" fmla="*/ 16 h 87"/>
                <a:gd name="T8" fmla="*/ 91 w 91"/>
                <a:gd name="T9" fmla="*/ 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87">
                  <a:moveTo>
                    <a:pt x="76" y="44"/>
                  </a:moveTo>
                  <a:cubicBezTo>
                    <a:pt x="50" y="41"/>
                    <a:pt x="40" y="65"/>
                    <a:pt x="37" y="78"/>
                  </a:cubicBezTo>
                  <a:cubicBezTo>
                    <a:pt x="36" y="84"/>
                    <a:pt x="31" y="87"/>
                    <a:pt x="26" y="87"/>
                  </a:cubicBezTo>
                  <a:cubicBezTo>
                    <a:pt x="0" y="87"/>
                    <a:pt x="12" y="0"/>
                    <a:pt x="88" y="16"/>
                  </a:cubicBezTo>
                  <a:cubicBezTo>
                    <a:pt x="91" y="5"/>
                    <a:pt x="91" y="5"/>
                    <a:pt x="91" y="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6" name="Freeform 586"/>
            <p:cNvSpPr>
              <a:spLocks/>
            </p:cNvSpPr>
            <p:nvPr/>
          </p:nvSpPr>
          <p:spPr bwMode="auto">
            <a:xfrm>
              <a:off x="7966075" y="2220913"/>
              <a:ext cx="128588" cy="119063"/>
            </a:xfrm>
            <a:custGeom>
              <a:avLst/>
              <a:gdLst>
                <a:gd name="T0" fmla="*/ 0 w 95"/>
                <a:gd name="T1" fmla="*/ 38 h 88"/>
                <a:gd name="T2" fmla="*/ 58 w 95"/>
                <a:gd name="T3" fmla="*/ 9 h 88"/>
                <a:gd name="T4" fmla="*/ 69 w 95"/>
                <a:gd name="T5" fmla="*/ 0 h 88"/>
                <a:gd name="T6" fmla="*/ 7 w 95"/>
                <a:gd name="T7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88">
                  <a:moveTo>
                    <a:pt x="0" y="38"/>
                  </a:moveTo>
                  <a:cubicBezTo>
                    <a:pt x="41" y="57"/>
                    <a:pt x="54" y="26"/>
                    <a:pt x="58" y="9"/>
                  </a:cubicBezTo>
                  <a:cubicBezTo>
                    <a:pt x="59" y="4"/>
                    <a:pt x="64" y="0"/>
                    <a:pt x="69" y="0"/>
                  </a:cubicBezTo>
                  <a:cubicBezTo>
                    <a:pt x="95" y="1"/>
                    <a:pt x="83" y="88"/>
                    <a:pt x="7" y="71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7" name="Line 587"/>
            <p:cNvSpPr>
              <a:spLocks noChangeShapeType="1"/>
            </p:cNvSpPr>
            <p:nvPr/>
          </p:nvSpPr>
          <p:spPr bwMode="auto">
            <a:xfrm flipV="1">
              <a:off x="7940675" y="2625725"/>
              <a:ext cx="30163" cy="365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4" name="Группа 733"/>
          <p:cNvGrpSpPr/>
          <p:nvPr/>
        </p:nvGrpSpPr>
        <p:grpSpPr>
          <a:xfrm>
            <a:off x="4970860" y="1735137"/>
            <a:ext cx="314325" cy="406004"/>
            <a:chOff x="6627813" y="2152650"/>
            <a:chExt cx="419100" cy="541338"/>
          </a:xfrm>
        </p:grpSpPr>
        <p:sp>
          <p:nvSpPr>
            <p:cNvPr id="208" name="Freeform 588"/>
            <p:cNvSpPr>
              <a:spLocks/>
            </p:cNvSpPr>
            <p:nvPr/>
          </p:nvSpPr>
          <p:spPr bwMode="auto">
            <a:xfrm>
              <a:off x="6634163" y="2541588"/>
              <a:ext cx="406400" cy="152400"/>
            </a:xfrm>
            <a:custGeom>
              <a:avLst/>
              <a:gdLst>
                <a:gd name="T0" fmla="*/ 300 w 300"/>
                <a:gd name="T1" fmla="*/ 67 h 113"/>
                <a:gd name="T2" fmla="*/ 300 w 300"/>
                <a:gd name="T3" fmla="*/ 113 h 113"/>
                <a:gd name="T4" fmla="*/ 0 w 300"/>
                <a:gd name="T5" fmla="*/ 113 h 113"/>
                <a:gd name="T6" fmla="*/ 0 w 300"/>
                <a:gd name="T7" fmla="*/ 67 h 113"/>
                <a:gd name="T8" fmla="*/ 28 w 300"/>
                <a:gd name="T9" fmla="*/ 22 h 113"/>
                <a:gd name="T10" fmla="*/ 61 w 300"/>
                <a:gd name="T11" fmla="*/ 5 h 113"/>
                <a:gd name="T12" fmla="*/ 70 w 300"/>
                <a:gd name="T13" fmla="*/ 0 h 113"/>
                <a:gd name="T14" fmla="*/ 123 w 300"/>
                <a:gd name="T15" fmla="*/ 17 h 113"/>
                <a:gd name="T16" fmla="*/ 177 w 300"/>
                <a:gd name="T17" fmla="*/ 17 h 113"/>
                <a:gd name="T18" fmla="*/ 230 w 300"/>
                <a:gd name="T19" fmla="*/ 0 h 113"/>
                <a:gd name="T20" fmla="*/ 239 w 300"/>
                <a:gd name="T21" fmla="*/ 5 h 113"/>
                <a:gd name="T22" fmla="*/ 272 w 300"/>
                <a:gd name="T23" fmla="*/ 22 h 113"/>
                <a:gd name="T24" fmla="*/ 300 w 300"/>
                <a:gd name="T25" fmla="*/ 6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0" h="113">
                  <a:moveTo>
                    <a:pt x="300" y="67"/>
                  </a:moveTo>
                  <a:cubicBezTo>
                    <a:pt x="300" y="113"/>
                    <a:pt x="300" y="113"/>
                    <a:pt x="30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48"/>
                    <a:pt x="11" y="30"/>
                    <a:pt x="28" y="22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4" y="4"/>
                    <a:pt x="67" y="2"/>
                    <a:pt x="70" y="0"/>
                  </a:cubicBezTo>
                  <a:cubicBezTo>
                    <a:pt x="85" y="10"/>
                    <a:pt x="104" y="17"/>
                    <a:pt x="123" y="17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97" y="17"/>
                    <a:pt x="215" y="10"/>
                    <a:pt x="230" y="0"/>
                  </a:cubicBezTo>
                  <a:cubicBezTo>
                    <a:pt x="233" y="2"/>
                    <a:pt x="236" y="4"/>
                    <a:pt x="239" y="5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89" y="30"/>
                    <a:pt x="300" y="48"/>
                    <a:pt x="300" y="67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09" name="Freeform 589"/>
            <p:cNvSpPr>
              <a:spLocks/>
            </p:cNvSpPr>
            <p:nvPr/>
          </p:nvSpPr>
          <p:spPr bwMode="auto">
            <a:xfrm>
              <a:off x="6677025" y="2152650"/>
              <a:ext cx="319088" cy="411163"/>
            </a:xfrm>
            <a:custGeom>
              <a:avLst/>
              <a:gdLst>
                <a:gd name="T0" fmla="*/ 218 w 236"/>
                <a:gd name="T1" fmla="*/ 0 h 304"/>
                <a:gd name="T2" fmla="*/ 236 w 236"/>
                <a:gd name="T3" fmla="*/ 19 h 304"/>
                <a:gd name="T4" fmla="*/ 236 w 236"/>
                <a:gd name="T5" fmla="*/ 212 h 304"/>
                <a:gd name="T6" fmla="*/ 198 w 236"/>
                <a:gd name="T7" fmla="*/ 287 h 304"/>
                <a:gd name="T8" fmla="*/ 145 w 236"/>
                <a:gd name="T9" fmla="*/ 304 h 304"/>
                <a:gd name="T10" fmla="*/ 91 w 236"/>
                <a:gd name="T11" fmla="*/ 304 h 304"/>
                <a:gd name="T12" fmla="*/ 38 w 236"/>
                <a:gd name="T13" fmla="*/ 287 h 304"/>
                <a:gd name="T14" fmla="*/ 0 w 236"/>
                <a:gd name="T15" fmla="*/ 212 h 304"/>
                <a:gd name="T16" fmla="*/ 0 w 236"/>
                <a:gd name="T17" fmla="*/ 19 h 304"/>
                <a:gd name="T18" fmla="*/ 18 w 236"/>
                <a:gd name="T19" fmla="*/ 0 h 304"/>
                <a:gd name="T20" fmla="*/ 218 w 236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304">
                  <a:moveTo>
                    <a:pt x="218" y="0"/>
                  </a:moveTo>
                  <a:cubicBezTo>
                    <a:pt x="228" y="0"/>
                    <a:pt x="236" y="8"/>
                    <a:pt x="236" y="19"/>
                  </a:cubicBezTo>
                  <a:cubicBezTo>
                    <a:pt x="236" y="212"/>
                    <a:pt x="236" y="212"/>
                    <a:pt x="236" y="212"/>
                  </a:cubicBezTo>
                  <a:cubicBezTo>
                    <a:pt x="236" y="243"/>
                    <a:pt x="221" y="270"/>
                    <a:pt x="198" y="287"/>
                  </a:cubicBezTo>
                  <a:cubicBezTo>
                    <a:pt x="183" y="297"/>
                    <a:pt x="165" y="304"/>
                    <a:pt x="145" y="304"/>
                  </a:cubicBezTo>
                  <a:cubicBezTo>
                    <a:pt x="91" y="304"/>
                    <a:pt x="91" y="304"/>
                    <a:pt x="91" y="304"/>
                  </a:cubicBezTo>
                  <a:cubicBezTo>
                    <a:pt x="72" y="304"/>
                    <a:pt x="53" y="297"/>
                    <a:pt x="38" y="287"/>
                  </a:cubicBezTo>
                  <a:cubicBezTo>
                    <a:pt x="15" y="270"/>
                    <a:pt x="0" y="243"/>
                    <a:pt x="0" y="21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218" y="0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0" name="Rectangle 590"/>
            <p:cNvSpPr>
              <a:spLocks noChangeArrowheads="1"/>
            </p:cNvSpPr>
            <p:nvPr/>
          </p:nvSpPr>
          <p:spPr bwMode="auto">
            <a:xfrm>
              <a:off x="6731000" y="2300288"/>
              <a:ext cx="211138" cy="95250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1" name="Freeform 591"/>
            <p:cNvSpPr>
              <a:spLocks/>
            </p:cNvSpPr>
            <p:nvPr/>
          </p:nvSpPr>
          <p:spPr bwMode="auto">
            <a:xfrm>
              <a:off x="6627813" y="2262188"/>
              <a:ext cx="49213" cy="120650"/>
            </a:xfrm>
            <a:custGeom>
              <a:avLst/>
              <a:gdLst>
                <a:gd name="T0" fmla="*/ 16 w 37"/>
                <a:gd name="T1" fmla="*/ 89 h 89"/>
                <a:gd name="T2" fmla="*/ 37 w 37"/>
                <a:gd name="T3" fmla="*/ 89 h 89"/>
                <a:gd name="T4" fmla="*/ 37 w 37"/>
                <a:gd name="T5" fmla="*/ 0 h 89"/>
                <a:gd name="T6" fmla="*/ 16 w 37"/>
                <a:gd name="T7" fmla="*/ 0 h 89"/>
                <a:gd name="T8" fmla="*/ 0 w 37"/>
                <a:gd name="T9" fmla="*/ 16 h 89"/>
                <a:gd name="T10" fmla="*/ 0 w 37"/>
                <a:gd name="T11" fmla="*/ 73 h 89"/>
                <a:gd name="T12" fmla="*/ 16 w 3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89">
                  <a:moveTo>
                    <a:pt x="16" y="89"/>
                  </a:moveTo>
                  <a:cubicBezTo>
                    <a:pt x="37" y="89"/>
                    <a:pt x="37" y="89"/>
                    <a:pt x="37" y="8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2"/>
                    <a:pt x="7" y="89"/>
                    <a:pt x="16" y="89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2" name="Freeform 592"/>
            <p:cNvSpPr>
              <a:spLocks/>
            </p:cNvSpPr>
            <p:nvPr/>
          </p:nvSpPr>
          <p:spPr bwMode="auto">
            <a:xfrm>
              <a:off x="6996113" y="2262188"/>
              <a:ext cx="50800" cy="120650"/>
            </a:xfrm>
            <a:custGeom>
              <a:avLst/>
              <a:gdLst>
                <a:gd name="T0" fmla="*/ 0 w 37"/>
                <a:gd name="T1" fmla="*/ 89 h 89"/>
                <a:gd name="T2" fmla="*/ 26 w 37"/>
                <a:gd name="T3" fmla="*/ 89 h 89"/>
                <a:gd name="T4" fmla="*/ 37 w 37"/>
                <a:gd name="T5" fmla="*/ 78 h 89"/>
                <a:gd name="T6" fmla="*/ 37 w 37"/>
                <a:gd name="T7" fmla="*/ 10 h 89"/>
                <a:gd name="T8" fmla="*/ 26 w 37"/>
                <a:gd name="T9" fmla="*/ 0 h 89"/>
                <a:gd name="T10" fmla="*/ 0 w 37"/>
                <a:gd name="T11" fmla="*/ 0 h 89"/>
                <a:gd name="T12" fmla="*/ 0 w 37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89">
                  <a:moveTo>
                    <a:pt x="0" y="89"/>
                  </a:moveTo>
                  <a:cubicBezTo>
                    <a:pt x="26" y="89"/>
                    <a:pt x="26" y="89"/>
                    <a:pt x="26" y="89"/>
                  </a:cubicBezTo>
                  <a:cubicBezTo>
                    <a:pt x="32" y="89"/>
                    <a:pt x="37" y="84"/>
                    <a:pt x="37" y="78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5"/>
                    <a:pt x="32" y="0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9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3" name="Freeform 593"/>
            <p:cNvSpPr>
              <a:spLocks/>
            </p:cNvSpPr>
            <p:nvPr/>
          </p:nvSpPr>
          <p:spPr bwMode="auto">
            <a:xfrm>
              <a:off x="6740525" y="2584450"/>
              <a:ext cx="192088" cy="109538"/>
            </a:xfrm>
            <a:custGeom>
              <a:avLst/>
              <a:gdLst>
                <a:gd name="T0" fmla="*/ 142 w 142"/>
                <a:gd name="T1" fmla="*/ 81 h 81"/>
                <a:gd name="T2" fmla="*/ 0 w 142"/>
                <a:gd name="T3" fmla="*/ 81 h 81"/>
                <a:gd name="T4" fmla="*/ 0 w 142"/>
                <a:gd name="T5" fmla="*/ 8 h 81"/>
                <a:gd name="T6" fmla="*/ 8 w 142"/>
                <a:gd name="T7" fmla="*/ 0 h 81"/>
                <a:gd name="T8" fmla="*/ 134 w 142"/>
                <a:gd name="T9" fmla="*/ 0 h 81"/>
                <a:gd name="T10" fmla="*/ 142 w 142"/>
                <a:gd name="T11" fmla="*/ 8 h 81"/>
                <a:gd name="T12" fmla="*/ 142 w 14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81">
                  <a:moveTo>
                    <a:pt x="142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8" y="0"/>
                    <a:pt x="142" y="3"/>
                    <a:pt x="142" y="8"/>
                  </a:cubicBezTo>
                  <a:lnTo>
                    <a:pt x="142" y="81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4" name="Line 594"/>
            <p:cNvSpPr>
              <a:spLocks noChangeShapeType="1"/>
            </p:cNvSpPr>
            <p:nvPr/>
          </p:nvSpPr>
          <p:spPr bwMode="auto">
            <a:xfrm flipV="1">
              <a:off x="6802438" y="2322513"/>
              <a:ext cx="47625" cy="38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5" name="Line 595"/>
            <p:cNvSpPr>
              <a:spLocks noChangeShapeType="1"/>
            </p:cNvSpPr>
            <p:nvPr/>
          </p:nvSpPr>
          <p:spPr bwMode="auto">
            <a:xfrm flipV="1">
              <a:off x="6850063" y="2328863"/>
              <a:ext cx="47625" cy="396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6" name="Line 596"/>
            <p:cNvSpPr>
              <a:spLocks noChangeShapeType="1"/>
            </p:cNvSpPr>
            <p:nvPr/>
          </p:nvSpPr>
          <p:spPr bwMode="auto">
            <a:xfrm>
              <a:off x="6708775" y="2552700"/>
              <a:ext cx="31750" cy="460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7" name="Line 597"/>
            <p:cNvSpPr>
              <a:spLocks noChangeShapeType="1"/>
            </p:cNvSpPr>
            <p:nvPr/>
          </p:nvSpPr>
          <p:spPr bwMode="auto">
            <a:xfrm flipH="1">
              <a:off x="6932613" y="2552700"/>
              <a:ext cx="33338" cy="4603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6" name="Группа 725"/>
          <p:cNvGrpSpPr/>
          <p:nvPr/>
        </p:nvGrpSpPr>
        <p:grpSpPr>
          <a:xfrm>
            <a:off x="8246269" y="1086247"/>
            <a:ext cx="253604" cy="404813"/>
            <a:chOff x="10995025" y="1287463"/>
            <a:chExt cx="338138" cy="539750"/>
          </a:xfrm>
        </p:grpSpPr>
        <p:sp>
          <p:nvSpPr>
            <p:cNvPr id="218" name="Freeform 598"/>
            <p:cNvSpPr>
              <a:spLocks/>
            </p:cNvSpPr>
            <p:nvPr/>
          </p:nvSpPr>
          <p:spPr bwMode="auto">
            <a:xfrm>
              <a:off x="10995025" y="1608138"/>
              <a:ext cx="338138" cy="219075"/>
            </a:xfrm>
            <a:custGeom>
              <a:avLst/>
              <a:gdLst>
                <a:gd name="T0" fmla="*/ 215 w 250"/>
                <a:gd name="T1" fmla="*/ 28 h 163"/>
                <a:gd name="T2" fmla="*/ 125 w 250"/>
                <a:gd name="T3" fmla="*/ 0 h 163"/>
                <a:gd name="T4" fmla="*/ 35 w 250"/>
                <a:gd name="T5" fmla="*/ 28 h 163"/>
                <a:gd name="T6" fmla="*/ 0 w 250"/>
                <a:gd name="T7" fmla="*/ 73 h 163"/>
                <a:gd name="T8" fmla="*/ 0 w 250"/>
                <a:gd name="T9" fmla="*/ 163 h 163"/>
                <a:gd name="T10" fmla="*/ 125 w 250"/>
                <a:gd name="T11" fmla="*/ 163 h 163"/>
                <a:gd name="T12" fmla="*/ 250 w 250"/>
                <a:gd name="T13" fmla="*/ 163 h 163"/>
                <a:gd name="T14" fmla="*/ 250 w 250"/>
                <a:gd name="T15" fmla="*/ 73 h 163"/>
                <a:gd name="T16" fmla="*/ 215 w 250"/>
                <a:gd name="T17" fmla="*/ 2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163">
                  <a:moveTo>
                    <a:pt x="215" y="28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14" y="35"/>
                    <a:pt x="0" y="53"/>
                    <a:pt x="0" y="7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125" y="163"/>
                    <a:pt x="125" y="163"/>
                    <a:pt x="125" y="163"/>
                  </a:cubicBezTo>
                  <a:cubicBezTo>
                    <a:pt x="250" y="163"/>
                    <a:pt x="250" y="163"/>
                    <a:pt x="250" y="163"/>
                  </a:cubicBezTo>
                  <a:cubicBezTo>
                    <a:pt x="250" y="73"/>
                    <a:pt x="250" y="73"/>
                    <a:pt x="250" y="73"/>
                  </a:cubicBezTo>
                  <a:cubicBezTo>
                    <a:pt x="250" y="53"/>
                    <a:pt x="236" y="35"/>
                    <a:pt x="215" y="28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19" name="Rectangle 599"/>
            <p:cNvSpPr>
              <a:spLocks noChangeArrowheads="1"/>
            </p:cNvSpPr>
            <p:nvPr/>
          </p:nvSpPr>
          <p:spPr bwMode="auto">
            <a:xfrm>
              <a:off x="11036300" y="1744663"/>
              <a:ext cx="66675" cy="82550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0" name="Rectangle 600"/>
            <p:cNvSpPr>
              <a:spLocks noChangeArrowheads="1"/>
            </p:cNvSpPr>
            <p:nvPr/>
          </p:nvSpPr>
          <p:spPr bwMode="auto">
            <a:xfrm>
              <a:off x="11236325" y="1744663"/>
              <a:ext cx="66675" cy="80963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1" name="Freeform 601"/>
            <p:cNvSpPr>
              <a:spLocks/>
            </p:cNvSpPr>
            <p:nvPr/>
          </p:nvSpPr>
          <p:spPr bwMode="auto">
            <a:xfrm>
              <a:off x="11115675" y="1631950"/>
              <a:ext cx="95250" cy="149225"/>
            </a:xfrm>
            <a:custGeom>
              <a:avLst/>
              <a:gdLst>
                <a:gd name="T0" fmla="*/ 28 w 60"/>
                <a:gd name="T1" fmla="*/ 94 h 94"/>
                <a:gd name="T2" fmla="*/ 0 w 60"/>
                <a:gd name="T3" fmla="*/ 0 h 94"/>
                <a:gd name="T4" fmla="*/ 30 w 60"/>
                <a:gd name="T5" fmla="*/ 5 h 94"/>
                <a:gd name="T6" fmla="*/ 60 w 60"/>
                <a:gd name="T7" fmla="*/ 0 h 94"/>
                <a:gd name="T8" fmla="*/ 28 w 60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4">
                  <a:moveTo>
                    <a:pt x="28" y="94"/>
                  </a:moveTo>
                  <a:lnTo>
                    <a:pt x="0" y="0"/>
                  </a:lnTo>
                  <a:lnTo>
                    <a:pt x="30" y="5"/>
                  </a:lnTo>
                  <a:lnTo>
                    <a:pt x="60" y="0"/>
                  </a:lnTo>
                  <a:lnTo>
                    <a:pt x="28" y="94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2" name="Freeform 602"/>
            <p:cNvSpPr>
              <a:spLocks/>
            </p:cNvSpPr>
            <p:nvPr/>
          </p:nvSpPr>
          <p:spPr bwMode="auto">
            <a:xfrm>
              <a:off x="11160125" y="1781175"/>
              <a:ext cx="12700" cy="46038"/>
            </a:xfrm>
            <a:custGeom>
              <a:avLst/>
              <a:gdLst>
                <a:gd name="T0" fmla="*/ 0 w 8"/>
                <a:gd name="T1" fmla="*/ 0 h 29"/>
                <a:gd name="T2" fmla="*/ 8 w 8"/>
                <a:gd name="T3" fmla="*/ 29 h 29"/>
                <a:gd name="T4" fmla="*/ 0 w 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9">
                  <a:moveTo>
                    <a:pt x="0" y="0"/>
                  </a:moveTo>
                  <a:lnTo>
                    <a:pt x="8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4" name="Freeform 604"/>
            <p:cNvSpPr>
              <a:spLocks/>
            </p:cNvSpPr>
            <p:nvPr/>
          </p:nvSpPr>
          <p:spPr bwMode="auto">
            <a:xfrm>
              <a:off x="11063288" y="1631950"/>
              <a:ext cx="77788" cy="195263"/>
            </a:xfrm>
            <a:custGeom>
              <a:avLst/>
              <a:gdLst>
                <a:gd name="T0" fmla="*/ 49 w 49"/>
                <a:gd name="T1" fmla="*/ 123 h 123"/>
                <a:gd name="T2" fmla="*/ 4 w 49"/>
                <a:gd name="T3" fmla="*/ 79 h 123"/>
                <a:gd name="T4" fmla="*/ 29 w 49"/>
                <a:gd name="T5" fmla="*/ 54 h 123"/>
                <a:gd name="T6" fmla="*/ 0 w 49"/>
                <a:gd name="T7" fmla="*/ 25 h 123"/>
                <a:gd name="T8" fmla="*/ 13 w 49"/>
                <a:gd name="T9" fmla="*/ 0 h 123"/>
                <a:gd name="T10" fmla="*/ 49 w 49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23">
                  <a:moveTo>
                    <a:pt x="49" y="123"/>
                  </a:moveTo>
                  <a:lnTo>
                    <a:pt x="4" y="79"/>
                  </a:lnTo>
                  <a:lnTo>
                    <a:pt x="29" y="54"/>
                  </a:lnTo>
                  <a:lnTo>
                    <a:pt x="0" y="25"/>
                  </a:lnTo>
                  <a:lnTo>
                    <a:pt x="13" y="0"/>
                  </a:lnTo>
                  <a:lnTo>
                    <a:pt x="49" y="123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6" name="Freeform 606"/>
            <p:cNvSpPr>
              <a:spLocks/>
            </p:cNvSpPr>
            <p:nvPr/>
          </p:nvSpPr>
          <p:spPr bwMode="auto">
            <a:xfrm>
              <a:off x="11187113" y="1631950"/>
              <a:ext cx="76200" cy="195263"/>
            </a:xfrm>
            <a:custGeom>
              <a:avLst/>
              <a:gdLst>
                <a:gd name="T0" fmla="*/ 0 w 48"/>
                <a:gd name="T1" fmla="*/ 123 h 123"/>
                <a:gd name="T2" fmla="*/ 44 w 48"/>
                <a:gd name="T3" fmla="*/ 79 h 123"/>
                <a:gd name="T4" fmla="*/ 19 w 48"/>
                <a:gd name="T5" fmla="*/ 54 h 123"/>
                <a:gd name="T6" fmla="*/ 48 w 48"/>
                <a:gd name="T7" fmla="*/ 25 h 123"/>
                <a:gd name="T8" fmla="*/ 35 w 48"/>
                <a:gd name="T9" fmla="*/ 0 h 123"/>
                <a:gd name="T10" fmla="*/ 0 w 48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23">
                  <a:moveTo>
                    <a:pt x="0" y="123"/>
                  </a:moveTo>
                  <a:lnTo>
                    <a:pt x="44" y="79"/>
                  </a:lnTo>
                  <a:lnTo>
                    <a:pt x="19" y="54"/>
                  </a:lnTo>
                  <a:lnTo>
                    <a:pt x="48" y="25"/>
                  </a:lnTo>
                  <a:lnTo>
                    <a:pt x="35" y="0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28" name="Freeform 608"/>
            <p:cNvSpPr>
              <a:spLocks/>
            </p:cNvSpPr>
            <p:nvPr/>
          </p:nvSpPr>
          <p:spPr bwMode="auto">
            <a:xfrm>
              <a:off x="11131550" y="1644650"/>
              <a:ext cx="60325" cy="38100"/>
            </a:xfrm>
            <a:custGeom>
              <a:avLst/>
              <a:gdLst>
                <a:gd name="T0" fmla="*/ 38 w 38"/>
                <a:gd name="T1" fmla="*/ 24 h 24"/>
                <a:gd name="T2" fmla="*/ 20 w 38"/>
                <a:gd name="T3" fmla="*/ 0 h 24"/>
                <a:gd name="T4" fmla="*/ 0 w 38"/>
                <a:gd name="T5" fmla="*/ 24 h 24"/>
                <a:gd name="T6" fmla="*/ 38 w 38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38" y="24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0" name="Freeform 610"/>
            <p:cNvSpPr>
              <a:spLocks/>
            </p:cNvSpPr>
            <p:nvPr/>
          </p:nvSpPr>
          <p:spPr bwMode="auto">
            <a:xfrm>
              <a:off x="11115675" y="1552575"/>
              <a:ext cx="95250" cy="87313"/>
            </a:xfrm>
            <a:custGeom>
              <a:avLst/>
              <a:gdLst>
                <a:gd name="T0" fmla="*/ 60 w 60"/>
                <a:gd name="T1" fmla="*/ 0 h 55"/>
                <a:gd name="T2" fmla="*/ 0 w 60"/>
                <a:gd name="T3" fmla="*/ 0 h 55"/>
                <a:gd name="T4" fmla="*/ 0 w 60"/>
                <a:gd name="T5" fmla="*/ 50 h 55"/>
                <a:gd name="T6" fmla="*/ 30 w 60"/>
                <a:gd name="T7" fmla="*/ 55 h 55"/>
                <a:gd name="T8" fmla="*/ 60 w 60"/>
                <a:gd name="T9" fmla="*/ 50 h 55"/>
                <a:gd name="T10" fmla="*/ 60 w 60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5">
                  <a:moveTo>
                    <a:pt x="60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30" y="55"/>
                  </a:lnTo>
                  <a:lnTo>
                    <a:pt x="60" y="5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1" name="Freeform 611"/>
            <p:cNvSpPr>
              <a:spLocks/>
            </p:cNvSpPr>
            <p:nvPr/>
          </p:nvSpPr>
          <p:spPr bwMode="auto">
            <a:xfrm>
              <a:off x="11034713" y="1433513"/>
              <a:ext cx="46038" cy="60325"/>
            </a:xfrm>
            <a:custGeom>
              <a:avLst/>
              <a:gdLst>
                <a:gd name="T0" fmla="*/ 18 w 34"/>
                <a:gd name="T1" fmla="*/ 45 h 45"/>
                <a:gd name="T2" fmla="*/ 16 w 34"/>
                <a:gd name="T3" fmla="*/ 45 h 45"/>
                <a:gd name="T4" fmla="*/ 0 w 34"/>
                <a:gd name="T5" fmla="*/ 29 h 45"/>
                <a:gd name="T6" fmla="*/ 0 w 34"/>
                <a:gd name="T7" fmla="*/ 16 h 45"/>
                <a:gd name="T8" fmla="*/ 16 w 34"/>
                <a:gd name="T9" fmla="*/ 0 h 45"/>
                <a:gd name="T10" fmla="*/ 18 w 34"/>
                <a:gd name="T11" fmla="*/ 0 h 45"/>
                <a:gd name="T12" fmla="*/ 34 w 34"/>
                <a:gd name="T13" fmla="*/ 16 h 45"/>
                <a:gd name="T14" fmla="*/ 34 w 34"/>
                <a:gd name="T15" fmla="*/ 29 h 45"/>
                <a:gd name="T16" fmla="*/ 18 w 34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5">
                  <a:moveTo>
                    <a:pt x="18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7" y="45"/>
                    <a:pt x="0" y="37"/>
                    <a:pt x="0" y="2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4" y="8"/>
                    <a:pt x="34" y="16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7"/>
                    <a:pt x="27" y="45"/>
                    <a:pt x="18" y="4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2" name="Freeform 612"/>
            <p:cNvSpPr>
              <a:spLocks/>
            </p:cNvSpPr>
            <p:nvPr/>
          </p:nvSpPr>
          <p:spPr bwMode="auto">
            <a:xfrm>
              <a:off x="11245850" y="1433513"/>
              <a:ext cx="46038" cy="60325"/>
            </a:xfrm>
            <a:custGeom>
              <a:avLst/>
              <a:gdLst>
                <a:gd name="T0" fmla="*/ 18 w 34"/>
                <a:gd name="T1" fmla="*/ 45 h 45"/>
                <a:gd name="T2" fmla="*/ 16 w 34"/>
                <a:gd name="T3" fmla="*/ 45 h 45"/>
                <a:gd name="T4" fmla="*/ 0 w 34"/>
                <a:gd name="T5" fmla="*/ 29 h 45"/>
                <a:gd name="T6" fmla="*/ 0 w 34"/>
                <a:gd name="T7" fmla="*/ 16 h 45"/>
                <a:gd name="T8" fmla="*/ 16 w 34"/>
                <a:gd name="T9" fmla="*/ 0 h 45"/>
                <a:gd name="T10" fmla="*/ 18 w 34"/>
                <a:gd name="T11" fmla="*/ 0 h 45"/>
                <a:gd name="T12" fmla="*/ 34 w 34"/>
                <a:gd name="T13" fmla="*/ 16 h 45"/>
                <a:gd name="T14" fmla="*/ 34 w 34"/>
                <a:gd name="T15" fmla="*/ 29 h 45"/>
                <a:gd name="T16" fmla="*/ 18 w 34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5">
                  <a:moveTo>
                    <a:pt x="18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7" y="45"/>
                    <a:pt x="0" y="37"/>
                    <a:pt x="0" y="2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4" y="8"/>
                    <a:pt x="34" y="16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7"/>
                    <a:pt x="27" y="45"/>
                    <a:pt x="18" y="4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3" name="Freeform 613"/>
            <p:cNvSpPr>
              <a:spLocks/>
            </p:cNvSpPr>
            <p:nvPr/>
          </p:nvSpPr>
          <p:spPr bwMode="auto">
            <a:xfrm>
              <a:off x="11063288" y="1382713"/>
              <a:ext cx="201613" cy="209550"/>
            </a:xfrm>
            <a:custGeom>
              <a:avLst/>
              <a:gdLst>
                <a:gd name="T0" fmla="*/ 74 w 149"/>
                <a:gd name="T1" fmla="*/ 155 h 155"/>
                <a:gd name="T2" fmla="*/ 74 w 149"/>
                <a:gd name="T3" fmla="*/ 155 h 155"/>
                <a:gd name="T4" fmla="*/ 0 w 149"/>
                <a:gd name="T5" fmla="*/ 78 h 155"/>
                <a:gd name="T6" fmla="*/ 0 w 149"/>
                <a:gd name="T7" fmla="*/ 0 h 155"/>
                <a:gd name="T8" fmla="*/ 149 w 149"/>
                <a:gd name="T9" fmla="*/ 0 h 155"/>
                <a:gd name="T10" fmla="*/ 149 w 149"/>
                <a:gd name="T11" fmla="*/ 78 h 155"/>
                <a:gd name="T12" fmla="*/ 74 w 149"/>
                <a:gd name="T1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55">
                  <a:moveTo>
                    <a:pt x="74" y="155"/>
                  </a:moveTo>
                  <a:cubicBezTo>
                    <a:pt x="74" y="155"/>
                    <a:pt x="74" y="155"/>
                    <a:pt x="74" y="155"/>
                  </a:cubicBezTo>
                  <a:cubicBezTo>
                    <a:pt x="33" y="155"/>
                    <a:pt x="0" y="121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121"/>
                    <a:pt x="115" y="155"/>
                    <a:pt x="74" y="15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4" name="Freeform 614"/>
            <p:cNvSpPr>
              <a:spLocks/>
            </p:cNvSpPr>
            <p:nvPr/>
          </p:nvSpPr>
          <p:spPr bwMode="auto">
            <a:xfrm>
              <a:off x="11063288" y="1406525"/>
              <a:ext cx="201613" cy="211138"/>
            </a:xfrm>
            <a:custGeom>
              <a:avLst/>
              <a:gdLst>
                <a:gd name="T0" fmla="*/ 135 w 149"/>
                <a:gd name="T1" fmla="*/ 0 h 156"/>
                <a:gd name="T2" fmla="*/ 135 w 149"/>
                <a:gd name="T3" fmla="*/ 14 h 156"/>
                <a:gd name="T4" fmla="*/ 135 w 149"/>
                <a:gd name="T5" fmla="*/ 60 h 156"/>
                <a:gd name="T6" fmla="*/ 74 w 149"/>
                <a:gd name="T7" fmla="*/ 96 h 156"/>
                <a:gd name="T8" fmla="*/ 13 w 149"/>
                <a:gd name="T9" fmla="*/ 60 h 156"/>
                <a:gd name="T10" fmla="*/ 13 w 149"/>
                <a:gd name="T11" fmla="*/ 14 h 156"/>
                <a:gd name="T12" fmla="*/ 13 w 149"/>
                <a:gd name="T13" fmla="*/ 0 h 156"/>
                <a:gd name="T14" fmla="*/ 0 w 149"/>
                <a:gd name="T15" fmla="*/ 0 h 156"/>
                <a:gd name="T16" fmla="*/ 0 w 149"/>
                <a:gd name="T17" fmla="*/ 70 h 156"/>
                <a:gd name="T18" fmla="*/ 0 w 149"/>
                <a:gd name="T19" fmla="*/ 98 h 156"/>
                <a:gd name="T20" fmla="*/ 34 w 149"/>
                <a:gd name="T21" fmla="*/ 148 h 156"/>
                <a:gd name="T22" fmla="*/ 74 w 149"/>
                <a:gd name="T23" fmla="*/ 156 h 156"/>
                <a:gd name="T24" fmla="*/ 114 w 149"/>
                <a:gd name="T25" fmla="*/ 148 h 156"/>
                <a:gd name="T26" fmla="*/ 148 w 149"/>
                <a:gd name="T27" fmla="*/ 98 h 156"/>
                <a:gd name="T28" fmla="*/ 148 w 149"/>
                <a:gd name="T29" fmla="*/ 70 h 156"/>
                <a:gd name="T30" fmla="*/ 149 w 149"/>
                <a:gd name="T31" fmla="*/ 0 h 156"/>
                <a:gd name="T32" fmla="*/ 135 w 149"/>
                <a:gd name="T3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56">
                  <a:moveTo>
                    <a:pt x="135" y="0"/>
                  </a:moveTo>
                  <a:cubicBezTo>
                    <a:pt x="135" y="14"/>
                    <a:pt x="135" y="14"/>
                    <a:pt x="135" y="14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5" y="92"/>
                    <a:pt x="74" y="96"/>
                    <a:pt x="74" y="96"/>
                  </a:cubicBezTo>
                  <a:cubicBezTo>
                    <a:pt x="74" y="96"/>
                    <a:pt x="13" y="92"/>
                    <a:pt x="13" y="6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20"/>
                    <a:pt x="14" y="140"/>
                    <a:pt x="34" y="148"/>
                  </a:cubicBezTo>
                  <a:cubicBezTo>
                    <a:pt x="45" y="152"/>
                    <a:pt x="59" y="156"/>
                    <a:pt x="74" y="156"/>
                  </a:cubicBezTo>
                  <a:cubicBezTo>
                    <a:pt x="90" y="156"/>
                    <a:pt x="103" y="152"/>
                    <a:pt x="114" y="148"/>
                  </a:cubicBezTo>
                  <a:cubicBezTo>
                    <a:pt x="135" y="140"/>
                    <a:pt x="148" y="120"/>
                    <a:pt x="148" y="98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49" y="0"/>
                    <a:pt x="149" y="0"/>
                    <a:pt x="149" y="0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5" name="Freeform 615"/>
            <p:cNvSpPr>
              <a:spLocks/>
            </p:cNvSpPr>
            <p:nvPr/>
          </p:nvSpPr>
          <p:spPr bwMode="auto">
            <a:xfrm>
              <a:off x="11058525" y="1287463"/>
              <a:ext cx="215900" cy="119063"/>
            </a:xfrm>
            <a:custGeom>
              <a:avLst/>
              <a:gdLst>
                <a:gd name="T0" fmla="*/ 89 w 160"/>
                <a:gd name="T1" fmla="*/ 10 h 89"/>
                <a:gd name="T2" fmla="*/ 89 w 160"/>
                <a:gd name="T3" fmla="*/ 9 h 89"/>
                <a:gd name="T4" fmla="*/ 80 w 160"/>
                <a:gd name="T5" fmla="*/ 0 h 89"/>
                <a:gd name="T6" fmla="*/ 71 w 160"/>
                <a:gd name="T7" fmla="*/ 9 h 89"/>
                <a:gd name="T8" fmla="*/ 71 w 160"/>
                <a:gd name="T9" fmla="*/ 10 h 89"/>
                <a:gd name="T10" fmla="*/ 0 w 160"/>
                <a:gd name="T11" fmla="*/ 83 h 89"/>
                <a:gd name="T12" fmla="*/ 0 w 160"/>
                <a:gd name="T13" fmla="*/ 89 h 89"/>
                <a:gd name="T14" fmla="*/ 160 w 160"/>
                <a:gd name="T15" fmla="*/ 89 h 89"/>
                <a:gd name="T16" fmla="*/ 160 w 160"/>
                <a:gd name="T17" fmla="*/ 83 h 89"/>
                <a:gd name="T18" fmla="*/ 89 w 160"/>
                <a:gd name="T19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89">
                  <a:moveTo>
                    <a:pt x="89" y="10"/>
                  </a:moveTo>
                  <a:cubicBezTo>
                    <a:pt x="89" y="9"/>
                    <a:pt x="89" y="9"/>
                    <a:pt x="89" y="9"/>
                  </a:cubicBezTo>
                  <a:cubicBezTo>
                    <a:pt x="89" y="4"/>
                    <a:pt x="85" y="0"/>
                    <a:pt x="80" y="0"/>
                  </a:cubicBezTo>
                  <a:cubicBezTo>
                    <a:pt x="75" y="0"/>
                    <a:pt x="71" y="4"/>
                    <a:pt x="71" y="9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31" y="14"/>
                    <a:pt x="0" y="45"/>
                    <a:pt x="0" y="83"/>
                  </a:cubicBezTo>
                  <a:cubicBezTo>
                    <a:pt x="0" y="85"/>
                    <a:pt x="0" y="87"/>
                    <a:pt x="0" y="89"/>
                  </a:cubicBezTo>
                  <a:cubicBezTo>
                    <a:pt x="160" y="89"/>
                    <a:pt x="160" y="89"/>
                    <a:pt x="160" y="89"/>
                  </a:cubicBezTo>
                  <a:cubicBezTo>
                    <a:pt x="160" y="87"/>
                    <a:pt x="160" y="85"/>
                    <a:pt x="160" y="83"/>
                  </a:cubicBezTo>
                  <a:cubicBezTo>
                    <a:pt x="160" y="45"/>
                    <a:pt x="129" y="14"/>
                    <a:pt x="89" y="1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6" name="Freeform 616"/>
            <p:cNvSpPr>
              <a:spLocks/>
            </p:cNvSpPr>
            <p:nvPr/>
          </p:nvSpPr>
          <p:spPr bwMode="auto">
            <a:xfrm>
              <a:off x="11058525" y="1406525"/>
              <a:ext cx="215900" cy="33338"/>
            </a:xfrm>
            <a:custGeom>
              <a:avLst/>
              <a:gdLst>
                <a:gd name="T0" fmla="*/ 160 w 160"/>
                <a:gd name="T1" fmla="*/ 0 h 24"/>
                <a:gd name="T2" fmla="*/ 0 w 160"/>
                <a:gd name="T3" fmla="*/ 0 h 24"/>
                <a:gd name="T4" fmla="*/ 80 w 160"/>
                <a:gd name="T5" fmla="*/ 24 h 24"/>
                <a:gd name="T6" fmla="*/ 80 w 160"/>
                <a:gd name="T7" fmla="*/ 24 h 24"/>
                <a:gd name="T8" fmla="*/ 80 w 160"/>
                <a:gd name="T9" fmla="*/ 24 h 24"/>
                <a:gd name="T10" fmla="*/ 80 w 160"/>
                <a:gd name="T11" fmla="*/ 24 h 24"/>
                <a:gd name="T12" fmla="*/ 80 w 160"/>
                <a:gd name="T13" fmla="*/ 24 h 24"/>
                <a:gd name="T14" fmla="*/ 160 w 16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24">
                  <a:moveTo>
                    <a:pt x="16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152" y="24"/>
                    <a:pt x="160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7" name="Freeform 617"/>
            <p:cNvSpPr>
              <a:spLocks/>
            </p:cNvSpPr>
            <p:nvPr/>
          </p:nvSpPr>
          <p:spPr bwMode="auto">
            <a:xfrm>
              <a:off x="11080750" y="1311275"/>
              <a:ext cx="50800" cy="57150"/>
            </a:xfrm>
            <a:custGeom>
              <a:avLst/>
              <a:gdLst>
                <a:gd name="T0" fmla="*/ 21 w 32"/>
                <a:gd name="T1" fmla="*/ 0 h 36"/>
                <a:gd name="T2" fmla="*/ 32 w 32"/>
                <a:gd name="T3" fmla="*/ 36 h 36"/>
                <a:gd name="T4" fmla="*/ 0 w 32"/>
                <a:gd name="T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6">
                  <a:moveTo>
                    <a:pt x="21" y="0"/>
                  </a:moveTo>
                  <a:lnTo>
                    <a:pt x="32" y="36"/>
                  </a:lnTo>
                  <a:lnTo>
                    <a:pt x="0" y="1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38" name="Freeform 618"/>
            <p:cNvSpPr>
              <a:spLocks/>
            </p:cNvSpPr>
            <p:nvPr/>
          </p:nvSpPr>
          <p:spPr bwMode="auto">
            <a:xfrm>
              <a:off x="11201400" y="1311275"/>
              <a:ext cx="49213" cy="57150"/>
            </a:xfrm>
            <a:custGeom>
              <a:avLst/>
              <a:gdLst>
                <a:gd name="T0" fmla="*/ 9 w 31"/>
                <a:gd name="T1" fmla="*/ 0 h 36"/>
                <a:gd name="T2" fmla="*/ 0 w 31"/>
                <a:gd name="T3" fmla="*/ 36 h 36"/>
                <a:gd name="T4" fmla="*/ 31 w 31"/>
                <a:gd name="T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6">
                  <a:moveTo>
                    <a:pt x="9" y="0"/>
                  </a:moveTo>
                  <a:lnTo>
                    <a:pt x="0" y="36"/>
                  </a:lnTo>
                  <a:lnTo>
                    <a:pt x="31" y="16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7" name="Группа 726"/>
          <p:cNvGrpSpPr/>
          <p:nvPr/>
        </p:nvGrpSpPr>
        <p:grpSpPr>
          <a:xfrm>
            <a:off x="7424738" y="1086247"/>
            <a:ext cx="273844" cy="404813"/>
            <a:chOff x="9899650" y="1287463"/>
            <a:chExt cx="365125" cy="539750"/>
          </a:xfrm>
        </p:grpSpPr>
        <p:sp>
          <p:nvSpPr>
            <p:cNvPr id="239" name="Freeform 619"/>
            <p:cNvSpPr>
              <a:spLocks/>
            </p:cNvSpPr>
            <p:nvPr/>
          </p:nvSpPr>
          <p:spPr bwMode="auto">
            <a:xfrm>
              <a:off x="10166350" y="1420813"/>
              <a:ext cx="30163" cy="87313"/>
            </a:xfrm>
            <a:custGeom>
              <a:avLst/>
              <a:gdLst>
                <a:gd name="T0" fmla="*/ 22 w 22"/>
                <a:gd name="T1" fmla="*/ 0 h 65"/>
                <a:gd name="T2" fmla="*/ 22 w 22"/>
                <a:gd name="T3" fmla="*/ 43 h 65"/>
                <a:gd name="T4" fmla="*/ 0 w 22"/>
                <a:gd name="T5" fmla="*/ 65 h 65"/>
                <a:gd name="T6" fmla="*/ 0 w 22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5">
                  <a:moveTo>
                    <a:pt x="22" y="0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2" y="55"/>
                    <a:pt x="12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0" name="Freeform 620"/>
            <p:cNvSpPr>
              <a:spLocks/>
            </p:cNvSpPr>
            <p:nvPr/>
          </p:nvSpPr>
          <p:spPr bwMode="auto">
            <a:xfrm>
              <a:off x="9966325" y="1296988"/>
              <a:ext cx="230188" cy="115888"/>
            </a:xfrm>
            <a:custGeom>
              <a:avLst/>
              <a:gdLst>
                <a:gd name="T0" fmla="*/ 0 w 170"/>
                <a:gd name="T1" fmla="*/ 85 h 85"/>
                <a:gd name="T2" fmla="*/ 85 w 170"/>
                <a:gd name="T3" fmla="*/ 0 h 85"/>
                <a:gd name="T4" fmla="*/ 170 w 170"/>
                <a:gd name="T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0" h="85">
                  <a:moveTo>
                    <a:pt x="0" y="85"/>
                  </a:moveTo>
                  <a:cubicBezTo>
                    <a:pt x="0" y="38"/>
                    <a:pt x="38" y="0"/>
                    <a:pt x="85" y="0"/>
                  </a:cubicBezTo>
                  <a:cubicBezTo>
                    <a:pt x="132" y="0"/>
                    <a:pt x="170" y="38"/>
                    <a:pt x="170" y="85"/>
                  </a:cubicBezTo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1" name="Freeform 621"/>
            <p:cNvSpPr>
              <a:spLocks/>
            </p:cNvSpPr>
            <p:nvPr/>
          </p:nvSpPr>
          <p:spPr bwMode="auto">
            <a:xfrm>
              <a:off x="9966325" y="1296988"/>
              <a:ext cx="230188" cy="115888"/>
            </a:xfrm>
            <a:custGeom>
              <a:avLst/>
              <a:gdLst>
                <a:gd name="T0" fmla="*/ 0 w 170"/>
                <a:gd name="T1" fmla="*/ 85 h 85"/>
                <a:gd name="T2" fmla="*/ 85 w 170"/>
                <a:gd name="T3" fmla="*/ 0 h 85"/>
                <a:gd name="T4" fmla="*/ 170 w 170"/>
                <a:gd name="T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0" h="85">
                  <a:moveTo>
                    <a:pt x="0" y="85"/>
                  </a:moveTo>
                  <a:cubicBezTo>
                    <a:pt x="0" y="38"/>
                    <a:pt x="38" y="0"/>
                    <a:pt x="85" y="0"/>
                  </a:cubicBezTo>
                  <a:cubicBezTo>
                    <a:pt x="132" y="0"/>
                    <a:pt x="170" y="38"/>
                    <a:pt x="170" y="85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2" name="Freeform 622"/>
            <p:cNvSpPr>
              <a:spLocks/>
            </p:cNvSpPr>
            <p:nvPr/>
          </p:nvSpPr>
          <p:spPr bwMode="auto">
            <a:xfrm>
              <a:off x="9996488" y="1376363"/>
              <a:ext cx="174625" cy="217488"/>
            </a:xfrm>
            <a:custGeom>
              <a:avLst/>
              <a:gdLst>
                <a:gd name="T0" fmla="*/ 86 w 129"/>
                <a:gd name="T1" fmla="*/ 161 h 161"/>
                <a:gd name="T2" fmla="*/ 43 w 129"/>
                <a:gd name="T3" fmla="*/ 161 h 161"/>
                <a:gd name="T4" fmla="*/ 0 w 129"/>
                <a:gd name="T5" fmla="*/ 118 h 161"/>
                <a:gd name="T6" fmla="*/ 0 w 129"/>
                <a:gd name="T7" fmla="*/ 0 h 161"/>
                <a:gd name="T8" fmla="*/ 129 w 129"/>
                <a:gd name="T9" fmla="*/ 0 h 161"/>
                <a:gd name="T10" fmla="*/ 129 w 129"/>
                <a:gd name="T11" fmla="*/ 118 h 161"/>
                <a:gd name="T12" fmla="*/ 86 w 129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61">
                  <a:moveTo>
                    <a:pt x="86" y="161"/>
                  </a:moveTo>
                  <a:cubicBezTo>
                    <a:pt x="43" y="161"/>
                    <a:pt x="43" y="161"/>
                    <a:pt x="43" y="161"/>
                  </a:cubicBezTo>
                  <a:cubicBezTo>
                    <a:pt x="19" y="161"/>
                    <a:pt x="0" y="142"/>
                    <a:pt x="0" y="1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118"/>
                    <a:pt x="129" y="118"/>
                    <a:pt x="129" y="118"/>
                  </a:cubicBezTo>
                  <a:cubicBezTo>
                    <a:pt x="129" y="142"/>
                    <a:pt x="110" y="161"/>
                    <a:pt x="86" y="16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3" name="Freeform 623"/>
            <p:cNvSpPr>
              <a:spLocks/>
            </p:cNvSpPr>
            <p:nvPr/>
          </p:nvSpPr>
          <p:spPr bwMode="auto">
            <a:xfrm>
              <a:off x="9966325" y="1296988"/>
              <a:ext cx="230188" cy="115888"/>
            </a:xfrm>
            <a:custGeom>
              <a:avLst/>
              <a:gdLst>
                <a:gd name="T0" fmla="*/ 170 w 170"/>
                <a:gd name="T1" fmla="*/ 85 h 85"/>
                <a:gd name="T2" fmla="*/ 85 w 170"/>
                <a:gd name="T3" fmla="*/ 0 h 85"/>
                <a:gd name="T4" fmla="*/ 0 w 170"/>
                <a:gd name="T5" fmla="*/ 85 h 85"/>
                <a:gd name="T6" fmla="*/ 170 w 170"/>
                <a:gd name="T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5">
                  <a:moveTo>
                    <a:pt x="170" y="85"/>
                  </a:moveTo>
                  <a:cubicBezTo>
                    <a:pt x="170" y="38"/>
                    <a:pt x="132" y="0"/>
                    <a:pt x="85" y="0"/>
                  </a:cubicBezTo>
                  <a:cubicBezTo>
                    <a:pt x="38" y="0"/>
                    <a:pt x="0" y="38"/>
                    <a:pt x="0" y="85"/>
                  </a:cubicBezTo>
                  <a:lnTo>
                    <a:pt x="170" y="8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4" name="Freeform 624"/>
            <p:cNvSpPr>
              <a:spLocks/>
            </p:cNvSpPr>
            <p:nvPr/>
          </p:nvSpPr>
          <p:spPr bwMode="auto">
            <a:xfrm>
              <a:off x="9974263" y="1412875"/>
              <a:ext cx="215900" cy="39688"/>
            </a:xfrm>
            <a:custGeom>
              <a:avLst/>
              <a:gdLst>
                <a:gd name="T0" fmla="*/ 1 w 160"/>
                <a:gd name="T1" fmla="*/ 2 h 29"/>
                <a:gd name="T2" fmla="*/ 80 w 160"/>
                <a:gd name="T3" fmla="*/ 29 h 29"/>
                <a:gd name="T4" fmla="*/ 159 w 160"/>
                <a:gd name="T5" fmla="*/ 2 h 29"/>
                <a:gd name="T6" fmla="*/ 159 w 160"/>
                <a:gd name="T7" fmla="*/ 0 h 29"/>
                <a:gd name="T8" fmla="*/ 1 w 160"/>
                <a:gd name="T9" fmla="*/ 0 h 29"/>
                <a:gd name="T10" fmla="*/ 1 w 160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29">
                  <a:moveTo>
                    <a:pt x="1" y="2"/>
                  </a:moveTo>
                  <a:cubicBezTo>
                    <a:pt x="80" y="29"/>
                    <a:pt x="80" y="29"/>
                    <a:pt x="80" y="29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60" y="2"/>
                    <a:pt x="160" y="0"/>
                    <a:pt x="15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5" name="Freeform 625"/>
            <p:cNvSpPr>
              <a:spLocks/>
            </p:cNvSpPr>
            <p:nvPr/>
          </p:nvSpPr>
          <p:spPr bwMode="auto">
            <a:xfrm>
              <a:off x="10023475" y="1473200"/>
              <a:ext cx="25400" cy="0"/>
            </a:xfrm>
            <a:custGeom>
              <a:avLst/>
              <a:gdLst>
                <a:gd name="T0" fmla="*/ 0 w 16"/>
                <a:gd name="T1" fmla="*/ 1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6" name="Line 626"/>
            <p:cNvSpPr>
              <a:spLocks noChangeShapeType="1"/>
            </p:cNvSpPr>
            <p:nvPr/>
          </p:nvSpPr>
          <p:spPr bwMode="auto">
            <a:xfrm>
              <a:off x="10023475" y="1473200"/>
              <a:ext cx="2540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7" name="Freeform 627"/>
            <p:cNvSpPr>
              <a:spLocks/>
            </p:cNvSpPr>
            <p:nvPr/>
          </p:nvSpPr>
          <p:spPr bwMode="auto">
            <a:xfrm>
              <a:off x="10112375" y="1473200"/>
              <a:ext cx="25400" cy="0"/>
            </a:xfrm>
            <a:custGeom>
              <a:avLst/>
              <a:gdLst>
                <a:gd name="T0" fmla="*/ 0 w 16"/>
                <a:gd name="T1" fmla="*/ 1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8" name="Line 628"/>
            <p:cNvSpPr>
              <a:spLocks noChangeShapeType="1"/>
            </p:cNvSpPr>
            <p:nvPr/>
          </p:nvSpPr>
          <p:spPr bwMode="auto">
            <a:xfrm>
              <a:off x="10112375" y="1473200"/>
              <a:ext cx="25400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49" name="Freeform 629"/>
            <p:cNvSpPr>
              <a:spLocks/>
            </p:cNvSpPr>
            <p:nvPr/>
          </p:nvSpPr>
          <p:spPr bwMode="auto">
            <a:xfrm>
              <a:off x="10059988" y="1541463"/>
              <a:ext cx="47625" cy="26988"/>
            </a:xfrm>
            <a:custGeom>
              <a:avLst/>
              <a:gdLst>
                <a:gd name="T0" fmla="*/ 0 w 35"/>
                <a:gd name="T1" fmla="*/ 0 h 20"/>
                <a:gd name="T2" fmla="*/ 35 w 35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0" y="0"/>
                    <a:pt x="17" y="20"/>
                    <a:pt x="35" y="0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0" name="Freeform 630"/>
            <p:cNvSpPr>
              <a:spLocks/>
            </p:cNvSpPr>
            <p:nvPr/>
          </p:nvSpPr>
          <p:spPr bwMode="auto">
            <a:xfrm>
              <a:off x="10059988" y="1541463"/>
              <a:ext cx="47625" cy="26988"/>
            </a:xfrm>
            <a:custGeom>
              <a:avLst/>
              <a:gdLst>
                <a:gd name="T0" fmla="*/ 0 w 35"/>
                <a:gd name="T1" fmla="*/ 0 h 20"/>
                <a:gd name="T2" fmla="*/ 35 w 35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0" y="0"/>
                    <a:pt x="17" y="20"/>
                    <a:pt x="35" y="0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1" name="Freeform 631"/>
            <p:cNvSpPr>
              <a:spLocks/>
            </p:cNvSpPr>
            <p:nvPr/>
          </p:nvSpPr>
          <p:spPr bwMode="auto">
            <a:xfrm>
              <a:off x="9966325" y="1412875"/>
              <a:ext cx="30163" cy="87313"/>
            </a:xfrm>
            <a:custGeom>
              <a:avLst/>
              <a:gdLst>
                <a:gd name="T0" fmla="*/ 0 w 22"/>
                <a:gd name="T1" fmla="*/ 0 h 65"/>
                <a:gd name="T2" fmla="*/ 0 w 22"/>
                <a:gd name="T3" fmla="*/ 43 h 65"/>
                <a:gd name="T4" fmla="*/ 22 w 22"/>
                <a:gd name="T5" fmla="*/ 65 h 65"/>
                <a:gd name="T6" fmla="*/ 22 w 22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5"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55"/>
                    <a:pt x="10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</a:path>
              </a:pathLst>
            </a:cu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2" name="Freeform 632"/>
            <p:cNvSpPr>
              <a:spLocks/>
            </p:cNvSpPr>
            <p:nvPr/>
          </p:nvSpPr>
          <p:spPr bwMode="auto">
            <a:xfrm>
              <a:off x="9966325" y="1412875"/>
              <a:ext cx="30163" cy="87313"/>
            </a:xfrm>
            <a:custGeom>
              <a:avLst/>
              <a:gdLst>
                <a:gd name="T0" fmla="*/ 0 w 22"/>
                <a:gd name="T1" fmla="*/ 0 h 65"/>
                <a:gd name="T2" fmla="*/ 0 w 22"/>
                <a:gd name="T3" fmla="*/ 43 h 65"/>
                <a:gd name="T4" fmla="*/ 22 w 22"/>
                <a:gd name="T5" fmla="*/ 65 h 65"/>
                <a:gd name="T6" fmla="*/ 22 w 22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5"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55"/>
                    <a:pt x="10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</a:path>
              </a:pathLst>
            </a:custGeom>
            <a:noFill/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3" name="Oval 633"/>
            <p:cNvSpPr>
              <a:spLocks noChangeArrowheads="1"/>
            </p:cNvSpPr>
            <p:nvPr/>
          </p:nvSpPr>
          <p:spPr bwMode="auto">
            <a:xfrm>
              <a:off x="10055225" y="1287463"/>
              <a:ext cx="57150" cy="96838"/>
            </a:xfrm>
            <a:prstGeom prst="ellipse">
              <a:avLst/>
            </a:prstGeom>
            <a:solidFill>
              <a:srgbClr val="FFFFFF"/>
            </a:solidFill>
            <a:ln w="12700" cap="rnd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4" name="Line 634"/>
            <p:cNvSpPr>
              <a:spLocks noChangeShapeType="1"/>
            </p:cNvSpPr>
            <p:nvPr/>
          </p:nvSpPr>
          <p:spPr bwMode="auto">
            <a:xfrm>
              <a:off x="10194925" y="1722438"/>
              <a:ext cx="0" cy="1047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5" name="Freeform 635"/>
            <p:cNvSpPr>
              <a:spLocks/>
            </p:cNvSpPr>
            <p:nvPr/>
          </p:nvSpPr>
          <p:spPr bwMode="auto">
            <a:xfrm>
              <a:off x="9899650" y="1598613"/>
              <a:ext cx="365125" cy="228600"/>
            </a:xfrm>
            <a:custGeom>
              <a:avLst/>
              <a:gdLst>
                <a:gd name="T0" fmla="*/ 205 w 270"/>
                <a:gd name="T1" fmla="*/ 0 h 169"/>
                <a:gd name="T2" fmla="*/ 248 w 270"/>
                <a:gd name="T3" fmla="*/ 36 h 169"/>
                <a:gd name="T4" fmla="*/ 270 w 270"/>
                <a:gd name="T5" fmla="*/ 82 h 169"/>
                <a:gd name="T6" fmla="*/ 270 w 270"/>
                <a:gd name="T7" fmla="*/ 169 h 169"/>
                <a:gd name="T8" fmla="*/ 0 w 270"/>
                <a:gd name="T9" fmla="*/ 169 h 169"/>
                <a:gd name="T10" fmla="*/ 0 w 270"/>
                <a:gd name="T11" fmla="*/ 82 h 169"/>
                <a:gd name="T12" fmla="*/ 22 w 270"/>
                <a:gd name="T13" fmla="*/ 36 h 169"/>
                <a:gd name="T14" fmla="*/ 65 w 270"/>
                <a:gd name="T1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69">
                  <a:moveTo>
                    <a:pt x="205" y="0"/>
                  </a:moveTo>
                  <a:cubicBezTo>
                    <a:pt x="248" y="36"/>
                    <a:pt x="248" y="36"/>
                    <a:pt x="248" y="36"/>
                  </a:cubicBezTo>
                  <a:cubicBezTo>
                    <a:pt x="262" y="47"/>
                    <a:pt x="270" y="64"/>
                    <a:pt x="270" y="82"/>
                  </a:cubicBezTo>
                  <a:cubicBezTo>
                    <a:pt x="270" y="169"/>
                    <a:pt x="270" y="169"/>
                    <a:pt x="27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64"/>
                    <a:pt x="8" y="47"/>
                    <a:pt x="22" y="36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6" name="Line 636"/>
            <p:cNvSpPr>
              <a:spLocks noChangeShapeType="1"/>
            </p:cNvSpPr>
            <p:nvPr/>
          </p:nvSpPr>
          <p:spPr bwMode="auto">
            <a:xfrm>
              <a:off x="9967913" y="1722438"/>
              <a:ext cx="0" cy="104775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7" name="Freeform 637"/>
            <p:cNvSpPr>
              <a:spLocks/>
            </p:cNvSpPr>
            <p:nvPr/>
          </p:nvSpPr>
          <p:spPr bwMode="auto">
            <a:xfrm>
              <a:off x="10001250" y="1708150"/>
              <a:ext cx="161925" cy="119063"/>
            </a:xfrm>
            <a:custGeom>
              <a:avLst/>
              <a:gdLst>
                <a:gd name="T0" fmla="*/ 120 w 120"/>
                <a:gd name="T1" fmla="*/ 88 h 88"/>
                <a:gd name="T2" fmla="*/ 0 w 120"/>
                <a:gd name="T3" fmla="*/ 88 h 88"/>
                <a:gd name="T4" fmla="*/ 0 w 120"/>
                <a:gd name="T5" fmla="*/ 9 h 88"/>
                <a:gd name="T6" fmla="*/ 9 w 120"/>
                <a:gd name="T7" fmla="*/ 0 h 88"/>
                <a:gd name="T8" fmla="*/ 111 w 120"/>
                <a:gd name="T9" fmla="*/ 0 h 88"/>
                <a:gd name="T10" fmla="*/ 120 w 120"/>
                <a:gd name="T11" fmla="*/ 9 h 88"/>
                <a:gd name="T12" fmla="*/ 120 w 120"/>
                <a:gd name="T1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8">
                  <a:moveTo>
                    <a:pt x="12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6" y="0"/>
                    <a:pt x="120" y="4"/>
                    <a:pt x="120" y="9"/>
                  </a:cubicBezTo>
                  <a:lnTo>
                    <a:pt x="120" y="88"/>
                  </a:ln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58" name="Line 638"/>
            <p:cNvSpPr>
              <a:spLocks noChangeShapeType="1"/>
            </p:cNvSpPr>
            <p:nvPr/>
          </p:nvSpPr>
          <p:spPr bwMode="auto">
            <a:xfrm>
              <a:off x="10082213" y="1627188"/>
              <a:ext cx="0" cy="61913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8" name="Группа 727"/>
          <p:cNvGrpSpPr/>
          <p:nvPr/>
        </p:nvGrpSpPr>
        <p:grpSpPr>
          <a:xfrm>
            <a:off x="6615113" y="1086247"/>
            <a:ext cx="270272" cy="404813"/>
            <a:chOff x="8820150" y="1287463"/>
            <a:chExt cx="360363" cy="539750"/>
          </a:xfrm>
        </p:grpSpPr>
        <p:sp>
          <p:nvSpPr>
            <p:cNvPr id="259" name="Freeform 639"/>
            <p:cNvSpPr>
              <a:spLocks/>
            </p:cNvSpPr>
            <p:nvPr/>
          </p:nvSpPr>
          <p:spPr bwMode="auto">
            <a:xfrm>
              <a:off x="8834438" y="1471613"/>
              <a:ext cx="147638" cy="190500"/>
            </a:xfrm>
            <a:custGeom>
              <a:avLst/>
              <a:gdLst>
                <a:gd name="T0" fmla="*/ 110 w 110"/>
                <a:gd name="T1" fmla="*/ 40 h 140"/>
                <a:gd name="T2" fmla="*/ 58 w 110"/>
                <a:gd name="T3" fmla="*/ 79 h 140"/>
                <a:gd name="T4" fmla="*/ 58 w 110"/>
                <a:gd name="T5" fmla="*/ 79 h 140"/>
                <a:gd name="T6" fmla="*/ 89 w 110"/>
                <a:gd name="T7" fmla="*/ 13 h 140"/>
                <a:gd name="T8" fmla="*/ 56 w 110"/>
                <a:gd name="T9" fmla="*/ 0 h 140"/>
                <a:gd name="T10" fmla="*/ 8 w 110"/>
                <a:gd name="T11" fmla="*/ 85 h 140"/>
                <a:gd name="T12" fmla="*/ 12 w 110"/>
                <a:gd name="T13" fmla="*/ 125 h 140"/>
                <a:gd name="T14" fmla="*/ 12 w 110"/>
                <a:gd name="T15" fmla="*/ 125 h 140"/>
                <a:gd name="T16" fmla="*/ 58 w 110"/>
                <a:gd name="T17" fmla="*/ 130 h 140"/>
                <a:gd name="T18" fmla="*/ 100 w 110"/>
                <a:gd name="T19" fmla="*/ 10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40">
                  <a:moveTo>
                    <a:pt x="110" y="40"/>
                  </a:move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0" y="98"/>
                    <a:pt x="2" y="114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24" y="138"/>
                    <a:pt x="44" y="140"/>
                    <a:pt x="58" y="130"/>
                  </a:cubicBezTo>
                  <a:cubicBezTo>
                    <a:pt x="100" y="100"/>
                    <a:pt x="100" y="100"/>
                    <a:pt x="100" y="100"/>
                  </a:cubicBezTo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0" name="Freeform 640"/>
            <p:cNvSpPr>
              <a:spLocks/>
            </p:cNvSpPr>
            <p:nvPr/>
          </p:nvSpPr>
          <p:spPr bwMode="auto">
            <a:xfrm>
              <a:off x="8834438" y="1471613"/>
              <a:ext cx="147638" cy="190500"/>
            </a:xfrm>
            <a:custGeom>
              <a:avLst/>
              <a:gdLst>
                <a:gd name="T0" fmla="*/ 110 w 110"/>
                <a:gd name="T1" fmla="*/ 40 h 140"/>
                <a:gd name="T2" fmla="*/ 58 w 110"/>
                <a:gd name="T3" fmla="*/ 79 h 140"/>
                <a:gd name="T4" fmla="*/ 58 w 110"/>
                <a:gd name="T5" fmla="*/ 79 h 140"/>
                <a:gd name="T6" fmla="*/ 89 w 110"/>
                <a:gd name="T7" fmla="*/ 13 h 140"/>
                <a:gd name="T8" fmla="*/ 56 w 110"/>
                <a:gd name="T9" fmla="*/ 0 h 140"/>
                <a:gd name="T10" fmla="*/ 8 w 110"/>
                <a:gd name="T11" fmla="*/ 85 h 140"/>
                <a:gd name="T12" fmla="*/ 12 w 110"/>
                <a:gd name="T13" fmla="*/ 125 h 140"/>
                <a:gd name="T14" fmla="*/ 12 w 110"/>
                <a:gd name="T15" fmla="*/ 125 h 140"/>
                <a:gd name="T16" fmla="*/ 58 w 110"/>
                <a:gd name="T17" fmla="*/ 130 h 140"/>
                <a:gd name="T18" fmla="*/ 100 w 110"/>
                <a:gd name="T19" fmla="*/ 10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40">
                  <a:moveTo>
                    <a:pt x="110" y="40"/>
                  </a:move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0" y="98"/>
                    <a:pt x="2" y="114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24" y="138"/>
                    <a:pt x="44" y="140"/>
                    <a:pt x="58" y="130"/>
                  </a:cubicBezTo>
                  <a:cubicBezTo>
                    <a:pt x="100" y="100"/>
                    <a:pt x="100" y="100"/>
                    <a:pt x="100" y="10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1" name="Freeform 641"/>
            <p:cNvSpPr>
              <a:spLocks/>
            </p:cNvSpPr>
            <p:nvPr/>
          </p:nvSpPr>
          <p:spPr bwMode="auto">
            <a:xfrm>
              <a:off x="8909050" y="1438275"/>
              <a:ext cx="63500" cy="50800"/>
            </a:xfrm>
            <a:custGeom>
              <a:avLst/>
              <a:gdLst>
                <a:gd name="T0" fmla="*/ 0 w 46"/>
                <a:gd name="T1" fmla="*/ 25 h 38"/>
                <a:gd name="T2" fmla="*/ 10 w 46"/>
                <a:gd name="T3" fmla="*/ 7 h 38"/>
                <a:gd name="T4" fmla="*/ 21 w 46"/>
                <a:gd name="T5" fmla="*/ 0 h 38"/>
                <a:gd name="T6" fmla="*/ 30 w 46"/>
                <a:gd name="T7" fmla="*/ 0 h 38"/>
                <a:gd name="T8" fmla="*/ 42 w 46"/>
                <a:gd name="T9" fmla="*/ 18 h 38"/>
                <a:gd name="T10" fmla="*/ 33 w 46"/>
                <a:gd name="T11" fmla="*/ 38 h 38"/>
                <a:gd name="T12" fmla="*/ 0 w 46"/>
                <a:gd name="T13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8">
                  <a:moveTo>
                    <a:pt x="0" y="2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2" y="3"/>
                    <a:pt x="16" y="0"/>
                    <a:pt x="2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0" y="0"/>
                    <a:pt x="46" y="10"/>
                    <a:pt x="42" y="18"/>
                  </a:cubicBezTo>
                  <a:cubicBezTo>
                    <a:pt x="33" y="38"/>
                    <a:pt x="33" y="38"/>
                    <a:pt x="33" y="38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2" name="Freeform 642"/>
            <p:cNvSpPr>
              <a:spLocks/>
            </p:cNvSpPr>
            <p:nvPr/>
          </p:nvSpPr>
          <p:spPr bwMode="auto">
            <a:xfrm>
              <a:off x="8912225" y="1379538"/>
              <a:ext cx="87313" cy="100013"/>
            </a:xfrm>
            <a:custGeom>
              <a:avLst/>
              <a:gdLst>
                <a:gd name="T0" fmla="*/ 55 w 55"/>
                <a:gd name="T1" fmla="*/ 47 h 63"/>
                <a:gd name="T2" fmla="*/ 24 w 55"/>
                <a:gd name="T3" fmla="*/ 63 h 63"/>
                <a:gd name="T4" fmla="*/ 0 w 55"/>
                <a:gd name="T5" fmla="*/ 16 h 63"/>
                <a:gd name="T6" fmla="*/ 31 w 55"/>
                <a:gd name="T7" fmla="*/ 0 h 63"/>
                <a:gd name="T8" fmla="*/ 55 w 55"/>
                <a:gd name="T9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3">
                  <a:moveTo>
                    <a:pt x="55" y="47"/>
                  </a:moveTo>
                  <a:lnTo>
                    <a:pt x="24" y="63"/>
                  </a:lnTo>
                  <a:lnTo>
                    <a:pt x="0" y="16"/>
                  </a:lnTo>
                  <a:lnTo>
                    <a:pt x="31" y="0"/>
                  </a:lnTo>
                  <a:lnTo>
                    <a:pt x="55" y="47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3" name="Rectangle 643"/>
            <p:cNvSpPr>
              <a:spLocks noChangeArrowheads="1"/>
            </p:cNvSpPr>
            <p:nvPr/>
          </p:nvSpPr>
          <p:spPr bwMode="auto">
            <a:xfrm>
              <a:off x="9012238" y="1482725"/>
              <a:ext cx="61913" cy="47625"/>
            </a:xfrm>
            <a:prstGeom prst="rect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4" name="Freeform 644"/>
            <p:cNvSpPr>
              <a:spLocks/>
            </p:cNvSpPr>
            <p:nvPr/>
          </p:nvSpPr>
          <p:spPr bwMode="auto">
            <a:xfrm>
              <a:off x="8945563" y="1511300"/>
              <a:ext cx="234950" cy="288925"/>
            </a:xfrm>
            <a:custGeom>
              <a:avLst/>
              <a:gdLst>
                <a:gd name="T0" fmla="*/ 174 w 174"/>
                <a:gd name="T1" fmla="*/ 53 h 214"/>
                <a:gd name="T2" fmla="*/ 136 w 174"/>
                <a:gd name="T3" fmla="*/ 63 h 214"/>
                <a:gd name="T4" fmla="*/ 136 w 174"/>
                <a:gd name="T5" fmla="*/ 214 h 214"/>
                <a:gd name="T6" fmla="*/ 0 w 174"/>
                <a:gd name="T7" fmla="*/ 214 h 214"/>
                <a:gd name="T8" fmla="*/ 0 w 174"/>
                <a:gd name="T9" fmla="*/ 100 h 214"/>
                <a:gd name="T10" fmla="*/ 34 w 174"/>
                <a:gd name="T11" fmla="*/ 8 h 214"/>
                <a:gd name="T12" fmla="*/ 120 w 174"/>
                <a:gd name="T13" fmla="*/ 2 h 214"/>
                <a:gd name="T14" fmla="*/ 174 w 174"/>
                <a:gd name="T15" fmla="*/ 5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214">
                  <a:moveTo>
                    <a:pt x="174" y="53"/>
                  </a:moveTo>
                  <a:cubicBezTo>
                    <a:pt x="136" y="63"/>
                    <a:pt x="136" y="63"/>
                    <a:pt x="136" y="6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1" y="16"/>
                    <a:pt x="34" y="8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2"/>
                    <a:pt x="172" y="0"/>
                    <a:pt x="174" y="5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5" name="Freeform 645"/>
            <p:cNvSpPr>
              <a:spLocks/>
            </p:cNvSpPr>
            <p:nvPr/>
          </p:nvSpPr>
          <p:spPr bwMode="auto">
            <a:xfrm>
              <a:off x="8964613" y="1346200"/>
              <a:ext cx="149225" cy="152400"/>
            </a:xfrm>
            <a:custGeom>
              <a:avLst/>
              <a:gdLst>
                <a:gd name="T0" fmla="*/ 106 w 111"/>
                <a:gd name="T1" fmla="*/ 83 h 113"/>
                <a:gd name="T2" fmla="*/ 59 w 111"/>
                <a:gd name="T3" fmla="*/ 112 h 113"/>
                <a:gd name="T4" fmla="*/ 52 w 111"/>
                <a:gd name="T5" fmla="*/ 112 h 113"/>
                <a:gd name="T6" fmla="*/ 0 w 111"/>
                <a:gd name="T7" fmla="*/ 70 h 113"/>
                <a:gd name="T8" fmla="*/ 0 w 111"/>
                <a:gd name="T9" fmla="*/ 0 h 113"/>
                <a:gd name="T10" fmla="*/ 111 w 111"/>
                <a:gd name="T11" fmla="*/ 0 h 113"/>
                <a:gd name="T12" fmla="*/ 111 w 111"/>
                <a:gd name="T13" fmla="*/ 31 h 113"/>
                <a:gd name="T14" fmla="*/ 106 w 111"/>
                <a:gd name="T15" fmla="*/ 8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3">
                  <a:moveTo>
                    <a:pt x="106" y="83"/>
                  </a:moveTo>
                  <a:cubicBezTo>
                    <a:pt x="100" y="94"/>
                    <a:pt x="87" y="108"/>
                    <a:pt x="59" y="112"/>
                  </a:cubicBezTo>
                  <a:cubicBezTo>
                    <a:pt x="57" y="113"/>
                    <a:pt x="54" y="113"/>
                    <a:pt x="52" y="112"/>
                  </a:cubicBezTo>
                  <a:cubicBezTo>
                    <a:pt x="5" y="105"/>
                    <a:pt x="0" y="70"/>
                    <a:pt x="0" y="7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31"/>
                    <a:pt x="111" y="31"/>
                    <a:pt x="111" y="31"/>
                  </a:cubicBezTo>
                  <a:lnTo>
                    <a:pt x="106" y="8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6" name="Freeform 646"/>
            <p:cNvSpPr>
              <a:spLocks/>
            </p:cNvSpPr>
            <p:nvPr/>
          </p:nvSpPr>
          <p:spPr bwMode="auto">
            <a:xfrm>
              <a:off x="8956675" y="1287463"/>
              <a:ext cx="166688" cy="84138"/>
            </a:xfrm>
            <a:custGeom>
              <a:avLst/>
              <a:gdLst>
                <a:gd name="T0" fmla="*/ 62 w 123"/>
                <a:gd name="T1" fmla="*/ 0 h 63"/>
                <a:gd name="T2" fmla="*/ 0 w 123"/>
                <a:gd name="T3" fmla="*/ 63 h 63"/>
                <a:gd name="T4" fmla="*/ 123 w 123"/>
                <a:gd name="T5" fmla="*/ 63 h 63"/>
                <a:gd name="T6" fmla="*/ 62 w 123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63">
                  <a:moveTo>
                    <a:pt x="62" y="0"/>
                  </a:moveTo>
                  <a:cubicBezTo>
                    <a:pt x="27" y="0"/>
                    <a:pt x="0" y="28"/>
                    <a:pt x="0" y="63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3" y="28"/>
                    <a:pt x="96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7" name="Freeform 647"/>
            <p:cNvSpPr>
              <a:spLocks/>
            </p:cNvSpPr>
            <p:nvPr/>
          </p:nvSpPr>
          <p:spPr bwMode="auto">
            <a:xfrm>
              <a:off x="9031288" y="1300163"/>
              <a:ext cx="60325" cy="71438"/>
            </a:xfrm>
            <a:custGeom>
              <a:avLst/>
              <a:gdLst>
                <a:gd name="T0" fmla="*/ 6 w 44"/>
                <a:gd name="T1" fmla="*/ 53 h 53"/>
                <a:gd name="T2" fmla="*/ 44 w 44"/>
                <a:gd name="T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4" h="53">
                  <a:moveTo>
                    <a:pt x="6" y="53"/>
                  </a:moveTo>
                  <a:cubicBezTo>
                    <a:pt x="6" y="53"/>
                    <a:pt x="0" y="0"/>
                    <a:pt x="44" y="3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8" name="Freeform 648"/>
            <p:cNvSpPr>
              <a:spLocks/>
            </p:cNvSpPr>
            <p:nvPr/>
          </p:nvSpPr>
          <p:spPr bwMode="auto">
            <a:xfrm>
              <a:off x="9077325" y="1387475"/>
              <a:ext cx="49213" cy="80963"/>
            </a:xfrm>
            <a:custGeom>
              <a:avLst/>
              <a:gdLst>
                <a:gd name="T0" fmla="*/ 0 w 36"/>
                <a:gd name="T1" fmla="*/ 0 h 59"/>
                <a:gd name="T2" fmla="*/ 6 w 36"/>
                <a:gd name="T3" fmla="*/ 29 h 59"/>
                <a:gd name="T4" fmla="*/ 18 w 36"/>
                <a:gd name="T5" fmla="*/ 40 h 59"/>
                <a:gd name="T6" fmla="*/ 14 w 36"/>
                <a:gd name="T7" fmla="*/ 59 h 59"/>
                <a:gd name="T8" fmla="*/ 18 w 36"/>
                <a:gd name="T9" fmla="*/ 59 h 59"/>
                <a:gd name="T10" fmla="*/ 36 w 36"/>
                <a:gd name="T11" fmla="*/ 44 h 59"/>
                <a:gd name="T12" fmla="*/ 36 w 36"/>
                <a:gd name="T13" fmla="*/ 44 h 59"/>
                <a:gd name="T14" fmla="*/ 36 w 36"/>
                <a:gd name="T15" fmla="*/ 0 h 59"/>
                <a:gd name="T16" fmla="*/ 0 w 36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59">
                  <a:moveTo>
                    <a:pt x="0" y="0"/>
                  </a:move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19" y="29"/>
                    <a:pt x="18" y="40"/>
                  </a:cubicBezTo>
                  <a:cubicBezTo>
                    <a:pt x="18" y="45"/>
                    <a:pt x="14" y="59"/>
                    <a:pt x="14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27" y="59"/>
                    <a:pt x="35" y="53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69" name="Freeform 649"/>
            <p:cNvSpPr>
              <a:spLocks/>
            </p:cNvSpPr>
            <p:nvPr/>
          </p:nvSpPr>
          <p:spPr bwMode="auto">
            <a:xfrm>
              <a:off x="8924925" y="1371600"/>
              <a:ext cx="206375" cy="31750"/>
            </a:xfrm>
            <a:custGeom>
              <a:avLst/>
              <a:gdLst>
                <a:gd name="T0" fmla="*/ 11 w 153"/>
                <a:gd name="T1" fmla="*/ 18 h 23"/>
                <a:gd name="T2" fmla="*/ 153 w 153"/>
                <a:gd name="T3" fmla="*/ 23 h 23"/>
                <a:gd name="T4" fmla="*/ 153 w 153"/>
                <a:gd name="T5" fmla="*/ 0 h 23"/>
                <a:gd name="T6" fmla="*/ 12 w 153"/>
                <a:gd name="T7" fmla="*/ 0 h 23"/>
                <a:gd name="T8" fmla="*/ 4 w 153"/>
                <a:gd name="T9" fmla="*/ 4 h 23"/>
                <a:gd name="T10" fmla="*/ 4 w 153"/>
                <a:gd name="T11" fmla="*/ 4 h 23"/>
                <a:gd name="T12" fmla="*/ 11 w 153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23">
                  <a:moveTo>
                    <a:pt x="11" y="18"/>
                  </a:moveTo>
                  <a:cubicBezTo>
                    <a:pt x="153" y="23"/>
                    <a:pt x="153" y="23"/>
                    <a:pt x="153" y="23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5" y="2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10"/>
                    <a:pt x="4" y="18"/>
                    <a:pt x="11" y="18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0" name="Freeform 650"/>
            <p:cNvSpPr>
              <a:spLocks/>
            </p:cNvSpPr>
            <p:nvPr/>
          </p:nvSpPr>
          <p:spPr bwMode="auto">
            <a:xfrm>
              <a:off x="8991600" y="1514475"/>
              <a:ext cx="107950" cy="107950"/>
            </a:xfrm>
            <a:custGeom>
              <a:avLst/>
              <a:gdLst>
                <a:gd name="T0" fmla="*/ 0 w 68"/>
                <a:gd name="T1" fmla="*/ 10 h 68"/>
                <a:gd name="T2" fmla="*/ 13 w 68"/>
                <a:gd name="T3" fmla="*/ 68 h 68"/>
                <a:gd name="T4" fmla="*/ 68 w 68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8">
                  <a:moveTo>
                    <a:pt x="0" y="10"/>
                  </a:moveTo>
                  <a:lnTo>
                    <a:pt x="13" y="68"/>
                  </a:lnTo>
                  <a:lnTo>
                    <a:pt x="68" y="0"/>
                  </a:ln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1" name="Line 651"/>
            <p:cNvSpPr>
              <a:spLocks noChangeShapeType="1"/>
            </p:cNvSpPr>
            <p:nvPr/>
          </p:nvSpPr>
          <p:spPr bwMode="auto">
            <a:xfrm>
              <a:off x="9045575" y="1658938"/>
              <a:ext cx="0" cy="127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2" name="Line 652"/>
            <p:cNvSpPr>
              <a:spLocks noChangeShapeType="1"/>
            </p:cNvSpPr>
            <p:nvPr/>
          </p:nvSpPr>
          <p:spPr bwMode="auto">
            <a:xfrm>
              <a:off x="9045575" y="1717675"/>
              <a:ext cx="0" cy="142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3" name="Freeform 653"/>
            <p:cNvSpPr>
              <a:spLocks/>
            </p:cNvSpPr>
            <p:nvPr/>
          </p:nvSpPr>
          <p:spPr bwMode="auto">
            <a:xfrm>
              <a:off x="9002713" y="1517650"/>
              <a:ext cx="52388" cy="104775"/>
            </a:xfrm>
            <a:custGeom>
              <a:avLst/>
              <a:gdLst>
                <a:gd name="T0" fmla="*/ 6 w 33"/>
                <a:gd name="T1" fmla="*/ 2 h 66"/>
                <a:gd name="T2" fmla="*/ 10 w 33"/>
                <a:gd name="T3" fmla="*/ 16 h 66"/>
                <a:gd name="T4" fmla="*/ 0 w 33"/>
                <a:gd name="T5" fmla="*/ 39 h 66"/>
                <a:gd name="T6" fmla="*/ 6 w 33"/>
                <a:gd name="T7" fmla="*/ 66 h 66"/>
                <a:gd name="T8" fmla="*/ 29 w 33"/>
                <a:gd name="T9" fmla="*/ 38 h 66"/>
                <a:gd name="T10" fmla="*/ 24 w 33"/>
                <a:gd name="T11" fmla="*/ 16 h 66"/>
                <a:gd name="T12" fmla="*/ 33 w 33"/>
                <a:gd name="T13" fmla="*/ 0 h 66"/>
                <a:gd name="T14" fmla="*/ 6 w 33"/>
                <a:gd name="T15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66">
                  <a:moveTo>
                    <a:pt x="6" y="2"/>
                  </a:moveTo>
                  <a:lnTo>
                    <a:pt x="10" y="16"/>
                  </a:lnTo>
                  <a:lnTo>
                    <a:pt x="0" y="39"/>
                  </a:lnTo>
                  <a:lnTo>
                    <a:pt x="6" y="66"/>
                  </a:lnTo>
                  <a:lnTo>
                    <a:pt x="29" y="38"/>
                  </a:lnTo>
                  <a:lnTo>
                    <a:pt x="24" y="16"/>
                  </a:lnTo>
                  <a:lnTo>
                    <a:pt x="33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4" name="Freeform 654"/>
            <p:cNvSpPr>
              <a:spLocks/>
            </p:cNvSpPr>
            <p:nvPr/>
          </p:nvSpPr>
          <p:spPr bwMode="auto">
            <a:xfrm>
              <a:off x="9180513" y="159702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5" name="Freeform 655"/>
            <p:cNvSpPr>
              <a:spLocks/>
            </p:cNvSpPr>
            <p:nvPr/>
          </p:nvSpPr>
          <p:spPr bwMode="auto">
            <a:xfrm>
              <a:off x="9020175" y="1579563"/>
              <a:ext cx="160338" cy="173038"/>
            </a:xfrm>
            <a:custGeom>
              <a:avLst/>
              <a:gdLst>
                <a:gd name="T0" fmla="*/ 80 w 118"/>
                <a:gd name="T1" fmla="*/ 0 h 128"/>
                <a:gd name="T2" fmla="*/ 80 w 118"/>
                <a:gd name="T3" fmla="*/ 69 h 128"/>
                <a:gd name="T4" fmla="*/ 0 w 118"/>
                <a:gd name="T5" fmla="*/ 90 h 128"/>
                <a:gd name="T6" fmla="*/ 7 w 118"/>
                <a:gd name="T7" fmla="*/ 128 h 128"/>
                <a:gd name="T8" fmla="*/ 103 w 118"/>
                <a:gd name="T9" fmla="*/ 107 h 128"/>
                <a:gd name="T10" fmla="*/ 118 w 118"/>
                <a:gd name="T11" fmla="*/ 88 h 128"/>
                <a:gd name="T12" fmla="*/ 118 w 118"/>
                <a:gd name="T13" fmla="*/ 3 h 128"/>
                <a:gd name="T14" fmla="*/ 104 w 118"/>
                <a:gd name="T1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28">
                  <a:moveTo>
                    <a:pt x="80" y="0"/>
                  </a:moveTo>
                  <a:cubicBezTo>
                    <a:pt x="80" y="69"/>
                    <a:pt x="80" y="69"/>
                    <a:pt x="80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12" y="105"/>
                    <a:pt x="118" y="97"/>
                    <a:pt x="118" y="88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04" y="0"/>
                    <a:pt x="104" y="0"/>
                    <a:pt x="104" y="0"/>
                  </a:cubicBezTo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6" name="Freeform 656"/>
            <p:cNvSpPr>
              <a:spLocks/>
            </p:cNvSpPr>
            <p:nvPr/>
          </p:nvSpPr>
          <p:spPr bwMode="auto">
            <a:xfrm>
              <a:off x="9020175" y="1579563"/>
              <a:ext cx="160338" cy="173038"/>
            </a:xfrm>
            <a:custGeom>
              <a:avLst/>
              <a:gdLst>
                <a:gd name="T0" fmla="*/ 80 w 118"/>
                <a:gd name="T1" fmla="*/ 0 h 128"/>
                <a:gd name="T2" fmla="*/ 80 w 118"/>
                <a:gd name="T3" fmla="*/ 69 h 128"/>
                <a:gd name="T4" fmla="*/ 0 w 118"/>
                <a:gd name="T5" fmla="*/ 90 h 128"/>
                <a:gd name="T6" fmla="*/ 7 w 118"/>
                <a:gd name="T7" fmla="*/ 128 h 128"/>
                <a:gd name="T8" fmla="*/ 103 w 118"/>
                <a:gd name="T9" fmla="*/ 107 h 128"/>
                <a:gd name="T10" fmla="*/ 118 w 118"/>
                <a:gd name="T11" fmla="*/ 88 h 128"/>
                <a:gd name="T12" fmla="*/ 118 w 118"/>
                <a:gd name="T13" fmla="*/ 3 h 128"/>
                <a:gd name="T14" fmla="*/ 104 w 118"/>
                <a:gd name="T1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28">
                  <a:moveTo>
                    <a:pt x="80" y="0"/>
                  </a:moveTo>
                  <a:cubicBezTo>
                    <a:pt x="80" y="69"/>
                    <a:pt x="80" y="69"/>
                    <a:pt x="80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12" y="105"/>
                    <a:pt x="118" y="97"/>
                    <a:pt x="118" y="88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04" y="0"/>
                    <a:pt x="104" y="0"/>
                    <a:pt x="104" y="0"/>
                  </a:cubicBezTo>
                </a:path>
              </a:pathLst>
            </a:cu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7" name="Freeform 657"/>
            <p:cNvSpPr>
              <a:spLocks/>
            </p:cNvSpPr>
            <p:nvPr/>
          </p:nvSpPr>
          <p:spPr bwMode="auto">
            <a:xfrm>
              <a:off x="8820150" y="1622425"/>
              <a:ext cx="215900" cy="204788"/>
            </a:xfrm>
            <a:custGeom>
              <a:avLst/>
              <a:gdLst>
                <a:gd name="T0" fmla="*/ 136 w 136"/>
                <a:gd name="T1" fmla="*/ 129 h 129"/>
                <a:gd name="T2" fmla="*/ 39 w 136"/>
                <a:gd name="T3" fmla="*/ 129 h 129"/>
                <a:gd name="T4" fmla="*/ 0 w 136"/>
                <a:gd name="T5" fmla="*/ 0 h 129"/>
                <a:gd name="T6" fmla="*/ 96 w 136"/>
                <a:gd name="T7" fmla="*/ 0 h 129"/>
                <a:gd name="T8" fmla="*/ 136 w 136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29">
                  <a:moveTo>
                    <a:pt x="136" y="129"/>
                  </a:moveTo>
                  <a:lnTo>
                    <a:pt x="39" y="129"/>
                  </a:lnTo>
                  <a:lnTo>
                    <a:pt x="0" y="0"/>
                  </a:lnTo>
                  <a:lnTo>
                    <a:pt x="96" y="0"/>
                  </a:lnTo>
                  <a:lnTo>
                    <a:pt x="136" y="129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78" name="Freeform 658"/>
            <p:cNvSpPr>
              <a:spLocks/>
            </p:cNvSpPr>
            <p:nvPr/>
          </p:nvSpPr>
          <p:spPr bwMode="auto">
            <a:xfrm>
              <a:off x="8964613" y="1700213"/>
              <a:ext cx="65088" cy="68263"/>
            </a:xfrm>
            <a:custGeom>
              <a:avLst/>
              <a:gdLst>
                <a:gd name="T0" fmla="*/ 42 w 49"/>
                <a:gd name="T1" fmla="*/ 0 h 50"/>
                <a:gd name="T2" fmla="*/ 15 w 49"/>
                <a:gd name="T3" fmla="*/ 2 h 50"/>
                <a:gd name="T4" fmla="*/ 9 w 49"/>
                <a:gd name="T5" fmla="*/ 5 h 50"/>
                <a:gd name="T6" fmla="*/ 4 w 49"/>
                <a:gd name="T7" fmla="*/ 23 h 50"/>
                <a:gd name="T8" fmla="*/ 12 w 49"/>
                <a:gd name="T9" fmla="*/ 40 h 50"/>
                <a:gd name="T10" fmla="*/ 32 w 49"/>
                <a:gd name="T11" fmla="*/ 45 h 50"/>
                <a:gd name="T12" fmla="*/ 49 w 49"/>
                <a:gd name="T13" fmla="*/ 38 h 50"/>
                <a:gd name="T14" fmla="*/ 42 w 49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0">
                  <a:moveTo>
                    <a:pt x="42" y="0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3" y="8"/>
                    <a:pt x="0" y="17"/>
                    <a:pt x="4" y="23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6" y="47"/>
                    <a:pt x="25" y="50"/>
                    <a:pt x="32" y="45"/>
                  </a:cubicBezTo>
                  <a:cubicBezTo>
                    <a:pt x="49" y="38"/>
                    <a:pt x="49" y="38"/>
                    <a:pt x="49" y="3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29" name="Группа 728"/>
          <p:cNvGrpSpPr/>
          <p:nvPr/>
        </p:nvGrpSpPr>
        <p:grpSpPr>
          <a:xfrm>
            <a:off x="5736431" y="1114822"/>
            <a:ext cx="406004" cy="347663"/>
            <a:chOff x="7648575" y="1325563"/>
            <a:chExt cx="541338" cy="463550"/>
          </a:xfrm>
        </p:grpSpPr>
        <p:sp>
          <p:nvSpPr>
            <p:cNvPr id="279" name="Rectangle 659"/>
            <p:cNvSpPr>
              <a:spLocks noChangeArrowheads="1"/>
            </p:cNvSpPr>
            <p:nvPr/>
          </p:nvSpPr>
          <p:spPr bwMode="auto">
            <a:xfrm>
              <a:off x="7648575" y="1325563"/>
              <a:ext cx="541338" cy="2174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0" name="Freeform 660"/>
            <p:cNvSpPr>
              <a:spLocks/>
            </p:cNvSpPr>
            <p:nvPr/>
          </p:nvSpPr>
          <p:spPr bwMode="auto">
            <a:xfrm>
              <a:off x="7648575" y="1325563"/>
              <a:ext cx="169863" cy="217488"/>
            </a:xfrm>
            <a:custGeom>
              <a:avLst/>
              <a:gdLst>
                <a:gd name="T0" fmla="*/ 107 w 107"/>
                <a:gd name="T1" fmla="*/ 0 h 137"/>
                <a:gd name="T2" fmla="*/ 31 w 107"/>
                <a:gd name="T3" fmla="*/ 137 h 137"/>
                <a:gd name="T4" fmla="*/ 0 w 107"/>
                <a:gd name="T5" fmla="*/ 137 h 137"/>
                <a:gd name="T6" fmla="*/ 0 w 107"/>
                <a:gd name="T7" fmla="*/ 121 h 137"/>
                <a:gd name="T8" fmla="*/ 66 w 107"/>
                <a:gd name="T9" fmla="*/ 0 h 137"/>
                <a:gd name="T10" fmla="*/ 107 w 107"/>
                <a:gd name="T1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37">
                  <a:moveTo>
                    <a:pt x="107" y="0"/>
                  </a:moveTo>
                  <a:lnTo>
                    <a:pt x="31" y="137"/>
                  </a:lnTo>
                  <a:lnTo>
                    <a:pt x="0" y="137"/>
                  </a:lnTo>
                  <a:lnTo>
                    <a:pt x="0" y="121"/>
                  </a:lnTo>
                  <a:lnTo>
                    <a:pt x="66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1" name="Freeform 661"/>
            <p:cNvSpPr>
              <a:spLocks/>
            </p:cNvSpPr>
            <p:nvPr/>
          </p:nvSpPr>
          <p:spPr bwMode="auto">
            <a:xfrm>
              <a:off x="7766050" y="1325563"/>
              <a:ext cx="184150" cy="217488"/>
            </a:xfrm>
            <a:custGeom>
              <a:avLst/>
              <a:gdLst>
                <a:gd name="T0" fmla="*/ 116 w 116"/>
                <a:gd name="T1" fmla="*/ 0 h 137"/>
                <a:gd name="T2" fmla="*/ 40 w 116"/>
                <a:gd name="T3" fmla="*/ 137 h 137"/>
                <a:gd name="T4" fmla="*/ 0 w 116"/>
                <a:gd name="T5" fmla="*/ 137 h 137"/>
                <a:gd name="T6" fmla="*/ 76 w 116"/>
                <a:gd name="T7" fmla="*/ 0 h 137"/>
                <a:gd name="T8" fmla="*/ 116 w 116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37">
                  <a:moveTo>
                    <a:pt x="116" y="0"/>
                  </a:moveTo>
                  <a:lnTo>
                    <a:pt x="40" y="137"/>
                  </a:lnTo>
                  <a:lnTo>
                    <a:pt x="0" y="137"/>
                  </a:lnTo>
                  <a:lnTo>
                    <a:pt x="7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2" name="Freeform 662"/>
            <p:cNvSpPr>
              <a:spLocks/>
            </p:cNvSpPr>
            <p:nvPr/>
          </p:nvSpPr>
          <p:spPr bwMode="auto">
            <a:xfrm>
              <a:off x="7897813" y="1325563"/>
              <a:ext cx="184150" cy="217488"/>
            </a:xfrm>
            <a:custGeom>
              <a:avLst/>
              <a:gdLst>
                <a:gd name="T0" fmla="*/ 116 w 116"/>
                <a:gd name="T1" fmla="*/ 0 h 137"/>
                <a:gd name="T2" fmla="*/ 40 w 116"/>
                <a:gd name="T3" fmla="*/ 137 h 137"/>
                <a:gd name="T4" fmla="*/ 0 w 116"/>
                <a:gd name="T5" fmla="*/ 137 h 137"/>
                <a:gd name="T6" fmla="*/ 75 w 116"/>
                <a:gd name="T7" fmla="*/ 0 h 137"/>
                <a:gd name="T8" fmla="*/ 116 w 116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37">
                  <a:moveTo>
                    <a:pt x="116" y="0"/>
                  </a:moveTo>
                  <a:lnTo>
                    <a:pt x="40" y="137"/>
                  </a:lnTo>
                  <a:lnTo>
                    <a:pt x="0" y="137"/>
                  </a:lnTo>
                  <a:lnTo>
                    <a:pt x="75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3" name="Freeform 663"/>
            <p:cNvSpPr>
              <a:spLocks/>
            </p:cNvSpPr>
            <p:nvPr/>
          </p:nvSpPr>
          <p:spPr bwMode="auto">
            <a:xfrm>
              <a:off x="8029575" y="1325563"/>
              <a:ext cx="160338" cy="217488"/>
            </a:xfrm>
            <a:custGeom>
              <a:avLst/>
              <a:gdLst>
                <a:gd name="T0" fmla="*/ 101 w 101"/>
                <a:gd name="T1" fmla="*/ 0 h 137"/>
                <a:gd name="T2" fmla="*/ 101 w 101"/>
                <a:gd name="T3" fmla="*/ 28 h 137"/>
                <a:gd name="T4" fmla="*/ 40 w 101"/>
                <a:gd name="T5" fmla="*/ 137 h 137"/>
                <a:gd name="T6" fmla="*/ 0 w 101"/>
                <a:gd name="T7" fmla="*/ 137 h 137"/>
                <a:gd name="T8" fmla="*/ 76 w 101"/>
                <a:gd name="T9" fmla="*/ 0 h 137"/>
                <a:gd name="T10" fmla="*/ 101 w 101"/>
                <a:gd name="T1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37">
                  <a:moveTo>
                    <a:pt x="101" y="0"/>
                  </a:moveTo>
                  <a:lnTo>
                    <a:pt x="101" y="28"/>
                  </a:lnTo>
                  <a:lnTo>
                    <a:pt x="40" y="137"/>
                  </a:lnTo>
                  <a:lnTo>
                    <a:pt x="0" y="137"/>
                  </a:lnTo>
                  <a:lnTo>
                    <a:pt x="76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4" name="Rectangle 664"/>
            <p:cNvSpPr>
              <a:spLocks noChangeArrowheads="1"/>
            </p:cNvSpPr>
            <p:nvPr/>
          </p:nvSpPr>
          <p:spPr bwMode="auto">
            <a:xfrm>
              <a:off x="7669213" y="1543050"/>
              <a:ext cx="38100" cy="24606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5" name="Rectangle 665"/>
            <p:cNvSpPr>
              <a:spLocks noChangeArrowheads="1"/>
            </p:cNvSpPr>
            <p:nvPr/>
          </p:nvSpPr>
          <p:spPr bwMode="auto">
            <a:xfrm>
              <a:off x="8134350" y="1543050"/>
              <a:ext cx="38100" cy="24606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6" name="Freeform 666"/>
            <p:cNvSpPr>
              <a:spLocks/>
            </p:cNvSpPr>
            <p:nvPr/>
          </p:nvSpPr>
          <p:spPr bwMode="auto">
            <a:xfrm>
              <a:off x="7834313" y="1460500"/>
              <a:ext cx="182563" cy="328613"/>
            </a:xfrm>
            <a:custGeom>
              <a:avLst/>
              <a:gdLst>
                <a:gd name="T0" fmla="*/ 115 w 115"/>
                <a:gd name="T1" fmla="*/ 207 h 207"/>
                <a:gd name="T2" fmla="*/ 0 w 115"/>
                <a:gd name="T3" fmla="*/ 207 h 207"/>
                <a:gd name="T4" fmla="*/ 23 w 115"/>
                <a:gd name="T5" fmla="*/ 0 h 207"/>
                <a:gd name="T6" fmla="*/ 93 w 115"/>
                <a:gd name="T7" fmla="*/ 0 h 207"/>
                <a:gd name="T8" fmla="*/ 115 w 115"/>
                <a:gd name="T9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207">
                  <a:moveTo>
                    <a:pt x="115" y="207"/>
                  </a:moveTo>
                  <a:lnTo>
                    <a:pt x="0" y="207"/>
                  </a:lnTo>
                  <a:lnTo>
                    <a:pt x="23" y="0"/>
                  </a:lnTo>
                  <a:lnTo>
                    <a:pt x="93" y="0"/>
                  </a:lnTo>
                  <a:lnTo>
                    <a:pt x="115" y="207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7" name="Line 667"/>
            <p:cNvSpPr>
              <a:spLocks noChangeShapeType="1"/>
            </p:cNvSpPr>
            <p:nvPr/>
          </p:nvSpPr>
          <p:spPr bwMode="auto">
            <a:xfrm>
              <a:off x="7861300" y="1571625"/>
              <a:ext cx="13176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8" name="Line 668"/>
            <p:cNvSpPr>
              <a:spLocks noChangeShapeType="1"/>
            </p:cNvSpPr>
            <p:nvPr/>
          </p:nvSpPr>
          <p:spPr bwMode="auto">
            <a:xfrm>
              <a:off x="7853363" y="1636713"/>
              <a:ext cx="147638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89" name="Line 669"/>
            <p:cNvSpPr>
              <a:spLocks noChangeShapeType="1"/>
            </p:cNvSpPr>
            <p:nvPr/>
          </p:nvSpPr>
          <p:spPr bwMode="auto">
            <a:xfrm>
              <a:off x="7843838" y="1703388"/>
              <a:ext cx="163513" cy="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grpSp>
        <p:nvGrpSpPr>
          <p:cNvPr id="730" name="Группа 729"/>
          <p:cNvGrpSpPr/>
          <p:nvPr/>
        </p:nvGrpSpPr>
        <p:grpSpPr>
          <a:xfrm>
            <a:off x="4932760" y="1086247"/>
            <a:ext cx="392906" cy="404813"/>
            <a:chOff x="6577013" y="1287463"/>
            <a:chExt cx="523875" cy="539750"/>
          </a:xfrm>
        </p:grpSpPr>
        <p:sp>
          <p:nvSpPr>
            <p:cNvPr id="290" name="Freeform 670"/>
            <p:cNvSpPr>
              <a:spLocks/>
            </p:cNvSpPr>
            <p:nvPr/>
          </p:nvSpPr>
          <p:spPr bwMode="auto">
            <a:xfrm>
              <a:off x="6711950" y="1627188"/>
              <a:ext cx="193675" cy="130175"/>
            </a:xfrm>
            <a:custGeom>
              <a:avLst/>
              <a:gdLst>
                <a:gd name="T0" fmla="*/ 86 w 144"/>
                <a:gd name="T1" fmla="*/ 0 h 96"/>
                <a:gd name="T2" fmla="*/ 2 w 144"/>
                <a:gd name="T3" fmla="*/ 96 h 96"/>
                <a:gd name="T4" fmla="*/ 143 w 144"/>
                <a:gd name="T5" fmla="*/ 96 h 96"/>
                <a:gd name="T6" fmla="*/ 144 w 144"/>
                <a:gd name="T7" fmla="*/ 95 h 96"/>
                <a:gd name="T8" fmla="*/ 144 w 144"/>
                <a:gd name="T9" fmla="*/ 58 h 96"/>
                <a:gd name="T10" fmla="*/ 86 w 144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96">
                  <a:moveTo>
                    <a:pt x="86" y="0"/>
                  </a:moveTo>
                  <a:cubicBezTo>
                    <a:pt x="86" y="0"/>
                    <a:pt x="0" y="12"/>
                    <a:pt x="2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4" y="96"/>
                    <a:pt x="144" y="95"/>
                  </a:cubicBezTo>
                  <a:cubicBezTo>
                    <a:pt x="144" y="58"/>
                    <a:pt x="144" y="58"/>
                    <a:pt x="144" y="58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1" name="Freeform 671"/>
            <p:cNvSpPr>
              <a:spLocks/>
            </p:cNvSpPr>
            <p:nvPr/>
          </p:nvSpPr>
          <p:spPr bwMode="auto">
            <a:xfrm>
              <a:off x="6905625" y="1627188"/>
              <a:ext cx="195263" cy="130175"/>
            </a:xfrm>
            <a:custGeom>
              <a:avLst/>
              <a:gdLst>
                <a:gd name="T0" fmla="*/ 58 w 144"/>
                <a:gd name="T1" fmla="*/ 0 h 96"/>
                <a:gd name="T2" fmla="*/ 142 w 144"/>
                <a:gd name="T3" fmla="*/ 96 h 96"/>
                <a:gd name="T4" fmla="*/ 1 w 144"/>
                <a:gd name="T5" fmla="*/ 96 h 96"/>
                <a:gd name="T6" fmla="*/ 0 w 144"/>
                <a:gd name="T7" fmla="*/ 95 h 96"/>
                <a:gd name="T8" fmla="*/ 0 w 144"/>
                <a:gd name="T9" fmla="*/ 58 h 96"/>
                <a:gd name="T10" fmla="*/ 58 w 144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96">
                  <a:moveTo>
                    <a:pt x="58" y="0"/>
                  </a:moveTo>
                  <a:cubicBezTo>
                    <a:pt x="58" y="0"/>
                    <a:pt x="144" y="12"/>
                    <a:pt x="142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1" y="96"/>
                    <a:pt x="0" y="96"/>
                    <a:pt x="0" y="95"/>
                  </a:cubicBezTo>
                  <a:cubicBezTo>
                    <a:pt x="0" y="58"/>
                    <a:pt x="0" y="58"/>
                    <a:pt x="0" y="58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2" name="Freeform 672"/>
            <p:cNvSpPr>
              <a:spLocks/>
            </p:cNvSpPr>
            <p:nvPr/>
          </p:nvSpPr>
          <p:spPr bwMode="auto">
            <a:xfrm>
              <a:off x="6840538" y="1577975"/>
              <a:ext cx="130175" cy="179388"/>
            </a:xfrm>
            <a:custGeom>
              <a:avLst/>
              <a:gdLst>
                <a:gd name="T0" fmla="*/ 83 w 96"/>
                <a:gd name="T1" fmla="*/ 0 h 133"/>
                <a:gd name="T2" fmla="*/ 48 w 96"/>
                <a:gd name="T3" fmla="*/ 0 h 133"/>
                <a:gd name="T4" fmla="*/ 13 w 96"/>
                <a:gd name="T5" fmla="*/ 0 h 133"/>
                <a:gd name="T6" fmla="*/ 0 w 96"/>
                <a:gd name="T7" fmla="*/ 43 h 133"/>
                <a:gd name="T8" fmla="*/ 0 w 96"/>
                <a:gd name="T9" fmla="*/ 85 h 133"/>
                <a:gd name="T10" fmla="*/ 47 w 96"/>
                <a:gd name="T11" fmla="*/ 132 h 133"/>
                <a:gd name="T12" fmla="*/ 49 w 96"/>
                <a:gd name="T13" fmla="*/ 132 h 133"/>
                <a:gd name="T14" fmla="*/ 96 w 96"/>
                <a:gd name="T15" fmla="*/ 85 h 133"/>
                <a:gd name="T16" fmla="*/ 96 w 96"/>
                <a:gd name="T17" fmla="*/ 42 h 133"/>
                <a:gd name="T18" fmla="*/ 83 w 96"/>
                <a:gd name="T1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33">
                  <a:moveTo>
                    <a:pt x="83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42"/>
                    <a:pt x="96" y="42"/>
                    <a:pt x="96" y="42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3" name="Freeform 673"/>
            <p:cNvSpPr>
              <a:spLocks/>
            </p:cNvSpPr>
            <p:nvPr/>
          </p:nvSpPr>
          <p:spPr bwMode="auto">
            <a:xfrm>
              <a:off x="6811963" y="1604963"/>
              <a:ext cx="92075" cy="149225"/>
            </a:xfrm>
            <a:custGeom>
              <a:avLst/>
              <a:gdLst>
                <a:gd name="T0" fmla="*/ 67 w 69"/>
                <a:gd name="T1" fmla="*/ 111 h 111"/>
                <a:gd name="T2" fmla="*/ 12 w 69"/>
                <a:gd name="T3" fmla="*/ 69 h 111"/>
                <a:gd name="T4" fmla="*/ 12 w 69"/>
                <a:gd name="T5" fmla="*/ 37 h 111"/>
                <a:gd name="T6" fmla="*/ 0 w 69"/>
                <a:gd name="T7" fmla="*/ 16 h 111"/>
                <a:gd name="T8" fmla="*/ 29 w 69"/>
                <a:gd name="T9" fmla="*/ 0 h 111"/>
                <a:gd name="T10" fmla="*/ 69 w 69"/>
                <a:gd name="T11" fmla="*/ 109 h 111"/>
                <a:gd name="T12" fmla="*/ 67 w 69"/>
                <a:gd name="T1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11">
                  <a:moveTo>
                    <a:pt x="67" y="111"/>
                  </a:moveTo>
                  <a:cubicBezTo>
                    <a:pt x="12" y="69"/>
                    <a:pt x="12" y="69"/>
                    <a:pt x="12" y="69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69" y="110"/>
                    <a:pt x="68" y="111"/>
                    <a:pt x="67" y="1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4" name="Freeform 674"/>
            <p:cNvSpPr>
              <a:spLocks/>
            </p:cNvSpPr>
            <p:nvPr/>
          </p:nvSpPr>
          <p:spPr bwMode="auto">
            <a:xfrm>
              <a:off x="6907213" y="1604963"/>
              <a:ext cx="93663" cy="149225"/>
            </a:xfrm>
            <a:custGeom>
              <a:avLst/>
              <a:gdLst>
                <a:gd name="T0" fmla="*/ 2 w 69"/>
                <a:gd name="T1" fmla="*/ 111 h 111"/>
                <a:gd name="T2" fmla="*/ 57 w 69"/>
                <a:gd name="T3" fmla="*/ 69 h 111"/>
                <a:gd name="T4" fmla="*/ 57 w 69"/>
                <a:gd name="T5" fmla="*/ 37 h 111"/>
                <a:gd name="T6" fmla="*/ 69 w 69"/>
                <a:gd name="T7" fmla="*/ 16 h 111"/>
                <a:gd name="T8" fmla="*/ 40 w 69"/>
                <a:gd name="T9" fmla="*/ 0 h 111"/>
                <a:gd name="T10" fmla="*/ 0 w 69"/>
                <a:gd name="T11" fmla="*/ 109 h 111"/>
                <a:gd name="T12" fmla="*/ 2 w 69"/>
                <a:gd name="T1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11">
                  <a:moveTo>
                    <a:pt x="2" y="111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0"/>
                    <a:pt x="1" y="111"/>
                    <a:pt x="2" y="11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5" name="Freeform 675"/>
            <p:cNvSpPr>
              <a:spLocks/>
            </p:cNvSpPr>
            <p:nvPr/>
          </p:nvSpPr>
          <p:spPr bwMode="auto">
            <a:xfrm>
              <a:off x="6888163" y="1598613"/>
              <a:ext cx="34925" cy="36513"/>
            </a:xfrm>
            <a:custGeom>
              <a:avLst/>
              <a:gdLst>
                <a:gd name="T0" fmla="*/ 18 w 22"/>
                <a:gd name="T1" fmla="*/ 23 h 23"/>
                <a:gd name="T2" fmla="*/ 4 w 22"/>
                <a:gd name="T3" fmla="*/ 23 h 23"/>
                <a:gd name="T4" fmla="*/ 0 w 22"/>
                <a:gd name="T5" fmla="*/ 0 h 23"/>
                <a:gd name="T6" fmla="*/ 22 w 22"/>
                <a:gd name="T7" fmla="*/ 0 h 23"/>
                <a:gd name="T8" fmla="*/ 18 w 22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18" y="23"/>
                  </a:moveTo>
                  <a:lnTo>
                    <a:pt x="4" y="23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6" name="Freeform 676"/>
            <p:cNvSpPr>
              <a:spLocks/>
            </p:cNvSpPr>
            <p:nvPr/>
          </p:nvSpPr>
          <p:spPr bwMode="auto">
            <a:xfrm>
              <a:off x="6888163" y="1635125"/>
              <a:ext cx="34925" cy="77788"/>
            </a:xfrm>
            <a:custGeom>
              <a:avLst/>
              <a:gdLst>
                <a:gd name="T0" fmla="*/ 19 w 22"/>
                <a:gd name="T1" fmla="*/ 0 h 49"/>
                <a:gd name="T2" fmla="*/ 4 w 22"/>
                <a:gd name="T3" fmla="*/ 0 h 49"/>
                <a:gd name="T4" fmla="*/ 0 w 22"/>
                <a:gd name="T5" fmla="*/ 20 h 49"/>
                <a:gd name="T6" fmla="*/ 11 w 22"/>
                <a:gd name="T7" fmla="*/ 49 h 49"/>
                <a:gd name="T8" fmla="*/ 22 w 22"/>
                <a:gd name="T9" fmla="*/ 20 h 49"/>
                <a:gd name="T10" fmla="*/ 19 w 22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9">
                  <a:moveTo>
                    <a:pt x="19" y="0"/>
                  </a:moveTo>
                  <a:lnTo>
                    <a:pt x="4" y="0"/>
                  </a:lnTo>
                  <a:lnTo>
                    <a:pt x="0" y="20"/>
                  </a:lnTo>
                  <a:lnTo>
                    <a:pt x="11" y="49"/>
                  </a:lnTo>
                  <a:lnTo>
                    <a:pt x="22" y="2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7" name="Freeform 677"/>
            <p:cNvSpPr>
              <a:spLocks/>
            </p:cNvSpPr>
            <p:nvPr/>
          </p:nvSpPr>
          <p:spPr bwMode="auto">
            <a:xfrm>
              <a:off x="6794500" y="1392238"/>
              <a:ext cx="222250" cy="212725"/>
            </a:xfrm>
            <a:custGeom>
              <a:avLst/>
              <a:gdLst>
                <a:gd name="T0" fmla="*/ 164 w 164"/>
                <a:gd name="T1" fmla="*/ 82 h 157"/>
                <a:gd name="T2" fmla="*/ 151 w 164"/>
                <a:gd name="T3" fmla="*/ 68 h 157"/>
                <a:gd name="T4" fmla="*/ 82 w 164"/>
                <a:gd name="T5" fmla="*/ 0 h 157"/>
                <a:gd name="T6" fmla="*/ 13 w 164"/>
                <a:gd name="T7" fmla="*/ 68 h 157"/>
                <a:gd name="T8" fmla="*/ 0 w 164"/>
                <a:gd name="T9" fmla="*/ 82 h 157"/>
                <a:gd name="T10" fmla="*/ 14 w 164"/>
                <a:gd name="T11" fmla="*/ 96 h 157"/>
                <a:gd name="T12" fmla="*/ 82 w 164"/>
                <a:gd name="T13" fmla="*/ 157 h 157"/>
                <a:gd name="T14" fmla="*/ 150 w 164"/>
                <a:gd name="T15" fmla="*/ 96 h 157"/>
                <a:gd name="T16" fmla="*/ 164 w 164"/>
                <a:gd name="T17" fmla="*/ 8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157">
                  <a:moveTo>
                    <a:pt x="164" y="82"/>
                  </a:moveTo>
                  <a:cubicBezTo>
                    <a:pt x="164" y="75"/>
                    <a:pt x="158" y="69"/>
                    <a:pt x="151" y="68"/>
                  </a:cubicBezTo>
                  <a:cubicBezTo>
                    <a:pt x="147" y="30"/>
                    <a:pt x="118" y="0"/>
                    <a:pt x="82" y="0"/>
                  </a:cubicBezTo>
                  <a:cubicBezTo>
                    <a:pt x="46" y="0"/>
                    <a:pt x="17" y="30"/>
                    <a:pt x="13" y="68"/>
                  </a:cubicBezTo>
                  <a:cubicBezTo>
                    <a:pt x="6" y="69"/>
                    <a:pt x="0" y="75"/>
                    <a:pt x="0" y="82"/>
                  </a:cubicBezTo>
                  <a:cubicBezTo>
                    <a:pt x="0" y="90"/>
                    <a:pt x="6" y="96"/>
                    <a:pt x="14" y="96"/>
                  </a:cubicBezTo>
                  <a:cubicBezTo>
                    <a:pt x="21" y="131"/>
                    <a:pt x="49" y="157"/>
                    <a:pt x="82" y="157"/>
                  </a:cubicBezTo>
                  <a:cubicBezTo>
                    <a:pt x="115" y="157"/>
                    <a:pt x="143" y="131"/>
                    <a:pt x="150" y="96"/>
                  </a:cubicBezTo>
                  <a:cubicBezTo>
                    <a:pt x="158" y="96"/>
                    <a:pt x="164" y="90"/>
                    <a:pt x="164" y="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8" name="Freeform 678"/>
            <p:cNvSpPr>
              <a:spLocks/>
            </p:cNvSpPr>
            <p:nvPr/>
          </p:nvSpPr>
          <p:spPr bwMode="auto">
            <a:xfrm>
              <a:off x="6780213" y="1314450"/>
              <a:ext cx="252413" cy="149225"/>
            </a:xfrm>
            <a:custGeom>
              <a:avLst/>
              <a:gdLst>
                <a:gd name="T0" fmla="*/ 186 w 186"/>
                <a:gd name="T1" fmla="*/ 111 h 111"/>
                <a:gd name="T2" fmla="*/ 93 w 186"/>
                <a:gd name="T3" fmla="*/ 0 h 111"/>
                <a:gd name="T4" fmla="*/ 0 w 186"/>
                <a:gd name="T5" fmla="*/ 111 h 111"/>
                <a:gd name="T6" fmla="*/ 186 w 186"/>
                <a:gd name="T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111">
                  <a:moveTo>
                    <a:pt x="186" y="111"/>
                  </a:moveTo>
                  <a:cubicBezTo>
                    <a:pt x="183" y="49"/>
                    <a:pt x="142" y="0"/>
                    <a:pt x="93" y="0"/>
                  </a:cubicBezTo>
                  <a:cubicBezTo>
                    <a:pt x="44" y="0"/>
                    <a:pt x="3" y="49"/>
                    <a:pt x="0" y="111"/>
                  </a:cubicBezTo>
                  <a:lnTo>
                    <a:pt x="186" y="111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299" name="Freeform 679"/>
            <p:cNvSpPr>
              <a:spLocks/>
            </p:cNvSpPr>
            <p:nvPr/>
          </p:nvSpPr>
          <p:spPr bwMode="auto">
            <a:xfrm>
              <a:off x="6811963" y="1463675"/>
              <a:ext cx="46038" cy="33338"/>
            </a:xfrm>
            <a:custGeom>
              <a:avLst/>
              <a:gdLst>
                <a:gd name="T0" fmla="*/ 0 w 29"/>
                <a:gd name="T1" fmla="*/ 13 h 21"/>
                <a:gd name="T2" fmla="*/ 15 w 29"/>
                <a:gd name="T3" fmla="*/ 21 h 21"/>
                <a:gd name="T4" fmla="*/ 29 w 29"/>
                <a:gd name="T5" fmla="*/ 21 h 21"/>
                <a:gd name="T6" fmla="*/ 29 w 29"/>
                <a:gd name="T7" fmla="*/ 0 h 21"/>
                <a:gd name="T8" fmla="*/ 0 w 29"/>
                <a:gd name="T9" fmla="*/ 0 h 21"/>
                <a:gd name="T10" fmla="*/ 0 w 29"/>
                <a:gd name="T11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0" y="13"/>
                  </a:moveTo>
                  <a:lnTo>
                    <a:pt x="15" y="21"/>
                  </a:lnTo>
                  <a:lnTo>
                    <a:pt x="29" y="21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0" name="Freeform 680"/>
            <p:cNvSpPr>
              <a:spLocks/>
            </p:cNvSpPr>
            <p:nvPr/>
          </p:nvSpPr>
          <p:spPr bwMode="auto">
            <a:xfrm>
              <a:off x="6954838" y="1463675"/>
              <a:ext cx="46038" cy="33338"/>
            </a:xfrm>
            <a:custGeom>
              <a:avLst/>
              <a:gdLst>
                <a:gd name="T0" fmla="*/ 29 w 29"/>
                <a:gd name="T1" fmla="*/ 13 h 21"/>
                <a:gd name="T2" fmla="*/ 14 w 29"/>
                <a:gd name="T3" fmla="*/ 21 h 21"/>
                <a:gd name="T4" fmla="*/ 0 w 29"/>
                <a:gd name="T5" fmla="*/ 21 h 21"/>
                <a:gd name="T6" fmla="*/ 0 w 29"/>
                <a:gd name="T7" fmla="*/ 0 h 21"/>
                <a:gd name="T8" fmla="*/ 29 w 29"/>
                <a:gd name="T9" fmla="*/ 0 h 21"/>
                <a:gd name="T10" fmla="*/ 29 w 29"/>
                <a:gd name="T11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1">
                  <a:moveTo>
                    <a:pt x="29" y="13"/>
                  </a:moveTo>
                  <a:lnTo>
                    <a:pt x="1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9" y="0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1" name="Freeform 681"/>
            <p:cNvSpPr>
              <a:spLocks/>
            </p:cNvSpPr>
            <p:nvPr/>
          </p:nvSpPr>
          <p:spPr bwMode="auto">
            <a:xfrm>
              <a:off x="6888163" y="1287463"/>
              <a:ext cx="34925" cy="134938"/>
            </a:xfrm>
            <a:custGeom>
              <a:avLst/>
              <a:gdLst>
                <a:gd name="T0" fmla="*/ 14 w 26"/>
                <a:gd name="T1" fmla="*/ 100 h 100"/>
                <a:gd name="T2" fmla="*/ 12 w 26"/>
                <a:gd name="T3" fmla="*/ 100 h 100"/>
                <a:gd name="T4" fmla="*/ 0 w 26"/>
                <a:gd name="T5" fmla="*/ 88 h 100"/>
                <a:gd name="T6" fmla="*/ 0 w 26"/>
                <a:gd name="T7" fmla="*/ 11 h 100"/>
                <a:gd name="T8" fmla="*/ 12 w 26"/>
                <a:gd name="T9" fmla="*/ 0 h 100"/>
                <a:gd name="T10" fmla="*/ 14 w 26"/>
                <a:gd name="T11" fmla="*/ 0 h 100"/>
                <a:gd name="T12" fmla="*/ 26 w 26"/>
                <a:gd name="T13" fmla="*/ 11 h 100"/>
                <a:gd name="T14" fmla="*/ 26 w 26"/>
                <a:gd name="T15" fmla="*/ 88 h 100"/>
                <a:gd name="T16" fmla="*/ 14 w 26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00">
                  <a:moveTo>
                    <a:pt x="14" y="100"/>
                  </a:moveTo>
                  <a:cubicBezTo>
                    <a:pt x="12" y="100"/>
                    <a:pt x="12" y="100"/>
                    <a:pt x="12" y="100"/>
                  </a:cubicBezTo>
                  <a:cubicBezTo>
                    <a:pt x="6" y="100"/>
                    <a:pt x="0" y="95"/>
                    <a:pt x="0" y="8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0" y="0"/>
                    <a:pt x="26" y="5"/>
                    <a:pt x="26" y="11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95"/>
                    <a:pt x="20" y="100"/>
                    <a:pt x="14" y="1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2" name="Rectangle 682"/>
            <p:cNvSpPr>
              <a:spLocks noChangeArrowheads="1"/>
            </p:cNvSpPr>
            <p:nvPr/>
          </p:nvSpPr>
          <p:spPr bwMode="auto">
            <a:xfrm>
              <a:off x="6577013" y="1530350"/>
              <a:ext cx="180975" cy="296863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3" name="Rectangle 683"/>
            <p:cNvSpPr>
              <a:spLocks noChangeArrowheads="1"/>
            </p:cNvSpPr>
            <p:nvPr/>
          </p:nvSpPr>
          <p:spPr bwMode="auto">
            <a:xfrm>
              <a:off x="6615113" y="1490663"/>
              <a:ext cx="104775" cy="396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4" name="Line 684"/>
            <p:cNvSpPr>
              <a:spLocks noChangeShapeType="1"/>
            </p:cNvSpPr>
            <p:nvPr/>
          </p:nvSpPr>
          <p:spPr bwMode="auto">
            <a:xfrm flipV="1">
              <a:off x="6667500" y="1452563"/>
              <a:ext cx="0" cy="38100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5" name="Rectangle 685"/>
            <p:cNvSpPr>
              <a:spLocks noChangeArrowheads="1"/>
            </p:cNvSpPr>
            <p:nvPr/>
          </p:nvSpPr>
          <p:spPr bwMode="auto">
            <a:xfrm>
              <a:off x="6602413" y="1562100"/>
              <a:ext cx="130175" cy="269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6" name="Rectangle 686"/>
            <p:cNvSpPr>
              <a:spLocks noChangeArrowheads="1"/>
            </p:cNvSpPr>
            <p:nvPr/>
          </p:nvSpPr>
          <p:spPr bwMode="auto">
            <a:xfrm>
              <a:off x="6602413" y="1620838"/>
              <a:ext cx="130175" cy="26988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7" name="Line 687"/>
            <p:cNvSpPr>
              <a:spLocks noChangeShapeType="1"/>
            </p:cNvSpPr>
            <p:nvPr/>
          </p:nvSpPr>
          <p:spPr bwMode="auto">
            <a:xfrm>
              <a:off x="6616700" y="1679575"/>
              <a:ext cx="0" cy="1158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8" name="Line 688"/>
            <p:cNvSpPr>
              <a:spLocks noChangeShapeType="1"/>
            </p:cNvSpPr>
            <p:nvPr/>
          </p:nvSpPr>
          <p:spPr bwMode="auto">
            <a:xfrm>
              <a:off x="6667500" y="1679575"/>
              <a:ext cx="0" cy="1158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  <p:sp>
          <p:nvSpPr>
            <p:cNvPr id="309" name="Line 689"/>
            <p:cNvSpPr>
              <a:spLocks noChangeShapeType="1"/>
            </p:cNvSpPr>
            <p:nvPr/>
          </p:nvSpPr>
          <p:spPr bwMode="auto">
            <a:xfrm>
              <a:off x="6718300" y="1679575"/>
              <a:ext cx="0" cy="115888"/>
            </a:xfrm>
            <a:prstGeom prst="line">
              <a:avLst/>
            </a:prstGeom>
            <a:noFill/>
            <a:ln w="1270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ru-RU" sz="844"/>
            </a:p>
          </p:txBody>
        </p:sp>
      </p:grpSp>
      <p:sp>
        <p:nvSpPr>
          <p:cNvPr id="735" name="TextBox 734"/>
          <p:cNvSpPr txBox="1"/>
          <p:nvPr/>
        </p:nvSpPr>
        <p:spPr>
          <a:xfrm>
            <a:off x="5727292" y="611504"/>
            <a:ext cx="202010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ЛЮДИ РАЗНЫХ ПРОФЕССИЙ</a:t>
            </a:r>
            <a:endParaRPr lang="ru-RU" sz="1000" dirty="0"/>
          </a:p>
        </p:txBody>
      </p:sp>
      <p:sp>
        <p:nvSpPr>
          <p:cNvPr id="737" name="TextBox 736"/>
          <p:cNvSpPr txBox="1"/>
          <p:nvPr/>
        </p:nvSpPr>
        <p:spPr>
          <a:xfrm>
            <a:off x="1253021" y="611504"/>
            <a:ext cx="202010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ЛЮДИ РАЗНЫХ ПРОФЕССИЙ</a:t>
            </a:r>
            <a:endParaRPr lang="ru-RU" sz="1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11923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94744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309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2" name="Объект 1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95" name="Прямая соединительная линия 194"/>
          <p:cNvCxnSpPr/>
          <p:nvPr/>
        </p:nvCxnSpPr>
        <p:spPr bwMode="auto">
          <a:xfrm>
            <a:off x="4519613" y="681620"/>
            <a:ext cx="0" cy="3617330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35" name="TextBox 734"/>
          <p:cNvSpPr txBox="1"/>
          <p:nvPr/>
        </p:nvSpPr>
        <p:spPr>
          <a:xfrm>
            <a:off x="6301169" y="611504"/>
            <a:ext cx="8723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ДОСТАВКА</a:t>
            </a:r>
            <a:endParaRPr lang="ru-RU" sz="1000" dirty="0"/>
          </a:p>
        </p:txBody>
      </p:sp>
      <p:sp>
        <p:nvSpPr>
          <p:cNvPr id="737" name="TextBox 736"/>
          <p:cNvSpPr txBox="1"/>
          <p:nvPr/>
        </p:nvSpPr>
        <p:spPr>
          <a:xfrm>
            <a:off x="1176885" y="611504"/>
            <a:ext cx="21723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ОТНОШЕНИЯ МЕЖДУ ЛЮДЬМИ</a:t>
            </a:r>
            <a:endParaRPr lang="ru-RU" sz="1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8</a:t>
            </a:fld>
            <a:endParaRPr lang="ru-RU"/>
          </a:p>
        </p:txBody>
      </p:sp>
      <p:grpSp>
        <p:nvGrpSpPr>
          <p:cNvPr id="1220" name="Группа 1219"/>
          <p:cNvGrpSpPr/>
          <p:nvPr/>
        </p:nvGrpSpPr>
        <p:grpSpPr>
          <a:xfrm>
            <a:off x="2374516" y="1860552"/>
            <a:ext cx="388938" cy="388938"/>
            <a:chOff x="2443163" y="1831976"/>
            <a:chExt cx="388938" cy="388938"/>
          </a:xfrm>
        </p:grpSpPr>
        <p:sp>
          <p:nvSpPr>
            <p:cNvPr id="1194" name="Freeform 190"/>
            <p:cNvSpPr>
              <a:spLocks/>
            </p:cNvSpPr>
            <p:nvPr/>
          </p:nvSpPr>
          <p:spPr bwMode="auto">
            <a:xfrm>
              <a:off x="2443163" y="1831976"/>
              <a:ext cx="358775" cy="303213"/>
            </a:xfrm>
            <a:custGeom>
              <a:avLst/>
              <a:gdLst>
                <a:gd name="T0" fmla="*/ 113 w 244"/>
                <a:gd name="T1" fmla="*/ 206 h 206"/>
                <a:gd name="T2" fmla="*/ 112 w 244"/>
                <a:gd name="T3" fmla="*/ 206 h 206"/>
                <a:gd name="T4" fmla="*/ 101 w 244"/>
                <a:gd name="T5" fmla="*/ 201 h 206"/>
                <a:gd name="T6" fmla="*/ 71 w 244"/>
                <a:gd name="T7" fmla="*/ 172 h 206"/>
                <a:gd name="T8" fmla="*/ 9 w 244"/>
                <a:gd name="T9" fmla="*/ 172 h 206"/>
                <a:gd name="T10" fmla="*/ 6 w 244"/>
                <a:gd name="T11" fmla="*/ 169 h 206"/>
                <a:gd name="T12" fmla="*/ 0 w 244"/>
                <a:gd name="T13" fmla="*/ 132 h 206"/>
                <a:gd name="T14" fmla="*/ 132 w 244"/>
                <a:gd name="T15" fmla="*/ 0 h 206"/>
                <a:gd name="T16" fmla="*/ 223 w 244"/>
                <a:gd name="T17" fmla="*/ 36 h 206"/>
                <a:gd name="T18" fmla="*/ 238 w 244"/>
                <a:gd name="T19" fmla="*/ 21 h 206"/>
                <a:gd name="T20" fmla="*/ 242 w 244"/>
                <a:gd name="T21" fmla="*/ 20 h 206"/>
                <a:gd name="T22" fmla="*/ 244 w 244"/>
                <a:gd name="T23" fmla="*/ 24 h 206"/>
                <a:gd name="T24" fmla="*/ 244 w 244"/>
                <a:gd name="T25" fmla="*/ 72 h 206"/>
                <a:gd name="T26" fmla="*/ 240 w 244"/>
                <a:gd name="T27" fmla="*/ 76 h 206"/>
                <a:gd name="T28" fmla="*/ 192 w 244"/>
                <a:gd name="T29" fmla="*/ 76 h 206"/>
                <a:gd name="T30" fmla="*/ 189 w 244"/>
                <a:gd name="T31" fmla="*/ 73 h 206"/>
                <a:gd name="T32" fmla="*/ 190 w 244"/>
                <a:gd name="T33" fmla="*/ 69 h 206"/>
                <a:gd name="T34" fmla="*/ 203 w 244"/>
                <a:gd name="T35" fmla="*/ 56 h 206"/>
                <a:gd name="T36" fmla="*/ 132 w 244"/>
                <a:gd name="T37" fmla="*/ 28 h 206"/>
                <a:gd name="T38" fmla="*/ 82 w 244"/>
                <a:gd name="T39" fmla="*/ 41 h 206"/>
                <a:gd name="T40" fmla="*/ 77 w 244"/>
                <a:gd name="T41" fmla="*/ 39 h 206"/>
                <a:gd name="T42" fmla="*/ 78 w 244"/>
                <a:gd name="T43" fmla="*/ 34 h 206"/>
                <a:gd name="T44" fmla="*/ 132 w 244"/>
                <a:gd name="T45" fmla="*/ 20 h 206"/>
                <a:gd name="T46" fmla="*/ 212 w 244"/>
                <a:gd name="T47" fmla="*/ 53 h 206"/>
                <a:gd name="T48" fmla="*/ 213 w 244"/>
                <a:gd name="T49" fmla="*/ 56 h 206"/>
                <a:gd name="T50" fmla="*/ 212 w 244"/>
                <a:gd name="T51" fmla="*/ 58 h 206"/>
                <a:gd name="T52" fmla="*/ 202 w 244"/>
                <a:gd name="T53" fmla="*/ 68 h 206"/>
                <a:gd name="T54" fmla="*/ 236 w 244"/>
                <a:gd name="T55" fmla="*/ 68 h 206"/>
                <a:gd name="T56" fmla="*/ 236 w 244"/>
                <a:gd name="T57" fmla="*/ 34 h 206"/>
                <a:gd name="T58" fmla="*/ 226 w 244"/>
                <a:gd name="T59" fmla="*/ 44 h 206"/>
                <a:gd name="T60" fmla="*/ 223 w 244"/>
                <a:gd name="T61" fmla="*/ 45 h 206"/>
                <a:gd name="T62" fmla="*/ 223 w 244"/>
                <a:gd name="T63" fmla="*/ 45 h 206"/>
                <a:gd name="T64" fmla="*/ 220 w 244"/>
                <a:gd name="T65" fmla="*/ 44 h 206"/>
                <a:gd name="T66" fmla="*/ 132 w 244"/>
                <a:gd name="T67" fmla="*/ 8 h 206"/>
                <a:gd name="T68" fmla="*/ 8 w 244"/>
                <a:gd name="T69" fmla="*/ 132 h 206"/>
                <a:gd name="T70" fmla="*/ 13 w 244"/>
                <a:gd name="T71" fmla="*/ 164 h 206"/>
                <a:gd name="T72" fmla="*/ 72 w 244"/>
                <a:gd name="T73" fmla="*/ 164 h 206"/>
                <a:gd name="T74" fmla="*/ 75 w 244"/>
                <a:gd name="T75" fmla="*/ 165 h 206"/>
                <a:gd name="T76" fmla="*/ 107 w 244"/>
                <a:gd name="T77" fmla="*/ 195 h 206"/>
                <a:gd name="T78" fmla="*/ 112 w 244"/>
                <a:gd name="T79" fmla="*/ 198 h 206"/>
                <a:gd name="T80" fmla="*/ 118 w 244"/>
                <a:gd name="T81" fmla="*/ 195 h 206"/>
                <a:gd name="T82" fmla="*/ 121 w 244"/>
                <a:gd name="T83" fmla="*/ 190 h 206"/>
                <a:gd name="T84" fmla="*/ 118 w 244"/>
                <a:gd name="T85" fmla="*/ 184 h 206"/>
                <a:gd name="T86" fmla="*/ 113 w 244"/>
                <a:gd name="T87" fmla="*/ 179 h 206"/>
                <a:gd name="T88" fmla="*/ 113 w 244"/>
                <a:gd name="T89" fmla="*/ 173 h 206"/>
                <a:gd name="T90" fmla="*/ 118 w 244"/>
                <a:gd name="T91" fmla="*/ 173 h 206"/>
                <a:gd name="T92" fmla="*/ 124 w 244"/>
                <a:gd name="T93" fmla="*/ 178 h 206"/>
                <a:gd name="T94" fmla="*/ 129 w 244"/>
                <a:gd name="T95" fmla="*/ 190 h 206"/>
                <a:gd name="T96" fmla="*/ 124 w 244"/>
                <a:gd name="T97" fmla="*/ 201 h 206"/>
                <a:gd name="T98" fmla="*/ 113 w 244"/>
                <a:gd name="T9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4" h="206">
                  <a:moveTo>
                    <a:pt x="113" y="206"/>
                  </a:moveTo>
                  <a:cubicBezTo>
                    <a:pt x="113" y="206"/>
                    <a:pt x="112" y="206"/>
                    <a:pt x="112" y="206"/>
                  </a:cubicBezTo>
                  <a:cubicBezTo>
                    <a:pt x="108" y="205"/>
                    <a:pt x="104" y="204"/>
                    <a:pt x="101" y="201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8" y="172"/>
                    <a:pt x="6" y="171"/>
                    <a:pt x="6" y="169"/>
                  </a:cubicBezTo>
                  <a:cubicBezTo>
                    <a:pt x="2" y="157"/>
                    <a:pt x="0" y="145"/>
                    <a:pt x="0" y="132"/>
                  </a:cubicBezTo>
                  <a:cubicBezTo>
                    <a:pt x="0" y="59"/>
                    <a:pt x="60" y="0"/>
                    <a:pt x="132" y="0"/>
                  </a:cubicBezTo>
                  <a:cubicBezTo>
                    <a:pt x="166" y="0"/>
                    <a:pt x="198" y="13"/>
                    <a:pt x="223" y="36"/>
                  </a:cubicBezTo>
                  <a:cubicBezTo>
                    <a:pt x="238" y="21"/>
                    <a:pt x="238" y="21"/>
                    <a:pt x="238" y="21"/>
                  </a:cubicBezTo>
                  <a:cubicBezTo>
                    <a:pt x="239" y="20"/>
                    <a:pt x="240" y="20"/>
                    <a:pt x="242" y="20"/>
                  </a:cubicBezTo>
                  <a:cubicBezTo>
                    <a:pt x="243" y="21"/>
                    <a:pt x="244" y="22"/>
                    <a:pt x="244" y="24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4"/>
                    <a:pt x="243" y="76"/>
                    <a:pt x="240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1" y="76"/>
                    <a:pt x="189" y="75"/>
                    <a:pt x="189" y="73"/>
                  </a:cubicBezTo>
                  <a:cubicBezTo>
                    <a:pt x="188" y="72"/>
                    <a:pt x="188" y="70"/>
                    <a:pt x="190" y="69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184" y="38"/>
                    <a:pt x="159" y="28"/>
                    <a:pt x="132" y="28"/>
                  </a:cubicBezTo>
                  <a:cubicBezTo>
                    <a:pt x="115" y="28"/>
                    <a:pt x="98" y="32"/>
                    <a:pt x="82" y="41"/>
                  </a:cubicBezTo>
                  <a:cubicBezTo>
                    <a:pt x="80" y="42"/>
                    <a:pt x="78" y="41"/>
                    <a:pt x="77" y="39"/>
                  </a:cubicBezTo>
                  <a:cubicBezTo>
                    <a:pt x="76" y="37"/>
                    <a:pt x="77" y="35"/>
                    <a:pt x="78" y="34"/>
                  </a:cubicBezTo>
                  <a:cubicBezTo>
                    <a:pt x="95" y="25"/>
                    <a:pt x="114" y="20"/>
                    <a:pt x="132" y="20"/>
                  </a:cubicBezTo>
                  <a:cubicBezTo>
                    <a:pt x="162" y="20"/>
                    <a:pt x="190" y="32"/>
                    <a:pt x="212" y="53"/>
                  </a:cubicBezTo>
                  <a:cubicBezTo>
                    <a:pt x="212" y="53"/>
                    <a:pt x="213" y="54"/>
                    <a:pt x="213" y="56"/>
                  </a:cubicBezTo>
                  <a:cubicBezTo>
                    <a:pt x="213" y="57"/>
                    <a:pt x="212" y="58"/>
                    <a:pt x="212" y="5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26" y="44"/>
                    <a:pt x="226" y="44"/>
                    <a:pt x="226" y="44"/>
                  </a:cubicBezTo>
                  <a:cubicBezTo>
                    <a:pt x="225" y="45"/>
                    <a:pt x="224" y="45"/>
                    <a:pt x="223" y="45"/>
                  </a:cubicBezTo>
                  <a:cubicBezTo>
                    <a:pt x="223" y="45"/>
                    <a:pt x="223" y="45"/>
                    <a:pt x="223" y="45"/>
                  </a:cubicBezTo>
                  <a:cubicBezTo>
                    <a:pt x="222" y="45"/>
                    <a:pt x="221" y="45"/>
                    <a:pt x="220" y="44"/>
                  </a:cubicBezTo>
                  <a:cubicBezTo>
                    <a:pt x="197" y="21"/>
                    <a:pt x="165" y="8"/>
                    <a:pt x="132" y="8"/>
                  </a:cubicBezTo>
                  <a:cubicBezTo>
                    <a:pt x="64" y="8"/>
                    <a:pt x="8" y="64"/>
                    <a:pt x="8" y="132"/>
                  </a:cubicBezTo>
                  <a:cubicBezTo>
                    <a:pt x="8" y="143"/>
                    <a:pt x="10" y="154"/>
                    <a:pt x="13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3" y="164"/>
                    <a:pt x="74" y="164"/>
                    <a:pt x="75" y="165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9" y="197"/>
                    <a:pt x="110" y="198"/>
                    <a:pt x="112" y="198"/>
                  </a:cubicBezTo>
                  <a:cubicBezTo>
                    <a:pt x="115" y="198"/>
                    <a:pt x="117" y="197"/>
                    <a:pt x="118" y="195"/>
                  </a:cubicBezTo>
                  <a:cubicBezTo>
                    <a:pt x="120" y="194"/>
                    <a:pt x="121" y="192"/>
                    <a:pt x="121" y="190"/>
                  </a:cubicBezTo>
                  <a:cubicBezTo>
                    <a:pt x="121" y="187"/>
                    <a:pt x="120" y="185"/>
                    <a:pt x="118" y="18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1" y="177"/>
                    <a:pt x="111" y="175"/>
                    <a:pt x="113" y="173"/>
                  </a:cubicBezTo>
                  <a:cubicBezTo>
                    <a:pt x="114" y="172"/>
                    <a:pt x="117" y="172"/>
                    <a:pt x="118" y="173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7" y="181"/>
                    <a:pt x="129" y="185"/>
                    <a:pt x="129" y="190"/>
                  </a:cubicBezTo>
                  <a:cubicBezTo>
                    <a:pt x="129" y="194"/>
                    <a:pt x="127" y="198"/>
                    <a:pt x="124" y="201"/>
                  </a:cubicBezTo>
                  <a:cubicBezTo>
                    <a:pt x="121" y="204"/>
                    <a:pt x="117" y="206"/>
                    <a:pt x="113" y="20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5" name="Freeform 191"/>
            <p:cNvSpPr>
              <a:spLocks/>
            </p:cNvSpPr>
            <p:nvPr/>
          </p:nvSpPr>
          <p:spPr bwMode="auto">
            <a:xfrm>
              <a:off x="2519363" y="1895476"/>
              <a:ext cx="25400" cy="25400"/>
            </a:xfrm>
            <a:custGeom>
              <a:avLst/>
              <a:gdLst>
                <a:gd name="T0" fmla="*/ 4 w 17"/>
                <a:gd name="T1" fmla="*/ 17 h 17"/>
                <a:gd name="T2" fmla="*/ 1 w 17"/>
                <a:gd name="T3" fmla="*/ 15 h 17"/>
                <a:gd name="T4" fmla="*/ 1 w 17"/>
                <a:gd name="T5" fmla="*/ 10 h 17"/>
                <a:gd name="T6" fmla="*/ 10 w 17"/>
                <a:gd name="T7" fmla="*/ 2 h 17"/>
                <a:gd name="T8" fmla="*/ 15 w 17"/>
                <a:gd name="T9" fmla="*/ 2 h 17"/>
                <a:gd name="T10" fmla="*/ 15 w 17"/>
                <a:gd name="T11" fmla="*/ 8 h 17"/>
                <a:gd name="T12" fmla="*/ 7 w 17"/>
                <a:gd name="T13" fmla="*/ 15 h 17"/>
                <a:gd name="T14" fmla="*/ 4 w 1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1"/>
                    <a:pt x="1" y="10"/>
                  </a:cubicBezTo>
                  <a:cubicBezTo>
                    <a:pt x="4" y="7"/>
                    <a:pt x="7" y="4"/>
                    <a:pt x="10" y="2"/>
                  </a:cubicBezTo>
                  <a:cubicBezTo>
                    <a:pt x="12" y="0"/>
                    <a:pt x="14" y="1"/>
                    <a:pt x="15" y="2"/>
                  </a:cubicBezTo>
                  <a:cubicBezTo>
                    <a:pt x="17" y="4"/>
                    <a:pt x="17" y="7"/>
                    <a:pt x="15" y="8"/>
                  </a:cubicBezTo>
                  <a:cubicBezTo>
                    <a:pt x="12" y="10"/>
                    <a:pt x="9" y="13"/>
                    <a:pt x="7" y="15"/>
                  </a:cubicBezTo>
                  <a:cubicBezTo>
                    <a:pt x="6" y="16"/>
                    <a:pt x="5" y="17"/>
                    <a:pt x="4" y="1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6" name="Freeform 192"/>
            <p:cNvSpPr>
              <a:spLocks/>
            </p:cNvSpPr>
            <p:nvPr/>
          </p:nvSpPr>
          <p:spPr bwMode="auto">
            <a:xfrm>
              <a:off x="2732088" y="2132013"/>
              <a:ext cx="25400" cy="23813"/>
            </a:xfrm>
            <a:custGeom>
              <a:avLst/>
              <a:gdLst>
                <a:gd name="T0" fmla="*/ 4 w 17"/>
                <a:gd name="T1" fmla="*/ 16 h 16"/>
                <a:gd name="T2" fmla="*/ 1 w 17"/>
                <a:gd name="T3" fmla="*/ 14 h 16"/>
                <a:gd name="T4" fmla="*/ 2 w 17"/>
                <a:gd name="T5" fmla="*/ 9 h 16"/>
                <a:gd name="T6" fmla="*/ 10 w 17"/>
                <a:gd name="T7" fmla="*/ 1 h 16"/>
                <a:gd name="T8" fmla="*/ 16 w 17"/>
                <a:gd name="T9" fmla="*/ 1 h 16"/>
                <a:gd name="T10" fmla="*/ 16 w 17"/>
                <a:gd name="T11" fmla="*/ 7 h 16"/>
                <a:gd name="T12" fmla="*/ 7 w 17"/>
                <a:gd name="T13" fmla="*/ 15 h 16"/>
                <a:gd name="T14" fmla="*/ 4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4" y="16"/>
                  </a:moveTo>
                  <a:cubicBezTo>
                    <a:pt x="3" y="16"/>
                    <a:pt x="2" y="15"/>
                    <a:pt x="1" y="14"/>
                  </a:cubicBezTo>
                  <a:cubicBezTo>
                    <a:pt x="0" y="13"/>
                    <a:pt x="0" y="10"/>
                    <a:pt x="2" y="9"/>
                  </a:cubicBezTo>
                  <a:cubicBezTo>
                    <a:pt x="5" y="6"/>
                    <a:pt x="7" y="4"/>
                    <a:pt x="10" y="1"/>
                  </a:cubicBezTo>
                  <a:cubicBezTo>
                    <a:pt x="11" y="0"/>
                    <a:pt x="14" y="0"/>
                    <a:pt x="16" y="1"/>
                  </a:cubicBezTo>
                  <a:cubicBezTo>
                    <a:pt x="17" y="3"/>
                    <a:pt x="17" y="6"/>
                    <a:pt x="16" y="7"/>
                  </a:cubicBezTo>
                  <a:cubicBezTo>
                    <a:pt x="13" y="10"/>
                    <a:pt x="10" y="12"/>
                    <a:pt x="7" y="15"/>
                  </a:cubicBezTo>
                  <a:cubicBezTo>
                    <a:pt x="6" y="16"/>
                    <a:pt x="5" y="16"/>
                    <a:pt x="4" y="1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7" name="Freeform 193"/>
            <p:cNvSpPr>
              <a:spLocks/>
            </p:cNvSpPr>
            <p:nvPr/>
          </p:nvSpPr>
          <p:spPr bwMode="auto">
            <a:xfrm>
              <a:off x="2473326" y="1962151"/>
              <a:ext cx="358775" cy="258763"/>
            </a:xfrm>
            <a:custGeom>
              <a:avLst/>
              <a:gdLst>
                <a:gd name="T0" fmla="*/ 112 w 244"/>
                <a:gd name="T1" fmla="*/ 176 h 176"/>
                <a:gd name="T2" fmla="*/ 22 w 244"/>
                <a:gd name="T3" fmla="*/ 140 h 176"/>
                <a:gd name="T4" fmla="*/ 7 w 244"/>
                <a:gd name="T5" fmla="*/ 155 h 176"/>
                <a:gd name="T6" fmla="*/ 3 w 244"/>
                <a:gd name="T7" fmla="*/ 156 h 176"/>
                <a:gd name="T8" fmla="*/ 0 w 244"/>
                <a:gd name="T9" fmla="*/ 152 h 176"/>
                <a:gd name="T10" fmla="*/ 0 w 244"/>
                <a:gd name="T11" fmla="*/ 104 h 176"/>
                <a:gd name="T12" fmla="*/ 4 w 244"/>
                <a:gd name="T13" fmla="*/ 100 h 176"/>
                <a:gd name="T14" fmla="*/ 52 w 244"/>
                <a:gd name="T15" fmla="*/ 100 h 176"/>
                <a:gd name="T16" fmla="*/ 56 w 244"/>
                <a:gd name="T17" fmla="*/ 102 h 176"/>
                <a:gd name="T18" fmla="*/ 55 w 244"/>
                <a:gd name="T19" fmla="*/ 107 h 176"/>
                <a:gd name="T20" fmla="*/ 42 w 244"/>
                <a:gd name="T21" fmla="*/ 120 h 176"/>
                <a:gd name="T22" fmla="*/ 112 w 244"/>
                <a:gd name="T23" fmla="*/ 148 h 176"/>
                <a:gd name="T24" fmla="*/ 162 w 244"/>
                <a:gd name="T25" fmla="*/ 135 h 176"/>
                <a:gd name="T26" fmla="*/ 168 w 244"/>
                <a:gd name="T27" fmla="*/ 137 h 176"/>
                <a:gd name="T28" fmla="*/ 166 w 244"/>
                <a:gd name="T29" fmla="*/ 142 h 176"/>
                <a:gd name="T30" fmla="*/ 112 w 244"/>
                <a:gd name="T31" fmla="*/ 156 h 176"/>
                <a:gd name="T32" fmla="*/ 33 w 244"/>
                <a:gd name="T33" fmla="*/ 123 h 176"/>
                <a:gd name="T34" fmla="*/ 32 w 244"/>
                <a:gd name="T35" fmla="*/ 120 h 176"/>
                <a:gd name="T36" fmla="*/ 33 w 244"/>
                <a:gd name="T37" fmla="*/ 117 h 176"/>
                <a:gd name="T38" fmla="*/ 43 w 244"/>
                <a:gd name="T39" fmla="*/ 108 h 176"/>
                <a:gd name="T40" fmla="*/ 8 w 244"/>
                <a:gd name="T41" fmla="*/ 108 h 176"/>
                <a:gd name="T42" fmla="*/ 8 w 244"/>
                <a:gd name="T43" fmla="*/ 142 h 176"/>
                <a:gd name="T44" fmla="*/ 19 w 244"/>
                <a:gd name="T45" fmla="*/ 132 h 176"/>
                <a:gd name="T46" fmla="*/ 25 w 244"/>
                <a:gd name="T47" fmla="*/ 132 h 176"/>
                <a:gd name="T48" fmla="*/ 112 w 244"/>
                <a:gd name="T49" fmla="*/ 168 h 176"/>
                <a:gd name="T50" fmla="*/ 236 w 244"/>
                <a:gd name="T51" fmla="*/ 44 h 176"/>
                <a:gd name="T52" fmla="*/ 231 w 244"/>
                <a:gd name="T53" fmla="*/ 8 h 176"/>
                <a:gd name="T54" fmla="*/ 16 w 244"/>
                <a:gd name="T55" fmla="*/ 8 h 176"/>
                <a:gd name="T56" fmla="*/ 12 w 244"/>
                <a:gd name="T57" fmla="*/ 4 h 176"/>
                <a:gd name="T58" fmla="*/ 16 w 244"/>
                <a:gd name="T59" fmla="*/ 0 h 176"/>
                <a:gd name="T60" fmla="*/ 16 w 244"/>
                <a:gd name="T61" fmla="*/ 0 h 176"/>
                <a:gd name="T62" fmla="*/ 234 w 244"/>
                <a:gd name="T63" fmla="*/ 0 h 176"/>
                <a:gd name="T64" fmla="*/ 238 w 244"/>
                <a:gd name="T65" fmla="*/ 3 h 176"/>
                <a:gd name="T66" fmla="*/ 244 w 244"/>
                <a:gd name="T67" fmla="*/ 44 h 176"/>
                <a:gd name="T68" fmla="*/ 112 w 244"/>
                <a:gd name="T6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4" h="176">
                  <a:moveTo>
                    <a:pt x="112" y="176"/>
                  </a:moveTo>
                  <a:cubicBezTo>
                    <a:pt x="78" y="176"/>
                    <a:pt x="46" y="163"/>
                    <a:pt x="22" y="140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6" y="156"/>
                    <a:pt x="4" y="156"/>
                    <a:pt x="3" y="156"/>
                  </a:cubicBezTo>
                  <a:cubicBezTo>
                    <a:pt x="1" y="155"/>
                    <a:pt x="0" y="154"/>
                    <a:pt x="0" y="15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2"/>
                    <a:pt x="2" y="100"/>
                    <a:pt x="4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4" y="100"/>
                    <a:pt x="55" y="101"/>
                    <a:pt x="56" y="102"/>
                  </a:cubicBezTo>
                  <a:cubicBezTo>
                    <a:pt x="57" y="104"/>
                    <a:pt x="56" y="106"/>
                    <a:pt x="55" y="107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61" y="138"/>
                    <a:pt x="86" y="148"/>
                    <a:pt x="112" y="148"/>
                  </a:cubicBezTo>
                  <a:cubicBezTo>
                    <a:pt x="130" y="148"/>
                    <a:pt x="147" y="143"/>
                    <a:pt x="162" y="135"/>
                  </a:cubicBezTo>
                  <a:cubicBezTo>
                    <a:pt x="164" y="134"/>
                    <a:pt x="167" y="135"/>
                    <a:pt x="168" y="137"/>
                  </a:cubicBezTo>
                  <a:cubicBezTo>
                    <a:pt x="169" y="139"/>
                    <a:pt x="168" y="141"/>
                    <a:pt x="166" y="142"/>
                  </a:cubicBezTo>
                  <a:cubicBezTo>
                    <a:pt x="150" y="151"/>
                    <a:pt x="131" y="156"/>
                    <a:pt x="112" y="156"/>
                  </a:cubicBezTo>
                  <a:cubicBezTo>
                    <a:pt x="82" y="156"/>
                    <a:pt x="54" y="144"/>
                    <a:pt x="33" y="123"/>
                  </a:cubicBezTo>
                  <a:cubicBezTo>
                    <a:pt x="32" y="122"/>
                    <a:pt x="32" y="121"/>
                    <a:pt x="32" y="120"/>
                  </a:cubicBezTo>
                  <a:cubicBezTo>
                    <a:pt x="32" y="119"/>
                    <a:pt x="32" y="118"/>
                    <a:pt x="33" y="117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1" y="130"/>
                    <a:pt x="23" y="130"/>
                    <a:pt x="25" y="132"/>
                  </a:cubicBezTo>
                  <a:cubicBezTo>
                    <a:pt x="48" y="155"/>
                    <a:pt x="79" y="168"/>
                    <a:pt x="112" y="168"/>
                  </a:cubicBezTo>
                  <a:cubicBezTo>
                    <a:pt x="181" y="168"/>
                    <a:pt x="236" y="112"/>
                    <a:pt x="236" y="44"/>
                  </a:cubicBezTo>
                  <a:cubicBezTo>
                    <a:pt x="236" y="32"/>
                    <a:pt x="235" y="20"/>
                    <a:pt x="23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8"/>
                    <a:pt x="12" y="6"/>
                    <a:pt x="12" y="4"/>
                  </a:cubicBezTo>
                  <a:cubicBezTo>
                    <a:pt x="12" y="2"/>
                    <a:pt x="14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36" y="0"/>
                    <a:pt x="237" y="1"/>
                    <a:pt x="238" y="3"/>
                  </a:cubicBezTo>
                  <a:cubicBezTo>
                    <a:pt x="242" y="16"/>
                    <a:pt x="244" y="30"/>
                    <a:pt x="244" y="44"/>
                  </a:cubicBezTo>
                  <a:cubicBezTo>
                    <a:pt x="244" y="117"/>
                    <a:pt x="185" y="176"/>
                    <a:pt x="112" y="17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8" name="Freeform 194"/>
            <p:cNvSpPr>
              <a:spLocks/>
            </p:cNvSpPr>
            <p:nvPr/>
          </p:nvSpPr>
          <p:spPr bwMode="auto">
            <a:xfrm>
              <a:off x="2657476" y="1997076"/>
              <a:ext cx="92075" cy="106363"/>
            </a:xfrm>
            <a:custGeom>
              <a:avLst/>
              <a:gdLst>
                <a:gd name="T0" fmla="*/ 47 w 63"/>
                <a:gd name="T1" fmla="*/ 72 h 72"/>
                <a:gd name="T2" fmla="*/ 35 w 63"/>
                <a:gd name="T3" fmla="*/ 67 h 72"/>
                <a:gd name="T4" fmla="*/ 2 w 63"/>
                <a:gd name="T5" fmla="*/ 34 h 72"/>
                <a:gd name="T6" fmla="*/ 2 w 63"/>
                <a:gd name="T7" fmla="*/ 28 h 72"/>
                <a:gd name="T8" fmla="*/ 7 w 63"/>
                <a:gd name="T9" fmla="*/ 28 h 72"/>
                <a:gd name="T10" fmla="*/ 41 w 63"/>
                <a:gd name="T11" fmla="*/ 61 h 72"/>
                <a:gd name="T12" fmla="*/ 52 w 63"/>
                <a:gd name="T13" fmla="*/ 61 h 72"/>
                <a:gd name="T14" fmla="*/ 55 w 63"/>
                <a:gd name="T15" fmla="*/ 56 h 72"/>
                <a:gd name="T16" fmla="*/ 52 w 63"/>
                <a:gd name="T17" fmla="*/ 50 h 72"/>
                <a:gd name="T18" fmla="*/ 9 w 63"/>
                <a:gd name="T19" fmla="*/ 7 h 72"/>
                <a:gd name="T20" fmla="*/ 9 w 63"/>
                <a:gd name="T21" fmla="*/ 2 h 72"/>
                <a:gd name="T22" fmla="*/ 15 w 63"/>
                <a:gd name="T23" fmla="*/ 2 h 72"/>
                <a:gd name="T24" fmla="*/ 58 w 63"/>
                <a:gd name="T25" fmla="*/ 44 h 72"/>
                <a:gd name="T26" fmla="*/ 63 w 63"/>
                <a:gd name="T27" fmla="*/ 56 h 72"/>
                <a:gd name="T28" fmla="*/ 58 w 63"/>
                <a:gd name="T29" fmla="*/ 67 h 72"/>
                <a:gd name="T30" fmla="*/ 47 w 63"/>
                <a:gd name="T3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72">
                  <a:moveTo>
                    <a:pt x="47" y="72"/>
                  </a:moveTo>
                  <a:cubicBezTo>
                    <a:pt x="42" y="72"/>
                    <a:pt x="38" y="70"/>
                    <a:pt x="35" y="67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32"/>
                    <a:pt x="0" y="29"/>
                    <a:pt x="2" y="28"/>
                  </a:cubicBezTo>
                  <a:cubicBezTo>
                    <a:pt x="3" y="26"/>
                    <a:pt x="6" y="26"/>
                    <a:pt x="7" y="28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4" y="64"/>
                    <a:pt x="49" y="64"/>
                    <a:pt x="52" y="61"/>
                  </a:cubicBezTo>
                  <a:cubicBezTo>
                    <a:pt x="54" y="60"/>
                    <a:pt x="55" y="58"/>
                    <a:pt x="55" y="56"/>
                  </a:cubicBezTo>
                  <a:cubicBezTo>
                    <a:pt x="55" y="54"/>
                    <a:pt x="54" y="52"/>
                    <a:pt x="52" y="5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6"/>
                    <a:pt x="7" y="3"/>
                    <a:pt x="9" y="2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1" y="48"/>
                    <a:pt x="62" y="52"/>
                    <a:pt x="63" y="56"/>
                  </a:cubicBezTo>
                  <a:cubicBezTo>
                    <a:pt x="63" y="60"/>
                    <a:pt x="61" y="64"/>
                    <a:pt x="58" y="67"/>
                  </a:cubicBezTo>
                  <a:cubicBezTo>
                    <a:pt x="55" y="70"/>
                    <a:pt x="51" y="72"/>
                    <a:pt x="47" y="7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9" name="Freeform 195"/>
            <p:cNvSpPr>
              <a:spLocks/>
            </p:cNvSpPr>
            <p:nvPr/>
          </p:nvSpPr>
          <p:spPr bwMode="auto">
            <a:xfrm>
              <a:off x="2632076" y="2033588"/>
              <a:ext cx="71438" cy="74613"/>
            </a:xfrm>
            <a:custGeom>
              <a:avLst/>
              <a:gdLst>
                <a:gd name="T0" fmla="*/ 33 w 49"/>
                <a:gd name="T1" fmla="*/ 51 h 51"/>
                <a:gd name="T2" fmla="*/ 33 w 49"/>
                <a:gd name="T3" fmla="*/ 51 h 51"/>
                <a:gd name="T4" fmla="*/ 22 w 49"/>
                <a:gd name="T5" fmla="*/ 45 h 51"/>
                <a:gd name="T6" fmla="*/ 1 w 49"/>
                <a:gd name="T7" fmla="*/ 25 h 51"/>
                <a:gd name="T8" fmla="*/ 1 w 49"/>
                <a:gd name="T9" fmla="*/ 19 h 51"/>
                <a:gd name="T10" fmla="*/ 7 w 49"/>
                <a:gd name="T11" fmla="*/ 19 h 51"/>
                <a:gd name="T12" fmla="*/ 28 w 49"/>
                <a:gd name="T13" fmla="*/ 40 h 51"/>
                <a:gd name="T14" fmla="*/ 33 w 49"/>
                <a:gd name="T15" fmla="*/ 43 h 51"/>
                <a:gd name="T16" fmla="*/ 39 w 49"/>
                <a:gd name="T17" fmla="*/ 40 h 51"/>
                <a:gd name="T18" fmla="*/ 41 w 49"/>
                <a:gd name="T19" fmla="*/ 34 h 51"/>
                <a:gd name="T20" fmla="*/ 39 w 49"/>
                <a:gd name="T21" fmla="*/ 29 h 51"/>
                <a:gd name="T22" fmla="*/ 18 w 49"/>
                <a:gd name="T23" fmla="*/ 8 h 51"/>
                <a:gd name="T24" fmla="*/ 18 w 49"/>
                <a:gd name="T25" fmla="*/ 2 h 51"/>
                <a:gd name="T26" fmla="*/ 23 w 49"/>
                <a:gd name="T27" fmla="*/ 2 h 51"/>
                <a:gd name="T28" fmla="*/ 44 w 49"/>
                <a:gd name="T29" fmla="*/ 23 h 51"/>
                <a:gd name="T30" fmla="*/ 49 w 49"/>
                <a:gd name="T31" fmla="*/ 34 h 51"/>
                <a:gd name="T32" fmla="*/ 45 w 49"/>
                <a:gd name="T33" fmla="*/ 46 h 51"/>
                <a:gd name="T34" fmla="*/ 33 w 49"/>
                <a:gd name="T3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1">
                  <a:moveTo>
                    <a:pt x="33" y="51"/>
                  </a:moveTo>
                  <a:cubicBezTo>
                    <a:pt x="33" y="51"/>
                    <a:pt x="33" y="51"/>
                    <a:pt x="33" y="51"/>
                  </a:cubicBezTo>
                  <a:cubicBezTo>
                    <a:pt x="29" y="51"/>
                    <a:pt x="25" y="49"/>
                    <a:pt x="22" y="4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3"/>
                    <a:pt x="0" y="21"/>
                    <a:pt x="1" y="19"/>
                  </a:cubicBezTo>
                  <a:cubicBezTo>
                    <a:pt x="3" y="17"/>
                    <a:pt x="6" y="17"/>
                    <a:pt x="7" y="1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0" y="42"/>
                    <a:pt x="31" y="43"/>
                    <a:pt x="33" y="43"/>
                  </a:cubicBezTo>
                  <a:cubicBezTo>
                    <a:pt x="35" y="43"/>
                    <a:pt x="37" y="41"/>
                    <a:pt x="39" y="40"/>
                  </a:cubicBezTo>
                  <a:cubicBezTo>
                    <a:pt x="40" y="38"/>
                    <a:pt x="41" y="36"/>
                    <a:pt x="41" y="34"/>
                  </a:cubicBezTo>
                  <a:cubicBezTo>
                    <a:pt x="41" y="32"/>
                    <a:pt x="40" y="30"/>
                    <a:pt x="39" y="2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6"/>
                    <a:pt x="16" y="4"/>
                    <a:pt x="18" y="2"/>
                  </a:cubicBezTo>
                  <a:cubicBezTo>
                    <a:pt x="19" y="0"/>
                    <a:pt x="22" y="0"/>
                    <a:pt x="23" y="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8" y="26"/>
                    <a:pt x="49" y="30"/>
                    <a:pt x="49" y="34"/>
                  </a:cubicBezTo>
                  <a:cubicBezTo>
                    <a:pt x="49" y="39"/>
                    <a:pt x="48" y="43"/>
                    <a:pt x="45" y="46"/>
                  </a:cubicBezTo>
                  <a:cubicBezTo>
                    <a:pt x="41" y="49"/>
                    <a:pt x="37" y="51"/>
                    <a:pt x="33" y="51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0" name="Freeform 196"/>
            <p:cNvSpPr>
              <a:spLocks/>
            </p:cNvSpPr>
            <p:nvPr/>
          </p:nvSpPr>
          <p:spPr bwMode="auto">
            <a:xfrm>
              <a:off x="2606676" y="2058988"/>
              <a:ext cx="63500" cy="63500"/>
            </a:xfrm>
            <a:custGeom>
              <a:avLst/>
              <a:gdLst>
                <a:gd name="T0" fmla="*/ 27 w 43"/>
                <a:gd name="T1" fmla="*/ 43 h 43"/>
                <a:gd name="T2" fmla="*/ 27 w 43"/>
                <a:gd name="T3" fmla="*/ 43 h 43"/>
                <a:gd name="T4" fmla="*/ 16 w 43"/>
                <a:gd name="T5" fmla="*/ 38 h 43"/>
                <a:gd name="T6" fmla="*/ 2 w 43"/>
                <a:gd name="T7" fmla="*/ 25 h 43"/>
                <a:gd name="T8" fmla="*/ 2 w 43"/>
                <a:gd name="T9" fmla="*/ 19 h 43"/>
                <a:gd name="T10" fmla="*/ 8 w 43"/>
                <a:gd name="T11" fmla="*/ 19 h 43"/>
                <a:gd name="T12" fmla="*/ 22 w 43"/>
                <a:gd name="T13" fmla="*/ 33 h 43"/>
                <a:gd name="T14" fmla="*/ 27 w 43"/>
                <a:gd name="T15" fmla="*/ 35 h 43"/>
                <a:gd name="T16" fmla="*/ 33 w 43"/>
                <a:gd name="T17" fmla="*/ 33 h 43"/>
                <a:gd name="T18" fmla="*/ 35 w 43"/>
                <a:gd name="T19" fmla="*/ 27 h 43"/>
                <a:gd name="T20" fmla="*/ 33 w 43"/>
                <a:gd name="T21" fmla="*/ 22 h 43"/>
                <a:gd name="T22" fmla="*/ 18 w 43"/>
                <a:gd name="T23" fmla="*/ 8 h 43"/>
                <a:gd name="T24" fmla="*/ 18 w 43"/>
                <a:gd name="T25" fmla="*/ 2 h 43"/>
                <a:gd name="T26" fmla="*/ 24 w 43"/>
                <a:gd name="T27" fmla="*/ 2 h 43"/>
                <a:gd name="T28" fmla="*/ 38 w 43"/>
                <a:gd name="T29" fmla="*/ 16 h 43"/>
                <a:gd name="T30" fmla="*/ 43 w 43"/>
                <a:gd name="T31" fmla="*/ 27 h 43"/>
                <a:gd name="T32" fmla="*/ 38 w 43"/>
                <a:gd name="T33" fmla="*/ 39 h 43"/>
                <a:gd name="T34" fmla="*/ 27 w 43"/>
                <a:gd name="T3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3">
                  <a:moveTo>
                    <a:pt x="27" y="43"/>
                  </a:moveTo>
                  <a:cubicBezTo>
                    <a:pt x="27" y="43"/>
                    <a:pt x="27" y="43"/>
                    <a:pt x="27" y="43"/>
                  </a:cubicBezTo>
                  <a:cubicBezTo>
                    <a:pt x="22" y="43"/>
                    <a:pt x="19" y="41"/>
                    <a:pt x="16" y="38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4" y="17"/>
                    <a:pt x="6" y="17"/>
                    <a:pt x="8" y="19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4"/>
                    <a:pt x="25" y="35"/>
                    <a:pt x="27" y="35"/>
                  </a:cubicBezTo>
                  <a:cubicBezTo>
                    <a:pt x="29" y="35"/>
                    <a:pt x="31" y="34"/>
                    <a:pt x="33" y="33"/>
                  </a:cubicBezTo>
                  <a:cubicBezTo>
                    <a:pt x="34" y="31"/>
                    <a:pt x="35" y="29"/>
                    <a:pt x="35" y="27"/>
                  </a:cubicBezTo>
                  <a:cubicBezTo>
                    <a:pt x="35" y="25"/>
                    <a:pt x="34" y="23"/>
                    <a:pt x="33" y="2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6"/>
                    <a:pt x="17" y="4"/>
                    <a:pt x="18" y="2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1" y="19"/>
                    <a:pt x="43" y="23"/>
                    <a:pt x="43" y="27"/>
                  </a:cubicBezTo>
                  <a:cubicBezTo>
                    <a:pt x="43" y="32"/>
                    <a:pt x="41" y="36"/>
                    <a:pt x="38" y="39"/>
                  </a:cubicBezTo>
                  <a:cubicBezTo>
                    <a:pt x="35" y="42"/>
                    <a:pt x="31" y="43"/>
                    <a:pt x="27" y="4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1" name="Freeform 197"/>
            <p:cNvSpPr>
              <a:spLocks/>
            </p:cNvSpPr>
            <p:nvPr/>
          </p:nvSpPr>
          <p:spPr bwMode="auto">
            <a:xfrm>
              <a:off x="2579688" y="1962151"/>
              <a:ext cx="100013" cy="84138"/>
            </a:xfrm>
            <a:custGeom>
              <a:avLst/>
              <a:gdLst>
                <a:gd name="T0" fmla="*/ 17 w 68"/>
                <a:gd name="T1" fmla="*/ 58 h 58"/>
                <a:gd name="T2" fmla="*/ 6 w 68"/>
                <a:gd name="T3" fmla="*/ 53 h 58"/>
                <a:gd name="T4" fmla="*/ 6 w 68"/>
                <a:gd name="T5" fmla="*/ 31 h 58"/>
                <a:gd name="T6" fmla="*/ 36 w 68"/>
                <a:gd name="T7" fmla="*/ 1 h 58"/>
                <a:gd name="T8" fmla="*/ 41 w 68"/>
                <a:gd name="T9" fmla="*/ 1 h 58"/>
                <a:gd name="T10" fmla="*/ 41 w 68"/>
                <a:gd name="T11" fmla="*/ 7 h 58"/>
                <a:gd name="T12" fmla="*/ 12 w 68"/>
                <a:gd name="T13" fmla="*/ 36 h 58"/>
                <a:gd name="T14" fmla="*/ 12 w 68"/>
                <a:gd name="T15" fmla="*/ 47 h 58"/>
                <a:gd name="T16" fmla="*/ 23 w 68"/>
                <a:gd name="T17" fmla="*/ 47 h 58"/>
                <a:gd name="T18" fmla="*/ 46 w 68"/>
                <a:gd name="T19" fmla="*/ 25 h 58"/>
                <a:gd name="T20" fmla="*/ 48 w 68"/>
                <a:gd name="T21" fmla="*/ 24 h 58"/>
                <a:gd name="T22" fmla="*/ 64 w 68"/>
                <a:gd name="T23" fmla="*/ 24 h 58"/>
                <a:gd name="T24" fmla="*/ 68 w 68"/>
                <a:gd name="T25" fmla="*/ 28 h 58"/>
                <a:gd name="T26" fmla="*/ 64 w 68"/>
                <a:gd name="T27" fmla="*/ 32 h 58"/>
                <a:gd name="T28" fmla="*/ 50 w 68"/>
                <a:gd name="T29" fmla="*/ 32 h 58"/>
                <a:gd name="T30" fmla="*/ 29 w 68"/>
                <a:gd name="T31" fmla="*/ 53 h 58"/>
                <a:gd name="T32" fmla="*/ 17 w 68"/>
                <a:gd name="T3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17" y="58"/>
                  </a:moveTo>
                  <a:cubicBezTo>
                    <a:pt x="13" y="58"/>
                    <a:pt x="9" y="56"/>
                    <a:pt x="6" y="53"/>
                  </a:cubicBezTo>
                  <a:cubicBezTo>
                    <a:pt x="0" y="47"/>
                    <a:pt x="0" y="37"/>
                    <a:pt x="6" y="3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0"/>
                    <a:pt x="40" y="0"/>
                    <a:pt x="41" y="1"/>
                  </a:cubicBezTo>
                  <a:cubicBezTo>
                    <a:pt x="43" y="3"/>
                    <a:pt x="43" y="5"/>
                    <a:pt x="41" y="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9" y="39"/>
                    <a:pt x="9" y="44"/>
                    <a:pt x="12" y="47"/>
                  </a:cubicBezTo>
                  <a:cubicBezTo>
                    <a:pt x="15" y="51"/>
                    <a:pt x="20" y="51"/>
                    <a:pt x="23" y="47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4"/>
                    <a:pt x="47" y="24"/>
                    <a:pt x="48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7" y="24"/>
                    <a:pt x="68" y="26"/>
                    <a:pt x="68" y="28"/>
                  </a:cubicBezTo>
                  <a:cubicBezTo>
                    <a:pt x="68" y="30"/>
                    <a:pt x="67" y="32"/>
                    <a:pt x="64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6" y="56"/>
                    <a:pt x="22" y="58"/>
                    <a:pt x="17" y="5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2" name="Freeform 198"/>
            <p:cNvSpPr>
              <a:spLocks/>
            </p:cNvSpPr>
            <p:nvPr/>
          </p:nvSpPr>
          <p:spPr bwMode="auto">
            <a:xfrm>
              <a:off x="2736851" y="2073276"/>
              <a:ext cx="50800" cy="12700"/>
            </a:xfrm>
            <a:custGeom>
              <a:avLst/>
              <a:gdLst>
                <a:gd name="T0" fmla="*/ 31 w 35"/>
                <a:gd name="T1" fmla="*/ 8 h 8"/>
                <a:gd name="T2" fmla="*/ 4 w 35"/>
                <a:gd name="T3" fmla="*/ 8 h 8"/>
                <a:gd name="T4" fmla="*/ 0 w 35"/>
                <a:gd name="T5" fmla="*/ 4 h 8"/>
                <a:gd name="T6" fmla="*/ 4 w 35"/>
                <a:gd name="T7" fmla="*/ 0 h 8"/>
                <a:gd name="T8" fmla="*/ 31 w 35"/>
                <a:gd name="T9" fmla="*/ 0 h 8"/>
                <a:gd name="T10" fmla="*/ 35 w 35"/>
                <a:gd name="T11" fmla="*/ 4 h 8"/>
                <a:gd name="T12" fmla="*/ 31 w 3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">
                  <a:moveTo>
                    <a:pt x="31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38" name="Группа 1237"/>
          <p:cNvGrpSpPr/>
          <p:nvPr/>
        </p:nvGrpSpPr>
        <p:grpSpPr>
          <a:xfrm>
            <a:off x="2384041" y="3468291"/>
            <a:ext cx="384176" cy="436563"/>
            <a:chOff x="2452688" y="3227388"/>
            <a:chExt cx="384176" cy="436563"/>
          </a:xfrm>
        </p:grpSpPr>
        <p:sp>
          <p:nvSpPr>
            <p:cNvPr id="1203" name="Freeform 199"/>
            <p:cNvSpPr>
              <a:spLocks/>
            </p:cNvSpPr>
            <p:nvPr/>
          </p:nvSpPr>
          <p:spPr bwMode="auto">
            <a:xfrm>
              <a:off x="2517776" y="3332163"/>
              <a:ext cx="53975" cy="49213"/>
            </a:xfrm>
            <a:custGeom>
              <a:avLst/>
              <a:gdLst>
                <a:gd name="T0" fmla="*/ 16 w 37"/>
                <a:gd name="T1" fmla="*/ 33 h 33"/>
                <a:gd name="T2" fmla="*/ 13 w 37"/>
                <a:gd name="T3" fmla="*/ 32 h 33"/>
                <a:gd name="T4" fmla="*/ 1 w 37"/>
                <a:gd name="T5" fmla="*/ 20 h 33"/>
                <a:gd name="T6" fmla="*/ 1 w 37"/>
                <a:gd name="T7" fmla="*/ 14 h 33"/>
                <a:gd name="T8" fmla="*/ 7 w 37"/>
                <a:gd name="T9" fmla="*/ 14 h 33"/>
                <a:gd name="T10" fmla="*/ 16 w 37"/>
                <a:gd name="T11" fmla="*/ 23 h 33"/>
                <a:gd name="T12" fmla="*/ 29 w 37"/>
                <a:gd name="T13" fmla="*/ 3 h 33"/>
                <a:gd name="T14" fmla="*/ 34 w 37"/>
                <a:gd name="T15" fmla="*/ 2 h 33"/>
                <a:gd name="T16" fmla="*/ 35 w 37"/>
                <a:gd name="T17" fmla="*/ 7 h 33"/>
                <a:gd name="T18" fmla="*/ 19 w 37"/>
                <a:gd name="T19" fmla="*/ 31 h 33"/>
                <a:gd name="T20" fmla="*/ 17 w 37"/>
                <a:gd name="T21" fmla="*/ 33 h 33"/>
                <a:gd name="T22" fmla="*/ 16 w 37"/>
                <a:gd name="T2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3">
                  <a:moveTo>
                    <a:pt x="16" y="33"/>
                  </a:moveTo>
                  <a:cubicBezTo>
                    <a:pt x="15" y="33"/>
                    <a:pt x="14" y="33"/>
                    <a:pt x="13" y="3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8"/>
                    <a:pt x="0" y="16"/>
                    <a:pt x="1" y="14"/>
                  </a:cubicBezTo>
                  <a:cubicBezTo>
                    <a:pt x="3" y="13"/>
                    <a:pt x="5" y="13"/>
                    <a:pt x="7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1"/>
                    <a:pt x="32" y="0"/>
                    <a:pt x="34" y="2"/>
                  </a:cubicBezTo>
                  <a:cubicBezTo>
                    <a:pt x="36" y="3"/>
                    <a:pt x="37" y="5"/>
                    <a:pt x="35" y="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8" y="33"/>
                    <a:pt x="17" y="33"/>
                  </a:cubicBezTo>
                  <a:cubicBezTo>
                    <a:pt x="16" y="33"/>
                    <a:pt x="16" y="33"/>
                    <a:pt x="16" y="33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4" name="Freeform 200"/>
            <p:cNvSpPr>
              <a:spLocks/>
            </p:cNvSpPr>
            <p:nvPr/>
          </p:nvSpPr>
          <p:spPr bwMode="auto">
            <a:xfrm>
              <a:off x="2517776" y="3421063"/>
              <a:ext cx="53975" cy="47625"/>
            </a:xfrm>
            <a:custGeom>
              <a:avLst/>
              <a:gdLst>
                <a:gd name="T0" fmla="*/ 16 w 37"/>
                <a:gd name="T1" fmla="*/ 33 h 33"/>
                <a:gd name="T2" fmla="*/ 13 w 37"/>
                <a:gd name="T3" fmla="*/ 32 h 33"/>
                <a:gd name="T4" fmla="*/ 1 w 37"/>
                <a:gd name="T5" fmla="*/ 20 h 33"/>
                <a:gd name="T6" fmla="*/ 1 w 37"/>
                <a:gd name="T7" fmla="*/ 14 h 33"/>
                <a:gd name="T8" fmla="*/ 7 w 37"/>
                <a:gd name="T9" fmla="*/ 14 h 33"/>
                <a:gd name="T10" fmla="*/ 16 w 37"/>
                <a:gd name="T11" fmla="*/ 23 h 33"/>
                <a:gd name="T12" fmla="*/ 29 w 37"/>
                <a:gd name="T13" fmla="*/ 3 h 33"/>
                <a:gd name="T14" fmla="*/ 34 w 37"/>
                <a:gd name="T15" fmla="*/ 2 h 33"/>
                <a:gd name="T16" fmla="*/ 35 w 37"/>
                <a:gd name="T17" fmla="*/ 7 h 33"/>
                <a:gd name="T18" fmla="*/ 19 w 37"/>
                <a:gd name="T19" fmla="*/ 31 h 33"/>
                <a:gd name="T20" fmla="*/ 17 w 37"/>
                <a:gd name="T21" fmla="*/ 33 h 33"/>
                <a:gd name="T22" fmla="*/ 16 w 37"/>
                <a:gd name="T2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3">
                  <a:moveTo>
                    <a:pt x="16" y="33"/>
                  </a:moveTo>
                  <a:cubicBezTo>
                    <a:pt x="15" y="33"/>
                    <a:pt x="14" y="33"/>
                    <a:pt x="13" y="3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8"/>
                    <a:pt x="0" y="16"/>
                    <a:pt x="1" y="14"/>
                  </a:cubicBezTo>
                  <a:cubicBezTo>
                    <a:pt x="3" y="13"/>
                    <a:pt x="5" y="13"/>
                    <a:pt x="7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1"/>
                    <a:pt x="32" y="0"/>
                    <a:pt x="34" y="2"/>
                  </a:cubicBezTo>
                  <a:cubicBezTo>
                    <a:pt x="36" y="3"/>
                    <a:pt x="37" y="5"/>
                    <a:pt x="35" y="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8" y="33"/>
                    <a:pt x="17" y="33"/>
                  </a:cubicBezTo>
                  <a:cubicBezTo>
                    <a:pt x="16" y="33"/>
                    <a:pt x="16" y="33"/>
                    <a:pt x="16" y="33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5" name="Freeform 201"/>
            <p:cNvSpPr>
              <a:spLocks/>
            </p:cNvSpPr>
            <p:nvPr/>
          </p:nvSpPr>
          <p:spPr bwMode="auto">
            <a:xfrm>
              <a:off x="2517776" y="3508376"/>
              <a:ext cx="53975" cy="49213"/>
            </a:xfrm>
            <a:custGeom>
              <a:avLst/>
              <a:gdLst>
                <a:gd name="T0" fmla="*/ 16 w 37"/>
                <a:gd name="T1" fmla="*/ 33 h 33"/>
                <a:gd name="T2" fmla="*/ 13 w 37"/>
                <a:gd name="T3" fmla="*/ 32 h 33"/>
                <a:gd name="T4" fmla="*/ 1 w 37"/>
                <a:gd name="T5" fmla="*/ 20 h 33"/>
                <a:gd name="T6" fmla="*/ 1 w 37"/>
                <a:gd name="T7" fmla="*/ 14 h 33"/>
                <a:gd name="T8" fmla="*/ 7 w 37"/>
                <a:gd name="T9" fmla="*/ 14 h 33"/>
                <a:gd name="T10" fmla="*/ 16 w 37"/>
                <a:gd name="T11" fmla="*/ 23 h 33"/>
                <a:gd name="T12" fmla="*/ 29 w 37"/>
                <a:gd name="T13" fmla="*/ 3 h 33"/>
                <a:gd name="T14" fmla="*/ 34 w 37"/>
                <a:gd name="T15" fmla="*/ 2 h 33"/>
                <a:gd name="T16" fmla="*/ 35 w 37"/>
                <a:gd name="T17" fmla="*/ 7 h 33"/>
                <a:gd name="T18" fmla="*/ 19 w 37"/>
                <a:gd name="T19" fmla="*/ 31 h 33"/>
                <a:gd name="T20" fmla="*/ 17 w 37"/>
                <a:gd name="T21" fmla="*/ 33 h 33"/>
                <a:gd name="T22" fmla="*/ 16 w 37"/>
                <a:gd name="T2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3">
                  <a:moveTo>
                    <a:pt x="16" y="33"/>
                  </a:moveTo>
                  <a:cubicBezTo>
                    <a:pt x="15" y="33"/>
                    <a:pt x="14" y="33"/>
                    <a:pt x="13" y="3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8"/>
                    <a:pt x="0" y="16"/>
                    <a:pt x="1" y="14"/>
                  </a:cubicBezTo>
                  <a:cubicBezTo>
                    <a:pt x="3" y="13"/>
                    <a:pt x="5" y="13"/>
                    <a:pt x="7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1"/>
                    <a:pt x="32" y="0"/>
                    <a:pt x="34" y="2"/>
                  </a:cubicBezTo>
                  <a:cubicBezTo>
                    <a:pt x="36" y="3"/>
                    <a:pt x="37" y="5"/>
                    <a:pt x="35" y="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8" y="33"/>
                    <a:pt x="17" y="33"/>
                  </a:cubicBezTo>
                  <a:cubicBezTo>
                    <a:pt x="16" y="33"/>
                    <a:pt x="16" y="33"/>
                    <a:pt x="16" y="3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6" name="Freeform 202"/>
            <p:cNvSpPr>
              <a:spLocks/>
            </p:cNvSpPr>
            <p:nvPr/>
          </p:nvSpPr>
          <p:spPr bwMode="auto">
            <a:xfrm>
              <a:off x="2481263" y="3298826"/>
              <a:ext cx="141288" cy="287338"/>
            </a:xfrm>
            <a:custGeom>
              <a:avLst/>
              <a:gdLst>
                <a:gd name="T0" fmla="*/ 92 w 96"/>
                <a:gd name="T1" fmla="*/ 196 h 196"/>
                <a:gd name="T2" fmla="*/ 4 w 96"/>
                <a:gd name="T3" fmla="*/ 196 h 196"/>
                <a:gd name="T4" fmla="*/ 0 w 96"/>
                <a:gd name="T5" fmla="*/ 192 h 196"/>
                <a:gd name="T6" fmla="*/ 0 w 96"/>
                <a:gd name="T7" fmla="*/ 4 h 196"/>
                <a:gd name="T8" fmla="*/ 4 w 96"/>
                <a:gd name="T9" fmla="*/ 0 h 196"/>
                <a:gd name="T10" fmla="*/ 40 w 96"/>
                <a:gd name="T11" fmla="*/ 0 h 196"/>
                <a:gd name="T12" fmla="*/ 44 w 96"/>
                <a:gd name="T13" fmla="*/ 4 h 196"/>
                <a:gd name="T14" fmla="*/ 40 w 96"/>
                <a:gd name="T15" fmla="*/ 8 h 196"/>
                <a:gd name="T16" fmla="*/ 8 w 96"/>
                <a:gd name="T17" fmla="*/ 8 h 196"/>
                <a:gd name="T18" fmla="*/ 8 w 96"/>
                <a:gd name="T19" fmla="*/ 188 h 196"/>
                <a:gd name="T20" fmla="*/ 92 w 96"/>
                <a:gd name="T21" fmla="*/ 188 h 196"/>
                <a:gd name="T22" fmla="*/ 96 w 96"/>
                <a:gd name="T23" fmla="*/ 192 h 196"/>
                <a:gd name="T24" fmla="*/ 92 w 96"/>
                <a:gd name="T2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96">
                  <a:moveTo>
                    <a:pt x="92" y="196"/>
                  </a:moveTo>
                  <a:cubicBezTo>
                    <a:pt x="4" y="196"/>
                    <a:pt x="4" y="196"/>
                    <a:pt x="4" y="196"/>
                  </a:cubicBezTo>
                  <a:cubicBezTo>
                    <a:pt x="2" y="196"/>
                    <a:pt x="0" y="194"/>
                    <a:pt x="0" y="19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4" y="2"/>
                    <a:pt x="44" y="4"/>
                  </a:cubicBezTo>
                  <a:cubicBezTo>
                    <a:pt x="44" y="6"/>
                    <a:pt x="42" y="8"/>
                    <a:pt x="4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92" y="188"/>
                    <a:pt x="92" y="188"/>
                    <a:pt x="92" y="188"/>
                  </a:cubicBezTo>
                  <a:cubicBezTo>
                    <a:pt x="94" y="188"/>
                    <a:pt x="96" y="190"/>
                    <a:pt x="96" y="192"/>
                  </a:cubicBezTo>
                  <a:cubicBezTo>
                    <a:pt x="96" y="194"/>
                    <a:pt x="94" y="196"/>
                    <a:pt x="92" y="19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7" name="Freeform 203"/>
            <p:cNvSpPr>
              <a:spLocks/>
            </p:cNvSpPr>
            <p:nvPr/>
          </p:nvSpPr>
          <p:spPr bwMode="auto">
            <a:xfrm>
              <a:off x="2663826" y="3298826"/>
              <a:ext cx="65088" cy="52388"/>
            </a:xfrm>
            <a:custGeom>
              <a:avLst/>
              <a:gdLst>
                <a:gd name="T0" fmla="*/ 40 w 44"/>
                <a:gd name="T1" fmla="*/ 36 h 36"/>
                <a:gd name="T2" fmla="*/ 36 w 44"/>
                <a:gd name="T3" fmla="*/ 32 h 36"/>
                <a:gd name="T4" fmla="*/ 36 w 44"/>
                <a:gd name="T5" fmla="*/ 8 h 36"/>
                <a:gd name="T6" fmla="*/ 4 w 44"/>
                <a:gd name="T7" fmla="*/ 8 h 36"/>
                <a:gd name="T8" fmla="*/ 0 w 44"/>
                <a:gd name="T9" fmla="*/ 4 h 36"/>
                <a:gd name="T10" fmla="*/ 4 w 44"/>
                <a:gd name="T11" fmla="*/ 0 h 36"/>
                <a:gd name="T12" fmla="*/ 40 w 44"/>
                <a:gd name="T13" fmla="*/ 0 h 36"/>
                <a:gd name="T14" fmla="*/ 44 w 44"/>
                <a:gd name="T15" fmla="*/ 4 h 36"/>
                <a:gd name="T16" fmla="*/ 44 w 44"/>
                <a:gd name="T17" fmla="*/ 32 h 36"/>
                <a:gd name="T18" fmla="*/ 40 w 44"/>
                <a:gd name="T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6">
                  <a:moveTo>
                    <a:pt x="40" y="36"/>
                  </a:moveTo>
                  <a:cubicBezTo>
                    <a:pt x="38" y="36"/>
                    <a:pt x="36" y="34"/>
                    <a:pt x="36" y="32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4" y="2"/>
                    <a:pt x="44" y="4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4"/>
                    <a:pt x="42" y="36"/>
                    <a:pt x="40" y="3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8" name="Freeform 204"/>
            <p:cNvSpPr>
              <a:spLocks noEditPoints="1"/>
            </p:cNvSpPr>
            <p:nvPr/>
          </p:nvSpPr>
          <p:spPr bwMode="auto">
            <a:xfrm>
              <a:off x="2535238" y="3227388"/>
              <a:ext cx="141288" cy="82550"/>
            </a:xfrm>
            <a:custGeom>
              <a:avLst/>
              <a:gdLst>
                <a:gd name="T0" fmla="*/ 92 w 96"/>
                <a:gd name="T1" fmla="*/ 56 h 56"/>
                <a:gd name="T2" fmla="*/ 4 w 96"/>
                <a:gd name="T3" fmla="*/ 56 h 56"/>
                <a:gd name="T4" fmla="*/ 0 w 96"/>
                <a:gd name="T5" fmla="*/ 52 h 56"/>
                <a:gd name="T6" fmla="*/ 0 w 96"/>
                <a:gd name="T7" fmla="*/ 16 h 56"/>
                <a:gd name="T8" fmla="*/ 4 w 96"/>
                <a:gd name="T9" fmla="*/ 12 h 56"/>
                <a:gd name="T10" fmla="*/ 30 w 96"/>
                <a:gd name="T11" fmla="*/ 12 h 56"/>
                <a:gd name="T12" fmla="*/ 48 w 96"/>
                <a:gd name="T13" fmla="*/ 0 h 56"/>
                <a:gd name="T14" fmla="*/ 66 w 96"/>
                <a:gd name="T15" fmla="*/ 12 h 56"/>
                <a:gd name="T16" fmla="*/ 92 w 96"/>
                <a:gd name="T17" fmla="*/ 12 h 56"/>
                <a:gd name="T18" fmla="*/ 96 w 96"/>
                <a:gd name="T19" fmla="*/ 16 h 56"/>
                <a:gd name="T20" fmla="*/ 96 w 96"/>
                <a:gd name="T21" fmla="*/ 52 h 56"/>
                <a:gd name="T22" fmla="*/ 92 w 96"/>
                <a:gd name="T23" fmla="*/ 56 h 56"/>
                <a:gd name="T24" fmla="*/ 8 w 96"/>
                <a:gd name="T25" fmla="*/ 48 h 56"/>
                <a:gd name="T26" fmla="*/ 88 w 96"/>
                <a:gd name="T27" fmla="*/ 48 h 56"/>
                <a:gd name="T28" fmla="*/ 88 w 96"/>
                <a:gd name="T29" fmla="*/ 20 h 56"/>
                <a:gd name="T30" fmla="*/ 64 w 96"/>
                <a:gd name="T31" fmla="*/ 20 h 56"/>
                <a:gd name="T32" fmla="*/ 60 w 96"/>
                <a:gd name="T33" fmla="*/ 17 h 56"/>
                <a:gd name="T34" fmla="*/ 48 w 96"/>
                <a:gd name="T35" fmla="*/ 8 h 56"/>
                <a:gd name="T36" fmla="*/ 37 w 96"/>
                <a:gd name="T37" fmla="*/ 17 h 56"/>
                <a:gd name="T38" fmla="*/ 33 w 96"/>
                <a:gd name="T39" fmla="*/ 20 h 56"/>
                <a:gd name="T40" fmla="*/ 8 w 96"/>
                <a:gd name="T41" fmla="*/ 20 h 56"/>
                <a:gd name="T42" fmla="*/ 8 w 96"/>
                <a:gd name="T43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6" h="56">
                  <a:moveTo>
                    <a:pt x="92" y="56"/>
                  </a:moveTo>
                  <a:cubicBezTo>
                    <a:pt x="4" y="56"/>
                    <a:pt x="4" y="56"/>
                    <a:pt x="4" y="56"/>
                  </a:cubicBezTo>
                  <a:cubicBezTo>
                    <a:pt x="2" y="56"/>
                    <a:pt x="0" y="54"/>
                    <a:pt x="0" y="5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3" y="5"/>
                    <a:pt x="40" y="0"/>
                    <a:pt x="48" y="0"/>
                  </a:cubicBezTo>
                  <a:cubicBezTo>
                    <a:pt x="56" y="0"/>
                    <a:pt x="63" y="5"/>
                    <a:pt x="66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4" y="12"/>
                    <a:pt x="96" y="14"/>
                    <a:pt x="96" y="16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54"/>
                    <a:pt x="94" y="56"/>
                    <a:pt x="92" y="56"/>
                  </a:cubicBezTo>
                  <a:close/>
                  <a:moveTo>
                    <a:pt x="8" y="48"/>
                  </a:moveTo>
                  <a:cubicBezTo>
                    <a:pt x="88" y="48"/>
                    <a:pt x="88" y="48"/>
                    <a:pt x="88" y="4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0"/>
                    <a:pt x="60" y="19"/>
                    <a:pt x="60" y="17"/>
                  </a:cubicBezTo>
                  <a:cubicBezTo>
                    <a:pt x="58" y="12"/>
                    <a:pt x="54" y="8"/>
                    <a:pt x="48" y="8"/>
                  </a:cubicBezTo>
                  <a:cubicBezTo>
                    <a:pt x="43" y="8"/>
                    <a:pt x="38" y="12"/>
                    <a:pt x="37" y="17"/>
                  </a:cubicBezTo>
                  <a:cubicBezTo>
                    <a:pt x="36" y="19"/>
                    <a:pt x="35" y="20"/>
                    <a:pt x="33" y="20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8" y="48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9" name="Freeform 206"/>
            <p:cNvSpPr>
              <a:spLocks/>
            </p:cNvSpPr>
            <p:nvPr/>
          </p:nvSpPr>
          <p:spPr bwMode="auto">
            <a:xfrm>
              <a:off x="2452688" y="3268663"/>
              <a:ext cx="234950" cy="347663"/>
            </a:xfrm>
            <a:custGeom>
              <a:avLst/>
              <a:gdLst>
                <a:gd name="T0" fmla="*/ 160 w 160"/>
                <a:gd name="T1" fmla="*/ 236 h 236"/>
                <a:gd name="T2" fmla="*/ 4 w 160"/>
                <a:gd name="T3" fmla="*/ 236 h 236"/>
                <a:gd name="T4" fmla="*/ 0 w 160"/>
                <a:gd name="T5" fmla="*/ 232 h 236"/>
                <a:gd name="T6" fmla="*/ 0 w 160"/>
                <a:gd name="T7" fmla="*/ 4 h 236"/>
                <a:gd name="T8" fmla="*/ 4 w 160"/>
                <a:gd name="T9" fmla="*/ 0 h 236"/>
                <a:gd name="T10" fmla="*/ 60 w 160"/>
                <a:gd name="T11" fmla="*/ 0 h 236"/>
                <a:gd name="T12" fmla="*/ 60 w 160"/>
                <a:gd name="T13" fmla="*/ 8 h 236"/>
                <a:gd name="T14" fmla="*/ 8 w 160"/>
                <a:gd name="T15" fmla="*/ 8 h 236"/>
                <a:gd name="T16" fmla="*/ 8 w 160"/>
                <a:gd name="T17" fmla="*/ 228 h 236"/>
                <a:gd name="T18" fmla="*/ 160 w 160"/>
                <a:gd name="T19" fmla="*/ 228 h 236"/>
                <a:gd name="T20" fmla="*/ 160 w 160"/>
                <a:gd name="T2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36">
                  <a:moveTo>
                    <a:pt x="160" y="236"/>
                  </a:moveTo>
                  <a:cubicBezTo>
                    <a:pt x="4" y="236"/>
                    <a:pt x="4" y="236"/>
                    <a:pt x="4" y="236"/>
                  </a:cubicBezTo>
                  <a:cubicBezTo>
                    <a:pt x="2" y="236"/>
                    <a:pt x="0" y="234"/>
                    <a:pt x="0" y="23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160" y="228"/>
                    <a:pt x="160" y="228"/>
                    <a:pt x="160" y="228"/>
                  </a:cubicBezTo>
                  <a:lnTo>
                    <a:pt x="160" y="236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0" name="Freeform 207"/>
            <p:cNvSpPr>
              <a:spLocks/>
            </p:cNvSpPr>
            <p:nvPr/>
          </p:nvSpPr>
          <p:spPr bwMode="auto">
            <a:xfrm>
              <a:off x="2663826" y="3268663"/>
              <a:ext cx="95250" cy="106363"/>
            </a:xfrm>
            <a:custGeom>
              <a:avLst/>
              <a:gdLst>
                <a:gd name="T0" fmla="*/ 60 w 64"/>
                <a:gd name="T1" fmla="*/ 72 h 72"/>
                <a:gd name="T2" fmla="*/ 56 w 64"/>
                <a:gd name="T3" fmla="*/ 68 h 72"/>
                <a:gd name="T4" fmla="*/ 56 w 64"/>
                <a:gd name="T5" fmla="*/ 8 h 72"/>
                <a:gd name="T6" fmla="*/ 4 w 64"/>
                <a:gd name="T7" fmla="*/ 8 h 72"/>
                <a:gd name="T8" fmla="*/ 0 w 64"/>
                <a:gd name="T9" fmla="*/ 4 h 72"/>
                <a:gd name="T10" fmla="*/ 4 w 64"/>
                <a:gd name="T11" fmla="*/ 0 h 72"/>
                <a:gd name="T12" fmla="*/ 60 w 64"/>
                <a:gd name="T13" fmla="*/ 0 h 72"/>
                <a:gd name="T14" fmla="*/ 64 w 64"/>
                <a:gd name="T15" fmla="*/ 4 h 72"/>
                <a:gd name="T16" fmla="*/ 64 w 64"/>
                <a:gd name="T17" fmla="*/ 68 h 72"/>
                <a:gd name="T18" fmla="*/ 60 w 64"/>
                <a:gd name="T1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72">
                  <a:moveTo>
                    <a:pt x="60" y="72"/>
                  </a:moveTo>
                  <a:cubicBezTo>
                    <a:pt x="58" y="72"/>
                    <a:pt x="56" y="70"/>
                    <a:pt x="56" y="6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70"/>
                    <a:pt x="62" y="72"/>
                    <a:pt x="60" y="7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1" name="Freeform 208"/>
            <p:cNvSpPr>
              <a:spLocks/>
            </p:cNvSpPr>
            <p:nvPr/>
          </p:nvSpPr>
          <p:spPr bwMode="auto">
            <a:xfrm>
              <a:off x="2593976" y="3351213"/>
              <a:ext cx="93663" cy="12700"/>
            </a:xfrm>
            <a:custGeom>
              <a:avLst/>
              <a:gdLst>
                <a:gd name="T0" fmla="*/ 60 w 64"/>
                <a:gd name="T1" fmla="*/ 8 h 8"/>
                <a:gd name="T2" fmla="*/ 4 w 64"/>
                <a:gd name="T3" fmla="*/ 8 h 8"/>
                <a:gd name="T4" fmla="*/ 0 w 64"/>
                <a:gd name="T5" fmla="*/ 4 h 8"/>
                <a:gd name="T6" fmla="*/ 4 w 64"/>
                <a:gd name="T7" fmla="*/ 0 h 8"/>
                <a:gd name="T8" fmla="*/ 60 w 64"/>
                <a:gd name="T9" fmla="*/ 0 h 8"/>
                <a:gd name="T10" fmla="*/ 64 w 64"/>
                <a:gd name="T11" fmla="*/ 4 h 8"/>
                <a:gd name="T12" fmla="*/ 60 w 6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">
                  <a:moveTo>
                    <a:pt x="6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64" y="6"/>
                    <a:pt x="62" y="8"/>
                    <a:pt x="60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2" name="Freeform 209"/>
            <p:cNvSpPr>
              <a:spLocks/>
            </p:cNvSpPr>
            <p:nvPr/>
          </p:nvSpPr>
          <p:spPr bwMode="auto">
            <a:xfrm>
              <a:off x="2593976" y="3440113"/>
              <a:ext cx="93663" cy="11113"/>
            </a:xfrm>
            <a:custGeom>
              <a:avLst/>
              <a:gdLst>
                <a:gd name="T0" fmla="*/ 60 w 64"/>
                <a:gd name="T1" fmla="*/ 8 h 8"/>
                <a:gd name="T2" fmla="*/ 4 w 64"/>
                <a:gd name="T3" fmla="*/ 8 h 8"/>
                <a:gd name="T4" fmla="*/ 0 w 64"/>
                <a:gd name="T5" fmla="*/ 4 h 8"/>
                <a:gd name="T6" fmla="*/ 4 w 64"/>
                <a:gd name="T7" fmla="*/ 0 h 8"/>
                <a:gd name="T8" fmla="*/ 60 w 64"/>
                <a:gd name="T9" fmla="*/ 0 h 8"/>
                <a:gd name="T10" fmla="*/ 64 w 64"/>
                <a:gd name="T11" fmla="*/ 4 h 8"/>
                <a:gd name="T12" fmla="*/ 60 w 6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">
                  <a:moveTo>
                    <a:pt x="6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64" y="6"/>
                    <a:pt x="62" y="8"/>
                    <a:pt x="60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3" name="Freeform 210"/>
            <p:cNvSpPr>
              <a:spLocks/>
            </p:cNvSpPr>
            <p:nvPr/>
          </p:nvSpPr>
          <p:spPr bwMode="auto">
            <a:xfrm>
              <a:off x="2593976" y="3527426"/>
              <a:ext cx="58738" cy="12700"/>
            </a:xfrm>
            <a:custGeom>
              <a:avLst/>
              <a:gdLst>
                <a:gd name="T0" fmla="*/ 36 w 40"/>
                <a:gd name="T1" fmla="*/ 8 h 8"/>
                <a:gd name="T2" fmla="*/ 4 w 40"/>
                <a:gd name="T3" fmla="*/ 8 h 8"/>
                <a:gd name="T4" fmla="*/ 0 w 40"/>
                <a:gd name="T5" fmla="*/ 4 h 8"/>
                <a:gd name="T6" fmla="*/ 4 w 40"/>
                <a:gd name="T7" fmla="*/ 0 h 8"/>
                <a:gd name="T8" fmla="*/ 36 w 40"/>
                <a:gd name="T9" fmla="*/ 0 h 8"/>
                <a:gd name="T10" fmla="*/ 40 w 40"/>
                <a:gd name="T11" fmla="*/ 4 h 8"/>
                <a:gd name="T12" fmla="*/ 36 w 40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8">
                  <a:moveTo>
                    <a:pt x="36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6"/>
                    <a:pt x="38" y="8"/>
                    <a:pt x="36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4" name="Freeform 211"/>
            <p:cNvSpPr>
              <a:spLocks noEditPoints="1"/>
            </p:cNvSpPr>
            <p:nvPr/>
          </p:nvSpPr>
          <p:spPr bwMode="auto">
            <a:xfrm>
              <a:off x="2700338" y="3363913"/>
              <a:ext cx="80963" cy="93663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5" name="Freeform 212"/>
            <p:cNvSpPr>
              <a:spLocks/>
            </p:cNvSpPr>
            <p:nvPr/>
          </p:nvSpPr>
          <p:spPr bwMode="auto">
            <a:xfrm>
              <a:off x="2787651" y="3592513"/>
              <a:ext cx="12700" cy="71438"/>
            </a:xfrm>
            <a:custGeom>
              <a:avLst/>
              <a:gdLst>
                <a:gd name="T0" fmla="*/ 4 w 8"/>
                <a:gd name="T1" fmla="*/ 48 h 48"/>
                <a:gd name="T2" fmla="*/ 0 w 8"/>
                <a:gd name="T3" fmla="*/ 44 h 48"/>
                <a:gd name="T4" fmla="*/ 0 w 8"/>
                <a:gd name="T5" fmla="*/ 4 h 48"/>
                <a:gd name="T6" fmla="*/ 4 w 8"/>
                <a:gd name="T7" fmla="*/ 0 h 48"/>
                <a:gd name="T8" fmla="*/ 8 w 8"/>
                <a:gd name="T9" fmla="*/ 4 h 48"/>
                <a:gd name="T10" fmla="*/ 8 w 8"/>
                <a:gd name="T11" fmla="*/ 44 h 48"/>
                <a:gd name="T12" fmla="*/ 4 w 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48"/>
                  </a:moveTo>
                  <a:cubicBezTo>
                    <a:pt x="2" y="48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6"/>
                    <a:pt x="6" y="48"/>
                    <a:pt x="4" y="4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6" name="Freeform 213"/>
            <p:cNvSpPr>
              <a:spLocks/>
            </p:cNvSpPr>
            <p:nvPr/>
          </p:nvSpPr>
          <p:spPr bwMode="auto">
            <a:xfrm>
              <a:off x="2681288" y="3592513"/>
              <a:ext cx="12700" cy="71438"/>
            </a:xfrm>
            <a:custGeom>
              <a:avLst/>
              <a:gdLst>
                <a:gd name="T0" fmla="*/ 4 w 8"/>
                <a:gd name="T1" fmla="*/ 48 h 48"/>
                <a:gd name="T2" fmla="*/ 0 w 8"/>
                <a:gd name="T3" fmla="*/ 44 h 48"/>
                <a:gd name="T4" fmla="*/ 0 w 8"/>
                <a:gd name="T5" fmla="*/ 4 h 48"/>
                <a:gd name="T6" fmla="*/ 4 w 8"/>
                <a:gd name="T7" fmla="*/ 0 h 48"/>
                <a:gd name="T8" fmla="*/ 8 w 8"/>
                <a:gd name="T9" fmla="*/ 4 h 48"/>
                <a:gd name="T10" fmla="*/ 8 w 8"/>
                <a:gd name="T11" fmla="*/ 44 h 48"/>
                <a:gd name="T12" fmla="*/ 4 w 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48"/>
                  </a:moveTo>
                  <a:cubicBezTo>
                    <a:pt x="2" y="48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6"/>
                    <a:pt x="6" y="48"/>
                    <a:pt x="4" y="4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7" name="Freeform 214"/>
            <p:cNvSpPr>
              <a:spLocks/>
            </p:cNvSpPr>
            <p:nvPr/>
          </p:nvSpPr>
          <p:spPr bwMode="auto">
            <a:xfrm>
              <a:off x="2728913" y="3468688"/>
              <a:ext cx="23813" cy="12700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8" name="Freeform 215"/>
            <p:cNvSpPr>
              <a:spLocks/>
            </p:cNvSpPr>
            <p:nvPr/>
          </p:nvSpPr>
          <p:spPr bwMode="auto">
            <a:xfrm>
              <a:off x="2735263" y="3468688"/>
              <a:ext cx="11113" cy="77788"/>
            </a:xfrm>
            <a:custGeom>
              <a:avLst/>
              <a:gdLst>
                <a:gd name="T0" fmla="*/ 4 w 8"/>
                <a:gd name="T1" fmla="*/ 52 h 52"/>
                <a:gd name="T2" fmla="*/ 0 w 8"/>
                <a:gd name="T3" fmla="*/ 48 h 52"/>
                <a:gd name="T4" fmla="*/ 0 w 8"/>
                <a:gd name="T5" fmla="*/ 4 h 52"/>
                <a:gd name="T6" fmla="*/ 4 w 8"/>
                <a:gd name="T7" fmla="*/ 0 h 52"/>
                <a:gd name="T8" fmla="*/ 8 w 8"/>
                <a:gd name="T9" fmla="*/ 4 h 52"/>
                <a:gd name="T10" fmla="*/ 8 w 8"/>
                <a:gd name="T11" fmla="*/ 48 h 52"/>
                <a:gd name="T12" fmla="*/ 4 w 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4" y="52"/>
                  </a:moveTo>
                  <a:cubicBezTo>
                    <a:pt x="2" y="52"/>
                    <a:pt x="0" y="50"/>
                    <a:pt x="0" y="4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50"/>
                    <a:pt x="6" y="52"/>
                    <a:pt x="4" y="5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9" name="Freeform 216"/>
            <p:cNvSpPr>
              <a:spLocks noEditPoints="1"/>
            </p:cNvSpPr>
            <p:nvPr/>
          </p:nvSpPr>
          <p:spPr bwMode="auto">
            <a:xfrm>
              <a:off x="2635251" y="3468688"/>
              <a:ext cx="201613" cy="130175"/>
            </a:xfrm>
            <a:custGeom>
              <a:avLst/>
              <a:gdLst>
                <a:gd name="T0" fmla="*/ 120 w 137"/>
                <a:gd name="T1" fmla="*/ 88 h 88"/>
                <a:gd name="T2" fmla="*/ 90 w 137"/>
                <a:gd name="T3" fmla="*/ 88 h 88"/>
                <a:gd name="T4" fmla="*/ 79 w 137"/>
                <a:gd name="T5" fmla="*/ 86 h 88"/>
                <a:gd name="T6" fmla="*/ 79 w 137"/>
                <a:gd name="T7" fmla="*/ 86 h 88"/>
                <a:gd name="T8" fmla="*/ 56 w 137"/>
                <a:gd name="T9" fmla="*/ 88 h 88"/>
                <a:gd name="T10" fmla="*/ 17 w 137"/>
                <a:gd name="T11" fmla="*/ 88 h 88"/>
                <a:gd name="T12" fmla="*/ 3 w 137"/>
                <a:gd name="T13" fmla="*/ 83 h 88"/>
                <a:gd name="T14" fmla="*/ 0 w 137"/>
                <a:gd name="T15" fmla="*/ 73 h 88"/>
                <a:gd name="T16" fmla="*/ 9 w 137"/>
                <a:gd name="T17" fmla="*/ 26 h 88"/>
                <a:gd name="T18" fmla="*/ 43 w 137"/>
                <a:gd name="T19" fmla="*/ 0 h 88"/>
                <a:gd name="T20" fmla="*/ 48 w 137"/>
                <a:gd name="T21" fmla="*/ 0 h 88"/>
                <a:gd name="T22" fmla="*/ 52 w 137"/>
                <a:gd name="T23" fmla="*/ 2 h 88"/>
                <a:gd name="T24" fmla="*/ 72 w 137"/>
                <a:gd name="T25" fmla="*/ 48 h 88"/>
                <a:gd name="T26" fmla="*/ 92 w 137"/>
                <a:gd name="T27" fmla="*/ 2 h 88"/>
                <a:gd name="T28" fmla="*/ 96 w 137"/>
                <a:gd name="T29" fmla="*/ 0 h 88"/>
                <a:gd name="T30" fmla="*/ 99 w 137"/>
                <a:gd name="T31" fmla="*/ 0 h 88"/>
                <a:gd name="T32" fmla="*/ 130 w 137"/>
                <a:gd name="T33" fmla="*/ 26 h 88"/>
                <a:gd name="T34" fmla="*/ 136 w 137"/>
                <a:gd name="T35" fmla="*/ 73 h 88"/>
                <a:gd name="T36" fmla="*/ 133 w 137"/>
                <a:gd name="T37" fmla="*/ 82 h 88"/>
                <a:gd name="T38" fmla="*/ 120 w 137"/>
                <a:gd name="T39" fmla="*/ 88 h 88"/>
                <a:gd name="T40" fmla="*/ 78 w 137"/>
                <a:gd name="T41" fmla="*/ 77 h 88"/>
                <a:gd name="T42" fmla="*/ 90 w 137"/>
                <a:gd name="T43" fmla="*/ 80 h 88"/>
                <a:gd name="T44" fmla="*/ 120 w 137"/>
                <a:gd name="T45" fmla="*/ 80 h 88"/>
                <a:gd name="T46" fmla="*/ 127 w 137"/>
                <a:gd name="T47" fmla="*/ 77 h 88"/>
                <a:gd name="T48" fmla="*/ 128 w 137"/>
                <a:gd name="T49" fmla="*/ 74 h 88"/>
                <a:gd name="T50" fmla="*/ 122 w 137"/>
                <a:gd name="T51" fmla="*/ 27 h 88"/>
                <a:gd name="T52" fmla="*/ 99 w 137"/>
                <a:gd name="T53" fmla="*/ 8 h 88"/>
                <a:gd name="T54" fmla="*/ 99 w 137"/>
                <a:gd name="T55" fmla="*/ 8 h 88"/>
                <a:gd name="T56" fmla="*/ 79 w 137"/>
                <a:gd name="T57" fmla="*/ 51 h 88"/>
                <a:gd name="T58" fmla="*/ 72 w 137"/>
                <a:gd name="T59" fmla="*/ 56 h 88"/>
                <a:gd name="T60" fmla="*/ 65 w 137"/>
                <a:gd name="T61" fmla="*/ 51 h 88"/>
                <a:gd name="T62" fmla="*/ 46 w 137"/>
                <a:gd name="T63" fmla="*/ 8 h 88"/>
                <a:gd name="T64" fmla="*/ 43 w 137"/>
                <a:gd name="T65" fmla="*/ 8 h 88"/>
                <a:gd name="T66" fmla="*/ 16 w 137"/>
                <a:gd name="T67" fmla="*/ 28 h 88"/>
                <a:gd name="T68" fmla="*/ 8 w 137"/>
                <a:gd name="T69" fmla="*/ 74 h 88"/>
                <a:gd name="T70" fmla="*/ 9 w 137"/>
                <a:gd name="T71" fmla="*/ 77 h 88"/>
                <a:gd name="T72" fmla="*/ 17 w 137"/>
                <a:gd name="T73" fmla="*/ 80 h 88"/>
                <a:gd name="T74" fmla="*/ 55 w 137"/>
                <a:gd name="T75" fmla="*/ 80 h 88"/>
                <a:gd name="T76" fmla="*/ 67 w 137"/>
                <a:gd name="T77" fmla="*/ 79 h 88"/>
                <a:gd name="T78" fmla="*/ 29 w 137"/>
                <a:gd name="T79" fmla="*/ 66 h 88"/>
                <a:gd name="T80" fmla="*/ 26 w 137"/>
                <a:gd name="T81" fmla="*/ 65 h 88"/>
                <a:gd name="T82" fmla="*/ 25 w 137"/>
                <a:gd name="T83" fmla="*/ 62 h 88"/>
                <a:gd name="T84" fmla="*/ 29 w 137"/>
                <a:gd name="T85" fmla="*/ 41 h 88"/>
                <a:gd name="T86" fmla="*/ 34 w 137"/>
                <a:gd name="T87" fmla="*/ 38 h 88"/>
                <a:gd name="T88" fmla="*/ 37 w 137"/>
                <a:gd name="T89" fmla="*/ 43 h 88"/>
                <a:gd name="T90" fmla="*/ 34 w 137"/>
                <a:gd name="T91" fmla="*/ 58 h 88"/>
                <a:gd name="T92" fmla="*/ 78 w 137"/>
                <a:gd name="T93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88">
                  <a:moveTo>
                    <a:pt x="120" y="88"/>
                  </a:moveTo>
                  <a:cubicBezTo>
                    <a:pt x="90" y="88"/>
                    <a:pt x="90" y="88"/>
                    <a:pt x="90" y="88"/>
                  </a:cubicBezTo>
                  <a:cubicBezTo>
                    <a:pt x="87" y="88"/>
                    <a:pt x="83" y="87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1" y="88"/>
                    <a:pt x="6" y="86"/>
                    <a:pt x="3" y="83"/>
                  </a:cubicBezTo>
                  <a:cubicBezTo>
                    <a:pt x="1" y="80"/>
                    <a:pt x="0" y="76"/>
                    <a:pt x="0" y="7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12"/>
                    <a:pt x="27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1" y="1"/>
                    <a:pt x="52" y="2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3" y="1"/>
                    <a:pt x="95" y="0"/>
                    <a:pt x="96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14" y="0"/>
                    <a:pt x="127" y="11"/>
                    <a:pt x="130" y="26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7" y="76"/>
                    <a:pt x="136" y="79"/>
                    <a:pt x="133" y="82"/>
                  </a:cubicBezTo>
                  <a:cubicBezTo>
                    <a:pt x="130" y="86"/>
                    <a:pt x="125" y="88"/>
                    <a:pt x="120" y="88"/>
                  </a:cubicBezTo>
                  <a:close/>
                  <a:moveTo>
                    <a:pt x="78" y="77"/>
                  </a:moveTo>
                  <a:cubicBezTo>
                    <a:pt x="81" y="79"/>
                    <a:pt x="87" y="80"/>
                    <a:pt x="9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2" y="80"/>
                    <a:pt x="126" y="79"/>
                    <a:pt x="127" y="77"/>
                  </a:cubicBezTo>
                  <a:cubicBezTo>
                    <a:pt x="128" y="76"/>
                    <a:pt x="128" y="74"/>
                    <a:pt x="128" y="74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0" y="16"/>
                    <a:pt x="110" y="8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8" y="54"/>
                    <a:pt x="75" y="56"/>
                    <a:pt x="72" y="56"/>
                  </a:cubicBezTo>
                  <a:cubicBezTo>
                    <a:pt x="69" y="56"/>
                    <a:pt x="66" y="54"/>
                    <a:pt x="65" y="51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19" y="17"/>
                    <a:pt x="16" y="28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5"/>
                    <a:pt x="8" y="76"/>
                    <a:pt x="9" y="77"/>
                  </a:cubicBezTo>
                  <a:cubicBezTo>
                    <a:pt x="11" y="79"/>
                    <a:pt x="14" y="80"/>
                    <a:pt x="17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58" y="74"/>
                    <a:pt x="42" y="65"/>
                    <a:pt x="29" y="66"/>
                  </a:cubicBezTo>
                  <a:cubicBezTo>
                    <a:pt x="28" y="67"/>
                    <a:pt x="27" y="66"/>
                    <a:pt x="26" y="65"/>
                  </a:cubicBezTo>
                  <a:cubicBezTo>
                    <a:pt x="25" y="64"/>
                    <a:pt x="25" y="63"/>
                    <a:pt x="25" y="6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39"/>
                    <a:pt x="32" y="38"/>
                    <a:pt x="34" y="38"/>
                  </a:cubicBezTo>
                  <a:cubicBezTo>
                    <a:pt x="36" y="39"/>
                    <a:pt x="38" y="41"/>
                    <a:pt x="37" y="43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53" y="59"/>
                    <a:pt x="75" y="75"/>
                    <a:pt x="78" y="7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0" name="Freeform 217"/>
            <p:cNvSpPr>
              <a:spLocks/>
            </p:cNvSpPr>
            <p:nvPr/>
          </p:nvSpPr>
          <p:spPr bwMode="auto">
            <a:xfrm>
              <a:off x="2671763" y="3524251"/>
              <a:ext cx="127000" cy="41275"/>
            </a:xfrm>
            <a:custGeom>
              <a:avLst/>
              <a:gdLst>
                <a:gd name="T0" fmla="*/ 5 w 86"/>
                <a:gd name="T1" fmla="*/ 28 h 28"/>
                <a:gd name="T2" fmla="*/ 2 w 86"/>
                <a:gd name="T3" fmla="*/ 27 h 28"/>
                <a:gd name="T4" fmla="*/ 1 w 86"/>
                <a:gd name="T5" fmla="*/ 22 h 28"/>
                <a:gd name="T6" fmla="*/ 6 w 86"/>
                <a:gd name="T7" fmla="*/ 15 h 28"/>
                <a:gd name="T8" fmla="*/ 17 w 86"/>
                <a:gd name="T9" fmla="*/ 11 h 28"/>
                <a:gd name="T10" fmla="*/ 33 w 86"/>
                <a:gd name="T11" fmla="*/ 14 h 28"/>
                <a:gd name="T12" fmla="*/ 77 w 86"/>
                <a:gd name="T13" fmla="*/ 16 h 28"/>
                <a:gd name="T14" fmla="*/ 76 w 86"/>
                <a:gd name="T15" fmla="*/ 5 h 28"/>
                <a:gd name="T16" fmla="*/ 80 w 86"/>
                <a:gd name="T17" fmla="*/ 0 h 28"/>
                <a:gd name="T18" fmla="*/ 84 w 86"/>
                <a:gd name="T19" fmla="*/ 4 h 28"/>
                <a:gd name="T20" fmla="*/ 86 w 86"/>
                <a:gd name="T21" fmla="*/ 22 h 28"/>
                <a:gd name="T22" fmla="*/ 84 w 86"/>
                <a:gd name="T23" fmla="*/ 26 h 28"/>
                <a:gd name="T24" fmla="*/ 80 w 86"/>
                <a:gd name="T25" fmla="*/ 26 h 28"/>
                <a:gd name="T26" fmla="*/ 33 w 86"/>
                <a:gd name="T27" fmla="*/ 22 h 28"/>
                <a:gd name="T28" fmla="*/ 32 w 86"/>
                <a:gd name="T29" fmla="*/ 22 h 28"/>
                <a:gd name="T30" fmla="*/ 15 w 86"/>
                <a:gd name="T31" fmla="*/ 19 h 28"/>
                <a:gd name="T32" fmla="*/ 14 w 86"/>
                <a:gd name="T33" fmla="*/ 19 h 28"/>
                <a:gd name="T34" fmla="*/ 13 w 86"/>
                <a:gd name="T35" fmla="*/ 20 h 28"/>
                <a:gd name="T36" fmla="*/ 8 w 86"/>
                <a:gd name="T37" fmla="*/ 27 h 28"/>
                <a:gd name="T38" fmla="*/ 5 w 86"/>
                <a:gd name="T3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28">
                  <a:moveTo>
                    <a:pt x="5" y="28"/>
                  </a:moveTo>
                  <a:cubicBezTo>
                    <a:pt x="4" y="28"/>
                    <a:pt x="3" y="28"/>
                    <a:pt x="2" y="27"/>
                  </a:cubicBezTo>
                  <a:cubicBezTo>
                    <a:pt x="1" y="26"/>
                    <a:pt x="0" y="24"/>
                    <a:pt x="1" y="2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2"/>
                    <a:pt x="13" y="9"/>
                    <a:pt x="17" y="11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7" y="14"/>
                    <a:pt x="61" y="11"/>
                    <a:pt x="77" y="16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7" y="0"/>
                    <a:pt x="80" y="0"/>
                  </a:cubicBezTo>
                  <a:cubicBezTo>
                    <a:pt x="82" y="0"/>
                    <a:pt x="84" y="2"/>
                    <a:pt x="84" y="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4"/>
                    <a:pt x="85" y="25"/>
                    <a:pt x="84" y="26"/>
                  </a:cubicBezTo>
                  <a:cubicBezTo>
                    <a:pt x="83" y="27"/>
                    <a:pt x="81" y="27"/>
                    <a:pt x="80" y="26"/>
                  </a:cubicBezTo>
                  <a:cubicBezTo>
                    <a:pt x="65" y="18"/>
                    <a:pt x="34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3" y="19"/>
                    <a:pt x="13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8"/>
                    <a:pt x="6" y="28"/>
                    <a:pt x="5" y="2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21" name="Группа 1220"/>
          <p:cNvGrpSpPr/>
          <p:nvPr/>
        </p:nvGrpSpPr>
        <p:grpSpPr>
          <a:xfrm>
            <a:off x="1542666" y="1742283"/>
            <a:ext cx="569913" cy="501651"/>
            <a:chOff x="1611313" y="1697038"/>
            <a:chExt cx="569913" cy="501651"/>
          </a:xfrm>
        </p:grpSpPr>
        <p:sp>
          <p:nvSpPr>
            <p:cNvPr id="821" name="Freeform 218"/>
            <p:cNvSpPr>
              <a:spLocks/>
            </p:cNvSpPr>
            <p:nvPr/>
          </p:nvSpPr>
          <p:spPr bwMode="auto">
            <a:xfrm>
              <a:off x="2111376" y="1846263"/>
              <a:ext cx="11113" cy="17463"/>
            </a:xfrm>
            <a:custGeom>
              <a:avLst/>
              <a:gdLst>
                <a:gd name="T0" fmla="*/ 4 w 8"/>
                <a:gd name="T1" fmla="*/ 12 h 12"/>
                <a:gd name="T2" fmla="*/ 0 w 8"/>
                <a:gd name="T3" fmla="*/ 8 h 12"/>
                <a:gd name="T4" fmla="*/ 0 w 8"/>
                <a:gd name="T5" fmla="*/ 4 h 12"/>
                <a:gd name="T6" fmla="*/ 4 w 8"/>
                <a:gd name="T7" fmla="*/ 0 h 12"/>
                <a:gd name="T8" fmla="*/ 8 w 8"/>
                <a:gd name="T9" fmla="*/ 4 h 12"/>
                <a:gd name="T10" fmla="*/ 8 w 8"/>
                <a:gd name="T11" fmla="*/ 8 h 12"/>
                <a:gd name="T12" fmla="*/ 4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4" y="12"/>
                  </a:move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6" y="12"/>
                    <a:pt x="4" y="1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2" name="Freeform 219"/>
            <p:cNvSpPr>
              <a:spLocks/>
            </p:cNvSpPr>
            <p:nvPr/>
          </p:nvSpPr>
          <p:spPr bwMode="auto">
            <a:xfrm>
              <a:off x="2111376" y="1876426"/>
              <a:ext cx="11113" cy="17463"/>
            </a:xfrm>
            <a:custGeom>
              <a:avLst/>
              <a:gdLst>
                <a:gd name="T0" fmla="*/ 4 w 8"/>
                <a:gd name="T1" fmla="*/ 12 h 12"/>
                <a:gd name="T2" fmla="*/ 0 w 8"/>
                <a:gd name="T3" fmla="*/ 8 h 12"/>
                <a:gd name="T4" fmla="*/ 0 w 8"/>
                <a:gd name="T5" fmla="*/ 4 h 12"/>
                <a:gd name="T6" fmla="*/ 4 w 8"/>
                <a:gd name="T7" fmla="*/ 0 h 12"/>
                <a:gd name="T8" fmla="*/ 8 w 8"/>
                <a:gd name="T9" fmla="*/ 4 h 12"/>
                <a:gd name="T10" fmla="*/ 8 w 8"/>
                <a:gd name="T11" fmla="*/ 8 h 12"/>
                <a:gd name="T12" fmla="*/ 4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4" y="12"/>
                  </a:move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6" y="12"/>
                    <a:pt x="4" y="1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3" name="Freeform 220"/>
            <p:cNvSpPr>
              <a:spLocks/>
            </p:cNvSpPr>
            <p:nvPr/>
          </p:nvSpPr>
          <p:spPr bwMode="auto">
            <a:xfrm>
              <a:off x="2111376" y="1817688"/>
              <a:ext cx="11113" cy="17463"/>
            </a:xfrm>
            <a:custGeom>
              <a:avLst/>
              <a:gdLst>
                <a:gd name="T0" fmla="*/ 4 w 8"/>
                <a:gd name="T1" fmla="*/ 12 h 12"/>
                <a:gd name="T2" fmla="*/ 0 w 8"/>
                <a:gd name="T3" fmla="*/ 8 h 12"/>
                <a:gd name="T4" fmla="*/ 0 w 8"/>
                <a:gd name="T5" fmla="*/ 4 h 12"/>
                <a:gd name="T6" fmla="*/ 4 w 8"/>
                <a:gd name="T7" fmla="*/ 0 h 12"/>
                <a:gd name="T8" fmla="*/ 8 w 8"/>
                <a:gd name="T9" fmla="*/ 4 h 12"/>
                <a:gd name="T10" fmla="*/ 8 w 8"/>
                <a:gd name="T11" fmla="*/ 8 h 12"/>
                <a:gd name="T12" fmla="*/ 4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4" y="12"/>
                  </a:move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6" y="12"/>
                    <a:pt x="4" y="1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4" name="Freeform 221"/>
            <p:cNvSpPr>
              <a:spLocks/>
            </p:cNvSpPr>
            <p:nvPr/>
          </p:nvSpPr>
          <p:spPr bwMode="auto">
            <a:xfrm>
              <a:off x="2087563" y="1703388"/>
              <a:ext cx="93663" cy="101600"/>
            </a:xfrm>
            <a:custGeom>
              <a:avLst/>
              <a:gdLst>
                <a:gd name="T0" fmla="*/ 20 w 64"/>
                <a:gd name="T1" fmla="*/ 69 h 69"/>
                <a:gd name="T2" fmla="*/ 16 w 64"/>
                <a:gd name="T3" fmla="*/ 65 h 69"/>
                <a:gd name="T4" fmla="*/ 16 w 64"/>
                <a:gd name="T5" fmla="*/ 41 h 69"/>
                <a:gd name="T6" fmla="*/ 4 w 64"/>
                <a:gd name="T7" fmla="*/ 41 h 69"/>
                <a:gd name="T8" fmla="*/ 0 w 64"/>
                <a:gd name="T9" fmla="*/ 38 h 69"/>
                <a:gd name="T10" fmla="*/ 1 w 64"/>
                <a:gd name="T11" fmla="*/ 34 h 69"/>
                <a:gd name="T12" fmla="*/ 29 w 64"/>
                <a:gd name="T13" fmla="*/ 2 h 69"/>
                <a:gd name="T14" fmla="*/ 35 w 64"/>
                <a:gd name="T15" fmla="*/ 2 h 69"/>
                <a:gd name="T16" fmla="*/ 63 w 64"/>
                <a:gd name="T17" fmla="*/ 34 h 69"/>
                <a:gd name="T18" fmla="*/ 64 w 64"/>
                <a:gd name="T19" fmla="*/ 38 h 69"/>
                <a:gd name="T20" fmla="*/ 60 w 64"/>
                <a:gd name="T21" fmla="*/ 41 h 69"/>
                <a:gd name="T22" fmla="*/ 36 w 64"/>
                <a:gd name="T23" fmla="*/ 41 h 69"/>
                <a:gd name="T24" fmla="*/ 32 w 64"/>
                <a:gd name="T25" fmla="*/ 37 h 69"/>
                <a:gd name="T26" fmla="*/ 36 w 64"/>
                <a:gd name="T27" fmla="*/ 33 h 69"/>
                <a:gd name="T28" fmla="*/ 51 w 64"/>
                <a:gd name="T29" fmla="*/ 33 h 69"/>
                <a:gd name="T30" fmla="*/ 32 w 64"/>
                <a:gd name="T31" fmla="*/ 11 h 69"/>
                <a:gd name="T32" fmla="*/ 13 w 64"/>
                <a:gd name="T33" fmla="*/ 33 h 69"/>
                <a:gd name="T34" fmla="*/ 20 w 64"/>
                <a:gd name="T35" fmla="*/ 33 h 69"/>
                <a:gd name="T36" fmla="*/ 24 w 64"/>
                <a:gd name="T37" fmla="*/ 37 h 69"/>
                <a:gd name="T38" fmla="*/ 24 w 64"/>
                <a:gd name="T39" fmla="*/ 65 h 69"/>
                <a:gd name="T40" fmla="*/ 20 w 64"/>
                <a:gd name="T4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69">
                  <a:moveTo>
                    <a:pt x="20" y="69"/>
                  </a:moveTo>
                  <a:cubicBezTo>
                    <a:pt x="18" y="69"/>
                    <a:pt x="16" y="67"/>
                    <a:pt x="16" y="65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1" y="40"/>
                    <a:pt x="0" y="38"/>
                  </a:cubicBezTo>
                  <a:cubicBezTo>
                    <a:pt x="0" y="37"/>
                    <a:pt x="0" y="35"/>
                    <a:pt x="1" y="34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0"/>
                    <a:pt x="34" y="0"/>
                    <a:pt x="35" y="2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35"/>
                    <a:pt x="64" y="37"/>
                    <a:pt x="64" y="38"/>
                  </a:cubicBezTo>
                  <a:cubicBezTo>
                    <a:pt x="63" y="40"/>
                    <a:pt x="62" y="41"/>
                    <a:pt x="60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4" y="41"/>
                    <a:pt x="32" y="39"/>
                    <a:pt x="32" y="37"/>
                  </a:cubicBezTo>
                  <a:cubicBezTo>
                    <a:pt x="32" y="34"/>
                    <a:pt x="34" y="33"/>
                    <a:pt x="36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2" y="33"/>
                    <a:pt x="24" y="34"/>
                    <a:pt x="24" y="37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7"/>
                    <a:pt x="22" y="69"/>
                    <a:pt x="20" y="6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5" name="Freeform 222"/>
            <p:cNvSpPr>
              <a:spLocks/>
            </p:cNvSpPr>
            <p:nvPr/>
          </p:nvSpPr>
          <p:spPr bwMode="auto">
            <a:xfrm>
              <a:off x="1681163" y="2033588"/>
              <a:ext cx="23813" cy="165100"/>
            </a:xfrm>
            <a:custGeom>
              <a:avLst/>
              <a:gdLst>
                <a:gd name="T0" fmla="*/ 4 w 16"/>
                <a:gd name="T1" fmla="*/ 112 h 112"/>
                <a:gd name="T2" fmla="*/ 4 w 16"/>
                <a:gd name="T3" fmla="*/ 112 h 112"/>
                <a:gd name="T4" fmla="*/ 0 w 16"/>
                <a:gd name="T5" fmla="*/ 107 h 112"/>
                <a:gd name="T6" fmla="*/ 8 w 16"/>
                <a:gd name="T7" fmla="*/ 4 h 112"/>
                <a:gd name="T8" fmla="*/ 12 w 16"/>
                <a:gd name="T9" fmla="*/ 1 h 112"/>
                <a:gd name="T10" fmla="*/ 16 w 16"/>
                <a:gd name="T11" fmla="*/ 5 h 112"/>
                <a:gd name="T12" fmla="*/ 8 w 16"/>
                <a:gd name="T13" fmla="*/ 108 h 112"/>
                <a:gd name="T14" fmla="*/ 4 w 16"/>
                <a:gd name="T1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12">
                  <a:moveTo>
                    <a:pt x="4" y="112"/>
                  </a:moveTo>
                  <a:cubicBezTo>
                    <a:pt x="4" y="112"/>
                    <a:pt x="4" y="112"/>
                    <a:pt x="4" y="112"/>
                  </a:cubicBezTo>
                  <a:cubicBezTo>
                    <a:pt x="1" y="111"/>
                    <a:pt x="0" y="110"/>
                    <a:pt x="0" y="10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10" y="0"/>
                    <a:pt x="12" y="1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10"/>
                    <a:pt x="6" y="112"/>
                    <a:pt x="4" y="11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6" name="Freeform 223"/>
            <p:cNvSpPr>
              <a:spLocks noEditPoints="1"/>
            </p:cNvSpPr>
            <p:nvPr/>
          </p:nvSpPr>
          <p:spPr bwMode="auto">
            <a:xfrm>
              <a:off x="1708151" y="1798638"/>
              <a:ext cx="76200" cy="84138"/>
            </a:xfrm>
            <a:custGeom>
              <a:avLst/>
              <a:gdLst>
                <a:gd name="T0" fmla="*/ 26 w 52"/>
                <a:gd name="T1" fmla="*/ 57 h 57"/>
                <a:gd name="T2" fmla="*/ 24 w 52"/>
                <a:gd name="T3" fmla="*/ 57 h 57"/>
                <a:gd name="T4" fmla="*/ 7 w 52"/>
                <a:gd name="T5" fmla="*/ 49 h 57"/>
                <a:gd name="T6" fmla="*/ 1 w 52"/>
                <a:gd name="T7" fmla="*/ 27 h 57"/>
                <a:gd name="T8" fmla="*/ 28 w 52"/>
                <a:gd name="T9" fmla="*/ 1 h 57"/>
                <a:gd name="T10" fmla="*/ 45 w 52"/>
                <a:gd name="T11" fmla="*/ 9 h 57"/>
                <a:gd name="T12" fmla="*/ 51 w 52"/>
                <a:gd name="T13" fmla="*/ 31 h 57"/>
                <a:gd name="T14" fmla="*/ 51 w 52"/>
                <a:gd name="T15" fmla="*/ 31 h 57"/>
                <a:gd name="T16" fmla="*/ 26 w 52"/>
                <a:gd name="T17" fmla="*/ 57 h 57"/>
                <a:gd name="T18" fmla="*/ 26 w 52"/>
                <a:gd name="T19" fmla="*/ 9 h 57"/>
                <a:gd name="T20" fmla="*/ 9 w 52"/>
                <a:gd name="T21" fmla="*/ 28 h 57"/>
                <a:gd name="T22" fmla="*/ 13 w 52"/>
                <a:gd name="T23" fmla="*/ 44 h 57"/>
                <a:gd name="T24" fmla="*/ 25 w 52"/>
                <a:gd name="T25" fmla="*/ 49 h 57"/>
                <a:gd name="T26" fmla="*/ 43 w 52"/>
                <a:gd name="T27" fmla="*/ 30 h 57"/>
                <a:gd name="T28" fmla="*/ 43 w 52"/>
                <a:gd name="T29" fmla="*/ 30 h 57"/>
                <a:gd name="T30" fmla="*/ 39 w 52"/>
                <a:gd name="T31" fmla="*/ 14 h 57"/>
                <a:gd name="T32" fmla="*/ 28 w 52"/>
                <a:gd name="T33" fmla="*/ 9 h 57"/>
                <a:gd name="T34" fmla="*/ 26 w 52"/>
                <a:gd name="T35" fmla="*/ 9 h 57"/>
                <a:gd name="T36" fmla="*/ 47 w 52"/>
                <a:gd name="T37" fmla="*/ 30 h 57"/>
                <a:gd name="T38" fmla="*/ 47 w 52"/>
                <a:gd name="T39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57">
                  <a:moveTo>
                    <a:pt x="26" y="57"/>
                  </a:moveTo>
                  <a:cubicBezTo>
                    <a:pt x="25" y="57"/>
                    <a:pt x="25" y="57"/>
                    <a:pt x="24" y="57"/>
                  </a:cubicBezTo>
                  <a:cubicBezTo>
                    <a:pt x="17" y="57"/>
                    <a:pt x="12" y="54"/>
                    <a:pt x="7" y="49"/>
                  </a:cubicBezTo>
                  <a:cubicBezTo>
                    <a:pt x="3" y="44"/>
                    <a:pt x="0" y="36"/>
                    <a:pt x="1" y="27"/>
                  </a:cubicBezTo>
                  <a:cubicBezTo>
                    <a:pt x="2" y="11"/>
                    <a:pt x="13" y="0"/>
                    <a:pt x="28" y="1"/>
                  </a:cubicBezTo>
                  <a:cubicBezTo>
                    <a:pt x="35" y="1"/>
                    <a:pt x="41" y="4"/>
                    <a:pt x="45" y="9"/>
                  </a:cubicBezTo>
                  <a:cubicBezTo>
                    <a:pt x="50" y="14"/>
                    <a:pt x="52" y="22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0" y="47"/>
                    <a:pt x="40" y="57"/>
                    <a:pt x="26" y="57"/>
                  </a:cubicBezTo>
                  <a:close/>
                  <a:moveTo>
                    <a:pt x="26" y="9"/>
                  </a:moveTo>
                  <a:cubicBezTo>
                    <a:pt x="15" y="9"/>
                    <a:pt x="10" y="19"/>
                    <a:pt x="9" y="28"/>
                  </a:cubicBezTo>
                  <a:cubicBezTo>
                    <a:pt x="8" y="34"/>
                    <a:pt x="10" y="40"/>
                    <a:pt x="13" y="44"/>
                  </a:cubicBezTo>
                  <a:cubicBezTo>
                    <a:pt x="16" y="47"/>
                    <a:pt x="20" y="49"/>
                    <a:pt x="25" y="49"/>
                  </a:cubicBezTo>
                  <a:cubicBezTo>
                    <a:pt x="37" y="50"/>
                    <a:pt x="43" y="4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4"/>
                    <a:pt x="42" y="18"/>
                    <a:pt x="39" y="14"/>
                  </a:cubicBezTo>
                  <a:cubicBezTo>
                    <a:pt x="36" y="11"/>
                    <a:pt x="32" y="9"/>
                    <a:pt x="28" y="9"/>
                  </a:cubicBezTo>
                  <a:cubicBezTo>
                    <a:pt x="27" y="9"/>
                    <a:pt x="27" y="9"/>
                    <a:pt x="26" y="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7" name="Freeform 224"/>
            <p:cNvSpPr>
              <a:spLocks noEditPoints="1"/>
            </p:cNvSpPr>
            <p:nvPr/>
          </p:nvSpPr>
          <p:spPr bwMode="auto">
            <a:xfrm>
              <a:off x="1903413" y="1697038"/>
              <a:ext cx="79375" cy="87313"/>
            </a:xfrm>
            <a:custGeom>
              <a:avLst/>
              <a:gdLst>
                <a:gd name="T0" fmla="*/ 29 w 54"/>
                <a:gd name="T1" fmla="*/ 60 h 60"/>
                <a:gd name="T2" fmla="*/ 4 w 54"/>
                <a:gd name="T3" fmla="*/ 42 h 60"/>
                <a:gd name="T4" fmla="*/ 4 w 54"/>
                <a:gd name="T5" fmla="*/ 42 h 60"/>
                <a:gd name="T6" fmla="*/ 3 w 54"/>
                <a:gd name="T7" fmla="*/ 19 h 60"/>
                <a:gd name="T8" fmla="*/ 17 w 54"/>
                <a:gd name="T9" fmla="*/ 6 h 60"/>
                <a:gd name="T10" fmla="*/ 51 w 54"/>
                <a:gd name="T11" fmla="*/ 23 h 60"/>
                <a:gd name="T12" fmla="*/ 52 w 54"/>
                <a:gd name="T13" fmla="*/ 46 h 60"/>
                <a:gd name="T14" fmla="*/ 38 w 54"/>
                <a:gd name="T15" fmla="*/ 59 h 60"/>
                <a:gd name="T16" fmla="*/ 29 w 54"/>
                <a:gd name="T17" fmla="*/ 60 h 60"/>
                <a:gd name="T18" fmla="*/ 11 w 54"/>
                <a:gd name="T19" fmla="*/ 39 h 60"/>
                <a:gd name="T20" fmla="*/ 35 w 54"/>
                <a:gd name="T21" fmla="*/ 51 h 60"/>
                <a:gd name="T22" fmla="*/ 44 w 54"/>
                <a:gd name="T23" fmla="*/ 43 h 60"/>
                <a:gd name="T24" fmla="*/ 43 w 54"/>
                <a:gd name="T25" fmla="*/ 26 h 60"/>
                <a:gd name="T26" fmla="*/ 20 w 54"/>
                <a:gd name="T27" fmla="*/ 13 h 60"/>
                <a:gd name="T28" fmla="*/ 11 w 54"/>
                <a:gd name="T29" fmla="*/ 22 h 60"/>
                <a:gd name="T30" fmla="*/ 11 w 54"/>
                <a:gd name="T31" fmla="*/ 3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60">
                  <a:moveTo>
                    <a:pt x="29" y="60"/>
                  </a:moveTo>
                  <a:cubicBezTo>
                    <a:pt x="18" y="60"/>
                    <a:pt x="9" y="54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1" y="34"/>
                    <a:pt x="0" y="25"/>
                    <a:pt x="3" y="19"/>
                  </a:cubicBezTo>
                  <a:cubicBezTo>
                    <a:pt x="6" y="13"/>
                    <a:pt x="10" y="9"/>
                    <a:pt x="17" y="6"/>
                  </a:cubicBezTo>
                  <a:cubicBezTo>
                    <a:pt x="30" y="0"/>
                    <a:pt x="44" y="7"/>
                    <a:pt x="51" y="23"/>
                  </a:cubicBezTo>
                  <a:cubicBezTo>
                    <a:pt x="54" y="31"/>
                    <a:pt x="54" y="39"/>
                    <a:pt x="52" y="46"/>
                  </a:cubicBezTo>
                  <a:cubicBezTo>
                    <a:pt x="49" y="52"/>
                    <a:pt x="44" y="56"/>
                    <a:pt x="38" y="59"/>
                  </a:cubicBezTo>
                  <a:cubicBezTo>
                    <a:pt x="35" y="60"/>
                    <a:pt x="32" y="60"/>
                    <a:pt x="29" y="60"/>
                  </a:cubicBezTo>
                  <a:close/>
                  <a:moveTo>
                    <a:pt x="11" y="39"/>
                  </a:moveTo>
                  <a:cubicBezTo>
                    <a:pt x="15" y="47"/>
                    <a:pt x="23" y="56"/>
                    <a:pt x="35" y="51"/>
                  </a:cubicBezTo>
                  <a:cubicBezTo>
                    <a:pt x="40" y="49"/>
                    <a:pt x="43" y="47"/>
                    <a:pt x="44" y="43"/>
                  </a:cubicBezTo>
                  <a:cubicBezTo>
                    <a:pt x="46" y="38"/>
                    <a:pt x="46" y="32"/>
                    <a:pt x="43" y="26"/>
                  </a:cubicBezTo>
                  <a:cubicBezTo>
                    <a:pt x="40" y="17"/>
                    <a:pt x="31" y="9"/>
                    <a:pt x="20" y="13"/>
                  </a:cubicBezTo>
                  <a:cubicBezTo>
                    <a:pt x="15" y="15"/>
                    <a:pt x="12" y="18"/>
                    <a:pt x="11" y="22"/>
                  </a:cubicBezTo>
                  <a:cubicBezTo>
                    <a:pt x="9" y="27"/>
                    <a:pt x="9" y="33"/>
                    <a:pt x="11" y="39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8" name="Freeform 225"/>
            <p:cNvSpPr>
              <a:spLocks/>
            </p:cNvSpPr>
            <p:nvPr/>
          </p:nvSpPr>
          <p:spPr bwMode="auto">
            <a:xfrm>
              <a:off x="1611313" y="1890713"/>
              <a:ext cx="244475" cy="247650"/>
            </a:xfrm>
            <a:custGeom>
              <a:avLst/>
              <a:gdLst>
                <a:gd name="T0" fmla="*/ 153 w 166"/>
                <a:gd name="T1" fmla="*/ 167 h 168"/>
                <a:gd name="T2" fmla="*/ 152 w 166"/>
                <a:gd name="T3" fmla="*/ 167 h 168"/>
                <a:gd name="T4" fmla="*/ 149 w 166"/>
                <a:gd name="T5" fmla="*/ 163 h 168"/>
                <a:gd name="T6" fmla="*/ 156 w 166"/>
                <a:gd name="T7" fmla="*/ 110 h 168"/>
                <a:gd name="T8" fmla="*/ 154 w 166"/>
                <a:gd name="T9" fmla="*/ 98 h 168"/>
                <a:gd name="T10" fmla="*/ 145 w 166"/>
                <a:gd name="T11" fmla="*/ 92 h 168"/>
                <a:gd name="T12" fmla="*/ 108 w 166"/>
                <a:gd name="T13" fmla="*/ 84 h 168"/>
                <a:gd name="T14" fmla="*/ 104 w 166"/>
                <a:gd name="T15" fmla="*/ 80 h 168"/>
                <a:gd name="T16" fmla="*/ 111 w 166"/>
                <a:gd name="T17" fmla="*/ 23 h 168"/>
                <a:gd name="T18" fmla="*/ 108 w 166"/>
                <a:gd name="T19" fmla="*/ 15 h 168"/>
                <a:gd name="T20" fmla="*/ 101 w 166"/>
                <a:gd name="T21" fmla="*/ 12 h 168"/>
                <a:gd name="T22" fmla="*/ 66 w 166"/>
                <a:gd name="T23" fmla="*/ 9 h 168"/>
                <a:gd name="T24" fmla="*/ 41 w 166"/>
                <a:gd name="T25" fmla="*/ 21 h 168"/>
                <a:gd name="T26" fmla="*/ 15 w 166"/>
                <a:gd name="T27" fmla="*/ 58 h 168"/>
                <a:gd name="T28" fmla="*/ 8 w 166"/>
                <a:gd name="T29" fmla="*/ 92 h 168"/>
                <a:gd name="T30" fmla="*/ 9 w 166"/>
                <a:gd name="T31" fmla="*/ 95 h 168"/>
                <a:gd name="T32" fmla="*/ 12 w 166"/>
                <a:gd name="T33" fmla="*/ 97 h 168"/>
                <a:gd name="T34" fmla="*/ 16 w 166"/>
                <a:gd name="T35" fmla="*/ 94 h 168"/>
                <a:gd name="T36" fmla="*/ 26 w 166"/>
                <a:gd name="T37" fmla="*/ 61 h 168"/>
                <a:gd name="T38" fmla="*/ 27 w 166"/>
                <a:gd name="T39" fmla="*/ 59 h 168"/>
                <a:gd name="T40" fmla="*/ 56 w 166"/>
                <a:gd name="T41" fmla="*/ 28 h 168"/>
                <a:gd name="T42" fmla="*/ 60 w 166"/>
                <a:gd name="T43" fmla="*/ 27 h 168"/>
                <a:gd name="T44" fmla="*/ 62 w 166"/>
                <a:gd name="T45" fmla="*/ 31 h 168"/>
                <a:gd name="T46" fmla="*/ 57 w 166"/>
                <a:gd name="T47" fmla="*/ 67 h 168"/>
                <a:gd name="T48" fmla="*/ 85 w 166"/>
                <a:gd name="T49" fmla="*/ 104 h 168"/>
                <a:gd name="T50" fmla="*/ 136 w 166"/>
                <a:gd name="T51" fmla="*/ 112 h 168"/>
                <a:gd name="T52" fmla="*/ 140 w 166"/>
                <a:gd name="T53" fmla="*/ 116 h 168"/>
                <a:gd name="T54" fmla="*/ 136 w 166"/>
                <a:gd name="T55" fmla="*/ 164 h 168"/>
                <a:gd name="T56" fmla="*/ 131 w 166"/>
                <a:gd name="T57" fmla="*/ 167 h 168"/>
                <a:gd name="T58" fmla="*/ 128 w 166"/>
                <a:gd name="T59" fmla="*/ 163 h 168"/>
                <a:gd name="T60" fmla="*/ 131 w 166"/>
                <a:gd name="T61" fmla="*/ 119 h 168"/>
                <a:gd name="T62" fmla="*/ 83 w 166"/>
                <a:gd name="T63" fmla="*/ 112 h 168"/>
                <a:gd name="T64" fmla="*/ 49 w 166"/>
                <a:gd name="T65" fmla="*/ 66 h 168"/>
                <a:gd name="T66" fmla="*/ 53 w 166"/>
                <a:gd name="T67" fmla="*/ 43 h 168"/>
                <a:gd name="T68" fmla="*/ 33 w 166"/>
                <a:gd name="T69" fmla="*/ 64 h 168"/>
                <a:gd name="T70" fmla="*/ 24 w 166"/>
                <a:gd name="T71" fmla="*/ 96 h 168"/>
                <a:gd name="T72" fmla="*/ 13 w 166"/>
                <a:gd name="T73" fmla="*/ 105 h 168"/>
                <a:gd name="T74" fmla="*/ 3 w 166"/>
                <a:gd name="T75" fmla="*/ 101 h 168"/>
                <a:gd name="T76" fmla="*/ 0 w 166"/>
                <a:gd name="T77" fmla="*/ 90 h 168"/>
                <a:gd name="T78" fmla="*/ 8 w 166"/>
                <a:gd name="T79" fmla="*/ 56 h 168"/>
                <a:gd name="T80" fmla="*/ 8 w 166"/>
                <a:gd name="T81" fmla="*/ 54 h 168"/>
                <a:gd name="T82" fmla="*/ 34 w 166"/>
                <a:gd name="T83" fmla="*/ 16 h 168"/>
                <a:gd name="T84" fmla="*/ 66 w 166"/>
                <a:gd name="T85" fmla="*/ 1 h 168"/>
                <a:gd name="T86" fmla="*/ 102 w 166"/>
                <a:gd name="T87" fmla="*/ 4 h 168"/>
                <a:gd name="T88" fmla="*/ 114 w 166"/>
                <a:gd name="T89" fmla="*/ 10 h 168"/>
                <a:gd name="T90" fmla="*/ 119 w 166"/>
                <a:gd name="T91" fmla="*/ 24 h 168"/>
                <a:gd name="T92" fmla="*/ 113 w 166"/>
                <a:gd name="T93" fmla="*/ 77 h 168"/>
                <a:gd name="T94" fmla="*/ 146 w 166"/>
                <a:gd name="T95" fmla="*/ 84 h 168"/>
                <a:gd name="T96" fmla="*/ 161 w 166"/>
                <a:gd name="T97" fmla="*/ 94 h 168"/>
                <a:gd name="T98" fmla="*/ 164 w 166"/>
                <a:gd name="T99" fmla="*/ 111 h 168"/>
                <a:gd name="T100" fmla="*/ 157 w 166"/>
                <a:gd name="T101" fmla="*/ 164 h 168"/>
                <a:gd name="T102" fmla="*/ 153 w 166"/>
                <a:gd name="T103" fmla="*/ 16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6" h="168">
                  <a:moveTo>
                    <a:pt x="153" y="167"/>
                  </a:moveTo>
                  <a:cubicBezTo>
                    <a:pt x="152" y="167"/>
                    <a:pt x="152" y="167"/>
                    <a:pt x="152" y="167"/>
                  </a:cubicBezTo>
                  <a:cubicBezTo>
                    <a:pt x="150" y="167"/>
                    <a:pt x="148" y="165"/>
                    <a:pt x="149" y="163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7" y="106"/>
                    <a:pt x="157" y="101"/>
                    <a:pt x="154" y="98"/>
                  </a:cubicBezTo>
                  <a:cubicBezTo>
                    <a:pt x="152" y="95"/>
                    <a:pt x="149" y="92"/>
                    <a:pt x="145" y="92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6" y="83"/>
                    <a:pt x="104" y="82"/>
                    <a:pt x="104" y="80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0"/>
                    <a:pt x="110" y="18"/>
                    <a:pt x="108" y="15"/>
                  </a:cubicBezTo>
                  <a:cubicBezTo>
                    <a:pt x="107" y="13"/>
                    <a:pt x="104" y="12"/>
                    <a:pt x="101" y="12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56" y="8"/>
                    <a:pt x="47" y="13"/>
                    <a:pt x="41" y="21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9" y="95"/>
                  </a:cubicBezTo>
                  <a:cubicBezTo>
                    <a:pt x="10" y="96"/>
                    <a:pt x="11" y="97"/>
                    <a:pt x="12" y="97"/>
                  </a:cubicBezTo>
                  <a:cubicBezTo>
                    <a:pt x="14" y="97"/>
                    <a:pt x="16" y="96"/>
                    <a:pt x="16" y="94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7" y="5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7" y="27"/>
                    <a:pt x="59" y="26"/>
                    <a:pt x="60" y="27"/>
                  </a:cubicBezTo>
                  <a:cubicBezTo>
                    <a:pt x="62" y="28"/>
                    <a:pt x="63" y="30"/>
                    <a:pt x="62" y="31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4" y="90"/>
                    <a:pt x="57" y="100"/>
                    <a:pt x="85" y="104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8" y="112"/>
                    <a:pt x="140" y="114"/>
                    <a:pt x="140" y="116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36" y="166"/>
                    <a:pt x="134" y="168"/>
                    <a:pt x="131" y="167"/>
                  </a:cubicBezTo>
                  <a:cubicBezTo>
                    <a:pt x="129" y="167"/>
                    <a:pt x="128" y="165"/>
                    <a:pt x="128" y="163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50" y="107"/>
                    <a:pt x="46" y="91"/>
                    <a:pt x="49" y="66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2" y="101"/>
                    <a:pt x="18" y="105"/>
                    <a:pt x="13" y="105"/>
                  </a:cubicBezTo>
                  <a:cubicBezTo>
                    <a:pt x="9" y="105"/>
                    <a:pt x="5" y="103"/>
                    <a:pt x="3" y="101"/>
                  </a:cubicBezTo>
                  <a:cubicBezTo>
                    <a:pt x="1" y="98"/>
                    <a:pt x="0" y="94"/>
                    <a:pt x="0" y="90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5"/>
                    <a:pt x="8" y="55"/>
                    <a:pt x="8" y="54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42" y="6"/>
                    <a:pt x="54" y="0"/>
                    <a:pt x="66" y="1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7" y="4"/>
                    <a:pt x="111" y="7"/>
                    <a:pt x="114" y="10"/>
                  </a:cubicBezTo>
                  <a:cubicBezTo>
                    <a:pt x="118" y="14"/>
                    <a:pt x="119" y="19"/>
                    <a:pt x="119" y="24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52" y="85"/>
                    <a:pt x="158" y="88"/>
                    <a:pt x="161" y="94"/>
                  </a:cubicBezTo>
                  <a:cubicBezTo>
                    <a:pt x="164" y="99"/>
                    <a:pt x="166" y="105"/>
                    <a:pt x="164" y="111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6" y="166"/>
                    <a:pt x="155" y="167"/>
                    <a:pt x="153" y="16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9" name="Freeform 226"/>
            <p:cNvSpPr>
              <a:spLocks/>
            </p:cNvSpPr>
            <p:nvPr/>
          </p:nvSpPr>
          <p:spPr bwMode="auto">
            <a:xfrm>
              <a:off x="1716088" y="2065338"/>
              <a:ext cx="28575" cy="133350"/>
            </a:xfrm>
            <a:custGeom>
              <a:avLst/>
              <a:gdLst>
                <a:gd name="T0" fmla="*/ 4 w 20"/>
                <a:gd name="T1" fmla="*/ 90 h 90"/>
                <a:gd name="T2" fmla="*/ 4 w 20"/>
                <a:gd name="T3" fmla="*/ 90 h 90"/>
                <a:gd name="T4" fmla="*/ 0 w 20"/>
                <a:gd name="T5" fmla="*/ 85 h 90"/>
                <a:gd name="T6" fmla="*/ 11 w 20"/>
                <a:gd name="T7" fmla="*/ 4 h 90"/>
                <a:gd name="T8" fmla="*/ 16 w 20"/>
                <a:gd name="T9" fmla="*/ 0 h 90"/>
                <a:gd name="T10" fmla="*/ 19 w 20"/>
                <a:gd name="T11" fmla="*/ 5 h 90"/>
                <a:gd name="T12" fmla="*/ 8 w 20"/>
                <a:gd name="T13" fmla="*/ 86 h 90"/>
                <a:gd name="T14" fmla="*/ 4 w 20"/>
                <a:gd name="T1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90">
                  <a:moveTo>
                    <a:pt x="4" y="90"/>
                  </a:moveTo>
                  <a:cubicBezTo>
                    <a:pt x="4" y="90"/>
                    <a:pt x="4" y="90"/>
                    <a:pt x="4" y="90"/>
                  </a:cubicBezTo>
                  <a:cubicBezTo>
                    <a:pt x="2" y="90"/>
                    <a:pt x="0" y="88"/>
                    <a:pt x="0" y="8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2"/>
                    <a:pt x="14" y="0"/>
                    <a:pt x="16" y="0"/>
                  </a:cubicBezTo>
                  <a:cubicBezTo>
                    <a:pt x="18" y="1"/>
                    <a:pt x="20" y="3"/>
                    <a:pt x="19" y="5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8"/>
                    <a:pt x="6" y="90"/>
                    <a:pt x="4" y="9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0" name="Freeform 227"/>
            <p:cNvSpPr>
              <a:spLocks/>
            </p:cNvSpPr>
            <p:nvPr/>
          </p:nvSpPr>
          <p:spPr bwMode="auto">
            <a:xfrm>
              <a:off x="1931988" y="1868488"/>
              <a:ext cx="66675" cy="211138"/>
            </a:xfrm>
            <a:custGeom>
              <a:avLst/>
              <a:gdLst>
                <a:gd name="T0" fmla="*/ 4 w 46"/>
                <a:gd name="T1" fmla="*/ 143 h 143"/>
                <a:gd name="T2" fmla="*/ 4 w 46"/>
                <a:gd name="T3" fmla="*/ 143 h 143"/>
                <a:gd name="T4" fmla="*/ 0 w 46"/>
                <a:gd name="T5" fmla="*/ 138 h 143"/>
                <a:gd name="T6" fmla="*/ 5 w 46"/>
                <a:gd name="T7" fmla="*/ 94 h 143"/>
                <a:gd name="T8" fmla="*/ 11 w 46"/>
                <a:gd name="T9" fmla="*/ 80 h 143"/>
                <a:gd name="T10" fmla="*/ 37 w 46"/>
                <a:gd name="T11" fmla="*/ 50 h 143"/>
                <a:gd name="T12" fmla="*/ 24 w 46"/>
                <a:gd name="T13" fmla="*/ 6 h 143"/>
                <a:gd name="T14" fmla="*/ 27 w 46"/>
                <a:gd name="T15" fmla="*/ 1 h 143"/>
                <a:gd name="T16" fmla="*/ 32 w 46"/>
                <a:gd name="T17" fmla="*/ 3 h 143"/>
                <a:gd name="T18" fmla="*/ 45 w 46"/>
                <a:gd name="T19" fmla="*/ 50 h 143"/>
                <a:gd name="T20" fmla="*/ 44 w 46"/>
                <a:gd name="T21" fmla="*/ 54 h 143"/>
                <a:gd name="T22" fmla="*/ 17 w 46"/>
                <a:gd name="T23" fmla="*/ 85 h 143"/>
                <a:gd name="T24" fmla="*/ 12 w 46"/>
                <a:gd name="T25" fmla="*/ 95 h 143"/>
                <a:gd name="T26" fmla="*/ 8 w 46"/>
                <a:gd name="T27" fmla="*/ 139 h 143"/>
                <a:gd name="T28" fmla="*/ 4 w 46"/>
                <a:gd name="T2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3">
                  <a:moveTo>
                    <a:pt x="4" y="143"/>
                  </a:moveTo>
                  <a:cubicBezTo>
                    <a:pt x="4" y="143"/>
                    <a:pt x="4" y="143"/>
                    <a:pt x="4" y="143"/>
                  </a:cubicBezTo>
                  <a:cubicBezTo>
                    <a:pt x="2" y="142"/>
                    <a:pt x="0" y="141"/>
                    <a:pt x="0" y="138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89"/>
                    <a:pt x="7" y="84"/>
                    <a:pt x="11" y="8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5" y="1"/>
                    <a:pt x="27" y="1"/>
                  </a:cubicBezTo>
                  <a:cubicBezTo>
                    <a:pt x="29" y="0"/>
                    <a:pt x="31" y="1"/>
                    <a:pt x="32" y="3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2"/>
                    <a:pt x="45" y="53"/>
                    <a:pt x="44" y="54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4" y="88"/>
                    <a:pt x="13" y="92"/>
                    <a:pt x="12" y="95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8" y="141"/>
                    <a:pt x="6" y="143"/>
                    <a:pt x="4" y="143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1" name="Freeform 228"/>
            <p:cNvSpPr>
              <a:spLocks/>
            </p:cNvSpPr>
            <p:nvPr/>
          </p:nvSpPr>
          <p:spPr bwMode="auto">
            <a:xfrm>
              <a:off x="1866901" y="1779588"/>
              <a:ext cx="220663" cy="300038"/>
            </a:xfrm>
            <a:custGeom>
              <a:avLst/>
              <a:gdLst>
                <a:gd name="T0" fmla="*/ 74 w 150"/>
                <a:gd name="T1" fmla="*/ 204 h 204"/>
                <a:gd name="T2" fmla="*/ 73 w 150"/>
                <a:gd name="T3" fmla="*/ 204 h 204"/>
                <a:gd name="T4" fmla="*/ 70 w 150"/>
                <a:gd name="T5" fmla="*/ 200 h 204"/>
                <a:gd name="T6" fmla="*/ 76 w 150"/>
                <a:gd name="T7" fmla="*/ 159 h 204"/>
                <a:gd name="T8" fmla="*/ 78 w 150"/>
                <a:gd name="T9" fmla="*/ 156 h 204"/>
                <a:gd name="T10" fmla="*/ 130 w 150"/>
                <a:gd name="T11" fmla="*/ 118 h 204"/>
                <a:gd name="T12" fmla="*/ 137 w 150"/>
                <a:gd name="T13" fmla="*/ 88 h 204"/>
                <a:gd name="T14" fmla="*/ 102 w 150"/>
                <a:gd name="T15" fmla="*/ 21 h 204"/>
                <a:gd name="T16" fmla="*/ 79 w 150"/>
                <a:gd name="T17" fmla="*/ 13 h 204"/>
                <a:gd name="T18" fmla="*/ 63 w 150"/>
                <a:gd name="T19" fmla="*/ 19 h 204"/>
                <a:gd name="T20" fmla="*/ 52 w 150"/>
                <a:gd name="T21" fmla="*/ 31 h 204"/>
                <a:gd name="T22" fmla="*/ 45 w 150"/>
                <a:gd name="T23" fmla="*/ 72 h 204"/>
                <a:gd name="T24" fmla="*/ 44 w 150"/>
                <a:gd name="T25" fmla="*/ 75 h 204"/>
                <a:gd name="T26" fmla="*/ 6 w 150"/>
                <a:gd name="T27" fmla="*/ 99 h 204"/>
                <a:gd name="T28" fmla="*/ 1 w 150"/>
                <a:gd name="T29" fmla="*/ 98 h 204"/>
                <a:gd name="T30" fmla="*/ 2 w 150"/>
                <a:gd name="T31" fmla="*/ 92 h 204"/>
                <a:gd name="T32" fmla="*/ 38 w 150"/>
                <a:gd name="T33" fmla="*/ 69 h 204"/>
                <a:gd name="T34" fmla="*/ 44 w 150"/>
                <a:gd name="T35" fmla="*/ 30 h 204"/>
                <a:gd name="T36" fmla="*/ 60 w 150"/>
                <a:gd name="T37" fmla="*/ 12 h 204"/>
                <a:gd name="T38" fmla="*/ 76 w 150"/>
                <a:gd name="T39" fmla="*/ 5 h 204"/>
                <a:gd name="T40" fmla="*/ 109 w 150"/>
                <a:gd name="T41" fmla="*/ 17 h 204"/>
                <a:gd name="T42" fmla="*/ 144 w 150"/>
                <a:gd name="T43" fmla="*/ 85 h 204"/>
                <a:gd name="T44" fmla="*/ 135 w 150"/>
                <a:gd name="T45" fmla="*/ 125 h 204"/>
                <a:gd name="T46" fmla="*/ 84 w 150"/>
                <a:gd name="T47" fmla="*/ 162 h 204"/>
                <a:gd name="T48" fmla="*/ 78 w 150"/>
                <a:gd name="T49" fmla="*/ 201 h 204"/>
                <a:gd name="T50" fmla="*/ 74 w 150"/>
                <a:gd name="T51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0" h="204">
                  <a:moveTo>
                    <a:pt x="74" y="204"/>
                  </a:moveTo>
                  <a:cubicBezTo>
                    <a:pt x="74" y="204"/>
                    <a:pt x="73" y="204"/>
                    <a:pt x="73" y="204"/>
                  </a:cubicBezTo>
                  <a:cubicBezTo>
                    <a:pt x="71" y="204"/>
                    <a:pt x="70" y="202"/>
                    <a:pt x="70" y="200"/>
                  </a:cubicBezTo>
                  <a:cubicBezTo>
                    <a:pt x="76" y="159"/>
                    <a:pt x="76" y="159"/>
                    <a:pt x="76" y="159"/>
                  </a:cubicBezTo>
                  <a:cubicBezTo>
                    <a:pt x="76" y="158"/>
                    <a:pt x="77" y="157"/>
                    <a:pt x="78" y="156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40" y="112"/>
                    <a:pt x="141" y="98"/>
                    <a:pt x="137" y="88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98" y="13"/>
                    <a:pt x="88" y="9"/>
                    <a:pt x="79" y="13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58" y="21"/>
                    <a:pt x="54" y="26"/>
                    <a:pt x="52" y="31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3"/>
                    <a:pt x="45" y="74"/>
                    <a:pt x="44" y="75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5" y="100"/>
                    <a:pt x="2" y="100"/>
                    <a:pt x="1" y="98"/>
                  </a:cubicBezTo>
                  <a:cubicBezTo>
                    <a:pt x="0" y="96"/>
                    <a:pt x="0" y="93"/>
                    <a:pt x="2" y="92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7" y="22"/>
                    <a:pt x="52" y="15"/>
                    <a:pt x="60" y="12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89" y="0"/>
                    <a:pt x="103" y="5"/>
                    <a:pt x="109" y="17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50" y="98"/>
                    <a:pt x="149" y="117"/>
                    <a:pt x="135" y="125"/>
                  </a:cubicBezTo>
                  <a:cubicBezTo>
                    <a:pt x="84" y="162"/>
                    <a:pt x="84" y="162"/>
                    <a:pt x="84" y="162"/>
                  </a:cubicBezTo>
                  <a:cubicBezTo>
                    <a:pt x="78" y="201"/>
                    <a:pt x="78" y="201"/>
                    <a:pt x="78" y="201"/>
                  </a:cubicBezTo>
                  <a:cubicBezTo>
                    <a:pt x="77" y="203"/>
                    <a:pt x="76" y="204"/>
                    <a:pt x="74" y="204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2" name="Freeform 229"/>
            <p:cNvSpPr>
              <a:spLocks/>
            </p:cNvSpPr>
            <p:nvPr/>
          </p:nvSpPr>
          <p:spPr bwMode="auto">
            <a:xfrm>
              <a:off x="1873251" y="1858963"/>
              <a:ext cx="111125" cy="87313"/>
            </a:xfrm>
            <a:custGeom>
              <a:avLst/>
              <a:gdLst>
                <a:gd name="T0" fmla="*/ 5 w 76"/>
                <a:gd name="T1" fmla="*/ 60 h 60"/>
                <a:gd name="T2" fmla="*/ 1 w 76"/>
                <a:gd name="T3" fmla="*/ 58 h 60"/>
                <a:gd name="T4" fmla="*/ 3 w 76"/>
                <a:gd name="T5" fmla="*/ 53 h 60"/>
                <a:gd name="T6" fmla="*/ 46 w 76"/>
                <a:gd name="T7" fmla="*/ 35 h 60"/>
                <a:gd name="T8" fmla="*/ 68 w 76"/>
                <a:gd name="T9" fmla="*/ 2 h 60"/>
                <a:gd name="T10" fmla="*/ 74 w 76"/>
                <a:gd name="T11" fmla="*/ 1 h 60"/>
                <a:gd name="T12" fmla="*/ 75 w 76"/>
                <a:gd name="T13" fmla="*/ 6 h 60"/>
                <a:gd name="T14" fmla="*/ 52 w 76"/>
                <a:gd name="T15" fmla="*/ 40 h 60"/>
                <a:gd name="T16" fmla="*/ 50 w 76"/>
                <a:gd name="T17" fmla="*/ 42 h 60"/>
                <a:gd name="T18" fmla="*/ 6 w 76"/>
                <a:gd name="T19" fmla="*/ 60 h 60"/>
                <a:gd name="T20" fmla="*/ 5 w 7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60">
                  <a:moveTo>
                    <a:pt x="5" y="60"/>
                  </a:moveTo>
                  <a:cubicBezTo>
                    <a:pt x="3" y="60"/>
                    <a:pt x="2" y="59"/>
                    <a:pt x="1" y="58"/>
                  </a:cubicBezTo>
                  <a:cubicBezTo>
                    <a:pt x="0" y="56"/>
                    <a:pt x="1" y="54"/>
                    <a:pt x="3" y="53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0"/>
                    <a:pt x="72" y="0"/>
                    <a:pt x="74" y="1"/>
                  </a:cubicBezTo>
                  <a:cubicBezTo>
                    <a:pt x="76" y="2"/>
                    <a:pt x="76" y="4"/>
                    <a:pt x="75" y="6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41"/>
                    <a:pt x="51" y="41"/>
                    <a:pt x="50" y="42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0"/>
                    <a:pt x="5" y="60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3" name="Freeform 230"/>
            <p:cNvSpPr>
              <a:spLocks/>
            </p:cNvSpPr>
            <p:nvPr/>
          </p:nvSpPr>
          <p:spPr bwMode="auto">
            <a:xfrm>
              <a:off x="2071688" y="1920876"/>
              <a:ext cx="65088" cy="158750"/>
            </a:xfrm>
            <a:custGeom>
              <a:avLst/>
              <a:gdLst>
                <a:gd name="T0" fmla="*/ 39 w 44"/>
                <a:gd name="T1" fmla="*/ 108 h 108"/>
                <a:gd name="T2" fmla="*/ 35 w 44"/>
                <a:gd name="T3" fmla="*/ 106 h 108"/>
                <a:gd name="T4" fmla="*/ 10 w 44"/>
                <a:gd name="T5" fmla="*/ 62 h 108"/>
                <a:gd name="T6" fmla="*/ 10 w 44"/>
                <a:gd name="T7" fmla="*/ 61 h 108"/>
                <a:gd name="T8" fmla="*/ 1 w 44"/>
                <a:gd name="T9" fmla="*/ 5 h 108"/>
                <a:gd name="T10" fmla="*/ 4 w 44"/>
                <a:gd name="T11" fmla="*/ 1 h 108"/>
                <a:gd name="T12" fmla="*/ 9 w 44"/>
                <a:gd name="T13" fmla="*/ 4 h 108"/>
                <a:gd name="T14" fmla="*/ 18 w 44"/>
                <a:gd name="T15" fmla="*/ 59 h 108"/>
                <a:gd name="T16" fmla="*/ 42 w 44"/>
                <a:gd name="T17" fmla="*/ 102 h 108"/>
                <a:gd name="T18" fmla="*/ 41 w 44"/>
                <a:gd name="T19" fmla="*/ 107 h 108"/>
                <a:gd name="T20" fmla="*/ 39 w 44"/>
                <a:gd name="T2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08">
                  <a:moveTo>
                    <a:pt x="39" y="108"/>
                  </a:moveTo>
                  <a:cubicBezTo>
                    <a:pt x="38" y="108"/>
                    <a:pt x="36" y="107"/>
                    <a:pt x="35" y="106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6" y="0"/>
                    <a:pt x="8" y="2"/>
                    <a:pt x="9" y="4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4" y="104"/>
                    <a:pt x="43" y="106"/>
                    <a:pt x="41" y="107"/>
                  </a:cubicBezTo>
                  <a:cubicBezTo>
                    <a:pt x="40" y="108"/>
                    <a:pt x="40" y="108"/>
                    <a:pt x="39" y="10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4" name="Freeform 231"/>
            <p:cNvSpPr>
              <a:spLocks/>
            </p:cNvSpPr>
            <p:nvPr/>
          </p:nvSpPr>
          <p:spPr bwMode="auto">
            <a:xfrm>
              <a:off x="2036763" y="1966913"/>
              <a:ext cx="61913" cy="114300"/>
            </a:xfrm>
            <a:custGeom>
              <a:avLst/>
              <a:gdLst>
                <a:gd name="T0" fmla="*/ 39 w 43"/>
                <a:gd name="T1" fmla="*/ 77 h 77"/>
                <a:gd name="T2" fmla="*/ 36 w 43"/>
                <a:gd name="T3" fmla="*/ 76 h 77"/>
                <a:gd name="T4" fmla="*/ 9 w 43"/>
                <a:gd name="T5" fmla="*/ 38 h 77"/>
                <a:gd name="T6" fmla="*/ 8 w 43"/>
                <a:gd name="T7" fmla="*/ 37 h 77"/>
                <a:gd name="T8" fmla="*/ 1 w 43"/>
                <a:gd name="T9" fmla="*/ 5 h 77"/>
                <a:gd name="T10" fmla="*/ 4 w 43"/>
                <a:gd name="T11" fmla="*/ 1 h 77"/>
                <a:gd name="T12" fmla="*/ 8 w 43"/>
                <a:gd name="T13" fmla="*/ 3 h 77"/>
                <a:gd name="T14" fmla="*/ 16 w 43"/>
                <a:gd name="T15" fmla="*/ 34 h 77"/>
                <a:gd name="T16" fmla="*/ 42 w 43"/>
                <a:gd name="T17" fmla="*/ 71 h 77"/>
                <a:gd name="T18" fmla="*/ 41 w 43"/>
                <a:gd name="T19" fmla="*/ 77 h 77"/>
                <a:gd name="T20" fmla="*/ 39 w 43"/>
                <a:gd name="T2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77">
                  <a:moveTo>
                    <a:pt x="39" y="77"/>
                  </a:moveTo>
                  <a:cubicBezTo>
                    <a:pt x="38" y="77"/>
                    <a:pt x="36" y="77"/>
                    <a:pt x="36" y="76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8" y="38"/>
                    <a:pt x="8" y="3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4" y="1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3"/>
                    <a:pt x="43" y="75"/>
                    <a:pt x="41" y="77"/>
                  </a:cubicBezTo>
                  <a:cubicBezTo>
                    <a:pt x="40" y="77"/>
                    <a:pt x="40" y="77"/>
                    <a:pt x="39" y="77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5" name="Freeform 232"/>
            <p:cNvSpPr>
              <a:spLocks/>
            </p:cNvSpPr>
            <p:nvPr/>
          </p:nvSpPr>
          <p:spPr bwMode="auto">
            <a:xfrm>
              <a:off x="1765301" y="1900238"/>
              <a:ext cx="123825" cy="77788"/>
            </a:xfrm>
            <a:custGeom>
              <a:avLst/>
              <a:gdLst>
                <a:gd name="T0" fmla="*/ 44 w 84"/>
                <a:gd name="T1" fmla="*/ 53 h 53"/>
                <a:gd name="T2" fmla="*/ 43 w 84"/>
                <a:gd name="T3" fmla="*/ 52 h 53"/>
                <a:gd name="T4" fmla="*/ 17 w 84"/>
                <a:gd name="T5" fmla="*/ 43 h 53"/>
                <a:gd name="T6" fmla="*/ 15 w 84"/>
                <a:gd name="T7" fmla="*/ 38 h 53"/>
                <a:gd name="T8" fmla="*/ 20 w 84"/>
                <a:gd name="T9" fmla="*/ 36 h 53"/>
                <a:gd name="T10" fmla="*/ 44 w 84"/>
                <a:gd name="T11" fmla="*/ 44 h 53"/>
                <a:gd name="T12" fmla="*/ 72 w 84"/>
                <a:gd name="T13" fmla="*/ 27 h 53"/>
                <a:gd name="T14" fmla="*/ 72 w 84"/>
                <a:gd name="T15" fmla="*/ 27 h 53"/>
                <a:gd name="T16" fmla="*/ 75 w 84"/>
                <a:gd name="T17" fmla="*/ 22 h 53"/>
                <a:gd name="T18" fmla="*/ 74 w 84"/>
                <a:gd name="T19" fmla="*/ 19 h 53"/>
                <a:gd name="T20" fmla="*/ 71 w 84"/>
                <a:gd name="T21" fmla="*/ 15 h 53"/>
                <a:gd name="T22" fmla="*/ 73 w 84"/>
                <a:gd name="T23" fmla="*/ 19 h 53"/>
                <a:gd name="T24" fmla="*/ 46 w 84"/>
                <a:gd name="T25" fmla="*/ 33 h 53"/>
                <a:gd name="T26" fmla="*/ 42 w 84"/>
                <a:gd name="T27" fmla="*/ 33 h 53"/>
                <a:gd name="T28" fmla="*/ 3 w 84"/>
                <a:gd name="T29" fmla="*/ 8 h 53"/>
                <a:gd name="T30" fmla="*/ 1 w 84"/>
                <a:gd name="T31" fmla="*/ 3 h 53"/>
                <a:gd name="T32" fmla="*/ 7 w 84"/>
                <a:gd name="T33" fmla="*/ 1 h 53"/>
                <a:gd name="T34" fmla="*/ 44 w 84"/>
                <a:gd name="T35" fmla="*/ 25 h 53"/>
                <a:gd name="T36" fmla="*/ 69 w 84"/>
                <a:gd name="T37" fmla="*/ 12 h 53"/>
                <a:gd name="T38" fmla="*/ 76 w 84"/>
                <a:gd name="T39" fmla="*/ 11 h 53"/>
                <a:gd name="T40" fmla="*/ 81 w 84"/>
                <a:gd name="T41" fmla="*/ 16 h 53"/>
                <a:gd name="T42" fmla="*/ 82 w 84"/>
                <a:gd name="T43" fmla="*/ 19 h 53"/>
                <a:gd name="T44" fmla="*/ 76 w 84"/>
                <a:gd name="T45" fmla="*/ 34 h 53"/>
                <a:gd name="T46" fmla="*/ 46 w 84"/>
                <a:gd name="T47" fmla="*/ 52 h 53"/>
                <a:gd name="T48" fmla="*/ 44 w 84"/>
                <a:gd name="T4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53">
                  <a:moveTo>
                    <a:pt x="44" y="53"/>
                  </a:moveTo>
                  <a:cubicBezTo>
                    <a:pt x="44" y="53"/>
                    <a:pt x="43" y="53"/>
                    <a:pt x="43" y="5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5" y="42"/>
                    <a:pt x="14" y="40"/>
                    <a:pt x="15" y="38"/>
                  </a:cubicBezTo>
                  <a:cubicBezTo>
                    <a:pt x="15" y="36"/>
                    <a:pt x="18" y="35"/>
                    <a:pt x="20" y="36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4" y="26"/>
                    <a:pt x="75" y="24"/>
                    <a:pt x="75" y="22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5" y="33"/>
                    <a:pt x="43" y="33"/>
                    <a:pt x="42" y="3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1" y="10"/>
                    <a:pt x="74" y="10"/>
                    <a:pt x="76" y="11"/>
                  </a:cubicBezTo>
                  <a:cubicBezTo>
                    <a:pt x="79" y="12"/>
                    <a:pt x="80" y="14"/>
                    <a:pt x="81" y="16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4" y="25"/>
                    <a:pt x="82" y="31"/>
                    <a:pt x="76" y="34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5" y="53"/>
                    <a:pt x="44" y="5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6" name="Freeform 233"/>
            <p:cNvSpPr>
              <a:spLocks/>
            </p:cNvSpPr>
            <p:nvPr/>
          </p:nvSpPr>
          <p:spPr bwMode="auto">
            <a:xfrm>
              <a:off x="1663701" y="1752601"/>
              <a:ext cx="493713" cy="446088"/>
            </a:xfrm>
            <a:custGeom>
              <a:avLst/>
              <a:gdLst>
                <a:gd name="T0" fmla="*/ 72 w 336"/>
                <a:gd name="T1" fmla="*/ 303 h 303"/>
                <a:gd name="T2" fmla="*/ 4 w 336"/>
                <a:gd name="T3" fmla="*/ 303 h 303"/>
                <a:gd name="T4" fmla="*/ 0 w 336"/>
                <a:gd name="T5" fmla="*/ 299 h 303"/>
                <a:gd name="T6" fmla="*/ 4 w 336"/>
                <a:gd name="T7" fmla="*/ 295 h 303"/>
                <a:gd name="T8" fmla="*/ 68 w 336"/>
                <a:gd name="T9" fmla="*/ 295 h 303"/>
                <a:gd name="T10" fmla="*/ 68 w 336"/>
                <a:gd name="T11" fmla="*/ 259 h 303"/>
                <a:gd name="T12" fmla="*/ 72 w 336"/>
                <a:gd name="T13" fmla="*/ 255 h 303"/>
                <a:gd name="T14" fmla="*/ 148 w 336"/>
                <a:gd name="T15" fmla="*/ 255 h 303"/>
                <a:gd name="T16" fmla="*/ 148 w 336"/>
                <a:gd name="T17" fmla="*/ 219 h 303"/>
                <a:gd name="T18" fmla="*/ 152 w 336"/>
                <a:gd name="T19" fmla="*/ 215 h 303"/>
                <a:gd name="T20" fmla="*/ 328 w 336"/>
                <a:gd name="T21" fmla="*/ 215 h 303"/>
                <a:gd name="T22" fmla="*/ 328 w 336"/>
                <a:gd name="T23" fmla="*/ 4 h 303"/>
                <a:gd name="T24" fmla="*/ 332 w 336"/>
                <a:gd name="T25" fmla="*/ 0 h 303"/>
                <a:gd name="T26" fmla="*/ 336 w 336"/>
                <a:gd name="T27" fmla="*/ 4 h 303"/>
                <a:gd name="T28" fmla="*/ 336 w 336"/>
                <a:gd name="T29" fmla="*/ 219 h 303"/>
                <a:gd name="T30" fmla="*/ 332 w 336"/>
                <a:gd name="T31" fmla="*/ 223 h 303"/>
                <a:gd name="T32" fmla="*/ 156 w 336"/>
                <a:gd name="T33" fmla="*/ 223 h 303"/>
                <a:gd name="T34" fmla="*/ 156 w 336"/>
                <a:gd name="T35" fmla="*/ 259 h 303"/>
                <a:gd name="T36" fmla="*/ 152 w 336"/>
                <a:gd name="T37" fmla="*/ 263 h 303"/>
                <a:gd name="T38" fmla="*/ 76 w 336"/>
                <a:gd name="T39" fmla="*/ 263 h 303"/>
                <a:gd name="T40" fmla="*/ 76 w 336"/>
                <a:gd name="T41" fmla="*/ 299 h 303"/>
                <a:gd name="T42" fmla="*/ 72 w 336"/>
                <a:gd name="T43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6" h="303">
                  <a:moveTo>
                    <a:pt x="72" y="303"/>
                  </a:moveTo>
                  <a:cubicBezTo>
                    <a:pt x="4" y="303"/>
                    <a:pt x="4" y="303"/>
                    <a:pt x="4" y="303"/>
                  </a:cubicBezTo>
                  <a:cubicBezTo>
                    <a:pt x="2" y="303"/>
                    <a:pt x="0" y="302"/>
                    <a:pt x="0" y="299"/>
                  </a:cubicBezTo>
                  <a:cubicBezTo>
                    <a:pt x="0" y="297"/>
                    <a:pt x="2" y="295"/>
                    <a:pt x="4" y="295"/>
                  </a:cubicBezTo>
                  <a:cubicBezTo>
                    <a:pt x="68" y="295"/>
                    <a:pt x="68" y="295"/>
                    <a:pt x="68" y="295"/>
                  </a:cubicBezTo>
                  <a:cubicBezTo>
                    <a:pt x="68" y="259"/>
                    <a:pt x="68" y="259"/>
                    <a:pt x="68" y="259"/>
                  </a:cubicBezTo>
                  <a:cubicBezTo>
                    <a:pt x="68" y="257"/>
                    <a:pt x="70" y="255"/>
                    <a:pt x="72" y="255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8" y="219"/>
                    <a:pt x="148" y="219"/>
                    <a:pt x="148" y="219"/>
                  </a:cubicBezTo>
                  <a:cubicBezTo>
                    <a:pt x="148" y="217"/>
                    <a:pt x="150" y="215"/>
                    <a:pt x="152" y="215"/>
                  </a:cubicBezTo>
                  <a:cubicBezTo>
                    <a:pt x="328" y="215"/>
                    <a:pt x="328" y="215"/>
                    <a:pt x="328" y="215"/>
                  </a:cubicBezTo>
                  <a:cubicBezTo>
                    <a:pt x="328" y="4"/>
                    <a:pt x="328" y="4"/>
                    <a:pt x="328" y="4"/>
                  </a:cubicBezTo>
                  <a:cubicBezTo>
                    <a:pt x="328" y="1"/>
                    <a:pt x="330" y="0"/>
                    <a:pt x="332" y="0"/>
                  </a:cubicBezTo>
                  <a:cubicBezTo>
                    <a:pt x="334" y="0"/>
                    <a:pt x="336" y="1"/>
                    <a:pt x="336" y="4"/>
                  </a:cubicBezTo>
                  <a:cubicBezTo>
                    <a:pt x="336" y="219"/>
                    <a:pt x="336" y="219"/>
                    <a:pt x="336" y="219"/>
                  </a:cubicBezTo>
                  <a:cubicBezTo>
                    <a:pt x="336" y="222"/>
                    <a:pt x="334" y="223"/>
                    <a:pt x="332" y="223"/>
                  </a:cubicBezTo>
                  <a:cubicBezTo>
                    <a:pt x="156" y="223"/>
                    <a:pt x="156" y="223"/>
                    <a:pt x="156" y="223"/>
                  </a:cubicBezTo>
                  <a:cubicBezTo>
                    <a:pt x="156" y="259"/>
                    <a:pt x="156" y="259"/>
                    <a:pt x="156" y="259"/>
                  </a:cubicBezTo>
                  <a:cubicBezTo>
                    <a:pt x="156" y="262"/>
                    <a:pt x="154" y="263"/>
                    <a:pt x="152" y="263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76" y="299"/>
                    <a:pt x="76" y="299"/>
                    <a:pt x="76" y="299"/>
                  </a:cubicBezTo>
                  <a:cubicBezTo>
                    <a:pt x="76" y="302"/>
                    <a:pt x="74" y="303"/>
                    <a:pt x="72" y="30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27" name="Группа 1226"/>
          <p:cNvGrpSpPr/>
          <p:nvPr/>
        </p:nvGrpSpPr>
        <p:grpSpPr>
          <a:xfrm>
            <a:off x="1612516" y="2593579"/>
            <a:ext cx="423863" cy="412750"/>
            <a:chOff x="1681163" y="2473326"/>
            <a:chExt cx="423863" cy="412750"/>
          </a:xfrm>
        </p:grpSpPr>
        <p:sp>
          <p:nvSpPr>
            <p:cNvPr id="837" name="Freeform 234"/>
            <p:cNvSpPr>
              <a:spLocks/>
            </p:cNvSpPr>
            <p:nvPr/>
          </p:nvSpPr>
          <p:spPr bwMode="auto">
            <a:xfrm>
              <a:off x="2070101" y="2627313"/>
              <a:ext cx="11113" cy="176213"/>
            </a:xfrm>
            <a:custGeom>
              <a:avLst/>
              <a:gdLst>
                <a:gd name="T0" fmla="*/ 4 w 8"/>
                <a:gd name="T1" fmla="*/ 120 h 120"/>
                <a:gd name="T2" fmla="*/ 0 w 8"/>
                <a:gd name="T3" fmla="*/ 116 h 120"/>
                <a:gd name="T4" fmla="*/ 0 w 8"/>
                <a:gd name="T5" fmla="*/ 4 h 120"/>
                <a:gd name="T6" fmla="*/ 4 w 8"/>
                <a:gd name="T7" fmla="*/ 0 h 120"/>
                <a:gd name="T8" fmla="*/ 8 w 8"/>
                <a:gd name="T9" fmla="*/ 4 h 120"/>
                <a:gd name="T10" fmla="*/ 8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2" y="120"/>
                    <a:pt x="0" y="118"/>
                    <a:pt x="0" y="1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8"/>
                    <a:pt x="6" y="120"/>
                    <a:pt x="4" y="120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8" name="Freeform 235"/>
            <p:cNvSpPr>
              <a:spLocks/>
            </p:cNvSpPr>
            <p:nvPr/>
          </p:nvSpPr>
          <p:spPr bwMode="auto">
            <a:xfrm>
              <a:off x="1909763" y="2509838"/>
              <a:ext cx="150813" cy="93663"/>
            </a:xfrm>
            <a:custGeom>
              <a:avLst/>
              <a:gdLst>
                <a:gd name="T0" fmla="*/ 99 w 103"/>
                <a:gd name="T1" fmla="*/ 64 h 64"/>
                <a:gd name="T2" fmla="*/ 97 w 103"/>
                <a:gd name="T3" fmla="*/ 63 h 64"/>
                <a:gd name="T4" fmla="*/ 2 w 103"/>
                <a:gd name="T5" fmla="*/ 8 h 64"/>
                <a:gd name="T6" fmla="*/ 1 w 103"/>
                <a:gd name="T7" fmla="*/ 3 h 64"/>
                <a:gd name="T8" fmla="*/ 6 w 103"/>
                <a:gd name="T9" fmla="*/ 2 h 64"/>
                <a:gd name="T10" fmla="*/ 101 w 103"/>
                <a:gd name="T11" fmla="*/ 57 h 64"/>
                <a:gd name="T12" fmla="*/ 102 w 103"/>
                <a:gd name="T13" fmla="*/ 62 h 64"/>
                <a:gd name="T14" fmla="*/ 99 w 103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64">
                  <a:moveTo>
                    <a:pt x="99" y="64"/>
                  </a:moveTo>
                  <a:cubicBezTo>
                    <a:pt x="98" y="64"/>
                    <a:pt x="97" y="64"/>
                    <a:pt x="97" y="6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2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3" y="58"/>
                    <a:pt x="103" y="60"/>
                    <a:pt x="102" y="62"/>
                  </a:cubicBezTo>
                  <a:cubicBezTo>
                    <a:pt x="101" y="63"/>
                    <a:pt x="100" y="64"/>
                    <a:pt x="99" y="64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9" name="Freeform 236"/>
            <p:cNvSpPr>
              <a:spLocks/>
            </p:cNvSpPr>
            <p:nvPr/>
          </p:nvSpPr>
          <p:spPr bwMode="auto">
            <a:xfrm>
              <a:off x="1725613" y="2511426"/>
              <a:ext cx="152400" cy="92075"/>
            </a:xfrm>
            <a:custGeom>
              <a:avLst/>
              <a:gdLst>
                <a:gd name="T0" fmla="*/ 5 w 104"/>
                <a:gd name="T1" fmla="*/ 63 h 63"/>
                <a:gd name="T2" fmla="*/ 1 w 104"/>
                <a:gd name="T3" fmla="*/ 61 h 63"/>
                <a:gd name="T4" fmla="*/ 3 w 104"/>
                <a:gd name="T5" fmla="*/ 56 h 63"/>
                <a:gd name="T6" fmla="*/ 97 w 104"/>
                <a:gd name="T7" fmla="*/ 1 h 63"/>
                <a:gd name="T8" fmla="*/ 103 w 104"/>
                <a:gd name="T9" fmla="*/ 2 h 63"/>
                <a:gd name="T10" fmla="*/ 101 w 104"/>
                <a:gd name="T11" fmla="*/ 8 h 63"/>
                <a:gd name="T12" fmla="*/ 7 w 104"/>
                <a:gd name="T13" fmla="*/ 62 h 63"/>
                <a:gd name="T14" fmla="*/ 5 w 104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63">
                  <a:moveTo>
                    <a:pt x="5" y="63"/>
                  </a:moveTo>
                  <a:cubicBezTo>
                    <a:pt x="3" y="63"/>
                    <a:pt x="2" y="62"/>
                    <a:pt x="1" y="61"/>
                  </a:cubicBezTo>
                  <a:cubicBezTo>
                    <a:pt x="0" y="59"/>
                    <a:pt x="1" y="57"/>
                    <a:pt x="3" y="56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101" y="0"/>
                    <a:pt x="103" y="2"/>
                  </a:cubicBezTo>
                  <a:cubicBezTo>
                    <a:pt x="104" y="4"/>
                    <a:pt x="103" y="7"/>
                    <a:pt x="101" y="8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6" y="63"/>
                    <a:pt x="5" y="63"/>
                    <a:pt x="5" y="63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0" name="Freeform 237"/>
            <p:cNvSpPr>
              <a:spLocks/>
            </p:cNvSpPr>
            <p:nvPr/>
          </p:nvSpPr>
          <p:spPr bwMode="auto">
            <a:xfrm>
              <a:off x="1704976" y="2627313"/>
              <a:ext cx="11113" cy="176213"/>
            </a:xfrm>
            <a:custGeom>
              <a:avLst/>
              <a:gdLst>
                <a:gd name="T0" fmla="*/ 4 w 8"/>
                <a:gd name="T1" fmla="*/ 120 h 120"/>
                <a:gd name="T2" fmla="*/ 0 w 8"/>
                <a:gd name="T3" fmla="*/ 116 h 120"/>
                <a:gd name="T4" fmla="*/ 0 w 8"/>
                <a:gd name="T5" fmla="*/ 4 h 120"/>
                <a:gd name="T6" fmla="*/ 4 w 8"/>
                <a:gd name="T7" fmla="*/ 0 h 120"/>
                <a:gd name="T8" fmla="*/ 8 w 8"/>
                <a:gd name="T9" fmla="*/ 4 h 120"/>
                <a:gd name="T10" fmla="*/ 8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2" y="120"/>
                    <a:pt x="0" y="118"/>
                    <a:pt x="0" y="1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8"/>
                    <a:pt x="6" y="120"/>
                    <a:pt x="4" y="120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1" name="Freeform 238"/>
            <p:cNvSpPr>
              <a:spLocks/>
            </p:cNvSpPr>
            <p:nvPr/>
          </p:nvSpPr>
          <p:spPr bwMode="auto">
            <a:xfrm>
              <a:off x="1887538" y="2525713"/>
              <a:ext cx="11113" cy="53975"/>
            </a:xfrm>
            <a:custGeom>
              <a:avLst/>
              <a:gdLst>
                <a:gd name="T0" fmla="*/ 4 w 8"/>
                <a:gd name="T1" fmla="*/ 37 h 37"/>
                <a:gd name="T2" fmla="*/ 0 w 8"/>
                <a:gd name="T3" fmla="*/ 33 h 37"/>
                <a:gd name="T4" fmla="*/ 0 w 8"/>
                <a:gd name="T5" fmla="*/ 4 h 37"/>
                <a:gd name="T6" fmla="*/ 4 w 8"/>
                <a:gd name="T7" fmla="*/ 0 h 37"/>
                <a:gd name="T8" fmla="*/ 8 w 8"/>
                <a:gd name="T9" fmla="*/ 4 h 37"/>
                <a:gd name="T10" fmla="*/ 8 w 8"/>
                <a:gd name="T11" fmla="*/ 33 h 37"/>
                <a:gd name="T12" fmla="*/ 4 w 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4" y="37"/>
                  </a:moveTo>
                  <a:cubicBezTo>
                    <a:pt x="2" y="37"/>
                    <a:pt x="0" y="35"/>
                    <a:pt x="0" y="3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5"/>
                    <a:pt x="6" y="37"/>
                    <a:pt x="4" y="37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2" name="Freeform 239"/>
            <p:cNvSpPr>
              <a:spLocks/>
            </p:cNvSpPr>
            <p:nvPr/>
          </p:nvSpPr>
          <p:spPr bwMode="auto">
            <a:xfrm>
              <a:off x="1724026" y="2778126"/>
              <a:ext cx="50800" cy="34925"/>
            </a:xfrm>
            <a:custGeom>
              <a:avLst/>
              <a:gdLst>
                <a:gd name="T0" fmla="*/ 4 w 34"/>
                <a:gd name="T1" fmla="*/ 23 h 23"/>
                <a:gd name="T2" fmla="*/ 1 w 34"/>
                <a:gd name="T3" fmla="*/ 21 h 23"/>
                <a:gd name="T4" fmla="*/ 2 w 34"/>
                <a:gd name="T5" fmla="*/ 16 h 23"/>
                <a:gd name="T6" fmla="*/ 27 w 34"/>
                <a:gd name="T7" fmla="*/ 1 h 23"/>
                <a:gd name="T8" fmla="*/ 33 w 34"/>
                <a:gd name="T9" fmla="*/ 3 h 23"/>
                <a:gd name="T10" fmla="*/ 31 w 34"/>
                <a:gd name="T11" fmla="*/ 8 h 23"/>
                <a:gd name="T12" fmla="*/ 6 w 34"/>
                <a:gd name="T13" fmla="*/ 23 h 23"/>
                <a:gd name="T14" fmla="*/ 4 w 34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3">
                  <a:moveTo>
                    <a:pt x="4" y="23"/>
                  </a:moveTo>
                  <a:cubicBezTo>
                    <a:pt x="3" y="23"/>
                    <a:pt x="2" y="22"/>
                    <a:pt x="1" y="21"/>
                  </a:cubicBezTo>
                  <a:cubicBezTo>
                    <a:pt x="0" y="19"/>
                    <a:pt x="0" y="17"/>
                    <a:pt x="2" y="16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9" y="0"/>
                    <a:pt x="31" y="1"/>
                    <a:pt x="33" y="3"/>
                  </a:cubicBezTo>
                  <a:cubicBezTo>
                    <a:pt x="34" y="5"/>
                    <a:pt x="33" y="7"/>
                    <a:pt x="31" y="8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4" y="23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3" name="Freeform 240"/>
            <p:cNvSpPr>
              <a:spLocks/>
            </p:cNvSpPr>
            <p:nvPr/>
          </p:nvSpPr>
          <p:spPr bwMode="auto">
            <a:xfrm>
              <a:off x="1976438" y="2614613"/>
              <a:ext cx="84138" cy="55563"/>
            </a:xfrm>
            <a:custGeom>
              <a:avLst/>
              <a:gdLst>
                <a:gd name="T0" fmla="*/ 4 w 57"/>
                <a:gd name="T1" fmla="*/ 37 h 37"/>
                <a:gd name="T2" fmla="*/ 1 w 57"/>
                <a:gd name="T3" fmla="*/ 35 h 37"/>
                <a:gd name="T4" fmla="*/ 2 w 57"/>
                <a:gd name="T5" fmla="*/ 29 h 37"/>
                <a:gd name="T6" fmla="*/ 50 w 57"/>
                <a:gd name="T7" fmla="*/ 1 h 37"/>
                <a:gd name="T8" fmla="*/ 56 w 57"/>
                <a:gd name="T9" fmla="*/ 3 h 37"/>
                <a:gd name="T10" fmla="*/ 54 w 57"/>
                <a:gd name="T11" fmla="*/ 8 h 37"/>
                <a:gd name="T12" fmla="*/ 6 w 57"/>
                <a:gd name="T13" fmla="*/ 36 h 37"/>
                <a:gd name="T14" fmla="*/ 4 w 57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37">
                  <a:moveTo>
                    <a:pt x="4" y="37"/>
                  </a:moveTo>
                  <a:cubicBezTo>
                    <a:pt x="3" y="37"/>
                    <a:pt x="2" y="36"/>
                    <a:pt x="1" y="35"/>
                  </a:cubicBezTo>
                  <a:cubicBezTo>
                    <a:pt x="0" y="33"/>
                    <a:pt x="0" y="31"/>
                    <a:pt x="2" y="29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2" y="0"/>
                    <a:pt x="55" y="1"/>
                    <a:pt x="56" y="3"/>
                  </a:cubicBezTo>
                  <a:cubicBezTo>
                    <a:pt x="57" y="4"/>
                    <a:pt x="56" y="7"/>
                    <a:pt x="54" y="8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7"/>
                    <a:pt x="4" y="37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4" name="Freeform 241"/>
            <p:cNvSpPr>
              <a:spLocks/>
            </p:cNvSpPr>
            <p:nvPr/>
          </p:nvSpPr>
          <p:spPr bwMode="auto">
            <a:xfrm>
              <a:off x="1725613" y="2616201"/>
              <a:ext cx="84138" cy="53975"/>
            </a:xfrm>
            <a:custGeom>
              <a:avLst/>
              <a:gdLst>
                <a:gd name="T0" fmla="*/ 53 w 57"/>
                <a:gd name="T1" fmla="*/ 36 h 36"/>
                <a:gd name="T2" fmla="*/ 51 w 57"/>
                <a:gd name="T3" fmla="*/ 36 h 36"/>
                <a:gd name="T4" fmla="*/ 3 w 57"/>
                <a:gd name="T5" fmla="*/ 8 h 36"/>
                <a:gd name="T6" fmla="*/ 1 w 57"/>
                <a:gd name="T7" fmla="*/ 3 h 36"/>
                <a:gd name="T8" fmla="*/ 7 w 57"/>
                <a:gd name="T9" fmla="*/ 1 h 36"/>
                <a:gd name="T10" fmla="*/ 55 w 57"/>
                <a:gd name="T11" fmla="*/ 29 h 36"/>
                <a:gd name="T12" fmla="*/ 56 w 57"/>
                <a:gd name="T13" fmla="*/ 34 h 36"/>
                <a:gd name="T14" fmla="*/ 53 w 5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36">
                  <a:moveTo>
                    <a:pt x="53" y="36"/>
                  </a:moveTo>
                  <a:cubicBezTo>
                    <a:pt x="52" y="36"/>
                    <a:pt x="52" y="36"/>
                    <a:pt x="51" y="3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7" y="30"/>
                    <a:pt x="57" y="32"/>
                    <a:pt x="56" y="34"/>
                  </a:cubicBezTo>
                  <a:cubicBezTo>
                    <a:pt x="56" y="35"/>
                    <a:pt x="54" y="36"/>
                    <a:pt x="53" y="36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5" name="Freeform 242"/>
            <p:cNvSpPr>
              <a:spLocks/>
            </p:cNvSpPr>
            <p:nvPr/>
          </p:nvSpPr>
          <p:spPr bwMode="auto">
            <a:xfrm>
              <a:off x="2014538" y="2786063"/>
              <a:ext cx="42863" cy="31750"/>
            </a:xfrm>
            <a:custGeom>
              <a:avLst/>
              <a:gdLst>
                <a:gd name="T0" fmla="*/ 26 w 30"/>
                <a:gd name="T1" fmla="*/ 22 h 22"/>
                <a:gd name="T2" fmla="*/ 24 w 30"/>
                <a:gd name="T3" fmla="*/ 21 h 22"/>
                <a:gd name="T4" fmla="*/ 2 w 30"/>
                <a:gd name="T5" fmla="*/ 8 h 22"/>
                <a:gd name="T6" fmla="*/ 1 w 30"/>
                <a:gd name="T7" fmla="*/ 3 h 22"/>
                <a:gd name="T8" fmla="*/ 6 w 30"/>
                <a:gd name="T9" fmla="*/ 1 h 22"/>
                <a:gd name="T10" fmla="*/ 28 w 30"/>
                <a:gd name="T11" fmla="*/ 14 h 22"/>
                <a:gd name="T12" fmla="*/ 29 w 30"/>
                <a:gd name="T13" fmla="*/ 20 h 22"/>
                <a:gd name="T14" fmla="*/ 26 w 30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2">
                  <a:moveTo>
                    <a:pt x="26" y="22"/>
                  </a:moveTo>
                  <a:cubicBezTo>
                    <a:pt x="25" y="22"/>
                    <a:pt x="24" y="21"/>
                    <a:pt x="24" y="2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5"/>
                    <a:pt x="30" y="18"/>
                    <a:pt x="29" y="20"/>
                  </a:cubicBezTo>
                  <a:cubicBezTo>
                    <a:pt x="29" y="21"/>
                    <a:pt x="27" y="22"/>
                    <a:pt x="26" y="22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6" name="Freeform 243"/>
            <p:cNvSpPr>
              <a:spLocks noEditPoints="1"/>
            </p:cNvSpPr>
            <p:nvPr/>
          </p:nvSpPr>
          <p:spPr bwMode="auto">
            <a:xfrm>
              <a:off x="2046288" y="2579688"/>
              <a:ext cx="58738" cy="58738"/>
            </a:xfrm>
            <a:custGeom>
              <a:avLst/>
              <a:gdLst>
                <a:gd name="T0" fmla="*/ 20 w 40"/>
                <a:gd name="T1" fmla="*/ 40 h 40"/>
                <a:gd name="T2" fmla="*/ 0 w 40"/>
                <a:gd name="T3" fmla="*/ 20 h 40"/>
                <a:gd name="T4" fmla="*/ 20 w 40"/>
                <a:gd name="T5" fmla="*/ 0 h 40"/>
                <a:gd name="T6" fmla="*/ 40 w 40"/>
                <a:gd name="T7" fmla="*/ 20 h 40"/>
                <a:gd name="T8" fmla="*/ 20 w 40"/>
                <a:gd name="T9" fmla="*/ 40 h 40"/>
                <a:gd name="T10" fmla="*/ 20 w 40"/>
                <a:gd name="T11" fmla="*/ 8 h 40"/>
                <a:gd name="T12" fmla="*/ 8 w 40"/>
                <a:gd name="T13" fmla="*/ 20 h 40"/>
                <a:gd name="T14" fmla="*/ 20 w 40"/>
                <a:gd name="T15" fmla="*/ 32 h 40"/>
                <a:gd name="T16" fmla="*/ 32 w 40"/>
                <a:gd name="T17" fmla="*/ 20 h 40"/>
                <a:gd name="T18" fmla="*/ 20 w 40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8"/>
                  </a:moveTo>
                  <a:cubicBezTo>
                    <a:pt x="14" y="8"/>
                    <a:pt x="8" y="13"/>
                    <a:pt x="8" y="20"/>
                  </a:cubicBezTo>
                  <a:cubicBezTo>
                    <a:pt x="8" y="27"/>
                    <a:pt x="14" y="32"/>
                    <a:pt x="20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3"/>
                    <a:pt x="27" y="8"/>
                    <a:pt x="20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7" name="Freeform 244"/>
            <p:cNvSpPr>
              <a:spLocks noEditPoints="1"/>
            </p:cNvSpPr>
            <p:nvPr/>
          </p:nvSpPr>
          <p:spPr bwMode="auto">
            <a:xfrm>
              <a:off x="2046288" y="2792413"/>
              <a:ext cx="58738" cy="58738"/>
            </a:xfrm>
            <a:custGeom>
              <a:avLst/>
              <a:gdLst>
                <a:gd name="T0" fmla="*/ 20 w 40"/>
                <a:gd name="T1" fmla="*/ 40 h 40"/>
                <a:gd name="T2" fmla="*/ 0 w 40"/>
                <a:gd name="T3" fmla="*/ 20 h 40"/>
                <a:gd name="T4" fmla="*/ 20 w 40"/>
                <a:gd name="T5" fmla="*/ 0 h 40"/>
                <a:gd name="T6" fmla="*/ 40 w 40"/>
                <a:gd name="T7" fmla="*/ 20 h 40"/>
                <a:gd name="T8" fmla="*/ 20 w 40"/>
                <a:gd name="T9" fmla="*/ 40 h 40"/>
                <a:gd name="T10" fmla="*/ 20 w 40"/>
                <a:gd name="T11" fmla="*/ 8 h 40"/>
                <a:gd name="T12" fmla="*/ 8 w 40"/>
                <a:gd name="T13" fmla="*/ 20 h 40"/>
                <a:gd name="T14" fmla="*/ 20 w 40"/>
                <a:gd name="T15" fmla="*/ 32 h 40"/>
                <a:gd name="T16" fmla="*/ 32 w 40"/>
                <a:gd name="T17" fmla="*/ 20 h 40"/>
                <a:gd name="T18" fmla="*/ 20 w 40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8"/>
                  </a:moveTo>
                  <a:cubicBezTo>
                    <a:pt x="14" y="8"/>
                    <a:pt x="8" y="13"/>
                    <a:pt x="8" y="20"/>
                  </a:cubicBezTo>
                  <a:cubicBezTo>
                    <a:pt x="8" y="27"/>
                    <a:pt x="14" y="32"/>
                    <a:pt x="20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3"/>
                    <a:pt x="27" y="8"/>
                    <a:pt x="20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8" name="Freeform 245"/>
            <p:cNvSpPr>
              <a:spLocks noEditPoints="1"/>
            </p:cNvSpPr>
            <p:nvPr/>
          </p:nvSpPr>
          <p:spPr bwMode="auto">
            <a:xfrm>
              <a:off x="1681163" y="2792413"/>
              <a:ext cx="58738" cy="58738"/>
            </a:xfrm>
            <a:custGeom>
              <a:avLst/>
              <a:gdLst>
                <a:gd name="T0" fmla="*/ 20 w 40"/>
                <a:gd name="T1" fmla="*/ 40 h 40"/>
                <a:gd name="T2" fmla="*/ 0 w 40"/>
                <a:gd name="T3" fmla="*/ 20 h 40"/>
                <a:gd name="T4" fmla="*/ 20 w 40"/>
                <a:gd name="T5" fmla="*/ 0 h 40"/>
                <a:gd name="T6" fmla="*/ 40 w 40"/>
                <a:gd name="T7" fmla="*/ 20 h 40"/>
                <a:gd name="T8" fmla="*/ 20 w 40"/>
                <a:gd name="T9" fmla="*/ 40 h 40"/>
                <a:gd name="T10" fmla="*/ 20 w 40"/>
                <a:gd name="T11" fmla="*/ 8 h 40"/>
                <a:gd name="T12" fmla="*/ 8 w 40"/>
                <a:gd name="T13" fmla="*/ 20 h 40"/>
                <a:gd name="T14" fmla="*/ 20 w 40"/>
                <a:gd name="T15" fmla="*/ 32 h 40"/>
                <a:gd name="T16" fmla="*/ 32 w 40"/>
                <a:gd name="T17" fmla="*/ 20 h 40"/>
                <a:gd name="T18" fmla="*/ 20 w 40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8"/>
                  </a:moveTo>
                  <a:cubicBezTo>
                    <a:pt x="14" y="8"/>
                    <a:pt x="8" y="13"/>
                    <a:pt x="8" y="20"/>
                  </a:cubicBezTo>
                  <a:cubicBezTo>
                    <a:pt x="8" y="27"/>
                    <a:pt x="14" y="32"/>
                    <a:pt x="20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3"/>
                    <a:pt x="27" y="8"/>
                    <a:pt x="20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9" name="Freeform 246"/>
            <p:cNvSpPr>
              <a:spLocks noEditPoints="1"/>
            </p:cNvSpPr>
            <p:nvPr/>
          </p:nvSpPr>
          <p:spPr bwMode="auto">
            <a:xfrm>
              <a:off x="1681163" y="2579688"/>
              <a:ext cx="58738" cy="58738"/>
            </a:xfrm>
            <a:custGeom>
              <a:avLst/>
              <a:gdLst>
                <a:gd name="T0" fmla="*/ 20 w 40"/>
                <a:gd name="T1" fmla="*/ 40 h 40"/>
                <a:gd name="T2" fmla="*/ 0 w 40"/>
                <a:gd name="T3" fmla="*/ 20 h 40"/>
                <a:gd name="T4" fmla="*/ 20 w 40"/>
                <a:gd name="T5" fmla="*/ 0 h 40"/>
                <a:gd name="T6" fmla="*/ 40 w 40"/>
                <a:gd name="T7" fmla="*/ 20 h 40"/>
                <a:gd name="T8" fmla="*/ 20 w 40"/>
                <a:gd name="T9" fmla="*/ 40 h 40"/>
                <a:gd name="T10" fmla="*/ 20 w 40"/>
                <a:gd name="T11" fmla="*/ 8 h 40"/>
                <a:gd name="T12" fmla="*/ 8 w 40"/>
                <a:gd name="T13" fmla="*/ 20 h 40"/>
                <a:gd name="T14" fmla="*/ 20 w 40"/>
                <a:gd name="T15" fmla="*/ 32 h 40"/>
                <a:gd name="T16" fmla="*/ 32 w 40"/>
                <a:gd name="T17" fmla="*/ 20 h 40"/>
                <a:gd name="T18" fmla="*/ 20 w 40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8"/>
                  </a:moveTo>
                  <a:cubicBezTo>
                    <a:pt x="14" y="8"/>
                    <a:pt x="8" y="13"/>
                    <a:pt x="8" y="20"/>
                  </a:cubicBezTo>
                  <a:cubicBezTo>
                    <a:pt x="8" y="27"/>
                    <a:pt x="14" y="32"/>
                    <a:pt x="20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3"/>
                    <a:pt x="27" y="8"/>
                    <a:pt x="20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0" name="Freeform 247"/>
            <p:cNvSpPr>
              <a:spLocks noEditPoints="1"/>
            </p:cNvSpPr>
            <p:nvPr/>
          </p:nvSpPr>
          <p:spPr bwMode="auto">
            <a:xfrm>
              <a:off x="1863726" y="2473326"/>
              <a:ext cx="58738" cy="58738"/>
            </a:xfrm>
            <a:custGeom>
              <a:avLst/>
              <a:gdLst>
                <a:gd name="T0" fmla="*/ 20 w 40"/>
                <a:gd name="T1" fmla="*/ 40 h 40"/>
                <a:gd name="T2" fmla="*/ 0 w 40"/>
                <a:gd name="T3" fmla="*/ 20 h 40"/>
                <a:gd name="T4" fmla="*/ 20 w 40"/>
                <a:gd name="T5" fmla="*/ 0 h 40"/>
                <a:gd name="T6" fmla="*/ 40 w 40"/>
                <a:gd name="T7" fmla="*/ 20 h 40"/>
                <a:gd name="T8" fmla="*/ 20 w 40"/>
                <a:gd name="T9" fmla="*/ 40 h 40"/>
                <a:gd name="T10" fmla="*/ 20 w 40"/>
                <a:gd name="T11" fmla="*/ 8 h 40"/>
                <a:gd name="T12" fmla="*/ 8 w 40"/>
                <a:gd name="T13" fmla="*/ 20 h 40"/>
                <a:gd name="T14" fmla="*/ 20 w 40"/>
                <a:gd name="T15" fmla="*/ 32 h 40"/>
                <a:gd name="T16" fmla="*/ 32 w 40"/>
                <a:gd name="T17" fmla="*/ 20 h 40"/>
                <a:gd name="T18" fmla="*/ 20 w 40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8"/>
                  </a:moveTo>
                  <a:cubicBezTo>
                    <a:pt x="14" y="8"/>
                    <a:pt x="8" y="13"/>
                    <a:pt x="8" y="20"/>
                  </a:cubicBezTo>
                  <a:cubicBezTo>
                    <a:pt x="8" y="27"/>
                    <a:pt x="14" y="32"/>
                    <a:pt x="20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3"/>
                    <a:pt x="27" y="8"/>
                    <a:pt x="20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1" name="Freeform 248"/>
            <p:cNvSpPr>
              <a:spLocks noEditPoints="1"/>
            </p:cNvSpPr>
            <p:nvPr/>
          </p:nvSpPr>
          <p:spPr bwMode="auto">
            <a:xfrm>
              <a:off x="1852613" y="2597151"/>
              <a:ext cx="82550" cy="95250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2" name="Freeform 249"/>
            <p:cNvSpPr>
              <a:spLocks/>
            </p:cNvSpPr>
            <p:nvPr/>
          </p:nvSpPr>
          <p:spPr bwMode="auto">
            <a:xfrm>
              <a:off x="1939926" y="2827338"/>
              <a:ext cx="12700" cy="58738"/>
            </a:xfrm>
            <a:custGeom>
              <a:avLst/>
              <a:gdLst>
                <a:gd name="T0" fmla="*/ 4 w 8"/>
                <a:gd name="T1" fmla="*/ 40 h 40"/>
                <a:gd name="T2" fmla="*/ 0 w 8"/>
                <a:gd name="T3" fmla="*/ 36 h 40"/>
                <a:gd name="T4" fmla="*/ 0 w 8"/>
                <a:gd name="T5" fmla="*/ 4 h 40"/>
                <a:gd name="T6" fmla="*/ 4 w 8"/>
                <a:gd name="T7" fmla="*/ 0 h 40"/>
                <a:gd name="T8" fmla="*/ 8 w 8"/>
                <a:gd name="T9" fmla="*/ 4 h 40"/>
                <a:gd name="T10" fmla="*/ 8 w 8"/>
                <a:gd name="T11" fmla="*/ 36 h 40"/>
                <a:gd name="T12" fmla="*/ 4 w 8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0">
                  <a:moveTo>
                    <a:pt x="4" y="40"/>
                  </a:moveTo>
                  <a:cubicBezTo>
                    <a:pt x="2" y="40"/>
                    <a:pt x="0" y="38"/>
                    <a:pt x="0" y="3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8"/>
                    <a:pt x="6" y="40"/>
                    <a:pt x="4" y="4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3" name="Freeform 250"/>
            <p:cNvSpPr>
              <a:spLocks/>
            </p:cNvSpPr>
            <p:nvPr/>
          </p:nvSpPr>
          <p:spPr bwMode="auto">
            <a:xfrm>
              <a:off x="1835151" y="2827338"/>
              <a:ext cx="11113" cy="58738"/>
            </a:xfrm>
            <a:custGeom>
              <a:avLst/>
              <a:gdLst>
                <a:gd name="T0" fmla="*/ 4 w 8"/>
                <a:gd name="T1" fmla="*/ 40 h 40"/>
                <a:gd name="T2" fmla="*/ 0 w 8"/>
                <a:gd name="T3" fmla="*/ 36 h 40"/>
                <a:gd name="T4" fmla="*/ 0 w 8"/>
                <a:gd name="T5" fmla="*/ 4 h 40"/>
                <a:gd name="T6" fmla="*/ 4 w 8"/>
                <a:gd name="T7" fmla="*/ 0 h 40"/>
                <a:gd name="T8" fmla="*/ 8 w 8"/>
                <a:gd name="T9" fmla="*/ 4 h 40"/>
                <a:gd name="T10" fmla="*/ 8 w 8"/>
                <a:gd name="T11" fmla="*/ 36 h 40"/>
                <a:gd name="T12" fmla="*/ 4 w 8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0">
                  <a:moveTo>
                    <a:pt x="4" y="40"/>
                  </a:moveTo>
                  <a:cubicBezTo>
                    <a:pt x="2" y="40"/>
                    <a:pt x="0" y="38"/>
                    <a:pt x="0" y="3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8"/>
                    <a:pt x="6" y="40"/>
                    <a:pt x="4" y="4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4" name="Freeform 251"/>
            <p:cNvSpPr>
              <a:spLocks/>
            </p:cNvSpPr>
            <p:nvPr/>
          </p:nvSpPr>
          <p:spPr bwMode="auto">
            <a:xfrm>
              <a:off x="1881188" y="2703513"/>
              <a:ext cx="23813" cy="11113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5" name="Freeform 252"/>
            <p:cNvSpPr>
              <a:spLocks/>
            </p:cNvSpPr>
            <p:nvPr/>
          </p:nvSpPr>
          <p:spPr bwMode="auto">
            <a:xfrm>
              <a:off x="1887538" y="2703513"/>
              <a:ext cx="11113" cy="76200"/>
            </a:xfrm>
            <a:custGeom>
              <a:avLst/>
              <a:gdLst>
                <a:gd name="T0" fmla="*/ 4 w 8"/>
                <a:gd name="T1" fmla="*/ 52 h 52"/>
                <a:gd name="T2" fmla="*/ 0 w 8"/>
                <a:gd name="T3" fmla="*/ 48 h 52"/>
                <a:gd name="T4" fmla="*/ 0 w 8"/>
                <a:gd name="T5" fmla="*/ 4 h 52"/>
                <a:gd name="T6" fmla="*/ 4 w 8"/>
                <a:gd name="T7" fmla="*/ 0 h 52"/>
                <a:gd name="T8" fmla="*/ 8 w 8"/>
                <a:gd name="T9" fmla="*/ 4 h 52"/>
                <a:gd name="T10" fmla="*/ 8 w 8"/>
                <a:gd name="T11" fmla="*/ 48 h 52"/>
                <a:gd name="T12" fmla="*/ 4 w 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4" y="52"/>
                  </a:moveTo>
                  <a:cubicBezTo>
                    <a:pt x="2" y="52"/>
                    <a:pt x="0" y="50"/>
                    <a:pt x="0" y="4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50"/>
                    <a:pt x="6" y="52"/>
                    <a:pt x="4" y="5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6" name="Freeform 253"/>
            <p:cNvSpPr>
              <a:spLocks noEditPoints="1"/>
            </p:cNvSpPr>
            <p:nvPr/>
          </p:nvSpPr>
          <p:spPr bwMode="auto">
            <a:xfrm>
              <a:off x="1787526" y="2703513"/>
              <a:ext cx="201613" cy="130175"/>
            </a:xfrm>
            <a:custGeom>
              <a:avLst/>
              <a:gdLst>
                <a:gd name="T0" fmla="*/ 120 w 137"/>
                <a:gd name="T1" fmla="*/ 88 h 88"/>
                <a:gd name="T2" fmla="*/ 90 w 137"/>
                <a:gd name="T3" fmla="*/ 88 h 88"/>
                <a:gd name="T4" fmla="*/ 79 w 137"/>
                <a:gd name="T5" fmla="*/ 86 h 88"/>
                <a:gd name="T6" fmla="*/ 79 w 137"/>
                <a:gd name="T7" fmla="*/ 86 h 88"/>
                <a:gd name="T8" fmla="*/ 56 w 137"/>
                <a:gd name="T9" fmla="*/ 88 h 88"/>
                <a:gd name="T10" fmla="*/ 17 w 137"/>
                <a:gd name="T11" fmla="*/ 88 h 88"/>
                <a:gd name="T12" fmla="*/ 3 w 137"/>
                <a:gd name="T13" fmla="*/ 83 h 88"/>
                <a:gd name="T14" fmla="*/ 0 w 137"/>
                <a:gd name="T15" fmla="*/ 73 h 88"/>
                <a:gd name="T16" fmla="*/ 9 w 137"/>
                <a:gd name="T17" fmla="*/ 26 h 88"/>
                <a:gd name="T18" fmla="*/ 43 w 137"/>
                <a:gd name="T19" fmla="*/ 0 h 88"/>
                <a:gd name="T20" fmla="*/ 51 w 137"/>
                <a:gd name="T21" fmla="*/ 0 h 88"/>
                <a:gd name="T22" fmla="*/ 72 w 137"/>
                <a:gd name="T23" fmla="*/ 48 h 88"/>
                <a:gd name="T24" fmla="*/ 94 w 137"/>
                <a:gd name="T25" fmla="*/ 0 h 88"/>
                <a:gd name="T26" fmla="*/ 99 w 137"/>
                <a:gd name="T27" fmla="*/ 0 h 88"/>
                <a:gd name="T28" fmla="*/ 130 w 137"/>
                <a:gd name="T29" fmla="*/ 26 h 88"/>
                <a:gd name="T30" fmla="*/ 136 w 137"/>
                <a:gd name="T31" fmla="*/ 73 h 88"/>
                <a:gd name="T32" fmla="*/ 133 w 137"/>
                <a:gd name="T33" fmla="*/ 82 h 88"/>
                <a:gd name="T34" fmla="*/ 120 w 137"/>
                <a:gd name="T35" fmla="*/ 88 h 88"/>
                <a:gd name="T36" fmla="*/ 78 w 137"/>
                <a:gd name="T37" fmla="*/ 77 h 88"/>
                <a:gd name="T38" fmla="*/ 90 w 137"/>
                <a:gd name="T39" fmla="*/ 80 h 88"/>
                <a:gd name="T40" fmla="*/ 120 w 137"/>
                <a:gd name="T41" fmla="*/ 80 h 88"/>
                <a:gd name="T42" fmla="*/ 127 w 137"/>
                <a:gd name="T43" fmla="*/ 77 h 88"/>
                <a:gd name="T44" fmla="*/ 128 w 137"/>
                <a:gd name="T45" fmla="*/ 74 h 88"/>
                <a:gd name="T46" fmla="*/ 122 w 137"/>
                <a:gd name="T47" fmla="*/ 27 h 88"/>
                <a:gd name="T48" fmla="*/ 99 w 137"/>
                <a:gd name="T49" fmla="*/ 8 h 88"/>
                <a:gd name="T50" fmla="*/ 99 w 137"/>
                <a:gd name="T51" fmla="*/ 8 h 88"/>
                <a:gd name="T52" fmla="*/ 79 w 137"/>
                <a:gd name="T53" fmla="*/ 51 h 88"/>
                <a:gd name="T54" fmla="*/ 72 w 137"/>
                <a:gd name="T55" fmla="*/ 56 h 88"/>
                <a:gd name="T56" fmla="*/ 65 w 137"/>
                <a:gd name="T57" fmla="*/ 51 h 88"/>
                <a:gd name="T58" fmla="*/ 46 w 137"/>
                <a:gd name="T59" fmla="*/ 8 h 88"/>
                <a:gd name="T60" fmla="*/ 43 w 137"/>
                <a:gd name="T61" fmla="*/ 8 h 88"/>
                <a:gd name="T62" fmla="*/ 16 w 137"/>
                <a:gd name="T63" fmla="*/ 28 h 88"/>
                <a:gd name="T64" fmla="*/ 8 w 137"/>
                <a:gd name="T65" fmla="*/ 74 h 88"/>
                <a:gd name="T66" fmla="*/ 9 w 137"/>
                <a:gd name="T67" fmla="*/ 77 h 88"/>
                <a:gd name="T68" fmla="*/ 17 w 137"/>
                <a:gd name="T69" fmla="*/ 80 h 88"/>
                <a:gd name="T70" fmla="*/ 55 w 137"/>
                <a:gd name="T71" fmla="*/ 80 h 88"/>
                <a:gd name="T72" fmla="*/ 67 w 137"/>
                <a:gd name="T73" fmla="*/ 79 h 88"/>
                <a:gd name="T74" fmla="*/ 29 w 137"/>
                <a:gd name="T75" fmla="*/ 66 h 88"/>
                <a:gd name="T76" fmla="*/ 24 w 137"/>
                <a:gd name="T77" fmla="*/ 67 h 88"/>
                <a:gd name="T78" fmla="*/ 29 w 137"/>
                <a:gd name="T79" fmla="*/ 41 h 88"/>
                <a:gd name="T80" fmla="*/ 34 w 137"/>
                <a:gd name="T81" fmla="*/ 38 h 88"/>
                <a:gd name="T82" fmla="*/ 37 w 137"/>
                <a:gd name="T83" fmla="*/ 43 h 88"/>
                <a:gd name="T84" fmla="*/ 34 w 137"/>
                <a:gd name="T85" fmla="*/ 58 h 88"/>
                <a:gd name="T86" fmla="*/ 78 w 137"/>
                <a:gd name="T87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" h="88">
                  <a:moveTo>
                    <a:pt x="120" y="88"/>
                  </a:moveTo>
                  <a:cubicBezTo>
                    <a:pt x="90" y="88"/>
                    <a:pt x="90" y="88"/>
                    <a:pt x="90" y="88"/>
                  </a:cubicBezTo>
                  <a:cubicBezTo>
                    <a:pt x="87" y="88"/>
                    <a:pt x="83" y="87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1" y="88"/>
                    <a:pt x="6" y="86"/>
                    <a:pt x="3" y="83"/>
                  </a:cubicBezTo>
                  <a:cubicBezTo>
                    <a:pt x="1" y="80"/>
                    <a:pt x="0" y="76"/>
                    <a:pt x="0" y="7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12"/>
                    <a:pt x="27" y="0"/>
                    <a:pt x="4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14" y="0"/>
                    <a:pt x="127" y="11"/>
                    <a:pt x="130" y="26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7" y="76"/>
                    <a:pt x="136" y="79"/>
                    <a:pt x="133" y="82"/>
                  </a:cubicBezTo>
                  <a:cubicBezTo>
                    <a:pt x="130" y="86"/>
                    <a:pt x="125" y="88"/>
                    <a:pt x="120" y="88"/>
                  </a:cubicBezTo>
                  <a:close/>
                  <a:moveTo>
                    <a:pt x="78" y="77"/>
                  </a:moveTo>
                  <a:cubicBezTo>
                    <a:pt x="81" y="79"/>
                    <a:pt x="87" y="80"/>
                    <a:pt x="9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2" y="80"/>
                    <a:pt x="126" y="79"/>
                    <a:pt x="127" y="77"/>
                  </a:cubicBezTo>
                  <a:cubicBezTo>
                    <a:pt x="128" y="76"/>
                    <a:pt x="128" y="74"/>
                    <a:pt x="128" y="74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0" y="16"/>
                    <a:pt x="110" y="8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8" y="54"/>
                    <a:pt x="75" y="56"/>
                    <a:pt x="72" y="56"/>
                  </a:cubicBezTo>
                  <a:cubicBezTo>
                    <a:pt x="69" y="56"/>
                    <a:pt x="66" y="54"/>
                    <a:pt x="65" y="51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19" y="17"/>
                    <a:pt x="16" y="28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5"/>
                    <a:pt x="8" y="76"/>
                    <a:pt x="9" y="77"/>
                  </a:cubicBezTo>
                  <a:cubicBezTo>
                    <a:pt x="11" y="79"/>
                    <a:pt x="14" y="80"/>
                    <a:pt x="17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58" y="74"/>
                    <a:pt x="42" y="65"/>
                    <a:pt x="29" y="66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39"/>
                    <a:pt x="32" y="38"/>
                    <a:pt x="34" y="38"/>
                  </a:cubicBezTo>
                  <a:cubicBezTo>
                    <a:pt x="36" y="39"/>
                    <a:pt x="38" y="41"/>
                    <a:pt x="37" y="43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53" y="59"/>
                    <a:pt x="75" y="75"/>
                    <a:pt x="78" y="7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7" name="Freeform 254"/>
            <p:cNvSpPr>
              <a:spLocks/>
            </p:cNvSpPr>
            <p:nvPr/>
          </p:nvSpPr>
          <p:spPr bwMode="auto">
            <a:xfrm>
              <a:off x="1824038" y="2757488"/>
              <a:ext cx="128588" cy="44450"/>
            </a:xfrm>
            <a:custGeom>
              <a:avLst/>
              <a:gdLst>
                <a:gd name="T0" fmla="*/ 87 w 87"/>
                <a:gd name="T1" fmla="*/ 30 h 30"/>
                <a:gd name="T2" fmla="*/ 80 w 87"/>
                <a:gd name="T3" fmla="*/ 26 h 30"/>
                <a:gd name="T4" fmla="*/ 33 w 87"/>
                <a:gd name="T5" fmla="*/ 22 h 30"/>
                <a:gd name="T6" fmla="*/ 33 w 87"/>
                <a:gd name="T7" fmla="*/ 22 h 30"/>
                <a:gd name="T8" fmla="*/ 14 w 87"/>
                <a:gd name="T9" fmla="*/ 19 h 30"/>
                <a:gd name="T10" fmla="*/ 13 w 87"/>
                <a:gd name="T11" fmla="*/ 20 h 30"/>
                <a:gd name="T12" fmla="*/ 8 w 87"/>
                <a:gd name="T13" fmla="*/ 27 h 30"/>
                <a:gd name="T14" fmla="*/ 2 w 87"/>
                <a:gd name="T15" fmla="*/ 27 h 30"/>
                <a:gd name="T16" fmla="*/ 1 w 87"/>
                <a:gd name="T17" fmla="*/ 22 h 30"/>
                <a:gd name="T18" fmla="*/ 6 w 87"/>
                <a:gd name="T19" fmla="*/ 15 h 30"/>
                <a:gd name="T20" fmla="*/ 17 w 87"/>
                <a:gd name="T21" fmla="*/ 11 h 30"/>
                <a:gd name="T22" fmla="*/ 33 w 87"/>
                <a:gd name="T23" fmla="*/ 14 h 30"/>
                <a:gd name="T24" fmla="*/ 77 w 87"/>
                <a:gd name="T25" fmla="*/ 16 h 30"/>
                <a:gd name="T26" fmla="*/ 76 w 87"/>
                <a:gd name="T27" fmla="*/ 5 h 30"/>
                <a:gd name="T28" fmla="*/ 80 w 87"/>
                <a:gd name="T29" fmla="*/ 0 h 30"/>
                <a:gd name="T30" fmla="*/ 84 w 87"/>
                <a:gd name="T31" fmla="*/ 4 h 30"/>
                <a:gd name="T32" fmla="*/ 87 w 87"/>
                <a:gd name="T3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30">
                  <a:moveTo>
                    <a:pt x="87" y="30"/>
                  </a:moveTo>
                  <a:cubicBezTo>
                    <a:pt x="80" y="26"/>
                    <a:pt x="80" y="26"/>
                    <a:pt x="80" y="26"/>
                  </a:cubicBezTo>
                  <a:cubicBezTo>
                    <a:pt x="65" y="18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8"/>
                    <a:pt x="4" y="29"/>
                    <a:pt x="2" y="27"/>
                  </a:cubicBezTo>
                  <a:cubicBezTo>
                    <a:pt x="1" y="26"/>
                    <a:pt x="0" y="24"/>
                    <a:pt x="1" y="2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2"/>
                    <a:pt x="13" y="9"/>
                    <a:pt x="17" y="11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7" y="14"/>
                    <a:pt x="61" y="11"/>
                    <a:pt x="77" y="16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7" y="0"/>
                    <a:pt x="80" y="0"/>
                  </a:cubicBezTo>
                  <a:cubicBezTo>
                    <a:pt x="82" y="0"/>
                    <a:pt x="84" y="2"/>
                    <a:pt x="84" y="4"/>
                  </a:cubicBezTo>
                  <a:lnTo>
                    <a:pt x="87" y="30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13" name="Группа 1212"/>
          <p:cNvGrpSpPr/>
          <p:nvPr/>
        </p:nvGrpSpPr>
        <p:grpSpPr>
          <a:xfrm>
            <a:off x="2280854" y="1031876"/>
            <a:ext cx="582613" cy="434975"/>
            <a:chOff x="2349501" y="1031876"/>
            <a:chExt cx="582613" cy="434975"/>
          </a:xfrm>
        </p:grpSpPr>
        <p:sp>
          <p:nvSpPr>
            <p:cNvPr id="858" name="Freeform 255"/>
            <p:cNvSpPr>
              <a:spLocks/>
            </p:cNvSpPr>
            <p:nvPr/>
          </p:nvSpPr>
          <p:spPr bwMode="auto">
            <a:xfrm>
              <a:off x="2628901" y="1284288"/>
              <a:ext cx="23813" cy="11113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9" name="Freeform 256"/>
            <p:cNvSpPr>
              <a:spLocks noEditPoints="1"/>
            </p:cNvSpPr>
            <p:nvPr/>
          </p:nvSpPr>
          <p:spPr bwMode="auto">
            <a:xfrm>
              <a:off x="2600326" y="1177926"/>
              <a:ext cx="80963" cy="95250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0" name="Freeform 257"/>
            <p:cNvSpPr>
              <a:spLocks/>
            </p:cNvSpPr>
            <p:nvPr/>
          </p:nvSpPr>
          <p:spPr bwMode="auto">
            <a:xfrm>
              <a:off x="2635251" y="1284288"/>
              <a:ext cx="11113" cy="76200"/>
            </a:xfrm>
            <a:custGeom>
              <a:avLst/>
              <a:gdLst>
                <a:gd name="T0" fmla="*/ 4 w 8"/>
                <a:gd name="T1" fmla="*/ 52 h 52"/>
                <a:gd name="T2" fmla="*/ 0 w 8"/>
                <a:gd name="T3" fmla="*/ 48 h 52"/>
                <a:gd name="T4" fmla="*/ 0 w 8"/>
                <a:gd name="T5" fmla="*/ 4 h 52"/>
                <a:gd name="T6" fmla="*/ 4 w 8"/>
                <a:gd name="T7" fmla="*/ 0 h 52"/>
                <a:gd name="T8" fmla="*/ 8 w 8"/>
                <a:gd name="T9" fmla="*/ 4 h 52"/>
                <a:gd name="T10" fmla="*/ 8 w 8"/>
                <a:gd name="T11" fmla="*/ 48 h 52"/>
                <a:gd name="T12" fmla="*/ 4 w 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4" y="52"/>
                  </a:moveTo>
                  <a:cubicBezTo>
                    <a:pt x="2" y="52"/>
                    <a:pt x="0" y="50"/>
                    <a:pt x="0" y="4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50"/>
                    <a:pt x="6" y="52"/>
                    <a:pt x="4" y="5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1" name="Freeform 258"/>
            <p:cNvSpPr>
              <a:spLocks/>
            </p:cNvSpPr>
            <p:nvPr/>
          </p:nvSpPr>
          <p:spPr bwMode="auto">
            <a:xfrm>
              <a:off x="2571751" y="1338263"/>
              <a:ext cx="127000" cy="41275"/>
            </a:xfrm>
            <a:custGeom>
              <a:avLst/>
              <a:gdLst>
                <a:gd name="T0" fmla="*/ 4 w 86"/>
                <a:gd name="T1" fmla="*/ 28 h 28"/>
                <a:gd name="T2" fmla="*/ 2 w 86"/>
                <a:gd name="T3" fmla="*/ 27 h 28"/>
                <a:gd name="T4" fmla="*/ 1 w 86"/>
                <a:gd name="T5" fmla="*/ 22 h 28"/>
                <a:gd name="T6" fmla="*/ 6 w 86"/>
                <a:gd name="T7" fmla="*/ 15 h 28"/>
                <a:gd name="T8" fmla="*/ 17 w 86"/>
                <a:gd name="T9" fmla="*/ 11 h 28"/>
                <a:gd name="T10" fmla="*/ 33 w 86"/>
                <a:gd name="T11" fmla="*/ 14 h 28"/>
                <a:gd name="T12" fmla="*/ 77 w 86"/>
                <a:gd name="T13" fmla="*/ 16 h 28"/>
                <a:gd name="T14" fmla="*/ 76 w 86"/>
                <a:gd name="T15" fmla="*/ 4 h 28"/>
                <a:gd name="T16" fmla="*/ 79 w 86"/>
                <a:gd name="T17" fmla="*/ 0 h 28"/>
                <a:gd name="T18" fmla="*/ 84 w 86"/>
                <a:gd name="T19" fmla="*/ 4 h 28"/>
                <a:gd name="T20" fmla="*/ 86 w 86"/>
                <a:gd name="T21" fmla="*/ 22 h 28"/>
                <a:gd name="T22" fmla="*/ 84 w 86"/>
                <a:gd name="T23" fmla="*/ 26 h 28"/>
                <a:gd name="T24" fmla="*/ 80 w 86"/>
                <a:gd name="T25" fmla="*/ 26 h 28"/>
                <a:gd name="T26" fmla="*/ 33 w 86"/>
                <a:gd name="T27" fmla="*/ 22 h 28"/>
                <a:gd name="T28" fmla="*/ 32 w 86"/>
                <a:gd name="T29" fmla="*/ 22 h 28"/>
                <a:gd name="T30" fmla="*/ 15 w 86"/>
                <a:gd name="T31" fmla="*/ 19 h 28"/>
                <a:gd name="T32" fmla="*/ 14 w 86"/>
                <a:gd name="T33" fmla="*/ 19 h 28"/>
                <a:gd name="T34" fmla="*/ 13 w 86"/>
                <a:gd name="T35" fmla="*/ 20 h 28"/>
                <a:gd name="T36" fmla="*/ 8 w 86"/>
                <a:gd name="T37" fmla="*/ 26 h 28"/>
                <a:gd name="T38" fmla="*/ 4 w 86"/>
                <a:gd name="T3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28">
                  <a:moveTo>
                    <a:pt x="4" y="28"/>
                  </a:moveTo>
                  <a:cubicBezTo>
                    <a:pt x="4" y="28"/>
                    <a:pt x="3" y="28"/>
                    <a:pt x="2" y="27"/>
                  </a:cubicBezTo>
                  <a:cubicBezTo>
                    <a:pt x="0" y="26"/>
                    <a:pt x="0" y="24"/>
                    <a:pt x="1" y="2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2"/>
                    <a:pt x="12" y="9"/>
                    <a:pt x="17" y="11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7" y="13"/>
                    <a:pt x="61" y="11"/>
                    <a:pt x="77" y="16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2"/>
                    <a:pt x="77" y="0"/>
                    <a:pt x="79" y="0"/>
                  </a:cubicBezTo>
                  <a:cubicBezTo>
                    <a:pt x="82" y="0"/>
                    <a:pt x="84" y="1"/>
                    <a:pt x="84" y="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4"/>
                    <a:pt x="85" y="25"/>
                    <a:pt x="84" y="26"/>
                  </a:cubicBezTo>
                  <a:cubicBezTo>
                    <a:pt x="83" y="27"/>
                    <a:pt x="81" y="27"/>
                    <a:pt x="80" y="26"/>
                  </a:cubicBezTo>
                  <a:cubicBezTo>
                    <a:pt x="65" y="18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8"/>
                    <a:pt x="6" y="28"/>
                    <a:pt x="4" y="2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2" name="Freeform 259"/>
            <p:cNvSpPr>
              <a:spLocks/>
            </p:cNvSpPr>
            <p:nvPr/>
          </p:nvSpPr>
          <p:spPr bwMode="auto">
            <a:xfrm>
              <a:off x="2576513" y="1408113"/>
              <a:ext cx="128588" cy="58738"/>
            </a:xfrm>
            <a:custGeom>
              <a:avLst/>
              <a:gdLst>
                <a:gd name="T0" fmla="*/ 44 w 88"/>
                <a:gd name="T1" fmla="*/ 40 h 40"/>
                <a:gd name="T2" fmla="*/ 1 w 88"/>
                <a:gd name="T3" fmla="*/ 26 h 40"/>
                <a:gd name="T4" fmla="*/ 0 w 88"/>
                <a:gd name="T5" fmla="*/ 24 h 40"/>
                <a:gd name="T6" fmla="*/ 0 w 88"/>
                <a:gd name="T7" fmla="*/ 4 h 40"/>
                <a:gd name="T8" fmla="*/ 4 w 88"/>
                <a:gd name="T9" fmla="*/ 0 h 40"/>
                <a:gd name="T10" fmla="*/ 8 w 88"/>
                <a:gd name="T11" fmla="*/ 4 h 40"/>
                <a:gd name="T12" fmla="*/ 8 w 88"/>
                <a:gd name="T13" fmla="*/ 22 h 40"/>
                <a:gd name="T14" fmla="*/ 44 w 88"/>
                <a:gd name="T15" fmla="*/ 32 h 40"/>
                <a:gd name="T16" fmla="*/ 80 w 88"/>
                <a:gd name="T17" fmla="*/ 22 h 40"/>
                <a:gd name="T18" fmla="*/ 80 w 88"/>
                <a:gd name="T19" fmla="*/ 4 h 40"/>
                <a:gd name="T20" fmla="*/ 84 w 88"/>
                <a:gd name="T21" fmla="*/ 0 h 40"/>
                <a:gd name="T22" fmla="*/ 88 w 88"/>
                <a:gd name="T23" fmla="*/ 4 h 40"/>
                <a:gd name="T24" fmla="*/ 88 w 88"/>
                <a:gd name="T25" fmla="*/ 24 h 40"/>
                <a:gd name="T26" fmla="*/ 87 w 88"/>
                <a:gd name="T27" fmla="*/ 26 h 40"/>
                <a:gd name="T28" fmla="*/ 44 w 88"/>
                <a:gd name="T2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0">
                  <a:moveTo>
                    <a:pt x="44" y="40"/>
                  </a:moveTo>
                  <a:cubicBezTo>
                    <a:pt x="12" y="40"/>
                    <a:pt x="1" y="27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1" y="25"/>
                    <a:pt x="21" y="32"/>
                    <a:pt x="44" y="32"/>
                  </a:cubicBezTo>
                  <a:cubicBezTo>
                    <a:pt x="67" y="32"/>
                    <a:pt x="77" y="25"/>
                    <a:pt x="80" y="22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2"/>
                    <a:pt x="82" y="0"/>
                    <a:pt x="84" y="0"/>
                  </a:cubicBezTo>
                  <a:cubicBezTo>
                    <a:pt x="86" y="0"/>
                    <a:pt x="88" y="2"/>
                    <a:pt x="88" y="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5"/>
                    <a:pt x="88" y="26"/>
                    <a:pt x="87" y="26"/>
                  </a:cubicBezTo>
                  <a:cubicBezTo>
                    <a:pt x="87" y="27"/>
                    <a:pt x="76" y="40"/>
                    <a:pt x="44" y="4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3" name="Freeform 260"/>
            <p:cNvSpPr>
              <a:spLocks noEditPoints="1"/>
            </p:cNvSpPr>
            <p:nvPr/>
          </p:nvSpPr>
          <p:spPr bwMode="auto">
            <a:xfrm>
              <a:off x="2535238" y="1284288"/>
              <a:ext cx="200025" cy="130175"/>
            </a:xfrm>
            <a:custGeom>
              <a:avLst/>
              <a:gdLst>
                <a:gd name="T0" fmla="*/ 119 w 136"/>
                <a:gd name="T1" fmla="*/ 88 h 88"/>
                <a:gd name="T2" fmla="*/ 90 w 136"/>
                <a:gd name="T3" fmla="*/ 88 h 88"/>
                <a:gd name="T4" fmla="*/ 79 w 136"/>
                <a:gd name="T5" fmla="*/ 86 h 88"/>
                <a:gd name="T6" fmla="*/ 78 w 136"/>
                <a:gd name="T7" fmla="*/ 86 h 88"/>
                <a:gd name="T8" fmla="*/ 55 w 136"/>
                <a:gd name="T9" fmla="*/ 88 h 88"/>
                <a:gd name="T10" fmla="*/ 16 w 136"/>
                <a:gd name="T11" fmla="*/ 88 h 88"/>
                <a:gd name="T12" fmla="*/ 3 w 136"/>
                <a:gd name="T13" fmla="*/ 82 h 88"/>
                <a:gd name="T14" fmla="*/ 0 w 136"/>
                <a:gd name="T15" fmla="*/ 72 h 88"/>
                <a:gd name="T16" fmla="*/ 8 w 136"/>
                <a:gd name="T17" fmla="*/ 26 h 88"/>
                <a:gd name="T18" fmla="*/ 43 w 136"/>
                <a:gd name="T19" fmla="*/ 0 h 88"/>
                <a:gd name="T20" fmla="*/ 48 w 136"/>
                <a:gd name="T21" fmla="*/ 0 h 88"/>
                <a:gd name="T22" fmla="*/ 52 w 136"/>
                <a:gd name="T23" fmla="*/ 2 h 88"/>
                <a:gd name="T24" fmla="*/ 72 w 136"/>
                <a:gd name="T25" fmla="*/ 48 h 88"/>
                <a:gd name="T26" fmla="*/ 92 w 136"/>
                <a:gd name="T27" fmla="*/ 2 h 88"/>
                <a:gd name="T28" fmla="*/ 96 w 136"/>
                <a:gd name="T29" fmla="*/ 0 h 88"/>
                <a:gd name="T30" fmla="*/ 99 w 136"/>
                <a:gd name="T31" fmla="*/ 0 h 88"/>
                <a:gd name="T32" fmla="*/ 129 w 136"/>
                <a:gd name="T33" fmla="*/ 26 h 88"/>
                <a:gd name="T34" fmla="*/ 136 w 136"/>
                <a:gd name="T35" fmla="*/ 73 h 88"/>
                <a:gd name="T36" fmla="*/ 133 w 136"/>
                <a:gd name="T37" fmla="*/ 82 h 88"/>
                <a:gd name="T38" fmla="*/ 119 w 136"/>
                <a:gd name="T39" fmla="*/ 88 h 88"/>
                <a:gd name="T40" fmla="*/ 78 w 136"/>
                <a:gd name="T41" fmla="*/ 77 h 88"/>
                <a:gd name="T42" fmla="*/ 90 w 136"/>
                <a:gd name="T43" fmla="*/ 80 h 88"/>
                <a:gd name="T44" fmla="*/ 119 w 136"/>
                <a:gd name="T45" fmla="*/ 80 h 88"/>
                <a:gd name="T46" fmla="*/ 127 w 136"/>
                <a:gd name="T47" fmla="*/ 77 h 88"/>
                <a:gd name="T48" fmla="*/ 128 w 136"/>
                <a:gd name="T49" fmla="*/ 74 h 88"/>
                <a:gd name="T50" fmla="*/ 122 w 136"/>
                <a:gd name="T51" fmla="*/ 27 h 88"/>
                <a:gd name="T52" fmla="*/ 99 w 136"/>
                <a:gd name="T53" fmla="*/ 8 h 88"/>
                <a:gd name="T54" fmla="*/ 99 w 136"/>
                <a:gd name="T55" fmla="*/ 8 h 88"/>
                <a:gd name="T56" fmla="*/ 79 w 136"/>
                <a:gd name="T57" fmla="*/ 51 h 88"/>
                <a:gd name="T58" fmla="*/ 72 w 136"/>
                <a:gd name="T59" fmla="*/ 55 h 88"/>
                <a:gd name="T60" fmla="*/ 72 w 136"/>
                <a:gd name="T61" fmla="*/ 55 h 88"/>
                <a:gd name="T62" fmla="*/ 65 w 136"/>
                <a:gd name="T63" fmla="*/ 51 h 88"/>
                <a:gd name="T64" fmla="*/ 45 w 136"/>
                <a:gd name="T65" fmla="*/ 8 h 88"/>
                <a:gd name="T66" fmla="*/ 43 w 136"/>
                <a:gd name="T67" fmla="*/ 8 h 88"/>
                <a:gd name="T68" fmla="*/ 16 w 136"/>
                <a:gd name="T69" fmla="*/ 28 h 88"/>
                <a:gd name="T70" fmla="*/ 8 w 136"/>
                <a:gd name="T71" fmla="*/ 74 h 88"/>
                <a:gd name="T72" fmla="*/ 9 w 136"/>
                <a:gd name="T73" fmla="*/ 77 h 88"/>
                <a:gd name="T74" fmla="*/ 16 w 136"/>
                <a:gd name="T75" fmla="*/ 80 h 88"/>
                <a:gd name="T76" fmla="*/ 55 w 136"/>
                <a:gd name="T77" fmla="*/ 80 h 88"/>
                <a:gd name="T78" fmla="*/ 66 w 136"/>
                <a:gd name="T79" fmla="*/ 79 h 88"/>
                <a:gd name="T80" fmla="*/ 29 w 136"/>
                <a:gd name="T81" fmla="*/ 66 h 88"/>
                <a:gd name="T82" fmla="*/ 26 w 136"/>
                <a:gd name="T83" fmla="*/ 65 h 88"/>
                <a:gd name="T84" fmla="*/ 25 w 136"/>
                <a:gd name="T85" fmla="*/ 61 h 88"/>
                <a:gd name="T86" fmla="*/ 29 w 136"/>
                <a:gd name="T87" fmla="*/ 41 h 88"/>
                <a:gd name="T88" fmla="*/ 34 w 136"/>
                <a:gd name="T89" fmla="*/ 38 h 88"/>
                <a:gd name="T90" fmla="*/ 37 w 136"/>
                <a:gd name="T91" fmla="*/ 43 h 88"/>
                <a:gd name="T92" fmla="*/ 34 w 136"/>
                <a:gd name="T93" fmla="*/ 58 h 88"/>
                <a:gd name="T94" fmla="*/ 78 w 136"/>
                <a:gd name="T95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" h="88">
                  <a:moveTo>
                    <a:pt x="119" y="88"/>
                  </a:moveTo>
                  <a:cubicBezTo>
                    <a:pt x="90" y="88"/>
                    <a:pt x="90" y="88"/>
                    <a:pt x="90" y="88"/>
                  </a:cubicBezTo>
                  <a:cubicBezTo>
                    <a:pt x="87" y="88"/>
                    <a:pt x="82" y="87"/>
                    <a:pt x="79" y="86"/>
                  </a:cubicBezTo>
                  <a:cubicBezTo>
                    <a:pt x="79" y="86"/>
                    <a:pt x="79" y="86"/>
                    <a:pt x="78" y="86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1" y="88"/>
                    <a:pt x="6" y="86"/>
                    <a:pt x="3" y="82"/>
                  </a:cubicBezTo>
                  <a:cubicBezTo>
                    <a:pt x="1" y="80"/>
                    <a:pt x="0" y="76"/>
                    <a:pt x="0" y="7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12"/>
                    <a:pt x="27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1" y="1"/>
                    <a:pt x="52" y="2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3" y="1"/>
                    <a:pt x="94" y="0"/>
                    <a:pt x="96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13" y="0"/>
                    <a:pt x="126" y="11"/>
                    <a:pt x="129" y="26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6" y="76"/>
                    <a:pt x="135" y="79"/>
                    <a:pt x="133" y="82"/>
                  </a:cubicBezTo>
                  <a:cubicBezTo>
                    <a:pt x="130" y="86"/>
                    <a:pt x="125" y="88"/>
                    <a:pt x="119" y="88"/>
                  </a:cubicBezTo>
                  <a:close/>
                  <a:moveTo>
                    <a:pt x="78" y="77"/>
                  </a:moveTo>
                  <a:cubicBezTo>
                    <a:pt x="81" y="79"/>
                    <a:pt x="87" y="80"/>
                    <a:pt x="90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2" y="80"/>
                    <a:pt x="125" y="79"/>
                    <a:pt x="127" y="77"/>
                  </a:cubicBezTo>
                  <a:cubicBezTo>
                    <a:pt x="128" y="75"/>
                    <a:pt x="128" y="74"/>
                    <a:pt x="128" y="74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19" y="16"/>
                    <a:pt x="110" y="8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8" y="54"/>
                    <a:pt x="75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69" y="55"/>
                    <a:pt x="66" y="54"/>
                    <a:pt x="65" y="5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18" y="17"/>
                    <a:pt x="16" y="28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5"/>
                    <a:pt x="8" y="76"/>
                    <a:pt x="9" y="77"/>
                  </a:cubicBezTo>
                  <a:cubicBezTo>
                    <a:pt x="11" y="79"/>
                    <a:pt x="14" y="80"/>
                    <a:pt x="16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57" y="74"/>
                    <a:pt x="42" y="65"/>
                    <a:pt x="29" y="66"/>
                  </a:cubicBezTo>
                  <a:cubicBezTo>
                    <a:pt x="28" y="66"/>
                    <a:pt x="27" y="66"/>
                    <a:pt x="26" y="65"/>
                  </a:cubicBezTo>
                  <a:cubicBezTo>
                    <a:pt x="25" y="64"/>
                    <a:pt x="25" y="63"/>
                    <a:pt x="25" y="6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39"/>
                    <a:pt x="32" y="38"/>
                    <a:pt x="34" y="38"/>
                  </a:cubicBezTo>
                  <a:cubicBezTo>
                    <a:pt x="36" y="39"/>
                    <a:pt x="38" y="41"/>
                    <a:pt x="37" y="43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53" y="59"/>
                    <a:pt x="75" y="75"/>
                    <a:pt x="78" y="7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4" name="Freeform 261"/>
            <p:cNvSpPr>
              <a:spLocks/>
            </p:cNvSpPr>
            <p:nvPr/>
          </p:nvSpPr>
          <p:spPr bwMode="auto">
            <a:xfrm>
              <a:off x="2765426" y="1106488"/>
              <a:ext cx="134938" cy="95250"/>
            </a:xfrm>
            <a:custGeom>
              <a:avLst/>
              <a:gdLst>
                <a:gd name="T0" fmla="*/ 87 w 91"/>
                <a:gd name="T1" fmla="*/ 65 h 65"/>
                <a:gd name="T2" fmla="*/ 83 w 91"/>
                <a:gd name="T3" fmla="*/ 61 h 65"/>
                <a:gd name="T4" fmla="*/ 83 w 91"/>
                <a:gd name="T5" fmla="*/ 36 h 65"/>
                <a:gd name="T6" fmla="*/ 57 w 91"/>
                <a:gd name="T7" fmla="*/ 8 h 65"/>
                <a:gd name="T8" fmla="*/ 35 w 91"/>
                <a:gd name="T9" fmla="*/ 8 h 65"/>
                <a:gd name="T10" fmla="*/ 8 w 91"/>
                <a:gd name="T11" fmla="*/ 36 h 65"/>
                <a:gd name="T12" fmla="*/ 8 w 91"/>
                <a:gd name="T13" fmla="*/ 61 h 65"/>
                <a:gd name="T14" fmla="*/ 4 w 91"/>
                <a:gd name="T15" fmla="*/ 65 h 65"/>
                <a:gd name="T16" fmla="*/ 0 w 91"/>
                <a:gd name="T17" fmla="*/ 61 h 65"/>
                <a:gd name="T18" fmla="*/ 0 w 91"/>
                <a:gd name="T19" fmla="*/ 36 h 65"/>
                <a:gd name="T20" fmla="*/ 35 w 91"/>
                <a:gd name="T21" fmla="*/ 0 h 65"/>
                <a:gd name="T22" fmla="*/ 57 w 91"/>
                <a:gd name="T23" fmla="*/ 0 h 65"/>
                <a:gd name="T24" fmla="*/ 91 w 91"/>
                <a:gd name="T25" fmla="*/ 36 h 65"/>
                <a:gd name="T26" fmla="*/ 91 w 91"/>
                <a:gd name="T27" fmla="*/ 61 h 65"/>
                <a:gd name="T28" fmla="*/ 87 w 91"/>
                <a:gd name="T2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65">
                  <a:moveTo>
                    <a:pt x="87" y="65"/>
                  </a:moveTo>
                  <a:cubicBezTo>
                    <a:pt x="85" y="65"/>
                    <a:pt x="83" y="64"/>
                    <a:pt x="83" y="61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20"/>
                    <a:pt x="72" y="8"/>
                    <a:pt x="57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19" y="8"/>
                    <a:pt x="8" y="20"/>
                    <a:pt x="8" y="36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4"/>
                    <a:pt x="6" y="65"/>
                    <a:pt x="4" y="65"/>
                  </a:cubicBezTo>
                  <a:cubicBezTo>
                    <a:pt x="2" y="65"/>
                    <a:pt x="0" y="64"/>
                    <a:pt x="0" y="6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76" y="0"/>
                    <a:pt x="91" y="15"/>
                    <a:pt x="91" y="36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4"/>
                    <a:pt x="89" y="65"/>
                    <a:pt x="87" y="6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5" name="Freeform 262"/>
            <p:cNvSpPr>
              <a:spLocks noEditPoints="1"/>
            </p:cNvSpPr>
            <p:nvPr/>
          </p:nvSpPr>
          <p:spPr bwMode="auto">
            <a:xfrm>
              <a:off x="2803526" y="1031876"/>
              <a:ext cx="58738" cy="66675"/>
            </a:xfrm>
            <a:custGeom>
              <a:avLst/>
              <a:gdLst>
                <a:gd name="T0" fmla="*/ 20 w 40"/>
                <a:gd name="T1" fmla="*/ 46 h 46"/>
                <a:gd name="T2" fmla="*/ 0 w 40"/>
                <a:gd name="T3" fmla="*/ 23 h 46"/>
                <a:gd name="T4" fmla="*/ 20 w 40"/>
                <a:gd name="T5" fmla="*/ 0 h 46"/>
                <a:gd name="T6" fmla="*/ 40 w 40"/>
                <a:gd name="T7" fmla="*/ 23 h 46"/>
                <a:gd name="T8" fmla="*/ 20 w 40"/>
                <a:gd name="T9" fmla="*/ 46 h 46"/>
                <a:gd name="T10" fmla="*/ 20 w 40"/>
                <a:gd name="T11" fmla="*/ 8 h 46"/>
                <a:gd name="T12" fmla="*/ 8 w 40"/>
                <a:gd name="T13" fmla="*/ 23 h 46"/>
                <a:gd name="T14" fmla="*/ 20 w 40"/>
                <a:gd name="T15" fmla="*/ 38 h 46"/>
                <a:gd name="T16" fmla="*/ 32 w 40"/>
                <a:gd name="T17" fmla="*/ 23 h 46"/>
                <a:gd name="T18" fmla="*/ 20 w 40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cubicBezTo>
                    <a:pt x="8" y="46"/>
                    <a:pt x="0" y="37"/>
                    <a:pt x="0" y="23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2" y="0"/>
                    <a:pt x="40" y="9"/>
                    <a:pt x="40" y="23"/>
                  </a:cubicBezTo>
                  <a:cubicBezTo>
                    <a:pt x="40" y="37"/>
                    <a:pt x="32" y="46"/>
                    <a:pt x="20" y="46"/>
                  </a:cubicBezTo>
                  <a:close/>
                  <a:moveTo>
                    <a:pt x="20" y="8"/>
                  </a:moveTo>
                  <a:cubicBezTo>
                    <a:pt x="9" y="8"/>
                    <a:pt x="8" y="20"/>
                    <a:pt x="8" y="23"/>
                  </a:cubicBezTo>
                  <a:cubicBezTo>
                    <a:pt x="8" y="27"/>
                    <a:pt x="9" y="38"/>
                    <a:pt x="20" y="38"/>
                  </a:cubicBezTo>
                  <a:cubicBezTo>
                    <a:pt x="31" y="38"/>
                    <a:pt x="32" y="27"/>
                    <a:pt x="32" y="23"/>
                  </a:cubicBezTo>
                  <a:cubicBezTo>
                    <a:pt x="32" y="20"/>
                    <a:pt x="31" y="8"/>
                    <a:pt x="20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6" name="Freeform 263"/>
            <p:cNvSpPr>
              <a:spLocks/>
            </p:cNvSpPr>
            <p:nvPr/>
          </p:nvSpPr>
          <p:spPr bwMode="auto">
            <a:xfrm>
              <a:off x="2789238" y="1157288"/>
              <a:ext cx="12700" cy="44450"/>
            </a:xfrm>
            <a:custGeom>
              <a:avLst/>
              <a:gdLst>
                <a:gd name="T0" fmla="*/ 4 w 8"/>
                <a:gd name="T1" fmla="*/ 30 h 30"/>
                <a:gd name="T2" fmla="*/ 0 w 8"/>
                <a:gd name="T3" fmla="*/ 26 h 30"/>
                <a:gd name="T4" fmla="*/ 0 w 8"/>
                <a:gd name="T5" fmla="*/ 4 h 30"/>
                <a:gd name="T6" fmla="*/ 4 w 8"/>
                <a:gd name="T7" fmla="*/ 0 h 30"/>
                <a:gd name="T8" fmla="*/ 8 w 8"/>
                <a:gd name="T9" fmla="*/ 4 h 30"/>
                <a:gd name="T10" fmla="*/ 8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2" y="30"/>
                    <a:pt x="0" y="29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9"/>
                    <a:pt x="6" y="30"/>
                    <a:pt x="4" y="3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7" name="Freeform 264"/>
            <p:cNvSpPr>
              <a:spLocks/>
            </p:cNvSpPr>
            <p:nvPr/>
          </p:nvSpPr>
          <p:spPr bwMode="auto">
            <a:xfrm>
              <a:off x="2863851" y="1157288"/>
              <a:ext cx="12700" cy="44450"/>
            </a:xfrm>
            <a:custGeom>
              <a:avLst/>
              <a:gdLst>
                <a:gd name="T0" fmla="*/ 4 w 8"/>
                <a:gd name="T1" fmla="*/ 30 h 30"/>
                <a:gd name="T2" fmla="*/ 0 w 8"/>
                <a:gd name="T3" fmla="*/ 26 h 30"/>
                <a:gd name="T4" fmla="*/ 0 w 8"/>
                <a:gd name="T5" fmla="*/ 4 h 30"/>
                <a:gd name="T6" fmla="*/ 4 w 8"/>
                <a:gd name="T7" fmla="*/ 0 h 30"/>
                <a:gd name="T8" fmla="*/ 8 w 8"/>
                <a:gd name="T9" fmla="*/ 4 h 30"/>
                <a:gd name="T10" fmla="*/ 8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2" y="30"/>
                    <a:pt x="0" y="29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9"/>
                    <a:pt x="6" y="30"/>
                    <a:pt x="4" y="3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8" name="Freeform 265"/>
            <p:cNvSpPr>
              <a:spLocks/>
            </p:cNvSpPr>
            <p:nvPr/>
          </p:nvSpPr>
          <p:spPr bwMode="auto">
            <a:xfrm>
              <a:off x="2733676" y="1173163"/>
              <a:ext cx="198438" cy="61913"/>
            </a:xfrm>
            <a:custGeom>
              <a:avLst/>
              <a:gdLst>
                <a:gd name="T0" fmla="*/ 68 w 135"/>
                <a:gd name="T1" fmla="*/ 43 h 43"/>
                <a:gd name="T2" fmla="*/ 0 w 135"/>
                <a:gd name="T3" fmla="*/ 16 h 43"/>
                <a:gd name="T4" fmla="*/ 11 w 135"/>
                <a:gd name="T5" fmla="*/ 1 h 43"/>
                <a:gd name="T6" fmla="*/ 16 w 135"/>
                <a:gd name="T7" fmla="*/ 3 h 43"/>
                <a:gd name="T8" fmla="*/ 15 w 135"/>
                <a:gd name="T9" fmla="*/ 8 h 43"/>
                <a:gd name="T10" fmla="*/ 8 w 135"/>
                <a:gd name="T11" fmla="*/ 16 h 43"/>
                <a:gd name="T12" fmla="*/ 68 w 135"/>
                <a:gd name="T13" fmla="*/ 35 h 43"/>
                <a:gd name="T14" fmla="*/ 127 w 135"/>
                <a:gd name="T15" fmla="*/ 16 h 43"/>
                <a:gd name="T16" fmla="*/ 120 w 135"/>
                <a:gd name="T17" fmla="*/ 8 h 43"/>
                <a:gd name="T18" fmla="*/ 118 w 135"/>
                <a:gd name="T19" fmla="*/ 2 h 43"/>
                <a:gd name="T20" fmla="*/ 123 w 135"/>
                <a:gd name="T21" fmla="*/ 1 h 43"/>
                <a:gd name="T22" fmla="*/ 135 w 135"/>
                <a:gd name="T23" fmla="*/ 16 h 43"/>
                <a:gd name="T24" fmla="*/ 68 w 135"/>
                <a:gd name="T2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43">
                  <a:moveTo>
                    <a:pt x="68" y="43"/>
                  </a:moveTo>
                  <a:cubicBezTo>
                    <a:pt x="35" y="43"/>
                    <a:pt x="0" y="33"/>
                    <a:pt x="0" y="16"/>
                  </a:cubicBezTo>
                  <a:cubicBezTo>
                    <a:pt x="0" y="12"/>
                    <a:pt x="2" y="7"/>
                    <a:pt x="11" y="1"/>
                  </a:cubicBezTo>
                  <a:cubicBezTo>
                    <a:pt x="13" y="0"/>
                    <a:pt x="15" y="1"/>
                    <a:pt x="16" y="3"/>
                  </a:cubicBezTo>
                  <a:cubicBezTo>
                    <a:pt x="18" y="5"/>
                    <a:pt x="17" y="7"/>
                    <a:pt x="15" y="8"/>
                  </a:cubicBezTo>
                  <a:cubicBezTo>
                    <a:pt x="10" y="11"/>
                    <a:pt x="8" y="14"/>
                    <a:pt x="8" y="16"/>
                  </a:cubicBezTo>
                  <a:cubicBezTo>
                    <a:pt x="8" y="24"/>
                    <a:pt x="31" y="35"/>
                    <a:pt x="68" y="35"/>
                  </a:cubicBezTo>
                  <a:cubicBezTo>
                    <a:pt x="105" y="35"/>
                    <a:pt x="127" y="24"/>
                    <a:pt x="127" y="16"/>
                  </a:cubicBezTo>
                  <a:cubicBezTo>
                    <a:pt x="127" y="13"/>
                    <a:pt x="125" y="10"/>
                    <a:pt x="120" y="8"/>
                  </a:cubicBezTo>
                  <a:cubicBezTo>
                    <a:pt x="118" y="7"/>
                    <a:pt x="117" y="4"/>
                    <a:pt x="118" y="2"/>
                  </a:cubicBezTo>
                  <a:cubicBezTo>
                    <a:pt x="119" y="0"/>
                    <a:pt x="121" y="0"/>
                    <a:pt x="123" y="1"/>
                  </a:cubicBezTo>
                  <a:cubicBezTo>
                    <a:pt x="131" y="5"/>
                    <a:pt x="135" y="10"/>
                    <a:pt x="135" y="16"/>
                  </a:cubicBezTo>
                  <a:cubicBezTo>
                    <a:pt x="135" y="33"/>
                    <a:pt x="100" y="43"/>
                    <a:pt x="68" y="4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9" name="Freeform 266"/>
            <p:cNvSpPr>
              <a:spLocks/>
            </p:cNvSpPr>
            <p:nvPr/>
          </p:nvSpPr>
          <p:spPr bwMode="auto">
            <a:xfrm>
              <a:off x="2381251" y="1106488"/>
              <a:ext cx="134938" cy="95250"/>
            </a:xfrm>
            <a:custGeom>
              <a:avLst/>
              <a:gdLst>
                <a:gd name="T0" fmla="*/ 87 w 91"/>
                <a:gd name="T1" fmla="*/ 65 h 65"/>
                <a:gd name="T2" fmla="*/ 83 w 91"/>
                <a:gd name="T3" fmla="*/ 61 h 65"/>
                <a:gd name="T4" fmla="*/ 83 w 91"/>
                <a:gd name="T5" fmla="*/ 36 h 65"/>
                <a:gd name="T6" fmla="*/ 56 w 91"/>
                <a:gd name="T7" fmla="*/ 8 h 65"/>
                <a:gd name="T8" fmla="*/ 34 w 91"/>
                <a:gd name="T9" fmla="*/ 8 h 65"/>
                <a:gd name="T10" fmla="*/ 8 w 91"/>
                <a:gd name="T11" fmla="*/ 36 h 65"/>
                <a:gd name="T12" fmla="*/ 8 w 91"/>
                <a:gd name="T13" fmla="*/ 61 h 65"/>
                <a:gd name="T14" fmla="*/ 4 w 91"/>
                <a:gd name="T15" fmla="*/ 65 h 65"/>
                <a:gd name="T16" fmla="*/ 0 w 91"/>
                <a:gd name="T17" fmla="*/ 61 h 65"/>
                <a:gd name="T18" fmla="*/ 0 w 91"/>
                <a:gd name="T19" fmla="*/ 36 h 65"/>
                <a:gd name="T20" fmla="*/ 34 w 91"/>
                <a:gd name="T21" fmla="*/ 0 h 65"/>
                <a:gd name="T22" fmla="*/ 56 w 91"/>
                <a:gd name="T23" fmla="*/ 0 h 65"/>
                <a:gd name="T24" fmla="*/ 91 w 91"/>
                <a:gd name="T25" fmla="*/ 36 h 65"/>
                <a:gd name="T26" fmla="*/ 91 w 91"/>
                <a:gd name="T27" fmla="*/ 61 h 65"/>
                <a:gd name="T28" fmla="*/ 87 w 91"/>
                <a:gd name="T2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65">
                  <a:moveTo>
                    <a:pt x="87" y="65"/>
                  </a:moveTo>
                  <a:cubicBezTo>
                    <a:pt x="85" y="65"/>
                    <a:pt x="83" y="64"/>
                    <a:pt x="83" y="61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20"/>
                    <a:pt x="72" y="8"/>
                    <a:pt x="56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19" y="8"/>
                    <a:pt x="8" y="20"/>
                    <a:pt x="8" y="36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4"/>
                    <a:pt x="6" y="65"/>
                    <a:pt x="4" y="65"/>
                  </a:cubicBezTo>
                  <a:cubicBezTo>
                    <a:pt x="2" y="65"/>
                    <a:pt x="0" y="64"/>
                    <a:pt x="0" y="6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6" y="0"/>
                    <a:pt x="91" y="15"/>
                    <a:pt x="91" y="36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4"/>
                    <a:pt x="89" y="65"/>
                    <a:pt x="87" y="6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0" name="Freeform 267"/>
            <p:cNvSpPr>
              <a:spLocks noEditPoints="1"/>
            </p:cNvSpPr>
            <p:nvPr/>
          </p:nvSpPr>
          <p:spPr bwMode="auto">
            <a:xfrm>
              <a:off x="2419351" y="1031876"/>
              <a:ext cx="58738" cy="66675"/>
            </a:xfrm>
            <a:custGeom>
              <a:avLst/>
              <a:gdLst>
                <a:gd name="T0" fmla="*/ 20 w 39"/>
                <a:gd name="T1" fmla="*/ 46 h 46"/>
                <a:gd name="T2" fmla="*/ 0 w 39"/>
                <a:gd name="T3" fmla="*/ 23 h 46"/>
                <a:gd name="T4" fmla="*/ 20 w 39"/>
                <a:gd name="T5" fmla="*/ 0 h 46"/>
                <a:gd name="T6" fmla="*/ 39 w 39"/>
                <a:gd name="T7" fmla="*/ 23 h 46"/>
                <a:gd name="T8" fmla="*/ 20 w 39"/>
                <a:gd name="T9" fmla="*/ 46 h 46"/>
                <a:gd name="T10" fmla="*/ 20 w 39"/>
                <a:gd name="T11" fmla="*/ 8 h 46"/>
                <a:gd name="T12" fmla="*/ 8 w 39"/>
                <a:gd name="T13" fmla="*/ 23 h 46"/>
                <a:gd name="T14" fmla="*/ 20 w 39"/>
                <a:gd name="T15" fmla="*/ 38 h 46"/>
                <a:gd name="T16" fmla="*/ 31 w 39"/>
                <a:gd name="T17" fmla="*/ 23 h 46"/>
                <a:gd name="T18" fmla="*/ 20 w 39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6">
                  <a:moveTo>
                    <a:pt x="20" y="46"/>
                  </a:moveTo>
                  <a:cubicBezTo>
                    <a:pt x="8" y="46"/>
                    <a:pt x="0" y="37"/>
                    <a:pt x="0" y="23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1" y="0"/>
                    <a:pt x="39" y="9"/>
                    <a:pt x="39" y="23"/>
                  </a:cubicBezTo>
                  <a:cubicBezTo>
                    <a:pt x="39" y="37"/>
                    <a:pt x="31" y="46"/>
                    <a:pt x="20" y="46"/>
                  </a:cubicBezTo>
                  <a:close/>
                  <a:moveTo>
                    <a:pt x="20" y="8"/>
                  </a:moveTo>
                  <a:cubicBezTo>
                    <a:pt x="8" y="8"/>
                    <a:pt x="8" y="20"/>
                    <a:pt x="8" y="23"/>
                  </a:cubicBezTo>
                  <a:cubicBezTo>
                    <a:pt x="8" y="27"/>
                    <a:pt x="8" y="38"/>
                    <a:pt x="20" y="38"/>
                  </a:cubicBezTo>
                  <a:cubicBezTo>
                    <a:pt x="31" y="38"/>
                    <a:pt x="31" y="27"/>
                    <a:pt x="31" y="23"/>
                  </a:cubicBezTo>
                  <a:cubicBezTo>
                    <a:pt x="31" y="20"/>
                    <a:pt x="31" y="8"/>
                    <a:pt x="20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1" name="Freeform 268"/>
            <p:cNvSpPr>
              <a:spLocks/>
            </p:cNvSpPr>
            <p:nvPr/>
          </p:nvSpPr>
          <p:spPr bwMode="auto">
            <a:xfrm>
              <a:off x="2405063" y="1157288"/>
              <a:ext cx="12700" cy="44450"/>
            </a:xfrm>
            <a:custGeom>
              <a:avLst/>
              <a:gdLst>
                <a:gd name="T0" fmla="*/ 4 w 8"/>
                <a:gd name="T1" fmla="*/ 30 h 30"/>
                <a:gd name="T2" fmla="*/ 0 w 8"/>
                <a:gd name="T3" fmla="*/ 26 h 30"/>
                <a:gd name="T4" fmla="*/ 0 w 8"/>
                <a:gd name="T5" fmla="*/ 4 h 30"/>
                <a:gd name="T6" fmla="*/ 4 w 8"/>
                <a:gd name="T7" fmla="*/ 0 h 30"/>
                <a:gd name="T8" fmla="*/ 8 w 8"/>
                <a:gd name="T9" fmla="*/ 4 h 30"/>
                <a:gd name="T10" fmla="*/ 8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2" y="30"/>
                    <a:pt x="0" y="29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9"/>
                    <a:pt x="6" y="30"/>
                    <a:pt x="4" y="3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2" name="Freeform 269"/>
            <p:cNvSpPr>
              <a:spLocks/>
            </p:cNvSpPr>
            <p:nvPr/>
          </p:nvSpPr>
          <p:spPr bwMode="auto">
            <a:xfrm>
              <a:off x="2479676" y="1157288"/>
              <a:ext cx="12700" cy="44450"/>
            </a:xfrm>
            <a:custGeom>
              <a:avLst/>
              <a:gdLst>
                <a:gd name="T0" fmla="*/ 4 w 8"/>
                <a:gd name="T1" fmla="*/ 30 h 30"/>
                <a:gd name="T2" fmla="*/ 0 w 8"/>
                <a:gd name="T3" fmla="*/ 26 h 30"/>
                <a:gd name="T4" fmla="*/ 0 w 8"/>
                <a:gd name="T5" fmla="*/ 4 h 30"/>
                <a:gd name="T6" fmla="*/ 4 w 8"/>
                <a:gd name="T7" fmla="*/ 0 h 30"/>
                <a:gd name="T8" fmla="*/ 8 w 8"/>
                <a:gd name="T9" fmla="*/ 4 h 30"/>
                <a:gd name="T10" fmla="*/ 8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2" y="30"/>
                    <a:pt x="0" y="29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9"/>
                    <a:pt x="6" y="30"/>
                    <a:pt x="4" y="3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3" name="Freeform 270"/>
            <p:cNvSpPr>
              <a:spLocks/>
            </p:cNvSpPr>
            <p:nvPr/>
          </p:nvSpPr>
          <p:spPr bwMode="auto">
            <a:xfrm>
              <a:off x="2349501" y="1173163"/>
              <a:ext cx="198438" cy="61913"/>
            </a:xfrm>
            <a:custGeom>
              <a:avLst/>
              <a:gdLst>
                <a:gd name="T0" fmla="*/ 67 w 135"/>
                <a:gd name="T1" fmla="*/ 43 h 43"/>
                <a:gd name="T2" fmla="*/ 0 w 135"/>
                <a:gd name="T3" fmla="*/ 16 h 43"/>
                <a:gd name="T4" fmla="*/ 11 w 135"/>
                <a:gd name="T5" fmla="*/ 1 h 43"/>
                <a:gd name="T6" fmla="*/ 17 w 135"/>
                <a:gd name="T7" fmla="*/ 3 h 43"/>
                <a:gd name="T8" fmla="*/ 15 w 135"/>
                <a:gd name="T9" fmla="*/ 8 h 43"/>
                <a:gd name="T10" fmla="*/ 8 w 135"/>
                <a:gd name="T11" fmla="*/ 16 h 43"/>
                <a:gd name="T12" fmla="*/ 67 w 135"/>
                <a:gd name="T13" fmla="*/ 35 h 43"/>
                <a:gd name="T14" fmla="*/ 127 w 135"/>
                <a:gd name="T15" fmla="*/ 16 h 43"/>
                <a:gd name="T16" fmla="*/ 120 w 135"/>
                <a:gd name="T17" fmla="*/ 8 h 43"/>
                <a:gd name="T18" fmla="*/ 118 w 135"/>
                <a:gd name="T19" fmla="*/ 2 h 43"/>
                <a:gd name="T20" fmla="*/ 123 w 135"/>
                <a:gd name="T21" fmla="*/ 1 h 43"/>
                <a:gd name="T22" fmla="*/ 135 w 135"/>
                <a:gd name="T23" fmla="*/ 16 h 43"/>
                <a:gd name="T24" fmla="*/ 67 w 135"/>
                <a:gd name="T2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43">
                  <a:moveTo>
                    <a:pt x="67" y="43"/>
                  </a:moveTo>
                  <a:cubicBezTo>
                    <a:pt x="35" y="43"/>
                    <a:pt x="0" y="33"/>
                    <a:pt x="0" y="16"/>
                  </a:cubicBezTo>
                  <a:cubicBezTo>
                    <a:pt x="0" y="12"/>
                    <a:pt x="2" y="7"/>
                    <a:pt x="11" y="1"/>
                  </a:cubicBezTo>
                  <a:cubicBezTo>
                    <a:pt x="13" y="0"/>
                    <a:pt x="16" y="1"/>
                    <a:pt x="17" y="3"/>
                  </a:cubicBezTo>
                  <a:cubicBezTo>
                    <a:pt x="18" y="5"/>
                    <a:pt x="17" y="7"/>
                    <a:pt x="15" y="8"/>
                  </a:cubicBezTo>
                  <a:cubicBezTo>
                    <a:pt x="10" y="11"/>
                    <a:pt x="8" y="14"/>
                    <a:pt x="8" y="16"/>
                  </a:cubicBezTo>
                  <a:cubicBezTo>
                    <a:pt x="8" y="24"/>
                    <a:pt x="30" y="35"/>
                    <a:pt x="67" y="35"/>
                  </a:cubicBezTo>
                  <a:cubicBezTo>
                    <a:pt x="104" y="35"/>
                    <a:pt x="127" y="24"/>
                    <a:pt x="127" y="16"/>
                  </a:cubicBezTo>
                  <a:cubicBezTo>
                    <a:pt x="127" y="13"/>
                    <a:pt x="125" y="11"/>
                    <a:pt x="120" y="8"/>
                  </a:cubicBezTo>
                  <a:cubicBezTo>
                    <a:pt x="118" y="7"/>
                    <a:pt x="117" y="4"/>
                    <a:pt x="118" y="2"/>
                  </a:cubicBezTo>
                  <a:cubicBezTo>
                    <a:pt x="119" y="1"/>
                    <a:pt x="122" y="0"/>
                    <a:pt x="123" y="1"/>
                  </a:cubicBezTo>
                  <a:cubicBezTo>
                    <a:pt x="131" y="5"/>
                    <a:pt x="135" y="10"/>
                    <a:pt x="135" y="16"/>
                  </a:cubicBezTo>
                  <a:cubicBezTo>
                    <a:pt x="135" y="33"/>
                    <a:pt x="100" y="43"/>
                    <a:pt x="67" y="4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4" name="Freeform 271"/>
            <p:cNvSpPr>
              <a:spLocks/>
            </p:cNvSpPr>
            <p:nvPr/>
          </p:nvSpPr>
          <p:spPr bwMode="auto">
            <a:xfrm>
              <a:off x="2441576" y="1222376"/>
              <a:ext cx="111125" cy="130175"/>
            </a:xfrm>
            <a:custGeom>
              <a:avLst/>
              <a:gdLst>
                <a:gd name="T0" fmla="*/ 71 w 75"/>
                <a:gd name="T1" fmla="*/ 88 h 88"/>
                <a:gd name="T2" fmla="*/ 68 w 75"/>
                <a:gd name="T3" fmla="*/ 86 h 88"/>
                <a:gd name="T4" fmla="*/ 1 w 75"/>
                <a:gd name="T5" fmla="*/ 7 h 88"/>
                <a:gd name="T6" fmla="*/ 2 w 75"/>
                <a:gd name="T7" fmla="*/ 2 h 88"/>
                <a:gd name="T8" fmla="*/ 8 w 75"/>
                <a:gd name="T9" fmla="*/ 2 h 88"/>
                <a:gd name="T10" fmla="*/ 74 w 75"/>
                <a:gd name="T11" fmla="*/ 81 h 88"/>
                <a:gd name="T12" fmla="*/ 73 w 75"/>
                <a:gd name="T13" fmla="*/ 87 h 88"/>
                <a:gd name="T14" fmla="*/ 71 w 75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8">
                  <a:moveTo>
                    <a:pt x="71" y="88"/>
                  </a:moveTo>
                  <a:cubicBezTo>
                    <a:pt x="70" y="88"/>
                    <a:pt x="69" y="87"/>
                    <a:pt x="68" y="8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5" y="83"/>
                    <a:pt x="75" y="85"/>
                    <a:pt x="73" y="87"/>
                  </a:cubicBezTo>
                  <a:cubicBezTo>
                    <a:pt x="73" y="87"/>
                    <a:pt x="72" y="88"/>
                    <a:pt x="71" y="8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5" name="Freeform 272"/>
            <p:cNvSpPr>
              <a:spLocks/>
            </p:cNvSpPr>
            <p:nvPr/>
          </p:nvSpPr>
          <p:spPr bwMode="auto">
            <a:xfrm>
              <a:off x="2716213" y="1222376"/>
              <a:ext cx="109538" cy="128588"/>
            </a:xfrm>
            <a:custGeom>
              <a:avLst/>
              <a:gdLst>
                <a:gd name="T0" fmla="*/ 5 w 75"/>
                <a:gd name="T1" fmla="*/ 87 h 87"/>
                <a:gd name="T2" fmla="*/ 2 w 75"/>
                <a:gd name="T3" fmla="*/ 86 h 87"/>
                <a:gd name="T4" fmla="*/ 2 w 75"/>
                <a:gd name="T5" fmla="*/ 81 h 87"/>
                <a:gd name="T6" fmla="*/ 68 w 75"/>
                <a:gd name="T7" fmla="*/ 2 h 87"/>
                <a:gd name="T8" fmla="*/ 74 w 75"/>
                <a:gd name="T9" fmla="*/ 1 h 87"/>
                <a:gd name="T10" fmla="*/ 74 w 75"/>
                <a:gd name="T11" fmla="*/ 7 h 87"/>
                <a:gd name="T12" fmla="*/ 8 w 75"/>
                <a:gd name="T13" fmla="*/ 86 h 87"/>
                <a:gd name="T14" fmla="*/ 5 w 75"/>
                <a:gd name="T1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87">
                  <a:moveTo>
                    <a:pt x="5" y="87"/>
                  </a:moveTo>
                  <a:cubicBezTo>
                    <a:pt x="4" y="87"/>
                    <a:pt x="3" y="87"/>
                    <a:pt x="2" y="86"/>
                  </a:cubicBezTo>
                  <a:cubicBezTo>
                    <a:pt x="0" y="85"/>
                    <a:pt x="0" y="83"/>
                    <a:pt x="2" y="81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0"/>
                    <a:pt x="72" y="0"/>
                    <a:pt x="74" y="1"/>
                  </a:cubicBezTo>
                  <a:cubicBezTo>
                    <a:pt x="75" y="3"/>
                    <a:pt x="75" y="5"/>
                    <a:pt x="74" y="7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7" y="87"/>
                    <a:pt x="6" y="87"/>
                    <a:pt x="5" y="8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25" name="Группа 1224"/>
          <p:cNvGrpSpPr/>
          <p:nvPr/>
        </p:nvGrpSpPr>
        <p:grpSpPr>
          <a:xfrm>
            <a:off x="882266" y="2593579"/>
            <a:ext cx="388938" cy="412750"/>
            <a:chOff x="950913" y="2473326"/>
            <a:chExt cx="388938" cy="412750"/>
          </a:xfrm>
        </p:grpSpPr>
        <p:sp>
          <p:nvSpPr>
            <p:cNvPr id="876" name="Freeform 273"/>
            <p:cNvSpPr>
              <a:spLocks noEditPoints="1"/>
            </p:cNvSpPr>
            <p:nvPr/>
          </p:nvSpPr>
          <p:spPr bwMode="auto">
            <a:xfrm>
              <a:off x="1063626" y="2473326"/>
              <a:ext cx="82550" cy="95250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7" name="Freeform 274"/>
            <p:cNvSpPr>
              <a:spLocks/>
            </p:cNvSpPr>
            <p:nvPr/>
          </p:nvSpPr>
          <p:spPr bwMode="auto">
            <a:xfrm>
              <a:off x="981076" y="2579688"/>
              <a:ext cx="247650" cy="130175"/>
            </a:xfrm>
            <a:custGeom>
              <a:avLst/>
              <a:gdLst>
                <a:gd name="T0" fmla="*/ 84 w 168"/>
                <a:gd name="T1" fmla="*/ 88 h 88"/>
                <a:gd name="T2" fmla="*/ 16 w 168"/>
                <a:gd name="T3" fmla="*/ 88 h 88"/>
                <a:gd name="T4" fmla="*/ 0 w 168"/>
                <a:gd name="T5" fmla="*/ 72 h 88"/>
                <a:gd name="T6" fmla="*/ 0 w 168"/>
                <a:gd name="T7" fmla="*/ 68 h 88"/>
                <a:gd name="T8" fmla="*/ 5 w 168"/>
                <a:gd name="T9" fmla="*/ 57 h 88"/>
                <a:gd name="T10" fmla="*/ 29 w 168"/>
                <a:gd name="T11" fmla="*/ 24 h 88"/>
                <a:gd name="T12" fmla="*/ 52 w 168"/>
                <a:gd name="T13" fmla="*/ 8 h 88"/>
                <a:gd name="T14" fmla="*/ 65 w 168"/>
                <a:gd name="T15" fmla="*/ 4 h 88"/>
                <a:gd name="T16" fmla="*/ 103 w 168"/>
                <a:gd name="T17" fmla="*/ 4 h 88"/>
                <a:gd name="T18" fmla="*/ 116 w 168"/>
                <a:gd name="T19" fmla="*/ 8 h 88"/>
                <a:gd name="T20" fmla="*/ 140 w 168"/>
                <a:gd name="T21" fmla="*/ 24 h 88"/>
                <a:gd name="T22" fmla="*/ 163 w 168"/>
                <a:gd name="T23" fmla="*/ 57 h 88"/>
                <a:gd name="T24" fmla="*/ 165 w 168"/>
                <a:gd name="T25" fmla="*/ 59 h 88"/>
                <a:gd name="T26" fmla="*/ 168 w 168"/>
                <a:gd name="T27" fmla="*/ 68 h 88"/>
                <a:gd name="T28" fmla="*/ 164 w 168"/>
                <a:gd name="T29" fmla="*/ 72 h 88"/>
                <a:gd name="T30" fmla="*/ 160 w 168"/>
                <a:gd name="T31" fmla="*/ 68 h 88"/>
                <a:gd name="T32" fmla="*/ 158 w 168"/>
                <a:gd name="T33" fmla="*/ 63 h 88"/>
                <a:gd name="T34" fmla="*/ 157 w 168"/>
                <a:gd name="T35" fmla="*/ 61 h 88"/>
                <a:gd name="T36" fmla="*/ 133 w 168"/>
                <a:gd name="T37" fmla="*/ 29 h 88"/>
                <a:gd name="T38" fmla="*/ 114 w 168"/>
                <a:gd name="T39" fmla="*/ 15 h 88"/>
                <a:gd name="T40" fmla="*/ 101 w 168"/>
                <a:gd name="T41" fmla="*/ 12 h 88"/>
                <a:gd name="T42" fmla="*/ 67 w 168"/>
                <a:gd name="T43" fmla="*/ 12 h 88"/>
                <a:gd name="T44" fmla="*/ 54 w 168"/>
                <a:gd name="T45" fmla="*/ 15 h 88"/>
                <a:gd name="T46" fmla="*/ 35 w 168"/>
                <a:gd name="T47" fmla="*/ 29 h 88"/>
                <a:gd name="T48" fmla="*/ 11 w 168"/>
                <a:gd name="T49" fmla="*/ 61 h 88"/>
                <a:gd name="T50" fmla="*/ 8 w 168"/>
                <a:gd name="T51" fmla="*/ 68 h 88"/>
                <a:gd name="T52" fmla="*/ 8 w 168"/>
                <a:gd name="T53" fmla="*/ 72 h 88"/>
                <a:gd name="T54" fmla="*/ 16 w 168"/>
                <a:gd name="T55" fmla="*/ 80 h 88"/>
                <a:gd name="T56" fmla="*/ 80 w 168"/>
                <a:gd name="T57" fmla="*/ 80 h 88"/>
                <a:gd name="T58" fmla="*/ 80 w 168"/>
                <a:gd name="T59" fmla="*/ 64 h 88"/>
                <a:gd name="T60" fmla="*/ 40 w 168"/>
                <a:gd name="T61" fmla="*/ 64 h 88"/>
                <a:gd name="T62" fmla="*/ 36 w 168"/>
                <a:gd name="T63" fmla="*/ 60 h 88"/>
                <a:gd name="T64" fmla="*/ 40 w 168"/>
                <a:gd name="T65" fmla="*/ 56 h 88"/>
                <a:gd name="T66" fmla="*/ 84 w 168"/>
                <a:gd name="T67" fmla="*/ 56 h 88"/>
                <a:gd name="T68" fmla="*/ 88 w 168"/>
                <a:gd name="T69" fmla="*/ 60 h 88"/>
                <a:gd name="T70" fmla="*/ 88 w 168"/>
                <a:gd name="T71" fmla="*/ 84 h 88"/>
                <a:gd name="T72" fmla="*/ 84 w 168"/>
                <a:gd name="T7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8" h="88">
                  <a:moveTo>
                    <a:pt x="84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7" y="88"/>
                    <a:pt x="0" y="81"/>
                    <a:pt x="0" y="7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3"/>
                    <a:pt x="3" y="59"/>
                    <a:pt x="5" y="57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4" y="16"/>
                    <a:pt x="43" y="11"/>
                    <a:pt x="52" y="8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8" y="0"/>
                    <a:pt x="91" y="0"/>
                    <a:pt x="103" y="4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25" y="11"/>
                    <a:pt x="134" y="16"/>
                    <a:pt x="140" y="24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4" y="58"/>
                    <a:pt x="164" y="58"/>
                    <a:pt x="165" y="59"/>
                  </a:cubicBezTo>
                  <a:cubicBezTo>
                    <a:pt x="167" y="62"/>
                    <a:pt x="168" y="64"/>
                    <a:pt x="168" y="68"/>
                  </a:cubicBezTo>
                  <a:cubicBezTo>
                    <a:pt x="168" y="70"/>
                    <a:pt x="166" y="72"/>
                    <a:pt x="164" y="72"/>
                  </a:cubicBezTo>
                  <a:cubicBezTo>
                    <a:pt x="162" y="72"/>
                    <a:pt x="160" y="70"/>
                    <a:pt x="160" y="68"/>
                  </a:cubicBezTo>
                  <a:cubicBezTo>
                    <a:pt x="160" y="66"/>
                    <a:pt x="160" y="66"/>
                    <a:pt x="158" y="63"/>
                  </a:cubicBezTo>
                  <a:cubicBezTo>
                    <a:pt x="158" y="63"/>
                    <a:pt x="157" y="62"/>
                    <a:pt x="157" y="61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28" y="23"/>
                    <a:pt x="122" y="18"/>
                    <a:pt x="114" y="15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90" y="8"/>
                    <a:pt x="78" y="8"/>
                    <a:pt x="67" y="12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7" y="18"/>
                    <a:pt x="40" y="23"/>
                    <a:pt x="35" y="29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9" y="64"/>
                    <a:pt x="8" y="66"/>
                    <a:pt x="8" y="68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6"/>
                    <a:pt x="12" y="80"/>
                    <a:pt x="16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8" y="64"/>
                    <a:pt x="36" y="62"/>
                    <a:pt x="36" y="60"/>
                  </a:cubicBezTo>
                  <a:cubicBezTo>
                    <a:pt x="36" y="58"/>
                    <a:pt x="38" y="56"/>
                    <a:pt x="40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6" y="56"/>
                    <a:pt x="88" y="58"/>
                    <a:pt x="88" y="60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8" y="86"/>
                    <a:pt x="86" y="88"/>
                    <a:pt x="84" y="8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8" name="Freeform 275"/>
            <p:cNvSpPr>
              <a:spLocks/>
            </p:cNvSpPr>
            <p:nvPr/>
          </p:nvSpPr>
          <p:spPr bwMode="auto">
            <a:xfrm>
              <a:off x="1098551" y="2662238"/>
              <a:ext cx="119063" cy="47625"/>
            </a:xfrm>
            <a:custGeom>
              <a:avLst/>
              <a:gdLst>
                <a:gd name="T0" fmla="*/ 72 w 81"/>
                <a:gd name="T1" fmla="*/ 32 h 32"/>
                <a:gd name="T2" fmla="*/ 4 w 81"/>
                <a:gd name="T3" fmla="*/ 32 h 32"/>
                <a:gd name="T4" fmla="*/ 0 w 81"/>
                <a:gd name="T5" fmla="*/ 28 h 32"/>
                <a:gd name="T6" fmla="*/ 0 w 81"/>
                <a:gd name="T7" fmla="*/ 4 h 32"/>
                <a:gd name="T8" fmla="*/ 4 w 81"/>
                <a:gd name="T9" fmla="*/ 0 h 32"/>
                <a:gd name="T10" fmla="*/ 48 w 81"/>
                <a:gd name="T11" fmla="*/ 0 h 32"/>
                <a:gd name="T12" fmla="*/ 52 w 81"/>
                <a:gd name="T13" fmla="*/ 4 h 32"/>
                <a:gd name="T14" fmla="*/ 48 w 81"/>
                <a:gd name="T15" fmla="*/ 8 h 32"/>
                <a:gd name="T16" fmla="*/ 8 w 81"/>
                <a:gd name="T17" fmla="*/ 8 h 32"/>
                <a:gd name="T18" fmla="*/ 8 w 81"/>
                <a:gd name="T19" fmla="*/ 24 h 32"/>
                <a:gd name="T20" fmla="*/ 72 w 81"/>
                <a:gd name="T21" fmla="*/ 24 h 32"/>
                <a:gd name="T22" fmla="*/ 75 w 81"/>
                <a:gd name="T23" fmla="*/ 23 h 32"/>
                <a:gd name="T24" fmla="*/ 80 w 81"/>
                <a:gd name="T25" fmla="*/ 26 h 32"/>
                <a:gd name="T26" fmla="*/ 78 w 81"/>
                <a:gd name="T27" fmla="*/ 31 h 32"/>
                <a:gd name="T28" fmla="*/ 72 w 81"/>
                <a:gd name="T2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32">
                  <a:moveTo>
                    <a:pt x="72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0"/>
                    <a:pt x="0" y="2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2" y="2"/>
                    <a:pt x="52" y="4"/>
                  </a:cubicBezTo>
                  <a:cubicBezTo>
                    <a:pt x="52" y="6"/>
                    <a:pt x="50" y="8"/>
                    <a:pt x="4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4"/>
                    <a:pt x="74" y="24"/>
                    <a:pt x="75" y="23"/>
                  </a:cubicBezTo>
                  <a:cubicBezTo>
                    <a:pt x="77" y="23"/>
                    <a:pt x="79" y="24"/>
                    <a:pt x="80" y="26"/>
                  </a:cubicBezTo>
                  <a:cubicBezTo>
                    <a:pt x="81" y="28"/>
                    <a:pt x="80" y="30"/>
                    <a:pt x="78" y="31"/>
                  </a:cubicBezTo>
                  <a:cubicBezTo>
                    <a:pt x="76" y="32"/>
                    <a:pt x="74" y="32"/>
                    <a:pt x="72" y="32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9" name="Freeform 276"/>
            <p:cNvSpPr>
              <a:spLocks/>
            </p:cNvSpPr>
            <p:nvPr/>
          </p:nvSpPr>
          <p:spPr bwMode="auto">
            <a:xfrm>
              <a:off x="1273176" y="2697163"/>
              <a:ext cx="66675" cy="141288"/>
            </a:xfrm>
            <a:custGeom>
              <a:avLst/>
              <a:gdLst>
                <a:gd name="T0" fmla="*/ 41 w 45"/>
                <a:gd name="T1" fmla="*/ 96 h 96"/>
                <a:gd name="T2" fmla="*/ 37 w 45"/>
                <a:gd name="T3" fmla="*/ 93 h 96"/>
                <a:gd name="T4" fmla="*/ 26 w 45"/>
                <a:gd name="T5" fmla="*/ 8 h 96"/>
                <a:gd name="T6" fmla="*/ 4 w 45"/>
                <a:gd name="T7" fmla="*/ 8 h 96"/>
                <a:gd name="T8" fmla="*/ 0 w 45"/>
                <a:gd name="T9" fmla="*/ 4 h 96"/>
                <a:gd name="T10" fmla="*/ 4 w 45"/>
                <a:gd name="T11" fmla="*/ 0 h 96"/>
                <a:gd name="T12" fmla="*/ 29 w 45"/>
                <a:gd name="T13" fmla="*/ 0 h 96"/>
                <a:gd name="T14" fmla="*/ 33 w 45"/>
                <a:gd name="T15" fmla="*/ 3 h 96"/>
                <a:gd name="T16" fmla="*/ 45 w 45"/>
                <a:gd name="T17" fmla="*/ 91 h 96"/>
                <a:gd name="T18" fmla="*/ 42 w 45"/>
                <a:gd name="T19" fmla="*/ 96 h 96"/>
                <a:gd name="T20" fmla="*/ 41 w 45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96">
                  <a:moveTo>
                    <a:pt x="41" y="96"/>
                  </a:moveTo>
                  <a:cubicBezTo>
                    <a:pt x="39" y="96"/>
                    <a:pt x="37" y="95"/>
                    <a:pt x="37" y="93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3" y="1"/>
                    <a:pt x="33" y="3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4"/>
                    <a:pt x="44" y="96"/>
                    <a:pt x="42" y="96"/>
                  </a:cubicBezTo>
                  <a:cubicBezTo>
                    <a:pt x="41" y="96"/>
                    <a:pt x="41" y="96"/>
                    <a:pt x="41" y="9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0" name="Freeform 277"/>
            <p:cNvSpPr>
              <a:spLocks/>
            </p:cNvSpPr>
            <p:nvPr/>
          </p:nvSpPr>
          <p:spPr bwMode="auto">
            <a:xfrm>
              <a:off x="950913" y="2697163"/>
              <a:ext cx="266700" cy="141288"/>
            </a:xfrm>
            <a:custGeom>
              <a:avLst/>
              <a:gdLst>
                <a:gd name="T0" fmla="*/ 143 w 181"/>
                <a:gd name="T1" fmla="*/ 96 h 96"/>
                <a:gd name="T2" fmla="*/ 4 w 181"/>
                <a:gd name="T3" fmla="*/ 96 h 96"/>
                <a:gd name="T4" fmla="*/ 1 w 181"/>
                <a:gd name="T5" fmla="*/ 95 h 96"/>
                <a:gd name="T6" fmla="*/ 0 w 181"/>
                <a:gd name="T7" fmla="*/ 91 h 96"/>
                <a:gd name="T8" fmla="*/ 12 w 181"/>
                <a:gd name="T9" fmla="*/ 3 h 96"/>
                <a:gd name="T10" fmla="*/ 16 w 181"/>
                <a:gd name="T11" fmla="*/ 0 h 96"/>
                <a:gd name="T12" fmla="*/ 177 w 181"/>
                <a:gd name="T13" fmla="*/ 0 h 96"/>
                <a:gd name="T14" fmla="*/ 181 w 181"/>
                <a:gd name="T15" fmla="*/ 4 h 96"/>
                <a:gd name="T16" fmla="*/ 177 w 181"/>
                <a:gd name="T17" fmla="*/ 8 h 96"/>
                <a:gd name="T18" fmla="*/ 20 w 181"/>
                <a:gd name="T19" fmla="*/ 8 h 96"/>
                <a:gd name="T20" fmla="*/ 9 w 181"/>
                <a:gd name="T21" fmla="*/ 88 h 96"/>
                <a:gd name="T22" fmla="*/ 143 w 181"/>
                <a:gd name="T23" fmla="*/ 88 h 96"/>
                <a:gd name="T24" fmla="*/ 147 w 181"/>
                <a:gd name="T25" fmla="*/ 92 h 96"/>
                <a:gd name="T26" fmla="*/ 143 w 181"/>
                <a:gd name="T2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96">
                  <a:moveTo>
                    <a:pt x="143" y="96"/>
                  </a:moveTo>
                  <a:cubicBezTo>
                    <a:pt x="4" y="96"/>
                    <a:pt x="4" y="96"/>
                    <a:pt x="4" y="96"/>
                  </a:cubicBezTo>
                  <a:cubicBezTo>
                    <a:pt x="3" y="96"/>
                    <a:pt x="2" y="96"/>
                    <a:pt x="1" y="95"/>
                  </a:cubicBezTo>
                  <a:cubicBezTo>
                    <a:pt x="0" y="94"/>
                    <a:pt x="0" y="93"/>
                    <a:pt x="0" y="9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0"/>
                    <a:pt x="181" y="2"/>
                    <a:pt x="181" y="4"/>
                  </a:cubicBezTo>
                  <a:cubicBezTo>
                    <a:pt x="181" y="6"/>
                    <a:pt x="179" y="8"/>
                    <a:pt x="177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5" y="88"/>
                    <a:pt x="147" y="90"/>
                    <a:pt x="147" y="92"/>
                  </a:cubicBezTo>
                  <a:cubicBezTo>
                    <a:pt x="147" y="94"/>
                    <a:pt x="145" y="96"/>
                    <a:pt x="143" y="9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1" name="Freeform 278"/>
            <p:cNvSpPr>
              <a:spLocks noEditPoints="1"/>
            </p:cNvSpPr>
            <p:nvPr/>
          </p:nvSpPr>
          <p:spPr bwMode="auto">
            <a:xfrm>
              <a:off x="1063626" y="2720976"/>
              <a:ext cx="82550" cy="65088"/>
            </a:xfrm>
            <a:custGeom>
              <a:avLst/>
              <a:gdLst>
                <a:gd name="T0" fmla="*/ 52 w 56"/>
                <a:gd name="T1" fmla="*/ 44 h 44"/>
                <a:gd name="T2" fmla="*/ 4 w 56"/>
                <a:gd name="T3" fmla="*/ 44 h 44"/>
                <a:gd name="T4" fmla="*/ 1 w 56"/>
                <a:gd name="T5" fmla="*/ 43 h 44"/>
                <a:gd name="T6" fmla="*/ 0 w 56"/>
                <a:gd name="T7" fmla="*/ 40 h 44"/>
                <a:gd name="T8" fmla="*/ 4 w 56"/>
                <a:gd name="T9" fmla="*/ 4 h 44"/>
                <a:gd name="T10" fmla="*/ 8 w 56"/>
                <a:gd name="T11" fmla="*/ 0 h 44"/>
                <a:gd name="T12" fmla="*/ 48 w 56"/>
                <a:gd name="T13" fmla="*/ 0 h 44"/>
                <a:gd name="T14" fmla="*/ 52 w 56"/>
                <a:gd name="T15" fmla="*/ 4 h 44"/>
                <a:gd name="T16" fmla="*/ 56 w 56"/>
                <a:gd name="T17" fmla="*/ 40 h 44"/>
                <a:gd name="T18" fmla="*/ 55 w 56"/>
                <a:gd name="T19" fmla="*/ 43 h 44"/>
                <a:gd name="T20" fmla="*/ 52 w 56"/>
                <a:gd name="T21" fmla="*/ 44 h 44"/>
                <a:gd name="T22" fmla="*/ 9 w 56"/>
                <a:gd name="T23" fmla="*/ 36 h 44"/>
                <a:gd name="T24" fmla="*/ 48 w 56"/>
                <a:gd name="T25" fmla="*/ 36 h 44"/>
                <a:gd name="T26" fmla="*/ 45 w 56"/>
                <a:gd name="T27" fmla="*/ 8 h 44"/>
                <a:gd name="T28" fmla="*/ 12 w 56"/>
                <a:gd name="T29" fmla="*/ 8 h 44"/>
                <a:gd name="T30" fmla="*/ 9 w 56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44">
                  <a:moveTo>
                    <a:pt x="52" y="44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3" y="44"/>
                    <a:pt x="2" y="44"/>
                    <a:pt x="1" y="43"/>
                  </a:cubicBezTo>
                  <a:cubicBezTo>
                    <a:pt x="0" y="42"/>
                    <a:pt x="0" y="41"/>
                    <a:pt x="0" y="4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6" y="0"/>
                    <a:pt x="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2" y="2"/>
                    <a:pt x="52" y="4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1"/>
                    <a:pt x="56" y="42"/>
                    <a:pt x="55" y="43"/>
                  </a:cubicBezTo>
                  <a:cubicBezTo>
                    <a:pt x="54" y="44"/>
                    <a:pt x="53" y="44"/>
                    <a:pt x="52" y="44"/>
                  </a:cubicBezTo>
                  <a:close/>
                  <a:moveTo>
                    <a:pt x="9" y="36"/>
                  </a:moveTo>
                  <a:cubicBezTo>
                    <a:pt x="48" y="36"/>
                    <a:pt x="48" y="36"/>
                    <a:pt x="48" y="3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9" y="36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2" name="Freeform 279"/>
            <p:cNvSpPr>
              <a:spLocks noEditPoints="1"/>
            </p:cNvSpPr>
            <p:nvPr/>
          </p:nvSpPr>
          <p:spPr bwMode="auto">
            <a:xfrm>
              <a:off x="1204913" y="2668588"/>
              <a:ext cx="82550" cy="93663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3" name="Freeform 280"/>
            <p:cNvSpPr>
              <a:spLocks/>
            </p:cNvSpPr>
            <p:nvPr/>
          </p:nvSpPr>
          <p:spPr bwMode="auto">
            <a:xfrm>
              <a:off x="1166813" y="2774951"/>
              <a:ext cx="160338" cy="49213"/>
            </a:xfrm>
            <a:custGeom>
              <a:avLst/>
              <a:gdLst>
                <a:gd name="T0" fmla="*/ 101 w 109"/>
                <a:gd name="T1" fmla="*/ 34 h 34"/>
                <a:gd name="T2" fmla="*/ 68 w 109"/>
                <a:gd name="T3" fmla="*/ 8 h 34"/>
                <a:gd name="T4" fmla="*/ 40 w 109"/>
                <a:gd name="T5" fmla="*/ 8 h 34"/>
                <a:gd name="T6" fmla="*/ 8 w 109"/>
                <a:gd name="T7" fmla="*/ 33 h 34"/>
                <a:gd name="T8" fmla="*/ 0 w 109"/>
                <a:gd name="T9" fmla="*/ 31 h 34"/>
                <a:gd name="T10" fmla="*/ 40 w 109"/>
                <a:gd name="T11" fmla="*/ 0 h 34"/>
                <a:gd name="T12" fmla="*/ 68 w 109"/>
                <a:gd name="T13" fmla="*/ 0 h 34"/>
                <a:gd name="T14" fmla="*/ 109 w 109"/>
                <a:gd name="T15" fmla="*/ 32 h 34"/>
                <a:gd name="T16" fmla="*/ 101 w 109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34">
                  <a:moveTo>
                    <a:pt x="101" y="34"/>
                  </a:moveTo>
                  <a:cubicBezTo>
                    <a:pt x="97" y="18"/>
                    <a:pt x="84" y="8"/>
                    <a:pt x="68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8"/>
                    <a:pt x="12" y="18"/>
                    <a:pt x="8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5" y="12"/>
                    <a:pt x="21" y="0"/>
                    <a:pt x="40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8" y="0"/>
                    <a:pt x="104" y="12"/>
                    <a:pt x="109" y="32"/>
                  </a:cubicBezTo>
                  <a:lnTo>
                    <a:pt x="101" y="34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4" name="Freeform 281"/>
            <p:cNvSpPr>
              <a:spLocks/>
            </p:cNvSpPr>
            <p:nvPr/>
          </p:nvSpPr>
          <p:spPr bwMode="auto">
            <a:xfrm>
              <a:off x="1152526" y="2809876"/>
              <a:ext cx="187325" cy="76200"/>
            </a:xfrm>
            <a:custGeom>
              <a:avLst/>
              <a:gdLst>
                <a:gd name="T0" fmla="*/ 124 w 128"/>
                <a:gd name="T1" fmla="*/ 52 h 52"/>
                <a:gd name="T2" fmla="*/ 120 w 128"/>
                <a:gd name="T3" fmla="*/ 48 h 52"/>
                <a:gd name="T4" fmla="*/ 120 w 128"/>
                <a:gd name="T5" fmla="*/ 27 h 52"/>
                <a:gd name="T6" fmla="*/ 101 w 128"/>
                <a:gd name="T7" fmla="*/ 8 h 52"/>
                <a:gd name="T8" fmla="*/ 27 w 128"/>
                <a:gd name="T9" fmla="*/ 8 h 52"/>
                <a:gd name="T10" fmla="*/ 8 w 128"/>
                <a:gd name="T11" fmla="*/ 27 h 52"/>
                <a:gd name="T12" fmla="*/ 8 w 128"/>
                <a:gd name="T13" fmla="*/ 48 h 52"/>
                <a:gd name="T14" fmla="*/ 4 w 128"/>
                <a:gd name="T15" fmla="*/ 52 h 52"/>
                <a:gd name="T16" fmla="*/ 0 w 128"/>
                <a:gd name="T17" fmla="*/ 48 h 52"/>
                <a:gd name="T18" fmla="*/ 0 w 128"/>
                <a:gd name="T19" fmla="*/ 27 h 52"/>
                <a:gd name="T20" fmla="*/ 27 w 128"/>
                <a:gd name="T21" fmla="*/ 0 h 52"/>
                <a:gd name="T22" fmla="*/ 101 w 128"/>
                <a:gd name="T23" fmla="*/ 0 h 52"/>
                <a:gd name="T24" fmla="*/ 128 w 128"/>
                <a:gd name="T25" fmla="*/ 27 h 52"/>
                <a:gd name="T26" fmla="*/ 128 w 128"/>
                <a:gd name="T27" fmla="*/ 48 h 52"/>
                <a:gd name="T28" fmla="*/ 124 w 128"/>
                <a:gd name="T2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52">
                  <a:moveTo>
                    <a:pt x="124" y="52"/>
                  </a:moveTo>
                  <a:cubicBezTo>
                    <a:pt x="122" y="52"/>
                    <a:pt x="120" y="50"/>
                    <a:pt x="120" y="48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20" y="17"/>
                    <a:pt x="112" y="8"/>
                    <a:pt x="101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17" y="8"/>
                    <a:pt x="8" y="17"/>
                    <a:pt x="8" y="27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50"/>
                    <a:pt x="6" y="52"/>
                    <a:pt x="4" y="52"/>
                  </a:cubicBezTo>
                  <a:cubicBezTo>
                    <a:pt x="2" y="52"/>
                    <a:pt x="0" y="50"/>
                    <a:pt x="0" y="4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16" y="0"/>
                    <a:pt x="128" y="12"/>
                    <a:pt x="128" y="27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50"/>
                    <a:pt x="126" y="52"/>
                    <a:pt x="124" y="5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5" name="Freeform 282"/>
            <p:cNvSpPr>
              <a:spLocks/>
            </p:cNvSpPr>
            <p:nvPr/>
          </p:nvSpPr>
          <p:spPr bwMode="auto">
            <a:xfrm>
              <a:off x="981076" y="2827338"/>
              <a:ext cx="34925" cy="58738"/>
            </a:xfrm>
            <a:custGeom>
              <a:avLst/>
              <a:gdLst>
                <a:gd name="T0" fmla="*/ 20 w 24"/>
                <a:gd name="T1" fmla="*/ 40 h 40"/>
                <a:gd name="T2" fmla="*/ 16 w 24"/>
                <a:gd name="T3" fmla="*/ 36 h 40"/>
                <a:gd name="T4" fmla="*/ 16 w 24"/>
                <a:gd name="T5" fmla="*/ 8 h 40"/>
                <a:gd name="T6" fmla="*/ 8 w 24"/>
                <a:gd name="T7" fmla="*/ 8 h 40"/>
                <a:gd name="T8" fmla="*/ 8 w 24"/>
                <a:gd name="T9" fmla="*/ 36 h 40"/>
                <a:gd name="T10" fmla="*/ 4 w 24"/>
                <a:gd name="T11" fmla="*/ 40 h 40"/>
                <a:gd name="T12" fmla="*/ 0 w 24"/>
                <a:gd name="T13" fmla="*/ 36 h 40"/>
                <a:gd name="T14" fmla="*/ 0 w 24"/>
                <a:gd name="T15" fmla="*/ 4 h 40"/>
                <a:gd name="T16" fmla="*/ 4 w 24"/>
                <a:gd name="T17" fmla="*/ 0 h 40"/>
                <a:gd name="T18" fmla="*/ 20 w 24"/>
                <a:gd name="T19" fmla="*/ 0 h 40"/>
                <a:gd name="T20" fmla="*/ 24 w 24"/>
                <a:gd name="T21" fmla="*/ 4 h 40"/>
                <a:gd name="T22" fmla="*/ 24 w 24"/>
                <a:gd name="T23" fmla="*/ 36 h 40"/>
                <a:gd name="T24" fmla="*/ 20 w 24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40">
                  <a:moveTo>
                    <a:pt x="20" y="40"/>
                  </a:moveTo>
                  <a:cubicBezTo>
                    <a:pt x="18" y="40"/>
                    <a:pt x="16" y="38"/>
                    <a:pt x="16" y="3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8"/>
                    <a:pt x="6" y="40"/>
                    <a:pt x="4" y="40"/>
                  </a:cubicBezTo>
                  <a:cubicBezTo>
                    <a:pt x="2" y="40"/>
                    <a:pt x="0" y="38"/>
                    <a:pt x="0" y="3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2" y="40"/>
                    <a:pt x="20" y="4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16" name="Группа 1215"/>
          <p:cNvGrpSpPr/>
          <p:nvPr/>
        </p:nvGrpSpPr>
        <p:grpSpPr>
          <a:xfrm>
            <a:off x="3095241" y="1031876"/>
            <a:ext cx="436563" cy="412750"/>
            <a:chOff x="3163888" y="1031876"/>
            <a:chExt cx="436563" cy="412750"/>
          </a:xfrm>
        </p:grpSpPr>
        <p:sp>
          <p:nvSpPr>
            <p:cNvPr id="886" name="Freeform 283"/>
            <p:cNvSpPr>
              <a:spLocks noEditPoints="1"/>
            </p:cNvSpPr>
            <p:nvPr/>
          </p:nvSpPr>
          <p:spPr bwMode="auto">
            <a:xfrm>
              <a:off x="3341688" y="1031876"/>
              <a:ext cx="82550" cy="95250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2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2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7" name="Freeform 284"/>
            <p:cNvSpPr>
              <a:spLocks/>
            </p:cNvSpPr>
            <p:nvPr/>
          </p:nvSpPr>
          <p:spPr bwMode="auto">
            <a:xfrm>
              <a:off x="3370263" y="1138238"/>
              <a:ext cx="23813" cy="12700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7"/>
                    <a:pt x="14" y="8"/>
                    <a:pt x="12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8" name="Freeform 285"/>
            <p:cNvSpPr>
              <a:spLocks/>
            </p:cNvSpPr>
            <p:nvPr/>
          </p:nvSpPr>
          <p:spPr bwMode="auto">
            <a:xfrm>
              <a:off x="3376613" y="1138238"/>
              <a:ext cx="11113" cy="76200"/>
            </a:xfrm>
            <a:custGeom>
              <a:avLst/>
              <a:gdLst>
                <a:gd name="T0" fmla="*/ 4 w 8"/>
                <a:gd name="T1" fmla="*/ 52 h 52"/>
                <a:gd name="T2" fmla="*/ 0 w 8"/>
                <a:gd name="T3" fmla="*/ 48 h 52"/>
                <a:gd name="T4" fmla="*/ 0 w 8"/>
                <a:gd name="T5" fmla="*/ 4 h 52"/>
                <a:gd name="T6" fmla="*/ 4 w 8"/>
                <a:gd name="T7" fmla="*/ 0 h 52"/>
                <a:gd name="T8" fmla="*/ 8 w 8"/>
                <a:gd name="T9" fmla="*/ 4 h 52"/>
                <a:gd name="T10" fmla="*/ 8 w 8"/>
                <a:gd name="T11" fmla="*/ 48 h 52"/>
                <a:gd name="T12" fmla="*/ 4 w 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4" y="52"/>
                  </a:moveTo>
                  <a:cubicBezTo>
                    <a:pt x="2" y="52"/>
                    <a:pt x="0" y="51"/>
                    <a:pt x="0" y="4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51"/>
                    <a:pt x="6" y="52"/>
                    <a:pt x="4" y="5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9" name="Freeform 286"/>
            <p:cNvSpPr>
              <a:spLocks/>
            </p:cNvSpPr>
            <p:nvPr/>
          </p:nvSpPr>
          <p:spPr bwMode="auto">
            <a:xfrm>
              <a:off x="3222626" y="1050926"/>
              <a:ext cx="319088" cy="300038"/>
            </a:xfrm>
            <a:custGeom>
              <a:avLst/>
              <a:gdLst>
                <a:gd name="T0" fmla="*/ 149 w 217"/>
                <a:gd name="T1" fmla="*/ 203 h 203"/>
                <a:gd name="T2" fmla="*/ 145 w 217"/>
                <a:gd name="T3" fmla="*/ 199 h 203"/>
                <a:gd name="T4" fmla="*/ 145 w 217"/>
                <a:gd name="T5" fmla="*/ 99 h 203"/>
                <a:gd name="T6" fmla="*/ 146 w 217"/>
                <a:gd name="T7" fmla="*/ 97 h 203"/>
                <a:gd name="T8" fmla="*/ 207 w 217"/>
                <a:gd name="T9" fmla="*/ 22 h 203"/>
                <a:gd name="T10" fmla="*/ 208 w 217"/>
                <a:gd name="T11" fmla="*/ 17 h 203"/>
                <a:gd name="T12" fmla="*/ 205 w 217"/>
                <a:gd name="T13" fmla="*/ 11 h 203"/>
                <a:gd name="T14" fmla="*/ 193 w 217"/>
                <a:gd name="T15" fmla="*/ 14 h 203"/>
                <a:gd name="T16" fmla="*/ 136 w 217"/>
                <a:gd name="T17" fmla="*/ 66 h 203"/>
                <a:gd name="T18" fmla="*/ 113 w 217"/>
                <a:gd name="T19" fmla="*/ 113 h 203"/>
                <a:gd name="T20" fmla="*/ 109 w 217"/>
                <a:gd name="T21" fmla="*/ 115 h 203"/>
                <a:gd name="T22" fmla="*/ 109 w 217"/>
                <a:gd name="T23" fmla="*/ 115 h 203"/>
                <a:gd name="T24" fmla="*/ 106 w 217"/>
                <a:gd name="T25" fmla="*/ 113 h 203"/>
                <a:gd name="T26" fmla="*/ 82 w 217"/>
                <a:gd name="T27" fmla="*/ 66 h 203"/>
                <a:gd name="T28" fmla="*/ 24 w 217"/>
                <a:gd name="T29" fmla="*/ 14 h 203"/>
                <a:gd name="T30" fmla="*/ 12 w 217"/>
                <a:gd name="T31" fmla="*/ 12 h 203"/>
                <a:gd name="T32" fmla="*/ 10 w 217"/>
                <a:gd name="T33" fmla="*/ 23 h 203"/>
                <a:gd name="T34" fmla="*/ 72 w 217"/>
                <a:gd name="T35" fmla="*/ 97 h 203"/>
                <a:gd name="T36" fmla="*/ 73 w 217"/>
                <a:gd name="T37" fmla="*/ 99 h 203"/>
                <a:gd name="T38" fmla="*/ 73 w 217"/>
                <a:gd name="T39" fmla="*/ 199 h 203"/>
                <a:gd name="T40" fmla="*/ 69 w 217"/>
                <a:gd name="T41" fmla="*/ 203 h 203"/>
                <a:gd name="T42" fmla="*/ 65 w 217"/>
                <a:gd name="T43" fmla="*/ 199 h 203"/>
                <a:gd name="T44" fmla="*/ 65 w 217"/>
                <a:gd name="T45" fmla="*/ 101 h 203"/>
                <a:gd name="T46" fmla="*/ 4 w 217"/>
                <a:gd name="T47" fmla="*/ 28 h 203"/>
                <a:gd name="T48" fmla="*/ 1 w 217"/>
                <a:gd name="T49" fmla="*/ 16 h 203"/>
                <a:gd name="T50" fmla="*/ 7 w 217"/>
                <a:gd name="T51" fmla="*/ 5 h 203"/>
                <a:gd name="T52" fmla="*/ 29 w 217"/>
                <a:gd name="T53" fmla="*/ 8 h 203"/>
                <a:gd name="T54" fmla="*/ 88 w 217"/>
                <a:gd name="T55" fmla="*/ 60 h 203"/>
                <a:gd name="T56" fmla="*/ 88 w 217"/>
                <a:gd name="T57" fmla="*/ 62 h 203"/>
                <a:gd name="T58" fmla="*/ 109 w 217"/>
                <a:gd name="T59" fmla="*/ 102 h 203"/>
                <a:gd name="T60" fmla="*/ 130 w 217"/>
                <a:gd name="T61" fmla="*/ 62 h 203"/>
                <a:gd name="T62" fmla="*/ 130 w 217"/>
                <a:gd name="T63" fmla="*/ 60 h 203"/>
                <a:gd name="T64" fmla="*/ 188 w 217"/>
                <a:gd name="T65" fmla="*/ 8 h 203"/>
                <a:gd name="T66" fmla="*/ 210 w 217"/>
                <a:gd name="T67" fmla="*/ 5 h 203"/>
                <a:gd name="T68" fmla="*/ 216 w 217"/>
                <a:gd name="T69" fmla="*/ 15 h 203"/>
                <a:gd name="T70" fmla="*/ 213 w 217"/>
                <a:gd name="T71" fmla="*/ 27 h 203"/>
                <a:gd name="T72" fmla="*/ 153 w 217"/>
                <a:gd name="T73" fmla="*/ 101 h 203"/>
                <a:gd name="T74" fmla="*/ 153 w 217"/>
                <a:gd name="T75" fmla="*/ 199 h 203"/>
                <a:gd name="T76" fmla="*/ 149 w 217"/>
                <a:gd name="T77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7" h="203">
                  <a:moveTo>
                    <a:pt x="149" y="203"/>
                  </a:moveTo>
                  <a:cubicBezTo>
                    <a:pt x="147" y="203"/>
                    <a:pt x="145" y="202"/>
                    <a:pt x="145" y="199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5" y="98"/>
                    <a:pt x="145" y="98"/>
                    <a:pt x="146" y="97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8" y="21"/>
                    <a:pt x="209" y="19"/>
                    <a:pt x="208" y="17"/>
                  </a:cubicBezTo>
                  <a:cubicBezTo>
                    <a:pt x="208" y="14"/>
                    <a:pt x="207" y="13"/>
                    <a:pt x="205" y="11"/>
                  </a:cubicBezTo>
                  <a:cubicBezTo>
                    <a:pt x="202" y="9"/>
                    <a:pt x="198" y="10"/>
                    <a:pt x="193" y="14"/>
                  </a:cubicBezTo>
                  <a:cubicBezTo>
                    <a:pt x="136" y="66"/>
                    <a:pt x="136" y="66"/>
                    <a:pt x="136" y="66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2" y="115"/>
                    <a:pt x="111" y="115"/>
                    <a:pt x="109" y="115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8" y="115"/>
                    <a:pt x="106" y="115"/>
                    <a:pt x="106" y="113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2" y="12"/>
                    <a:pt x="17" y="8"/>
                    <a:pt x="12" y="12"/>
                  </a:cubicBezTo>
                  <a:cubicBezTo>
                    <a:pt x="8" y="14"/>
                    <a:pt x="7" y="19"/>
                    <a:pt x="10" y="23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3" y="98"/>
                    <a:pt x="73" y="98"/>
                    <a:pt x="73" y="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202"/>
                    <a:pt x="71" y="203"/>
                    <a:pt x="69" y="203"/>
                  </a:cubicBezTo>
                  <a:cubicBezTo>
                    <a:pt x="67" y="203"/>
                    <a:pt x="65" y="202"/>
                    <a:pt x="65" y="199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24"/>
                    <a:pt x="0" y="20"/>
                    <a:pt x="1" y="16"/>
                  </a:cubicBezTo>
                  <a:cubicBezTo>
                    <a:pt x="1" y="12"/>
                    <a:pt x="4" y="8"/>
                    <a:pt x="7" y="5"/>
                  </a:cubicBezTo>
                  <a:cubicBezTo>
                    <a:pt x="14" y="0"/>
                    <a:pt x="22" y="2"/>
                    <a:pt x="29" y="8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1"/>
                    <a:pt x="88" y="61"/>
                    <a:pt x="88" y="62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61"/>
                    <a:pt x="130" y="61"/>
                    <a:pt x="130" y="60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96" y="1"/>
                    <a:pt x="204" y="0"/>
                    <a:pt x="210" y="5"/>
                  </a:cubicBezTo>
                  <a:cubicBezTo>
                    <a:pt x="213" y="7"/>
                    <a:pt x="216" y="11"/>
                    <a:pt x="216" y="15"/>
                  </a:cubicBezTo>
                  <a:cubicBezTo>
                    <a:pt x="217" y="20"/>
                    <a:pt x="216" y="24"/>
                    <a:pt x="213" y="27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202"/>
                    <a:pt x="151" y="203"/>
                    <a:pt x="149" y="20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0" name="Freeform 287"/>
            <p:cNvSpPr>
              <a:spLocks noEditPoints="1"/>
            </p:cNvSpPr>
            <p:nvPr/>
          </p:nvSpPr>
          <p:spPr bwMode="auto">
            <a:xfrm>
              <a:off x="3163888" y="1350963"/>
              <a:ext cx="153988" cy="93663"/>
            </a:xfrm>
            <a:custGeom>
              <a:avLst/>
              <a:gdLst>
                <a:gd name="T0" fmla="*/ 100 w 104"/>
                <a:gd name="T1" fmla="*/ 64 h 64"/>
                <a:gd name="T2" fmla="*/ 4 w 104"/>
                <a:gd name="T3" fmla="*/ 64 h 64"/>
                <a:gd name="T4" fmla="*/ 0 w 104"/>
                <a:gd name="T5" fmla="*/ 60 h 64"/>
                <a:gd name="T6" fmla="*/ 0 w 104"/>
                <a:gd name="T7" fmla="*/ 40 h 64"/>
                <a:gd name="T8" fmla="*/ 40 w 104"/>
                <a:gd name="T9" fmla="*/ 0 h 64"/>
                <a:gd name="T10" fmla="*/ 64 w 104"/>
                <a:gd name="T11" fmla="*/ 0 h 64"/>
                <a:gd name="T12" fmla="*/ 104 w 104"/>
                <a:gd name="T13" fmla="*/ 40 h 64"/>
                <a:gd name="T14" fmla="*/ 104 w 104"/>
                <a:gd name="T15" fmla="*/ 60 h 64"/>
                <a:gd name="T16" fmla="*/ 100 w 104"/>
                <a:gd name="T17" fmla="*/ 64 h 64"/>
                <a:gd name="T18" fmla="*/ 8 w 104"/>
                <a:gd name="T19" fmla="*/ 56 h 64"/>
                <a:gd name="T20" fmla="*/ 96 w 104"/>
                <a:gd name="T21" fmla="*/ 56 h 64"/>
                <a:gd name="T22" fmla="*/ 96 w 104"/>
                <a:gd name="T23" fmla="*/ 40 h 64"/>
                <a:gd name="T24" fmla="*/ 64 w 104"/>
                <a:gd name="T25" fmla="*/ 8 h 64"/>
                <a:gd name="T26" fmla="*/ 40 w 104"/>
                <a:gd name="T27" fmla="*/ 8 h 64"/>
                <a:gd name="T28" fmla="*/ 8 w 104"/>
                <a:gd name="T29" fmla="*/ 40 h 64"/>
                <a:gd name="T30" fmla="*/ 8 w 104"/>
                <a:gd name="T31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" h="64">
                  <a:moveTo>
                    <a:pt x="100" y="64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2" y="64"/>
                    <a:pt x="0" y="63"/>
                    <a:pt x="0" y="6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6" y="0"/>
                    <a:pt x="104" y="18"/>
                    <a:pt x="104" y="4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3"/>
                    <a:pt x="102" y="64"/>
                    <a:pt x="100" y="64"/>
                  </a:cubicBezTo>
                  <a:close/>
                  <a:moveTo>
                    <a:pt x="8" y="56"/>
                  </a:moveTo>
                  <a:cubicBezTo>
                    <a:pt x="96" y="56"/>
                    <a:pt x="96" y="56"/>
                    <a:pt x="96" y="56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23"/>
                    <a:pt x="82" y="8"/>
                    <a:pt x="64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2" y="8"/>
                    <a:pt x="8" y="23"/>
                    <a:pt x="8" y="40"/>
                  </a:cubicBezTo>
                  <a:lnTo>
                    <a:pt x="8" y="56"/>
                  </a:ln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1" name="Freeform 288"/>
            <p:cNvSpPr>
              <a:spLocks noEditPoints="1"/>
            </p:cNvSpPr>
            <p:nvPr/>
          </p:nvSpPr>
          <p:spPr bwMode="auto">
            <a:xfrm>
              <a:off x="3446463" y="1350963"/>
              <a:ext cx="153988" cy="93663"/>
            </a:xfrm>
            <a:custGeom>
              <a:avLst/>
              <a:gdLst>
                <a:gd name="T0" fmla="*/ 100 w 104"/>
                <a:gd name="T1" fmla="*/ 64 h 64"/>
                <a:gd name="T2" fmla="*/ 4 w 104"/>
                <a:gd name="T3" fmla="*/ 64 h 64"/>
                <a:gd name="T4" fmla="*/ 0 w 104"/>
                <a:gd name="T5" fmla="*/ 60 h 64"/>
                <a:gd name="T6" fmla="*/ 0 w 104"/>
                <a:gd name="T7" fmla="*/ 40 h 64"/>
                <a:gd name="T8" fmla="*/ 40 w 104"/>
                <a:gd name="T9" fmla="*/ 0 h 64"/>
                <a:gd name="T10" fmla="*/ 64 w 104"/>
                <a:gd name="T11" fmla="*/ 0 h 64"/>
                <a:gd name="T12" fmla="*/ 104 w 104"/>
                <a:gd name="T13" fmla="*/ 40 h 64"/>
                <a:gd name="T14" fmla="*/ 104 w 104"/>
                <a:gd name="T15" fmla="*/ 60 h 64"/>
                <a:gd name="T16" fmla="*/ 100 w 104"/>
                <a:gd name="T17" fmla="*/ 64 h 64"/>
                <a:gd name="T18" fmla="*/ 8 w 104"/>
                <a:gd name="T19" fmla="*/ 56 h 64"/>
                <a:gd name="T20" fmla="*/ 96 w 104"/>
                <a:gd name="T21" fmla="*/ 56 h 64"/>
                <a:gd name="T22" fmla="*/ 96 w 104"/>
                <a:gd name="T23" fmla="*/ 40 h 64"/>
                <a:gd name="T24" fmla="*/ 64 w 104"/>
                <a:gd name="T25" fmla="*/ 8 h 64"/>
                <a:gd name="T26" fmla="*/ 40 w 104"/>
                <a:gd name="T27" fmla="*/ 8 h 64"/>
                <a:gd name="T28" fmla="*/ 8 w 104"/>
                <a:gd name="T29" fmla="*/ 40 h 64"/>
                <a:gd name="T30" fmla="*/ 8 w 104"/>
                <a:gd name="T31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" h="64">
                  <a:moveTo>
                    <a:pt x="100" y="64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2" y="64"/>
                    <a:pt x="0" y="63"/>
                    <a:pt x="0" y="6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6" y="0"/>
                    <a:pt x="104" y="18"/>
                    <a:pt x="104" y="4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3"/>
                    <a:pt x="102" y="64"/>
                    <a:pt x="100" y="64"/>
                  </a:cubicBezTo>
                  <a:close/>
                  <a:moveTo>
                    <a:pt x="8" y="56"/>
                  </a:moveTo>
                  <a:cubicBezTo>
                    <a:pt x="96" y="56"/>
                    <a:pt x="96" y="56"/>
                    <a:pt x="96" y="56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23"/>
                    <a:pt x="82" y="8"/>
                    <a:pt x="64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2" y="8"/>
                    <a:pt x="8" y="23"/>
                    <a:pt x="8" y="40"/>
                  </a:cubicBezTo>
                  <a:lnTo>
                    <a:pt x="8" y="56"/>
                  </a:ln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2" name="Freeform 289"/>
            <p:cNvSpPr>
              <a:spLocks noEditPoints="1"/>
            </p:cNvSpPr>
            <p:nvPr/>
          </p:nvSpPr>
          <p:spPr bwMode="auto">
            <a:xfrm>
              <a:off x="3305176" y="1350963"/>
              <a:ext cx="153988" cy="93663"/>
            </a:xfrm>
            <a:custGeom>
              <a:avLst/>
              <a:gdLst>
                <a:gd name="T0" fmla="*/ 100 w 104"/>
                <a:gd name="T1" fmla="*/ 64 h 64"/>
                <a:gd name="T2" fmla="*/ 4 w 104"/>
                <a:gd name="T3" fmla="*/ 64 h 64"/>
                <a:gd name="T4" fmla="*/ 0 w 104"/>
                <a:gd name="T5" fmla="*/ 60 h 64"/>
                <a:gd name="T6" fmla="*/ 0 w 104"/>
                <a:gd name="T7" fmla="*/ 40 h 64"/>
                <a:gd name="T8" fmla="*/ 40 w 104"/>
                <a:gd name="T9" fmla="*/ 0 h 64"/>
                <a:gd name="T10" fmla="*/ 64 w 104"/>
                <a:gd name="T11" fmla="*/ 0 h 64"/>
                <a:gd name="T12" fmla="*/ 104 w 104"/>
                <a:gd name="T13" fmla="*/ 40 h 64"/>
                <a:gd name="T14" fmla="*/ 104 w 104"/>
                <a:gd name="T15" fmla="*/ 60 h 64"/>
                <a:gd name="T16" fmla="*/ 100 w 104"/>
                <a:gd name="T17" fmla="*/ 64 h 64"/>
                <a:gd name="T18" fmla="*/ 8 w 104"/>
                <a:gd name="T19" fmla="*/ 56 h 64"/>
                <a:gd name="T20" fmla="*/ 96 w 104"/>
                <a:gd name="T21" fmla="*/ 56 h 64"/>
                <a:gd name="T22" fmla="*/ 96 w 104"/>
                <a:gd name="T23" fmla="*/ 40 h 64"/>
                <a:gd name="T24" fmla="*/ 64 w 104"/>
                <a:gd name="T25" fmla="*/ 8 h 64"/>
                <a:gd name="T26" fmla="*/ 40 w 104"/>
                <a:gd name="T27" fmla="*/ 8 h 64"/>
                <a:gd name="T28" fmla="*/ 8 w 104"/>
                <a:gd name="T29" fmla="*/ 40 h 64"/>
                <a:gd name="T30" fmla="*/ 8 w 104"/>
                <a:gd name="T31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" h="64">
                  <a:moveTo>
                    <a:pt x="100" y="64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2" y="64"/>
                    <a:pt x="0" y="63"/>
                    <a:pt x="0" y="6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6" y="0"/>
                    <a:pt x="104" y="18"/>
                    <a:pt x="104" y="4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3"/>
                    <a:pt x="102" y="64"/>
                    <a:pt x="100" y="64"/>
                  </a:cubicBezTo>
                  <a:close/>
                  <a:moveTo>
                    <a:pt x="8" y="56"/>
                  </a:moveTo>
                  <a:cubicBezTo>
                    <a:pt x="96" y="56"/>
                    <a:pt x="96" y="56"/>
                    <a:pt x="96" y="56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23"/>
                    <a:pt x="82" y="8"/>
                    <a:pt x="64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2" y="8"/>
                    <a:pt x="8" y="23"/>
                    <a:pt x="8" y="40"/>
                  </a:cubicBezTo>
                  <a:lnTo>
                    <a:pt x="8" y="56"/>
                  </a:ln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3" name="Freeform 290"/>
            <p:cNvSpPr>
              <a:spLocks noEditPoints="1"/>
            </p:cNvSpPr>
            <p:nvPr/>
          </p:nvSpPr>
          <p:spPr bwMode="auto">
            <a:xfrm>
              <a:off x="3482976" y="1244601"/>
              <a:ext cx="82550" cy="93663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2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2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4" name="Freeform 291"/>
            <p:cNvSpPr>
              <a:spLocks noEditPoints="1"/>
            </p:cNvSpPr>
            <p:nvPr/>
          </p:nvSpPr>
          <p:spPr bwMode="auto">
            <a:xfrm>
              <a:off x="3341688" y="1244601"/>
              <a:ext cx="82550" cy="93663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2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2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5" name="Freeform 292"/>
            <p:cNvSpPr>
              <a:spLocks noEditPoints="1"/>
            </p:cNvSpPr>
            <p:nvPr/>
          </p:nvSpPr>
          <p:spPr bwMode="auto">
            <a:xfrm>
              <a:off x="3200401" y="1244601"/>
              <a:ext cx="82550" cy="93663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2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2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33" name="Группа 1232"/>
          <p:cNvGrpSpPr/>
          <p:nvPr/>
        </p:nvGrpSpPr>
        <p:grpSpPr>
          <a:xfrm>
            <a:off x="3131754" y="2571354"/>
            <a:ext cx="352425" cy="458788"/>
            <a:chOff x="3200401" y="2451101"/>
            <a:chExt cx="352425" cy="458788"/>
          </a:xfrm>
        </p:grpSpPr>
        <p:sp>
          <p:nvSpPr>
            <p:cNvPr id="896" name="Rectangle 293"/>
            <p:cNvSpPr>
              <a:spLocks noChangeArrowheads="1"/>
            </p:cNvSpPr>
            <p:nvPr/>
          </p:nvSpPr>
          <p:spPr bwMode="auto">
            <a:xfrm>
              <a:off x="3517901" y="2506663"/>
              <a:ext cx="11113" cy="147638"/>
            </a:xfrm>
            <a:prstGeom prst="rect">
              <a:avLst/>
            </a:pr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7" name="Rectangle 294"/>
            <p:cNvSpPr>
              <a:spLocks noChangeArrowheads="1"/>
            </p:cNvSpPr>
            <p:nvPr/>
          </p:nvSpPr>
          <p:spPr bwMode="auto">
            <a:xfrm>
              <a:off x="3482976" y="2593976"/>
              <a:ext cx="11113" cy="12700"/>
            </a:xfrm>
            <a:prstGeom prst="rect">
              <a:avLst/>
            </a:pr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8" name="Rectangle 295"/>
            <p:cNvSpPr>
              <a:spLocks noChangeArrowheads="1"/>
            </p:cNvSpPr>
            <p:nvPr/>
          </p:nvSpPr>
          <p:spPr bwMode="auto">
            <a:xfrm>
              <a:off x="3482976" y="2565401"/>
              <a:ext cx="11113" cy="11113"/>
            </a:xfrm>
            <a:prstGeom prst="rect">
              <a:avLst/>
            </a:pr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9" name="Freeform 296"/>
            <p:cNvSpPr>
              <a:spLocks/>
            </p:cNvSpPr>
            <p:nvPr/>
          </p:nvSpPr>
          <p:spPr bwMode="auto">
            <a:xfrm>
              <a:off x="3459163" y="2452688"/>
              <a:ext cx="93663" cy="95250"/>
            </a:xfrm>
            <a:custGeom>
              <a:avLst/>
              <a:gdLst>
                <a:gd name="T0" fmla="*/ 24 w 64"/>
                <a:gd name="T1" fmla="*/ 64 h 64"/>
                <a:gd name="T2" fmla="*/ 16 w 64"/>
                <a:gd name="T3" fmla="*/ 64 h 64"/>
                <a:gd name="T4" fmla="*/ 16 w 64"/>
                <a:gd name="T5" fmla="*/ 40 h 64"/>
                <a:gd name="T6" fmla="*/ 4 w 64"/>
                <a:gd name="T7" fmla="*/ 40 h 64"/>
                <a:gd name="T8" fmla="*/ 0 w 64"/>
                <a:gd name="T9" fmla="*/ 38 h 64"/>
                <a:gd name="T10" fmla="*/ 1 w 64"/>
                <a:gd name="T11" fmla="*/ 33 h 64"/>
                <a:gd name="T12" fmla="*/ 29 w 64"/>
                <a:gd name="T13" fmla="*/ 1 h 64"/>
                <a:gd name="T14" fmla="*/ 35 w 64"/>
                <a:gd name="T15" fmla="*/ 1 h 64"/>
                <a:gd name="T16" fmla="*/ 63 w 64"/>
                <a:gd name="T17" fmla="*/ 33 h 64"/>
                <a:gd name="T18" fmla="*/ 64 w 64"/>
                <a:gd name="T19" fmla="*/ 38 h 64"/>
                <a:gd name="T20" fmla="*/ 60 w 64"/>
                <a:gd name="T21" fmla="*/ 40 h 64"/>
                <a:gd name="T22" fmla="*/ 36 w 64"/>
                <a:gd name="T23" fmla="*/ 40 h 64"/>
                <a:gd name="T24" fmla="*/ 36 w 64"/>
                <a:gd name="T25" fmla="*/ 32 h 64"/>
                <a:gd name="T26" fmla="*/ 51 w 64"/>
                <a:gd name="T27" fmla="*/ 32 h 64"/>
                <a:gd name="T28" fmla="*/ 32 w 64"/>
                <a:gd name="T29" fmla="*/ 10 h 64"/>
                <a:gd name="T30" fmla="*/ 13 w 64"/>
                <a:gd name="T31" fmla="*/ 32 h 64"/>
                <a:gd name="T32" fmla="*/ 20 w 64"/>
                <a:gd name="T33" fmla="*/ 32 h 64"/>
                <a:gd name="T34" fmla="*/ 24 w 64"/>
                <a:gd name="T35" fmla="*/ 36 h 64"/>
                <a:gd name="T36" fmla="*/ 24 w 64"/>
                <a:gd name="T3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64">
                  <a:moveTo>
                    <a:pt x="24" y="64"/>
                  </a:moveTo>
                  <a:cubicBezTo>
                    <a:pt x="16" y="64"/>
                    <a:pt x="16" y="64"/>
                    <a:pt x="16" y="64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0"/>
                    <a:pt x="1" y="39"/>
                    <a:pt x="0" y="38"/>
                  </a:cubicBezTo>
                  <a:cubicBezTo>
                    <a:pt x="0" y="36"/>
                    <a:pt x="0" y="35"/>
                    <a:pt x="1" y="3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1" y="0"/>
                    <a:pt x="34" y="0"/>
                    <a:pt x="35" y="1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5"/>
                    <a:pt x="64" y="36"/>
                    <a:pt x="64" y="38"/>
                  </a:cubicBezTo>
                  <a:cubicBezTo>
                    <a:pt x="63" y="39"/>
                    <a:pt x="62" y="40"/>
                    <a:pt x="60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2"/>
                    <a:pt x="24" y="34"/>
                    <a:pt x="24" y="36"/>
                  </a:cubicBezTo>
                  <a:lnTo>
                    <a:pt x="24" y="64"/>
                  </a:ln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0" name="Freeform 297"/>
            <p:cNvSpPr>
              <a:spLocks/>
            </p:cNvSpPr>
            <p:nvPr/>
          </p:nvSpPr>
          <p:spPr bwMode="auto">
            <a:xfrm>
              <a:off x="3324226" y="2644776"/>
              <a:ext cx="17463" cy="234950"/>
            </a:xfrm>
            <a:custGeom>
              <a:avLst/>
              <a:gdLst>
                <a:gd name="T0" fmla="*/ 8 w 12"/>
                <a:gd name="T1" fmla="*/ 160 h 160"/>
                <a:gd name="T2" fmla="*/ 4 w 12"/>
                <a:gd name="T3" fmla="*/ 156 h 160"/>
                <a:gd name="T4" fmla="*/ 4 w 12"/>
                <a:gd name="T5" fmla="*/ 8 h 160"/>
                <a:gd name="T6" fmla="*/ 0 w 12"/>
                <a:gd name="T7" fmla="*/ 4 h 160"/>
                <a:gd name="T8" fmla="*/ 4 w 12"/>
                <a:gd name="T9" fmla="*/ 0 h 160"/>
                <a:gd name="T10" fmla="*/ 8 w 12"/>
                <a:gd name="T11" fmla="*/ 0 h 160"/>
                <a:gd name="T12" fmla="*/ 12 w 12"/>
                <a:gd name="T13" fmla="*/ 4 h 160"/>
                <a:gd name="T14" fmla="*/ 12 w 12"/>
                <a:gd name="T15" fmla="*/ 156 h 160"/>
                <a:gd name="T16" fmla="*/ 8 w 12"/>
                <a:gd name="T1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0">
                  <a:moveTo>
                    <a:pt x="8" y="160"/>
                  </a:moveTo>
                  <a:cubicBezTo>
                    <a:pt x="6" y="160"/>
                    <a:pt x="4" y="158"/>
                    <a:pt x="4" y="15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2" y="2"/>
                    <a:pt x="12" y="4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8"/>
                    <a:pt x="10" y="160"/>
                    <a:pt x="8" y="16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1" name="Freeform 298"/>
            <p:cNvSpPr>
              <a:spLocks/>
            </p:cNvSpPr>
            <p:nvPr/>
          </p:nvSpPr>
          <p:spPr bwMode="auto">
            <a:xfrm>
              <a:off x="3424238" y="2644776"/>
              <a:ext cx="17463" cy="234950"/>
            </a:xfrm>
            <a:custGeom>
              <a:avLst/>
              <a:gdLst>
                <a:gd name="T0" fmla="*/ 4 w 12"/>
                <a:gd name="T1" fmla="*/ 160 h 160"/>
                <a:gd name="T2" fmla="*/ 0 w 12"/>
                <a:gd name="T3" fmla="*/ 156 h 160"/>
                <a:gd name="T4" fmla="*/ 0 w 12"/>
                <a:gd name="T5" fmla="*/ 4 h 160"/>
                <a:gd name="T6" fmla="*/ 4 w 12"/>
                <a:gd name="T7" fmla="*/ 0 h 160"/>
                <a:gd name="T8" fmla="*/ 8 w 12"/>
                <a:gd name="T9" fmla="*/ 0 h 160"/>
                <a:gd name="T10" fmla="*/ 12 w 12"/>
                <a:gd name="T11" fmla="*/ 4 h 160"/>
                <a:gd name="T12" fmla="*/ 8 w 12"/>
                <a:gd name="T13" fmla="*/ 8 h 160"/>
                <a:gd name="T14" fmla="*/ 8 w 12"/>
                <a:gd name="T15" fmla="*/ 156 h 160"/>
                <a:gd name="T16" fmla="*/ 4 w 12"/>
                <a:gd name="T1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0">
                  <a:moveTo>
                    <a:pt x="4" y="160"/>
                  </a:moveTo>
                  <a:cubicBezTo>
                    <a:pt x="2" y="160"/>
                    <a:pt x="0" y="158"/>
                    <a:pt x="0" y="1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2" y="2"/>
                    <a:pt x="12" y="4"/>
                  </a:cubicBezTo>
                  <a:cubicBezTo>
                    <a:pt x="12" y="6"/>
                    <a:pt x="10" y="8"/>
                    <a:pt x="8" y="8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8"/>
                    <a:pt x="6" y="160"/>
                    <a:pt x="4" y="16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2" name="Freeform 299"/>
            <p:cNvSpPr>
              <a:spLocks/>
            </p:cNvSpPr>
            <p:nvPr/>
          </p:nvSpPr>
          <p:spPr bwMode="auto">
            <a:xfrm>
              <a:off x="3376613" y="2733676"/>
              <a:ext cx="11113" cy="146050"/>
            </a:xfrm>
            <a:custGeom>
              <a:avLst/>
              <a:gdLst>
                <a:gd name="T0" fmla="*/ 4 w 8"/>
                <a:gd name="T1" fmla="*/ 100 h 100"/>
                <a:gd name="T2" fmla="*/ 0 w 8"/>
                <a:gd name="T3" fmla="*/ 96 h 100"/>
                <a:gd name="T4" fmla="*/ 0 w 8"/>
                <a:gd name="T5" fmla="*/ 4 h 100"/>
                <a:gd name="T6" fmla="*/ 4 w 8"/>
                <a:gd name="T7" fmla="*/ 0 h 100"/>
                <a:gd name="T8" fmla="*/ 8 w 8"/>
                <a:gd name="T9" fmla="*/ 4 h 100"/>
                <a:gd name="T10" fmla="*/ 8 w 8"/>
                <a:gd name="T11" fmla="*/ 96 h 100"/>
                <a:gd name="T12" fmla="*/ 4 w 8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0">
                  <a:moveTo>
                    <a:pt x="4" y="100"/>
                  </a:moveTo>
                  <a:cubicBezTo>
                    <a:pt x="2" y="100"/>
                    <a:pt x="0" y="98"/>
                    <a:pt x="0" y="9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8"/>
                    <a:pt x="6" y="100"/>
                    <a:pt x="4" y="10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3" name="Freeform 300"/>
            <p:cNvSpPr>
              <a:spLocks/>
            </p:cNvSpPr>
            <p:nvPr/>
          </p:nvSpPr>
          <p:spPr bwMode="auto">
            <a:xfrm>
              <a:off x="3294063" y="2555876"/>
              <a:ext cx="176213" cy="195263"/>
            </a:xfrm>
            <a:custGeom>
              <a:avLst/>
              <a:gdLst>
                <a:gd name="T0" fmla="*/ 116 w 120"/>
                <a:gd name="T1" fmla="*/ 132 h 132"/>
                <a:gd name="T2" fmla="*/ 108 w 120"/>
                <a:gd name="T3" fmla="*/ 132 h 132"/>
                <a:gd name="T4" fmla="*/ 104 w 120"/>
                <a:gd name="T5" fmla="*/ 128 h 132"/>
                <a:gd name="T6" fmla="*/ 108 w 120"/>
                <a:gd name="T7" fmla="*/ 124 h 132"/>
                <a:gd name="T8" fmla="*/ 112 w 120"/>
                <a:gd name="T9" fmla="*/ 124 h 132"/>
                <a:gd name="T10" fmla="*/ 112 w 120"/>
                <a:gd name="T11" fmla="*/ 52 h 132"/>
                <a:gd name="T12" fmla="*/ 72 w 120"/>
                <a:gd name="T13" fmla="*/ 8 h 132"/>
                <a:gd name="T14" fmla="*/ 48 w 120"/>
                <a:gd name="T15" fmla="*/ 8 h 132"/>
                <a:gd name="T16" fmla="*/ 8 w 120"/>
                <a:gd name="T17" fmla="*/ 52 h 132"/>
                <a:gd name="T18" fmla="*/ 8 w 120"/>
                <a:gd name="T19" fmla="*/ 124 h 132"/>
                <a:gd name="T20" fmla="*/ 12 w 120"/>
                <a:gd name="T21" fmla="*/ 124 h 132"/>
                <a:gd name="T22" fmla="*/ 16 w 120"/>
                <a:gd name="T23" fmla="*/ 128 h 132"/>
                <a:gd name="T24" fmla="*/ 12 w 120"/>
                <a:gd name="T25" fmla="*/ 132 h 132"/>
                <a:gd name="T26" fmla="*/ 4 w 120"/>
                <a:gd name="T27" fmla="*/ 132 h 132"/>
                <a:gd name="T28" fmla="*/ 0 w 120"/>
                <a:gd name="T29" fmla="*/ 128 h 132"/>
                <a:gd name="T30" fmla="*/ 0 w 120"/>
                <a:gd name="T31" fmla="*/ 52 h 132"/>
                <a:gd name="T32" fmla="*/ 48 w 120"/>
                <a:gd name="T33" fmla="*/ 0 h 132"/>
                <a:gd name="T34" fmla="*/ 72 w 120"/>
                <a:gd name="T35" fmla="*/ 0 h 132"/>
                <a:gd name="T36" fmla="*/ 120 w 120"/>
                <a:gd name="T37" fmla="*/ 52 h 132"/>
                <a:gd name="T38" fmla="*/ 120 w 120"/>
                <a:gd name="T39" fmla="*/ 128 h 132"/>
                <a:gd name="T40" fmla="*/ 116 w 120"/>
                <a:gd name="T41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132">
                  <a:moveTo>
                    <a:pt x="116" y="132"/>
                  </a:moveTo>
                  <a:cubicBezTo>
                    <a:pt x="108" y="132"/>
                    <a:pt x="108" y="132"/>
                    <a:pt x="108" y="132"/>
                  </a:cubicBezTo>
                  <a:cubicBezTo>
                    <a:pt x="106" y="132"/>
                    <a:pt x="104" y="130"/>
                    <a:pt x="104" y="128"/>
                  </a:cubicBezTo>
                  <a:cubicBezTo>
                    <a:pt x="104" y="126"/>
                    <a:pt x="106" y="124"/>
                    <a:pt x="108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27"/>
                    <a:pt x="95" y="8"/>
                    <a:pt x="72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25" y="8"/>
                    <a:pt x="8" y="27"/>
                    <a:pt x="8" y="52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4" y="124"/>
                    <a:pt x="16" y="126"/>
                    <a:pt x="16" y="128"/>
                  </a:cubicBezTo>
                  <a:cubicBezTo>
                    <a:pt x="16" y="130"/>
                    <a:pt x="14" y="132"/>
                    <a:pt x="12" y="132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2" y="132"/>
                    <a:pt x="0" y="130"/>
                    <a:pt x="0" y="12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2"/>
                    <a:pt x="21" y="0"/>
                    <a:pt x="4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9" y="0"/>
                    <a:pt x="120" y="22"/>
                    <a:pt x="120" y="5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0" y="130"/>
                    <a:pt x="118" y="132"/>
                    <a:pt x="116" y="13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4" name="Freeform 301"/>
            <p:cNvSpPr>
              <a:spLocks noEditPoints="1"/>
            </p:cNvSpPr>
            <p:nvPr/>
          </p:nvSpPr>
          <p:spPr bwMode="auto">
            <a:xfrm>
              <a:off x="3341688" y="2451101"/>
              <a:ext cx="82550" cy="93663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5" name="Rectangle 302"/>
            <p:cNvSpPr>
              <a:spLocks noChangeArrowheads="1"/>
            </p:cNvSpPr>
            <p:nvPr/>
          </p:nvSpPr>
          <p:spPr bwMode="auto">
            <a:xfrm>
              <a:off x="3224213" y="2559051"/>
              <a:ext cx="11113" cy="134938"/>
            </a:xfrm>
            <a:prstGeom prst="rect">
              <a:avLst/>
            </a:pr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6" name="Rectangle 303"/>
            <p:cNvSpPr>
              <a:spLocks noChangeArrowheads="1"/>
            </p:cNvSpPr>
            <p:nvPr/>
          </p:nvSpPr>
          <p:spPr bwMode="auto">
            <a:xfrm>
              <a:off x="3259138" y="2665413"/>
              <a:ext cx="11113" cy="11113"/>
            </a:xfrm>
            <a:prstGeom prst="rect">
              <a:avLst/>
            </a:pr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7" name="Rectangle 304"/>
            <p:cNvSpPr>
              <a:spLocks noChangeArrowheads="1"/>
            </p:cNvSpPr>
            <p:nvPr/>
          </p:nvSpPr>
          <p:spPr bwMode="auto">
            <a:xfrm>
              <a:off x="3259138" y="2635251"/>
              <a:ext cx="11113" cy="12700"/>
            </a:xfrm>
            <a:prstGeom prst="rect">
              <a:avLst/>
            </a:pr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8" name="Freeform 305"/>
            <p:cNvSpPr>
              <a:spLocks/>
            </p:cNvSpPr>
            <p:nvPr/>
          </p:nvSpPr>
          <p:spPr bwMode="auto">
            <a:xfrm>
              <a:off x="3200401" y="2506663"/>
              <a:ext cx="93663" cy="111125"/>
            </a:xfrm>
            <a:custGeom>
              <a:avLst/>
              <a:gdLst>
                <a:gd name="T0" fmla="*/ 48 w 64"/>
                <a:gd name="T1" fmla="*/ 76 h 76"/>
                <a:gd name="T2" fmla="*/ 40 w 64"/>
                <a:gd name="T3" fmla="*/ 76 h 76"/>
                <a:gd name="T4" fmla="*/ 40 w 64"/>
                <a:gd name="T5" fmla="*/ 36 h 76"/>
                <a:gd name="T6" fmla="*/ 44 w 64"/>
                <a:gd name="T7" fmla="*/ 32 h 76"/>
                <a:gd name="T8" fmla="*/ 51 w 64"/>
                <a:gd name="T9" fmla="*/ 32 h 76"/>
                <a:gd name="T10" fmla="*/ 32 w 64"/>
                <a:gd name="T11" fmla="*/ 10 h 76"/>
                <a:gd name="T12" fmla="*/ 13 w 64"/>
                <a:gd name="T13" fmla="*/ 32 h 76"/>
                <a:gd name="T14" fmla="*/ 28 w 64"/>
                <a:gd name="T15" fmla="*/ 32 h 76"/>
                <a:gd name="T16" fmla="*/ 28 w 64"/>
                <a:gd name="T17" fmla="*/ 40 h 76"/>
                <a:gd name="T18" fmla="*/ 4 w 64"/>
                <a:gd name="T19" fmla="*/ 40 h 76"/>
                <a:gd name="T20" fmla="*/ 0 w 64"/>
                <a:gd name="T21" fmla="*/ 38 h 76"/>
                <a:gd name="T22" fmla="*/ 1 w 64"/>
                <a:gd name="T23" fmla="*/ 33 h 76"/>
                <a:gd name="T24" fmla="*/ 29 w 64"/>
                <a:gd name="T25" fmla="*/ 1 h 76"/>
                <a:gd name="T26" fmla="*/ 35 w 64"/>
                <a:gd name="T27" fmla="*/ 1 h 76"/>
                <a:gd name="T28" fmla="*/ 63 w 64"/>
                <a:gd name="T29" fmla="*/ 33 h 76"/>
                <a:gd name="T30" fmla="*/ 64 w 64"/>
                <a:gd name="T31" fmla="*/ 38 h 76"/>
                <a:gd name="T32" fmla="*/ 60 w 64"/>
                <a:gd name="T33" fmla="*/ 40 h 76"/>
                <a:gd name="T34" fmla="*/ 48 w 64"/>
                <a:gd name="T35" fmla="*/ 40 h 76"/>
                <a:gd name="T36" fmla="*/ 48 w 64"/>
                <a:gd name="T3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76">
                  <a:moveTo>
                    <a:pt x="48" y="76"/>
                  </a:moveTo>
                  <a:cubicBezTo>
                    <a:pt x="40" y="76"/>
                    <a:pt x="40" y="76"/>
                    <a:pt x="40" y="7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4"/>
                    <a:pt x="42" y="32"/>
                    <a:pt x="44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0"/>
                    <a:pt x="1" y="39"/>
                    <a:pt x="0" y="38"/>
                  </a:cubicBezTo>
                  <a:cubicBezTo>
                    <a:pt x="0" y="36"/>
                    <a:pt x="0" y="35"/>
                    <a:pt x="1" y="3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1" y="0"/>
                    <a:pt x="34" y="0"/>
                    <a:pt x="35" y="1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5"/>
                    <a:pt x="64" y="36"/>
                    <a:pt x="64" y="38"/>
                  </a:cubicBezTo>
                  <a:cubicBezTo>
                    <a:pt x="63" y="39"/>
                    <a:pt x="62" y="40"/>
                    <a:pt x="60" y="40"/>
                  </a:cubicBezTo>
                  <a:cubicBezTo>
                    <a:pt x="48" y="40"/>
                    <a:pt x="48" y="40"/>
                    <a:pt x="48" y="40"/>
                  </a:cubicBezTo>
                  <a:lnTo>
                    <a:pt x="48" y="76"/>
                  </a:ln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9" name="Rectangle 306"/>
            <p:cNvSpPr>
              <a:spLocks noChangeArrowheads="1"/>
            </p:cNvSpPr>
            <p:nvPr/>
          </p:nvSpPr>
          <p:spPr bwMode="auto">
            <a:xfrm>
              <a:off x="3224213" y="2713038"/>
              <a:ext cx="11113" cy="11113"/>
            </a:xfrm>
            <a:prstGeom prst="rect">
              <a:avLst/>
            </a:pr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0" name="Freeform 307"/>
            <p:cNvSpPr>
              <a:spLocks/>
            </p:cNvSpPr>
            <p:nvPr/>
          </p:nvSpPr>
          <p:spPr bwMode="auto">
            <a:xfrm>
              <a:off x="3263901" y="2851151"/>
              <a:ext cx="236538" cy="58738"/>
            </a:xfrm>
            <a:custGeom>
              <a:avLst/>
              <a:gdLst>
                <a:gd name="T0" fmla="*/ 80 w 160"/>
                <a:gd name="T1" fmla="*/ 40 h 40"/>
                <a:gd name="T2" fmla="*/ 0 w 160"/>
                <a:gd name="T3" fmla="*/ 18 h 40"/>
                <a:gd name="T4" fmla="*/ 32 w 160"/>
                <a:gd name="T5" fmla="*/ 0 h 40"/>
                <a:gd name="T6" fmla="*/ 36 w 160"/>
                <a:gd name="T7" fmla="*/ 3 h 40"/>
                <a:gd name="T8" fmla="*/ 33 w 160"/>
                <a:gd name="T9" fmla="*/ 8 h 40"/>
                <a:gd name="T10" fmla="*/ 8 w 160"/>
                <a:gd name="T11" fmla="*/ 18 h 40"/>
                <a:gd name="T12" fmla="*/ 80 w 160"/>
                <a:gd name="T13" fmla="*/ 32 h 40"/>
                <a:gd name="T14" fmla="*/ 152 w 160"/>
                <a:gd name="T15" fmla="*/ 18 h 40"/>
                <a:gd name="T16" fmla="*/ 127 w 160"/>
                <a:gd name="T17" fmla="*/ 8 h 40"/>
                <a:gd name="T18" fmla="*/ 124 w 160"/>
                <a:gd name="T19" fmla="*/ 3 h 40"/>
                <a:gd name="T20" fmla="*/ 129 w 160"/>
                <a:gd name="T21" fmla="*/ 0 h 40"/>
                <a:gd name="T22" fmla="*/ 160 w 160"/>
                <a:gd name="T23" fmla="*/ 18 h 40"/>
                <a:gd name="T24" fmla="*/ 80 w 16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" h="40">
                  <a:moveTo>
                    <a:pt x="80" y="40"/>
                  </a:moveTo>
                  <a:cubicBezTo>
                    <a:pt x="52" y="40"/>
                    <a:pt x="0" y="35"/>
                    <a:pt x="0" y="18"/>
                  </a:cubicBezTo>
                  <a:cubicBezTo>
                    <a:pt x="0" y="10"/>
                    <a:pt x="11" y="4"/>
                    <a:pt x="32" y="0"/>
                  </a:cubicBezTo>
                  <a:cubicBezTo>
                    <a:pt x="34" y="0"/>
                    <a:pt x="36" y="1"/>
                    <a:pt x="36" y="3"/>
                  </a:cubicBezTo>
                  <a:cubicBezTo>
                    <a:pt x="37" y="5"/>
                    <a:pt x="35" y="8"/>
                    <a:pt x="33" y="8"/>
                  </a:cubicBezTo>
                  <a:cubicBezTo>
                    <a:pt x="13" y="12"/>
                    <a:pt x="8" y="17"/>
                    <a:pt x="8" y="18"/>
                  </a:cubicBezTo>
                  <a:cubicBezTo>
                    <a:pt x="8" y="22"/>
                    <a:pt x="33" y="32"/>
                    <a:pt x="80" y="32"/>
                  </a:cubicBezTo>
                  <a:cubicBezTo>
                    <a:pt x="128" y="32"/>
                    <a:pt x="152" y="22"/>
                    <a:pt x="152" y="18"/>
                  </a:cubicBezTo>
                  <a:cubicBezTo>
                    <a:pt x="152" y="17"/>
                    <a:pt x="148" y="12"/>
                    <a:pt x="127" y="8"/>
                  </a:cubicBezTo>
                  <a:cubicBezTo>
                    <a:pt x="125" y="8"/>
                    <a:pt x="124" y="5"/>
                    <a:pt x="124" y="3"/>
                  </a:cubicBezTo>
                  <a:cubicBezTo>
                    <a:pt x="124" y="1"/>
                    <a:pt x="126" y="0"/>
                    <a:pt x="129" y="0"/>
                  </a:cubicBezTo>
                  <a:cubicBezTo>
                    <a:pt x="150" y="4"/>
                    <a:pt x="160" y="10"/>
                    <a:pt x="160" y="18"/>
                  </a:cubicBezTo>
                  <a:cubicBezTo>
                    <a:pt x="160" y="35"/>
                    <a:pt x="108" y="40"/>
                    <a:pt x="80" y="40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24" name="Группа 1223"/>
          <p:cNvGrpSpPr/>
          <p:nvPr/>
        </p:nvGrpSpPr>
        <p:grpSpPr>
          <a:xfrm>
            <a:off x="882266" y="1826421"/>
            <a:ext cx="390526" cy="406400"/>
            <a:chOff x="950913" y="1781176"/>
            <a:chExt cx="390526" cy="406400"/>
          </a:xfrm>
        </p:grpSpPr>
        <p:sp>
          <p:nvSpPr>
            <p:cNvPr id="911" name="Freeform 308"/>
            <p:cNvSpPr>
              <a:spLocks/>
            </p:cNvSpPr>
            <p:nvPr/>
          </p:nvSpPr>
          <p:spPr bwMode="auto">
            <a:xfrm>
              <a:off x="1017588" y="1843088"/>
              <a:ext cx="254000" cy="277813"/>
            </a:xfrm>
            <a:custGeom>
              <a:avLst/>
              <a:gdLst>
                <a:gd name="T0" fmla="*/ 125 w 172"/>
                <a:gd name="T1" fmla="*/ 188 h 188"/>
                <a:gd name="T2" fmla="*/ 125 w 172"/>
                <a:gd name="T3" fmla="*/ 188 h 188"/>
                <a:gd name="T4" fmla="*/ 121 w 172"/>
                <a:gd name="T5" fmla="*/ 184 h 188"/>
                <a:gd name="T6" fmla="*/ 122 w 172"/>
                <a:gd name="T7" fmla="*/ 179 h 188"/>
                <a:gd name="T8" fmla="*/ 142 w 172"/>
                <a:gd name="T9" fmla="*/ 140 h 188"/>
                <a:gd name="T10" fmla="*/ 164 w 172"/>
                <a:gd name="T11" fmla="*/ 86 h 188"/>
                <a:gd name="T12" fmla="*/ 138 w 172"/>
                <a:gd name="T13" fmla="*/ 30 h 188"/>
                <a:gd name="T14" fmla="*/ 78 w 172"/>
                <a:gd name="T15" fmla="*/ 11 h 188"/>
                <a:gd name="T16" fmla="*/ 11 w 172"/>
                <a:gd name="T17" fmla="*/ 76 h 188"/>
                <a:gd name="T18" fmla="*/ 34 w 172"/>
                <a:gd name="T19" fmla="*/ 141 h 188"/>
                <a:gd name="T20" fmla="*/ 53 w 172"/>
                <a:gd name="T21" fmla="*/ 182 h 188"/>
                <a:gd name="T22" fmla="*/ 53 w 172"/>
                <a:gd name="T23" fmla="*/ 184 h 188"/>
                <a:gd name="T24" fmla="*/ 49 w 172"/>
                <a:gd name="T25" fmla="*/ 188 h 188"/>
                <a:gd name="T26" fmla="*/ 45 w 172"/>
                <a:gd name="T27" fmla="*/ 185 h 188"/>
                <a:gd name="T28" fmla="*/ 45 w 172"/>
                <a:gd name="T29" fmla="*/ 183 h 188"/>
                <a:gd name="T30" fmla="*/ 28 w 172"/>
                <a:gd name="T31" fmla="*/ 147 h 188"/>
                <a:gd name="T32" fmla="*/ 3 w 172"/>
                <a:gd name="T33" fmla="*/ 75 h 188"/>
                <a:gd name="T34" fmla="*/ 77 w 172"/>
                <a:gd name="T35" fmla="*/ 3 h 188"/>
                <a:gd name="T36" fmla="*/ 144 w 172"/>
                <a:gd name="T37" fmla="*/ 24 h 188"/>
                <a:gd name="T38" fmla="*/ 172 w 172"/>
                <a:gd name="T39" fmla="*/ 86 h 188"/>
                <a:gd name="T40" fmla="*/ 147 w 172"/>
                <a:gd name="T41" fmla="*/ 146 h 188"/>
                <a:gd name="T42" fmla="*/ 130 w 172"/>
                <a:gd name="T43" fmla="*/ 180 h 188"/>
                <a:gd name="T44" fmla="*/ 129 w 172"/>
                <a:gd name="T45" fmla="*/ 185 h 188"/>
                <a:gd name="T46" fmla="*/ 125 w 172"/>
                <a:gd name="T47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2" h="188">
                  <a:moveTo>
                    <a:pt x="125" y="188"/>
                  </a:moveTo>
                  <a:cubicBezTo>
                    <a:pt x="125" y="188"/>
                    <a:pt x="125" y="188"/>
                    <a:pt x="125" y="188"/>
                  </a:cubicBezTo>
                  <a:cubicBezTo>
                    <a:pt x="123" y="188"/>
                    <a:pt x="121" y="186"/>
                    <a:pt x="121" y="184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4" y="164"/>
                    <a:pt x="131" y="151"/>
                    <a:pt x="142" y="140"/>
                  </a:cubicBezTo>
                  <a:cubicBezTo>
                    <a:pt x="156" y="125"/>
                    <a:pt x="164" y="106"/>
                    <a:pt x="164" y="86"/>
                  </a:cubicBezTo>
                  <a:cubicBezTo>
                    <a:pt x="164" y="65"/>
                    <a:pt x="155" y="44"/>
                    <a:pt x="138" y="30"/>
                  </a:cubicBezTo>
                  <a:cubicBezTo>
                    <a:pt x="122" y="15"/>
                    <a:pt x="101" y="8"/>
                    <a:pt x="78" y="11"/>
                  </a:cubicBezTo>
                  <a:cubicBezTo>
                    <a:pt x="44" y="14"/>
                    <a:pt x="15" y="42"/>
                    <a:pt x="11" y="76"/>
                  </a:cubicBezTo>
                  <a:cubicBezTo>
                    <a:pt x="8" y="101"/>
                    <a:pt x="16" y="124"/>
                    <a:pt x="34" y="141"/>
                  </a:cubicBezTo>
                  <a:cubicBezTo>
                    <a:pt x="45" y="152"/>
                    <a:pt x="52" y="166"/>
                    <a:pt x="53" y="182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3" y="186"/>
                    <a:pt x="51" y="188"/>
                    <a:pt x="49" y="188"/>
                  </a:cubicBezTo>
                  <a:cubicBezTo>
                    <a:pt x="47" y="188"/>
                    <a:pt x="45" y="187"/>
                    <a:pt x="45" y="185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4" y="169"/>
                    <a:pt x="38" y="156"/>
                    <a:pt x="28" y="147"/>
                  </a:cubicBezTo>
                  <a:cubicBezTo>
                    <a:pt x="9" y="128"/>
                    <a:pt x="0" y="102"/>
                    <a:pt x="3" y="75"/>
                  </a:cubicBezTo>
                  <a:cubicBezTo>
                    <a:pt x="8" y="37"/>
                    <a:pt x="39" y="7"/>
                    <a:pt x="77" y="3"/>
                  </a:cubicBezTo>
                  <a:cubicBezTo>
                    <a:pt x="102" y="0"/>
                    <a:pt x="126" y="8"/>
                    <a:pt x="144" y="24"/>
                  </a:cubicBezTo>
                  <a:cubicBezTo>
                    <a:pt x="162" y="40"/>
                    <a:pt x="172" y="62"/>
                    <a:pt x="172" y="86"/>
                  </a:cubicBezTo>
                  <a:cubicBezTo>
                    <a:pt x="172" y="109"/>
                    <a:pt x="163" y="130"/>
                    <a:pt x="147" y="146"/>
                  </a:cubicBezTo>
                  <a:cubicBezTo>
                    <a:pt x="137" y="155"/>
                    <a:pt x="131" y="167"/>
                    <a:pt x="130" y="180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29" y="187"/>
                    <a:pt x="127" y="188"/>
                    <a:pt x="125" y="188"/>
                  </a:cubicBezTo>
                  <a:close/>
                </a:path>
              </a:pathLst>
            </a:custGeom>
            <a:solidFill>
              <a:srgbClr val="0607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2" name="Freeform 309"/>
            <p:cNvSpPr>
              <a:spLocks/>
            </p:cNvSpPr>
            <p:nvPr/>
          </p:nvSpPr>
          <p:spPr bwMode="auto">
            <a:xfrm>
              <a:off x="1139826" y="1781176"/>
              <a:ext cx="12700" cy="39688"/>
            </a:xfrm>
            <a:custGeom>
              <a:avLst/>
              <a:gdLst>
                <a:gd name="T0" fmla="*/ 4 w 8"/>
                <a:gd name="T1" fmla="*/ 27 h 27"/>
                <a:gd name="T2" fmla="*/ 0 w 8"/>
                <a:gd name="T3" fmla="*/ 23 h 27"/>
                <a:gd name="T4" fmla="*/ 0 w 8"/>
                <a:gd name="T5" fmla="*/ 4 h 27"/>
                <a:gd name="T6" fmla="*/ 4 w 8"/>
                <a:gd name="T7" fmla="*/ 0 h 27"/>
                <a:gd name="T8" fmla="*/ 8 w 8"/>
                <a:gd name="T9" fmla="*/ 4 h 27"/>
                <a:gd name="T10" fmla="*/ 8 w 8"/>
                <a:gd name="T11" fmla="*/ 23 h 27"/>
                <a:gd name="T12" fmla="*/ 4 w 8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7">
                  <a:moveTo>
                    <a:pt x="4" y="27"/>
                  </a:moveTo>
                  <a:cubicBezTo>
                    <a:pt x="2" y="27"/>
                    <a:pt x="0" y="26"/>
                    <a:pt x="0" y="2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6"/>
                    <a:pt x="6" y="27"/>
                    <a:pt x="4" y="27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3" name="Freeform 310"/>
            <p:cNvSpPr>
              <a:spLocks/>
            </p:cNvSpPr>
            <p:nvPr/>
          </p:nvSpPr>
          <p:spPr bwMode="auto">
            <a:xfrm>
              <a:off x="1304926" y="1993901"/>
              <a:ext cx="36513" cy="11113"/>
            </a:xfrm>
            <a:custGeom>
              <a:avLst/>
              <a:gdLst>
                <a:gd name="T0" fmla="*/ 21 w 25"/>
                <a:gd name="T1" fmla="*/ 8 h 8"/>
                <a:gd name="T2" fmla="*/ 4 w 25"/>
                <a:gd name="T3" fmla="*/ 8 h 8"/>
                <a:gd name="T4" fmla="*/ 0 w 25"/>
                <a:gd name="T5" fmla="*/ 4 h 8"/>
                <a:gd name="T6" fmla="*/ 4 w 25"/>
                <a:gd name="T7" fmla="*/ 0 h 8"/>
                <a:gd name="T8" fmla="*/ 21 w 25"/>
                <a:gd name="T9" fmla="*/ 0 h 8"/>
                <a:gd name="T10" fmla="*/ 25 w 25"/>
                <a:gd name="T11" fmla="*/ 4 h 8"/>
                <a:gd name="T12" fmla="*/ 21 w 2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8">
                  <a:moveTo>
                    <a:pt x="21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6"/>
                    <a:pt x="23" y="8"/>
                    <a:pt x="21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4" name="Freeform 311"/>
            <p:cNvSpPr>
              <a:spLocks/>
            </p:cNvSpPr>
            <p:nvPr/>
          </p:nvSpPr>
          <p:spPr bwMode="auto">
            <a:xfrm>
              <a:off x="1277938" y="1854201"/>
              <a:ext cx="34925" cy="30163"/>
            </a:xfrm>
            <a:custGeom>
              <a:avLst/>
              <a:gdLst>
                <a:gd name="T0" fmla="*/ 5 w 23"/>
                <a:gd name="T1" fmla="*/ 21 h 21"/>
                <a:gd name="T2" fmla="*/ 2 w 23"/>
                <a:gd name="T3" fmla="*/ 19 h 21"/>
                <a:gd name="T4" fmla="*/ 2 w 23"/>
                <a:gd name="T5" fmla="*/ 14 h 21"/>
                <a:gd name="T6" fmla="*/ 16 w 23"/>
                <a:gd name="T7" fmla="*/ 1 h 21"/>
                <a:gd name="T8" fmla="*/ 21 w 23"/>
                <a:gd name="T9" fmla="*/ 1 h 21"/>
                <a:gd name="T10" fmla="*/ 21 w 23"/>
                <a:gd name="T11" fmla="*/ 7 h 21"/>
                <a:gd name="T12" fmla="*/ 8 w 23"/>
                <a:gd name="T13" fmla="*/ 19 h 21"/>
                <a:gd name="T14" fmla="*/ 5 w 2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5" y="21"/>
                  </a:moveTo>
                  <a:cubicBezTo>
                    <a:pt x="4" y="21"/>
                    <a:pt x="3" y="20"/>
                    <a:pt x="2" y="19"/>
                  </a:cubicBezTo>
                  <a:cubicBezTo>
                    <a:pt x="0" y="18"/>
                    <a:pt x="1" y="15"/>
                    <a:pt x="2" y="1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20" y="0"/>
                    <a:pt x="21" y="1"/>
                  </a:cubicBezTo>
                  <a:cubicBezTo>
                    <a:pt x="23" y="3"/>
                    <a:pt x="23" y="5"/>
                    <a:pt x="21" y="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0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5" name="Freeform 312"/>
            <p:cNvSpPr>
              <a:spLocks/>
            </p:cNvSpPr>
            <p:nvPr/>
          </p:nvSpPr>
          <p:spPr bwMode="auto">
            <a:xfrm>
              <a:off x="981076" y="1857376"/>
              <a:ext cx="30163" cy="26988"/>
            </a:xfrm>
            <a:custGeom>
              <a:avLst/>
              <a:gdLst>
                <a:gd name="T0" fmla="*/ 16 w 20"/>
                <a:gd name="T1" fmla="*/ 19 h 19"/>
                <a:gd name="T2" fmla="*/ 13 w 20"/>
                <a:gd name="T3" fmla="*/ 18 h 19"/>
                <a:gd name="T4" fmla="*/ 2 w 20"/>
                <a:gd name="T5" fmla="*/ 7 h 19"/>
                <a:gd name="T6" fmla="*/ 2 w 20"/>
                <a:gd name="T7" fmla="*/ 1 h 19"/>
                <a:gd name="T8" fmla="*/ 7 w 20"/>
                <a:gd name="T9" fmla="*/ 1 h 19"/>
                <a:gd name="T10" fmla="*/ 18 w 20"/>
                <a:gd name="T11" fmla="*/ 12 h 19"/>
                <a:gd name="T12" fmla="*/ 19 w 20"/>
                <a:gd name="T13" fmla="*/ 18 h 19"/>
                <a:gd name="T14" fmla="*/ 16 w 2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6" y="19"/>
                  </a:moveTo>
                  <a:cubicBezTo>
                    <a:pt x="15" y="19"/>
                    <a:pt x="14" y="19"/>
                    <a:pt x="13" y="1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4"/>
                    <a:pt x="20" y="17"/>
                    <a:pt x="19" y="18"/>
                  </a:cubicBezTo>
                  <a:cubicBezTo>
                    <a:pt x="18" y="19"/>
                    <a:pt x="17" y="19"/>
                    <a:pt x="16" y="19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6" name="Freeform 313"/>
            <p:cNvSpPr>
              <a:spLocks/>
            </p:cNvSpPr>
            <p:nvPr/>
          </p:nvSpPr>
          <p:spPr bwMode="auto">
            <a:xfrm>
              <a:off x="950913" y="1993901"/>
              <a:ext cx="36513" cy="11113"/>
            </a:xfrm>
            <a:custGeom>
              <a:avLst/>
              <a:gdLst>
                <a:gd name="T0" fmla="*/ 20 w 24"/>
                <a:gd name="T1" fmla="*/ 8 h 8"/>
                <a:gd name="T2" fmla="*/ 4 w 24"/>
                <a:gd name="T3" fmla="*/ 8 h 8"/>
                <a:gd name="T4" fmla="*/ 0 w 24"/>
                <a:gd name="T5" fmla="*/ 4 h 8"/>
                <a:gd name="T6" fmla="*/ 4 w 24"/>
                <a:gd name="T7" fmla="*/ 0 h 8"/>
                <a:gd name="T8" fmla="*/ 20 w 24"/>
                <a:gd name="T9" fmla="*/ 0 h 8"/>
                <a:gd name="T10" fmla="*/ 24 w 24"/>
                <a:gd name="T11" fmla="*/ 4 h 8"/>
                <a:gd name="T12" fmla="*/ 20 w 2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2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2"/>
                    <a:pt x="24" y="4"/>
                  </a:cubicBezTo>
                  <a:cubicBezTo>
                    <a:pt x="24" y="6"/>
                    <a:pt x="23" y="8"/>
                    <a:pt x="20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7" name="Freeform 314"/>
            <p:cNvSpPr>
              <a:spLocks/>
            </p:cNvSpPr>
            <p:nvPr/>
          </p:nvSpPr>
          <p:spPr bwMode="auto">
            <a:xfrm>
              <a:off x="1081088" y="2139951"/>
              <a:ext cx="130175" cy="11113"/>
            </a:xfrm>
            <a:custGeom>
              <a:avLst/>
              <a:gdLst>
                <a:gd name="T0" fmla="*/ 84 w 88"/>
                <a:gd name="T1" fmla="*/ 8 h 8"/>
                <a:gd name="T2" fmla="*/ 4 w 88"/>
                <a:gd name="T3" fmla="*/ 8 h 8"/>
                <a:gd name="T4" fmla="*/ 0 w 88"/>
                <a:gd name="T5" fmla="*/ 4 h 8"/>
                <a:gd name="T6" fmla="*/ 4 w 88"/>
                <a:gd name="T7" fmla="*/ 0 h 8"/>
                <a:gd name="T8" fmla="*/ 84 w 88"/>
                <a:gd name="T9" fmla="*/ 0 h 8"/>
                <a:gd name="T10" fmla="*/ 88 w 88"/>
                <a:gd name="T11" fmla="*/ 4 h 8"/>
                <a:gd name="T12" fmla="*/ 84 w 8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">
                  <a:moveTo>
                    <a:pt x="8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6" y="0"/>
                    <a:pt x="88" y="2"/>
                    <a:pt x="88" y="4"/>
                  </a:cubicBezTo>
                  <a:cubicBezTo>
                    <a:pt x="88" y="7"/>
                    <a:pt x="86" y="8"/>
                    <a:pt x="84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8" name="Freeform 315"/>
            <p:cNvSpPr>
              <a:spLocks/>
            </p:cNvSpPr>
            <p:nvPr/>
          </p:nvSpPr>
          <p:spPr bwMode="auto">
            <a:xfrm>
              <a:off x="1103313" y="2174876"/>
              <a:ext cx="85725" cy="12700"/>
            </a:xfrm>
            <a:custGeom>
              <a:avLst/>
              <a:gdLst>
                <a:gd name="T0" fmla="*/ 54 w 58"/>
                <a:gd name="T1" fmla="*/ 8 h 8"/>
                <a:gd name="T2" fmla="*/ 4 w 58"/>
                <a:gd name="T3" fmla="*/ 8 h 8"/>
                <a:gd name="T4" fmla="*/ 0 w 58"/>
                <a:gd name="T5" fmla="*/ 4 h 8"/>
                <a:gd name="T6" fmla="*/ 4 w 58"/>
                <a:gd name="T7" fmla="*/ 0 h 8"/>
                <a:gd name="T8" fmla="*/ 54 w 58"/>
                <a:gd name="T9" fmla="*/ 0 h 8"/>
                <a:gd name="T10" fmla="*/ 58 w 58"/>
                <a:gd name="T11" fmla="*/ 4 h 8"/>
                <a:gd name="T12" fmla="*/ 54 w 5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">
                  <a:moveTo>
                    <a:pt x="5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6" y="0"/>
                    <a:pt x="58" y="2"/>
                    <a:pt x="58" y="4"/>
                  </a:cubicBezTo>
                  <a:cubicBezTo>
                    <a:pt x="58" y="7"/>
                    <a:pt x="56" y="8"/>
                    <a:pt x="54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9" name="Freeform 316"/>
            <p:cNvSpPr>
              <a:spLocks noEditPoints="1"/>
            </p:cNvSpPr>
            <p:nvPr/>
          </p:nvSpPr>
          <p:spPr bwMode="auto">
            <a:xfrm>
              <a:off x="1047751" y="1882776"/>
              <a:ext cx="92075" cy="182563"/>
            </a:xfrm>
            <a:custGeom>
              <a:avLst/>
              <a:gdLst>
                <a:gd name="T0" fmla="*/ 43 w 63"/>
                <a:gd name="T1" fmla="*/ 124 h 124"/>
                <a:gd name="T2" fmla="*/ 23 w 63"/>
                <a:gd name="T3" fmla="*/ 107 h 124"/>
                <a:gd name="T4" fmla="*/ 10 w 63"/>
                <a:gd name="T5" fmla="*/ 87 h 124"/>
                <a:gd name="T6" fmla="*/ 10 w 63"/>
                <a:gd name="T7" fmla="*/ 83 h 124"/>
                <a:gd name="T8" fmla="*/ 0 w 63"/>
                <a:gd name="T9" fmla="*/ 61 h 124"/>
                <a:gd name="T10" fmla="*/ 11 w 63"/>
                <a:gd name="T11" fmla="*/ 39 h 124"/>
                <a:gd name="T12" fmla="*/ 11 w 63"/>
                <a:gd name="T13" fmla="*/ 37 h 124"/>
                <a:gd name="T14" fmla="*/ 23 w 63"/>
                <a:gd name="T15" fmla="*/ 17 h 124"/>
                <a:gd name="T16" fmla="*/ 43 w 63"/>
                <a:gd name="T17" fmla="*/ 0 h 124"/>
                <a:gd name="T18" fmla="*/ 63 w 63"/>
                <a:gd name="T19" fmla="*/ 18 h 124"/>
                <a:gd name="T20" fmla="*/ 63 w 63"/>
                <a:gd name="T21" fmla="*/ 38 h 124"/>
                <a:gd name="T22" fmla="*/ 60 w 63"/>
                <a:gd name="T23" fmla="*/ 46 h 124"/>
                <a:gd name="T24" fmla="*/ 59 w 63"/>
                <a:gd name="T25" fmla="*/ 48 h 124"/>
                <a:gd name="T26" fmla="*/ 59 w 63"/>
                <a:gd name="T27" fmla="*/ 50 h 124"/>
                <a:gd name="T28" fmla="*/ 59 w 63"/>
                <a:gd name="T29" fmla="*/ 51 h 124"/>
                <a:gd name="T30" fmla="*/ 63 w 63"/>
                <a:gd name="T31" fmla="*/ 58 h 124"/>
                <a:gd name="T32" fmla="*/ 63 w 63"/>
                <a:gd name="T33" fmla="*/ 85 h 124"/>
                <a:gd name="T34" fmla="*/ 61 w 63"/>
                <a:gd name="T35" fmla="*/ 91 h 124"/>
                <a:gd name="T36" fmla="*/ 61 w 63"/>
                <a:gd name="T37" fmla="*/ 94 h 124"/>
                <a:gd name="T38" fmla="*/ 61 w 63"/>
                <a:gd name="T39" fmla="*/ 94 h 124"/>
                <a:gd name="T40" fmla="*/ 63 w 63"/>
                <a:gd name="T41" fmla="*/ 100 h 124"/>
                <a:gd name="T42" fmla="*/ 63 w 63"/>
                <a:gd name="T43" fmla="*/ 106 h 124"/>
                <a:gd name="T44" fmla="*/ 43 w 63"/>
                <a:gd name="T45" fmla="*/ 124 h 124"/>
                <a:gd name="T46" fmla="*/ 43 w 63"/>
                <a:gd name="T47" fmla="*/ 8 h 124"/>
                <a:gd name="T48" fmla="*/ 31 w 63"/>
                <a:gd name="T49" fmla="*/ 18 h 124"/>
                <a:gd name="T50" fmla="*/ 31 w 63"/>
                <a:gd name="T51" fmla="*/ 19 h 124"/>
                <a:gd name="T52" fmla="*/ 29 w 63"/>
                <a:gd name="T53" fmla="*/ 23 h 124"/>
                <a:gd name="T54" fmla="*/ 19 w 63"/>
                <a:gd name="T55" fmla="*/ 37 h 124"/>
                <a:gd name="T56" fmla="*/ 19 w 63"/>
                <a:gd name="T57" fmla="*/ 40 h 124"/>
                <a:gd name="T58" fmla="*/ 17 w 63"/>
                <a:gd name="T59" fmla="*/ 44 h 124"/>
                <a:gd name="T60" fmla="*/ 8 w 63"/>
                <a:gd name="T61" fmla="*/ 61 h 124"/>
                <a:gd name="T62" fmla="*/ 17 w 63"/>
                <a:gd name="T63" fmla="*/ 78 h 124"/>
                <a:gd name="T64" fmla="*/ 19 w 63"/>
                <a:gd name="T65" fmla="*/ 83 h 124"/>
                <a:gd name="T66" fmla="*/ 18 w 63"/>
                <a:gd name="T67" fmla="*/ 87 h 124"/>
                <a:gd name="T68" fmla="*/ 29 w 63"/>
                <a:gd name="T69" fmla="*/ 101 h 124"/>
                <a:gd name="T70" fmla="*/ 31 w 63"/>
                <a:gd name="T71" fmla="*/ 105 h 124"/>
                <a:gd name="T72" fmla="*/ 31 w 63"/>
                <a:gd name="T73" fmla="*/ 106 h 124"/>
                <a:gd name="T74" fmla="*/ 43 w 63"/>
                <a:gd name="T75" fmla="*/ 116 h 124"/>
                <a:gd name="T76" fmla="*/ 55 w 63"/>
                <a:gd name="T77" fmla="*/ 106 h 124"/>
                <a:gd name="T78" fmla="*/ 55 w 63"/>
                <a:gd name="T79" fmla="*/ 100 h 124"/>
                <a:gd name="T80" fmla="*/ 54 w 63"/>
                <a:gd name="T81" fmla="*/ 98 h 124"/>
                <a:gd name="T82" fmla="*/ 54 w 63"/>
                <a:gd name="T83" fmla="*/ 98 h 124"/>
                <a:gd name="T84" fmla="*/ 54 w 63"/>
                <a:gd name="T85" fmla="*/ 86 h 124"/>
                <a:gd name="T86" fmla="*/ 55 w 63"/>
                <a:gd name="T87" fmla="*/ 85 h 124"/>
                <a:gd name="T88" fmla="*/ 55 w 63"/>
                <a:gd name="T89" fmla="*/ 58 h 124"/>
                <a:gd name="T90" fmla="*/ 54 w 63"/>
                <a:gd name="T91" fmla="*/ 56 h 124"/>
                <a:gd name="T92" fmla="*/ 53 w 63"/>
                <a:gd name="T93" fmla="*/ 56 h 124"/>
                <a:gd name="T94" fmla="*/ 52 w 63"/>
                <a:gd name="T95" fmla="*/ 44 h 124"/>
                <a:gd name="T96" fmla="*/ 54 w 63"/>
                <a:gd name="T97" fmla="*/ 42 h 124"/>
                <a:gd name="T98" fmla="*/ 55 w 63"/>
                <a:gd name="T99" fmla="*/ 38 h 124"/>
                <a:gd name="T100" fmla="*/ 55 w 63"/>
                <a:gd name="T101" fmla="*/ 18 h 124"/>
                <a:gd name="T102" fmla="*/ 43 w 63"/>
                <a:gd name="T103" fmla="*/ 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" h="124">
                  <a:moveTo>
                    <a:pt x="43" y="124"/>
                  </a:moveTo>
                  <a:cubicBezTo>
                    <a:pt x="32" y="124"/>
                    <a:pt x="24" y="116"/>
                    <a:pt x="23" y="107"/>
                  </a:cubicBezTo>
                  <a:cubicBezTo>
                    <a:pt x="15" y="103"/>
                    <a:pt x="10" y="96"/>
                    <a:pt x="10" y="87"/>
                  </a:cubicBezTo>
                  <a:cubicBezTo>
                    <a:pt x="10" y="86"/>
                    <a:pt x="10" y="84"/>
                    <a:pt x="10" y="83"/>
                  </a:cubicBezTo>
                  <a:cubicBezTo>
                    <a:pt x="3" y="78"/>
                    <a:pt x="0" y="70"/>
                    <a:pt x="0" y="61"/>
                  </a:cubicBezTo>
                  <a:cubicBezTo>
                    <a:pt x="0" y="52"/>
                    <a:pt x="4" y="44"/>
                    <a:pt x="11" y="39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29"/>
                    <a:pt x="16" y="21"/>
                    <a:pt x="23" y="17"/>
                  </a:cubicBezTo>
                  <a:cubicBezTo>
                    <a:pt x="23" y="8"/>
                    <a:pt x="32" y="0"/>
                    <a:pt x="43" y="0"/>
                  </a:cubicBezTo>
                  <a:cubicBezTo>
                    <a:pt x="54" y="0"/>
                    <a:pt x="63" y="8"/>
                    <a:pt x="63" y="1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41"/>
                    <a:pt x="62" y="44"/>
                    <a:pt x="60" y="46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8" y="49"/>
                    <a:pt x="59" y="50"/>
                    <a:pt x="59" y="50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1" y="53"/>
                    <a:pt x="63" y="55"/>
                    <a:pt x="63" y="58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7"/>
                    <a:pt x="62" y="89"/>
                    <a:pt x="61" y="91"/>
                  </a:cubicBezTo>
                  <a:cubicBezTo>
                    <a:pt x="60" y="91"/>
                    <a:pt x="60" y="93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2" y="96"/>
                    <a:pt x="63" y="98"/>
                    <a:pt x="63" y="100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3" y="116"/>
                    <a:pt x="54" y="124"/>
                    <a:pt x="43" y="124"/>
                  </a:cubicBezTo>
                  <a:close/>
                  <a:moveTo>
                    <a:pt x="43" y="8"/>
                  </a:moveTo>
                  <a:cubicBezTo>
                    <a:pt x="36" y="8"/>
                    <a:pt x="31" y="12"/>
                    <a:pt x="31" y="18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2" y="21"/>
                    <a:pt x="31" y="23"/>
                    <a:pt x="29" y="23"/>
                  </a:cubicBezTo>
                  <a:cubicBezTo>
                    <a:pt x="23" y="26"/>
                    <a:pt x="19" y="31"/>
                    <a:pt x="19" y="37"/>
                  </a:cubicBezTo>
                  <a:cubicBezTo>
                    <a:pt x="19" y="38"/>
                    <a:pt x="19" y="39"/>
                    <a:pt x="19" y="40"/>
                  </a:cubicBezTo>
                  <a:cubicBezTo>
                    <a:pt x="20" y="42"/>
                    <a:pt x="19" y="43"/>
                    <a:pt x="17" y="44"/>
                  </a:cubicBezTo>
                  <a:cubicBezTo>
                    <a:pt x="11" y="48"/>
                    <a:pt x="8" y="54"/>
                    <a:pt x="8" y="61"/>
                  </a:cubicBezTo>
                  <a:cubicBezTo>
                    <a:pt x="8" y="68"/>
                    <a:pt x="11" y="74"/>
                    <a:pt x="17" y="78"/>
                  </a:cubicBezTo>
                  <a:cubicBezTo>
                    <a:pt x="19" y="79"/>
                    <a:pt x="19" y="81"/>
                    <a:pt x="19" y="83"/>
                  </a:cubicBezTo>
                  <a:cubicBezTo>
                    <a:pt x="18" y="84"/>
                    <a:pt x="18" y="86"/>
                    <a:pt x="18" y="87"/>
                  </a:cubicBezTo>
                  <a:cubicBezTo>
                    <a:pt x="18" y="93"/>
                    <a:pt x="22" y="98"/>
                    <a:pt x="29" y="101"/>
                  </a:cubicBezTo>
                  <a:cubicBezTo>
                    <a:pt x="31" y="101"/>
                    <a:pt x="32" y="103"/>
                    <a:pt x="31" y="105"/>
                  </a:cubicBezTo>
                  <a:cubicBezTo>
                    <a:pt x="31" y="105"/>
                    <a:pt x="31" y="106"/>
                    <a:pt x="31" y="106"/>
                  </a:cubicBezTo>
                  <a:cubicBezTo>
                    <a:pt x="31" y="111"/>
                    <a:pt x="36" y="116"/>
                    <a:pt x="43" y="116"/>
                  </a:cubicBezTo>
                  <a:cubicBezTo>
                    <a:pt x="49" y="116"/>
                    <a:pt x="55" y="111"/>
                    <a:pt x="55" y="106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5" y="99"/>
                    <a:pt x="54" y="99"/>
                    <a:pt x="54" y="98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52" y="94"/>
                    <a:pt x="52" y="90"/>
                    <a:pt x="54" y="86"/>
                  </a:cubicBezTo>
                  <a:cubicBezTo>
                    <a:pt x="54" y="86"/>
                    <a:pt x="55" y="85"/>
                    <a:pt x="55" y="85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4" y="57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0" y="53"/>
                    <a:pt x="50" y="47"/>
                    <a:pt x="52" y="44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5" y="39"/>
                    <a:pt x="55" y="3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2"/>
                    <a:pt x="49" y="8"/>
                    <a:pt x="43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0" name="Freeform 317"/>
            <p:cNvSpPr>
              <a:spLocks/>
            </p:cNvSpPr>
            <p:nvPr/>
          </p:nvSpPr>
          <p:spPr bwMode="auto">
            <a:xfrm>
              <a:off x="1081088" y="1905001"/>
              <a:ext cx="17463" cy="23813"/>
            </a:xfrm>
            <a:custGeom>
              <a:avLst/>
              <a:gdLst>
                <a:gd name="T0" fmla="*/ 8 w 12"/>
                <a:gd name="T1" fmla="*/ 16 h 16"/>
                <a:gd name="T2" fmla="*/ 5 w 12"/>
                <a:gd name="T3" fmla="*/ 14 h 16"/>
                <a:gd name="T4" fmla="*/ 0 w 12"/>
                <a:gd name="T5" fmla="*/ 4 h 16"/>
                <a:gd name="T6" fmla="*/ 4 w 12"/>
                <a:gd name="T7" fmla="*/ 0 h 16"/>
                <a:gd name="T8" fmla="*/ 8 w 12"/>
                <a:gd name="T9" fmla="*/ 4 h 16"/>
                <a:gd name="T10" fmla="*/ 11 w 12"/>
                <a:gd name="T11" fmla="*/ 9 h 16"/>
                <a:gd name="T12" fmla="*/ 10 w 12"/>
                <a:gd name="T13" fmla="*/ 15 h 16"/>
                <a:gd name="T14" fmla="*/ 8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8" y="16"/>
                  </a:moveTo>
                  <a:cubicBezTo>
                    <a:pt x="7" y="16"/>
                    <a:pt x="6" y="15"/>
                    <a:pt x="5" y="14"/>
                  </a:cubicBezTo>
                  <a:cubicBezTo>
                    <a:pt x="2" y="11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5"/>
                    <a:pt x="9" y="7"/>
                    <a:pt x="11" y="9"/>
                  </a:cubicBezTo>
                  <a:cubicBezTo>
                    <a:pt x="12" y="11"/>
                    <a:pt x="12" y="13"/>
                    <a:pt x="10" y="15"/>
                  </a:cubicBezTo>
                  <a:cubicBezTo>
                    <a:pt x="10" y="15"/>
                    <a:pt x="9" y="16"/>
                    <a:pt x="8" y="16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1" name="Freeform 318"/>
            <p:cNvSpPr>
              <a:spLocks/>
            </p:cNvSpPr>
            <p:nvPr/>
          </p:nvSpPr>
          <p:spPr bwMode="auto">
            <a:xfrm>
              <a:off x="1057276" y="1931988"/>
              <a:ext cx="42863" cy="20638"/>
            </a:xfrm>
            <a:custGeom>
              <a:avLst/>
              <a:gdLst>
                <a:gd name="T0" fmla="*/ 4 w 29"/>
                <a:gd name="T1" fmla="*/ 14 h 14"/>
                <a:gd name="T2" fmla="*/ 1 w 29"/>
                <a:gd name="T3" fmla="*/ 12 h 14"/>
                <a:gd name="T4" fmla="*/ 2 w 29"/>
                <a:gd name="T5" fmla="*/ 7 h 14"/>
                <a:gd name="T6" fmla="*/ 23 w 29"/>
                <a:gd name="T7" fmla="*/ 2 h 14"/>
                <a:gd name="T8" fmla="*/ 26 w 29"/>
                <a:gd name="T9" fmla="*/ 3 h 14"/>
                <a:gd name="T10" fmla="*/ 28 w 29"/>
                <a:gd name="T11" fmla="*/ 8 h 14"/>
                <a:gd name="T12" fmla="*/ 23 w 29"/>
                <a:gd name="T13" fmla="*/ 11 h 14"/>
                <a:gd name="T14" fmla="*/ 21 w 29"/>
                <a:gd name="T15" fmla="*/ 10 h 14"/>
                <a:gd name="T16" fmla="*/ 7 w 29"/>
                <a:gd name="T17" fmla="*/ 13 h 14"/>
                <a:gd name="T18" fmla="*/ 4 w 2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4">
                  <a:moveTo>
                    <a:pt x="4" y="14"/>
                  </a:moveTo>
                  <a:cubicBezTo>
                    <a:pt x="3" y="14"/>
                    <a:pt x="2" y="13"/>
                    <a:pt x="1" y="12"/>
                  </a:cubicBezTo>
                  <a:cubicBezTo>
                    <a:pt x="0" y="11"/>
                    <a:pt x="0" y="8"/>
                    <a:pt x="2" y="7"/>
                  </a:cubicBezTo>
                  <a:cubicBezTo>
                    <a:pt x="8" y="2"/>
                    <a:pt x="16" y="0"/>
                    <a:pt x="23" y="2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8" y="4"/>
                    <a:pt x="29" y="6"/>
                    <a:pt x="28" y="8"/>
                  </a:cubicBezTo>
                  <a:cubicBezTo>
                    <a:pt x="27" y="11"/>
                    <a:pt x="25" y="11"/>
                    <a:pt x="23" y="11"/>
                  </a:cubicBezTo>
                  <a:cubicBezTo>
                    <a:pt x="22" y="10"/>
                    <a:pt x="22" y="10"/>
                    <a:pt x="21" y="10"/>
                  </a:cubicBezTo>
                  <a:cubicBezTo>
                    <a:pt x="16" y="9"/>
                    <a:pt x="11" y="10"/>
                    <a:pt x="7" y="13"/>
                  </a:cubicBezTo>
                  <a:cubicBezTo>
                    <a:pt x="6" y="14"/>
                    <a:pt x="5" y="14"/>
                    <a:pt x="4" y="14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2" name="Freeform 319"/>
            <p:cNvSpPr>
              <a:spLocks/>
            </p:cNvSpPr>
            <p:nvPr/>
          </p:nvSpPr>
          <p:spPr bwMode="auto">
            <a:xfrm>
              <a:off x="1112838" y="1949451"/>
              <a:ext cx="23813" cy="15875"/>
            </a:xfrm>
            <a:custGeom>
              <a:avLst/>
              <a:gdLst>
                <a:gd name="T0" fmla="*/ 12 w 17"/>
                <a:gd name="T1" fmla="*/ 11 h 11"/>
                <a:gd name="T2" fmla="*/ 9 w 17"/>
                <a:gd name="T3" fmla="*/ 10 h 11"/>
                <a:gd name="T4" fmla="*/ 6 w 17"/>
                <a:gd name="T5" fmla="*/ 9 h 11"/>
                <a:gd name="T6" fmla="*/ 1 w 17"/>
                <a:gd name="T7" fmla="*/ 6 h 11"/>
                <a:gd name="T8" fmla="*/ 4 w 17"/>
                <a:gd name="T9" fmla="*/ 1 h 11"/>
                <a:gd name="T10" fmla="*/ 15 w 17"/>
                <a:gd name="T11" fmla="*/ 4 h 11"/>
                <a:gd name="T12" fmla="*/ 15 w 17"/>
                <a:gd name="T13" fmla="*/ 10 h 11"/>
                <a:gd name="T14" fmla="*/ 12 w 17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12" y="11"/>
                  </a:moveTo>
                  <a:cubicBezTo>
                    <a:pt x="11" y="11"/>
                    <a:pt x="10" y="11"/>
                    <a:pt x="9" y="10"/>
                  </a:cubicBezTo>
                  <a:cubicBezTo>
                    <a:pt x="8" y="9"/>
                    <a:pt x="7" y="8"/>
                    <a:pt x="6" y="9"/>
                  </a:cubicBezTo>
                  <a:cubicBezTo>
                    <a:pt x="3" y="9"/>
                    <a:pt x="1" y="8"/>
                    <a:pt x="1" y="6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8" y="0"/>
                    <a:pt x="12" y="1"/>
                    <a:pt x="15" y="4"/>
                  </a:cubicBezTo>
                  <a:cubicBezTo>
                    <a:pt x="17" y="6"/>
                    <a:pt x="17" y="8"/>
                    <a:pt x="15" y="10"/>
                  </a:cubicBezTo>
                  <a:cubicBezTo>
                    <a:pt x="14" y="11"/>
                    <a:pt x="13" y="11"/>
                    <a:pt x="12" y="11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3" name="Freeform 320"/>
            <p:cNvSpPr>
              <a:spLocks/>
            </p:cNvSpPr>
            <p:nvPr/>
          </p:nvSpPr>
          <p:spPr bwMode="auto">
            <a:xfrm>
              <a:off x="1058863" y="1992313"/>
              <a:ext cx="25400" cy="15875"/>
            </a:xfrm>
            <a:custGeom>
              <a:avLst/>
              <a:gdLst>
                <a:gd name="T0" fmla="*/ 13 w 17"/>
                <a:gd name="T1" fmla="*/ 11 h 11"/>
                <a:gd name="T2" fmla="*/ 2 w 17"/>
                <a:gd name="T3" fmla="*/ 7 h 11"/>
                <a:gd name="T4" fmla="*/ 1 w 17"/>
                <a:gd name="T5" fmla="*/ 2 h 11"/>
                <a:gd name="T6" fmla="*/ 6 w 17"/>
                <a:gd name="T7" fmla="*/ 1 h 11"/>
                <a:gd name="T8" fmla="*/ 13 w 17"/>
                <a:gd name="T9" fmla="*/ 3 h 11"/>
                <a:gd name="T10" fmla="*/ 17 w 17"/>
                <a:gd name="T11" fmla="*/ 7 h 11"/>
                <a:gd name="T12" fmla="*/ 13 w 1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1">
                  <a:moveTo>
                    <a:pt x="13" y="11"/>
                  </a:moveTo>
                  <a:cubicBezTo>
                    <a:pt x="9" y="11"/>
                    <a:pt x="5" y="10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5" y="0"/>
                    <a:pt x="6" y="1"/>
                  </a:cubicBezTo>
                  <a:cubicBezTo>
                    <a:pt x="8" y="3"/>
                    <a:pt x="11" y="3"/>
                    <a:pt x="13" y="3"/>
                  </a:cubicBezTo>
                  <a:cubicBezTo>
                    <a:pt x="16" y="3"/>
                    <a:pt x="17" y="5"/>
                    <a:pt x="17" y="7"/>
                  </a:cubicBezTo>
                  <a:cubicBezTo>
                    <a:pt x="17" y="10"/>
                    <a:pt x="16" y="11"/>
                    <a:pt x="13" y="11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4" name="Freeform 321"/>
            <p:cNvSpPr>
              <a:spLocks/>
            </p:cNvSpPr>
            <p:nvPr/>
          </p:nvSpPr>
          <p:spPr bwMode="auto">
            <a:xfrm>
              <a:off x="1117601" y="2006601"/>
              <a:ext cx="19050" cy="19050"/>
            </a:xfrm>
            <a:custGeom>
              <a:avLst/>
              <a:gdLst>
                <a:gd name="T0" fmla="*/ 4 w 13"/>
                <a:gd name="T1" fmla="*/ 12 h 12"/>
                <a:gd name="T2" fmla="*/ 1 w 13"/>
                <a:gd name="T3" fmla="*/ 10 h 12"/>
                <a:gd name="T4" fmla="*/ 3 w 13"/>
                <a:gd name="T5" fmla="*/ 4 h 12"/>
                <a:gd name="T6" fmla="*/ 6 w 13"/>
                <a:gd name="T7" fmla="*/ 2 h 12"/>
                <a:gd name="T8" fmla="*/ 11 w 13"/>
                <a:gd name="T9" fmla="*/ 1 h 12"/>
                <a:gd name="T10" fmla="*/ 12 w 13"/>
                <a:gd name="T11" fmla="*/ 7 h 12"/>
                <a:gd name="T12" fmla="*/ 6 w 13"/>
                <a:gd name="T13" fmla="*/ 12 h 12"/>
                <a:gd name="T14" fmla="*/ 4 w 13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2">
                  <a:moveTo>
                    <a:pt x="4" y="12"/>
                  </a:moveTo>
                  <a:cubicBezTo>
                    <a:pt x="3" y="12"/>
                    <a:pt x="1" y="11"/>
                    <a:pt x="1" y="10"/>
                  </a:cubicBezTo>
                  <a:cubicBezTo>
                    <a:pt x="0" y="8"/>
                    <a:pt x="1" y="5"/>
                    <a:pt x="3" y="4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0"/>
                    <a:pt x="9" y="0"/>
                    <a:pt x="11" y="1"/>
                  </a:cubicBezTo>
                  <a:cubicBezTo>
                    <a:pt x="13" y="2"/>
                    <a:pt x="13" y="5"/>
                    <a:pt x="12" y="7"/>
                  </a:cubicBezTo>
                  <a:cubicBezTo>
                    <a:pt x="11" y="9"/>
                    <a:pt x="8" y="11"/>
                    <a:pt x="6" y="12"/>
                  </a:cubicBezTo>
                  <a:cubicBezTo>
                    <a:pt x="5" y="12"/>
                    <a:pt x="5" y="12"/>
                    <a:pt x="4" y="12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5" name="Freeform 322"/>
            <p:cNvSpPr>
              <a:spLocks/>
            </p:cNvSpPr>
            <p:nvPr/>
          </p:nvSpPr>
          <p:spPr bwMode="auto">
            <a:xfrm>
              <a:off x="1081088" y="2025651"/>
              <a:ext cx="17463" cy="15875"/>
            </a:xfrm>
            <a:custGeom>
              <a:avLst/>
              <a:gdLst>
                <a:gd name="T0" fmla="*/ 4 w 12"/>
                <a:gd name="T1" fmla="*/ 11 h 11"/>
                <a:gd name="T2" fmla="*/ 1 w 12"/>
                <a:gd name="T3" fmla="*/ 10 h 11"/>
                <a:gd name="T4" fmla="*/ 2 w 12"/>
                <a:gd name="T5" fmla="*/ 4 h 11"/>
                <a:gd name="T6" fmla="*/ 5 w 12"/>
                <a:gd name="T7" fmla="*/ 1 h 11"/>
                <a:gd name="T8" fmla="*/ 11 w 12"/>
                <a:gd name="T9" fmla="*/ 2 h 11"/>
                <a:gd name="T10" fmla="*/ 10 w 12"/>
                <a:gd name="T11" fmla="*/ 7 h 11"/>
                <a:gd name="T12" fmla="*/ 7 w 12"/>
                <a:gd name="T13" fmla="*/ 10 h 11"/>
                <a:gd name="T14" fmla="*/ 4 w 1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4" y="11"/>
                  </a:moveTo>
                  <a:cubicBezTo>
                    <a:pt x="3" y="11"/>
                    <a:pt x="2" y="11"/>
                    <a:pt x="1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1" y="2"/>
                  </a:cubicBezTo>
                  <a:cubicBezTo>
                    <a:pt x="12" y="3"/>
                    <a:pt x="12" y="6"/>
                    <a:pt x="10" y="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6" name="Freeform 323"/>
            <p:cNvSpPr>
              <a:spLocks noEditPoints="1"/>
            </p:cNvSpPr>
            <p:nvPr/>
          </p:nvSpPr>
          <p:spPr bwMode="auto">
            <a:xfrm>
              <a:off x="1152526" y="1882776"/>
              <a:ext cx="93663" cy="182563"/>
            </a:xfrm>
            <a:custGeom>
              <a:avLst/>
              <a:gdLst>
                <a:gd name="T0" fmla="*/ 19 w 63"/>
                <a:gd name="T1" fmla="*/ 124 h 124"/>
                <a:gd name="T2" fmla="*/ 0 w 63"/>
                <a:gd name="T3" fmla="*/ 106 h 124"/>
                <a:gd name="T4" fmla="*/ 0 w 63"/>
                <a:gd name="T5" fmla="*/ 100 h 124"/>
                <a:gd name="T6" fmla="*/ 1 w 63"/>
                <a:gd name="T7" fmla="*/ 94 h 124"/>
                <a:gd name="T8" fmla="*/ 1 w 63"/>
                <a:gd name="T9" fmla="*/ 94 h 124"/>
                <a:gd name="T10" fmla="*/ 1 w 63"/>
                <a:gd name="T11" fmla="*/ 91 h 124"/>
                <a:gd name="T12" fmla="*/ 0 w 63"/>
                <a:gd name="T13" fmla="*/ 85 h 124"/>
                <a:gd name="T14" fmla="*/ 0 w 63"/>
                <a:gd name="T15" fmla="*/ 58 h 124"/>
                <a:gd name="T16" fmla="*/ 3 w 63"/>
                <a:gd name="T17" fmla="*/ 51 h 124"/>
                <a:gd name="T18" fmla="*/ 3 w 63"/>
                <a:gd name="T19" fmla="*/ 50 h 124"/>
                <a:gd name="T20" fmla="*/ 3 w 63"/>
                <a:gd name="T21" fmla="*/ 48 h 124"/>
                <a:gd name="T22" fmla="*/ 2 w 63"/>
                <a:gd name="T23" fmla="*/ 46 h 124"/>
                <a:gd name="T24" fmla="*/ 0 w 63"/>
                <a:gd name="T25" fmla="*/ 38 h 124"/>
                <a:gd name="T26" fmla="*/ 0 w 63"/>
                <a:gd name="T27" fmla="*/ 18 h 124"/>
                <a:gd name="T28" fmla="*/ 19 w 63"/>
                <a:gd name="T29" fmla="*/ 0 h 124"/>
                <a:gd name="T30" fmla="*/ 39 w 63"/>
                <a:gd name="T31" fmla="*/ 17 h 124"/>
                <a:gd name="T32" fmla="*/ 51 w 63"/>
                <a:gd name="T33" fmla="*/ 37 h 124"/>
                <a:gd name="T34" fmla="*/ 51 w 63"/>
                <a:gd name="T35" fmla="*/ 39 h 124"/>
                <a:gd name="T36" fmla="*/ 63 w 63"/>
                <a:gd name="T37" fmla="*/ 61 h 124"/>
                <a:gd name="T38" fmla="*/ 52 w 63"/>
                <a:gd name="T39" fmla="*/ 83 h 124"/>
                <a:gd name="T40" fmla="*/ 52 w 63"/>
                <a:gd name="T41" fmla="*/ 87 h 124"/>
                <a:gd name="T42" fmla="*/ 39 w 63"/>
                <a:gd name="T43" fmla="*/ 107 h 124"/>
                <a:gd name="T44" fmla="*/ 19 w 63"/>
                <a:gd name="T45" fmla="*/ 124 h 124"/>
                <a:gd name="T46" fmla="*/ 19 w 63"/>
                <a:gd name="T47" fmla="*/ 8 h 124"/>
                <a:gd name="T48" fmla="*/ 8 w 63"/>
                <a:gd name="T49" fmla="*/ 18 h 124"/>
                <a:gd name="T50" fmla="*/ 8 w 63"/>
                <a:gd name="T51" fmla="*/ 38 h 124"/>
                <a:gd name="T52" fmla="*/ 9 w 63"/>
                <a:gd name="T53" fmla="*/ 42 h 124"/>
                <a:gd name="T54" fmla="*/ 10 w 63"/>
                <a:gd name="T55" fmla="*/ 44 h 124"/>
                <a:gd name="T56" fmla="*/ 9 w 63"/>
                <a:gd name="T57" fmla="*/ 56 h 124"/>
                <a:gd name="T58" fmla="*/ 9 w 63"/>
                <a:gd name="T59" fmla="*/ 56 h 124"/>
                <a:gd name="T60" fmla="*/ 8 w 63"/>
                <a:gd name="T61" fmla="*/ 58 h 124"/>
                <a:gd name="T62" fmla="*/ 8 w 63"/>
                <a:gd name="T63" fmla="*/ 85 h 124"/>
                <a:gd name="T64" fmla="*/ 8 w 63"/>
                <a:gd name="T65" fmla="*/ 86 h 124"/>
                <a:gd name="T66" fmla="*/ 8 w 63"/>
                <a:gd name="T67" fmla="*/ 98 h 124"/>
                <a:gd name="T68" fmla="*/ 8 w 63"/>
                <a:gd name="T69" fmla="*/ 98 h 124"/>
                <a:gd name="T70" fmla="*/ 8 w 63"/>
                <a:gd name="T71" fmla="*/ 100 h 124"/>
                <a:gd name="T72" fmla="*/ 8 w 63"/>
                <a:gd name="T73" fmla="*/ 106 h 124"/>
                <a:gd name="T74" fmla="*/ 19 w 63"/>
                <a:gd name="T75" fmla="*/ 116 h 124"/>
                <a:gd name="T76" fmla="*/ 31 w 63"/>
                <a:gd name="T77" fmla="*/ 106 h 124"/>
                <a:gd name="T78" fmla="*/ 31 w 63"/>
                <a:gd name="T79" fmla="*/ 105 h 124"/>
                <a:gd name="T80" fmla="*/ 34 w 63"/>
                <a:gd name="T81" fmla="*/ 101 h 124"/>
                <a:gd name="T82" fmla="*/ 44 w 63"/>
                <a:gd name="T83" fmla="*/ 87 h 124"/>
                <a:gd name="T84" fmla="*/ 44 w 63"/>
                <a:gd name="T85" fmla="*/ 83 h 124"/>
                <a:gd name="T86" fmla="*/ 45 w 63"/>
                <a:gd name="T87" fmla="*/ 78 h 124"/>
                <a:gd name="T88" fmla="*/ 55 w 63"/>
                <a:gd name="T89" fmla="*/ 61 h 124"/>
                <a:gd name="T90" fmla="*/ 45 w 63"/>
                <a:gd name="T91" fmla="*/ 44 h 124"/>
                <a:gd name="T92" fmla="*/ 43 w 63"/>
                <a:gd name="T93" fmla="*/ 40 h 124"/>
                <a:gd name="T94" fmla="*/ 43 w 63"/>
                <a:gd name="T95" fmla="*/ 37 h 124"/>
                <a:gd name="T96" fmla="*/ 33 w 63"/>
                <a:gd name="T97" fmla="*/ 23 h 124"/>
                <a:gd name="T98" fmla="*/ 31 w 63"/>
                <a:gd name="T99" fmla="*/ 19 h 124"/>
                <a:gd name="T100" fmla="*/ 31 w 63"/>
                <a:gd name="T101" fmla="*/ 18 h 124"/>
                <a:gd name="T102" fmla="*/ 19 w 63"/>
                <a:gd name="T103" fmla="*/ 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" h="124">
                  <a:moveTo>
                    <a:pt x="19" y="124"/>
                  </a:moveTo>
                  <a:cubicBezTo>
                    <a:pt x="8" y="124"/>
                    <a:pt x="0" y="116"/>
                    <a:pt x="0" y="10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98"/>
                    <a:pt x="0" y="96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1" y="91"/>
                  </a:cubicBezTo>
                  <a:cubicBezTo>
                    <a:pt x="0" y="89"/>
                    <a:pt x="0" y="87"/>
                    <a:pt x="0" y="85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1" y="53"/>
                    <a:pt x="3" y="51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49"/>
                    <a:pt x="3" y="48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1"/>
                    <a:pt x="0" y="3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30" y="0"/>
                    <a:pt x="39" y="8"/>
                    <a:pt x="39" y="17"/>
                  </a:cubicBezTo>
                  <a:cubicBezTo>
                    <a:pt x="47" y="21"/>
                    <a:pt x="51" y="29"/>
                    <a:pt x="51" y="37"/>
                  </a:cubicBezTo>
                  <a:cubicBezTo>
                    <a:pt x="51" y="37"/>
                    <a:pt x="51" y="38"/>
                    <a:pt x="51" y="39"/>
                  </a:cubicBezTo>
                  <a:cubicBezTo>
                    <a:pt x="58" y="44"/>
                    <a:pt x="63" y="52"/>
                    <a:pt x="63" y="61"/>
                  </a:cubicBezTo>
                  <a:cubicBezTo>
                    <a:pt x="63" y="70"/>
                    <a:pt x="59" y="78"/>
                    <a:pt x="52" y="83"/>
                  </a:cubicBezTo>
                  <a:cubicBezTo>
                    <a:pt x="52" y="84"/>
                    <a:pt x="52" y="86"/>
                    <a:pt x="52" y="87"/>
                  </a:cubicBezTo>
                  <a:cubicBezTo>
                    <a:pt x="52" y="96"/>
                    <a:pt x="47" y="103"/>
                    <a:pt x="39" y="107"/>
                  </a:cubicBezTo>
                  <a:cubicBezTo>
                    <a:pt x="38" y="116"/>
                    <a:pt x="30" y="124"/>
                    <a:pt x="19" y="124"/>
                  </a:cubicBezTo>
                  <a:close/>
                  <a:moveTo>
                    <a:pt x="19" y="8"/>
                  </a:moveTo>
                  <a:cubicBezTo>
                    <a:pt x="13" y="8"/>
                    <a:pt x="8" y="12"/>
                    <a:pt x="8" y="1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9"/>
                    <a:pt x="8" y="41"/>
                    <a:pt x="9" y="42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3" y="47"/>
                    <a:pt x="12" y="53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8" y="57"/>
                    <a:pt x="8" y="58"/>
                    <a:pt x="8" y="5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8" y="85"/>
                    <a:pt x="8" y="86"/>
                    <a:pt x="8" y="86"/>
                  </a:cubicBezTo>
                  <a:cubicBezTo>
                    <a:pt x="10" y="90"/>
                    <a:pt x="10" y="94"/>
                    <a:pt x="8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99"/>
                    <a:pt x="8" y="99"/>
                    <a:pt x="8" y="100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11"/>
                    <a:pt x="13" y="116"/>
                    <a:pt x="19" y="116"/>
                  </a:cubicBezTo>
                  <a:cubicBezTo>
                    <a:pt x="26" y="116"/>
                    <a:pt x="31" y="111"/>
                    <a:pt x="31" y="106"/>
                  </a:cubicBezTo>
                  <a:cubicBezTo>
                    <a:pt x="31" y="106"/>
                    <a:pt x="31" y="105"/>
                    <a:pt x="31" y="105"/>
                  </a:cubicBezTo>
                  <a:cubicBezTo>
                    <a:pt x="31" y="103"/>
                    <a:pt x="32" y="101"/>
                    <a:pt x="34" y="101"/>
                  </a:cubicBezTo>
                  <a:cubicBezTo>
                    <a:pt x="40" y="98"/>
                    <a:pt x="44" y="93"/>
                    <a:pt x="44" y="87"/>
                  </a:cubicBezTo>
                  <a:cubicBezTo>
                    <a:pt x="44" y="86"/>
                    <a:pt x="44" y="84"/>
                    <a:pt x="44" y="83"/>
                  </a:cubicBezTo>
                  <a:cubicBezTo>
                    <a:pt x="43" y="81"/>
                    <a:pt x="43" y="79"/>
                    <a:pt x="45" y="78"/>
                  </a:cubicBezTo>
                  <a:cubicBezTo>
                    <a:pt x="51" y="74"/>
                    <a:pt x="55" y="68"/>
                    <a:pt x="55" y="61"/>
                  </a:cubicBezTo>
                  <a:cubicBezTo>
                    <a:pt x="55" y="54"/>
                    <a:pt x="51" y="48"/>
                    <a:pt x="45" y="44"/>
                  </a:cubicBezTo>
                  <a:cubicBezTo>
                    <a:pt x="43" y="43"/>
                    <a:pt x="42" y="42"/>
                    <a:pt x="43" y="40"/>
                  </a:cubicBezTo>
                  <a:cubicBezTo>
                    <a:pt x="43" y="39"/>
                    <a:pt x="43" y="38"/>
                    <a:pt x="43" y="37"/>
                  </a:cubicBezTo>
                  <a:cubicBezTo>
                    <a:pt x="43" y="31"/>
                    <a:pt x="39" y="26"/>
                    <a:pt x="33" y="23"/>
                  </a:cubicBezTo>
                  <a:cubicBezTo>
                    <a:pt x="31" y="23"/>
                    <a:pt x="30" y="21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2"/>
                    <a:pt x="26" y="8"/>
                    <a:pt x="19" y="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7" name="Freeform 324"/>
            <p:cNvSpPr>
              <a:spLocks/>
            </p:cNvSpPr>
            <p:nvPr/>
          </p:nvSpPr>
          <p:spPr bwMode="auto">
            <a:xfrm>
              <a:off x="1192213" y="1905001"/>
              <a:ext cx="19050" cy="23813"/>
            </a:xfrm>
            <a:custGeom>
              <a:avLst/>
              <a:gdLst>
                <a:gd name="T0" fmla="*/ 4 w 12"/>
                <a:gd name="T1" fmla="*/ 16 h 16"/>
                <a:gd name="T2" fmla="*/ 2 w 12"/>
                <a:gd name="T3" fmla="*/ 15 h 16"/>
                <a:gd name="T4" fmla="*/ 1 w 12"/>
                <a:gd name="T5" fmla="*/ 9 h 16"/>
                <a:gd name="T6" fmla="*/ 4 w 12"/>
                <a:gd name="T7" fmla="*/ 4 h 16"/>
                <a:gd name="T8" fmla="*/ 8 w 12"/>
                <a:gd name="T9" fmla="*/ 0 h 16"/>
                <a:gd name="T10" fmla="*/ 12 w 12"/>
                <a:gd name="T11" fmla="*/ 4 h 16"/>
                <a:gd name="T12" fmla="*/ 7 w 12"/>
                <a:gd name="T13" fmla="*/ 14 h 16"/>
                <a:gd name="T14" fmla="*/ 4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4" y="16"/>
                  </a:moveTo>
                  <a:cubicBezTo>
                    <a:pt x="3" y="16"/>
                    <a:pt x="3" y="15"/>
                    <a:pt x="2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3" y="7"/>
                    <a:pt x="4" y="5"/>
                    <a:pt x="4" y="4"/>
                  </a:cubicBezTo>
                  <a:cubicBezTo>
                    <a:pt x="4" y="2"/>
                    <a:pt x="6" y="0"/>
                    <a:pt x="8" y="0"/>
                  </a:cubicBezTo>
                  <a:cubicBezTo>
                    <a:pt x="10" y="0"/>
                    <a:pt x="12" y="2"/>
                    <a:pt x="12" y="4"/>
                  </a:cubicBezTo>
                  <a:cubicBezTo>
                    <a:pt x="12" y="7"/>
                    <a:pt x="10" y="11"/>
                    <a:pt x="7" y="14"/>
                  </a:cubicBezTo>
                  <a:cubicBezTo>
                    <a:pt x="7" y="15"/>
                    <a:pt x="6" y="16"/>
                    <a:pt x="4" y="16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8" name="Freeform 325"/>
            <p:cNvSpPr>
              <a:spLocks/>
            </p:cNvSpPr>
            <p:nvPr/>
          </p:nvSpPr>
          <p:spPr bwMode="auto">
            <a:xfrm>
              <a:off x="1192213" y="1931988"/>
              <a:ext cx="42863" cy="20638"/>
            </a:xfrm>
            <a:custGeom>
              <a:avLst/>
              <a:gdLst>
                <a:gd name="T0" fmla="*/ 25 w 30"/>
                <a:gd name="T1" fmla="*/ 14 h 14"/>
                <a:gd name="T2" fmla="*/ 23 w 30"/>
                <a:gd name="T3" fmla="*/ 13 h 14"/>
                <a:gd name="T4" fmla="*/ 6 w 30"/>
                <a:gd name="T5" fmla="*/ 11 h 14"/>
                <a:gd name="T6" fmla="*/ 1 w 30"/>
                <a:gd name="T7" fmla="*/ 8 h 14"/>
                <a:gd name="T8" fmla="*/ 3 w 30"/>
                <a:gd name="T9" fmla="*/ 3 h 14"/>
                <a:gd name="T10" fmla="*/ 28 w 30"/>
                <a:gd name="T11" fmla="*/ 7 h 14"/>
                <a:gd name="T12" fmla="*/ 28 w 30"/>
                <a:gd name="T13" fmla="*/ 12 h 14"/>
                <a:gd name="T14" fmla="*/ 25 w 30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4">
                  <a:moveTo>
                    <a:pt x="25" y="14"/>
                  </a:moveTo>
                  <a:cubicBezTo>
                    <a:pt x="24" y="14"/>
                    <a:pt x="23" y="14"/>
                    <a:pt x="23" y="13"/>
                  </a:cubicBezTo>
                  <a:cubicBezTo>
                    <a:pt x="18" y="9"/>
                    <a:pt x="12" y="8"/>
                    <a:pt x="6" y="11"/>
                  </a:cubicBezTo>
                  <a:cubicBezTo>
                    <a:pt x="4" y="11"/>
                    <a:pt x="2" y="11"/>
                    <a:pt x="1" y="8"/>
                  </a:cubicBezTo>
                  <a:cubicBezTo>
                    <a:pt x="0" y="6"/>
                    <a:pt x="1" y="4"/>
                    <a:pt x="3" y="3"/>
                  </a:cubicBezTo>
                  <a:cubicBezTo>
                    <a:pt x="11" y="0"/>
                    <a:pt x="20" y="1"/>
                    <a:pt x="28" y="7"/>
                  </a:cubicBezTo>
                  <a:cubicBezTo>
                    <a:pt x="29" y="8"/>
                    <a:pt x="30" y="11"/>
                    <a:pt x="28" y="12"/>
                  </a:cubicBezTo>
                  <a:cubicBezTo>
                    <a:pt x="27" y="13"/>
                    <a:pt x="26" y="14"/>
                    <a:pt x="25" y="14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9" name="Freeform 326"/>
            <p:cNvSpPr>
              <a:spLocks/>
            </p:cNvSpPr>
            <p:nvPr/>
          </p:nvSpPr>
          <p:spPr bwMode="auto">
            <a:xfrm>
              <a:off x="1155701" y="1949451"/>
              <a:ext cx="23813" cy="15875"/>
            </a:xfrm>
            <a:custGeom>
              <a:avLst/>
              <a:gdLst>
                <a:gd name="T0" fmla="*/ 4 w 16"/>
                <a:gd name="T1" fmla="*/ 11 h 11"/>
                <a:gd name="T2" fmla="*/ 1 w 16"/>
                <a:gd name="T3" fmla="*/ 10 h 11"/>
                <a:gd name="T4" fmla="*/ 1 w 16"/>
                <a:gd name="T5" fmla="*/ 4 h 11"/>
                <a:gd name="T6" fmla="*/ 12 w 16"/>
                <a:gd name="T7" fmla="*/ 1 h 11"/>
                <a:gd name="T8" fmla="*/ 15 w 16"/>
                <a:gd name="T9" fmla="*/ 6 h 11"/>
                <a:gd name="T10" fmla="*/ 11 w 16"/>
                <a:gd name="T11" fmla="*/ 9 h 11"/>
                <a:gd name="T12" fmla="*/ 7 w 16"/>
                <a:gd name="T13" fmla="*/ 10 h 11"/>
                <a:gd name="T14" fmla="*/ 4 w 16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1">
                  <a:moveTo>
                    <a:pt x="4" y="11"/>
                  </a:moveTo>
                  <a:cubicBezTo>
                    <a:pt x="3" y="11"/>
                    <a:pt x="2" y="11"/>
                    <a:pt x="1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4" y="1"/>
                    <a:pt x="8" y="0"/>
                    <a:pt x="12" y="1"/>
                  </a:cubicBezTo>
                  <a:cubicBezTo>
                    <a:pt x="14" y="1"/>
                    <a:pt x="16" y="3"/>
                    <a:pt x="15" y="6"/>
                  </a:cubicBezTo>
                  <a:cubicBezTo>
                    <a:pt x="15" y="8"/>
                    <a:pt x="13" y="9"/>
                    <a:pt x="11" y="9"/>
                  </a:cubicBezTo>
                  <a:cubicBezTo>
                    <a:pt x="9" y="8"/>
                    <a:pt x="8" y="9"/>
                    <a:pt x="7" y="10"/>
                  </a:cubicBezTo>
                  <a:cubicBezTo>
                    <a:pt x="6" y="11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0" name="Freeform 327"/>
            <p:cNvSpPr>
              <a:spLocks/>
            </p:cNvSpPr>
            <p:nvPr/>
          </p:nvSpPr>
          <p:spPr bwMode="auto">
            <a:xfrm>
              <a:off x="1208088" y="1992313"/>
              <a:ext cx="25400" cy="15875"/>
            </a:xfrm>
            <a:custGeom>
              <a:avLst/>
              <a:gdLst>
                <a:gd name="T0" fmla="*/ 4 w 18"/>
                <a:gd name="T1" fmla="*/ 11 h 11"/>
                <a:gd name="T2" fmla="*/ 0 w 18"/>
                <a:gd name="T3" fmla="*/ 7 h 11"/>
                <a:gd name="T4" fmla="*/ 4 w 18"/>
                <a:gd name="T5" fmla="*/ 3 h 11"/>
                <a:gd name="T6" fmla="*/ 11 w 18"/>
                <a:gd name="T7" fmla="*/ 1 h 11"/>
                <a:gd name="T8" fmla="*/ 16 w 18"/>
                <a:gd name="T9" fmla="*/ 2 h 11"/>
                <a:gd name="T10" fmla="*/ 16 w 18"/>
                <a:gd name="T11" fmla="*/ 7 h 11"/>
                <a:gd name="T12" fmla="*/ 4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4" y="11"/>
                  </a:moveTo>
                  <a:cubicBezTo>
                    <a:pt x="2" y="11"/>
                    <a:pt x="0" y="10"/>
                    <a:pt x="0" y="7"/>
                  </a:cubicBezTo>
                  <a:cubicBezTo>
                    <a:pt x="0" y="5"/>
                    <a:pt x="2" y="3"/>
                    <a:pt x="4" y="3"/>
                  </a:cubicBezTo>
                  <a:cubicBezTo>
                    <a:pt x="6" y="3"/>
                    <a:pt x="9" y="3"/>
                    <a:pt x="11" y="1"/>
                  </a:cubicBezTo>
                  <a:cubicBezTo>
                    <a:pt x="12" y="0"/>
                    <a:pt x="15" y="0"/>
                    <a:pt x="16" y="2"/>
                  </a:cubicBezTo>
                  <a:cubicBezTo>
                    <a:pt x="18" y="3"/>
                    <a:pt x="17" y="6"/>
                    <a:pt x="16" y="7"/>
                  </a:cubicBezTo>
                  <a:cubicBezTo>
                    <a:pt x="12" y="10"/>
                    <a:pt x="8" y="11"/>
                    <a:pt x="4" y="11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1" name="Freeform 328"/>
            <p:cNvSpPr>
              <a:spLocks/>
            </p:cNvSpPr>
            <p:nvPr/>
          </p:nvSpPr>
          <p:spPr bwMode="auto">
            <a:xfrm>
              <a:off x="1154113" y="2006601"/>
              <a:ext cx="19050" cy="19050"/>
            </a:xfrm>
            <a:custGeom>
              <a:avLst/>
              <a:gdLst>
                <a:gd name="T0" fmla="*/ 9 w 13"/>
                <a:gd name="T1" fmla="*/ 12 h 12"/>
                <a:gd name="T2" fmla="*/ 7 w 13"/>
                <a:gd name="T3" fmla="*/ 12 h 12"/>
                <a:gd name="T4" fmla="*/ 1 w 13"/>
                <a:gd name="T5" fmla="*/ 7 h 12"/>
                <a:gd name="T6" fmla="*/ 2 w 13"/>
                <a:gd name="T7" fmla="*/ 1 h 12"/>
                <a:gd name="T8" fmla="*/ 8 w 13"/>
                <a:gd name="T9" fmla="*/ 2 h 12"/>
                <a:gd name="T10" fmla="*/ 10 w 13"/>
                <a:gd name="T11" fmla="*/ 4 h 12"/>
                <a:gd name="T12" fmla="*/ 13 w 13"/>
                <a:gd name="T13" fmla="*/ 10 h 12"/>
                <a:gd name="T14" fmla="*/ 9 w 13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2">
                  <a:moveTo>
                    <a:pt x="9" y="12"/>
                  </a:moveTo>
                  <a:cubicBezTo>
                    <a:pt x="8" y="12"/>
                    <a:pt x="8" y="12"/>
                    <a:pt x="7" y="12"/>
                  </a:cubicBezTo>
                  <a:cubicBezTo>
                    <a:pt x="5" y="11"/>
                    <a:pt x="3" y="9"/>
                    <a:pt x="1" y="7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8" y="3"/>
                    <a:pt x="9" y="4"/>
                    <a:pt x="10" y="4"/>
                  </a:cubicBezTo>
                  <a:cubicBezTo>
                    <a:pt x="13" y="5"/>
                    <a:pt x="13" y="8"/>
                    <a:pt x="13" y="10"/>
                  </a:cubicBezTo>
                  <a:cubicBezTo>
                    <a:pt x="12" y="11"/>
                    <a:pt x="11" y="12"/>
                    <a:pt x="9" y="12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2" name="Freeform 329"/>
            <p:cNvSpPr>
              <a:spLocks/>
            </p:cNvSpPr>
            <p:nvPr/>
          </p:nvSpPr>
          <p:spPr bwMode="auto">
            <a:xfrm>
              <a:off x="1192213" y="2025651"/>
              <a:ext cx="19050" cy="15875"/>
            </a:xfrm>
            <a:custGeom>
              <a:avLst/>
              <a:gdLst>
                <a:gd name="T0" fmla="*/ 8 w 12"/>
                <a:gd name="T1" fmla="*/ 11 h 11"/>
                <a:gd name="T2" fmla="*/ 5 w 12"/>
                <a:gd name="T3" fmla="*/ 10 h 11"/>
                <a:gd name="T4" fmla="*/ 2 w 12"/>
                <a:gd name="T5" fmla="*/ 7 h 11"/>
                <a:gd name="T6" fmla="*/ 1 w 12"/>
                <a:gd name="T7" fmla="*/ 2 h 11"/>
                <a:gd name="T8" fmla="*/ 7 w 12"/>
                <a:gd name="T9" fmla="*/ 1 h 11"/>
                <a:gd name="T10" fmla="*/ 10 w 12"/>
                <a:gd name="T11" fmla="*/ 4 h 11"/>
                <a:gd name="T12" fmla="*/ 11 w 12"/>
                <a:gd name="T13" fmla="*/ 10 h 11"/>
                <a:gd name="T14" fmla="*/ 8 w 1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8" y="11"/>
                  </a:moveTo>
                  <a:cubicBezTo>
                    <a:pt x="7" y="11"/>
                    <a:pt x="6" y="11"/>
                    <a:pt x="5" y="1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6"/>
                    <a:pt x="12" y="8"/>
                    <a:pt x="11" y="10"/>
                  </a:cubicBezTo>
                  <a:cubicBezTo>
                    <a:pt x="10" y="11"/>
                    <a:pt x="9" y="11"/>
                    <a:pt x="8" y="11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09" name="Группа 1208"/>
          <p:cNvGrpSpPr/>
          <p:nvPr/>
        </p:nvGrpSpPr>
        <p:grpSpPr>
          <a:xfrm>
            <a:off x="953704" y="1023938"/>
            <a:ext cx="249237" cy="461963"/>
            <a:chOff x="1022351" y="1023938"/>
            <a:chExt cx="249237" cy="461963"/>
          </a:xfrm>
        </p:grpSpPr>
        <p:sp>
          <p:nvSpPr>
            <p:cNvPr id="933" name="Freeform 330"/>
            <p:cNvSpPr>
              <a:spLocks/>
            </p:cNvSpPr>
            <p:nvPr/>
          </p:nvSpPr>
          <p:spPr bwMode="auto">
            <a:xfrm>
              <a:off x="1022351" y="1368426"/>
              <a:ext cx="36513" cy="23813"/>
            </a:xfrm>
            <a:custGeom>
              <a:avLst/>
              <a:gdLst>
                <a:gd name="T0" fmla="*/ 4 w 25"/>
                <a:gd name="T1" fmla="*/ 16 h 16"/>
                <a:gd name="T2" fmla="*/ 0 w 25"/>
                <a:gd name="T3" fmla="*/ 12 h 16"/>
                <a:gd name="T4" fmla="*/ 0 w 25"/>
                <a:gd name="T5" fmla="*/ 4 h 16"/>
                <a:gd name="T6" fmla="*/ 4 w 25"/>
                <a:gd name="T7" fmla="*/ 0 h 16"/>
                <a:gd name="T8" fmla="*/ 21 w 25"/>
                <a:gd name="T9" fmla="*/ 0 h 16"/>
                <a:gd name="T10" fmla="*/ 25 w 25"/>
                <a:gd name="T11" fmla="*/ 4 h 16"/>
                <a:gd name="T12" fmla="*/ 21 w 25"/>
                <a:gd name="T13" fmla="*/ 8 h 16"/>
                <a:gd name="T14" fmla="*/ 8 w 25"/>
                <a:gd name="T15" fmla="*/ 8 h 16"/>
                <a:gd name="T16" fmla="*/ 8 w 25"/>
                <a:gd name="T17" fmla="*/ 12 h 16"/>
                <a:gd name="T18" fmla="*/ 4 w 2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7"/>
                    <a:pt x="23" y="8"/>
                    <a:pt x="21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4" name="Freeform 331"/>
            <p:cNvSpPr>
              <a:spLocks/>
            </p:cNvSpPr>
            <p:nvPr/>
          </p:nvSpPr>
          <p:spPr bwMode="auto">
            <a:xfrm>
              <a:off x="1233488" y="1368426"/>
              <a:ext cx="36513" cy="23813"/>
            </a:xfrm>
            <a:custGeom>
              <a:avLst/>
              <a:gdLst>
                <a:gd name="T0" fmla="*/ 21 w 25"/>
                <a:gd name="T1" fmla="*/ 16 h 16"/>
                <a:gd name="T2" fmla="*/ 17 w 25"/>
                <a:gd name="T3" fmla="*/ 12 h 16"/>
                <a:gd name="T4" fmla="*/ 17 w 25"/>
                <a:gd name="T5" fmla="*/ 8 h 16"/>
                <a:gd name="T6" fmla="*/ 4 w 25"/>
                <a:gd name="T7" fmla="*/ 8 h 16"/>
                <a:gd name="T8" fmla="*/ 0 w 25"/>
                <a:gd name="T9" fmla="*/ 4 h 16"/>
                <a:gd name="T10" fmla="*/ 4 w 25"/>
                <a:gd name="T11" fmla="*/ 0 h 16"/>
                <a:gd name="T12" fmla="*/ 21 w 25"/>
                <a:gd name="T13" fmla="*/ 0 h 16"/>
                <a:gd name="T14" fmla="*/ 25 w 25"/>
                <a:gd name="T15" fmla="*/ 4 h 16"/>
                <a:gd name="T16" fmla="*/ 25 w 25"/>
                <a:gd name="T17" fmla="*/ 12 h 16"/>
                <a:gd name="T18" fmla="*/ 21 w 2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6">
                  <a:moveTo>
                    <a:pt x="21" y="16"/>
                  </a:moveTo>
                  <a:cubicBezTo>
                    <a:pt x="19" y="16"/>
                    <a:pt x="17" y="14"/>
                    <a:pt x="17" y="1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3" y="16"/>
                    <a:pt x="21" y="16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5" name="Freeform 332"/>
            <p:cNvSpPr>
              <a:spLocks/>
            </p:cNvSpPr>
            <p:nvPr/>
          </p:nvSpPr>
          <p:spPr bwMode="auto">
            <a:xfrm>
              <a:off x="1233488" y="1463676"/>
              <a:ext cx="36513" cy="22225"/>
            </a:xfrm>
            <a:custGeom>
              <a:avLst/>
              <a:gdLst>
                <a:gd name="T0" fmla="*/ 21 w 25"/>
                <a:gd name="T1" fmla="*/ 15 h 15"/>
                <a:gd name="T2" fmla="*/ 4 w 25"/>
                <a:gd name="T3" fmla="*/ 15 h 15"/>
                <a:gd name="T4" fmla="*/ 0 w 25"/>
                <a:gd name="T5" fmla="*/ 11 h 15"/>
                <a:gd name="T6" fmla="*/ 4 w 25"/>
                <a:gd name="T7" fmla="*/ 7 h 15"/>
                <a:gd name="T8" fmla="*/ 17 w 25"/>
                <a:gd name="T9" fmla="*/ 7 h 15"/>
                <a:gd name="T10" fmla="*/ 17 w 25"/>
                <a:gd name="T11" fmla="*/ 4 h 15"/>
                <a:gd name="T12" fmla="*/ 21 w 25"/>
                <a:gd name="T13" fmla="*/ 0 h 15"/>
                <a:gd name="T14" fmla="*/ 25 w 25"/>
                <a:gd name="T15" fmla="*/ 4 h 15"/>
                <a:gd name="T16" fmla="*/ 25 w 25"/>
                <a:gd name="T17" fmla="*/ 11 h 15"/>
                <a:gd name="T18" fmla="*/ 21 w 25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5">
                  <a:moveTo>
                    <a:pt x="21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0" y="14"/>
                    <a:pt x="0" y="11"/>
                  </a:cubicBezTo>
                  <a:cubicBezTo>
                    <a:pt x="0" y="9"/>
                    <a:pt x="2" y="7"/>
                    <a:pt x="4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4"/>
                    <a:pt x="23" y="15"/>
                    <a:pt x="21" y="15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6" name="Freeform 333"/>
            <p:cNvSpPr>
              <a:spLocks/>
            </p:cNvSpPr>
            <p:nvPr/>
          </p:nvSpPr>
          <p:spPr bwMode="auto">
            <a:xfrm>
              <a:off x="1022351" y="1463676"/>
              <a:ext cx="36513" cy="22225"/>
            </a:xfrm>
            <a:custGeom>
              <a:avLst/>
              <a:gdLst>
                <a:gd name="T0" fmla="*/ 21 w 25"/>
                <a:gd name="T1" fmla="*/ 15 h 15"/>
                <a:gd name="T2" fmla="*/ 4 w 25"/>
                <a:gd name="T3" fmla="*/ 15 h 15"/>
                <a:gd name="T4" fmla="*/ 0 w 25"/>
                <a:gd name="T5" fmla="*/ 11 h 15"/>
                <a:gd name="T6" fmla="*/ 0 w 25"/>
                <a:gd name="T7" fmla="*/ 4 h 15"/>
                <a:gd name="T8" fmla="*/ 4 w 25"/>
                <a:gd name="T9" fmla="*/ 0 h 15"/>
                <a:gd name="T10" fmla="*/ 8 w 25"/>
                <a:gd name="T11" fmla="*/ 4 h 15"/>
                <a:gd name="T12" fmla="*/ 8 w 25"/>
                <a:gd name="T13" fmla="*/ 7 h 15"/>
                <a:gd name="T14" fmla="*/ 21 w 25"/>
                <a:gd name="T15" fmla="*/ 7 h 15"/>
                <a:gd name="T16" fmla="*/ 25 w 25"/>
                <a:gd name="T17" fmla="*/ 11 h 15"/>
                <a:gd name="T18" fmla="*/ 21 w 25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5">
                  <a:moveTo>
                    <a:pt x="21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0" y="14"/>
                    <a:pt x="0" y="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7"/>
                    <a:pt x="25" y="9"/>
                    <a:pt x="25" y="11"/>
                  </a:cubicBezTo>
                  <a:cubicBezTo>
                    <a:pt x="25" y="14"/>
                    <a:pt x="23" y="15"/>
                    <a:pt x="21" y="15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7" name="Freeform 334"/>
            <p:cNvSpPr>
              <a:spLocks/>
            </p:cNvSpPr>
            <p:nvPr/>
          </p:nvSpPr>
          <p:spPr bwMode="auto">
            <a:xfrm>
              <a:off x="1022351" y="1420813"/>
              <a:ext cx="130175" cy="65088"/>
            </a:xfrm>
            <a:custGeom>
              <a:avLst/>
              <a:gdLst>
                <a:gd name="T0" fmla="*/ 4 w 89"/>
                <a:gd name="T1" fmla="*/ 44 h 44"/>
                <a:gd name="T2" fmla="*/ 0 w 89"/>
                <a:gd name="T3" fmla="*/ 42 h 44"/>
                <a:gd name="T4" fmla="*/ 2 w 89"/>
                <a:gd name="T5" fmla="*/ 37 h 44"/>
                <a:gd name="T6" fmla="*/ 82 w 89"/>
                <a:gd name="T7" fmla="*/ 1 h 44"/>
                <a:gd name="T8" fmla="*/ 88 w 89"/>
                <a:gd name="T9" fmla="*/ 3 h 44"/>
                <a:gd name="T10" fmla="*/ 86 w 89"/>
                <a:gd name="T11" fmla="*/ 8 h 44"/>
                <a:gd name="T12" fmla="*/ 6 w 89"/>
                <a:gd name="T13" fmla="*/ 44 h 44"/>
                <a:gd name="T14" fmla="*/ 4 w 89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44">
                  <a:moveTo>
                    <a:pt x="4" y="44"/>
                  </a:moveTo>
                  <a:cubicBezTo>
                    <a:pt x="3" y="44"/>
                    <a:pt x="1" y="44"/>
                    <a:pt x="0" y="42"/>
                  </a:cubicBezTo>
                  <a:cubicBezTo>
                    <a:pt x="0" y="40"/>
                    <a:pt x="0" y="38"/>
                    <a:pt x="2" y="37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4" y="0"/>
                    <a:pt x="87" y="1"/>
                    <a:pt x="88" y="3"/>
                  </a:cubicBezTo>
                  <a:cubicBezTo>
                    <a:pt x="89" y="5"/>
                    <a:pt x="88" y="7"/>
                    <a:pt x="86" y="8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4"/>
                    <a:pt x="5" y="44"/>
                    <a:pt x="4" y="44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8" name="Freeform 335"/>
            <p:cNvSpPr>
              <a:spLocks/>
            </p:cNvSpPr>
            <p:nvPr/>
          </p:nvSpPr>
          <p:spPr bwMode="auto">
            <a:xfrm>
              <a:off x="1192213" y="1368426"/>
              <a:ext cx="79375" cy="41275"/>
            </a:xfrm>
            <a:custGeom>
              <a:avLst/>
              <a:gdLst>
                <a:gd name="T0" fmla="*/ 4 w 53"/>
                <a:gd name="T1" fmla="*/ 28 h 28"/>
                <a:gd name="T2" fmla="*/ 0 w 53"/>
                <a:gd name="T3" fmla="*/ 26 h 28"/>
                <a:gd name="T4" fmla="*/ 2 w 53"/>
                <a:gd name="T5" fmla="*/ 21 h 28"/>
                <a:gd name="T6" fmla="*/ 46 w 53"/>
                <a:gd name="T7" fmla="*/ 1 h 28"/>
                <a:gd name="T8" fmla="*/ 52 w 53"/>
                <a:gd name="T9" fmla="*/ 3 h 28"/>
                <a:gd name="T10" fmla="*/ 50 w 53"/>
                <a:gd name="T11" fmla="*/ 8 h 28"/>
                <a:gd name="T12" fmla="*/ 6 w 53"/>
                <a:gd name="T13" fmla="*/ 28 h 28"/>
                <a:gd name="T14" fmla="*/ 4 w 53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8">
                  <a:moveTo>
                    <a:pt x="4" y="28"/>
                  </a:moveTo>
                  <a:cubicBezTo>
                    <a:pt x="3" y="28"/>
                    <a:pt x="1" y="27"/>
                    <a:pt x="0" y="26"/>
                  </a:cubicBezTo>
                  <a:cubicBezTo>
                    <a:pt x="0" y="24"/>
                    <a:pt x="0" y="21"/>
                    <a:pt x="2" y="2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51" y="1"/>
                    <a:pt x="52" y="3"/>
                  </a:cubicBezTo>
                  <a:cubicBezTo>
                    <a:pt x="53" y="5"/>
                    <a:pt x="52" y="7"/>
                    <a:pt x="50" y="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8"/>
                    <a:pt x="5" y="28"/>
                    <a:pt x="4" y="28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9" name="Freeform 336"/>
            <p:cNvSpPr>
              <a:spLocks/>
            </p:cNvSpPr>
            <p:nvPr/>
          </p:nvSpPr>
          <p:spPr bwMode="auto">
            <a:xfrm>
              <a:off x="1025526" y="1370013"/>
              <a:ext cx="74613" cy="39688"/>
            </a:xfrm>
            <a:custGeom>
              <a:avLst/>
              <a:gdLst>
                <a:gd name="T0" fmla="*/ 46 w 51"/>
                <a:gd name="T1" fmla="*/ 27 h 27"/>
                <a:gd name="T2" fmla="*/ 44 w 51"/>
                <a:gd name="T3" fmla="*/ 27 h 27"/>
                <a:gd name="T4" fmla="*/ 3 w 51"/>
                <a:gd name="T5" fmla="*/ 8 h 27"/>
                <a:gd name="T6" fmla="*/ 1 w 51"/>
                <a:gd name="T7" fmla="*/ 3 h 27"/>
                <a:gd name="T8" fmla="*/ 6 w 51"/>
                <a:gd name="T9" fmla="*/ 1 h 27"/>
                <a:gd name="T10" fmla="*/ 48 w 51"/>
                <a:gd name="T11" fmla="*/ 20 h 27"/>
                <a:gd name="T12" fmla="*/ 50 w 51"/>
                <a:gd name="T13" fmla="*/ 25 h 27"/>
                <a:gd name="T14" fmla="*/ 46 w 51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7">
                  <a:moveTo>
                    <a:pt x="46" y="27"/>
                  </a:moveTo>
                  <a:cubicBezTo>
                    <a:pt x="46" y="27"/>
                    <a:pt x="45" y="27"/>
                    <a:pt x="44" y="2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0" y="20"/>
                    <a:pt x="51" y="23"/>
                    <a:pt x="50" y="25"/>
                  </a:cubicBezTo>
                  <a:cubicBezTo>
                    <a:pt x="49" y="26"/>
                    <a:pt x="48" y="27"/>
                    <a:pt x="46" y="27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0" name="Freeform 337"/>
            <p:cNvSpPr>
              <a:spLocks/>
            </p:cNvSpPr>
            <p:nvPr/>
          </p:nvSpPr>
          <p:spPr bwMode="auto">
            <a:xfrm>
              <a:off x="1139826" y="1420813"/>
              <a:ext cx="128588" cy="63500"/>
            </a:xfrm>
            <a:custGeom>
              <a:avLst/>
              <a:gdLst>
                <a:gd name="T0" fmla="*/ 82 w 87"/>
                <a:gd name="T1" fmla="*/ 43 h 43"/>
                <a:gd name="T2" fmla="*/ 80 w 87"/>
                <a:gd name="T3" fmla="*/ 43 h 43"/>
                <a:gd name="T4" fmla="*/ 2 w 87"/>
                <a:gd name="T5" fmla="*/ 8 h 43"/>
                <a:gd name="T6" fmla="*/ 0 w 87"/>
                <a:gd name="T7" fmla="*/ 3 h 43"/>
                <a:gd name="T8" fmla="*/ 6 w 87"/>
                <a:gd name="T9" fmla="*/ 1 h 43"/>
                <a:gd name="T10" fmla="*/ 84 w 87"/>
                <a:gd name="T11" fmla="*/ 36 h 43"/>
                <a:gd name="T12" fmla="*/ 86 w 87"/>
                <a:gd name="T13" fmla="*/ 41 h 43"/>
                <a:gd name="T14" fmla="*/ 82 w 87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43">
                  <a:moveTo>
                    <a:pt x="82" y="43"/>
                  </a:moveTo>
                  <a:cubicBezTo>
                    <a:pt x="81" y="43"/>
                    <a:pt x="81" y="43"/>
                    <a:pt x="80" y="4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6" y="37"/>
                    <a:pt x="87" y="39"/>
                    <a:pt x="86" y="41"/>
                  </a:cubicBezTo>
                  <a:cubicBezTo>
                    <a:pt x="85" y="43"/>
                    <a:pt x="84" y="43"/>
                    <a:pt x="82" y="43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1" name="Freeform 338"/>
            <p:cNvSpPr>
              <a:spLocks noEditPoints="1"/>
            </p:cNvSpPr>
            <p:nvPr/>
          </p:nvSpPr>
          <p:spPr bwMode="auto">
            <a:xfrm>
              <a:off x="1104901" y="1023938"/>
              <a:ext cx="82550" cy="93663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2" y="64"/>
                    <a:pt x="0" y="51"/>
                    <a:pt x="0" y="32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4" y="8"/>
                    <a:pt x="8" y="21"/>
                    <a:pt x="8" y="32"/>
                  </a:cubicBezTo>
                  <a:cubicBezTo>
                    <a:pt x="8" y="43"/>
                    <a:pt x="14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2" name="Freeform 339"/>
            <p:cNvSpPr>
              <a:spLocks/>
            </p:cNvSpPr>
            <p:nvPr/>
          </p:nvSpPr>
          <p:spPr bwMode="auto">
            <a:xfrm>
              <a:off x="1192213" y="1254126"/>
              <a:ext cx="12700" cy="176213"/>
            </a:xfrm>
            <a:custGeom>
              <a:avLst/>
              <a:gdLst>
                <a:gd name="T0" fmla="*/ 4 w 8"/>
                <a:gd name="T1" fmla="*/ 120 h 120"/>
                <a:gd name="T2" fmla="*/ 0 w 8"/>
                <a:gd name="T3" fmla="*/ 116 h 120"/>
                <a:gd name="T4" fmla="*/ 0 w 8"/>
                <a:gd name="T5" fmla="*/ 4 h 120"/>
                <a:gd name="T6" fmla="*/ 4 w 8"/>
                <a:gd name="T7" fmla="*/ 0 h 120"/>
                <a:gd name="T8" fmla="*/ 8 w 8"/>
                <a:gd name="T9" fmla="*/ 4 h 120"/>
                <a:gd name="T10" fmla="*/ 8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2" y="120"/>
                    <a:pt x="0" y="118"/>
                    <a:pt x="0" y="1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8"/>
                    <a:pt x="7" y="120"/>
                    <a:pt x="4" y="12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3" name="Freeform 340"/>
            <p:cNvSpPr>
              <a:spLocks/>
            </p:cNvSpPr>
            <p:nvPr/>
          </p:nvSpPr>
          <p:spPr bwMode="auto">
            <a:xfrm>
              <a:off x="1087438" y="1254126"/>
              <a:ext cx="11113" cy="176213"/>
            </a:xfrm>
            <a:custGeom>
              <a:avLst/>
              <a:gdLst>
                <a:gd name="T0" fmla="*/ 4 w 8"/>
                <a:gd name="T1" fmla="*/ 120 h 120"/>
                <a:gd name="T2" fmla="*/ 0 w 8"/>
                <a:gd name="T3" fmla="*/ 116 h 120"/>
                <a:gd name="T4" fmla="*/ 0 w 8"/>
                <a:gd name="T5" fmla="*/ 4 h 120"/>
                <a:gd name="T6" fmla="*/ 4 w 8"/>
                <a:gd name="T7" fmla="*/ 0 h 120"/>
                <a:gd name="T8" fmla="*/ 8 w 8"/>
                <a:gd name="T9" fmla="*/ 4 h 120"/>
                <a:gd name="T10" fmla="*/ 8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2" y="120"/>
                    <a:pt x="0" y="118"/>
                    <a:pt x="0" y="1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8"/>
                    <a:pt x="7" y="120"/>
                    <a:pt x="4" y="12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4" name="Freeform 341"/>
            <p:cNvSpPr>
              <a:spLocks/>
            </p:cNvSpPr>
            <p:nvPr/>
          </p:nvSpPr>
          <p:spPr bwMode="auto">
            <a:xfrm>
              <a:off x="1133476" y="1130301"/>
              <a:ext cx="23813" cy="11113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6" y="2"/>
                    <a:pt x="16" y="4"/>
                  </a:cubicBezTo>
                  <a:cubicBezTo>
                    <a:pt x="16" y="6"/>
                    <a:pt x="15" y="8"/>
                    <a:pt x="12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5" name="Freeform 342"/>
            <p:cNvSpPr>
              <a:spLocks/>
            </p:cNvSpPr>
            <p:nvPr/>
          </p:nvSpPr>
          <p:spPr bwMode="auto">
            <a:xfrm>
              <a:off x="1139826" y="1130301"/>
              <a:ext cx="12700" cy="76200"/>
            </a:xfrm>
            <a:custGeom>
              <a:avLst/>
              <a:gdLst>
                <a:gd name="T0" fmla="*/ 4 w 8"/>
                <a:gd name="T1" fmla="*/ 52 h 52"/>
                <a:gd name="T2" fmla="*/ 0 w 8"/>
                <a:gd name="T3" fmla="*/ 48 h 52"/>
                <a:gd name="T4" fmla="*/ 0 w 8"/>
                <a:gd name="T5" fmla="*/ 4 h 52"/>
                <a:gd name="T6" fmla="*/ 4 w 8"/>
                <a:gd name="T7" fmla="*/ 0 h 52"/>
                <a:gd name="T8" fmla="*/ 8 w 8"/>
                <a:gd name="T9" fmla="*/ 4 h 52"/>
                <a:gd name="T10" fmla="*/ 8 w 8"/>
                <a:gd name="T11" fmla="*/ 48 h 52"/>
                <a:gd name="T12" fmla="*/ 4 w 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4" y="52"/>
                  </a:moveTo>
                  <a:cubicBezTo>
                    <a:pt x="2" y="52"/>
                    <a:pt x="0" y="50"/>
                    <a:pt x="0" y="4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50"/>
                    <a:pt x="7" y="52"/>
                    <a:pt x="4" y="5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6" name="Freeform 343"/>
            <p:cNvSpPr>
              <a:spLocks noEditPoints="1"/>
            </p:cNvSpPr>
            <p:nvPr/>
          </p:nvSpPr>
          <p:spPr bwMode="auto">
            <a:xfrm>
              <a:off x="1039813" y="1130301"/>
              <a:ext cx="201613" cy="128588"/>
            </a:xfrm>
            <a:custGeom>
              <a:avLst/>
              <a:gdLst>
                <a:gd name="T0" fmla="*/ 120 w 137"/>
                <a:gd name="T1" fmla="*/ 88 h 88"/>
                <a:gd name="T2" fmla="*/ 90 w 137"/>
                <a:gd name="T3" fmla="*/ 88 h 88"/>
                <a:gd name="T4" fmla="*/ 79 w 137"/>
                <a:gd name="T5" fmla="*/ 86 h 88"/>
                <a:gd name="T6" fmla="*/ 79 w 137"/>
                <a:gd name="T7" fmla="*/ 87 h 88"/>
                <a:gd name="T8" fmla="*/ 56 w 137"/>
                <a:gd name="T9" fmla="*/ 88 h 88"/>
                <a:gd name="T10" fmla="*/ 17 w 137"/>
                <a:gd name="T11" fmla="*/ 88 h 88"/>
                <a:gd name="T12" fmla="*/ 3 w 137"/>
                <a:gd name="T13" fmla="*/ 83 h 88"/>
                <a:gd name="T14" fmla="*/ 0 w 137"/>
                <a:gd name="T15" fmla="*/ 73 h 88"/>
                <a:gd name="T16" fmla="*/ 9 w 137"/>
                <a:gd name="T17" fmla="*/ 26 h 88"/>
                <a:gd name="T18" fmla="*/ 43 w 137"/>
                <a:gd name="T19" fmla="*/ 0 h 88"/>
                <a:gd name="T20" fmla="*/ 48 w 137"/>
                <a:gd name="T21" fmla="*/ 0 h 88"/>
                <a:gd name="T22" fmla="*/ 52 w 137"/>
                <a:gd name="T23" fmla="*/ 2 h 88"/>
                <a:gd name="T24" fmla="*/ 72 w 137"/>
                <a:gd name="T25" fmla="*/ 48 h 88"/>
                <a:gd name="T26" fmla="*/ 93 w 137"/>
                <a:gd name="T27" fmla="*/ 2 h 88"/>
                <a:gd name="T28" fmla="*/ 96 w 137"/>
                <a:gd name="T29" fmla="*/ 0 h 88"/>
                <a:gd name="T30" fmla="*/ 99 w 137"/>
                <a:gd name="T31" fmla="*/ 0 h 88"/>
                <a:gd name="T32" fmla="*/ 130 w 137"/>
                <a:gd name="T33" fmla="*/ 26 h 88"/>
                <a:gd name="T34" fmla="*/ 136 w 137"/>
                <a:gd name="T35" fmla="*/ 73 h 88"/>
                <a:gd name="T36" fmla="*/ 134 w 137"/>
                <a:gd name="T37" fmla="*/ 82 h 88"/>
                <a:gd name="T38" fmla="*/ 120 w 137"/>
                <a:gd name="T39" fmla="*/ 88 h 88"/>
                <a:gd name="T40" fmla="*/ 78 w 137"/>
                <a:gd name="T41" fmla="*/ 78 h 88"/>
                <a:gd name="T42" fmla="*/ 90 w 137"/>
                <a:gd name="T43" fmla="*/ 80 h 88"/>
                <a:gd name="T44" fmla="*/ 120 w 137"/>
                <a:gd name="T45" fmla="*/ 80 h 88"/>
                <a:gd name="T46" fmla="*/ 127 w 137"/>
                <a:gd name="T47" fmla="*/ 77 h 88"/>
                <a:gd name="T48" fmla="*/ 128 w 137"/>
                <a:gd name="T49" fmla="*/ 74 h 88"/>
                <a:gd name="T50" fmla="*/ 122 w 137"/>
                <a:gd name="T51" fmla="*/ 28 h 88"/>
                <a:gd name="T52" fmla="*/ 99 w 137"/>
                <a:gd name="T53" fmla="*/ 8 h 88"/>
                <a:gd name="T54" fmla="*/ 99 w 137"/>
                <a:gd name="T55" fmla="*/ 8 h 88"/>
                <a:gd name="T56" fmla="*/ 80 w 137"/>
                <a:gd name="T57" fmla="*/ 51 h 88"/>
                <a:gd name="T58" fmla="*/ 72 w 137"/>
                <a:gd name="T59" fmla="*/ 56 h 88"/>
                <a:gd name="T60" fmla="*/ 65 w 137"/>
                <a:gd name="T61" fmla="*/ 51 h 88"/>
                <a:gd name="T62" fmla="*/ 46 w 137"/>
                <a:gd name="T63" fmla="*/ 8 h 88"/>
                <a:gd name="T64" fmla="*/ 43 w 137"/>
                <a:gd name="T65" fmla="*/ 8 h 88"/>
                <a:gd name="T66" fmla="*/ 17 w 137"/>
                <a:gd name="T67" fmla="*/ 28 h 88"/>
                <a:gd name="T68" fmla="*/ 8 w 137"/>
                <a:gd name="T69" fmla="*/ 74 h 88"/>
                <a:gd name="T70" fmla="*/ 9 w 137"/>
                <a:gd name="T71" fmla="*/ 77 h 88"/>
                <a:gd name="T72" fmla="*/ 17 w 137"/>
                <a:gd name="T73" fmla="*/ 80 h 88"/>
                <a:gd name="T74" fmla="*/ 55 w 137"/>
                <a:gd name="T75" fmla="*/ 80 h 88"/>
                <a:gd name="T76" fmla="*/ 67 w 137"/>
                <a:gd name="T77" fmla="*/ 79 h 88"/>
                <a:gd name="T78" fmla="*/ 30 w 137"/>
                <a:gd name="T79" fmla="*/ 66 h 88"/>
                <a:gd name="T80" fmla="*/ 26 w 137"/>
                <a:gd name="T81" fmla="*/ 65 h 88"/>
                <a:gd name="T82" fmla="*/ 25 w 137"/>
                <a:gd name="T83" fmla="*/ 62 h 88"/>
                <a:gd name="T84" fmla="*/ 30 w 137"/>
                <a:gd name="T85" fmla="*/ 41 h 88"/>
                <a:gd name="T86" fmla="*/ 34 w 137"/>
                <a:gd name="T87" fmla="*/ 38 h 88"/>
                <a:gd name="T88" fmla="*/ 37 w 137"/>
                <a:gd name="T89" fmla="*/ 43 h 88"/>
                <a:gd name="T90" fmla="*/ 34 w 137"/>
                <a:gd name="T91" fmla="*/ 58 h 88"/>
                <a:gd name="T92" fmla="*/ 78 w 137"/>
                <a:gd name="T93" fmla="*/ 7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88">
                  <a:moveTo>
                    <a:pt x="120" y="88"/>
                  </a:moveTo>
                  <a:cubicBezTo>
                    <a:pt x="90" y="88"/>
                    <a:pt x="90" y="88"/>
                    <a:pt x="90" y="88"/>
                  </a:cubicBezTo>
                  <a:cubicBezTo>
                    <a:pt x="87" y="88"/>
                    <a:pt x="83" y="88"/>
                    <a:pt x="79" y="86"/>
                  </a:cubicBezTo>
                  <a:cubicBezTo>
                    <a:pt x="79" y="86"/>
                    <a:pt x="79" y="86"/>
                    <a:pt x="79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2" y="88"/>
                    <a:pt x="6" y="86"/>
                    <a:pt x="3" y="83"/>
                  </a:cubicBezTo>
                  <a:cubicBezTo>
                    <a:pt x="1" y="80"/>
                    <a:pt x="0" y="76"/>
                    <a:pt x="0" y="7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2" y="12"/>
                    <a:pt x="28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0"/>
                    <a:pt x="51" y="1"/>
                    <a:pt x="52" y="2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1"/>
                    <a:pt x="95" y="0"/>
                    <a:pt x="96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14" y="0"/>
                    <a:pt x="127" y="11"/>
                    <a:pt x="130" y="26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7" y="76"/>
                    <a:pt x="136" y="79"/>
                    <a:pt x="134" y="82"/>
                  </a:cubicBezTo>
                  <a:cubicBezTo>
                    <a:pt x="130" y="86"/>
                    <a:pt x="125" y="88"/>
                    <a:pt x="120" y="88"/>
                  </a:cubicBezTo>
                  <a:close/>
                  <a:moveTo>
                    <a:pt x="78" y="78"/>
                  </a:moveTo>
                  <a:cubicBezTo>
                    <a:pt x="81" y="79"/>
                    <a:pt x="87" y="80"/>
                    <a:pt x="9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3" y="80"/>
                    <a:pt x="126" y="79"/>
                    <a:pt x="127" y="77"/>
                  </a:cubicBezTo>
                  <a:cubicBezTo>
                    <a:pt x="129" y="76"/>
                    <a:pt x="128" y="74"/>
                    <a:pt x="128" y="74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0" y="16"/>
                    <a:pt x="110" y="8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78" y="54"/>
                    <a:pt x="75" y="56"/>
                    <a:pt x="72" y="56"/>
                  </a:cubicBezTo>
                  <a:cubicBezTo>
                    <a:pt x="69" y="56"/>
                    <a:pt x="67" y="54"/>
                    <a:pt x="65" y="51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31" y="8"/>
                    <a:pt x="19" y="17"/>
                    <a:pt x="17" y="28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5"/>
                    <a:pt x="9" y="76"/>
                    <a:pt x="9" y="77"/>
                  </a:cubicBezTo>
                  <a:cubicBezTo>
                    <a:pt x="11" y="79"/>
                    <a:pt x="14" y="80"/>
                    <a:pt x="17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58" y="74"/>
                    <a:pt x="42" y="65"/>
                    <a:pt x="30" y="66"/>
                  </a:cubicBezTo>
                  <a:cubicBezTo>
                    <a:pt x="28" y="67"/>
                    <a:pt x="27" y="66"/>
                    <a:pt x="26" y="65"/>
                  </a:cubicBezTo>
                  <a:cubicBezTo>
                    <a:pt x="25" y="64"/>
                    <a:pt x="25" y="63"/>
                    <a:pt x="25" y="6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39"/>
                    <a:pt x="32" y="38"/>
                    <a:pt x="34" y="38"/>
                  </a:cubicBezTo>
                  <a:cubicBezTo>
                    <a:pt x="37" y="39"/>
                    <a:pt x="38" y="41"/>
                    <a:pt x="37" y="43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53" y="60"/>
                    <a:pt x="75" y="75"/>
                    <a:pt x="78" y="7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7" name="Freeform 344"/>
            <p:cNvSpPr>
              <a:spLocks/>
            </p:cNvSpPr>
            <p:nvPr/>
          </p:nvSpPr>
          <p:spPr bwMode="auto">
            <a:xfrm>
              <a:off x="1076326" y="1184276"/>
              <a:ext cx="127000" cy="41275"/>
            </a:xfrm>
            <a:custGeom>
              <a:avLst/>
              <a:gdLst>
                <a:gd name="T0" fmla="*/ 5 w 86"/>
                <a:gd name="T1" fmla="*/ 28 h 28"/>
                <a:gd name="T2" fmla="*/ 3 w 86"/>
                <a:gd name="T3" fmla="*/ 28 h 28"/>
                <a:gd name="T4" fmla="*/ 2 w 86"/>
                <a:gd name="T5" fmla="*/ 22 h 28"/>
                <a:gd name="T6" fmla="*/ 6 w 86"/>
                <a:gd name="T7" fmla="*/ 15 h 28"/>
                <a:gd name="T8" fmla="*/ 17 w 86"/>
                <a:gd name="T9" fmla="*/ 11 h 28"/>
                <a:gd name="T10" fmla="*/ 33 w 86"/>
                <a:gd name="T11" fmla="*/ 14 h 28"/>
                <a:gd name="T12" fmla="*/ 77 w 86"/>
                <a:gd name="T13" fmla="*/ 17 h 28"/>
                <a:gd name="T14" fmla="*/ 76 w 86"/>
                <a:gd name="T15" fmla="*/ 5 h 28"/>
                <a:gd name="T16" fmla="*/ 80 w 86"/>
                <a:gd name="T17" fmla="*/ 0 h 28"/>
                <a:gd name="T18" fmla="*/ 84 w 86"/>
                <a:gd name="T19" fmla="*/ 4 h 28"/>
                <a:gd name="T20" fmla="*/ 86 w 86"/>
                <a:gd name="T21" fmla="*/ 22 h 28"/>
                <a:gd name="T22" fmla="*/ 84 w 86"/>
                <a:gd name="T23" fmla="*/ 26 h 28"/>
                <a:gd name="T24" fmla="*/ 80 w 86"/>
                <a:gd name="T25" fmla="*/ 26 h 28"/>
                <a:gd name="T26" fmla="*/ 33 w 86"/>
                <a:gd name="T27" fmla="*/ 22 h 28"/>
                <a:gd name="T28" fmla="*/ 32 w 86"/>
                <a:gd name="T29" fmla="*/ 22 h 28"/>
                <a:gd name="T30" fmla="*/ 15 w 86"/>
                <a:gd name="T31" fmla="*/ 19 h 28"/>
                <a:gd name="T32" fmla="*/ 15 w 86"/>
                <a:gd name="T33" fmla="*/ 19 h 28"/>
                <a:gd name="T34" fmla="*/ 13 w 86"/>
                <a:gd name="T35" fmla="*/ 20 h 28"/>
                <a:gd name="T36" fmla="*/ 8 w 86"/>
                <a:gd name="T37" fmla="*/ 27 h 28"/>
                <a:gd name="T38" fmla="*/ 5 w 86"/>
                <a:gd name="T3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28">
                  <a:moveTo>
                    <a:pt x="5" y="28"/>
                  </a:moveTo>
                  <a:cubicBezTo>
                    <a:pt x="4" y="28"/>
                    <a:pt x="3" y="28"/>
                    <a:pt x="3" y="28"/>
                  </a:cubicBezTo>
                  <a:cubicBezTo>
                    <a:pt x="1" y="26"/>
                    <a:pt x="0" y="24"/>
                    <a:pt x="2" y="2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9" y="12"/>
                    <a:pt x="13" y="10"/>
                    <a:pt x="17" y="11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7" y="14"/>
                    <a:pt x="61" y="11"/>
                    <a:pt x="77" y="17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8" y="0"/>
                    <a:pt x="80" y="0"/>
                  </a:cubicBezTo>
                  <a:cubicBezTo>
                    <a:pt x="82" y="0"/>
                    <a:pt x="84" y="2"/>
                    <a:pt x="84" y="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4"/>
                    <a:pt x="86" y="25"/>
                    <a:pt x="84" y="26"/>
                  </a:cubicBezTo>
                  <a:cubicBezTo>
                    <a:pt x="83" y="27"/>
                    <a:pt x="82" y="27"/>
                    <a:pt x="80" y="26"/>
                  </a:cubicBezTo>
                  <a:cubicBezTo>
                    <a:pt x="65" y="18"/>
                    <a:pt x="34" y="22"/>
                    <a:pt x="33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3" y="19"/>
                    <a:pt x="13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8"/>
                    <a:pt x="6" y="28"/>
                    <a:pt x="5" y="2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8" name="Freeform 345"/>
            <p:cNvSpPr>
              <a:spLocks/>
            </p:cNvSpPr>
            <p:nvPr/>
          </p:nvSpPr>
          <p:spPr bwMode="auto">
            <a:xfrm>
              <a:off x="1139826" y="1323976"/>
              <a:ext cx="12700" cy="106363"/>
            </a:xfrm>
            <a:custGeom>
              <a:avLst/>
              <a:gdLst>
                <a:gd name="T0" fmla="*/ 4 w 8"/>
                <a:gd name="T1" fmla="*/ 72 h 72"/>
                <a:gd name="T2" fmla="*/ 0 w 8"/>
                <a:gd name="T3" fmla="*/ 68 h 72"/>
                <a:gd name="T4" fmla="*/ 0 w 8"/>
                <a:gd name="T5" fmla="*/ 4 h 72"/>
                <a:gd name="T6" fmla="*/ 4 w 8"/>
                <a:gd name="T7" fmla="*/ 0 h 72"/>
                <a:gd name="T8" fmla="*/ 8 w 8"/>
                <a:gd name="T9" fmla="*/ 4 h 72"/>
                <a:gd name="T10" fmla="*/ 8 w 8"/>
                <a:gd name="T11" fmla="*/ 68 h 72"/>
                <a:gd name="T12" fmla="*/ 4 w 8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2">
                  <a:moveTo>
                    <a:pt x="4" y="72"/>
                  </a:moveTo>
                  <a:cubicBezTo>
                    <a:pt x="2" y="72"/>
                    <a:pt x="0" y="70"/>
                    <a:pt x="0" y="6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70"/>
                    <a:pt x="6" y="72"/>
                    <a:pt x="4" y="7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17" name="Группа 1216"/>
          <p:cNvGrpSpPr/>
          <p:nvPr/>
        </p:nvGrpSpPr>
        <p:grpSpPr>
          <a:xfrm>
            <a:off x="3096829" y="1804196"/>
            <a:ext cx="436563" cy="458788"/>
            <a:chOff x="3165476" y="1758951"/>
            <a:chExt cx="436563" cy="458788"/>
          </a:xfrm>
        </p:grpSpPr>
        <p:sp>
          <p:nvSpPr>
            <p:cNvPr id="949" name="Freeform 346"/>
            <p:cNvSpPr>
              <a:spLocks/>
            </p:cNvSpPr>
            <p:nvPr/>
          </p:nvSpPr>
          <p:spPr bwMode="auto">
            <a:xfrm>
              <a:off x="3371851" y="1835151"/>
              <a:ext cx="19050" cy="11113"/>
            </a:xfrm>
            <a:custGeom>
              <a:avLst/>
              <a:gdLst>
                <a:gd name="T0" fmla="*/ 9 w 13"/>
                <a:gd name="T1" fmla="*/ 8 h 8"/>
                <a:gd name="T2" fmla="*/ 4 w 13"/>
                <a:gd name="T3" fmla="*/ 8 h 8"/>
                <a:gd name="T4" fmla="*/ 0 w 13"/>
                <a:gd name="T5" fmla="*/ 4 h 8"/>
                <a:gd name="T6" fmla="*/ 4 w 13"/>
                <a:gd name="T7" fmla="*/ 0 h 8"/>
                <a:gd name="T8" fmla="*/ 9 w 13"/>
                <a:gd name="T9" fmla="*/ 0 h 8"/>
                <a:gd name="T10" fmla="*/ 13 w 13"/>
                <a:gd name="T11" fmla="*/ 4 h 8"/>
                <a:gd name="T12" fmla="*/ 9 w 1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9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3" y="1"/>
                    <a:pt x="13" y="4"/>
                  </a:cubicBezTo>
                  <a:cubicBezTo>
                    <a:pt x="13" y="6"/>
                    <a:pt x="12" y="8"/>
                    <a:pt x="9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0" name="Freeform 347"/>
            <p:cNvSpPr>
              <a:spLocks noEditPoints="1"/>
            </p:cNvSpPr>
            <p:nvPr/>
          </p:nvSpPr>
          <p:spPr bwMode="auto">
            <a:xfrm>
              <a:off x="3349626" y="1758951"/>
              <a:ext cx="63500" cy="69850"/>
            </a:xfrm>
            <a:custGeom>
              <a:avLst/>
              <a:gdLst>
                <a:gd name="T0" fmla="*/ 21 w 43"/>
                <a:gd name="T1" fmla="*/ 48 h 48"/>
                <a:gd name="T2" fmla="*/ 0 w 43"/>
                <a:gd name="T3" fmla="*/ 24 h 48"/>
                <a:gd name="T4" fmla="*/ 21 w 43"/>
                <a:gd name="T5" fmla="*/ 0 h 48"/>
                <a:gd name="T6" fmla="*/ 43 w 43"/>
                <a:gd name="T7" fmla="*/ 24 h 48"/>
                <a:gd name="T8" fmla="*/ 21 w 43"/>
                <a:gd name="T9" fmla="*/ 48 h 48"/>
                <a:gd name="T10" fmla="*/ 21 w 43"/>
                <a:gd name="T11" fmla="*/ 8 h 48"/>
                <a:gd name="T12" fmla="*/ 8 w 43"/>
                <a:gd name="T13" fmla="*/ 24 h 48"/>
                <a:gd name="T14" fmla="*/ 21 w 43"/>
                <a:gd name="T15" fmla="*/ 40 h 48"/>
                <a:gd name="T16" fmla="*/ 35 w 43"/>
                <a:gd name="T17" fmla="*/ 24 h 48"/>
                <a:gd name="T18" fmla="*/ 21 w 43"/>
                <a:gd name="T19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8">
                  <a:moveTo>
                    <a:pt x="21" y="48"/>
                  </a:moveTo>
                  <a:cubicBezTo>
                    <a:pt x="9" y="48"/>
                    <a:pt x="0" y="38"/>
                    <a:pt x="0" y="24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34" y="0"/>
                    <a:pt x="43" y="10"/>
                    <a:pt x="43" y="24"/>
                  </a:cubicBezTo>
                  <a:cubicBezTo>
                    <a:pt x="43" y="38"/>
                    <a:pt x="34" y="48"/>
                    <a:pt x="21" y="48"/>
                  </a:cubicBezTo>
                  <a:close/>
                  <a:moveTo>
                    <a:pt x="21" y="8"/>
                  </a:moveTo>
                  <a:cubicBezTo>
                    <a:pt x="12" y="8"/>
                    <a:pt x="8" y="17"/>
                    <a:pt x="8" y="24"/>
                  </a:cubicBezTo>
                  <a:cubicBezTo>
                    <a:pt x="8" y="31"/>
                    <a:pt x="12" y="40"/>
                    <a:pt x="21" y="40"/>
                  </a:cubicBezTo>
                  <a:cubicBezTo>
                    <a:pt x="31" y="40"/>
                    <a:pt x="35" y="31"/>
                    <a:pt x="35" y="24"/>
                  </a:cubicBezTo>
                  <a:cubicBezTo>
                    <a:pt x="35" y="17"/>
                    <a:pt x="31" y="8"/>
                    <a:pt x="21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1" name="Freeform 348"/>
            <p:cNvSpPr>
              <a:spLocks/>
            </p:cNvSpPr>
            <p:nvPr/>
          </p:nvSpPr>
          <p:spPr bwMode="auto">
            <a:xfrm>
              <a:off x="3375026" y="1835151"/>
              <a:ext cx="11113" cy="57150"/>
            </a:xfrm>
            <a:custGeom>
              <a:avLst/>
              <a:gdLst>
                <a:gd name="T0" fmla="*/ 4 w 8"/>
                <a:gd name="T1" fmla="*/ 39 h 39"/>
                <a:gd name="T2" fmla="*/ 0 w 8"/>
                <a:gd name="T3" fmla="*/ 35 h 39"/>
                <a:gd name="T4" fmla="*/ 0 w 8"/>
                <a:gd name="T5" fmla="*/ 4 h 39"/>
                <a:gd name="T6" fmla="*/ 4 w 8"/>
                <a:gd name="T7" fmla="*/ 0 h 39"/>
                <a:gd name="T8" fmla="*/ 8 w 8"/>
                <a:gd name="T9" fmla="*/ 4 h 39"/>
                <a:gd name="T10" fmla="*/ 8 w 8"/>
                <a:gd name="T11" fmla="*/ 35 h 39"/>
                <a:gd name="T12" fmla="*/ 4 w 8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9">
                  <a:moveTo>
                    <a:pt x="4" y="39"/>
                  </a:moveTo>
                  <a:cubicBezTo>
                    <a:pt x="2" y="39"/>
                    <a:pt x="0" y="37"/>
                    <a:pt x="0" y="3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8" y="1"/>
                    <a:pt x="8" y="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7"/>
                    <a:pt x="7" y="39"/>
                    <a:pt x="4" y="3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2" name="Freeform 349"/>
            <p:cNvSpPr>
              <a:spLocks/>
            </p:cNvSpPr>
            <p:nvPr/>
          </p:nvSpPr>
          <p:spPr bwMode="auto">
            <a:xfrm>
              <a:off x="3328988" y="1873251"/>
              <a:ext cx="95250" cy="33338"/>
            </a:xfrm>
            <a:custGeom>
              <a:avLst/>
              <a:gdLst>
                <a:gd name="T0" fmla="*/ 5 w 65"/>
                <a:gd name="T1" fmla="*/ 23 h 23"/>
                <a:gd name="T2" fmla="*/ 3 w 65"/>
                <a:gd name="T3" fmla="*/ 22 h 23"/>
                <a:gd name="T4" fmla="*/ 2 w 65"/>
                <a:gd name="T5" fmla="*/ 16 h 23"/>
                <a:gd name="T6" fmla="*/ 5 w 65"/>
                <a:gd name="T7" fmla="*/ 12 h 23"/>
                <a:gd name="T8" fmla="*/ 14 w 65"/>
                <a:gd name="T9" fmla="*/ 8 h 23"/>
                <a:gd name="T10" fmla="*/ 25 w 65"/>
                <a:gd name="T11" fmla="*/ 10 h 23"/>
                <a:gd name="T12" fmla="*/ 56 w 65"/>
                <a:gd name="T13" fmla="*/ 12 h 23"/>
                <a:gd name="T14" fmla="*/ 55 w 65"/>
                <a:gd name="T15" fmla="*/ 5 h 23"/>
                <a:gd name="T16" fmla="*/ 59 w 65"/>
                <a:gd name="T17" fmla="*/ 0 h 23"/>
                <a:gd name="T18" fmla="*/ 63 w 65"/>
                <a:gd name="T19" fmla="*/ 4 h 23"/>
                <a:gd name="T20" fmla="*/ 64 w 65"/>
                <a:gd name="T21" fmla="*/ 17 h 23"/>
                <a:gd name="T22" fmla="*/ 63 w 65"/>
                <a:gd name="T23" fmla="*/ 21 h 23"/>
                <a:gd name="T24" fmla="*/ 59 w 65"/>
                <a:gd name="T25" fmla="*/ 21 h 23"/>
                <a:gd name="T26" fmla="*/ 26 w 65"/>
                <a:gd name="T27" fmla="*/ 18 h 23"/>
                <a:gd name="T28" fmla="*/ 24 w 65"/>
                <a:gd name="T29" fmla="*/ 18 h 23"/>
                <a:gd name="T30" fmla="*/ 12 w 65"/>
                <a:gd name="T31" fmla="*/ 16 h 23"/>
                <a:gd name="T32" fmla="*/ 12 w 65"/>
                <a:gd name="T33" fmla="*/ 16 h 23"/>
                <a:gd name="T34" fmla="*/ 12 w 65"/>
                <a:gd name="T35" fmla="*/ 16 h 23"/>
                <a:gd name="T36" fmla="*/ 8 w 65"/>
                <a:gd name="T37" fmla="*/ 21 h 23"/>
                <a:gd name="T38" fmla="*/ 5 w 65"/>
                <a:gd name="T3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23">
                  <a:moveTo>
                    <a:pt x="5" y="23"/>
                  </a:moveTo>
                  <a:cubicBezTo>
                    <a:pt x="4" y="23"/>
                    <a:pt x="3" y="22"/>
                    <a:pt x="3" y="22"/>
                  </a:cubicBezTo>
                  <a:cubicBezTo>
                    <a:pt x="1" y="21"/>
                    <a:pt x="0" y="18"/>
                    <a:pt x="2" y="1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9"/>
                    <a:pt x="11" y="7"/>
                    <a:pt x="14" y="8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9" y="10"/>
                    <a:pt x="44" y="8"/>
                    <a:pt x="56" y="12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2"/>
                    <a:pt x="57" y="1"/>
                    <a:pt x="59" y="0"/>
                  </a:cubicBezTo>
                  <a:cubicBezTo>
                    <a:pt x="61" y="0"/>
                    <a:pt x="63" y="2"/>
                    <a:pt x="63" y="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5" y="19"/>
                    <a:pt x="64" y="20"/>
                    <a:pt x="63" y="21"/>
                  </a:cubicBezTo>
                  <a:cubicBezTo>
                    <a:pt x="61" y="22"/>
                    <a:pt x="60" y="22"/>
                    <a:pt x="59" y="21"/>
                  </a:cubicBezTo>
                  <a:cubicBezTo>
                    <a:pt x="50" y="16"/>
                    <a:pt x="32" y="17"/>
                    <a:pt x="26" y="18"/>
                  </a:cubicBezTo>
                  <a:cubicBezTo>
                    <a:pt x="25" y="18"/>
                    <a:pt x="25" y="18"/>
                    <a:pt x="24" y="1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2"/>
                    <a:pt x="6" y="23"/>
                    <a:pt x="5" y="2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3" name="Freeform 350"/>
            <p:cNvSpPr>
              <a:spLocks/>
            </p:cNvSpPr>
            <p:nvPr/>
          </p:nvSpPr>
          <p:spPr bwMode="auto">
            <a:xfrm>
              <a:off x="3333751" y="1924051"/>
              <a:ext cx="95250" cy="44450"/>
            </a:xfrm>
            <a:custGeom>
              <a:avLst/>
              <a:gdLst>
                <a:gd name="T0" fmla="*/ 32 w 65"/>
                <a:gd name="T1" fmla="*/ 31 h 31"/>
                <a:gd name="T2" fmla="*/ 1 w 65"/>
                <a:gd name="T3" fmla="*/ 21 h 31"/>
                <a:gd name="T4" fmla="*/ 0 w 65"/>
                <a:gd name="T5" fmla="*/ 18 h 31"/>
                <a:gd name="T6" fmla="*/ 0 w 65"/>
                <a:gd name="T7" fmla="*/ 4 h 31"/>
                <a:gd name="T8" fmla="*/ 4 w 65"/>
                <a:gd name="T9" fmla="*/ 0 h 31"/>
                <a:gd name="T10" fmla="*/ 8 w 65"/>
                <a:gd name="T11" fmla="*/ 4 h 31"/>
                <a:gd name="T12" fmla="*/ 8 w 65"/>
                <a:gd name="T13" fmla="*/ 17 h 31"/>
                <a:gd name="T14" fmla="*/ 32 w 65"/>
                <a:gd name="T15" fmla="*/ 23 h 31"/>
                <a:gd name="T16" fmla="*/ 57 w 65"/>
                <a:gd name="T17" fmla="*/ 17 h 31"/>
                <a:gd name="T18" fmla="*/ 57 w 65"/>
                <a:gd name="T19" fmla="*/ 4 h 31"/>
                <a:gd name="T20" fmla="*/ 61 w 65"/>
                <a:gd name="T21" fmla="*/ 0 h 31"/>
                <a:gd name="T22" fmla="*/ 65 w 65"/>
                <a:gd name="T23" fmla="*/ 4 h 31"/>
                <a:gd name="T24" fmla="*/ 65 w 65"/>
                <a:gd name="T25" fmla="*/ 18 h 31"/>
                <a:gd name="T26" fmla="*/ 64 w 65"/>
                <a:gd name="T27" fmla="*/ 21 h 31"/>
                <a:gd name="T28" fmla="*/ 32 w 65"/>
                <a:gd name="T2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31">
                  <a:moveTo>
                    <a:pt x="32" y="31"/>
                  </a:moveTo>
                  <a:cubicBezTo>
                    <a:pt x="9" y="31"/>
                    <a:pt x="1" y="22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7" y="23"/>
                    <a:pt x="32" y="23"/>
                  </a:cubicBezTo>
                  <a:cubicBezTo>
                    <a:pt x="48" y="23"/>
                    <a:pt x="55" y="18"/>
                    <a:pt x="57" y="17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2"/>
                    <a:pt x="59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9"/>
                    <a:pt x="65" y="20"/>
                    <a:pt x="64" y="21"/>
                  </a:cubicBezTo>
                  <a:cubicBezTo>
                    <a:pt x="64" y="22"/>
                    <a:pt x="56" y="31"/>
                    <a:pt x="32" y="31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4" name="Freeform 351"/>
            <p:cNvSpPr>
              <a:spLocks noEditPoints="1"/>
            </p:cNvSpPr>
            <p:nvPr/>
          </p:nvSpPr>
          <p:spPr bwMode="auto">
            <a:xfrm>
              <a:off x="3303588" y="1835151"/>
              <a:ext cx="147638" cy="95250"/>
            </a:xfrm>
            <a:custGeom>
              <a:avLst/>
              <a:gdLst>
                <a:gd name="T0" fmla="*/ 88 w 101"/>
                <a:gd name="T1" fmla="*/ 65 h 65"/>
                <a:gd name="T2" fmla="*/ 66 w 101"/>
                <a:gd name="T3" fmla="*/ 65 h 65"/>
                <a:gd name="T4" fmla="*/ 58 w 101"/>
                <a:gd name="T5" fmla="*/ 64 h 65"/>
                <a:gd name="T6" fmla="*/ 58 w 101"/>
                <a:gd name="T7" fmla="*/ 64 h 65"/>
                <a:gd name="T8" fmla="*/ 42 w 101"/>
                <a:gd name="T9" fmla="*/ 65 h 65"/>
                <a:gd name="T10" fmla="*/ 14 w 101"/>
                <a:gd name="T11" fmla="*/ 65 h 65"/>
                <a:gd name="T12" fmla="*/ 3 w 101"/>
                <a:gd name="T13" fmla="*/ 61 h 65"/>
                <a:gd name="T14" fmla="*/ 1 w 101"/>
                <a:gd name="T15" fmla="*/ 53 h 65"/>
                <a:gd name="T16" fmla="*/ 7 w 101"/>
                <a:gd name="T17" fmla="*/ 19 h 65"/>
                <a:gd name="T18" fmla="*/ 33 w 101"/>
                <a:gd name="T19" fmla="*/ 0 h 65"/>
                <a:gd name="T20" fmla="*/ 36 w 101"/>
                <a:gd name="T21" fmla="*/ 0 h 65"/>
                <a:gd name="T22" fmla="*/ 40 w 101"/>
                <a:gd name="T23" fmla="*/ 2 h 65"/>
                <a:gd name="T24" fmla="*/ 54 w 101"/>
                <a:gd name="T25" fmla="*/ 32 h 65"/>
                <a:gd name="T26" fmla="*/ 67 w 101"/>
                <a:gd name="T27" fmla="*/ 2 h 65"/>
                <a:gd name="T28" fmla="*/ 71 w 101"/>
                <a:gd name="T29" fmla="*/ 0 h 65"/>
                <a:gd name="T30" fmla="*/ 73 w 101"/>
                <a:gd name="T31" fmla="*/ 0 h 65"/>
                <a:gd name="T32" fmla="*/ 96 w 101"/>
                <a:gd name="T33" fmla="*/ 19 h 65"/>
                <a:gd name="T34" fmla="*/ 100 w 101"/>
                <a:gd name="T35" fmla="*/ 53 h 65"/>
                <a:gd name="T36" fmla="*/ 98 w 101"/>
                <a:gd name="T37" fmla="*/ 60 h 65"/>
                <a:gd name="T38" fmla="*/ 88 w 101"/>
                <a:gd name="T39" fmla="*/ 65 h 65"/>
                <a:gd name="T40" fmla="*/ 58 w 101"/>
                <a:gd name="T41" fmla="*/ 55 h 65"/>
                <a:gd name="T42" fmla="*/ 66 w 101"/>
                <a:gd name="T43" fmla="*/ 57 h 65"/>
                <a:gd name="T44" fmla="*/ 88 w 101"/>
                <a:gd name="T45" fmla="*/ 57 h 65"/>
                <a:gd name="T46" fmla="*/ 92 w 101"/>
                <a:gd name="T47" fmla="*/ 55 h 65"/>
                <a:gd name="T48" fmla="*/ 93 w 101"/>
                <a:gd name="T49" fmla="*/ 54 h 65"/>
                <a:gd name="T50" fmla="*/ 88 w 101"/>
                <a:gd name="T51" fmla="*/ 21 h 65"/>
                <a:gd name="T52" fmla="*/ 73 w 101"/>
                <a:gd name="T53" fmla="*/ 8 h 65"/>
                <a:gd name="T54" fmla="*/ 60 w 101"/>
                <a:gd name="T55" fmla="*/ 38 h 65"/>
                <a:gd name="T56" fmla="*/ 53 w 101"/>
                <a:gd name="T57" fmla="*/ 42 h 65"/>
                <a:gd name="T58" fmla="*/ 47 w 101"/>
                <a:gd name="T59" fmla="*/ 38 h 65"/>
                <a:gd name="T60" fmla="*/ 34 w 101"/>
                <a:gd name="T61" fmla="*/ 8 h 65"/>
                <a:gd name="T62" fmla="*/ 33 w 101"/>
                <a:gd name="T63" fmla="*/ 8 h 65"/>
                <a:gd name="T64" fmla="*/ 15 w 101"/>
                <a:gd name="T65" fmla="*/ 21 h 65"/>
                <a:gd name="T66" fmla="*/ 9 w 101"/>
                <a:gd name="T67" fmla="*/ 54 h 65"/>
                <a:gd name="T68" fmla="*/ 9 w 101"/>
                <a:gd name="T69" fmla="*/ 55 h 65"/>
                <a:gd name="T70" fmla="*/ 14 w 101"/>
                <a:gd name="T71" fmla="*/ 57 h 65"/>
                <a:gd name="T72" fmla="*/ 41 w 101"/>
                <a:gd name="T73" fmla="*/ 57 h 65"/>
                <a:gd name="T74" fmla="*/ 46 w 101"/>
                <a:gd name="T75" fmla="*/ 57 h 65"/>
                <a:gd name="T76" fmla="*/ 23 w 101"/>
                <a:gd name="T77" fmla="*/ 49 h 65"/>
                <a:gd name="T78" fmla="*/ 19 w 101"/>
                <a:gd name="T79" fmla="*/ 48 h 65"/>
                <a:gd name="T80" fmla="*/ 19 w 101"/>
                <a:gd name="T81" fmla="*/ 45 h 65"/>
                <a:gd name="T82" fmla="*/ 22 w 101"/>
                <a:gd name="T83" fmla="*/ 30 h 65"/>
                <a:gd name="T84" fmla="*/ 27 w 101"/>
                <a:gd name="T85" fmla="*/ 27 h 65"/>
                <a:gd name="T86" fmla="*/ 30 w 101"/>
                <a:gd name="T87" fmla="*/ 32 h 65"/>
                <a:gd name="T88" fmla="*/ 27 w 101"/>
                <a:gd name="T89" fmla="*/ 42 h 65"/>
                <a:gd name="T90" fmla="*/ 58 w 101"/>
                <a:gd name="T91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1" h="65">
                  <a:moveTo>
                    <a:pt x="88" y="65"/>
                  </a:moveTo>
                  <a:cubicBezTo>
                    <a:pt x="66" y="65"/>
                    <a:pt x="66" y="65"/>
                    <a:pt x="66" y="65"/>
                  </a:cubicBezTo>
                  <a:cubicBezTo>
                    <a:pt x="64" y="65"/>
                    <a:pt x="61" y="65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0" y="65"/>
                    <a:pt x="6" y="64"/>
                    <a:pt x="3" y="61"/>
                  </a:cubicBezTo>
                  <a:cubicBezTo>
                    <a:pt x="1" y="58"/>
                    <a:pt x="0" y="56"/>
                    <a:pt x="1" y="5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9"/>
                    <a:pt x="21" y="0"/>
                    <a:pt x="33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8" y="0"/>
                    <a:pt x="39" y="1"/>
                    <a:pt x="40" y="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1"/>
                    <a:pt x="69" y="0"/>
                    <a:pt x="71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84" y="0"/>
                    <a:pt x="94" y="8"/>
                    <a:pt x="96" y="19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5"/>
                    <a:pt x="100" y="58"/>
                    <a:pt x="98" y="60"/>
                  </a:cubicBezTo>
                  <a:cubicBezTo>
                    <a:pt x="96" y="63"/>
                    <a:pt x="92" y="65"/>
                    <a:pt x="88" y="65"/>
                  </a:cubicBezTo>
                  <a:close/>
                  <a:moveTo>
                    <a:pt x="58" y="55"/>
                  </a:moveTo>
                  <a:cubicBezTo>
                    <a:pt x="60" y="56"/>
                    <a:pt x="64" y="57"/>
                    <a:pt x="66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9" y="57"/>
                    <a:pt x="91" y="56"/>
                    <a:pt x="92" y="55"/>
                  </a:cubicBezTo>
                  <a:cubicBezTo>
                    <a:pt x="93" y="55"/>
                    <a:pt x="93" y="54"/>
                    <a:pt x="93" y="54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13"/>
                    <a:pt x="80" y="8"/>
                    <a:pt x="73" y="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0"/>
                    <a:pt x="56" y="42"/>
                    <a:pt x="53" y="42"/>
                  </a:cubicBezTo>
                  <a:cubicBezTo>
                    <a:pt x="51" y="42"/>
                    <a:pt x="49" y="40"/>
                    <a:pt x="47" y="3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25" y="8"/>
                    <a:pt x="16" y="14"/>
                    <a:pt x="15" y="21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10" y="57"/>
                    <a:pt x="12" y="57"/>
                    <a:pt x="14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39" y="53"/>
                    <a:pt x="30" y="49"/>
                    <a:pt x="23" y="49"/>
                  </a:cubicBezTo>
                  <a:cubicBezTo>
                    <a:pt x="22" y="50"/>
                    <a:pt x="20" y="49"/>
                    <a:pt x="19" y="48"/>
                  </a:cubicBezTo>
                  <a:cubicBezTo>
                    <a:pt x="19" y="47"/>
                    <a:pt x="18" y="46"/>
                    <a:pt x="19" y="45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4" y="27"/>
                    <a:pt x="27" y="27"/>
                  </a:cubicBezTo>
                  <a:cubicBezTo>
                    <a:pt x="29" y="28"/>
                    <a:pt x="30" y="30"/>
                    <a:pt x="30" y="3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41" y="43"/>
                    <a:pt x="56" y="53"/>
                    <a:pt x="58" y="5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5" name="Freeform 352"/>
            <p:cNvSpPr>
              <a:spLocks noEditPoints="1"/>
            </p:cNvSpPr>
            <p:nvPr/>
          </p:nvSpPr>
          <p:spPr bwMode="auto">
            <a:xfrm>
              <a:off x="3467101" y="2120901"/>
              <a:ext cx="134938" cy="96838"/>
            </a:xfrm>
            <a:custGeom>
              <a:avLst/>
              <a:gdLst>
                <a:gd name="T0" fmla="*/ 41 w 91"/>
                <a:gd name="T1" fmla="*/ 66 h 66"/>
                <a:gd name="T2" fmla="*/ 2 w 91"/>
                <a:gd name="T3" fmla="*/ 57 h 66"/>
                <a:gd name="T4" fmla="*/ 0 w 91"/>
                <a:gd name="T5" fmla="*/ 54 h 66"/>
                <a:gd name="T6" fmla="*/ 0 w 91"/>
                <a:gd name="T7" fmla="*/ 36 h 66"/>
                <a:gd name="T8" fmla="*/ 35 w 91"/>
                <a:gd name="T9" fmla="*/ 0 h 66"/>
                <a:gd name="T10" fmla="*/ 57 w 91"/>
                <a:gd name="T11" fmla="*/ 0 h 66"/>
                <a:gd name="T12" fmla="*/ 91 w 91"/>
                <a:gd name="T13" fmla="*/ 36 h 66"/>
                <a:gd name="T14" fmla="*/ 91 w 91"/>
                <a:gd name="T15" fmla="*/ 54 h 66"/>
                <a:gd name="T16" fmla="*/ 89 w 91"/>
                <a:gd name="T17" fmla="*/ 57 h 66"/>
                <a:gd name="T18" fmla="*/ 46 w 91"/>
                <a:gd name="T19" fmla="*/ 66 h 66"/>
                <a:gd name="T20" fmla="*/ 41 w 91"/>
                <a:gd name="T21" fmla="*/ 66 h 66"/>
                <a:gd name="T22" fmla="*/ 8 w 91"/>
                <a:gd name="T23" fmla="*/ 52 h 66"/>
                <a:gd name="T24" fmla="*/ 46 w 91"/>
                <a:gd name="T25" fmla="*/ 58 h 66"/>
                <a:gd name="T26" fmla="*/ 83 w 91"/>
                <a:gd name="T27" fmla="*/ 51 h 66"/>
                <a:gd name="T28" fmla="*/ 83 w 91"/>
                <a:gd name="T29" fmla="*/ 36 h 66"/>
                <a:gd name="T30" fmla="*/ 57 w 91"/>
                <a:gd name="T31" fmla="*/ 8 h 66"/>
                <a:gd name="T32" fmla="*/ 35 w 91"/>
                <a:gd name="T33" fmla="*/ 8 h 66"/>
                <a:gd name="T34" fmla="*/ 8 w 91"/>
                <a:gd name="T35" fmla="*/ 36 h 66"/>
                <a:gd name="T36" fmla="*/ 8 w 91"/>
                <a:gd name="T37" fmla="*/ 52 h 66"/>
                <a:gd name="T38" fmla="*/ 87 w 91"/>
                <a:gd name="T39" fmla="*/ 54 h 66"/>
                <a:gd name="T40" fmla="*/ 87 w 91"/>
                <a:gd name="T41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66">
                  <a:moveTo>
                    <a:pt x="41" y="66"/>
                  </a:moveTo>
                  <a:cubicBezTo>
                    <a:pt x="14" y="66"/>
                    <a:pt x="2" y="57"/>
                    <a:pt x="2" y="57"/>
                  </a:cubicBezTo>
                  <a:cubicBezTo>
                    <a:pt x="1" y="56"/>
                    <a:pt x="0" y="55"/>
                    <a:pt x="0" y="5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5" y="0"/>
                    <a:pt x="3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76" y="0"/>
                    <a:pt x="91" y="16"/>
                    <a:pt x="91" y="36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5"/>
                    <a:pt x="90" y="57"/>
                    <a:pt x="89" y="57"/>
                  </a:cubicBezTo>
                  <a:cubicBezTo>
                    <a:pt x="89" y="58"/>
                    <a:pt x="76" y="65"/>
                    <a:pt x="46" y="66"/>
                  </a:cubicBezTo>
                  <a:cubicBezTo>
                    <a:pt x="44" y="66"/>
                    <a:pt x="43" y="66"/>
                    <a:pt x="41" y="66"/>
                  </a:cubicBezTo>
                  <a:close/>
                  <a:moveTo>
                    <a:pt x="8" y="52"/>
                  </a:moveTo>
                  <a:cubicBezTo>
                    <a:pt x="12" y="54"/>
                    <a:pt x="24" y="59"/>
                    <a:pt x="46" y="58"/>
                  </a:cubicBezTo>
                  <a:cubicBezTo>
                    <a:pt x="67" y="57"/>
                    <a:pt x="79" y="53"/>
                    <a:pt x="83" y="51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20"/>
                    <a:pt x="72" y="8"/>
                    <a:pt x="57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19" y="8"/>
                    <a:pt x="8" y="20"/>
                    <a:pt x="8" y="36"/>
                  </a:cubicBezTo>
                  <a:lnTo>
                    <a:pt x="8" y="52"/>
                  </a:lnTo>
                  <a:close/>
                  <a:moveTo>
                    <a:pt x="87" y="54"/>
                  </a:moveTo>
                  <a:cubicBezTo>
                    <a:pt x="87" y="54"/>
                    <a:pt x="87" y="54"/>
                    <a:pt x="87" y="5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6" name="Freeform 353"/>
            <p:cNvSpPr>
              <a:spLocks noEditPoints="1"/>
            </p:cNvSpPr>
            <p:nvPr/>
          </p:nvSpPr>
          <p:spPr bwMode="auto">
            <a:xfrm>
              <a:off x="3505201" y="2046288"/>
              <a:ext cx="60325" cy="68263"/>
            </a:xfrm>
            <a:custGeom>
              <a:avLst/>
              <a:gdLst>
                <a:gd name="T0" fmla="*/ 20 w 40"/>
                <a:gd name="T1" fmla="*/ 46 h 46"/>
                <a:gd name="T2" fmla="*/ 0 w 40"/>
                <a:gd name="T3" fmla="*/ 23 h 46"/>
                <a:gd name="T4" fmla="*/ 20 w 40"/>
                <a:gd name="T5" fmla="*/ 0 h 46"/>
                <a:gd name="T6" fmla="*/ 40 w 40"/>
                <a:gd name="T7" fmla="*/ 23 h 46"/>
                <a:gd name="T8" fmla="*/ 20 w 40"/>
                <a:gd name="T9" fmla="*/ 46 h 46"/>
                <a:gd name="T10" fmla="*/ 20 w 40"/>
                <a:gd name="T11" fmla="*/ 8 h 46"/>
                <a:gd name="T12" fmla="*/ 8 w 40"/>
                <a:gd name="T13" fmla="*/ 23 h 46"/>
                <a:gd name="T14" fmla="*/ 20 w 40"/>
                <a:gd name="T15" fmla="*/ 38 h 46"/>
                <a:gd name="T16" fmla="*/ 32 w 40"/>
                <a:gd name="T17" fmla="*/ 23 h 46"/>
                <a:gd name="T18" fmla="*/ 20 w 40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cubicBezTo>
                    <a:pt x="8" y="46"/>
                    <a:pt x="0" y="36"/>
                    <a:pt x="0" y="23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2" y="0"/>
                    <a:pt x="40" y="9"/>
                    <a:pt x="40" y="23"/>
                  </a:cubicBezTo>
                  <a:cubicBezTo>
                    <a:pt x="40" y="36"/>
                    <a:pt x="32" y="46"/>
                    <a:pt x="20" y="46"/>
                  </a:cubicBezTo>
                  <a:close/>
                  <a:moveTo>
                    <a:pt x="20" y="8"/>
                  </a:moveTo>
                  <a:cubicBezTo>
                    <a:pt x="9" y="8"/>
                    <a:pt x="8" y="19"/>
                    <a:pt x="8" y="23"/>
                  </a:cubicBezTo>
                  <a:cubicBezTo>
                    <a:pt x="8" y="26"/>
                    <a:pt x="9" y="38"/>
                    <a:pt x="20" y="38"/>
                  </a:cubicBezTo>
                  <a:cubicBezTo>
                    <a:pt x="31" y="38"/>
                    <a:pt x="32" y="26"/>
                    <a:pt x="32" y="23"/>
                  </a:cubicBezTo>
                  <a:cubicBezTo>
                    <a:pt x="32" y="19"/>
                    <a:pt x="31" y="8"/>
                    <a:pt x="20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7" name="Freeform 354"/>
            <p:cNvSpPr>
              <a:spLocks/>
            </p:cNvSpPr>
            <p:nvPr/>
          </p:nvSpPr>
          <p:spPr bwMode="auto">
            <a:xfrm>
              <a:off x="3490913" y="2173288"/>
              <a:ext cx="12700" cy="38100"/>
            </a:xfrm>
            <a:custGeom>
              <a:avLst/>
              <a:gdLst>
                <a:gd name="T0" fmla="*/ 4 w 8"/>
                <a:gd name="T1" fmla="*/ 26 h 26"/>
                <a:gd name="T2" fmla="*/ 0 w 8"/>
                <a:gd name="T3" fmla="*/ 22 h 26"/>
                <a:gd name="T4" fmla="*/ 0 w 8"/>
                <a:gd name="T5" fmla="*/ 4 h 26"/>
                <a:gd name="T6" fmla="*/ 4 w 8"/>
                <a:gd name="T7" fmla="*/ 0 h 26"/>
                <a:gd name="T8" fmla="*/ 8 w 8"/>
                <a:gd name="T9" fmla="*/ 4 h 26"/>
                <a:gd name="T10" fmla="*/ 8 w 8"/>
                <a:gd name="T11" fmla="*/ 22 h 26"/>
                <a:gd name="T12" fmla="*/ 4 w 8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26"/>
                  </a:moveTo>
                  <a:cubicBezTo>
                    <a:pt x="2" y="26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6" y="26"/>
                    <a:pt x="4" y="2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8" name="Freeform 355"/>
            <p:cNvSpPr>
              <a:spLocks/>
            </p:cNvSpPr>
            <p:nvPr/>
          </p:nvSpPr>
          <p:spPr bwMode="auto">
            <a:xfrm>
              <a:off x="3565526" y="2173288"/>
              <a:ext cx="12700" cy="38100"/>
            </a:xfrm>
            <a:custGeom>
              <a:avLst/>
              <a:gdLst>
                <a:gd name="T0" fmla="*/ 4 w 8"/>
                <a:gd name="T1" fmla="*/ 26 h 26"/>
                <a:gd name="T2" fmla="*/ 0 w 8"/>
                <a:gd name="T3" fmla="*/ 22 h 26"/>
                <a:gd name="T4" fmla="*/ 0 w 8"/>
                <a:gd name="T5" fmla="*/ 4 h 26"/>
                <a:gd name="T6" fmla="*/ 4 w 8"/>
                <a:gd name="T7" fmla="*/ 0 h 26"/>
                <a:gd name="T8" fmla="*/ 8 w 8"/>
                <a:gd name="T9" fmla="*/ 4 h 26"/>
                <a:gd name="T10" fmla="*/ 8 w 8"/>
                <a:gd name="T11" fmla="*/ 22 h 26"/>
                <a:gd name="T12" fmla="*/ 4 w 8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26"/>
                  </a:moveTo>
                  <a:cubicBezTo>
                    <a:pt x="2" y="26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6" y="26"/>
                    <a:pt x="4" y="2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9" name="Freeform 356"/>
            <p:cNvSpPr>
              <a:spLocks noEditPoints="1"/>
            </p:cNvSpPr>
            <p:nvPr/>
          </p:nvSpPr>
          <p:spPr bwMode="auto">
            <a:xfrm>
              <a:off x="3316288" y="2120901"/>
              <a:ext cx="131763" cy="96838"/>
            </a:xfrm>
            <a:custGeom>
              <a:avLst/>
              <a:gdLst>
                <a:gd name="T0" fmla="*/ 41 w 90"/>
                <a:gd name="T1" fmla="*/ 66 h 66"/>
                <a:gd name="T2" fmla="*/ 1 w 90"/>
                <a:gd name="T3" fmla="*/ 57 h 66"/>
                <a:gd name="T4" fmla="*/ 0 w 90"/>
                <a:gd name="T5" fmla="*/ 54 h 66"/>
                <a:gd name="T6" fmla="*/ 0 w 90"/>
                <a:gd name="T7" fmla="*/ 36 h 66"/>
                <a:gd name="T8" fmla="*/ 34 w 90"/>
                <a:gd name="T9" fmla="*/ 0 h 66"/>
                <a:gd name="T10" fmla="*/ 56 w 90"/>
                <a:gd name="T11" fmla="*/ 0 h 66"/>
                <a:gd name="T12" fmla="*/ 90 w 90"/>
                <a:gd name="T13" fmla="*/ 36 h 66"/>
                <a:gd name="T14" fmla="*/ 90 w 90"/>
                <a:gd name="T15" fmla="*/ 54 h 66"/>
                <a:gd name="T16" fmla="*/ 88 w 90"/>
                <a:gd name="T17" fmla="*/ 57 h 66"/>
                <a:gd name="T18" fmla="*/ 45 w 90"/>
                <a:gd name="T19" fmla="*/ 66 h 66"/>
                <a:gd name="T20" fmla="*/ 41 w 90"/>
                <a:gd name="T21" fmla="*/ 66 h 66"/>
                <a:gd name="T22" fmla="*/ 8 w 90"/>
                <a:gd name="T23" fmla="*/ 52 h 66"/>
                <a:gd name="T24" fmla="*/ 45 w 90"/>
                <a:gd name="T25" fmla="*/ 58 h 66"/>
                <a:gd name="T26" fmla="*/ 82 w 90"/>
                <a:gd name="T27" fmla="*/ 51 h 66"/>
                <a:gd name="T28" fmla="*/ 82 w 90"/>
                <a:gd name="T29" fmla="*/ 36 h 66"/>
                <a:gd name="T30" fmla="*/ 56 w 90"/>
                <a:gd name="T31" fmla="*/ 8 h 66"/>
                <a:gd name="T32" fmla="*/ 34 w 90"/>
                <a:gd name="T33" fmla="*/ 8 h 66"/>
                <a:gd name="T34" fmla="*/ 8 w 90"/>
                <a:gd name="T35" fmla="*/ 36 h 66"/>
                <a:gd name="T36" fmla="*/ 8 w 90"/>
                <a:gd name="T37" fmla="*/ 52 h 66"/>
                <a:gd name="T38" fmla="*/ 86 w 90"/>
                <a:gd name="T39" fmla="*/ 54 h 66"/>
                <a:gd name="T40" fmla="*/ 86 w 90"/>
                <a:gd name="T41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66">
                  <a:moveTo>
                    <a:pt x="41" y="66"/>
                  </a:moveTo>
                  <a:cubicBezTo>
                    <a:pt x="13" y="66"/>
                    <a:pt x="2" y="57"/>
                    <a:pt x="1" y="57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4" y="0"/>
                    <a:pt x="3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6" y="0"/>
                    <a:pt x="90" y="16"/>
                    <a:pt x="90" y="36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0" y="55"/>
                    <a:pt x="90" y="57"/>
                    <a:pt x="88" y="57"/>
                  </a:cubicBezTo>
                  <a:cubicBezTo>
                    <a:pt x="88" y="58"/>
                    <a:pt x="75" y="65"/>
                    <a:pt x="45" y="66"/>
                  </a:cubicBezTo>
                  <a:cubicBezTo>
                    <a:pt x="44" y="66"/>
                    <a:pt x="42" y="66"/>
                    <a:pt x="41" y="66"/>
                  </a:cubicBezTo>
                  <a:close/>
                  <a:moveTo>
                    <a:pt x="8" y="52"/>
                  </a:moveTo>
                  <a:cubicBezTo>
                    <a:pt x="11" y="54"/>
                    <a:pt x="23" y="59"/>
                    <a:pt x="45" y="58"/>
                  </a:cubicBezTo>
                  <a:cubicBezTo>
                    <a:pt x="66" y="57"/>
                    <a:pt x="78" y="53"/>
                    <a:pt x="82" y="51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2" y="20"/>
                    <a:pt x="71" y="8"/>
                    <a:pt x="56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19" y="8"/>
                    <a:pt x="8" y="20"/>
                    <a:pt x="8" y="36"/>
                  </a:cubicBezTo>
                  <a:lnTo>
                    <a:pt x="8" y="52"/>
                  </a:lnTo>
                  <a:close/>
                  <a:moveTo>
                    <a:pt x="86" y="54"/>
                  </a:moveTo>
                  <a:cubicBezTo>
                    <a:pt x="86" y="54"/>
                    <a:pt x="86" y="54"/>
                    <a:pt x="86" y="5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0" name="Freeform 357"/>
            <p:cNvSpPr>
              <a:spLocks noEditPoints="1"/>
            </p:cNvSpPr>
            <p:nvPr/>
          </p:nvSpPr>
          <p:spPr bwMode="auto">
            <a:xfrm>
              <a:off x="3352801" y="2046288"/>
              <a:ext cx="58738" cy="68263"/>
            </a:xfrm>
            <a:custGeom>
              <a:avLst/>
              <a:gdLst>
                <a:gd name="T0" fmla="*/ 20 w 40"/>
                <a:gd name="T1" fmla="*/ 46 h 46"/>
                <a:gd name="T2" fmla="*/ 0 w 40"/>
                <a:gd name="T3" fmla="*/ 23 h 46"/>
                <a:gd name="T4" fmla="*/ 20 w 40"/>
                <a:gd name="T5" fmla="*/ 0 h 46"/>
                <a:gd name="T6" fmla="*/ 40 w 40"/>
                <a:gd name="T7" fmla="*/ 23 h 46"/>
                <a:gd name="T8" fmla="*/ 20 w 40"/>
                <a:gd name="T9" fmla="*/ 46 h 46"/>
                <a:gd name="T10" fmla="*/ 20 w 40"/>
                <a:gd name="T11" fmla="*/ 8 h 46"/>
                <a:gd name="T12" fmla="*/ 8 w 40"/>
                <a:gd name="T13" fmla="*/ 23 h 46"/>
                <a:gd name="T14" fmla="*/ 20 w 40"/>
                <a:gd name="T15" fmla="*/ 38 h 46"/>
                <a:gd name="T16" fmla="*/ 32 w 40"/>
                <a:gd name="T17" fmla="*/ 23 h 46"/>
                <a:gd name="T18" fmla="*/ 20 w 40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cubicBezTo>
                    <a:pt x="8" y="46"/>
                    <a:pt x="0" y="36"/>
                    <a:pt x="0" y="23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2" y="0"/>
                    <a:pt x="40" y="9"/>
                    <a:pt x="40" y="23"/>
                  </a:cubicBezTo>
                  <a:cubicBezTo>
                    <a:pt x="40" y="36"/>
                    <a:pt x="32" y="46"/>
                    <a:pt x="20" y="46"/>
                  </a:cubicBezTo>
                  <a:close/>
                  <a:moveTo>
                    <a:pt x="20" y="8"/>
                  </a:moveTo>
                  <a:cubicBezTo>
                    <a:pt x="9" y="8"/>
                    <a:pt x="8" y="19"/>
                    <a:pt x="8" y="23"/>
                  </a:cubicBezTo>
                  <a:cubicBezTo>
                    <a:pt x="8" y="26"/>
                    <a:pt x="9" y="38"/>
                    <a:pt x="20" y="38"/>
                  </a:cubicBezTo>
                  <a:cubicBezTo>
                    <a:pt x="31" y="38"/>
                    <a:pt x="32" y="26"/>
                    <a:pt x="32" y="23"/>
                  </a:cubicBezTo>
                  <a:cubicBezTo>
                    <a:pt x="32" y="19"/>
                    <a:pt x="31" y="8"/>
                    <a:pt x="20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1" name="Freeform 358"/>
            <p:cNvSpPr>
              <a:spLocks/>
            </p:cNvSpPr>
            <p:nvPr/>
          </p:nvSpPr>
          <p:spPr bwMode="auto">
            <a:xfrm>
              <a:off x="3340101" y="2173288"/>
              <a:ext cx="11113" cy="38100"/>
            </a:xfrm>
            <a:custGeom>
              <a:avLst/>
              <a:gdLst>
                <a:gd name="T0" fmla="*/ 4 w 8"/>
                <a:gd name="T1" fmla="*/ 26 h 26"/>
                <a:gd name="T2" fmla="*/ 0 w 8"/>
                <a:gd name="T3" fmla="*/ 22 h 26"/>
                <a:gd name="T4" fmla="*/ 0 w 8"/>
                <a:gd name="T5" fmla="*/ 4 h 26"/>
                <a:gd name="T6" fmla="*/ 4 w 8"/>
                <a:gd name="T7" fmla="*/ 0 h 26"/>
                <a:gd name="T8" fmla="*/ 8 w 8"/>
                <a:gd name="T9" fmla="*/ 4 h 26"/>
                <a:gd name="T10" fmla="*/ 8 w 8"/>
                <a:gd name="T11" fmla="*/ 22 h 26"/>
                <a:gd name="T12" fmla="*/ 4 w 8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26"/>
                  </a:moveTo>
                  <a:cubicBezTo>
                    <a:pt x="1" y="26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6" y="26"/>
                    <a:pt x="4" y="2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2" name="Freeform 359"/>
            <p:cNvSpPr>
              <a:spLocks/>
            </p:cNvSpPr>
            <p:nvPr/>
          </p:nvSpPr>
          <p:spPr bwMode="auto">
            <a:xfrm>
              <a:off x="3414713" y="2173288"/>
              <a:ext cx="11113" cy="38100"/>
            </a:xfrm>
            <a:custGeom>
              <a:avLst/>
              <a:gdLst>
                <a:gd name="T0" fmla="*/ 4 w 8"/>
                <a:gd name="T1" fmla="*/ 26 h 26"/>
                <a:gd name="T2" fmla="*/ 0 w 8"/>
                <a:gd name="T3" fmla="*/ 22 h 26"/>
                <a:gd name="T4" fmla="*/ 0 w 8"/>
                <a:gd name="T5" fmla="*/ 4 h 26"/>
                <a:gd name="T6" fmla="*/ 4 w 8"/>
                <a:gd name="T7" fmla="*/ 0 h 26"/>
                <a:gd name="T8" fmla="*/ 8 w 8"/>
                <a:gd name="T9" fmla="*/ 4 h 26"/>
                <a:gd name="T10" fmla="*/ 8 w 8"/>
                <a:gd name="T11" fmla="*/ 22 h 26"/>
                <a:gd name="T12" fmla="*/ 4 w 8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26"/>
                  </a:moveTo>
                  <a:cubicBezTo>
                    <a:pt x="1" y="26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6" y="26"/>
                    <a:pt x="4" y="2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3" name="Freeform 360"/>
            <p:cNvSpPr>
              <a:spLocks noEditPoints="1"/>
            </p:cNvSpPr>
            <p:nvPr/>
          </p:nvSpPr>
          <p:spPr bwMode="auto">
            <a:xfrm>
              <a:off x="3165476" y="2120901"/>
              <a:ext cx="134938" cy="96838"/>
            </a:xfrm>
            <a:custGeom>
              <a:avLst/>
              <a:gdLst>
                <a:gd name="T0" fmla="*/ 41 w 91"/>
                <a:gd name="T1" fmla="*/ 66 h 66"/>
                <a:gd name="T2" fmla="*/ 2 w 91"/>
                <a:gd name="T3" fmla="*/ 57 h 66"/>
                <a:gd name="T4" fmla="*/ 0 w 91"/>
                <a:gd name="T5" fmla="*/ 54 h 66"/>
                <a:gd name="T6" fmla="*/ 0 w 91"/>
                <a:gd name="T7" fmla="*/ 36 h 66"/>
                <a:gd name="T8" fmla="*/ 35 w 91"/>
                <a:gd name="T9" fmla="*/ 0 h 66"/>
                <a:gd name="T10" fmla="*/ 57 w 91"/>
                <a:gd name="T11" fmla="*/ 0 h 66"/>
                <a:gd name="T12" fmla="*/ 91 w 91"/>
                <a:gd name="T13" fmla="*/ 36 h 66"/>
                <a:gd name="T14" fmla="*/ 91 w 91"/>
                <a:gd name="T15" fmla="*/ 54 h 66"/>
                <a:gd name="T16" fmla="*/ 89 w 91"/>
                <a:gd name="T17" fmla="*/ 57 h 66"/>
                <a:gd name="T18" fmla="*/ 46 w 91"/>
                <a:gd name="T19" fmla="*/ 66 h 66"/>
                <a:gd name="T20" fmla="*/ 41 w 91"/>
                <a:gd name="T21" fmla="*/ 66 h 66"/>
                <a:gd name="T22" fmla="*/ 8 w 91"/>
                <a:gd name="T23" fmla="*/ 52 h 66"/>
                <a:gd name="T24" fmla="*/ 46 w 91"/>
                <a:gd name="T25" fmla="*/ 58 h 66"/>
                <a:gd name="T26" fmla="*/ 83 w 91"/>
                <a:gd name="T27" fmla="*/ 51 h 66"/>
                <a:gd name="T28" fmla="*/ 83 w 91"/>
                <a:gd name="T29" fmla="*/ 36 h 66"/>
                <a:gd name="T30" fmla="*/ 57 w 91"/>
                <a:gd name="T31" fmla="*/ 8 h 66"/>
                <a:gd name="T32" fmla="*/ 35 w 91"/>
                <a:gd name="T33" fmla="*/ 8 h 66"/>
                <a:gd name="T34" fmla="*/ 8 w 91"/>
                <a:gd name="T35" fmla="*/ 36 h 66"/>
                <a:gd name="T36" fmla="*/ 8 w 91"/>
                <a:gd name="T37" fmla="*/ 52 h 66"/>
                <a:gd name="T38" fmla="*/ 87 w 91"/>
                <a:gd name="T39" fmla="*/ 54 h 66"/>
                <a:gd name="T40" fmla="*/ 87 w 91"/>
                <a:gd name="T41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66">
                  <a:moveTo>
                    <a:pt x="41" y="66"/>
                  </a:moveTo>
                  <a:cubicBezTo>
                    <a:pt x="14" y="66"/>
                    <a:pt x="2" y="57"/>
                    <a:pt x="2" y="57"/>
                  </a:cubicBezTo>
                  <a:cubicBezTo>
                    <a:pt x="1" y="56"/>
                    <a:pt x="0" y="55"/>
                    <a:pt x="0" y="5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5" y="0"/>
                    <a:pt x="3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76" y="0"/>
                    <a:pt x="91" y="16"/>
                    <a:pt x="91" y="36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5"/>
                    <a:pt x="90" y="57"/>
                    <a:pt x="89" y="57"/>
                  </a:cubicBezTo>
                  <a:cubicBezTo>
                    <a:pt x="89" y="58"/>
                    <a:pt x="76" y="65"/>
                    <a:pt x="46" y="66"/>
                  </a:cubicBezTo>
                  <a:cubicBezTo>
                    <a:pt x="44" y="66"/>
                    <a:pt x="43" y="66"/>
                    <a:pt x="41" y="66"/>
                  </a:cubicBezTo>
                  <a:close/>
                  <a:moveTo>
                    <a:pt x="8" y="52"/>
                  </a:moveTo>
                  <a:cubicBezTo>
                    <a:pt x="12" y="54"/>
                    <a:pt x="24" y="59"/>
                    <a:pt x="46" y="58"/>
                  </a:cubicBezTo>
                  <a:cubicBezTo>
                    <a:pt x="67" y="57"/>
                    <a:pt x="79" y="53"/>
                    <a:pt x="83" y="51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20"/>
                    <a:pt x="72" y="8"/>
                    <a:pt x="57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19" y="8"/>
                    <a:pt x="8" y="20"/>
                    <a:pt x="8" y="36"/>
                  </a:cubicBezTo>
                  <a:lnTo>
                    <a:pt x="8" y="52"/>
                  </a:lnTo>
                  <a:close/>
                  <a:moveTo>
                    <a:pt x="87" y="54"/>
                  </a:moveTo>
                  <a:cubicBezTo>
                    <a:pt x="87" y="54"/>
                    <a:pt x="87" y="54"/>
                    <a:pt x="87" y="5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4" name="Freeform 361"/>
            <p:cNvSpPr>
              <a:spLocks noEditPoints="1"/>
            </p:cNvSpPr>
            <p:nvPr/>
          </p:nvSpPr>
          <p:spPr bwMode="auto">
            <a:xfrm>
              <a:off x="3203576" y="2046288"/>
              <a:ext cx="60325" cy="68263"/>
            </a:xfrm>
            <a:custGeom>
              <a:avLst/>
              <a:gdLst>
                <a:gd name="T0" fmla="*/ 20 w 40"/>
                <a:gd name="T1" fmla="*/ 46 h 46"/>
                <a:gd name="T2" fmla="*/ 0 w 40"/>
                <a:gd name="T3" fmla="*/ 23 h 46"/>
                <a:gd name="T4" fmla="*/ 20 w 40"/>
                <a:gd name="T5" fmla="*/ 0 h 46"/>
                <a:gd name="T6" fmla="*/ 40 w 40"/>
                <a:gd name="T7" fmla="*/ 23 h 46"/>
                <a:gd name="T8" fmla="*/ 20 w 40"/>
                <a:gd name="T9" fmla="*/ 46 h 46"/>
                <a:gd name="T10" fmla="*/ 20 w 40"/>
                <a:gd name="T11" fmla="*/ 8 h 46"/>
                <a:gd name="T12" fmla="*/ 8 w 40"/>
                <a:gd name="T13" fmla="*/ 23 h 46"/>
                <a:gd name="T14" fmla="*/ 20 w 40"/>
                <a:gd name="T15" fmla="*/ 38 h 46"/>
                <a:gd name="T16" fmla="*/ 32 w 40"/>
                <a:gd name="T17" fmla="*/ 23 h 46"/>
                <a:gd name="T18" fmla="*/ 20 w 40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cubicBezTo>
                    <a:pt x="8" y="46"/>
                    <a:pt x="0" y="36"/>
                    <a:pt x="0" y="23"/>
                  </a:cubicBezTo>
                  <a:cubicBezTo>
                    <a:pt x="0" y="9"/>
                    <a:pt x="8" y="0"/>
                    <a:pt x="20" y="0"/>
                  </a:cubicBezTo>
                  <a:cubicBezTo>
                    <a:pt x="32" y="0"/>
                    <a:pt x="40" y="9"/>
                    <a:pt x="40" y="23"/>
                  </a:cubicBezTo>
                  <a:cubicBezTo>
                    <a:pt x="40" y="36"/>
                    <a:pt x="32" y="46"/>
                    <a:pt x="20" y="46"/>
                  </a:cubicBezTo>
                  <a:close/>
                  <a:moveTo>
                    <a:pt x="20" y="8"/>
                  </a:moveTo>
                  <a:cubicBezTo>
                    <a:pt x="9" y="8"/>
                    <a:pt x="8" y="19"/>
                    <a:pt x="8" y="23"/>
                  </a:cubicBezTo>
                  <a:cubicBezTo>
                    <a:pt x="8" y="26"/>
                    <a:pt x="9" y="38"/>
                    <a:pt x="20" y="38"/>
                  </a:cubicBezTo>
                  <a:cubicBezTo>
                    <a:pt x="31" y="38"/>
                    <a:pt x="32" y="26"/>
                    <a:pt x="32" y="23"/>
                  </a:cubicBezTo>
                  <a:cubicBezTo>
                    <a:pt x="32" y="19"/>
                    <a:pt x="31" y="8"/>
                    <a:pt x="20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5" name="Freeform 362"/>
            <p:cNvSpPr>
              <a:spLocks/>
            </p:cNvSpPr>
            <p:nvPr/>
          </p:nvSpPr>
          <p:spPr bwMode="auto">
            <a:xfrm>
              <a:off x="3189288" y="2173288"/>
              <a:ext cx="12700" cy="38100"/>
            </a:xfrm>
            <a:custGeom>
              <a:avLst/>
              <a:gdLst>
                <a:gd name="T0" fmla="*/ 4 w 8"/>
                <a:gd name="T1" fmla="*/ 26 h 26"/>
                <a:gd name="T2" fmla="*/ 0 w 8"/>
                <a:gd name="T3" fmla="*/ 22 h 26"/>
                <a:gd name="T4" fmla="*/ 0 w 8"/>
                <a:gd name="T5" fmla="*/ 4 h 26"/>
                <a:gd name="T6" fmla="*/ 4 w 8"/>
                <a:gd name="T7" fmla="*/ 0 h 26"/>
                <a:gd name="T8" fmla="*/ 8 w 8"/>
                <a:gd name="T9" fmla="*/ 4 h 26"/>
                <a:gd name="T10" fmla="*/ 8 w 8"/>
                <a:gd name="T11" fmla="*/ 22 h 26"/>
                <a:gd name="T12" fmla="*/ 4 w 8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26"/>
                  </a:moveTo>
                  <a:cubicBezTo>
                    <a:pt x="2" y="26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6" y="26"/>
                    <a:pt x="4" y="2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6" name="Freeform 363"/>
            <p:cNvSpPr>
              <a:spLocks/>
            </p:cNvSpPr>
            <p:nvPr/>
          </p:nvSpPr>
          <p:spPr bwMode="auto">
            <a:xfrm>
              <a:off x="3263901" y="2173288"/>
              <a:ext cx="12700" cy="38100"/>
            </a:xfrm>
            <a:custGeom>
              <a:avLst/>
              <a:gdLst>
                <a:gd name="T0" fmla="*/ 4 w 8"/>
                <a:gd name="T1" fmla="*/ 26 h 26"/>
                <a:gd name="T2" fmla="*/ 0 w 8"/>
                <a:gd name="T3" fmla="*/ 22 h 26"/>
                <a:gd name="T4" fmla="*/ 0 w 8"/>
                <a:gd name="T5" fmla="*/ 4 h 26"/>
                <a:gd name="T6" fmla="*/ 4 w 8"/>
                <a:gd name="T7" fmla="*/ 0 h 26"/>
                <a:gd name="T8" fmla="*/ 8 w 8"/>
                <a:gd name="T9" fmla="*/ 4 h 26"/>
                <a:gd name="T10" fmla="*/ 8 w 8"/>
                <a:gd name="T11" fmla="*/ 22 h 26"/>
                <a:gd name="T12" fmla="*/ 4 w 8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26"/>
                  </a:moveTo>
                  <a:cubicBezTo>
                    <a:pt x="2" y="26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6" y="26"/>
                    <a:pt x="4" y="2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7" name="Freeform 364"/>
            <p:cNvSpPr>
              <a:spLocks/>
            </p:cNvSpPr>
            <p:nvPr/>
          </p:nvSpPr>
          <p:spPr bwMode="auto">
            <a:xfrm>
              <a:off x="3376613" y="1981201"/>
              <a:ext cx="11113" cy="52388"/>
            </a:xfrm>
            <a:custGeom>
              <a:avLst/>
              <a:gdLst>
                <a:gd name="T0" fmla="*/ 4 w 8"/>
                <a:gd name="T1" fmla="*/ 36 h 36"/>
                <a:gd name="T2" fmla="*/ 0 w 8"/>
                <a:gd name="T3" fmla="*/ 32 h 36"/>
                <a:gd name="T4" fmla="*/ 0 w 8"/>
                <a:gd name="T5" fmla="*/ 4 h 36"/>
                <a:gd name="T6" fmla="*/ 4 w 8"/>
                <a:gd name="T7" fmla="*/ 0 h 36"/>
                <a:gd name="T8" fmla="*/ 8 w 8"/>
                <a:gd name="T9" fmla="*/ 4 h 36"/>
                <a:gd name="T10" fmla="*/ 8 w 8"/>
                <a:gd name="T11" fmla="*/ 32 h 36"/>
                <a:gd name="T12" fmla="*/ 4 w 8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6">
                  <a:moveTo>
                    <a:pt x="4" y="36"/>
                  </a:moveTo>
                  <a:cubicBezTo>
                    <a:pt x="2" y="36"/>
                    <a:pt x="0" y="35"/>
                    <a:pt x="0" y="3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5"/>
                    <a:pt x="6" y="36"/>
                    <a:pt x="4" y="36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8" name="Freeform 365"/>
            <p:cNvSpPr>
              <a:spLocks/>
            </p:cNvSpPr>
            <p:nvPr/>
          </p:nvSpPr>
          <p:spPr bwMode="auto">
            <a:xfrm>
              <a:off x="3228976" y="1998663"/>
              <a:ext cx="312738" cy="34925"/>
            </a:xfrm>
            <a:custGeom>
              <a:avLst/>
              <a:gdLst>
                <a:gd name="T0" fmla="*/ 208 w 212"/>
                <a:gd name="T1" fmla="*/ 24 h 24"/>
                <a:gd name="T2" fmla="*/ 204 w 212"/>
                <a:gd name="T3" fmla="*/ 20 h 24"/>
                <a:gd name="T4" fmla="*/ 204 w 212"/>
                <a:gd name="T5" fmla="*/ 8 h 24"/>
                <a:gd name="T6" fmla="*/ 8 w 212"/>
                <a:gd name="T7" fmla="*/ 8 h 24"/>
                <a:gd name="T8" fmla="*/ 8 w 212"/>
                <a:gd name="T9" fmla="*/ 20 h 24"/>
                <a:gd name="T10" fmla="*/ 4 w 212"/>
                <a:gd name="T11" fmla="*/ 24 h 24"/>
                <a:gd name="T12" fmla="*/ 0 w 212"/>
                <a:gd name="T13" fmla="*/ 20 h 24"/>
                <a:gd name="T14" fmla="*/ 0 w 212"/>
                <a:gd name="T15" fmla="*/ 4 h 24"/>
                <a:gd name="T16" fmla="*/ 4 w 212"/>
                <a:gd name="T17" fmla="*/ 0 h 24"/>
                <a:gd name="T18" fmla="*/ 208 w 212"/>
                <a:gd name="T19" fmla="*/ 0 h 24"/>
                <a:gd name="T20" fmla="*/ 212 w 212"/>
                <a:gd name="T21" fmla="*/ 4 h 24"/>
                <a:gd name="T22" fmla="*/ 212 w 212"/>
                <a:gd name="T23" fmla="*/ 20 h 24"/>
                <a:gd name="T24" fmla="*/ 208 w 212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2" h="24">
                  <a:moveTo>
                    <a:pt x="208" y="24"/>
                  </a:moveTo>
                  <a:cubicBezTo>
                    <a:pt x="206" y="24"/>
                    <a:pt x="204" y="23"/>
                    <a:pt x="204" y="20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3"/>
                    <a:pt x="6" y="24"/>
                    <a:pt x="4" y="24"/>
                  </a:cubicBezTo>
                  <a:cubicBezTo>
                    <a:pt x="2" y="24"/>
                    <a:pt x="0" y="23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10" y="0"/>
                    <a:pt x="212" y="2"/>
                    <a:pt x="212" y="4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2" y="23"/>
                    <a:pt x="210" y="24"/>
                    <a:pt x="208" y="24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29" name="Группа 1228"/>
          <p:cNvGrpSpPr/>
          <p:nvPr/>
        </p:nvGrpSpPr>
        <p:grpSpPr>
          <a:xfrm>
            <a:off x="2377691" y="2617391"/>
            <a:ext cx="388938" cy="388938"/>
            <a:chOff x="2446338" y="2497138"/>
            <a:chExt cx="388938" cy="388938"/>
          </a:xfrm>
        </p:grpSpPr>
        <p:sp>
          <p:nvSpPr>
            <p:cNvPr id="969" name="Freeform 366"/>
            <p:cNvSpPr>
              <a:spLocks noEditPoints="1"/>
            </p:cNvSpPr>
            <p:nvPr/>
          </p:nvSpPr>
          <p:spPr bwMode="auto">
            <a:xfrm>
              <a:off x="2481263" y="2532063"/>
              <a:ext cx="319088" cy="319088"/>
            </a:xfrm>
            <a:custGeom>
              <a:avLst/>
              <a:gdLst>
                <a:gd name="T0" fmla="*/ 112 w 216"/>
                <a:gd name="T1" fmla="*/ 216 h 216"/>
                <a:gd name="T2" fmla="*/ 104 w 216"/>
                <a:gd name="T3" fmla="*/ 216 h 216"/>
                <a:gd name="T4" fmla="*/ 0 w 216"/>
                <a:gd name="T5" fmla="*/ 112 h 216"/>
                <a:gd name="T6" fmla="*/ 0 w 216"/>
                <a:gd name="T7" fmla="*/ 104 h 216"/>
                <a:gd name="T8" fmla="*/ 104 w 216"/>
                <a:gd name="T9" fmla="*/ 0 h 216"/>
                <a:gd name="T10" fmla="*/ 112 w 216"/>
                <a:gd name="T11" fmla="*/ 0 h 216"/>
                <a:gd name="T12" fmla="*/ 216 w 216"/>
                <a:gd name="T13" fmla="*/ 104 h 216"/>
                <a:gd name="T14" fmla="*/ 216 w 216"/>
                <a:gd name="T15" fmla="*/ 112 h 216"/>
                <a:gd name="T16" fmla="*/ 112 w 216"/>
                <a:gd name="T17" fmla="*/ 216 h 216"/>
                <a:gd name="T18" fmla="*/ 104 w 216"/>
                <a:gd name="T19" fmla="*/ 8 h 216"/>
                <a:gd name="T20" fmla="*/ 8 w 216"/>
                <a:gd name="T21" fmla="*/ 104 h 216"/>
                <a:gd name="T22" fmla="*/ 8 w 216"/>
                <a:gd name="T23" fmla="*/ 112 h 216"/>
                <a:gd name="T24" fmla="*/ 104 w 216"/>
                <a:gd name="T25" fmla="*/ 208 h 216"/>
                <a:gd name="T26" fmla="*/ 112 w 216"/>
                <a:gd name="T27" fmla="*/ 208 h 216"/>
                <a:gd name="T28" fmla="*/ 208 w 216"/>
                <a:gd name="T29" fmla="*/ 112 h 216"/>
                <a:gd name="T30" fmla="*/ 208 w 216"/>
                <a:gd name="T31" fmla="*/ 104 h 216"/>
                <a:gd name="T32" fmla="*/ 112 w 216"/>
                <a:gd name="T33" fmla="*/ 8 h 216"/>
                <a:gd name="T34" fmla="*/ 104 w 216"/>
                <a:gd name="T35" fmla="*/ 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6" h="216">
                  <a:moveTo>
                    <a:pt x="112" y="216"/>
                  </a:moveTo>
                  <a:cubicBezTo>
                    <a:pt x="104" y="216"/>
                    <a:pt x="104" y="216"/>
                    <a:pt x="104" y="216"/>
                  </a:cubicBezTo>
                  <a:cubicBezTo>
                    <a:pt x="47" y="216"/>
                    <a:pt x="0" y="169"/>
                    <a:pt x="0" y="11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47"/>
                    <a:pt x="47" y="0"/>
                    <a:pt x="104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69" y="0"/>
                    <a:pt x="216" y="47"/>
                    <a:pt x="216" y="104"/>
                  </a:cubicBezTo>
                  <a:cubicBezTo>
                    <a:pt x="216" y="112"/>
                    <a:pt x="216" y="112"/>
                    <a:pt x="216" y="112"/>
                  </a:cubicBezTo>
                  <a:cubicBezTo>
                    <a:pt x="216" y="169"/>
                    <a:pt x="169" y="216"/>
                    <a:pt x="112" y="216"/>
                  </a:cubicBezTo>
                  <a:close/>
                  <a:moveTo>
                    <a:pt x="104" y="8"/>
                  </a:moveTo>
                  <a:cubicBezTo>
                    <a:pt x="51" y="8"/>
                    <a:pt x="8" y="51"/>
                    <a:pt x="8" y="104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65"/>
                    <a:pt x="51" y="208"/>
                    <a:pt x="104" y="208"/>
                  </a:cubicBezTo>
                  <a:cubicBezTo>
                    <a:pt x="112" y="208"/>
                    <a:pt x="112" y="208"/>
                    <a:pt x="112" y="208"/>
                  </a:cubicBezTo>
                  <a:cubicBezTo>
                    <a:pt x="165" y="208"/>
                    <a:pt x="208" y="165"/>
                    <a:pt x="208" y="11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51"/>
                    <a:pt x="165" y="8"/>
                    <a:pt x="112" y="8"/>
                  </a:cubicBezTo>
                  <a:lnTo>
                    <a:pt x="104" y="8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0" name="Freeform 367"/>
            <p:cNvSpPr>
              <a:spLocks/>
            </p:cNvSpPr>
            <p:nvPr/>
          </p:nvSpPr>
          <p:spPr bwMode="auto">
            <a:xfrm>
              <a:off x="2563813" y="2614613"/>
              <a:ext cx="153988" cy="153988"/>
            </a:xfrm>
            <a:custGeom>
              <a:avLst/>
              <a:gdLst>
                <a:gd name="T0" fmla="*/ 52 w 104"/>
                <a:gd name="T1" fmla="*/ 104 h 104"/>
                <a:gd name="T2" fmla="*/ 0 w 104"/>
                <a:gd name="T3" fmla="*/ 52 h 104"/>
                <a:gd name="T4" fmla="*/ 52 w 104"/>
                <a:gd name="T5" fmla="*/ 0 h 104"/>
                <a:gd name="T6" fmla="*/ 78 w 104"/>
                <a:gd name="T7" fmla="*/ 7 h 104"/>
                <a:gd name="T8" fmla="*/ 80 w 104"/>
                <a:gd name="T9" fmla="*/ 12 h 104"/>
                <a:gd name="T10" fmla="*/ 74 w 104"/>
                <a:gd name="T11" fmla="*/ 14 h 104"/>
                <a:gd name="T12" fmla="*/ 52 w 104"/>
                <a:gd name="T13" fmla="*/ 8 h 104"/>
                <a:gd name="T14" fmla="*/ 8 w 104"/>
                <a:gd name="T15" fmla="*/ 52 h 104"/>
                <a:gd name="T16" fmla="*/ 52 w 104"/>
                <a:gd name="T17" fmla="*/ 96 h 104"/>
                <a:gd name="T18" fmla="*/ 96 w 104"/>
                <a:gd name="T19" fmla="*/ 52 h 104"/>
                <a:gd name="T20" fmla="*/ 95 w 104"/>
                <a:gd name="T21" fmla="*/ 41 h 104"/>
                <a:gd name="T22" fmla="*/ 98 w 104"/>
                <a:gd name="T23" fmla="*/ 36 h 104"/>
                <a:gd name="T24" fmla="*/ 102 w 104"/>
                <a:gd name="T25" fmla="*/ 39 h 104"/>
                <a:gd name="T26" fmla="*/ 104 w 104"/>
                <a:gd name="T27" fmla="*/ 52 h 104"/>
                <a:gd name="T28" fmla="*/ 52 w 104"/>
                <a:gd name="T2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4">
                  <a:moveTo>
                    <a:pt x="52" y="104"/>
                  </a:moveTo>
                  <a:cubicBezTo>
                    <a:pt x="23" y="104"/>
                    <a:pt x="0" y="81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61" y="0"/>
                    <a:pt x="70" y="2"/>
                    <a:pt x="78" y="7"/>
                  </a:cubicBezTo>
                  <a:cubicBezTo>
                    <a:pt x="80" y="8"/>
                    <a:pt x="81" y="11"/>
                    <a:pt x="80" y="12"/>
                  </a:cubicBezTo>
                  <a:cubicBezTo>
                    <a:pt x="78" y="14"/>
                    <a:pt x="76" y="15"/>
                    <a:pt x="74" y="14"/>
                  </a:cubicBezTo>
                  <a:cubicBezTo>
                    <a:pt x="67" y="10"/>
                    <a:pt x="60" y="8"/>
                    <a:pt x="52" y="8"/>
                  </a:cubicBezTo>
                  <a:cubicBezTo>
                    <a:pt x="28" y="8"/>
                    <a:pt x="8" y="28"/>
                    <a:pt x="8" y="52"/>
                  </a:cubicBezTo>
                  <a:cubicBezTo>
                    <a:pt x="8" y="76"/>
                    <a:pt x="28" y="96"/>
                    <a:pt x="52" y="96"/>
                  </a:cubicBezTo>
                  <a:cubicBezTo>
                    <a:pt x="76" y="96"/>
                    <a:pt x="96" y="76"/>
                    <a:pt x="96" y="52"/>
                  </a:cubicBezTo>
                  <a:cubicBezTo>
                    <a:pt x="96" y="48"/>
                    <a:pt x="96" y="45"/>
                    <a:pt x="95" y="41"/>
                  </a:cubicBezTo>
                  <a:cubicBezTo>
                    <a:pt x="94" y="39"/>
                    <a:pt x="95" y="37"/>
                    <a:pt x="98" y="36"/>
                  </a:cubicBezTo>
                  <a:cubicBezTo>
                    <a:pt x="100" y="36"/>
                    <a:pt x="102" y="37"/>
                    <a:pt x="102" y="39"/>
                  </a:cubicBezTo>
                  <a:cubicBezTo>
                    <a:pt x="104" y="43"/>
                    <a:pt x="104" y="48"/>
                    <a:pt x="104" y="52"/>
                  </a:cubicBezTo>
                  <a:cubicBezTo>
                    <a:pt x="104" y="81"/>
                    <a:pt x="81" y="104"/>
                    <a:pt x="52" y="10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1" name="Freeform 368"/>
            <p:cNvSpPr>
              <a:spLocks/>
            </p:cNvSpPr>
            <p:nvPr/>
          </p:nvSpPr>
          <p:spPr bwMode="auto">
            <a:xfrm>
              <a:off x="2635251" y="2497138"/>
              <a:ext cx="11113" cy="95250"/>
            </a:xfrm>
            <a:custGeom>
              <a:avLst/>
              <a:gdLst>
                <a:gd name="T0" fmla="*/ 4 w 8"/>
                <a:gd name="T1" fmla="*/ 64 h 64"/>
                <a:gd name="T2" fmla="*/ 0 w 8"/>
                <a:gd name="T3" fmla="*/ 60 h 64"/>
                <a:gd name="T4" fmla="*/ 0 w 8"/>
                <a:gd name="T5" fmla="*/ 4 h 64"/>
                <a:gd name="T6" fmla="*/ 4 w 8"/>
                <a:gd name="T7" fmla="*/ 0 h 64"/>
                <a:gd name="T8" fmla="*/ 8 w 8"/>
                <a:gd name="T9" fmla="*/ 4 h 64"/>
                <a:gd name="T10" fmla="*/ 8 w 8"/>
                <a:gd name="T11" fmla="*/ 60 h 64"/>
                <a:gd name="T12" fmla="*/ 4 w 8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4">
                  <a:moveTo>
                    <a:pt x="4" y="64"/>
                  </a:moveTo>
                  <a:cubicBezTo>
                    <a:pt x="2" y="64"/>
                    <a:pt x="0" y="62"/>
                    <a:pt x="0" y="6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6" y="64"/>
                    <a:pt x="4" y="6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2" name="Freeform 369"/>
            <p:cNvSpPr>
              <a:spLocks/>
            </p:cNvSpPr>
            <p:nvPr/>
          </p:nvSpPr>
          <p:spPr bwMode="auto">
            <a:xfrm>
              <a:off x="2741613" y="2686051"/>
              <a:ext cx="93663" cy="11113"/>
            </a:xfrm>
            <a:custGeom>
              <a:avLst/>
              <a:gdLst>
                <a:gd name="T0" fmla="*/ 60 w 64"/>
                <a:gd name="T1" fmla="*/ 8 h 8"/>
                <a:gd name="T2" fmla="*/ 4 w 64"/>
                <a:gd name="T3" fmla="*/ 8 h 8"/>
                <a:gd name="T4" fmla="*/ 0 w 64"/>
                <a:gd name="T5" fmla="*/ 4 h 8"/>
                <a:gd name="T6" fmla="*/ 4 w 64"/>
                <a:gd name="T7" fmla="*/ 0 h 8"/>
                <a:gd name="T8" fmla="*/ 60 w 64"/>
                <a:gd name="T9" fmla="*/ 0 h 8"/>
                <a:gd name="T10" fmla="*/ 64 w 64"/>
                <a:gd name="T11" fmla="*/ 4 h 8"/>
                <a:gd name="T12" fmla="*/ 60 w 6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">
                  <a:moveTo>
                    <a:pt x="6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64" y="6"/>
                    <a:pt x="62" y="8"/>
                    <a:pt x="60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3" name="Freeform 370"/>
            <p:cNvSpPr>
              <a:spLocks/>
            </p:cNvSpPr>
            <p:nvPr/>
          </p:nvSpPr>
          <p:spPr bwMode="auto">
            <a:xfrm>
              <a:off x="2446338" y="2686051"/>
              <a:ext cx="93663" cy="11113"/>
            </a:xfrm>
            <a:custGeom>
              <a:avLst/>
              <a:gdLst>
                <a:gd name="T0" fmla="*/ 60 w 64"/>
                <a:gd name="T1" fmla="*/ 8 h 8"/>
                <a:gd name="T2" fmla="*/ 4 w 64"/>
                <a:gd name="T3" fmla="*/ 8 h 8"/>
                <a:gd name="T4" fmla="*/ 0 w 64"/>
                <a:gd name="T5" fmla="*/ 4 h 8"/>
                <a:gd name="T6" fmla="*/ 4 w 64"/>
                <a:gd name="T7" fmla="*/ 0 h 8"/>
                <a:gd name="T8" fmla="*/ 60 w 64"/>
                <a:gd name="T9" fmla="*/ 0 h 8"/>
                <a:gd name="T10" fmla="*/ 64 w 64"/>
                <a:gd name="T11" fmla="*/ 4 h 8"/>
                <a:gd name="T12" fmla="*/ 60 w 6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">
                  <a:moveTo>
                    <a:pt x="6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64" y="6"/>
                    <a:pt x="62" y="8"/>
                    <a:pt x="60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4" name="Freeform 371"/>
            <p:cNvSpPr>
              <a:spLocks/>
            </p:cNvSpPr>
            <p:nvPr/>
          </p:nvSpPr>
          <p:spPr bwMode="auto">
            <a:xfrm>
              <a:off x="2635251" y="2792413"/>
              <a:ext cx="11113" cy="93663"/>
            </a:xfrm>
            <a:custGeom>
              <a:avLst/>
              <a:gdLst>
                <a:gd name="T0" fmla="*/ 4 w 8"/>
                <a:gd name="T1" fmla="*/ 64 h 64"/>
                <a:gd name="T2" fmla="*/ 0 w 8"/>
                <a:gd name="T3" fmla="*/ 60 h 64"/>
                <a:gd name="T4" fmla="*/ 0 w 8"/>
                <a:gd name="T5" fmla="*/ 4 h 64"/>
                <a:gd name="T6" fmla="*/ 4 w 8"/>
                <a:gd name="T7" fmla="*/ 0 h 64"/>
                <a:gd name="T8" fmla="*/ 8 w 8"/>
                <a:gd name="T9" fmla="*/ 4 h 64"/>
                <a:gd name="T10" fmla="*/ 8 w 8"/>
                <a:gd name="T11" fmla="*/ 60 h 64"/>
                <a:gd name="T12" fmla="*/ 4 w 8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4">
                  <a:moveTo>
                    <a:pt x="4" y="64"/>
                  </a:moveTo>
                  <a:cubicBezTo>
                    <a:pt x="2" y="64"/>
                    <a:pt x="0" y="62"/>
                    <a:pt x="0" y="6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6" y="64"/>
                    <a:pt x="4" y="6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5" name="Freeform 372"/>
            <p:cNvSpPr>
              <a:spLocks/>
            </p:cNvSpPr>
            <p:nvPr/>
          </p:nvSpPr>
          <p:spPr bwMode="auto">
            <a:xfrm>
              <a:off x="2595563" y="2613026"/>
              <a:ext cx="128588" cy="114300"/>
            </a:xfrm>
            <a:custGeom>
              <a:avLst/>
              <a:gdLst>
                <a:gd name="T0" fmla="*/ 31 w 88"/>
                <a:gd name="T1" fmla="*/ 77 h 77"/>
                <a:gd name="T2" fmla="*/ 28 w 88"/>
                <a:gd name="T3" fmla="*/ 76 h 77"/>
                <a:gd name="T4" fmla="*/ 2 w 88"/>
                <a:gd name="T5" fmla="*/ 47 h 77"/>
                <a:gd name="T6" fmla="*/ 2 w 88"/>
                <a:gd name="T7" fmla="*/ 41 h 77"/>
                <a:gd name="T8" fmla="*/ 8 w 88"/>
                <a:gd name="T9" fmla="*/ 41 h 77"/>
                <a:gd name="T10" fmla="*/ 31 w 88"/>
                <a:gd name="T11" fmla="*/ 67 h 77"/>
                <a:gd name="T12" fmla="*/ 80 w 88"/>
                <a:gd name="T13" fmla="*/ 3 h 77"/>
                <a:gd name="T14" fmla="*/ 86 w 88"/>
                <a:gd name="T15" fmla="*/ 2 h 77"/>
                <a:gd name="T16" fmla="*/ 86 w 88"/>
                <a:gd name="T17" fmla="*/ 7 h 77"/>
                <a:gd name="T18" fmla="*/ 34 w 88"/>
                <a:gd name="T19" fmla="*/ 75 h 77"/>
                <a:gd name="T20" fmla="*/ 31 w 88"/>
                <a:gd name="T21" fmla="*/ 77 h 77"/>
                <a:gd name="T22" fmla="*/ 31 w 88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77">
                  <a:moveTo>
                    <a:pt x="31" y="77"/>
                  </a:moveTo>
                  <a:cubicBezTo>
                    <a:pt x="30" y="77"/>
                    <a:pt x="29" y="77"/>
                    <a:pt x="28" y="7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45"/>
                    <a:pt x="0" y="42"/>
                    <a:pt x="2" y="41"/>
                  </a:cubicBezTo>
                  <a:cubicBezTo>
                    <a:pt x="4" y="39"/>
                    <a:pt x="6" y="40"/>
                    <a:pt x="8" y="41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1"/>
                    <a:pt x="84" y="0"/>
                    <a:pt x="86" y="2"/>
                  </a:cubicBezTo>
                  <a:cubicBezTo>
                    <a:pt x="87" y="3"/>
                    <a:pt x="88" y="6"/>
                    <a:pt x="86" y="7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6"/>
                    <a:pt x="32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34" name="Группа 1233"/>
          <p:cNvGrpSpPr/>
          <p:nvPr/>
        </p:nvGrpSpPr>
        <p:grpSpPr>
          <a:xfrm>
            <a:off x="836229" y="3444479"/>
            <a:ext cx="482600" cy="438150"/>
            <a:chOff x="904876" y="3203576"/>
            <a:chExt cx="482600" cy="438150"/>
          </a:xfrm>
        </p:grpSpPr>
        <p:sp>
          <p:nvSpPr>
            <p:cNvPr id="994" name="Freeform 391"/>
            <p:cNvSpPr>
              <a:spLocks/>
            </p:cNvSpPr>
            <p:nvPr/>
          </p:nvSpPr>
          <p:spPr bwMode="auto">
            <a:xfrm>
              <a:off x="904876" y="3309938"/>
              <a:ext cx="204788" cy="141288"/>
            </a:xfrm>
            <a:custGeom>
              <a:avLst/>
              <a:gdLst>
                <a:gd name="T0" fmla="*/ 61 w 139"/>
                <a:gd name="T1" fmla="*/ 96 h 96"/>
                <a:gd name="T2" fmla="*/ 16 w 139"/>
                <a:gd name="T3" fmla="*/ 96 h 96"/>
                <a:gd name="T4" fmla="*/ 0 w 139"/>
                <a:gd name="T5" fmla="*/ 80 h 96"/>
                <a:gd name="T6" fmla="*/ 0 w 139"/>
                <a:gd name="T7" fmla="*/ 52 h 96"/>
                <a:gd name="T8" fmla="*/ 52 w 139"/>
                <a:gd name="T9" fmla="*/ 0 h 96"/>
                <a:gd name="T10" fmla="*/ 139 w 139"/>
                <a:gd name="T11" fmla="*/ 0 h 96"/>
                <a:gd name="T12" fmla="*/ 139 w 139"/>
                <a:gd name="T13" fmla="*/ 8 h 96"/>
                <a:gd name="T14" fmla="*/ 52 w 139"/>
                <a:gd name="T15" fmla="*/ 8 h 96"/>
                <a:gd name="T16" fmla="*/ 8 w 139"/>
                <a:gd name="T17" fmla="*/ 52 h 96"/>
                <a:gd name="T18" fmla="*/ 8 w 139"/>
                <a:gd name="T19" fmla="*/ 80 h 96"/>
                <a:gd name="T20" fmla="*/ 16 w 139"/>
                <a:gd name="T21" fmla="*/ 88 h 96"/>
                <a:gd name="T22" fmla="*/ 61 w 139"/>
                <a:gd name="T23" fmla="*/ 88 h 96"/>
                <a:gd name="T24" fmla="*/ 68 w 139"/>
                <a:gd name="T25" fmla="*/ 81 h 96"/>
                <a:gd name="T26" fmla="*/ 68 w 139"/>
                <a:gd name="T27" fmla="*/ 79 h 96"/>
                <a:gd name="T28" fmla="*/ 61 w 139"/>
                <a:gd name="T29" fmla="*/ 72 h 96"/>
                <a:gd name="T30" fmla="*/ 24 w 139"/>
                <a:gd name="T31" fmla="*/ 72 h 96"/>
                <a:gd name="T32" fmla="*/ 24 w 139"/>
                <a:gd name="T33" fmla="*/ 52 h 96"/>
                <a:gd name="T34" fmla="*/ 32 w 139"/>
                <a:gd name="T35" fmla="*/ 52 h 96"/>
                <a:gd name="T36" fmla="*/ 32 w 139"/>
                <a:gd name="T37" fmla="*/ 64 h 96"/>
                <a:gd name="T38" fmla="*/ 61 w 139"/>
                <a:gd name="T39" fmla="*/ 64 h 96"/>
                <a:gd name="T40" fmla="*/ 76 w 139"/>
                <a:gd name="T41" fmla="*/ 79 h 96"/>
                <a:gd name="T42" fmla="*/ 76 w 139"/>
                <a:gd name="T43" fmla="*/ 81 h 96"/>
                <a:gd name="T44" fmla="*/ 61 w 139"/>
                <a:gd name="T4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9" h="96">
                  <a:moveTo>
                    <a:pt x="61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89"/>
                    <a:pt x="0" y="8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28" y="8"/>
                    <a:pt x="8" y="28"/>
                    <a:pt x="8" y="5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4"/>
                    <a:pt x="12" y="88"/>
                    <a:pt x="16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5" y="88"/>
                    <a:pt x="68" y="85"/>
                    <a:pt x="68" y="81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5"/>
                    <a:pt x="65" y="72"/>
                    <a:pt x="61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9" y="64"/>
                    <a:pt x="76" y="71"/>
                    <a:pt x="76" y="79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9"/>
                    <a:pt x="69" y="96"/>
                    <a:pt x="61" y="9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5" name="Rectangle 392"/>
            <p:cNvSpPr>
              <a:spLocks noChangeArrowheads="1"/>
            </p:cNvSpPr>
            <p:nvPr/>
          </p:nvSpPr>
          <p:spPr bwMode="auto">
            <a:xfrm>
              <a:off x="939801" y="3444876"/>
              <a:ext cx="11113" cy="188913"/>
            </a:xfrm>
            <a:prstGeom prst="rect">
              <a:avLst/>
            </a:pr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6" name="Rectangle 393"/>
            <p:cNvSpPr>
              <a:spLocks noChangeArrowheads="1"/>
            </p:cNvSpPr>
            <p:nvPr/>
          </p:nvSpPr>
          <p:spPr bwMode="auto">
            <a:xfrm>
              <a:off x="992188" y="3492501"/>
              <a:ext cx="12700" cy="141288"/>
            </a:xfrm>
            <a:prstGeom prst="rect">
              <a:avLst/>
            </a:pr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7" name="Rectangle 394"/>
            <p:cNvSpPr>
              <a:spLocks noChangeArrowheads="1"/>
            </p:cNvSpPr>
            <p:nvPr/>
          </p:nvSpPr>
          <p:spPr bwMode="auto">
            <a:xfrm>
              <a:off x="1046163" y="3551238"/>
              <a:ext cx="11113" cy="82550"/>
            </a:xfrm>
            <a:prstGeom prst="rect">
              <a:avLst/>
            </a:pr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8" name="Freeform 395"/>
            <p:cNvSpPr>
              <a:spLocks/>
            </p:cNvSpPr>
            <p:nvPr/>
          </p:nvSpPr>
          <p:spPr bwMode="auto">
            <a:xfrm>
              <a:off x="1046163" y="3354388"/>
              <a:ext cx="46038" cy="114300"/>
            </a:xfrm>
            <a:custGeom>
              <a:avLst/>
              <a:gdLst>
                <a:gd name="T0" fmla="*/ 7 w 29"/>
                <a:gd name="T1" fmla="*/ 72 h 72"/>
                <a:gd name="T2" fmla="*/ 0 w 29"/>
                <a:gd name="T3" fmla="*/ 72 h 72"/>
                <a:gd name="T4" fmla="*/ 0 w 29"/>
                <a:gd name="T5" fmla="*/ 2 h 72"/>
                <a:gd name="T6" fmla="*/ 29 w 29"/>
                <a:gd name="T7" fmla="*/ 0 h 72"/>
                <a:gd name="T8" fmla="*/ 29 w 29"/>
                <a:gd name="T9" fmla="*/ 6 h 72"/>
                <a:gd name="T10" fmla="*/ 7 w 29"/>
                <a:gd name="T11" fmla="*/ 9 h 72"/>
                <a:gd name="T12" fmla="*/ 7 w 29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72">
                  <a:moveTo>
                    <a:pt x="7" y="72"/>
                  </a:moveTo>
                  <a:lnTo>
                    <a:pt x="0" y="72"/>
                  </a:lnTo>
                  <a:lnTo>
                    <a:pt x="0" y="2"/>
                  </a:lnTo>
                  <a:lnTo>
                    <a:pt x="29" y="0"/>
                  </a:lnTo>
                  <a:lnTo>
                    <a:pt x="29" y="6"/>
                  </a:lnTo>
                  <a:lnTo>
                    <a:pt x="7" y="9"/>
                  </a:lnTo>
                  <a:lnTo>
                    <a:pt x="7" y="72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9" name="Freeform 396"/>
            <p:cNvSpPr>
              <a:spLocks noEditPoints="1"/>
            </p:cNvSpPr>
            <p:nvPr/>
          </p:nvSpPr>
          <p:spPr bwMode="auto">
            <a:xfrm>
              <a:off x="957263" y="3203576"/>
              <a:ext cx="82550" cy="95250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0" name="Freeform 397"/>
            <p:cNvSpPr>
              <a:spLocks/>
            </p:cNvSpPr>
            <p:nvPr/>
          </p:nvSpPr>
          <p:spPr bwMode="auto">
            <a:xfrm>
              <a:off x="1081088" y="3244851"/>
              <a:ext cx="306388" cy="263525"/>
            </a:xfrm>
            <a:custGeom>
              <a:avLst/>
              <a:gdLst>
                <a:gd name="T0" fmla="*/ 175 w 208"/>
                <a:gd name="T1" fmla="*/ 179 h 179"/>
                <a:gd name="T2" fmla="*/ 172 w 208"/>
                <a:gd name="T3" fmla="*/ 177 h 179"/>
                <a:gd name="T4" fmla="*/ 172 w 208"/>
                <a:gd name="T5" fmla="*/ 172 h 179"/>
                <a:gd name="T6" fmla="*/ 200 w 208"/>
                <a:gd name="T7" fmla="*/ 104 h 179"/>
                <a:gd name="T8" fmla="*/ 104 w 208"/>
                <a:gd name="T9" fmla="*/ 8 h 179"/>
                <a:gd name="T10" fmla="*/ 8 w 208"/>
                <a:gd name="T11" fmla="*/ 104 h 179"/>
                <a:gd name="T12" fmla="*/ 21 w 208"/>
                <a:gd name="T13" fmla="*/ 152 h 179"/>
                <a:gd name="T14" fmla="*/ 19 w 208"/>
                <a:gd name="T15" fmla="*/ 157 h 179"/>
                <a:gd name="T16" fmla="*/ 14 w 208"/>
                <a:gd name="T17" fmla="*/ 156 h 179"/>
                <a:gd name="T18" fmla="*/ 0 w 208"/>
                <a:gd name="T19" fmla="*/ 104 h 179"/>
                <a:gd name="T20" fmla="*/ 104 w 208"/>
                <a:gd name="T21" fmla="*/ 0 h 179"/>
                <a:gd name="T22" fmla="*/ 208 w 208"/>
                <a:gd name="T23" fmla="*/ 104 h 179"/>
                <a:gd name="T24" fmla="*/ 178 w 208"/>
                <a:gd name="T25" fmla="*/ 177 h 179"/>
                <a:gd name="T26" fmla="*/ 175 w 208"/>
                <a:gd name="T27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8" h="179">
                  <a:moveTo>
                    <a:pt x="175" y="179"/>
                  </a:moveTo>
                  <a:cubicBezTo>
                    <a:pt x="174" y="179"/>
                    <a:pt x="173" y="178"/>
                    <a:pt x="172" y="177"/>
                  </a:cubicBezTo>
                  <a:cubicBezTo>
                    <a:pt x="170" y="176"/>
                    <a:pt x="170" y="173"/>
                    <a:pt x="172" y="172"/>
                  </a:cubicBezTo>
                  <a:cubicBezTo>
                    <a:pt x="190" y="154"/>
                    <a:pt x="200" y="130"/>
                    <a:pt x="200" y="104"/>
                  </a:cubicBezTo>
                  <a:cubicBezTo>
                    <a:pt x="200" y="51"/>
                    <a:pt x="157" y="8"/>
                    <a:pt x="104" y="8"/>
                  </a:cubicBezTo>
                  <a:cubicBezTo>
                    <a:pt x="51" y="8"/>
                    <a:pt x="8" y="51"/>
                    <a:pt x="8" y="104"/>
                  </a:cubicBezTo>
                  <a:cubicBezTo>
                    <a:pt x="8" y="121"/>
                    <a:pt x="13" y="137"/>
                    <a:pt x="21" y="152"/>
                  </a:cubicBezTo>
                  <a:cubicBezTo>
                    <a:pt x="22" y="154"/>
                    <a:pt x="21" y="156"/>
                    <a:pt x="19" y="157"/>
                  </a:cubicBezTo>
                  <a:cubicBezTo>
                    <a:pt x="17" y="158"/>
                    <a:pt x="15" y="158"/>
                    <a:pt x="14" y="156"/>
                  </a:cubicBezTo>
                  <a:cubicBezTo>
                    <a:pt x="5" y="140"/>
                    <a:pt x="0" y="122"/>
                    <a:pt x="0" y="104"/>
                  </a:cubicBezTo>
                  <a:cubicBezTo>
                    <a:pt x="0" y="47"/>
                    <a:pt x="47" y="0"/>
                    <a:pt x="104" y="0"/>
                  </a:cubicBezTo>
                  <a:cubicBezTo>
                    <a:pt x="161" y="0"/>
                    <a:pt x="208" y="47"/>
                    <a:pt x="208" y="104"/>
                  </a:cubicBezTo>
                  <a:cubicBezTo>
                    <a:pt x="208" y="132"/>
                    <a:pt x="197" y="158"/>
                    <a:pt x="178" y="177"/>
                  </a:cubicBezTo>
                  <a:cubicBezTo>
                    <a:pt x="177" y="178"/>
                    <a:pt x="176" y="179"/>
                    <a:pt x="175" y="179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1" name="Freeform 398"/>
            <p:cNvSpPr>
              <a:spLocks/>
            </p:cNvSpPr>
            <p:nvPr/>
          </p:nvSpPr>
          <p:spPr bwMode="auto">
            <a:xfrm>
              <a:off x="1189038" y="3533776"/>
              <a:ext cx="92075" cy="17463"/>
            </a:xfrm>
            <a:custGeom>
              <a:avLst/>
              <a:gdLst>
                <a:gd name="T0" fmla="*/ 31 w 63"/>
                <a:gd name="T1" fmla="*/ 12 h 12"/>
                <a:gd name="T2" fmla="*/ 3 w 63"/>
                <a:gd name="T3" fmla="*/ 8 h 12"/>
                <a:gd name="T4" fmla="*/ 0 w 63"/>
                <a:gd name="T5" fmla="*/ 3 h 12"/>
                <a:gd name="T6" fmla="*/ 5 w 63"/>
                <a:gd name="T7" fmla="*/ 0 h 12"/>
                <a:gd name="T8" fmla="*/ 57 w 63"/>
                <a:gd name="T9" fmla="*/ 0 h 12"/>
                <a:gd name="T10" fmla="*/ 62 w 63"/>
                <a:gd name="T11" fmla="*/ 3 h 12"/>
                <a:gd name="T12" fmla="*/ 60 w 63"/>
                <a:gd name="T13" fmla="*/ 8 h 12"/>
                <a:gd name="T14" fmla="*/ 31 w 63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2">
                  <a:moveTo>
                    <a:pt x="31" y="12"/>
                  </a:moveTo>
                  <a:cubicBezTo>
                    <a:pt x="22" y="12"/>
                    <a:pt x="12" y="11"/>
                    <a:pt x="3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22" y="5"/>
                    <a:pt x="40" y="5"/>
                    <a:pt x="57" y="0"/>
                  </a:cubicBezTo>
                  <a:cubicBezTo>
                    <a:pt x="60" y="0"/>
                    <a:pt x="62" y="1"/>
                    <a:pt x="62" y="3"/>
                  </a:cubicBezTo>
                  <a:cubicBezTo>
                    <a:pt x="63" y="5"/>
                    <a:pt x="62" y="7"/>
                    <a:pt x="60" y="8"/>
                  </a:cubicBezTo>
                  <a:cubicBezTo>
                    <a:pt x="50" y="11"/>
                    <a:pt x="41" y="12"/>
                    <a:pt x="31" y="12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2" name="Freeform 399"/>
            <p:cNvSpPr>
              <a:spLocks/>
            </p:cNvSpPr>
            <p:nvPr/>
          </p:nvSpPr>
          <p:spPr bwMode="auto">
            <a:xfrm>
              <a:off x="1112838" y="3484563"/>
              <a:ext cx="22225" cy="22225"/>
            </a:xfrm>
            <a:custGeom>
              <a:avLst/>
              <a:gdLst>
                <a:gd name="T0" fmla="*/ 11 w 15"/>
                <a:gd name="T1" fmla="*/ 16 h 16"/>
                <a:gd name="T2" fmla="*/ 8 w 15"/>
                <a:gd name="T3" fmla="*/ 15 h 16"/>
                <a:gd name="T4" fmla="*/ 1 w 15"/>
                <a:gd name="T5" fmla="*/ 7 h 16"/>
                <a:gd name="T6" fmla="*/ 2 w 15"/>
                <a:gd name="T7" fmla="*/ 2 h 16"/>
                <a:gd name="T8" fmla="*/ 8 w 15"/>
                <a:gd name="T9" fmla="*/ 2 h 16"/>
                <a:gd name="T10" fmla="*/ 13 w 15"/>
                <a:gd name="T11" fmla="*/ 9 h 16"/>
                <a:gd name="T12" fmla="*/ 13 w 15"/>
                <a:gd name="T13" fmla="*/ 15 h 16"/>
                <a:gd name="T14" fmla="*/ 11 w 15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1" y="16"/>
                  </a:moveTo>
                  <a:cubicBezTo>
                    <a:pt x="10" y="16"/>
                    <a:pt x="9" y="15"/>
                    <a:pt x="8" y="15"/>
                  </a:cubicBezTo>
                  <a:cubicBezTo>
                    <a:pt x="5" y="12"/>
                    <a:pt x="3" y="10"/>
                    <a:pt x="1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9" y="5"/>
                    <a:pt x="11" y="7"/>
                    <a:pt x="13" y="9"/>
                  </a:cubicBezTo>
                  <a:cubicBezTo>
                    <a:pt x="15" y="11"/>
                    <a:pt x="15" y="13"/>
                    <a:pt x="13" y="15"/>
                  </a:cubicBezTo>
                  <a:cubicBezTo>
                    <a:pt x="13" y="15"/>
                    <a:pt x="12" y="16"/>
                    <a:pt x="11" y="16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3" name="Freeform 400"/>
            <p:cNvSpPr>
              <a:spLocks/>
            </p:cNvSpPr>
            <p:nvPr/>
          </p:nvSpPr>
          <p:spPr bwMode="auto">
            <a:xfrm>
              <a:off x="1181101" y="3344863"/>
              <a:ext cx="106363" cy="106363"/>
            </a:xfrm>
            <a:custGeom>
              <a:avLst/>
              <a:gdLst>
                <a:gd name="T0" fmla="*/ 36 w 72"/>
                <a:gd name="T1" fmla="*/ 72 h 72"/>
                <a:gd name="T2" fmla="*/ 17 w 72"/>
                <a:gd name="T3" fmla="*/ 67 h 72"/>
                <a:gd name="T4" fmla="*/ 16 w 72"/>
                <a:gd name="T5" fmla="*/ 61 h 72"/>
                <a:gd name="T6" fmla="*/ 22 w 72"/>
                <a:gd name="T7" fmla="*/ 60 h 72"/>
                <a:gd name="T8" fmla="*/ 36 w 72"/>
                <a:gd name="T9" fmla="*/ 64 h 72"/>
                <a:gd name="T10" fmla="*/ 64 w 72"/>
                <a:gd name="T11" fmla="*/ 36 h 72"/>
                <a:gd name="T12" fmla="*/ 36 w 72"/>
                <a:gd name="T13" fmla="*/ 8 h 72"/>
                <a:gd name="T14" fmla="*/ 8 w 72"/>
                <a:gd name="T15" fmla="*/ 36 h 72"/>
                <a:gd name="T16" fmla="*/ 12 w 72"/>
                <a:gd name="T17" fmla="*/ 49 h 72"/>
                <a:gd name="T18" fmla="*/ 10 w 72"/>
                <a:gd name="T19" fmla="*/ 55 h 72"/>
                <a:gd name="T20" fmla="*/ 4 w 72"/>
                <a:gd name="T21" fmla="*/ 53 h 72"/>
                <a:gd name="T22" fmla="*/ 0 w 72"/>
                <a:gd name="T23" fmla="*/ 36 h 72"/>
                <a:gd name="T24" fmla="*/ 36 w 72"/>
                <a:gd name="T25" fmla="*/ 0 h 72"/>
                <a:gd name="T26" fmla="*/ 72 w 72"/>
                <a:gd name="T27" fmla="*/ 36 h 72"/>
                <a:gd name="T28" fmla="*/ 36 w 72"/>
                <a:gd name="T2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72">
                  <a:moveTo>
                    <a:pt x="36" y="72"/>
                  </a:moveTo>
                  <a:cubicBezTo>
                    <a:pt x="30" y="72"/>
                    <a:pt x="23" y="70"/>
                    <a:pt x="17" y="67"/>
                  </a:cubicBezTo>
                  <a:cubicBezTo>
                    <a:pt x="16" y="66"/>
                    <a:pt x="15" y="63"/>
                    <a:pt x="16" y="61"/>
                  </a:cubicBezTo>
                  <a:cubicBezTo>
                    <a:pt x="17" y="59"/>
                    <a:pt x="20" y="59"/>
                    <a:pt x="22" y="60"/>
                  </a:cubicBezTo>
                  <a:cubicBezTo>
                    <a:pt x="26" y="62"/>
                    <a:pt x="31" y="64"/>
                    <a:pt x="36" y="64"/>
                  </a:cubicBezTo>
                  <a:cubicBezTo>
                    <a:pt x="52" y="64"/>
                    <a:pt x="64" y="51"/>
                    <a:pt x="64" y="36"/>
                  </a:cubicBezTo>
                  <a:cubicBezTo>
                    <a:pt x="64" y="20"/>
                    <a:pt x="52" y="8"/>
                    <a:pt x="36" y="8"/>
                  </a:cubicBezTo>
                  <a:cubicBezTo>
                    <a:pt x="21" y="8"/>
                    <a:pt x="8" y="20"/>
                    <a:pt x="8" y="36"/>
                  </a:cubicBezTo>
                  <a:cubicBezTo>
                    <a:pt x="8" y="41"/>
                    <a:pt x="9" y="45"/>
                    <a:pt x="12" y="49"/>
                  </a:cubicBezTo>
                  <a:cubicBezTo>
                    <a:pt x="13" y="51"/>
                    <a:pt x="12" y="54"/>
                    <a:pt x="10" y="55"/>
                  </a:cubicBezTo>
                  <a:cubicBezTo>
                    <a:pt x="8" y="56"/>
                    <a:pt x="6" y="55"/>
                    <a:pt x="4" y="53"/>
                  </a:cubicBezTo>
                  <a:cubicBezTo>
                    <a:pt x="2" y="48"/>
                    <a:pt x="0" y="42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56"/>
                    <a:pt x="56" y="72"/>
                    <a:pt x="36" y="72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4" name="Freeform 401"/>
            <p:cNvSpPr>
              <a:spLocks/>
            </p:cNvSpPr>
            <p:nvPr/>
          </p:nvSpPr>
          <p:spPr bwMode="auto">
            <a:xfrm>
              <a:off x="1128713" y="3292476"/>
              <a:ext cx="211138" cy="187325"/>
            </a:xfrm>
            <a:custGeom>
              <a:avLst/>
              <a:gdLst>
                <a:gd name="T0" fmla="*/ 117 w 144"/>
                <a:gd name="T1" fmla="*/ 127 h 127"/>
                <a:gd name="T2" fmla="*/ 114 w 144"/>
                <a:gd name="T3" fmla="*/ 126 h 127"/>
                <a:gd name="T4" fmla="*/ 114 w 144"/>
                <a:gd name="T5" fmla="*/ 120 h 127"/>
                <a:gd name="T6" fmla="*/ 136 w 144"/>
                <a:gd name="T7" fmla="*/ 72 h 127"/>
                <a:gd name="T8" fmla="*/ 72 w 144"/>
                <a:gd name="T9" fmla="*/ 8 h 127"/>
                <a:gd name="T10" fmla="*/ 8 w 144"/>
                <a:gd name="T11" fmla="*/ 72 h 127"/>
                <a:gd name="T12" fmla="*/ 17 w 144"/>
                <a:gd name="T13" fmla="*/ 104 h 127"/>
                <a:gd name="T14" fmla="*/ 15 w 144"/>
                <a:gd name="T15" fmla="*/ 109 h 127"/>
                <a:gd name="T16" fmla="*/ 10 w 144"/>
                <a:gd name="T17" fmla="*/ 108 h 127"/>
                <a:gd name="T18" fmla="*/ 0 w 144"/>
                <a:gd name="T19" fmla="*/ 72 h 127"/>
                <a:gd name="T20" fmla="*/ 72 w 144"/>
                <a:gd name="T21" fmla="*/ 0 h 127"/>
                <a:gd name="T22" fmla="*/ 144 w 144"/>
                <a:gd name="T23" fmla="*/ 72 h 127"/>
                <a:gd name="T24" fmla="*/ 119 w 144"/>
                <a:gd name="T25" fmla="*/ 126 h 127"/>
                <a:gd name="T26" fmla="*/ 117 w 144"/>
                <a:gd name="T2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127">
                  <a:moveTo>
                    <a:pt x="117" y="127"/>
                  </a:moveTo>
                  <a:cubicBezTo>
                    <a:pt x="116" y="127"/>
                    <a:pt x="114" y="127"/>
                    <a:pt x="114" y="126"/>
                  </a:cubicBezTo>
                  <a:cubicBezTo>
                    <a:pt x="112" y="124"/>
                    <a:pt x="112" y="122"/>
                    <a:pt x="114" y="120"/>
                  </a:cubicBezTo>
                  <a:cubicBezTo>
                    <a:pt x="128" y="108"/>
                    <a:pt x="136" y="90"/>
                    <a:pt x="136" y="72"/>
                  </a:cubicBezTo>
                  <a:cubicBezTo>
                    <a:pt x="136" y="37"/>
                    <a:pt x="107" y="8"/>
                    <a:pt x="72" y="8"/>
                  </a:cubicBezTo>
                  <a:cubicBezTo>
                    <a:pt x="37" y="8"/>
                    <a:pt x="8" y="37"/>
                    <a:pt x="8" y="72"/>
                  </a:cubicBezTo>
                  <a:cubicBezTo>
                    <a:pt x="8" y="83"/>
                    <a:pt x="11" y="94"/>
                    <a:pt x="17" y="104"/>
                  </a:cubicBezTo>
                  <a:cubicBezTo>
                    <a:pt x="18" y="106"/>
                    <a:pt x="17" y="108"/>
                    <a:pt x="15" y="109"/>
                  </a:cubicBezTo>
                  <a:cubicBezTo>
                    <a:pt x="13" y="111"/>
                    <a:pt x="11" y="110"/>
                    <a:pt x="10" y="108"/>
                  </a:cubicBezTo>
                  <a:cubicBezTo>
                    <a:pt x="3" y="97"/>
                    <a:pt x="0" y="85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ubicBezTo>
                    <a:pt x="144" y="93"/>
                    <a:pt x="135" y="113"/>
                    <a:pt x="119" y="126"/>
                  </a:cubicBezTo>
                  <a:cubicBezTo>
                    <a:pt x="119" y="127"/>
                    <a:pt x="118" y="127"/>
                    <a:pt x="117" y="127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5" name="Freeform 402"/>
            <p:cNvSpPr>
              <a:spLocks/>
            </p:cNvSpPr>
            <p:nvPr/>
          </p:nvSpPr>
          <p:spPr bwMode="auto">
            <a:xfrm>
              <a:off x="1185863" y="3482976"/>
              <a:ext cx="96838" cy="22225"/>
            </a:xfrm>
            <a:custGeom>
              <a:avLst/>
              <a:gdLst>
                <a:gd name="T0" fmla="*/ 33 w 66"/>
                <a:gd name="T1" fmla="*/ 15 h 15"/>
                <a:gd name="T2" fmla="*/ 3 w 66"/>
                <a:gd name="T3" fmla="*/ 8 h 15"/>
                <a:gd name="T4" fmla="*/ 1 w 66"/>
                <a:gd name="T5" fmla="*/ 3 h 15"/>
                <a:gd name="T6" fmla="*/ 6 w 66"/>
                <a:gd name="T7" fmla="*/ 1 h 15"/>
                <a:gd name="T8" fmla="*/ 60 w 66"/>
                <a:gd name="T9" fmla="*/ 1 h 15"/>
                <a:gd name="T10" fmla="*/ 66 w 66"/>
                <a:gd name="T11" fmla="*/ 3 h 15"/>
                <a:gd name="T12" fmla="*/ 64 w 66"/>
                <a:gd name="T13" fmla="*/ 8 h 15"/>
                <a:gd name="T14" fmla="*/ 33 w 6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5">
                  <a:moveTo>
                    <a:pt x="33" y="15"/>
                  </a:moveTo>
                  <a:cubicBezTo>
                    <a:pt x="22" y="15"/>
                    <a:pt x="12" y="13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23" y="9"/>
                    <a:pt x="43" y="9"/>
                    <a:pt x="60" y="1"/>
                  </a:cubicBezTo>
                  <a:cubicBezTo>
                    <a:pt x="62" y="0"/>
                    <a:pt x="65" y="1"/>
                    <a:pt x="66" y="3"/>
                  </a:cubicBezTo>
                  <a:cubicBezTo>
                    <a:pt x="66" y="5"/>
                    <a:pt x="66" y="7"/>
                    <a:pt x="64" y="8"/>
                  </a:cubicBezTo>
                  <a:cubicBezTo>
                    <a:pt x="54" y="13"/>
                    <a:pt x="44" y="15"/>
                    <a:pt x="33" y="15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6" name="Freeform 403"/>
            <p:cNvSpPr>
              <a:spLocks/>
            </p:cNvSpPr>
            <p:nvPr/>
          </p:nvSpPr>
          <p:spPr bwMode="auto">
            <a:xfrm>
              <a:off x="1154113" y="3460751"/>
              <a:ext cx="22225" cy="20638"/>
            </a:xfrm>
            <a:custGeom>
              <a:avLst/>
              <a:gdLst>
                <a:gd name="T0" fmla="*/ 11 w 15"/>
                <a:gd name="T1" fmla="*/ 14 h 14"/>
                <a:gd name="T2" fmla="*/ 8 w 15"/>
                <a:gd name="T3" fmla="*/ 13 h 14"/>
                <a:gd name="T4" fmla="*/ 2 w 15"/>
                <a:gd name="T5" fmla="*/ 7 h 14"/>
                <a:gd name="T6" fmla="*/ 2 w 15"/>
                <a:gd name="T7" fmla="*/ 2 h 14"/>
                <a:gd name="T8" fmla="*/ 8 w 15"/>
                <a:gd name="T9" fmla="*/ 2 h 14"/>
                <a:gd name="T10" fmla="*/ 13 w 15"/>
                <a:gd name="T11" fmla="*/ 7 h 14"/>
                <a:gd name="T12" fmla="*/ 14 w 15"/>
                <a:gd name="T13" fmla="*/ 13 h 14"/>
                <a:gd name="T14" fmla="*/ 11 w 1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11" y="14"/>
                  </a:moveTo>
                  <a:cubicBezTo>
                    <a:pt x="10" y="14"/>
                    <a:pt x="9" y="14"/>
                    <a:pt x="8" y="13"/>
                  </a:cubicBezTo>
                  <a:cubicBezTo>
                    <a:pt x="6" y="11"/>
                    <a:pt x="4" y="10"/>
                    <a:pt x="2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9" y="4"/>
                    <a:pt x="11" y="6"/>
                    <a:pt x="13" y="7"/>
                  </a:cubicBezTo>
                  <a:cubicBezTo>
                    <a:pt x="15" y="9"/>
                    <a:pt x="15" y="11"/>
                    <a:pt x="14" y="13"/>
                  </a:cubicBezTo>
                  <a:cubicBezTo>
                    <a:pt x="13" y="14"/>
                    <a:pt x="12" y="14"/>
                    <a:pt x="11" y="14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7" name="Freeform 404"/>
            <p:cNvSpPr>
              <a:spLocks noEditPoints="1"/>
            </p:cNvSpPr>
            <p:nvPr/>
          </p:nvSpPr>
          <p:spPr bwMode="auto">
            <a:xfrm>
              <a:off x="1019176" y="3457576"/>
              <a:ext cx="77788" cy="49213"/>
            </a:xfrm>
            <a:custGeom>
              <a:avLst/>
              <a:gdLst>
                <a:gd name="T0" fmla="*/ 25 w 53"/>
                <a:gd name="T1" fmla="*/ 34 h 34"/>
                <a:gd name="T2" fmla="*/ 23 w 53"/>
                <a:gd name="T3" fmla="*/ 33 h 34"/>
                <a:gd name="T4" fmla="*/ 3 w 53"/>
                <a:gd name="T5" fmla="*/ 22 h 34"/>
                <a:gd name="T6" fmla="*/ 0 w 53"/>
                <a:gd name="T7" fmla="*/ 19 h 34"/>
                <a:gd name="T8" fmla="*/ 2 w 53"/>
                <a:gd name="T9" fmla="*/ 15 h 34"/>
                <a:gd name="T10" fmla="*/ 27 w 53"/>
                <a:gd name="T11" fmla="*/ 1 h 34"/>
                <a:gd name="T12" fmla="*/ 31 w 53"/>
                <a:gd name="T13" fmla="*/ 1 h 34"/>
                <a:gd name="T14" fmla="*/ 51 w 53"/>
                <a:gd name="T15" fmla="*/ 12 h 34"/>
                <a:gd name="T16" fmla="*/ 53 w 53"/>
                <a:gd name="T17" fmla="*/ 16 h 34"/>
                <a:gd name="T18" fmla="*/ 51 w 53"/>
                <a:gd name="T19" fmla="*/ 19 h 34"/>
                <a:gd name="T20" fmla="*/ 27 w 53"/>
                <a:gd name="T21" fmla="*/ 33 h 34"/>
                <a:gd name="T22" fmla="*/ 25 w 53"/>
                <a:gd name="T23" fmla="*/ 34 h 34"/>
                <a:gd name="T24" fmla="*/ 13 w 53"/>
                <a:gd name="T25" fmla="*/ 19 h 34"/>
                <a:gd name="T26" fmla="*/ 25 w 53"/>
                <a:gd name="T27" fmla="*/ 25 h 34"/>
                <a:gd name="T28" fmla="*/ 41 w 53"/>
                <a:gd name="T29" fmla="*/ 16 h 34"/>
                <a:gd name="T30" fmla="*/ 29 w 53"/>
                <a:gd name="T31" fmla="*/ 9 h 34"/>
                <a:gd name="T32" fmla="*/ 13 w 53"/>
                <a:gd name="T3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34">
                  <a:moveTo>
                    <a:pt x="25" y="34"/>
                  </a:moveTo>
                  <a:cubicBezTo>
                    <a:pt x="24" y="34"/>
                    <a:pt x="23" y="34"/>
                    <a:pt x="23" y="3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17"/>
                    <a:pt x="1" y="16"/>
                    <a:pt x="2" y="15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1" y="1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2" y="13"/>
                    <a:pt x="53" y="14"/>
                    <a:pt x="53" y="16"/>
                  </a:cubicBezTo>
                  <a:cubicBezTo>
                    <a:pt x="53" y="17"/>
                    <a:pt x="52" y="19"/>
                    <a:pt x="51" y="19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4"/>
                    <a:pt x="26" y="34"/>
                    <a:pt x="25" y="34"/>
                  </a:cubicBezTo>
                  <a:close/>
                  <a:moveTo>
                    <a:pt x="13" y="19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29" y="9"/>
                    <a:pt x="29" y="9"/>
                    <a:pt x="29" y="9"/>
                  </a:cubicBezTo>
                  <a:lnTo>
                    <a:pt x="13" y="19"/>
                  </a:ln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8" name="Freeform 405"/>
            <p:cNvSpPr>
              <a:spLocks noEditPoints="1"/>
            </p:cNvSpPr>
            <p:nvPr/>
          </p:nvSpPr>
          <p:spPr bwMode="auto">
            <a:xfrm>
              <a:off x="1049338" y="3475038"/>
              <a:ext cx="47625" cy="66675"/>
            </a:xfrm>
            <a:custGeom>
              <a:avLst/>
              <a:gdLst>
                <a:gd name="T0" fmla="*/ 4 w 33"/>
                <a:gd name="T1" fmla="*/ 45 h 45"/>
                <a:gd name="T2" fmla="*/ 2 w 33"/>
                <a:gd name="T3" fmla="*/ 45 h 45"/>
                <a:gd name="T4" fmla="*/ 0 w 33"/>
                <a:gd name="T5" fmla="*/ 41 h 45"/>
                <a:gd name="T6" fmla="*/ 1 w 33"/>
                <a:gd name="T7" fmla="*/ 18 h 45"/>
                <a:gd name="T8" fmla="*/ 3 w 33"/>
                <a:gd name="T9" fmla="*/ 14 h 45"/>
                <a:gd name="T10" fmla="*/ 27 w 33"/>
                <a:gd name="T11" fmla="*/ 0 h 45"/>
                <a:gd name="T12" fmla="*/ 31 w 33"/>
                <a:gd name="T13" fmla="*/ 0 h 45"/>
                <a:gd name="T14" fmla="*/ 33 w 33"/>
                <a:gd name="T15" fmla="*/ 4 h 45"/>
                <a:gd name="T16" fmla="*/ 33 w 33"/>
                <a:gd name="T17" fmla="*/ 27 h 45"/>
                <a:gd name="T18" fmla="*/ 31 w 33"/>
                <a:gd name="T19" fmla="*/ 31 h 45"/>
                <a:gd name="T20" fmla="*/ 6 w 33"/>
                <a:gd name="T21" fmla="*/ 45 h 45"/>
                <a:gd name="T22" fmla="*/ 4 w 33"/>
                <a:gd name="T23" fmla="*/ 45 h 45"/>
                <a:gd name="T24" fmla="*/ 9 w 33"/>
                <a:gd name="T25" fmla="*/ 20 h 45"/>
                <a:gd name="T26" fmla="*/ 9 w 33"/>
                <a:gd name="T27" fmla="*/ 34 h 45"/>
                <a:gd name="T28" fmla="*/ 25 w 33"/>
                <a:gd name="T29" fmla="*/ 25 h 45"/>
                <a:gd name="T30" fmla="*/ 25 w 33"/>
                <a:gd name="T31" fmla="*/ 11 h 45"/>
                <a:gd name="T32" fmla="*/ 9 w 33"/>
                <a:gd name="T33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5">
                  <a:moveTo>
                    <a:pt x="4" y="45"/>
                  </a:moveTo>
                  <a:cubicBezTo>
                    <a:pt x="4" y="45"/>
                    <a:pt x="3" y="45"/>
                    <a:pt x="2" y="45"/>
                  </a:cubicBezTo>
                  <a:cubicBezTo>
                    <a:pt x="1" y="44"/>
                    <a:pt x="0" y="43"/>
                    <a:pt x="0" y="4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30" y="0"/>
                    <a:pt x="31" y="0"/>
                  </a:cubicBezTo>
                  <a:cubicBezTo>
                    <a:pt x="32" y="1"/>
                    <a:pt x="33" y="3"/>
                    <a:pt x="33" y="4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9"/>
                    <a:pt x="32" y="30"/>
                    <a:pt x="31" y="31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  <a:moveTo>
                    <a:pt x="9" y="20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11"/>
                    <a:pt x="25" y="11"/>
                    <a:pt x="25" y="11"/>
                  </a:cubicBezTo>
                  <a:lnTo>
                    <a:pt x="9" y="20"/>
                  </a:ln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Freeform 407"/>
            <p:cNvSpPr>
              <a:spLocks/>
            </p:cNvSpPr>
            <p:nvPr/>
          </p:nvSpPr>
          <p:spPr bwMode="auto">
            <a:xfrm>
              <a:off x="1033463" y="3390900"/>
              <a:ext cx="207963" cy="125413"/>
            </a:xfrm>
            <a:custGeom>
              <a:avLst/>
              <a:gdLst>
                <a:gd name="T0" fmla="*/ 4 w 141"/>
                <a:gd name="T1" fmla="*/ 85 h 85"/>
                <a:gd name="T2" fmla="*/ 1 w 141"/>
                <a:gd name="T3" fmla="*/ 83 h 85"/>
                <a:gd name="T4" fmla="*/ 2 w 141"/>
                <a:gd name="T5" fmla="*/ 77 h 85"/>
                <a:gd name="T6" fmla="*/ 134 w 141"/>
                <a:gd name="T7" fmla="*/ 1 h 85"/>
                <a:gd name="T8" fmla="*/ 140 w 141"/>
                <a:gd name="T9" fmla="*/ 3 h 85"/>
                <a:gd name="T10" fmla="*/ 138 w 141"/>
                <a:gd name="T11" fmla="*/ 8 h 85"/>
                <a:gd name="T12" fmla="*/ 6 w 141"/>
                <a:gd name="T13" fmla="*/ 84 h 85"/>
                <a:gd name="T14" fmla="*/ 4 w 141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85">
                  <a:moveTo>
                    <a:pt x="4" y="85"/>
                  </a:moveTo>
                  <a:cubicBezTo>
                    <a:pt x="3" y="85"/>
                    <a:pt x="2" y="84"/>
                    <a:pt x="1" y="83"/>
                  </a:cubicBezTo>
                  <a:cubicBezTo>
                    <a:pt x="0" y="81"/>
                    <a:pt x="1" y="79"/>
                    <a:pt x="2" y="77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6" y="0"/>
                    <a:pt x="138" y="1"/>
                    <a:pt x="140" y="3"/>
                  </a:cubicBezTo>
                  <a:cubicBezTo>
                    <a:pt x="141" y="5"/>
                    <a:pt x="140" y="7"/>
                    <a:pt x="138" y="8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5"/>
                    <a:pt x="5" y="85"/>
                    <a:pt x="4" y="85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7" name="Freeform 408"/>
            <p:cNvSpPr>
              <a:spLocks noEditPoints="1"/>
            </p:cNvSpPr>
            <p:nvPr/>
          </p:nvSpPr>
          <p:spPr bwMode="auto">
            <a:xfrm>
              <a:off x="1228725" y="3576638"/>
              <a:ext cx="152400" cy="65088"/>
            </a:xfrm>
            <a:custGeom>
              <a:avLst/>
              <a:gdLst>
                <a:gd name="T0" fmla="*/ 100 w 104"/>
                <a:gd name="T1" fmla="*/ 44 h 44"/>
                <a:gd name="T2" fmla="*/ 4 w 104"/>
                <a:gd name="T3" fmla="*/ 44 h 44"/>
                <a:gd name="T4" fmla="*/ 0 w 104"/>
                <a:gd name="T5" fmla="*/ 40 h 44"/>
                <a:gd name="T6" fmla="*/ 40 w 104"/>
                <a:gd name="T7" fmla="*/ 0 h 44"/>
                <a:gd name="T8" fmla="*/ 64 w 104"/>
                <a:gd name="T9" fmla="*/ 0 h 44"/>
                <a:gd name="T10" fmla="*/ 104 w 104"/>
                <a:gd name="T11" fmla="*/ 40 h 44"/>
                <a:gd name="T12" fmla="*/ 100 w 104"/>
                <a:gd name="T13" fmla="*/ 44 h 44"/>
                <a:gd name="T14" fmla="*/ 8 w 104"/>
                <a:gd name="T15" fmla="*/ 36 h 44"/>
                <a:gd name="T16" fmla="*/ 96 w 104"/>
                <a:gd name="T17" fmla="*/ 36 h 44"/>
                <a:gd name="T18" fmla="*/ 64 w 104"/>
                <a:gd name="T19" fmla="*/ 8 h 44"/>
                <a:gd name="T20" fmla="*/ 40 w 104"/>
                <a:gd name="T21" fmla="*/ 8 h 44"/>
                <a:gd name="T22" fmla="*/ 8 w 104"/>
                <a:gd name="T23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44">
                  <a:moveTo>
                    <a:pt x="100" y="44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" y="44"/>
                    <a:pt x="0" y="4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6" y="0"/>
                    <a:pt x="104" y="18"/>
                    <a:pt x="104" y="40"/>
                  </a:cubicBezTo>
                  <a:cubicBezTo>
                    <a:pt x="104" y="42"/>
                    <a:pt x="102" y="44"/>
                    <a:pt x="100" y="44"/>
                  </a:cubicBezTo>
                  <a:close/>
                  <a:moveTo>
                    <a:pt x="8" y="36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94" y="20"/>
                    <a:pt x="80" y="8"/>
                    <a:pt x="64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4" y="8"/>
                    <a:pt x="10" y="20"/>
                    <a:pt x="8" y="3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8" name="Freeform 409"/>
            <p:cNvSpPr>
              <a:spLocks noEditPoints="1"/>
            </p:cNvSpPr>
            <p:nvPr/>
          </p:nvSpPr>
          <p:spPr bwMode="auto">
            <a:xfrm>
              <a:off x="1087438" y="3576638"/>
              <a:ext cx="152400" cy="65088"/>
            </a:xfrm>
            <a:custGeom>
              <a:avLst/>
              <a:gdLst>
                <a:gd name="T0" fmla="*/ 100 w 104"/>
                <a:gd name="T1" fmla="*/ 44 h 44"/>
                <a:gd name="T2" fmla="*/ 4 w 104"/>
                <a:gd name="T3" fmla="*/ 44 h 44"/>
                <a:gd name="T4" fmla="*/ 0 w 104"/>
                <a:gd name="T5" fmla="*/ 40 h 44"/>
                <a:gd name="T6" fmla="*/ 40 w 104"/>
                <a:gd name="T7" fmla="*/ 0 h 44"/>
                <a:gd name="T8" fmla="*/ 64 w 104"/>
                <a:gd name="T9" fmla="*/ 0 h 44"/>
                <a:gd name="T10" fmla="*/ 104 w 104"/>
                <a:gd name="T11" fmla="*/ 40 h 44"/>
                <a:gd name="T12" fmla="*/ 100 w 104"/>
                <a:gd name="T13" fmla="*/ 44 h 44"/>
                <a:gd name="T14" fmla="*/ 8 w 104"/>
                <a:gd name="T15" fmla="*/ 36 h 44"/>
                <a:gd name="T16" fmla="*/ 96 w 104"/>
                <a:gd name="T17" fmla="*/ 36 h 44"/>
                <a:gd name="T18" fmla="*/ 64 w 104"/>
                <a:gd name="T19" fmla="*/ 8 h 44"/>
                <a:gd name="T20" fmla="*/ 40 w 104"/>
                <a:gd name="T21" fmla="*/ 8 h 44"/>
                <a:gd name="T22" fmla="*/ 8 w 104"/>
                <a:gd name="T23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44">
                  <a:moveTo>
                    <a:pt x="100" y="44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" y="44"/>
                    <a:pt x="0" y="4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6" y="0"/>
                    <a:pt x="104" y="18"/>
                    <a:pt x="104" y="40"/>
                  </a:cubicBezTo>
                  <a:cubicBezTo>
                    <a:pt x="104" y="42"/>
                    <a:pt x="102" y="44"/>
                    <a:pt x="100" y="44"/>
                  </a:cubicBezTo>
                  <a:close/>
                  <a:moveTo>
                    <a:pt x="8" y="36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94" y="20"/>
                    <a:pt x="80" y="8"/>
                    <a:pt x="64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4" y="8"/>
                    <a:pt x="10" y="20"/>
                    <a:pt x="8" y="3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9" name="Freeform 410"/>
            <p:cNvSpPr>
              <a:spLocks noEditPoints="1"/>
            </p:cNvSpPr>
            <p:nvPr/>
          </p:nvSpPr>
          <p:spPr bwMode="auto">
            <a:xfrm>
              <a:off x="1263650" y="3470275"/>
              <a:ext cx="82550" cy="95250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Freeform 411"/>
            <p:cNvSpPr>
              <a:spLocks noEditPoints="1"/>
            </p:cNvSpPr>
            <p:nvPr/>
          </p:nvSpPr>
          <p:spPr bwMode="auto">
            <a:xfrm>
              <a:off x="1122363" y="3470275"/>
              <a:ext cx="82550" cy="95250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37" name="Группа 1236"/>
          <p:cNvGrpSpPr/>
          <p:nvPr/>
        </p:nvGrpSpPr>
        <p:grpSpPr>
          <a:xfrm>
            <a:off x="1523616" y="3460353"/>
            <a:ext cx="606425" cy="436563"/>
            <a:chOff x="1592263" y="3219450"/>
            <a:chExt cx="606425" cy="436563"/>
          </a:xfrm>
        </p:grpSpPr>
        <p:sp>
          <p:nvSpPr>
            <p:cNvPr id="223" name="Freeform 412"/>
            <p:cNvSpPr>
              <a:spLocks/>
            </p:cNvSpPr>
            <p:nvPr/>
          </p:nvSpPr>
          <p:spPr bwMode="auto">
            <a:xfrm>
              <a:off x="1879600" y="3317875"/>
              <a:ext cx="31750" cy="119063"/>
            </a:xfrm>
            <a:custGeom>
              <a:avLst/>
              <a:gdLst>
                <a:gd name="T0" fmla="*/ 8 w 21"/>
                <a:gd name="T1" fmla="*/ 81 h 81"/>
                <a:gd name="T2" fmla="*/ 0 w 21"/>
                <a:gd name="T3" fmla="*/ 81 h 81"/>
                <a:gd name="T4" fmla="*/ 0 w 21"/>
                <a:gd name="T5" fmla="*/ 30 h 81"/>
                <a:gd name="T6" fmla="*/ 17 w 21"/>
                <a:gd name="T7" fmla="*/ 0 h 81"/>
                <a:gd name="T8" fmla="*/ 21 w 21"/>
                <a:gd name="T9" fmla="*/ 7 h 81"/>
                <a:gd name="T10" fmla="*/ 19 w 21"/>
                <a:gd name="T11" fmla="*/ 4 h 81"/>
                <a:gd name="T12" fmla="*/ 21 w 21"/>
                <a:gd name="T13" fmla="*/ 7 h 81"/>
                <a:gd name="T14" fmla="*/ 8 w 21"/>
                <a:gd name="T15" fmla="*/ 30 h 81"/>
                <a:gd name="T16" fmla="*/ 8 w 21"/>
                <a:gd name="T1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1">
                  <a:moveTo>
                    <a:pt x="8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9"/>
                    <a:pt x="17" y="1"/>
                    <a:pt x="17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8" y="14"/>
                    <a:pt x="8" y="30"/>
                  </a:cubicBezTo>
                  <a:lnTo>
                    <a:pt x="8" y="81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" name="Freeform 413"/>
            <p:cNvSpPr>
              <a:spLocks noEditPoints="1"/>
            </p:cNvSpPr>
            <p:nvPr/>
          </p:nvSpPr>
          <p:spPr bwMode="auto">
            <a:xfrm>
              <a:off x="1897063" y="3219450"/>
              <a:ext cx="77788" cy="87313"/>
            </a:xfrm>
            <a:custGeom>
              <a:avLst/>
              <a:gdLst>
                <a:gd name="T0" fmla="*/ 26 w 52"/>
                <a:gd name="T1" fmla="*/ 60 h 60"/>
                <a:gd name="T2" fmla="*/ 0 w 52"/>
                <a:gd name="T3" fmla="*/ 30 h 60"/>
                <a:gd name="T4" fmla="*/ 26 w 52"/>
                <a:gd name="T5" fmla="*/ 0 h 60"/>
                <a:gd name="T6" fmla="*/ 52 w 52"/>
                <a:gd name="T7" fmla="*/ 30 h 60"/>
                <a:gd name="T8" fmla="*/ 26 w 52"/>
                <a:gd name="T9" fmla="*/ 60 h 60"/>
                <a:gd name="T10" fmla="*/ 26 w 52"/>
                <a:gd name="T11" fmla="*/ 8 h 60"/>
                <a:gd name="T12" fmla="*/ 8 w 52"/>
                <a:gd name="T13" fmla="*/ 30 h 60"/>
                <a:gd name="T14" fmla="*/ 26 w 52"/>
                <a:gd name="T15" fmla="*/ 52 h 60"/>
                <a:gd name="T16" fmla="*/ 44 w 52"/>
                <a:gd name="T17" fmla="*/ 30 h 60"/>
                <a:gd name="T18" fmla="*/ 26 w 52"/>
                <a:gd name="T19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0">
                  <a:moveTo>
                    <a:pt x="26" y="60"/>
                  </a:moveTo>
                  <a:cubicBezTo>
                    <a:pt x="10" y="60"/>
                    <a:pt x="0" y="48"/>
                    <a:pt x="0" y="30"/>
                  </a:cubicBezTo>
                  <a:cubicBezTo>
                    <a:pt x="0" y="12"/>
                    <a:pt x="10" y="0"/>
                    <a:pt x="26" y="0"/>
                  </a:cubicBezTo>
                  <a:cubicBezTo>
                    <a:pt x="41" y="0"/>
                    <a:pt x="52" y="12"/>
                    <a:pt x="52" y="30"/>
                  </a:cubicBezTo>
                  <a:cubicBezTo>
                    <a:pt x="52" y="48"/>
                    <a:pt x="41" y="60"/>
                    <a:pt x="26" y="60"/>
                  </a:cubicBezTo>
                  <a:close/>
                  <a:moveTo>
                    <a:pt x="26" y="8"/>
                  </a:moveTo>
                  <a:cubicBezTo>
                    <a:pt x="12" y="8"/>
                    <a:pt x="8" y="20"/>
                    <a:pt x="8" y="30"/>
                  </a:cubicBezTo>
                  <a:cubicBezTo>
                    <a:pt x="8" y="40"/>
                    <a:pt x="12" y="52"/>
                    <a:pt x="26" y="52"/>
                  </a:cubicBezTo>
                  <a:cubicBezTo>
                    <a:pt x="39" y="52"/>
                    <a:pt x="44" y="40"/>
                    <a:pt x="44" y="30"/>
                  </a:cubicBezTo>
                  <a:cubicBezTo>
                    <a:pt x="44" y="20"/>
                    <a:pt x="39" y="8"/>
                    <a:pt x="26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" name="Line 414"/>
            <p:cNvSpPr>
              <a:spLocks noChangeShapeType="1"/>
            </p:cNvSpPr>
            <p:nvPr/>
          </p:nvSpPr>
          <p:spPr bwMode="auto">
            <a:xfrm>
              <a:off x="1968500" y="3322638"/>
              <a:ext cx="0" cy="0"/>
            </a:xfrm>
            <a:prstGeom prst="line">
              <a:avLst/>
            </a:prstGeom>
            <a:noFill/>
            <a:ln w="11113" cap="flat">
              <a:solidFill>
                <a:srgbClr val="2525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" name="Freeform 415"/>
            <p:cNvSpPr>
              <a:spLocks noEditPoints="1"/>
            </p:cNvSpPr>
            <p:nvPr/>
          </p:nvSpPr>
          <p:spPr bwMode="auto">
            <a:xfrm>
              <a:off x="1798638" y="3219450"/>
              <a:ext cx="77788" cy="87313"/>
            </a:xfrm>
            <a:custGeom>
              <a:avLst/>
              <a:gdLst>
                <a:gd name="T0" fmla="*/ 26 w 52"/>
                <a:gd name="T1" fmla="*/ 60 h 60"/>
                <a:gd name="T2" fmla="*/ 0 w 52"/>
                <a:gd name="T3" fmla="*/ 30 h 60"/>
                <a:gd name="T4" fmla="*/ 26 w 52"/>
                <a:gd name="T5" fmla="*/ 0 h 60"/>
                <a:gd name="T6" fmla="*/ 52 w 52"/>
                <a:gd name="T7" fmla="*/ 30 h 60"/>
                <a:gd name="T8" fmla="*/ 26 w 52"/>
                <a:gd name="T9" fmla="*/ 60 h 60"/>
                <a:gd name="T10" fmla="*/ 26 w 52"/>
                <a:gd name="T11" fmla="*/ 8 h 60"/>
                <a:gd name="T12" fmla="*/ 8 w 52"/>
                <a:gd name="T13" fmla="*/ 30 h 60"/>
                <a:gd name="T14" fmla="*/ 26 w 52"/>
                <a:gd name="T15" fmla="*/ 52 h 60"/>
                <a:gd name="T16" fmla="*/ 44 w 52"/>
                <a:gd name="T17" fmla="*/ 30 h 60"/>
                <a:gd name="T18" fmla="*/ 26 w 52"/>
                <a:gd name="T19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0">
                  <a:moveTo>
                    <a:pt x="26" y="60"/>
                  </a:moveTo>
                  <a:cubicBezTo>
                    <a:pt x="10" y="60"/>
                    <a:pt x="0" y="48"/>
                    <a:pt x="0" y="30"/>
                  </a:cubicBezTo>
                  <a:cubicBezTo>
                    <a:pt x="0" y="12"/>
                    <a:pt x="10" y="0"/>
                    <a:pt x="26" y="0"/>
                  </a:cubicBezTo>
                  <a:cubicBezTo>
                    <a:pt x="41" y="0"/>
                    <a:pt x="52" y="12"/>
                    <a:pt x="52" y="30"/>
                  </a:cubicBezTo>
                  <a:cubicBezTo>
                    <a:pt x="52" y="48"/>
                    <a:pt x="41" y="60"/>
                    <a:pt x="26" y="60"/>
                  </a:cubicBezTo>
                  <a:close/>
                  <a:moveTo>
                    <a:pt x="26" y="8"/>
                  </a:moveTo>
                  <a:cubicBezTo>
                    <a:pt x="12" y="8"/>
                    <a:pt x="8" y="20"/>
                    <a:pt x="8" y="30"/>
                  </a:cubicBezTo>
                  <a:cubicBezTo>
                    <a:pt x="8" y="40"/>
                    <a:pt x="12" y="52"/>
                    <a:pt x="26" y="52"/>
                  </a:cubicBezTo>
                  <a:cubicBezTo>
                    <a:pt x="39" y="52"/>
                    <a:pt x="44" y="40"/>
                    <a:pt x="44" y="30"/>
                  </a:cubicBezTo>
                  <a:cubicBezTo>
                    <a:pt x="44" y="20"/>
                    <a:pt x="39" y="8"/>
                    <a:pt x="26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2" name="Freeform 416"/>
            <p:cNvSpPr>
              <a:spLocks/>
            </p:cNvSpPr>
            <p:nvPr/>
          </p:nvSpPr>
          <p:spPr bwMode="auto">
            <a:xfrm>
              <a:off x="1749425" y="3317875"/>
              <a:ext cx="268288" cy="142875"/>
            </a:xfrm>
            <a:custGeom>
              <a:avLst/>
              <a:gdLst>
                <a:gd name="T0" fmla="*/ 167 w 182"/>
                <a:gd name="T1" fmla="*/ 97 h 97"/>
                <a:gd name="T2" fmla="*/ 124 w 182"/>
                <a:gd name="T3" fmla="*/ 97 h 97"/>
                <a:gd name="T4" fmla="*/ 111 w 182"/>
                <a:gd name="T5" fmla="*/ 84 h 97"/>
                <a:gd name="T6" fmla="*/ 124 w 182"/>
                <a:gd name="T7" fmla="*/ 70 h 97"/>
                <a:gd name="T8" fmla="*/ 152 w 182"/>
                <a:gd name="T9" fmla="*/ 70 h 97"/>
                <a:gd name="T10" fmla="*/ 152 w 182"/>
                <a:gd name="T11" fmla="*/ 45 h 97"/>
                <a:gd name="T12" fmla="*/ 160 w 182"/>
                <a:gd name="T13" fmla="*/ 45 h 97"/>
                <a:gd name="T14" fmla="*/ 160 w 182"/>
                <a:gd name="T15" fmla="*/ 74 h 97"/>
                <a:gd name="T16" fmla="*/ 156 w 182"/>
                <a:gd name="T17" fmla="*/ 78 h 97"/>
                <a:gd name="T18" fmla="*/ 124 w 182"/>
                <a:gd name="T19" fmla="*/ 78 h 97"/>
                <a:gd name="T20" fmla="*/ 119 w 182"/>
                <a:gd name="T21" fmla="*/ 84 h 97"/>
                <a:gd name="T22" fmla="*/ 124 w 182"/>
                <a:gd name="T23" fmla="*/ 89 h 97"/>
                <a:gd name="T24" fmla="*/ 167 w 182"/>
                <a:gd name="T25" fmla="*/ 89 h 97"/>
                <a:gd name="T26" fmla="*/ 174 w 182"/>
                <a:gd name="T27" fmla="*/ 82 h 97"/>
                <a:gd name="T28" fmla="*/ 174 w 182"/>
                <a:gd name="T29" fmla="*/ 41 h 97"/>
                <a:gd name="T30" fmla="*/ 141 w 182"/>
                <a:gd name="T31" fmla="*/ 8 h 97"/>
                <a:gd name="T32" fmla="*/ 41 w 182"/>
                <a:gd name="T33" fmla="*/ 8 h 97"/>
                <a:gd name="T34" fmla="*/ 8 w 182"/>
                <a:gd name="T35" fmla="*/ 41 h 97"/>
                <a:gd name="T36" fmla="*/ 8 w 182"/>
                <a:gd name="T37" fmla="*/ 82 h 97"/>
                <a:gd name="T38" fmla="*/ 15 w 182"/>
                <a:gd name="T39" fmla="*/ 89 h 97"/>
                <a:gd name="T40" fmla="*/ 58 w 182"/>
                <a:gd name="T41" fmla="*/ 89 h 97"/>
                <a:gd name="T42" fmla="*/ 63 w 182"/>
                <a:gd name="T43" fmla="*/ 84 h 97"/>
                <a:gd name="T44" fmla="*/ 58 w 182"/>
                <a:gd name="T45" fmla="*/ 78 h 97"/>
                <a:gd name="T46" fmla="*/ 27 w 182"/>
                <a:gd name="T47" fmla="*/ 78 h 97"/>
                <a:gd name="T48" fmla="*/ 23 w 182"/>
                <a:gd name="T49" fmla="*/ 74 h 97"/>
                <a:gd name="T50" fmla="*/ 23 w 182"/>
                <a:gd name="T51" fmla="*/ 45 h 97"/>
                <a:gd name="T52" fmla="*/ 31 w 182"/>
                <a:gd name="T53" fmla="*/ 45 h 97"/>
                <a:gd name="T54" fmla="*/ 31 w 182"/>
                <a:gd name="T55" fmla="*/ 70 h 97"/>
                <a:gd name="T56" fmla="*/ 58 w 182"/>
                <a:gd name="T57" fmla="*/ 70 h 97"/>
                <a:gd name="T58" fmla="*/ 71 w 182"/>
                <a:gd name="T59" fmla="*/ 84 h 97"/>
                <a:gd name="T60" fmla="*/ 58 w 182"/>
                <a:gd name="T61" fmla="*/ 97 h 97"/>
                <a:gd name="T62" fmla="*/ 15 w 182"/>
                <a:gd name="T63" fmla="*/ 97 h 97"/>
                <a:gd name="T64" fmla="*/ 0 w 182"/>
                <a:gd name="T65" fmla="*/ 82 h 97"/>
                <a:gd name="T66" fmla="*/ 0 w 182"/>
                <a:gd name="T67" fmla="*/ 41 h 97"/>
                <a:gd name="T68" fmla="*/ 41 w 182"/>
                <a:gd name="T69" fmla="*/ 0 h 97"/>
                <a:gd name="T70" fmla="*/ 141 w 182"/>
                <a:gd name="T71" fmla="*/ 0 h 97"/>
                <a:gd name="T72" fmla="*/ 182 w 182"/>
                <a:gd name="T73" fmla="*/ 41 h 97"/>
                <a:gd name="T74" fmla="*/ 182 w 182"/>
                <a:gd name="T75" fmla="*/ 82 h 97"/>
                <a:gd name="T76" fmla="*/ 167 w 182"/>
                <a:gd name="T7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97">
                  <a:moveTo>
                    <a:pt x="167" y="97"/>
                  </a:moveTo>
                  <a:cubicBezTo>
                    <a:pt x="124" y="97"/>
                    <a:pt x="124" y="97"/>
                    <a:pt x="124" y="97"/>
                  </a:cubicBezTo>
                  <a:cubicBezTo>
                    <a:pt x="117" y="97"/>
                    <a:pt x="111" y="91"/>
                    <a:pt x="111" y="84"/>
                  </a:cubicBezTo>
                  <a:cubicBezTo>
                    <a:pt x="111" y="76"/>
                    <a:pt x="117" y="70"/>
                    <a:pt x="124" y="70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0" y="77"/>
                    <a:pt x="158" y="78"/>
                    <a:pt x="156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1" y="78"/>
                    <a:pt x="119" y="81"/>
                    <a:pt x="119" y="84"/>
                  </a:cubicBezTo>
                  <a:cubicBezTo>
                    <a:pt x="119" y="87"/>
                    <a:pt x="121" y="89"/>
                    <a:pt x="124" y="89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71" y="89"/>
                    <a:pt x="174" y="86"/>
                    <a:pt x="174" y="82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4" y="23"/>
                    <a:pt x="159" y="8"/>
                    <a:pt x="1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23" y="8"/>
                    <a:pt x="8" y="23"/>
                    <a:pt x="8" y="4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6"/>
                    <a:pt x="11" y="89"/>
                    <a:pt x="15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61" y="89"/>
                    <a:pt x="63" y="87"/>
                    <a:pt x="63" y="84"/>
                  </a:cubicBezTo>
                  <a:cubicBezTo>
                    <a:pt x="63" y="81"/>
                    <a:pt x="61" y="78"/>
                    <a:pt x="58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3" y="77"/>
                    <a:pt x="23" y="7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5" y="70"/>
                    <a:pt x="71" y="76"/>
                    <a:pt x="71" y="84"/>
                  </a:cubicBezTo>
                  <a:cubicBezTo>
                    <a:pt x="71" y="91"/>
                    <a:pt x="65" y="97"/>
                    <a:pt x="58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7" y="97"/>
                    <a:pt x="0" y="90"/>
                    <a:pt x="0" y="8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3" y="0"/>
                    <a:pt x="182" y="18"/>
                    <a:pt x="182" y="41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82" y="90"/>
                    <a:pt x="175" y="97"/>
                    <a:pt x="167" y="9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6" name="Freeform 417"/>
            <p:cNvSpPr>
              <a:spLocks/>
            </p:cNvSpPr>
            <p:nvPr/>
          </p:nvSpPr>
          <p:spPr bwMode="auto">
            <a:xfrm>
              <a:off x="1963738" y="3432175"/>
              <a:ext cx="234950" cy="134938"/>
            </a:xfrm>
            <a:custGeom>
              <a:avLst/>
              <a:gdLst>
                <a:gd name="T0" fmla="*/ 15 w 159"/>
                <a:gd name="T1" fmla="*/ 92 h 92"/>
                <a:gd name="T2" fmla="*/ 5 w 159"/>
                <a:gd name="T3" fmla="*/ 88 h 92"/>
                <a:gd name="T4" fmla="*/ 0 w 159"/>
                <a:gd name="T5" fmla="*/ 77 h 92"/>
                <a:gd name="T6" fmla="*/ 14 w 159"/>
                <a:gd name="T7" fmla="*/ 62 h 92"/>
                <a:gd name="T8" fmla="*/ 18 w 159"/>
                <a:gd name="T9" fmla="*/ 62 h 92"/>
                <a:gd name="T10" fmla="*/ 44 w 159"/>
                <a:gd name="T11" fmla="*/ 49 h 92"/>
                <a:gd name="T12" fmla="*/ 49 w 159"/>
                <a:gd name="T13" fmla="*/ 39 h 92"/>
                <a:gd name="T14" fmla="*/ 90 w 159"/>
                <a:gd name="T15" fmla="*/ 0 h 92"/>
                <a:gd name="T16" fmla="*/ 91 w 159"/>
                <a:gd name="T17" fmla="*/ 0 h 92"/>
                <a:gd name="T18" fmla="*/ 111 w 159"/>
                <a:gd name="T19" fmla="*/ 0 h 92"/>
                <a:gd name="T20" fmla="*/ 159 w 159"/>
                <a:gd name="T21" fmla="*/ 52 h 92"/>
                <a:gd name="T22" fmla="*/ 159 w 159"/>
                <a:gd name="T23" fmla="*/ 60 h 92"/>
                <a:gd name="T24" fmla="*/ 151 w 159"/>
                <a:gd name="T25" fmla="*/ 60 h 92"/>
                <a:gd name="T26" fmla="*/ 151 w 159"/>
                <a:gd name="T27" fmla="*/ 52 h 92"/>
                <a:gd name="T28" fmla="*/ 111 w 159"/>
                <a:gd name="T29" fmla="*/ 8 h 92"/>
                <a:gd name="T30" fmla="*/ 91 w 159"/>
                <a:gd name="T31" fmla="*/ 8 h 92"/>
                <a:gd name="T32" fmla="*/ 56 w 159"/>
                <a:gd name="T33" fmla="*/ 42 h 92"/>
                <a:gd name="T34" fmla="*/ 51 w 159"/>
                <a:gd name="T35" fmla="*/ 53 h 92"/>
                <a:gd name="T36" fmla="*/ 18 w 159"/>
                <a:gd name="T37" fmla="*/ 70 h 92"/>
                <a:gd name="T38" fmla="*/ 15 w 159"/>
                <a:gd name="T39" fmla="*/ 70 h 92"/>
                <a:gd name="T40" fmla="*/ 8 w 159"/>
                <a:gd name="T41" fmla="*/ 77 h 92"/>
                <a:gd name="T42" fmla="*/ 10 w 159"/>
                <a:gd name="T43" fmla="*/ 82 h 92"/>
                <a:gd name="T44" fmla="*/ 15 w 159"/>
                <a:gd name="T45" fmla="*/ 84 h 92"/>
                <a:gd name="T46" fmla="*/ 15 w 159"/>
                <a:gd name="T47" fmla="*/ 84 h 92"/>
                <a:gd name="T48" fmla="*/ 48 w 159"/>
                <a:gd name="T49" fmla="*/ 80 h 92"/>
                <a:gd name="T50" fmla="*/ 64 w 159"/>
                <a:gd name="T51" fmla="*/ 69 h 92"/>
                <a:gd name="T52" fmla="*/ 70 w 159"/>
                <a:gd name="T53" fmla="*/ 75 h 92"/>
                <a:gd name="T54" fmla="*/ 50 w 159"/>
                <a:gd name="T55" fmla="*/ 87 h 92"/>
                <a:gd name="T56" fmla="*/ 15 w 159"/>
                <a:gd name="T57" fmla="*/ 92 h 92"/>
                <a:gd name="T58" fmla="*/ 15 w 159"/>
                <a:gd name="T5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9" h="92">
                  <a:moveTo>
                    <a:pt x="15" y="92"/>
                  </a:moveTo>
                  <a:cubicBezTo>
                    <a:pt x="11" y="92"/>
                    <a:pt x="8" y="90"/>
                    <a:pt x="5" y="88"/>
                  </a:cubicBezTo>
                  <a:cubicBezTo>
                    <a:pt x="2" y="85"/>
                    <a:pt x="0" y="81"/>
                    <a:pt x="0" y="77"/>
                  </a:cubicBezTo>
                  <a:cubicBezTo>
                    <a:pt x="1" y="69"/>
                    <a:pt x="7" y="63"/>
                    <a:pt x="14" y="62"/>
                  </a:cubicBezTo>
                  <a:cubicBezTo>
                    <a:pt x="15" y="62"/>
                    <a:pt x="17" y="62"/>
                    <a:pt x="18" y="62"/>
                  </a:cubicBezTo>
                  <a:cubicBezTo>
                    <a:pt x="27" y="62"/>
                    <a:pt x="37" y="61"/>
                    <a:pt x="44" y="49"/>
                  </a:cubicBezTo>
                  <a:cubicBezTo>
                    <a:pt x="46" y="46"/>
                    <a:pt x="47" y="43"/>
                    <a:pt x="49" y="39"/>
                  </a:cubicBezTo>
                  <a:cubicBezTo>
                    <a:pt x="56" y="23"/>
                    <a:pt x="66" y="3"/>
                    <a:pt x="90" y="0"/>
                  </a:cubicBezTo>
                  <a:cubicBezTo>
                    <a:pt x="90" y="0"/>
                    <a:pt x="91" y="0"/>
                    <a:pt x="9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38" y="0"/>
                    <a:pt x="159" y="22"/>
                    <a:pt x="159" y="52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1" y="60"/>
                    <a:pt x="151" y="60"/>
                    <a:pt x="151" y="60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51" y="26"/>
                    <a:pt x="134" y="8"/>
                    <a:pt x="11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71" y="10"/>
                    <a:pt x="63" y="27"/>
                    <a:pt x="56" y="42"/>
                  </a:cubicBezTo>
                  <a:cubicBezTo>
                    <a:pt x="54" y="46"/>
                    <a:pt x="53" y="50"/>
                    <a:pt x="51" y="53"/>
                  </a:cubicBezTo>
                  <a:cubicBezTo>
                    <a:pt x="41" y="69"/>
                    <a:pt x="28" y="70"/>
                    <a:pt x="18" y="70"/>
                  </a:cubicBezTo>
                  <a:cubicBezTo>
                    <a:pt x="17" y="70"/>
                    <a:pt x="16" y="70"/>
                    <a:pt x="15" y="70"/>
                  </a:cubicBezTo>
                  <a:cubicBezTo>
                    <a:pt x="11" y="71"/>
                    <a:pt x="8" y="73"/>
                    <a:pt x="8" y="77"/>
                  </a:cubicBezTo>
                  <a:cubicBezTo>
                    <a:pt x="8" y="79"/>
                    <a:pt x="9" y="81"/>
                    <a:pt x="10" y="82"/>
                  </a:cubicBezTo>
                  <a:cubicBezTo>
                    <a:pt x="12" y="83"/>
                    <a:pt x="13" y="84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28" y="84"/>
                    <a:pt x="40" y="82"/>
                    <a:pt x="48" y="80"/>
                  </a:cubicBezTo>
                  <a:cubicBezTo>
                    <a:pt x="54" y="77"/>
                    <a:pt x="62" y="71"/>
                    <a:pt x="64" y="69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67" y="77"/>
                    <a:pt x="59" y="84"/>
                    <a:pt x="50" y="87"/>
                  </a:cubicBezTo>
                  <a:cubicBezTo>
                    <a:pt x="41" y="90"/>
                    <a:pt x="29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8" name="Freeform 418"/>
            <p:cNvSpPr>
              <a:spLocks noEditPoints="1"/>
            </p:cNvSpPr>
            <p:nvPr/>
          </p:nvSpPr>
          <p:spPr bwMode="auto">
            <a:xfrm>
              <a:off x="2068513" y="3325813"/>
              <a:ext cx="82550" cy="95250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9" name="Freeform 419"/>
            <p:cNvSpPr>
              <a:spLocks noEditPoints="1"/>
            </p:cNvSpPr>
            <p:nvPr/>
          </p:nvSpPr>
          <p:spPr bwMode="auto">
            <a:xfrm>
              <a:off x="2025650" y="3484563"/>
              <a:ext cx="173038" cy="147638"/>
            </a:xfrm>
            <a:custGeom>
              <a:avLst/>
              <a:gdLst>
                <a:gd name="T0" fmla="*/ 81 w 117"/>
                <a:gd name="T1" fmla="*/ 100 h 100"/>
                <a:gd name="T2" fmla="*/ 5 w 117"/>
                <a:gd name="T3" fmla="*/ 100 h 100"/>
                <a:gd name="T4" fmla="*/ 1 w 117"/>
                <a:gd name="T5" fmla="*/ 97 h 100"/>
                <a:gd name="T6" fmla="*/ 3 w 117"/>
                <a:gd name="T7" fmla="*/ 92 h 100"/>
                <a:gd name="T8" fmla="*/ 21 w 117"/>
                <a:gd name="T9" fmla="*/ 64 h 100"/>
                <a:gd name="T10" fmla="*/ 21 w 117"/>
                <a:gd name="T11" fmla="*/ 36 h 100"/>
                <a:gd name="T12" fmla="*/ 57 w 117"/>
                <a:gd name="T13" fmla="*/ 0 h 100"/>
                <a:gd name="T14" fmla="*/ 94 w 117"/>
                <a:gd name="T15" fmla="*/ 0 h 100"/>
                <a:gd name="T16" fmla="*/ 117 w 117"/>
                <a:gd name="T17" fmla="*/ 22 h 100"/>
                <a:gd name="T18" fmla="*/ 117 w 117"/>
                <a:gd name="T19" fmla="*/ 64 h 100"/>
                <a:gd name="T20" fmla="*/ 81 w 117"/>
                <a:gd name="T21" fmla="*/ 100 h 100"/>
                <a:gd name="T22" fmla="*/ 17 w 117"/>
                <a:gd name="T23" fmla="*/ 92 h 100"/>
                <a:gd name="T24" fmla="*/ 81 w 117"/>
                <a:gd name="T25" fmla="*/ 92 h 100"/>
                <a:gd name="T26" fmla="*/ 109 w 117"/>
                <a:gd name="T27" fmla="*/ 64 h 100"/>
                <a:gd name="T28" fmla="*/ 109 w 117"/>
                <a:gd name="T29" fmla="*/ 22 h 100"/>
                <a:gd name="T30" fmla="*/ 94 w 117"/>
                <a:gd name="T31" fmla="*/ 8 h 100"/>
                <a:gd name="T32" fmla="*/ 57 w 117"/>
                <a:gd name="T33" fmla="*/ 8 h 100"/>
                <a:gd name="T34" fmla="*/ 29 w 117"/>
                <a:gd name="T35" fmla="*/ 36 h 100"/>
                <a:gd name="T36" fmla="*/ 29 w 117"/>
                <a:gd name="T37" fmla="*/ 64 h 100"/>
                <a:gd name="T38" fmla="*/ 17 w 117"/>
                <a:gd name="T39" fmla="*/ 9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7" h="100">
                  <a:moveTo>
                    <a:pt x="81" y="100"/>
                  </a:moveTo>
                  <a:cubicBezTo>
                    <a:pt x="5" y="100"/>
                    <a:pt x="5" y="100"/>
                    <a:pt x="5" y="100"/>
                  </a:cubicBezTo>
                  <a:cubicBezTo>
                    <a:pt x="3" y="100"/>
                    <a:pt x="1" y="98"/>
                    <a:pt x="1" y="97"/>
                  </a:cubicBezTo>
                  <a:cubicBezTo>
                    <a:pt x="0" y="95"/>
                    <a:pt x="1" y="93"/>
                    <a:pt x="3" y="92"/>
                  </a:cubicBezTo>
                  <a:cubicBezTo>
                    <a:pt x="4" y="92"/>
                    <a:pt x="21" y="83"/>
                    <a:pt x="21" y="6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16"/>
                    <a:pt x="37" y="0"/>
                    <a:pt x="57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107" y="0"/>
                    <a:pt x="117" y="10"/>
                    <a:pt x="117" y="22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7" y="84"/>
                    <a:pt x="101" y="100"/>
                    <a:pt x="81" y="100"/>
                  </a:cubicBezTo>
                  <a:close/>
                  <a:moveTo>
                    <a:pt x="17" y="92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96" y="92"/>
                    <a:pt x="109" y="79"/>
                    <a:pt x="109" y="64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14"/>
                    <a:pt x="102" y="8"/>
                    <a:pt x="94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1" y="8"/>
                    <a:pt x="29" y="20"/>
                    <a:pt x="29" y="36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77"/>
                    <a:pt x="23" y="86"/>
                    <a:pt x="17" y="9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0" name="Freeform 420"/>
            <p:cNvSpPr>
              <a:spLocks/>
            </p:cNvSpPr>
            <p:nvPr/>
          </p:nvSpPr>
          <p:spPr bwMode="auto">
            <a:xfrm>
              <a:off x="1979613" y="3586163"/>
              <a:ext cx="106363" cy="46038"/>
            </a:xfrm>
            <a:custGeom>
              <a:avLst/>
              <a:gdLst>
                <a:gd name="T0" fmla="*/ 72 w 72"/>
                <a:gd name="T1" fmla="*/ 32 h 32"/>
                <a:gd name="T2" fmla="*/ 4 w 72"/>
                <a:gd name="T3" fmla="*/ 32 h 32"/>
                <a:gd name="T4" fmla="*/ 0 w 72"/>
                <a:gd name="T5" fmla="*/ 28 h 32"/>
                <a:gd name="T6" fmla="*/ 28 w 72"/>
                <a:gd name="T7" fmla="*/ 0 h 32"/>
                <a:gd name="T8" fmla="*/ 52 w 72"/>
                <a:gd name="T9" fmla="*/ 0 h 32"/>
                <a:gd name="T10" fmla="*/ 52 w 72"/>
                <a:gd name="T11" fmla="*/ 8 h 32"/>
                <a:gd name="T12" fmla="*/ 28 w 72"/>
                <a:gd name="T13" fmla="*/ 8 h 32"/>
                <a:gd name="T14" fmla="*/ 8 w 72"/>
                <a:gd name="T15" fmla="*/ 24 h 32"/>
                <a:gd name="T16" fmla="*/ 72 w 72"/>
                <a:gd name="T17" fmla="*/ 24 h 32"/>
                <a:gd name="T18" fmla="*/ 72 w 72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32">
                  <a:moveTo>
                    <a:pt x="72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0"/>
                    <a:pt x="0" y="28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8" y="8"/>
                    <a:pt x="10" y="15"/>
                    <a:pt x="8" y="24"/>
                  </a:cubicBezTo>
                  <a:cubicBezTo>
                    <a:pt x="72" y="24"/>
                    <a:pt x="72" y="24"/>
                    <a:pt x="72" y="24"/>
                  </a:cubicBezTo>
                  <a:lnTo>
                    <a:pt x="72" y="32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1" name="Rectangle 421"/>
            <p:cNvSpPr>
              <a:spLocks noChangeArrowheads="1"/>
            </p:cNvSpPr>
            <p:nvPr/>
          </p:nvSpPr>
          <p:spPr bwMode="auto">
            <a:xfrm>
              <a:off x="2138363" y="3627438"/>
              <a:ext cx="12700" cy="28575"/>
            </a:xfrm>
            <a:prstGeom prst="rect">
              <a:avLst/>
            </a:pr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2" name="Rectangle 422"/>
            <p:cNvSpPr>
              <a:spLocks noChangeArrowheads="1"/>
            </p:cNvSpPr>
            <p:nvPr/>
          </p:nvSpPr>
          <p:spPr bwMode="auto">
            <a:xfrm>
              <a:off x="2057400" y="3627438"/>
              <a:ext cx="11113" cy="28575"/>
            </a:xfrm>
            <a:prstGeom prst="rect">
              <a:avLst/>
            </a:pr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3" name="Freeform 423"/>
            <p:cNvSpPr>
              <a:spLocks/>
            </p:cNvSpPr>
            <p:nvPr/>
          </p:nvSpPr>
          <p:spPr bwMode="auto">
            <a:xfrm>
              <a:off x="1592263" y="3432175"/>
              <a:ext cx="231775" cy="134938"/>
            </a:xfrm>
            <a:custGeom>
              <a:avLst/>
              <a:gdLst>
                <a:gd name="T0" fmla="*/ 143 w 158"/>
                <a:gd name="T1" fmla="*/ 92 h 92"/>
                <a:gd name="T2" fmla="*/ 143 w 158"/>
                <a:gd name="T3" fmla="*/ 92 h 92"/>
                <a:gd name="T4" fmla="*/ 108 w 158"/>
                <a:gd name="T5" fmla="*/ 87 h 92"/>
                <a:gd name="T6" fmla="*/ 89 w 158"/>
                <a:gd name="T7" fmla="*/ 75 h 92"/>
                <a:gd name="T8" fmla="*/ 95 w 158"/>
                <a:gd name="T9" fmla="*/ 69 h 92"/>
                <a:gd name="T10" fmla="*/ 111 w 158"/>
                <a:gd name="T11" fmla="*/ 80 h 92"/>
                <a:gd name="T12" fmla="*/ 143 w 158"/>
                <a:gd name="T13" fmla="*/ 84 h 92"/>
                <a:gd name="T14" fmla="*/ 143 w 158"/>
                <a:gd name="T15" fmla="*/ 84 h 92"/>
                <a:gd name="T16" fmla="*/ 148 w 158"/>
                <a:gd name="T17" fmla="*/ 82 h 92"/>
                <a:gd name="T18" fmla="*/ 150 w 158"/>
                <a:gd name="T19" fmla="*/ 77 h 92"/>
                <a:gd name="T20" fmla="*/ 144 w 158"/>
                <a:gd name="T21" fmla="*/ 70 h 92"/>
                <a:gd name="T22" fmla="*/ 140 w 158"/>
                <a:gd name="T23" fmla="*/ 70 h 92"/>
                <a:gd name="T24" fmla="*/ 108 w 158"/>
                <a:gd name="T25" fmla="*/ 53 h 92"/>
                <a:gd name="T26" fmla="*/ 102 w 158"/>
                <a:gd name="T27" fmla="*/ 42 h 92"/>
                <a:gd name="T28" fmla="*/ 68 w 158"/>
                <a:gd name="T29" fmla="*/ 8 h 92"/>
                <a:gd name="T30" fmla="*/ 48 w 158"/>
                <a:gd name="T31" fmla="*/ 8 h 92"/>
                <a:gd name="T32" fmla="*/ 8 w 158"/>
                <a:gd name="T33" fmla="*/ 52 h 92"/>
                <a:gd name="T34" fmla="*/ 8 w 158"/>
                <a:gd name="T35" fmla="*/ 60 h 92"/>
                <a:gd name="T36" fmla="*/ 0 w 158"/>
                <a:gd name="T37" fmla="*/ 60 h 92"/>
                <a:gd name="T38" fmla="*/ 0 w 158"/>
                <a:gd name="T39" fmla="*/ 52 h 92"/>
                <a:gd name="T40" fmla="*/ 48 w 158"/>
                <a:gd name="T41" fmla="*/ 0 h 92"/>
                <a:gd name="T42" fmla="*/ 68 w 158"/>
                <a:gd name="T43" fmla="*/ 0 h 92"/>
                <a:gd name="T44" fmla="*/ 68 w 158"/>
                <a:gd name="T45" fmla="*/ 0 h 92"/>
                <a:gd name="T46" fmla="*/ 110 w 158"/>
                <a:gd name="T47" fmla="*/ 39 h 92"/>
                <a:gd name="T48" fmla="*/ 115 w 158"/>
                <a:gd name="T49" fmla="*/ 49 h 92"/>
                <a:gd name="T50" fmla="*/ 141 w 158"/>
                <a:gd name="T51" fmla="*/ 62 h 92"/>
                <a:gd name="T52" fmla="*/ 144 w 158"/>
                <a:gd name="T53" fmla="*/ 62 h 92"/>
                <a:gd name="T54" fmla="*/ 158 w 158"/>
                <a:gd name="T55" fmla="*/ 77 h 92"/>
                <a:gd name="T56" fmla="*/ 154 w 158"/>
                <a:gd name="T57" fmla="*/ 88 h 92"/>
                <a:gd name="T58" fmla="*/ 143 w 158"/>
                <a:gd name="T5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8" h="92">
                  <a:moveTo>
                    <a:pt x="143" y="92"/>
                  </a:moveTo>
                  <a:cubicBezTo>
                    <a:pt x="143" y="92"/>
                    <a:pt x="143" y="92"/>
                    <a:pt x="143" y="92"/>
                  </a:cubicBezTo>
                  <a:cubicBezTo>
                    <a:pt x="130" y="92"/>
                    <a:pt x="117" y="90"/>
                    <a:pt x="108" y="87"/>
                  </a:cubicBezTo>
                  <a:cubicBezTo>
                    <a:pt x="100" y="84"/>
                    <a:pt x="91" y="77"/>
                    <a:pt x="89" y="75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7" y="71"/>
                    <a:pt x="104" y="77"/>
                    <a:pt x="111" y="80"/>
                  </a:cubicBezTo>
                  <a:cubicBezTo>
                    <a:pt x="119" y="82"/>
                    <a:pt x="131" y="84"/>
                    <a:pt x="143" y="84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5" y="84"/>
                    <a:pt x="147" y="83"/>
                    <a:pt x="148" y="82"/>
                  </a:cubicBezTo>
                  <a:cubicBezTo>
                    <a:pt x="149" y="81"/>
                    <a:pt x="150" y="79"/>
                    <a:pt x="150" y="77"/>
                  </a:cubicBezTo>
                  <a:cubicBezTo>
                    <a:pt x="150" y="73"/>
                    <a:pt x="147" y="71"/>
                    <a:pt x="144" y="70"/>
                  </a:cubicBezTo>
                  <a:cubicBezTo>
                    <a:pt x="143" y="70"/>
                    <a:pt x="142" y="70"/>
                    <a:pt x="140" y="70"/>
                  </a:cubicBezTo>
                  <a:cubicBezTo>
                    <a:pt x="131" y="70"/>
                    <a:pt x="117" y="69"/>
                    <a:pt x="108" y="53"/>
                  </a:cubicBezTo>
                  <a:cubicBezTo>
                    <a:pt x="106" y="50"/>
                    <a:pt x="104" y="46"/>
                    <a:pt x="102" y="42"/>
                  </a:cubicBezTo>
                  <a:cubicBezTo>
                    <a:pt x="95" y="27"/>
                    <a:pt x="87" y="10"/>
                    <a:pt x="6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25" y="8"/>
                    <a:pt x="8" y="26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2"/>
                    <a:pt x="20" y="0"/>
                    <a:pt x="4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93" y="3"/>
                    <a:pt x="102" y="23"/>
                    <a:pt x="110" y="39"/>
                  </a:cubicBezTo>
                  <a:cubicBezTo>
                    <a:pt x="111" y="43"/>
                    <a:pt x="113" y="46"/>
                    <a:pt x="115" y="49"/>
                  </a:cubicBezTo>
                  <a:cubicBezTo>
                    <a:pt x="122" y="61"/>
                    <a:pt x="131" y="62"/>
                    <a:pt x="141" y="62"/>
                  </a:cubicBezTo>
                  <a:cubicBezTo>
                    <a:pt x="142" y="62"/>
                    <a:pt x="143" y="62"/>
                    <a:pt x="144" y="62"/>
                  </a:cubicBezTo>
                  <a:cubicBezTo>
                    <a:pt x="152" y="63"/>
                    <a:pt x="158" y="69"/>
                    <a:pt x="158" y="77"/>
                  </a:cubicBezTo>
                  <a:cubicBezTo>
                    <a:pt x="158" y="81"/>
                    <a:pt x="157" y="85"/>
                    <a:pt x="154" y="88"/>
                  </a:cubicBezTo>
                  <a:cubicBezTo>
                    <a:pt x="151" y="90"/>
                    <a:pt x="147" y="92"/>
                    <a:pt x="143" y="9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4" name="Freeform 424"/>
            <p:cNvSpPr>
              <a:spLocks noEditPoints="1"/>
            </p:cNvSpPr>
            <p:nvPr/>
          </p:nvSpPr>
          <p:spPr bwMode="auto">
            <a:xfrm>
              <a:off x="1638300" y="3325813"/>
              <a:ext cx="82550" cy="95250"/>
            </a:xfrm>
            <a:custGeom>
              <a:avLst/>
              <a:gdLst>
                <a:gd name="T0" fmla="*/ 28 w 56"/>
                <a:gd name="T1" fmla="*/ 64 h 64"/>
                <a:gd name="T2" fmla="*/ 0 w 56"/>
                <a:gd name="T3" fmla="*/ 32 h 64"/>
                <a:gd name="T4" fmla="*/ 28 w 56"/>
                <a:gd name="T5" fmla="*/ 0 h 64"/>
                <a:gd name="T6" fmla="*/ 56 w 56"/>
                <a:gd name="T7" fmla="*/ 32 h 64"/>
                <a:gd name="T8" fmla="*/ 28 w 56"/>
                <a:gd name="T9" fmla="*/ 64 h 64"/>
                <a:gd name="T10" fmla="*/ 28 w 56"/>
                <a:gd name="T11" fmla="*/ 8 h 64"/>
                <a:gd name="T12" fmla="*/ 8 w 56"/>
                <a:gd name="T13" fmla="*/ 32 h 64"/>
                <a:gd name="T14" fmla="*/ 28 w 56"/>
                <a:gd name="T15" fmla="*/ 56 h 64"/>
                <a:gd name="T16" fmla="*/ 48 w 56"/>
                <a:gd name="T17" fmla="*/ 32 h 64"/>
                <a:gd name="T18" fmla="*/ 28 w 56"/>
                <a:gd name="T1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4">
                  <a:moveTo>
                    <a:pt x="28" y="64"/>
                  </a:moveTo>
                  <a:cubicBezTo>
                    <a:pt x="11" y="64"/>
                    <a:pt x="0" y="51"/>
                    <a:pt x="0" y="32"/>
                  </a:cubicBezTo>
                  <a:cubicBezTo>
                    <a:pt x="0" y="13"/>
                    <a:pt x="11" y="0"/>
                    <a:pt x="28" y="0"/>
                  </a:cubicBezTo>
                  <a:cubicBezTo>
                    <a:pt x="45" y="0"/>
                    <a:pt x="56" y="13"/>
                    <a:pt x="56" y="32"/>
                  </a:cubicBezTo>
                  <a:cubicBezTo>
                    <a:pt x="56" y="51"/>
                    <a:pt x="45" y="64"/>
                    <a:pt x="28" y="64"/>
                  </a:cubicBezTo>
                  <a:close/>
                  <a:moveTo>
                    <a:pt x="28" y="8"/>
                  </a:moveTo>
                  <a:cubicBezTo>
                    <a:pt x="13" y="8"/>
                    <a:pt x="8" y="21"/>
                    <a:pt x="8" y="32"/>
                  </a:cubicBezTo>
                  <a:cubicBezTo>
                    <a:pt x="8" y="43"/>
                    <a:pt x="13" y="56"/>
                    <a:pt x="28" y="56"/>
                  </a:cubicBezTo>
                  <a:cubicBezTo>
                    <a:pt x="43" y="56"/>
                    <a:pt x="48" y="43"/>
                    <a:pt x="48" y="32"/>
                  </a:cubicBezTo>
                  <a:cubicBezTo>
                    <a:pt x="48" y="21"/>
                    <a:pt x="43" y="8"/>
                    <a:pt x="28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5" name="Freeform 425"/>
            <p:cNvSpPr>
              <a:spLocks noEditPoints="1"/>
            </p:cNvSpPr>
            <p:nvPr/>
          </p:nvSpPr>
          <p:spPr bwMode="auto">
            <a:xfrm>
              <a:off x="1592263" y="3484563"/>
              <a:ext cx="169863" cy="147638"/>
            </a:xfrm>
            <a:custGeom>
              <a:avLst/>
              <a:gdLst>
                <a:gd name="T0" fmla="*/ 112 w 116"/>
                <a:gd name="T1" fmla="*/ 100 h 100"/>
                <a:gd name="T2" fmla="*/ 36 w 116"/>
                <a:gd name="T3" fmla="*/ 100 h 100"/>
                <a:gd name="T4" fmla="*/ 0 w 116"/>
                <a:gd name="T5" fmla="*/ 64 h 100"/>
                <a:gd name="T6" fmla="*/ 0 w 116"/>
                <a:gd name="T7" fmla="*/ 22 h 100"/>
                <a:gd name="T8" fmla="*/ 22 w 116"/>
                <a:gd name="T9" fmla="*/ 0 h 100"/>
                <a:gd name="T10" fmla="*/ 60 w 116"/>
                <a:gd name="T11" fmla="*/ 0 h 100"/>
                <a:gd name="T12" fmla="*/ 96 w 116"/>
                <a:gd name="T13" fmla="*/ 36 h 100"/>
                <a:gd name="T14" fmla="*/ 96 w 116"/>
                <a:gd name="T15" fmla="*/ 64 h 100"/>
                <a:gd name="T16" fmla="*/ 114 w 116"/>
                <a:gd name="T17" fmla="*/ 92 h 100"/>
                <a:gd name="T18" fmla="*/ 116 w 116"/>
                <a:gd name="T19" fmla="*/ 97 h 100"/>
                <a:gd name="T20" fmla="*/ 112 w 116"/>
                <a:gd name="T21" fmla="*/ 100 h 100"/>
                <a:gd name="T22" fmla="*/ 22 w 116"/>
                <a:gd name="T23" fmla="*/ 8 h 100"/>
                <a:gd name="T24" fmla="*/ 8 w 116"/>
                <a:gd name="T25" fmla="*/ 22 h 100"/>
                <a:gd name="T26" fmla="*/ 8 w 116"/>
                <a:gd name="T27" fmla="*/ 64 h 100"/>
                <a:gd name="T28" fmla="*/ 36 w 116"/>
                <a:gd name="T29" fmla="*/ 92 h 100"/>
                <a:gd name="T30" fmla="*/ 100 w 116"/>
                <a:gd name="T31" fmla="*/ 92 h 100"/>
                <a:gd name="T32" fmla="*/ 88 w 116"/>
                <a:gd name="T33" fmla="*/ 64 h 100"/>
                <a:gd name="T34" fmla="*/ 88 w 116"/>
                <a:gd name="T35" fmla="*/ 36 h 100"/>
                <a:gd name="T36" fmla="*/ 60 w 116"/>
                <a:gd name="T37" fmla="*/ 8 h 100"/>
                <a:gd name="T38" fmla="*/ 22 w 116"/>
                <a:gd name="T39" fmla="*/ 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00">
                  <a:moveTo>
                    <a:pt x="112" y="100"/>
                  </a:moveTo>
                  <a:cubicBezTo>
                    <a:pt x="36" y="100"/>
                    <a:pt x="36" y="100"/>
                    <a:pt x="36" y="100"/>
                  </a:cubicBezTo>
                  <a:cubicBezTo>
                    <a:pt x="16" y="100"/>
                    <a:pt x="0" y="84"/>
                    <a:pt x="0" y="6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80" y="0"/>
                    <a:pt x="96" y="16"/>
                    <a:pt x="96" y="36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83"/>
                    <a:pt x="113" y="92"/>
                    <a:pt x="114" y="92"/>
                  </a:cubicBezTo>
                  <a:cubicBezTo>
                    <a:pt x="115" y="93"/>
                    <a:pt x="116" y="95"/>
                    <a:pt x="116" y="97"/>
                  </a:cubicBezTo>
                  <a:cubicBezTo>
                    <a:pt x="115" y="98"/>
                    <a:pt x="114" y="100"/>
                    <a:pt x="112" y="100"/>
                  </a:cubicBezTo>
                  <a:close/>
                  <a:moveTo>
                    <a:pt x="22" y="8"/>
                  </a:moveTo>
                  <a:cubicBezTo>
                    <a:pt x="14" y="8"/>
                    <a:pt x="8" y="14"/>
                    <a:pt x="8" y="22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79"/>
                    <a:pt x="20" y="92"/>
                    <a:pt x="36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94" y="86"/>
                    <a:pt x="88" y="77"/>
                    <a:pt x="88" y="64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20"/>
                    <a:pt x="75" y="8"/>
                    <a:pt x="60" y="8"/>
                  </a:cubicBezTo>
                  <a:lnTo>
                    <a:pt x="22" y="8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6" name="Freeform 426"/>
            <p:cNvSpPr>
              <a:spLocks/>
            </p:cNvSpPr>
            <p:nvPr/>
          </p:nvSpPr>
          <p:spPr bwMode="auto">
            <a:xfrm>
              <a:off x="1703388" y="3586163"/>
              <a:ext cx="106363" cy="46038"/>
            </a:xfrm>
            <a:custGeom>
              <a:avLst/>
              <a:gdLst>
                <a:gd name="T0" fmla="*/ 68 w 72"/>
                <a:gd name="T1" fmla="*/ 32 h 32"/>
                <a:gd name="T2" fmla="*/ 0 w 72"/>
                <a:gd name="T3" fmla="*/ 32 h 32"/>
                <a:gd name="T4" fmla="*/ 0 w 72"/>
                <a:gd name="T5" fmla="*/ 24 h 32"/>
                <a:gd name="T6" fmla="*/ 63 w 72"/>
                <a:gd name="T7" fmla="*/ 24 h 32"/>
                <a:gd name="T8" fmla="*/ 44 w 72"/>
                <a:gd name="T9" fmla="*/ 8 h 32"/>
                <a:gd name="T10" fmla="*/ 20 w 72"/>
                <a:gd name="T11" fmla="*/ 8 h 32"/>
                <a:gd name="T12" fmla="*/ 20 w 72"/>
                <a:gd name="T13" fmla="*/ 0 h 32"/>
                <a:gd name="T14" fmla="*/ 44 w 72"/>
                <a:gd name="T15" fmla="*/ 0 h 32"/>
                <a:gd name="T16" fmla="*/ 72 w 72"/>
                <a:gd name="T17" fmla="*/ 28 h 32"/>
                <a:gd name="T18" fmla="*/ 68 w 72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32">
                  <a:moveTo>
                    <a:pt x="68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2" y="15"/>
                    <a:pt x="53" y="8"/>
                    <a:pt x="44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9" y="0"/>
                    <a:pt x="72" y="12"/>
                    <a:pt x="72" y="28"/>
                  </a:cubicBezTo>
                  <a:cubicBezTo>
                    <a:pt x="72" y="30"/>
                    <a:pt x="70" y="32"/>
                    <a:pt x="68" y="3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7" name="Rectangle 427"/>
            <p:cNvSpPr>
              <a:spLocks noChangeArrowheads="1"/>
            </p:cNvSpPr>
            <p:nvPr/>
          </p:nvSpPr>
          <p:spPr bwMode="auto">
            <a:xfrm>
              <a:off x="1638300" y="3627438"/>
              <a:ext cx="12700" cy="28575"/>
            </a:xfrm>
            <a:prstGeom prst="rect">
              <a:avLst/>
            </a:pr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8" name="Rectangle 428"/>
            <p:cNvSpPr>
              <a:spLocks noChangeArrowheads="1"/>
            </p:cNvSpPr>
            <p:nvPr/>
          </p:nvSpPr>
          <p:spPr bwMode="auto">
            <a:xfrm>
              <a:off x="1720850" y="3627438"/>
              <a:ext cx="12700" cy="28575"/>
            </a:xfrm>
            <a:prstGeom prst="rect">
              <a:avLst/>
            </a:pr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9" name="Freeform 429"/>
            <p:cNvSpPr>
              <a:spLocks/>
            </p:cNvSpPr>
            <p:nvPr/>
          </p:nvSpPr>
          <p:spPr bwMode="auto">
            <a:xfrm>
              <a:off x="1720850" y="3538538"/>
              <a:ext cx="341313" cy="44450"/>
            </a:xfrm>
            <a:custGeom>
              <a:avLst/>
              <a:gdLst>
                <a:gd name="T0" fmla="*/ 118 w 232"/>
                <a:gd name="T1" fmla="*/ 30 h 30"/>
                <a:gd name="T2" fmla="*/ 0 w 232"/>
                <a:gd name="T3" fmla="*/ 7 h 30"/>
                <a:gd name="T4" fmla="*/ 4 w 232"/>
                <a:gd name="T5" fmla="*/ 0 h 30"/>
                <a:gd name="T6" fmla="*/ 118 w 232"/>
                <a:gd name="T7" fmla="*/ 22 h 30"/>
                <a:gd name="T8" fmla="*/ 228 w 232"/>
                <a:gd name="T9" fmla="*/ 2 h 30"/>
                <a:gd name="T10" fmla="*/ 232 w 232"/>
                <a:gd name="T11" fmla="*/ 9 h 30"/>
                <a:gd name="T12" fmla="*/ 118 w 232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0">
                  <a:moveTo>
                    <a:pt x="118" y="30"/>
                  </a:moveTo>
                  <a:cubicBezTo>
                    <a:pt x="71" y="30"/>
                    <a:pt x="27" y="21"/>
                    <a:pt x="0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0" y="14"/>
                    <a:pt x="72" y="22"/>
                    <a:pt x="118" y="22"/>
                  </a:cubicBezTo>
                  <a:cubicBezTo>
                    <a:pt x="161" y="22"/>
                    <a:pt x="203" y="14"/>
                    <a:pt x="228" y="2"/>
                  </a:cubicBezTo>
                  <a:cubicBezTo>
                    <a:pt x="232" y="9"/>
                    <a:pt x="232" y="9"/>
                    <a:pt x="232" y="9"/>
                  </a:cubicBezTo>
                  <a:cubicBezTo>
                    <a:pt x="205" y="22"/>
                    <a:pt x="163" y="30"/>
                    <a:pt x="118" y="3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0" name="Freeform 430"/>
            <p:cNvSpPr>
              <a:spLocks/>
            </p:cNvSpPr>
            <p:nvPr/>
          </p:nvSpPr>
          <p:spPr bwMode="auto">
            <a:xfrm>
              <a:off x="1728788" y="3443288"/>
              <a:ext cx="31750" cy="22225"/>
            </a:xfrm>
            <a:custGeom>
              <a:avLst/>
              <a:gdLst>
                <a:gd name="T0" fmla="*/ 3 w 22"/>
                <a:gd name="T1" fmla="*/ 15 h 15"/>
                <a:gd name="T2" fmla="*/ 0 w 22"/>
                <a:gd name="T3" fmla="*/ 8 h 15"/>
                <a:gd name="T4" fmla="*/ 20 w 22"/>
                <a:gd name="T5" fmla="*/ 0 h 15"/>
                <a:gd name="T6" fmla="*/ 22 w 22"/>
                <a:gd name="T7" fmla="*/ 8 h 15"/>
                <a:gd name="T8" fmla="*/ 3 w 2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3" y="15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2" y="3"/>
                    <a:pt x="20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5" y="10"/>
                    <a:pt x="9" y="13"/>
                    <a:pt x="3" y="1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1" name="Freeform 431"/>
            <p:cNvSpPr>
              <a:spLocks/>
            </p:cNvSpPr>
            <p:nvPr/>
          </p:nvSpPr>
          <p:spPr bwMode="auto">
            <a:xfrm>
              <a:off x="1843088" y="3424238"/>
              <a:ext cx="76200" cy="15875"/>
            </a:xfrm>
            <a:custGeom>
              <a:avLst/>
              <a:gdLst>
                <a:gd name="T0" fmla="*/ 1 w 52"/>
                <a:gd name="T1" fmla="*/ 10 h 10"/>
                <a:gd name="T2" fmla="*/ 0 w 52"/>
                <a:gd name="T3" fmla="*/ 2 h 10"/>
                <a:gd name="T4" fmla="*/ 52 w 52"/>
                <a:gd name="T5" fmla="*/ 0 h 10"/>
                <a:gd name="T6" fmla="*/ 52 w 52"/>
                <a:gd name="T7" fmla="*/ 8 h 10"/>
                <a:gd name="T8" fmla="*/ 1 w 5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">
                  <a:moveTo>
                    <a:pt x="1" y="1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7" y="0"/>
                    <a:pt x="35" y="0"/>
                    <a:pt x="5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35" y="8"/>
                    <a:pt x="17" y="8"/>
                    <a:pt x="1" y="1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2" name="Freeform 432"/>
            <p:cNvSpPr>
              <a:spLocks/>
            </p:cNvSpPr>
            <p:nvPr/>
          </p:nvSpPr>
          <p:spPr bwMode="auto">
            <a:xfrm>
              <a:off x="2009775" y="3438525"/>
              <a:ext cx="50800" cy="26988"/>
            </a:xfrm>
            <a:custGeom>
              <a:avLst/>
              <a:gdLst>
                <a:gd name="T0" fmla="*/ 32 w 35"/>
                <a:gd name="T1" fmla="*/ 19 h 19"/>
                <a:gd name="T2" fmla="*/ 0 w 35"/>
                <a:gd name="T3" fmla="*/ 8 h 19"/>
                <a:gd name="T4" fmla="*/ 2 w 35"/>
                <a:gd name="T5" fmla="*/ 0 h 19"/>
                <a:gd name="T6" fmla="*/ 35 w 35"/>
                <a:gd name="T7" fmla="*/ 11 h 19"/>
                <a:gd name="T8" fmla="*/ 32 w 35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9">
                  <a:moveTo>
                    <a:pt x="32" y="19"/>
                  </a:moveTo>
                  <a:cubicBezTo>
                    <a:pt x="23" y="14"/>
                    <a:pt x="12" y="11"/>
                    <a:pt x="0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3"/>
                    <a:pt x="26" y="7"/>
                    <a:pt x="35" y="11"/>
                  </a:cubicBezTo>
                  <a:lnTo>
                    <a:pt x="32" y="19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41" name="Группа 1240"/>
          <p:cNvGrpSpPr/>
          <p:nvPr/>
        </p:nvGrpSpPr>
        <p:grpSpPr>
          <a:xfrm>
            <a:off x="3095241" y="3468291"/>
            <a:ext cx="436563" cy="436563"/>
            <a:chOff x="3163888" y="3227388"/>
            <a:chExt cx="436563" cy="436563"/>
          </a:xfrm>
        </p:grpSpPr>
        <p:sp>
          <p:nvSpPr>
            <p:cNvPr id="753" name="Freeform 433"/>
            <p:cNvSpPr>
              <a:spLocks/>
            </p:cNvSpPr>
            <p:nvPr/>
          </p:nvSpPr>
          <p:spPr bwMode="auto">
            <a:xfrm>
              <a:off x="3344863" y="3295650"/>
              <a:ext cx="128588" cy="42863"/>
            </a:xfrm>
            <a:custGeom>
              <a:avLst/>
              <a:gdLst>
                <a:gd name="T0" fmla="*/ 83 w 88"/>
                <a:gd name="T1" fmla="*/ 29 h 29"/>
                <a:gd name="T2" fmla="*/ 81 w 88"/>
                <a:gd name="T3" fmla="*/ 28 h 29"/>
                <a:gd name="T4" fmla="*/ 44 w 88"/>
                <a:gd name="T5" fmla="*/ 11 h 29"/>
                <a:gd name="T6" fmla="*/ 6 w 88"/>
                <a:gd name="T7" fmla="*/ 11 h 29"/>
                <a:gd name="T8" fmla="*/ 1 w 88"/>
                <a:gd name="T9" fmla="*/ 8 h 29"/>
                <a:gd name="T10" fmla="*/ 4 w 88"/>
                <a:gd name="T11" fmla="*/ 3 h 29"/>
                <a:gd name="T12" fmla="*/ 46 w 88"/>
                <a:gd name="T13" fmla="*/ 3 h 29"/>
                <a:gd name="T14" fmla="*/ 86 w 88"/>
                <a:gd name="T15" fmla="*/ 21 h 29"/>
                <a:gd name="T16" fmla="*/ 86 w 88"/>
                <a:gd name="T17" fmla="*/ 27 h 29"/>
                <a:gd name="T18" fmla="*/ 83 w 88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29">
                  <a:moveTo>
                    <a:pt x="83" y="29"/>
                  </a:moveTo>
                  <a:cubicBezTo>
                    <a:pt x="82" y="29"/>
                    <a:pt x="81" y="28"/>
                    <a:pt x="81" y="28"/>
                  </a:cubicBezTo>
                  <a:cubicBezTo>
                    <a:pt x="70" y="19"/>
                    <a:pt x="58" y="14"/>
                    <a:pt x="44" y="11"/>
                  </a:cubicBezTo>
                  <a:cubicBezTo>
                    <a:pt x="31" y="8"/>
                    <a:pt x="18" y="8"/>
                    <a:pt x="6" y="11"/>
                  </a:cubicBezTo>
                  <a:cubicBezTo>
                    <a:pt x="4" y="12"/>
                    <a:pt x="1" y="10"/>
                    <a:pt x="1" y="8"/>
                  </a:cubicBezTo>
                  <a:cubicBezTo>
                    <a:pt x="0" y="6"/>
                    <a:pt x="2" y="4"/>
                    <a:pt x="4" y="3"/>
                  </a:cubicBezTo>
                  <a:cubicBezTo>
                    <a:pt x="18" y="0"/>
                    <a:pt x="32" y="0"/>
                    <a:pt x="46" y="3"/>
                  </a:cubicBezTo>
                  <a:cubicBezTo>
                    <a:pt x="60" y="6"/>
                    <a:pt x="74" y="12"/>
                    <a:pt x="86" y="21"/>
                  </a:cubicBezTo>
                  <a:cubicBezTo>
                    <a:pt x="87" y="23"/>
                    <a:pt x="88" y="25"/>
                    <a:pt x="86" y="27"/>
                  </a:cubicBezTo>
                  <a:cubicBezTo>
                    <a:pt x="85" y="28"/>
                    <a:pt x="84" y="29"/>
                    <a:pt x="83" y="2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4" name="Freeform 434"/>
            <p:cNvSpPr>
              <a:spLocks/>
            </p:cNvSpPr>
            <p:nvPr/>
          </p:nvSpPr>
          <p:spPr bwMode="auto">
            <a:xfrm>
              <a:off x="3489325" y="3421063"/>
              <a:ext cx="38100" cy="107950"/>
            </a:xfrm>
            <a:custGeom>
              <a:avLst/>
              <a:gdLst>
                <a:gd name="T0" fmla="*/ 4 w 26"/>
                <a:gd name="T1" fmla="*/ 74 h 74"/>
                <a:gd name="T2" fmla="*/ 2 w 26"/>
                <a:gd name="T3" fmla="*/ 73 h 74"/>
                <a:gd name="T4" fmla="*/ 1 w 26"/>
                <a:gd name="T5" fmla="*/ 68 h 74"/>
                <a:gd name="T6" fmla="*/ 15 w 26"/>
                <a:gd name="T7" fmla="*/ 34 h 74"/>
                <a:gd name="T8" fmla="*/ 17 w 26"/>
                <a:gd name="T9" fmla="*/ 5 h 74"/>
                <a:gd name="T10" fmla="*/ 20 w 26"/>
                <a:gd name="T11" fmla="*/ 0 h 74"/>
                <a:gd name="T12" fmla="*/ 25 w 26"/>
                <a:gd name="T13" fmla="*/ 4 h 74"/>
                <a:gd name="T14" fmla="*/ 23 w 26"/>
                <a:gd name="T15" fmla="*/ 36 h 74"/>
                <a:gd name="T16" fmla="*/ 8 w 26"/>
                <a:gd name="T17" fmla="*/ 72 h 74"/>
                <a:gd name="T18" fmla="*/ 4 w 26"/>
                <a:gd name="T1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74">
                  <a:moveTo>
                    <a:pt x="4" y="74"/>
                  </a:moveTo>
                  <a:cubicBezTo>
                    <a:pt x="4" y="74"/>
                    <a:pt x="3" y="74"/>
                    <a:pt x="2" y="73"/>
                  </a:cubicBezTo>
                  <a:cubicBezTo>
                    <a:pt x="0" y="72"/>
                    <a:pt x="0" y="70"/>
                    <a:pt x="1" y="68"/>
                  </a:cubicBezTo>
                  <a:cubicBezTo>
                    <a:pt x="8" y="58"/>
                    <a:pt x="13" y="47"/>
                    <a:pt x="15" y="34"/>
                  </a:cubicBezTo>
                  <a:cubicBezTo>
                    <a:pt x="17" y="25"/>
                    <a:pt x="18" y="15"/>
                    <a:pt x="17" y="5"/>
                  </a:cubicBezTo>
                  <a:cubicBezTo>
                    <a:pt x="16" y="2"/>
                    <a:pt x="18" y="1"/>
                    <a:pt x="20" y="0"/>
                  </a:cubicBezTo>
                  <a:cubicBezTo>
                    <a:pt x="22" y="0"/>
                    <a:pt x="24" y="2"/>
                    <a:pt x="25" y="4"/>
                  </a:cubicBezTo>
                  <a:cubicBezTo>
                    <a:pt x="26" y="14"/>
                    <a:pt x="25" y="25"/>
                    <a:pt x="23" y="36"/>
                  </a:cubicBezTo>
                  <a:cubicBezTo>
                    <a:pt x="20" y="49"/>
                    <a:pt x="15" y="61"/>
                    <a:pt x="8" y="72"/>
                  </a:cubicBezTo>
                  <a:cubicBezTo>
                    <a:pt x="7" y="74"/>
                    <a:pt x="6" y="74"/>
                    <a:pt x="4" y="7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5" name="Freeform 435"/>
            <p:cNvSpPr>
              <a:spLocks/>
            </p:cNvSpPr>
            <p:nvPr/>
          </p:nvSpPr>
          <p:spPr bwMode="auto">
            <a:xfrm>
              <a:off x="3297238" y="3554413"/>
              <a:ext cx="115888" cy="34925"/>
            </a:xfrm>
            <a:custGeom>
              <a:avLst/>
              <a:gdLst>
                <a:gd name="T0" fmla="*/ 57 w 79"/>
                <a:gd name="T1" fmla="*/ 24 h 24"/>
                <a:gd name="T2" fmla="*/ 37 w 79"/>
                <a:gd name="T3" fmla="*/ 22 h 24"/>
                <a:gd name="T4" fmla="*/ 2 w 79"/>
                <a:gd name="T5" fmla="*/ 8 h 24"/>
                <a:gd name="T6" fmla="*/ 1 w 79"/>
                <a:gd name="T7" fmla="*/ 2 h 24"/>
                <a:gd name="T8" fmla="*/ 7 w 79"/>
                <a:gd name="T9" fmla="*/ 1 h 24"/>
                <a:gd name="T10" fmla="*/ 39 w 79"/>
                <a:gd name="T11" fmla="*/ 14 h 24"/>
                <a:gd name="T12" fmla="*/ 74 w 79"/>
                <a:gd name="T13" fmla="*/ 15 h 24"/>
                <a:gd name="T14" fmla="*/ 79 w 79"/>
                <a:gd name="T15" fmla="*/ 18 h 24"/>
                <a:gd name="T16" fmla="*/ 76 w 79"/>
                <a:gd name="T17" fmla="*/ 23 h 24"/>
                <a:gd name="T18" fmla="*/ 57 w 79"/>
                <a:gd name="T1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24">
                  <a:moveTo>
                    <a:pt x="57" y="24"/>
                  </a:moveTo>
                  <a:cubicBezTo>
                    <a:pt x="51" y="24"/>
                    <a:pt x="44" y="24"/>
                    <a:pt x="37" y="22"/>
                  </a:cubicBezTo>
                  <a:cubicBezTo>
                    <a:pt x="23" y="19"/>
                    <a:pt x="13" y="15"/>
                    <a:pt x="2" y="8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6" y="8"/>
                    <a:pt x="26" y="12"/>
                    <a:pt x="39" y="14"/>
                  </a:cubicBezTo>
                  <a:cubicBezTo>
                    <a:pt x="50" y="17"/>
                    <a:pt x="62" y="17"/>
                    <a:pt x="74" y="15"/>
                  </a:cubicBezTo>
                  <a:cubicBezTo>
                    <a:pt x="76" y="14"/>
                    <a:pt x="78" y="16"/>
                    <a:pt x="79" y="18"/>
                  </a:cubicBezTo>
                  <a:cubicBezTo>
                    <a:pt x="79" y="20"/>
                    <a:pt x="78" y="22"/>
                    <a:pt x="76" y="23"/>
                  </a:cubicBezTo>
                  <a:cubicBezTo>
                    <a:pt x="70" y="24"/>
                    <a:pt x="64" y="24"/>
                    <a:pt x="57" y="2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6" name="Freeform 436"/>
            <p:cNvSpPr>
              <a:spLocks/>
            </p:cNvSpPr>
            <p:nvPr/>
          </p:nvSpPr>
          <p:spPr bwMode="auto">
            <a:xfrm>
              <a:off x="3235325" y="3363913"/>
              <a:ext cx="33338" cy="109538"/>
            </a:xfrm>
            <a:custGeom>
              <a:avLst/>
              <a:gdLst>
                <a:gd name="T0" fmla="*/ 6 w 23"/>
                <a:gd name="T1" fmla="*/ 75 h 75"/>
                <a:gd name="T2" fmla="*/ 2 w 23"/>
                <a:gd name="T3" fmla="*/ 72 h 75"/>
                <a:gd name="T4" fmla="*/ 3 w 23"/>
                <a:gd name="T5" fmla="*/ 34 h 75"/>
                <a:gd name="T6" fmla="*/ 15 w 23"/>
                <a:gd name="T7" fmla="*/ 3 h 75"/>
                <a:gd name="T8" fmla="*/ 20 w 23"/>
                <a:gd name="T9" fmla="*/ 1 h 75"/>
                <a:gd name="T10" fmla="*/ 22 w 23"/>
                <a:gd name="T11" fmla="*/ 7 h 75"/>
                <a:gd name="T12" fmla="*/ 10 w 23"/>
                <a:gd name="T13" fmla="*/ 36 h 75"/>
                <a:gd name="T14" fmla="*/ 10 w 23"/>
                <a:gd name="T15" fmla="*/ 71 h 75"/>
                <a:gd name="T16" fmla="*/ 7 w 23"/>
                <a:gd name="T17" fmla="*/ 75 h 75"/>
                <a:gd name="T18" fmla="*/ 6 w 23"/>
                <a:gd name="T1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75">
                  <a:moveTo>
                    <a:pt x="6" y="75"/>
                  </a:moveTo>
                  <a:cubicBezTo>
                    <a:pt x="4" y="75"/>
                    <a:pt x="2" y="74"/>
                    <a:pt x="2" y="72"/>
                  </a:cubicBezTo>
                  <a:cubicBezTo>
                    <a:pt x="0" y="59"/>
                    <a:pt x="0" y="47"/>
                    <a:pt x="3" y="34"/>
                  </a:cubicBezTo>
                  <a:cubicBezTo>
                    <a:pt x="5" y="23"/>
                    <a:pt x="9" y="12"/>
                    <a:pt x="15" y="3"/>
                  </a:cubicBezTo>
                  <a:cubicBezTo>
                    <a:pt x="16" y="1"/>
                    <a:pt x="19" y="0"/>
                    <a:pt x="20" y="1"/>
                  </a:cubicBezTo>
                  <a:cubicBezTo>
                    <a:pt x="22" y="2"/>
                    <a:pt x="23" y="5"/>
                    <a:pt x="22" y="7"/>
                  </a:cubicBezTo>
                  <a:cubicBezTo>
                    <a:pt x="16" y="16"/>
                    <a:pt x="13" y="25"/>
                    <a:pt x="10" y="36"/>
                  </a:cubicBezTo>
                  <a:cubicBezTo>
                    <a:pt x="8" y="47"/>
                    <a:pt x="8" y="59"/>
                    <a:pt x="10" y="71"/>
                  </a:cubicBezTo>
                  <a:cubicBezTo>
                    <a:pt x="10" y="73"/>
                    <a:pt x="9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7" name="Freeform 437"/>
            <p:cNvSpPr>
              <a:spLocks/>
            </p:cNvSpPr>
            <p:nvPr/>
          </p:nvSpPr>
          <p:spPr bwMode="auto">
            <a:xfrm>
              <a:off x="3359150" y="3236913"/>
              <a:ext cx="153988" cy="55563"/>
            </a:xfrm>
            <a:custGeom>
              <a:avLst/>
              <a:gdLst>
                <a:gd name="T0" fmla="*/ 100 w 105"/>
                <a:gd name="T1" fmla="*/ 38 h 38"/>
                <a:gd name="T2" fmla="*/ 98 w 105"/>
                <a:gd name="T3" fmla="*/ 37 h 38"/>
                <a:gd name="T4" fmla="*/ 42 w 105"/>
                <a:gd name="T5" fmla="*/ 11 h 38"/>
                <a:gd name="T6" fmla="*/ 4 w 105"/>
                <a:gd name="T7" fmla="*/ 9 h 38"/>
                <a:gd name="T8" fmla="*/ 0 w 105"/>
                <a:gd name="T9" fmla="*/ 6 h 38"/>
                <a:gd name="T10" fmla="*/ 4 w 105"/>
                <a:gd name="T11" fmla="*/ 1 h 38"/>
                <a:gd name="T12" fmla="*/ 44 w 105"/>
                <a:gd name="T13" fmla="*/ 3 h 38"/>
                <a:gd name="T14" fmla="*/ 103 w 105"/>
                <a:gd name="T15" fmla="*/ 31 h 38"/>
                <a:gd name="T16" fmla="*/ 103 w 105"/>
                <a:gd name="T17" fmla="*/ 37 h 38"/>
                <a:gd name="T18" fmla="*/ 100 w 105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38">
                  <a:moveTo>
                    <a:pt x="100" y="38"/>
                  </a:moveTo>
                  <a:cubicBezTo>
                    <a:pt x="99" y="38"/>
                    <a:pt x="99" y="38"/>
                    <a:pt x="98" y="37"/>
                  </a:cubicBezTo>
                  <a:cubicBezTo>
                    <a:pt x="82" y="24"/>
                    <a:pt x="63" y="15"/>
                    <a:pt x="42" y="11"/>
                  </a:cubicBezTo>
                  <a:cubicBezTo>
                    <a:pt x="29" y="8"/>
                    <a:pt x="15" y="8"/>
                    <a:pt x="4" y="9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3"/>
                    <a:pt x="1" y="2"/>
                    <a:pt x="4" y="1"/>
                  </a:cubicBezTo>
                  <a:cubicBezTo>
                    <a:pt x="15" y="0"/>
                    <a:pt x="29" y="0"/>
                    <a:pt x="44" y="3"/>
                  </a:cubicBezTo>
                  <a:cubicBezTo>
                    <a:pt x="66" y="7"/>
                    <a:pt x="86" y="17"/>
                    <a:pt x="103" y="31"/>
                  </a:cubicBezTo>
                  <a:cubicBezTo>
                    <a:pt x="105" y="32"/>
                    <a:pt x="105" y="35"/>
                    <a:pt x="103" y="37"/>
                  </a:cubicBezTo>
                  <a:cubicBezTo>
                    <a:pt x="103" y="37"/>
                    <a:pt x="101" y="38"/>
                    <a:pt x="100" y="3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8" name="Freeform 438"/>
            <p:cNvSpPr>
              <a:spLocks/>
            </p:cNvSpPr>
            <p:nvPr/>
          </p:nvSpPr>
          <p:spPr bwMode="auto">
            <a:xfrm>
              <a:off x="3535363" y="3430588"/>
              <a:ext cx="50800" cy="138113"/>
            </a:xfrm>
            <a:custGeom>
              <a:avLst/>
              <a:gdLst>
                <a:gd name="T0" fmla="*/ 4 w 35"/>
                <a:gd name="T1" fmla="*/ 94 h 94"/>
                <a:gd name="T2" fmla="*/ 2 w 35"/>
                <a:gd name="T3" fmla="*/ 93 h 94"/>
                <a:gd name="T4" fmla="*/ 1 w 35"/>
                <a:gd name="T5" fmla="*/ 88 h 94"/>
                <a:gd name="T6" fmla="*/ 24 w 35"/>
                <a:gd name="T7" fmla="*/ 36 h 94"/>
                <a:gd name="T8" fmla="*/ 27 w 35"/>
                <a:gd name="T9" fmla="*/ 4 h 94"/>
                <a:gd name="T10" fmla="*/ 31 w 35"/>
                <a:gd name="T11" fmla="*/ 0 h 94"/>
                <a:gd name="T12" fmla="*/ 35 w 35"/>
                <a:gd name="T13" fmla="*/ 4 h 94"/>
                <a:gd name="T14" fmla="*/ 32 w 35"/>
                <a:gd name="T15" fmla="*/ 37 h 94"/>
                <a:gd name="T16" fmla="*/ 7 w 35"/>
                <a:gd name="T17" fmla="*/ 93 h 94"/>
                <a:gd name="T18" fmla="*/ 4 w 35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94">
                  <a:moveTo>
                    <a:pt x="4" y="94"/>
                  </a:moveTo>
                  <a:cubicBezTo>
                    <a:pt x="3" y="94"/>
                    <a:pt x="2" y="94"/>
                    <a:pt x="2" y="93"/>
                  </a:cubicBezTo>
                  <a:cubicBezTo>
                    <a:pt x="0" y="92"/>
                    <a:pt x="0" y="90"/>
                    <a:pt x="1" y="88"/>
                  </a:cubicBezTo>
                  <a:cubicBezTo>
                    <a:pt x="12" y="72"/>
                    <a:pt x="20" y="55"/>
                    <a:pt x="24" y="36"/>
                  </a:cubicBezTo>
                  <a:cubicBezTo>
                    <a:pt x="26" y="25"/>
                    <a:pt x="27" y="15"/>
                    <a:pt x="27" y="4"/>
                  </a:cubicBezTo>
                  <a:cubicBezTo>
                    <a:pt x="27" y="2"/>
                    <a:pt x="29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15"/>
                    <a:pt x="34" y="26"/>
                    <a:pt x="32" y="37"/>
                  </a:cubicBezTo>
                  <a:cubicBezTo>
                    <a:pt x="28" y="58"/>
                    <a:pt x="19" y="76"/>
                    <a:pt x="7" y="93"/>
                  </a:cubicBezTo>
                  <a:cubicBezTo>
                    <a:pt x="7" y="94"/>
                    <a:pt x="5" y="94"/>
                    <a:pt x="4" y="9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9" name="Freeform 439"/>
            <p:cNvSpPr>
              <a:spLocks/>
            </p:cNvSpPr>
            <p:nvPr/>
          </p:nvSpPr>
          <p:spPr bwMode="auto">
            <a:xfrm>
              <a:off x="3254375" y="3597275"/>
              <a:ext cx="149225" cy="52388"/>
            </a:xfrm>
            <a:custGeom>
              <a:avLst/>
              <a:gdLst>
                <a:gd name="T0" fmla="*/ 87 w 101"/>
                <a:gd name="T1" fmla="*/ 36 h 36"/>
                <a:gd name="T2" fmla="*/ 58 w 101"/>
                <a:gd name="T3" fmla="*/ 33 h 36"/>
                <a:gd name="T4" fmla="*/ 2 w 101"/>
                <a:gd name="T5" fmla="*/ 8 h 36"/>
                <a:gd name="T6" fmla="*/ 2 w 101"/>
                <a:gd name="T7" fmla="*/ 2 h 36"/>
                <a:gd name="T8" fmla="*/ 7 w 101"/>
                <a:gd name="T9" fmla="*/ 2 h 36"/>
                <a:gd name="T10" fmla="*/ 59 w 101"/>
                <a:gd name="T11" fmla="*/ 25 h 36"/>
                <a:gd name="T12" fmla="*/ 96 w 101"/>
                <a:gd name="T13" fmla="*/ 28 h 36"/>
                <a:gd name="T14" fmla="*/ 101 w 101"/>
                <a:gd name="T15" fmla="*/ 32 h 36"/>
                <a:gd name="T16" fmla="*/ 97 w 101"/>
                <a:gd name="T17" fmla="*/ 36 h 36"/>
                <a:gd name="T18" fmla="*/ 87 w 101"/>
                <a:gd name="T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36">
                  <a:moveTo>
                    <a:pt x="87" y="36"/>
                  </a:moveTo>
                  <a:cubicBezTo>
                    <a:pt x="77" y="36"/>
                    <a:pt x="67" y="35"/>
                    <a:pt x="58" y="33"/>
                  </a:cubicBezTo>
                  <a:cubicBezTo>
                    <a:pt x="37" y="29"/>
                    <a:pt x="19" y="20"/>
                    <a:pt x="2" y="8"/>
                  </a:cubicBezTo>
                  <a:cubicBezTo>
                    <a:pt x="1" y="7"/>
                    <a:pt x="0" y="4"/>
                    <a:pt x="2" y="2"/>
                  </a:cubicBezTo>
                  <a:cubicBezTo>
                    <a:pt x="3" y="1"/>
                    <a:pt x="6" y="0"/>
                    <a:pt x="7" y="2"/>
                  </a:cubicBezTo>
                  <a:cubicBezTo>
                    <a:pt x="23" y="13"/>
                    <a:pt x="40" y="21"/>
                    <a:pt x="59" y="25"/>
                  </a:cubicBezTo>
                  <a:cubicBezTo>
                    <a:pt x="72" y="28"/>
                    <a:pt x="84" y="29"/>
                    <a:pt x="96" y="28"/>
                  </a:cubicBezTo>
                  <a:cubicBezTo>
                    <a:pt x="99" y="28"/>
                    <a:pt x="101" y="29"/>
                    <a:pt x="101" y="32"/>
                  </a:cubicBezTo>
                  <a:cubicBezTo>
                    <a:pt x="101" y="34"/>
                    <a:pt x="99" y="36"/>
                    <a:pt x="97" y="36"/>
                  </a:cubicBezTo>
                  <a:cubicBezTo>
                    <a:pt x="94" y="36"/>
                    <a:pt x="90" y="36"/>
                    <a:pt x="87" y="3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0" name="Freeform 440"/>
            <p:cNvSpPr>
              <a:spLocks/>
            </p:cNvSpPr>
            <p:nvPr/>
          </p:nvSpPr>
          <p:spPr bwMode="auto">
            <a:xfrm>
              <a:off x="3175000" y="3322638"/>
              <a:ext cx="49213" cy="141288"/>
            </a:xfrm>
            <a:custGeom>
              <a:avLst/>
              <a:gdLst>
                <a:gd name="T0" fmla="*/ 5 w 34"/>
                <a:gd name="T1" fmla="*/ 96 h 96"/>
                <a:gd name="T2" fmla="*/ 1 w 34"/>
                <a:gd name="T3" fmla="*/ 92 h 96"/>
                <a:gd name="T4" fmla="*/ 4 w 34"/>
                <a:gd name="T5" fmla="*/ 54 h 96"/>
                <a:gd name="T6" fmla="*/ 26 w 34"/>
                <a:gd name="T7" fmla="*/ 2 h 96"/>
                <a:gd name="T8" fmla="*/ 31 w 34"/>
                <a:gd name="T9" fmla="*/ 1 h 96"/>
                <a:gd name="T10" fmla="*/ 32 w 34"/>
                <a:gd name="T11" fmla="*/ 7 h 96"/>
                <a:gd name="T12" fmla="*/ 12 w 34"/>
                <a:gd name="T13" fmla="*/ 55 h 96"/>
                <a:gd name="T14" fmla="*/ 9 w 34"/>
                <a:gd name="T15" fmla="*/ 92 h 96"/>
                <a:gd name="T16" fmla="*/ 5 w 34"/>
                <a:gd name="T17" fmla="*/ 96 h 96"/>
                <a:gd name="T18" fmla="*/ 5 w 34"/>
                <a:gd name="T1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96">
                  <a:moveTo>
                    <a:pt x="5" y="96"/>
                  </a:moveTo>
                  <a:cubicBezTo>
                    <a:pt x="3" y="96"/>
                    <a:pt x="1" y="94"/>
                    <a:pt x="1" y="92"/>
                  </a:cubicBezTo>
                  <a:cubicBezTo>
                    <a:pt x="0" y="79"/>
                    <a:pt x="1" y="66"/>
                    <a:pt x="4" y="54"/>
                  </a:cubicBezTo>
                  <a:cubicBezTo>
                    <a:pt x="8" y="35"/>
                    <a:pt x="15" y="18"/>
                    <a:pt x="26" y="2"/>
                  </a:cubicBezTo>
                  <a:cubicBezTo>
                    <a:pt x="27" y="0"/>
                    <a:pt x="29" y="0"/>
                    <a:pt x="31" y="1"/>
                  </a:cubicBezTo>
                  <a:cubicBezTo>
                    <a:pt x="33" y="2"/>
                    <a:pt x="34" y="5"/>
                    <a:pt x="32" y="7"/>
                  </a:cubicBezTo>
                  <a:cubicBezTo>
                    <a:pt x="22" y="21"/>
                    <a:pt x="15" y="38"/>
                    <a:pt x="12" y="55"/>
                  </a:cubicBezTo>
                  <a:cubicBezTo>
                    <a:pt x="9" y="67"/>
                    <a:pt x="8" y="79"/>
                    <a:pt x="9" y="92"/>
                  </a:cubicBezTo>
                  <a:cubicBezTo>
                    <a:pt x="9" y="94"/>
                    <a:pt x="8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1" name="Freeform 441"/>
            <p:cNvSpPr>
              <a:spLocks/>
            </p:cNvSpPr>
            <p:nvPr/>
          </p:nvSpPr>
          <p:spPr bwMode="auto">
            <a:xfrm>
              <a:off x="3262313" y="3246438"/>
              <a:ext cx="46038" cy="55563"/>
            </a:xfrm>
            <a:custGeom>
              <a:avLst/>
              <a:gdLst>
                <a:gd name="T0" fmla="*/ 4 w 32"/>
                <a:gd name="T1" fmla="*/ 37 h 37"/>
                <a:gd name="T2" fmla="*/ 3 w 32"/>
                <a:gd name="T3" fmla="*/ 37 h 37"/>
                <a:gd name="T4" fmla="*/ 1 w 32"/>
                <a:gd name="T5" fmla="*/ 32 h 37"/>
                <a:gd name="T6" fmla="*/ 11 w 32"/>
                <a:gd name="T7" fmla="*/ 5 h 37"/>
                <a:gd name="T8" fmla="*/ 14 w 32"/>
                <a:gd name="T9" fmla="*/ 2 h 37"/>
                <a:gd name="T10" fmla="*/ 27 w 32"/>
                <a:gd name="T11" fmla="*/ 0 h 37"/>
                <a:gd name="T12" fmla="*/ 31 w 32"/>
                <a:gd name="T13" fmla="*/ 3 h 37"/>
                <a:gd name="T14" fmla="*/ 28 w 32"/>
                <a:gd name="T15" fmla="*/ 8 h 37"/>
                <a:gd name="T16" fmla="*/ 18 w 32"/>
                <a:gd name="T17" fmla="*/ 10 h 37"/>
                <a:gd name="T18" fmla="*/ 8 w 32"/>
                <a:gd name="T19" fmla="*/ 35 h 37"/>
                <a:gd name="T20" fmla="*/ 4 w 32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7">
                  <a:moveTo>
                    <a:pt x="4" y="37"/>
                  </a:moveTo>
                  <a:cubicBezTo>
                    <a:pt x="4" y="37"/>
                    <a:pt x="3" y="37"/>
                    <a:pt x="3" y="37"/>
                  </a:cubicBezTo>
                  <a:cubicBezTo>
                    <a:pt x="1" y="36"/>
                    <a:pt x="0" y="34"/>
                    <a:pt x="1" y="3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1" y="1"/>
                    <a:pt x="31" y="3"/>
                  </a:cubicBezTo>
                  <a:cubicBezTo>
                    <a:pt x="32" y="5"/>
                    <a:pt x="30" y="7"/>
                    <a:pt x="2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6" y="37"/>
                    <a:pt x="4" y="3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2" name="Freeform 442"/>
            <p:cNvSpPr>
              <a:spLocks/>
            </p:cNvSpPr>
            <p:nvPr/>
          </p:nvSpPr>
          <p:spPr bwMode="auto">
            <a:xfrm>
              <a:off x="3287713" y="3241675"/>
              <a:ext cx="42863" cy="42863"/>
            </a:xfrm>
            <a:custGeom>
              <a:avLst/>
              <a:gdLst>
                <a:gd name="T0" fmla="*/ 4 w 29"/>
                <a:gd name="T1" fmla="*/ 30 h 30"/>
                <a:gd name="T2" fmla="*/ 3 w 29"/>
                <a:gd name="T3" fmla="*/ 30 h 30"/>
                <a:gd name="T4" fmla="*/ 0 w 29"/>
                <a:gd name="T5" fmla="*/ 25 h 30"/>
                <a:gd name="T6" fmla="*/ 6 w 29"/>
                <a:gd name="T7" fmla="*/ 5 h 30"/>
                <a:gd name="T8" fmla="*/ 10 w 29"/>
                <a:gd name="T9" fmla="*/ 2 h 30"/>
                <a:gd name="T10" fmla="*/ 24 w 29"/>
                <a:gd name="T11" fmla="*/ 0 h 30"/>
                <a:gd name="T12" fmla="*/ 28 w 29"/>
                <a:gd name="T13" fmla="*/ 3 h 30"/>
                <a:gd name="T14" fmla="*/ 25 w 29"/>
                <a:gd name="T15" fmla="*/ 8 h 30"/>
                <a:gd name="T16" fmla="*/ 13 w 29"/>
                <a:gd name="T17" fmla="*/ 10 h 30"/>
                <a:gd name="T18" fmla="*/ 8 w 29"/>
                <a:gd name="T19" fmla="*/ 27 h 30"/>
                <a:gd name="T20" fmla="*/ 4 w 29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0">
                  <a:moveTo>
                    <a:pt x="4" y="30"/>
                  </a:moveTo>
                  <a:cubicBezTo>
                    <a:pt x="4" y="30"/>
                    <a:pt x="3" y="30"/>
                    <a:pt x="3" y="30"/>
                  </a:cubicBezTo>
                  <a:cubicBezTo>
                    <a:pt x="1" y="29"/>
                    <a:pt x="0" y="27"/>
                    <a:pt x="0" y="2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8" y="2"/>
                    <a:pt x="10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8" y="1"/>
                    <a:pt x="28" y="3"/>
                  </a:cubicBezTo>
                  <a:cubicBezTo>
                    <a:pt x="29" y="5"/>
                    <a:pt x="27" y="7"/>
                    <a:pt x="25" y="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9"/>
                    <a:pt x="6" y="30"/>
                    <a:pt x="4" y="3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3" name="Freeform 443"/>
            <p:cNvSpPr>
              <a:spLocks/>
            </p:cNvSpPr>
            <p:nvPr/>
          </p:nvSpPr>
          <p:spPr bwMode="auto">
            <a:xfrm>
              <a:off x="3309938" y="3233738"/>
              <a:ext cx="39688" cy="44450"/>
            </a:xfrm>
            <a:custGeom>
              <a:avLst/>
              <a:gdLst>
                <a:gd name="T0" fmla="*/ 5 w 27"/>
                <a:gd name="T1" fmla="*/ 30 h 30"/>
                <a:gd name="T2" fmla="*/ 4 w 27"/>
                <a:gd name="T3" fmla="*/ 29 h 30"/>
                <a:gd name="T4" fmla="*/ 1 w 27"/>
                <a:gd name="T5" fmla="*/ 24 h 30"/>
                <a:gd name="T6" fmla="*/ 7 w 27"/>
                <a:gd name="T7" fmla="*/ 6 h 30"/>
                <a:gd name="T8" fmla="*/ 10 w 27"/>
                <a:gd name="T9" fmla="*/ 3 h 30"/>
                <a:gd name="T10" fmla="*/ 22 w 27"/>
                <a:gd name="T11" fmla="*/ 0 h 30"/>
                <a:gd name="T12" fmla="*/ 26 w 27"/>
                <a:gd name="T13" fmla="*/ 3 h 30"/>
                <a:gd name="T14" fmla="*/ 23 w 27"/>
                <a:gd name="T15" fmla="*/ 8 h 30"/>
                <a:gd name="T16" fmla="*/ 14 w 27"/>
                <a:gd name="T17" fmla="*/ 10 h 30"/>
                <a:gd name="T18" fmla="*/ 9 w 27"/>
                <a:gd name="T19" fmla="*/ 27 h 30"/>
                <a:gd name="T20" fmla="*/ 5 w 27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0">
                  <a:moveTo>
                    <a:pt x="5" y="30"/>
                  </a:moveTo>
                  <a:cubicBezTo>
                    <a:pt x="4" y="30"/>
                    <a:pt x="4" y="30"/>
                    <a:pt x="4" y="29"/>
                  </a:cubicBezTo>
                  <a:cubicBezTo>
                    <a:pt x="2" y="29"/>
                    <a:pt x="0" y="27"/>
                    <a:pt x="1" y="2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8" y="3"/>
                    <a:pt x="10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1"/>
                    <a:pt x="26" y="3"/>
                  </a:cubicBezTo>
                  <a:cubicBezTo>
                    <a:pt x="27" y="6"/>
                    <a:pt x="26" y="8"/>
                    <a:pt x="23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8"/>
                    <a:pt x="7" y="30"/>
                    <a:pt x="5" y="3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4" name="Freeform 444"/>
            <p:cNvSpPr>
              <a:spLocks/>
            </p:cNvSpPr>
            <p:nvPr/>
          </p:nvSpPr>
          <p:spPr bwMode="auto">
            <a:xfrm>
              <a:off x="3327400" y="3227388"/>
              <a:ext cx="53975" cy="52388"/>
            </a:xfrm>
            <a:custGeom>
              <a:avLst/>
              <a:gdLst>
                <a:gd name="T0" fmla="*/ 5 w 36"/>
                <a:gd name="T1" fmla="*/ 35 h 35"/>
                <a:gd name="T2" fmla="*/ 4 w 36"/>
                <a:gd name="T3" fmla="*/ 34 h 35"/>
                <a:gd name="T4" fmla="*/ 1 w 36"/>
                <a:gd name="T5" fmla="*/ 29 h 35"/>
                <a:gd name="T6" fmla="*/ 8 w 36"/>
                <a:gd name="T7" fmla="*/ 6 h 35"/>
                <a:gd name="T8" fmla="*/ 8 w 36"/>
                <a:gd name="T9" fmla="*/ 6 h 35"/>
                <a:gd name="T10" fmla="*/ 26 w 36"/>
                <a:gd name="T11" fmla="*/ 0 h 35"/>
                <a:gd name="T12" fmla="*/ 29 w 36"/>
                <a:gd name="T13" fmla="*/ 1 h 35"/>
                <a:gd name="T14" fmla="*/ 35 w 36"/>
                <a:gd name="T15" fmla="*/ 7 h 35"/>
                <a:gd name="T16" fmla="*/ 35 w 36"/>
                <a:gd name="T17" fmla="*/ 12 h 35"/>
                <a:gd name="T18" fmla="*/ 29 w 36"/>
                <a:gd name="T19" fmla="*/ 13 h 35"/>
                <a:gd name="T20" fmla="*/ 25 w 36"/>
                <a:gd name="T21" fmla="*/ 8 h 35"/>
                <a:gd name="T22" fmla="*/ 15 w 36"/>
                <a:gd name="T23" fmla="*/ 10 h 35"/>
                <a:gd name="T24" fmla="*/ 9 w 36"/>
                <a:gd name="T25" fmla="*/ 32 h 35"/>
                <a:gd name="T26" fmla="*/ 5 w 3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5">
                  <a:moveTo>
                    <a:pt x="5" y="35"/>
                  </a:moveTo>
                  <a:cubicBezTo>
                    <a:pt x="4" y="35"/>
                    <a:pt x="4" y="35"/>
                    <a:pt x="4" y="34"/>
                  </a:cubicBezTo>
                  <a:cubicBezTo>
                    <a:pt x="2" y="34"/>
                    <a:pt x="0" y="32"/>
                    <a:pt x="1" y="2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3"/>
                    <a:pt x="15" y="1"/>
                    <a:pt x="26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8"/>
                    <a:pt x="36" y="11"/>
                    <a:pt x="35" y="12"/>
                  </a:cubicBezTo>
                  <a:cubicBezTo>
                    <a:pt x="33" y="14"/>
                    <a:pt x="31" y="14"/>
                    <a:pt x="29" y="13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1" y="9"/>
                    <a:pt x="17" y="10"/>
                    <a:pt x="15" y="10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7" y="35"/>
                    <a:pt x="5" y="3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5" name="Freeform 445"/>
            <p:cNvSpPr>
              <a:spLocks/>
            </p:cNvSpPr>
            <p:nvPr/>
          </p:nvSpPr>
          <p:spPr bwMode="auto">
            <a:xfrm>
              <a:off x="3344863" y="3238500"/>
              <a:ext cx="25400" cy="76200"/>
            </a:xfrm>
            <a:custGeom>
              <a:avLst/>
              <a:gdLst>
                <a:gd name="T0" fmla="*/ 4 w 17"/>
                <a:gd name="T1" fmla="*/ 52 h 52"/>
                <a:gd name="T2" fmla="*/ 4 w 17"/>
                <a:gd name="T3" fmla="*/ 52 h 52"/>
                <a:gd name="T4" fmla="*/ 0 w 17"/>
                <a:gd name="T5" fmla="*/ 48 h 52"/>
                <a:gd name="T6" fmla="*/ 8 w 17"/>
                <a:gd name="T7" fmla="*/ 3 h 52"/>
                <a:gd name="T8" fmla="*/ 13 w 17"/>
                <a:gd name="T9" fmla="*/ 1 h 52"/>
                <a:gd name="T10" fmla="*/ 16 w 17"/>
                <a:gd name="T11" fmla="*/ 6 h 52"/>
                <a:gd name="T12" fmla="*/ 8 w 17"/>
                <a:gd name="T13" fmla="*/ 48 h 52"/>
                <a:gd name="T14" fmla="*/ 4 w 17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52"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1" y="52"/>
                    <a:pt x="0" y="50"/>
                    <a:pt x="0" y="48"/>
                  </a:cubicBezTo>
                  <a:cubicBezTo>
                    <a:pt x="0" y="32"/>
                    <a:pt x="4" y="14"/>
                    <a:pt x="8" y="3"/>
                  </a:cubicBezTo>
                  <a:cubicBezTo>
                    <a:pt x="9" y="1"/>
                    <a:pt x="11" y="0"/>
                    <a:pt x="13" y="1"/>
                  </a:cubicBezTo>
                  <a:cubicBezTo>
                    <a:pt x="15" y="2"/>
                    <a:pt x="17" y="4"/>
                    <a:pt x="16" y="6"/>
                  </a:cubicBezTo>
                  <a:cubicBezTo>
                    <a:pt x="12" y="16"/>
                    <a:pt x="8" y="33"/>
                    <a:pt x="8" y="48"/>
                  </a:cubicBezTo>
                  <a:cubicBezTo>
                    <a:pt x="8" y="50"/>
                    <a:pt x="6" y="52"/>
                    <a:pt x="4" y="5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6" name="Freeform 446"/>
            <p:cNvSpPr>
              <a:spLocks/>
            </p:cNvSpPr>
            <p:nvPr/>
          </p:nvSpPr>
          <p:spPr bwMode="auto">
            <a:xfrm>
              <a:off x="3292475" y="3298825"/>
              <a:ext cx="79375" cy="47625"/>
            </a:xfrm>
            <a:custGeom>
              <a:avLst/>
              <a:gdLst>
                <a:gd name="T0" fmla="*/ 4 w 54"/>
                <a:gd name="T1" fmla="*/ 33 h 33"/>
                <a:gd name="T2" fmla="*/ 2 w 54"/>
                <a:gd name="T3" fmla="*/ 32 h 33"/>
                <a:gd name="T4" fmla="*/ 2 w 54"/>
                <a:gd name="T5" fmla="*/ 26 h 33"/>
                <a:gd name="T6" fmla="*/ 15 w 54"/>
                <a:gd name="T7" fmla="*/ 20 h 33"/>
                <a:gd name="T8" fmla="*/ 22 w 54"/>
                <a:gd name="T9" fmla="*/ 18 h 33"/>
                <a:gd name="T10" fmla="*/ 46 w 54"/>
                <a:gd name="T11" fmla="*/ 4 h 33"/>
                <a:gd name="T12" fmla="*/ 50 w 54"/>
                <a:gd name="T13" fmla="*/ 0 h 33"/>
                <a:gd name="T14" fmla="*/ 54 w 54"/>
                <a:gd name="T15" fmla="*/ 4 h 33"/>
                <a:gd name="T16" fmla="*/ 24 w 54"/>
                <a:gd name="T17" fmla="*/ 26 h 33"/>
                <a:gd name="T18" fmla="*/ 17 w 54"/>
                <a:gd name="T19" fmla="*/ 28 h 33"/>
                <a:gd name="T20" fmla="*/ 7 w 54"/>
                <a:gd name="T21" fmla="*/ 32 h 33"/>
                <a:gd name="T22" fmla="*/ 4 w 54"/>
                <a:gd name="T2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33">
                  <a:moveTo>
                    <a:pt x="4" y="33"/>
                  </a:moveTo>
                  <a:cubicBezTo>
                    <a:pt x="3" y="33"/>
                    <a:pt x="2" y="32"/>
                    <a:pt x="2" y="32"/>
                  </a:cubicBezTo>
                  <a:cubicBezTo>
                    <a:pt x="0" y="30"/>
                    <a:pt x="0" y="28"/>
                    <a:pt x="2" y="26"/>
                  </a:cubicBezTo>
                  <a:cubicBezTo>
                    <a:pt x="6" y="21"/>
                    <a:pt x="11" y="21"/>
                    <a:pt x="15" y="20"/>
                  </a:cubicBezTo>
                  <a:cubicBezTo>
                    <a:pt x="17" y="19"/>
                    <a:pt x="19" y="19"/>
                    <a:pt x="22" y="18"/>
                  </a:cubicBezTo>
                  <a:cubicBezTo>
                    <a:pt x="38" y="13"/>
                    <a:pt x="46" y="7"/>
                    <a:pt x="46" y="4"/>
                  </a:cubicBezTo>
                  <a:cubicBezTo>
                    <a:pt x="46" y="2"/>
                    <a:pt x="47" y="0"/>
                    <a:pt x="50" y="0"/>
                  </a:cubicBezTo>
                  <a:cubicBezTo>
                    <a:pt x="52" y="0"/>
                    <a:pt x="54" y="1"/>
                    <a:pt x="54" y="4"/>
                  </a:cubicBezTo>
                  <a:cubicBezTo>
                    <a:pt x="54" y="14"/>
                    <a:pt x="38" y="21"/>
                    <a:pt x="24" y="26"/>
                  </a:cubicBezTo>
                  <a:cubicBezTo>
                    <a:pt x="21" y="27"/>
                    <a:pt x="19" y="27"/>
                    <a:pt x="17" y="28"/>
                  </a:cubicBezTo>
                  <a:cubicBezTo>
                    <a:pt x="13" y="28"/>
                    <a:pt x="10" y="29"/>
                    <a:pt x="7" y="32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7" name="Freeform 447"/>
            <p:cNvSpPr>
              <a:spLocks noEditPoints="1"/>
            </p:cNvSpPr>
            <p:nvPr/>
          </p:nvSpPr>
          <p:spPr bwMode="auto">
            <a:xfrm>
              <a:off x="3206750" y="3278188"/>
              <a:ext cx="96838" cy="100013"/>
            </a:xfrm>
            <a:custGeom>
              <a:avLst/>
              <a:gdLst>
                <a:gd name="T0" fmla="*/ 40 w 66"/>
                <a:gd name="T1" fmla="*/ 68 h 68"/>
                <a:gd name="T2" fmla="*/ 37 w 66"/>
                <a:gd name="T3" fmla="*/ 67 h 68"/>
                <a:gd name="T4" fmla="*/ 1 w 66"/>
                <a:gd name="T5" fmla="*/ 35 h 68"/>
                <a:gd name="T6" fmla="*/ 0 w 66"/>
                <a:gd name="T7" fmla="*/ 32 h 68"/>
                <a:gd name="T8" fmla="*/ 1 w 66"/>
                <a:gd name="T9" fmla="*/ 30 h 68"/>
                <a:gd name="T10" fmla="*/ 32 w 66"/>
                <a:gd name="T11" fmla="*/ 1 h 68"/>
                <a:gd name="T12" fmla="*/ 35 w 66"/>
                <a:gd name="T13" fmla="*/ 0 h 68"/>
                <a:gd name="T14" fmla="*/ 38 w 66"/>
                <a:gd name="T15" fmla="*/ 2 h 68"/>
                <a:gd name="T16" fmla="*/ 65 w 66"/>
                <a:gd name="T17" fmla="*/ 42 h 68"/>
                <a:gd name="T18" fmla="*/ 65 w 66"/>
                <a:gd name="T19" fmla="*/ 47 h 68"/>
                <a:gd name="T20" fmla="*/ 42 w 66"/>
                <a:gd name="T21" fmla="*/ 67 h 68"/>
                <a:gd name="T22" fmla="*/ 40 w 66"/>
                <a:gd name="T23" fmla="*/ 68 h 68"/>
                <a:gd name="T24" fmla="*/ 10 w 66"/>
                <a:gd name="T25" fmla="*/ 32 h 68"/>
                <a:gd name="T26" fmla="*/ 40 w 66"/>
                <a:gd name="T27" fmla="*/ 59 h 68"/>
                <a:gd name="T28" fmla="*/ 57 w 66"/>
                <a:gd name="T29" fmla="*/ 44 h 68"/>
                <a:gd name="T30" fmla="*/ 34 w 66"/>
                <a:gd name="T31" fmla="*/ 10 h 68"/>
                <a:gd name="T32" fmla="*/ 10 w 66"/>
                <a:gd name="T33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68">
                  <a:moveTo>
                    <a:pt x="40" y="68"/>
                  </a:moveTo>
                  <a:cubicBezTo>
                    <a:pt x="39" y="68"/>
                    <a:pt x="38" y="68"/>
                    <a:pt x="37" y="67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4"/>
                    <a:pt x="0" y="32"/>
                  </a:cubicBezTo>
                  <a:cubicBezTo>
                    <a:pt x="0" y="31"/>
                    <a:pt x="0" y="30"/>
                    <a:pt x="1" y="3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0"/>
                    <a:pt x="35" y="0"/>
                  </a:cubicBezTo>
                  <a:cubicBezTo>
                    <a:pt x="36" y="1"/>
                    <a:pt x="37" y="1"/>
                    <a:pt x="38" y="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44"/>
                    <a:pt x="66" y="46"/>
                    <a:pt x="65" y="4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8"/>
                    <a:pt x="41" y="68"/>
                    <a:pt x="40" y="68"/>
                  </a:cubicBezTo>
                  <a:close/>
                  <a:moveTo>
                    <a:pt x="10" y="32"/>
                  </a:moveTo>
                  <a:cubicBezTo>
                    <a:pt x="40" y="59"/>
                    <a:pt x="40" y="59"/>
                    <a:pt x="40" y="59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34" y="10"/>
                    <a:pt x="34" y="10"/>
                    <a:pt x="34" y="10"/>
                  </a:cubicBezTo>
                  <a:lnTo>
                    <a:pt x="10" y="32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8" name="Freeform 448"/>
            <p:cNvSpPr>
              <a:spLocks/>
            </p:cNvSpPr>
            <p:nvPr/>
          </p:nvSpPr>
          <p:spPr bwMode="auto">
            <a:xfrm>
              <a:off x="3529013" y="3335338"/>
              <a:ext cx="55563" cy="47625"/>
            </a:xfrm>
            <a:custGeom>
              <a:avLst/>
              <a:gdLst>
                <a:gd name="T0" fmla="*/ 33 w 37"/>
                <a:gd name="T1" fmla="*/ 32 h 32"/>
                <a:gd name="T2" fmla="*/ 29 w 37"/>
                <a:gd name="T3" fmla="*/ 29 h 32"/>
                <a:gd name="T4" fmla="*/ 27 w 37"/>
                <a:gd name="T5" fmla="*/ 18 h 32"/>
                <a:gd name="T6" fmla="*/ 3 w 37"/>
                <a:gd name="T7" fmla="*/ 8 h 32"/>
                <a:gd name="T8" fmla="*/ 1 w 37"/>
                <a:gd name="T9" fmla="*/ 3 h 32"/>
                <a:gd name="T10" fmla="*/ 6 w 37"/>
                <a:gd name="T11" fmla="*/ 1 h 32"/>
                <a:gd name="T12" fmla="*/ 32 w 37"/>
                <a:gd name="T13" fmla="*/ 12 h 32"/>
                <a:gd name="T14" fmla="*/ 35 w 37"/>
                <a:gd name="T15" fmla="*/ 15 h 32"/>
                <a:gd name="T16" fmla="*/ 37 w 37"/>
                <a:gd name="T17" fmla="*/ 27 h 32"/>
                <a:gd name="T18" fmla="*/ 34 w 37"/>
                <a:gd name="T19" fmla="*/ 32 h 32"/>
                <a:gd name="T20" fmla="*/ 33 w 37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32">
                  <a:moveTo>
                    <a:pt x="33" y="32"/>
                  </a:moveTo>
                  <a:cubicBezTo>
                    <a:pt x="31" y="32"/>
                    <a:pt x="30" y="31"/>
                    <a:pt x="29" y="2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2"/>
                    <a:pt x="35" y="13"/>
                    <a:pt x="35" y="15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9"/>
                    <a:pt x="36" y="31"/>
                    <a:pt x="34" y="32"/>
                  </a:cubicBezTo>
                  <a:cubicBezTo>
                    <a:pt x="34" y="32"/>
                    <a:pt x="33" y="32"/>
                    <a:pt x="33" y="3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9" name="Freeform 449"/>
            <p:cNvSpPr>
              <a:spLocks/>
            </p:cNvSpPr>
            <p:nvPr/>
          </p:nvSpPr>
          <p:spPr bwMode="auto">
            <a:xfrm>
              <a:off x="3544888" y="3362325"/>
              <a:ext cx="44450" cy="41275"/>
            </a:xfrm>
            <a:custGeom>
              <a:avLst/>
              <a:gdLst>
                <a:gd name="T0" fmla="*/ 26 w 30"/>
                <a:gd name="T1" fmla="*/ 29 h 29"/>
                <a:gd name="T2" fmla="*/ 22 w 30"/>
                <a:gd name="T3" fmla="*/ 26 h 29"/>
                <a:gd name="T4" fmla="*/ 20 w 30"/>
                <a:gd name="T5" fmla="*/ 14 h 29"/>
                <a:gd name="T6" fmla="*/ 3 w 30"/>
                <a:gd name="T7" fmla="*/ 9 h 29"/>
                <a:gd name="T8" fmla="*/ 0 w 30"/>
                <a:gd name="T9" fmla="*/ 4 h 29"/>
                <a:gd name="T10" fmla="*/ 5 w 30"/>
                <a:gd name="T11" fmla="*/ 1 h 29"/>
                <a:gd name="T12" fmla="*/ 25 w 30"/>
                <a:gd name="T13" fmla="*/ 7 h 29"/>
                <a:gd name="T14" fmla="*/ 28 w 30"/>
                <a:gd name="T15" fmla="*/ 10 h 29"/>
                <a:gd name="T16" fmla="*/ 30 w 30"/>
                <a:gd name="T17" fmla="*/ 24 h 29"/>
                <a:gd name="T18" fmla="*/ 27 w 30"/>
                <a:gd name="T19" fmla="*/ 29 h 29"/>
                <a:gd name="T20" fmla="*/ 26 w 30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9">
                  <a:moveTo>
                    <a:pt x="26" y="29"/>
                  </a:moveTo>
                  <a:cubicBezTo>
                    <a:pt x="24" y="29"/>
                    <a:pt x="23" y="28"/>
                    <a:pt x="22" y="2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7" y="8"/>
                    <a:pt x="28" y="9"/>
                    <a:pt x="28" y="1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7"/>
                    <a:pt x="29" y="29"/>
                    <a:pt x="27" y="29"/>
                  </a:cubicBezTo>
                  <a:cubicBezTo>
                    <a:pt x="27" y="29"/>
                    <a:pt x="26" y="29"/>
                    <a:pt x="26" y="2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0" name="Freeform 450"/>
            <p:cNvSpPr>
              <a:spLocks/>
            </p:cNvSpPr>
            <p:nvPr/>
          </p:nvSpPr>
          <p:spPr bwMode="auto">
            <a:xfrm>
              <a:off x="3552825" y="3384550"/>
              <a:ext cx="41275" cy="39688"/>
            </a:xfrm>
            <a:custGeom>
              <a:avLst/>
              <a:gdLst>
                <a:gd name="T0" fmla="*/ 24 w 28"/>
                <a:gd name="T1" fmla="*/ 27 h 27"/>
                <a:gd name="T2" fmla="*/ 20 w 28"/>
                <a:gd name="T3" fmla="*/ 23 h 27"/>
                <a:gd name="T4" fmla="*/ 19 w 28"/>
                <a:gd name="T5" fmla="*/ 13 h 27"/>
                <a:gd name="T6" fmla="*/ 3 w 28"/>
                <a:gd name="T7" fmla="*/ 8 h 27"/>
                <a:gd name="T8" fmla="*/ 1 w 28"/>
                <a:gd name="T9" fmla="*/ 3 h 27"/>
                <a:gd name="T10" fmla="*/ 6 w 28"/>
                <a:gd name="T11" fmla="*/ 1 h 27"/>
                <a:gd name="T12" fmla="*/ 24 w 28"/>
                <a:gd name="T13" fmla="*/ 6 h 27"/>
                <a:gd name="T14" fmla="*/ 27 w 28"/>
                <a:gd name="T15" fmla="*/ 10 h 27"/>
                <a:gd name="T16" fmla="*/ 28 w 28"/>
                <a:gd name="T17" fmla="*/ 22 h 27"/>
                <a:gd name="T18" fmla="*/ 25 w 28"/>
                <a:gd name="T19" fmla="*/ 27 h 27"/>
                <a:gd name="T20" fmla="*/ 24 w 28"/>
                <a:gd name="T2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7">
                  <a:moveTo>
                    <a:pt x="24" y="27"/>
                  </a:moveTo>
                  <a:cubicBezTo>
                    <a:pt x="22" y="27"/>
                    <a:pt x="20" y="25"/>
                    <a:pt x="20" y="2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7"/>
                    <a:pt x="27" y="8"/>
                    <a:pt x="27" y="10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4"/>
                    <a:pt x="27" y="26"/>
                    <a:pt x="25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1" name="Freeform 451"/>
            <p:cNvSpPr>
              <a:spLocks/>
            </p:cNvSpPr>
            <p:nvPr/>
          </p:nvSpPr>
          <p:spPr bwMode="auto">
            <a:xfrm>
              <a:off x="3551238" y="3403600"/>
              <a:ext cx="49213" cy="50800"/>
            </a:xfrm>
            <a:custGeom>
              <a:avLst/>
              <a:gdLst>
                <a:gd name="T0" fmla="*/ 21 w 33"/>
                <a:gd name="T1" fmla="*/ 35 h 35"/>
                <a:gd name="T2" fmla="*/ 17 w 33"/>
                <a:gd name="T3" fmla="*/ 33 h 35"/>
                <a:gd name="T4" fmla="*/ 19 w 33"/>
                <a:gd name="T5" fmla="*/ 27 h 35"/>
                <a:gd name="T6" fmla="*/ 25 w 33"/>
                <a:gd name="T7" fmla="*/ 24 h 35"/>
                <a:gd name="T8" fmla="*/ 23 w 33"/>
                <a:gd name="T9" fmla="*/ 14 h 35"/>
                <a:gd name="T10" fmla="*/ 3 w 33"/>
                <a:gd name="T11" fmla="*/ 8 h 35"/>
                <a:gd name="T12" fmla="*/ 1 w 33"/>
                <a:gd name="T13" fmla="*/ 3 h 35"/>
                <a:gd name="T14" fmla="*/ 6 w 33"/>
                <a:gd name="T15" fmla="*/ 1 h 35"/>
                <a:gd name="T16" fmla="*/ 28 w 33"/>
                <a:gd name="T17" fmla="*/ 7 h 35"/>
                <a:gd name="T18" fmla="*/ 30 w 33"/>
                <a:gd name="T19" fmla="*/ 10 h 35"/>
                <a:gd name="T20" fmla="*/ 33 w 33"/>
                <a:gd name="T21" fmla="*/ 26 h 35"/>
                <a:gd name="T22" fmla="*/ 31 w 33"/>
                <a:gd name="T23" fmla="*/ 30 h 35"/>
                <a:gd name="T24" fmla="*/ 22 w 33"/>
                <a:gd name="T25" fmla="*/ 35 h 35"/>
                <a:gd name="T26" fmla="*/ 21 w 33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35">
                  <a:moveTo>
                    <a:pt x="21" y="35"/>
                  </a:moveTo>
                  <a:cubicBezTo>
                    <a:pt x="19" y="35"/>
                    <a:pt x="18" y="34"/>
                    <a:pt x="17" y="33"/>
                  </a:cubicBezTo>
                  <a:cubicBezTo>
                    <a:pt x="16" y="31"/>
                    <a:pt x="17" y="28"/>
                    <a:pt x="1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1"/>
                    <a:pt x="23" y="17"/>
                    <a:pt x="23" y="1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30" y="9"/>
                    <a:pt x="30" y="10"/>
                  </a:cubicBezTo>
                  <a:cubicBezTo>
                    <a:pt x="30" y="11"/>
                    <a:pt x="32" y="20"/>
                    <a:pt x="33" y="26"/>
                  </a:cubicBezTo>
                  <a:cubicBezTo>
                    <a:pt x="33" y="28"/>
                    <a:pt x="32" y="29"/>
                    <a:pt x="31" y="3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1" y="35"/>
                    <a:pt x="21" y="3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2" name="Freeform 452"/>
            <p:cNvSpPr>
              <a:spLocks/>
            </p:cNvSpPr>
            <p:nvPr/>
          </p:nvSpPr>
          <p:spPr bwMode="auto">
            <a:xfrm>
              <a:off x="3511550" y="3421063"/>
              <a:ext cx="74613" cy="22225"/>
            </a:xfrm>
            <a:custGeom>
              <a:avLst/>
              <a:gdLst>
                <a:gd name="T0" fmla="*/ 47 w 51"/>
                <a:gd name="T1" fmla="*/ 15 h 15"/>
                <a:gd name="T2" fmla="*/ 46 w 51"/>
                <a:gd name="T3" fmla="*/ 15 h 15"/>
                <a:gd name="T4" fmla="*/ 8 w 51"/>
                <a:gd name="T5" fmla="*/ 8 h 15"/>
                <a:gd name="T6" fmla="*/ 6 w 51"/>
                <a:gd name="T7" fmla="*/ 8 h 15"/>
                <a:gd name="T8" fmla="*/ 4 w 51"/>
                <a:gd name="T9" fmla="*/ 8 h 15"/>
                <a:gd name="T10" fmla="*/ 0 w 51"/>
                <a:gd name="T11" fmla="*/ 4 h 15"/>
                <a:gd name="T12" fmla="*/ 4 w 51"/>
                <a:gd name="T13" fmla="*/ 0 h 15"/>
                <a:gd name="T14" fmla="*/ 5 w 51"/>
                <a:gd name="T15" fmla="*/ 0 h 15"/>
                <a:gd name="T16" fmla="*/ 8 w 51"/>
                <a:gd name="T17" fmla="*/ 0 h 15"/>
                <a:gd name="T18" fmla="*/ 48 w 51"/>
                <a:gd name="T19" fmla="*/ 7 h 15"/>
                <a:gd name="T20" fmla="*/ 51 w 51"/>
                <a:gd name="T21" fmla="*/ 12 h 15"/>
                <a:gd name="T22" fmla="*/ 47 w 51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15">
                  <a:moveTo>
                    <a:pt x="47" y="15"/>
                  </a:moveTo>
                  <a:cubicBezTo>
                    <a:pt x="47" y="15"/>
                    <a:pt x="46" y="15"/>
                    <a:pt x="46" y="15"/>
                  </a:cubicBezTo>
                  <a:cubicBezTo>
                    <a:pt x="36" y="12"/>
                    <a:pt x="22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23" y="0"/>
                    <a:pt x="38" y="4"/>
                    <a:pt x="48" y="7"/>
                  </a:cubicBezTo>
                  <a:cubicBezTo>
                    <a:pt x="50" y="8"/>
                    <a:pt x="51" y="10"/>
                    <a:pt x="51" y="12"/>
                  </a:cubicBezTo>
                  <a:cubicBezTo>
                    <a:pt x="50" y="14"/>
                    <a:pt x="49" y="15"/>
                    <a:pt x="47" y="1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3" name="Freeform 453"/>
            <p:cNvSpPr>
              <a:spLocks/>
            </p:cNvSpPr>
            <p:nvPr/>
          </p:nvSpPr>
          <p:spPr bwMode="auto">
            <a:xfrm>
              <a:off x="3484563" y="3367088"/>
              <a:ext cx="41275" cy="77788"/>
            </a:xfrm>
            <a:custGeom>
              <a:avLst/>
              <a:gdLst>
                <a:gd name="T0" fmla="*/ 24 w 29"/>
                <a:gd name="T1" fmla="*/ 52 h 52"/>
                <a:gd name="T2" fmla="*/ 9 w 29"/>
                <a:gd name="T3" fmla="*/ 31 h 52"/>
                <a:gd name="T4" fmla="*/ 7 w 29"/>
                <a:gd name="T5" fmla="*/ 24 h 52"/>
                <a:gd name="T6" fmla="*/ 5 w 29"/>
                <a:gd name="T7" fmla="*/ 16 h 52"/>
                <a:gd name="T8" fmla="*/ 2 w 29"/>
                <a:gd name="T9" fmla="*/ 7 h 52"/>
                <a:gd name="T10" fmla="*/ 2 w 29"/>
                <a:gd name="T11" fmla="*/ 1 h 52"/>
                <a:gd name="T12" fmla="*/ 7 w 29"/>
                <a:gd name="T13" fmla="*/ 1 h 52"/>
                <a:gd name="T14" fmla="*/ 13 w 29"/>
                <a:gd name="T15" fmla="*/ 15 h 52"/>
                <a:gd name="T16" fmla="*/ 14 w 29"/>
                <a:gd name="T17" fmla="*/ 22 h 52"/>
                <a:gd name="T18" fmla="*/ 16 w 29"/>
                <a:gd name="T19" fmla="*/ 28 h 52"/>
                <a:gd name="T20" fmla="*/ 25 w 29"/>
                <a:gd name="T21" fmla="*/ 44 h 52"/>
                <a:gd name="T22" fmla="*/ 29 w 29"/>
                <a:gd name="T23" fmla="*/ 48 h 52"/>
                <a:gd name="T24" fmla="*/ 26 w 29"/>
                <a:gd name="T25" fmla="*/ 52 h 52"/>
                <a:gd name="T26" fmla="*/ 24 w 29"/>
                <a:gd name="T2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52">
                  <a:moveTo>
                    <a:pt x="24" y="52"/>
                  </a:moveTo>
                  <a:cubicBezTo>
                    <a:pt x="15" y="52"/>
                    <a:pt x="11" y="40"/>
                    <a:pt x="9" y="31"/>
                  </a:cubicBezTo>
                  <a:cubicBezTo>
                    <a:pt x="8" y="28"/>
                    <a:pt x="7" y="26"/>
                    <a:pt x="7" y="24"/>
                  </a:cubicBezTo>
                  <a:cubicBezTo>
                    <a:pt x="6" y="21"/>
                    <a:pt x="5" y="18"/>
                    <a:pt x="5" y="16"/>
                  </a:cubicBezTo>
                  <a:cubicBezTo>
                    <a:pt x="5" y="12"/>
                    <a:pt x="4" y="10"/>
                    <a:pt x="2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12" y="6"/>
                    <a:pt x="13" y="11"/>
                    <a:pt x="13" y="15"/>
                  </a:cubicBezTo>
                  <a:cubicBezTo>
                    <a:pt x="13" y="17"/>
                    <a:pt x="14" y="19"/>
                    <a:pt x="14" y="22"/>
                  </a:cubicBezTo>
                  <a:cubicBezTo>
                    <a:pt x="15" y="24"/>
                    <a:pt x="16" y="26"/>
                    <a:pt x="16" y="28"/>
                  </a:cubicBezTo>
                  <a:cubicBezTo>
                    <a:pt x="18" y="36"/>
                    <a:pt x="21" y="45"/>
                    <a:pt x="25" y="44"/>
                  </a:cubicBezTo>
                  <a:cubicBezTo>
                    <a:pt x="27" y="44"/>
                    <a:pt x="29" y="45"/>
                    <a:pt x="29" y="48"/>
                  </a:cubicBezTo>
                  <a:cubicBezTo>
                    <a:pt x="29" y="50"/>
                    <a:pt x="28" y="52"/>
                    <a:pt x="26" y="52"/>
                  </a:cubicBezTo>
                  <a:cubicBezTo>
                    <a:pt x="25" y="52"/>
                    <a:pt x="25" y="52"/>
                    <a:pt x="24" y="52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4" name="Freeform 454"/>
            <p:cNvSpPr>
              <a:spLocks noEditPoints="1"/>
            </p:cNvSpPr>
            <p:nvPr/>
          </p:nvSpPr>
          <p:spPr bwMode="auto">
            <a:xfrm>
              <a:off x="3454400" y="3279775"/>
              <a:ext cx="98425" cy="100013"/>
            </a:xfrm>
            <a:custGeom>
              <a:avLst/>
              <a:gdLst>
                <a:gd name="T0" fmla="*/ 24 w 67"/>
                <a:gd name="T1" fmla="*/ 68 h 68"/>
                <a:gd name="T2" fmla="*/ 21 w 67"/>
                <a:gd name="T3" fmla="*/ 67 h 68"/>
                <a:gd name="T4" fmla="*/ 1 w 67"/>
                <a:gd name="T5" fmla="*/ 44 h 68"/>
                <a:gd name="T6" fmla="*/ 1 w 67"/>
                <a:gd name="T7" fmla="*/ 39 h 68"/>
                <a:gd name="T8" fmla="*/ 32 w 67"/>
                <a:gd name="T9" fmla="*/ 2 h 68"/>
                <a:gd name="T10" fmla="*/ 35 w 67"/>
                <a:gd name="T11" fmla="*/ 1 h 68"/>
                <a:gd name="T12" fmla="*/ 38 w 67"/>
                <a:gd name="T13" fmla="*/ 2 h 68"/>
                <a:gd name="T14" fmla="*/ 66 w 67"/>
                <a:gd name="T15" fmla="*/ 33 h 68"/>
                <a:gd name="T16" fmla="*/ 67 w 67"/>
                <a:gd name="T17" fmla="*/ 36 h 68"/>
                <a:gd name="T18" fmla="*/ 66 w 67"/>
                <a:gd name="T19" fmla="*/ 39 h 68"/>
                <a:gd name="T20" fmla="*/ 26 w 67"/>
                <a:gd name="T21" fmla="*/ 67 h 68"/>
                <a:gd name="T22" fmla="*/ 24 w 67"/>
                <a:gd name="T23" fmla="*/ 68 h 68"/>
                <a:gd name="T24" fmla="*/ 9 w 67"/>
                <a:gd name="T25" fmla="*/ 41 h 68"/>
                <a:gd name="T26" fmla="*/ 25 w 67"/>
                <a:gd name="T27" fmla="*/ 59 h 68"/>
                <a:gd name="T28" fmla="*/ 57 w 67"/>
                <a:gd name="T29" fmla="*/ 35 h 68"/>
                <a:gd name="T30" fmla="*/ 36 w 67"/>
                <a:gd name="T31" fmla="*/ 11 h 68"/>
                <a:gd name="T32" fmla="*/ 9 w 67"/>
                <a:gd name="T33" fmla="*/ 4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24" y="68"/>
                  </a:moveTo>
                  <a:cubicBezTo>
                    <a:pt x="23" y="68"/>
                    <a:pt x="22" y="67"/>
                    <a:pt x="21" y="67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3"/>
                    <a:pt x="0" y="40"/>
                    <a:pt x="1" y="39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7" y="0"/>
                    <a:pt x="38" y="1"/>
                    <a:pt x="38" y="2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4"/>
                    <a:pt x="67" y="35"/>
                    <a:pt x="67" y="36"/>
                  </a:cubicBezTo>
                  <a:cubicBezTo>
                    <a:pt x="67" y="37"/>
                    <a:pt x="67" y="38"/>
                    <a:pt x="66" y="39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5" y="68"/>
                    <a:pt x="24" y="68"/>
                  </a:cubicBezTo>
                  <a:close/>
                  <a:moveTo>
                    <a:pt x="9" y="41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36" y="11"/>
                    <a:pt x="36" y="11"/>
                    <a:pt x="36" y="11"/>
                  </a:cubicBezTo>
                  <a:lnTo>
                    <a:pt x="9" y="41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5" name="Freeform 455"/>
            <p:cNvSpPr>
              <a:spLocks/>
            </p:cNvSpPr>
            <p:nvPr/>
          </p:nvSpPr>
          <p:spPr bwMode="auto">
            <a:xfrm>
              <a:off x="3451225" y="3595688"/>
              <a:ext cx="47625" cy="52388"/>
            </a:xfrm>
            <a:custGeom>
              <a:avLst/>
              <a:gdLst>
                <a:gd name="T0" fmla="*/ 4 w 32"/>
                <a:gd name="T1" fmla="*/ 35 h 35"/>
                <a:gd name="T2" fmla="*/ 0 w 32"/>
                <a:gd name="T3" fmla="*/ 32 h 35"/>
                <a:gd name="T4" fmla="*/ 3 w 32"/>
                <a:gd name="T5" fmla="*/ 27 h 35"/>
                <a:gd name="T6" fmla="*/ 14 w 32"/>
                <a:gd name="T7" fmla="*/ 25 h 35"/>
                <a:gd name="T8" fmla="*/ 23 w 32"/>
                <a:gd name="T9" fmla="*/ 3 h 35"/>
                <a:gd name="T10" fmla="*/ 29 w 32"/>
                <a:gd name="T11" fmla="*/ 1 h 35"/>
                <a:gd name="T12" fmla="*/ 31 w 32"/>
                <a:gd name="T13" fmla="*/ 6 h 35"/>
                <a:gd name="T14" fmla="*/ 20 w 32"/>
                <a:gd name="T15" fmla="*/ 30 h 35"/>
                <a:gd name="T16" fmla="*/ 17 w 32"/>
                <a:gd name="T17" fmla="*/ 33 h 35"/>
                <a:gd name="T18" fmla="*/ 5 w 32"/>
                <a:gd name="T19" fmla="*/ 35 h 35"/>
                <a:gd name="T20" fmla="*/ 4 w 32"/>
                <a:gd name="T2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5">
                  <a:moveTo>
                    <a:pt x="4" y="35"/>
                  </a:moveTo>
                  <a:cubicBezTo>
                    <a:pt x="2" y="35"/>
                    <a:pt x="1" y="34"/>
                    <a:pt x="0" y="32"/>
                  </a:cubicBezTo>
                  <a:cubicBezTo>
                    <a:pt x="0" y="29"/>
                    <a:pt x="1" y="27"/>
                    <a:pt x="3" y="27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1"/>
                    <a:pt x="27" y="0"/>
                    <a:pt x="29" y="1"/>
                  </a:cubicBezTo>
                  <a:cubicBezTo>
                    <a:pt x="31" y="2"/>
                    <a:pt x="32" y="4"/>
                    <a:pt x="31" y="6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19" y="32"/>
                    <a:pt x="17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5"/>
                    <a:pt x="4" y="3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6" name="Freeform 456"/>
            <p:cNvSpPr>
              <a:spLocks/>
            </p:cNvSpPr>
            <p:nvPr/>
          </p:nvSpPr>
          <p:spPr bwMode="auto">
            <a:xfrm>
              <a:off x="3429000" y="3606800"/>
              <a:ext cx="42863" cy="46038"/>
            </a:xfrm>
            <a:custGeom>
              <a:avLst/>
              <a:gdLst>
                <a:gd name="T0" fmla="*/ 4 w 29"/>
                <a:gd name="T1" fmla="*/ 31 h 31"/>
                <a:gd name="T2" fmla="*/ 0 w 29"/>
                <a:gd name="T3" fmla="*/ 28 h 31"/>
                <a:gd name="T4" fmla="*/ 4 w 29"/>
                <a:gd name="T5" fmla="*/ 23 h 31"/>
                <a:gd name="T6" fmla="*/ 15 w 29"/>
                <a:gd name="T7" fmla="*/ 21 h 31"/>
                <a:gd name="T8" fmla="*/ 20 w 29"/>
                <a:gd name="T9" fmla="*/ 4 h 31"/>
                <a:gd name="T10" fmla="*/ 25 w 29"/>
                <a:gd name="T11" fmla="*/ 1 h 31"/>
                <a:gd name="T12" fmla="*/ 28 w 29"/>
                <a:gd name="T13" fmla="*/ 6 h 31"/>
                <a:gd name="T14" fmla="*/ 22 w 29"/>
                <a:gd name="T15" fmla="*/ 26 h 31"/>
                <a:gd name="T16" fmla="*/ 19 w 29"/>
                <a:gd name="T17" fmla="*/ 29 h 31"/>
                <a:gd name="T18" fmla="*/ 5 w 29"/>
                <a:gd name="T19" fmla="*/ 31 h 31"/>
                <a:gd name="T20" fmla="*/ 4 w 29"/>
                <a:gd name="T2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1">
                  <a:moveTo>
                    <a:pt x="4" y="31"/>
                  </a:moveTo>
                  <a:cubicBezTo>
                    <a:pt x="2" y="31"/>
                    <a:pt x="1" y="30"/>
                    <a:pt x="0" y="28"/>
                  </a:cubicBezTo>
                  <a:cubicBezTo>
                    <a:pt x="0" y="25"/>
                    <a:pt x="1" y="23"/>
                    <a:pt x="4" y="23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2"/>
                    <a:pt x="23" y="0"/>
                    <a:pt x="25" y="1"/>
                  </a:cubicBezTo>
                  <a:cubicBezTo>
                    <a:pt x="27" y="2"/>
                    <a:pt x="29" y="4"/>
                    <a:pt x="28" y="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0" y="28"/>
                    <a:pt x="19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8" name="Freeform 458"/>
            <p:cNvSpPr>
              <a:spLocks/>
            </p:cNvSpPr>
            <p:nvPr/>
          </p:nvSpPr>
          <p:spPr bwMode="auto">
            <a:xfrm>
              <a:off x="3367088" y="3614738"/>
              <a:ext cx="63500" cy="49213"/>
            </a:xfrm>
            <a:custGeom>
              <a:avLst/>
              <a:gdLst>
                <a:gd name="T0" fmla="*/ 17 w 43"/>
                <a:gd name="T1" fmla="*/ 33 h 33"/>
                <a:gd name="T2" fmla="*/ 15 w 43"/>
                <a:gd name="T3" fmla="*/ 32 h 33"/>
                <a:gd name="T4" fmla="*/ 2 w 43"/>
                <a:gd name="T5" fmla="*/ 24 h 33"/>
                <a:gd name="T6" fmla="*/ 1 w 43"/>
                <a:gd name="T7" fmla="*/ 19 h 33"/>
                <a:gd name="T8" fmla="*/ 6 w 43"/>
                <a:gd name="T9" fmla="*/ 17 h 33"/>
                <a:gd name="T10" fmla="*/ 18 w 43"/>
                <a:gd name="T11" fmla="*/ 25 h 33"/>
                <a:gd name="T12" fmla="*/ 29 w 43"/>
                <a:gd name="T13" fmla="*/ 23 h 33"/>
                <a:gd name="T14" fmla="*/ 35 w 43"/>
                <a:gd name="T15" fmla="*/ 3 h 33"/>
                <a:gd name="T16" fmla="*/ 40 w 43"/>
                <a:gd name="T17" fmla="*/ 0 h 33"/>
                <a:gd name="T18" fmla="*/ 42 w 43"/>
                <a:gd name="T19" fmla="*/ 5 h 33"/>
                <a:gd name="T20" fmla="*/ 36 w 43"/>
                <a:gd name="T21" fmla="*/ 27 h 33"/>
                <a:gd name="T22" fmla="*/ 33 w 43"/>
                <a:gd name="T23" fmla="*/ 30 h 33"/>
                <a:gd name="T24" fmla="*/ 17 w 43"/>
                <a:gd name="T25" fmla="*/ 33 h 33"/>
                <a:gd name="T26" fmla="*/ 17 w 43"/>
                <a:gd name="T2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3">
                  <a:moveTo>
                    <a:pt x="17" y="33"/>
                  </a:moveTo>
                  <a:cubicBezTo>
                    <a:pt x="16" y="33"/>
                    <a:pt x="15" y="33"/>
                    <a:pt x="15" y="3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3"/>
                    <a:pt x="0" y="20"/>
                    <a:pt x="1" y="19"/>
                  </a:cubicBezTo>
                  <a:cubicBezTo>
                    <a:pt x="2" y="17"/>
                    <a:pt x="4" y="16"/>
                    <a:pt x="6" y="1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2" y="24"/>
                    <a:pt x="26" y="23"/>
                    <a:pt x="29" y="2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1"/>
                    <a:pt x="38" y="0"/>
                    <a:pt x="40" y="0"/>
                  </a:cubicBezTo>
                  <a:cubicBezTo>
                    <a:pt x="42" y="1"/>
                    <a:pt x="43" y="3"/>
                    <a:pt x="42" y="5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9"/>
                    <a:pt x="34" y="30"/>
                    <a:pt x="33" y="30"/>
                  </a:cubicBezTo>
                  <a:cubicBezTo>
                    <a:pt x="32" y="30"/>
                    <a:pt x="24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9" name="Freeform 459"/>
            <p:cNvSpPr>
              <a:spLocks/>
            </p:cNvSpPr>
            <p:nvPr/>
          </p:nvSpPr>
          <p:spPr bwMode="auto">
            <a:xfrm>
              <a:off x="3389313" y="3575050"/>
              <a:ext cx="23813" cy="74613"/>
            </a:xfrm>
            <a:custGeom>
              <a:avLst/>
              <a:gdLst>
                <a:gd name="T0" fmla="*/ 5 w 16"/>
                <a:gd name="T1" fmla="*/ 51 h 51"/>
                <a:gd name="T2" fmla="*/ 3 w 16"/>
                <a:gd name="T3" fmla="*/ 51 h 51"/>
                <a:gd name="T4" fmla="*/ 1 w 16"/>
                <a:gd name="T5" fmla="*/ 46 h 51"/>
                <a:gd name="T6" fmla="*/ 8 w 16"/>
                <a:gd name="T7" fmla="*/ 8 h 51"/>
                <a:gd name="T8" fmla="*/ 8 w 16"/>
                <a:gd name="T9" fmla="*/ 5 h 51"/>
                <a:gd name="T10" fmla="*/ 12 w 16"/>
                <a:gd name="T11" fmla="*/ 1 h 51"/>
                <a:gd name="T12" fmla="*/ 16 w 16"/>
                <a:gd name="T13" fmla="*/ 4 h 51"/>
                <a:gd name="T14" fmla="*/ 16 w 16"/>
                <a:gd name="T15" fmla="*/ 7 h 51"/>
                <a:gd name="T16" fmla="*/ 9 w 16"/>
                <a:gd name="T17" fmla="*/ 48 h 51"/>
                <a:gd name="T18" fmla="*/ 5 w 16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51">
                  <a:moveTo>
                    <a:pt x="5" y="51"/>
                  </a:moveTo>
                  <a:cubicBezTo>
                    <a:pt x="4" y="51"/>
                    <a:pt x="4" y="51"/>
                    <a:pt x="3" y="51"/>
                  </a:cubicBezTo>
                  <a:cubicBezTo>
                    <a:pt x="1" y="50"/>
                    <a:pt x="0" y="48"/>
                    <a:pt x="1" y="46"/>
                  </a:cubicBezTo>
                  <a:cubicBezTo>
                    <a:pt x="4" y="36"/>
                    <a:pt x="8" y="21"/>
                    <a:pt x="8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3"/>
                    <a:pt x="10" y="1"/>
                    <a:pt x="12" y="1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22"/>
                    <a:pt x="12" y="38"/>
                    <a:pt x="9" y="48"/>
                  </a:cubicBezTo>
                  <a:cubicBezTo>
                    <a:pt x="8" y="50"/>
                    <a:pt x="6" y="51"/>
                    <a:pt x="5" y="51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0" name="Freeform 460"/>
            <p:cNvSpPr>
              <a:spLocks/>
            </p:cNvSpPr>
            <p:nvPr/>
          </p:nvSpPr>
          <p:spPr bwMode="auto">
            <a:xfrm>
              <a:off x="3378200" y="3546475"/>
              <a:ext cx="87313" cy="42863"/>
            </a:xfrm>
            <a:custGeom>
              <a:avLst/>
              <a:gdLst>
                <a:gd name="T0" fmla="*/ 4 w 60"/>
                <a:gd name="T1" fmla="*/ 30 h 30"/>
                <a:gd name="T2" fmla="*/ 4 w 60"/>
                <a:gd name="T3" fmla="*/ 30 h 30"/>
                <a:gd name="T4" fmla="*/ 0 w 60"/>
                <a:gd name="T5" fmla="*/ 26 h 30"/>
                <a:gd name="T6" fmla="*/ 30 w 60"/>
                <a:gd name="T7" fmla="*/ 9 h 30"/>
                <a:gd name="T8" fmla="*/ 36 w 60"/>
                <a:gd name="T9" fmla="*/ 8 h 30"/>
                <a:gd name="T10" fmla="*/ 41 w 60"/>
                <a:gd name="T11" fmla="*/ 7 h 30"/>
                <a:gd name="T12" fmla="*/ 53 w 60"/>
                <a:gd name="T13" fmla="*/ 2 h 30"/>
                <a:gd name="T14" fmla="*/ 59 w 60"/>
                <a:gd name="T15" fmla="*/ 2 h 30"/>
                <a:gd name="T16" fmla="*/ 59 w 60"/>
                <a:gd name="T17" fmla="*/ 8 h 30"/>
                <a:gd name="T18" fmla="*/ 42 w 60"/>
                <a:gd name="T19" fmla="*/ 15 h 30"/>
                <a:gd name="T20" fmla="*/ 38 w 60"/>
                <a:gd name="T21" fmla="*/ 16 h 30"/>
                <a:gd name="T22" fmla="*/ 31 w 60"/>
                <a:gd name="T23" fmla="*/ 17 h 30"/>
                <a:gd name="T24" fmla="*/ 8 w 60"/>
                <a:gd name="T25" fmla="*/ 26 h 30"/>
                <a:gd name="T26" fmla="*/ 4 w 60"/>
                <a:gd name="T2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30">
                  <a:moveTo>
                    <a:pt x="4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0" y="28"/>
                    <a:pt x="0" y="26"/>
                  </a:cubicBezTo>
                  <a:cubicBezTo>
                    <a:pt x="1" y="13"/>
                    <a:pt x="18" y="11"/>
                    <a:pt x="30" y="9"/>
                  </a:cubicBezTo>
                  <a:cubicBezTo>
                    <a:pt x="32" y="8"/>
                    <a:pt x="35" y="8"/>
                    <a:pt x="36" y="8"/>
                  </a:cubicBezTo>
                  <a:cubicBezTo>
                    <a:pt x="38" y="7"/>
                    <a:pt x="39" y="7"/>
                    <a:pt x="41" y="7"/>
                  </a:cubicBezTo>
                  <a:cubicBezTo>
                    <a:pt x="46" y="6"/>
                    <a:pt x="49" y="6"/>
                    <a:pt x="53" y="2"/>
                  </a:cubicBezTo>
                  <a:cubicBezTo>
                    <a:pt x="55" y="0"/>
                    <a:pt x="57" y="1"/>
                    <a:pt x="59" y="2"/>
                  </a:cubicBezTo>
                  <a:cubicBezTo>
                    <a:pt x="60" y="4"/>
                    <a:pt x="60" y="6"/>
                    <a:pt x="59" y="8"/>
                  </a:cubicBezTo>
                  <a:cubicBezTo>
                    <a:pt x="53" y="13"/>
                    <a:pt x="47" y="14"/>
                    <a:pt x="42" y="15"/>
                  </a:cubicBezTo>
                  <a:cubicBezTo>
                    <a:pt x="41" y="15"/>
                    <a:pt x="39" y="15"/>
                    <a:pt x="38" y="16"/>
                  </a:cubicBezTo>
                  <a:cubicBezTo>
                    <a:pt x="36" y="16"/>
                    <a:pt x="34" y="16"/>
                    <a:pt x="31" y="17"/>
                  </a:cubicBezTo>
                  <a:cubicBezTo>
                    <a:pt x="23" y="18"/>
                    <a:pt x="8" y="20"/>
                    <a:pt x="8" y="26"/>
                  </a:cubicBezTo>
                  <a:cubicBezTo>
                    <a:pt x="8" y="28"/>
                    <a:pt x="6" y="30"/>
                    <a:pt x="4" y="3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1" name="Freeform 461"/>
            <p:cNvSpPr>
              <a:spLocks noEditPoints="1"/>
            </p:cNvSpPr>
            <p:nvPr/>
          </p:nvSpPr>
          <p:spPr bwMode="auto">
            <a:xfrm>
              <a:off x="3454400" y="3516313"/>
              <a:ext cx="92075" cy="95250"/>
            </a:xfrm>
            <a:custGeom>
              <a:avLst/>
              <a:gdLst>
                <a:gd name="T0" fmla="*/ 29 w 63"/>
                <a:gd name="T1" fmla="*/ 65 h 65"/>
                <a:gd name="T2" fmla="*/ 28 w 63"/>
                <a:gd name="T3" fmla="*/ 65 h 65"/>
                <a:gd name="T4" fmla="*/ 25 w 63"/>
                <a:gd name="T5" fmla="*/ 63 h 65"/>
                <a:gd name="T6" fmla="*/ 1 w 63"/>
                <a:gd name="T7" fmla="*/ 26 h 65"/>
                <a:gd name="T8" fmla="*/ 2 w 63"/>
                <a:gd name="T9" fmla="*/ 21 h 65"/>
                <a:gd name="T10" fmla="*/ 23 w 63"/>
                <a:gd name="T11" fmla="*/ 1 h 65"/>
                <a:gd name="T12" fmla="*/ 29 w 63"/>
                <a:gd name="T13" fmla="*/ 1 h 65"/>
                <a:gd name="T14" fmla="*/ 62 w 63"/>
                <a:gd name="T15" fmla="*/ 30 h 65"/>
                <a:gd name="T16" fmla="*/ 63 w 63"/>
                <a:gd name="T17" fmla="*/ 33 h 65"/>
                <a:gd name="T18" fmla="*/ 62 w 63"/>
                <a:gd name="T19" fmla="*/ 36 h 65"/>
                <a:gd name="T20" fmla="*/ 32 w 63"/>
                <a:gd name="T21" fmla="*/ 64 h 65"/>
                <a:gd name="T22" fmla="*/ 29 w 63"/>
                <a:gd name="T23" fmla="*/ 65 h 65"/>
                <a:gd name="T24" fmla="*/ 10 w 63"/>
                <a:gd name="T25" fmla="*/ 25 h 65"/>
                <a:gd name="T26" fmla="*/ 30 w 63"/>
                <a:gd name="T27" fmla="*/ 55 h 65"/>
                <a:gd name="T28" fmla="*/ 53 w 63"/>
                <a:gd name="T29" fmla="*/ 33 h 65"/>
                <a:gd name="T30" fmla="*/ 26 w 63"/>
                <a:gd name="T31" fmla="*/ 10 h 65"/>
                <a:gd name="T32" fmla="*/ 10 w 63"/>
                <a:gd name="T33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5">
                  <a:moveTo>
                    <a:pt x="29" y="65"/>
                  </a:moveTo>
                  <a:cubicBezTo>
                    <a:pt x="29" y="65"/>
                    <a:pt x="28" y="65"/>
                    <a:pt x="28" y="65"/>
                  </a:cubicBezTo>
                  <a:cubicBezTo>
                    <a:pt x="27" y="65"/>
                    <a:pt x="26" y="64"/>
                    <a:pt x="25" y="63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5"/>
                    <a:pt x="1" y="23"/>
                    <a:pt x="2" y="2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5" y="0"/>
                    <a:pt x="27" y="0"/>
                    <a:pt x="29" y="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3" y="31"/>
                    <a:pt x="63" y="33"/>
                  </a:cubicBezTo>
                  <a:cubicBezTo>
                    <a:pt x="63" y="34"/>
                    <a:pt x="63" y="35"/>
                    <a:pt x="62" y="3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1" y="64"/>
                    <a:pt x="30" y="65"/>
                    <a:pt x="29" y="65"/>
                  </a:cubicBezTo>
                  <a:close/>
                  <a:moveTo>
                    <a:pt x="10" y="25"/>
                  </a:moveTo>
                  <a:cubicBezTo>
                    <a:pt x="30" y="55"/>
                    <a:pt x="30" y="55"/>
                    <a:pt x="30" y="55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26" y="10"/>
                    <a:pt x="26" y="10"/>
                    <a:pt x="26" y="10"/>
                  </a:cubicBezTo>
                  <a:lnTo>
                    <a:pt x="10" y="25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2" name="Freeform 462"/>
            <p:cNvSpPr>
              <a:spLocks/>
            </p:cNvSpPr>
            <p:nvPr/>
          </p:nvSpPr>
          <p:spPr bwMode="auto">
            <a:xfrm>
              <a:off x="3181350" y="3511550"/>
              <a:ext cx="57150" cy="49213"/>
            </a:xfrm>
            <a:custGeom>
              <a:avLst/>
              <a:gdLst>
                <a:gd name="T0" fmla="*/ 34 w 39"/>
                <a:gd name="T1" fmla="*/ 33 h 33"/>
                <a:gd name="T2" fmla="*/ 33 w 39"/>
                <a:gd name="T3" fmla="*/ 32 h 33"/>
                <a:gd name="T4" fmla="*/ 5 w 39"/>
                <a:gd name="T5" fmla="*/ 21 h 33"/>
                <a:gd name="T6" fmla="*/ 2 w 39"/>
                <a:gd name="T7" fmla="*/ 18 h 33"/>
                <a:gd name="T8" fmla="*/ 0 w 39"/>
                <a:gd name="T9" fmla="*/ 5 h 33"/>
                <a:gd name="T10" fmla="*/ 3 w 39"/>
                <a:gd name="T11" fmla="*/ 1 h 33"/>
                <a:gd name="T12" fmla="*/ 8 w 39"/>
                <a:gd name="T13" fmla="*/ 4 h 33"/>
                <a:gd name="T14" fmla="*/ 10 w 39"/>
                <a:gd name="T15" fmla="*/ 14 h 33"/>
                <a:gd name="T16" fmla="*/ 36 w 39"/>
                <a:gd name="T17" fmla="*/ 25 h 33"/>
                <a:gd name="T18" fmla="*/ 38 w 39"/>
                <a:gd name="T19" fmla="*/ 30 h 33"/>
                <a:gd name="T20" fmla="*/ 34 w 39"/>
                <a:gd name="T2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3">
                  <a:moveTo>
                    <a:pt x="34" y="33"/>
                  </a:moveTo>
                  <a:cubicBezTo>
                    <a:pt x="34" y="33"/>
                    <a:pt x="33" y="32"/>
                    <a:pt x="33" y="3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0"/>
                    <a:pt x="3" y="19"/>
                    <a:pt x="2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8" y="26"/>
                    <a:pt x="39" y="28"/>
                    <a:pt x="38" y="30"/>
                  </a:cubicBezTo>
                  <a:cubicBezTo>
                    <a:pt x="37" y="32"/>
                    <a:pt x="36" y="33"/>
                    <a:pt x="34" y="33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3" name="Freeform 463"/>
            <p:cNvSpPr>
              <a:spLocks/>
            </p:cNvSpPr>
            <p:nvPr/>
          </p:nvSpPr>
          <p:spPr bwMode="auto">
            <a:xfrm>
              <a:off x="3175000" y="3489325"/>
              <a:ext cx="44450" cy="42863"/>
            </a:xfrm>
            <a:custGeom>
              <a:avLst/>
              <a:gdLst>
                <a:gd name="T0" fmla="*/ 26 w 30"/>
                <a:gd name="T1" fmla="*/ 29 h 29"/>
                <a:gd name="T2" fmla="*/ 25 w 30"/>
                <a:gd name="T3" fmla="*/ 29 h 29"/>
                <a:gd name="T4" fmla="*/ 5 w 30"/>
                <a:gd name="T5" fmla="*/ 23 h 29"/>
                <a:gd name="T6" fmla="*/ 2 w 30"/>
                <a:gd name="T7" fmla="*/ 19 h 29"/>
                <a:gd name="T8" fmla="*/ 0 w 30"/>
                <a:gd name="T9" fmla="*/ 5 h 29"/>
                <a:gd name="T10" fmla="*/ 3 w 30"/>
                <a:gd name="T11" fmla="*/ 1 h 29"/>
                <a:gd name="T12" fmla="*/ 8 w 30"/>
                <a:gd name="T13" fmla="*/ 4 h 29"/>
                <a:gd name="T14" fmla="*/ 10 w 30"/>
                <a:gd name="T15" fmla="*/ 16 h 29"/>
                <a:gd name="T16" fmla="*/ 27 w 30"/>
                <a:gd name="T17" fmla="*/ 21 h 29"/>
                <a:gd name="T18" fmla="*/ 30 w 30"/>
                <a:gd name="T19" fmla="*/ 26 h 29"/>
                <a:gd name="T20" fmla="*/ 26 w 30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9">
                  <a:moveTo>
                    <a:pt x="26" y="29"/>
                  </a:moveTo>
                  <a:cubicBezTo>
                    <a:pt x="26" y="29"/>
                    <a:pt x="25" y="29"/>
                    <a:pt x="25" y="2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3" y="21"/>
                    <a:pt x="2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9" y="22"/>
                    <a:pt x="30" y="24"/>
                    <a:pt x="30" y="26"/>
                  </a:cubicBezTo>
                  <a:cubicBezTo>
                    <a:pt x="29" y="28"/>
                    <a:pt x="28" y="29"/>
                    <a:pt x="26" y="2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4" name="Freeform 464"/>
            <p:cNvSpPr>
              <a:spLocks/>
            </p:cNvSpPr>
            <p:nvPr/>
          </p:nvSpPr>
          <p:spPr bwMode="auto">
            <a:xfrm>
              <a:off x="3170238" y="3470275"/>
              <a:ext cx="41275" cy="38100"/>
            </a:xfrm>
            <a:custGeom>
              <a:avLst/>
              <a:gdLst>
                <a:gd name="T0" fmla="*/ 24 w 28"/>
                <a:gd name="T1" fmla="*/ 26 h 26"/>
                <a:gd name="T2" fmla="*/ 23 w 28"/>
                <a:gd name="T3" fmla="*/ 26 h 26"/>
                <a:gd name="T4" fmla="*/ 4 w 28"/>
                <a:gd name="T5" fmla="*/ 20 h 26"/>
                <a:gd name="T6" fmla="*/ 1 w 28"/>
                <a:gd name="T7" fmla="*/ 17 h 26"/>
                <a:gd name="T8" fmla="*/ 0 w 28"/>
                <a:gd name="T9" fmla="*/ 4 h 26"/>
                <a:gd name="T10" fmla="*/ 4 w 28"/>
                <a:gd name="T11" fmla="*/ 0 h 26"/>
                <a:gd name="T12" fmla="*/ 8 w 28"/>
                <a:gd name="T13" fmla="*/ 4 h 26"/>
                <a:gd name="T14" fmla="*/ 9 w 28"/>
                <a:gd name="T15" fmla="*/ 13 h 26"/>
                <a:gd name="T16" fmla="*/ 25 w 28"/>
                <a:gd name="T17" fmla="*/ 18 h 26"/>
                <a:gd name="T18" fmla="*/ 28 w 28"/>
                <a:gd name="T19" fmla="*/ 23 h 26"/>
                <a:gd name="T20" fmla="*/ 24 w 28"/>
                <a:gd name="T2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6">
                  <a:moveTo>
                    <a:pt x="24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1" y="18"/>
                    <a:pt x="1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7" y="19"/>
                    <a:pt x="28" y="21"/>
                    <a:pt x="28" y="23"/>
                  </a:cubicBezTo>
                  <a:cubicBezTo>
                    <a:pt x="27" y="25"/>
                    <a:pt x="25" y="26"/>
                    <a:pt x="24" y="26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5" name="Freeform 465"/>
            <p:cNvSpPr>
              <a:spLocks/>
            </p:cNvSpPr>
            <p:nvPr/>
          </p:nvSpPr>
          <p:spPr bwMode="auto">
            <a:xfrm>
              <a:off x="3163888" y="3436938"/>
              <a:ext cx="49213" cy="53975"/>
            </a:xfrm>
            <a:custGeom>
              <a:avLst/>
              <a:gdLst>
                <a:gd name="T0" fmla="*/ 29 w 33"/>
                <a:gd name="T1" fmla="*/ 37 h 37"/>
                <a:gd name="T2" fmla="*/ 28 w 33"/>
                <a:gd name="T3" fmla="*/ 37 h 37"/>
                <a:gd name="T4" fmla="*/ 6 w 33"/>
                <a:gd name="T5" fmla="*/ 30 h 37"/>
                <a:gd name="T6" fmla="*/ 3 w 33"/>
                <a:gd name="T7" fmla="*/ 27 h 37"/>
                <a:gd name="T8" fmla="*/ 0 w 33"/>
                <a:gd name="T9" fmla="*/ 12 h 37"/>
                <a:gd name="T10" fmla="*/ 1 w 33"/>
                <a:gd name="T11" fmla="*/ 8 h 37"/>
                <a:gd name="T12" fmla="*/ 8 w 33"/>
                <a:gd name="T13" fmla="*/ 2 h 37"/>
                <a:gd name="T14" fmla="*/ 14 w 33"/>
                <a:gd name="T15" fmla="*/ 2 h 37"/>
                <a:gd name="T16" fmla="*/ 14 w 33"/>
                <a:gd name="T17" fmla="*/ 7 h 37"/>
                <a:gd name="T18" fmla="*/ 8 w 33"/>
                <a:gd name="T19" fmla="*/ 13 h 37"/>
                <a:gd name="T20" fmla="*/ 10 w 33"/>
                <a:gd name="T21" fmla="*/ 23 h 37"/>
                <a:gd name="T22" fmla="*/ 30 w 33"/>
                <a:gd name="T23" fmla="*/ 29 h 37"/>
                <a:gd name="T24" fmla="*/ 33 w 33"/>
                <a:gd name="T25" fmla="*/ 34 h 37"/>
                <a:gd name="T26" fmla="*/ 29 w 33"/>
                <a:gd name="T2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37">
                  <a:moveTo>
                    <a:pt x="29" y="37"/>
                  </a:moveTo>
                  <a:cubicBezTo>
                    <a:pt x="28" y="37"/>
                    <a:pt x="28" y="37"/>
                    <a:pt x="28" y="37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4" y="30"/>
                    <a:pt x="3" y="29"/>
                    <a:pt x="3" y="27"/>
                  </a:cubicBezTo>
                  <a:cubicBezTo>
                    <a:pt x="3" y="27"/>
                    <a:pt x="1" y="18"/>
                    <a:pt x="0" y="12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3" y="0"/>
                    <a:pt x="14" y="2"/>
                  </a:cubicBezTo>
                  <a:cubicBezTo>
                    <a:pt x="16" y="3"/>
                    <a:pt x="15" y="6"/>
                    <a:pt x="14" y="7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6"/>
                    <a:pt x="10" y="21"/>
                    <a:pt x="10" y="23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2" y="30"/>
                    <a:pt x="33" y="32"/>
                    <a:pt x="33" y="34"/>
                  </a:cubicBezTo>
                  <a:cubicBezTo>
                    <a:pt x="32" y="36"/>
                    <a:pt x="30" y="37"/>
                    <a:pt x="29" y="3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6" name="Freeform 466"/>
            <p:cNvSpPr>
              <a:spLocks/>
            </p:cNvSpPr>
            <p:nvPr/>
          </p:nvSpPr>
          <p:spPr bwMode="auto">
            <a:xfrm>
              <a:off x="3176588" y="3449638"/>
              <a:ext cx="69850" cy="25400"/>
            </a:xfrm>
            <a:custGeom>
              <a:avLst/>
              <a:gdLst>
                <a:gd name="T0" fmla="*/ 43 w 48"/>
                <a:gd name="T1" fmla="*/ 17 h 17"/>
                <a:gd name="T2" fmla="*/ 3 w 48"/>
                <a:gd name="T3" fmla="*/ 9 h 17"/>
                <a:gd name="T4" fmla="*/ 0 w 48"/>
                <a:gd name="T5" fmla="*/ 4 h 17"/>
                <a:gd name="T6" fmla="*/ 5 w 48"/>
                <a:gd name="T7" fmla="*/ 1 h 17"/>
                <a:gd name="T8" fmla="*/ 44 w 48"/>
                <a:gd name="T9" fmla="*/ 9 h 17"/>
                <a:gd name="T10" fmla="*/ 44 w 48"/>
                <a:gd name="T11" fmla="*/ 9 h 17"/>
                <a:gd name="T12" fmla="*/ 48 w 48"/>
                <a:gd name="T13" fmla="*/ 13 h 17"/>
                <a:gd name="T14" fmla="*/ 44 w 48"/>
                <a:gd name="T15" fmla="*/ 17 h 17"/>
                <a:gd name="T16" fmla="*/ 43 w 48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7">
                  <a:moveTo>
                    <a:pt x="43" y="17"/>
                  </a:moveTo>
                  <a:cubicBezTo>
                    <a:pt x="32" y="17"/>
                    <a:pt x="18" y="14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20" y="6"/>
                    <a:pt x="33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9"/>
                    <a:pt x="48" y="10"/>
                    <a:pt x="48" y="13"/>
                  </a:cubicBezTo>
                  <a:cubicBezTo>
                    <a:pt x="48" y="15"/>
                    <a:pt x="46" y="17"/>
                    <a:pt x="44" y="17"/>
                  </a:cubicBezTo>
                  <a:cubicBezTo>
                    <a:pt x="44" y="17"/>
                    <a:pt x="44" y="17"/>
                    <a:pt x="43" y="17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7" name="Freeform 467"/>
            <p:cNvSpPr>
              <a:spLocks/>
            </p:cNvSpPr>
            <p:nvPr/>
          </p:nvSpPr>
          <p:spPr bwMode="auto">
            <a:xfrm>
              <a:off x="3236913" y="3448050"/>
              <a:ext cx="44450" cy="79375"/>
            </a:xfrm>
            <a:custGeom>
              <a:avLst/>
              <a:gdLst>
                <a:gd name="T0" fmla="*/ 26 w 30"/>
                <a:gd name="T1" fmla="*/ 54 h 54"/>
                <a:gd name="T2" fmla="*/ 23 w 30"/>
                <a:gd name="T3" fmla="*/ 52 h 54"/>
                <a:gd name="T4" fmla="*/ 15 w 30"/>
                <a:gd name="T5" fmla="*/ 35 h 54"/>
                <a:gd name="T6" fmla="*/ 15 w 30"/>
                <a:gd name="T7" fmla="*/ 31 h 54"/>
                <a:gd name="T8" fmla="*/ 4 w 30"/>
                <a:gd name="T9" fmla="*/ 8 h 54"/>
                <a:gd name="T10" fmla="*/ 0 w 30"/>
                <a:gd name="T11" fmla="*/ 4 h 54"/>
                <a:gd name="T12" fmla="*/ 4 w 30"/>
                <a:gd name="T13" fmla="*/ 0 h 54"/>
                <a:gd name="T14" fmla="*/ 23 w 30"/>
                <a:gd name="T15" fmla="*/ 30 h 54"/>
                <a:gd name="T16" fmla="*/ 23 w 30"/>
                <a:gd name="T17" fmla="*/ 34 h 54"/>
                <a:gd name="T18" fmla="*/ 29 w 30"/>
                <a:gd name="T19" fmla="*/ 47 h 54"/>
                <a:gd name="T20" fmla="*/ 28 w 30"/>
                <a:gd name="T21" fmla="*/ 52 h 54"/>
                <a:gd name="T22" fmla="*/ 26 w 30"/>
                <a:gd name="T2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6" y="54"/>
                  </a:moveTo>
                  <a:cubicBezTo>
                    <a:pt x="25" y="54"/>
                    <a:pt x="24" y="53"/>
                    <a:pt x="23" y="52"/>
                  </a:cubicBezTo>
                  <a:cubicBezTo>
                    <a:pt x="17" y="46"/>
                    <a:pt x="16" y="41"/>
                    <a:pt x="15" y="35"/>
                  </a:cubicBezTo>
                  <a:cubicBezTo>
                    <a:pt x="15" y="34"/>
                    <a:pt x="15" y="32"/>
                    <a:pt x="15" y="31"/>
                  </a:cubicBezTo>
                  <a:cubicBezTo>
                    <a:pt x="12" y="12"/>
                    <a:pt x="6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1" y="0"/>
                    <a:pt x="20" y="8"/>
                    <a:pt x="23" y="30"/>
                  </a:cubicBezTo>
                  <a:cubicBezTo>
                    <a:pt x="23" y="31"/>
                    <a:pt x="23" y="32"/>
                    <a:pt x="23" y="34"/>
                  </a:cubicBezTo>
                  <a:cubicBezTo>
                    <a:pt x="24" y="40"/>
                    <a:pt x="25" y="43"/>
                    <a:pt x="29" y="47"/>
                  </a:cubicBezTo>
                  <a:cubicBezTo>
                    <a:pt x="30" y="48"/>
                    <a:pt x="30" y="51"/>
                    <a:pt x="28" y="52"/>
                  </a:cubicBezTo>
                  <a:cubicBezTo>
                    <a:pt x="28" y="53"/>
                    <a:pt x="27" y="54"/>
                    <a:pt x="26" y="54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8" name="Freeform 468"/>
            <p:cNvSpPr>
              <a:spLocks noEditPoints="1"/>
            </p:cNvSpPr>
            <p:nvPr/>
          </p:nvSpPr>
          <p:spPr bwMode="auto">
            <a:xfrm>
              <a:off x="3216275" y="3514725"/>
              <a:ext cx="96838" cy="96838"/>
            </a:xfrm>
            <a:custGeom>
              <a:avLst/>
              <a:gdLst>
                <a:gd name="T0" fmla="*/ 31 w 66"/>
                <a:gd name="T1" fmla="*/ 66 h 66"/>
                <a:gd name="T2" fmla="*/ 29 w 66"/>
                <a:gd name="T3" fmla="*/ 65 h 66"/>
                <a:gd name="T4" fmla="*/ 1 w 66"/>
                <a:gd name="T5" fmla="*/ 33 h 66"/>
                <a:gd name="T6" fmla="*/ 0 w 66"/>
                <a:gd name="T7" fmla="*/ 30 h 66"/>
                <a:gd name="T8" fmla="*/ 1 w 66"/>
                <a:gd name="T9" fmla="*/ 27 h 66"/>
                <a:gd name="T10" fmla="*/ 39 w 66"/>
                <a:gd name="T11" fmla="*/ 1 h 66"/>
                <a:gd name="T12" fmla="*/ 44 w 66"/>
                <a:gd name="T13" fmla="*/ 2 h 66"/>
                <a:gd name="T14" fmla="*/ 64 w 66"/>
                <a:gd name="T15" fmla="*/ 24 h 66"/>
                <a:gd name="T16" fmla="*/ 64 w 66"/>
                <a:gd name="T17" fmla="*/ 30 h 66"/>
                <a:gd name="T18" fmla="*/ 35 w 66"/>
                <a:gd name="T19" fmla="*/ 65 h 66"/>
                <a:gd name="T20" fmla="*/ 32 w 66"/>
                <a:gd name="T21" fmla="*/ 66 h 66"/>
                <a:gd name="T22" fmla="*/ 31 w 66"/>
                <a:gd name="T23" fmla="*/ 66 h 66"/>
                <a:gd name="T24" fmla="*/ 10 w 66"/>
                <a:gd name="T25" fmla="*/ 31 h 66"/>
                <a:gd name="T26" fmla="*/ 31 w 66"/>
                <a:gd name="T27" fmla="*/ 56 h 66"/>
                <a:gd name="T28" fmla="*/ 56 w 66"/>
                <a:gd name="T29" fmla="*/ 27 h 66"/>
                <a:gd name="T30" fmla="*/ 41 w 66"/>
                <a:gd name="T31" fmla="*/ 10 h 66"/>
                <a:gd name="T32" fmla="*/ 10 w 66"/>
                <a:gd name="T33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66">
                  <a:moveTo>
                    <a:pt x="31" y="66"/>
                  </a:moveTo>
                  <a:cubicBezTo>
                    <a:pt x="30" y="66"/>
                    <a:pt x="29" y="66"/>
                    <a:pt x="29" y="65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1"/>
                    <a:pt x="0" y="30"/>
                  </a:cubicBezTo>
                  <a:cubicBezTo>
                    <a:pt x="0" y="29"/>
                    <a:pt x="0" y="28"/>
                    <a:pt x="1" y="27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1" y="0"/>
                    <a:pt x="43" y="1"/>
                    <a:pt x="44" y="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6" y="26"/>
                    <a:pt x="66" y="28"/>
                    <a:pt x="64" y="30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5"/>
                    <a:pt x="33" y="66"/>
                    <a:pt x="32" y="66"/>
                  </a:cubicBezTo>
                  <a:cubicBezTo>
                    <a:pt x="32" y="66"/>
                    <a:pt x="32" y="66"/>
                    <a:pt x="31" y="66"/>
                  </a:cubicBezTo>
                  <a:close/>
                  <a:moveTo>
                    <a:pt x="10" y="31"/>
                  </a:moveTo>
                  <a:cubicBezTo>
                    <a:pt x="31" y="56"/>
                    <a:pt x="31" y="56"/>
                    <a:pt x="31" y="56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41" y="10"/>
                    <a:pt x="41" y="10"/>
                    <a:pt x="41" y="10"/>
                  </a:cubicBezTo>
                  <a:lnTo>
                    <a:pt x="10" y="31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11" name="Группа 1210"/>
          <p:cNvGrpSpPr/>
          <p:nvPr/>
        </p:nvGrpSpPr>
        <p:grpSpPr>
          <a:xfrm>
            <a:off x="1602991" y="1055688"/>
            <a:ext cx="444500" cy="388937"/>
            <a:chOff x="1671638" y="1055688"/>
            <a:chExt cx="444500" cy="388937"/>
          </a:xfrm>
        </p:grpSpPr>
        <p:sp>
          <p:nvSpPr>
            <p:cNvPr id="789" name="Freeform 469"/>
            <p:cNvSpPr>
              <a:spLocks/>
            </p:cNvSpPr>
            <p:nvPr/>
          </p:nvSpPr>
          <p:spPr bwMode="auto">
            <a:xfrm>
              <a:off x="1905000" y="1284288"/>
              <a:ext cx="95250" cy="101600"/>
            </a:xfrm>
            <a:custGeom>
              <a:avLst/>
              <a:gdLst>
                <a:gd name="T0" fmla="*/ 9 w 65"/>
                <a:gd name="T1" fmla="*/ 69 h 69"/>
                <a:gd name="T2" fmla="*/ 5 w 65"/>
                <a:gd name="T3" fmla="*/ 66 h 69"/>
                <a:gd name="T4" fmla="*/ 12 w 65"/>
                <a:gd name="T5" fmla="*/ 18 h 69"/>
                <a:gd name="T6" fmla="*/ 61 w 65"/>
                <a:gd name="T7" fmla="*/ 5 h 69"/>
                <a:gd name="T8" fmla="*/ 65 w 65"/>
                <a:gd name="T9" fmla="*/ 9 h 69"/>
                <a:gd name="T10" fmla="*/ 60 w 65"/>
                <a:gd name="T11" fmla="*/ 13 h 69"/>
                <a:gd name="T12" fmla="*/ 18 w 65"/>
                <a:gd name="T13" fmla="*/ 24 h 69"/>
                <a:gd name="T14" fmla="*/ 13 w 65"/>
                <a:gd name="T15" fmla="*/ 64 h 69"/>
                <a:gd name="T16" fmla="*/ 10 w 65"/>
                <a:gd name="T17" fmla="*/ 69 h 69"/>
                <a:gd name="T18" fmla="*/ 9 w 65"/>
                <a:gd name="T1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9">
                  <a:moveTo>
                    <a:pt x="9" y="69"/>
                  </a:moveTo>
                  <a:cubicBezTo>
                    <a:pt x="7" y="69"/>
                    <a:pt x="5" y="68"/>
                    <a:pt x="5" y="66"/>
                  </a:cubicBezTo>
                  <a:cubicBezTo>
                    <a:pt x="0" y="45"/>
                    <a:pt x="2" y="29"/>
                    <a:pt x="12" y="18"/>
                  </a:cubicBezTo>
                  <a:cubicBezTo>
                    <a:pt x="29" y="0"/>
                    <a:pt x="60" y="4"/>
                    <a:pt x="61" y="5"/>
                  </a:cubicBezTo>
                  <a:cubicBezTo>
                    <a:pt x="64" y="5"/>
                    <a:pt x="65" y="7"/>
                    <a:pt x="65" y="9"/>
                  </a:cubicBezTo>
                  <a:cubicBezTo>
                    <a:pt x="64" y="11"/>
                    <a:pt x="62" y="13"/>
                    <a:pt x="60" y="13"/>
                  </a:cubicBezTo>
                  <a:cubicBezTo>
                    <a:pt x="60" y="13"/>
                    <a:pt x="31" y="8"/>
                    <a:pt x="18" y="24"/>
                  </a:cubicBezTo>
                  <a:cubicBezTo>
                    <a:pt x="10" y="32"/>
                    <a:pt x="8" y="46"/>
                    <a:pt x="13" y="64"/>
                  </a:cubicBezTo>
                  <a:cubicBezTo>
                    <a:pt x="13" y="67"/>
                    <a:pt x="12" y="69"/>
                    <a:pt x="10" y="69"/>
                  </a:cubicBezTo>
                  <a:cubicBezTo>
                    <a:pt x="9" y="69"/>
                    <a:pt x="9" y="69"/>
                    <a:pt x="9" y="6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0" name="Freeform 470"/>
            <p:cNvSpPr>
              <a:spLocks/>
            </p:cNvSpPr>
            <p:nvPr/>
          </p:nvSpPr>
          <p:spPr bwMode="auto">
            <a:xfrm>
              <a:off x="2052638" y="1346200"/>
              <a:ext cx="23813" cy="22225"/>
            </a:xfrm>
            <a:custGeom>
              <a:avLst/>
              <a:gdLst>
                <a:gd name="T0" fmla="*/ 12 w 16"/>
                <a:gd name="T1" fmla="*/ 15 h 15"/>
                <a:gd name="T2" fmla="*/ 10 w 16"/>
                <a:gd name="T3" fmla="*/ 14 h 15"/>
                <a:gd name="T4" fmla="*/ 2 w 16"/>
                <a:gd name="T5" fmla="*/ 7 h 15"/>
                <a:gd name="T6" fmla="*/ 2 w 16"/>
                <a:gd name="T7" fmla="*/ 2 h 15"/>
                <a:gd name="T8" fmla="*/ 8 w 16"/>
                <a:gd name="T9" fmla="*/ 2 h 15"/>
                <a:gd name="T10" fmla="*/ 14 w 16"/>
                <a:gd name="T11" fmla="*/ 8 h 15"/>
                <a:gd name="T12" fmla="*/ 15 w 16"/>
                <a:gd name="T13" fmla="*/ 13 h 15"/>
                <a:gd name="T14" fmla="*/ 12 w 1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2" y="15"/>
                  </a:moveTo>
                  <a:cubicBezTo>
                    <a:pt x="11" y="15"/>
                    <a:pt x="10" y="14"/>
                    <a:pt x="10" y="14"/>
                  </a:cubicBezTo>
                  <a:cubicBezTo>
                    <a:pt x="5" y="10"/>
                    <a:pt x="2" y="7"/>
                    <a:pt x="2" y="7"/>
                  </a:cubicBezTo>
                  <a:cubicBezTo>
                    <a:pt x="0" y="6"/>
                    <a:pt x="1" y="3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8" y="2"/>
                    <a:pt x="10" y="4"/>
                    <a:pt x="14" y="8"/>
                  </a:cubicBezTo>
                  <a:cubicBezTo>
                    <a:pt x="16" y="9"/>
                    <a:pt x="16" y="11"/>
                    <a:pt x="15" y="13"/>
                  </a:cubicBezTo>
                  <a:cubicBezTo>
                    <a:pt x="14" y="14"/>
                    <a:pt x="13" y="15"/>
                    <a:pt x="12" y="1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1" name="Freeform 471"/>
            <p:cNvSpPr>
              <a:spLocks noEditPoints="1"/>
            </p:cNvSpPr>
            <p:nvPr/>
          </p:nvSpPr>
          <p:spPr bwMode="auto">
            <a:xfrm>
              <a:off x="1908175" y="1371600"/>
              <a:ext cx="63500" cy="73025"/>
            </a:xfrm>
            <a:custGeom>
              <a:avLst/>
              <a:gdLst>
                <a:gd name="T0" fmla="*/ 29 w 43"/>
                <a:gd name="T1" fmla="*/ 50 h 50"/>
                <a:gd name="T2" fmla="*/ 26 w 43"/>
                <a:gd name="T3" fmla="*/ 50 h 50"/>
                <a:gd name="T4" fmla="*/ 18 w 43"/>
                <a:gd name="T5" fmla="*/ 45 h 50"/>
                <a:gd name="T6" fmla="*/ 3 w 43"/>
                <a:gd name="T7" fmla="*/ 23 h 50"/>
                <a:gd name="T8" fmla="*/ 0 w 43"/>
                <a:gd name="T9" fmla="*/ 13 h 50"/>
                <a:gd name="T10" fmla="*/ 5 w 43"/>
                <a:gd name="T11" fmla="*/ 3 h 50"/>
                <a:gd name="T12" fmla="*/ 6 w 43"/>
                <a:gd name="T13" fmla="*/ 3 h 50"/>
                <a:gd name="T14" fmla="*/ 17 w 43"/>
                <a:gd name="T15" fmla="*/ 2 h 50"/>
                <a:gd name="T16" fmla="*/ 25 w 43"/>
                <a:gd name="T17" fmla="*/ 8 h 50"/>
                <a:gd name="T18" fmla="*/ 40 w 43"/>
                <a:gd name="T19" fmla="*/ 30 h 50"/>
                <a:gd name="T20" fmla="*/ 42 w 43"/>
                <a:gd name="T21" fmla="*/ 39 h 50"/>
                <a:gd name="T22" fmla="*/ 37 w 43"/>
                <a:gd name="T23" fmla="*/ 47 h 50"/>
                <a:gd name="T24" fmla="*/ 36 w 43"/>
                <a:gd name="T25" fmla="*/ 48 h 50"/>
                <a:gd name="T26" fmla="*/ 29 w 43"/>
                <a:gd name="T27" fmla="*/ 50 h 50"/>
                <a:gd name="T28" fmla="*/ 12 w 43"/>
                <a:gd name="T29" fmla="*/ 9 h 50"/>
                <a:gd name="T30" fmla="*/ 11 w 43"/>
                <a:gd name="T31" fmla="*/ 9 h 50"/>
                <a:gd name="T32" fmla="*/ 9 w 43"/>
                <a:gd name="T33" fmla="*/ 10 h 50"/>
                <a:gd name="T34" fmla="*/ 8 w 43"/>
                <a:gd name="T35" fmla="*/ 13 h 50"/>
                <a:gd name="T36" fmla="*/ 10 w 43"/>
                <a:gd name="T37" fmla="*/ 18 h 50"/>
                <a:gd name="T38" fmla="*/ 25 w 43"/>
                <a:gd name="T39" fmla="*/ 41 h 50"/>
                <a:gd name="T40" fmla="*/ 31 w 43"/>
                <a:gd name="T41" fmla="*/ 42 h 50"/>
                <a:gd name="T42" fmla="*/ 32 w 43"/>
                <a:gd name="T43" fmla="*/ 41 h 50"/>
                <a:gd name="T44" fmla="*/ 34 w 43"/>
                <a:gd name="T45" fmla="*/ 35 h 50"/>
                <a:gd name="T46" fmla="*/ 18 w 43"/>
                <a:gd name="T47" fmla="*/ 12 h 50"/>
                <a:gd name="T48" fmla="*/ 14 w 43"/>
                <a:gd name="T49" fmla="*/ 9 h 50"/>
                <a:gd name="T50" fmla="*/ 12 w 43"/>
                <a:gd name="T51" fmla="*/ 9 h 50"/>
                <a:gd name="T52" fmla="*/ 8 w 43"/>
                <a:gd name="T53" fmla="*/ 6 h 50"/>
                <a:gd name="T54" fmla="*/ 9 w 43"/>
                <a:gd name="T55" fmla="*/ 6 h 50"/>
                <a:gd name="T56" fmla="*/ 8 w 43"/>
                <a:gd name="T5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3" h="50">
                  <a:moveTo>
                    <a:pt x="29" y="50"/>
                  </a:moveTo>
                  <a:cubicBezTo>
                    <a:pt x="28" y="50"/>
                    <a:pt x="27" y="50"/>
                    <a:pt x="26" y="50"/>
                  </a:cubicBezTo>
                  <a:cubicBezTo>
                    <a:pt x="23" y="50"/>
                    <a:pt x="20" y="48"/>
                    <a:pt x="18" y="45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" y="20"/>
                    <a:pt x="0" y="16"/>
                    <a:pt x="0" y="13"/>
                  </a:cubicBezTo>
                  <a:cubicBezTo>
                    <a:pt x="0" y="9"/>
                    <a:pt x="2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9" y="1"/>
                    <a:pt x="13" y="0"/>
                    <a:pt x="17" y="2"/>
                  </a:cubicBezTo>
                  <a:cubicBezTo>
                    <a:pt x="20" y="3"/>
                    <a:pt x="23" y="5"/>
                    <a:pt x="25" y="8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2" y="33"/>
                    <a:pt x="43" y="36"/>
                    <a:pt x="42" y="39"/>
                  </a:cubicBezTo>
                  <a:cubicBezTo>
                    <a:pt x="42" y="43"/>
                    <a:pt x="40" y="45"/>
                    <a:pt x="37" y="47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50"/>
                    <a:pt x="31" y="50"/>
                    <a:pt x="29" y="50"/>
                  </a:cubicBezTo>
                  <a:close/>
                  <a:moveTo>
                    <a:pt x="12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2"/>
                    <a:pt x="8" y="13"/>
                  </a:cubicBezTo>
                  <a:cubicBezTo>
                    <a:pt x="8" y="15"/>
                    <a:pt x="9" y="17"/>
                    <a:pt x="10" y="1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2"/>
                    <a:pt x="29" y="43"/>
                    <a:pt x="31" y="4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4" y="39"/>
                    <a:pt x="35" y="37"/>
                    <a:pt x="34" y="35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0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lose/>
                  <a:moveTo>
                    <a:pt x="8" y="6"/>
                  </a:moveTo>
                  <a:cubicBezTo>
                    <a:pt x="9" y="6"/>
                    <a:pt x="9" y="6"/>
                    <a:pt x="9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2" name="Freeform 472"/>
            <p:cNvSpPr>
              <a:spLocks noEditPoints="1"/>
            </p:cNvSpPr>
            <p:nvPr/>
          </p:nvSpPr>
          <p:spPr bwMode="auto">
            <a:xfrm>
              <a:off x="2019300" y="1335088"/>
              <a:ext cx="46038" cy="93663"/>
            </a:xfrm>
            <a:custGeom>
              <a:avLst/>
              <a:gdLst>
                <a:gd name="T0" fmla="*/ 16 w 31"/>
                <a:gd name="T1" fmla="*/ 63 h 63"/>
                <a:gd name="T2" fmla="*/ 16 w 31"/>
                <a:gd name="T3" fmla="*/ 63 h 63"/>
                <a:gd name="T4" fmla="*/ 14 w 31"/>
                <a:gd name="T5" fmla="*/ 63 h 63"/>
                <a:gd name="T6" fmla="*/ 4 w 31"/>
                <a:gd name="T7" fmla="*/ 59 h 63"/>
                <a:gd name="T8" fmla="*/ 0 w 31"/>
                <a:gd name="T9" fmla="*/ 49 h 63"/>
                <a:gd name="T10" fmla="*/ 1 w 31"/>
                <a:gd name="T11" fmla="*/ 16 h 63"/>
                <a:gd name="T12" fmla="*/ 5 w 31"/>
                <a:gd name="T13" fmla="*/ 5 h 63"/>
                <a:gd name="T14" fmla="*/ 16 w 31"/>
                <a:gd name="T15" fmla="*/ 0 h 63"/>
                <a:gd name="T16" fmla="*/ 18 w 31"/>
                <a:gd name="T17" fmla="*/ 0 h 63"/>
                <a:gd name="T18" fmla="*/ 28 w 31"/>
                <a:gd name="T19" fmla="*/ 6 h 63"/>
                <a:gd name="T20" fmla="*/ 31 w 31"/>
                <a:gd name="T21" fmla="*/ 16 h 63"/>
                <a:gd name="T22" fmla="*/ 30 w 31"/>
                <a:gd name="T23" fmla="*/ 50 h 63"/>
                <a:gd name="T24" fmla="*/ 16 w 31"/>
                <a:gd name="T25" fmla="*/ 63 h 63"/>
                <a:gd name="T26" fmla="*/ 16 w 31"/>
                <a:gd name="T27" fmla="*/ 8 h 63"/>
                <a:gd name="T28" fmla="*/ 12 w 31"/>
                <a:gd name="T29" fmla="*/ 10 h 63"/>
                <a:gd name="T30" fmla="*/ 9 w 31"/>
                <a:gd name="T31" fmla="*/ 16 h 63"/>
                <a:gd name="T32" fmla="*/ 8 w 31"/>
                <a:gd name="T33" fmla="*/ 49 h 63"/>
                <a:gd name="T34" fmla="*/ 10 w 31"/>
                <a:gd name="T35" fmla="*/ 53 h 63"/>
                <a:gd name="T36" fmla="*/ 14 w 31"/>
                <a:gd name="T37" fmla="*/ 55 h 63"/>
                <a:gd name="T38" fmla="*/ 16 w 31"/>
                <a:gd name="T39" fmla="*/ 55 h 63"/>
                <a:gd name="T40" fmla="*/ 22 w 31"/>
                <a:gd name="T41" fmla="*/ 50 h 63"/>
                <a:gd name="T42" fmla="*/ 23 w 31"/>
                <a:gd name="T43" fmla="*/ 16 h 63"/>
                <a:gd name="T44" fmla="*/ 21 w 31"/>
                <a:gd name="T45" fmla="*/ 10 h 63"/>
                <a:gd name="T46" fmla="*/ 18 w 31"/>
                <a:gd name="T47" fmla="*/ 8 h 63"/>
                <a:gd name="T48" fmla="*/ 16 w 31"/>
                <a:gd name="T49" fmla="*/ 8 h 63"/>
                <a:gd name="T50" fmla="*/ 16 w 31"/>
                <a:gd name="T51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63">
                  <a:moveTo>
                    <a:pt x="16" y="63"/>
                  </a:moveTo>
                  <a:cubicBezTo>
                    <a:pt x="16" y="63"/>
                    <a:pt x="16" y="63"/>
                    <a:pt x="16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0" y="63"/>
                    <a:pt x="6" y="62"/>
                    <a:pt x="4" y="59"/>
                  </a:cubicBezTo>
                  <a:cubicBezTo>
                    <a:pt x="1" y="56"/>
                    <a:pt x="0" y="53"/>
                    <a:pt x="0" y="4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2"/>
                    <a:pt x="3" y="8"/>
                    <a:pt x="5" y="5"/>
                  </a:cubicBezTo>
                  <a:cubicBezTo>
                    <a:pt x="8" y="2"/>
                    <a:pt x="12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2" y="0"/>
                    <a:pt x="25" y="2"/>
                    <a:pt x="28" y="6"/>
                  </a:cubicBezTo>
                  <a:cubicBezTo>
                    <a:pt x="30" y="9"/>
                    <a:pt x="31" y="13"/>
                    <a:pt x="31" y="16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7"/>
                    <a:pt x="24" y="63"/>
                    <a:pt x="16" y="63"/>
                  </a:cubicBezTo>
                  <a:close/>
                  <a:moveTo>
                    <a:pt x="16" y="8"/>
                  </a:moveTo>
                  <a:cubicBezTo>
                    <a:pt x="14" y="8"/>
                    <a:pt x="13" y="9"/>
                    <a:pt x="12" y="10"/>
                  </a:cubicBezTo>
                  <a:cubicBezTo>
                    <a:pt x="10" y="12"/>
                    <a:pt x="9" y="14"/>
                    <a:pt x="9" y="16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1"/>
                    <a:pt x="9" y="52"/>
                    <a:pt x="10" y="53"/>
                  </a:cubicBezTo>
                  <a:cubicBezTo>
                    <a:pt x="11" y="55"/>
                    <a:pt x="12" y="55"/>
                    <a:pt x="14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9" y="56"/>
                    <a:pt x="22" y="53"/>
                    <a:pt x="22" y="50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4"/>
                    <a:pt x="23" y="12"/>
                    <a:pt x="21" y="10"/>
                  </a:cubicBezTo>
                  <a:cubicBezTo>
                    <a:pt x="20" y="9"/>
                    <a:pt x="19" y="8"/>
                    <a:pt x="18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3" name="Freeform 473"/>
            <p:cNvSpPr>
              <a:spLocks noEditPoints="1"/>
            </p:cNvSpPr>
            <p:nvPr/>
          </p:nvSpPr>
          <p:spPr bwMode="auto">
            <a:xfrm>
              <a:off x="1981200" y="1347788"/>
              <a:ext cx="52388" cy="87313"/>
            </a:xfrm>
            <a:custGeom>
              <a:avLst/>
              <a:gdLst>
                <a:gd name="T0" fmla="*/ 19 w 35"/>
                <a:gd name="T1" fmla="*/ 59 h 59"/>
                <a:gd name="T2" fmla="*/ 11 w 35"/>
                <a:gd name="T3" fmla="*/ 57 h 59"/>
                <a:gd name="T4" fmla="*/ 6 w 35"/>
                <a:gd name="T5" fmla="*/ 49 h 59"/>
                <a:gd name="T6" fmla="*/ 0 w 35"/>
                <a:gd name="T7" fmla="*/ 19 h 59"/>
                <a:gd name="T8" fmla="*/ 2 w 35"/>
                <a:gd name="T9" fmla="*/ 9 h 59"/>
                <a:gd name="T10" fmla="*/ 10 w 35"/>
                <a:gd name="T11" fmla="*/ 2 h 59"/>
                <a:gd name="T12" fmla="*/ 12 w 35"/>
                <a:gd name="T13" fmla="*/ 1 h 59"/>
                <a:gd name="T14" fmla="*/ 28 w 35"/>
                <a:gd name="T15" fmla="*/ 14 h 59"/>
                <a:gd name="T16" fmla="*/ 33 w 35"/>
                <a:gd name="T17" fmla="*/ 44 h 59"/>
                <a:gd name="T18" fmla="*/ 23 w 35"/>
                <a:gd name="T19" fmla="*/ 59 h 59"/>
                <a:gd name="T20" fmla="*/ 21 w 35"/>
                <a:gd name="T21" fmla="*/ 59 h 59"/>
                <a:gd name="T22" fmla="*/ 19 w 35"/>
                <a:gd name="T23" fmla="*/ 59 h 59"/>
                <a:gd name="T24" fmla="*/ 13 w 35"/>
                <a:gd name="T25" fmla="*/ 9 h 59"/>
                <a:gd name="T26" fmla="*/ 12 w 35"/>
                <a:gd name="T27" fmla="*/ 10 h 59"/>
                <a:gd name="T28" fmla="*/ 9 w 35"/>
                <a:gd name="T29" fmla="*/ 12 h 59"/>
                <a:gd name="T30" fmla="*/ 8 w 35"/>
                <a:gd name="T31" fmla="*/ 17 h 59"/>
                <a:gd name="T32" fmla="*/ 14 w 35"/>
                <a:gd name="T33" fmla="*/ 47 h 59"/>
                <a:gd name="T34" fmla="*/ 16 w 35"/>
                <a:gd name="T35" fmla="*/ 51 h 59"/>
                <a:gd name="T36" fmla="*/ 20 w 35"/>
                <a:gd name="T37" fmla="*/ 51 h 59"/>
                <a:gd name="T38" fmla="*/ 21 w 35"/>
                <a:gd name="T39" fmla="*/ 51 h 59"/>
                <a:gd name="T40" fmla="*/ 25 w 35"/>
                <a:gd name="T41" fmla="*/ 45 h 59"/>
                <a:gd name="T42" fmla="*/ 20 w 35"/>
                <a:gd name="T43" fmla="*/ 16 h 59"/>
                <a:gd name="T44" fmla="*/ 13 w 35"/>
                <a:gd name="T45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59">
                  <a:moveTo>
                    <a:pt x="19" y="59"/>
                  </a:moveTo>
                  <a:cubicBezTo>
                    <a:pt x="16" y="59"/>
                    <a:pt x="14" y="59"/>
                    <a:pt x="11" y="57"/>
                  </a:cubicBezTo>
                  <a:cubicBezTo>
                    <a:pt x="8" y="55"/>
                    <a:pt x="7" y="52"/>
                    <a:pt x="6" y="4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6"/>
                    <a:pt x="0" y="12"/>
                    <a:pt x="2" y="9"/>
                  </a:cubicBezTo>
                  <a:cubicBezTo>
                    <a:pt x="4" y="5"/>
                    <a:pt x="7" y="2"/>
                    <a:pt x="10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9" y="0"/>
                    <a:pt x="27" y="7"/>
                    <a:pt x="28" y="1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5" y="51"/>
                    <a:pt x="30" y="57"/>
                    <a:pt x="23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0" y="59"/>
                    <a:pt x="20" y="59"/>
                    <a:pt x="19" y="59"/>
                  </a:cubicBezTo>
                  <a:close/>
                  <a:moveTo>
                    <a:pt x="13" y="9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10" y="10"/>
                    <a:pt x="9" y="12"/>
                    <a:pt x="9" y="12"/>
                  </a:cubicBezTo>
                  <a:cubicBezTo>
                    <a:pt x="8" y="14"/>
                    <a:pt x="8" y="16"/>
                    <a:pt x="8" y="1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9"/>
                    <a:pt x="15" y="50"/>
                    <a:pt x="16" y="51"/>
                  </a:cubicBezTo>
                  <a:cubicBezTo>
                    <a:pt x="17" y="51"/>
                    <a:pt x="18" y="52"/>
                    <a:pt x="20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4" y="50"/>
                    <a:pt x="26" y="48"/>
                    <a:pt x="25" y="4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2"/>
                    <a:pt x="16" y="9"/>
                    <a:pt x="13" y="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4" name="Freeform 474"/>
            <p:cNvSpPr>
              <a:spLocks noEditPoints="1"/>
            </p:cNvSpPr>
            <p:nvPr/>
          </p:nvSpPr>
          <p:spPr bwMode="auto">
            <a:xfrm>
              <a:off x="1943100" y="1358900"/>
              <a:ext cx="60325" cy="85725"/>
            </a:xfrm>
            <a:custGeom>
              <a:avLst/>
              <a:gdLst>
                <a:gd name="T0" fmla="*/ 25 w 41"/>
                <a:gd name="T1" fmla="*/ 58 h 58"/>
                <a:gd name="T2" fmla="*/ 20 w 41"/>
                <a:gd name="T3" fmla="*/ 57 h 58"/>
                <a:gd name="T4" fmla="*/ 13 w 41"/>
                <a:gd name="T5" fmla="*/ 49 h 58"/>
                <a:gd name="T6" fmla="*/ 2 w 41"/>
                <a:gd name="T7" fmla="*/ 20 h 58"/>
                <a:gd name="T8" fmla="*/ 2 w 41"/>
                <a:gd name="T9" fmla="*/ 10 h 58"/>
                <a:gd name="T10" fmla="*/ 9 w 41"/>
                <a:gd name="T11" fmla="*/ 2 h 58"/>
                <a:gd name="T12" fmla="*/ 10 w 41"/>
                <a:gd name="T13" fmla="*/ 2 h 58"/>
                <a:gd name="T14" fmla="*/ 21 w 41"/>
                <a:gd name="T15" fmla="*/ 3 h 58"/>
                <a:gd name="T16" fmla="*/ 28 w 41"/>
                <a:gd name="T17" fmla="*/ 11 h 58"/>
                <a:gd name="T18" fmla="*/ 39 w 41"/>
                <a:gd name="T19" fmla="*/ 39 h 58"/>
                <a:gd name="T20" fmla="*/ 31 w 41"/>
                <a:gd name="T21" fmla="*/ 56 h 58"/>
                <a:gd name="T22" fmla="*/ 30 w 41"/>
                <a:gd name="T23" fmla="*/ 57 h 58"/>
                <a:gd name="T24" fmla="*/ 25 w 41"/>
                <a:gd name="T25" fmla="*/ 58 h 58"/>
                <a:gd name="T26" fmla="*/ 14 w 41"/>
                <a:gd name="T27" fmla="*/ 9 h 58"/>
                <a:gd name="T28" fmla="*/ 13 w 41"/>
                <a:gd name="T29" fmla="*/ 9 h 58"/>
                <a:gd name="T30" fmla="*/ 12 w 41"/>
                <a:gd name="T31" fmla="*/ 10 h 58"/>
                <a:gd name="T32" fmla="*/ 9 w 41"/>
                <a:gd name="T33" fmla="*/ 13 h 58"/>
                <a:gd name="T34" fmla="*/ 9 w 41"/>
                <a:gd name="T35" fmla="*/ 17 h 58"/>
                <a:gd name="T36" fmla="*/ 20 w 41"/>
                <a:gd name="T37" fmla="*/ 46 h 58"/>
                <a:gd name="T38" fmla="*/ 23 w 41"/>
                <a:gd name="T39" fmla="*/ 49 h 58"/>
                <a:gd name="T40" fmla="*/ 27 w 41"/>
                <a:gd name="T41" fmla="*/ 49 h 58"/>
                <a:gd name="T42" fmla="*/ 28 w 41"/>
                <a:gd name="T43" fmla="*/ 49 h 58"/>
                <a:gd name="T44" fmla="*/ 31 w 41"/>
                <a:gd name="T45" fmla="*/ 46 h 58"/>
                <a:gd name="T46" fmla="*/ 31 w 41"/>
                <a:gd name="T47" fmla="*/ 42 h 58"/>
                <a:gd name="T48" fmla="*/ 21 w 41"/>
                <a:gd name="T49" fmla="*/ 14 h 58"/>
                <a:gd name="T50" fmla="*/ 17 w 41"/>
                <a:gd name="T51" fmla="*/ 10 h 58"/>
                <a:gd name="T52" fmla="*/ 14 w 41"/>
                <a:gd name="T53" fmla="*/ 9 h 58"/>
                <a:gd name="T54" fmla="*/ 12 w 41"/>
                <a:gd name="T55" fmla="*/ 5 h 58"/>
                <a:gd name="T56" fmla="*/ 12 w 41"/>
                <a:gd name="T57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58">
                  <a:moveTo>
                    <a:pt x="25" y="58"/>
                  </a:moveTo>
                  <a:cubicBezTo>
                    <a:pt x="23" y="58"/>
                    <a:pt x="21" y="57"/>
                    <a:pt x="20" y="57"/>
                  </a:cubicBezTo>
                  <a:cubicBezTo>
                    <a:pt x="16" y="55"/>
                    <a:pt x="14" y="52"/>
                    <a:pt x="13" y="4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17"/>
                    <a:pt x="0" y="13"/>
                    <a:pt x="2" y="10"/>
                  </a:cubicBezTo>
                  <a:cubicBezTo>
                    <a:pt x="3" y="6"/>
                    <a:pt x="6" y="3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4" y="5"/>
                    <a:pt x="27" y="8"/>
                    <a:pt x="28" y="11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1" y="46"/>
                    <a:pt x="38" y="54"/>
                    <a:pt x="31" y="56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8" y="57"/>
                    <a:pt x="27" y="58"/>
                    <a:pt x="25" y="58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0"/>
                    <a:pt x="9" y="12"/>
                    <a:pt x="9" y="13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1" y="48"/>
                    <a:pt x="22" y="49"/>
                    <a:pt x="23" y="49"/>
                  </a:cubicBezTo>
                  <a:cubicBezTo>
                    <a:pt x="24" y="50"/>
                    <a:pt x="25" y="50"/>
                    <a:pt x="27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48"/>
                    <a:pt x="31" y="47"/>
                    <a:pt x="31" y="46"/>
                  </a:cubicBezTo>
                  <a:cubicBezTo>
                    <a:pt x="32" y="45"/>
                    <a:pt x="32" y="43"/>
                    <a:pt x="31" y="42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3"/>
                    <a:pt x="19" y="11"/>
                    <a:pt x="17" y="10"/>
                  </a:cubicBezTo>
                  <a:cubicBezTo>
                    <a:pt x="16" y="9"/>
                    <a:pt x="15" y="9"/>
                    <a:pt x="14" y="9"/>
                  </a:cubicBezTo>
                  <a:close/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5" name="Freeform 475"/>
            <p:cNvSpPr>
              <a:spLocks/>
            </p:cNvSpPr>
            <p:nvPr/>
          </p:nvSpPr>
          <p:spPr bwMode="auto">
            <a:xfrm>
              <a:off x="1974850" y="1254125"/>
              <a:ext cx="141288" cy="133350"/>
            </a:xfrm>
            <a:custGeom>
              <a:avLst/>
              <a:gdLst>
                <a:gd name="T0" fmla="*/ 77 w 96"/>
                <a:gd name="T1" fmla="*/ 90 h 90"/>
                <a:gd name="T2" fmla="*/ 72 w 96"/>
                <a:gd name="T3" fmla="*/ 89 h 90"/>
                <a:gd name="T4" fmla="*/ 65 w 96"/>
                <a:gd name="T5" fmla="*/ 83 h 90"/>
                <a:gd name="T6" fmla="*/ 68 w 96"/>
                <a:gd name="T7" fmla="*/ 58 h 90"/>
                <a:gd name="T8" fmla="*/ 74 w 96"/>
                <a:gd name="T9" fmla="*/ 58 h 90"/>
                <a:gd name="T10" fmla="*/ 74 w 96"/>
                <a:gd name="T11" fmla="*/ 64 h 90"/>
                <a:gd name="T12" fmla="*/ 71 w 96"/>
                <a:gd name="T13" fmla="*/ 78 h 90"/>
                <a:gd name="T14" fmla="*/ 76 w 96"/>
                <a:gd name="T15" fmla="*/ 82 h 90"/>
                <a:gd name="T16" fmla="*/ 81 w 96"/>
                <a:gd name="T17" fmla="*/ 80 h 90"/>
                <a:gd name="T18" fmla="*/ 84 w 96"/>
                <a:gd name="T19" fmla="*/ 63 h 90"/>
                <a:gd name="T20" fmla="*/ 83 w 96"/>
                <a:gd name="T21" fmla="*/ 62 h 90"/>
                <a:gd name="T22" fmla="*/ 76 w 96"/>
                <a:gd name="T23" fmla="*/ 54 h 90"/>
                <a:gd name="T24" fmla="*/ 66 w 96"/>
                <a:gd name="T25" fmla="*/ 42 h 90"/>
                <a:gd name="T26" fmla="*/ 7 w 96"/>
                <a:gd name="T27" fmla="*/ 37 h 90"/>
                <a:gd name="T28" fmla="*/ 2 w 96"/>
                <a:gd name="T29" fmla="*/ 37 h 90"/>
                <a:gd name="T30" fmla="*/ 2 w 96"/>
                <a:gd name="T31" fmla="*/ 31 h 90"/>
                <a:gd name="T32" fmla="*/ 72 w 96"/>
                <a:gd name="T33" fmla="*/ 37 h 90"/>
                <a:gd name="T34" fmla="*/ 82 w 96"/>
                <a:gd name="T35" fmla="*/ 48 h 90"/>
                <a:gd name="T36" fmla="*/ 90 w 96"/>
                <a:gd name="T37" fmla="*/ 59 h 90"/>
                <a:gd name="T38" fmla="*/ 91 w 96"/>
                <a:gd name="T39" fmla="*/ 59 h 90"/>
                <a:gd name="T40" fmla="*/ 87 w 96"/>
                <a:gd name="T41" fmla="*/ 85 h 90"/>
                <a:gd name="T42" fmla="*/ 77 w 96"/>
                <a:gd name="T4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6" h="90">
                  <a:moveTo>
                    <a:pt x="77" y="90"/>
                  </a:moveTo>
                  <a:cubicBezTo>
                    <a:pt x="75" y="90"/>
                    <a:pt x="74" y="90"/>
                    <a:pt x="72" y="89"/>
                  </a:cubicBezTo>
                  <a:cubicBezTo>
                    <a:pt x="69" y="87"/>
                    <a:pt x="66" y="84"/>
                    <a:pt x="65" y="83"/>
                  </a:cubicBezTo>
                  <a:cubicBezTo>
                    <a:pt x="58" y="74"/>
                    <a:pt x="64" y="63"/>
                    <a:pt x="68" y="58"/>
                  </a:cubicBezTo>
                  <a:cubicBezTo>
                    <a:pt x="69" y="57"/>
                    <a:pt x="72" y="56"/>
                    <a:pt x="74" y="58"/>
                  </a:cubicBezTo>
                  <a:cubicBezTo>
                    <a:pt x="75" y="59"/>
                    <a:pt x="75" y="62"/>
                    <a:pt x="74" y="64"/>
                  </a:cubicBezTo>
                  <a:cubicBezTo>
                    <a:pt x="74" y="64"/>
                    <a:pt x="67" y="72"/>
                    <a:pt x="71" y="78"/>
                  </a:cubicBezTo>
                  <a:cubicBezTo>
                    <a:pt x="72" y="79"/>
                    <a:pt x="75" y="81"/>
                    <a:pt x="76" y="82"/>
                  </a:cubicBezTo>
                  <a:cubicBezTo>
                    <a:pt x="77" y="83"/>
                    <a:pt x="79" y="82"/>
                    <a:pt x="81" y="80"/>
                  </a:cubicBezTo>
                  <a:cubicBezTo>
                    <a:pt x="85" y="76"/>
                    <a:pt x="87" y="69"/>
                    <a:pt x="84" y="63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2" y="61"/>
                    <a:pt x="82" y="60"/>
                    <a:pt x="76" y="54"/>
                  </a:cubicBezTo>
                  <a:cubicBezTo>
                    <a:pt x="74" y="51"/>
                    <a:pt x="70" y="47"/>
                    <a:pt x="66" y="42"/>
                  </a:cubicBezTo>
                  <a:cubicBezTo>
                    <a:pt x="39" y="12"/>
                    <a:pt x="9" y="36"/>
                    <a:pt x="7" y="37"/>
                  </a:cubicBezTo>
                  <a:cubicBezTo>
                    <a:pt x="6" y="39"/>
                    <a:pt x="3" y="39"/>
                    <a:pt x="2" y="37"/>
                  </a:cubicBezTo>
                  <a:cubicBezTo>
                    <a:pt x="0" y="35"/>
                    <a:pt x="0" y="33"/>
                    <a:pt x="2" y="31"/>
                  </a:cubicBezTo>
                  <a:cubicBezTo>
                    <a:pt x="3" y="31"/>
                    <a:pt x="40" y="0"/>
                    <a:pt x="72" y="37"/>
                  </a:cubicBezTo>
                  <a:cubicBezTo>
                    <a:pt x="76" y="42"/>
                    <a:pt x="80" y="46"/>
                    <a:pt x="82" y="48"/>
                  </a:cubicBezTo>
                  <a:cubicBezTo>
                    <a:pt x="88" y="55"/>
                    <a:pt x="89" y="56"/>
                    <a:pt x="90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96" y="69"/>
                    <a:pt x="93" y="80"/>
                    <a:pt x="87" y="85"/>
                  </a:cubicBezTo>
                  <a:cubicBezTo>
                    <a:pt x="84" y="89"/>
                    <a:pt x="80" y="90"/>
                    <a:pt x="77" y="9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6" name="Freeform 476"/>
            <p:cNvSpPr>
              <a:spLocks/>
            </p:cNvSpPr>
            <p:nvPr/>
          </p:nvSpPr>
          <p:spPr bwMode="auto">
            <a:xfrm>
              <a:off x="1785938" y="1284288"/>
              <a:ext cx="96838" cy="101600"/>
            </a:xfrm>
            <a:custGeom>
              <a:avLst/>
              <a:gdLst>
                <a:gd name="T0" fmla="*/ 57 w 66"/>
                <a:gd name="T1" fmla="*/ 69 h 69"/>
                <a:gd name="T2" fmla="*/ 56 w 66"/>
                <a:gd name="T3" fmla="*/ 69 h 69"/>
                <a:gd name="T4" fmla="*/ 53 w 66"/>
                <a:gd name="T5" fmla="*/ 64 h 69"/>
                <a:gd name="T6" fmla="*/ 48 w 66"/>
                <a:gd name="T7" fmla="*/ 24 h 69"/>
                <a:gd name="T8" fmla="*/ 5 w 66"/>
                <a:gd name="T9" fmla="*/ 13 h 69"/>
                <a:gd name="T10" fmla="*/ 1 w 66"/>
                <a:gd name="T11" fmla="*/ 9 h 69"/>
                <a:gd name="T12" fmla="*/ 4 w 66"/>
                <a:gd name="T13" fmla="*/ 5 h 69"/>
                <a:gd name="T14" fmla="*/ 54 w 66"/>
                <a:gd name="T15" fmla="*/ 18 h 69"/>
                <a:gd name="T16" fmla="*/ 61 w 66"/>
                <a:gd name="T17" fmla="*/ 66 h 69"/>
                <a:gd name="T18" fmla="*/ 57 w 66"/>
                <a:gd name="T1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9">
                  <a:moveTo>
                    <a:pt x="57" y="69"/>
                  </a:moveTo>
                  <a:cubicBezTo>
                    <a:pt x="56" y="69"/>
                    <a:pt x="56" y="69"/>
                    <a:pt x="56" y="69"/>
                  </a:cubicBezTo>
                  <a:cubicBezTo>
                    <a:pt x="54" y="69"/>
                    <a:pt x="52" y="67"/>
                    <a:pt x="53" y="64"/>
                  </a:cubicBezTo>
                  <a:cubicBezTo>
                    <a:pt x="57" y="46"/>
                    <a:pt x="56" y="32"/>
                    <a:pt x="48" y="24"/>
                  </a:cubicBezTo>
                  <a:cubicBezTo>
                    <a:pt x="34" y="8"/>
                    <a:pt x="5" y="13"/>
                    <a:pt x="5" y="13"/>
                  </a:cubicBezTo>
                  <a:cubicBezTo>
                    <a:pt x="3" y="13"/>
                    <a:pt x="1" y="11"/>
                    <a:pt x="1" y="9"/>
                  </a:cubicBezTo>
                  <a:cubicBezTo>
                    <a:pt x="0" y="7"/>
                    <a:pt x="2" y="5"/>
                    <a:pt x="4" y="5"/>
                  </a:cubicBezTo>
                  <a:cubicBezTo>
                    <a:pt x="5" y="4"/>
                    <a:pt x="37" y="0"/>
                    <a:pt x="54" y="18"/>
                  </a:cubicBezTo>
                  <a:cubicBezTo>
                    <a:pt x="63" y="29"/>
                    <a:pt x="66" y="45"/>
                    <a:pt x="61" y="66"/>
                  </a:cubicBezTo>
                  <a:cubicBezTo>
                    <a:pt x="60" y="68"/>
                    <a:pt x="58" y="69"/>
                    <a:pt x="57" y="6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7" name="Freeform 477"/>
            <p:cNvSpPr>
              <a:spLocks/>
            </p:cNvSpPr>
            <p:nvPr/>
          </p:nvSpPr>
          <p:spPr bwMode="auto">
            <a:xfrm>
              <a:off x="1711325" y="1346200"/>
              <a:ext cx="23813" cy="22225"/>
            </a:xfrm>
            <a:custGeom>
              <a:avLst/>
              <a:gdLst>
                <a:gd name="T0" fmla="*/ 5 w 16"/>
                <a:gd name="T1" fmla="*/ 15 h 15"/>
                <a:gd name="T2" fmla="*/ 1 w 16"/>
                <a:gd name="T3" fmla="*/ 13 h 15"/>
                <a:gd name="T4" fmla="*/ 2 w 16"/>
                <a:gd name="T5" fmla="*/ 8 h 15"/>
                <a:gd name="T6" fmla="*/ 9 w 16"/>
                <a:gd name="T7" fmla="*/ 2 h 15"/>
                <a:gd name="T8" fmla="*/ 14 w 16"/>
                <a:gd name="T9" fmla="*/ 2 h 15"/>
                <a:gd name="T10" fmla="*/ 15 w 16"/>
                <a:gd name="T11" fmla="*/ 7 h 15"/>
                <a:gd name="T12" fmla="*/ 7 w 16"/>
                <a:gd name="T13" fmla="*/ 14 h 15"/>
                <a:gd name="T14" fmla="*/ 5 w 1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5" y="15"/>
                  </a:moveTo>
                  <a:cubicBezTo>
                    <a:pt x="3" y="15"/>
                    <a:pt x="2" y="14"/>
                    <a:pt x="1" y="13"/>
                  </a:cubicBezTo>
                  <a:cubicBezTo>
                    <a:pt x="0" y="11"/>
                    <a:pt x="0" y="9"/>
                    <a:pt x="2" y="8"/>
                  </a:cubicBezTo>
                  <a:cubicBezTo>
                    <a:pt x="6" y="4"/>
                    <a:pt x="9" y="2"/>
                    <a:pt x="9" y="2"/>
                  </a:cubicBezTo>
                  <a:cubicBezTo>
                    <a:pt x="10" y="0"/>
                    <a:pt x="13" y="0"/>
                    <a:pt x="14" y="2"/>
                  </a:cubicBezTo>
                  <a:cubicBezTo>
                    <a:pt x="16" y="3"/>
                    <a:pt x="16" y="6"/>
                    <a:pt x="15" y="7"/>
                  </a:cubicBezTo>
                  <a:cubicBezTo>
                    <a:pt x="15" y="7"/>
                    <a:pt x="12" y="10"/>
                    <a:pt x="7" y="14"/>
                  </a:cubicBezTo>
                  <a:cubicBezTo>
                    <a:pt x="6" y="14"/>
                    <a:pt x="5" y="15"/>
                    <a:pt x="5" y="15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8" name="Freeform 478"/>
            <p:cNvSpPr>
              <a:spLocks noEditPoints="1"/>
            </p:cNvSpPr>
            <p:nvPr/>
          </p:nvSpPr>
          <p:spPr bwMode="auto">
            <a:xfrm>
              <a:off x="1816100" y="1371600"/>
              <a:ext cx="61913" cy="73025"/>
            </a:xfrm>
            <a:custGeom>
              <a:avLst/>
              <a:gdLst>
                <a:gd name="T0" fmla="*/ 14 w 42"/>
                <a:gd name="T1" fmla="*/ 50 h 50"/>
                <a:gd name="T2" fmla="*/ 7 w 42"/>
                <a:gd name="T3" fmla="*/ 48 h 50"/>
                <a:gd name="T4" fmla="*/ 6 w 42"/>
                <a:gd name="T5" fmla="*/ 47 h 50"/>
                <a:gd name="T6" fmla="*/ 0 w 42"/>
                <a:gd name="T7" fmla="*/ 39 h 50"/>
                <a:gd name="T8" fmla="*/ 2 w 42"/>
                <a:gd name="T9" fmla="*/ 30 h 50"/>
                <a:gd name="T10" fmla="*/ 18 w 42"/>
                <a:gd name="T11" fmla="*/ 8 h 50"/>
                <a:gd name="T12" fmla="*/ 26 w 42"/>
                <a:gd name="T13" fmla="*/ 2 h 50"/>
                <a:gd name="T14" fmla="*/ 36 w 42"/>
                <a:gd name="T15" fmla="*/ 3 h 50"/>
                <a:gd name="T16" fmla="*/ 38 w 42"/>
                <a:gd name="T17" fmla="*/ 3 h 50"/>
                <a:gd name="T18" fmla="*/ 42 w 42"/>
                <a:gd name="T19" fmla="*/ 13 h 50"/>
                <a:gd name="T20" fmla="*/ 39 w 42"/>
                <a:gd name="T21" fmla="*/ 23 h 50"/>
                <a:gd name="T22" fmla="*/ 24 w 42"/>
                <a:gd name="T23" fmla="*/ 45 h 50"/>
                <a:gd name="T24" fmla="*/ 16 w 42"/>
                <a:gd name="T25" fmla="*/ 50 h 50"/>
                <a:gd name="T26" fmla="*/ 14 w 42"/>
                <a:gd name="T27" fmla="*/ 50 h 50"/>
                <a:gd name="T28" fmla="*/ 30 w 42"/>
                <a:gd name="T29" fmla="*/ 9 h 50"/>
                <a:gd name="T30" fmla="*/ 28 w 42"/>
                <a:gd name="T31" fmla="*/ 9 h 50"/>
                <a:gd name="T32" fmla="*/ 24 w 42"/>
                <a:gd name="T33" fmla="*/ 12 h 50"/>
                <a:gd name="T34" fmla="*/ 9 w 42"/>
                <a:gd name="T35" fmla="*/ 35 h 50"/>
                <a:gd name="T36" fmla="*/ 10 w 42"/>
                <a:gd name="T37" fmla="*/ 41 h 50"/>
                <a:gd name="T38" fmla="*/ 11 w 42"/>
                <a:gd name="T39" fmla="*/ 42 h 50"/>
                <a:gd name="T40" fmla="*/ 17 w 42"/>
                <a:gd name="T41" fmla="*/ 41 h 50"/>
                <a:gd name="T42" fmla="*/ 33 w 42"/>
                <a:gd name="T43" fmla="*/ 18 h 50"/>
                <a:gd name="T44" fmla="*/ 34 w 42"/>
                <a:gd name="T45" fmla="*/ 13 h 50"/>
                <a:gd name="T46" fmla="*/ 33 w 42"/>
                <a:gd name="T47" fmla="*/ 10 h 50"/>
                <a:gd name="T48" fmla="*/ 32 w 42"/>
                <a:gd name="T49" fmla="*/ 9 h 50"/>
                <a:gd name="T50" fmla="*/ 30 w 42"/>
                <a:gd name="T51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50">
                  <a:moveTo>
                    <a:pt x="14" y="50"/>
                  </a:moveTo>
                  <a:cubicBezTo>
                    <a:pt x="11" y="50"/>
                    <a:pt x="9" y="50"/>
                    <a:pt x="7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3" y="45"/>
                    <a:pt x="1" y="43"/>
                    <a:pt x="0" y="39"/>
                  </a:cubicBezTo>
                  <a:cubicBezTo>
                    <a:pt x="0" y="36"/>
                    <a:pt x="0" y="33"/>
                    <a:pt x="2" y="3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5"/>
                    <a:pt x="23" y="3"/>
                    <a:pt x="26" y="2"/>
                  </a:cubicBezTo>
                  <a:cubicBezTo>
                    <a:pt x="30" y="0"/>
                    <a:pt x="33" y="1"/>
                    <a:pt x="36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5"/>
                    <a:pt x="42" y="9"/>
                    <a:pt x="42" y="13"/>
                  </a:cubicBezTo>
                  <a:cubicBezTo>
                    <a:pt x="42" y="16"/>
                    <a:pt x="41" y="20"/>
                    <a:pt x="39" y="23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2" y="48"/>
                    <a:pt x="19" y="50"/>
                    <a:pt x="16" y="50"/>
                  </a:cubicBezTo>
                  <a:cubicBezTo>
                    <a:pt x="15" y="50"/>
                    <a:pt x="15" y="50"/>
                    <a:pt x="14" y="50"/>
                  </a:cubicBezTo>
                  <a:close/>
                  <a:moveTo>
                    <a:pt x="30" y="9"/>
                  </a:moveTo>
                  <a:cubicBezTo>
                    <a:pt x="30" y="9"/>
                    <a:pt x="29" y="9"/>
                    <a:pt x="28" y="9"/>
                  </a:cubicBezTo>
                  <a:cubicBezTo>
                    <a:pt x="27" y="10"/>
                    <a:pt x="25" y="11"/>
                    <a:pt x="24" y="12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7"/>
                    <a:pt x="8" y="39"/>
                    <a:pt x="10" y="4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3" y="43"/>
                    <a:pt x="16" y="42"/>
                    <a:pt x="17" y="41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7"/>
                    <a:pt x="34" y="15"/>
                    <a:pt x="34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1" y="9"/>
                    <a:pt x="31" y="9"/>
                    <a:pt x="30" y="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9" name="Freeform 479"/>
            <p:cNvSpPr>
              <a:spLocks noEditPoints="1"/>
            </p:cNvSpPr>
            <p:nvPr/>
          </p:nvSpPr>
          <p:spPr bwMode="auto">
            <a:xfrm>
              <a:off x="1720850" y="1335088"/>
              <a:ext cx="47625" cy="93663"/>
            </a:xfrm>
            <a:custGeom>
              <a:avLst/>
              <a:gdLst>
                <a:gd name="T0" fmla="*/ 15 w 32"/>
                <a:gd name="T1" fmla="*/ 63 h 63"/>
                <a:gd name="T2" fmla="*/ 1 w 32"/>
                <a:gd name="T3" fmla="*/ 50 h 63"/>
                <a:gd name="T4" fmla="*/ 0 w 32"/>
                <a:gd name="T5" fmla="*/ 16 h 63"/>
                <a:gd name="T6" fmla="*/ 14 w 32"/>
                <a:gd name="T7" fmla="*/ 0 h 63"/>
                <a:gd name="T8" fmla="*/ 16 w 32"/>
                <a:gd name="T9" fmla="*/ 0 h 63"/>
                <a:gd name="T10" fmla="*/ 26 w 32"/>
                <a:gd name="T11" fmla="*/ 5 h 63"/>
                <a:gd name="T12" fmla="*/ 30 w 32"/>
                <a:gd name="T13" fmla="*/ 16 h 63"/>
                <a:gd name="T14" fmla="*/ 31 w 32"/>
                <a:gd name="T15" fmla="*/ 49 h 63"/>
                <a:gd name="T16" fmla="*/ 18 w 32"/>
                <a:gd name="T17" fmla="*/ 63 h 63"/>
                <a:gd name="T18" fmla="*/ 16 w 32"/>
                <a:gd name="T19" fmla="*/ 63 h 63"/>
                <a:gd name="T20" fmla="*/ 15 w 32"/>
                <a:gd name="T21" fmla="*/ 63 h 63"/>
                <a:gd name="T22" fmla="*/ 14 w 32"/>
                <a:gd name="T23" fmla="*/ 8 h 63"/>
                <a:gd name="T24" fmla="*/ 8 w 32"/>
                <a:gd name="T25" fmla="*/ 16 h 63"/>
                <a:gd name="T26" fmla="*/ 9 w 32"/>
                <a:gd name="T27" fmla="*/ 50 h 63"/>
                <a:gd name="T28" fmla="*/ 16 w 32"/>
                <a:gd name="T29" fmla="*/ 55 h 63"/>
                <a:gd name="T30" fmla="*/ 18 w 32"/>
                <a:gd name="T31" fmla="*/ 55 h 63"/>
                <a:gd name="T32" fmla="*/ 23 w 32"/>
                <a:gd name="T33" fmla="*/ 49 h 63"/>
                <a:gd name="T34" fmla="*/ 22 w 32"/>
                <a:gd name="T35" fmla="*/ 16 h 63"/>
                <a:gd name="T36" fmla="*/ 20 w 32"/>
                <a:gd name="T37" fmla="*/ 10 h 63"/>
                <a:gd name="T38" fmla="*/ 16 w 32"/>
                <a:gd name="T39" fmla="*/ 8 h 63"/>
                <a:gd name="T40" fmla="*/ 14 w 32"/>
                <a:gd name="T41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63">
                  <a:moveTo>
                    <a:pt x="15" y="63"/>
                  </a:moveTo>
                  <a:cubicBezTo>
                    <a:pt x="8" y="63"/>
                    <a:pt x="2" y="57"/>
                    <a:pt x="1" y="5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6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0"/>
                    <a:pt x="23" y="2"/>
                    <a:pt x="26" y="5"/>
                  </a:cubicBezTo>
                  <a:cubicBezTo>
                    <a:pt x="29" y="8"/>
                    <a:pt x="30" y="12"/>
                    <a:pt x="30" y="16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2" y="57"/>
                    <a:pt x="26" y="63"/>
                    <a:pt x="18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5" y="63"/>
                  </a:cubicBezTo>
                  <a:close/>
                  <a:moveTo>
                    <a:pt x="14" y="8"/>
                  </a:moveTo>
                  <a:cubicBezTo>
                    <a:pt x="11" y="8"/>
                    <a:pt x="8" y="12"/>
                    <a:pt x="8" y="16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0" y="53"/>
                    <a:pt x="12" y="56"/>
                    <a:pt x="16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21" y="55"/>
                    <a:pt x="23" y="52"/>
                    <a:pt x="23" y="49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4"/>
                    <a:pt x="21" y="12"/>
                    <a:pt x="20" y="10"/>
                  </a:cubicBezTo>
                  <a:cubicBezTo>
                    <a:pt x="19" y="9"/>
                    <a:pt x="17" y="8"/>
                    <a:pt x="16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0" name="Freeform 480"/>
            <p:cNvSpPr>
              <a:spLocks noEditPoints="1"/>
            </p:cNvSpPr>
            <p:nvPr/>
          </p:nvSpPr>
          <p:spPr bwMode="auto">
            <a:xfrm>
              <a:off x="1755775" y="1347788"/>
              <a:ext cx="50800" cy="87313"/>
            </a:xfrm>
            <a:custGeom>
              <a:avLst/>
              <a:gdLst>
                <a:gd name="T0" fmla="*/ 16 w 35"/>
                <a:gd name="T1" fmla="*/ 59 h 59"/>
                <a:gd name="T2" fmla="*/ 13 w 35"/>
                <a:gd name="T3" fmla="*/ 59 h 59"/>
                <a:gd name="T4" fmla="*/ 12 w 35"/>
                <a:gd name="T5" fmla="*/ 59 h 59"/>
                <a:gd name="T6" fmla="*/ 1 w 35"/>
                <a:gd name="T7" fmla="*/ 43 h 59"/>
                <a:gd name="T8" fmla="*/ 7 w 35"/>
                <a:gd name="T9" fmla="*/ 14 h 59"/>
                <a:gd name="T10" fmla="*/ 23 w 35"/>
                <a:gd name="T11" fmla="*/ 1 h 59"/>
                <a:gd name="T12" fmla="*/ 23 w 35"/>
                <a:gd name="T13" fmla="*/ 1 h 59"/>
                <a:gd name="T14" fmla="*/ 24 w 35"/>
                <a:gd name="T15" fmla="*/ 2 h 59"/>
                <a:gd name="T16" fmla="*/ 33 w 35"/>
                <a:gd name="T17" fmla="*/ 9 h 59"/>
                <a:gd name="T18" fmla="*/ 34 w 35"/>
                <a:gd name="T19" fmla="*/ 19 h 59"/>
                <a:gd name="T20" fmla="*/ 29 w 35"/>
                <a:gd name="T21" fmla="*/ 49 h 59"/>
                <a:gd name="T22" fmla="*/ 23 w 35"/>
                <a:gd name="T23" fmla="*/ 57 h 59"/>
                <a:gd name="T24" fmla="*/ 16 w 35"/>
                <a:gd name="T25" fmla="*/ 59 h 59"/>
                <a:gd name="T26" fmla="*/ 21 w 35"/>
                <a:gd name="T27" fmla="*/ 9 h 59"/>
                <a:gd name="T28" fmla="*/ 14 w 35"/>
                <a:gd name="T29" fmla="*/ 16 h 59"/>
                <a:gd name="T30" fmla="*/ 9 w 35"/>
                <a:gd name="T31" fmla="*/ 45 h 59"/>
                <a:gd name="T32" fmla="*/ 13 w 35"/>
                <a:gd name="T33" fmla="*/ 51 h 59"/>
                <a:gd name="T34" fmla="*/ 15 w 35"/>
                <a:gd name="T35" fmla="*/ 51 h 59"/>
                <a:gd name="T36" fmla="*/ 19 w 35"/>
                <a:gd name="T37" fmla="*/ 51 h 59"/>
                <a:gd name="T38" fmla="*/ 21 w 35"/>
                <a:gd name="T39" fmla="*/ 47 h 59"/>
                <a:gd name="T40" fmla="*/ 26 w 35"/>
                <a:gd name="T41" fmla="*/ 18 h 59"/>
                <a:gd name="T42" fmla="*/ 25 w 35"/>
                <a:gd name="T43" fmla="*/ 12 h 59"/>
                <a:gd name="T44" fmla="*/ 23 w 35"/>
                <a:gd name="T45" fmla="*/ 10 h 59"/>
                <a:gd name="T46" fmla="*/ 21 w 35"/>
                <a:gd name="T47" fmla="*/ 9 h 59"/>
                <a:gd name="T48" fmla="*/ 21 w 35"/>
                <a:gd name="T49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59">
                  <a:moveTo>
                    <a:pt x="16" y="59"/>
                  </a:moveTo>
                  <a:cubicBezTo>
                    <a:pt x="15" y="59"/>
                    <a:pt x="14" y="59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4" y="57"/>
                    <a:pt x="0" y="51"/>
                    <a:pt x="1" y="4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7"/>
                    <a:pt x="15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8" y="2"/>
                    <a:pt x="31" y="5"/>
                    <a:pt x="33" y="9"/>
                  </a:cubicBezTo>
                  <a:cubicBezTo>
                    <a:pt x="34" y="12"/>
                    <a:pt x="35" y="16"/>
                    <a:pt x="34" y="1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8" y="52"/>
                    <a:pt x="26" y="55"/>
                    <a:pt x="23" y="57"/>
                  </a:cubicBezTo>
                  <a:cubicBezTo>
                    <a:pt x="21" y="59"/>
                    <a:pt x="18" y="59"/>
                    <a:pt x="16" y="59"/>
                  </a:cubicBezTo>
                  <a:close/>
                  <a:moveTo>
                    <a:pt x="21" y="9"/>
                  </a:moveTo>
                  <a:cubicBezTo>
                    <a:pt x="18" y="9"/>
                    <a:pt x="15" y="13"/>
                    <a:pt x="14" y="1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8"/>
                    <a:pt x="10" y="50"/>
                    <a:pt x="1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6" y="52"/>
                    <a:pt x="17" y="51"/>
                    <a:pt x="19" y="51"/>
                  </a:cubicBezTo>
                  <a:cubicBezTo>
                    <a:pt x="20" y="50"/>
                    <a:pt x="21" y="49"/>
                    <a:pt x="21" y="4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6"/>
                    <a:pt x="26" y="14"/>
                    <a:pt x="25" y="12"/>
                  </a:cubicBezTo>
                  <a:cubicBezTo>
                    <a:pt x="25" y="12"/>
                    <a:pt x="24" y="10"/>
                    <a:pt x="23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1" name="Freeform 481"/>
            <p:cNvSpPr>
              <a:spLocks noEditPoints="1"/>
            </p:cNvSpPr>
            <p:nvPr/>
          </p:nvSpPr>
          <p:spPr bwMode="auto">
            <a:xfrm>
              <a:off x="1782763" y="1358900"/>
              <a:ext cx="63500" cy="85725"/>
            </a:xfrm>
            <a:custGeom>
              <a:avLst/>
              <a:gdLst>
                <a:gd name="T0" fmla="*/ 17 w 43"/>
                <a:gd name="T1" fmla="*/ 58 h 58"/>
                <a:gd name="T2" fmla="*/ 12 w 43"/>
                <a:gd name="T3" fmla="*/ 57 h 58"/>
                <a:gd name="T4" fmla="*/ 10 w 43"/>
                <a:gd name="T5" fmla="*/ 56 h 58"/>
                <a:gd name="T6" fmla="*/ 3 w 43"/>
                <a:gd name="T7" fmla="*/ 39 h 58"/>
                <a:gd name="T8" fmla="*/ 13 w 43"/>
                <a:gd name="T9" fmla="*/ 11 h 58"/>
                <a:gd name="T10" fmla="*/ 20 w 43"/>
                <a:gd name="T11" fmla="*/ 3 h 58"/>
                <a:gd name="T12" fmla="*/ 31 w 43"/>
                <a:gd name="T13" fmla="*/ 2 h 58"/>
                <a:gd name="T14" fmla="*/ 33 w 43"/>
                <a:gd name="T15" fmla="*/ 2 h 58"/>
                <a:gd name="T16" fmla="*/ 40 w 43"/>
                <a:gd name="T17" fmla="*/ 20 h 58"/>
                <a:gd name="T18" fmla="*/ 29 w 43"/>
                <a:gd name="T19" fmla="*/ 49 h 58"/>
                <a:gd name="T20" fmla="*/ 17 w 43"/>
                <a:gd name="T21" fmla="*/ 58 h 58"/>
                <a:gd name="T22" fmla="*/ 27 w 43"/>
                <a:gd name="T23" fmla="*/ 9 h 58"/>
                <a:gd name="T24" fmla="*/ 24 w 43"/>
                <a:gd name="T25" fmla="*/ 10 h 58"/>
                <a:gd name="T26" fmla="*/ 21 w 43"/>
                <a:gd name="T27" fmla="*/ 14 h 58"/>
                <a:gd name="T28" fmla="*/ 10 w 43"/>
                <a:gd name="T29" fmla="*/ 42 h 58"/>
                <a:gd name="T30" fmla="*/ 10 w 43"/>
                <a:gd name="T31" fmla="*/ 46 h 58"/>
                <a:gd name="T32" fmla="*/ 13 w 43"/>
                <a:gd name="T33" fmla="*/ 49 h 58"/>
                <a:gd name="T34" fmla="*/ 15 w 43"/>
                <a:gd name="T35" fmla="*/ 49 h 58"/>
                <a:gd name="T36" fmla="*/ 21 w 43"/>
                <a:gd name="T37" fmla="*/ 46 h 58"/>
                <a:gd name="T38" fmla="*/ 32 w 43"/>
                <a:gd name="T39" fmla="*/ 17 h 58"/>
                <a:gd name="T40" fmla="*/ 30 w 43"/>
                <a:gd name="T41" fmla="*/ 10 h 58"/>
                <a:gd name="T42" fmla="*/ 28 w 43"/>
                <a:gd name="T43" fmla="*/ 9 h 58"/>
                <a:gd name="T44" fmla="*/ 27 w 43"/>
                <a:gd name="T45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58">
                  <a:moveTo>
                    <a:pt x="17" y="58"/>
                  </a:moveTo>
                  <a:cubicBezTo>
                    <a:pt x="15" y="58"/>
                    <a:pt x="13" y="57"/>
                    <a:pt x="12" y="57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3" y="54"/>
                    <a:pt x="0" y="46"/>
                    <a:pt x="3" y="39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5" y="8"/>
                    <a:pt x="17" y="5"/>
                    <a:pt x="20" y="3"/>
                  </a:cubicBezTo>
                  <a:cubicBezTo>
                    <a:pt x="24" y="1"/>
                    <a:pt x="28" y="0"/>
                    <a:pt x="31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9" y="5"/>
                    <a:pt x="43" y="13"/>
                    <a:pt x="40" y="20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7" y="54"/>
                    <a:pt x="22" y="58"/>
                    <a:pt x="17" y="58"/>
                  </a:cubicBezTo>
                  <a:close/>
                  <a:moveTo>
                    <a:pt x="27" y="9"/>
                  </a:moveTo>
                  <a:cubicBezTo>
                    <a:pt x="26" y="9"/>
                    <a:pt x="25" y="9"/>
                    <a:pt x="24" y="10"/>
                  </a:cubicBezTo>
                  <a:cubicBezTo>
                    <a:pt x="23" y="11"/>
                    <a:pt x="21" y="13"/>
                    <a:pt x="21" y="1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5"/>
                    <a:pt x="10" y="46"/>
                  </a:cubicBezTo>
                  <a:cubicBezTo>
                    <a:pt x="11" y="47"/>
                    <a:pt x="12" y="48"/>
                    <a:pt x="13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7" y="50"/>
                    <a:pt x="20" y="49"/>
                    <a:pt x="21" y="46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4"/>
                    <a:pt x="32" y="11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7" y="9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2" name="Freeform 482"/>
            <p:cNvSpPr>
              <a:spLocks/>
            </p:cNvSpPr>
            <p:nvPr/>
          </p:nvSpPr>
          <p:spPr bwMode="auto">
            <a:xfrm>
              <a:off x="1671638" y="1254125"/>
              <a:ext cx="141288" cy="133350"/>
            </a:xfrm>
            <a:custGeom>
              <a:avLst/>
              <a:gdLst>
                <a:gd name="T0" fmla="*/ 20 w 96"/>
                <a:gd name="T1" fmla="*/ 90 h 90"/>
                <a:gd name="T2" fmla="*/ 10 w 96"/>
                <a:gd name="T3" fmla="*/ 85 h 90"/>
                <a:gd name="T4" fmla="*/ 6 w 96"/>
                <a:gd name="T5" fmla="*/ 59 h 90"/>
                <a:gd name="T6" fmla="*/ 6 w 96"/>
                <a:gd name="T7" fmla="*/ 59 h 90"/>
                <a:gd name="T8" fmla="*/ 14 w 96"/>
                <a:gd name="T9" fmla="*/ 48 h 90"/>
                <a:gd name="T10" fmla="*/ 25 w 96"/>
                <a:gd name="T11" fmla="*/ 37 h 90"/>
                <a:gd name="T12" fmla="*/ 94 w 96"/>
                <a:gd name="T13" fmla="*/ 31 h 90"/>
                <a:gd name="T14" fmla="*/ 95 w 96"/>
                <a:gd name="T15" fmla="*/ 37 h 90"/>
                <a:gd name="T16" fmla="*/ 89 w 96"/>
                <a:gd name="T17" fmla="*/ 37 h 90"/>
                <a:gd name="T18" fmla="*/ 31 w 96"/>
                <a:gd name="T19" fmla="*/ 42 h 90"/>
                <a:gd name="T20" fmla="*/ 20 w 96"/>
                <a:gd name="T21" fmla="*/ 54 h 90"/>
                <a:gd name="T22" fmla="*/ 13 w 96"/>
                <a:gd name="T23" fmla="*/ 62 h 90"/>
                <a:gd name="T24" fmla="*/ 13 w 96"/>
                <a:gd name="T25" fmla="*/ 63 h 90"/>
                <a:gd name="T26" fmla="*/ 15 w 96"/>
                <a:gd name="T27" fmla="*/ 80 h 90"/>
                <a:gd name="T28" fmla="*/ 20 w 96"/>
                <a:gd name="T29" fmla="*/ 82 h 90"/>
                <a:gd name="T30" fmla="*/ 25 w 96"/>
                <a:gd name="T31" fmla="*/ 78 h 90"/>
                <a:gd name="T32" fmla="*/ 23 w 96"/>
                <a:gd name="T33" fmla="*/ 64 h 90"/>
                <a:gd name="T34" fmla="*/ 23 w 96"/>
                <a:gd name="T35" fmla="*/ 58 h 90"/>
                <a:gd name="T36" fmla="*/ 29 w 96"/>
                <a:gd name="T37" fmla="*/ 58 h 90"/>
                <a:gd name="T38" fmla="*/ 31 w 96"/>
                <a:gd name="T39" fmla="*/ 83 h 90"/>
                <a:gd name="T40" fmla="*/ 24 w 96"/>
                <a:gd name="T41" fmla="*/ 89 h 90"/>
                <a:gd name="T42" fmla="*/ 20 w 96"/>
                <a:gd name="T4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6" h="90">
                  <a:moveTo>
                    <a:pt x="20" y="90"/>
                  </a:moveTo>
                  <a:cubicBezTo>
                    <a:pt x="16" y="90"/>
                    <a:pt x="13" y="89"/>
                    <a:pt x="10" y="85"/>
                  </a:cubicBezTo>
                  <a:cubicBezTo>
                    <a:pt x="4" y="80"/>
                    <a:pt x="0" y="69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8" y="56"/>
                    <a:pt x="8" y="55"/>
                    <a:pt x="14" y="48"/>
                  </a:cubicBezTo>
                  <a:cubicBezTo>
                    <a:pt x="17" y="46"/>
                    <a:pt x="20" y="42"/>
                    <a:pt x="25" y="37"/>
                  </a:cubicBezTo>
                  <a:cubicBezTo>
                    <a:pt x="56" y="0"/>
                    <a:pt x="94" y="31"/>
                    <a:pt x="94" y="31"/>
                  </a:cubicBezTo>
                  <a:cubicBezTo>
                    <a:pt x="96" y="33"/>
                    <a:pt x="96" y="35"/>
                    <a:pt x="95" y="37"/>
                  </a:cubicBezTo>
                  <a:cubicBezTo>
                    <a:pt x="93" y="39"/>
                    <a:pt x="91" y="39"/>
                    <a:pt x="89" y="37"/>
                  </a:cubicBezTo>
                  <a:cubicBezTo>
                    <a:pt x="88" y="36"/>
                    <a:pt x="57" y="12"/>
                    <a:pt x="31" y="42"/>
                  </a:cubicBezTo>
                  <a:cubicBezTo>
                    <a:pt x="26" y="47"/>
                    <a:pt x="23" y="51"/>
                    <a:pt x="20" y="54"/>
                  </a:cubicBezTo>
                  <a:cubicBezTo>
                    <a:pt x="14" y="60"/>
                    <a:pt x="14" y="61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9" y="69"/>
                    <a:pt x="12" y="76"/>
                    <a:pt x="15" y="80"/>
                  </a:cubicBezTo>
                  <a:cubicBezTo>
                    <a:pt x="17" y="82"/>
                    <a:pt x="20" y="83"/>
                    <a:pt x="20" y="82"/>
                  </a:cubicBezTo>
                  <a:cubicBezTo>
                    <a:pt x="22" y="81"/>
                    <a:pt x="24" y="79"/>
                    <a:pt x="25" y="78"/>
                  </a:cubicBezTo>
                  <a:cubicBezTo>
                    <a:pt x="30" y="72"/>
                    <a:pt x="23" y="64"/>
                    <a:pt x="23" y="64"/>
                  </a:cubicBezTo>
                  <a:cubicBezTo>
                    <a:pt x="21" y="62"/>
                    <a:pt x="21" y="59"/>
                    <a:pt x="23" y="58"/>
                  </a:cubicBezTo>
                  <a:cubicBezTo>
                    <a:pt x="24" y="56"/>
                    <a:pt x="27" y="57"/>
                    <a:pt x="29" y="58"/>
                  </a:cubicBezTo>
                  <a:cubicBezTo>
                    <a:pt x="33" y="63"/>
                    <a:pt x="38" y="74"/>
                    <a:pt x="31" y="83"/>
                  </a:cubicBezTo>
                  <a:cubicBezTo>
                    <a:pt x="31" y="84"/>
                    <a:pt x="28" y="87"/>
                    <a:pt x="24" y="89"/>
                  </a:cubicBezTo>
                  <a:cubicBezTo>
                    <a:pt x="23" y="90"/>
                    <a:pt x="21" y="90"/>
                    <a:pt x="20" y="90"/>
                  </a:cubicBezTo>
                  <a:close/>
                </a:path>
              </a:pathLst>
            </a:custGeom>
            <a:solidFill>
              <a:srgbClr val="25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3" name="Freeform 483"/>
            <p:cNvSpPr>
              <a:spLocks noEditPoints="1"/>
            </p:cNvSpPr>
            <p:nvPr/>
          </p:nvSpPr>
          <p:spPr bwMode="auto">
            <a:xfrm>
              <a:off x="1816100" y="1096963"/>
              <a:ext cx="155575" cy="130175"/>
            </a:xfrm>
            <a:custGeom>
              <a:avLst/>
              <a:gdLst>
                <a:gd name="T0" fmla="*/ 101 w 105"/>
                <a:gd name="T1" fmla="*/ 88 h 88"/>
                <a:gd name="T2" fmla="*/ 4 w 105"/>
                <a:gd name="T3" fmla="*/ 88 h 88"/>
                <a:gd name="T4" fmla="*/ 1 w 105"/>
                <a:gd name="T5" fmla="*/ 86 h 88"/>
                <a:gd name="T6" fmla="*/ 1 w 105"/>
                <a:gd name="T7" fmla="*/ 82 h 88"/>
                <a:gd name="T8" fmla="*/ 49 w 105"/>
                <a:gd name="T9" fmla="*/ 2 h 88"/>
                <a:gd name="T10" fmla="*/ 56 w 105"/>
                <a:gd name="T11" fmla="*/ 2 h 88"/>
                <a:gd name="T12" fmla="*/ 104 w 105"/>
                <a:gd name="T13" fmla="*/ 82 h 88"/>
                <a:gd name="T14" fmla="*/ 104 w 105"/>
                <a:gd name="T15" fmla="*/ 86 h 88"/>
                <a:gd name="T16" fmla="*/ 101 w 105"/>
                <a:gd name="T17" fmla="*/ 88 h 88"/>
                <a:gd name="T18" fmla="*/ 11 w 105"/>
                <a:gd name="T19" fmla="*/ 80 h 88"/>
                <a:gd name="T20" fmla="*/ 93 w 105"/>
                <a:gd name="T21" fmla="*/ 80 h 88"/>
                <a:gd name="T22" fmla="*/ 52 w 105"/>
                <a:gd name="T23" fmla="*/ 12 h 88"/>
                <a:gd name="T24" fmla="*/ 11 w 105"/>
                <a:gd name="T25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88">
                  <a:moveTo>
                    <a:pt x="101" y="88"/>
                  </a:moveTo>
                  <a:cubicBezTo>
                    <a:pt x="4" y="88"/>
                    <a:pt x="4" y="88"/>
                    <a:pt x="4" y="88"/>
                  </a:cubicBezTo>
                  <a:cubicBezTo>
                    <a:pt x="3" y="88"/>
                    <a:pt x="2" y="87"/>
                    <a:pt x="1" y="86"/>
                  </a:cubicBezTo>
                  <a:cubicBezTo>
                    <a:pt x="0" y="85"/>
                    <a:pt x="0" y="83"/>
                    <a:pt x="1" y="8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0"/>
                    <a:pt x="54" y="0"/>
                    <a:pt x="56" y="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5" y="83"/>
                    <a:pt x="105" y="85"/>
                    <a:pt x="104" y="86"/>
                  </a:cubicBezTo>
                  <a:cubicBezTo>
                    <a:pt x="103" y="87"/>
                    <a:pt x="102" y="88"/>
                    <a:pt x="101" y="88"/>
                  </a:cubicBezTo>
                  <a:close/>
                  <a:moveTo>
                    <a:pt x="11" y="80"/>
                  </a:moveTo>
                  <a:cubicBezTo>
                    <a:pt x="93" y="80"/>
                    <a:pt x="93" y="80"/>
                    <a:pt x="93" y="80"/>
                  </a:cubicBezTo>
                  <a:cubicBezTo>
                    <a:pt x="52" y="12"/>
                    <a:pt x="52" y="12"/>
                    <a:pt x="52" y="12"/>
                  </a:cubicBezTo>
                  <a:lnTo>
                    <a:pt x="11" y="80"/>
                  </a:ln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4" name="Freeform 484"/>
            <p:cNvSpPr>
              <a:spLocks/>
            </p:cNvSpPr>
            <p:nvPr/>
          </p:nvSpPr>
          <p:spPr bwMode="auto">
            <a:xfrm>
              <a:off x="1928813" y="1114425"/>
              <a:ext cx="77788" cy="112713"/>
            </a:xfrm>
            <a:custGeom>
              <a:avLst/>
              <a:gdLst>
                <a:gd name="T0" fmla="*/ 41 w 53"/>
                <a:gd name="T1" fmla="*/ 76 h 76"/>
                <a:gd name="T2" fmla="*/ 12 w 53"/>
                <a:gd name="T3" fmla="*/ 76 h 76"/>
                <a:gd name="T4" fmla="*/ 8 w 53"/>
                <a:gd name="T5" fmla="*/ 72 h 76"/>
                <a:gd name="T6" fmla="*/ 12 w 53"/>
                <a:gd name="T7" fmla="*/ 68 h 76"/>
                <a:gd name="T8" fmla="*/ 37 w 53"/>
                <a:gd name="T9" fmla="*/ 68 h 76"/>
                <a:gd name="T10" fmla="*/ 43 w 53"/>
                <a:gd name="T11" fmla="*/ 13 h 76"/>
                <a:gd name="T12" fmla="*/ 7 w 53"/>
                <a:gd name="T13" fmla="*/ 41 h 76"/>
                <a:gd name="T14" fmla="*/ 1 w 53"/>
                <a:gd name="T15" fmla="*/ 40 h 76"/>
                <a:gd name="T16" fmla="*/ 2 w 53"/>
                <a:gd name="T17" fmla="*/ 35 h 76"/>
                <a:gd name="T18" fmla="*/ 46 w 53"/>
                <a:gd name="T19" fmla="*/ 1 h 76"/>
                <a:gd name="T20" fmla="*/ 51 w 53"/>
                <a:gd name="T21" fmla="*/ 1 h 76"/>
                <a:gd name="T22" fmla="*/ 53 w 53"/>
                <a:gd name="T23" fmla="*/ 5 h 76"/>
                <a:gd name="T24" fmla="*/ 45 w 53"/>
                <a:gd name="T25" fmla="*/ 72 h 76"/>
                <a:gd name="T26" fmla="*/ 41 w 53"/>
                <a:gd name="T2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76">
                  <a:moveTo>
                    <a:pt x="41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70"/>
                    <a:pt x="10" y="68"/>
                    <a:pt x="12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3"/>
                    <a:pt x="3" y="42"/>
                    <a:pt x="1" y="40"/>
                  </a:cubicBezTo>
                  <a:cubicBezTo>
                    <a:pt x="0" y="39"/>
                    <a:pt x="0" y="36"/>
                    <a:pt x="2" y="35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0"/>
                    <a:pt x="49" y="0"/>
                    <a:pt x="51" y="1"/>
                  </a:cubicBezTo>
                  <a:cubicBezTo>
                    <a:pt x="52" y="2"/>
                    <a:pt x="53" y="3"/>
                    <a:pt x="53" y="5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4" y="74"/>
                    <a:pt x="43" y="76"/>
                    <a:pt x="41" y="76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5" name="Freeform 485"/>
            <p:cNvSpPr>
              <a:spLocks/>
            </p:cNvSpPr>
            <p:nvPr/>
          </p:nvSpPr>
          <p:spPr bwMode="auto">
            <a:xfrm>
              <a:off x="1781175" y="1114425"/>
              <a:ext cx="141288" cy="112713"/>
            </a:xfrm>
            <a:custGeom>
              <a:avLst/>
              <a:gdLst>
                <a:gd name="T0" fmla="*/ 92 w 96"/>
                <a:gd name="T1" fmla="*/ 76 h 76"/>
                <a:gd name="T2" fmla="*/ 12 w 96"/>
                <a:gd name="T3" fmla="*/ 76 h 76"/>
                <a:gd name="T4" fmla="*/ 8 w 96"/>
                <a:gd name="T5" fmla="*/ 72 h 76"/>
                <a:gd name="T6" fmla="*/ 0 w 96"/>
                <a:gd name="T7" fmla="*/ 5 h 76"/>
                <a:gd name="T8" fmla="*/ 2 w 96"/>
                <a:gd name="T9" fmla="*/ 1 h 76"/>
                <a:gd name="T10" fmla="*/ 7 w 96"/>
                <a:gd name="T11" fmla="*/ 1 h 76"/>
                <a:gd name="T12" fmla="*/ 51 w 96"/>
                <a:gd name="T13" fmla="*/ 35 h 76"/>
                <a:gd name="T14" fmla="*/ 51 w 96"/>
                <a:gd name="T15" fmla="*/ 40 h 76"/>
                <a:gd name="T16" fmla="*/ 46 w 96"/>
                <a:gd name="T17" fmla="*/ 41 h 76"/>
                <a:gd name="T18" fmla="*/ 9 w 96"/>
                <a:gd name="T19" fmla="*/ 13 h 76"/>
                <a:gd name="T20" fmla="*/ 16 w 96"/>
                <a:gd name="T21" fmla="*/ 68 h 76"/>
                <a:gd name="T22" fmla="*/ 92 w 96"/>
                <a:gd name="T23" fmla="*/ 68 h 76"/>
                <a:gd name="T24" fmla="*/ 96 w 96"/>
                <a:gd name="T25" fmla="*/ 72 h 76"/>
                <a:gd name="T26" fmla="*/ 92 w 96"/>
                <a:gd name="T2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76">
                  <a:moveTo>
                    <a:pt x="92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9" y="74"/>
                    <a:pt x="8" y="7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3" y="36"/>
                    <a:pt x="53" y="39"/>
                    <a:pt x="51" y="40"/>
                  </a:cubicBezTo>
                  <a:cubicBezTo>
                    <a:pt x="50" y="42"/>
                    <a:pt x="48" y="43"/>
                    <a:pt x="46" y="4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5" y="68"/>
                    <a:pt x="96" y="70"/>
                    <a:pt x="96" y="72"/>
                  </a:cubicBezTo>
                  <a:cubicBezTo>
                    <a:pt x="96" y="74"/>
                    <a:pt x="95" y="76"/>
                    <a:pt x="92" y="76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6" name="Freeform 486"/>
            <p:cNvSpPr>
              <a:spLocks/>
            </p:cNvSpPr>
            <p:nvPr/>
          </p:nvSpPr>
          <p:spPr bwMode="auto">
            <a:xfrm>
              <a:off x="1887538" y="1055688"/>
              <a:ext cx="11113" cy="17463"/>
            </a:xfrm>
            <a:custGeom>
              <a:avLst/>
              <a:gdLst>
                <a:gd name="T0" fmla="*/ 4 w 8"/>
                <a:gd name="T1" fmla="*/ 12 h 12"/>
                <a:gd name="T2" fmla="*/ 0 w 8"/>
                <a:gd name="T3" fmla="*/ 8 h 12"/>
                <a:gd name="T4" fmla="*/ 0 w 8"/>
                <a:gd name="T5" fmla="*/ 4 h 12"/>
                <a:gd name="T6" fmla="*/ 4 w 8"/>
                <a:gd name="T7" fmla="*/ 0 h 12"/>
                <a:gd name="T8" fmla="*/ 8 w 8"/>
                <a:gd name="T9" fmla="*/ 4 h 12"/>
                <a:gd name="T10" fmla="*/ 8 w 8"/>
                <a:gd name="T11" fmla="*/ 8 h 12"/>
                <a:gd name="T12" fmla="*/ 4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4" y="12"/>
                  </a:moveTo>
                  <a:cubicBezTo>
                    <a:pt x="2" y="12"/>
                    <a:pt x="0" y="11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1"/>
                    <a:pt x="7" y="12"/>
                    <a:pt x="4" y="12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7" name="Freeform 487"/>
            <p:cNvSpPr>
              <a:spLocks/>
            </p:cNvSpPr>
            <p:nvPr/>
          </p:nvSpPr>
          <p:spPr bwMode="auto">
            <a:xfrm>
              <a:off x="2000250" y="1068388"/>
              <a:ext cx="12700" cy="17463"/>
            </a:xfrm>
            <a:custGeom>
              <a:avLst/>
              <a:gdLst>
                <a:gd name="T0" fmla="*/ 4 w 8"/>
                <a:gd name="T1" fmla="*/ 12 h 12"/>
                <a:gd name="T2" fmla="*/ 0 w 8"/>
                <a:gd name="T3" fmla="*/ 8 h 12"/>
                <a:gd name="T4" fmla="*/ 0 w 8"/>
                <a:gd name="T5" fmla="*/ 4 h 12"/>
                <a:gd name="T6" fmla="*/ 4 w 8"/>
                <a:gd name="T7" fmla="*/ 0 h 12"/>
                <a:gd name="T8" fmla="*/ 8 w 8"/>
                <a:gd name="T9" fmla="*/ 4 h 12"/>
                <a:gd name="T10" fmla="*/ 8 w 8"/>
                <a:gd name="T11" fmla="*/ 8 h 12"/>
                <a:gd name="T12" fmla="*/ 4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4" y="12"/>
                  </a:moveTo>
                  <a:cubicBezTo>
                    <a:pt x="1" y="12"/>
                    <a:pt x="0" y="11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1"/>
                    <a:pt x="6" y="12"/>
                    <a:pt x="4" y="12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8" name="Freeform 488"/>
            <p:cNvSpPr>
              <a:spLocks/>
            </p:cNvSpPr>
            <p:nvPr/>
          </p:nvSpPr>
          <p:spPr bwMode="auto">
            <a:xfrm>
              <a:off x="1776413" y="1068388"/>
              <a:ext cx="11113" cy="17463"/>
            </a:xfrm>
            <a:custGeom>
              <a:avLst/>
              <a:gdLst>
                <a:gd name="T0" fmla="*/ 4 w 8"/>
                <a:gd name="T1" fmla="*/ 12 h 12"/>
                <a:gd name="T2" fmla="*/ 0 w 8"/>
                <a:gd name="T3" fmla="*/ 8 h 12"/>
                <a:gd name="T4" fmla="*/ 0 w 8"/>
                <a:gd name="T5" fmla="*/ 4 h 12"/>
                <a:gd name="T6" fmla="*/ 4 w 8"/>
                <a:gd name="T7" fmla="*/ 0 h 12"/>
                <a:gd name="T8" fmla="*/ 8 w 8"/>
                <a:gd name="T9" fmla="*/ 4 h 12"/>
                <a:gd name="T10" fmla="*/ 8 w 8"/>
                <a:gd name="T11" fmla="*/ 8 h 12"/>
                <a:gd name="T12" fmla="*/ 4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4" y="12"/>
                  </a:moveTo>
                  <a:cubicBezTo>
                    <a:pt x="2" y="12"/>
                    <a:pt x="0" y="11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1"/>
                    <a:pt x="6" y="12"/>
                    <a:pt x="4" y="12"/>
                  </a:cubicBezTo>
                  <a:close/>
                </a:path>
              </a:pathLst>
            </a:custGeom>
            <a:solidFill>
              <a:srgbClr val="1A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06" name="Группа 1605"/>
          <p:cNvGrpSpPr/>
          <p:nvPr/>
        </p:nvGrpSpPr>
        <p:grpSpPr>
          <a:xfrm>
            <a:off x="5194299" y="1023938"/>
            <a:ext cx="368301" cy="450850"/>
            <a:chOff x="5121275" y="1023938"/>
            <a:chExt cx="368301" cy="450850"/>
          </a:xfrm>
        </p:grpSpPr>
        <p:sp>
          <p:nvSpPr>
            <p:cNvPr id="1565" name="Rectangle 660"/>
            <p:cNvSpPr>
              <a:spLocks noChangeArrowheads="1"/>
            </p:cNvSpPr>
            <p:nvPr/>
          </p:nvSpPr>
          <p:spPr bwMode="auto">
            <a:xfrm>
              <a:off x="5121275" y="1249363"/>
              <a:ext cx="338138" cy="225425"/>
            </a:xfrm>
            <a:prstGeom prst="rect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6" name="Freeform 661"/>
            <p:cNvSpPr>
              <a:spLocks/>
            </p:cNvSpPr>
            <p:nvPr/>
          </p:nvSpPr>
          <p:spPr bwMode="auto">
            <a:xfrm>
              <a:off x="5121275" y="1249363"/>
              <a:ext cx="338138" cy="225425"/>
            </a:xfrm>
            <a:custGeom>
              <a:avLst/>
              <a:gdLst>
                <a:gd name="T0" fmla="*/ 213 w 213"/>
                <a:gd name="T1" fmla="*/ 56 h 142"/>
                <a:gd name="T2" fmla="*/ 213 w 213"/>
                <a:gd name="T3" fmla="*/ 142 h 142"/>
                <a:gd name="T4" fmla="*/ 0 w 213"/>
                <a:gd name="T5" fmla="*/ 142 h 142"/>
                <a:gd name="T6" fmla="*/ 0 w 213"/>
                <a:gd name="T7" fmla="*/ 0 h 142"/>
                <a:gd name="T8" fmla="*/ 177 w 213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42">
                  <a:moveTo>
                    <a:pt x="213" y="56"/>
                  </a:moveTo>
                  <a:lnTo>
                    <a:pt x="213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177" y="0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7" name="Rectangle 662"/>
            <p:cNvSpPr>
              <a:spLocks noChangeArrowheads="1"/>
            </p:cNvSpPr>
            <p:nvPr/>
          </p:nvSpPr>
          <p:spPr bwMode="auto">
            <a:xfrm>
              <a:off x="5249863" y="1249363"/>
              <a:ext cx="88900" cy="39688"/>
            </a:xfrm>
            <a:prstGeom prst="rect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8" name="Line 663"/>
            <p:cNvSpPr>
              <a:spLocks noChangeShapeType="1"/>
            </p:cNvSpPr>
            <p:nvPr/>
          </p:nvSpPr>
          <p:spPr bwMode="auto">
            <a:xfrm>
              <a:off x="5153025" y="1443038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9" name="Line 664"/>
            <p:cNvSpPr>
              <a:spLocks noChangeShapeType="1"/>
            </p:cNvSpPr>
            <p:nvPr/>
          </p:nvSpPr>
          <p:spPr bwMode="auto">
            <a:xfrm>
              <a:off x="5186363" y="1443038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0" name="Line 665"/>
            <p:cNvSpPr>
              <a:spLocks noChangeShapeType="1"/>
            </p:cNvSpPr>
            <p:nvPr/>
          </p:nvSpPr>
          <p:spPr bwMode="auto">
            <a:xfrm>
              <a:off x="5218113" y="1443038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1" name="Freeform 666"/>
            <p:cNvSpPr>
              <a:spLocks/>
            </p:cNvSpPr>
            <p:nvPr/>
          </p:nvSpPr>
          <p:spPr bwMode="auto">
            <a:xfrm>
              <a:off x="5186363" y="1023938"/>
              <a:ext cx="303213" cy="330200"/>
            </a:xfrm>
            <a:custGeom>
              <a:avLst/>
              <a:gdLst>
                <a:gd name="T0" fmla="*/ 76 w 151"/>
                <a:gd name="T1" fmla="*/ 24 h 164"/>
                <a:gd name="T2" fmla="*/ 60 w 151"/>
                <a:gd name="T3" fmla="*/ 24 h 164"/>
                <a:gd name="T4" fmla="*/ 60 w 151"/>
                <a:gd name="T5" fmla="*/ 5 h 164"/>
                <a:gd name="T6" fmla="*/ 57 w 151"/>
                <a:gd name="T7" fmla="*/ 0 h 164"/>
                <a:gd name="T8" fmla="*/ 0 w 151"/>
                <a:gd name="T9" fmla="*/ 48 h 164"/>
                <a:gd name="T10" fmla="*/ 56 w 151"/>
                <a:gd name="T11" fmla="*/ 94 h 164"/>
                <a:gd name="T12" fmla="*/ 60 w 151"/>
                <a:gd name="T13" fmla="*/ 89 h 164"/>
                <a:gd name="T14" fmla="*/ 60 w 151"/>
                <a:gd name="T15" fmla="*/ 72 h 164"/>
                <a:gd name="T16" fmla="*/ 75 w 151"/>
                <a:gd name="T17" fmla="*/ 72 h 164"/>
                <a:gd name="T18" fmla="*/ 121 w 151"/>
                <a:gd name="T19" fmla="*/ 113 h 164"/>
                <a:gd name="T20" fmla="*/ 76 w 151"/>
                <a:gd name="T21" fmla="*/ 160 h 164"/>
                <a:gd name="T22" fmla="*/ 72 w 151"/>
                <a:gd name="T23" fmla="*/ 160 h 164"/>
                <a:gd name="T24" fmla="*/ 72 w 151"/>
                <a:gd name="T25" fmla="*/ 164 h 164"/>
                <a:gd name="T26" fmla="*/ 76 w 151"/>
                <a:gd name="T27" fmla="*/ 164 h 164"/>
                <a:gd name="T28" fmla="*/ 151 w 151"/>
                <a:gd name="T29" fmla="*/ 99 h 164"/>
                <a:gd name="T30" fmla="*/ 76 w 151"/>
                <a:gd name="T31" fmla="*/ 2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1" h="164">
                  <a:moveTo>
                    <a:pt x="76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100" y="72"/>
                    <a:pt x="121" y="88"/>
                    <a:pt x="121" y="113"/>
                  </a:cubicBezTo>
                  <a:cubicBezTo>
                    <a:pt x="121" y="137"/>
                    <a:pt x="101" y="160"/>
                    <a:pt x="76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6" y="164"/>
                    <a:pt x="76" y="164"/>
                    <a:pt x="76" y="164"/>
                  </a:cubicBezTo>
                  <a:cubicBezTo>
                    <a:pt x="119" y="164"/>
                    <a:pt x="151" y="142"/>
                    <a:pt x="151" y="99"/>
                  </a:cubicBezTo>
                  <a:cubicBezTo>
                    <a:pt x="151" y="56"/>
                    <a:pt x="119" y="24"/>
                    <a:pt x="76" y="2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05" name="Группа 1604"/>
          <p:cNvGrpSpPr/>
          <p:nvPr/>
        </p:nvGrpSpPr>
        <p:grpSpPr>
          <a:xfrm>
            <a:off x="5981700" y="1023938"/>
            <a:ext cx="466726" cy="434976"/>
            <a:chOff x="5981700" y="1023938"/>
            <a:chExt cx="466726" cy="434976"/>
          </a:xfrm>
        </p:grpSpPr>
        <p:sp>
          <p:nvSpPr>
            <p:cNvPr id="1572" name="Freeform 667"/>
            <p:cNvSpPr>
              <a:spLocks/>
            </p:cNvSpPr>
            <p:nvPr/>
          </p:nvSpPr>
          <p:spPr bwMode="auto">
            <a:xfrm>
              <a:off x="5981700" y="1047751"/>
              <a:ext cx="387350" cy="411163"/>
            </a:xfrm>
            <a:custGeom>
              <a:avLst/>
              <a:gdLst>
                <a:gd name="T0" fmla="*/ 122 w 244"/>
                <a:gd name="T1" fmla="*/ 259 h 259"/>
                <a:gd name="T2" fmla="*/ 244 w 244"/>
                <a:gd name="T3" fmla="*/ 196 h 259"/>
                <a:gd name="T4" fmla="*/ 244 w 244"/>
                <a:gd name="T5" fmla="*/ 62 h 259"/>
                <a:gd name="T6" fmla="*/ 122 w 244"/>
                <a:gd name="T7" fmla="*/ 0 h 259"/>
                <a:gd name="T8" fmla="*/ 0 w 244"/>
                <a:gd name="T9" fmla="*/ 62 h 259"/>
                <a:gd name="T10" fmla="*/ 0 w 244"/>
                <a:gd name="T11" fmla="*/ 196 h 259"/>
                <a:gd name="T12" fmla="*/ 122 w 244"/>
                <a:gd name="T13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259">
                  <a:moveTo>
                    <a:pt x="122" y="259"/>
                  </a:moveTo>
                  <a:lnTo>
                    <a:pt x="244" y="196"/>
                  </a:lnTo>
                  <a:lnTo>
                    <a:pt x="244" y="62"/>
                  </a:lnTo>
                  <a:lnTo>
                    <a:pt x="122" y="0"/>
                  </a:lnTo>
                  <a:lnTo>
                    <a:pt x="0" y="62"/>
                  </a:lnTo>
                  <a:lnTo>
                    <a:pt x="0" y="196"/>
                  </a:lnTo>
                  <a:lnTo>
                    <a:pt x="122" y="259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3" name="Freeform 668"/>
            <p:cNvSpPr>
              <a:spLocks/>
            </p:cNvSpPr>
            <p:nvPr/>
          </p:nvSpPr>
          <p:spPr bwMode="auto">
            <a:xfrm>
              <a:off x="5981700" y="1146176"/>
              <a:ext cx="193675" cy="312738"/>
            </a:xfrm>
            <a:custGeom>
              <a:avLst/>
              <a:gdLst>
                <a:gd name="T0" fmla="*/ 0 w 122"/>
                <a:gd name="T1" fmla="*/ 0 h 197"/>
                <a:gd name="T2" fmla="*/ 122 w 122"/>
                <a:gd name="T3" fmla="*/ 64 h 197"/>
                <a:gd name="T4" fmla="*/ 122 w 122"/>
                <a:gd name="T5" fmla="*/ 197 h 197"/>
                <a:gd name="T6" fmla="*/ 0 w 122"/>
                <a:gd name="T7" fmla="*/ 134 h 197"/>
                <a:gd name="T8" fmla="*/ 0 w 122"/>
                <a:gd name="T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97">
                  <a:moveTo>
                    <a:pt x="0" y="0"/>
                  </a:moveTo>
                  <a:lnTo>
                    <a:pt x="122" y="64"/>
                  </a:lnTo>
                  <a:lnTo>
                    <a:pt x="122" y="197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4" name="Line 669"/>
            <p:cNvSpPr>
              <a:spLocks noChangeShapeType="1"/>
            </p:cNvSpPr>
            <p:nvPr/>
          </p:nvSpPr>
          <p:spPr bwMode="auto">
            <a:xfrm flipV="1">
              <a:off x="6353175" y="1023938"/>
              <a:ext cx="0" cy="3968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5" name="Line 670"/>
            <p:cNvSpPr>
              <a:spLocks noChangeShapeType="1"/>
            </p:cNvSpPr>
            <p:nvPr/>
          </p:nvSpPr>
          <p:spPr bwMode="auto">
            <a:xfrm flipV="1">
              <a:off x="6380163" y="1036638"/>
              <a:ext cx="20638" cy="3333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6" name="Line 671"/>
            <p:cNvSpPr>
              <a:spLocks noChangeShapeType="1"/>
            </p:cNvSpPr>
            <p:nvPr/>
          </p:nvSpPr>
          <p:spPr bwMode="auto">
            <a:xfrm flipV="1">
              <a:off x="6402388" y="1071563"/>
              <a:ext cx="34925" cy="1905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7" name="Line 672"/>
            <p:cNvSpPr>
              <a:spLocks noChangeShapeType="1"/>
            </p:cNvSpPr>
            <p:nvPr/>
          </p:nvSpPr>
          <p:spPr bwMode="auto">
            <a:xfrm>
              <a:off x="6408738" y="1120776"/>
              <a:ext cx="39688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8" name="Line 673"/>
            <p:cNvSpPr>
              <a:spLocks noChangeShapeType="1"/>
            </p:cNvSpPr>
            <p:nvPr/>
          </p:nvSpPr>
          <p:spPr bwMode="auto">
            <a:xfrm flipH="1" flipV="1">
              <a:off x="6302375" y="1036638"/>
              <a:ext cx="20638" cy="3333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9" name="Freeform 674"/>
            <p:cNvSpPr>
              <a:spLocks/>
            </p:cNvSpPr>
            <p:nvPr/>
          </p:nvSpPr>
          <p:spPr bwMode="auto">
            <a:xfrm>
              <a:off x="5981700" y="1047751"/>
              <a:ext cx="387350" cy="411163"/>
            </a:xfrm>
            <a:custGeom>
              <a:avLst/>
              <a:gdLst>
                <a:gd name="T0" fmla="*/ 122 w 244"/>
                <a:gd name="T1" fmla="*/ 259 h 259"/>
                <a:gd name="T2" fmla="*/ 244 w 244"/>
                <a:gd name="T3" fmla="*/ 196 h 259"/>
                <a:gd name="T4" fmla="*/ 244 w 244"/>
                <a:gd name="T5" fmla="*/ 62 h 259"/>
                <a:gd name="T6" fmla="*/ 122 w 244"/>
                <a:gd name="T7" fmla="*/ 0 h 259"/>
                <a:gd name="T8" fmla="*/ 0 w 244"/>
                <a:gd name="T9" fmla="*/ 62 h 259"/>
                <a:gd name="T10" fmla="*/ 0 w 244"/>
                <a:gd name="T11" fmla="*/ 196 h 259"/>
                <a:gd name="T12" fmla="*/ 122 w 244"/>
                <a:gd name="T13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259">
                  <a:moveTo>
                    <a:pt x="122" y="259"/>
                  </a:moveTo>
                  <a:lnTo>
                    <a:pt x="244" y="196"/>
                  </a:lnTo>
                  <a:lnTo>
                    <a:pt x="244" y="62"/>
                  </a:lnTo>
                  <a:lnTo>
                    <a:pt x="122" y="0"/>
                  </a:lnTo>
                  <a:lnTo>
                    <a:pt x="0" y="62"/>
                  </a:lnTo>
                  <a:lnTo>
                    <a:pt x="0" y="196"/>
                  </a:lnTo>
                  <a:lnTo>
                    <a:pt x="122" y="259"/>
                  </a:lnTo>
                  <a:close/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0" name="Freeform 675"/>
            <p:cNvSpPr>
              <a:spLocks/>
            </p:cNvSpPr>
            <p:nvPr/>
          </p:nvSpPr>
          <p:spPr bwMode="auto">
            <a:xfrm>
              <a:off x="5981700" y="1146176"/>
              <a:ext cx="387350" cy="101600"/>
            </a:xfrm>
            <a:custGeom>
              <a:avLst/>
              <a:gdLst>
                <a:gd name="T0" fmla="*/ 0 w 244"/>
                <a:gd name="T1" fmla="*/ 0 h 64"/>
                <a:gd name="T2" fmla="*/ 122 w 244"/>
                <a:gd name="T3" fmla="*/ 64 h 64"/>
                <a:gd name="T4" fmla="*/ 244 w 244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64">
                  <a:moveTo>
                    <a:pt x="0" y="0"/>
                  </a:moveTo>
                  <a:lnTo>
                    <a:pt x="122" y="64"/>
                  </a:lnTo>
                  <a:lnTo>
                    <a:pt x="244" y="0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1" name="Line 676"/>
            <p:cNvSpPr>
              <a:spLocks noChangeShapeType="1"/>
            </p:cNvSpPr>
            <p:nvPr/>
          </p:nvSpPr>
          <p:spPr bwMode="auto">
            <a:xfrm>
              <a:off x="6175375" y="1249363"/>
              <a:ext cx="0" cy="20955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2" name="Freeform 677"/>
            <p:cNvSpPr>
              <a:spLocks/>
            </p:cNvSpPr>
            <p:nvPr/>
          </p:nvSpPr>
          <p:spPr bwMode="auto">
            <a:xfrm>
              <a:off x="6054725" y="1082676"/>
              <a:ext cx="239713" cy="173038"/>
            </a:xfrm>
            <a:custGeom>
              <a:avLst/>
              <a:gdLst>
                <a:gd name="T0" fmla="*/ 118 w 151"/>
                <a:gd name="T1" fmla="*/ 0 h 109"/>
                <a:gd name="T2" fmla="*/ 0 w 151"/>
                <a:gd name="T3" fmla="*/ 64 h 109"/>
                <a:gd name="T4" fmla="*/ 0 w 151"/>
                <a:gd name="T5" fmla="*/ 90 h 109"/>
                <a:gd name="T6" fmla="*/ 5 w 151"/>
                <a:gd name="T7" fmla="*/ 90 h 109"/>
                <a:gd name="T8" fmla="*/ 14 w 151"/>
                <a:gd name="T9" fmla="*/ 100 h 109"/>
                <a:gd name="T10" fmla="*/ 23 w 151"/>
                <a:gd name="T11" fmla="*/ 102 h 109"/>
                <a:gd name="T12" fmla="*/ 30 w 151"/>
                <a:gd name="T13" fmla="*/ 109 h 109"/>
                <a:gd name="T14" fmla="*/ 30 w 151"/>
                <a:gd name="T15" fmla="*/ 80 h 109"/>
                <a:gd name="T16" fmla="*/ 151 w 151"/>
                <a:gd name="T17" fmla="*/ 16 h 109"/>
                <a:gd name="T18" fmla="*/ 118 w 151"/>
                <a:gd name="T1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109">
                  <a:moveTo>
                    <a:pt x="118" y="0"/>
                  </a:moveTo>
                  <a:lnTo>
                    <a:pt x="0" y="64"/>
                  </a:lnTo>
                  <a:lnTo>
                    <a:pt x="0" y="90"/>
                  </a:lnTo>
                  <a:lnTo>
                    <a:pt x="5" y="90"/>
                  </a:lnTo>
                  <a:lnTo>
                    <a:pt x="14" y="100"/>
                  </a:lnTo>
                  <a:lnTo>
                    <a:pt x="23" y="102"/>
                  </a:lnTo>
                  <a:lnTo>
                    <a:pt x="30" y="109"/>
                  </a:lnTo>
                  <a:lnTo>
                    <a:pt x="30" y="80"/>
                  </a:lnTo>
                  <a:lnTo>
                    <a:pt x="151" y="16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3" name="Line 678"/>
            <p:cNvSpPr>
              <a:spLocks noChangeShapeType="1"/>
            </p:cNvSpPr>
            <p:nvPr/>
          </p:nvSpPr>
          <p:spPr bwMode="auto">
            <a:xfrm flipH="1">
              <a:off x="6232525" y="1325563"/>
              <a:ext cx="95250" cy="5238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4" name="Line 679"/>
            <p:cNvSpPr>
              <a:spLocks noChangeShapeType="1"/>
            </p:cNvSpPr>
            <p:nvPr/>
          </p:nvSpPr>
          <p:spPr bwMode="auto">
            <a:xfrm>
              <a:off x="6311900" y="1225551"/>
              <a:ext cx="0" cy="8096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5" name="Freeform 680"/>
            <p:cNvSpPr>
              <a:spLocks/>
            </p:cNvSpPr>
            <p:nvPr/>
          </p:nvSpPr>
          <p:spPr bwMode="auto">
            <a:xfrm>
              <a:off x="6292850" y="1227138"/>
              <a:ext cx="39688" cy="34925"/>
            </a:xfrm>
            <a:custGeom>
              <a:avLst/>
              <a:gdLst>
                <a:gd name="T0" fmla="*/ 0 w 25"/>
                <a:gd name="T1" fmla="*/ 22 h 22"/>
                <a:gd name="T2" fmla="*/ 12 w 25"/>
                <a:gd name="T3" fmla="*/ 0 h 22"/>
                <a:gd name="T4" fmla="*/ 25 w 25"/>
                <a:gd name="T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2">
                  <a:moveTo>
                    <a:pt x="0" y="22"/>
                  </a:moveTo>
                  <a:lnTo>
                    <a:pt x="12" y="0"/>
                  </a:lnTo>
                  <a:lnTo>
                    <a:pt x="25" y="9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6" name="Line 681"/>
            <p:cNvSpPr>
              <a:spLocks noChangeShapeType="1"/>
            </p:cNvSpPr>
            <p:nvPr/>
          </p:nvSpPr>
          <p:spPr bwMode="auto">
            <a:xfrm>
              <a:off x="6248400" y="1257301"/>
              <a:ext cx="0" cy="8096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7" name="Freeform 682"/>
            <p:cNvSpPr>
              <a:spLocks/>
            </p:cNvSpPr>
            <p:nvPr/>
          </p:nvSpPr>
          <p:spPr bwMode="auto">
            <a:xfrm>
              <a:off x="6227763" y="1258888"/>
              <a:ext cx="39688" cy="34925"/>
            </a:xfrm>
            <a:custGeom>
              <a:avLst/>
              <a:gdLst>
                <a:gd name="T0" fmla="*/ 0 w 25"/>
                <a:gd name="T1" fmla="*/ 22 h 22"/>
                <a:gd name="T2" fmla="*/ 13 w 25"/>
                <a:gd name="T3" fmla="*/ 0 h 22"/>
                <a:gd name="T4" fmla="*/ 25 w 25"/>
                <a:gd name="T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2">
                  <a:moveTo>
                    <a:pt x="0" y="22"/>
                  </a:moveTo>
                  <a:lnTo>
                    <a:pt x="13" y="0"/>
                  </a:lnTo>
                  <a:lnTo>
                    <a:pt x="25" y="9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" name="Группа 2"/>
          <p:cNvGrpSpPr/>
          <p:nvPr/>
        </p:nvGrpSpPr>
        <p:grpSpPr>
          <a:xfrm>
            <a:off x="7761288" y="1941513"/>
            <a:ext cx="442913" cy="387350"/>
            <a:chOff x="7761288" y="1941513"/>
            <a:chExt cx="442913" cy="387350"/>
          </a:xfrm>
        </p:grpSpPr>
        <p:sp>
          <p:nvSpPr>
            <p:cNvPr id="1588" name="Freeform 683"/>
            <p:cNvSpPr>
              <a:spLocks/>
            </p:cNvSpPr>
            <p:nvPr/>
          </p:nvSpPr>
          <p:spPr bwMode="auto">
            <a:xfrm>
              <a:off x="7866063" y="1990726"/>
              <a:ext cx="225425" cy="120650"/>
            </a:xfrm>
            <a:custGeom>
              <a:avLst/>
              <a:gdLst>
                <a:gd name="T0" fmla="*/ 116 w 142"/>
                <a:gd name="T1" fmla="*/ 25 h 76"/>
                <a:gd name="T2" fmla="*/ 116 w 142"/>
                <a:gd name="T3" fmla="*/ 0 h 76"/>
                <a:gd name="T4" fmla="*/ 25 w 142"/>
                <a:gd name="T5" fmla="*/ 0 h 76"/>
                <a:gd name="T6" fmla="*/ 25 w 142"/>
                <a:gd name="T7" fmla="*/ 25 h 76"/>
                <a:gd name="T8" fmla="*/ 0 w 142"/>
                <a:gd name="T9" fmla="*/ 25 h 76"/>
                <a:gd name="T10" fmla="*/ 0 w 142"/>
                <a:gd name="T11" fmla="*/ 76 h 76"/>
                <a:gd name="T12" fmla="*/ 142 w 142"/>
                <a:gd name="T13" fmla="*/ 76 h 76"/>
                <a:gd name="T14" fmla="*/ 142 w 142"/>
                <a:gd name="T15" fmla="*/ 25 h 76"/>
                <a:gd name="T16" fmla="*/ 116 w 142"/>
                <a:gd name="T17" fmla="*/ 2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76">
                  <a:moveTo>
                    <a:pt x="116" y="25"/>
                  </a:moveTo>
                  <a:lnTo>
                    <a:pt x="116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76"/>
                  </a:lnTo>
                  <a:lnTo>
                    <a:pt x="142" y="76"/>
                  </a:lnTo>
                  <a:lnTo>
                    <a:pt x="142" y="25"/>
                  </a:lnTo>
                  <a:lnTo>
                    <a:pt x="116" y="25"/>
                  </a:ln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9" name="Rectangle 684"/>
            <p:cNvSpPr>
              <a:spLocks noChangeArrowheads="1"/>
            </p:cNvSpPr>
            <p:nvPr/>
          </p:nvSpPr>
          <p:spPr bwMode="auto">
            <a:xfrm>
              <a:off x="7945438" y="1941513"/>
              <a:ext cx="65088" cy="49213"/>
            </a:xfrm>
            <a:prstGeom prst="rect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0" name="Freeform 685"/>
            <p:cNvSpPr>
              <a:spLocks/>
            </p:cNvSpPr>
            <p:nvPr/>
          </p:nvSpPr>
          <p:spPr bwMode="auto">
            <a:xfrm>
              <a:off x="7808913" y="2062163"/>
              <a:ext cx="338138" cy="173037"/>
            </a:xfrm>
            <a:custGeom>
              <a:avLst/>
              <a:gdLst>
                <a:gd name="T0" fmla="*/ 84 w 168"/>
                <a:gd name="T1" fmla="*/ 0 h 100"/>
                <a:gd name="T2" fmla="*/ 0 w 168"/>
                <a:gd name="T3" fmla="*/ 35 h 100"/>
                <a:gd name="T4" fmla="*/ 21 w 168"/>
                <a:gd name="T5" fmla="*/ 100 h 100"/>
                <a:gd name="T6" fmla="*/ 148 w 168"/>
                <a:gd name="T7" fmla="*/ 100 h 100"/>
                <a:gd name="T8" fmla="*/ 168 w 168"/>
                <a:gd name="T9" fmla="*/ 35 h 100"/>
                <a:gd name="T10" fmla="*/ 84 w 168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100">
                  <a:moveTo>
                    <a:pt x="84" y="0"/>
                  </a:moveTo>
                  <a:cubicBezTo>
                    <a:pt x="52" y="6"/>
                    <a:pt x="0" y="35"/>
                    <a:pt x="0" y="35"/>
                  </a:cubicBezTo>
                  <a:cubicBezTo>
                    <a:pt x="4" y="51"/>
                    <a:pt x="21" y="100"/>
                    <a:pt x="21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64" y="51"/>
                    <a:pt x="168" y="35"/>
                  </a:cubicBezTo>
                  <a:cubicBezTo>
                    <a:pt x="168" y="35"/>
                    <a:pt x="116" y="6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2" name="Freeform 687"/>
            <p:cNvSpPr>
              <a:spLocks/>
            </p:cNvSpPr>
            <p:nvPr/>
          </p:nvSpPr>
          <p:spPr bwMode="auto">
            <a:xfrm>
              <a:off x="7761288" y="2249488"/>
              <a:ext cx="442913" cy="28575"/>
            </a:xfrm>
            <a:custGeom>
              <a:avLst/>
              <a:gdLst>
                <a:gd name="T0" fmla="*/ 0 w 220"/>
                <a:gd name="T1" fmla="*/ 14 h 14"/>
                <a:gd name="T2" fmla="*/ 18 w 220"/>
                <a:gd name="T3" fmla="*/ 3 h 14"/>
                <a:gd name="T4" fmla="*/ 31 w 220"/>
                <a:gd name="T5" fmla="*/ 4 h 14"/>
                <a:gd name="T6" fmla="*/ 37 w 220"/>
                <a:gd name="T7" fmla="*/ 9 h 14"/>
                <a:gd name="T8" fmla="*/ 51 w 220"/>
                <a:gd name="T9" fmla="*/ 10 h 14"/>
                <a:gd name="T10" fmla="*/ 61 w 220"/>
                <a:gd name="T11" fmla="*/ 3 h 14"/>
                <a:gd name="T12" fmla="*/ 74 w 220"/>
                <a:gd name="T13" fmla="*/ 3 h 14"/>
                <a:gd name="T14" fmla="*/ 81 w 220"/>
                <a:gd name="T15" fmla="*/ 9 h 14"/>
                <a:gd name="T16" fmla="*/ 95 w 220"/>
                <a:gd name="T17" fmla="*/ 10 h 14"/>
                <a:gd name="T18" fmla="*/ 104 w 220"/>
                <a:gd name="T19" fmla="*/ 3 h 14"/>
                <a:gd name="T20" fmla="*/ 117 w 220"/>
                <a:gd name="T21" fmla="*/ 3 h 14"/>
                <a:gd name="T22" fmla="*/ 125 w 220"/>
                <a:gd name="T23" fmla="*/ 10 h 14"/>
                <a:gd name="T24" fmla="*/ 139 w 220"/>
                <a:gd name="T25" fmla="*/ 9 h 14"/>
                <a:gd name="T26" fmla="*/ 147 w 220"/>
                <a:gd name="T27" fmla="*/ 3 h 14"/>
                <a:gd name="T28" fmla="*/ 160 w 220"/>
                <a:gd name="T29" fmla="*/ 3 h 14"/>
                <a:gd name="T30" fmla="*/ 169 w 220"/>
                <a:gd name="T31" fmla="*/ 10 h 14"/>
                <a:gd name="T32" fmla="*/ 182 w 220"/>
                <a:gd name="T33" fmla="*/ 9 h 14"/>
                <a:gd name="T34" fmla="*/ 190 w 220"/>
                <a:gd name="T35" fmla="*/ 3 h 14"/>
                <a:gd name="T36" fmla="*/ 203 w 220"/>
                <a:gd name="T37" fmla="*/ 3 h 14"/>
                <a:gd name="T38" fmla="*/ 220 w 220"/>
                <a:gd name="T3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0" h="14">
                  <a:moveTo>
                    <a:pt x="0" y="14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22" y="0"/>
                    <a:pt x="27" y="1"/>
                    <a:pt x="31" y="4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1" y="12"/>
                    <a:pt x="47" y="13"/>
                    <a:pt x="51" y="1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5" y="0"/>
                    <a:pt x="70" y="0"/>
                    <a:pt x="74" y="3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5" y="12"/>
                    <a:pt x="91" y="13"/>
                    <a:pt x="9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8" y="0"/>
                    <a:pt x="113" y="0"/>
                    <a:pt x="117" y="3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9" y="12"/>
                    <a:pt x="135" y="12"/>
                    <a:pt x="139" y="9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1" y="0"/>
                    <a:pt x="156" y="0"/>
                    <a:pt x="160" y="3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73" y="13"/>
                    <a:pt x="179" y="12"/>
                    <a:pt x="182" y="9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4" y="0"/>
                    <a:pt x="199" y="0"/>
                    <a:pt x="203" y="3"/>
                  </a:cubicBezTo>
                  <a:cubicBezTo>
                    <a:pt x="220" y="14"/>
                    <a:pt x="220" y="14"/>
                    <a:pt x="220" y="14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3" name="Freeform 688"/>
            <p:cNvSpPr>
              <a:spLocks/>
            </p:cNvSpPr>
            <p:nvPr/>
          </p:nvSpPr>
          <p:spPr bwMode="auto">
            <a:xfrm>
              <a:off x="7761288" y="2300288"/>
              <a:ext cx="442913" cy="28575"/>
            </a:xfrm>
            <a:custGeom>
              <a:avLst/>
              <a:gdLst>
                <a:gd name="T0" fmla="*/ 0 w 220"/>
                <a:gd name="T1" fmla="*/ 14 h 14"/>
                <a:gd name="T2" fmla="*/ 18 w 220"/>
                <a:gd name="T3" fmla="*/ 2 h 14"/>
                <a:gd name="T4" fmla="*/ 31 w 220"/>
                <a:gd name="T5" fmla="*/ 3 h 14"/>
                <a:gd name="T6" fmla="*/ 37 w 220"/>
                <a:gd name="T7" fmla="*/ 9 h 14"/>
                <a:gd name="T8" fmla="*/ 51 w 220"/>
                <a:gd name="T9" fmla="*/ 9 h 14"/>
                <a:gd name="T10" fmla="*/ 61 w 220"/>
                <a:gd name="T11" fmla="*/ 2 h 14"/>
                <a:gd name="T12" fmla="*/ 74 w 220"/>
                <a:gd name="T13" fmla="*/ 3 h 14"/>
                <a:gd name="T14" fmla="*/ 81 w 220"/>
                <a:gd name="T15" fmla="*/ 9 h 14"/>
                <a:gd name="T16" fmla="*/ 95 w 220"/>
                <a:gd name="T17" fmla="*/ 9 h 14"/>
                <a:gd name="T18" fmla="*/ 104 w 220"/>
                <a:gd name="T19" fmla="*/ 3 h 14"/>
                <a:gd name="T20" fmla="*/ 117 w 220"/>
                <a:gd name="T21" fmla="*/ 3 h 14"/>
                <a:gd name="T22" fmla="*/ 125 w 220"/>
                <a:gd name="T23" fmla="*/ 9 h 14"/>
                <a:gd name="T24" fmla="*/ 139 w 220"/>
                <a:gd name="T25" fmla="*/ 9 h 14"/>
                <a:gd name="T26" fmla="*/ 147 w 220"/>
                <a:gd name="T27" fmla="*/ 3 h 14"/>
                <a:gd name="T28" fmla="*/ 160 w 220"/>
                <a:gd name="T29" fmla="*/ 3 h 14"/>
                <a:gd name="T30" fmla="*/ 169 w 220"/>
                <a:gd name="T31" fmla="*/ 9 h 14"/>
                <a:gd name="T32" fmla="*/ 182 w 220"/>
                <a:gd name="T33" fmla="*/ 9 h 14"/>
                <a:gd name="T34" fmla="*/ 190 w 220"/>
                <a:gd name="T35" fmla="*/ 3 h 14"/>
                <a:gd name="T36" fmla="*/ 203 w 220"/>
                <a:gd name="T37" fmla="*/ 2 h 14"/>
                <a:gd name="T38" fmla="*/ 220 w 220"/>
                <a:gd name="T3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0" h="14">
                  <a:moveTo>
                    <a:pt x="0" y="14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22" y="0"/>
                    <a:pt x="27" y="0"/>
                    <a:pt x="31" y="3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1" y="12"/>
                    <a:pt x="47" y="12"/>
                    <a:pt x="51" y="9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5" y="0"/>
                    <a:pt x="70" y="0"/>
                    <a:pt x="74" y="3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5" y="12"/>
                    <a:pt x="91" y="12"/>
                    <a:pt x="95" y="9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8" y="0"/>
                    <a:pt x="113" y="0"/>
                    <a:pt x="117" y="3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9" y="12"/>
                    <a:pt x="135" y="12"/>
                    <a:pt x="139" y="9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1" y="0"/>
                    <a:pt x="156" y="0"/>
                    <a:pt x="160" y="3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73" y="12"/>
                    <a:pt x="179" y="12"/>
                    <a:pt x="182" y="9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4" y="0"/>
                    <a:pt x="199" y="0"/>
                    <a:pt x="203" y="2"/>
                  </a:cubicBezTo>
                  <a:cubicBezTo>
                    <a:pt x="220" y="14"/>
                    <a:pt x="220" y="14"/>
                    <a:pt x="220" y="14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7" name="Oval 692"/>
            <p:cNvSpPr>
              <a:spLocks noChangeArrowheads="1"/>
            </p:cNvSpPr>
            <p:nvPr/>
          </p:nvSpPr>
          <p:spPr bwMode="auto">
            <a:xfrm>
              <a:off x="7896225" y="2127251"/>
              <a:ext cx="46038" cy="46038"/>
            </a:xfrm>
            <a:prstGeom prst="ellips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8" name="Line 693"/>
            <p:cNvSpPr>
              <a:spLocks noChangeShapeType="1"/>
            </p:cNvSpPr>
            <p:nvPr/>
          </p:nvSpPr>
          <p:spPr bwMode="auto">
            <a:xfrm>
              <a:off x="7978775" y="2062163"/>
              <a:ext cx="0" cy="161925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04" name="Группа 1603"/>
          <p:cNvGrpSpPr/>
          <p:nvPr/>
        </p:nvGrpSpPr>
        <p:grpSpPr>
          <a:xfrm>
            <a:off x="6835775" y="1168401"/>
            <a:ext cx="508000" cy="258763"/>
            <a:chOff x="6835775" y="1168401"/>
            <a:chExt cx="508000" cy="258763"/>
          </a:xfrm>
        </p:grpSpPr>
        <p:sp>
          <p:nvSpPr>
            <p:cNvPr id="1599" name="Freeform 694"/>
            <p:cNvSpPr>
              <a:spLocks/>
            </p:cNvSpPr>
            <p:nvPr/>
          </p:nvSpPr>
          <p:spPr bwMode="auto">
            <a:xfrm>
              <a:off x="7197725" y="1241426"/>
              <a:ext cx="146050" cy="152400"/>
            </a:xfrm>
            <a:custGeom>
              <a:avLst/>
              <a:gdLst>
                <a:gd name="T0" fmla="*/ 68 w 73"/>
                <a:gd name="T1" fmla="*/ 56 h 76"/>
                <a:gd name="T2" fmla="*/ 58 w 73"/>
                <a:gd name="T3" fmla="*/ 31 h 76"/>
                <a:gd name="T4" fmla="*/ 50 w 73"/>
                <a:gd name="T5" fmla="*/ 12 h 76"/>
                <a:gd name="T6" fmla="*/ 31 w 73"/>
                <a:gd name="T7" fmla="*/ 0 h 76"/>
                <a:gd name="T8" fmla="*/ 0 w 73"/>
                <a:gd name="T9" fmla="*/ 0 h 76"/>
                <a:gd name="T10" fmla="*/ 0 w 73"/>
                <a:gd name="T11" fmla="*/ 76 h 76"/>
                <a:gd name="T12" fmla="*/ 66 w 73"/>
                <a:gd name="T13" fmla="*/ 76 h 76"/>
                <a:gd name="T14" fmla="*/ 72 w 73"/>
                <a:gd name="T15" fmla="*/ 68 h 76"/>
                <a:gd name="T16" fmla="*/ 68 w 73"/>
                <a:gd name="T17" fmla="*/ 5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76">
                  <a:moveTo>
                    <a:pt x="68" y="56"/>
                  </a:moveTo>
                  <a:cubicBezTo>
                    <a:pt x="68" y="51"/>
                    <a:pt x="70" y="34"/>
                    <a:pt x="58" y="31"/>
                  </a:cubicBezTo>
                  <a:cubicBezTo>
                    <a:pt x="57" y="29"/>
                    <a:pt x="53" y="20"/>
                    <a:pt x="50" y="12"/>
                  </a:cubicBezTo>
                  <a:cubicBezTo>
                    <a:pt x="46" y="5"/>
                    <a:pt x="39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6"/>
                    <a:pt x="72" y="72"/>
                    <a:pt x="72" y="68"/>
                  </a:cubicBezTo>
                  <a:cubicBezTo>
                    <a:pt x="72" y="64"/>
                    <a:pt x="73" y="57"/>
                    <a:pt x="68" y="56"/>
                  </a:cubicBez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0" name="Freeform 695"/>
            <p:cNvSpPr>
              <a:spLocks/>
            </p:cNvSpPr>
            <p:nvPr/>
          </p:nvSpPr>
          <p:spPr bwMode="auto">
            <a:xfrm>
              <a:off x="7197725" y="1241426"/>
              <a:ext cx="146050" cy="152400"/>
            </a:xfrm>
            <a:custGeom>
              <a:avLst/>
              <a:gdLst>
                <a:gd name="T0" fmla="*/ 0 w 73"/>
                <a:gd name="T1" fmla="*/ 76 h 76"/>
                <a:gd name="T2" fmla="*/ 66 w 73"/>
                <a:gd name="T3" fmla="*/ 76 h 76"/>
                <a:gd name="T4" fmla="*/ 72 w 73"/>
                <a:gd name="T5" fmla="*/ 68 h 76"/>
                <a:gd name="T6" fmla="*/ 68 w 73"/>
                <a:gd name="T7" fmla="*/ 56 h 76"/>
                <a:gd name="T8" fmla="*/ 58 w 73"/>
                <a:gd name="T9" fmla="*/ 31 h 76"/>
                <a:gd name="T10" fmla="*/ 50 w 73"/>
                <a:gd name="T11" fmla="*/ 12 h 76"/>
                <a:gd name="T12" fmla="*/ 31 w 73"/>
                <a:gd name="T13" fmla="*/ 0 h 76"/>
                <a:gd name="T14" fmla="*/ 0 w 73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76">
                  <a:moveTo>
                    <a:pt x="0" y="76"/>
                  </a:moveTo>
                  <a:cubicBezTo>
                    <a:pt x="66" y="76"/>
                    <a:pt x="66" y="76"/>
                    <a:pt x="66" y="76"/>
                  </a:cubicBezTo>
                  <a:cubicBezTo>
                    <a:pt x="66" y="76"/>
                    <a:pt x="72" y="72"/>
                    <a:pt x="72" y="68"/>
                  </a:cubicBezTo>
                  <a:cubicBezTo>
                    <a:pt x="72" y="64"/>
                    <a:pt x="73" y="57"/>
                    <a:pt x="68" y="56"/>
                  </a:cubicBezTo>
                  <a:cubicBezTo>
                    <a:pt x="68" y="51"/>
                    <a:pt x="70" y="34"/>
                    <a:pt x="58" y="31"/>
                  </a:cubicBezTo>
                  <a:cubicBezTo>
                    <a:pt x="57" y="29"/>
                    <a:pt x="53" y="20"/>
                    <a:pt x="50" y="12"/>
                  </a:cubicBezTo>
                  <a:cubicBezTo>
                    <a:pt x="46" y="5"/>
                    <a:pt x="39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1" name="Freeform 696"/>
            <p:cNvSpPr>
              <a:spLocks/>
            </p:cNvSpPr>
            <p:nvPr/>
          </p:nvSpPr>
          <p:spPr bwMode="auto">
            <a:xfrm>
              <a:off x="7229475" y="1273176"/>
              <a:ext cx="50800" cy="41275"/>
            </a:xfrm>
            <a:custGeom>
              <a:avLst/>
              <a:gdLst>
                <a:gd name="T0" fmla="*/ 24 w 25"/>
                <a:gd name="T1" fmla="*/ 16 h 20"/>
                <a:gd name="T2" fmla="*/ 18 w 25"/>
                <a:gd name="T3" fmla="*/ 2 h 20"/>
                <a:gd name="T4" fmla="*/ 15 w 25"/>
                <a:gd name="T5" fmla="*/ 0 h 20"/>
                <a:gd name="T6" fmla="*/ 0 w 25"/>
                <a:gd name="T7" fmla="*/ 0 h 20"/>
                <a:gd name="T8" fmla="*/ 0 w 25"/>
                <a:gd name="T9" fmla="*/ 20 h 20"/>
                <a:gd name="T10" fmla="*/ 21 w 25"/>
                <a:gd name="T11" fmla="*/ 20 h 20"/>
                <a:gd name="T12" fmla="*/ 24 w 25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0">
                  <a:moveTo>
                    <a:pt x="24" y="16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7" y="1"/>
                    <a:pt x="16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4" y="20"/>
                    <a:pt x="25" y="18"/>
                    <a:pt x="24" y="16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2" name="Freeform 697"/>
            <p:cNvSpPr>
              <a:spLocks/>
            </p:cNvSpPr>
            <p:nvPr/>
          </p:nvSpPr>
          <p:spPr bwMode="auto">
            <a:xfrm>
              <a:off x="6940550" y="1168401"/>
              <a:ext cx="257175" cy="225425"/>
            </a:xfrm>
            <a:custGeom>
              <a:avLst/>
              <a:gdLst>
                <a:gd name="T0" fmla="*/ 0 w 162"/>
                <a:gd name="T1" fmla="*/ 0 h 142"/>
                <a:gd name="T2" fmla="*/ 0 w 162"/>
                <a:gd name="T3" fmla="*/ 41 h 142"/>
                <a:gd name="T4" fmla="*/ 0 w 162"/>
                <a:gd name="T5" fmla="*/ 97 h 142"/>
                <a:gd name="T6" fmla="*/ 0 w 162"/>
                <a:gd name="T7" fmla="*/ 142 h 142"/>
                <a:gd name="T8" fmla="*/ 162 w 162"/>
                <a:gd name="T9" fmla="*/ 142 h 142"/>
                <a:gd name="T10" fmla="*/ 162 w 162"/>
                <a:gd name="T11" fmla="*/ 0 h 142"/>
                <a:gd name="T12" fmla="*/ 0 w 162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42">
                  <a:moveTo>
                    <a:pt x="0" y="0"/>
                  </a:moveTo>
                  <a:lnTo>
                    <a:pt x="0" y="41"/>
                  </a:lnTo>
                  <a:lnTo>
                    <a:pt x="0" y="97"/>
                  </a:lnTo>
                  <a:lnTo>
                    <a:pt x="0" y="142"/>
                  </a:lnTo>
                  <a:lnTo>
                    <a:pt x="162" y="142"/>
                  </a:lnTo>
                  <a:lnTo>
                    <a:pt x="1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699"/>
            <p:cNvSpPr>
              <a:spLocks/>
            </p:cNvSpPr>
            <p:nvPr/>
          </p:nvSpPr>
          <p:spPr bwMode="auto">
            <a:xfrm>
              <a:off x="6940550" y="1168401"/>
              <a:ext cx="257175" cy="225425"/>
            </a:xfrm>
            <a:custGeom>
              <a:avLst/>
              <a:gdLst>
                <a:gd name="T0" fmla="*/ 0 w 162"/>
                <a:gd name="T1" fmla="*/ 41 h 142"/>
                <a:gd name="T2" fmla="*/ 0 w 162"/>
                <a:gd name="T3" fmla="*/ 0 h 142"/>
                <a:gd name="T4" fmla="*/ 162 w 162"/>
                <a:gd name="T5" fmla="*/ 0 h 142"/>
                <a:gd name="T6" fmla="*/ 162 w 162"/>
                <a:gd name="T7" fmla="*/ 142 h 142"/>
                <a:gd name="T8" fmla="*/ 0 w 162"/>
                <a:gd name="T9" fmla="*/ 142 h 142"/>
                <a:gd name="T10" fmla="*/ 0 w 162"/>
                <a:gd name="T11" fmla="*/ 9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" h="142">
                  <a:moveTo>
                    <a:pt x="0" y="41"/>
                  </a:moveTo>
                  <a:lnTo>
                    <a:pt x="0" y="0"/>
                  </a:lnTo>
                  <a:lnTo>
                    <a:pt x="162" y="0"/>
                  </a:lnTo>
                  <a:lnTo>
                    <a:pt x="162" y="142"/>
                  </a:lnTo>
                  <a:lnTo>
                    <a:pt x="0" y="142"/>
                  </a:lnTo>
                  <a:lnTo>
                    <a:pt x="0" y="97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Line 700"/>
            <p:cNvSpPr>
              <a:spLocks noChangeShapeType="1"/>
            </p:cNvSpPr>
            <p:nvPr/>
          </p:nvSpPr>
          <p:spPr bwMode="auto">
            <a:xfrm flipV="1">
              <a:off x="6940550" y="1257301"/>
              <a:ext cx="0" cy="4921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Oval 701"/>
            <p:cNvSpPr>
              <a:spLocks noChangeArrowheads="1"/>
            </p:cNvSpPr>
            <p:nvPr/>
          </p:nvSpPr>
          <p:spPr bwMode="auto">
            <a:xfrm>
              <a:off x="6980238" y="1362076"/>
              <a:ext cx="65087" cy="65088"/>
            </a:xfrm>
            <a:prstGeom prst="ellipse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Oval 702"/>
            <p:cNvSpPr>
              <a:spLocks noChangeArrowheads="1"/>
            </p:cNvSpPr>
            <p:nvPr/>
          </p:nvSpPr>
          <p:spPr bwMode="auto">
            <a:xfrm>
              <a:off x="7221538" y="1362076"/>
              <a:ext cx="65087" cy="65088"/>
            </a:xfrm>
            <a:prstGeom prst="ellipse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Line 703"/>
            <p:cNvSpPr>
              <a:spLocks noChangeShapeType="1"/>
            </p:cNvSpPr>
            <p:nvPr/>
          </p:nvSpPr>
          <p:spPr bwMode="auto">
            <a:xfrm flipH="1">
              <a:off x="6867525" y="1296988"/>
              <a:ext cx="152400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Line 704"/>
            <p:cNvSpPr>
              <a:spLocks noChangeShapeType="1"/>
            </p:cNvSpPr>
            <p:nvPr/>
          </p:nvSpPr>
          <p:spPr bwMode="auto">
            <a:xfrm flipH="1">
              <a:off x="6907213" y="1233488"/>
              <a:ext cx="201612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Line 705"/>
            <p:cNvSpPr>
              <a:spLocks noChangeShapeType="1"/>
            </p:cNvSpPr>
            <p:nvPr/>
          </p:nvSpPr>
          <p:spPr bwMode="auto">
            <a:xfrm flipH="1">
              <a:off x="6907213" y="1168401"/>
              <a:ext cx="25082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Line 706"/>
            <p:cNvSpPr>
              <a:spLocks noChangeShapeType="1"/>
            </p:cNvSpPr>
            <p:nvPr/>
          </p:nvSpPr>
          <p:spPr bwMode="auto">
            <a:xfrm flipH="1">
              <a:off x="6875463" y="1168401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Line 707"/>
            <p:cNvSpPr>
              <a:spLocks noChangeShapeType="1"/>
            </p:cNvSpPr>
            <p:nvPr/>
          </p:nvSpPr>
          <p:spPr bwMode="auto">
            <a:xfrm flipH="1">
              <a:off x="6843713" y="1168401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Line 708"/>
            <p:cNvSpPr>
              <a:spLocks noChangeShapeType="1"/>
            </p:cNvSpPr>
            <p:nvPr/>
          </p:nvSpPr>
          <p:spPr bwMode="auto">
            <a:xfrm flipH="1">
              <a:off x="6835775" y="1296988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Line 709"/>
            <p:cNvSpPr>
              <a:spLocks noChangeShapeType="1"/>
            </p:cNvSpPr>
            <p:nvPr/>
          </p:nvSpPr>
          <p:spPr bwMode="auto">
            <a:xfrm flipH="1">
              <a:off x="6875463" y="1233488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03" name="Группа 1602"/>
          <p:cNvGrpSpPr/>
          <p:nvPr/>
        </p:nvGrpSpPr>
        <p:grpSpPr>
          <a:xfrm>
            <a:off x="7753350" y="1055688"/>
            <a:ext cx="493712" cy="412750"/>
            <a:chOff x="7753350" y="1055688"/>
            <a:chExt cx="493712" cy="412750"/>
          </a:xfrm>
        </p:grpSpPr>
        <p:sp>
          <p:nvSpPr>
            <p:cNvPr id="1260" name="Oval 710"/>
            <p:cNvSpPr>
              <a:spLocks noChangeArrowheads="1"/>
            </p:cNvSpPr>
            <p:nvPr/>
          </p:nvSpPr>
          <p:spPr bwMode="auto">
            <a:xfrm>
              <a:off x="7874000" y="1120776"/>
              <a:ext cx="304800" cy="306388"/>
            </a:xfrm>
            <a:prstGeom prst="ellips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711"/>
            <p:cNvSpPr>
              <a:spLocks/>
            </p:cNvSpPr>
            <p:nvPr/>
          </p:nvSpPr>
          <p:spPr bwMode="auto">
            <a:xfrm>
              <a:off x="7753350" y="1055688"/>
              <a:ext cx="328612" cy="258763"/>
            </a:xfrm>
            <a:custGeom>
              <a:avLst/>
              <a:gdLst>
                <a:gd name="T0" fmla="*/ 0 w 207"/>
                <a:gd name="T1" fmla="*/ 0 h 163"/>
                <a:gd name="T2" fmla="*/ 0 w 207"/>
                <a:gd name="T3" fmla="*/ 163 h 163"/>
                <a:gd name="T4" fmla="*/ 207 w 207"/>
                <a:gd name="T5" fmla="*/ 163 h 163"/>
                <a:gd name="T6" fmla="*/ 207 w 207"/>
                <a:gd name="T7" fmla="*/ 71 h 163"/>
                <a:gd name="T8" fmla="*/ 207 w 207"/>
                <a:gd name="T9" fmla="*/ 0 h 163"/>
                <a:gd name="T10" fmla="*/ 0 w 207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7" h="163">
                  <a:moveTo>
                    <a:pt x="0" y="0"/>
                  </a:moveTo>
                  <a:lnTo>
                    <a:pt x="0" y="163"/>
                  </a:lnTo>
                  <a:lnTo>
                    <a:pt x="207" y="163"/>
                  </a:lnTo>
                  <a:lnTo>
                    <a:pt x="207" y="71"/>
                  </a:lnTo>
                  <a:lnTo>
                    <a:pt x="2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712"/>
            <p:cNvSpPr>
              <a:spLocks/>
            </p:cNvSpPr>
            <p:nvPr/>
          </p:nvSpPr>
          <p:spPr bwMode="auto">
            <a:xfrm>
              <a:off x="7753350" y="1055688"/>
              <a:ext cx="328612" cy="258763"/>
            </a:xfrm>
            <a:custGeom>
              <a:avLst/>
              <a:gdLst>
                <a:gd name="T0" fmla="*/ 207 w 207"/>
                <a:gd name="T1" fmla="*/ 71 h 163"/>
                <a:gd name="T2" fmla="*/ 207 w 207"/>
                <a:gd name="T3" fmla="*/ 0 h 163"/>
                <a:gd name="T4" fmla="*/ 0 w 207"/>
                <a:gd name="T5" fmla="*/ 0 h 163"/>
                <a:gd name="T6" fmla="*/ 0 w 207"/>
                <a:gd name="T7" fmla="*/ 163 h 163"/>
                <a:gd name="T8" fmla="*/ 111 w 207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63">
                  <a:moveTo>
                    <a:pt x="207" y="71"/>
                  </a:moveTo>
                  <a:lnTo>
                    <a:pt x="207" y="0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111" y="163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Rectangle 713"/>
            <p:cNvSpPr>
              <a:spLocks noChangeArrowheads="1"/>
            </p:cNvSpPr>
            <p:nvPr/>
          </p:nvSpPr>
          <p:spPr bwMode="auto">
            <a:xfrm>
              <a:off x="7874000" y="1055688"/>
              <a:ext cx="87312" cy="49213"/>
            </a:xfrm>
            <a:prstGeom prst="rect">
              <a:avLst/>
            </a:pr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Line 714"/>
            <p:cNvSpPr>
              <a:spLocks noChangeShapeType="1"/>
            </p:cNvSpPr>
            <p:nvPr/>
          </p:nvSpPr>
          <p:spPr bwMode="auto">
            <a:xfrm>
              <a:off x="7777163" y="1281113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Line 715"/>
            <p:cNvSpPr>
              <a:spLocks noChangeShapeType="1"/>
            </p:cNvSpPr>
            <p:nvPr/>
          </p:nvSpPr>
          <p:spPr bwMode="auto">
            <a:xfrm>
              <a:off x="7808913" y="1281113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Line 716"/>
            <p:cNvSpPr>
              <a:spLocks noChangeShapeType="1"/>
            </p:cNvSpPr>
            <p:nvPr/>
          </p:nvSpPr>
          <p:spPr bwMode="auto">
            <a:xfrm>
              <a:off x="7840663" y="1281113"/>
              <a:ext cx="17462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Line 717"/>
            <p:cNvSpPr>
              <a:spLocks noChangeShapeType="1"/>
            </p:cNvSpPr>
            <p:nvPr/>
          </p:nvSpPr>
          <p:spPr bwMode="auto">
            <a:xfrm>
              <a:off x="8088313" y="1327151"/>
              <a:ext cx="50800" cy="47625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Oval 718"/>
            <p:cNvSpPr>
              <a:spLocks noChangeArrowheads="1"/>
            </p:cNvSpPr>
            <p:nvPr/>
          </p:nvSpPr>
          <p:spPr bwMode="auto">
            <a:xfrm>
              <a:off x="7937500" y="1176338"/>
              <a:ext cx="177800" cy="177800"/>
            </a:xfrm>
            <a:prstGeom prst="ellipse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719"/>
            <p:cNvSpPr>
              <a:spLocks/>
            </p:cNvSpPr>
            <p:nvPr/>
          </p:nvSpPr>
          <p:spPr bwMode="auto">
            <a:xfrm>
              <a:off x="8094663" y="1331913"/>
              <a:ext cx="84137" cy="80963"/>
            </a:xfrm>
            <a:custGeom>
              <a:avLst/>
              <a:gdLst>
                <a:gd name="T0" fmla="*/ 38 w 42"/>
                <a:gd name="T1" fmla="*/ 36 h 40"/>
                <a:gd name="T2" fmla="*/ 38 w 42"/>
                <a:gd name="T3" fmla="*/ 36 h 40"/>
                <a:gd name="T4" fmla="*/ 22 w 42"/>
                <a:gd name="T5" fmla="*/ 36 h 40"/>
                <a:gd name="T6" fmla="*/ 4 w 42"/>
                <a:gd name="T7" fmla="*/ 19 h 40"/>
                <a:gd name="T8" fmla="*/ 4 w 42"/>
                <a:gd name="T9" fmla="*/ 4 h 40"/>
                <a:gd name="T10" fmla="*/ 4 w 42"/>
                <a:gd name="T11" fmla="*/ 4 h 40"/>
                <a:gd name="T12" fmla="*/ 20 w 42"/>
                <a:gd name="T13" fmla="*/ 4 h 40"/>
                <a:gd name="T14" fmla="*/ 38 w 42"/>
                <a:gd name="T15" fmla="*/ 20 h 40"/>
                <a:gd name="T16" fmla="*/ 38 w 42"/>
                <a:gd name="T1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0">
                  <a:moveTo>
                    <a:pt x="38" y="36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4" y="40"/>
                    <a:pt x="27" y="40"/>
                    <a:pt x="22" y="3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5"/>
                    <a:pt x="0" y="8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9" y="0"/>
                    <a:pt x="16" y="0"/>
                    <a:pt x="20" y="4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2" y="25"/>
                    <a:pt x="42" y="32"/>
                    <a:pt x="38" y="36"/>
                  </a:cubicBez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Line 720"/>
            <p:cNvSpPr>
              <a:spLocks noChangeShapeType="1"/>
            </p:cNvSpPr>
            <p:nvPr/>
          </p:nvSpPr>
          <p:spPr bwMode="auto">
            <a:xfrm>
              <a:off x="7986713" y="1233488"/>
              <a:ext cx="0" cy="6350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Line 721"/>
            <p:cNvSpPr>
              <a:spLocks noChangeShapeType="1"/>
            </p:cNvSpPr>
            <p:nvPr/>
          </p:nvSpPr>
          <p:spPr bwMode="auto">
            <a:xfrm>
              <a:off x="8010525" y="1233488"/>
              <a:ext cx="0" cy="6350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Line 722"/>
            <p:cNvSpPr>
              <a:spLocks noChangeShapeType="1"/>
            </p:cNvSpPr>
            <p:nvPr/>
          </p:nvSpPr>
          <p:spPr bwMode="auto">
            <a:xfrm>
              <a:off x="8042275" y="1233488"/>
              <a:ext cx="0" cy="6350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Line 723"/>
            <p:cNvSpPr>
              <a:spLocks noChangeShapeType="1"/>
            </p:cNvSpPr>
            <p:nvPr/>
          </p:nvSpPr>
          <p:spPr bwMode="auto">
            <a:xfrm>
              <a:off x="8066088" y="1233488"/>
              <a:ext cx="0" cy="6350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724"/>
            <p:cNvSpPr>
              <a:spLocks/>
            </p:cNvSpPr>
            <p:nvPr/>
          </p:nvSpPr>
          <p:spPr bwMode="auto">
            <a:xfrm>
              <a:off x="8121650" y="1092201"/>
              <a:ext cx="125412" cy="254000"/>
            </a:xfrm>
            <a:custGeom>
              <a:avLst/>
              <a:gdLst>
                <a:gd name="T0" fmla="*/ 0 w 63"/>
                <a:gd name="T1" fmla="*/ 0 h 126"/>
                <a:gd name="T2" fmla="*/ 0 w 63"/>
                <a:gd name="T3" fmla="*/ 0 h 126"/>
                <a:gd name="T4" fmla="*/ 42 w 63"/>
                <a:gd name="T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2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5" y="25"/>
                    <a:pt x="63" y="80"/>
                    <a:pt x="42" y="126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725"/>
            <p:cNvSpPr>
              <a:spLocks/>
            </p:cNvSpPr>
            <p:nvPr/>
          </p:nvSpPr>
          <p:spPr bwMode="auto">
            <a:xfrm>
              <a:off x="7851775" y="1354138"/>
              <a:ext cx="255587" cy="114300"/>
            </a:xfrm>
            <a:custGeom>
              <a:avLst/>
              <a:gdLst>
                <a:gd name="T0" fmla="*/ 0 w 127"/>
                <a:gd name="T1" fmla="*/ 0 h 57"/>
                <a:gd name="T2" fmla="*/ 40 w 127"/>
                <a:gd name="T3" fmla="*/ 41 h 57"/>
                <a:gd name="T4" fmla="*/ 127 w 127"/>
                <a:gd name="T5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57">
                  <a:moveTo>
                    <a:pt x="0" y="0"/>
                  </a:moveTo>
                  <a:cubicBezTo>
                    <a:pt x="9" y="17"/>
                    <a:pt x="22" y="31"/>
                    <a:pt x="40" y="41"/>
                  </a:cubicBezTo>
                  <a:cubicBezTo>
                    <a:pt x="68" y="57"/>
                    <a:pt x="100" y="57"/>
                    <a:pt x="127" y="45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09" name="Группа 1608"/>
          <p:cNvGrpSpPr/>
          <p:nvPr/>
        </p:nvGrpSpPr>
        <p:grpSpPr>
          <a:xfrm>
            <a:off x="6843713" y="1833563"/>
            <a:ext cx="490537" cy="487363"/>
            <a:chOff x="6843713" y="1833563"/>
            <a:chExt cx="490537" cy="487363"/>
          </a:xfrm>
        </p:grpSpPr>
        <p:sp>
          <p:nvSpPr>
            <p:cNvPr id="1276" name="Rectangle 726"/>
            <p:cNvSpPr>
              <a:spLocks noChangeArrowheads="1"/>
            </p:cNvSpPr>
            <p:nvPr/>
          </p:nvSpPr>
          <p:spPr bwMode="auto">
            <a:xfrm>
              <a:off x="6907213" y="2174876"/>
              <a:ext cx="338137" cy="146050"/>
            </a:xfrm>
            <a:prstGeom prst="rect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727"/>
            <p:cNvSpPr>
              <a:spLocks/>
            </p:cNvSpPr>
            <p:nvPr/>
          </p:nvSpPr>
          <p:spPr bwMode="auto">
            <a:xfrm>
              <a:off x="6843713" y="2087563"/>
              <a:ext cx="466725" cy="87313"/>
            </a:xfrm>
            <a:custGeom>
              <a:avLst/>
              <a:gdLst>
                <a:gd name="T0" fmla="*/ 253 w 294"/>
                <a:gd name="T1" fmla="*/ 0 h 55"/>
                <a:gd name="T2" fmla="*/ 152 w 294"/>
                <a:gd name="T3" fmla="*/ 0 h 55"/>
                <a:gd name="T4" fmla="*/ 40 w 294"/>
                <a:gd name="T5" fmla="*/ 0 h 55"/>
                <a:gd name="T6" fmla="*/ 0 w 294"/>
                <a:gd name="T7" fmla="*/ 50 h 55"/>
                <a:gd name="T8" fmla="*/ 0 w 294"/>
                <a:gd name="T9" fmla="*/ 55 h 55"/>
                <a:gd name="T10" fmla="*/ 152 w 294"/>
                <a:gd name="T11" fmla="*/ 55 h 55"/>
                <a:gd name="T12" fmla="*/ 294 w 294"/>
                <a:gd name="T13" fmla="*/ 55 h 55"/>
                <a:gd name="T14" fmla="*/ 294 w 294"/>
                <a:gd name="T15" fmla="*/ 50 h 55"/>
                <a:gd name="T16" fmla="*/ 253 w 294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" h="55">
                  <a:moveTo>
                    <a:pt x="253" y="0"/>
                  </a:moveTo>
                  <a:lnTo>
                    <a:pt x="152" y="0"/>
                  </a:lnTo>
                  <a:lnTo>
                    <a:pt x="40" y="0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152" y="55"/>
                  </a:lnTo>
                  <a:lnTo>
                    <a:pt x="294" y="55"/>
                  </a:lnTo>
                  <a:lnTo>
                    <a:pt x="294" y="5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728"/>
            <p:cNvSpPr>
              <a:spLocks/>
            </p:cNvSpPr>
            <p:nvPr/>
          </p:nvSpPr>
          <p:spPr bwMode="auto">
            <a:xfrm>
              <a:off x="6932613" y="1833563"/>
              <a:ext cx="215900" cy="223838"/>
            </a:xfrm>
            <a:custGeom>
              <a:avLst/>
              <a:gdLst>
                <a:gd name="T0" fmla="*/ 92 w 108"/>
                <a:gd name="T1" fmla="*/ 66 h 111"/>
                <a:gd name="T2" fmla="*/ 0 w 108"/>
                <a:gd name="T3" fmla="*/ 18 h 111"/>
                <a:gd name="T4" fmla="*/ 0 w 108"/>
                <a:gd name="T5" fmla="*/ 29 h 111"/>
                <a:gd name="T6" fmla="*/ 55 w 108"/>
                <a:gd name="T7" fmla="*/ 66 h 111"/>
                <a:gd name="T8" fmla="*/ 37 w 108"/>
                <a:gd name="T9" fmla="*/ 66 h 111"/>
                <a:gd name="T10" fmla="*/ 73 w 108"/>
                <a:gd name="T11" fmla="*/ 111 h 111"/>
                <a:gd name="T12" fmla="*/ 108 w 108"/>
                <a:gd name="T13" fmla="*/ 66 h 111"/>
                <a:gd name="T14" fmla="*/ 92 w 108"/>
                <a:gd name="T15" fmla="*/ 6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11">
                  <a:moveTo>
                    <a:pt x="92" y="66"/>
                  </a:moveTo>
                  <a:cubicBezTo>
                    <a:pt x="92" y="30"/>
                    <a:pt x="60" y="0"/>
                    <a:pt x="0" y="1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8" y="23"/>
                    <a:pt x="55" y="42"/>
                    <a:pt x="55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108" y="66"/>
                    <a:pt x="108" y="66"/>
                    <a:pt x="108" y="66"/>
                  </a:cubicBezTo>
                  <a:lnTo>
                    <a:pt x="92" y="66"/>
                  </a:ln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Rectangle 729"/>
            <p:cNvSpPr>
              <a:spLocks noChangeArrowheads="1"/>
            </p:cNvSpPr>
            <p:nvPr/>
          </p:nvSpPr>
          <p:spPr bwMode="auto">
            <a:xfrm>
              <a:off x="7035800" y="2271713"/>
              <a:ext cx="88900" cy="49213"/>
            </a:xfrm>
            <a:prstGeom prst="rect">
              <a:avLst/>
            </a:pr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Line 730"/>
            <p:cNvSpPr>
              <a:spLocks noChangeShapeType="1"/>
            </p:cNvSpPr>
            <p:nvPr/>
          </p:nvSpPr>
          <p:spPr bwMode="auto">
            <a:xfrm flipV="1">
              <a:off x="7237413" y="1974851"/>
              <a:ext cx="0" cy="3968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Line 731"/>
            <p:cNvSpPr>
              <a:spLocks noChangeShapeType="1"/>
            </p:cNvSpPr>
            <p:nvPr/>
          </p:nvSpPr>
          <p:spPr bwMode="auto">
            <a:xfrm flipV="1">
              <a:off x="7265988" y="1985963"/>
              <a:ext cx="20637" cy="34925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Line 732"/>
            <p:cNvSpPr>
              <a:spLocks noChangeShapeType="1"/>
            </p:cNvSpPr>
            <p:nvPr/>
          </p:nvSpPr>
          <p:spPr bwMode="auto">
            <a:xfrm flipV="1">
              <a:off x="7288213" y="2022476"/>
              <a:ext cx="33337" cy="1746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Line 733"/>
            <p:cNvSpPr>
              <a:spLocks noChangeShapeType="1"/>
            </p:cNvSpPr>
            <p:nvPr/>
          </p:nvSpPr>
          <p:spPr bwMode="auto">
            <a:xfrm>
              <a:off x="7294563" y="2070101"/>
              <a:ext cx="39687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Line 734"/>
            <p:cNvSpPr>
              <a:spLocks noChangeShapeType="1"/>
            </p:cNvSpPr>
            <p:nvPr/>
          </p:nvSpPr>
          <p:spPr bwMode="auto">
            <a:xfrm flipH="1" flipV="1">
              <a:off x="7188200" y="1985963"/>
              <a:ext cx="19050" cy="34925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Line 735"/>
            <p:cNvSpPr>
              <a:spLocks noChangeShapeType="1"/>
            </p:cNvSpPr>
            <p:nvPr/>
          </p:nvSpPr>
          <p:spPr bwMode="auto">
            <a:xfrm>
              <a:off x="6932613" y="2287588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Line 736"/>
            <p:cNvSpPr>
              <a:spLocks noChangeShapeType="1"/>
            </p:cNvSpPr>
            <p:nvPr/>
          </p:nvSpPr>
          <p:spPr bwMode="auto">
            <a:xfrm>
              <a:off x="6964363" y="2287588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08" name="Группа 1607"/>
          <p:cNvGrpSpPr/>
          <p:nvPr/>
        </p:nvGrpSpPr>
        <p:grpSpPr>
          <a:xfrm>
            <a:off x="5965825" y="1863726"/>
            <a:ext cx="500062" cy="449262"/>
            <a:chOff x="5965825" y="1863726"/>
            <a:chExt cx="500062" cy="449262"/>
          </a:xfrm>
        </p:grpSpPr>
        <p:sp>
          <p:nvSpPr>
            <p:cNvPr id="1287" name="Freeform 737"/>
            <p:cNvSpPr>
              <a:spLocks/>
            </p:cNvSpPr>
            <p:nvPr/>
          </p:nvSpPr>
          <p:spPr bwMode="auto">
            <a:xfrm>
              <a:off x="5965825" y="2192338"/>
              <a:ext cx="500062" cy="120650"/>
            </a:xfrm>
            <a:custGeom>
              <a:avLst/>
              <a:gdLst>
                <a:gd name="T0" fmla="*/ 216 w 248"/>
                <a:gd name="T1" fmla="*/ 60 h 60"/>
                <a:gd name="T2" fmla="*/ 32 w 248"/>
                <a:gd name="T3" fmla="*/ 60 h 60"/>
                <a:gd name="T4" fmla="*/ 0 w 248"/>
                <a:gd name="T5" fmla="*/ 28 h 60"/>
                <a:gd name="T6" fmla="*/ 0 w 248"/>
                <a:gd name="T7" fmla="*/ 0 h 60"/>
                <a:gd name="T8" fmla="*/ 248 w 248"/>
                <a:gd name="T9" fmla="*/ 0 h 60"/>
                <a:gd name="T10" fmla="*/ 248 w 248"/>
                <a:gd name="T11" fmla="*/ 28 h 60"/>
                <a:gd name="T12" fmla="*/ 216 w 248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" h="60">
                  <a:moveTo>
                    <a:pt x="216" y="60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14" y="60"/>
                    <a:pt x="0" y="46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28"/>
                    <a:pt x="248" y="28"/>
                    <a:pt x="248" y="28"/>
                  </a:cubicBezTo>
                  <a:cubicBezTo>
                    <a:pt x="248" y="46"/>
                    <a:pt x="234" y="60"/>
                    <a:pt x="216" y="60"/>
                  </a:cubicBezTo>
                  <a:close/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738"/>
            <p:cNvSpPr>
              <a:spLocks/>
            </p:cNvSpPr>
            <p:nvPr/>
          </p:nvSpPr>
          <p:spPr bwMode="auto">
            <a:xfrm>
              <a:off x="6303963" y="2062163"/>
              <a:ext cx="147637" cy="153988"/>
            </a:xfrm>
            <a:custGeom>
              <a:avLst/>
              <a:gdLst>
                <a:gd name="T0" fmla="*/ 68 w 73"/>
                <a:gd name="T1" fmla="*/ 56 h 76"/>
                <a:gd name="T2" fmla="*/ 58 w 73"/>
                <a:gd name="T3" fmla="*/ 31 h 76"/>
                <a:gd name="T4" fmla="*/ 50 w 73"/>
                <a:gd name="T5" fmla="*/ 12 h 76"/>
                <a:gd name="T6" fmla="*/ 31 w 73"/>
                <a:gd name="T7" fmla="*/ 0 h 76"/>
                <a:gd name="T8" fmla="*/ 0 w 73"/>
                <a:gd name="T9" fmla="*/ 0 h 76"/>
                <a:gd name="T10" fmla="*/ 0 w 73"/>
                <a:gd name="T11" fmla="*/ 76 h 76"/>
                <a:gd name="T12" fmla="*/ 66 w 73"/>
                <a:gd name="T13" fmla="*/ 76 h 76"/>
                <a:gd name="T14" fmla="*/ 72 w 73"/>
                <a:gd name="T15" fmla="*/ 68 h 76"/>
                <a:gd name="T16" fmla="*/ 68 w 73"/>
                <a:gd name="T17" fmla="*/ 5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76">
                  <a:moveTo>
                    <a:pt x="68" y="56"/>
                  </a:moveTo>
                  <a:cubicBezTo>
                    <a:pt x="68" y="51"/>
                    <a:pt x="70" y="34"/>
                    <a:pt x="58" y="31"/>
                  </a:cubicBezTo>
                  <a:cubicBezTo>
                    <a:pt x="57" y="29"/>
                    <a:pt x="53" y="20"/>
                    <a:pt x="50" y="12"/>
                  </a:cubicBezTo>
                  <a:cubicBezTo>
                    <a:pt x="46" y="5"/>
                    <a:pt x="39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6"/>
                    <a:pt x="72" y="72"/>
                    <a:pt x="72" y="68"/>
                  </a:cubicBezTo>
                  <a:cubicBezTo>
                    <a:pt x="72" y="64"/>
                    <a:pt x="73" y="57"/>
                    <a:pt x="68" y="56"/>
                  </a:cubicBez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Line 739"/>
            <p:cNvSpPr>
              <a:spLocks noChangeShapeType="1"/>
            </p:cNvSpPr>
            <p:nvPr/>
          </p:nvSpPr>
          <p:spPr bwMode="auto">
            <a:xfrm flipH="1">
              <a:off x="6007100" y="1901826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Line 740"/>
            <p:cNvSpPr>
              <a:spLocks noChangeShapeType="1"/>
            </p:cNvSpPr>
            <p:nvPr/>
          </p:nvSpPr>
          <p:spPr bwMode="auto">
            <a:xfrm flipH="1">
              <a:off x="5973763" y="1901826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741"/>
            <p:cNvSpPr>
              <a:spLocks/>
            </p:cNvSpPr>
            <p:nvPr/>
          </p:nvSpPr>
          <p:spPr bwMode="auto">
            <a:xfrm>
              <a:off x="6038850" y="1863726"/>
              <a:ext cx="225425" cy="38100"/>
            </a:xfrm>
            <a:custGeom>
              <a:avLst/>
              <a:gdLst>
                <a:gd name="T0" fmla="*/ 112 w 112"/>
                <a:gd name="T1" fmla="*/ 19 h 19"/>
                <a:gd name="T2" fmla="*/ 73 w 112"/>
                <a:gd name="T3" fmla="*/ 19 h 19"/>
                <a:gd name="T4" fmla="*/ 62 w 112"/>
                <a:gd name="T5" fmla="*/ 12 h 19"/>
                <a:gd name="T6" fmla="*/ 58 w 112"/>
                <a:gd name="T7" fmla="*/ 12 h 19"/>
                <a:gd name="T8" fmla="*/ 40 w 112"/>
                <a:gd name="T9" fmla="*/ 0 h 19"/>
                <a:gd name="T10" fmla="*/ 21 w 112"/>
                <a:gd name="T11" fmla="*/ 19 h 19"/>
                <a:gd name="T12" fmla="*/ 0 w 11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9">
                  <a:moveTo>
                    <a:pt x="112" y="19"/>
                  </a:moveTo>
                  <a:cubicBezTo>
                    <a:pt x="73" y="19"/>
                    <a:pt x="73" y="19"/>
                    <a:pt x="73" y="19"/>
                  </a:cubicBezTo>
                  <a:cubicBezTo>
                    <a:pt x="71" y="15"/>
                    <a:pt x="67" y="12"/>
                    <a:pt x="62" y="12"/>
                  </a:cubicBezTo>
                  <a:cubicBezTo>
                    <a:pt x="60" y="12"/>
                    <a:pt x="59" y="12"/>
                    <a:pt x="58" y="12"/>
                  </a:cubicBezTo>
                  <a:cubicBezTo>
                    <a:pt x="55" y="5"/>
                    <a:pt x="48" y="0"/>
                    <a:pt x="40" y="0"/>
                  </a:cubicBezTo>
                  <a:cubicBezTo>
                    <a:pt x="29" y="0"/>
                    <a:pt x="21" y="11"/>
                    <a:pt x="21" y="19"/>
                  </a:cubicBezTo>
                  <a:cubicBezTo>
                    <a:pt x="0" y="19"/>
                    <a:pt x="0" y="19"/>
                    <a:pt x="0" y="19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742"/>
            <p:cNvSpPr>
              <a:spLocks/>
            </p:cNvSpPr>
            <p:nvPr/>
          </p:nvSpPr>
          <p:spPr bwMode="auto">
            <a:xfrm>
              <a:off x="6256338" y="1909763"/>
              <a:ext cx="200025" cy="31750"/>
            </a:xfrm>
            <a:custGeom>
              <a:avLst/>
              <a:gdLst>
                <a:gd name="T0" fmla="*/ 100 w 100"/>
                <a:gd name="T1" fmla="*/ 16 h 16"/>
                <a:gd name="T2" fmla="*/ 84 w 100"/>
                <a:gd name="T3" fmla="*/ 16 h 16"/>
                <a:gd name="T4" fmla="*/ 69 w 100"/>
                <a:gd name="T5" fmla="*/ 9 h 16"/>
                <a:gd name="T6" fmla="*/ 55 w 100"/>
                <a:gd name="T7" fmla="*/ 0 h 16"/>
                <a:gd name="T8" fmla="*/ 39 w 100"/>
                <a:gd name="T9" fmla="*/ 16 h 16"/>
                <a:gd name="T10" fmla="*/ 0 w 100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6">
                  <a:moveTo>
                    <a:pt x="100" y="16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2" y="12"/>
                    <a:pt x="76" y="8"/>
                    <a:pt x="69" y="9"/>
                  </a:cubicBezTo>
                  <a:cubicBezTo>
                    <a:pt x="67" y="4"/>
                    <a:pt x="61" y="0"/>
                    <a:pt x="55" y="0"/>
                  </a:cubicBezTo>
                  <a:cubicBezTo>
                    <a:pt x="46" y="0"/>
                    <a:pt x="39" y="8"/>
                    <a:pt x="39" y="1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743"/>
            <p:cNvSpPr>
              <a:spLocks/>
            </p:cNvSpPr>
            <p:nvPr/>
          </p:nvSpPr>
          <p:spPr bwMode="auto">
            <a:xfrm>
              <a:off x="6303963" y="2062163"/>
              <a:ext cx="147637" cy="153988"/>
            </a:xfrm>
            <a:custGeom>
              <a:avLst/>
              <a:gdLst>
                <a:gd name="T0" fmla="*/ 0 w 73"/>
                <a:gd name="T1" fmla="*/ 76 h 76"/>
                <a:gd name="T2" fmla="*/ 66 w 73"/>
                <a:gd name="T3" fmla="*/ 76 h 76"/>
                <a:gd name="T4" fmla="*/ 72 w 73"/>
                <a:gd name="T5" fmla="*/ 68 h 76"/>
                <a:gd name="T6" fmla="*/ 68 w 73"/>
                <a:gd name="T7" fmla="*/ 56 h 76"/>
                <a:gd name="T8" fmla="*/ 58 w 73"/>
                <a:gd name="T9" fmla="*/ 31 h 76"/>
                <a:gd name="T10" fmla="*/ 50 w 73"/>
                <a:gd name="T11" fmla="*/ 12 h 76"/>
                <a:gd name="T12" fmla="*/ 31 w 73"/>
                <a:gd name="T13" fmla="*/ 0 h 76"/>
                <a:gd name="T14" fmla="*/ 0 w 73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76">
                  <a:moveTo>
                    <a:pt x="0" y="76"/>
                  </a:moveTo>
                  <a:cubicBezTo>
                    <a:pt x="66" y="76"/>
                    <a:pt x="66" y="76"/>
                    <a:pt x="66" y="76"/>
                  </a:cubicBezTo>
                  <a:cubicBezTo>
                    <a:pt x="66" y="76"/>
                    <a:pt x="72" y="72"/>
                    <a:pt x="72" y="68"/>
                  </a:cubicBezTo>
                  <a:cubicBezTo>
                    <a:pt x="72" y="64"/>
                    <a:pt x="73" y="57"/>
                    <a:pt x="68" y="56"/>
                  </a:cubicBezTo>
                  <a:cubicBezTo>
                    <a:pt x="68" y="51"/>
                    <a:pt x="70" y="34"/>
                    <a:pt x="58" y="31"/>
                  </a:cubicBezTo>
                  <a:cubicBezTo>
                    <a:pt x="57" y="29"/>
                    <a:pt x="53" y="20"/>
                    <a:pt x="50" y="12"/>
                  </a:cubicBezTo>
                  <a:cubicBezTo>
                    <a:pt x="46" y="5"/>
                    <a:pt x="39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744"/>
            <p:cNvSpPr>
              <a:spLocks/>
            </p:cNvSpPr>
            <p:nvPr/>
          </p:nvSpPr>
          <p:spPr bwMode="auto">
            <a:xfrm>
              <a:off x="6335713" y="2095501"/>
              <a:ext cx="50800" cy="39688"/>
            </a:xfrm>
            <a:custGeom>
              <a:avLst/>
              <a:gdLst>
                <a:gd name="T0" fmla="*/ 24 w 25"/>
                <a:gd name="T1" fmla="*/ 16 h 20"/>
                <a:gd name="T2" fmla="*/ 18 w 25"/>
                <a:gd name="T3" fmla="*/ 2 h 20"/>
                <a:gd name="T4" fmla="*/ 15 w 25"/>
                <a:gd name="T5" fmla="*/ 0 h 20"/>
                <a:gd name="T6" fmla="*/ 0 w 25"/>
                <a:gd name="T7" fmla="*/ 0 h 20"/>
                <a:gd name="T8" fmla="*/ 0 w 25"/>
                <a:gd name="T9" fmla="*/ 20 h 20"/>
                <a:gd name="T10" fmla="*/ 21 w 25"/>
                <a:gd name="T11" fmla="*/ 20 h 20"/>
                <a:gd name="T12" fmla="*/ 24 w 25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0">
                  <a:moveTo>
                    <a:pt x="24" y="16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7" y="1"/>
                    <a:pt x="16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4" y="20"/>
                    <a:pt x="25" y="18"/>
                    <a:pt x="24" y="16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Rectangle 745"/>
            <p:cNvSpPr>
              <a:spLocks noChangeArrowheads="1"/>
            </p:cNvSpPr>
            <p:nvPr/>
          </p:nvSpPr>
          <p:spPr bwMode="auto">
            <a:xfrm>
              <a:off x="6038850" y="1990726"/>
              <a:ext cx="265112" cy="225425"/>
            </a:xfrm>
            <a:prstGeom prst="rect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Oval 746"/>
            <p:cNvSpPr>
              <a:spLocks noChangeArrowheads="1"/>
            </p:cNvSpPr>
            <p:nvPr/>
          </p:nvSpPr>
          <p:spPr bwMode="auto">
            <a:xfrm>
              <a:off x="6078538" y="2182813"/>
              <a:ext cx="65087" cy="65088"/>
            </a:xfrm>
            <a:prstGeom prst="ellipse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Oval 747"/>
            <p:cNvSpPr>
              <a:spLocks noChangeArrowheads="1"/>
            </p:cNvSpPr>
            <p:nvPr/>
          </p:nvSpPr>
          <p:spPr bwMode="auto">
            <a:xfrm>
              <a:off x="6327775" y="2182813"/>
              <a:ext cx="65087" cy="65088"/>
            </a:xfrm>
            <a:prstGeom prst="ellipse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Rectangle 748"/>
            <p:cNvSpPr>
              <a:spLocks noChangeArrowheads="1"/>
            </p:cNvSpPr>
            <p:nvPr/>
          </p:nvSpPr>
          <p:spPr bwMode="auto">
            <a:xfrm>
              <a:off x="5989638" y="2095501"/>
              <a:ext cx="209550" cy="152400"/>
            </a:xfrm>
            <a:prstGeom prst="rect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Rectangle 749"/>
            <p:cNvSpPr>
              <a:spLocks noChangeArrowheads="1"/>
            </p:cNvSpPr>
            <p:nvPr/>
          </p:nvSpPr>
          <p:spPr bwMode="auto">
            <a:xfrm>
              <a:off x="6062663" y="2095501"/>
              <a:ext cx="65087" cy="39688"/>
            </a:xfrm>
            <a:prstGeom prst="rect">
              <a:avLst/>
            </a:pr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Line 750"/>
            <p:cNvSpPr>
              <a:spLocks noChangeShapeType="1"/>
            </p:cNvSpPr>
            <p:nvPr/>
          </p:nvSpPr>
          <p:spPr bwMode="auto">
            <a:xfrm>
              <a:off x="6015038" y="2216151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Line 751"/>
            <p:cNvSpPr>
              <a:spLocks noChangeShapeType="1"/>
            </p:cNvSpPr>
            <p:nvPr/>
          </p:nvSpPr>
          <p:spPr bwMode="auto">
            <a:xfrm>
              <a:off x="6046788" y="2216151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Line 752"/>
            <p:cNvSpPr>
              <a:spLocks noChangeShapeType="1"/>
            </p:cNvSpPr>
            <p:nvPr/>
          </p:nvSpPr>
          <p:spPr bwMode="auto">
            <a:xfrm>
              <a:off x="6078538" y="2216151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097463" y="1878013"/>
            <a:ext cx="474662" cy="417513"/>
            <a:chOff x="5097463" y="1878013"/>
            <a:chExt cx="474662" cy="417513"/>
          </a:xfrm>
        </p:grpSpPr>
        <p:sp>
          <p:nvSpPr>
            <p:cNvPr id="1303" name="Rectangle 753"/>
            <p:cNvSpPr>
              <a:spLocks noChangeArrowheads="1"/>
            </p:cNvSpPr>
            <p:nvPr/>
          </p:nvSpPr>
          <p:spPr bwMode="auto">
            <a:xfrm>
              <a:off x="5210175" y="1878013"/>
              <a:ext cx="296862" cy="225425"/>
            </a:xfrm>
            <a:prstGeom prst="rect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Rectangle 754"/>
            <p:cNvSpPr>
              <a:spLocks noChangeArrowheads="1"/>
            </p:cNvSpPr>
            <p:nvPr/>
          </p:nvSpPr>
          <p:spPr bwMode="auto">
            <a:xfrm>
              <a:off x="5314950" y="1878013"/>
              <a:ext cx="87312" cy="47625"/>
            </a:xfrm>
            <a:prstGeom prst="rect">
              <a:avLst/>
            </a:pr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755"/>
            <p:cNvSpPr>
              <a:spLocks/>
            </p:cNvSpPr>
            <p:nvPr/>
          </p:nvSpPr>
          <p:spPr bwMode="auto">
            <a:xfrm>
              <a:off x="5145088" y="2035176"/>
              <a:ext cx="427037" cy="204788"/>
            </a:xfrm>
            <a:custGeom>
              <a:avLst/>
              <a:gdLst>
                <a:gd name="T0" fmla="*/ 190 w 212"/>
                <a:gd name="T1" fmla="*/ 3 h 102"/>
                <a:gd name="T2" fmla="*/ 166 w 212"/>
                <a:gd name="T3" fmla="*/ 23 h 102"/>
                <a:gd name="T4" fmla="*/ 144 w 212"/>
                <a:gd name="T5" fmla="*/ 36 h 102"/>
                <a:gd name="T6" fmla="*/ 132 w 212"/>
                <a:gd name="T7" fmla="*/ 30 h 102"/>
                <a:gd name="T8" fmla="*/ 101 w 212"/>
                <a:gd name="T9" fmla="*/ 30 h 102"/>
                <a:gd name="T10" fmla="*/ 79 w 212"/>
                <a:gd name="T11" fmla="*/ 18 h 102"/>
                <a:gd name="T12" fmla="*/ 54 w 212"/>
                <a:gd name="T13" fmla="*/ 18 h 102"/>
                <a:gd name="T14" fmla="*/ 32 w 212"/>
                <a:gd name="T15" fmla="*/ 29 h 102"/>
                <a:gd name="T16" fmla="*/ 0 w 212"/>
                <a:gd name="T17" fmla="*/ 59 h 102"/>
                <a:gd name="T18" fmla="*/ 46 w 212"/>
                <a:gd name="T19" fmla="*/ 102 h 102"/>
                <a:gd name="T20" fmla="*/ 64 w 212"/>
                <a:gd name="T21" fmla="*/ 86 h 102"/>
                <a:gd name="T22" fmla="*/ 137 w 212"/>
                <a:gd name="T23" fmla="*/ 86 h 102"/>
                <a:gd name="T24" fmla="*/ 181 w 212"/>
                <a:gd name="T25" fmla="*/ 51 h 102"/>
                <a:gd name="T26" fmla="*/ 212 w 212"/>
                <a:gd name="T27" fmla="*/ 6 h 102"/>
                <a:gd name="T28" fmla="*/ 190 w 212"/>
                <a:gd name="T29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" h="102">
                  <a:moveTo>
                    <a:pt x="190" y="3"/>
                  </a:moveTo>
                  <a:cubicBezTo>
                    <a:pt x="181" y="5"/>
                    <a:pt x="172" y="11"/>
                    <a:pt x="166" y="23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2" y="32"/>
                    <a:pt x="138" y="30"/>
                    <a:pt x="132" y="30"/>
                  </a:cubicBezTo>
                  <a:cubicBezTo>
                    <a:pt x="124" y="30"/>
                    <a:pt x="116" y="30"/>
                    <a:pt x="101" y="30"/>
                  </a:cubicBezTo>
                  <a:cubicBezTo>
                    <a:pt x="96" y="30"/>
                    <a:pt x="87" y="18"/>
                    <a:pt x="79" y="18"/>
                  </a:cubicBezTo>
                  <a:cubicBezTo>
                    <a:pt x="76" y="18"/>
                    <a:pt x="61" y="18"/>
                    <a:pt x="54" y="18"/>
                  </a:cubicBezTo>
                  <a:cubicBezTo>
                    <a:pt x="46" y="18"/>
                    <a:pt x="37" y="24"/>
                    <a:pt x="32" y="29"/>
                  </a:cubicBezTo>
                  <a:cubicBezTo>
                    <a:pt x="23" y="38"/>
                    <a:pt x="2" y="57"/>
                    <a:pt x="0" y="59"/>
                  </a:cubicBezTo>
                  <a:cubicBezTo>
                    <a:pt x="13" y="71"/>
                    <a:pt x="40" y="96"/>
                    <a:pt x="46" y="102"/>
                  </a:cubicBezTo>
                  <a:cubicBezTo>
                    <a:pt x="54" y="94"/>
                    <a:pt x="58" y="86"/>
                    <a:pt x="64" y="86"/>
                  </a:cubicBezTo>
                  <a:cubicBezTo>
                    <a:pt x="71" y="86"/>
                    <a:pt x="131" y="86"/>
                    <a:pt x="137" y="86"/>
                  </a:cubicBezTo>
                  <a:cubicBezTo>
                    <a:pt x="144" y="86"/>
                    <a:pt x="177" y="56"/>
                    <a:pt x="181" y="51"/>
                  </a:cubicBezTo>
                  <a:cubicBezTo>
                    <a:pt x="185" y="46"/>
                    <a:pt x="207" y="18"/>
                    <a:pt x="212" y="6"/>
                  </a:cubicBezTo>
                  <a:cubicBezTo>
                    <a:pt x="209" y="2"/>
                    <a:pt x="201" y="0"/>
                    <a:pt x="190" y="3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756"/>
            <p:cNvSpPr>
              <a:spLocks/>
            </p:cNvSpPr>
            <p:nvPr/>
          </p:nvSpPr>
          <p:spPr bwMode="auto">
            <a:xfrm>
              <a:off x="5145088" y="2035176"/>
              <a:ext cx="427037" cy="204788"/>
            </a:xfrm>
            <a:custGeom>
              <a:avLst/>
              <a:gdLst>
                <a:gd name="T0" fmla="*/ 88 w 212"/>
                <a:gd name="T1" fmla="*/ 58 h 102"/>
                <a:gd name="T2" fmla="*/ 132 w 212"/>
                <a:gd name="T3" fmla="*/ 58 h 102"/>
                <a:gd name="T4" fmla="*/ 132 w 212"/>
                <a:gd name="T5" fmla="*/ 30 h 102"/>
                <a:gd name="T6" fmla="*/ 101 w 212"/>
                <a:gd name="T7" fmla="*/ 30 h 102"/>
                <a:gd name="T8" fmla="*/ 79 w 212"/>
                <a:gd name="T9" fmla="*/ 18 h 102"/>
                <a:gd name="T10" fmla="*/ 54 w 212"/>
                <a:gd name="T11" fmla="*/ 18 h 102"/>
                <a:gd name="T12" fmla="*/ 32 w 212"/>
                <a:gd name="T13" fmla="*/ 29 h 102"/>
                <a:gd name="T14" fmla="*/ 0 w 212"/>
                <a:gd name="T15" fmla="*/ 59 h 102"/>
                <a:gd name="T16" fmla="*/ 46 w 212"/>
                <a:gd name="T17" fmla="*/ 102 h 102"/>
                <a:gd name="T18" fmla="*/ 64 w 212"/>
                <a:gd name="T19" fmla="*/ 86 h 102"/>
                <a:gd name="T20" fmla="*/ 137 w 212"/>
                <a:gd name="T21" fmla="*/ 86 h 102"/>
                <a:gd name="T22" fmla="*/ 181 w 212"/>
                <a:gd name="T23" fmla="*/ 51 h 102"/>
                <a:gd name="T24" fmla="*/ 212 w 212"/>
                <a:gd name="T25" fmla="*/ 6 h 102"/>
                <a:gd name="T26" fmla="*/ 190 w 212"/>
                <a:gd name="T27" fmla="*/ 3 h 102"/>
                <a:gd name="T28" fmla="*/ 166 w 212"/>
                <a:gd name="T29" fmla="*/ 23 h 102"/>
                <a:gd name="T30" fmla="*/ 144 w 212"/>
                <a:gd name="T31" fmla="*/ 3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2" h="102">
                  <a:moveTo>
                    <a:pt x="88" y="58"/>
                  </a:moveTo>
                  <a:cubicBezTo>
                    <a:pt x="88" y="58"/>
                    <a:pt x="124" y="58"/>
                    <a:pt x="132" y="58"/>
                  </a:cubicBezTo>
                  <a:cubicBezTo>
                    <a:pt x="152" y="58"/>
                    <a:pt x="152" y="30"/>
                    <a:pt x="132" y="30"/>
                  </a:cubicBezTo>
                  <a:cubicBezTo>
                    <a:pt x="124" y="30"/>
                    <a:pt x="116" y="30"/>
                    <a:pt x="101" y="30"/>
                  </a:cubicBezTo>
                  <a:cubicBezTo>
                    <a:pt x="96" y="30"/>
                    <a:pt x="87" y="18"/>
                    <a:pt x="79" y="18"/>
                  </a:cubicBezTo>
                  <a:cubicBezTo>
                    <a:pt x="76" y="18"/>
                    <a:pt x="61" y="18"/>
                    <a:pt x="54" y="18"/>
                  </a:cubicBezTo>
                  <a:cubicBezTo>
                    <a:pt x="46" y="18"/>
                    <a:pt x="37" y="24"/>
                    <a:pt x="32" y="29"/>
                  </a:cubicBezTo>
                  <a:cubicBezTo>
                    <a:pt x="23" y="38"/>
                    <a:pt x="2" y="57"/>
                    <a:pt x="0" y="59"/>
                  </a:cubicBezTo>
                  <a:cubicBezTo>
                    <a:pt x="13" y="71"/>
                    <a:pt x="40" y="96"/>
                    <a:pt x="46" y="102"/>
                  </a:cubicBezTo>
                  <a:cubicBezTo>
                    <a:pt x="54" y="94"/>
                    <a:pt x="58" y="86"/>
                    <a:pt x="64" y="86"/>
                  </a:cubicBezTo>
                  <a:cubicBezTo>
                    <a:pt x="71" y="86"/>
                    <a:pt x="131" y="86"/>
                    <a:pt x="137" y="86"/>
                  </a:cubicBezTo>
                  <a:cubicBezTo>
                    <a:pt x="144" y="86"/>
                    <a:pt x="177" y="56"/>
                    <a:pt x="181" y="51"/>
                  </a:cubicBezTo>
                  <a:cubicBezTo>
                    <a:pt x="185" y="46"/>
                    <a:pt x="207" y="18"/>
                    <a:pt x="212" y="6"/>
                  </a:cubicBezTo>
                  <a:cubicBezTo>
                    <a:pt x="209" y="2"/>
                    <a:pt x="201" y="0"/>
                    <a:pt x="190" y="3"/>
                  </a:cubicBezTo>
                  <a:cubicBezTo>
                    <a:pt x="181" y="5"/>
                    <a:pt x="172" y="11"/>
                    <a:pt x="166" y="23"/>
                  </a:cubicBezTo>
                  <a:cubicBezTo>
                    <a:pt x="144" y="34"/>
                    <a:pt x="144" y="34"/>
                    <a:pt x="144" y="34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757"/>
            <p:cNvSpPr>
              <a:spLocks/>
            </p:cNvSpPr>
            <p:nvPr/>
          </p:nvSpPr>
          <p:spPr bwMode="auto">
            <a:xfrm>
              <a:off x="5097463" y="2120901"/>
              <a:ext cx="174625" cy="174625"/>
            </a:xfrm>
            <a:custGeom>
              <a:avLst/>
              <a:gdLst>
                <a:gd name="T0" fmla="*/ 76 w 110"/>
                <a:gd name="T1" fmla="*/ 110 h 110"/>
                <a:gd name="T2" fmla="*/ 110 w 110"/>
                <a:gd name="T3" fmla="*/ 76 h 110"/>
                <a:gd name="T4" fmla="*/ 34 w 110"/>
                <a:gd name="T5" fmla="*/ 0 h 110"/>
                <a:gd name="T6" fmla="*/ 0 w 110"/>
                <a:gd name="T7" fmla="*/ 34 h 110"/>
                <a:gd name="T8" fmla="*/ 76 w 110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76" y="110"/>
                  </a:moveTo>
                  <a:lnTo>
                    <a:pt x="110" y="76"/>
                  </a:lnTo>
                  <a:lnTo>
                    <a:pt x="34" y="0"/>
                  </a:lnTo>
                  <a:lnTo>
                    <a:pt x="0" y="34"/>
                  </a:lnTo>
                  <a:lnTo>
                    <a:pt x="76" y="110"/>
                  </a:ln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Line 758"/>
            <p:cNvSpPr>
              <a:spLocks noChangeShapeType="1"/>
            </p:cNvSpPr>
            <p:nvPr/>
          </p:nvSpPr>
          <p:spPr bwMode="auto">
            <a:xfrm>
              <a:off x="5141913" y="2166938"/>
              <a:ext cx="22225" cy="2063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Line 759"/>
            <p:cNvSpPr>
              <a:spLocks noChangeShapeType="1"/>
            </p:cNvSpPr>
            <p:nvPr/>
          </p:nvSpPr>
          <p:spPr bwMode="auto">
            <a:xfrm>
              <a:off x="5233988" y="2038351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Line 760"/>
            <p:cNvSpPr>
              <a:spLocks noChangeShapeType="1"/>
            </p:cNvSpPr>
            <p:nvPr/>
          </p:nvSpPr>
          <p:spPr bwMode="auto">
            <a:xfrm>
              <a:off x="5265738" y="2038351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Line 761"/>
            <p:cNvSpPr>
              <a:spLocks noChangeShapeType="1"/>
            </p:cNvSpPr>
            <p:nvPr/>
          </p:nvSpPr>
          <p:spPr bwMode="auto">
            <a:xfrm>
              <a:off x="5299075" y="2038351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10" name="Группа 1609"/>
          <p:cNvGrpSpPr/>
          <p:nvPr/>
        </p:nvGrpSpPr>
        <p:grpSpPr>
          <a:xfrm>
            <a:off x="7740650" y="2711451"/>
            <a:ext cx="446087" cy="442913"/>
            <a:chOff x="7740650" y="2711451"/>
            <a:chExt cx="446087" cy="442913"/>
          </a:xfrm>
        </p:grpSpPr>
        <p:sp>
          <p:nvSpPr>
            <p:cNvPr id="1312" name="Line 762"/>
            <p:cNvSpPr>
              <a:spLocks noChangeShapeType="1"/>
            </p:cNvSpPr>
            <p:nvPr/>
          </p:nvSpPr>
          <p:spPr bwMode="auto">
            <a:xfrm flipH="1">
              <a:off x="7740650" y="2722563"/>
              <a:ext cx="219075" cy="22066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Line 763"/>
            <p:cNvSpPr>
              <a:spLocks noChangeShapeType="1"/>
            </p:cNvSpPr>
            <p:nvPr/>
          </p:nvSpPr>
          <p:spPr bwMode="auto">
            <a:xfrm flipH="1">
              <a:off x="7981950" y="3079751"/>
              <a:ext cx="73025" cy="7461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764"/>
            <p:cNvSpPr>
              <a:spLocks/>
            </p:cNvSpPr>
            <p:nvPr/>
          </p:nvSpPr>
          <p:spPr bwMode="auto">
            <a:xfrm>
              <a:off x="7888288" y="3006726"/>
              <a:ext cx="60325" cy="90488"/>
            </a:xfrm>
            <a:custGeom>
              <a:avLst/>
              <a:gdLst>
                <a:gd name="T0" fmla="*/ 30 w 38"/>
                <a:gd name="T1" fmla="*/ 0 h 57"/>
                <a:gd name="T2" fmla="*/ 38 w 38"/>
                <a:gd name="T3" fmla="*/ 51 h 57"/>
                <a:gd name="T4" fmla="*/ 24 w 38"/>
                <a:gd name="T5" fmla="*/ 57 h 57"/>
                <a:gd name="T6" fmla="*/ 0 w 38"/>
                <a:gd name="T7" fmla="*/ 18 h 57"/>
                <a:gd name="T8" fmla="*/ 30 w 38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7">
                  <a:moveTo>
                    <a:pt x="30" y="0"/>
                  </a:moveTo>
                  <a:lnTo>
                    <a:pt x="38" y="51"/>
                  </a:lnTo>
                  <a:lnTo>
                    <a:pt x="24" y="57"/>
                  </a:lnTo>
                  <a:lnTo>
                    <a:pt x="0" y="1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9E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765"/>
            <p:cNvSpPr>
              <a:spLocks/>
            </p:cNvSpPr>
            <p:nvPr/>
          </p:nvSpPr>
          <p:spPr bwMode="auto">
            <a:xfrm>
              <a:off x="7888288" y="3006726"/>
              <a:ext cx="60325" cy="90488"/>
            </a:xfrm>
            <a:custGeom>
              <a:avLst/>
              <a:gdLst>
                <a:gd name="T0" fmla="*/ 30 w 38"/>
                <a:gd name="T1" fmla="*/ 0 h 57"/>
                <a:gd name="T2" fmla="*/ 38 w 38"/>
                <a:gd name="T3" fmla="*/ 51 h 57"/>
                <a:gd name="T4" fmla="*/ 24 w 38"/>
                <a:gd name="T5" fmla="*/ 57 h 57"/>
                <a:gd name="T6" fmla="*/ 0 w 38"/>
                <a:gd name="T7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7">
                  <a:moveTo>
                    <a:pt x="30" y="0"/>
                  </a:moveTo>
                  <a:lnTo>
                    <a:pt x="38" y="51"/>
                  </a:lnTo>
                  <a:lnTo>
                    <a:pt x="24" y="57"/>
                  </a:lnTo>
                  <a:lnTo>
                    <a:pt x="0" y="18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6" name="Freeform 766"/>
            <p:cNvSpPr>
              <a:spLocks/>
            </p:cNvSpPr>
            <p:nvPr/>
          </p:nvSpPr>
          <p:spPr bwMode="auto">
            <a:xfrm>
              <a:off x="7800975" y="2951163"/>
              <a:ext cx="90487" cy="60325"/>
            </a:xfrm>
            <a:custGeom>
              <a:avLst/>
              <a:gdLst>
                <a:gd name="T0" fmla="*/ 57 w 57"/>
                <a:gd name="T1" fmla="*/ 7 h 38"/>
                <a:gd name="T2" fmla="*/ 6 w 57"/>
                <a:gd name="T3" fmla="*/ 0 h 38"/>
                <a:gd name="T4" fmla="*/ 0 w 57"/>
                <a:gd name="T5" fmla="*/ 14 h 38"/>
                <a:gd name="T6" fmla="*/ 39 w 57"/>
                <a:gd name="T7" fmla="*/ 38 h 38"/>
                <a:gd name="T8" fmla="*/ 57 w 57"/>
                <a:gd name="T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8">
                  <a:moveTo>
                    <a:pt x="57" y="7"/>
                  </a:moveTo>
                  <a:lnTo>
                    <a:pt x="6" y="0"/>
                  </a:lnTo>
                  <a:lnTo>
                    <a:pt x="0" y="14"/>
                  </a:lnTo>
                  <a:lnTo>
                    <a:pt x="39" y="38"/>
                  </a:lnTo>
                  <a:lnTo>
                    <a:pt x="57" y="7"/>
                  </a:lnTo>
                  <a:close/>
                </a:path>
              </a:pathLst>
            </a:custGeom>
            <a:solidFill>
              <a:srgbClr val="E9E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7" name="Freeform 767"/>
            <p:cNvSpPr>
              <a:spLocks/>
            </p:cNvSpPr>
            <p:nvPr/>
          </p:nvSpPr>
          <p:spPr bwMode="auto">
            <a:xfrm>
              <a:off x="7800975" y="2951163"/>
              <a:ext cx="90487" cy="60325"/>
            </a:xfrm>
            <a:custGeom>
              <a:avLst/>
              <a:gdLst>
                <a:gd name="T0" fmla="*/ 57 w 57"/>
                <a:gd name="T1" fmla="*/ 7 h 38"/>
                <a:gd name="T2" fmla="*/ 6 w 57"/>
                <a:gd name="T3" fmla="*/ 0 h 38"/>
                <a:gd name="T4" fmla="*/ 0 w 57"/>
                <a:gd name="T5" fmla="*/ 14 h 38"/>
                <a:gd name="T6" fmla="*/ 39 w 5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38">
                  <a:moveTo>
                    <a:pt x="57" y="7"/>
                  </a:moveTo>
                  <a:lnTo>
                    <a:pt x="6" y="0"/>
                  </a:lnTo>
                  <a:lnTo>
                    <a:pt x="0" y="14"/>
                  </a:lnTo>
                  <a:lnTo>
                    <a:pt x="39" y="38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8" name="Freeform 768"/>
            <p:cNvSpPr>
              <a:spLocks/>
            </p:cNvSpPr>
            <p:nvPr/>
          </p:nvSpPr>
          <p:spPr bwMode="auto">
            <a:xfrm>
              <a:off x="7996238" y="2860676"/>
              <a:ext cx="127000" cy="227013"/>
            </a:xfrm>
            <a:custGeom>
              <a:avLst/>
              <a:gdLst>
                <a:gd name="T0" fmla="*/ 51 w 80"/>
                <a:gd name="T1" fmla="*/ 0 h 143"/>
                <a:gd name="T2" fmla="*/ 0 w 80"/>
                <a:gd name="T3" fmla="*/ 49 h 143"/>
                <a:gd name="T4" fmla="*/ 33 w 80"/>
                <a:gd name="T5" fmla="*/ 81 h 143"/>
                <a:gd name="T6" fmla="*/ 65 w 80"/>
                <a:gd name="T7" fmla="*/ 143 h 143"/>
                <a:gd name="T8" fmla="*/ 80 w 80"/>
                <a:gd name="T9" fmla="*/ 143 h 143"/>
                <a:gd name="T10" fmla="*/ 51 w 80"/>
                <a:gd name="T1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43">
                  <a:moveTo>
                    <a:pt x="51" y="0"/>
                  </a:moveTo>
                  <a:lnTo>
                    <a:pt x="0" y="49"/>
                  </a:lnTo>
                  <a:lnTo>
                    <a:pt x="33" y="81"/>
                  </a:lnTo>
                  <a:lnTo>
                    <a:pt x="65" y="143"/>
                  </a:lnTo>
                  <a:lnTo>
                    <a:pt x="80" y="14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9" name="Freeform 769"/>
            <p:cNvSpPr>
              <a:spLocks/>
            </p:cNvSpPr>
            <p:nvPr/>
          </p:nvSpPr>
          <p:spPr bwMode="auto">
            <a:xfrm>
              <a:off x="7810500" y="2774951"/>
              <a:ext cx="228600" cy="127000"/>
            </a:xfrm>
            <a:custGeom>
              <a:avLst/>
              <a:gdLst>
                <a:gd name="T0" fmla="*/ 0 w 144"/>
                <a:gd name="T1" fmla="*/ 0 h 80"/>
                <a:gd name="T2" fmla="*/ 0 w 144"/>
                <a:gd name="T3" fmla="*/ 15 h 80"/>
                <a:gd name="T4" fmla="*/ 62 w 144"/>
                <a:gd name="T5" fmla="*/ 47 h 80"/>
                <a:gd name="T6" fmla="*/ 94 w 144"/>
                <a:gd name="T7" fmla="*/ 80 h 80"/>
                <a:gd name="T8" fmla="*/ 144 w 144"/>
                <a:gd name="T9" fmla="*/ 29 h 80"/>
                <a:gd name="T10" fmla="*/ 0 w 144"/>
                <a:gd name="T1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80">
                  <a:moveTo>
                    <a:pt x="0" y="0"/>
                  </a:moveTo>
                  <a:lnTo>
                    <a:pt x="0" y="15"/>
                  </a:lnTo>
                  <a:lnTo>
                    <a:pt x="62" y="47"/>
                  </a:lnTo>
                  <a:lnTo>
                    <a:pt x="94" y="80"/>
                  </a:lnTo>
                  <a:lnTo>
                    <a:pt x="144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0" name="Freeform 770"/>
            <p:cNvSpPr>
              <a:spLocks/>
            </p:cNvSpPr>
            <p:nvPr/>
          </p:nvSpPr>
          <p:spPr bwMode="auto">
            <a:xfrm>
              <a:off x="7832725" y="2711451"/>
              <a:ext cx="354012" cy="354013"/>
            </a:xfrm>
            <a:custGeom>
              <a:avLst/>
              <a:gdLst>
                <a:gd name="T0" fmla="*/ 170 w 176"/>
                <a:gd name="T1" fmla="*/ 6 h 176"/>
                <a:gd name="T2" fmla="*/ 136 w 176"/>
                <a:gd name="T3" fmla="*/ 17 h 176"/>
                <a:gd name="T4" fmla="*/ 36 w 176"/>
                <a:gd name="T5" fmla="*/ 118 h 176"/>
                <a:gd name="T6" fmla="*/ 6 w 176"/>
                <a:gd name="T7" fmla="*/ 170 h 176"/>
                <a:gd name="T8" fmla="*/ 58 w 176"/>
                <a:gd name="T9" fmla="*/ 140 h 176"/>
                <a:gd name="T10" fmla="*/ 159 w 176"/>
                <a:gd name="T11" fmla="*/ 40 h 176"/>
                <a:gd name="T12" fmla="*/ 170 w 176"/>
                <a:gd name="T13" fmla="*/ 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176">
                  <a:moveTo>
                    <a:pt x="170" y="6"/>
                  </a:moveTo>
                  <a:cubicBezTo>
                    <a:pt x="164" y="0"/>
                    <a:pt x="143" y="11"/>
                    <a:pt x="136" y="17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29" y="124"/>
                    <a:pt x="0" y="163"/>
                    <a:pt x="6" y="170"/>
                  </a:cubicBezTo>
                  <a:cubicBezTo>
                    <a:pt x="13" y="176"/>
                    <a:pt x="52" y="147"/>
                    <a:pt x="58" y="1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65" y="33"/>
                    <a:pt x="176" y="12"/>
                    <a:pt x="170" y="6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1" name="Line 771"/>
            <p:cNvSpPr>
              <a:spLocks noChangeShapeType="1"/>
            </p:cNvSpPr>
            <p:nvPr/>
          </p:nvSpPr>
          <p:spPr bwMode="auto">
            <a:xfrm flipH="1">
              <a:off x="7991475" y="2963863"/>
              <a:ext cx="87312" cy="8731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11" name="Группа 1610"/>
          <p:cNvGrpSpPr/>
          <p:nvPr/>
        </p:nvGrpSpPr>
        <p:grpSpPr>
          <a:xfrm>
            <a:off x="6867525" y="2730501"/>
            <a:ext cx="452438" cy="419100"/>
            <a:chOff x="6867525" y="2730501"/>
            <a:chExt cx="452438" cy="419100"/>
          </a:xfrm>
        </p:grpSpPr>
        <p:sp>
          <p:nvSpPr>
            <p:cNvPr id="1322" name="Freeform 772"/>
            <p:cNvSpPr>
              <a:spLocks/>
            </p:cNvSpPr>
            <p:nvPr/>
          </p:nvSpPr>
          <p:spPr bwMode="auto">
            <a:xfrm>
              <a:off x="7132638" y="2824163"/>
              <a:ext cx="187325" cy="285750"/>
            </a:xfrm>
            <a:custGeom>
              <a:avLst/>
              <a:gdLst>
                <a:gd name="T0" fmla="*/ 93 w 93"/>
                <a:gd name="T1" fmla="*/ 42 h 142"/>
                <a:gd name="T2" fmla="*/ 85 w 93"/>
                <a:gd name="T3" fmla="*/ 1 h 142"/>
                <a:gd name="T4" fmla="*/ 71 w 93"/>
                <a:gd name="T5" fmla="*/ 10 h 142"/>
                <a:gd name="T6" fmla="*/ 69 w 93"/>
                <a:gd name="T7" fmla="*/ 35 h 142"/>
                <a:gd name="T8" fmla="*/ 64 w 93"/>
                <a:gd name="T9" fmla="*/ 53 h 142"/>
                <a:gd name="T10" fmla="*/ 54 w 93"/>
                <a:gd name="T11" fmla="*/ 57 h 142"/>
                <a:gd name="T12" fmla="*/ 37 w 93"/>
                <a:gd name="T13" fmla="*/ 73 h 142"/>
                <a:gd name="T14" fmla="*/ 19 w 93"/>
                <a:gd name="T15" fmla="*/ 79 h 142"/>
                <a:gd name="T16" fmla="*/ 6 w 93"/>
                <a:gd name="T17" fmla="*/ 92 h 142"/>
                <a:gd name="T18" fmla="*/ 0 w 93"/>
                <a:gd name="T19" fmla="*/ 111 h 142"/>
                <a:gd name="T20" fmla="*/ 0 w 93"/>
                <a:gd name="T21" fmla="*/ 142 h 142"/>
                <a:gd name="T22" fmla="*/ 46 w 93"/>
                <a:gd name="T23" fmla="*/ 142 h 142"/>
                <a:gd name="T24" fmla="*/ 49 w 93"/>
                <a:gd name="T25" fmla="*/ 124 h 142"/>
                <a:gd name="T26" fmla="*/ 89 w 93"/>
                <a:gd name="T27" fmla="*/ 85 h 142"/>
                <a:gd name="T28" fmla="*/ 93 w 93"/>
                <a:gd name="T29" fmla="*/ 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" h="142">
                  <a:moveTo>
                    <a:pt x="93" y="42"/>
                  </a:moveTo>
                  <a:cubicBezTo>
                    <a:pt x="92" y="37"/>
                    <a:pt x="89" y="10"/>
                    <a:pt x="85" y="1"/>
                  </a:cubicBezTo>
                  <a:cubicBezTo>
                    <a:pt x="81" y="0"/>
                    <a:pt x="76" y="3"/>
                    <a:pt x="71" y="10"/>
                  </a:cubicBezTo>
                  <a:cubicBezTo>
                    <a:pt x="67" y="17"/>
                    <a:pt x="66" y="24"/>
                    <a:pt x="69" y="35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1" y="52"/>
                    <a:pt x="57" y="53"/>
                    <a:pt x="54" y="57"/>
                  </a:cubicBezTo>
                  <a:cubicBezTo>
                    <a:pt x="50" y="60"/>
                    <a:pt x="45" y="65"/>
                    <a:pt x="37" y="73"/>
                  </a:cubicBezTo>
                  <a:cubicBezTo>
                    <a:pt x="35" y="76"/>
                    <a:pt x="23" y="75"/>
                    <a:pt x="19" y="79"/>
                  </a:cubicBezTo>
                  <a:cubicBezTo>
                    <a:pt x="18" y="80"/>
                    <a:pt x="10" y="88"/>
                    <a:pt x="6" y="92"/>
                  </a:cubicBezTo>
                  <a:cubicBezTo>
                    <a:pt x="2" y="96"/>
                    <a:pt x="0" y="105"/>
                    <a:pt x="0" y="111"/>
                  </a:cubicBezTo>
                  <a:cubicBezTo>
                    <a:pt x="0" y="119"/>
                    <a:pt x="0" y="142"/>
                    <a:pt x="0" y="142"/>
                  </a:cubicBezTo>
                  <a:cubicBezTo>
                    <a:pt x="0" y="142"/>
                    <a:pt x="39" y="142"/>
                    <a:pt x="46" y="142"/>
                  </a:cubicBezTo>
                  <a:cubicBezTo>
                    <a:pt x="46" y="134"/>
                    <a:pt x="45" y="129"/>
                    <a:pt x="49" y="124"/>
                  </a:cubicBezTo>
                  <a:cubicBezTo>
                    <a:pt x="53" y="121"/>
                    <a:pt x="85" y="88"/>
                    <a:pt x="89" y="85"/>
                  </a:cubicBezTo>
                  <a:cubicBezTo>
                    <a:pt x="90" y="80"/>
                    <a:pt x="93" y="47"/>
                    <a:pt x="93" y="42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3" name="Freeform 773"/>
            <p:cNvSpPr>
              <a:spLocks/>
            </p:cNvSpPr>
            <p:nvPr/>
          </p:nvSpPr>
          <p:spPr bwMode="auto">
            <a:xfrm>
              <a:off x="7132638" y="2824163"/>
              <a:ext cx="187325" cy="285750"/>
            </a:xfrm>
            <a:custGeom>
              <a:avLst/>
              <a:gdLst>
                <a:gd name="T0" fmla="*/ 46 w 93"/>
                <a:gd name="T1" fmla="*/ 95 h 142"/>
                <a:gd name="T2" fmla="*/ 69 w 93"/>
                <a:gd name="T3" fmla="*/ 72 h 142"/>
                <a:gd name="T4" fmla="*/ 54 w 93"/>
                <a:gd name="T5" fmla="*/ 57 h 142"/>
                <a:gd name="T6" fmla="*/ 37 w 93"/>
                <a:gd name="T7" fmla="*/ 73 h 142"/>
                <a:gd name="T8" fmla="*/ 19 w 93"/>
                <a:gd name="T9" fmla="*/ 79 h 142"/>
                <a:gd name="T10" fmla="*/ 6 w 93"/>
                <a:gd name="T11" fmla="*/ 92 h 142"/>
                <a:gd name="T12" fmla="*/ 0 w 93"/>
                <a:gd name="T13" fmla="*/ 111 h 142"/>
                <a:gd name="T14" fmla="*/ 0 w 93"/>
                <a:gd name="T15" fmla="*/ 142 h 142"/>
                <a:gd name="T16" fmla="*/ 46 w 93"/>
                <a:gd name="T17" fmla="*/ 142 h 142"/>
                <a:gd name="T18" fmla="*/ 49 w 93"/>
                <a:gd name="T19" fmla="*/ 124 h 142"/>
                <a:gd name="T20" fmla="*/ 89 w 93"/>
                <a:gd name="T21" fmla="*/ 85 h 142"/>
                <a:gd name="T22" fmla="*/ 93 w 93"/>
                <a:gd name="T23" fmla="*/ 42 h 142"/>
                <a:gd name="T24" fmla="*/ 85 w 93"/>
                <a:gd name="T25" fmla="*/ 1 h 142"/>
                <a:gd name="T26" fmla="*/ 71 w 93"/>
                <a:gd name="T27" fmla="*/ 10 h 142"/>
                <a:gd name="T28" fmla="*/ 69 w 93"/>
                <a:gd name="T29" fmla="*/ 35 h 142"/>
                <a:gd name="T30" fmla="*/ 64 w 93"/>
                <a:gd name="T31" fmla="*/ 5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42">
                  <a:moveTo>
                    <a:pt x="46" y="95"/>
                  </a:moveTo>
                  <a:cubicBezTo>
                    <a:pt x="46" y="95"/>
                    <a:pt x="65" y="76"/>
                    <a:pt x="69" y="72"/>
                  </a:cubicBezTo>
                  <a:cubicBezTo>
                    <a:pt x="80" y="62"/>
                    <a:pt x="65" y="45"/>
                    <a:pt x="54" y="57"/>
                  </a:cubicBezTo>
                  <a:cubicBezTo>
                    <a:pt x="50" y="60"/>
                    <a:pt x="45" y="65"/>
                    <a:pt x="37" y="73"/>
                  </a:cubicBezTo>
                  <a:cubicBezTo>
                    <a:pt x="35" y="76"/>
                    <a:pt x="23" y="75"/>
                    <a:pt x="19" y="79"/>
                  </a:cubicBezTo>
                  <a:cubicBezTo>
                    <a:pt x="18" y="80"/>
                    <a:pt x="10" y="88"/>
                    <a:pt x="6" y="92"/>
                  </a:cubicBezTo>
                  <a:cubicBezTo>
                    <a:pt x="2" y="96"/>
                    <a:pt x="0" y="105"/>
                    <a:pt x="0" y="111"/>
                  </a:cubicBezTo>
                  <a:cubicBezTo>
                    <a:pt x="0" y="119"/>
                    <a:pt x="0" y="142"/>
                    <a:pt x="0" y="142"/>
                  </a:cubicBezTo>
                  <a:cubicBezTo>
                    <a:pt x="0" y="142"/>
                    <a:pt x="39" y="142"/>
                    <a:pt x="46" y="142"/>
                  </a:cubicBezTo>
                  <a:cubicBezTo>
                    <a:pt x="46" y="134"/>
                    <a:pt x="45" y="129"/>
                    <a:pt x="49" y="124"/>
                  </a:cubicBezTo>
                  <a:cubicBezTo>
                    <a:pt x="53" y="121"/>
                    <a:pt x="85" y="88"/>
                    <a:pt x="89" y="85"/>
                  </a:cubicBezTo>
                  <a:cubicBezTo>
                    <a:pt x="90" y="80"/>
                    <a:pt x="93" y="47"/>
                    <a:pt x="93" y="42"/>
                  </a:cubicBezTo>
                  <a:cubicBezTo>
                    <a:pt x="92" y="37"/>
                    <a:pt x="89" y="10"/>
                    <a:pt x="85" y="1"/>
                  </a:cubicBezTo>
                  <a:cubicBezTo>
                    <a:pt x="81" y="0"/>
                    <a:pt x="76" y="3"/>
                    <a:pt x="71" y="10"/>
                  </a:cubicBezTo>
                  <a:cubicBezTo>
                    <a:pt x="67" y="17"/>
                    <a:pt x="66" y="24"/>
                    <a:pt x="69" y="35"/>
                  </a:cubicBezTo>
                  <a:cubicBezTo>
                    <a:pt x="64" y="54"/>
                    <a:pt x="64" y="54"/>
                    <a:pt x="64" y="54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4" name="Rectangle 774"/>
            <p:cNvSpPr>
              <a:spLocks noChangeArrowheads="1"/>
            </p:cNvSpPr>
            <p:nvPr/>
          </p:nvSpPr>
          <p:spPr bwMode="auto">
            <a:xfrm>
              <a:off x="7116763" y="3094038"/>
              <a:ext cx="128587" cy="55563"/>
            </a:xfrm>
            <a:prstGeom prst="rect">
              <a:avLst/>
            </a:prstGeom>
            <a:solidFill>
              <a:srgbClr val="E9E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5" name="Freeform 775"/>
            <p:cNvSpPr>
              <a:spLocks/>
            </p:cNvSpPr>
            <p:nvPr/>
          </p:nvSpPr>
          <p:spPr bwMode="auto">
            <a:xfrm>
              <a:off x="7116763" y="3094038"/>
              <a:ext cx="128587" cy="55563"/>
            </a:xfrm>
            <a:custGeom>
              <a:avLst/>
              <a:gdLst>
                <a:gd name="T0" fmla="*/ 81 w 81"/>
                <a:gd name="T1" fmla="*/ 35 h 35"/>
                <a:gd name="T2" fmla="*/ 81 w 81"/>
                <a:gd name="T3" fmla="*/ 0 h 35"/>
                <a:gd name="T4" fmla="*/ 0 w 81"/>
                <a:gd name="T5" fmla="*/ 0 h 35"/>
                <a:gd name="T6" fmla="*/ 0 w 81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5">
                  <a:moveTo>
                    <a:pt x="81" y="35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0" y="35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6" name="Freeform 776"/>
            <p:cNvSpPr>
              <a:spLocks/>
            </p:cNvSpPr>
            <p:nvPr/>
          </p:nvSpPr>
          <p:spPr bwMode="auto">
            <a:xfrm>
              <a:off x="7116763" y="3094038"/>
              <a:ext cx="128587" cy="55563"/>
            </a:xfrm>
            <a:custGeom>
              <a:avLst/>
              <a:gdLst>
                <a:gd name="T0" fmla="*/ 81 w 81"/>
                <a:gd name="T1" fmla="*/ 35 h 35"/>
                <a:gd name="T2" fmla="*/ 81 w 81"/>
                <a:gd name="T3" fmla="*/ 0 h 35"/>
                <a:gd name="T4" fmla="*/ 0 w 81"/>
                <a:gd name="T5" fmla="*/ 0 h 35"/>
                <a:gd name="T6" fmla="*/ 0 w 81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5">
                  <a:moveTo>
                    <a:pt x="81" y="35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0" y="35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7" name="Line 777"/>
            <p:cNvSpPr>
              <a:spLocks noChangeShapeType="1"/>
            </p:cNvSpPr>
            <p:nvPr/>
          </p:nvSpPr>
          <p:spPr bwMode="auto">
            <a:xfrm>
              <a:off x="7140575" y="3125788"/>
              <a:ext cx="25400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8" name="Freeform 778"/>
            <p:cNvSpPr>
              <a:spLocks/>
            </p:cNvSpPr>
            <p:nvPr/>
          </p:nvSpPr>
          <p:spPr bwMode="auto">
            <a:xfrm>
              <a:off x="6867525" y="2824163"/>
              <a:ext cx="185737" cy="285750"/>
            </a:xfrm>
            <a:custGeom>
              <a:avLst/>
              <a:gdLst>
                <a:gd name="T0" fmla="*/ 87 w 92"/>
                <a:gd name="T1" fmla="*/ 92 h 142"/>
                <a:gd name="T2" fmla="*/ 73 w 92"/>
                <a:gd name="T3" fmla="*/ 79 h 142"/>
                <a:gd name="T4" fmla="*/ 56 w 92"/>
                <a:gd name="T5" fmla="*/ 73 h 142"/>
                <a:gd name="T6" fmla="*/ 39 w 92"/>
                <a:gd name="T7" fmla="*/ 57 h 142"/>
                <a:gd name="T8" fmla="*/ 28 w 92"/>
                <a:gd name="T9" fmla="*/ 53 h 142"/>
                <a:gd name="T10" fmla="*/ 24 w 92"/>
                <a:gd name="T11" fmla="*/ 35 h 142"/>
                <a:gd name="T12" fmla="*/ 21 w 92"/>
                <a:gd name="T13" fmla="*/ 10 h 142"/>
                <a:gd name="T14" fmla="*/ 8 w 92"/>
                <a:gd name="T15" fmla="*/ 1 h 142"/>
                <a:gd name="T16" fmla="*/ 0 w 92"/>
                <a:gd name="T17" fmla="*/ 42 h 142"/>
                <a:gd name="T18" fmla="*/ 4 w 92"/>
                <a:gd name="T19" fmla="*/ 85 h 142"/>
                <a:gd name="T20" fmla="*/ 44 w 92"/>
                <a:gd name="T21" fmla="*/ 124 h 142"/>
                <a:gd name="T22" fmla="*/ 47 w 92"/>
                <a:gd name="T23" fmla="*/ 142 h 142"/>
                <a:gd name="T24" fmla="*/ 92 w 92"/>
                <a:gd name="T25" fmla="*/ 142 h 142"/>
                <a:gd name="T26" fmla="*/ 92 w 92"/>
                <a:gd name="T27" fmla="*/ 111 h 142"/>
                <a:gd name="T28" fmla="*/ 87 w 92"/>
                <a:gd name="T29" fmla="*/ 9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142">
                  <a:moveTo>
                    <a:pt x="87" y="92"/>
                  </a:moveTo>
                  <a:cubicBezTo>
                    <a:pt x="83" y="88"/>
                    <a:pt x="75" y="80"/>
                    <a:pt x="73" y="79"/>
                  </a:cubicBezTo>
                  <a:cubicBezTo>
                    <a:pt x="69" y="75"/>
                    <a:pt x="58" y="76"/>
                    <a:pt x="56" y="73"/>
                  </a:cubicBezTo>
                  <a:cubicBezTo>
                    <a:pt x="47" y="65"/>
                    <a:pt x="42" y="60"/>
                    <a:pt x="39" y="57"/>
                  </a:cubicBezTo>
                  <a:cubicBezTo>
                    <a:pt x="35" y="53"/>
                    <a:pt x="31" y="52"/>
                    <a:pt x="28" y="53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7" y="24"/>
                    <a:pt x="25" y="17"/>
                    <a:pt x="21" y="10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4" y="10"/>
                    <a:pt x="0" y="37"/>
                    <a:pt x="0" y="42"/>
                  </a:cubicBezTo>
                  <a:cubicBezTo>
                    <a:pt x="0" y="47"/>
                    <a:pt x="3" y="80"/>
                    <a:pt x="4" y="85"/>
                  </a:cubicBezTo>
                  <a:cubicBezTo>
                    <a:pt x="8" y="88"/>
                    <a:pt x="40" y="121"/>
                    <a:pt x="44" y="124"/>
                  </a:cubicBezTo>
                  <a:cubicBezTo>
                    <a:pt x="48" y="129"/>
                    <a:pt x="47" y="134"/>
                    <a:pt x="47" y="142"/>
                  </a:cubicBezTo>
                  <a:cubicBezTo>
                    <a:pt x="54" y="142"/>
                    <a:pt x="92" y="142"/>
                    <a:pt x="92" y="142"/>
                  </a:cubicBezTo>
                  <a:cubicBezTo>
                    <a:pt x="92" y="142"/>
                    <a:pt x="92" y="119"/>
                    <a:pt x="92" y="111"/>
                  </a:cubicBezTo>
                  <a:cubicBezTo>
                    <a:pt x="92" y="105"/>
                    <a:pt x="91" y="96"/>
                    <a:pt x="87" y="92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9" name="Freeform 779"/>
            <p:cNvSpPr>
              <a:spLocks/>
            </p:cNvSpPr>
            <p:nvPr/>
          </p:nvSpPr>
          <p:spPr bwMode="auto">
            <a:xfrm>
              <a:off x="6867525" y="2824163"/>
              <a:ext cx="185737" cy="285750"/>
            </a:xfrm>
            <a:custGeom>
              <a:avLst/>
              <a:gdLst>
                <a:gd name="T0" fmla="*/ 47 w 92"/>
                <a:gd name="T1" fmla="*/ 95 h 142"/>
                <a:gd name="T2" fmla="*/ 24 w 92"/>
                <a:gd name="T3" fmla="*/ 72 h 142"/>
                <a:gd name="T4" fmla="*/ 39 w 92"/>
                <a:gd name="T5" fmla="*/ 57 h 142"/>
                <a:gd name="T6" fmla="*/ 56 w 92"/>
                <a:gd name="T7" fmla="*/ 73 h 142"/>
                <a:gd name="T8" fmla="*/ 73 w 92"/>
                <a:gd name="T9" fmla="*/ 79 h 142"/>
                <a:gd name="T10" fmla="*/ 87 w 92"/>
                <a:gd name="T11" fmla="*/ 92 h 142"/>
                <a:gd name="T12" fmla="*/ 92 w 92"/>
                <a:gd name="T13" fmla="*/ 111 h 142"/>
                <a:gd name="T14" fmla="*/ 92 w 92"/>
                <a:gd name="T15" fmla="*/ 142 h 142"/>
                <a:gd name="T16" fmla="*/ 47 w 92"/>
                <a:gd name="T17" fmla="*/ 142 h 142"/>
                <a:gd name="T18" fmla="*/ 44 w 92"/>
                <a:gd name="T19" fmla="*/ 124 h 142"/>
                <a:gd name="T20" fmla="*/ 4 w 92"/>
                <a:gd name="T21" fmla="*/ 85 h 142"/>
                <a:gd name="T22" fmla="*/ 0 w 92"/>
                <a:gd name="T23" fmla="*/ 42 h 142"/>
                <a:gd name="T24" fmla="*/ 8 w 92"/>
                <a:gd name="T25" fmla="*/ 1 h 142"/>
                <a:gd name="T26" fmla="*/ 21 w 92"/>
                <a:gd name="T27" fmla="*/ 10 h 142"/>
                <a:gd name="T28" fmla="*/ 24 w 92"/>
                <a:gd name="T29" fmla="*/ 35 h 142"/>
                <a:gd name="T30" fmla="*/ 28 w 92"/>
                <a:gd name="T31" fmla="*/ 5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2" h="142">
                  <a:moveTo>
                    <a:pt x="47" y="95"/>
                  </a:moveTo>
                  <a:cubicBezTo>
                    <a:pt x="47" y="95"/>
                    <a:pt x="27" y="76"/>
                    <a:pt x="24" y="72"/>
                  </a:cubicBezTo>
                  <a:cubicBezTo>
                    <a:pt x="13" y="62"/>
                    <a:pt x="28" y="45"/>
                    <a:pt x="39" y="57"/>
                  </a:cubicBezTo>
                  <a:cubicBezTo>
                    <a:pt x="42" y="60"/>
                    <a:pt x="47" y="65"/>
                    <a:pt x="56" y="73"/>
                  </a:cubicBezTo>
                  <a:cubicBezTo>
                    <a:pt x="58" y="76"/>
                    <a:pt x="69" y="75"/>
                    <a:pt x="73" y="79"/>
                  </a:cubicBezTo>
                  <a:cubicBezTo>
                    <a:pt x="75" y="80"/>
                    <a:pt x="83" y="88"/>
                    <a:pt x="87" y="92"/>
                  </a:cubicBezTo>
                  <a:cubicBezTo>
                    <a:pt x="91" y="96"/>
                    <a:pt x="92" y="105"/>
                    <a:pt x="92" y="111"/>
                  </a:cubicBezTo>
                  <a:cubicBezTo>
                    <a:pt x="92" y="119"/>
                    <a:pt x="92" y="142"/>
                    <a:pt x="92" y="142"/>
                  </a:cubicBezTo>
                  <a:cubicBezTo>
                    <a:pt x="92" y="142"/>
                    <a:pt x="54" y="142"/>
                    <a:pt x="47" y="142"/>
                  </a:cubicBezTo>
                  <a:cubicBezTo>
                    <a:pt x="47" y="134"/>
                    <a:pt x="48" y="129"/>
                    <a:pt x="44" y="124"/>
                  </a:cubicBezTo>
                  <a:cubicBezTo>
                    <a:pt x="40" y="121"/>
                    <a:pt x="8" y="88"/>
                    <a:pt x="4" y="85"/>
                  </a:cubicBezTo>
                  <a:cubicBezTo>
                    <a:pt x="3" y="80"/>
                    <a:pt x="0" y="47"/>
                    <a:pt x="0" y="42"/>
                  </a:cubicBezTo>
                  <a:cubicBezTo>
                    <a:pt x="0" y="37"/>
                    <a:pt x="4" y="10"/>
                    <a:pt x="8" y="1"/>
                  </a:cubicBezTo>
                  <a:cubicBezTo>
                    <a:pt x="12" y="0"/>
                    <a:pt x="17" y="3"/>
                    <a:pt x="21" y="10"/>
                  </a:cubicBezTo>
                  <a:cubicBezTo>
                    <a:pt x="25" y="17"/>
                    <a:pt x="27" y="24"/>
                    <a:pt x="24" y="35"/>
                  </a:cubicBezTo>
                  <a:cubicBezTo>
                    <a:pt x="28" y="54"/>
                    <a:pt x="28" y="54"/>
                    <a:pt x="28" y="54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0" name="Rectangle 780"/>
            <p:cNvSpPr>
              <a:spLocks noChangeArrowheads="1"/>
            </p:cNvSpPr>
            <p:nvPr/>
          </p:nvSpPr>
          <p:spPr bwMode="auto">
            <a:xfrm>
              <a:off x="6940550" y="3094038"/>
              <a:ext cx="128587" cy="55563"/>
            </a:xfrm>
            <a:prstGeom prst="rect">
              <a:avLst/>
            </a:prstGeom>
            <a:solidFill>
              <a:srgbClr val="E9E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1" name="Freeform 781"/>
            <p:cNvSpPr>
              <a:spLocks/>
            </p:cNvSpPr>
            <p:nvPr/>
          </p:nvSpPr>
          <p:spPr bwMode="auto">
            <a:xfrm>
              <a:off x="6940550" y="3094038"/>
              <a:ext cx="128587" cy="55563"/>
            </a:xfrm>
            <a:custGeom>
              <a:avLst/>
              <a:gdLst>
                <a:gd name="T0" fmla="*/ 0 w 81"/>
                <a:gd name="T1" fmla="*/ 35 h 35"/>
                <a:gd name="T2" fmla="*/ 0 w 81"/>
                <a:gd name="T3" fmla="*/ 0 h 35"/>
                <a:gd name="T4" fmla="*/ 81 w 81"/>
                <a:gd name="T5" fmla="*/ 0 h 35"/>
                <a:gd name="T6" fmla="*/ 81 w 81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5">
                  <a:moveTo>
                    <a:pt x="0" y="35"/>
                  </a:moveTo>
                  <a:lnTo>
                    <a:pt x="0" y="0"/>
                  </a:lnTo>
                  <a:lnTo>
                    <a:pt x="81" y="0"/>
                  </a:lnTo>
                  <a:lnTo>
                    <a:pt x="81" y="35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2" name="Freeform 782"/>
            <p:cNvSpPr>
              <a:spLocks/>
            </p:cNvSpPr>
            <p:nvPr/>
          </p:nvSpPr>
          <p:spPr bwMode="auto">
            <a:xfrm>
              <a:off x="6940550" y="3094038"/>
              <a:ext cx="128587" cy="55563"/>
            </a:xfrm>
            <a:custGeom>
              <a:avLst/>
              <a:gdLst>
                <a:gd name="T0" fmla="*/ 0 w 81"/>
                <a:gd name="T1" fmla="*/ 35 h 35"/>
                <a:gd name="T2" fmla="*/ 0 w 81"/>
                <a:gd name="T3" fmla="*/ 0 h 35"/>
                <a:gd name="T4" fmla="*/ 81 w 81"/>
                <a:gd name="T5" fmla="*/ 0 h 35"/>
                <a:gd name="T6" fmla="*/ 81 w 81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5">
                  <a:moveTo>
                    <a:pt x="0" y="35"/>
                  </a:moveTo>
                  <a:lnTo>
                    <a:pt x="0" y="0"/>
                  </a:lnTo>
                  <a:lnTo>
                    <a:pt x="81" y="0"/>
                  </a:lnTo>
                  <a:lnTo>
                    <a:pt x="81" y="35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3" name="Line 783"/>
            <p:cNvSpPr>
              <a:spLocks noChangeShapeType="1"/>
            </p:cNvSpPr>
            <p:nvPr/>
          </p:nvSpPr>
          <p:spPr bwMode="auto">
            <a:xfrm flipH="1">
              <a:off x="7019925" y="3125788"/>
              <a:ext cx="25400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4" name="Freeform 784"/>
            <p:cNvSpPr>
              <a:spLocks/>
            </p:cNvSpPr>
            <p:nvPr/>
          </p:nvSpPr>
          <p:spPr bwMode="auto">
            <a:xfrm>
              <a:off x="6996113" y="2730501"/>
              <a:ext cx="193675" cy="225425"/>
            </a:xfrm>
            <a:custGeom>
              <a:avLst/>
              <a:gdLst>
                <a:gd name="T0" fmla="*/ 61 w 122"/>
                <a:gd name="T1" fmla="*/ 142 h 142"/>
                <a:gd name="T2" fmla="*/ 122 w 122"/>
                <a:gd name="T3" fmla="*/ 107 h 142"/>
                <a:gd name="T4" fmla="*/ 122 w 122"/>
                <a:gd name="T5" fmla="*/ 37 h 142"/>
                <a:gd name="T6" fmla="*/ 61 w 122"/>
                <a:gd name="T7" fmla="*/ 0 h 142"/>
                <a:gd name="T8" fmla="*/ 0 w 122"/>
                <a:gd name="T9" fmla="*/ 37 h 142"/>
                <a:gd name="T10" fmla="*/ 0 w 122"/>
                <a:gd name="T11" fmla="*/ 107 h 142"/>
                <a:gd name="T12" fmla="*/ 61 w 122"/>
                <a:gd name="T1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42">
                  <a:moveTo>
                    <a:pt x="61" y="142"/>
                  </a:moveTo>
                  <a:lnTo>
                    <a:pt x="122" y="107"/>
                  </a:lnTo>
                  <a:lnTo>
                    <a:pt x="122" y="37"/>
                  </a:lnTo>
                  <a:lnTo>
                    <a:pt x="61" y="0"/>
                  </a:lnTo>
                  <a:lnTo>
                    <a:pt x="0" y="37"/>
                  </a:lnTo>
                  <a:lnTo>
                    <a:pt x="0" y="107"/>
                  </a:lnTo>
                  <a:lnTo>
                    <a:pt x="61" y="142"/>
                  </a:ln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5" name="Freeform 785"/>
            <p:cNvSpPr>
              <a:spLocks/>
            </p:cNvSpPr>
            <p:nvPr/>
          </p:nvSpPr>
          <p:spPr bwMode="auto">
            <a:xfrm>
              <a:off x="7027863" y="2803526"/>
              <a:ext cx="130175" cy="42863"/>
            </a:xfrm>
            <a:custGeom>
              <a:avLst/>
              <a:gdLst>
                <a:gd name="T0" fmla="*/ 0 w 82"/>
                <a:gd name="T1" fmla="*/ 0 h 27"/>
                <a:gd name="T2" fmla="*/ 41 w 82"/>
                <a:gd name="T3" fmla="*/ 27 h 27"/>
                <a:gd name="T4" fmla="*/ 82 w 8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27">
                  <a:moveTo>
                    <a:pt x="0" y="0"/>
                  </a:moveTo>
                  <a:lnTo>
                    <a:pt x="41" y="27"/>
                  </a:lnTo>
                  <a:lnTo>
                    <a:pt x="82" y="0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6" name="Line 786"/>
            <p:cNvSpPr>
              <a:spLocks noChangeShapeType="1"/>
            </p:cNvSpPr>
            <p:nvPr/>
          </p:nvSpPr>
          <p:spPr bwMode="auto">
            <a:xfrm>
              <a:off x="7092950" y="2851151"/>
              <a:ext cx="0" cy="73025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12" name="Группа 1611"/>
          <p:cNvGrpSpPr/>
          <p:nvPr/>
        </p:nvGrpSpPr>
        <p:grpSpPr>
          <a:xfrm>
            <a:off x="5970588" y="2690813"/>
            <a:ext cx="474662" cy="471488"/>
            <a:chOff x="5970588" y="2690813"/>
            <a:chExt cx="474662" cy="471488"/>
          </a:xfrm>
        </p:grpSpPr>
        <p:sp>
          <p:nvSpPr>
            <p:cNvPr id="1337" name="Freeform 787"/>
            <p:cNvSpPr>
              <a:spLocks noEditPoints="1"/>
            </p:cNvSpPr>
            <p:nvPr/>
          </p:nvSpPr>
          <p:spPr bwMode="auto">
            <a:xfrm>
              <a:off x="6137275" y="2865438"/>
              <a:ext cx="61912" cy="90488"/>
            </a:xfrm>
            <a:custGeom>
              <a:avLst/>
              <a:gdLst>
                <a:gd name="T0" fmla="*/ 31 w 31"/>
                <a:gd name="T1" fmla="*/ 45 h 45"/>
                <a:gd name="T2" fmla="*/ 3 w 31"/>
                <a:gd name="T3" fmla="*/ 45 h 45"/>
                <a:gd name="T4" fmla="*/ 3 w 31"/>
                <a:gd name="T5" fmla="*/ 41 h 45"/>
                <a:gd name="T6" fmla="*/ 15 w 31"/>
                <a:gd name="T7" fmla="*/ 29 h 45"/>
                <a:gd name="T8" fmla="*/ 23 w 31"/>
                <a:gd name="T9" fmla="*/ 22 h 45"/>
                <a:gd name="T10" fmla="*/ 26 w 31"/>
                <a:gd name="T11" fmla="*/ 17 h 45"/>
                <a:gd name="T12" fmla="*/ 27 w 31"/>
                <a:gd name="T13" fmla="*/ 11 h 45"/>
                <a:gd name="T14" fmla="*/ 18 w 31"/>
                <a:gd name="T15" fmla="*/ 2 h 45"/>
                <a:gd name="T16" fmla="*/ 0 w 31"/>
                <a:gd name="T17" fmla="*/ 11 h 45"/>
                <a:gd name="T18" fmla="*/ 6 w 31"/>
                <a:gd name="T19" fmla="*/ 41 h 45"/>
                <a:gd name="T20" fmla="*/ 6 w 31"/>
                <a:gd name="T21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5">
                  <a:moveTo>
                    <a:pt x="31" y="45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9" y="26"/>
                    <a:pt x="21" y="23"/>
                    <a:pt x="23" y="22"/>
                  </a:cubicBezTo>
                  <a:cubicBezTo>
                    <a:pt x="24" y="20"/>
                    <a:pt x="25" y="18"/>
                    <a:pt x="26" y="17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9"/>
                    <a:pt x="25" y="4"/>
                    <a:pt x="18" y="2"/>
                  </a:cubicBezTo>
                  <a:cubicBezTo>
                    <a:pt x="11" y="0"/>
                    <a:pt x="4" y="4"/>
                    <a:pt x="0" y="11"/>
                  </a:cubicBezTo>
                  <a:moveTo>
                    <a:pt x="6" y="41"/>
                  </a:moveTo>
                  <a:cubicBezTo>
                    <a:pt x="6" y="41"/>
                    <a:pt x="6" y="41"/>
                    <a:pt x="6" y="41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8" name="Freeform 788"/>
            <p:cNvSpPr>
              <a:spLocks/>
            </p:cNvSpPr>
            <p:nvPr/>
          </p:nvSpPr>
          <p:spPr bwMode="auto">
            <a:xfrm>
              <a:off x="6022975" y="2706688"/>
              <a:ext cx="369887" cy="403225"/>
            </a:xfrm>
            <a:custGeom>
              <a:avLst/>
              <a:gdLst>
                <a:gd name="T0" fmla="*/ 0 w 184"/>
                <a:gd name="T1" fmla="*/ 108 h 200"/>
                <a:gd name="T2" fmla="*/ 92 w 184"/>
                <a:gd name="T3" fmla="*/ 16 h 200"/>
                <a:gd name="T4" fmla="*/ 104 w 184"/>
                <a:gd name="T5" fmla="*/ 16 h 200"/>
                <a:gd name="T6" fmla="*/ 104 w 184"/>
                <a:gd name="T7" fmla="*/ 0 h 200"/>
                <a:gd name="T8" fmla="*/ 137 w 184"/>
                <a:gd name="T9" fmla="*/ 29 h 200"/>
                <a:gd name="T10" fmla="*/ 104 w 184"/>
                <a:gd name="T11" fmla="*/ 58 h 200"/>
                <a:gd name="T12" fmla="*/ 104 w 184"/>
                <a:gd name="T13" fmla="*/ 40 h 200"/>
                <a:gd name="T14" fmla="*/ 92 w 184"/>
                <a:gd name="T15" fmla="*/ 39 h 200"/>
                <a:gd name="T16" fmla="*/ 23 w 184"/>
                <a:gd name="T17" fmla="*/ 108 h 200"/>
                <a:gd name="T18" fmla="*/ 92 w 184"/>
                <a:gd name="T19" fmla="*/ 176 h 200"/>
                <a:gd name="T20" fmla="*/ 161 w 184"/>
                <a:gd name="T21" fmla="*/ 108 h 200"/>
                <a:gd name="T22" fmla="*/ 138 w 184"/>
                <a:gd name="T23" fmla="*/ 57 h 200"/>
                <a:gd name="T24" fmla="*/ 153 w 184"/>
                <a:gd name="T25" fmla="*/ 39 h 200"/>
                <a:gd name="T26" fmla="*/ 184 w 184"/>
                <a:gd name="T27" fmla="*/ 108 h 200"/>
                <a:gd name="T28" fmla="*/ 92 w 184"/>
                <a:gd name="T29" fmla="*/ 200 h 200"/>
                <a:gd name="T30" fmla="*/ 0 w 184"/>
                <a:gd name="T31" fmla="*/ 10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200">
                  <a:moveTo>
                    <a:pt x="0" y="108"/>
                  </a:moveTo>
                  <a:cubicBezTo>
                    <a:pt x="0" y="57"/>
                    <a:pt x="41" y="16"/>
                    <a:pt x="92" y="16"/>
                  </a:cubicBezTo>
                  <a:cubicBezTo>
                    <a:pt x="96" y="16"/>
                    <a:pt x="100" y="16"/>
                    <a:pt x="104" y="16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0" y="40"/>
                    <a:pt x="96" y="39"/>
                    <a:pt x="92" y="39"/>
                  </a:cubicBezTo>
                  <a:cubicBezTo>
                    <a:pt x="54" y="39"/>
                    <a:pt x="23" y="70"/>
                    <a:pt x="23" y="108"/>
                  </a:cubicBezTo>
                  <a:cubicBezTo>
                    <a:pt x="23" y="146"/>
                    <a:pt x="54" y="176"/>
                    <a:pt x="92" y="176"/>
                  </a:cubicBezTo>
                  <a:cubicBezTo>
                    <a:pt x="130" y="176"/>
                    <a:pt x="161" y="146"/>
                    <a:pt x="161" y="108"/>
                  </a:cubicBezTo>
                  <a:cubicBezTo>
                    <a:pt x="161" y="87"/>
                    <a:pt x="152" y="69"/>
                    <a:pt x="138" y="57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72" y="56"/>
                    <a:pt x="184" y="81"/>
                    <a:pt x="184" y="108"/>
                  </a:cubicBezTo>
                  <a:cubicBezTo>
                    <a:pt x="184" y="159"/>
                    <a:pt x="143" y="200"/>
                    <a:pt x="92" y="200"/>
                  </a:cubicBezTo>
                  <a:cubicBezTo>
                    <a:pt x="41" y="200"/>
                    <a:pt x="0" y="159"/>
                    <a:pt x="0" y="10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9" name="Freeform 789"/>
            <p:cNvSpPr>
              <a:spLocks/>
            </p:cNvSpPr>
            <p:nvPr/>
          </p:nvSpPr>
          <p:spPr bwMode="auto">
            <a:xfrm>
              <a:off x="6207125" y="2924176"/>
              <a:ext cx="238125" cy="238125"/>
            </a:xfrm>
            <a:custGeom>
              <a:avLst/>
              <a:gdLst>
                <a:gd name="T0" fmla="*/ 0 w 118"/>
                <a:gd name="T1" fmla="*/ 118 h 118"/>
                <a:gd name="T2" fmla="*/ 118 w 118"/>
                <a:gd name="T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8" h="118">
                  <a:moveTo>
                    <a:pt x="0" y="118"/>
                  </a:moveTo>
                  <a:cubicBezTo>
                    <a:pt x="65" y="118"/>
                    <a:pt x="118" y="65"/>
                    <a:pt x="118" y="0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0" name="Freeform 790"/>
            <p:cNvSpPr>
              <a:spLocks/>
            </p:cNvSpPr>
            <p:nvPr/>
          </p:nvSpPr>
          <p:spPr bwMode="auto">
            <a:xfrm>
              <a:off x="5970588" y="2690813"/>
              <a:ext cx="192087" cy="233363"/>
            </a:xfrm>
            <a:custGeom>
              <a:avLst/>
              <a:gdLst>
                <a:gd name="T0" fmla="*/ 96 w 96"/>
                <a:gd name="T1" fmla="*/ 0 h 116"/>
                <a:gd name="T2" fmla="*/ 0 w 96"/>
                <a:gd name="T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6" h="116">
                  <a:moveTo>
                    <a:pt x="96" y="0"/>
                  </a:moveTo>
                  <a:cubicBezTo>
                    <a:pt x="41" y="10"/>
                    <a:pt x="0" y="58"/>
                    <a:pt x="0" y="116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1" name="Freeform 791"/>
            <p:cNvSpPr>
              <a:spLocks/>
            </p:cNvSpPr>
            <p:nvPr/>
          </p:nvSpPr>
          <p:spPr bwMode="auto">
            <a:xfrm>
              <a:off x="6135688" y="2990851"/>
              <a:ext cx="142875" cy="39688"/>
            </a:xfrm>
            <a:custGeom>
              <a:avLst/>
              <a:gdLst>
                <a:gd name="T0" fmla="*/ 0 w 71"/>
                <a:gd name="T1" fmla="*/ 0 h 20"/>
                <a:gd name="T2" fmla="*/ 71 w 71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1" h="20">
                  <a:moveTo>
                    <a:pt x="0" y="0"/>
                  </a:moveTo>
                  <a:cubicBezTo>
                    <a:pt x="20" y="20"/>
                    <a:pt x="51" y="20"/>
                    <a:pt x="71" y="0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2" name="Freeform 792"/>
            <p:cNvSpPr>
              <a:spLocks/>
            </p:cNvSpPr>
            <p:nvPr/>
          </p:nvSpPr>
          <p:spPr bwMode="auto">
            <a:xfrm>
              <a:off x="5981700" y="3011488"/>
              <a:ext cx="104775" cy="122238"/>
            </a:xfrm>
            <a:custGeom>
              <a:avLst/>
              <a:gdLst>
                <a:gd name="T0" fmla="*/ 0 w 52"/>
                <a:gd name="T1" fmla="*/ 0 h 61"/>
                <a:gd name="T2" fmla="*/ 52 w 52"/>
                <a:gd name="T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61">
                  <a:moveTo>
                    <a:pt x="0" y="0"/>
                  </a:moveTo>
                  <a:cubicBezTo>
                    <a:pt x="10" y="26"/>
                    <a:pt x="28" y="47"/>
                    <a:pt x="52" y="61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3" name="Freeform 793"/>
            <p:cNvSpPr>
              <a:spLocks/>
            </p:cNvSpPr>
            <p:nvPr/>
          </p:nvSpPr>
          <p:spPr bwMode="auto">
            <a:xfrm>
              <a:off x="6215063" y="2908301"/>
              <a:ext cx="41275" cy="47625"/>
            </a:xfrm>
            <a:custGeom>
              <a:avLst/>
              <a:gdLst>
                <a:gd name="T0" fmla="*/ 20 w 20"/>
                <a:gd name="T1" fmla="*/ 24 h 24"/>
                <a:gd name="T2" fmla="*/ 8 w 20"/>
                <a:gd name="T3" fmla="*/ 24 h 24"/>
                <a:gd name="T4" fmla="*/ 0 w 20"/>
                <a:gd name="T5" fmla="*/ 16 h 24"/>
                <a:gd name="T6" fmla="*/ 0 w 20"/>
                <a:gd name="T7" fmla="*/ 8 h 24"/>
                <a:gd name="T8" fmla="*/ 8 w 20"/>
                <a:gd name="T9" fmla="*/ 0 h 24"/>
                <a:gd name="T10" fmla="*/ 20 w 20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4">
                  <a:moveTo>
                    <a:pt x="20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4" y="24"/>
                    <a:pt x="0" y="20"/>
                    <a:pt x="0" y="1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4" name="Line 794"/>
            <p:cNvSpPr>
              <a:spLocks noChangeShapeType="1"/>
            </p:cNvSpPr>
            <p:nvPr/>
          </p:nvSpPr>
          <p:spPr bwMode="auto">
            <a:xfrm>
              <a:off x="6264275" y="2860676"/>
              <a:ext cx="0" cy="10318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13" name="Группа 1612"/>
          <p:cNvGrpSpPr/>
          <p:nvPr/>
        </p:nvGrpSpPr>
        <p:grpSpPr>
          <a:xfrm>
            <a:off x="5114925" y="2755901"/>
            <a:ext cx="425450" cy="385763"/>
            <a:chOff x="5114925" y="2755901"/>
            <a:chExt cx="425450" cy="385763"/>
          </a:xfrm>
        </p:grpSpPr>
        <p:sp>
          <p:nvSpPr>
            <p:cNvPr id="1345" name="Freeform 795"/>
            <p:cNvSpPr>
              <a:spLocks/>
            </p:cNvSpPr>
            <p:nvPr/>
          </p:nvSpPr>
          <p:spPr bwMode="auto">
            <a:xfrm>
              <a:off x="5218113" y="2755901"/>
              <a:ext cx="314325" cy="87313"/>
            </a:xfrm>
            <a:custGeom>
              <a:avLst/>
              <a:gdLst>
                <a:gd name="T0" fmla="*/ 179 w 198"/>
                <a:gd name="T1" fmla="*/ 12 h 55"/>
                <a:gd name="T2" fmla="*/ 198 w 198"/>
                <a:gd name="T3" fmla="*/ 5 h 55"/>
                <a:gd name="T4" fmla="*/ 198 w 198"/>
                <a:gd name="T5" fmla="*/ 0 h 55"/>
                <a:gd name="T6" fmla="*/ 15 w 198"/>
                <a:gd name="T7" fmla="*/ 0 h 55"/>
                <a:gd name="T8" fmla="*/ 15 w 198"/>
                <a:gd name="T9" fmla="*/ 0 h 55"/>
                <a:gd name="T10" fmla="*/ 20 w 198"/>
                <a:gd name="T11" fmla="*/ 10 h 55"/>
                <a:gd name="T12" fmla="*/ 0 w 198"/>
                <a:gd name="T13" fmla="*/ 20 h 55"/>
                <a:gd name="T14" fmla="*/ 0 w 198"/>
                <a:gd name="T15" fmla="*/ 55 h 55"/>
                <a:gd name="T16" fmla="*/ 182 w 198"/>
                <a:gd name="T17" fmla="*/ 55 h 55"/>
                <a:gd name="T18" fmla="*/ 182 w 198"/>
                <a:gd name="T19" fmla="*/ 25 h 55"/>
                <a:gd name="T20" fmla="*/ 182 w 198"/>
                <a:gd name="T21" fmla="*/ 20 h 55"/>
                <a:gd name="T22" fmla="*/ 179 w 198"/>
                <a:gd name="T23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55">
                  <a:moveTo>
                    <a:pt x="179" y="12"/>
                  </a:moveTo>
                  <a:lnTo>
                    <a:pt x="198" y="5"/>
                  </a:lnTo>
                  <a:lnTo>
                    <a:pt x="19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10"/>
                  </a:lnTo>
                  <a:lnTo>
                    <a:pt x="0" y="20"/>
                  </a:lnTo>
                  <a:lnTo>
                    <a:pt x="0" y="55"/>
                  </a:lnTo>
                  <a:lnTo>
                    <a:pt x="182" y="55"/>
                  </a:lnTo>
                  <a:lnTo>
                    <a:pt x="182" y="25"/>
                  </a:lnTo>
                  <a:lnTo>
                    <a:pt x="182" y="20"/>
                  </a:lnTo>
                  <a:lnTo>
                    <a:pt x="179" y="12"/>
                  </a:lnTo>
                  <a:close/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6" name="Freeform 796"/>
            <p:cNvSpPr>
              <a:spLocks/>
            </p:cNvSpPr>
            <p:nvPr/>
          </p:nvSpPr>
          <p:spPr bwMode="auto">
            <a:xfrm>
              <a:off x="5218113" y="2755901"/>
              <a:ext cx="314325" cy="87313"/>
            </a:xfrm>
            <a:custGeom>
              <a:avLst/>
              <a:gdLst>
                <a:gd name="T0" fmla="*/ 179 w 198"/>
                <a:gd name="T1" fmla="*/ 12 h 55"/>
                <a:gd name="T2" fmla="*/ 198 w 198"/>
                <a:gd name="T3" fmla="*/ 5 h 55"/>
                <a:gd name="T4" fmla="*/ 198 w 198"/>
                <a:gd name="T5" fmla="*/ 0 h 55"/>
                <a:gd name="T6" fmla="*/ 15 w 198"/>
                <a:gd name="T7" fmla="*/ 0 h 55"/>
                <a:gd name="T8" fmla="*/ 15 w 198"/>
                <a:gd name="T9" fmla="*/ 0 h 55"/>
                <a:gd name="T10" fmla="*/ 20 w 198"/>
                <a:gd name="T11" fmla="*/ 10 h 55"/>
                <a:gd name="T12" fmla="*/ 0 w 198"/>
                <a:gd name="T13" fmla="*/ 20 h 55"/>
                <a:gd name="T14" fmla="*/ 0 w 198"/>
                <a:gd name="T15" fmla="*/ 55 h 55"/>
                <a:gd name="T16" fmla="*/ 182 w 198"/>
                <a:gd name="T17" fmla="*/ 55 h 55"/>
                <a:gd name="T18" fmla="*/ 182 w 198"/>
                <a:gd name="T19" fmla="*/ 25 h 55"/>
                <a:gd name="T20" fmla="*/ 182 w 198"/>
                <a:gd name="T21" fmla="*/ 20 h 55"/>
                <a:gd name="T22" fmla="*/ 179 w 198"/>
                <a:gd name="T23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55">
                  <a:moveTo>
                    <a:pt x="179" y="12"/>
                  </a:moveTo>
                  <a:lnTo>
                    <a:pt x="198" y="5"/>
                  </a:lnTo>
                  <a:lnTo>
                    <a:pt x="19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0" y="10"/>
                  </a:lnTo>
                  <a:lnTo>
                    <a:pt x="0" y="20"/>
                  </a:lnTo>
                  <a:lnTo>
                    <a:pt x="0" y="55"/>
                  </a:lnTo>
                  <a:lnTo>
                    <a:pt x="182" y="55"/>
                  </a:lnTo>
                  <a:lnTo>
                    <a:pt x="182" y="25"/>
                  </a:lnTo>
                  <a:lnTo>
                    <a:pt x="182" y="20"/>
                  </a:lnTo>
                  <a:lnTo>
                    <a:pt x="179" y="12"/>
                  </a:lnTo>
                  <a:close/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7" name="Rectangle 797"/>
            <p:cNvSpPr>
              <a:spLocks noChangeArrowheads="1"/>
            </p:cNvSpPr>
            <p:nvPr/>
          </p:nvSpPr>
          <p:spPr bwMode="auto">
            <a:xfrm>
              <a:off x="5218113" y="2795588"/>
              <a:ext cx="288925" cy="346075"/>
            </a:xfrm>
            <a:prstGeom prst="rect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8" name="Freeform 798"/>
            <p:cNvSpPr>
              <a:spLocks/>
            </p:cNvSpPr>
            <p:nvPr/>
          </p:nvSpPr>
          <p:spPr bwMode="auto">
            <a:xfrm>
              <a:off x="5491163" y="2755901"/>
              <a:ext cx="49212" cy="385763"/>
            </a:xfrm>
            <a:custGeom>
              <a:avLst/>
              <a:gdLst>
                <a:gd name="T0" fmla="*/ 0 w 31"/>
                <a:gd name="T1" fmla="*/ 12 h 243"/>
                <a:gd name="T2" fmla="*/ 10 w 31"/>
                <a:gd name="T3" fmla="*/ 25 h 243"/>
                <a:gd name="T4" fmla="*/ 10 w 31"/>
                <a:gd name="T5" fmla="*/ 243 h 243"/>
                <a:gd name="T6" fmla="*/ 14 w 31"/>
                <a:gd name="T7" fmla="*/ 243 h 243"/>
                <a:gd name="T8" fmla="*/ 22 w 31"/>
                <a:gd name="T9" fmla="*/ 223 h 243"/>
                <a:gd name="T10" fmla="*/ 31 w 31"/>
                <a:gd name="T11" fmla="*/ 223 h 243"/>
                <a:gd name="T12" fmla="*/ 31 w 31"/>
                <a:gd name="T13" fmla="*/ 0 h 243"/>
                <a:gd name="T14" fmla="*/ 26 w 31"/>
                <a:gd name="T15" fmla="*/ 0 h 243"/>
                <a:gd name="T16" fmla="*/ 0 w 31"/>
                <a:gd name="T17" fmla="*/ 1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43">
                  <a:moveTo>
                    <a:pt x="0" y="12"/>
                  </a:moveTo>
                  <a:lnTo>
                    <a:pt x="10" y="25"/>
                  </a:lnTo>
                  <a:lnTo>
                    <a:pt x="10" y="243"/>
                  </a:lnTo>
                  <a:lnTo>
                    <a:pt x="14" y="243"/>
                  </a:lnTo>
                  <a:lnTo>
                    <a:pt x="22" y="223"/>
                  </a:lnTo>
                  <a:lnTo>
                    <a:pt x="31" y="223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9" name="Freeform 799"/>
            <p:cNvSpPr>
              <a:spLocks/>
            </p:cNvSpPr>
            <p:nvPr/>
          </p:nvSpPr>
          <p:spPr bwMode="auto">
            <a:xfrm>
              <a:off x="5307013" y="2868613"/>
              <a:ext cx="103187" cy="87313"/>
            </a:xfrm>
            <a:custGeom>
              <a:avLst/>
              <a:gdLst>
                <a:gd name="T0" fmla="*/ 0 w 52"/>
                <a:gd name="T1" fmla="*/ 0 h 44"/>
                <a:gd name="T2" fmla="*/ 0 w 52"/>
                <a:gd name="T3" fmla="*/ 18 h 44"/>
                <a:gd name="T4" fmla="*/ 26 w 52"/>
                <a:gd name="T5" fmla="*/ 44 h 44"/>
                <a:gd name="T6" fmla="*/ 52 w 52"/>
                <a:gd name="T7" fmla="*/ 18 h 44"/>
                <a:gd name="T8" fmla="*/ 52 w 5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12" y="44"/>
                    <a:pt x="26" y="44"/>
                  </a:cubicBezTo>
                  <a:cubicBezTo>
                    <a:pt x="40" y="44"/>
                    <a:pt x="52" y="32"/>
                    <a:pt x="52" y="18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0" name="Oval 800"/>
            <p:cNvSpPr>
              <a:spLocks noChangeArrowheads="1"/>
            </p:cNvSpPr>
            <p:nvPr/>
          </p:nvSpPr>
          <p:spPr bwMode="auto">
            <a:xfrm>
              <a:off x="5294313" y="2851151"/>
              <a:ext cx="25400" cy="26988"/>
            </a:xfrm>
            <a:prstGeom prst="ellipse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1" name="Oval 801"/>
            <p:cNvSpPr>
              <a:spLocks noChangeArrowheads="1"/>
            </p:cNvSpPr>
            <p:nvPr/>
          </p:nvSpPr>
          <p:spPr bwMode="auto">
            <a:xfrm>
              <a:off x="5399088" y="2851151"/>
              <a:ext cx="25400" cy="26988"/>
            </a:xfrm>
            <a:prstGeom prst="ellipse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2" name="Freeform 802"/>
            <p:cNvSpPr>
              <a:spLocks/>
            </p:cNvSpPr>
            <p:nvPr/>
          </p:nvSpPr>
          <p:spPr bwMode="auto">
            <a:xfrm>
              <a:off x="5114925" y="2827338"/>
              <a:ext cx="150812" cy="153988"/>
            </a:xfrm>
            <a:custGeom>
              <a:avLst/>
              <a:gdLst>
                <a:gd name="T0" fmla="*/ 95 w 95"/>
                <a:gd name="T1" fmla="*/ 18 h 97"/>
                <a:gd name="T2" fmla="*/ 79 w 95"/>
                <a:gd name="T3" fmla="*/ 0 h 97"/>
                <a:gd name="T4" fmla="*/ 53 w 95"/>
                <a:gd name="T5" fmla="*/ 0 h 97"/>
                <a:gd name="T6" fmla="*/ 0 w 95"/>
                <a:gd name="T7" fmla="*/ 53 h 97"/>
                <a:gd name="T8" fmla="*/ 42 w 95"/>
                <a:gd name="T9" fmla="*/ 97 h 97"/>
                <a:gd name="T10" fmla="*/ 95 w 95"/>
                <a:gd name="T11" fmla="*/ 43 h 97"/>
                <a:gd name="T12" fmla="*/ 95 w 95"/>
                <a:gd name="T13" fmla="*/ 1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97">
                  <a:moveTo>
                    <a:pt x="95" y="18"/>
                  </a:moveTo>
                  <a:lnTo>
                    <a:pt x="79" y="0"/>
                  </a:lnTo>
                  <a:lnTo>
                    <a:pt x="53" y="0"/>
                  </a:lnTo>
                  <a:lnTo>
                    <a:pt x="0" y="53"/>
                  </a:lnTo>
                  <a:lnTo>
                    <a:pt x="42" y="97"/>
                  </a:lnTo>
                  <a:lnTo>
                    <a:pt x="95" y="43"/>
                  </a:lnTo>
                  <a:lnTo>
                    <a:pt x="95" y="18"/>
                  </a:ln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3" name="Freeform 803"/>
            <p:cNvSpPr>
              <a:spLocks/>
            </p:cNvSpPr>
            <p:nvPr/>
          </p:nvSpPr>
          <p:spPr bwMode="auto">
            <a:xfrm>
              <a:off x="5219700" y="2863851"/>
              <a:ext cx="12700" cy="12700"/>
            </a:xfrm>
            <a:custGeom>
              <a:avLst/>
              <a:gdLst>
                <a:gd name="T0" fmla="*/ 5 w 6"/>
                <a:gd name="T1" fmla="*/ 5 h 6"/>
                <a:gd name="T2" fmla="*/ 1 w 6"/>
                <a:gd name="T3" fmla="*/ 5 h 6"/>
                <a:gd name="T4" fmla="*/ 1 w 6"/>
                <a:gd name="T5" fmla="*/ 1 h 6"/>
                <a:gd name="T6" fmla="*/ 5 w 6"/>
                <a:gd name="T7" fmla="*/ 1 h 6"/>
                <a:gd name="T8" fmla="*/ 5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cubicBezTo>
                    <a:pt x="4" y="6"/>
                    <a:pt x="2" y="6"/>
                    <a:pt x="1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4" name="Line 804"/>
            <p:cNvSpPr>
              <a:spLocks noChangeShapeType="1"/>
            </p:cNvSpPr>
            <p:nvPr/>
          </p:nvSpPr>
          <p:spPr bwMode="auto">
            <a:xfrm>
              <a:off x="5386388" y="3109913"/>
              <a:ext cx="23812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5" name="Line 805"/>
            <p:cNvSpPr>
              <a:spLocks noChangeShapeType="1"/>
            </p:cNvSpPr>
            <p:nvPr/>
          </p:nvSpPr>
          <p:spPr bwMode="auto">
            <a:xfrm>
              <a:off x="5346700" y="3109913"/>
              <a:ext cx="23812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6" name="Line 806"/>
            <p:cNvSpPr>
              <a:spLocks noChangeShapeType="1"/>
            </p:cNvSpPr>
            <p:nvPr/>
          </p:nvSpPr>
          <p:spPr bwMode="auto">
            <a:xfrm>
              <a:off x="5307013" y="3109913"/>
              <a:ext cx="23812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14" name="Группа 1613"/>
          <p:cNvGrpSpPr/>
          <p:nvPr/>
        </p:nvGrpSpPr>
        <p:grpSpPr>
          <a:xfrm>
            <a:off x="5121275" y="3532188"/>
            <a:ext cx="401638" cy="463551"/>
            <a:chOff x="5121275" y="3532188"/>
            <a:chExt cx="401638" cy="463551"/>
          </a:xfrm>
        </p:grpSpPr>
        <p:sp>
          <p:nvSpPr>
            <p:cNvPr id="1357" name="Rectangle 807"/>
            <p:cNvSpPr>
              <a:spLocks noChangeArrowheads="1"/>
            </p:cNvSpPr>
            <p:nvPr/>
          </p:nvSpPr>
          <p:spPr bwMode="auto">
            <a:xfrm>
              <a:off x="5281613" y="3841751"/>
              <a:ext cx="241300" cy="146050"/>
            </a:xfrm>
            <a:prstGeom prst="rect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8" name="Rectangle 808"/>
            <p:cNvSpPr>
              <a:spLocks noChangeArrowheads="1"/>
            </p:cNvSpPr>
            <p:nvPr/>
          </p:nvSpPr>
          <p:spPr bwMode="auto">
            <a:xfrm>
              <a:off x="5362575" y="3841751"/>
              <a:ext cx="73025" cy="41275"/>
            </a:xfrm>
            <a:prstGeom prst="rect">
              <a:avLst/>
            </a:pr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9" name="Line 809"/>
            <p:cNvSpPr>
              <a:spLocks noChangeShapeType="1"/>
            </p:cNvSpPr>
            <p:nvPr/>
          </p:nvSpPr>
          <p:spPr bwMode="auto">
            <a:xfrm flipH="1">
              <a:off x="5483225" y="3954463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0" name="Line 810"/>
            <p:cNvSpPr>
              <a:spLocks noChangeShapeType="1"/>
            </p:cNvSpPr>
            <p:nvPr/>
          </p:nvSpPr>
          <p:spPr bwMode="auto">
            <a:xfrm flipH="1">
              <a:off x="5451475" y="3954463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1" name="Line 811"/>
            <p:cNvSpPr>
              <a:spLocks noChangeShapeType="1"/>
            </p:cNvSpPr>
            <p:nvPr/>
          </p:nvSpPr>
          <p:spPr bwMode="auto">
            <a:xfrm flipH="1">
              <a:off x="5419725" y="3954463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2" name="Freeform 812"/>
            <p:cNvSpPr>
              <a:spLocks/>
            </p:cNvSpPr>
            <p:nvPr/>
          </p:nvSpPr>
          <p:spPr bwMode="auto">
            <a:xfrm>
              <a:off x="5186363" y="3532188"/>
              <a:ext cx="79375" cy="106363"/>
            </a:xfrm>
            <a:custGeom>
              <a:avLst/>
              <a:gdLst>
                <a:gd name="T0" fmla="*/ 20 w 40"/>
                <a:gd name="T1" fmla="*/ 53 h 53"/>
                <a:gd name="T2" fmla="*/ 40 w 40"/>
                <a:gd name="T3" fmla="*/ 34 h 53"/>
                <a:gd name="T4" fmla="*/ 40 w 40"/>
                <a:gd name="T5" fmla="*/ 19 h 53"/>
                <a:gd name="T6" fmla="*/ 20 w 40"/>
                <a:gd name="T7" fmla="*/ 0 h 53"/>
                <a:gd name="T8" fmla="*/ 0 w 40"/>
                <a:gd name="T9" fmla="*/ 19 h 53"/>
                <a:gd name="T10" fmla="*/ 0 w 40"/>
                <a:gd name="T11" fmla="*/ 34 h 53"/>
                <a:gd name="T12" fmla="*/ 20 w 40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3">
                  <a:moveTo>
                    <a:pt x="20" y="53"/>
                  </a:moveTo>
                  <a:cubicBezTo>
                    <a:pt x="30" y="53"/>
                    <a:pt x="40" y="47"/>
                    <a:pt x="40" y="34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6"/>
                    <a:pt x="30" y="0"/>
                    <a:pt x="20" y="0"/>
                  </a:cubicBezTo>
                  <a:cubicBezTo>
                    <a:pt x="10" y="0"/>
                    <a:pt x="0" y="6"/>
                    <a:pt x="0" y="1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7"/>
                    <a:pt x="10" y="53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3" name="Freeform 813"/>
            <p:cNvSpPr>
              <a:spLocks/>
            </p:cNvSpPr>
            <p:nvPr/>
          </p:nvSpPr>
          <p:spPr bwMode="auto">
            <a:xfrm>
              <a:off x="5121275" y="3665538"/>
              <a:ext cx="258762" cy="330200"/>
            </a:xfrm>
            <a:custGeom>
              <a:avLst/>
              <a:gdLst>
                <a:gd name="T0" fmla="*/ 80 w 129"/>
                <a:gd name="T1" fmla="*/ 164 h 164"/>
                <a:gd name="T2" fmla="*/ 80 w 129"/>
                <a:gd name="T3" fmla="*/ 44 h 164"/>
                <a:gd name="T4" fmla="*/ 106 w 129"/>
                <a:gd name="T5" fmla="*/ 71 h 164"/>
                <a:gd name="T6" fmla="*/ 124 w 129"/>
                <a:gd name="T7" fmla="*/ 71 h 164"/>
                <a:gd name="T8" fmla="*/ 129 w 129"/>
                <a:gd name="T9" fmla="*/ 65 h 164"/>
                <a:gd name="T10" fmla="*/ 106 w 129"/>
                <a:gd name="T11" fmla="*/ 31 h 164"/>
                <a:gd name="T12" fmla="*/ 67 w 129"/>
                <a:gd name="T13" fmla="*/ 0 h 164"/>
                <a:gd name="T14" fmla="*/ 30 w 129"/>
                <a:gd name="T15" fmla="*/ 0 h 164"/>
                <a:gd name="T16" fmla="*/ 0 w 129"/>
                <a:gd name="T17" fmla="*/ 35 h 164"/>
                <a:gd name="T18" fmla="*/ 0 w 129"/>
                <a:gd name="T19" fmla="*/ 72 h 164"/>
                <a:gd name="T20" fmla="*/ 24 w 129"/>
                <a:gd name="T21" fmla="*/ 9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64">
                  <a:moveTo>
                    <a:pt x="80" y="164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11" y="76"/>
                    <a:pt x="119" y="76"/>
                    <a:pt x="124" y="71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29" y="65"/>
                    <a:pt x="113" y="40"/>
                    <a:pt x="106" y="31"/>
                  </a:cubicBezTo>
                  <a:cubicBezTo>
                    <a:pt x="100" y="22"/>
                    <a:pt x="89" y="0"/>
                    <a:pt x="67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6" y="0"/>
                    <a:pt x="0" y="15"/>
                    <a:pt x="0" y="3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2"/>
                    <a:pt x="13" y="94"/>
                    <a:pt x="24" y="94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4" name="Line 814"/>
            <p:cNvSpPr>
              <a:spLocks noChangeShapeType="1"/>
            </p:cNvSpPr>
            <p:nvPr/>
          </p:nvSpPr>
          <p:spPr bwMode="auto">
            <a:xfrm>
              <a:off x="5168900" y="3729038"/>
              <a:ext cx="0" cy="26670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5" name="Line 815"/>
            <p:cNvSpPr>
              <a:spLocks noChangeShapeType="1"/>
            </p:cNvSpPr>
            <p:nvPr/>
          </p:nvSpPr>
          <p:spPr bwMode="auto">
            <a:xfrm>
              <a:off x="5226050" y="3841751"/>
              <a:ext cx="0" cy="15398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15" name="Группа 1614"/>
          <p:cNvGrpSpPr/>
          <p:nvPr/>
        </p:nvGrpSpPr>
        <p:grpSpPr>
          <a:xfrm>
            <a:off x="5973763" y="3632201"/>
            <a:ext cx="500062" cy="336550"/>
            <a:chOff x="5973763" y="3632201"/>
            <a:chExt cx="500062" cy="336550"/>
          </a:xfrm>
        </p:grpSpPr>
        <p:sp>
          <p:nvSpPr>
            <p:cNvPr id="1366" name="Freeform 816"/>
            <p:cNvSpPr>
              <a:spLocks/>
            </p:cNvSpPr>
            <p:nvPr/>
          </p:nvSpPr>
          <p:spPr bwMode="auto">
            <a:xfrm>
              <a:off x="5999163" y="3713163"/>
              <a:ext cx="136525" cy="169863"/>
            </a:xfrm>
            <a:custGeom>
              <a:avLst/>
              <a:gdLst>
                <a:gd name="T0" fmla="*/ 86 w 86"/>
                <a:gd name="T1" fmla="*/ 0 h 107"/>
                <a:gd name="T2" fmla="*/ 10 w 86"/>
                <a:gd name="T3" fmla="*/ 0 h 107"/>
                <a:gd name="T4" fmla="*/ 10 w 86"/>
                <a:gd name="T5" fmla="*/ 10 h 107"/>
                <a:gd name="T6" fmla="*/ 0 w 86"/>
                <a:gd name="T7" fmla="*/ 10 h 107"/>
                <a:gd name="T8" fmla="*/ 0 w 86"/>
                <a:gd name="T9" fmla="*/ 31 h 107"/>
                <a:gd name="T10" fmla="*/ 10 w 86"/>
                <a:gd name="T11" fmla="*/ 31 h 107"/>
                <a:gd name="T12" fmla="*/ 10 w 86"/>
                <a:gd name="T13" fmla="*/ 107 h 107"/>
                <a:gd name="T14" fmla="*/ 86 w 86"/>
                <a:gd name="T15" fmla="*/ 107 h 107"/>
                <a:gd name="T16" fmla="*/ 86 w 86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107">
                  <a:moveTo>
                    <a:pt x="86" y="0"/>
                  </a:moveTo>
                  <a:lnTo>
                    <a:pt x="10" y="0"/>
                  </a:lnTo>
                  <a:lnTo>
                    <a:pt x="10" y="10"/>
                  </a:lnTo>
                  <a:lnTo>
                    <a:pt x="0" y="10"/>
                  </a:lnTo>
                  <a:lnTo>
                    <a:pt x="0" y="31"/>
                  </a:lnTo>
                  <a:lnTo>
                    <a:pt x="10" y="31"/>
                  </a:lnTo>
                  <a:lnTo>
                    <a:pt x="10" y="107"/>
                  </a:lnTo>
                  <a:lnTo>
                    <a:pt x="86" y="107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7" name="Line 817"/>
            <p:cNvSpPr>
              <a:spLocks noChangeShapeType="1"/>
            </p:cNvSpPr>
            <p:nvPr/>
          </p:nvSpPr>
          <p:spPr bwMode="auto">
            <a:xfrm>
              <a:off x="6038850" y="3632201"/>
              <a:ext cx="0" cy="8096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8" name="Line 818"/>
            <p:cNvSpPr>
              <a:spLocks noChangeShapeType="1"/>
            </p:cNvSpPr>
            <p:nvPr/>
          </p:nvSpPr>
          <p:spPr bwMode="auto">
            <a:xfrm>
              <a:off x="6070600" y="3673476"/>
              <a:ext cx="0" cy="3968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9" name="Line 819"/>
            <p:cNvSpPr>
              <a:spLocks noChangeShapeType="1"/>
            </p:cNvSpPr>
            <p:nvPr/>
          </p:nvSpPr>
          <p:spPr bwMode="auto">
            <a:xfrm>
              <a:off x="6046788" y="3744913"/>
              <a:ext cx="15875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0" name="Rectangle 820"/>
            <p:cNvSpPr>
              <a:spLocks noChangeArrowheads="1"/>
            </p:cNvSpPr>
            <p:nvPr/>
          </p:nvSpPr>
          <p:spPr bwMode="auto">
            <a:xfrm>
              <a:off x="6191250" y="3744913"/>
              <a:ext cx="104775" cy="65088"/>
            </a:xfrm>
            <a:prstGeom prst="rect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1" name="Rectangle 821"/>
            <p:cNvSpPr>
              <a:spLocks noChangeArrowheads="1"/>
            </p:cNvSpPr>
            <p:nvPr/>
          </p:nvSpPr>
          <p:spPr bwMode="auto">
            <a:xfrm>
              <a:off x="6086475" y="3744913"/>
              <a:ext cx="104775" cy="65088"/>
            </a:xfrm>
            <a:prstGeom prst="rect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2" name="Rectangle 822"/>
            <p:cNvSpPr>
              <a:spLocks noChangeArrowheads="1"/>
            </p:cNvSpPr>
            <p:nvPr/>
          </p:nvSpPr>
          <p:spPr bwMode="auto">
            <a:xfrm>
              <a:off x="6296025" y="3744913"/>
              <a:ext cx="104775" cy="65088"/>
            </a:xfrm>
            <a:prstGeom prst="rect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3" name="Rectangle 823"/>
            <p:cNvSpPr>
              <a:spLocks noChangeArrowheads="1"/>
            </p:cNvSpPr>
            <p:nvPr/>
          </p:nvSpPr>
          <p:spPr bwMode="auto">
            <a:xfrm>
              <a:off x="6135688" y="3681413"/>
              <a:ext cx="104775" cy="63500"/>
            </a:xfrm>
            <a:prstGeom prst="rect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4" name="Rectangle 824"/>
            <p:cNvSpPr>
              <a:spLocks noChangeArrowheads="1"/>
            </p:cNvSpPr>
            <p:nvPr/>
          </p:nvSpPr>
          <p:spPr bwMode="auto">
            <a:xfrm>
              <a:off x="6240463" y="3681413"/>
              <a:ext cx="104775" cy="63500"/>
            </a:xfrm>
            <a:prstGeom prst="rect">
              <a:avLst/>
            </a:pr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5" name="Freeform 825"/>
            <p:cNvSpPr>
              <a:spLocks/>
            </p:cNvSpPr>
            <p:nvPr/>
          </p:nvSpPr>
          <p:spPr bwMode="auto">
            <a:xfrm>
              <a:off x="5989638" y="3786188"/>
              <a:ext cx="450850" cy="128588"/>
            </a:xfrm>
            <a:custGeom>
              <a:avLst/>
              <a:gdLst>
                <a:gd name="T0" fmla="*/ 136 w 224"/>
                <a:gd name="T1" fmla="*/ 0 h 64"/>
                <a:gd name="T2" fmla="*/ 112 w 224"/>
                <a:gd name="T3" fmla="*/ 12 h 64"/>
                <a:gd name="T4" fmla="*/ 0 w 224"/>
                <a:gd name="T5" fmla="*/ 12 h 64"/>
                <a:gd name="T6" fmla="*/ 0 w 224"/>
                <a:gd name="T7" fmla="*/ 40 h 64"/>
                <a:gd name="T8" fmla="*/ 5 w 224"/>
                <a:gd name="T9" fmla="*/ 57 h 64"/>
                <a:gd name="T10" fmla="*/ 8 w 224"/>
                <a:gd name="T11" fmla="*/ 54 h 64"/>
                <a:gd name="T12" fmla="*/ 20 w 224"/>
                <a:gd name="T13" fmla="*/ 55 h 64"/>
                <a:gd name="T14" fmla="*/ 27 w 224"/>
                <a:gd name="T15" fmla="*/ 61 h 64"/>
                <a:gd name="T16" fmla="*/ 32 w 224"/>
                <a:gd name="T17" fmla="*/ 64 h 64"/>
                <a:gd name="T18" fmla="*/ 35 w 224"/>
                <a:gd name="T19" fmla="*/ 64 h 64"/>
                <a:gd name="T20" fmla="*/ 39 w 224"/>
                <a:gd name="T21" fmla="*/ 62 h 64"/>
                <a:gd name="T22" fmla="*/ 48 w 224"/>
                <a:gd name="T23" fmla="*/ 54 h 64"/>
                <a:gd name="T24" fmla="*/ 60 w 224"/>
                <a:gd name="T25" fmla="*/ 55 h 64"/>
                <a:gd name="T26" fmla="*/ 68 w 224"/>
                <a:gd name="T27" fmla="*/ 62 h 64"/>
                <a:gd name="T28" fmla="*/ 73 w 224"/>
                <a:gd name="T29" fmla="*/ 64 h 64"/>
                <a:gd name="T30" fmla="*/ 76 w 224"/>
                <a:gd name="T31" fmla="*/ 64 h 64"/>
                <a:gd name="T32" fmla="*/ 81 w 224"/>
                <a:gd name="T33" fmla="*/ 62 h 64"/>
                <a:gd name="T34" fmla="*/ 89 w 224"/>
                <a:gd name="T35" fmla="*/ 54 h 64"/>
                <a:gd name="T36" fmla="*/ 101 w 224"/>
                <a:gd name="T37" fmla="*/ 54 h 64"/>
                <a:gd name="T38" fmla="*/ 110 w 224"/>
                <a:gd name="T39" fmla="*/ 62 h 64"/>
                <a:gd name="T40" fmla="*/ 114 w 224"/>
                <a:gd name="T41" fmla="*/ 64 h 64"/>
                <a:gd name="T42" fmla="*/ 117 w 224"/>
                <a:gd name="T43" fmla="*/ 64 h 64"/>
                <a:gd name="T44" fmla="*/ 122 w 224"/>
                <a:gd name="T45" fmla="*/ 62 h 64"/>
                <a:gd name="T46" fmla="*/ 129 w 224"/>
                <a:gd name="T47" fmla="*/ 55 h 64"/>
                <a:gd name="T48" fmla="*/ 141 w 224"/>
                <a:gd name="T49" fmla="*/ 54 h 64"/>
                <a:gd name="T50" fmla="*/ 151 w 224"/>
                <a:gd name="T51" fmla="*/ 62 h 64"/>
                <a:gd name="T52" fmla="*/ 155 w 224"/>
                <a:gd name="T53" fmla="*/ 64 h 64"/>
                <a:gd name="T54" fmla="*/ 158 w 224"/>
                <a:gd name="T55" fmla="*/ 64 h 64"/>
                <a:gd name="T56" fmla="*/ 163 w 224"/>
                <a:gd name="T57" fmla="*/ 61 h 64"/>
                <a:gd name="T58" fmla="*/ 170 w 224"/>
                <a:gd name="T59" fmla="*/ 55 h 64"/>
                <a:gd name="T60" fmla="*/ 182 w 224"/>
                <a:gd name="T61" fmla="*/ 54 h 64"/>
                <a:gd name="T62" fmla="*/ 189 w 224"/>
                <a:gd name="T63" fmla="*/ 60 h 64"/>
                <a:gd name="T64" fmla="*/ 224 w 224"/>
                <a:gd name="T65" fmla="*/ 0 h 64"/>
                <a:gd name="T66" fmla="*/ 136 w 224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4" h="64">
                  <a:moveTo>
                    <a:pt x="136" y="0"/>
                  </a:moveTo>
                  <a:cubicBezTo>
                    <a:pt x="112" y="12"/>
                    <a:pt x="112" y="12"/>
                    <a:pt x="112" y="12"/>
                  </a:cubicBezTo>
                  <a:cubicBezTo>
                    <a:pt x="112" y="12"/>
                    <a:pt x="17" y="12"/>
                    <a:pt x="0" y="1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8"/>
                    <a:pt x="2" y="53"/>
                    <a:pt x="5" y="57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12" y="51"/>
                    <a:pt x="17" y="51"/>
                    <a:pt x="20" y="55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8" y="63"/>
                    <a:pt x="30" y="64"/>
                    <a:pt x="32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2" y="51"/>
                    <a:pt x="57" y="51"/>
                    <a:pt x="60" y="55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70" y="63"/>
                    <a:pt x="71" y="64"/>
                    <a:pt x="73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8" y="64"/>
                    <a:pt x="79" y="63"/>
                    <a:pt x="81" y="6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92" y="51"/>
                    <a:pt x="97" y="51"/>
                    <a:pt x="101" y="54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1" y="63"/>
                    <a:pt x="112" y="64"/>
                    <a:pt x="114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9" y="64"/>
                    <a:pt x="120" y="63"/>
                    <a:pt x="122" y="62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33" y="51"/>
                    <a:pt x="138" y="51"/>
                    <a:pt x="141" y="54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2" y="63"/>
                    <a:pt x="154" y="64"/>
                    <a:pt x="155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4"/>
                    <a:pt x="162" y="63"/>
                    <a:pt x="163" y="61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73" y="51"/>
                    <a:pt x="178" y="51"/>
                    <a:pt x="182" y="54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94" y="43"/>
                    <a:pt x="224" y="30"/>
                    <a:pt x="224" y="0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6" name="Freeform 826"/>
            <p:cNvSpPr>
              <a:spLocks/>
            </p:cNvSpPr>
            <p:nvPr/>
          </p:nvSpPr>
          <p:spPr bwMode="auto">
            <a:xfrm>
              <a:off x="5989638" y="3786188"/>
              <a:ext cx="450850" cy="120650"/>
            </a:xfrm>
            <a:custGeom>
              <a:avLst/>
              <a:gdLst>
                <a:gd name="T0" fmla="*/ 189 w 224"/>
                <a:gd name="T1" fmla="*/ 60 h 60"/>
                <a:gd name="T2" fmla="*/ 224 w 224"/>
                <a:gd name="T3" fmla="*/ 0 h 60"/>
                <a:gd name="T4" fmla="*/ 136 w 224"/>
                <a:gd name="T5" fmla="*/ 0 h 60"/>
                <a:gd name="T6" fmla="*/ 112 w 224"/>
                <a:gd name="T7" fmla="*/ 12 h 60"/>
                <a:gd name="T8" fmla="*/ 0 w 224"/>
                <a:gd name="T9" fmla="*/ 12 h 60"/>
                <a:gd name="T10" fmla="*/ 0 w 224"/>
                <a:gd name="T11" fmla="*/ 40 h 60"/>
                <a:gd name="T12" fmla="*/ 4 w 224"/>
                <a:gd name="T13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60">
                  <a:moveTo>
                    <a:pt x="189" y="60"/>
                  </a:moveTo>
                  <a:cubicBezTo>
                    <a:pt x="193" y="43"/>
                    <a:pt x="224" y="30"/>
                    <a:pt x="224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2"/>
                    <a:pt x="17" y="12"/>
                    <a:pt x="0" y="1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8"/>
                    <a:pt x="2" y="52"/>
                    <a:pt x="4" y="56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7" name="Freeform 827"/>
            <p:cNvSpPr>
              <a:spLocks/>
            </p:cNvSpPr>
            <p:nvPr/>
          </p:nvSpPr>
          <p:spPr bwMode="auto">
            <a:xfrm>
              <a:off x="5973763" y="3889376"/>
              <a:ext cx="417512" cy="31750"/>
            </a:xfrm>
            <a:custGeom>
              <a:avLst/>
              <a:gdLst>
                <a:gd name="T0" fmla="*/ 207 w 207"/>
                <a:gd name="T1" fmla="*/ 16 h 16"/>
                <a:gd name="T2" fmla="*/ 190 w 207"/>
                <a:gd name="T3" fmla="*/ 3 h 16"/>
                <a:gd name="T4" fmla="*/ 178 w 207"/>
                <a:gd name="T5" fmla="*/ 4 h 16"/>
                <a:gd name="T6" fmla="*/ 171 w 207"/>
                <a:gd name="T7" fmla="*/ 10 h 16"/>
                <a:gd name="T8" fmla="*/ 159 w 207"/>
                <a:gd name="T9" fmla="*/ 11 h 16"/>
                <a:gd name="T10" fmla="*/ 149 w 207"/>
                <a:gd name="T11" fmla="*/ 3 h 16"/>
                <a:gd name="T12" fmla="*/ 137 w 207"/>
                <a:gd name="T13" fmla="*/ 4 h 16"/>
                <a:gd name="T14" fmla="*/ 130 w 207"/>
                <a:gd name="T15" fmla="*/ 11 h 16"/>
                <a:gd name="T16" fmla="*/ 118 w 207"/>
                <a:gd name="T17" fmla="*/ 11 h 16"/>
                <a:gd name="T18" fmla="*/ 109 w 207"/>
                <a:gd name="T19" fmla="*/ 3 h 16"/>
                <a:gd name="T20" fmla="*/ 97 w 207"/>
                <a:gd name="T21" fmla="*/ 3 h 16"/>
                <a:gd name="T22" fmla="*/ 89 w 207"/>
                <a:gd name="T23" fmla="*/ 11 h 16"/>
                <a:gd name="T24" fmla="*/ 76 w 207"/>
                <a:gd name="T25" fmla="*/ 11 h 16"/>
                <a:gd name="T26" fmla="*/ 68 w 207"/>
                <a:gd name="T27" fmla="*/ 4 h 16"/>
                <a:gd name="T28" fmla="*/ 56 w 207"/>
                <a:gd name="T29" fmla="*/ 3 h 16"/>
                <a:gd name="T30" fmla="*/ 47 w 207"/>
                <a:gd name="T31" fmla="*/ 11 h 16"/>
                <a:gd name="T32" fmla="*/ 35 w 207"/>
                <a:gd name="T33" fmla="*/ 10 h 16"/>
                <a:gd name="T34" fmla="*/ 28 w 207"/>
                <a:gd name="T35" fmla="*/ 4 h 16"/>
                <a:gd name="T36" fmla="*/ 16 w 207"/>
                <a:gd name="T37" fmla="*/ 3 h 16"/>
                <a:gd name="T38" fmla="*/ 0 w 207"/>
                <a:gd name="T3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16">
                  <a:moveTo>
                    <a:pt x="207" y="16"/>
                  </a:moveTo>
                  <a:cubicBezTo>
                    <a:pt x="190" y="3"/>
                    <a:pt x="190" y="3"/>
                    <a:pt x="190" y="3"/>
                  </a:cubicBezTo>
                  <a:cubicBezTo>
                    <a:pt x="186" y="0"/>
                    <a:pt x="181" y="0"/>
                    <a:pt x="178" y="4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68" y="14"/>
                    <a:pt x="163" y="14"/>
                    <a:pt x="159" y="11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6" y="0"/>
                    <a:pt x="141" y="0"/>
                    <a:pt x="137" y="4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26" y="14"/>
                    <a:pt x="121" y="14"/>
                    <a:pt x="118" y="11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5" y="0"/>
                    <a:pt x="100" y="0"/>
                    <a:pt x="97" y="3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5" y="14"/>
                    <a:pt x="80" y="14"/>
                    <a:pt x="76" y="11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5" y="0"/>
                    <a:pt x="60" y="0"/>
                    <a:pt x="56" y="3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4" y="14"/>
                    <a:pt x="38" y="14"/>
                    <a:pt x="35" y="1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0"/>
                    <a:pt x="20" y="0"/>
                    <a:pt x="16" y="3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8" name="Freeform 828"/>
            <p:cNvSpPr>
              <a:spLocks/>
            </p:cNvSpPr>
            <p:nvPr/>
          </p:nvSpPr>
          <p:spPr bwMode="auto">
            <a:xfrm>
              <a:off x="6056313" y="3937001"/>
              <a:ext cx="417512" cy="31750"/>
            </a:xfrm>
            <a:custGeom>
              <a:avLst/>
              <a:gdLst>
                <a:gd name="T0" fmla="*/ 207 w 207"/>
                <a:gd name="T1" fmla="*/ 16 h 16"/>
                <a:gd name="T2" fmla="*/ 190 w 207"/>
                <a:gd name="T3" fmla="*/ 3 h 16"/>
                <a:gd name="T4" fmla="*/ 178 w 207"/>
                <a:gd name="T5" fmla="*/ 4 h 16"/>
                <a:gd name="T6" fmla="*/ 172 w 207"/>
                <a:gd name="T7" fmla="*/ 10 h 16"/>
                <a:gd name="T8" fmla="*/ 159 w 207"/>
                <a:gd name="T9" fmla="*/ 11 h 16"/>
                <a:gd name="T10" fmla="*/ 150 w 207"/>
                <a:gd name="T11" fmla="*/ 3 h 16"/>
                <a:gd name="T12" fmla="*/ 137 w 207"/>
                <a:gd name="T13" fmla="*/ 4 h 16"/>
                <a:gd name="T14" fmla="*/ 130 w 207"/>
                <a:gd name="T15" fmla="*/ 11 h 16"/>
                <a:gd name="T16" fmla="*/ 118 w 207"/>
                <a:gd name="T17" fmla="*/ 11 h 16"/>
                <a:gd name="T18" fmla="*/ 109 w 207"/>
                <a:gd name="T19" fmla="*/ 3 h 16"/>
                <a:gd name="T20" fmla="*/ 97 w 207"/>
                <a:gd name="T21" fmla="*/ 3 h 16"/>
                <a:gd name="T22" fmla="*/ 89 w 207"/>
                <a:gd name="T23" fmla="*/ 11 h 16"/>
                <a:gd name="T24" fmla="*/ 77 w 207"/>
                <a:gd name="T25" fmla="*/ 11 h 16"/>
                <a:gd name="T26" fmla="*/ 69 w 207"/>
                <a:gd name="T27" fmla="*/ 4 h 16"/>
                <a:gd name="T28" fmla="*/ 57 w 207"/>
                <a:gd name="T29" fmla="*/ 3 h 16"/>
                <a:gd name="T30" fmla="*/ 48 w 207"/>
                <a:gd name="T31" fmla="*/ 11 h 16"/>
                <a:gd name="T32" fmla="*/ 35 w 207"/>
                <a:gd name="T33" fmla="*/ 10 h 16"/>
                <a:gd name="T34" fmla="*/ 28 w 207"/>
                <a:gd name="T35" fmla="*/ 4 h 16"/>
                <a:gd name="T36" fmla="*/ 16 w 207"/>
                <a:gd name="T37" fmla="*/ 3 h 16"/>
                <a:gd name="T38" fmla="*/ 0 w 207"/>
                <a:gd name="T3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16">
                  <a:moveTo>
                    <a:pt x="207" y="16"/>
                  </a:moveTo>
                  <a:cubicBezTo>
                    <a:pt x="190" y="3"/>
                    <a:pt x="190" y="3"/>
                    <a:pt x="190" y="3"/>
                  </a:cubicBezTo>
                  <a:cubicBezTo>
                    <a:pt x="186" y="0"/>
                    <a:pt x="181" y="0"/>
                    <a:pt x="178" y="4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68" y="14"/>
                    <a:pt x="163" y="14"/>
                    <a:pt x="159" y="11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46" y="0"/>
                    <a:pt x="141" y="0"/>
                    <a:pt x="137" y="4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27" y="14"/>
                    <a:pt x="122" y="14"/>
                    <a:pt x="118" y="11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6" y="0"/>
                    <a:pt x="101" y="0"/>
                    <a:pt x="97" y="3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5" y="14"/>
                    <a:pt x="80" y="14"/>
                    <a:pt x="77" y="11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5" y="0"/>
                    <a:pt x="60" y="0"/>
                    <a:pt x="57" y="3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4" y="14"/>
                    <a:pt x="39" y="14"/>
                    <a:pt x="35" y="1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0"/>
                    <a:pt x="20" y="0"/>
                    <a:pt x="16" y="3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9" name="Line 829"/>
            <p:cNvSpPr>
              <a:spLocks noChangeShapeType="1"/>
            </p:cNvSpPr>
            <p:nvPr/>
          </p:nvSpPr>
          <p:spPr bwMode="auto">
            <a:xfrm flipH="1">
              <a:off x="6272213" y="3817938"/>
              <a:ext cx="23812" cy="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16" name="Группа 1615"/>
          <p:cNvGrpSpPr/>
          <p:nvPr/>
        </p:nvGrpSpPr>
        <p:grpSpPr>
          <a:xfrm>
            <a:off x="6853238" y="3560763"/>
            <a:ext cx="479424" cy="436563"/>
            <a:chOff x="6853238" y="3560763"/>
            <a:chExt cx="479424" cy="436563"/>
          </a:xfrm>
        </p:grpSpPr>
        <p:sp>
          <p:nvSpPr>
            <p:cNvPr id="1380" name="Freeform 830"/>
            <p:cNvSpPr>
              <a:spLocks/>
            </p:cNvSpPr>
            <p:nvPr/>
          </p:nvSpPr>
          <p:spPr bwMode="auto">
            <a:xfrm>
              <a:off x="6935788" y="3652838"/>
              <a:ext cx="314325" cy="185738"/>
            </a:xfrm>
            <a:custGeom>
              <a:avLst/>
              <a:gdLst>
                <a:gd name="T0" fmla="*/ 99 w 198"/>
                <a:gd name="T1" fmla="*/ 0 h 117"/>
                <a:gd name="T2" fmla="*/ 0 w 198"/>
                <a:gd name="T3" fmla="*/ 58 h 117"/>
                <a:gd name="T4" fmla="*/ 99 w 198"/>
                <a:gd name="T5" fmla="*/ 117 h 117"/>
                <a:gd name="T6" fmla="*/ 198 w 198"/>
                <a:gd name="T7" fmla="*/ 58 h 117"/>
                <a:gd name="T8" fmla="*/ 99 w 198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7">
                  <a:moveTo>
                    <a:pt x="99" y="0"/>
                  </a:moveTo>
                  <a:lnTo>
                    <a:pt x="0" y="58"/>
                  </a:lnTo>
                  <a:lnTo>
                    <a:pt x="99" y="117"/>
                  </a:lnTo>
                  <a:lnTo>
                    <a:pt x="198" y="5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1" name="Freeform 831"/>
            <p:cNvSpPr>
              <a:spLocks/>
            </p:cNvSpPr>
            <p:nvPr/>
          </p:nvSpPr>
          <p:spPr bwMode="auto">
            <a:xfrm>
              <a:off x="6940550" y="3841751"/>
              <a:ext cx="304800" cy="155575"/>
            </a:xfrm>
            <a:custGeom>
              <a:avLst/>
              <a:gdLst>
                <a:gd name="T0" fmla="*/ 0 w 192"/>
                <a:gd name="T1" fmla="*/ 0 h 98"/>
                <a:gd name="T2" fmla="*/ 0 w 192"/>
                <a:gd name="T3" fmla="*/ 40 h 98"/>
                <a:gd name="T4" fmla="*/ 96 w 192"/>
                <a:gd name="T5" fmla="*/ 98 h 98"/>
                <a:gd name="T6" fmla="*/ 192 w 192"/>
                <a:gd name="T7" fmla="*/ 40 h 98"/>
                <a:gd name="T8" fmla="*/ 192 w 192"/>
                <a:gd name="T9" fmla="*/ 0 h 98"/>
                <a:gd name="T10" fmla="*/ 0 w 192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98">
                  <a:moveTo>
                    <a:pt x="0" y="0"/>
                  </a:moveTo>
                  <a:lnTo>
                    <a:pt x="0" y="40"/>
                  </a:lnTo>
                  <a:lnTo>
                    <a:pt x="96" y="98"/>
                  </a:lnTo>
                  <a:lnTo>
                    <a:pt x="192" y="40"/>
                  </a:lnTo>
                  <a:lnTo>
                    <a:pt x="1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2" name="Freeform 832"/>
            <p:cNvSpPr>
              <a:spLocks/>
            </p:cNvSpPr>
            <p:nvPr/>
          </p:nvSpPr>
          <p:spPr bwMode="auto">
            <a:xfrm>
              <a:off x="6940550" y="3849688"/>
              <a:ext cx="304800" cy="147638"/>
            </a:xfrm>
            <a:custGeom>
              <a:avLst/>
              <a:gdLst>
                <a:gd name="T0" fmla="*/ 192 w 192"/>
                <a:gd name="T1" fmla="*/ 0 h 93"/>
                <a:gd name="T2" fmla="*/ 192 w 192"/>
                <a:gd name="T3" fmla="*/ 35 h 93"/>
                <a:gd name="T4" fmla="*/ 96 w 192"/>
                <a:gd name="T5" fmla="*/ 93 h 93"/>
                <a:gd name="T6" fmla="*/ 0 w 192"/>
                <a:gd name="T7" fmla="*/ 35 h 93"/>
                <a:gd name="T8" fmla="*/ 0 w 19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93">
                  <a:moveTo>
                    <a:pt x="192" y="0"/>
                  </a:moveTo>
                  <a:lnTo>
                    <a:pt x="192" y="35"/>
                  </a:lnTo>
                  <a:lnTo>
                    <a:pt x="96" y="93"/>
                  </a:lnTo>
                  <a:lnTo>
                    <a:pt x="0" y="35"/>
                  </a:lnTo>
                  <a:lnTo>
                    <a:pt x="0" y="0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3" name="Freeform 833"/>
            <p:cNvSpPr>
              <a:spLocks/>
            </p:cNvSpPr>
            <p:nvPr/>
          </p:nvSpPr>
          <p:spPr bwMode="auto">
            <a:xfrm>
              <a:off x="7092950" y="3744913"/>
              <a:ext cx="239712" cy="147638"/>
            </a:xfrm>
            <a:custGeom>
              <a:avLst/>
              <a:gdLst>
                <a:gd name="T0" fmla="*/ 151 w 151"/>
                <a:gd name="T1" fmla="*/ 35 h 93"/>
                <a:gd name="T2" fmla="*/ 52 w 151"/>
                <a:gd name="T3" fmla="*/ 93 h 93"/>
                <a:gd name="T4" fmla="*/ 0 w 151"/>
                <a:gd name="T5" fmla="*/ 59 h 93"/>
                <a:gd name="T6" fmla="*/ 99 w 151"/>
                <a:gd name="T7" fmla="*/ 0 h 93"/>
                <a:gd name="T8" fmla="*/ 151 w 151"/>
                <a:gd name="T9" fmla="*/ 3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3">
                  <a:moveTo>
                    <a:pt x="151" y="35"/>
                  </a:moveTo>
                  <a:lnTo>
                    <a:pt x="52" y="93"/>
                  </a:lnTo>
                  <a:lnTo>
                    <a:pt x="0" y="59"/>
                  </a:lnTo>
                  <a:lnTo>
                    <a:pt x="99" y="0"/>
                  </a:lnTo>
                  <a:lnTo>
                    <a:pt x="151" y="35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4" name="Freeform 834"/>
            <p:cNvSpPr>
              <a:spLocks/>
            </p:cNvSpPr>
            <p:nvPr/>
          </p:nvSpPr>
          <p:spPr bwMode="auto">
            <a:xfrm>
              <a:off x="6853238" y="3744913"/>
              <a:ext cx="239712" cy="147638"/>
            </a:xfrm>
            <a:custGeom>
              <a:avLst/>
              <a:gdLst>
                <a:gd name="T0" fmla="*/ 0 w 151"/>
                <a:gd name="T1" fmla="*/ 35 h 93"/>
                <a:gd name="T2" fmla="*/ 99 w 151"/>
                <a:gd name="T3" fmla="*/ 93 h 93"/>
                <a:gd name="T4" fmla="*/ 151 w 151"/>
                <a:gd name="T5" fmla="*/ 59 h 93"/>
                <a:gd name="T6" fmla="*/ 52 w 151"/>
                <a:gd name="T7" fmla="*/ 0 h 93"/>
                <a:gd name="T8" fmla="*/ 0 w 151"/>
                <a:gd name="T9" fmla="*/ 3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3">
                  <a:moveTo>
                    <a:pt x="0" y="35"/>
                  </a:moveTo>
                  <a:lnTo>
                    <a:pt x="99" y="93"/>
                  </a:lnTo>
                  <a:lnTo>
                    <a:pt x="151" y="59"/>
                  </a:lnTo>
                  <a:lnTo>
                    <a:pt x="5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5" name="Freeform 835"/>
            <p:cNvSpPr>
              <a:spLocks/>
            </p:cNvSpPr>
            <p:nvPr/>
          </p:nvSpPr>
          <p:spPr bwMode="auto">
            <a:xfrm>
              <a:off x="7092950" y="3597276"/>
              <a:ext cx="239712" cy="147638"/>
            </a:xfrm>
            <a:custGeom>
              <a:avLst/>
              <a:gdLst>
                <a:gd name="T0" fmla="*/ 151 w 151"/>
                <a:gd name="T1" fmla="*/ 58 h 93"/>
                <a:gd name="T2" fmla="*/ 52 w 151"/>
                <a:gd name="T3" fmla="*/ 0 h 93"/>
                <a:gd name="T4" fmla="*/ 0 w 151"/>
                <a:gd name="T5" fmla="*/ 35 h 93"/>
                <a:gd name="T6" fmla="*/ 99 w 151"/>
                <a:gd name="T7" fmla="*/ 93 h 93"/>
                <a:gd name="T8" fmla="*/ 151 w 151"/>
                <a:gd name="T9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3">
                  <a:moveTo>
                    <a:pt x="151" y="58"/>
                  </a:moveTo>
                  <a:lnTo>
                    <a:pt x="52" y="0"/>
                  </a:lnTo>
                  <a:lnTo>
                    <a:pt x="0" y="35"/>
                  </a:lnTo>
                  <a:lnTo>
                    <a:pt x="99" y="93"/>
                  </a:lnTo>
                  <a:lnTo>
                    <a:pt x="151" y="58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6" name="Freeform 836"/>
            <p:cNvSpPr>
              <a:spLocks/>
            </p:cNvSpPr>
            <p:nvPr/>
          </p:nvSpPr>
          <p:spPr bwMode="auto">
            <a:xfrm>
              <a:off x="6853238" y="3597276"/>
              <a:ext cx="239712" cy="147638"/>
            </a:xfrm>
            <a:custGeom>
              <a:avLst/>
              <a:gdLst>
                <a:gd name="T0" fmla="*/ 0 w 151"/>
                <a:gd name="T1" fmla="*/ 58 h 93"/>
                <a:gd name="T2" fmla="*/ 99 w 151"/>
                <a:gd name="T3" fmla="*/ 0 h 93"/>
                <a:gd name="T4" fmla="*/ 151 w 151"/>
                <a:gd name="T5" fmla="*/ 35 h 93"/>
                <a:gd name="T6" fmla="*/ 52 w 151"/>
                <a:gd name="T7" fmla="*/ 93 h 93"/>
                <a:gd name="T8" fmla="*/ 0 w 151"/>
                <a:gd name="T9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3">
                  <a:moveTo>
                    <a:pt x="0" y="58"/>
                  </a:moveTo>
                  <a:lnTo>
                    <a:pt x="99" y="0"/>
                  </a:lnTo>
                  <a:lnTo>
                    <a:pt x="151" y="35"/>
                  </a:lnTo>
                  <a:lnTo>
                    <a:pt x="52" y="9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7" name="Line 837"/>
            <p:cNvSpPr>
              <a:spLocks noChangeShapeType="1"/>
            </p:cNvSpPr>
            <p:nvPr/>
          </p:nvSpPr>
          <p:spPr bwMode="auto">
            <a:xfrm>
              <a:off x="7092950" y="3841751"/>
              <a:ext cx="0" cy="153988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8" name="Freeform 838"/>
            <p:cNvSpPr>
              <a:spLocks/>
            </p:cNvSpPr>
            <p:nvPr/>
          </p:nvSpPr>
          <p:spPr bwMode="auto">
            <a:xfrm>
              <a:off x="7010400" y="3560763"/>
              <a:ext cx="165100" cy="212725"/>
            </a:xfrm>
            <a:custGeom>
              <a:avLst/>
              <a:gdLst>
                <a:gd name="T0" fmla="*/ 77 w 104"/>
                <a:gd name="T1" fmla="*/ 76 h 134"/>
                <a:gd name="T2" fmla="*/ 77 w 104"/>
                <a:gd name="T3" fmla="*/ 0 h 134"/>
                <a:gd name="T4" fmla="*/ 27 w 104"/>
                <a:gd name="T5" fmla="*/ 0 h 134"/>
                <a:gd name="T6" fmla="*/ 27 w 104"/>
                <a:gd name="T7" fmla="*/ 76 h 134"/>
                <a:gd name="T8" fmla="*/ 0 w 104"/>
                <a:gd name="T9" fmla="*/ 76 h 134"/>
                <a:gd name="T10" fmla="*/ 52 w 104"/>
                <a:gd name="T11" fmla="*/ 134 h 134"/>
                <a:gd name="T12" fmla="*/ 104 w 104"/>
                <a:gd name="T13" fmla="*/ 76 h 134"/>
                <a:gd name="T14" fmla="*/ 77 w 104"/>
                <a:gd name="T15" fmla="*/ 7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134">
                  <a:moveTo>
                    <a:pt x="77" y="76"/>
                  </a:moveTo>
                  <a:lnTo>
                    <a:pt x="77" y="0"/>
                  </a:lnTo>
                  <a:lnTo>
                    <a:pt x="27" y="0"/>
                  </a:lnTo>
                  <a:lnTo>
                    <a:pt x="27" y="76"/>
                  </a:lnTo>
                  <a:lnTo>
                    <a:pt x="0" y="76"/>
                  </a:lnTo>
                  <a:lnTo>
                    <a:pt x="52" y="134"/>
                  </a:lnTo>
                  <a:lnTo>
                    <a:pt x="104" y="76"/>
                  </a:lnTo>
                  <a:lnTo>
                    <a:pt x="77" y="76"/>
                  </a:ln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17" name="Группа 1616"/>
          <p:cNvGrpSpPr/>
          <p:nvPr/>
        </p:nvGrpSpPr>
        <p:grpSpPr>
          <a:xfrm>
            <a:off x="7824788" y="3511551"/>
            <a:ext cx="298450" cy="492125"/>
            <a:chOff x="7824788" y="3511551"/>
            <a:chExt cx="298450" cy="492125"/>
          </a:xfrm>
        </p:grpSpPr>
        <p:sp>
          <p:nvSpPr>
            <p:cNvPr id="1389" name="Freeform 839"/>
            <p:cNvSpPr>
              <a:spLocks/>
            </p:cNvSpPr>
            <p:nvPr/>
          </p:nvSpPr>
          <p:spPr bwMode="auto">
            <a:xfrm>
              <a:off x="7912100" y="3616326"/>
              <a:ext cx="119062" cy="149225"/>
            </a:xfrm>
            <a:custGeom>
              <a:avLst/>
              <a:gdLst>
                <a:gd name="T0" fmla="*/ 59 w 59"/>
                <a:gd name="T1" fmla="*/ 49 h 74"/>
                <a:gd name="T2" fmla="*/ 50 w 59"/>
                <a:gd name="T3" fmla="*/ 47 h 74"/>
                <a:gd name="T4" fmla="*/ 37 w 59"/>
                <a:gd name="T5" fmla="*/ 57 h 74"/>
                <a:gd name="T6" fmla="*/ 23 w 59"/>
                <a:gd name="T7" fmla="*/ 46 h 74"/>
                <a:gd name="T8" fmla="*/ 31 w 59"/>
                <a:gd name="T9" fmla="*/ 34 h 74"/>
                <a:gd name="T10" fmla="*/ 45 w 59"/>
                <a:gd name="T11" fmla="*/ 11 h 74"/>
                <a:gd name="T12" fmla="*/ 45 w 59"/>
                <a:gd name="T13" fmla="*/ 5 h 74"/>
                <a:gd name="T14" fmla="*/ 40 w 59"/>
                <a:gd name="T15" fmla="*/ 0 h 74"/>
                <a:gd name="T16" fmla="*/ 26 w 59"/>
                <a:gd name="T17" fmla="*/ 0 h 74"/>
                <a:gd name="T18" fmla="*/ 21 w 59"/>
                <a:gd name="T19" fmla="*/ 5 h 74"/>
                <a:gd name="T20" fmla="*/ 21 w 59"/>
                <a:gd name="T21" fmla="*/ 7 h 74"/>
                <a:gd name="T22" fmla="*/ 13 w 59"/>
                <a:gd name="T23" fmla="*/ 21 h 74"/>
                <a:gd name="T24" fmla="*/ 0 w 59"/>
                <a:gd name="T25" fmla="*/ 45 h 74"/>
                <a:gd name="T26" fmla="*/ 31 w 59"/>
                <a:gd name="T27" fmla="*/ 74 h 74"/>
                <a:gd name="T28" fmla="*/ 59 w 59"/>
                <a:gd name="T29" fmla="*/ 50 h 74"/>
                <a:gd name="T30" fmla="*/ 59 w 59"/>
                <a:gd name="T31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74">
                  <a:moveTo>
                    <a:pt x="59" y="49"/>
                  </a:moveTo>
                  <a:cubicBezTo>
                    <a:pt x="59" y="44"/>
                    <a:pt x="52" y="42"/>
                    <a:pt x="50" y="47"/>
                  </a:cubicBezTo>
                  <a:cubicBezTo>
                    <a:pt x="48" y="52"/>
                    <a:pt x="42" y="57"/>
                    <a:pt x="37" y="57"/>
                  </a:cubicBezTo>
                  <a:cubicBezTo>
                    <a:pt x="31" y="57"/>
                    <a:pt x="23" y="55"/>
                    <a:pt x="23" y="46"/>
                  </a:cubicBezTo>
                  <a:cubicBezTo>
                    <a:pt x="23" y="40"/>
                    <a:pt x="26" y="36"/>
                    <a:pt x="31" y="34"/>
                  </a:cubicBezTo>
                  <a:cubicBezTo>
                    <a:pt x="38" y="31"/>
                    <a:pt x="45" y="22"/>
                    <a:pt x="45" y="11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1" y="2"/>
                    <a:pt x="21" y="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2"/>
                    <a:pt x="18" y="18"/>
                    <a:pt x="13" y="21"/>
                  </a:cubicBezTo>
                  <a:cubicBezTo>
                    <a:pt x="5" y="26"/>
                    <a:pt x="0" y="34"/>
                    <a:pt x="0" y="45"/>
                  </a:cubicBezTo>
                  <a:cubicBezTo>
                    <a:pt x="0" y="61"/>
                    <a:pt x="16" y="74"/>
                    <a:pt x="31" y="74"/>
                  </a:cubicBezTo>
                  <a:cubicBezTo>
                    <a:pt x="46" y="74"/>
                    <a:pt x="58" y="61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lose/>
                </a:path>
              </a:pathLst>
            </a:cu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0" name="Line 840"/>
            <p:cNvSpPr>
              <a:spLocks noChangeShapeType="1"/>
            </p:cNvSpPr>
            <p:nvPr/>
          </p:nvSpPr>
          <p:spPr bwMode="auto">
            <a:xfrm>
              <a:off x="8031163" y="3765551"/>
              <a:ext cx="34925" cy="36513"/>
            </a:xfrm>
            <a:prstGeom prst="line">
              <a:avLst/>
            </a:prstGeom>
            <a:noFill/>
            <a:ln w="7938" cap="rnd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1" name="Freeform 841"/>
            <p:cNvSpPr>
              <a:spLocks/>
            </p:cNvSpPr>
            <p:nvPr/>
          </p:nvSpPr>
          <p:spPr bwMode="auto">
            <a:xfrm>
              <a:off x="7874000" y="3714751"/>
              <a:ext cx="104775" cy="87313"/>
            </a:xfrm>
            <a:custGeom>
              <a:avLst/>
              <a:gdLst>
                <a:gd name="T0" fmla="*/ 0 w 52"/>
                <a:gd name="T1" fmla="*/ 43 h 43"/>
                <a:gd name="T2" fmla="*/ 12 w 52"/>
                <a:gd name="T3" fmla="*/ 31 h 43"/>
                <a:gd name="T4" fmla="*/ 36 w 52"/>
                <a:gd name="T5" fmla="*/ 7 h 43"/>
                <a:gd name="T6" fmla="*/ 52 w 52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3">
                  <a:moveTo>
                    <a:pt x="0" y="43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41" y="2"/>
                    <a:pt x="46" y="0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2" name="Freeform 842"/>
            <p:cNvSpPr>
              <a:spLocks/>
            </p:cNvSpPr>
            <p:nvPr/>
          </p:nvSpPr>
          <p:spPr bwMode="auto">
            <a:xfrm>
              <a:off x="7897813" y="3511551"/>
              <a:ext cx="168275" cy="104775"/>
            </a:xfrm>
            <a:custGeom>
              <a:avLst/>
              <a:gdLst>
                <a:gd name="T0" fmla="*/ 0 w 106"/>
                <a:gd name="T1" fmla="*/ 0 h 66"/>
                <a:gd name="T2" fmla="*/ 0 w 106"/>
                <a:gd name="T3" fmla="*/ 41 h 66"/>
                <a:gd name="T4" fmla="*/ 20 w 106"/>
                <a:gd name="T5" fmla="*/ 66 h 66"/>
                <a:gd name="T6" fmla="*/ 87 w 106"/>
                <a:gd name="T7" fmla="*/ 66 h 66"/>
                <a:gd name="T8" fmla="*/ 106 w 106"/>
                <a:gd name="T9" fmla="*/ 41 h 66"/>
                <a:gd name="T10" fmla="*/ 106 w 106"/>
                <a:gd name="T11" fmla="*/ 0 h 66"/>
                <a:gd name="T12" fmla="*/ 0 w 106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66">
                  <a:moveTo>
                    <a:pt x="0" y="0"/>
                  </a:moveTo>
                  <a:lnTo>
                    <a:pt x="0" y="41"/>
                  </a:lnTo>
                  <a:lnTo>
                    <a:pt x="20" y="66"/>
                  </a:lnTo>
                  <a:lnTo>
                    <a:pt x="87" y="66"/>
                  </a:lnTo>
                  <a:lnTo>
                    <a:pt x="106" y="41"/>
                  </a:lnTo>
                  <a:lnTo>
                    <a:pt x="1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EAEB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3" name="Rectangle 843"/>
            <p:cNvSpPr>
              <a:spLocks noChangeArrowheads="1"/>
            </p:cNvSpPr>
            <p:nvPr/>
          </p:nvSpPr>
          <p:spPr bwMode="auto">
            <a:xfrm>
              <a:off x="7824788" y="3825876"/>
              <a:ext cx="298450" cy="177800"/>
            </a:xfrm>
            <a:prstGeom prst="rect">
              <a:avLst/>
            </a:prstGeom>
            <a:solidFill>
              <a:srgbClr val="FFFFFF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4" name="Freeform 844"/>
            <p:cNvSpPr>
              <a:spLocks/>
            </p:cNvSpPr>
            <p:nvPr/>
          </p:nvSpPr>
          <p:spPr bwMode="auto">
            <a:xfrm>
              <a:off x="7853363" y="3929063"/>
              <a:ext cx="39687" cy="22225"/>
            </a:xfrm>
            <a:custGeom>
              <a:avLst/>
              <a:gdLst>
                <a:gd name="T0" fmla="*/ 25 w 25"/>
                <a:gd name="T1" fmla="*/ 14 h 14"/>
                <a:gd name="T2" fmla="*/ 13 w 25"/>
                <a:gd name="T3" fmla="*/ 0 h 14"/>
                <a:gd name="T4" fmla="*/ 0 w 25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4">
                  <a:moveTo>
                    <a:pt x="25" y="14"/>
                  </a:move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5" name="Line 845"/>
            <p:cNvSpPr>
              <a:spLocks noChangeShapeType="1"/>
            </p:cNvSpPr>
            <p:nvPr/>
          </p:nvSpPr>
          <p:spPr bwMode="auto">
            <a:xfrm>
              <a:off x="7874000" y="3930651"/>
              <a:ext cx="0" cy="4921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6" name="Freeform 846"/>
            <p:cNvSpPr>
              <a:spLocks/>
            </p:cNvSpPr>
            <p:nvPr/>
          </p:nvSpPr>
          <p:spPr bwMode="auto">
            <a:xfrm>
              <a:off x="7908925" y="3929063"/>
              <a:ext cx="41275" cy="22225"/>
            </a:xfrm>
            <a:custGeom>
              <a:avLst/>
              <a:gdLst>
                <a:gd name="T0" fmla="*/ 26 w 26"/>
                <a:gd name="T1" fmla="*/ 14 h 14"/>
                <a:gd name="T2" fmla="*/ 13 w 26"/>
                <a:gd name="T3" fmla="*/ 0 h 14"/>
                <a:gd name="T4" fmla="*/ 0 w 26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4"/>
                  </a:move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7" name="Line 847"/>
            <p:cNvSpPr>
              <a:spLocks noChangeShapeType="1"/>
            </p:cNvSpPr>
            <p:nvPr/>
          </p:nvSpPr>
          <p:spPr bwMode="auto">
            <a:xfrm>
              <a:off x="7929563" y="3930651"/>
              <a:ext cx="0" cy="4921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8" name="Line 848"/>
            <p:cNvSpPr>
              <a:spLocks noChangeShapeType="1"/>
            </p:cNvSpPr>
            <p:nvPr/>
          </p:nvSpPr>
          <p:spPr bwMode="auto">
            <a:xfrm flipH="1">
              <a:off x="7921625" y="3536951"/>
              <a:ext cx="23812" cy="2381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9" name="Line 849"/>
            <p:cNvSpPr>
              <a:spLocks noChangeShapeType="1"/>
            </p:cNvSpPr>
            <p:nvPr/>
          </p:nvSpPr>
          <p:spPr bwMode="auto">
            <a:xfrm flipH="1">
              <a:off x="7937500" y="3536951"/>
              <a:ext cx="49212" cy="47625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0" name="Line 850"/>
            <p:cNvSpPr>
              <a:spLocks noChangeShapeType="1"/>
            </p:cNvSpPr>
            <p:nvPr/>
          </p:nvSpPr>
          <p:spPr bwMode="auto">
            <a:xfrm flipH="1">
              <a:off x="7970838" y="3536951"/>
              <a:ext cx="55562" cy="55563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1" name="Line 851"/>
            <p:cNvSpPr>
              <a:spLocks noChangeShapeType="1"/>
            </p:cNvSpPr>
            <p:nvPr/>
          </p:nvSpPr>
          <p:spPr bwMode="auto">
            <a:xfrm flipH="1">
              <a:off x="8010525" y="3560763"/>
              <a:ext cx="31750" cy="31750"/>
            </a:xfrm>
            <a:prstGeom prst="line">
              <a:avLst/>
            </a:prstGeom>
            <a:noFill/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2" name="Rectangle 852"/>
            <p:cNvSpPr>
              <a:spLocks noChangeArrowheads="1"/>
            </p:cNvSpPr>
            <p:nvPr/>
          </p:nvSpPr>
          <p:spPr bwMode="auto">
            <a:xfrm>
              <a:off x="7937500" y="3825876"/>
              <a:ext cx="73025" cy="41275"/>
            </a:xfrm>
            <a:prstGeom prst="rect">
              <a:avLst/>
            </a:prstGeom>
            <a:solidFill>
              <a:srgbClr val="008C95"/>
            </a:solidFill>
            <a:ln w="7938" cap="flat">
              <a:solidFill>
                <a:srgbClr val="0505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682326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94744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914" name="Слайд think-cell" r:id="rId4" imgW="347" imgH="348" progId="TCLayout.ActiveDocument.1">
                  <p:embed/>
                </p:oleObj>
              </mc:Choice>
              <mc:Fallback>
                <p:oleObj name="Слайд think-cell" r:id="rId4" imgW="347" imgH="348" progId="TCLayout.ActiveDocument.1">
                  <p:embed/>
                  <p:pic>
                    <p:nvPicPr>
                      <p:cNvPr id="2" name="Объект 1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95" name="Прямая соединительная линия 194"/>
          <p:cNvCxnSpPr/>
          <p:nvPr/>
        </p:nvCxnSpPr>
        <p:spPr bwMode="auto">
          <a:xfrm>
            <a:off x="4519613" y="681620"/>
            <a:ext cx="0" cy="3617330"/>
          </a:xfrm>
          <a:prstGeom prst="line">
            <a:avLst/>
          </a:prstGeom>
          <a:solidFill>
            <a:schemeClr val="accent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35" name="TextBox 734"/>
          <p:cNvSpPr txBox="1"/>
          <p:nvPr/>
        </p:nvSpPr>
        <p:spPr>
          <a:xfrm>
            <a:off x="5256015" y="611504"/>
            <a:ext cx="296267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ХИМИЧЕСКИЕ ОПЫТЫ, СМЕСИ, ЖИДКОСТИ</a:t>
            </a:r>
            <a:endParaRPr lang="ru-RU" sz="1000" dirty="0"/>
          </a:p>
        </p:txBody>
      </p:sp>
      <p:sp>
        <p:nvSpPr>
          <p:cNvPr id="737" name="TextBox 736"/>
          <p:cNvSpPr txBox="1"/>
          <p:nvPr/>
        </p:nvSpPr>
        <p:spPr>
          <a:xfrm>
            <a:off x="1830912" y="611504"/>
            <a:ext cx="86433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000" dirty="0" smtClean="0"/>
              <a:t>УПАКОВКА</a:t>
            </a:r>
            <a:endParaRPr lang="ru-RU" sz="10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4C1D5F-BABA-4E0F-9FA4-46B920E6D5F1}" type="slidenum">
              <a:rPr lang="ru-RU" smtClean="0"/>
              <a:t>9</a:t>
            </a:fld>
            <a:endParaRPr lang="ru-RU"/>
          </a:p>
        </p:txBody>
      </p:sp>
      <p:grpSp>
        <p:nvGrpSpPr>
          <p:cNvPr id="1846" name="Группа 1845"/>
          <p:cNvGrpSpPr/>
          <p:nvPr/>
        </p:nvGrpSpPr>
        <p:grpSpPr>
          <a:xfrm>
            <a:off x="5145088" y="1711325"/>
            <a:ext cx="474662" cy="465138"/>
            <a:chOff x="5145088" y="1711325"/>
            <a:chExt cx="474662" cy="465138"/>
          </a:xfrm>
        </p:grpSpPr>
        <p:sp>
          <p:nvSpPr>
            <p:cNvPr id="716" name="Freeform 7"/>
            <p:cNvSpPr>
              <a:spLocks noEditPoints="1"/>
            </p:cNvSpPr>
            <p:nvPr/>
          </p:nvSpPr>
          <p:spPr bwMode="auto">
            <a:xfrm>
              <a:off x="5175250" y="1836738"/>
              <a:ext cx="244475" cy="214313"/>
            </a:xfrm>
            <a:custGeom>
              <a:avLst/>
              <a:gdLst>
                <a:gd name="T0" fmla="*/ 289 w 396"/>
                <a:gd name="T1" fmla="*/ 346 h 346"/>
                <a:gd name="T2" fmla="*/ 107 w 396"/>
                <a:gd name="T3" fmla="*/ 346 h 346"/>
                <a:gd name="T4" fmla="*/ 94 w 396"/>
                <a:gd name="T5" fmla="*/ 339 h 346"/>
                <a:gd name="T6" fmla="*/ 2 w 396"/>
                <a:gd name="T7" fmla="*/ 181 h 346"/>
                <a:gd name="T8" fmla="*/ 2 w 396"/>
                <a:gd name="T9" fmla="*/ 166 h 346"/>
                <a:gd name="T10" fmla="*/ 94 w 396"/>
                <a:gd name="T11" fmla="*/ 7 h 346"/>
                <a:gd name="T12" fmla="*/ 107 w 396"/>
                <a:gd name="T13" fmla="*/ 0 h 346"/>
                <a:gd name="T14" fmla="*/ 289 w 396"/>
                <a:gd name="T15" fmla="*/ 0 h 346"/>
                <a:gd name="T16" fmla="*/ 302 w 396"/>
                <a:gd name="T17" fmla="*/ 7 h 346"/>
                <a:gd name="T18" fmla="*/ 393 w 396"/>
                <a:gd name="T19" fmla="*/ 166 h 346"/>
                <a:gd name="T20" fmla="*/ 393 w 396"/>
                <a:gd name="T21" fmla="*/ 181 h 346"/>
                <a:gd name="T22" fmla="*/ 302 w 396"/>
                <a:gd name="T23" fmla="*/ 339 h 346"/>
                <a:gd name="T24" fmla="*/ 289 w 396"/>
                <a:gd name="T25" fmla="*/ 346 h 346"/>
                <a:gd name="T26" fmla="*/ 115 w 396"/>
                <a:gd name="T27" fmla="*/ 317 h 346"/>
                <a:gd name="T28" fmla="*/ 280 w 396"/>
                <a:gd name="T29" fmla="*/ 317 h 346"/>
                <a:gd name="T30" fmla="*/ 364 w 396"/>
                <a:gd name="T31" fmla="*/ 174 h 346"/>
                <a:gd name="T32" fmla="*/ 280 w 396"/>
                <a:gd name="T33" fmla="*/ 30 h 346"/>
                <a:gd name="T34" fmla="*/ 115 w 396"/>
                <a:gd name="T35" fmla="*/ 30 h 346"/>
                <a:gd name="T36" fmla="*/ 32 w 396"/>
                <a:gd name="T37" fmla="*/ 174 h 346"/>
                <a:gd name="T38" fmla="*/ 115 w 396"/>
                <a:gd name="T39" fmla="*/ 317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6" h="346">
                  <a:moveTo>
                    <a:pt x="289" y="346"/>
                  </a:moveTo>
                  <a:cubicBezTo>
                    <a:pt x="107" y="346"/>
                    <a:pt x="107" y="346"/>
                    <a:pt x="107" y="346"/>
                  </a:cubicBezTo>
                  <a:cubicBezTo>
                    <a:pt x="101" y="346"/>
                    <a:pt x="97" y="343"/>
                    <a:pt x="94" y="339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0" y="176"/>
                    <a:pt x="0" y="171"/>
                    <a:pt x="2" y="166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7" y="3"/>
                    <a:pt x="101" y="0"/>
                    <a:pt x="107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4" y="0"/>
                    <a:pt x="299" y="3"/>
                    <a:pt x="302" y="7"/>
                  </a:cubicBezTo>
                  <a:cubicBezTo>
                    <a:pt x="393" y="166"/>
                    <a:pt x="393" y="166"/>
                    <a:pt x="393" y="166"/>
                  </a:cubicBezTo>
                  <a:cubicBezTo>
                    <a:pt x="396" y="171"/>
                    <a:pt x="396" y="176"/>
                    <a:pt x="393" y="181"/>
                  </a:cubicBezTo>
                  <a:cubicBezTo>
                    <a:pt x="302" y="339"/>
                    <a:pt x="302" y="339"/>
                    <a:pt x="302" y="339"/>
                  </a:cubicBezTo>
                  <a:cubicBezTo>
                    <a:pt x="299" y="343"/>
                    <a:pt x="294" y="346"/>
                    <a:pt x="289" y="346"/>
                  </a:cubicBezTo>
                  <a:close/>
                  <a:moveTo>
                    <a:pt x="115" y="317"/>
                  </a:moveTo>
                  <a:cubicBezTo>
                    <a:pt x="280" y="317"/>
                    <a:pt x="280" y="317"/>
                    <a:pt x="280" y="317"/>
                  </a:cubicBezTo>
                  <a:cubicBezTo>
                    <a:pt x="364" y="174"/>
                    <a:pt x="364" y="174"/>
                    <a:pt x="364" y="174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32" y="174"/>
                    <a:pt x="32" y="174"/>
                    <a:pt x="32" y="174"/>
                  </a:cubicBezTo>
                  <a:lnTo>
                    <a:pt x="115" y="317"/>
                  </a:ln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7" name="Freeform 8"/>
            <p:cNvSpPr>
              <a:spLocks noEditPoints="1"/>
            </p:cNvSpPr>
            <p:nvPr/>
          </p:nvSpPr>
          <p:spPr bwMode="auto">
            <a:xfrm>
              <a:off x="5343525" y="1739900"/>
              <a:ext cx="246062" cy="214313"/>
            </a:xfrm>
            <a:custGeom>
              <a:avLst/>
              <a:gdLst>
                <a:gd name="T0" fmla="*/ 292 w 398"/>
                <a:gd name="T1" fmla="*/ 346 h 346"/>
                <a:gd name="T2" fmla="*/ 109 w 398"/>
                <a:gd name="T3" fmla="*/ 346 h 346"/>
                <a:gd name="T4" fmla="*/ 94 w 398"/>
                <a:gd name="T5" fmla="*/ 332 h 346"/>
                <a:gd name="T6" fmla="*/ 109 w 398"/>
                <a:gd name="T7" fmla="*/ 317 h 346"/>
                <a:gd name="T8" fmla="*/ 292 w 398"/>
                <a:gd name="T9" fmla="*/ 317 h 346"/>
                <a:gd name="T10" fmla="*/ 307 w 398"/>
                <a:gd name="T11" fmla="*/ 332 h 346"/>
                <a:gd name="T12" fmla="*/ 292 w 398"/>
                <a:gd name="T13" fmla="*/ 346 h 346"/>
                <a:gd name="T14" fmla="*/ 315 w 398"/>
                <a:gd name="T15" fmla="*/ 305 h 346"/>
                <a:gd name="T16" fmla="*/ 308 w 398"/>
                <a:gd name="T17" fmla="*/ 303 h 346"/>
                <a:gd name="T18" fmla="*/ 303 w 398"/>
                <a:gd name="T19" fmla="*/ 282 h 346"/>
                <a:gd name="T20" fmla="*/ 365 w 398"/>
                <a:gd name="T21" fmla="*/ 173 h 346"/>
                <a:gd name="T22" fmla="*/ 283 w 398"/>
                <a:gd name="T23" fmla="*/ 30 h 346"/>
                <a:gd name="T24" fmla="*/ 117 w 398"/>
                <a:gd name="T25" fmla="*/ 30 h 346"/>
                <a:gd name="T26" fmla="*/ 30 w 398"/>
                <a:gd name="T27" fmla="*/ 180 h 346"/>
                <a:gd name="T28" fmla="*/ 10 w 398"/>
                <a:gd name="T29" fmla="*/ 186 h 346"/>
                <a:gd name="T30" fmla="*/ 4 w 398"/>
                <a:gd name="T31" fmla="*/ 165 h 346"/>
                <a:gd name="T32" fmla="*/ 96 w 398"/>
                <a:gd name="T33" fmla="*/ 7 h 346"/>
                <a:gd name="T34" fmla="*/ 109 w 398"/>
                <a:gd name="T35" fmla="*/ 0 h 346"/>
                <a:gd name="T36" fmla="*/ 292 w 398"/>
                <a:gd name="T37" fmla="*/ 0 h 346"/>
                <a:gd name="T38" fmla="*/ 305 w 398"/>
                <a:gd name="T39" fmla="*/ 8 h 346"/>
                <a:gd name="T40" fmla="*/ 395 w 398"/>
                <a:gd name="T41" fmla="*/ 165 h 346"/>
                <a:gd name="T42" fmla="*/ 395 w 398"/>
                <a:gd name="T43" fmla="*/ 180 h 346"/>
                <a:gd name="T44" fmla="*/ 328 w 398"/>
                <a:gd name="T45" fmla="*/ 297 h 346"/>
                <a:gd name="T46" fmla="*/ 315 w 398"/>
                <a:gd name="T47" fmla="*/ 30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8" h="346">
                  <a:moveTo>
                    <a:pt x="292" y="346"/>
                  </a:moveTo>
                  <a:cubicBezTo>
                    <a:pt x="109" y="346"/>
                    <a:pt x="109" y="346"/>
                    <a:pt x="109" y="346"/>
                  </a:cubicBezTo>
                  <a:cubicBezTo>
                    <a:pt x="100" y="346"/>
                    <a:pt x="94" y="340"/>
                    <a:pt x="94" y="332"/>
                  </a:cubicBezTo>
                  <a:cubicBezTo>
                    <a:pt x="94" y="323"/>
                    <a:pt x="100" y="317"/>
                    <a:pt x="109" y="317"/>
                  </a:cubicBezTo>
                  <a:cubicBezTo>
                    <a:pt x="292" y="317"/>
                    <a:pt x="292" y="317"/>
                    <a:pt x="292" y="317"/>
                  </a:cubicBezTo>
                  <a:cubicBezTo>
                    <a:pt x="300" y="317"/>
                    <a:pt x="307" y="323"/>
                    <a:pt x="307" y="332"/>
                  </a:cubicBezTo>
                  <a:cubicBezTo>
                    <a:pt x="307" y="340"/>
                    <a:pt x="300" y="346"/>
                    <a:pt x="292" y="346"/>
                  </a:cubicBezTo>
                  <a:close/>
                  <a:moveTo>
                    <a:pt x="315" y="305"/>
                  </a:moveTo>
                  <a:cubicBezTo>
                    <a:pt x="313" y="305"/>
                    <a:pt x="310" y="304"/>
                    <a:pt x="308" y="303"/>
                  </a:cubicBezTo>
                  <a:cubicBezTo>
                    <a:pt x="301" y="298"/>
                    <a:pt x="298" y="289"/>
                    <a:pt x="303" y="282"/>
                  </a:cubicBezTo>
                  <a:cubicBezTo>
                    <a:pt x="365" y="173"/>
                    <a:pt x="365" y="173"/>
                    <a:pt x="365" y="173"/>
                  </a:cubicBezTo>
                  <a:cubicBezTo>
                    <a:pt x="283" y="30"/>
                    <a:pt x="283" y="30"/>
                    <a:pt x="283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26" y="187"/>
                    <a:pt x="17" y="190"/>
                    <a:pt x="10" y="186"/>
                  </a:cubicBezTo>
                  <a:cubicBezTo>
                    <a:pt x="3" y="182"/>
                    <a:pt x="0" y="172"/>
                    <a:pt x="4" y="165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8" y="3"/>
                    <a:pt x="103" y="0"/>
                    <a:pt x="109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7" y="0"/>
                    <a:pt x="302" y="3"/>
                    <a:pt x="305" y="8"/>
                  </a:cubicBezTo>
                  <a:cubicBezTo>
                    <a:pt x="395" y="165"/>
                    <a:pt x="395" y="165"/>
                    <a:pt x="395" y="165"/>
                  </a:cubicBezTo>
                  <a:cubicBezTo>
                    <a:pt x="398" y="170"/>
                    <a:pt x="398" y="176"/>
                    <a:pt x="395" y="180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6" y="302"/>
                    <a:pt x="321" y="305"/>
                    <a:pt x="315" y="30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8" name="Freeform 9"/>
            <p:cNvSpPr>
              <a:spLocks/>
            </p:cNvSpPr>
            <p:nvPr/>
          </p:nvSpPr>
          <p:spPr bwMode="auto">
            <a:xfrm>
              <a:off x="5359400" y="1935163"/>
              <a:ext cx="230187" cy="214313"/>
            </a:xfrm>
            <a:custGeom>
              <a:avLst/>
              <a:gdLst>
                <a:gd name="T0" fmla="*/ 267 w 373"/>
                <a:gd name="T1" fmla="*/ 347 h 347"/>
                <a:gd name="T2" fmla="*/ 84 w 373"/>
                <a:gd name="T3" fmla="*/ 347 h 347"/>
                <a:gd name="T4" fmla="*/ 71 w 373"/>
                <a:gd name="T5" fmla="*/ 340 h 347"/>
                <a:gd name="T6" fmla="*/ 4 w 373"/>
                <a:gd name="T7" fmla="*/ 224 h 347"/>
                <a:gd name="T8" fmla="*/ 9 w 373"/>
                <a:gd name="T9" fmla="*/ 203 h 347"/>
                <a:gd name="T10" fmla="*/ 29 w 373"/>
                <a:gd name="T11" fmla="*/ 209 h 347"/>
                <a:gd name="T12" fmla="*/ 92 w 373"/>
                <a:gd name="T13" fmla="*/ 318 h 347"/>
                <a:gd name="T14" fmla="*/ 258 w 373"/>
                <a:gd name="T15" fmla="*/ 318 h 347"/>
                <a:gd name="T16" fmla="*/ 340 w 373"/>
                <a:gd name="T17" fmla="*/ 174 h 347"/>
                <a:gd name="T18" fmla="*/ 254 w 373"/>
                <a:gd name="T19" fmla="*/ 24 h 347"/>
                <a:gd name="T20" fmla="*/ 259 w 373"/>
                <a:gd name="T21" fmla="*/ 4 h 347"/>
                <a:gd name="T22" fmla="*/ 280 w 373"/>
                <a:gd name="T23" fmla="*/ 9 h 347"/>
                <a:gd name="T24" fmla="*/ 370 w 373"/>
                <a:gd name="T25" fmla="*/ 167 h 347"/>
                <a:gd name="T26" fmla="*/ 370 w 373"/>
                <a:gd name="T27" fmla="*/ 182 h 347"/>
                <a:gd name="T28" fmla="*/ 280 w 373"/>
                <a:gd name="T29" fmla="*/ 340 h 347"/>
                <a:gd name="T30" fmla="*/ 267 w 373"/>
                <a:gd name="T31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3" h="347">
                  <a:moveTo>
                    <a:pt x="267" y="347"/>
                  </a:moveTo>
                  <a:cubicBezTo>
                    <a:pt x="84" y="347"/>
                    <a:pt x="84" y="347"/>
                    <a:pt x="84" y="347"/>
                  </a:cubicBezTo>
                  <a:cubicBezTo>
                    <a:pt x="78" y="347"/>
                    <a:pt x="73" y="344"/>
                    <a:pt x="71" y="340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0" y="217"/>
                    <a:pt x="2" y="208"/>
                    <a:pt x="9" y="203"/>
                  </a:cubicBezTo>
                  <a:cubicBezTo>
                    <a:pt x="16" y="199"/>
                    <a:pt x="25" y="202"/>
                    <a:pt x="29" y="209"/>
                  </a:cubicBezTo>
                  <a:cubicBezTo>
                    <a:pt x="92" y="318"/>
                    <a:pt x="92" y="318"/>
                    <a:pt x="92" y="318"/>
                  </a:cubicBezTo>
                  <a:cubicBezTo>
                    <a:pt x="258" y="318"/>
                    <a:pt x="258" y="318"/>
                    <a:pt x="258" y="318"/>
                  </a:cubicBezTo>
                  <a:cubicBezTo>
                    <a:pt x="340" y="174"/>
                    <a:pt x="340" y="174"/>
                    <a:pt x="340" y="174"/>
                  </a:cubicBezTo>
                  <a:cubicBezTo>
                    <a:pt x="254" y="24"/>
                    <a:pt x="254" y="24"/>
                    <a:pt x="254" y="24"/>
                  </a:cubicBezTo>
                  <a:cubicBezTo>
                    <a:pt x="250" y="17"/>
                    <a:pt x="252" y="8"/>
                    <a:pt x="259" y="4"/>
                  </a:cubicBezTo>
                  <a:cubicBezTo>
                    <a:pt x="267" y="0"/>
                    <a:pt x="276" y="2"/>
                    <a:pt x="280" y="9"/>
                  </a:cubicBezTo>
                  <a:cubicBezTo>
                    <a:pt x="370" y="167"/>
                    <a:pt x="370" y="167"/>
                    <a:pt x="370" y="167"/>
                  </a:cubicBezTo>
                  <a:cubicBezTo>
                    <a:pt x="373" y="172"/>
                    <a:pt x="373" y="177"/>
                    <a:pt x="370" y="182"/>
                  </a:cubicBezTo>
                  <a:cubicBezTo>
                    <a:pt x="280" y="340"/>
                    <a:pt x="280" y="340"/>
                    <a:pt x="280" y="340"/>
                  </a:cubicBezTo>
                  <a:cubicBezTo>
                    <a:pt x="277" y="344"/>
                    <a:pt x="272" y="347"/>
                    <a:pt x="267" y="34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9" name="Freeform 10"/>
            <p:cNvSpPr>
              <a:spLocks noEditPoints="1"/>
            </p:cNvSpPr>
            <p:nvPr/>
          </p:nvSpPr>
          <p:spPr bwMode="auto">
            <a:xfrm>
              <a:off x="5513388" y="1711325"/>
              <a:ext cx="106362" cy="144463"/>
            </a:xfrm>
            <a:custGeom>
              <a:avLst/>
              <a:gdLst>
                <a:gd name="T0" fmla="*/ 157 w 172"/>
                <a:gd name="T1" fmla="*/ 233 h 233"/>
                <a:gd name="T2" fmla="*/ 108 w 172"/>
                <a:gd name="T3" fmla="*/ 233 h 233"/>
                <a:gd name="T4" fmla="*/ 93 w 172"/>
                <a:gd name="T5" fmla="*/ 218 h 233"/>
                <a:gd name="T6" fmla="*/ 108 w 172"/>
                <a:gd name="T7" fmla="*/ 203 h 233"/>
                <a:gd name="T8" fmla="*/ 157 w 172"/>
                <a:gd name="T9" fmla="*/ 203 h 233"/>
                <a:gd name="T10" fmla="*/ 172 w 172"/>
                <a:gd name="T11" fmla="*/ 218 h 233"/>
                <a:gd name="T12" fmla="*/ 157 w 172"/>
                <a:gd name="T13" fmla="*/ 233 h 233"/>
                <a:gd name="T14" fmla="*/ 17 w 172"/>
                <a:gd name="T15" fmla="*/ 75 h 233"/>
                <a:gd name="T16" fmla="*/ 9 w 172"/>
                <a:gd name="T17" fmla="*/ 73 h 233"/>
                <a:gd name="T18" fmla="*/ 4 w 172"/>
                <a:gd name="T19" fmla="*/ 53 h 233"/>
                <a:gd name="T20" fmla="*/ 28 w 172"/>
                <a:gd name="T21" fmla="*/ 10 h 233"/>
                <a:gd name="T22" fmla="*/ 49 w 172"/>
                <a:gd name="T23" fmla="*/ 4 h 233"/>
                <a:gd name="T24" fmla="*/ 54 w 172"/>
                <a:gd name="T25" fmla="*/ 25 h 233"/>
                <a:gd name="T26" fmla="*/ 30 w 172"/>
                <a:gd name="T27" fmla="*/ 67 h 233"/>
                <a:gd name="T28" fmla="*/ 17 w 172"/>
                <a:gd name="T29" fmla="*/ 7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233">
                  <a:moveTo>
                    <a:pt x="157" y="233"/>
                  </a:moveTo>
                  <a:cubicBezTo>
                    <a:pt x="108" y="233"/>
                    <a:pt x="108" y="233"/>
                    <a:pt x="108" y="233"/>
                  </a:cubicBezTo>
                  <a:cubicBezTo>
                    <a:pt x="99" y="233"/>
                    <a:pt x="93" y="226"/>
                    <a:pt x="93" y="218"/>
                  </a:cubicBezTo>
                  <a:cubicBezTo>
                    <a:pt x="93" y="210"/>
                    <a:pt x="99" y="203"/>
                    <a:pt x="108" y="203"/>
                  </a:cubicBezTo>
                  <a:cubicBezTo>
                    <a:pt x="157" y="203"/>
                    <a:pt x="157" y="203"/>
                    <a:pt x="157" y="203"/>
                  </a:cubicBezTo>
                  <a:cubicBezTo>
                    <a:pt x="165" y="203"/>
                    <a:pt x="172" y="210"/>
                    <a:pt x="172" y="218"/>
                  </a:cubicBezTo>
                  <a:cubicBezTo>
                    <a:pt x="172" y="226"/>
                    <a:pt x="165" y="233"/>
                    <a:pt x="157" y="233"/>
                  </a:cubicBezTo>
                  <a:close/>
                  <a:moveTo>
                    <a:pt x="17" y="75"/>
                  </a:moveTo>
                  <a:cubicBezTo>
                    <a:pt x="14" y="75"/>
                    <a:pt x="12" y="74"/>
                    <a:pt x="9" y="73"/>
                  </a:cubicBezTo>
                  <a:cubicBezTo>
                    <a:pt x="2" y="69"/>
                    <a:pt x="0" y="60"/>
                    <a:pt x="4" y="5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2" y="3"/>
                    <a:pt x="41" y="0"/>
                    <a:pt x="49" y="4"/>
                  </a:cubicBezTo>
                  <a:cubicBezTo>
                    <a:pt x="56" y="8"/>
                    <a:pt x="58" y="17"/>
                    <a:pt x="54" y="25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7" y="72"/>
                    <a:pt x="22" y="75"/>
                    <a:pt x="17" y="7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0" name="Freeform 11"/>
            <p:cNvSpPr>
              <a:spLocks noEditPoints="1"/>
            </p:cNvSpPr>
            <p:nvPr/>
          </p:nvSpPr>
          <p:spPr bwMode="auto">
            <a:xfrm>
              <a:off x="5145088" y="1809750"/>
              <a:ext cx="106362" cy="144463"/>
            </a:xfrm>
            <a:custGeom>
              <a:avLst/>
              <a:gdLst>
                <a:gd name="T0" fmla="*/ 64 w 173"/>
                <a:gd name="T1" fmla="*/ 233 h 233"/>
                <a:gd name="T2" fmla="*/ 15 w 173"/>
                <a:gd name="T3" fmla="*/ 233 h 233"/>
                <a:gd name="T4" fmla="*/ 0 w 173"/>
                <a:gd name="T5" fmla="*/ 219 h 233"/>
                <a:gd name="T6" fmla="*/ 15 w 173"/>
                <a:gd name="T7" fmla="*/ 204 h 233"/>
                <a:gd name="T8" fmla="*/ 64 w 173"/>
                <a:gd name="T9" fmla="*/ 204 h 233"/>
                <a:gd name="T10" fmla="*/ 79 w 173"/>
                <a:gd name="T11" fmla="*/ 219 h 233"/>
                <a:gd name="T12" fmla="*/ 64 w 173"/>
                <a:gd name="T13" fmla="*/ 233 h 233"/>
                <a:gd name="T14" fmla="*/ 156 w 173"/>
                <a:gd name="T15" fmla="*/ 75 h 233"/>
                <a:gd name="T16" fmla="*/ 143 w 173"/>
                <a:gd name="T17" fmla="*/ 67 h 233"/>
                <a:gd name="T18" fmla="*/ 118 w 173"/>
                <a:gd name="T19" fmla="*/ 24 h 233"/>
                <a:gd name="T20" fmla="*/ 124 w 173"/>
                <a:gd name="T21" fmla="*/ 4 h 233"/>
                <a:gd name="T22" fmla="*/ 144 w 173"/>
                <a:gd name="T23" fmla="*/ 10 h 233"/>
                <a:gd name="T24" fmla="*/ 169 w 173"/>
                <a:gd name="T25" fmla="*/ 52 h 233"/>
                <a:gd name="T26" fmla="*/ 163 w 173"/>
                <a:gd name="T27" fmla="*/ 73 h 233"/>
                <a:gd name="T28" fmla="*/ 156 w 173"/>
                <a:gd name="T29" fmla="*/ 7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3" h="233">
                  <a:moveTo>
                    <a:pt x="64" y="233"/>
                  </a:moveTo>
                  <a:cubicBezTo>
                    <a:pt x="15" y="233"/>
                    <a:pt x="15" y="233"/>
                    <a:pt x="15" y="233"/>
                  </a:cubicBezTo>
                  <a:cubicBezTo>
                    <a:pt x="7" y="233"/>
                    <a:pt x="0" y="227"/>
                    <a:pt x="0" y="219"/>
                  </a:cubicBezTo>
                  <a:cubicBezTo>
                    <a:pt x="0" y="210"/>
                    <a:pt x="7" y="204"/>
                    <a:pt x="15" y="204"/>
                  </a:cubicBezTo>
                  <a:cubicBezTo>
                    <a:pt x="64" y="204"/>
                    <a:pt x="64" y="204"/>
                    <a:pt x="64" y="204"/>
                  </a:cubicBezTo>
                  <a:cubicBezTo>
                    <a:pt x="72" y="204"/>
                    <a:pt x="79" y="210"/>
                    <a:pt x="79" y="219"/>
                  </a:cubicBezTo>
                  <a:cubicBezTo>
                    <a:pt x="79" y="227"/>
                    <a:pt x="72" y="233"/>
                    <a:pt x="64" y="233"/>
                  </a:cubicBezTo>
                  <a:close/>
                  <a:moveTo>
                    <a:pt x="156" y="75"/>
                  </a:moveTo>
                  <a:cubicBezTo>
                    <a:pt x="151" y="75"/>
                    <a:pt x="146" y="72"/>
                    <a:pt x="143" y="67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4" y="17"/>
                    <a:pt x="117" y="8"/>
                    <a:pt x="124" y="4"/>
                  </a:cubicBezTo>
                  <a:cubicBezTo>
                    <a:pt x="131" y="0"/>
                    <a:pt x="140" y="3"/>
                    <a:pt x="144" y="10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3" y="60"/>
                    <a:pt x="170" y="69"/>
                    <a:pt x="163" y="73"/>
                  </a:cubicBezTo>
                  <a:cubicBezTo>
                    <a:pt x="161" y="74"/>
                    <a:pt x="158" y="75"/>
                    <a:pt x="156" y="7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1" name="Freeform 12"/>
            <p:cNvSpPr>
              <a:spLocks noEditPoints="1"/>
            </p:cNvSpPr>
            <p:nvPr/>
          </p:nvSpPr>
          <p:spPr bwMode="auto">
            <a:xfrm>
              <a:off x="5384800" y="2128838"/>
              <a:ext cx="163512" cy="47625"/>
            </a:xfrm>
            <a:custGeom>
              <a:avLst/>
              <a:gdLst>
                <a:gd name="T0" fmla="*/ 17 w 266"/>
                <a:gd name="T1" fmla="*/ 76 h 76"/>
                <a:gd name="T2" fmla="*/ 10 w 266"/>
                <a:gd name="T3" fmla="*/ 74 h 76"/>
                <a:gd name="T4" fmla="*/ 4 w 266"/>
                <a:gd name="T5" fmla="*/ 54 h 76"/>
                <a:gd name="T6" fmla="*/ 29 w 266"/>
                <a:gd name="T7" fmla="*/ 10 h 76"/>
                <a:gd name="T8" fmla="*/ 49 w 266"/>
                <a:gd name="T9" fmla="*/ 4 h 76"/>
                <a:gd name="T10" fmla="*/ 55 w 266"/>
                <a:gd name="T11" fmla="*/ 25 h 76"/>
                <a:gd name="T12" fmla="*/ 30 w 266"/>
                <a:gd name="T13" fmla="*/ 68 h 76"/>
                <a:gd name="T14" fmla="*/ 17 w 266"/>
                <a:gd name="T15" fmla="*/ 76 h 76"/>
                <a:gd name="T16" fmla="*/ 249 w 266"/>
                <a:gd name="T17" fmla="*/ 76 h 76"/>
                <a:gd name="T18" fmla="*/ 236 w 266"/>
                <a:gd name="T19" fmla="*/ 68 h 76"/>
                <a:gd name="T20" fmla="*/ 212 w 266"/>
                <a:gd name="T21" fmla="*/ 25 h 76"/>
                <a:gd name="T22" fmla="*/ 218 w 266"/>
                <a:gd name="T23" fmla="*/ 4 h 76"/>
                <a:gd name="T24" fmla="*/ 238 w 266"/>
                <a:gd name="T25" fmla="*/ 10 h 76"/>
                <a:gd name="T26" fmla="*/ 262 w 266"/>
                <a:gd name="T27" fmla="*/ 54 h 76"/>
                <a:gd name="T28" fmla="*/ 256 w 266"/>
                <a:gd name="T29" fmla="*/ 74 h 76"/>
                <a:gd name="T30" fmla="*/ 249 w 266"/>
                <a:gd name="T3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76">
                  <a:moveTo>
                    <a:pt x="17" y="76"/>
                  </a:moveTo>
                  <a:cubicBezTo>
                    <a:pt x="15" y="76"/>
                    <a:pt x="12" y="75"/>
                    <a:pt x="10" y="74"/>
                  </a:cubicBezTo>
                  <a:cubicBezTo>
                    <a:pt x="3" y="70"/>
                    <a:pt x="0" y="61"/>
                    <a:pt x="4" y="54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3" y="3"/>
                    <a:pt x="42" y="0"/>
                    <a:pt x="49" y="4"/>
                  </a:cubicBezTo>
                  <a:cubicBezTo>
                    <a:pt x="56" y="8"/>
                    <a:pt x="59" y="17"/>
                    <a:pt x="55" y="25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7" y="73"/>
                    <a:pt x="22" y="76"/>
                    <a:pt x="17" y="76"/>
                  </a:cubicBezTo>
                  <a:close/>
                  <a:moveTo>
                    <a:pt x="249" y="76"/>
                  </a:moveTo>
                  <a:cubicBezTo>
                    <a:pt x="244" y="76"/>
                    <a:pt x="239" y="73"/>
                    <a:pt x="236" y="68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08" y="17"/>
                    <a:pt x="210" y="8"/>
                    <a:pt x="218" y="4"/>
                  </a:cubicBezTo>
                  <a:cubicBezTo>
                    <a:pt x="225" y="1"/>
                    <a:pt x="234" y="3"/>
                    <a:pt x="238" y="10"/>
                  </a:cubicBezTo>
                  <a:cubicBezTo>
                    <a:pt x="262" y="54"/>
                    <a:pt x="262" y="54"/>
                    <a:pt x="262" y="54"/>
                  </a:cubicBezTo>
                  <a:cubicBezTo>
                    <a:pt x="266" y="61"/>
                    <a:pt x="264" y="70"/>
                    <a:pt x="256" y="74"/>
                  </a:cubicBezTo>
                  <a:cubicBezTo>
                    <a:pt x="254" y="75"/>
                    <a:pt x="252" y="76"/>
                    <a:pt x="249" y="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2" name="Freeform 13"/>
            <p:cNvSpPr>
              <a:spLocks/>
            </p:cNvSpPr>
            <p:nvPr/>
          </p:nvSpPr>
          <p:spPr bwMode="auto">
            <a:xfrm>
              <a:off x="5419725" y="1771650"/>
              <a:ext cx="93662" cy="19050"/>
            </a:xfrm>
            <a:custGeom>
              <a:avLst/>
              <a:gdLst>
                <a:gd name="T0" fmla="*/ 137 w 152"/>
                <a:gd name="T1" fmla="*/ 29 h 29"/>
                <a:gd name="T2" fmla="*/ 15 w 152"/>
                <a:gd name="T3" fmla="*/ 29 h 29"/>
                <a:gd name="T4" fmla="*/ 0 w 152"/>
                <a:gd name="T5" fmla="*/ 14 h 29"/>
                <a:gd name="T6" fmla="*/ 15 w 152"/>
                <a:gd name="T7" fmla="*/ 0 h 29"/>
                <a:gd name="T8" fmla="*/ 137 w 152"/>
                <a:gd name="T9" fmla="*/ 0 h 29"/>
                <a:gd name="T10" fmla="*/ 152 w 152"/>
                <a:gd name="T11" fmla="*/ 14 h 29"/>
                <a:gd name="T12" fmla="*/ 137 w 152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29">
                  <a:moveTo>
                    <a:pt x="137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6" y="0"/>
                    <a:pt x="152" y="6"/>
                    <a:pt x="152" y="14"/>
                  </a:cubicBezTo>
                  <a:cubicBezTo>
                    <a:pt x="152" y="23"/>
                    <a:pt x="146" y="29"/>
                    <a:pt x="137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3" name="Freeform 14"/>
            <p:cNvSpPr>
              <a:spLocks/>
            </p:cNvSpPr>
            <p:nvPr/>
          </p:nvSpPr>
          <p:spPr bwMode="auto">
            <a:xfrm>
              <a:off x="5494338" y="2032000"/>
              <a:ext cx="58737" cy="85725"/>
            </a:xfrm>
            <a:custGeom>
              <a:avLst/>
              <a:gdLst>
                <a:gd name="T0" fmla="*/ 17 w 96"/>
                <a:gd name="T1" fmla="*/ 138 h 138"/>
                <a:gd name="T2" fmla="*/ 10 w 96"/>
                <a:gd name="T3" fmla="*/ 136 h 138"/>
                <a:gd name="T4" fmla="*/ 4 w 96"/>
                <a:gd name="T5" fmla="*/ 115 h 138"/>
                <a:gd name="T6" fmla="*/ 66 w 96"/>
                <a:gd name="T7" fmla="*/ 9 h 138"/>
                <a:gd name="T8" fmla="*/ 87 w 96"/>
                <a:gd name="T9" fmla="*/ 4 h 138"/>
                <a:gd name="T10" fmla="*/ 92 w 96"/>
                <a:gd name="T11" fmla="*/ 24 h 138"/>
                <a:gd name="T12" fmla="*/ 30 w 96"/>
                <a:gd name="T13" fmla="*/ 130 h 138"/>
                <a:gd name="T14" fmla="*/ 17 w 96"/>
                <a:gd name="T1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38">
                  <a:moveTo>
                    <a:pt x="17" y="138"/>
                  </a:moveTo>
                  <a:cubicBezTo>
                    <a:pt x="15" y="138"/>
                    <a:pt x="12" y="137"/>
                    <a:pt x="10" y="136"/>
                  </a:cubicBezTo>
                  <a:cubicBezTo>
                    <a:pt x="3" y="132"/>
                    <a:pt x="0" y="122"/>
                    <a:pt x="4" y="115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71" y="2"/>
                    <a:pt x="80" y="0"/>
                    <a:pt x="87" y="4"/>
                  </a:cubicBezTo>
                  <a:cubicBezTo>
                    <a:pt x="94" y="8"/>
                    <a:pt x="96" y="17"/>
                    <a:pt x="92" y="24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5"/>
                    <a:pt x="22" y="138"/>
                    <a:pt x="17" y="13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4" name="Freeform 15"/>
            <p:cNvSpPr>
              <a:spLocks/>
            </p:cNvSpPr>
            <p:nvPr/>
          </p:nvSpPr>
          <p:spPr bwMode="auto">
            <a:xfrm>
              <a:off x="5211763" y="1868488"/>
              <a:ext cx="58737" cy="85725"/>
            </a:xfrm>
            <a:custGeom>
              <a:avLst/>
              <a:gdLst>
                <a:gd name="T0" fmla="*/ 17 w 95"/>
                <a:gd name="T1" fmla="*/ 138 h 138"/>
                <a:gd name="T2" fmla="*/ 10 w 95"/>
                <a:gd name="T3" fmla="*/ 136 h 138"/>
                <a:gd name="T4" fmla="*/ 4 w 95"/>
                <a:gd name="T5" fmla="*/ 116 h 138"/>
                <a:gd name="T6" fmla="*/ 66 w 95"/>
                <a:gd name="T7" fmla="*/ 10 h 138"/>
                <a:gd name="T8" fmla="*/ 86 w 95"/>
                <a:gd name="T9" fmla="*/ 4 h 138"/>
                <a:gd name="T10" fmla="*/ 91 w 95"/>
                <a:gd name="T11" fmla="*/ 25 h 138"/>
                <a:gd name="T12" fmla="*/ 30 w 95"/>
                <a:gd name="T13" fmla="*/ 131 h 138"/>
                <a:gd name="T14" fmla="*/ 17 w 95"/>
                <a:gd name="T1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138">
                  <a:moveTo>
                    <a:pt x="17" y="138"/>
                  </a:moveTo>
                  <a:cubicBezTo>
                    <a:pt x="15" y="138"/>
                    <a:pt x="12" y="138"/>
                    <a:pt x="10" y="136"/>
                  </a:cubicBezTo>
                  <a:cubicBezTo>
                    <a:pt x="3" y="132"/>
                    <a:pt x="0" y="123"/>
                    <a:pt x="4" y="116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0" y="3"/>
                    <a:pt x="79" y="0"/>
                    <a:pt x="86" y="4"/>
                  </a:cubicBezTo>
                  <a:cubicBezTo>
                    <a:pt x="93" y="8"/>
                    <a:pt x="95" y="17"/>
                    <a:pt x="91" y="25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27" y="136"/>
                    <a:pt x="22" y="138"/>
                    <a:pt x="17" y="13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4" name="Группа 1843"/>
          <p:cNvGrpSpPr/>
          <p:nvPr/>
        </p:nvGrpSpPr>
        <p:grpSpPr>
          <a:xfrm>
            <a:off x="6513513" y="1706563"/>
            <a:ext cx="474662" cy="474663"/>
            <a:chOff x="6513513" y="1706563"/>
            <a:chExt cx="474662" cy="474663"/>
          </a:xfrm>
        </p:grpSpPr>
        <p:sp>
          <p:nvSpPr>
            <p:cNvPr id="725" name="Freeform 16"/>
            <p:cNvSpPr>
              <a:spLocks noEditPoints="1"/>
            </p:cNvSpPr>
            <p:nvPr/>
          </p:nvSpPr>
          <p:spPr bwMode="auto">
            <a:xfrm>
              <a:off x="6670675" y="1865313"/>
              <a:ext cx="160337" cy="158750"/>
            </a:xfrm>
            <a:custGeom>
              <a:avLst/>
              <a:gdLst>
                <a:gd name="T0" fmla="*/ 129 w 258"/>
                <a:gd name="T1" fmla="*/ 258 h 258"/>
                <a:gd name="T2" fmla="*/ 0 w 258"/>
                <a:gd name="T3" fmla="*/ 130 h 258"/>
                <a:gd name="T4" fmla="*/ 129 w 258"/>
                <a:gd name="T5" fmla="*/ 0 h 258"/>
                <a:gd name="T6" fmla="*/ 258 w 258"/>
                <a:gd name="T7" fmla="*/ 130 h 258"/>
                <a:gd name="T8" fmla="*/ 129 w 258"/>
                <a:gd name="T9" fmla="*/ 258 h 258"/>
                <a:gd name="T10" fmla="*/ 129 w 258"/>
                <a:gd name="T11" fmla="*/ 30 h 258"/>
                <a:gd name="T12" fmla="*/ 30 w 258"/>
                <a:gd name="T13" fmla="*/ 130 h 258"/>
                <a:gd name="T14" fmla="*/ 129 w 258"/>
                <a:gd name="T15" fmla="*/ 228 h 258"/>
                <a:gd name="T16" fmla="*/ 228 w 258"/>
                <a:gd name="T17" fmla="*/ 130 h 258"/>
                <a:gd name="T18" fmla="*/ 129 w 258"/>
                <a:gd name="T19" fmla="*/ 3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258">
                  <a:moveTo>
                    <a:pt x="129" y="258"/>
                  </a:moveTo>
                  <a:cubicBezTo>
                    <a:pt x="58" y="258"/>
                    <a:pt x="0" y="200"/>
                    <a:pt x="0" y="130"/>
                  </a:cubicBezTo>
                  <a:cubicBezTo>
                    <a:pt x="0" y="58"/>
                    <a:pt x="58" y="0"/>
                    <a:pt x="129" y="0"/>
                  </a:cubicBezTo>
                  <a:cubicBezTo>
                    <a:pt x="200" y="0"/>
                    <a:pt x="258" y="58"/>
                    <a:pt x="258" y="130"/>
                  </a:cubicBezTo>
                  <a:cubicBezTo>
                    <a:pt x="258" y="200"/>
                    <a:pt x="200" y="258"/>
                    <a:pt x="129" y="258"/>
                  </a:cubicBezTo>
                  <a:close/>
                  <a:moveTo>
                    <a:pt x="129" y="30"/>
                  </a:moveTo>
                  <a:cubicBezTo>
                    <a:pt x="74" y="30"/>
                    <a:pt x="30" y="75"/>
                    <a:pt x="30" y="130"/>
                  </a:cubicBezTo>
                  <a:cubicBezTo>
                    <a:pt x="30" y="184"/>
                    <a:pt x="74" y="228"/>
                    <a:pt x="129" y="228"/>
                  </a:cubicBezTo>
                  <a:cubicBezTo>
                    <a:pt x="184" y="228"/>
                    <a:pt x="228" y="184"/>
                    <a:pt x="228" y="130"/>
                  </a:cubicBezTo>
                  <a:cubicBezTo>
                    <a:pt x="228" y="75"/>
                    <a:pt x="184" y="30"/>
                    <a:pt x="129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6" name="Freeform 17"/>
            <p:cNvSpPr>
              <a:spLocks/>
            </p:cNvSpPr>
            <p:nvPr/>
          </p:nvSpPr>
          <p:spPr bwMode="auto">
            <a:xfrm>
              <a:off x="6699250" y="1892300"/>
              <a:ext cx="61912" cy="61913"/>
            </a:xfrm>
            <a:custGeom>
              <a:avLst/>
              <a:gdLst>
                <a:gd name="T0" fmla="*/ 15 w 100"/>
                <a:gd name="T1" fmla="*/ 99 h 99"/>
                <a:gd name="T2" fmla="*/ 0 w 100"/>
                <a:gd name="T3" fmla="*/ 85 h 99"/>
                <a:gd name="T4" fmla="*/ 85 w 100"/>
                <a:gd name="T5" fmla="*/ 0 h 99"/>
                <a:gd name="T6" fmla="*/ 100 w 100"/>
                <a:gd name="T7" fmla="*/ 15 h 99"/>
                <a:gd name="T8" fmla="*/ 85 w 100"/>
                <a:gd name="T9" fmla="*/ 30 h 99"/>
                <a:gd name="T10" fmla="*/ 30 w 100"/>
                <a:gd name="T11" fmla="*/ 85 h 99"/>
                <a:gd name="T12" fmla="*/ 15 w 100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99">
                  <a:moveTo>
                    <a:pt x="15" y="99"/>
                  </a:moveTo>
                  <a:cubicBezTo>
                    <a:pt x="7" y="99"/>
                    <a:pt x="0" y="93"/>
                    <a:pt x="0" y="85"/>
                  </a:cubicBezTo>
                  <a:cubicBezTo>
                    <a:pt x="0" y="38"/>
                    <a:pt x="38" y="0"/>
                    <a:pt x="85" y="0"/>
                  </a:cubicBezTo>
                  <a:cubicBezTo>
                    <a:pt x="93" y="0"/>
                    <a:pt x="100" y="7"/>
                    <a:pt x="100" y="15"/>
                  </a:cubicBezTo>
                  <a:cubicBezTo>
                    <a:pt x="100" y="23"/>
                    <a:pt x="93" y="30"/>
                    <a:pt x="85" y="30"/>
                  </a:cubicBezTo>
                  <a:cubicBezTo>
                    <a:pt x="54" y="30"/>
                    <a:pt x="30" y="54"/>
                    <a:pt x="30" y="85"/>
                  </a:cubicBezTo>
                  <a:cubicBezTo>
                    <a:pt x="30" y="93"/>
                    <a:pt x="23" y="99"/>
                    <a:pt x="15" y="9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7" name="Freeform 18"/>
            <p:cNvSpPr>
              <a:spLocks noEditPoints="1"/>
            </p:cNvSpPr>
            <p:nvPr/>
          </p:nvSpPr>
          <p:spPr bwMode="auto">
            <a:xfrm>
              <a:off x="6867525" y="1706563"/>
              <a:ext cx="120650" cy="120650"/>
            </a:xfrm>
            <a:custGeom>
              <a:avLst/>
              <a:gdLst>
                <a:gd name="T0" fmla="*/ 98 w 195"/>
                <a:gd name="T1" fmla="*/ 194 h 194"/>
                <a:gd name="T2" fmla="*/ 0 w 195"/>
                <a:gd name="T3" fmla="*/ 98 h 194"/>
                <a:gd name="T4" fmla="*/ 98 w 195"/>
                <a:gd name="T5" fmla="*/ 0 h 194"/>
                <a:gd name="T6" fmla="*/ 195 w 195"/>
                <a:gd name="T7" fmla="*/ 98 h 194"/>
                <a:gd name="T8" fmla="*/ 98 w 195"/>
                <a:gd name="T9" fmla="*/ 194 h 194"/>
                <a:gd name="T10" fmla="*/ 98 w 195"/>
                <a:gd name="T11" fmla="*/ 29 h 194"/>
                <a:gd name="T12" fmla="*/ 30 w 195"/>
                <a:gd name="T13" fmla="*/ 98 h 194"/>
                <a:gd name="T14" fmla="*/ 98 w 195"/>
                <a:gd name="T15" fmla="*/ 165 h 194"/>
                <a:gd name="T16" fmla="*/ 165 w 195"/>
                <a:gd name="T17" fmla="*/ 98 h 194"/>
                <a:gd name="T18" fmla="*/ 98 w 195"/>
                <a:gd name="T19" fmla="*/ 2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4">
                  <a:moveTo>
                    <a:pt x="98" y="194"/>
                  </a:moveTo>
                  <a:cubicBezTo>
                    <a:pt x="44" y="194"/>
                    <a:pt x="0" y="151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ubicBezTo>
                    <a:pt x="151" y="0"/>
                    <a:pt x="195" y="44"/>
                    <a:pt x="195" y="98"/>
                  </a:cubicBezTo>
                  <a:cubicBezTo>
                    <a:pt x="195" y="151"/>
                    <a:pt x="151" y="194"/>
                    <a:pt x="98" y="194"/>
                  </a:cubicBezTo>
                  <a:close/>
                  <a:moveTo>
                    <a:pt x="98" y="29"/>
                  </a:moveTo>
                  <a:cubicBezTo>
                    <a:pt x="60" y="29"/>
                    <a:pt x="30" y="60"/>
                    <a:pt x="30" y="98"/>
                  </a:cubicBezTo>
                  <a:cubicBezTo>
                    <a:pt x="30" y="135"/>
                    <a:pt x="60" y="165"/>
                    <a:pt x="98" y="165"/>
                  </a:cubicBezTo>
                  <a:cubicBezTo>
                    <a:pt x="135" y="165"/>
                    <a:pt x="165" y="135"/>
                    <a:pt x="165" y="98"/>
                  </a:cubicBezTo>
                  <a:cubicBezTo>
                    <a:pt x="165" y="60"/>
                    <a:pt x="135" y="29"/>
                    <a:pt x="98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8" name="Freeform 19"/>
            <p:cNvSpPr>
              <a:spLocks/>
            </p:cNvSpPr>
            <p:nvPr/>
          </p:nvSpPr>
          <p:spPr bwMode="auto">
            <a:xfrm>
              <a:off x="6894513" y="1733550"/>
              <a:ext cx="42862" cy="42863"/>
            </a:xfrm>
            <a:custGeom>
              <a:avLst/>
              <a:gdLst>
                <a:gd name="T0" fmla="*/ 15 w 70"/>
                <a:gd name="T1" fmla="*/ 69 h 69"/>
                <a:gd name="T2" fmla="*/ 0 w 70"/>
                <a:gd name="T3" fmla="*/ 55 h 69"/>
                <a:gd name="T4" fmla="*/ 55 w 70"/>
                <a:gd name="T5" fmla="*/ 0 h 69"/>
                <a:gd name="T6" fmla="*/ 70 w 70"/>
                <a:gd name="T7" fmla="*/ 14 h 69"/>
                <a:gd name="T8" fmla="*/ 56 w 70"/>
                <a:gd name="T9" fmla="*/ 29 h 69"/>
                <a:gd name="T10" fmla="*/ 30 w 70"/>
                <a:gd name="T11" fmla="*/ 55 h 69"/>
                <a:gd name="T12" fmla="*/ 15 w 7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15" y="69"/>
                  </a:moveTo>
                  <a:cubicBezTo>
                    <a:pt x="7" y="69"/>
                    <a:pt x="0" y="63"/>
                    <a:pt x="0" y="55"/>
                  </a:cubicBezTo>
                  <a:cubicBezTo>
                    <a:pt x="0" y="24"/>
                    <a:pt x="24" y="0"/>
                    <a:pt x="55" y="0"/>
                  </a:cubicBezTo>
                  <a:cubicBezTo>
                    <a:pt x="63" y="0"/>
                    <a:pt x="70" y="6"/>
                    <a:pt x="70" y="14"/>
                  </a:cubicBezTo>
                  <a:cubicBezTo>
                    <a:pt x="70" y="23"/>
                    <a:pt x="64" y="29"/>
                    <a:pt x="56" y="29"/>
                  </a:cubicBezTo>
                  <a:cubicBezTo>
                    <a:pt x="41" y="29"/>
                    <a:pt x="30" y="40"/>
                    <a:pt x="30" y="55"/>
                  </a:cubicBezTo>
                  <a:cubicBezTo>
                    <a:pt x="30" y="63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9" name="Freeform 20"/>
            <p:cNvSpPr>
              <a:spLocks noEditPoints="1"/>
            </p:cNvSpPr>
            <p:nvPr/>
          </p:nvSpPr>
          <p:spPr bwMode="auto">
            <a:xfrm>
              <a:off x="6513513" y="1706563"/>
              <a:ext cx="120650" cy="120650"/>
            </a:xfrm>
            <a:custGeom>
              <a:avLst/>
              <a:gdLst>
                <a:gd name="T0" fmla="*/ 97 w 195"/>
                <a:gd name="T1" fmla="*/ 194 h 194"/>
                <a:gd name="T2" fmla="*/ 0 w 195"/>
                <a:gd name="T3" fmla="*/ 98 h 194"/>
                <a:gd name="T4" fmla="*/ 97 w 195"/>
                <a:gd name="T5" fmla="*/ 0 h 194"/>
                <a:gd name="T6" fmla="*/ 195 w 195"/>
                <a:gd name="T7" fmla="*/ 98 h 194"/>
                <a:gd name="T8" fmla="*/ 97 w 195"/>
                <a:gd name="T9" fmla="*/ 194 h 194"/>
                <a:gd name="T10" fmla="*/ 97 w 195"/>
                <a:gd name="T11" fmla="*/ 29 h 194"/>
                <a:gd name="T12" fmla="*/ 30 w 195"/>
                <a:gd name="T13" fmla="*/ 98 h 194"/>
                <a:gd name="T14" fmla="*/ 97 w 195"/>
                <a:gd name="T15" fmla="*/ 165 h 194"/>
                <a:gd name="T16" fmla="*/ 165 w 195"/>
                <a:gd name="T17" fmla="*/ 98 h 194"/>
                <a:gd name="T18" fmla="*/ 97 w 195"/>
                <a:gd name="T19" fmla="*/ 2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4">
                  <a:moveTo>
                    <a:pt x="97" y="194"/>
                  </a:moveTo>
                  <a:cubicBezTo>
                    <a:pt x="44" y="194"/>
                    <a:pt x="0" y="151"/>
                    <a:pt x="0" y="98"/>
                  </a:cubicBezTo>
                  <a:cubicBezTo>
                    <a:pt x="0" y="44"/>
                    <a:pt x="44" y="0"/>
                    <a:pt x="97" y="0"/>
                  </a:cubicBezTo>
                  <a:cubicBezTo>
                    <a:pt x="151" y="0"/>
                    <a:pt x="195" y="44"/>
                    <a:pt x="195" y="98"/>
                  </a:cubicBezTo>
                  <a:cubicBezTo>
                    <a:pt x="195" y="151"/>
                    <a:pt x="151" y="194"/>
                    <a:pt x="97" y="194"/>
                  </a:cubicBezTo>
                  <a:close/>
                  <a:moveTo>
                    <a:pt x="97" y="29"/>
                  </a:moveTo>
                  <a:cubicBezTo>
                    <a:pt x="60" y="29"/>
                    <a:pt x="30" y="60"/>
                    <a:pt x="30" y="98"/>
                  </a:cubicBezTo>
                  <a:cubicBezTo>
                    <a:pt x="30" y="135"/>
                    <a:pt x="60" y="165"/>
                    <a:pt x="97" y="165"/>
                  </a:cubicBezTo>
                  <a:cubicBezTo>
                    <a:pt x="135" y="165"/>
                    <a:pt x="165" y="135"/>
                    <a:pt x="165" y="98"/>
                  </a:cubicBezTo>
                  <a:cubicBezTo>
                    <a:pt x="165" y="61"/>
                    <a:pt x="134" y="29"/>
                    <a:pt x="97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0" name="Freeform 21"/>
            <p:cNvSpPr>
              <a:spLocks/>
            </p:cNvSpPr>
            <p:nvPr/>
          </p:nvSpPr>
          <p:spPr bwMode="auto">
            <a:xfrm>
              <a:off x="6540500" y="1733550"/>
              <a:ext cx="42862" cy="42863"/>
            </a:xfrm>
            <a:custGeom>
              <a:avLst/>
              <a:gdLst>
                <a:gd name="T0" fmla="*/ 15 w 71"/>
                <a:gd name="T1" fmla="*/ 69 h 69"/>
                <a:gd name="T2" fmla="*/ 0 w 71"/>
                <a:gd name="T3" fmla="*/ 55 h 69"/>
                <a:gd name="T4" fmla="*/ 55 w 71"/>
                <a:gd name="T5" fmla="*/ 0 h 69"/>
                <a:gd name="T6" fmla="*/ 71 w 71"/>
                <a:gd name="T7" fmla="*/ 14 h 69"/>
                <a:gd name="T8" fmla="*/ 57 w 71"/>
                <a:gd name="T9" fmla="*/ 29 h 69"/>
                <a:gd name="T10" fmla="*/ 30 w 71"/>
                <a:gd name="T11" fmla="*/ 55 h 69"/>
                <a:gd name="T12" fmla="*/ 15 w 71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69">
                  <a:moveTo>
                    <a:pt x="15" y="69"/>
                  </a:moveTo>
                  <a:cubicBezTo>
                    <a:pt x="7" y="69"/>
                    <a:pt x="0" y="63"/>
                    <a:pt x="0" y="55"/>
                  </a:cubicBezTo>
                  <a:cubicBezTo>
                    <a:pt x="0" y="24"/>
                    <a:pt x="25" y="0"/>
                    <a:pt x="55" y="0"/>
                  </a:cubicBezTo>
                  <a:cubicBezTo>
                    <a:pt x="63" y="0"/>
                    <a:pt x="71" y="6"/>
                    <a:pt x="71" y="14"/>
                  </a:cubicBezTo>
                  <a:cubicBezTo>
                    <a:pt x="71" y="23"/>
                    <a:pt x="65" y="29"/>
                    <a:pt x="57" y="29"/>
                  </a:cubicBezTo>
                  <a:cubicBezTo>
                    <a:pt x="41" y="29"/>
                    <a:pt x="30" y="40"/>
                    <a:pt x="30" y="55"/>
                  </a:cubicBezTo>
                  <a:cubicBezTo>
                    <a:pt x="30" y="63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1" name="Freeform 22"/>
            <p:cNvSpPr>
              <a:spLocks noEditPoints="1"/>
            </p:cNvSpPr>
            <p:nvPr/>
          </p:nvSpPr>
          <p:spPr bwMode="auto">
            <a:xfrm>
              <a:off x="6513513" y="2062163"/>
              <a:ext cx="120650" cy="119063"/>
            </a:xfrm>
            <a:custGeom>
              <a:avLst/>
              <a:gdLst>
                <a:gd name="T0" fmla="*/ 97 w 195"/>
                <a:gd name="T1" fmla="*/ 194 h 194"/>
                <a:gd name="T2" fmla="*/ 0 w 195"/>
                <a:gd name="T3" fmla="*/ 97 h 194"/>
                <a:gd name="T4" fmla="*/ 97 w 195"/>
                <a:gd name="T5" fmla="*/ 0 h 194"/>
                <a:gd name="T6" fmla="*/ 195 w 195"/>
                <a:gd name="T7" fmla="*/ 97 h 194"/>
                <a:gd name="T8" fmla="*/ 97 w 195"/>
                <a:gd name="T9" fmla="*/ 194 h 194"/>
                <a:gd name="T10" fmla="*/ 97 w 195"/>
                <a:gd name="T11" fmla="*/ 30 h 194"/>
                <a:gd name="T12" fmla="*/ 30 w 195"/>
                <a:gd name="T13" fmla="*/ 97 h 194"/>
                <a:gd name="T14" fmla="*/ 97 w 195"/>
                <a:gd name="T15" fmla="*/ 165 h 194"/>
                <a:gd name="T16" fmla="*/ 165 w 195"/>
                <a:gd name="T17" fmla="*/ 97 h 194"/>
                <a:gd name="T18" fmla="*/ 97 w 195"/>
                <a:gd name="T19" fmla="*/ 3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4">
                  <a:moveTo>
                    <a:pt x="97" y="194"/>
                  </a:moveTo>
                  <a:cubicBezTo>
                    <a:pt x="44" y="194"/>
                    <a:pt x="0" y="151"/>
                    <a:pt x="0" y="97"/>
                  </a:cubicBezTo>
                  <a:cubicBezTo>
                    <a:pt x="0" y="43"/>
                    <a:pt x="44" y="0"/>
                    <a:pt x="97" y="0"/>
                  </a:cubicBezTo>
                  <a:cubicBezTo>
                    <a:pt x="151" y="0"/>
                    <a:pt x="195" y="43"/>
                    <a:pt x="195" y="97"/>
                  </a:cubicBezTo>
                  <a:cubicBezTo>
                    <a:pt x="195" y="151"/>
                    <a:pt x="151" y="194"/>
                    <a:pt x="97" y="194"/>
                  </a:cubicBezTo>
                  <a:close/>
                  <a:moveTo>
                    <a:pt x="97" y="30"/>
                  </a:moveTo>
                  <a:cubicBezTo>
                    <a:pt x="60" y="30"/>
                    <a:pt x="30" y="60"/>
                    <a:pt x="30" y="97"/>
                  </a:cubicBezTo>
                  <a:cubicBezTo>
                    <a:pt x="30" y="135"/>
                    <a:pt x="59" y="165"/>
                    <a:pt x="97" y="165"/>
                  </a:cubicBezTo>
                  <a:cubicBezTo>
                    <a:pt x="135" y="165"/>
                    <a:pt x="165" y="134"/>
                    <a:pt x="165" y="97"/>
                  </a:cubicBezTo>
                  <a:cubicBezTo>
                    <a:pt x="165" y="60"/>
                    <a:pt x="135" y="30"/>
                    <a:pt x="97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2" name="Freeform 23"/>
            <p:cNvSpPr>
              <a:spLocks/>
            </p:cNvSpPr>
            <p:nvPr/>
          </p:nvSpPr>
          <p:spPr bwMode="auto">
            <a:xfrm>
              <a:off x="6540500" y="2087563"/>
              <a:ext cx="44450" cy="42863"/>
            </a:xfrm>
            <a:custGeom>
              <a:avLst/>
              <a:gdLst>
                <a:gd name="T0" fmla="*/ 15 w 73"/>
                <a:gd name="T1" fmla="*/ 69 h 69"/>
                <a:gd name="T2" fmla="*/ 0 w 73"/>
                <a:gd name="T3" fmla="*/ 55 h 69"/>
                <a:gd name="T4" fmla="*/ 55 w 73"/>
                <a:gd name="T5" fmla="*/ 0 h 69"/>
                <a:gd name="T6" fmla="*/ 67 w 73"/>
                <a:gd name="T7" fmla="*/ 5 h 69"/>
                <a:gd name="T8" fmla="*/ 67 w 73"/>
                <a:gd name="T9" fmla="*/ 26 h 69"/>
                <a:gd name="T10" fmla="*/ 52 w 73"/>
                <a:gd name="T11" fmla="*/ 30 h 69"/>
                <a:gd name="T12" fmla="*/ 30 w 73"/>
                <a:gd name="T13" fmla="*/ 55 h 69"/>
                <a:gd name="T14" fmla="*/ 15 w 73"/>
                <a:gd name="T1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69">
                  <a:moveTo>
                    <a:pt x="15" y="69"/>
                  </a:moveTo>
                  <a:cubicBezTo>
                    <a:pt x="7" y="69"/>
                    <a:pt x="0" y="63"/>
                    <a:pt x="0" y="55"/>
                  </a:cubicBezTo>
                  <a:cubicBezTo>
                    <a:pt x="0" y="25"/>
                    <a:pt x="25" y="0"/>
                    <a:pt x="55" y="0"/>
                  </a:cubicBezTo>
                  <a:cubicBezTo>
                    <a:pt x="59" y="0"/>
                    <a:pt x="64" y="2"/>
                    <a:pt x="67" y="5"/>
                  </a:cubicBezTo>
                  <a:cubicBezTo>
                    <a:pt x="73" y="11"/>
                    <a:pt x="73" y="20"/>
                    <a:pt x="67" y="26"/>
                  </a:cubicBezTo>
                  <a:cubicBezTo>
                    <a:pt x="63" y="30"/>
                    <a:pt x="57" y="31"/>
                    <a:pt x="52" y="30"/>
                  </a:cubicBezTo>
                  <a:cubicBezTo>
                    <a:pt x="40" y="31"/>
                    <a:pt x="30" y="42"/>
                    <a:pt x="30" y="55"/>
                  </a:cubicBezTo>
                  <a:cubicBezTo>
                    <a:pt x="30" y="63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3" name="Freeform 24"/>
            <p:cNvSpPr>
              <a:spLocks noEditPoints="1"/>
            </p:cNvSpPr>
            <p:nvPr/>
          </p:nvSpPr>
          <p:spPr bwMode="auto">
            <a:xfrm>
              <a:off x="6867525" y="2062163"/>
              <a:ext cx="120650" cy="119063"/>
            </a:xfrm>
            <a:custGeom>
              <a:avLst/>
              <a:gdLst>
                <a:gd name="T0" fmla="*/ 98 w 195"/>
                <a:gd name="T1" fmla="*/ 194 h 194"/>
                <a:gd name="T2" fmla="*/ 0 w 195"/>
                <a:gd name="T3" fmla="*/ 97 h 194"/>
                <a:gd name="T4" fmla="*/ 98 w 195"/>
                <a:gd name="T5" fmla="*/ 0 h 194"/>
                <a:gd name="T6" fmla="*/ 195 w 195"/>
                <a:gd name="T7" fmla="*/ 97 h 194"/>
                <a:gd name="T8" fmla="*/ 98 w 195"/>
                <a:gd name="T9" fmla="*/ 194 h 194"/>
                <a:gd name="T10" fmla="*/ 98 w 195"/>
                <a:gd name="T11" fmla="*/ 30 h 194"/>
                <a:gd name="T12" fmla="*/ 30 w 195"/>
                <a:gd name="T13" fmla="*/ 97 h 194"/>
                <a:gd name="T14" fmla="*/ 98 w 195"/>
                <a:gd name="T15" fmla="*/ 165 h 194"/>
                <a:gd name="T16" fmla="*/ 165 w 195"/>
                <a:gd name="T17" fmla="*/ 97 h 194"/>
                <a:gd name="T18" fmla="*/ 98 w 195"/>
                <a:gd name="T19" fmla="*/ 3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4">
                  <a:moveTo>
                    <a:pt x="98" y="194"/>
                  </a:moveTo>
                  <a:cubicBezTo>
                    <a:pt x="43" y="194"/>
                    <a:pt x="0" y="151"/>
                    <a:pt x="0" y="97"/>
                  </a:cubicBezTo>
                  <a:cubicBezTo>
                    <a:pt x="0" y="43"/>
                    <a:pt x="44" y="0"/>
                    <a:pt x="98" y="0"/>
                  </a:cubicBezTo>
                  <a:cubicBezTo>
                    <a:pt x="151" y="0"/>
                    <a:pt x="195" y="43"/>
                    <a:pt x="195" y="97"/>
                  </a:cubicBezTo>
                  <a:cubicBezTo>
                    <a:pt x="195" y="151"/>
                    <a:pt x="151" y="194"/>
                    <a:pt x="98" y="194"/>
                  </a:cubicBezTo>
                  <a:close/>
                  <a:moveTo>
                    <a:pt x="98" y="30"/>
                  </a:moveTo>
                  <a:cubicBezTo>
                    <a:pt x="60" y="30"/>
                    <a:pt x="30" y="59"/>
                    <a:pt x="30" y="97"/>
                  </a:cubicBezTo>
                  <a:cubicBezTo>
                    <a:pt x="30" y="135"/>
                    <a:pt x="60" y="165"/>
                    <a:pt x="98" y="165"/>
                  </a:cubicBezTo>
                  <a:cubicBezTo>
                    <a:pt x="136" y="165"/>
                    <a:pt x="165" y="135"/>
                    <a:pt x="165" y="97"/>
                  </a:cubicBezTo>
                  <a:cubicBezTo>
                    <a:pt x="165" y="60"/>
                    <a:pt x="135" y="30"/>
                    <a:pt x="98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4" name="Freeform 25"/>
            <p:cNvSpPr>
              <a:spLocks/>
            </p:cNvSpPr>
            <p:nvPr/>
          </p:nvSpPr>
          <p:spPr bwMode="auto">
            <a:xfrm>
              <a:off x="6894513" y="2087563"/>
              <a:ext cx="44450" cy="42863"/>
            </a:xfrm>
            <a:custGeom>
              <a:avLst/>
              <a:gdLst>
                <a:gd name="T0" fmla="*/ 15 w 71"/>
                <a:gd name="T1" fmla="*/ 69 h 69"/>
                <a:gd name="T2" fmla="*/ 0 w 71"/>
                <a:gd name="T3" fmla="*/ 55 h 69"/>
                <a:gd name="T4" fmla="*/ 55 w 71"/>
                <a:gd name="T5" fmla="*/ 0 h 69"/>
                <a:gd name="T6" fmla="*/ 71 w 71"/>
                <a:gd name="T7" fmla="*/ 15 h 69"/>
                <a:gd name="T8" fmla="*/ 52 w 71"/>
                <a:gd name="T9" fmla="*/ 30 h 69"/>
                <a:gd name="T10" fmla="*/ 30 w 71"/>
                <a:gd name="T11" fmla="*/ 55 h 69"/>
                <a:gd name="T12" fmla="*/ 15 w 71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69">
                  <a:moveTo>
                    <a:pt x="15" y="69"/>
                  </a:moveTo>
                  <a:cubicBezTo>
                    <a:pt x="7" y="69"/>
                    <a:pt x="0" y="63"/>
                    <a:pt x="0" y="55"/>
                  </a:cubicBezTo>
                  <a:cubicBezTo>
                    <a:pt x="0" y="24"/>
                    <a:pt x="25" y="0"/>
                    <a:pt x="55" y="0"/>
                  </a:cubicBezTo>
                  <a:cubicBezTo>
                    <a:pt x="63" y="0"/>
                    <a:pt x="71" y="7"/>
                    <a:pt x="71" y="15"/>
                  </a:cubicBezTo>
                  <a:cubicBezTo>
                    <a:pt x="71" y="25"/>
                    <a:pt x="60" y="32"/>
                    <a:pt x="52" y="30"/>
                  </a:cubicBezTo>
                  <a:cubicBezTo>
                    <a:pt x="39" y="31"/>
                    <a:pt x="30" y="42"/>
                    <a:pt x="30" y="55"/>
                  </a:cubicBezTo>
                  <a:cubicBezTo>
                    <a:pt x="30" y="63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26"/>
            <p:cNvSpPr>
              <a:spLocks noEditPoints="1"/>
            </p:cNvSpPr>
            <p:nvPr/>
          </p:nvSpPr>
          <p:spPr bwMode="auto">
            <a:xfrm>
              <a:off x="6599238" y="1793875"/>
              <a:ext cx="303212" cy="301625"/>
            </a:xfrm>
            <a:custGeom>
              <a:avLst/>
              <a:gdLst>
                <a:gd name="T0" fmla="*/ 474 w 490"/>
                <a:gd name="T1" fmla="*/ 488 h 488"/>
                <a:gd name="T2" fmla="*/ 463 w 490"/>
                <a:gd name="T3" fmla="*/ 484 h 488"/>
                <a:gd name="T4" fmla="*/ 352 w 490"/>
                <a:gd name="T5" fmla="*/ 372 h 488"/>
                <a:gd name="T6" fmla="*/ 352 w 490"/>
                <a:gd name="T7" fmla="*/ 351 h 488"/>
                <a:gd name="T8" fmla="*/ 373 w 490"/>
                <a:gd name="T9" fmla="*/ 351 h 488"/>
                <a:gd name="T10" fmla="*/ 484 w 490"/>
                <a:gd name="T11" fmla="*/ 463 h 488"/>
                <a:gd name="T12" fmla="*/ 484 w 490"/>
                <a:gd name="T13" fmla="*/ 484 h 488"/>
                <a:gd name="T14" fmla="*/ 474 w 490"/>
                <a:gd name="T15" fmla="*/ 488 h 488"/>
                <a:gd name="T16" fmla="*/ 127 w 490"/>
                <a:gd name="T17" fmla="*/ 142 h 488"/>
                <a:gd name="T18" fmla="*/ 117 w 490"/>
                <a:gd name="T19" fmla="*/ 137 h 488"/>
                <a:gd name="T20" fmla="*/ 6 w 490"/>
                <a:gd name="T21" fmla="*/ 27 h 488"/>
                <a:gd name="T22" fmla="*/ 6 w 490"/>
                <a:gd name="T23" fmla="*/ 6 h 488"/>
                <a:gd name="T24" fmla="*/ 27 w 490"/>
                <a:gd name="T25" fmla="*/ 6 h 488"/>
                <a:gd name="T26" fmla="*/ 138 w 490"/>
                <a:gd name="T27" fmla="*/ 116 h 488"/>
                <a:gd name="T28" fmla="*/ 138 w 490"/>
                <a:gd name="T29" fmla="*/ 137 h 488"/>
                <a:gd name="T30" fmla="*/ 127 w 490"/>
                <a:gd name="T31" fmla="*/ 142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0" h="488">
                  <a:moveTo>
                    <a:pt x="474" y="488"/>
                  </a:moveTo>
                  <a:cubicBezTo>
                    <a:pt x="470" y="488"/>
                    <a:pt x="466" y="486"/>
                    <a:pt x="463" y="484"/>
                  </a:cubicBezTo>
                  <a:cubicBezTo>
                    <a:pt x="352" y="372"/>
                    <a:pt x="352" y="372"/>
                    <a:pt x="352" y="372"/>
                  </a:cubicBezTo>
                  <a:cubicBezTo>
                    <a:pt x="346" y="366"/>
                    <a:pt x="347" y="357"/>
                    <a:pt x="352" y="351"/>
                  </a:cubicBezTo>
                  <a:cubicBezTo>
                    <a:pt x="358" y="345"/>
                    <a:pt x="368" y="345"/>
                    <a:pt x="373" y="351"/>
                  </a:cubicBezTo>
                  <a:cubicBezTo>
                    <a:pt x="484" y="463"/>
                    <a:pt x="484" y="463"/>
                    <a:pt x="484" y="463"/>
                  </a:cubicBezTo>
                  <a:cubicBezTo>
                    <a:pt x="490" y="468"/>
                    <a:pt x="490" y="478"/>
                    <a:pt x="484" y="484"/>
                  </a:cubicBezTo>
                  <a:cubicBezTo>
                    <a:pt x="481" y="487"/>
                    <a:pt x="477" y="488"/>
                    <a:pt x="474" y="488"/>
                  </a:cubicBezTo>
                  <a:close/>
                  <a:moveTo>
                    <a:pt x="127" y="142"/>
                  </a:moveTo>
                  <a:cubicBezTo>
                    <a:pt x="123" y="142"/>
                    <a:pt x="120" y="140"/>
                    <a:pt x="117" y="13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0" y="21"/>
                    <a:pt x="0" y="11"/>
                    <a:pt x="6" y="6"/>
                  </a:cubicBezTo>
                  <a:cubicBezTo>
                    <a:pt x="12" y="0"/>
                    <a:pt x="21" y="0"/>
                    <a:pt x="27" y="6"/>
                  </a:cubicBezTo>
                  <a:cubicBezTo>
                    <a:pt x="138" y="116"/>
                    <a:pt x="138" y="116"/>
                    <a:pt x="138" y="116"/>
                  </a:cubicBezTo>
                  <a:cubicBezTo>
                    <a:pt x="144" y="122"/>
                    <a:pt x="144" y="131"/>
                    <a:pt x="138" y="137"/>
                  </a:cubicBezTo>
                  <a:cubicBezTo>
                    <a:pt x="135" y="140"/>
                    <a:pt x="131" y="142"/>
                    <a:pt x="127" y="14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27"/>
            <p:cNvSpPr>
              <a:spLocks noEditPoints="1"/>
            </p:cNvSpPr>
            <p:nvPr/>
          </p:nvSpPr>
          <p:spPr bwMode="auto">
            <a:xfrm>
              <a:off x="6599238" y="1793875"/>
              <a:ext cx="303212" cy="301625"/>
            </a:xfrm>
            <a:custGeom>
              <a:avLst/>
              <a:gdLst>
                <a:gd name="T0" fmla="*/ 16 w 490"/>
                <a:gd name="T1" fmla="*/ 488 h 488"/>
                <a:gd name="T2" fmla="*/ 6 w 490"/>
                <a:gd name="T3" fmla="*/ 484 h 488"/>
                <a:gd name="T4" fmla="*/ 6 w 490"/>
                <a:gd name="T5" fmla="*/ 463 h 488"/>
                <a:gd name="T6" fmla="*/ 117 w 490"/>
                <a:gd name="T7" fmla="*/ 351 h 488"/>
                <a:gd name="T8" fmla="*/ 138 w 490"/>
                <a:gd name="T9" fmla="*/ 351 h 488"/>
                <a:gd name="T10" fmla="*/ 138 w 490"/>
                <a:gd name="T11" fmla="*/ 372 h 488"/>
                <a:gd name="T12" fmla="*/ 27 w 490"/>
                <a:gd name="T13" fmla="*/ 484 h 488"/>
                <a:gd name="T14" fmla="*/ 16 w 490"/>
                <a:gd name="T15" fmla="*/ 488 h 488"/>
                <a:gd name="T16" fmla="*/ 363 w 490"/>
                <a:gd name="T17" fmla="*/ 142 h 488"/>
                <a:gd name="T18" fmla="*/ 352 w 490"/>
                <a:gd name="T19" fmla="*/ 137 h 488"/>
                <a:gd name="T20" fmla="*/ 352 w 490"/>
                <a:gd name="T21" fmla="*/ 116 h 488"/>
                <a:gd name="T22" fmla="*/ 463 w 490"/>
                <a:gd name="T23" fmla="*/ 6 h 488"/>
                <a:gd name="T24" fmla="*/ 484 w 490"/>
                <a:gd name="T25" fmla="*/ 6 h 488"/>
                <a:gd name="T26" fmla="*/ 484 w 490"/>
                <a:gd name="T27" fmla="*/ 27 h 488"/>
                <a:gd name="T28" fmla="*/ 373 w 490"/>
                <a:gd name="T29" fmla="*/ 137 h 488"/>
                <a:gd name="T30" fmla="*/ 363 w 490"/>
                <a:gd name="T31" fmla="*/ 142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0" h="488">
                  <a:moveTo>
                    <a:pt x="16" y="488"/>
                  </a:moveTo>
                  <a:cubicBezTo>
                    <a:pt x="13" y="488"/>
                    <a:pt x="9" y="487"/>
                    <a:pt x="6" y="484"/>
                  </a:cubicBezTo>
                  <a:cubicBezTo>
                    <a:pt x="0" y="478"/>
                    <a:pt x="0" y="468"/>
                    <a:pt x="6" y="463"/>
                  </a:cubicBezTo>
                  <a:cubicBezTo>
                    <a:pt x="117" y="351"/>
                    <a:pt x="117" y="351"/>
                    <a:pt x="117" y="351"/>
                  </a:cubicBezTo>
                  <a:cubicBezTo>
                    <a:pt x="122" y="345"/>
                    <a:pt x="132" y="345"/>
                    <a:pt x="138" y="351"/>
                  </a:cubicBezTo>
                  <a:cubicBezTo>
                    <a:pt x="143" y="357"/>
                    <a:pt x="144" y="366"/>
                    <a:pt x="138" y="372"/>
                  </a:cubicBezTo>
                  <a:cubicBezTo>
                    <a:pt x="27" y="484"/>
                    <a:pt x="27" y="484"/>
                    <a:pt x="27" y="484"/>
                  </a:cubicBezTo>
                  <a:cubicBezTo>
                    <a:pt x="24" y="486"/>
                    <a:pt x="20" y="488"/>
                    <a:pt x="16" y="488"/>
                  </a:cubicBezTo>
                  <a:close/>
                  <a:moveTo>
                    <a:pt x="363" y="142"/>
                  </a:moveTo>
                  <a:cubicBezTo>
                    <a:pt x="359" y="142"/>
                    <a:pt x="355" y="140"/>
                    <a:pt x="352" y="137"/>
                  </a:cubicBezTo>
                  <a:cubicBezTo>
                    <a:pt x="346" y="131"/>
                    <a:pt x="346" y="122"/>
                    <a:pt x="352" y="116"/>
                  </a:cubicBezTo>
                  <a:cubicBezTo>
                    <a:pt x="463" y="6"/>
                    <a:pt x="463" y="6"/>
                    <a:pt x="463" y="6"/>
                  </a:cubicBezTo>
                  <a:cubicBezTo>
                    <a:pt x="469" y="0"/>
                    <a:pt x="478" y="0"/>
                    <a:pt x="484" y="6"/>
                  </a:cubicBezTo>
                  <a:cubicBezTo>
                    <a:pt x="490" y="11"/>
                    <a:pt x="490" y="21"/>
                    <a:pt x="484" y="27"/>
                  </a:cubicBezTo>
                  <a:cubicBezTo>
                    <a:pt x="373" y="137"/>
                    <a:pt x="373" y="137"/>
                    <a:pt x="373" y="137"/>
                  </a:cubicBezTo>
                  <a:cubicBezTo>
                    <a:pt x="370" y="140"/>
                    <a:pt x="367" y="142"/>
                    <a:pt x="363" y="14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28"/>
            <p:cNvSpPr>
              <a:spLocks/>
            </p:cNvSpPr>
            <p:nvPr/>
          </p:nvSpPr>
          <p:spPr bwMode="auto">
            <a:xfrm>
              <a:off x="6665913" y="1758950"/>
              <a:ext cx="169862" cy="73025"/>
            </a:xfrm>
            <a:custGeom>
              <a:avLst/>
              <a:gdLst>
                <a:gd name="T0" fmla="*/ 259 w 276"/>
                <a:gd name="T1" fmla="*/ 115 h 117"/>
                <a:gd name="T2" fmla="*/ 245 w 276"/>
                <a:gd name="T3" fmla="*/ 105 h 117"/>
                <a:gd name="T4" fmla="*/ 138 w 276"/>
                <a:gd name="T5" fmla="*/ 29 h 117"/>
                <a:gd name="T6" fmla="*/ 31 w 276"/>
                <a:gd name="T7" fmla="*/ 105 h 117"/>
                <a:gd name="T8" fmla="*/ 12 w 276"/>
                <a:gd name="T9" fmla="*/ 114 h 117"/>
                <a:gd name="T10" fmla="*/ 3 w 276"/>
                <a:gd name="T11" fmla="*/ 95 h 117"/>
                <a:gd name="T12" fmla="*/ 138 w 276"/>
                <a:gd name="T13" fmla="*/ 0 h 117"/>
                <a:gd name="T14" fmla="*/ 273 w 276"/>
                <a:gd name="T15" fmla="*/ 95 h 117"/>
                <a:gd name="T16" fmla="*/ 264 w 276"/>
                <a:gd name="T17" fmla="*/ 114 h 117"/>
                <a:gd name="T18" fmla="*/ 259 w 276"/>
                <a:gd name="T19" fmla="*/ 11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17">
                  <a:moveTo>
                    <a:pt x="259" y="115"/>
                  </a:moveTo>
                  <a:cubicBezTo>
                    <a:pt x="253" y="115"/>
                    <a:pt x="247" y="111"/>
                    <a:pt x="245" y="105"/>
                  </a:cubicBezTo>
                  <a:cubicBezTo>
                    <a:pt x="229" y="60"/>
                    <a:pt x="186" y="29"/>
                    <a:pt x="138" y="29"/>
                  </a:cubicBezTo>
                  <a:cubicBezTo>
                    <a:pt x="90" y="29"/>
                    <a:pt x="47" y="60"/>
                    <a:pt x="31" y="105"/>
                  </a:cubicBezTo>
                  <a:cubicBezTo>
                    <a:pt x="28" y="113"/>
                    <a:pt x="20" y="117"/>
                    <a:pt x="12" y="114"/>
                  </a:cubicBezTo>
                  <a:cubicBezTo>
                    <a:pt x="4" y="111"/>
                    <a:pt x="0" y="103"/>
                    <a:pt x="3" y="95"/>
                  </a:cubicBezTo>
                  <a:cubicBezTo>
                    <a:pt x="23" y="38"/>
                    <a:pt x="77" y="0"/>
                    <a:pt x="138" y="0"/>
                  </a:cubicBezTo>
                  <a:cubicBezTo>
                    <a:pt x="199" y="0"/>
                    <a:pt x="253" y="38"/>
                    <a:pt x="273" y="95"/>
                  </a:cubicBezTo>
                  <a:cubicBezTo>
                    <a:pt x="276" y="103"/>
                    <a:pt x="272" y="111"/>
                    <a:pt x="264" y="114"/>
                  </a:cubicBezTo>
                  <a:cubicBezTo>
                    <a:pt x="263" y="114"/>
                    <a:pt x="261" y="115"/>
                    <a:pt x="259" y="11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29"/>
            <p:cNvSpPr>
              <a:spLocks/>
            </p:cNvSpPr>
            <p:nvPr/>
          </p:nvSpPr>
          <p:spPr bwMode="auto">
            <a:xfrm>
              <a:off x="6665913" y="2057400"/>
              <a:ext cx="169862" cy="73025"/>
            </a:xfrm>
            <a:custGeom>
              <a:avLst/>
              <a:gdLst>
                <a:gd name="T0" fmla="*/ 138 w 276"/>
                <a:gd name="T1" fmla="*/ 117 h 117"/>
                <a:gd name="T2" fmla="*/ 3 w 276"/>
                <a:gd name="T3" fmla="*/ 21 h 117"/>
                <a:gd name="T4" fmla="*/ 12 w 276"/>
                <a:gd name="T5" fmla="*/ 2 h 117"/>
                <a:gd name="T6" fmla="*/ 31 w 276"/>
                <a:gd name="T7" fmla="*/ 11 h 117"/>
                <a:gd name="T8" fmla="*/ 138 w 276"/>
                <a:gd name="T9" fmla="*/ 87 h 117"/>
                <a:gd name="T10" fmla="*/ 245 w 276"/>
                <a:gd name="T11" fmla="*/ 11 h 117"/>
                <a:gd name="T12" fmla="*/ 264 w 276"/>
                <a:gd name="T13" fmla="*/ 2 h 117"/>
                <a:gd name="T14" fmla="*/ 273 w 276"/>
                <a:gd name="T15" fmla="*/ 21 h 117"/>
                <a:gd name="T16" fmla="*/ 138 w 276"/>
                <a:gd name="T1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117">
                  <a:moveTo>
                    <a:pt x="138" y="117"/>
                  </a:moveTo>
                  <a:cubicBezTo>
                    <a:pt x="77" y="117"/>
                    <a:pt x="23" y="78"/>
                    <a:pt x="3" y="21"/>
                  </a:cubicBezTo>
                  <a:cubicBezTo>
                    <a:pt x="0" y="14"/>
                    <a:pt x="4" y="5"/>
                    <a:pt x="12" y="2"/>
                  </a:cubicBezTo>
                  <a:cubicBezTo>
                    <a:pt x="20" y="0"/>
                    <a:pt x="28" y="4"/>
                    <a:pt x="31" y="11"/>
                  </a:cubicBezTo>
                  <a:cubicBezTo>
                    <a:pt x="47" y="57"/>
                    <a:pt x="90" y="87"/>
                    <a:pt x="138" y="87"/>
                  </a:cubicBezTo>
                  <a:cubicBezTo>
                    <a:pt x="186" y="87"/>
                    <a:pt x="229" y="57"/>
                    <a:pt x="245" y="11"/>
                  </a:cubicBezTo>
                  <a:cubicBezTo>
                    <a:pt x="248" y="4"/>
                    <a:pt x="256" y="0"/>
                    <a:pt x="264" y="2"/>
                  </a:cubicBezTo>
                  <a:cubicBezTo>
                    <a:pt x="272" y="5"/>
                    <a:pt x="276" y="14"/>
                    <a:pt x="273" y="21"/>
                  </a:cubicBezTo>
                  <a:cubicBezTo>
                    <a:pt x="253" y="78"/>
                    <a:pt x="199" y="117"/>
                    <a:pt x="138" y="11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30"/>
            <p:cNvSpPr>
              <a:spLocks/>
            </p:cNvSpPr>
            <p:nvPr/>
          </p:nvSpPr>
          <p:spPr bwMode="auto">
            <a:xfrm>
              <a:off x="6565900" y="1860550"/>
              <a:ext cx="71437" cy="168275"/>
            </a:xfrm>
            <a:custGeom>
              <a:avLst/>
              <a:gdLst>
                <a:gd name="T0" fmla="*/ 101 w 118"/>
                <a:gd name="T1" fmla="*/ 273 h 273"/>
                <a:gd name="T2" fmla="*/ 96 w 118"/>
                <a:gd name="T3" fmla="*/ 272 h 273"/>
                <a:gd name="T4" fmla="*/ 0 w 118"/>
                <a:gd name="T5" fmla="*/ 138 h 273"/>
                <a:gd name="T6" fmla="*/ 96 w 118"/>
                <a:gd name="T7" fmla="*/ 2 h 273"/>
                <a:gd name="T8" fmla="*/ 115 w 118"/>
                <a:gd name="T9" fmla="*/ 11 h 273"/>
                <a:gd name="T10" fmla="*/ 106 w 118"/>
                <a:gd name="T11" fmla="*/ 30 h 273"/>
                <a:gd name="T12" fmla="*/ 30 w 118"/>
                <a:gd name="T13" fmla="*/ 138 h 273"/>
                <a:gd name="T14" fmla="*/ 106 w 118"/>
                <a:gd name="T15" fmla="*/ 244 h 273"/>
                <a:gd name="T16" fmla="*/ 115 w 118"/>
                <a:gd name="T17" fmla="*/ 263 h 273"/>
                <a:gd name="T18" fmla="*/ 101 w 118"/>
                <a:gd name="T1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273">
                  <a:moveTo>
                    <a:pt x="101" y="273"/>
                  </a:moveTo>
                  <a:cubicBezTo>
                    <a:pt x="100" y="273"/>
                    <a:pt x="98" y="273"/>
                    <a:pt x="96" y="272"/>
                  </a:cubicBezTo>
                  <a:cubicBezTo>
                    <a:pt x="39" y="252"/>
                    <a:pt x="0" y="198"/>
                    <a:pt x="0" y="138"/>
                  </a:cubicBezTo>
                  <a:cubicBezTo>
                    <a:pt x="0" y="77"/>
                    <a:pt x="39" y="22"/>
                    <a:pt x="96" y="2"/>
                  </a:cubicBezTo>
                  <a:cubicBezTo>
                    <a:pt x="104" y="0"/>
                    <a:pt x="113" y="4"/>
                    <a:pt x="115" y="11"/>
                  </a:cubicBezTo>
                  <a:cubicBezTo>
                    <a:pt x="118" y="19"/>
                    <a:pt x="114" y="28"/>
                    <a:pt x="106" y="30"/>
                  </a:cubicBezTo>
                  <a:cubicBezTo>
                    <a:pt x="60" y="46"/>
                    <a:pt x="30" y="89"/>
                    <a:pt x="30" y="138"/>
                  </a:cubicBezTo>
                  <a:cubicBezTo>
                    <a:pt x="30" y="185"/>
                    <a:pt x="60" y="228"/>
                    <a:pt x="106" y="244"/>
                  </a:cubicBezTo>
                  <a:cubicBezTo>
                    <a:pt x="114" y="247"/>
                    <a:pt x="118" y="255"/>
                    <a:pt x="115" y="263"/>
                  </a:cubicBezTo>
                  <a:cubicBezTo>
                    <a:pt x="113" y="269"/>
                    <a:pt x="107" y="273"/>
                    <a:pt x="101" y="27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31"/>
            <p:cNvSpPr>
              <a:spLocks/>
            </p:cNvSpPr>
            <p:nvPr/>
          </p:nvSpPr>
          <p:spPr bwMode="auto">
            <a:xfrm>
              <a:off x="6864350" y="1860550"/>
              <a:ext cx="71437" cy="168275"/>
            </a:xfrm>
            <a:custGeom>
              <a:avLst/>
              <a:gdLst>
                <a:gd name="T0" fmla="*/ 17 w 117"/>
                <a:gd name="T1" fmla="*/ 273 h 273"/>
                <a:gd name="T2" fmla="*/ 3 w 117"/>
                <a:gd name="T3" fmla="*/ 263 h 273"/>
                <a:gd name="T4" fmla="*/ 12 w 117"/>
                <a:gd name="T5" fmla="*/ 244 h 273"/>
                <a:gd name="T6" fmla="*/ 87 w 117"/>
                <a:gd name="T7" fmla="*/ 138 h 273"/>
                <a:gd name="T8" fmla="*/ 12 w 117"/>
                <a:gd name="T9" fmla="*/ 30 h 273"/>
                <a:gd name="T10" fmla="*/ 3 w 117"/>
                <a:gd name="T11" fmla="*/ 11 h 273"/>
                <a:gd name="T12" fmla="*/ 22 w 117"/>
                <a:gd name="T13" fmla="*/ 2 h 273"/>
                <a:gd name="T14" fmla="*/ 117 w 117"/>
                <a:gd name="T15" fmla="*/ 138 h 273"/>
                <a:gd name="T16" fmla="*/ 22 w 117"/>
                <a:gd name="T17" fmla="*/ 272 h 273"/>
                <a:gd name="T18" fmla="*/ 17 w 117"/>
                <a:gd name="T1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273">
                  <a:moveTo>
                    <a:pt x="17" y="273"/>
                  </a:moveTo>
                  <a:cubicBezTo>
                    <a:pt x="11" y="273"/>
                    <a:pt x="5" y="269"/>
                    <a:pt x="3" y="263"/>
                  </a:cubicBezTo>
                  <a:cubicBezTo>
                    <a:pt x="0" y="255"/>
                    <a:pt x="4" y="247"/>
                    <a:pt x="12" y="244"/>
                  </a:cubicBezTo>
                  <a:cubicBezTo>
                    <a:pt x="57" y="228"/>
                    <a:pt x="87" y="185"/>
                    <a:pt x="87" y="138"/>
                  </a:cubicBezTo>
                  <a:cubicBezTo>
                    <a:pt x="87" y="89"/>
                    <a:pt x="57" y="46"/>
                    <a:pt x="12" y="30"/>
                  </a:cubicBezTo>
                  <a:cubicBezTo>
                    <a:pt x="4" y="28"/>
                    <a:pt x="0" y="19"/>
                    <a:pt x="3" y="11"/>
                  </a:cubicBezTo>
                  <a:cubicBezTo>
                    <a:pt x="6" y="4"/>
                    <a:pt x="14" y="0"/>
                    <a:pt x="22" y="2"/>
                  </a:cubicBezTo>
                  <a:cubicBezTo>
                    <a:pt x="79" y="22"/>
                    <a:pt x="117" y="77"/>
                    <a:pt x="117" y="138"/>
                  </a:cubicBezTo>
                  <a:cubicBezTo>
                    <a:pt x="117" y="198"/>
                    <a:pt x="79" y="252"/>
                    <a:pt x="22" y="272"/>
                  </a:cubicBezTo>
                  <a:cubicBezTo>
                    <a:pt x="20" y="273"/>
                    <a:pt x="18" y="273"/>
                    <a:pt x="17" y="27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3" name="Группа 1852"/>
          <p:cNvGrpSpPr/>
          <p:nvPr/>
        </p:nvGrpSpPr>
        <p:grpSpPr>
          <a:xfrm>
            <a:off x="5929313" y="3076575"/>
            <a:ext cx="274637" cy="474663"/>
            <a:chOff x="5929313" y="3076575"/>
            <a:chExt cx="274637" cy="474663"/>
          </a:xfrm>
        </p:grpSpPr>
        <p:sp>
          <p:nvSpPr>
            <p:cNvPr id="1247" name="Freeform 32"/>
            <p:cNvSpPr>
              <a:spLocks/>
            </p:cNvSpPr>
            <p:nvPr/>
          </p:nvSpPr>
          <p:spPr bwMode="auto">
            <a:xfrm>
              <a:off x="5929313" y="3076575"/>
              <a:ext cx="274637" cy="204788"/>
            </a:xfrm>
            <a:custGeom>
              <a:avLst/>
              <a:gdLst>
                <a:gd name="T0" fmla="*/ 375 w 445"/>
                <a:gd name="T1" fmla="*/ 329 h 331"/>
                <a:gd name="T2" fmla="*/ 360 w 445"/>
                <a:gd name="T3" fmla="*/ 317 h 331"/>
                <a:gd name="T4" fmla="*/ 407 w 445"/>
                <a:gd name="T5" fmla="*/ 228 h 331"/>
                <a:gd name="T6" fmla="*/ 397 w 445"/>
                <a:gd name="T7" fmla="*/ 188 h 331"/>
                <a:gd name="T8" fmla="*/ 407 w 445"/>
                <a:gd name="T9" fmla="*/ 148 h 331"/>
                <a:gd name="T10" fmla="*/ 374 w 445"/>
                <a:gd name="T11" fmla="*/ 118 h 331"/>
                <a:gd name="T12" fmla="*/ 359 w 445"/>
                <a:gd name="T13" fmla="*/ 77 h 331"/>
                <a:gd name="T14" fmla="*/ 311 w 445"/>
                <a:gd name="T15" fmla="*/ 65 h 331"/>
                <a:gd name="T16" fmla="*/ 273 w 445"/>
                <a:gd name="T17" fmla="*/ 35 h 331"/>
                <a:gd name="T18" fmla="*/ 173 w 445"/>
                <a:gd name="T19" fmla="*/ 35 h 331"/>
                <a:gd name="T20" fmla="*/ 135 w 445"/>
                <a:gd name="T21" fmla="*/ 65 h 331"/>
                <a:gd name="T22" fmla="*/ 87 w 445"/>
                <a:gd name="T23" fmla="*/ 77 h 331"/>
                <a:gd name="T24" fmla="*/ 72 w 445"/>
                <a:gd name="T25" fmla="*/ 118 h 331"/>
                <a:gd name="T26" fmla="*/ 38 w 445"/>
                <a:gd name="T27" fmla="*/ 148 h 331"/>
                <a:gd name="T28" fmla="*/ 50 w 445"/>
                <a:gd name="T29" fmla="*/ 188 h 331"/>
                <a:gd name="T30" fmla="*/ 38 w 445"/>
                <a:gd name="T31" fmla="*/ 228 h 331"/>
                <a:gd name="T32" fmla="*/ 86 w 445"/>
                <a:gd name="T33" fmla="*/ 317 h 331"/>
                <a:gd name="T34" fmla="*/ 69 w 445"/>
                <a:gd name="T35" fmla="*/ 329 h 331"/>
                <a:gd name="T36" fmla="*/ 57 w 445"/>
                <a:gd name="T37" fmla="*/ 312 h 331"/>
                <a:gd name="T38" fmla="*/ 11 w 445"/>
                <a:gd name="T39" fmla="*/ 248 h 331"/>
                <a:gd name="T40" fmla="*/ 1 w 445"/>
                <a:gd name="T41" fmla="*/ 238 h 331"/>
                <a:gd name="T42" fmla="*/ 5 w 445"/>
                <a:gd name="T43" fmla="*/ 224 h 331"/>
                <a:gd name="T44" fmla="*/ 20 w 445"/>
                <a:gd name="T45" fmla="*/ 188 h 331"/>
                <a:gd name="T46" fmla="*/ 5 w 445"/>
                <a:gd name="T47" fmla="*/ 152 h 331"/>
                <a:gd name="T48" fmla="*/ 1 w 445"/>
                <a:gd name="T49" fmla="*/ 138 h 331"/>
                <a:gd name="T50" fmla="*/ 11 w 445"/>
                <a:gd name="T51" fmla="*/ 128 h 331"/>
                <a:gd name="T52" fmla="*/ 48 w 445"/>
                <a:gd name="T53" fmla="*/ 101 h 331"/>
                <a:gd name="T54" fmla="*/ 57 w 445"/>
                <a:gd name="T55" fmla="*/ 64 h 331"/>
                <a:gd name="T56" fmla="*/ 61 w 445"/>
                <a:gd name="T57" fmla="*/ 51 h 331"/>
                <a:gd name="T58" fmla="*/ 73 w 445"/>
                <a:gd name="T59" fmla="*/ 47 h 331"/>
                <a:gd name="T60" fmla="*/ 123 w 445"/>
                <a:gd name="T61" fmla="*/ 39 h 331"/>
                <a:gd name="T62" fmla="*/ 154 w 445"/>
                <a:gd name="T63" fmla="*/ 9 h 331"/>
                <a:gd name="T64" fmla="*/ 163 w 445"/>
                <a:gd name="T65" fmla="*/ 1 h 331"/>
                <a:gd name="T66" fmla="*/ 175 w 445"/>
                <a:gd name="T67" fmla="*/ 3 h 331"/>
                <a:gd name="T68" fmla="*/ 271 w 445"/>
                <a:gd name="T69" fmla="*/ 3 h 331"/>
                <a:gd name="T70" fmla="*/ 283 w 445"/>
                <a:gd name="T71" fmla="*/ 1 h 331"/>
                <a:gd name="T72" fmla="*/ 292 w 445"/>
                <a:gd name="T73" fmla="*/ 9 h 331"/>
                <a:gd name="T74" fmla="*/ 324 w 445"/>
                <a:gd name="T75" fmla="*/ 39 h 331"/>
                <a:gd name="T76" fmla="*/ 373 w 445"/>
                <a:gd name="T77" fmla="*/ 47 h 331"/>
                <a:gd name="T78" fmla="*/ 386 w 445"/>
                <a:gd name="T79" fmla="*/ 51 h 331"/>
                <a:gd name="T80" fmla="*/ 390 w 445"/>
                <a:gd name="T81" fmla="*/ 64 h 331"/>
                <a:gd name="T82" fmla="*/ 398 w 445"/>
                <a:gd name="T83" fmla="*/ 101 h 331"/>
                <a:gd name="T84" fmla="*/ 435 w 445"/>
                <a:gd name="T85" fmla="*/ 128 h 331"/>
                <a:gd name="T86" fmla="*/ 444 w 445"/>
                <a:gd name="T87" fmla="*/ 138 h 331"/>
                <a:gd name="T88" fmla="*/ 441 w 445"/>
                <a:gd name="T89" fmla="*/ 152 h 331"/>
                <a:gd name="T90" fmla="*/ 426 w 445"/>
                <a:gd name="T91" fmla="*/ 188 h 331"/>
                <a:gd name="T92" fmla="*/ 441 w 445"/>
                <a:gd name="T93" fmla="*/ 225 h 331"/>
                <a:gd name="T94" fmla="*/ 444 w 445"/>
                <a:gd name="T95" fmla="*/ 238 h 331"/>
                <a:gd name="T96" fmla="*/ 435 w 445"/>
                <a:gd name="T97" fmla="*/ 248 h 331"/>
                <a:gd name="T98" fmla="*/ 390 w 445"/>
                <a:gd name="T99" fmla="*/ 312 h 331"/>
                <a:gd name="T100" fmla="*/ 377 w 445"/>
                <a:gd name="T101" fmla="*/ 329 h 331"/>
                <a:gd name="T102" fmla="*/ 375 w 445"/>
                <a:gd name="T103" fmla="*/ 329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5" h="331">
                  <a:moveTo>
                    <a:pt x="375" y="329"/>
                  </a:moveTo>
                  <a:cubicBezTo>
                    <a:pt x="368" y="329"/>
                    <a:pt x="361" y="324"/>
                    <a:pt x="360" y="317"/>
                  </a:cubicBezTo>
                  <a:cubicBezTo>
                    <a:pt x="355" y="281"/>
                    <a:pt x="374" y="247"/>
                    <a:pt x="407" y="228"/>
                  </a:cubicBezTo>
                  <a:cubicBezTo>
                    <a:pt x="400" y="216"/>
                    <a:pt x="397" y="202"/>
                    <a:pt x="397" y="188"/>
                  </a:cubicBezTo>
                  <a:cubicBezTo>
                    <a:pt x="397" y="174"/>
                    <a:pt x="400" y="161"/>
                    <a:pt x="407" y="148"/>
                  </a:cubicBezTo>
                  <a:cubicBezTo>
                    <a:pt x="394" y="140"/>
                    <a:pt x="383" y="130"/>
                    <a:pt x="374" y="118"/>
                  </a:cubicBezTo>
                  <a:cubicBezTo>
                    <a:pt x="365" y="106"/>
                    <a:pt x="360" y="92"/>
                    <a:pt x="359" y="77"/>
                  </a:cubicBezTo>
                  <a:cubicBezTo>
                    <a:pt x="343" y="77"/>
                    <a:pt x="327" y="73"/>
                    <a:pt x="311" y="65"/>
                  </a:cubicBezTo>
                  <a:cubicBezTo>
                    <a:pt x="295" y="58"/>
                    <a:pt x="283" y="48"/>
                    <a:pt x="273" y="35"/>
                  </a:cubicBezTo>
                  <a:cubicBezTo>
                    <a:pt x="242" y="49"/>
                    <a:pt x="204" y="49"/>
                    <a:pt x="173" y="35"/>
                  </a:cubicBezTo>
                  <a:cubicBezTo>
                    <a:pt x="164" y="48"/>
                    <a:pt x="151" y="58"/>
                    <a:pt x="135" y="65"/>
                  </a:cubicBezTo>
                  <a:cubicBezTo>
                    <a:pt x="120" y="73"/>
                    <a:pt x="103" y="77"/>
                    <a:pt x="87" y="77"/>
                  </a:cubicBezTo>
                  <a:cubicBezTo>
                    <a:pt x="86" y="92"/>
                    <a:pt x="81" y="106"/>
                    <a:pt x="72" y="118"/>
                  </a:cubicBezTo>
                  <a:cubicBezTo>
                    <a:pt x="64" y="130"/>
                    <a:pt x="52" y="140"/>
                    <a:pt x="38" y="148"/>
                  </a:cubicBezTo>
                  <a:cubicBezTo>
                    <a:pt x="46" y="160"/>
                    <a:pt x="50" y="174"/>
                    <a:pt x="50" y="188"/>
                  </a:cubicBezTo>
                  <a:cubicBezTo>
                    <a:pt x="50" y="202"/>
                    <a:pt x="46" y="216"/>
                    <a:pt x="38" y="228"/>
                  </a:cubicBezTo>
                  <a:cubicBezTo>
                    <a:pt x="72" y="247"/>
                    <a:pt x="91" y="281"/>
                    <a:pt x="86" y="317"/>
                  </a:cubicBezTo>
                  <a:cubicBezTo>
                    <a:pt x="85" y="325"/>
                    <a:pt x="77" y="331"/>
                    <a:pt x="69" y="329"/>
                  </a:cubicBezTo>
                  <a:cubicBezTo>
                    <a:pt x="61" y="328"/>
                    <a:pt x="55" y="320"/>
                    <a:pt x="57" y="312"/>
                  </a:cubicBezTo>
                  <a:cubicBezTo>
                    <a:pt x="61" y="285"/>
                    <a:pt x="42" y="259"/>
                    <a:pt x="11" y="248"/>
                  </a:cubicBezTo>
                  <a:cubicBezTo>
                    <a:pt x="6" y="247"/>
                    <a:pt x="2" y="243"/>
                    <a:pt x="1" y="238"/>
                  </a:cubicBezTo>
                  <a:cubicBezTo>
                    <a:pt x="0" y="233"/>
                    <a:pt x="1" y="228"/>
                    <a:pt x="5" y="224"/>
                  </a:cubicBezTo>
                  <a:cubicBezTo>
                    <a:pt x="15" y="213"/>
                    <a:pt x="20" y="201"/>
                    <a:pt x="20" y="188"/>
                  </a:cubicBezTo>
                  <a:cubicBezTo>
                    <a:pt x="20" y="175"/>
                    <a:pt x="15" y="163"/>
                    <a:pt x="5" y="152"/>
                  </a:cubicBezTo>
                  <a:cubicBezTo>
                    <a:pt x="1" y="148"/>
                    <a:pt x="0" y="143"/>
                    <a:pt x="1" y="138"/>
                  </a:cubicBezTo>
                  <a:cubicBezTo>
                    <a:pt x="2" y="133"/>
                    <a:pt x="6" y="129"/>
                    <a:pt x="11" y="128"/>
                  </a:cubicBezTo>
                  <a:cubicBezTo>
                    <a:pt x="26" y="123"/>
                    <a:pt x="39" y="113"/>
                    <a:pt x="48" y="101"/>
                  </a:cubicBezTo>
                  <a:cubicBezTo>
                    <a:pt x="56" y="90"/>
                    <a:pt x="59" y="77"/>
                    <a:pt x="57" y="64"/>
                  </a:cubicBezTo>
                  <a:cubicBezTo>
                    <a:pt x="56" y="59"/>
                    <a:pt x="57" y="55"/>
                    <a:pt x="61" y="51"/>
                  </a:cubicBezTo>
                  <a:cubicBezTo>
                    <a:pt x="64" y="48"/>
                    <a:pt x="69" y="46"/>
                    <a:pt x="73" y="47"/>
                  </a:cubicBezTo>
                  <a:cubicBezTo>
                    <a:pt x="89" y="49"/>
                    <a:pt x="107" y="46"/>
                    <a:pt x="123" y="39"/>
                  </a:cubicBezTo>
                  <a:cubicBezTo>
                    <a:pt x="137" y="32"/>
                    <a:pt x="148" y="21"/>
                    <a:pt x="154" y="9"/>
                  </a:cubicBezTo>
                  <a:cubicBezTo>
                    <a:pt x="156" y="5"/>
                    <a:pt x="159" y="2"/>
                    <a:pt x="163" y="1"/>
                  </a:cubicBezTo>
                  <a:cubicBezTo>
                    <a:pt x="167" y="0"/>
                    <a:pt x="171" y="1"/>
                    <a:pt x="175" y="3"/>
                  </a:cubicBezTo>
                  <a:cubicBezTo>
                    <a:pt x="204" y="21"/>
                    <a:pt x="242" y="20"/>
                    <a:pt x="271" y="3"/>
                  </a:cubicBezTo>
                  <a:cubicBezTo>
                    <a:pt x="275" y="1"/>
                    <a:pt x="279" y="0"/>
                    <a:pt x="283" y="1"/>
                  </a:cubicBezTo>
                  <a:cubicBezTo>
                    <a:pt x="287" y="2"/>
                    <a:pt x="291" y="5"/>
                    <a:pt x="292" y="9"/>
                  </a:cubicBezTo>
                  <a:cubicBezTo>
                    <a:pt x="298" y="21"/>
                    <a:pt x="309" y="32"/>
                    <a:pt x="324" y="39"/>
                  </a:cubicBezTo>
                  <a:cubicBezTo>
                    <a:pt x="340" y="46"/>
                    <a:pt x="357" y="49"/>
                    <a:pt x="373" y="47"/>
                  </a:cubicBezTo>
                  <a:cubicBezTo>
                    <a:pt x="378" y="46"/>
                    <a:pt x="382" y="48"/>
                    <a:pt x="386" y="51"/>
                  </a:cubicBezTo>
                  <a:cubicBezTo>
                    <a:pt x="389" y="55"/>
                    <a:pt x="390" y="59"/>
                    <a:pt x="390" y="64"/>
                  </a:cubicBezTo>
                  <a:cubicBezTo>
                    <a:pt x="387" y="77"/>
                    <a:pt x="390" y="90"/>
                    <a:pt x="398" y="101"/>
                  </a:cubicBezTo>
                  <a:cubicBezTo>
                    <a:pt x="407" y="113"/>
                    <a:pt x="420" y="123"/>
                    <a:pt x="435" y="128"/>
                  </a:cubicBezTo>
                  <a:cubicBezTo>
                    <a:pt x="439" y="130"/>
                    <a:pt x="443" y="133"/>
                    <a:pt x="444" y="138"/>
                  </a:cubicBezTo>
                  <a:cubicBezTo>
                    <a:pt x="445" y="143"/>
                    <a:pt x="444" y="148"/>
                    <a:pt x="441" y="152"/>
                  </a:cubicBezTo>
                  <a:cubicBezTo>
                    <a:pt x="431" y="163"/>
                    <a:pt x="426" y="175"/>
                    <a:pt x="426" y="188"/>
                  </a:cubicBezTo>
                  <a:cubicBezTo>
                    <a:pt x="426" y="201"/>
                    <a:pt x="431" y="213"/>
                    <a:pt x="441" y="225"/>
                  </a:cubicBezTo>
                  <a:cubicBezTo>
                    <a:pt x="444" y="228"/>
                    <a:pt x="445" y="233"/>
                    <a:pt x="444" y="238"/>
                  </a:cubicBezTo>
                  <a:cubicBezTo>
                    <a:pt x="443" y="243"/>
                    <a:pt x="439" y="247"/>
                    <a:pt x="435" y="248"/>
                  </a:cubicBezTo>
                  <a:cubicBezTo>
                    <a:pt x="404" y="259"/>
                    <a:pt x="385" y="285"/>
                    <a:pt x="390" y="312"/>
                  </a:cubicBezTo>
                  <a:cubicBezTo>
                    <a:pt x="391" y="320"/>
                    <a:pt x="385" y="328"/>
                    <a:pt x="377" y="329"/>
                  </a:cubicBezTo>
                  <a:cubicBezTo>
                    <a:pt x="376" y="329"/>
                    <a:pt x="376" y="329"/>
                    <a:pt x="375" y="3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33"/>
            <p:cNvSpPr>
              <a:spLocks/>
            </p:cNvSpPr>
            <p:nvPr/>
          </p:nvSpPr>
          <p:spPr bwMode="auto">
            <a:xfrm>
              <a:off x="5984875" y="3206750"/>
              <a:ext cx="163512" cy="38100"/>
            </a:xfrm>
            <a:custGeom>
              <a:avLst/>
              <a:gdLst>
                <a:gd name="T0" fmla="*/ 132 w 264"/>
                <a:gd name="T1" fmla="*/ 63 h 63"/>
                <a:gd name="T2" fmla="*/ 0 w 264"/>
                <a:gd name="T3" fmla="*/ 16 h 63"/>
                <a:gd name="T4" fmla="*/ 15 w 264"/>
                <a:gd name="T5" fmla="*/ 2 h 63"/>
                <a:gd name="T6" fmla="*/ 30 w 264"/>
                <a:gd name="T7" fmla="*/ 14 h 63"/>
                <a:gd name="T8" fmla="*/ 132 w 264"/>
                <a:gd name="T9" fmla="*/ 33 h 63"/>
                <a:gd name="T10" fmla="*/ 235 w 264"/>
                <a:gd name="T11" fmla="*/ 14 h 63"/>
                <a:gd name="T12" fmla="*/ 249 w 264"/>
                <a:gd name="T13" fmla="*/ 0 h 63"/>
                <a:gd name="T14" fmla="*/ 264 w 264"/>
                <a:gd name="T15" fmla="*/ 16 h 63"/>
                <a:gd name="T16" fmla="*/ 132 w 26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4" h="63">
                  <a:moveTo>
                    <a:pt x="132" y="63"/>
                  </a:moveTo>
                  <a:cubicBezTo>
                    <a:pt x="119" y="63"/>
                    <a:pt x="0" y="61"/>
                    <a:pt x="0" y="16"/>
                  </a:cubicBezTo>
                  <a:cubicBezTo>
                    <a:pt x="0" y="8"/>
                    <a:pt x="7" y="2"/>
                    <a:pt x="15" y="2"/>
                  </a:cubicBezTo>
                  <a:cubicBezTo>
                    <a:pt x="23" y="2"/>
                    <a:pt x="29" y="7"/>
                    <a:pt x="30" y="14"/>
                  </a:cubicBezTo>
                  <a:cubicBezTo>
                    <a:pt x="36" y="21"/>
                    <a:pt x="72" y="33"/>
                    <a:pt x="132" y="33"/>
                  </a:cubicBezTo>
                  <a:cubicBezTo>
                    <a:pt x="194" y="33"/>
                    <a:pt x="230" y="20"/>
                    <a:pt x="235" y="14"/>
                  </a:cubicBezTo>
                  <a:cubicBezTo>
                    <a:pt x="235" y="6"/>
                    <a:pt x="241" y="0"/>
                    <a:pt x="249" y="0"/>
                  </a:cubicBezTo>
                  <a:cubicBezTo>
                    <a:pt x="258" y="0"/>
                    <a:pt x="264" y="8"/>
                    <a:pt x="264" y="16"/>
                  </a:cubicBezTo>
                  <a:cubicBezTo>
                    <a:pt x="264" y="61"/>
                    <a:pt x="146" y="63"/>
                    <a:pt x="132" y="6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4" name="Freeform 34"/>
            <p:cNvSpPr>
              <a:spLocks/>
            </p:cNvSpPr>
            <p:nvPr/>
          </p:nvSpPr>
          <p:spPr bwMode="auto">
            <a:xfrm>
              <a:off x="5984875" y="3168650"/>
              <a:ext cx="19050" cy="57150"/>
            </a:xfrm>
            <a:custGeom>
              <a:avLst/>
              <a:gdLst>
                <a:gd name="T0" fmla="*/ 15 w 30"/>
                <a:gd name="T1" fmla="*/ 91 h 91"/>
                <a:gd name="T2" fmla="*/ 0 w 30"/>
                <a:gd name="T3" fmla="*/ 76 h 91"/>
                <a:gd name="T4" fmla="*/ 0 w 30"/>
                <a:gd name="T5" fmla="*/ 14 h 91"/>
                <a:gd name="T6" fmla="*/ 15 w 30"/>
                <a:gd name="T7" fmla="*/ 0 h 91"/>
                <a:gd name="T8" fmla="*/ 30 w 30"/>
                <a:gd name="T9" fmla="*/ 14 h 91"/>
                <a:gd name="T10" fmla="*/ 30 w 30"/>
                <a:gd name="T11" fmla="*/ 76 h 91"/>
                <a:gd name="T12" fmla="*/ 15 w 30"/>
                <a:gd name="T1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1">
                  <a:moveTo>
                    <a:pt x="15" y="91"/>
                  </a:moveTo>
                  <a:cubicBezTo>
                    <a:pt x="7" y="91"/>
                    <a:pt x="0" y="85"/>
                    <a:pt x="0" y="7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85"/>
                    <a:pt x="23" y="91"/>
                    <a:pt x="15" y="9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5" name="Freeform 35"/>
            <p:cNvSpPr>
              <a:spLocks/>
            </p:cNvSpPr>
            <p:nvPr/>
          </p:nvSpPr>
          <p:spPr bwMode="auto">
            <a:xfrm>
              <a:off x="6129338" y="3168650"/>
              <a:ext cx="19050" cy="31750"/>
            </a:xfrm>
            <a:custGeom>
              <a:avLst/>
              <a:gdLst>
                <a:gd name="T0" fmla="*/ 15 w 30"/>
                <a:gd name="T1" fmla="*/ 51 h 51"/>
                <a:gd name="T2" fmla="*/ 0 w 30"/>
                <a:gd name="T3" fmla="*/ 36 h 51"/>
                <a:gd name="T4" fmla="*/ 0 w 30"/>
                <a:gd name="T5" fmla="*/ 14 h 51"/>
                <a:gd name="T6" fmla="*/ 15 w 30"/>
                <a:gd name="T7" fmla="*/ 0 h 51"/>
                <a:gd name="T8" fmla="*/ 30 w 30"/>
                <a:gd name="T9" fmla="*/ 14 h 51"/>
                <a:gd name="T10" fmla="*/ 30 w 30"/>
                <a:gd name="T11" fmla="*/ 36 h 51"/>
                <a:gd name="T12" fmla="*/ 15 w 3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1">
                  <a:moveTo>
                    <a:pt x="15" y="51"/>
                  </a:moveTo>
                  <a:cubicBezTo>
                    <a:pt x="7" y="51"/>
                    <a:pt x="0" y="44"/>
                    <a:pt x="0" y="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44"/>
                    <a:pt x="23" y="51"/>
                    <a:pt x="15" y="5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6" name="Freeform 36"/>
            <p:cNvSpPr>
              <a:spLocks/>
            </p:cNvSpPr>
            <p:nvPr/>
          </p:nvSpPr>
          <p:spPr bwMode="auto">
            <a:xfrm>
              <a:off x="6000750" y="3219450"/>
              <a:ext cx="131762" cy="331788"/>
            </a:xfrm>
            <a:custGeom>
              <a:avLst/>
              <a:gdLst>
                <a:gd name="T0" fmla="*/ 107 w 214"/>
                <a:gd name="T1" fmla="*/ 537 h 537"/>
                <a:gd name="T2" fmla="*/ 0 w 214"/>
                <a:gd name="T3" fmla="*/ 430 h 537"/>
                <a:gd name="T4" fmla="*/ 0 w 214"/>
                <a:gd name="T5" fmla="*/ 63 h 537"/>
                <a:gd name="T6" fmla="*/ 15 w 214"/>
                <a:gd name="T7" fmla="*/ 48 h 537"/>
                <a:gd name="T8" fmla="*/ 29 w 214"/>
                <a:gd name="T9" fmla="*/ 63 h 537"/>
                <a:gd name="T10" fmla="*/ 29 w 214"/>
                <a:gd name="T11" fmla="*/ 430 h 537"/>
                <a:gd name="T12" fmla="*/ 107 w 214"/>
                <a:gd name="T13" fmla="*/ 507 h 537"/>
                <a:gd name="T14" fmla="*/ 184 w 214"/>
                <a:gd name="T15" fmla="*/ 430 h 537"/>
                <a:gd name="T16" fmla="*/ 184 w 214"/>
                <a:gd name="T17" fmla="*/ 15 h 537"/>
                <a:gd name="T18" fmla="*/ 199 w 214"/>
                <a:gd name="T19" fmla="*/ 0 h 537"/>
                <a:gd name="T20" fmla="*/ 214 w 214"/>
                <a:gd name="T21" fmla="*/ 15 h 537"/>
                <a:gd name="T22" fmla="*/ 214 w 214"/>
                <a:gd name="T23" fmla="*/ 430 h 537"/>
                <a:gd name="T24" fmla="*/ 107 w 214"/>
                <a:gd name="T25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4" h="537">
                  <a:moveTo>
                    <a:pt x="107" y="537"/>
                  </a:moveTo>
                  <a:cubicBezTo>
                    <a:pt x="48" y="537"/>
                    <a:pt x="0" y="489"/>
                    <a:pt x="0" y="43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54"/>
                    <a:pt x="6" y="48"/>
                    <a:pt x="15" y="48"/>
                  </a:cubicBezTo>
                  <a:cubicBezTo>
                    <a:pt x="23" y="48"/>
                    <a:pt x="29" y="54"/>
                    <a:pt x="29" y="63"/>
                  </a:cubicBezTo>
                  <a:cubicBezTo>
                    <a:pt x="29" y="430"/>
                    <a:pt x="29" y="430"/>
                    <a:pt x="29" y="430"/>
                  </a:cubicBezTo>
                  <a:cubicBezTo>
                    <a:pt x="29" y="472"/>
                    <a:pt x="65" y="507"/>
                    <a:pt x="107" y="507"/>
                  </a:cubicBezTo>
                  <a:cubicBezTo>
                    <a:pt x="149" y="507"/>
                    <a:pt x="184" y="473"/>
                    <a:pt x="184" y="430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4" y="6"/>
                    <a:pt x="191" y="0"/>
                    <a:pt x="199" y="0"/>
                  </a:cubicBezTo>
                  <a:cubicBezTo>
                    <a:pt x="207" y="0"/>
                    <a:pt x="214" y="6"/>
                    <a:pt x="214" y="15"/>
                  </a:cubicBezTo>
                  <a:cubicBezTo>
                    <a:pt x="214" y="430"/>
                    <a:pt x="214" y="430"/>
                    <a:pt x="214" y="430"/>
                  </a:cubicBezTo>
                  <a:cubicBezTo>
                    <a:pt x="214" y="489"/>
                    <a:pt x="166" y="537"/>
                    <a:pt x="107" y="53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7" name="Freeform 37"/>
            <p:cNvSpPr>
              <a:spLocks noEditPoints="1"/>
            </p:cNvSpPr>
            <p:nvPr/>
          </p:nvSpPr>
          <p:spPr bwMode="auto">
            <a:xfrm>
              <a:off x="5984875" y="3149600"/>
              <a:ext cx="163512" cy="57150"/>
            </a:xfrm>
            <a:custGeom>
              <a:avLst/>
              <a:gdLst>
                <a:gd name="T0" fmla="*/ 132 w 264"/>
                <a:gd name="T1" fmla="*/ 92 h 92"/>
                <a:gd name="T2" fmla="*/ 0 w 264"/>
                <a:gd name="T3" fmla="*/ 46 h 92"/>
                <a:gd name="T4" fmla="*/ 132 w 264"/>
                <a:gd name="T5" fmla="*/ 0 h 92"/>
                <a:gd name="T6" fmla="*/ 264 w 264"/>
                <a:gd name="T7" fmla="*/ 46 h 92"/>
                <a:gd name="T8" fmla="*/ 132 w 264"/>
                <a:gd name="T9" fmla="*/ 92 h 92"/>
                <a:gd name="T10" fmla="*/ 33 w 264"/>
                <a:gd name="T11" fmla="*/ 46 h 92"/>
                <a:gd name="T12" fmla="*/ 132 w 264"/>
                <a:gd name="T13" fmla="*/ 62 h 92"/>
                <a:gd name="T14" fmla="*/ 233 w 264"/>
                <a:gd name="T15" fmla="*/ 45 h 92"/>
                <a:gd name="T16" fmla="*/ 132 w 264"/>
                <a:gd name="T17" fmla="*/ 30 h 92"/>
                <a:gd name="T18" fmla="*/ 33 w 264"/>
                <a:gd name="T19" fmla="*/ 4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" h="92">
                  <a:moveTo>
                    <a:pt x="132" y="92"/>
                  </a:moveTo>
                  <a:cubicBezTo>
                    <a:pt x="119" y="92"/>
                    <a:pt x="0" y="91"/>
                    <a:pt x="0" y="46"/>
                  </a:cubicBezTo>
                  <a:cubicBezTo>
                    <a:pt x="0" y="2"/>
                    <a:pt x="119" y="0"/>
                    <a:pt x="132" y="0"/>
                  </a:cubicBezTo>
                  <a:cubicBezTo>
                    <a:pt x="146" y="0"/>
                    <a:pt x="264" y="2"/>
                    <a:pt x="264" y="46"/>
                  </a:cubicBezTo>
                  <a:cubicBezTo>
                    <a:pt x="264" y="91"/>
                    <a:pt x="146" y="92"/>
                    <a:pt x="132" y="92"/>
                  </a:cubicBezTo>
                  <a:close/>
                  <a:moveTo>
                    <a:pt x="33" y="46"/>
                  </a:moveTo>
                  <a:cubicBezTo>
                    <a:pt x="44" y="53"/>
                    <a:pt x="79" y="62"/>
                    <a:pt x="132" y="62"/>
                  </a:cubicBezTo>
                  <a:cubicBezTo>
                    <a:pt x="188" y="62"/>
                    <a:pt x="223" y="52"/>
                    <a:pt x="233" y="45"/>
                  </a:cubicBezTo>
                  <a:cubicBezTo>
                    <a:pt x="224" y="41"/>
                    <a:pt x="189" y="30"/>
                    <a:pt x="132" y="30"/>
                  </a:cubicBezTo>
                  <a:cubicBezTo>
                    <a:pt x="78" y="30"/>
                    <a:pt x="44" y="39"/>
                    <a:pt x="33" y="4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8" name="Freeform 38"/>
            <p:cNvSpPr>
              <a:spLocks/>
            </p:cNvSpPr>
            <p:nvPr/>
          </p:nvSpPr>
          <p:spPr bwMode="auto">
            <a:xfrm>
              <a:off x="6000750" y="3351213"/>
              <a:ext cx="131762" cy="47625"/>
            </a:xfrm>
            <a:custGeom>
              <a:avLst/>
              <a:gdLst>
                <a:gd name="T0" fmla="*/ 107 w 214"/>
                <a:gd name="T1" fmla="*/ 78 h 78"/>
                <a:gd name="T2" fmla="*/ 0 w 214"/>
                <a:gd name="T3" fmla="*/ 39 h 78"/>
                <a:gd name="T4" fmla="*/ 107 w 214"/>
                <a:gd name="T5" fmla="*/ 0 h 78"/>
                <a:gd name="T6" fmla="*/ 133 w 214"/>
                <a:gd name="T7" fmla="*/ 1 h 78"/>
                <a:gd name="T8" fmla="*/ 146 w 214"/>
                <a:gd name="T9" fmla="*/ 17 h 78"/>
                <a:gd name="T10" fmla="*/ 130 w 214"/>
                <a:gd name="T11" fmla="*/ 30 h 78"/>
                <a:gd name="T12" fmla="*/ 107 w 214"/>
                <a:gd name="T13" fmla="*/ 29 h 78"/>
                <a:gd name="T14" fmla="*/ 36 w 214"/>
                <a:gd name="T15" fmla="*/ 39 h 78"/>
                <a:gd name="T16" fmla="*/ 107 w 214"/>
                <a:gd name="T17" fmla="*/ 49 h 78"/>
                <a:gd name="T18" fmla="*/ 178 w 214"/>
                <a:gd name="T19" fmla="*/ 39 h 78"/>
                <a:gd name="T20" fmla="*/ 173 w 214"/>
                <a:gd name="T21" fmla="*/ 37 h 78"/>
                <a:gd name="T22" fmla="*/ 164 w 214"/>
                <a:gd name="T23" fmla="*/ 19 h 78"/>
                <a:gd name="T24" fmla="*/ 182 w 214"/>
                <a:gd name="T25" fmla="*/ 9 h 78"/>
                <a:gd name="T26" fmla="*/ 214 w 214"/>
                <a:gd name="T27" fmla="*/ 39 h 78"/>
                <a:gd name="T28" fmla="*/ 107 w 214"/>
                <a:gd name="T2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4" h="78">
                  <a:moveTo>
                    <a:pt x="107" y="78"/>
                  </a:moveTo>
                  <a:cubicBezTo>
                    <a:pt x="82" y="78"/>
                    <a:pt x="0" y="75"/>
                    <a:pt x="0" y="39"/>
                  </a:cubicBezTo>
                  <a:cubicBezTo>
                    <a:pt x="0" y="2"/>
                    <a:pt x="89" y="0"/>
                    <a:pt x="107" y="0"/>
                  </a:cubicBezTo>
                  <a:cubicBezTo>
                    <a:pt x="116" y="0"/>
                    <a:pt x="125" y="0"/>
                    <a:pt x="133" y="1"/>
                  </a:cubicBezTo>
                  <a:cubicBezTo>
                    <a:pt x="141" y="2"/>
                    <a:pt x="147" y="9"/>
                    <a:pt x="146" y="17"/>
                  </a:cubicBezTo>
                  <a:cubicBezTo>
                    <a:pt x="145" y="25"/>
                    <a:pt x="138" y="31"/>
                    <a:pt x="130" y="30"/>
                  </a:cubicBezTo>
                  <a:cubicBezTo>
                    <a:pt x="123" y="29"/>
                    <a:pt x="116" y="30"/>
                    <a:pt x="107" y="29"/>
                  </a:cubicBezTo>
                  <a:cubicBezTo>
                    <a:pt x="73" y="29"/>
                    <a:pt x="48" y="35"/>
                    <a:pt x="36" y="39"/>
                  </a:cubicBezTo>
                  <a:cubicBezTo>
                    <a:pt x="48" y="44"/>
                    <a:pt x="72" y="49"/>
                    <a:pt x="107" y="49"/>
                  </a:cubicBezTo>
                  <a:cubicBezTo>
                    <a:pt x="142" y="49"/>
                    <a:pt x="166" y="44"/>
                    <a:pt x="178" y="39"/>
                  </a:cubicBezTo>
                  <a:cubicBezTo>
                    <a:pt x="176" y="39"/>
                    <a:pt x="175" y="38"/>
                    <a:pt x="173" y="37"/>
                  </a:cubicBezTo>
                  <a:cubicBezTo>
                    <a:pt x="165" y="35"/>
                    <a:pt x="161" y="26"/>
                    <a:pt x="164" y="19"/>
                  </a:cubicBezTo>
                  <a:cubicBezTo>
                    <a:pt x="166" y="11"/>
                    <a:pt x="175" y="7"/>
                    <a:pt x="182" y="9"/>
                  </a:cubicBezTo>
                  <a:cubicBezTo>
                    <a:pt x="190" y="12"/>
                    <a:pt x="214" y="20"/>
                    <a:pt x="214" y="39"/>
                  </a:cubicBezTo>
                  <a:cubicBezTo>
                    <a:pt x="214" y="75"/>
                    <a:pt x="132" y="78"/>
                    <a:pt x="107" y="7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9" name="Freeform 39"/>
            <p:cNvSpPr>
              <a:spLocks/>
            </p:cNvSpPr>
            <p:nvPr/>
          </p:nvSpPr>
          <p:spPr bwMode="auto">
            <a:xfrm>
              <a:off x="6034088" y="3419475"/>
              <a:ext cx="19050" cy="17463"/>
            </a:xfrm>
            <a:custGeom>
              <a:avLst/>
              <a:gdLst>
                <a:gd name="T0" fmla="*/ 15 w 29"/>
                <a:gd name="T1" fmla="*/ 30 h 30"/>
                <a:gd name="T2" fmla="*/ 0 w 29"/>
                <a:gd name="T3" fmla="*/ 15 h 30"/>
                <a:gd name="T4" fmla="*/ 15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5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0" name="Freeform 40"/>
            <p:cNvSpPr>
              <a:spLocks/>
            </p:cNvSpPr>
            <p:nvPr/>
          </p:nvSpPr>
          <p:spPr bwMode="auto">
            <a:xfrm>
              <a:off x="6080125" y="3448050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1" name="Freeform 41"/>
            <p:cNvSpPr>
              <a:spLocks/>
            </p:cNvSpPr>
            <p:nvPr/>
          </p:nvSpPr>
          <p:spPr bwMode="auto">
            <a:xfrm>
              <a:off x="6046788" y="3487738"/>
              <a:ext cx="19050" cy="19050"/>
            </a:xfrm>
            <a:custGeom>
              <a:avLst/>
              <a:gdLst>
                <a:gd name="T0" fmla="*/ 15 w 30"/>
                <a:gd name="T1" fmla="*/ 31 h 31"/>
                <a:gd name="T2" fmla="*/ 0 w 30"/>
                <a:gd name="T3" fmla="*/ 16 h 31"/>
                <a:gd name="T4" fmla="*/ 15 w 30"/>
                <a:gd name="T5" fmla="*/ 0 h 31"/>
                <a:gd name="T6" fmla="*/ 30 w 30"/>
                <a:gd name="T7" fmla="*/ 14 h 31"/>
                <a:gd name="T8" fmla="*/ 30 w 30"/>
                <a:gd name="T9" fmla="*/ 16 h 31"/>
                <a:gd name="T10" fmla="*/ 15 w 30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3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0" name="Группа 1849"/>
          <p:cNvGrpSpPr/>
          <p:nvPr/>
        </p:nvGrpSpPr>
        <p:grpSpPr>
          <a:xfrm>
            <a:off x="7197725" y="2395538"/>
            <a:ext cx="476250" cy="466725"/>
            <a:chOff x="7197725" y="2395538"/>
            <a:chExt cx="476250" cy="466725"/>
          </a:xfrm>
        </p:grpSpPr>
        <p:sp>
          <p:nvSpPr>
            <p:cNvPr id="1672" name="Freeform 42"/>
            <p:cNvSpPr>
              <a:spLocks/>
            </p:cNvSpPr>
            <p:nvPr/>
          </p:nvSpPr>
          <p:spPr bwMode="auto">
            <a:xfrm>
              <a:off x="7470775" y="2395538"/>
              <a:ext cx="203200" cy="231775"/>
            </a:xfrm>
            <a:custGeom>
              <a:avLst/>
              <a:gdLst>
                <a:gd name="T0" fmla="*/ 164 w 330"/>
                <a:gd name="T1" fmla="*/ 375 h 375"/>
                <a:gd name="T2" fmla="*/ 156 w 330"/>
                <a:gd name="T3" fmla="*/ 373 h 375"/>
                <a:gd name="T4" fmla="*/ 7 w 330"/>
                <a:gd name="T5" fmla="*/ 287 h 375"/>
                <a:gd name="T6" fmla="*/ 0 w 330"/>
                <a:gd name="T7" fmla="*/ 274 h 375"/>
                <a:gd name="T8" fmla="*/ 0 w 330"/>
                <a:gd name="T9" fmla="*/ 101 h 375"/>
                <a:gd name="T10" fmla="*/ 7 w 330"/>
                <a:gd name="T11" fmla="*/ 88 h 375"/>
                <a:gd name="T12" fmla="*/ 156 w 330"/>
                <a:gd name="T13" fmla="*/ 3 h 375"/>
                <a:gd name="T14" fmla="*/ 171 w 330"/>
                <a:gd name="T15" fmla="*/ 3 h 375"/>
                <a:gd name="T16" fmla="*/ 320 w 330"/>
                <a:gd name="T17" fmla="*/ 88 h 375"/>
                <a:gd name="T18" fmla="*/ 326 w 330"/>
                <a:gd name="T19" fmla="*/ 108 h 375"/>
                <a:gd name="T20" fmla="*/ 306 w 330"/>
                <a:gd name="T21" fmla="*/ 114 h 375"/>
                <a:gd name="T22" fmla="*/ 164 w 330"/>
                <a:gd name="T23" fmla="*/ 33 h 375"/>
                <a:gd name="T24" fmla="*/ 29 w 330"/>
                <a:gd name="T25" fmla="*/ 110 h 375"/>
                <a:gd name="T26" fmla="*/ 29 w 330"/>
                <a:gd name="T27" fmla="*/ 265 h 375"/>
                <a:gd name="T28" fmla="*/ 164 w 330"/>
                <a:gd name="T29" fmla="*/ 343 h 375"/>
                <a:gd name="T30" fmla="*/ 305 w 330"/>
                <a:gd name="T31" fmla="*/ 261 h 375"/>
                <a:gd name="T32" fmla="*/ 326 w 330"/>
                <a:gd name="T33" fmla="*/ 266 h 375"/>
                <a:gd name="T34" fmla="*/ 320 w 330"/>
                <a:gd name="T35" fmla="*/ 287 h 375"/>
                <a:gd name="T36" fmla="*/ 171 w 330"/>
                <a:gd name="T37" fmla="*/ 373 h 375"/>
                <a:gd name="T38" fmla="*/ 164 w 330"/>
                <a:gd name="T39" fmla="*/ 37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0" h="375">
                  <a:moveTo>
                    <a:pt x="164" y="375"/>
                  </a:moveTo>
                  <a:cubicBezTo>
                    <a:pt x="161" y="375"/>
                    <a:pt x="159" y="374"/>
                    <a:pt x="156" y="373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3" y="284"/>
                    <a:pt x="0" y="279"/>
                    <a:pt x="0" y="27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6"/>
                    <a:pt x="3" y="91"/>
                    <a:pt x="7" y="88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61" y="0"/>
                    <a:pt x="167" y="0"/>
                    <a:pt x="171" y="3"/>
                  </a:cubicBezTo>
                  <a:cubicBezTo>
                    <a:pt x="320" y="88"/>
                    <a:pt x="320" y="88"/>
                    <a:pt x="320" y="88"/>
                  </a:cubicBezTo>
                  <a:cubicBezTo>
                    <a:pt x="327" y="92"/>
                    <a:pt x="330" y="101"/>
                    <a:pt x="326" y="108"/>
                  </a:cubicBezTo>
                  <a:cubicBezTo>
                    <a:pt x="322" y="116"/>
                    <a:pt x="313" y="118"/>
                    <a:pt x="306" y="114"/>
                  </a:cubicBezTo>
                  <a:cubicBezTo>
                    <a:pt x="164" y="33"/>
                    <a:pt x="164" y="33"/>
                    <a:pt x="164" y="33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164" y="343"/>
                    <a:pt x="164" y="343"/>
                    <a:pt x="164" y="343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13" y="257"/>
                    <a:pt x="322" y="259"/>
                    <a:pt x="326" y="266"/>
                  </a:cubicBezTo>
                  <a:cubicBezTo>
                    <a:pt x="330" y="273"/>
                    <a:pt x="327" y="282"/>
                    <a:pt x="320" y="287"/>
                  </a:cubicBezTo>
                  <a:cubicBezTo>
                    <a:pt x="171" y="373"/>
                    <a:pt x="171" y="373"/>
                    <a:pt x="171" y="373"/>
                  </a:cubicBezTo>
                  <a:cubicBezTo>
                    <a:pt x="169" y="374"/>
                    <a:pt x="166" y="375"/>
                    <a:pt x="164" y="37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3" name="Freeform 43"/>
            <p:cNvSpPr>
              <a:spLocks/>
            </p:cNvSpPr>
            <p:nvPr/>
          </p:nvSpPr>
          <p:spPr bwMode="auto">
            <a:xfrm>
              <a:off x="7197725" y="2395538"/>
              <a:ext cx="203200" cy="231775"/>
            </a:xfrm>
            <a:custGeom>
              <a:avLst/>
              <a:gdLst>
                <a:gd name="T0" fmla="*/ 164 w 328"/>
                <a:gd name="T1" fmla="*/ 376 h 376"/>
                <a:gd name="T2" fmla="*/ 157 w 328"/>
                <a:gd name="T3" fmla="*/ 374 h 376"/>
                <a:gd name="T4" fmla="*/ 7 w 328"/>
                <a:gd name="T5" fmla="*/ 288 h 376"/>
                <a:gd name="T6" fmla="*/ 0 w 328"/>
                <a:gd name="T7" fmla="*/ 275 h 376"/>
                <a:gd name="T8" fmla="*/ 0 w 328"/>
                <a:gd name="T9" fmla="*/ 102 h 376"/>
                <a:gd name="T10" fmla="*/ 15 w 328"/>
                <a:gd name="T11" fmla="*/ 87 h 376"/>
                <a:gd name="T12" fmla="*/ 30 w 328"/>
                <a:gd name="T13" fmla="*/ 102 h 376"/>
                <a:gd name="T14" fmla="*/ 30 w 328"/>
                <a:gd name="T15" fmla="*/ 266 h 376"/>
                <a:gd name="T16" fmla="*/ 164 w 328"/>
                <a:gd name="T17" fmla="*/ 344 h 376"/>
                <a:gd name="T18" fmla="*/ 298 w 328"/>
                <a:gd name="T19" fmla="*/ 266 h 376"/>
                <a:gd name="T20" fmla="*/ 298 w 328"/>
                <a:gd name="T21" fmla="*/ 111 h 376"/>
                <a:gd name="T22" fmla="*/ 157 w 328"/>
                <a:gd name="T23" fmla="*/ 29 h 376"/>
                <a:gd name="T24" fmla="*/ 151 w 328"/>
                <a:gd name="T25" fmla="*/ 9 h 376"/>
                <a:gd name="T26" fmla="*/ 171 w 328"/>
                <a:gd name="T27" fmla="*/ 4 h 376"/>
                <a:gd name="T28" fmla="*/ 321 w 328"/>
                <a:gd name="T29" fmla="*/ 89 h 376"/>
                <a:gd name="T30" fmla="*/ 328 w 328"/>
                <a:gd name="T31" fmla="*/ 102 h 376"/>
                <a:gd name="T32" fmla="*/ 328 w 328"/>
                <a:gd name="T33" fmla="*/ 275 h 376"/>
                <a:gd name="T34" fmla="*/ 321 w 328"/>
                <a:gd name="T35" fmla="*/ 288 h 376"/>
                <a:gd name="T36" fmla="*/ 171 w 328"/>
                <a:gd name="T37" fmla="*/ 374 h 376"/>
                <a:gd name="T38" fmla="*/ 164 w 328"/>
                <a:gd name="T3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8" h="376">
                  <a:moveTo>
                    <a:pt x="164" y="376"/>
                  </a:moveTo>
                  <a:cubicBezTo>
                    <a:pt x="161" y="376"/>
                    <a:pt x="159" y="375"/>
                    <a:pt x="157" y="374"/>
                  </a:cubicBezTo>
                  <a:cubicBezTo>
                    <a:pt x="7" y="288"/>
                    <a:pt x="7" y="288"/>
                    <a:pt x="7" y="288"/>
                  </a:cubicBezTo>
                  <a:cubicBezTo>
                    <a:pt x="3" y="285"/>
                    <a:pt x="0" y="280"/>
                    <a:pt x="0" y="275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94"/>
                    <a:pt x="7" y="87"/>
                    <a:pt x="15" y="87"/>
                  </a:cubicBezTo>
                  <a:cubicBezTo>
                    <a:pt x="23" y="87"/>
                    <a:pt x="30" y="94"/>
                    <a:pt x="30" y="102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164" y="344"/>
                    <a:pt x="164" y="344"/>
                    <a:pt x="164" y="344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111"/>
                    <a:pt x="298" y="111"/>
                    <a:pt x="298" y="111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0" y="25"/>
                    <a:pt x="147" y="16"/>
                    <a:pt x="151" y="9"/>
                  </a:cubicBezTo>
                  <a:cubicBezTo>
                    <a:pt x="155" y="2"/>
                    <a:pt x="164" y="0"/>
                    <a:pt x="171" y="4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25" y="92"/>
                    <a:pt x="328" y="97"/>
                    <a:pt x="328" y="102"/>
                  </a:cubicBezTo>
                  <a:cubicBezTo>
                    <a:pt x="328" y="275"/>
                    <a:pt x="328" y="275"/>
                    <a:pt x="328" y="275"/>
                  </a:cubicBezTo>
                  <a:cubicBezTo>
                    <a:pt x="328" y="280"/>
                    <a:pt x="325" y="285"/>
                    <a:pt x="321" y="288"/>
                  </a:cubicBezTo>
                  <a:cubicBezTo>
                    <a:pt x="171" y="374"/>
                    <a:pt x="171" y="374"/>
                    <a:pt x="171" y="374"/>
                  </a:cubicBezTo>
                  <a:cubicBezTo>
                    <a:pt x="169" y="375"/>
                    <a:pt x="167" y="376"/>
                    <a:pt x="164" y="3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4" name="Freeform 44"/>
            <p:cNvSpPr>
              <a:spLocks/>
            </p:cNvSpPr>
            <p:nvPr/>
          </p:nvSpPr>
          <p:spPr bwMode="auto">
            <a:xfrm>
              <a:off x="7334250" y="2630488"/>
              <a:ext cx="203200" cy="231775"/>
            </a:xfrm>
            <a:custGeom>
              <a:avLst/>
              <a:gdLst>
                <a:gd name="T0" fmla="*/ 164 w 328"/>
                <a:gd name="T1" fmla="*/ 376 h 376"/>
                <a:gd name="T2" fmla="*/ 151 w 328"/>
                <a:gd name="T3" fmla="*/ 369 h 376"/>
                <a:gd name="T4" fmla="*/ 156 w 328"/>
                <a:gd name="T5" fmla="*/ 348 h 376"/>
                <a:gd name="T6" fmla="*/ 298 w 328"/>
                <a:gd name="T7" fmla="*/ 266 h 376"/>
                <a:gd name="T8" fmla="*/ 298 w 328"/>
                <a:gd name="T9" fmla="*/ 111 h 376"/>
                <a:gd name="T10" fmla="*/ 164 w 328"/>
                <a:gd name="T11" fmla="*/ 33 h 376"/>
                <a:gd name="T12" fmla="*/ 30 w 328"/>
                <a:gd name="T13" fmla="*/ 111 h 376"/>
                <a:gd name="T14" fmla="*/ 30 w 328"/>
                <a:gd name="T15" fmla="*/ 275 h 376"/>
                <a:gd name="T16" fmla="*/ 15 w 328"/>
                <a:gd name="T17" fmla="*/ 290 h 376"/>
                <a:gd name="T18" fmla="*/ 0 w 328"/>
                <a:gd name="T19" fmla="*/ 275 h 376"/>
                <a:gd name="T20" fmla="*/ 0 w 328"/>
                <a:gd name="T21" fmla="*/ 102 h 376"/>
                <a:gd name="T22" fmla="*/ 7 w 328"/>
                <a:gd name="T23" fmla="*/ 89 h 376"/>
                <a:gd name="T24" fmla="*/ 156 w 328"/>
                <a:gd name="T25" fmla="*/ 3 h 376"/>
                <a:gd name="T26" fmla="*/ 171 w 328"/>
                <a:gd name="T27" fmla="*/ 3 h 376"/>
                <a:gd name="T28" fmla="*/ 320 w 328"/>
                <a:gd name="T29" fmla="*/ 89 h 376"/>
                <a:gd name="T30" fmla="*/ 328 w 328"/>
                <a:gd name="T31" fmla="*/ 102 h 376"/>
                <a:gd name="T32" fmla="*/ 328 w 328"/>
                <a:gd name="T33" fmla="*/ 275 h 376"/>
                <a:gd name="T34" fmla="*/ 320 w 328"/>
                <a:gd name="T35" fmla="*/ 288 h 376"/>
                <a:gd name="T36" fmla="*/ 171 w 328"/>
                <a:gd name="T37" fmla="*/ 374 h 376"/>
                <a:gd name="T38" fmla="*/ 164 w 328"/>
                <a:gd name="T3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8" h="376">
                  <a:moveTo>
                    <a:pt x="164" y="376"/>
                  </a:moveTo>
                  <a:cubicBezTo>
                    <a:pt x="159" y="376"/>
                    <a:pt x="154" y="373"/>
                    <a:pt x="151" y="369"/>
                  </a:cubicBezTo>
                  <a:cubicBezTo>
                    <a:pt x="147" y="362"/>
                    <a:pt x="149" y="353"/>
                    <a:pt x="156" y="348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111"/>
                    <a:pt x="298" y="111"/>
                    <a:pt x="298" y="111"/>
                  </a:cubicBezTo>
                  <a:cubicBezTo>
                    <a:pt x="164" y="33"/>
                    <a:pt x="164" y="33"/>
                    <a:pt x="164" y="33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0" y="275"/>
                    <a:pt x="30" y="275"/>
                    <a:pt x="30" y="275"/>
                  </a:cubicBezTo>
                  <a:cubicBezTo>
                    <a:pt x="30" y="283"/>
                    <a:pt x="23" y="290"/>
                    <a:pt x="15" y="290"/>
                  </a:cubicBezTo>
                  <a:cubicBezTo>
                    <a:pt x="6" y="290"/>
                    <a:pt x="0" y="283"/>
                    <a:pt x="0" y="275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97"/>
                    <a:pt x="3" y="92"/>
                    <a:pt x="7" y="89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61" y="0"/>
                    <a:pt x="167" y="0"/>
                    <a:pt x="171" y="3"/>
                  </a:cubicBezTo>
                  <a:cubicBezTo>
                    <a:pt x="320" y="89"/>
                    <a:pt x="320" y="89"/>
                    <a:pt x="320" y="89"/>
                  </a:cubicBezTo>
                  <a:cubicBezTo>
                    <a:pt x="325" y="92"/>
                    <a:pt x="328" y="97"/>
                    <a:pt x="328" y="102"/>
                  </a:cubicBezTo>
                  <a:cubicBezTo>
                    <a:pt x="328" y="275"/>
                    <a:pt x="328" y="275"/>
                    <a:pt x="328" y="275"/>
                  </a:cubicBezTo>
                  <a:cubicBezTo>
                    <a:pt x="328" y="280"/>
                    <a:pt x="325" y="285"/>
                    <a:pt x="320" y="288"/>
                  </a:cubicBezTo>
                  <a:cubicBezTo>
                    <a:pt x="171" y="374"/>
                    <a:pt x="171" y="374"/>
                    <a:pt x="171" y="374"/>
                  </a:cubicBezTo>
                  <a:cubicBezTo>
                    <a:pt x="169" y="376"/>
                    <a:pt x="166" y="376"/>
                    <a:pt x="164" y="3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5" name="Freeform 45"/>
            <p:cNvSpPr>
              <a:spLocks/>
            </p:cNvSpPr>
            <p:nvPr/>
          </p:nvSpPr>
          <p:spPr bwMode="auto">
            <a:xfrm>
              <a:off x="7381875" y="2482850"/>
              <a:ext cx="77787" cy="19050"/>
            </a:xfrm>
            <a:custGeom>
              <a:avLst/>
              <a:gdLst>
                <a:gd name="T0" fmla="*/ 109 w 124"/>
                <a:gd name="T1" fmla="*/ 30 h 30"/>
                <a:gd name="T2" fmla="*/ 15 w 124"/>
                <a:gd name="T3" fmla="*/ 30 h 30"/>
                <a:gd name="T4" fmla="*/ 0 w 124"/>
                <a:gd name="T5" fmla="*/ 15 h 30"/>
                <a:gd name="T6" fmla="*/ 15 w 124"/>
                <a:gd name="T7" fmla="*/ 0 h 30"/>
                <a:gd name="T8" fmla="*/ 109 w 124"/>
                <a:gd name="T9" fmla="*/ 0 h 30"/>
                <a:gd name="T10" fmla="*/ 124 w 124"/>
                <a:gd name="T11" fmla="*/ 15 h 30"/>
                <a:gd name="T12" fmla="*/ 109 w 124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0">
                  <a:moveTo>
                    <a:pt x="109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8" y="0"/>
                    <a:pt x="124" y="7"/>
                    <a:pt x="124" y="15"/>
                  </a:cubicBezTo>
                  <a:cubicBezTo>
                    <a:pt x="124" y="23"/>
                    <a:pt x="118" y="30"/>
                    <a:pt x="109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6" name="Freeform 46"/>
            <p:cNvSpPr>
              <a:spLocks/>
            </p:cNvSpPr>
            <p:nvPr/>
          </p:nvSpPr>
          <p:spPr bwMode="auto">
            <a:xfrm>
              <a:off x="7412038" y="2520950"/>
              <a:ext cx="76200" cy="19050"/>
            </a:xfrm>
            <a:custGeom>
              <a:avLst/>
              <a:gdLst>
                <a:gd name="T0" fmla="*/ 109 w 123"/>
                <a:gd name="T1" fmla="*/ 30 h 30"/>
                <a:gd name="T2" fmla="*/ 14 w 123"/>
                <a:gd name="T3" fmla="*/ 30 h 30"/>
                <a:gd name="T4" fmla="*/ 0 w 123"/>
                <a:gd name="T5" fmla="*/ 15 h 30"/>
                <a:gd name="T6" fmla="*/ 14 w 123"/>
                <a:gd name="T7" fmla="*/ 0 h 30"/>
                <a:gd name="T8" fmla="*/ 109 w 123"/>
                <a:gd name="T9" fmla="*/ 0 h 30"/>
                <a:gd name="T10" fmla="*/ 123 w 123"/>
                <a:gd name="T11" fmla="*/ 15 h 30"/>
                <a:gd name="T12" fmla="*/ 109 w 123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30">
                  <a:moveTo>
                    <a:pt x="109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7" y="0"/>
                    <a:pt x="123" y="7"/>
                    <a:pt x="123" y="15"/>
                  </a:cubicBezTo>
                  <a:cubicBezTo>
                    <a:pt x="123" y="23"/>
                    <a:pt x="117" y="30"/>
                    <a:pt x="109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7" name="Freeform 47"/>
            <p:cNvSpPr>
              <a:spLocks/>
            </p:cNvSpPr>
            <p:nvPr/>
          </p:nvSpPr>
          <p:spPr bwMode="auto">
            <a:xfrm>
              <a:off x="7454900" y="2597150"/>
              <a:ext cx="49212" cy="69850"/>
            </a:xfrm>
            <a:custGeom>
              <a:avLst/>
              <a:gdLst>
                <a:gd name="T0" fmla="*/ 17 w 81"/>
                <a:gd name="T1" fmla="*/ 114 h 114"/>
                <a:gd name="T2" fmla="*/ 9 w 81"/>
                <a:gd name="T3" fmla="*/ 112 h 114"/>
                <a:gd name="T4" fmla="*/ 4 w 81"/>
                <a:gd name="T5" fmla="*/ 91 h 114"/>
                <a:gd name="T6" fmla="*/ 51 w 81"/>
                <a:gd name="T7" fmla="*/ 9 h 114"/>
                <a:gd name="T8" fmla="*/ 71 w 81"/>
                <a:gd name="T9" fmla="*/ 4 h 114"/>
                <a:gd name="T10" fmla="*/ 77 w 81"/>
                <a:gd name="T11" fmla="*/ 24 h 114"/>
                <a:gd name="T12" fmla="*/ 30 w 81"/>
                <a:gd name="T13" fmla="*/ 106 h 114"/>
                <a:gd name="T14" fmla="*/ 17 w 81"/>
                <a:gd name="T15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14">
                  <a:moveTo>
                    <a:pt x="17" y="114"/>
                  </a:moveTo>
                  <a:cubicBezTo>
                    <a:pt x="14" y="114"/>
                    <a:pt x="12" y="113"/>
                    <a:pt x="9" y="112"/>
                  </a:cubicBezTo>
                  <a:cubicBezTo>
                    <a:pt x="2" y="108"/>
                    <a:pt x="0" y="98"/>
                    <a:pt x="4" y="91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2"/>
                    <a:pt x="64" y="0"/>
                    <a:pt x="71" y="4"/>
                  </a:cubicBezTo>
                  <a:cubicBezTo>
                    <a:pt x="78" y="8"/>
                    <a:pt x="81" y="17"/>
                    <a:pt x="77" y="24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27" y="111"/>
                    <a:pt x="22" y="114"/>
                    <a:pt x="17" y="11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8" name="Freeform 48"/>
            <p:cNvSpPr>
              <a:spLocks/>
            </p:cNvSpPr>
            <p:nvPr/>
          </p:nvSpPr>
          <p:spPr bwMode="auto">
            <a:xfrm>
              <a:off x="7502525" y="2590800"/>
              <a:ext cx="49212" cy="69850"/>
            </a:xfrm>
            <a:custGeom>
              <a:avLst/>
              <a:gdLst>
                <a:gd name="T0" fmla="*/ 17 w 81"/>
                <a:gd name="T1" fmla="*/ 114 h 114"/>
                <a:gd name="T2" fmla="*/ 9 w 81"/>
                <a:gd name="T3" fmla="*/ 112 h 114"/>
                <a:gd name="T4" fmla="*/ 4 w 81"/>
                <a:gd name="T5" fmla="*/ 92 h 114"/>
                <a:gd name="T6" fmla="*/ 51 w 81"/>
                <a:gd name="T7" fmla="*/ 10 h 114"/>
                <a:gd name="T8" fmla="*/ 71 w 81"/>
                <a:gd name="T9" fmla="*/ 4 h 114"/>
                <a:gd name="T10" fmla="*/ 77 w 81"/>
                <a:gd name="T11" fmla="*/ 25 h 114"/>
                <a:gd name="T12" fmla="*/ 29 w 81"/>
                <a:gd name="T13" fmla="*/ 107 h 114"/>
                <a:gd name="T14" fmla="*/ 17 w 81"/>
                <a:gd name="T15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14">
                  <a:moveTo>
                    <a:pt x="17" y="114"/>
                  </a:moveTo>
                  <a:cubicBezTo>
                    <a:pt x="14" y="114"/>
                    <a:pt x="12" y="113"/>
                    <a:pt x="9" y="112"/>
                  </a:cubicBezTo>
                  <a:cubicBezTo>
                    <a:pt x="2" y="108"/>
                    <a:pt x="0" y="99"/>
                    <a:pt x="4" y="92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5" y="3"/>
                    <a:pt x="64" y="0"/>
                    <a:pt x="71" y="4"/>
                  </a:cubicBezTo>
                  <a:cubicBezTo>
                    <a:pt x="78" y="8"/>
                    <a:pt x="81" y="17"/>
                    <a:pt x="77" y="25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7" y="111"/>
                    <a:pt x="22" y="114"/>
                    <a:pt x="17" y="11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9" name="Freeform 49"/>
            <p:cNvSpPr>
              <a:spLocks/>
            </p:cNvSpPr>
            <p:nvPr/>
          </p:nvSpPr>
          <p:spPr bwMode="auto">
            <a:xfrm>
              <a:off x="7334250" y="2614613"/>
              <a:ext cx="49212" cy="71438"/>
            </a:xfrm>
            <a:custGeom>
              <a:avLst/>
              <a:gdLst>
                <a:gd name="T0" fmla="*/ 64 w 81"/>
                <a:gd name="T1" fmla="*/ 114 h 114"/>
                <a:gd name="T2" fmla="*/ 51 w 81"/>
                <a:gd name="T3" fmla="*/ 107 h 114"/>
                <a:gd name="T4" fmla="*/ 4 w 81"/>
                <a:gd name="T5" fmla="*/ 25 h 114"/>
                <a:gd name="T6" fmla="*/ 9 w 81"/>
                <a:gd name="T7" fmla="*/ 4 h 114"/>
                <a:gd name="T8" fmla="*/ 29 w 81"/>
                <a:gd name="T9" fmla="*/ 10 h 114"/>
                <a:gd name="T10" fmla="*/ 77 w 81"/>
                <a:gd name="T11" fmla="*/ 92 h 114"/>
                <a:gd name="T12" fmla="*/ 71 w 81"/>
                <a:gd name="T13" fmla="*/ 112 h 114"/>
                <a:gd name="T14" fmla="*/ 64 w 81"/>
                <a:gd name="T15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14">
                  <a:moveTo>
                    <a:pt x="64" y="114"/>
                  </a:moveTo>
                  <a:cubicBezTo>
                    <a:pt x="59" y="114"/>
                    <a:pt x="54" y="111"/>
                    <a:pt x="51" y="10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18"/>
                    <a:pt x="2" y="9"/>
                    <a:pt x="9" y="4"/>
                  </a:cubicBezTo>
                  <a:cubicBezTo>
                    <a:pt x="16" y="0"/>
                    <a:pt x="25" y="3"/>
                    <a:pt x="29" y="10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81" y="99"/>
                    <a:pt x="78" y="108"/>
                    <a:pt x="71" y="112"/>
                  </a:cubicBezTo>
                  <a:cubicBezTo>
                    <a:pt x="69" y="114"/>
                    <a:pt x="66" y="114"/>
                    <a:pt x="64" y="11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0" name="Freeform 50"/>
            <p:cNvSpPr>
              <a:spLocks/>
            </p:cNvSpPr>
            <p:nvPr/>
          </p:nvSpPr>
          <p:spPr bwMode="auto">
            <a:xfrm>
              <a:off x="7351713" y="2571750"/>
              <a:ext cx="49212" cy="69850"/>
            </a:xfrm>
            <a:custGeom>
              <a:avLst/>
              <a:gdLst>
                <a:gd name="T0" fmla="*/ 64 w 81"/>
                <a:gd name="T1" fmla="*/ 114 h 114"/>
                <a:gd name="T2" fmla="*/ 51 w 81"/>
                <a:gd name="T3" fmla="*/ 106 h 114"/>
                <a:gd name="T4" fmla="*/ 4 w 81"/>
                <a:gd name="T5" fmla="*/ 24 h 114"/>
                <a:gd name="T6" fmla="*/ 10 w 81"/>
                <a:gd name="T7" fmla="*/ 4 h 114"/>
                <a:gd name="T8" fmla="*/ 30 w 81"/>
                <a:gd name="T9" fmla="*/ 9 h 114"/>
                <a:gd name="T10" fmla="*/ 77 w 81"/>
                <a:gd name="T11" fmla="*/ 91 h 114"/>
                <a:gd name="T12" fmla="*/ 72 w 81"/>
                <a:gd name="T13" fmla="*/ 112 h 114"/>
                <a:gd name="T14" fmla="*/ 64 w 81"/>
                <a:gd name="T15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14">
                  <a:moveTo>
                    <a:pt x="64" y="114"/>
                  </a:moveTo>
                  <a:cubicBezTo>
                    <a:pt x="59" y="114"/>
                    <a:pt x="54" y="111"/>
                    <a:pt x="51" y="106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17"/>
                    <a:pt x="3" y="8"/>
                    <a:pt x="10" y="4"/>
                  </a:cubicBezTo>
                  <a:cubicBezTo>
                    <a:pt x="17" y="0"/>
                    <a:pt x="26" y="2"/>
                    <a:pt x="30" y="9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81" y="98"/>
                    <a:pt x="79" y="107"/>
                    <a:pt x="72" y="112"/>
                  </a:cubicBezTo>
                  <a:cubicBezTo>
                    <a:pt x="69" y="113"/>
                    <a:pt x="67" y="114"/>
                    <a:pt x="64" y="11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1" name="Freeform 51"/>
            <p:cNvSpPr>
              <a:spLocks/>
            </p:cNvSpPr>
            <p:nvPr/>
          </p:nvSpPr>
          <p:spPr bwMode="auto">
            <a:xfrm>
              <a:off x="7231063" y="2414588"/>
              <a:ext cx="44450" cy="33338"/>
            </a:xfrm>
            <a:custGeom>
              <a:avLst/>
              <a:gdLst>
                <a:gd name="T0" fmla="*/ 17 w 74"/>
                <a:gd name="T1" fmla="*/ 54 h 54"/>
                <a:gd name="T2" fmla="*/ 4 w 74"/>
                <a:gd name="T3" fmla="*/ 47 h 54"/>
                <a:gd name="T4" fmla="*/ 10 w 74"/>
                <a:gd name="T5" fmla="*/ 27 h 54"/>
                <a:gd name="T6" fmla="*/ 50 w 74"/>
                <a:gd name="T7" fmla="*/ 4 h 54"/>
                <a:gd name="T8" fmla="*/ 70 w 74"/>
                <a:gd name="T9" fmla="*/ 10 h 54"/>
                <a:gd name="T10" fmla="*/ 64 w 74"/>
                <a:gd name="T11" fmla="*/ 30 h 54"/>
                <a:gd name="T12" fmla="*/ 24 w 74"/>
                <a:gd name="T13" fmla="*/ 53 h 54"/>
                <a:gd name="T14" fmla="*/ 17 w 74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54">
                  <a:moveTo>
                    <a:pt x="17" y="54"/>
                  </a:moveTo>
                  <a:cubicBezTo>
                    <a:pt x="12" y="54"/>
                    <a:pt x="7" y="52"/>
                    <a:pt x="4" y="47"/>
                  </a:cubicBezTo>
                  <a:cubicBezTo>
                    <a:pt x="0" y="40"/>
                    <a:pt x="3" y="31"/>
                    <a:pt x="10" y="27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7" y="0"/>
                    <a:pt x="66" y="2"/>
                    <a:pt x="70" y="10"/>
                  </a:cubicBezTo>
                  <a:cubicBezTo>
                    <a:pt x="74" y="17"/>
                    <a:pt x="72" y="26"/>
                    <a:pt x="64" y="30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2" y="54"/>
                    <a:pt x="19" y="54"/>
                    <a:pt x="17" y="5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2" name="Freeform 52"/>
            <p:cNvSpPr>
              <a:spLocks/>
            </p:cNvSpPr>
            <p:nvPr/>
          </p:nvSpPr>
          <p:spPr bwMode="auto">
            <a:xfrm>
              <a:off x="7654925" y="2487613"/>
              <a:ext cx="17462" cy="47625"/>
            </a:xfrm>
            <a:custGeom>
              <a:avLst/>
              <a:gdLst>
                <a:gd name="T0" fmla="*/ 15 w 30"/>
                <a:gd name="T1" fmla="*/ 76 h 76"/>
                <a:gd name="T2" fmla="*/ 0 w 30"/>
                <a:gd name="T3" fmla="*/ 61 h 76"/>
                <a:gd name="T4" fmla="*/ 0 w 30"/>
                <a:gd name="T5" fmla="*/ 15 h 76"/>
                <a:gd name="T6" fmla="*/ 15 w 30"/>
                <a:gd name="T7" fmla="*/ 0 h 76"/>
                <a:gd name="T8" fmla="*/ 30 w 30"/>
                <a:gd name="T9" fmla="*/ 15 h 76"/>
                <a:gd name="T10" fmla="*/ 30 w 30"/>
                <a:gd name="T11" fmla="*/ 61 h 76"/>
                <a:gd name="T12" fmla="*/ 15 w 30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76">
                  <a:moveTo>
                    <a:pt x="15" y="76"/>
                  </a:moveTo>
                  <a:cubicBezTo>
                    <a:pt x="7" y="76"/>
                    <a:pt x="0" y="69"/>
                    <a:pt x="0" y="6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9"/>
                    <a:pt x="23" y="76"/>
                    <a:pt x="15" y="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3" name="Freeform 53"/>
            <p:cNvSpPr>
              <a:spLocks/>
            </p:cNvSpPr>
            <p:nvPr/>
          </p:nvSpPr>
          <p:spPr bwMode="auto">
            <a:xfrm>
              <a:off x="7366000" y="2808288"/>
              <a:ext cx="46037" cy="34925"/>
            </a:xfrm>
            <a:custGeom>
              <a:avLst/>
              <a:gdLst>
                <a:gd name="T0" fmla="*/ 57 w 74"/>
                <a:gd name="T1" fmla="*/ 56 h 56"/>
                <a:gd name="T2" fmla="*/ 49 w 74"/>
                <a:gd name="T3" fmla="*/ 54 h 56"/>
                <a:gd name="T4" fmla="*/ 9 w 74"/>
                <a:gd name="T5" fmla="*/ 30 h 56"/>
                <a:gd name="T6" fmla="*/ 4 w 74"/>
                <a:gd name="T7" fmla="*/ 10 h 56"/>
                <a:gd name="T8" fmla="*/ 24 w 74"/>
                <a:gd name="T9" fmla="*/ 5 h 56"/>
                <a:gd name="T10" fmla="*/ 64 w 74"/>
                <a:gd name="T11" fmla="*/ 28 h 56"/>
                <a:gd name="T12" fmla="*/ 70 w 74"/>
                <a:gd name="T13" fmla="*/ 48 h 56"/>
                <a:gd name="T14" fmla="*/ 57 w 74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56">
                  <a:moveTo>
                    <a:pt x="57" y="56"/>
                  </a:moveTo>
                  <a:cubicBezTo>
                    <a:pt x="54" y="56"/>
                    <a:pt x="52" y="55"/>
                    <a:pt x="49" y="54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2" y="26"/>
                    <a:pt x="0" y="17"/>
                    <a:pt x="4" y="10"/>
                  </a:cubicBezTo>
                  <a:cubicBezTo>
                    <a:pt x="8" y="3"/>
                    <a:pt x="17" y="0"/>
                    <a:pt x="24" y="5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71" y="32"/>
                    <a:pt x="74" y="41"/>
                    <a:pt x="70" y="48"/>
                  </a:cubicBezTo>
                  <a:cubicBezTo>
                    <a:pt x="67" y="53"/>
                    <a:pt x="62" y="56"/>
                    <a:pt x="57" y="5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2" name="Группа 1841"/>
          <p:cNvGrpSpPr/>
          <p:nvPr/>
        </p:nvGrpSpPr>
        <p:grpSpPr>
          <a:xfrm>
            <a:off x="7883525" y="1731963"/>
            <a:ext cx="473075" cy="423862"/>
            <a:chOff x="7883525" y="1731963"/>
            <a:chExt cx="473075" cy="423862"/>
          </a:xfrm>
        </p:grpSpPr>
        <p:sp>
          <p:nvSpPr>
            <p:cNvPr id="1684" name="Freeform 54"/>
            <p:cNvSpPr>
              <a:spLocks noEditPoints="1"/>
            </p:cNvSpPr>
            <p:nvPr/>
          </p:nvSpPr>
          <p:spPr bwMode="auto">
            <a:xfrm>
              <a:off x="8012113" y="1916113"/>
              <a:ext cx="57150" cy="57150"/>
            </a:xfrm>
            <a:custGeom>
              <a:avLst/>
              <a:gdLst>
                <a:gd name="T0" fmla="*/ 47 w 93"/>
                <a:gd name="T1" fmla="*/ 92 h 92"/>
                <a:gd name="T2" fmla="*/ 0 w 93"/>
                <a:gd name="T3" fmla="*/ 47 h 92"/>
                <a:gd name="T4" fmla="*/ 47 w 93"/>
                <a:gd name="T5" fmla="*/ 0 h 92"/>
                <a:gd name="T6" fmla="*/ 93 w 93"/>
                <a:gd name="T7" fmla="*/ 47 h 92"/>
                <a:gd name="T8" fmla="*/ 47 w 93"/>
                <a:gd name="T9" fmla="*/ 92 h 92"/>
                <a:gd name="T10" fmla="*/ 47 w 93"/>
                <a:gd name="T11" fmla="*/ 30 h 92"/>
                <a:gd name="T12" fmla="*/ 30 w 93"/>
                <a:gd name="T13" fmla="*/ 47 h 92"/>
                <a:gd name="T14" fmla="*/ 47 w 93"/>
                <a:gd name="T15" fmla="*/ 62 h 92"/>
                <a:gd name="T16" fmla="*/ 63 w 93"/>
                <a:gd name="T17" fmla="*/ 47 h 92"/>
                <a:gd name="T18" fmla="*/ 47 w 93"/>
                <a:gd name="T1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7" y="92"/>
                  </a:moveTo>
                  <a:cubicBezTo>
                    <a:pt x="21" y="92"/>
                    <a:pt x="0" y="72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2" y="0"/>
                    <a:pt x="93" y="21"/>
                    <a:pt x="93" y="47"/>
                  </a:cubicBezTo>
                  <a:cubicBezTo>
                    <a:pt x="93" y="72"/>
                    <a:pt x="72" y="92"/>
                    <a:pt x="47" y="92"/>
                  </a:cubicBezTo>
                  <a:close/>
                  <a:moveTo>
                    <a:pt x="47" y="30"/>
                  </a:moveTo>
                  <a:cubicBezTo>
                    <a:pt x="37" y="30"/>
                    <a:pt x="30" y="37"/>
                    <a:pt x="30" y="47"/>
                  </a:cubicBezTo>
                  <a:cubicBezTo>
                    <a:pt x="30" y="55"/>
                    <a:pt x="38" y="62"/>
                    <a:pt x="47" y="62"/>
                  </a:cubicBezTo>
                  <a:cubicBezTo>
                    <a:pt x="55" y="62"/>
                    <a:pt x="63" y="55"/>
                    <a:pt x="63" y="47"/>
                  </a:cubicBezTo>
                  <a:cubicBezTo>
                    <a:pt x="63" y="37"/>
                    <a:pt x="56" y="30"/>
                    <a:pt x="47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5" name="Freeform 55"/>
            <p:cNvSpPr>
              <a:spLocks noEditPoints="1"/>
            </p:cNvSpPr>
            <p:nvPr/>
          </p:nvSpPr>
          <p:spPr bwMode="auto">
            <a:xfrm>
              <a:off x="8051800" y="1847850"/>
              <a:ext cx="57150" cy="57150"/>
            </a:xfrm>
            <a:custGeom>
              <a:avLst/>
              <a:gdLst>
                <a:gd name="T0" fmla="*/ 45 w 91"/>
                <a:gd name="T1" fmla="*/ 91 h 91"/>
                <a:gd name="T2" fmla="*/ 0 w 91"/>
                <a:gd name="T3" fmla="*/ 45 h 91"/>
                <a:gd name="T4" fmla="*/ 45 w 91"/>
                <a:gd name="T5" fmla="*/ 0 h 91"/>
                <a:gd name="T6" fmla="*/ 91 w 91"/>
                <a:gd name="T7" fmla="*/ 45 h 91"/>
                <a:gd name="T8" fmla="*/ 45 w 91"/>
                <a:gd name="T9" fmla="*/ 91 h 91"/>
                <a:gd name="T10" fmla="*/ 45 w 91"/>
                <a:gd name="T11" fmla="*/ 29 h 91"/>
                <a:gd name="T12" fmla="*/ 29 w 91"/>
                <a:gd name="T13" fmla="*/ 45 h 91"/>
                <a:gd name="T14" fmla="*/ 45 w 91"/>
                <a:gd name="T15" fmla="*/ 61 h 91"/>
                <a:gd name="T16" fmla="*/ 62 w 91"/>
                <a:gd name="T17" fmla="*/ 45 h 91"/>
                <a:gd name="T18" fmla="*/ 45 w 91"/>
                <a:gd name="T19" fmla="*/ 2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45" y="91"/>
                  </a:moveTo>
                  <a:cubicBezTo>
                    <a:pt x="20" y="91"/>
                    <a:pt x="0" y="70"/>
                    <a:pt x="0" y="45"/>
                  </a:cubicBezTo>
                  <a:cubicBezTo>
                    <a:pt x="0" y="20"/>
                    <a:pt x="21" y="0"/>
                    <a:pt x="45" y="0"/>
                  </a:cubicBezTo>
                  <a:cubicBezTo>
                    <a:pt x="71" y="0"/>
                    <a:pt x="91" y="20"/>
                    <a:pt x="91" y="45"/>
                  </a:cubicBezTo>
                  <a:cubicBezTo>
                    <a:pt x="91" y="70"/>
                    <a:pt x="71" y="91"/>
                    <a:pt x="45" y="91"/>
                  </a:cubicBezTo>
                  <a:close/>
                  <a:moveTo>
                    <a:pt x="45" y="29"/>
                  </a:moveTo>
                  <a:cubicBezTo>
                    <a:pt x="37" y="29"/>
                    <a:pt x="29" y="37"/>
                    <a:pt x="29" y="45"/>
                  </a:cubicBezTo>
                  <a:cubicBezTo>
                    <a:pt x="29" y="54"/>
                    <a:pt x="37" y="61"/>
                    <a:pt x="45" y="61"/>
                  </a:cubicBezTo>
                  <a:cubicBezTo>
                    <a:pt x="54" y="61"/>
                    <a:pt x="62" y="54"/>
                    <a:pt x="62" y="45"/>
                  </a:cubicBezTo>
                  <a:cubicBezTo>
                    <a:pt x="62" y="36"/>
                    <a:pt x="54" y="29"/>
                    <a:pt x="45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6" name="Freeform 56"/>
            <p:cNvSpPr>
              <a:spLocks noEditPoints="1"/>
            </p:cNvSpPr>
            <p:nvPr/>
          </p:nvSpPr>
          <p:spPr bwMode="auto">
            <a:xfrm>
              <a:off x="8131175" y="1847850"/>
              <a:ext cx="57150" cy="57150"/>
            </a:xfrm>
            <a:custGeom>
              <a:avLst/>
              <a:gdLst>
                <a:gd name="T0" fmla="*/ 45 w 92"/>
                <a:gd name="T1" fmla="*/ 91 h 91"/>
                <a:gd name="T2" fmla="*/ 0 w 92"/>
                <a:gd name="T3" fmla="*/ 45 h 91"/>
                <a:gd name="T4" fmla="*/ 45 w 92"/>
                <a:gd name="T5" fmla="*/ 0 h 91"/>
                <a:gd name="T6" fmla="*/ 92 w 92"/>
                <a:gd name="T7" fmla="*/ 45 h 91"/>
                <a:gd name="T8" fmla="*/ 45 w 92"/>
                <a:gd name="T9" fmla="*/ 91 h 91"/>
                <a:gd name="T10" fmla="*/ 45 w 92"/>
                <a:gd name="T11" fmla="*/ 29 h 91"/>
                <a:gd name="T12" fmla="*/ 30 w 92"/>
                <a:gd name="T13" fmla="*/ 45 h 91"/>
                <a:gd name="T14" fmla="*/ 45 w 92"/>
                <a:gd name="T15" fmla="*/ 61 h 91"/>
                <a:gd name="T16" fmla="*/ 62 w 92"/>
                <a:gd name="T17" fmla="*/ 45 h 91"/>
                <a:gd name="T18" fmla="*/ 45 w 92"/>
                <a:gd name="T19" fmla="*/ 2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91">
                  <a:moveTo>
                    <a:pt x="45" y="91"/>
                  </a:moveTo>
                  <a:cubicBezTo>
                    <a:pt x="20" y="91"/>
                    <a:pt x="0" y="70"/>
                    <a:pt x="0" y="45"/>
                  </a:cubicBezTo>
                  <a:cubicBezTo>
                    <a:pt x="0" y="20"/>
                    <a:pt x="21" y="0"/>
                    <a:pt x="45" y="0"/>
                  </a:cubicBezTo>
                  <a:cubicBezTo>
                    <a:pt x="71" y="0"/>
                    <a:pt x="92" y="20"/>
                    <a:pt x="92" y="45"/>
                  </a:cubicBezTo>
                  <a:cubicBezTo>
                    <a:pt x="92" y="70"/>
                    <a:pt x="71" y="91"/>
                    <a:pt x="45" y="91"/>
                  </a:cubicBezTo>
                  <a:close/>
                  <a:moveTo>
                    <a:pt x="45" y="29"/>
                  </a:moveTo>
                  <a:cubicBezTo>
                    <a:pt x="37" y="29"/>
                    <a:pt x="30" y="37"/>
                    <a:pt x="30" y="45"/>
                  </a:cubicBezTo>
                  <a:cubicBezTo>
                    <a:pt x="30" y="54"/>
                    <a:pt x="37" y="61"/>
                    <a:pt x="45" y="61"/>
                  </a:cubicBezTo>
                  <a:cubicBezTo>
                    <a:pt x="55" y="61"/>
                    <a:pt x="62" y="54"/>
                    <a:pt x="62" y="45"/>
                  </a:cubicBezTo>
                  <a:cubicBezTo>
                    <a:pt x="62" y="36"/>
                    <a:pt x="54" y="29"/>
                    <a:pt x="45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7" name="Freeform 57"/>
            <p:cNvSpPr>
              <a:spLocks noEditPoints="1"/>
            </p:cNvSpPr>
            <p:nvPr/>
          </p:nvSpPr>
          <p:spPr bwMode="auto">
            <a:xfrm>
              <a:off x="8170863" y="1916113"/>
              <a:ext cx="57150" cy="57150"/>
            </a:xfrm>
            <a:custGeom>
              <a:avLst/>
              <a:gdLst>
                <a:gd name="T0" fmla="*/ 46 w 92"/>
                <a:gd name="T1" fmla="*/ 92 h 92"/>
                <a:gd name="T2" fmla="*/ 0 w 92"/>
                <a:gd name="T3" fmla="*/ 47 h 92"/>
                <a:gd name="T4" fmla="*/ 46 w 92"/>
                <a:gd name="T5" fmla="*/ 0 h 92"/>
                <a:gd name="T6" fmla="*/ 92 w 92"/>
                <a:gd name="T7" fmla="*/ 47 h 92"/>
                <a:gd name="T8" fmla="*/ 46 w 92"/>
                <a:gd name="T9" fmla="*/ 92 h 92"/>
                <a:gd name="T10" fmla="*/ 46 w 92"/>
                <a:gd name="T11" fmla="*/ 30 h 92"/>
                <a:gd name="T12" fmla="*/ 29 w 92"/>
                <a:gd name="T13" fmla="*/ 47 h 92"/>
                <a:gd name="T14" fmla="*/ 46 w 92"/>
                <a:gd name="T15" fmla="*/ 62 h 92"/>
                <a:gd name="T16" fmla="*/ 63 w 92"/>
                <a:gd name="T17" fmla="*/ 47 h 92"/>
                <a:gd name="T18" fmla="*/ 46 w 92"/>
                <a:gd name="T1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92">
                  <a:moveTo>
                    <a:pt x="46" y="92"/>
                  </a:moveTo>
                  <a:cubicBezTo>
                    <a:pt x="20" y="92"/>
                    <a:pt x="0" y="72"/>
                    <a:pt x="0" y="47"/>
                  </a:cubicBezTo>
                  <a:cubicBezTo>
                    <a:pt x="0" y="21"/>
                    <a:pt x="20" y="0"/>
                    <a:pt x="46" y="0"/>
                  </a:cubicBezTo>
                  <a:cubicBezTo>
                    <a:pt x="71" y="0"/>
                    <a:pt x="92" y="21"/>
                    <a:pt x="92" y="47"/>
                  </a:cubicBezTo>
                  <a:cubicBezTo>
                    <a:pt x="92" y="72"/>
                    <a:pt x="71" y="92"/>
                    <a:pt x="46" y="92"/>
                  </a:cubicBezTo>
                  <a:close/>
                  <a:moveTo>
                    <a:pt x="46" y="30"/>
                  </a:moveTo>
                  <a:cubicBezTo>
                    <a:pt x="37" y="30"/>
                    <a:pt x="29" y="37"/>
                    <a:pt x="29" y="47"/>
                  </a:cubicBezTo>
                  <a:cubicBezTo>
                    <a:pt x="29" y="55"/>
                    <a:pt x="37" y="62"/>
                    <a:pt x="46" y="62"/>
                  </a:cubicBezTo>
                  <a:cubicBezTo>
                    <a:pt x="55" y="62"/>
                    <a:pt x="63" y="55"/>
                    <a:pt x="63" y="47"/>
                  </a:cubicBezTo>
                  <a:cubicBezTo>
                    <a:pt x="63" y="37"/>
                    <a:pt x="55" y="30"/>
                    <a:pt x="46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8" name="Freeform 58"/>
            <p:cNvSpPr>
              <a:spLocks noEditPoints="1"/>
            </p:cNvSpPr>
            <p:nvPr/>
          </p:nvSpPr>
          <p:spPr bwMode="auto">
            <a:xfrm>
              <a:off x="8131175" y="1984375"/>
              <a:ext cx="57150" cy="57150"/>
            </a:xfrm>
            <a:custGeom>
              <a:avLst/>
              <a:gdLst>
                <a:gd name="T0" fmla="*/ 45 w 92"/>
                <a:gd name="T1" fmla="*/ 93 h 93"/>
                <a:gd name="T2" fmla="*/ 0 w 92"/>
                <a:gd name="T3" fmla="*/ 46 h 93"/>
                <a:gd name="T4" fmla="*/ 45 w 92"/>
                <a:gd name="T5" fmla="*/ 0 h 93"/>
                <a:gd name="T6" fmla="*/ 92 w 92"/>
                <a:gd name="T7" fmla="*/ 46 h 93"/>
                <a:gd name="T8" fmla="*/ 45 w 92"/>
                <a:gd name="T9" fmla="*/ 93 h 93"/>
                <a:gd name="T10" fmla="*/ 45 w 92"/>
                <a:gd name="T11" fmla="*/ 30 h 93"/>
                <a:gd name="T12" fmla="*/ 30 w 92"/>
                <a:gd name="T13" fmla="*/ 46 h 93"/>
                <a:gd name="T14" fmla="*/ 45 w 92"/>
                <a:gd name="T15" fmla="*/ 63 h 93"/>
                <a:gd name="T16" fmla="*/ 62 w 92"/>
                <a:gd name="T17" fmla="*/ 46 h 93"/>
                <a:gd name="T18" fmla="*/ 45 w 92"/>
                <a:gd name="T19" fmla="*/ 3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93">
                  <a:moveTo>
                    <a:pt x="45" y="93"/>
                  </a:moveTo>
                  <a:cubicBezTo>
                    <a:pt x="20" y="93"/>
                    <a:pt x="0" y="72"/>
                    <a:pt x="0" y="46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1" y="0"/>
                    <a:pt x="92" y="21"/>
                    <a:pt x="92" y="46"/>
                  </a:cubicBezTo>
                  <a:cubicBezTo>
                    <a:pt x="92" y="72"/>
                    <a:pt x="71" y="93"/>
                    <a:pt x="45" y="93"/>
                  </a:cubicBezTo>
                  <a:close/>
                  <a:moveTo>
                    <a:pt x="45" y="30"/>
                  </a:moveTo>
                  <a:cubicBezTo>
                    <a:pt x="37" y="30"/>
                    <a:pt x="30" y="37"/>
                    <a:pt x="30" y="46"/>
                  </a:cubicBezTo>
                  <a:cubicBezTo>
                    <a:pt x="30" y="55"/>
                    <a:pt x="37" y="63"/>
                    <a:pt x="45" y="63"/>
                  </a:cubicBezTo>
                  <a:cubicBezTo>
                    <a:pt x="55" y="63"/>
                    <a:pt x="62" y="56"/>
                    <a:pt x="62" y="46"/>
                  </a:cubicBezTo>
                  <a:cubicBezTo>
                    <a:pt x="62" y="37"/>
                    <a:pt x="55" y="30"/>
                    <a:pt x="4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9" name="Freeform 59"/>
            <p:cNvSpPr>
              <a:spLocks noEditPoints="1"/>
            </p:cNvSpPr>
            <p:nvPr/>
          </p:nvSpPr>
          <p:spPr bwMode="auto">
            <a:xfrm>
              <a:off x="8051800" y="1984375"/>
              <a:ext cx="57150" cy="57150"/>
            </a:xfrm>
            <a:custGeom>
              <a:avLst/>
              <a:gdLst>
                <a:gd name="T0" fmla="*/ 45 w 91"/>
                <a:gd name="T1" fmla="*/ 93 h 93"/>
                <a:gd name="T2" fmla="*/ 0 w 91"/>
                <a:gd name="T3" fmla="*/ 46 h 93"/>
                <a:gd name="T4" fmla="*/ 45 w 91"/>
                <a:gd name="T5" fmla="*/ 0 h 93"/>
                <a:gd name="T6" fmla="*/ 91 w 91"/>
                <a:gd name="T7" fmla="*/ 46 h 93"/>
                <a:gd name="T8" fmla="*/ 45 w 91"/>
                <a:gd name="T9" fmla="*/ 93 h 93"/>
                <a:gd name="T10" fmla="*/ 45 w 91"/>
                <a:gd name="T11" fmla="*/ 30 h 93"/>
                <a:gd name="T12" fmla="*/ 29 w 91"/>
                <a:gd name="T13" fmla="*/ 46 h 93"/>
                <a:gd name="T14" fmla="*/ 45 w 91"/>
                <a:gd name="T15" fmla="*/ 63 h 93"/>
                <a:gd name="T16" fmla="*/ 62 w 91"/>
                <a:gd name="T17" fmla="*/ 46 h 93"/>
                <a:gd name="T18" fmla="*/ 45 w 91"/>
                <a:gd name="T19" fmla="*/ 3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3">
                  <a:moveTo>
                    <a:pt x="45" y="93"/>
                  </a:moveTo>
                  <a:cubicBezTo>
                    <a:pt x="20" y="93"/>
                    <a:pt x="0" y="72"/>
                    <a:pt x="0" y="46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1" y="0"/>
                    <a:pt x="91" y="21"/>
                    <a:pt x="91" y="46"/>
                  </a:cubicBezTo>
                  <a:cubicBezTo>
                    <a:pt x="91" y="72"/>
                    <a:pt x="71" y="93"/>
                    <a:pt x="45" y="93"/>
                  </a:cubicBezTo>
                  <a:close/>
                  <a:moveTo>
                    <a:pt x="45" y="30"/>
                  </a:moveTo>
                  <a:cubicBezTo>
                    <a:pt x="37" y="30"/>
                    <a:pt x="29" y="37"/>
                    <a:pt x="29" y="46"/>
                  </a:cubicBezTo>
                  <a:cubicBezTo>
                    <a:pt x="29" y="55"/>
                    <a:pt x="37" y="63"/>
                    <a:pt x="45" y="63"/>
                  </a:cubicBezTo>
                  <a:cubicBezTo>
                    <a:pt x="54" y="63"/>
                    <a:pt x="62" y="56"/>
                    <a:pt x="62" y="46"/>
                  </a:cubicBezTo>
                  <a:cubicBezTo>
                    <a:pt x="62" y="37"/>
                    <a:pt x="54" y="30"/>
                    <a:pt x="4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0" name="Freeform 60"/>
            <p:cNvSpPr>
              <a:spLocks/>
            </p:cNvSpPr>
            <p:nvPr/>
          </p:nvSpPr>
          <p:spPr bwMode="auto">
            <a:xfrm>
              <a:off x="8051800" y="1973263"/>
              <a:ext cx="28575" cy="31750"/>
            </a:xfrm>
            <a:custGeom>
              <a:avLst/>
              <a:gdLst>
                <a:gd name="T0" fmla="*/ 30 w 47"/>
                <a:gd name="T1" fmla="*/ 53 h 53"/>
                <a:gd name="T2" fmla="*/ 18 w 47"/>
                <a:gd name="T3" fmla="*/ 46 h 53"/>
                <a:gd name="T4" fmla="*/ 5 w 47"/>
                <a:gd name="T5" fmla="*/ 24 h 53"/>
                <a:gd name="T6" fmla="*/ 10 w 47"/>
                <a:gd name="T7" fmla="*/ 4 h 53"/>
                <a:gd name="T8" fmla="*/ 30 w 47"/>
                <a:gd name="T9" fmla="*/ 9 h 53"/>
                <a:gd name="T10" fmla="*/ 43 w 47"/>
                <a:gd name="T11" fmla="*/ 31 h 53"/>
                <a:gd name="T12" fmla="*/ 38 w 47"/>
                <a:gd name="T13" fmla="*/ 51 h 53"/>
                <a:gd name="T14" fmla="*/ 30 w 47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3">
                  <a:moveTo>
                    <a:pt x="30" y="53"/>
                  </a:moveTo>
                  <a:cubicBezTo>
                    <a:pt x="25" y="53"/>
                    <a:pt x="20" y="51"/>
                    <a:pt x="18" y="4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0" y="17"/>
                    <a:pt x="3" y="8"/>
                    <a:pt x="10" y="4"/>
                  </a:cubicBezTo>
                  <a:cubicBezTo>
                    <a:pt x="17" y="0"/>
                    <a:pt x="26" y="2"/>
                    <a:pt x="30" y="9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7" y="38"/>
                    <a:pt x="45" y="47"/>
                    <a:pt x="38" y="51"/>
                  </a:cubicBezTo>
                  <a:cubicBezTo>
                    <a:pt x="36" y="52"/>
                    <a:pt x="33" y="53"/>
                    <a:pt x="30" y="5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1" name="Freeform 61"/>
            <p:cNvSpPr>
              <a:spLocks/>
            </p:cNvSpPr>
            <p:nvPr/>
          </p:nvSpPr>
          <p:spPr bwMode="auto">
            <a:xfrm>
              <a:off x="8158163" y="1882775"/>
              <a:ext cx="28575" cy="33338"/>
            </a:xfrm>
            <a:custGeom>
              <a:avLst/>
              <a:gdLst>
                <a:gd name="T0" fmla="*/ 30 w 47"/>
                <a:gd name="T1" fmla="*/ 54 h 54"/>
                <a:gd name="T2" fmla="*/ 17 w 47"/>
                <a:gd name="T3" fmla="*/ 47 h 54"/>
                <a:gd name="T4" fmla="*/ 4 w 47"/>
                <a:gd name="T5" fmla="*/ 24 h 54"/>
                <a:gd name="T6" fmla="*/ 10 w 47"/>
                <a:gd name="T7" fmla="*/ 4 h 54"/>
                <a:gd name="T8" fmla="*/ 30 w 47"/>
                <a:gd name="T9" fmla="*/ 10 h 54"/>
                <a:gd name="T10" fmla="*/ 43 w 47"/>
                <a:gd name="T11" fmla="*/ 32 h 54"/>
                <a:gd name="T12" fmla="*/ 38 w 47"/>
                <a:gd name="T13" fmla="*/ 52 h 54"/>
                <a:gd name="T14" fmla="*/ 30 w 47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4">
                  <a:moveTo>
                    <a:pt x="30" y="54"/>
                  </a:moveTo>
                  <a:cubicBezTo>
                    <a:pt x="25" y="54"/>
                    <a:pt x="20" y="52"/>
                    <a:pt x="17" y="4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17"/>
                    <a:pt x="3" y="8"/>
                    <a:pt x="10" y="4"/>
                  </a:cubicBezTo>
                  <a:cubicBezTo>
                    <a:pt x="17" y="0"/>
                    <a:pt x="26" y="2"/>
                    <a:pt x="30" y="10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7" y="39"/>
                    <a:pt x="45" y="48"/>
                    <a:pt x="38" y="52"/>
                  </a:cubicBezTo>
                  <a:cubicBezTo>
                    <a:pt x="35" y="54"/>
                    <a:pt x="33" y="54"/>
                    <a:pt x="30" y="5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2" name="Freeform 62"/>
            <p:cNvSpPr>
              <a:spLocks/>
            </p:cNvSpPr>
            <p:nvPr/>
          </p:nvSpPr>
          <p:spPr bwMode="auto">
            <a:xfrm>
              <a:off x="8170863" y="1951038"/>
              <a:ext cx="28575" cy="33338"/>
            </a:xfrm>
            <a:custGeom>
              <a:avLst/>
              <a:gdLst>
                <a:gd name="T0" fmla="*/ 17 w 47"/>
                <a:gd name="T1" fmla="*/ 53 h 53"/>
                <a:gd name="T2" fmla="*/ 10 w 47"/>
                <a:gd name="T3" fmla="*/ 51 h 53"/>
                <a:gd name="T4" fmla="*/ 4 w 47"/>
                <a:gd name="T5" fmla="*/ 31 h 53"/>
                <a:gd name="T6" fmla="*/ 18 w 47"/>
                <a:gd name="T7" fmla="*/ 9 h 53"/>
                <a:gd name="T8" fmla="*/ 38 w 47"/>
                <a:gd name="T9" fmla="*/ 4 h 53"/>
                <a:gd name="T10" fmla="*/ 43 w 47"/>
                <a:gd name="T11" fmla="*/ 24 h 53"/>
                <a:gd name="T12" fmla="*/ 30 w 47"/>
                <a:gd name="T13" fmla="*/ 46 h 53"/>
                <a:gd name="T14" fmla="*/ 17 w 47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3">
                  <a:moveTo>
                    <a:pt x="17" y="53"/>
                  </a:moveTo>
                  <a:cubicBezTo>
                    <a:pt x="15" y="53"/>
                    <a:pt x="12" y="53"/>
                    <a:pt x="10" y="51"/>
                  </a:cubicBezTo>
                  <a:cubicBezTo>
                    <a:pt x="3" y="47"/>
                    <a:pt x="0" y="38"/>
                    <a:pt x="4" y="3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2" y="2"/>
                    <a:pt x="31" y="0"/>
                    <a:pt x="38" y="4"/>
                  </a:cubicBezTo>
                  <a:cubicBezTo>
                    <a:pt x="45" y="8"/>
                    <a:pt x="47" y="17"/>
                    <a:pt x="43" y="24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7" y="51"/>
                    <a:pt x="22" y="53"/>
                    <a:pt x="17" y="5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3" name="Freeform 63"/>
            <p:cNvSpPr>
              <a:spLocks/>
            </p:cNvSpPr>
            <p:nvPr/>
          </p:nvSpPr>
          <p:spPr bwMode="auto">
            <a:xfrm>
              <a:off x="8039100" y="1903413"/>
              <a:ext cx="28575" cy="33338"/>
            </a:xfrm>
            <a:custGeom>
              <a:avLst/>
              <a:gdLst>
                <a:gd name="T0" fmla="*/ 17 w 46"/>
                <a:gd name="T1" fmla="*/ 54 h 54"/>
                <a:gd name="T2" fmla="*/ 10 w 46"/>
                <a:gd name="T3" fmla="*/ 53 h 54"/>
                <a:gd name="T4" fmla="*/ 4 w 46"/>
                <a:gd name="T5" fmla="*/ 32 h 54"/>
                <a:gd name="T6" fmla="*/ 16 w 46"/>
                <a:gd name="T7" fmla="*/ 10 h 54"/>
                <a:gd name="T8" fmla="*/ 36 w 46"/>
                <a:gd name="T9" fmla="*/ 4 h 54"/>
                <a:gd name="T10" fmla="*/ 42 w 46"/>
                <a:gd name="T11" fmla="*/ 24 h 54"/>
                <a:gd name="T12" fmla="*/ 30 w 46"/>
                <a:gd name="T13" fmla="*/ 47 h 54"/>
                <a:gd name="T14" fmla="*/ 17 w 46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54">
                  <a:moveTo>
                    <a:pt x="17" y="54"/>
                  </a:moveTo>
                  <a:cubicBezTo>
                    <a:pt x="15" y="54"/>
                    <a:pt x="12" y="54"/>
                    <a:pt x="10" y="53"/>
                  </a:cubicBezTo>
                  <a:cubicBezTo>
                    <a:pt x="3" y="49"/>
                    <a:pt x="0" y="40"/>
                    <a:pt x="4" y="32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20" y="3"/>
                    <a:pt x="29" y="0"/>
                    <a:pt x="36" y="4"/>
                  </a:cubicBezTo>
                  <a:cubicBezTo>
                    <a:pt x="44" y="8"/>
                    <a:pt x="46" y="17"/>
                    <a:pt x="42" y="24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8" y="52"/>
                    <a:pt x="22" y="54"/>
                    <a:pt x="17" y="5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4" name="Freeform 64"/>
            <p:cNvSpPr>
              <a:spLocks/>
            </p:cNvSpPr>
            <p:nvPr/>
          </p:nvSpPr>
          <p:spPr bwMode="auto">
            <a:xfrm>
              <a:off x="8089900" y="1866900"/>
              <a:ext cx="34925" cy="17463"/>
            </a:xfrm>
            <a:custGeom>
              <a:avLst/>
              <a:gdLst>
                <a:gd name="T0" fmla="*/ 40 w 55"/>
                <a:gd name="T1" fmla="*/ 30 h 30"/>
                <a:gd name="T2" fmla="*/ 15 w 55"/>
                <a:gd name="T3" fmla="*/ 30 h 30"/>
                <a:gd name="T4" fmla="*/ 0 w 55"/>
                <a:gd name="T5" fmla="*/ 15 h 30"/>
                <a:gd name="T6" fmla="*/ 15 w 55"/>
                <a:gd name="T7" fmla="*/ 0 h 30"/>
                <a:gd name="T8" fmla="*/ 40 w 55"/>
                <a:gd name="T9" fmla="*/ 0 h 30"/>
                <a:gd name="T10" fmla="*/ 55 w 55"/>
                <a:gd name="T11" fmla="*/ 15 h 30"/>
                <a:gd name="T12" fmla="*/ 40 w 55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0">
                  <a:moveTo>
                    <a:pt x="40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8" y="0"/>
                    <a:pt x="55" y="7"/>
                    <a:pt x="55" y="15"/>
                  </a:cubicBezTo>
                  <a:cubicBezTo>
                    <a:pt x="55" y="23"/>
                    <a:pt x="48" y="30"/>
                    <a:pt x="40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5" name="Freeform 65"/>
            <p:cNvSpPr>
              <a:spLocks/>
            </p:cNvSpPr>
            <p:nvPr/>
          </p:nvSpPr>
          <p:spPr bwMode="auto">
            <a:xfrm>
              <a:off x="8115300" y="2005013"/>
              <a:ext cx="34925" cy="17463"/>
            </a:xfrm>
            <a:custGeom>
              <a:avLst/>
              <a:gdLst>
                <a:gd name="T0" fmla="*/ 41 w 56"/>
                <a:gd name="T1" fmla="*/ 29 h 29"/>
                <a:gd name="T2" fmla="*/ 15 w 56"/>
                <a:gd name="T3" fmla="*/ 29 h 29"/>
                <a:gd name="T4" fmla="*/ 0 w 56"/>
                <a:gd name="T5" fmla="*/ 14 h 29"/>
                <a:gd name="T6" fmla="*/ 15 w 56"/>
                <a:gd name="T7" fmla="*/ 0 h 29"/>
                <a:gd name="T8" fmla="*/ 41 w 56"/>
                <a:gd name="T9" fmla="*/ 0 h 29"/>
                <a:gd name="T10" fmla="*/ 56 w 56"/>
                <a:gd name="T11" fmla="*/ 14 h 29"/>
                <a:gd name="T12" fmla="*/ 41 w 56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29">
                  <a:moveTo>
                    <a:pt x="41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9" y="0"/>
                    <a:pt x="56" y="6"/>
                    <a:pt x="56" y="14"/>
                  </a:cubicBezTo>
                  <a:cubicBezTo>
                    <a:pt x="56" y="23"/>
                    <a:pt x="49" y="29"/>
                    <a:pt x="41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6" name="Freeform 66"/>
            <p:cNvSpPr>
              <a:spLocks noEditPoints="1"/>
            </p:cNvSpPr>
            <p:nvPr/>
          </p:nvSpPr>
          <p:spPr bwMode="auto">
            <a:xfrm>
              <a:off x="7977188" y="1731963"/>
              <a:ext cx="98425" cy="100013"/>
            </a:xfrm>
            <a:custGeom>
              <a:avLst/>
              <a:gdLst>
                <a:gd name="T0" fmla="*/ 80 w 160"/>
                <a:gd name="T1" fmla="*/ 160 h 160"/>
                <a:gd name="T2" fmla="*/ 0 w 160"/>
                <a:gd name="T3" fmla="*/ 80 h 160"/>
                <a:gd name="T4" fmla="*/ 80 w 160"/>
                <a:gd name="T5" fmla="*/ 0 h 160"/>
                <a:gd name="T6" fmla="*/ 160 w 160"/>
                <a:gd name="T7" fmla="*/ 80 h 160"/>
                <a:gd name="T8" fmla="*/ 80 w 160"/>
                <a:gd name="T9" fmla="*/ 160 h 160"/>
                <a:gd name="T10" fmla="*/ 80 w 160"/>
                <a:gd name="T11" fmla="*/ 30 h 160"/>
                <a:gd name="T12" fmla="*/ 29 w 160"/>
                <a:gd name="T13" fmla="*/ 80 h 160"/>
                <a:gd name="T14" fmla="*/ 80 w 160"/>
                <a:gd name="T15" fmla="*/ 131 h 160"/>
                <a:gd name="T16" fmla="*/ 131 w 160"/>
                <a:gd name="T17" fmla="*/ 80 h 160"/>
                <a:gd name="T18" fmla="*/ 80 w 160"/>
                <a:gd name="T19" fmla="*/ 3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160">
                  <a:moveTo>
                    <a:pt x="80" y="160"/>
                  </a:moveTo>
                  <a:cubicBezTo>
                    <a:pt x="35" y="160"/>
                    <a:pt x="0" y="125"/>
                    <a:pt x="0" y="80"/>
                  </a:cubicBezTo>
                  <a:cubicBezTo>
                    <a:pt x="0" y="36"/>
                    <a:pt x="36" y="0"/>
                    <a:pt x="80" y="0"/>
                  </a:cubicBezTo>
                  <a:cubicBezTo>
                    <a:pt x="124" y="0"/>
                    <a:pt x="160" y="36"/>
                    <a:pt x="160" y="80"/>
                  </a:cubicBezTo>
                  <a:cubicBezTo>
                    <a:pt x="160" y="125"/>
                    <a:pt x="125" y="160"/>
                    <a:pt x="80" y="160"/>
                  </a:cubicBezTo>
                  <a:close/>
                  <a:moveTo>
                    <a:pt x="80" y="30"/>
                  </a:moveTo>
                  <a:cubicBezTo>
                    <a:pt x="52" y="30"/>
                    <a:pt x="29" y="52"/>
                    <a:pt x="29" y="80"/>
                  </a:cubicBezTo>
                  <a:cubicBezTo>
                    <a:pt x="29" y="108"/>
                    <a:pt x="52" y="131"/>
                    <a:pt x="80" y="131"/>
                  </a:cubicBezTo>
                  <a:cubicBezTo>
                    <a:pt x="108" y="131"/>
                    <a:pt x="131" y="108"/>
                    <a:pt x="131" y="80"/>
                  </a:cubicBezTo>
                  <a:cubicBezTo>
                    <a:pt x="131" y="52"/>
                    <a:pt x="108" y="30"/>
                    <a:pt x="80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7" name="Freeform 67"/>
            <p:cNvSpPr>
              <a:spLocks noEditPoints="1"/>
            </p:cNvSpPr>
            <p:nvPr/>
          </p:nvSpPr>
          <p:spPr bwMode="auto">
            <a:xfrm>
              <a:off x="8164513" y="1731963"/>
              <a:ext cx="98425" cy="100013"/>
            </a:xfrm>
            <a:custGeom>
              <a:avLst/>
              <a:gdLst>
                <a:gd name="T0" fmla="*/ 81 w 161"/>
                <a:gd name="T1" fmla="*/ 160 h 160"/>
                <a:gd name="T2" fmla="*/ 0 w 161"/>
                <a:gd name="T3" fmla="*/ 80 h 160"/>
                <a:gd name="T4" fmla="*/ 81 w 161"/>
                <a:gd name="T5" fmla="*/ 0 h 160"/>
                <a:gd name="T6" fmla="*/ 161 w 161"/>
                <a:gd name="T7" fmla="*/ 80 h 160"/>
                <a:gd name="T8" fmla="*/ 81 w 161"/>
                <a:gd name="T9" fmla="*/ 160 h 160"/>
                <a:gd name="T10" fmla="*/ 81 w 161"/>
                <a:gd name="T11" fmla="*/ 30 h 160"/>
                <a:gd name="T12" fmla="*/ 30 w 161"/>
                <a:gd name="T13" fmla="*/ 80 h 160"/>
                <a:gd name="T14" fmla="*/ 81 w 161"/>
                <a:gd name="T15" fmla="*/ 131 h 160"/>
                <a:gd name="T16" fmla="*/ 131 w 161"/>
                <a:gd name="T17" fmla="*/ 80 h 160"/>
                <a:gd name="T18" fmla="*/ 81 w 161"/>
                <a:gd name="T19" fmla="*/ 3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160">
                  <a:moveTo>
                    <a:pt x="81" y="160"/>
                  </a:moveTo>
                  <a:cubicBezTo>
                    <a:pt x="36" y="160"/>
                    <a:pt x="0" y="125"/>
                    <a:pt x="0" y="80"/>
                  </a:cubicBezTo>
                  <a:cubicBezTo>
                    <a:pt x="0" y="36"/>
                    <a:pt x="36" y="0"/>
                    <a:pt x="81" y="0"/>
                  </a:cubicBezTo>
                  <a:cubicBezTo>
                    <a:pt x="125" y="0"/>
                    <a:pt x="161" y="36"/>
                    <a:pt x="161" y="80"/>
                  </a:cubicBezTo>
                  <a:cubicBezTo>
                    <a:pt x="161" y="125"/>
                    <a:pt x="126" y="160"/>
                    <a:pt x="81" y="160"/>
                  </a:cubicBezTo>
                  <a:close/>
                  <a:moveTo>
                    <a:pt x="81" y="30"/>
                  </a:moveTo>
                  <a:cubicBezTo>
                    <a:pt x="53" y="30"/>
                    <a:pt x="30" y="52"/>
                    <a:pt x="30" y="80"/>
                  </a:cubicBezTo>
                  <a:cubicBezTo>
                    <a:pt x="30" y="108"/>
                    <a:pt x="52" y="131"/>
                    <a:pt x="81" y="131"/>
                  </a:cubicBezTo>
                  <a:cubicBezTo>
                    <a:pt x="109" y="131"/>
                    <a:pt x="131" y="108"/>
                    <a:pt x="131" y="80"/>
                  </a:cubicBezTo>
                  <a:cubicBezTo>
                    <a:pt x="131" y="52"/>
                    <a:pt x="108" y="30"/>
                    <a:pt x="81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8" name="Freeform 68"/>
            <p:cNvSpPr>
              <a:spLocks noEditPoints="1"/>
            </p:cNvSpPr>
            <p:nvPr/>
          </p:nvSpPr>
          <p:spPr bwMode="auto">
            <a:xfrm>
              <a:off x="8258175" y="1893888"/>
              <a:ext cx="98425" cy="100013"/>
            </a:xfrm>
            <a:custGeom>
              <a:avLst/>
              <a:gdLst>
                <a:gd name="T0" fmla="*/ 80 w 161"/>
                <a:gd name="T1" fmla="*/ 162 h 162"/>
                <a:gd name="T2" fmla="*/ 0 w 161"/>
                <a:gd name="T3" fmla="*/ 82 h 162"/>
                <a:gd name="T4" fmla="*/ 80 w 161"/>
                <a:gd name="T5" fmla="*/ 0 h 162"/>
                <a:gd name="T6" fmla="*/ 161 w 161"/>
                <a:gd name="T7" fmla="*/ 82 h 162"/>
                <a:gd name="T8" fmla="*/ 80 w 161"/>
                <a:gd name="T9" fmla="*/ 162 h 162"/>
                <a:gd name="T10" fmla="*/ 80 w 161"/>
                <a:gd name="T11" fmla="*/ 30 h 162"/>
                <a:gd name="T12" fmla="*/ 30 w 161"/>
                <a:gd name="T13" fmla="*/ 82 h 162"/>
                <a:gd name="T14" fmla="*/ 80 w 161"/>
                <a:gd name="T15" fmla="*/ 132 h 162"/>
                <a:gd name="T16" fmla="*/ 131 w 161"/>
                <a:gd name="T17" fmla="*/ 82 h 162"/>
                <a:gd name="T18" fmla="*/ 80 w 161"/>
                <a:gd name="T19" fmla="*/ 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162">
                  <a:moveTo>
                    <a:pt x="80" y="162"/>
                  </a:moveTo>
                  <a:cubicBezTo>
                    <a:pt x="36" y="162"/>
                    <a:pt x="0" y="126"/>
                    <a:pt x="0" y="82"/>
                  </a:cubicBezTo>
                  <a:cubicBezTo>
                    <a:pt x="0" y="37"/>
                    <a:pt x="36" y="0"/>
                    <a:pt x="80" y="0"/>
                  </a:cubicBezTo>
                  <a:cubicBezTo>
                    <a:pt x="125" y="0"/>
                    <a:pt x="161" y="37"/>
                    <a:pt x="161" y="82"/>
                  </a:cubicBezTo>
                  <a:cubicBezTo>
                    <a:pt x="161" y="126"/>
                    <a:pt x="125" y="162"/>
                    <a:pt x="80" y="162"/>
                  </a:cubicBezTo>
                  <a:close/>
                  <a:moveTo>
                    <a:pt x="80" y="30"/>
                  </a:moveTo>
                  <a:cubicBezTo>
                    <a:pt x="52" y="30"/>
                    <a:pt x="30" y="53"/>
                    <a:pt x="30" y="82"/>
                  </a:cubicBezTo>
                  <a:cubicBezTo>
                    <a:pt x="30" y="109"/>
                    <a:pt x="52" y="132"/>
                    <a:pt x="80" y="132"/>
                  </a:cubicBezTo>
                  <a:cubicBezTo>
                    <a:pt x="108" y="132"/>
                    <a:pt x="131" y="109"/>
                    <a:pt x="131" y="82"/>
                  </a:cubicBezTo>
                  <a:cubicBezTo>
                    <a:pt x="131" y="53"/>
                    <a:pt x="109" y="30"/>
                    <a:pt x="80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9" name="Freeform 69"/>
            <p:cNvSpPr>
              <a:spLocks noEditPoints="1"/>
            </p:cNvSpPr>
            <p:nvPr/>
          </p:nvSpPr>
          <p:spPr bwMode="auto">
            <a:xfrm>
              <a:off x="8164513" y="2057400"/>
              <a:ext cx="98425" cy="98425"/>
            </a:xfrm>
            <a:custGeom>
              <a:avLst/>
              <a:gdLst>
                <a:gd name="T0" fmla="*/ 81 w 161"/>
                <a:gd name="T1" fmla="*/ 160 h 160"/>
                <a:gd name="T2" fmla="*/ 0 w 161"/>
                <a:gd name="T3" fmla="*/ 80 h 160"/>
                <a:gd name="T4" fmla="*/ 81 w 161"/>
                <a:gd name="T5" fmla="*/ 0 h 160"/>
                <a:gd name="T6" fmla="*/ 161 w 161"/>
                <a:gd name="T7" fmla="*/ 80 h 160"/>
                <a:gd name="T8" fmla="*/ 81 w 161"/>
                <a:gd name="T9" fmla="*/ 160 h 160"/>
                <a:gd name="T10" fmla="*/ 81 w 161"/>
                <a:gd name="T11" fmla="*/ 30 h 160"/>
                <a:gd name="T12" fmla="*/ 30 w 161"/>
                <a:gd name="T13" fmla="*/ 80 h 160"/>
                <a:gd name="T14" fmla="*/ 81 w 161"/>
                <a:gd name="T15" fmla="*/ 131 h 160"/>
                <a:gd name="T16" fmla="*/ 131 w 161"/>
                <a:gd name="T17" fmla="*/ 80 h 160"/>
                <a:gd name="T18" fmla="*/ 81 w 161"/>
                <a:gd name="T19" fmla="*/ 3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160">
                  <a:moveTo>
                    <a:pt x="81" y="160"/>
                  </a:moveTo>
                  <a:cubicBezTo>
                    <a:pt x="36" y="160"/>
                    <a:pt x="0" y="125"/>
                    <a:pt x="0" y="80"/>
                  </a:cubicBezTo>
                  <a:cubicBezTo>
                    <a:pt x="0" y="35"/>
                    <a:pt x="36" y="0"/>
                    <a:pt x="81" y="0"/>
                  </a:cubicBezTo>
                  <a:cubicBezTo>
                    <a:pt x="126" y="0"/>
                    <a:pt x="161" y="35"/>
                    <a:pt x="161" y="80"/>
                  </a:cubicBezTo>
                  <a:cubicBezTo>
                    <a:pt x="161" y="125"/>
                    <a:pt x="126" y="160"/>
                    <a:pt x="81" y="160"/>
                  </a:cubicBezTo>
                  <a:close/>
                  <a:moveTo>
                    <a:pt x="81" y="30"/>
                  </a:moveTo>
                  <a:cubicBezTo>
                    <a:pt x="52" y="30"/>
                    <a:pt x="30" y="52"/>
                    <a:pt x="30" y="80"/>
                  </a:cubicBezTo>
                  <a:cubicBezTo>
                    <a:pt x="30" y="109"/>
                    <a:pt x="52" y="131"/>
                    <a:pt x="81" y="131"/>
                  </a:cubicBezTo>
                  <a:cubicBezTo>
                    <a:pt x="109" y="131"/>
                    <a:pt x="131" y="109"/>
                    <a:pt x="131" y="80"/>
                  </a:cubicBezTo>
                  <a:cubicBezTo>
                    <a:pt x="131" y="52"/>
                    <a:pt x="109" y="30"/>
                    <a:pt x="81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0" name="Freeform 70"/>
            <p:cNvSpPr>
              <a:spLocks noEditPoints="1"/>
            </p:cNvSpPr>
            <p:nvPr/>
          </p:nvSpPr>
          <p:spPr bwMode="auto">
            <a:xfrm>
              <a:off x="7977188" y="2057400"/>
              <a:ext cx="98425" cy="98425"/>
            </a:xfrm>
            <a:custGeom>
              <a:avLst/>
              <a:gdLst>
                <a:gd name="T0" fmla="*/ 80 w 160"/>
                <a:gd name="T1" fmla="*/ 160 h 160"/>
                <a:gd name="T2" fmla="*/ 0 w 160"/>
                <a:gd name="T3" fmla="*/ 80 h 160"/>
                <a:gd name="T4" fmla="*/ 80 w 160"/>
                <a:gd name="T5" fmla="*/ 0 h 160"/>
                <a:gd name="T6" fmla="*/ 160 w 160"/>
                <a:gd name="T7" fmla="*/ 80 h 160"/>
                <a:gd name="T8" fmla="*/ 80 w 160"/>
                <a:gd name="T9" fmla="*/ 160 h 160"/>
                <a:gd name="T10" fmla="*/ 80 w 160"/>
                <a:gd name="T11" fmla="*/ 30 h 160"/>
                <a:gd name="T12" fmla="*/ 29 w 160"/>
                <a:gd name="T13" fmla="*/ 80 h 160"/>
                <a:gd name="T14" fmla="*/ 80 w 160"/>
                <a:gd name="T15" fmla="*/ 131 h 160"/>
                <a:gd name="T16" fmla="*/ 131 w 160"/>
                <a:gd name="T17" fmla="*/ 80 h 160"/>
                <a:gd name="T18" fmla="*/ 80 w 160"/>
                <a:gd name="T19" fmla="*/ 3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160">
                  <a:moveTo>
                    <a:pt x="80" y="160"/>
                  </a:moveTo>
                  <a:cubicBezTo>
                    <a:pt x="35" y="160"/>
                    <a:pt x="0" y="125"/>
                    <a:pt x="0" y="80"/>
                  </a:cubicBezTo>
                  <a:cubicBezTo>
                    <a:pt x="0" y="35"/>
                    <a:pt x="35" y="0"/>
                    <a:pt x="80" y="0"/>
                  </a:cubicBezTo>
                  <a:cubicBezTo>
                    <a:pt x="125" y="0"/>
                    <a:pt x="160" y="35"/>
                    <a:pt x="160" y="80"/>
                  </a:cubicBezTo>
                  <a:cubicBezTo>
                    <a:pt x="160" y="125"/>
                    <a:pt x="125" y="160"/>
                    <a:pt x="80" y="160"/>
                  </a:cubicBezTo>
                  <a:close/>
                  <a:moveTo>
                    <a:pt x="80" y="30"/>
                  </a:moveTo>
                  <a:cubicBezTo>
                    <a:pt x="52" y="30"/>
                    <a:pt x="29" y="52"/>
                    <a:pt x="29" y="80"/>
                  </a:cubicBezTo>
                  <a:cubicBezTo>
                    <a:pt x="29" y="109"/>
                    <a:pt x="52" y="131"/>
                    <a:pt x="80" y="131"/>
                  </a:cubicBezTo>
                  <a:cubicBezTo>
                    <a:pt x="108" y="131"/>
                    <a:pt x="131" y="109"/>
                    <a:pt x="131" y="80"/>
                  </a:cubicBezTo>
                  <a:cubicBezTo>
                    <a:pt x="131" y="52"/>
                    <a:pt x="108" y="30"/>
                    <a:pt x="80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1" name="Freeform 71"/>
            <p:cNvSpPr>
              <a:spLocks noEditPoints="1"/>
            </p:cNvSpPr>
            <p:nvPr/>
          </p:nvSpPr>
          <p:spPr bwMode="auto">
            <a:xfrm>
              <a:off x="7883525" y="1893888"/>
              <a:ext cx="98425" cy="100013"/>
            </a:xfrm>
            <a:custGeom>
              <a:avLst/>
              <a:gdLst>
                <a:gd name="T0" fmla="*/ 80 w 160"/>
                <a:gd name="T1" fmla="*/ 162 h 162"/>
                <a:gd name="T2" fmla="*/ 0 w 160"/>
                <a:gd name="T3" fmla="*/ 82 h 162"/>
                <a:gd name="T4" fmla="*/ 80 w 160"/>
                <a:gd name="T5" fmla="*/ 0 h 162"/>
                <a:gd name="T6" fmla="*/ 160 w 160"/>
                <a:gd name="T7" fmla="*/ 82 h 162"/>
                <a:gd name="T8" fmla="*/ 80 w 160"/>
                <a:gd name="T9" fmla="*/ 162 h 162"/>
                <a:gd name="T10" fmla="*/ 80 w 160"/>
                <a:gd name="T11" fmla="*/ 30 h 162"/>
                <a:gd name="T12" fmla="*/ 30 w 160"/>
                <a:gd name="T13" fmla="*/ 82 h 162"/>
                <a:gd name="T14" fmla="*/ 80 w 160"/>
                <a:gd name="T15" fmla="*/ 132 h 162"/>
                <a:gd name="T16" fmla="*/ 131 w 160"/>
                <a:gd name="T17" fmla="*/ 82 h 162"/>
                <a:gd name="T18" fmla="*/ 80 w 160"/>
                <a:gd name="T19" fmla="*/ 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162">
                  <a:moveTo>
                    <a:pt x="80" y="162"/>
                  </a:moveTo>
                  <a:cubicBezTo>
                    <a:pt x="36" y="162"/>
                    <a:pt x="0" y="126"/>
                    <a:pt x="0" y="82"/>
                  </a:cubicBezTo>
                  <a:cubicBezTo>
                    <a:pt x="0" y="37"/>
                    <a:pt x="36" y="0"/>
                    <a:pt x="80" y="0"/>
                  </a:cubicBezTo>
                  <a:cubicBezTo>
                    <a:pt x="124" y="0"/>
                    <a:pt x="160" y="37"/>
                    <a:pt x="160" y="82"/>
                  </a:cubicBezTo>
                  <a:cubicBezTo>
                    <a:pt x="160" y="126"/>
                    <a:pt x="124" y="162"/>
                    <a:pt x="80" y="162"/>
                  </a:cubicBezTo>
                  <a:close/>
                  <a:moveTo>
                    <a:pt x="80" y="30"/>
                  </a:moveTo>
                  <a:cubicBezTo>
                    <a:pt x="52" y="30"/>
                    <a:pt x="30" y="53"/>
                    <a:pt x="30" y="82"/>
                  </a:cubicBezTo>
                  <a:cubicBezTo>
                    <a:pt x="30" y="109"/>
                    <a:pt x="52" y="132"/>
                    <a:pt x="80" y="132"/>
                  </a:cubicBezTo>
                  <a:cubicBezTo>
                    <a:pt x="108" y="132"/>
                    <a:pt x="131" y="109"/>
                    <a:pt x="131" y="82"/>
                  </a:cubicBezTo>
                  <a:cubicBezTo>
                    <a:pt x="131" y="53"/>
                    <a:pt x="109" y="30"/>
                    <a:pt x="80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2" name="Freeform 72"/>
            <p:cNvSpPr>
              <a:spLocks/>
            </p:cNvSpPr>
            <p:nvPr/>
          </p:nvSpPr>
          <p:spPr bwMode="auto">
            <a:xfrm>
              <a:off x="8158163" y="2019300"/>
              <a:ext cx="33337" cy="39688"/>
            </a:xfrm>
            <a:custGeom>
              <a:avLst/>
              <a:gdLst>
                <a:gd name="T0" fmla="*/ 37 w 54"/>
                <a:gd name="T1" fmla="*/ 64 h 64"/>
                <a:gd name="T2" fmla="*/ 25 w 54"/>
                <a:gd name="T3" fmla="*/ 57 h 64"/>
                <a:gd name="T4" fmla="*/ 4 w 54"/>
                <a:gd name="T5" fmla="*/ 24 h 64"/>
                <a:gd name="T6" fmla="*/ 9 w 54"/>
                <a:gd name="T7" fmla="*/ 4 h 64"/>
                <a:gd name="T8" fmla="*/ 30 w 54"/>
                <a:gd name="T9" fmla="*/ 9 h 64"/>
                <a:gd name="T10" fmla="*/ 50 w 54"/>
                <a:gd name="T11" fmla="*/ 42 h 64"/>
                <a:gd name="T12" fmla="*/ 45 w 54"/>
                <a:gd name="T13" fmla="*/ 62 h 64"/>
                <a:gd name="T14" fmla="*/ 37 w 54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4">
                  <a:moveTo>
                    <a:pt x="37" y="64"/>
                  </a:moveTo>
                  <a:cubicBezTo>
                    <a:pt x="32" y="64"/>
                    <a:pt x="27" y="62"/>
                    <a:pt x="25" y="5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17"/>
                    <a:pt x="2" y="8"/>
                    <a:pt x="9" y="4"/>
                  </a:cubicBezTo>
                  <a:cubicBezTo>
                    <a:pt x="16" y="0"/>
                    <a:pt x="26" y="2"/>
                    <a:pt x="30" y="9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4" y="49"/>
                    <a:pt x="52" y="58"/>
                    <a:pt x="45" y="62"/>
                  </a:cubicBezTo>
                  <a:cubicBezTo>
                    <a:pt x="42" y="64"/>
                    <a:pt x="40" y="64"/>
                    <a:pt x="37" y="6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3" name="Freeform 73"/>
            <p:cNvSpPr>
              <a:spLocks/>
            </p:cNvSpPr>
            <p:nvPr/>
          </p:nvSpPr>
          <p:spPr bwMode="auto">
            <a:xfrm>
              <a:off x="8047038" y="1828800"/>
              <a:ext cx="33337" cy="39688"/>
            </a:xfrm>
            <a:custGeom>
              <a:avLst/>
              <a:gdLst>
                <a:gd name="T0" fmla="*/ 37 w 54"/>
                <a:gd name="T1" fmla="*/ 65 h 65"/>
                <a:gd name="T2" fmla="*/ 25 w 54"/>
                <a:gd name="T3" fmla="*/ 58 h 65"/>
                <a:gd name="T4" fmla="*/ 5 w 54"/>
                <a:gd name="T5" fmla="*/ 24 h 65"/>
                <a:gd name="T6" fmla="*/ 10 w 54"/>
                <a:gd name="T7" fmla="*/ 4 h 65"/>
                <a:gd name="T8" fmla="*/ 30 w 54"/>
                <a:gd name="T9" fmla="*/ 9 h 65"/>
                <a:gd name="T10" fmla="*/ 50 w 54"/>
                <a:gd name="T11" fmla="*/ 42 h 65"/>
                <a:gd name="T12" fmla="*/ 45 w 54"/>
                <a:gd name="T13" fmla="*/ 63 h 65"/>
                <a:gd name="T14" fmla="*/ 37 w 54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5">
                  <a:moveTo>
                    <a:pt x="37" y="65"/>
                  </a:moveTo>
                  <a:cubicBezTo>
                    <a:pt x="32" y="65"/>
                    <a:pt x="27" y="62"/>
                    <a:pt x="25" y="5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0" y="17"/>
                    <a:pt x="3" y="8"/>
                    <a:pt x="10" y="4"/>
                  </a:cubicBezTo>
                  <a:cubicBezTo>
                    <a:pt x="17" y="0"/>
                    <a:pt x="26" y="2"/>
                    <a:pt x="30" y="9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4" y="49"/>
                    <a:pt x="52" y="58"/>
                    <a:pt x="45" y="63"/>
                  </a:cubicBezTo>
                  <a:cubicBezTo>
                    <a:pt x="43" y="64"/>
                    <a:pt x="40" y="65"/>
                    <a:pt x="37" y="6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4" name="Freeform 74"/>
            <p:cNvSpPr>
              <a:spLocks/>
            </p:cNvSpPr>
            <p:nvPr/>
          </p:nvSpPr>
          <p:spPr bwMode="auto">
            <a:xfrm>
              <a:off x="8047038" y="2019300"/>
              <a:ext cx="33337" cy="39688"/>
            </a:xfrm>
            <a:custGeom>
              <a:avLst/>
              <a:gdLst>
                <a:gd name="T0" fmla="*/ 17 w 54"/>
                <a:gd name="T1" fmla="*/ 65 h 65"/>
                <a:gd name="T2" fmla="*/ 10 w 54"/>
                <a:gd name="T3" fmla="*/ 63 h 65"/>
                <a:gd name="T4" fmla="*/ 5 w 54"/>
                <a:gd name="T5" fmla="*/ 43 h 65"/>
                <a:gd name="T6" fmla="*/ 25 w 54"/>
                <a:gd name="T7" fmla="*/ 10 h 65"/>
                <a:gd name="T8" fmla="*/ 45 w 54"/>
                <a:gd name="T9" fmla="*/ 5 h 65"/>
                <a:gd name="T10" fmla="*/ 50 w 54"/>
                <a:gd name="T11" fmla="*/ 25 h 65"/>
                <a:gd name="T12" fmla="*/ 30 w 54"/>
                <a:gd name="T13" fmla="*/ 58 h 65"/>
                <a:gd name="T14" fmla="*/ 17 w 54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5">
                  <a:moveTo>
                    <a:pt x="17" y="65"/>
                  </a:moveTo>
                  <a:cubicBezTo>
                    <a:pt x="15" y="65"/>
                    <a:pt x="12" y="65"/>
                    <a:pt x="10" y="63"/>
                  </a:cubicBezTo>
                  <a:cubicBezTo>
                    <a:pt x="3" y="59"/>
                    <a:pt x="0" y="50"/>
                    <a:pt x="5" y="43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9" y="3"/>
                    <a:pt x="38" y="0"/>
                    <a:pt x="45" y="5"/>
                  </a:cubicBezTo>
                  <a:cubicBezTo>
                    <a:pt x="52" y="9"/>
                    <a:pt x="54" y="18"/>
                    <a:pt x="50" y="25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7" y="63"/>
                    <a:pt x="22" y="65"/>
                    <a:pt x="17" y="6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5" name="Freeform 75"/>
            <p:cNvSpPr>
              <a:spLocks/>
            </p:cNvSpPr>
            <p:nvPr/>
          </p:nvSpPr>
          <p:spPr bwMode="auto">
            <a:xfrm>
              <a:off x="8158163" y="1828800"/>
              <a:ext cx="33337" cy="39688"/>
            </a:xfrm>
            <a:custGeom>
              <a:avLst/>
              <a:gdLst>
                <a:gd name="T0" fmla="*/ 17 w 54"/>
                <a:gd name="T1" fmla="*/ 65 h 65"/>
                <a:gd name="T2" fmla="*/ 9 w 54"/>
                <a:gd name="T3" fmla="*/ 63 h 65"/>
                <a:gd name="T4" fmla="*/ 4 w 54"/>
                <a:gd name="T5" fmla="*/ 42 h 65"/>
                <a:gd name="T6" fmla="*/ 25 w 54"/>
                <a:gd name="T7" fmla="*/ 9 h 65"/>
                <a:gd name="T8" fmla="*/ 45 w 54"/>
                <a:gd name="T9" fmla="*/ 4 h 65"/>
                <a:gd name="T10" fmla="*/ 50 w 54"/>
                <a:gd name="T11" fmla="*/ 24 h 65"/>
                <a:gd name="T12" fmla="*/ 30 w 54"/>
                <a:gd name="T13" fmla="*/ 58 h 65"/>
                <a:gd name="T14" fmla="*/ 17 w 54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5">
                  <a:moveTo>
                    <a:pt x="17" y="65"/>
                  </a:moveTo>
                  <a:cubicBezTo>
                    <a:pt x="14" y="65"/>
                    <a:pt x="12" y="64"/>
                    <a:pt x="9" y="63"/>
                  </a:cubicBezTo>
                  <a:cubicBezTo>
                    <a:pt x="2" y="58"/>
                    <a:pt x="0" y="49"/>
                    <a:pt x="4" y="42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9" y="2"/>
                    <a:pt x="38" y="0"/>
                    <a:pt x="45" y="4"/>
                  </a:cubicBezTo>
                  <a:cubicBezTo>
                    <a:pt x="52" y="8"/>
                    <a:pt x="54" y="17"/>
                    <a:pt x="50" y="24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7" y="62"/>
                    <a:pt x="22" y="65"/>
                    <a:pt x="17" y="6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6" name="Freeform 76"/>
            <p:cNvSpPr>
              <a:spLocks/>
            </p:cNvSpPr>
            <p:nvPr/>
          </p:nvSpPr>
          <p:spPr bwMode="auto">
            <a:xfrm>
              <a:off x="7988300" y="1935163"/>
              <a:ext cx="42862" cy="19050"/>
            </a:xfrm>
            <a:custGeom>
              <a:avLst/>
              <a:gdLst>
                <a:gd name="T0" fmla="*/ 53 w 68"/>
                <a:gd name="T1" fmla="*/ 29 h 29"/>
                <a:gd name="T2" fmla="*/ 15 w 68"/>
                <a:gd name="T3" fmla="*/ 29 h 29"/>
                <a:gd name="T4" fmla="*/ 0 w 68"/>
                <a:gd name="T5" fmla="*/ 15 h 29"/>
                <a:gd name="T6" fmla="*/ 15 w 68"/>
                <a:gd name="T7" fmla="*/ 0 h 29"/>
                <a:gd name="T8" fmla="*/ 53 w 68"/>
                <a:gd name="T9" fmla="*/ 0 h 29"/>
                <a:gd name="T10" fmla="*/ 68 w 68"/>
                <a:gd name="T11" fmla="*/ 15 h 29"/>
                <a:gd name="T12" fmla="*/ 53 w 6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29">
                  <a:moveTo>
                    <a:pt x="53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1" y="0"/>
                    <a:pt x="68" y="6"/>
                    <a:pt x="68" y="15"/>
                  </a:cubicBezTo>
                  <a:cubicBezTo>
                    <a:pt x="68" y="23"/>
                    <a:pt x="61" y="29"/>
                    <a:pt x="53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7" name="Freeform 77"/>
            <p:cNvSpPr>
              <a:spLocks/>
            </p:cNvSpPr>
            <p:nvPr/>
          </p:nvSpPr>
          <p:spPr bwMode="auto">
            <a:xfrm>
              <a:off x="8208963" y="1935163"/>
              <a:ext cx="42862" cy="19050"/>
            </a:xfrm>
            <a:custGeom>
              <a:avLst/>
              <a:gdLst>
                <a:gd name="T0" fmla="*/ 53 w 68"/>
                <a:gd name="T1" fmla="*/ 29 h 29"/>
                <a:gd name="T2" fmla="*/ 14 w 68"/>
                <a:gd name="T3" fmla="*/ 29 h 29"/>
                <a:gd name="T4" fmla="*/ 0 w 68"/>
                <a:gd name="T5" fmla="*/ 15 h 29"/>
                <a:gd name="T6" fmla="*/ 14 w 68"/>
                <a:gd name="T7" fmla="*/ 0 h 29"/>
                <a:gd name="T8" fmla="*/ 53 w 68"/>
                <a:gd name="T9" fmla="*/ 0 h 29"/>
                <a:gd name="T10" fmla="*/ 68 w 68"/>
                <a:gd name="T11" fmla="*/ 15 h 29"/>
                <a:gd name="T12" fmla="*/ 53 w 6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29">
                  <a:moveTo>
                    <a:pt x="53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6" y="29"/>
                    <a:pt x="0" y="23"/>
                    <a:pt x="0" y="15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1" y="0"/>
                    <a:pt x="68" y="6"/>
                    <a:pt x="68" y="15"/>
                  </a:cubicBezTo>
                  <a:cubicBezTo>
                    <a:pt x="68" y="23"/>
                    <a:pt x="61" y="29"/>
                    <a:pt x="53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4" name="Группа 1853"/>
          <p:cNvGrpSpPr/>
          <p:nvPr/>
        </p:nvGrpSpPr>
        <p:grpSpPr>
          <a:xfrm>
            <a:off x="6513513" y="3100388"/>
            <a:ext cx="474662" cy="427038"/>
            <a:chOff x="6513513" y="3100388"/>
            <a:chExt cx="474662" cy="427038"/>
          </a:xfrm>
        </p:grpSpPr>
        <p:sp>
          <p:nvSpPr>
            <p:cNvPr id="1708" name="Freeform 78"/>
            <p:cNvSpPr>
              <a:spLocks noEditPoints="1"/>
            </p:cNvSpPr>
            <p:nvPr/>
          </p:nvSpPr>
          <p:spPr bwMode="auto">
            <a:xfrm>
              <a:off x="6869113" y="3254375"/>
              <a:ext cx="119062" cy="119063"/>
            </a:xfrm>
            <a:custGeom>
              <a:avLst/>
              <a:gdLst>
                <a:gd name="T0" fmla="*/ 96 w 192"/>
                <a:gd name="T1" fmla="*/ 192 h 192"/>
                <a:gd name="T2" fmla="*/ 0 w 192"/>
                <a:gd name="T3" fmla="*/ 96 h 192"/>
                <a:gd name="T4" fmla="*/ 96 w 192"/>
                <a:gd name="T5" fmla="*/ 0 h 192"/>
                <a:gd name="T6" fmla="*/ 192 w 192"/>
                <a:gd name="T7" fmla="*/ 96 h 192"/>
                <a:gd name="T8" fmla="*/ 96 w 192"/>
                <a:gd name="T9" fmla="*/ 192 h 192"/>
                <a:gd name="T10" fmla="*/ 96 w 192"/>
                <a:gd name="T11" fmla="*/ 30 h 192"/>
                <a:gd name="T12" fmla="*/ 30 w 192"/>
                <a:gd name="T13" fmla="*/ 96 h 192"/>
                <a:gd name="T14" fmla="*/ 96 w 192"/>
                <a:gd name="T15" fmla="*/ 163 h 192"/>
                <a:gd name="T16" fmla="*/ 162 w 192"/>
                <a:gd name="T17" fmla="*/ 96 h 192"/>
                <a:gd name="T18" fmla="*/ 96 w 192"/>
                <a:gd name="T19" fmla="*/ 3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96" y="192"/>
                  </a:moveTo>
                  <a:cubicBezTo>
                    <a:pt x="43" y="192"/>
                    <a:pt x="0" y="149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150" y="0"/>
                    <a:pt x="192" y="42"/>
                    <a:pt x="192" y="96"/>
                  </a:cubicBezTo>
                  <a:cubicBezTo>
                    <a:pt x="192" y="149"/>
                    <a:pt x="149" y="192"/>
                    <a:pt x="96" y="192"/>
                  </a:cubicBezTo>
                  <a:close/>
                  <a:moveTo>
                    <a:pt x="96" y="30"/>
                  </a:moveTo>
                  <a:cubicBezTo>
                    <a:pt x="59" y="30"/>
                    <a:pt x="30" y="60"/>
                    <a:pt x="30" y="96"/>
                  </a:cubicBezTo>
                  <a:cubicBezTo>
                    <a:pt x="30" y="133"/>
                    <a:pt x="59" y="163"/>
                    <a:pt x="96" y="163"/>
                  </a:cubicBezTo>
                  <a:cubicBezTo>
                    <a:pt x="132" y="163"/>
                    <a:pt x="162" y="133"/>
                    <a:pt x="162" y="96"/>
                  </a:cubicBezTo>
                  <a:cubicBezTo>
                    <a:pt x="162" y="59"/>
                    <a:pt x="133" y="30"/>
                    <a:pt x="96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9" name="Freeform 79"/>
            <p:cNvSpPr>
              <a:spLocks/>
            </p:cNvSpPr>
            <p:nvPr/>
          </p:nvSpPr>
          <p:spPr bwMode="auto">
            <a:xfrm>
              <a:off x="6896100" y="3281363"/>
              <a:ext cx="42862" cy="41275"/>
            </a:xfrm>
            <a:custGeom>
              <a:avLst/>
              <a:gdLst>
                <a:gd name="T0" fmla="*/ 15 w 70"/>
                <a:gd name="T1" fmla="*/ 69 h 69"/>
                <a:gd name="T2" fmla="*/ 0 w 70"/>
                <a:gd name="T3" fmla="*/ 54 h 69"/>
                <a:gd name="T4" fmla="*/ 54 w 70"/>
                <a:gd name="T5" fmla="*/ 0 h 69"/>
                <a:gd name="T6" fmla="*/ 70 w 70"/>
                <a:gd name="T7" fmla="*/ 15 h 69"/>
                <a:gd name="T8" fmla="*/ 56 w 70"/>
                <a:gd name="T9" fmla="*/ 30 h 69"/>
                <a:gd name="T10" fmla="*/ 29 w 70"/>
                <a:gd name="T11" fmla="*/ 54 h 69"/>
                <a:gd name="T12" fmla="*/ 15 w 7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15" y="69"/>
                  </a:moveTo>
                  <a:cubicBezTo>
                    <a:pt x="6" y="69"/>
                    <a:pt x="0" y="63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62" y="0"/>
                    <a:pt x="70" y="7"/>
                    <a:pt x="70" y="15"/>
                  </a:cubicBezTo>
                  <a:cubicBezTo>
                    <a:pt x="70" y="23"/>
                    <a:pt x="64" y="30"/>
                    <a:pt x="56" y="30"/>
                  </a:cubicBezTo>
                  <a:cubicBezTo>
                    <a:pt x="40" y="30"/>
                    <a:pt x="29" y="41"/>
                    <a:pt x="29" y="54"/>
                  </a:cubicBezTo>
                  <a:cubicBezTo>
                    <a:pt x="29" y="63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0" name="Freeform 80"/>
            <p:cNvSpPr>
              <a:spLocks noEditPoints="1"/>
            </p:cNvSpPr>
            <p:nvPr/>
          </p:nvSpPr>
          <p:spPr bwMode="auto">
            <a:xfrm>
              <a:off x="6513513" y="3254375"/>
              <a:ext cx="119062" cy="119063"/>
            </a:xfrm>
            <a:custGeom>
              <a:avLst/>
              <a:gdLst>
                <a:gd name="T0" fmla="*/ 95 w 191"/>
                <a:gd name="T1" fmla="*/ 192 h 192"/>
                <a:gd name="T2" fmla="*/ 0 w 191"/>
                <a:gd name="T3" fmla="*/ 96 h 192"/>
                <a:gd name="T4" fmla="*/ 95 w 191"/>
                <a:gd name="T5" fmla="*/ 0 h 192"/>
                <a:gd name="T6" fmla="*/ 191 w 191"/>
                <a:gd name="T7" fmla="*/ 96 h 192"/>
                <a:gd name="T8" fmla="*/ 95 w 191"/>
                <a:gd name="T9" fmla="*/ 192 h 192"/>
                <a:gd name="T10" fmla="*/ 95 w 191"/>
                <a:gd name="T11" fmla="*/ 30 h 192"/>
                <a:gd name="T12" fmla="*/ 30 w 191"/>
                <a:gd name="T13" fmla="*/ 96 h 192"/>
                <a:gd name="T14" fmla="*/ 95 w 191"/>
                <a:gd name="T15" fmla="*/ 163 h 192"/>
                <a:gd name="T16" fmla="*/ 162 w 191"/>
                <a:gd name="T17" fmla="*/ 96 h 192"/>
                <a:gd name="T18" fmla="*/ 95 w 191"/>
                <a:gd name="T19" fmla="*/ 3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92">
                  <a:moveTo>
                    <a:pt x="95" y="192"/>
                  </a:moveTo>
                  <a:cubicBezTo>
                    <a:pt x="43" y="192"/>
                    <a:pt x="0" y="149"/>
                    <a:pt x="0" y="96"/>
                  </a:cubicBezTo>
                  <a:cubicBezTo>
                    <a:pt x="0" y="42"/>
                    <a:pt x="42" y="0"/>
                    <a:pt x="95" y="0"/>
                  </a:cubicBezTo>
                  <a:cubicBezTo>
                    <a:pt x="149" y="0"/>
                    <a:pt x="191" y="42"/>
                    <a:pt x="191" y="96"/>
                  </a:cubicBezTo>
                  <a:cubicBezTo>
                    <a:pt x="191" y="149"/>
                    <a:pt x="148" y="192"/>
                    <a:pt x="95" y="192"/>
                  </a:cubicBezTo>
                  <a:close/>
                  <a:moveTo>
                    <a:pt x="95" y="30"/>
                  </a:moveTo>
                  <a:cubicBezTo>
                    <a:pt x="59" y="30"/>
                    <a:pt x="30" y="59"/>
                    <a:pt x="30" y="96"/>
                  </a:cubicBezTo>
                  <a:cubicBezTo>
                    <a:pt x="30" y="133"/>
                    <a:pt x="59" y="163"/>
                    <a:pt x="95" y="163"/>
                  </a:cubicBezTo>
                  <a:cubicBezTo>
                    <a:pt x="132" y="163"/>
                    <a:pt x="162" y="133"/>
                    <a:pt x="162" y="96"/>
                  </a:cubicBezTo>
                  <a:cubicBezTo>
                    <a:pt x="162" y="59"/>
                    <a:pt x="132" y="30"/>
                    <a:pt x="9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1" name="Freeform 81"/>
            <p:cNvSpPr>
              <a:spLocks/>
            </p:cNvSpPr>
            <p:nvPr/>
          </p:nvSpPr>
          <p:spPr bwMode="auto">
            <a:xfrm>
              <a:off x="6538913" y="3281363"/>
              <a:ext cx="42862" cy="41275"/>
            </a:xfrm>
            <a:custGeom>
              <a:avLst/>
              <a:gdLst>
                <a:gd name="T0" fmla="*/ 15 w 70"/>
                <a:gd name="T1" fmla="*/ 69 h 69"/>
                <a:gd name="T2" fmla="*/ 0 w 70"/>
                <a:gd name="T3" fmla="*/ 54 h 69"/>
                <a:gd name="T4" fmla="*/ 54 w 70"/>
                <a:gd name="T5" fmla="*/ 0 h 69"/>
                <a:gd name="T6" fmla="*/ 70 w 70"/>
                <a:gd name="T7" fmla="*/ 15 h 69"/>
                <a:gd name="T8" fmla="*/ 56 w 70"/>
                <a:gd name="T9" fmla="*/ 30 h 69"/>
                <a:gd name="T10" fmla="*/ 30 w 70"/>
                <a:gd name="T11" fmla="*/ 54 h 69"/>
                <a:gd name="T12" fmla="*/ 15 w 7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15" y="69"/>
                  </a:moveTo>
                  <a:cubicBezTo>
                    <a:pt x="7" y="69"/>
                    <a:pt x="0" y="63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62" y="0"/>
                    <a:pt x="70" y="7"/>
                    <a:pt x="70" y="15"/>
                  </a:cubicBezTo>
                  <a:cubicBezTo>
                    <a:pt x="70" y="23"/>
                    <a:pt x="64" y="30"/>
                    <a:pt x="56" y="30"/>
                  </a:cubicBezTo>
                  <a:cubicBezTo>
                    <a:pt x="41" y="30"/>
                    <a:pt x="30" y="41"/>
                    <a:pt x="30" y="54"/>
                  </a:cubicBezTo>
                  <a:cubicBezTo>
                    <a:pt x="30" y="63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2" name="Freeform 82"/>
            <p:cNvSpPr>
              <a:spLocks noEditPoints="1"/>
            </p:cNvSpPr>
            <p:nvPr/>
          </p:nvSpPr>
          <p:spPr bwMode="auto">
            <a:xfrm>
              <a:off x="6780213" y="3100388"/>
              <a:ext cx="119062" cy="119063"/>
            </a:xfrm>
            <a:custGeom>
              <a:avLst/>
              <a:gdLst>
                <a:gd name="T0" fmla="*/ 96 w 192"/>
                <a:gd name="T1" fmla="*/ 191 h 191"/>
                <a:gd name="T2" fmla="*/ 0 w 192"/>
                <a:gd name="T3" fmla="*/ 95 h 191"/>
                <a:gd name="T4" fmla="*/ 96 w 192"/>
                <a:gd name="T5" fmla="*/ 0 h 191"/>
                <a:gd name="T6" fmla="*/ 192 w 192"/>
                <a:gd name="T7" fmla="*/ 95 h 191"/>
                <a:gd name="T8" fmla="*/ 96 w 192"/>
                <a:gd name="T9" fmla="*/ 191 h 191"/>
                <a:gd name="T10" fmla="*/ 96 w 192"/>
                <a:gd name="T11" fmla="*/ 29 h 191"/>
                <a:gd name="T12" fmla="*/ 30 w 192"/>
                <a:gd name="T13" fmla="*/ 95 h 191"/>
                <a:gd name="T14" fmla="*/ 96 w 192"/>
                <a:gd name="T15" fmla="*/ 161 h 191"/>
                <a:gd name="T16" fmla="*/ 162 w 192"/>
                <a:gd name="T17" fmla="*/ 95 h 191"/>
                <a:gd name="T18" fmla="*/ 96 w 192"/>
                <a:gd name="T19" fmla="*/ 2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1">
                  <a:moveTo>
                    <a:pt x="96" y="191"/>
                  </a:moveTo>
                  <a:cubicBezTo>
                    <a:pt x="43" y="191"/>
                    <a:pt x="0" y="148"/>
                    <a:pt x="0" y="95"/>
                  </a:cubicBezTo>
                  <a:cubicBezTo>
                    <a:pt x="0" y="42"/>
                    <a:pt x="43" y="0"/>
                    <a:pt x="96" y="0"/>
                  </a:cubicBezTo>
                  <a:cubicBezTo>
                    <a:pt x="149" y="0"/>
                    <a:pt x="192" y="42"/>
                    <a:pt x="192" y="95"/>
                  </a:cubicBezTo>
                  <a:cubicBezTo>
                    <a:pt x="192" y="148"/>
                    <a:pt x="149" y="191"/>
                    <a:pt x="96" y="191"/>
                  </a:cubicBezTo>
                  <a:close/>
                  <a:moveTo>
                    <a:pt x="96" y="29"/>
                  </a:moveTo>
                  <a:cubicBezTo>
                    <a:pt x="59" y="29"/>
                    <a:pt x="30" y="59"/>
                    <a:pt x="30" y="95"/>
                  </a:cubicBezTo>
                  <a:cubicBezTo>
                    <a:pt x="30" y="131"/>
                    <a:pt x="59" y="161"/>
                    <a:pt x="96" y="161"/>
                  </a:cubicBezTo>
                  <a:cubicBezTo>
                    <a:pt x="133" y="161"/>
                    <a:pt x="162" y="131"/>
                    <a:pt x="162" y="95"/>
                  </a:cubicBezTo>
                  <a:cubicBezTo>
                    <a:pt x="162" y="59"/>
                    <a:pt x="133" y="29"/>
                    <a:pt x="9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3" name="Freeform 83"/>
            <p:cNvSpPr>
              <a:spLocks/>
            </p:cNvSpPr>
            <p:nvPr/>
          </p:nvSpPr>
          <p:spPr bwMode="auto">
            <a:xfrm>
              <a:off x="6807200" y="3125788"/>
              <a:ext cx="42862" cy="42863"/>
            </a:xfrm>
            <a:custGeom>
              <a:avLst/>
              <a:gdLst>
                <a:gd name="T0" fmla="*/ 15 w 70"/>
                <a:gd name="T1" fmla="*/ 69 h 69"/>
                <a:gd name="T2" fmla="*/ 0 w 70"/>
                <a:gd name="T3" fmla="*/ 54 h 69"/>
                <a:gd name="T4" fmla="*/ 54 w 70"/>
                <a:gd name="T5" fmla="*/ 0 h 69"/>
                <a:gd name="T6" fmla="*/ 70 w 70"/>
                <a:gd name="T7" fmla="*/ 15 h 69"/>
                <a:gd name="T8" fmla="*/ 56 w 70"/>
                <a:gd name="T9" fmla="*/ 29 h 69"/>
                <a:gd name="T10" fmla="*/ 30 w 70"/>
                <a:gd name="T11" fmla="*/ 54 h 69"/>
                <a:gd name="T12" fmla="*/ 15 w 7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15" y="69"/>
                  </a:moveTo>
                  <a:cubicBezTo>
                    <a:pt x="6" y="69"/>
                    <a:pt x="0" y="62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62" y="0"/>
                    <a:pt x="70" y="6"/>
                    <a:pt x="70" y="15"/>
                  </a:cubicBezTo>
                  <a:cubicBezTo>
                    <a:pt x="70" y="23"/>
                    <a:pt x="64" y="29"/>
                    <a:pt x="56" y="29"/>
                  </a:cubicBezTo>
                  <a:cubicBezTo>
                    <a:pt x="41" y="29"/>
                    <a:pt x="30" y="41"/>
                    <a:pt x="30" y="54"/>
                  </a:cubicBezTo>
                  <a:cubicBezTo>
                    <a:pt x="30" y="62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4" name="Freeform 84"/>
            <p:cNvSpPr>
              <a:spLocks noEditPoints="1"/>
            </p:cNvSpPr>
            <p:nvPr/>
          </p:nvSpPr>
          <p:spPr bwMode="auto">
            <a:xfrm>
              <a:off x="6602413" y="3100388"/>
              <a:ext cx="119062" cy="119063"/>
            </a:xfrm>
            <a:custGeom>
              <a:avLst/>
              <a:gdLst>
                <a:gd name="T0" fmla="*/ 96 w 192"/>
                <a:gd name="T1" fmla="*/ 191 h 191"/>
                <a:gd name="T2" fmla="*/ 0 w 192"/>
                <a:gd name="T3" fmla="*/ 95 h 191"/>
                <a:gd name="T4" fmla="*/ 96 w 192"/>
                <a:gd name="T5" fmla="*/ 0 h 191"/>
                <a:gd name="T6" fmla="*/ 192 w 192"/>
                <a:gd name="T7" fmla="*/ 95 h 191"/>
                <a:gd name="T8" fmla="*/ 96 w 192"/>
                <a:gd name="T9" fmla="*/ 191 h 191"/>
                <a:gd name="T10" fmla="*/ 96 w 192"/>
                <a:gd name="T11" fmla="*/ 29 h 191"/>
                <a:gd name="T12" fmla="*/ 30 w 192"/>
                <a:gd name="T13" fmla="*/ 95 h 191"/>
                <a:gd name="T14" fmla="*/ 96 w 192"/>
                <a:gd name="T15" fmla="*/ 161 h 191"/>
                <a:gd name="T16" fmla="*/ 162 w 192"/>
                <a:gd name="T17" fmla="*/ 95 h 191"/>
                <a:gd name="T18" fmla="*/ 96 w 192"/>
                <a:gd name="T19" fmla="*/ 2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1">
                  <a:moveTo>
                    <a:pt x="96" y="191"/>
                  </a:moveTo>
                  <a:cubicBezTo>
                    <a:pt x="42" y="191"/>
                    <a:pt x="0" y="149"/>
                    <a:pt x="0" y="95"/>
                  </a:cubicBezTo>
                  <a:cubicBezTo>
                    <a:pt x="0" y="42"/>
                    <a:pt x="43" y="0"/>
                    <a:pt x="96" y="0"/>
                  </a:cubicBezTo>
                  <a:cubicBezTo>
                    <a:pt x="149" y="0"/>
                    <a:pt x="192" y="42"/>
                    <a:pt x="192" y="95"/>
                  </a:cubicBezTo>
                  <a:cubicBezTo>
                    <a:pt x="192" y="148"/>
                    <a:pt x="149" y="191"/>
                    <a:pt x="96" y="191"/>
                  </a:cubicBezTo>
                  <a:close/>
                  <a:moveTo>
                    <a:pt x="96" y="29"/>
                  </a:moveTo>
                  <a:cubicBezTo>
                    <a:pt x="59" y="29"/>
                    <a:pt x="30" y="58"/>
                    <a:pt x="30" y="95"/>
                  </a:cubicBezTo>
                  <a:cubicBezTo>
                    <a:pt x="30" y="132"/>
                    <a:pt x="59" y="161"/>
                    <a:pt x="96" y="161"/>
                  </a:cubicBezTo>
                  <a:cubicBezTo>
                    <a:pt x="133" y="161"/>
                    <a:pt x="162" y="131"/>
                    <a:pt x="162" y="95"/>
                  </a:cubicBezTo>
                  <a:cubicBezTo>
                    <a:pt x="162" y="59"/>
                    <a:pt x="133" y="29"/>
                    <a:pt x="9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5" name="Freeform 85"/>
            <p:cNvSpPr>
              <a:spLocks/>
            </p:cNvSpPr>
            <p:nvPr/>
          </p:nvSpPr>
          <p:spPr bwMode="auto">
            <a:xfrm>
              <a:off x="6629400" y="3125788"/>
              <a:ext cx="41275" cy="42863"/>
            </a:xfrm>
            <a:custGeom>
              <a:avLst/>
              <a:gdLst>
                <a:gd name="T0" fmla="*/ 15 w 69"/>
                <a:gd name="T1" fmla="*/ 69 h 69"/>
                <a:gd name="T2" fmla="*/ 0 w 69"/>
                <a:gd name="T3" fmla="*/ 54 h 69"/>
                <a:gd name="T4" fmla="*/ 54 w 69"/>
                <a:gd name="T5" fmla="*/ 0 h 69"/>
                <a:gd name="T6" fmla="*/ 69 w 69"/>
                <a:gd name="T7" fmla="*/ 15 h 69"/>
                <a:gd name="T8" fmla="*/ 55 w 69"/>
                <a:gd name="T9" fmla="*/ 29 h 69"/>
                <a:gd name="T10" fmla="*/ 30 w 69"/>
                <a:gd name="T11" fmla="*/ 54 h 69"/>
                <a:gd name="T12" fmla="*/ 15 w 69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15" y="69"/>
                  </a:moveTo>
                  <a:cubicBezTo>
                    <a:pt x="7" y="69"/>
                    <a:pt x="0" y="62"/>
                    <a:pt x="0" y="54"/>
                  </a:cubicBezTo>
                  <a:cubicBezTo>
                    <a:pt x="0" y="25"/>
                    <a:pt x="25" y="0"/>
                    <a:pt x="54" y="0"/>
                  </a:cubicBezTo>
                  <a:cubicBezTo>
                    <a:pt x="62" y="0"/>
                    <a:pt x="69" y="6"/>
                    <a:pt x="69" y="15"/>
                  </a:cubicBezTo>
                  <a:cubicBezTo>
                    <a:pt x="69" y="23"/>
                    <a:pt x="63" y="29"/>
                    <a:pt x="55" y="29"/>
                  </a:cubicBezTo>
                  <a:cubicBezTo>
                    <a:pt x="41" y="29"/>
                    <a:pt x="30" y="41"/>
                    <a:pt x="30" y="54"/>
                  </a:cubicBezTo>
                  <a:cubicBezTo>
                    <a:pt x="30" y="62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6" name="Freeform 86"/>
            <p:cNvSpPr>
              <a:spLocks noEditPoints="1"/>
            </p:cNvSpPr>
            <p:nvPr/>
          </p:nvSpPr>
          <p:spPr bwMode="auto">
            <a:xfrm>
              <a:off x="6602413" y="3408363"/>
              <a:ext cx="119062" cy="119063"/>
            </a:xfrm>
            <a:custGeom>
              <a:avLst/>
              <a:gdLst>
                <a:gd name="T0" fmla="*/ 96 w 192"/>
                <a:gd name="T1" fmla="*/ 192 h 192"/>
                <a:gd name="T2" fmla="*/ 0 w 192"/>
                <a:gd name="T3" fmla="*/ 96 h 192"/>
                <a:gd name="T4" fmla="*/ 96 w 192"/>
                <a:gd name="T5" fmla="*/ 0 h 192"/>
                <a:gd name="T6" fmla="*/ 192 w 192"/>
                <a:gd name="T7" fmla="*/ 96 h 192"/>
                <a:gd name="T8" fmla="*/ 96 w 192"/>
                <a:gd name="T9" fmla="*/ 192 h 192"/>
                <a:gd name="T10" fmla="*/ 96 w 192"/>
                <a:gd name="T11" fmla="*/ 29 h 192"/>
                <a:gd name="T12" fmla="*/ 30 w 192"/>
                <a:gd name="T13" fmla="*/ 96 h 192"/>
                <a:gd name="T14" fmla="*/ 96 w 192"/>
                <a:gd name="T15" fmla="*/ 162 h 192"/>
                <a:gd name="T16" fmla="*/ 162 w 192"/>
                <a:gd name="T17" fmla="*/ 96 h 192"/>
                <a:gd name="T18" fmla="*/ 96 w 192"/>
                <a:gd name="T19" fmla="*/ 2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96" y="192"/>
                  </a:moveTo>
                  <a:cubicBezTo>
                    <a:pt x="43" y="192"/>
                    <a:pt x="0" y="149"/>
                    <a:pt x="0" y="96"/>
                  </a:cubicBezTo>
                  <a:cubicBezTo>
                    <a:pt x="0" y="42"/>
                    <a:pt x="42" y="0"/>
                    <a:pt x="96" y="0"/>
                  </a:cubicBezTo>
                  <a:cubicBezTo>
                    <a:pt x="149" y="0"/>
                    <a:pt x="192" y="43"/>
                    <a:pt x="192" y="96"/>
                  </a:cubicBezTo>
                  <a:cubicBezTo>
                    <a:pt x="192" y="149"/>
                    <a:pt x="149" y="192"/>
                    <a:pt x="96" y="192"/>
                  </a:cubicBezTo>
                  <a:close/>
                  <a:moveTo>
                    <a:pt x="96" y="29"/>
                  </a:moveTo>
                  <a:cubicBezTo>
                    <a:pt x="59" y="29"/>
                    <a:pt x="30" y="59"/>
                    <a:pt x="30" y="96"/>
                  </a:cubicBezTo>
                  <a:cubicBezTo>
                    <a:pt x="30" y="132"/>
                    <a:pt x="60" y="162"/>
                    <a:pt x="96" y="162"/>
                  </a:cubicBezTo>
                  <a:cubicBezTo>
                    <a:pt x="133" y="162"/>
                    <a:pt x="162" y="132"/>
                    <a:pt x="162" y="96"/>
                  </a:cubicBezTo>
                  <a:cubicBezTo>
                    <a:pt x="162" y="59"/>
                    <a:pt x="133" y="29"/>
                    <a:pt x="9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7" name="Freeform 87"/>
            <p:cNvSpPr>
              <a:spLocks/>
            </p:cNvSpPr>
            <p:nvPr/>
          </p:nvSpPr>
          <p:spPr bwMode="auto">
            <a:xfrm>
              <a:off x="6629400" y="3435350"/>
              <a:ext cx="41275" cy="42863"/>
            </a:xfrm>
            <a:custGeom>
              <a:avLst/>
              <a:gdLst>
                <a:gd name="T0" fmla="*/ 15 w 69"/>
                <a:gd name="T1" fmla="*/ 69 h 69"/>
                <a:gd name="T2" fmla="*/ 0 w 69"/>
                <a:gd name="T3" fmla="*/ 54 h 69"/>
                <a:gd name="T4" fmla="*/ 54 w 69"/>
                <a:gd name="T5" fmla="*/ 0 h 69"/>
                <a:gd name="T6" fmla="*/ 69 w 69"/>
                <a:gd name="T7" fmla="*/ 15 h 69"/>
                <a:gd name="T8" fmla="*/ 55 w 69"/>
                <a:gd name="T9" fmla="*/ 29 h 69"/>
                <a:gd name="T10" fmla="*/ 30 w 69"/>
                <a:gd name="T11" fmla="*/ 54 h 69"/>
                <a:gd name="T12" fmla="*/ 15 w 69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15" y="69"/>
                  </a:moveTo>
                  <a:cubicBezTo>
                    <a:pt x="7" y="69"/>
                    <a:pt x="0" y="62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62" y="0"/>
                    <a:pt x="69" y="6"/>
                    <a:pt x="69" y="15"/>
                  </a:cubicBezTo>
                  <a:cubicBezTo>
                    <a:pt x="69" y="23"/>
                    <a:pt x="63" y="29"/>
                    <a:pt x="55" y="29"/>
                  </a:cubicBezTo>
                  <a:cubicBezTo>
                    <a:pt x="40" y="29"/>
                    <a:pt x="30" y="40"/>
                    <a:pt x="30" y="54"/>
                  </a:cubicBezTo>
                  <a:cubicBezTo>
                    <a:pt x="30" y="62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8" name="Freeform 88"/>
            <p:cNvSpPr>
              <a:spLocks noEditPoints="1"/>
            </p:cNvSpPr>
            <p:nvPr/>
          </p:nvSpPr>
          <p:spPr bwMode="auto">
            <a:xfrm>
              <a:off x="6780213" y="3408363"/>
              <a:ext cx="119062" cy="119063"/>
            </a:xfrm>
            <a:custGeom>
              <a:avLst/>
              <a:gdLst>
                <a:gd name="T0" fmla="*/ 96 w 192"/>
                <a:gd name="T1" fmla="*/ 192 h 192"/>
                <a:gd name="T2" fmla="*/ 0 w 192"/>
                <a:gd name="T3" fmla="*/ 96 h 192"/>
                <a:gd name="T4" fmla="*/ 96 w 192"/>
                <a:gd name="T5" fmla="*/ 0 h 192"/>
                <a:gd name="T6" fmla="*/ 192 w 192"/>
                <a:gd name="T7" fmla="*/ 96 h 192"/>
                <a:gd name="T8" fmla="*/ 96 w 192"/>
                <a:gd name="T9" fmla="*/ 192 h 192"/>
                <a:gd name="T10" fmla="*/ 96 w 192"/>
                <a:gd name="T11" fmla="*/ 29 h 192"/>
                <a:gd name="T12" fmla="*/ 30 w 192"/>
                <a:gd name="T13" fmla="*/ 96 h 192"/>
                <a:gd name="T14" fmla="*/ 96 w 192"/>
                <a:gd name="T15" fmla="*/ 162 h 192"/>
                <a:gd name="T16" fmla="*/ 162 w 192"/>
                <a:gd name="T17" fmla="*/ 96 h 192"/>
                <a:gd name="T18" fmla="*/ 96 w 192"/>
                <a:gd name="T19" fmla="*/ 2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96" y="192"/>
                  </a:moveTo>
                  <a:cubicBezTo>
                    <a:pt x="43" y="192"/>
                    <a:pt x="0" y="149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149" y="0"/>
                    <a:pt x="192" y="43"/>
                    <a:pt x="192" y="96"/>
                  </a:cubicBezTo>
                  <a:cubicBezTo>
                    <a:pt x="192" y="149"/>
                    <a:pt x="149" y="192"/>
                    <a:pt x="96" y="192"/>
                  </a:cubicBezTo>
                  <a:close/>
                  <a:moveTo>
                    <a:pt x="96" y="29"/>
                  </a:moveTo>
                  <a:cubicBezTo>
                    <a:pt x="59" y="29"/>
                    <a:pt x="30" y="59"/>
                    <a:pt x="30" y="96"/>
                  </a:cubicBezTo>
                  <a:cubicBezTo>
                    <a:pt x="30" y="132"/>
                    <a:pt x="59" y="162"/>
                    <a:pt x="96" y="162"/>
                  </a:cubicBezTo>
                  <a:cubicBezTo>
                    <a:pt x="133" y="162"/>
                    <a:pt x="162" y="132"/>
                    <a:pt x="162" y="96"/>
                  </a:cubicBezTo>
                  <a:cubicBezTo>
                    <a:pt x="162" y="59"/>
                    <a:pt x="133" y="29"/>
                    <a:pt x="9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9" name="Freeform 89"/>
            <p:cNvSpPr>
              <a:spLocks/>
            </p:cNvSpPr>
            <p:nvPr/>
          </p:nvSpPr>
          <p:spPr bwMode="auto">
            <a:xfrm>
              <a:off x="6807200" y="3435350"/>
              <a:ext cx="42862" cy="42863"/>
            </a:xfrm>
            <a:custGeom>
              <a:avLst/>
              <a:gdLst>
                <a:gd name="T0" fmla="*/ 15 w 70"/>
                <a:gd name="T1" fmla="*/ 69 h 69"/>
                <a:gd name="T2" fmla="*/ 0 w 70"/>
                <a:gd name="T3" fmla="*/ 54 h 69"/>
                <a:gd name="T4" fmla="*/ 54 w 70"/>
                <a:gd name="T5" fmla="*/ 0 h 69"/>
                <a:gd name="T6" fmla="*/ 70 w 70"/>
                <a:gd name="T7" fmla="*/ 15 h 69"/>
                <a:gd name="T8" fmla="*/ 56 w 70"/>
                <a:gd name="T9" fmla="*/ 29 h 69"/>
                <a:gd name="T10" fmla="*/ 30 w 70"/>
                <a:gd name="T11" fmla="*/ 54 h 69"/>
                <a:gd name="T12" fmla="*/ 15 w 7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15" y="69"/>
                  </a:moveTo>
                  <a:cubicBezTo>
                    <a:pt x="6" y="69"/>
                    <a:pt x="0" y="62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62" y="0"/>
                    <a:pt x="70" y="6"/>
                    <a:pt x="70" y="15"/>
                  </a:cubicBezTo>
                  <a:cubicBezTo>
                    <a:pt x="70" y="23"/>
                    <a:pt x="64" y="29"/>
                    <a:pt x="56" y="29"/>
                  </a:cubicBezTo>
                  <a:cubicBezTo>
                    <a:pt x="40" y="29"/>
                    <a:pt x="30" y="40"/>
                    <a:pt x="30" y="54"/>
                  </a:cubicBezTo>
                  <a:cubicBezTo>
                    <a:pt x="30" y="62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0" name="Freeform 90"/>
            <p:cNvSpPr>
              <a:spLocks noEditPoints="1"/>
            </p:cNvSpPr>
            <p:nvPr/>
          </p:nvSpPr>
          <p:spPr bwMode="auto">
            <a:xfrm>
              <a:off x="6691313" y="3254375"/>
              <a:ext cx="119062" cy="119063"/>
            </a:xfrm>
            <a:custGeom>
              <a:avLst/>
              <a:gdLst>
                <a:gd name="T0" fmla="*/ 96 w 192"/>
                <a:gd name="T1" fmla="*/ 192 h 192"/>
                <a:gd name="T2" fmla="*/ 0 w 192"/>
                <a:gd name="T3" fmla="*/ 96 h 192"/>
                <a:gd name="T4" fmla="*/ 96 w 192"/>
                <a:gd name="T5" fmla="*/ 0 h 192"/>
                <a:gd name="T6" fmla="*/ 192 w 192"/>
                <a:gd name="T7" fmla="*/ 96 h 192"/>
                <a:gd name="T8" fmla="*/ 96 w 192"/>
                <a:gd name="T9" fmla="*/ 192 h 192"/>
                <a:gd name="T10" fmla="*/ 96 w 192"/>
                <a:gd name="T11" fmla="*/ 30 h 192"/>
                <a:gd name="T12" fmla="*/ 30 w 192"/>
                <a:gd name="T13" fmla="*/ 96 h 192"/>
                <a:gd name="T14" fmla="*/ 96 w 192"/>
                <a:gd name="T15" fmla="*/ 163 h 192"/>
                <a:gd name="T16" fmla="*/ 162 w 192"/>
                <a:gd name="T17" fmla="*/ 96 h 192"/>
                <a:gd name="T18" fmla="*/ 96 w 192"/>
                <a:gd name="T19" fmla="*/ 3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96" y="192"/>
                  </a:moveTo>
                  <a:cubicBezTo>
                    <a:pt x="43" y="192"/>
                    <a:pt x="0" y="149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149" y="0"/>
                    <a:pt x="192" y="43"/>
                    <a:pt x="192" y="96"/>
                  </a:cubicBezTo>
                  <a:cubicBezTo>
                    <a:pt x="192" y="149"/>
                    <a:pt x="149" y="192"/>
                    <a:pt x="96" y="192"/>
                  </a:cubicBezTo>
                  <a:close/>
                  <a:moveTo>
                    <a:pt x="96" y="30"/>
                  </a:moveTo>
                  <a:cubicBezTo>
                    <a:pt x="59" y="30"/>
                    <a:pt x="30" y="60"/>
                    <a:pt x="30" y="96"/>
                  </a:cubicBezTo>
                  <a:cubicBezTo>
                    <a:pt x="30" y="133"/>
                    <a:pt x="59" y="163"/>
                    <a:pt x="96" y="163"/>
                  </a:cubicBezTo>
                  <a:cubicBezTo>
                    <a:pt x="133" y="163"/>
                    <a:pt x="162" y="133"/>
                    <a:pt x="162" y="96"/>
                  </a:cubicBezTo>
                  <a:cubicBezTo>
                    <a:pt x="162" y="60"/>
                    <a:pt x="133" y="30"/>
                    <a:pt x="96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1" name="Freeform 91"/>
            <p:cNvSpPr>
              <a:spLocks/>
            </p:cNvSpPr>
            <p:nvPr/>
          </p:nvSpPr>
          <p:spPr bwMode="auto">
            <a:xfrm>
              <a:off x="6718300" y="3281363"/>
              <a:ext cx="42862" cy="41275"/>
            </a:xfrm>
            <a:custGeom>
              <a:avLst/>
              <a:gdLst>
                <a:gd name="T0" fmla="*/ 15 w 69"/>
                <a:gd name="T1" fmla="*/ 69 h 69"/>
                <a:gd name="T2" fmla="*/ 0 w 69"/>
                <a:gd name="T3" fmla="*/ 54 h 69"/>
                <a:gd name="T4" fmla="*/ 54 w 69"/>
                <a:gd name="T5" fmla="*/ 0 h 69"/>
                <a:gd name="T6" fmla="*/ 69 w 69"/>
                <a:gd name="T7" fmla="*/ 15 h 69"/>
                <a:gd name="T8" fmla="*/ 55 w 69"/>
                <a:gd name="T9" fmla="*/ 30 h 69"/>
                <a:gd name="T10" fmla="*/ 30 w 69"/>
                <a:gd name="T11" fmla="*/ 54 h 69"/>
                <a:gd name="T12" fmla="*/ 15 w 69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15" y="69"/>
                  </a:moveTo>
                  <a:cubicBezTo>
                    <a:pt x="7" y="69"/>
                    <a:pt x="0" y="63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62" y="0"/>
                    <a:pt x="69" y="7"/>
                    <a:pt x="69" y="15"/>
                  </a:cubicBezTo>
                  <a:cubicBezTo>
                    <a:pt x="69" y="23"/>
                    <a:pt x="63" y="30"/>
                    <a:pt x="55" y="30"/>
                  </a:cubicBezTo>
                  <a:cubicBezTo>
                    <a:pt x="40" y="30"/>
                    <a:pt x="30" y="41"/>
                    <a:pt x="30" y="54"/>
                  </a:cubicBezTo>
                  <a:cubicBezTo>
                    <a:pt x="30" y="63"/>
                    <a:pt x="23" y="69"/>
                    <a:pt x="15" y="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2" name="Freeform 92"/>
            <p:cNvSpPr>
              <a:spLocks/>
            </p:cNvSpPr>
            <p:nvPr/>
          </p:nvSpPr>
          <p:spPr bwMode="auto">
            <a:xfrm>
              <a:off x="6702425" y="3149600"/>
              <a:ext cx="65087" cy="19050"/>
            </a:xfrm>
            <a:custGeom>
              <a:avLst/>
              <a:gdLst>
                <a:gd name="T0" fmla="*/ 90 w 105"/>
                <a:gd name="T1" fmla="*/ 30 h 30"/>
                <a:gd name="T2" fmla="*/ 15 w 105"/>
                <a:gd name="T3" fmla="*/ 30 h 30"/>
                <a:gd name="T4" fmla="*/ 0 w 105"/>
                <a:gd name="T5" fmla="*/ 15 h 30"/>
                <a:gd name="T6" fmla="*/ 15 w 105"/>
                <a:gd name="T7" fmla="*/ 0 h 30"/>
                <a:gd name="T8" fmla="*/ 90 w 105"/>
                <a:gd name="T9" fmla="*/ 0 h 30"/>
                <a:gd name="T10" fmla="*/ 105 w 105"/>
                <a:gd name="T11" fmla="*/ 15 h 30"/>
                <a:gd name="T12" fmla="*/ 90 w 105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30">
                  <a:moveTo>
                    <a:pt x="90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8" y="0"/>
                    <a:pt x="105" y="7"/>
                    <a:pt x="105" y="15"/>
                  </a:cubicBezTo>
                  <a:cubicBezTo>
                    <a:pt x="105" y="23"/>
                    <a:pt x="98" y="30"/>
                    <a:pt x="90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3" name="Freeform 93"/>
            <p:cNvSpPr>
              <a:spLocks/>
            </p:cNvSpPr>
            <p:nvPr/>
          </p:nvSpPr>
          <p:spPr bwMode="auto">
            <a:xfrm>
              <a:off x="6734175" y="3459163"/>
              <a:ext cx="65087" cy="19050"/>
            </a:xfrm>
            <a:custGeom>
              <a:avLst/>
              <a:gdLst>
                <a:gd name="T0" fmla="*/ 90 w 105"/>
                <a:gd name="T1" fmla="*/ 30 h 30"/>
                <a:gd name="T2" fmla="*/ 15 w 105"/>
                <a:gd name="T3" fmla="*/ 30 h 30"/>
                <a:gd name="T4" fmla="*/ 0 w 105"/>
                <a:gd name="T5" fmla="*/ 15 h 30"/>
                <a:gd name="T6" fmla="*/ 15 w 105"/>
                <a:gd name="T7" fmla="*/ 0 h 30"/>
                <a:gd name="T8" fmla="*/ 90 w 105"/>
                <a:gd name="T9" fmla="*/ 0 h 30"/>
                <a:gd name="T10" fmla="*/ 105 w 105"/>
                <a:gd name="T11" fmla="*/ 15 h 30"/>
                <a:gd name="T12" fmla="*/ 90 w 105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30">
                  <a:moveTo>
                    <a:pt x="90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8" y="0"/>
                    <a:pt x="105" y="7"/>
                    <a:pt x="105" y="15"/>
                  </a:cubicBezTo>
                  <a:cubicBezTo>
                    <a:pt x="105" y="23"/>
                    <a:pt x="98" y="30"/>
                    <a:pt x="90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4" name="Freeform 94"/>
            <p:cNvSpPr>
              <a:spLocks/>
            </p:cNvSpPr>
            <p:nvPr/>
          </p:nvSpPr>
          <p:spPr bwMode="auto">
            <a:xfrm>
              <a:off x="6604000" y="3375025"/>
              <a:ext cx="42862" cy="58738"/>
            </a:xfrm>
            <a:custGeom>
              <a:avLst/>
              <a:gdLst>
                <a:gd name="T0" fmla="*/ 54 w 71"/>
                <a:gd name="T1" fmla="*/ 96 h 96"/>
                <a:gd name="T2" fmla="*/ 41 w 71"/>
                <a:gd name="T3" fmla="*/ 89 h 96"/>
                <a:gd name="T4" fmla="*/ 4 w 71"/>
                <a:gd name="T5" fmla="*/ 24 h 96"/>
                <a:gd name="T6" fmla="*/ 9 w 71"/>
                <a:gd name="T7" fmla="*/ 4 h 96"/>
                <a:gd name="T8" fmla="*/ 29 w 71"/>
                <a:gd name="T9" fmla="*/ 9 h 96"/>
                <a:gd name="T10" fmla="*/ 67 w 71"/>
                <a:gd name="T11" fmla="*/ 74 h 96"/>
                <a:gd name="T12" fmla="*/ 62 w 71"/>
                <a:gd name="T13" fmla="*/ 94 h 96"/>
                <a:gd name="T14" fmla="*/ 54 w 71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96">
                  <a:moveTo>
                    <a:pt x="54" y="96"/>
                  </a:moveTo>
                  <a:cubicBezTo>
                    <a:pt x="49" y="96"/>
                    <a:pt x="44" y="93"/>
                    <a:pt x="41" y="89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17"/>
                    <a:pt x="2" y="8"/>
                    <a:pt x="9" y="4"/>
                  </a:cubicBezTo>
                  <a:cubicBezTo>
                    <a:pt x="16" y="0"/>
                    <a:pt x="25" y="2"/>
                    <a:pt x="29" y="9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71" y="81"/>
                    <a:pt x="69" y="90"/>
                    <a:pt x="62" y="94"/>
                  </a:cubicBezTo>
                  <a:cubicBezTo>
                    <a:pt x="59" y="95"/>
                    <a:pt x="57" y="96"/>
                    <a:pt x="54" y="9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5" name="Freeform 95"/>
            <p:cNvSpPr>
              <a:spLocks/>
            </p:cNvSpPr>
            <p:nvPr/>
          </p:nvSpPr>
          <p:spPr bwMode="auto">
            <a:xfrm>
              <a:off x="6854825" y="3192463"/>
              <a:ext cx="44450" cy="60325"/>
            </a:xfrm>
            <a:custGeom>
              <a:avLst/>
              <a:gdLst>
                <a:gd name="T0" fmla="*/ 54 w 71"/>
                <a:gd name="T1" fmla="*/ 96 h 96"/>
                <a:gd name="T2" fmla="*/ 42 w 71"/>
                <a:gd name="T3" fmla="*/ 89 h 96"/>
                <a:gd name="T4" fmla="*/ 4 w 71"/>
                <a:gd name="T5" fmla="*/ 24 h 96"/>
                <a:gd name="T6" fmla="*/ 9 w 71"/>
                <a:gd name="T7" fmla="*/ 4 h 96"/>
                <a:gd name="T8" fmla="*/ 30 w 71"/>
                <a:gd name="T9" fmla="*/ 9 h 96"/>
                <a:gd name="T10" fmla="*/ 67 w 71"/>
                <a:gd name="T11" fmla="*/ 74 h 96"/>
                <a:gd name="T12" fmla="*/ 62 w 71"/>
                <a:gd name="T13" fmla="*/ 94 h 96"/>
                <a:gd name="T14" fmla="*/ 54 w 71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96">
                  <a:moveTo>
                    <a:pt x="54" y="96"/>
                  </a:moveTo>
                  <a:cubicBezTo>
                    <a:pt x="49" y="96"/>
                    <a:pt x="44" y="93"/>
                    <a:pt x="42" y="89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17"/>
                    <a:pt x="2" y="8"/>
                    <a:pt x="9" y="4"/>
                  </a:cubicBezTo>
                  <a:cubicBezTo>
                    <a:pt x="17" y="0"/>
                    <a:pt x="26" y="2"/>
                    <a:pt x="30" y="9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71" y="81"/>
                    <a:pt x="69" y="90"/>
                    <a:pt x="62" y="94"/>
                  </a:cubicBezTo>
                  <a:cubicBezTo>
                    <a:pt x="60" y="95"/>
                    <a:pt x="57" y="96"/>
                    <a:pt x="54" y="9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6" name="Freeform 96"/>
            <p:cNvSpPr>
              <a:spLocks/>
            </p:cNvSpPr>
            <p:nvPr/>
          </p:nvSpPr>
          <p:spPr bwMode="auto">
            <a:xfrm>
              <a:off x="6870700" y="3346450"/>
              <a:ext cx="44450" cy="60325"/>
            </a:xfrm>
            <a:custGeom>
              <a:avLst/>
              <a:gdLst>
                <a:gd name="T0" fmla="*/ 17 w 72"/>
                <a:gd name="T1" fmla="*/ 97 h 97"/>
                <a:gd name="T2" fmla="*/ 10 w 72"/>
                <a:gd name="T3" fmla="*/ 95 h 97"/>
                <a:gd name="T4" fmla="*/ 4 w 72"/>
                <a:gd name="T5" fmla="*/ 75 h 97"/>
                <a:gd name="T6" fmla="*/ 42 w 72"/>
                <a:gd name="T7" fmla="*/ 10 h 97"/>
                <a:gd name="T8" fmla="*/ 62 w 72"/>
                <a:gd name="T9" fmla="*/ 4 h 97"/>
                <a:gd name="T10" fmla="*/ 68 w 72"/>
                <a:gd name="T11" fmla="*/ 24 h 97"/>
                <a:gd name="T12" fmla="*/ 30 w 72"/>
                <a:gd name="T13" fmla="*/ 90 h 97"/>
                <a:gd name="T14" fmla="*/ 17 w 72"/>
                <a:gd name="T1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7">
                  <a:moveTo>
                    <a:pt x="17" y="97"/>
                  </a:moveTo>
                  <a:cubicBezTo>
                    <a:pt x="15" y="97"/>
                    <a:pt x="12" y="97"/>
                    <a:pt x="10" y="95"/>
                  </a:cubicBezTo>
                  <a:cubicBezTo>
                    <a:pt x="3" y="91"/>
                    <a:pt x="0" y="82"/>
                    <a:pt x="4" y="75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6" y="3"/>
                    <a:pt x="55" y="0"/>
                    <a:pt x="62" y="4"/>
                  </a:cubicBezTo>
                  <a:cubicBezTo>
                    <a:pt x="69" y="8"/>
                    <a:pt x="72" y="17"/>
                    <a:pt x="68" y="24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27" y="95"/>
                    <a:pt x="22" y="97"/>
                    <a:pt x="17" y="9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7" name="Freeform 97"/>
            <p:cNvSpPr>
              <a:spLocks/>
            </p:cNvSpPr>
            <p:nvPr/>
          </p:nvSpPr>
          <p:spPr bwMode="auto">
            <a:xfrm>
              <a:off x="6588125" y="3219450"/>
              <a:ext cx="44450" cy="60325"/>
            </a:xfrm>
            <a:custGeom>
              <a:avLst/>
              <a:gdLst>
                <a:gd name="T0" fmla="*/ 17 w 72"/>
                <a:gd name="T1" fmla="*/ 96 h 96"/>
                <a:gd name="T2" fmla="*/ 10 w 72"/>
                <a:gd name="T3" fmla="*/ 94 h 96"/>
                <a:gd name="T4" fmla="*/ 4 w 72"/>
                <a:gd name="T5" fmla="*/ 74 h 96"/>
                <a:gd name="T6" fmla="*/ 42 w 72"/>
                <a:gd name="T7" fmla="*/ 10 h 96"/>
                <a:gd name="T8" fmla="*/ 62 w 72"/>
                <a:gd name="T9" fmla="*/ 4 h 96"/>
                <a:gd name="T10" fmla="*/ 68 w 72"/>
                <a:gd name="T11" fmla="*/ 25 h 96"/>
                <a:gd name="T12" fmla="*/ 30 w 72"/>
                <a:gd name="T13" fmla="*/ 89 h 96"/>
                <a:gd name="T14" fmla="*/ 17 w 72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6">
                  <a:moveTo>
                    <a:pt x="17" y="96"/>
                  </a:moveTo>
                  <a:cubicBezTo>
                    <a:pt x="15" y="96"/>
                    <a:pt x="12" y="96"/>
                    <a:pt x="10" y="94"/>
                  </a:cubicBezTo>
                  <a:cubicBezTo>
                    <a:pt x="3" y="90"/>
                    <a:pt x="0" y="81"/>
                    <a:pt x="4" y="74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6" y="2"/>
                    <a:pt x="55" y="0"/>
                    <a:pt x="62" y="4"/>
                  </a:cubicBezTo>
                  <a:cubicBezTo>
                    <a:pt x="69" y="8"/>
                    <a:pt x="72" y="17"/>
                    <a:pt x="68" y="25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7" y="94"/>
                    <a:pt x="22" y="96"/>
                    <a:pt x="17" y="9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8" name="Freeform 98"/>
            <p:cNvSpPr>
              <a:spLocks/>
            </p:cNvSpPr>
            <p:nvPr/>
          </p:nvSpPr>
          <p:spPr bwMode="auto">
            <a:xfrm>
              <a:off x="6677025" y="3375025"/>
              <a:ext cx="44450" cy="58738"/>
            </a:xfrm>
            <a:custGeom>
              <a:avLst/>
              <a:gdLst>
                <a:gd name="T0" fmla="*/ 17 w 72"/>
                <a:gd name="T1" fmla="*/ 96 h 96"/>
                <a:gd name="T2" fmla="*/ 10 w 72"/>
                <a:gd name="T3" fmla="*/ 94 h 96"/>
                <a:gd name="T4" fmla="*/ 4 w 72"/>
                <a:gd name="T5" fmla="*/ 74 h 96"/>
                <a:gd name="T6" fmla="*/ 42 w 72"/>
                <a:gd name="T7" fmla="*/ 9 h 96"/>
                <a:gd name="T8" fmla="*/ 62 w 72"/>
                <a:gd name="T9" fmla="*/ 4 h 96"/>
                <a:gd name="T10" fmla="*/ 68 w 72"/>
                <a:gd name="T11" fmla="*/ 24 h 96"/>
                <a:gd name="T12" fmla="*/ 30 w 72"/>
                <a:gd name="T13" fmla="*/ 89 h 96"/>
                <a:gd name="T14" fmla="*/ 17 w 72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6">
                  <a:moveTo>
                    <a:pt x="17" y="96"/>
                  </a:moveTo>
                  <a:cubicBezTo>
                    <a:pt x="15" y="96"/>
                    <a:pt x="12" y="95"/>
                    <a:pt x="10" y="94"/>
                  </a:cubicBezTo>
                  <a:cubicBezTo>
                    <a:pt x="3" y="90"/>
                    <a:pt x="0" y="81"/>
                    <a:pt x="4" y="7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6" y="2"/>
                    <a:pt x="55" y="0"/>
                    <a:pt x="62" y="4"/>
                  </a:cubicBezTo>
                  <a:cubicBezTo>
                    <a:pt x="69" y="8"/>
                    <a:pt x="72" y="17"/>
                    <a:pt x="68" y="24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7" y="93"/>
                    <a:pt x="22" y="96"/>
                    <a:pt x="17" y="9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9" name="Freeform 99"/>
            <p:cNvSpPr>
              <a:spLocks/>
            </p:cNvSpPr>
            <p:nvPr/>
          </p:nvSpPr>
          <p:spPr bwMode="auto">
            <a:xfrm>
              <a:off x="6781800" y="3192463"/>
              <a:ext cx="44450" cy="60325"/>
            </a:xfrm>
            <a:custGeom>
              <a:avLst/>
              <a:gdLst>
                <a:gd name="T0" fmla="*/ 17 w 72"/>
                <a:gd name="T1" fmla="*/ 97 h 97"/>
                <a:gd name="T2" fmla="*/ 10 w 72"/>
                <a:gd name="T3" fmla="*/ 95 h 97"/>
                <a:gd name="T4" fmla="*/ 4 w 72"/>
                <a:gd name="T5" fmla="*/ 75 h 97"/>
                <a:gd name="T6" fmla="*/ 42 w 72"/>
                <a:gd name="T7" fmla="*/ 9 h 97"/>
                <a:gd name="T8" fmla="*/ 62 w 72"/>
                <a:gd name="T9" fmla="*/ 4 h 97"/>
                <a:gd name="T10" fmla="*/ 68 w 72"/>
                <a:gd name="T11" fmla="*/ 24 h 97"/>
                <a:gd name="T12" fmla="*/ 30 w 72"/>
                <a:gd name="T13" fmla="*/ 89 h 97"/>
                <a:gd name="T14" fmla="*/ 17 w 72"/>
                <a:gd name="T1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7">
                  <a:moveTo>
                    <a:pt x="17" y="97"/>
                  </a:moveTo>
                  <a:cubicBezTo>
                    <a:pt x="15" y="97"/>
                    <a:pt x="12" y="96"/>
                    <a:pt x="10" y="95"/>
                  </a:cubicBezTo>
                  <a:cubicBezTo>
                    <a:pt x="3" y="91"/>
                    <a:pt x="0" y="82"/>
                    <a:pt x="4" y="75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6" y="2"/>
                    <a:pt x="55" y="0"/>
                    <a:pt x="62" y="4"/>
                  </a:cubicBezTo>
                  <a:cubicBezTo>
                    <a:pt x="69" y="8"/>
                    <a:pt x="72" y="17"/>
                    <a:pt x="68" y="24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7" y="94"/>
                    <a:pt x="22" y="97"/>
                    <a:pt x="17" y="9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0" name="Freeform 100"/>
            <p:cNvSpPr>
              <a:spLocks/>
            </p:cNvSpPr>
            <p:nvPr/>
          </p:nvSpPr>
          <p:spPr bwMode="auto">
            <a:xfrm>
              <a:off x="6823075" y="3305175"/>
              <a:ext cx="65087" cy="17463"/>
            </a:xfrm>
            <a:custGeom>
              <a:avLst/>
              <a:gdLst>
                <a:gd name="T0" fmla="*/ 90 w 105"/>
                <a:gd name="T1" fmla="*/ 30 h 30"/>
                <a:gd name="T2" fmla="*/ 15 w 105"/>
                <a:gd name="T3" fmla="*/ 30 h 30"/>
                <a:gd name="T4" fmla="*/ 0 w 105"/>
                <a:gd name="T5" fmla="*/ 15 h 30"/>
                <a:gd name="T6" fmla="*/ 15 w 105"/>
                <a:gd name="T7" fmla="*/ 0 h 30"/>
                <a:gd name="T8" fmla="*/ 90 w 105"/>
                <a:gd name="T9" fmla="*/ 0 h 30"/>
                <a:gd name="T10" fmla="*/ 105 w 105"/>
                <a:gd name="T11" fmla="*/ 15 h 30"/>
                <a:gd name="T12" fmla="*/ 90 w 105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30">
                  <a:moveTo>
                    <a:pt x="90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7" y="30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8" y="0"/>
                    <a:pt x="105" y="7"/>
                    <a:pt x="105" y="15"/>
                  </a:cubicBezTo>
                  <a:cubicBezTo>
                    <a:pt x="105" y="24"/>
                    <a:pt x="98" y="30"/>
                    <a:pt x="90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1" name="Freeform 101"/>
            <p:cNvSpPr>
              <a:spLocks/>
            </p:cNvSpPr>
            <p:nvPr/>
          </p:nvSpPr>
          <p:spPr bwMode="auto">
            <a:xfrm>
              <a:off x="6613525" y="3305175"/>
              <a:ext cx="65087" cy="17463"/>
            </a:xfrm>
            <a:custGeom>
              <a:avLst/>
              <a:gdLst>
                <a:gd name="T0" fmla="*/ 89 w 104"/>
                <a:gd name="T1" fmla="*/ 30 h 30"/>
                <a:gd name="T2" fmla="*/ 14 w 104"/>
                <a:gd name="T3" fmla="*/ 30 h 30"/>
                <a:gd name="T4" fmla="*/ 0 w 104"/>
                <a:gd name="T5" fmla="*/ 15 h 30"/>
                <a:gd name="T6" fmla="*/ 14 w 104"/>
                <a:gd name="T7" fmla="*/ 0 h 30"/>
                <a:gd name="T8" fmla="*/ 89 w 104"/>
                <a:gd name="T9" fmla="*/ 0 h 30"/>
                <a:gd name="T10" fmla="*/ 104 w 104"/>
                <a:gd name="T11" fmla="*/ 15 h 30"/>
                <a:gd name="T12" fmla="*/ 89 w 104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30">
                  <a:moveTo>
                    <a:pt x="89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6" y="30"/>
                    <a:pt x="0" y="24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8" y="0"/>
                    <a:pt x="104" y="7"/>
                    <a:pt x="104" y="15"/>
                  </a:cubicBezTo>
                  <a:cubicBezTo>
                    <a:pt x="104" y="24"/>
                    <a:pt x="98" y="30"/>
                    <a:pt x="89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2" name="Freeform 102"/>
            <p:cNvSpPr>
              <a:spLocks/>
            </p:cNvSpPr>
            <p:nvPr/>
          </p:nvSpPr>
          <p:spPr bwMode="auto">
            <a:xfrm>
              <a:off x="6677025" y="3192463"/>
              <a:ext cx="44450" cy="60325"/>
            </a:xfrm>
            <a:custGeom>
              <a:avLst/>
              <a:gdLst>
                <a:gd name="T0" fmla="*/ 55 w 72"/>
                <a:gd name="T1" fmla="*/ 97 h 97"/>
                <a:gd name="T2" fmla="*/ 42 w 72"/>
                <a:gd name="T3" fmla="*/ 89 h 97"/>
                <a:gd name="T4" fmla="*/ 4 w 72"/>
                <a:gd name="T5" fmla="*/ 24 h 97"/>
                <a:gd name="T6" fmla="*/ 10 w 72"/>
                <a:gd name="T7" fmla="*/ 4 h 97"/>
                <a:gd name="T8" fmla="*/ 30 w 72"/>
                <a:gd name="T9" fmla="*/ 9 h 97"/>
                <a:gd name="T10" fmla="*/ 68 w 72"/>
                <a:gd name="T11" fmla="*/ 75 h 97"/>
                <a:gd name="T12" fmla="*/ 62 w 72"/>
                <a:gd name="T13" fmla="*/ 95 h 97"/>
                <a:gd name="T14" fmla="*/ 55 w 72"/>
                <a:gd name="T1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7">
                  <a:moveTo>
                    <a:pt x="55" y="97"/>
                  </a:moveTo>
                  <a:cubicBezTo>
                    <a:pt x="50" y="97"/>
                    <a:pt x="45" y="94"/>
                    <a:pt x="42" y="89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17"/>
                    <a:pt x="3" y="8"/>
                    <a:pt x="10" y="4"/>
                  </a:cubicBezTo>
                  <a:cubicBezTo>
                    <a:pt x="17" y="0"/>
                    <a:pt x="26" y="2"/>
                    <a:pt x="30" y="9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72" y="82"/>
                    <a:pt x="69" y="91"/>
                    <a:pt x="62" y="95"/>
                  </a:cubicBezTo>
                  <a:cubicBezTo>
                    <a:pt x="60" y="96"/>
                    <a:pt x="57" y="97"/>
                    <a:pt x="55" y="9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3" name="Freeform 103"/>
            <p:cNvSpPr>
              <a:spLocks/>
            </p:cNvSpPr>
            <p:nvPr/>
          </p:nvSpPr>
          <p:spPr bwMode="auto">
            <a:xfrm>
              <a:off x="6781800" y="3375025"/>
              <a:ext cx="44450" cy="58738"/>
            </a:xfrm>
            <a:custGeom>
              <a:avLst/>
              <a:gdLst>
                <a:gd name="T0" fmla="*/ 55 w 72"/>
                <a:gd name="T1" fmla="*/ 96 h 96"/>
                <a:gd name="T2" fmla="*/ 42 w 72"/>
                <a:gd name="T3" fmla="*/ 89 h 96"/>
                <a:gd name="T4" fmla="*/ 4 w 72"/>
                <a:gd name="T5" fmla="*/ 24 h 96"/>
                <a:gd name="T6" fmla="*/ 10 w 72"/>
                <a:gd name="T7" fmla="*/ 4 h 96"/>
                <a:gd name="T8" fmla="*/ 30 w 72"/>
                <a:gd name="T9" fmla="*/ 9 h 96"/>
                <a:gd name="T10" fmla="*/ 68 w 72"/>
                <a:gd name="T11" fmla="*/ 74 h 96"/>
                <a:gd name="T12" fmla="*/ 62 w 72"/>
                <a:gd name="T13" fmla="*/ 94 h 96"/>
                <a:gd name="T14" fmla="*/ 55 w 72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6">
                  <a:moveTo>
                    <a:pt x="55" y="96"/>
                  </a:moveTo>
                  <a:cubicBezTo>
                    <a:pt x="50" y="96"/>
                    <a:pt x="45" y="93"/>
                    <a:pt x="42" y="89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17"/>
                    <a:pt x="3" y="8"/>
                    <a:pt x="10" y="4"/>
                  </a:cubicBezTo>
                  <a:cubicBezTo>
                    <a:pt x="17" y="0"/>
                    <a:pt x="26" y="2"/>
                    <a:pt x="30" y="9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72" y="81"/>
                    <a:pt x="69" y="90"/>
                    <a:pt x="62" y="94"/>
                  </a:cubicBezTo>
                  <a:cubicBezTo>
                    <a:pt x="60" y="95"/>
                    <a:pt x="57" y="96"/>
                    <a:pt x="55" y="9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60" name="Группа 1859"/>
          <p:cNvGrpSpPr/>
          <p:nvPr/>
        </p:nvGrpSpPr>
        <p:grpSpPr>
          <a:xfrm>
            <a:off x="7197725" y="3786188"/>
            <a:ext cx="474662" cy="423863"/>
            <a:chOff x="7197725" y="3786188"/>
            <a:chExt cx="474662" cy="423863"/>
          </a:xfrm>
        </p:grpSpPr>
        <p:sp>
          <p:nvSpPr>
            <p:cNvPr id="1734" name="Freeform 104"/>
            <p:cNvSpPr>
              <a:spLocks/>
            </p:cNvSpPr>
            <p:nvPr/>
          </p:nvSpPr>
          <p:spPr bwMode="auto">
            <a:xfrm>
              <a:off x="7273925" y="3817938"/>
              <a:ext cx="74612" cy="300038"/>
            </a:xfrm>
            <a:custGeom>
              <a:avLst/>
              <a:gdLst>
                <a:gd name="T0" fmla="*/ 60 w 120"/>
                <a:gd name="T1" fmla="*/ 485 h 485"/>
                <a:gd name="T2" fmla="*/ 0 w 120"/>
                <a:gd name="T3" fmla="*/ 426 h 485"/>
                <a:gd name="T4" fmla="*/ 0 w 120"/>
                <a:gd name="T5" fmla="*/ 60 h 485"/>
                <a:gd name="T6" fmla="*/ 15 w 120"/>
                <a:gd name="T7" fmla="*/ 45 h 485"/>
                <a:gd name="T8" fmla="*/ 30 w 120"/>
                <a:gd name="T9" fmla="*/ 60 h 485"/>
                <a:gd name="T10" fmla="*/ 30 w 120"/>
                <a:gd name="T11" fmla="*/ 426 h 485"/>
                <a:gd name="T12" fmla="*/ 60 w 120"/>
                <a:gd name="T13" fmla="*/ 455 h 485"/>
                <a:gd name="T14" fmla="*/ 90 w 120"/>
                <a:gd name="T15" fmla="*/ 426 h 485"/>
                <a:gd name="T16" fmla="*/ 90 w 120"/>
                <a:gd name="T17" fmla="*/ 15 h 485"/>
                <a:gd name="T18" fmla="*/ 105 w 120"/>
                <a:gd name="T19" fmla="*/ 0 h 485"/>
                <a:gd name="T20" fmla="*/ 120 w 120"/>
                <a:gd name="T21" fmla="*/ 15 h 485"/>
                <a:gd name="T22" fmla="*/ 120 w 120"/>
                <a:gd name="T23" fmla="*/ 426 h 485"/>
                <a:gd name="T24" fmla="*/ 60 w 120"/>
                <a:gd name="T2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485">
                  <a:moveTo>
                    <a:pt x="60" y="485"/>
                  </a:moveTo>
                  <a:cubicBezTo>
                    <a:pt x="27" y="485"/>
                    <a:pt x="0" y="458"/>
                    <a:pt x="0" y="42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2"/>
                    <a:pt x="7" y="45"/>
                    <a:pt x="15" y="45"/>
                  </a:cubicBezTo>
                  <a:cubicBezTo>
                    <a:pt x="23" y="45"/>
                    <a:pt x="30" y="52"/>
                    <a:pt x="30" y="60"/>
                  </a:cubicBezTo>
                  <a:cubicBezTo>
                    <a:pt x="30" y="426"/>
                    <a:pt x="30" y="426"/>
                    <a:pt x="30" y="426"/>
                  </a:cubicBezTo>
                  <a:cubicBezTo>
                    <a:pt x="30" y="442"/>
                    <a:pt x="43" y="455"/>
                    <a:pt x="60" y="455"/>
                  </a:cubicBezTo>
                  <a:cubicBezTo>
                    <a:pt x="76" y="455"/>
                    <a:pt x="90" y="442"/>
                    <a:pt x="90" y="42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7"/>
                    <a:pt x="97" y="0"/>
                    <a:pt x="105" y="0"/>
                  </a:cubicBezTo>
                  <a:cubicBezTo>
                    <a:pt x="113" y="0"/>
                    <a:pt x="120" y="7"/>
                    <a:pt x="120" y="15"/>
                  </a:cubicBezTo>
                  <a:cubicBezTo>
                    <a:pt x="120" y="426"/>
                    <a:pt x="120" y="426"/>
                    <a:pt x="120" y="426"/>
                  </a:cubicBezTo>
                  <a:cubicBezTo>
                    <a:pt x="120" y="458"/>
                    <a:pt x="93" y="485"/>
                    <a:pt x="60" y="48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5" name="Freeform 105"/>
            <p:cNvSpPr>
              <a:spLocks/>
            </p:cNvSpPr>
            <p:nvPr/>
          </p:nvSpPr>
          <p:spPr bwMode="auto">
            <a:xfrm>
              <a:off x="7259638" y="3786188"/>
              <a:ext cx="101600" cy="50800"/>
            </a:xfrm>
            <a:custGeom>
              <a:avLst/>
              <a:gdLst>
                <a:gd name="T0" fmla="*/ 148 w 163"/>
                <a:gd name="T1" fmla="*/ 82 h 82"/>
                <a:gd name="T2" fmla="*/ 113 w 163"/>
                <a:gd name="T3" fmla="*/ 82 h 82"/>
                <a:gd name="T4" fmla="*/ 98 w 163"/>
                <a:gd name="T5" fmla="*/ 67 h 82"/>
                <a:gd name="T6" fmla="*/ 113 w 163"/>
                <a:gd name="T7" fmla="*/ 52 h 82"/>
                <a:gd name="T8" fmla="*/ 133 w 163"/>
                <a:gd name="T9" fmla="*/ 52 h 82"/>
                <a:gd name="T10" fmla="*/ 133 w 163"/>
                <a:gd name="T11" fmla="*/ 30 h 82"/>
                <a:gd name="T12" fmla="*/ 30 w 163"/>
                <a:gd name="T13" fmla="*/ 30 h 82"/>
                <a:gd name="T14" fmla="*/ 30 w 163"/>
                <a:gd name="T15" fmla="*/ 52 h 82"/>
                <a:gd name="T16" fmla="*/ 69 w 163"/>
                <a:gd name="T17" fmla="*/ 52 h 82"/>
                <a:gd name="T18" fmla="*/ 84 w 163"/>
                <a:gd name="T19" fmla="*/ 67 h 82"/>
                <a:gd name="T20" fmla="*/ 69 w 163"/>
                <a:gd name="T21" fmla="*/ 82 h 82"/>
                <a:gd name="T22" fmla="*/ 15 w 163"/>
                <a:gd name="T23" fmla="*/ 82 h 82"/>
                <a:gd name="T24" fmla="*/ 0 w 163"/>
                <a:gd name="T25" fmla="*/ 67 h 82"/>
                <a:gd name="T26" fmla="*/ 0 w 163"/>
                <a:gd name="T27" fmla="*/ 15 h 82"/>
                <a:gd name="T28" fmla="*/ 15 w 163"/>
                <a:gd name="T29" fmla="*/ 0 h 82"/>
                <a:gd name="T30" fmla="*/ 148 w 163"/>
                <a:gd name="T31" fmla="*/ 0 h 82"/>
                <a:gd name="T32" fmla="*/ 163 w 163"/>
                <a:gd name="T33" fmla="*/ 15 h 82"/>
                <a:gd name="T34" fmla="*/ 163 w 163"/>
                <a:gd name="T35" fmla="*/ 67 h 82"/>
                <a:gd name="T36" fmla="*/ 148 w 163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82">
                  <a:moveTo>
                    <a:pt x="148" y="82"/>
                  </a:moveTo>
                  <a:cubicBezTo>
                    <a:pt x="113" y="82"/>
                    <a:pt x="113" y="82"/>
                    <a:pt x="113" y="82"/>
                  </a:cubicBezTo>
                  <a:cubicBezTo>
                    <a:pt x="105" y="82"/>
                    <a:pt x="98" y="75"/>
                    <a:pt x="98" y="67"/>
                  </a:cubicBezTo>
                  <a:cubicBezTo>
                    <a:pt x="98" y="59"/>
                    <a:pt x="105" y="52"/>
                    <a:pt x="113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7" y="52"/>
                    <a:pt x="84" y="59"/>
                    <a:pt x="84" y="67"/>
                  </a:cubicBezTo>
                  <a:cubicBezTo>
                    <a:pt x="84" y="75"/>
                    <a:pt x="77" y="82"/>
                    <a:pt x="69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7" y="82"/>
                    <a:pt x="0" y="75"/>
                    <a:pt x="0" y="6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6" y="0"/>
                    <a:pt x="163" y="7"/>
                    <a:pt x="163" y="15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63" y="75"/>
                    <a:pt x="156" y="82"/>
                    <a:pt x="148" y="8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6" name="Freeform 106"/>
            <p:cNvSpPr>
              <a:spLocks/>
            </p:cNvSpPr>
            <p:nvPr/>
          </p:nvSpPr>
          <p:spPr bwMode="auto">
            <a:xfrm>
              <a:off x="7397750" y="3817938"/>
              <a:ext cx="74612" cy="300038"/>
            </a:xfrm>
            <a:custGeom>
              <a:avLst/>
              <a:gdLst>
                <a:gd name="T0" fmla="*/ 60 w 119"/>
                <a:gd name="T1" fmla="*/ 485 h 485"/>
                <a:gd name="T2" fmla="*/ 0 w 119"/>
                <a:gd name="T3" fmla="*/ 426 h 485"/>
                <a:gd name="T4" fmla="*/ 0 w 119"/>
                <a:gd name="T5" fmla="*/ 60 h 485"/>
                <a:gd name="T6" fmla="*/ 15 w 119"/>
                <a:gd name="T7" fmla="*/ 45 h 485"/>
                <a:gd name="T8" fmla="*/ 29 w 119"/>
                <a:gd name="T9" fmla="*/ 60 h 485"/>
                <a:gd name="T10" fmla="*/ 29 w 119"/>
                <a:gd name="T11" fmla="*/ 426 h 485"/>
                <a:gd name="T12" fmla="*/ 60 w 119"/>
                <a:gd name="T13" fmla="*/ 455 h 485"/>
                <a:gd name="T14" fmla="*/ 90 w 119"/>
                <a:gd name="T15" fmla="*/ 426 h 485"/>
                <a:gd name="T16" fmla="*/ 90 w 119"/>
                <a:gd name="T17" fmla="*/ 15 h 485"/>
                <a:gd name="T18" fmla="*/ 104 w 119"/>
                <a:gd name="T19" fmla="*/ 0 h 485"/>
                <a:gd name="T20" fmla="*/ 119 w 119"/>
                <a:gd name="T21" fmla="*/ 15 h 485"/>
                <a:gd name="T22" fmla="*/ 119 w 119"/>
                <a:gd name="T23" fmla="*/ 426 h 485"/>
                <a:gd name="T24" fmla="*/ 60 w 119"/>
                <a:gd name="T2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485">
                  <a:moveTo>
                    <a:pt x="60" y="485"/>
                  </a:moveTo>
                  <a:cubicBezTo>
                    <a:pt x="27" y="485"/>
                    <a:pt x="0" y="458"/>
                    <a:pt x="0" y="42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2"/>
                    <a:pt x="6" y="45"/>
                    <a:pt x="15" y="45"/>
                  </a:cubicBezTo>
                  <a:cubicBezTo>
                    <a:pt x="23" y="45"/>
                    <a:pt x="29" y="52"/>
                    <a:pt x="29" y="60"/>
                  </a:cubicBezTo>
                  <a:cubicBezTo>
                    <a:pt x="29" y="426"/>
                    <a:pt x="29" y="426"/>
                    <a:pt x="29" y="426"/>
                  </a:cubicBezTo>
                  <a:cubicBezTo>
                    <a:pt x="29" y="442"/>
                    <a:pt x="43" y="455"/>
                    <a:pt x="60" y="455"/>
                  </a:cubicBezTo>
                  <a:cubicBezTo>
                    <a:pt x="76" y="455"/>
                    <a:pt x="90" y="442"/>
                    <a:pt x="90" y="42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7"/>
                    <a:pt x="96" y="0"/>
                    <a:pt x="104" y="0"/>
                  </a:cubicBezTo>
                  <a:cubicBezTo>
                    <a:pt x="113" y="0"/>
                    <a:pt x="119" y="7"/>
                    <a:pt x="119" y="15"/>
                  </a:cubicBezTo>
                  <a:cubicBezTo>
                    <a:pt x="119" y="426"/>
                    <a:pt x="119" y="426"/>
                    <a:pt x="119" y="426"/>
                  </a:cubicBezTo>
                  <a:cubicBezTo>
                    <a:pt x="119" y="458"/>
                    <a:pt x="93" y="485"/>
                    <a:pt x="60" y="48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7" name="Freeform 107"/>
            <p:cNvSpPr>
              <a:spLocks/>
            </p:cNvSpPr>
            <p:nvPr/>
          </p:nvSpPr>
          <p:spPr bwMode="auto">
            <a:xfrm>
              <a:off x="7385050" y="3786188"/>
              <a:ext cx="100012" cy="50800"/>
            </a:xfrm>
            <a:custGeom>
              <a:avLst/>
              <a:gdLst>
                <a:gd name="T0" fmla="*/ 147 w 162"/>
                <a:gd name="T1" fmla="*/ 82 h 82"/>
                <a:gd name="T2" fmla="*/ 112 w 162"/>
                <a:gd name="T3" fmla="*/ 82 h 82"/>
                <a:gd name="T4" fmla="*/ 97 w 162"/>
                <a:gd name="T5" fmla="*/ 67 h 82"/>
                <a:gd name="T6" fmla="*/ 112 w 162"/>
                <a:gd name="T7" fmla="*/ 52 h 82"/>
                <a:gd name="T8" fmla="*/ 132 w 162"/>
                <a:gd name="T9" fmla="*/ 52 h 82"/>
                <a:gd name="T10" fmla="*/ 132 w 162"/>
                <a:gd name="T11" fmla="*/ 30 h 82"/>
                <a:gd name="T12" fmla="*/ 29 w 162"/>
                <a:gd name="T13" fmla="*/ 30 h 82"/>
                <a:gd name="T14" fmla="*/ 29 w 162"/>
                <a:gd name="T15" fmla="*/ 52 h 82"/>
                <a:gd name="T16" fmla="*/ 69 w 162"/>
                <a:gd name="T17" fmla="*/ 52 h 82"/>
                <a:gd name="T18" fmla="*/ 83 w 162"/>
                <a:gd name="T19" fmla="*/ 67 h 82"/>
                <a:gd name="T20" fmla="*/ 69 w 162"/>
                <a:gd name="T21" fmla="*/ 82 h 82"/>
                <a:gd name="T22" fmla="*/ 15 w 162"/>
                <a:gd name="T23" fmla="*/ 82 h 82"/>
                <a:gd name="T24" fmla="*/ 0 w 162"/>
                <a:gd name="T25" fmla="*/ 67 h 82"/>
                <a:gd name="T26" fmla="*/ 0 w 162"/>
                <a:gd name="T27" fmla="*/ 15 h 82"/>
                <a:gd name="T28" fmla="*/ 15 w 162"/>
                <a:gd name="T29" fmla="*/ 0 h 82"/>
                <a:gd name="T30" fmla="*/ 147 w 162"/>
                <a:gd name="T31" fmla="*/ 0 h 82"/>
                <a:gd name="T32" fmla="*/ 162 w 162"/>
                <a:gd name="T33" fmla="*/ 15 h 82"/>
                <a:gd name="T34" fmla="*/ 162 w 162"/>
                <a:gd name="T35" fmla="*/ 67 h 82"/>
                <a:gd name="T36" fmla="*/ 147 w 162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82">
                  <a:moveTo>
                    <a:pt x="147" y="82"/>
                  </a:moveTo>
                  <a:cubicBezTo>
                    <a:pt x="112" y="82"/>
                    <a:pt x="112" y="82"/>
                    <a:pt x="112" y="82"/>
                  </a:cubicBezTo>
                  <a:cubicBezTo>
                    <a:pt x="104" y="82"/>
                    <a:pt x="97" y="75"/>
                    <a:pt x="97" y="67"/>
                  </a:cubicBezTo>
                  <a:cubicBezTo>
                    <a:pt x="97" y="59"/>
                    <a:pt x="104" y="52"/>
                    <a:pt x="112" y="52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32" y="30"/>
                    <a:pt x="132" y="30"/>
                    <a:pt x="132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7" y="52"/>
                    <a:pt x="83" y="59"/>
                    <a:pt x="83" y="67"/>
                  </a:cubicBezTo>
                  <a:cubicBezTo>
                    <a:pt x="83" y="75"/>
                    <a:pt x="77" y="82"/>
                    <a:pt x="69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6" y="82"/>
                    <a:pt x="0" y="75"/>
                    <a:pt x="0" y="6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5" y="0"/>
                    <a:pt x="162" y="7"/>
                    <a:pt x="162" y="15"/>
                  </a:cubicBezTo>
                  <a:cubicBezTo>
                    <a:pt x="162" y="67"/>
                    <a:pt x="162" y="67"/>
                    <a:pt x="162" y="67"/>
                  </a:cubicBezTo>
                  <a:cubicBezTo>
                    <a:pt x="162" y="75"/>
                    <a:pt x="155" y="82"/>
                    <a:pt x="147" y="8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8" name="Freeform 108"/>
            <p:cNvSpPr>
              <a:spLocks/>
            </p:cNvSpPr>
            <p:nvPr/>
          </p:nvSpPr>
          <p:spPr bwMode="auto">
            <a:xfrm>
              <a:off x="7523163" y="3817938"/>
              <a:ext cx="74612" cy="300038"/>
            </a:xfrm>
            <a:custGeom>
              <a:avLst/>
              <a:gdLst>
                <a:gd name="T0" fmla="*/ 60 w 120"/>
                <a:gd name="T1" fmla="*/ 485 h 485"/>
                <a:gd name="T2" fmla="*/ 0 w 120"/>
                <a:gd name="T3" fmla="*/ 426 h 485"/>
                <a:gd name="T4" fmla="*/ 0 w 120"/>
                <a:gd name="T5" fmla="*/ 60 h 485"/>
                <a:gd name="T6" fmla="*/ 15 w 120"/>
                <a:gd name="T7" fmla="*/ 45 h 485"/>
                <a:gd name="T8" fmla="*/ 30 w 120"/>
                <a:gd name="T9" fmla="*/ 60 h 485"/>
                <a:gd name="T10" fmla="*/ 30 w 120"/>
                <a:gd name="T11" fmla="*/ 426 h 485"/>
                <a:gd name="T12" fmla="*/ 60 w 120"/>
                <a:gd name="T13" fmla="*/ 455 h 485"/>
                <a:gd name="T14" fmla="*/ 90 w 120"/>
                <a:gd name="T15" fmla="*/ 426 h 485"/>
                <a:gd name="T16" fmla="*/ 90 w 120"/>
                <a:gd name="T17" fmla="*/ 15 h 485"/>
                <a:gd name="T18" fmla="*/ 105 w 120"/>
                <a:gd name="T19" fmla="*/ 0 h 485"/>
                <a:gd name="T20" fmla="*/ 120 w 120"/>
                <a:gd name="T21" fmla="*/ 15 h 485"/>
                <a:gd name="T22" fmla="*/ 120 w 120"/>
                <a:gd name="T23" fmla="*/ 426 h 485"/>
                <a:gd name="T24" fmla="*/ 60 w 120"/>
                <a:gd name="T2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485">
                  <a:moveTo>
                    <a:pt x="60" y="485"/>
                  </a:moveTo>
                  <a:cubicBezTo>
                    <a:pt x="27" y="485"/>
                    <a:pt x="0" y="458"/>
                    <a:pt x="0" y="42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2"/>
                    <a:pt x="7" y="45"/>
                    <a:pt x="15" y="45"/>
                  </a:cubicBezTo>
                  <a:cubicBezTo>
                    <a:pt x="23" y="45"/>
                    <a:pt x="30" y="52"/>
                    <a:pt x="30" y="60"/>
                  </a:cubicBezTo>
                  <a:cubicBezTo>
                    <a:pt x="30" y="426"/>
                    <a:pt x="30" y="426"/>
                    <a:pt x="30" y="426"/>
                  </a:cubicBezTo>
                  <a:cubicBezTo>
                    <a:pt x="30" y="442"/>
                    <a:pt x="43" y="455"/>
                    <a:pt x="60" y="455"/>
                  </a:cubicBezTo>
                  <a:cubicBezTo>
                    <a:pt x="77" y="455"/>
                    <a:pt x="90" y="442"/>
                    <a:pt x="90" y="42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7"/>
                    <a:pt x="97" y="0"/>
                    <a:pt x="105" y="0"/>
                  </a:cubicBezTo>
                  <a:cubicBezTo>
                    <a:pt x="113" y="0"/>
                    <a:pt x="120" y="7"/>
                    <a:pt x="120" y="15"/>
                  </a:cubicBezTo>
                  <a:cubicBezTo>
                    <a:pt x="120" y="426"/>
                    <a:pt x="120" y="426"/>
                    <a:pt x="120" y="426"/>
                  </a:cubicBezTo>
                  <a:cubicBezTo>
                    <a:pt x="120" y="458"/>
                    <a:pt x="93" y="485"/>
                    <a:pt x="60" y="48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9" name="Freeform 109"/>
            <p:cNvSpPr>
              <a:spLocks/>
            </p:cNvSpPr>
            <p:nvPr/>
          </p:nvSpPr>
          <p:spPr bwMode="auto">
            <a:xfrm>
              <a:off x="7510463" y="3786188"/>
              <a:ext cx="100012" cy="50800"/>
            </a:xfrm>
            <a:custGeom>
              <a:avLst/>
              <a:gdLst>
                <a:gd name="T0" fmla="*/ 148 w 162"/>
                <a:gd name="T1" fmla="*/ 82 h 82"/>
                <a:gd name="T2" fmla="*/ 112 w 162"/>
                <a:gd name="T3" fmla="*/ 82 h 82"/>
                <a:gd name="T4" fmla="*/ 97 w 162"/>
                <a:gd name="T5" fmla="*/ 67 h 82"/>
                <a:gd name="T6" fmla="*/ 112 w 162"/>
                <a:gd name="T7" fmla="*/ 52 h 82"/>
                <a:gd name="T8" fmla="*/ 133 w 162"/>
                <a:gd name="T9" fmla="*/ 52 h 82"/>
                <a:gd name="T10" fmla="*/ 133 w 162"/>
                <a:gd name="T11" fmla="*/ 30 h 82"/>
                <a:gd name="T12" fmla="*/ 30 w 162"/>
                <a:gd name="T13" fmla="*/ 30 h 82"/>
                <a:gd name="T14" fmla="*/ 30 w 162"/>
                <a:gd name="T15" fmla="*/ 52 h 82"/>
                <a:gd name="T16" fmla="*/ 69 w 162"/>
                <a:gd name="T17" fmla="*/ 52 h 82"/>
                <a:gd name="T18" fmla="*/ 84 w 162"/>
                <a:gd name="T19" fmla="*/ 67 h 82"/>
                <a:gd name="T20" fmla="*/ 69 w 162"/>
                <a:gd name="T21" fmla="*/ 82 h 82"/>
                <a:gd name="T22" fmla="*/ 15 w 162"/>
                <a:gd name="T23" fmla="*/ 82 h 82"/>
                <a:gd name="T24" fmla="*/ 0 w 162"/>
                <a:gd name="T25" fmla="*/ 67 h 82"/>
                <a:gd name="T26" fmla="*/ 0 w 162"/>
                <a:gd name="T27" fmla="*/ 15 h 82"/>
                <a:gd name="T28" fmla="*/ 15 w 162"/>
                <a:gd name="T29" fmla="*/ 0 h 82"/>
                <a:gd name="T30" fmla="*/ 148 w 162"/>
                <a:gd name="T31" fmla="*/ 0 h 82"/>
                <a:gd name="T32" fmla="*/ 162 w 162"/>
                <a:gd name="T33" fmla="*/ 15 h 82"/>
                <a:gd name="T34" fmla="*/ 162 w 162"/>
                <a:gd name="T35" fmla="*/ 67 h 82"/>
                <a:gd name="T36" fmla="*/ 148 w 162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82">
                  <a:moveTo>
                    <a:pt x="148" y="82"/>
                  </a:moveTo>
                  <a:cubicBezTo>
                    <a:pt x="112" y="82"/>
                    <a:pt x="112" y="82"/>
                    <a:pt x="112" y="82"/>
                  </a:cubicBezTo>
                  <a:cubicBezTo>
                    <a:pt x="104" y="82"/>
                    <a:pt x="97" y="75"/>
                    <a:pt x="97" y="67"/>
                  </a:cubicBezTo>
                  <a:cubicBezTo>
                    <a:pt x="97" y="59"/>
                    <a:pt x="104" y="52"/>
                    <a:pt x="112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7" y="52"/>
                    <a:pt x="84" y="59"/>
                    <a:pt x="84" y="67"/>
                  </a:cubicBezTo>
                  <a:cubicBezTo>
                    <a:pt x="84" y="75"/>
                    <a:pt x="77" y="82"/>
                    <a:pt x="69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7" y="82"/>
                    <a:pt x="0" y="75"/>
                    <a:pt x="0" y="6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6" y="0"/>
                    <a:pt x="162" y="7"/>
                    <a:pt x="162" y="15"/>
                  </a:cubicBezTo>
                  <a:cubicBezTo>
                    <a:pt x="162" y="67"/>
                    <a:pt x="162" y="67"/>
                    <a:pt x="162" y="67"/>
                  </a:cubicBezTo>
                  <a:cubicBezTo>
                    <a:pt x="162" y="75"/>
                    <a:pt x="156" y="82"/>
                    <a:pt x="148" y="8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0" name="Freeform 110"/>
            <p:cNvSpPr>
              <a:spLocks/>
            </p:cNvSpPr>
            <p:nvPr/>
          </p:nvSpPr>
          <p:spPr bwMode="auto">
            <a:xfrm>
              <a:off x="7197725" y="4160838"/>
              <a:ext cx="474662" cy="49213"/>
            </a:xfrm>
            <a:custGeom>
              <a:avLst/>
              <a:gdLst>
                <a:gd name="T0" fmla="*/ 753 w 768"/>
                <a:gd name="T1" fmla="*/ 81 h 81"/>
                <a:gd name="T2" fmla="*/ 718 w 768"/>
                <a:gd name="T3" fmla="*/ 81 h 81"/>
                <a:gd name="T4" fmla="*/ 703 w 768"/>
                <a:gd name="T5" fmla="*/ 66 h 81"/>
                <a:gd name="T6" fmla="*/ 718 w 768"/>
                <a:gd name="T7" fmla="*/ 51 h 81"/>
                <a:gd name="T8" fmla="*/ 738 w 768"/>
                <a:gd name="T9" fmla="*/ 51 h 81"/>
                <a:gd name="T10" fmla="*/ 738 w 768"/>
                <a:gd name="T11" fmla="*/ 29 h 81"/>
                <a:gd name="T12" fmla="*/ 30 w 768"/>
                <a:gd name="T13" fmla="*/ 29 h 81"/>
                <a:gd name="T14" fmla="*/ 30 w 768"/>
                <a:gd name="T15" fmla="*/ 51 h 81"/>
                <a:gd name="T16" fmla="*/ 674 w 768"/>
                <a:gd name="T17" fmla="*/ 51 h 81"/>
                <a:gd name="T18" fmla="*/ 689 w 768"/>
                <a:gd name="T19" fmla="*/ 66 h 81"/>
                <a:gd name="T20" fmla="*/ 674 w 768"/>
                <a:gd name="T21" fmla="*/ 81 h 81"/>
                <a:gd name="T22" fmla="*/ 15 w 768"/>
                <a:gd name="T23" fmla="*/ 81 h 81"/>
                <a:gd name="T24" fmla="*/ 0 w 768"/>
                <a:gd name="T25" fmla="*/ 66 h 81"/>
                <a:gd name="T26" fmla="*/ 0 w 768"/>
                <a:gd name="T27" fmla="*/ 15 h 81"/>
                <a:gd name="T28" fmla="*/ 15 w 768"/>
                <a:gd name="T29" fmla="*/ 0 h 81"/>
                <a:gd name="T30" fmla="*/ 753 w 768"/>
                <a:gd name="T31" fmla="*/ 0 h 81"/>
                <a:gd name="T32" fmla="*/ 768 w 768"/>
                <a:gd name="T33" fmla="*/ 15 h 81"/>
                <a:gd name="T34" fmla="*/ 768 w 768"/>
                <a:gd name="T35" fmla="*/ 66 h 81"/>
                <a:gd name="T36" fmla="*/ 753 w 768"/>
                <a:gd name="T3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8" h="81">
                  <a:moveTo>
                    <a:pt x="753" y="81"/>
                  </a:moveTo>
                  <a:cubicBezTo>
                    <a:pt x="718" y="81"/>
                    <a:pt x="718" y="81"/>
                    <a:pt x="718" y="81"/>
                  </a:cubicBezTo>
                  <a:cubicBezTo>
                    <a:pt x="710" y="81"/>
                    <a:pt x="703" y="74"/>
                    <a:pt x="703" y="66"/>
                  </a:cubicBezTo>
                  <a:cubicBezTo>
                    <a:pt x="703" y="58"/>
                    <a:pt x="710" y="51"/>
                    <a:pt x="718" y="51"/>
                  </a:cubicBezTo>
                  <a:cubicBezTo>
                    <a:pt x="738" y="51"/>
                    <a:pt x="738" y="51"/>
                    <a:pt x="738" y="51"/>
                  </a:cubicBezTo>
                  <a:cubicBezTo>
                    <a:pt x="738" y="29"/>
                    <a:pt x="738" y="29"/>
                    <a:pt x="738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674" y="51"/>
                    <a:pt x="674" y="51"/>
                    <a:pt x="674" y="51"/>
                  </a:cubicBezTo>
                  <a:cubicBezTo>
                    <a:pt x="683" y="51"/>
                    <a:pt x="689" y="58"/>
                    <a:pt x="689" y="66"/>
                  </a:cubicBezTo>
                  <a:cubicBezTo>
                    <a:pt x="689" y="74"/>
                    <a:pt x="683" y="81"/>
                    <a:pt x="674" y="81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7" y="81"/>
                    <a:pt x="0" y="74"/>
                    <a:pt x="0" y="6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753" y="0"/>
                    <a:pt x="753" y="0"/>
                    <a:pt x="753" y="0"/>
                  </a:cubicBezTo>
                  <a:cubicBezTo>
                    <a:pt x="761" y="0"/>
                    <a:pt x="768" y="6"/>
                    <a:pt x="768" y="15"/>
                  </a:cubicBezTo>
                  <a:cubicBezTo>
                    <a:pt x="768" y="66"/>
                    <a:pt x="768" y="66"/>
                    <a:pt x="768" y="66"/>
                  </a:cubicBezTo>
                  <a:cubicBezTo>
                    <a:pt x="768" y="74"/>
                    <a:pt x="761" y="81"/>
                    <a:pt x="753" y="8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1" name="Freeform 111"/>
            <p:cNvSpPr>
              <a:spLocks/>
            </p:cNvSpPr>
            <p:nvPr/>
          </p:nvSpPr>
          <p:spPr bwMode="auto">
            <a:xfrm>
              <a:off x="7218363" y="3865563"/>
              <a:ext cx="19050" cy="312738"/>
            </a:xfrm>
            <a:custGeom>
              <a:avLst/>
              <a:gdLst>
                <a:gd name="T0" fmla="*/ 15 w 30"/>
                <a:gd name="T1" fmla="*/ 506 h 506"/>
                <a:gd name="T2" fmla="*/ 0 w 30"/>
                <a:gd name="T3" fmla="*/ 492 h 506"/>
                <a:gd name="T4" fmla="*/ 0 w 30"/>
                <a:gd name="T5" fmla="*/ 15 h 506"/>
                <a:gd name="T6" fmla="*/ 15 w 30"/>
                <a:gd name="T7" fmla="*/ 0 h 506"/>
                <a:gd name="T8" fmla="*/ 30 w 30"/>
                <a:gd name="T9" fmla="*/ 15 h 506"/>
                <a:gd name="T10" fmla="*/ 30 w 30"/>
                <a:gd name="T11" fmla="*/ 492 h 506"/>
                <a:gd name="T12" fmla="*/ 15 w 30"/>
                <a:gd name="T13" fmla="*/ 506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06">
                  <a:moveTo>
                    <a:pt x="15" y="506"/>
                  </a:moveTo>
                  <a:cubicBezTo>
                    <a:pt x="7" y="506"/>
                    <a:pt x="0" y="500"/>
                    <a:pt x="0" y="49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30" y="500"/>
                    <a:pt x="23" y="506"/>
                    <a:pt x="15" y="50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2" name="Freeform 112"/>
            <p:cNvSpPr>
              <a:spLocks/>
            </p:cNvSpPr>
            <p:nvPr/>
          </p:nvSpPr>
          <p:spPr bwMode="auto">
            <a:xfrm>
              <a:off x="7632700" y="3865563"/>
              <a:ext cx="19050" cy="312738"/>
            </a:xfrm>
            <a:custGeom>
              <a:avLst/>
              <a:gdLst>
                <a:gd name="T0" fmla="*/ 15 w 30"/>
                <a:gd name="T1" fmla="*/ 506 h 506"/>
                <a:gd name="T2" fmla="*/ 0 w 30"/>
                <a:gd name="T3" fmla="*/ 492 h 506"/>
                <a:gd name="T4" fmla="*/ 0 w 30"/>
                <a:gd name="T5" fmla="*/ 15 h 506"/>
                <a:gd name="T6" fmla="*/ 15 w 30"/>
                <a:gd name="T7" fmla="*/ 0 h 506"/>
                <a:gd name="T8" fmla="*/ 30 w 30"/>
                <a:gd name="T9" fmla="*/ 15 h 506"/>
                <a:gd name="T10" fmla="*/ 30 w 30"/>
                <a:gd name="T11" fmla="*/ 492 h 506"/>
                <a:gd name="T12" fmla="*/ 15 w 30"/>
                <a:gd name="T13" fmla="*/ 506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06">
                  <a:moveTo>
                    <a:pt x="15" y="506"/>
                  </a:moveTo>
                  <a:cubicBezTo>
                    <a:pt x="7" y="506"/>
                    <a:pt x="0" y="500"/>
                    <a:pt x="0" y="49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30" y="500"/>
                    <a:pt x="23" y="506"/>
                    <a:pt x="15" y="50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3" name="Freeform 113"/>
            <p:cNvSpPr>
              <a:spLocks/>
            </p:cNvSpPr>
            <p:nvPr/>
          </p:nvSpPr>
          <p:spPr bwMode="auto">
            <a:xfrm>
              <a:off x="7218363" y="3900488"/>
              <a:ext cx="74612" cy="17463"/>
            </a:xfrm>
            <a:custGeom>
              <a:avLst/>
              <a:gdLst>
                <a:gd name="T0" fmla="*/ 104 w 119"/>
                <a:gd name="T1" fmla="*/ 29 h 29"/>
                <a:gd name="T2" fmla="*/ 15 w 119"/>
                <a:gd name="T3" fmla="*/ 29 h 29"/>
                <a:gd name="T4" fmla="*/ 0 w 119"/>
                <a:gd name="T5" fmla="*/ 14 h 29"/>
                <a:gd name="T6" fmla="*/ 15 w 119"/>
                <a:gd name="T7" fmla="*/ 0 h 29"/>
                <a:gd name="T8" fmla="*/ 104 w 119"/>
                <a:gd name="T9" fmla="*/ 0 h 29"/>
                <a:gd name="T10" fmla="*/ 119 w 119"/>
                <a:gd name="T11" fmla="*/ 14 h 29"/>
                <a:gd name="T12" fmla="*/ 104 w 119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9">
                  <a:moveTo>
                    <a:pt x="104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12" y="0"/>
                    <a:pt x="119" y="6"/>
                    <a:pt x="119" y="14"/>
                  </a:cubicBezTo>
                  <a:cubicBezTo>
                    <a:pt x="119" y="23"/>
                    <a:pt x="112" y="29"/>
                    <a:pt x="104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4" name="Freeform 114"/>
            <p:cNvSpPr>
              <a:spLocks/>
            </p:cNvSpPr>
            <p:nvPr/>
          </p:nvSpPr>
          <p:spPr bwMode="auto">
            <a:xfrm>
              <a:off x="7329488" y="3900488"/>
              <a:ext cx="87312" cy="17463"/>
            </a:xfrm>
            <a:custGeom>
              <a:avLst/>
              <a:gdLst>
                <a:gd name="T0" fmla="*/ 126 w 140"/>
                <a:gd name="T1" fmla="*/ 29 h 29"/>
                <a:gd name="T2" fmla="*/ 15 w 140"/>
                <a:gd name="T3" fmla="*/ 29 h 29"/>
                <a:gd name="T4" fmla="*/ 0 w 140"/>
                <a:gd name="T5" fmla="*/ 14 h 29"/>
                <a:gd name="T6" fmla="*/ 15 w 140"/>
                <a:gd name="T7" fmla="*/ 0 h 29"/>
                <a:gd name="T8" fmla="*/ 126 w 140"/>
                <a:gd name="T9" fmla="*/ 0 h 29"/>
                <a:gd name="T10" fmla="*/ 140 w 140"/>
                <a:gd name="T11" fmla="*/ 14 h 29"/>
                <a:gd name="T12" fmla="*/ 126 w 140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29">
                  <a:moveTo>
                    <a:pt x="126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34" y="0"/>
                    <a:pt x="140" y="6"/>
                    <a:pt x="140" y="14"/>
                  </a:cubicBezTo>
                  <a:cubicBezTo>
                    <a:pt x="140" y="23"/>
                    <a:pt x="134" y="29"/>
                    <a:pt x="12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5" name="Freeform 115"/>
            <p:cNvSpPr>
              <a:spLocks/>
            </p:cNvSpPr>
            <p:nvPr/>
          </p:nvSpPr>
          <p:spPr bwMode="auto">
            <a:xfrm>
              <a:off x="7454900" y="3900488"/>
              <a:ext cx="87312" cy="17463"/>
            </a:xfrm>
            <a:custGeom>
              <a:avLst/>
              <a:gdLst>
                <a:gd name="T0" fmla="*/ 126 w 141"/>
                <a:gd name="T1" fmla="*/ 29 h 29"/>
                <a:gd name="T2" fmla="*/ 15 w 141"/>
                <a:gd name="T3" fmla="*/ 29 h 29"/>
                <a:gd name="T4" fmla="*/ 0 w 141"/>
                <a:gd name="T5" fmla="*/ 14 h 29"/>
                <a:gd name="T6" fmla="*/ 15 w 141"/>
                <a:gd name="T7" fmla="*/ 0 h 29"/>
                <a:gd name="T8" fmla="*/ 126 w 141"/>
                <a:gd name="T9" fmla="*/ 0 h 29"/>
                <a:gd name="T10" fmla="*/ 141 w 141"/>
                <a:gd name="T11" fmla="*/ 14 h 29"/>
                <a:gd name="T12" fmla="*/ 126 w 141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9">
                  <a:moveTo>
                    <a:pt x="126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34" y="0"/>
                    <a:pt x="141" y="6"/>
                    <a:pt x="141" y="14"/>
                  </a:cubicBezTo>
                  <a:cubicBezTo>
                    <a:pt x="141" y="23"/>
                    <a:pt x="134" y="29"/>
                    <a:pt x="12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6" name="Freeform 116"/>
            <p:cNvSpPr>
              <a:spLocks/>
            </p:cNvSpPr>
            <p:nvPr/>
          </p:nvSpPr>
          <p:spPr bwMode="auto">
            <a:xfrm>
              <a:off x="7578725" y="3900488"/>
              <a:ext cx="73025" cy="17463"/>
            </a:xfrm>
            <a:custGeom>
              <a:avLst/>
              <a:gdLst>
                <a:gd name="T0" fmla="*/ 102 w 117"/>
                <a:gd name="T1" fmla="*/ 29 h 29"/>
                <a:gd name="T2" fmla="*/ 15 w 117"/>
                <a:gd name="T3" fmla="*/ 29 h 29"/>
                <a:gd name="T4" fmla="*/ 0 w 117"/>
                <a:gd name="T5" fmla="*/ 14 h 29"/>
                <a:gd name="T6" fmla="*/ 15 w 117"/>
                <a:gd name="T7" fmla="*/ 0 h 29"/>
                <a:gd name="T8" fmla="*/ 102 w 117"/>
                <a:gd name="T9" fmla="*/ 0 h 29"/>
                <a:gd name="T10" fmla="*/ 117 w 117"/>
                <a:gd name="T11" fmla="*/ 14 h 29"/>
                <a:gd name="T12" fmla="*/ 102 w 117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9">
                  <a:moveTo>
                    <a:pt x="102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6" y="29"/>
                    <a:pt x="0" y="23"/>
                    <a:pt x="0" y="14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10" y="0"/>
                    <a:pt x="117" y="6"/>
                    <a:pt x="117" y="14"/>
                  </a:cubicBezTo>
                  <a:cubicBezTo>
                    <a:pt x="117" y="23"/>
                    <a:pt x="110" y="29"/>
                    <a:pt x="102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7" name="Freeform 117"/>
            <p:cNvSpPr>
              <a:spLocks/>
            </p:cNvSpPr>
            <p:nvPr/>
          </p:nvSpPr>
          <p:spPr bwMode="auto">
            <a:xfrm>
              <a:off x="7218363" y="3992563"/>
              <a:ext cx="74612" cy="19050"/>
            </a:xfrm>
            <a:custGeom>
              <a:avLst/>
              <a:gdLst>
                <a:gd name="T0" fmla="*/ 104 w 119"/>
                <a:gd name="T1" fmla="*/ 29 h 29"/>
                <a:gd name="T2" fmla="*/ 15 w 119"/>
                <a:gd name="T3" fmla="*/ 29 h 29"/>
                <a:gd name="T4" fmla="*/ 0 w 119"/>
                <a:gd name="T5" fmla="*/ 14 h 29"/>
                <a:gd name="T6" fmla="*/ 15 w 119"/>
                <a:gd name="T7" fmla="*/ 0 h 29"/>
                <a:gd name="T8" fmla="*/ 104 w 119"/>
                <a:gd name="T9" fmla="*/ 0 h 29"/>
                <a:gd name="T10" fmla="*/ 119 w 119"/>
                <a:gd name="T11" fmla="*/ 14 h 29"/>
                <a:gd name="T12" fmla="*/ 104 w 119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29">
                  <a:moveTo>
                    <a:pt x="104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12" y="0"/>
                    <a:pt x="119" y="6"/>
                    <a:pt x="119" y="14"/>
                  </a:cubicBezTo>
                  <a:cubicBezTo>
                    <a:pt x="119" y="23"/>
                    <a:pt x="112" y="29"/>
                    <a:pt x="104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8" name="Freeform 118"/>
            <p:cNvSpPr>
              <a:spLocks/>
            </p:cNvSpPr>
            <p:nvPr/>
          </p:nvSpPr>
          <p:spPr bwMode="auto">
            <a:xfrm>
              <a:off x="7329488" y="3992563"/>
              <a:ext cx="87312" cy="19050"/>
            </a:xfrm>
            <a:custGeom>
              <a:avLst/>
              <a:gdLst>
                <a:gd name="T0" fmla="*/ 126 w 140"/>
                <a:gd name="T1" fmla="*/ 29 h 29"/>
                <a:gd name="T2" fmla="*/ 15 w 140"/>
                <a:gd name="T3" fmla="*/ 29 h 29"/>
                <a:gd name="T4" fmla="*/ 0 w 140"/>
                <a:gd name="T5" fmla="*/ 14 h 29"/>
                <a:gd name="T6" fmla="*/ 15 w 140"/>
                <a:gd name="T7" fmla="*/ 0 h 29"/>
                <a:gd name="T8" fmla="*/ 126 w 140"/>
                <a:gd name="T9" fmla="*/ 0 h 29"/>
                <a:gd name="T10" fmla="*/ 140 w 140"/>
                <a:gd name="T11" fmla="*/ 14 h 29"/>
                <a:gd name="T12" fmla="*/ 126 w 140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29">
                  <a:moveTo>
                    <a:pt x="126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34" y="0"/>
                    <a:pt x="140" y="6"/>
                    <a:pt x="140" y="14"/>
                  </a:cubicBezTo>
                  <a:cubicBezTo>
                    <a:pt x="140" y="23"/>
                    <a:pt x="134" y="29"/>
                    <a:pt x="12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9" name="Freeform 119"/>
            <p:cNvSpPr>
              <a:spLocks/>
            </p:cNvSpPr>
            <p:nvPr/>
          </p:nvSpPr>
          <p:spPr bwMode="auto">
            <a:xfrm>
              <a:off x="7454900" y="3992563"/>
              <a:ext cx="87312" cy="19050"/>
            </a:xfrm>
            <a:custGeom>
              <a:avLst/>
              <a:gdLst>
                <a:gd name="T0" fmla="*/ 126 w 141"/>
                <a:gd name="T1" fmla="*/ 29 h 29"/>
                <a:gd name="T2" fmla="*/ 15 w 141"/>
                <a:gd name="T3" fmla="*/ 29 h 29"/>
                <a:gd name="T4" fmla="*/ 0 w 141"/>
                <a:gd name="T5" fmla="*/ 14 h 29"/>
                <a:gd name="T6" fmla="*/ 15 w 141"/>
                <a:gd name="T7" fmla="*/ 0 h 29"/>
                <a:gd name="T8" fmla="*/ 126 w 141"/>
                <a:gd name="T9" fmla="*/ 0 h 29"/>
                <a:gd name="T10" fmla="*/ 141 w 141"/>
                <a:gd name="T11" fmla="*/ 14 h 29"/>
                <a:gd name="T12" fmla="*/ 126 w 141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9">
                  <a:moveTo>
                    <a:pt x="126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34" y="0"/>
                    <a:pt x="141" y="6"/>
                    <a:pt x="141" y="14"/>
                  </a:cubicBezTo>
                  <a:cubicBezTo>
                    <a:pt x="141" y="23"/>
                    <a:pt x="134" y="29"/>
                    <a:pt x="12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0" name="Freeform 120"/>
            <p:cNvSpPr>
              <a:spLocks/>
            </p:cNvSpPr>
            <p:nvPr/>
          </p:nvSpPr>
          <p:spPr bwMode="auto">
            <a:xfrm>
              <a:off x="7578725" y="3992563"/>
              <a:ext cx="73025" cy="19050"/>
            </a:xfrm>
            <a:custGeom>
              <a:avLst/>
              <a:gdLst>
                <a:gd name="T0" fmla="*/ 102 w 117"/>
                <a:gd name="T1" fmla="*/ 29 h 29"/>
                <a:gd name="T2" fmla="*/ 15 w 117"/>
                <a:gd name="T3" fmla="*/ 29 h 29"/>
                <a:gd name="T4" fmla="*/ 0 w 117"/>
                <a:gd name="T5" fmla="*/ 14 h 29"/>
                <a:gd name="T6" fmla="*/ 15 w 117"/>
                <a:gd name="T7" fmla="*/ 0 h 29"/>
                <a:gd name="T8" fmla="*/ 102 w 117"/>
                <a:gd name="T9" fmla="*/ 0 h 29"/>
                <a:gd name="T10" fmla="*/ 117 w 117"/>
                <a:gd name="T11" fmla="*/ 14 h 29"/>
                <a:gd name="T12" fmla="*/ 102 w 117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9">
                  <a:moveTo>
                    <a:pt x="102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6" y="29"/>
                    <a:pt x="0" y="23"/>
                    <a:pt x="0" y="14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10" y="0"/>
                    <a:pt x="117" y="6"/>
                    <a:pt x="117" y="14"/>
                  </a:cubicBezTo>
                  <a:cubicBezTo>
                    <a:pt x="117" y="23"/>
                    <a:pt x="110" y="29"/>
                    <a:pt x="102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5" name="Группа 1854"/>
          <p:cNvGrpSpPr/>
          <p:nvPr/>
        </p:nvGrpSpPr>
        <p:grpSpPr>
          <a:xfrm>
            <a:off x="7348538" y="3076575"/>
            <a:ext cx="173037" cy="474663"/>
            <a:chOff x="7348538" y="3076575"/>
            <a:chExt cx="173037" cy="474663"/>
          </a:xfrm>
        </p:grpSpPr>
        <p:sp>
          <p:nvSpPr>
            <p:cNvPr id="1751" name="Freeform 121"/>
            <p:cNvSpPr>
              <a:spLocks/>
            </p:cNvSpPr>
            <p:nvPr/>
          </p:nvSpPr>
          <p:spPr bwMode="auto">
            <a:xfrm>
              <a:off x="7353300" y="3227388"/>
              <a:ext cx="163512" cy="53975"/>
            </a:xfrm>
            <a:custGeom>
              <a:avLst/>
              <a:gdLst>
                <a:gd name="T0" fmla="*/ 132 w 264"/>
                <a:gd name="T1" fmla="*/ 87 h 87"/>
                <a:gd name="T2" fmla="*/ 0 w 264"/>
                <a:gd name="T3" fmla="*/ 41 h 87"/>
                <a:gd name="T4" fmla="*/ 58 w 264"/>
                <a:gd name="T5" fmla="*/ 2 h 87"/>
                <a:gd name="T6" fmla="*/ 76 w 264"/>
                <a:gd name="T7" fmla="*/ 14 h 87"/>
                <a:gd name="T8" fmla="*/ 64 w 264"/>
                <a:gd name="T9" fmla="*/ 31 h 87"/>
                <a:gd name="T10" fmla="*/ 31 w 264"/>
                <a:gd name="T11" fmla="*/ 42 h 87"/>
                <a:gd name="T12" fmla="*/ 132 w 264"/>
                <a:gd name="T13" fmla="*/ 58 h 87"/>
                <a:gd name="T14" fmla="*/ 231 w 264"/>
                <a:gd name="T15" fmla="*/ 41 h 87"/>
                <a:gd name="T16" fmla="*/ 200 w 264"/>
                <a:gd name="T17" fmla="*/ 31 h 87"/>
                <a:gd name="T18" fmla="*/ 188 w 264"/>
                <a:gd name="T19" fmla="*/ 14 h 87"/>
                <a:gd name="T20" fmla="*/ 205 w 264"/>
                <a:gd name="T21" fmla="*/ 2 h 87"/>
                <a:gd name="T22" fmla="*/ 264 w 264"/>
                <a:gd name="T23" fmla="*/ 41 h 87"/>
                <a:gd name="T24" fmla="*/ 132 w 264"/>
                <a:gd name="T2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87">
                  <a:moveTo>
                    <a:pt x="132" y="87"/>
                  </a:moveTo>
                  <a:cubicBezTo>
                    <a:pt x="118" y="87"/>
                    <a:pt x="0" y="86"/>
                    <a:pt x="0" y="41"/>
                  </a:cubicBezTo>
                  <a:cubicBezTo>
                    <a:pt x="0" y="23"/>
                    <a:pt x="21" y="9"/>
                    <a:pt x="58" y="2"/>
                  </a:cubicBezTo>
                  <a:cubicBezTo>
                    <a:pt x="66" y="0"/>
                    <a:pt x="74" y="6"/>
                    <a:pt x="76" y="14"/>
                  </a:cubicBezTo>
                  <a:cubicBezTo>
                    <a:pt x="77" y="22"/>
                    <a:pt x="72" y="30"/>
                    <a:pt x="64" y="31"/>
                  </a:cubicBezTo>
                  <a:cubicBezTo>
                    <a:pt x="46" y="35"/>
                    <a:pt x="36" y="39"/>
                    <a:pt x="31" y="42"/>
                  </a:cubicBezTo>
                  <a:cubicBezTo>
                    <a:pt x="40" y="47"/>
                    <a:pt x="75" y="58"/>
                    <a:pt x="132" y="58"/>
                  </a:cubicBezTo>
                  <a:cubicBezTo>
                    <a:pt x="186" y="58"/>
                    <a:pt x="220" y="48"/>
                    <a:pt x="231" y="41"/>
                  </a:cubicBezTo>
                  <a:cubicBezTo>
                    <a:pt x="226" y="38"/>
                    <a:pt x="217" y="34"/>
                    <a:pt x="200" y="31"/>
                  </a:cubicBezTo>
                  <a:cubicBezTo>
                    <a:pt x="192" y="30"/>
                    <a:pt x="186" y="22"/>
                    <a:pt x="188" y="14"/>
                  </a:cubicBezTo>
                  <a:cubicBezTo>
                    <a:pt x="189" y="6"/>
                    <a:pt x="197" y="0"/>
                    <a:pt x="205" y="2"/>
                  </a:cubicBezTo>
                  <a:cubicBezTo>
                    <a:pt x="243" y="9"/>
                    <a:pt x="264" y="23"/>
                    <a:pt x="264" y="41"/>
                  </a:cubicBezTo>
                  <a:cubicBezTo>
                    <a:pt x="264" y="86"/>
                    <a:pt x="145" y="87"/>
                    <a:pt x="132" y="8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2" name="Freeform 122"/>
            <p:cNvSpPr>
              <a:spLocks/>
            </p:cNvSpPr>
            <p:nvPr/>
          </p:nvSpPr>
          <p:spPr bwMode="auto">
            <a:xfrm>
              <a:off x="7353300" y="3281363"/>
              <a:ext cx="163512" cy="38100"/>
            </a:xfrm>
            <a:custGeom>
              <a:avLst/>
              <a:gdLst>
                <a:gd name="T0" fmla="*/ 132 w 264"/>
                <a:gd name="T1" fmla="*/ 60 h 60"/>
                <a:gd name="T2" fmla="*/ 0 w 264"/>
                <a:gd name="T3" fmla="*/ 15 h 60"/>
                <a:gd name="T4" fmla="*/ 15 w 264"/>
                <a:gd name="T5" fmla="*/ 0 h 60"/>
                <a:gd name="T6" fmla="*/ 30 w 264"/>
                <a:gd name="T7" fmla="*/ 12 h 60"/>
                <a:gd name="T8" fmla="*/ 132 w 264"/>
                <a:gd name="T9" fmla="*/ 30 h 60"/>
                <a:gd name="T10" fmla="*/ 234 w 264"/>
                <a:gd name="T11" fmla="*/ 12 h 60"/>
                <a:gd name="T12" fmla="*/ 249 w 264"/>
                <a:gd name="T13" fmla="*/ 0 h 60"/>
                <a:gd name="T14" fmla="*/ 264 w 264"/>
                <a:gd name="T15" fmla="*/ 15 h 60"/>
                <a:gd name="T16" fmla="*/ 132 w 264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4" h="60">
                  <a:moveTo>
                    <a:pt x="132" y="60"/>
                  </a:moveTo>
                  <a:cubicBezTo>
                    <a:pt x="118" y="60"/>
                    <a:pt x="0" y="59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2" y="0"/>
                    <a:pt x="28" y="5"/>
                    <a:pt x="30" y="12"/>
                  </a:cubicBezTo>
                  <a:cubicBezTo>
                    <a:pt x="36" y="19"/>
                    <a:pt x="72" y="30"/>
                    <a:pt x="132" y="30"/>
                  </a:cubicBezTo>
                  <a:cubicBezTo>
                    <a:pt x="191" y="30"/>
                    <a:pt x="227" y="19"/>
                    <a:pt x="234" y="12"/>
                  </a:cubicBezTo>
                  <a:cubicBezTo>
                    <a:pt x="235" y="5"/>
                    <a:pt x="241" y="0"/>
                    <a:pt x="249" y="0"/>
                  </a:cubicBezTo>
                  <a:cubicBezTo>
                    <a:pt x="257" y="0"/>
                    <a:pt x="264" y="7"/>
                    <a:pt x="264" y="15"/>
                  </a:cubicBezTo>
                  <a:cubicBezTo>
                    <a:pt x="264" y="59"/>
                    <a:pt x="145" y="60"/>
                    <a:pt x="132" y="6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3" name="Freeform 123"/>
            <p:cNvSpPr>
              <a:spLocks/>
            </p:cNvSpPr>
            <p:nvPr/>
          </p:nvSpPr>
          <p:spPr bwMode="auto">
            <a:xfrm>
              <a:off x="7353300" y="3243263"/>
              <a:ext cx="19050" cy="57150"/>
            </a:xfrm>
            <a:custGeom>
              <a:avLst/>
              <a:gdLst>
                <a:gd name="T0" fmla="*/ 15 w 30"/>
                <a:gd name="T1" fmla="*/ 93 h 93"/>
                <a:gd name="T2" fmla="*/ 0 w 30"/>
                <a:gd name="T3" fmla="*/ 78 h 93"/>
                <a:gd name="T4" fmla="*/ 0 w 30"/>
                <a:gd name="T5" fmla="*/ 15 h 93"/>
                <a:gd name="T6" fmla="*/ 15 w 30"/>
                <a:gd name="T7" fmla="*/ 0 h 93"/>
                <a:gd name="T8" fmla="*/ 30 w 30"/>
                <a:gd name="T9" fmla="*/ 15 h 93"/>
                <a:gd name="T10" fmla="*/ 30 w 30"/>
                <a:gd name="T11" fmla="*/ 78 h 93"/>
                <a:gd name="T12" fmla="*/ 15 w 30"/>
                <a:gd name="T1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3">
                  <a:moveTo>
                    <a:pt x="15" y="93"/>
                  </a:moveTo>
                  <a:cubicBezTo>
                    <a:pt x="7" y="93"/>
                    <a:pt x="0" y="86"/>
                    <a:pt x="0" y="7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86"/>
                    <a:pt x="23" y="93"/>
                    <a:pt x="15" y="9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4" name="Freeform 124"/>
            <p:cNvSpPr>
              <a:spLocks/>
            </p:cNvSpPr>
            <p:nvPr/>
          </p:nvSpPr>
          <p:spPr bwMode="auto">
            <a:xfrm>
              <a:off x="7499350" y="3243263"/>
              <a:ext cx="17462" cy="31750"/>
            </a:xfrm>
            <a:custGeom>
              <a:avLst/>
              <a:gdLst>
                <a:gd name="T0" fmla="*/ 15 w 30"/>
                <a:gd name="T1" fmla="*/ 52 h 52"/>
                <a:gd name="T2" fmla="*/ 0 w 30"/>
                <a:gd name="T3" fmla="*/ 38 h 52"/>
                <a:gd name="T4" fmla="*/ 0 w 30"/>
                <a:gd name="T5" fmla="*/ 15 h 52"/>
                <a:gd name="T6" fmla="*/ 15 w 30"/>
                <a:gd name="T7" fmla="*/ 0 h 52"/>
                <a:gd name="T8" fmla="*/ 30 w 30"/>
                <a:gd name="T9" fmla="*/ 15 h 52"/>
                <a:gd name="T10" fmla="*/ 30 w 30"/>
                <a:gd name="T11" fmla="*/ 38 h 52"/>
                <a:gd name="T12" fmla="*/ 15 w 30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2">
                  <a:moveTo>
                    <a:pt x="15" y="52"/>
                  </a:moveTo>
                  <a:cubicBezTo>
                    <a:pt x="7" y="52"/>
                    <a:pt x="0" y="46"/>
                    <a:pt x="0" y="3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46"/>
                    <a:pt x="23" y="52"/>
                    <a:pt x="15" y="5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5" name="Freeform 125"/>
            <p:cNvSpPr>
              <a:spLocks/>
            </p:cNvSpPr>
            <p:nvPr/>
          </p:nvSpPr>
          <p:spPr bwMode="auto">
            <a:xfrm>
              <a:off x="7369175" y="3292475"/>
              <a:ext cx="131762" cy="258763"/>
            </a:xfrm>
            <a:custGeom>
              <a:avLst/>
              <a:gdLst>
                <a:gd name="T0" fmla="*/ 107 w 213"/>
                <a:gd name="T1" fmla="*/ 418 h 418"/>
                <a:gd name="T2" fmla="*/ 0 w 213"/>
                <a:gd name="T3" fmla="*/ 311 h 418"/>
                <a:gd name="T4" fmla="*/ 0 w 213"/>
                <a:gd name="T5" fmla="*/ 64 h 418"/>
                <a:gd name="T6" fmla="*/ 14 w 213"/>
                <a:gd name="T7" fmla="*/ 49 h 418"/>
                <a:gd name="T8" fmla="*/ 29 w 213"/>
                <a:gd name="T9" fmla="*/ 64 h 418"/>
                <a:gd name="T10" fmla="*/ 29 w 213"/>
                <a:gd name="T11" fmla="*/ 311 h 418"/>
                <a:gd name="T12" fmla="*/ 107 w 213"/>
                <a:gd name="T13" fmla="*/ 388 h 418"/>
                <a:gd name="T14" fmla="*/ 184 w 213"/>
                <a:gd name="T15" fmla="*/ 311 h 418"/>
                <a:gd name="T16" fmla="*/ 184 w 213"/>
                <a:gd name="T17" fmla="*/ 15 h 418"/>
                <a:gd name="T18" fmla="*/ 198 w 213"/>
                <a:gd name="T19" fmla="*/ 0 h 418"/>
                <a:gd name="T20" fmla="*/ 213 w 213"/>
                <a:gd name="T21" fmla="*/ 15 h 418"/>
                <a:gd name="T22" fmla="*/ 213 w 213"/>
                <a:gd name="T23" fmla="*/ 311 h 418"/>
                <a:gd name="T24" fmla="*/ 107 w 213"/>
                <a:gd name="T25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418">
                  <a:moveTo>
                    <a:pt x="107" y="418"/>
                  </a:moveTo>
                  <a:cubicBezTo>
                    <a:pt x="48" y="418"/>
                    <a:pt x="0" y="370"/>
                    <a:pt x="0" y="311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56"/>
                    <a:pt x="6" y="49"/>
                    <a:pt x="14" y="49"/>
                  </a:cubicBezTo>
                  <a:cubicBezTo>
                    <a:pt x="23" y="49"/>
                    <a:pt x="29" y="56"/>
                    <a:pt x="29" y="64"/>
                  </a:cubicBezTo>
                  <a:cubicBezTo>
                    <a:pt x="29" y="311"/>
                    <a:pt x="29" y="311"/>
                    <a:pt x="29" y="311"/>
                  </a:cubicBezTo>
                  <a:cubicBezTo>
                    <a:pt x="29" y="353"/>
                    <a:pt x="65" y="388"/>
                    <a:pt x="107" y="388"/>
                  </a:cubicBezTo>
                  <a:cubicBezTo>
                    <a:pt x="149" y="388"/>
                    <a:pt x="184" y="354"/>
                    <a:pt x="184" y="311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4" y="7"/>
                    <a:pt x="190" y="0"/>
                    <a:pt x="198" y="0"/>
                  </a:cubicBezTo>
                  <a:cubicBezTo>
                    <a:pt x="207" y="0"/>
                    <a:pt x="213" y="7"/>
                    <a:pt x="213" y="15"/>
                  </a:cubicBezTo>
                  <a:cubicBezTo>
                    <a:pt x="213" y="311"/>
                    <a:pt x="213" y="311"/>
                    <a:pt x="213" y="311"/>
                  </a:cubicBezTo>
                  <a:cubicBezTo>
                    <a:pt x="213" y="370"/>
                    <a:pt x="166" y="418"/>
                    <a:pt x="107" y="41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6" name="Freeform 126"/>
            <p:cNvSpPr>
              <a:spLocks/>
            </p:cNvSpPr>
            <p:nvPr/>
          </p:nvSpPr>
          <p:spPr bwMode="auto">
            <a:xfrm>
              <a:off x="7348538" y="3076575"/>
              <a:ext cx="173037" cy="131763"/>
            </a:xfrm>
            <a:custGeom>
              <a:avLst/>
              <a:gdLst>
                <a:gd name="T0" fmla="*/ 49 w 280"/>
                <a:gd name="T1" fmla="*/ 212 h 214"/>
                <a:gd name="T2" fmla="*/ 43 w 280"/>
                <a:gd name="T3" fmla="*/ 211 h 214"/>
                <a:gd name="T4" fmla="*/ 0 w 280"/>
                <a:gd name="T5" fmla="*/ 147 h 214"/>
                <a:gd name="T6" fmla="*/ 40 w 280"/>
                <a:gd name="T7" fmla="*/ 85 h 214"/>
                <a:gd name="T8" fmla="*/ 109 w 280"/>
                <a:gd name="T9" fmla="*/ 19 h 214"/>
                <a:gd name="T10" fmla="*/ 130 w 280"/>
                <a:gd name="T11" fmla="*/ 22 h 214"/>
                <a:gd name="T12" fmla="*/ 181 w 280"/>
                <a:gd name="T13" fmla="*/ 0 h 214"/>
                <a:gd name="T14" fmla="*/ 251 w 280"/>
                <a:gd name="T15" fmla="*/ 69 h 214"/>
                <a:gd name="T16" fmla="*/ 248 w 280"/>
                <a:gd name="T17" fmla="*/ 88 h 214"/>
                <a:gd name="T18" fmla="*/ 280 w 280"/>
                <a:gd name="T19" fmla="*/ 147 h 214"/>
                <a:gd name="T20" fmla="*/ 239 w 280"/>
                <a:gd name="T21" fmla="*/ 211 h 214"/>
                <a:gd name="T22" fmla="*/ 219 w 280"/>
                <a:gd name="T23" fmla="*/ 204 h 214"/>
                <a:gd name="T24" fmla="*/ 226 w 280"/>
                <a:gd name="T25" fmla="*/ 184 h 214"/>
                <a:gd name="T26" fmla="*/ 251 w 280"/>
                <a:gd name="T27" fmla="*/ 147 h 214"/>
                <a:gd name="T28" fmla="*/ 224 w 280"/>
                <a:gd name="T29" fmla="*/ 110 h 214"/>
                <a:gd name="T30" fmla="*/ 215 w 280"/>
                <a:gd name="T31" fmla="*/ 101 h 214"/>
                <a:gd name="T32" fmla="*/ 216 w 280"/>
                <a:gd name="T33" fmla="*/ 88 h 214"/>
                <a:gd name="T34" fmla="*/ 221 w 280"/>
                <a:gd name="T35" fmla="*/ 69 h 214"/>
                <a:gd name="T36" fmla="*/ 181 w 280"/>
                <a:gd name="T37" fmla="*/ 29 h 214"/>
                <a:gd name="T38" fmla="*/ 147 w 280"/>
                <a:gd name="T39" fmla="*/ 48 h 214"/>
                <a:gd name="T40" fmla="*/ 128 w 280"/>
                <a:gd name="T41" fmla="*/ 54 h 214"/>
                <a:gd name="T42" fmla="*/ 69 w 280"/>
                <a:gd name="T43" fmla="*/ 88 h 214"/>
                <a:gd name="T44" fmla="*/ 69 w 280"/>
                <a:gd name="T45" fmla="*/ 95 h 214"/>
                <a:gd name="T46" fmla="*/ 59 w 280"/>
                <a:gd name="T47" fmla="*/ 109 h 214"/>
                <a:gd name="T48" fmla="*/ 30 w 280"/>
                <a:gd name="T49" fmla="*/ 147 h 214"/>
                <a:gd name="T50" fmla="*/ 55 w 280"/>
                <a:gd name="T51" fmla="*/ 184 h 214"/>
                <a:gd name="T52" fmla="*/ 63 w 280"/>
                <a:gd name="T53" fmla="*/ 204 h 214"/>
                <a:gd name="T54" fmla="*/ 49 w 280"/>
                <a:gd name="T55" fmla="*/ 21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0" h="214">
                  <a:moveTo>
                    <a:pt x="49" y="212"/>
                  </a:moveTo>
                  <a:cubicBezTo>
                    <a:pt x="47" y="212"/>
                    <a:pt x="45" y="212"/>
                    <a:pt x="43" y="211"/>
                  </a:cubicBezTo>
                  <a:cubicBezTo>
                    <a:pt x="17" y="200"/>
                    <a:pt x="0" y="175"/>
                    <a:pt x="0" y="147"/>
                  </a:cubicBezTo>
                  <a:cubicBezTo>
                    <a:pt x="0" y="121"/>
                    <a:pt x="16" y="96"/>
                    <a:pt x="40" y="85"/>
                  </a:cubicBezTo>
                  <a:cubicBezTo>
                    <a:pt x="41" y="48"/>
                    <a:pt x="72" y="19"/>
                    <a:pt x="109" y="19"/>
                  </a:cubicBezTo>
                  <a:cubicBezTo>
                    <a:pt x="116" y="19"/>
                    <a:pt x="123" y="20"/>
                    <a:pt x="130" y="22"/>
                  </a:cubicBezTo>
                  <a:cubicBezTo>
                    <a:pt x="143" y="8"/>
                    <a:pt x="162" y="0"/>
                    <a:pt x="181" y="0"/>
                  </a:cubicBezTo>
                  <a:cubicBezTo>
                    <a:pt x="219" y="0"/>
                    <a:pt x="251" y="30"/>
                    <a:pt x="251" y="69"/>
                  </a:cubicBezTo>
                  <a:cubicBezTo>
                    <a:pt x="251" y="75"/>
                    <a:pt x="250" y="82"/>
                    <a:pt x="248" y="88"/>
                  </a:cubicBezTo>
                  <a:cubicBezTo>
                    <a:pt x="268" y="101"/>
                    <a:pt x="280" y="123"/>
                    <a:pt x="280" y="147"/>
                  </a:cubicBezTo>
                  <a:cubicBezTo>
                    <a:pt x="280" y="174"/>
                    <a:pt x="264" y="200"/>
                    <a:pt x="239" y="211"/>
                  </a:cubicBezTo>
                  <a:cubicBezTo>
                    <a:pt x="231" y="214"/>
                    <a:pt x="222" y="211"/>
                    <a:pt x="219" y="204"/>
                  </a:cubicBezTo>
                  <a:cubicBezTo>
                    <a:pt x="216" y="196"/>
                    <a:pt x="219" y="188"/>
                    <a:pt x="226" y="184"/>
                  </a:cubicBezTo>
                  <a:cubicBezTo>
                    <a:pt x="241" y="177"/>
                    <a:pt x="251" y="163"/>
                    <a:pt x="251" y="147"/>
                  </a:cubicBezTo>
                  <a:cubicBezTo>
                    <a:pt x="251" y="130"/>
                    <a:pt x="240" y="115"/>
                    <a:pt x="224" y="110"/>
                  </a:cubicBezTo>
                  <a:cubicBezTo>
                    <a:pt x="220" y="108"/>
                    <a:pt x="217" y="105"/>
                    <a:pt x="215" y="101"/>
                  </a:cubicBezTo>
                  <a:cubicBezTo>
                    <a:pt x="214" y="97"/>
                    <a:pt x="214" y="92"/>
                    <a:pt x="216" y="88"/>
                  </a:cubicBezTo>
                  <a:cubicBezTo>
                    <a:pt x="219" y="82"/>
                    <a:pt x="221" y="76"/>
                    <a:pt x="221" y="69"/>
                  </a:cubicBezTo>
                  <a:cubicBezTo>
                    <a:pt x="221" y="47"/>
                    <a:pt x="203" y="29"/>
                    <a:pt x="181" y="29"/>
                  </a:cubicBezTo>
                  <a:cubicBezTo>
                    <a:pt x="167" y="29"/>
                    <a:pt x="155" y="37"/>
                    <a:pt x="147" y="48"/>
                  </a:cubicBezTo>
                  <a:cubicBezTo>
                    <a:pt x="143" y="55"/>
                    <a:pt x="135" y="57"/>
                    <a:pt x="128" y="54"/>
                  </a:cubicBezTo>
                  <a:cubicBezTo>
                    <a:pt x="101" y="39"/>
                    <a:pt x="69" y="60"/>
                    <a:pt x="69" y="88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101"/>
                    <a:pt x="65" y="107"/>
                    <a:pt x="59" y="109"/>
                  </a:cubicBezTo>
                  <a:cubicBezTo>
                    <a:pt x="42" y="114"/>
                    <a:pt x="30" y="130"/>
                    <a:pt x="30" y="147"/>
                  </a:cubicBezTo>
                  <a:cubicBezTo>
                    <a:pt x="30" y="163"/>
                    <a:pt x="40" y="177"/>
                    <a:pt x="55" y="184"/>
                  </a:cubicBezTo>
                  <a:cubicBezTo>
                    <a:pt x="63" y="187"/>
                    <a:pt x="66" y="196"/>
                    <a:pt x="63" y="204"/>
                  </a:cubicBezTo>
                  <a:cubicBezTo>
                    <a:pt x="60" y="209"/>
                    <a:pt x="55" y="212"/>
                    <a:pt x="49" y="21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7" name="Freeform 127"/>
            <p:cNvSpPr>
              <a:spLocks/>
            </p:cNvSpPr>
            <p:nvPr/>
          </p:nvSpPr>
          <p:spPr bwMode="auto">
            <a:xfrm>
              <a:off x="7440613" y="3146425"/>
              <a:ext cx="19050" cy="101600"/>
            </a:xfrm>
            <a:custGeom>
              <a:avLst/>
              <a:gdLst>
                <a:gd name="T0" fmla="*/ 14 w 29"/>
                <a:gd name="T1" fmla="*/ 165 h 165"/>
                <a:gd name="T2" fmla="*/ 0 w 29"/>
                <a:gd name="T3" fmla="*/ 150 h 165"/>
                <a:gd name="T4" fmla="*/ 0 w 29"/>
                <a:gd name="T5" fmla="*/ 15 h 165"/>
                <a:gd name="T6" fmla="*/ 14 w 29"/>
                <a:gd name="T7" fmla="*/ 0 h 165"/>
                <a:gd name="T8" fmla="*/ 29 w 29"/>
                <a:gd name="T9" fmla="*/ 15 h 165"/>
                <a:gd name="T10" fmla="*/ 29 w 29"/>
                <a:gd name="T11" fmla="*/ 150 h 165"/>
                <a:gd name="T12" fmla="*/ 14 w 29"/>
                <a:gd name="T13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65">
                  <a:moveTo>
                    <a:pt x="14" y="165"/>
                  </a:moveTo>
                  <a:cubicBezTo>
                    <a:pt x="6" y="165"/>
                    <a:pt x="0" y="158"/>
                    <a:pt x="0" y="15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7"/>
                    <a:pt x="29" y="15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8"/>
                    <a:pt x="23" y="165"/>
                    <a:pt x="14" y="16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8" name="Freeform 128"/>
            <p:cNvSpPr>
              <a:spLocks/>
            </p:cNvSpPr>
            <p:nvPr/>
          </p:nvSpPr>
          <p:spPr bwMode="auto">
            <a:xfrm>
              <a:off x="7412038" y="3171825"/>
              <a:ext cx="17462" cy="76200"/>
            </a:xfrm>
            <a:custGeom>
              <a:avLst/>
              <a:gdLst>
                <a:gd name="T0" fmla="*/ 14 w 29"/>
                <a:gd name="T1" fmla="*/ 123 h 123"/>
                <a:gd name="T2" fmla="*/ 0 w 29"/>
                <a:gd name="T3" fmla="*/ 108 h 123"/>
                <a:gd name="T4" fmla="*/ 0 w 29"/>
                <a:gd name="T5" fmla="*/ 15 h 123"/>
                <a:gd name="T6" fmla="*/ 14 w 29"/>
                <a:gd name="T7" fmla="*/ 0 h 123"/>
                <a:gd name="T8" fmla="*/ 29 w 29"/>
                <a:gd name="T9" fmla="*/ 15 h 123"/>
                <a:gd name="T10" fmla="*/ 29 w 29"/>
                <a:gd name="T11" fmla="*/ 108 h 123"/>
                <a:gd name="T12" fmla="*/ 14 w 29"/>
                <a:gd name="T13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23">
                  <a:moveTo>
                    <a:pt x="14" y="123"/>
                  </a:moveTo>
                  <a:cubicBezTo>
                    <a:pt x="6" y="123"/>
                    <a:pt x="0" y="116"/>
                    <a:pt x="0" y="10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3" y="0"/>
                    <a:pt x="29" y="6"/>
                    <a:pt x="29" y="15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29" y="116"/>
                    <a:pt x="23" y="123"/>
                    <a:pt x="14" y="12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9" name="Freeform 129"/>
            <p:cNvSpPr>
              <a:spLocks/>
            </p:cNvSpPr>
            <p:nvPr/>
          </p:nvSpPr>
          <p:spPr bwMode="auto">
            <a:xfrm>
              <a:off x="7369175" y="3384550"/>
              <a:ext cx="131762" cy="49213"/>
            </a:xfrm>
            <a:custGeom>
              <a:avLst/>
              <a:gdLst>
                <a:gd name="T0" fmla="*/ 107 w 213"/>
                <a:gd name="T1" fmla="*/ 78 h 78"/>
                <a:gd name="T2" fmla="*/ 0 w 213"/>
                <a:gd name="T3" fmla="*/ 39 h 78"/>
                <a:gd name="T4" fmla="*/ 107 w 213"/>
                <a:gd name="T5" fmla="*/ 0 h 78"/>
                <a:gd name="T6" fmla="*/ 134 w 213"/>
                <a:gd name="T7" fmla="*/ 1 h 78"/>
                <a:gd name="T8" fmla="*/ 147 w 213"/>
                <a:gd name="T9" fmla="*/ 17 h 78"/>
                <a:gd name="T10" fmla="*/ 131 w 213"/>
                <a:gd name="T11" fmla="*/ 30 h 78"/>
                <a:gd name="T12" fmla="*/ 107 w 213"/>
                <a:gd name="T13" fmla="*/ 29 h 78"/>
                <a:gd name="T14" fmla="*/ 36 w 213"/>
                <a:gd name="T15" fmla="*/ 39 h 78"/>
                <a:gd name="T16" fmla="*/ 107 w 213"/>
                <a:gd name="T17" fmla="*/ 48 h 78"/>
                <a:gd name="T18" fmla="*/ 177 w 213"/>
                <a:gd name="T19" fmla="*/ 39 h 78"/>
                <a:gd name="T20" fmla="*/ 173 w 213"/>
                <a:gd name="T21" fmla="*/ 37 h 78"/>
                <a:gd name="T22" fmla="*/ 163 w 213"/>
                <a:gd name="T23" fmla="*/ 18 h 78"/>
                <a:gd name="T24" fmla="*/ 182 w 213"/>
                <a:gd name="T25" fmla="*/ 9 h 78"/>
                <a:gd name="T26" fmla="*/ 213 w 213"/>
                <a:gd name="T27" fmla="*/ 39 h 78"/>
                <a:gd name="T28" fmla="*/ 107 w 213"/>
                <a:gd name="T2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3" h="78">
                  <a:moveTo>
                    <a:pt x="107" y="78"/>
                  </a:moveTo>
                  <a:cubicBezTo>
                    <a:pt x="89" y="78"/>
                    <a:pt x="0" y="76"/>
                    <a:pt x="0" y="39"/>
                  </a:cubicBezTo>
                  <a:cubicBezTo>
                    <a:pt x="0" y="2"/>
                    <a:pt x="82" y="0"/>
                    <a:pt x="107" y="0"/>
                  </a:cubicBezTo>
                  <a:cubicBezTo>
                    <a:pt x="116" y="0"/>
                    <a:pt x="124" y="0"/>
                    <a:pt x="134" y="1"/>
                  </a:cubicBezTo>
                  <a:cubicBezTo>
                    <a:pt x="142" y="1"/>
                    <a:pt x="148" y="9"/>
                    <a:pt x="147" y="17"/>
                  </a:cubicBezTo>
                  <a:cubicBezTo>
                    <a:pt x="146" y="25"/>
                    <a:pt x="139" y="31"/>
                    <a:pt x="131" y="30"/>
                  </a:cubicBezTo>
                  <a:cubicBezTo>
                    <a:pt x="122" y="29"/>
                    <a:pt x="115" y="29"/>
                    <a:pt x="107" y="29"/>
                  </a:cubicBezTo>
                  <a:cubicBezTo>
                    <a:pt x="72" y="29"/>
                    <a:pt x="48" y="34"/>
                    <a:pt x="36" y="39"/>
                  </a:cubicBezTo>
                  <a:cubicBezTo>
                    <a:pt x="48" y="43"/>
                    <a:pt x="73" y="48"/>
                    <a:pt x="107" y="48"/>
                  </a:cubicBezTo>
                  <a:cubicBezTo>
                    <a:pt x="141" y="48"/>
                    <a:pt x="165" y="43"/>
                    <a:pt x="177" y="39"/>
                  </a:cubicBezTo>
                  <a:cubicBezTo>
                    <a:pt x="176" y="38"/>
                    <a:pt x="174" y="38"/>
                    <a:pt x="173" y="37"/>
                  </a:cubicBezTo>
                  <a:cubicBezTo>
                    <a:pt x="165" y="35"/>
                    <a:pt x="161" y="26"/>
                    <a:pt x="163" y="18"/>
                  </a:cubicBezTo>
                  <a:cubicBezTo>
                    <a:pt x="166" y="11"/>
                    <a:pt x="174" y="7"/>
                    <a:pt x="182" y="9"/>
                  </a:cubicBezTo>
                  <a:cubicBezTo>
                    <a:pt x="190" y="12"/>
                    <a:pt x="213" y="19"/>
                    <a:pt x="213" y="39"/>
                  </a:cubicBezTo>
                  <a:cubicBezTo>
                    <a:pt x="213" y="76"/>
                    <a:pt x="125" y="78"/>
                    <a:pt x="107" y="7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0" name="Freeform 130"/>
            <p:cNvSpPr>
              <a:spLocks/>
            </p:cNvSpPr>
            <p:nvPr/>
          </p:nvSpPr>
          <p:spPr bwMode="auto">
            <a:xfrm>
              <a:off x="7404100" y="3448050"/>
              <a:ext cx="17462" cy="17463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5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4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4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1" name="Freeform 131"/>
            <p:cNvSpPr>
              <a:spLocks/>
            </p:cNvSpPr>
            <p:nvPr/>
          </p:nvSpPr>
          <p:spPr bwMode="auto">
            <a:xfrm>
              <a:off x="7448550" y="3467100"/>
              <a:ext cx="19050" cy="19050"/>
            </a:xfrm>
            <a:custGeom>
              <a:avLst/>
              <a:gdLst>
                <a:gd name="T0" fmla="*/ 15 w 29"/>
                <a:gd name="T1" fmla="*/ 31 h 31"/>
                <a:gd name="T2" fmla="*/ 0 w 29"/>
                <a:gd name="T3" fmla="*/ 16 h 31"/>
                <a:gd name="T4" fmla="*/ 15 w 29"/>
                <a:gd name="T5" fmla="*/ 0 h 31"/>
                <a:gd name="T6" fmla="*/ 29 w 29"/>
                <a:gd name="T7" fmla="*/ 15 h 31"/>
                <a:gd name="T8" fmla="*/ 29 w 29"/>
                <a:gd name="T9" fmla="*/ 16 h 31"/>
                <a:gd name="T10" fmla="*/ 15 w 29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1">
                  <a:moveTo>
                    <a:pt x="15" y="31"/>
                  </a:move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0"/>
                    <a:pt x="15" y="0"/>
                  </a:cubicBezTo>
                  <a:cubicBezTo>
                    <a:pt x="23" y="0"/>
                    <a:pt x="29" y="7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4"/>
                    <a:pt x="23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2" name="Freeform 132"/>
            <p:cNvSpPr>
              <a:spLocks/>
            </p:cNvSpPr>
            <p:nvPr/>
          </p:nvSpPr>
          <p:spPr bwMode="auto">
            <a:xfrm>
              <a:off x="7415213" y="3495675"/>
              <a:ext cx="19050" cy="17463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3" name="Freeform 133"/>
            <p:cNvSpPr>
              <a:spLocks/>
            </p:cNvSpPr>
            <p:nvPr/>
          </p:nvSpPr>
          <p:spPr bwMode="auto">
            <a:xfrm>
              <a:off x="7448550" y="3467100"/>
              <a:ext cx="19050" cy="19050"/>
            </a:xfrm>
            <a:custGeom>
              <a:avLst/>
              <a:gdLst>
                <a:gd name="T0" fmla="*/ 15 w 29"/>
                <a:gd name="T1" fmla="*/ 31 h 31"/>
                <a:gd name="T2" fmla="*/ 0 w 29"/>
                <a:gd name="T3" fmla="*/ 16 h 31"/>
                <a:gd name="T4" fmla="*/ 15 w 29"/>
                <a:gd name="T5" fmla="*/ 0 h 31"/>
                <a:gd name="T6" fmla="*/ 29 w 29"/>
                <a:gd name="T7" fmla="*/ 15 h 31"/>
                <a:gd name="T8" fmla="*/ 29 w 29"/>
                <a:gd name="T9" fmla="*/ 16 h 31"/>
                <a:gd name="T10" fmla="*/ 15 w 29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1">
                  <a:moveTo>
                    <a:pt x="15" y="31"/>
                  </a:move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0"/>
                    <a:pt x="15" y="0"/>
                  </a:cubicBezTo>
                  <a:cubicBezTo>
                    <a:pt x="23" y="0"/>
                    <a:pt x="29" y="7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4"/>
                    <a:pt x="23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7" name="Группа 1846"/>
          <p:cNvGrpSpPr/>
          <p:nvPr/>
        </p:nvGrpSpPr>
        <p:grpSpPr>
          <a:xfrm>
            <a:off x="5221288" y="2392363"/>
            <a:ext cx="322262" cy="474663"/>
            <a:chOff x="5221288" y="2392363"/>
            <a:chExt cx="322262" cy="474663"/>
          </a:xfrm>
        </p:grpSpPr>
        <p:sp>
          <p:nvSpPr>
            <p:cNvPr id="1764" name="Freeform 134"/>
            <p:cNvSpPr>
              <a:spLocks/>
            </p:cNvSpPr>
            <p:nvPr/>
          </p:nvSpPr>
          <p:spPr bwMode="auto">
            <a:xfrm>
              <a:off x="5221288" y="2430463"/>
              <a:ext cx="322262" cy="436563"/>
            </a:xfrm>
            <a:custGeom>
              <a:avLst/>
              <a:gdLst>
                <a:gd name="T0" fmla="*/ 260 w 520"/>
                <a:gd name="T1" fmla="*/ 706 h 706"/>
                <a:gd name="T2" fmla="*/ 0 w 520"/>
                <a:gd name="T3" fmla="*/ 446 h 706"/>
                <a:gd name="T4" fmla="*/ 156 w 520"/>
                <a:gd name="T5" fmla="*/ 208 h 706"/>
                <a:gd name="T6" fmla="*/ 156 w 520"/>
                <a:gd name="T7" fmla="*/ 67 h 706"/>
                <a:gd name="T8" fmla="*/ 171 w 520"/>
                <a:gd name="T9" fmla="*/ 52 h 706"/>
                <a:gd name="T10" fmla="*/ 186 w 520"/>
                <a:gd name="T11" fmla="*/ 67 h 706"/>
                <a:gd name="T12" fmla="*/ 186 w 520"/>
                <a:gd name="T13" fmla="*/ 218 h 706"/>
                <a:gd name="T14" fmla="*/ 177 w 520"/>
                <a:gd name="T15" fmla="*/ 232 h 706"/>
                <a:gd name="T16" fmla="*/ 30 w 520"/>
                <a:gd name="T17" fmla="*/ 446 h 706"/>
                <a:gd name="T18" fmla="*/ 260 w 520"/>
                <a:gd name="T19" fmla="*/ 677 h 706"/>
                <a:gd name="T20" fmla="*/ 491 w 520"/>
                <a:gd name="T21" fmla="*/ 446 h 706"/>
                <a:gd name="T22" fmla="*/ 343 w 520"/>
                <a:gd name="T23" fmla="*/ 232 h 706"/>
                <a:gd name="T24" fmla="*/ 334 w 520"/>
                <a:gd name="T25" fmla="*/ 218 h 706"/>
                <a:gd name="T26" fmla="*/ 334 w 520"/>
                <a:gd name="T27" fmla="*/ 14 h 706"/>
                <a:gd name="T28" fmla="*/ 348 w 520"/>
                <a:gd name="T29" fmla="*/ 0 h 706"/>
                <a:gd name="T30" fmla="*/ 363 w 520"/>
                <a:gd name="T31" fmla="*/ 14 h 706"/>
                <a:gd name="T32" fmla="*/ 363 w 520"/>
                <a:gd name="T33" fmla="*/ 208 h 706"/>
                <a:gd name="T34" fmla="*/ 520 w 520"/>
                <a:gd name="T35" fmla="*/ 446 h 706"/>
                <a:gd name="T36" fmla="*/ 260 w 520"/>
                <a:gd name="T37" fmla="*/ 706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0" h="706">
                  <a:moveTo>
                    <a:pt x="260" y="706"/>
                  </a:moveTo>
                  <a:cubicBezTo>
                    <a:pt x="117" y="706"/>
                    <a:pt x="0" y="590"/>
                    <a:pt x="0" y="446"/>
                  </a:cubicBezTo>
                  <a:cubicBezTo>
                    <a:pt x="0" y="341"/>
                    <a:pt x="61" y="248"/>
                    <a:pt x="156" y="208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59"/>
                    <a:pt x="163" y="52"/>
                    <a:pt x="171" y="52"/>
                  </a:cubicBezTo>
                  <a:cubicBezTo>
                    <a:pt x="180" y="52"/>
                    <a:pt x="186" y="59"/>
                    <a:pt x="186" y="67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24"/>
                    <a:pt x="182" y="229"/>
                    <a:pt x="177" y="232"/>
                  </a:cubicBezTo>
                  <a:cubicBezTo>
                    <a:pt x="88" y="266"/>
                    <a:pt x="30" y="350"/>
                    <a:pt x="30" y="446"/>
                  </a:cubicBezTo>
                  <a:cubicBezTo>
                    <a:pt x="30" y="573"/>
                    <a:pt x="133" y="677"/>
                    <a:pt x="260" y="677"/>
                  </a:cubicBezTo>
                  <a:cubicBezTo>
                    <a:pt x="387" y="677"/>
                    <a:pt x="491" y="573"/>
                    <a:pt x="491" y="446"/>
                  </a:cubicBezTo>
                  <a:cubicBezTo>
                    <a:pt x="491" y="350"/>
                    <a:pt x="433" y="265"/>
                    <a:pt x="343" y="232"/>
                  </a:cubicBezTo>
                  <a:cubicBezTo>
                    <a:pt x="337" y="229"/>
                    <a:pt x="334" y="224"/>
                    <a:pt x="334" y="218"/>
                  </a:cubicBezTo>
                  <a:cubicBezTo>
                    <a:pt x="334" y="14"/>
                    <a:pt x="334" y="14"/>
                    <a:pt x="334" y="14"/>
                  </a:cubicBezTo>
                  <a:cubicBezTo>
                    <a:pt x="334" y="6"/>
                    <a:pt x="340" y="0"/>
                    <a:pt x="348" y="0"/>
                  </a:cubicBezTo>
                  <a:cubicBezTo>
                    <a:pt x="357" y="0"/>
                    <a:pt x="363" y="6"/>
                    <a:pt x="363" y="14"/>
                  </a:cubicBezTo>
                  <a:cubicBezTo>
                    <a:pt x="363" y="208"/>
                    <a:pt x="363" y="208"/>
                    <a:pt x="363" y="208"/>
                  </a:cubicBezTo>
                  <a:cubicBezTo>
                    <a:pt x="459" y="248"/>
                    <a:pt x="520" y="341"/>
                    <a:pt x="520" y="446"/>
                  </a:cubicBezTo>
                  <a:cubicBezTo>
                    <a:pt x="520" y="590"/>
                    <a:pt x="404" y="706"/>
                    <a:pt x="260" y="70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5" name="Freeform 135"/>
            <p:cNvSpPr>
              <a:spLocks/>
            </p:cNvSpPr>
            <p:nvPr/>
          </p:nvSpPr>
          <p:spPr bwMode="auto">
            <a:xfrm>
              <a:off x="5289550" y="2392363"/>
              <a:ext cx="184150" cy="55563"/>
            </a:xfrm>
            <a:custGeom>
              <a:avLst/>
              <a:gdLst>
                <a:gd name="T0" fmla="*/ 284 w 298"/>
                <a:gd name="T1" fmla="*/ 91 h 91"/>
                <a:gd name="T2" fmla="*/ 218 w 298"/>
                <a:gd name="T3" fmla="*/ 91 h 91"/>
                <a:gd name="T4" fmla="*/ 203 w 298"/>
                <a:gd name="T5" fmla="*/ 76 h 91"/>
                <a:gd name="T6" fmla="*/ 218 w 298"/>
                <a:gd name="T7" fmla="*/ 62 h 91"/>
                <a:gd name="T8" fmla="*/ 269 w 298"/>
                <a:gd name="T9" fmla="*/ 62 h 91"/>
                <a:gd name="T10" fmla="*/ 269 w 298"/>
                <a:gd name="T11" fmla="*/ 29 h 91"/>
                <a:gd name="T12" fmla="*/ 30 w 298"/>
                <a:gd name="T13" fmla="*/ 29 h 91"/>
                <a:gd name="T14" fmla="*/ 30 w 298"/>
                <a:gd name="T15" fmla="*/ 62 h 91"/>
                <a:gd name="T16" fmla="*/ 172 w 298"/>
                <a:gd name="T17" fmla="*/ 62 h 91"/>
                <a:gd name="T18" fmla="*/ 187 w 298"/>
                <a:gd name="T19" fmla="*/ 76 h 91"/>
                <a:gd name="T20" fmla="*/ 172 w 298"/>
                <a:gd name="T21" fmla="*/ 91 h 91"/>
                <a:gd name="T22" fmla="*/ 15 w 298"/>
                <a:gd name="T23" fmla="*/ 91 h 91"/>
                <a:gd name="T24" fmla="*/ 0 w 298"/>
                <a:gd name="T25" fmla="*/ 76 h 91"/>
                <a:gd name="T26" fmla="*/ 0 w 298"/>
                <a:gd name="T27" fmla="*/ 15 h 91"/>
                <a:gd name="T28" fmla="*/ 15 w 298"/>
                <a:gd name="T29" fmla="*/ 0 h 91"/>
                <a:gd name="T30" fmla="*/ 284 w 298"/>
                <a:gd name="T31" fmla="*/ 0 h 91"/>
                <a:gd name="T32" fmla="*/ 298 w 298"/>
                <a:gd name="T33" fmla="*/ 15 h 91"/>
                <a:gd name="T34" fmla="*/ 298 w 298"/>
                <a:gd name="T35" fmla="*/ 76 h 91"/>
                <a:gd name="T36" fmla="*/ 284 w 298"/>
                <a:gd name="T3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8" h="91">
                  <a:moveTo>
                    <a:pt x="284" y="91"/>
                  </a:moveTo>
                  <a:cubicBezTo>
                    <a:pt x="218" y="91"/>
                    <a:pt x="218" y="91"/>
                    <a:pt x="218" y="91"/>
                  </a:cubicBezTo>
                  <a:cubicBezTo>
                    <a:pt x="210" y="91"/>
                    <a:pt x="203" y="85"/>
                    <a:pt x="203" y="76"/>
                  </a:cubicBezTo>
                  <a:cubicBezTo>
                    <a:pt x="203" y="68"/>
                    <a:pt x="210" y="62"/>
                    <a:pt x="218" y="62"/>
                  </a:cubicBezTo>
                  <a:cubicBezTo>
                    <a:pt x="269" y="62"/>
                    <a:pt x="269" y="62"/>
                    <a:pt x="269" y="62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172" y="62"/>
                    <a:pt x="172" y="62"/>
                    <a:pt x="172" y="62"/>
                  </a:cubicBezTo>
                  <a:cubicBezTo>
                    <a:pt x="180" y="62"/>
                    <a:pt x="187" y="68"/>
                    <a:pt x="187" y="76"/>
                  </a:cubicBezTo>
                  <a:cubicBezTo>
                    <a:pt x="187" y="85"/>
                    <a:pt x="180" y="91"/>
                    <a:pt x="172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7" y="91"/>
                    <a:pt x="0" y="85"/>
                    <a:pt x="0" y="7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92" y="0"/>
                    <a:pt x="298" y="6"/>
                    <a:pt x="298" y="15"/>
                  </a:cubicBezTo>
                  <a:cubicBezTo>
                    <a:pt x="298" y="76"/>
                    <a:pt x="298" y="76"/>
                    <a:pt x="298" y="76"/>
                  </a:cubicBezTo>
                  <a:cubicBezTo>
                    <a:pt x="298" y="85"/>
                    <a:pt x="292" y="91"/>
                    <a:pt x="284" y="9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6" name="Freeform 136"/>
            <p:cNvSpPr>
              <a:spLocks/>
            </p:cNvSpPr>
            <p:nvPr/>
          </p:nvSpPr>
          <p:spPr bwMode="auto">
            <a:xfrm>
              <a:off x="5251450" y="2651125"/>
              <a:ext cx="261937" cy="185738"/>
            </a:xfrm>
            <a:custGeom>
              <a:avLst/>
              <a:gdLst>
                <a:gd name="T0" fmla="*/ 213 w 425"/>
                <a:gd name="T1" fmla="*/ 301 h 301"/>
                <a:gd name="T2" fmla="*/ 0 w 425"/>
                <a:gd name="T3" fmla="*/ 89 h 301"/>
                <a:gd name="T4" fmla="*/ 2 w 425"/>
                <a:gd name="T5" fmla="*/ 62 h 301"/>
                <a:gd name="T6" fmla="*/ 17 w 425"/>
                <a:gd name="T7" fmla="*/ 48 h 301"/>
                <a:gd name="T8" fmla="*/ 72 w 425"/>
                <a:gd name="T9" fmla="*/ 48 h 301"/>
                <a:gd name="T10" fmla="*/ 133 w 425"/>
                <a:gd name="T11" fmla="*/ 0 h 301"/>
                <a:gd name="T12" fmla="*/ 193 w 425"/>
                <a:gd name="T13" fmla="*/ 48 h 301"/>
                <a:gd name="T14" fmla="*/ 410 w 425"/>
                <a:gd name="T15" fmla="*/ 48 h 301"/>
                <a:gd name="T16" fmla="*/ 424 w 425"/>
                <a:gd name="T17" fmla="*/ 63 h 301"/>
                <a:gd name="T18" fmla="*/ 410 w 425"/>
                <a:gd name="T19" fmla="*/ 78 h 301"/>
                <a:gd name="T20" fmla="*/ 180 w 425"/>
                <a:gd name="T21" fmla="*/ 78 h 301"/>
                <a:gd name="T22" fmla="*/ 165 w 425"/>
                <a:gd name="T23" fmla="*/ 63 h 301"/>
                <a:gd name="T24" fmla="*/ 133 w 425"/>
                <a:gd name="T25" fmla="*/ 30 h 301"/>
                <a:gd name="T26" fmla="*/ 100 w 425"/>
                <a:gd name="T27" fmla="*/ 63 h 301"/>
                <a:gd name="T28" fmla="*/ 85 w 425"/>
                <a:gd name="T29" fmla="*/ 78 h 301"/>
                <a:gd name="T30" fmla="*/ 31 w 425"/>
                <a:gd name="T31" fmla="*/ 78 h 301"/>
                <a:gd name="T32" fmla="*/ 30 w 425"/>
                <a:gd name="T33" fmla="*/ 89 h 301"/>
                <a:gd name="T34" fmla="*/ 213 w 425"/>
                <a:gd name="T35" fmla="*/ 272 h 301"/>
                <a:gd name="T36" fmla="*/ 395 w 425"/>
                <a:gd name="T37" fmla="*/ 109 h 301"/>
                <a:gd name="T38" fmla="*/ 411 w 425"/>
                <a:gd name="T39" fmla="*/ 95 h 301"/>
                <a:gd name="T40" fmla="*/ 424 w 425"/>
                <a:gd name="T41" fmla="*/ 112 h 301"/>
                <a:gd name="T42" fmla="*/ 213 w 425"/>
                <a:gd name="T43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5" h="301">
                  <a:moveTo>
                    <a:pt x="213" y="301"/>
                  </a:moveTo>
                  <a:cubicBezTo>
                    <a:pt x="96" y="301"/>
                    <a:pt x="0" y="206"/>
                    <a:pt x="0" y="89"/>
                  </a:cubicBezTo>
                  <a:cubicBezTo>
                    <a:pt x="0" y="80"/>
                    <a:pt x="1" y="71"/>
                    <a:pt x="2" y="62"/>
                  </a:cubicBezTo>
                  <a:cubicBezTo>
                    <a:pt x="3" y="54"/>
                    <a:pt x="9" y="48"/>
                    <a:pt x="17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9" y="21"/>
                    <a:pt x="104" y="0"/>
                    <a:pt x="133" y="0"/>
                  </a:cubicBezTo>
                  <a:cubicBezTo>
                    <a:pt x="162" y="0"/>
                    <a:pt x="187" y="21"/>
                    <a:pt x="193" y="48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18" y="48"/>
                    <a:pt x="424" y="55"/>
                    <a:pt x="424" y="63"/>
                  </a:cubicBezTo>
                  <a:cubicBezTo>
                    <a:pt x="424" y="71"/>
                    <a:pt x="418" y="78"/>
                    <a:pt x="410" y="78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2" y="78"/>
                    <a:pt x="165" y="71"/>
                    <a:pt x="165" y="63"/>
                  </a:cubicBezTo>
                  <a:cubicBezTo>
                    <a:pt x="165" y="45"/>
                    <a:pt x="151" y="30"/>
                    <a:pt x="133" y="30"/>
                  </a:cubicBezTo>
                  <a:cubicBezTo>
                    <a:pt x="115" y="30"/>
                    <a:pt x="100" y="45"/>
                    <a:pt x="100" y="63"/>
                  </a:cubicBezTo>
                  <a:cubicBezTo>
                    <a:pt x="100" y="71"/>
                    <a:pt x="93" y="78"/>
                    <a:pt x="85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0" y="82"/>
                    <a:pt x="30" y="85"/>
                    <a:pt x="30" y="89"/>
                  </a:cubicBezTo>
                  <a:cubicBezTo>
                    <a:pt x="30" y="190"/>
                    <a:pt x="112" y="272"/>
                    <a:pt x="213" y="272"/>
                  </a:cubicBezTo>
                  <a:cubicBezTo>
                    <a:pt x="307" y="272"/>
                    <a:pt x="385" y="202"/>
                    <a:pt x="395" y="109"/>
                  </a:cubicBezTo>
                  <a:cubicBezTo>
                    <a:pt x="396" y="100"/>
                    <a:pt x="403" y="94"/>
                    <a:pt x="411" y="95"/>
                  </a:cubicBezTo>
                  <a:cubicBezTo>
                    <a:pt x="419" y="96"/>
                    <a:pt x="425" y="104"/>
                    <a:pt x="424" y="112"/>
                  </a:cubicBezTo>
                  <a:cubicBezTo>
                    <a:pt x="413" y="220"/>
                    <a:pt x="322" y="301"/>
                    <a:pt x="213" y="30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7" name="Freeform 137"/>
            <p:cNvSpPr>
              <a:spLocks/>
            </p:cNvSpPr>
            <p:nvPr/>
          </p:nvSpPr>
          <p:spPr bwMode="auto">
            <a:xfrm>
              <a:off x="5440363" y="2727325"/>
              <a:ext cx="17462" cy="19050"/>
            </a:xfrm>
            <a:custGeom>
              <a:avLst/>
              <a:gdLst>
                <a:gd name="T0" fmla="*/ 15 w 29"/>
                <a:gd name="T1" fmla="*/ 30 h 30"/>
                <a:gd name="T2" fmla="*/ 0 w 29"/>
                <a:gd name="T3" fmla="*/ 15 h 30"/>
                <a:gd name="T4" fmla="*/ 15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5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8" name="Freeform 138"/>
            <p:cNvSpPr>
              <a:spLocks/>
            </p:cNvSpPr>
            <p:nvPr/>
          </p:nvSpPr>
          <p:spPr bwMode="auto">
            <a:xfrm>
              <a:off x="5370513" y="2767013"/>
              <a:ext cx="19050" cy="17463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9" name="Freeform 139"/>
            <p:cNvSpPr>
              <a:spLocks/>
            </p:cNvSpPr>
            <p:nvPr/>
          </p:nvSpPr>
          <p:spPr bwMode="auto">
            <a:xfrm>
              <a:off x="5327650" y="2725738"/>
              <a:ext cx="17462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5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0" name="Freeform 140"/>
            <p:cNvSpPr>
              <a:spLocks/>
            </p:cNvSpPr>
            <p:nvPr/>
          </p:nvSpPr>
          <p:spPr bwMode="auto">
            <a:xfrm>
              <a:off x="5389563" y="2587625"/>
              <a:ext cx="49212" cy="50800"/>
            </a:xfrm>
            <a:custGeom>
              <a:avLst/>
              <a:gdLst>
                <a:gd name="T0" fmla="*/ 40 w 81"/>
                <a:gd name="T1" fmla="*/ 82 h 82"/>
                <a:gd name="T2" fmla="*/ 0 w 81"/>
                <a:gd name="T3" fmla="*/ 41 h 82"/>
                <a:gd name="T4" fmla="*/ 40 w 81"/>
                <a:gd name="T5" fmla="*/ 0 h 82"/>
                <a:gd name="T6" fmla="*/ 55 w 81"/>
                <a:gd name="T7" fmla="*/ 14 h 82"/>
                <a:gd name="T8" fmla="*/ 40 w 81"/>
                <a:gd name="T9" fmla="*/ 29 h 82"/>
                <a:gd name="T10" fmla="*/ 29 w 81"/>
                <a:gd name="T11" fmla="*/ 41 h 82"/>
                <a:gd name="T12" fmla="*/ 40 w 81"/>
                <a:gd name="T13" fmla="*/ 52 h 82"/>
                <a:gd name="T14" fmla="*/ 51 w 81"/>
                <a:gd name="T15" fmla="*/ 41 h 82"/>
                <a:gd name="T16" fmla="*/ 66 w 81"/>
                <a:gd name="T17" fmla="*/ 26 h 82"/>
                <a:gd name="T18" fmla="*/ 81 w 81"/>
                <a:gd name="T19" fmla="*/ 41 h 82"/>
                <a:gd name="T20" fmla="*/ 40 w 81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82">
                  <a:moveTo>
                    <a:pt x="40" y="82"/>
                  </a:moveTo>
                  <a:cubicBezTo>
                    <a:pt x="18" y="82"/>
                    <a:pt x="0" y="63"/>
                    <a:pt x="0" y="41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" y="0"/>
                    <a:pt x="55" y="6"/>
                    <a:pt x="55" y="14"/>
                  </a:cubicBezTo>
                  <a:cubicBezTo>
                    <a:pt x="55" y="23"/>
                    <a:pt x="48" y="29"/>
                    <a:pt x="40" y="29"/>
                  </a:cubicBezTo>
                  <a:cubicBezTo>
                    <a:pt x="34" y="29"/>
                    <a:pt x="29" y="34"/>
                    <a:pt x="29" y="41"/>
                  </a:cubicBezTo>
                  <a:cubicBezTo>
                    <a:pt x="29" y="46"/>
                    <a:pt x="34" y="52"/>
                    <a:pt x="40" y="52"/>
                  </a:cubicBezTo>
                  <a:cubicBezTo>
                    <a:pt x="47" y="52"/>
                    <a:pt x="51" y="46"/>
                    <a:pt x="51" y="41"/>
                  </a:cubicBezTo>
                  <a:cubicBezTo>
                    <a:pt x="51" y="32"/>
                    <a:pt x="58" y="26"/>
                    <a:pt x="66" y="26"/>
                  </a:cubicBezTo>
                  <a:cubicBezTo>
                    <a:pt x="74" y="26"/>
                    <a:pt x="81" y="32"/>
                    <a:pt x="81" y="41"/>
                  </a:cubicBezTo>
                  <a:cubicBezTo>
                    <a:pt x="81" y="63"/>
                    <a:pt x="62" y="82"/>
                    <a:pt x="40" y="8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1" name="Freeform 141"/>
            <p:cNvSpPr>
              <a:spLocks/>
            </p:cNvSpPr>
            <p:nvPr/>
          </p:nvSpPr>
          <p:spPr bwMode="auto">
            <a:xfrm>
              <a:off x="5440363" y="2727325"/>
              <a:ext cx="17462" cy="19050"/>
            </a:xfrm>
            <a:custGeom>
              <a:avLst/>
              <a:gdLst>
                <a:gd name="T0" fmla="*/ 15 w 29"/>
                <a:gd name="T1" fmla="*/ 30 h 30"/>
                <a:gd name="T2" fmla="*/ 0 w 29"/>
                <a:gd name="T3" fmla="*/ 15 h 30"/>
                <a:gd name="T4" fmla="*/ 15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5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2" name="Freeform 142"/>
            <p:cNvSpPr>
              <a:spLocks/>
            </p:cNvSpPr>
            <p:nvPr/>
          </p:nvSpPr>
          <p:spPr bwMode="auto">
            <a:xfrm>
              <a:off x="5446713" y="2640013"/>
              <a:ext cx="19050" cy="19050"/>
            </a:xfrm>
            <a:custGeom>
              <a:avLst/>
              <a:gdLst>
                <a:gd name="T0" fmla="*/ 15 w 30"/>
                <a:gd name="T1" fmla="*/ 31 h 31"/>
                <a:gd name="T2" fmla="*/ 4 w 30"/>
                <a:gd name="T3" fmla="*/ 27 h 31"/>
                <a:gd name="T4" fmla="*/ 0 w 30"/>
                <a:gd name="T5" fmla="*/ 17 h 31"/>
                <a:gd name="T6" fmla="*/ 4 w 30"/>
                <a:gd name="T7" fmla="*/ 6 h 31"/>
                <a:gd name="T8" fmla="*/ 25 w 30"/>
                <a:gd name="T9" fmla="*/ 6 h 31"/>
                <a:gd name="T10" fmla="*/ 30 w 30"/>
                <a:gd name="T11" fmla="*/ 17 h 31"/>
                <a:gd name="T12" fmla="*/ 26 w 30"/>
                <a:gd name="T13" fmla="*/ 27 h 31"/>
                <a:gd name="T14" fmla="*/ 15 w 30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11" y="31"/>
                    <a:pt x="7" y="30"/>
                    <a:pt x="4" y="27"/>
                  </a:cubicBez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2" y="9"/>
                    <a:pt x="4" y="6"/>
                  </a:cubicBezTo>
                  <a:cubicBezTo>
                    <a:pt x="10" y="0"/>
                    <a:pt x="20" y="1"/>
                    <a:pt x="25" y="6"/>
                  </a:cubicBezTo>
                  <a:cubicBezTo>
                    <a:pt x="28" y="9"/>
                    <a:pt x="30" y="13"/>
                    <a:pt x="30" y="17"/>
                  </a:cubicBezTo>
                  <a:cubicBezTo>
                    <a:pt x="30" y="20"/>
                    <a:pt x="28" y="24"/>
                    <a:pt x="26" y="27"/>
                  </a:cubicBezTo>
                  <a:cubicBezTo>
                    <a:pt x="23" y="30"/>
                    <a:pt x="19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3" name="Freeform 143"/>
            <p:cNvSpPr>
              <a:spLocks/>
            </p:cNvSpPr>
            <p:nvPr/>
          </p:nvSpPr>
          <p:spPr bwMode="auto">
            <a:xfrm>
              <a:off x="5334000" y="2593975"/>
              <a:ext cx="19050" cy="19050"/>
            </a:xfrm>
            <a:custGeom>
              <a:avLst/>
              <a:gdLst>
                <a:gd name="T0" fmla="*/ 15 w 29"/>
                <a:gd name="T1" fmla="*/ 31 h 31"/>
                <a:gd name="T2" fmla="*/ 4 w 29"/>
                <a:gd name="T3" fmla="*/ 27 h 31"/>
                <a:gd name="T4" fmla="*/ 0 w 29"/>
                <a:gd name="T5" fmla="*/ 17 h 31"/>
                <a:gd name="T6" fmla="*/ 4 w 29"/>
                <a:gd name="T7" fmla="*/ 6 h 31"/>
                <a:gd name="T8" fmla="*/ 25 w 29"/>
                <a:gd name="T9" fmla="*/ 6 h 31"/>
                <a:gd name="T10" fmla="*/ 29 w 29"/>
                <a:gd name="T11" fmla="*/ 17 h 31"/>
                <a:gd name="T12" fmla="*/ 25 w 29"/>
                <a:gd name="T13" fmla="*/ 27 h 31"/>
                <a:gd name="T14" fmla="*/ 15 w 29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1">
                  <a:moveTo>
                    <a:pt x="15" y="31"/>
                  </a:moveTo>
                  <a:cubicBezTo>
                    <a:pt x="11" y="31"/>
                    <a:pt x="7" y="30"/>
                    <a:pt x="4" y="27"/>
                  </a:cubicBezTo>
                  <a:cubicBezTo>
                    <a:pt x="1" y="24"/>
                    <a:pt x="0" y="21"/>
                    <a:pt x="0" y="17"/>
                  </a:cubicBezTo>
                  <a:cubicBezTo>
                    <a:pt x="0" y="13"/>
                    <a:pt x="1" y="9"/>
                    <a:pt x="4" y="6"/>
                  </a:cubicBezTo>
                  <a:cubicBezTo>
                    <a:pt x="10" y="0"/>
                    <a:pt x="19" y="1"/>
                    <a:pt x="25" y="6"/>
                  </a:cubicBezTo>
                  <a:cubicBezTo>
                    <a:pt x="28" y="9"/>
                    <a:pt x="29" y="13"/>
                    <a:pt x="29" y="17"/>
                  </a:cubicBezTo>
                  <a:cubicBezTo>
                    <a:pt x="29" y="20"/>
                    <a:pt x="28" y="24"/>
                    <a:pt x="25" y="27"/>
                  </a:cubicBezTo>
                  <a:cubicBezTo>
                    <a:pt x="22" y="30"/>
                    <a:pt x="19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4" name="Freeform 144"/>
            <p:cNvSpPr>
              <a:spLocks/>
            </p:cNvSpPr>
            <p:nvPr/>
          </p:nvSpPr>
          <p:spPr bwMode="auto">
            <a:xfrm>
              <a:off x="5373688" y="2517775"/>
              <a:ext cx="19050" cy="19050"/>
            </a:xfrm>
            <a:custGeom>
              <a:avLst/>
              <a:gdLst>
                <a:gd name="T0" fmla="*/ 15 w 30"/>
                <a:gd name="T1" fmla="*/ 31 h 31"/>
                <a:gd name="T2" fmla="*/ 0 w 30"/>
                <a:gd name="T3" fmla="*/ 16 h 31"/>
                <a:gd name="T4" fmla="*/ 15 w 30"/>
                <a:gd name="T5" fmla="*/ 0 h 31"/>
                <a:gd name="T6" fmla="*/ 30 w 30"/>
                <a:gd name="T7" fmla="*/ 15 h 31"/>
                <a:gd name="T8" fmla="*/ 30 w 30"/>
                <a:gd name="T9" fmla="*/ 16 h 31"/>
                <a:gd name="T10" fmla="*/ 15 w 30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3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3" name="Группа 1842"/>
          <p:cNvGrpSpPr/>
          <p:nvPr/>
        </p:nvGrpSpPr>
        <p:grpSpPr>
          <a:xfrm>
            <a:off x="7197725" y="1706563"/>
            <a:ext cx="476250" cy="474662"/>
            <a:chOff x="7197725" y="1706563"/>
            <a:chExt cx="476250" cy="474662"/>
          </a:xfrm>
        </p:grpSpPr>
        <p:sp>
          <p:nvSpPr>
            <p:cNvPr id="1775" name="Freeform 145"/>
            <p:cNvSpPr>
              <a:spLocks/>
            </p:cNvSpPr>
            <p:nvPr/>
          </p:nvSpPr>
          <p:spPr bwMode="auto">
            <a:xfrm>
              <a:off x="7197725" y="1746250"/>
              <a:ext cx="438150" cy="434975"/>
            </a:xfrm>
            <a:custGeom>
              <a:avLst/>
              <a:gdLst>
                <a:gd name="T0" fmla="*/ 278 w 710"/>
                <a:gd name="T1" fmla="*/ 705 h 705"/>
                <a:gd name="T2" fmla="*/ 82 w 710"/>
                <a:gd name="T3" fmla="*/ 624 h 705"/>
                <a:gd name="T4" fmla="*/ 1 w 710"/>
                <a:gd name="T5" fmla="*/ 428 h 705"/>
                <a:gd name="T6" fmla="*/ 82 w 710"/>
                <a:gd name="T7" fmla="*/ 233 h 705"/>
                <a:gd name="T8" fmla="*/ 421 w 710"/>
                <a:gd name="T9" fmla="*/ 191 h 705"/>
                <a:gd name="T10" fmla="*/ 606 w 710"/>
                <a:gd name="T11" fmla="*/ 6 h 705"/>
                <a:gd name="T12" fmla="*/ 627 w 710"/>
                <a:gd name="T13" fmla="*/ 6 h 705"/>
                <a:gd name="T14" fmla="*/ 627 w 710"/>
                <a:gd name="T15" fmla="*/ 27 h 705"/>
                <a:gd name="T16" fmla="*/ 434 w 710"/>
                <a:gd name="T17" fmla="*/ 220 h 705"/>
                <a:gd name="T18" fmla="*/ 415 w 710"/>
                <a:gd name="T19" fmla="*/ 222 h 705"/>
                <a:gd name="T20" fmla="*/ 103 w 710"/>
                <a:gd name="T21" fmla="*/ 254 h 705"/>
                <a:gd name="T22" fmla="*/ 30 w 710"/>
                <a:gd name="T23" fmla="*/ 428 h 705"/>
                <a:gd name="T24" fmla="*/ 103 w 710"/>
                <a:gd name="T25" fmla="*/ 603 h 705"/>
                <a:gd name="T26" fmla="*/ 453 w 710"/>
                <a:gd name="T27" fmla="*/ 603 h 705"/>
                <a:gd name="T28" fmla="*/ 487 w 710"/>
                <a:gd name="T29" fmla="*/ 295 h 705"/>
                <a:gd name="T30" fmla="*/ 489 w 710"/>
                <a:gd name="T31" fmla="*/ 276 h 705"/>
                <a:gd name="T32" fmla="*/ 683 w 710"/>
                <a:gd name="T33" fmla="*/ 82 h 705"/>
                <a:gd name="T34" fmla="*/ 704 w 710"/>
                <a:gd name="T35" fmla="*/ 82 h 705"/>
                <a:gd name="T36" fmla="*/ 704 w 710"/>
                <a:gd name="T37" fmla="*/ 103 h 705"/>
                <a:gd name="T38" fmla="*/ 518 w 710"/>
                <a:gd name="T39" fmla="*/ 289 h 705"/>
                <a:gd name="T40" fmla="*/ 474 w 710"/>
                <a:gd name="T41" fmla="*/ 624 h 705"/>
                <a:gd name="T42" fmla="*/ 278 w 710"/>
                <a:gd name="T43" fmla="*/ 705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10" h="705">
                  <a:moveTo>
                    <a:pt x="278" y="705"/>
                  </a:moveTo>
                  <a:cubicBezTo>
                    <a:pt x="207" y="705"/>
                    <a:pt x="136" y="678"/>
                    <a:pt x="82" y="624"/>
                  </a:cubicBezTo>
                  <a:cubicBezTo>
                    <a:pt x="29" y="572"/>
                    <a:pt x="0" y="502"/>
                    <a:pt x="1" y="428"/>
                  </a:cubicBezTo>
                  <a:cubicBezTo>
                    <a:pt x="1" y="354"/>
                    <a:pt x="30" y="285"/>
                    <a:pt x="82" y="233"/>
                  </a:cubicBezTo>
                  <a:cubicBezTo>
                    <a:pt x="172" y="142"/>
                    <a:pt x="313" y="126"/>
                    <a:pt x="421" y="191"/>
                  </a:cubicBezTo>
                  <a:cubicBezTo>
                    <a:pt x="606" y="6"/>
                    <a:pt x="606" y="6"/>
                    <a:pt x="606" y="6"/>
                  </a:cubicBezTo>
                  <a:cubicBezTo>
                    <a:pt x="612" y="0"/>
                    <a:pt x="622" y="0"/>
                    <a:pt x="627" y="6"/>
                  </a:cubicBezTo>
                  <a:cubicBezTo>
                    <a:pt x="633" y="12"/>
                    <a:pt x="633" y="21"/>
                    <a:pt x="627" y="27"/>
                  </a:cubicBezTo>
                  <a:cubicBezTo>
                    <a:pt x="434" y="220"/>
                    <a:pt x="434" y="220"/>
                    <a:pt x="434" y="220"/>
                  </a:cubicBezTo>
                  <a:cubicBezTo>
                    <a:pt x="429" y="225"/>
                    <a:pt x="421" y="226"/>
                    <a:pt x="415" y="222"/>
                  </a:cubicBezTo>
                  <a:cubicBezTo>
                    <a:pt x="318" y="157"/>
                    <a:pt x="186" y="170"/>
                    <a:pt x="103" y="254"/>
                  </a:cubicBezTo>
                  <a:cubicBezTo>
                    <a:pt x="56" y="300"/>
                    <a:pt x="30" y="362"/>
                    <a:pt x="30" y="428"/>
                  </a:cubicBezTo>
                  <a:cubicBezTo>
                    <a:pt x="30" y="494"/>
                    <a:pt x="56" y="556"/>
                    <a:pt x="103" y="603"/>
                  </a:cubicBezTo>
                  <a:cubicBezTo>
                    <a:pt x="199" y="699"/>
                    <a:pt x="356" y="699"/>
                    <a:pt x="453" y="603"/>
                  </a:cubicBezTo>
                  <a:cubicBezTo>
                    <a:pt x="535" y="520"/>
                    <a:pt x="549" y="393"/>
                    <a:pt x="487" y="295"/>
                  </a:cubicBezTo>
                  <a:cubicBezTo>
                    <a:pt x="483" y="289"/>
                    <a:pt x="484" y="281"/>
                    <a:pt x="489" y="276"/>
                  </a:cubicBezTo>
                  <a:cubicBezTo>
                    <a:pt x="683" y="82"/>
                    <a:pt x="683" y="82"/>
                    <a:pt x="683" y="82"/>
                  </a:cubicBezTo>
                  <a:cubicBezTo>
                    <a:pt x="689" y="76"/>
                    <a:pt x="698" y="76"/>
                    <a:pt x="704" y="82"/>
                  </a:cubicBezTo>
                  <a:cubicBezTo>
                    <a:pt x="710" y="87"/>
                    <a:pt x="710" y="97"/>
                    <a:pt x="704" y="103"/>
                  </a:cubicBezTo>
                  <a:cubicBezTo>
                    <a:pt x="518" y="289"/>
                    <a:pt x="518" y="289"/>
                    <a:pt x="518" y="289"/>
                  </a:cubicBezTo>
                  <a:cubicBezTo>
                    <a:pt x="581" y="398"/>
                    <a:pt x="563" y="534"/>
                    <a:pt x="474" y="624"/>
                  </a:cubicBezTo>
                  <a:cubicBezTo>
                    <a:pt x="420" y="678"/>
                    <a:pt x="349" y="705"/>
                    <a:pt x="278" y="70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6" name="Freeform 146"/>
            <p:cNvSpPr>
              <a:spLocks/>
            </p:cNvSpPr>
            <p:nvPr/>
          </p:nvSpPr>
          <p:spPr bwMode="auto">
            <a:xfrm>
              <a:off x="7553325" y="1706563"/>
              <a:ext cx="120650" cy="119063"/>
            </a:xfrm>
            <a:custGeom>
              <a:avLst/>
              <a:gdLst>
                <a:gd name="T0" fmla="*/ 139 w 194"/>
                <a:gd name="T1" fmla="*/ 192 h 192"/>
                <a:gd name="T2" fmla="*/ 139 w 194"/>
                <a:gd name="T3" fmla="*/ 192 h 192"/>
                <a:gd name="T4" fmla="*/ 128 w 194"/>
                <a:gd name="T5" fmla="*/ 187 h 192"/>
                <a:gd name="T6" fmla="*/ 86 w 194"/>
                <a:gd name="T7" fmla="*/ 145 h 192"/>
                <a:gd name="T8" fmla="*/ 86 w 194"/>
                <a:gd name="T9" fmla="*/ 124 h 192"/>
                <a:gd name="T10" fmla="*/ 107 w 194"/>
                <a:gd name="T11" fmla="*/ 124 h 192"/>
                <a:gd name="T12" fmla="*/ 139 w 194"/>
                <a:gd name="T13" fmla="*/ 156 h 192"/>
                <a:gd name="T14" fmla="*/ 157 w 194"/>
                <a:gd name="T15" fmla="*/ 138 h 192"/>
                <a:gd name="T16" fmla="*/ 55 w 194"/>
                <a:gd name="T17" fmla="*/ 36 h 192"/>
                <a:gd name="T18" fmla="*/ 37 w 194"/>
                <a:gd name="T19" fmla="*/ 54 h 192"/>
                <a:gd name="T20" fmla="*/ 74 w 194"/>
                <a:gd name="T21" fmla="*/ 92 h 192"/>
                <a:gd name="T22" fmla="*/ 74 w 194"/>
                <a:gd name="T23" fmla="*/ 113 h 192"/>
                <a:gd name="T24" fmla="*/ 53 w 194"/>
                <a:gd name="T25" fmla="*/ 112 h 192"/>
                <a:gd name="T26" fmla="*/ 6 w 194"/>
                <a:gd name="T27" fmla="*/ 64 h 192"/>
                <a:gd name="T28" fmla="*/ 6 w 194"/>
                <a:gd name="T29" fmla="*/ 44 h 192"/>
                <a:gd name="T30" fmla="*/ 44 w 194"/>
                <a:gd name="T31" fmla="*/ 4 h 192"/>
                <a:gd name="T32" fmla="*/ 55 w 194"/>
                <a:gd name="T33" fmla="*/ 0 h 192"/>
                <a:gd name="T34" fmla="*/ 65 w 194"/>
                <a:gd name="T35" fmla="*/ 4 h 192"/>
                <a:gd name="T36" fmla="*/ 188 w 194"/>
                <a:gd name="T37" fmla="*/ 127 h 192"/>
                <a:gd name="T38" fmla="*/ 188 w 194"/>
                <a:gd name="T39" fmla="*/ 148 h 192"/>
                <a:gd name="T40" fmla="*/ 149 w 194"/>
                <a:gd name="T41" fmla="*/ 187 h 192"/>
                <a:gd name="T42" fmla="*/ 139 w 194"/>
                <a:gd name="T43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4" h="192">
                  <a:moveTo>
                    <a:pt x="139" y="192"/>
                  </a:moveTo>
                  <a:cubicBezTo>
                    <a:pt x="139" y="192"/>
                    <a:pt x="139" y="192"/>
                    <a:pt x="139" y="192"/>
                  </a:cubicBezTo>
                  <a:cubicBezTo>
                    <a:pt x="135" y="192"/>
                    <a:pt x="131" y="190"/>
                    <a:pt x="128" y="187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0" y="139"/>
                    <a:pt x="81" y="129"/>
                    <a:pt x="86" y="124"/>
                  </a:cubicBezTo>
                  <a:cubicBezTo>
                    <a:pt x="92" y="118"/>
                    <a:pt x="102" y="118"/>
                    <a:pt x="107" y="124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80" y="97"/>
                    <a:pt x="80" y="107"/>
                    <a:pt x="74" y="113"/>
                  </a:cubicBezTo>
                  <a:cubicBezTo>
                    <a:pt x="68" y="118"/>
                    <a:pt x="59" y="118"/>
                    <a:pt x="53" y="112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0" y="59"/>
                    <a:pt x="0" y="49"/>
                    <a:pt x="6" y="4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1"/>
                    <a:pt x="51" y="0"/>
                    <a:pt x="55" y="0"/>
                  </a:cubicBezTo>
                  <a:cubicBezTo>
                    <a:pt x="59" y="0"/>
                    <a:pt x="63" y="1"/>
                    <a:pt x="65" y="4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94" y="133"/>
                    <a:pt x="194" y="142"/>
                    <a:pt x="188" y="148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6" y="190"/>
                    <a:pt x="143" y="192"/>
                    <a:pt x="139" y="19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7" name="Freeform 147"/>
            <p:cNvSpPr>
              <a:spLocks/>
            </p:cNvSpPr>
            <p:nvPr/>
          </p:nvSpPr>
          <p:spPr bwMode="auto">
            <a:xfrm>
              <a:off x="7234238" y="1971675"/>
              <a:ext cx="271462" cy="173038"/>
            </a:xfrm>
            <a:custGeom>
              <a:avLst/>
              <a:gdLst>
                <a:gd name="T0" fmla="*/ 220 w 440"/>
                <a:gd name="T1" fmla="*/ 281 h 281"/>
                <a:gd name="T2" fmla="*/ 65 w 440"/>
                <a:gd name="T3" fmla="*/ 217 h 281"/>
                <a:gd name="T4" fmla="*/ 1 w 440"/>
                <a:gd name="T5" fmla="*/ 56 h 281"/>
                <a:gd name="T6" fmla="*/ 9 w 440"/>
                <a:gd name="T7" fmla="*/ 44 h 281"/>
                <a:gd name="T8" fmla="*/ 23 w 440"/>
                <a:gd name="T9" fmla="*/ 44 h 281"/>
                <a:gd name="T10" fmla="*/ 211 w 440"/>
                <a:gd name="T11" fmla="*/ 39 h 281"/>
                <a:gd name="T12" fmla="*/ 429 w 440"/>
                <a:gd name="T13" fmla="*/ 31 h 281"/>
                <a:gd name="T14" fmla="*/ 437 w 440"/>
                <a:gd name="T15" fmla="*/ 50 h 281"/>
                <a:gd name="T16" fmla="*/ 417 w 440"/>
                <a:gd name="T17" fmla="*/ 58 h 281"/>
                <a:gd name="T18" fmla="*/ 219 w 440"/>
                <a:gd name="T19" fmla="*/ 68 h 281"/>
                <a:gd name="T20" fmla="*/ 32 w 440"/>
                <a:gd name="T21" fmla="*/ 80 h 281"/>
                <a:gd name="T22" fmla="*/ 86 w 440"/>
                <a:gd name="T23" fmla="*/ 196 h 281"/>
                <a:gd name="T24" fmla="*/ 220 w 440"/>
                <a:gd name="T25" fmla="*/ 252 h 281"/>
                <a:gd name="T26" fmla="*/ 353 w 440"/>
                <a:gd name="T27" fmla="*/ 196 h 281"/>
                <a:gd name="T28" fmla="*/ 406 w 440"/>
                <a:gd name="T29" fmla="*/ 92 h 281"/>
                <a:gd name="T30" fmla="*/ 424 w 440"/>
                <a:gd name="T31" fmla="*/ 80 h 281"/>
                <a:gd name="T32" fmla="*/ 436 w 440"/>
                <a:gd name="T33" fmla="*/ 97 h 281"/>
                <a:gd name="T34" fmla="*/ 374 w 440"/>
                <a:gd name="T35" fmla="*/ 218 h 281"/>
                <a:gd name="T36" fmla="*/ 220 w 440"/>
                <a:gd name="T37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0" h="281">
                  <a:moveTo>
                    <a:pt x="220" y="281"/>
                  </a:moveTo>
                  <a:cubicBezTo>
                    <a:pt x="161" y="281"/>
                    <a:pt x="106" y="259"/>
                    <a:pt x="65" y="217"/>
                  </a:cubicBezTo>
                  <a:cubicBezTo>
                    <a:pt x="23" y="175"/>
                    <a:pt x="0" y="116"/>
                    <a:pt x="1" y="56"/>
                  </a:cubicBezTo>
                  <a:cubicBezTo>
                    <a:pt x="2" y="51"/>
                    <a:pt x="4" y="47"/>
                    <a:pt x="9" y="44"/>
                  </a:cubicBezTo>
                  <a:cubicBezTo>
                    <a:pt x="13" y="41"/>
                    <a:pt x="19" y="41"/>
                    <a:pt x="23" y="44"/>
                  </a:cubicBezTo>
                  <a:cubicBezTo>
                    <a:pt x="81" y="75"/>
                    <a:pt x="144" y="57"/>
                    <a:pt x="211" y="39"/>
                  </a:cubicBezTo>
                  <a:cubicBezTo>
                    <a:pt x="281" y="20"/>
                    <a:pt x="354" y="0"/>
                    <a:pt x="429" y="31"/>
                  </a:cubicBezTo>
                  <a:cubicBezTo>
                    <a:pt x="436" y="34"/>
                    <a:pt x="440" y="43"/>
                    <a:pt x="437" y="50"/>
                  </a:cubicBezTo>
                  <a:cubicBezTo>
                    <a:pt x="433" y="58"/>
                    <a:pt x="425" y="61"/>
                    <a:pt x="417" y="58"/>
                  </a:cubicBezTo>
                  <a:cubicBezTo>
                    <a:pt x="352" y="31"/>
                    <a:pt x="284" y="50"/>
                    <a:pt x="219" y="68"/>
                  </a:cubicBezTo>
                  <a:cubicBezTo>
                    <a:pt x="157" y="85"/>
                    <a:pt x="93" y="102"/>
                    <a:pt x="32" y="80"/>
                  </a:cubicBezTo>
                  <a:cubicBezTo>
                    <a:pt x="36" y="124"/>
                    <a:pt x="55" y="165"/>
                    <a:pt x="86" y="196"/>
                  </a:cubicBezTo>
                  <a:cubicBezTo>
                    <a:pt x="122" y="232"/>
                    <a:pt x="169" y="252"/>
                    <a:pt x="220" y="252"/>
                  </a:cubicBezTo>
                  <a:cubicBezTo>
                    <a:pt x="270" y="252"/>
                    <a:pt x="317" y="232"/>
                    <a:pt x="353" y="196"/>
                  </a:cubicBezTo>
                  <a:cubicBezTo>
                    <a:pt x="381" y="169"/>
                    <a:pt x="399" y="133"/>
                    <a:pt x="406" y="92"/>
                  </a:cubicBezTo>
                  <a:cubicBezTo>
                    <a:pt x="408" y="84"/>
                    <a:pt x="416" y="78"/>
                    <a:pt x="424" y="80"/>
                  </a:cubicBezTo>
                  <a:cubicBezTo>
                    <a:pt x="432" y="81"/>
                    <a:pt x="437" y="89"/>
                    <a:pt x="436" y="97"/>
                  </a:cubicBezTo>
                  <a:cubicBezTo>
                    <a:pt x="428" y="144"/>
                    <a:pt x="406" y="186"/>
                    <a:pt x="374" y="218"/>
                  </a:cubicBezTo>
                  <a:cubicBezTo>
                    <a:pt x="333" y="259"/>
                    <a:pt x="278" y="281"/>
                    <a:pt x="220" y="28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8" name="Freeform 148"/>
            <p:cNvSpPr>
              <a:spLocks/>
            </p:cNvSpPr>
            <p:nvPr/>
          </p:nvSpPr>
          <p:spPr bwMode="auto">
            <a:xfrm>
              <a:off x="7286625" y="2041525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5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9" name="Freeform 149"/>
            <p:cNvSpPr>
              <a:spLocks/>
            </p:cNvSpPr>
            <p:nvPr/>
          </p:nvSpPr>
          <p:spPr bwMode="auto">
            <a:xfrm>
              <a:off x="7342188" y="2082800"/>
              <a:ext cx="19050" cy="19050"/>
            </a:xfrm>
            <a:custGeom>
              <a:avLst/>
              <a:gdLst>
                <a:gd name="T0" fmla="*/ 15 w 30"/>
                <a:gd name="T1" fmla="*/ 31 h 31"/>
                <a:gd name="T2" fmla="*/ 0 w 30"/>
                <a:gd name="T3" fmla="*/ 16 h 31"/>
                <a:gd name="T4" fmla="*/ 15 w 30"/>
                <a:gd name="T5" fmla="*/ 0 h 31"/>
                <a:gd name="T6" fmla="*/ 30 w 30"/>
                <a:gd name="T7" fmla="*/ 15 h 31"/>
                <a:gd name="T8" fmla="*/ 30 w 30"/>
                <a:gd name="T9" fmla="*/ 16 h 31"/>
                <a:gd name="T10" fmla="*/ 15 w 30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8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3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0" name="Freeform 150"/>
            <p:cNvSpPr>
              <a:spLocks/>
            </p:cNvSpPr>
            <p:nvPr/>
          </p:nvSpPr>
          <p:spPr bwMode="auto">
            <a:xfrm>
              <a:off x="7362825" y="2039938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6 h 30"/>
                <a:gd name="T4" fmla="*/ 15 w 30"/>
                <a:gd name="T5" fmla="*/ 0 h 30"/>
                <a:gd name="T6" fmla="*/ 30 w 30"/>
                <a:gd name="T7" fmla="*/ 15 h 30"/>
                <a:gd name="T8" fmla="*/ 30 w 30"/>
                <a:gd name="T9" fmla="*/ 16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1" name="Freeform 151"/>
            <p:cNvSpPr>
              <a:spLocks/>
            </p:cNvSpPr>
            <p:nvPr/>
          </p:nvSpPr>
          <p:spPr bwMode="auto">
            <a:xfrm>
              <a:off x="7415213" y="2062163"/>
              <a:ext cx="19050" cy="19050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5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4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4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2" name="Freeform 152"/>
            <p:cNvSpPr>
              <a:spLocks/>
            </p:cNvSpPr>
            <p:nvPr/>
          </p:nvSpPr>
          <p:spPr bwMode="auto">
            <a:xfrm>
              <a:off x="7439025" y="2017713"/>
              <a:ext cx="17462" cy="17463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1" name="Группа 1850"/>
          <p:cNvGrpSpPr/>
          <p:nvPr/>
        </p:nvGrpSpPr>
        <p:grpSpPr>
          <a:xfrm>
            <a:off x="7974013" y="2390775"/>
            <a:ext cx="290512" cy="476250"/>
            <a:chOff x="7974013" y="2390775"/>
            <a:chExt cx="290512" cy="476250"/>
          </a:xfrm>
        </p:grpSpPr>
        <p:sp>
          <p:nvSpPr>
            <p:cNvPr id="1783" name="Freeform 153"/>
            <p:cNvSpPr>
              <a:spLocks/>
            </p:cNvSpPr>
            <p:nvPr/>
          </p:nvSpPr>
          <p:spPr bwMode="auto">
            <a:xfrm>
              <a:off x="7974013" y="2816225"/>
              <a:ext cx="290512" cy="50800"/>
            </a:xfrm>
            <a:custGeom>
              <a:avLst/>
              <a:gdLst>
                <a:gd name="T0" fmla="*/ 456 w 471"/>
                <a:gd name="T1" fmla="*/ 81 h 81"/>
                <a:gd name="T2" fmla="*/ 422 w 471"/>
                <a:gd name="T3" fmla="*/ 81 h 81"/>
                <a:gd name="T4" fmla="*/ 407 w 471"/>
                <a:gd name="T5" fmla="*/ 66 h 81"/>
                <a:gd name="T6" fmla="*/ 422 w 471"/>
                <a:gd name="T7" fmla="*/ 52 h 81"/>
                <a:gd name="T8" fmla="*/ 442 w 471"/>
                <a:gd name="T9" fmla="*/ 52 h 81"/>
                <a:gd name="T10" fmla="*/ 442 w 471"/>
                <a:gd name="T11" fmla="*/ 30 h 81"/>
                <a:gd name="T12" fmla="*/ 30 w 471"/>
                <a:gd name="T13" fmla="*/ 30 h 81"/>
                <a:gd name="T14" fmla="*/ 30 w 471"/>
                <a:gd name="T15" fmla="*/ 52 h 81"/>
                <a:gd name="T16" fmla="*/ 378 w 471"/>
                <a:gd name="T17" fmla="*/ 52 h 81"/>
                <a:gd name="T18" fmla="*/ 393 w 471"/>
                <a:gd name="T19" fmla="*/ 66 h 81"/>
                <a:gd name="T20" fmla="*/ 378 w 471"/>
                <a:gd name="T21" fmla="*/ 81 h 81"/>
                <a:gd name="T22" fmla="*/ 15 w 471"/>
                <a:gd name="T23" fmla="*/ 81 h 81"/>
                <a:gd name="T24" fmla="*/ 0 w 471"/>
                <a:gd name="T25" fmla="*/ 66 h 81"/>
                <a:gd name="T26" fmla="*/ 0 w 471"/>
                <a:gd name="T27" fmla="*/ 15 h 81"/>
                <a:gd name="T28" fmla="*/ 15 w 471"/>
                <a:gd name="T29" fmla="*/ 0 h 81"/>
                <a:gd name="T30" fmla="*/ 456 w 471"/>
                <a:gd name="T31" fmla="*/ 0 h 81"/>
                <a:gd name="T32" fmla="*/ 471 w 471"/>
                <a:gd name="T33" fmla="*/ 15 h 81"/>
                <a:gd name="T34" fmla="*/ 471 w 471"/>
                <a:gd name="T35" fmla="*/ 66 h 81"/>
                <a:gd name="T36" fmla="*/ 456 w 471"/>
                <a:gd name="T3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1" h="81">
                  <a:moveTo>
                    <a:pt x="456" y="81"/>
                  </a:moveTo>
                  <a:cubicBezTo>
                    <a:pt x="422" y="81"/>
                    <a:pt x="422" y="81"/>
                    <a:pt x="422" y="81"/>
                  </a:cubicBezTo>
                  <a:cubicBezTo>
                    <a:pt x="413" y="81"/>
                    <a:pt x="407" y="75"/>
                    <a:pt x="407" y="66"/>
                  </a:cubicBezTo>
                  <a:cubicBezTo>
                    <a:pt x="407" y="58"/>
                    <a:pt x="413" y="52"/>
                    <a:pt x="422" y="52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2" y="30"/>
                    <a:pt x="442" y="30"/>
                    <a:pt x="442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78" y="52"/>
                    <a:pt x="378" y="52"/>
                    <a:pt x="378" y="52"/>
                  </a:cubicBezTo>
                  <a:cubicBezTo>
                    <a:pt x="386" y="52"/>
                    <a:pt x="393" y="58"/>
                    <a:pt x="393" y="66"/>
                  </a:cubicBezTo>
                  <a:cubicBezTo>
                    <a:pt x="393" y="75"/>
                    <a:pt x="386" y="81"/>
                    <a:pt x="378" y="81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7" y="81"/>
                    <a:pt x="0" y="75"/>
                    <a:pt x="0" y="6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465" y="0"/>
                    <a:pt x="471" y="7"/>
                    <a:pt x="471" y="15"/>
                  </a:cubicBezTo>
                  <a:cubicBezTo>
                    <a:pt x="471" y="66"/>
                    <a:pt x="471" y="66"/>
                    <a:pt x="471" y="66"/>
                  </a:cubicBezTo>
                  <a:cubicBezTo>
                    <a:pt x="471" y="75"/>
                    <a:pt x="465" y="81"/>
                    <a:pt x="456" y="8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4" name="Freeform 154"/>
            <p:cNvSpPr>
              <a:spLocks/>
            </p:cNvSpPr>
            <p:nvPr/>
          </p:nvSpPr>
          <p:spPr bwMode="auto">
            <a:xfrm>
              <a:off x="8035925" y="2490788"/>
              <a:ext cx="73025" cy="201613"/>
            </a:xfrm>
            <a:custGeom>
              <a:avLst/>
              <a:gdLst>
                <a:gd name="T0" fmla="*/ 60 w 119"/>
                <a:gd name="T1" fmla="*/ 327 h 327"/>
                <a:gd name="T2" fmla="*/ 0 w 119"/>
                <a:gd name="T3" fmla="*/ 267 h 327"/>
                <a:gd name="T4" fmla="*/ 0 w 119"/>
                <a:gd name="T5" fmla="*/ 61 h 327"/>
                <a:gd name="T6" fmla="*/ 14 w 119"/>
                <a:gd name="T7" fmla="*/ 46 h 327"/>
                <a:gd name="T8" fmla="*/ 29 w 119"/>
                <a:gd name="T9" fmla="*/ 61 h 327"/>
                <a:gd name="T10" fmla="*/ 29 w 119"/>
                <a:gd name="T11" fmla="*/ 267 h 327"/>
                <a:gd name="T12" fmla="*/ 60 w 119"/>
                <a:gd name="T13" fmla="*/ 297 h 327"/>
                <a:gd name="T14" fmla="*/ 90 w 119"/>
                <a:gd name="T15" fmla="*/ 267 h 327"/>
                <a:gd name="T16" fmla="*/ 90 w 119"/>
                <a:gd name="T17" fmla="*/ 15 h 327"/>
                <a:gd name="T18" fmla="*/ 104 w 119"/>
                <a:gd name="T19" fmla="*/ 0 h 327"/>
                <a:gd name="T20" fmla="*/ 119 w 119"/>
                <a:gd name="T21" fmla="*/ 15 h 327"/>
                <a:gd name="T22" fmla="*/ 119 w 119"/>
                <a:gd name="T23" fmla="*/ 267 h 327"/>
                <a:gd name="T24" fmla="*/ 60 w 119"/>
                <a:gd name="T25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327">
                  <a:moveTo>
                    <a:pt x="60" y="327"/>
                  </a:moveTo>
                  <a:cubicBezTo>
                    <a:pt x="27" y="327"/>
                    <a:pt x="0" y="300"/>
                    <a:pt x="0" y="267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52"/>
                    <a:pt x="6" y="46"/>
                    <a:pt x="14" y="46"/>
                  </a:cubicBezTo>
                  <a:cubicBezTo>
                    <a:pt x="23" y="46"/>
                    <a:pt x="29" y="52"/>
                    <a:pt x="29" y="61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9" y="284"/>
                    <a:pt x="43" y="297"/>
                    <a:pt x="60" y="297"/>
                  </a:cubicBezTo>
                  <a:cubicBezTo>
                    <a:pt x="76" y="297"/>
                    <a:pt x="90" y="284"/>
                    <a:pt x="90" y="267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7"/>
                    <a:pt x="96" y="0"/>
                    <a:pt x="104" y="0"/>
                  </a:cubicBezTo>
                  <a:cubicBezTo>
                    <a:pt x="113" y="0"/>
                    <a:pt x="119" y="7"/>
                    <a:pt x="119" y="15"/>
                  </a:cubicBezTo>
                  <a:cubicBezTo>
                    <a:pt x="119" y="267"/>
                    <a:pt x="119" y="267"/>
                    <a:pt x="119" y="267"/>
                  </a:cubicBezTo>
                  <a:cubicBezTo>
                    <a:pt x="119" y="300"/>
                    <a:pt x="93" y="327"/>
                    <a:pt x="60" y="32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5" name="Freeform 155"/>
            <p:cNvSpPr>
              <a:spLocks/>
            </p:cNvSpPr>
            <p:nvPr/>
          </p:nvSpPr>
          <p:spPr bwMode="auto">
            <a:xfrm>
              <a:off x="8023225" y="2459038"/>
              <a:ext cx="100012" cy="49213"/>
            </a:xfrm>
            <a:custGeom>
              <a:avLst/>
              <a:gdLst>
                <a:gd name="T0" fmla="*/ 147 w 162"/>
                <a:gd name="T1" fmla="*/ 81 h 81"/>
                <a:gd name="T2" fmla="*/ 112 w 162"/>
                <a:gd name="T3" fmla="*/ 81 h 81"/>
                <a:gd name="T4" fmla="*/ 97 w 162"/>
                <a:gd name="T5" fmla="*/ 66 h 81"/>
                <a:gd name="T6" fmla="*/ 112 w 162"/>
                <a:gd name="T7" fmla="*/ 51 h 81"/>
                <a:gd name="T8" fmla="*/ 132 w 162"/>
                <a:gd name="T9" fmla="*/ 51 h 81"/>
                <a:gd name="T10" fmla="*/ 132 w 162"/>
                <a:gd name="T11" fmla="*/ 30 h 81"/>
                <a:gd name="T12" fmla="*/ 29 w 162"/>
                <a:gd name="T13" fmla="*/ 30 h 81"/>
                <a:gd name="T14" fmla="*/ 29 w 162"/>
                <a:gd name="T15" fmla="*/ 51 h 81"/>
                <a:gd name="T16" fmla="*/ 69 w 162"/>
                <a:gd name="T17" fmla="*/ 51 h 81"/>
                <a:gd name="T18" fmla="*/ 83 w 162"/>
                <a:gd name="T19" fmla="*/ 66 h 81"/>
                <a:gd name="T20" fmla="*/ 69 w 162"/>
                <a:gd name="T21" fmla="*/ 81 h 81"/>
                <a:gd name="T22" fmla="*/ 15 w 162"/>
                <a:gd name="T23" fmla="*/ 81 h 81"/>
                <a:gd name="T24" fmla="*/ 0 w 162"/>
                <a:gd name="T25" fmla="*/ 66 h 81"/>
                <a:gd name="T26" fmla="*/ 0 w 162"/>
                <a:gd name="T27" fmla="*/ 15 h 81"/>
                <a:gd name="T28" fmla="*/ 15 w 162"/>
                <a:gd name="T29" fmla="*/ 0 h 81"/>
                <a:gd name="T30" fmla="*/ 147 w 162"/>
                <a:gd name="T31" fmla="*/ 0 h 81"/>
                <a:gd name="T32" fmla="*/ 162 w 162"/>
                <a:gd name="T33" fmla="*/ 15 h 81"/>
                <a:gd name="T34" fmla="*/ 162 w 162"/>
                <a:gd name="T35" fmla="*/ 66 h 81"/>
                <a:gd name="T36" fmla="*/ 147 w 162"/>
                <a:gd name="T3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81">
                  <a:moveTo>
                    <a:pt x="147" y="81"/>
                  </a:moveTo>
                  <a:cubicBezTo>
                    <a:pt x="112" y="81"/>
                    <a:pt x="112" y="81"/>
                    <a:pt x="112" y="81"/>
                  </a:cubicBezTo>
                  <a:cubicBezTo>
                    <a:pt x="104" y="81"/>
                    <a:pt x="97" y="74"/>
                    <a:pt x="97" y="66"/>
                  </a:cubicBezTo>
                  <a:cubicBezTo>
                    <a:pt x="97" y="58"/>
                    <a:pt x="104" y="51"/>
                    <a:pt x="11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30"/>
                    <a:pt x="132" y="30"/>
                    <a:pt x="132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77" y="51"/>
                    <a:pt x="83" y="58"/>
                    <a:pt x="83" y="66"/>
                  </a:cubicBezTo>
                  <a:cubicBezTo>
                    <a:pt x="83" y="74"/>
                    <a:pt x="77" y="81"/>
                    <a:pt x="69" y="81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6" y="81"/>
                    <a:pt x="0" y="74"/>
                    <a:pt x="0" y="6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5" y="0"/>
                    <a:pt x="162" y="7"/>
                    <a:pt x="162" y="15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62" y="74"/>
                    <a:pt x="155" y="81"/>
                    <a:pt x="147" y="8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6" name="Freeform 156"/>
            <p:cNvSpPr>
              <a:spLocks/>
            </p:cNvSpPr>
            <p:nvPr/>
          </p:nvSpPr>
          <p:spPr bwMode="auto">
            <a:xfrm>
              <a:off x="8012113" y="2555875"/>
              <a:ext cx="41275" cy="19050"/>
            </a:xfrm>
            <a:custGeom>
              <a:avLst/>
              <a:gdLst>
                <a:gd name="T0" fmla="*/ 53 w 68"/>
                <a:gd name="T1" fmla="*/ 29 h 29"/>
                <a:gd name="T2" fmla="*/ 15 w 68"/>
                <a:gd name="T3" fmla="*/ 29 h 29"/>
                <a:gd name="T4" fmla="*/ 0 w 68"/>
                <a:gd name="T5" fmla="*/ 15 h 29"/>
                <a:gd name="T6" fmla="*/ 15 w 68"/>
                <a:gd name="T7" fmla="*/ 0 h 29"/>
                <a:gd name="T8" fmla="*/ 53 w 68"/>
                <a:gd name="T9" fmla="*/ 0 h 29"/>
                <a:gd name="T10" fmla="*/ 68 w 68"/>
                <a:gd name="T11" fmla="*/ 15 h 29"/>
                <a:gd name="T12" fmla="*/ 53 w 6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29">
                  <a:moveTo>
                    <a:pt x="53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2" y="0"/>
                    <a:pt x="68" y="6"/>
                    <a:pt x="68" y="15"/>
                  </a:cubicBezTo>
                  <a:cubicBezTo>
                    <a:pt x="68" y="23"/>
                    <a:pt x="62" y="29"/>
                    <a:pt x="53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7" name="Freeform 157"/>
            <p:cNvSpPr>
              <a:spLocks/>
            </p:cNvSpPr>
            <p:nvPr/>
          </p:nvSpPr>
          <p:spPr bwMode="auto">
            <a:xfrm>
              <a:off x="8091488" y="2555875"/>
              <a:ext cx="136525" cy="19050"/>
            </a:xfrm>
            <a:custGeom>
              <a:avLst/>
              <a:gdLst>
                <a:gd name="T0" fmla="*/ 205 w 220"/>
                <a:gd name="T1" fmla="*/ 29 h 29"/>
                <a:gd name="T2" fmla="*/ 14 w 220"/>
                <a:gd name="T3" fmla="*/ 29 h 29"/>
                <a:gd name="T4" fmla="*/ 0 w 220"/>
                <a:gd name="T5" fmla="*/ 15 h 29"/>
                <a:gd name="T6" fmla="*/ 14 w 220"/>
                <a:gd name="T7" fmla="*/ 0 h 29"/>
                <a:gd name="T8" fmla="*/ 205 w 220"/>
                <a:gd name="T9" fmla="*/ 0 h 29"/>
                <a:gd name="T10" fmla="*/ 220 w 220"/>
                <a:gd name="T11" fmla="*/ 15 h 29"/>
                <a:gd name="T12" fmla="*/ 205 w 220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29">
                  <a:moveTo>
                    <a:pt x="205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6" y="29"/>
                    <a:pt x="0" y="23"/>
                    <a:pt x="0" y="15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14" y="0"/>
                    <a:pt x="220" y="6"/>
                    <a:pt x="220" y="15"/>
                  </a:cubicBezTo>
                  <a:cubicBezTo>
                    <a:pt x="220" y="23"/>
                    <a:pt x="214" y="29"/>
                    <a:pt x="205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8" name="Freeform 158"/>
            <p:cNvSpPr>
              <a:spLocks/>
            </p:cNvSpPr>
            <p:nvPr/>
          </p:nvSpPr>
          <p:spPr bwMode="auto">
            <a:xfrm>
              <a:off x="8194675" y="2505075"/>
              <a:ext cx="19050" cy="330200"/>
            </a:xfrm>
            <a:custGeom>
              <a:avLst/>
              <a:gdLst>
                <a:gd name="T0" fmla="*/ 15 w 30"/>
                <a:gd name="T1" fmla="*/ 535 h 535"/>
                <a:gd name="T2" fmla="*/ 0 w 30"/>
                <a:gd name="T3" fmla="*/ 520 h 535"/>
                <a:gd name="T4" fmla="*/ 0 w 30"/>
                <a:gd name="T5" fmla="*/ 15 h 535"/>
                <a:gd name="T6" fmla="*/ 15 w 30"/>
                <a:gd name="T7" fmla="*/ 0 h 535"/>
                <a:gd name="T8" fmla="*/ 30 w 30"/>
                <a:gd name="T9" fmla="*/ 15 h 535"/>
                <a:gd name="T10" fmla="*/ 30 w 30"/>
                <a:gd name="T11" fmla="*/ 520 h 535"/>
                <a:gd name="T12" fmla="*/ 15 w 30"/>
                <a:gd name="T13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35">
                  <a:moveTo>
                    <a:pt x="15" y="535"/>
                  </a:moveTo>
                  <a:cubicBezTo>
                    <a:pt x="7" y="535"/>
                    <a:pt x="0" y="528"/>
                    <a:pt x="0" y="52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520"/>
                    <a:pt x="30" y="520"/>
                    <a:pt x="30" y="520"/>
                  </a:cubicBezTo>
                  <a:cubicBezTo>
                    <a:pt x="30" y="528"/>
                    <a:pt x="23" y="535"/>
                    <a:pt x="15" y="53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9" name="Freeform 159"/>
            <p:cNvSpPr>
              <a:spLocks/>
            </p:cNvSpPr>
            <p:nvPr/>
          </p:nvSpPr>
          <p:spPr bwMode="auto">
            <a:xfrm>
              <a:off x="8043863" y="2406650"/>
              <a:ext cx="28575" cy="46038"/>
            </a:xfrm>
            <a:custGeom>
              <a:avLst/>
              <a:gdLst>
                <a:gd name="T0" fmla="*/ 25 w 48"/>
                <a:gd name="T1" fmla="*/ 73 h 73"/>
                <a:gd name="T2" fmla="*/ 13 w 48"/>
                <a:gd name="T3" fmla="*/ 68 h 73"/>
                <a:gd name="T4" fmla="*/ 10 w 48"/>
                <a:gd name="T5" fmla="*/ 31 h 73"/>
                <a:gd name="T6" fmla="*/ 12 w 48"/>
                <a:gd name="T7" fmla="*/ 26 h 73"/>
                <a:gd name="T8" fmla="*/ 13 w 48"/>
                <a:gd name="T9" fmla="*/ 6 h 73"/>
                <a:gd name="T10" fmla="*/ 34 w 48"/>
                <a:gd name="T11" fmla="*/ 7 h 73"/>
                <a:gd name="T12" fmla="*/ 37 w 48"/>
                <a:gd name="T13" fmla="*/ 44 h 73"/>
                <a:gd name="T14" fmla="*/ 35 w 48"/>
                <a:gd name="T15" fmla="*/ 50 h 73"/>
                <a:gd name="T16" fmla="*/ 34 w 48"/>
                <a:gd name="T17" fmla="*/ 69 h 73"/>
                <a:gd name="T18" fmla="*/ 25 w 48"/>
                <a:gd name="T1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73">
                  <a:moveTo>
                    <a:pt x="25" y="73"/>
                  </a:moveTo>
                  <a:cubicBezTo>
                    <a:pt x="20" y="73"/>
                    <a:pt x="16" y="71"/>
                    <a:pt x="13" y="68"/>
                  </a:cubicBezTo>
                  <a:cubicBezTo>
                    <a:pt x="0" y="54"/>
                    <a:pt x="7" y="39"/>
                    <a:pt x="10" y="31"/>
                  </a:cubicBezTo>
                  <a:cubicBezTo>
                    <a:pt x="11" y="30"/>
                    <a:pt x="12" y="27"/>
                    <a:pt x="12" y="26"/>
                  </a:cubicBezTo>
                  <a:cubicBezTo>
                    <a:pt x="7" y="20"/>
                    <a:pt x="7" y="12"/>
                    <a:pt x="13" y="6"/>
                  </a:cubicBezTo>
                  <a:cubicBezTo>
                    <a:pt x="19" y="0"/>
                    <a:pt x="28" y="1"/>
                    <a:pt x="34" y="7"/>
                  </a:cubicBezTo>
                  <a:cubicBezTo>
                    <a:pt x="48" y="21"/>
                    <a:pt x="41" y="37"/>
                    <a:pt x="37" y="44"/>
                  </a:cubicBezTo>
                  <a:cubicBezTo>
                    <a:pt x="36" y="46"/>
                    <a:pt x="35" y="49"/>
                    <a:pt x="35" y="50"/>
                  </a:cubicBezTo>
                  <a:cubicBezTo>
                    <a:pt x="40" y="56"/>
                    <a:pt x="40" y="64"/>
                    <a:pt x="34" y="69"/>
                  </a:cubicBezTo>
                  <a:cubicBezTo>
                    <a:pt x="31" y="72"/>
                    <a:pt x="28" y="73"/>
                    <a:pt x="25" y="7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0" name="Freeform 160"/>
            <p:cNvSpPr>
              <a:spLocks/>
            </p:cNvSpPr>
            <p:nvPr/>
          </p:nvSpPr>
          <p:spPr bwMode="auto">
            <a:xfrm>
              <a:off x="8072438" y="2390775"/>
              <a:ext cx="30162" cy="44450"/>
            </a:xfrm>
            <a:custGeom>
              <a:avLst/>
              <a:gdLst>
                <a:gd name="T0" fmla="*/ 23 w 48"/>
                <a:gd name="T1" fmla="*/ 71 h 71"/>
                <a:gd name="T2" fmla="*/ 13 w 48"/>
                <a:gd name="T3" fmla="*/ 67 h 71"/>
                <a:gd name="T4" fmla="*/ 13 w 48"/>
                <a:gd name="T5" fmla="*/ 46 h 71"/>
                <a:gd name="T6" fmla="*/ 10 w 48"/>
                <a:gd name="T7" fmla="*/ 43 h 71"/>
                <a:gd name="T8" fmla="*/ 13 w 48"/>
                <a:gd name="T9" fmla="*/ 6 h 71"/>
                <a:gd name="T10" fmla="*/ 33 w 48"/>
                <a:gd name="T11" fmla="*/ 6 h 71"/>
                <a:gd name="T12" fmla="*/ 34 w 48"/>
                <a:gd name="T13" fmla="*/ 27 h 71"/>
                <a:gd name="T14" fmla="*/ 37 w 48"/>
                <a:gd name="T15" fmla="*/ 31 h 71"/>
                <a:gd name="T16" fmla="*/ 33 w 48"/>
                <a:gd name="T17" fmla="*/ 68 h 71"/>
                <a:gd name="T18" fmla="*/ 23 w 48"/>
                <a:gd name="T1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71">
                  <a:moveTo>
                    <a:pt x="23" y="71"/>
                  </a:moveTo>
                  <a:cubicBezTo>
                    <a:pt x="19" y="71"/>
                    <a:pt x="15" y="70"/>
                    <a:pt x="13" y="67"/>
                  </a:cubicBezTo>
                  <a:cubicBezTo>
                    <a:pt x="7" y="61"/>
                    <a:pt x="7" y="52"/>
                    <a:pt x="13" y="46"/>
                  </a:cubicBezTo>
                  <a:cubicBezTo>
                    <a:pt x="12" y="46"/>
                    <a:pt x="11" y="45"/>
                    <a:pt x="10" y="43"/>
                  </a:cubicBezTo>
                  <a:cubicBezTo>
                    <a:pt x="7" y="36"/>
                    <a:pt x="0" y="20"/>
                    <a:pt x="13" y="6"/>
                  </a:cubicBezTo>
                  <a:cubicBezTo>
                    <a:pt x="18" y="0"/>
                    <a:pt x="28" y="0"/>
                    <a:pt x="33" y="6"/>
                  </a:cubicBezTo>
                  <a:cubicBezTo>
                    <a:pt x="39" y="11"/>
                    <a:pt x="40" y="21"/>
                    <a:pt x="34" y="27"/>
                  </a:cubicBezTo>
                  <a:cubicBezTo>
                    <a:pt x="35" y="26"/>
                    <a:pt x="36" y="29"/>
                    <a:pt x="37" y="31"/>
                  </a:cubicBezTo>
                  <a:cubicBezTo>
                    <a:pt x="40" y="38"/>
                    <a:pt x="48" y="54"/>
                    <a:pt x="33" y="68"/>
                  </a:cubicBezTo>
                  <a:cubicBezTo>
                    <a:pt x="31" y="70"/>
                    <a:pt x="27" y="71"/>
                    <a:pt x="23" y="7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1" name="Freeform 161"/>
            <p:cNvSpPr>
              <a:spLocks/>
            </p:cNvSpPr>
            <p:nvPr/>
          </p:nvSpPr>
          <p:spPr bwMode="auto">
            <a:xfrm>
              <a:off x="8037513" y="2703513"/>
              <a:ext cx="68262" cy="63500"/>
            </a:xfrm>
            <a:custGeom>
              <a:avLst/>
              <a:gdLst>
                <a:gd name="T0" fmla="*/ 81 w 110"/>
                <a:gd name="T1" fmla="*/ 103 h 105"/>
                <a:gd name="T2" fmla="*/ 75 w 110"/>
                <a:gd name="T3" fmla="*/ 102 h 105"/>
                <a:gd name="T4" fmla="*/ 68 w 110"/>
                <a:gd name="T5" fmla="*/ 82 h 105"/>
                <a:gd name="T6" fmla="*/ 63 w 110"/>
                <a:gd name="T7" fmla="*/ 40 h 105"/>
                <a:gd name="T8" fmla="*/ 52 w 110"/>
                <a:gd name="T9" fmla="*/ 50 h 105"/>
                <a:gd name="T10" fmla="*/ 47 w 110"/>
                <a:gd name="T11" fmla="*/ 82 h 105"/>
                <a:gd name="T12" fmla="*/ 41 w 110"/>
                <a:gd name="T13" fmla="*/ 101 h 105"/>
                <a:gd name="T14" fmla="*/ 21 w 110"/>
                <a:gd name="T15" fmla="*/ 95 h 105"/>
                <a:gd name="T16" fmla="*/ 33 w 110"/>
                <a:gd name="T17" fmla="*/ 27 h 105"/>
                <a:gd name="T18" fmla="*/ 44 w 110"/>
                <a:gd name="T19" fmla="*/ 14 h 105"/>
                <a:gd name="T20" fmla="*/ 53 w 110"/>
                <a:gd name="T21" fmla="*/ 2 h 105"/>
                <a:gd name="T22" fmla="*/ 67 w 110"/>
                <a:gd name="T23" fmla="*/ 4 h 105"/>
                <a:gd name="T24" fmla="*/ 95 w 110"/>
                <a:gd name="T25" fmla="*/ 95 h 105"/>
                <a:gd name="T26" fmla="*/ 81 w 110"/>
                <a:gd name="T27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05">
                  <a:moveTo>
                    <a:pt x="81" y="103"/>
                  </a:moveTo>
                  <a:cubicBezTo>
                    <a:pt x="79" y="103"/>
                    <a:pt x="77" y="103"/>
                    <a:pt x="75" y="102"/>
                  </a:cubicBezTo>
                  <a:cubicBezTo>
                    <a:pt x="67" y="98"/>
                    <a:pt x="64" y="89"/>
                    <a:pt x="68" y="82"/>
                  </a:cubicBezTo>
                  <a:cubicBezTo>
                    <a:pt x="74" y="68"/>
                    <a:pt x="72" y="53"/>
                    <a:pt x="63" y="40"/>
                  </a:cubicBezTo>
                  <a:cubicBezTo>
                    <a:pt x="59" y="44"/>
                    <a:pt x="55" y="47"/>
                    <a:pt x="52" y="50"/>
                  </a:cubicBezTo>
                  <a:cubicBezTo>
                    <a:pt x="42" y="58"/>
                    <a:pt x="37" y="62"/>
                    <a:pt x="47" y="82"/>
                  </a:cubicBezTo>
                  <a:cubicBezTo>
                    <a:pt x="51" y="89"/>
                    <a:pt x="48" y="98"/>
                    <a:pt x="41" y="101"/>
                  </a:cubicBezTo>
                  <a:cubicBezTo>
                    <a:pt x="34" y="105"/>
                    <a:pt x="25" y="102"/>
                    <a:pt x="21" y="95"/>
                  </a:cubicBezTo>
                  <a:cubicBezTo>
                    <a:pt x="0" y="54"/>
                    <a:pt x="21" y="37"/>
                    <a:pt x="33" y="27"/>
                  </a:cubicBezTo>
                  <a:cubicBezTo>
                    <a:pt x="40" y="21"/>
                    <a:pt x="43" y="18"/>
                    <a:pt x="44" y="14"/>
                  </a:cubicBezTo>
                  <a:cubicBezTo>
                    <a:pt x="45" y="9"/>
                    <a:pt x="48" y="4"/>
                    <a:pt x="53" y="2"/>
                  </a:cubicBezTo>
                  <a:cubicBezTo>
                    <a:pt x="57" y="0"/>
                    <a:pt x="63" y="1"/>
                    <a:pt x="67" y="4"/>
                  </a:cubicBezTo>
                  <a:cubicBezTo>
                    <a:pt x="98" y="26"/>
                    <a:pt x="110" y="63"/>
                    <a:pt x="95" y="95"/>
                  </a:cubicBezTo>
                  <a:cubicBezTo>
                    <a:pt x="92" y="100"/>
                    <a:pt x="87" y="103"/>
                    <a:pt x="81" y="10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2" name="Freeform 162"/>
            <p:cNvSpPr>
              <a:spLocks/>
            </p:cNvSpPr>
            <p:nvPr/>
          </p:nvSpPr>
          <p:spPr bwMode="auto">
            <a:xfrm>
              <a:off x="8034338" y="2771775"/>
              <a:ext cx="76200" cy="17463"/>
            </a:xfrm>
            <a:custGeom>
              <a:avLst/>
              <a:gdLst>
                <a:gd name="T0" fmla="*/ 108 w 123"/>
                <a:gd name="T1" fmla="*/ 29 h 29"/>
                <a:gd name="T2" fmla="*/ 15 w 123"/>
                <a:gd name="T3" fmla="*/ 29 h 29"/>
                <a:gd name="T4" fmla="*/ 0 w 123"/>
                <a:gd name="T5" fmla="*/ 15 h 29"/>
                <a:gd name="T6" fmla="*/ 15 w 123"/>
                <a:gd name="T7" fmla="*/ 0 h 29"/>
                <a:gd name="T8" fmla="*/ 108 w 123"/>
                <a:gd name="T9" fmla="*/ 0 h 29"/>
                <a:gd name="T10" fmla="*/ 123 w 123"/>
                <a:gd name="T11" fmla="*/ 15 h 29"/>
                <a:gd name="T12" fmla="*/ 108 w 123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29">
                  <a:moveTo>
                    <a:pt x="108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6" y="0"/>
                    <a:pt x="123" y="6"/>
                    <a:pt x="123" y="15"/>
                  </a:cubicBezTo>
                  <a:cubicBezTo>
                    <a:pt x="123" y="23"/>
                    <a:pt x="116" y="29"/>
                    <a:pt x="108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3" name="Freeform 163"/>
            <p:cNvSpPr>
              <a:spLocks/>
            </p:cNvSpPr>
            <p:nvPr/>
          </p:nvSpPr>
          <p:spPr bwMode="auto">
            <a:xfrm>
              <a:off x="8029575" y="2770188"/>
              <a:ext cx="33337" cy="65088"/>
            </a:xfrm>
            <a:custGeom>
              <a:avLst/>
              <a:gdLst>
                <a:gd name="T0" fmla="*/ 17 w 54"/>
                <a:gd name="T1" fmla="*/ 105 h 105"/>
                <a:gd name="T2" fmla="*/ 13 w 54"/>
                <a:gd name="T3" fmla="*/ 104 h 105"/>
                <a:gd name="T4" fmla="*/ 2 w 54"/>
                <a:gd name="T5" fmla="*/ 86 h 105"/>
                <a:gd name="T6" fmla="*/ 23 w 54"/>
                <a:gd name="T7" fmla="*/ 13 h 105"/>
                <a:gd name="T8" fmla="*/ 42 w 54"/>
                <a:gd name="T9" fmla="*/ 2 h 105"/>
                <a:gd name="T10" fmla="*/ 52 w 54"/>
                <a:gd name="T11" fmla="*/ 21 h 105"/>
                <a:gd name="T12" fmla="*/ 31 w 54"/>
                <a:gd name="T13" fmla="*/ 94 h 105"/>
                <a:gd name="T14" fmla="*/ 17 w 54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05">
                  <a:moveTo>
                    <a:pt x="17" y="105"/>
                  </a:moveTo>
                  <a:cubicBezTo>
                    <a:pt x="15" y="105"/>
                    <a:pt x="14" y="105"/>
                    <a:pt x="13" y="104"/>
                  </a:cubicBezTo>
                  <a:cubicBezTo>
                    <a:pt x="5" y="102"/>
                    <a:pt x="0" y="94"/>
                    <a:pt x="2" y="86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6" y="5"/>
                    <a:pt x="34" y="0"/>
                    <a:pt x="42" y="2"/>
                  </a:cubicBezTo>
                  <a:cubicBezTo>
                    <a:pt x="50" y="5"/>
                    <a:pt x="54" y="13"/>
                    <a:pt x="52" y="21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29" y="101"/>
                    <a:pt x="23" y="105"/>
                    <a:pt x="17" y="10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4" name="Freeform 164"/>
            <p:cNvSpPr>
              <a:spLocks/>
            </p:cNvSpPr>
            <p:nvPr/>
          </p:nvSpPr>
          <p:spPr bwMode="auto">
            <a:xfrm>
              <a:off x="8083550" y="2770188"/>
              <a:ext cx="33337" cy="65088"/>
            </a:xfrm>
            <a:custGeom>
              <a:avLst/>
              <a:gdLst>
                <a:gd name="T0" fmla="*/ 37 w 54"/>
                <a:gd name="T1" fmla="*/ 105 h 105"/>
                <a:gd name="T2" fmla="*/ 23 w 54"/>
                <a:gd name="T3" fmla="*/ 94 h 105"/>
                <a:gd name="T4" fmla="*/ 2 w 54"/>
                <a:gd name="T5" fmla="*/ 21 h 105"/>
                <a:gd name="T6" fmla="*/ 12 w 54"/>
                <a:gd name="T7" fmla="*/ 2 h 105"/>
                <a:gd name="T8" fmla="*/ 30 w 54"/>
                <a:gd name="T9" fmla="*/ 13 h 105"/>
                <a:gd name="T10" fmla="*/ 51 w 54"/>
                <a:gd name="T11" fmla="*/ 86 h 105"/>
                <a:gd name="T12" fmla="*/ 41 w 54"/>
                <a:gd name="T13" fmla="*/ 104 h 105"/>
                <a:gd name="T14" fmla="*/ 37 w 54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05">
                  <a:moveTo>
                    <a:pt x="37" y="105"/>
                  </a:moveTo>
                  <a:cubicBezTo>
                    <a:pt x="31" y="105"/>
                    <a:pt x="25" y="101"/>
                    <a:pt x="23" y="9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13"/>
                    <a:pt x="4" y="5"/>
                    <a:pt x="12" y="2"/>
                  </a:cubicBezTo>
                  <a:cubicBezTo>
                    <a:pt x="20" y="0"/>
                    <a:pt x="28" y="5"/>
                    <a:pt x="30" y="13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4" y="94"/>
                    <a:pt x="49" y="102"/>
                    <a:pt x="41" y="104"/>
                  </a:cubicBezTo>
                  <a:cubicBezTo>
                    <a:pt x="40" y="105"/>
                    <a:pt x="38" y="105"/>
                    <a:pt x="37" y="10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39" name="Группа 1838"/>
          <p:cNvGrpSpPr/>
          <p:nvPr/>
        </p:nvGrpSpPr>
        <p:grpSpPr>
          <a:xfrm>
            <a:off x="6513513" y="1073150"/>
            <a:ext cx="474662" cy="373063"/>
            <a:chOff x="6513513" y="1073150"/>
            <a:chExt cx="474662" cy="373063"/>
          </a:xfrm>
        </p:grpSpPr>
        <p:sp>
          <p:nvSpPr>
            <p:cNvPr id="1795" name="Freeform 165"/>
            <p:cNvSpPr>
              <a:spLocks noEditPoints="1"/>
            </p:cNvSpPr>
            <p:nvPr/>
          </p:nvSpPr>
          <p:spPr bwMode="auto">
            <a:xfrm>
              <a:off x="6513513" y="1073150"/>
              <a:ext cx="474662" cy="303213"/>
            </a:xfrm>
            <a:custGeom>
              <a:avLst/>
              <a:gdLst>
                <a:gd name="T0" fmla="*/ 384 w 768"/>
                <a:gd name="T1" fmla="*/ 493 h 493"/>
                <a:gd name="T2" fmla="*/ 0 w 768"/>
                <a:gd name="T3" fmla="*/ 247 h 493"/>
                <a:gd name="T4" fmla="*/ 384 w 768"/>
                <a:gd name="T5" fmla="*/ 0 h 493"/>
                <a:gd name="T6" fmla="*/ 768 w 768"/>
                <a:gd name="T7" fmla="*/ 247 h 493"/>
                <a:gd name="T8" fmla="*/ 384 w 768"/>
                <a:gd name="T9" fmla="*/ 493 h 493"/>
                <a:gd name="T10" fmla="*/ 384 w 768"/>
                <a:gd name="T11" fmla="*/ 30 h 493"/>
                <a:gd name="T12" fmla="*/ 30 w 768"/>
                <a:gd name="T13" fmla="*/ 247 h 493"/>
                <a:gd name="T14" fmla="*/ 384 w 768"/>
                <a:gd name="T15" fmla="*/ 463 h 493"/>
                <a:gd name="T16" fmla="*/ 738 w 768"/>
                <a:gd name="T17" fmla="*/ 247 h 493"/>
                <a:gd name="T18" fmla="*/ 384 w 768"/>
                <a:gd name="T19" fmla="*/ 3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8" h="493">
                  <a:moveTo>
                    <a:pt x="384" y="493"/>
                  </a:moveTo>
                  <a:cubicBezTo>
                    <a:pt x="169" y="493"/>
                    <a:pt x="0" y="385"/>
                    <a:pt x="0" y="247"/>
                  </a:cubicBezTo>
                  <a:cubicBezTo>
                    <a:pt x="0" y="111"/>
                    <a:pt x="172" y="0"/>
                    <a:pt x="384" y="0"/>
                  </a:cubicBezTo>
                  <a:cubicBezTo>
                    <a:pt x="596" y="0"/>
                    <a:pt x="768" y="111"/>
                    <a:pt x="768" y="247"/>
                  </a:cubicBezTo>
                  <a:cubicBezTo>
                    <a:pt x="768" y="385"/>
                    <a:pt x="599" y="493"/>
                    <a:pt x="384" y="493"/>
                  </a:cubicBezTo>
                  <a:close/>
                  <a:moveTo>
                    <a:pt x="384" y="30"/>
                  </a:moveTo>
                  <a:cubicBezTo>
                    <a:pt x="189" y="30"/>
                    <a:pt x="30" y="127"/>
                    <a:pt x="30" y="247"/>
                  </a:cubicBezTo>
                  <a:cubicBezTo>
                    <a:pt x="30" y="366"/>
                    <a:pt x="189" y="463"/>
                    <a:pt x="384" y="463"/>
                  </a:cubicBezTo>
                  <a:cubicBezTo>
                    <a:pt x="579" y="463"/>
                    <a:pt x="738" y="366"/>
                    <a:pt x="738" y="247"/>
                  </a:cubicBezTo>
                  <a:cubicBezTo>
                    <a:pt x="738" y="127"/>
                    <a:pt x="579" y="30"/>
                    <a:pt x="38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6" name="Freeform 166"/>
            <p:cNvSpPr>
              <a:spLocks/>
            </p:cNvSpPr>
            <p:nvPr/>
          </p:nvSpPr>
          <p:spPr bwMode="auto">
            <a:xfrm>
              <a:off x="6513513" y="1284288"/>
              <a:ext cx="474662" cy="161925"/>
            </a:xfrm>
            <a:custGeom>
              <a:avLst/>
              <a:gdLst>
                <a:gd name="T0" fmla="*/ 384 w 768"/>
                <a:gd name="T1" fmla="*/ 262 h 262"/>
                <a:gd name="T2" fmla="*/ 0 w 768"/>
                <a:gd name="T3" fmla="*/ 16 h 262"/>
                <a:gd name="T4" fmla="*/ 15 w 768"/>
                <a:gd name="T5" fmla="*/ 0 h 262"/>
                <a:gd name="T6" fmla="*/ 30 w 768"/>
                <a:gd name="T7" fmla="*/ 14 h 262"/>
                <a:gd name="T8" fmla="*/ 30 w 768"/>
                <a:gd name="T9" fmla="*/ 16 h 262"/>
                <a:gd name="T10" fmla="*/ 384 w 768"/>
                <a:gd name="T11" fmla="*/ 233 h 262"/>
                <a:gd name="T12" fmla="*/ 738 w 768"/>
                <a:gd name="T13" fmla="*/ 16 h 262"/>
                <a:gd name="T14" fmla="*/ 753 w 768"/>
                <a:gd name="T15" fmla="*/ 1 h 262"/>
                <a:gd name="T16" fmla="*/ 768 w 768"/>
                <a:gd name="T17" fmla="*/ 16 h 262"/>
                <a:gd name="T18" fmla="*/ 384 w 768"/>
                <a:gd name="T1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8" h="262">
                  <a:moveTo>
                    <a:pt x="384" y="262"/>
                  </a:moveTo>
                  <a:cubicBezTo>
                    <a:pt x="172" y="262"/>
                    <a:pt x="0" y="152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35"/>
                    <a:pt x="189" y="233"/>
                    <a:pt x="384" y="233"/>
                  </a:cubicBezTo>
                  <a:cubicBezTo>
                    <a:pt x="579" y="233"/>
                    <a:pt x="738" y="135"/>
                    <a:pt x="738" y="16"/>
                  </a:cubicBezTo>
                  <a:cubicBezTo>
                    <a:pt x="738" y="7"/>
                    <a:pt x="745" y="1"/>
                    <a:pt x="753" y="1"/>
                  </a:cubicBezTo>
                  <a:cubicBezTo>
                    <a:pt x="761" y="1"/>
                    <a:pt x="768" y="7"/>
                    <a:pt x="768" y="16"/>
                  </a:cubicBezTo>
                  <a:cubicBezTo>
                    <a:pt x="768" y="152"/>
                    <a:pt x="596" y="262"/>
                    <a:pt x="384" y="26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7" name="Freeform 167"/>
            <p:cNvSpPr>
              <a:spLocks/>
            </p:cNvSpPr>
            <p:nvPr/>
          </p:nvSpPr>
          <p:spPr bwMode="auto">
            <a:xfrm>
              <a:off x="6542088" y="1143000"/>
              <a:ext cx="439737" cy="127000"/>
            </a:xfrm>
            <a:custGeom>
              <a:avLst/>
              <a:gdLst>
                <a:gd name="T0" fmla="*/ 696 w 712"/>
                <a:gd name="T1" fmla="*/ 205 h 205"/>
                <a:gd name="T2" fmla="*/ 682 w 712"/>
                <a:gd name="T3" fmla="*/ 195 h 205"/>
                <a:gd name="T4" fmla="*/ 338 w 712"/>
                <a:gd name="T5" fmla="*/ 29 h 205"/>
                <a:gd name="T6" fmla="*/ 28 w 712"/>
                <a:gd name="T7" fmla="*/ 141 h 205"/>
                <a:gd name="T8" fmla="*/ 7 w 712"/>
                <a:gd name="T9" fmla="*/ 142 h 205"/>
                <a:gd name="T10" fmla="*/ 6 w 712"/>
                <a:gd name="T11" fmla="*/ 121 h 205"/>
                <a:gd name="T12" fmla="*/ 338 w 712"/>
                <a:gd name="T13" fmla="*/ 0 h 205"/>
                <a:gd name="T14" fmla="*/ 709 w 712"/>
                <a:gd name="T15" fmla="*/ 184 h 205"/>
                <a:gd name="T16" fmla="*/ 701 w 712"/>
                <a:gd name="T17" fmla="*/ 204 h 205"/>
                <a:gd name="T18" fmla="*/ 696 w 712"/>
                <a:gd name="T1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2" h="205">
                  <a:moveTo>
                    <a:pt x="696" y="205"/>
                  </a:moveTo>
                  <a:cubicBezTo>
                    <a:pt x="690" y="205"/>
                    <a:pt x="684" y="201"/>
                    <a:pt x="682" y="195"/>
                  </a:cubicBezTo>
                  <a:cubicBezTo>
                    <a:pt x="643" y="97"/>
                    <a:pt x="502" y="29"/>
                    <a:pt x="338" y="29"/>
                  </a:cubicBezTo>
                  <a:cubicBezTo>
                    <a:pt x="209" y="29"/>
                    <a:pt x="90" y="72"/>
                    <a:pt x="28" y="141"/>
                  </a:cubicBezTo>
                  <a:cubicBezTo>
                    <a:pt x="23" y="147"/>
                    <a:pt x="13" y="148"/>
                    <a:pt x="7" y="142"/>
                  </a:cubicBezTo>
                  <a:cubicBezTo>
                    <a:pt x="1" y="137"/>
                    <a:pt x="0" y="127"/>
                    <a:pt x="6" y="121"/>
                  </a:cubicBezTo>
                  <a:cubicBezTo>
                    <a:pt x="74" y="46"/>
                    <a:pt x="201" y="0"/>
                    <a:pt x="338" y="0"/>
                  </a:cubicBezTo>
                  <a:cubicBezTo>
                    <a:pt x="514" y="0"/>
                    <a:pt x="667" y="75"/>
                    <a:pt x="709" y="184"/>
                  </a:cubicBezTo>
                  <a:cubicBezTo>
                    <a:pt x="712" y="192"/>
                    <a:pt x="709" y="200"/>
                    <a:pt x="701" y="204"/>
                  </a:cubicBezTo>
                  <a:cubicBezTo>
                    <a:pt x="699" y="204"/>
                    <a:pt x="697" y="205"/>
                    <a:pt x="696" y="20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8" name="Freeform 168"/>
            <p:cNvSpPr>
              <a:spLocks/>
            </p:cNvSpPr>
            <p:nvPr/>
          </p:nvSpPr>
          <p:spPr bwMode="auto">
            <a:xfrm>
              <a:off x="6513513" y="1216025"/>
              <a:ext cx="19050" cy="87313"/>
            </a:xfrm>
            <a:custGeom>
              <a:avLst/>
              <a:gdLst>
                <a:gd name="T0" fmla="*/ 15 w 30"/>
                <a:gd name="T1" fmla="*/ 141 h 141"/>
                <a:gd name="T2" fmla="*/ 0 w 30"/>
                <a:gd name="T3" fmla="*/ 126 h 141"/>
                <a:gd name="T4" fmla="*/ 0 w 30"/>
                <a:gd name="T5" fmla="*/ 15 h 141"/>
                <a:gd name="T6" fmla="*/ 15 w 30"/>
                <a:gd name="T7" fmla="*/ 0 h 141"/>
                <a:gd name="T8" fmla="*/ 30 w 30"/>
                <a:gd name="T9" fmla="*/ 15 h 141"/>
                <a:gd name="T10" fmla="*/ 30 w 30"/>
                <a:gd name="T11" fmla="*/ 126 h 141"/>
                <a:gd name="T12" fmla="*/ 15 w 30"/>
                <a:gd name="T1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41">
                  <a:moveTo>
                    <a:pt x="15" y="141"/>
                  </a:moveTo>
                  <a:cubicBezTo>
                    <a:pt x="7" y="141"/>
                    <a:pt x="0" y="134"/>
                    <a:pt x="0" y="12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0" y="134"/>
                    <a:pt x="23" y="141"/>
                    <a:pt x="15" y="14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9" name="Freeform 169"/>
            <p:cNvSpPr>
              <a:spLocks/>
            </p:cNvSpPr>
            <p:nvPr/>
          </p:nvSpPr>
          <p:spPr bwMode="auto">
            <a:xfrm>
              <a:off x="6969125" y="1216025"/>
              <a:ext cx="19050" cy="87313"/>
            </a:xfrm>
            <a:custGeom>
              <a:avLst/>
              <a:gdLst>
                <a:gd name="T0" fmla="*/ 15 w 30"/>
                <a:gd name="T1" fmla="*/ 141 h 141"/>
                <a:gd name="T2" fmla="*/ 0 w 30"/>
                <a:gd name="T3" fmla="*/ 126 h 141"/>
                <a:gd name="T4" fmla="*/ 0 w 30"/>
                <a:gd name="T5" fmla="*/ 15 h 141"/>
                <a:gd name="T6" fmla="*/ 15 w 30"/>
                <a:gd name="T7" fmla="*/ 0 h 141"/>
                <a:gd name="T8" fmla="*/ 30 w 30"/>
                <a:gd name="T9" fmla="*/ 15 h 141"/>
                <a:gd name="T10" fmla="*/ 30 w 30"/>
                <a:gd name="T11" fmla="*/ 126 h 141"/>
                <a:gd name="T12" fmla="*/ 15 w 30"/>
                <a:gd name="T1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41">
                  <a:moveTo>
                    <a:pt x="15" y="141"/>
                  </a:moveTo>
                  <a:cubicBezTo>
                    <a:pt x="7" y="141"/>
                    <a:pt x="0" y="134"/>
                    <a:pt x="0" y="12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0" y="134"/>
                    <a:pt x="23" y="141"/>
                    <a:pt x="15" y="14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0" name="Freeform 170"/>
            <p:cNvSpPr>
              <a:spLocks noEditPoints="1"/>
            </p:cNvSpPr>
            <p:nvPr/>
          </p:nvSpPr>
          <p:spPr bwMode="auto">
            <a:xfrm>
              <a:off x="6778625" y="1212850"/>
              <a:ext cx="109537" cy="77788"/>
            </a:xfrm>
            <a:custGeom>
              <a:avLst/>
              <a:gdLst>
                <a:gd name="T0" fmla="*/ 73 w 177"/>
                <a:gd name="T1" fmla="*/ 126 h 126"/>
                <a:gd name="T2" fmla="*/ 67 w 177"/>
                <a:gd name="T3" fmla="*/ 125 h 126"/>
                <a:gd name="T4" fmla="*/ 58 w 177"/>
                <a:gd name="T5" fmla="*/ 110 h 126"/>
                <a:gd name="T6" fmla="*/ 10 w 177"/>
                <a:gd name="T7" fmla="*/ 72 h 126"/>
                <a:gd name="T8" fmla="*/ 1 w 177"/>
                <a:gd name="T9" fmla="*/ 56 h 126"/>
                <a:gd name="T10" fmla="*/ 15 w 177"/>
                <a:gd name="T11" fmla="*/ 44 h 126"/>
                <a:gd name="T12" fmla="*/ 37 w 177"/>
                <a:gd name="T13" fmla="*/ 19 h 126"/>
                <a:gd name="T14" fmla="*/ 45 w 177"/>
                <a:gd name="T15" fmla="*/ 8 h 126"/>
                <a:gd name="T16" fmla="*/ 59 w 177"/>
                <a:gd name="T17" fmla="*/ 9 h 126"/>
                <a:gd name="T18" fmla="*/ 133 w 177"/>
                <a:gd name="T19" fmla="*/ 3 h 126"/>
                <a:gd name="T20" fmla="*/ 150 w 177"/>
                <a:gd name="T21" fmla="*/ 6 h 126"/>
                <a:gd name="T22" fmla="*/ 153 w 177"/>
                <a:gd name="T23" fmla="*/ 23 h 126"/>
                <a:gd name="T24" fmla="*/ 169 w 177"/>
                <a:gd name="T25" fmla="*/ 63 h 126"/>
                <a:gd name="T26" fmla="*/ 175 w 177"/>
                <a:gd name="T27" fmla="*/ 80 h 126"/>
                <a:gd name="T28" fmla="*/ 161 w 177"/>
                <a:gd name="T29" fmla="*/ 91 h 126"/>
                <a:gd name="T30" fmla="*/ 84 w 177"/>
                <a:gd name="T31" fmla="*/ 122 h 126"/>
                <a:gd name="T32" fmla="*/ 73 w 177"/>
                <a:gd name="T33" fmla="*/ 126 h 126"/>
                <a:gd name="T34" fmla="*/ 51 w 177"/>
                <a:gd name="T35" fmla="*/ 57 h 126"/>
                <a:gd name="T36" fmla="*/ 81 w 177"/>
                <a:gd name="T37" fmla="*/ 85 h 126"/>
                <a:gd name="T38" fmla="*/ 128 w 177"/>
                <a:gd name="T39" fmla="*/ 64 h 126"/>
                <a:gd name="T40" fmla="*/ 120 w 177"/>
                <a:gd name="T41" fmla="*/ 41 h 126"/>
                <a:gd name="T42" fmla="*/ 60 w 177"/>
                <a:gd name="T43" fmla="*/ 42 h 126"/>
                <a:gd name="T44" fmla="*/ 51 w 177"/>
                <a:gd name="T45" fmla="*/ 5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7" h="126">
                  <a:moveTo>
                    <a:pt x="73" y="126"/>
                  </a:moveTo>
                  <a:cubicBezTo>
                    <a:pt x="71" y="126"/>
                    <a:pt x="69" y="126"/>
                    <a:pt x="67" y="125"/>
                  </a:cubicBezTo>
                  <a:cubicBezTo>
                    <a:pt x="61" y="123"/>
                    <a:pt x="58" y="117"/>
                    <a:pt x="58" y="110"/>
                  </a:cubicBezTo>
                  <a:cubicBezTo>
                    <a:pt x="59" y="93"/>
                    <a:pt x="33" y="80"/>
                    <a:pt x="10" y="72"/>
                  </a:cubicBezTo>
                  <a:cubicBezTo>
                    <a:pt x="4" y="70"/>
                    <a:pt x="0" y="63"/>
                    <a:pt x="1" y="56"/>
                  </a:cubicBezTo>
                  <a:cubicBezTo>
                    <a:pt x="2" y="49"/>
                    <a:pt x="8" y="44"/>
                    <a:pt x="15" y="44"/>
                  </a:cubicBezTo>
                  <a:cubicBezTo>
                    <a:pt x="20" y="44"/>
                    <a:pt x="31" y="44"/>
                    <a:pt x="37" y="19"/>
                  </a:cubicBezTo>
                  <a:cubicBezTo>
                    <a:pt x="38" y="14"/>
                    <a:pt x="41" y="10"/>
                    <a:pt x="45" y="8"/>
                  </a:cubicBezTo>
                  <a:cubicBezTo>
                    <a:pt x="50" y="6"/>
                    <a:pt x="54" y="7"/>
                    <a:pt x="59" y="9"/>
                  </a:cubicBezTo>
                  <a:cubicBezTo>
                    <a:pt x="79" y="21"/>
                    <a:pt x="104" y="19"/>
                    <a:pt x="133" y="3"/>
                  </a:cubicBezTo>
                  <a:cubicBezTo>
                    <a:pt x="139" y="0"/>
                    <a:pt x="146" y="1"/>
                    <a:pt x="150" y="6"/>
                  </a:cubicBezTo>
                  <a:cubicBezTo>
                    <a:pt x="155" y="10"/>
                    <a:pt x="156" y="17"/>
                    <a:pt x="153" y="23"/>
                  </a:cubicBezTo>
                  <a:cubicBezTo>
                    <a:pt x="147" y="37"/>
                    <a:pt x="147" y="49"/>
                    <a:pt x="169" y="63"/>
                  </a:cubicBezTo>
                  <a:cubicBezTo>
                    <a:pt x="175" y="67"/>
                    <a:pt x="177" y="74"/>
                    <a:pt x="175" y="80"/>
                  </a:cubicBezTo>
                  <a:cubicBezTo>
                    <a:pt x="173" y="87"/>
                    <a:pt x="168" y="90"/>
                    <a:pt x="161" y="91"/>
                  </a:cubicBezTo>
                  <a:cubicBezTo>
                    <a:pt x="130" y="90"/>
                    <a:pt x="105" y="100"/>
                    <a:pt x="84" y="122"/>
                  </a:cubicBezTo>
                  <a:cubicBezTo>
                    <a:pt x="81" y="125"/>
                    <a:pt x="77" y="126"/>
                    <a:pt x="73" y="126"/>
                  </a:cubicBezTo>
                  <a:close/>
                  <a:moveTo>
                    <a:pt x="51" y="57"/>
                  </a:moveTo>
                  <a:cubicBezTo>
                    <a:pt x="62" y="64"/>
                    <a:pt x="74" y="73"/>
                    <a:pt x="81" y="85"/>
                  </a:cubicBezTo>
                  <a:cubicBezTo>
                    <a:pt x="95" y="75"/>
                    <a:pt x="111" y="68"/>
                    <a:pt x="128" y="64"/>
                  </a:cubicBezTo>
                  <a:cubicBezTo>
                    <a:pt x="123" y="56"/>
                    <a:pt x="121" y="49"/>
                    <a:pt x="120" y="41"/>
                  </a:cubicBezTo>
                  <a:cubicBezTo>
                    <a:pt x="99" y="48"/>
                    <a:pt x="79" y="48"/>
                    <a:pt x="60" y="42"/>
                  </a:cubicBezTo>
                  <a:cubicBezTo>
                    <a:pt x="57" y="48"/>
                    <a:pt x="54" y="53"/>
                    <a:pt x="51" y="5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1" name="Freeform 171"/>
            <p:cNvSpPr>
              <a:spLocks/>
            </p:cNvSpPr>
            <p:nvPr/>
          </p:nvSpPr>
          <p:spPr bwMode="auto">
            <a:xfrm>
              <a:off x="6743700" y="1239838"/>
              <a:ext cx="52387" cy="17463"/>
            </a:xfrm>
            <a:custGeom>
              <a:avLst/>
              <a:gdLst>
                <a:gd name="T0" fmla="*/ 71 w 86"/>
                <a:gd name="T1" fmla="*/ 30 h 30"/>
                <a:gd name="T2" fmla="*/ 71 w 86"/>
                <a:gd name="T3" fmla="*/ 30 h 30"/>
                <a:gd name="T4" fmla="*/ 14 w 86"/>
                <a:gd name="T5" fmla="*/ 29 h 30"/>
                <a:gd name="T6" fmla="*/ 0 w 86"/>
                <a:gd name="T7" fmla="*/ 14 h 30"/>
                <a:gd name="T8" fmla="*/ 15 w 86"/>
                <a:gd name="T9" fmla="*/ 0 h 30"/>
                <a:gd name="T10" fmla="*/ 15 w 86"/>
                <a:gd name="T11" fmla="*/ 0 h 30"/>
                <a:gd name="T12" fmla="*/ 72 w 86"/>
                <a:gd name="T13" fmla="*/ 1 h 30"/>
                <a:gd name="T14" fmla="*/ 86 w 86"/>
                <a:gd name="T15" fmla="*/ 16 h 30"/>
                <a:gd name="T16" fmla="*/ 71 w 86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0">
                  <a:moveTo>
                    <a:pt x="71" y="30"/>
                  </a:moveTo>
                  <a:cubicBezTo>
                    <a:pt x="71" y="30"/>
                    <a:pt x="71" y="30"/>
                    <a:pt x="71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6" y="29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80" y="1"/>
                    <a:pt x="86" y="7"/>
                    <a:pt x="86" y="16"/>
                  </a:cubicBezTo>
                  <a:cubicBezTo>
                    <a:pt x="86" y="24"/>
                    <a:pt x="79" y="30"/>
                    <a:pt x="71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2" name="Freeform 172"/>
            <p:cNvSpPr>
              <a:spLocks/>
            </p:cNvSpPr>
            <p:nvPr/>
          </p:nvSpPr>
          <p:spPr bwMode="auto">
            <a:xfrm>
              <a:off x="6867525" y="1249363"/>
              <a:ext cx="41275" cy="26988"/>
            </a:xfrm>
            <a:custGeom>
              <a:avLst/>
              <a:gdLst>
                <a:gd name="T0" fmla="*/ 50 w 67"/>
                <a:gd name="T1" fmla="*/ 45 h 45"/>
                <a:gd name="T2" fmla="*/ 45 w 67"/>
                <a:gd name="T3" fmla="*/ 44 h 45"/>
                <a:gd name="T4" fmla="*/ 12 w 67"/>
                <a:gd name="T5" fmla="*/ 31 h 45"/>
                <a:gd name="T6" fmla="*/ 3 w 67"/>
                <a:gd name="T7" fmla="*/ 11 h 45"/>
                <a:gd name="T8" fmla="*/ 22 w 67"/>
                <a:gd name="T9" fmla="*/ 3 h 45"/>
                <a:gd name="T10" fmla="*/ 56 w 67"/>
                <a:gd name="T11" fmla="*/ 16 h 45"/>
                <a:gd name="T12" fmla="*/ 64 w 67"/>
                <a:gd name="T13" fmla="*/ 35 h 45"/>
                <a:gd name="T14" fmla="*/ 50 w 67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45">
                  <a:moveTo>
                    <a:pt x="50" y="45"/>
                  </a:moveTo>
                  <a:cubicBezTo>
                    <a:pt x="48" y="45"/>
                    <a:pt x="46" y="44"/>
                    <a:pt x="45" y="44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4" y="28"/>
                    <a:pt x="0" y="19"/>
                    <a:pt x="3" y="11"/>
                  </a:cubicBezTo>
                  <a:cubicBezTo>
                    <a:pt x="6" y="4"/>
                    <a:pt x="15" y="0"/>
                    <a:pt x="22" y="3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63" y="19"/>
                    <a:pt x="67" y="28"/>
                    <a:pt x="64" y="35"/>
                  </a:cubicBezTo>
                  <a:cubicBezTo>
                    <a:pt x="62" y="41"/>
                    <a:pt x="56" y="45"/>
                    <a:pt x="50" y="4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3" name="Freeform 173"/>
            <p:cNvSpPr>
              <a:spLocks/>
            </p:cNvSpPr>
            <p:nvPr/>
          </p:nvSpPr>
          <p:spPr bwMode="auto">
            <a:xfrm>
              <a:off x="6642100" y="1189038"/>
              <a:ext cx="73025" cy="50800"/>
            </a:xfrm>
            <a:custGeom>
              <a:avLst/>
              <a:gdLst>
                <a:gd name="T0" fmla="*/ 58 w 117"/>
                <a:gd name="T1" fmla="*/ 84 h 84"/>
                <a:gd name="T2" fmla="*/ 0 w 117"/>
                <a:gd name="T3" fmla="*/ 42 h 84"/>
                <a:gd name="T4" fmla="*/ 58 w 117"/>
                <a:gd name="T5" fmla="*/ 0 h 84"/>
                <a:gd name="T6" fmla="*/ 73 w 117"/>
                <a:gd name="T7" fmla="*/ 15 h 84"/>
                <a:gd name="T8" fmla="*/ 58 w 117"/>
                <a:gd name="T9" fmla="*/ 29 h 84"/>
                <a:gd name="T10" fmla="*/ 29 w 117"/>
                <a:gd name="T11" fmla="*/ 42 h 84"/>
                <a:gd name="T12" fmla="*/ 58 w 117"/>
                <a:gd name="T13" fmla="*/ 55 h 84"/>
                <a:gd name="T14" fmla="*/ 87 w 117"/>
                <a:gd name="T15" fmla="*/ 42 h 84"/>
                <a:gd name="T16" fmla="*/ 102 w 117"/>
                <a:gd name="T17" fmla="*/ 28 h 84"/>
                <a:gd name="T18" fmla="*/ 117 w 117"/>
                <a:gd name="T19" fmla="*/ 42 h 84"/>
                <a:gd name="T20" fmla="*/ 58 w 117"/>
                <a:gd name="T2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84">
                  <a:moveTo>
                    <a:pt x="58" y="84"/>
                  </a:moveTo>
                  <a:cubicBezTo>
                    <a:pt x="25" y="84"/>
                    <a:pt x="0" y="66"/>
                    <a:pt x="0" y="42"/>
                  </a:cubicBezTo>
                  <a:cubicBezTo>
                    <a:pt x="0" y="18"/>
                    <a:pt x="25" y="0"/>
                    <a:pt x="58" y="0"/>
                  </a:cubicBezTo>
                  <a:cubicBezTo>
                    <a:pt x="66" y="0"/>
                    <a:pt x="73" y="6"/>
                    <a:pt x="73" y="15"/>
                  </a:cubicBezTo>
                  <a:cubicBezTo>
                    <a:pt x="73" y="23"/>
                    <a:pt x="66" y="29"/>
                    <a:pt x="58" y="29"/>
                  </a:cubicBezTo>
                  <a:cubicBezTo>
                    <a:pt x="40" y="29"/>
                    <a:pt x="29" y="38"/>
                    <a:pt x="29" y="42"/>
                  </a:cubicBezTo>
                  <a:cubicBezTo>
                    <a:pt x="29" y="46"/>
                    <a:pt x="40" y="55"/>
                    <a:pt x="58" y="55"/>
                  </a:cubicBezTo>
                  <a:cubicBezTo>
                    <a:pt x="76" y="55"/>
                    <a:pt x="87" y="46"/>
                    <a:pt x="87" y="42"/>
                  </a:cubicBezTo>
                  <a:cubicBezTo>
                    <a:pt x="87" y="34"/>
                    <a:pt x="94" y="28"/>
                    <a:pt x="102" y="28"/>
                  </a:cubicBezTo>
                  <a:cubicBezTo>
                    <a:pt x="110" y="28"/>
                    <a:pt x="117" y="34"/>
                    <a:pt x="117" y="42"/>
                  </a:cubicBezTo>
                  <a:cubicBezTo>
                    <a:pt x="117" y="66"/>
                    <a:pt x="91" y="84"/>
                    <a:pt x="58" y="8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4" name="Freeform 174"/>
            <p:cNvSpPr>
              <a:spLocks/>
            </p:cNvSpPr>
            <p:nvPr/>
          </p:nvSpPr>
          <p:spPr bwMode="auto">
            <a:xfrm>
              <a:off x="6670675" y="1273175"/>
              <a:ext cx="73025" cy="52388"/>
            </a:xfrm>
            <a:custGeom>
              <a:avLst/>
              <a:gdLst>
                <a:gd name="T0" fmla="*/ 58 w 117"/>
                <a:gd name="T1" fmla="*/ 84 h 84"/>
                <a:gd name="T2" fmla="*/ 0 w 117"/>
                <a:gd name="T3" fmla="*/ 42 h 84"/>
                <a:gd name="T4" fmla="*/ 58 w 117"/>
                <a:gd name="T5" fmla="*/ 0 h 84"/>
                <a:gd name="T6" fmla="*/ 73 w 117"/>
                <a:gd name="T7" fmla="*/ 14 h 84"/>
                <a:gd name="T8" fmla="*/ 58 w 117"/>
                <a:gd name="T9" fmla="*/ 29 h 84"/>
                <a:gd name="T10" fmla="*/ 30 w 117"/>
                <a:gd name="T11" fmla="*/ 42 h 84"/>
                <a:gd name="T12" fmla="*/ 58 w 117"/>
                <a:gd name="T13" fmla="*/ 54 h 84"/>
                <a:gd name="T14" fmla="*/ 87 w 117"/>
                <a:gd name="T15" fmla="*/ 42 h 84"/>
                <a:gd name="T16" fmla="*/ 102 w 117"/>
                <a:gd name="T17" fmla="*/ 27 h 84"/>
                <a:gd name="T18" fmla="*/ 117 w 117"/>
                <a:gd name="T19" fmla="*/ 42 h 84"/>
                <a:gd name="T20" fmla="*/ 58 w 117"/>
                <a:gd name="T2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84">
                  <a:moveTo>
                    <a:pt x="58" y="84"/>
                  </a:moveTo>
                  <a:cubicBezTo>
                    <a:pt x="26" y="84"/>
                    <a:pt x="0" y="66"/>
                    <a:pt x="0" y="42"/>
                  </a:cubicBezTo>
                  <a:cubicBezTo>
                    <a:pt x="0" y="18"/>
                    <a:pt x="26" y="0"/>
                    <a:pt x="58" y="0"/>
                  </a:cubicBezTo>
                  <a:cubicBezTo>
                    <a:pt x="67" y="0"/>
                    <a:pt x="73" y="6"/>
                    <a:pt x="73" y="14"/>
                  </a:cubicBezTo>
                  <a:cubicBezTo>
                    <a:pt x="73" y="23"/>
                    <a:pt x="67" y="29"/>
                    <a:pt x="58" y="29"/>
                  </a:cubicBezTo>
                  <a:cubicBezTo>
                    <a:pt x="41" y="29"/>
                    <a:pt x="30" y="38"/>
                    <a:pt x="30" y="42"/>
                  </a:cubicBezTo>
                  <a:cubicBezTo>
                    <a:pt x="30" y="46"/>
                    <a:pt x="41" y="54"/>
                    <a:pt x="58" y="54"/>
                  </a:cubicBezTo>
                  <a:cubicBezTo>
                    <a:pt x="76" y="54"/>
                    <a:pt x="87" y="46"/>
                    <a:pt x="87" y="42"/>
                  </a:cubicBezTo>
                  <a:cubicBezTo>
                    <a:pt x="87" y="34"/>
                    <a:pt x="94" y="27"/>
                    <a:pt x="102" y="27"/>
                  </a:cubicBezTo>
                  <a:cubicBezTo>
                    <a:pt x="110" y="27"/>
                    <a:pt x="117" y="34"/>
                    <a:pt x="117" y="42"/>
                  </a:cubicBezTo>
                  <a:cubicBezTo>
                    <a:pt x="117" y="66"/>
                    <a:pt x="91" y="84"/>
                    <a:pt x="58" y="8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5" name="Freeform 175"/>
            <p:cNvSpPr>
              <a:spLocks/>
            </p:cNvSpPr>
            <p:nvPr/>
          </p:nvSpPr>
          <p:spPr bwMode="auto">
            <a:xfrm>
              <a:off x="6767513" y="1192213"/>
              <a:ext cx="17462" cy="19050"/>
            </a:xfrm>
            <a:custGeom>
              <a:avLst/>
              <a:gdLst>
                <a:gd name="T0" fmla="*/ 15 w 30"/>
                <a:gd name="T1" fmla="*/ 30 h 30"/>
                <a:gd name="T2" fmla="*/ 5 w 30"/>
                <a:gd name="T3" fmla="*/ 26 h 30"/>
                <a:gd name="T4" fmla="*/ 0 w 30"/>
                <a:gd name="T5" fmla="*/ 16 h 30"/>
                <a:gd name="T6" fmla="*/ 4 w 30"/>
                <a:gd name="T7" fmla="*/ 5 h 30"/>
                <a:gd name="T8" fmla="*/ 25 w 30"/>
                <a:gd name="T9" fmla="*/ 5 h 30"/>
                <a:gd name="T10" fmla="*/ 30 w 30"/>
                <a:gd name="T11" fmla="*/ 16 h 30"/>
                <a:gd name="T12" fmla="*/ 25 w 30"/>
                <a:gd name="T13" fmla="*/ 26 h 30"/>
                <a:gd name="T14" fmla="*/ 15 w 30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11" y="30"/>
                    <a:pt x="7" y="29"/>
                    <a:pt x="5" y="26"/>
                  </a:cubicBezTo>
                  <a:cubicBezTo>
                    <a:pt x="2" y="23"/>
                    <a:pt x="0" y="19"/>
                    <a:pt x="0" y="16"/>
                  </a:cubicBezTo>
                  <a:cubicBezTo>
                    <a:pt x="0" y="12"/>
                    <a:pt x="2" y="8"/>
                    <a:pt x="4" y="5"/>
                  </a:cubicBezTo>
                  <a:cubicBezTo>
                    <a:pt x="10" y="0"/>
                    <a:pt x="20" y="0"/>
                    <a:pt x="25" y="5"/>
                  </a:cubicBezTo>
                  <a:cubicBezTo>
                    <a:pt x="28" y="8"/>
                    <a:pt x="30" y="12"/>
                    <a:pt x="30" y="16"/>
                  </a:cubicBezTo>
                  <a:cubicBezTo>
                    <a:pt x="30" y="20"/>
                    <a:pt x="28" y="23"/>
                    <a:pt x="25" y="26"/>
                  </a:cubicBezTo>
                  <a:cubicBezTo>
                    <a:pt x="23" y="29"/>
                    <a:pt x="19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6" name="Freeform 176"/>
            <p:cNvSpPr>
              <a:spLocks/>
            </p:cNvSpPr>
            <p:nvPr/>
          </p:nvSpPr>
          <p:spPr bwMode="auto">
            <a:xfrm>
              <a:off x="6783388" y="1290638"/>
              <a:ext cx="17462" cy="17463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4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4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7" name="Freeform 177"/>
            <p:cNvSpPr>
              <a:spLocks/>
            </p:cNvSpPr>
            <p:nvPr/>
          </p:nvSpPr>
          <p:spPr bwMode="auto">
            <a:xfrm>
              <a:off x="6872288" y="1292225"/>
              <a:ext cx="17462" cy="17463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8" name="Freeform 178"/>
            <p:cNvSpPr>
              <a:spLocks/>
            </p:cNvSpPr>
            <p:nvPr/>
          </p:nvSpPr>
          <p:spPr bwMode="auto">
            <a:xfrm>
              <a:off x="6640513" y="1252538"/>
              <a:ext cx="19050" cy="17463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9" name="Freeform 179"/>
            <p:cNvSpPr>
              <a:spLocks/>
            </p:cNvSpPr>
            <p:nvPr/>
          </p:nvSpPr>
          <p:spPr bwMode="auto">
            <a:xfrm>
              <a:off x="6588125" y="1241425"/>
              <a:ext cx="19050" cy="17463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0" name="Freeform 180"/>
            <p:cNvSpPr>
              <a:spLocks/>
            </p:cNvSpPr>
            <p:nvPr/>
          </p:nvSpPr>
          <p:spPr bwMode="auto">
            <a:xfrm>
              <a:off x="6621463" y="1279525"/>
              <a:ext cx="17462" cy="19050"/>
            </a:xfrm>
            <a:custGeom>
              <a:avLst/>
              <a:gdLst>
                <a:gd name="T0" fmla="*/ 15 w 29"/>
                <a:gd name="T1" fmla="*/ 30 h 30"/>
                <a:gd name="T2" fmla="*/ 0 w 29"/>
                <a:gd name="T3" fmla="*/ 15 h 30"/>
                <a:gd name="T4" fmla="*/ 15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5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7" name="Группа 1856"/>
          <p:cNvGrpSpPr/>
          <p:nvPr/>
        </p:nvGrpSpPr>
        <p:grpSpPr>
          <a:xfrm>
            <a:off x="5221288" y="3760788"/>
            <a:ext cx="322262" cy="474663"/>
            <a:chOff x="5221288" y="3760788"/>
            <a:chExt cx="322262" cy="474663"/>
          </a:xfrm>
        </p:grpSpPr>
        <p:sp>
          <p:nvSpPr>
            <p:cNvPr id="1811" name="Freeform 181"/>
            <p:cNvSpPr>
              <a:spLocks/>
            </p:cNvSpPr>
            <p:nvPr/>
          </p:nvSpPr>
          <p:spPr bwMode="auto">
            <a:xfrm>
              <a:off x="5281613" y="4186238"/>
              <a:ext cx="200025" cy="49213"/>
            </a:xfrm>
            <a:custGeom>
              <a:avLst/>
              <a:gdLst>
                <a:gd name="T0" fmla="*/ 309 w 324"/>
                <a:gd name="T1" fmla="*/ 81 h 81"/>
                <a:gd name="T2" fmla="*/ 274 w 324"/>
                <a:gd name="T3" fmla="*/ 81 h 81"/>
                <a:gd name="T4" fmla="*/ 259 w 324"/>
                <a:gd name="T5" fmla="*/ 66 h 81"/>
                <a:gd name="T6" fmla="*/ 274 w 324"/>
                <a:gd name="T7" fmla="*/ 51 h 81"/>
                <a:gd name="T8" fmla="*/ 294 w 324"/>
                <a:gd name="T9" fmla="*/ 51 h 81"/>
                <a:gd name="T10" fmla="*/ 294 w 324"/>
                <a:gd name="T11" fmla="*/ 29 h 81"/>
                <a:gd name="T12" fmla="*/ 30 w 324"/>
                <a:gd name="T13" fmla="*/ 29 h 81"/>
                <a:gd name="T14" fmla="*/ 30 w 324"/>
                <a:gd name="T15" fmla="*/ 51 h 81"/>
                <a:gd name="T16" fmla="*/ 231 w 324"/>
                <a:gd name="T17" fmla="*/ 51 h 81"/>
                <a:gd name="T18" fmla="*/ 246 w 324"/>
                <a:gd name="T19" fmla="*/ 66 h 81"/>
                <a:gd name="T20" fmla="*/ 231 w 324"/>
                <a:gd name="T21" fmla="*/ 81 h 81"/>
                <a:gd name="T22" fmla="*/ 15 w 324"/>
                <a:gd name="T23" fmla="*/ 81 h 81"/>
                <a:gd name="T24" fmla="*/ 0 w 324"/>
                <a:gd name="T25" fmla="*/ 66 h 81"/>
                <a:gd name="T26" fmla="*/ 0 w 324"/>
                <a:gd name="T27" fmla="*/ 15 h 81"/>
                <a:gd name="T28" fmla="*/ 15 w 324"/>
                <a:gd name="T29" fmla="*/ 0 h 81"/>
                <a:gd name="T30" fmla="*/ 309 w 324"/>
                <a:gd name="T31" fmla="*/ 0 h 81"/>
                <a:gd name="T32" fmla="*/ 324 w 324"/>
                <a:gd name="T33" fmla="*/ 15 h 81"/>
                <a:gd name="T34" fmla="*/ 324 w 324"/>
                <a:gd name="T35" fmla="*/ 66 h 81"/>
                <a:gd name="T36" fmla="*/ 309 w 324"/>
                <a:gd name="T3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81">
                  <a:moveTo>
                    <a:pt x="309" y="81"/>
                  </a:moveTo>
                  <a:cubicBezTo>
                    <a:pt x="274" y="81"/>
                    <a:pt x="274" y="81"/>
                    <a:pt x="274" y="81"/>
                  </a:cubicBezTo>
                  <a:cubicBezTo>
                    <a:pt x="266" y="81"/>
                    <a:pt x="259" y="74"/>
                    <a:pt x="259" y="66"/>
                  </a:cubicBezTo>
                  <a:cubicBezTo>
                    <a:pt x="259" y="58"/>
                    <a:pt x="266" y="51"/>
                    <a:pt x="274" y="51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9" y="51"/>
                    <a:pt x="246" y="58"/>
                    <a:pt x="246" y="66"/>
                  </a:cubicBezTo>
                  <a:cubicBezTo>
                    <a:pt x="246" y="74"/>
                    <a:pt x="239" y="81"/>
                    <a:pt x="231" y="81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7" y="81"/>
                    <a:pt x="0" y="74"/>
                    <a:pt x="0" y="6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317" y="0"/>
                    <a:pt x="324" y="6"/>
                    <a:pt x="324" y="15"/>
                  </a:cubicBezTo>
                  <a:cubicBezTo>
                    <a:pt x="324" y="66"/>
                    <a:pt x="324" y="66"/>
                    <a:pt x="324" y="66"/>
                  </a:cubicBezTo>
                  <a:cubicBezTo>
                    <a:pt x="324" y="74"/>
                    <a:pt x="317" y="81"/>
                    <a:pt x="309" y="8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2" name="Freeform 182"/>
            <p:cNvSpPr>
              <a:spLocks/>
            </p:cNvSpPr>
            <p:nvPr/>
          </p:nvSpPr>
          <p:spPr bwMode="auto">
            <a:xfrm>
              <a:off x="5343525" y="4140200"/>
              <a:ext cx="76200" cy="19050"/>
            </a:xfrm>
            <a:custGeom>
              <a:avLst/>
              <a:gdLst>
                <a:gd name="T0" fmla="*/ 109 w 123"/>
                <a:gd name="T1" fmla="*/ 29 h 29"/>
                <a:gd name="T2" fmla="*/ 15 w 123"/>
                <a:gd name="T3" fmla="*/ 29 h 29"/>
                <a:gd name="T4" fmla="*/ 0 w 123"/>
                <a:gd name="T5" fmla="*/ 14 h 29"/>
                <a:gd name="T6" fmla="*/ 15 w 123"/>
                <a:gd name="T7" fmla="*/ 0 h 29"/>
                <a:gd name="T8" fmla="*/ 109 w 123"/>
                <a:gd name="T9" fmla="*/ 0 h 29"/>
                <a:gd name="T10" fmla="*/ 123 w 123"/>
                <a:gd name="T11" fmla="*/ 14 h 29"/>
                <a:gd name="T12" fmla="*/ 109 w 123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29">
                  <a:moveTo>
                    <a:pt x="109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7" y="0"/>
                    <a:pt x="123" y="6"/>
                    <a:pt x="123" y="14"/>
                  </a:cubicBezTo>
                  <a:cubicBezTo>
                    <a:pt x="123" y="23"/>
                    <a:pt x="117" y="29"/>
                    <a:pt x="109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3" name="Freeform 183"/>
            <p:cNvSpPr>
              <a:spLocks/>
            </p:cNvSpPr>
            <p:nvPr/>
          </p:nvSpPr>
          <p:spPr bwMode="auto">
            <a:xfrm>
              <a:off x="5340350" y="4140200"/>
              <a:ext cx="33337" cy="65088"/>
            </a:xfrm>
            <a:custGeom>
              <a:avLst/>
              <a:gdLst>
                <a:gd name="T0" fmla="*/ 16 w 54"/>
                <a:gd name="T1" fmla="*/ 105 h 105"/>
                <a:gd name="T2" fmla="*/ 12 w 54"/>
                <a:gd name="T3" fmla="*/ 104 h 105"/>
                <a:gd name="T4" fmla="*/ 2 w 54"/>
                <a:gd name="T5" fmla="*/ 86 h 105"/>
                <a:gd name="T6" fmla="*/ 23 w 54"/>
                <a:gd name="T7" fmla="*/ 12 h 105"/>
                <a:gd name="T8" fmla="*/ 41 w 54"/>
                <a:gd name="T9" fmla="*/ 2 h 105"/>
                <a:gd name="T10" fmla="*/ 51 w 54"/>
                <a:gd name="T11" fmla="*/ 20 h 105"/>
                <a:gd name="T12" fmla="*/ 30 w 54"/>
                <a:gd name="T13" fmla="*/ 94 h 105"/>
                <a:gd name="T14" fmla="*/ 16 w 54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05">
                  <a:moveTo>
                    <a:pt x="16" y="105"/>
                  </a:moveTo>
                  <a:cubicBezTo>
                    <a:pt x="15" y="105"/>
                    <a:pt x="13" y="104"/>
                    <a:pt x="12" y="104"/>
                  </a:cubicBezTo>
                  <a:cubicBezTo>
                    <a:pt x="4" y="102"/>
                    <a:pt x="0" y="93"/>
                    <a:pt x="2" y="86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5" y="4"/>
                    <a:pt x="33" y="0"/>
                    <a:pt x="41" y="2"/>
                  </a:cubicBezTo>
                  <a:cubicBezTo>
                    <a:pt x="49" y="4"/>
                    <a:pt x="54" y="13"/>
                    <a:pt x="51" y="20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100"/>
                    <a:pt x="23" y="105"/>
                    <a:pt x="16" y="10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4" name="Freeform 184"/>
            <p:cNvSpPr>
              <a:spLocks/>
            </p:cNvSpPr>
            <p:nvPr/>
          </p:nvSpPr>
          <p:spPr bwMode="auto">
            <a:xfrm>
              <a:off x="5392738" y="4140200"/>
              <a:ext cx="33337" cy="65088"/>
            </a:xfrm>
            <a:custGeom>
              <a:avLst/>
              <a:gdLst>
                <a:gd name="T0" fmla="*/ 37 w 54"/>
                <a:gd name="T1" fmla="*/ 105 h 105"/>
                <a:gd name="T2" fmla="*/ 23 w 54"/>
                <a:gd name="T3" fmla="*/ 94 h 105"/>
                <a:gd name="T4" fmla="*/ 2 w 54"/>
                <a:gd name="T5" fmla="*/ 20 h 105"/>
                <a:gd name="T6" fmla="*/ 13 w 54"/>
                <a:gd name="T7" fmla="*/ 2 h 105"/>
                <a:gd name="T8" fmla="*/ 31 w 54"/>
                <a:gd name="T9" fmla="*/ 12 h 105"/>
                <a:gd name="T10" fmla="*/ 52 w 54"/>
                <a:gd name="T11" fmla="*/ 86 h 105"/>
                <a:gd name="T12" fmla="*/ 42 w 54"/>
                <a:gd name="T13" fmla="*/ 104 h 105"/>
                <a:gd name="T14" fmla="*/ 37 w 54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05">
                  <a:moveTo>
                    <a:pt x="37" y="105"/>
                  </a:moveTo>
                  <a:cubicBezTo>
                    <a:pt x="31" y="105"/>
                    <a:pt x="25" y="100"/>
                    <a:pt x="23" y="94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0" y="0"/>
                    <a:pt x="29" y="4"/>
                    <a:pt x="31" y="12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4" y="93"/>
                    <a:pt x="49" y="102"/>
                    <a:pt x="42" y="104"/>
                  </a:cubicBezTo>
                  <a:cubicBezTo>
                    <a:pt x="40" y="104"/>
                    <a:pt x="39" y="105"/>
                    <a:pt x="37" y="10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5" name="Freeform 185"/>
            <p:cNvSpPr>
              <a:spLocks/>
            </p:cNvSpPr>
            <p:nvPr/>
          </p:nvSpPr>
          <p:spPr bwMode="auto">
            <a:xfrm>
              <a:off x="5348288" y="4071938"/>
              <a:ext cx="66675" cy="65088"/>
            </a:xfrm>
            <a:custGeom>
              <a:avLst/>
              <a:gdLst>
                <a:gd name="T0" fmla="*/ 81 w 109"/>
                <a:gd name="T1" fmla="*/ 103 h 105"/>
                <a:gd name="T2" fmla="*/ 74 w 109"/>
                <a:gd name="T3" fmla="*/ 101 h 105"/>
                <a:gd name="T4" fmla="*/ 67 w 109"/>
                <a:gd name="T5" fmla="*/ 81 h 105"/>
                <a:gd name="T6" fmla="*/ 62 w 109"/>
                <a:gd name="T7" fmla="*/ 40 h 105"/>
                <a:gd name="T8" fmla="*/ 51 w 109"/>
                <a:gd name="T9" fmla="*/ 50 h 105"/>
                <a:gd name="T10" fmla="*/ 47 w 109"/>
                <a:gd name="T11" fmla="*/ 81 h 105"/>
                <a:gd name="T12" fmla="*/ 40 w 109"/>
                <a:gd name="T13" fmla="*/ 101 h 105"/>
                <a:gd name="T14" fmla="*/ 20 w 109"/>
                <a:gd name="T15" fmla="*/ 95 h 105"/>
                <a:gd name="T16" fmla="*/ 33 w 109"/>
                <a:gd name="T17" fmla="*/ 27 h 105"/>
                <a:gd name="T18" fmla="*/ 43 w 109"/>
                <a:gd name="T19" fmla="*/ 14 h 105"/>
                <a:gd name="T20" fmla="*/ 52 w 109"/>
                <a:gd name="T21" fmla="*/ 2 h 105"/>
                <a:gd name="T22" fmla="*/ 67 w 109"/>
                <a:gd name="T23" fmla="*/ 3 h 105"/>
                <a:gd name="T24" fmla="*/ 94 w 109"/>
                <a:gd name="T25" fmla="*/ 94 h 105"/>
                <a:gd name="T26" fmla="*/ 81 w 109"/>
                <a:gd name="T27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05">
                  <a:moveTo>
                    <a:pt x="81" y="103"/>
                  </a:moveTo>
                  <a:cubicBezTo>
                    <a:pt x="79" y="103"/>
                    <a:pt x="76" y="102"/>
                    <a:pt x="74" y="101"/>
                  </a:cubicBezTo>
                  <a:cubicBezTo>
                    <a:pt x="67" y="98"/>
                    <a:pt x="64" y="89"/>
                    <a:pt x="67" y="81"/>
                  </a:cubicBezTo>
                  <a:cubicBezTo>
                    <a:pt x="74" y="68"/>
                    <a:pt x="72" y="53"/>
                    <a:pt x="62" y="40"/>
                  </a:cubicBezTo>
                  <a:cubicBezTo>
                    <a:pt x="59" y="44"/>
                    <a:pt x="55" y="47"/>
                    <a:pt x="51" y="50"/>
                  </a:cubicBezTo>
                  <a:cubicBezTo>
                    <a:pt x="41" y="59"/>
                    <a:pt x="37" y="62"/>
                    <a:pt x="47" y="81"/>
                  </a:cubicBezTo>
                  <a:cubicBezTo>
                    <a:pt x="51" y="89"/>
                    <a:pt x="48" y="97"/>
                    <a:pt x="40" y="101"/>
                  </a:cubicBezTo>
                  <a:cubicBezTo>
                    <a:pt x="33" y="105"/>
                    <a:pt x="24" y="102"/>
                    <a:pt x="20" y="95"/>
                  </a:cubicBezTo>
                  <a:cubicBezTo>
                    <a:pt x="0" y="54"/>
                    <a:pt x="20" y="37"/>
                    <a:pt x="33" y="27"/>
                  </a:cubicBezTo>
                  <a:cubicBezTo>
                    <a:pt x="40" y="21"/>
                    <a:pt x="43" y="18"/>
                    <a:pt x="43" y="14"/>
                  </a:cubicBezTo>
                  <a:cubicBezTo>
                    <a:pt x="44" y="9"/>
                    <a:pt x="47" y="4"/>
                    <a:pt x="52" y="2"/>
                  </a:cubicBezTo>
                  <a:cubicBezTo>
                    <a:pt x="57" y="0"/>
                    <a:pt x="62" y="0"/>
                    <a:pt x="67" y="3"/>
                  </a:cubicBezTo>
                  <a:cubicBezTo>
                    <a:pt x="98" y="26"/>
                    <a:pt x="109" y="63"/>
                    <a:pt x="94" y="94"/>
                  </a:cubicBezTo>
                  <a:cubicBezTo>
                    <a:pt x="92" y="100"/>
                    <a:pt x="86" y="103"/>
                    <a:pt x="81" y="10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6" name="Freeform 186"/>
            <p:cNvSpPr>
              <a:spLocks/>
            </p:cNvSpPr>
            <p:nvPr/>
          </p:nvSpPr>
          <p:spPr bwMode="auto">
            <a:xfrm>
              <a:off x="5283200" y="3789363"/>
              <a:ext cx="198437" cy="260350"/>
            </a:xfrm>
            <a:custGeom>
              <a:avLst/>
              <a:gdLst>
                <a:gd name="T0" fmla="*/ 160 w 320"/>
                <a:gd name="T1" fmla="*/ 421 h 421"/>
                <a:gd name="T2" fmla="*/ 0 w 320"/>
                <a:gd name="T3" fmla="*/ 261 h 421"/>
                <a:gd name="T4" fmla="*/ 93 w 320"/>
                <a:gd name="T5" fmla="*/ 116 h 421"/>
                <a:gd name="T6" fmla="*/ 93 w 320"/>
                <a:gd name="T7" fmla="*/ 58 h 421"/>
                <a:gd name="T8" fmla="*/ 108 w 320"/>
                <a:gd name="T9" fmla="*/ 43 h 421"/>
                <a:gd name="T10" fmla="*/ 123 w 320"/>
                <a:gd name="T11" fmla="*/ 58 h 421"/>
                <a:gd name="T12" fmla="*/ 123 w 320"/>
                <a:gd name="T13" fmla="*/ 125 h 421"/>
                <a:gd name="T14" fmla="*/ 113 w 320"/>
                <a:gd name="T15" fmla="*/ 139 h 421"/>
                <a:gd name="T16" fmla="*/ 29 w 320"/>
                <a:gd name="T17" fmla="*/ 261 h 421"/>
                <a:gd name="T18" fmla="*/ 160 w 320"/>
                <a:gd name="T19" fmla="*/ 391 h 421"/>
                <a:gd name="T20" fmla="*/ 290 w 320"/>
                <a:gd name="T21" fmla="*/ 261 h 421"/>
                <a:gd name="T22" fmla="*/ 207 w 320"/>
                <a:gd name="T23" fmla="*/ 139 h 421"/>
                <a:gd name="T24" fmla="*/ 198 w 320"/>
                <a:gd name="T25" fmla="*/ 125 h 421"/>
                <a:gd name="T26" fmla="*/ 198 w 320"/>
                <a:gd name="T27" fmla="*/ 15 h 421"/>
                <a:gd name="T28" fmla="*/ 213 w 320"/>
                <a:gd name="T29" fmla="*/ 0 h 421"/>
                <a:gd name="T30" fmla="*/ 227 w 320"/>
                <a:gd name="T31" fmla="*/ 15 h 421"/>
                <a:gd name="T32" fmla="*/ 227 w 320"/>
                <a:gd name="T33" fmla="*/ 116 h 421"/>
                <a:gd name="T34" fmla="*/ 320 w 320"/>
                <a:gd name="T35" fmla="*/ 261 h 421"/>
                <a:gd name="T36" fmla="*/ 160 w 320"/>
                <a:gd name="T37" fmla="*/ 4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0" h="421">
                  <a:moveTo>
                    <a:pt x="160" y="421"/>
                  </a:moveTo>
                  <a:cubicBezTo>
                    <a:pt x="72" y="421"/>
                    <a:pt x="0" y="349"/>
                    <a:pt x="0" y="261"/>
                  </a:cubicBezTo>
                  <a:cubicBezTo>
                    <a:pt x="0" y="198"/>
                    <a:pt x="36" y="142"/>
                    <a:pt x="93" y="116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50"/>
                    <a:pt x="100" y="43"/>
                    <a:pt x="108" y="43"/>
                  </a:cubicBezTo>
                  <a:cubicBezTo>
                    <a:pt x="116" y="43"/>
                    <a:pt x="123" y="50"/>
                    <a:pt x="123" y="58"/>
                  </a:cubicBezTo>
                  <a:cubicBezTo>
                    <a:pt x="123" y="125"/>
                    <a:pt x="123" y="125"/>
                    <a:pt x="123" y="125"/>
                  </a:cubicBezTo>
                  <a:cubicBezTo>
                    <a:pt x="123" y="131"/>
                    <a:pt x="119" y="137"/>
                    <a:pt x="113" y="139"/>
                  </a:cubicBezTo>
                  <a:cubicBezTo>
                    <a:pt x="62" y="159"/>
                    <a:pt x="29" y="207"/>
                    <a:pt x="29" y="261"/>
                  </a:cubicBezTo>
                  <a:cubicBezTo>
                    <a:pt x="29" y="333"/>
                    <a:pt x="88" y="391"/>
                    <a:pt x="160" y="391"/>
                  </a:cubicBezTo>
                  <a:cubicBezTo>
                    <a:pt x="232" y="391"/>
                    <a:pt x="290" y="333"/>
                    <a:pt x="290" y="261"/>
                  </a:cubicBezTo>
                  <a:cubicBezTo>
                    <a:pt x="290" y="207"/>
                    <a:pt x="258" y="159"/>
                    <a:pt x="207" y="139"/>
                  </a:cubicBezTo>
                  <a:cubicBezTo>
                    <a:pt x="201" y="137"/>
                    <a:pt x="198" y="131"/>
                    <a:pt x="198" y="125"/>
                  </a:cubicBezTo>
                  <a:cubicBezTo>
                    <a:pt x="198" y="15"/>
                    <a:pt x="198" y="15"/>
                    <a:pt x="198" y="15"/>
                  </a:cubicBezTo>
                  <a:cubicBezTo>
                    <a:pt x="198" y="6"/>
                    <a:pt x="204" y="0"/>
                    <a:pt x="213" y="0"/>
                  </a:cubicBezTo>
                  <a:cubicBezTo>
                    <a:pt x="221" y="0"/>
                    <a:pt x="227" y="6"/>
                    <a:pt x="227" y="15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84" y="142"/>
                    <a:pt x="320" y="199"/>
                    <a:pt x="320" y="261"/>
                  </a:cubicBezTo>
                  <a:cubicBezTo>
                    <a:pt x="320" y="349"/>
                    <a:pt x="248" y="421"/>
                    <a:pt x="160" y="42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7" name="Freeform 187"/>
            <p:cNvSpPr>
              <a:spLocks/>
            </p:cNvSpPr>
            <p:nvPr/>
          </p:nvSpPr>
          <p:spPr bwMode="auto">
            <a:xfrm>
              <a:off x="5324475" y="3760788"/>
              <a:ext cx="115887" cy="47625"/>
            </a:xfrm>
            <a:custGeom>
              <a:avLst/>
              <a:gdLst>
                <a:gd name="T0" fmla="*/ 174 w 188"/>
                <a:gd name="T1" fmla="*/ 76 h 76"/>
                <a:gd name="T2" fmla="*/ 135 w 188"/>
                <a:gd name="T3" fmla="*/ 76 h 76"/>
                <a:gd name="T4" fmla="*/ 120 w 188"/>
                <a:gd name="T5" fmla="*/ 62 h 76"/>
                <a:gd name="T6" fmla="*/ 135 w 188"/>
                <a:gd name="T7" fmla="*/ 47 h 76"/>
                <a:gd name="T8" fmla="*/ 159 w 188"/>
                <a:gd name="T9" fmla="*/ 47 h 76"/>
                <a:gd name="T10" fmla="*/ 159 w 188"/>
                <a:gd name="T11" fmla="*/ 30 h 76"/>
                <a:gd name="T12" fmla="*/ 30 w 188"/>
                <a:gd name="T13" fmla="*/ 31 h 76"/>
                <a:gd name="T14" fmla="*/ 30 w 188"/>
                <a:gd name="T15" fmla="*/ 47 h 76"/>
                <a:gd name="T16" fmla="*/ 94 w 188"/>
                <a:gd name="T17" fmla="*/ 47 h 76"/>
                <a:gd name="T18" fmla="*/ 109 w 188"/>
                <a:gd name="T19" fmla="*/ 62 h 76"/>
                <a:gd name="T20" fmla="*/ 94 w 188"/>
                <a:gd name="T21" fmla="*/ 76 h 76"/>
                <a:gd name="T22" fmla="*/ 15 w 188"/>
                <a:gd name="T23" fmla="*/ 76 h 76"/>
                <a:gd name="T24" fmla="*/ 0 w 188"/>
                <a:gd name="T25" fmla="*/ 62 h 76"/>
                <a:gd name="T26" fmla="*/ 0 w 188"/>
                <a:gd name="T27" fmla="*/ 16 h 76"/>
                <a:gd name="T28" fmla="*/ 15 w 188"/>
                <a:gd name="T29" fmla="*/ 1 h 76"/>
                <a:gd name="T30" fmla="*/ 174 w 188"/>
                <a:gd name="T31" fmla="*/ 0 h 76"/>
                <a:gd name="T32" fmla="*/ 174 w 188"/>
                <a:gd name="T33" fmla="*/ 0 h 76"/>
                <a:gd name="T34" fmla="*/ 184 w 188"/>
                <a:gd name="T35" fmla="*/ 5 h 76"/>
                <a:gd name="T36" fmla="*/ 188 w 188"/>
                <a:gd name="T37" fmla="*/ 15 h 76"/>
                <a:gd name="T38" fmla="*/ 188 w 188"/>
                <a:gd name="T39" fmla="*/ 62 h 76"/>
                <a:gd name="T40" fmla="*/ 174 w 188"/>
                <a:gd name="T4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8" h="76">
                  <a:moveTo>
                    <a:pt x="174" y="76"/>
                  </a:moveTo>
                  <a:cubicBezTo>
                    <a:pt x="135" y="76"/>
                    <a:pt x="135" y="76"/>
                    <a:pt x="135" y="76"/>
                  </a:cubicBezTo>
                  <a:cubicBezTo>
                    <a:pt x="127" y="76"/>
                    <a:pt x="120" y="70"/>
                    <a:pt x="120" y="62"/>
                  </a:cubicBezTo>
                  <a:cubicBezTo>
                    <a:pt x="120" y="53"/>
                    <a:pt x="127" y="47"/>
                    <a:pt x="135" y="4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02" y="47"/>
                    <a:pt x="109" y="53"/>
                    <a:pt x="109" y="62"/>
                  </a:cubicBezTo>
                  <a:cubicBezTo>
                    <a:pt x="109" y="70"/>
                    <a:pt x="102" y="76"/>
                    <a:pt x="94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7" y="76"/>
                    <a:pt x="0" y="70"/>
                    <a:pt x="0" y="6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8"/>
                    <a:pt x="7" y="1"/>
                    <a:pt x="15" y="1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8" y="0"/>
                    <a:pt x="181" y="2"/>
                    <a:pt x="184" y="5"/>
                  </a:cubicBezTo>
                  <a:cubicBezTo>
                    <a:pt x="187" y="8"/>
                    <a:pt x="188" y="11"/>
                    <a:pt x="188" y="15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70"/>
                    <a:pt x="182" y="76"/>
                    <a:pt x="174" y="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8" name="Freeform 188"/>
            <p:cNvSpPr>
              <a:spLocks/>
            </p:cNvSpPr>
            <p:nvPr/>
          </p:nvSpPr>
          <p:spPr bwMode="auto">
            <a:xfrm>
              <a:off x="5237163" y="4032250"/>
              <a:ext cx="290512" cy="17463"/>
            </a:xfrm>
            <a:custGeom>
              <a:avLst/>
              <a:gdLst>
                <a:gd name="T0" fmla="*/ 457 w 472"/>
                <a:gd name="T1" fmla="*/ 30 h 30"/>
                <a:gd name="T2" fmla="*/ 15 w 472"/>
                <a:gd name="T3" fmla="*/ 30 h 30"/>
                <a:gd name="T4" fmla="*/ 0 w 472"/>
                <a:gd name="T5" fmla="*/ 15 h 30"/>
                <a:gd name="T6" fmla="*/ 15 w 472"/>
                <a:gd name="T7" fmla="*/ 0 h 30"/>
                <a:gd name="T8" fmla="*/ 457 w 472"/>
                <a:gd name="T9" fmla="*/ 0 h 30"/>
                <a:gd name="T10" fmla="*/ 472 w 472"/>
                <a:gd name="T11" fmla="*/ 15 h 30"/>
                <a:gd name="T12" fmla="*/ 457 w 472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2" h="30">
                  <a:moveTo>
                    <a:pt x="457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57" y="0"/>
                    <a:pt x="457" y="0"/>
                    <a:pt x="457" y="0"/>
                  </a:cubicBezTo>
                  <a:cubicBezTo>
                    <a:pt x="465" y="0"/>
                    <a:pt x="472" y="7"/>
                    <a:pt x="472" y="15"/>
                  </a:cubicBezTo>
                  <a:cubicBezTo>
                    <a:pt x="472" y="23"/>
                    <a:pt x="465" y="30"/>
                    <a:pt x="457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9" name="Freeform 189"/>
            <p:cNvSpPr>
              <a:spLocks/>
            </p:cNvSpPr>
            <p:nvPr/>
          </p:nvSpPr>
          <p:spPr bwMode="auto">
            <a:xfrm>
              <a:off x="5221288" y="4030663"/>
              <a:ext cx="53975" cy="204788"/>
            </a:xfrm>
            <a:custGeom>
              <a:avLst/>
              <a:gdLst>
                <a:gd name="T0" fmla="*/ 16 w 88"/>
                <a:gd name="T1" fmla="*/ 332 h 332"/>
                <a:gd name="T2" fmla="*/ 13 w 88"/>
                <a:gd name="T3" fmla="*/ 332 h 332"/>
                <a:gd name="T4" fmla="*/ 1 w 88"/>
                <a:gd name="T5" fmla="*/ 314 h 332"/>
                <a:gd name="T6" fmla="*/ 57 w 88"/>
                <a:gd name="T7" fmla="*/ 14 h 332"/>
                <a:gd name="T8" fmla="*/ 75 w 88"/>
                <a:gd name="T9" fmla="*/ 2 h 332"/>
                <a:gd name="T10" fmla="*/ 86 w 88"/>
                <a:gd name="T11" fmla="*/ 19 h 332"/>
                <a:gd name="T12" fmla="*/ 31 w 88"/>
                <a:gd name="T13" fmla="*/ 320 h 332"/>
                <a:gd name="T14" fmla="*/ 16 w 88"/>
                <a:gd name="T15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332">
                  <a:moveTo>
                    <a:pt x="16" y="332"/>
                  </a:moveTo>
                  <a:cubicBezTo>
                    <a:pt x="15" y="332"/>
                    <a:pt x="14" y="332"/>
                    <a:pt x="13" y="332"/>
                  </a:cubicBezTo>
                  <a:cubicBezTo>
                    <a:pt x="5" y="330"/>
                    <a:pt x="0" y="323"/>
                    <a:pt x="1" y="3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9" y="5"/>
                    <a:pt x="67" y="0"/>
                    <a:pt x="75" y="2"/>
                  </a:cubicBezTo>
                  <a:cubicBezTo>
                    <a:pt x="83" y="3"/>
                    <a:pt x="88" y="11"/>
                    <a:pt x="86" y="19"/>
                  </a:cubicBezTo>
                  <a:cubicBezTo>
                    <a:pt x="31" y="320"/>
                    <a:pt x="31" y="320"/>
                    <a:pt x="31" y="320"/>
                  </a:cubicBezTo>
                  <a:cubicBezTo>
                    <a:pt x="29" y="327"/>
                    <a:pt x="23" y="332"/>
                    <a:pt x="16" y="33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0" name="Freeform 190"/>
            <p:cNvSpPr>
              <a:spLocks/>
            </p:cNvSpPr>
            <p:nvPr/>
          </p:nvSpPr>
          <p:spPr bwMode="auto">
            <a:xfrm>
              <a:off x="5489575" y="4030663"/>
              <a:ext cx="53975" cy="204788"/>
            </a:xfrm>
            <a:custGeom>
              <a:avLst/>
              <a:gdLst>
                <a:gd name="T0" fmla="*/ 71 w 88"/>
                <a:gd name="T1" fmla="*/ 332 h 332"/>
                <a:gd name="T2" fmla="*/ 57 w 88"/>
                <a:gd name="T3" fmla="*/ 320 h 332"/>
                <a:gd name="T4" fmla="*/ 1 w 88"/>
                <a:gd name="T5" fmla="*/ 19 h 332"/>
                <a:gd name="T6" fmla="*/ 13 w 88"/>
                <a:gd name="T7" fmla="*/ 2 h 332"/>
                <a:gd name="T8" fmla="*/ 30 w 88"/>
                <a:gd name="T9" fmla="*/ 14 h 332"/>
                <a:gd name="T10" fmla="*/ 86 w 88"/>
                <a:gd name="T11" fmla="*/ 314 h 332"/>
                <a:gd name="T12" fmla="*/ 74 w 88"/>
                <a:gd name="T13" fmla="*/ 332 h 332"/>
                <a:gd name="T14" fmla="*/ 71 w 88"/>
                <a:gd name="T15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332">
                  <a:moveTo>
                    <a:pt x="71" y="332"/>
                  </a:moveTo>
                  <a:cubicBezTo>
                    <a:pt x="64" y="332"/>
                    <a:pt x="58" y="327"/>
                    <a:pt x="57" y="3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1"/>
                    <a:pt x="5" y="3"/>
                    <a:pt x="13" y="2"/>
                  </a:cubicBezTo>
                  <a:cubicBezTo>
                    <a:pt x="21" y="0"/>
                    <a:pt x="29" y="5"/>
                    <a:pt x="30" y="14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88" y="323"/>
                    <a:pt x="82" y="330"/>
                    <a:pt x="74" y="332"/>
                  </a:cubicBezTo>
                  <a:cubicBezTo>
                    <a:pt x="73" y="332"/>
                    <a:pt x="72" y="332"/>
                    <a:pt x="71" y="33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1" name="Freeform 191"/>
            <p:cNvSpPr>
              <a:spLocks/>
            </p:cNvSpPr>
            <p:nvPr/>
          </p:nvSpPr>
          <p:spPr bwMode="auto">
            <a:xfrm>
              <a:off x="5284788" y="3914775"/>
              <a:ext cx="165100" cy="34925"/>
            </a:xfrm>
            <a:custGeom>
              <a:avLst/>
              <a:gdLst>
                <a:gd name="T0" fmla="*/ 92 w 267"/>
                <a:gd name="T1" fmla="*/ 56 h 56"/>
                <a:gd name="T2" fmla="*/ 9 w 267"/>
                <a:gd name="T3" fmla="*/ 34 h 56"/>
                <a:gd name="T4" fmla="*/ 4 w 267"/>
                <a:gd name="T5" fmla="*/ 14 h 56"/>
                <a:gd name="T6" fmla="*/ 24 w 267"/>
                <a:gd name="T7" fmla="*/ 8 h 56"/>
                <a:gd name="T8" fmla="*/ 166 w 267"/>
                <a:gd name="T9" fmla="*/ 14 h 56"/>
                <a:gd name="T10" fmla="*/ 252 w 267"/>
                <a:gd name="T11" fmla="*/ 0 h 56"/>
                <a:gd name="T12" fmla="*/ 252 w 267"/>
                <a:gd name="T13" fmla="*/ 0 h 56"/>
                <a:gd name="T14" fmla="*/ 267 w 267"/>
                <a:gd name="T15" fmla="*/ 15 h 56"/>
                <a:gd name="T16" fmla="*/ 253 w 267"/>
                <a:gd name="T17" fmla="*/ 30 h 56"/>
                <a:gd name="T18" fmla="*/ 173 w 267"/>
                <a:gd name="T19" fmla="*/ 43 h 56"/>
                <a:gd name="T20" fmla="*/ 92 w 267"/>
                <a:gd name="T2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7" h="56">
                  <a:moveTo>
                    <a:pt x="92" y="56"/>
                  </a:moveTo>
                  <a:cubicBezTo>
                    <a:pt x="65" y="56"/>
                    <a:pt x="38" y="51"/>
                    <a:pt x="9" y="34"/>
                  </a:cubicBezTo>
                  <a:cubicBezTo>
                    <a:pt x="2" y="30"/>
                    <a:pt x="0" y="21"/>
                    <a:pt x="4" y="14"/>
                  </a:cubicBezTo>
                  <a:cubicBezTo>
                    <a:pt x="8" y="6"/>
                    <a:pt x="17" y="4"/>
                    <a:pt x="24" y="8"/>
                  </a:cubicBezTo>
                  <a:cubicBezTo>
                    <a:pt x="74" y="37"/>
                    <a:pt x="117" y="26"/>
                    <a:pt x="166" y="14"/>
                  </a:cubicBezTo>
                  <a:cubicBezTo>
                    <a:pt x="193" y="7"/>
                    <a:pt x="221" y="0"/>
                    <a:pt x="25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60" y="0"/>
                    <a:pt x="267" y="7"/>
                    <a:pt x="267" y="15"/>
                  </a:cubicBezTo>
                  <a:cubicBezTo>
                    <a:pt x="267" y="23"/>
                    <a:pt x="261" y="30"/>
                    <a:pt x="253" y="30"/>
                  </a:cubicBezTo>
                  <a:cubicBezTo>
                    <a:pt x="225" y="30"/>
                    <a:pt x="199" y="37"/>
                    <a:pt x="173" y="43"/>
                  </a:cubicBezTo>
                  <a:cubicBezTo>
                    <a:pt x="147" y="50"/>
                    <a:pt x="120" y="56"/>
                    <a:pt x="92" y="5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2" name="Freeform 192"/>
            <p:cNvSpPr>
              <a:spLocks/>
            </p:cNvSpPr>
            <p:nvPr/>
          </p:nvSpPr>
          <p:spPr bwMode="auto">
            <a:xfrm>
              <a:off x="5422900" y="3970338"/>
              <a:ext cx="17462" cy="19050"/>
            </a:xfrm>
            <a:custGeom>
              <a:avLst/>
              <a:gdLst>
                <a:gd name="T0" fmla="*/ 15 w 29"/>
                <a:gd name="T1" fmla="*/ 30 h 30"/>
                <a:gd name="T2" fmla="*/ 0 w 29"/>
                <a:gd name="T3" fmla="*/ 16 h 30"/>
                <a:gd name="T4" fmla="*/ 15 w 29"/>
                <a:gd name="T5" fmla="*/ 0 h 30"/>
                <a:gd name="T6" fmla="*/ 29 w 29"/>
                <a:gd name="T7" fmla="*/ 15 h 30"/>
                <a:gd name="T8" fmla="*/ 29 w 29"/>
                <a:gd name="T9" fmla="*/ 16 h 30"/>
                <a:gd name="T10" fmla="*/ 15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cubicBezTo>
                    <a:pt x="6" y="30"/>
                    <a:pt x="0" y="24"/>
                    <a:pt x="0" y="16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29" y="7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3" name="Freeform 193"/>
            <p:cNvSpPr>
              <a:spLocks/>
            </p:cNvSpPr>
            <p:nvPr/>
          </p:nvSpPr>
          <p:spPr bwMode="auto">
            <a:xfrm>
              <a:off x="5389563" y="3954463"/>
              <a:ext cx="19050" cy="19050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4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4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4" name="Freeform 194"/>
            <p:cNvSpPr>
              <a:spLocks/>
            </p:cNvSpPr>
            <p:nvPr/>
          </p:nvSpPr>
          <p:spPr bwMode="auto">
            <a:xfrm>
              <a:off x="5357813" y="3989388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5" name="Freeform 195"/>
            <p:cNvSpPr>
              <a:spLocks/>
            </p:cNvSpPr>
            <p:nvPr/>
          </p:nvSpPr>
          <p:spPr bwMode="auto">
            <a:xfrm>
              <a:off x="5318125" y="3963988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4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6" name="Freeform 196"/>
            <p:cNvSpPr>
              <a:spLocks/>
            </p:cNvSpPr>
            <p:nvPr/>
          </p:nvSpPr>
          <p:spPr bwMode="auto">
            <a:xfrm>
              <a:off x="5348288" y="3898900"/>
              <a:ext cx="17462" cy="19050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6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6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4"/>
                    <a:pt x="0" y="16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4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7" name="Freeform 197"/>
            <p:cNvSpPr>
              <a:spLocks/>
            </p:cNvSpPr>
            <p:nvPr/>
          </p:nvSpPr>
          <p:spPr bwMode="auto">
            <a:xfrm>
              <a:off x="5380038" y="3873500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5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1" name="Группа 1840"/>
          <p:cNvGrpSpPr/>
          <p:nvPr/>
        </p:nvGrpSpPr>
        <p:grpSpPr>
          <a:xfrm>
            <a:off x="7916863" y="1022350"/>
            <a:ext cx="406400" cy="474663"/>
            <a:chOff x="7916863" y="1022350"/>
            <a:chExt cx="406400" cy="474663"/>
          </a:xfrm>
        </p:grpSpPr>
        <p:sp>
          <p:nvSpPr>
            <p:cNvPr id="1828" name="Freeform 198"/>
            <p:cNvSpPr>
              <a:spLocks/>
            </p:cNvSpPr>
            <p:nvPr/>
          </p:nvSpPr>
          <p:spPr bwMode="auto">
            <a:xfrm>
              <a:off x="7916863" y="1076325"/>
              <a:ext cx="179387" cy="61913"/>
            </a:xfrm>
            <a:custGeom>
              <a:avLst/>
              <a:gdLst>
                <a:gd name="T0" fmla="*/ 146 w 291"/>
                <a:gd name="T1" fmla="*/ 100 h 100"/>
                <a:gd name="T2" fmla="*/ 0 w 291"/>
                <a:gd name="T3" fmla="*/ 50 h 100"/>
                <a:gd name="T4" fmla="*/ 93 w 291"/>
                <a:gd name="T5" fmla="*/ 3 h 100"/>
                <a:gd name="T6" fmla="*/ 110 w 291"/>
                <a:gd name="T7" fmla="*/ 16 h 100"/>
                <a:gd name="T8" fmla="*/ 97 w 291"/>
                <a:gd name="T9" fmla="*/ 32 h 100"/>
                <a:gd name="T10" fmla="*/ 31 w 291"/>
                <a:gd name="T11" fmla="*/ 50 h 100"/>
                <a:gd name="T12" fmla="*/ 146 w 291"/>
                <a:gd name="T13" fmla="*/ 70 h 100"/>
                <a:gd name="T14" fmla="*/ 260 w 291"/>
                <a:gd name="T15" fmla="*/ 50 h 100"/>
                <a:gd name="T16" fmla="*/ 146 w 291"/>
                <a:gd name="T17" fmla="*/ 30 h 100"/>
                <a:gd name="T18" fmla="*/ 131 w 291"/>
                <a:gd name="T19" fmla="*/ 15 h 100"/>
                <a:gd name="T20" fmla="*/ 146 w 291"/>
                <a:gd name="T21" fmla="*/ 0 h 100"/>
                <a:gd name="T22" fmla="*/ 291 w 291"/>
                <a:gd name="T23" fmla="*/ 50 h 100"/>
                <a:gd name="T24" fmla="*/ 146 w 291"/>
                <a:gd name="T2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1" h="100">
                  <a:moveTo>
                    <a:pt x="146" y="100"/>
                  </a:moveTo>
                  <a:cubicBezTo>
                    <a:pt x="131" y="100"/>
                    <a:pt x="0" y="98"/>
                    <a:pt x="0" y="50"/>
                  </a:cubicBezTo>
                  <a:cubicBezTo>
                    <a:pt x="0" y="18"/>
                    <a:pt x="58" y="7"/>
                    <a:pt x="93" y="3"/>
                  </a:cubicBezTo>
                  <a:cubicBezTo>
                    <a:pt x="101" y="2"/>
                    <a:pt x="109" y="8"/>
                    <a:pt x="110" y="16"/>
                  </a:cubicBezTo>
                  <a:cubicBezTo>
                    <a:pt x="111" y="24"/>
                    <a:pt x="105" y="31"/>
                    <a:pt x="97" y="32"/>
                  </a:cubicBezTo>
                  <a:cubicBezTo>
                    <a:pt x="59" y="36"/>
                    <a:pt x="38" y="45"/>
                    <a:pt x="31" y="50"/>
                  </a:cubicBezTo>
                  <a:cubicBezTo>
                    <a:pt x="42" y="58"/>
                    <a:pt x="83" y="70"/>
                    <a:pt x="146" y="70"/>
                  </a:cubicBezTo>
                  <a:cubicBezTo>
                    <a:pt x="208" y="70"/>
                    <a:pt x="250" y="58"/>
                    <a:pt x="260" y="50"/>
                  </a:cubicBezTo>
                  <a:cubicBezTo>
                    <a:pt x="250" y="42"/>
                    <a:pt x="208" y="30"/>
                    <a:pt x="146" y="30"/>
                  </a:cubicBezTo>
                  <a:cubicBezTo>
                    <a:pt x="137" y="30"/>
                    <a:pt x="131" y="23"/>
                    <a:pt x="131" y="15"/>
                  </a:cubicBezTo>
                  <a:cubicBezTo>
                    <a:pt x="131" y="7"/>
                    <a:pt x="137" y="0"/>
                    <a:pt x="146" y="0"/>
                  </a:cubicBezTo>
                  <a:cubicBezTo>
                    <a:pt x="160" y="0"/>
                    <a:pt x="291" y="1"/>
                    <a:pt x="291" y="50"/>
                  </a:cubicBezTo>
                  <a:cubicBezTo>
                    <a:pt x="291" y="98"/>
                    <a:pt x="160" y="100"/>
                    <a:pt x="146" y="10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9" name="Freeform 199"/>
            <p:cNvSpPr>
              <a:spLocks/>
            </p:cNvSpPr>
            <p:nvPr/>
          </p:nvSpPr>
          <p:spPr bwMode="auto">
            <a:xfrm>
              <a:off x="7916863" y="1141413"/>
              <a:ext cx="179387" cy="39688"/>
            </a:xfrm>
            <a:custGeom>
              <a:avLst/>
              <a:gdLst>
                <a:gd name="T0" fmla="*/ 146 w 291"/>
                <a:gd name="T1" fmla="*/ 65 h 65"/>
                <a:gd name="T2" fmla="*/ 0 w 291"/>
                <a:gd name="T3" fmla="*/ 16 h 65"/>
                <a:gd name="T4" fmla="*/ 15 w 291"/>
                <a:gd name="T5" fmla="*/ 1 h 65"/>
                <a:gd name="T6" fmla="*/ 29 w 291"/>
                <a:gd name="T7" fmla="*/ 14 h 65"/>
                <a:gd name="T8" fmla="*/ 146 w 291"/>
                <a:gd name="T9" fmla="*/ 36 h 65"/>
                <a:gd name="T10" fmla="*/ 262 w 291"/>
                <a:gd name="T11" fmla="*/ 14 h 65"/>
                <a:gd name="T12" fmla="*/ 277 w 291"/>
                <a:gd name="T13" fmla="*/ 0 h 65"/>
                <a:gd name="T14" fmla="*/ 291 w 291"/>
                <a:gd name="T15" fmla="*/ 16 h 65"/>
                <a:gd name="T16" fmla="*/ 146 w 291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1" h="65">
                  <a:moveTo>
                    <a:pt x="146" y="65"/>
                  </a:moveTo>
                  <a:cubicBezTo>
                    <a:pt x="131" y="65"/>
                    <a:pt x="0" y="64"/>
                    <a:pt x="0" y="16"/>
                  </a:cubicBezTo>
                  <a:cubicBezTo>
                    <a:pt x="0" y="7"/>
                    <a:pt x="6" y="1"/>
                    <a:pt x="15" y="1"/>
                  </a:cubicBezTo>
                  <a:cubicBezTo>
                    <a:pt x="22" y="1"/>
                    <a:pt x="29" y="7"/>
                    <a:pt x="29" y="14"/>
                  </a:cubicBezTo>
                  <a:cubicBezTo>
                    <a:pt x="36" y="22"/>
                    <a:pt x="79" y="36"/>
                    <a:pt x="146" y="36"/>
                  </a:cubicBezTo>
                  <a:cubicBezTo>
                    <a:pt x="214" y="36"/>
                    <a:pt x="257" y="21"/>
                    <a:pt x="262" y="14"/>
                  </a:cubicBezTo>
                  <a:cubicBezTo>
                    <a:pt x="262" y="5"/>
                    <a:pt x="268" y="0"/>
                    <a:pt x="277" y="0"/>
                  </a:cubicBezTo>
                  <a:cubicBezTo>
                    <a:pt x="285" y="0"/>
                    <a:pt x="291" y="7"/>
                    <a:pt x="291" y="16"/>
                  </a:cubicBezTo>
                  <a:cubicBezTo>
                    <a:pt x="291" y="64"/>
                    <a:pt x="160" y="65"/>
                    <a:pt x="146" y="6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0" name="Freeform 200"/>
            <p:cNvSpPr>
              <a:spLocks/>
            </p:cNvSpPr>
            <p:nvPr/>
          </p:nvSpPr>
          <p:spPr bwMode="auto">
            <a:xfrm>
              <a:off x="7916863" y="1098550"/>
              <a:ext cx="19050" cy="60325"/>
            </a:xfrm>
            <a:custGeom>
              <a:avLst/>
              <a:gdLst>
                <a:gd name="T0" fmla="*/ 15 w 30"/>
                <a:gd name="T1" fmla="*/ 99 h 99"/>
                <a:gd name="T2" fmla="*/ 0 w 30"/>
                <a:gd name="T3" fmla="*/ 85 h 99"/>
                <a:gd name="T4" fmla="*/ 0 w 30"/>
                <a:gd name="T5" fmla="*/ 15 h 99"/>
                <a:gd name="T6" fmla="*/ 15 w 30"/>
                <a:gd name="T7" fmla="*/ 0 h 99"/>
                <a:gd name="T8" fmla="*/ 30 w 30"/>
                <a:gd name="T9" fmla="*/ 15 h 99"/>
                <a:gd name="T10" fmla="*/ 30 w 30"/>
                <a:gd name="T11" fmla="*/ 85 h 99"/>
                <a:gd name="T12" fmla="*/ 15 w 30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9">
                  <a:moveTo>
                    <a:pt x="15" y="99"/>
                  </a:moveTo>
                  <a:cubicBezTo>
                    <a:pt x="6" y="99"/>
                    <a:pt x="0" y="93"/>
                    <a:pt x="0" y="8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93"/>
                    <a:pt x="23" y="99"/>
                    <a:pt x="15" y="9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1" name="Freeform 201"/>
            <p:cNvSpPr>
              <a:spLocks/>
            </p:cNvSpPr>
            <p:nvPr/>
          </p:nvSpPr>
          <p:spPr bwMode="auto">
            <a:xfrm>
              <a:off x="8078788" y="1098550"/>
              <a:ext cx="17462" cy="36513"/>
            </a:xfrm>
            <a:custGeom>
              <a:avLst/>
              <a:gdLst>
                <a:gd name="T0" fmla="*/ 14 w 29"/>
                <a:gd name="T1" fmla="*/ 60 h 60"/>
                <a:gd name="T2" fmla="*/ 0 w 29"/>
                <a:gd name="T3" fmla="*/ 45 h 60"/>
                <a:gd name="T4" fmla="*/ 0 w 29"/>
                <a:gd name="T5" fmla="*/ 15 h 60"/>
                <a:gd name="T6" fmla="*/ 14 w 29"/>
                <a:gd name="T7" fmla="*/ 0 h 60"/>
                <a:gd name="T8" fmla="*/ 29 w 29"/>
                <a:gd name="T9" fmla="*/ 15 h 60"/>
                <a:gd name="T10" fmla="*/ 29 w 29"/>
                <a:gd name="T11" fmla="*/ 45 h 60"/>
                <a:gd name="T12" fmla="*/ 14 w 29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0">
                  <a:moveTo>
                    <a:pt x="14" y="60"/>
                  </a:moveTo>
                  <a:cubicBezTo>
                    <a:pt x="6" y="60"/>
                    <a:pt x="0" y="54"/>
                    <a:pt x="0" y="4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7"/>
                    <a:pt x="29" y="1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54"/>
                    <a:pt x="23" y="60"/>
                    <a:pt x="14" y="6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2" name="Freeform 202"/>
            <p:cNvSpPr>
              <a:spLocks/>
            </p:cNvSpPr>
            <p:nvPr/>
          </p:nvSpPr>
          <p:spPr bwMode="auto">
            <a:xfrm>
              <a:off x="7932738" y="1155700"/>
              <a:ext cx="146050" cy="341313"/>
            </a:xfrm>
            <a:custGeom>
              <a:avLst/>
              <a:gdLst>
                <a:gd name="T0" fmla="*/ 119 w 236"/>
                <a:gd name="T1" fmla="*/ 554 h 554"/>
                <a:gd name="T2" fmla="*/ 0 w 236"/>
                <a:gd name="T3" fmla="*/ 435 h 554"/>
                <a:gd name="T4" fmla="*/ 0 w 236"/>
                <a:gd name="T5" fmla="*/ 62 h 554"/>
                <a:gd name="T6" fmla="*/ 15 w 236"/>
                <a:gd name="T7" fmla="*/ 47 h 554"/>
                <a:gd name="T8" fmla="*/ 30 w 236"/>
                <a:gd name="T9" fmla="*/ 62 h 554"/>
                <a:gd name="T10" fmla="*/ 30 w 236"/>
                <a:gd name="T11" fmla="*/ 435 h 554"/>
                <a:gd name="T12" fmla="*/ 119 w 236"/>
                <a:gd name="T13" fmla="*/ 524 h 554"/>
                <a:gd name="T14" fmla="*/ 207 w 236"/>
                <a:gd name="T15" fmla="*/ 435 h 554"/>
                <a:gd name="T16" fmla="*/ 207 w 236"/>
                <a:gd name="T17" fmla="*/ 14 h 554"/>
                <a:gd name="T18" fmla="*/ 221 w 236"/>
                <a:gd name="T19" fmla="*/ 0 h 554"/>
                <a:gd name="T20" fmla="*/ 236 w 236"/>
                <a:gd name="T21" fmla="*/ 14 h 554"/>
                <a:gd name="T22" fmla="*/ 236 w 236"/>
                <a:gd name="T23" fmla="*/ 435 h 554"/>
                <a:gd name="T24" fmla="*/ 119 w 236"/>
                <a:gd name="T25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554">
                  <a:moveTo>
                    <a:pt x="119" y="554"/>
                  </a:moveTo>
                  <a:cubicBezTo>
                    <a:pt x="53" y="554"/>
                    <a:pt x="0" y="500"/>
                    <a:pt x="0" y="43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53"/>
                    <a:pt x="7" y="47"/>
                    <a:pt x="15" y="47"/>
                  </a:cubicBezTo>
                  <a:cubicBezTo>
                    <a:pt x="23" y="47"/>
                    <a:pt x="30" y="53"/>
                    <a:pt x="30" y="62"/>
                  </a:cubicBezTo>
                  <a:cubicBezTo>
                    <a:pt x="30" y="435"/>
                    <a:pt x="30" y="435"/>
                    <a:pt x="30" y="435"/>
                  </a:cubicBezTo>
                  <a:cubicBezTo>
                    <a:pt x="30" y="484"/>
                    <a:pt x="69" y="524"/>
                    <a:pt x="119" y="524"/>
                  </a:cubicBezTo>
                  <a:cubicBezTo>
                    <a:pt x="167" y="524"/>
                    <a:pt x="207" y="484"/>
                    <a:pt x="207" y="435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07" y="6"/>
                    <a:pt x="213" y="0"/>
                    <a:pt x="221" y="0"/>
                  </a:cubicBezTo>
                  <a:cubicBezTo>
                    <a:pt x="230" y="0"/>
                    <a:pt x="236" y="6"/>
                    <a:pt x="236" y="14"/>
                  </a:cubicBezTo>
                  <a:cubicBezTo>
                    <a:pt x="236" y="435"/>
                    <a:pt x="236" y="435"/>
                    <a:pt x="236" y="435"/>
                  </a:cubicBezTo>
                  <a:cubicBezTo>
                    <a:pt x="236" y="500"/>
                    <a:pt x="183" y="554"/>
                    <a:pt x="119" y="55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3" name="Freeform 203"/>
            <p:cNvSpPr>
              <a:spLocks/>
            </p:cNvSpPr>
            <p:nvPr/>
          </p:nvSpPr>
          <p:spPr bwMode="auto">
            <a:xfrm>
              <a:off x="7964488" y="1344613"/>
              <a:ext cx="84137" cy="122238"/>
            </a:xfrm>
            <a:custGeom>
              <a:avLst/>
              <a:gdLst>
                <a:gd name="T0" fmla="*/ 68 w 135"/>
                <a:gd name="T1" fmla="*/ 197 h 197"/>
                <a:gd name="T2" fmla="*/ 0 w 135"/>
                <a:gd name="T3" fmla="*/ 129 h 197"/>
                <a:gd name="T4" fmla="*/ 0 w 135"/>
                <a:gd name="T5" fmla="*/ 15 h 197"/>
                <a:gd name="T6" fmla="*/ 14 w 135"/>
                <a:gd name="T7" fmla="*/ 0 h 197"/>
                <a:gd name="T8" fmla="*/ 29 w 135"/>
                <a:gd name="T9" fmla="*/ 15 h 197"/>
                <a:gd name="T10" fmla="*/ 29 w 135"/>
                <a:gd name="T11" fmla="*/ 129 h 197"/>
                <a:gd name="T12" fmla="*/ 68 w 135"/>
                <a:gd name="T13" fmla="*/ 167 h 197"/>
                <a:gd name="T14" fmla="*/ 105 w 135"/>
                <a:gd name="T15" fmla="*/ 129 h 197"/>
                <a:gd name="T16" fmla="*/ 105 w 135"/>
                <a:gd name="T17" fmla="*/ 15 h 197"/>
                <a:gd name="T18" fmla="*/ 120 w 135"/>
                <a:gd name="T19" fmla="*/ 0 h 197"/>
                <a:gd name="T20" fmla="*/ 135 w 135"/>
                <a:gd name="T21" fmla="*/ 15 h 197"/>
                <a:gd name="T22" fmla="*/ 135 w 135"/>
                <a:gd name="T23" fmla="*/ 129 h 197"/>
                <a:gd name="T24" fmla="*/ 68 w 135"/>
                <a:gd name="T2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97">
                  <a:moveTo>
                    <a:pt x="68" y="197"/>
                  </a:moveTo>
                  <a:cubicBezTo>
                    <a:pt x="29" y="197"/>
                    <a:pt x="0" y="167"/>
                    <a:pt x="0" y="12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3" y="0"/>
                    <a:pt x="29" y="6"/>
                    <a:pt x="29" y="15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50"/>
                    <a:pt x="46" y="167"/>
                    <a:pt x="68" y="167"/>
                  </a:cubicBezTo>
                  <a:cubicBezTo>
                    <a:pt x="88" y="167"/>
                    <a:pt x="105" y="150"/>
                    <a:pt x="105" y="129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6"/>
                    <a:pt x="112" y="0"/>
                    <a:pt x="120" y="0"/>
                  </a:cubicBezTo>
                  <a:cubicBezTo>
                    <a:pt x="128" y="0"/>
                    <a:pt x="135" y="6"/>
                    <a:pt x="135" y="15"/>
                  </a:cubicBezTo>
                  <a:cubicBezTo>
                    <a:pt x="135" y="129"/>
                    <a:pt x="135" y="129"/>
                    <a:pt x="135" y="129"/>
                  </a:cubicBezTo>
                  <a:cubicBezTo>
                    <a:pt x="135" y="166"/>
                    <a:pt x="105" y="197"/>
                    <a:pt x="68" y="19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4" name="Freeform 204"/>
            <p:cNvSpPr>
              <a:spLocks/>
            </p:cNvSpPr>
            <p:nvPr/>
          </p:nvSpPr>
          <p:spPr bwMode="auto">
            <a:xfrm>
              <a:off x="7964488" y="1328738"/>
              <a:ext cx="50800" cy="33338"/>
            </a:xfrm>
            <a:custGeom>
              <a:avLst/>
              <a:gdLst>
                <a:gd name="T0" fmla="*/ 67 w 81"/>
                <a:gd name="T1" fmla="*/ 55 h 55"/>
                <a:gd name="T2" fmla="*/ 52 w 81"/>
                <a:gd name="T3" fmla="*/ 41 h 55"/>
                <a:gd name="T4" fmla="*/ 40 w 81"/>
                <a:gd name="T5" fmla="*/ 29 h 55"/>
                <a:gd name="T6" fmla="*/ 29 w 81"/>
                <a:gd name="T7" fmla="*/ 41 h 55"/>
                <a:gd name="T8" fmla="*/ 14 w 81"/>
                <a:gd name="T9" fmla="*/ 55 h 55"/>
                <a:gd name="T10" fmla="*/ 0 w 81"/>
                <a:gd name="T11" fmla="*/ 41 h 55"/>
                <a:gd name="T12" fmla="*/ 40 w 81"/>
                <a:gd name="T13" fmla="*/ 0 h 55"/>
                <a:gd name="T14" fmla="*/ 81 w 81"/>
                <a:gd name="T15" fmla="*/ 41 h 55"/>
                <a:gd name="T16" fmla="*/ 67 w 81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55">
                  <a:moveTo>
                    <a:pt x="67" y="55"/>
                  </a:moveTo>
                  <a:cubicBezTo>
                    <a:pt x="58" y="55"/>
                    <a:pt x="52" y="49"/>
                    <a:pt x="52" y="41"/>
                  </a:cubicBezTo>
                  <a:cubicBezTo>
                    <a:pt x="52" y="35"/>
                    <a:pt x="46" y="29"/>
                    <a:pt x="40" y="29"/>
                  </a:cubicBezTo>
                  <a:cubicBezTo>
                    <a:pt x="34" y="29"/>
                    <a:pt x="29" y="35"/>
                    <a:pt x="29" y="41"/>
                  </a:cubicBezTo>
                  <a:cubicBezTo>
                    <a:pt x="29" y="49"/>
                    <a:pt x="23" y="55"/>
                    <a:pt x="14" y="55"/>
                  </a:cubicBezTo>
                  <a:cubicBezTo>
                    <a:pt x="6" y="55"/>
                    <a:pt x="0" y="49"/>
                    <a:pt x="0" y="41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3" y="0"/>
                    <a:pt x="81" y="18"/>
                    <a:pt x="81" y="41"/>
                  </a:cubicBezTo>
                  <a:cubicBezTo>
                    <a:pt x="81" y="49"/>
                    <a:pt x="75" y="55"/>
                    <a:pt x="67" y="5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5" name="Freeform 205"/>
            <p:cNvSpPr>
              <a:spLocks/>
            </p:cNvSpPr>
            <p:nvPr/>
          </p:nvSpPr>
          <p:spPr bwMode="auto">
            <a:xfrm>
              <a:off x="7997825" y="1344613"/>
              <a:ext cx="50800" cy="17463"/>
            </a:xfrm>
            <a:custGeom>
              <a:avLst/>
              <a:gdLst>
                <a:gd name="T0" fmla="*/ 68 w 83"/>
                <a:gd name="T1" fmla="*/ 29 h 29"/>
                <a:gd name="T2" fmla="*/ 15 w 83"/>
                <a:gd name="T3" fmla="*/ 29 h 29"/>
                <a:gd name="T4" fmla="*/ 0 w 83"/>
                <a:gd name="T5" fmla="*/ 15 h 29"/>
                <a:gd name="T6" fmla="*/ 15 w 83"/>
                <a:gd name="T7" fmla="*/ 0 h 29"/>
                <a:gd name="T8" fmla="*/ 68 w 83"/>
                <a:gd name="T9" fmla="*/ 0 h 29"/>
                <a:gd name="T10" fmla="*/ 83 w 83"/>
                <a:gd name="T11" fmla="*/ 15 h 29"/>
                <a:gd name="T12" fmla="*/ 68 w 83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9">
                  <a:moveTo>
                    <a:pt x="68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6" y="29"/>
                    <a:pt x="0" y="23"/>
                    <a:pt x="0" y="15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6" y="0"/>
                    <a:pt x="83" y="6"/>
                    <a:pt x="83" y="15"/>
                  </a:cubicBezTo>
                  <a:cubicBezTo>
                    <a:pt x="83" y="23"/>
                    <a:pt x="76" y="29"/>
                    <a:pt x="68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6" name="Freeform 206"/>
            <p:cNvSpPr>
              <a:spLocks/>
            </p:cNvSpPr>
            <p:nvPr/>
          </p:nvSpPr>
          <p:spPr bwMode="auto">
            <a:xfrm>
              <a:off x="7997825" y="1265238"/>
              <a:ext cx="50800" cy="50800"/>
            </a:xfrm>
            <a:custGeom>
              <a:avLst/>
              <a:gdLst>
                <a:gd name="T0" fmla="*/ 41 w 81"/>
                <a:gd name="T1" fmla="*/ 82 h 82"/>
                <a:gd name="T2" fmla="*/ 0 w 81"/>
                <a:gd name="T3" fmla="*/ 41 h 82"/>
                <a:gd name="T4" fmla="*/ 41 w 81"/>
                <a:gd name="T5" fmla="*/ 0 h 82"/>
                <a:gd name="T6" fmla="*/ 55 w 81"/>
                <a:gd name="T7" fmla="*/ 14 h 82"/>
                <a:gd name="T8" fmla="*/ 41 w 81"/>
                <a:gd name="T9" fmla="*/ 29 h 82"/>
                <a:gd name="T10" fmla="*/ 29 w 81"/>
                <a:gd name="T11" fmla="*/ 41 h 82"/>
                <a:gd name="T12" fmla="*/ 41 w 81"/>
                <a:gd name="T13" fmla="*/ 52 h 82"/>
                <a:gd name="T14" fmla="*/ 51 w 81"/>
                <a:gd name="T15" fmla="*/ 41 h 82"/>
                <a:gd name="T16" fmla="*/ 66 w 81"/>
                <a:gd name="T17" fmla="*/ 26 h 82"/>
                <a:gd name="T18" fmla="*/ 81 w 81"/>
                <a:gd name="T19" fmla="*/ 41 h 82"/>
                <a:gd name="T20" fmla="*/ 41 w 81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82">
                  <a:moveTo>
                    <a:pt x="41" y="82"/>
                  </a:moveTo>
                  <a:cubicBezTo>
                    <a:pt x="18" y="82"/>
                    <a:pt x="0" y="64"/>
                    <a:pt x="0" y="41"/>
                  </a:cubicBezTo>
                  <a:cubicBezTo>
                    <a:pt x="0" y="18"/>
                    <a:pt x="18" y="0"/>
                    <a:pt x="41" y="0"/>
                  </a:cubicBezTo>
                  <a:cubicBezTo>
                    <a:pt x="49" y="0"/>
                    <a:pt x="55" y="6"/>
                    <a:pt x="55" y="14"/>
                  </a:cubicBezTo>
                  <a:cubicBezTo>
                    <a:pt x="55" y="23"/>
                    <a:pt x="49" y="29"/>
                    <a:pt x="41" y="29"/>
                  </a:cubicBezTo>
                  <a:cubicBezTo>
                    <a:pt x="34" y="29"/>
                    <a:pt x="29" y="35"/>
                    <a:pt x="29" y="41"/>
                  </a:cubicBezTo>
                  <a:cubicBezTo>
                    <a:pt x="29" y="47"/>
                    <a:pt x="34" y="52"/>
                    <a:pt x="41" y="52"/>
                  </a:cubicBezTo>
                  <a:cubicBezTo>
                    <a:pt x="47" y="52"/>
                    <a:pt x="51" y="47"/>
                    <a:pt x="51" y="41"/>
                  </a:cubicBezTo>
                  <a:cubicBezTo>
                    <a:pt x="51" y="32"/>
                    <a:pt x="58" y="26"/>
                    <a:pt x="66" y="26"/>
                  </a:cubicBezTo>
                  <a:cubicBezTo>
                    <a:pt x="74" y="26"/>
                    <a:pt x="81" y="32"/>
                    <a:pt x="81" y="41"/>
                  </a:cubicBezTo>
                  <a:cubicBezTo>
                    <a:pt x="81" y="64"/>
                    <a:pt x="63" y="82"/>
                    <a:pt x="41" y="8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208"/>
            <p:cNvSpPr>
              <a:spLocks/>
            </p:cNvSpPr>
            <p:nvPr/>
          </p:nvSpPr>
          <p:spPr bwMode="auto">
            <a:xfrm>
              <a:off x="7964488" y="1258888"/>
              <a:ext cx="19050" cy="17463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209"/>
            <p:cNvSpPr>
              <a:spLocks/>
            </p:cNvSpPr>
            <p:nvPr/>
          </p:nvSpPr>
          <p:spPr bwMode="auto">
            <a:xfrm>
              <a:off x="8020050" y="1235075"/>
              <a:ext cx="17462" cy="17463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6 h 30"/>
                <a:gd name="T4" fmla="*/ 14 w 29"/>
                <a:gd name="T5" fmla="*/ 0 h 30"/>
                <a:gd name="T6" fmla="*/ 29 w 29"/>
                <a:gd name="T7" fmla="*/ 15 h 30"/>
                <a:gd name="T8" fmla="*/ 29 w 29"/>
                <a:gd name="T9" fmla="*/ 16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4"/>
                    <a:pt x="0" y="16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4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210"/>
            <p:cNvSpPr>
              <a:spLocks/>
            </p:cNvSpPr>
            <p:nvPr/>
          </p:nvSpPr>
          <p:spPr bwMode="auto">
            <a:xfrm>
              <a:off x="8142288" y="1076325"/>
              <a:ext cx="180975" cy="61913"/>
            </a:xfrm>
            <a:custGeom>
              <a:avLst/>
              <a:gdLst>
                <a:gd name="T0" fmla="*/ 146 w 292"/>
                <a:gd name="T1" fmla="*/ 100 h 100"/>
                <a:gd name="T2" fmla="*/ 0 w 292"/>
                <a:gd name="T3" fmla="*/ 50 h 100"/>
                <a:gd name="T4" fmla="*/ 94 w 292"/>
                <a:gd name="T5" fmla="*/ 3 h 100"/>
                <a:gd name="T6" fmla="*/ 110 w 292"/>
                <a:gd name="T7" fmla="*/ 16 h 100"/>
                <a:gd name="T8" fmla="*/ 97 w 292"/>
                <a:gd name="T9" fmla="*/ 32 h 100"/>
                <a:gd name="T10" fmla="*/ 32 w 292"/>
                <a:gd name="T11" fmla="*/ 50 h 100"/>
                <a:gd name="T12" fmla="*/ 146 w 292"/>
                <a:gd name="T13" fmla="*/ 70 h 100"/>
                <a:gd name="T14" fmla="*/ 260 w 292"/>
                <a:gd name="T15" fmla="*/ 50 h 100"/>
                <a:gd name="T16" fmla="*/ 146 w 292"/>
                <a:gd name="T17" fmla="*/ 30 h 100"/>
                <a:gd name="T18" fmla="*/ 131 w 292"/>
                <a:gd name="T19" fmla="*/ 15 h 100"/>
                <a:gd name="T20" fmla="*/ 146 w 292"/>
                <a:gd name="T21" fmla="*/ 0 h 100"/>
                <a:gd name="T22" fmla="*/ 292 w 292"/>
                <a:gd name="T23" fmla="*/ 50 h 100"/>
                <a:gd name="T24" fmla="*/ 146 w 292"/>
                <a:gd name="T2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2" h="100">
                  <a:moveTo>
                    <a:pt x="146" y="100"/>
                  </a:moveTo>
                  <a:cubicBezTo>
                    <a:pt x="131" y="100"/>
                    <a:pt x="0" y="98"/>
                    <a:pt x="0" y="50"/>
                  </a:cubicBezTo>
                  <a:cubicBezTo>
                    <a:pt x="0" y="18"/>
                    <a:pt x="59" y="7"/>
                    <a:pt x="94" y="3"/>
                  </a:cubicBezTo>
                  <a:cubicBezTo>
                    <a:pt x="101" y="2"/>
                    <a:pt x="109" y="8"/>
                    <a:pt x="110" y="16"/>
                  </a:cubicBezTo>
                  <a:cubicBezTo>
                    <a:pt x="111" y="24"/>
                    <a:pt x="105" y="31"/>
                    <a:pt x="97" y="32"/>
                  </a:cubicBezTo>
                  <a:cubicBezTo>
                    <a:pt x="59" y="36"/>
                    <a:pt x="39" y="45"/>
                    <a:pt x="32" y="50"/>
                  </a:cubicBezTo>
                  <a:cubicBezTo>
                    <a:pt x="42" y="58"/>
                    <a:pt x="84" y="70"/>
                    <a:pt x="146" y="70"/>
                  </a:cubicBezTo>
                  <a:cubicBezTo>
                    <a:pt x="208" y="70"/>
                    <a:pt x="250" y="58"/>
                    <a:pt x="260" y="50"/>
                  </a:cubicBezTo>
                  <a:cubicBezTo>
                    <a:pt x="250" y="42"/>
                    <a:pt x="208" y="30"/>
                    <a:pt x="146" y="30"/>
                  </a:cubicBezTo>
                  <a:cubicBezTo>
                    <a:pt x="138" y="30"/>
                    <a:pt x="131" y="23"/>
                    <a:pt x="131" y="15"/>
                  </a:cubicBezTo>
                  <a:cubicBezTo>
                    <a:pt x="131" y="7"/>
                    <a:pt x="138" y="0"/>
                    <a:pt x="146" y="0"/>
                  </a:cubicBezTo>
                  <a:cubicBezTo>
                    <a:pt x="161" y="0"/>
                    <a:pt x="292" y="1"/>
                    <a:pt x="292" y="50"/>
                  </a:cubicBezTo>
                  <a:cubicBezTo>
                    <a:pt x="292" y="98"/>
                    <a:pt x="161" y="100"/>
                    <a:pt x="146" y="10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211"/>
            <p:cNvSpPr>
              <a:spLocks/>
            </p:cNvSpPr>
            <p:nvPr/>
          </p:nvSpPr>
          <p:spPr bwMode="auto">
            <a:xfrm>
              <a:off x="8142288" y="1141413"/>
              <a:ext cx="180975" cy="39688"/>
            </a:xfrm>
            <a:custGeom>
              <a:avLst/>
              <a:gdLst>
                <a:gd name="T0" fmla="*/ 146 w 292"/>
                <a:gd name="T1" fmla="*/ 65 h 65"/>
                <a:gd name="T2" fmla="*/ 0 w 292"/>
                <a:gd name="T3" fmla="*/ 16 h 65"/>
                <a:gd name="T4" fmla="*/ 15 w 292"/>
                <a:gd name="T5" fmla="*/ 1 h 65"/>
                <a:gd name="T6" fmla="*/ 30 w 292"/>
                <a:gd name="T7" fmla="*/ 14 h 65"/>
                <a:gd name="T8" fmla="*/ 146 w 292"/>
                <a:gd name="T9" fmla="*/ 36 h 65"/>
                <a:gd name="T10" fmla="*/ 262 w 292"/>
                <a:gd name="T11" fmla="*/ 14 h 65"/>
                <a:gd name="T12" fmla="*/ 277 w 292"/>
                <a:gd name="T13" fmla="*/ 0 h 65"/>
                <a:gd name="T14" fmla="*/ 292 w 292"/>
                <a:gd name="T15" fmla="*/ 16 h 65"/>
                <a:gd name="T16" fmla="*/ 146 w 292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2" h="65">
                  <a:moveTo>
                    <a:pt x="146" y="65"/>
                  </a:moveTo>
                  <a:cubicBezTo>
                    <a:pt x="131" y="65"/>
                    <a:pt x="0" y="64"/>
                    <a:pt x="0" y="16"/>
                  </a:cubicBezTo>
                  <a:cubicBezTo>
                    <a:pt x="0" y="7"/>
                    <a:pt x="7" y="1"/>
                    <a:pt x="15" y="1"/>
                  </a:cubicBezTo>
                  <a:cubicBezTo>
                    <a:pt x="23" y="1"/>
                    <a:pt x="29" y="7"/>
                    <a:pt x="30" y="14"/>
                  </a:cubicBezTo>
                  <a:cubicBezTo>
                    <a:pt x="36" y="22"/>
                    <a:pt x="79" y="36"/>
                    <a:pt x="146" y="36"/>
                  </a:cubicBezTo>
                  <a:cubicBezTo>
                    <a:pt x="214" y="36"/>
                    <a:pt x="257" y="21"/>
                    <a:pt x="262" y="14"/>
                  </a:cubicBezTo>
                  <a:cubicBezTo>
                    <a:pt x="262" y="5"/>
                    <a:pt x="269" y="0"/>
                    <a:pt x="277" y="0"/>
                  </a:cubicBezTo>
                  <a:cubicBezTo>
                    <a:pt x="285" y="0"/>
                    <a:pt x="292" y="7"/>
                    <a:pt x="292" y="16"/>
                  </a:cubicBezTo>
                  <a:cubicBezTo>
                    <a:pt x="292" y="64"/>
                    <a:pt x="161" y="65"/>
                    <a:pt x="146" y="6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212"/>
            <p:cNvSpPr>
              <a:spLocks/>
            </p:cNvSpPr>
            <p:nvPr/>
          </p:nvSpPr>
          <p:spPr bwMode="auto">
            <a:xfrm>
              <a:off x="8142288" y="1098550"/>
              <a:ext cx="19050" cy="60325"/>
            </a:xfrm>
            <a:custGeom>
              <a:avLst/>
              <a:gdLst>
                <a:gd name="T0" fmla="*/ 15 w 30"/>
                <a:gd name="T1" fmla="*/ 99 h 99"/>
                <a:gd name="T2" fmla="*/ 0 w 30"/>
                <a:gd name="T3" fmla="*/ 85 h 99"/>
                <a:gd name="T4" fmla="*/ 0 w 30"/>
                <a:gd name="T5" fmla="*/ 15 h 99"/>
                <a:gd name="T6" fmla="*/ 15 w 30"/>
                <a:gd name="T7" fmla="*/ 0 h 99"/>
                <a:gd name="T8" fmla="*/ 30 w 30"/>
                <a:gd name="T9" fmla="*/ 15 h 99"/>
                <a:gd name="T10" fmla="*/ 30 w 30"/>
                <a:gd name="T11" fmla="*/ 85 h 99"/>
                <a:gd name="T12" fmla="*/ 15 w 30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9">
                  <a:moveTo>
                    <a:pt x="15" y="99"/>
                  </a:moveTo>
                  <a:cubicBezTo>
                    <a:pt x="7" y="99"/>
                    <a:pt x="0" y="93"/>
                    <a:pt x="0" y="8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93"/>
                    <a:pt x="23" y="99"/>
                    <a:pt x="15" y="9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213"/>
            <p:cNvSpPr>
              <a:spLocks/>
            </p:cNvSpPr>
            <p:nvPr/>
          </p:nvSpPr>
          <p:spPr bwMode="auto">
            <a:xfrm>
              <a:off x="8304213" y="1098550"/>
              <a:ext cx="19050" cy="36513"/>
            </a:xfrm>
            <a:custGeom>
              <a:avLst/>
              <a:gdLst>
                <a:gd name="T0" fmla="*/ 15 w 30"/>
                <a:gd name="T1" fmla="*/ 60 h 60"/>
                <a:gd name="T2" fmla="*/ 0 w 30"/>
                <a:gd name="T3" fmla="*/ 45 h 60"/>
                <a:gd name="T4" fmla="*/ 0 w 30"/>
                <a:gd name="T5" fmla="*/ 15 h 60"/>
                <a:gd name="T6" fmla="*/ 15 w 30"/>
                <a:gd name="T7" fmla="*/ 0 h 60"/>
                <a:gd name="T8" fmla="*/ 30 w 30"/>
                <a:gd name="T9" fmla="*/ 15 h 60"/>
                <a:gd name="T10" fmla="*/ 30 w 30"/>
                <a:gd name="T11" fmla="*/ 45 h 60"/>
                <a:gd name="T12" fmla="*/ 15 w 30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0">
                  <a:moveTo>
                    <a:pt x="15" y="60"/>
                  </a:moveTo>
                  <a:cubicBezTo>
                    <a:pt x="7" y="60"/>
                    <a:pt x="0" y="54"/>
                    <a:pt x="0" y="4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54"/>
                    <a:pt x="23" y="60"/>
                    <a:pt x="15" y="6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214"/>
            <p:cNvSpPr>
              <a:spLocks/>
            </p:cNvSpPr>
            <p:nvPr/>
          </p:nvSpPr>
          <p:spPr bwMode="auto">
            <a:xfrm>
              <a:off x="8159750" y="1155700"/>
              <a:ext cx="146050" cy="341313"/>
            </a:xfrm>
            <a:custGeom>
              <a:avLst/>
              <a:gdLst>
                <a:gd name="T0" fmla="*/ 118 w 237"/>
                <a:gd name="T1" fmla="*/ 554 h 554"/>
                <a:gd name="T2" fmla="*/ 0 w 237"/>
                <a:gd name="T3" fmla="*/ 435 h 554"/>
                <a:gd name="T4" fmla="*/ 0 w 237"/>
                <a:gd name="T5" fmla="*/ 62 h 554"/>
                <a:gd name="T6" fmla="*/ 15 w 237"/>
                <a:gd name="T7" fmla="*/ 47 h 554"/>
                <a:gd name="T8" fmla="*/ 30 w 237"/>
                <a:gd name="T9" fmla="*/ 62 h 554"/>
                <a:gd name="T10" fmla="*/ 30 w 237"/>
                <a:gd name="T11" fmla="*/ 435 h 554"/>
                <a:gd name="T12" fmla="*/ 118 w 237"/>
                <a:gd name="T13" fmla="*/ 524 h 554"/>
                <a:gd name="T14" fmla="*/ 207 w 237"/>
                <a:gd name="T15" fmla="*/ 435 h 554"/>
                <a:gd name="T16" fmla="*/ 207 w 237"/>
                <a:gd name="T17" fmla="*/ 14 h 554"/>
                <a:gd name="T18" fmla="*/ 222 w 237"/>
                <a:gd name="T19" fmla="*/ 0 h 554"/>
                <a:gd name="T20" fmla="*/ 237 w 237"/>
                <a:gd name="T21" fmla="*/ 14 h 554"/>
                <a:gd name="T22" fmla="*/ 237 w 237"/>
                <a:gd name="T23" fmla="*/ 435 h 554"/>
                <a:gd name="T24" fmla="*/ 118 w 237"/>
                <a:gd name="T25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7" h="554">
                  <a:moveTo>
                    <a:pt x="118" y="554"/>
                  </a:moveTo>
                  <a:cubicBezTo>
                    <a:pt x="53" y="554"/>
                    <a:pt x="0" y="500"/>
                    <a:pt x="0" y="43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53"/>
                    <a:pt x="7" y="47"/>
                    <a:pt x="15" y="47"/>
                  </a:cubicBezTo>
                  <a:cubicBezTo>
                    <a:pt x="23" y="47"/>
                    <a:pt x="30" y="53"/>
                    <a:pt x="30" y="62"/>
                  </a:cubicBezTo>
                  <a:cubicBezTo>
                    <a:pt x="30" y="435"/>
                    <a:pt x="30" y="435"/>
                    <a:pt x="30" y="435"/>
                  </a:cubicBezTo>
                  <a:cubicBezTo>
                    <a:pt x="30" y="484"/>
                    <a:pt x="69" y="524"/>
                    <a:pt x="118" y="524"/>
                  </a:cubicBezTo>
                  <a:cubicBezTo>
                    <a:pt x="167" y="524"/>
                    <a:pt x="207" y="484"/>
                    <a:pt x="207" y="435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07" y="6"/>
                    <a:pt x="214" y="0"/>
                    <a:pt x="222" y="0"/>
                  </a:cubicBezTo>
                  <a:cubicBezTo>
                    <a:pt x="230" y="0"/>
                    <a:pt x="237" y="6"/>
                    <a:pt x="237" y="14"/>
                  </a:cubicBezTo>
                  <a:cubicBezTo>
                    <a:pt x="237" y="435"/>
                    <a:pt x="237" y="435"/>
                    <a:pt x="237" y="435"/>
                  </a:cubicBezTo>
                  <a:cubicBezTo>
                    <a:pt x="237" y="500"/>
                    <a:pt x="183" y="554"/>
                    <a:pt x="118" y="55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215"/>
            <p:cNvSpPr>
              <a:spLocks/>
            </p:cNvSpPr>
            <p:nvPr/>
          </p:nvSpPr>
          <p:spPr bwMode="auto">
            <a:xfrm>
              <a:off x="8191500" y="1379538"/>
              <a:ext cx="84137" cy="87313"/>
            </a:xfrm>
            <a:custGeom>
              <a:avLst/>
              <a:gdLst>
                <a:gd name="T0" fmla="*/ 68 w 136"/>
                <a:gd name="T1" fmla="*/ 140 h 140"/>
                <a:gd name="T2" fmla="*/ 0 w 136"/>
                <a:gd name="T3" fmla="*/ 72 h 140"/>
                <a:gd name="T4" fmla="*/ 0 w 136"/>
                <a:gd name="T5" fmla="*/ 15 h 140"/>
                <a:gd name="T6" fmla="*/ 15 w 136"/>
                <a:gd name="T7" fmla="*/ 0 h 140"/>
                <a:gd name="T8" fmla="*/ 121 w 136"/>
                <a:gd name="T9" fmla="*/ 0 h 140"/>
                <a:gd name="T10" fmla="*/ 136 w 136"/>
                <a:gd name="T11" fmla="*/ 15 h 140"/>
                <a:gd name="T12" fmla="*/ 121 w 136"/>
                <a:gd name="T13" fmla="*/ 30 h 140"/>
                <a:gd name="T14" fmla="*/ 30 w 136"/>
                <a:gd name="T15" fmla="*/ 30 h 140"/>
                <a:gd name="T16" fmla="*/ 30 w 136"/>
                <a:gd name="T17" fmla="*/ 72 h 140"/>
                <a:gd name="T18" fmla="*/ 68 w 136"/>
                <a:gd name="T19" fmla="*/ 110 h 140"/>
                <a:gd name="T20" fmla="*/ 106 w 136"/>
                <a:gd name="T21" fmla="*/ 72 h 140"/>
                <a:gd name="T22" fmla="*/ 106 w 136"/>
                <a:gd name="T23" fmla="*/ 59 h 140"/>
                <a:gd name="T24" fmla="*/ 121 w 136"/>
                <a:gd name="T25" fmla="*/ 44 h 140"/>
                <a:gd name="T26" fmla="*/ 136 w 136"/>
                <a:gd name="T27" fmla="*/ 59 h 140"/>
                <a:gd name="T28" fmla="*/ 136 w 136"/>
                <a:gd name="T29" fmla="*/ 72 h 140"/>
                <a:gd name="T30" fmla="*/ 68 w 136"/>
                <a:gd name="T31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6" h="140">
                  <a:moveTo>
                    <a:pt x="68" y="140"/>
                  </a:moveTo>
                  <a:cubicBezTo>
                    <a:pt x="30" y="140"/>
                    <a:pt x="0" y="109"/>
                    <a:pt x="0" y="7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9" y="0"/>
                    <a:pt x="136" y="7"/>
                    <a:pt x="136" y="15"/>
                  </a:cubicBezTo>
                  <a:cubicBezTo>
                    <a:pt x="136" y="23"/>
                    <a:pt x="129" y="30"/>
                    <a:pt x="121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93"/>
                    <a:pt x="47" y="110"/>
                    <a:pt x="68" y="110"/>
                  </a:cubicBezTo>
                  <a:cubicBezTo>
                    <a:pt x="89" y="110"/>
                    <a:pt x="106" y="93"/>
                    <a:pt x="106" y="72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1"/>
                    <a:pt x="113" y="44"/>
                    <a:pt x="121" y="44"/>
                  </a:cubicBezTo>
                  <a:cubicBezTo>
                    <a:pt x="129" y="44"/>
                    <a:pt x="136" y="51"/>
                    <a:pt x="136" y="59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110"/>
                    <a:pt x="106" y="140"/>
                    <a:pt x="68" y="1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216"/>
            <p:cNvSpPr>
              <a:spLocks/>
            </p:cNvSpPr>
            <p:nvPr/>
          </p:nvSpPr>
          <p:spPr bwMode="auto">
            <a:xfrm>
              <a:off x="7997825" y="1022350"/>
              <a:ext cx="244475" cy="90488"/>
            </a:xfrm>
            <a:custGeom>
              <a:avLst/>
              <a:gdLst>
                <a:gd name="T0" fmla="*/ 381 w 396"/>
                <a:gd name="T1" fmla="*/ 146 h 146"/>
                <a:gd name="T2" fmla="*/ 366 w 396"/>
                <a:gd name="T3" fmla="*/ 131 h 146"/>
                <a:gd name="T4" fmla="*/ 366 w 396"/>
                <a:gd name="T5" fmla="*/ 64 h 146"/>
                <a:gd name="T6" fmla="*/ 333 w 396"/>
                <a:gd name="T7" fmla="*/ 30 h 146"/>
                <a:gd name="T8" fmla="*/ 63 w 396"/>
                <a:gd name="T9" fmla="*/ 30 h 146"/>
                <a:gd name="T10" fmla="*/ 29 w 396"/>
                <a:gd name="T11" fmla="*/ 64 h 146"/>
                <a:gd name="T12" fmla="*/ 29 w 396"/>
                <a:gd name="T13" fmla="*/ 131 h 146"/>
                <a:gd name="T14" fmla="*/ 15 w 396"/>
                <a:gd name="T15" fmla="*/ 146 h 146"/>
                <a:gd name="T16" fmla="*/ 0 w 396"/>
                <a:gd name="T17" fmla="*/ 131 h 146"/>
                <a:gd name="T18" fmla="*/ 0 w 396"/>
                <a:gd name="T19" fmla="*/ 64 h 146"/>
                <a:gd name="T20" fmla="*/ 63 w 396"/>
                <a:gd name="T21" fmla="*/ 0 h 146"/>
                <a:gd name="T22" fmla="*/ 333 w 396"/>
                <a:gd name="T23" fmla="*/ 0 h 146"/>
                <a:gd name="T24" fmla="*/ 396 w 396"/>
                <a:gd name="T25" fmla="*/ 64 h 146"/>
                <a:gd name="T26" fmla="*/ 396 w 396"/>
                <a:gd name="T27" fmla="*/ 131 h 146"/>
                <a:gd name="T28" fmla="*/ 381 w 396"/>
                <a:gd name="T2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6" h="146">
                  <a:moveTo>
                    <a:pt x="381" y="146"/>
                  </a:moveTo>
                  <a:cubicBezTo>
                    <a:pt x="373" y="146"/>
                    <a:pt x="366" y="139"/>
                    <a:pt x="366" y="131"/>
                  </a:cubicBezTo>
                  <a:cubicBezTo>
                    <a:pt x="366" y="64"/>
                    <a:pt x="366" y="64"/>
                    <a:pt x="366" y="64"/>
                  </a:cubicBezTo>
                  <a:cubicBezTo>
                    <a:pt x="366" y="45"/>
                    <a:pt x="351" y="30"/>
                    <a:pt x="33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44" y="30"/>
                    <a:pt x="29" y="45"/>
                    <a:pt x="29" y="64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9"/>
                    <a:pt x="23" y="146"/>
                    <a:pt x="15" y="146"/>
                  </a:cubicBezTo>
                  <a:cubicBezTo>
                    <a:pt x="6" y="146"/>
                    <a:pt x="0" y="139"/>
                    <a:pt x="0" y="131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8" y="0"/>
                    <a:pt x="6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68" y="0"/>
                    <a:pt x="396" y="29"/>
                    <a:pt x="396" y="64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6" y="139"/>
                    <a:pt x="389" y="146"/>
                    <a:pt x="381" y="14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8223250" y="1163638"/>
              <a:ext cx="19050" cy="134938"/>
            </a:xfrm>
            <a:custGeom>
              <a:avLst/>
              <a:gdLst>
                <a:gd name="T0" fmla="*/ 15 w 30"/>
                <a:gd name="T1" fmla="*/ 219 h 219"/>
                <a:gd name="T2" fmla="*/ 0 w 30"/>
                <a:gd name="T3" fmla="*/ 205 h 219"/>
                <a:gd name="T4" fmla="*/ 0 w 30"/>
                <a:gd name="T5" fmla="*/ 14 h 219"/>
                <a:gd name="T6" fmla="*/ 15 w 30"/>
                <a:gd name="T7" fmla="*/ 0 h 219"/>
                <a:gd name="T8" fmla="*/ 30 w 30"/>
                <a:gd name="T9" fmla="*/ 14 h 219"/>
                <a:gd name="T10" fmla="*/ 30 w 30"/>
                <a:gd name="T11" fmla="*/ 205 h 219"/>
                <a:gd name="T12" fmla="*/ 15 w 30"/>
                <a:gd name="T1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19">
                  <a:moveTo>
                    <a:pt x="15" y="219"/>
                  </a:moveTo>
                  <a:cubicBezTo>
                    <a:pt x="7" y="219"/>
                    <a:pt x="0" y="213"/>
                    <a:pt x="0" y="20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205"/>
                    <a:pt x="30" y="205"/>
                    <a:pt x="30" y="205"/>
                  </a:cubicBezTo>
                  <a:cubicBezTo>
                    <a:pt x="30" y="213"/>
                    <a:pt x="23" y="219"/>
                    <a:pt x="15" y="21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218"/>
            <p:cNvSpPr>
              <a:spLocks/>
            </p:cNvSpPr>
            <p:nvPr/>
          </p:nvSpPr>
          <p:spPr bwMode="auto">
            <a:xfrm>
              <a:off x="7997825" y="1163638"/>
              <a:ext cx="17462" cy="50800"/>
            </a:xfrm>
            <a:custGeom>
              <a:avLst/>
              <a:gdLst>
                <a:gd name="T0" fmla="*/ 15 w 29"/>
                <a:gd name="T1" fmla="*/ 84 h 84"/>
                <a:gd name="T2" fmla="*/ 0 w 29"/>
                <a:gd name="T3" fmla="*/ 69 h 84"/>
                <a:gd name="T4" fmla="*/ 0 w 29"/>
                <a:gd name="T5" fmla="*/ 14 h 84"/>
                <a:gd name="T6" fmla="*/ 15 w 29"/>
                <a:gd name="T7" fmla="*/ 0 h 84"/>
                <a:gd name="T8" fmla="*/ 29 w 29"/>
                <a:gd name="T9" fmla="*/ 14 h 84"/>
                <a:gd name="T10" fmla="*/ 29 w 29"/>
                <a:gd name="T11" fmla="*/ 69 h 84"/>
                <a:gd name="T12" fmla="*/ 15 w 29"/>
                <a:gd name="T1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4">
                  <a:moveTo>
                    <a:pt x="15" y="84"/>
                  </a:moveTo>
                  <a:cubicBezTo>
                    <a:pt x="6" y="84"/>
                    <a:pt x="0" y="78"/>
                    <a:pt x="0" y="6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78"/>
                    <a:pt x="23" y="84"/>
                    <a:pt x="15" y="8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219"/>
            <p:cNvSpPr>
              <a:spLocks/>
            </p:cNvSpPr>
            <p:nvPr/>
          </p:nvSpPr>
          <p:spPr bwMode="auto">
            <a:xfrm>
              <a:off x="8223250" y="1314450"/>
              <a:ext cx="19050" cy="17463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6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6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220"/>
            <p:cNvSpPr>
              <a:spLocks/>
            </p:cNvSpPr>
            <p:nvPr/>
          </p:nvSpPr>
          <p:spPr bwMode="auto">
            <a:xfrm>
              <a:off x="8223250" y="1349375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3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5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61" name="Группа 1860"/>
          <p:cNvGrpSpPr/>
          <p:nvPr/>
        </p:nvGrpSpPr>
        <p:grpSpPr>
          <a:xfrm>
            <a:off x="7883525" y="3781425"/>
            <a:ext cx="473075" cy="434975"/>
            <a:chOff x="7883525" y="3781425"/>
            <a:chExt cx="473075" cy="434975"/>
          </a:xfrm>
        </p:grpSpPr>
        <p:sp>
          <p:nvSpPr>
            <p:cNvPr id="23" name="Freeform 221"/>
            <p:cNvSpPr>
              <a:spLocks noEditPoints="1"/>
            </p:cNvSpPr>
            <p:nvPr/>
          </p:nvSpPr>
          <p:spPr bwMode="auto">
            <a:xfrm>
              <a:off x="8204200" y="3954463"/>
              <a:ext cx="61912" cy="74613"/>
            </a:xfrm>
            <a:custGeom>
              <a:avLst/>
              <a:gdLst>
                <a:gd name="T0" fmla="*/ 50 w 100"/>
                <a:gd name="T1" fmla="*/ 120 h 120"/>
                <a:gd name="T2" fmla="*/ 0 w 100"/>
                <a:gd name="T3" fmla="*/ 70 h 120"/>
                <a:gd name="T4" fmla="*/ 41 w 100"/>
                <a:gd name="T5" fmla="*/ 3 h 120"/>
                <a:gd name="T6" fmla="*/ 58 w 100"/>
                <a:gd name="T7" fmla="*/ 3 h 120"/>
                <a:gd name="T8" fmla="*/ 100 w 100"/>
                <a:gd name="T9" fmla="*/ 70 h 120"/>
                <a:gd name="T10" fmla="*/ 50 w 100"/>
                <a:gd name="T11" fmla="*/ 120 h 120"/>
                <a:gd name="T12" fmla="*/ 50 w 100"/>
                <a:gd name="T13" fmla="*/ 34 h 120"/>
                <a:gd name="T14" fmla="*/ 29 w 100"/>
                <a:gd name="T15" fmla="*/ 70 h 120"/>
                <a:gd name="T16" fmla="*/ 50 w 100"/>
                <a:gd name="T17" fmla="*/ 90 h 120"/>
                <a:gd name="T18" fmla="*/ 71 w 100"/>
                <a:gd name="T19" fmla="*/ 70 h 120"/>
                <a:gd name="T20" fmla="*/ 50 w 100"/>
                <a:gd name="T21" fmla="*/ 3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120">
                  <a:moveTo>
                    <a:pt x="50" y="120"/>
                  </a:moveTo>
                  <a:cubicBezTo>
                    <a:pt x="22" y="120"/>
                    <a:pt x="0" y="98"/>
                    <a:pt x="0" y="70"/>
                  </a:cubicBezTo>
                  <a:cubicBezTo>
                    <a:pt x="0" y="53"/>
                    <a:pt x="7" y="27"/>
                    <a:pt x="41" y="3"/>
                  </a:cubicBezTo>
                  <a:cubicBezTo>
                    <a:pt x="46" y="0"/>
                    <a:pt x="53" y="0"/>
                    <a:pt x="58" y="3"/>
                  </a:cubicBezTo>
                  <a:cubicBezTo>
                    <a:pt x="93" y="27"/>
                    <a:pt x="100" y="53"/>
                    <a:pt x="100" y="70"/>
                  </a:cubicBezTo>
                  <a:cubicBezTo>
                    <a:pt x="100" y="98"/>
                    <a:pt x="77" y="120"/>
                    <a:pt x="50" y="120"/>
                  </a:cubicBezTo>
                  <a:close/>
                  <a:moveTo>
                    <a:pt x="50" y="34"/>
                  </a:moveTo>
                  <a:cubicBezTo>
                    <a:pt x="36" y="46"/>
                    <a:pt x="29" y="58"/>
                    <a:pt x="29" y="70"/>
                  </a:cubicBezTo>
                  <a:cubicBezTo>
                    <a:pt x="29" y="81"/>
                    <a:pt x="38" y="90"/>
                    <a:pt x="50" y="90"/>
                  </a:cubicBezTo>
                  <a:cubicBezTo>
                    <a:pt x="61" y="90"/>
                    <a:pt x="71" y="82"/>
                    <a:pt x="71" y="70"/>
                  </a:cubicBezTo>
                  <a:cubicBezTo>
                    <a:pt x="71" y="58"/>
                    <a:pt x="64" y="45"/>
                    <a:pt x="50" y="3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22"/>
            <p:cNvSpPr>
              <a:spLocks/>
            </p:cNvSpPr>
            <p:nvPr/>
          </p:nvSpPr>
          <p:spPr bwMode="auto">
            <a:xfrm>
              <a:off x="7883525" y="4197350"/>
              <a:ext cx="473075" cy="19050"/>
            </a:xfrm>
            <a:custGeom>
              <a:avLst/>
              <a:gdLst>
                <a:gd name="T0" fmla="*/ 753 w 768"/>
                <a:gd name="T1" fmla="*/ 30 h 30"/>
                <a:gd name="T2" fmla="*/ 15 w 768"/>
                <a:gd name="T3" fmla="*/ 30 h 30"/>
                <a:gd name="T4" fmla="*/ 0 w 768"/>
                <a:gd name="T5" fmla="*/ 15 h 30"/>
                <a:gd name="T6" fmla="*/ 15 w 768"/>
                <a:gd name="T7" fmla="*/ 0 h 30"/>
                <a:gd name="T8" fmla="*/ 753 w 768"/>
                <a:gd name="T9" fmla="*/ 0 h 30"/>
                <a:gd name="T10" fmla="*/ 768 w 768"/>
                <a:gd name="T11" fmla="*/ 15 h 30"/>
                <a:gd name="T12" fmla="*/ 753 w 76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8" h="30">
                  <a:moveTo>
                    <a:pt x="753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753" y="0"/>
                    <a:pt x="753" y="0"/>
                    <a:pt x="753" y="0"/>
                  </a:cubicBezTo>
                  <a:cubicBezTo>
                    <a:pt x="761" y="0"/>
                    <a:pt x="768" y="7"/>
                    <a:pt x="768" y="15"/>
                  </a:cubicBezTo>
                  <a:cubicBezTo>
                    <a:pt x="768" y="23"/>
                    <a:pt x="761" y="30"/>
                    <a:pt x="753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23"/>
            <p:cNvSpPr>
              <a:spLocks/>
            </p:cNvSpPr>
            <p:nvPr/>
          </p:nvSpPr>
          <p:spPr bwMode="auto">
            <a:xfrm>
              <a:off x="8196263" y="4102100"/>
              <a:ext cx="33337" cy="41275"/>
            </a:xfrm>
            <a:custGeom>
              <a:avLst/>
              <a:gdLst>
                <a:gd name="T0" fmla="*/ 36 w 53"/>
                <a:gd name="T1" fmla="*/ 67 h 67"/>
                <a:gd name="T2" fmla="*/ 23 w 53"/>
                <a:gd name="T3" fmla="*/ 59 h 67"/>
                <a:gd name="T4" fmla="*/ 4 w 53"/>
                <a:gd name="T5" fmla="*/ 24 h 67"/>
                <a:gd name="T6" fmla="*/ 10 w 53"/>
                <a:gd name="T7" fmla="*/ 4 h 67"/>
                <a:gd name="T8" fmla="*/ 30 w 53"/>
                <a:gd name="T9" fmla="*/ 10 h 67"/>
                <a:gd name="T10" fmla="*/ 49 w 53"/>
                <a:gd name="T11" fmla="*/ 45 h 67"/>
                <a:gd name="T12" fmla="*/ 43 w 53"/>
                <a:gd name="T13" fmla="*/ 65 h 67"/>
                <a:gd name="T14" fmla="*/ 36 w 53"/>
                <a:gd name="T1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67">
                  <a:moveTo>
                    <a:pt x="36" y="67"/>
                  </a:moveTo>
                  <a:cubicBezTo>
                    <a:pt x="31" y="67"/>
                    <a:pt x="26" y="64"/>
                    <a:pt x="23" y="59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17"/>
                    <a:pt x="3" y="8"/>
                    <a:pt x="10" y="4"/>
                  </a:cubicBezTo>
                  <a:cubicBezTo>
                    <a:pt x="17" y="0"/>
                    <a:pt x="26" y="3"/>
                    <a:pt x="30" y="10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3" y="52"/>
                    <a:pt x="51" y="61"/>
                    <a:pt x="43" y="65"/>
                  </a:cubicBezTo>
                  <a:cubicBezTo>
                    <a:pt x="41" y="66"/>
                    <a:pt x="39" y="67"/>
                    <a:pt x="36" y="6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24"/>
            <p:cNvSpPr>
              <a:spLocks/>
            </p:cNvSpPr>
            <p:nvPr/>
          </p:nvSpPr>
          <p:spPr bwMode="auto">
            <a:xfrm>
              <a:off x="8240713" y="4102100"/>
              <a:ext cx="31750" cy="41275"/>
            </a:xfrm>
            <a:custGeom>
              <a:avLst/>
              <a:gdLst>
                <a:gd name="T0" fmla="*/ 17 w 52"/>
                <a:gd name="T1" fmla="*/ 67 h 67"/>
                <a:gd name="T2" fmla="*/ 10 w 52"/>
                <a:gd name="T3" fmla="*/ 65 h 67"/>
                <a:gd name="T4" fmla="*/ 4 w 52"/>
                <a:gd name="T5" fmla="*/ 45 h 67"/>
                <a:gd name="T6" fmla="*/ 22 w 52"/>
                <a:gd name="T7" fmla="*/ 10 h 67"/>
                <a:gd name="T8" fmla="*/ 42 w 52"/>
                <a:gd name="T9" fmla="*/ 4 h 67"/>
                <a:gd name="T10" fmla="*/ 48 w 52"/>
                <a:gd name="T11" fmla="*/ 24 h 67"/>
                <a:gd name="T12" fmla="*/ 30 w 52"/>
                <a:gd name="T13" fmla="*/ 59 h 67"/>
                <a:gd name="T14" fmla="*/ 17 w 52"/>
                <a:gd name="T1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7">
                  <a:moveTo>
                    <a:pt x="17" y="67"/>
                  </a:moveTo>
                  <a:cubicBezTo>
                    <a:pt x="14" y="67"/>
                    <a:pt x="12" y="66"/>
                    <a:pt x="10" y="65"/>
                  </a:cubicBezTo>
                  <a:cubicBezTo>
                    <a:pt x="3" y="61"/>
                    <a:pt x="0" y="52"/>
                    <a:pt x="4" y="4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6" y="3"/>
                    <a:pt x="35" y="0"/>
                    <a:pt x="42" y="4"/>
                  </a:cubicBezTo>
                  <a:cubicBezTo>
                    <a:pt x="49" y="8"/>
                    <a:pt x="52" y="17"/>
                    <a:pt x="48" y="24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7" y="64"/>
                    <a:pt x="22" y="67"/>
                    <a:pt x="17" y="6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25"/>
            <p:cNvSpPr>
              <a:spLocks/>
            </p:cNvSpPr>
            <p:nvPr/>
          </p:nvSpPr>
          <p:spPr bwMode="auto">
            <a:xfrm>
              <a:off x="7883525" y="4151313"/>
              <a:ext cx="331787" cy="19050"/>
            </a:xfrm>
            <a:custGeom>
              <a:avLst/>
              <a:gdLst>
                <a:gd name="T0" fmla="*/ 524 w 539"/>
                <a:gd name="T1" fmla="*/ 30 h 30"/>
                <a:gd name="T2" fmla="*/ 15 w 539"/>
                <a:gd name="T3" fmla="*/ 30 h 30"/>
                <a:gd name="T4" fmla="*/ 0 w 539"/>
                <a:gd name="T5" fmla="*/ 15 h 30"/>
                <a:gd name="T6" fmla="*/ 15 w 539"/>
                <a:gd name="T7" fmla="*/ 0 h 30"/>
                <a:gd name="T8" fmla="*/ 524 w 539"/>
                <a:gd name="T9" fmla="*/ 0 h 30"/>
                <a:gd name="T10" fmla="*/ 539 w 539"/>
                <a:gd name="T11" fmla="*/ 15 h 30"/>
                <a:gd name="T12" fmla="*/ 524 w 539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9" h="30">
                  <a:moveTo>
                    <a:pt x="524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524" y="0"/>
                    <a:pt x="524" y="0"/>
                    <a:pt x="524" y="0"/>
                  </a:cubicBezTo>
                  <a:cubicBezTo>
                    <a:pt x="532" y="0"/>
                    <a:pt x="539" y="7"/>
                    <a:pt x="539" y="15"/>
                  </a:cubicBezTo>
                  <a:cubicBezTo>
                    <a:pt x="539" y="23"/>
                    <a:pt x="532" y="30"/>
                    <a:pt x="52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26"/>
            <p:cNvSpPr>
              <a:spLocks/>
            </p:cNvSpPr>
            <p:nvPr/>
          </p:nvSpPr>
          <p:spPr bwMode="auto">
            <a:xfrm>
              <a:off x="8253413" y="4151313"/>
              <a:ext cx="103187" cy="19050"/>
            </a:xfrm>
            <a:custGeom>
              <a:avLst/>
              <a:gdLst>
                <a:gd name="T0" fmla="*/ 152 w 167"/>
                <a:gd name="T1" fmla="*/ 30 h 30"/>
                <a:gd name="T2" fmla="*/ 15 w 167"/>
                <a:gd name="T3" fmla="*/ 30 h 30"/>
                <a:gd name="T4" fmla="*/ 0 w 167"/>
                <a:gd name="T5" fmla="*/ 15 h 30"/>
                <a:gd name="T6" fmla="*/ 15 w 167"/>
                <a:gd name="T7" fmla="*/ 0 h 30"/>
                <a:gd name="T8" fmla="*/ 152 w 167"/>
                <a:gd name="T9" fmla="*/ 0 h 30"/>
                <a:gd name="T10" fmla="*/ 167 w 167"/>
                <a:gd name="T11" fmla="*/ 15 h 30"/>
                <a:gd name="T12" fmla="*/ 152 w 167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30">
                  <a:moveTo>
                    <a:pt x="152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60" y="0"/>
                    <a:pt x="167" y="7"/>
                    <a:pt x="167" y="15"/>
                  </a:cubicBezTo>
                  <a:cubicBezTo>
                    <a:pt x="167" y="23"/>
                    <a:pt x="160" y="30"/>
                    <a:pt x="152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27"/>
            <p:cNvSpPr>
              <a:spLocks/>
            </p:cNvSpPr>
            <p:nvPr/>
          </p:nvSpPr>
          <p:spPr bwMode="auto">
            <a:xfrm>
              <a:off x="8196263" y="4149725"/>
              <a:ext cx="77787" cy="36513"/>
            </a:xfrm>
            <a:custGeom>
              <a:avLst/>
              <a:gdLst>
                <a:gd name="T0" fmla="*/ 63 w 126"/>
                <a:gd name="T1" fmla="*/ 58 h 58"/>
                <a:gd name="T2" fmla="*/ 4 w 126"/>
                <a:gd name="T3" fmla="*/ 24 h 58"/>
                <a:gd name="T4" fmla="*/ 10 w 126"/>
                <a:gd name="T5" fmla="*/ 4 h 58"/>
                <a:gd name="T6" fmla="*/ 30 w 126"/>
                <a:gd name="T7" fmla="*/ 9 h 58"/>
                <a:gd name="T8" fmla="*/ 63 w 126"/>
                <a:gd name="T9" fmla="*/ 28 h 58"/>
                <a:gd name="T10" fmla="*/ 96 w 126"/>
                <a:gd name="T11" fmla="*/ 9 h 58"/>
                <a:gd name="T12" fmla="*/ 117 w 126"/>
                <a:gd name="T13" fmla="*/ 4 h 58"/>
                <a:gd name="T14" fmla="*/ 121 w 126"/>
                <a:gd name="T15" fmla="*/ 25 h 58"/>
                <a:gd name="T16" fmla="*/ 63 w 126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58">
                  <a:moveTo>
                    <a:pt x="63" y="58"/>
                  </a:moveTo>
                  <a:cubicBezTo>
                    <a:pt x="39" y="58"/>
                    <a:pt x="16" y="45"/>
                    <a:pt x="4" y="24"/>
                  </a:cubicBezTo>
                  <a:cubicBezTo>
                    <a:pt x="0" y="17"/>
                    <a:pt x="3" y="8"/>
                    <a:pt x="10" y="4"/>
                  </a:cubicBezTo>
                  <a:cubicBezTo>
                    <a:pt x="17" y="0"/>
                    <a:pt x="26" y="2"/>
                    <a:pt x="30" y="9"/>
                  </a:cubicBezTo>
                  <a:cubicBezTo>
                    <a:pt x="37" y="21"/>
                    <a:pt x="49" y="28"/>
                    <a:pt x="63" y="28"/>
                  </a:cubicBezTo>
                  <a:cubicBezTo>
                    <a:pt x="76" y="28"/>
                    <a:pt x="88" y="21"/>
                    <a:pt x="96" y="9"/>
                  </a:cubicBezTo>
                  <a:cubicBezTo>
                    <a:pt x="101" y="2"/>
                    <a:pt x="110" y="0"/>
                    <a:pt x="117" y="4"/>
                  </a:cubicBezTo>
                  <a:cubicBezTo>
                    <a:pt x="124" y="9"/>
                    <a:pt x="126" y="18"/>
                    <a:pt x="121" y="25"/>
                  </a:cubicBezTo>
                  <a:cubicBezTo>
                    <a:pt x="108" y="46"/>
                    <a:pt x="87" y="58"/>
                    <a:pt x="63" y="5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28"/>
            <p:cNvSpPr>
              <a:spLocks noEditPoints="1"/>
            </p:cNvSpPr>
            <p:nvPr/>
          </p:nvSpPr>
          <p:spPr bwMode="auto">
            <a:xfrm>
              <a:off x="7921625" y="3849688"/>
              <a:ext cx="280987" cy="214313"/>
            </a:xfrm>
            <a:custGeom>
              <a:avLst/>
              <a:gdLst>
                <a:gd name="T0" fmla="*/ 81 w 455"/>
                <a:gd name="T1" fmla="*/ 346 h 346"/>
                <a:gd name="T2" fmla="*/ 71 w 455"/>
                <a:gd name="T3" fmla="*/ 346 h 346"/>
                <a:gd name="T4" fmla="*/ 24 w 455"/>
                <a:gd name="T5" fmla="*/ 318 h 346"/>
                <a:gd name="T6" fmla="*/ 37 w 455"/>
                <a:gd name="T7" fmla="*/ 217 h 346"/>
                <a:gd name="T8" fmla="*/ 157 w 455"/>
                <a:gd name="T9" fmla="*/ 125 h 346"/>
                <a:gd name="T10" fmla="*/ 178 w 455"/>
                <a:gd name="T11" fmla="*/ 127 h 346"/>
                <a:gd name="T12" fmla="*/ 175 w 455"/>
                <a:gd name="T13" fmla="*/ 148 h 346"/>
                <a:gd name="T14" fmla="*/ 55 w 455"/>
                <a:gd name="T15" fmla="*/ 241 h 346"/>
                <a:gd name="T16" fmla="*/ 47 w 455"/>
                <a:gd name="T17" fmla="*/ 300 h 346"/>
                <a:gd name="T18" fmla="*/ 75 w 455"/>
                <a:gd name="T19" fmla="*/ 316 h 346"/>
                <a:gd name="T20" fmla="*/ 106 w 455"/>
                <a:gd name="T21" fmla="*/ 308 h 346"/>
                <a:gd name="T22" fmla="*/ 227 w 455"/>
                <a:gd name="T23" fmla="*/ 216 h 346"/>
                <a:gd name="T24" fmla="*/ 248 w 455"/>
                <a:gd name="T25" fmla="*/ 219 h 346"/>
                <a:gd name="T26" fmla="*/ 245 w 455"/>
                <a:gd name="T27" fmla="*/ 240 h 346"/>
                <a:gd name="T28" fmla="*/ 124 w 455"/>
                <a:gd name="T29" fmla="*/ 332 h 346"/>
                <a:gd name="T30" fmla="*/ 81 w 455"/>
                <a:gd name="T31" fmla="*/ 346 h 346"/>
                <a:gd name="T32" fmla="*/ 331 w 455"/>
                <a:gd name="T33" fmla="*/ 170 h 346"/>
                <a:gd name="T34" fmla="*/ 319 w 455"/>
                <a:gd name="T35" fmla="*/ 165 h 346"/>
                <a:gd name="T36" fmla="*/ 322 w 455"/>
                <a:gd name="T37" fmla="*/ 144 h 346"/>
                <a:gd name="T38" fmla="*/ 429 w 455"/>
                <a:gd name="T39" fmla="*/ 62 h 346"/>
                <a:gd name="T40" fmla="*/ 450 w 455"/>
                <a:gd name="T41" fmla="*/ 65 h 346"/>
                <a:gd name="T42" fmla="*/ 448 w 455"/>
                <a:gd name="T43" fmla="*/ 85 h 346"/>
                <a:gd name="T44" fmla="*/ 340 w 455"/>
                <a:gd name="T45" fmla="*/ 167 h 346"/>
                <a:gd name="T46" fmla="*/ 331 w 455"/>
                <a:gd name="T47" fmla="*/ 170 h 346"/>
                <a:gd name="T48" fmla="*/ 261 w 455"/>
                <a:gd name="T49" fmla="*/ 80 h 346"/>
                <a:gd name="T50" fmla="*/ 250 w 455"/>
                <a:gd name="T51" fmla="*/ 74 h 346"/>
                <a:gd name="T52" fmla="*/ 252 w 455"/>
                <a:gd name="T53" fmla="*/ 53 h 346"/>
                <a:gd name="T54" fmla="*/ 314 w 455"/>
                <a:gd name="T55" fmla="*/ 5 h 346"/>
                <a:gd name="T56" fmla="*/ 335 w 455"/>
                <a:gd name="T57" fmla="*/ 8 h 346"/>
                <a:gd name="T58" fmla="*/ 332 w 455"/>
                <a:gd name="T59" fmla="*/ 29 h 346"/>
                <a:gd name="T60" fmla="*/ 270 w 455"/>
                <a:gd name="T61" fmla="*/ 77 h 346"/>
                <a:gd name="T62" fmla="*/ 261 w 455"/>
                <a:gd name="T63" fmla="*/ 8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5" h="346">
                  <a:moveTo>
                    <a:pt x="81" y="346"/>
                  </a:moveTo>
                  <a:cubicBezTo>
                    <a:pt x="78" y="346"/>
                    <a:pt x="74" y="346"/>
                    <a:pt x="71" y="346"/>
                  </a:cubicBezTo>
                  <a:cubicBezTo>
                    <a:pt x="52" y="343"/>
                    <a:pt x="35" y="333"/>
                    <a:pt x="24" y="318"/>
                  </a:cubicBezTo>
                  <a:cubicBezTo>
                    <a:pt x="0" y="286"/>
                    <a:pt x="5" y="241"/>
                    <a:pt x="37" y="217"/>
                  </a:cubicBezTo>
                  <a:cubicBezTo>
                    <a:pt x="157" y="125"/>
                    <a:pt x="157" y="125"/>
                    <a:pt x="157" y="125"/>
                  </a:cubicBezTo>
                  <a:cubicBezTo>
                    <a:pt x="164" y="120"/>
                    <a:pt x="173" y="121"/>
                    <a:pt x="178" y="127"/>
                  </a:cubicBezTo>
                  <a:cubicBezTo>
                    <a:pt x="183" y="134"/>
                    <a:pt x="182" y="143"/>
                    <a:pt x="175" y="148"/>
                  </a:cubicBezTo>
                  <a:cubicBezTo>
                    <a:pt x="55" y="241"/>
                    <a:pt x="55" y="241"/>
                    <a:pt x="55" y="241"/>
                  </a:cubicBezTo>
                  <a:cubicBezTo>
                    <a:pt x="36" y="255"/>
                    <a:pt x="33" y="281"/>
                    <a:pt x="47" y="300"/>
                  </a:cubicBezTo>
                  <a:cubicBezTo>
                    <a:pt x="54" y="309"/>
                    <a:pt x="64" y="315"/>
                    <a:pt x="75" y="316"/>
                  </a:cubicBezTo>
                  <a:cubicBezTo>
                    <a:pt x="86" y="318"/>
                    <a:pt x="97" y="315"/>
                    <a:pt x="106" y="308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34" y="211"/>
                    <a:pt x="243" y="213"/>
                    <a:pt x="248" y="219"/>
                  </a:cubicBezTo>
                  <a:cubicBezTo>
                    <a:pt x="253" y="226"/>
                    <a:pt x="252" y="235"/>
                    <a:pt x="245" y="240"/>
                  </a:cubicBezTo>
                  <a:cubicBezTo>
                    <a:pt x="124" y="332"/>
                    <a:pt x="124" y="332"/>
                    <a:pt x="124" y="332"/>
                  </a:cubicBezTo>
                  <a:cubicBezTo>
                    <a:pt x="112" y="341"/>
                    <a:pt x="97" y="346"/>
                    <a:pt x="81" y="346"/>
                  </a:cubicBezTo>
                  <a:close/>
                  <a:moveTo>
                    <a:pt x="331" y="170"/>
                  </a:moveTo>
                  <a:cubicBezTo>
                    <a:pt x="327" y="170"/>
                    <a:pt x="322" y="168"/>
                    <a:pt x="319" y="165"/>
                  </a:cubicBezTo>
                  <a:cubicBezTo>
                    <a:pt x="314" y="158"/>
                    <a:pt x="316" y="149"/>
                    <a:pt x="322" y="144"/>
                  </a:cubicBezTo>
                  <a:cubicBezTo>
                    <a:pt x="429" y="62"/>
                    <a:pt x="429" y="62"/>
                    <a:pt x="429" y="62"/>
                  </a:cubicBezTo>
                  <a:cubicBezTo>
                    <a:pt x="436" y="57"/>
                    <a:pt x="445" y="58"/>
                    <a:pt x="450" y="65"/>
                  </a:cubicBezTo>
                  <a:cubicBezTo>
                    <a:pt x="455" y="71"/>
                    <a:pt x="454" y="80"/>
                    <a:pt x="448" y="85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8" y="169"/>
                    <a:pt x="334" y="170"/>
                    <a:pt x="331" y="170"/>
                  </a:cubicBezTo>
                  <a:close/>
                  <a:moveTo>
                    <a:pt x="261" y="80"/>
                  </a:moveTo>
                  <a:cubicBezTo>
                    <a:pt x="257" y="80"/>
                    <a:pt x="253" y="78"/>
                    <a:pt x="250" y="74"/>
                  </a:cubicBezTo>
                  <a:cubicBezTo>
                    <a:pt x="245" y="68"/>
                    <a:pt x="246" y="58"/>
                    <a:pt x="252" y="53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21" y="0"/>
                    <a:pt x="330" y="1"/>
                    <a:pt x="335" y="8"/>
                  </a:cubicBezTo>
                  <a:cubicBezTo>
                    <a:pt x="340" y="14"/>
                    <a:pt x="339" y="24"/>
                    <a:pt x="332" y="29"/>
                  </a:cubicBezTo>
                  <a:cubicBezTo>
                    <a:pt x="270" y="77"/>
                    <a:pt x="270" y="77"/>
                    <a:pt x="270" y="77"/>
                  </a:cubicBezTo>
                  <a:cubicBezTo>
                    <a:pt x="268" y="79"/>
                    <a:pt x="265" y="80"/>
                    <a:pt x="261" y="8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29"/>
            <p:cNvSpPr>
              <a:spLocks/>
            </p:cNvSpPr>
            <p:nvPr/>
          </p:nvSpPr>
          <p:spPr bwMode="auto">
            <a:xfrm>
              <a:off x="8128000" y="3790950"/>
              <a:ext cx="117475" cy="127000"/>
            </a:xfrm>
            <a:custGeom>
              <a:avLst/>
              <a:gdLst>
                <a:gd name="T0" fmla="*/ 119 w 188"/>
                <a:gd name="T1" fmla="*/ 204 h 204"/>
                <a:gd name="T2" fmla="*/ 117 w 188"/>
                <a:gd name="T3" fmla="*/ 204 h 204"/>
                <a:gd name="T4" fmla="*/ 107 w 188"/>
                <a:gd name="T5" fmla="*/ 198 h 204"/>
                <a:gd name="T6" fmla="*/ 80 w 188"/>
                <a:gd name="T7" fmla="*/ 163 h 204"/>
                <a:gd name="T8" fmla="*/ 83 w 188"/>
                <a:gd name="T9" fmla="*/ 142 h 204"/>
                <a:gd name="T10" fmla="*/ 104 w 188"/>
                <a:gd name="T11" fmla="*/ 145 h 204"/>
                <a:gd name="T12" fmla="*/ 122 w 188"/>
                <a:gd name="T13" fmla="*/ 169 h 204"/>
                <a:gd name="T14" fmla="*/ 151 w 188"/>
                <a:gd name="T15" fmla="*/ 147 h 204"/>
                <a:gd name="T16" fmla="*/ 67 w 188"/>
                <a:gd name="T17" fmla="*/ 36 h 204"/>
                <a:gd name="T18" fmla="*/ 38 w 188"/>
                <a:gd name="T19" fmla="*/ 58 h 204"/>
                <a:gd name="T20" fmla="*/ 71 w 188"/>
                <a:gd name="T21" fmla="*/ 101 h 204"/>
                <a:gd name="T22" fmla="*/ 68 w 188"/>
                <a:gd name="T23" fmla="*/ 122 h 204"/>
                <a:gd name="T24" fmla="*/ 47 w 188"/>
                <a:gd name="T25" fmla="*/ 119 h 204"/>
                <a:gd name="T26" fmla="*/ 5 w 188"/>
                <a:gd name="T27" fmla="*/ 64 h 204"/>
                <a:gd name="T28" fmla="*/ 8 w 188"/>
                <a:gd name="T29" fmla="*/ 43 h 204"/>
                <a:gd name="T30" fmla="*/ 60 w 188"/>
                <a:gd name="T31" fmla="*/ 3 h 204"/>
                <a:gd name="T32" fmla="*/ 71 w 188"/>
                <a:gd name="T33" fmla="*/ 0 h 204"/>
                <a:gd name="T34" fmla="*/ 81 w 188"/>
                <a:gd name="T35" fmla="*/ 6 h 204"/>
                <a:gd name="T36" fmla="*/ 183 w 188"/>
                <a:gd name="T37" fmla="*/ 140 h 204"/>
                <a:gd name="T38" fmla="*/ 181 w 188"/>
                <a:gd name="T39" fmla="*/ 161 h 204"/>
                <a:gd name="T40" fmla="*/ 128 w 188"/>
                <a:gd name="T41" fmla="*/ 201 h 204"/>
                <a:gd name="T42" fmla="*/ 119 w 188"/>
                <a:gd name="T43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204">
                  <a:moveTo>
                    <a:pt x="119" y="204"/>
                  </a:moveTo>
                  <a:cubicBezTo>
                    <a:pt x="119" y="204"/>
                    <a:pt x="118" y="204"/>
                    <a:pt x="117" y="204"/>
                  </a:cubicBezTo>
                  <a:cubicBezTo>
                    <a:pt x="113" y="204"/>
                    <a:pt x="110" y="202"/>
                    <a:pt x="107" y="198"/>
                  </a:cubicBezTo>
                  <a:cubicBezTo>
                    <a:pt x="80" y="163"/>
                    <a:pt x="80" y="163"/>
                    <a:pt x="80" y="163"/>
                  </a:cubicBezTo>
                  <a:cubicBezTo>
                    <a:pt x="75" y="156"/>
                    <a:pt x="77" y="147"/>
                    <a:pt x="83" y="142"/>
                  </a:cubicBezTo>
                  <a:cubicBezTo>
                    <a:pt x="90" y="137"/>
                    <a:pt x="99" y="138"/>
                    <a:pt x="104" y="145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6" y="108"/>
                    <a:pt x="75" y="117"/>
                    <a:pt x="68" y="122"/>
                  </a:cubicBezTo>
                  <a:cubicBezTo>
                    <a:pt x="62" y="127"/>
                    <a:pt x="52" y="126"/>
                    <a:pt x="47" y="119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0" y="58"/>
                    <a:pt x="2" y="48"/>
                    <a:pt x="8" y="4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4" y="1"/>
                    <a:pt x="68" y="0"/>
                    <a:pt x="71" y="0"/>
                  </a:cubicBezTo>
                  <a:cubicBezTo>
                    <a:pt x="75" y="1"/>
                    <a:pt x="79" y="3"/>
                    <a:pt x="81" y="6"/>
                  </a:cubicBezTo>
                  <a:cubicBezTo>
                    <a:pt x="183" y="140"/>
                    <a:pt x="183" y="140"/>
                    <a:pt x="183" y="140"/>
                  </a:cubicBezTo>
                  <a:cubicBezTo>
                    <a:pt x="188" y="147"/>
                    <a:pt x="187" y="156"/>
                    <a:pt x="181" y="161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126" y="203"/>
                    <a:pt x="122" y="204"/>
                    <a:pt x="119" y="20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" name="Freeform 230"/>
            <p:cNvSpPr>
              <a:spLocks/>
            </p:cNvSpPr>
            <p:nvPr/>
          </p:nvSpPr>
          <p:spPr bwMode="auto">
            <a:xfrm>
              <a:off x="8005763" y="3867150"/>
              <a:ext cx="95250" cy="87313"/>
            </a:xfrm>
            <a:custGeom>
              <a:avLst/>
              <a:gdLst>
                <a:gd name="T0" fmla="*/ 45 w 155"/>
                <a:gd name="T1" fmla="*/ 141 h 141"/>
                <a:gd name="T2" fmla="*/ 43 w 155"/>
                <a:gd name="T3" fmla="*/ 141 h 141"/>
                <a:gd name="T4" fmla="*/ 33 w 155"/>
                <a:gd name="T5" fmla="*/ 136 h 141"/>
                <a:gd name="T6" fmla="*/ 5 w 155"/>
                <a:gd name="T7" fmla="*/ 97 h 141"/>
                <a:gd name="T8" fmla="*/ 7 w 155"/>
                <a:gd name="T9" fmla="*/ 77 h 141"/>
                <a:gd name="T10" fmla="*/ 59 w 155"/>
                <a:gd name="T11" fmla="*/ 37 h 141"/>
                <a:gd name="T12" fmla="*/ 80 w 155"/>
                <a:gd name="T13" fmla="*/ 40 h 141"/>
                <a:gd name="T14" fmla="*/ 77 w 155"/>
                <a:gd name="T15" fmla="*/ 61 h 141"/>
                <a:gd name="T16" fmla="*/ 37 w 155"/>
                <a:gd name="T17" fmla="*/ 91 h 141"/>
                <a:gd name="T18" fmla="*/ 48 w 155"/>
                <a:gd name="T19" fmla="*/ 106 h 141"/>
                <a:gd name="T20" fmla="*/ 119 w 155"/>
                <a:gd name="T21" fmla="*/ 52 h 141"/>
                <a:gd name="T22" fmla="*/ 99 w 155"/>
                <a:gd name="T23" fmla="*/ 26 h 141"/>
                <a:gd name="T24" fmla="*/ 102 w 155"/>
                <a:gd name="T25" fmla="*/ 5 h 141"/>
                <a:gd name="T26" fmla="*/ 122 w 155"/>
                <a:gd name="T27" fmla="*/ 8 h 141"/>
                <a:gd name="T28" fmla="*/ 152 w 155"/>
                <a:gd name="T29" fmla="*/ 46 h 141"/>
                <a:gd name="T30" fmla="*/ 155 w 155"/>
                <a:gd name="T31" fmla="*/ 57 h 141"/>
                <a:gd name="T32" fmla="*/ 149 w 155"/>
                <a:gd name="T33" fmla="*/ 67 h 141"/>
                <a:gd name="T34" fmla="*/ 54 w 155"/>
                <a:gd name="T35" fmla="*/ 139 h 141"/>
                <a:gd name="T36" fmla="*/ 45 w 155"/>
                <a:gd name="T3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141">
                  <a:moveTo>
                    <a:pt x="45" y="141"/>
                  </a:moveTo>
                  <a:cubicBezTo>
                    <a:pt x="44" y="141"/>
                    <a:pt x="44" y="141"/>
                    <a:pt x="43" y="141"/>
                  </a:cubicBezTo>
                  <a:cubicBezTo>
                    <a:pt x="39" y="141"/>
                    <a:pt x="36" y="139"/>
                    <a:pt x="33" y="136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0" y="91"/>
                    <a:pt x="1" y="81"/>
                    <a:pt x="7" y="7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5" y="32"/>
                    <a:pt x="75" y="33"/>
                    <a:pt x="80" y="40"/>
                  </a:cubicBezTo>
                  <a:cubicBezTo>
                    <a:pt x="85" y="47"/>
                    <a:pt x="83" y="56"/>
                    <a:pt x="77" y="6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119" y="52"/>
                    <a:pt x="119" y="52"/>
                    <a:pt x="119" y="52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4" y="19"/>
                    <a:pt x="95" y="10"/>
                    <a:pt x="102" y="5"/>
                  </a:cubicBezTo>
                  <a:cubicBezTo>
                    <a:pt x="108" y="0"/>
                    <a:pt x="117" y="1"/>
                    <a:pt x="122" y="8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4" y="49"/>
                    <a:pt x="155" y="53"/>
                    <a:pt x="155" y="57"/>
                  </a:cubicBezTo>
                  <a:cubicBezTo>
                    <a:pt x="154" y="61"/>
                    <a:pt x="152" y="65"/>
                    <a:pt x="149" y="67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1" y="140"/>
                    <a:pt x="48" y="141"/>
                    <a:pt x="45" y="14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" name="Freeform 231"/>
            <p:cNvSpPr>
              <a:spLocks/>
            </p:cNvSpPr>
            <p:nvPr/>
          </p:nvSpPr>
          <p:spPr bwMode="auto">
            <a:xfrm>
              <a:off x="8048625" y="3924300"/>
              <a:ext cx="96837" cy="87313"/>
            </a:xfrm>
            <a:custGeom>
              <a:avLst/>
              <a:gdLst>
                <a:gd name="T0" fmla="*/ 46 w 157"/>
                <a:gd name="T1" fmla="*/ 142 h 142"/>
                <a:gd name="T2" fmla="*/ 34 w 157"/>
                <a:gd name="T3" fmla="*/ 136 h 142"/>
                <a:gd name="T4" fmla="*/ 5 w 157"/>
                <a:gd name="T5" fmla="*/ 98 h 142"/>
                <a:gd name="T6" fmla="*/ 7 w 157"/>
                <a:gd name="T7" fmla="*/ 77 h 142"/>
                <a:gd name="T8" fmla="*/ 59 w 157"/>
                <a:gd name="T9" fmla="*/ 37 h 142"/>
                <a:gd name="T10" fmla="*/ 79 w 157"/>
                <a:gd name="T11" fmla="*/ 40 h 142"/>
                <a:gd name="T12" fmla="*/ 77 w 157"/>
                <a:gd name="T13" fmla="*/ 60 h 142"/>
                <a:gd name="T14" fmla="*/ 37 w 157"/>
                <a:gd name="T15" fmla="*/ 92 h 142"/>
                <a:gd name="T16" fmla="*/ 49 w 157"/>
                <a:gd name="T17" fmla="*/ 107 h 142"/>
                <a:gd name="T18" fmla="*/ 120 w 157"/>
                <a:gd name="T19" fmla="*/ 52 h 142"/>
                <a:gd name="T20" fmla="*/ 100 w 157"/>
                <a:gd name="T21" fmla="*/ 25 h 142"/>
                <a:gd name="T22" fmla="*/ 102 w 157"/>
                <a:gd name="T23" fmla="*/ 5 h 142"/>
                <a:gd name="T24" fmla="*/ 123 w 157"/>
                <a:gd name="T25" fmla="*/ 8 h 142"/>
                <a:gd name="T26" fmla="*/ 152 w 157"/>
                <a:gd name="T27" fmla="*/ 46 h 142"/>
                <a:gd name="T28" fmla="*/ 149 w 157"/>
                <a:gd name="T29" fmla="*/ 67 h 142"/>
                <a:gd name="T30" fmla="*/ 55 w 157"/>
                <a:gd name="T31" fmla="*/ 139 h 142"/>
                <a:gd name="T32" fmla="*/ 46 w 157"/>
                <a:gd name="T3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7" h="142">
                  <a:moveTo>
                    <a:pt x="46" y="142"/>
                  </a:moveTo>
                  <a:cubicBezTo>
                    <a:pt x="42" y="142"/>
                    <a:pt x="37" y="140"/>
                    <a:pt x="34" y="136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0" y="92"/>
                    <a:pt x="1" y="82"/>
                    <a:pt x="7" y="7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5" y="32"/>
                    <a:pt x="74" y="33"/>
                    <a:pt x="79" y="40"/>
                  </a:cubicBezTo>
                  <a:cubicBezTo>
                    <a:pt x="84" y="46"/>
                    <a:pt x="83" y="55"/>
                    <a:pt x="77" y="60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5" y="19"/>
                    <a:pt x="96" y="10"/>
                    <a:pt x="102" y="5"/>
                  </a:cubicBezTo>
                  <a:cubicBezTo>
                    <a:pt x="109" y="0"/>
                    <a:pt x="118" y="1"/>
                    <a:pt x="123" y="8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7" y="52"/>
                    <a:pt x="156" y="62"/>
                    <a:pt x="149" y="67"/>
                  </a:cubicBezTo>
                  <a:cubicBezTo>
                    <a:pt x="55" y="139"/>
                    <a:pt x="55" y="139"/>
                    <a:pt x="55" y="139"/>
                  </a:cubicBezTo>
                  <a:cubicBezTo>
                    <a:pt x="52" y="141"/>
                    <a:pt x="49" y="142"/>
                    <a:pt x="46" y="14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" name="Freeform 232"/>
            <p:cNvSpPr>
              <a:spLocks/>
            </p:cNvSpPr>
            <p:nvPr/>
          </p:nvSpPr>
          <p:spPr bwMode="auto">
            <a:xfrm>
              <a:off x="8067675" y="3992563"/>
              <a:ext cx="19050" cy="177800"/>
            </a:xfrm>
            <a:custGeom>
              <a:avLst/>
              <a:gdLst>
                <a:gd name="T0" fmla="*/ 15 w 30"/>
                <a:gd name="T1" fmla="*/ 286 h 286"/>
                <a:gd name="T2" fmla="*/ 0 w 30"/>
                <a:gd name="T3" fmla="*/ 271 h 286"/>
                <a:gd name="T4" fmla="*/ 0 w 30"/>
                <a:gd name="T5" fmla="*/ 15 h 286"/>
                <a:gd name="T6" fmla="*/ 15 w 30"/>
                <a:gd name="T7" fmla="*/ 0 h 286"/>
                <a:gd name="T8" fmla="*/ 30 w 30"/>
                <a:gd name="T9" fmla="*/ 15 h 286"/>
                <a:gd name="T10" fmla="*/ 30 w 30"/>
                <a:gd name="T11" fmla="*/ 271 h 286"/>
                <a:gd name="T12" fmla="*/ 15 w 30"/>
                <a:gd name="T13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86">
                  <a:moveTo>
                    <a:pt x="15" y="286"/>
                  </a:moveTo>
                  <a:cubicBezTo>
                    <a:pt x="7" y="286"/>
                    <a:pt x="0" y="279"/>
                    <a:pt x="0" y="27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271"/>
                    <a:pt x="30" y="271"/>
                    <a:pt x="30" y="271"/>
                  </a:cubicBezTo>
                  <a:cubicBezTo>
                    <a:pt x="30" y="279"/>
                    <a:pt x="23" y="286"/>
                    <a:pt x="15" y="28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1" name="Freeform 233"/>
            <p:cNvSpPr>
              <a:spLocks/>
            </p:cNvSpPr>
            <p:nvPr/>
          </p:nvSpPr>
          <p:spPr bwMode="auto">
            <a:xfrm>
              <a:off x="8067675" y="3781425"/>
              <a:ext cx="19050" cy="74613"/>
            </a:xfrm>
            <a:custGeom>
              <a:avLst/>
              <a:gdLst>
                <a:gd name="T0" fmla="*/ 15 w 30"/>
                <a:gd name="T1" fmla="*/ 120 h 120"/>
                <a:gd name="T2" fmla="*/ 0 w 30"/>
                <a:gd name="T3" fmla="*/ 105 h 120"/>
                <a:gd name="T4" fmla="*/ 0 w 30"/>
                <a:gd name="T5" fmla="*/ 15 h 120"/>
                <a:gd name="T6" fmla="*/ 15 w 30"/>
                <a:gd name="T7" fmla="*/ 0 h 120"/>
                <a:gd name="T8" fmla="*/ 30 w 30"/>
                <a:gd name="T9" fmla="*/ 15 h 120"/>
                <a:gd name="T10" fmla="*/ 30 w 30"/>
                <a:gd name="T11" fmla="*/ 105 h 120"/>
                <a:gd name="T12" fmla="*/ 15 w 30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20">
                  <a:moveTo>
                    <a:pt x="15" y="120"/>
                  </a:moveTo>
                  <a:cubicBezTo>
                    <a:pt x="7" y="120"/>
                    <a:pt x="0" y="113"/>
                    <a:pt x="0" y="10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13"/>
                    <a:pt x="23" y="120"/>
                    <a:pt x="15" y="12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5" name="Группа 1844"/>
          <p:cNvGrpSpPr/>
          <p:nvPr/>
        </p:nvGrpSpPr>
        <p:grpSpPr>
          <a:xfrm>
            <a:off x="5829300" y="1731963"/>
            <a:ext cx="474662" cy="425450"/>
            <a:chOff x="5829300" y="1731963"/>
            <a:chExt cx="474662" cy="425450"/>
          </a:xfrm>
        </p:grpSpPr>
        <p:sp>
          <p:nvSpPr>
            <p:cNvPr id="202" name="Freeform 234"/>
            <p:cNvSpPr>
              <a:spLocks/>
            </p:cNvSpPr>
            <p:nvPr/>
          </p:nvSpPr>
          <p:spPr bwMode="auto">
            <a:xfrm>
              <a:off x="5888038" y="1789113"/>
              <a:ext cx="163512" cy="38100"/>
            </a:xfrm>
            <a:custGeom>
              <a:avLst/>
              <a:gdLst>
                <a:gd name="T0" fmla="*/ 131 w 263"/>
                <a:gd name="T1" fmla="*/ 62 h 62"/>
                <a:gd name="T2" fmla="*/ 0 w 263"/>
                <a:gd name="T3" fmla="*/ 16 h 62"/>
                <a:gd name="T4" fmla="*/ 15 w 263"/>
                <a:gd name="T5" fmla="*/ 1 h 62"/>
                <a:gd name="T6" fmla="*/ 30 w 263"/>
                <a:gd name="T7" fmla="*/ 14 h 62"/>
                <a:gd name="T8" fmla="*/ 131 w 263"/>
                <a:gd name="T9" fmla="*/ 33 h 62"/>
                <a:gd name="T10" fmla="*/ 234 w 263"/>
                <a:gd name="T11" fmla="*/ 14 h 62"/>
                <a:gd name="T12" fmla="*/ 248 w 263"/>
                <a:gd name="T13" fmla="*/ 0 h 62"/>
                <a:gd name="T14" fmla="*/ 263 w 263"/>
                <a:gd name="T15" fmla="*/ 16 h 62"/>
                <a:gd name="T16" fmla="*/ 131 w 263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3" h="62">
                  <a:moveTo>
                    <a:pt x="131" y="62"/>
                  </a:moveTo>
                  <a:cubicBezTo>
                    <a:pt x="109" y="62"/>
                    <a:pt x="0" y="60"/>
                    <a:pt x="0" y="16"/>
                  </a:cubicBezTo>
                  <a:cubicBezTo>
                    <a:pt x="0" y="8"/>
                    <a:pt x="7" y="1"/>
                    <a:pt x="15" y="1"/>
                  </a:cubicBezTo>
                  <a:cubicBezTo>
                    <a:pt x="23" y="1"/>
                    <a:pt x="29" y="7"/>
                    <a:pt x="30" y="14"/>
                  </a:cubicBezTo>
                  <a:cubicBezTo>
                    <a:pt x="36" y="21"/>
                    <a:pt x="71" y="33"/>
                    <a:pt x="131" y="33"/>
                  </a:cubicBezTo>
                  <a:cubicBezTo>
                    <a:pt x="193" y="33"/>
                    <a:pt x="229" y="20"/>
                    <a:pt x="234" y="14"/>
                  </a:cubicBezTo>
                  <a:cubicBezTo>
                    <a:pt x="234" y="5"/>
                    <a:pt x="240" y="0"/>
                    <a:pt x="248" y="0"/>
                  </a:cubicBezTo>
                  <a:cubicBezTo>
                    <a:pt x="257" y="0"/>
                    <a:pt x="263" y="8"/>
                    <a:pt x="263" y="16"/>
                  </a:cubicBezTo>
                  <a:cubicBezTo>
                    <a:pt x="263" y="61"/>
                    <a:pt x="145" y="62"/>
                    <a:pt x="131" y="6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3" name="Freeform 235"/>
            <p:cNvSpPr>
              <a:spLocks/>
            </p:cNvSpPr>
            <p:nvPr/>
          </p:nvSpPr>
          <p:spPr bwMode="auto">
            <a:xfrm>
              <a:off x="5888038" y="1751013"/>
              <a:ext cx="19050" cy="57150"/>
            </a:xfrm>
            <a:custGeom>
              <a:avLst/>
              <a:gdLst>
                <a:gd name="T0" fmla="*/ 15 w 30"/>
                <a:gd name="T1" fmla="*/ 92 h 92"/>
                <a:gd name="T2" fmla="*/ 0 w 30"/>
                <a:gd name="T3" fmla="*/ 77 h 92"/>
                <a:gd name="T4" fmla="*/ 0 w 30"/>
                <a:gd name="T5" fmla="*/ 15 h 92"/>
                <a:gd name="T6" fmla="*/ 15 w 30"/>
                <a:gd name="T7" fmla="*/ 0 h 92"/>
                <a:gd name="T8" fmla="*/ 30 w 30"/>
                <a:gd name="T9" fmla="*/ 15 h 92"/>
                <a:gd name="T10" fmla="*/ 30 w 30"/>
                <a:gd name="T11" fmla="*/ 77 h 92"/>
                <a:gd name="T12" fmla="*/ 15 w 30"/>
                <a:gd name="T1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2">
                  <a:moveTo>
                    <a:pt x="15" y="92"/>
                  </a:moveTo>
                  <a:cubicBezTo>
                    <a:pt x="7" y="92"/>
                    <a:pt x="0" y="85"/>
                    <a:pt x="0" y="7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85"/>
                    <a:pt x="23" y="92"/>
                    <a:pt x="15" y="9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4" name="Freeform 236"/>
            <p:cNvSpPr>
              <a:spLocks/>
            </p:cNvSpPr>
            <p:nvPr/>
          </p:nvSpPr>
          <p:spPr bwMode="auto">
            <a:xfrm>
              <a:off x="6032500" y="1751013"/>
              <a:ext cx="19050" cy="31750"/>
            </a:xfrm>
            <a:custGeom>
              <a:avLst/>
              <a:gdLst>
                <a:gd name="T0" fmla="*/ 15 w 30"/>
                <a:gd name="T1" fmla="*/ 52 h 52"/>
                <a:gd name="T2" fmla="*/ 0 w 30"/>
                <a:gd name="T3" fmla="*/ 37 h 52"/>
                <a:gd name="T4" fmla="*/ 0 w 30"/>
                <a:gd name="T5" fmla="*/ 15 h 52"/>
                <a:gd name="T6" fmla="*/ 15 w 30"/>
                <a:gd name="T7" fmla="*/ 0 h 52"/>
                <a:gd name="T8" fmla="*/ 30 w 30"/>
                <a:gd name="T9" fmla="*/ 15 h 52"/>
                <a:gd name="T10" fmla="*/ 30 w 30"/>
                <a:gd name="T11" fmla="*/ 37 h 52"/>
                <a:gd name="T12" fmla="*/ 15 w 30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2">
                  <a:moveTo>
                    <a:pt x="15" y="52"/>
                  </a:moveTo>
                  <a:cubicBezTo>
                    <a:pt x="7" y="52"/>
                    <a:pt x="0" y="45"/>
                    <a:pt x="0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45"/>
                    <a:pt x="23" y="52"/>
                    <a:pt x="15" y="5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5" name="Freeform 237"/>
            <p:cNvSpPr>
              <a:spLocks/>
            </p:cNvSpPr>
            <p:nvPr/>
          </p:nvSpPr>
          <p:spPr bwMode="auto">
            <a:xfrm>
              <a:off x="5903913" y="1801813"/>
              <a:ext cx="131762" cy="306388"/>
            </a:xfrm>
            <a:custGeom>
              <a:avLst/>
              <a:gdLst>
                <a:gd name="T0" fmla="*/ 106 w 213"/>
                <a:gd name="T1" fmla="*/ 495 h 495"/>
                <a:gd name="T2" fmla="*/ 0 w 213"/>
                <a:gd name="T3" fmla="*/ 388 h 495"/>
                <a:gd name="T4" fmla="*/ 0 w 213"/>
                <a:gd name="T5" fmla="*/ 63 h 495"/>
                <a:gd name="T6" fmla="*/ 15 w 213"/>
                <a:gd name="T7" fmla="*/ 48 h 495"/>
                <a:gd name="T8" fmla="*/ 29 w 213"/>
                <a:gd name="T9" fmla="*/ 63 h 495"/>
                <a:gd name="T10" fmla="*/ 29 w 213"/>
                <a:gd name="T11" fmla="*/ 388 h 495"/>
                <a:gd name="T12" fmla="*/ 106 w 213"/>
                <a:gd name="T13" fmla="*/ 465 h 495"/>
                <a:gd name="T14" fmla="*/ 184 w 213"/>
                <a:gd name="T15" fmla="*/ 388 h 495"/>
                <a:gd name="T16" fmla="*/ 184 w 213"/>
                <a:gd name="T17" fmla="*/ 14 h 495"/>
                <a:gd name="T18" fmla="*/ 199 w 213"/>
                <a:gd name="T19" fmla="*/ 0 h 495"/>
                <a:gd name="T20" fmla="*/ 213 w 213"/>
                <a:gd name="T21" fmla="*/ 14 h 495"/>
                <a:gd name="T22" fmla="*/ 213 w 213"/>
                <a:gd name="T23" fmla="*/ 388 h 495"/>
                <a:gd name="T24" fmla="*/ 106 w 213"/>
                <a:gd name="T25" fmla="*/ 495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495">
                  <a:moveTo>
                    <a:pt x="106" y="495"/>
                  </a:moveTo>
                  <a:cubicBezTo>
                    <a:pt x="47" y="495"/>
                    <a:pt x="0" y="447"/>
                    <a:pt x="0" y="38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55"/>
                    <a:pt x="6" y="48"/>
                    <a:pt x="15" y="48"/>
                  </a:cubicBezTo>
                  <a:cubicBezTo>
                    <a:pt x="23" y="48"/>
                    <a:pt x="29" y="55"/>
                    <a:pt x="29" y="63"/>
                  </a:cubicBezTo>
                  <a:cubicBezTo>
                    <a:pt x="29" y="388"/>
                    <a:pt x="29" y="388"/>
                    <a:pt x="29" y="388"/>
                  </a:cubicBezTo>
                  <a:cubicBezTo>
                    <a:pt x="29" y="431"/>
                    <a:pt x="64" y="465"/>
                    <a:pt x="106" y="465"/>
                  </a:cubicBezTo>
                  <a:cubicBezTo>
                    <a:pt x="149" y="465"/>
                    <a:pt x="184" y="431"/>
                    <a:pt x="184" y="388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6"/>
                    <a:pt x="190" y="0"/>
                    <a:pt x="199" y="0"/>
                  </a:cubicBezTo>
                  <a:cubicBezTo>
                    <a:pt x="207" y="0"/>
                    <a:pt x="213" y="6"/>
                    <a:pt x="213" y="14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447"/>
                    <a:pt x="165" y="495"/>
                    <a:pt x="106" y="49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" name="Freeform 238"/>
            <p:cNvSpPr>
              <a:spLocks noEditPoints="1"/>
            </p:cNvSpPr>
            <p:nvPr/>
          </p:nvSpPr>
          <p:spPr bwMode="auto">
            <a:xfrm>
              <a:off x="5888038" y="1731963"/>
              <a:ext cx="163512" cy="57150"/>
            </a:xfrm>
            <a:custGeom>
              <a:avLst/>
              <a:gdLst>
                <a:gd name="T0" fmla="*/ 131 w 263"/>
                <a:gd name="T1" fmla="*/ 92 h 92"/>
                <a:gd name="T2" fmla="*/ 0 w 263"/>
                <a:gd name="T3" fmla="*/ 46 h 92"/>
                <a:gd name="T4" fmla="*/ 131 w 263"/>
                <a:gd name="T5" fmla="*/ 0 h 92"/>
                <a:gd name="T6" fmla="*/ 263 w 263"/>
                <a:gd name="T7" fmla="*/ 46 h 92"/>
                <a:gd name="T8" fmla="*/ 131 w 263"/>
                <a:gd name="T9" fmla="*/ 92 h 92"/>
                <a:gd name="T10" fmla="*/ 32 w 263"/>
                <a:gd name="T11" fmla="*/ 46 h 92"/>
                <a:gd name="T12" fmla="*/ 131 w 263"/>
                <a:gd name="T13" fmla="*/ 63 h 92"/>
                <a:gd name="T14" fmla="*/ 231 w 263"/>
                <a:gd name="T15" fmla="*/ 46 h 92"/>
                <a:gd name="T16" fmla="*/ 131 w 263"/>
                <a:gd name="T17" fmla="*/ 30 h 92"/>
                <a:gd name="T18" fmla="*/ 32 w 263"/>
                <a:gd name="T19" fmla="*/ 4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3" h="92">
                  <a:moveTo>
                    <a:pt x="131" y="92"/>
                  </a:moveTo>
                  <a:cubicBezTo>
                    <a:pt x="109" y="92"/>
                    <a:pt x="0" y="90"/>
                    <a:pt x="0" y="46"/>
                  </a:cubicBezTo>
                  <a:cubicBezTo>
                    <a:pt x="0" y="2"/>
                    <a:pt x="109" y="0"/>
                    <a:pt x="131" y="0"/>
                  </a:cubicBezTo>
                  <a:cubicBezTo>
                    <a:pt x="145" y="0"/>
                    <a:pt x="263" y="1"/>
                    <a:pt x="263" y="46"/>
                  </a:cubicBezTo>
                  <a:cubicBezTo>
                    <a:pt x="263" y="91"/>
                    <a:pt x="145" y="92"/>
                    <a:pt x="131" y="92"/>
                  </a:cubicBezTo>
                  <a:close/>
                  <a:moveTo>
                    <a:pt x="32" y="46"/>
                  </a:moveTo>
                  <a:cubicBezTo>
                    <a:pt x="43" y="53"/>
                    <a:pt x="77" y="63"/>
                    <a:pt x="131" y="63"/>
                  </a:cubicBezTo>
                  <a:cubicBezTo>
                    <a:pt x="186" y="63"/>
                    <a:pt x="220" y="53"/>
                    <a:pt x="231" y="46"/>
                  </a:cubicBezTo>
                  <a:cubicBezTo>
                    <a:pt x="220" y="39"/>
                    <a:pt x="186" y="30"/>
                    <a:pt x="131" y="30"/>
                  </a:cubicBezTo>
                  <a:cubicBezTo>
                    <a:pt x="77" y="30"/>
                    <a:pt x="43" y="39"/>
                    <a:pt x="32" y="4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" name="Freeform 239"/>
            <p:cNvSpPr>
              <a:spLocks/>
            </p:cNvSpPr>
            <p:nvPr/>
          </p:nvSpPr>
          <p:spPr bwMode="auto">
            <a:xfrm>
              <a:off x="6081713" y="1789113"/>
              <a:ext cx="163512" cy="38100"/>
            </a:xfrm>
            <a:custGeom>
              <a:avLst/>
              <a:gdLst>
                <a:gd name="T0" fmla="*/ 132 w 263"/>
                <a:gd name="T1" fmla="*/ 62 h 62"/>
                <a:gd name="T2" fmla="*/ 0 w 263"/>
                <a:gd name="T3" fmla="*/ 16 h 62"/>
                <a:gd name="T4" fmla="*/ 15 w 263"/>
                <a:gd name="T5" fmla="*/ 1 h 62"/>
                <a:gd name="T6" fmla="*/ 30 w 263"/>
                <a:gd name="T7" fmla="*/ 14 h 62"/>
                <a:gd name="T8" fmla="*/ 132 w 263"/>
                <a:gd name="T9" fmla="*/ 33 h 62"/>
                <a:gd name="T10" fmla="*/ 234 w 263"/>
                <a:gd name="T11" fmla="*/ 14 h 62"/>
                <a:gd name="T12" fmla="*/ 249 w 263"/>
                <a:gd name="T13" fmla="*/ 0 h 62"/>
                <a:gd name="T14" fmla="*/ 263 w 263"/>
                <a:gd name="T15" fmla="*/ 16 h 62"/>
                <a:gd name="T16" fmla="*/ 132 w 263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3" h="62">
                  <a:moveTo>
                    <a:pt x="132" y="62"/>
                  </a:moveTo>
                  <a:cubicBezTo>
                    <a:pt x="119" y="62"/>
                    <a:pt x="0" y="61"/>
                    <a:pt x="0" y="16"/>
                  </a:cubicBezTo>
                  <a:cubicBezTo>
                    <a:pt x="0" y="8"/>
                    <a:pt x="7" y="1"/>
                    <a:pt x="15" y="1"/>
                  </a:cubicBezTo>
                  <a:cubicBezTo>
                    <a:pt x="23" y="1"/>
                    <a:pt x="29" y="7"/>
                    <a:pt x="30" y="14"/>
                  </a:cubicBezTo>
                  <a:cubicBezTo>
                    <a:pt x="36" y="21"/>
                    <a:pt x="72" y="33"/>
                    <a:pt x="132" y="33"/>
                  </a:cubicBezTo>
                  <a:cubicBezTo>
                    <a:pt x="194" y="33"/>
                    <a:pt x="229" y="20"/>
                    <a:pt x="234" y="14"/>
                  </a:cubicBezTo>
                  <a:cubicBezTo>
                    <a:pt x="234" y="5"/>
                    <a:pt x="240" y="0"/>
                    <a:pt x="249" y="0"/>
                  </a:cubicBezTo>
                  <a:cubicBezTo>
                    <a:pt x="257" y="0"/>
                    <a:pt x="263" y="8"/>
                    <a:pt x="263" y="16"/>
                  </a:cubicBezTo>
                  <a:cubicBezTo>
                    <a:pt x="263" y="61"/>
                    <a:pt x="146" y="62"/>
                    <a:pt x="132" y="6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" name="Freeform 240"/>
            <p:cNvSpPr>
              <a:spLocks/>
            </p:cNvSpPr>
            <p:nvPr/>
          </p:nvSpPr>
          <p:spPr bwMode="auto">
            <a:xfrm>
              <a:off x="6081713" y="1751013"/>
              <a:ext cx="19050" cy="57150"/>
            </a:xfrm>
            <a:custGeom>
              <a:avLst/>
              <a:gdLst>
                <a:gd name="T0" fmla="*/ 15 w 30"/>
                <a:gd name="T1" fmla="*/ 92 h 92"/>
                <a:gd name="T2" fmla="*/ 0 w 30"/>
                <a:gd name="T3" fmla="*/ 77 h 92"/>
                <a:gd name="T4" fmla="*/ 0 w 30"/>
                <a:gd name="T5" fmla="*/ 15 h 92"/>
                <a:gd name="T6" fmla="*/ 15 w 30"/>
                <a:gd name="T7" fmla="*/ 0 h 92"/>
                <a:gd name="T8" fmla="*/ 30 w 30"/>
                <a:gd name="T9" fmla="*/ 15 h 92"/>
                <a:gd name="T10" fmla="*/ 30 w 30"/>
                <a:gd name="T11" fmla="*/ 77 h 92"/>
                <a:gd name="T12" fmla="*/ 15 w 30"/>
                <a:gd name="T1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2">
                  <a:moveTo>
                    <a:pt x="15" y="92"/>
                  </a:moveTo>
                  <a:cubicBezTo>
                    <a:pt x="7" y="92"/>
                    <a:pt x="0" y="85"/>
                    <a:pt x="0" y="7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85"/>
                    <a:pt x="23" y="92"/>
                    <a:pt x="15" y="9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" name="Freeform 241"/>
            <p:cNvSpPr>
              <a:spLocks/>
            </p:cNvSpPr>
            <p:nvPr/>
          </p:nvSpPr>
          <p:spPr bwMode="auto">
            <a:xfrm>
              <a:off x="6226175" y="1751013"/>
              <a:ext cx="19050" cy="31750"/>
            </a:xfrm>
            <a:custGeom>
              <a:avLst/>
              <a:gdLst>
                <a:gd name="T0" fmla="*/ 15 w 30"/>
                <a:gd name="T1" fmla="*/ 52 h 52"/>
                <a:gd name="T2" fmla="*/ 0 w 30"/>
                <a:gd name="T3" fmla="*/ 37 h 52"/>
                <a:gd name="T4" fmla="*/ 0 w 30"/>
                <a:gd name="T5" fmla="*/ 15 h 52"/>
                <a:gd name="T6" fmla="*/ 15 w 30"/>
                <a:gd name="T7" fmla="*/ 0 h 52"/>
                <a:gd name="T8" fmla="*/ 30 w 30"/>
                <a:gd name="T9" fmla="*/ 15 h 52"/>
                <a:gd name="T10" fmla="*/ 30 w 30"/>
                <a:gd name="T11" fmla="*/ 37 h 52"/>
                <a:gd name="T12" fmla="*/ 15 w 30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2">
                  <a:moveTo>
                    <a:pt x="15" y="52"/>
                  </a:moveTo>
                  <a:cubicBezTo>
                    <a:pt x="7" y="52"/>
                    <a:pt x="0" y="45"/>
                    <a:pt x="0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45"/>
                    <a:pt x="23" y="52"/>
                    <a:pt x="15" y="5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" name="Freeform 242"/>
            <p:cNvSpPr>
              <a:spLocks/>
            </p:cNvSpPr>
            <p:nvPr/>
          </p:nvSpPr>
          <p:spPr bwMode="auto">
            <a:xfrm>
              <a:off x="6097588" y="1801813"/>
              <a:ext cx="131762" cy="306388"/>
            </a:xfrm>
            <a:custGeom>
              <a:avLst/>
              <a:gdLst>
                <a:gd name="T0" fmla="*/ 107 w 214"/>
                <a:gd name="T1" fmla="*/ 495 h 495"/>
                <a:gd name="T2" fmla="*/ 0 w 214"/>
                <a:gd name="T3" fmla="*/ 388 h 495"/>
                <a:gd name="T4" fmla="*/ 0 w 214"/>
                <a:gd name="T5" fmla="*/ 63 h 495"/>
                <a:gd name="T6" fmla="*/ 15 w 214"/>
                <a:gd name="T7" fmla="*/ 48 h 495"/>
                <a:gd name="T8" fmla="*/ 30 w 214"/>
                <a:gd name="T9" fmla="*/ 63 h 495"/>
                <a:gd name="T10" fmla="*/ 30 w 214"/>
                <a:gd name="T11" fmla="*/ 388 h 495"/>
                <a:gd name="T12" fmla="*/ 107 w 214"/>
                <a:gd name="T13" fmla="*/ 465 h 495"/>
                <a:gd name="T14" fmla="*/ 184 w 214"/>
                <a:gd name="T15" fmla="*/ 388 h 495"/>
                <a:gd name="T16" fmla="*/ 184 w 214"/>
                <a:gd name="T17" fmla="*/ 14 h 495"/>
                <a:gd name="T18" fmla="*/ 199 w 214"/>
                <a:gd name="T19" fmla="*/ 0 h 495"/>
                <a:gd name="T20" fmla="*/ 214 w 214"/>
                <a:gd name="T21" fmla="*/ 14 h 495"/>
                <a:gd name="T22" fmla="*/ 214 w 214"/>
                <a:gd name="T23" fmla="*/ 388 h 495"/>
                <a:gd name="T24" fmla="*/ 107 w 214"/>
                <a:gd name="T25" fmla="*/ 495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4" h="495">
                  <a:moveTo>
                    <a:pt x="107" y="495"/>
                  </a:moveTo>
                  <a:cubicBezTo>
                    <a:pt x="48" y="495"/>
                    <a:pt x="0" y="447"/>
                    <a:pt x="0" y="38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55"/>
                    <a:pt x="6" y="48"/>
                    <a:pt x="15" y="48"/>
                  </a:cubicBezTo>
                  <a:cubicBezTo>
                    <a:pt x="23" y="48"/>
                    <a:pt x="30" y="55"/>
                    <a:pt x="30" y="63"/>
                  </a:cubicBezTo>
                  <a:cubicBezTo>
                    <a:pt x="30" y="388"/>
                    <a:pt x="30" y="388"/>
                    <a:pt x="30" y="388"/>
                  </a:cubicBezTo>
                  <a:cubicBezTo>
                    <a:pt x="30" y="431"/>
                    <a:pt x="64" y="465"/>
                    <a:pt x="107" y="465"/>
                  </a:cubicBezTo>
                  <a:cubicBezTo>
                    <a:pt x="149" y="465"/>
                    <a:pt x="184" y="431"/>
                    <a:pt x="184" y="388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6"/>
                    <a:pt x="191" y="0"/>
                    <a:pt x="199" y="0"/>
                  </a:cubicBezTo>
                  <a:cubicBezTo>
                    <a:pt x="207" y="0"/>
                    <a:pt x="214" y="6"/>
                    <a:pt x="214" y="14"/>
                  </a:cubicBezTo>
                  <a:cubicBezTo>
                    <a:pt x="214" y="388"/>
                    <a:pt x="214" y="388"/>
                    <a:pt x="214" y="388"/>
                  </a:cubicBezTo>
                  <a:cubicBezTo>
                    <a:pt x="214" y="447"/>
                    <a:pt x="166" y="495"/>
                    <a:pt x="107" y="49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" name="Freeform 243"/>
            <p:cNvSpPr>
              <a:spLocks noEditPoints="1"/>
            </p:cNvSpPr>
            <p:nvPr/>
          </p:nvSpPr>
          <p:spPr bwMode="auto">
            <a:xfrm>
              <a:off x="6081713" y="1731963"/>
              <a:ext cx="163512" cy="57150"/>
            </a:xfrm>
            <a:custGeom>
              <a:avLst/>
              <a:gdLst>
                <a:gd name="T0" fmla="*/ 132 w 263"/>
                <a:gd name="T1" fmla="*/ 92 h 92"/>
                <a:gd name="T2" fmla="*/ 0 w 263"/>
                <a:gd name="T3" fmla="*/ 46 h 92"/>
                <a:gd name="T4" fmla="*/ 132 w 263"/>
                <a:gd name="T5" fmla="*/ 0 h 92"/>
                <a:gd name="T6" fmla="*/ 263 w 263"/>
                <a:gd name="T7" fmla="*/ 46 h 92"/>
                <a:gd name="T8" fmla="*/ 132 w 263"/>
                <a:gd name="T9" fmla="*/ 92 h 92"/>
                <a:gd name="T10" fmla="*/ 33 w 263"/>
                <a:gd name="T11" fmla="*/ 46 h 92"/>
                <a:gd name="T12" fmla="*/ 132 w 263"/>
                <a:gd name="T13" fmla="*/ 63 h 92"/>
                <a:gd name="T14" fmla="*/ 231 w 263"/>
                <a:gd name="T15" fmla="*/ 46 h 92"/>
                <a:gd name="T16" fmla="*/ 132 w 263"/>
                <a:gd name="T17" fmla="*/ 30 h 92"/>
                <a:gd name="T18" fmla="*/ 33 w 263"/>
                <a:gd name="T19" fmla="*/ 4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3" h="92">
                  <a:moveTo>
                    <a:pt x="132" y="92"/>
                  </a:moveTo>
                  <a:cubicBezTo>
                    <a:pt x="119" y="92"/>
                    <a:pt x="0" y="91"/>
                    <a:pt x="0" y="46"/>
                  </a:cubicBezTo>
                  <a:cubicBezTo>
                    <a:pt x="0" y="1"/>
                    <a:pt x="119" y="0"/>
                    <a:pt x="132" y="0"/>
                  </a:cubicBezTo>
                  <a:cubicBezTo>
                    <a:pt x="146" y="0"/>
                    <a:pt x="263" y="1"/>
                    <a:pt x="263" y="46"/>
                  </a:cubicBezTo>
                  <a:cubicBezTo>
                    <a:pt x="263" y="91"/>
                    <a:pt x="146" y="92"/>
                    <a:pt x="132" y="92"/>
                  </a:cubicBezTo>
                  <a:close/>
                  <a:moveTo>
                    <a:pt x="33" y="46"/>
                  </a:moveTo>
                  <a:cubicBezTo>
                    <a:pt x="43" y="53"/>
                    <a:pt x="78" y="63"/>
                    <a:pt x="132" y="63"/>
                  </a:cubicBezTo>
                  <a:cubicBezTo>
                    <a:pt x="186" y="63"/>
                    <a:pt x="220" y="53"/>
                    <a:pt x="231" y="46"/>
                  </a:cubicBezTo>
                  <a:cubicBezTo>
                    <a:pt x="220" y="39"/>
                    <a:pt x="186" y="30"/>
                    <a:pt x="132" y="30"/>
                  </a:cubicBezTo>
                  <a:cubicBezTo>
                    <a:pt x="78" y="30"/>
                    <a:pt x="43" y="39"/>
                    <a:pt x="33" y="4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2" name="Freeform 244"/>
            <p:cNvSpPr>
              <a:spLocks/>
            </p:cNvSpPr>
            <p:nvPr/>
          </p:nvSpPr>
          <p:spPr bwMode="auto">
            <a:xfrm>
              <a:off x="5829300" y="2138363"/>
              <a:ext cx="474662" cy="19050"/>
            </a:xfrm>
            <a:custGeom>
              <a:avLst/>
              <a:gdLst>
                <a:gd name="T0" fmla="*/ 753 w 768"/>
                <a:gd name="T1" fmla="*/ 29 h 29"/>
                <a:gd name="T2" fmla="*/ 15 w 768"/>
                <a:gd name="T3" fmla="*/ 29 h 29"/>
                <a:gd name="T4" fmla="*/ 0 w 768"/>
                <a:gd name="T5" fmla="*/ 14 h 29"/>
                <a:gd name="T6" fmla="*/ 15 w 768"/>
                <a:gd name="T7" fmla="*/ 0 h 29"/>
                <a:gd name="T8" fmla="*/ 753 w 768"/>
                <a:gd name="T9" fmla="*/ 0 h 29"/>
                <a:gd name="T10" fmla="*/ 768 w 768"/>
                <a:gd name="T11" fmla="*/ 14 h 29"/>
                <a:gd name="T12" fmla="*/ 753 w 76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8" h="29">
                  <a:moveTo>
                    <a:pt x="753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753" y="0"/>
                    <a:pt x="753" y="0"/>
                    <a:pt x="753" y="0"/>
                  </a:cubicBezTo>
                  <a:cubicBezTo>
                    <a:pt x="761" y="0"/>
                    <a:pt x="768" y="6"/>
                    <a:pt x="768" y="14"/>
                  </a:cubicBezTo>
                  <a:cubicBezTo>
                    <a:pt x="768" y="23"/>
                    <a:pt x="761" y="29"/>
                    <a:pt x="753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" name="Freeform 245"/>
            <p:cNvSpPr>
              <a:spLocks/>
            </p:cNvSpPr>
            <p:nvPr/>
          </p:nvSpPr>
          <p:spPr bwMode="auto">
            <a:xfrm>
              <a:off x="5854700" y="1843088"/>
              <a:ext cx="17462" cy="314325"/>
            </a:xfrm>
            <a:custGeom>
              <a:avLst/>
              <a:gdLst>
                <a:gd name="T0" fmla="*/ 15 w 30"/>
                <a:gd name="T1" fmla="*/ 509 h 509"/>
                <a:gd name="T2" fmla="*/ 0 w 30"/>
                <a:gd name="T3" fmla="*/ 494 h 509"/>
                <a:gd name="T4" fmla="*/ 0 w 30"/>
                <a:gd name="T5" fmla="*/ 15 h 509"/>
                <a:gd name="T6" fmla="*/ 15 w 30"/>
                <a:gd name="T7" fmla="*/ 0 h 509"/>
                <a:gd name="T8" fmla="*/ 30 w 30"/>
                <a:gd name="T9" fmla="*/ 15 h 509"/>
                <a:gd name="T10" fmla="*/ 30 w 30"/>
                <a:gd name="T11" fmla="*/ 494 h 509"/>
                <a:gd name="T12" fmla="*/ 15 w 30"/>
                <a:gd name="T13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09">
                  <a:moveTo>
                    <a:pt x="15" y="509"/>
                  </a:moveTo>
                  <a:cubicBezTo>
                    <a:pt x="7" y="509"/>
                    <a:pt x="0" y="503"/>
                    <a:pt x="0" y="49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494"/>
                    <a:pt x="30" y="494"/>
                    <a:pt x="30" y="494"/>
                  </a:cubicBezTo>
                  <a:cubicBezTo>
                    <a:pt x="30" y="503"/>
                    <a:pt x="23" y="509"/>
                    <a:pt x="15" y="50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246"/>
            <p:cNvSpPr>
              <a:spLocks/>
            </p:cNvSpPr>
            <p:nvPr/>
          </p:nvSpPr>
          <p:spPr bwMode="auto">
            <a:xfrm>
              <a:off x="6261100" y="1843088"/>
              <a:ext cx="17462" cy="314325"/>
            </a:xfrm>
            <a:custGeom>
              <a:avLst/>
              <a:gdLst>
                <a:gd name="T0" fmla="*/ 15 w 30"/>
                <a:gd name="T1" fmla="*/ 509 h 509"/>
                <a:gd name="T2" fmla="*/ 0 w 30"/>
                <a:gd name="T3" fmla="*/ 494 h 509"/>
                <a:gd name="T4" fmla="*/ 0 w 30"/>
                <a:gd name="T5" fmla="*/ 15 h 509"/>
                <a:gd name="T6" fmla="*/ 15 w 30"/>
                <a:gd name="T7" fmla="*/ 0 h 509"/>
                <a:gd name="T8" fmla="*/ 30 w 30"/>
                <a:gd name="T9" fmla="*/ 15 h 509"/>
                <a:gd name="T10" fmla="*/ 30 w 30"/>
                <a:gd name="T11" fmla="*/ 494 h 509"/>
                <a:gd name="T12" fmla="*/ 15 w 30"/>
                <a:gd name="T13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09">
                  <a:moveTo>
                    <a:pt x="15" y="509"/>
                  </a:moveTo>
                  <a:cubicBezTo>
                    <a:pt x="7" y="509"/>
                    <a:pt x="0" y="503"/>
                    <a:pt x="0" y="49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494"/>
                    <a:pt x="30" y="494"/>
                    <a:pt x="30" y="494"/>
                  </a:cubicBezTo>
                  <a:cubicBezTo>
                    <a:pt x="30" y="503"/>
                    <a:pt x="23" y="509"/>
                    <a:pt x="15" y="50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247"/>
            <p:cNvSpPr>
              <a:spLocks noEditPoints="1"/>
            </p:cNvSpPr>
            <p:nvPr/>
          </p:nvSpPr>
          <p:spPr bwMode="auto">
            <a:xfrm>
              <a:off x="5829300" y="1863725"/>
              <a:ext cx="474662" cy="19050"/>
            </a:xfrm>
            <a:custGeom>
              <a:avLst/>
              <a:gdLst>
                <a:gd name="T0" fmla="*/ 753 w 768"/>
                <a:gd name="T1" fmla="*/ 29 h 29"/>
                <a:gd name="T2" fmla="*/ 674 w 768"/>
                <a:gd name="T3" fmla="*/ 29 h 29"/>
                <a:gd name="T4" fmla="*/ 659 w 768"/>
                <a:gd name="T5" fmla="*/ 15 h 29"/>
                <a:gd name="T6" fmla="*/ 674 w 768"/>
                <a:gd name="T7" fmla="*/ 0 h 29"/>
                <a:gd name="T8" fmla="*/ 753 w 768"/>
                <a:gd name="T9" fmla="*/ 0 h 29"/>
                <a:gd name="T10" fmla="*/ 768 w 768"/>
                <a:gd name="T11" fmla="*/ 15 h 29"/>
                <a:gd name="T12" fmla="*/ 753 w 768"/>
                <a:gd name="T13" fmla="*/ 29 h 29"/>
                <a:gd name="T14" fmla="*/ 449 w 768"/>
                <a:gd name="T15" fmla="*/ 29 h 29"/>
                <a:gd name="T16" fmla="*/ 361 w 768"/>
                <a:gd name="T17" fmla="*/ 29 h 29"/>
                <a:gd name="T18" fmla="*/ 346 w 768"/>
                <a:gd name="T19" fmla="*/ 15 h 29"/>
                <a:gd name="T20" fmla="*/ 361 w 768"/>
                <a:gd name="T21" fmla="*/ 0 h 29"/>
                <a:gd name="T22" fmla="*/ 449 w 768"/>
                <a:gd name="T23" fmla="*/ 0 h 29"/>
                <a:gd name="T24" fmla="*/ 464 w 768"/>
                <a:gd name="T25" fmla="*/ 15 h 29"/>
                <a:gd name="T26" fmla="*/ 449 w 768"/>
                <a:gd name="T27" fmla="*/ 29 h 29"/>
                <a:gd name="T28" fmla="*/ 136 w 768"/>
                <a:gd name="T29" fmla="*/ 29 h 29"/>
                <a:gd name="T30" fmla="*/ 96 w 768"/>
                <a:gd name="T31" fmla="*/ 29 h 29"/>
                <a:gd name="T32" fmla="*/ 81 w 768"/>
                <a:gd name="T33" fmla="*/ 15 h 29"/>
                <a:gd name="T34" fmla="*/ 96 w 768"/>
                <a:gd name="T35" fmla="*/ 0 h 29"/>
                <a:gd name="T36" fmla="*/ 136 w 768"/>
                <a:gd name="T37" fmla="*/ 0 h 29"/>
                <a:gd name="T38" fmla="*/ 150 w 768"/>
                <a:gd name="T39" fmla="*/ 15 h 29"/>
                <a:gd name="T40" fmla="*/ 136 w 768"/>
                <a:gd name="T41" fmla="*/ 29 h 29"/>
                <a:gd name="T42" fmla="*/ 55 w 768"/>
                <a:gd name="T43" fmla="*/ 29 h 29"/>
                <a:gd name="T44" fmla="*/ 15 w 768"/>
                <a:gd name="T45" fmla="*/ 29 h 29"/>
                <a:gd name="T46" fmla="*/ 0 w 768"/>
                <a:gd name="T47" fmla="*/ 15 h 29"/>
                <a:gd name="T48" fmla="*/ 15 w 768"/>
                <a:gd name="T49" fmla="*/ 0 h 29"/>
                <a:gd name="T50" fmla="*/ 55 w 768"/>
                <a:gd name="T51" fmla="*/ 0 h 29"/>
                <a:gd name="T52" fmla="*/ 70 w 768"/>
                <a:gd name="T53" fmla="*/ 15 h 29"/>
                <a:gd name="T54" fmla="*/ 55 w 768"/>
                <a:gd name="T5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8" h="29">
                  <a:moveTo>
                    <a:pt x="753" y="29"/>
                  </a:moveTo>
                  <a:cubicBezTo>
                    <a:pt x="674" y="29"/>
                    <a:pt x="674" y="29"/>
                    <a:pt x="674" y="29"/>
                  </a:cubicBezTo>
                  <a:cubicBezTo>
                    <a:pt x="666" y="29"/>
                    <a:pt x="659" y="23"/>
                    <a:pt x="659" y="15"/>
                  </a:cubicBezTo>
                  <a:cubicBezTo>
                    <a:pt x="659" y="6"/>
                    <a:pt x="666" y="0"/>
                    <a:pt x="674" y="0"/>
                  </a:cubicBezTo>
                  <a:cubicBezTo>
                    <a:pt x="753" y="0"/>
                    <a:pt x="753" y="0"/>
                    <a:pt x="753" y="0"/>
                  </a:cubicBezTo>
                  <a:cubicBezTo>
                    <a:pt x="761" y="0"/>
                    <a:pt x="768" y="6"/>
                    <a:pt x="768" y="15"/>
                  </a:cubicBezTo>
                  <a:cubicBezTo>
                    <a:pt x="768" y="23"/>
                    <a:pt x="761" y="29"/>
                    <a:pt x="753" y="29"/>
                  </a:cubicBezTo>
                  <a:close/>
                  <a:moveTo>
                    <a:pt x="449" y="29"/>
                  </a:moveTo>
                  <a:cubicBezTo>
                    <a:pt x="361" y="29"/>
                    <a:pt x="361" y="29"/>
                    <a:pt x="361" y="29"/>
                  </a:cubicBezTo>
                  <a:cubicBezTo>
                    <a:pt x="352" y="29"/>
                    <a:pt x="346" y="23"/>
                    <a:pt x="346" y="15"/>
                  </a:cubicBezTo>
                  <a:cubicBezTo>
                    <a:pt x="346" y="6"/>
                    <a:pt x="352" y="0"/>
                    <a:pt x="361" y="0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57" y="0"/>
                    <a:pt x="464" y="6"/>
                    <a:pt x="464" y="15"/>
                  </a:cubicBezTo>
                  <a:cubicBezTo>
                    <a:pt x="464" y="23"/>
                    <a:pt x="457" y="29"/>
                    <a:pt x="449" y="29"/>
                  </a:cubicBezTo>
                  <a:close/>
                  <a:moveTo>
                    <a:pt x="136" y="29"/>
                  </a:moveTo>
                  <a:cubicBezTo>
                    <a:pt x="96" y="29"/>
                    <a:pt x="96" y="29"/>
                    <a:pt x="96" y="29"/>
                  </a:cubicBezTo>
                  <a:cubicBezTo>
                    <a:pt x="88" y="29"/>
                    <a:pt x="81" y="23"/>
                    <a:pt x="81" y="15"/>
                  </a:cubicBezTo>
                  <a:cubicBezTo>
                    <a:pt x="81" y="6"/>
                    <a:pt x="88" y="0"/>
                    <a:pt x="9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44" y="0"/>
                    <a:pt x="150" y="6"/>
                    <a:pt x="150" y="15"/>
                  </a:cubicBezTo>
                  <a:cubicBezTo>
                    <a:pt x="150" y="23"/>
                    <a:pt x="144" y="29"/>
                    <a:pt x="136" y="29"/>
                  </a:cubicBezTo>
                  <a:close/>
                  <a:moveTo>
                    <a:pt x="55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3" y="0"/>
                    <a:pt x="70" y="6"/>
                    <a:pt x="70" y="15"/>
                  </a:cubicBezTo>
                  <a:cubicBezTo>
                    <a:pt x="70" y="23"/>
                    <a:pt x="63" y="29"/>
                    <a:pt x="55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" name="Freeform 248"/>
            <p:cNvSpPr>
              <a:spLocks noEditPoints="1"/>
            </p:cNvSpPr>
            <p:nvPr/>
          </p:nvSpPr>
          <p:spPr bwMode="auto">
            <a:xfrm>
              <a:off x="5829300" y="2025650"/>
              <a:ext cx="474662" cy="17463"/>
            </a:xfrm>
            <a:custGeom>
              <a:avLst/>
              <a:gdLst>
                <a:gd name="T0" fmla="*/ 753 w 768"/>
                <a:gd name="T1" fmla="*/ 29 h 29"/>
                <a:gd name="T2" fmla="*/ 674 w 768"/>
                <a:gd name="T3" fmla="*/ 29 h 29"/>
                <a:gd name="T4" fmla="*/ 659 w 768"/>
                <a:gd name="T5" fmla="*/ 14 h 29"/>
                <a:gd name="T6" fmla="*/ 674 w 768"/>
                <a:gd name="T7" fmla="*/ 0 h 29"/>
                <a:gd name="T8" fmla="*/ 753 w 768"/>
                <a:gd name="T9" fmla="*/ 0 h 29"/>
                <a:gd name="T10" fmla="*/ 768 w 768"/>
                <a:gd name="T11" fmla="*/ 14 h 29"/>
                <a:gd name="T12" fmla="*/ 753 w 768"/>
                <a:gd name="T13" fmla="*/ 29 h 29"/>
                <a:gd name="T14" fmla="*/ 449 w 768"/>
                <a:gd name="T15" fmla="*/ 29 h 29"/>
                <a:gd name="T16" fmla="*/ 361 w 768"/>
                <a:gd name="T17" fmla="*/ 29 h 29"/>
                <a:gd name="T18" fmla="*/ 346 w 768"/>
                <a:gd name="T19" fmla="*/ 14 h 29"/>
                <a:gd name="T20" fmla="*/ 361 w 768"/>
                <a:gd name="T21" fmla="*/ 0 h 29"/>
                <a:gd name="T22" fmla="*/ 449 w 768"/>
                <a:gd name="T23" fmla="*/ 0 h 29"/>
                <a:gd name="T24" fmla="*/ 464 w 768"/>
                <a:gd name="T25" fmla="*/ 14 h 29"/>
                <a:gd name="T26" fmla="*/ 449 w 768"/>
                <a:gd name="T27" fmla="*/ 29 h 29"/>
                <a:gd name="T28" fmla="*/ 136 w 768"/>
                <a:gd name="T29" fmla="*/ 29 h 29"/>
                <a:gd name="T30" fmla="*/ 96 w 768"/>
                <a:gd name="T31" fmla="*/ 29 h 29"/>
                <a:gd name="T32" fmla="*/ 81 w 768"/>
                <a:gd name="T33" fmla="*/ 14 h 29"/>
                <a:gd name="T34" fmla="*/ 96 w 768"/>
                <a:gd name="T35" fmla="*/ 0 h 29"/>
                <a:gd name="T36" fmla="*/ 136 w 768"/>
                <a:gd name="T37" fmla="*/ 0 h 29"/>
                <a:gd name="T38" fmla="*/ 150 w 768"/>
                <a:gd name="T39" fmla="*/ 14 h 29"/>
                <a:gd name="T40" fmla="*/ 136 w 768"/>
                <a:gd name="T41" fmla="*/ 29 h 29"/>
                <a:gd name="T42" fmla="*/ 55 w 768"/>
                <a:gd name="T43" fmla="*/ 29 h 29"/>
                <a:gd name="T44" fmla="*/ 15 w 768"/>
                <a:gd name="T45" fmla="*/ 29 h 29"/>
                <a:gd name="T46" fmla="*/ 0 w 768"/>
                <a:gd name="T47" fmla="*/ 14 h 29"/>
                <a:gd name="T48" fmla="*/ 15 w 768"/>
                <a:gd name="T49" fmla="*/ 0 h 29"/>
                <a:gd name="T50" fmla="*/ 55 w 768"/>
                <a:gd name="T51" fmla="*/ 0 h 29"/>
                <a:gd name="T52" fmla="*/ 70 w 768"/>
                <a:gd name="T53" fmla="*/ 14 h 29"/>
                <a:gd name="T54" fmla="*/ 55 w 768"/>
                <a:gd name="T5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8" h="29">
                  <a:moveTo>
                    <a:pt x="753" y="29"/>
                  </a:moveTo>
                  <a:cubicBezTo>
                    <a:pt x="674" y="29"/>
                    <a:pt x="674" y="29"/>
                    <a:pt x="674" y="29"/>
                  </a:cubicBezTo>
                  <a:cubicBezTo>
                    <a:pt x="666" y="29"/>
                    <a:pt x="659" y="23"/>
                    <a:pt x="659" y="14"/>
                  </a:cubicBezTo>
                  <a:cubicBezTo>
                    <a:pt x="659" y="6"/>
                    <a:pt x="666" y="0"/>
                    <a:pt x="674" y="0"/>
                  </a:cubicBezTo>
                  <a:cubicBezTo>
                    <a:pt x="753" y="0"/>
                    <a:pt x="753" y="0"/>
                    <a:pt x="753" y="0"/>
                  </a:cubicBezTo>
                  <a:cubicBezTo>
                    <a:pt x="761" y="0"/>
                    <a:pt x="768" y="6"/>
                    <a:pt x="768" y="14"/>
                  </a:cubicBezTo>
                  <a:cubicBezTo>
                    <a:pt x="768" y="23"/>
                    <a:pt x="761" y="29"/>
                    <a:pt x="753" y="29"/>
                  </a:cubicBezTo>
                  <a:close/>
                  <a:moveTo>
                    <a:pt x="449" y="29"/>
                  </a:moveTo>
                  <a:cubicBezTo>
                    <a:pt x="361" y="29"/>
                    <a:pt x="361" y="29"/>
                    <a:pt x="361" y="29"/>
                  </a:cubicBezTo>
                  <a:cubicBezTo>
                    <a:pt x="352" y="29"/>
                    <a:pt x="346" y="23"/>
                    <a:pt x="346" y="14"/>
                  </a:cubicBezTo>
                  <a:cubicBezTo>
                    <a:pt x="346" y="6"/>
                    <a:pt x="352" y="0"/>
                    <a:pt x="361" y="0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57" y="0"/>
                    <a:pt x="464" y="6"/>
                    <a:pt x="464" y="14"/>
                  </a:cubicBezTo>
                  <a:cubicBezTo>
                    <a:pt x="464" y="23"/>
                    <a:pt x="457" y="29"/>
                    <a:pt x="449" y="29"/>
                  </a:cubicBezTo>
                  <a:close/>
                  <a:moveTo>
                    <a:pt x="136" y="29"/>
                  </a:moveTo>
                  <a:cubicBezTo>
                    <a:pt x="96" y="29"/>
                    <a:pt x="96" y="29"/>
                    <a:pt x="96" y="29"/>
                  </a:cubicBezTo>
                  <a:cubicBezTo>
                    <a:pt x="88" y="29"/>
                    <a:pt x="81" y="23"/>
                    <a:pt x="81" y="14"/>
                  </a:cubicBezTo>
                  <a:cubicBezTo>
                    <a:pt x="81" y="6"/>
                    <a:pt x="88" y="0"/>
                    <a:pt x="9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44" y="0"/>
                    <a:pt x="150" y="6"/>
                    <a:pt x="150" y="14"/>
                  </a:cubicBezTo>
                  <a:cubicBezTo>
                    <a:pt x="150" y="23"/>
                    <a:pt x="144" y="29"/>
                    <a:pt x="136" y="29"/>
                  </a:cubicBezTo>
                  <a:close/>
                  <a:moveTo>
                    <a:pt x="55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3" y="0"/>
                    <a:pt x="70" y="6"/>
                    <a:pt x="70" y="14"/>
                  </a:cubicBezTo>
                  <a:cubicBezTo>
                    <a:pt x="70" y="23"/>
                    <a:pt x="63" y="29"/>
                    <a:pt x="55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" name="Freeform 249"/>
            <p:cNvSpPr>
              <a:spLocks/>
            </p:cNvSpPr>
            <p:nvPr/>
          </p:nvSpPr>
          <p:spPr bwMode="auto">
            <a:xfrm>
              <a:off x="5932488" y="1970088"/>
              <a:ext cx="76200" cy="109538"/>
            </a:xfrm>
            <a:custGeom>
              <a:avLst/>
              <a:gdLst>
                <a:gd name="T0" fmla="*/ 61 w 123"/>
                <a:gd name="T1" fmla="*/ 177 h 177"/>
                <a:gd name="T2" fmla="*/ 0 w 123"/>
                <a:gd name="T3" fmla="*/ 115 h 177"/>
                <a:gd name="T4" fmla="*/ 0 w 123"/>
                <a:gd name="T5" fmla="*/ 14 h 177"/>
                <a:gd name="T6" fmla="*/ 15 w 123"/>
                <a:gd name="T7" fmla="*/ 0 h 177"/>
                <a:gd name="T8" fmla="*/ 30 w 123"/>
                <a:gd name="T9" fmla="*/ 14 h 177"/>
                <a:gd name="T10" fmla="*/ 30 w 123"/>
                <a:gd name="T11" fmla="*/ 115 h 177"/>
                <a:gd name="T12" fmla="*/ 61 w 123"/>
                <a:gd name="T13" fmla="*/ 147 h 177"/>
                <a:gd name="T14" fmla="*/ 93 w 123"/>
                <a:gd name="T15" fmla="*/ 115 h 177"/>
                <a:gd name="T16" fmla="*/ 93 w 123"/>
                <a:gd name="T17" fmla="*/ 14 h 177"/>
                <a:gd name="T18" fmla="*/ 108 w 123"/>
                <a:gd name="T19" fmla="*/ 0 h 177"/>
                <a:gd name="T20" fmla="*/ 123 w 123"/>
                <a:gd name="T21" fmla="*/ 14 h 177"/>
                <a:gd name="T22" fmla="*/ 123 w 123"/>
                <a:gd name="T23" fmla="*/ 115 h 177"/>
                <a:gd name="T24" fmla="*/ 61 w 123"/>
                <a:gd name="T2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3" h="177">
                  <a:moveTo>
                    <a:pt x="61" y="177"/>
                  </a:moveTo>
                  <a:cubicBezTo>
                    <a:pt x="27" y="177"/>
                    <a:pt x="0" y="149"/>
                    <a:pt x="0" y="1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33"/>
                    <a:pt x="44" y="147"/>
                    <a:pt x="61" y="147"/>
                  </a:cubicBezTo>
                  <a:cubicBezTo>
                    <a:pt x="79" y="147"/>
                    <a:pt x="93" y="133"/>
                    <a:pt x="93" y="115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3" y="6"/>
                    <a:pt x="100" y="0"/>
                    <a:pt x="108" y="0"/>
                  </a:cubicBezTo>
                  <a:cubicBezTo>
                    <a:pt x="116" y="0"/>
                    <a:pt x="123" y="6"/>
                    <a:pt x="123" y="14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49"/>
                    <a:pt x="95" y="177"/>
                    <a:pt x="61" y="17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" name="Freeform 250"/>
            <p:cNvSpPr>
              <a:spLocks/>
            </p:cNvSpPr>
            <p:nvPr/>
          </p:nvSpPr>
          <p:spPr bwMode="auto">
            <a:xfrm>
              <a:off x="5932488" y="1955800"/>
              <a:ext cx="46037" cy="31750"/>
            </a:xfrm>
            <a:custGeom>
              <a:avLst/>
              <a:gdLst>
                <a:gd name="T0" fmla="*/ 60 w 75"/>
                <a:gd name="T1" fmla="*/ 52 h 52"/>
                <a:gd name="T2" fmla="*/ 45 w 75"/>
                <a:gd name="T3" fmla="*/ 37 h 52"/>
                <a:gd name="T4" fmla="*/ 38 w 75"/>
                <a:gd name="T5" fmla="*/ 30 h 52"/>
                <a:gd name="T6" fmla="*/ 30 w 75"/>
                <a:gd name="T7" fmla="*/ 37 h 52"/>
                <a:gd name="T8" fmla="*/ 15 w 75"/>
                <a:gd name="T9" fmla="*/ 52 h 52"/>
                <a:gd name="T10" fmla="*/ 0 w 75"/>
                <a:gd name="T11" fmla="*/ 37 h 52"/>
                <a:gd name="T12" fmla="*/ 38 w 75"/>
                <a:gd name="T13" fmla="*/ 0 h 52"/>
                <a:gd name="T14" fmla="*/ 75 w 75"/>
                <a:gd name="T15" fmla="*/ 37 h 52"/>
                <a:gd name="T16" fmla="*/ 60 w 75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52">
                  <a:moveTo>
                    <a:pt x="60" y="52"/>
                  </a:moveTo>
                  <a:cubicBezTo>
                    <a:pt x="52" y="52"/>
                    <a:pt x="45" y="46"/>
                    <a:pt x="45" y="37"/>
                  </a:cubicBezTo>
                  <a:cubicBezTo>
                    <a:pt x="45" y="32"/>
                    <a:pt x="41" y="30"/>
                    <a:pt x="38" y="30"/>
                  </a:cubicBezTo>
                  <a:cubicBezTo>
                    <a:pt x="33" y="30"/>
                    <a:pt x="30" y="32"/>
                    <a:pt x="30" y="37"/>
                  </a:cubicBezTo>
                  <a:cubicBezTo>
                    <a:pt x="30" y="46"/>
                    <a:pt x="23" y="52"/>
                    <a:pt x="15" y="52"/>
                  </a:cubicBezTo>
                  <a:cubicBezTo>
                    <a:pt x="7" y="52"/>
                    <a:pt x="0" y="46"/>
                    <a:pt x="0" y="37"/>
                  </a:cubicBezTo>
                  <a:cubicBezTo>
                    <a:pt x="0" y="16"/>
                    <a:pt x="16" y="0"/>
                    <a:pt x="38" y="0"/>
                  </a:cubicBezTo>
                  <a:cubicBezTo>
                    <a:pt x="58" y="0"/>
                    <a:pt x="75" y="17"/>
                    <a:pt x="75" y="37"/>
                  </a:cubicBezTo>
                  <a:cubicBezTo>
                    <a:pt x="75" y="46"/>
                    <a:pt x="68" y="52"/>
                    <a:pt x="60" y="5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" name="Freeform 251"/>
            <p:cNvSpPr>
              <a:spLocks/>
            </p:cNvSpPr>
            <p:nvPr/>
          </p:nvSpPr>
          <p:spPr bwMode="auto">
            <a:xfrm>
              <a:off x="5959475" y="1970088"/>
              <a:ext cx="49212" cy="17463"/>
            </a:xfrm>
            <a:custGeom>
              <a:avLst/>
              <a:gdLst>
                <a:gd name="T0" fmla="*/ 63 w 78"/>
                <a:gd name="T1" fmla="*/ 29 h 29"/>
                <a:gd name="T2" fmla="*/ 15 w 78"/>
                <a:gd name="T3" fmla="*/ 29 h 29"/>
                <a:gd name="T4" fmla="*/ 0 w 78"/>
                <a:gd name="T5" fmla="*/ 14 h 29"/>
                <a:gd name="T6" fmla="*/ 15 w 78"/>
                <a:gd name="T7" fmla="*/ 0 h 29"/>
                <a:gd name="T8" fmla="*/ 63 w 78"/>
                <a:gd name="T9" fmla="*/ 0 h 29"/>
                <a:gd name="T10" fmla="*/ 78 w 78"/>
                <a:gd name="T11" fmla="*/ 14 h 29"/>
                <a:gd name="T12" fmla="*/ 63 w 7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29">
                  <a:moveTo>
                    <a:pt x="63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0"/>
                    <a:pt x="78" y="6"/>
                    <a:pt x="78" y="14"/>
                  </a:cubicBezTo>
                  <a:cubicBezTo>
                    <a:pt x="78" y="23"/>
                    <a:pt x="71" y="29"/>
                    <a:pt x="63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" name="Freeform 252"/>
            <p:cNvSpPr>
              <a:spLocks/>
            </p:cNvSpPr>
            <p:nvPr/>
          </p:nvSpPr>
          <p:spPr bwMode="auto">
            <a:xfrm>
              <a:off x="5961063" y="1900238"/>
              <a:ext cx="47625" cy="46038"/>
            </a:xfrm>
            <a:custGeom>
              <a:avLst/>
              <a:gdLst>
                <a:gd name="T0" fmla="*/ 38 w 76"/>
                <a:gd name="T1" fmla="*/ 76 h 76"/>
                <a:gd name="T2" fmla="*/ 0 w 76"/>
                <a:gd name="T3" fmla="*/ 39 h 76"/>
                <a:gd name="T4" fmla="*/ 25 w 76"/>
                <a:gd name="T5" fmla="*/ 3 h 76"/>
                <a:gd name="T6" fmla="*/ 44 w 76"/>
                <a:gd name="T7" fmla="*/ 11 h 76"/>
                <a:gd name="T8" fmla="*/ 36 w 76"/>
                <a:gd name="T9" fmla="*/ 30 h 76"/>
                <a:gd name="T10" fmla="*/ 30 w 76"/>
                <a:gd name="T11" fmla="*/ 39 h 76"/>
                <a:gd name="T12" fmla="*/ 46 w 76"/>
                <a:gd name="T13" fmla="*/ 39 h 76"/>
                <a:gd name="T14" fmla="*/ 61 w 76"/>
                <a:gd name="T15" fmla="*/ 24 h 76"/>
                <a:gd name="T16" fmla="*/ 76 w 76"/>
                <a:gd name="T17" fmla="*/ 39 h 76"/>
                <a:gd name="T18" fmla="*/ 38 w 76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76">
                  <a:moveTo>
                    <a:pt x="38" y="76"/>
                  </a:moveTo>
                  <a:cubicBezTo>
                    <a:pt x="17" y="76"/>
                    <a:pt x="0" y="59"/>
                    <a:pt x="0" y="39"/>
                  </a:cubicBezTo>
                  <a:cubicBezTo>
                    <a:pt x="0" y="23"/>
                    <a:pt x="10" y="9"/>
                    <a:pt x="25" y="3"/>
                  </a:cubicBezTo>
                  <a:cubicBezTo>
                    <a:pt x="33" y="0"/>
                    <a:pt x="41" y="4"/>
                    <a:pt x="44" y="11"/>
                  </a:cubicBezTo>
                  <a:cubicBezTo>
                    <a:pt x="47" y="19"/>
                    <a:pt x="44" y="27"/>
                    <a:pt x="36" y="30"/>
                  </a:cubicBezTo>
                  <a:cubicBezTo>
                    <a:pt x="33" y="32"/>
                    <a:pt x="30" y="36"/>
                    <a:pt x="30" y="39"/>
                  </a:cubicBezTo>
                  <a:cubicBezTo>
                    <a:pt x="30" y="49"/>
                    <a:pt x="46" y="49"/>
                    <a:pt x="46" y="39"/>
                  </a:cubicBezTo>
                  <a:cubicBezTo>
                    <a:pt x="46" y="30"/>
                    <a:pt x="53" y="24"/>
                    <a:pt x="61" y="24"/>
                  </a:cubicBezTo>
                  <a:cubicBezTo>
                    <a:pt x="69" y="24"/>
                    <a:pt x="76" y="30"/>
                    <a:pt x="76" y="39"/>
                  </a:cubicBezTo>
                  <a:cubicBezTo>
                    <a:pt x="76" y="60"/>
                    <a:pt x="59" y="76"/>
                    <a:pt x="38" y="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" name="Freeform 253"/>
            <p:cNvSpPr>
              <a:spLocks/>
            </p:cNvSpPr>
            <p:nvPr/>
          </p:nvSpPr>
          <p:spPr bwMode="auto">
            <a:xfrm>
              <a:off x="5940425" y="1878013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" name="Freeform 254"/>
            <p:cNvSpPr>
              <a:spLocks/>
            </p:cNvSpPr>
            <p:nvPr/>
          </p:nvSpPr>
          <p:spPr bwMode="auto">
            <a:xfrm>
              <a:off x="5976938" y="1836738"/>
              <a:ext cx="17462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4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4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1" name="Freeform 255"/>
            <p:cNvSpPr>
              <a:spLocks/>
            </p:cNvSpPr>
            <p:nvPr/>
          </p:nvSpPr>
          <p:spPr bwMode="auto">
            <a:xfrm>
              <a:off x="6126163" y="1970088"/>
              <a:ext cx="74612" cy="109538"/>
            </a:xfrm>
            <a:custGeom>
              <a:avLst/>
              <a:gdLst>
                <a:gd name="T0" fmla="*/ 62 w 123"/>
                <a:gd name="T1" fmla="*/ 177 h 177"/>
                <a:gd name="T2" fmla="*/ 0 w 123"/>
                <a:gd name="T3" fmla="*/ 115 h 177"/>
                <a:gd name="T4" fmla="*/ 0 w 123"/>
                <a:gd name="T5" fmla="*/ 14 h 177"/>
                <a:gd name="T6" fmla="*/ 15 w 123"/>
                <a:gd name="T7" fmla="*/ 0 h 177"/>
                <a:gd name="T8" fmla="*/ 30 w 123"/>
                <a:gd name="T9" fmla="*/ 14 h 177"/>
                <a:gd name="T10" fmla="*/ 30 w 123"/>
                <a:gd name="T11" fmla="*/ 115 h 177"/>
                <a:gd name="T12" fmla="*/ 62 w 123"/>
                <a:gd name="T13" fmla="*/ 147 h 177"/>
                <a:gd name="T14" fmla="*/ 94 w 123"/>
                <a:gd name="T15" fmla="*/ 115 h 177"/>
                <a:gd name="T16" fmla="*/ 94 w 123"/>
                <a:gd name="T17" fmla="*/ 14 h 177"/>
                <a:gd name="T18" fmla="*/ 108 w 123"/>
                <a:gd name="T19" fmla="*/ 0 h 177"/>
                <a:gd name="T20" fmla="*/ 123 w 123"/>
                <a:gd name="T21" fmla="*/ 14 h 177"/>
                <a:gd name="T22" fmla="*/ 123 w 123"/>
                <a:gd name="T23" fmla="*/ 115 h 177"/>
                <a:gd name="T24" fmla="*/ 62 w 123"/>
                <a:gd name="T2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3" h="177">
                  <a:moveTo>
                    <a:pt x="62" y="177"/>
                  </a:moveTo>
                  <a:cubicBezTo>
                    <a:pt x="28" y="177"/>
                    <a:pt x="0" y="149"/>
                    <a:pt x="0" y="1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33"/>
                    <a:pt x="44" y="147"/>
                    <a:pt x="62" y="147"/>
                  </a:cubicBezTo>
                  <a:cubicBezTo>
                    <a:pt x="79" y="147"/>
                    <a:pt x="94" y="133"/>
                    <a:pt x="94" y="115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6"/>
                    <a:pt x="100" y="0"/>
                    <a:pt x="108" y="0"/>
                  </a:cubicBezTo>
                  <a:cubicBezTo>
                    <a:pt x="117" y="0"/>
                    <a:pt x="123" y="6"/>
                    <a:pt x="123" y="14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49"/>
                    <a:pt x="96" y="177"/>
                    <a:pt x="62" y="17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4" name="Freeform 256"/>
            <p:cNvSpPr>
              <a:spLocks/>
            </p:cNvSpPr>
            <p:nvPr/>
          </p:nvSpPr>
          <p:spPr bwMode="auto">
            <a:xfrm>
              <a:off x="6154738" y="1970088"/>
              <a:ext cx="46037" cy="31750"/>
            </a:xfrm>
            <a:custGeom>
              <a:avLst/>
              <a:gdLst>
                <a:gd name="T0" fmla="*/ 38 w 75"/>
                <a:gd name="T1" fmla="*/ 52 h 52"/>
                <a:gd name="T2" fmla="*/ 0 w 75"/>
                <a:gd name="T3" fmla="*/ 14 h 52"/>
                <a:gd name="T4" fmla="*/ 15 w 75"/>
                <a:gd name="T5" fmla="*/ 0 h 52"/>
                <a:gd name="T6" fmla="*/ 30 w 75"/>
                <a:gd name="T7" fmla="*/ 14 h 52"/>
                <a:gd name="T8" fmla="*/ 38 w 75"/>
                <a:gd name="T9" fmla="*/ 22 h 52"/>
                <a:gd name="T10" fmla="*/ 46 w 75"/>
                <a:gd name="T11" fmla="*/ 14 h 52"/>
                <a:gd name="T12" fmla="*/ 60 w 75"/>
                <a:gd name="T13" fmla="*/ 0 h 52"/>
                <a:gd name="T14" fmla="*/ 75 w 75"/>
                <a:gd name="T15" fmla="*/ 14 h 52"/>
                <a:gd name="T16" fmla="*/ 38 w 75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52">
                  <a:moveTo>
                    <a:pt x="38" y="52"/>
                  </a:moveTo>
                  <a:cubicBezTo>
                    <a:pt x="17" y="52"/>
                    <a:pt x="0" y="35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8"/>
                    <a:pt x="33" y="22"/>
                    <a:pt x="38" y="22"/>
                  </a:cubicBezTo>
                  <a:cubicBezTo>
                    <a:pt x="42" y="22"/>
                    <a:pt x="46" y="18"/>
                    <a:pt x="46" y="14"/>
                  </a:cubicBezTo>
                  <a:cubicBezTo>
                    <a:pt x="46" y="6"/>
                    <a:pt x="52" y="0"/>
                    <a:pt x="60" y="0"/>
                  </a:cubicBezTo>
                  <a:cubicBezTo>
                    <a:pt x="69" y="0"/>
                    <a:pt x="75" y="6"/>
                    <a:pt x="75" y="14"/>
                  </a:cubicBezTo>
                  <a:cubicBezTo>
                    <a:pt x="75" y="35"/>
                    <a:pt x="58" y="52"/>
                    <a:pt x="38" y="5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5" name="Freeform 257"/>
            <p:cNvSpPr>
              <a:spLocks/>
            </p:cNvSpPr>
            <p:nvPr/>
          </p:nvSpPr>
          <p:spPr bwMode="auto">
            <a:xfrm>
              <a:off x="6126163" y="1970088"/>
              <a:ext cx="47625" cy="17463"/>
            </a:xfrm>
            <a:custGeom>
              <a:avLst/>
              <a:gdLst>
                <a:gd name="T0" fmla="*/ 63 w 78"/>
                <a:gd name="T1" fmla="*/ 29 h 29"/>
                <a:gd name="T2" fmla="*/ 15 w 78"/>
                <a:gd name="T3" fmla="*/ 29 h 29"/>
                <a:gd name="T4" fmla="*/ 0 w 78"/>
                <a:gd name="T5" fmla="*/ 14 h 29"/>
                <a:gd name="T6" fmla="*/ 15 w 78"/>
                <a:gd name="T7" fmla="*/ 0 h 29"/>
                <a:gd name="T8" fmla="*/ 63 w 78"/>
                <a:gd name="T9" fmla="*/ 0 h 29"/>
                <a:gd name="T10" fmla="*/ 78 w 78"/>
                <a:gd name="T11" fmla="*/ 14 h 29"/>
                <a:gd name="T12" fmla="*/ 63 w 7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29">
                  <a:moveTo>
                    <a:pt x="63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1" y="0"/>
                    <a:pt x="78" y="6"/>
                    <a:pt x="78" y="14"/>
                  </a:cubicBezTo>
                  <a:cubicBezTo>
                    <a:pt x="78" y="23"/>
                    <a:pt x="71" y="29"/>
                    <a:pt x="63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6" name="Freeform 258"/>
            <p:cNvSpPr>
              <a:spLocks/>
            </p:cNvSpPr>
            <p:nvPr/>
          </p:nvSpPr>
          <p:spPr bwMode="auto">
            <a:xfrm>
              <a:off x="6151563" y="1873250"/>
              <a:ext cx="46037" cy="44450"/>
            </a:xfrm>
            <a:custGeom>
              <a:avLst/>
              <a:gdLst>
                <a:gd name="T0" fmla="*/ 45 w 75"/>
                <a:gd name="T1" fmla="*/ 74 h 74"/>
                <a:gd name="T2" fmla="*/ 31 w 75"/>
                <a:gd name="T3" fmla="*/ 64 h 74"/>
                <a:gd name="T4" fmla="*/ 40 w 75"/>
                <a:gd name="T5" fmla="*/ 45 h 74"/>
                <a:gd name="T6" fmla="*/ 45 w 75"/>
                <a:gd name="T7" fmla="*/ 37 h 74"/>
                <a:gd name="T8" fmla="*/ 38 w 75"/>
                <a:gd name="T9" fmla="*/ 29 h 74"/>
                <a:gd name="T10" fmla="*/ 30 w 75"/>
                <a:gd name="T11" fmla="*/ 37 h 74"/>
                <a:gd name="T12" fmla="*/ 15 w 75"/>
                <a:gd name="T13" fmla="*/ 52 h 74"/>
                <a:gd name="T14" fmla="*/ 0 w 75"/>
                <a:gd name="T15" fmla="*/ 37 h 74"/>
                <a:gd name="T16" fmla="*/ 38 w 75"/>
                <a:gd name="T17" fmla="*/ 0 h 74"/>
                <a:gd name="T18" fmla="*/ 75 w 75"/>
                <a:gd name="T19" fmla="*/ 37 h 74"/>
                <a:gd name="T20" fmla="*/ 50 w 75"/>
                <a:gd name="T21" fmla="*/ 73 h 74"/>
                <a:gd name="T22" fmla="*/ 45 w 75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74">
                  <a:moveTo>
                    <a:pt x="45" y="74"/>
                  </a:moveTo>
                  <a:cubicBezTo>
                    <a:pt x="39" y="74"/>
                    <a:pt x="33" y="70"/>
                    <a:pt x="31" y="64"/>
                  </a:cubicBezTo>
                  <a:cubicBezTo>
                    <a:pt x="28" y="56"/>
                    <a:pt x="32" y="48"/>
                    <a:pt x="40" y="45"/>
                  </a:cubicBezTo>
                  <a:cubicBezTo>
                    <a:pt x="45" y="43"/>
                    <a:pt x="45" y="40"/>
                    <a:pt x="45" y="37"/>
                  </a:cubicBezTo>
                  <a:cubicBezTo>
                    <a:pt x="45" y="32"/>
                    <a:pt x="43" y="29"/>
                    <a:pt x="38" y="29"/>
                  </a:cubicBezTo>
                  <a:cubicBezTo>
                    <a:pt x="34" y="29"/>
                    <a:pt x="30" y="32"/>
                    <a:pt x="30" y="37"/>
                  </a:cubicBezTo>
                  <a:cubicBezTo>
                    <a:pt x="30" y="45"/>
                    <a:pt x="23" y="52"/>
                    <a:pt x="15" y="52"/>
                  </a:cubicBezTo>
                  <a:cubicBezTo>
                    <a:pt x="7" y="52"/>
                    <a:pt x="0" y="45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cubicBezTo>
                    <a:pt x="59" y="0"/>
                    <a:pt x="75" y="16"/>
                    <a:pt x="75" y="37"/>
                  </a:cubicBezTo>
                  <a:cubicBezTo>
                    <a:pt x="75" y="54"/>
                    <a:pt x="65" y="67"/>
                    <a:pt x="50" y="73"/>
                  </a:cubicBezTo>
                  <a:cubicBezTo>
                    <a:pt x="48" y="74"/>
                    <a:pt x="46" y="74"/>
                    <a:pt x="45" y="7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" name="Freeform 259"/>
            <p:cNvSpPr>
              <a:spLocks/>
            </p:cNvSpPr>
            <p:nvPr/>
          </p:nvSpPr>
          <p:spPr bwMode="auto">
            <a:xfrm>
              <a:off x="6135688" y="1933575"/>
              <a:ext cx="17462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" name="Freeform 260"/>
            <p:cNvSpPr>
              <a:spLocks/>
            </p:cNvSpPr>
            <p:nvPr/>
          </p:nvSpPr>
          <p:spPr bwMode="auto">
            <a:xfrm>
              <a:off x="6138863" y="1836738"/>
              <a:ext cx="17462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38" name="Группа 1837"/>
          <p:cNvGrpSpPr/>
          <p:nvPr/>
        </p:nvGrpSpPr>
        <p:grpSpPr>
          <a:xfrm>
            <a:off x="5834063" y="1022350"/>
            <a:ext cx="463550" cy="474663"/>
            <a:chOff x="5834063" y="1022350"/>
            <a:chExt cx="463550" cy="474663"/>
          </a:xfrm>
        </p:grpSpPr>
        <p:sp>
          <p:nvSpPr>
            <p:cNvPr id="228" name="Freeform 261"/>
            <p:cNvSpPr>
              <a:spLocks/>
            </p:cNvSpPr>
            <p:nvPr/>
          </p:nvSpPr>
          <p:spPr bwMode="auto">
            <a:xfrm>
              <a:off x="5972175" y="1022350"/>
              <a:ext cx="188912" cy="474663"/>
            </a:xfrm>
            <a:custGeom>
              <a:avLst/>
              <a:gdLst>
                <a:gd name="T0" fmla="*/ 153 w 307"/>
                <a:gd name="T1" fmla="*/ 769 h 769"/>
                <a:gd name="T2" fmla="*/ 0 w 307"/>
                <a:gd name="T3" fmla="*/ 385 h 769"/>
                <a:gd name="T4" fmla="*/ 0 w 307"/>
                <a:gd name="T5" fmla="*/ 373 h 769"/>
                <a:gd name="T6" fmla="*/ 14 w 307"/>
                <a:gd name="T7" fmla="*/ 359 h 769"/>
                <a:gd name="T8" fmla="*/ 29 w 307"/>
                <a:gd name="T9" fmla="*/ 373 h 769"/>
                <a:gd name="T10" fmla="*/ 29 w 307"/>
                <a:gd name="T11" fmla="*/ 385 h 769"/>
                <a:gd name="T12" fmla="*/ 153 w 307"/>
                <a:gd name="T13" fmla="*/ 739 h 769"/>
                <a:gd name="T14" fmla="*/ 277 w 307"/>
                <a:gd name="T15" fmla="*/ 385 h 769"/>
                <a:gd name="T16" fmla="*/ 153 w 307"/>
                <a:gd name="T17" fmla="*/ 30 h 769"/>
                <a:gd name="T18" fmla="*/ 40 w 307"/>
                <a:gd name="T19" fmla="*/ 241 h 769"/>
                <a:gd name="T20" fmla="*/ 23 w 307"/>
                <a:gd name="T21" fmla="*/ 253 h 769"/>
                <a:gd name="T22" fmla="*/ 11 w 307"/>
                <a:gd name="T23" fmla="*/ 236 h 769"/>
                <a:gd name="T24" fmla="*/ 153 w 307"/>
                <a:gd name="T25" fmla="*/ 0 h 769"/>
                <a:gd name="T26" fmla="*/ 307 w 307"/>
                <a:gd name="T27" fmla="*/ 385 h 769"/>
                <a:gd name="T28" fmla="*/ 153 w 307"/>
                <a:gd name="T29" fmla="*/ 769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7" h="769">
                  <a:moveTo>
                    <a:pt x="153" y="769"/>
                  </a:moveTo>
                  <a:cubicBezTo>
                    <a:pt x="67" y="769"/>
                    <a:pt x="0" y="600"/>
                    <a:pt x="0" y="385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65"/>
                    <a:pt x="6" y="359"/>
                    <a:pt x="14" y="359"/>
                  </a:cubicBezTo>
                  <a:cubicBezTo>
                    <a:pt x="23" y="359"/>
                    <a:pt x="29" y="365"/>
                    <a:pt x="29" y="373"/>
                  </a:cubicBezTo>
                  <a:cubicBezTo>
                    <a:pt x="29" y="385"/>
                    <a:pt x="29" y="385"/>
                    <a:pt x="29" y="385"/>
                  </a:cubicBezTo>
                  <a:cubicBezTo>
                    <a:pt x="29" y="593"/>
                    <a:pt x="95" y="739"/>
                    <a:pt x="153" y="739"/>
                  </a:cubicBezTo>
                  <a:cubicBezTo>
                    <a:pt x="212" y="739"/>
                    <a:pt x="277" y="593"/>
                    <a:pt x="277" y="385"/>
                  </a:cubicBezTo>
                  <a:cubicBezTo>
                    <a:pt x="277" y="175"/>
                    <a:pt x="212" y="30"/>
                    <a:pt x="153" y="30"/>
                  </a:cubicBezTo>
                  <a:cubicBezTo>
                    <a:pt x="106" y="30"/>
                    <a:pt x="61" y="114"/>
                    <a:pt x="40" y="241"/>
                  </a:cubicBezTo>
                  <a:cubicBezTo>
                    <a:pt x="39" y="249"/>
                    <a:pt x="32" y="254"/>
                    <a:pt x="23" y="253"/>
                  </a:cubicBezTo>
                  <a:cubicBezTo>
                    <a:pt x="15" y="251"/>
                    <a:pt x="10" y="244"/>
                    <a:pt x="11" y="236"/>
                  </a:cubicBezTo>
                  <a:cubicBezTo>
                    <a:pt x="35" y="90"/>
                    <a:pt x="89" y="0"/>
                    <a:pt x="153" y="0"/>
                  </a:cubicBezTo>
                  <a:cubicBezTo>
                    <a:pt x="239" y="0"/>
                    <a:pt x="307" y="169"/>
                    <a:pt x="307" y="385"/>
                  </a:cubicBezTo>
                  <a:cubicBezTo>
                    <a:pt x="307" y="600"/>
                    <a:pt x="239" y="769"/>
                    <a:pt x="153" y="76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" name="Freeform 262"/>
            <p:cNvSpPr>
              <a:spLocks/>
            </p:cNvSpPr>
            <p:nvPr/>
          </p:nvSpPr>
          <p:spPr bwMode="auto">
            <a:xfrm>
              <a:off x="6035675" y="1230313"/>
              <a:ext cx="61912" cy="60325"/>
            </a:xfrm>
            <a:custGeom>
              <a:avLst/>
              <a:gdLst>
                <a:gd name="T0" fmla="*/ 49 w 98"/>
                <a:gd name="T1" fmla="*/ 97 h 97"/>
                <a:gd name="T2" fmla="*/ 0 w 98"/>
                <a:gd name="T3" fmla="*/ 49 h 97"/>
                <a:gd name="T4" fmla="*/ 49 w 98"/>
                <a:gd name="T5" fmla="*/ 0 h 97"/>
                <a:gd name="T6" fmla="*/ 64 w 98"/>
                <a:gd name="T7" fmla="*/ 15 h 97"/>
                <a:gd name="T8" fmla="*/ 49 w 98"/>
                <a:gd name="T9" fmla="*/ 29 h 97"/>
                <a:gd name="T10" fmla="*/ 30 w 98"/>
                <a:gd name="T11" fmla="*/ 49 h 97"/>
                <a:gd name="T12" fmla="*/ 49 w 98"/>
                <a:gd name="T13" fmla="*/ 67 h 97"/>
                <a:gd name="T14" fmla="*/ 68 w 98"/>
                <a:gd name="T15" fmla="*/ 49 h 97"/>
                <a:gd name="T16" fmla="*/ 83 w 98"/>
                <a:gd name="T17" fmla="*/ 34 h 97"/>
                <a:gd name="T18" fmla="*/ 98 w 98"/>
                <a:gd name="T19" fmla="*/ 49 h 97"/>
                <a:gd name="T20" fmla="*/ 49 w 98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7">
                  <a:moveTo>
                    <a:pt x="49" y="97"/>
                  </a:moveTo>
                  <a:cubicBezTo>
                    <a:pt x="22" y="97"/>
                    <a:pt x="0" y="76"/>
                    <a:pt x="0" y="49"/>
                  </a:cubicBezTo>
                  <a:cubicBezTo>
                    <a:pt x="0" y="21"/>
                    <a:pt x="22" y="0"/>
                    <a:pt x="49" y="0"/>
                  </a:cubicBezTo>
                  <a:cubicBezTo>
                    <a:pt x="57" y="0"/>
                    <a:pt x="64" y="6"/>
                    <a:pt x="64" y="15"/>
                  </a:cubicBezTo>
                  <a:cubicBezTo>
                    <a:pt x="64" y="23"/>
                    <a:pt x="57" y="29"/>
                    <a:pt x="49" y="29"/>
                  </a:cubicBezTo>
                  <a:cubicBezTo>
                    <a:pt x="38" y="29"/>
                    <a:pt x="30" y="38"/>
                    <a:pt x="30" y="49"/>
                  </a:cubicBezTo>
                  <a:cubicBezTo>
                    <a:pt x="30" y="59"/>
                    <a:pt x="38" y="67"/>
                    <a:pt x="49" y="67"/>
                  </a:cubicBezTo>
                  <a:cubicBezTo>
                    <a:pt x="60" y="67"/>
                    <a:pt x="68" y="59"/>
                    <a:pt x="68" y="49"/>
                  </a:cubicBezTo>
                  <a:cubicBezTo>
                    <a:pt x="68" y="41"/>
                    <a:pt x="75" y="34"/>
                    <a:pt x="83" y="34"/>
                  </a:cubicBezTo>
                  <a:cubicBezTo>
                    <a:pt x="91" y="34"/>
                    <a:pt x="98" y="41"/>
                    <a:pt x="98" y="49"/>
                  </a:cubicBezTo>
                  <a:cubicBezTo>
                    <a:pt x="98" y="75"/>
                    <a:pt x="76" y="97"/>
                    <a:pt x="49" y="9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" name="Freeform 263"/>
            <p:cNvSpPr>
              <a:spLocks/>
            </p:cNvSpPr>
            <p:nvPr/>
          </p:nvSpPr>
          <p:spPr bwMode="auto">
            <a:xfrm>
              <a:off x="5834063" y="1095375"/>
              <a:ext cx="463550" cy="309563"/>
            </a:xfrm>
            <a:custGeom>
              <a:avLst/>
              <a:gdLst>
                <a:gd name="T0" fmla="*/ 146 w 751"/>
                <a:gd name="T1" fmla="*/ 502 h 502"/>
                <a:gd name="T2" fmla="*/ 43 w 751"/>
                <a:gd name="T3" fmla="*/ 458 h 502"/>
                <a:gd name="T4" fmla="*/ 299 w 751"/>
                <a:gd name="T5" fmla="*/ 133 h 502"/>
                <a:gd name="T6" fmla="*/ 709 w 751"/>
                <a:gd name="T7" fmla="*/ 74 h 502"/>
                <a:gd name="T8" fmla="*/ 452 w 751"/>
                <a:gd name="T9" fmla="*/ 399 h 502"/>
                <a:gd name="T10" fmla="*/ 442 w 751"/>
                <a:gd name="T11" fmla="*/ 406 h 502"/>
                <a:gd name="T12" fmla="*/ 422 w 751"/>
                <a:gd name="T13" fmla="*/ 399 h 502"/>
                <a:gd name="T14" fmla="*/ 429 w 751"/>
                <a:gd name="T15" fmla="*/ 379 h 502"/>
                <a:gd name="T16" fmla="*/ 435 w 751"/>
                <a:gd name="T17" fmla="*/ 375 h 502"/>
                <a:gd name="T18" fmla="*/ 438 w 751"/>
                <a:gd name="T19" fmla="*/ 373 h 502"/>
                <a:gd name="T20" fmla="*/ 683 w 751"/>
                <a:gd name="T21" fmla="*/ 89 h 502"/>
                <a:gd name="T22" fmla="*/ 314 w 751"/>
                <a:gd name="T23" fmla="*/ 159 h 502"/>
                <a:gd name="T24" fmla="*/ 69 w 751"/>
                <a:gd name="T25" fmla="*/ 443 h 502"/>
                <a:gd name="T26" fmla="*/ 307 w 751"/>
                <a:gd name="T27" fmla="*/ 436 h 502"/>
                <a:gd name="T28" fmla="*/ 326 w 751"/>
                <a:gd name="T29" fmla="*/ 445 h 502"/>
                <a:gd name="T30" fmla="*/ 318 w 751"/>
                <a:gd name="T31" fmla="*/ 464 h 502"/>
                <a:gd name="T32" fmla="*/ 146 w 751"/>
                <a:gd name="T33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1" h="502">
                  <a:moveTo>
                    <a:pt x="146" y="502"/>
                  </a:moveTo>
                  <a:cubicBezTo>
                    <a:pt x="96" y="502"/>
                    <a:pt x="60" y="487"/>
                    <a:pt x="43" y="458"/>
                  </a:cubicBezTo>
                  <a:cubicBezTo>
                    <a:pt x="0" y="383"/>
                    <a:pt x="109" y="243"/>
                    <a:pt x="299" y="133"/>
                  </a:cubicBezTo>
                  <a:cubicBezTo>
                    <a:pt x="486" y="26"/>
                    <a:pt x="666" y="0"/>
                    <a:pt x="709" y="74"/>
                  </a:cubicBezTo>
                  <a:cubicBezTo>
                    <a:pt x="751" y="149"/>
                    <a:pt x="639" y="292"/>
                    <a:pt x="452" y="399"/>
                  </a:cubicBezTo>
                  <a:cubicBezTo>
                    <a:pt x="449" y="402"/>
                    <a:pt x="445" y="404"/>
                    <a:pt x="442" y="406"/>
                  </a:cubicBezTo>
                  <a:cubicBezTo>
                    <a:pt x="435" y="409"/>
                    <a:pt x="426" y="406"/>
                    <a:pt x="422" y="399"/>
                  </a:cubicBezTo>
                  <a:cubicBezTo>
                    <a:pt x="419" y="392"/>
                    <a:pt x="422" y="383"/>
                    <a:pt x="429" y="379"/>
                  </a:cubicBezTo>
                  <a:cubicBezTo>
                    <a:pt x="431" y="378"/>
                    <a:pt x="433" y="377"/>
                    <a:pt x="435" y="375"/>
                  </a:cubicBezTo>
                  <a:cubicBezTo>
                    <a:pt x="435" y="375"/>
                    <a:pt x="437" y="374"/>
                    <a:pt x="438" y="373"/>
                  </a:cubicBezTo>
                  <a:cubicBezTo>
                    <a:pt x="618" y="269"/>
                    <a:pt x="712" y="140"/>
                    <a:pt x="683" y="89"/>
                  </a:cubicBezTo>
                  <a:cubicBezTo>
                    <a:pt x="654" y="38"/>
                    <a:pt x="495" y="55"/>
                    <a:pt x="314" y="159"/>
                  </a:cubicBezTo>
                  <a:cubicBezTo>
                    <a:pt x="130" y="265"/>
                    <a:pt x="39" y="392"/>
                    <a:pt x="69" y="443"/>
                  </a:cubicBezTo>
                  <a:cubicBezTo>
                    <a:pt x="92" y="484"/>
                    <a:pt x="190" y="481"/>
                    <a:pt x="307" y="436"/>
                  </a:cubicBezTo>
                  <a:cubicBezTo>
                    <a:pt x="315" y="433"/>
                    <a:pt x="323" y="437"/>
                    <a:pt x="326" y="445"/>
                  </a:cubicBezTo>
                  <a:cubicBezTo>
                    <a:pt x="329" y="452"/>
                    <a:pt x="325" y="461"/>
                    <a:pt x="318" y="464"/>
                  </a:cubicBezTo>
                  <a:cubicBezTo>
                    <a:pt x="252" y="489"/>
                    <a:pt x="193" y="502"/>
                    <a:pt x="146" y="50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" name="Freeform 264"/>
            <p:cNvSpPr>
              <a:spLocks/>
            </p:cNvSpPr>
            <p:nvPr/>
          </p:nvSpPr>
          <p:spPr bwMode="auto">
            <a:xfrm>
              <a:off x="5834063" y="1109663"/>
              <a:ext cx="458787" cy="295275"/>
            </a:xfrm>
            <a:custGeom>
              <a:avLst/>
              <a:gdLst>
                <a:gd name="T0" fmla="*/ 606 w 741"/>
                <a:gd name="T1" fmla="*/ 478 h 478"/>
                <a:gd name="T2" fmla="*/ 299 w 741"/>
                <a:gd name="T3" fmla="*/ 376 h 478"/>
                <a:gd name="T4" fmla="*/ 43 w 741"/>
                <a:gd name="T5" fmla="*/ 51 h 478"/>
                <a:gd name="T6" fmla="*/ 201 w 741"/>
                <a:gd name="T7" fmla="*/ 13 h 478"/>
                <a:gd name="T8" fmla="*/ 452 w 741"/>
                <a:gd name="T9" fmla="*/ 110 h 478"/>
                <a:gd name="T10" fmla="*/ 463 w 741"/>
                <a:gd name="T11" fmla="*/ 116 h 478"/>
                <a:gd name="T12" fmla="*/ 467 w 741"/>
                <a:gd name="T13" fmla="*/ 137 h 478"/>
                <a:gd name="T14" fmla="*/ 446 w 741"/>
                <a:gd name="T15" fmla="*/ 141 h 478"/>
                <a:gd name="T16" fmla="*/ 438 w 741"/>
                <a:gd name="T17" fmla="*/ 137 h 478"/>
                <a:gd name="T18" fmla="*/ 196 w 741"/>
                <a:gd name="T19" fmla="*/ 43 h 478"/>
                <a:gd name="T20" fmla="*/ 69 w 741"/>
                <a:gd name="T21" fmla="*/ 66 h 478"/>
                <a:gd name="T22" fmla="*/ 314 w 741"/>
                <a:gd name="T23" fmla="*/ 350 h 478"/>
                <a:gd name="T24" fmla="*/ 683 w 741"/>
                <a:gd name="T25" fmla="*/ 420 h 478"/>
                <a:gd name="T26" fmla="*/ 557 w 741"/>
                <a:gd name="T27" fmla="*/ 218 h 478"/>
                <a:gd name="T28" fmla="*/ 555 w 741"/>
                <a:gd name="T29" fmla="*/ 197 h 478"/>
                <a:gd name="T30" fmla="*/ 576 w 741"/>
                <a:gd name="T31" fmla="*/ 195 h 478"/>
                <a:gd name="T32" fmla="*/ 709 w 741"/>
                <a:gd name="T33" fmla="*/ 435 h 478"/>
                <a:gd name="T34" fmla="*/ 606 w 741"/>
                <a:gd name="T35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1" h="478">
                  <a:moveTo>
                    <a:pt x="606" y="478"/>
                  </a:moveTo>
                  <a:cubicBezTo>
                    <a:pt x="526" y="478"/>
                    <a:pt x="414" y="442"/>
                    <a:pt x="299" y="376"/>
                  </a:cubicBezTo>
                  <a:cubicBezTo>
                    <a:pt x="109" y="266"/>
                    <a:pt x="0" y="127"/>
                    <a:pt x="43" y="51"/>
                  </a:cubicBezTo>
                  <a:cubicBezTo>
                    <a:pt x="65" y="14"/>
                    <a:pt x="121" y="0"/>
                    <a:pt x="201" y="13"/>
                  </a:cubicBezTo>
                  <a:cubicBezTo>
                    <a:pt x="277" y="26"/>
                    <a:pt x="366" y="60"/>
                    <a:pt x="452" y="110"/>
                  </a:cubicBezTo>
                  <a:cubicBezTo>
                    <a:pt x="456" y="112"/>
                    <a:pt x="460" y="114"/>
                    <a:pt x="463" y="116"/>
                  </a:cubicBezTo>
                  <a:cubicBezTo>
                    <a:pt x="470" y="121"/>
                    <a:pt x="472" y="130"/>
                    <a:pt x="467" y="137"/>
                  </a:cubicBezTo>
                  <a:cubicBezTo>
                    <a:pt x="462" y="144"/>
                    <a:pt x="453" y="145"/>
                    <a:pt x="446" y="141"/>
                  </a:cubicBezTo>
                  <a:cubicBezTo>
                    <a:pt x="444" y="139"/>
                    <a:pt x="441" y="138"/>
                    <a:pt x="438" y="137"/>
                  </a:cubicBezTo>
                  <a:cubicBezTo>
                    <a:pt x="354" y="88"/>
                    <a:pt x="268" y="54"/>
                    <a:pt x="196" y="43"/>
                  </a:cubicBezTo>
                  <a:cubicBezTo>
                    <a:pt x="130" y="32"/>
                    <a:pt x="84" y="40"/>
                    <a:pt x="69" y="66"/>
                  </a:cubicBezTo>
                  <a:cubicBezTo>
                    <a:pt x="39" y="118"/>
                    <a:pt x="130" y="244"/>
                    <a:pt x="314" y="350"/>
                  </a:cubicBezTo>
                  <a:cubicBezTo>
                    <a:pt x="495" y="455"/>
                    <a:pt x="654" y="471"/>
                    <a:pt x="683" y="420"/>
                  </a:cubicBezTo>
                  <a:cubicBezTo>
                    <a:pt x="706" y="380"/>
                    <a:pt x="654" y="297"/>
                    <a:pt x="557" y="218"/>
                  </a:cubicBezTo>
                  <a:cubicBezTo>
                    <a:pt x="551" y="213"/>
                    <a:pt x="550" y="203"/>
                    <a:pt x="555" y="197"/>
                  </a:cubicBezTo>
                  <a:cubicBezTo>
                    <a:pt x="560" y="190"/>
                    <a:pt x="569" y="190"/>
                    <a:pt x="576" y="195"/>
                  </a:cubicBezTo>
                  <a:cubicBezTo>
                    <a:pt x="690" y="287"/>
                    <a:pt x="741" y="379"/>
                    <a:pt x="709" y="435"/>
                  </a:cubicBezTo>
                  <a:cubicBezTo>
                    <a:pt x="693" y="464"/>
                    <a:pt x="656" y="478"/>
                    <a:pt x="606" y="47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37" name="Группа 1836"/>
          <p:cNvGrpSpPr/>
          <p:nvPr/>
        </p:nvGrpSpPr>
        <p:grpSpPr>
          <a:xfrm>
            <a:off x="5181600" y="1022350"/>
            <a:ext cx="406400" cy="474663"/>
            <a:chOff x="5181600" y="1022350"/>
            <a:chExt cx="406400" cy="474663"/>
          </a:xfrm>
        </p:grpSpPr>
        <p:sp>
          <p:nvSpPr>
            <p:cNvPr id="233" name="Freeform 265"/>
            <p:cNvSpPr>
              <a:spLocks/>
            </p:cNvSpPr>
            <p:nvPr/>
          </p:nvSpPr>
          <p:spPr bwMode="auto">
            <a:xfrm>
              <a:off x="5181600" y="1058863"/>
              <a:ext cx="406400" cy="438150"/>
            </a:xfrm>
            <a:custGeom>
              <a:avLst/>
              <a:gdLst>
                <a:gd name="T0" fmla="*/ 522 w 659"/>
                <a:gd name="T1" fmla="*/ 711 h 711"/>
                <a:gd name="T2" fmla="*/ 131 w 659"/>
                <a:gd name="T3" fmla="*/ 711 h 711"/>
                <a:gd name="T4" fmla="*/ 85 w 659"/>
                <a:gd name="T5" fmla="*/ 691 h 711"/>
                <a:gd name="T6" fmla="*/ 19 w 659"/>
                <a:gd name="T7" fmla="*/ 626 h 711"/>
                <a:gd name="T8" fmla="*/ 0 w 659"/>
                <a:gd name="T9" fmla="*/ 579 h 711"/>
                <a:gd name="T10" fmla="*/ 19 w 659"/>
                <a:gd name="T11" fmla="*/ 533 h 711"/>
                <a:gd name="T12" fmla="*/ 260 w 659"/>
                <a:gd name="T13" fmla="*/ 291 h 711"/>
                <a:gd name="T14" fmla="*/ 260 w 659"/>
                <a:gd name="T15" fmla="*/ 67 h 711"/>
                <a:gd name="T16" fmla="*/ 275 w 659"/>
                <a:gd name="T17" fmla="*/ 52 h 711"/>
                <a:gd name="T18" fmla="*/ 290 w 659"/>
                <a:gd name="T19" fmla="*/ 67 h 711"/>
                <a:gd name="T20" fmla="*/ 290 w 659"/>
                <a:gd name="T21" fmla="*/ 297 h 711"/>
                <a:gd name="T22" fmla="*/ 285 w 659"/>
                <a:gd name="T23" fmla="*/ 308 h 711"/>
                <a:gd name="T24" fmla="*/ 40 w 659"/>
                <a:gd name="T25" fmla="*/ 553 h 711"/>
                <a:gd name="T26" fmla="*/ 29 w 659"/>
                <a:gd name="T27" fmla="*/ 579 h 711"/>
                <a:gd name="T28" fmla="*/ 40 w 659"/>
                <a:gd name="T29" fmla="*/ 605 h 711"/>
                <a:gd name="T30" fmla="*/ 106 w 659"/>
                <a:gd name="T31" fmla="*/ 670 h 711"/>
                <a:gd name="T32" fmla="*/ 131 w 659"/>
                <a:gd name="T33" fmla="*/ 681 h 711"/>
                <a:gd name="T34" fmla="*/ 522 w 659"/>
                <a:gd name="T35" fmla="*/ 681 h 711"/>
                <a:gd name="T36" fmla="*/ 547 w 659"/>
                <a:gd name="T37" fmla="*/ 670 h 711"/>
                <a:gd name="T38" fmla="*/ 612 w 659"/>
                <a:gd name="T39" fmla="*/ 605 h 711"/>
                <a:gd name="T40" fmla="*/ 612 w 659"/>
                <a:gd name="T41" fmla="*/ 554 h 711"/>
                <a:gd name="T42" fmla="*/ 371 w 659"/>
                <a:gd name="T43" fmla="*/ 312 h 711"/>
                <a:gd name="T44" fmla="*/ 366 w 659"/>
                <a:gd name="T45" fmla="*/ 301 h 711"/>
                <a:gd name="T46" fmla="*/ 366 w 659"/>
                <a:gd name="T47" fmla="*/ 15 h 711"/>
                <a:gd name="T48" fmla="*/ 381 w 659"/>
                <a:gd name="T49" fmla="*/ 0 h 711"/>
                <a:gd name="T50" fmla="*/ 396 w 659"/>
                <a:gd name="T51" fmla="*/ 15 h 711"/>
                <a:gd name="T52" fmla="*/ 396 w 659"/>
                <a:gd name="T53" fmla="*/ 295 h 711"/>
                <a:gd name="T54" fmla="*/ 633 w 659"/>
                <a:gd name="T55" fmla="*/ 533 h 711"/>
                <a:gd name="T56" fmla="*/ 633 w 659"/>
                <a:gd name="T57" fmla="*/ 626 h 711"/>
                <a:gd name="T58" fmla="*/ 568 w 659"/>
                <a:gd name="T59" fmla="*/ 691 h 711"/>
                <a:gd name="T60" fmla="*/ 522 w 659"/>
                <a:gd name="T61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9" h="711">
                  <a:moveTo>
                    <a:pt x="522" y="711"/>
                  </a:moveTo>
                  <a:cubicBezTo>
                    <a:pt x="131" y="711"/>
                    <a:pt x="131" y="711"/>
                    <a:pt x="131" y="711"/>
                  </a:cubicBezTo>
                  <a:cubicBezTo>
                    <a:pt x="113" y="711"/>
                    <a:pt x="97" y="704"/>
                    <a:pt x="85" y="691"/>
                  </a:cubicBezTo>
                  <a:cubicBezTo>
                    <a:pt x="19" y="626"/>
                    <a:pt x="19" y="626"/>
                    <a:pt x="19" y="626"/>
                  </a:cubicBezTo>
                  <a:cubicBezTo>
                    <a:pt x="7" y="613"/>
                    <a:pt x="0" y="597"/>
                    <a:pt x="0" y="579"/>
                  </a:cubicBezTo>
                  <a:cubicBezTo>
                    <a:pt x="0" y="562"/>
                    <a:pt x="7" y="545"/>
                    <a:pt x="19" y="533"/>
                  </a:cubicBezTo>
                  <a:cubicBezTo>
                    <a:pt x="260" y="291"/>
                    <a:pt x="260" y="291"/>
                    <a:pt x="260" y="291"/>
                  </a:cubicBezTo>
                  <a:cubicBezTo>
                    <a:pt x="260" y="67"/>
                    <a:pt x="260" y="67"/>
                    <a:pt x="260" y="67"/>
                  </a:cubicBezTo>
                  <a:cubicBezTo>
                    <a:pt x="260" y="59"/>
                    <a:pt x="267" y="52"/>
                    <a:pt x="275" y="52"/>
                  </a:cubicBezTo>
                  <a:cubicBezTo>
                    <a:pt x="283" y="52"/>
                    <a:pt x="290" y="59"/>
                    <a:pt x="290" y="67"/>
                  </a:cubicBezTo>
                  <a:cubicBezTo>
                    <a:pt x="290" y="297"/>
                    <a:pt x="290" y="297"/>
                    <a:pt x="290" y="297"/>
                  </a:cubicBezTo>
                  <a:cubicBezTo>
                    <a:pt x="290" y="301"/>
                    <a:pt x="288" y="305"/>
                    <a:pt x="285" y="308"/>
                  </a:cubicBezTo>
                  <a:cubicBezTo>
                    <a:pt x="40" y="553"/>
                    <a:pt x="40" y="553"/>
                    <a:pt x="40" y="553"/>
                  </a:cubicBezTo>
                  <a:cubicBezTo>
                    <a:pt x="33" y="560"/>
                    <a:pt x="29" y="570"/>
                    <a:pt x="29" y="579"/>
                  </a:cubicBezTo>
                  <a:cubicBezTo>
                    <a:pt x="29" y="589"/>
                    <a:pt x="33" y="598"/>
                    <a:pt x="40" y="605"/>
                  </a:cubicBezTo>
                  <a:cubicBezTo>
                    <a:pt x="106" y="670"/>
                    <a:pt x="106" y="670"/>
                    <a:pt x="106" y="670"/>
                  </a:cubicBezTo>
                  <a:cubicBezTo>
                    <a:pt x="113" y="677"/>
                    <a:pt x="121" y="681"/>
                    <a:pt x="131" y="681"/>
                  </a:cubicBezTo>
                  <a:cubicBezTo>
                    <a:pt x="522" y="681"/>
                    <a:pt x="522" y="681"/>
                    <a:pt x="522" y="681"/>
                  </a:cubicBezTo>
                  <a:cubicBezTo>
                    <a:pt x="532" y="681"/>
                    <a:pt x="540" y="677"/>
                    <a:pt x="547" y="670"/>
                  </a:cubicBezTo>
                  <a:cubicBezTo>
                    <a:pt x="612" y="605"/>
                    <a:pt x="612" y="605"/>
                    <a:pt x="612" y="605"/>
                  </a:cubicBezTo>
                  <a:cubicBezTo>
                    <a:pt x="627" y="591"/>
                    <a:pt x="627" y="568"/>
                    <a:pt x="612" y="554"/>
                  </a:cubicBezTo>
                  <a:cubicBezTo>
                    <a:pt x="371" y="312"/>
                    <a:pt x="371" y="312"/>
                    <a:pt x="371" y="312"/>
                  </a:cubicBezTo>
                  <a:cubicBezTo>
                    <a:pt x="368" y="309"/>
                    <a:pt x="366" y="305"/>
                    <a:pt x="366" y="301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6" y="7"/>
                    <a:pt x="373" y="0"/>
                    <a:pt x="381" y="0"/>
                  </a:cubicBezTo>
                  <a:cubicBezTo>
                    <a:pt x="389" y="0"/>
                    <a:pt x="396" y="7"/>
                    <a:pt x="396" y="15"/>
                  </a:cubicBezTo>
                  <a:cubicBezTo>
                    <a:pt x="396" y="295"/>
                    <a:pt x="396" y="295"/>
                    <a:pt x="396" y="295"/>
                  </a:cubicBezTo>
                  <a:cubicBezTo>
                    <a:pt x="633" y="533"/>
                    <a:pt x="633" y="533"/>
                    <a:pt x="633" y="533"/>
                  </a:cubicBezTo>
                  <a:cubicBezTo>
                    <a:pt x="659" y="558"/>
                    <a:pt x="659" y="600"/>
                    <a:pt x="633" y="626"/>
                  </a:cubicBezTo>
                  <a:cubicBezTo>
                    <a:pt x="568" y="691"/>
                    <a:pt x="568" y="691"/>
                    <a:pt x="568" y="691"/>
                  </a:cubicBezTo>
                  <a:cubicBezTo>
                    <a:pt x="555" y="704"/>
                    <a:pt x="539" y="711"/>
                    <a:pt x="522" y="71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" name="Freeform 266"/>
            <p:cNvSpPr>
              <a:spLocks/>
            </p:cNvSpPr>
            <p:nvPr/>
          </p:nvSpPr>
          <p:spPr bwMode="auto">
            <a:xfrm>
              <a:off x="5326063" y="1022350"/>
              <a:ext cx="111125" cy="53975"/>
            </a:xfrm>
            <a:custGeom>
              <a:avLst/>
              <a:gdLst>
                <a:gd name="T0" fmla="*/ 165 w 180"/>
                <a:gd name="T1" fmla="*/ 88 h 88"/>
                <a:gd name="T2" fmla="*/ 125 w 180"/>
                <a:gd name="T3" fmla="*/ 88 h 88"/>
                <a:gd name="T4" fmla="*/ 110 w 180"/>
                <a:gd name="T5" fmla="*/ 73 h 88"/>
                <a:gd name="T6" fmla="*/ 125 w 180"/>
                <a:gd name="T7" fmla="*/ 58 h 88"/>
                <a:gd name="T8" fmla="*/ 150 w 180"/>
                <a:gd name="T9" fmla="*/ 58 h 88"/>
                <a:gd name="T10" fmla="*/ 150 w 180"/>
                <a:gd name="T11" fmla="*/ 30 h 88"/>
                <a:gd name="T12" fmla="*/ 30 w 180"/>
                <a:gd name="T13" fmla="*/ 30 h 88"/>
                <a:gd name="T14" fmla="*/ 30 w 180"/>
                <a:gd name="T15" fmla="*/ 58 h 88"/>
                <a:gd name="T16" fmla="*/ 76 w 180"/>
                <a:gd name="T17" fmla="*/ 58 h 88"/>
                <a:gd name="T18" fmla="*/ 91 w 180"/>
                <a:gd name="T19" fmla="*/ 73 h 88"/>
                <a:gd name="T20" fmla="*/ 76 w 180"/>
                <a:gd name="T21" fmla="*/ 88 h 88"/>
                <a:gd name="T22" fmla="*/ 15 w 180"/>
                <a:gd name="T23" fmla="*/ 88 h 88"/>
                <a:gd name="T24" fmla="*/ 0 w 180"/>
                <a:gd name="T25" fmla="*/ 73 h 88"/>
                <a:gd name="T26" fmla="*/ 0 w 180"/>
                <a:gd name="T27" fmla="*/ 15 h 88"/>
                <a:gd name="T28" fmla="*/ 15 w 180"/>
                <a:gd name="T29" fmla="*/ 0 h 88"/>
                <a:gd name="T30" fmla="*/ 165 w 180"/>
                <a:gd name="T31" fmla="*/ 0 h 88"/>
                <a:gd name="T32" fmla="*/ 180 w 180"/>
                <a:gd name="T33" fmla="*/ 15 h 88"/>
                <a:gd name="T34" fmla="*/ 180 w 180"/>
                <a:gd name="T35" fmla="*/ 73 h 88"/>
                <a:gd name="T36" fmla="*/ 165 w 180"/>
                <a:gd name="T3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88">
                  <a:moveTo>
                    <a:pt x="165" y="88"/>
                  </a:moveTo>
                  <a:cubicBezTo>
                    <a:pt x="125" y="88"/>
                    <a:pt x="125" y="88"/>
                    <a:pt x="125" y="88"/>
                  </a:cubicBezTo>
                  <a:cubicBezTo>
                    <a:pt x="117" y="88"/>
                    <a:pt x="110" y="81"/>
                    <a:pt x="110" y="73"/>
                  </a:cubicBezTo>
                  <a:cubicBezTo>
                    <a:pt x="110" y="65"/>
                    <a:pt x="117" y="58"/>
                    <a:pt x="125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85" y="58"/>
                    <a:pt x="91" y="65"/>
                    <a:pt x="91" y="73"/>
                  </a:cubicBezTo>
                  <a:cubicBezTo>
                    <a:pt x="91" y="81"/>
                    <a:pt x="85" y="88"/>
                    <a:pt x="76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7" y="88"/>
                    <a:pt x="0" y="81"/>
                    <a:pt x="0" y="7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74" y="0"/>
                    <a:pt x="180" y="7"/>
                    <a:pt x="180" y="15"/>
                  </a:cubicBezTo>
                  <a:cubicBezTo>
                    <a:pt x="180" y="73"/>
                    <a:pt x="180" y="73"/>
                    <a:pt x="180" y="73"/>
                  </a:cubicBezTo>
                  <a:cubicBezTo>
                    <a:pt x="180" y="81"/>
                    <a:pt x="174" y="88"/>
                    <a:pt x="165" y="8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" name="Freeform 267"/>
            <p:cNvSpPr>
              <a:spLocks/>
            </p:cNvSpPr>
            <p:nvPr/>
          </p:nvSpPr>
          <p:spPr bwMode="auto">
            <a:xfrm>
              <a:off x="5214938" y="1328738"/>
              <a:ext cx="333375" cy="138113"/>
            </a:xfrm>
            <a:custGeom>
              <a:avLst/>
              <a:gdLst>
                <a:gd name="T0" fmla="*/ 457 w 540"/>
                <a:gd name="T1" fmla="*/ 224 h 224"/>
                <a:gd name="T2" fmla="*/ 84 w 540"/>
                <a:gd name="T3" fmla="*/ 224 h 224"/>
                <a:gd name="T4" fmla="*/ 69 w 540"/>
                <a:gd name="T5" fmla="*/ 218 h 224"/>
                <a:gd name="T6" fmla="*/ 6 w 540"/>
                <a:gd name="T7" fmla="*/ 155 h 224"/>
                <a:gd name="T8" fmla="*/ 0 w 540"/>
                <a:gd name="T9" fmla="*/ 141 h 224"/>
                <a:gd name="T10" fmla="*/ 6 w 540"/>
                <a:gd name="T11" fmla="*/ 127 h 224"/>
                <a:gd name="T12" fmla="*/ 89 w 540"/>
                <a:gd name="T13" fmla="*/ 44 h 224"/>
                <a:gd name="T14" fmla="*/ 99 w 540"/>
                <a:gd name="T15" fmla="*/ 40 h 224"/>
                <a:gd name="T16" fmla="*/ 140 w 540"/>
                <a:gd name="T17" fmla="*/ 40 h 224"/>
                <a:gd name="T18" fmla="*/ 206 w 540"/>
                <a:gd name="T19" fmla="*/ 0 h 224"/>
                <a:gd name="T20" fmla="*/ 271 w 540"/>
                <a:gd name="T21" fmla="*/ 40 h 224"/>
                <a:gd name="T22" fmla="*/ 392 w 540"/>
                <a:gd name="T23" fmla="*/ 40 h 224"/>
                <a:gd name="T24" fmla="*/ 407 w 540"/>
                <a:gd name="T25" fmla="*/ 55 h 224"/>
                <a:gd name="T26" fmla="*/ 392 w 540"/>
                <a:gd name="T27" fmla="*/ 69 h 224"/>
                <a:gd name="T28" fmla="*/ 262 w 540"/>
                <a:gd name="T29" fmla="*/ 69 h 224"/>
                <a:gd name="T30" fmla="*/ 248 w 540"/>
                <a:gd name="T31" fmla="*/ 59 h 224"/>
                <a:gd name="T32" fmla="*/ 206 w 540"/>
                <a:gd name="T33" fmla="*/ 29 h 224"/>
                <a:gd name="T34" fmla="*/ 164 w 540"/>
                <a:gd name="T35" fmla="*/ 59 h 224"/>
                <a:gd name="T36" fmla="*/ 150 w 540"/>
                <a:gd name="T37" fmla="*/ 69 h 224"/>
                <a:gd name="T38" fmla="*/ 105 w 540"/>
                <a:gd name="T39" fmla="*/ 69 h 224"/>
                <a:gd name="T40" fmla="*/ 34 w 540"/>
                <a:gd name="T41" fmla="*/ 141 h 224"/>
                <a:gd name="T42" fmla="*/ 87 w 540"/>
                <a:gd name="T43" fmla="*/ 194 h 224"/>
                <a:gd name="T44" fmla="*/ 453 w 540"/>
                <a:gd name="T45" fmla="*/ 194 h 224"/>
                <a:gd name="T46" fmla="*/ 507 w 540"/>
                <a:gd name="T47" fmla="*/ 141 h 224"/>
                <a:gd name="T48" fmla="*/ 431 w 540"/>
                <a:gd name="T49" fmla="*/ 65 h 224"/>
                <a:gd name="T50" fmla="*/ 431 w 540"/>
                <a:gd name="T51" fmla="*/ 44 h 224"/>
                <a:gd name="T52" fmla="*/ 452 w 540"/>
                <a:gd name="T53" fmla="*/ 44 h 224"/>
                <a:gd name="T54" fmla="*/ 535 w 540"/>
                <a:gd name="T55" fmla="*/ 127 h 224"/>
                <a:gd name="T56" fmla="*/ 540 w 540"/>
                <a:gd name="T57" fmla="*/ 141 h 224"/>
                <a:gd name="T58" fmla="*/ 535 w 540"/>
                <a:gd name="T59" fmla="*/ 155 h 224"/>
                <a:gd name="T60" fmla="*/ 472 w 540"/>
                <a:gd name="T61" fmla="*/ 218 h 224"/>
                <a:gd name="T62" fmla="*/ 457 w 540"/>
                <a:gd name="T63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0" h="224">
                  <a:moveTo>
                    <a:pt x="457" y="224"/>
                  </a:moveTo>
                  <a:cubicBezTo>
                    <a:pt x="84" y="224"/>
                    <a:pt x="84" y="224"/>
                    <a:pt x="84" y="224"/>
                  </a:cubicBezTo>
                  <a:cubicBezTo>
                    <a:pt x="77" y="224"/>
                    <a:pt x="73" y="222"/>
                    <a:pt x="69" y="218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2" y="151"/>
                    <a:pt x="0" y="146"/>
                    <a:pt x="0" y="141"/>
                  </a:cubicBezTo>
                  <a:cubicBezTo>
                    <a:pt x="0" y="136"/>
                    <a:pt x="2" y="131"/>
                    <a:pt x="6" y="127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1"/>
                    <a:pt x="95" y="40"/>
                    <a:pt x="99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53" y="15"/>
                    <a:pt x="178" y="0"/>
                    <a:pt x="206" y="0"/>
                  </a:cubicBezTo>
                  <a:cubicBezTo>
                    <a:pt x="233" y="0"/>
                    <a:pt x="259" y="16"/>
                    <a:pt x="271" y="40"/>
                  </a:cubicBezTo>
                  <a:cubicBezTo>
                    <a:pt x="392" y="40"/>
                    <a:pt x="392" y="40"/>
                    <a:pt x="392" y="40"/>
                  </a:cubicBezTo>
                  <a:cubicBezTo>
                    <a:pt x="401" y="40"/>
                    <a:pt x="407" y="46"/>
                    <a:pt x="407" y="55"/>
                  </a:cubicBezTo>
                  <a:cubicBezTo>
                    <a:pt x="407" y="63"/>
                    <a:pt x="401" y="69"/>
                    <a:pt x="392" y="69"/>
                  </a:cubicBezTo>
                  <a:cubicBezTo>
                    <a:pt x="262" y="69"/>
                    <a:pt x="262" y="69"/>
                    <a:pt x="262" y="69"/>
                  </a:cubicBezTo>
                  <a:cubicBezTo>
                    <a:pt x="255" y="69"/>
                    <a:pt x="250" y="65"/>
                    <a:pt x="248" y="59"/>
                  </a:cubicBezTo>
                  <a:cubicBezTo>
                    <a:pt x="241" y="42"/>
                    <a:pt x="224" y="29"/>
                    <a:pt x="206" y="29"/>
                  </a:cubicBezTo>
                  <a:cubicBezTo>
                    <a:pt x="187" y="29"/>
                    <a:pt x="170" y="41"/>
                    <a:pt x="164" y="59"/>
                  </a:cubicBezTo>
                  <a:cubicBezTo>
                    <a:pt x="162" y="65"/>
                    <a:pt x="156" y="69"/>
                    <a:pt x="150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87" y="194"/>
                    <a:pt x="87" y="194"/>
                    <a:pt x="87" y="194"/>
                  </a:cubicBezTo>
                  <a:cubicBezTo>
                    <a:pt x="453" y="194"/>
                    <a:pt x="453" y="194"/>
                    <a:pt x="453" y="194"/>
                  </a:cubicBezTo>
                  <a:cubicBezTo>
                    <a:pt x="507" y="141"/>
                    <a:pt x="507" y="141"/>
                    <a:pt x="507" y="141"/>
                  </a:cubicBezTo>
                  <a:cubicBezTo>
                    <a:pt x="431" y="65"/>
                    <a:pt x="431" y="65"/>
                    <a:pt x="431" y="65"/>
                  </a:cubicBezTo>
                  <a:cubicBezTo>
                    <a:pt x="425" y="59"/>
                    <a:pt x="425" y="50"/>
                    <a:pt x="431" y="44"/>
                  </a:cubicBezTo>
                  <a:cubicBezTo>
                    <a:pt x="437" y="38"/>
                    <a:pt x="446" y="38"/>
                    <a:pt x="452" y="44"/>
                  </a:cubicBezTo>
                  <a:cubicBezTo>
                    <a:pt x="535" y="127"/>
                    <a:pt x="535" y="127"/>
                    <a:pt x="535" y="127"/>
                  </a:cubicBezTo>
                  <a:cubicBezTo>
                    <a:pt x="538" y="131"/>
                    <a:pt x="540" y="136"/>
                    <a:pt x="540" y="141"/>
                  </a:cubicBezTo>
                  <a:cubicBezTo>
                    <a:pt x="540" y="146"/>
                    <a:pt x="538" y="151"/>
                    <a:pt x="535" y="155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66" y="223"/>
                    <a:pt x="461" y="224"/>
                    <a:pt x="457" y="22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" name="Freeform 268"/>
            <p:cNvSpPr>
              <a:spLocks/>
            </p:cNvSpPr>
            <p:nvPr/>
          </p:nvSpPr>
          <p:spPr bwMode="auto">
            <a:xfrm>
              <a:off x="5387975" y="1284288"/>
              <a:ext cx="49212" cy="50800"/>
            </a:xfrm>
            <a:custGeom>
              <a:avLst/>
              <a:gdLst>
                <a:gd name="T0" fmla="*/ 41 w 81"/>
                <a:gd name="T1" fmla="*/ 82 h 82"/>
                <a:gd name="T2" fmla="*/ 0 w 81"/>
                <a:gd name="T3" fmla="*/ 41 h 82"/>
                <a:gd name="T4" fmla="*/ 41 w 81"/>
                <a:gd name="T5" fmla="*/ 0 h 82"/>
                <a:gd name="T6" fmla="*/ 56 w 81"/>
                <a:gd name="T7" fmla="*/ 15 h 82"/>
                <a:gd name="T8" fmla="*/ 41 w 81"/>
                <a:gd name="T9" fmla="*/ 29 h 82"/>
                <a:gd name="T10" fmla="*/ 30 w 81"/>
                <a:gd name="T11" fmla="*/ 41 h 82"/>
                <a:gd name="T12" fmla="*/ 41 w 81"/>
                <a:gd name="T13" fmla="*/ 52 h 82"/>
                <a:gd name="T14" fmla="*/ 52 w 81"/>
                <a:gd name="T15" fmla="*/ 41 h 82"/>
                <a:gd name="T16" fmla="*/ 66 w 81"/>
                <a:gd name="T17" fmla="*/ 26 h 82"/>
                <a:gd name="T18" fmla="*/ 81 w 81"/>
                <a:gd name="T19" fmla="*/ 41 h 82"/>
                <a:gd name="T20" fmla="*/ 41 w 81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82">
                  <a:moveTo>
                    <a:pt x="41" y="82"/>
                  </a:moveTo>
                  <a:cubicBezTo>
                    <a:pt x="19" y="82"/>
                    <a:pt x="0" y="63"/>
                    <a:pt x="0" y="41"/>
                  </a:cubicBezTo>
                  <a:cubicBezTo>
                    <a:pt x="0" y="18"/>
                    <a:pt x="18" y="0"/>
                    <a:pt x="41" y="0"/>
                  </a:cubicBezTo>
                  <a:cubicBezTo>
                    <a:pt x="49" y="0"/>
                    <a:pt x="56" y="6"/>
                    <a:pt x="56" y="15"/>
                  </a:cubicBezTo>
                  <a:cubicBezTo>
                    <a:pt x="56" y="23"/>
                    <a:pt x="49" y="29"/>
                    <a:pt x="41" y="29"/>
                  </a:cubicBezTo>
                  <a:cubicBezTo>
                    <a:pt x="35" y="29"/>
                    <a:pt x="30" y="34"/>
                    <a:pt x="30" y="41"/>
                  </a:cubicBezTo>
                  <a:cubicBezTo>
                    <a:pt x="30" y="46"/>
                    <a:pt x="34" y="52"/>
                    <a:pt x="41" y="52"/>
                  </a:cubicBezTo>
                  <a:cubicBezTo>
                    <a:pt x="47" y="52"/>
                    <a:pt x="52" y="47"/>
                    <a:pt x="52" y="41"/>
                  </a:cubicBezTo>
                  <a:cubicBezTo>
                    <a:pt x="52" y="33"/>
                    <a:pt x="58" y="26"/>
                    <a:pt x="66" y="26"/>
                  </a:cubicBezTo>
                  <a:cubicBezTo>
                    <a:pt x="75" y="26"/>
                    <a:pt x="81" y="33"/>
                    <a:pt x="81" y="41"/>
                  </a:cubicBezTo>
                  <a:cubicBezTo>
                    <a:pt x="81" y="63"/>
                    <a:pt x="63" y="82"/>
                    <a:pt x="41" y="8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" name="Freeform 269"/>
            <p:cNvSpPr>
              <a:spLocks/>
            </p:cNvSpPr>
            <p:nvPr/>
          </p:nvSpPr>
          <p:spPr bwMode="auto">
            <a:xfrm>
              <a:off x="5345113" y="1289050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5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" name="Freeform 270"/>
            <p:cNvSpPr>
              <a:spLocks/>
            </p:cNvSpPr>
            <p:nvPr/>
          </p:nvSpPr>
          <p:spPr bwMode="auto">
            <a:xfrm>
              <a:off x="5478463" y="1397000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" name="Freeform 271"/>
            <p:cNvSpPr>
              <a:spLocks/>
            </p:cNvSpPr>
            <p:nvPr/>
          </p:nvSpPr>
          <p:spPr bwMode="auto">
            <a:xfrm>
              <a:off x="5434013" y="1414463"/>
              <a:ext cx="17462" cy="19050"/>
            </a:xfrm>
            <a:custGeom>
              <a:avLst/>
              <a:gdLst>
                <a:gd name="T0" fmla="*/ 15 w 30"/>
                <a:gd name="T1" fmla="*/ 31 h 31"/>
                <a:gd name="T2" fmla="*/ 4 w 30"/>
                <a:gd name="T3" fmla="*/ 26 h 31"/>
                <a:gd name="T4" fmla="*/ 0 w 30"/>
                <a:gd name="T5" fmla="*/ 16 h 31"/>
                <a:gd name="T6" fmla="*/ 4 w 30"/>
                <a:gd name="T7" fmla="*/ 5 h 31"/>
                <a:gd name="T8" fmla="*/ 25 w 30"/>
                <a:gd name="T9" fmla="*/ 5 h 31"/>
                <a:gd name="T10" fmla="*/ 30 w 30"/>
                <a:gd name="T11" fmla="*/ 16 h 31"/>
                <a:gd name="T12" fmla="*/ 25 w 30"/>
                <a:gd name="T13" fmla="*/ 26 h 31"/>
                <a:gd name="T14" fmla="*/ 15 w 30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11" y="31"/>
                    <a:pt x="7" y="29"/>
                    <a:pt x="4" y="26"/>
                  </a:cubicBezTo>
                  <a:cubicBezTo>
                    <a:pt x="2" y="23"/>
                    <a:pt x="0" y="20"/>
                    <a:pt x="0" y="16"/>
                  </a:cubicBezTo>
                  <a:cubicBezTo>
                    <a:pt x="0" y="12"/>
                    <a:pt x="2" y="8"/>
                    <a:pt x="4" y="5"/>
                  </a:cubicBezTo>
                  <a:cubicBezTo>
                    <a:pt x="10" y="0"/>
                    <a:pt x="20" y="0"/>
                    <a:pt x="25" y="5"/>
                  </a:cubicBezTo>
                  <a:cubicBezTo>
                    <a:pt x="28" y="8"/>
                    <a:pt x="30" y="12"/>
                    <a:pt x="30" y="16"/>
                  </a:cubicBezTo>
                  <a:cubicBezTo>
                    <a:pt x="30" y="20"/>
                    <a:pt x="28" y="23"/>
                    <a:pt x="25" y="26"/>
                  </a:cubicBezTo>
                  <a:cubicBezTo>
                    <a:pt x="23" y="29"/>
                    <a:pt x="19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" name="Freeform 272"/>
            <p:cNvSpPr>
              <a:spLocks/>
            </p:cNvSpPr>
            <p:nvPr/>
          </p:nvSpPr>
          <p:spPr bwMode="auto">
            <a:xfrm>
              <a:off x="5389563" y="1384300"/>
              <a:ext cx="17462" cy="17463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" name="Freeform 273"/>
            <p:cNvSpPr>
              <a:spLocks/>
            </p:cNvSpPr>
            <p:nvPr/>
          </p:nvSpPr>
          <p:spPr bwMode="auto">
            <a:xfrm>
              <a:off x="5343525" y="1412875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" name="Freeform 274"/>
            <p:cNvSpPr>
              <a:spLocks/>
            </p:cNvSpPr>
            <p:nvPr/>
          </p:nvSpPr>
          <p:spPr bwMode="auto">
            <a:xfrm>
              <a:off x="5299075" y="1387475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" name="Freeform 275"/>
            <p:cNvSpPr>
              <a:spLocks/>
            </p:cNvSpPr>
            <p:nvPr/>
          </p:nvSpPr>
          <p:spPr bwMode="auto">
            <a:xfrm>
              <a:off x="5265738" y="1412875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9" name="Группа 1848"/>
          <p:cNvGrpSpPr/>
          <p:nvPr/>
        </p:nvGrpSpPr>
        <p:grpSpPr>
          <a:xfrm>
            <a:off x="6554788" y="2389188"/>
            <a:ext cx="395287" cy="477838"/>
            <a:chOff x="6554788" y="2389188"/>
            <a:chExt cx="395287" cy="477838"/>
          </a:xfrm>
        </p:grpSpPr>
        <p:sp>
          <p:nvSpPr>
            <p:cNvPr id="244" name="Freeform 276"/>
            <p:cNvSpPr>
              <a:spLocks noEditPoints="1"/>
            </p:cNvSpPr>
            <p:nvPr/>
          </p:nvSpPr>
          <p:spPr bwMode="auto">
            <a:xfrm>
              <a:off x="6554788" y="2770188"/>
              <a:ext cx="80962" cy="96838"/>
            </a:xfrm>
            <a:custGeom>
              <a:avLst/>
              <a:gdLst>
                <a:gd name="T0" fmla="*/ 65 w 129"/>
                <a:gd name="T1" fmla="*/ 156 h 156"/>
                <a:gd name="T2" fmla="*/ 0 w 129"/>
                <a:gd name="T3" fmla="*/ 92 h 156"/>
                <a:gd name="T4" fmla="*/ 56 w 129"/>
                <a:gd name="T5" fmla="*/ 4 h 156"/>
                <a:gd name="T6" fmla="*/ 73 w 129"/>
                <a:gd name="T7" fmla="*/ 4 h 156"/>
                <a:gd name="T8" fmla="*/ 129 w 129"/>
                <a:gd name="T9" fmla="*/ 92 h 156"/>
                <a:gd name="T10" fmla="*/ 65 w 129"/>
                <a:gd name="T11" fmla="*/ 156 h 156"/>
                <a:gd name="T12" fmla="*/ 65 w 129"/>
                <a:gd name="T13" fmla="*/ 34 h 156"/>
                <a:gd name="T14" fmla="*/ 30 w 129"/>
                <a:gd name="T15" fmla="*/ 92 h 156"/>
                <a:gd name="T16" fmla="*/ 65 w 129"/>
                <a:gd name="T17" fmla="*/ 127 h 156"/>
                <a:gd name="T18" fmla="*/ 99 w 129"/>
                <a:gd name="T19" fmla="*/ 92 h 156"/>
                <a:gd name="T20" fmla="*/ 65 w 129"/>
                <a:gd name="T21" fmla="*/ 3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56">
                  <a:moveTo>
                    <a:pt x="65" y="156"/>
                  </a:moveTo>
                  <a:cubicBezTo>
                    <a:pt x="29" y="156"/>
                    <a:pt x="0" y="128"/>
                    <a:pt x="0" y="92"/>
                  </a:cubicBezTo>
                  <a:cubicBezTo>
                    <a:pt x="0" y="60"/>
                    <a:pt x="20" y="30"/>
                    <a:pt x="56" y="4"/>
                  </a:cubicBezTo>
                  <a:cubicBezTo>
                    <a:pt x="62" y="0"/>
                    <a:pt x="68" y="0"/>
                    <a:pt x="73" y="4"/>
                  </a:cubicBezTo>
                  <a:cubicBezTo>
                    <a:pt x="110" y="29"/>
                    <a:pt x="129" y="60"/>
                    <a:pt x="129" y="92"/>
                  </a:cubicBezTo>
                  <a:cubicBezTo>
                    <a:pt x="129" y="128"/>
                    <a:pt x="101" y="156"/>
                    <a:pt x="65" y="156"/>
                  </a:cubicBezTo>
                  <a:close/>
                  <a:moveTo>
                    <a:pt x="65" y="34"/>
                  </a:moveTo>
                  <a:cubicBezTo>
                    <a:pt x="47" y="48"/>
                    <a:pt x="30" y="68"/>
                    <a:pt x="30" y="92"/>
                  </a:cubicBezTo>
                  <a:cubicBezTo>
                    <a:pt x="30" y="111"/>
                    <a:pt x="45" y="127"/>
                    <a:pt x="65" y="127"/>
                  </a:cubicBezTo>
                  <a:cubicBezTo>
                    <a:pt x="84" y="127"/>
                    <a:pt x="99" y="111"/>
                    <a:pt x="99" y="92"/>
                  </a:cubicBezTo>
                  <a:cubicBezTo>
                    <a:pt x="99" y="68"/>
                    <a:pt x="82" y="48"/>
                    <a:pt x="65" y="3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" name="Freeform 277"/>
            <p:cNvSpPr>
              <a:spLocks/>
            </p:cNvSpPr>
            <p:nvPr/>
          </p:nvSpPr>
          <p:spPr bwMode="auto">
            <a:xfrm>
              <a:off x="6796088" y="2389188"/>
              <a:ext cx="153987" cy="171450"/>
            </a:xfrm>
            <a:custGeom>
              <a:avLst/>
              <a:gdLst>
                <a:gd name="T0" fmla="*/ 50 w 248"/>
                <a:gd name="T1" fmla="*/ 279 h 279"/>
                <a:gd name="T2" fmla="*/ 39 w 248"/>
                <a:gd name="T3" fmla="*/ 274 h 279"/>
                <a:gd name="T4" fmla="*/ 39 w 248"/>
                <a:gd name="T5" fmla="*/ 253 h 279"/>
                <a:gd name="T6" fmla="*/ 203 w 248"/>
                <a:gd name="T7" fmla="*/ 89 h 279"/>
                <a:gd name="T8" fmla="*/ 203 w 248"/>
                <a:gd name="T9" fmla="*/ 44 h 279"/>
                <a:gd name="T10" fmla="*/ 158 w 248"/>
                <a:gd name="T11" fmla="*/ 44 h 279"/>
                <a:gd name="T12" fmla="*/ 27 w 248"/>
                <a:gd name="T13" fmla="*/ 175 h 279"/>
                <a:gd name="T14" fmla="*/ 6 w 248"/>
                <a:gd name="T15" fmla="*/ 175 h 279"/>
                <a:gd name="T16" fmla="*/ 6 w 248"/>
                <a:gd name="T17" fmla="*/ 154 h 279"/>
                <a:gd name="T18" fmla="*/ 137 w 248"/>
                <a:gd name="T19" fmla="*/ 23 h 279"/>
                <a:gd name="T20" fmla="*/ 224 w 248"/>
                <a:gd name="T21" fmla="*/ 23 h 279"/>
                <a:gd name="T22" fmla="*/ 224 w 248"/>
                <a:gd name="T23" fmla="*/ 110 h 279"/>
                <a:gd name="T24" fmla="*/ 60 w 248"/>
                <a:gd name="T25" fmla="*/ 274 h 279"/>
                <a:gd name="T26" fmla="*/ 50 w 248"/>
                <a:gd name="T27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8" h="279">
                  <a:moveTo>
                    <a:pt x="50" y="279"/>
                  </a:moveTo>
                  <a:cubicBezTo>
                    <a:pt x="46" y="279"/>
                    <a:pt x="42" y="277"/>
                    <a:pt x="39" y="274"/>
                  </a:cubicBezTo>
                  <a:cubicBezTo>
                    <a:pt x="34" y="269"/>
                    <a:pt x="34" y="259"/>
                    <a:pt x="39" y="253"/>
                  </a:cubicBezTo>
                  <a:cubicBezTo>
                    <a:pt x="203" y="89"/>
                    <a:pt x="203" y="89"/>
                    <a:pt x="203" y="89"/>
                  </a:cubicBezTo>
                  <a:cubicBezTo>
                    <a:pt x="216" y="77"/>
                    <a:pt x="216" y="56"/>
                    <a:pt x="203" y="44"/>
                  </a:cubicBezTo>
                  <a:cubicBezTo>
                    <a:pt x="191" y="32"/>
                    <a:pt x="170" y="32"/>
                    <a:pt x="158" y="44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1" y="181"/>
                    <a:pt x="12" y="181"/>
                    <a:pt x="6" y="175"/>
                  </a:cubicBezTo>
                  <a:cubicBezTo>
                    <a:pt x="0" y="169"/>
                    <a:pt x="0" y="160"/>
                    <a:pt x="6" y="154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60" y="0"/>
                    <a:pt x="201" y="0"/>
                    <a:pt x="224" y="23"/>
                  </a:cubicBezTo>
                  <a:cubicBezTo>
                    <a:pt x="248" y="47"/>
                    <a:pt x="248" y="86"/>
                    <a:pt x="224" y="110"/>
                  </a:cubicBezTo>
                  <a:cubicBezTo>
                    <a:pt x="60" y="274"/>
                    <a:pt x="60" y="274"/>
                    <a:pt x="60" y="274"/>
                  </a:cubicBezTo>
                  <a:cubicBezTo>
                    <a:pt x="57" y="277"/>
                    <a:pt x="54" y="279"/>
                    <a:pt x="50" y="27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Freeform 278"/>
            <p:cNvSpPr>
              <a:spLocks/>
            </p:cNvSpPr>
            <p:nvPr/>
          </p:nvSpPr>
          <p:spPr bwMode="auto">
            <a:xfrm>
              <a:off x="6743700" y="2490788"/>
              <a:ext cx="103187" cy="103188"/>
            </a:xfrm>
            <a:custGeom>
              <a:avLst/>
              <a:gdLst>
                <a:gd name="T0" fmla="*/ 114 w 168"/>
                <a:gd name="T1" fmla="*/ 166 h 166"/>
                <a:gd name="T2" fmla="*/ 104 w 168"/>
                <a:gd name="T3" fmla="*/ 161 h 166"/>
                <a:gd name="T4" fmla="*/ 6 w 168"/>
                <a:gd name="T5" fmla="*/ 64 h 166"/>
                <a:gd name="T6" fmla="*/ 6 w 168"/>
                <a:gd name="T7" fmla="*/ 43 h 166"/>
                <a:gd name="T8" fmla="*/ 43 w 168"/>
                <a:gd name="T9" fmla="*/ 5 h 166"/>
                <a:gd name="T10" fmla="*/ 64 w 168"/>
                <a:gd name="T11" fmla="*/ 5 h 166"/>
                <a:gd name="T12" fmla="*/ 104 w 168"/>
                <a:gd name="T13" fmla="*/ 44 h 166"/>
                <a:gd name="T14" fmla="*/ 105 w 168"/>
                <a:gd name="T15" fmla="*/ 65 h 166"/>
                <a:gd name="T16" fmla="*/ 84 w 168"/>
                <a:gd name="T17" fmla="*/ 66 h 166"/>
                <a:gd name="T18" fmla="*/ 54 w 168"/>
                <a:gd name="T19" fmla="*/ 37 h 166"/>
                <a:gd name="T20" fmla="*/ 37 w 168"/>
                <a:gd name="T21" fmla="*/ 53 h 166"/>
                <a:gd name="T22" fmla="*/ 114 w 168"/>
                <a:gd name="T23" fmla="*/ 130 h 166"/>
                <a:gd name="T24" fmla="*/ 131 w 168"/>
                <a:gd name="T25" fmla="*/ 113 h 166"/>
                <a:gd name="T26" fmla="*/ 116 w 168"/>
                <a:gd name="T27" fmla="*/ 98 h 166"/>
                <a:gd name="T28" fmla="*/ 116 w 168"/>
                <a:gd name="T29" fmla="*/ 77 h 166"/>
                <a:gd name="T30" fmla="*/ 137 w 168"/>
                <a:gd name="T31" fmla="*/ 77 h 166"/>
                <a:gd name="T32" fmla="*/ 162 w 168"/>
                <a:gd name="T33" fmla="*/ 103 h 166"/>
                <a:gd name="T34" fmla="*/ 162 w 168"/>
                <a:gd name="T35" fmla="*/ 124 h 166"/>
                <a:gd name="T36" fmla="*/ 125 w 168"/>
                <a:gd name="T37" fmla="*/ 161 h 166"/>
                <a:gd name="T38" fmla="*/ 114 w 168"/>
                <a:gd name="T3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8" h="166">
                  <a:moveTo>
                    <a:pt x="114" y="166"/>
                  </a:moveTo>
                  <a:cubicBezTo>
                    <a:pt x="110" y="166"/>
                    <a:pt x="106" y="164"/>
                    <a:pt x="104" y="161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0" y="58"/>
                    <a:pt x="0" y="49"/>
                    <a:pt x="6" y="43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9" y="0"/>
                    <a:pt x="58" y="0"/>
                    <a:pt x="64" y="5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10" y="50"/>
                    <a:pt x="110" y="60"/>
                    <a:pt x="105" y="65"/>
                  </a:cubicBezTo>
                  <a:cubicBezTo>
                    <a:pt x="99" y="71"/>
                    <a:pt x="89" y="71"/>
                    <a:pt x="84" y="66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0" y="92"/>
                    <a:pt x="110" y="82"/>
                    <a:pt x="116" y="77"/>
                  </a:cubicBezTo>
                  <a:cubicBezTo>
                    <a:pt x="122" y="71"/>
                    <a:pt x="131" y="71"/>
                    <a:pt x="137" y="77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8" y="109"/>
                    <a:pt x="168" y="118"/>
                    <a:pt x="162" y="124"/>
                  </a:cubicBezTo>
                  <a:cubicBezTo>
                    <a:pt x="125" y="161"/>
                    <a:pt x="125" y="161"/>
                    <a:pt x="125" y="161"/>
                  </a:cubicBezTo>
                  <a:cubicBezTo>
                    <a:pt x="122" y="164"/>
                    <a:pt x="118" y="166"/>
                    <a:pt x="114" y="16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" name="Freeform 279"/>
            <p:cNvSpPr>
              <a:spLocks/>
            </p:cNvSpPr>
            <p:nvPr/>
          </p:nvSpPr>
          <p:spPr bwMode="auto">
            <a:xfrm>
              <a:off x="6584950" y="2527300"/>
              <a:ext cx="204787" cy="225425"/>
            </a:xfrm>
            <a:custGeom>
              <a:avLst/>
              <a:gdLst>
                <a:gd name="T0" fmla="*/ 16 w 331"/>
                <a:gd name="T1" fmla="*/ 363 h 363"/>
                <a:gd name="T2" fmla="*/ 5 w 331"/>
                <a:gd name="T3" fmla="*/ 359 h 363"/>
                <a:gd name="T4" fmla="*/ 2 w 331"/>
                <a:gd name="T5" fmla="*/ 344 h 363"/>
                <a:gd name="T6" fmla="*/ 23 w 331"/>
                <a:gd name="T7" fmla="*/ 269 h 363"/>
                <a:gd name="T8" fmla="*/ 27 w 331"/>
                <a:gd name="T9" fmla="*/ 262 h 363"/>
                <a:gd name="T10" fmla="*/ 284 w 331"/>
                <a:gd name="T11" fmla="*/ 6 h 363"/>
                <a:gd name="T12" fmla="*/ 305 w 331"/>
                <a:gd name="T13" fmla="*/ 6 h 363"/>
                <a:gd name="T14" fmla="*/ 305 w 331"/>
                <a:gd name="T15" fmla="*/ 27 h 363"/>
                <a:gd name="T16" fmla="*/ 51 w 331"/>
                <a:gd name="T17" fmla="*/ 280 h 363"/>
                <a:gd name="T18" fmla="*/ 38 w 331"/>
                <a:gd name="T19" fmla="*/ 327 h 363"/>
                <a:gd name="T20" fmla="*/ 84 w 331"/>
                <a:gd name="T21" fmla="*/ 313 h 363"/>
                <a:gd name="T22" fmla="*/ 305 w 331"/>
                <a:gd name="T23" fmla="*/ 93 h 363"/>
                <a:gd name="T24" fmla="*/ 326 w 331"/>
                <a:gd name="T25" fmla="*/ 93 h 363"/>
                <a:gd name="T26" fmla="*/ 326 w 331"/>
                <a:gd name="T27" fmla="*/ 114 h 363"/>
                <a:gd name="T28" fmla="*/ 102 w 331"/>
                <a:gd name="T29" fmla="*/ 337 h 363"/>
                <a:gd name="T30" fmla="*/ 96 w 331"/>
                <a:gd name="T31" fmla="*/ 341 h 363"/>
                <a:gd name="T32" fmla="*/ 20 w 331"/>
                <a:gd name="T33" fmla="*/ 363 h 363"/>
                <a:gd name="T34" fmla="*/ 16 w 331"/>
                <a:gd name="T35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1" h="363">
                  <a:moveTo>
                    <a:pt x="16" y="363"/>
                  </a:moveTo>
                  <a:cubicBezTo>
                    <a:pt x="12" y="363"/>
                    <a:pt x="8" y="362"/>
                    <a:pt x="5" y="359"/>
                  </a:cubicBezTo>
                  <a:cubicBezTo>
                    <a:pt x="2" y="355"/>
                    <a:pt x="0" y="350"/>
                    <a:pt x="2" y="344"/>
                  </a:cubicBezTo>
                  <a:cubicBezTo>
                    <a:pt x="23" y="269"/>
                    <a:pt x="23" y="269"/>
                    <a:pt x="23" y="269"/>
                  </a:cubicBezTo>
                  <a:cubicBezTo>
                    <a:pt x="24" y="266"/>
                    <a:pt x="25" y="264"/>
                    <a:pt x="27" y="262"/>
                  </a:cubicBezTo>
                  <a:cubicBezTo>
                    <a:pt x="284" y="6"/>
                    <a:pt x="284" y="6"/>
                    <a:pt x="284" y="6"/>
                  </a:cubicBezTo>
                  <a:cubicBezTo>
                    <a:pt x="289" y="0"/>
                    <a:pt x="299" y="0"/>
                    <a:pt x="305" y="6"/>
                  </a:cubicBezTo>
                  <a:cubicBezTo>
                    <a:pt x="310" y="11"/>
                    <a:pt x="310" y="21"/>
                    <a:pt x="305" y="27"/>
                  </a:cubicBezTo>
                  <a:cubicBezTo>
                    <a:pt x="51" y="280"/>
                    <a:pt x="51" y="280"/>
                    <a:pt x="51" y="280"/>
                  </a:cubicBezTo>
                  <a:cubicBezTo>
                    <a:pt x="38" y="327"/>
                    <a:pt x="38" y="327"/>
                    <a:pt x="38" y="327"/>
                  </a:cubicBezTo>
                  <a:cubicBezTo>
                    <a:pt x="84" y="313"/>
                    <a:pt x="84" y="313"/>
                    <a:pt x="84" y="313"/>
                  </a:cubicBezTo>
                  <a:cubicBezTo>
                    <a:pt x="305" y="93"/>
                    <a:pt x="305" y="93"/>
                    <a:pt x="305" y="93"/>
                  </a:cubicBezTo>
                  <a:cubicBezTo>
                    <a:pt x="310" y="87"/>
                    <a:pt x="320" y="87"/>
                    <a:pt x="326" y="93"/>
                  </a:cubicBezTo>
                  <a:cubicBezTo>
                    <a:pt x="331" y="99"/>
                    <a:pt x="331" y="108"/>
                    <a:pt x="326" y="114"/>
                  </a:cubicBezTo>
                  <a:cubicBezTo>
                    <a:pt x="102" y="337"/>
                    <a:pt x="102" y="337"/>
                    <a:pt x="102" y="337"/>
                  </a:cubicBezTo>
                  <a:cubicBezTo>
                    <a:pt x="101" y="339"/>
                    <a:pt x="98" y="340"/>
                    <a:pt x="96" y="341"/>
                  </a:cubicBezTo>
                  <a:cubicBezTo>
                    <a:pt x="20" y="363"/>
                    <a:pt x="20" y="363"/>
                    <a:pt x="20" y="363"/>
                  </a:cubicBezTo>
                  <a:cubicBezTo>
                    <a:pt x="19" y="363"/>
                    <a:pt x="17" y="363"/>
                    <a:pt x="16" y="36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8" name="Группа 1847"/>
          <p:cNvGrpSpPr/>
          <p:nvPr/>
        </p:nvGrpSpPr>
        <p:grpSpPr>
          <a:xfrm>
            <a:off x="5829300" y="2392363"/>
            <a:ext cx="474663" cy="474662"/>
            <a:chOff x="5829300" y="2392363"/>
            <a:chExt cx="474663" cy="474662"/>
          </a:xfrm>
        </p:grpSpPr>
        <p:sp>
          <p:nvSpPr>
            <p:cNvPr id="248" name="Freeform 280"/>
            <p:cNvSpPr>
              <a:spLocks/>
            </p:cNvSpPr>
            <p:nvPr/>
          </p:nvSpPr>
          <p:spPr bwMode="auto">
            <a:xfrm>
              <a:off x="5949950" y="2511425"/>
              <a:ext cx="233362" cy="234950"/>
            </a:xfrm>
            <a:custGeom>
              <a:avLst/>
              <a:gdLst>
                <a:gd name="T0" fmla="*/ 190 w 380"/>
                <a:gd name="T1" fmla="*/ 380 h 380"/>
                <a:gd name="T2" fmla="*/ 0 w 380"/>
                <a:gd name="T3" fmla="*/ 190 h 380"/>
                <a:gd name="T4" fmla="*/ 190 w 380"/>
                <a:gd name="T5" fmla="*/ 0 h 380"/>
                <a:gd name="T6" fmla="*/ 269 w 380"/>
                <a:gd name="T7" fmla="*/ 17 h 380"/>
                <a:gd name="T8" fmla="*/ 276 w 380"/>
                <a:gd name="T9" fmla="*/ 37 h 380"/>
                <a:gd name="T10" fmla="*/ 256 w 380"/>
                <a:gd name="T11" fmla="*/ 44 h 380"/>
                <a:gd name="T12" fmla="*/ 190 w 380"/>
                <a:gd name="T13" fmla="*/ 30 h 380"/>
                <a:gd name="T14" fmla="*/ 30 w 380"/>
                <a:gd name="T15" fmla="*/ 190 h 380"/>
                <a:gd name="T16" fmla="*/ 190 w 380"/>
                <a:gd name="T17" fmla="*/ 350 h 380"/>
                <a:gd name="T18" fmla="*/ 351 w 380"/>
                <a:gd name="T19" fmla="*/ 190 h 380"/>
                <a:gd name="T20" fmla="*/ 336 w 380"/>
                <a:gd name="T21" fmla="*/ 124 h 380"/>
                <a:gd name="T22" fmla="*/ 344 w 380"/>
                <a:gd name="T23" fmla="*/ 105 h 380"/>
                <a:gd name="T24" fmla="*/ 363 w 380"/>
                <a:gd name="T25" fmla="*/ 112 h 380"/>
                <a:gd name="T26" fmla="*/ 380 w 380"/>
                <a:gd name="T27" fmla="*/ 190 h 380"/>
                <a:gd name="T28" fmla="*/ 190 w 380"/>
                <a:gd name="T2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0" h="380">
                  <a:moveTo>
                    <a:pt x="190" y="380"/>
                  </a:moveTo>
                  <a:cubicBezTo>
                    <a:pt x="85" y="380"/>
                    <a:pt x="0" y="295"/>
                    <a:pt x="0" y="190"/>
                  </a:cubicBezTo>
                  <a:cubicBezTo>
                    <a:pt x="0" y="86"/>
                    <a:pt x="85" y="0"/>
                    <a:pt x="190" y="0"/>
                  </a:cubicBezTo>
                  <a:cubicBezTo>
                    <a:pt x="218" y="0"/>
                    <a:pt x="244" y="6"/>
                    <a:pt x="269" y="17"/>
                  </a:cubicBezTo>
                  <a:cubicBezTo>
                    <a:pt x="276" y="21"/>
                    <a:pt x="279" y="30"/>
                    <a:pt x="276" y="37"/>
                  </a:cubicBezTo>
                  <a:cubicBezTo>
                    <a:pt x="273" y="44"/>
                    <a:pt x="264" y="48"/>
                    <a:pt x="256" y="44"/>
                  </a:cubicBezTo>
                  <a:cubicBezTo>
                    <a:pt x="236" y="35"/>
                    <a:pt x="213" y="30"/>
                    <a:pt x="190" y="30"/>
                  </a:cubicBezTo>
                  <a:cubicBezTo>
                    <a:pt x="102" y="30"/>
                    <a:pt x="30" y="102"/>
                    <a:pt x="30" y="190"/>
                  </a:cubicBezTo>
                  <a:cubicBezTo>
                    <a:pt x="30" y="278"/>
                    <a:pt x="102" y="350"/>
                    <a:pt x="190" y="350"/>
                  </a:cubicBezTo>
                  <a:cubicBezTo>
                    <a:pt x="279" y="350"/>
                    <a:pt x="351" y="278"/>
                    <a:pt x="351" y="190"/>
                  </a:cubicBezTo>
                  <a:cubicBezTo>
                    <a:pt x="351" y="167"/>
                    <a:pt x="346" y="145"/>
                    <a:pt x="336" y="124"/>
                  </a:cubicBezTo>
                  <a:cubicBezTo>
                    <a:pt x="333" y="117"/>
                    <a:pt x="336" y="108"/>
                    <a:pt x="344" y="105"/>
                  </a:cubicBezTo>
                  <a:cubicBezTo>
                    <a:pt x="351" y="101"/>
                    <a:pt x="360" y="104"/>
                    <a:pt x="363" y="112"/>
                  </a:cubicBezTo>
                  <a:cubicBezTo>
                    <a:pt x="375" y="136"/>
                    <a:pt x="380" y="163"/>
                    <a:pt x="380" y="190"/>
                  </a:cubicBezTo>
                  <a:cubicBezTo>
                    <a:pt x="380" y="295"/>
                    <a:pt x="295" y="380"/>
                    <a:pt x="190" y="38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" name="Freeform 281"/>
            <p:cNvSpPr>
              <a:spLocks/>
            </p:cNvSpPr>
            <p:nvPr/>
          </p:nvSpPr>
          <p:spPr bwMode="auto">
            <a:xfrm>
              <a:off x="6127750" y="2538413"/>
              <a:ext cx="30162" cy="28575"/>
            </a:xfrm>
            <a:custGeom>
              <a:avLst/>
              <a:gdLst>
                <a:gd name="T0" fmla="*/ 32 w 48"/>
                <a:gd name="T1" fmla="*/ 47 h 47"/>
                <a:gd name="T2" fmla="*/ 21 w 48"/>
                <a:gd name="T3" fmla="*/ 42 h 47"/>
                <a:gd name="T4" fmla="*/ 7 w 48"/>
                <a:gd name="T5" fmla="*/ 28 h 47"/>
                <a:gd name="T6" fmla="*/ 5 w 48"/>
                <a:gd name="T7" fmla="*/ 7 h 47"/>
                <a:gd name="T8" fmla="*/ 26 w 48"/>
                <a:gd name="T9" fmla="*/ 5 h 47"/>
                <a:gd name="T10" fmla="*/ 43 w 48"/>
                <a:gd name="T11" fmla="*/ 23 h 47"/>
                <a:gd name="T12" fmla="*/ 42 w 48"/>
                <a:gd name="T13" fmla="*/ 44 h 47"/>
                <a:gd name="T14" fmla="*/ 32 w 48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7">
                  <a:moveTo>
                    <a:pt x="32" y="47"/>
                  </a:moveTo>
                  <a:cubicBezTo>
                    <a:pt x="28" y="47"/>
                    <a:pt x="24" y="45"/>
                    <a:pt x="21" y="42"/>
                  </a:cubicBezTo>
                  <a:cubicBezTo>
                    <a:pt x="16" y="37"/>
                    <a:pt x="11" y="32"/>
                    <a:pt x="7" y="28"/>
                  </a:cubicBezTo>
                  <a:cubicBezTo>
                    <a:pt x="0" y="23"/>
                    <a:pt x="0" y="13"/>
                    <a:pt x="5" y="7"/>
                  </a:cubicBezTo>
                  <a:cubicBezTo>
                    <a:pt x="10" y="1"/>
                    <a:pt x="19" y="0"/>
                    <a:pt x="26" y="5"/>
                  </a:cubicBezTo>
                  <a:cubicBezTo>
                    <a:pt x="32" y="10"/>
                    <a:pt x="37" y="16"/>
                    <a:pt x="43" y="23"/>
                  </a:cubicBezTo>
                  <a:cubicBezTo>
                    <a:pt x="48" y="29"/>
                    <a:pt x="48" y="38"/>
                    <a:pt x="42" y="44"/>
                  </a:cubicBezTo>
                  <a:cubicBezTo>
                    <a:pt x="39" y="46"/>
                    <a:pt x="35" y="47"/>
                    <a:pt x="32" y="4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" name="Freeform 282"/>
            <p:cNvSpPr>
              <a:spLocks/>
            </p:cNvSpPr>
            <p:nvPr/>
          </p:nvSpPr>
          <p:spPr bwMode="auto">
            <a:xfrm>
              <a:off x="6030913" y="2392363"/>
              <a:ext cx="71437" cy="69850"/>
            </a:xfrm>
            <a:custGeom>
              <a:avLst/>
              <a:gdLst>
                <a:gd name="T0" fmla="*/ 57 w 114"/>
                <a:gd name="T1" fmla="*/ 113 h 113"/>
                <a:gd name="T2" fmla="*/ 0 w 114"/>
                <a:gd name="T3" fmla="*/ 56 h 113"/>
                <a:gd name="T4" fmla="*/ 57 w 114"/>
                <a:gd name="T5" fmla="*/ 0 h 113"/>
                <a:gd name="T6" fmla="*/ 72 w 114"/>
                <a:gd name="T7" fmla="*/ 15 h 113"/>
                <a:gd name="T8" fmla="*/ 57 w 114"/>
                <a:gd name="T9" fmla="*/ 29 h 113"/>
                <a:gd name="T10" fmla="*/ 30 w 114"/>
                <a:gd name="T11" fmla="*/ 56 h 113"/>
                <a:gd name="T12" fmla="*/ 57 w 114"/>
                <a:gd name="T13" fmla="*/ 83 h 113"/>
                <a:gd name="T14" fmla="*/ 84 w 114"/>
                <a:gd name="T15" fmla="*/ 56 h 113"/>
                <a:gd name="T16" fmla="*/ 99 w 114"/>
                <a:gd name="T17" fmla="*/ 42 h 113"/>
                <a:gd name="T18" fmla="*/ 114 w 114"/>
                <a:gd name="T19" fmla="*/ 56 h 113"/>
                <a:gd name="T20" fmla="*/ 57 w 114"/>
                <a:gd name="T2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57" y="113"/>
                  </a:moveTo>
                  <a:cubicBezTo>
                    <a:pt x="25" y="113"/>
                    <a:pt x="0" y="88"/>
                    <a:pt x="0" y="56"/>
                  </a:cubicBezTo>
                  <a:cubicBezTo>
                    <a:pt x="0" y="25"/>
                    <a:pt x="26" y="0"/>
                    <a:pt x="57" y="0"/>
                  </a:cubicBezTo>
                  <a:cubicBezTo>
                    <a:pt x="65" y="0"/>
                    <a:pt x="72" y="6"/>
                    <a:pt x="72" y="15"/>
                  </a:cubicBezTo>
                  <a:cubicBezTo>
                    <a:pt x="72" y="23"/>
                    <a:pt x="65" y="29"/>
                    <a:pt x="57" y="29"/>
                  </a:cubicBezTo>
                  <a:cubicBezTo>
                    <a:pt x="42" y="29"/>
                    <a:pt x="30" y="42"/>
                    <a:pt x="30" y="56"/>
                  </a:cubicBezTo>
                  <a:cubicBezTo>
                    <a:pt x="30" y="72"/>
                    <a:pt x="42" y="83"/>
                    <a:pt x="57" y="83"/>
                  </a:cubicBezTo>
                  <a:cubicBezTo>
                    <a:pt x="72" y="83"/>
                    <a:pt x="84" y="71"/>
                    <a:pt x="84" y="56"/>
                  </a:cubicBezTo>
                  <a:cubicBezTo>
                    <a:pt x="84" y="48"/>
                    <a:pt x="91" y="42"/>
                    <a:pt x="99" y="42"/>
                  </a:cubicBezTo>
                  <a:cubicBezTo>
                    <a:pt x="107" y="42"/>
                    <a:pt x="114" y="48"/>
                    <a:pt x="114" y="56"/>
                  </a:cubicBezTo>
                  <a:cubicBezTo>
                    <a:pt x="114" y="88"/>
                    <a:pt x="88" y="113"/>
                    <a:pt x="57" y="11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" name="Freeform 283"/>
            <p:cNvSpPr>
              <a:spLocks/>
            </p:cNvSpPr>
            <p:nvPr/>
          </p:nvSpPr>
          <p:spPr bwMode="auto">
            <a:xfrm>
              <a:off x="6030913" y="2797175"/>
              <a:ext cx="71437" cy="69850"/>
            </a:xfrm>
            <a:custGeom>
              <a:avLst/>
              <a:gdLst>
                <a:gd name="T0" fmla="*/ 57 w 114"/>
                <a:gd name="T1" fmla="*/ 113 h 113"/>
                <a:gd name="T2" fmla="*/ 0 w 114"/>
                <a:gd name="T3" fmla="*/ 57 h 113"/>
                <a:gd name="T4" fmla="*/ 57 w 114"/>
                <a:gd name="T5" fmla="*/ 0 h 113"/>
                <a:gd name="T6" fmla="*/ 72 w 114"/>
                <a:gd name="T7" fmla="*/ 15 h 113"/>
                <a:gd name="T8" fmla="*/ 57 w 114"/>
                <a:gd name="T9" fmla="*/ 29 h 113"/>
                <a:gd name="T10" fmla="*/ 30 w 114"/>
                <a:gd name="T11" fmla="*/ 57 h 113"/>
                <a:gd name="T12" fmla="*/ 57 w 114"/>
                <a:gd name="T13" fmla="*/ 84 h 113"/>
                <a:gd name="T14" fmla="*/ 84 w 114"/>
                <a:gd name="T15" fmla="*/ 57 h 113"/>
                <a:gd name="T16" fmla="*/ 99 w 114"/>
                <a:gd name="T17" fmla="*/ 42 h 113"/>
                <a:gd name="T18" fmla="*/ 114 w 114"/>
                <a:gd name="T19" fmla="*/ 57 h 113"/>
                <a:gd name="T20" fmla="*/ 57 w 114"/>
                <a:gd name="T2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57" y="113"/>
                  </a:moveTo>
                  <a:cubicBezTo>
                    <a:pt x="26" y="113"/>
                    <a:pt x="0" y="88"/>
                    <a:pt x="0" y="57"/>
                  </a:cubicBezTo>
                  <a:cubicBezTo>
                    <a:pt x="0" y="25"/>
                    <a:pt x="26" y="0"/>
                    <a:pt x="57" y="0"/>
                  </a:cubicBezTo>
                  <a:cubicBezTo>
                    <a:pt x="65" y="0"/>
                    <a:pt x="72" y="6"/>
                    <a:pt x="72" y="15"/>
                  </a:cubicBezTo>
                  <a:cubicBezTo>
                    <a:pt x="72" y="23"/>
                    <a:pt x="65" y="29"/>
                    <a:pt x="57" y="29"/>
                  </a:cubicBezTo>
                  <a:cubicBezTo>
                    <a:pt x="42" y="29"/>
                    <a:pt x="30" y="42"/>
                    <a:pt x="30" y="57"/>
                  </a:cubicBezTo>
                  <a:cubicBezTo>
                    <a:pt x="30" y="71"/>
                    <a:pt x="42" y="84"/>
                    <a:pt x="57" y="84"/>
                  </a:cubicBezTo>
                  <a:cubicBezTo>
                    <a:pt x="72" y="84"/>
                    <a:pt x="84" y="71"/>
                    <a:pt x="84" y="57"/>
                  </a:cubicBezTo>
                  <a:cubicBezTo>
                    <a:pt x="84" y="48"/>
                    <a:pt x="91" y="42"/>
                    <a:pt x="99" y="42"/>
                  </a:cubicBezTo>
                  <a:cubicBezTo>
                    <a:pt x="107" y="42"/>
                    <a:pt x="114" y="48"/>
                    <a:pt x="114" y="57"/>
                  </a:cubicBezTo>
                  <a:cubicBezTo>
                    <a:pt x="114" y="87"/>
                    <a:pt x="88" y="113"/>
                    <a:pt x="57" y="11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" name="Freeform 284"/>
            <p:cNvSpPr>
              <a:spLocks/>
            </p:cNvSpPr>
            <p:nvPr/>
          </p:nvSpPr>
          <p:spPr bwMode="auto">
            <a:xfrm>
              <a:off x="5829300" y="2593975"/>
              <a:ext cx="69850" cy="69850"/>
            </a:xfrm>
            <a:custGeom>
              <a:avLst/>
              <a:gdLst>
                <a:gd name="T0" fmla="*/ 57 w 113"/>
                <a:gd name="T1" fmla="*/ 113 h 113"/>
                <a:gd name="T2" fmla="*/ 0 w 113"/>
                <a:gd name="T3" fmla="*/ 56 h 113"/>
                <a:gd name="T4" fmla="*/ 57 w 113"/>
                <a:gd name="T5" fmla="*/ 0 h 113"/>
                <a:gd name="T6" fmla="*/ 72 w 113"/>
                <a:gd name="T7" fmla="*/ 15 h 113"/>
                <a:gd name="T8" fmla="*/ 57 w 113"/>
                <a:gd name="T9" fmla="*/ 29 h 113"/>
                <a:gd name="T10" fmla="*/ 30 w 113"/>
                <a:gd name="T11" fmla="*/ 56 h 113"/>
                <a:gd name="T12" fmla="*/ 57 w 113"/>
                <a:gd name="T13" fmla="*/ 83 h 113"/>
                <a:gd name="T14" fmla="*/ 83 w 113"/>
                <a:gd name="T15" fmla="*/ 56 h 113"/>
                <a:gd name="T16" fmla="*/ 98 w 113"/>
                <a:gd name="T17" fmla="*/ 42 h 113"/>
                <a:gd name="T18" fmla="*/ 113 w 113"/>
                <a:gd name="T19" fmla="*/ 56 h 113"/>
                <a:gd name="T20" fmla="*/ 57 w 113"/>
                <a:gd name="T2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3">
                  <a:moveTo>
                    <a:pt x="57" y="113"/>
                  </a:moveTo>
                  <a:cubicBezTo>
                    <a:pt x="26" y="113"/>
                    <a:pt x="0" y="88"/>
                    <a:pt x="0" y="56"/>
                  </a:cubicBezTo>
                  <a:cubicBezTo>
                    <a:pt x="0" y="25"/>
                    <a:pt x="25" y="0"/>
                    <a:pt x="57" y="0"/>
                  </a:cubicBezTo>
                  <a:cubicBezTo>
                    <a:pt x="65" y="0"/>
                    <a:pt x="72" y="6"/>
                    <a:pt x="72" y="15"/>
                  </a:cubicBezTo>
                  <a:cubicBezTo>
                    <a:pt x="72" y="23"/>
                    <a:pt x="65" y="29"/>
                    <a:pt x="57" y="29"/>
                  </a:cubicBezTo>
                  <a:cubicBezTo>
                    <a:pt x="42" y="29"/>
                    <a:pt x="30" y="41"/>
                    <a:pt x="30" y="56"/>
                  </a:cubicBezTo>
                  <a:cubicBezTo>
                    <a:pt x="30" y="71"/>
                    <a:pt x="42" y="83"/>
                    <a:pt x="57" y="83"/>
                  </a:cubicBezTo>
                  <a:cubicBezTo>
                    <a:pt x="71" y="83"/>
                    <a:pt x="83" y="71"/>
                    <a:pt x="83" y="56"/>
                  </a:cubicBezTo>
                  <a:cubicBezTo>
                    <a:pt x="83" y="48"/>
                    <a:pt x="90" y="42"/>
                    <a:pt x="98" y="42"/>
                  </a:cubicBezTo>
                  <a:cubicBezTo>
                    <a:pt x="106" y="42"/>
                    <a:pt x="113" y="48"/>
                    <a:pt x="113" y="56"/>
                  </a:cubicBezTo>
                  <a:cubicBezTo>
                    <a:pt x="113" y="88"/>
                    <a:pt x="88" y="113"/>
                    <a:pt x="57" y="11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" name="Freeform 285"/>
            <p:cNvSpPr>
              <a:spLocks/>
            </p:cNvSpPr>
            <p:nvPr/>
          </p:nvSpPr>
          <p:spPr bwMode="auto">
            <a:xfrm>
              <a:off x="6234113" y="2593975"/>
              <a:ext cx="69850" cy="69850"/>
            </a:xfrm>
            <a:custGeom>
              <a:avLst/>
              <a:gdLst>
                <a:gd name="T0" fmla="*/ 56 w 113"/>
                <a:gd name="T1" fmla="*/ 113 h 113"/>
                <a:gd name="T2" fmla="*/ 0 w 113"/>
                <a:gd name="T3" fmla="*/ 56 h 113"/>
                <a:gd name="T4" fmla="*/ 56 w 113"/>
                <a:gd name="T5" fmla="*/ 0 h 113"/>
                <a:gd name="T6" fmla="*/ 71 w 113"/>
                <a:gd name="T7" fmla="*/ 15 h 113"/>
                <a:gd name="T8" fmla="*/ 56 w 113"/>
                <a:gd name="T9" fmla="*/ 29 h 113"/>
                <a:gd name="T10" fmla="*/ 29 w 113"/>
                <a:gd name="T11" fmla="*/ 56 h 113"/>
                <a:gd name="T12" fmla="*/ 56 w 113"/>
                <a:gd name="T13" fmla="*/ 83 h 113"/>
                <a:gd name="T14" fmla="*/ 83 w 113"/>
                <a:gd name="T15" fmla="*/ 56 h 113"/>
                <a:gd name="T16" fmla="*/ 98 w 113"/>
                <a:gd name="T17" fmla="*/ 42 h 113"/>
                <a:gd name="T18" fmla="*/ 113 w 113"/>
                <a:gd name="T19" fmla="*/ 56 h 113"/>
                <a:gd name="T20" fmla="*/ 56 w 113"/>
                <a:gd name="T2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3">
                  <a:moveTo>
                    <a:pt x="56" y="113"/>
                  </a:moveTo>
                  <a:cubicBezTo>
                    <a:pt x="26" y="113"/>
                    <a:pt x="0" y="87"/>
                    <a:pt x="0" y="56"/>
                  </a:cubicBezTo>
                  <a:cubicBezTo>
                    <a:pt x="0" y="25"/>
                    <a:pt x="25" y="0"/>
                    <a:pt x="56" y="0"/>
                  </a:cubicBezTo>
                  <a:cubicBezTo>
                    <a:pt x="64" y="0"/>
                    <a:pt x="71" y="6"/>
                    <a:pt x="71" y="15"/>
                  </a:cubicBezTo>
                  <a:cubicBezTo>
                    <a:pt x="71" y="23"/>
                    <a:pt x="64" y="29"/>
                    <a:pt x="56" y="29"/>
                  </a:cubicBezTo>
                  <a:cubicBezTo>
                    <a:pt x="41" y="29"/>
                    <a:pt x="29" y="42"/>
                    <a:pt x="29" y="56"/>
                  </a:cubicBezTo>
                  <a:cubicBezTo>
                    <a:pt x="29" y="71"/>
                    <a:pt x="42" y="83"/>
                    <a:pt x="56" y="83"/>
                  </a:cubicBezTo>
                  <a:cubicBezTo>
                    <a:pt x="71" y="83"/>
                    <a:pt x="83" y="71"/>
                    <a:pt x="83" y="56"/>
                  </a:cubicBezTo>
                  <a:cubicBezTo>
                    <a:pt x="83" y="48"/>
                    <a:pt x="90" y="42"/>
                    <a:pt x="98" y="42"/>
                  </a:cubicBezTo>
                  <a:cubicBezTo>
                    <a:pt x="106" y="42"/>
                    <a:pt x="113" y="48"/>
                    <a:pt x="113" y="56"/>
                  </a:cubicBezTo>
                  <a:cubicBezTo>
                    <a:pt x="113" y="88"/>
                    <a:pt x="88" y="113"/>
                    <a:pt x="56" y="11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" name="Freeform 286"/>
            <p:cNvSpPr>
              <a:spLocks/>
            </p:cNvSpPr>
            <p:nvPr/>
          </p:nvSpPr>
          <p:spPr bwMode="auto">
            <a:xfrm>
              <a:off x="5891213" y="2451100"/>
              <a:ext cx="69850" cy="71438"/>
            </a:xfrm>
            <a:custGeom>
              <a:avLst/>
              <a:gdLst>
                <a:gd name="T0" fmla="*/ 56 w 113"/>
                <a:gd name="T1" fmla="*/ 114 h 114"/>
                <a:gd name="T2" fmla="*/ 0 w 113"/>
                <a:gd name="T3" fmla="*/ 57 h 114"/>
                <a:gd name="T4" fmla="*/ 56 w 113"/>
                <a:gd name="T5" fmla="*/ 0 h 114"/>
                <a:gd name="T6" fmla="*/ 71 w 113"/>
                <a:gd name="T7" fmla="*/ 15 h 114"/>
                <a:gd name="T8" fmla="*/ 56 w 113"/>
                <a:gd name="T9" fmla="*/ 30 h 114"/>
                <a:gd name="T10" fmla="*/ 29 w 113"/>
                <a:gd name="T11" fmla="*/ 57 h 114"/>
                <a:gd name="T12" fmla="*/ 56 w 113"/>
                <a:gd name="T13" fmla="*/ 84 h 114"/>
                <a:gd name="T14" fmla="*/ 84 w 113"/>
                <a:gd name="T15" fmla="*/ 57 h 114"/>
                <a:gd name="T16" fmla="*/ 98 w 113"/>
                <a:gd name="T17" fmla="*/ 42 h 114"/>
                <a:gd name="T18" fmla="*/ 113 w 113"/>
                <a:gd name="T19" fmla="*/ 57 h 114"/>
                <a:gd name="T20" fmla="*/ 56 w 113"/>
                <a:gd name="T2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56" y="114"/>
                  </a:moveTo>
                  <a:cubicBezTo>
                    <a:pt x="25" y="114"/>
                    <a:pt x="0" y="88"/>
                    <a:pt x="0" y="57"/>
                  </a:cubicBezTo>
                  <a:cubicBezTo>
                    <a:pt x="0" y="26"/>
                    <a:pt x="26" y="0"/>
                    <a:pt x="56" y="0"/>
                  </a:cubicBezTo>
                  <a:cubicBezTo>
                    <a:pt x="65" y="0"/>
                    <a:pt x="71" y="7"/>
                    <a:pt x="71" y="15"/>
                  </a:cubicBezTo>
                  <a:cubicBezTo>
                    <a:pt x="71" y="23"/>
                    <a:pt x="65" y="30"/>
                    <a:pt x="56" y="30"/>
                  </a:cubicBezTo>
                  <a:cubicBezTo>
                    <a:pt x="42" y="30"/>
                    <a:pt x="29" y="43"/>
                    <a:pt x="29" y="57"/>
                  </a:cubicBezTo>
                  <a:cubicBezTo>
                    <a:pt x="29" y="72"/>
                    <a:pt x="42" y="84"/>
                    <a:pt x="56" y="84"/>
                  </a:cubicBezTo>
                  <a:cubicBezTo>
                    <a:pt x="72" y="84"/>
                    <a:pt x="84" y="73"/>
                    <a:pt x="84" y="57"/>
                  </a:cubicBezTo>
                  <a:cubicBezTo>
                    <a:pt x="84" y="49"/>
                    <a:pt x="90" y="42"/>
                    <a:pt x="98" y="42"/>
                  </a:cubicBezTo>
                  <a:cubicBezTo>
                    <a:pt x="107" y="42"/>
                    <a:pt x="113" y="49"/>
                    <a:pt x="113" y="57"/>
                  </a:cubicBezTo>
                  <a:cubicBezTo>
                    <a:pt x="113" y="89"/>
                    <a:pt x="88" y="114"/>
                    <a:pt x="56" y="11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" name="Freeform 287"/>
            <p:cNvSpPr>
              <a:spLocks/>
            </p:cNvSpPr>
            <p:nvPr/>
          </p:nvSpPr>
          <p:spPr bwMode="auto">
            <a:xfrm>
              <a:off x="6176963" y="2738438"/>
              <a:ext cx="69850" cy="69850"/>
            </a:xfrm>
            <a:custGeom>
              <a:avLst/>
              <a:gdLst>
                <a:gd name="T0" fmla="*/ 57 w 113"/>
                <a:gd name="T1" fmla="*/ 113 h 113"/>
                <a:gd name="T2" fmla="*/ 0 w 113"/>
                <a:gd name="T3" fmla="*/ 56 h 113"/>
                <a:gd name="T4" fmla="*/ 57 w 113"/>
                <a:gd name="T5" fmla="*/ 0 h 113"/>
                <a:gd name="T6" fmla="*/ 71 w 113"/>
                <a:gd name="T7" fmla="*/ 14 h 113"/>
                <a:gd name="T8" fmla="*/ 57 w 113"/>
                <a:gd name="T9" fmla="*/ 29 h 113"/>
                <a:gd name="T10" fmla="*/ 30 w 113"/>
                <a:gd name="T11" fmla="*/ 56 h 113"/>
                <a:gd name="T12" fmla="*/ 57 w 113"/>
                <a:gd name="T13" fmla="*/ 83 h 113"/>
                <a:gd name="T14" fmla="*/ 84 w 113"/>
                <a:gd name="T15" fmla="*/ 56 h 113"/>
                <a:gd name="T16" fmla="*/ 99 w 113"/>
                <a:gd name="T17" fmla="*/ 42 h 113"/>
                <a:gd name="T18" fmla="*/ 113 w 113"/>
                <a:gd name="T19" fmla="*/ 56 h 113"/>
                <a:gd name="T20" fmla="*/ 57 w 113"/>
                <a:gd name="T2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3">
                  <a:moveTo>
                    <a:pt x="57" y="113"/>
                  </a:moveTo>
                  <a:cubicBezTo>
                    <a:pt x="25" y="113"/>
                    <a:pt x="0" y="88"/>
                    <a:pt x="0" y="56"/>
                  </a:cubicBezTo>
                  <a:cubicBezTo>
                    <a:pt x="0" y="26"/>
                    <a:pt x="26" y="0"/>
                    <a:pt x="57" y="0"/>
                  </a:cubicBezTo>
                  <a:cubicBezTo>
                    <a:pt x="65" y="0"/>
                    <a:pt x="71" y="6"/>
                    <a:pt x="71" y="14"/>
                  </a:cubicBezTo>
                  <a:cubicBezTo>
                    <a:pt x="71" y="23"/>
                    <a:pt x="65" y="29"/>
                    <a:pt x="57" y="29"/>
                  </a:cubicBezTo>
                  <a:cubicBezTo>
                    <a:pt x="42" y="29"/>
                    <a:pt x="30" y="42"/>
                    <a:pt x="30" y="56"/>
                  </a:cubicBezTo>
                  <a:cubicBezTo>
                    <a:pt x="30" y="71"/>
                    <a:pt x="42" y="83"/>
                    <a:pt x="57" y="83"/>
                  </a:cubicBezTo>
                  <a:cubicBezTo>
                    <a:pt x="72" y="83"/>
                    <a:pt x="84" y="72"/>
                    <a:pt x="84" y="56"/>
                  </a:cubicBezTo>
                  <a:cubicBezTo>
                    <a:pt x="84" y="48"/>
                    <a:pt x="90" y="42"/>
                    <a:pt x="99" y="42"/>
                  </a:cubicBezTo>
                  <a:cubicBezTo>
                    <a:pt x="107" y="42"/>
                    <a:pt x="113" y="48"/>
                    <a:pt x="113" y="56"/>
                  </a:cubicBezTo>
                  <a:cubicBezTo>
                    <a:pt x="113" y="88"/>
                    <a:pt x="88" y="113"/>
                    <a:pt x="57" y="11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4" name="Freeform 288"/>
            <p:cNvSpPr>
              <a:spLocks/>
            </p:cNvSpPr>
            <p:nvPr/>
          </p:nvSpPr>
          <p:spPr bwMode="auto">
            <a:xfrm>
              <a:off x="5891213" y="2738438"/>
              <a:ext cx="69850" cy="69850"/>
            </a:xfrm>
            <a:custGeom>
              <a:avLst/>
              <a:gdLst>
                <a:gd name="T0" fmla="*/ 56 w 113"/>
                <a:gd name="T1" fmla="*/ 113 h 113"/>
                <a:gd name="T2" fmla="*/ 0 w 113"/>
                <a:gd name="T3" fmla="*/ 56 h 113"/>
                <a:gd name="T4" fmla="*/ 56 w 113"/>
                <a:gd name="T5" fmla="*/ 0 h 113"/>
                <a:gd name="T6" fmla="*/ 71 w 113"/>
                <a:gd name="T7" fmla="*/ 14 h 113"/>
                <a:gd name="T8" fmla="*/ 56 w 113"/>
                <a:gd name="T9" fmla="*/ 29 h 113"/>
                <a:gd name="T10" fmla="*/ 29 w 113"/>
                <a:gd name="T11" fmla="*/ 56 h 113"/>
                <a:gd name="T12" fmla="*/ 56 w 113"/>
                <a:gd name="T13" fmla="*/ 83 h 113"/>
                <a:gd name="T14" fmla="*/ 84 w 113"/>
                <a:gd name="T15" fmla="*/ 56 h 113"/>
                <a:gd name="T16" fmla="*/ 98 w 113"/>
                <a:gd name="T17" fmla="*/ 42 h 113"/>
                <a:gd name="T18" fmla="*/ 113 w 113"/>
                <a:gd name="T19" fmla="*/ 56 h 113"/>
                <a:gd name="T20" fmla="*/ 56 w 113"/>
                <a:gd name="T2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3">
                  <a:moveTo>
                    <a:pt x="56" y="113"/>
                  </a:moveTo>
                  <a:cubicBezTo>
                    <a:pt x="25" y="113"/>
                    <a:pt x="0" y="88"/>
                    <a:pt x="0" y="56"/>
                  </a:cubicBezTo>
                  <a:cubicBezTo>
                    <a:pt x="0" y="26"/>
                    <a:pt x="26" y="0"/>
                    <a:pt x="56" y="0"/>
                  </a:cubicBezTo>
                  <a:cubicBezTo>
                    <a:pt x="65" y="0"/>
                    <a:pt x="71" y="6"/>
                    <a:pt x="71" y="14"/>
                  </a:cubicBezTo>
                  <a:cubicBezTo>
                    <a:pt x="71" y="23"/>
                    <a:pt x="65" y="29"/>
                    <a:pt x="56" y="29"/>
                  </a:cubicBezTo>
                  <a:cubicBezTo>
                    <a:pt x="42" y="29"/>
                    <a:pt x="29" y="42"/>
                    <a:pt x="29" y="56"/>
                  </a:cubicBezTo>
                  <a:cubicBezTo>
                    <a:pt x="29" y="71"/>
                    <a:pt x="42" y="83"/>
                    <a:pt x="56" y="83"/>
                  </a:cubicBezTo>
                  <a:cubicBezTo>
                    <a:pt x="72" y="83"/>
                    <a:pt x="84" y="72"/>
                    <a:pt x="84" y="56"/>
                  </a:cubicBezTo>
                  <a:cubicBezTo>
                    <a:pt x="84" y="48"/>
                    <a:pt x="90" y="42"/>
                    <a:pt x="98" y="42"/>
                  </a:cubicBezTo>
                  <a:cubicBezTo>
                    <a:pt x="107" y="42"/>
                    <a:pt x="113" y="48"/>
                    <a:pt x="113" y="56"/>
                  </a:cubicBezTo>
                  <a:cubicBezTo>
                    <a:pt x="113" y="88"/>
                    <a:pt x="88" y="113"/>
                    <a:pt x="56" y="11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5" name="Freeform 289"/>
            <p:cNvSpPr>
              <a:spLocks/>
            </p:cNvSpPr>
            <p:nvPr/>
          </p:nvSpPr>
          <p:spPr bwMode="auto">
            <a:xfrm>
              <a:off x="6176963" y="2451100"/>
              <a:ext cx="69850" cy="71438"/>
            </a:xfrm>
            <a:custGeom>
              <a:avLst/>
              <a:gdLst>
                <a:gd name="T0" fmla="*/ 57 w 113"/>
                <a:gd name="T1" fmla="*/ 114 h 114"/>
                <a:gd name="T2" fmla="*/ 0 w 113"/>
                <a:gd name="T3" fmla="*/ 57 h 114"/>
                <a:gd name="T4" fmla="*/ 57 w 113"/>
                <a:gd name="T5" fmla="*/ 0 h 114"/>
                <a:gd name="T6" fmla="*/ 71 w 113"/>
                <a:gd name="T7" fmla="*/ 15 h 114"/>
                <a:gd name="T8" fmla="*/ 57 w 113"/>
                <a:gd name="T9" fmla="*/ 30 h 114"/>
                <a:gd name="T10" fmla="*/ 30 w 113"/>
                <a:gd name="T11" fmla="*/ 57 h 114"/>
                <a:gd name="T12" fmla="*/ 57 w 113"/>
                <a:gd name="T13" fmla="*/ 84 h 114"/>
                <a:gd name="T14" fmla="*/ 84 w 113"/>
                <a:gd name="T15" fmla="*/ 57 h 114"/>
                <a:gd name="T16" fmla="*/ 99 w 113"/>
                <a:gd name="T17" fmla="*/ 42 h 114"/>
                <a:gd name="T18" fmla="*/ 113 w 113"/>
                <a:gd name="T19" fmla="*/ 57 h 114"/>
                <a:gd name="T20" fmla="*/ 57 w 113"/>
                <a:gd name="T2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57" y="114"/>
                  </a:moveTo>
                  <a:cubicBezTo>
                    <a:pt x="25" y="114"/>
                    <a:pt x="0" y="88"/>
                    <a:pt x="0" y="57"/>
                  </a:cubicBezTo>
                  <a:cubicBezTo>
                    <a:pt x="0" y="26"/>
                    <a:pt x="26" y="0"/>
                    <a:pt x="57" y="0"/>
                  </a:cubicBezTo>
                  <a:cubicBezTo>
                    <a:pt x="65" y="0"/>
                    <a:pt x="71" y="7"/>
                    <a:pt x="71" y="15"/>
                  </a:cubicBezTo>
                  <a:cubicBezTo>
                    <a:pt x="71" y="23"/>
                    <a:pt x="65" y="30"/>
                    <a:pt x="57" y="30"/>
                  </a:cubicBezTo>
                  <a:cubicBezTo>
                    <a:pt x="42" y="30"/>
                    <a:pt x="30" y="43"/>
                    <a:pt x="30" y="57"/>
                  </a:cubicBezTo>
                  <a:cubicBezTo>
                    <a:pt x="30" y="72"/>
                    <a:pt x="42" y="84"/>
                    <a:pt x="57" y="84"/>
                  </a:cubicBezTo>
                  <a:cubicBezTo>
                    <a:pt x="72" y="84"/>
                    <a:pt x="84" y="73"/>
                    <a:pt x="84" y="57"/>
                  </a:cubicBezTo>
                  <a:cubicBezTo>
                    <a:pt x="84" y="49"/>
                    <a:pt x="90" y="42"/>
                    <a:pt x="99" y="42"/>
                  </a:cubicBezTo>
                  <a:cubicBezTo>
                    <a:pt x="107" y="42"/>
                    <a:pt x="113" y="49"/>
                    <a:pt x="113" y="57"/>
                  </a:cubicBezTo>
                  <a:cubicBezTo>
                    <a:pt x="113" y="89"/>
                    <a:pt x="88" y="114"/>
                    <a:pt x="57" y="11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6" name="Freeform 290"/>
            <p:cNvSpPr>
              <a:spLocks/>
            </p:cNvSpPr>
            <p:nvPr/>
          </p:nvSpPr>
          <p:spPr bwMode="auto">
            <a:xfrm>
              <a:off x="6057900" y="2484438"/>
              <a:ext cx="17462" cy="46038"/>
            </a:xfrm>
            <a:custGeom>
              <a:avLst/>
              <a:gdLst>
                <a:gd name="T0" fmla="*/ 15 w 30"/>
                <a:gd name="T1" fmla="*/ 74 h 74"/>
                <a:gd name="T2" fmla="*/ 0 w 30"/>
                <a:gd name="T3" fmla="*/ 59 h 74"/>
                <a:gd name="T4" fmla="*/ 0 w 30"/>
                <a:gd name="T5" fmla="*/ 15 h 74"/>
                <a:gd name="T6" fmla="*/ 15 w 30"/>
                <a:gd name="T7" fmla="*/ 0 h 74"/>
                <a:gd name="T8" fmla="*/ 30 w 30"/>
                <a:gd name="T9" fmla="*/ 15 h 74"/>
                <a:gd name="T10" fmla="*/ 30 w 30"/>
                <a:gd name="T11" fmla="*/ 59 h 74"/>
                <a:gd name="T12" fmla="*/ 15 w 30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74">
                  <a:moveTo>
                    <a:pt x="15" y="74"/>
                  </a:moveTo>
                  <a:cubicBezTo>
                    <a:pt x="7" y="74"/>
                    <a:pt x="0" y="67"/>
                    <a:pt x="0" y="5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30" y="6"/>
                    <a:pt x="30" y="15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67"/>
                    <a:pt x="23" y="74"/>
                    <a:pt x="15" y="7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7" name="Freeform 291"/>
            <p:cNvSpPr>
              <a:spLocks/>
            </p:cNvSpPr>
            <p:nvPr/>
          </p:nvSpPr>
          <p:spPr bwMode="auto">
            <a:xfrm>
              <a:off x="6057900" y="2727325"/>
              <a:ext cx="17462" cy="46038"/>
            </a:xfrm>
            <a:custGeom>
              <a:avLst/>
              <a:gdLst>
                <a:gd name="T0" fmla="*/ 15 w 30"/>
                <a:gd name="T1" fmla="*/ 74 h 74"/>
                <a:gd name="T2" fmla="*/ 0 w 30"/>
                <a:gd name="T3" fmla="*/ 59 h 74"/>
                <a:gd name="T4" fmla="*/ 0 w 30"/>
                <a:gd name="T5" fmla="*/ 15 h 74"/>
                <a:gd name="T6" fmla="*/ 15 w 30"/>
                <a:gd name="T7" fmla="*/ 0 h 74"/>
                <a:gd name="T8" fmla="*/ 30 w 30"/>
                <a:gd name="T9" fmla="*/ 15 h 74"/>
                <a:gd name="T10" fmla="*/ 30 w 30"/>
                <a:gd name="T11" fmla="*/ 59 h 74"/>
                <a:gd name="T12" fmla="*/ 15 w 30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74">
                  <a:moveTo>
                    <a:pt x="15" y="74"/>
                  </a:moveTo>
                  <a:cubicBezTo>
                    <a:pt x="7" y="74"/>
                    <a:pt x="0" y="68"/>
                    <a:pt x="0" y="5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68"/>
                    <a:pt x="23" y="74"/>
                    <a:pt x="15" y="7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8" name="Freeform 292"/>
            <p:cNvSpPr>
              <a:spLocks/>
            </p:cNvSpPr>
            <p:nvPr/>
          </p:nvSpPr>
          <p:spPr bwMode="auto">
            <a:xfrm>
              <a:off x="5921375" y="2620963"/>
              <a:ext cx="46037" cy="17463"/>
            </a:xfrm>
            <a:custGeom>
              <a:avLst/>
              <a:gdLst>
                <a:gd name="T0" fmla="*/ 60 w 75"/>
                <a:gd name="T1" fmla="*/ 29 h 29"/>
                <a:gd name="T2" fmla="*/ 15 w 75"/>
                <a:gd name="T3" fmla="*/ 29 h 29"/>
                <a:gd name="T4" fmla="*/ 0 w 75"/>
                <a:gd name="T5" fmla="*/ 14 h 29"/>
                <a:gd name="T6" fmla="*/ 15 w 75"/>
                <a:gd name="T7" fmla="*/ 0 h 29"/>
                <a:gd name="T8" fmla="*/ 60 w 75"/>
                <a:gd name="T9" fmla="*/ 0 h 29"/>
                <a:gd name="T10" fmla="*/ 75 w 75"/>
                <a:gd name="T11" fmla="*/ 14 h 29"/>
                <a:gd name="T12" fmla="*/ 60 w 75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9">
                  <a:moveTo>
                    <a:pt x="60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8" y="0"/>
                    <a:pt x="75" y="6"/>
                    <a:pt x="75" y="14"/>
                  </a:cubicBezTo>
                  <a:cubicBezTo>
                    <a:pt x="75" y="23"/>
                    <a:pt x="68" y="29"/>
                    <a:pt x="60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9" name="Freeform 293"/>
            <p:cNvSpPr>
              <a:spLocks/>
            </p:cNvSpPr>
            <p:nvPr/>
          </p:nvSpPr>
          <p:spPr bwMode="auto">
            <a:xfrm>
              <a:off x="6165850" y="2620963"/>
              <a:ext cx="46037" cy="17463"/>
            </a:xfrm>
            <a:custGeom>
              <a:avLst/>
              <a:gdLst>
                <a:gd name="T0" fmla="*/ 58 w 73"/>
                <a:gd name="T1" fmla="*/ 29 h 29"/>
                <a:gd name="T2" fmla="*/ 14 w 73"/>
                <a:gd name="T3" fmla="*/ 29 h 29"/>
                <a:gd name="T4" fmla="*/ 0 w 73"/>
                <a:gd name="T5" fmla="*/ 14 h 29"/>
                <a:gd name="T6" fmla="*/ 14 w 73"/>
                <a:gd name="T7" fmla="*/ 0 h 29"/>
                <a:gd name="T8" fmla="*/ 58 w 73"/>
                <a:gd name="T9" fmla="*/ 0 h 29"/>
                <a:gd name="T10" fmla="*/ 73 w 73"/>
                <a:gd name="T11" fmla="*/ 14 h 29"/>
                <a:gd name="T12" fmla="*/ 58 w 73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29">
                  <a:moveTo>
                    <a:pt x="58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6" y="29"/>
                    <a:pt x="0" y="23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6" y="0"/>
                    <a:pt x="73" y="6"/>
                    <a:pt x="73" y="14"/>
                  </a:cubicBezTo>
                  <a:cubicBezTo>
                    <a:pt x="73" y="23"/>
                    <a:pt x="66" y="29"/>
                    <a:pt x="58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0" name="Freeform 294"/>
            <p:cNvSpPr>
              <a:spLocks/>
            </p:cNvSpPr>
            <p:nvPr/>
          </p:nvSpPr>
          <p:spPr bwMode="auto">
            <a:xfrm>
              <a:off x="5961063" y="2524125"/>
              <a:ext cx="39687" cy="38100"/>
            </a:xfrm>
            <a:custGeom>
              <a:avLst/>
              <a:gdLst>
                <a:gd name="T0" fmla="*/ 47 w 64"/>
                <a:gd name="T1" fmla="*/ 62 h 62"/>
                <a:gd name="T2" fmla="*/ 37 w 64"/>
                <a:gd name="T3" fmla="*/ 58 h 62"/>
                <a:gd name="T4" fmla="*/ 5 w 64"/>
                <a:gd name="T5" fmla="*/ 27 h 62"/>
                <a:gd name="T6" fmla="*/ 5 w 64"/>
                <a:gd name="T7" fmla="*/ 6 h 62"/>
                <a:gd name="T8" fmla="*/ 26 w 64"/>
                <a:gd name="T9" fmla="*/ 6 h 62"/>
                <a:gd name="T10" fmla="*/ 58 w 64"/>
                <a:gd name="T11" fmla="*/ 37 h 62"/>
                <a:gd name="T12" fmla="*/ 58 w 64"/>
                <a:gd name="T13" fmla="*/ 58 h 62"/>
                <a:gd name="T14" fmla="*/ 47 w 64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2">
                  <a:moveTo>
                    <a:pt x="47" y="62"/>
                  </a:moveTo>
                  <a:cubicBezTo>
                    <a:pt x="43" y="62"/>
                    <a:pt x="40" y="61"/>
                    <a:pt x="37" y="5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0" y="21"/>
                    <a:pt x="0" y="11"/>
                    <a:pt x="5" y="6"/>
                  </a:cubicBezTo>
                  <a:cubicBezTo>
                    <a:pt x="11" y="0"/>
                    <a:pt x="21" y="0"/>
                    <a:pt x="26" y="6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4" y="43"/>
                    <a:pt x="64" y="52"/>
                    <a:pt x="58" y="58"/>
                  </a:cubicBezTo>
                  <a:cubicBezTo>
                    <a:pt x="55" y="61"/>
                    <a:pt x="51" y="62"/>
                    <a:pt x="47" y="6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1" name="Freeform 295"/>
            <p:cNvSpPr>
              <a:spLocks/>
            </p:cNvSpPr>
            <p:nvPr/>
          </p:nvSpPr>
          <p:spPr bwMode="auto">
            <a:xfrm>
              <a:off x="6134100" y="2695575"/>
              <a:ext cx="38100" cy="39688"/>
            </a:xfrm>
            <a:custGeom>
              <a:avLst/>
              <a:gdLst>
                <a:gd name="T0" fmla="*/ 47 w 64"/>
                <a:gd name="T1" fmla="*/ 63 h 63"/>
                <a:gd name="T2" fmla="*/ 37 w 64"/>
                <a:gd name="T3" fmla="*/ 58 h 63"/>
                <a:gd name="T4" fmla="*/ 6 w 64"/>
                <a:gd name="T5" fmla="*/ 27 h 63"/>
                <a:gd name="T6" fmla="*/ 6 w 64"/>
                <a:gd name="T7" fmla="*/ 6 h 63"/>
                <a:gd name="T8" fmla="*/ 27 w 64"/>
                <a:gd name="T9" fmla="*/ 6 h 63"/>
                <a:gd name="T10" fmla="*/ 58 w 64"/>
                <a:gd name="T11" fmla="*/ 37 h 63"/>
                <a:gd name="T12" fmla="*/ 58 w 64"/>
                <a:gd name="T13" fmla="*/ 58 h 63"/>
                <a:gd name="T14" fmla="*/ 47 w 64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3">
                  <a:moveTo>
                    <a:pt x="47" y="63"/>
                  </a:moveTo>
                  <a:cubicBezTo>
                    <a:pt x="44" y="63"/>
                    <a:pt x="40" y="61"/>
                    <a:pt x="37" y="5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0" y="21"/>
                    <a:pt x="0" y="12"/>
                    <a:pt x="6" y="6"/>
                  </a:cubicBezTo>
                  <a:cubicBezTo>
                    <a:pt x="11" y="0"/>
                    <a:pt x="21" y="0"/>
                    <a:pt x="27" y="6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4" y="43"/>
                    <a:pt x="64" y="52"/>
                    <a:pt x="58" y="58"/>
                  </a:cubicBezTo>
                  <a:cubicBezTo>
                    <a:pt x="55" y="61"/>
                    <a:pt x="51" y="63"/>
                    <a:pt x="47" y="6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2" name="Freeform 296"/>
            <p:cNvSpPr>
              <a:spLocks/>
            </p:cNvSpPr>
            <p:nvPr/>
          </p:nvSpPr>
          <p:spPr bwMode="auto">
            <a:xfrm>
              <a:off x="5961063" y="2695575"/>
              <a:ext cx="39687" cy="39688"/>
            </a:xfrm>
            <a:custGeom>
              <a:avLst/>
              <a:gdLst>
                <a:gd name="T0" fmla="*/ 16 w 64"/>
                <a:gd name="T1" fmla="*/ 63 h 63"/>
                <a:gd name="T2" fmla="*/ 5 w 64"/>
                <a:gd name="T3" fmla="*/ 58 h 63"/>
                <a:gd name="T4" fmla="*/ 5 w 64"/>
                <a:gd name="T5" fmla="*/ 37 h 63"/>
                <a:gd name="T6" fmla="*/ 37 w 64"/>
                <a:gd name="T7" fmla="*/ 6 h 63"/>
                <a:gd name="T8" fmla="*/ 58 w 64"/>
                <a:gd name="T9" fmla="*/ 6 h 63"/>
                <a:gd name="T10" fmla="*/ 58 w 64"/>
                <a:gd name="T11" fmla="*/ 27 h 63"/>
                <a:gd name="T12" fmla="*/ 26 w 64"/>
                <a:gd name="T13" fmla="*/ 58 h 63"/>
                <a:gd name="T14" fmla="*/ 16 w 64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3">
                  <a:moveTo>
                    <a:pt x="16" y="63"/>
                  </a:moveTo>
                  <a:cubicBezTo>
                    <a:pt x="12" y="63"/>
                    <a:pt x="8" y="61"/>
                    <a:pt x="5" y="58"/>
                  </a:cubicBezTo>
                  <a:cubicBezTo>
                    <a:pt x="0" y="52"/>
                    <a:pt x="0" y="43"/>
                    <a:pt x="5" y="3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3" y="0"/>
                    <a:pt x="52" y="0"/>
                    <a:pt x="58" y="6"/>
                  </a:cubicBezTo>
                  <a:cubicBezTo>
                    <a:pt x="64" y="12"/>
                    <a:pt x="64" y="21"/>
                    <a:pt x="58" y="27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61"/>
                    <a:pt x="20" y="63"/>
                    <a:pt x="16" y="6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3" name="Freeform 297"/>
            <p:cNvSpPr>
              <a:spLocks/>
            </p:cNvSpPr>
            <p:nvPr/>
          </p:nvSpPr>
          <p:spPr bwMode="auto">
            <a:xfrm>
              <a:off x="6134100" y="2524125"/>
              <a:ext cx="38100" cy="38100"/>
            </a:xfrm>
            <a:custGeom>
              <a:avLst/>
              <a:gdLst>
                <a:gd name="T0" fmla="*/ 16 w 64"/>
                <a:gd name="T1" fmla="*/ 62 h 62"/>
                <a:gd name="T2" fmla="*/ 6 w 64"/>
                <a:gd name="T3" fmla="*/ 58 h 62"/>
                <a:gd name="T4" fmla="*/ 6 w 64"/>
                <a:gd name="T5" fmla="*/ 37 h 62"/>
                <a:gd name="T6" fmla="*/ 37 w 64"/>
                <a:gd name="T7" fmla="*/ 6 h 62"/>
                <a:gd name="T8" fmla="*/ 58 w 64"/>
                <a:gd name="T9" fmla="*/ 6 h 62"/>
                <a:gd name="T10" fmla="*/ 58 w 64"/>
                <a:gd name="T11" fmla="*/ 27 h 62"/>
                <a:gd name="T12" fmla="*/ 27 w 64"/>
                <a:gd name="T13" fmla="*/ 58 h 62"/>
                <a:gd name="T14" fmla="*/ 16 w 64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2">
                  <a:moveTo>
                    <a:pt x="16" y="62"/>
                  </a:moveTo>
                  <a:cubicBezTo>
                    <a:pt x="12" y="62"/>
                    <a:pt x="8" y="61"/>
                    <a:pt x="6" y="58"/>
                  </a:cubicBezTo>
                  <a:cubicBezTo>
                    <a:pt x="0" y="52"/>
                    <a:pt x="0" y="43"/>
                    <a:pt x="6" y="3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3" y="0"/>
                    <a:pt x="52" y="0"/>
                    <a:pt x="58" y="6"/>
                  </a:cubicBezTo>
                  <a:cubicBezTo>
                    <a:pt x="64" y="11"/>
                    <a:pt x="64" y="21"/>
                    <a:pt x="58" y="2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61"/>
                    <a:pt x="20" y="62"/>
                    <a:pt x="16" y="6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4" name="Freeform 298"/>
            <p:cNvSpPr>
              <a:spLocks/>
            </p:cNvSpPr>
            <p:nvPr/>
          </p:nvSpPr>
          <p:spPr bwMode="auto">
            <a:xfrm>
              <a:off x="6030913" y="2593975"/>
              <a:ext cx="71437" cy="69850"/>
            </a:xfrm>
            <a:custGeom>
              <a:avLst/>
              <a:gdLst>
                <a:gd name="T0" fmla="*/ 57 w 114"/>
                <a:gd name="T1" fmla="*/ 113 h 113"/>
                <a:gd name="T2" fmla="*/ 0 w 114"/>
                <a:gd name="T3" fmla="*/ 56 h 113"/>
                <a:gd name="T4" fmla="*/ 57 w 114"/>
                <a:gd name="T5" fmla="*/ 0 h 113"/>
                <a:gd name="T6" fmla="*/ 72 w 114"/>
                <a:gd name="T7" fmla="*/ 15 h 113"/>
                <a:gd name="T8" fmla="*/ 57 w 114"/>
                <a:gd name="T9" fmla="*/ 29 h 113"/>
                <a:gd name="T10" fmla="*/ 30 w 114"/>
                <a:gd name="T11" fmla="*/ 56 h 113"/>
                <a:gd name="T12" fmla="*/ 57 w 114"/>
                <a:gd name="T13" fmla="*/ 83 h 113"/>
                <a:gd name="T14" fmla="*/ 84 w 114"/>
                <a:gd name="T15" fmla="*/ 56 h 113"/>
                <a:gd name="T16" fmla="*/ 99 w 114"/>
                <a:gd name="T17" fmla="*/ 42 h 113"/>
                <a:gd name="T18" fmla="*/ 114 w 114"/>
                <a:gd name="T19" fmla="*/ 56 h 113"/>
                <a:gd name="T20" fmla="*/ 57 w 114"/>
                <a:gd name="T2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57" y="113"/>
                  </a:moveTo>
                  <a:cubicBezTo>
                    <a:pt x="26" y="113"/>
                    <a:pt x="0" y="88"/>
                    <a:pt x="0" y="56"/>
                  </a:cubicBezTo>
                  <a:cubicBezTo>
                    <a:pt x="0" y="25"/>
                    <a:pt x="25" y="0"/>
                    <a:pt x="57" y="0"/>
                  </a:cubicBezTo>
                  <a:cubicBezTo>
                    <a:pt x="65" y="0"/>
                    <a:pt x="72" y="6"/>
                    <a:pt x="72" y="15"/>
                  </a:cubicBezTo>
                  <a:cubicBezTo>
                    <a:pt x="72" y="23"/>
                    <a:pt x="65" y="29"/>
                    <a:pt x="57" y="29"/>
                  </a:cubicBezTo>
                  <a:cubicBezTo>
                    <a:pt x="42" y="29"/>
                    <a:pt x="30" y="41"/>
                    <a:pt x="30" y="56"/>
                  </a:cubicBezTo>
                  <a:cubicBezTo>
                    <a:pt x="30" y="71"/>
                    <a:pt x="42" y="83"/>
                    <a:pt x="57" y="83"/>
                  </a:cubicBezTo>
                  <a:cubicBezTo>
                    <a:pt x="72" y="83"/>
                    <a:pt x="84" y="71"/>
                    <a:pt x="84" y="56"/>
                  </a:cubicBezTo>
                  <a:cubicBezTo>
                    <a:pt x="84" y="48"/>
                    <a:pt x="91" y="42"/>
                    <a:pt x="99" y="42"/>
                  </a:cubicBezTo>
                  <a:cubicBezTo>
                    <a:pt x="107" y="42"/>
                    <a:pt x="114" y="48"/>
                    <a:pt x="114" y="56"/>
                  </a:cubicBezTo>
                  <a:cubicBezTo>
                    <a:pt x="114" y="87"/>
                    <a:pt x="88" y="113"/>
                    <a:pt x="57" y="11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2" name="Группа 1851"/>
          <p:cNvGrpSpPr/>
          <p:nvPr/>
        </p:nvGrpSpPr>
        <p:grpSpPr>
          <a:xfrm>
            <a:off x="5170488" y="3073400"/>
            <a:ext cx="425450" cy="477838"/>
            <a:chOff x="5170488" y="3073400"/>
            <a:chExt cx="425450" cy="477838"/>
          </a:xfrm>
        </p:grpSpPr>
        <p:sp>
          <p:nvSpPr>
            <p:cNvPr id="1645" name="Freeform 299"/>
            <p:cNvSpPr>
              <a:spLocks/>
            </p:cNvSpPr>
            <p:nvPr/>
          </p:nvSpPr>
          <p:spPr bwMode="auto">
            <a:xfrm>
              <a:off x="5170488" y="3433763"/>
              <a:ext cx="330200" cy="117475"/>
            </a:xfrm>
            <a:custGeom>
              <a:avLst/>
              <a:gdLst>
                <a:gd name="T0" fmla="*/ 268 w 536"/>
                <a:gd name="T1" fmla="*/ 189 h 189"/>
                <a:gd name="T2" fmla="*/ 0 w 536"/>
                <a:gd name="T3" fmla="*/ 16 h 189"/>
                <a:gd name="T4" fmla="*/ 15 w 536"/>
                <a:gd name="T5" fmla="*/ 0 h 189"/>
                <a:gd name="T6" fmla="*/ 29 w 536"/>
                <a:gd name="T7" fmla="*/ 14 h 189"/>
                <a:gd name="T8" fmla="*/ 29 w 536"/>
                <a:gd name="T9" fmla="*/ 16 h 189"/>
                <a:gd name="T10" fmla="*/ 268 w 536"/>
                <a:gd name="T11" fmla="*/ 159 h 189"/>
                <a:gd name="T12" fmla="*/ 507 w 536"/>
                <a:gd name="T13" fmla="*/ 16 h 189"/>
                <a:gd name="T14" fmla="*/ 521 w 536"/>
                <a:gd name="T15" fmla="*/ 1 h 189"/>
                <a:gd name="T16" fmla="*/ 536 w 536"/>
                <a:gd name="T17" fmla="*/ 16 h 189"/>
                <a:gd name="T18" fmla="*/ 268 w 536"/>
                <a:gd name="T19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6" h="189">
                  <a:moveTo>
                    <a:pt x="268" y="189"/>
                  </a:moveTo>
                  <a:cubicBezTo>
                    <a:pt x="120" y="189"/>
                    <a:pt x="0" y="111"/>
                    <a:pt x="0" y="16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94"/>
                    <a:pt x="138" y="159"/>
                    <a:pt x="268" y="159"/>
                  </a:cubicBezTo>
                  <a:cubicBezTo>
                    <a:pt x="399" y="159"/>
                    <a:pt x="507" y="95"/>
                    <a:pt x="507" y="16"/>
                  </a:cubicBezTo>
                  <a:cubicBezTo>
                    <a:pt x="507" y="7"/>
                    <a:pt x="513" y="1"/>
                    <a:pt x="521" y="1"/>
                  </a:cubicBezTo>
                  <a:cubicBezTo>
                    <a:pt x="530" y="1"/>
                    <a:pt x="536" y="7"/>
                    <a:pt x="536" y="16"/>
                  </a:cubicBezTo>
                  <a:cubicBezTo>
                    <a:pt x="536" y="111"/>
                    <a:pt x="416" y="189"/>
                    <a:pt x="268" y="18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6" name="Freeform 300"/>
            <p:cNvSpPr>
              <a:spLocks/>
            </p:cNvSpPr>
            <p:nvPr/>
          </p:nvSpPr>
          <p:spPr bwMode="auto">
            <a:xfrm>
              <a:off x="5170488" y="3287713"/>
              <a:ext cx="330200" cy="215900"/>
            </a:xfrm>
            <a:custGeom>
              <a:avLst/>
              <a:gdLst>
                <a:gd name="T0" fmla="*/ 268 w 536"/>
                <a:gd name="T1" fmla="*/ 348 h 348"/>
                <a:gd name="T2" fmla="*/ 0 w 536"/>
                <a:gd name="T3" fmla="*/ 175 h 348"/>
                <a:gd name="T4" fmla="*/ 239 w 536"/>
                <a:gd name="T5" fmla="*/ 1 h 348"/>
                <a:gd name="T6" fmla="*/ 254 w 536"/>
                <a:gd name="T7" fmla="*/ 15 h 348"/>
                <a:gd name="T8" fmla="*/ 241 w 536"/>
                <a:gd name="T9" fmla="*/ 31 h 348"/>
                <a:gd name="T10" fmla="*/ 29 w 536"/>
                <a:gd name="T11" fmla="*/ 175 h 348"/>
                <a:gd name="T12" fmla="*/ 268 w 536"/>
                <a:gd name="T13" fmla="*/ 319 h 348"/>
                <a:gd name="T14" fmla="*/ 507 w 536"/>
                <a:gd name="T15" fmla="*/ 175 h 348"/>
                <a:gd name="T16" fmla="*/ 408 w 536"/>
                <a:gd name="T17" fmla="*/ 59 h 348"/>
                <a:gd name="T18" fmla="*/ 400 w 536"/>
                <a:gd name="T19" fmla="*/ 39 h 348"/>
                <a:gd name="T20" fmla="*/ 420 w 536"/>
                <a:gd name="T21" fmla="*/ 31 h 348"/>
                <a:gd name="T22" fmla="*/ 536 w 536"/>
                <a:gd name="T23" fmla="*/ 175 h 348"/>
                <a:gd name="T24" fmla="*/ 268 w 536"/>
                <a:gd name="T25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6" h="348">
                  <a:moveTo>
                    <a:pt x="268" y="348"/>
                  </a:moveTo>
                  <a:cubicBezTo>
                    <a:pt x="120" y="348"/>
                    <a:pt x="0" y="271"/>
                    <a:pt x="0" y="175"/>
                  </a:cubicBezTo>
                  <a:cubicBezTo>
                    <a:pt x="0" y="85"/>
                    <a:pt x="102" y="11"/>
                    <a:pt x="239" y="1"/>
                  </a:cubicBezTo>
                  <a:cubicBezTo>
                    <a:pt x="247" y="0"/>
                    <a:pt x="254" y="7"/>
                    <a:pt x="254" y="15"/>
                  </a:cubicBezTo>
                  <a:cubicBezTo>
                    <a:pt x="255" y="23"/>
                    <a:pt x="249" y="30"/>
                    <a:pt x="241" y="31"/>
                  </a:cubicBezTo>
                  <a:cubicBezTo>
                    <a:pt x="122" y="39"/>
                    <a:pt x="29" y="102"/>
                    <a:pt x="29" y="175"/>
                  </a:cubicBezTo>
                  <a:cubicBezTo>
                    <a:pt x="29" y="253"/>
                    <a:pt x="138" y="319"/>
                    <a:pt x="268" y="319"/>
                  </a:cubicBezTo>
                  <a:cubicBezTo>
                    <a:pt x="399" y="319"/>
                    <a:pt x="507" y="254"/>
                    <a:pt x="507" y="175"/>
                  </a:cubicBezTo>
                  <a:cubicBezTo>
                    <a:pt x="507" y="128"/>
                    <a:pt x="471" y="86"/>
                    <a:pt x="408" y="59"/>
                  </a:cubicBezTo>
                  <a:cubicBezTo>
                    <a:pt x="401" y="55"/>
                    <a:pt x="397" y="46"/>
                    <a:pt x="400" y="39"/>
                  </a:cubicBezTo>
                  <a:cubicBezTo>
                    <a:pt x="404" y="31"/>
                    <a:pt x="413" y="28"/>
                    <a:pt x="420" y="31"/>
                  </a:cubicBezTo>
                  <a:cubicBezTo>
                    <a:pt x="494" y="64"/>
                    <a:pt x="536" y="116"/>
                    <a:pt x="536" y="175"/>
                  </a:cubicBezTo>
                  <a:cubicBezTo>
                    <a:pt x="536" y="271"/>
                    <a:pt x="416" y="348"/>
                    <a:pt x="268" y="34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7" name="Freeform 301"/>
            <p:cNvSpPr>
              <a:spLocks noEditPoints="1"/>
            </p:cNvSpPr>
            <p:nvPr/>
          </p:nvSpPr>
          <p:spPr bwMode="auto">
            <a:xfrm>
              <a:off x="5205413" y="3338513"/>
              <a:ext cx="292100" cy="90488"/>
            </a:xfrm>
            <a:custGeom>
              <a:avLst/>
              <a:gdLst>
                <a:gd name="T0" fmla="*/ 456 w 472"/>
                <a:gd name="T1" fmla="*/ 147 h 147"/>
                <a:gd name="T2" fmla="*/ 442 w 472"/>
                <a:gd name="T3" fmla="*/ 138 h 147"/>
                <a:gd name="T4" fmla="*/ 288 w 472"/>
                <a:gd name="T5" fmla="*/ 35 h 147"/>
                <a:gd name="T6" fmla="*/ 277 w 472"/>
                <a:gd name="T7" fmla="*/ 18 h 147"/>
                <a:gd name="T8" fmla="*/ 295 w 472"/>
                <a:gd name="T9" fmla="*/ 6 h 147"/>
                <a:gd name="T10" fmla="*/ 469 w 472"/>
                <a:gd name="T11" fmla="*/ 127 h 147"/>
                <a:gd name="T12" fmla="*/ 461 w 472"/>
                <a:gd name="T13" fmla="*/ 146 h 147"/>
                <a:gd name="T14" fmla="*/ 456 w 472"/>
                <a:gd name="T15" fmla="*/ 147 h 147"/>
                <a:gd name="T16" fmla="*/ 17 w 472"/>
                <a:gd name="T17" fmla="*/ 83 h 147"/>
                <a:gd name="T18" fmla="*/ 5 w 472"/>
                <a:gd name="T19" fmla="*/ 77 h 147"/>
                <a:gd name="T20" fmla="*/ 8 w 472"/>
                <a:gd name="T21" fmla="*/ 56 h 147"/>
                <a:gd name="T22" fmla="*/ 157 w 472"/>
                <a:gd name="T23" fmla="*/ 1 h 147"/>
                <a:gd name="T24" fmla="*/ 174 w 472"/>
                <a:gd name="T25" fmla="*/ 14 h 147"/>
                <a:gd name="T26" fmla="*/ 161 w 472"/>
                <a:gd name="T27" fmla="*/ 30 h 147"/>
                <a:gd name="T28" fmla="*/ 26 w 472"/>
                <a:gd name="T29" fmla="*/ 80 h 147"/>
                <a:gd name="T30" fmla="*/ 17 w 472"/>
                <a:gd name="T31" fmla="*/ 8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2" h="147">
                  <a:moveTo>
                    <a:pt x="456" y="147"/>
                  </a:moveTo>
                  <a:cubicBezTo>
                    <a:pt x="450" y="147"/>
                    <a:pt x="444" y="144"/>
                    <a:pt x="442" y="138"/>
                  </a:cubicBezTo>
                  <a:cubicBezTo>
                    <a:pt x="423" y="90"/>
                    <a:pt x="364" y="51"/>
                    <a:pt x="288" y="35"/>
                  </a:cubicBezTo>
                  <a:cubicBezTo>
                    <a:pt x="280" y="33"/>
                    <a:pt x="275" y="26"/>
                    <a:pt x="277" y="18"/>
                  </a:cubicBezTo>
                  <a:cubicBezTo>
                    <a:pt x="279" y="10"/>
                    <a:pt x="287" y="4"/>
                    <a:pt x="295" y="6"/>
                  </a:cubicBezTo>
                  <a:cubicBezTo>
                    <a:pt x="380" y="24"/>
                    <a:pt x="447" y="70"/>
                    <a:pt x="469" y="127"/>
                  </a:cubicBezTo>
                  <a:cubicBezTo>
                    <a:pt x="472" y="134"/>
                    <a:pt x="469" y="143"/>
                    <a:pt x="461" y="146"/>
                  </a:cubicBezTo>
                  <a:cubicBezTo>
                    <a:pt x="459" y="147"/>
                    <a:pt x="457" y="147"/>
                    <a:pt x="456" y="147"/>
                  </a:cubicBezTo>
                  <a:close/>
                  <a:moveTo>
                    <a:pt x="17" y="83"/>
                  </a:moveTo>
                  <a:cubicBezTo>
                    <a:pt x="12" y="83"/>
                    <a:pt x="8" y="80"/>
                    <a:pt x="5" y="77"/>
                  </a:cubicBezTo>
                  <a:cubicBezTo>
                    <a:pt x="0" y="70"/>
                    <a:pt x="1" y="61"/>
                    <a:pt x="8" y="56"/>
                  </a:cubicBezTo>
                  <a:cubicBezTo>
                    <a:pt x="47" y="27"/>
                    <a:pt x="98" y="8"/>
                    <a:pt x="157" y="1"/>
                  </a:cubicBezTo>
                  <a:cubicBezTo>
                    <a:pt x="165" y="0"/>
                    <a:pt x="173" y="5"/>
                    <a:pt x="174" y="14"/>
                  </a:cubicBezTo>
                  <a:cubicBezTo>
                    <a:pt x="175" y="22"/>
                    <a:pt x="169" y="29"/>
                    <a:pt x="161" y="30"/>
                  </a:cubicBezTo>
                  <a:cubicBezTo>
                    <a:pt x="107" y="37"/>
                    <a:pt x="60" y="54"/>
                    <a:pt x="26" y="80"/>
                  </a:cubicBezTo>
                  <a:cubicBezTo>
                    <a:pt x="23" y="82"/>
                    <a:pt x="20" y="83"/>
                    <a:pt x="17" y="8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8" name="Freeform 302"/>
            <p:cNvSpPr>
              <a:spLocks/>
            </p:cNvSpPr>
            <p:nvPr/>
          </p:nvSpPr>
          <p:spPr bwMode="auto">
            <a:xfrm>
              <a:off x="5170488" y="3386138"/>
              <a:ext cx="17462" cy="66675"/>
            </a:xfrm>
            <a:custGeom>
              <a:avLst/>
              <a:gdLst>
                <a:gd name="T0" fmla="*/ 15 w 29"/>
                <a:gd name="T1" fmla="*/ 106 h 106"/>
                <a:gd name="T2" fmla="*/ 0 w 29"/>
                <a:gd name="T3" fmla="*/ 91 h 106"/>
                <a:gd name="T4" fmla="*/ 0 w 29"/>
                <a:gd name="T5" fmla="*/ 15 h 106"/>
                <a:gd name="T6" fmla="*/ 15 w 29"/>
                <a:gd name="T7" fmla="*/ 0 h 106"/>
                <a:gd name="T8" fmla="*/ 29 w 29"/>
                <a:gd name="T9" fmla="*/ 15 h 106"/>
                <a:gd name="T10" fmla="*/ 29 w 29"/>
                <a:gd name="T11" fmla="*/ 91 h 106"/>
                <a:gd name="T12" fmla="*/ 15 w 29"/>
                <a:gd name="T1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06">
                  <a:moveTo>
                    <a:pt x="15" y="106"/>
                  </a:moveTo>
                  <a:cubicBezTo>
                    <a:pt x="6" y="106"/>
                    <a:pt x="0" y="99"/>
                    <a:pt x="0" y="9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29" y="7"/>
                    <a:pt x="29" y="15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9" y="99"/>
                    <a:pt x="23" y="106"/>
                    <a:pt x="15" y="10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9" name="Freeform 303"/>
            <p:cNvSpPr>
              <a:spLocks/>
            </p:cNvSpPr>
            <p:nvPr/>
          </p:nvSpPr>
          <p:spPr bwMode="auto">
            <a:xfrm>
              <a:off x="5483225" y="3386138"/>
              <a:ext cx="17462" cy="66675"/>
            </a:xfrm>
            <a:custGeom>
              <a:avLst/>
              <a:gdLst>
                <a:gd name="T0" fmla="*/ 14 w 29"/>
                <a:gd name="T1" fmla="*/ 106 h 106"/>
                <a:gd name="T2" fmla="*/ 0 w 29"/>
                <a:gd name="T3" fmla="*/ 91 h 106"/>
                <a:gd name="T4" fmla="*/ 0 w 29"/>
                <a:gd name="T5" fmla="*/ 15 h 106"/>
                <a:gd name="T6" fmla="*/ 14 w 29"/>
                <a:gd name="T7" fmla="*/ 0 h 106"/>
                <a:gd name="T8" fmla="*/ 29 w 29"/>
                <a:gd name="T9" fmla="*/ 15 h 106"/>
                <a:gd name="T10" fmla="*/ 29 w 29"/>
                <a:gd name="T11" fmla="*/ 91 h 106"/>
                <a:gd name="T12" fmla="*/ 14 w 29"/>
                <a:gd name="T1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06">
                  <a:moveTo>
                    <a:pt x="14" y="106"/>
                  </a:moveTo>
                  <a:cubicBezTo>
                    <a:pt x="6" y="106"/>
                    <a:pt x="0" y="99"/>
                    <a:pt x="0" y="9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7"/>
                    <a:pt x="29" y="15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9" y="99"/>
                    <a:pt x="23" y="106"/>
                    <a:pt x="14" y="10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0" name="Freeform 304"/>
            <p:cNvSpPr>
              <a:spLocks noEditPoints="1"/>
            </p:cNvSpPr>
            <p:nvPr/>
          </p:nvSpPr>
          <p:spPr bwMode="auto">
            <a:xfrm>
              <a:off x="5297488" y="3360738"/>
              <a:ext cx="74612" cy="90488"/>
            </a:xfrm>
            <a:custGeom>
              <a:avLst/>
              <a:gdLst>
                <a:gd name="T0" fmla="*/ 60 w 120"/>
                <a:gd name="T1" fmla="*/ 147 h 147"/>
                <a:gd name="T2" fmla="*/ 0 w 120"/>
                <a:gd name="T3" fmla="*/ 87 h 147"/>
                <a:gd name="T4" fmla="*/ 51 w 120"/>
                <a:gd name="T5" fmla="*/ 4 h 147"/>
                <a:gd name="T6" fmla="*/ 68 w 120"/>
                <a:gd name="T7" fmla="*/ 4 h 147"/>
                <a:gd name="T8" fmla="*/ 120 w 120"/>
                <a:gd name="T9" fmla="*/ 87 h 147"/>
                <a:gd name="T10" fmla="*/ 60 w 120"/>
                <a:gd name="T11" fmla="*/ 147 h 147"/>
                <a:gd name="T12" fmla="*/ 60 w 120"/>
                <a:gd name="T13" fmla="*/ 35 h 147"/>
                <a:gd name="T14" fmla="*/ 30 w 120"/>
                <a:gd name="T15" fmla="*/ 87 h 147"/>
                <a:gd name="T16" fmla="*/ 60 w 120"/>
                <a:gd name="T17" fmla="*/ 117 h 147"/>
                <a:gd name="T18" fmla="*/ 90 w 120"/>
                <a:gd name="T19" fmla="*/ 87 h 147"/>
                <a:gd name="T20" fmla="*/ 60 w 120"/>
                <a:gd name="T21" fmla="*/ 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47">
                  <a:moveTo>
                    <a:pt x="60" y="147"/>
                  </a:moveTo>
                  <a:cubicBezTo>
                    <a:pt x="27" y="147"/>
                    <a:pt x="0" y="119"/>
                    <a:pt x="0" y="87"/>
                  </a:cubicBezTo>
                  <a:cubicBezTo>
                    <a:pt x="0" y="57"/>
                    <a:pt x="17" y="29"/>
                    <a:pt x="51" y="4"/>
                  </a:cubicBezTo>
                  <a:cubicBezTo>
                    <a:pt x="56" y="0"/>
                    <a:pt x="63" y="0"/>
                    <a:pt x="68" y="4"/>
                  </a:cubicBezTo>
                  <a:cubicBezTo>
                    <a:pt x="102" y="29"/>
                    <a:pt x="120" y="56"/>
                    <a:pt x="120" y="87"/>
                  </a:cubicBezTo>
                  <a:cubicBezTo>
                    <a:pt x="120" y="120"/>
                    <a:pt x="93" y="147"/>
                    <a:pt x="60" y="147"/>
                  </a:cubicBezTo>
                  <a:close/>
                  <a:moveTo>
                    <a:pt x="60" y="35"/>
                  </a:moveTo>
                  <a:cubicBezTo>
                    <a:pt x="40" y="52"/>
                    <a:pt x="30" y="69"/>
                    <a:pt x="30" y="87"/>
                  </a:cubicBezTo>
                  <a:cubicBezTo>
                    <a:pt x="30" y="103"/>
                    <a:pt x="43" y="117"/>
                    <a:pt x="60" y="117"/>
                  </a:cubicBezTo>
                  <a:cubicBezTo>
                    <a:pt x="76" y="117"/>
                    <a:pt x="90" y="103"/>
                    <a:pt x="90" y="87"/>
                  </a:cubicBezTo>
                  <a:cubicBezTo>
                    <a:pt x="90" y="69"/>
                    <a:pt x="80" y="51"/>
                    <a:pt x="60" y="3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1" name="Freeform 305"/>
            <p:cNvSpPr>
              <a:spLocks/>
            </p:cNvSpPr>
            <p:nvPr/>
          </p:nvSpPr>
          <p:spPr bwMode="auto">
            <a:xfrm>
              <a:off x="5475288" y="3073400"/>
              <a:ext cx="120650" cy="141288"/>
            </a:xfrm>
            <a:custGeom>
              <a:avLst/>
              <a:gdLst>
                <a:gd name="T0" fmla="*/ 46 w 194"/>
                <a:gd name="T1" fmla="*/ 228 h 228"/>
                <a:gd name="T2" fmla="*/ 36 w 194"/>
                <a:gd name="T3" fmla="*/ 224 h 228"/>
                <a:gd name="T4" fmla="*/ 36 w 194"/>
                <a:gd name="T5" fmla="*/ 203 h 228"/>
                <a:gd name="T6" fmla="*/ 156 w 194"/>
                <a:gd name="T7" fmla="*/ 82 h 228"/>
                <a:gd name="T8" fmla="*/ 164 w 194"/>
                <a:gd name="T9" fmla="*/ 63 h 228"/>
                <a:gd name="T10" fmla="*/ 156 w 194"/>
                <a:gd name="T11" fmla="*/ 43 h 228"/>
                <a:gd name="T12" fmla="*/ 116 w 194"/>
                <a:gd name="T13" fmla="*/ 43 h 228"/>
                <a:gd name="T14" fmla="*/ 26 w 194"/>
                <a:gd name="T15" fmla="*/ 133 h 228"/>
                <a:gd name="T16" fmla="*/ 5 w 194"/>
                <a:gd name="T17" fmla="*/ 133 h 228"/>
                <a:gd name="T18" fmla="*/ 5 w 194"/>
                <a:gd name="T19" fmla="*/ 112 h 228"/>
                <a:gd name="T20" fmla="*/ 95 w 194"/>
                <a:gd name="T21" fmla="*/ 22 h 228"/>
                <a:gd name="T22" fmla="*/ 177 w 194"/>
                <a:gd name="T23" fmla="*/ 22 h 228"/>
                <a:gd name="T24" fmla="*/ 194 w 194"/>
                <a:gd name="T25" fmla="*/ 63 h 228"/>
                <a:gd name="T26" fmla="*/ 177 w 194"/>
                <a:gd name="T27" fmla="*/ 103 h 228"/>
                <a:gd name="T28" fmla="*/ 57 w 194"/>
                <a:gd name="T29" fmla="*/ 224 h 228"/>
                <a:gd name="T30" fmla="*/ 46 w 194"/>
                <a:gd name="T3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4" h="228">
                  <a:moveTo>
                    <a:pt x="46" y="228"/>
                  </a:moveTo>
                  <a:cubicBezTo>
                    <a:pt x="43" y="228"/>
                    <a:pt x="39" y="226"/>
                    <a:pt x="36" y="224"/>
                  </a:cubicBezTo>
                  <a:cubicBezTo>
                    <a:pt x="30" y="218"/>
                    <a:pt x="30" y="208"/>
                    <a:pt x="36" y="203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62" y="77"/>
                    <a:pt x="164" y="70"/>
                    <a:pt x="164" y="63"/>
                  </a:cubicBezTo>
                  <a:cubicBezTo>
                    <a:pt x="164" y="55"/>
                    <a:pt x="162" y="48"/>
                    <a:pt x="156" y="43"/>
                  </a:cubicBezTo>
                  <a:cubicBezTo>
                    <a:pt x="146" y="33"/>
                    <a:pt x="127" y="33"/>
                    <a:pt x="116" y="4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1" y="139"/>
                    <a:pt x="11" y="139"/>
                    <a:pt x="5" y="133"/>
                  </a:cubicBezTo>
                  <a:cubicBezTo>
                    <a:pt x="0" y="127"/>
                    <a:pt x="0" y="118"/>
                    <a:pt x="5" y="112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117" y="0"/>
                    <a:pt x="156" y="0"/>
                    <a:pt x="177" y="22"/>
                  </a:cubicBezTo>
                  <a:cubicBezTo>
                    <a:pt x="188" y="33"/>
                    <a:pt x="194" y="47"/>
                    <a:pt x="194" y="63"/>
                  </a:cubicBezTo>
                  <a:cubicBezTo>
                    <a:pt x="194" y="78"/>
                    <a:pt x="188" y="92"/>
                    <a:pt x="177" y="103"/>
                  </a:cubicBezTo>
                  <a:cubicBezTo>
                    <a:pt x="57" y="224"/>
                    <a:pt x="57" y="224"/>
                    <a:pt x="57" y="224"/>
                  </a:cubicBezTo>
                  <a:cubicBezTo>
                    <a:pt x="54" y="226"/>
                    <a:pt x="50" y="228"/>
                    <a:pt x="46" y="22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2" name="Freeform 306"/>
            <p:cNvSpPr>
              <a:spLocks/>
            </p:cNvSpPr>
            <p:nvPr/>
          </p:nvSpPr>
          <p:spPr bwMode="auto">
            <a:xfrm>
              <a:off x="5426075" y="3149600"/>
              <a:ext cx="96837" cy="95250"/>
            </a:xfrm>
            <a:custGeom>
              <a:avLst/>
              <a:gdLst>
                <a:gd name="T0" fmla="*/ 105 w 157"/>
                <a:gd name="T1" fmla="*/ 156 h 156"/>
                <a:gd name="T2" fmla="*/ 105 w 157"/>
                <a:gd name="T3" fmla="*/ 156 h 156"/>
                <a:gd name="T4" fmla="*/ 95 w 157"/>
                <a:gd name="T5" fmla="*/ 151 h 156"/>
                <a:gd name="T6" fmla="*/ 6 w 157"/>
                <a:gd name="T7" fmla="*/ 61 h 156"/>
                <a:gd name="T8" fmla="*/ 6 w 157"/>
                <a:gd name="T9" fmla="*/ 40 h 156"/>
                <a:gd name="T10" fmla="*/ 41 w 157"/>
                <a:gd name="T11" fmla="*/ 6 h 156"/>
                <a:gd name="T12" fmla="*/ 62 w 157"/>
                <a:gd name="T13" fmla="*/ 6 h 156"/>
                <a:gd name="T14" fmla="*/ 99 w 157"/>
                <a:gd name="T15" fmla="*/ 42 h 156"/>
                <a:gd name="T16" fmla="*/ 99 w 157"/>
                <a:gd name="T17" fmla="*/ 63 h 156"/>
                <a:gd name="T18" fmla="*/ 78 w 157"/>
                <a:gd name="T19" fmla="*/ 63 h 156"/>
                <a:gd name="T20" fmla="*/ 51 w 157"/>
                <a:gd name="T21" fmla="*/ 37 h 156"/>
                <a:gd name="T22" fmla="*/ 37 w 157"/>
                <a:gd name="T23" fmla="*/ 51 h 156"/>
                <a:gd name="T24" fmla="*/ 106 w 157"/>
                <a:gd name="T25" fmla="*/ 120 h 156"/>
                <a:gd name="T26" fmla="*/ 119 w 157"/>
                <a:gd name="T27" fmla="*/ 106 h 156"/>
                <a:gd name="T28" fmla="*/ 106 w 157"/>
                <a:gd name="T29" fmla="*/ 93 h 156"/>
                <a:gd name="T30" fmla="*/ 106 w 157"/>
                <a:gd name="T31" fmla="*/ 72 h 156"/>
                <a:gd name="T32" fmla="*/ 127 w 157"/>
                <a:gd name="T33" fmla="*/ 72 h 156"/>
                <a:gd name="T34" fmla="*/ 151 w 157"/>
                <a:gd name="T35" fmla="*/ 95 h 156"/>
                <a:gd name="T36" fmla="*/ 151 w 157"/>
                <a:gd name="T37" fmla="*/ 116 h 156"/>
                <a:gd name="T38" fmla="*/ 116 w 157"/>
                <a:gd name="T39" fmla="*/ 151 h 156"/>
                <a:gd name="T40" fmla="*/ 105 w 157"/>
                <a:gd name="T41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156">
                  <a:moveTo>
                    <a:pt x="105" y="156"/>
                  </a:moveTo>
                  <a:cubicBezTo>
                    <a:pt x="105" y="156"/>
                    <a:pt x="105" y="156"/>
                    <a:pt x="105" y="156"/>
                  </a:cubicBezTo>
                  <a:cubicBezTo>
                    <a:pt x="102" y="156"/>
                    <a:pt x="98" y="154"/>
                    <a:pt x="95" y="15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0" y="56"/>
                    <a:pt x="0" y="46"/>
                    <a:pt x="6" y="40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7" y="0"/>
                    <a:pt x="56" y="0"/>
                    <a:pt x="62" y="6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8"/>
                    <a:pt x="104" y="57"/>
                    <a:pt x="99" y="63"/>
                  </a:cubicBezTo>
                  <a:cubicBezTo>
                    <a:pt x="93" y="69"/>
                    <a:pt x="83" y="69"/>
                    <a:pt x="78" y="63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01" y="87"/>
                    <a:pt x="101" y="78"/>
                    <a:pt x="106" y="72"/>
                  </a:cubicBezTo>
                  <a:cubicBezTo>
                    <a:pt x="112" y="66"/>
                    <a:pt x="122" y="66"/>
                    <a:pt x="127" y="72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7" y="101"/>
                    <a:pt x="157" y="111"/>
                    <a:pt x="151" y="116"/>
                  </a:cubicBezTo>
                  <a:cubicBezTo>
                    <a:pt x="116" y="151"/>
                    <a:pt x="116" y="151"/>
                    <a:pt x="116" y="151"/>
                  </a:cubicBezTo>
                  <a:cubicBezTo>
                    <a:pt x="113" y="154"/>
                    <a:pt x="109" y="156"/>
                    <a:pt x="105" y="15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3" name="Freeform 307"/>
            <p:cNvSpPr>
              <a:spLocks/>
            </p:cNvSpPr>
            <p:nvPr/>
          </p:nvSpPr>
          <p:spPr bwMode="auto">
            <a:xfrm>
              <a:off x="5326063" y="3182938"/>
              <a:ext cx="144462" cy="163513"/>
            </a:xfrm>
            <a:custGeom>
              <a:avLst/>
              <a:gdLst>
                <a:gd name="T0" fmla="*/ 16 w 235"/>
                <a:gd name="T1" fmla="*/ 264 h 264"/>
                <a:gd name="T2" fmla="*/ 5 w 235"/>
                <a:gd name="T3" fmla="*/ 259 h 264"/>
                <a:gd name="T4" fmla="*/ 1 w 235"/>
                <a:gd name="T5" fmla="*/ 245 h 264"/>
                <a:gd name="T6" fmla="*/ 22 w 235"/>
                <a:gd name="T7" fmla="*/ 175 h 264"/>
                <a:gd name="T8" fmla="*/ 26 w 235"/>
                <a:gd name="T9" fmla="*/ 169 h 264"/>
                <a:gd name="T10" fmla="*/ 188 w 235"/>
                <a:gd name="T11" fmla="*/ 6 h 264"/>
                <a:gd name="T12" fmla="*/ 209 w 235"/>
                <a:gd name="T13" fmla="*/ 6 h 264"/>
                <a:gd name="T14" fmla="*/ 209 w 235"/>
                <a:gd name="T15" fmla="*/ 26 h 264"/>
                <a:gd name="T16" fmla="*/ 50 w 235"/>
                <a:gd name="T17" fmla="*/ 187 h 264"/>
                <a:gd name="T18" fmla="*/ 37 w 235"/>
                <a:gd name="T19" fmla="*/ 227 h 264"/>
                <a:gd name="T20" fmla="*/ 78 w 235"/>
                <a:gd name="T21" fmla="*/ 216 h 264"/>
                <a:gd name="T22" fmla="*/ 208 w 235"/>
                <a:gd name="T23" fmla="*/ 86 h 264"/>
                <a:gd name="T24" fmla="*/ 229 w 235"/>
                <a:gd name="T25" fmla="*/ 86 h 264"/>
                <a:gd name="T26" fmla="*/ 229 w 235"/>
                <a:gd name="T27" fmla="*/ 107 h 264"/>
                <a:gd name="T28" fmla="*/ 97 w 235"/>
                <a:gd name="T29" fmla="*/ 239 h 264"/>
                <a:gd name="T30" fmla="*/ 90 w 235"/>
                <a:gd name="T31" fmla="*/ 243 h 264"/>
                <a:gd name="T32" fmla="*/ 20 w 235"/>
                <a:gd name="T33" fmla="*/ 263 h 264"/>
                <a:gd name="T34" fmla="*/ 16 w 235"/>
                <a:gd name="T3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5" h="264">
                  <a:moveTo>
                    <a:pt x="16" y="264"/>
                  </a:moveTo>
                  <a:cubicBezTo>
                    <a:pt x="12" y="264"/>
                    <a:pt x="8" y="262"/>
                    <a:pt x="5" y="259"/>
                  </a:cubicBezTo>
                  <a:cubicBezTo>
                    <a:pt x="1" y="255"/>
                    <a:pt x="0" y="250"/>
                    <a:pt x="1" y="24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3" y="173"/>
                    <a:pt x="24" y="170"/>
                    <a:pt x="26" y="169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94" y="0"/>
                    <a:pt x="203" y="0"/>
                    <a:pt x="209" y="6"/>
                  </a:cubicBezTo>
                  <a:cubicBezTo>
                    <a:pt x="215" y="11"/>
                    <a:pt x="215" y="21"/>
                    <a:pt x="209" y="26"/>
                  </a:cubicBezTo>
                  <a:cubicBezTo>
                    <a:pt x="50" y="187"/>
                    <a:pt x="50" y="187"/>
                    <a:pt x="50" y="187"/>
                  </a:cubicBezTo>
                  <a:cubicBezTo>
                    <a:pt x="37" y="227"/>
                    <a:pt x="37" y="227"/>
                    <a:pt x="37" y="227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14" y="80"/>
                    <a:pt x="223" y="80"/>
                    <a:pt x="229" y="86"/>
                  </a:cubicBezTo>
                  <a:cubicBezTo>
                    <a:pt x="235" y="92"/>
                    <a:pt x="235" y="101"/>
                    <a:pt x="229" y="107"/>
                  </a:cubicBezTo>
                  <a:cubicBezTo>
                    <a:pt x="97" y="239"/>
                    <a:pt x="97" y="239"/>
                    <a:pt x="97" y="239"/>
                  </a:cubicBezTo>
                  <a:cubicBezTo>
                    <a:pt x="95" y="241"/>
                    <a:pt x="93" y="242"/>
                    <a:pt x="90" y="24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18" y="264"/>
                    <a:pt x="17" y="264"/>
                    <a:pt x="16" y="26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6" name="Группа 1855"/>
          <p:cNvGrpSpPr/>
          <p:nvPr/>
        </p:nvGrpSpPr>
        <p:grpSpPr>
          <a:xfrm>
            <a:off x="7939088" y="3074988"/>
            <a:ext cx="361950" cy="476250"/>
            <a:chOff x="7939088" y="3074988"/>
            <a:chExt cx="361950" cy="476250"/>
          </a:xfrm>
        </p:grpSpPr>
        <p:sp>
          <p:nvSpPr>
            <p:cNvPr id="1654" name="Freeform 308"/>
            <p:cNvSpPr>
              <a:spLocks/>
            </p:cNvSpPr>
            <p:nvPr/>
          </p:nvSpPr>
          <p:spPr bwMode="auto">
            <a:xfrm>
              <a:off x="7939088" y="3502025"/>
              <a:ext cx="361950" cy="49213"/>
            </a:xfrm>
            <a:custGeom>
              <a:avLst/>
              <a:gdLst>
                <a:gd name="T0" fmla="*/ 569 w 584"/>
                <a:gd name="T1" fmla="*/ 81 h 81"/>
                <a:gd name="T2" fmla="*/ 534 w 584"/>
                <a:gd name="T3" fmla="*/ 81 h 81"/>
                <a:gd name="T4" fmla="*/ 519 w 584"/>
                <a:gd name="T5" fmla="*/ 66 h 81"/>
                <a:gd name="T6" fmla="*/ 534 w 584"/>
                <a:gd name="T7" fmla="*/ 51 h 81"/>
                <a:gd name="T8" fmla="*/ 554 w 584"/>
                <a:gd name="T9" fmla="*/ 51 h 81"/>
                <a:gd name="T10" fmla="*/ 554 w 584"/>
                <a:gd name="T11" fmla="*/ 30 h 81"/>
                <a:gd name="T12" fmla="*/ 29 w 584"/>
                <a:gd name="T13" fmla="*/ 30 h 81"/>
                <a:gd name="T14" fmla="*/ 29 w 584"/>
                <a:gd name="T15" fmla="*/ 51 h 81"/>
                <a:gd name="T16" fmla="*/ 491 w 584"/>
                <a:gd name="T17" fmla="*/ 51 h 81"/>
                <a:gd name="T18" fmla="*/ 505 w 584"/>
                <a:gd name="T19" fmla="*/ 66 h 81"/>
                <a:gd name="T20" fmla="*/ 491 w 584"/>
                <a:gd name="T21" fmla="*/ 81 h 81"/>
                <a:gd name="T22" fmla="*/ 14 w 584"/>
                <a:gd name="T23" fmla="*/ 81 h 81"/>
                <a:gd name="T24" fmla="*/ 0 w 584"/>
                <a:gd name="T25" fmla="*/ 66 h 81"/>
                <a:gd name="T26" fmla="*/ 0 w 584"/>
                <a:gd name="T27" fmla="*/ 15 h 81"/>
                <a:gd name="T28" fmla="*/ 14 w 584"/>
                <a:gd name="T29" fmla="*/ 0 h 81"/>
                <a:gd name="T30" fmla="*/ 569 w 584"/>
                <a:gd name="T31" fmla="*/ 0 h 81"/>
                <a:gd name="T32" fmla="*/ 584 w 584"/>
                <a:gd name="T33" fmla="*/ 15 h 81"/>
                <a:gd name="T34" fmla="*/ 584 w 584"/>
                <a:gd name="T35" fmla="*/ 66 h 81"/>
                <a:gd name="T36" fmla="*/ 569 w 584"/>
                <a:gd name="T3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4" h="81">
                  <a:moveTo>
                    <a:pt x="569" y="81"/>
                  </a:moveTo>
                  <a:cubicBezTo>
                    <a:pt x="534" y="81"/>
                    <a:pt x="534" y="81"/>
                    <a:pt x="534" y="81"/>
                  </a:cubicBezTo>
                  <a:cubicBezTo>
                    <a:pt x="526" y="81"/>
                    <a:pt x="519" y="74"/>
                    <a:pt x="519" y="66"/>
                  </a:cubicBezTo>
                  <a:cubicBezTo>
                    <a:pt x="519" y="58"/>
                    <a:pt x="526" y="51"/>
                    <a:pt x="534" y="51"/>
                  </a:cubicBezTo>
                  <a:cubicBezTo>
                    <a:pt x="554" y="51"/>
                    <a:pt x="554" y="51"/>
                    <a:pt x="554" y="51"/>
                  </a:cubicBezTo>
                  <a:cubicBezTo>
                    <a:pt x="554" y="30"/>
                    <a:pt x="554" y="30"/>
                    <a:pt x="554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491" y="51"/>
                    <a:pt x="491" y="51"/>
                    <a:pt x="491" y="51"/>
                  </a:cubicBezTo>
                  <a:cubicBezTo>
                    <a:pt x="499" y="51"/>
                    <a:pt x="505" y="58"/>
                    <a:pt x="505" y="66"/>
                  </a:cubicBezTo>
                  <a:cubicBezTo>
                    <a:pt x="505" y="74"/>
                    <a:pt x="499" y="81"/>
                    <a:pt x="491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6" y="81"/>
                    <a:pt x="0" y="74"/>
                    <a:pt x="0" y="6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569" y="0"/>
                    <a:pt x="569" y="0"/>
                    <a:pt x="569" y="0"/>
                  </a:cubicBezTo>
                  <a:cubicBezTo>
                    <a:pt x="577" y="0"/>
                    <a:pt x="584" y="7"/>
                    <a:pt x="584" y="15"/>
                  </a:cubicBezTo>
                  <a:cubicBezTo>
                    <a:pt x="584" y="66"/>
                    <a:pt x="584" y="66"/>
                    <a:pt x="584" y="66"/>
                  </a:cubicBezTo>
                  <a:cubicBezTo>
                    <a:pt x="584" y="74"/>
                    <a:pt x="577" y="81"/>
                    <a:pt x="569" y="8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5" name="Freeform 309"/>
            <p:cNvSpPr>
              <a:spLocks/>
            </p:cNvSpPr>
            <p:nvPr/>
          </p:nvSpPr>
          <p:spPr bwMode="auto">
            <a:xfrm>
              <a:off x="8112125" y="3241675"/>
              <a:ext cx="136525" cy="17463"/>
            </a:xfrm>
            <a:custGeom>
              <a:avLst/>
              <a:gdLst>
                <a:gd name="T0" fmla="*/ 206 w 221"/>
                <a:gd name="T1" fmla="*/ 29 h 29"/>
                <a:gd name="T2" fmla="*/ 15 w 221"/>
                <a:gd name="T3" fmla="*/ 29 h 29"/>
                <a:gd name="T4" fmla="*/ 0 w 221"/>
                <a:gd name="T5" fmla="*/ 14 h 29"/>
                <a:gd name="T6" fmla="*/ 15 w 221"/>
                <a:gd name="T7" fmla="*/ 0 h 29"/>
                <a:gd name="T8" fmla="*/ 206 w 221"/>
                <a:gd name="T9" fmla="*/ 0 h 29"/>
                <a:gd name="T10" fmla="*/ 221 w 221"/>
                <a:gd name="T11" fmla="*/ 14 h 29"/>
                <a:gd name="T12" fmla="*/ 206 w 221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29">
                  <a:moveTo>
                    <a:pt x="206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14" y="0"/>
                    <a:pt x="221" y="6"/>
                    <a:pt x="221" y="14"/>
                  </a:cubicBezTo>
                  <a:cubicBezTo>
                    <a:pt x="221" y="23"/>
                    <a:pt x="214" y="29"/>
                    <a:pt x="20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6" name="Freeform 310"/>
            <p:cNvSpPr>
              <a:spLocks/>
            </p:cNvSpPr>
            <p:nvPr/>
          </p:nvSpPr>
          <p:spPr bwMode="auto">
            <a:xfrm>
              <a:off x="8216900" y="3189288"/>
              <a:ext cx="17462" cy="330200"/>
            </a:xfrm>
            <a:custGeom>
              <a:avLst/>
              <a:gdLst>
                <a:gd name="T0" fmla="*/ 15 w 30"/>
                <a:gd name="T1" fmla="*/ 535 h 535"/>
                <a:gd name="T2" fmla="*/ 0 w 30"/>
                <a:gd name="T3" fmla="*/ 520 h 535"/>
                <a:gd name="T4" fmla="*/ 0 w 30"/>
                <a:gd name="T5" fmla="*/ 15 h 535"/>
                <a:gd name="T6" fmla="*/ 15 w 30"/>
                <a:gd name="T7" fmla="*/ 0 h 535"/>
                <a:gd name="T8" fmla="*/ 30 w 30"/>
                <a:gd name="T9" fmla="*/ 15 h 535"/>
                <a:gd name="T10" fmla="*/ 30 w 30"/>
                <a:gd name="T11" fmla="*/ 520 h 535"/>
                <a:gd name="T12" fmla="*/ 15 w 30"/>
                <a:gd name="T13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35">
                  <a:moveTo>
                    <a:pt x="15" y="535"/>
                  </a:moveTo>
                  <a:cubicBezTo>
                    <a:pt x="7" y="535"/>
                    <a:pt x="0" y="528"/>
                    <a:pt x="0" y="52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520"/>
                    <a:pt x="30" y="520"/>
                    <a:pt x="30" y="520"/>
                  </a:cubicBezTo>
                  <a:cubicBezTo>
                    <a:pt x="30" y="528"/>
                    <a:pt x="23" y="535"/>
                    <a:pt x="15" y="53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7" name="Freeform 311"/>
            <p:cNvSpPr>
              <a:spLocks/>
            </p:cNvSpPr>
            <p:nvPr/>
          </p:nvSpPr>
          <p:spPr bwMode="auto">
            <a:xfrm>
              <a:off x="8059738" y="3092450"/>
              <a:ext cx="30162" cy="44450"/>
            </a:xfrm>
            <a:custGeom>
              <a:avLst/>
              <a:gdLst>
                <a:gd name="T0" fmla="*/ 25 w 48"/>
                <a:gd name="T1" fmla="*/ 73 h 73"/>
                <a:gd name="T2" fmla="*/ 13 w 48"/>
                <a:gd name="T3" fmla="*/ 68 h 73"/>
                <a:gd name="T4" fmla="*/ 10 w 48"/>
                <a:gd name="T5" fmla="*/ 31 h 73"/>
                <a:gd name="T6" fmla="*/ 13 w 48"/>
                <a:gd name="T7" fmla="*/ 26 h 73"/>
                <a:gd name="T8" fmla="*/ 13 w 48"/>
                <a:gd name="T9" fmla="*/ 6 h 73"/>
                <a:gd name="T10" fmla="*/ 34 w 48"/>
                <a:gd name="T11" fmla="*/ 7 h 73"/>
                <a:gd name="T12" fmla="*/ 37 w 48"/>
                <a:gd name="T13" fmla="*/ 44 h 73"/>
                <a:gd name="T14" fmla="*/ 35 w 48"/>
                <a:gd name="T15" fmla="*/ 49 h 73"/>
                <a:gd name="T16" fmla="*/ 34 w 48"/>
                <a:gd name="T17" fmla="*/ 69 h 73"/>
                <a:gd name="T18" fmla="*/ 25 w 48"/>
                <a:gd name="T1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73">
                  <a:moveTo>
                    <a:pt x="25" y="73"/>
                  </a:moveTo>
                  <a:cubicBezTo>
                    <a:pt x="20" y="73"/>
                    <a:pt x="16" y="71"/>
                    <a:pt x="13" y="68"/>
                  </a:cubicBezTo>
                  <a:cubicBezTo>
                    <a:pt x="0" y="54"/>
                    <a:pt x="7" y="39"/>
                    <a:pt x="10" y="31"/>
                  </a:cubicBezTo>
                  <a:cubicBezTo>
                    <a:pt x="11" y="30"/>
                    <a:pt x="12" y="27"/>
                    <a:pt x="13" y="26"/>
                  </a:cubicBezTo>
                  <a:cubicBezTo>
                    <a:pt x="7" y="20"/>
                    <a:pt x="7" y="12"/>
                    <a:pt x="13" y="6"/>
                  </a:cubicBezTo>
                  <a:cubicBezTo>
                    <a:pt x="18" y="0"/>
                    <a:pt x="28" y="1"/>
                    <a:pt x="34" y="7"/>
                  </a:cubicBezTo>
                  <a:cubicBezTo>
                    <a:pt x="48" y="21"/>
                    <a:pt x="41" y="36"/>
                    <a:pt x="37" y="44"/>
                  </a:cubicBezTo>
                  <a:cubicBezTo>
                    <a:pt x="36" y="46"/>
                    <a:pt x="35" y="48"/>
                    <a:pt x="35" y="49"/>
                  </a:cubicBezTo>
                  <a:cubicBezTo>
                    <a:pt x="40" y="55"/>
                    <a:pt x="40" y="64"/>
                    <a:pt x="34" y="69"/>
                  </a:cubicBezTo>
                  <a:cubicBezTo>
                    <a:pt x="31" y="72"/>
                    <a:pt x="28" y="73"/>
                    <a:pt x="25" y="7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8" name="Freeform 312"/>
            <p:cNvSpPr>
              <a:spLocks/>
            </p:cNvSpPr>
            <p:nvPr/>
          </p:nvSpPr>
          <p:spPr bwMode="auto">
            <a:xfrm>
              <a:off x="8089900" y="3074988"/>
              <a:ext cx="30162" cy="44450"/>
            </a:xfrm>
            <a:custGeom>
              <a:avLst/>
              <a:gdLst>
                <a:gd name="T0" fmla="*/ 23 w 48"/>
                <a:gd name="T1" fmla="*/ 71 h 71"/>
                <a:gd name="T2" fmla="*/ 13 w 48"/>
                <a:gd name="T3" fmla="*/ 67 h 71"/>
                <a:gd name="T4" fmla="*/ 13 w 48"/>
                <a:gd name="T5" fmla="*/ 46 h 71"/>
                <a:gd name="T6" fmla="*/ 10 w 48"/>
                <a:gd name="T7" fmla="*/ 43 h 71"/>
                <a:gd name="T8" fmla="*/ 13 w 48"/>
                <a:gd name="T9" fmla="*/ 6 h 71"/>
                <a:gd name="T10" fmla="*/ 34 w 48"/>
                <a:gd name="T11" fmla="*/ 6 h 71"/>
                <a:gd name="T12" fmla="*/ 34 w 48"/>
                <a:gd name="T13" fmla="*/ 26 h 71"/>
                <a:gd name="T14" fmla="*/ 37 w 48"/>
                <a:gd name="T15" fmla="*/ 30 h 71"/>
                <a:gd name="T16" fmla="*/ 34 w 48"/>
                <a:gd name="T17" fmla="*/ 67 h 71"/>
                <a:gd name="T18" fmla="*/ 23 w 48"/>
                <a:gd name="T1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71">
                  <a:moveTo>
                    <a:pt x="23" y="71"/>
                  </a:moveTo>
                  <a:cubicBezTo>
                    <a:pt x="19" y="71"/>
                    <a:pt x="16" y="70"/>
                    <a:pt x="13" y="67"/>
                  </a:cubicBezTo>
                  <a:cubicBezTo>
                    <a:pt x="7" y="61"/>
                    <a:pt x="7" y="52"/>
                    <a:pt x="13" y="46"/>
                  </a:cubicBezTo>
                  <a:cubicBezTo>
                    <a:pt x="12" y="46"/>
                    <a:pt x="11" y="44"/>
                    <a:pt x="10" y="43"/>
                  </a:cubicBezTo>
                  <a:cubicBezTo>
                    <a:pt x="7" y="35"/>
                    <a:pt x="0" y="20"/>
                    <a:pt x="13" y="6"/>
                  </a:cubicBezTo>
                  <a:cubicBezTo>
                    <a:pt x="18" y="0"/>
                    <a:pt x="28" y="0"/>
                    <a:pt x="34" y="6"/>
                  </a:cubicBezTo>
                  <a:cubicBezTo>
                    <a:pt x="40" y="11"/>
                    <a:pt x="40" y="20"/>
                    <a:pt x="34" y="26"/>
                  </a:cubicBezTo>
                  <a:cubicBezTo>
                    <a:pt x="35" y="26"/>
                    <a:pt x="36" y="29"/>
                    <a:pt x="37" y="30"/>
                  </a:cubicBezTo>
                  <a:cubicBezTo>
                    <a:pt x="40" y="38"/>
                    <a:pt x="48" y="54"/>
                    <a:pt x="34" y="67"/>
                  </a:cubicBezTo>
                  <a:cubicBezTo>
                    <a:pt x="31" y="70"/>
                    <a:pt x="27" y="71"/>
                    <a:pt x="23" y="7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9" name="Freeform 313"/>
            <p:cNvSpPr>
              <a:spLocks/>
            </p:cNvSpPr>
            <p:nvPr/>
          </p:nvSpPr>
          <p:spPr bwMode="auto">
            <a:xfrm>
              <a:off x="7989888" y="3184525"/>
              <a:ext cx="198437" cy="277813"/>
            </a:xfrm>
            <a:custGeom>
              <a:avLst/>
              <a:gdLst>
                <a:gd name="T0" fmla="*/ 161 w 321"/>
                <a:gd name="T1" fmla="*/ 448 h 448"/>
                <a:gd name="T2" fmla="*/ 0 w 321"/>
                <a:gd name="T3" fmla="*/ 289 h 448"/>
                <a:gd name="T4" fmla="*/ 94 w 321"/>
                <a:gd name="T5" fmla="*/ 144 h 448"/>
                <a:gd name="T6" fmla="*/ 94 w 321"/>
                <a:gd name="T7" fmla="*/ 58 h 448"/>
                <a:gd name="T8" fmla="*/ 109 w 321"/>
                <a:gd name="T9" fmla="*/ 44 h 448"/>
                <a:gd name="T10" fmla="*/ 123 w 321"/>
                <a:gd name="T11" fmla="*/ 58 h 448"/>
                <a:gd name="T12" fmla="*/ 123 w 321"/>
                <a:gd name="T13" fmla="*/ 153 h 448"/>
                <a:gd name="T14" fmla="*/ 114 w 321"/>
                <a:gd name="T15" fmla="*/ 167 h 448"/>
                <a:gd name="T16" fmla="*/ 30 w 321"/>
                <a:gd name="T17" fmla="*/ 289 h 448"/>
                <a:gd name="T18" fmla="*/ 161 w 321"/>
                <a:gd name="T19" fmla="*/ 419 h 448"/>
                <a:gd name="T20" fmla="*/ 291 w 321"/>
                <a:gd name="T21" fmla="*/ 289 h 448"/>
                <a:gd name="T22" fmla="*/ 208 w 321"/>
                <a:gd name="T23" fmla="*/ 167 h 448"/>
                <a:gd name="T24" fmla="*/ 198 w 321"/>
                <a:gd name="T25" fmla="*/ 153 h 448"/>
                <a:gd name="T26" fmla="*/ 198 w 321"/>
                <a:gd name="T27" fmla="*/ 15 h 448"/>
                <a:gd name="T28" fmla="*/ 213 w 321"/>
                <a:gd name="T29" fmla="*/ 0 h 448"/>
                <a:gd name="T30" fmla="*/ 228 w 321"/>
                <a:gd name="T31" fmla="*/ 15 h 448"/>
                <a:gd name="T32" fmla="*/ 228 w 321"/>
                <a:gd name="T33" fmla="*/ 144 h 448"/>
                <a:gd name="T34" fmla="*/ 321 w 321"/>
                <a:gd name="T35" fmla="*/ 289 h 448"/>
                <a:gd name="T36" fmla="*/ 161 w 321"/>
                <a:gd name="T37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1" h="448">
                  <a:moveTo>
                    <a:pt x="161" y="448"/>
                  </a:moveTo>
                  <a:cubicBezTo>
                    <a:pt x="72" y="448"/>
                    <a:pt x="0" y="377"/>
                    <a:pt x="0" y="289"/>
                  </a:cubicBezTo>
                  <a:cubicBezTo>
                    <a:pt x="0" y="225"/>
                    <a:pt x="37" y="170"/>
                    <a:pt x="94" y="144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0"/>
                    <a:pt x="100" y="44"/>
                    <a:pt x="109" y="44"/>
                  </a:cubicBezTo>
                  <a:cubicBezTo>
                    <a:pt x="117" y="44"/>
                    <a:pt x="123" y="50"/>
                    <a:pt x="123" y="58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3" y="160"/>
                    <a:pt x="120" y="165"/>
                    <a:pt x="114" y="167"/>
                  </a:cubicBezTo>
                  <a:cubicBezTo>
                    <a:pt x="63" y="187"/>
                    <a:pt x="30" y="234"/>
                    <a:pt x="30" y="289"/>
                  </a:cubicBezTo>
                  <a:cubicBezTo>
                    <a:pt x="30" y="360"/>
                    <a:pt x="89" y="419"/>
                    <a:pt x="161" y="419"/>
                  </a:cubicBezTo>
                  <a:cubicBezTo>
                    <a:pt x="233" y="419"/>
                    <a:pt x="291" y="360"/>
                    <a:pt x="291" y="289"/>
                  </a:cubicBezTo>
                  <a:cubicBezTo>
                    <a:pt x="291" y="234"/>
                    <a:pt x="258" y="187"/>
                    <a:pt x="208" y="167"/>
                  </a:cubicBezTo>
                  <a:cubicBezTo>
                    <a:pt x="202" y="165"/>
                    <a:pt x="198" y="160"/>
                    <a:pt x="198" y="153"/>
                  </a:cubicBezTo>
                  <a:cubicBezTo>
                    <a:pt x="198" y="15"/>
                    <a:pt x="198" y="15"/>
                    <a:pt x="198" y="15"/>
                  </a:cubicBezTo>
                  <a:cubicBezTo>
                    <a:pt x="198" y="7"/>
                    <a:pt x="205" y="0"/>
                    <a:pt x="213" y="0"/>
                  </a:cubicBezTo>
                  <a:cubicBezTo>
                    <a:pt x="221" y="0"/>
                    <a:pt x="228" y="7"/>
                    <a:pt x="228" y="15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85" y="170"/>
                    <a:pt x="321" y="226"/>
                    <a:pt x="321" y="289"/>
                  </a:cubicBezTo>
                  <a:cubicBezTo>
                    <a:pt x="321" y="377"/>
                    <a:pt x="249" y="448"/>
                    <a:pt x="161" y="44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0" name="Freeform 314"/>
            <p:cNvSpPr>
              <a:spLocks/>
            </p:cNvSpPr>
            <p:nvPr/>
          </p:nvSpPr>
          <p:spPr bwMode="auto">
            <a:xfrm>
              <a:off x="8031163" y="3155950"/>
              <a:ext cx="115887" cy="47625"/>
            </a:xfrm>
            <a:custGeom>
              <a:avLst/>
              <a:gdLst>
                <a:gd name="T0" fmla="*/ 136 w 189"/>
                <a:gd name="T1" fmla="*/ 76 h 76"/>
                <a:gd name="T2" fmla="*/ 121 w 189"/>
                <a:gd name="T3" fmla="*/ 61 h 76"/>
                <a:gd name="T4" fmla="*/ 136 w 189"/>
                <a:gd name="T5" fmla="*/ 46 h 76"/>
                <a:gd name="T6" fmla="*/ 159 w 189"/>
                <a:gd name="T7" fmla="*/ 45 h 76"/>
                <a:gd name="T8" fmla="*/ 159 w 189"/>
                <a:gd name="T9" fmla="*/ 29 h 76"/>
                <a:gd name="T10" fmla="*/ 29 w 189"/>
                <a:gd name="T11" fmla="*/ 29 h 76"/>
                <a:gd name="T12" fmla="*/ 29 w 189"/>
                <a:gd name="T13" fmla="*/ 46 h 76"/>
                <a:gd name="T14" fmla="*/ 95 w 189"/>
                <a:gd name="T15" fmla="*/ 46 h 76"/>
                <a:gd name="T16" fmla="*/ 110 w 189"/>
                <a:gd name="T17" fmla="*/ 61 h 76"/>
                <a:gd name="T18" fmla="*/ 95 w 189"/>
                <a:gd name="T19" fmla="*/ 76 h 76"/>
                <a:gd name="T20" fmla="*/ 15 w 189"/>
                <a:gd name="T21" fmla="*/ 76 h 76"/>
                <a:gd name="T22" fmla="*/ 0 w 189"/>
                <a:gd name="T23" fmla="*/ 61 h 76"/>
                <a:gd name="T24" fmla="*/ 0 w 189"/>
                <a:gd name="T25" fmla="*/ 15 h 76"/>
                <a:gd name="T26" fmla="*/ 15 w 189"/>
                <a:gd name="T27" fmla="*/ 0 h 76"/>
                <a:gd name="T28" fmla="*/ 174 w 189"/>
                <a:gd name="T29" fmla="*/ 0 h 76"/>
                <a:gd name="T30" fmla="*/ 189 w 189"/>
                <a:gd name="T31" fmla="*/ 15 h 76"/>
                <a:gd name="T32" fmla="*/ 189 w 189"/>
                <a:gd name="T33" fmla="*/ 60 h 76"/>
                <a:gd name="T34" fmla="*/ 175 w 189"/>
                <a:gd name="T35" fmla="*/ 75 h 76"/>
                <a:gd name="T36" fmla="*/ 136 w 189"/>
                <a:gd name="T37" fmla="*/ 76 h 76"/>
                <a:gd name="T38" fmla="*/ 136 w 189"/>
                <a:gd name="T3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9" h="76">
                  <a:moveTo>
                    <a:pt x="136" y="76"/>
                  </a:moveTo>
                  <a:cubicBezTo>
                    <a:pt x="128" y="76"/>
                    <a:pt x="121" y="69"/>
                    <a:pt x="121" y="61"/>
                  </a:cubicBezTo>
                  <a:cubicBezTo>
                    <a:pt x="121" y="53"/>
                    <a:pt x="127" y="46"/>
                    <a:pt x="136" y="46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9" y="29"/>
                    <a:pt x="159" y="29"/>
                    <a:pt x="15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103" y="46"/>
                    <a:pt x="110" y="53"/>
                    <a:pt x="110" y="61"/>
                  </a:cubicBezTo>
                  <a:cubicBezTo>
                    <a:pt x="110" y="69"/>
                    <a:pt x="103" y="76"/>
                    <a:pt x="9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6" y="76"/>
                    <a:pt x="0" y="69"/>
                    <a:pt x="0" y="6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2" y="0"/>
                    <a:pt x="189" y="6"/>
                    <a:pt x="189" y="15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8"/>
                    <a:pt x="183" y="75"/>
                    <a:pt x="175" y="75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6" y="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1" name="Freeform 315"/>
            <p:cNvSpPr>
              <a:spLocks/>
            </p:cNvSpPr>
            <p:nvPr/>
          </p:nvSpPr>
          <p:spPr bwMode="auto">
            <a:xfrm>
              <a:off x="7991475" y="3325813"/>
              <a:ext cx="166687" cy="36513"/>
            </a:xfrm>
            <a:custGeom>
              <a:avLst/>
              <a:gdLst>
                <a:gd name="T0" fmla="*/ 92 w 268"/>
                <a:gd name="T1" fmla="*/ 57 h 57"/>
                <a:gd name="T2" fmla="*/ 10 w 268"/>
                <a:gd name="T3" fmla="*/ 34 h 57"/>
                <a:gd name="T4" fmla="*/ 5 w 268"/>
                <a:gd name="T5" fmla="*/ 14 h 57"/>
                <a:gd name="T6" fmla="*/ 25 w 268"/>
                <a:gd name="T7" fmla="*/ 8 h 57"/>
                <a:gd name="T8" fmla="*/ 167 w 268"/>
                <a:gd name="T9" fmla="*/ 14 h 57"/>
                <a:gd name="T10" fmla="*/ 253 w 268"/>
                <a:gd name="T11" fmla="*/ 0 h 57"/>
                <a:gd name="T12" fmla="*/ 268 w 268"/>
                <a:gd name="T13" fmla="*/ 15 h 57"/>
                <a:gd name="T14" fmla="*/ 253 w 268"/>
                <a:gd name="T15" fmla="*/ 30 h 57"/>
                <a:gd name="T16" fmla="*/ 174 w 268"/>
                <a:gd name="T17" fmla="*/ 43 h 57"/>
                <a:gd name="T18" fmla="*/ 92 w 268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8" h="57">
                  <a:moveTo>
                    <a:pt x="92" y="57"/>
                  </a:moveTo>
                  <a:cubicBezTo>
                    <a:pt x="66" y="57"/>
                    <a:pt x="39" y="51"/>
                    <a:pt x="10" y="34"/>
                  </a:cubicBezTo>
                  <a:cubicBezTo>
                    <a:pt x="3" y="30"/>
                    <a:pt x="0" y="21"/>
                    <a:pt x="5" y="14"/>
                  </a:cubicBezTo>
                  <a:cubicBezTo>
                    <a:pt x="9" y="7"/>
                    <a:pt x="18" y="4"/>
                    <a:pt x="25" y="8"/>
                  </a:cubicBezTo>
                  <a:cubicBezTo>
                    <a:pt x="75" y="37"/>
                    <a:pt x="117" y="27"/>
                    <a:pt x="167" y="14"/>
                  </a:cubicBezTo>
                  <a:cubicBezTo>
                    <a:pt x="194" y="8"/>
                    <a:pt x="222" y="1"/>
                    <a:pt x="253" y="0"/>
                  </a:cubicBezTo>
                  <a:cubicBezTo>
                    <a:pt x="261" y="1"/>
                    <a:pt x="268" y="7"/>
                    <a:pt x="268" y="15"/>
                  </a:cubicBezTo>
                  <a:cubicBezTo>
                    <a:pt x="268" y="23"/>
                    <a:pt x="261" y="30"/>
                    <a:pt x="253" y="30"/>
                  </a:cubicBezTo>
                  <a:cubicBezTo>
                    <a:pt x="226" y="30"/>
                    <a:pt x="199" y="37"/>
                    <a:pt x="174" y="43"/>
                  </a:cubicBezTo>
                  <a:cubicBezTo>
                    <a:pt x="147" y="50"/>
                    <a:pt x="120" y="57"/>
                    <a:pt x="92" y="5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2" name="Freeform 316"/>
            <p:cNvSpPr>
              <a:spLocks/>
            </p:cNvSpPr>
            <p:nvPr/>
          </p:nvSpPr>
          <p:spPr bwMode="auto">
            <a:xfrm>
              <a:off x="8129588" y="3382963"/>
              <a:ext cx="17462" cy="17463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3" name="Freeform 317"/>
            <p:cNvSpPr>
              <a:spLocks/>
            </p:cNvSpPr>
            <p:nvPr/>
          </p:nvSpPr>
          <p:spPr bwMode="auto">
            <a:xfrm>
              <a:off x="8097838" y="3367088"/>
              <a:ext cx="17462" cy="17463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6 h 30"/>
                <a:gd name="T4" fmla="*/ 15 w 30"/>
                <a:gd name="T5" fmla="*/ 0 h 30"/>
                <a:gd name="T6" fmla="*/ 30 w 30"/>
                <a:gd name="T7" fmla="*/ 15 h 30"/>
                <a:gd name="T8" fmla="*/ 30 w 30"/>
                <a:gd name="T9" fmla="*/ 16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7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6" name="Freeform 318"/>
            <p:cNvSpPr>
              <a:spLocks/>
            </p:cNvSpPr>
            <p:nvPr/>
          </p:nvSpPr>
          <p:spPr bwMode="auto">
            <a:xfrm>
              <a:off x="8066088" y="3402013"/>
              <a:ext cx="17462" cy="19050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4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4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7" name="Freeform 319"/>
            <p:cNvSpPr>
              <a:spLocks/>
            </p:cNvSpPr>
            <p:nvPr/>
          </p:nvSpPr>
          <p:spPr bwMode="auto">
            <a:xfrm>
              <a:off x="8024813" y="3376613"/>
              <a:ext cx="19050" cy="19050"/>
            </a:xfrm>
            <a:custGeom>
              <a:avLst/>
              <a:gdLst>
                <a:gd name="T0" fmla="*/ 15 w 30"/>
                <a:gd name="T1" fmla="*/ 31 h 31"/>
                <a:gd name="T2" fmla="*/ 0 w 30"/>
                <a:gd name="T3" fmla="*/ 16 h 31"/>
                <a:gd name="T4" fmla="*/ 15 w 30"/>
                <a:gd name="T5" fmla="*/ 0 h 31"/>
                <a:gd name="T6" fmla="*/ 30 w 30"/>
                <a:gd name="T7" fmla="*/ 14 h 31"/>
                <a:gd name="T8" fmla="*/ 30 w 30"/>
                <a:gd name="T9" fmla="*/ 16 h 31"/>
                <a:gd name="T10" fmla="*/ 15 w 30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8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3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8" name="Freeform 320"/>
            <p:cNvSpPr>
              <a:spLocks/>
            </p:cNvSpPr>
            <p:nvPr/>
          </p:nvSpPr>
          <p:spPr bwMode="auto">
            <a:xfrm>
              <a:off x="8016875" y="3241675"/>
              <a:ext cx="49212" cy="17463"/>
            </a:xfrm>
            <a:custGeom>
              <a:avLst/>
              <a:gdLst>
                <a:gd name="T0" fmla="*/ 67 w 81"/>
                <a:gd name="T1" fmla="*/ 29 h 29"/>
                <a:gd name="T2" fmla="*/ 15 w 81"/>
                <a:gd name="T3" fmla="*/ 29 h 29"/>
                <a:gd name="T4" fmla="*/ 0 w 81"/>
                <a:gd name="T5" fmla="*/ 14 h 29"/>
                <a:gd name="T6" fmla="*/ 15 w 81"/>
                <a:gd name="T7" fmla="*/ 0 h 29"/>
                <a:gd name="T8" fmla="*/ 67 w 81"/>
                <a:gd name="T9" fmla="*/ 0 h 29"/>
                <a:gd name="T10" fmla="*/ 81 w 81"/>
                <a:gd name="T11" fmla="*/ 14 h 29"/>
                <a:gd name="T12" fmla="*/ 67 w 81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29">
                  <a:moveTo>
                    <a:pt x="67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5" y="0"/>
                    <a:pt x="81" y="6"/>
                    <a:pt x="81" y="14"/>
                  </a:cubicBezTo>
                  <a:cubicBezTo>
                    <a:pt x="81" y="23"/>
                    <a:pt x="75" y="29"/>
                    <a:pt x="67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9" name="Группа 1858"/>
          <p:cNvGrpSpPr/>
          <p:nvPr/>
        </p:nvGrpSpPr>
        <p:grpSpPr>
          <a:xfrm>
            <a:off x="6599238" y="3760788"/>
            <a:ext cx="303212" cy="474663"/>
            <a:chOff x="6599238" y="3760788"/>
            <a:chExt cx="303212" cy="474663"/>
          </a:xfrm>
        </p:grpSpPr>
        <p:sp>
          <p:nvSpPr>
            <p:cNvPr id="579" name="Freeform 321"/>
            <p:cNvSpPr>
              <a:spLocks/>
            </p:cNvSpPr>
            <p:nvPr/>
          </p:nvSpPr>
          <p:spPr bwMode="auto">
            <a:xfrm>
              <a:off x="6599238" y="3913188"/>
              <a:ext cx="303212" cy="322263"/>
            </a:xfrm>
            <a:custGeom>
              <a:avLst/>
              <a:gdLst>
                <a:gd name="T0" fmla="*/ 387 w 492"/>
                <a:gd name="T1" fmla="*/ 523 h 523"/>
                <a:gd name="T2" fmla="*/ 104 w 492"/>
                <a:gd name="T3" fmla="*/ 523 h 523"/>
                <a:gd name="T4" fmla="*/ 68 w 492"/>
                <a:gd name="T5" fmla="*/ 508 h 523"/>
                <a:gd name="T6" fmla="*/ 20 w 492"/>
                <a:gd name="T7" fmla="*/ 460 h 523"/>
                <a:gd name="T8" fmla="*/ 20 w 492"/>
                <a:gd name="T9" fmla="*/ 387 h 523"/>
                <a:gd name="T10" fmla="*/ 195 w 492"/>
                <a:gd name="T11" fmla="*/ 213 h 523"/>
                <a:gd name="T12" fmla="*/ 195 w 492"/>
                <a:gd name="T13" fmla="*/ 68 h 523"/>
                <a:gd name="T14" fmla="*/ 209 w 492"/>
                <a:gd name="T15" fmla="*/ 53 h 523"/>
                <a:gd name="T16" fmla="*/ 224 w 492"/>
                <a:gd name="T17" fmla="*/ 68 h 523"/>
                <a:gd name="T18" fmla="*/ 224 w 492"/>
                <a:gd name="T19" fmla="*/ 219 h 523"/>
                <a:gd name="T20" fmla="*/ 220 w 492"/>
                <a:gd name="T21" fmla="*/ 230 h 523"/>
                <a:gd name="T22" fmla="*/ 41 w 492"/>
                <a:gd name="T23" fmla="*/ 408 h 523"/>
                <a:gd name="T24" fmla="*/ 41 w 492"/>
                <a:gd name="T25" fmla="*/ 439 h 523"/>
                <a:gd name="T26" fmla="*/ 89 w 492"/>
                <a:gd name="T27" fmla="*/ 487 h 523"/>
                <a:gd name="T28" fmla="*/ 104 w 492"/>
                <a:gd name="T29" fmla="*/ 493 h 523"/>
                <a:gd name="T30" fmla="*/ 387 w 492"/>
                <a:gd name="T31" fmla="*/ 493 h 523"/>
                <a:gd name="T32" fmla="*/ 403 w 492"/>
                <a:gd name="T33" fmla="*/ 487 h 523"/>
                <a:gd name="T34" fmla="*/ 451 w 492"/>
                <a:gd name="T35" fmla="*/ 439 h 523"/>
                <a:gd name="T36" fmla="*/ 451 w 492"/>
                <a:gd name="T37" fmla="*/ 408 h 523"/>
                <a:gd name="T38" fmla="*/ 276 w 492"/>
                <a:gd name="T39" fmla="*/ 233 h 523"/>
                <a:gd name="T40" fmla="*/ 271 w 492"/>
                <a:gd name="T41" fmla="*/ 222 h 523"/>
                <a:gd name="T42" fmla="*/ 271 w 492"/>
                <a:gd name="T43" fmla="*/ 14 h 523"/>
                <a:gd name="T44" fmla="*/ 286 w 492"/>
                <a:gd name="T45" fmla="*/ 0 h 523"/>
                <a:gd name="T46" fmla="*/ 301 w 492"/>
                <a:gd name="T47" fmla="*/ 14 h 523"/>
                <a:gd name="T48" fmla="*/ 301 w 492"/>
                <a:gd name="T49" fmla="*/ 216 h 523"/>
                <a:gd name="T50" fmla="*/ 472 w 492"/>
                <a:gd name="T51" fmla="*/ 387 h 523"/>
                <a:gd name="T52" fmla="*/ 472 w 492"/>
                <a:gd name="T53" fmla="*/ 460 h 523"/>
                <a:gd name="T54" fmla="*/ 424 w 492"/>
                <a:gd name="T55" fmla="*/ 508 h 523"/>
                <a:gd name="T56" fmla="*/ 387 w 492"/>
                <a:gd name="T5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2" h="523">
                  <a:moveTo>
                    <a:pt x="387" y="523"/>
                  </a:moveTo>
                  <a:cubicBezTo>
                    <a:pt x="104" y="523"/>
                    <a:pt x="104" y="523"/>
                    <a:pt x="104" y="523"/>
                  </a:cubicBezTo>
                  <a:cubicBezTo>
                    <a:pt x="90" y="523"/>
                    <a:pt x="78" y="518"/>
                    <a:pt x="68" y="508"/>
                  </a:cubicBezTo>
                  <a:cubicBezTo>
                    <a:pt x="20" y="460"/>
                    <a:pt x="20" y="460"/>
                    <a:pt x="20" y="460"/>
                  </a:cubicBezTo>
                  <a:cubicBezTo>
                    <a:pt x="0" y="441"/>
                    <a:pt x="0" y="408"/>
                    <a:pt x="20" y="387"/>
                  </a:cubicBezTo>
                  <a:cubicBezTo>
                    <a:pt x="195" y="213"/>
                    <a:pt x="195" y="213"/>
                    <a:pt x="195" y="213"/>
                  </a:cubicBezTo>
                  <a:cubicBezTo>
                    <a:pt x="195" y="68"/>
                    <a:pt x="195" y="68"/>
                    <a:pt x="195" y="68"/>
                  </a:cubicBezTo>
                  <a:cubicBezTo>
                    <a:pt x="195" y="59"/>
                    <a:pt x="201" y="53"/>
                    <a:pt x="209" y="53"/>
                  </a:cubicBezTo>
                  <a:cubicBezTo>
                    <a:pt x="218" y="53"/>
                    <a:pt x="224" y="59"/>
                    <a:pt x="224" y="68"/>
                  </a:cubicBezTo>
                  <a:cubicBezTo>
                    <a:pt x="224" y="219"/>
                    <a:pt x="224" y="219"/>
                    <a:pt x="224" y="219"/>
                  </a:cubicBezTo>
                  <a:cubicBezTo>
                    <a:pt x="224" y="223"/>
                    <a:pt x="223" y="227"/>
                    <a:pt x="220" y="230"/>
                  </a:cubicBezTo>
                  <a:cubicBezTo>
                    <a:pt x="41" y="408"/>
                    <a:pt x="41" y="408"/>
                    <a:pt x="41" y="408"/>
                  </a:cubicBezTo>
                  <a:cubicBezTo>
                    <a:pt x="33" y="416"/>
                    <a:pt x="33" y="431"/>
                    <a:pt x="41" y="439"/>
                  </a:cubicBezTo>
                  <a:cubicBezTo>
                    <a:pt x="89" y="487"/>
                    <a:pt x="89" y="487"/>
                    <a:pt x="89" y="487"/>
                  </a:cubicBezTo>
                  <a:cubicBezTo>
                    <a:pt x="93" y="491"/>
                    <a:pt x="98" y="493"/>
                    <a:pt x="104" y="493"/>
                  </a:cubicBezTo>
                  <a:cubicBezTo>
                    <a:pt x="387" y="493"/>
                    <a:pt x="387" y="493"/>
                    <a:pt x="387" y="493"/>
                  </a:cubicBezTo>
                  <a:cubicBezTo>
                    <a:pt x="394" y="493"/>
                    <a:pt x="399" y="491"/>
                    <a:pt x="403" y="487"/>
                  </a:cubicBezTo>
                  <a:cubicBezTo>
                    <a:pt x="451" y="439"/>
                    <a:pt x="451" y="439"/>
                    <a:pt x="451" y="439"/>
                  </a:cubicBezTo>
                  <a:cubicBezTo>
                    <a:pt x="459" y="431"/>
                    <a:pt x="459" y="416"/>
                    <a:pt x="451" y="408"/>
                  </a:cubicBezTo>
                  <a:cubicBezTo>
                    <a:pt x="276" y="233"/>
                    <a:pt x="276" y="233"/>
                    <a:pt x="276" y="233"/>
                  </a:cubicBezTo>
                  <a:cubicBezTo>
                    <a:pt x="273" y="230"/>
                    <a:pt x="271" y="226"/>
                    <a:pt x="271" y="222"/>
                  </a:cubicBezTo>
                  <a:cubicBezTo>
                    <a:pt x="271" y="14"/>
                    <a:pt x="271" y="14"/>
                    <a:pt x="271" y="14"/>
                  </a:cubicBezTo>
                  <a:cubicBezTo>
                    <a:pt x="271" y="6"/>
                    <a:pt x="278" y="0"/>
                    <a:pt x="286" y="0"/>
                  </a:cubicBezTo>
                  <a:cubicBezTo>
                    <a:pt x="294" y="0"/>
                    <a:pt x="301" y="6"/>
                    <a:pt x="301" y="14"/>
                  </a:cubicBezTo>
                  <a:cubicBezTo>
                    <a:pt x="301" y="216"/>
                    <a:pt x="301" y="216"/>
                    <a:pt x="301" y="216"/>
                  </a:cubicBezTo>
                  <a:cubicBezTo>
                    <a:pt x="472" y="387"/>
                    <a:pt x="472" y="387"/>
                    <a:pt x="472" y="387"/>
                  </a:cubicBezTo>
                  <a:cubicBezTo>
                    <a:pt x="492" y="408"/>
                    <a:pt x="492" y="441"/>
                    <a:pt x="472" y="460"/>
                  </a:cubicBezTo>
                  <a:cubicBezTo>
                    <a:pt x="424" y="508"/>
                    <a:pt x="424" y="508"/>
                    <a:pt x="424" y="508"/>
                  </a:cubicBezTo>
                  <a:cubicBezTo>
                    <a:pt x="414" y="518"/>
                    <a:pt x="402" y="523"/>
                    <a:pt x="387" y="52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0" name="Freeform 322"/>
            <p:cNvSpPr>
              <a:spLocks/>
            </p:cNvSpPr>
            <p:nvPr/>
          </p:nvSpPr>
          <p:spPr bwMode="auto">
            <a:xfrm>
              <a:off x="6702425" y="3881438"/>
              <a:ext cx="96837" cy="49213"/>
            </a:xfrm>
            <a:custGeom>
              <a:avLst/>
              <a:gdLst>
                <a:gd name="T0" fmla="*/ 143 w 158"/>
                <a:gd name="T1" fmla="*/ 80 h 80"/>
                <a:gd name="T2" fmla="*/ 112 w 158"/>
                <a:gd name="T3" fmla="*/ 80 h 80"/>
                <a:gd name="T4" fmla="*/ 97 w 158"/>
                <a:gd name="T5" fmla="*/ 65 h 80"/>
                <a:gd name="T6" fmla="*/ 112 w 158"/>
                <a:gd name="T7" fmla="*/ 51 h 80"/>
                <a:gd name="T8" fmla="*/ 128 w 158"/>
                <a:gd name="T9" fmla="*/ 51 h 80"/>
                <a:gd name="T10" fmla="*/ 128 w 158"/>
                <a:gd name="T11" fmla="*/ 30 h 80"/>
                <a:gd name="T12" fmla="*/ 29 w 158"/>
                <a:gd name="T13" fmla="*/ 30 h 80"/>
                <a:gd name="T14" fmla="*/ 29 w 158"/>
                <a:gd name="T15" fmla="*/ 51 h 80"/>
                <a:gd name="T16" fmla="*/ 62 w 158"/>
                <a:gd name="T17" fmla="*/ 51 h 80"/>
                <a:gd name="T18" fmla="*/ 77 w 158"/>
                <a:gd name="T19" fmla="*/ 65 h 80"/>
                <a:gd name="T20" fmla="*/ 62 w 158"/>
                <a:gd name="T21" fmla="*/ 80 h 80"/>
                <a:gd name="T22" fmla="*/ 14 w 158"/>
                <a:gd name="T23" fmla="*/ 80 h 80"/>
                <a:gd name="T24" fmla="*/ 0 w 158"/>
                <a:gd name="T25" fmla="*/ 65 h 80"/>
                <a:gd name="T26" fmla="*/ 0 w 158"/>
                <a:gd name="T27" fmla="*/ 15 h 80"/>
                <a:gd name="T28" fmla="*/ 14 w 158"/>
                <a:gd name="T29" fmla="*/ 0 h 80"/>
                <a:gd name="T30" fmla="*/ 143 w 158"/>
                <a:gd name="T31" fmla="*/ 0 h 80"/>
                <a:gd name="T32" fmla="*/ 158 w 158"/>
                <a:gd name="T33" fmla="*/ 15 h 80"/>
                <a:gd name="T34" fmla="*/ 158 w 158"/>
                <a:gd name="T35" fmla="*/ 65 h 80"/>
                <a:gd name="T36" fmla="*/ 143 w 158"/>
                <a:gd name="T3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80">
                  <a:moveTo>
                    <a:pt x="143" y="80"/>
                  </a:moveTo>
                  <a:cubicBezTo>
                    <a:pt x="112" y="80"/>
                    <a:pt x="112" y="80"/>
                    <a:pt x="112" y="80"/>
                  </a:cubicBezTo>
                  <a:cubicBezTo>
                    <a:pt x="104" y="80"/>
                    <a:pt x="97" y="74"/>
                    <a:pt x="97" y="65"/>
                  </a:cubicBezTo>
                  <a:cubicBezTo>
                    <a:pt x="97" y="57"/>
                    <a:pt x="104" y="51"/>
                    <a:pt x="112" y="51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71" y="51"/>
                    <a:pt x="77" y="57"/>
                    <a:pt x="77" y="65"/>
                  </a:cubicBezTo>
                  <a:cubicBezTo>
                    <a:pt x="77" y="74"/>
                    <a:pt x="71" y="80"/>
                    <a:pt x="62" y="8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6" y="80"/>
                    <a:pt x="0" y="74"/>
                    <a:pt x="0" y="6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1" y="0"/>
                    <a:pt x="158" y="7"/>
                    <a:pt x="158" y="1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74"/>
                    <a:pt x="151" y="80"/>
                    <a:pt x="143" y="8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1" name="Freeform 323"/>
            <p:cNvSpPr>
              <a:spLocks/>
            </p:cNvSpPr>
            <p:nvPr/>
          </p:nvSpPr>
          <p:spPr bwMode="auto">
            <a:xfrm>
              <a:off x="6711950" y="3760788"/>
              <a:ext cx="61912" cy="63500"/>
            </a:xfrm>
            <a:custGeom>
              <a:avLst/>
              <a:gdLst>
                <a:gd name="T0" fmla="*/ 51 w 101"/>
                <a:gd name="T1" fmla="*/ 102 h 102"/>
                <a:gd name="T2" fmla="*/ 0 w 101"/>
                <a:gd name="T3" fmla="*/ 51 h 102"/>
                <a:gd name="T4" fmla="*/ 51 w 101"/>
                <a:gd name="T5" fmla="*/ 0 h 102"/>
                <a:gd name="T6" fmla="*/ 66 w 101"/>
                <a:gd name="T7" fmla="*/ 15 h 102"/>
                <a:gd name="T8" fmla="*/ 51 w 101"/>
                <a:gd name="T9" fmla="*/ 30 h 102"/>
                <a:gd name="T10" fmla="*/ 30 w 101"/>
                <a:gd name="T11" fmla="*/ 51 h 102"/>
                <a:gd name="T12" fmla="*/ 51 w 101"/>
                <a:gd name="T13" fmla="*/ 73 h 102"/>
                <a:gd name="T14" fmla="*/ 72 w 101"/>
                <a:gd name="T15" fmla="*/ 51 h 102"/>
                <a:gd name="T16" fmla="*/ 87 w 101"/>
                <a:gd name="T17" fmla="*/ 36 h 102"/>
                <a:gd name="T18" fmla="*/ 101 w 101"/>
                <a:gd name="T19" fmla="*/ 51 h 102"/>
                <a:gd name="T20" fmla="*/ 51 w 101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59" y="0"/>
                    <a:pt x="66" y="7"/>
                    <a:pt x="66" y="15"/>
                  </a:cubicBezTo>
                  <a:cubicBezTo>
                    <a:pt x="66" y="23"/>
                    <a:pt x="59" y="30"/>
                    <a:pt x="51" y="30"/>
                  </a:cubicBezTo>
                  <a:cubicBezTo>
                    <a:pt x="40" y="30"/>
                    <a:pt x="30" y="40"/>
                    <a:pt x="30" y="51"/>
                  </a:cubicBezTo>
                  <a:cubicBezTo>
                    <a:pt x="30" y="63"/>
                    <a:pt x="39" y="73"/>
                    <a:pt x="51" y="73"/>
                  </a:cubicBezTo>
                  <a:cubicBezTo>
                    <a:pt x="63" y="73"/>
                    <a:pt x="72" y="63"/>
                    <a:pt x="72" y="51"/>
                  </a:cubicBezTo>
                  <a:cubicBezTo>
                    <a:pt x="72" y="43"/>
                    <a:pt x="78" y="36"/>
                    <a:pt x="87" y="36"/>
                  </a:cubicBezTo>
                  <a:cubicBezTo>
                    <a:pt x="95" y="36"/>
                    <a:pt x="101" y="43"/>
                    <a:pt x="101" y="51"/>
                  </a:cubicBezTo>
                  <a:cubicBezTo>
                    <a:pt x="101" y="79"/>
                    <a:pt x="79" y="102"/>
                    <a:pt x="51" y="10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3" name="Freeform 324"/>
            <p:cNvSpPr>
              <a:spLocks/>
            </p:cNvSpPr>
            <p:nvPr/>
          </p:nvSpPr>
          <p:spPr bwMode="auto">
            <a:xfrm>
              <a:off x="6734175" y="3848100"/>
              <a:ext cx="17462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6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6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4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4" name="Freeform 325"/>
            <p:cNvSpPr>
              <a:spLocks/>
            </p:cNvSpPr>
            <p:nvPr/>
          </p:nvSpPr>
          <p:spPr bwMode="auto">
            <a:xfrm>
              <a:off x="6772275" y="3825875"/>
              <a:ext cx="19050" cy="19050"/>
            </a:xfrm>
            <a:custGeom>
              <a:avLst/>
              <a:gdLst>
                <a:gd name="T0" fmla="*/ 15 w 30"/>
                <a:gd name="T1" fmla="*/ 31 h 31"/>
                <a:gd name="T2" fmla="*/ 0 w 30"/>
                <a:gd name="T3" fmla="*/ 16 h 31"/>
                <a:gd name="T4" fmla="*/ 15 w 30"/>
                <a:gd name="T5" fmla="*/ 0 h 31"/>
                <a:gd name="T6" fmla="*/ 30 w 30"/>
                <a:gd name="T7" fmla="*/ 14 h 31"/>
                <a:gd name="T8" fmla="*/ 30 w 30"/>
                <a:gd name="T9" fmla="*/ 16 h 31"/>
                <a:gd name="T10" fmla="*/ 15 w 30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7" y="31"/>
                    <a:pt x="0" y="24"/>
                    <a:pt x="0" y="16"/>
                  </a:cubicBezTo>
                  <a:cubicBezTo>
                    <a:pt x="0" y="8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3" y="31"/>
                    <a:pt x="15" y="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5" name="Freeform 326"/>
            <p:cNvSpPr>
              <a:spLocks noEditPoints="1"/>
            </p:cNvSpPr>
            <p:nvPr/>
          </p:nvSpPr>
          <p:spPr bwMode="auto">
            <a:xfrm>
              <a:off x="6634163" y="4124325"/>
              <a:ext cx="233362" cy="17463"/>
            </a:xfrm>
            <a:custGeom>
              <a:avLst/>
              <a:gdLst>
                <a:gd name="T0" fmla="*/ 363 w 378"/>
                <a:gd name="T1" fmla="*/ 29 h 29"/>
                <a:gd name="T2" fmla="*/ 291 w 378"/>
                <a:gd name="T3" fmla="*/ 29 h 29"/>
                <a:gd name="T4" fmla="*/ 276 w 378"/>
                <a:gd name="T5" fmla="*/ 14 h 29"/>
                <a:gd name="T6" fmla="*/ 291 w 378"/>
                <a:gd name="T7" fmla="*/ 0 h 29"/>
                <a:gd name="T8" fmla="*/ 363 w 378"/>
                <a:gd name="T9" fmla="*/ 0 h 29"/>
                <a:gd name="T10" fmla="*/ 378 w 378"/>
                <a:gd name="T11" fmla="*/ 14 h 29"/>
                <a:gd name="T12" fmla="*/ 363 w 378"/>
                <a:gd name="T13" fmla="*/ 29 h 29"/>
                <a:gd name="T14" fmla="*/ 235 w 378"/>
                <a:gd name="T15" fmla="*/ 29 h 29"/>
                <a:gd name="T16" fmla="*/ 15 w 378"/>
                <a:gd name="T17" fmla="*/ 29 h 29"/>
                <a:gd name="T18" fmla="*/ 0 w 378"/>
                <a:gd name="T19" fmla="*/ 14 h 29"/>
                <a:gd name="T20" fmla="*/ 15 w 378"/>
                <a:gd name="T21" fmla="*/ 0 h 29"/>
                <a:gd name="T22" fmla="*/ 235 w 378"/>
                <a:gd name="T23" fmla="*/ 0 h 29"/>
                <a:gd name="T24" fmla="*/ 250 w 378"/>
                <a:gd name="T25" fmla="*/ 14 h 29"/>
                <a:gd name="T26" fmla="*/ 235 w 378"/>
                <a:gd name="T2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8" h="29">
                  <a:moveTo>
                    <a:pt x="363" y="29"/>
                  </a:moveTo>
                  <a:cubicBezTo>
                    <a:pt x="291" y="29"/>
                    <a:pt x="291" y="29"/>
                    <a:pt x="291" y="29"/>
                  </a:cubicBezTo>
                  <a:cubicBezTo>
                    <a:pt x="283" y="29"/>
                    <a:pt x="276" y="23"/>
                    <a:pt x="276" y="14"/>
                  </a:cubicBezTo>
                  <a:cubicBezTo>
                    <a:pt x="276" y="6"/>
                    <a:pt x="283" y="0"/>
                    <a:pt x="291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72" y="0"/>
                    <a:pt x="378" y="6"/>
                    <a:pt x="378" y="14"/>
                  </a:cubicBezTo>
                  <a:cubicBezTo>
                    <a:pt x="378" y="23"/>
                    <a:pt x="372" y="29"/>
                    <a:pt x="363" y="29"/>
                  </a:cubicBezTo>
                  <a:close/>
                  <a:moveTo>
                    <a:pt x="235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6" y="29"/>
                    <a:pt x="0" y="23"/>
                    <a:pt x="0" y="14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243" y="0"/>
                    <a:pt x="250" y="6"/>
                    <a:pt x="250" y="14"/>
                  </a:cubicBezTo>
                  <a:cubicBezTo>
                    <a:pt x="250" y="23"/>
                    <a:pt x="243" y="29"/>
                    <a:pt x="235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6" name="Freeform 327"/>
            <p:cNvSpPr>
              <a:spLocks/>
            </p:cNvSpPr>
            <p:nvPr/>
          </p:nvSpPr>
          <p:spPr bwMode="auto">
            <a:xfrm>
              <a:off x="6678613" y="4187825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7" name="Freeform 328"/>
            <p:cNvSpPr>
              <a:spLocks/>
            </p:cNvSpPr>
            <p:nvPr/>
          </p:nvSpPr>
          <p:spPr bwMode="auto">
            <a:xfrm>
              <a:off x="6742113" y="4187825"/>
              <a:ext cx="19050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8" name="Freeform 329"/>
            <p:cNvSpPr>
              <a:spLocks/>
            </p:cNvSpPr>
            <p:nvPr/>
          </p:nvSpPr>
          <p:spPr bwMode="auto">
            <a:xfrm>
              <a:off x="6805613" y="4187825"/>
              <a:ext cx="17462" cy="19050"/>
            </a:xfrm>
            <a:custGeom>
              <a:avLst/>
              <a:gdLst>
                <a:gd name="T0" fmla="*/ 15 w 30"/>
                <a:gd name="T1" fmla="*/ 30 h 30"/>
                <a:gd name="T2" fmla="*/ 0 w 30"/>
                <a:gd name="T3" fmla="*/ 15 h 30"/>
                <a:gd name="T4" fmla="*/ 15 w 30"/>
                <a:gd name="T5" fmla="*/ 0 h 30"/>
                <a:gd name="T6" fmla="*/ 30 w 30"/>
                <a:gd name="T7" fmla="*/ 14 h 30"/>
                <a:gd name="T8" fmla="*/ 30 w 30"/>
                <a:gd name="T9" fmla="*/ 15 h 30"/>
                <a:gd name="T10" fmla="*/ 15 w 30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7" y="30"/>
                    <a:pt x="0" y="23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9" name="Freeform 330"/>
            <p:cNvSpPr>
              <a:spLocks/>
            </p:cNvSpPr>
            <p:nvPr/>
          </p:nvSpPr>
          <p:spPr bwMode="auto">
            <a:xfrm>
              <a:off x="6648450" y="4160838"/>
              <a:ext cx="17462" cy="17463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0" name="Freeform 331"/>
            <p:cNvSpPr>
              <a:spLocks/>
            </p:cNvSpPr>
            <p:nvPr/>
          </p:nvSpPr>
          <p:spPr bwMode="auto">
            <a:xfrm>
              <a:off x="6710363" y="4160838"/>
              <a:ext cx="19050" cy="17463"/>
            </a:xfrm>
            <a:custGeom>
              <a:avLst/>
              <a:gdLst>
                <a:gd name="T0" fmla="*/ 14 w 29"/>
                <a:gd name="T1" fmla="*/ 30 h 30"/>
                <a:gd name="T2" fmla="*/ 0 w 29"/>
                <a:gd name="T3" fmla="*/ 15 h 30"/>
                <a:gd name="T4" fmla="*/ 14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4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4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1" name="Freeform 332"/>
            <p:cNvSpPr>
              <a:spLocks/>
            </p:cNvSpPr>
            <p:nvPr/>
          </p:nvSpPr>
          <p:spPr bwMode="auto">
            <a:xfrm>
              <a:off x="6773863" y="4160838"/>
              <a:ext cx="17462" cy="17463"/>
            </a:xfrm>
            <a:custGeom>
              <a:avLst/>
              <a:gdLst>
                <a:gd name="T0" fmla="*/ 15 w 29"/>
                <a:gd name="T1" fmla="*/ 30 h 30"/>
                <a:gd name="T2" fmla="*/ 0 w 29"/>
                <a:gd name="T3" fmla="*/ 15 h 30"/>
                <a:gd name="T4" fmla="*/ 15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5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2" name="Freeform 333"/>
            <p:cNvSpPr>
              <a:spLocks/>
            </p:cNvSpPr>
            <p:nvPr/>
          </p:nvSpPr>
          <p:spPr bwMode="auto">
            <a:xfrm>
              <a:off x="6835775" y="4160838"/>
              <a:ext cx="19050" cy="17463"/>
            </a:xfrm>
            <a:custGeom>
              <a:avLst/>
              <a:gdLst>
                <a:gd name="T0" fmla="*/ 15 w 29"/>
                <a:gd name="T1" fmla="*/ 30 h 30"/>
                <a:gd name="T2" fmla="*/ 0 w 29"/>
                <a:gd name="T3" fmla="*/ 15 h 30"/>
                <a:gd name="T4" fmla="*/ 15 w 29"/>
                <a:gd name="T5" fmla="*/ 0 h 30"/>
                <a:gd name="T6" fmla="*/ 29 w 29"/>
                <a:gd name="T7" fmla="*/ 14 h 30"/>
                <a:gd name="T8" fmla="*/ 29 w 29"/>
                <a:gd name="T9" fmla="*/ 15 h 30"/>
                <a:gd name="T10" fmla="*/ 15 w 29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cubicBezTo>
                    <a:pt x="6" y="30"/>
                    <a:pt x="0" y="23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3"/>
                    <a:pt x="23" y="30"/>
                    <a:pt x="15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58" name="Группа 1857"/>
          <p:cNvGrpSpPr/>
          <p:nvPr/>
        </p:nvGrpSpPr>
        <p:grpSpPr>
          <a:xfrm>
            <a:off x="5851525" y="3760788"/>
            <a:ext cx="430213" cy="474662"/>
            <a:chOff x="5851525" y="3760788"/>
            <a:chExt cx="430213" cy="474662"/>
          </a:xfrm>
        </p:grpSpPr>
        <p:sp>
          <p:nvSpPr>
            <p:cNvPr id="593" name="Freeform 334"/>
            <p:cNvSpPr>
              <a:spLocks/>
            </p:cNvSpPr>
            <p:nvPr/>
          </p:nvSpPr>
          <p:spPr bwMode="auto">
            <a:xfrm>
              <a:off x="6030913" y="3760788"/>
              <a:ext cx="71437" cy="69850"/>
            </a:xfrm>
            <a:custGeom>
              <a:avLst/>
              <a:gdLst>
                <a:gd name="T0" fmla="*/ 57 w 114"/>
                <a:gd name="T1" fmla="*/ 114 h 114"/>
                <a:gd name="T2" fmla="*/ 0 w 114"/>
                <a:gd name="T3" fmla="*/ 57 h 114"/>
                <a:gd name="T4" fmla="*/ 57 w 114"/>
                <a:gd name="T5" fmla="*/ 0 h 114"/>
                <a:gd name="T6" fmla="*/ 72 w 114"/>
                <a:gd name="T7" fmla="*/ 15 h 114"/>
                <a:gd name="T8" fmla="*/ 57 w 114"/>
                <a:gd name="T9" fmla="*/ 30 h 114"/>
                <a:gd name="T10" fmla="*/ 30 w 114"/>
                <a:gd name="T11" fmla="*/ 57 h 114"/>
                <a:gd name="T12" fmla="*/ 57 w 114"/>
                <a:gd name="T13" fmla="*/ 84 h 114"/>
                <a:gd name="T14" fmla="*/ 84 w 114"/>
                <a:gd name="T15" fmla="*/ 57 h 114"/>
                <a:gd name="T16" fmla="*/ 99 w 114"/>
                <a:gd name="T17" fmla="*/ 42 h 114"/>
                <a:gd name="T18" fmla="*/ 114 w 114"/>
                <a:gd name="T19" fmla="*/ 57 h 114"/>
                <a:gd name="T20" fmla="*/ 57 w 114"/>
                <a:gd name="T2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57" y="114"/>
                  </a:moveTo>
                  <a:cubicBezTo>
                    <a:pt x="25" y="114"/>
                    <a:pt x="0" y="89"/>
                    <a:pt x="0" y="57"/>
                  </a:cubicBezTo>
                  <a:cubicBezTo>
                    <a:pt x="0" y="26"/>
                    <a:pt x="26" y="0"/>
                    <a:pt x="57" y="0"/>
                  </a:cubicBezTo>
                  <a:cubicBezTo>
                    <a:pt x="65" y="0"/>
                    <a:pt x="72" y="7"/>
                    <a:pt x="72" y="15"/>
                  </a:cubicBezTo>
                  <a:cubicBezTo>
                    <a:pt x="72" y="23"/>
                    <a:pt x="65" y="30"/>
                    <a:pt x="57" y="30"/>
                  </a:cubicBezTo>
                  <a:cubicBezTo>
                    <a:pt x="42" y="30"/>
                    <a:pt x="30" y="42"/>
                    <a:pt x="30" y="57"/>
                  </a:cubicBezTo>
                  <a:cubicBezTo>
                    <a:pt x="30" y="73"/>
                    <a:pt x="42" y="84"/>
                    <a:pt x="57" y="84"/>
                  </a:cubicBezTo>
                  <a:cubicBezTo>
                    <a:pt x="72" y="84"/>
                    <a:pt x="84" y="72"/>
                    <a:pt x="84" y="57"/>
                  </a:cubicBezTo>
                  <a:cubicBezTo>
                    <a:pt x="84" y="49"/>
                    <a:pt x="91" y="42"/>
                    <a:pt x="99" y="42"/>
                  </a:cubicBezTo>
                  <a:cubicBezTo>
                    <a:pt x="107" y="42"/>
                    <a:pt x="114" y="49"/>
                    <a:pt x="114" y="57"/>
                  </a:cubicBezTo>
                  <a:cubicBezTo>
                    <a:pt x="114" y="88"/>
                    <a:pt x="88" y="114"/>
                    <a:pt x="57" y="11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4" name="Freeform 335"/>
            <p:cNvSpPr>
              <a:spLocks/>
            </p:cNvSpPr>
            <p:nvPr/>
          </p:nvSpPr>
          <p:spPr bwMode="auto">
            <a:xfrm>
              <a:off x="6030913" y="4165600"/>
              <a:ext cx="71437" cy="69850"/>
            </a:xfrm>
            <a:custGeom>
              <a:avLst/>
              <a:gdLst>
                <a:gd name="T0" fmla="*/ 57 w 114"/>
                <a:gd name="T1" fmla="*/ 113 h 113"/>
                <a:gd name="T2" fmla="*/ 42 w 114"/>
                <a:gd name="T3" fmla="*/ 98 h 113"/>
                <a:gd name="T4" fmla="*/ 57 w 114"/>
                <a:gd name="T5" fmla="*/ 83 h 113"/>
                <a:gd name="T6" fmla="*/ 84 w 114"/>
                <a:gd name="T7" fmla="*/ 56 h 113"/>
                <a:gd name="T8" fmla="*/ 57 w 114"/>
                <a:gd name="T9" fmla="*/ 29 h 113"/>
                <a:gd name="T10" fmla="*/ 30 w 114"/>
                <a:gd name="T11" fmla="*/ 56 h 113"/>
                <a:gd name="T12" fmla="*/ 15 w 114"/>
                <a:gd name="T13" fmla="*/ 71 h 113"/>
                <a:gd name="T14" fmla="*/ 0 w 114"/>
                <a:gd name="T15" fmla="*/ 56 h 113"/>
                <a:gd name="T16" fmla="*/ 57 w 114"/>
                <a:gd name="T17" fmla="*/ 0 h 113"/>
                <a:gd name="T18" fmla="*/ 114 w 114"/>
                <a:gd name="T19" fmla="*/ 56 h 113"/>
                <a:gd name="T20" fmla="*/ 57 w 114"/>
                <a:gd name="T2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57" y="113"/>
                  </a:moveTo>
                  <a:cubicBezTo>
                    <a:pt x="49" y="113"/>
                    <a:pt x="42" y="106"/>
                    <a:pt x="42" y="98"/>
                  </a:cubicBezTo>
                  <a:cubicBezTo>
                    <a:pt x="42" y="90"/>
                    <a:pt x="49" y="83"/>
                    <a:pt x="57" y="83"/>
                  </a:cubicBezTo>
                  <a:cubicBezTo>
                    <a:pt x="72" y="83"/>
                    <a:pt x="84" y="71"/>
                    <a:pt x="84" y="56"/>
                  </a:cubicBezTo>
                  <a:cubicBezTo>
                    <a:pt x="84" y="42"/>
                    <a:pt x="72" y="29"/>
                    <a:pt x="57" y="29"/>
                  </a:cubicBezTo>
                  <a:cubicBezTo>
                    <a:pt x="42" y="29"/>
                    <a:pt x="30" y="41"/>
                    <a:pt x="30" y="56"/>
                  </a:cubicBezTo>
                  <a:cubicBezTo>
                    <a:pt x="30" y="64"/>
                    <a:pt x="23" y="71"/>
                    <a:pt x="15" y="71"/>
                  </a:cubicBezTo>
                  <a:cubicBezTo>
                    <a:pt x="7" y="71"/>
                    <a:pt x="0" y="64"/>
                    <a:pt x="0" y="56"/>
                  </a:cubicBezTo>
                  <a:cubicBezTo>
                    <a:pt x="0" y="25"/>
                    <a:pt x="26" y="0"/>
                    <a:pt x="57" y="0"/>
                  </a:cubicBezTo>
                  <a:cubicBezTo>
                    <a:pt x="88" y="0"/>
                    <a:pt x="114" y="26"/>
                    <a:pt x="114" y="56"/>
                  </a:cubicBezTo>
                  <a:cubicBezTo>
                    <a:pt x="114" y="88"/>
                    <a:pt x="88" y="113"/>
                    <a:pt x="57" y="11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5" name="Freeform 336"/>
            <p:cNvSpPr>
              <a:spLocks/>
            </p:cNvSpPr>
            <p:nvPr/>
          </p:nvSpPr>
          <p:spPr bwMode="auto">
            <a:xfrm>
              <a:off x="5857875" y="4064000"/>
              <a:ext cx="69850" cy="71438"/>
            </a:xfrm>
            <a:custGeom>
              <a:avLst/>
              <a:gdLst>
                <a:gd name="T0" fmla="*/ 54 w 112"/>
                <a:gd name="T1" fmla="*/ 115 h 115"/>
                <a:gd name="T2" fmla="*/ 4 w 112"/>
                <a:gd name="T3" fmla="*/ 87 h 115"/>
                <a:gd name="T4" fmla="*/ 9 w 112"/>
                <a:gd name="T5" fmla="*/ 67 h 115"/>
                <a:gd name="T6" fmla="*/ 30 w 112"/>
                <a:gd name="T7" fmla="*/ 72 h 115"/>
                <a:gd name="T8" fmla="*/ 67 w 112"/>
                <a:gd name="T9" fmla="*/ 82 h 115"/>
                <a:gd name="T10" fmla="*/ 80 w 112"/>
                <a:gd name="T11" fmla="*/ 66 h 115"/>
                <a:gd name="T12" fmla="*/ 77 w 112"/>
                <a:gd name="T13" fmla="*/ 45 h 115"/>
                <a:gd name="T14" fmla="*/ 61 w 112"/>
                <a:gd name="T15" fmla="*/ 33 h 115"/>
                <a:gd name="T16" fmla="*/ 40 w 112"/>
                <a:gd name="T17" fmla="*/ 35 h 115"/>
                <a:gd name="T18" fmla="*/ 20 w 112"/>
                <a:gd name="T19" fmla="*/ 30 h 115"/>
                <a:gd name="T20" fmla="*/ 25 w 112"/>
                <a:gd name="T21" fmla="*/ 10 h 115"/>
                <a:gd name="T22" fmla="*/ 68 w 112"/>
                <a:gd name="T23" fmla="*/ 4 h 115"/>
                <a:gd name="T24" fmla="*/ 102 w 112"/>
                <a:gd name="T25" fmla="*/ 30 h 115"/>
                <a:gd name="T26" fmla="*/ 108 w 112"/>
                <a:gd name="T27" fmla="*/ 73 h 115"/>
                <a:gd name="T28" fmla="*/ 82 w 112"/>
                <a:gd name="T29" fmla="*/ 108 h 115"/>
                <a:gd name="T30" fmla="*/ 54 w 112"/>
                <a:gd name="T3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15">
                  <a:moveTo>
                    <a:pt x="54" y="115"/>
                  </a:moveTo>
                  <a:cubicBezTo>
                    <a:pt x="34" y="115"/>
                    <a:pt x="15" y="105"/>
                    <a:pt x="4" y="87"/>
                  </a:cubicBezTo>
                  <a:cubicBezTo>
                    <a:pt x="0" y="80"/>
                    <a:pt x="2" y="71"/>
                    <a:pt x="9" y="67"/>
                  </a:cubicBezTo>
                  <a:cubicBezTo>
                    <a:pt x="16" y="62"/>
                    <a:pt x="25" y="64"/>
                    <a:pt x="30" y="72"/>
                  </a:cubicBezTo>
                  <a:cubicBezTo>
                    <a:pt x="38" y="85"/>
                    <a:pt x="54" y="89"/>
                    <a:pt x="67" y="82"/>
                  </a:cubicBezTo>
                  <a:cubicBezTo>
                    <a:pt x="73" y="78"/>
                    <a:pt x="78" y="73"/>
                    <a:pt x="80" y="66"/>
                  </a:cubicBezTo>
                  <a:cubicBezTo>
                    <a:pt x="82" y="59"/>
                    <a:pt x="81" y="51"/>
                    <a:pt x="77" y="45"/>
                  </a:cubicBezTo>
                  <a:cubicBezTo>
                    <a:pt x="73" y="39"/>
                    <a:pt x="67" y="34"/>
                    <a:pt x="61" y="33"/>
                  </a:cubicBezTo>
                  <a:cubicBezTo>
                    <a:pt x="54" y="31"/>
                    <a:pt x="46" y="32"/>
                    <a:pt x="40" y="35"/>
                  </a:cubicBezTo>
                  <a:cubicBezTo>
                    <a:pt x="33" y="39"/>
                    <a:pt x="24" y="37"/>
                    <a:pt x="20" y="30"/>
                  </a:cubicBezTo>
                  <a:cubicBezTo>
                    <a:pt x="16" y="23"/>
                    <a:pt x="18" y="14"/>
                    <a:pt x="25" y="10"/>
                  </a:cubicBezTo>
                  <a:cubicBezTo>
                    <a:pt x="38" y="2"/>
                    <a:pt x="54" y="0"/>
                    <a:pt x="68" y="4"/>
                  </a:cubicBezTo>
                  <a:cubicBezTo>
                    <a:pt x="83" y="8"/>
                    <a:pt x="95" y="17"/>
                    <a:pt x="102" y="30"/>
                  </a:cubicBezTo>
                  <a:cubicBezTo>
                    <a:pt x="110" y="43"/>
                    <a:pt x="112" y="58"/>
                    <a:pt x="108" y="73"/>
                  </a:cubicBezTo>
                  <a:cubicBezTo>
                    <a:pt x="105" y="88"/>
                    <a:pt x="95" y="100"/>
                    <a:pt x="82" y="108"/>
                  </a:cubicBezTo>
                  <a:cubicBezTo>
                    <a:pt x="73" y="113"/>
                    <a:pt x="63" y="115"/>
                    <a:pt x="54" y="115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6" name="Freeform 337"/>
            <p:cNvSpPr>
              <a:spLocks/>
            </p:cNvSpPr>
            <p:nvPr/>
          </p:nvSpPr>
          <p:spPr bwMode="auto">
            <a:xfrm>
              <a:off x="6202363" y="3857625"/>
              <a:ext cx="73025" cy="74613"/>
            </a:xfrm>
            <a:custGeom>
              <a:avLst/>
              <a:gdLst>
                <a:gd name="T0" fmla="*/ 64 w 118"/>
                <a:gd name="T1" fmla="*/ 122 h 122"/>
                <a:gd name="T2" fmla="*/ 15 w 118"/>
                <a:gd name="T3" fmla="*/ 94 h 122"/>
                <a:gd name="T4" fmla="*/ 36 w 118"/>
                <a:gd name="T5" fmla="*/ 16 h 122"/>
                <a:gd name="T6" fmla="*/ 114 w 118"/>
                <a:gd name="T7" fmla="*/ 36 h 122"/>
                <a:gd name="T8" fmla="*/ 109 w 118"/>
                <a:gd name="T9" fmla="*/ 57 h 122"/>
                <a:gd name="T10" fmla="*/ 89 w 118"/>
                <a:gd name="T11" fmla="*/ 52 h 122"/>
                <a:gd name="T12" fmla="*/ 51 w 118"/>
                <a:gd name="T13" fmla="*/ 41 h 122"/>
                <a:gd name="T14" fmla="*/ 41 w 118"/>
                <a:gd name="T15" fmla="*/ 79 h 122"/>
                <a:gd name="T16" fmla="*/ 78 w 118"/>
                <a:gd name="T17" fmla="*/ 88 h 122"/>
                <a:gd name="T18" fmla="*/ 98 w 118"/>
                <a:gd name="T19" fmla="*/ 93 h 122"/>
                <a:gd name="T20" fmla="*/ 93 w 118"/>
                <a:gd name="T21" fmla="*/ 114 h 122"/>
                <a:gd name="T22" fmla="*/ 64 w 118"/>
                <a:gd name="T2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122">
                  <a:moveTo>
                    <a:pt x="64" y="122"/>
                  </a:moveTo>
                  <a:cubicBezTo>
                    <a:pt x="45" y="122"/>
                    <a:pt x="26" y="112"/>
                    <a:pt x="15" y="94"/>
                  </a:cubicBezTo>
                  <a:cubicBezTo>
                    <a:pt x="0" y="66"/>
                    <a:pt x="9" y="32"/>
                    <a:pt x="36" y="16"/>
                  </a:cubicBezTo>
                  <a:cubicBezTo>
                    <a:pt x="63" y="0"/>
                    <a:pt x="98" y="10"/>
                    <a:pt x="114" y="36"/>
                  </a:cubicBezTo>
                  <a:cubicBezTo>
                    <a:pt x="118" y="44"/>
                    <a:pt x="116" y="53"/>
                    <a:pt x="109" y="57"/>
                  </a:cubicBezTo>
                  <a:cubicBezTo>
                    <a:pt x="102" y="61"/>
                    <a:pt x="93" y="59"/>
                    <a:pt x="89" y="52"/>
                  </a:cubicBezTo>
                  <a:cubicBezTo>
                    <a:pt x="81" y="39"/>
                    <a:pt x="64" y="34"/>
                    <a:pt x="51" y="41"/>
                  </a:cubicBezTo>
                  <a:cubicBezTo>
                    <a:pt x="38" y="49"/>
                    <a:pt x="34" y="66"/>
                    <a:pt x="41" y="79"/>
                  </a:cubicBezTo>
                  <a:cubicBezTo>
                    <a:pt x="49" y="92"/>
                    <a:pt x="65" y="96"/>
                    <a:pt x="78" y="88"/>
                  </a:cubicBezTo>
                  <a:cubicBezTo>
                    <a:pt x="85" y="84"/>
                    <a:pt x="94" y="86"/>
                    <a:pt x="98" y="93"/>
                  </a:cubicBezTo>
                  <a:cubicBezTo>
                    <a:pt x="103" y="100"/>
                    <a:pt x="100" y="109"/>
                    <a:pt x="93" y="114"/>
                  </a:cubicBezTo>
                  <a:cubicBezTo>
                    <a:pt x="84" y="119"/>
                    <a:pt x="74" y="122"/>
                    <a:pt x="64" y="12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7" name="Freeform 338"/>
            <p:cNvSpPr>
              <a:spLocks/>
            </p:cNvSpPr>
            <p:nvPr/>
          </p:nvSpPr>
          <p:spPr bwMode="auto">
            <a:xfrm>
              <a:off x="6202363" y="4059238"/>
              <a:ext cx="79375" cy="73025"/>
            </a:xfrm>
            <a:custGeom>
              <a:avLst/>
              <a:gdLst>
                <a:gd name="T0" fmla="*/ 44 w 130"/>
                <a:gd name="T1" fmla="*/ 116 h 116"/>
                <a:gd name="T2" fmla="*/ 36 w 130"/>
                <a:gd name="T3" fmla="*/ 114 h 116"/>
                <a:gd name="T4" fmla="*/ 15 w 130"/>
                <a:gd name="T5" fmla="*/ 36 h 116"/>
                <a:gd name="T6" fmla="*/ 93 w 130"/>
                <a:gd name="T7" fmla="*/ 16 h 116"/>
                <a:gd name="T8" fmla="*/ 114 w 130"/>
                <a:gd name="T9" fmla="*/ 93 h 116"/>
                <a:gd name="T10" fmla="*/ 94 w 130"/>
                <a:gd name="T11" fmla="*/ 98 h 116"/>
                <a:gd name="T12" fmla="*/ 88 w 130"/>
                <a:gd name="T13" fmla="*/ 78 h 116"/>
                <a:gd name="T14" fmla="*/ 78 w 130"/>
                <a:gd name="T15" fmla="*/ 41 h 116"/>
                <a:gd name="T16" fmla="*/ 41 w 130"/>
                <a:gd name="T17" fmla="*/ 51 h 116"/>
                <a:gd name="T18" fmla="*/ 51 w 130"/>
                <a:gd name="T19" fmla="*/ 88 h 116"/>
                <a:gd name="T20" fmla="*/ 57 w 130"/>
                <a:gd name="T21" fmla="*/ 108 h 116"/>
                <a:gd name="T22" fmla="*/ 44 w 130"/>
                <a:gd name="T2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116">
                  <a:moveTo>
                    <a:pt x="44" y="116"/>
                  </a:moveTo>
                  <a:cubicBezTo>
                    <a:pt x="41" y="116"/>
                    <a:pt x="39" y="115"/>
                    <a:pt x="36" y="114"/>
                  </a:cubicBezTo>
                  <a:cubicBezTo>
                    <a:pt x="9" y="98"/>
                    <a:pt x="0" y="64"/>
                    <a:pt x="15" y="36"/>
                  </a:cubicBezTo>
                  <a:cubicBezTo>
                    <a:pt x="32" y="9"/>
                    <a:pt x="66" y="0"/>
                    <a:pt x="93" y="16"/>
                  </a:cubicBezTo>
                  <a:cubicBezTo>
                    <a:pt x="120" y="31"/>
                    <a:pt x="130" y="65"/>
                    <a:pt x="114" y="93"/>
                  </a:cubicBezTo>
                  <a:cubicBezTo>
                    <a:pt x="110" y="100"/>
                    <a:pt x="101" y="102"/>
                    <a:pt x="94" y="98"/>
                  </a:cubicBezTo>
                  <a:cubicBezTo>
                    <a:pt x="87" y="94"/>
                    <a:pt x="84" y="85"/>
                    <a:pt x="88" y="78"/>
                  </a:cubicBezTo>
                  <a:cubicBezTo>
                    <a:pt x="96" y="65"/>
                    <a:pt x="91" y="49"/>
                    <a:pt x="78" y="41"/>
                  </a:cubicBezTo>
                  <a:cubicBezTo>
                    <a:pt x="65" y="34"/>
                    <a:pt x="49" y="38"/>
                    <a:pt x="41" y="51"/>
                  </a:cubicBezTo>
                  <a:cubicBezTo>
                    <a:pt x="34" y="64"/>
                    <a:pt x="38" y="81"/>
                    <a:pt x="51" y="88"/>
                  </a:cubicBezTo>
                  <a:cubicBezTo>
                    <a:pt x="58" y="92"/>
                    <a:pt x="61" y="101"/>
                    <a:pt x="57" y="108"/>
                  </a:cubicBezTo>
                  <a:cubicBezTo>
                    <a:pt x="54" y="113"/>
                    <a:pt x="49" y="116"/>
                    <a:pt x="44" y="11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8" name="Freeform 339"/>
            <p:cNvSpPr>
              <a:spLocks/>
            </p:cNvSpPr>
            <p:nvPr/>
          </p:nvSpPr>
          <p:spPr bwMode="auto">
            <a:xfrm>
              <a:off x="5851525" y="3863975"/>
              <a:ext cx="79375" cy="68263"/>
            </a:xfrm>
            <a:custGeom>
              <a:avLst/>
              <a:gdLst>
                <a:gd name="T0" fmla="*/ 65 w 129"/>
                <a:gd name="T1" fmla="*/ 110 h 110"/>
                <a:gd name="T2" fmla="*/ 36 w 129"/>
                <a:gd name="T3" fmla="*/ 102 h 110"/>
                <a:gd name="T4" fmla="*/ 15 w 129"/>
                <a:gd name="T5" fmla="*/ 25 h 110"/>
                <a:gd name="T6" fmla="*/ 35 w 129"/>
                <a:gd name="T7" fmla="*/ 19 h 110"/>
                <a:gd name="T8" fmla="*/ 41 w 129"/>
                <a:gd name="T9" fmla="*/ 40 h 110"/>
                <a:gd name="T10" fmla="*/ 51 w 129"/>
                <a:gd name="T11" fmla="*/ 76 h 110"/>
                <a:gd name="T12" fmla="*/ 71 w 129"/>
                <a:gd name="T13" fmla="*/ 79 h 110"/>
                <a:gd name="T14" fmla="*/ 87 w 129"/>
                <a:gd name="T15" fmla="*/ 67 h 110"/>
                <a:gd name="T16" fmla="*/ 91 w 129"/>
                <a:gd name="T17" fmla="*/ 46 h 110"/>
                <a:gd name="T18" fmla="*/ 78 w 129"/>
                <a:gd name="T19" fmla="*/ 29 h 110"/>
                <a:gd name="T20" fmla="*/ 73 w 129"/>
                <a:gd name="T21" fmla="*/ 9 h 110"/>
                <a:gd name="T22" fmla="*/ 93 w 129"/>
                <a:gd name="T23" fmla="*/ 4 h 110"/>
                <a:gd name="T24" fmla="*/ 113 w 129"/>
                <a:gd name="T25" fmla="*/ 82 h 110"/>
                <a:gd name="T26" fmla="*/ 79 w 129"/>
                <a:gd name="T27" fmla="*/ 108 h 110"/>
                <a:gd name="T28" fmla="*/ 65 w 129"/>
                <a:gd name="T2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" h="110">
                  <a:moveTo>
                    <a:pt x="65" y="110"/>
                  </a:moveTo>
                  <a:cubicBezTo>
                    <a:pt x="55" y="110"/>
                    <a:pt x="45" y="107"/>
                    <a:pt x="36" y="102"/>
                  </a:cubicBezTo>
                  <a:cubicBezTo>
                    <a:pt x="9" y="86"/>
                    <a:pt x="0" y="52"/>
                    <a:pt x="15" y="25"/>
                  </a:cubicBezTo>
                  <a:cubicBezTo>
                    <a:pt x="19" y="18"/>
                    <a:pt x="28" y="15"/>
                    <a:pt x="35" y="19"/>
                  </a:cubicBezTo>
                  <a:cubicBezTo>
                    <a:pt x="42" y="23"/>
                    <a:pt x="45" y="32"/>
                    <a:pt x="41" y="40"/>
                  </a:cubicBezTo>
                  <a:cubicBezTo>
                    <a:pt x="34" y="52"/>
                    <a:pt x="38" y="69"/>
                    <a:pt x="51" y="76"/>
                  </a:cubicBezTo>
                  <a:cubicBezTo>
                    <a:pt x="58" y="80"/>
                    <a:pt x="65" y="81"/>
                    <a:pt x="71" y="79"/>
                  </a:cubicBezTo>
                  <a:cubicBezTo>
                    <a:pt x="78" y="78"/>
                    <a:pt x="84" y="73"/>
                    <a:pt x="87" y="67"/>
                  </a:cubicBezTo>
                  <a:cubicBezTo>
                    <a:pt x="92" y="60"/>
                    <a:pt x="93" y="53"/>
                    <a:pt x="91" y="46"/>
                  </a:cubicBezTo>
                  <a:cubicBezTo>
                    <a:pt x="89" y="39"/>
                    <a:pt x="84" y="33"/>
                    <a:pt x="78" y="29"/>
                  </a:cubicBezTo>
                  <a:cubicBezTo>
                    <a:pt x="71" y="25"/>
                    <a:pt x="69" y="16"/>
                    <a:pt x="73" y="9"/>
                  </a:cubicBezTo>
                  <a:cubicBezTo>
                    <a:pt x="77" y="2"/>
                    <a:pt x="86" y="0"/>
                    <a:pt x="93" y="4"/>
                  </a:cubicBezTo>
                  <a:cubicBezTo>
                    <a:pt x="121" y="21"/>
                    <a:pt x="129" y="55"/>
                    <a:pt x="113" y="82"/>
                  </a:cubicBezTo>
                  <a:cubicBezTo>
                    <a:pt x="106" y="95"/>
                    <a:pt x="94" y="104"/>
                    <a:pt x="79" y="108"/>
                  </a:cubicBezTo>
                  <a:cubicBezTo>
                    <a:pt x="74" y="109"/>
                    <a:pt x="70" y="110"/>
                    <a:pt x="65" y="11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9" name="Freeform 340"/>
            <p:cNvSpPr>
              <a:spLocks/>
            </p:cNvSpPr>
            <p:nvPr/>
          </p:nvSpPr>
          <p:spPr bwMode="auto">
            <a:xfrm>
              <a:off x="5927725" y="3798888"/>
              <a:ext cx="127000" cy="82550"/>
            </a:xfrm>
            <a:custGeom>
              <a:avLst/>
              <a:gdLst>
                <a:gd name="T0" fmla="*/ 17 w 205"/>
                <a:gd name="T1" fmla="*/ 132 h 132"/>
                <a:gd name="T2" fmla="*/ 4 w 205"/>
                <a:gd name="T3" fmla="*/ 125 h 132"/>
                <a:gd name="T4" fmla="*/ 9 w 205"/>
                <a:gd name="T5" fmla="*/ 104 h 132"/>
                <a:gd name="T6" fmla="*/ 181 w 205"/>
                <a:gd name="T7" fmla="*/ 4 h 132"/>
                <a:gd name="T8" fmla="*/ 201 w 205"/>
                <a:gd name="T9" fmla="*/ 9 h 132"/>
                <a:gd name="T10" fmla="*/ 196 w 205"/>
                <a:gd name="T11" fmla="*/ 30 h 132"/>
                <a:gd name="T12" fmla="*/ 24 w 205"/>
                <a:gd name="T13" fmla="*/ 130 h 132"/>
                <a:gd name="T14" fmla="*/ 17 w 205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132">
                  <a:moveTo>
                    <a:pt x="17" y="132"/>
                  </a:moveTo>
                  <a:cubicBezTo>
                    <a:pt x="11" y="132"/>
                    <a:pt x="6" y="129"/>
                    <a:pt x="4" y="125"/>
                  </a:cubicBezTo>
                  <a:cubicBezTo>
                    <a:pt x="0" y="118"/>
                    <a:pt x="2" y="109"/>
                    <a:pt x="9" y="10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8" y="0"/>
                    <a:pt x="197" y="2"/>
                    <a:pt x="201" y="9"/>
                  </a:cubicBezTo>
                  <a:cubicBezTo>
                    <a:pt x="205" y="17"/>
                    <a:pt x="203" y="26"/>
                    <a:pt x="196" y="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2" y="131"/>
                    <a:pt x="19" y="132"/>
                    <a:pt x="17" y="13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0" name="Freeform 341"/>
            <p:cNvSpPr>
              <a:spLocks/>
            </p:cNvSpPr>
            <p:nvPr/>
          </p:nvSpPr>
          <p:spPr bwMode="auto">
            <a:xfrm>
              <a:off x="6078538" y="4114800"/>
              <a:ext cx="127000" cy="82550"/>
            </a:xfrm>
            <a:custGeom>
              <a:avLst/>
              <a:gdLst>
                <a:gd name="T0" fmla="*/ 17 w 206"/>
                <a:gd name="T1" fmla="*/ 133 h 133"/>
                <a:gd name="T2" fmla="*/ 4 w 206"/>
                <a:gd name="T3" fmla="*/ 126 h 133"/>
                <a:gd name="T4" fmla="*/ 9 w 206"/>
                <a:gd name="T5" fmla="*/ 106 h 133"/>
                <a:gd name="T6" fmla="*/ 181 w 206"/>
                <a:gd name="T7" fmla="*/ 4 h 133"/>
                <a:gd name="T8" fmla="*/ 202 w 206"/>
                <a:gd name="T9" fmla="*/ 10 h 133"/>
                <a:gd name="T10" fmla="*/ 196 w 206"/>
                <a:gd name="T11" fmla="*/ 30 h 133"/>
                <a:gd name="T12" fmla="*/ 24 w 206"/>
                <a:gd name="T13" fmla="*/ 131 h 133"/>
                <a:gd name="T14" fmla="*/ 17 w 206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133">
                  <a:moveTo>
                    <a:pt x="17" y="133"/>
                  </a:moveTo>
                  <a:cubicBezTo>
                    <a:pt x="12" y="133"/>
                    <a:pt x="7" y="131"/>
                    <a:pt x="4" y="126"/>
                  </a:cubicBezTo>
                  <a:cubicBezTo>
                    <a:pt x="0" y="119"/>
                    <a:pt x="2" y="110"/>
                    <a:pt x="9" y="106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8" y="0"/>
                    <a:pt x="197" y="2"/>
                    <a:pt x="202" y="10"/>
                  </a:cubicBezTo>
                  <a:cubicBezTo>
                    <a:pt x="206" y="17"/>
                    <a:pt x="203" y="26"/>
                    <a:pt x="196" y="30"/>
                  </a:cubicBezTo>
                  <a:cubicBezTo>
                    <a:pt x="24" y="131"/>
                    <a:pt x="24" y="131"/>
                    <a:pt x="24" y="131"/>
                  </a:cubicBezTo>
                  <a:cubicBezTo>
                    <a:pt x="22" y="133"/>
                    <a:pt x="19" y="133"/>
                    <a:pt x="17" y="13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1" name="Freeform 342"/>
            <p:cNvSpPr>
              <a:spLocks/>
            </p:cNvSpPr>
            <p:nvPr/>
          </p:nvSpPr>
          <p:spPr bwMode="auto">
            <a:xfrm>
              <a:off x="5903913" y="4102100"/>
              <a:ext cx="127000" cy="80963"/>
            </a:xfrm>
            <a:custGeom>
              <a:avLst/>
              <a:gdLst>
                <a:gd name="T0" fmla="*/ 190 w 207"/>
                <a:gd name="T1" fmla="*/ 131 h 131"/>
                <a:gd name="T2" fmla="*/ 183 w 207"/>
                <a:gd name="T3" fmla="*/ 129 h 131"/>
                <a:gd name="T4" fmla="*/ 10 w 207"/>
                <a:gd name="T5" fmla="*/ 30 h 131"/>
                <a:gd name="T6" fmla="*/ 4 w 207"/>
                <a:gd name="T7" fmla="*/ 10 h 131"/>
                <a:gd name="T8" fmla="*/ 25 w 207"/>
                <a:gd name="T9" fmla="*/ 4 h 131"/>
                <a:gd name="T10" fmla="*/ 197 w 207"/>
                <a:gd name="T11" fmla="*/ 103 h 131"/>
                <a:gd name="T12" fmla="*/ 203 w 207"/>
                <a:gd name="T13" fmla="*/ 123 h 131"/>
                <a:gd name="T14" fmla="*/ 190 w 207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31">
                  <a:moveTo>
                    <a:pt x="190" y="131"/>
                  </a:moveTo>
                  <a:cubicBezTo>
                    <a:pt x="188" y="131"/>
                    <a:pt x="185" y="130"/>
                    <a:pt x="183" y="1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3" y="26"/>
                    <a:pt x="0" y="17"/>
                    <a:pt x="4" y="10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204" y="107"/>
                    <a:pt x="207" y="116"/>
                    <a:pt x="203" y="123"/>
                  </a:cubicBezTo>
                  <a:cubicBezTo>
                    <a:pt x="200" y="128"/>
                    <a:pt x="195" y="131"/>
                    <a:pt x="190" y="13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2" name="Freeform 343"/>
            <p:cNvSpPr>
              <a:spLocks/>
            </p:cNvSpPr>
            <p:nvPr/>
          </p:nvSpPr>
          <p:spPr bwMode="auto">
            <a:xfrm>
              <a:off x="6102350" y="3813175"/>
              <a:ext cx="127000" cy="80963"/>
            </a:xfrm>
            <a:custGeom>
              <a:avLst/>
              <a:gdLst>
                <a:gd name="T0" fmla="*/ 190 w 207"/>
                <a:gd name="T1" fmla="*/ 129 h 129"/>
                <a:gd name="T2" fmla="*/ 183 w 207"/>
                <a:gd name="T3" fmla="*/ 127 h 129"/>
                <a:gd name="T4" fmla="*/ 10 w 207"/>
                <a:gd name="T5" fmla="*/ 29 h 129"/>
                <a:gd name="T6" fmla="*/ 4 w 207"/>
                <a:gd name="T7" fmla="*/ 9 h 129"/>
                <a:gd name="T8" fmla="*/ 25 w 207"/>
                <a:gd name="T9" fmla="*/ 4 h 129"/>
                <a:gd name="T10" fmla="*/ 197 w 207"/>
                <a:gd name="T11" fmla="*/ 101 h 129"/>
                <a:gd name="T12" fmla="*/ 203 w 207"/>
                <a:gd name="T13" fmla="*/ 122 h 129"/>
                <a:gd name="T14" fmla="*/ 190 w 207"/>
                <a:gd name="T1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29">
                  <a:moveTo>
                    <a:pt x="190" y="129"/>
                  </a:moveTo>
                  <a:cubicBezTo>
                    <a:pt x="188" y="129"/>
                    <a:pt x="185" y="128"/>
                    <a:pt x="183" y="1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3" y="25"/>
                    <a:pt x="0" y="16"/>
                    <a:pt x="4" y="9"/>
                  </a:cubicBezTo>
                  <a:cubicBezTo>
                    <a:pt x="8" y="2"/>
                    <a:pt x="17" y="0"/>
                    <a:pt x="25" y="4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204" y="105"/>
                    <a:pt x="207" y="114"/>
                    <a:pt x="203" y="122"/>
                  </a:cubicBezTo>
                  <a:cubicBezTo>
                    <a:pt x="200" y="126"/>
                    <a:pt x="195" y="129"/>
                    <a:pt x="190" y="1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3" name="Freeform 344"/>
            <p:cNvSpPr>
              <a:spLocks/>
            </p:cNvSpPr>
            <p:nvPr/>
          </p:nvSpPr>
          <p:spPr bwMode="auto">
            <a:xfrm>
              <a:off x="6230938" y="3941763"/>
              <a:ext cx="20637" cy="141288"/>
            </a:xfrm>
            <a:custGeom>
              <a:avLst/>
              <a:gdLst>
                <a:gd name="T0" fmla="*/ 17 w 32"/>
                <a:gd name="T1" fmla="*/ 228 h 228"/>
                <a:gd name="T2" fmla="*/ 2 w 32"/>
                <a:gd name="T3" fmla="*/ 214 h 228"/>
                <a:gd name="T4" fmla="*/ 0 w 32"/>
                <a:gd name="T5" fmla="*/ 15 h 228"/>
                <a:gd name="T6" fmla="*/ 15 w 32"/>
                <a:gd name="T7" fmla="*/ 0 h 228"/>
                <a:gd name="T8" fmla="*/ 15 w 32"/>
                <a:gd name="T9" fmla="*/ 0 h 228"/>
                <a:gd name="T10" fmla="*/ 30 w 32"/>
                <a:gd name="T11" fmla="*/ 14 h 228"/>
                <a:gd name="T12" fmla="*/ 31 w 32"/>
                <a:gd name="T13" fmla="*/ 213 h 228"/>
                <a:gd name="T14" fmla="*/ 17 w 32"/>
                <a:gd name="T15" fmla="*/ 228 h 228"/>
                <a:gd name="T16" fmla="*/ 17 w 32"/>
                <a:gd name="T1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28">
                  <a:moveTo>
                    <a:pt x="17" y="228"/>
                  </a:moveTo>
                  <a:cubicBezTo>
                    <a:pt x="8" y="228"/>
                    <a:pt x="2" y="222"/>
                    <a:pt x="2" y="2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2" y="221"/>
                    <a:pt x="25" y="228"/>
                    <a:pt x="17" y="228"/>
                  </a:cubicBezTo>
                  <a:cubicBezTo>
                    <a:pt x="17" y="228"/>
                    <a:pt x="17" y="228"/>
                    <a:pt x="17" y="22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4" name="Freeform 345"/>
            <p:cNvSpPr>
              <a:spLocks/>
            </p:cNvSpPr>
            <p:nvPr/>
          </p:nvSpPr>
          <p:spPr bwMode="auto">
            <a:xfrm>
              <a:off x="5883275" y="3913188"/>
              <a:ext cx="19050" cy="142875"/>
            </a:xfrm>
            <a:custGeom>
              <a:avLst/>
              <a:gdLst>
                <a:gd name="T0" fmla="*/ 16 w 31"/>
                <a:gd name="T1" fmla="*/ 230 h 230"/>
                <a:gd name="T2" fmla="*/ 2 w 31"/>
                <a:gd name="T3" fmla="*/ 215 h 230"/>
                <a:gd name="T4" fmla="*/ 0 w 31"/>
                <a:gd name="T5" fmla="*/ 16 h 230"/>
                <a:gd name="T6" fmla="*/ 15 w 31"/>
                <a:gd name="T7" fmla="*/ 1 h 230"/>
                <a:gd name="T8" fmla="*/ 29 w 31"/>
                <a:gd name="T9" fmla="*/ 16 h 230"/>
                <a:gd name="T10" fmla="*/ 31 w 31"/>
                <a:gd name="T11" fmla="*/ 215 h 230"/>
                <a:gd name="T12" fmla="*/ 16 w 31"/>
                <a:gd name="T13" fmla="*/ 230 h 230"/>
                <a:gd name="T14" fmla="*/ 16 w 31"/>
                <a:gd name="T15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30">
                  <a:moveTo>
                    <a:pt x="16" y="230"/>
                  </a:moveTo>
                  <a:cubicBezTo>
                    <a:pt x="8" y="230"/>
                    <a:pt x="2" y="223"/>
                    <a:pt x="2" y="2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8"/>
                    <a:pt x="6" y="1"/>
                    <a:pt x="15" y="1"/>
                  </a:cubicBezTo>
                  <a:cubicBezTo>
                    <a:pt x="22" y="0"/>
                    <a:pt x="29" y="8"/>
                    <a:pt x="29" y="16"/>
                  </a:cubicBezTo>
                  <a:cubicBezTo>
                    <a:pt x="31" y="215"/>
                    <a:pt x="31" y="215"/>
                    <a:pt x="31" y="215"/>
                  </a:cubicBezTo>
                  <a:cubicBezTo>
                    <a:pt x="31" y="223"/>
                    <a:pt x="25" y="230"/>
                    <a:pt x="16" y="230"/>
                  </a:cubicBezTo>
                  <a:cubicBezTo>
                    <a:pt x="16" y="230"/>
                    <a:pt x="16" y="230"/>
                    <a:pt x="16" y="2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5" name="Freeform 346"/>
            <p:cNvSpPr>
              <a:spLocks/>
            </p:cNvSpPr>
            <p:nvPr/>
          </p:nvSpPr>
          <p:spPr bwMode="auto">
            <a:xfrm>
              <a:off x="6029325" y="3913188"/>
              <a:ext cx="74612" cy="203200"/>
            </a:xfrm>
            <a:custGeom>
              <a:avLst/>
              <a:gdLst>
                <a:gd name="T0" fmla="*/ 60 w 119"/>
                <a:gd name="T1" fmla="*/ 329 h 329"/>
                <a:gd name="T2" fmla="*/ 0 w 119"/>
                <a:gd name="T3" fmla="*/ 269 h 329"/>
                <a:gd name="T4" fmla="*/ 0 w 119"/>
                <a:gd name="T5" fmla="*/ 60 h 329"/>
                <a:gd name="T6" fmla="*/ 15 w 119"/>
                <a:gd name="T7" fmla="*/ 45 h 329"/>
                <a:gd name="T8" fmla="*/ 30 w 119"/>
                <a:gd name="T9" fmla="*/ 60 h 329"/>
                <a:gd name="T10" fmla="*/ 30 w 119"/>
                <a:gd name="T11" fmla="*/ 269 h 329"/>
                <a:gd name="T12" fmla="*/ 60 w 119"/>
                <a:gd name="T13" fmla="*/ 300 h 329"/>
                <a:gd name="T14" fmla="*/ 90 w 119"/>
                <a:gd name="T15" fmla="*/ 269 h 329"/>
                <a:gd name="T16" fmla="*/ 90 w 119"/>
                <a:gd name="T17" fmla="*/ 15 h 329"/>
                <a:gd name="T18" fmla="*/ 105 w 119"/>
                <a:gd name="T19" fmla="*/ 0 h 329"/>
                <a:gd name="T20" fmla="*/ 119 w 119"/>
                <a:gd name="T21" fmla="*/ 15 h 329"/>
                <a:gd name="T22" fmla="*/ 119 w 119"/>
                <a:gd name="T23" fmla="*/ 269 h 329"/>
                <a:gd name="T24" fmla="*/ 60 w 119"/>
                <a:gd name="T25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329">
                  <a:moveTo>
                    <a:pt x="60" y="329"/>
                  </a:moveTo>
                  <a:cubicBezTo>
                    <a:pt x="27" y="329"/>
                    <a:pt x="0" y="302"/>
                    <a:pt x="0" y="26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2"/>
                    <a:pt x="7" y="45"/>
                    <a:pt x="15" y="45"/>
                  </a:cubicBezTo>
                  <a:cubicBezTo>
                    <a:pt x="23" y="45"/>
                    <a:pt x="30" y="52"/>
                    <a:pt x="30" y="6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30" y="286"/>
                    <a:pt x="44" y="300"/>
                    <a:pt x="60" y="300"/>
                  </a:cubicBezTo>
                  <a:cubicBezTo>
                    <a:pt x="76" y="300"/>
                    <a:pt x="90" y="286"/>
                    <a:pt x="90" y="269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7"/>
                    <a:pt x="96" y="0"/>
                    <a:pt x="105" y="0"/>
                  </a:cubicBezTo>
                  <a:cubicBezTo>
                    <a:pt x="113" y="0"/>
                    <a:pt x="119" y="7"/>
                    <a:pt x="119" y="15"/>
                  </a:cubicBezTo>
                  <a:cubicBezTo>
                    <a:pt x="119" y="269"/>
                    <a:pt x="119" y="269"/>
                    <a:pt x="119" y="269"/>
                  </a:cubicBezTo>
                  <a:cubicBezTo>
                    <a:pt x="119" y="302"/>
                    <a:pt x="93" y="329"/>
                    <a:pt x="60" y="3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6" name="Freeform 347"/>
            <p:cNvSpPr>
              <a:spLocks/>
            </p:cNvSpPr>
            <p:nvPr/>
          </p:nvSpPr>
          <p:spPr bwMode="auto">
            <a:xfrm>
              <a:off x="6016625" y="3881438"/>
              <a:ext cx="100012" cy="49213"/>
            </a:xfrm>
            <a:custGeom>
              <a:avLst/>
              <a:gdLst>
                <a:gd name="T0" fmla="*/ 147 w 162"/>
                <a:gd name="T1" fmla="*/ 82 h 82"/>
                <a:gd name="T2" fmla="*/ 113 w 162"/>
                <a:gd name="T3" fmla="*/ 82 h 82"/>
                <a:gd name="T4" fmla="*/ 98 w 162"/>
                <a:gd name="T5" fmla="*/ 67 h 82"/>
                <a:gd name="T6" fmla="*/ 113 w 162"/>
                <a:gd name="T7" fmla="*/ 52 h 82"/>
                <a:gd name="T8" fmla="*/ 133 w 162"/>
                <a:gd name="T9" fmla="*/ 52 h 82"/>
                <a:gd name="T10" fmla="*/ 133 w 162"/>
                <a:gd name="T11" fmla="*/ 30 h 82"/>
                <a:gd name="T12" fmla="*/ 30 w 162"/>
                <a:gd name="T13" fmla="*/ 30 h 82"/>
                <a:gd name="T14" fmla="*/ 30 w 162"/>
                <a:gd name="T15" fmla="*/ 52 h 82"/>
                <a:gd name="T16" fmla="*/ 69 w 162"/>
                <a:gd name="T17" fmla="*/ 52 h 82"/>
                <a:gd name="T18" fmla="*/ 84 w 162"/>
                <a:gd name="T19" fmla="*/ 67 h 82"/>
                <a:gd name="T20" fmla="*/ 69 w 162"/>
                <a:gd name="T21" fmla="*/ 82 h 82"/>
                <a:gd name="T22" fmla="*/ 15 w 162"/>
                <a:gd name="T23" fmla="*/ 82 h 82"/>
                <a:gd name="T24" fmla="*/ 0 w 162"/>
                <a:gd name="T25" fmla="*/ 67 h 82"/>
                <a:gd name="T26" fmla="*/ 0 w 162"/>
                <a:gd name="T27" fmla="*/ 15 h 82"/>
                <a:gd name="T28" fmla="*/ 15 w 162"/>
                <a:gd name="T29" fmla="*/ 0 h 82"/>
                <a:gd name="T30" fmla="*/ 147 w 162"/>
                <a:gd name="T31" fmla="*/ 0 h 82"/>
                <a:gd name="T32" fmla="*/ 162 w 162"/>
                <a:gd name="T33" fmla="*/ 15 h 82"/>
                <a:gd name="T34" fmla="*/ 162 w 162"/>
                <a:gd name="T35" fmla="*/ 67 h 82"/>
                <a:gd name="T36" fmla="*/ 147 w 162"/>
                <a:gd name="T3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82">
                  <a:moveTo>
                    <a:pt x="147" y="82"/>
                  </a:moveTo>
                  <a:cubicBezTo>
                    <a:pt x="113" y="82"/>
                    <a:pt x="113" y="82"/>
                    <a:pt x="113" y="82"/>
                  </a:cubicBezTo>
                  <a:cubicBezTo>
                    <a:pt x="104" y="82"/>
                    <a:pt x="98" y="75"/>
                    <a:pt x="98" y="67"/>
                  </a:cubicBezTo>
                  <a:cubicBezTo>
                    <a:pt x="98" y="59"/>
                    <a:pt x="104" y="52"/>
                    <a:pt x="113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7" y="52"/>
                    <a:pt x="84" y="59"/>
                    <a:pt x="84" y="67"/>
                  </a:cubicBezTo>
                  <a:cubicBezTo>
                    <a:pt x="84" y="75"/>
                    <a:pt x="77" y="82"/>
                    <a:pt x="69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7" y="82"/>
                    <a:pt x="0" y="75"/>
                    <a:pt x="0" y="6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6" y="0"/>
                    <a:pt x="162" y="7"/>
                    <a:pt x="162" y="15"/>
                  </a:cubicBezTo>
                  <a:cubicBezTo>
                    <a:pt x="162" y="67"/>
                    <a:pt x="162" y="67"/>
                    <a:pt x="162" y="67"/>
                  </a:cubicBezTo>
                  <a:cubicBezTo>
                    <a:pt x="162" y="75"/>
                    <a:pt x="156" y="82"/>
                    <a:pt x="147" y="8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0" name="Группа 1839"/>
          <p:cNvGrpSpPr/>
          <p:nvPr/>
        </p:nvGrpSpPr>
        <p:grpSpPr>
          <a:xfrm>
            <a:off x="7197725" y="1022350"/>
            <a:ext cx="474662" cy="474663"/>
            <a:chOff x="7197725" y="1022350"/>
            <a:chExt cx="474662" cy="474663"/>
          </a:xfrm>
        </p:grpSpPr>
        <p:sp>
          <p:nvSpPr>
            <p:cNvPr id="607" name="Freeform 348"/>
            <p:cNvSpPr>
              <a:spLocks/>
            </p:cNvSpPr>
            <p:nvPr/>
          </p:nvSpPr>
          <p:spPr bwMode="auto">
            <a:xfrm>
              <a:off x="7197725" y="1022350"/>
              <a:ext cx="385762" cy="309563"/>
            </a:xfrm>
            <a:custGeom>
              <a:avLst/>
              <a:gdLst>
                <a:gd name="T0" fmla="*/ 29 w 624"/>
                <a:gd name="T1" fmla="*/ 500 h 500"/>
                <a:gd name="T2" fmla="*/ 15 w 624"/>
                <a:gd name="T3" fmla="*/ 489 h 500"/>
                <a:gd name="T4" fmla="*/ 0 w 624"/>
                <a:gd name="T5" fmla="*/ 385 h 500"/>
                <a:gd name="T6" fmla="*/ 384 w 624"/>
                <a:gd name="T7" fmla="*/ 0 h 500"/>
                <a:gd name="T8" fmla="*/ 616 w 624"/>
                <a:gd name="T9" fmla="*/ 78 h 500"/>
                <a:gd name="T10" fmla="*/ 619 w 624"/>
                <a:gd name="T11" fmla="*/ 99 h 500"/>
                <a:gd name="T12" fmla="*/ 598 w 624"/>
                <a:gd name="T13" fmla="*/ 102 h 500"/>
                <a:gd name="T14" fmla="*/ 384 w 624"/>
                <a:gd name="T15" fmla="*/ 30 h 500"/>
                <a:gd name="T16" fmla="*/ 30 w 624"/>
                <a:gd name="T17" fmla="*/ 385 h 500"/>
                <a:gd name="T18" fmla="*/ 43 w 624"/>
                <a:gd name="T19" fmla="*/ 481 h 500"/>
                <a:gd name="T20" fmla="*/ 33 w 624"/>
                <a:gd name="T21" fmla="*/ 499 h 500"/>
                <a:gd name="T22" fmla="*/ 29 w 624"/>
                <a:gd name="T23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4" h="500">
                  <a:moveTo>
                    <a:pt x="29" y="500"/>
                  </a:moveTo>
                  <a:cubicBezTo>
                    <a:pt x="22" y="500"/>
                    <a:pt x="16" y="496"/>
                    <a:pt x="15" y="489"/>
                  </a:cubicBezTo>
                  <a:cubicBezTo>
                    <a:pt x="5" y="455"/>
                    <a:pt x="0" y="421"/>
                    <a:pt x="0" y="385"/>
                  </a:cubicBezTo>
                  <a:cubicBezTo>
                    <a:pt x="0" y="173"/>
                    <a:pt x="172" y="0"/>
                    <a:pt x="384" y="0"/>
                  </a:cubicBezTo>
                  <a:cubicBezTo>
                    <a:pt x="466" y="0"/>
                    <a:pt x="548" y="28"/>
                    <a:pt x="616" y="78"/>
                  </a:cubicBezTo>
                  <a:cubicBezTo>
                    <a:pt x="623" y="83"/>
                    <a:pt x="624" y="92"/>
                    <a:pt x="619" y="99"/>
                  </a:cubicBezTo>
                  <a:cubicBezTo>
                    <a:pt x="614" y="105"/>
                    <a:pt x="605" y="107"/>
                    <a:pt x="598" y="102"/>
                  </a:cubicBezTo>
                  <a:cubicBezTo>
                    <a:pt x="536" y="55"/>
                    <a:pt x="460" y="30"/>
                    <a:pt x="384" y="30"/>
                  </a:cubicBezTo>
                  <a:cubicBezTo>
                    <a:pt x="189" y="30"/>
                    <a:pt x="30" y="189"/>
                    <a:pt x="30" y="385"/>
                  </a:cubicBezTo>
                  <a:cubicBezTo>
                    <a:pt x="30" y="418"/>
                    <a:pt x="34" y="450"/>
                    <a:pt x="43" y="481"/>
                  </a:cubicBezTo>
                  <a:cubicBezTo>
                    <a:pt x="45" y="489"/>
                    <a:pt x="41" y="497"/>
                    <a:pt x="33" y="499"/>
                  </a:cubicBezTo>
                  <a:cubicBezTo>
                    <a:pt x="32" y="500"/>
                    <a:pt x="30" y="500"/>
                    <a:pt x="29" y="50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4" name="Freeform 349"/>
            <p:cNvSpPr>
              <a:spLocks/>
            </p:cNvSpPr>
            <p:nvPr/>
          </p:nvSpPr>
          <p:spPr bwMode="auto">
            <a:xfrm>
              <a:off x="7261225" y="1058863"/>
              <a:ext cx="320675" cy="111125"/>
            </a:xfrm>
            <a:custGeom>
              <a:avLst/>
              <a:gdLst>
                <a:gd name="T0" fmla="*/ 17 w 519"/>
                <a:gd name="T1" fmla="*/ 181 h 181"/>
                <a:gd name="T2" fmla="*/ 9 w 519"/>
                <a:gd name="T3" fmla="*/ 179 h 181"/>
                <a:gd name="T4" fmla="*/ 4 w 519"/>
                <a:gd name="T5" fmla="*/ 158 h 181"/>
                <a:gd name="T6" fmla="*/ 283 w 519"/>
                <a:gd name="T7" fmla="*/ 0 h 181"/>
                <a:gd name="T8" fmla="*/ 513 w 519"/>
                <a:gd name="T9" fmla="*/ 95 h 181"/>
                <a:gd name="T10" fmla="*/ 513 w 519"/>
                <a:gd name="T11" fmla="*/ 116 h 181"/>
                <a:gd name="T12" fmla="*/ 492 w 519"/>
                <a:gd name="T13" fmla="*/ 116 h 181"/>
                <a:gd name="T14" fmla="*/ 283 w 519"/>
                <a:gd name="T15" fmla="*/ 30 h 181"/>
                <a:gd name="T16" fmla="*/ 30 w 519"/>
                <a:gd name="T17" fmla="*/ 174 h 181"/>
                <a:gd name="T18" fmla="*/ 17 w 519"/>
                <a:gd name="T1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9" h="181">
                  <a:moveTo>
                    <a:pt x="17" y="181"/>
                  </a:moveTo>
                  <a:cubicBezTo>
                    <a:pt x="14" y="181"/>
                    <a:pt x="12" y="180"/>
                    <a:pt x="9" y="179"/>
                  </a:cubicBezTo>
                  <a:cubicBezTo>
                    <a:pt x="2" y="175"/>
                    <a:pt x="0" y="165"/>
                    <a:pt x="4" y="158"/>
                  </a:cubicBezTo>
                  <a:cubicBezTo>
                    <a:pt x="62" y="61"/>
                    <a:pt x="169" y="0"/>
                    <a:pt x="283" y="0"/>
                  </a:cubicBezTo>
                  <a:cubicBezTo>
                    <a:pt x="369" y="0"/>
                    <a:pt x="453" y="35"/>
                    <a:pt x="513" y="95"/>
                  </a:cubicBezTo>
                  <a:cubicBezTo>
                    <a:pt x="519" y="101"/>
                    <a:pt x="519" y="111"/>
                    <a:pt x="513" y="116"/>
                  </a:cubicBezTo>
                  <a:cubicBezTo>
                    <a:pt x="507" y="122"/>
                    <a:pt x="498" y="122"/>
                    <a:pt x="492" y="116"/>
                  </a:cubicBezTo>
                  <a:cubicBezTo>
                    <a:pt x="437" y="61"/>
                    <a:pt x="361" y="30"/>
                    <a:pt x="283" y="30"/>
                  </a:cubicBezTo>
                  <a:cubicBezTo>
                    <a:pt x="180" y="30"/>
                    <a:pt x="83" y="85"/>
                    <a:pt x="30" y="174"/>
                  </a:cubicBezTo>
                  <a:cubicBezTo>
                    <a:pt x="27" y="178"/>
                    <a:pt x="22" y="181"/>
                    <a:pt x="17" y="18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5" name="Freeform 350"/>
            <p:cNvSpPr>
              <a:spLocks/>
            </p:cNvSpPr>
            <p:nvPr/>
          </p:nvSpPr>
          <p:spPr bwMode="auto">
            <a:xfrm>
              <a:off x="7543800" y="1071563"/>
              <a:ext cx="100012" cy="96838"/>
            </a:xfrm>
            <a:custGeom>
              <a:avLst/>
              <a:gdLst>
                <a:gd name="T0" fmla="*/ 147 w 163"/>
                <a:gd name="T1" fmla="*/ 158 h 158"/>
                <a:gd name="T2" fmla="*/ 144 w 163"/>
                <a:gd name="T3" fmla="*/ 158 h 158"/>
                <a:gd name="T4" fmla="*/ 13 w 163"/>
                <a:gd name="T5" fmla="*/ 129 h 158"/>
                <a:gd name="T6" fmla="*/ 2 w 163"/>
                <a:gd name="T7" fmla="*/ 119 h 158"/>
                <a:gd name="T8" fmla="*/ 6 w 163"/>
                <a:gd name="T9" fmla="*/ 104 h 158"/>
                <a:gd name="T10" fmla="*/ 35 w 163"/>
                <a:gd name="T11" fmla="*/ 75 h 158"/>
                <a:gd name="T12" fmla="*/ 56 w 163"/>
                <a:gd name="T13" fmla="*/ 76 h 158"/>
                <a:gd name="T14" fmla="*/ 56 w 163"/>
                <a:gd name="T15" fmla="*/ 97 h 158"/>
                <a:gd name="T16" fmla="*/ 46 w 163"/>
                <a:gd name="T17" fmla="*/ 106 h 158"/>
                <a:gd name="T18" fmla="*/ 127 w 163"/>
                <a:gd name="T19" fmla="*/ 124 h 158"/>
                <a:gd name="T20" fmla="*/ 107 w 163"/>
                <a:gd name="T21" fmla="*/ 44 h 158"/>
                <a:gd name="T22" fmla="*/ 97 w 163"/>
                <a:gd name="T23" fmla="*/ 54 h 158"/>
                <a:gd name="T24" fmla="*/ 76 w 163"/>
                <a:gd name="T25" fmla="*/ 54 h 158"/>
                <a:gd name="T26" fmla="*/ 76 w 163"/>
                <a:gd name="T27" fmla="*/ 33 h 158"/>
                <a:gd name="T28" fmla="*/ 105 w 163"/>
                <a:gd name="T29" fmla="*/ 5 h 158"/>
                <a:gd name="T30" fmla="*/ 119 w 163"/>
                <a:gd name="T31" fmla="*/ 1 h 158"/>
                <a:gd name="T32" fmla="*/ 130 w 163"/>
                <a:gd name="T33" fmla="*/ 12 h 158"/>
                <a:gd name="T34" fmla="*/ 161 w 163"/>
                <a:gd name="T35" fmla="*/ 140 h 158"/>
                <a:gd name="T36" fmla="*/ 158 w 163"/>
                <a:gd name="T37" fmla="*/ 154 h 158"/>
                <a:gd name="T38" fmla="*/ 147 w 163"/>
                <a:gd name="T3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3" h="158">
                  <a:moveTo>
                    <a:pt x="147" y="158"/>
                  </a:moveTo>
                  <a:cubicBezTo>
                    <a:pt x="146" y="158"/>
                    <a:pt x="145" y="158"/>
                    <a:pt x="144" y="158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8" y="128"/>
                    <a:pt x="3" y="124"/>
                    <a:pt x="2" y="119"/>
                  </a:cubicBezTo>
                  <a:cubicBezTo>
                    <a:pt x="0" y="113"/>
                    <a:pt x="2" y="108"/>
                    <a:pt x="6" y="104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41" y="70"/>
                    <a:pt x="51" y="70"/>
                    <a:pt x="56" y="76"/>
                  </a:cubicBezTo>
                  <a:cubicBezTo>
                    <a:pt x="62" y="81"/>
                    <a:pt x="62" y="91"/>
                    <a:pt x="56" y="97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127" y="124"/>
                    <a:pt x="127" y="124"/>
                    <a:pt x="127" y="12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1" y="60"/>
                    <a:pt x="82" y="60"/>
                    <a:pt x="76" y="54"/>
                  </a:cubicBezTo>
                  <a:cubicBezTo>
                    <a:pt x="70" y="49"/>
                    <a:pt x="70" y="39"/>
                    <a:pt x="76" y="33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9" y="1"/>
                    <a:pt x="114" y="0"/>
                    <a:pt x="119" y="1"/>
                  </a:cubicBezTo>
                  <a:cubicBezTo>
                    <a:pt x="125" y="2"/>
                    <a:pt x="129" y="7"/>
                    <a:pt x="130" y="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5"/>
                    <a:pt x="161" y="150"/>
                    <a:pt x="158" y="154"/>
                  </a:cubicBezTo>
                  <a:cubicBezTo>
                    <a:pt x="155" y="157"/>
                    <a:pt x="151" y="158"/>
                    <a:pt x="147" y="15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6" name="Freeform 351"/>
            <p:cNvSpPr>
              <a:spLocks/>
            </p:cNvSpPr>
            <p:nvPr/>
          </p:nvSpPr>
          <p:spPr bwMode="auto">
            <a:xfrm>
              <a:off x="7286625" y="1187450"/>
              <a:ext cx="385762" cy="309563"/>
            </a:xfrm>
            <a:custGeom>
              <a:avLst/>
              <a:gdLst>
                <a:gd name="T0" fmla="*/ 240 w 624"/>
                <a:gd name="T1" fmla="*/ 502 h 502"/>
                <a:gd name="T2" fmla="*/ 8 w 624"/>
                <a:gd name="T3" fmla="*/ 424 h 502"/>
                <a:gd name="T4" fmla="*/ 5 w 624"/>
                <a:gd name="T5" fmla="*/ 403 h 502"/>
                <a:gd name="T6" fmla="*/ 26 w 624"/>
                <a:gd name="T7" fmla="*/ 400 h 502"/>
                <a:gd name="T8" fmla="*/ 240 w 624"/>
                <a:gd name="T9" fmla="*/ 472 h 502"/>
                <a:gd name="T10" fmla="*/ 594 w 624"/>
                <a:gd name="T11" fmla="*/ 118 h 502"/>
                <a:gd name="T12" fmla="*/ 581 w 624"/>
                <a:gd name="T13" fmla="*/ 21 h 502"/>
                <a:gd name="T14" fmla="*/ 591 w 624"/>
                <a:gd name="T15" fmla="*/ 2 h 502"/>
                <a:gd name="T16" fmla="*/ 609 w 624"/>
                <a:gd name="T17" fmla="*/ 12 h 502"/>
                <a:gd name="T18" fmla="*/ 624 w 624"/>
                <a:gd name="T19" fmla="*/ 118 h 502"/>
                <a:gd name="T20" fmla="*/ 240 w 624"/>
                <a:gd name="T21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02">
                  <a:moveTo>
                    <a:pt x="240" y="502"/>
                  </a:moveTo>
                  <a:cubicBezTo>
                    <a:pt x="155" y="502"/>
                    <a:pt x="75" y="475"/>
                    <a:pt x="8" y="424"/>
                  </a:cubicBezTo>
                  <a:cubicBezTo>
                    <a:pt x="1" y="419"/>
                    <a:pt x="0" y="409"/>
                    <a:pt x="5" y="403"/>
                  </a:cubicBezTo>
                  <a:cubicBezTo>
                    <a:pt x="10" y="396"/>
                    <a:pt x="19" y="395"/>
                    <a:pt x="26" y="400"/>
                  </a:cubicBezTo>
                  <a:cubicBezTo>
                    <a:pt x="88" y="447"/>
                    <a:pt x="162" y="472"/>
                    <a:pt x="240" y="472"/>
                  </a:cubicBezTo>
                  <a:cubicBezTo>
                    <a:pt x="435" y="472"/>
                    <a:pt x="594" y="313"/>
                    <a:pt x="594" y="118"/>
                  </a:cubicBezTo>
                  <a:cubicBezTo>
                    <a:pt x="594" y="84"/>
                    <a:pt x="590" y="51"/>
                    <a:pt x="581" y="21"/>
                  </a:cubicBezTo>
                  <a:cubicBezTo>
                    <a:pt x="578" y="13"/>
                    <a:pt x="583" y="5"/>
                    <a:pt x="591" y="2"/>
                  </a:cubicBezTo>
                  <a:cubicBezTo>
                    <a:pt x="599" y="0"/>
                    <a:pt x="607" y="5"/>
                    <a:pt x="609" y="12"/>
                  </a:cubicBezTo>
                  <a:cubicBezTo>
                    <a:pt x="619" y="46"/>
                    <a:pt x="624" y="81"/>
                    <a:pt x="624" y="118"/>
                  </a:cubicBezTo>
                  <a:cubicBezTo>
                    <a:pt x="624" y="329"/>
                    <a:pt x="452" y="502"/>
                    <a:pt x="240" y="50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7" name="Freeform 352"/>
            <p:cNvSpPr>
              <a:spLocks/>
            </p:cNvSpPr>
            <p:nvPr/>
          </p:nvSpPr>
          <p:spPr bwMode="auto">
            <a:xfrm>
              <a:off x="7289800" y="1347788"/>
              <a:ext cx="320675" cy="112713"/>
            </a:xfrm>
            <a:custGeom>
              <a:avLst/>
              <a:gdLst>
                <a:gd name="T0" fmla="*/ 236 w 519"/>
                <a:gd name="T1" fmla="*/ 182 h 182"/>
                <a:gd name="T2" fmla="*/ 6 w 519"/>
                <a:gd name="T3" fmla="*/ 87 h 182"/>
                <a:gd name="T4" fmla="*/ 6 w 519"/>
                <a:gd name="T5" fmla="*/ 66 h 182"/>
                <a:gd name="T6" fmla="*/ 27 w 519"/>
                <a:gd name="T7" fmla="*/ 66 h 182"/>
                <a:gd name="T8" fmla="*/ 236 w 519"/>
                <a:gd name="T9" fmla="*/ 153 h 182"/>
                <a:gd name="T10" fmla="*/ 489 w 519"/>
                <a:gd name="T11" fmla="*/ 9 h 182"/>
                <a:gd name="T12" fmla="*/ 510 w 519"/>
                <a:gd name="T13" fmla="*/ 4 h 182"/>
                <a:gd name="T14" fmla="*/ 515 w 519"/>
                <a:gd name="T15" fmla="*/ 24 h 182"/>
                <a:gd name="T16" fmla="*/ 236 w 519"/>
                <a:gd name="T1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9" h="182">
                  <a:moveTo>
                    <a:pt x="236" y="182"/>
                  </a:moveTo>
                  <a:cubicBezTo>
                    <a:pt x="150" y="182"/>
                    <a:pt x="66" y="148"/>
                    <a:pt x="6" y="87"/>
                  </a:cubicBezTo>
                  <a:cubicBezTo>
                    <a:pt x="0" y="81"/>
                    <a:pt x="0" y="72"/>
                    <a:pt x="6" y="66"/>
                  </a:cubicBezTo>
                  <a:cubicBezTo>
                    <a:pt x="11" y="60"/>
                    <a:pt x="21" y="60"/>
                    <a:pt x="27" y="66"/>
                  </a:cubicBezTo>
                  <a:cubicBezTo>
                    <a:pt x="81" y="121"/>
                    <a:pt x="158" y="153"/>
                    <a:pt x="236" y="153"/>
                  </a:cubicBezTo>
                  <a:cubicBezTo>
                    <a:pt x="340" y="153"/>
                    <a:pt x="437" y="97"/>
                    <a:pt x="489" y="9"/>
                  </a:cubicBezTo>
                  <a:cubicBezTo>
                    <a:pt x="493" y="2"/>
                    <a:pt x="503" y="0"/>
                    <a:pt x="510" y="4"/>
                  </a:cubicBezTo>
                  <a:cubicBezTo>
                    <a:pt x="517" y="8"/>
                    <a:pt x="519" y="17"/>
                    <a:pt x="515" y="24"/>
                  </a:cubicBezTo>
                  <a:cubicBezTo>
                    <a:pt x="457" y="122"/>
                    <a:pt x="350" y="182"/>
                    <a:pt x="236" y="18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8" name="Freeform 353"/>
            <p:cNvSpPr>
              <a:spLocks/>
            </p:cNvSpPr>
            <p:nvPr/>
          </p:nvSpPr>
          <p:spPr bwMode="auto">
            <a:xfrm>
              <a:off x="7227888" y="1350963"/>
              <a:ext cx="100012" cy="96838"/>
            </a:xfrm>
            <a:custGeom>
              <a:avLst/>
              <a:gdLst>
                <a:gd name="T0" fmla="*/ 46 w 162"/>
                <a:gd name="T1" fmla="*/ 158 h 158"/>
                <a:gd name="T2" fmla="*/ 42 w 162"/>
                <a:gd name="T3" fmla="*/ 158 h 158"/>
                <a:gd name="T4" fmla="*/ 32 w 162"/>
                <a:gd name="T5" fmla="*/ 147 h 158"/>
                <a:gd name="T6" fmla="*/ 1 w 162"/>
                <a:gd name="T7" fmla="*/ 18 h 158"/>
                <a:gd name="T8" fmla="*/ 5 w 162"/>
                <a:gd name="T9" fmla="*/ 5 h 158"/>
                <a:gd name="T10" fmla="*/ 19 w 162"/>
                <a:gd name="T11" fmla="*/ 1 h 158"/>
                <a:gd name="T12" fmla="*/ 149 w 162"/>
                <a:gd name="T13" fmla="*/ 29 h 158"/>
                <a:gd name="T14" fmla="*/ 160 w 162"/>
                <a:gd name="T15" fmla="*/ 40 h 158"/>
                <a:gd name="T16" fmla="*/ 156 w 162"/>
                <a:gd name="T17" fmla="*/ 54 h 158"/>
                <a:gd name="T18" fmla="*/ 128 w 162"/>
                <a:gd name="T19" fmla="*/ 83 h 158"/>
                <a:gd name="T20" fmla="*/ 107 w 162"/>
                <a:gd name="T21" fmla="*/ 83 h 158"/>
                <a:gd name="T22" fmla="*/ 107 w 162"/>
                <a:gd name="T23" fmla="*/ 62 h 158"/>
                <a:gd name="T24" fmla="*/ 116 w 162"/>
                <a:gd name="T25" fmla="*/ 52 h 158"/>
                <a:gd name="T26" fmla="*/ 36 w 162"/>
                <a:gd name="T27" fmla="*/ 35 h 158"/>
                <a:gd name="T28" fmla="*/ 55 w 162"/>
                <a:gd name="T29" fmla="*/ 115 h 158"/>
                <a:gd name="T30" fmla="*/ 66 w 162"/>
                <a:gd name="T31" fmla="*/ 104 h 158"/>
                <a:gd name="T32" fmla="*/ 87 w 162"/>
                <a:gd name="T33" fmla="*/ 104 h 158"/>
                <a:gd name="T34" fmla="*/ 86 w 162"/>
                <a:gd name="T35" fmla="*/ 125 h 158"/>
                <a:gd name="T36" fmla="*/ 57 w 162"/>
                <a:gd name="T37" fmla="*/ 154 h 158"/>
                <a:gd name="T38" fmla="*/ 46 w 162"/>
                <a:gd name="T3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2" h="158">
                  <a:moveTo>
                    <a:pt x="46" y="158"/>
                  </a:moveTo>
                  <a:cubicBezTo>
                    <a:pt x="45" y="158"/>
                    <a:pt x="44" y="158"/>
                    <a:pt x="42" y="158"/>
                  </a:cubicBezTo>
                  <a:cubicBezTo>
                    <a:pt x="37" y="156"/>
                    <a:pt x="33" y="152"/>
                    <a:pt x="32" y="14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4"/>
                    <a:pt x="2" y="8"/>
                    <a:pt x="5" y="5"/>
                  </a:cubicBezTo>
                  <a:cubicBezTo>
                    <a:pt x="9" y="1"/>
                    <a:pt x="14" y="0"/>
                    <a:pt x="19" y="1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54" y="31"/>
                    <a:pt x="159" y="35"/>
                    <a:pt x="160" y="40"/>
                  </a:cubicBezTo>
                  <a:cubicBezTo>
                    <a:pt x="162" y="45"/>
                    <a:pt x="160" y="51"/>
                    <a:pt x="156" y="54"/>
                  </a:cubicBezTo>
                  <a:cubicBezTo>
                    <a:pt x="128" y="83"/>
                    <a:pt x="128" y="83"/>
                    <a:pt x="128" y="83"/>
                  </a:cubicBezTo>
                  <a:cubicBezTo>
                    <a:pt x="122" y="89"/>
                    <a:pt x="112" y="89"/>
                    <a:pt x="107" y="83"/>
                  </a:cubicBezTo>
                  <a:cubicBezTo>
                    <a:pt x="101" y="77"/>
                    <a:pt x="101" y="68"/>
                    <a:pt x="107" y="62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2" y="98"/>
                    <a:pt x="81" y="98"/>
                    <a:pt x="87" y="104"/>
                  </a:cubicBezTo>
                  <a:cubicBezTo>
                    <a:pt x="92" y="110"/>
                    <a:pt x="92" y="119"/>
                    <a:pt x="86" y="125"/>
                  </a:cubicBezTo>
                  <a:cubicBezTo>
                    <a:pt x="57" y="154"/>
                    <a:pt x="57" y="154"/>
                    <a:pt x="57" y="154"/>
                  </a:cubicBezTo>
                  <a:cubicBezTo>
                    <a:pt x="54" y="157"/>
                    <a:pt x="50" y="158"/>
                    <a:pt x="46" y="15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9" name="Freeform 354"/>
            <p:cNvSpPr>
              <a:spLocks noEditPoints="1"/>
            </p:cNvSpPr>
            <p:nvPr/>
          </p:nvSpPr>
          <p:spPr bwMode="auto">
            <a:xfrm>
              <a:off x="7340600" y="1174750"/>
              <a:ext cx="188912" cy="182563"/>
            </a:xfrm>
            <a:custGeom>
              <a:avLst/>
              <a:gdLst>
                <a:gd name="T0" fmla="*/ 180 w 305"/>
                <a:gd name="T1" fmla="*/ 296 h 296"/>
                <a:gd name="T2" fmla="*/ 167 w 305"/>
                <a:gd name="T3" fmla="*/ 288 h 296"/>
                <a:gd name="T4" fmla="*/ 173 w 305"/>
                <a:gd name="T5" fmla="*/ 268 h 296"/>
                <a:gd name="T6" fmla="*/ 219 w 305"/>
                <a:gd name="T7" fmla="*/ 242 h 296"/>
                <a:gd name="T8" fmla="*/ 239 w 305"/>
                <a:gd name="T9" fmla="*/ 247 h 296"/>
                <a:gd name="T10" fmla="*/ 233 w 305"/>
                <a:gd name="T11" fmla="*/ 268 h 296"/>
                <a:gd name="T12" fmla="*/ 187 w 305"/>
                <a:gd name="T13" fmla="*/ 294 h 296"/>
                <a:gd name="T14" fmla="*/ 180 w 305"/>
                <a:gd name="T15" fmla="*/ 296 h 296"/>
                <a:gd name="T16" fmla="*/ 125 w 305"/>
                <a:gd name="T17" fmla="*/ 296 h 296"/>
                <a:gd name="T18" fmla="*/ 118 w 305"/>
                <a:gd name="T19" fmla="*/ 294 h 296"/>
                <a:gd name="T20" fmla="*/ 72 w 305"/>
                <a:gd name="T21" fmla="*/ 268 h 296"/>
                <a:gd name="T22" fmla="*/ 67 w 305"/>
                <a:gd name="T23" fmla="*/ 247 h 296"/>
                <a:gd name="T24" fmla="*/ 87 w 305"/>
                <a:gd name="T25" fmla="*/ 242 h 296"/>
                <a:gd name="T26" fmla="*/ 132 w 305"/>
                <a:gd name="T27" fmla="*/ 268 h 296"/>
                <a:gd name="T28" fmla="*/ 138 w 305"/>
                <a:gd name="T29" fmla="*/ 288 h 296"/>
                <a:gd name="T30" fmla="*/ 125 w 305"/>
                <a:gd name="T31" fmla="*/ 296 h 296"/>
                <a:gd name="T32" fmla="*/ 290 w 305"/>
                <a:gd name="T33" fmla="*/ 159 h 296"/>
                <a:gd name="T34" fmla="*/ 275 w 305"/>
                <a:gd name="T35" fmla="*/ 144 h 296"/>
                <a:gd name="T36" fmla="*/ 275 w 305"/>
                <a:gd name="T37" fmla="*/ 91 h 296"/>
                <a:gd name="T38" fmla="*/ 290 w 305"/>
                <a:gd name="T39" fmla="*/ 76 h 296"/>
                <a:gd name="T40" fmla="*/ 305 w 305"/>
                <a:gd name="T41" fmla="*/ 91 h 296"/>
                <a:gd name="T42" fmla="*/ 305 w 305"/>
                <a:gd name="T43" fmla="*/ 144 h 296"/>
                <a:gd name="T44" fmla="*/ 290 w 305"/>
                <a:gd name="T45" fmla="*/ 159 h 296"/>
                <a:gd name="T46" fmla="*/ 15 w 305"/>
                <a:gd name="T47" fmla="*/ 159 h 296"/>
                <a:gd name="T48" fmla="*/ 0 w 305"/>
                <a:gd name="T49" fmla="*/ 144 h 296"/>
                <a:gd name="T50" fmla="*/ 0 w 305"/>
                <a:gd name="T51" fmla="*/ 91 h 296"/>
                <a:gd name="T52" fmla="*/ 15 w 305"/>
                <a:gd name="T53" fmla="*/ 76 h 296"/>
                <a:gd name="T54" fmla="*/ 30 w 305"/>
                <a:gd name="T55" fmla="*/ 91 h 296"/>
                <a:gd name="T56" fmla="*/ 30 w 305"/>
                <a:gd name="T57" fmla="*/ 144 h 296"/>
                <a:gd name="T58" fmla="*/ 15 w 305"/>
                <a:gd name="T59" fmla="*/ 159 h 296"/>
                <a:gd name="T60" fmla="*/ 263 w 305"/>
                <a:gd name="T61" fmla="*/ 58 h 296"/>
                <a:gd name="T62" fmla="*/ 255 w 305"/>
                <a:gd name="T63" fmla="*/ 56 h 296"/>
                <a:gd name="T64" fmla="*/ 209 w 305"/>
                <a:gd name="T65" fmla="*/ 29 h 296"/>
                <a:gd name="T66" fmla="*/ 204 w 305"/>
                <a:gd name="T67" fmla="*/ 9 h 296"/>
                <a:gd name="T68" fmla="*/ 224 w 305"/>
                <a:gd name="T69" fmla="*/ 4 h 296"/>
                <a:gd name="T70" fmla="*/ 270 w 305"/>
                <a:gd name="T71" fmla="*/ 30 h 296"/>
                <a:gd name="T72" fmla="*/ 276 w 305"/>
                <a:gd name="T73" fmla="*/ 50 h 296"/>
                <a:gd name="T74" fmla="*/ 263 w 305"/>
                <a:gd name="T75" fmla="*/ 58 h 296"/>
                <a:gd name="T76" fmla="*/ 43 w 305"/>
                <a:gd name="T77" fmla="*/ 58 h 296"/>
                <a:gd name="T78" fmla="*/ 30 w 305"/>
                <a:gd name="T79" fmla="*/ 50 h 296"/>
                <a:gd name="T80" fmla="*/ 36 w 305"/>
                <a:gd name="T81" fmla="*/ 30 h 296"/>
                <a:gd name="T82" fmla="*/ 82 w 305"/>
                <a:gd name="T83" fmla="*/ 4 h 296"/>
                <a:gd name="T84" fmla="*/ 102 w 305"/>
                <a:gd name="T85" fmla="*/ 9 h 296"/>
                <a:gd name="T86" fmla="*/ 97 w 305"/>
                <a:gd name="T87" fmla="*/ 29 h 296"/>
                <a:gd name="T88" fmla="*/ 50 w 305"/>
                <a:gd name="T89" fmla="*/ 56 h 296"/>
                <a:gd name="T90" fmla="*/ 43 w 305"/>
                <a:gd name="T91" fmla="*/ 5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5" h="296">
                  <a:moveTo>
                    <a:pt x="180" y="296"/>
                  </a:moveTo>
                  <a:cubicBezTo>
                    <a:pt x="175" y="296"/>
                    <a:pt x="170" y="293"/>
                    <a:pt x="167" y="288"/>
                  </a:cubicBezTo>
                  <a:cubicBezTo>
                    <a:pt x="163" y="281"/>
                    <a:pt x="166" y="272"/>
                    <a:pt x="173" y="268"/>
                  </a:cubicBezTo>
                  <a:cubicBezTo>
                    <a:pt x="219" y="242"/>
                    <a:pt x="219" y="242"/>
                    <a:pt x="219" y="242"/>
                  </a:cubicBezTo>
                  <a:cubicBezTo>
                    <a:pt x="226" y="238"/>
                    <a:pt x="235" y="240"/>
                    <a:pt x="239" y="247"/>
                  </a:cubicBezTo>
                  <a:cubicBezTo>
                    <a:pt x="243" y="255"/>
                    <a:pt x="241" y="264"/>
                    <a:pt x="233" y="268"/>
                  </a:cubicBezTo>
                  <a:cubicBezTo>
                    <a:pt x="187" y="294"/>
                    <a:pt x="187" y="294"/>
                    <a:pt x="187" y="294"/>
                  </a:cubicBezTo>
                  <a:cubicBezTo>
                    <a:pt x="185" y="295"/>
                    <a:pt x="182" y="296"/>
                    <a:pt x="180" y="296"/>
                  </a:cubicBezTo>
                  <a:close/>
                  <a:moveTo>
                    <a:pt x="125" y="296"/>
                  </a:moveTo>
                  <a:cubicBezTo>
                    <a:pt x="122" y="296"/>
                    <a:pt x="120" y="295"/>
                    <a:pt x="118" y="294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65" y="263"/>
                    <a:pt x="63" y="254"/>
                    <a:pt x="67" y="247"/>
                  </a:cubicBezTo>
                  <a:cubicBezTo>
                    <a:pt x="71" y="240"/>
                    <a:pt x="80" y="238"/>
                    <a:pt x="87" y="242"/>
                  </a:cubicBezTo>
                  <a:cubicBezTo>
                    <a:pt x="132" y="268"/>
                    <a:pt x="132" y="268"/>
                    <a:pt x="132" y="268"/>
                  </a:cubicBezTo>
                  <a:cubicBezTo>
                    <a:pt x="139" y="272"/>
                    <a:pt x="142" y="281"/>
                    <a:pt x="138" y="288"/>
                  </a:cubicBezTo>
                  <a:cubicBezTo>
                    <a:pt x="135" y="293"/>
                    <a:pt x="130" y="296"/>
                    <a:pt x="125" y="296"/>
                  </a:cubicBezTo>
                  <a:close/>
                  <a:moveTo>
                    <a:pt x="290" y="159"/>
                  </a:moveTo>
                  <a:cubicBezTo>
                    <a:pt x="282" y="159"/>
                    <a:pt x="275" y="152"/>
                    <a:pt x="275" y="144"/>
                  </a:cubicBezTo>
                  <a:cubicBezTo>
                    <a:pt x="275" y="91"/>
                    <a:pt x="275" y="91"/>
                    <a:pt x="275" y="91"/>
                  </a:cubicBezTo>
                  <a:cubicBezTo>
                    <a:pt x="275" y="83"/>
                    <a:pt x="282" y="76"/>
                    <a:pt x="290" y="76"/>
                  </a:cubicBezTo>
                  <a:cubicBezTo>
                    <a:pt x="298" y="76"/>
                    <a:pt x="305" y="83"/>
                    <a:pt x="305" y="91"/>
                  </a:cubicBezTo>
                  <a:cubicBezTo>
                    <a:pt x="305" y="144"/>
                    <a:pt x="305" y="144"/>
                    <a:pt x="305" y="144"/>
                  </a:cubicBezTo>
                  <a:cubicBezTo>
                    <a:pt x="305" y="152"/>
                    <a:pt x="298" y="159"/>
                    <a:pt x="290" y="159"/>
                  </a:cubicBezTo>
                  <a:close/>
                  <a:moveTo>
                    <a:pt x="15" y="159"/>
                  </a:moveTo>
                  <a:cubicBezTo>
                    <a:pt x="7" y="159"/>
                    <a:pt x="0" y="152"/>
                    <a:pt x="0" y="14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83"/>
                    <a:pt x="7" y="76"/>
                    <a:pt x="15" y="76"/>
                  </a:cubicBezTo>
                  <a:cubicBezTo>
                    <a:pt x="23" y="76"/>
                    <a:pt x="30" y="83"/>
                    <a:pt x="30" y="91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52"/>
                    <a:pt x="23" y="159"/>
                    <a:pt x="15" y="159"/>
                  </a:cubicBezTo>
                  <a:close/>
                  <a:moveTo>
                    <a:pt x="263" y="58"/>
                  </a:moveTo>
                  <a:cubicBezTo>
                    <a:pt x="260" y="58"/>
                    <a:pt x="258" y="57"/>
                    <a:pt x="255" y="56"/>
                  </a:cubicBezTo>
                  <a:cubicBezTo>
                    <a:pt x="209" y="29"/>
                    <a:pt x="209" y="29"/>
                    <a:pt x="209" y="29"/>
                  </a:cubicBezTo>
                  <a:cubicBezTo>
                    <a:pt x="202" y="25"/>
                    <a:pt x="200" y="16"/>
                    <a:pt x="204" y="9"/>
                  </a:cubicBezTo>
                  <a:cubicBezTo>
                    <a:pt x="208" y="2"/>
                    <a:pt x="217" y="0"/>
                    <a:pt x="224" y="4"/>
                  </a:cubicBezTo>
                  <a:cubicBezTo>
                    <a:pt x="270" y="30"/>
                    <a:pt x="270" y="30"/>
                    <a:pt x="270" y="30"/>
                  </a:cubicBezTo>
                  <a:cubicBezTo>
                    <a:pt x="277" y="34"/>
                    <a:pt x="280" y="43"/>
                    <a:pt x="276" y="50"/>
                  </a:cubicBezTo>
                  <a:cubicBezTo>
                    <a:pt x="273" y="55"/>
                    <a:pt x="268" y="58"/>
                    <a:pt x="263" y="58"/>
                  </a:cubicBezTo>
                  <a:close/>
                  <a:moveTo>
                    <a:pt x="43" y="58"/>
                  </a:moveTo>
                  <a:cubicBezTo>
                    <a:pt x="38" y="58"/>
                    <a:pt x="33" y="55"/>
                    <a:pt x="30" y="50"/>
                  </a:cubicBezTo>
                  <a:cubicBezTo>
                    <a:pt x="26" y="43"/>
                    <a:pt x="29" y="34"/>
                    <a:pt x="36" y="30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9" y="0"/>
                    <a:pt x="98" y="2"/>
                    <a:pt x="102" y="9"/>
                  </a:cubicBezTo>
                  <a:cubicBezTo>
                    <a:pt x="106" y="16"/>
                    <a:pt x="104" y="25"/>
                    <a:pt x="97" y="29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8" y="57"/>
                    <a:pt x="45" y="58"/>
                    <a:pt x="43" y="5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0" name="Freeform 355"/>
            <p:cNvSpPr>
              <a:spLocks noEditPoints="1"/>
            </p:cNvSpPr>
            <p:nvPr/>
          </p:nvSpPr>
          <p:spPr bwMode="auto">
            <a:xfrm>
              <a:off x="7407275" y="1133475"/>
              <a:ext cx="57150" cy="57150"/>
            </a:xfrm>
            <a:custGeom>
              <a:avLst/>
              <a:gdLst>
                <a:gd name="T0" fmla="*/ 46 w 92"/>
                <a:gd name="T1" fmla="*/ 93 h 93"/>
                <a:gd name="T2" fmla="*/ 0 w 92"/>
                <a:gd name="T3" fmla="*/ 47 h 93"/>
                <a:gd name="T4" fmla="*/ 46 w 92"/>
                <a:gd name="T5" fmla="*/ 0 h 93"/>
                <a:gd name="T6" fmla="*/ 92 w 92"/>
                <a:gd name="T7" fmla="*/ 47 h 93"/>
                <a:gd name="T8" fmla="*/ 46 w 92"/>
                <a:gd name="T9" fmla="*/ 93 h 93"/>
                <a:gd name="T10" fmla="*/ 46 w 92"/>
                <a:gd name="T11" fmla="*/ 29 h 93"/>
                <a:gd name="T12" fmla="*/ 29 w 92"/>
                <a:gd name="T13" fmla="*/ 47 h 93"/>
                <a:gd name="T14" fmla="*/ 46 w 92"/>
                <a:gd name="T15" fmla="*/ 64 h 93"/>
                <a:gd name="T16" fmla="*/ 62 w 92"/>
                <a:gd name="T17" fmla="*/ 47 h 93"/>
                <a:gd name="T18" fmla="*/ 46 w 92"/>
                <a:gd name="T19" fmla="*/ 2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93">
                  <a:moveTo>
                    <a:pt x="46" y="93"/>
                  </a:moveTo>
                  <a:cubicBezTo>
                    <a:pt x="20" y="93"/>
                    <a:pt x="0" y="72"/>
                    <a:pt x="0" y="47"/>
                  </a:cubicBezTo>
                  <a:cubicBezTo>
                    <a:pt x="0" y="21"/>
                    <a:pt x="20" y="0"/>
                    <a:pt x="46" y="0"/>
                  </a:cubicBezTo>
                  <a:cubicBezTo>
                    <a:pt x="71" y="0"/>
                    <a:pt x="92" y="21"/>
                    <a:pt x="92" y="47"/>
                  </a:cubicBezTo>
                  <a:cubicBezTo>
                    <a:pt x="92" y="72"/>
                    <a:pt x="71" y="93"/>
                    <a:pt x="46" y="93"/>
                  </a:cubicBezTo>
                  <a:close/>
                  <a:moveTo>
                    <a:pt x="46" y="29"/>
                  </a:moveTo>
                  <a:cubicBezTo>
                    <a:pt x="37" y="29"/>
                    <a:pt x="29" y="37"/>
                    <a:pt x="29" y="47"/>
                  </a:cubicBezTo>
                  <a:cubicBezTo>
                    <a:pt x="29" y="56"/>
                    <a:pt x="37" y="64"/>
                    <a:pt x="46" y="64"/>
                  </a:cubicBezTo>
                  <a:cubicBezTo>
                    <a:pt x="55" y="64"/>
                    <a:pt x="62" y="56"/>
                    <a:pt x="62" y="47"/>
                  </a:cubicBezTo>
                  <a:cubicBezTo>
                    <a:pt x="62" y="37"/>
                    <a:pt x="55" y="29"/>
                    <a:pt x="46" y="2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1" name="Freeform 356"/>
            <p:cNvSpPr>
              <a:spLocks noEditPoints="1"/>
            </p:cNvSpPr>
            <p:nvPr/>
          </p:nvSpPr>
          <p:spPr bwMode="auto">
            <a:xfrm>
              <a:off x="7407275" y="1328738"/>
              <a:ext cx="57150" cy="58738"/>
            </a:xfrm>
            <a:custGeom>
              <a:avLst/>
              <a:gdLst>
                <a:gd name="T0" fmla="*/ 46 w 92"/>
                <a:gd name="T1" fmla="*/ 94 h 94"/>
                <a:gd name="T2" fmla="*/ 0 w 92"/>
                <a:gd name="T3" fmla="*/ 47 h 94"/>
                <a:gd name="T4" fmla="*/ 46 w 92"/>
                <a:gd name="T5" fmla="*/ 0 h 94"/>
                <a:gd name="T6" fmla="*/ 92 w 92"/>
                <a:gd name="T7" fmla="*/ 47 h 94"/>
                <a:gd name="T8" fmla="*/ 46 w 92"/>
                <a:gd name="T9" fmla="*/ 94 h 94"/>
                <a:gd name="T10" fmla="*/ 46 w 92"/>
                <a:gd name="T11" fmla="*/ 30 h 94"/>
                <a:gd name="T12" fmla="*/ 29 w 92"/>
                <a:gd name="T13" fmla="*/ 47 h 94"/>
                <a:gd name="T14" fmla="*/ 46 w 92"/>
                <a:gd name="T15" fmla="*/ 64 h 94"/>
                <a:gd name="T16" fmla="*/ 62 w 92"/>
                <a:gd name="T17" fmla="*/ 47 h 94"/>
                <a:gd name="T18" fmla="*/ 46 w 92"/>
                <a:gd name="T19" fmla="*/ 3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94">
                  <a:moveTo>
                    <a:pt x="46" y="94"/>
                  </a:moveTo>
                  <a:cubicBezTo>
                    <a:pt x="20" y="94"/>
                    <a:pt x="0" y="73"/>
                    <a:pt x="0" y="47"/>
                  </a:cubicBezTo>
                  <a:cubicBezTo>
                    <a:pt x="0" y="21"/>
                    <a:pt x="20" y="0"/>
                    <a:pt x="46" y="0"/>
                  </a:cubicBezTo>
                  <a:cubicBezTo>
                    <a:pt x="71" y="0"/>
                    <a:pt x="92" y="21"/>
                    <a:pt x="92" y="47"/>
                  </a:cubicBezTo>
                  <a:cubicBezTo>
                    <a:pt x="92" y="73"/>
                    <a:pt x="71" y="94"/>
                    <a:pt x="46" y="94"/>
                  </a:cubicBezTo>
                  <a:close/>
                  <a:moveTo>
                    <a:pt x="46" y="30"/>
                  </a:moveTo>
                  <a:cubicBezTo>
                    <a:pt x="37" y="30"/>
                    <a:pt x="29" y="37"/>
                    <a:pt x="29" y="47"/>
                  </a:cubicBezTo>
                  <a:cubicBezTo>
                    <a:pt x="29" y="56"/>
                    <a:pt x="37" y="64"/>
                    <a:pt x="46" y="64"/>
                  </a:cubicBezTo>
                  <a:cubicBezTo>
                    <a:pt x="55" y="64"/>
                    <a:pt x="62" y="56"/>
                    <a:pt x="62" y="47"/>
                  </a:cubicBezTo>
                  <a:cubicBezTo>
                    <a:pt x="62" y="37"/>
                    <a:pt x="55" y="30"/>
                    <a:pt x="46" y="3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2" name="Freeform 357"/>
            <p:cNvSpPr>
              <a:spLocks noEditPoints="1"/>
            </p:cNvSpPr>
            <p:nvPr/>
          </p:nvSpPr>
          <p:spPr bwMode="auto">
            <a:xfrm>
              <a:off x="7318375" y="1276350"/>
              <a:ext cx="65087" cy="61913"/>
            </a:xfrm>
            <a:custGeom>
              <a:avLst/>
              <a:gdLst>
                <a:gd name="T0" fmla="*/ 53 w 107"/>
                <a:gd name="T1" fmla="*/ 99 h 99"/>
                <a:gd name="T2" fmla="*/ 13 w 107"/>
                <a:gd name="T3" fmla="*/ 76 h 99"/>
                <a:gd name="T4" fmla="*/ 13 w 107"/>
                <a:gd name="T5" fmla="*/ 76 h 99"/>
                <a:gd name="T6" fmla="*/ 30 w 107"/>
                <a:gd name="T7" fmla="*/ 12 h 99"/>
                <a:gd name="T8" fmla="*/ 94 w 107"/>
                <a:gd name="T9" fmla="*/ 29 h 99"/>
                <a:gd name="T10" fmla="*/ 77 w 107"/>
                <a:gd name="T11" fmla="*/ 93 h 99"/>
                <a:gd name="T12" fmla="*/ 53 w 107"/>
                <a:gd name="T13" fmla="*/ 99 h 99"/>
                <a:gd name="T14" fmla="*/ 39 w 107"/>
                <a:gd name="T15" fmla="*/ 61 h 99"/>
                <a:gd name="T16" fmla="*/ 62 w 107"/>
                <a:gd name="T17" fmla="*/ 67 h 99"/>
                <a:gd name="T18" fmla="*/ 68 w 107"/>
                <a:gd name="T19" fmla="*/ 44 h 99"/>
                <a:gd name="T20" fmla="*/ 45 w 107"/>
                <a:gd name="T21" fmla="*/ 38 h 99"/>
                <a:gd name="T22" fmla="*/ 39 w 107"/>
                <a:gd name="T23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99">
                  <a:moveTo>
                    <a:pt x="53" y="99"/>
                  </a:moveTo>
                  <a:cubicBezTo>
                    <a:pt x="37" y="99"/>
                    <a:pt x="22" y="91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0" y="53"/>
                    <a:pt x="8" y="25"/>
                    <a:pt x="30" y="12"/>
                  </a:cubicBezTo>
                  <a:cubicBezTo>
                    <a:pt x="53" y="0"/>
                    <a:pt x="81" y="7"/>
                    <a:pt x="94" y="29"/>
                  </a:cubicBezTo>
                  <a:cubicBezTo>
                    <a:pt x="107" y="52"/>
                    <a:pt x="99" y="80"/>
                    <a:pt x="77" y="93"/>
                  </a:cubicBezTo>
                  <a:cubicBezTo>
                    <a:pt x="69" y="97"/>
                    <a:pt x="61" y="99"/>
                    <a:pt x="53" y="99"/>
                  </a:cubicBezTo>
                  <a:close/>
                  <a:moveTo>
                    <a:pt x="39" y="61"/>
                  </a:moveTo>
                  <a:cubicBezTo>
                    <a:pt x="44" y="69"/>
                    <a:pt x="54" y="72"/>
                    <a:pt x="62" y="67"/>
                  </a:cubicBezTo>
                  <a:cubicBezTo>
                    <a:pt x="70" y="63"/>
                    <a:pt x="73" y="52"/>
                    <a:pt x="68" y="44"/>
                  </a:cubicBezTo>
                  <a:cubicBezTo>
                    <a:pt x="63" y="36"/>
                    <a:pt x="53" y="33"/>
                    <a:pt x="45" y="38"/>
                  </a:cubicBezTo>
                  <a:cubicBezTo>
                    <a:pt x="37" y="43"/>
                    <a:pt x="34" y="53"/>
                    <a:pt x="39" y="61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3" name="Freeform 358"/>
            <p:cNvSpPr>
              <a:spLocks noEditPoints="1"/>
            </p:cNvSpPr>
            <p:nvPr/>
          </p:nvSpPr>
          <p:spPr bwMode="auto">
            <a:xfrm>
              <a:off x="7488238" y="1177925"/>
              <a:ext cx="65087" cy="61913"/>
            </a:xfrm>
            <a:custGeom>
              <a:avLst/>
              <a:gdLst>
                <a:gd name="T0" fmla="*/ 53 w 106"/>
                <a:gd name="T1" fmla="*/ 99 h 99"/>
                <a:gd name="T2" fmla="*/ 13 w 106"/>
                <a:gd name="T3" fmla="*/ 77 h 99"/>
                <a:gd name="T4" fmla="*/ 13 w 106"/>
                <a:gd name="T5" fmla="*/ 76 h 99"/>
                <a:gd name="T6" fmla="*/ 30 w 106"/>
                <a:gd name="T7" fmla="*/ 13 h 99"/>
                <a:gd name="T8" fmla="*/ 94 w 106"/>
                <a:gd name="T9" fmla="*/ 29 h 99"/>
                <a:gd name="T10" fmla="*/ 77 w 106"/>
                <a:gd name="T11" fmla="*/ 93 h 99"/>
                <a:gd name="T12" fmla="*/ 53 w 106"/>
                <a:gd name="T13" fmla="*/ 99 h 99"/>
                <a:gd name="T14" fmla="*/ 39 w 106"/>
                <a:gd name="T15" fmla="*/ 62 h 99"/>
                <a:gd name="T16" fmla="*/ 62 w 106"/>
                <a:gd name="T17" fmla="*/ 67 h 99"/>
                <a:gd name="T18" fmla="*/ 68 w 106"/>
                <a:gd name="T19" fmla="*/ 44 h 99"/>
                <a:gd name="T20" fmla="*/ 44 w 106"/>
                <a:gd name="T21" fmla="*/ 38 h 99"/>
                <a:gd name="T22" fmla="*/ 39 w 106"/>
                <a:gd name="T23" fmla="*/ 6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9">
                  <a:moveTo>
                    <a:pt x="53" y="99"/>
                  </a:moveTo>
                  <a:cubicBezTo>
                    <a:pt x="37" y="99"/>
                    <a:pt x="22" y="91"/>
                    <a:pt x="13" y="77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0" y="53"/>
                    <a:pt x="8" y="26"/>
                    <a:pt x="30" y="13"/>
                  </a:cubicBezTo>
                  <a:cubicBezTo>
                    <a:pt x="53" y="0"/>
                    <a:pt x="81" y="7"/>
                    <a:pt x="94" y="29"/>
                  </a:cubicBezTo>
                  <a:cubicBezTo>
                    <a:pt x="106" y="52"/>
                    <a:pt x="99" y="80"/>
                    <a:pt x="77" y="93"/>
                  </a:cubicBezTo>
                  <a:cubicBezTo>
                    <a:pt x="69" y="97"/>
                    <a:pt x="61" y="99"/>
                    <a:pt x="53" y="99"/>
                  </a:cubicBezTo>
                  <a:close/>
                  <a:moveTo>
                    <a:pt x="39" y="62"/>
                  </a:moveTo>
                  <a:cubicBezTo>
                    <a:pt x="43" y="70"/>
                    <a:pt x="54" y="72"/>
                    <a:pt x="62" y="67"/>
                  </a:cubicBezTo>
                  <a:cubicBezTo>
                    <a:pt x="70" y="63"/>
                    <a:pt x="73" y="52"/>
                    <a:pt x="68" y="44"/>
                  </a:cubicBezTo>
                  <a:cubicBezTo>
                    <a:pt x="63" y="36"/>
                    <a:pt x="53" y="34"/>
                    <a:pt x="44" y="38"/>
                  </a:cubicBezTo>
                  <a:cubicBezTo>
                    <a:pt x="37" y="43"/>
                    <a:pt x="34" y="53"/>
                    <a:pt x="39" y="6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4" name="Freeform 359"/>
            <p:cNvSpPr>
              <a:spLocks noEditPoints="1"/>
            </p:cNvSpPr>
            <p:nvPr/>
          </p:nvSpPr>
          <p:spPr bwMode="auto">
            <a:xfrm>
              <a:off x="7488238" y="1276350"/>
              <a:ext cx="65087" cy="61913"/>
            </a:xfrm>
            <a:custGeom>
              <a:avLst/>
              <a:gdLst>
                <a:gd name="T0" fmla="*/ 53 w 106"/>
                <a:gd name="T1" fmla="*/ 99 h 99"/>
                <a:gd name="T2" fmla="*/ 30 w 106"/>
                <a:gd name="T3" fmla="*/ 93 h 99"/>
                <a:gd name="T4" fmla="*/ 13 w 106"/>
                <a:gd name="T5" fmla="*/ 29 h 99"/>
                <a:gd name="T6" fmla="*/ 77 w 106"/>
                <a:gd name="T7" fmla="*/ 12 h 99"/>
                <a:gd name="T8" fmla="*/ 94 w 106"/>
                <a:gd name="T9" fmla="*/ 76 h 99"/>
                <a:gd name="T10" fmla="*/ 94 w 106"/>
                <a:gd name="T11" fmla="*/ 76 h 99"/>
                <a:gd name="T12" fmla="*/ 53 w 106"/>
                <a:gd name="T13" fmla="*/ 99 h 99"/>
                <a:gd name="T14" fmla="*/ 53 w 106"/>
                <a:gd name="T15" fmla="*/ 36 h 99"/>
                <a:gd name="T16" fmla="*/ 39 w 106"/>
                <a:gd name="T17" fmla="*/ 44 h 99"/>
                <a:gd name="T18" fmla="*/ 45 w 106"/>
                <a:gd name="T19" fmla="*/ 67 h 99"/>
                <a:gd name="T20" fmla="*/ 68 w 106"/>
                <a:gd name="T21" fmla="*/ 61 h 99"/>
                <a:gd name="T22" fmla="*/ 62 w 106"/>
                <a:gd name="T23" fmla="*/ 38 h 99"/>
                <a:gd name="T24" fmla="*/ 53 w 106"/>
                <a:gd name="T25" fmla="*/ 3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99">
                  <a:moveTo>
                    <a:pt x="53" y="99"/>
                  </a:moveTo>
                  <a:cubicBezTo>
                    <a:pt x="45" y="99"/>
                    <a:pt x="37" y="97"/>
                    <a:pt x="30" y="93"/>
                  </a:cubicBezTo>
                  <a:cubicBezTo>
                    <a:pt x="8" y="80"/>
                    <a:pt x="0" y="52"/>
                    <a:pt x="13" y="29"/>
                  </a:cubicBezTo>
                  <a:cubicBezTo>
                    <a:pt x="26" y="7"/>
                    <a:pt x="54" y="0"/>
                    <a:pt x="77" y="12"/>
                  </a:cubicBezTo>
                  <a:cubicBezTo>
                    <a:pt x="99" y="25"/>
                    <a:pt x="106" y="53"/>
                    <a:pt x="94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85" y="91"/>
                    <a:pt x="69" y="99"/>
                    <a:pt x="53" y="99"/>
                  </a:cubicBezTo>
                  <a:close/>
                  <a:moveTo>
                    <a:pt x="53" y="36"/>
                  </a:moveTo>
                  <a:cubicBezTo>
                    <a:pt x="47" y="36"/>
                    <a:pt x="42" y="39"/>
                    <a:pt x="39" y="44"/>
                  </a:cubicBezTo>
                  <a:cubicBezTo>
                    <a:pt x="34" y="52"/>
                    <a:pt x="37" y="63"/>
                    <a:pt x="45" y="67"/>
                  </a:cubicBezTo>
                  <a:cubicBezTo>
                    <a:pt x="53" y="72"/>
                    <a:pt x="63" y="69"/>
                    <a:pt x="68" y="61"/>
                  </a:cubicBezTo>
                  <a:cubicBezTo>
                    <a:pt x="72" y="53"/>
                    <a:pt x="70" y="43"/>
                    <a:pt x="62" y="38"/>
                  </a:cubicBezTo>
                  <a:cubicBezTo>
                    <a:pt x="59" y="36"/>
                    <a:pt x="56" y="36"/>
                    <a:pt x="53" y="3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5" name="Freeform 360"/>
            <p:cNvSpPr>
              <a:spLocks noEditPoints="1"/>
            </p:cNvSpPr>
            <p:nvPr/>
          </p:nvSpPr>
          <p:spPr bwMode="auto">
            <a:xfrm>
              <a:off x="7318375" y="1177925"/>
              <a:ext cx="65087" cy="61913"/>
            </a:xfrm>
            <a:custGeom>
              <a:avLst/>
              <a:gdLst>
                <a:gd name="T0" fmla="*/ 54 w 107"/>
                <a:gd name="T1" fmla="*/ 99 h 99"/>
                <a:gd name="T2" fmla="*/ 30 w 107"/>
                <a:gd name="T3" fmla="*/ 93 h 99"/>
                <a:gd name="T4" fmla="*/ 13 w 107"/>
                <a:gd name="T5" fmla="*/ 30 h 99"/>
                <a:gd name="T6" fmla="*/ 77 w 107"/>
                <a:gd name="T7" fmla="*/ 12 h 99"/>
                <a:gd name="T8" fmla="*/ 94 w 107"/>
                <a:gd name="T9" fmla="*/ 76 h 99"/>
                <a:gd name="T10" fmla="*/ 94 w 107"/>
                <a:gd name="T11" fmla="*/ 77 h 99"/>
                <a:gd name="T12" fmla="*/ 54 w 107"/>
                <a:gd name="T13" fmla="*/ 99 h 99"/>
                <a:gd name="T14" fmla="*/ 54 w 107"/>
                <a:gd name="T15" fmla="*/ 36 h 99"/>
                <a:gd name="T16" fmla="*/ 39 w 107"/>
                <a:gd name="T17" fmla="*/ 44 h 99"/>
                <a:gd name="T18" fmla="*/ 45 w 107"/>
                <a:gd name="T19" fmla="*/ 68 h 99"/>
                <a:gd name="T20" fmla="*/ 68 w 107"/>
                <a:gd name="T21" fmla="*/ 62 h 99"/>
                <a:gd name="T22" fmla="*/ 62 w 107"/>
                <a:gd name="T23" fmla="*/ 38 h 99"/>
                <a:gd name="T24" fmla="*/ 54 w 107"/>
                <a:gd name="T25" fmla="*/ 3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99">
                  <a:moveTo>
                    <a:pt x="54" y="99"/>
                  </a:moveTo>
                  <a:cubicBezTo>
                    <a:pt x="46" y="99"/>
                    <a:pt x="38" y="97"/>
                    <a:pt x="30" y="93"/>
                  </a:cubicBezTo>
                  <a:cubicBezTo>
                    <a:pt x="8" y="80"/>
                    <a:pt x="0" y="52"/>
                    <a:pt x="13" y="30"/>
                  </a:cubicBezTo>
                  <a:cubicBezTo>
                    <a:pt x="26" y="7"/>
                    <a:pt x="54" y="0"/>
                    <a:pt x="77" y="12"/>
                  </a:cubicBezTo>
                  <a:cubicBezTo>
                    <a:pt x="99" y="26"/>
                    <a:pt x="107" y="53"/>
                    <a:pt x="94" y="76"/>
                  </a:cubicBezTo>
                  <a:cubicBezTo>
                    <a:pt x="94" y="76"/>
                    <a:pt x="94" y="76"/>
                    <a:pt x="94" y="77"/>
                  </a:cubicBezTo>
                  <a:cubicBezTo>
                    <a:pt x="85" y="91"/>
                    <a:pt x="70" y="99"/>
                    <a:pt x="54" y="99"/>
                  </a:cubicBezTo>
                  <a:close/>
                  <a:moveTo>
                    <a:pt x="54" y="36"/>
                  </a:moveTo>
                  <a:cubicBezTo>
                    <a:pt x="48" y="36"/>
                    <a:pt x="42" y="39"/>
                    <a:pt x="39" y="44"/>
                  </a:cubicBezTo>
                  <a:cubicBezTo>
                    <a:pt x="34" y="52"/>
                    <a:pt x="37" y="63"/>
                    <a:pt x="45" y="68"/>
                  </a:cubicBezTo>
                  <a:cubicBezTo>
                    <a:pt x="53" y="72"/>
                    <a:pt x="63" y="70"/>
                    <a:pt x="68" y="62"/>
                  </a:cubicBezTo>
                  <a:cubicBezTo>
                    <a:pt x="73" y="53"/>
                    <a:pt x="70" y="43"/>
                    <a:pt x="62" y="38"/>
                  </a:cubicBezTo>
                  <a:cubicBezTo>
                    <a:pt x="59" y="37"/>
                    <a:pt x="56" y="36"/>
                    <a:pt x="54" y="3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44" name="Группа 1943"/>
          <p:cNvGrpSpPr/>
          <p:nvPr/>
        </p:nvGrpSpPr>
        <p:grpSpPr>
          <a:xfrm>
            <a:off x="765176" y="1022350"/>
            <a:ext cx="368300" cy="428625"/>
            <a:chOff x="765176" y="1022350"/>
            <a:chExt cx="368300" cy="428625"/>
          </a:xfrm>
        </p:grpSpPr>
        <p:sp>
          <p:nvSpPr>
            <p:cNvPr id="1864" name="Freeform 364"/>
            <p:cNvSpPr>
              <a:spLocks noEditPoints="1"/>
            </p:cNvSpPr>
            <p:nvPr/>
          </p:nvSpPr>
          <p:spPr bwMode="auto">
            <a:xfrm>
              <a:off x="765176" y="1022350"/>
              <a:ext cx="368300" cy="428625"/>
            </a:xfrm>
            <a:custGeom>
              <a:avLst/>
              <a:gdLst>
                <a:gd name="T0" fmla="*/ 40 w 1062"/>
                <a:gd name="T1" fmla="*/ 199 h 1240"/>
                <a:gd name="T2" fmla="*/ 402 w 1062"/>
                <a:gd name="T3" fmla="*/ 199 h 1240"/>
                <a:gd name="T4" fmla="*/ 660 w 1062"/>
                <a:gd name="T5" fmla="*/ 199 h 1240"/>
                <a:gd name="T6" fmla="*/ 1022 w 1062"/>
                <a:gd name="T7" fmla="*/ 199 h 1240"/>
                <a:gd name="T8" fmla="*/ 1022 w 1062"/>
                <a:gd name="T9" fmla="*/ 353 h 1240"/>
                <a:gd name="T10" fmla="*/ 995 w 1062"/>
                <a:gd name="T11" fmla="*/ 353 h 1240"/>
                <a:gd name="T12" fmla="*/ 67 w 1062"/>
                <a:gd name="T13" fmla="*/ 353 h 1240"/>
                <a:gd name="T14" fmla="*/ 40 w 1062"/>
                <a:gd name="T15" fmla="*/ 353 h 1240"/>
                <a:gd name="T16" fmla="*/ 40 w 1062"/>
                <a:gd name="T17" fmla="*/ 199 h 1240"/>
                <a:gd name="T18" fmla="*/ 419 w 1062"/>
                <a:gd name="T19" fmla="*/ 152 h 1240"/>
                <a:gd name="T20" fmla="*/ 531 w 1062"/>
                <a:gd name="T21" fmla="*/ 40 h 1240"/>
                <a:gd name="T22" fmla="*/ 643 w 1062"/>
                <a:gd name="T23" fmla="*/ 152 h 1240"/>
                <a:gd name="T24" fmla="*/ 643 w 1062"/>
                <a:gd name="T25" fmla="*/ 159 h 1240"/>
                <a:gd name="T26" fmla="*/ 419 w 1062"/>
                <a:gd name="T27" fmla="*/ 159 h 1240"/>
                <a:gd name="T28" fmla="*/ 419 w 1062"/>
                <a:gd name="T29" fmla="*/ 152 h 1240"/>
                <a:gd name="T30" fmla="*/ 975 w 1062"/>
                <a:gd name="T31" fmla="*/ 1107 h 1240"/>
                <a:gd name="T32" fmla="*/ 882 w 1062"/>
                <a:gd name="T33" fmla="*/ 1200 h 1240"/>
                <a:gd name="T34" fmla="*/ 180 w 1062"/>
                <a:gd name="T35" fmla="*/ 1200 h 1240"/>
                <a:gd name="T36" fmla="*/ 87 w 1062"/>
                <a:gd name="T37" fmla="*/ 1107 h 1240"/>
                <a:gd name="T38" fmla="*/ 87 w 1062"/>
                <a:gd name="T39" fmla="*/ 393 h 1240"/>
                <a:gd name="T40" fmla="*/ 975 w 1062"/>
                <a:gd name="T41" fmla="*/ 393 h 1240"/>
                <a:gd name="T42" fmla="*/ 975 w 1062"/>
                <a:gd name="T43" fmla="*/ 1107 h 1240"/>
                <a:gd name="T44" fmla="*/ 20 w 1062"/>
                <a:gd name="T45" fmla="*/ 393 h 1240"/>
                <a:gd name="T46" fmla="*/ 47 w 1062"/>
                <a:gd name="T47" fmla="*/ 393 h 1240"/>
                <a:gd name="T48" fmla="*/ 47 w 1062"/>
                <a:gd name="T49" fmla="*/ 1107 h 1240"/>
                <a:gd name="T50" fmla="*/ 180 w 1062"/>
                <a:gd name="T51" fmla="*/ 1240 h 1240"/>
                <a:gd name="T52" fmla="*/ 882 w 1062"/>
                <a:gd name="T53" fmla="*/ 1240 h 1240"/>
                <a:gd name="T54" fmla="*/ 1015 w 1062"/>
                <a:gd name="T55" fmla="*/ 1107 h 1240"/>
                <a:gd name="T56" fmla="*/ 1015 w 1062"/>
                <a:gd name="T57" fmla="*/ 393 h 1240"/>
                <a:gd name="T58" fmla="*/ 1042 w 1062"/>
                <a:gd name="T59" fmla="*/ 393 h 1240"/>
                <a:gd name="T60" fmla="*/ 1062 w 1062"/>
                <a:gd name="T61" fmla="*/ 373 h 1240"/>
                <a:gd name="T62" fmla="*/ 1062 w 1062"/>
                <a:gd name="T63" fmla="*/ 179 h 1240"/>
                <a:gd name="T64" fmla="*/ 1042 w 1062"/>
                <a:gd name="T65" fmla="*/ 159 h 1240"/>
                <a:gd name="T66" fmla="*/ 683 w 1062"/>
                <a:gd name="T67" fmla="*/ 159 h 1240"/>
                <a:gd name="T68" fmla="*/ 683 w 1062"/>
                <a:gd name="T69" fmla="*/ 152 h 1240"/>
                <a:gd name="T70" fmla="*/ 531 w 1062"/>
                <a:gd name="T71" fmla="*/ 0 h 1240"/>
                <a:gd name="T72" fmla="*/ 379 w 1062"/>
                <a:gd name="T73" fmla="*/ 152 h 1240"/>
                <a:gd name="T74" fmla="*/ 379 w 1062"/>
                <a:gd name="T75" fmla="*/ 159 h 1240"/>
                <a:gd name="T76" fmla="*/ 20 w 1062"/>
                <a:gd name="T77" fmla="*/ 159 h 1240"/>
                <a:gd name="T78" fmla="*/ 0 w 1062"/>
                <a:gd name="T79" fmla="*/ 179 h 1240"/>
                <a:gd name="T80" fmla="*/ 0 w 1062"/>
                <a:gd name="T81" fmla="*/ 373 h 1240"/>
                <a:gd name="T82" fmla="*/ 20 w 1062"/>
                <a:gd name="T83" fmla="*/ 393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2" h="1240">
                  <a:moveTo>
                    <a:pt x="40" y="199"/>
                  </a:moveTo>
                  <a:cubicBezTo>
                    <a:pt x="402" y="199"/>
                    <a:pt x="402" y="199"/>
                    <a:pt x="402" y="199"/>
                  </a:cubicBezTo>
                  <a:cubicBezTo>
                    <a:pt x="660" y="199"/>
                    <a:pt x="660" y="199"/>
                    <a:pt x="660" y="199"/>
                  </a:cubicBezTo>
                  <a:cubicBezTo>
                    <a:pt x="1022" y="199"/>
                    <a:pt x="1022" y="199"/>
                    <a:pt x="1022" y="199"/>
                  </a:cubicBezTo>
                  <a:cubicBezTo>
                    <a:pt x="1022" y="353"/>
                    <a:pt x="1022" y="353"/>
                    <a:pt x="1022" y="353"/>
                  </a:cubicBezTo>
                  <a:cubicBezTo>
                    <a:pt x="995" y="353"/>
                    <a:pt x="995" y="353"/>
                    <a:pt x="995" y="353"/>
                  </a:cubicBezTo>
                  <a:cubicBezTo>
                    <a:pt x="67" y="353"/>
                    <a:pt x="67" y="353"/>
                    <a:pt x="67" y="353"/>
                  </a:cubicBezTo>
                  <a:cubicBezTo>
                    <a:pt x="40" y="353"/>
                    <a:pt x="40" y="353"/>
                    <a:pt x="40" y="353"/>
                  </a:cubicBezTo>
                  <a:cubicBezTo>
                    <a:pt x="40" y="199"/>
                    <a:pt x="40" y="199"/>
                    <a:pt x="40" y="199"/>
                  </a:cubicBezTo>
                  <a:close/>
                  <a:moveTo>
                    <a:pt x="419" y="152"/>
                  </a:moveTo>
                  <a:cubicBezTo>
                    <a:pt x="419" y="90"/>
                    <a:pt x="469" y="40"/>
                    <a:pt x="531" y="40"/>
                  </a:cubicBezTo>
                  <a:cubicBezTo>
                    <a:pt x="593" y="40"/>
                    <a:pt x="643" y="90"/>
                    <a:pt x="643" y="152"/>
                  </a:cubicBezTo>
                  <a:cubicBezTo>
                    <a:pt x="643" y="154"/>
                    <a:pt x="643" y="157"/>
                    <a:pt x="643" y="159"/>
                  </a:cubicBezTo>
                  <a:cubicBezTo>
                    <a:pt x="419" y="159"/>
                    <a:pt x="419" y="159"/>
                    <a:pt x="419" y="159"/>
                  </a:cubicBezTo>
                  <a:cubicBezTo>
                    <a:pt x="419" y="157"/>
                    <a:pt x="419" y="154"/>
                    <a:pt x="419" y="152"/>
                  </a:cubicBezTo>
                  <a:close/>
                  <a:moveTo>
                    <a:pt x="975" y="1107"/>
                  </a:moveTo>
                  <a:cubicBezTo>
                    <a:pt x="975" y="1158"/>
                    <a:pt x="933" y="1200"/>
                    <a:pt x="882" y="1200"/>
                  </a:cubicBezTo>
                  <a:cubicBezTo>
                    <a:pt x="180" y="1200"/>
                    <a:pt x="180" y="1200"/>
                    <a:pt x="180" y="1200"/>
                  </a:cubicBezTo>
                  <a:cubicBezTo>
                    <a:pt x="129" y="1200"/>
                    <a:pt x="87" y="1158"/>
                    <a:pt x="87" y="1107"/>
                  </a:cubicBezTo>
                  <a:cubicBezTo>
                    <a:pt x="87" y="393"/>
                    <a:pt x="87" y="393"/>
                    <a:pt x="87" y="393"/>
                  </a:cubicBezTo>
                  <a:cubicBezTo>
                    <a:pt x="975" y="393"/>
                    <a:pt x="975" y="393"/>
                    <a:pt x="975" y="393"/>
                  </a:cubicBezTo>
                  <a:cubicBezTo>
                    <a:pt x="975" y="1107"/>
                    <a:pt x="975" y="1107"/>
                    <a:pt x="975" y="1107"/>
                  </a:cubicBezTo>
                  <a:close/>
                  <a:moveTo>
                    <a:pt x="20" y="393"/>
                  </a:moveTo>
                  <a:cubicBezTo>
                    <a:pt x="47" y="393"/>
                    <a:pt x="47" y="393"/>
                    <a:pt x="47" y="393"/>
                  </a:cubicBezTo>
                  <a:cubicBezTo>
                    <a:pt x="47" y="1107"/>
                    <a:pt x="47" y="1107"/>
                    <a:pt x="47" y="1107"/>
                  </a:cubicBezTo>
                  <a:cubicBezTo>
                    <a:pt x="47" y="1180"/>
                    <a:pt x="107" y="1240"/>
                    <a:pt x="180" y="1240"/>
                  </a:cubicBezTo>
                  <a:cubicBezTo>
                    <a:pt x="882" y="1240"/>
                    <a:pt x="882" y="1240"/>
                    <a:pt x="882" y="1240"/>
                  </a:cubicBezTo>
                  <a:cubicBezTo>
                    <a:pt x="955" y="1240"/>
                    <a:pt x="1015" y="1180"/>
                    <a:pt x="1015" y="1107"/>
                  </a:cubicBezTo>
                  <a:cubicBezTo>
                    <a:pt x="1015" y="393"/>
                    <a:pt x="1015" y="393"/>
                    <a:pt x="1015" y="393"/>
                  </a:cubicBezTo>
                  <a:cubicBezTo>
                    <a:pt x="1042" y="393"/>
                    <a:pt x="1042" y="393"/>
                    <a:pt x="1042" y="393"/>
                  </a:cubicBezTo>
                  <a:cubicBezTo>
                    <a:pt x="1053" y="393"/>
                    <a:pt x="1062" y="384"/>
                    <a:pt x="1062" y="373"/>
                  </a:cubicBezTo>
                  <a:cubicBezTo>
                    <a:pt x="1062" y="179"/>
                    <a:pt x="1062" y="179"/>
                    <a:pt x="1062" y="179"/>
                  </a:cubicBezTo>
                  <a:cubicBezTo>
                    <a:pt x="1062" y="168"/>
                    <a:pt x="1053" y="159"/>
                    <a:pt x="1042" y="159"/>
                  </a:cubicBezTo>
                  <a:cubicBezTo>
                    <a:pt x="683" y="159"/>
                    <a:pt x="683" y="159"/>
                    <a:pt x="683" y="159"/>
                  </a:cubicBezTo>
                  <a:cubicBezTo>
                    <a:pt x="683" y="156"/>
                    <a:pt x="683" y="154"/>
                    <a:pt x="683" y="152"/>
                  </a:cubicBezTo>
                  <a:cubicBezTo>
                    <a:pt x="683" y="68"/>
                    <a:pt x="615" y="0"/>
                    <a:pt x="531" y="0"/>
                  </a:cubicBezTo>
                  <a:cubicBezTo>
                    <a:pt x="447" y="0"/>
                    <a:pt x="379" y="68"/>
                    <a:pt x="379" y="152"/>
                  </a:cubicBezTo>
                  <a:cubicBezTo>
                    <a:pt x="379" y="154"/>
                    <a:pt x="379" y="156"/>
                    <a:pt x="379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9" y="159"/>
                    <a:pt x="0" y="168"/>
                    <a:pt x="0" y="179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84"/>
                    <a:pt x="9" y="393"/>
                    <a:pt x="20" y="39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5" name="Freeform 365"/>
            <p:cNvSpPr>
              <a:spLocks noEditPoints="1"/>
            </p:cNvSpPr>
            <p:nvPr/>
          </p:nvSpPr>
          <p:spPr bwMode="auto">
            <a:xfrm>
              <a:off x="833438" y="1193800"/>
              <a:ext cx="63500" cy="200025"/>
            </a:xfrm>
            <a:custGeom>
              <a:avLst/>
              <a:gdLst>
                <a:gd name="T0" fmla="*/ 40 w 180"/>
                <a:gd name="T1" fmla="*/ 68 h 576"/>
                <a:gd name="T2" fmla="*/ 68 w 180"/>
                <a:gd name="T3" fmla="*/ 40 h 576"/>
                <a:gd name="T4" fmla="*/ 111 w 180"/>
                <a:gd name="T5" fmla="*/ 40 h 576"/>
                <a:gd name="T6" fmla="*/ 140 w 180"/>
                <a:gd name="T7" fmla="*/ 68 h 576"/>
                <a:gd name="T8" fmla="*/ 140 w 180"/>
                <a:gd name="T9" fmla="*/ 507 h 576"/>
                <a:gd name="T10" fmla="*/ 111 w 180"/>
                <a:gd name="T11" fmla="*/ 536 h 576"/>
                <a:gd name="T12" fmla="*/ 68 w 180"/>
                <a:gd name="T13" fmla="*/ 536 h 576"/>
                <a:gd name="T14" fmla="*/ 40 w 180"/>
                <a:gd name="T15" fmla="*/ 507 h 576"/>
                <a:gd name="T16" fmla="*/ 40 w 180"/>
                <a:gd name="T17" fmla="*/ 68 h 576"/>
                <a:gd name="T18" fmla="*/ 68 w 180"/>
                <a:gd name="T19" fmla="*/ 576 h 576"/>
                <a:gd name="T20" fmla="*/ 111 w 180"/>
                <a:gd name="T21" fmla="*/ 576 h 576"/>
                <a:gd name="T22" fmla="*/ 180 w 180"/>
                <a:gd name="T23" fmla="*/ 507 h 576"/>
                <a:gd name="T24" fmla="*/ 180 w 180"/>
                <a:gd name="T25" fmla="*/ 68 h 576"/>
                <a:gd name="T26" fmla="*/ 111 w 180"/>
                <a:gd name="T27" fmla="*/ 0 h 576"/>
                <a:gd name="T28" fmla="*/ 68 w 180"/>
                <a:gd name="T29" fmla="*/ 0 h 576"/>
                <a:gd name="T30" fmla="*/ 0 w 180"/>
                <a:gd name="T31" fmla="*/ 68 h 576"/>
                <a:gd name="T32" fmla="*/ 0 w 180"/>
                <a:gd name="T33" fmla="*/ 507 h 576"/>
                <a:gd name="T34" fmla="*/ 68 w 180"/>
                <a:gd name="T35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0" h="576">
                  <a:moveTo>
                    <a:pt x="40" y="68"/>
                  </a:moveTo>
                  <a:cubicBezTo>
                    <a:pt x="40" y="53"/>
                    <a:pt x="52" y="40"/>
                    <a:pt x="68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27" y="40"/>
                    <a:pt x="140" y="53"/>
                    <a:pt x="140" y="68"/>
                  </a:cubicBezTo>
                  <a:cubicBezTo>
                    <a:pt x="140" y="507"/>
                    <a:pt x="140" y="507"/>
                    <a:pt x="140" y="507"/>
                  </a:cubicBezTo>
                  <a:cubicBezTo>
                    <a:pt x="140" y="523"/>
                    <a:pt x="127" y="536"/>
                    <a:pt x="111" y="536"/>
                  </a:cubicBezTo>
                  <a:cubicBezTo>
                    <a:pt x="68" y="536"/>
                    <a:pt x="68" y="536"/>
                    <a:pt x="68" y="536"/>
                  </a:cubicBezTo>
                  <a:cubicBezTo>
                    <a:pt x="52" y="536"/>
                    <a:pt x="40" y="523"/>
                    <a:pt x="40" y="507"/>
                  </a:cubicBezTo>
                  <a:cubicBezTo>
                    <a:pt x="40" y="68"/>
                    <a:pt x="40" y="68"/>
                    <a:pt x="40" y="68"/>
                  </a:cubicBezTo>
                  <a:close/>
                  <a:moveTo>
                    <a:pt x="68" y="576"/>
                  </a:moveTo>
                  <a:cubicBezTo>
                    <a:pt x="111" y="576"/>
                    <a:pt x="111" y="576"/>
                    <a:pt x="111" y="576"/>
                  </a:cubicBezTo>
                  <a:cubicBezTo>
                    <a:pt x="149" y="576"/>
                    <a:pt x="180" y="545"/>
                    <a:pt x="180" y="507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31"/>
                    <a:pt x="149" y="0"/>
                    <a:pt x="111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1"/>
                    <a:pt x="0" y="68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45"/>
                    <a:pt x="30" y="576"/>
                    <a:pt x="68" y="5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6" name="Freeform 366"/>
            <p:cNvSpPr>
              <a:spLocks noEditPoints="1"/>
            </p:cNvSpPr>
            <p:nvPr/>
          </p:nvSpPr>
          <p:spPr bwMode="auto">
            <a:xfrm>
              <a:off x="917576" y="1193800"/>
              <a:ext cx="63500" cy="200025"/>
            </a:xfrm>
            <a:custGeom>
              <a:avLst/>
              <a:gdLst>
                <a:gd name="T0" fmla="*/ 40 w 180"/>
                <a:gd name="T1" fmla="*/ 68 h 576"/>
                <a:gd name="T2" fmla="*/ 68 w 180"/>
                <a:gd name="T3" fmla="*/ 40 h 576"/>
                <a:gd name="T4" fmla="*/ 112 w 180"/>
                <a:gd name="T5" fmla="*/ 40 h 576"/>
                <a:gd name="T6" fmla="*/ 140 w 180"/>
                <a:gd name="T7" fmla="*/ 68 h 576"/>
                <a:gd name="T8" fmla="*/ 140 w 180"/>
                <a:gd name="T9" fmla="*/ 507 h 576"/>
                <a:gd name="T10" fmla="*/ 112 w 180"/>
                <a:gd name="T11" fmla="*/ 536 h 576"/>
                <a:gd name="T12" fmla="*/ 68 w 180"/>
                <a:gd name="T13" fmla="*/ 536 h 576"/>
                <a:gd name="T14" fmla="*/ 40 w 180"/>
                <a:gd name="T15" fmla="*/ 507 h 576"/>
                <a:gd name="T16" fmla="*/ 40 w 180"/>
                <a:gd name="T17" fmla="*/ 68 h 576"/>
                <a:gd name="T18" fmla="*/ 68 w 180"/>
                <a:gd name="T19" fmla="*/ 576 h 576"/>
                <a:gd name="T20" fmla="*/ 112 w 180"/>
                <a:gd name="T21" fmla="*/ 576 h 576"/>
                <a:gd name="T22" fmla="*/ 180 w 180"/>
                <a:gd name="T23" fmla="*/ 507 h 576"/>
                <a:gd name="T24" fmla="*/ 180 w 180"/>
                <a:gd name="T25" fmla="*/ 68 h 576"/>
                <a:gd name="T26" fmla="*/ 112 w 180"/>
                <a:gd name="T27" fmla="*/ 0 h 576"/>
                <a:gd name="T28" fmla="*/ 68 w 180"/>
                <a:gd name="T29" fmla="*/ 0 h 576"/>
                <a:gd name="T30" fmla="*/ 0 w 180"/>
                <a:gd name="T31" fmla="*/ 68 h 576"/>
                <a:gd name="T32" fmla="*/ 0 w 180"/>
                <a:gd name="T33" fmla="*/ 507 h 576"/>
                <a:gd name="T34" fmla="*/ 68 w 180"/>
                <a:gd name="T35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0" h="576">
                  <a:moveTo>
                    <a:pt x="40" y="68"/>
                  </a:moveTo>
                  <a:cubicBezTo>
                    <a:pt x="40" y="53"/>
                    <a:pt x="53" y="40"/>
                    <a:pt x="68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27" y="40"/>
                    <a:pt x="140" y="53"/>
                    <a:pt x="140" y="68"/>
                  </a:cubicBezTo>
                  <a:cubicBezTo>
                    <a:pt x="140" y="507"/>
                    <a:pt x="140" y="507"/>
                    <a:pt x="140" y="507"/>
                  </a:cubicBezTo>
                  <a:cubicBezTo>
                    <a:pt x="140" y="523"/>
                    <a:pt x="127" y="536"/>
                    <a:pt x="112" y="536"/>
                  </a:cubicBezTo>
                  <a:cubicBezTo>
                    <a:pt x="68" y="536"/>
                    <a:pt x="68" y="536"/>
                    <a:pt x="68" y="536"/>
                  </a:cubicBezTo>
                  <a:cubicBezTo>
                    <a:pt x="53" y="536"/>
                    <a:pt x="40" y="523"/>
                    <a:pt x="40" y="507"/>
                  </a:cubicBezTo>
                  <a:cubicBezTo>
                    <a:pt x="40" y="68"/>
                    <a:pt x="40" y="68"/>
                    <a:pt x="40" y="68"/>
                  </a:cubicBezTo>
                  <a:close/>
                  <a:moveTo>
                    <a:pt x="68" y="576"/>
                  </a:moveTo>
                  <a:cubicBezTo>
                    <a:pt x="112" y="576"/>
                    <a:pt x="112" y="576"/>
                    <a:pt x="112" y="576"/>
                  </a:cubicBezTo>
                  <a:cubicBezTo>
                    <a:pt x="149" y="576"/>
                    <a:pt x="180" y="545"/>
                    <a:pt x="180" y="507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31"/>
                    <a:pt x="149" y="0"/>
                    <a:pt x="11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1" y="0"/>
                    <a:pt x="0" y="31"/>
                    <a:pt x="0" y="68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45"/>
                    <a:pt x="31" y="576"/>
                    <a:pt x="68" y="5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7" name="Freeform 367"/>
            <p:cNvSpPr>
              <a:spLocks noEditPoints="1"/>
            </p:cNvSpPr>
            <p:nvPr/>
          </p:nvSpPr>
          <p:spPr bwMode="auto">
            <a:xfrm>
              <a:off x="1001713" y="1193800"/>
              <a:ext cx="63500" cy="200025"/>
            </a:xfrm>
            <a:custGeom>
              <a:avLst/>
              <a:gdLst>
                <a:gd name="T0" fmla="*/ 40 w 180"/>
                <a:gd name="T1" fmla="*/ 68 h 576"/>
                <a:gd name="T2" fmla="*/ 69 w 180"/>
                <a:gd name="T3" fmla="*/ 40 h 576"/>
                <a:gd name="T4" fmla="*/ 112 w 180"/>
                <a:gd name="T5" fmla="*/ 40 h 576"/>
                <a:gd name="T6" fmla="*/ 140 w 180"/>
                <a:gd name="T7" fmla="*/ 68 h 576"/>
                <a:gd name="T8" fmla="*/ 140 w 180"/>
                <a:gd name="T9" fmla="*/ 507 h 576"/>
                <a:gd name="T10" fmla="*/ 112 w 180"/>
                <a:gd name="T11" fmla="*/ 536 h 576"/>
                <a:gd name="T12" fmla="*/ 69 w 180"/>
                <a:gd name="T13" fmla="*/ 536 h 576"/>
                <a:gd name="T14" fmla="*/ 40 w 180"/>
                <a:gd name="T15" fmla="*/ 507 h 576"/>
                <a:gd name="T16" fmla="*/ 40 w 180"/>
                <a:gd name="T17" fmla="*/ 68 h 576"/>
                <a:gd name="T18" fmla="*/ 69 w 180"/>
                <a:gd name="T19" fmla="*/ 576 h 576"/>
                <a:gd name="T20" fmla="*/ 112 w 180"/>
                <a:gd name="T21" fmla="*/ 576 h 576"/>
                <a:gd name="T22" fmla="*/ 180 w 180"/>
                <a:gd name="T23" fmla="*/ 507 h 576"/>
                <a:gd name="T24" fmla="*/ 180 w 180"/>
                <a:gd name="T25" fmla="*/ 68 h 576"/>
                <a:gd name="T26" fmla="*/ 112 w 180"/>
                <a:gd name="T27" fmla="*/ 0 h 576"/>
                <a:gd name="T28" fmla="*/ 69 w 180"/>
                <a:gd name="T29" fmla="*/ 0 h 576"/>
                <a:gd name="T30" fmla="*/ 0 w 180"/>
                <a:gd name="T31" fmla="*/ 68 h 576"/>
                <a:gd name="T32" fmla="*/ 0 w 180"/>
                <a:gd name="T33" fmla="*/ 507 h 576"/>
                <a:gd name="T34" fmla="*/ 69 w 180"/>
                <a:gd name="T35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0" h="576">
                  <a:moveTo>
                    <a:pt x="40" y="68"/>
                  </a:moveTo>
                  <a:cubicBezTo>
                    <a:pt x="40" y="53"/>
                    <a:pt x="53" y="40"/>
                    <a:pt x="69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28" y="40"/>
                    <a:pt x="140" y="53"/>
                    <a:pt x="140" y="68"/>
                  </a:cubicBezTo>
                  <a:cubicBezTo>
                    <a:pt x="140" y="507"/>
                    <a:pt x="140" y="507"/>
                    <a:pt x="140" y="507"/>
                  </a:cubicBezTo>
                  <a:cubicBezTo>
                    <a:pt x="140" y="523"/>
                    <a:pt x="128" y="536"/>
                    <a:pt x="112" y="536"/>
                  </a:cubicBezTo>
                  <a:cubicBezTo>
                    <a:pt x="69" y="536"/>
                    <a:pt x="69" y="536"/>
                    <a:pt x="69" y="536"/>
                  </a:cubicBezTo>
                  <a:cubicBezTo>
                    <a:pt x="53" y="536"/>
                    <a:pt x="40" y="523"/>
                    <a:pt x="40" y="507"/>
                  </a:cubicBezTo>
                  <a:cubicBezTo>
                    <a:pt x="40" y="68"/>
                    <a:pt x="40" y="68"/>
                    <a:pt x="40" y="68"/>
                  </a:cubicBezTo>
                  <a:close/>
                  <a:moveTo>
                    <a:pt x="69" y="576"/>
                  </a:moveTo>
                  <a:cubicBezTo>
                    <a:pt x="112" y="576"/>
                    <a:pt x="112" y="576"/>
                    <a:pt x="112" y="576"/>
                  </a:cubicBezTo>
                  <a:cubicBezTo>
                    <a:pt x="150" y="576"/>
                    <a:pt x="180" y="545"/>
                    <a:pt x="180" y="507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31"/>
                    <a:pt x="150" y="0"/>
                    <a:pt x="11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31" y="0"/>
                    <a:pt x="0" y="31"/>
                    <a:pt x="0" y="68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45"/>
                    <a:pt x="31" y="576"/>
                    <a:pt x="69" y="57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68" name="Freeform 368"/>
          <p:cNvSpPr>
            <a:spLocks noEditPoints="1"/>
          </p:cNvSpPr>
          <p:nvPr/>
        </p:nvSpPr>
        <p:spPr bwMode="auto">
          <a:xfrm>
            <a:off x="1536701" y="1022350"/>
            <a:ext cx="209550" cy="428625"/>
          </a:xfrm>
          <a:custGeom>
            <a:avLst/>
            <a:gdLst>
              <a:gd name="T0" fmla="*/ 479 w 604"/>
              <a:gd name="T1" fmla="*/ 40 h 1240"/>
              <a:gd name="T2" fmla="*/ 479 w 604"/>
              <a:gd name="T3" fmla="*/ 609 h 1240"/>
              <a:gd name="T4" fmla="*/ 325 w 604"/>
              <a:gd name="T5" fmla="*/ 634 h 1240"/>
              <a:gd name="T6" fmla="*/ 164 w 604"/>
              <a:gd name="T7" fmla="*/ 624 h 1240"/>
              <a:gd name="T8" fmla="*/ 125 w 604"/>
              <a:gd name="T9" fmla="*/ 612 h 1240"/>
              <a:gd name="T10" fmla="*/ 125 w 604"/>
              <a:gd name="T11" fmla="*/ 40 h 1240"/>
              <a:gd name="T12" fmla="*/ 479 w 604"/>
              <a:gd name="T13" fmla="*/ 40 h 1240"/>
              <a:gd name="T14" fmla="*/ 479 w 604"/>
              <a:gd name="T15" fmla="*/ 1023 h 1240"/>
              <a:gd name="T16" fmla="*/ 302 w 604"/>
              <a:gd name="T17" fmla="*/ 1200 h 1240"/>
              <a:gd name="T18" fmla="*/ 125 w 604"/>
              <a:gd name="T19" fmla="*/ 1023 h 1240"/>
              <a:gd name="T20" fmla="*/ 125 w 604"/>
              <a:gd name="T21" fmla="*/ 654 h 1240"/>
              <a:gd name="T22" fmla="*/ 151 w 604"/>
              <a:gd name="T23" fmla="*/ 662 h 1240"/>
              <a:gd name="T24" fmla="*/ 349 w 604"/>
              <a:gd name="T25" fmla="*/ 666 h 1240"/>
              <a:gd name="T26" fmla="*/ 479 w 604"/>
              <a:gd name="T27" fmla="*/ 649 h 1240"/>
              <a:gd name="T28" fmla="*/ 479 w 604"/>
              <a:gd name="T29" fmla="*/ 1023 h 1240"/>
              <a:gd name="T30" fmla="*/ 20 w 604"/>
              <a:gd name="T31" fmla="*/ 40 h 1240"/>
              <a:gd name="T32" fmla="*/ 85 w 604"/>
              <a:gd name="T33" fmla="*/ 40 h 1240"/>
              <a:gd name="T34" fmla="*/ 85 w 604"/>
              <a:gd name="T35" fmla="*/ 628 h 1240"/>
              <a:gd name="T36" fmla="*/ 85 w 604"/>
              <a:gd name="T37" fmla="*/ 1023 h 1240"/>
              <a:gd name="T38" fmla="*/ 302 w 604"/>
              <a:gd name="T39" fmla="*/ 1240 h 1240"/>
              <a:gd name="T40" fmla="*/ 519 w 604"/>
              <a:gd name="T41" fmla="*/ 1023 h 1240"/>
              <a:gd name="T42" fmla="*/ 519 w 604"/>
              <a:gd name="T43" fmla="*/ 632 h 1240"/>
              <a:gd name="T44" fmla="*/ 519 w 604"/>
              <a:gd name="T45" fmla="*/ 40 h 1240"/>
              <a:gd name="T46" fmla="*/ 584 w 604"/>
              <a:gd name="T47" fmla="*/ 40 h 1240"/>
              <a:gd name="T48" fmla="*/ 604 w 604"/>
              <a:gd name="T49" fmla="*/ 20 h 1240"/>
              <a:gd name="T50" fmla="*/ 584 w 604"/>
              <a:gd name="T51" fmla="*/ 0 h 1240"/>
              <a:gd name="T52" fmla="*/ 499 w 604"/>
              <a:gd name="T53" fmla="*/ 0 h 1240"/>
              <a:gd name="T54" fmla="*/ 105 w 604"/>
              <a:gd name="T55" fmla="*/ 0 h 1240"/>
              <a:gd name="T56" fmla="*/ 20 w 604"/>
              <a:gd name="T57" fmla="*/ 0 h 1240"/>
              <a:gd name="T58" fmla="*/ 0 w 604"/>
              <a:gd name="T59" fmla="*/ 20 h 1240"/>
              <a:gd name="T60" fmla="*/ 20 w 604"/>
              <a:gd name="T61" fmla="*/ 4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04" h="1240">
                <a:moveTo>
                  <a:pt x="479" y="40"/>
                </a:moveTo>
                <a:cubicBezTo>
                  <a:pt x="479" y="609"/>
                  <a:pt x="479" y="609"/>
                  <a:pt x="479" y="609"/>
                </a:cubicBezTo>
                <a:cubicBezTo>
                  <a:pt x="425" y="601"/>
                  <a:pt x="371" y="600"/>
                  <a:pt x="325" y="634"/>
                </a:cubicBezTo>
                <a:cubicBezTo>
                  <a:pt x="287" y="663"/>
                  <a:pt x="227" y="644"/>
                  <a:pt x="164" y="624"/>
                </a:cubicBezTo>
                <a:cubicBezTo>
                  <a:pt x="151" y="620"/>
                  <a:pt x="138" y="616"/>
                  <a:pt x="125" y="612"/>
                </a:cubicBezTo>
                <a:cubicBezTo>
                  <a:pt x="125" y="40"/>
                  <a:pt x="125" y="40"/>
                  <a:pt x="125" y="40"/>
                </a:cubicBezTo>
                <a:cubicBezTo>
                  <a:pt x="479" y="40"/>
                  <a:pt x="479" y="40"/>
                  <a:pt x="479" y="40"/>
                </a:cubicBezTo>
                <a:close/>
                <a:moveTo>
                  <a:pt x="479" y="1023"/>
                </a:moveTo>
                <a:cubicBezTo>
                  <a:pt x="479" y="1121"/>
                  <a:pt x="399" y="1200"/>
                  <a:pt x="302" y="1200"/>
                </a:cubicBezTo>
                <a:cubicBezTo>
                  <a:pt x="205" y="1200"/>
                  <a:pt x="125" y="1121"/>
                  <a:pt x="125" y="1023"/>
                </a:cubicBezTo>
                <a:cubicBezTo>
                  <a:pt x="125" y="654"/>
                  <a:pt x="125" y="654"/>
                  <a:pt x="125" y="654"/>
                </a:cubicBezTo>
                <a:cubicBezTo>
                  <a:pt x="134" y="657"/>
                  <a:pt x="143" y="660"/>
                  <a:pt x="151" y="662"/>
                </a:cubicBezTo>
                <a:cubicBezTo>
                  <a:pt x="222" y="685"/>
                  <a:pt x="295" y="708"/>
                  <a:pt x="349" y="666"/>
                </a:cubicBezTo>
                <a:cubicBezTo>
                  <a:pt x="385" y="639"/>
                  <a:pt x="430" y="642"/>
                  <a:pt x="479" y="649"/>
                </a:cubicBezTo>
                <a:cubicBezTo>
                  <a:pt x="479" y="1023"/>
                  <a:pt x="479" y="1023"/>
                  <a:pt x="479" y="1023"/>
                </a:cubicBezTo>
                <a:close/>
                <a:moveTo>
                  <a:pt x="20" y="40"/>
                </a:moveTo>
                <a:cubicBezTo>
                  <a:pt x="85" y="40"/>
                  <a:pt x="85" y="40"/>
                  <a:pt x="85" y="40"/>
                </a:cubicBezTo>
                <a:cubicBezTo>
                  <a:pt x="85" y="628"/>
                  <a:pt x="85" y="628"/>
                  <a:pt x="85" y="628"/>
                </a:cubicBezTo>
                <a:cubicBezTo>
                  <a:pt x="85" y="1023"/>
                  <a:pt x="85" y="1023"/>
                  <a:pt x="85" y="1023"/>
                </a:cubicBezTo>
                <a:cubicBezTo>
                  <a:pt x="85" y="1143"/>
                  <a:pt x="183" y="1240"/>
                  <a:pt x="302" y="1240"/>
                </a:cubicBezTo>
                <a:cubicBezTo>
                  <a:pt x="421" y="1240"/>
                  <a:pt x="519" y="1143"/>
                  <a:pt x="519" y="1023"/>
                </a:cubicBezTo>
                <a:cubicBezTo>
                  <a:pt x="519" y="632"/>
                  <a:pt x="519" y="632"/>
                  <a:pt x="519" y="632"/>
                </a:cubicBezTo>
                <a:cubicBezTo>
                  <a:pt x="519" y="40"/>
                  <a:pt x="519" y="40"/>
                  <a:pt x="519" y="40"/>
                </a:cubicBezTo>
                <a:cubicBezTo>
                  <a:pt x="584" y="40"/>
                  <a:pt x="584" y="40"/>
                  <a:pt x="584" y="40"/>
                </a:cubicBezTo>
                <a:cubicBezTo>
                  <a:pt x="595" y="40"/>
                  <a:pt x="604" y="31"/>
                  <a:pt x="604" y="20"/>
                </a:cubicBezTo>
                <a:cubicBezTo>
                  <a:pt x="604" y="9"/>
                  <a:pt x="595" y="0"/>
                  <a:pt x="584" y="0"/>
                </a:cubicBezTo>
                <a:cubicBezTo>
                  <a:pt x="499" y="0"/>
                  <a:pt x="499" y="0"/>
                  <a:pt x="499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942" name="Группа 1941"/>
          <p:cNvGrpSpPr/>
          <p:nvPr/>
        </p:nvGrpSpPr>
        <p:grpSpPr>
          <a:xfrm>
            <a:off x="2124076" y="1022350"/>
            <a:ext cx="417513" cy="428625"/>
            <a:chOff x="2124076" y="1022350"/>
            <a:chExt cx="417513" cy="428625"/>
          </a:xfrm>
        </p:grpSpPr>
        <p:sp>
          <p:nvSpPr>
            <p:cNvPr id="1869" name="Freeform 369"/>
            <p:cNvSpPr>
              <a:spLocks noEditPoints="1"/>
            </p:cNvSpPr>
            <p:nvPr/>
          </p:nvSpPr>
          <p:spPr bwMode="auto">
            <a:xfrm>
              <a:off x="2124076" y="1022350"/>
              <a:ext cx="417513" cy="428625"/>
            </a:xfrm>
            <a:custGeom>
              <a:avLst/>
              <a:gdLst>
                <a:gd name="T0" fmla="*/ 196 w 1204"/>
                <a:gd name="T1" fmla="*/ 91 h 1240"/>
                <a:gd name="T2" fmla="*/ 256 w 1204"/>
                <a:gd name="T3" fmla="*/ 91 h 1240"/>
                <a:gd name="T4" fmla="*/ 101 w 1204"/>
                <a:gd name="T5" fmla="*/ 329 h 1240"/>
                <a:gd name="T6" fmla="*/ 60 w 1204"/>
                <a:gd name="T7" fmla="*/ 227 h 1240"/>
                <a:gd name="T8" fmla="*/ 161 w 1204"/>
                <a:gd name="T9" fmla="*/ 326 h 1240"/>
                <a:gd name="T10" fmla="*/ 326 w 1204"/>
                <a:gd name="T11" fmla="*/ 224 h 1240"/>
                <a:gd name="T12" fmla="*/ 434 w 1204"/>
                <a:gd name="T13" fmla="*/ 199 h 1240"/>
                <a:gd name="T14" fmla="*/ 1026 w 1204"/>
                <a:gd name="T15" fmla="*/ 199 h 1240"/>
                <a:gd name="T16" fmla="*/ 1037 w 1204"/>
                <a:gd name="T17" fmla="*/ 199 h 1240"/>
                <a:gd name="T18" fmla="*/ 1045 w 1204"/>
                <a:gd name="T19" fmla="*/ 200 h 1240"/>
                <a:gd name="T20" fmla="*/ 1053 w 1204"/>
                <a:gd name="T21" fmla="*/ 201 h 1240"/>
                <a:gd name="T22" fmla="*/ 1164 w 1204"/>
                <a:gd name="T23" fmla="*/ 337 h 1240"/>
                <a:gd name="T24" fmla="*/ 1026 w 1204"/>
                <a:gd name="T25" fmla="*/ 1200 h 1240"/>
                <a:gd name="T26" fmla="*/ 163 w 1204"/>
                <a:gd name="T27" fmla="*/ 1062 h 1240"/>
                <a:gd name="T28" fmla="*/ 182 w 1204"/>
                <a:gd name="T29" fmla="*/ 425 h 1240"/>
                <a:gd name="T30" fmla="*/ 369 w 1204"/>
                <a:gd name="T31" fmla="*/ 238 h 1240"/>
                <a:gd name="T32" fmla="*/ 434 w 1204"/>
                <a:gd name="T33" fmla="*/ 199 h 1240"/>
                <a:gd name="T34" fmla="*/ 601 w 1204"/>
                <a:gd name="T35" fmla="*/ 40 h 1240"/>
                <a:gd name="T36" fmla="*/ 1045 w 1204"/>
                <a:gd name="T37" fmla="*/ 107 h 1240"/>
                <a:gd name="T38" fmla="*/ 1045 w 1204"/>
                <a:gd name="T39" fmla="*/ 160 h 1240"/>
                <a:gd name="T40" fmla="*/ 1036 w 1204"/>
                <a:gd name="T41" fmla="*/ 159 h 1240"/>
                <a:gd name="T42" fmla="*/ 534 w 1204"/>
                <a:gd name="T43" fmla="*/ 159 h 1240"/>
                <a:gd name="T44" fmla="*/ 32 w 1204"/>
                <a:gd name="T45" fmla="*/ 316 h 1240"/>
                <a:gd name="T46" fmla="*/ 101 w 1204"/>
                <a:gd name="T47" fmla="*/ 377 h 1240"/>
                <a:gd name="T48" fmla="*/ 133 w 1204"/>
                <a:gd name="T49" fmla="*/ 354 h 1240"/>
                <a:gd name="T50" fmla="*/ 154 w 1204"/>
                <a:gd name="T51" fmla="*/ 396 h 1240"/>
                <a:gd name="T52" fmla="*/ 123 w 1204"/>
                <a:gd name="T53" fmla="*/ 1062 h 1240"/>
                <a:gd name="T54" fmla="*/ 1026 w 1204"/>
                <a:gd name="T55" fmla="*/ 1240 h 1240"/>
                <a:gd name="T56" fmla="*/ 1204 w 1204"/>
                <a:gd name="T57" fmla="*/ 337 h 1240"/>
                <a:gd name="T58" fmla="*/ 1085 w 1204"/>
                <a:gd name="T59" fmla="*/ 107 h 1240"/>
                <a:gd name="T60" fmla="*/ 601 w 1204"/>
                <a:gd name="T61" fmla="*/ 0 h 1240"/>
                <a:gd name="T62" fmla="*/ 494 w 1204"/>
                <a:gd name="T63" fmla="*/ 159 h 1240"/>
                <a:gd name="T64" fmla="*/ 361 w 1204"/>
                <a:gd name="T65" fmla="*/ 189 h 1240"/>
                <a:gd name="T66" fmla="*/ 323 w 1204"/>
                <a:gd name="T67" fmla="*/ 164 h 1240"/>
                <a:gd name="T68" fmla="*/ 346 w 1204"/>
                <a:gd name="T69" fmla="*/ 132 h 1240"/>
                <a:gd name="T70" fmla="*/ 285 w 1204"/>
                <a:gd name="T71" fmla="*/ 63 h 1240"/>
                <a:gd name="T72" fmla="*/ 32 w 1204"/>
                <a:gd name="T73" fmla="*/ 199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4" h="1240">
                  <a:moveTo>
                    <a:pt x="60" y="227"/>
                  </a:moveTo>
                  <a:cubicBezTo>
                    <a:pt x="196" y="91"/>
                    <a:pt x="196" y="91"/>
                    <a:pt x="196" y="91"/>
                  </a:cubicBezTo>
                  <a:cubicBezTo>
                    <a:pt x="204" y="83"/>
                    <a:pt x="215" y="79"/>
                    <a:pt x="226" y="79"/>
                  </a:cubicBezTo>
                  <a:cubicBezTo>
                    <a:pt x="237" y="79"/>
                    <a:pt x="248" y="83"/>
                    <a:pt x="256" y="91"/>
                  </a:cubicBezTo>
                  <a:cubicBezTo>
                    <a:pt x="298" y="132"/>
                    <a:pt x="298" y="132"/>
                    <a:pt x="298" y="132"/>
                  </a:cubicBezTo>
                  <a:cubicBezTo>
                    <a:pt x="101" y="329"/>
                    <a:pt x="101" y="329"/>
                    <a:pt x="101" y="329"/>
                  </a:cubicBezTo>
                  <a:cubicBezTo>
                    <a:pt x="60" y="288"/>
                    <a:pt x="60" y="288"/>
                    <a:pt x="60" y="288"/>
                  </a:cubicBezTo>
                  <a:cubicBezTo>
                    <a:pt x="43" y="271"/>
                    <a:pt x="43" y="244"/>
                    <a:pt x="60" y="227"/>
                  </a:cubicBezTo>
                  <a:close/>
                  <a:moveTo>
                    <a:pt x="192" y="358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326" y="224"/>
                    <a:pt x="326" y="224"/>
                    <a:pt x="326" y="224"/>
                  </a:cubicBezTo>
                  <a:cubicBezTo>
                    <a:pt x="192" y="358"/>
                    <a:pt x="192" y="358"/>
                    <a:pt x="192" y="358"/>
                  </a:cubicBezTo>
                  <a:close/>
                  <a:moveTo>
                    <a:pt x="434" y="199"/>
                  </a:moveTo>
                  <a:cubicBezTo>
                    <a:pt x="514" y="199"/>
                    <a:pt x="514" y="199"/>
                    <a:pt x="514" y="199"/>
                  </a:cubicBezTo>
                  <a:cubicBezTo>
                    <a:pt x="1026" y="199"/>
                    <a:pt x="1026" y="199"/>
                    <a:pt x="1026" y="199"/>
                  </a:cubicBezTo>
                  <a:cubicBezTo>
                    <a:pt x="1029" y="199"/>
                    <a:pt x="1032" y="199"/>
                    <a:pt x="1034" y="199"/>
                  </a:cubicBezTo>
                  <a:cubicBezTo>
                    <a:pt x="1035" y="199"/>
                    <a:pt x="1036" y="199"/>
                    <a:pt x="1037" y="199"/>
                  </a:cubicBezTo>
                  <a:cubicBezTo>
                    <a:pt x="1039" y="199"/>
                    <a:pt x="1040" y="200"/>
                    <a:pt x="1042" y="200"/>
                  </a:cubicBezTo>
                  <a:cubicBezTo>
                    <a:pt x="1043" y="200"/>
                    <a:pt x="1044" y="200"/>
                    <a:pt x="1045" y="200"/>
                  </a:cubicBezTo>
                  <a:cubicBezTo>
                    <a:pt x="1047" y="200"/>
                    <a:pt x="1048" y="201"/>
                    <a:pt x="1050" y="201"/>
                  </a:cubicBezTo>
                  <a:cubicBezTo>
                    <a:pt x="1051" y="201"/>
                    <a:pt x="1052" y="201"/>
                    <a:pt x="1053" y="201"/>
                  </a:cubicBezTo>
                  <a:cubicBezTo>
                    <a:pt x="1055" y="202"/>
                    <a:pt x="1057" y="202"/>
                    <a:pt x="1058" y="203"/>
                  </a:cubicBezTo>
                  <a:cubicBezTo>
                    <a:pt x="1119" y="217"/>
                    <a:pt x="1164" y="272"/>
                    <a:pt x="1164" y="337"/>
                  </a:cubicBezTo>
                  <a:cubicBezTo>
                    <a:pt x="1164" y="1062"/>
                    <a:pt x="1164" y="1062"/>
                    <a:pt x="1164" y="1062"/>
                  </a:cubicBezTo>
                  <a:cubicBezTo>
                    <a:pt x="1164" y="1138"/>
                    <a:pt x="1102" y="1200"/>
                    <a:pt x="1026" y="1200"/>
                  </a:cubicBezTo>
                  <a:cubicBezTo>
                    <a:pt x="301" y="1200"/>
                    <a:pt x="301" y="1200"/>
                    <a:pt x="301" y="1200"/>
                  </a:cubicBezTo>
                  <a:cubicBezTo>
                    <a:pt x="225" y="1200"/>
                    <a:pt x="163" y="1138"/>
                    <a:pt x="163" y="1062"/>
                  </a:cubicBezTo>
                  <a:cubicBezTo>
                    <a:pt x="163" y="470"/>
                    <a:pt x="163" y="470"/>
                    <a:pt x="163" y="470"/>
                  </a:cubicBezTo>
                  <a:cubicBezTo>
                    <a:pt x="163" y="453"/>
                    <a:pt x="170" y="437"/>
                    <a:pt x="182" y="425"/>
                  </a:cubicBezTo>
                  <a:cubicBezTo>
                    <a:pt x="207" y="400"/>
                    <a:pt x="207" y="400"/>
                    <a:pt x="207" y="4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89" y="218"/>
                    <a:pt x="389" y="218"/>
                    <a:pt x="389" y="218"/>
                  </a:cubicBezTo>
                  <a:cubicBezTo>
                    <a:pt x="401" y="205"/>
                    <a:pt x="417" y="199"/>
                    <a:pt x="434" y="199"/>
                  </a:cubicBezTo>
                  <a:close/>
                  <a:moveTo>
                    <a:pt x="534" y="107"/>
                  </a:moveTo>
                  <a:cubicBezTo>
                    <a:pt x="534" y="70"/>
                    <a:pt x="564" y="40"/>
                    <a:pt x="601" y="40"/>
                  </a:cubicBezTo>
                  <a:cubicBezTo>
                    <a:pt x="978" y="40"/>
                    <a:pt x="978" y="40"/>
                    <a:pt x="978" y="40"/>
                  </a:cubicBezTo>
                  <a:cubicBezTo>
                    <a:pt x="1015" y="40"/>
                    <a:pt x="1045" y="70"/>
                    <a:pt x="1045" y="107"/>
                  </a:cubicBezTo>
                  <a:cubicBezTo>
                    <a:pt x="1045" y="160"/>
                    <a:pt x="1045" y="160"/>
                    <a:pt x="1045" y="160"/>
                  </a:cubicBezTo>
                  <a:cubicBezTo>
                    <a:pt x="1045" y="160"/>
                    <a:pt x="1045" y="160"/>
                    <a:pt x="1045" y="160"/>
                  </a:cubicBezTo>
                  <a:cubicBezTo>
                    <a:pt x="1043" y="160"/>
                    <a:pt x="1040" y="159"/>
                    <a:pt x="1038" y="159"/>
                  </a:cubicBezTo>
                  <a:cubicBezTo>
                    <a:pt x="1037" y="159"/>
                    <a:pt x="1036" y="159"/>
                    <a:pt x="1036" y="159"/>
                  </a:cubicBezTo>
                  <a:cubicBezTo>
                    <a:pt x="1033" y="159"/>
                    <a:pt x="1029" y="159"/>
                    <a:pt x="1026" y="159"/>
                  </a:cubicBezTo>
                  <a:cubicBezTo>
                    <a:pt x="534" y="159"/>
                    <a:pt x="534" y="159"/>
                    <a:pt x="534" y="159"/>
                  </a:cubicBezTo>
                  <a:cubicBezTo>
                    <a:pt x="534" y="107"/>
                    <a:pt x="534" y="107"/>
                    <a:pt x="534" y="107"/>
                  </a:cubicBezTo>
                  <a:close/>
                  <a:moveTo>
                    <a:pt x="32" y="316"/>
                  </a:moveTo>
                  <a:cubicBezTo>
                    <a:pt x="87" y="371"/>
                    <a:pt x="87" y="371"/>
                    <a:pt x="87" y="371"/>
                  </a:cubicBezTo>
                  <a:cubicBezTo>
                    <a:pt x="91" y="375"/>
                    <a:pt x="96" y="377"/>
                    <a:pt x="101" y="377"/>
                  </a:cubicBezTo>
                  <a:cubicBezTo>
                    <a:pt x="106" y="377"/>
                    <a:pt x="112" y="375"/>
                    <a:pt x="115" y="371"/>
                  </a:cubicBezTo>
                  <a:cubicBezTo>
                    <a:pt x="133" y="354"/>
                    <a:pt x="133" y="354"/>
                    <a:pt x="133" y="354"/>
                  </a:cubicBezTo>
                  <a:cubicBezTo>
                    <a:pt x="164" y="386"/>
                    <a:pt x="164" y="386"/>
                    <a:pt x="164" y="386"/>
                  </a:cubicBezTo>
                  <a:cubicBezTo>
                    <a:pt x="154" y="396"/>
                    <a:pt x="154" y="396"/>
                    <a:pt x="154" y="396"/>
                  </a:cubicBezTo>
                  <a:cubicBezTo>
                    <a:pt x="134" y="416"/>
                    <a:pt x="123" y="442"/>
                    <a:pt x="123" y="470"/>
                  </a:cubicBezTo>
                  <a:cubicBezTo>
                    <a:pt x="123" y="1062"/>
                    <a:pt x="123" y="1062"/>
                    <a:pt x="123" y="1062"/>
                  </a:cubicBezTo>
                  <a:cubicBezTo>
                    <a:pt x="123" y="1160"/>
                    <a:pt x="203" y="1240"/>
                    <a:pt x="301" y="1240"/>
                  </a:cubicBezTo>
                  <a:cubicBezTo>
                    <a:pt x="1026" y="1240"/>
                    <a:pt x="1026" y="1240"/>
                    <a:pt x="1026" y="1240"/>
                  </a:cubicBezTo>
                  <a:cubicBezTo>
                    <a:pt x="1125" y="1240"/>
                    <a:pt x="1204" y="1160"/>
                    <a:pt x="1204" y="1062"/>
                  </a:cubicBezTo>
                  <a:cubicBezTo>
                    <a:pt x="1204" y="337"/>
                    <a:pt x="1204" y="337"/>
                    <a:pt x="1204" y="337"/>
                  </a:cubicBezTo>
                  <a:cubicBezTo>
                    <a:pt x="1204" y="259"/>
                    <a:pt x="1155" y="193"/>
                    <a:pt x="1085" y="169"/>
                  </a:cubicBezTo>
                  <a:cubicBezTo>
                    <a:pt x="1085" y="107"/>
                    <a:pt x="1085" y="107"/>
                    <a:pt x="1085" y="107"/>
                  </a:cubicBezTo>
                  <a:cubicBezTo>
                    <a:pt x="1085" y="48"/>
                    <a:pt x="1037" y="0"/>
                    <a:pt x="978" y="0"/>
                  </a:cubicBezTo>
                  <a:cubicBezTo>
                    <a:pt x="601" y="0"/>
                    <a:pt x="601" y="0"/>
                    <a:pt x="601" y="0"/>
                  </a:cubicBezTo>
                  <a:cubicBezTo>
                    <a:pt x="542" y="0"/>
                    <a:pt x="494" y="48"/>
                    <a:pt x="494" y="107"/>
                  </a:cubicBezTo>
                  <a:cubicBezTo>
                    <a:pt x="494" y="159"/>
                    <a:pt x="494" y="159"/>
                    <a:pt x="494" y="159"/>
                  </a:cubicBezTo>
                  <a:cubicBezTo>
                    <a:pt x="434" y="159"/>
                    <a:pt x="434" y="159"/>
                    <a:pt x="434" y="159"/>
                  </a:cubicBezTo>
                  <a:cubicBezTo>
                    <a:pt x="407" y="159"/>
                    <a:pt x="380" y="170"/>
                    <a:pt x="361" y="189"/>
                  </a:cubicBezTo>
                  <a:cubicBezTo>
                    <a:pt x="355" y="195"/>
                    <a:pt x="355" y="195"/>
                    <a:pt x="355" y="195"/>
                  </a:cubicBezTo>
                  <a:cubicBezTo>
                    <a:pt x="323" y="164"/>
                    <a:pt x="323" y="164"/>
                    <a:pt x="323" y="164"/>
                  </a:cubicBezTo>
                  <a:cubicBezTo>
                    <a:pt x="340" y="147"/>
                    <a:pt x="340" y="147"/>
                    <a:pt x="340" y="147"/>
                  </a:cubicBezTo>
                  <a:cubicBezTo>
                    <a:pt x="344" y="143"/>
                    <a:pt x="346" y="138"/>
                    <a:pt x="346" y="132"/>
                  </a:cubicBezTo>
                  <a:cubicBezTo>
                    <a:pt x="346" y="127"/>
                    <a:pt x="344" y="122"/>
                    <a:pt x="340" y="118"/>
                  </a:cubicBezTo>
                  <a:cubicBezTo>
                    <a:pt x="285" y="63"/>
                    <a:pt x="285" y="63"/>
                    <a:pt x="285" y="63"/>
                  </a:cubicBezTo>
                  <a:cubicBezTo>
                    <a:pt x="252" y="31"/>
                    <a:pt x="200" y="31"/>
                    <a:pt x="168" y="63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0" y="231"/>
                    <a:pt x="0" y="284"/>
                    <a:pt x="32" y="31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0" name="Freeform 370"/>
            <p:cNvSpPr>
              <a:spLocks/>
            </p:cNvSpPr>
            <p:nvPr/>
          </p:nvSpPr>
          <p:spPr bwMode="auto">
            <a:xfrm>
              <a:off x="2230438" y="1133475"/>
              <a:ext cx="254000" cy="266700"/>
            </a:xfrm>
            <a:custGeom>
              <a:avLst/>
              <a:gdLst>
                <a:gd name="T0" fmla="*/ 49 w 731"/>
                <a:gd name="T1" fmla="*/ 80 h 772"/>
                <a:gd name="T2" fmla="*/ 338 w 731"/>
                <a:gd name="T3" fmla="*/ 387 h 772"/>
                <a:gd name="T4" fmla="*/ 8 w 731"/>
                <a:gd name="T5" fmla="*/ 739 h 772"/>
                <a:gd name="T6" fmla="*/ 9 w 731"/>
                <a:gd name="T7" fmla="*/ 767 h 772"/>
                <a:gd name="T8" fmla="*/ 23 w 731"/>
                <a:gd name="T9" fmla="*/ 772 h 772"/>
                <a:gd name="T10" fmla="*/ 37 w 731"/>
                <a:gd name="T11" fmla="*/ 766 h 772"/>
                <a:gd name="T12" fmla="*/ 366 w 731"/>
                <a:gd name="T13" fmla="*/ 416 h 772"/>
                <a:gd name="T14" fmla="*/ 694 w 731"/>
                <a:gd name="T15" fmla="*/ 766 h 772"/>
                <a:gd name="T16" fmla="*/ 709 w 731"/>
                <a:gd name="T17" fmla="*/ 772 h 772"/>
                <a:gd name="T18" fmla="*/ 722 w 731"/>
                <a:gd name="T19" fmla="*/ 767 h 772"/>
                <a:gd name="T20" fmla="*/ 723 w 731"/>
                <a:gd name="T21" fmla="*/ 739 h 772"/>
                <a:gd name="T22" fmla="*/ 393 w 731"/>
                <a:gd name="T23" fmla="*/ 387 h 772"/>
                <a:gd name="T24" fmla="*/ 723 w 731"/>
                <a:gd name="T25" fmla="*/ 36 h 772"/>
                <a:gd name="T26" fmla="*/ 722 w 731"/>
                <a:gd name="T27" fmla="*/ 7 h 772"/>
                <a:gd name="T28" fmla="*/ 694 w 731"/>
                <a:gd name="T29" fmla="*/ 8 h 772"/>
                <a:gd name="T30" fmla="*/ 366 w 731"/>
                <a:gd name="T31" fmla="*/ 358 h 772"/>
                <a:gd name="T32" fmla="*/ 78 w 731"/>
                <a:gd name="T33" fmla="*/ 52 h 772"/>
                <a:gd name="T34" fmla="*/ 50 w 731"/>
                <a:gd name="T35" fmla="*/ 51 h 772"/>
                <a:gd name="T36" fmla="*/ 49 w 731"/>
                <a:gd name="T37" fmla="*/ 80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1" h="772">
                  <a:moveTo>
                    <a:pt x="49" y="80"/>
                  </a:moveTo>
                  <a:cubicBezTo>
                    <a:pt x="338" y="387"/>
                    <a:pt x="338" y="387"/>
                    <a:pt x="338" y="387"/>
                  </a:cubicBezTo>
                  <a:cubicBezTo>
                    <a:pt x="8" y="739"/>
                    <a:pt x="8" y="739"/>
                    <a:pt x="8" y="739"/>
                  </a:cubicBezTo>
                  <a:cubicBezTo>
                    <a:pt x="0" y="747"/>
                    <a:pt x="1" y="759"/>
                    <a:pt x="9" y="767"/>
                  </a:cubicBezTo>
                  <a:cubicBezTo>
                    <a:pt x="13" y="770"/>
                    <a:pt x="18" y="772"/>
                    <a:pt x="23" y="772"/>
                  </a:cubicBezTo>
                  <a:cubicBezTo>
                    <a:pt x="28" y="772"/>
                    <a:pt x="33" y="770"/>
                    <a:pt x="37" y="766"/>
                  </a:cubicBezTo>
                  <a:cubicBezTo>
                    <a:pt x="366" y="416"/>
                    <a:pt x="366" y="416"/>
                    <a:pt x="366" y="416"/>
                  </a:cubicBezTo>
                  <a:cubicBezTo>
                    <a:pt x="694" y="766"/>
                    <a:pt x="694" y="766"/>
                    <a:pt x="694" y="766"/>
                  </a:cubicBezTo>
                  <a:cubicBezTo>
                    <a:pt x="698" y="770"/>
                    <a:pt x="703" y="772"/>
                    <a:pt x="709" y="772"/>
                  </a:cubicBezTo>
                  <a:cubicBezTo>
                    <a:pt x="714" y="772"/>
                    <a:pt x="718" y="770"/>
                    <a:pt x="722" y="767"/>
                  </a:cubicBezTo>
                  <a:cubicBezTo>
                    <a:pt x="730" y="759"/>
                    <a:pt x="731" y="747"/>
                    <a:pt x="723" y="739"/>
                  </a:cubicBezTo>
                  <a:cubicBezTo>
                    <a:pt x="393" y="387"/>
                    <a:pt x="393" y="387"/>
                    <a:pt x="393" y="387"/>
                  </a:cubicBezTo>
                  <a:cubicBezTo>
                    <a:pt x="723" y="36"/>
                    <a:pt x="723" y="36"/>
                    <a:pt x="723" y="36"/>
                  </a:cubicBezTo>
                  <a:cubicBezTo>
                    <a:pt x="731" y="28"/>
                    <a:pt x="730" y="15"/>
                    <a:pt x="722" y="7"/>
                  </a:cubicBezTo>
                  <a:cubicBezTo>
                    <a:pt x="714" y="0"/>
                    <a:pt x="702" y="0"/>
                    <a:pt x="694" y="8"/>
                  </a:cubicBezTo>
                  <a:cubicBezTo>
                    <a:pt x="366" y="358"/>
                    <a:pt x="366" y="358"/>
                    <a:pt x="366" y="358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1" y="44"/>
                    <a:pt x="58" y="44"/>
                    <a:pt x="50" y="51"/>
                  </a:cubicBezTo>
                  <a:cubicBezTo>
                    <a:pt x="42" y="59"/>
                    <a:pt x="42" y="71"/>
                    <a:pt x="49" y="8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71" name="Freeform 371"/>
          <p:cNvSpPr>
            <a:spLocks noEditPoints="1"/>
          </p:cNvSpPr>
          <p:nvPr/>
        </p:nvSpPr>
        <p:spPr bwMode="auto">
          <a:xfrm>
            <a:off x="2813051" y="1039813"/>
            <a:ext cx="428625" cy="393700"/>
          </a:xfrm>
          <a:custGeom>
            <a:avLst/>
            <a:gdLst>
              <a:gd name="T0" fmla="*/ 1200 w 1240"/>
              <a:gd name="T1" fmla="*/ 40 h 1134"/>
              <a:gd name="T2" fmla="*/ 1174 w 1240"/>
              <a:gd name="T3" fmla="*/ 139 h 1134"/>
              <a:gd name="T4" fmla="*/ 456 w 1240"/>
              <a:gd name="T5" fmla="*/ 139 h 1134"/>
              <a:gd name="T6" fmla="*/ 40 w 1240"/>
              <a:gd name="T7" fmla="*/ 139 h 1134"/>
              <a:gd name="T8" fmla="*/ 492 w 1240"/>
              <a:gd name="T9" fmla="*/ 179 h 1134"/>
              <a:gd name="T10" fmla="*/ 704 w 1240"/>
              <a:gd name="T11" fmla="*/ 196 h 1134"/>
              <a:gd name="T12" fmla="*/ 492 w 1240"/>
              <a:gd name="T13" fmla="*/ 179 h 1134"/>
              <a:gd name="T14" fmla="*/ 784 w 1240"/>
              <a:gd name="T15" fmla="*/ 462 h 1134"/>
              <a:gd name="T16" fmla="*/ 86 w 1240"/>
              <a:gd name="T17" fmla="*/ 462 h 1134"/>
              <a:gd name="T18" fmla="*/ 443 w 1240"/>
              <a:gd name="T19" fmla="*/ 179 h 1134"/>
              <a:gd name="T20" fmla="*/ 704 w 1240"/>
              <a:gd name="T21" fmla="*/ 236 h 1134"/>
              <a:gd name="T22" fmla="*/ 1154 w 1240"/>
              <a:gd name="T23" fmla="*/ 179 h 1134"/>
              <a:gd name="T24" fmla="*/ 1154 w 1240"/>
              <a:gd name="T25" fmla="*/ 1094 h 1134"/>
              <a:gd name="T26" fmla="*/ 86 w 1240"/>
              <a:gd name="T27" fmla="*/ 825 h 1134"/>
              <a:gd name="T28" fmla="*/ 536 w 1240"/>
              <a:gd name="T29" fmla="*/ 882 h 1134"/>
              <a:gd name="T30" fmla="*/ 797 w 1240"/>
              <a:gd name="T31" fmla="*/ 825 h 1134"/>
              <a:gd name="T32" fmla="*/ 1154 w 1240"/>
              <a:gd name="T33" fmla="*/ 1094 h 1134"/>
              <a:gd name="T34" fmla="*/ 704 w 1240"/>
              <a:gd name="T35" fmla="*/ 842 h 1134"/>
              <a:gd name="T36" fmla="*/ 492 w 1240"/>
              <a:gd name="T37" fmla="*/ 825 h 1134"/>
              <a:gd name="T38" fmla="*/ 492 w 1240"/>
              <a:gd name="T39" fmla="*/ 502 h 1134"/>
              <a:gd name="T40" fmla="*/ 704 w 1240"/>
              <a:gd name="T41" fmla="*/ 519 h 1134"/>
              <a:gd name="T42" fmla="*/ 492 w 1240"/>
              <a:gd name="T43" fmla="*/ 502 h 1134"/>
              <a:gd name="T44" fmla="*/ 704 w 1240"/>
              <a:gd name="T45" fmla="*/ 559 h 1134"/>
              <a:gd name="T46" fmla="*/ 1154 w 1240"/>
              <a:gd name="T47" fmla="*/ 502 h 1134"/>
              <a:gd name="T48" fmla="*/ 784 w 1240"/>
              <a:gd name="T49" fmla="*/ 785 h 1134"/>
              <a:gd name="T50" fmla="*/ 86 w 1240"/>
              <a:gd name="T51" fmla="*/ 785 h 1134"/>
              <a:gd name="T52" fmla="*/ 443 w 1240"/>
              <a:gd name="T53" fmla="*/ 502 h 1134"/>
              <a:gd name="T54" fmla="*/ 20 w 1240"/>
              <a:gd name="T55" fmla="*/ 179 h 1134"/>
              <a:gd name="T56" fmla="*/ 46 w 1240"/>
              <a:gd name="T57" fmla="*/ 482 h 1134"/>
              <a:gd name="T58" fmla="*/ 46 w 1240"/>
              <a:gd name="T59" fmla="*/ 1114 h 1134"/>
              <a:gd name="T60" fmla="*/ 1174 w 1240"/>
              <a:gd name="T61" fmla="*/ 1134 h 1134"/>
              <a:gd name="T62" fmla="*/ 1194 w 1240"/>
              <a:gd name="T63" fmla="*/ 805 h 1134"/>
              <a:gd name="T64" fmla="*/ 1194 w 1240"/>
              <a:gd name="T65" fmla="*/ 179 h 1134"/>
              <a:gd name="T66" fmla="*/ 1240 w 1240"/>
              <a:gd name="T67" fmla="*/ 159 h 1134"/>
              <a:gd name="T68" fmla="*/ 1220 w 1240"/>
              <a:gd name="T69" fmla="*/ 0 h 1134"/>
              <a:gd name="T70" fmla="*/ 0 w 1240"/>
              <a:gd name="T71" fmla="*/ 20 h 1134"/>
              <a:gd name="T72" fmla="*/ 20 w 1240"/>
              <a:gd name="T73" fmla="*/ 179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0" h="1134">
                <a:moveTo>
                  <a:pt x="40" y="40"/>
                </a:moveTo>
                <a:cubicBezTo>
                  <a:pt x="1200" y="40"/>
                  <a:pt x="1200" y="40"/>
                  <a:pt x="1200" y="40"/>
                </a:cubicBezTo>
                <a:cubicBezTo>
                  <a:pt x="1200" y="139"/>
                  <a:pt x="1200" y="139"/>
                  <a:pt x="1200" y="139"/>
                </a:cubicBezTo>
                <a:cubicBezTo>
                  <a:pt x="1174" y="139"/>
                  <a:pt x="1174" y="139"/>
                  <a:pt x="1174" y="139"/>
                </a:cubicBezTo>
                <a:cubicBezTo>
                  <a:pt x="784" y="139"/>
                  <a:pt x="784" y="139"/>
                  <a:pt x="784" y="139"/>
                </a:cubicBezTo>
                <a:cubicBezTo>
                  <a:pt x="456" y="139"/>
                  <a:pt x="456" y="139"/>
                  <a:pt x="456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0" y="40"/>
                  <a:pt x="40" y="40"/>
                  <a:pt x="40" y="40"/>
                </a:cubicBezTo>
                <a:close/>
                <a:moveTo>
                  <a:pt x="492" y="179"/>
                </a:moveTo>
                <a:cubicBezTo>
                  <a:pt x="748" y="179"/>
                  <a:pt x="748" y="179"/>
                  <a:pt x="748" y="179"/>
                </a:cubicBezTo>
                <a:cubicBezTo>
                  <a:pt x="736" y="190"/>
                  <a:pt x="721" y="196"/>
                  <a:pt x="704" y="196"/>
                </a:cubicBezTo>
                <a:cubicBezTo>
                  <a:pt x="536" y="196"/>
                  <a:pt x="536" y="196"/>
                  <a:pt x="536" y="196"/>
                </a:cubicBezTo>
                <a:cubicBezTo>
                  <a:pt x="519" y="196"/>
                  <a:pt x="504" y="190"/>
                  <a:pt x="492" y="179"/>
                </a:cubicBezTo>
                <a:close/>
                <a:moveTo>
                  <a:pt x="1154" y="462"/>
                </a:moveTo>
                <a:cubicBezTo>
                  <a:pt x="784" y="462"/>
                  <a:pt x="784" y="462"/>
                  <a:pt x="784" y="462"/>
                </a:cubicBezTo>
                <a:cubicBezTo>
                  <a:pt x="456" y="462"/>
                  <a:pt x="456" y="462"/>
                  <a:pt x="456" y="462"/>
                </a:cubicBezTo>
                <a:cubicBezTo>
                  <a:pt x="86" y="462"/>
                  <a:pt x="86" y="462"/>
                  <a:pt x="86" y="462"/>
                </a:cubicBezTo>
                <a:cubicBezTo>
                  <a:pt x="86" y="179"/>
                  <a:pt x="86" y="179"/>
                  <a:pt x="86" y="179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60" y="214"/>
                  <a:pt x="496" y="236"/>
                  <a:pt x="536" y="236"/>
                </a:cubicBezTo>
                <a:cubicBezTo>
                  <a:pt x="704" y="236"/>
                  <a:pt x="704" y="236"/>
                  <a:pt x="704" y="236"/>
                </a:cubicBezTo>
                <a:cubicBezTo>
                  <a:pt x="744" y="236"/>
                  <a:pt x="780" y="214"/>
                  <a:pt x="797" y="179"/>
                </a:cubicBezTo>
                <a:cubicBezTo>
                  <a:pt x="1154" y="179"/>
                  <a:pt x="1154" y="179"/>
                  <a:pt x="1154" y="179"/>
                </a:cubicBezTo>
                <a:cubicBezTo>
                  <a:pt x="1154" y="462"/>
                  <a:pt x="1154" y="462"/>
                  <a:pt x="1154" y="462"/>
                </a:cubicBezTo>
                <a:close/>
                <a:moveTo>
                  <a:pt x="1154" y="1094"/>
                </a:moveTo>
                <a:cubicBezTo>
                  <a:pt x="86" y="1094"/>
                  <a:pt x="86" y="1094"/>
                  <a:pt x="86" y="1094"/>
                </a:cubicBezTo>
                <a:cubicBezTo>
                  <a:pt x="86" y="825"/>
                  <a:pt x="86" y="825"/>
                  <a:pt x="86" y="825"/>
                </a:cubicBezTo>
                <a:cubicBezTo>
                  <a:pt x="443" y="825"/>
                  <a:pt x="443" y="825"/>
                  <a:pt x="443" y="825"/>
                </a:cubicBezTo>
                <a:cubicBezTo>
                  <a:pt x="460" y="860"/>
                  <a:pt x="496" y="882"/>
                  <a:pt x="536" y="882"/>
                </a:cubicBezTo>
                <a:cubicBezTo>
                  <a:pt x="704" y="882"/>
                  <a:pt x="704" y="882"/>
                  <a:pt x="704" y="882"/>
                </a:cubicBezTo>
                <a:cubicBezTo>
                  <a:pt x="744" y="882"/>
                  <a:pt x="780" y="860"/>
                  <a:pt x="797" y="825"/>
                </a:cubicBezTo>
                <a:cubicBezTo>
                  <a:pt x="1154" y="825"/>
                  <a:pt x="1154" y="825"/>
                  <a:pt x="1154" y="825"/>
                </a:cubicBezTo>
                <a:cubicBezTo>
                  <a:pt x="1154" y="1094"/>
                  <a:pt x="1154" y="1094"/>
                  <a:pt x="1154" y="1094"/>
                </a:cubicBezTo>
                <a:close/>
                <a:moveTo>
                  <a:pt x="748" y="825"/>
                </a:moveTo>
                <a:cubicBezTo>
                  <a:pt x="736" y="836"/>
                  <a:pt x="721" y="842"/>
                  <a:pt x="704" y="842"/>
                </a:cubicBezTo>
                <a:cubicBezTo>
                  <a:pt x="536" y="842"/>
                  <a:pt x="536" y="842"/>
                  <a:pt x="536" y="842"/>
                </a:cubicBezTo>
                <a:cubicBezTo>
                  <a:pt x="519" y="842"/>
                  <a:pt x="504" y="836"/>
                  <a:pt x="492" y="825"/>
                </a:cubicBezTo>
                <a:cubicBezTo>
                  <a:pt x="748" y="825"/>
                  <a:pt x="748" y="825"/>
                  <a:pt x="748" y="825"/>
                </a:cubicBezTo>
                <a:close/>
                <a:moveTo>
                  <a:pt x="492" y="502"/>
                </a:moveTo>
                <a:cubicBezTo>
                  <a:pt x="748" y="502"/>
                  <a:pt x="748" y="502"/>
                  <a:pt x="748" y="502"/>
                </a:cubicBezTo>
                <a:cubicBezTo>
                  <a:pt x="736" y="513"/>
                  <a:pt x="721" y="519"/>
                  <a:pt x="704" y="519"/>
                </a:cubicBezTo>
                <a:cubicBezTo>
                  <a:pt x="536" y="519"/>
                  <a:pt x="536" y="519"/>
                  <a:pt x="536" y="519"/>
                </a:cubicBezTo>
                <a:cubicBezTo>
                  <a:pt x="519" y="519"/>
                  <a:pt x="504" y="513"/>
                  <a:pt x="492" y="502"/>
                </a:cubicBezTo>
                <a:close/>
                <a:moveTo>
                  <a:pt x="536" y="559"/>
                </a:moveTo>
                <a:cubicBezTo>
                  <a:pt x="704" y="559"/>
                  <a:pt x="704" y="559"/>
                  <a:pt x="704" y="559"/>
                </a:cubicBezTo>
                <a:cubicBezTo>
                  <a:pt x="744" y="559"/>
                  <a:pt x="780" y="537"/>
                  <a:pt x="797" y="502"/>
                </a:cubicBezTo>
                <a:cubicBezTo>
                  <a:pt x="1154" y="502"/>
                  <a:pt x="1154" y="502"/>
                  <a:pt x="1154" y="502"/>
                </a:cubicBezTo>
                <a:cubicBezTo>
                  <a:pt x="1154" y="785"/>
                  <a:pt x="1154" y="785"/>
                  <a:pt x="1154" y="785"/>
                </a:cubicBezTo>
                <a:cubicBezTo>
                  <a:pt x="784" y="785"/>
                  <a:pt x="784" y="785"/>
                  <a:pt x="784" y="785"/>
                </a:cubicBezTo>
                <a:cubicBezTo>
                  <a:pt x="456" y="785"/>
                  <a:pt x="456" y="785"/>
                  <a:pt x="456" y="785"/>
                </a:cubicBezTo>
                <a:cubicBezTo>
                  <a:pt x="86" y="785"/>
                  <a:pt x="86" y="785"/>
                  <a:pt x="86" y="785"/>
                </a:cubicBezTo>
                <a:cubicBezTo>
                  <a:pt x="86" y="502"/>
                  <a:pt x="86" y="502"/>
                  <a:pt x="86" y="502"/>
                </a:cubicBezTo>
                <a:cubicBezTo>
                  <a:pt x="443" y="502"/>
                  <a:pt x="443" y="502"/>
                  <a:pt x="443" y="502"/>
                </a:cubicBezTo>
                <a:cubicBezTo>
                  <a:pt x="460" y="537"/>
                  <a:pt x="496" y="559"/>
                  <a:pt x="536" y="559"/>
                </a:cubicBezTo>
                <a:close/>
                <a:moveTo>
                  <a:pt x="20" y="179"/>
                </a:moveTo>
                <a:cubicBezTo>
                  <a:pt x="46" y="179"/>
                  <a:pt x="46" y="179"/>
                  <a:pt x="46" y="179"/>
                </a:cubicBezTo>
                <a:cubicBezTo>
                  <a:pt x="46" y="482"/>
                  <a:pt x="46" y="482"/>
                  <a:pt x="46" y="482"/>
                </a:cubicBezTo>
                <a:cubicBezTo>
                  <a:pt x="46" y="805"/>
                  <a:pt x="46" y="805"/>
                  <a:pt x="46" y="805"/>
                </a:cubicBezTo>
                <a:cubicBezTo>
                  <a:pt x="46" y="1114"/>
                  <a:pt x="46" y="1114"/>
                  <a:pt x="46" y="1114"/>
                </a:cubicBezTo>
                <a:cubicBezTo>
                  <a:pt x="46" y="1126"/>
                  <a:pt x="55" y="1134"/>
                  <a:pt x="66" y="1134"/>
                </a:cubicBezTo>
                <a:cubicBezTo>
                  <a:pt x="1174" y="1134"/>
                  <a:pt x="1174" y="1134"/>
                  <a:pt x="1174" y="1134"/>
                </a:cubicBezTo>
                <a:cubicBezTo>
                  <a:pt x="1185" y="1134"/>
                  <a:pt x="1194" y="1126"/>
                  <a:pt x="1194" y="1114"/>
                </a:cubicBezTo>
                <a:cubicBezTo>
                  <a:pt x="1194" y="805"/>
                  <a:pt x="1194" y="805"/>
                  <a:pt x="1194" y="805"/>
                </a:cubicBezTo>
                <a:cubicBezTo>
                  <a:pt x="1194" y="482"/>
                  <a:pt x="1194" y="482"/>
                  <a:pt x="1194" y="482"/>
                </a:cubicBezTo>
                <a:cubicBezTo>
                  <a:pt x="1194" y="179"/>
                  <a:pt x="1194" y="179"/>
                  <a:pt x="1194" y="179"/>
                </a:cubicBezTo>
                <a:cubicBezTo>
                  <a:pt x="1220" y="179"/>
                  <a:pt x="1220" y="179"/>
                  <a:pt x="1220" y="179"/>
                </a:cubicBezTo>
                <a:cubicBezTo>
                  <a:pt x="1231" y="179"/>
                  <a:pt x="1240" y="170"/>
                  <a:pt x="1240" y="159"/>
                </a:cubicBezTo>
                <a:cubicBezTo>
                  <a:pt x="1240" y="20"/>
                  <a:pt x="1240" y="20"/>
                  <a:pt x="1240" y="20"/>
                </a:cubicBezTo>
                <a:cubicBezTo>
                  <a:pt x="1240" y="8"/>
                  <a:pt x="1231" y="0"/>
                  <a:pt x="12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8"/>
                  <a:pt x="0" y="20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70"/>
                  <a:pt x="9" y="179"/>
                  <a:pt x="20" y="179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943" name="Группа 1942"/>
          <p:cNvGrpSpPr/>
          <p:nvPr/>
        </p:nvGrpSpPr>
        <p:grpSpPr>
          <a:xfrm>
            <a:off x="3478213" y="1100138"/>
            <a:ext cx="495301" cy="268288"/>
            <a:chOff x="3478213" y="1100138"/>
            <a:chExt cx="495301" cy="268288"/>
          </a:xfrm>
        </p:grpSpPr>
        <p:sp>
          <p:nvSpPr>
            <p:cNvPr id="1872" name="Freeform 372"/>
            <p:cNvSpPr>
              <a:spLocks/>
            </p:cNvSpPr>
            <p:nvPr/>
          </p:nvSpPr>
          <p:spPr bwMode="auto">
            <a:xfrm>
              <a:off x="3560763" y="1200150"/>
              <a:ext cx="88900" cy="14288"/>
            </a:xfrm>
            <a:custGeom>
              <a:avLst/>
              <a:gdLst>
                <a:gd name="T0" fmla="*/ 239 w 259"/>
                <a:gd name="T1" fmla="*/ 40 h 40"/>
                <a:gd name="T2" fmla="*/ 20 w 259"/>
                <a:gd name="T3" fmla="*/ 40 h 40"/>
                <a:gd name="T4" fmla="*/ 0 w 259"/>
                <a:gd name="T5" fmla="*/ 20 h 40"/>
                <a:gd name="T6" fmla="*/ 20 w 259"/>
                <a:gd name="T7" fmla="*/ 0 h 40"/>
                <a:gd name="T8" fmla="*/ 239 w 259"/>
                <a:gd name="T9" fmla="*/ 0 h 40"/>
                <a:gd name="T10" fmla="*/ 259 w 259"/>
                <a:gd name="T11" fmla="*/ 20 h 40"/>
                <a:gd name="T12" fmla="*/ 239 w 25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9" h="40">
                  <a:moveTo>
                    <a:pt x="239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50" y="0"/>
                    <a:pt x="259" y="9"/>
                    <a:pt x="259" y="20"/>
                  </a:cubicBezTo>
                  <a:cubicBezTo>
                    <a:pt x="259" y="31"/>
                    <a:pt x="250" y="40"/>
                    <a:pt x="239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3" name="Freeform 373"/>
            <p:cNvSpPr>
              <a:spLocks/>
            </p:cNvSpPr>
            <p:nvPr/>
          </p:nvSpPr>
          <p:spPr bwMode="auto">
            <a:xfrm>
              <a:off x="3519488" y="1257300"/>
              <a:ext cx="117475" cy="14288"/>
            </a:xfrm>
            <a:custGeom>
              <a:avLst/>
              <a:gdLst>
                <a:gd name="T0" fmla="*/ 320 w 340"/>
                <a:gd name="T1" fmla="*/ 40 h 40"/>
                <a:gd name="T2" fmla="*/ 20 w 340"/>
                <a:gd name="T3" fmla="*/ 40 h 40"/>
                <a:gd name="T4" fmla="*/ 0 w 340"/>
                <a:gd name="T5" fmla="*/ 20 h 40"/>
                <a:gd name="T6" fmla="*/ 20 w 340"/>
                <a:gd name="T7" fmla="*/ 0 h 40"/>
                <a:gd name="T8" fmla="*/ 320 w 340"/>
                <a:gd name="T9" fmla="*/ 0 h 40"/>
                <a:gd name="T10" fmla="*/ 340 w 340"/>
                <a:gd name="T11" fmla="*/ 20 h 40"/>
                <a:gd name="T12" fmla="*/ 320 w 3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40">
                  <a:moveTo>
                    <a:pt x="3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31" y="0"/>
                    <a:pt x="340" y="9"/>
                    <a:pt x="340" y="20"/>
                  </a:cubicBezTo>
                  <a:cubicBezTo>
                    <a:pt x="340" y="31"/>
                    <a:pt x="331" y="40"/>
                    <a:pt x="3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4" name="Freeform 374"/>
            <p:cNvSpPr>
              <a:spLocks/>
            </p:cNvSpPr>
            <p:nvPr/>
          </p:nvSpPr>
          <p:spPr bwMode="auto">
            <a:xfrm>
              <a:off x="3478213" y="1314450"/>
              <a:ext cx="146050" cy="14288"/>
            </a:xfrm>
            <a:custGeom>
              <a:avLst/>
              <a:gdLst>
                <a:gd name="T0" fmla="*/ 400 w 420"/>
                <a:gd name="T1" fmla="*/ 40 h 40"/>
                <a:gd name="T2" fmla="*/ 20 w 420"/>
                <a:gd name="T3" fmla="*/ 40 h 40"/>
                <a:gd name="T4" fmla="*/ 0 w 420"/>
                <a:gd name="T5" fmla="*/ 20 h 40"/>
                <a:gd name="T6" fmla="*/ 20 w 420"/>
                <a:gd name="T7" fmla="*/ 0 h 40"/>
                <a:gd name="T8" fmla="*/ 400 w 420"/>
                <a:gd name="T9" fmla="*/ 0 h 40"/>
                <a:gd name="T10" fmla="*/ 420 w 420"/>
                <a:gd name="T11" fmla="*/ 20 h 40"/>
                <a:gd name="T12" fmla="*/ 400 w 42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40">
                  <a:moveTo>
                    <a:pt x="40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400" y="0"/>
                    <a:pt x="400" y="0"/>
                    <a:pt x="400" y="0"/>
                  </a:cubicBezTo>
                  <a:cubicBezTo>
                    <a:pt x="411" y="0"/>
                    <a:pt x="420" y="9"/>
                    <a:pt x="420" y="20"/>
                  </a:cubicBezTo>
                  <a:cubicBezTo>
                    <a:pt x="420" y="31"/>
                    <a:pt x="411" y="40"/>
                    <a:pt x="40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5" name="Freeform 375"/>
            <p:cNvSpPr>
              <a:spLocks noEditPoints="1"/>
            </p:cNvSpPr>
            <p:nvPr/>
          </p:nvSpPr>
          <p:spPr bwMode="auto">
            <a:xfrm>
              <a:off x="3684588" y="1300163"/>
              <a:ext cx="68263" cy="68263"/>
            </a:xfrm>
            <a:custGeom>
              <a:avLst/>
              <a:gdLst>
                <a:gd name="T0" fmla="*/ 98 w 196"/>
                <a:gd name="T1" fmla="*/ 40 h 196"/>
                <a:gd name="T2" fmla="*/ 40 w 196"/>
                <a:gd name="T3" fmla="*/ 98 h 196"/>
                <a:gd name="T4" fmla="*/ 98 w 196"/>
                <a:gd name="T5" fmla="*/ 156 h 196"/>
                <a:gd name="T6" fmla="*/ 156 w 196"/>
                <a:gd name="T7" fmla="*/ 98 h 196"/>
                <a:gd name="T8" fmla="*/ 98 w 196"/>
                <a:gd name="T9" fmla="*/ 40 h 196"/>
                <a:gd name="T10" fmla="*/ 98 w 196"/>
                <a:gd name="T11" fmla="*/ 196 h 196"/>
                <a:gd name="T12" fmla="*/ 0 w 196"/>
                <a:gd name="T13" fmla="*/ 98 h 196"/>
                <a:gd name="T14" fmla="*/ 98 w 196"/>
                <a:gd name="T15" fmla="*/ 0 h 196"/>
                <a:gd name="T16" fmla="*/ 196 w 196"/>
                <a:gd name="T17" fmla="*/ 98 h 196"/>
                <a:gd name="T18" fmla="*/ 98 w 196"/>
                <a:gd name="T19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40"/>
                  </a:moveTo>
                  <a:cubicBezTo>
                    <a:pt x="66" y="40"/>
                    <a:pt x="40" y="66"/>
                    <a:pt x="40" y="98"/>
                  </a:cubicBezTo>
                  <a:cubicBezTo>
                    <a:pt x="40" y="130"/>
                    <a:pt x="66" y="156"/>
                    <a:pt x="98" y="156"/>
                  </a:cubicBezTo>
                  <a:cubicBezTo>
                    <a:pt x="130" y="156"/>
                    <a:pt x="156" y="130"/>
                    <a:pt x="156" y="98"/>
                  </a:cubicBezTo>
                  <a:cubicBezTo>
                    <a:pt x="156" y="66"/>
                    <a:pt x="130" y="40"/>
                    <a:pt x="98" y="40"/>
                  </a:cubicBezTo>
                  <a:close/>
                  <a:moveTo>
                    <a:pt x="98" y="196"/>
                  </a:moveTo>
                  <a:cubicBezTo>
                    <a:pt x="44" y="196"/>
                    <a:pt x="0" y="152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ubicBezTo>
                    <a:pt x="152" y="0"/>
                    <a:pt x="196" y="44"/>
                    <a:pt x="196" y="98"/>
                  </a:cubicBezTo>
                  <a:cubicBezTo>
                    <a:pt x="196" y="152"/>
                    <a:pt x="152" y="196"/>
                    <a:pt x="98" y="19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6" name="Freeform 376"/>
            <p:cNvSpPr>
              <a:spLocks noEditPoints="1"/>
            </p:cNvSpPr>
            <p:nvPr/>
          </p:nvSpPr>
          <p:spPr bwMode="auto">
            <a:xfrm>
              <a:off x="3813176" y="1300163"/>
              <a:ext cx="68263" cy="68263"/>
            </a:xfrm>
            <a:custGeom>
              <a:avLst/>
              <a:gdLst>
                <a:gd name="T0" fmla="*/ 98 w 196"/>
                <a:gd name="T1" fmla="*/ 40 h 196"/>
                <a:gd name="T2" fmla="*/ 40 w 196"/>
                <a:gd name="T3" fmla="*/ 98 h 196"/>
                <a:gd name="T4" fmla="*/ 98 w 196"/>
                <a:gd name="T5" fmla="*/ 156 h 196"/>
                <a:gd name="T6" fmla="*/ 156 w 196"/>
                <a:gd name="T7" fmla="*/ 98 h 196"/>
                <a:gd name="T8" fmla="*/ 98 w 196"/>
                <a:gd name="T9" fmla="*/ 40 h 196"/>
                <a:gd name="T10" fmla="*/ 98 w 196"/>
                <a:gd name="T11" fmla="*/ 196 h 196"/>
                <a:gd name="T12" fmla="*/ 0 w 196"/>
                <a:gd name="T13" fmla="*/ 98 h 196"/>
                <a:gd name="T14" fmla="*/ 98 w 196"/>
                <a:gd name="T15" fmla="*/ 0 h 196"/>
                <a:gd name="T16" fmla="*/ 196 w 196"/>
                <a:gd name="T17" fmla="*/ 98 h 196"/>
                <a:gd name="T18" fmla="*/ 98 w 196"/>
                <a:gd name="T19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40"/>
                  </a:moveTo>
                  <a:cubicBezTo>
                    <a:pt x="66" y="40"/>
                    <a:pt x="40" y="66"/>
                    <a:pt x="40" y="98"/>
                  </a:cubicBezTo>
                  <a:cubicBezTo>
                    <a:pt x="40" y="130"/>
                    <a:pt x="66" y="156"/>
                    <a:pt x="98" y="156"/>
                  </a:cubicBezTo>
                  <a:cubicBezTo>
                    <a:pt x="130" y="156"/>
                    <a:pt x="156" y="130"/>
                    <a:pt x="156" y="98"/>
                  </a:cubicBezTo>
                  <a:cubicBezTo>
                    <a:pt x="156" y="66"/>
                    <a:pt x="130" y="40"/>
                    <a:pt x="98" y="40"/>
                  </a:cubicBezTo>
                  <a:close/>
                  <a:moveTo>
                    <a:pt x="98" y="196"/>
                  </a:moveTo>
                  <a:cubicBezTo>
                    <a:pt x="44" y="196"/>
                    <a:pt x="0" y="152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ubicBezTo>
                    <a:pt x="152" y="0"/>
                    <a:pt x="196" y="44"/>
                    <a:pt x="196" y="98"/>
                  </a:cubicBezTo>
                  <a:cubicBezTo>
                    <a:pt x="196" y="152"/>
                    <a:pt x="152" y="196"/>
                    <a:pt x="98" y="19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7" name="Freeform 377"/>
            <p:cNvSpPr>
              <a:spLocks noEditPoints="1"/>
            </p:cNvSpPr>
            <p:nvPr/>
          </p:nvSpPr>
          <p:spPr bwMode="auto">
            <a:xfrm>
              <a:off x="3654426" y="1100138"/>
              <a:ext cx="319088" cy="77788"/>
            </a:xfrm>
            <a:custGeom>
              <a:avLst/>
              <a:gdLst>
                <a:gd name="T0" fmla="*/ 44 w 925"/>
                <a:gd name="T1" fmla="*/ 184 h 224"/>
                <a:gd name="T2" fmla="*/ 856 w 925"/>
                <a:gd name="T3" fmla="*/ 184 h 224"/>
                <a:gd name="T4" fmla="*/ 880 w 925"/>
                <a:gd name="T5" fmla="*/ 40 h 224"/>
                <a:gd name="T6" fmla="*/ 68 w 925"/>
                <a:gd name="T7" fmla="*/ 40 h 224"/>
                <a:gd name="T8" fmla="*/ 44 w 925"/>
                <a:gd name="T9" fmla="*/ 184 h 224"/>
                <a:gd name="T10" fmla="*/ 873 w 925"/>
                <a:gd name="T11" fmla="*/ 224 h 224"/>
                <a:gd name="T12" fmla="*/ 21 w 925"/>
                <a:gd name="T13" fmla="*/ 224 h 224"/>
                <a:gd name="T14" fmla="*/ 5 w 925"/>
                <a:gd name="T15" fmla="*/ 217 h 224"/>
                <a:gd name="T16" fmla="*/ 1 w 925"/>
                <a:gd name="T17" fmla="*/ 201 h 224"/>
                <a:gd name="T18" fmla="*/ 32 w 925"/>
                <a:gd name="T19" fmla="*/ 16 h 224"/>
                <a:gd name="T20" fmla="*/ 51 w 925"/>
                <a:gd name="T21" fmla="*/ 0 h 224"/>
                <a:gd name="T22" fmla="*/ 904 w 925"/>
                <a:gd name="T23" fmla="*/ 0 h 224"/>
                <a:gd name="T24" fmla="*/ 919 w 925"/>
                <a:gd name="T25" fmla="*/ 7 h 224"/>
                <a:gd name="T26" fmla="*/ 924 w 925"/>
                <a:gd name="T27" fmla="*/ 23 h 224"/>
                <a:gd name="T28" fmla="*/ 893 w 925"/>
                <a:gd name="T29" fmla="*/ 208 h 224"/>
                <a:gd name="T30" fmla="*/ 873 w 925"/>
                <a:gd name="T31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25" h="224">
                  <a:moveTo>
                    <a:pt x="44" y="184"/>
                  </a:moveTo>
                  <a:cubicBezTo>
                    <a:pt x="856" y="184"/>
                    <a:pt x="856" y="184"/>
                    <a:pt x="856" y="184"/>
                  </a:cubicBezTo>
                  <a:cubicBezTo>
                    <a:pt x="880" y="40"/>
                    <a:pt x="880" y="40"/>
                    <a:pt x="880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44" y="184"/>
                    <a:pt x="44" y="184"/>
                    <a:pt x="44" y="184"/>
                  </a:cubicBezTo>
                  <a:close/>
                  <a:moveTo>
                    <a:pt x="873" y="224"/>
                  </a:moveTo>
                  <a:cubicBezTo>
                    <a:pt x="21" y="224"/>
                    <a:pt x="21" y="224"/>
                    <a:pt x="21" y="224"/>
                  </a:cubicBezTo>
                  <a:cubicBezTo>
                    <a:pt x="15" y="224"/>
                    <a:pt x="9" y="222"/>
                    <a:pt x="5" y="217"/>
                  </a:cubicBezTo>
                  <a:cubicBezTo>
                    <a:pt x="2" y="213"/>
                    <a:pt x="0" y="207"/>
                    <a:pt x="1" y="20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7"/>
                    <a:pt x="42" y="0"/>
                    <a:pt x="51" y="0"/>
                  </a:cubicBezTo>
                  <a:cubicBezTo>
                    <a:pt x="904" y="0"/>
                    <a:pt x="904" y="0"/>
                    <a:pt x="904" y="0"/>
                  </a:cubicBezTo>
                  <a:cubicBezTo>
                    <a:pt x="910" y="0"/>
                    <a:pt x="915" y="2"/>
                    <a:pt x="919" y="7"/>
                  </a:cubicBezTo>
                  <a:cubicBezTo>
                    <a:pt x="923" y="11"/>
                    <a:pt x="925" y="17"/>
                    <a:pt x="924" y="23"/>
                  </a:cubicBezTo>
                  <a:cubicBezTo>
                    <a:pt x="893" y="208"/>
                    <a:pt x="893" y="208"/>
                    <a:pt x="893" y="208"/>
                  </a:cubicBezTo>
                  <a:cubicBezTo>
                    <a:pt x="891" y="217"/>
                    <a:pt x="883" y="224"/>
                    <a:pt x="873" y="22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8" name="Freeform 378"/>
            <p:cNvSpPr>
              <a:spLocks noEditPoints="1"/>
            </p:cNvSpPr>
            <p:nvPr/>
          </p:nvSpPr>
          <p:spPr bwMode="auto">
            <a:xfrm>
              <a:off x="3646488" y="1163638"/>
              <a:ext cx="296863" cy="177800"/>
            </a:xfrm>
            <a:custGeom>
              <a:avLst/>
              <a:gdLst>
                <a:gd name="T0" fmla="*/ 675 w 856"/>
                <a:gd name="T1" fmla="*/ 472 h 512"/>
                <a:gd name="T2" fmla="*/ 739 w 856"/>
                <a:gd name="T3" fmla="*/ 472 h 512"/>
                <a:gd name="T4" fmla="*/ 811 w 856"/>
                <a:gd name="T5" fmla="*/ 40 h 512"/>
                <a:gd name="T6" fmla="*/ 116 w 856"/>
                <a:gd name="T7" fmla="*/ 40 h 512"/>
                <a:gd name="T8" fmla="*/ 44 w 856"/>
                <a:gd name="T9" fmla="*/ 472 h 512"/>
                <a:gd name="T10" fmla="*/ 111 w 856"/>
                <a:gd name="T11" fmla="*/ 472 h 512"/>
                <a:gd name="T12" fmla="*/ 207 w 856"/>
                <a:gd name="T13" fmla="*/ 394 h 512"/>
                <a:gd name="T14" fmla="*/ 303 w 856"/>
                <a:gd name="T15" fmla="*/ 472 h 512"/>
                <a:gd name="T16" fmla="*/ 483 w 856"/>
                <a:gd name="T17" fmla="*/ 472 h 512"/>
                <a:gd name="T18" fmla="*/ 579 w 856"/>
                <a:gd name="T19" fmla="*/ 394 h 512"/>
                <a:gd name="T20" fmla="*/ 675 w 856"/>
                <a:gd name="T21" fmla="*/ 472 h 512"/>
                <a:gd name="T22" fmla="*/ 756 w 856"/>
                <a:gd name="T23" fmla="*/ 512 h 512"/>
                <a:gd name="T24" fmla="*/ 657 w 856"/>
                <a:gd name="T25" fmla="*/ 512 h 512"/>
                <a:gd name="T26" fmla="*/ 637 w 856"/>
                <a:gd name="T27" fmla="*/ 492 h 512"/>
                <a:gd name="T28" fmla="*/ 579 w 856"/>
                <a:gd name="T29" fmla="*/ 434 h 512"/>
                <a:gd name="T30" fmla="*/ 521 w 856"/>
                <a:gd name="T31" fmla="*/ 492 h 512"/>
                <a:gd name="T32" fmla="*/ 501 w 856"/>
                <a:gd name="T33" fmla="*/ 512 h 512"/>
                <a:gd name="T34" fmla="*/ 285 w 856"/>
                <a:gd name="T35" fmla="*/ 512 h 512"/>
                <a:gd name="T36" fmla="*/ 265 w 856"/>
                <a:gd name="T37" fmla="*/ 492 h 512"/>
                <a:gd name="T38" fmla="*/ 207 w 856"/>
                <a:gd name="T39" fmla="*/ 434 h 512"/>
                <a:gd name="T40" fmla="*/ 149 w 856"/>
                <a:gd name="T41" fmla="*/ 492 h 512"/>
                <a:gd name="T42" fmla="*/ 129 w 856"/>
                <a:gd name="T43" fmla="*/ 512 h 512"/>
                <a:gd name="T44" fmla="*/ 20 w 856"/>
                <a:gd name="T45" fmla="*/ 512 h 512"/>
                <a:gd name="T46" fmla="*/ 5 w 856"/>
                <a:gd name="T47" fmla="*/ 505 h 512"/>
                <a:gd name="T48" fmla="*/ 1 w 856"/>
                <a:gd name="T49" fmla="*/ 488 h 512"/>
                <a:gd name="T50" fmla="*/ 79 w 856"/>
                <a:gd name="T51" fmla="*/ 17 h 512"/>
                <a:gd name="T52" fmla="*/ 99 w 856"/>
                <a:gd name="T53" fmla="*/ 0 h 512"/>
                <a:gd name="T54" fmla="*/ 835 w 856"/>
                <a:gd name="T55" fmla="*/ 0 h 512"/>
                <a:gd name="T56" fmla="*/ 850 w 856"/>
                <a:gd name="T57" fmla="*/ 7 h 512"/>
                <a:gd name="T58" fmla="*/ 855 w 856"/>
                <a:gd name="T59" fmla="*/ 24 h 512"/>
                <a:gd name="T60" fmla="*/ 776 w 856"/>
                <a:gd name="T61" fmla="*/ 495 h 512"/>
                <a:gd name="T62" fmla="*/ 756 w 856"/>
                <a:gd name="T63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6" h="512">
                  <a:moveTo>
                    <a:pt x="675" y="472"/>
                  </a:moveTo>
                  <a:cubicBezTo>
                    <a:pt x="739" y="472"/>
                    <a:pt x="739" y="472"/>
                    <a:pt x="739" y="472"/>
                  </a:cubicBezTo>
                  <a:cubicBezTo>
                    <a:pt x="811" y="40"/>
                    <a:pt x="811" y="40"/>
                    <a:pt x="811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44" y="472"/>
                    <a:pt x="44" y="472"/>
                    <a:pt x="44" y="472"/>
                  </a:cubicBezTo>
                  <a:cubicBezTo>
                    <a:pt x="111" y="472"/>
                    <a:pt x="111" y="472"/>
                    <a:pt x="111" y="472"/>
                  </a:cubicBezTo>
                  <a:cubicBezTo>
                    <a:pt x="120" y="427"/>
                    <a:pt x="160" y="394"/>
                    <a:pt x="207" y="394"/>
                  </a:cubicBezTo>
                  <a:cubicBezTo>
                    <a:pt x="254" y="394"/>
                    <a:pt x="294" y="427"/>
                    <a:pt x="303" y="472"/>
                  </a:cubicBezTo>
                  <a:cubicBezTo>
                    <a:pt x="483" y="472"/>
                    <a:pt x="483" y="472"/>
                    <a:pt x="483" y="472"/>
                  </a:cubicBezTo>
                  <a:cubicBezTo>
                    <a:pt x="492" y="427"/>
                    <a:pt x="532" y="394"/>
                    <a:pt x="579" y="394"/>
                  </a:cubicBezTo>
                  <a:cubicBezTo>
                    <a:pt x="626" y="394"/>
                    <a:pt x="666" y="427"/>
                    <a:pt x="675" y="472"/>
                  </a:cubicBezTo>
                  <a:close/>
                  <a:moveTo>
                    <a:pt x="756" y="512"/>
                  </a:moveTo>
                  <a:cubicBezTo>
                    <a:pt x="657" y="512"/>
                    <a:pt x="657" y="512"/>
                    <a:pt x="657" y="512"/>
                  </a:cubicBezTo>
                  <a:cubicBezTo>
                    <a:pt x="646" y="512"/>
                    <a:pt x="637" y="503"/>
                    <a:pt x="637" y="492"/>
                  </a:cubicBezTo>
                  <a:cubicBezTo>
                    <a:pt x="637" y="460"/>
                    <a:pt x="611" y="434"/>
                    <a:pt x="579" y="434"/>
                  </a:cubicBezTo>
                  <a:cubicBezTo>
                    <a:pt x="547" y="434"/>
                    <a:pt x="521" y="460"/>
                    <a:pt x="521" y="492"/>
                  </a:cubicBezTo>
                  <a:cubicBezTo>
                    <a:pt x="521" y="503"/>
                    <a:pt x="512" y="512"/>
                    <a:pt x="501" y="512"/>
                  </a:cubicBezTo>
                  <a:cubicBezTo>
                    <a:pt x="285" y="512"/>
                    <a:pt x="285" y="512"/>
                    <a:pt x="285" y="512"/>
                  </a:cubicBezTo>
                  <a:cubicBezTo>
                    <a:pt x="274" y="512"/>
                    <a:pt x="265" y="503"/>
                    <a:pt x="265" y="492"/>
                  </a:cubicBezTo>
                  <a:cubicBezTo>
                    <a:pt x="265" y="460"/>
                    <a:pt x="239" y="434"/>
                    <a:pt x="207" y="434"/>
                  </a:cubicBezTo>
                  <a:cubicBezTo>
                    <a:pt x="175" y="434"/>
                    <a:pt x="149" y="460"/>
                    <a:pt x="149" y="492"/>
                  </a:cubicBezTo>
                  <a:cubicBezTo>
                    <a:pt x="149" y="503"/>
                    <a:pt x="140" y="512"/>
                    <a:pt x="129" y="512"/>
                  </a:cubicBezTo>
                  <a:cubicBezTo>
                    <a:pt x="20" y="512"/>
                    <a:pt x="20" y="512"/>
                    <a:pt x="20" y="512"/>
                  </a:cubicBezTo>
                  <a:cubicBezTo>
                    <a:pt x="14" y="512"/>
                    <a:pt x="9" y="509"/>
                    <a:pt x="5" y="505"/>
                  </a:cubicBezTo>
                  <a:cubicBezTo>
                    <a:pt x="1" y="500"/>
                    <a:pt x="0" y="494"/>
                    <a:pt x="1" y="48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1" y="7"/>
                    <a:pt x="89" y="0"/>
                    <a:pt x="99" y="0"/>
                  </a:cubicBezTo>
                  <a:cubicBezTo>
                    <a:pt x="835" y="0"/>
                    <a:pt x="835" y="0"/>
                    <a:pt x="835" y="0"/>
                  </a:cubicBezTo>
                  <a:cubicBezTo>
                    <a:pt x="841" y="0"/>
                    <a:pt x="846" y="3"/>
                    <a:pt x="850" y="7"/>
                  </a:cubicBezTo>
                  <a:cubicBezTo>
                    <a:pt x="854" y="12"/>
                    <a:pt x="856" y="18"/>
                    <a:pt x="855" y="24"/>
                  </a:cubicBezTo>
                  <a:cubicBezTo>
                    <a:pt x="776" y="495"/>
                    <a:pt x="776" y="495"/>
                    <a:pt x="776" y="495"/>
                  </a:cubicBezTo>
                  <a:cubicBezTo>
                    <a:pt x="775" y="505"/>
                    <a:pt x="766" y="512"/>
                    <a:pt x="756" y="51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45" name="Группа 1944"/>
          <p:cNvGrpSpPr/>
          <p:nvPr/>
        </p:nvGrpSpPr>
        <p:grpSpPr>
          <a:xfrm>
            <a:off x="788988" y="1714500"/>
            <a:ext cx="320675" cy="430213"/>
            <a:chOff x="788988" y="1714500"/>
            <a:chExt cx="320675" cy="430213"/>
          </a:xfrm>
        </p:grpSpPr>
        <p:sp>
          <p:nvSpPr>
            <p:cNvPr id="1879" name="Oval 379"/>
            <p:cNvSpPr>
              <a:spLocks noChangeArrowheads="1"/>
            </p:cNvSpPr>
            <p:nvPr/>
          </p:nvSpPr>
          <p:spPr bwMode="auto">
            <a:xfrm>
              <a:off x="963613" y="1749425"/>
              <a:ext cx="57150" cy="14288"/>
            </a:xfrm>
            <a:prstGeom prst="ellipse">
              <a:avLst/>
            </a:pr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0" name="Oval 380"/>
            <p:cNvSpPr>
              <a:spLocks noChangeArrowheads="1"/>
            </p:cNvSpPr>
            <p:nvPr/>
          </p:nvSpPr>
          <p:spPr bwMode="auto">
            <a:xfrm>
              <a:off x="884238" y="1774825"/>
              <a:ext cx="33338" cy="9525"/>
            </a:xfrm>
            <a:prstGeom prst="ellipse">
              <a:avLst/>
            </a:pr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1" name="Freeform 381"/>
            <p:cNvSpPr>
              <a:spLocks noEditPoints="1"/>
            </p:cNvSpPr>
            <p:nvPr/>
          </p:nvSpPr>
          <p:spPr bwMode="auto">
            <a:xfrm>
              <a:off x="788988" y="1714500"/>
              <a:ext cx="320675" cy="430213"/>
            </a:xfrm>
            <a:custGeom>
              <a:avLst/>
              <a:gdLst>
                <a:gd name="T0" fmla="*/ 884 w 924"/>
                <a:gd name="T1" fmla="*/ 142 h 1240"/>
                <a:gd name="T2" fmla="*/ 40 w 924"/>
                <a:gd name="T3" fmla="*/ 142 h 1240"/>
                <a:gd name="T4" fmla="*/ 462 w 924"/>
                <a:gd name="T5" fmla="*/ 1200 h 1240"/>
                <a:gd name="T6" fmla="*/ 40 w 924"/>
                <a:gd name="T7" fmla="*/ 826 h 1240"/>
                <a:gd name="T8" fmla="*/ 884 w 924"/>
                <a:gd name="T9" fmla="*/ 826 h 1240"/>
                <a:gd name="T10" fmla="*/ 462 w 924"/>
                <a:gd name="T11" fmla="*/ 1200 h 1240"/>
                <a:gd name="T12" fmla="*/ 884 w 924"/>
                <a:gd name="T13" fmla="*/ 537 h 1240"/>
                <a:gd name="T14" fmla="*/ 462 w 924"/>
                <a:gd name="T15" fmla="*/ 866 h 1240"/>
                <a:gd name="T16" fmla="*/ 40 w 924"/>
                <a:gd name="T17" fmla="*/ 537 h 1240"/>
                <a:gd name="T18" fmla="*/ 46 w 924"/>
                <a:gd name="T19" fmla="*/ 208 h 1240"/>
                <a:gd name="T20" fmla="*/ 55 w 924"/>
                <a:gd name="T21" fmla="*/ 213 h 1240"/>
                <a:gd name="T22" fmla="*/ 63 w 924"/>
                <a:gd name="T23" fmla="*/ 217 h 1240"/>
                <a:gd name="T24" fmla="*/ 73 w 924"/>
                <a:gd name="T25" fmla="*/ 222 h 1240"/>
                <a:gd name="T26" fmla="*/ 81 w 924"/>
                <a:gd name="T27" fmla="*/ 226 h 1240"/>
                <a:gd name="T28" fmla="*/ 92 w 924"/>
                <a:gd name="T29" fmla="*/ 230 h 1240"/>
                <a:gd name="T30" fmla="*/ 102 w 924"/>
                <a:gd name="T31" fmla="*/ 234 h 1240"/>
                <a:gd name="T32" fmla="*/ 114 w 924"/>
                <a:gd name="T33" fmla="*/ 238 h 1240"/>
                <a:gd name="T34" fmla="*/ 124 w 924"/>
                <a:gd name="T35" fmla="*/ 241 h 1240"/>
                <a:gd name="T36" fmla="*/ 148 w 924"/>
                <a:gd name="T37" fmla="*/ 248 h 1240"/>
                <a:gd name="T38" fmla="*/ 173 w 924"/>
                <a:gd name="T39" fmla="*/ 255 h 1240"/>
                <a:gd name="T40" fmla="*/ 200 w 924"/>
                <a:gd name="T41" fmla="*/ 260 h 1240"/>
                <a:gd name="T42" fmla="*/ 228 w 924"/>
                <a:gd name="T43" fmla="*/ 266 h 1240"/>
                <a:gd name="T44" fmla="*/ 257 w 924"/>
                <a:gd name="T45" fmla="*/ 270 h 1240"/>
                <a:gd name="T46" fmla="*/ 286 w 924"/>
                <a:gd name="T47" fmla="*/ 274 h 1240"/>
                <a:gd name="T48" fmla="*/ 317 w 924"/>
                <a:gd name="T49" fmla="*/ 277 h 1240"/>
                <a:gd name="T50" fmla="*/ 348 w 924"/>
                <a:gd name="T51" fmla="*/ 280 h 1240"/>
                <a:gd name="T52" fmla="*/ 380 w 924"/>
                <a:gd name="T53" fmla="*/ 282 h 1240"/>
                <a:gd name="T54" fmla="*/ 398 w 924"/>
                <a:gd name="T55" fmla="*/ 282 h 1240"/>
                <a:gd name="T56" fmla="*/ 412 w 924"/>
                <a:gd name="T57" fmla="*/ 283 h 1240"/>
                <a:gd name="T58" fmla="*/ 430 w 924"/>
                <a:gd name="T59" fmla="*/ 283 h 1240"/>
                <a:gd name="T60" fmla="*/ 444 w 924"/>
                <a:gd name="T61" fmla="*/ 284 h 1240"/>
                <a:gd name="T62" fmla="*/ 462 w 924"/>
                <a:gd name="T63" fmla="*/ 284 h 1240"/>
                <a:gd name="T64" fmla="*/ 480 w 924"/>
                <a:gd name="T65" fmla="*/ 284 h 1240"/>
                <a:gd name="T66" fmla="*/ 494 w 924"/>
                <a:gd name="T67" fmla="*/ 283 h 1240"/>
                <a:gd name="T68" fmla="*/ 512 w 924"/>
                <a:gd name="T69" fmla="*/ 283 h 1240"/>
                <a:gd name="T70" fmla="*/ 526 w 924"/>
                <a:gd name="T71" fmla="*/ 282 h 1240"/>
                <a:gd name="T72" fmla="*/ 544 w 924"/>
                <a:gd name="T73" fmla="*/ 282 h 1240"/>
                <a:gd name="T74" fmla="*/ 576 w 924"/>
                <a:gd name="T75" fmla="*/ 280 h 1240"/>
                <a:gd name="T76" fmla="*/ 607 w 924"/>
                <a:gd name="T77" fmla="*/ 277 h 1240"/>
                <a:gd name="T78" fmla="*/ 638 w 924"/>
                <a:gd name="T79" fmla="*/ 274 h 1240"/>
                <a:gd name="T80" fmla="*/ 667 w 924"/>
                <a:gd name="T81" fmla="*/ 270 h 1240"/>
                <a:gd name="T82" fmla="*/ 696 w 924"/>
                <a:gd name="T83" fmla="*/ 266 h 1240"/>
                <a:gd name="T84" fmla="*/ 724 w 924"/>
                <a:gd name="T85" fmla="*/ 260 h 1240"/>
                <a:gd name="T86" fmla="*/ 751 w 924"/>
                <a:gd name="T87" fmla="*/ 255 h 1240"/>
                <a:gd name="T88" fmla="*/ 776 w 924"/>
                <a:gd name="T89" fmla="*/ 248 h 1240"/>
                <a:gd name="T90" fmla="*/ 800 w 924"/>
                <a:gd name="T91" fmla="*/ 241 h 1240"/>
                <a:gd name="T92" fmla="*/ 810 w 924"/>
                <a:gd name="T93" fmla="*/ 238 h 1240"/>
                <a:gd name="T94" fmla="*/ 822 w 924"/>
                <a:gd name="T95" fmla="*/ 234 h 1240"/>
                <a:gd name="T96" fmla="*/ 832 w 924"/>
                <a:gd name="T97" fmla="*/ 230 h 1240"/>
                <a:gd name="T98" fmla="*/ 843 w 924"/>
                <a:gd name="T99" fmla="*/ 226 h 1240"/>
                <a:gd name="T100" fmla="*/ 851 w 924"/>
                <a:gd name="T101" fmla="*/ 222 h 1240"/>
                <a:gd name="T102" fmla="*/ 861 w 924"/>
                <a:gd name="T103" fmla="*/ 217 h 1240"/>
                <a:gd name="T104" fmla="*/ 869 w 924"/>
                <a:gd name="T105" fmla="*/ 213 h 1240"/>
                <a:gd name="T106" fmla="*/ 878 w 924"/>
                <a:gd name="T107" fmla="*/ 208 h 1240"/>
                <a:gd name="T108" fmla="*/ 884 w 924"/>
                <a:gd name="T109" fmla="*/ 203 h 1240"/>
                <a:gd name="T110" fmla="*/ 462 w 924"/>
                <a:gd name="T111" fmla="*/ 577 h 1240"/>
                <a:gd name="T112" fmla="*/ 40 w 924"/>
                <a:gd name="T113" fmla="*/ 203 h 1240"/>
                <a:gd name="T114" fmla="*/ 46 w 924"/>
                <a:gd name="T115" fmla="*/ 208 h 1240"/>
                <a:gd name="T116" fmla="*/ 924 w 924"/>
                <a:gd name="T117" fmla="*/ 1098 h 1240"/>
                <a:gd name="T118" fmla="*/ 462 w 924"/>
                <a:gd name="T119" fmla="*/ 0 h 1240"/>
                <a:gd name="T120" fmla="*/ 0 w 924"/>
                <a:gd name="T121" fmla="*/ 1098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4" h="1240">
                  <a:moveTo>
                    <a:pt x="462" y="40"/>
                  </a:moveTo>
                  <a:cubicBezTo>
                    <a:pt x="720" y="40"/>
                    <a:pt x="884" y="100"/>
                    <a:pt x="884" y="142"/>
                  </a:cubicBezTo>
                  <a:cubicBezTo>
                    <a:pt x="884" y="183"/>
                    <a:pt x="720" y="244"/>
                    <a:pt x="462" y="244"/>
                  </a:cubicBezTo>
                  <a:cubicBezTo>
                    <a:pt x="204" y="244"/>
                    <a:pt x="40" y="183"/>
                    <a:pt x="40" y="142"/>
                  </a:cubicBezTo>
                  <a:cubicBezTo>
                    <a:pt x="40" y="100"/>
                    <a:pt x="204" y="40"/>
                    <a:pt x="462" y="40"/>
                  </a:cubicBezTo>
                  <a:close/>
                  <a:moveTo>
                    <a:pt x="462" y="1200"/>
                  </a:moveTo>
                  <a:cubicBezTo>
                    <a:pt x="204" y="1200"/>
                    <a:pt x="40" y="1140"/>
                    <a:pt x="40" y="1098"/>
                  </a:cubicBezTo>
                  <a:cubicBezTo>
                    <a:pt x="40" y="826"/>
                    <a:pt x="40" y="826"/>
                    <a:pt x="40" y="826"/>
                  </a:cubicBezTo>
                  <a:cubicBezTo>
                    <a:pt x="116" y="879"/>
                    <a:pt x="290" y="906"/>
                    <a:pt x="462" y="906"/>
                  </a:cubicBezTo>
                  <a:cubicBezTo>
                    <a:pt x="634" y="906"/>
                    <a:pt x="808" y="879"/>
                    <a:pt x="884" y="826"/>
                  </a:cubicBezTo>
                  <a:cubicBezTo>
                    <a:pt x="884" y="1098"/>
                    <a:pt x="884" y="1098"/>
                    <a:pt x="884" y="1098"/>
                  </a:cubicBezTo>
                  <a:cubicBezTo>
                    <a:pt x="884" y="1140"/>
                    <a:pt x="720" y="1200"/>
                    <a:pt x="462" y="1200"/>
                  </a:cubicBezTo>
                  <a:close/>
                  <a:moveTo>
                    <a:pt x="462" y="617"/>
                  </a:moveTo>
                  <a:cubicBezTo>
                    <a:pt x="634" y="617"/>
                    <a:pt x="808" y="590"/>
                    <a:pt x="884" y="537"/>
                  </a:cubicBezTo>
                  <a:cubicBezTo>
                    <a:pt x="884" y="764"/>
                    <a:pt x="884" y="764"/>
                    <a:pt x="884" y="764"/>
                  </a:cubicBezTo>
                  <a:cubicBezTo>
                    <a:pt x="884" y="806"/>
                    <a:pt x="720" y="866"/>
                    <a:pt x="462" y="866"/>
                  </a:cubicBezTo>
                  <a:cubicBezTo>
                    <a:pt x="204" y="866"/>
                    <a:pt x="40" y="806"/>
                    <a:pt x="40" y="764"/>
                  </a:cubicBezTo>
                  <a:cubicBezTo>
                    <a:pt x="40" y="537"/>
                    <a:pt x="40" y="537"/>
                    <a:pt x="40" y="537"/>
                  </a:cubicBezTo>
                  <a:cubicBezTo>
                    <a:pt x="116" y="590"/>
                    <a:pt x="290" y="617"/>
                    <a:pt x="462" y="617"/>
                  </a:cubicBezTo>
                  <a:close/>
                  <a:moveTo>
                    <a:pt x="46" y="208"/>
                  </a:moveTo>
                  <a:cubicBezTo>
                    <a:pt x="47" y="208"/>
                    <a:pt x="48" y="208"/>
                    <a:pt x="48" y="209"/>
                  </a:cubicBezTo>
                  <a:cubicBezTo>
                    <a:pt x="50" y="210"/>
                    <a:pt x="53" y="212"/>
                    <a:pt x="55" y="213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8" y="214"/>
                    <a:pt x="60" y="216"/>
                    <a:pt x="63" y="217"/>
                  </a:cubicBezTo>
                  <a:cubicBezTo>
                    <a:pt x="64" y="217"/>
                    <a:pt x="64" y="218"/>
                    <a:pt x="65" y="218"/>
                  </a:cubicBezTo>
                  <a:cubicBezTo>
                    <a:pt x="67" y="219"/>
                    <a:pt x="70" y="221"/>
                    <a:pt x="73" y="222"/>
                  </a:cubicBezTo>
                  <a:cubicBezTo>
                    <a:pt x="73" y="222"/>
                    <a:pt x="73" y="222"/>
                    <a:pt x="73" y="222"/>
                  </a:cubicBezTo>
                  <a:cubicBezTo>
                    <a:pt x="76" y="223"/>
                    <a:pt x="78" y="225"/>
                    <a:pt x="81" y="226"/>
                  </a:cubicBezTo>
                  <a:cubicBezTo>
                    <a:pt x="82" y="226"/>
                    <a:pt x="83" y="226"/>
                    <a:pt x="83" y="227"/>
                  </a:cubicBezTo>
                  <a:cubicBezTo>
                    <a:pt x="86" y="228"/>
                    <a:pt x="89" y="229"/>
                    <a:pt x="92" y="230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5" y="232"/>
                    <a:pt x="99" y="233"/>
                    <a:pt x="102" y="234"/>
                  </a:cubicBezTo>
                  <a:cubicBezTo>
                    <a:pt x="102" y="234"/>
                    <a:pt x="103" y="234"/>
                    <a:pt x="104" y="235"/>
                  </a:cubicBezTo>
                  <a:cubicBezTo>
                    <a:pt x="107" y="236"/>
                    <a:pt x="110" y="237"/>
                    <a:pt x="114" y="238"/>
                  </a:cubicBezTo>
                  <a:cubicBezTo>
                    <a:pt x="114" y="238"/>
                    <a:pt x="114" y="238"/>
                    <a:pt x="114" y="238"/>
                  </a:cubicBezTo>
                  <a:cubicBezTo>
                    <a:pt x="117" y="239"/>
                    <a:pt x="121" y="240"/>
                    <a:pt x="124" y="241"/>
                  </a:cubicBezTo>
                  <a:cubicBezTo>
                    <a:pt x="125" y="242"/>
                    <a:pt x="126" y="242"/>
                    <a:pt x="126" y="242"/>
                  </a:cubicBezTo>
                  <a:cubicBezTo>
                    <a:pt x="133" y="244"/>
                    <a:pt x="140" y="246"/>
                    <a:pt x="148" y="248"/>
                  </a:cubicBezTo>
                  <a:cubicBezTo>
                    <a:pt x="149" y="249"/>
                    <a:pt x="149" y="249"/>
                    <a:pt x="150" y="249"/>
                  </a:cubicBezTo>
                  <a:cubicBezTo>
                    <a:pt x="158" y="251"/>
                    <a:pt x="165" y="253"/>
                    <a:pt x="173" y="255"/>
                  </a:cubicBezTo>
                  <a:cubicBezTo>
                    <a:pt x="174" y="255"/>
                    <a:pt x="175" y="255"/>
                    <a:pt x="176" y="255"/>
                  </a:cubicBezTo>
                  <a:cubicBezTo>
                    <a:pt x="184" y="257"/>
                    <a:pt x="192" y="259"/>
                    <a:pt x="200" y="260"/>
                  </a:cubicBezTo>
                  <a:cubicBezTo>
                    <a:pt x="201" y="261"/>
                    <a:pt x="202" y="261"/>
                    <a:pt x="203" y="261"/>
                  </a:cubicBezTo>
                  <a:cubicBezTo>
                    <a:pt x="211" y="263"/>
                    <a:pt x="219" y="264"/>
                    <a:pt x="228" y="266"/>
                  </a:cubicBezTo>
                  <a:cubicBezTo>
                    <a:pt x="229" y="266"/>
                    <a:pt x="230" y="266"/>
                    <a:pt x="231" y="266"/>
                  </a:cubicBezTo>
                  <a:cubicBezTo>
                    <a:pt x="239" y="267"/>
                    <a:pt x="248" y="269"/>
                    <a:pt x="257" y="270"/>
                  </a:cubicBezTo>
                  <a:cubicBezTo>
                    <a:pt x="258" y="270"/>
                    <a:pt x="259" y="270"/>
                    <a:pt x="260" y="270"/>
                  </a:cubicBezTo>
                  <a:cubicBezTo>
                    <a:pt x="268" y="272"/>
                    <a:pt x="277" y="273"/>
                    <a:pt x="286" y="274"/>
                  </a:cubicBezTo>
                  <a:cubicBezTo>
                    <a:pt x="287" y="274"/>
                    <a:pt x="288" y="274"/>
                    <a:pt x="290" y="274"/>
                  </a:cubicBezTo>
                  <a:cubicBezTo>
                    <a:pt x="299" y="275"/>
                    <a:pt x="308" y="276"/>
                    <a:pt x="317" y="277"/>
                  </a:cubicBezTo>
                  <a:cubicBezTo>
                    <a:pt x="318" y="277"/>
                    <a:pt x="319" y="277"/>
                    <a:pt x="320" y="277"/>
                  </a:cubicBezTo>
                  <a:cubicBezTo>
                    <a:pt x="329" y="278"/>
                    <a:pt x="339" y="279"/>
                    <a:pt x="348" y="280"/>
                  </a:cubicBezTo>
                  <a:cubicBezTo>
                    <a:pt x="349" y="280"/>
                    <a:pt x="350" y="280"/>
                    <a:pt x="352" y="280"/>
                  </a:cubicBezTo>
                  <a:cubicBezTo>
                    <a:pt x="361" y="280"/>
                    <a:pt x="370" y="281"/>
                    <a:pt x="380" y="282"/>
                  </a:cubicBezTo>
                  <a:cubicBezTo>
                    <a:pt x="381" y="282"/>
                    <a:pt x="382" y="282"/>
                    <a:pt x="383" y="282"/>
                  </a:cubicBezTo>
                  <a:cubicBezTo>
                    <a:pt x="388" y="282"/>
                    <a:pt x="393" y="282"/>
                    <a:pt x="398" y="282"/>
                  </a:cubicBezTo>
                  <a:cubicBezTo>
                    <a:pt x="398" y="282"/>
                    <a:pt x="398" y="282"/>
                    <a:pt x="398" y="282"/>
                  </a:cubicBezTo>
                  <a:cubicBezTo>
                    <a:pt x="402" y="283"/>
                    <a:pt x="407" y="283"/>
                    <a:pt x="412" y="283"/>
                  </a:cubicBezTo>
                  <a:cubicBezTo>
                    <a:pt x="413" y="283"/>
                    <a:pt x="414" y="283"/>
                    <a:pt x="415" y="283"/>
                  </a:cubicBezTo>
                  <a:cubicBezTo>
                    <a:pt x="420" y="283"/>
                    <a:pt x="425" y="283"/>
                    <a:pt x="430" y="283"/>
                  </a:cubicBezTo>
                  <a:cubicBezTo>
                    <a:pt x="430" y="283"/>
                    <a:pt x="430" y="283"/>
                    <a:pt x="430" y="283"/>
                  </a:cubicBezTo>
                  <a:cubicBezTo>
                    <a:pt x="435" y="283"/>
                    <a:pt x="439" y="283"/>
                    <a:pt x="444" y="284"/>
                  </a:cubicBezTo>
                  <a:cubicBezTo>
                    <a:pt x="445" y="284"/>
                    <a:pt x="446" y="284"/>
                    <a:pt x="448" y="284"/>
                  </a:cubicBezTo>
                  <a:cubicBezTo>
                    <a:pt x="452" y="284"/>
                    <a:pt x="457" y="284"/>
                    <a:pt x="462" y="284"/>
                  </a:cubicBezTo>
                  <a:cubicBezTo>
                    <a:pt x="467" y="284"/>
                    <a:pt x="472" y="284"/>
                    <a:pt x="476" y="284"/>
                  </a:cubicBezTo>
                  <a:cubicBezTo>
                    <a:pt x="478" y="284"/>
                    <a:pt x="479" y="284"/>
                    <a:pt x="480" y="284"/>
                  </a:cubicBezTo>
                  <a:cubicBezTo>
                    <a:pt x="485" y="283"/>
                    <a:pt x="489" y="283"/>
                    <a:pt x="494" y="283"/>
                  </a:cubicBezTo>
                  <a:cubicBezTo>
                    <a:pt x="494" y="283"/>
                    <a:pt x="494" y="283"/>
                    <a:pt x="494" y="283"/>
                  </a:cubicBezTo>
                  <a:cubicBezTo>
                    <a:pt x="499" y="283"/>
                    <a:pt x="504" y="283"/>
                    <a:pt x="509" y="283"/>
                  </a:cubicBezTo>
                  <a:cubicBezTo>
                    <a:pt x="510" y="283"/>
                    <a:pt x="511" y="283"/>
                    <a:pt x="512" y="283"/>
                  </a:cubicBezTo>
                  <a:cubicBezTo>
                    <a:pt x="517" y="283"/>
                    <a:pt x="522" y="283"/>
                    <a:pt x="526" y="282"/>
                  </a:cubicBezTo>
                  <a:cubicBezTo>
                    <a:pt x="526" y="282"/>
                    <a:pt x="526" y="282"/>
                    <a:pt x="526" y="282"/>
                  </a:cubicBezTo>
                  <a:cubicBezTo>
                    <a:pt x="531" y="282"/>
                    <a:pt x="536" y="282"/>
                    <a:pt x="541" y="282"/>
                  </a:cubicBezTo>
                  <a:cubicBezTo>
                    <a:pt x="542" y="282"/>
                    <a:pt x="543" y="282"/>
                    <a:pt x="544" y="282"/>
                  </a:cubicBezTo>
                  <a:cubicBezTo>
                    <a:pt x="554" y="281"/>
                    <a:pt x="563" y="280"/>
                    <a:pt x="572" y="280"/>
                  </a:cubicBezTo>
                  <a:cubicBezTo>
                    <a:pt x="574" y="280"/>
                    <a:pt x="575" y="280"/>
                    <a:pt x="576" y="280"/>
                  </a:cubicBezTo>
                  <a:cubicBezTo>
                    <a:pt x="585" y="279"/>
                    <a:pt x="595" y="278"/>
                    <a:pt x="604" y="277"/>
                  </a:cubicBezTo>
                  <a:cubicBezTo>
                    <a:pt x="605" y="277"/>
                    <a:pt x="606" y="277"/>
                    <a:pt x="607" y="277"/>
                  </a:cubicBezTo>
                  <a:cubicBezTo>
                    <a:pt x="616" y="276"/>
                    <a:pt x="625" y="275"/>
                    <a:pt x="634" y="274"/>
                  </a:cubicBezTo>
                  <a:cubicBezTo>
                    <a:pt x="636" y="274"/>
                    <a:pt x="637" y="274"/>
                    <a:pt x="638" y="274"/>
                  </a:cubicBezTo>
                  <a:cubicBezTo>
                    <a:pt x="647" y="273"/>
                    <a:pt x="656" y="272"/>
                    <a:pt x="664" y="270"/>
                  </a:cubicBezTo>
                  <a:cubicBezTo>
                    <a:pt x="665" y="270"/>
                    <a:pt x="666" y="270"/>
                    <a:pt x="667" y="270"/>
                  </a:cubicBezTo>
                  <a:cubicBezTo>
                    <a:pt x="676" y="269"/>
                    <a:pt x="685" y="267"/>
                    <a:pt x="694" y="266"/>
                  </a:cubicBezTo>
                  <a:cubicBezTo>
                    <a:pt x="694" y="266"/>
                    <a:pt x="695" y="266"/>
                    <a:pt x="696" y="266"/>
                  </a:cubicBezTo>
                  <a:cubicBezTo>
                    <a:pt x="705" y="264"/>
                    <a:pt x="713" y="263"/>
                    <a:pt x="721" y="261"/>
                  </a:cubicBezTo>
                  <a:cubicBezTo>
                    <a:pt x="722" y="261"/>
                    <a:pt x="723" y="261"/>
                    <a:pt x="724" y="260"/>
                  </a:cubicBezTo>
                  <a:cubicBezTo>
                    <a:pt x="732" y="259"/>
                    <a:pt x="740" y="257"/>
                    <a:pt x="748" y="255"/>
                  </a:cubicBezTo>
                  <a:cubicBezTo>
                    <a:pt x="749" y="255"/>
                    <a:pt x="750" y="255"/>
                    <a:pt x="751" y="255"/>
                  </a:cubicBezTo>
                  <a:cubicBezTo>
                    <a:pt x="759" y="253"/>
                    <a:pt x="766" y="251"/>
                    <a:pt x="774" y="249"/>
                  </a:cubicBezTo>
                  <a:cubicBezTo>
                    <a:pt x="775" y="249"/>
                    <a:pt x="775" y="249"/>
                    <a:pt x="776" y="248"/>
                  </a:cubicBezTo>
                  <a:cubicBezTo>
                    <a:pt x="784" y="246"/>
                    <a:pt x="791" y="244"/>
                    <a:pt x="798" y="242"/>
                  </a:cubicBezTo>
                  <a:cubicBezTo>
                    <a:pt x="798" y="242"/>
                    <a:pt x="799" y="242"/>
                    <a:pt x="800" y="241"/>
                  </a:cubicBezTo>
                  <a:cubicBezTo>
                    <a:pt x="803" y="240"/>
                    <a:pt x="807" y="239"/>
                    <a:pt x="810" y="238"/>
                  </a:cubicBezTo>
                  <a:cubicBezTo>
                    <a:pt x="810" y="238"/>
                    <a:pt x="810" y="238"/>
                    <a:pt x="810" y="238"/>
                  </a:cubicBezTo>
                  <a:cubicBezTo>
                    <a:pt x="814" y="237"/>
                    <a:pt x="817" y="236"/>
                    <a:pt x="820" y="235"/>
                  </a:cubicBezTo>
                  <a:cubicBezTo>
                    <a:pt x="821" y="234"/>
                    <a:pt x="822" y="234"/>
                    <a:pt x="822" y="234"/>
                  </a:cubicBezTo>
                  <a:cubicBezTo>
                    <a:pt x="825" y="233"/>
                    <a:pt x="829" y="232"/>
                    <a:pt x="832" y="230"/>
                  </a:cubicBezTo>
                  <a:cubicBezTo>
                    <a:pt x="832" y="230"/>
                    <a:pt x="832" y="230"/>
                    <a:pt x="832" y="230"/>
                  </a:cubicBezTo>
                  <a:cubicBezTo>
                    <a:pt x="835" y="229"/>
                    <a:pt x="838" y="228"/>
                    <a:pt x="841" y="227"/>
                  </a:cubicBezTo>
                  <a:cubicBezTo>
                    <a:pt x="841" y="226"/>
                    <a:pt x="842" y="226"/>
                    <a:pt x="843" y="226"/>
                  </a:cubicBezTo>
                  <a:cubicBezTo>
                    <a:pt x="846" y="225"/>
                    <a:pt x="848" y="223"/>
                    <a:pt x="851" y="222"/>
                  </a:cubicBezTo>
                  <a:cubicBezTo>
                    <a:pt x="851" y="222"/>
                    <a:pt x="851" y="222"/>
                    <a:pt x="851" y="222"/>
                  </a:cubicBezTo>
                  <a:cubicBezTo>
                    <a:pt x="854" y="221"/>
                    <a:pt x="857" y="219"/>
                    <a:pt x="859" y="218"/>
                  </a:cubicBezTo>
                  <a:cubicBezTo>
                    <a:pt x="860" y="218"/>
                    <a:pt x="861" y="217"/>
                    <a:pt x="861" y="217"/>
                  </a:cubicBezTo>
                  <a:cubicBezTo>
                    <a:pt x="864" y="216"/>
                    <a:pt x="866" y="214"/>
                    <a:pt x="869" y="213"/>
                  </a:cubicBezTo>
                  <a:cubicBezTo>
                    <a:pt x="869" y="213"/>
                    <a:pt x="869" y="213"/>
                    <a:pt x="869" y="213"/>
                  </a:cubicBezTo>
                  <a:cubicBezTo>
                    <a:pt x="871" y="212"/>
                    <a:pt x="874" y="210"/>
                    <a:pt x="876" y="209"/>
                  </a:cubicBezTo>
                  <a:cubicBezTo>
                    <a:pt x="876" y="208"/>
                    <a:pt x="877" y="208"/>
                    <a:pt x="878" y="208"/>
                  </a:cubicBezTo>
                  <a:cubicBezTo>
                    <a:pt x="880" y="206"/>
                    <a:pt x="882" y="205"/>
                    <a:pt x="884" y="203"/>
                  </a:cubicBezTo>
                  <a:cubicBezTo>
                    <a:pt x="884" y="203"/>
                    <a:pt x="884" y="203"/>
                    <a:pt x="884" y="203"/>
                  </a:cubicBezTo>
                  <a:cubicBezTo>
                    <a:pt x="884" y="476"/>
                    <a:pt x="884" y="476"/>
                    <a:pt x="884" y="476"/>
                  </a:cubicBezTo>
                  <a:cubicBezTo>
                    <a:pt x="884" y="517"/>
                    <a:pt x="720" y="577"/>
                    <a:pt x="462" y="577"/>
                  </a:cubicBezTo>
                  <a:cubicBezTo>
                    <a:pt x="204" y="577"/>
                    <a:pt x="40" y="517"/>
                    <a:pt x="40" y="476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2" y="205"/>
                    <a:pt x="44" y="206"/>
                    <a:pt x="46" y="208"/>
                  </a:cubicBezTo>
                  <a:close/>
                  <a:moveTo>
                    <a:pt x="462" y="1240"/>
                  </a:moveTo>
                  <a:cubicBezTo>
                    <a:pt x="692" y="1240"/>
                    <a:pt x="924" y="1191"/>
                    <a:pt x="924" y="1098"/>
                  </a:cubicBezTo>
                  <a:cubicBezTo>
                    <a:pt x="924" y="142"/>
                    <a:pt x="924" y="142"/>
                    <a:pt x="924" y="142"/>
                  </a:cubicBezTo>
                  <a:cubicBezTo>
                    <a:pt x="924" y="49"/>
                    <a:pt x="692" y="0"/>
                    <a:pt x="462" y="0"/>
                  </a:cubicBezTo>
                  <a:cubicBezTo>
                    <a:pt x="232" y="0"/>
                    <a:pt x="0" y="49"/>
                    <a:pt x="0" y="142"/>
                  </a:cubicBezTo>
                  <a:cubicBezTo>
                    <a:pt x="0" y="1098"/>
                    <a:pt x="0" y="1098"/>
                    <a:pt x="0" y="1098"/>
                  </a:cubicBezTo>
                  <a:cubicBezTo>
                    <a:pt x="0" y="1191"/>
                    <a:pt x="232" y="1240"/>
                    <a:pt x="462" y="12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82" name="Freeform 382"/>
          <p:cNvSpPr>
            <a:spLocks noEditPoints="1"/>
          </p:cNvSpPr>
          <p:nvPr/>
        </p:nvSpPr>
        <p:spPr bwMode="auto">
          <a:xfrm>
            <a:off x="1463676" y="1714500"/>
            <a:ext cx="355600" cy="430213"/>
          </a:xfrm>
          <a:custGeom>
            <a:avLst/>
            <a:gdLst>
              <a:gd name="T0" fmla="*/ 165 w 1028"/>
              <a:gd name="T1" fmla="*/ 229 h 1240"/>
              <a:gd name="T2" fmla="*/ 963 w 1028"/>
              <a:gd name="T3" fmla="*/ 229 h 1240"/>
              <a:gd name="T4" fmla="*/ 40 w 1028"/>
              <a:gd name="T5" fmla="*/ 324 h 1240"/>
              <a:gd name="T6" fmla="*/ 739 w 1028"/>
              <a:gd name="T7" fmla="*/ 88 h 1240"/>
              <a:gd name="T8" fmla="*/ 835 w 1028"/>
              <a:gd name="T9" fmla="*/ 40 h 1240"/>
              <a:gd name="T10" fmla="*/ 441 w 1028"/>
              <a:gd name="T11" fmla="*/ 169 h 1240"/>
              <a:gd name="T12" fmla="*/ 356 w 1028"/>
              <a:gd name="T13" fmla="*/ 911 h 1240"/>
              <a:gd name="T14" fmla="*/ 476 w 1028"/>
              <a:gd name="T15" fmla="*/ 1020 h 1240"/>
              <a:gd name="T16" fmla="*/ 487 w 1028"/>
              <a:gd name="T17" fmla="*/ 1023 h 1240"/>
              <a:gd name="T18" fmla="*/ 504 w 1028"/>
              <a:gd name="T19" fmla="*/ 1025 h 1240"/>
              <a:gd name="T20" fmla="*/ 523 w 1028"/>
              <a:gd name="T21" fmla="*/ 1025 h 1240"/>
              <a:gd name="T22" fmla="*/ 534 w 1028"/>
              <a:gd name="T23" fmla="*/ 1024 h 1240"/>
              <a:gd name="T24" fmla="*/ 551 w 1028"/>
              <a:gd name="T25" fmla="*/ 1021 h 1240"/>
              <a:gd name="T26" fmla="*/ 569 w 1028"/>
              <a:gd name="T27" fmla="*/ 1014 h 1240"/>
              <a:gd name="T28" fmla="*/ 801 w 1028"/>
              <a:gd name="T29" fmla="*/ 1200 h 1240"/>
              <a:gd name="T30" fmla="*/ 672 w 1028"/>
              <a:gd name="T31" fmla="*/ 652 h 1240"/>
              <a:gd name="T32" fmla="*/ 561 w 1028"/>
              <a:gd name="T33" fmla="*/ 546 h 1240"/>
              <a:gd name="T34" fmla="*/ 551 w 1028"/>
              <a:gd name="T35" fmla="*/ 543 h 1240"/>
              <a:gd name="T36" fmla="*/ 534 w 1028"/>
              <a:gd name="T37" fmla="*/ 540 h 1240"/>
              <a:gd name="T38" fmla="*/ 523 w 1028"/>
              <a:gd name="T39" fmla="*/ 538 h 1240"/>
              <a:gd name="T40" fmla="*/ 504 w 1028"/>
              <a:gd name="T41" fmla="*/ 538 h 1240"/>
              <a:gd name="T42" fmla="*/ 487 w 1028"/>
              <a:gd name="T43" fmla="*/ 541 h 1240"/>
              <a:gd name="T44" fmla="*/ 476 w 1028"/>
              <a:gd name="T45" fmla="*/ 543 h 1240"/>
              <a:gd name="T46" fmla="*/ 459 w 1028"/>
              <a:gd name="T47" fmla="*/ 549 h 1240"/>
              <a:gd name="T48" fmla="*/ 173 w 1028"/>
              <a:gd name="T49" fmla="*/ 652 h 1240"/>
              <a:gd name="T50" fmla="*/ 855 w 1028"/>
              <a:gd name="T51" fmla="*/ 652 h 1240"/>
              <a:gd name="T52" fmla="*/ 328 w 1028"/>
              <a:gd name="T53" fmla="*/ 782 h 1240"/>
              <a:gd name="T54" fmla="*/ 177 w 1028"/>
              <a:gd name="T55" fmla="*/ 692 h 1240"/>
              <a:gd name="T56" fmla="*/ 523 w 1028"/>
              <a:gd name="T57" fmla="*/ 985 h 1240"/>
              <a:gd name="T58" fmla="*/ 508 w 1028"/>
              <a:gd name="T59" fmla="*/ 985 h 1240"/>
              <a:gd name="T60" fmla="*/ 496 w 1028"/>
              <a:gd name="T61" fmla="*/ 984 h 1240"/>
              <a:gd name="T62" fmla="*/ 387 w 1028"/>
              <a:gd name="T63" fmla="*/ 883 h 1240"/>
              <a:gd name="T64" fmla="*/ 387 w 1028"/>
              <a:gd name="T65" fmla="*/ 680 h 1240"/>
              <a:gd name="T66" fmla="*/ 501 w 1028"/>
              <a:gd name="T67" fmla="*/ 579 h 1240"/>
              <a:gd name="T68" fmla="*/ 514 w 1028"/>
              <a:gd name="T69" fmla="*/ 578 h 1240"/>
              <a:gd name="T70" fmla="*/ 527 w 1028"/>
              <a:gd name="T71" fmla="*/ 579 h 1240"/>
              <a:gd name="T72" fmla="*/ 641 w 1028"/>
              <a:gd name="T73" fmla="*/ 680 h 1240"/>
              <a:gd name="T74" fmla="*/ 641 w 1028"/>
              <a:gd name="T75" fmla="*/ 883 h 1240"/>
              <a:gd name="T76" fmla="*/ 532 w 1028"/>
              <a:gd name="T77" fmla="*/ 984 h 1240"/>
              <a:gd name="T78" fmla="*/ 700 w 1028"/>
              <a:gd name="T79" fmla="*/ 782 h 1240"/>
              <a:gd name="T80" fmla="*/ 834 w 1028"/>
              <a:gd name="T81" fmla="*/ 871 h 1240"/>
              <a:gd name="T82" fmla="*/ 20 w 1028"/>
              <a:gd name="T83" fmla="*/ 364 h 1240"/>
              <a:gd name="T84" fmla="*/ 156 w 1028"/>
              <a:gd name="T85" fmla="*/ 893 h 1240"/>
              <a:gd name="T86" fmla="*/ 820 w 1028"/>
              <a:gd name="T87" fmla="*/ 1240 h 1240"/>
              <a:gd name="T88" fmla="*/ 872 w 1028"/>
              <a:gd name="T89" fmla="*/ 893 h 1240"/>
              <a:gd name="T90" fmla="*/ 1028 w 1028"/>
              <a:gd name="T91" fmla="*/ 344 h 1240"/>
              <a:gd name="T92" fmla="*/ 914 w 1028"/>
              <a:gd name="T93" fmla="*/ 189 h 1240"/>
              <a:gd name="T94" fmla="*/ 766 w 1028"/>
              <a:gd name="T95" fmla="*/ 0 h 1240"/>
              <a:gd name="T96" fmla="*/ 163 w 1028"/>
              <a:gd name="T97" fmla="*/ 189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28" h="1240">
                <a:moveTo>
                  <a:pt x="40" y="254"/>
                </a:moveTo>
                <a:cubicBezTo>
                  <a:pt x="40" y="240"/>
                  <a:pt x="51" y="229"/>
                  <a:pt x="65" y="229"/>
                </a:cubicBezTo>
                <a:cubicBezTo>
                  <a:pt x="165" y="229"/>
                  <a:pt x="165" y="229"/>
                  <a:pt x="165" y="229"/>
                </a:cubicBezTo>
                <a:cubicBezTo>
                  <a:pt x="165" y="229"/>
                  <a:pt x="165" y="229"/>
                  <a:pt x="165" y="229"/>
                </a:cubicBezTo>
                <a:cubicBezTo>
                  <a:pt x="165" y="229"/>
                  <a:pt x="165" y="229"/>
                  <a:pt x="165" y="229"/>
                </a:cubicBezTo>
                <a:cubicBezTo>
                  <a:pt x="963" y="229"/>
                  <a:pt x="963" y="229"/>
                  <a:pt x="963" y="229"/>
                </a:cubicBezTo>
                <a:cubicBezTo>
                  <a:pt x="977" y="229"/>
                  <a:pt x="988" y="240"/>
                  <a:pt x="988" y="254"/>
                </a:cubicBezTo>
                <a:cubicBezTo>
                  <a:pt x="988" y="324"/>
                  <a:pt x="988" y="324"/>
                  <a:pt x="988" y="324"/>
                </a:cubicBezTo>
                <a:cubicBezTo>
                  <a:pt x="40" y="324"/>
                  <a:pt x="40" y="324"/>
                  <a:pt x="40" y="324"/>
                </a:cubicBezTo>
                <a:cubicBezTo>
                  <a:pt x="40" y="254"/>
                  <a:pt x="40" y="254"/>
                  <a:pt x="40" y="254"/>
                </a:cubicBezTo>
                <a:close/>
                <a:moveTo>
                  <a:pt x="441" y="169"/>
                </a:moveTo>
                <a:cubicBezTo>
                  <a:pt x="721" y="106"/>
                  <a:pt x="732" y="95"/>
                  <a:pt x="739" y="88"/>
                </a:cubicBezTo>
                <a:cubicBezTo>
                  <a:pt x="752" y="75"/>
                  <a:pt x="758" y="61"/>
                  <a:pt x="762" y="50"/>
                </a:cubicBezTo>
                <a:cubicBezTo>
                  <a:pt x="764" y="47"/>
                  <a:pt x="766" y="42"/>
                  <a:pt x="767" y="40"/>
                </a:cubicBezTo>
                <a:cubicBezTo>
                  <a:pt x="835" y="40"/>
                  <a:pt x="835" y="40"/>
                  <a:pt x="835" y="40"/>
                </a:cubicBezTo>
                <a:cubicBezTo>
                  <a:pt x="873" y="189"/>
                  <a:pt x="873" y="189"/>
                  <a:pt x="87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82" y="183"/>
                  <a:pt x="411" y="176"/>
                  <a:pt x="441" y="169"/>
                </a:cubicBezTo>
                <a:close/>
                <a:moveTo>
                  <a:pt x="227" y="1200"/>
                </a:moveTo>
                <a:cubicBezTo>
                  <a:pt x="198" y="911"/>
                  <a:pt x="198" y="911"/>
                  <a:pt x="198" y="911"/>
                </a:cubicBezTo>
                <a:cubicBezTo>
                  <a:pt x="356" y="911"/>
                  <a:pt x="356" y="911"/>
                  <a:pt x="356" y="911"/>
                </a:cubicBezTo>
                <a:cubicBezTo>
                  <a:pt x="380" y="961"/>
                  <a:pt x="417" y="997"/>
                  <a:pt x="459" y="1014"/>
                </a:cubicBezTo>
                <a:cubicBezTo>
                  <a:pt x="459" y="1014"/>
                  <a:pt x="459" y="1014"/>
                  <a:pt x="459" y="1014"/>
                </a:cubicBezTo>
                <a:cubicBezTo>
                  <a:pt x="464" y="1017"/>
                  <a:pt x="470" y="1019"/>
                  <a:pt x="476" y="1020"/>
                </a:cubicBezTo>
                <a:cubicBezTo>
                  <a:pt x="476" y="1020"/>
                  <a:pt x="477" y="1020"/>
                  <a:pt x="477" y="1021"/>
                </a:cubicBezTo>
                <a:cubicBezTo>
                  <a:pt x="480" y="1021"/>
                  <a:pt x="482" y="1022"/>
                  <a:pt x="485" y="1022"/>
                </a:cubicBezTo>
                <a:cubicBezTo>
                  <a:pt x="486" y="1023"/>
                  <a:pt x="486" y="1023"/>
                  <a:pt x="487" y="1023"/>
                </a:cubicBezTo>
                <a:cubicBezTo>
                  <a:pt x="489" y="1023"/>
                  <a:pt x="492" y="1024"/>
                  <a:pt x="494" y="1024"/>
                </a:cubicBezTo>
                <a:cubicBezTo>
                  <a:pt x="494" y="1024"/>
                  <a:pt x="495" y="1024"/>
                  <a:pt x="495" y="1024"/>
                </a:cubicBezTo>
                <a:cubicBezTo>
                  <a:pt x="498" y="1025"/>
                  <a:pt x="501" y="1025"/>
                  <a:pt x="504" y="1025"/>
                </a:cubicBezTo>
                <a:cubicBezTo>
                  <a:pt x="504" y="1025"/>
                  <a:pt x="505" y="1025"/>
                  <a:pt x="506" y="1025"/>
                </a:cubicBezTo>
                <a:cubicBezTo>
                  <a:pt x="508" y="1025"/>
                  <a:pt x="511" y="1025"/>
                  <a:pt x="514" y="1025"/>
                </a:cubicBezTo>
                <a:cubicBezTo>
                  <a:pt x="517" y="1025"/>
                  <a:pt x="520" y="1025"/>
                  <a:pt x="523" y="1025"/>
                </a:cubicBezTo>
                <a:cubicBezTo>
                  <a:pt x="523" y="1025"/>
                  <a:pt x="524" y="1025"/>
                  <a:pt x="524" y="1025"/>
                </a:cubicBezTo>
                <a:cubicBezTo>
                  <a:pt x="527" y="1025"/>
                  <a:pt x="530" y="1025"/>
                  <a:pt x="533" y="1024"/>
                </a:cubicBezTo>
                <a:cubicBezTo>
                  <a:pt x="533" y="1024"/>
                  <a:pt x="534" y="1024"/>
                  <a:pt x="534" y="1024"/>
                </a:cubicBezTo>
                <a:cubicBezTo>
                  <a:pt x="536" y="1024"/>
                  <a:pt x="539" y="1023"/>
                  <a:pt x="541" y="1023"/>
                </a:cubicBezTo>
                <a:cubicBezTo>
                  <a:pt x="542" y="1023"/>
                  <a:pt x="542" y="1023"/>
                  <a:pt x="543" y="1022"/>
                </a:cubicBezTo>
                <a:cubicBezTo>
                  <a:pt x="546" y="1022"/>
                  <a:pt x="548" y="1021"/>
                  <a:pt x="551" y="1021"/>
                </a:cubicBezTo>
                <a:cubicBezTo>
                  <a:pt x="551" y="1020"/>
                  <a:pt x="552" y="1020"/>
                  <a:pt x="552" y="1020"/>
                </a:cubicBezTo>
                <a:cubicBezTo>
                  <a:pt x="558" y="1019"/>
                  <a:pt x="564" y="1017"/>
                  <a:pt x="569" y="1014"/>
                </a:cubicBezTo>
                <a:cubicBezTo>
                  <a:pt x="569" y="1014"/>
                  <a:pt x="569" y="1014"/>
                  <a:pt x="569" y="1014"/>
                </a:cubicBezTo>
                <a:cubicBezTo>
                  <a:pt x="611" y="997"/>
                  <a:pt x="648" y="961"/>
                  <a:pt x="672" y="911"/>
                </a:cubicBezTo>
                <a:cubicBezTo>
                  <a:pt x="830" y="911"/>
                  <a:pt x="830" y="911"/>
                  <a:pt x="830" y="911"/>
                </a:cubicBezTo>
                <a:cubicBezTo>
                  <a:pt x="801" y="1200"/>
                  <a:pt x="801" y="1200"/>
                  <a:pt x="801" y="1200"/>
                </a:cubicBezTo>
                <a:cubicBezTo>
                  <a:pt x="227" y="1200"/>
                  <a:pt x="227" y="1200"/>
                  <a:pt x="227" y="1200"/>
                </a:cubicBezTo>
                <a:close/>
                <a:moveTo>
                  <a:pt x="855" y="652"/>
                </a:moveTo>
                <a:cubicBezTo>
                  <a:pt x="672" y="652"/>
                  <a:pt x="672" y="652"/>
                  <a:pt x="672" y="652"/>
                </a:cubicBezTo>
                <a:cubicBezTo>
                  <a:pt x="648" y="602"/>
                  <a:pt x="611" y="566"/>
                  <a:pt x="569" y="549"/>
                </a:cubicBezTo>
                <a:cubicBezTo>
                  <a:pt x="569" y="549"/>
                  <a:pt x="569" y="549"/>
                  <a:pt x="569" y="549"/>
                </a:cubicBezTo>
                <a:cubicBezTo>
                  <a:pt x="566" y="548"/>
                  <a:pt x="563" y="547"/>
                  <a:pt x="561" y="546"/>
                </a:cubicBezTo>
                <a:cubicBezTo>
                  <a:pt x="561" y="546"/>
                  <a:pt x="561" y="546"/>
                  <a:pt x="561" y="546"/>
                </a:cubicBezTo>
                <a:cubicBezTo>
                  <a:pt x="558" y="545"/>
                  <a:pt x="555" y="544"/>
                  <a:pt x="552" y="543"/>
                </a:cubicBezTo>
                <a:cubicBezTo>
                  <a:pt x="552" y="543"/>
                  <a:pt x="551" y="543"/>
                  <a:pt x="551" y="543"/>
                </a:cubicBezTo>
                <a:cubicBezTo>
                  <a:pt x="548" y="542"/>
                  <a:pt x="546" y="542"/>
                  <a:pt x="543" y="541"/>
                </a:cubicBezTo>
                <a:cubicBezTo>
                  <a:pt x="542" y="541"/>
                  <a:pt x="542" y="541"/>
                  <a:pt x="541" y="541"/>
                </a:cubicBezTo>
                <a:cubicBezTo>
                  <a:pt x="539" y="540"/>
                  <a:pt x="536" y="540"/>
                  <a:pt x="534" y="540"/>
                </a:cubicBezTo>
                <a:cubicBezTo>
                  <a:pt x="534" y="539"/>
                  <a:pt x="533" y="539"/>
                  <a:pt x="533" y="539"/>
                </a:cubicBezTo>
                <a:cubicBezTo>
                  <a:pt x="530" y="539"/>
                  <a:pt x="527" y="539"/>
                  <a:pt x="524" y="538"/>
                </a:cubicBezTo>
                <a:cubicBezTo>
                  <a:pt x="524" y="538"/>
                  <a:pt x="523" y="538"/>
                  <a:pt x="523" y="538"/>
                </a:cubicBezTo>
                <a:cubicBezTo>
                  <a:pt x="520" y="538"/>
                  <a:pt x="517" y="538"/>
                  <a:pt x="514" y="538"/>
                </a:cubicBezTo>
                <a:cubicBezTo>
                  <a:pt x="511" y="538"/>
                  <a:pt x="508" y="538"/>
                  <a:pt x="506" y="538"/>
                </a:cubicBezTo>
                <a:cubicBezTo>
                  <a:pt x="505" y="538"/>
                  <a:pt x="504" y="538"/>
                  <a:pt x="504" y="538"/>
                </a:cubicBezTo>
                <a:cubicBezTo>
                  <a:pt x="501" y="539"/>
                  <a:pt x="498" y="539"/>
                  <a:pt x="495" y="539"/>
                </a:cubicBezTo>
                <a:cubicBezTo>
                  <a:pt x="495" y="539"/>
                  <a:pt x="494" y="539"/>
                  <a:pt x="494" y="540"/>
                </a:cubicBezTo>
                <a:cubicBezTo>
                  <a:pt x="492" y="540"/>
                  <a:pt x="489" y="540"/>
                  <a:pt x="487" y="541"/>
                </a:cubicBezTo>
                <a:cubicBezTo>
                  <a:pt x="486" y="541"/>
                  <a:pt x="486" y="541"/>
                  <a:pt x="485" y="541"/>
                </a:cubicBezTo>
                <a:cubicBezTo>
                  <a:pt x="482" y="542"/>
                  <a:pt x="480" y="542"/>
                  <a:pt x="477" y="543"/>
                </a:cubicBezTo>
                <a:cubicBezTo>
                  <a:pt x="477" y="543"/>
                  <a:pt x="476" y="543"/>
                  <a:pt x="476" y="543"/>
                </a:cubicBezTo>
                <a:cubicBezTo>
                  <a:pt x="473" y="544"/>
                  <a:pt x="470" y="545"/>
                  <a:pt x="468" y="546"/>
                </a:cubicBezTo>
                <a:cubicBezTo>
                  <a:pt x="468" y="546"/>
                  <a:pt x="468" y="546"/>
                  <a:pt x="467" y="546"/>
                </a:cubicBezTo>
                <a:cubicBezTo>
                  <a:pt x="465" y="547"/>
                  <a:pt x="462" y="548"/>
                  <a:pt x="459" y="549"/>
                </a:cubicBezTo>
                <a:cubicBezTo>
                  <a:pt x="459" y="549"/>
                  <a:pt x="459" y="549"/>
                  <a:pt x="459" y="549"/>
                </a:cubicBezTo>
                <a:cubicBezTo>
                  <a:pt x="417" y="566"/>
                  <a:pt x="380" y="602"/>
                  <a:pt x="356" y="652"/>
                </a:cubicBezTo>
                <a:cubicBezTo>
                  <a:pt x="173" y="652"/>
                  <a:pt x="173" y="652"/>
                  <a:pt x="173" y="652"/>
                </a:cubicBezTo>
                <a:cubicBezTo>
                  <a:pt x="145" y="368"/>
                  <a:pt x="145" y="368"/>
                  <a:pt x="145" y="368"/>
                </a:cubicBezTo>
                <a:cubicBezTo>
                  <a:pt x="883" y="368"/>
                  <a:pt x="883" y="368"/>
                  <a:pt x="883" y="368"/>
                </a:cubicBezTo>
                <a:cubicBezTo>
                  <a:pt x="855" y="652"/>
                  <a:pt x="855" y="652"/>
                  <a:pt x="855" y="652"/>
                </a:cubicBezTo>
                <a:close/>
                <a:moveTo>
                  <a:pt x="177" y="692"/>
                </a:moveTo>
                <a:cubicBezTo>
                  <a:pt x="341" y="692"/>
                  <a:pt x="341" y="692"/>
                  <a:pt x="341" y="692"/>
                </a:cubicBezTo>
                <a:cubicBezTo>
                  <a:pt x="332" y="720"/>
                  <a:pt x="328" y="750"/>
                  <a:pt x="328" y="782"/>
                </a:cubicBezTo>
                <a:cubicBezTo>
                  <a:pt x="328" y="813"/>
                  <a:pt x="332" y="844"/>
                  <a:pt x="341" y="871"/>
                </a:cubicBezTo>
                <a:cubicBezTo>
                  <a:pt x="194" y="871"/>
                  <a:pt x="194" y="871"/>
                  <a:pt x="194" y="871"/>
                </a:cubicBezTo>
                <a:cubicBezTo>
                  <a:pt x="177" y="692"/>
                  <a:pt x="177" y="692"/>
                  <a:pt x="177" y="692"/>
                </a:cubicBezTo>
                <a:close/>
                <a:moveTo>
                  <a:pt x="532" y="984"/>
                </a:moveTo>
                <a:cubicBezTo>
                  <a:pt x="531" y="984"/>
                  <a:pt x="529" y="984"/>
                  <a:pt x="527" y="985"/>
                </a:cubicBezTo>
                <a:cubicBezTo>
                  <a:pt x="526" y="985"/>
                  <a:pt x="524" y="985"/>
                  <a:pt x="523" y="985"/>
                </a:cubicBezTo>
                <a:cubicBezTo>
                  <a:pt x="522" y="985"/>
                  <a:pt x="521" y="985"/>
                  <a:pt x="520" y="985"/>
                </a:cubicBezTo>
                <a:cubicBezTo>
                  <a:pt x="518" y="985"/>
                  <a:pt x="516" y="985"/>
                  <a:pt x="514" y="985"/>
                </a:cubicBezTo>
                <a:cubicBezTo>
                  <a:pt x="512" y="985"/>
                  <a:pt x="510" y="985"/>
                  <a:pt x="508" y="985"/>
                </a:cubicBezTo>
                <a:cubicBezTo>
                  <a:pt x="507" y="985"/>
                  <a:pt x="506" y="985"/>
                  <a:pt x="505" y="985"/>
                </a:cubicBezTo>
                <a:cubicBezTo>
                  <a:pt x="504" y="985"/>
                  <a:pt x="502" y="985"/>
                  <a:pt x="501" y="985"/>
                </a:cubicBezTo>
                <a:cubicBezTo>
                  <a:pt x="499" y="984"/>
                  <a:pt x="497" y="984"/>
                  <a:pt x="496" y="984"/>
                </a:cubicBezTo>
                <a:cubicBezTo>
                  <a:pt x="495" y="984"/>
                  <a:pt x="495" y="984"/>
                  <a:pt x="494" y="984"/>
                </a:cubicBezTo>
                <a:cubicBezTo>
                  <a:pt x="450" y="975"/>
                  <a:pt x="410" y="938"/>
                  <a:pt x="387" y="884"/>
                </a:cubicBezTo>
                <a:cubicBezTo>
                  <a:pt x="387" y="883"/>
                  <a:pt x="387" y="883"/>
                  <a:pt x="387" y="883"/>
                </a:cubicBezTo>
                <a:cubicBezTo>
                  <a:pt x="375" y="853"/>
                  <a:pt x="368" y="818"/>
                  <a:pt x="368" y="782"/>
                </a:cubicBezTo>
                <a:cubicBezTo>
                  <a:pt x="368" y="745"/>
                  <a:pt x="375" y="711"/>
                  <a:pt x="387" y="681"/>
                </a:cubicBezTo>
                <a:cubicBezTo>
                  <a:pt x="387" y="681"/>
                  <a:pt x="387" y="680"/>
                  <a:pt x="387" y="680"/>
                </a:cubicBezTo>
                <a:cubicBezTo>
                  <a:pt x="410" y="625"/>
                  <a:pt x="450" y="588"/>
                  <a:pt x="494" y="580"/>
                </a:cubicBezTo>
                <a:cubicBezTo>
                  <a:pt x="495" y="580"/>
                  <a:pt x="495" y="580"/>
                  <a:pt x="496" y="580"/>
                </a:cubicBezTo>
                <a:cubicBezTo>
                  <a:pt x="497" y="579"/>
                  <a:pt x="499" y="579"/>
                  <a:pt x="501" y="579"/>
                </a:cubicBezTo>
                <a:cubicBezTo>
                  <a:pt x="502" y="579"/>
                  <a:pt x="504" y="579"/>
                  <a:pt x="505" y="578"/>
                </a:cubicBezTo>
                <a:cubicBezTo>
                  <a:pt x="506" y="578"/>
                  <a:pt x="507" y="578"/>
                  <a:pt x="508" y="578"/>
                </a:cubicBezTo>
                <a:cubicBezTo>
                  <a:pt x="510" y="578"/>
                  <a:pt x="512" y="578"/>
                  <a:pt x="514" y="578"/>
                </a:cubicBezTo>
                <a:cubicBezTo>
                  <a:pt x="516" y="578"/>
                  <a:pt x="518" y="578"/>
                  <a:pt x="520" y="578"/>
                </a:cubicBezTo>
                <a:cubicBezTo>
                  <a:pt x="521" y="578"/>
                  <a:pt x="522" y="578"/>
                  <a:pt x="523" y="578"/>
                </a:cubicBezTo>
                <a:cubicBezTo>
                  <a:pt x="524" y="579"/>
                  <a:pt x="526" y="579"/>
                  <a:pt x="527" y="579"/>
                </a:cubicBezTo>
                <a:cubicBezTo>
                  <a:pt x="529" y="579"/>
                  <a:pt x="531" y="579"/>
                  <a:pt x="532" y="580"/>
                </a:cubicBezTo>
                <a:cubicBezTo>
                  <a:pt x="533" y="580"/>
                  <a:pt x="533" y="580"/>
                  <a:pt x="534" y="580"/>
                </a:cubicBezTo>
                <a:cubicBezTo>
                  <a:pt x="578" y="588"/>
                  <a:pt x="618" y="625"/>
                  <a:pt x="641" y="680"/>
                </a:cubicBezTo>
                <a:cubicBezTo>
                  <a:pt x="641" y="680"/>
                  <a:pt x="641" y="681"/>
                  <a:pt x="641" y="681"/>
                </a:cubicBezTo>
                <a:cubicBezTo>
                  <a:pt x="653" y="711"/>
                  <a:pt x="660" y="745"/>
                  <a:pt x="660" y="782"/>
                </a:cubicBezTo>
                <a:cubicBezTo>
                  <a:pt x="660" y="818"/>
                  <a:pt x="653" y="853"/>
                  <a:pt x="641" y="883"/>
                </a:cubicBezTo>
                <a:cubicBezTo>
                  <a:pt x="641" y="883"/>
                  <a:pt x="641" y="883"/>
                  <a:pt x="641" y="884"/>
                </a:cubicBezTo>
                <a:cubicBezTo>
                  <a:pt x="618" y="938"/>
                  <a:pt x="578" y="975"/>
                  <a:pt x="534" y="984"/>
                </a:cubicBezTo>
                <a:cubicBezTo>
                  <a:pt x="533" y="984"/>
                  <a:pt x="533" y="984"/>
                  <a:pt x="532" y="984"/>
                </a:cubicBezTo>
                <a:close/>
                <a:moveTo>
                  <a:pt x="834" y="871"/>
                </a:moveTo>
                <a:cubicBezTo>
                  <a:pt x="687" y="871"/>
                  <a:pt x="687" y="871"/>
                  <a:pt x="687" y="871"/>
                </a:cubicBezTo>
                <a:cubicBezTo>
                  <a:pt x="696" y="844"/>
                  <a:pt x="700" y="813"/>
                  <a:pt x="700" y="782"/>
                </a:cubicBezTo>
                <a:cubicBezTo>
                  <a:pt x="700" y="750"/>
                  <a:pt x="696" y="720"/>
                  <a:pt x="687" y="692"/>
                </a:cubicBezTo>
                <a:cubicBezTo>
                  <a:pt x="851" y="692"/>
                  <a:pt x="851" y="692"/>
                  <a:pt x="851" y="692"/>
                </a:cubicBezTo>
                <a:cubicBezTo>
                  <a:pt x="834" y="871"/>
                  <a:pt x="834" y="871"/>
                  <a:pt x="834" y="871"/>
                </a:cubicBezTo>
                <a:close/>
                <a:moveTo>
                  <a:pt x="0" y="254"/>
                </a:moveTo>
                <a:cubicBezTo>
                  <a:pt x="0" y="344"/>
                  <a:pt x="0" y="344"/>
                  <a:pt x="0" y="344"/>
                </a:cubicBezTo>
                <a:cubicBezTo>
                  <a:pt x="0" y="355"/>
                  <a:pt x="9" y="364"/>
                  <a:pt x="20" y="364"/>
                </a:cubicBezTo>
                <a:cubicBezTo>
                  <a:pt x="104" y="364"/>
                  <a:pt x="104" y="364"/>
                  <a:pt x="104" y="364"/>
                </a:cubicBezTo>
                <a:cubicBezTo>
                  <a:pt x="156" y="893"/>
                  <a:pt x="156" y="893"/>
                  <a:pt x="156" y="893"/>
                </a:cubicBezTo>
                <a:cubicBezTo>
                  <a:pt x="156" y="893"/>
                  <a:pt x="156" y="893"/>
                  <a:pt x="156" y="893"/>
                </a:cubicBezTo>
                <a:cubicBezTo>
                  <a:pt x="188" y="1222"/>
                  <a:pt x="188" y="1222"/>
                  <a:pt x="188" y="1222"/>
                </a:cubicBezTo>
                <a:cubicBezTo>
                  <a:pt x="189" y="1232"/>
                  <a:pt x="198" y="1240"/>
                  <a:pt x="208" y="1240"/>
                </a:cubicBezTo>
                <a:cubicBezTo>
                  <a:pt x="820" y="1240"/>
                  <a:pt x="820" y="1240"/>
                  <a:pt x="820" y="1240"/>
                </a:cubicBezTo>
                <a:cubicBezTo>
                  <a:pt x="830" y="1240"/>
                  <a:pt x="839" y="1232"/>
                  <a:pt x="840" y="1222"/>
                </a:cubicBezTo>
                <a:cubicBezTo>
                  <a:pt x="872" y="893"/>
                  <a:pt x="872" y="893"/>
                  <a:pt x="872" y="893"/>
                </a:cubicBezTo>
                <a:cubicBezTo>
                  <a:pt x="872" y="893"/>
                  <a:pt x="872" y="893"/>
                  <a:pt x="872" y="893"/>
                </a:cubicBezTo>
                <a:cubicBezTo>
                  <a:pt x="924" y="364"/>
                  <a:pt x="924" y="364"/>
                  <a:pt x="924" y="364"/>
                </a:cubicBezTo>
                <a:cubicBezTo>
                  <a:pt x="1008" y="364"/>
                  <a:pt x="1008" y="364"/>
                  <a:pt x="1008" y="364"/>
                </a:cubicBezTo>
                <a:cubicBezTo>
                  <a:pt x="1019" y="364"/>
                  <a:pt x="1028" y="355"/>
                  <a:pt x="1028" y="344"/>
                </a:cubicBezTo>
                <a:cubicBezTo>
                  <a:pt x="1028" y="254"/>
                  <a:pt x="1028" y="254"/>
                  <a:pt x="1028" y="254"/>
                </a:cubicBezTo>
                <a:cubicBezTo>
                  <a:pt x="1028" y="218"/>
                  <a:pt x="999" y="189"/>
                  <a:pt x="963" y="189"/>
                </a:cubicBezTo>
                <a:cubicBezTo>
                  <a:pt x="914" y="189"/>
                  <a:pt x="914" y="189"/>
                  <a:pt x="914" y="189"/>
                </a:cubicBezTo>
                <a:cubicBezTo>
                  <a:pt x="870" y="15"/>
                  <a:pt x="870" y="15"/>
                  <a:pt x="870" y="15"/>
                </a:cubicBezTo>
                <a:cubicBezTo>
                  <a:pt x="868" y="6"/>
                  <a:pt x="860" y="0"/>
                  <a:pt x="851" y="0"/>
                </a:cubicBezTo>
                <a:cubicBezTo>
                  <a:pt x="766" y="0"/>
                  <a:pt x="766" y="0"/>
                  <a:pt x="766" y="0"/>
                </a:cubicBezTo>
                <a:cubicBezTo>
                  <a:pt x="740" y="0"/>
                  <a:pt x="731" y="21"/>
                  <a:pt x="725" y="35"/>
                </a:cubicBezTo>
                <a:cubicBezTo>
                  <a:pt x="722" y="44"/>
                  <a:pt x="718" y="52"/>
                  <a:pt x="712" y="59"/>
                </a:cubicBezTo>
                <a:cubicBezTo>
                  <a:pt x="679" y="77"/>
                  <a:pt x="360" y="148"/>
                  <a:pt x="163" y="189"/>
                </a:cubicBezTo>
                <a:cubicBezTo>
                  <a:pt x="65" y="189"/>
                  <a:pt x="65" y="189"/>
                  <a:pt x="65" y="189"/>
                </a:cubicBezTo>
                <a:cubicBezTo>
                  <a:pt x="29" y="189"/>
                  <a:pt x="0" y="218"/>
                  <a:pt x="0" y="254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941" name="Группа 1940"/>
          <p:cNvGrpSpPr/>
          <p:nvPr/>
        </p:nvGrpSpPr>
        <p:grpSpPr>
          <a:xfrm>
            <a:off x="2119313" y="1743075"/>
            <a:ext cx="430213" cy="374650"/>
            <a:chOff x="2119313" y="1743075"/>
            <a:chExt cx="430213" cy="374650"/>
          </a:xfrm>
        </p:grpSpPr>
        <p:sp>
          <p:nvSpPr>
            <p:cNvPr id="1883" name="Freeform 383"/>
            <p:cNvSpPr>
              <a:spLocks noEditPoints="1"/>
            </p:cNvSpPr>
            <p:nvPr/>
          </p:nvSpPr>
          <p:spPr bwMode="auto">
            <a:xfrm>
              <a:off x="2119313" y="1743075"/>
              <a:ext cx="430213" cy="374650"/>
            </a:xfrm>
            <a:custGeom>
              <a:avLst/>
              <a:gdLst>
                <a:gd name="T0" fmla="*/ 40 w 1240"/>
                <a:gd name="T1" fmla="*/ 246 h 1082"/>
                <a:gd name="T2" fmla="*/ 1200 w 1240"/>
                <a:gd name="T3" fmla="*/ 246 h 1082"/>
                <a:gd name="T4" fmla="*/ 620 w 1240"/>
                <a:gd name="T5" fmla="*/ 1042 h 1082"/>
                <a:gd name="T6" fmla="*/ 50 w 1240"/>
                <a:gd name="T7" fmla="*/ 418 h 1082"/>
                <a:gd name="T8" fmla="*/ 620 w 1240"/>
                <a:gd name="T9" fmla="*/ 565 h 1082"/>
                <a:gd name="T10" fmla="*/ 1190 w 1240"/>
                <a:gd name="T11" fmla="*/ 418 h 1082"/>
                <a:gd name="T12" fmla="*/ 620 w 1240"/>
                <a:gd name="T13" fmla="*/ 1042 h 1082"/>
                <a:gd name="T14" fmla="*/ 51 w 1240"/>
                <a:gd name="T15" fmla="*/ 346 h 1082"/>
                <a:gd name="T16" fmla="*/ 58 w 1240"/>
                <a:gd name="T17" fmla="*/ 352 h 1082"/>
                <a:gd name="T18" fmla="*/ 65 w 1240"/>
                <a:gd name="T19" fmla="*/ 358 h 1082"/>
                <a:gd name="T20" fmla="*/ 72 w 1240"/>
                <a:gd name="T21" fmla="*/ 364 h 1082"/>
                <a:gd name="T22" fmla="*/ 80 w 1240"/>
                <a:gd name="T23" fmla="*/ 369 h 1082"/>
                <a:gd name="T24" fmla="*/ 88 w 1240"/>
                <a:gd name="T25" fmla="*/ 375 h 1082"/>
                <a:gd name="T26" fmla="*/ 97 w 1240"/>
                <a:gd name="T27" fmla="*/ 380 h 1082"/>
                <a:gd name="T28" fmla="*/ 106 w 1240"/>
                <a:gd name="T29" fmla="*/ 385 h 1082"/>
                <a:gd name="T30" fmla="*/ 115 w 1240"/>
                <a:gd name="T31" fmla="*/ 391 h 1082"/>
                <a:gd name="T32" fmla="*/ 124 w 1240"/>
                <a:gd name="T33" fmla="*/ 396 h 1082"/>
                <a:gd name="T34" fmla="*/ 134 w 1240"/>
                <a:gd name="T35" fmla="*/ 401 h 1082"/>
                <a:gd name="T36" fmla="*/ 144 w 1240"/>
                <a:gd name="T37" fmla="*/ 406 h 1082"/>
                <a:gd name="T38" fmla="*/ 155 w 1240"/>
                <a:gd name="T39" fmla="*/ 411 h 1082"/>
                <a:gd name="T40" fmla="*/ 166 w 1240"/>
                <a:gd name="T41" fmla="*/ 415 h 1082"/>
                <a:gd name="T42" fmla="*/ 177 w 1240"/>
                <a:gd name="T43" fmla="*/ 420 h 1082"/>
                <a:gd name="T44" fmla="*/ 530 w 1240"/>
                <a:gd name="T45" fmla="*/ 489 h 1082"/>
                <a:gd name="T46" fmla="*/ 620 w 1240"/>
                <a:gd name="T47" fmla="*/ 492 h 1082"/>
                <a:gd name="T48" fmla="*/ 710 w 1240"/>
                <a:gd name="T49" fmla="*/ 489 h 1082"/>
                <a:gd name="T50" fmla="*/ 1063 w 1240"/>
                <a:gd name="T51" fmla="*/ 420 h 1082"/>
                <a:gd name="T52" fmla="*/ 1074 w 1240"/>
                <a:gd name="T53" fmla="*/ 415 h 1082"/>
                <a:gd name="T54" fmla="*/ 1085 w 1240"/>
                <a:gd name="T55" fmla="*/ 411 h 1082"/>
                <a:gd name="T56" fmla="*/ 1096 w 1240"/>
                <a:gd name="T57" fmla="*/ 406 h 1082"/>
                <a:gd name="T58" fmla="*/ 1106 w 1240"/>
                <a:gd name="T59" fmla="*/ 401 h 1082"/>
                <a:gd name="T60" fmla="*/ 1116 w 1240"/>
                <a:gd name="T61" fmla="*/ 396 h 1082"/>
                <a:gd name="T62" fmla="*/ 1125 w 1240"/>
                <a:gd name="T63" fmla="*/ 391 h 1082"/>
                <a:gd name="T64" fmla="*/ 1134 w 1240"/>
                <a:gd name="T65" fmla="*/ 385 h 1082"/>
                <a:gd name="T66" fmla="*/ 1143 w 1240"/>
                <a:gd name="T67" fmla="*/ 380 h 1082"/>
                <a:gd name="T68" fmla="*/ 1152 w 1240"/>
                <a:gd name="T69" fmla="*/ 375 h 1082"/>
                <a:gd name="T70" fmla="*/ 1160 w 1240"/>
                <a:gd name="T71" fmla="*/ 369 h 1082"/>
                <a:gd name="T72" fmla="*/ 1168 w 1240"/>
                <a:gd name="T73" fmla="*/ 364 h 1082"/>
                <a:gd name="T74" fmla="*/ 1175 w 1240"/>
                <a:gd name="T75" fmla="*/ 358 h 1082"/>
                <a:gd name="T76" fmla="*/ 1182 w 1240"/>
                <a:gd name="T77" fmla="*/ 352 h 1082"/>
                <a:gd name="T78" fmla="*/ 1189 w 1240"/>
                <a:gd name="T79" fmla="*/ 346 h 1082"/>
                <a:gd name="T80" fmla="*/ 1197 w 1240"/>
                <a:gd name="T81" fmla="*/ 338 h 1082"/>
                <a:gd name="T82" fmla="*/ 620 w 1240"/>
                <a:gd name="T83" fmla="*/ 525 h 1082"/>
                <a:gd name="T84" fmla="*/ 43 w 1240"/>
                <a:gd name="T85" fmla="*/ 338 h 1082"/>
                <a:gd name="T86" fmla="*/ 1051 w 1240"/>
                <a:gd name="T87" fmla="*/ 67 h 1082"/>
                <a:gd name="T88" fmla="*/ 189 w 1240"/>
                <a:gd name="T89" fmla="*/ 67 h 1082"/>
                <a:gd name="T90" fmla="*/ 0 w 1240"/>
                <a:gd name="T91" fmla="*/ 319 h 1082"/>
                <a:gd name="T92" fmla="*/ 10 w 1240"/>
                <a:gd name="T93" fmla="*/ 366 h 1082"/>
                <a:gd name="T94" fmla="*/ 196 w 1240"/>
                <a:gd name="T95" fmla="*/ 1016 h 1082"/>
                <a:gd name="T96" fmla="*/ 1044 w 1240"/>
                <a:gd name="T97" fmla="*/ 1016 h 1082"/>
                <a:gd name="T98" fmla="*/ 1230 w 1240"/>
                <a:gd name="T99" fmla="*/ 366 h 1082"/>
                <a:gd name="T100" fmla="*/ 1240 w 1240"/>
                <a:gd name="T101" fmla="*/ 319 h 1082"/>
                <a:gd name="T102" fmla="*/ 1051 w 1240"/>
                <a:gd name="T103" fmla="*/ 67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40" h="1082">
                  <a:moveTo>
                    <a:pt x="620" y="452"/>
                  </a:moveTo>
                  <a:cubicBezTo>
                    <a:pt x="273" y="452"/>
                    <a:pt x="40" y="345"/>
                    <a:pt x="40" y="246"/>
                  </a:cubicBezTo>
                  <a:cubicBezTo>
                    <a:pt x="40" y="146"/>
                    <a:pt x="273" y="40"/>
                    <a:pt x="620" y="40"/>
                  </a:cubicBezTo>
                  <a:cubicBezTo>
                    <a:pt x="967" y="40"/>
                    <a:pt x="1200" y="146"/>
                    <a:pt x="1200" y="246"/>
                  </a:cubicBezTo>
                  <a:cubicBezTo>
                    <a:pt x="1200" y="345"/>
                    <a:pt x="967" y="452"/>
                    <a:pt x="620" y="452"/>
                  </a:cubicBezTo>
                  <a:close/>
                  <a:moveTo>
                    <a:pt x="620" y="1042"/>
                  </a:moveTo>
                  <a:cubicBezTo>
                    <a:pt x="279" y="1042"/>
                    <a:pt x="50" y="937"/>
                    <a:pt x="50" y="840"/>
                  </a:cubicBezTo>
                  <a:cubicBezTo>
                    <a:pt x="50" y="418"/>
                    <a:pt x="50" y="418"/>
                    <a:pt x="50" y="418"/>
                  </a:cubicBezTo>
                  <a:cubicBezTo>
                    <a:pt x="82" y="448"/>
                    <a:pt x="128" y="475"/>
                    <a:pt x="189" y="497"/>
                  </a:cubicBezTo>
                  <a:cubicBezTo>
                    <a:pt x="304" y="541"/>
                    <a:pt x="457" y="565"/>
                    <a:pt x="620" y="565"/>
                  </a:cubicBezTo>
                  <a:cubicBezTo>
                    <a:pt x="783" y="565"/>
                    <a:pt x="936" y="541"/>
                    <a:pt x="1051" y="497"/>
                  </a:cubicBezTo>
                  <a:cubicBezTo>
                    <a:pt x="1112" y="475"/>
                    <a:pt x="1158" y="448"/>
                    <a:pt x="1190" y="418"/>
                  </a:cubicBezTo>
                  <a:cubicBezTo>
                    <a:pt x="1190" y="840"/>
                    <a:pt x="1190" y="840"/>
                    <a:pt x="1190" y="840"/>
                  </a:cubicBezTo>
                  <a:cubicBezTo>
                    <a:pt x="1190" y="937"/>
                    <a:pt x="961" y="1042"/>
                    <a:pt x="620" y="1042"/>
                  </a:cubicBezTo>
                  <a:close/>
                  <a:moveTo>
                    <a:pt x="49" y="344"/>
                  </a:moveTo>
                  <a:cubicBezTo>
                    <a:pt x="50" y="345"/>
                    <a:pt x="50" y="345"/>
                    <a:pt x="51" y="346"/>
                  </a:cubicBezTo>
                  <a:cubicBezTo>
                    <a:pt x="52" y="347"/>
                    <a:pt x="54" y="349"/>
                    <a:pt x="55" y="350"/>
                  </a:cubicBezTo>
                  <a:cubicBezTo>
                    <a:pt x="56" y="351"/>
                    <a:pt x="57" y="351"/>
                    <a:pt x="58" y="352"/>
                  </a:cubicBezTo>
                  <a:cubicBezTo>
                    <a:pt x="59" y="353"/>
                    <a:pt x="61" y="354"/>
                    <a:pt x="62" y="356"/>
                  </a:cubicBezTo>
                  <a:cubicBezTo>
                    <a:pt x="63" y="356"/>
                    <a:pt x="64" y="357"/>
                    <a:pt x="65" y="358"/>
                  </a:cubicBezTo>
                  <a:cubicBezTo>
                    <a:pt x="66" y="359"/>
                    <a:pt x="68" y="360"/>
                    <a:pt x="69" y="361"/>
                  </a:cubicBezTo>
                  <a:cubicBezTo>
                    <a:pt x="70" y="362"/>
                    <a:pt x="71" y="363"/>
                    <a:pt x="72" y="364"/>
                  </a:cubicBezTo>
                  <a:cubicBezTo>
                    <a:pt x="74" y="365"/>
                    <a:pt x="75" y="366"/>
                    <a:pt x="77" y="367"/>
                  </a:cubicBezTo>
                  <a:cubicBezTo>
                    <a:pt x="78" y="368"/>
                    <a:pt x="79" y="368"/>
                    <a:pt x="80" y="369"/>
                  </a:cubicBezTo>
                  <a:cubicBezTo>
                    <a:pt x="82" y="370"/>
                    <a:pt x="83" y="371"/>
                    <a:pt x="85" y="372"/>
                  </a:cubicBezTo>
                  <a:cubicBezTo>
                    <a:pt x="86" y="373"/>
                    <a:pt x="87" y="374"/>
                    <a:pt x="88" y="375"/>
                  </a:cubicBezTo>
                  <a:cubicBezTo>
                    <a:pt x="90" y="376"/>
                    <a:pt x="91" y="377"/>
                    <a:pt x="93" y="378"/>
                  </a:cubicBezTo>
                  <a:cubicBezTo>
                    <a:pt x="94" y="379"/>
                    <a:pt x="95" y="379"/>
                    <a:pt x="97" y="380"/>
                  </a:cubicBezTo>
                  <a:cubicBezTo>
                    <a:pt x="98" y="381"/>
                    <a:pt x="100" y="382"/>
                    <a:pt x="102" y="383"/>
                  </a:cubicBezTo>
                  <a:cubicBezTo>
                    <a:pt x="103" y="384"/>
                    <a:pt x="104" y="385"/>
                    <a:pt x="106" y="385"/>
                  </a:cubicBezTo>
                  <a:cubicBezTo>
                    <a:pt x="107" y="386"/>
                    <a:pt x="109" y="387"/>
                    <a:pt x="111" y="388"/>
                  </a:cubicBezTo>
                  <a:cubicBezTo>
                    <a:pt x="112" y="389"/>
                    <a:pt x="113" y="390"/>
                    <a:pt x="115" y="391"/>
                  </a:cubicBezTo>
                  <a:cubicBezTo>
                    <a:pt x="116" y="392"/>
                    <a:pt x="118" y="393"/>
                    <a:pt x="120" y="394"/>
                  </a:cubicBezTo>
                  <a:cubicBezTo>
                    <a:pt x="121" y="394"/>
                    <a:pt x="123" y="395"/>
                    <a:pt x="124" y="396"/>
                  </a:cubicBezTo>
                  <a:cubicBezTo>
                    <a:pt x="126" y="397"/>
                    <a:pt x="128" y="398"/>
                    <a:pt x="130" y="399"/>
                  </a:cubicBezTo>
                  <a:cubicBezTo>
                    <a:pt x="131" y="399"/>
                    <a:pt x="133" y="400"/>
                    <a:pt x="134" y="401"/>
                  </a:cubicBezTo>
                  <a:cubicBezTo>
                    <a:pt x="136" y="402"/>
                    <a:pt x="138" y="403"/>
                    <a:pt x="140" y="404"/>
                  </a:cubicBezTo>
                  <a:cubicBezTo>
                    <a:pt x="141" y="404"/>
                    <a:pt x="143" y="405"/>
                    <a:pt x="144" y="406"/>
                  </a:cubicBezTo>
                  <a:cubicBezTo>
                    <a:pt x="146" y="407"/>
                    <a:pt x="148" y="408"/>
                    <a:pt x="151" y="409"/>
                  </a:cubicBezTo>
                  <a:cubicBezTo>
                    <a:pt x="152" y="409"/>
                    <a:pt x="153" y="410"/>
                    <a:pt x="155" y="411"/>
                  </a:cubicBezTo>
                  <a:cubicBezTo>
                    <a:pt x="157" y="411"/>
                    <a:pt x="159" y="412"/>
                    <a:pt x="162" y="413"/>
                  </a:cubicBezTo>
                  <a:cubicBezTo>
                    <a:pt x="163" y="414"/>
                    <a:pt x="164" y="415"/>
                    <a:pt x="166" y="415"/>
                  </a:cubicBezTo>
                  <a:cubicBezTo>
                    <a:pt x="168" y="416"/>
                    <a:pt x="171" y="417"/>
                    <a:pt x="173" y="418"/>
                  </a:cubicBezTo>
                  <a:cubicBezTo>
                    <a:pt x="175" y="419"/>
                    <a:pt x="176" y="419"/>
                    <a:pt x="177" y="420"/>
                  </a:cubicBezTo>
                  <a:cubicBezTo>
                    <a:pt x="181" y="421"/>
                    <a:pt x="185" y="423"/>
                    <a:pt x="189" y="424"/>
                  </a:cubicBezTo>
                  <a:cubicBezTo>
                    <a:pt x="283" y="460"/>
                    <a:pt x="401" y="482"/>
                    <a:pt x="530" y="489"/>
                  </a:cubicBezTo>
                  <a:cubicBezTo>
                    <a:pt x="540" y="490"/>
                    <a:pt x="550" y="490"/>
                    <a:pt x="560" y="491"/>
                  </a:cubicBezTo>
                  <a:cubicBezTo>
                    <a:pt x="579" y="491"/>
                    <a:pt x="600" y="492"/>
                    <a:pt x="620" y="492"/>
                  </a:cubicBezTo>
                  <a:cubicBezTo>
                    <a:pt x="640" y="492"/>
                    <a:pt x="661" y="491"/>
                    <a:pt x="680" y="491"/>
                  </a:cubicBezTo>
                  <a:cubicBezTo>
                    <a:pt x="690" y="490"/>
                    <a:pt x="700" y="490"/>
                    <a:pt x="710" y="489"/>
                  </a:cubicBezTo>
                  <a:cubicBezTo>
                    <a:pt x="839" y="482"/>
                    <a:pt x="957" y="460"/>
                    <a:pt x="1051" y="424"/>
                  </a:cubicBezTo>
                  <a:cubicBezTo>
                    <a:pt x="1055" y="423"/>
                    <a:pt x="1059" y="421"/>
                    <a:pt x="1063" y="420"/>
                  </a:cubicBezTo>
                  <a:cubicBezTo>
                    <a:pt x="1064" y="419"/>
                    <a:pt x="1065" y="419"/>
                    <a:pt x="1067" y="418"/>
                  </a:cubicBezTo>
                  <a:cubicBezTo>
                    <a:pt x="1069" y="417"/>
                    <a:pt x="1072" y="416"/>
                    <a:pt x="1074" y="415"/>
                  </a:cubicBezTo>
                  <a:cubicBezTo>
                    <a:pt x="1076" y="415"/>
                    <a:pt x="1077" y="414"/>
                    <a:pt x="1078" y="413"/>
                  </a:cubicBezTo>
                  <a:cubicBezTo>
                    <a:pt x="1081" y="412"/>
                    <a:pt x="1083" y="411"/>
                    <a:pt x="1085" y="411"/>
                  </a:cubicBezTo>
                  <a:cubicBezTo>
                    <a:pt x="1087" y="410"/>
                    <a:pt x="1088" y="409"/>
                    <a:pt x="1089" y="409"/>
                  </a:cubicBezTo>
                  <a:cubicBezTo>
                    <a:pt x="1092" y="408"/>
                    <a:pt x="1094" y="407"/>
                    <a:pt x="1096" y="406"/>
                  </a:cubicBezTo>
                  <a:cubicBezTo>
                    <a:pt x="1097" y="405"/>
                    <a:pt x="1099" y="404"/>
                    <a:pt x="1100" y="404"/>
                  </a:cubicBezTo>
                  <a:cubicBezTo>
                    <a:pt x="1102" y="403"/>
                    <a:pt x="1104" y="402"/>
                    <a:pt x="1106" y="401"/>
                  </a:cubicBezTo>
                  <a:cubicBezTo>
                    <a:pt x="1107" y="400"/>
                    <a:pt x="1109" y="399"/>
                    <a:pt x="1110" y="399"/>
                  </a:cubicBezTo>
                  <a:cubicBezTo>
                    <a:pt x="1112" y="398"/>
                    <a:pt x="1114" y="397"/>
                    <a:pt x="1116" y="396"/>
                  </a:cubicBezTo>
                  <a:cubicBezTo>
                    <a:pt x="1117" y="395"/>
                    <a:pt x="1119" y="394"/>
                    <a:pt x="1120" y="394"/>
                  </a:cubicBezTo>
                  <a:cubicBezTo>
                    <a:pt x="1122" y="393"/>
                    <a:pt x="1124" y="392"/>
                    <a:pt x="1125" y="391"/>
                  </a:cubicBezTo>
                  <a:cubicBezTo>
                    <a:pt x="1127" y="390"/>
                    <a:pt x="1128" y="389"/>
                    <a:pt x="1129" y="388"/>
                  </a:cubicBezTo>
                  <a:cubicBezTo>
                    <a:pt x="1131" y="387"/>
                    <a:pt x="1133" y="386"/>
                    <a:pt x="1134" y="385"/>
                  </a:cubicBezTo>
                  <a:cubicBezTo>
                    <a:pt x="1136" y="385"/>
                    <a:pt x="1137" y="384"/>
                    <a:pt x="1138" y="383"/>
                  </a:cubicBezTo>
                  <a:cubicBezTo>
                    <a:pt x="1140" y="382"/>
                    <a:pt x="1142" y="381"/>
                    <a:pt x="1143" y="380"/>
                  </a:cubicBezTo>
                  <a:cubicBezTo>
                    <a:pt x="1145" y="379"/>
                    <a:pt x="1146" y="379"/>
                    <a:pt x="1147" y="378"/>
                  </a:cubicBezTo>
                  <a:cubicBezTo>
                    <a:pt x="1149" y="377"/>
                    <a:pt x="1150" y="376"/>
                    <a:pt x="1152" y="375"/>
                  </a:cubicBezTo>
                  <a:cubicBezTo>
                    <a:pt x="1153" y="374"/>
                    <a:pt x="1154" y="373"/>
                    <a:pt x="1155" y="372"/>
                  </a:cubicBezTo>
                  <a:cubicBezTo>
                    <a:pt x="1157" y="371"/>
                    <a:pt x="1158" y="370"/>
                    <a:pt x="1160" y="369"/>
                  </a:cubicBezTo>
                  <a:cubicBezTo>
                    <a:pt x="1161" y="368"/>
                    <a:pt x="1162" y="368"/>
                    <a:pt x="1163" y="367"/>
                  </a:cubicBezTo>
                  <a:cubicBezTo>
                    <a:pt x="1165" y="366"/>
                    <a:pt x="1166" y="365"/>
                    <a:pt x="1168" y="364"/>
                  </a:cubicBezTo>
                  <a:cubicBezTo>
                    <a:pt x="1169" y="363"/>
                    <a:pt x="1170" y="362"/>
                    <a:pt x="1171" y="361"/>
                  </a:cubicBezTo>
                  <a:cubicBezTo>
                    <a:pt x="1172" y="360"/>
                    <a:pt x="1174" y="359"/>
                    <a:pt x="1175" y="358"/>
                  </a:cubicBezTo>
                  <a:cubicBezTo>
                    <a:pt x="1176" y="357"/>
                    <a:pt x="1177" y="356"/>
                    <a:pt x="1178" y="356"/>
                  </a:cubicBezTo>
                  <a:cubicBezTo>
                    <a:pt x="1179" y="354"/>
                    <a:pt x="1181" y="353"/>
                    <a:pt x="1182" y="352"/>
                  </a:cubicBezTo>
                  <a:cubicBezTo>
                    <a:pt x="1183" y="351"/>
                    <a:pt x="1184" y="351"/>
                    <a:pt x="1185" y="350"/>
                  </a:cubicBezTo>
                  <a:cubicBezTo>
                    <a:pt x="1186" y="349"/>
                    <a:pt x="1188" y="347"/>
                    <a:pt x="1189" y="346"/>
                  </a:cubicBezTo>
                  <a:cubicBezTo>
                    <a:pt x="1190" y="345"/>
                    <a:pt x="1190" y="345"/>
                    <a:pt x="1191" y="344"/>
                  </a:cubicBezTo>
                  <a:cubicBezTo>
                    <a:pt x="1193" y="342"/>
                    <a:pt x="1195" y="340"/>
                    <a:pt x="1197" y="338"/>
                  </a:cubicBezTo>
                  <a:cubicBezTo>
                    <a:pt x="1197" y="338"/>
                    <a:pt x="1197" y="338"/>
                    <a:pt x="1197" y="338"/>
                  </a:cubicBezTo>
                  <a:cubicBezTo>
                    <a:pt x="1169" y="432"/>
                    <a:pt x="944" y="525"/>
                    <a:pt x="620" y="525"/>
                  </a:cubicBezTo>
                  <a:cubicBezTo>
                    <a:pt x="296" y="525"/>
                    <a:pt x="71" y="432"/>
                    <a:pt x="43" y="338"/>
                  </a:cubicBezTo>
                  <a:cubicBezTo>
                    <a:pt x="43" y="338"/>
                    <a:pt x="43" y="338"/>
                    <a:pt x="43" y="338"/>
                  </a:cubicBezTo>
                  <a:cubicBezTo>
                    <a:pt x="45" y="340"/>
                    <a:pt x="47" y="342"/>
                    <a:pt x="49" y="344"/>
                  </a:cubicBezTo>
                  <a:close/>
                  <a:moveTo>
                    <a:pt x="1051" y="67"/>
                  </a:moveTo>
                  <a:cubicBezTo>
                    <a:pt x="936" y="24"/>
                    <a:pt x="783" y="0"/>
                    <a:pt x="620" y="0"/>
                  </a:cubicBezTo>
                  <a:cubicBezTo>
                    <a:pt x="457" y="0"/>
                    <a:pt x="304" y="24"/>
                    <a:pt x="189" y="67"/>
                  </a:cubicBezTo>
                  <a:cubicBezTo>
                    <a:pt x="67" y="113"/>
                    <a:pt x="0" y="177"/>
                    <a:pt x="0" y="246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34"/>
                    <a:pt x="3" y="349"/>
                    <a:pt x="10" y="364"/>
                  </a:cubicBezTo>
                  <a:cubicBezTo>
                    <a:pt x="10" y="365"/>
                    <a:pt x="10" y="365"/>
                    <a:pt x="10" y="366"/>
                  </a:cubicBezTo>
                  <a:cubicBezTo>
                    <a:pt x="10" y="840"/>
                    <a:pt x="10" y="840"/>
                    <a:pt x="10" y="840"/>
                  </a:cubicBezTo>
                  <a:cubicBezTo>
                    <a:pt x="10" y="908"/>
                    <a:pt x="76" y="971"/>
                    <a:pt x="196" y="1016"/>
                  </a:cubicBezTo>
                  <a:cubicBezTo>
                    <a:pt x="309" y="1059"/>
                    <a:pt x="460" y="1082"/>
                    <a:pt x="620" y="1082"/>
                  </a:cubicBezTo>
                  <a:cubicBezTo>
                    <a:pt x="780" y="1082"/>
                    <a:pt x="931" y="1059"/>
                    <a:pt x="1044" y="1016"/>
                  </a:cubicBezTo>
                  <a:cubicBezTo>
                    <a:pt x="1164" y="971"/>
                    <a:pt x="1230" y="908"/>
                    <a:pt x="1230" y="840"/>
                  </a:cubicBezTo>
                  <a:cubicBezTo>
                    <a:pt x="1230" y="366"/>
                    <a:pt x="1230" y="366"/>
                    <a:pt x="1230" y="366"/>
                  </a:cubicBezTo>
                  <a:cubicBezTo>
                    <a:pt x="1230" y="365"/>
                    <a:pt x="1230" y="365"/>
                    <a:pt x="1230" y="364"/>
                  </a:cubicBezTo>
                  <a:cubicBezTo>
                    <a:pt x="1237" y="349"/>
                    <a:pt x="1240" y="334"/>
                    <a:pt x="1240" y="319"/>
                  </a:cubicBezTo>
                  <a:cubicBezTo>
                    <a:pt x="1240" y="246"/>
                    <a:pt x="1240" y="246"/>
                    <a:pt x="1240" y="246"/>
                  </a:cubicBezTo>
                  <a:cubicBezTo>
                    <a:pt x="1240" y="177"/>
                    <a:pt x="1173" y="113"/>
                    <a:pt x="1051" y="6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4" name="Freeform 384"/>
            <p:cNvSpPr>
              <a:spLocks noEditPoints="1"/>
            </p:cNvSpPr>
            <p:nvPr/>
          </p:nvSpPr>
          <p:spPr bwMode="auto">
            <a:xfrm>
              <a:off x="2192338" y="1766888"/>
              <a:ext cx="285750" cy="120650"/>
            </a:xfrm>
            <a:custGeom>
              <a:avLst/>
              <a:gdLst>
                <a:gd name="T0" fmla="*/ 413 w 826"/>
                <a:gd name="T1" fmla="*/ 308 h 348"/>
                <a:gd name="T2" fmla="*/ 40 w 826"/>
                <a:gd name="T3" fmla="*/ 174 h 348"/>
                <a:gd name="T4" fmla="*/ 413 w 826"/>
                <a:gd name="T5" fmla="*/ 40 h 348"/>
                <a:gd name="T6" fmla="*/ 786 w 826"/>
                <a:gd name="T7" fmla="*/ 174 h 348"/>
                <a:gd name="T8" fmla="*/ 413 w 826"/>
                <a:gd name="T9" fmla="*/ 308 h 348"/>
                <a:gd name="T10" fmla="*/ 413 w 826"/>
                <a:gd name="T11" fmla="*/ 0 h 348"/>
                <a:gd name="T12" fmla="*/ 0 w 826"/>
                <a:gd name="T13" fmla="*/ 174 h 348"/>
                <a:gd name="T14" fmla="*/ 413 w 826"/>
                <a:gd name="T15" fmla="*/ 348 h 348"/>
                <a:gd name="T16" fmla="*/ 826 w 826"/>
                <a:gd name="T17" fmla="*/ 174 h 348"/>
                <a:gd name="T18" fmla="*/ 413 w 826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6" h="348">
                  <a:moveTo>
                    <a:pt x="413" y="308"/>
                  </a:moveTo>
                  <a:cubicBezTo>
                    <a:pt x="232" y="308"/>
                    <a:pt x="40" y="261"/>
                    <a:pt x="40" y="174"/>
                  </a:cubicBezTo>
                  <a:cubicBezTo>
                    <a:pt x="40" y="87"/>
                    <a:pt x="232" y="40"/>
                    <a:pt x="413" y="40"/>
                  </a:cubicBezTo>
                  <a:cubicBezTo>
                    <a:pt x="594" y="40"/>
                    <a:pt x="786" y="87"/>
                    <a:pt x="786" y="174"/>
                  </a:cubicBezTo>
                  <a:cubicBezTo>
                    <a:pt x="786" y="261"/>
                    <a:pt x="594" y="308"/>
                    <a:pt x="413" y="308"/>
                  </a:cubicBezTo>
                  <a:close/>
                  <a:moveTo>
                    <a:pt x="413" y="0"/>
                  </a:moveTo>
                  <a:cubicBezTo>
                    <a:pt x="208" y="0"/>
                    <a:pt x="0" y="54"/>
                    <a:pt x="0" y="174"/>
                  </a:cubicBezTo>
                  <a:cubicBezTo>
                    <a:pt x="0" y="294"/>
                    <a:pt x="208" y="348"/>
                    <a:pt x="413" y="348"/>
                  </a:cubicBezTo>
                  <a:cubicBezTo>
                    <a:pt x="618" y="348"/>
                    <a:pt x="826" y="294"/>
                    <a:pt x="826" y="174"/>
                  </a:cubicBezTo>
                  <a:cubicBezTo>
                    <a:pt x="826" y="54"/>
                    <a:pt x="618" y="0"/>
                    <a:pt x="413" y="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85" name="Freeform 385"/>
          <p:cNvSpPr>
            <a:spLocks noEditPoints="1"/>
          </p:cNvSpPr>
          <p:nvPr/>
        </p:nvSpPr>
        <p:spPr bwMode="auto">
          <a:xfrm>
            <a:off x="2816226" y="1714500"/>
            <a:ext cx="422275" cy="430213"/>
          </a:xfrm>
          <a:custGeom>
            <a:avLst/>
            <a:gdLst>
              <a:gd name="T0" fmla="*/ 611 w 1220"/>
              <a:gd name="T1" fmla="*/ 230 h 1240"/>
              <a:gd name="T2" fmla="*/ 996 w 1220"/>
              <a:gd name="T3" fmla="*/ 1200 h 1240"/>
              <a:gd name="T4" fmla="*/ 333 w 1220"/>
              <a:gd name="T5" fmla="*/ 1131 h 1240"/>
              <a:gd name="T6" fmla="*/ 889 w 1220"/>
              <a:gd name="T7" fmla="*/ 1131 h 1240"/>
              <a:gd name="T8" fmla="*/ 996 w 1220"/>
              <a:gd name="T9" fmla="*/ 1200 h 1240"/>
              <a:gd name="T10" fmla="*/ 177 w 1220"/>
              <a:gd name="T11" fmla="*/ 889 h 1240"/>
              <a:gd name="T12" fmla="*/ 169 w 1220"/>
              <a:gd name="T13" fmla="*/ 849 h 1240"/>
              <a:gd name="T14" fmla="*/ 246 w 1220"/>
              <a:gd name="T15" fmla="*/ 656 h 1240"/>
              <a:gd name="T16" fmla="*/ 190 w 1220"/>
              <a:gd name="T17" fmla="*/ 270 h 1240"/>
              <a:gd name="T18" fmla="*/ 190 w 1220"/>
              <a:gd name="T19" fmla="*/ 270 h 1240"/>
              <a:gd name="T20" fmla="*/ 230 w 1220"/>
              <a:gd name="T21" fmla="*/ 270 h 1240"/>
              <a:gd name="T22" fmla="*/ 431 w 1220"/>
              <a:gd name="T23" fmla="*/ 270 h 1240"/>
              <a:gd name="T24" fmla="*/ 821 w 1220"/>
              <a:gd name="T25" fmla="*/ 426 h 1240"/>
              <a:gd name="T26" fmla="*/ 1016 w 1220"/>
              <a:gd name="T27" fmla="*/ 1012 h 1240"/>
              <a:gd name="T28" fmla="*/ 1016 w 1220"/>
              <a:gd name="T29" fmla="*/ 1012 h 1240"/>
              <a:gd name="T30" fmla="*/ 912 w 1220"/>
              <a:gd name="T31" fmla="*/ 1091 h 1240"/>
              <a:gd name="T32" fmla="*/ 339 w 1220"/>
              <a:gd name="T33" fmla="*/ 1012 h 1240"/>
              <a:gd name="T34" fmla="*/ 433 w 1220"/>
              <a:gd name="T35" fmla="*/ 849 h 1240"/>
              <a:gd name="T36" fmla="*/ 419 w 1220"/>
              <a:gd name="T37" fmla="*/ 656 h 1240"/>
              <a:gd name="T38" fmla="*/ 419 w 1220"/>
              <a:gd name="T39" fmla="*/ 656 h 1240"/>
              <a:gd name="T40" fmla="*/ 591 w 1220"/>
              <a:gd name="T41" fmla="*/ 466 h 1240"/>
              <a:gd name="T42" fmla="*/ 631 w 1220"/>
              <a:gd name="T43" fmla="*/ 466 h 1240"/>
              <a:gd name="T44" fmla="*/ 818 w 1220"/>
              <a:gd name="T45" fmla="*/ 466 h 1240"/>
              <a:gd name="T46" fmla="*/ 789 w 1220"/>
              <a:gd name="T47" fmla="*/ 849 h 1240"/>
              <a:gd name="T48" fmla="*/ 789 w 1220"/>
              <a:gd name="T49" fmla="*/ 849 h 1240"/>
              <a:gd name="T50" fmla="*/ 777 w 1220"/>
              <a:gd name="T51" fmla="*/ 1012 h 1240"/>
              <a:gd name="T52" fmla="*/ 737 w 1220"/>
              <a:gd name="T53" fmla="*/ 1012 h 1240"/>
              <a:gd name="T54" fmla="*/ 591 w 1220"/>
              <a:gd name="T55" fmla="*/ 1012 h 1240"/>
              <a:gd name="T56" fmla="*/ 631 w 1220"/>
              <a:gd name="T57" fmla="*/ 696 h 1240"/>
              <a:gd name="T58" fmla="*/ 631 w 1220"/>
              <a:gd name="T59" fmla="*/ 696 h 1240"/>
              <a:gd name="T60" fmla="*/ 591 w 1220"/>
              <a:gd name="T61" fmla="*/ 696 h 1240"/>
              <a:gd name="T62" fmla="*/ 448 w 1220"/>
              <a:gd name="T63" fmla="*/ 1052 h 1240"/>
              <a:gd name="T64" fmla="*/ 304 w 1220"/>
              <a:gd name="T65" fmla="*/ 1052 h 1240"/>
              <a:gd name="T66" fmla="*/ 491 w 1220"/>
              <a:gd name="T67" fmla="*/ 1091 h 1240"/>
              <a:gd name="T68" fmla="*/ 491 w 1220"/>
              <a:gd name="T69" fmla="*/ 1091 h 1240"/>
              <a:gd name="T70" fmla="*/ 731 w 1220"/>
              <a:gd name="T71" fmla="*/ 1091 h 1240"/>
              <a:gd name="T72" fmla="*/ 877 w 1220"/>
              <a:gd name="T73" fmla="*/ 1052 h 1240"/>
              <a:gd name="T74" fmla="*/ 948 w 1220"/>
              <a:gd name="T75" fmla="*/ 849 h 1240"/>
              <a:gd name="T76" fmla="*/ 1092 w 1220"/>
              <a:gd name="T77" fmla="*/ 656 h 1240"/>
              <a:gd name="T78" fmla="*/ 1092 w 1220"/>
              <a:gd name="T79" fmla="*/ 656 h 1240"/>
              <a:gd name="T80" fmla="*/ 1175 w 1220"/>
              <a:gd name="T81" fmla="*/ 270 h 1240"/>
              <a:gd name="T82" fmla="*/ 631 w 1220"/>
              <a:gd name="T83" fmla="*/ 426 h 1240"/>
              <a:gd name="T84" fmla="*/ 1016 w 1220"/>
              <a:gd name="T85" fmla="*/ 1240 h 1240"/>
              <a:gd name="T86" fmla="*/ 1052 w 1220"/>
              <a:gd name="T87" fmla="*/ 1036 h 1240"/>
              <a:gd name="T88" fmla="*/ 1128 w 1220"/>
              <a:gd name="T89" fmla="*/ 680 h 1240"/>
              <a:gd name="T90" fmla="*/ 1219 w 1220"/>
              <a:gd name="T91" fmla="*/ 254 h 1240"/>
              <a:gd name="T92" fmla="*/ 1220 w 1220"/>
              <a:gd name="T93" fmla="*/ 20 h 1240"/>
              <a:gd name="T94" fmla="*/ 0 w 1220"/>
              <a:gd name="T95" fmla="*/ 250 h 1240"/>
              <a:gd name="T96" fmla="*/ 1 w 1220"/>
              <a:gd name="T97" fmla="*/ 254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20" h="1240">
                <a:moveTo>
                  <a:pt x="40" y="40"/>
                </a:moveTo>
                <a:cubicBezTo>
                  <a:pt x="1180" y="40"/>
                  <a:pt x="1180" y="40"/>
                  <a:pt x="1180" y="40"/>
                </a:cubicBezTo>
                <a:cubicBezTo>
                  <a:pt x="1180" y="230"/>
                  <a:pt x="1180" y="230"/>
                  <a:pt x="1180" y="230"/>
                </a:cubicBezTo>
                <a:cubicBezTo>
                  <a:pt x="611" y="230"/>
                  <a:pt x="611" y="230"/>
                  <a:pt x="611" y="230"/>
                </a:cubicBezTo>
                <a:cubicBezTo>
                  <a:pt x="611" y="230"/>
                  <a:pt x="611" y="230"/>
                  <a:pt x="611" y="230"/>
                </a:cubicBezTo>
                <a:cubicBezTo>
                  <a:pt x="40" y="230"/>
                  <a:pt x="40" y="230"/>
                  <a:pt x="40" y="230"/>
                </a:cubicBezTo>
                <a:cubicBezTo>
                  <a:pt x="40" y="40"/>
                  <a:pt x="40" y="40"/>
                  <a:pt x="40" y="40"/>
                </a:cubicBezTo>
                <a:close/>
                <a:moveTo>
                  <a:pt x="996" y="1200"/>
                </a:moveTo>
                <a:cubicBezTo>
                  <a:pt x="224" y="1200"/>
                  <a:pt x="224" y="1200"/>
                  <a:pt x="224" y="1200"/>
                </a:cubicBezTo>
                <a:cubicBezTo>
                  <a:pt x="224" y="1131"/>
                  <a:pt x="224" y="1131"/>
                  <a:pt x="224" y="1131"/>
                </a:cubicBezTo>
                <a:cubicBezTo>
                  <a:pt x="333" y="1131"/>
                  <a:pt x="333" y="1131"/>
                  <a:pt x="333" y="1131"/>
                </a:cubicBezTo>
                <a:cubicBezTo>
                  <a:pt x="333" y="1131"/>
                  <a:pt x="333" y="1131"/>
                  <a:pt x="333" y="1131"/>
                </a:cubicBezTo>
                <a:cubicBezTo>
                  <a:pt x="333" y="1131"/>
                  <a:pt x="333" y="1131"/>
                  <a:pt x="333" y="1131"/>
                </a:cubicBezTo>
                <a:cubicBezTo>
                  <a:pt x="611" y="1131"/>
                  <a:pt x="611" y="1131"/>
                  <a:pt x="611" y="1131"/>
                </a:cubicBezTo>
                <a:cubicBezTo>
                  <a:pt x="611" y="1131"/>
                  <a:pt x="611" y="1131"/>
                  <a:pt x="611" y="1131"/>
                </a:cubicBezTo>
                <a:cubicBezTo>
                  <a:pt x="889" y="1131"/>
                  <a:pt x="889" y="1131"/>
                  <a:pt x="889" y="1131"/>
                </a:cubicBezTo>
                <a:cubicBezTo>
                  <a:pt x="889" y="1131"/>
                  <a:pt x="889" y="1131"/>
                  <a:pt x="889" y="1131"/>
                </a:cubicBezTo>
                <a:cubicBezTo>
                  <a:pt x="889" y="1131"/>
                  <a:pt x="889" y="1131"/>
                  <a:pt x="889" y="1131"/>
                </a:cubicBezTo>
                <a:cubicBezTo>
                  <a:pt x="996" y="1131"/>
                  <a:pt x="996" y="1131"/>
                  <a:pt x="996" y="1131"/>
                </a:cubicBezTo>
                <a:cubicBezTo>
                  <a:pt x="996" y="1200"/>
                  <a:pt x="996" y="1200"/>
                  <a:pt x="996" y="1200"/>
                </a:cubicBezTo>
                <a:close/>
                <a:moveTo>
                  <a:pt x="280" y="889"/>
                </a:moveTo>
                <a:cubicBezTo>
                  <a:pt x="298" y="1012"/>
                  <a:pt x="298" y="1012"/>
                  <a:pt x="298" y="1012"/>
                </a:cubicBezTo>
                <a:cubicBezTo>
                  <a:pt x="204" y="1012"/>
                  <a:pt x="204" y="1012"/>
                  <a:pt x="204" y="1012"/>
                </a:cubicBezTo>
                <a:cubicBezTo>
                  <a:pt x="177" y="889"/>
                  <a:pt x="177" y="889"/>
                  <a:pt x="177" y="889"/>
                </a:cubicBezTo>
                <a:cubicBezTo>
                  <a:pt x="280" y="889"/>
                  <a:pt x="280" y="889"/>
                  <a:pt x="280" y="889"/>
                </a:cubicBezTo>
                <a:close/>
                <a:moveTo>
                  <a:pt x="252" y="696"/>
                </a:moveTo>
                <a:cubicBezTo>
                  <a:pt x="274" y="849"/>
                  <a:pt x="274" y="849"/>
                  <a:pt x="274" y="849"/>
                </a:cubicBezTo>
                <a:cubicBezTo>
                  <a:pt x="169" y="849"/>
                  <a:pt x="169" y="849"/>
                  <a:pt x="169" y="849"/>
                </a:cubicBezTo>
                <a:cubicBezTo>
                  <a:pt x="136" y="696"/>
                  <a:pt x="136" y="696"/>
                  <a:pt x="136" y="696"/>
                </a:cubicBezTo>
                <a:cubicBezTo>
                  <a:pt x="252" y="696"/>
                  <a:pt x="252" y="696"/>
                  <a:pt x="252" y="696"/>
                </a:cubicBezTo>
                <a:close/>
                <a:moveTo>
                  <a:pt x="218" y="466"/>
                </a:moveTo>
                <a:cubicBezTo>
                  <a:pt x="246" y="656"/>
                  <a:pt x="246" y="656"/>
                  <a:pt x="246" y="656"/>
                </a:cubicBezTo>
                <a:cubicBezTo>
                  <a:pt x="128" y="656"/>
                  <a:pt x="128" y="656"/>
                  <a:pt x="128" y="656"/>
                </a:cubicBezTo>
                <a:cubicBezTo>
                  <a:pt x="87" y="466"/>
                  <a:pt x="87" y="466"/>
                  <a:pt x="87" y="466"/>
                </a:cubicBezTo>
                <a:cubicBezTo>
                  <a:pt x="218" y="466"/>
                  <a:pt x="218" y="466"/>
                  <a:pt x="218" y="466"/>
                </a:cubicBezTo>
                <a:close/>
                <a:moveTo>
                  <a:pt x="190" y="270"/>
                </a:moveTo>
                <a:cubicBezTo>
                  <a:pt x="213" y="426"/>
                  <a:pt x="213" y="426"/>
                  <a:pt x="213" y="426"/>
                </a:cubicBezTo>
                <a:cubicBezTo>
                  <a:pt x="78" y="426"/>
                  <a:pt x="78" y="426"/>
                  <a:pt x="78" y="426"/>
                </a:cubicBezTo>
                <a:cubicBezTo>
                  <a:pt x="45" y="270"/>
                  <a:pt x="45" y="270"/>
                  <a:pt x="45" y="270"/>
                </a:cubicBezTo>
                <a:cubicBezTo>
                  <a:pt x="190" y="270"/>
                  <a:pt x="190" y="270"/>
                  <a:pt x="190" y="270"/>
                </a:cubicBezTo>
                <a:close/>
                <a:moveTo>
                  <a:pt x="391" y="270"/>
                </a:moveTo>
                <a:cubicBezTo>
                  <a:pt x="402" y="426"/>
                  <a:pt x="402" y="426"/>
                  <a:pt x="402" y="426"/>
                </a:cubicBezTo>
                <a:cubicBezTo>
                  <a:pt x="253" y="426"/>
                  <a:pt x="253" y="426"/>
                  <a:pt x="253" y="426"/>
                </a:cubicBezTo>
                <a:cubicBezTo>
                  <a:pt x="230" y="270"/>
                  <a:pt x="230" y="270"/>
                  <a:pt x="230" y="270"/>
                </a:cubicBezTo>
                <a:cubicBezTo>
                  <a:pt x="391" y="270"/>
                  <a:pt x="391" y="270"/>
                  <a:pt x="391" y="270"/>
                </a:cubicBezTo>
                <a:close/>
                <a:moveTo>
                  <a:pt x="591" y="426"/>
                </a:moveTo>
                <a:cubicBezTo>
                  <a:pt x="442" y="426"/>
                  <a:pt x="442" y="426"/>
                  <a:pt x="442" y="426"/>
                </a:cubicBezTo>
                <a:cubicBezTo>
                  <a:pt x="431" y="270"/>
                  <a:pt x="431" y="270"/>
                  <a:pt x="431" y="270"/>
                </a:cubicBezTo>
                <a:cubicBezTo>
                  <a:pt x="591" y="270"/>
                  <a:pt x="591" y="270"/>
                  <a:pt x="591" y="270"/>
                </a:cubicBezTo>
                <a:cubicBezTo>
                  <a:pt x="591" y="426"/>
                  <a:pt x="591" y="426"/>
                  <a:pt x="591" y="426"/>
                </a:cubicBezTo>
                <a:close/>
                <a:moveTo>
                  <a:pt x="970" y="426"/>
                </a:moveTo>
                <a:cubicBezTo>
                  <a:pt x="821" y="426"/>
                  <a:pt x="821" y="426"/>
                  <a:pt x="821" y="426"/>
                </a:cubicBezTo>
                <a:cubicBezTo>
                  <a:pt x="832" y="270"/>
                  <a:pt x="832" y="270"/>
                  <a:pt x="832" y="270"/>
                </a:cubicBezTo>
                <a:cubicBezTo>
                  <a:pt x="992" y="270"/>
                  <a:pt x="992" y="270"/>
                  <a:pt x="992" y="270"/>
                </a:cubicBezTo>
                <a:cubicBezTo>
                  <a:pt x="970" y="426"/>
                  <a:pt x="970" y="426"/>
                  <a:pt x="970" y="426"/>
                </a:cubicBezTo>
                <a:close/>
                <a:moveTo>
                  <a:pt x="1016" y="1012"/>
                </a:moveTo>
                <a:cubicBezTo>
                  <a:pt x="924" y="1012"/>
                  <a:pt x="924" y="1012"/>
                  <a:pt x="924" y="1012"/>
                </a:cubicBezTo>
                <a:cubicBezTo>
                  <a:pt x="942" y="889"/>
                  <a:pt x="942" y="889"/>
                  <a:pt x="942" y="889"/>
                </a:cubicBezTo>
                <a:cubicBezTo>
                  <a:pt x="1043" y="889"/>
                  <a:pt x="1043" y="889"/>
                  <a:pt x="1043" y="889"/>
                </a:cubicBezTo>
                <a:cubicBezTo>
                  <a:pt x="1016" y="1012"/>
                  <a:pt x="1016" y="1012"/>
                  <a:pt x="1016" y="1012"/>
                </a:cubicBezTo>
                <a:close/>
                <a:moveTo>
                  <a:pt x="918" y="1052"/>
                </a:moveTo>
                <a:cubicBezTo>
                  <a:pt x="1008" y="1052"/>
                  <a:pt x="1008" y="1052"/>
                  <a:pt x="1008" y="1052"/>
                </a:cubicBezTo>
                <a:cubicBezTo>
                  <a:pt x="999" y="1091"/>
                  <a:pt x="999" y="1091"/>
                  <a:pt x="999" y="1091"/>
                </a:cubicBezTo>
                <a:cubicBezTo>
                  <a:pt x="912" y="1091"/>
                  <a:pt x="912" y="1091"/>
                  <a:pt x="912" y="1091"/>
                </a:cubicBezTo>
                <a:cubicBezTo>
                  <a:pt x="918" y="1052"/>
                  <a:pt x="918" y="1052"/>
                  <a:pt x="918" y="1052"/>
                </a:cubicBezTo>
                <a:close/>
                <a:moveTo>
                  <a:pt x="436" y="889"/>
                </a:moveTo>
                <a:cubicBezTo>
                  <a:pt x="445" y="1012"/>
                  <a:pt x="445" y="1012"/>
                  <a:pt x="445" y="1012"/>
                </a:cubicBezTo>
                <a:cubicBezTo>
                  <a:pt x="339" y="1012"/>
                  <a:pt x="339" y="1012"/>
                  <a:pt x="339" y="1012"/>
                </a:cubicBezTo>
                <a:cubicBezTo>
                  <a:pt x="321" y="889"/>
                  <a:pt x="321" y="889"/>
                  <a:pt x="321" y="889"/>
                </a:cubicBezTo>
                <a:cubicBezTo>
                  <a:pt x="436" y="889"/>
                  <a:pt x="436" y="889"/>
                  <a:pt x="436" y="889"/>
                </a:cubicBezTo>
                <a:close/>
                <a:moveTo>
                  <a:pt x="422" y="696"/>
                </a:moveTo>
                <a:cubicBezTo>
                  <a:pt x="433" y="849"/>
                  <a:pt x="433" y="849"/>
                  <a:pt x="433" y="849"/>
                </a:cubicBezTo>
                <a:cubicBezTo>
                  <a:pt x="315" y="849"/>
                  <a:pt x="315" y="849"/>
                  <a:pt x="315" y="849"/>
                </a:cubicBezTo>
                <a:cubicBezTo>
                  <a:pt x="293" y="696"/>
                  <a:pt x="293" y="696"/>
                  <a:pt x="293" y="696"/>
                </a:cubicBezTo>
                <a:cubicBezTo>
                  <a:pt x="422" y="696"/>
                  <a:pt x="422" y="696"/>
                  <a:pt x="422" y="696"/>
                </a:cubicBezTo>
                <a:close/>
                <a:moveTo>
                  <a:pt x="419" y="656"/>
                </a:moveTo>
                <a:cubicBezTo>
                  <a:pt x="287" y="656"/>
                  <a:pt x="287" y="656"/>
                  <a:pt x="287" y="656"/>
                </a:cubicBezTo>
                <a:cubicBezTo>
                  <a:pt x="259" y="466"/>
                  <a:pt x="259" y="466"/>
                  <a:pt x="259" y="466"/>
                </a:cubicBezTo>
                <a:cubicBezTo>
                  <a:pt x="405" y="466"/>
                  <a:pt x="405" y="466"/>
                  <a:pt x="405" y="466"/>
                </a:cubicBezTo>
                <a:cubicBezTo>
                  <a:pt x="419" y="656"/>
                  <a:pt x="419" y="656"/>
                  <a:pt x="419" y="656"/>
                </a:cubicBezTo>
                <a:close/>
                <a:moveTo>
                  <a:pt x="591" y="656"/>
                </a:moveTo>
                <a:cubicBezTo>
                  <a:pt x="459" y="656"/>
                  <a:pt x="459" y="656"/>
                  <a:pt x="459" y="656"/>
                </a:cubicBezTo>
                <a:cubicBezTo>
                  <a:pt x="445" y="466"/>
                  <a:pt x="445" y="466"/>
                  <a:pt x="445" y="466"/>
                </a:cubicBezTo>
                <a:cubicBezTo>
                  <a:pt x="591" y="466"/>
                  <a:pt x="591" y="466"/>
                  <a:pt x="591" y="466"/>
                </a:cubicBezTo>
                <a:cubicBezTo>
                  <a:pt x="591" y="656"/>
                  <a:pt x="591" y="656"/>
                  <a:pt x="591" y="656"/>
                </a:cubicBezTo>
                <a:close/>
                <a:moveTo>
                  <a:pt x="763" y="656"/>
                </a:moveTo>
                <a:cubicBezTo>
                  <a:pt x="631" y="656"/>
                  <a:pt x="631" y="656"/>
                  <a:pt x="631" y="656"/>
                </a:cubicBezTo>
                <a:cubicBezTo>
                  <a:pt x="631" y="466"/>
                  <a:pt x="631" y="466"/>
                  <a:pt x="631" y="466"/>
                </a:cubicBezTo>
                <a:cubicBezTo>
                  <a:pt x="778" y="466"/>
                  <a:pt x="778" y="466"/>
                  <a:pt x="778" y="466"/>
                </a:cubicBezTo>
                <a:cubicBezTo>
                  <a:pt x="763" y="656"/>
                  <a:pt x="763" y="656"/>
                  <a:pt x="763" y="656"/>
                </a:cubicBezTo>
                <a:close/>
                <a:moveTo>
                  <a:pt x="804" y="656"/>
                </a:moveTo>
                <a:cubicBezTo>
                  <a:pt x="818" y="466"/>
                  <a:pt x="818" y="466"/>
                  <a:pt x="818" y="466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36" y="656"/>
                  <a:pt x="936" y="656"/>
                  <a:pt x="936" y="656"/>
                </a:cubicBezTo>
                <a:cubicBezTo>
                  <a:pt x="804" y="656"/>
                  <a:pt x="804" y="656"/>
                  <a:pt x="804" y="656"/>
                </a:cubicBezTo>
                <a:close/>
                <a:moveTo>
                  <a:pt x="789" y="849"/>
                </a:moveTo>
                <a:cubicBezTo>
                  <a:pt x="801" y="696"/>
                  <a:pt x="801" y="696"/>
                  <a:pt x="801" y="696"/>
                </a:cubicBezTo>
                <a:cubicBezTo>
                  <a:pt x="930" y="696"/>
                  <a:pt x="930" y="696"/>
                  <a:pt x="930" y="696"/>
                </a:cubicBezTo>
                <a:cubicBezTo>
                  <a:pt x="907" y="849"/>
                  <a:pt x="907" y="849"/>
                  <a:pt x="907" y="849"/>
                </a:cubicBezTo>
                <a:cubicBezTo>
                  <a:pt x="789" y="849"/>
                  <a:pt x="789" y="849"/>
                  <a:pt x="789" y="849"/>
                </a:cubicBezTo>
                <a:close/>
                <a:moveTo>
                  <a:pt x="786" y="889"/>
                </a:moveTo>
                <a:cubicBezTo>
                  <a:pt x="901" y="889"/>
                  <a:pt x="901" y="889"/>
                  <a:pt x="901" y="889"/>
                </a:cubicBezTo>
                <a:cubicBezTo>
                  <a:pt x="883" y="1012"/>
                  <a:pt x="883" y="1012"/>
                  <a:pt x="883" y="1012"/>
                </a:cubicBezTo>
                <a:cubicBezTo>
                  <a:pt x="777" y="1012"/>
                  <a:pt x="777" y="1012"/>
                  <a:pt x="777" y="1012"/>
                </a:cubicBezTo>
                <a:cubicBezTo>
                  <a:pt x="786" y="889"/>
                  <a:pt x="786" y="889"/>
                  <a:pt x="786" y="889"/>
                </a:cubicBezTo>
                <a:close/>
                <a:moveTo>
                  <a:pt x="631" y="889"/>
                </a:moveTo>
                <a:cubicBezTo>
                  <a:pt x="746" y="889"/>
                  <a:pt x="746" y="889"/>
                  <a:pt x="746" y="889"/>
                </a:cubicBezTo>
                <a:cubicBezTo>
                  <a:pt x="737" y="1012"/>
                  <a:pt x="737" y="1012"/>
                  <a:pt x="737" y="1012"/>
                </a:cubicBezTo>
                <a:cubicBezTo>
                  <a:pt x="631" y="1012"/>
                  <a:pt x="631" y="1012"/>
                  <a:pt x="631" y="1012"/>
                </a:cubicBezTo>
                <a:cubicBezTo>
                  <a:pt x="631" y="889"/>
                  <a:pt x="631" y="889"/>
                  <a:pt x="631" y="889"/>
                </a:cubicBezTo>
                <a:close/>
                <a:moveTo>
                  <a:pt x="591" y="889"/>
                </a:moveTo>
                <a:cubicBezTo>
                  <a:pt x="591" y="1012"/>
                  <a:pt x="591" y="1012"/>
                  <a:pt x="591" y="1012"/>
                </a:cubicBezTo>
                <a:cubicBezTo>
                  <a:pt x="485" y="1012"/>
                  <a:pt x="485" y="1012"/>
                  <a:pt x="485" y="1012"/>
                </a:cubicBezTo>
                <a:cubicBezTo>
                  <a:pt x="476" y="889"/>
                  <a:pt x="476" y="889"/>
                  <a:pt x="476" y="889"/>
                </a:cubicBezTo>
                <a:cubicBezTo>
                  <a:pt x="591" y="889"/>
                  <a:pt x="591" y="889"/>
                  <a:pt x="591" y="889"/>
                </a:cubicBezTo>
                <a:close/>
                <a:moveTo>
                  <a:pt x="631" y="696"/>
                </a:moveTo>
                <a:cubicBezTo>
                  <a:pt x="761" y="696"/>
                  <a:pt x="761" y="696"/>
                  <a:pt x="761" y="696"/>
                </a:cubicBezTo>
                <a:cubicBezTo>
                  <a:pt x="749" y="849"/>
                  <a:pt x="749" y="849"/>
                  <a:pt x="749" y="849"/>
                </a:cubicBezTo>
                <a:cubicBezTo>
                  <a:pt x="631" y="849"/>
                  <a:pt x="631" y="849"/>
                  <a:pt x="631" y="849"/>
                </a:cubicBezTo>
                <a:cubicBezTo>
                  <a:pt x="631" y="696"/>
                  <a:pt x="631" y="696"/>
                  <a:pt x="631" y="696"/>
                </a:cubicBezTo>
                <a:close/>
                <a:moveTo>
                  <a:pt x="591" y="849"/>
                </a:moveTo>
                <a:cubicBezTo>
                  <a:pt x="473" y="849"/>
                  <a:pt x="473" y="849"/>
                  <a:pt x="473" y="849"/>
                </a:cubicBezTo>
                <a:cubicBezTo>
                  <a:pt x="462" y="696"/>
                  <a:pt x="462" y="696"/>
                  <a:pt x="462" y="696"/>
                </a:cubicBezTo>
                <a:cubicBezTo>
                  <a:pt x="591" y="696"/>
                  <a:pt x="591" y="696"/>
                  <a:pt x="591" y="696"/>
                </a:cubicBezTo>
                <a:cubicBezTo>
                  <a:pt x="591" y="849"/>
                  <a:pt x="591" y="849"/>
                  <a:pt x="591" y="849"/>
                </a:cubicBezTo>
                <a:close/>
                <a:moveTo>
                  <a:pt x="350" y="1091"/>
                </a:moveTo>
                <a:cubicBezTo>
                  <a:pt x="345" y="1052"/>
                  <a:pt x="345" y="1052"/>
                  <a:pt x="345" y="1052"/>
                </a:cubicBezTo>
                <a:cubicBezTo>
                  <a:pt x="448" y="1052"/>
                  <a:pt x="448" y="1052"/>
                  <a:pt x="448" y="1052"/>
                </a:cubicBezTo>
                <a:cubicBezTo>
                  <a:pt x="450" y="1091"/>
                  <a:pt x="450" y="1091"/>
                  <a:pt x="450" y="1091"/>
                </a:cubicBezTo>
                <a:cubicBezTo>
                  <a:pt x="350" y="1091"/>
                  <a:pt x="350" y="1091"/>
                  <a:pt x="350" y="1091"/>
                </a:cubicBezTo>
                <a:close/>
                <a:moveTo>
                  <a:pt x="212" y="1052"/>
                </a:moveTo>
                <a:cubicBezTo>
                  <a:pt x="304" y="1052"/>
                  <a:pt x="304" y="1052"/>
                  <a:pt x="304" y="1052"/>
                </a:cubicBezTo>
                <a:cubicBezTo>
                  <a:pt x="310" y="1091"/>
                  <a:pt x="310" y="1091"/>
                  <a:pt x="310" y="1091"/>
                </a:cubicBezTo>
                <a:cubicBezTo>
                  <a:pt x="221" y="1091"/>
                  <a:pt x="221" y="1091"/>
                  <a:pt x="221" y="1091"/>
                </a:cubicBezTo>
                <a:cubicBezTo>
                  <a:pt x="212" y="1052"/>
                  <a:pt x="212" y="1052"/>
                  <a:pt x="212" y="1052"/>
                </a:cubicBezTo>
                <a:close/>
                <a:moveTo>
                  <a:pt x="491" y="1091"/>
                </a:moveTo>
                <a:cubicBezTo>
                  <a:pt x="488" y="1052"/>
                  <a:pt x="488" y="1052"/>
                  <a:pt x="488" y="1052"/>
                </a:cubicBezTo>
                <a:cubicBezTo>
                  <a:pt x="591" y="1052"/>
                  <a:pt x="591" y="1052"/>
                  <a:pt x="591" y="1052"/>
                </a:cubicBezTo>
                <a:cubicBezTo>
                  <a:pt x="591" y="1091"/>
                  <a:pt x="591" y="1091"/>
                  <a:pt x="591" y="1091"/>
                </a:cubicBezTo>
                <a:cubicBezTo>
                  <a:pt x="491" y="1091"/>
                  <a:pt x="491" y="1091"/>
                  <a:pt x="491" y="1091"/>
                </a:cubicBezTo>
                <a:close/>
                <a:moveTo>
                  <a:pt x="631" y="1091"/>
                </a:moveTo>
                <a:cubicBezTo>
                  <a:pt x="631" y="1052"/>
                  <a:pt x="631" y="1052"/>
                  <a:pt x="631" y="1052"/>
                </a:cubicBezTo>
                <a:cubicBezTo>
                  <a:pt x="734" y="1052"/>
                  <a:pt x="734" y="1052"/>
                  <a:pt x="734" y="1052"/>
                </a:cubicBezTo>
                <a:cubicBezTo>
                  <a:pt x="731" y="1091"/>
                  <a:pt x="731" y="1091"/>
                  <a:pt x="731" y="1091"/>
                </a:cubicBezTo>
                <a:cubicBezTo>
                  <a:pt x="631" y="1091"/>
                  <a:pt x="631" y="1091"/>
                  <a:pt x="631" y="1091"/>
                </a:cubicBezTo>
                <a:close/>
                <a:moveTo>
                  <a:pt x="772" y="1091"/>
                </a:moveTo>
                <a:cubicBezTo>
                  <a:pt x="774" y="1052"/>
                  <a:pt x="774" y="1052"/>
                  <a:pt x="774" y="1052"/>
                </a:cubicBezTo>
                <a:cubicBezTo>
                  <a:pt x="877" y="1052"/>
                  <a:pt x="877" y="1052"/>
                  <a:pt x="877" y="1052"/>
                </a:cubicBezTo>
                <a:cubicBezTo>
                  <a:pt x="872" y="1091"/>
                  <a:pt x="872" y="1091"/>
                  <a:pt x="872" y="1091"/>
                </a:cubicBezTo>
                <a:cubicBezTo>
                  <a:pt x="772" y="1091"/>
                  <a:pt x="772" y="1091"/>
                  <a:pt x="772" y="1091"/>
                </a:cubicBezTo>
                <a:close/>
                <a:moveTo>
                  <a:pt x="1051" y="849"/>
                </a:moveTo>
                <a:cubicBezTo>
                  <a:pt x="948" y="849"/>
                  <a:pt x="948" y="849"/>
                  <a:pt x="948" y="849"/>
                </a:cubicBezTo>
                <a:cubicBezTo>
                  <a:pt x="970" y="696"/>
                  <a:pt x="970" y="696"/>
                  <a:pt x="970" y="696"/>
                </a:cubicBezTo>
                <a:cubicBezTo>
                  <a:pt x="1084" y="696"/>
                  <a:pt x="1084" y="696"/>
                  <a:pt x="1084" y="696"/>
                </a:cubicBezTo>
                <a:cubicBezTo>
                  <a:pt x="1051" y="849"/>
                  <a:pt x="1051" y="849"/>
                  <a:pt x="1051" y="849"/>
                </a:cubicBezTo>
                <a:close/>
                <a:moveTo>
                  <a:pt x="1092" y="656"/>
                </a:moveTo>
                <a:cubicBezTo>
                  <a:pt x="976" y="656"/>
                  <a:pt x="976" y="656"/>
                  <a:pt x="976" y="656"/>
                </a:cubicBezTo>
                <a:cubicBezTo>
                  <a:pt x="1004" y="466"/>
                  <a:pt x="1004" y="466"/>
                  <a:pt x="1004" y="466"/>
                </a:cubicBezTo>
                <a:cubicBezTo>
                  <a:pt x="1133" y="466"/>
                  <a:pt x="1133" y="466"/>
                  <a:pt x="1133" y="466"/>
                </a:cubicBezTo>
                <a:cubicBezTo>
                  <a:pt x="1092" y="656"/>
                  <a:pt x="1092" y="656"/>
                  <a:pt x="1092" y="656"/>
                </a:cubicBezTo>
                <a:close/>
                <a:moveTo>
                  <a:pt x="1142" y="426"/>
                </a:moveTo>
                <a:cubicBezTo>
                  <a:pt x="1010" y="426"/>
                  <a:pt x="1010" y="426"/>
                  <a:pt x="1010" y="426"/>
                </a:cubicBezTo>
                <a:cubicBezTo>
                  <a:pt x="1033" y="270"/>
                  <a:pt x="1033" y="270"/>
                  <a:pt x="1033" y="270"/>
                </a:cubicBezTo>
                <a:cubicBezTo>
                  <a:pt x="1175" y="270"/>
                  <a:pt x="1175" y="270"/>
                  <a:pt x="1175" y="270"/>
                </a:cubicBezTo>
                <a:cubicBezTo>
                  <a:pt x="1142" y="426"/>
                  <a:pt x="1142" y="426"/>
                  <a:pt x="1142" y="426"/>
                </a:cubicBezTo>
                <a:close/>
                <a:moveTo>
                  <a:pt x="792" y="270"/>
                </a:moveTo>
                <a:cubicBezTo>
                  <a:pt x="780" y="426"/>
                  <a:pt x="780" y="426"/>
                  <a:pt x="780" y="426"/>
                </a:cubicBezTo>
                <a:cubicBezTo>
                  <a:pt x="631" y="426"/>
                  <a:pt x="631" y="426"/>
                  <a:pt x="631" y="426"/>
                </a:cubicBezTo>
                <a:cubicBezTo>
                  <a:pt x="631" y="270"/>
                  <a:pt x="631" y="270"/>
                  <a:pt x="631" y="270"/>
                </a:cubicBezTo>
                <a:cubicBezTo>
                  <a:pt x="792" y="270"/>
                  <a:pt x="792" y="270"/>
                  <a:pt x="792" y="270"/>
                </a:cubicBezTo>
                <a:close/>
                <a:moveTo>
                  <a:pt x="204" y="1240"/>
                </a:moveTo>
                <a:cubicBezTo>
                  <a:pt x="1016" y="1240"/>
                  <a:pt x="1016" y="1240"/>
                  <a:pt x="1016" y="1240"/>
                </a:cubicBezTo>
                <a:cubicBezTo>
                  <a:pt x="1027" y="1240"/>
                  <a:pt x="1036" y="1231"/>
                  <a:pt x="1036" y="1220"/>
                </a:cubicBezTo>
                <a:cubicBezTo>
                  <a:pt x="1036" y="1113"/>
                  <a:pt x="1036" y="1113"/>
                  <a:pt x="1036" y="1113"/>
                </a:cubicBezTo>
                <a:cubicBezTo>
                  <a:pt x="1052" y="1036"/>
                  <a:pt x="1052" y="1036"/>
                  <a:pt x="1052" y="1036"/>
                </a:cubicBezTo>
                <a:cubicBezTo>
                  <a:pt x="1052" y="1036"/>
                  <a:pt x="1052" y="1036"/>
                  <a:pt x="1052" y="1036"/>
                </a:cubicBezTo>
                <a:cubicBezTo>
                  <a:pt x="1087" y="873"/>
                  <a:pt x="1087" y="873"/>
                  <a:pt x="1087" y="873"/>
                </a:cubicBezTo>
                <a:cubicBezTo>
                  <a:pt x="1087" y="873"/>
                  <a:pt x="1087" y="873"/>
                  <a:pt x="1087" y="873"/>
                </a:cubicBezTo>
                <a:cubicBezTo>
                  <a:pt x="1128" y="681"/>
                  <a:pt x="1128" y="681"/>
                  <a:pt x="1128" y="681"/>
                </a:cubicBezTo>
                <a:cubicBezTo>
                  <a:pt x="1128" y="681"/>
                  <a:pt x="1128" y="680"/>
                  <a:pt x="1128" y="680"/>
                </a:cubicBezTo>
                <a:cubicBezTo>
                  <a:pt x="1177" y="450"/>
                  <a:pt x="1177" y="450"/>
                  <a:pt x="1177" y="450"/>
                </a:cubicBezTo>
                <a:cubicBezTo>
                  <a:pt x="1177" y="450"/>
                  <a:pt x="1177" y="450"/>
                  <a:pt x="1177" y="450"/>
                </a:cubicBezTo>
                <a:cubicBezTo>
                  <a:pt x="1219" y="254"/>
                  <a:pt x="1219" y="254"/>
                  <a:pt x="1219" y="254"/>
                </a:cubicBezTo>
                <a:cubicBezTo>
                  <a:pt x="1219" y="254"/>
                  <a:pt x="1219" y="254"/>
                  <a:pt x="1219" y="254"/>
                </a:cubicBezTo>
                <a:cubicBezTo>
                  <a:pt x="1219" y="254"/>
                  <a:pt x="1219" y="254"/>
                  <a:pt x="1219" y="254"/>
                </a:cubicBezTo>
                <a:cubicBezTo>
                  <a:pt x="1219" y="253"/>
                  <a:pt x="1220" y="251"/>
                  <a:pt x="1220" y="250"/>
                </a:cubicBezTo>
                <a:cubicBezTo>
                  <a:pt x="1220" y="250"/>
                  <a:pt x="1220" y="250"/>
                  <a:pt x="1220" y="250"/>
                </a:cubicBezTo>
                <a:cubicBezTo>
                  <a:pt x="1220" y="20"/>
                  <a:pt x="1220" y="20"/>
                  <a:pt x="1220" y="20"/>
                </a:cubicBezTo>
                <a:cubicBezTo>
                  <a:pt x="1220" y="9"/>
                  <a:pt x="1211" y="0"/>
                  <a:pt x="120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51"/>
                  <a:pt x="1" y="253"/>
                  <a:pt x="1" y="254"/>
                </a:cubicBezTo>
                <a:cubicBezTo>
                  <a:pt x="1" y="254"/>
                  <a:pt x="1" y="254"/>
                  <a:pt x="1" y="254"/>
                </a:cubicBezTo>
                <a:cubicBezTo>
                  <a:pt x="1" y="254"/>
                  <a:pt x="1" y="254"/>
                  <a:pt x="1" y="254"/>
                </a:cubicBezTo>
                <a:cubicBezTo>
                  <a:pt x="184" y="1113"/>
                  <a:pt x="184" y="1113"/>
                  <a:pt x="184" y="1113"/>
                </a:cubicBezTo>
                <a:cubicBezTo>
                  <a:pt x="184" y="1220"/>
                  <a:pt x="184" y="1220"/>
                  <a:pt x="184" y="1220"/>
                </a:cubicBezTo>
                <a:cubicBezTo>
                  <a:pt x="184" y="1231"/>
                  <a:pt x="193" y="1240"/>
                  <a:pt x="204" y="1240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6" name="Freeform 386"/>
          <p:cNvSpPr>
            <a:spLocks noEditPoints="1"/>
          </p:cNvSpPr>
          <p:nvPr/>
        </p:nvSpPr>
        <p:spPr bwMode="auto">
          <a:xfrm>
            <a:off x="3562351" y="1711325"/>
            <a:ext cx="315913" cy="433388"/>
          </a:xfrm>
          <a:custGeom>
            <a:avLst/>
            <a:gdLst>
              <a:gd name="T0" fmla="*/ 702 w 915"/>
              <a:gd name="T1" fmla="*/ 397 h 1249"/>
              <a:gd name="T2" fmla="*/ 702 w 915"/>
              <a:gd name="T3" fmla="*/ 624 h 1249"/>
              <a:gd name="T4" fmla="*/ 40 w 915"/>
              <a:gd name="T5" fmla="*/ 881 h 1249"/>
              <a:gd name="T6" fmla="*/ 40 w 915"/>
              <a:gd name="T7" fmla="*/ 397 h 1249"/>
              <a:gd name="T8" fmla="*/ 62 w 915"/>
              <a:gd name="T9" fmla="*/ 375 h 1249"/>
              <a:gd name="T10" fmla="*/ 680 w 915"/>
              <a:gd name="T11" fmla="*/ 375 h 1249"/>
              <a:gd name="T12" fmla="*/ 702 w 915"/>
              <a:gd name="T13" fmla="*/ 397 h 1249"/>
              <a:gd name="T14" fmla="*/ 702 w 915"/>
              <a:gd name="T15" fmla="*/ 830 h 1249"/>
              <a:gd name="T16" fmla="*/ 40 w 915"/>
              <a:gd name="T17" fmla="*/ 1087 h 1249"/>
              <a:gd name="T18" fmla="*/ 40 w 915"/>
              <a:gd name="T19" fmla="*/ 924 h 1249"/>
              <a:gd name="T20" fmla="*/ 702 w 915"/>
              <a:gd name="T21" fmla="*/ 667 h 1249"/>
              <a:gd name="T22" fmla="*/ 702 w 915"/>
              <a:gd name="T23" fmla="*/ 830 h 1249"/>
              <a:gd name="T24" fmla="*/ 702 w 915"/>
              <a:gd name="T25" fmla="*/ 1187 h 1249"/>
              <a:gd name="T26" fmla="*/ 680 w 915"/>
              <a:gd name="T27" fmla="*/ 1209 h 1249"/>
              <a:gd name="T28" fmla="*/ 62 w 915"/>
              <a:gd name="T29" fmla="*/ 1209 h 1249"/>
              <a:gd name="T30" fmla="*/ 40 w 915"/>
              <a:gd name="T31" fmla="*/ 1187 h 1249"/>
              <a:gd name="T32" fmla="*/ 40 w 915"/>
              <a:gd name="T33" fmla="*/ 1130 h 1249"/>
              <a:gd name="T34" fmla="*/ 702 w 915"/>
              <a:gd name="T35" fmla="*/ 873 h 1249"/>
              <a:gd name="T36" fmla="*/ 702 w 915"/>
              <a:gd name="T37" fmla="*/ 1187 h 1249"/>
              <a:gd name="T38" fmla="*/ 795 w 915"/>
              <a:gd name="T39" fmla="*/ 51 h 1249"/>
              <a:gd name="T40" fmla="*/ 890 w 915"/>
              <a:gd name="T41" fmla="*/ 71 h 1249"/>
              <a:gd name="T42" fmla="*/ 913 w 915"/>
              <a:gd name="T43" fmla="*/ 55 h 1249"/>
              <a:gd name="T44" fmla="*/ 898 w 915"/>
              <a:gd name="T45" fmla="*/ 31 h 1249"/>
              <a:gd name="T46" fmla="*/ 803 w 915"/>
              <a:gd name="T47" fmla="*/ 11 h 1249"/>
              <a:gd name="T48" fmla="*/ 675 w 915"/>
              <a:gd name="T49" fmla="*/ 80 h 1249"/>
              <a:gd name="T50" fmla="*/ 575 w 915"/>
              <a:gd name="T51" fmla="*/ 335 h 1249"/>
              <a:gd name="T52" fmla="*/ 62 w 915"/>
              <a:gd name="T53" fmla="*/ 335 h 1249"/>
              <a:gd name="T54" fmla="*/ 0 w 915"/>
              <a:gd name="T55" fmla="*/ 397 h 1249"/>
              <a:gd name="T56" fmla="*/ 0 w 915"/>
              <a:gd name="T57" fmla="*/ 1187 h 1249"/>
              <a:gd name="T58" fmla="*/ 62 w 915"/>
              <a:gd name="T59" fmla="*/ 1249 h 1249"/>
              <a:gd name="T60" fmla="*/ 680 w 915"/>
              <a:gd name="T61" fmla="*/ 1249 h 1249"/>
              <a:gd name="T62" fmla="*/ 742 w 915"/>
              <a:gd name="T63" fmla="*/ 1187 h 1249"/>
              <a:gd name="T64" fmla="*/ 742 w 915"/>
              <a:gd name="T65" fmla="*/ 397 h 1249"/>
              <a:gd name="T66" fmla="*/ 680 w 915"/>
              <a:gd name="T67" fmla="*/ 335 h 1249"/>
              <a:gd name="T68" fmla="*/ 618 w 915"/>
              <a:gd name="T69" fmla="*/ 335 h 1249"/>
              <a:gd name="T70" fmla="*/ 712 w 915"/>
              <a:gd name="T71" fmla="*/ 95 h 1249"/>
              <a:gd name="T72" fmla="*/ 795 w 915"/>
              <a:gd name="T73" fmla="*/ 51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15" h="1249">
                <a:moveTo>
                  <a:pt x="702" y="397"/>
                </a:moveTo>
                <a:cubicBezTo>
                  <a:pt x="702" y="624"/>
                  <a:pt x="702" y="624"/>
                  <a:pt x="702" y="624"/>
                </a:cubicBezTo>
                <a:cubicBezTo>
                  <a:pt x="40" y="881"/>
                  <a:pt x="40" y="881"/>
                  <a:pt x="40" y="881"/>
                </a:cubicBezTo>
                <a:cubicBezTo>
                  <a:pt x="40" y="397"/>
                  <a:pt x="40" y="397"/>
                  <a:pt x="40" y="397"/>
                </a:cubicBezTo>
                <a:cubicBezTo>
                  <a:pt x="40" y="385"/>
                  <a:pt x="50" y="375"/>
                  <a:pt x="62" y="375"/>
                </a:cubicBezTo>
                <a:cubicBezTo>
                  <a:pt x="680" y="375"/>
                  <a:pt x="680" y="375"/>
                  <a:pt x="680" y="375"/>
                </a:cubicBezTo>
                <a:cubicBezTo>
                  <a:pt x="692" y="375"/>
                  <a:pt x="702" y="385"/>
                  <a:pt x="702" y="397"/>
                </a:cubicBezTo>
                <a:close/>
                <a:moveTo>
                  <a:pt x="702" y="830"/>
                </a:moveTo>
                <a:cubicBezTo>
                  <a:pt x="40" y="1087"/>
                  <a:pt x="40" y="1087"/>
                  <a:pt x="40" y="1087"/>
                </a:cubicBezTo>
                <a:cubicBezTo>
                  <a:pt x="40" y="924"/>
                  <a:pt x="40" y="924"/>
                  <a:pt x="40" y="924"/>
                </a:cubicBezTo>
                <a:cubicBezTo>
                  <a:pt x="702" y="667"/>
                  <a:pt x="702" y="667"/>
                  <a:pt x="702" y="667"/>
                </a:cubicBezTo>
                <a:cubicBezTo>
                  <a:pt x="702" y="830"/>
                  <a:pt x="702" y="830"/>
                  <a:pt x="702" y="830"/>
                </a:cubicBezTo>
                <a:close/>
                <a:moveTo>
                  <a:pt x="702" y="1187"/>
                </a:moveTo>
                <a:cubicBezTo>
                  <a:pt x="702" y="1199"/>
                  <a:pt x="692" y="1209"/>
                  <a:pt x="680" y="1209"/>
                </a:cubicBezTo>
                <a:cubicBezTo>
                  <a:pt x="62" y="1209"/>
                  <a:pt x="62" y="1209"/>
                  <a:pt x="62" y="1209"/>
                </a:cubicBezTo>
                <a:cubicBezTo>
                  <a:pt x="50" y="1209"/>
                  <a:pt x="40" y="1199"/>
                  <a:pt x="40" y="1187"/>
                </a:cubicBezTo>
                <a:cubicBezTo>
                  <a:pt x="40" y="1130"/>
                  <a:pt x="40" y="1130"/>
                  <a:pt x="40" y="1130"/>
                </a:cubicBezTo>
                <a:cubicBezTo>
                  <a:pt x="702" y="873"/>
                  <a:pt x="702" y="873"/>
                  <a:pt x="702" y="873"/>
                </a:cubicBezTo>
                <a:cubicBezTo>
                  <a:pt x="702" y="1187"/>
                  <a:pt x="702" y="1187"/>
                  <a:pt x="702" y="1187"/>
                </a:cubicBezTo>
                <a:close/>
                <a:moveTo>
                  <a:pt x="795" y="51"/>
                </a:moveTo>
                <a:cubicBezTo>
                  <a:pt x="890" y="71"/>
                  <a:pt x="890" y="71"/>
                  <a:pt x="890" y="71"/>
                </a:cubicBezTo>
                <a:cubicBezTo>
                  <a:pt x="900" y="73"/>
                  <a:pt x="911" y="66"/>
                  <a:pt x="913" y="55"/>
                </a:cubicBezTo>
                <a:cubicBezTo>
                  <a:pt x="915" y="44"/>
                  <a:pt x="909" y="34"/>
                  <a:pt x="898" y="31"/>
                </a:cubicBezTo>
                <a:cubicBezTo>
                  <a:pt x="803" y="11"/>
                  <a:pt x="803" y="11"/>
                  <a:pt x="803" y="11"/>
                </a:cubicBezTo>
                <a:cubicBezTo>
                  <a:pt x="749" y="0"/>
                  <a:pt x="695" y="29"/>
                  <a:pt x="675" y="80"/>
                </a:cubicBezTo>
                <a:cubicBezTo>
                  <a:pt x="575" y="335"/>
                  <a:pt x="575" y="335"/>
                  <a:pt x="575" y="335"/>
                </a:cubicBezTo>
                <a:cubicBezTo>
                  <a:pt x="62" y="335"/>
                  <a:pt x="62" y="335"/>
                  <a:pt x="62" y="335"/>
                </a:cubicBezTo>
                <a:cubicBezTo>
                  <a:pt x="28" y="335"/>
                  <a:pt x="0" y="363"/>
                  <a:pt x="0" y="397"/>
                </a:cubicBezTo>
                <a:cubicBezTo>
                  <a:pt x="0" y="1187"/>
                  <a:pt x="0" y="1187"/>
                  <a:pt x="0" y="1187"/>
                </a:cubicBezTo>
                <a:cubicBezTo>
                  <a:pt x="0" y="1221"/>
                  <a:pt x="28" y="1249"/>
                  <a:pt x="62" y="1249"/>
                </a:cubicBezTo>
                <a:cubicBezTo>
                  <a:pt x="680" y="1249"/>
                  <a:pt x="680" y="1249"/>
                  <a:pt x="680" y="1249"/>
                </a:cubicBezTo>
                <a:cubicBezTo>
                  <a:pt x="714" y="1249"/>
                  <a:pt x="742" y="1221"/>
                  <a:pt x="742" y="1187"/>
                </a:cubicBezTo>
                <a:cubicBezTo>
                  <a:pt x="742" y="397"/>
                  <a:pt x="742" y="397"/>
                  <a:pt x="742" y="397"/>
                </a:cubicBezTo>
                <a:cubicBezTo>
                  <a:pt x="742" y="363"/>
                  <a:pt x="714" y="335"/>
                  <a:pt x="680" y="335"/>
                </a:cubicBezTo>
                <a:cubicBezTo>
                  <a:pt x="618" y="335"/>
                  <a:pt x="618" y="335"/>
                  <a:pt x="618" y="335"/>
                </a:cubicBezTo>
                <a:cubicBezTo>
                  <a:pt x="712" y="95"/>
                  <a:pt x="712" y="95"/>
                  <a:pt x="712" y="95"/>
                </a:cubicBezTo>
                <a:cubicBezTo>
                  <a:pt x="725" y="62"/>
                  <a:pt x="760" y="43"/>
                  <a:pt x="795" y="51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7" name="Freeform 387"/>
          <p:cNvSpPr>
            <a:spLocks noEditPoints="1"/>
          </p:cNvSpPr>
          <p:nvPr/>
        </p:nvSpPr>
        <p:spPr bwMode="auto">
          <a:xfrm>
            <a:off x="785813" y="2406650"/>
            <a:ext cx="327025" cy="431800"/>
          </a:xfrm>
          <a:custGeom>
            <a:avLst/>
            <a:gdLst>
              <a:gd name="T0" fmla="*/ 492 w 944"/>
              <a:gd name="T1" fmla="*/ 687 h 1242"/>
              <a:gd name="T2" fmla="*/ 904 w 944"/>
              <a:gd name="T3" fmla="*/ 1026 h 1242"/>
              <a:gd name="T4" fmla="*/ 40 w 944"/>
              <a:gd name="T5" fmla="*/ 554 h 1242"/>
              <a:gd name="T6" fmla="*/ 452 w 944"/>
              <a:gd name="T7" fmla="*/ 1192 h 1242"/>
              <a:gd name="T8" fmla="*/ 40 w 944"/>
              <a:gd name="T9" fmla="*/ 554 h 1242"/>
              <a:gd name="T10" fmla="*/ 375 w 944"/>
              <a:gd name="T11" fmla="*/ 535 h 1242"/>
              <a:gd name="T12" fmla="*/ 375 w 944"/>
              <a:gd name="T13" fmla="*/ 283 h 1242"/>
              <a:gd name="T14" fmla="*/ 569 w 944"/>
              <a:gd name="T15" fmla="*/ 419 h 1242"/>
              <a:gd name="T16" fmla="*/ 589 w 944"/>
              <a:gd name="T17" fmla="*/ 555 h 1242"/>
              <a:gd name="T18" fmla="*/ 609 w 944"/>
              <a:gd name="T19" fmla="*/ 446 h 1242"/>
              <a:gd name="T20" fmla="*/ 472 w 944"/>
              <a:gd name="T21" fmla="*/ 652 h 1242"/>
              <a:gd name="T22" fmla="*/ 335 w 944"/>
              <a:gd name="T23" fmla="*/ 446 h 1242"/>
              <a:gd name="T24" fmla="*/ 355 w 944"/>
              <a:gd name="T25" fmla="*/ 555 h 1242"/>
              <a:gd name="T26" fmla="*/ 678 w 944"/>
              <a:gd name="T27" fmla="*/ 243 h 1242"/>
              <a:gd name="T28" fmla="*/ 355 w 944"/>
              <a:gd name="T29" fmla="*/ 243 h 1242"/>
              <a:gd name="T30" fmla="*/ 472 w 944"/>
              <a:gd name="T31" fmla="*/ 49 h 1242"/>
              <a:gd name="T32" fmla="*/ 943 w 944"/>
              <a:gd name="T33" fmla="*/ 521 h 1242"/>
              <a:gd name="T34" fmla="*/ 942 w 944"/>
              <a:gd name="T35" fmla="*/ 518 h 1242"/>
              <a:gd name="T36" fmla="*/ 941 w 944"/>
              <a:gd name="T37" fmla="*/ 515 h 1242"/>
              <a:gd name="T38" fmla="*/ 939 w 944"/>
              <a:gd name="T39" fmla="*/ 513 h 1242"/>
              <a:gd name="T40" fmla="*/ 936 w 944"/>
              <a:gd name="T41" fmla="*/ 511 h 1242"/>
              <a:gd name="T42" fmla="*/ 934 w 944"/>
              <a:gd name="T43" fmla="*/ 509 h 1242"/>
              <a:gd name="T44" fmla="*/ 931 w 944"/>
              <a:gd name="T45" fmla="*/ 508 h 1242"/>
              <a:gd name="T46" fmla="*/ 609 w 944"/>
              <a:gd name="T47" fmla="*/ 404 h 1242"/>
              <a:gd name="T48" fmla="*/ 728 w 944"/>
              <a:gd name="T49" fmla="*/ 283 h 1242"/>
              <a:gd name="T50" fmla="*/ 742 w 944"/>
              <a:gd name="T51" fmla="*/ 249 h 1242"/>
              <a:gd name="T52" fmla="*/ 458 w 944"/>
              <a:gd name="T53" fmla="*/ 7 h 1242"/>
              <a:gd name="T54" fmla="*/ 197 w 944"/>
              <a:gd name="T55" fmla="*/ 270 h 1242"/>
              <a:gd name="T56" fmla="*/ 335 w 944"/>
              <a:gd name="T57" fmla="*/ 283 h 1242"/>
              <a:gd name="T58" fmla="*/ 13 w 944"/>
              <a:gd name="T59" fmla="*/ 508 h 1242"/>
              <a:gd name="T60" fmla="*/ 11 w 944"/>
              <a:gd name="T61" fmla="*/ 509 h 1242"/>
              <a:gd name="T62" fmla="*/ 8 w 944"/>
              <a:gd name="T63" fmla="*/ 511 h 1242"/>
              <a:gd name="T64" fmla="*/ 6 w 944"/>
              <a:gd name="T65" fmla="*/ 512 h 1242"/>
              <a:gd name="T66" fmla="*/ 4 w 944"/>
              <a:gd name="T67" fmla="*/ 515 h 1242"/>
              <a:gd name="T68" fmla="*/ 2 w 944"/>
              <a:gd name="T69" fmla="*/ 517 h 1242"/>
              <a:gd name="T70" fmla="*/ 1 w 944"/>
              <a:gd name="T71" fmla="*/ 520 h 1242"/>
              <a:gd name="T72" fmla="*/ 0 w 944"/>
              <a:gd name="T73" fmla="*/ 523 h 1242"/>
              <a:gd name="T74" fmla="*/ 0 w 944"/>
              <a:gd name="T75" fmla="*/ 527 h 1242"/>
              <a:gd name="T76" fmla="*/ 12 w 944"/>
              <a:gd name="T77" fmla="*/ 1058 h 1242"/>
              <a:gd name="T78" fmla="*/ 464 w 944"/>
              <a:gd name="T79" fmla="*/ 1240 h 1242"/>
              <a:gd name="T80" fmla="*/ 466 w 944"/>
              <a:gd name="T81" fmla="*/ 1241 h 1242"/>
              <a:gd name="T82" fmla="*/ 472 w 944"/>
              <a:gd name="T83" fmla="*/ 1242 h 1242"/>
              <a:gd name="T84" fmla="*/ 478 w 944"/>
              <a:gd name="T85" fmla="*/ 1241 h 1242"/>
              <a:gd name="T86" fmla="*/ 480 w 944"/>
              <a:gd name="T87" fmla="*/ 1240 h 1242"/>
              <a:gd name="T88" fmla="*/ 932 w 944"/>
              <a:gd name="T89" fmla="*/ 1058 h 1242"/>
              <a:gd name="T90" fmla="*/ 944 w 944"/>
              <a:gd name="T91" fmla="*/ 527 h 1242"/>
              <a:gd name="T92" fmla="*/ 944 w 944"/>
              <a:gd name="T93" fmla="*/ 523 h 1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44" h="1242">
                <a:moveTo>
                  <a:pt x="492" y="1192"/>
                </a:moveTo>
                <a:cubicBezTo>
                  <a:pt x="492" y="687"/>
                  <a:pt x="492" y="687"/>
                  <a:pt x="492" y="687"/>
                </a:cubicBezTo>
                <a:cubicBezTo>
                  <a:pt x="904" y="554"/>
                  <a:pt x="904" y="554"/>
                  <a:pt x="904" y="554"/>
                </a:cubicBezTo>
                <a:cubicBezTo>
                  <a:pt x="904" y="1026"/>
                  <a:pt x="904" y="1026"/>
                  <a:pt x="904" y="1026"/>
                </a:cubicBezTo>
                <a:cubicBezTo>
                  <a:pt x="492" y="1192"/>
                  <a:pt x="492" y="1192"/>
                  <a:pt x="492" y="1192"/>
                </a:cubicBezTo>
                <a:close/>
                <a:moveTo>
                  <a:pt x="40" y="554"/>
                </a:moveTo>
                <a:cubicBezTo>
                  <a:pt x="452" y="687"/>
                  <a:pt x="452" y="687"/>
                  <a:pt x="452" y="687"/>
                </a:cubicBezTo>
                <a:cubicBezTo>
                  <a:pt x="452" y="1192"/>
                  <a:pt x="452" y="1192"/>
                  <a:pt x="452" y="1192"/>
                </a:cubicBezTo>
                <a:cubicBezTo>
                  <a:pt x="40" y="1026"/>
                  <a:pt x="40" y="1026"/>
                  <a:pt x="40" y="1026"/>
                </a:cubicBezTo>
                <a:cubicBezTo>
                  <a:pt x="40" y="554"/>
                  <a:pt x="40" y="554"/>
                  <a:pt x="40" y="554"/>
                </a:cubicBezTo>
                <a:close/>
                <a:moveTo>
                  <a:pt x="355" y="555"/>
                </a:moveTo>
                <a:cubicBezTo>
                  <a:pt x="366" y="555"/>
                  <a:pt x="375" y="546"/>
                  <a:pt x="375" y="535"/>
                </a:cubicBezTo>
                <a:cubicBezTo>
                  <a:pt x="375" y="419"/>
                  <a:pt x="375" y="419"/>
                  <a:pt x="375" y="419"/>
                </a:cubicBezTo>
                <a:cubicBezTo>
                  <a:pt x="375" y="283"/>
                  <a:pt x="375" y="283"/>
                  <a:pt x="375" y="283"/>
                </a:cubicBezTo>
                <a:cubicBezTo>
                  <a:pt x="569" y="283"/>
                  <a:pt x="569" y="283"/>
                  <a:pt x="569" y="283"/>
                </a:cubicBezTo>
                <a:cubicBezTo>
                  <a:pt x="569" y="419"/>
                  <a:pt x="569" y="419"/>
                  <a:pt x="569" y="419"/>
                </a:cubicBezTo>
                <a:cubicBezTo>
                  <a:pt x="569" y="535"/>
                  <a:pt x="569" y="535"/>
                  <a:pt x="569" y="535"/>
                </a:cubicBezTo>
                <a:cubicBezTo>
                  <a:pt x="569" y="546"/>
                  <a:pt x="578" y="555"/>
                  <a:pt x="589" y="555"/>
                </a:cubicBezTo>
                <a:cubicBezTo>
                  <a:pt x="600" y="555"/>
                  <a:pt x="609" y="546"/>
                  <a:pt x="609" y="535"/>
                </a:cubicBezTo>
                <a:cubicBezTo>
                  <a:pt x="609" y="446"/>
                  <a:pt x="609" y="446"/>
                  <a:pt x="609" y="446"/>
                </a:cubicBezTo>
                <a:cubicBezTo>
                  <a:pt x="859" y="527"/>
                  <a:pt x="859" y="527"/>
                  <a:pt x="859" y="527"/>
                </a:cubicBezTo>
                <a:cubicBezTo>
                  <a:pt x="472" y="652"/>
                  <a:pt x="472" y="652"/>
                  <a:pt x="472" y="652"/>
                </a:cubicBezTo>
                <a:cubicBezTo>
                  <a:pt x="85" y="527"/>
                  <a:pt x="85" y="527"/>
                  <a:pt x="85" y="527"/>
                </a:cubicBezTo>
                <a:cubicBezTo>
                  <a:pt x="335" y="446"/>
                  <a:pt x="335" y="446"/>
                  <a:pt x="335" y="446"/>
                </a:cubicBezTo>
                <a:cubicBezTo>
                  <a:pt x="335" y="535"/>
                  <a:pt x="335" y="535"/>
                  <a:pt x="335" y="535"/>
                </a:cubicBezTo>
                <a:cubicBezTo>
                  <a:pt x="335" y="546"/>
                  <a:pt x="344" y="555"/>
                  <a:pt x="355" y="555"/>
                </a:cubicBezTo>
                <a:close/>
                <a:moveTo>
                  <a:pt x="472" y="49"/>
                </a:moveTo>
                <a:cubicBezTo>
                  <a:pt x="678" y="243"/>
                  <a:pt x="678" y="243"/>
                  <a:pt x="678" y="243"/>
                </a:cubicBezTo>
                <a:cubicBezTo>
                  <a:pt x="589" y="243"/>
                  <a:pt x="589" y="243"/>
                  <a:pt x="589" y="243"/>
                </a:cubicBezTo>
                <a:cubicBezTo>
                  <a:pt x="355" y="243"/>
                  <a:pt x="355" y="243"/>
                  <a:pt x="355" y="243"/>
                </a:cubicBezTo>
                <a:cubicBezTo>
                  <a:pt x="266" y="243"/>
                  <a:pt x="266" y="243"/>
                  <a:pt x="266" y="243"/>
                </a:cubicBezTo>
                <a:cubicBezTo>
                  <a:pt x="472" y="49"/>
                  <a:pt x="472" y="49"/>
                  <a:pt x="472" y="49"/>
                </a:cubicBezTo>
                <a:close/>
                <a:moveTo>
                  <a:pt x="944" y="523"/>
                </a:moveTo>
                <a:cubicBezTo>
                  <a:pt x="944" y="522"/>
                  <a:pt x="944" y="522"/>
                  <a:pt x="943" y="521"/>
                </a:cubicBezTo>
                <a:cubicBezTo>
                  <a:pt x="943" y="521"/>
                  <a:pt x="943" y="521"/>
                  <a:pt x="943" y="520"/>
                </a:cubicBezTo>
                <a:cubicBezTo>
                  <a:pt x="943" y="519"/>
                  <a:pt x="943" y="519"/>
                  <a:pt x="942" y="518"/>
                </a:cubicBezTo>
                <a:cubicBezTo>
                  <a:pt x="942" y="518"/>
                  <a:pt x="942" y="518"/>
                  <a:pt x="942" y="517"/>
                </a:cubicBezTo>
                <a:cubicBezTo>
                  <a:pt x="942" y="517"/>
                  <a:pt x="941" y="516"/>
                  <a:pt x="941" y="515"/>
                </a:cubicBezTo>
                <a:cubicBezTo>
                  <a:pt x="941" y="515"/>
                  <a:pt x="940" y="515"/>
                  <a:pt x="940" y="515"/>
                </a:cubicBezTo>
                <a:cubicBezTo>
                  <a:pt x="940" y="514"/>
                  <a:pt x="939" y="514"/>
                  <a:pt x="939" y="513"/>
                </a:cubicBezTo>
                <a:cubicBezTo>
                  <a:pt x="939" y="513"/>
                  <a:pt x="938" y="513"/>
                  <a:pt x="938" y="512"/>
                </a:cubicBezTo>
                <a:cubicBezTo>
                  <a:pt x="938" y="512"/>
                  <a:pt x="937" y="511"/>
                  <a:pt x="936" y="511"/>
                </a:cubicBezTo>
                <a:cubicBezTo>
                  <a:pt x="936" y="511"/>
                  <a:pt x="936" y="511"/>
                  <a:pt x="936" y="511"/>
                </a:cubicBezTo>
                <a:cubicBezTo>
                  <a:pt x="935" y="510"/>
                  <a:pt x="935" y="510"/>
                  <a:pt x="934" y="509"/>
                </a:cubicBezTo>
                <a:cubicBezTo>
                  <a:pt x="933" y="509"/>
                  <a:pt x="933" y="509"/>
                  <a:pt x="933" y="509"/>
                </a:cubicBezTo>
                <a:cubicBezTo>
                  <a:pt x="932" y="508"/>
                  <a:pt x="932" y="508"/>
                  <a:pt x="931" y="508"/>
                </a:cubicBezTo>
                <a:cubicBezTo>
                  <a:pt x="931" y="508"/>
                  <a:pt x="931" y="508"/>
                  <a:pt x="931" y="508"/>
                </a:cubicBezTo>
                <a:cubicBezTo>
                  <a:pt x="609" y="404"/>
                  <a:pt x="609" y="404"/>
                  <a:pt x="609" y="404"/>
                </a:cubicBezTo>
                <a:cubicBezTo>
                  <a:pt x="609" y="283"/>
                  <a:pt x="609" y="283"/>
                  <a:pt x="609" y="283"/>
                </a:cubicBezTo>
                <a:cubicBezTo>
                  <a:pt x="728" y="283"/>
                  <a:pt x="728" y="283"/>
                  <a:pt x="728" y="283"/>
                </a:cubicBezTo>
                <a:cubicBezTo>
                  <a:pt x="737" y="283"/>
                  <a:pt x="744" y="278"/>
                  <a:pt x="747" y="270"/>
                </a:cubicBezTo>
                <a:cubicBezTo>
                  <a:pt x="750" y="263"/>
                  <a:pt x="748" y="254"/>
                  <a:pt x="742" y="249"/>
                </a:cubicBezTo>
                <a:cubicBezTo>
                  <a:pt x="486" y="7"/>
                  <a:pt x="486" y="7"/>
                  <a:pt x="486" y="7"/>
                </a:cubicBezTo>
                <a:cubicBezTo>
                  <a:pt x="478" y="0"/>
                  <a:pt x="466" y="0"/>
                  <a:pt x="458" y="7"/>
                </a:cubicBezTo>
                <a:cubicBezTo>
                  <a:pt x="202" y="249"/>
                  <a:pt x="202" y="249"/>
                  <a:pt x="202" y="249"/>
                </a:cubicBezTo>
                <a:cubicBezTo>
                  <a:pt x="196" y="254"/>
                  <a:pt x="194" y="263"/>
                  <a:pt x="197" y="270"/>
                </a:cubicBezTo>
                <a:cubicBezTo>
                  <a:pt x="200" y="278"/>
                  <a:pt x="207" y="283"/>
                  <a:pt x="216" y="283"/>
                </a:cubicBezTo>
                <a:cubicBezTo>
                  <a:pt x="335" y="283"/>
                  <a:pt x="335" y="283"/>
                  <a:pt x="335" y="283"/>
                </a:cubicBezTo>
                <a:cubicBezTo>
                  <a:pt x="335" y="404"/>
                  <a:pt x="335" y="404"/>
                  <a:pt x="335" y="404"/>
                </a:cubicBezTo>
                <a:cubicBezTo>
                  <a:pt x="13" y="508"/>
                  <a:pt x="13" y="508"/>
                  <a:pt x="13" y="508"/>
                </a:cubicBezTo>
                <a:cubicBezTo>
                  <a:pt x="13" y="508"/>
                  <a:pt x="13" y="508"/>
                  <a:pt x="13" y="508"/>
                </a:cubicBezTo>
                <a:cubicBezTo>
                  <a:pt x="12" y="508"/>
                  <a:pt x="12" y="508"/>
                  <a:pt x="11" y="509"/>
                </a:cubicBezTo>
                <a:cubicBezTo>
                  <a:pt x="11" y="509"/>
                  <a:pt x="11" y="509"/>
                  <a:pt x="10" y="509"/>
                </a:cubicBezTo>
                <a:cubicBezTo>
                  <a:pt x="9" y="510"/>
                  <a:pt x="9" y="510"/>
                  <a:pt x="8" y="511"/>
                </a:cubicBezTo>
                <a:cubicBezTo>
                  <a:pt x="8" y="511"/>
                  <a:pt x="8" y="511"/>
                  <a:pt x="8" y="511"/>
                </a:cubicBezTo>
                <a:cubicBezTo>
                  <a:pt x="7" y="511"/>
                  <a:pt x="6" y="512"/>
                  <a:pt x="6" y="512"/>
                </a:cubicBezTo>
                <a:cubicBezTo>
                  <a:pt x="6" y="513"/>
                  <a:pt x="5" y="513"/>
                  <a:pt x="5" y="513"/>
                </a:cubicBezTo>
                <a:cubicBezTo>
                  <a:pt x="5" y="514"/>
                  <a:pt x="4" y="514"/>
                  <a:pt x="4" y="515"/>
                </a:cubicBezTo>
                <a:cubicBezTo>
                  <a:pt x="4" y="515"/>
                  <a:pt x="3" y="515"/>
                  <a:pt x="3" y="515"/>
                </a:cubicBezTo>
                <a:cubicBezTo>
                  <a:pt x="3" y="516"/>
                  <a:pt x="2" y="517"/>
                  <a:pt x="2" y="517"/>
                </a:cubicBezTo>
                <a:cubicBezTo>
                  <a:pt x="2" y="518"/>
                  <a:pt x="2" y="518"/>
                  <a:pt x="2" y="518"/>
                </a:cubicBezTo>
                <a:cubicBezTo>
                  <a:pt x="1" y="519"/>
                  <a:pt x="1" y="519"/>
                  <a:pt x="1" y="520"/>
                </a:cubicBezTo>
                <a:cubicBezTo>
                  <a:pt x="1" y="521"/>
                  <a:pt x="1" y="521"/>
                  <a:pt x="1" y="521"/>
                </a:cubicBezTo>
                <a:cubicBezTo>
                  <a:pt x="0" y="522"/>
                  <a:pt x="0" y="522"/>
                  <a:pt x="0" y="523"/>
                </a:cubicBezTo>
                <a:cubicBezTo>
                  <a:pt x="0" y="523"/>
                  <a:pt x="0" y="524"/>
                  <a:pt x="0" y="524"/>
                </a:cubicBezTo>
                <a:cubicBezTo>
                  <a:pt x="0" y="525"/>
                  <a:pt x="0" y="526"/>
                  <a:pt x="0" y="527"/>
                </a:cubicBezTo>
                <a:cubicBezTo>
                  <a:pt x="0" y="1039"/>
                  <a:pt x="0" y="1039"/>
                  <a:pt x="0" y="1039"/>
                </a:cubicBezTo>
                <a:cubicBezTo>
                  <a:pt x="0" y="1048"/>
                  <a:pt x="5" y="1055"/>
                  <a:pt x="12" y="1058"/>
                </a:cubicBezTo>
                <a:cubicBezTo>
                  <a:pt x="464" y="1240"/>
                  <a:pt x="464" y="1240"/>
                  <a:pt x="464" y="1240"/>
                </a:cubicBezTo>
                <a:cubicBezTo>
                  <a:pt x="464" y="1240"/>
                  <a:pt x="464" y="1240"/>
                  <a:pt x="464" y="1240"/>
                </a:cubicBezTo>
                <a:cubicBezTo>
                  <a:pt x="465" y="1241"/>
                  <a:pt x="465" y="1241"/>
                  <a:pt x="465" y="1241"/>
                </a:cubicBezTo>
                <a:cubicBezTo>
                  <a:pt x="465" y="1241"/>
                  <a:pt x="466" y="1241"/>
                  <a:pt x="466" y="1241"/>
                </a:cubicBezTo>
                <a:cubicBezTo>
                  <a:pt x="467" y="1241"/>
                  <a:pt x="467" y="1241"/>
                  <a:pt x="468" y="1242"/>
                </a:cubicBezTo>
                <a:cubicBezTo>
                  <a:pt x="469" y="1242"/>
                  <a:pt x="471" y="1242"/>
                  <a:pt x="472" y="1242"/>
                </a:cubicBezTo>
                <a:cubicBezTo>
                  <a:pt x="473" y="1242"/>
                  <a:pt x="475" y="1242"/>
                  <a:pt x="476" y="1242"/>
                </a:cubicBezTo>
                <a:cubicBezTo>
                  <a:pt x="477" y="1241"/>
                  <a:pt x="477" y="1241"/>
                  <a:pt x="478" y="1241"/>
                </a:cubicBezTo>
                <a:cubicBezTo>
                  <a:pt x="478" y="1241"/>
                  <a:pt x="479" y="1241"/>
                  <a:pt x="479" y="1241"/>
                </a:cubicBezTo>
                <a:cubicBezTo>
                  <a:pt x="480" y="1240"/>
                  <a:pt x="480" y="1240"/>
                  <a:pt x="480" y="1240"/>
                </a:cubicBezTo>
                <a:cubicBezTo>
                  <a:pt x="480" y="1240"/>
                  <a:pt x="480" y="1240"/>
                  <a:pt x="480" y="1240"/>
                </a:cubicBezTo>
                <a:cubicBezTo>
                  <a:pt x="932" y="1058"/>
                  <a:pt x="932" y="1058"/>
                  <a:pt x="932" y="1058"/>
                </a:cubicBezTo>
                <a:cubicBezTo>
                  <a:pt x="939" y="1055"/>
                  <a:pt x="944" y="1048"/>
                  <a:pt x="944" y="1039"/>
                </a:cubicBezTo>
                <a:cubicBezTo>
                  <a:pt x="944" y="527"/>
                  <a:pt x="944" y="527"/>
                  <a:pt x="944" y="527"/>
                </a:cubicBezTo>
                <a:cubicBezTo>
                  <a:pt x="944" y="526"/>
                  <a:pt x="944" y="525"/>
                  <a:pt x="944" y="524"/>
                </a:cubicBezTo>
                <a:cubicBezTo>
                  <a:pt x="944" y="524"/>
                  <a:pt x="944" y="523"/>
                  <a:pt x="944" y="523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8" name="Freeform 388"/>
          <p:cNvSpPr>
            <a:spLocks/>
          </p:cNvSpPr>
          <p:nvPr/>
        </p:nvSpPr>
        <p:spPr bwMode="auto">
          <a:xfrm>
            <a:off x="1568451" y="2763838"/>
            <a:ext cx="68263" cy="12700"/>
          </a:xfrm>
          <a:custGeom>
            <a:avLst/>
            <a:gdLst>
              <a:gd name="T0" fmla="*/ 178 w 198"/>
              <a:gd name="T1" fmla="*/ 0 h 40"/>
              <a:gd name="T2" fmla="*/ 20 w 198"/>
              <a:gd name="T3" fmla="*/ 0 h 40"/>
              <a:gd name="T4" fmla="*/ 0 w 198"/>
              <a:gd name="T5" fmla="*/ 20 h 40"/>
              <a:gd name="T6" fmla="*/ 20 w 198"/>
              <a:gd name="T7" fmla="*/ 40 h 40"/>
              <a:gd name="T8" fmla="*/ 178 w 198"/>
              <a:gd name="T9" fmla="*/ 40 h 40"/>
              <a:gd name="T10" fmla="*/ 198 w 198"/>
              <a:gd name="T11" fmla="*/ 20 h 40"/>
              <a:gd name="T12" fmla="*/ 178 w 198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8" h="40">
                <a:moveTo>
                  <a:pt x="178" y="0"/>
                </a:moveTo>
                <a:cubicBezTo>
                  <a:pt x="20" y="0"/>
                  <a:pt x="20" y="0"/>
                  <a:pt x="20" y="0"/>
                </a:cubicBezTo>
                <a:cubicBezTo>
                  <a:pt x="8" y="0"/>
                  <a:pt x="0" y="8"/>
                  <a:pt x="0" y="20"/>
                </a:cubicBezTo>
                <a:cubicBezTo>
                  <a:pt x="0" y="31"/>
                  <a:pt x="8" y="40"/>
                  <a:pt x="20" y="40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89" y="40"/>
                  <a:pt x="198" y="31"/>
                  <a:pt x="198" y="20"/>
                </a:cubicBezTo>
                <a:cubicBezTo>
                  <a:pt x="198" y="8"/>
                  <a:pt x="189" y="0"/>
                  <a:pt x="178" y="0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9" name="Freeform 389"/>
          <p:cNvSpPr>
            <a:spLocks/>
          </p:cNvSpPr>
          <p:nvPr/>
        </p:nvSpPr>
        <p:spPr bwMode="auto">
          <a:xfrm>
            <a:off x="1568451" y="2716213"/>
            <a:ext cx="68263" cy="14288"/>
          </a:xfrm>
          <a:custGeom>
            <a:avLst/>
            <a:gdLst>
              <a:gd name="T0" fmla="*/ 178 w 198"/>
              <a:gd name="T1" fmla="*/ 0 h 40"/>
              <a:gd name="T2" fmla="*/ 20 w 198"/>
              <a:gd name="T3" fmla="*/ 0 h 40"/>
              <a:gd name="T4" fmla="*/ 0 w 198"/>
              <a:gd name="T5" fmla="*/ 20 h 40"/>
              <a:gd name="T6" fmla="*/ 20 w 198"/>
              <a:gd name="T7" fmla="*/ 40 h 40"/>
              <a:gd name="T8" fmla="*/ 178 w 198"/>
              <a:gd name="T9" fmla="*/ 40 h 40"/>
              <a:gd name="T10" fmla="*/ 198 w 198"/>
              <a:gd name="T11" fmla="*/ 20 h 40"/>
              <a:gd name="T12" fmla="*/ 178 w 198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8" h="40">
                <a:moveTo>
                  <a:pt x="178" y="0"/>
                </a:moveTo>
                <a:cubicBezTo>
                  <a:pt x="20" y="0"/>
                  <a:pt x="20" y="0"/>
                  <a:pt x="20" y="0"/>
                </a:cubicBezTo>
                <a:cubicBezTo>
                  <a:pt x="8" y="0"/>
                  <a:pt x="0" y="8"/>
                  <a:pt x="0" y="20"/>
                </a:cubicBezTo>
                <a:cubicBezTo>
                  <a:pt x="0" y="31"/>
                  <a:pt x="8" y="40"/>
                  <a:pt x="20" y="40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89" y="40"/>
                  <a:pt x="198" y="31"/>
                  <a:pt x="198" y="20"/>
                </a:cubicBezTo>
                <a:cubicBezTo>
                  <a:pt x="198" y="8"/>
                  <a:pt x="189" y="0"/>
                  <a:pt x="178" y="0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0" name="Freeform 390"/>
          <p:cNvSpPr>
            <a:spLocks/>
          </p:cNvSpPr>
          <p:nvPr/>
        </p:nvSpPr>
        <p:spPr bwMode="auto">
          <a:xfrm>
            <a:off x="1568451" y="2624138"/>
            <a:ext cx="68263" cy="14288"/>
          </a:xfrm>
          <a:custGeom>
            <a:avLst/>
            <a:gdLst>
              <a:gd name="T0" fmla="*/ 178 w 198"/>
              <a:gd name="T1" fmla="*/ 0 h 40"/>
              <a:gd name="T2" fmla="*/ 20 w 198"/>
              <a:gd name="T3" fmla="*/ 0 h 40"/>
              <a:gd name="T4" fmla="*/ 0 w 198"/>
              <a:gd name="T5" fmla="*/ 20 h 40"/>
              <a:gd name="T6" fmla="*/ 20 w 198"/>
              <a:gd name="T7" fmla="*/ 40 h 40"/>
              <a:gd name="T8" fmla="*/ 178 w 198"/>
              <a:gd name="T9" fmla="*/ 40 h 40"/>
              <a:gd name="T10" fmla="*/ 198 w 198"/>
              <a:gd name="T11" fmla="*/ 20 h 40"/>
              <a:gd name="T12" fmla="*/ 178 w 198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8" h="40">
                <a:moveTo>
                  <a:pt x="178" y="0"/>
                </a:moveTo>
                <a:cubicBezTo>
                  <a:pt x="20" y="0"/>
                  <a:pt x="20" y="0"/>
                  <a:pt x="20" y="0"/>
                </a:cubicBezTo>
                <a:cubicBezTo>
                  <a:pt x="8" y="0"/>
                  <a:pt x="0" y="8"/>
                  <a:pt x="0" y="20"/>
                </a:cubicBezTo>
                <a:cubicBezTo>
                  <a:pt x="0" y="31"/>
                  <a:pt x="8" y="40"/>
                  <a:pt x="20" y="40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89" y="40"/>
                  <a:pt x="198" y="31"/>
                  <a:pt x="198" y="20"/>
                </a:cubicBezTo>
                <a:cubicBezTo>
                  <a:pt x="198" y="8"/>
                  <a:pt x="189" y="0"/>
                  <a:pt x="178" y="0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1" name="Freeform 391"/>
          <p:cNvSpPr>
            <a:spLocks/>
          </p:cNvSpPr>
          <p:nvPr/>
        </p:nvSpPr>
        <p:spPr bwMode="auto">
          <a:xfrm>
            <a:off x="1568451" y="2670175"/>
            <a:ext cx="68263" cy="14288"/>
          </a:xfrm>
          <a:custGeom>
            <a:avLst/>
            <a:gdLst>
              <a:gd name="T0" fmla="*/ 178 w 198"/>
              <a:gd name="T1" fmla="*/ 0 h 40"/>
              <a:gd name="T2" fmla="*/ 20 w 198"/>
              <a:gd name="T3" fmla="*/ 0 h 40"/>
              <a:gd name="T4" fmla="*/ 0 w 198"/>
              <a:gd name="T5" fmla="*/ 20 h 40"/>
              <a:gd name="T6" fmla="*/ 20 w 198"/>
              <a:gd name="T7" fmla="*/ 40 h 40"/>
              <a:gd name="T8" fmla="*/ 178 w 198"/>
              <a:gd name="T9" fmla="*/ 40 h 40"/>
              <a:gd name="T10" fmla="*/ 198 w 198"/>
              <a:gd name="T11" fmla="*/ 20 h 40"/>
              <a:gd name="T12" fmla="*/ 178 w 198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8" h="40">
                <a:moveTo>
                  <a:pt x="178" y="0"/>
                </a:moveTo>
                <a:cubicBezTo>
                  <a:pt x="20" y="0"/>
                  <a:pt x="20" y="0"/>
                  <a:pt x="20" y="0"/>
                </a:cubicBezTo>
                <a:cubicBezTo>
                  <a:pt x="8" y="0"/>
                  <a:pt x="0" y="8"/>
                  <a:pt x="0" y="20"/>
                </a:cubicBezTo>
                <a:cubicBezTo>
                  <a:pt x="0" y="31"/>
                  <a:pt x="8" y="40"/>
                  <a:pt x="20" y="40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89" y="40"/>
                  <a:pt x="198" y="31"/>
                  <a:pt x="198" y="20"/>
                </a:cubicBezTo>
                <a:cubicBezTo>
                  <a:pt x="198" y="8"/>
                  <a:pt x="189" y="0"/>
                  <a:pt x="178" y="0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2" name="Freeform 392"/>
          <p:cNvSpPr>
            <a:spLocks noEditPoints="1"/>
          </p:cNvSpPr>
          <p:nvPr/>
        </p:nvSpPr>
        <p:spPr bwMode="auto">
          <a:xfrm>
            <a:off x="1427163" y="2422525"/>
            <a:ext cx="430213" cy="401638"/>
          </a:xfrm>
          <a:custGeom>
            <a:avLst/>
            <a:gdLst>
              <a:gd name="T0" fmla="*/ 1172 w 1240"/>
              <a:gd name="T1" fmla="*/ 969 h 1159"/>
              <a:gd name="T2" fmla="*/ 1144 w 1240"/>
              <a:gd name="T3" fmla="*/ 689 h 1159"/>
              <a:gd name="T4" fmla="*/ 1023 w 1240"/>
              <a:gd name="T5" fmla="*/ 630 h 1159"/>
              <a:gd name="T6" fmla="*/ 1085 w 1240"/>
              <a:gd name="T7" fmla="*/ 574 h 1159"/>
              <a:gd name="T8" fmla="*/ 1200 w 1240"/>
              <a:gd name="T9" fmla="*/ 941 h 1159"/>
              <a:gd name="T10" fmla="*/ 895 w 1240"/>
              <a:gd name="T11" fmla="*/ 1119 h 1159"/>
              <a:gd name="T12" fmla="*/ 243 w 1240"/>
              <a:gd name="T13" fmla="*/ 1031 h 1159"/>
              <a:gd name="T14" fmla="*/ 243 w 1240"/>
              <a:gd name="T15" fmla="*/ 554 h 1159"/>
              <a:gd name="T16" fmla="*/ 983 w 1240"/>
              <a:gd name="T17" fmla="*/ 520 h 1159"/>
              <a:gd name="T18" fmla="*/ 983 w 1240"/>
              <a:gd name="T19" fmla="*/ 650 h 1159"/>
              <a:gd name="T20" fmla="*/ 155 w 1240"/>
              <a:gd name="T21" fmla="*/ 630 h 1159"/>
              <a:gd name="T22" fmla="*/ 96 w 1240"/>
              <a:gd name="T23" fmla="*/ 941 h 1159"/>
              <a:gd name="T24" fmla="*/ 40 w 1240"/>
              <a:gd name="T25" fmla="*/ 941 h 1159"/>
              <a:gd name="T26" fmla="*/ 155 w 1240"/>
              <a:gd name="T27" fmla="*/ 574 h 1159"/>
              <a:gd name="T28" fmla="*/ 203 w 1240"/>
              <a:gd name="T29" fmla="*/ 630 h 1159"/>
              <a:gd name="T30" fmla="*/ 177 w 1240"/>
              <a:gd name="T31" fmla="*/ 434 h 1159"/>
              <a:gd name="T32" fmla="*/ 442 w 1240"/>
              <a:gd name="T33" fmla="*/ 388 h 1159"/>
              <a:gd name="T34" fmla="*/ 1003 w 1240"/>
              <a:gd name="T35" fmla="*/ 388 h 1159"/>
              <a:gd name="T36" fmla="*/ 1003 w 1240"/>
              <a:gd name="T37" fmla="*/ 480 h 1159"/>
              <a:gd name="T38" fmla="*/ 177 w 1240"/>
              <a:gd name="T39" fmla="*/ 434 h 1159"/>
              <a:gd name="T40" fmla="*/ 750 w 1240"/>
              <a:gd name="T41" fmla="*/ 305 h 1159"/>
              <a:gd name="T42" fmla="*/ 851 w 1240"/>
              <a:gd name="T43" fmla="*/ 40 h 1159"/>
              <a:gd name="T44" fmla="*/ 880 w 1240"/>
              <a:gd name="T45" fmla="*/ 54 h 1159"/>
              <a:gd name="T46" fmla="*/ 612 w 1240"/>
              <a:gd name="T47" fmla="*/ 348 h 1159"/>
              <a:gd name="T48" fmla="*/ 1085 w 1240"/>
              <a:gd name="T49" fmla="*/ 534 h 1159"/>
              <a:gd name="T50" fmla="*/ 1023 w 1240"/>
              <a:gd name="T51" fmla="*/ 517 h 1159"/>
              <a:gd name="T52" fmla="*/ 1003 w 1240"/>
              <a:gd name="T53" fmla="*/ 348 h 1159"/>
              <a:gd name="T54" fmla="*/ 919 w 1240"/>
              <a:gd name="T55" fmla="*/ 48 h 1159"/>
              <a:gd name="T56" fmla="*/ 851 w 1240"/>
              <a:gd name="T57" fmla="*/ 0 h 1159"/>
              <a:gd name="T58" fmla="*/ 716 w 1240"/>
              <a:gd name="T59" fmla="*/ 282 h 1159"/>
              <a:gd name="T60" fmla="*/ 223 w 1240"/>
              <a:gd name="T61" fmla="*/ 348 h 1159"/>
              <a:gd name="T62" fmla="*/ 203 w 1240"/>
              <a:gd name="T63" fmla="*/ 517 h 1159"/>
              <a:gd name="T64" fmla="*/ 155 w 1240"/>
              <a:gd name="T65" fmla="*/ 534 h 1159"/>
              <a:gd name="T66" fmla="*/ 0 w 1240"/>
              <a:gd name="T67" fmla="*/ 941 h 1159"/>
              <a:gd name="T68" fmla="*/ 136 w 1240"/>
              <a:gd name="T69" fmla="*/ 941 h 1159"/>
              <a:gd name="T70" fmla="*/ 155 w 1240"/>
              <a:gd name="T71" fmla="*/ 670 h 1159"/>
              <a:gd name="T72" fmla="*/ 203 w 1240"/>
              <a:gd name="T73" fmla="*/ 1031 h 1159"/>
              <a:gd name="T74" fmla="*/ 895 w 1240"/>
              <a:gd name="T75" fmla="*/ 1159 h 1159"/>
              <a:gd name="T76" fmla="*/ 1023 w 1240"/>
              <a:gd name="T77" fmla="*/ 670 h 1159"/>
              <a:gd name="T78" fmla="*/ 1104 w 1240"/>
              <a:gd name="T79" fmla="*/ 689 h 1159"/>
              <a:gd name="T80" fmla="*/ 1172 w 1240"/>
              <a:gd name="T81" fmla="*/ 1009 h 1159"/>
              <a:gd name="T82" fmla="*/ 1240 w 1240"/>
              <a:gd name="T83" fmla="*/ 689 h 1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40" h="1159">
                <a:moveTo>
                  <a:pt x="1200" y="941"/>
                </a:moveTo>
                <a:cubicBezTo>
                  <a:pt x="1200" y="956"/>
                  <a:pt x="1187" y="969"/>
                  <a:pt x="1172" y="969"/>
                </a:cubicBezTo>
                <a:cubicBezTo>
                  <a:pt x="1157" y="969"/>
                  <a:pt x="1144" y="956"/>
                  <a:pt x="1144" y="941"/>
                </a:cubicBezTo>
                <a:cubicBezTo>
                  <a:pt x="1144" y="689"/>
                  <a:pt x="1144" y="689"/>
                  <a:pt x="1144" y="689"/>
                </a:cubicBezTo>
                <a:cubicBezTo>
                  <a:pt x="1144" y="656"/>
                  <a:pt x="1118" y="630"/>
                  <a:pt x="1085" y="630"/>
                </a:cubicBezTo>
                <a:cubicBezTo>
                  <a:pt x="1023" y="630"/>
                  <a:pt x="1023" y="630"/>
                  <a:pt x="1023" y="630"/>
                </a:cubicBezTo>
                <a:cubicBezTo>
                  <a:pt x="1023" y="574"/>
                  <a:pt x="1023" y="574"/>
                  <a:pt x="1023" y="574"/>
                </a:cubicBezTo>
                <a:cubicBezTo>
                  <a:pt x="1085" y="574"/>
                  <a:pt x="1085" y="574"/>
                  <a:pt x="1085" y="574"/>
                </a:cubicBezTo>
                <a:cubicBezTo>
                  <a:pt x="1148" y="574"/>
                  <a:pt x="1200" y="625"/>
                  <a:pt x="1200" y="689"/>
                </a:cubicBezTo>
                <a:cubicBezTo>
                  <a:pt x="1200" y="941"/>
                  <a:pt x="1200" y="941"/>
                  <a:pt x="1200" y="941"/>
                </a:cubicBezTo>
                <a:close/>
                <a:moveTo>
                  <a:pt x="983" y="1031"/>
                </a:moveTo>
                <a:cubicBezTo>
                  <a:pt x="983" y="1079"/>
                  <a:pt x="943" y="1119"/>
                  <a:pt x="895" y="1119"/>
                </a:cubicBezTo>
                <a:cubicBezTo>
                  <a:pt x="331" y="1119"/>
                  <a:pt x="331" y="1119"/>
                  <a:pt x="331" y="1119"/>
                </a:cubicBezTo>
                <a:cubicBezTo>
                  <a:pt x="282" y="1119"/>
                  <a:pt x="243" y="1079"/>
                  <a:pt x="243" y="1031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554"/>
                  <a:pt x="243" y="554"/>
                  <a:pt x="243" y="554"/>
                </a:cubicBezTo>
                <a:cubicBezTo>
                  <a:pt x="243" y="520"/>
                  <a:pt x="243" y="520"/>
                  <a:pt x="243" y="520"/>
                </a:cubicBezTo>
                <a:cubicBezTo>
                  <a:pt x="983" y="520"/>
                  <a:pt x="983" y="520"/>
                  <a:pt x="983" y="520"/>
                </a:cubicBezTo>
                <a:cubicBezTo>
                  <a:pt x="983" y="554"/>
                  <a:pt x="983" y="554"/>
                  <a:pt x="983" y="554"/>
                </a:cubicBezTo>
                <a:cubicBezTo>
                  <a:pt x="983" y="650"/>
                  <a:pt x="983" y="650"/>
                  <a:pt x="983" y="650"/>
                </a:cubicBezTo>
                <a:cubicBezTo>
                  <a:pt x="983" y="1031"/>
                  <a:pt x="983" y="1031"/>
                  <a:pt x="983" y="1031"/>
                </a:cubicBezTo>
                <a:close/>
                <a:moveTo>
                  <a:pt x="155" y="630"/>
                </a:moveTo>
                <a:cubicBezTo>
                  <a:pt x="122" y="630"/>
                  <a:pt x="96" y="656"/>
                  <a:pt x="96" y="689"/>
                </a:cubicBezTo>
                <a:cubicBezTo>
                  <a:pt x="96" y="941"/>
                  <a:pt x="96" y="941"/>
                  <a:pt x="96" y="941"/>
                </a:cubicBezTo>
                <a:cubicBezTo>
                  <a:pt x="96" y="956"/>
                  <a:pt x="83" y="969"/>
                  <a:pt x="68" y="969"/>
                </a:cubicBezTo>
                <a:cubicBezTo>
                  <a:pt x="53" y="969"/>
                  <a:pt x="40" y="956"/>
                  <a:pt x="40" y="941"/>
                </a:cubicBezTo>
                <a:cubicBezTo>
                  <a:pt x="40" y="689"/>
                  <a:pt x="40" y="689"/>
                  <a:pt x="40" y="689"/>
                </a:cubicBezTo>
                <a:cubicBezTo>
                  <a:pt x="40" y="625"/>
                  <a:pt x="92" y="574"/>
                  <a:pt x="155" y="574"/>
                </a:cubicBezTo>
                <a:cubicBezTo>
                  <a:pt x="203" y="574"/>
                  <a:pt x="203" y="574"/>
                  <a:pt x="203" y="574"/>
                </a:cubicBezTo>
                <a:cubicBezTo>
                  <a:pt x="203" y="630"/>
                  <a:pt x="203" y="630"/>
                  <a:pt x="203" y="630"/>
                </a:cubicBezTo>
                <a:cubicBezTo>
                  <a:pt x="155" y="630"/>
                  <a:pt x="155" y="630"/>
                  <a:pt x="155" y="630"/>
                </a:cubicBezTo>
                <a:close/>
                <a:moveTo>
                  <a:pt x="177" y="434"/>
                </a:moveTo>
                <a:cubicBezTo>
                  <a:pt x="177" y="408"/>
                  <a:pt x="197" y="388"/>
                  <a:pt x="223" y="388"/>
                </a:cubicBezTo>
                <a:cubicBezTo>
                  <a:pt x="442" y="388"/>
                  <a:pt x="442" y="388"/>
                  <a:pt x="442" y="388"/>
                </a:cubicBezTo>
                <a:cubicBezTo>
                  <a:pt x="952" y="388"/>
                  <a:pt x="952" y="388"/>
                  <a:pt x="952" y="388"/>
                </a:cubicBezTo>
                <a:cubicBezTo>
                  <a:pt x="1003" y="388"/>
                  <a:pt x="1003" y="388"/>
                  <a:pt x="1003" y="388"/>
                </a:cubicBezTo>
                <a:cubicBezTo>
                  <a:pt x="1028" y="388"/>
                  <a:pt x="1049" y="408"/>
                  <a:pt x="1049" y="434"/>
                </a:cubicBezTo>
                <a:cubicBezTo>
                  <a:pt x="1049" y="459"/>
                  <a:pt x="1028" y="480"/>
                  <a:pt x="1003" y="480"/>
                </a:cubicBezTo>
                <a:cubicBezTo>
                  <a:pt x="223" y="480"/>
                  <a:pt x="223" y="480"/>
                  <a:pt x="223" y="480"/>
                </a:cubicBezTo>
                <a:cubicBezTo>
                  <a:pt x="197" y="480"/>
                  <a:pt x="177" y="459"/>
                  <a:pt x="177" y="434"/>
                </a:cubicBezTo>
                <a:close/>
                <a:moveTo>
                  <a:pt x="736" y="318"/>
                </a:moveTo>
                <a:cubicBezTo>
                  <a:pt x="742" y="316"/>
                  <a:pt x="748" y="311"/>
                  <a:pt x="750" y="305"/>
                </a:cubicBezTo>
                <a:cubicBezTo>
                  <a:pt x="834" y="51"/>
                  <a:pt x="834" y="51"/>
                  <a:pt x="834" y="51"/>
                </a:cubicBezTo>
                <a:cubicBezTo>
                  <a:pt x="837" y="44"/>
                  <a:pt x="843" y="40"/>
                  <a:pt x="851" y="40"/>
                </a:cubicBezTo>
                <a:cubicBezTo>
                  <a:pt x="863" y="40"/>
                  <a:pt x="863" y="40"/>
                  <a:pt x="863" y="40"/>
                </a:cubicBezTo>
                <a:cubicBezTo>
                  <a:pt x="871" y="40"/>
                  <a:pt x="879" y="46"/>
                  <a:pt x="880" y="54"/>
                </a:cubicBezTo>
                <a:cubicBezTo>
                  <a:pt x="928" y="348"/>
                  <a:pt x="928" y="348"/>
                  <a:pt x="928" y="348"/>
                </a:cubicBezTo>
                <a:cubicBezTo>
                  <a:pt x="612" y="348"/>
                  <a:pt x="612" y="348"/>
                  <a:pt x="612" y="348"/>
                </a:cubicBezTo>
                <a:cubicBezTo>
                  <a:pt x="736" y="318"/>
                  <a:pt x="736" y="318"/>
                  <a:pt x="736" y="318"/>
                </a:cubicBezTo>
                <a:close/>
                <a:moveTo>
                  <a:pt x="1085" y="534"/>
                </a:moveTo>
                <a:cubicBezTo>
                  <a:pt x="1023" y="534"/>
                  <a:pt x="1023" y="534"/>
                  <a:pt x="1023" y="534"/>
                </a:cubicBezTo>
                <a:cubicBezTo>
                  <a:pt x="1023" y="517"/>
                  <a:pt x="1023" y="517"/>
                  <a:pt x="1023" y="517"/>
                </a:cubicBezTo>
                <a:cubicBezTo>
                  <a:pt x="1060" y="508"/>
                  <a:pt x="1089" y="474"/>
                  <a:pt x="1089" y="434"/>
                </a:cubicBezTo>
                <a:cubicBezTo>
                  <a:pt x="1089" y="386"/>
                  <a:pt x="1050" y="348"/>
                  <a:pt x="1003" y="348"/>
                </a:cubicBezTo>
                <a:cubicBezTo>
                  <a:pt x="969" y="348"/>
                  <a:pt x="969" y="348"/>
                  <a:pt x="969" y="348"/>
                </a:cubicBezTo>
                <a:cubicBezTo>
                  <a:pt x="919" y="48"/>
                  <a:pt x="919" y="48"/>
                  <a:pt x="919" y="48"/>
                </a:cubicBezTo>
                <a:cubicBezTo>
                  <a:pt x="915" y="20"/>
                  <a:pt x="891" y="0"/>
                  <a:pt x="863" y="0"/>
                </a:cubicBezTo>
                <a:cubicBezTo>
                  <a:pt x="851" y="0"/>
                  <a:pt x="851" y="0"/>
                  <a:pt x="851" y="0"/>
                </a:cubicBezTo>
                <a:cubicBezTo>
                  <a:pt x="826" y="0"/>
                  <a:pt x="804" y="15"/>
                  <a:pt x="796" y="39"/>
                </a:cubicBezTo>
                <a:cubicBezTo>
                  <a:pt x="716" y="282"/>
                  <a:pt x="716" y="282"/>
                  <a:pt x="716" y="282"/>
                </a:cubicBezTo>
                <a:cubicBezTo>
                  <a:pt x="440" y="348"/>
                  <a:pt x="440" y="348"/>
                  <a:pt x="440" y="348"/>
                </a:cubicBezTo>
                <a:cubicBezTo>
                  <a:pt x="223" y="348"/>
                  <a:pt x="223" y="348"/>
                  <a:pt x="223" y="348"/>
                </a:cubicBezTo>
                <a:cubicBezTo>
                  <a:pt x="175" y="348"/>
                  <a:pt x="137" y="386"/>
                  <a:pt x="137" y="434"/>
                </a:cubicBezTo>
                <a:cubicBezTo>
                  <a:pt x="137" y="474"/>
                  <a:pt x="165" y="508"/>
                  <a:pt x="203" y="517"/>
                </a:cubicBezTo>
                <a:cubicBezTo>
                  <a:pt x="203" y="534"/>
                  <a:pt x="203" y="534"/>
                  <a:pt x="203" y="534"/>
                </a:cubicBezTo>
                <a:cubicBezTo>
                  <a:pt x="155" y="534"/>
                  <a:pt x="155" y="534"/>
                  <a:pt x="155" y="534"/>
                </a:cubicBezTo>
                <a:cubicBezTo>
                  <a:pt x="70" y="534"/>
                  <a:pt x="0" y="603"/>
                  <a:pt x="0" y="689"/>
                </a:cubicBezTo>
                <a:cubicBezTo>
                  <a:pt x="0" y="941"/>
                  <a:pt x="0" y="941"/>
                  <a:pt x="0" y="941"/>
                </a:cubicBezTo>
                <a:cubicBezTo>
                  <a:pt x="0" y="978"/>
                  <a:pt x="31" y="1009"/>
                  <a:pt x="68" y="1009"/>
                </a:cubicBezTo>
                <a:cubicBezTo>
                  <a:pt x="105" y="1009"/>
                  <a:pt x="136" y="978"/>
                  <a:pt x="136" y="941"/>
                </a:cubicBezTo>
                <a:cubicBezTo>
                  <a:pt x="136" y="689"/>
                  <a:pt x="136" y="689"/>
                  <a:pt x="136" y="689"/>
                </a:cubicBezTo>
                <a:cubicBezTo>
                  <a:pt x="136" y="678"/>
                  <a:pt x="145" y="670"/>
                  <a:pt x="155" y="670"/>
                </a:cubicBezTo>
                <a:cubicBezTo>
                  <a:pt x="203" y="670"/>
                  <a:pt x="203" y="670"/>
                  <a:pt x="203" y="670"/>
                </a:cubicBezTo>
                <a:cubicBezTo>
                  <a:pt x="203" y="1031"/>
                  <a:pt x="203" y="1031"/>
                  <a:pt x="203" y="1031"/>
                </a:cubicBezTo>
                <a:cubicBezTo>
                  <a:pt x="203" y="1101"/>
                  <a:pt x="260" y="1159"/>
                  <a:pt x="331" y="1159"/>
                </a:cubicBezTo>
                <a:cubicBezTo>
                  <a:pt x="895" y="1159"/>
                  <a:pt x="895" y="1159"/>
                  <a:pt x="895" y="1159"/>
                </a:cubicBezTo>
                <a:cubicBezTo>
                  <a:pt x="965" y="1159"/>
                  <a:pt x="1023" y="1101"/>
                  <a:pt x="1023" y="1031"/>
                </a:cubicBezTo>
                <a:cubicBezTo>
                  <a:pt x="1023" y="670"/>
                  <a:pt x="1023" y="670"/>
                  <a:pt x="1023" y="670"/>
                </a:cubicBezTo>
                <a:cubicBezTo>
                  <a:pt x="1085" y="670"/>
                  <a:pt x="1085" y="670"/>
                  <a:pt x="1085" y="670"/>
                </a:cubicBezTo>
                <a:cubicBezTo>
                  <a:pt x="1095" y="670"/>
                  <a:pt x="1104" y="678"/>
                  <a:pt x="1104" y="689"/>
                </a:cubicBezTo>
                <a:cubicBezTo>
                  <a:pt x="1104" y="941"/>
                  <a:pt x="1104" y="941"/>
                  <a:pt x="1104" y="941"/>
                </a:cubicBezTo>
                <a:cubicBezTo>
                  <a:pt x="1104" y="978"/>
                  <a:pt x="1135" y="1009"/>
                  <a:pt x="1172" y="1009"/>
                </a:cubicBezTo>
                <a:cubicBezTo>
                  <a:pt x="1209" y="1009"/>
                  <a:pt x="1240" y="978"/>
                  <a:pt x="1240" y="941"/>
                </a:cubicBezTo>
                <a:cubicBezTo>
                  <a:pt x="1240" y="689"/>
                  <a:pt x="1240" y="689"/>
                  <a:pt x="1240" y="689"/>
                </a:cubicBezTo>
                <a:cubicBezTo>
                  <a:pt x="1240" y="603"/>
                  <a:pt x="1170" y="534"/>
                  <a:pt x="1085" y="534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939" name="Группа 1938"/>
          <p:cNvGrpSpPr/>
          <p:nvPr/>
        </p:nvGrpSpPr>
        <p:grpSpPr>
          <a:xfrm>
            <a:off x="2206626" y="2408238"/>
            <a:ext cx="257175" cy="430213"/>
            <a:chOff x="2206626" y="2408238"/>
            <a:chExt cx="257175" cy="430213"/>
          </a:xfrm>
        </p:grpSpPr>
        <p:sp>
          <p:nvSpPr>
            <p:cNvPr id="1893" name="Freeform 393"/>
            <p:cNvSpPr>
              <a:spLocks noEditPoints="1"/>
            </p:cNvSpPr>
            <p:nvPr/>
          </p:nvSpPr>
          <p:spPr bwMode="auto">
            <a:xfrm>
              <a:off x="2206626" y="2408238"/>
              <a:ext cx="257175" cy="430213"/>
            </a:xfrm>
            <a:custGeom>
              <a:avLst/>
              <a:gdLst>
                <a:gd name="T0" fmla="*/ 372 w 744"/>
                <a:gd name="T1" fmla="*/ 552 h 1240"/>
                <a:gd name="T2" fmla="*/ 93 w 744"/>
                <a:gd name="T3" fmla="*/ 311 h 1240"/>
                <a:gd name="T4" fmla="*/ 651 w 744"/>
                <a:gd name="T5" fmla="*/ 311 h 1240"/>
                <a:gd name="T6" fmla="*/ 704 w 744"/>
                <a:gd name="T7" fmla="*/ 1039 h 1240"/>
                <a:gd name="T8" fmla="*/ 40 w 744"/>
                <a:gd name="T9" fmla="*/ 1039 h 1240"/>
                <a:gd name="T10" fmla="*/ 372 w 744"/>
                <a:gd name="T11" fmla="*/ 592 h 1240"/>
                <a:gd name="T12" fmla="*/ 704 w 744"/>
                <a:gd name="T13" fmla="*/ 1039 h 1240"/>
                <a:gd name="T14" fmla="*/ 612 w 744"/>
                <a:gd name="T15" fmla="*/ 154 h 1240"/>
                <a:gd name="T16" fmla="*/ 132 w 744"/>
                <a:gd name="T17" fmla="*/ 154 h 1240"/>
                <a:gd name="T18" fmla="*/ 612 w 744"/>
                <a:gd name="T19" fmla="*/ 234 h 1240"/>
                <a:gd name="T20" fmla="*/ 372 w 744"/>
                <a:gd name="T21" fmla="*/ 408 h 1240"/>
                <a:gd name="T22" fmla="*/ 132 w 744"/>
                <a:gd name="T23" fmla="*/ 234 h 1240"/>
                <a:gd name="T24" fmla="*/ 132 w 744"/>
                <a:gd name="T25" fmla="*/ 234 h 1240"/>
                <a:gd name="T26" fmla="*/ 140 w 744"/>
                <a:gd name="T27" fmla="*/ 241 h 1240"/>
                <a:gd name="T28" fmla="*/ 147 w 744"/>
                <a:gd name="T29" fmla="*/ 247 h 1240"/>
                <a:gd name="T30" fmla="*/ 156 w 744"/>
                <a:gd name="T31" fmla="*/ 253 h 1240"/>
                <a:gd name="T32" fmla="*/ 164 w 744"/>
                <a:gd name="T33" fmla="*/ 258 h 1240"/>
                <a:gd name="T34" fmla="*/ 174 w 744"/>
                <a:gd name="T35" fmla="*/ 263 h 1240"/>
                <a:gd name="T36" fmla="*/ 184 w 744"/>
                <a:gd name="T37" fmla="*/ 268 h 1240"/>
                <a:gd name="T38" fmla="*/ 193 w 744"/>
                <a:gd name="T39" fmla="*/ 273 h 1240"/>
                <a:gd name="T40" fmla="*/ 204 w 744"/>
                <a:gd name="T41" fmla="*/ 278 h 1240"/>
                <a:gd name="T42" fmla="*/ 215 w 744"/>
                <a:gd name="T43" fmla="*/ 282 h 1240"/>
                <a:gd name="T44" fmla="*/ 227 w 744"/>
                <a:gd name="T45" fmla="*/ 286 h 1240"/>
                <a:gd name="T46" fmla="*/ 238 w 744"/>
                <a:gd name="T47" fmla="*/ 289 h 1240"/>
                <a:gd name="T48" fmla="*/ 251 w 744"/>
                <a:gd name="T49" fmla="*/ 293 h 1240"/>
                <a:gd name="T50" fmla="*/ 262 w 744"/>
                <a:gd name="T51" fmla="*/ 296 h 1240"/>
                <a:gd name="T52" fmla="*/ 276 w 744"/>
                <a:gd name="T53" fmla="*/ 299 h 1240"/>
                <a:gd name="T54" fmla="*/ 288 w 744"/>
                <a:gd name="T55" fmla="*/ 301 h 1240"/>
                <a:gd name="T56" fmla="*/ 303 w 744"/>
                <a:gd name="T57" fmla="*/ 303 h 1240"/>
                <a:gd name="T58" fmla="*/ 315 w 744"/>
                <a:gd name="T59" fmla="*/ 304 h 1240"/>
                <a:gd name="T60" fmla="*/ 330 w 744"/>
                <a:gd name="T61" fmla="*/ 306 h 1240"/>
                <a:gd name="T62" fmla="*/ 343 w 744"/>
                <a:gd name="T63" fmla="*/ 307 h 1240"/>
                <a:gd name="T64" fmla="*/ 359 w 744"/>
                <a:gd name="T65" fmla="*/ 307 h 1240"/>
                <a:gd name="T66" fmla="*/ 385 w 744"/>
                <a:gd name="T67" fmla="*/ 307 h 1240"/>
                <a:gd name="T68" fmla="*/ 401 w 744"/>
                <a:gd name="T69" fmla="*/ 307 h 1240"/>
                <a:gd name="T70" fmla="*/ 414 w 744"/>
                <a:gd name="T71" fmla="*/ 306 h 1240"/>
                <a:gd name="T72" fmla="*/ 429 w 744"/>
                <a:gd name="T73" fmla="*/ 304 h 1240"/>
                <a:gd name="T74" fmla="*/ 441 w 744"/>
                <a:gd name="T75" fmla="*/ 303 h 1240"/>
                <a:gd name="T76" fmla="*/ 456 w 744"/>
                <a:gd name="T77" fmla="*/ 301 h 1240"/>
                <a:gd name="T78" fmla="*/ 468 w 744"/>
                <a:gd name="T79" fmla="*/ 299 h 1240"/>
                <a:gd name="T80" fmla="*/ 482 w 744"/>
                <a:gd name="T81" fmla="*/ 296 h 1240"/>
                <a:gd name="T82" fmla="*/ 493 w 744"/>
                <a:gd name="T83" fmla="*/ 293 h 1240"/>
                <a:gd name="T84" fmla="*/ 506 w 744"/>
                <a:gd name="T85" fmla="*/ 289 h 1240"/>
                <a:gd name="T86" fmla="*/ 517 w 744"/>
                <a:gd name="T87" fmla="*/ 286 h 1240"/>
                <a:gd name="T88" fmla="*/ 529 w 744"/>
                <a:gd name="T89" fmla="*/ 282 h 1240"/>
                <a:gd name="T90" fmla="*/ 540 w 744"/>
                <a:gd name="T91" fmla="*/ 278 h 1240"/>
                <a:gd name="T92" fmla="*/ 551 w 744"/>
                <a:gd name="T93" fmla="*/ 273 h 1240"/>
                <a:gd name="T94" fmla="*/ 560 w 744"/>
                <a:gd name="T95" fmla="*/ 268 h 1240"/>
                <a:gd name="T96" fmla="*/ 570 w 744"/>
                <a:gd name="T97" fmla="*/ 263 h 1240"/>
                <a:gd name="T98" fmla="*/ 580 w 744"/>
                <a:gd name="T99" fmla="*/ 258 h 1240"/>
                <a:gd name="T100" fmla="*/ 588 w 744"/>
                <a:gd name="T101" fmla="*/ 253 h 1240"/>
                <a:gd name="T102" fmla="*/ 597 w 744"/>
                <a:gd name="T103" fmla="*/ 247 h 1240"/>
                <a:gd name="T104" fmla="*/ 604 w 744"/>
                <a:gd name="T105" fmla="*/ 241 h 1240"/>
                <a:gd name="T106" fmla="*/ 612 w 744"/>
                <a:gd name="T107" fmla="*/ 234 h 1240"/>
                <a:gd name="T108" fmla="*/ 612 w 744"/>
                <a:gd name="T109" fmla="*/ 234 h 1240"/>
                <a:gd name="T110" fmla="*/ 92 w 744"/>
                <a:gd name="T111" fmla="*/ 154 h 1240"/>
                <a:gd name="T112" fmla="*/ 0 w 744"/>
                <a:gd name="T113" fmla="*/ 388 h 1240"/>
                <a:gd name="T114" fmla="*/ 0 w 744"/>
                <a:gd name="T115" fmla="*/ 1039 h 1240"/>
                <a:gd name="T116" fmla="*/ 744 w 744"/>
                <a:gd name="T117" fmla="*/ 1039 h 1240"/>
                <a:gd name="T118" fmla="*/ 744 w 744"/>
                <a:gd name="T119" fmla="*/ 388 h 1240"/>
                <a:gd name="T120" fmla="*/ 652 w 744"/>
                <a:gd name="T121" fmla="*/ 154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4" h="1240">
                  <a:moveTo>
                    <a:pt x="704" y="394"/>
                  </a:moveTo>
                  <a:cubicBezTo>
                    <a:pt x="701" y="480"/>
                    <a:pt x="550" y="552"/>
                    <a:pt x="372" y="552"/>
                  </a:cubicBezTo>
                  <a:cubicBezTo>
                    <a:pt x="194" y="552"/>
                    <a:pt x="43" y="480"/>
                    <a:pt x="40" y="394"/>
                  </a:cubicBezTo>
                  <a:cubicBezTo>
                    <a:pt x="41" y="365"/>
                    <a:pt x="60" y="336"/>
                    <a:pt x="93" y="311"/>
                  </a:cubicBezTo>
                  <a:cubicBezTo>
                    <a:pt x="108" y="389"/>
                    <a:pt x="225" y="448"/>
                    <a:pt x="372" y="448"/>
                  </a:cubicBezTo>
                  <a:cubicBezTo>
                    <a:pt x="519" y="448"/>
                    <a:pt x="636" y="389"/>
                    <a:pt x="651" y="311"/>
                  </a:cubicBezTo>
                  <a:cubicBezTo>
                    <a:pt x="684" y="336"/>
                    <a:pt x="703" y="365"/>
                    <a:pt x="704" y="394"/>
                  </a:cubicBezTo>
                  <a:close/>
                  <a:moveTo>
                    <a:pt x="704" y="1039"/>
                  </a:moveTo>
                  <a:cubicBezTo>
                    <a:pt x="704" y="1126"/>
                    <a:pt x="552" y="1200"/>
                    <a:pt x="372" y="1200"/>
                  </a:cubicBezTo>
                  <a:cubicBezTo>
                    <a:pt x="192" y="1200"/>
                    <a:pt x="40" y="1126"/>
                    <a:pt x="40" y="1039"/>
                  </a:cubicBezTo>
                  <a:cubicBezTo>
                    <a:pt x="40" y="484"/>
                    <a:pt x="40" y="484"/>
                    <a:pt x="40" y="484"/>
                  </a:cubicBezTo>
                  <a:cubicBezTo>
                    <a:pt x="101" y="549"/>
                    <a:pt x="225" y="592"/>
                    <a:pt x="372" y="592"/>
                  </a:cubicBezTo>
                  <a:cubicBezTo>
                    <a:pt x="519" y="592"/>
                    <a:pt x="643" y="549"/>
                    <a:pt x="704" y="484"/>
                  </a:cubicBezTo>
                  <a:cubicBezTo>
                    <a:pt x="704" y="1039"/>
                    <a:pt x="704" y="1039"/>
                    <a:pt x="704" y="1039"/>
                  </a:cubicBezTo>
                  <a:close/>
                  <a:moveTo>
                    <a:pt x="372" y="40"/>
                  </a:moveTo>
                  <a:cubicBezTo>
                    <a:pt x="516" y="40"/>
                    <a:pt x="612" y="99"/>
                    <a:pt x="612" y="154"/>
                  </a:cubicBezTo>
                  <a:cubicBezTo>
                    <a:pt x="612" y="209"/>
                    <a:pt x="516" y="267"/>
                    <a:pt x="372" y="267"/>
                  </a:cubicBezTo>
                  <a:cubicBezTo>
                    <a:pt x="228" y="267"/>
                    <a:pt x="132" y="209"/>
                    <a:pt x="132" y="154"/>
                  </a:cubicBezTo>
                  <a:cubicBezTo>
                    <a:pt x="132" y="99"/>
                    <a:pt x="228" y="40"/>
                    <a:pt x="372" y="40"/>
                  </a:cubicBezTo>
                  <a:close/>
                  <a:moveTo>
                    <a:pt x="612" y="234"/>
                  </a:moveTo>
                  <a:cubicBezTo>
                    <a:pt x="612" y="294"/>
                    <a:pt x="612" y="294"/>
                    <a:pt x="612" y="294"/>
                  </a:cubicBezTo>
                  <a:cubicBezTo>
                    <a:pt x="612" y="349"/>
                    <a:pt x="516" y="408"/>
                    <a:pt x="372" y="408"/>
                  </a:cubicBezTo>
                  <a:cubicBezTo>
                    <a:pt x="228" y="408"/>
                    <a:pt x="132" y="349"/>
                    <a:pt x="132" y="29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2" y="234"/>
                    <a:pt x="132" y="234"/>
                    <a:pt x="132" y="234"/>
                  </a:cubicBezTo>
                  <a:cubicBezTo>
                    <a:pt x="134" y="236"/>
                    <a:pt x="136" y="238"/>
                    <a:pt x="138" y="240"/>
                  </a:cubicBezTo>
                  <a:cubicBezTo>
                    <a:pt x="139" y="240"/>
                    <a:pt x="139" y="240"/>
                    <a:pt x="140" y="241"/>
                  </a:cubicBezTo>
                  <a:cubicBezTo>
                    <a:pt x="142" y="243"/>
                    <a:pt x="144" y="244"/>
                    <a:pt x="147" y="246"/>
                  </a:cubicBezTo>
                  <a:cubicBezTo>
                    <a:pt x="147" y="246"/>
                    <a:pt x="147" y="246"/>
                    <a:pt x="147" y="247"/>
                  </a:cubicBezTo>
                  <a:cubicBezTo>
                    <a:pt x="149" y="248"/>
                    <a:pt x="152" y="250"/>
                    <a:pt x="154" y="251"/>
                  </a:cubicBezTo>
                  <a:cubicBezTo>
                    <a:pt x="155" y="252"/>
                    <a:pt x="155" y="252"/>
                    <a:pt x="156" y="253"/>
                  </a:cubicBezTo>
                  <a:cubicBezTo>
                    <a:pt x="158" y="254"/>
                    <a:pt x="161" y="256"/>
                    <a:pt x="163" y="257"/>
                  </a:cubicBezTo>
                  <a:cubicBezTo>
                    <a:pt x="164" y="258"/>
                    <a:pt x="164" y="258"/>
                    <a:pt x="164" y="258"/>
                  </a:cubicBezTo>
                  <a:cubicBezTo>
                    <a:pt x="167" y="259"/>
                    <a:pt x="169" y="261"/>
                    <a:pt x="172" y="262"/>
                  </a:cubicBezTo>
                  <a:cubicBezTo>
                    <a:pt x="172" y="263"/>
                    <a:pt x="173" y="263"/>
                    <a:pt x="174" y="263"/>
                  </a:cubicBezTo>
                  <a:cubicBezTo>
                    <a:pt x="176" y="265"/>
                    <a:pt x="179" y="266"/>
                    <a:pt x="182" y="268"/>
                  </a:cubicBezTo>
                  <a:cubicBezTo>
                    <a:pt x="183" y="268"/>
                    <a:pt x="183" y="268"/>
                    <a:pt x="184" y="268"/>
                  </a:cubicBezTo>
                  <a:cubicBezTo>
                    <a:pt x="186" y="270"/>
                    <a:pt x="189" y="271"/>
                    <a:pt x="191" y="272"/>
                  </a:cubicBezTo>
                  <a:cubicBezTo>
                    <a:pt x="192" y="272"/>
                    <a:pt x="193" y="273"/>
                    <a:pt x="193" y="273"/>
                  </a:cubicBezTo>
                  <a:cubicBezTo>
                    <a:pt x="197" y="274"/>
                    <a:pt x="200" y="276"/>
                    <a:pt x="203" y="277"/>
                  </a:cubicBezTo>
                  <a:cubicBezTo>
                    <a:pt x="203" y="277"/>
                    <a:pt x="204" y="278"/>
                    <a:pt x="204" y="278"/>
                  </a:cubicBezTo>
                  <a:cubicBezTo>
                    <a:pt x="207" y="279"/>
                    <a:pt x="210" y="280"/>
                    <a:pt x="213" y="281"/>
                  </a:cubicBezTo>
                  <a:cubicBezTo>
                    <a:pt x="214" y="281"/>
                    <a:pt x="214" y="282"/>
                    <a:pt x="215" y="282"/>
                  </a:cubicBezTo>
                  <a:cubicBezTo>
                    <a:pt x="218" y="283"/>
                    <a:pt x="222" y="284"/>
                    <a:pt x="225" y="285"/>
                  </a:cubicBezTo>
                  <a:cubicBezTo>
                    <a:pt x="226" y="285"/>
                    <a:pt x="226" y="286"/>
                    <a:pt x="227" y="286"/>
                  </a:cubicBezTo>
                  <a:cubicBezTo>
                    <a:pt x="230" y="287"/>
                    <a:pt x="233" y="288"/>
                    <a:pt x="236" y="289"/>
                  </a:cubicBezTo>
                  <a:cubicBezTo>
                    <a:pt x="237" y="289"/>
                    <a:pt x="237" y="289"/>
                    <a:pt x="238" y="289"/>
                  </a:cubicBezTo>
                  <a:cubicBezTo>
                    <a:pt x="241" y="290"/>
                    <a:pt x="245" y="291"/>
                    <a:pt x="249" y="292"/>
                  </a:cubicBezTo>
                  <a:cubicBezTo>
                    <a:pt x="249" y="292"/>
                    <a:pt x="250" y="293"/>
                    <a:pt x="251" y="293"/>
                  </a:cubicBezTo>
                  <a:cubicBezTo>
                    <a:pt x="254" y="294"/>
                    <a:pt x="257" y="294"/>
                    <a:pt x="261" y="295"/>
                  </a:cubicBezTo>
                  <a:cubicBezTo>
                    <a:pt x="261" y="295"/>
                    <a:pt x="262" y="296"/>
                    <a:pt x="262" y="296"/>
                  </a:cubicBezTo>
                  <a:cubicBezTo>
                    <a:pt x="266" y="296"/>
                    <a:pt x="270" y="297"/>
                    <a:pt x="274" y="298"/>
                  </a:cubicBezTo>
                  <a:cubicBezTo>
                    <a:pt x="274" y="298"/>
                    <a:pt x="275" y="298"/>
                    <a:pt x="276" y="299"/>
                  </a:cubicBezTo>
                  <a:cubicBezTo>
                    <a:pt x="280" y="299"/>
                    <a:pt x="283" y="300"/>
                    <a:pt x="286" y="300"/>
                  </a:cubicBezTo>
                  <a:cubicBezTo>
                    <a:pt x="287" y="300"/>
                    <a:pt x="288" y="301"/>
                    <a:pt x="288" y="301"/>
                  </a:cubicBezTo>
                  <a:cubicBezTo>
                    <a:pt x="292" y="301"/>
                    <a:pt x="296" y="302"/>
                    <a:pt x="300" y="302"/>
                  </a:cubicBezTo>
                  <a:cubicBezTo>
                    <a:pt x="301" y="303"/>
                    <a:pt x="302" y="303"/>
                    <a:pt x="303" y="303"/>
                  </a:cubicBezTo>
                  <a:cubicBezTo>
                    <a:pt x="306" y="303"/>
                    <a:pt x="310" y="304"/>
                    <a:pt x="314" y="304"/>
                  </a:cubicBezTo>
                  <a:cubicBezTo>
                    <a:pt x="314" y="304"/>
                    <a:pt x="315" y="304"/>
                    <a:pt x="315" y="304"/>
                  </a:cubicBezTo>
                  <a:cubicBezTo>
                    <a:pt x="319" y="305"/>
                    <a:pt x="323" y="305"/>
                    <a:pt x="327" y="306"/>
                  </a:cubicBezTo>
                  <a:cubicBezTo>
                    <a:pt x="328" y="306"/>
                    <a:pt x="329" y="306"/>
                    <a:pt x="330" y="306"/>
                  </a:cubicBezTo>
                  <a:cubicBezTo>
                    <a:pt x="334" y="306"/>
                    <a:pt x="338" y="306"/>
                    <a:pt x="342" y="307"/>
                  </a:cubicBezTo>
                  <a:cubicBezTo>
                    <a:pt x="343" y="307"/>
                    <a:pt x="343" y="307"/>
                    <a:pt x="343" y="307"/>
                  </a:cubicBezTo>
                  <a:cubicBezTo>
                    <a:pt x="347" y="307"/>
                    <a:pt x="352" y="307"/>
                    <a:pt x="356" y="307"/>
                  </a:cubicBezTo>
                  <a:cubicBezTo>
                    <a:pt x="357" y="307"/>
                    <a:pt x="358" y="307"/>
                    <a:pt x="359" y="307"/>
                  </a:cubicBezTo>
                  <a:cubicBezTo>
                    <a:pt x="363" y="307"/>
                    <a:pt x="368" y="307"/>
                    <a:pt x="372" y="307"/>
                  </a:cubicBezTo>
                  <a:cubicBezTo>
                    <a:pt x="376" y="307"/>
                    <a:pt x="381" y="307"/>
                    <a:pt x="385" y="307"/>
                  </a:cubicBezTo>
                  <a:cubicBezTo>
                    <a:pt x="386" y="307"/>
                    <a:pt x="387" y="307"/>
                    <a:pt x="388" y="307"/>
                  </a:cubicBezTo>
                  <a:cubicBezTo>
                    <a:pt x="392" y="307"/>
                    <a:pt x="397" y="307"/>
                    <a:pt x="401" y="307"/>
                  </a:cubicBezTo>
                  <a:cubicBezTo>
                    <a:pt x="401" y="307"/>
                    <a:pt x="401" y="307"/>
                    <a:pt x="402" y="307"/>
                  </a:cubicBezTo>
                  <a:cubicBezTo>
                    <a:pt x="406" y="306"/>
                    <a:pt x="410" y="306"/>
                    <a:pt x="414" y="306"/>
                  </a:cubicBezTo>
                  <a:cubicBezTo>
                    <a:pt x="415" y="306"/>
                    <a:pt x="416" y="306"/>
                    <a:pt x="417" y="306"/>
                  </a:cubicBezTo>
                  <a:cubicBezTo>
                    <a:pt x="421" y="305"/>
                    <a:pt x="425" y="305"/>
                    <a:pt x="429" y="304"/>
                  </a:cubicBezTo>
                  <a:cubicBezTo>
                    <a:pt x="429" y="304"/>
                    <a:pt x="430" y="304"/>
                    <a:pt x="430" y="304"/>
                  </a:cubicBezTo>
                  <a:cubicBezTo>
                    <a:pt x="434" y="304"/>
                    <a:pt x="438" y="303"/>
                    <a:pt x="441" y="303"/>
                  </a:cubicBezTo>
                  <a:cubicBezTo>
                    <a:pt x="442" y="303"/>
                    <a:pt x="443" y="303"/>
                    <a:pt x="444" y="302"/>
                  </a:cubicBezTo>
                  <a:cubicBezTo>
                    <a:pt x="448" y="302"/>
                    <a:pt x="452" y="301"/>
                    <a:pt x="456" y="301"/>
                  </a:cubicBezTo>
                  <a:cubicBezTo>
                    <a:pt x="456" y="301"/>
                    <a:pt x="457" y="300"/>
                    <a:pt x="458" y="300"/>
                  </a:cubicBezTo>
                  <a:cubicBezTo>
                    <a:pt x="461" y="300"/>
                    <a:pt x="464" y="299"/>
                    <a:pt x="468" y="299"/>
                  </a:cubicBezTo>
                  <a:cubicBezTo>
                    <a:pt x="469" y="298"/>
                    <a:pt x="470" y="298"/>
                    <a:pt x="470" y="298"/>
                  </a:cubicBezTo>
                  <a:cubicBezTo>
                    <a:pt x="474" y="297"/>
                    <a:pt x="478" y="296"/>
                    <a:pt x="482" y="296"/>
                  </a:cubicBezTo>
                  <a:cubicBezTo>
                    <a:pt x="482" y="296"/>
                    <a:pt x="483" y="295"/>
                    <a:pt x="483" y="295"/>
                  </a:cubicBezTo>
                  <a:cubicBezTo>
                    <a:pt x="487" y="294"/>
                    <a:pt x="490" y="294"/>
                    <a:pt x="493" y="293"/>
                  </a:cubicBezTo>
                  <a:cubicBezTo>
                    <a:pt x="494" y="293"/>
                    <a:pt x="495" y="292"/>
                    <a:pt x="495" y="292"/>
                  </a:cubicBezTo>
                  <a:cubicBezTo>
                    <a:pt x="499" y="291"/>
                    <a:pt x="503" y="290"/>
                    <a:pt x="506" y="289"/>
                  </a:cubicBezTo>
                  <a:cubicBezTo>
                    <a:pt x="507" y="289"/>
                    <a:pt x="507" y="289"/>
                    <a:pt x="508" y="289"/>
                  </a:cubicBezTo>
                  <a:cubicBezTo>
                    <a:pt x="511" y="288"/>
                    <a:pt x="514" y="287"/>
                    <a:pt x="517" y="286"/>
                  </a:cubicBezTo>
                  <a:cubicBezTo>
                    <a:pt x="518" y="286"/>
                    <a:pt x="518" y="285"/>
                    <a:pt x="519" y="285"/>
                  </a:cubicBezTo>
                  <a:cubicBezTo>
                    <a:pt x="522" y="284"/>
                    <a:pt x="526" y="283"/>
                    <a:pt x="529" y="282"/>
                  </a:cubicBezTo>
                  <a:cubicBezTo>
                    <a:pt x="530" y="282"/>
                    <a:pt x="530" y="281"/>
                    <a:pt x="531" y="281"/>
                  </a:cubicBezTo>
                  <a:cubicBezTo>
                    <a:pt x="534" y="280"/>
                    <a:pt x="537" y="279"/>
                    <a:pt x="540" y="278"/>
                  </a:cubicBezTo>
                  <a:cubicBezTo>
                    <a:pt x="540" y="278"/>
                    <a:pt x="541" y="277"/>
                    <a:pt x="541" y="277"/>
                  </a:cubicBezTo>
                  <a:cubicBezTo>
                    <a:pt x="544" y="276"/>
                    <a:pt x="548" y="274"/>
                    <a:pt x="551" y="273"/>
                  </a:cubicBezTo>
                  <a:cubicBezTo>
                    <a:pt x="551" y="273"/>
                    <a:pt x="552" y="272"/>
                    <a:pt x="553" y="272"/>
                  </a:cubicBezTo>
                  <a:cubicBezTo>
                    <a:pt x="555" y="271"/>
                    <a:pt x="558" y="270"/>
                    <a:pt x="560" y="268"/>
                  </a:cubicBezTo>
                  <a:cubicBezTo>
                    <a:pt x="561" y="268"/>
                    <a:pt x="561" y="268"/>
                    <a:pt x="562" y="268"/>
                  </a:cubicBezTo>
                  <a:cubicBezTo>
                    <a:pt x="565" y="266"/>
                    <a:pt x="568" y="265"/>
                    <a:pt x="570" y="263"/>
                  </a:cubicBezTo>
                  <a:cubicBezTo>
                    <a:pt x="571" y="263"/>
                    <a:pt x="572" y="263"/>
                    <a:pt x="572" y="262"/>
                  </a:cubicBezTo>
                  <a:cubicBezTo>
                    <a:pt x="575" y="261"/>
                    <a:pt x="577" y="259"/>
                    <a:pt x="580" y="258"/>
                  </a:cubicBezTo>
                  <a:cubicBezTo>
                    <a:pt x="580" y="258"/>
                    <a:pt x="580" y="258"/>
                    <a:pt x="581" y="257"/>
                  </a:cubicBezTo>
                  <a:cubicBezTo>
                    <a:pt x="583" y="256"/>
                    <a:pt x="586" y="254"/>
                    <a:pt x="588" y="253"/>
                  </a:cubicBezTo>
                  <a:cubicBezTo>
                    <a:pt x="589" y="252"/>
                    <a:pt x="589" y="252"/>
                    <a:pt x="590" y="251"/>
                  </a:cubicBezTo>
                  <a:cubicBezTo>
                    <a:pt x="592" y="250"/>
                    <a:pt x="595" y="248"/>
                    <a:pt x="597" y="247"/>
                  </a:cubicBezTo>
                  <a:cubicBezTo>
                    <a:pt x="597" y="246"/>
                    <a:pt x="597" y="246"/>
                    <a:pt x="597" y="246"/>
                  </a:cubicBezTo>
                  <a:cubicBezTo>
                    <a:pt x="600" y="244"/>
                    <a:pt x="602" y="243"/>
                    <a:pt x="604" y="241"/>
                  </a:cubicBezTo>
                  <a:cubicBezTo>
                    <a:pt x="605" y="240"/>
                    <a:pt x="605" y="240"/>
                    <a:pt x="606" y="240"/>
                  </a:cubicBezTo>
                  <a:cubicBezTo>
                    <a:pt x="608" y="238"/>
                    <a:pt x="610" y="236"/>
                    <a:pt x="612" y="234"/>
                  </a:cubicBezTo>
                  <a:cubicBezTo>
                    <a:pt x="612" y="234"/>
                    <a:pt x="612" y="234"/>
                    <a:pt x="612" y="234"/>
                  </a:cubicBezTo>
                  <a:cubicBezTo>
                    <a:pt x="612" y="234"/>
                    <a:pt x="612" y="234"/>
                    <a:pt x="612" y="234"/>
                  </a:cubicBezTo>
                  <a:close/>
                  <a:moveTo>
                    <a:pt x="372" y="0"/>
                  </a:moveTo>
                  <a:cubicBezTo>
                    <a:pt x="215" y="0"/>
                    <a:pt x="92" y="68"/>
                    <a:pt x="92" y="154"/>
                  </a:cubicBezTo>
                  <a:cubicBezTo>
                    <a:pt x="92" y="264"/>
                    <a:pt x="92" y="264"/>
                    <a:pt x="92" y="264"/>
                  </a:cubicBezTo>
                  <a:cubicBezTo>
                    <a:pt x="36" y="298"/>
                    <a:pt x="4" y="341"/>
                    <a:pt x="0" y="388"/>
                  </a:cubicBezTo>
                  <a:cubicBezTo>
                    <a:pt x="0" y="389"/>
                    <a:pt x="0" y="390"/>
                    <a:pt x="0" y="392"/>
                  </a:cubicBezTo>
                  <a:cubicBezTo>
                    <a:pt x="0" y="1039"/>
                    <a:pt x="0" y="1039"/>
                    <a:pt x="0" y="1039"/>
                  </a:cubicBezTo>
                  <a:cubicBezTo>
                    <a:pt x="0" y="1152"/>
                    <a:pt x="163" y="1240"/>
                    <a:pt x="372" y="1240"/>
                  </a:cubicBezTo>
                  <a:cubicBezTo>
                    <a:pt x="581" y="1240"/>
                    <a:pt x="744" y="1152"/>
                    <a:pt x="744" y="1039"/>
                  </a:cubicBezTo>
                  <a:cubicBezTo>
                    <a:pt x="744" y="392"/>
                    <a:pt x="744" y="392"/>
                    <a:pt x="744" y="392"/>
                  </a:cubicBezTo>
                  <a:cubicBezTo>
                    <a:pt x="744" y="391"/>
                    <a:pt x="744" y="389"/>
                    <a:pt x="744" y="388"/>
                  </a:cubicBezTo>
                  <a:cubicBezTo>
                    <a:pt x="740" y="342"/>
                    <a:pt x="708" y="298"/>
                    <a:pt x="652" y="264"/>
                  </a:cubicBezTo>
                  <a:cubicBezTo>
                    <a:pt x="652" y="154"/>
                    <a:pt x="652" y="154"/>
                    <a:pt x="652" y="154"/>
                  </a:cubicBezTo>
                  <a:cubicBezTo>
                    <a:pt x="652" y="68"/>
                    <a:pt x="529" y="0"/>
                    <a:pt x="372" y="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4" name="Oval 394"/>
            <p:cNvSpPr>
              <a:spLocks noChangeArrowheads="1"/>
            </p:cNvSpPr>
            <p:nvPr/>
          </p:nvSpPr>
          <p:spPr bwMode="auto">
            <a:xfrm>
              <a:off x="2347913" y="2454275"/>
              <a:ext cx="19050" cy="9525"/>
            </a:xfrm>
            <a:prstGeom prst="ellipse">
              <a:avLst/>
            </a:pr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5" name="Oval 395"/>
            <p:cNvSpPr>
              <a:spLocks noChangeArrowheads="1"/>
            </p:cNvSpPr>
            <p:nvPr/>
          </p:nvSpPr>
          <p:spPr bwMode="auto">
            <a:xfrm>
              <a:off x="2362201" y="2465388"/>
              <a:ext cx="20638" cy="11113"/>
            </a:xfrm>
            <a:prstGeom prst="ellipse">
              <a:avLst/>
            </a:pr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6" name="Oval 396"/>
            <p:cNvSpPr>
              <a:spLocks noChangeArrowheads="1"/>
            </p:cNvSpPr>
            <p:nvPr/>
          </p:nvSpPr>
          <p:spPr bwMode="auto">
            <a:xfrm>
              <a:off x="2371726" y="2447925"/>
              <a:ext cx="20638" cy="11113"/>
            </a:xfrm>
            <a:prstGeom prst="ellipse">
              <a:avLst/>
            </a:pr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40" name="Группа 1939"/>
          <p:cNvGrpSpPr/>
          <p:nvPr/>
        </p:nvGrpSpPr>
        <p:grpSpPr>
          <a:xfrm>
            <a:off x="2863851" y="2408238"/>
            <a:ext cx="327025" cy="430213"/>
            <a:chOff x="2863851" y="2408238"/>
            <a:chExt cx="327025" cy="430213"/>
          </a:xfrm>
        </p:grpSpPr>
        <p:sp>
          <p:nvSpPr>
            <p:cNvPr id="1897" name="Freeform 397"/>
            <p:cNvSpPr>
              <a:spLocks noEditPoints="1"/>
            </p:cNvSpPr>
            <p:nvPr/>
          </p:nvSpPr>
          <p:spPr bwMode="auto">
            <a:xfrm>
              <a:off x="2863851" y="2408238"/>
              <a:ext cx="327025" cy="430213"/>
            </a:xfrm>
            <a:custGeom>
              <a:avLst/>
              <a:gdLst>
                <a:gd name="T0" fmla="*/ 264 w 945"/>
                <a:gd name="T1" fmla="*/ 392 h 1240"/>
                <a:gd name="T2" fmla="*/ 354 w 945"/>
                <a:gd name="T3" fmla="*/ 239 h 1240"/>
                <a:gd name="T4" fmla="*/ 354 w 945"/>
                <a:gd name="T5" fmla="*/ 40 h 1240"/>
                <a:gd name="T6" fmla="*/ 594 w 945"/>
                <a:gd name="T7" fmla="*/ 40 h 1240"/>
                <a:gd name="T8" fmla="*/ 594 w 945"/>
                <a:gd name="T9" fmla="*/ 239 h 1240"/>
                <a:gd name="T10" fmla="*/ 685 w 945"/>
                <a:gd name="T11" fmla="*/ 393 h 1240"/>
                <a:gd name="T12" fmla="*/ 905 w 945"/>
                <a:gd name="T13" fmla="*/ 769 h 1240"/>
                <a:gd name="T14" fmla="*/ 478 w 945"/>
                <a:gd name="T15" fmla="*/ 1200 h 1240"/>
                <a:gd name="T16" fmla="*/ 474 w 945"/>
                <a:gd name="T17" fmla="*/ 1200 h 1240"/>
                <a:gd name="T18" fmla="*/ 43 w 945"/>
                <a:gd name="T19" fmla="*/ 776 h 1240"/>
                <a:gd name="T20" fmla="*/ 264 w 945"/>
                <a:gd name="T21" fmla="*/ 392 h 1240"/>
                <a:gd name="T22" fmla="*/ 474 w 945"/>
                <a:gd name="T23" fmla="*/ 1240 h 1240"/>
                <a:gd name="T24" fmla="*/ 479 w 945"/>
                <a:gd name="T25" fmla="*/ 1240 h 1240"/>
                <a:gd name="T26" fmla="*/ 809 w 945"/>
                <a:gd name="T27" fmla="*/ 1100 h 1240"/>
                <a:gd name="T28" fmla="*/ 945 w 945"/>
                <a:gd name="T29" fmla="*/ 769 h 1240"/>
                <a:gd name="T30" fmla="*/ 704 w 945"/>
                <a:gd name="T31" fmla="*/ 358 h 1240"/>
                <a:gd name="T32" fmla="*/ 634 w 945"/>
                <a:gd name="T33" fmla="*/ 239 h 1240"/>
                <a:gd name="T34" fmla="*/ 634 w 945"/>
                <a:gd name="T35" fmla="*/ 40 h 1240"/>
                <a:gd name="T36" fmla="*/ 665 w 945"/>
                <a:gd name="T37" fmla="*/ 40 h 1240"/>
                <a:gd name="T38" fmla="*/ 685 w 945"/>
                <a:gd name="T39" fmla="*/ 20 h 1240"/>
                <a:gd name="T40" fmla="*/ 665 w 945"/>
                <a:gd name="T41" fmla="*/ 0 h 1240"/>
                <a:gd name="T42" fmla="*/ 614 w 945"/>
                <a:gd name="T43" fmla="*/ 0 h 1240"/>
                <a:gd name="T44" fmla="*/ 334 w 945"/>
                <a:gd name="T45" fmla="*/ 0 h 1240"/>
                <a:gd name="T46" fmla="*/ 283 w 945"/>
                <a:gd name="T47" fmla="*/ 0 h 1240"/>
                <a:gd name="T48" fmla="*/ 263 w 945"/>
                <a:gd name="T49" fmla="*/ 20 h 1240"/>
                <a:gd name="T50" fmla="*/ 283 w 945"/>
                <a:gd name="T51" fmla="*/ 40 h 1240"/>
                <a:gd name="T52" fmla="*/ 314 w 945"/>
                <a:gd name="T53" fmla="*/ 40 h 1240"/>
                <a:gd name="T54" fmla="*/ 314 w 945"/>
                <a:gd name="T55" fmla="*/ 239 h 1240"/>
                <a:gd name="T56" fmla="*/ 245 w 945"/>
                <a:gd name="T57" fmla="*/ 357 h 1240"/>
                <a:gd name="T58" fmla="*/ 3 w 945"/>
                <a:gd name="T59" fmla="*/ 777 h 1240"/>
                <a:gd name="T60" fmla="*/ 474 w 945"/>
                <a:gd name="T61" fmla="*/ 1240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5" h="1240">
                  <a:moveTo>
                    <a:pt x="264" y="392"/>
                  </a:moveTo>
                  <a:cubicBezTo>
                    <a:pt x="319" y="362"/>
                    <a:pt x="354" y="303"/>
                    <a:pt x="354" y="239"/>
                  </a:cubicBezTo>
                  <a:cubicBezTo>
                    <a:pt x="354" y="40"/>
                    <a:pt x="354" y="40"/>
                    <a:pt x="354" y="40"/>
                  </a:cubicBezTo>
                  <a:cubicBezTo>
                    <a:pt x="594" y="40"/>
                    <a:pt x="594" y="40"/>
                    <a:pt x="594" y="40"/>
                  </a:cubicBezTo>
                  <a:cubicBezTo>
                    <a:pt x="594" y="239"/>
                    <a:pt x="594" y="239"/>
                    <a:pt x="594" y="239"/>
                  </a:cubicBezTo>
                  <a:cubicBezTo>
                    <a:pt x="594" y="303"/>
                    <a:pt x="629" y="362"/>
                    <a:pt x="685" y="393"/>
                  </a:cubicBezTo>
                  <a:cubicBezTo>
                    <a:pt x="821" y="469"/>
                    <a:pt x="905" y="613"/>
                    <a:pt x="905" y="769"/>
                  </a:cubicBezTo>
                  <a:cubicBezTo>
                    <a:pt x="905" y="1004"/>
                    <a:pt x="714" y="1198"/>
                    <a:pt x="478" y="1200"/>
                  </a:cubicBezTo>
                  <a:cubicBezTo>
                    <a:pt x="477" y="1200"/>
                    <a:pt x="475" y="1200"/>
                    <a:pt x="474" y="1200"/>
                  </a:cubicBezTo>
                  <a:cubicBezTo>
                    <a:pt x="240" y="1200"/>
                    <a:pt x="47" y="1011"/>
                    <a:pt x="43" y="776"/>
                  </a:cubicBezTo>
                  <a:cubicBezTo>
                    <a:pt x="40" y="617"/>
                    <a:pt x="125" y="470"/>
                    <a:pt x="264" y="392"/>
                  </a:cubicBezTo>
                  <a:close/>
                  <a:moveTo>
                    <a:pt x="474" y="1240"/>
                  </a:moveTo>
                  <a:cubicBezTo>
                    <a:pt x="476" y="1240"/>
                    <a:pt x="477" y="1240"/>
                    <a:pt x="479" y="1240"/>
                  </a:cubicBezTo>
                  <a:cubicBezTo>
                    <a:pt x="604" y="1239"/>
                    <a:pt x="721" y="1189"/>
                    <a:pt x="809" y="1100"/>
                  </a:cubicBezTo>
                  <a:cubicBezTo>
                    <a:pt x="897" y="1012"/>
                    <a:pt x="945" y="894"/>
                    <a:pt x="945" y="769"/>
                  </a:cubicBezTo>
                  <a:cubicBezTo>
                    <a:pt x="945" y="599"/>
                    <a:pt x="853" y="441"/>
                    <a:pt x="704" y="358"/>
                  </a:cubicBezTo>
                  <a:cubicBezTo>
                    <a:pt x="661" y="334"/>
                    <a:pt x="634" y="288"/>
                    <a:pt x="634" y="239"/>
                  </a:cubicBezTo>
                  <a:cubicBezTo>
                    <a:pt x="634" y="40"/>
                    <a:pt x="634" y="40"/>
                    <a:pt x="634" y="40"/>
                  </a:cubicBezTo>
                  <a:cubicBezTo>
                    <a:pt x="665" y="40"/>
                    <a:pt x="665" y="40"/>
                    <a:pt x="665" y="40"/>
                  </a:cubicBezTo>
                  <a:cubicBezTo>
                    <a:pt x="677" y="40"/>
                    <a:pt x="685" y="31"/>
                    <a:pt x="685" y="20"/>
                  </a:cubicBezTo>
                  <a:cubicBezTo>
                    <a:pt x="685" y="9"/>
                    <a:pt x="677" y="0"/>
                    <a:pt x="665" y="0"/>
                  </a:cubicBezTo>
                  <a:cubicBezTo>
                    <a:pt x="614" y="0"/>
                    <a:pt x="614" y="0"/>
                    <a:pt x="61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71" y="0"/>
                    <a:pt x="263" y="9"/>
                    <a:pt x="263" y="20"/>
                  </a:cubicBezTo>
                  <a:cubicBezTo>
                    <a:pt x="263" y="31"/>
                    <a:pt x="271" y="40"/>
                    <a:pt x="283" y="40"/>
                  </a:cubicBezTo>
                  <a:cubicBezTo>
                    <a:pt x="314" y="40"/>
                    <a:pt x="314" y="40"/>
                    <a:pt x="314" y="40"/>
                  </a:cubicBezTo>
                  <a:cubicBezTo>
                    <a:pt x="314" y="239"/>
                    <a:pt x="314" y="239"/>
                    <a:pt x="314" y="239"/>
                  </a:cubicBezTo>
                  <a:cubicBezTo>
                    <a:pt x="314" y="288"/>
                    <a:pt x="287" y="334"/>
                    <a:pt x="245" y="357"/>
                  </a:cubicBezTo>
                  <a:cubicBezTo>
                    <a:pt x="93" y="442"/>
                    <a:pt x="0" y="603"/>
                    <a:pt x="3" y="777"/>
                  </a:cubicBezTo>
                  <a:cubicBezTo>
                    <a:pt x="7" y="1033"/>
                    <a:pt x="218" y="1240"/>
                    <a:pt x="474" y="12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8" name="Freeform 398"/>
            <p:cNvSpPr>
              <a:spLocks noEditPoints="1"/>
            </p:cNvSpPr>
            <p:nvPr/>
          </p:nvSpPr>
          <p:spPr bwMode="auto">
            <a:xfrm>
              <a:off x="2892426" y="2611438"/>
              <a:ext cx="269875" cy="198438"/>
            </a:xfrm>
            <a:custGeom>
              <a:avLst/>
              <a:gdLst>
                <a:gd name="T0" fmla="*/ 60 w 780"/>
                <a:gd name="T1" fmla="*/ 66 h 573"/>
                <a:gd name="T2" fmla="*/ 286 w 780"/>
                <a:gd name="T3" fmla="*/ 82 h 573"/>
                <a:gd name="T4" fmla="*/ 482 w 780"/>
                <a:gd name="T5" fmla="*/ 105 h 573"/>
                <a:gd name="T6" fmla="*/ 645 w 780"/>
                <a:gd name="T7" fmla="*/ 68 h 573"/>
                <a:gd name="T8" fmla="*/ 714 w 780"/>
                <a:gd name="T9" fmla="*/ 50 h 573"/>
                <a:gd name="T10" fmla="*/ 740 w 780"/>
                <a:gd name="T11" fmla="*/ 183 h 573"/>
                <a:gd name="T12" fmla="*/ 390 w 780"/>
                <a:gd name="T13" fmla="*/ 533 h 573"/>
                <a:gd name="T14" fmla="*/ 40 w 780"/>
                <a:gd name="T15" fmla="*/ 183 h 573"/>
                <a:gd name="T16" fmla="*/ 60 w 780"/>
                <a:gd name="T17" fmla="*/ 66 h 573"/>
                <a:gd name="T18" fmla="*/ 390 w 780"/>
                <a:gd name="T19" fmla="*/ 573 h 573"/>
                <a:gd name="T20" fmla="*/ 780 w 780"/>
                <a:gd name="T21" fmla="*/ 183 h 573"/>
                <a:gd name="T22" fmla="*/ 744 w 780"/>
                <a:gd name="T23" fmla="*/ 18 h 573"/>
                <a:gd name="T24" fmla="*/ 721 w 780"/>
                <a:gd name="T25" fmla="*/ 7 h 573"/>
                <a:gd name="T26" fmla="*/ 635 w 780"/>
                <a:gd name="T27" fmla="*/ 29 h 573"/>
                <a:gd name="T28" fmla="*/ 476 w 780"/>
                <a:gd name="T29" fmla="*/ 65 h 573"/>
                <a:gd name="T30" fmla="*/ 296 w 780"/>
                <a:gd name="T31" fmla="*/ 43 h 573"/>
                <a:gd name="T32" fmla="*/ 38 w 780"/>
                <a:gd name="T33" fmla="*/ 30 h 573"/>
                <a:gd name="T34" fmla="*/ 26 w 780"/>
                <a:gd name="T35" fmla="*/ 42 h 573"/>
                <a:gd name="T36" fmla="*/ 0 w 780"/>
                <a:gd name="T37" fmla="*/ 183 h 573"/>
                <a:gd name="T38" fmla="*/ 390 w 780"/>
                <a:gd name="T39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0" h="573">
                  <a:moveTo>
                    <a:pt x="60" y="66"/>
                  </a:moveTo>
                  <a:cubicBezTo>
                    <a:pt x="137" y="43"/>
                    <a:pt x="213" y="63"/>
                    <a:pt x="286" y="82"/>
                  </a:cubicBezTo>
                  <a:cubicBezTo>
                    <a:pt x="350" y="98"/>
                    <a:pt x="416" y="115"/>
                    <a:pt x="482" y="105"/>
                  </a:cubicBezTo>
                  <a:cubicBezTo>
                    <a:pt x="542" y="95"/>
                    <a:pt x="594" y="81"/>
                    <a:pt x="645" y="68"/>
                  </a:cubicBezTo>
                  <a:cubicBezTo>
                    <a:pt x="667" y="62"/>
                    <a:pt x="691" y="56"/>
                    <a:pt x="714" y="50"/>
                  </a:cubicBezTo>
                  <a:cubicBezTo>
                    <a:pt x="731" y="92"/>
                    <a:pt x="740" y="137"/>
                    <a:pt x="740" y="183"/>
                  </a:cubicBezTo>
                  <a:cubicBezTo>
                    <a:pt x="740" y="376"/>
                    <a:pt x="583" y="533"/>
                    <a:pt x="390" y="533"/>
                  </a:cubicBezTo>
                  <a:cubicBezTo>
                    <a:pt x="197" y="533"/>
                    <a:pt x="40" y="376"/>
                    <a:pt x="40" y="183"/>
                  </a:cubicBezTo>
                  <a:cubicBezTo>
                    <a:pt x="40" y="143"/>
                    <a:pt x="47" y="103"/>
                    <a:pt x="60" y="66"/>
                  </a:cubicBezTo>
                  <a:close/>
                  <a:moveTo>
                    <a:pt x="390" y="573"/>
                  </a:moveTo>
                  <a:cubicBezTo>
                    <a:pt x="605" y="573"/>
                    <a:pt x="780" y="398"/>
                    <a:pt x="780" y="183"/>
                  </a:cubicBezTo>
                  <a:cubicBezTo>
                    <a:pt x="780" y="125"/>
                    <a:pt x="768" y="70"/>
                    <a:pt x="744" y="18"/>
                  </a:cubicBezTo>
                  <a:cubicBezTo>
                    <a:pt x="740" y="10"/>
                    <a:pt x="730" y="5"/>
                    <a:pt x="721" y="7"/>
                  </a:cubicBezTo>
                  <a:cubicBezTo>
                    <a:pt x="691" y="14"/>
                    <a:pt x="663" y="22"/>
                    <a:pt x="635" y="29"/>
                  </a:cubicBezTo>
                  <a:cubicBezTo>
                    <a:pt x="583" y="43"/>
                    <a:pt x="533" y="56"/>
                    <a:pt x="476" y="65"/>
                  </a:cubicBezTo>
                  <a:cubicBezTo>
                    <a:pt x="418" y="75"/>
                    <a:pt x="359" y="59"/>
                    <a:pt x="296" y="43"/>
                  </a:cubicBezTo>
                  <a:cubicBezTo>
                    <a:pt x="214" y="22"/>
                    <a:pt x="130" y="0"/>
                    <a:pt x="38" y="30"/>
                  </a:cubicBezTo>
                  <a:cubicBezTo>
                    <a:pt x="33" y="32"/>
                    <a:pt x="28" y="37"/>
                    <a:pt x="26" y="42"/>
                  </a:cubicBezTo>
                  <a:cubicBezTo>
                    <a:pt x="9" y="87"/>
                    <a:pt x="0" y="134"/>
                    <a:pt x="0" y="183"/>
                  </a:cubicBezTo>
                  <a:cubicBezTo>
                    <a:pt x="0" y="398"/>
                    <a:pt x="175" y="573"/>
                    <a:pt x="390" y="57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9" name="Freeform 399"/>
            <p:cNvSpPr>
              <a:spLocks noEditPoints="1"/>
            </p:cNvSpPr>
            <p:nvPr/>
          </p:nvSpPr>
          <p:spPr bwMode="auto">
            <a:xfrm>
              <a:off x="3011488" y="2667000"/>
              <a:ext cx="58738" cy="58738"/>
            </a:xfrm>
            <a:custGeom>
              <a:avLst/>
              <a:gdLst>
                <a:gd name="T0" fmla="*/ 84 w 168"/>
                <a:gd name="T1" fmla="*/ 40 h 168"/>
                <a:gd name="T2" fmla="*/ 128 w 168"/>
                <a:gd name="T3" fmla="*/ 84 h 168"/>
                <a:gd name="T4" fmla="*/ 84 w 168"/>
                <a:gd name="T5" fmla="*/ 128 h 168"/>
                <a:gd name="T6" fmla="*/ 40 w 168"/>
                <a:gd name="T7" fmla="*/ 84 h 168"/>
                <a:gd name="T8" fmla="*/ 84 w 168"/>
                <a:gd name="T9" fmla="*/ 40 h 168"/>
                <a:gd name="T10" fmla="*/ 84 w 168"/>
                <a:gd name="T11" fmla="*/ 168 h 168"/>
                <a:gd name="T12" fmla="*/ 168 w 168"/>
                <a:gd name="T13" fmla="*/ 84 h 168"/>
                <a:gd name="T14" fmla="*/ 84 w 168"/>
                <a:gd name="T15" fmla="*/ 0 h 168"/>
                <a:gd name="T16" fmla="*/ 0 w 168"/>
                <a:gd name="T17" fmla="*/ 84 h 168"/>
                <a:gd name="T18" fmla="*/ 84 w 168"/>
                <a:gd name="T1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168">
                  <a:moveTo>
                    <a:pt x="84" y="40"/>
                  </a:moveTo>
                  <a:cubicBezTo>
                    <a:pt x="108" y="40"/>
                    <a:pt x="128" y="60"/>
                    <a:pt x="128" y="84"/>
                  </a:cubicBezTo>
                  <a:cubicBezTo>
                    <a:pt x="128" y="108"/>
                    <a:pt x="108" y="128"/>
                    <a:pt x="84" y="128"/>
                  </a:cubicBezTo>
                  <a:cubicBezTo>
                    <a:pt x="60" y="128"/>
                    <a:pt x="40" y="108"/>
                    <a:pt x="40" y="84"/>
                  </a:cubicBezTo>
                  <a:cubicBezTo>
                    <a:pt x="40" y="60"/>
                    <a:pt x="60" y="40"/>
                    <a:pt x="84" y="40"/>
                  </a:cubicBezTo>
                  <a:close/>
                  <a:moveTo>
                    <a:pt x="84" y="168"/>
                  </a:moveTo>
                  <a:cubicBezTo>
                    <a:pt x="131" y="168"/>
                    <a:pt x="168" y="130"/>
                    <a:pt x="168" y="84"/>
                  </a:cubicBezTo>
                  <a:cubicBezTo>
                    <a:pt x="168" y="38"/>
                    <a:pt x="131" y="0"/>
                    <a:pt x="84" y="0"/>
                  </a:cubicBezTo>
                  <a:cubicBezTo>
                    <a:pt x="38" y="0"/>
                    <a:pt x="0" y="38"/>
                    <a:pt x="0" y="84"/>
                  </a:cubicBezTo>
                  <a:cubicBezTo>
                    <a:pt x="0" y="130"/>
                    <a:pt x="38" y="168"/>
                    <a:pt x="84" y="168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0" name="Freeform 400"/>
            <p:cNvSpPr>
              <a:spLocks noEditPoints="1"/>
            </p:cNvSpPr>
            <p:nvPr/>
          </p:nvSpPr>
          <p:spPr bwMode="auto">
            <a:xfrm>
              <a:off x="2984501" y="2541588"/>
              <a:ext cx="77788" cy="79375"/>
            </a:xfrm>
            <a:custGeom>
              <a:avLst/>
              <a:gdLst>
                <a:gd name="T0" fmla="*/ 113 w 227"/>
                <a:gd name="T1" fmla="*/ 40 h 227"/>
                <a:gd name="T2" fmla="*/ 187 w 227"/>
                <a:gd name="T3" fmla="*/ 114 h 227"/>
                <a:gd name="T4" fmla="*/ 113 w 227"/>
                <a:gd name="T5" fmla="*/ 187 h 227"/>
                <a:gd name="T6" fmla="*/ 40 w 227"/>
                <a:gd name="T7" fmla="*/ 114 h 227"/>
                <a:gd name="T8" fmla="*/ 113 w 227"/>
                <a:gd name="T9" fmla="*/ 40 h 227"/>
                <a:gd name="T10" fmla="*/ 113 w 227"/>
                <a:gd name="T11" fmla="*/ 227 h 227"/>
                <a:gd name="T12" fmla="*/ 227 w 227"/>
                <a:gd name="T13" fmla="*/ 114 h 227"/>
                <a:gd name="T14" fmla="*/ 113 w 227"/>
                <a:gd name="T15" fmla="*/ 0 h 227"/>
                <a:gd name="T16" fmla="*/ 0 w 227"/>
                <a:gd name="T17" fmla="*/ 114 h 227"/>
                <a:gd name="T18" fmla="*/ 113 w 227"/>
                <a:gd name="T1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227">
                  <a:moveTo>
                    <a:pt x="113" y="40"/>
                  </a:moveTo>
                  <a:cubicBezTo>
                    <a:pt x="154" y="40"/>
                    <a:pt x="187" y="73"/>
                    <a:pt x="187" y="114"/>
                  </a:cubicBezTo>
                  <a:cubicBezTo>
                    <a:pt x="187" y="154"/>
                    <a:pt x="154" y="187"/>
                    <a:pt x="113" y="187"/>
                  </a:cubicBezTo>
                  <a:cubicBezTo>
                    <a:pt x="73" y="187"/>
                    <a:pt x="40" y="154"/>
                    <a:pt x="40" y="114"/>
                  </a:cubicBezTo>
                  <a:cubicBezTo>
                    <a:pt x="40" y="73"/>
                    <a:pt x="73" y="40"/>
                    <a:pt x="113" y="40"/>
                  </a:cubicBezTo>
                  <a:close/>
                  <a:moveTo>
                    <a:pt x="113" y="227"/>
                  </a:moveTo>
                  <a:cubicBezTo>
                    <a:pt x="176" y="227"/>
                    <a:pt x="227" y="177"/>
                    <a:pt x="227" y="114"/>
                  </a:cubicBezTo>
                  <a:cubicBezTo>
                    <a:pt x="227" y="51"/>
                    <a:pt x="176" y="0"/>
                    <a:pt x="113" y="0"/>
                  </a:cubicBez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7"/>
                    <a:pt x="113" y="22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1" name="Oval 401"/>
            <p:cNvSpPr>
              <a:spLocks noChangeArrowheads="1"/>
            </p:cNvSpPr>
            <p:nvPr/>
          </p:nvSpPr>
          <p:spPr bwMode="auto">
            <a:xfrm>
              <a:off x="2994026" y="2732088"/>
              <a:ext cx="22225" cy="23813"/>
            </a:xfrm>
            <a:prstGeom prst="ellipse">
              <a:avLst/>
            </a:pr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902" name="Freeform 402"/>
          <p:cNvSpPr>
            <a:spLocks noEditPoints="1"/>
          </p:cNvSpPr>
          <p:nvPr/>
        </p:nvSpPr>
        <p:spPr bwMode="auto">
          <a:xfrm>
            <a:off x="3619501" y="2425700"/>
            <a:ext cx="201613" cy="87313"/>
          </a:xfrm>
          <a:custGeom>
            <a:avLst/>
            <a:gdLst>
              <a:gd name="T0" fmla="*/ 292 w 584"/>
              <a:gd name="T1" fmla="*/ 40 h 254"/>
              <a:gd name="T2" fmla="*/ 544 w 584"/>
              <a:gd name="T3" fmla="*/ 127 h 254"/>
              <a:gd name="T4" fmla="*/ 292 w 584"/>
              <a:gd name="T5" fmla="*/ 214 h 254"/>
              <a:gd name="T6" fmla="*/ 40 w 584"/>
              <a:gd name="T7" fmla="*/ 127 h 254"/>
              <a:gd name="T8" fmla="*/ 292 w 584"/>
              <a:gd name="T9" fmla="*/ 40 h 254"/>
              <a:gd name="T10" fmla="*/ 292 w 584"/>
              <a:gd name="T11" fmla="*/ 254 h 254"/>
              <a:gd name="T12" fmla="*/ 584 w 584"/>
              <a:gd name="T13" fmla="*/ 127 h 254"/>
              <a:gd name="T14" fmla="*/ 292 w 584"/>
              <a:gd name="T15" fmla="*/ 0 h 254"/>
              <a:gd name="T16" fmla="*/ 0 w 584"/>
              <a:gd name="T17" fmla="*/ 127 h 254"/>
              <a:gd name="T18" fmla="*/ 292 w 584"/>
              <a:gd name="T19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4" h="254">
                <a:moveTo>
                  <a:pt x="292" y="40"/>
                </a:moveTo>
                <a:cubicBezTo>
                  <a:pt x="433" y="40"/>
                  <a:pt x="544" y="78"/>
                  <a:pt x="544" y="127"/>
                </a:cubicBezTo>
                <a:cubicBezTo>
                  <a:pt x="544" y="175"/>
                  <a:pt x="433" y="214"/>
                  <a:pt x="292" y="214"/>
                </a:cubicBezTo>
                <a:cubicBezTo>
                  <a:pt x="151" y="214"/>
                  <a:pt x="40" y="175"/>
                  <a:pt x="40" y="127"/>
                </a:cubicBezTo>
                <a:cubicBezTo>
                  <a:pt x="40" y="78"/>
                  <a:pt x="151" y="40"/>
                  <a:pt x="292" y="40"/>
                </a:cubicBezTo>
                <a:close/>
                <a:moveTo>
                  <a:pt x="292" y="254"/>
                </a:moveTo>
                <a:cubicBezTo>
                  <a:pt x="427" y="254"/>
                  <a:pt x="584" y="220"/>
                  <a:pt x="584" y="127"/>
                </a:cubicBezTo>
                <a:cubicBezTo>
                  <a:pt x="584" y="33"/>
                  <a:pt x="427" y="0"/>
                  <a:pt x="292" y="0"/>
                </a:cubicBezTo>
                <a:cubicBezTo>
                  <a:pt x="157" y="0"/>
                  <a:pt x="0" y="33"/>
                  <a:pt x="0" y="127"/>
                </a:cubicBezTo>
                <a:cubicBezTo>
                  <a:pt x="0" y="220"/>
                  <a:pt x="157" y="254"/>
                  <a:pt x="292" y="254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3" name="Freeform 403"/>
          <p:cNvSpPr>
            <a:spLocks noEditPoints="1"/>
          </p:cNvSpPr>
          <p:nvPr/>
        </p:nvSpPr>
        <p:spPr bwMode="auto">
          <a:xfrm>
            <a:off x="3568701" y="2408238"/>
            <a:ext cx="301625" cy="430213"/>
          </a:xfrm>
          <a:custGeom>
            <a:avLst/>
            <a:gdLst>
              <a:gd name="T0" fmla="*/ 436 w 872"/>
              <a:gd name="T1" fmla="*/ 313 h 1240"/>
              <a:gd name="T2" fmla="*/ 436 w 872"/>
              <a:gd name="T3" fmla="*/ 1200 h 1240"/>
              <a:gd name="T4" fmla="*/ 135 w 872"/>
              <a:gd name="T5" fmla="*/ 1001 h 1240"/>
              <a:gd name="T6" fmla="*/ 825 w 872"/>
              <a:gd name="T7" fmla="*/ 953 h 1240"/>
              <a:gd name="T8" fmla="*/ 135 w 872"/>
              <a:gd name="T9" fmla="*/ 357 h 1240"/>
              <a:gd name="T10" fmla="*/ 825 w 872"/>
              <a:gd name="T11" fmla="*/ 309 h 1240"/>
              <a:gd name="T12" fmla="*/ 47 w 872"/>
              <a:gd name="T13" fmla="*/ 659 h 1240"/>
              <a:gd name="T14" fmla="*/ 47 w 872"/>
              <a:gd name="T15" fmla="*/ 875 h 1240"/>
              <a:gd name="T16" fmla="*/ 737 w 872"/>
              <a:gd name="T17" fmla="*/ 923 h 1240"/>
              <a:gd name="T18" fmla="*/ 436 w 872"/>
              <a:gd name="T19" fmla="*/ 1008 h 1240"/>
              <a:gd name="T20" fmla="*/ 135 w 872"/>
              <a:gd name="T21" fmla="*/ 844 h 1240"/>
              <a:gd name="T22" fmla="*/ 825 w 872"/>
              <a:gd name="T23" fmla="*/ 797 h 1240"/>
              <a:gd name="T24" fmla="*/ 47 w 872"/>
              <a:gd name="T25" fmla="*/ 816 h 1240"/>
              <a:gd name="T26" fmla="*/ 825 w 872"/>
              <a:gd name="T27" fmla="*/ 738 h 1240"/>
              <a:gd name="T28" fmla="*/ 47 w 872"/>
              <a:gd name="T29" fmla="*/ 718 h 1240"/>
              <a:gd name="T30" fmla="*/ 737 w 872"/>
              <a:gd name="T31" fmla="*/ 766 h 1240"/>
              <a:gd name="T32" fmla="*/ 70 w 872"/>
              <a:gd name="T33" fmla="*/ 275 h 1240"/>
              <a:gd name="T34" fmla="*/ 80 w 872"/>
              <a:gd name="T35" fmla="*/ 281 h 1240"/>
              <a:gd name="T36" fmla="*/ 94 w 872"/>
              <a:gd name="T37" fmla="*/ 289 h 1240"/>
              <a:gd name="T38" fmla="*/ 107 w 872"/>
              <a:gd name="T39" fmla="*/ 294 h 1240"/>
              <a:gd name="T40" fmla="*/ 123 w 872"/>
              <a:gd name="T41" fmla="*/ 301 h 1240"/>
              <a:gd name="T42" fmla="*/ 436 w 872"/>
              <a:gd name="T43" fmla="*/ 353 h 1240"/>
              <a:gd name="T44" fmla="*/ 749 w 872"/>
              <a:gd name="T45" fmla="*/ 301 h 1240"/>
              <a:gd name="T46" fmla="*/ 765 w 872"/>
              <a:gd name="T47" fmla="*/ 294 h 1240"/>
              <a:gd name="T48" fmla="*/ 778 w 872"/>
              <a:gd name="T49" fmla="*/ 289 h 1240"/>
              <a:gd name="T50" fmla="*/ 792 w 872"/>
              <a:gd name="T51" fmla="*/ 281 h 1240"/>
              <a:gd name="T52" fmla="*/ 802 w 872"/>
              <a:gd name="T53" fmla="*/ 275 h 1240"/>
              <a:gd name="T54" fmla="*/ 436 w 872"/>
              <a:gd name="T55" fmla="*/ 364 h 1240"/>
              <a:gd name="T56" fmla="*/ 70 w 872"/>
              <a:gd name="T57" fmla="*/ 275 h 1240"/>
              <a:gd name="T58" fmla="*/ 7 w 872"/>
              <a:gd name="T59" fmla="*/ 1066 h 1240"/>
              <a:gd name="T60" fmla="*/ 733 w 872"/>
              <a:gd name="T61" fmla="*/ 1194 h 1240"/>
              <a:gd name="T62" fmla="*/ 872 w 872"/>
              <a:gd name="T63" fmla="*/ 872 h 1240"/>
              <a:gd name="T64" fmla="*/ 872 w 872"/>
              <a:gd name="T65" fmla="*/ 793 h 1240"/>
              <a:gd name="T66" fmla="*/ 872 w 872"/>
              <a:gd name="T67" fmla="*/ 715 h 1240"/>
              <a:gd name="T68" fmla="*/ 872 w 872"/>
              <a:gd name="T69" fmla="*/ 636 h 1240"/>
              <a:gd name="T70" fmla="*/ 865 w 872"/>
              <a:gd name="T71" fmla="*/ 260 h 1240"/>
              <a:gd name="T72" fmla="*/ 737 w 872"/>
              <a:gd name="T73" fmla="*/ 47 h 1240"/>
              <a:gd name="T74" fmla="*/ 0 w 872"/>
              <a:gd name="T75" fmla="*/ 177 h 1240"/>
              <a:gd name="T76" fmla="*/ 7 w 872"/>
              <a:gd name="T77" fmla="*/ 260 h 1240"/>
              <a:gd name="T78" fmla="*/ 7 w 872"/>
              <a:gd name="T79" fmla="*/ 669 h 1240"/>
              <a:gd name="T80" fmla="*/ 7 w 872"/>
              <a:gd name="T81" fmla="*/ 747 h 1240"/>
              <a:gd name="T82" fmla="*/ 7 w 872"/>
              <a:gd name="T83" fmla="*/ 825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72" h="1240">
                <a:moveTo>
                  <a:pt x="436" y="40"/>
                </a:moveTo>
                <a:cubicBezTo>
                  <a:pt x="669" y="40"/>
                  <a:pt x="832" y="112"/>
                  <a:pt x="832" y="177"/>
                </a:cubicBezTo>
                <a:cubicBezTo>
                  <a:pt x="832" y="241"/>
                  <a:pt x="669" y="313"/>
                  <a:pt x="436" y="313"/>
                </a:cubicBezTo>
                <a:cubicBezTo>
                  <a:pt x="203" y="313"/>
                  <a:pt x="40" y="241"/>
                  <a:pt x="40" y="177"/>
                </a:cubicBezTo>
                <a:cubicBezTo>
                  <a:pt x="40" y="112"/>
                  <a:pt x="203" y="40"/>
                  <a:pt x="436" y="40"/>
                </a:cubicBezTo>
                <a:close/>
                <a:moveTo>
                  <a:pt x="436" y="1200"/>
                </a:moveTo>
                <a:cubicBezTo>
                  <a:pt x="207" y="1200"/>
                  <a:pt x="47" y="1129"/>
                  <a:pt x="47" y="1066"/>
                </a:cubicBezTo>
                <a:cubicBezTo>
                  <a:pt x="47" y="953"/>
                  <a:pt x="47" y="953"/>
                  <a:pt x="47" y="953"/>
                </a:cubicBezTo>
                <a:cubicBezTo>
                  <a:pt x="69" y="971"/>
                  <a:pt x="98" y="987"/>
                  <a:pt x="135" y="1001"/>
                </a:cubicBezTo>
                <a:cubicBezTo>
                  <a:pt x="216" y="1031"/>
                  <a:pt x="323" y="1048"/>
                  <a:pt x="436" y="1048"/>
                </a:cubicBezTo>
                <a:cubicBezTo>
                  <a:pt x="549" y="1048"/>
                  <a:pt x="656" y="1031"/>
                  <a:pt x="737" y="1001"/>
                </a:cubicBezTo>
                <a:cubicBezTo>
                  <a:pt x="774" y="987"/>
                  <a:pt x="803" y="971"/>
                  <a:pt x="825" y="953"/>
                </a:cubicBezTo>
                <a:cubicBezTo>
                  <a:pt x="825" y="1066"/>
                  <a:pt x="825" y="1066"/>
                  <a:pt x="825" y="1066"/>
                </a:cubicBezTo>
                <a:cubicBezTo>
                  <a:pt x="825" y="1129"/>
                  <a:pt x="665" y="1200"/>
                  <a:pt x="436" y="1200"/>
                </a:cubicBezTo>
                <a:close/>
                <a:moveTo>
                  <a:pt x="135" y="357"/>
                </a:moveTo>
                <a:cubicBezTo>
                  <a:pt x="216" y="387"/>
                  <a:pt x="323" y="404"/>
                  <a:pt x="436" y="404"/>
                </a:cubicBezTo>
                <a:cubicBezTo>
                  <a:pt x="549" y="404"/>
                  <a:pt x="656" y="387"/>
                  <a:pt x="737" y="357"/>
                </a:cubicBezTo>
                <a:cubicBezTo>
                  <a:pt x="774" y="343"/>
                  <a:pt x="803" y="327"/>
                  <a:pt x="825" y="309"/>
                </a:cubicBezTo>
                <a:cubicBezTo>
                  <a:pt x="825" y="659"/>
                  <a:pt x="825" y="659"/>
                  <a:pt x="825" y="659"/>
                </a:cubicBezTo>
                <a:cubicBezTo>
                  <a:pt x="793" y="717"/>
                  <a:pt x="642" y="773"/>
                  <a:pt x="436" y="773"/>
                </a:cubicBezTo>
                <a:cubicBezTo>
                  <a:pt x="230" y="773"/>
                  <a:pt x="79" y="717"/>
                  <a:pt x="47" y="659"/>
                </a:cubicBezTo>
                <a:cubicBezTo>
                  <a:pt x="47" y="309"/>
                  <a:pt x="47" y="309"/>
                  <a:pt x="47" y="309"/>
                </a:cubicBezTo>
                <a:cubicBezTo>
                  <a:pt x="69" y="327"/>
                  <a:pt x="98" y="343"/>
                  <a:pt x="135" y="357"/>
                </a:cubicBezTo>
                <a:close/>
                <a:moveTo>
                  <a:pt x="47" y="875"/>
                </a:moveTo>
                <a:cubicBezTo>
                  <a:pt x="69" y="893"/>
                  <a:pt x="98" y="909"/>
                  <a:pt x="135" y="923"/>
                </a:cubicBezTo>
                <a:cubicBezTo>
                  <a:pt x="216" y="953"/>
                  <a:pt x="323" y="970"/>
                  <a:pt x="436" y="970"/>
                </a:cubicBezTo>
                <a:cubicBezTo>
                  <a:pt x="549" y="970"/>
                  <a:pt x="656" y="953"/>
                  <a:pt x="737" y="923"/>
                </a:cubicBezTo>
                <a:cubicBezTo>
                  <a:pt x="774" y="909"/>
                  <a:pt x="803" y="893"/>
                  <a:pt x="825" y="875"/>
                </a:cubicBezTo>
                <a:cubicBezTo>
                  <a:pt x="825" y="895"/>
                  <a:pt x="825" y="895"/>
                  <a:pt x="825" y="895"/>
                </a:cubicBezTo>
                <a:cubicBezTo>
                  <a:pt x="793" y="952"/>
                  <a:pt x="642" y="1008"/>
                  <a:pt x="436" y="1008"/>
                </a:cubicBezTo>
                <a:cubicBezTo>
                  <a:pt x="230" y="1008"/>
                  <a:pt x="79" y="952"/>
                  <a:pt x="47" y="895"/>
                </a:cubicBezTo>
                <a:cubicBezTo>
                  <a:pt x="47" y="875"/>
                  <a:pt x="47" y="875"/>
                  <a:pt x="47" y="875"/>
                </a:cubicBezTo>
                <a:close/>
                <a:moveTo>
                  <a:pt x="135" y="844"/>
                </a:moveTo>
                <a:cubicBezTo>
                  <a:pt x="216" y="875"/>
                  <a:pt x="323" y="891"/>
                  <a:pt x="436" y="891"/>
                </a:cubicBezTo>
                <a:cubicBezTo>
                  <a:pt x="549" y="891"/>
                  <a:pt x="656" y="875"/>
                  <a:pt x="737" y="844"/>
                </a:cubicBezTo>
                <a:cubicBezTo>
                  <a:pt x="774" y="830"/>
                  <a:pt x="803" y="814"/>
                  <a:pt x="825" y="797"/>
                </a:cubicBezTo>
                <a:cubicBezTo>
                  <a:pt x="825" y="816"/>
                  <a:pt x="825" y="816"/>
                  <a:pt x="825" y="816"/>
                </a:cubicBezTo>
                <a:cubicBezTo>
                  <a:pt x="793" y="874"/>
                  <a:pt x="642" y="930"/>
                  <a:pt x="436" y="930"/>
                </a:cubicBezTo>
                <a:cubicBezTo>
                  <a:pt x="230" y="930"/>
                  <a:pt x="79" y="874"/>
                  <a:pt x="47" y="816"/>
                </a:cubicBezTo>
                <a:cubicBezTo>
                  <a:pt x="47" y="797"/>
                  <a:pt x="47" y="797"/>
                  <a:pt x="47" y="797"/>
                </a:cubicBezTo>
                <a:cubicBezTo>
                  <a:pt x="69" y="814"/>
                  <a:pt x="98" y="830"/>
                  <a:pt x="135" y="844"/>
                </a:cubicBezTo>
                <a:close/>
                <a:moveTo>
                  <a:pt x="825" y="738"/>
                </a:moveTo>
                <a:cubicBezTo>
                  <a:pt x="793" y="795"/>
                  <a:pt x="642" y="851"/>
                  <a:pt x="436" y="851"/>
                </a:cubicBezTo>
                <a:cubicBezTo>
                  <a:pt x="230" y="851"/>
                  <a:pt x="79" y="795"/>
                  <a:pt x="47" y="738"/>
                </a:cubicBezTo>
                <a:cubicBezTo>
                  <a:pt x="47" y="718"/>
                  <a:pt x="47" y="718"/>
                  <a:pt x="47" y="718"/>
                </a:cubicBezTo>
                <a:cubicBezTo>
                  <a:pt x="69" y="736"/>
                  <a:pt x="98" y="752"/>
                  <a:pt x="135" y="766"/>
                </a:cubicBezTo>
                <a:cubicBezTo>
                  <a:pt x="216" y="796"/>
                  <a:pt x="323" y="813"/>
                  <a:pt x="436" y="813"/>
                </a:cubicBezTo>
                <a:cubicBezTo>
                  <a:pt x="549" y="813"/>
                  <a:pt x="656" y="796"/>
                  <a:pt x="737" y="766"/>
                </a:cubicBezTo>
                <a:cubicBezTo>
                  <a:pt x="774" y="752"/>
                  <a:pt x="803" y="736"/>
                  <a:pt x="825" y="718"/>
                </a:cubicBezTo>
                <a:cubicBezTo>
                  <a:pt x="825" y="738"/>
                  <a:pt x="825" y="738"/>
                  <a:pt x="825" y="738"/>
                </a:cubicBezTo>
                <a:close/>
                <a:moveTo>
                  <a:pt x="70" y="275"/>
                </a:moveTo>
                <a:cubicBezTo>
                  <a:pt x="71" y="275"/>
                  <a:pt x="71" y="276"/>
                  <a:pt x="71" y="276"/>
                </a:cubicBezTo>
                <a:cubicBezTo>
                  <a:pt x="73" y="277"/>
                  <a:pt x="76" y="278"/>
                  <a:pt x="78" y="280"/>
                </a:cubicBezTo>
                <a:cubicBezTo>
                  <a:pt x="79" y="280"/>
                  <a:pt x="79" y="281"/>
                  <a:pt x="80" y="281"/>
                </a:cubicBezTo>
                <a:cubicBezTo>
                  <a:pt x="82" y="282"/>
                  <a:pt x="84" y="283"/>
                  <a:pt x="86" y="284"/>
                </a:cubicBezTo>
                <a:cubicBezTo>
                  <a:pt x="87" y="285"/>
                  <a:pt x="87" y="285"/>
                  <a:pt x="88" y="285"/>
                </a:cubicBezTo>
                <a:cubicBezTo>
                  <a:pt x="90" y="287"/>
                  <a:pt x="92" y="288"/>
                  <a:pt x="94" y="289"/>
                </a:cubicBezTo>
                <a:cubicBezTo>
                  <a:pt x="95" y="289"/>
                  <a:pt x="96" y="289"/>
                  <a:pt x="96" y="290"/>
                </a:cubicBezTo>
                <a:cubicBezTo>
                  <a:pt x="99" y="291"/>
                  <a:pt x="102" y="292"/>
                  <a:pt x="105" y="294"/>
                </a:cubicBezTo>
                <a:cubicBezTo>
                  <a:pt x="105" y="294"/>
                  <a:pt x="106" y="294"/>
                  <a:pt x="107" y="294"/>
                </a:cubicBezTo>
                <a:cubicBezTo>
                  <a:pt x="109" y="295"/>
                  <a:pt x="111" y="296"/>
                  <a:pt x="113" y="297"/>
                </a:cubicBezTo>
                <a:cubicBezTo>
                  <a:pt x="114" y="298"/>
                  <a:pt x="115" y="298"/>
                  <a:pt x="116" y="299"/>
                </a:cubicBezTo>
                <a:cubicBezTo>
                  <a:pt x="118" y="300"/>
                  <a:pt x="120" y="301"/>
                  <a:pt x="123" y="301"/>
                </a:cubicBezTo>
                <a:cubicBezTo>
                  <a:pt x="124" y="302"/>
                  <a:pt x="124" y="302"/>
                  <a:pt x="125" y="303"/>
                </a:cubicBezTo>
                <a:cubicBezTo>
                  <a:pt x="128" y="304"/>
                  <a:pt x="132" y="305"/>
                  <a:pt x="135" y="306"/>
                </a:cubicBezTo>
                <a:cubicBezTo>
                  <a:pt x="216" y="337"/>
                  <a:pt x="323" y="353"/>
                  <a:pt x="436" y="353"/>
                </a:cubicBezTo>
                <a:cubicBezTo>
                  <a:pt x="549" y="353"/>
                  <a:pt x="656" y="337"/>
                  <a:pt x="737" y="306"/>
                </a:cubicBezTo>
                <a:cubicBezTo>
                  <a:pt x="740" y="305"/>
                  <a:pt x="744" y="304"/>
                  <a:pt x="747" y="303"/>
                </a:cubicBezTo>
                <a:cubicBezTo>
                  <a:pt x="748" y="302"/>
                  <a:pt x="748" y="302"/>
                  <a:pt x="749" y="301"/>
                </a:cubicBezTo>
                <a:cubicBezTo>
                  <a:pt x="752" y="301"/>
                  <a:pt x="754" y="300"/>
                  <a:pt x="756" y="299"/>
                </a:cubicBezTo>
                <a:cubicBezTo>
                  <a:pt x="757" y="298"/>
                  <a:pt x="758" y="298"/>
                  <a:pt x="759" y="297"/>
                </a:cubicBezTo>
                <a:cubicBezTo>
                  <a:pt x="761" y="296"/>
                  <a:pt x="763" y="295"/>
                  <a:pt x="765" y="294"/>
                </a:cubicBezTo>
                <a:cubicBezTo>
                  <a:pt x="766" y="294"/>
                  <a:pt x="767" y="294"/>
                  <a:pt x="767" y="294"/>
                </a:cubicBezTo>
                <a:cubicBezTo>
                  <a:pt x="770" y="292"/>
                  <a:pt x="773" y="291"/>
                  <a:pt x="776" y="290"/>
                </a:cubicBezTo>
                <a:cubicBezTo>
                  <a:pt x="776" y="289"/>
                  <a:pt x="777" y="289"/>
                  <a:pt x="778" y="289"/>
                </a:cubicBezTo>
                <a:cubicBezTo>
                  <a:pt x="780" y="288"/>
                  <a:pt x="782" y="287"/>
                  <a:pt x="784" y="285"/>
                </a:cubicBezTo>
                <a:cubicBezTo>
                  <a:pt x="785" y="285"/>
                  <a:pt x="785" y="285"/>
                  <a:pt x="786" y="284"/>
                </a:cubicBezTo>
                <a:cubicBezTo>
                  <a:pt x="788" y="283"/>
                  <a:pt x="790" y="282"/>
                  <a:pt x="792" y="281"/>
                </a:cubicBezTo>
                <a:cubicBezTo>
                  <a:pt x="793" y="281"/>
                  <a:pt x="793" y="280"/>
                  <a:pt x="794" y="280"/>
                </a:cubicBezTo>
                <a:cubicBezTo>
                  <a:pt x="796" y="278"/>
                  <a:pt x="799" y="277"/>
                  <a:pt x="801" y="276"/>
                </a:cubicBezTo>
                <a:cubicBezTo>
                  <a:pt x="801" y="276"/>
                  <a:pt x="801" y="275"/>
                  <a:pt x="802" y="275"/>
                </a:cubicBezTo>
                <a:cubicBezTo>
                  <a:pt x="804" y="274"/>
                  <a:pt x="806" y="273"/>
                  <a:pt x="808" y="271"/>
                </a:cubicBezTo>
                <a:cubicBezTo>
                  <a:pt x="808" y="271"/>
                  <a:pt x="809" y="271"/>
                  <a:pt x="809" y="271"/>
                </a:cubicBezTo>
                <a:cubicBezTo>
                  <a:pt x="756" y="320"/>
                  <a:pt x="617" y="364"/>
                  <a:pt x="436" y="364"/>
                </a:cubicBezTo>
                <a:cubicBezTo>
                  <a:pt x="255" y="364"/>
                  <a:pt x="116" y="320"/>
                  <a:pt x="63" y="271"/>
                </a:cubicBezTo>
                <a:cubicBezTo>
                  <a:pt x="63" y="271"/>
                  <a:pt x="64" y="271"/>
                  <a:pt x="64" y="271"/>
                </a:cubicBezTo>
                <a:cubicBezTo>
                  <a:pt x="66" y="273"/>
                  <a:pt x="68" y="274"/>
                  <a:pt x="70" y="275"/>
                </a:cubicBezTo>
                <a:close/>
                <a:moveTo>
                  <a:pt x="0" y="872"/>
                </a:moveTo>
                <a:cubicBezTo>
                  <a:pt x="0" y="883"/>
                  <a:pt x="2" y="893"/>
                  <a:pt x="7" y="904"/>
                </a:cubicBezTo>
                <a:cubicBezTo>
                  <a:pt x="7" y="1066"/>
                  <a:pt x="7" y="1066"/>
                  <a:pt x="7" y="1066"/>
                </a:cubicBezTo>
                <a:cubicBezTo>
                  <a:pt x="7" y="1116"/>
                  <a:pt x="54" y="1161"/>
                  <a:pt x="139" y="1194"/>
                </a:cubicBezTo>
                <a:cubicBezTo>
                  <a:pt x="219" y="1224"/>
                  <a:pt x="324" y="1240"/>
                  <a:pt x="436" y="1240"/>
                </a:cubicBezTo>
                <a:cubicBezTo>
                  <a:pt x="548" y="1240"/>
                  <a:pt x="653" y="1224"/>
                  <a:pt x="733" y="1194"/>
                </a:cubicBezTo>
                <a:cubicBezTo>
                  <a:pt x="818" y="1161"/>
                  <a:pt x="865" y="1116"/>
                  <a:pt x="865" y="1066"/>
                </a:cubicBezTo>
                <a:cubicBezTo>
                  <a:pt x="865" y="904"/>
                  <a:pt x="865" y="904"/>
                  <a:pt x="865" y="904"/>
                </a:cubicBezTo>
                <a:cubicBezTo>
                  <a:pt x="870" y="893"/>
                  <a:pt x="872" y="883"/>
                  <a:pt x="872" y="872"/>
                </a:cubicBezTo>
                <a:cubicBezTo>
                  <a:pt x="872" y="866"/>
                  <a:pt x="869" y="860"/>
                  <a:pt x="865" y="857"/>
                </a:cubicBezTo>
                <a:cubicBezTo>
                  <a:pt x="865" y="825"/>
                  <a:pt x="865" y="825"/>
                  <a:pt x="865" y="825"/>
                </a:cubicBezTo>
                <a:cubicBezTo>
                  <a:pt x="870" y="815"/>
                  <a:pt x="872" y="804"/>
                  <a:pt x="872" y="793"/>
                </a:cubicBezTo>
                <a:cubicBezTo>
                  <a:pt x="872" y="787"/>
                  <a:pt x="869" y="782"/>
                  <a:pt x="865" y="778"/>
                </a:cubicBezTo>
                <a:cubicBezTo>
                  <a:pt x="865" y="747"/>
                  <a:pt x="865" y="747"/>
                  <a:pt x="865" y="747"/>
                </a:cubicBezTo>
                <a:cubicBezTo>
                  <a:pt x="870" y="737"/>
                  <a:pt x="872" y="726"/>
                  <a:pt x="872" y="715"/>
                </a:cubicBezTo>
                <a:cubicBezTo>
                  <a:pt x="872" y="709"/>
                  <a:pt x="869" y="704"/>
                  <a:pt x="865" y="700"/>
                </a:cubicBezTo>
                <a:cubicBezTo>
                  <a:pt x="865" y="669"/>
                  <a:pt x="865" y="669"/>
                  <a:pt x="865" y="669"/>
                </a:cubicBezTo>
                <a:cubicBezTo>
                  <a:pt x="870" y="658"/>
                  <a:pt x="872" y="647"/>
                  <a:pt x="872" y="636"/>
                </a:cubicBezTo>
                <a:cubicBezTo>
                  <a:pt x="872" y="630"/>
                  <a:pt x="869" y="625"/>
                  <a:pt x="865" y="621"/>
                </a:cubicBezTo>
                <a:cubicBezTo>
                  <a:pt x="865" y="260"/>
                  <a:pt x="865" y="260"/>
                  <a:pt x="865" y="260"/>
                </a:cubicBezTo>
                <a:cubicBezTo>
                  <a:pt x="865" y="260"/>
                  <a:pt x="865" y="260"/>
                  <a:pt x="865" y="260"/>
                </a:cubicBezTo>
                <a:cubicBezTo>
                  <a:pt x="870" y="249"/>
                  <a:pt x="872" y="238"/>
                  <a:pt x="872" y="227"/>
                </a:cubicBezTo>
                <a:cubicBezTo>
                  <a:pt x="872" y="177"/>
                  <a:pt x="872" y="177"/>
                  <a:pt x="872" y="177"/>
                </a:cubicBezTo>
                <a:cubicBezTo>
                  <a:pt x="872" y="126"/>
                  <a:pt x="824" y="80"/>
                  <a:pt x="737" y="47"/>
                </a:cubicBezTo>
                <a:cubicBezTo>
                  <a:pt x="656" y="17"/>
                  <a:pt x="549" y="0"/>
                  <a:pt x="436" y="0"/>
                </a:cubicBezTo>
                <a:cubicBezTo>
                  <a:pt x="323" y="0"/>
                  <a:pt x="216" y="17"/>
                  <a:pt x="135" y="47"/>
                </a:cubicBezTo>
                <a:cubicBezTo>
                  <a:pt x="48" y="80"/>
                  <a:pt x="0" y="126"/>
                  <a:pt x="0" y="17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38"/>
                  <a:pt x="2" y="249"/>
                  <a:pt x="7" y="260"/>
                </a:cubicBezTo>
                <a:cubicBezTo>
                  <a:pt x="7" y="260"/>
                  <a:pt x="7" y="260"/>
                  <a:pt x="7" y="260"/>
                </a:cubicBezTo>
                <a:cubicBezTo>
                  <a:pt x="7" y="621"/>
                  <a:pt x="7" y="621"/>
                  <a:pt x="7" y="621"/>
                </a:cubicBezTo>
                <a:cubicBezTo>
                  <a:pt x="3" y="625"/>
                  <a:pt x="0" y="630"/>
                  <a:pt x="0" y="636"/>
                </a:cubicBezTo>
                <a:cubicBezTo>
                  <a:pt x="0" y="647"/>
                  <a:pt x="2" y="658"/>
                  <a:pt x="7" y="669"/>
                </a:cubicBezTo>
                <a:cubicBezTo>
                  <a:pt x="7" y="700"/>
                  <a:pt x="7" y="700"/>
                  <a:pt x="7" y="700"/>
                </a:cubicBezTo>
                <a:cubicBezTo>
                  <a:pt x="3" y="704"/>
                  <a:pt x="0" y="709"/>
                  <a:pt x="0" y="715"/>
                </a:cubicBezTo>
                <a:cubicBezTo>
                  <a:pt x="0" y="726"/>
                  <a:pt x="2" y="737"/>
                  <a:pt x="7" y="747"/>
                </a:cubicBezTo>
                <a:cubicBezTo>
                  <a:pt x="7" y="778"/>
                  <a:pt x="7" y="778"/>
                  <a:pt x="7" y="778"/>
                </a:cubicBezTo>
                <a:cubicBezTo>
                  <a:pt x="3" y="782"/>
                  <a:pt x="0" y="787"/>
                  <a:pt x="0" y="793"/>
                </a:cubicBezTo>
                <a:cubicBezTo>
                  <a:pt x="0" y="804"/>
                  <a:pt x="2" y="815"/>
                  <a:pt x="7" y="825"/>
                </a:cubicBezTo>
                <a:cubicBezTo>
                  <a:pt x="7" y="857"/>
                  <a:pt x="7" y="857"/>
                  <a:pt x="7" y="857"/>
                </a:cubicBezTo>
                <a:cubicBezTo>
                  <a:pt x="3" y="860"/>
                  <a:pt x="0" y="866"/>
                  <a:pt x="0" y="872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946" name="Группа 1945"/>
          <p:cNvGrpSpPr/>
          <p:nvPr/>
        </p:nvGrpSpPr>
        <p:grpSpPr>
          <a:xfrm>
            <a:off x="801688" y="3101975"/>
            <a:ext cx="295275" cy="428625"/>
            <a:chOff x="801688" y="3101975"/>
            <a:chExt cx="295275" cy="428625"/>
          </a:xfrm>
        </p:grpSpPr>
        <p:sp>
          <p:nvSpPr>
            <p:cNvPr id="1904" name="Freeform 404"/>
            <p:cNvSpPr>
              <a:spLocks noEditPoints="1"/>
            </p:cNvSpPr>
            <p:nvPr/>
          </p:nvSpPr>
          <p:spPr bwMode="auto">
            <a:xfrm>
              <a:off x="801688" y="3101975"/>
              <a:ext cx="295275" cy="428625"/>
            </a:xfrm>
            <a:custGeom>
              <a:avLst/>
              <a:gdLst>
                <a:gd name="T0" fmla="*/ 812 w 852"/>
                <a:gd name="T1" fmla="*/ 1051 h 1240"/>
                <a:gd name="T2" fmla="*/ 663 w 852"/>
                <a:gd name="T3" fmla="*/ 1200 h 1240"/>
                <a:gd name="T4" fmla="*/ 189 w 852"/>
                <a:gd name="T5" fmla="*/ 1200 h 1240"/>
                <a:gd name="T6" fmla="*/ 40 w 852"/>
                <a:gd name="T7" fmla="*/ 1051 h 1240"/>
                <a:gd name="T8" fmla="*/ 40 w 852"/>
                <a:gd name="T9" fmla="*/ 380 h 1240"/>
                <a:gd name="T10" fmla="*/ 83 w 852"/>
                <a:gd name="T11" fmla="*/ 288 h 1240"/>
                <a:gd name="T12" fmla="*/ 131 w 852"/>
                <a:gd name="T13" fmla="*/ 250 h 1240"/>
                <a:gd name="T14" fmla="*/ 188 w 852"/>
                <a:gd name="T15" fmla="*/ 147 h 1240"/>
                <a:gd name="T16" fmla="*/ 244 w 852"/>
                <a:gd name="T17" fmla="*/ 147 h 1240"/>
                <a:gd name="T18" fmla="*/ 281 w 852"/>
                <a:gd name="T19" fmla="*/ 147 h 1240"/>
                <a:gd name="T20" fmla="*/ 664 w 852"/>
                <a:gd name="T21" fmla="*/ 147 h 1240"/>
                <a:gd name="T22" fmla="*/ 721 w 852"/>
                <a:gd name="T23" fmla="*/ 250 h 1240"/>
                <a:gd name="T24" fmla="*/ 769 w 852"/>
                <a:gd name="T25" fmla="*/ 288 h 1240"/>
                <a:gd name="T26" fmla="*/ 812 w 852"/>
                <a:gd name="T27" fmla="*/ 380 h 1240"/>
                <a:gd name="T28" fmla="*/ 812 w 852"/>
                <a:gd name="T29" fmla="*/ 1051 h 1240"/>
                <a:gd name="T30" fmla="*/ 157 w 852"/>
                <a:gd name="T31" fmla="*/ 67 h 1240"/>
                <a:gd name="T32" fmla="*/ 167 w 852"/>
                <a:gd name="T33" fmla="*/ 40 h 1240"/>
                <a:gd name="T34" fmla="*/ 685 w 852"/>
                <a:gd name="T35" fmla="*/ 40 h 1240"/>
                <a:gd name="T36" fmla="*/ 695 w 852"/>
                <a:gd name="T37" fmla="*/ 67 h 1240"/>
                <a:gd name="T38" fmla="*/ 695 w 852"/>
                <a:gd name="T39" fmla="*/ 81 h 1240"/>
                <a:gd name="T40" fmla="*/ 685 w 852"/>
                <a:gd name="T41" fmla="*/ 107 h 1240"/>
                <a:gd name="T42" fmla="*/ 683 w 852"/>
                <a:gd name="T43" fmla="*/ 107 h 1240"/>
                <a:gd name="T44" fmla="*/ 281 w 852"/>
                <a:gd name="T45" fmla="*/ 107 h 1240"/>
                <a:gd name="T46" fmla="*/ 244 w 852"/>
                <a:gd name="T47" fmla="*/ 107 h 1240"/>
                <a:gd name="T48" fmla="*/ 169 w 852"/>
                <a:gd name="T49" fmla="*/ 107 h 1240"/>
                <a:gd name="T50" fmla="*/ 167 w 852"/>
                <a:gd name="T51" fmla="*/ 107 h 1240"/>
                <a:gd name="T52" fmla="*/ 157 w 852"/>
                <a:gd name="T53" fmla="*/ 81 h 1240"/>
                <a:gd name="T54" fmla="*/ 157 w 852"/>
                <a:gd name="T55" fmla="*/ 67 h 1240"/>
                <a:gd name="T56" fmla="*/ 794 w 852"/>
                <a:gd name="T57" fmla="*/ 257 h 1240"/>
                <a:gd name="T58" fmla="*/ 746 w 852"/>
                <a:gd name="T59" fmla="*/ 218 h 1240"/>
                <a:gd name="T60" fmla="*/ 704 w 852"/>
                <a:gd name="T61" fmla="*/ 143 h 1240"/>
                <a:gd name="T62" fmla="*/ 735 w 852"/>
                <a:gd name="T63" fmla="*/ 81 h 1240"/>
                <a:gd name="T64" fmla="*/ 735 w 852"/>
                <a:gd name="T65" fmla="*/ 67 h 1240"/>
                <a:gd name="T66" fmla="*/ 685 w 852"/>
                <a:gd name="T67" fmla="*/ 0 h 1240"/>
                <a:gd name="T68" fmla="*/ 167 w 852"/>
                <a:gd name="T69" fmla="*/ 0 h 1240"/>
                <a:gd name="T70" fmla="*/ 117 w 852"/>
                <a:gd name="T71" fmla="*/ 67 h 1240"/>
                <a:gd name="T72" fmla="*/ 117 w 852"/>
                <a:gd name="T73" fmla="*/ 81 h 1240"/>
                <a:gd name="T74" fmla="*/ 148 w 852"/>
                <a:gd name="T75" fmla="*/ 143 h 1240"/>
                <a:gd name="T76" fmla="*/ 106 w 852"/>
                <a:gd name="T77" fmla="*/ 218 h 1240"/>
                <a:gd name="T78" fmla="*/ 58 w 852"/>
                <a:gd name="T79" fmla="*/ 257 h 1240"/>
                <a:gd name="T80" fmla="*/ 0 w 852"/>
                <a:gd name="T81" fmla="*/ 380 h 1240"/>
                <a:gd name="T82" fmla="*/ 0 w 852"/>
                <a:gd name="T83" fmla="*/ 1051 h 1240"/>
                <a:gd name="T84" fmla="*/ 189 w 852"/>
                <a:gd name="T85" fmla="*/ 1240 h 1240"/>
                <a:gd name="T86" fmla="*/ 663 w 852"/>
                <a:gd name="T87" fmla="*/ 1240 h 1240"/>
                <a:gd name="T88" fmla="*/ 852 w 852"/>
                <a:gd name="T89" fmla="*/ 1051 h 1240"/>
                <a:gd name="T90" fmla="*/ 852 w 852"/>
                <a:gd name="T91" fmla="*/ 380 h 1240"/>
                <a:gd name="T92" fmla="*/ 794 w 852"/>
                <a:gd name="T93" fmla="*/ 257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2" h="1240">
                  <a:moveTo>
                    <a:pt x="812" y="1051"/>
                  </a:moveTo>
                  <a:cubicBezTo>
                    <a:pt x="812" y="1133"/>
                    <a:pt x="745" y="1200"/>
                    <a:pt x="663" y="1200"/>
                  </a:cubicBezTo>
                  <a:cubicBezTo>
                    <a:pt x="189" y="1200"/>
                    <a:pt x="189" y="1200"/>
                    <a:pt x="189" y="1200"/>
                  </a:cubicBezTo>
                  <a:cubicBezTo>
                    <a:pt x="107" y="1200"/>
                    <a:pt x="40" y="1133"/>
                    <a:pt x="40" y="1051"/>
                  </a:cubicBezTo>
                  <a:cubicBezTo>
                    <a:pt x="40" y="380"/>
                    <a:pt x="40" y="380"/>
                    <a:pt x="40" y="380"/>
                  </a:cubicBezTo>
                  <a:cubicBezTo>
                    <a:pt x="40" y="344"/>
                    <a:pt x="56" y="311"/>
                    <a:pt x="83" y="288"/>
                  </a:cubicBezTo>
                  <a:cubicBezTo>
                    <a:pt x="131" y="250"/>
                    <a:pt x="131" y="250"/>
                    <a:pt x="131" y="250"/>
                  </a:cubicBezTo>
                  <a:cubicBezTo>
                    <a:pt x="163" y="224"/>
                    <a:pt x="183" y="187"/>
                    <a:pt x="188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81" y="147"/>
                    <a:pt x="281" y="147"/>
                    <a:pt x="281" y="147"/>
                  </a:cubicBezTo>
                  <a:cubicBezTo>
                    <a:pt x="664" y="147"/>
                    <a:pt x="664" y="147"/>
                    <a:pt x="664" y="147"/>
                  </a:cubicBezTo>
                  <a:cubicBezTo>
                    <a:pt x="669" y="187"/>
                    <a:pt x="689" y="224"/>
                    <a:pt x="721" y="250"/>
                  </a:cubicBezTo>
                  <a:cubicBezTo>
                    <a:pt x="769" y="288"/>
                    <a:pt x="769" y="288"/>
                    <a:pt x="769" y="288"/>
                  </a:cubicBezTo>
                  <a:cubicBezTo>
                    <a:pt x="796" y="311"/>
                    <a:pt x="812" y="344"/>
                    <a:pt x="812" y="380"/>
                  </a:cubicBezTo>
                  <a:cubicBezTo>
                    <a:pt x="812" y="1051"/>
                    <a:pt x="812" y="1051"/>
                    <a:pt x="812" y="1051"/>
                  </a:cubicBezTo>
                  <a:close/>
                  <a:moveTo>
                    <a:pt x="157" y="67"/>
                  </a:moveTo>
                  <a:cubicBezTo>
                    <a:pt x="157" y="49"/>
                    <a:pt x="165" y="40"/>
                    <a:pt x="167" y="40"/>
                  </a:cubicBezTo>
                  <a:cubicBezTo>
                    <a:pt x="685" y="40"/>
                    <a:pt x="685" y="40"/>
                    <a:pt x="685" y="40"/>
                  </a:cubicBezTo>
                  <a:cubicBezTo>
                    <a:pt x="687" y="40"/>
                    <a:pt x="695" y="49"/>
                    <a:pt x="695" y="67"/>
                  </a:cubicBezTo>
                  <a:cubicBezTo>
                    <a:pt x="695" y="81"/>
                    <a:pt x="695" y="81"/>
                    <a:pt x="695" y="81"/>
                  </a:cubicBezTo>
                  <a:cubicBezTo>
                    <a:pt x="695" y="99"/>
                    <a:pt x="687" y="107"/>
                    <a:pt x="685" y="107"/>
                  </a:cubicBezTo>
                  <a:cubicBezTo>
                    <a:pt x="683" y="107"/>
                    <a:pt x="683" y="107"/>
                    <a:pt x="683" y="107"/>
                  </a:cubicBezTo>
                  <a:cubicBezTo>
                    <a:pt x="281" y="107"/>
                    <a:pt x="281" y="107"/>
                    <a:pt x="281" y="107"/>
                  </a:cubicBezTo>
                  <a:cubicBezTo>
                    <a:pt x="244" y="107"/>
                    <a:pt x="244" y="107"/>
                    <a:pt x="244" y="107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65" y="107"/>
                    <a:pt x="157" y="99"/>
                    <a:pt x="157" y="81"/>
                  </a:cubicBezTo>
                  <a:cubicBezTo>
                    <a:pt x="157" y="67"/>
                    <a:pt x="157" y="67"/>
                    <a:pt x="157" y="67"/>
                  </a:cubicBezTo>
                  <a:close/>
                  <a:moveTo>
                    <a:pt x="794" y="257"/>
                  </a:moveTo>
                  <a:cubicBezTo>
                    <a:pt x="746" y="218"/>
                    <a:pt x="746" y="218"/>
                    <a:pt x="746" y="218"/>
                  </a:cubicBezTo>
                  <a:cubicBezTo>
                    <a:pt x="723" y="199"/>
                    <a:pt x="708" y="172"/>
                    <a:pt x="704" y="143"/>
                  </a:cubicBezTo>
                  <a:cubicBezTo>
                    <a:pt x="723" y="133"/>
                    <a:pt x="735" y="109"/>
                    <a:pt x="735" y="81"/>
                  </a:cubicBezTo>
                  <a:cubicBezTo>
                    <a:pt x="735" y="67"/>
                    <a:pt x="735" y="67"/>
                    <a:pt x="735" y="67"/>
                  </a:cubicBezTo>
                  <a:cubicBezTo>
                    <a:pt x="735" y="29"/>
                    <a:pt x="713" y="0"/>
                    <a:pt x="685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39" y="0"/>
                    <a:pt x="117" y="29"/>
                    <a:pt x="117" y="67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109"/>
                    <a:pt x="129" y="133"/>
                    <a:pt x="148" y="143"/>
                  </a:cubicBezTo>
                  <a:cubicBezTo>
                    <a:pt x="144" y="172"/>
                    <a:pt x="129" y="199"/>
                    <a:pt x="106" y="218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21" y="287"/>
                    <a:pt x="0" y="332"/>
                    <a:pt x="0" y="380"/>
                  </a:cubicBezTo>
                  <a:cubicBezTo>
                    <a:pt x="0" y="1051"/>
                    <a:pt x="0" y="1051"/>
                    <a:pt x="0" y="1051"/>
                  </a:cubicBezTo>
                  <a:cubicBezTo>
                    <a:pt x="0" y="1155"/>
                    <a:pt x="85" y="1240"/>
                    <a:pt x="189" y="1240"/>
                  </a:cubicBezTo>
                  <a:cubicBezTo>
                    <a:pt x="663" y="1240"/>
                    <a:pt x="663" y="1240"/>
                    <a:pt x="663" y="1240"/>
                  </a:cubicBezTo>
                  <a:cubicBezTo>
                    <a:pt x="768" y="1240"/>
                    <a:pt x="852" y="1155"/>
                    <a:pt x="852" y="1051"/>
                  </a:cubicBezTo>
                  <a:cubicBezTo>
                    <a:pt x="852" y="380"/>
                    <a:pt x="852" y="380"/>
                    <a:pt x="852" y="380"/>
                  </a:cubicBezTo>
                  <a:cubicBezTo>
                    <a:pt x="852" y="332"/>
                    <a:pt x="831" y="287"/>
                    <a:pt x="794" y="25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5" name="Freeform 405"/>
            <p:cNvSpPr>
              <a:spLocks/>
            </p:cNvSpPr>
            <p:nvPr/>
          </p:nvSpPr>
          <p:spPr bwMode="auto">
            <a:xfrm>
              <a:off x="850901" y="3197225"/>
              <a:ext cx="28575" cy="271463"/>
            </a:xfrm>
            <a:custGeom>
              <a:avLst/>
              <a:gdLst>
                <a:gd name="T0" fmla="*/ 44 w 82"/>
                <a:gd name="T1" fmla="*/ 9 h 786"/>
                <a:gd name="T2" fmla="*/ 0 w 82"/>
                <a:gd name="T3" fmla="*/ 141 h 786"/>
                <a:gd name="T4" fmla="*/ 0 w 82"/>
                <a:gd name="T5" fmla="*/ 766 h 786"/>
                <a:gd name="T6" fmla="*/ 20 w 82"/>
                <a:gd name="T7" fmla="*/ 786 h 786"/>
                <a:gd name="T8" fmla="*/ 40 w 82"/>
                <a:gd name="T9" fmla="*/ 766 h 786"/>
                <a:gd name="T10" fmla="*/ 40 w 82"/>
                <a:gd name="T11" fmla="*/ 141 h 786"/>
                <a:gd name="T12" fmla="*/ 74 w 82"/>
                <a:gd name="T13" fmla="*/ 35 h 786"/>
                <a:gd name="T14" fmla="*/ 72 w 82"/>
                <a:gd name="T15" fmla="*/ 7 h 786"/>
                <a:gd name="T16" fmla="*/ 44 w 82"/>
                <a:gd name="T17" fmla="*/ 9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786">
                  <a:moveTo>
                    <a:pt x="44" y="9"/>
                  </a:moveTo>
                  <a:cubicBezTo>
                    <a:pt x="16" y="42"/>
                    <a:pt x="0" y="90"/>
                    <a:pt x="0" y="141"/>
                  </a:cubicBezTo>
                  <a:cubicBezTo>
                    <a:pt x="0" y="766"/>
                    <a:pt x="0" y="766"/>
                    <a:pt x="0" y="766"/>
                  </a:cubicBezTo>
                  <a:cubicBezTo>
                    <a:pt x="0" y="777"/>
                    <a:pt x="9" y="786"/>
                    <a:pt x="20" y="786"/>
                  </a:cubicBezTo>
                  <a:cubicBezTo>
                    <a:pt x="31" y="786"/>
                    <a:pt x="40" y="777"/>
                    <a:pt x="40" y="766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00"/>
                    <a:pt x="52" y="61"/>
                    <a:pt x="74" y="35"/>
                  </a:cubicBezTo>
                  <a:cubicBezTo>
                    <a:pt x="82" y="27"/>
                    <a:pt x="81" y="14"/>
                    <a:pt x="72" y="7"/>
                  </a:cubicBezTo>
                  <a:cubicBezTo>
                    <a:pt x="64" y="0"/>
                    <a:pt x="51" y="1"/>
                    <a:pt x="44" y="9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37" name="Группа 1936"/>
          <p:cNvGrpSpPr/>
          <p:nvPr/>
        </p:nvGrpSpPr>
        <p:grpSpPr>
          <a:xfrm>
            <a:off x="1484313" y="3101975"/>
            <a:ext cx="315913" cy="428625"/>
            <a:chOff x="1484313" y="3101975"/>
            <a:chExt cx="315913" cy="428625"/>
          </a:xfrm>
        </p:grpSpPr>
        <p:sp>
          <p:nvSpPr>
            <p:cNvPr id="1906" name="Freeform 406"/>
            <p:cNvSpPr>
              <a:spLocks/>
            </p:cNvSpPr>
            <p:nvPr/>
          </p:nvSpPr>
          <p:spPr bwMode="auto">
            <a:xfrm>
              <a:off x="1562101" y="3101975"/>
              <a:ext cx="160338" cy="146050"/>
            </a:xfrm>
            <a:custGeom>
              <a:avLst/>
              <a:gdLst>
                <a:gd name="T0" fmla="*/ 442 w 462"/>
                <a:gd name="T1" fmla="*/ 424 h 424"/>
                <a:gd name="T2" fmla="*/ 422 w 462"/>
                <a:gd name="T3" fmla="*/ 404 h 424"/>
                <a:gd name="T4" fmla="*/ 422 w 462"/>
                <a:gd name="T5" fmla="*/ 216 h 424"/>
                <a:gd name="T6" fmla="*/ 246 w 462"/>
                <a:gd name="T7" fmla="*/ 40 h 424"/>
                <a:gd name="T8" fmla="*/ 216 w 462"/>
                <a:gd name="T9" fmla="*/ 40 h 424"/>
                <a:gd name="T10" fmla="*/ 40 w 462"/>
                <a:gd name="T11" fmla="*/ 216 h 424"/>
                <a:gd name="T12" fmla="*/ 40 w 462"/>
                <a:gd name="T13" fmla="*/ 404 h 424"/>
                <a:gd name="T14" fmla="*/ 20 w 462"/>
                <a:gd name="T15" fmla="*/ 424 h 424"/>
                <a:gd name="T16" fmla="*/ 0 w 462"/>
                <a:gd name="T17" fmla="*/ 404 h 424"/>
                <a:gd name="T18" fmla="*/ 0 w 462"/>
                <a:gd name="T19" fmla="*/ 216 h 424"/>
                <a:gd name="T20" fmla="*/ 216 w 462"/>
                <a:gd name="T21" fmla="*/ 0 h 424"/>
                <a:gd name="T22" fmla="*/ 246 w 462"/>
                <a:gd name="T23" fmla="*/ 0 h 424"/>
                <a:gd name="T24" fmla="*/ 462 w 462"/>
                <a:gd name="T25" fmla="*/ 216 h 424"/>
                <a:gd name="T26" fmla="*/ 462 w 462"/>
                <a:gd name="T27" fmla="*/ 404 h 424"/>
                <a:gd name="T28" fmla="*/ 442 w 462"/>
                <a:gd name="T29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2" h="424">
                  <a:moveTo>
                    <a:pt x="442" y="424"/>
                  </a:moveTo>
                  <a:cubicBezTo>
                    <a:pt x="431" y="424"/>
                    <a:pt x="422" y="415"/>
                    <a:pt x="422" y="404"/>
                  </a:cubicBezTo>
                  <a:cubicBezTo>
                    <a:pt x="422" y="216"/>
                    <a:pt x="422" y="216"/>
                    <a:pt x="422" y="216"/>
                  </a:cubicBezTo>
                  <a:cubicBezTo>
                    <a:pt x="422" y="119"/>
                    <a:pt x="343" y="40"/>
                    <a:pt x="246" y="40"/>
                  </a:cubicBezTo>
                  <a:cubicBezTo>
                    <a:pt x="216" y="40"/>
                    <a:pt x="216" y="40"/>
                    <a:pt x="216" y="40"/>
                  </a:cubicBezTo>
                  <a:cubicBezTo>
                    <a:pt x="119" y="40"/>
                    <a:pt x="40" y="119"/>
                    <a:pt x="40" y="216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15"/>
                    <a:pt x="31" y="424"/>
                    <a:pt x="20" y="424"/>
                  </a:cubicBezTo>
                  <a:cubicBezTo>
                    <a:pt x="9" y="424"/>
                    <a:pt x="0" y="415"/>
                    <a:pt x="0" y="404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97"/>
                    <a:pt x="97" y="0"/>
                    <a:pt x="216" y="0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365" y="0"/>
                    <a:pt x="462" y="97"/>
                    <a:pt x="462" y="216"/>
                  </a:cubicBezTo>
                  <a:cubicBezTo>
                    <a:pt x="462" y="404"/>
                    <a:pt x="462" y="404"/>
                    <a:pt x="462" y="404"/>
                  </a:cubicBezTo>
                  <a:cubicBezTo>
                    <a:pt x="462" y="415"/>
                    <a:pt x="453" y="424"/>
                    <a:pt x="442" y="42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7" name="Freeform 407"/>
            <p:cNvSpPr>
              <a:spLocks noEditPoints="1"/>
            </p:cNvSpPr>
            <p:nvPr/>
          </p:nvSpPr>
          <p:spPr bwMode="auto">
            <a:xfrm>
              <a:off x="1484313" y="3178175"/>
              <a:ext cx="315913" cy="352425"/>
            </a:xfrm>
            <a:custGeom>
              <a:avLst/>
              <a:gdLst>
                <a:gd name="T0" fmla="*/ 246 w 914"/>
                <a:gd name="T1" fmla="*/ 119 h 1017"/>
                <a:gd name="T2" fmla="*/ 184 w 914"/>
                <a:gd name="T3" fmla="*/ 181 h 1017"/>
                <a:gd name="T4" fmla="*/ 246 w 914"/>
                <a:gd name="T5" fmla="*/ 242 h 1017"/>
                <a:gd name="T6" fmla="*/ 308 w 914"/>
                <a:gd name="T7" fmla="*/ 181 h 1017"/>
                <a:gd name="T8" fmla="*/ 246 w 914"/>
                <a:gd name="T9" fmla="*/ 119 h 1017"/>
                <a:gd name="T10" fmla="*/ 246 w 914"/>
                <a:gd name="T11" fmla="*/ 282 h 1017"/>
                <a:gd name="T12" fmla="*/ 144 w 914"/>
                <a:gd name="T13" fmla="*/ 181 h 1017"/>
                <a:gd name="T14" fmla="*/ 246 w 914"/>
                <a:gd name="T15" fmla="*/ 79 h 1017"/>
                <a:gd name="T16" fmla="*/ 348 w 914"/>
                <a:gd name="T17" fmla="*/ 181 h 1017"/>
                <a:gd name="T18" fmla="*/ 246 w 914"/>
                <a:gd name="T19" fmla="*/ 282 h 1017"/>
                <a:gd name="T20" fmla="*/ 668 w 914"/>
                <a:gd name="T21" fmla="*/ 119 h 1017"/>
                <a:gd name="T22" fmla="*/ 606 w 914"/>
                <a:gd name="T23" fmla="*/ 181 h 1017"/>
                <a:gd name="T24" fmla="*/ 668 w 914"/>
                <a:gd name="T25" fmla="*/ 242 h 1017"/>
                <a:gd name="T26" fmla="*/ 730 w 914"/>
                <a:gd name="T27" fmla="*/ 181 h 1017"/>
                <a:gd name="T28" fmla="*/ 668 w 914"/>
                <a:gd name="T29" fmla="*/ 119 h 1017"/>
                <a:gd name="T30" fmla="*/ 668 w 914"/>
                <a:gd name="T31" fmla="*/ 282 h 1017"/>
                <a:gd name="T32" fmla="*/ 566 w 914"/>
                <a:gd name="T33" fmla="*/ 181 h 1017"/>
                <a:gd name="T34" fmla="*/ 668 w 914"/>
                <a:gd name="T35" fmla="*/ 79 h 1017"/>
                <a:gd name="T36" fmla="*/ 770 w 914"/>
                <a:gd name="T37" fmla="*/ 181 h 1017"/>
                <a:gd name="T38" fmla="*/ 668 w 914"/>
                <a:gd name="T39" fmla="*/ 282 h 1017"/>
                <a:gd name="T40" fmla="*/ 40 w 914"/>
                <a:gd name="T41" fmla="*/ 977 h 1017"/>
                <a:gd name="T42" fmla="*/ 874 w 914"/>
                <a:gd name="T43" fmla="*/ 977 h 1017"/>
                <a:gd name="T44" fmla="*/ 874 w 914"/>
                <a:gd name="T45" fmla="*/ 40 h 1017"/>
                <a:gd name="T46" fmla="*/ 40 w 914"/>
                <a:gd name="T47" fmla="*/ 40 h 1017"/>
                <a:gd name="T48" fmla="*/ 40 w 914"/>
                <a:gd name="T49" fmla="*/ 977 h 1017"/>
                <a:gd name="T50" fmla="*/ 894 w 914"/>
                <a:gd name="T51" fmla="*/ 1017 h 1017"/>
                <a:gd name="T52" fmla="*/ 20 w 914"/>
                <a:gd name="T53" fmla="*/ 1017 h 1017"/>
                <a:gd name="T54" fmla="*/ 0 w 914"/>
                <a:gd name="T55" fmla="*/ 997 h 1017"/>
                <a:gd name="T56" fmla="*/ 0 w 914"/>
                <a:gd name="T57" fmla="*/ 20 h 1017"/>
                <a:gd name="T58" fmla="*/ 20 w 914"/>
                <a:gd name="T59" fmla="*/ 0 h 1017"/>
                <a:gd name="T60" fmla="*/ 894 w 914"/>
                <a:gd name="T61" fmla="*/ 0 h 1017"/>
                <a:gd name="T62" fmla="*/ 914 w 914"/>
                <a:gd name="T63" fmla="*/ 20 h 1017"/>
                <a:gd name="T64" fmla="*/ 914 w 914"/>
                <a:gd name="T65" fmla="*/ 997 h 1017"/>
                <a:gd name="T66" fmla="*/ 894 w 914"/>
                <a:gd name="T67" fmla="*/ 101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4" h="1017">
                  <a:moveTo>
                    <a:pt x="246" y="119"/>
                  </a:moveTo>
                  <a:cubicBezTo>
                    <a:pt x="212" y="119"/>
                    <a:pt x="184" y="147"/>
                    <a:pt x="184" y="181"/>
                  </a:cubicBezTo>
                  <a:cubicBezTo>
                    <a:pt x="184" y="215"/>
                    <a:pt x="212" y="242"/>
                    <a:pt x="246" y="242"/>
                  </a:cubicBezTo>
                  <a:cubicBezTo>
                    <a:pt x="280" y="242"/>
                    <a:pt x="308" y="215"/>
                    <a:pt x="308" y="181"/>
                  </a:cubicBezTo>
                  <a:cubicBezTo>
                    <a:pt x="308" y="147"/>
                    <a:pt x="280" y="119"/>
                    <a:pt x="246" y="119"/>
                  </a:cubicBezTo>
                  <a:close/>
                  <a:moveTo>
                    <a:pt x="246" y="282"/>
                  </a:moveTo>
                  <a:cubicBezTo>
                    <a:pt x="190" y="282"/>
                    <a:pt x="144" y="237"/>
                    <a:pt x="144" y="181"/>
                  </a:cubicBezTo>
                  <a:cubicBezTo>
                    <a:pt x="144" y="125"/>
                    <a:pt x="190" y="79"/>
                    <a:pt x="246" y="79"/>
                  </a:cubicBezTo>
                  <a:cubicBezTo>
                    <a:pt x="302" y="79"/>
                    <a:pt x="348" y="125"/>
                    <a:pt x="348" y="181"/>
                  </a:cubicBezTo>
                  <a:cubicBezTo>
                    <a:pt x="348" y="237"/>
                    <a:pt x="302" y="282"/>
                    <a:pt x="246" y="282"/>
                  </a:cubicBezTo>
                  <a:close/>
                  <a:moveTo>
                    <a:pt x="668" y="119"/>
                  </a:moveTo>
                  <a:cubicBezTo>
                    <a:pt x="634" y="119"/>
                    <a:pt x="606" y="147"/>
                    <a:pt x="606" y="181"/>
                  </a:cubicBezTo>
                  <a:cubicBezTo>
                    <a:pt x="606" y="215"/>
                    <a:pt x="634" y="242"/>
                    <a:pt x="668" y="242"/>
                  </a:cubicBezTo>
                  <a:cubicBezTo>
                    <a:pt x="702" y="242"/>
                    <a:pt x="730" y="215"/>
                    <a:pt x="730" y="181"/>
                  </a:cubicBezTo>
                  <a:cubicBezTo>
                    <a:pt x="730" y="147"/>
                    <a:pt x="702" y="119"/>
                    <a:pt x="668" y="119"/>
                  </a:cubicBezTo>
                  <a:close/>
                  <a:moveTo>
                    <a:pt x="668" y="282"/>
                  </a:moveTo>
                  <a:cubicBezTo>
                    <a:pt x="612" y="282"/>
                    <a:pt x="566" y="237"/>
                    <a:pt x="566" y="181"/>
                  </a:cubicBezTo>
                  <a:cubicBezTo>
                    <a:pt x="566" y="125"/>
                    <a:pt x="612" y="79"/>
                    <a:pt x="668" y="79"/>
                  </a:cubicBezTo>
                  <a:cubicBezTo>
                    <a:pt x="724" y="79"/>
                    <a:pt x="770" y="125"/>
                    <a:pt x="770" y="181"/>
                  </a:cubicBezTo>
                  <a:cubicBezTo>
                    <a:pt x="770" y="237"/>
                    <a:pt x="724" y="282"/>
                    <a:pt x="668" y="282"/>
                  </a:cubicBezTo>
                  <a:close/>
                  <a:moveTo>
                    <a:pt x="40" y="977"/>
                  </a:moveTo>
                  <a:cubicBezTo>
                    <a:pt x="874" y="977"/>
                    <a:pt x="874" y="977"/>
                    <a:pt x="874" y="977"/>
                  </a:cubicBezTo>
                  <a:cubicBezTo>
                    <a:pt x="874" y="40"/>
                    <a:pt x="874" y="40"/>
                    <a:pt x="874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977"/>
                    <a:pt x="40" y="977"/>
                    <a:pt x="40" y="977"/>
                  </a:cubicBezTo>
                  <a:close/>
                  <a:moveTo>
                    <a:pt x="894" y="1017"/>
                  </a:moveTo>
                  <a:cubicBezTo>
                    <a:pt x="20" y="1017"/>
                    <a:pt x="20" y="1017"/>
                    <a:pt x="20" y="1017"/>
                  </a:cubicBezTo>
                  <a:cubicBezTo>
                    <a:pt x="9" y="1017"/>
                    <a:pt x="0" y="1008"/>
                    <a:pt x="0" y="99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94" y="0"/>
                    <a:pt x="894" y="0"/>
                    <a:pt x="894" y="0"/>
                  </a:cubicBezTo>
                  <a:cubicBezTo>
                    <a:pt x="905" y="0"/>
                    <a:pt x="914" y="9"/>
                    <a:pt x="914" y="20"/>
                  </a:cubicBezTo>
                  <a:cubicBezTo>
                    <a:pt x="914" y="997"/>
                    <a:pt x="914" y="997"/>
                    <a:pt x="914" y="997"/>
                  </a:cubicBezTo>
                  <a:cubicBezTo>
                    <a:pt x="914" y="1008"/>
                    <a:pt x="905" y="1017"/>
                    <a:pt x="894" y="101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38" name="Группа 1937"/>
          <p:cNvGrpSpPr/>
          <p:nvPr/>
        </p:nvGrpSpPr>
        <p:grpSpPr>
          <a:xfrm>
            <a:off x="2127251" y="3101975"/>
            <a:ext cx="415925" cy="428625"/>
            <a:chOff x="2127251" y="3101975"/>
            <a:chExt cx="415925" cy="428625"/>
          </a:xfrm>
        </p:grpSpPr>
        <p:sp>
          <p:nvSpPr>
            <p:cNvPr id="1908" name="Freeform 408"/>
            <p:cNvSpPr>
              <a:spLocks noEditPoints="1"/>
            </p:cNvSpPr>
            <p:nvPr/>
          </p:nvSpPr>
          <p:spPr bwMode="auto">
            <a:xfrm>
              <a:off x="2209801" y="3178175"/>
              <a:ext cx="187325" cy="187325"/>
            </a:xfrm>
            <a:custGeom>
              <a:avLst/>
              <a:gdLst>
                <a:gd name="T0" fmla="*/ 498 w 538"/>
                <a:gd name="T1" fmla="*/ 268 h 537"/>
                <a:gd name="T2" fmla="*/ 269 w 538"/>
                <a:gd name="T3" fmla="*/ 497 h 537"/>
                <a:gd name="T4" fmla="*/ 40 w 538"/>
                <a:gd name="T5" fmla="*/ 268 h 537"/>
                <a:gd name="T6" fmla="*/ 40 w 538"/>
                <a:gd name="T7" fmla="*/ 69 h 537"/>
                <a:gd name="T8" fmla="*/ 69 w 538"/>
                <a:gd name="T9" fmla="*/ 40 h 537"/>
                <a:gd name="T10" fmla="*/ 98 w 538"/>
                <a:gd name="T11" fmla="*/ 69 h 537"/>
                <a:gd name="T12" fmla="*/ 98 w 538"/>
                <a:gd name="T13" fmla="*/ 268 h 537"/>
                <a:gd name="T14" fmla="*/ 99 w 538"/>
                <a:gd name="T15" fmla="*/ 286 h 537"/>
                <a:gd name="T16" fmla="*/ 269 w 538"/>
                <a:gd name="T17" fmla="*/ 439 h 537"/>
                <a:gd name="T18" fmla="*/ 440 w 538"/>
                <a:gd name="T19" fmla="*/ 268 h 537"/>
                <a:gd name="T20" fmla="*/ 440 w 538"/>
                <a:gd name="T21" fmla="*/ 69 h 537"/>
                <a:gd name="T22" fmla="*/ 469 w 538"/>
                <a:gd name="T23" fmla="*/ 40 h 537"/>
                <a:gd name="T24" fmla="*/ 498 w 538"/>
                <a:gd name="T25" fmla="*/ 69 h 537"/>
                <a:gd name="T26" fmla="*/ 498 w 538"/>
                <a:gd name="T27" fmla="*/ 268 h 537"/>
                <a:gd name="T28" fmla="*/ 469 w 538"/>
                <a:gd name="T29" fmla="*/ 0 h 537"/>
                <a:gd name="T30" fmla="*/ 400 w 538"/>
                <a:gd name="T31" fmla="*/ 69 h 537"/>
                <a:gd name="T32" fmla="*/ 400 w 538"/>
                <a:gd name="T33" fmla="*/ 268 h 537"/>
                <a:gd name="T34" fmla="*/ 269 w 538"/>
                <a:gd name="T35" fmla="*/ 399 h 537"/>
                <a:gd name="T36" fmla="*/ 138 w 538"/>
                <a:gd name="T37" fmla="*/ 268 h 537"/>
                <a:gd name="T38" fmla="*/ 138 w 538"/>
                <a:gd name="T39" fmla="*/ 69 h 537"/>
                <a:gd name="T40" fmla="*/ 69 w 538"/>
                <a:gd name="T41" fmla="*/ 0 h 537"/>
                <a:gd name="T42" fmla="*/ 0 w 538"/>
                <a:gd name="T43" fmla="*/ 69 h 537"/>
                <a:gd name="T44" fmla="*/ 0 w 538"/>
                <a:gd name="T45" fmla="*/ 268 h 537"/>
                <a:gd name="T46" fmla="*/ 269 w 538"/>
                <a:gd name="T47" fmla="*/ 537 h 537"/>
                <a:gd name="T48" fmla="*/ 538 w 538"/>
                <a:gd name="T49" fmla="*/ 268 h 537"/>
                <a:gd name="T50" fmla="*/ 538 w 538"/>
                <a:gd name="T51" fmla="*/ 69 h 537"/>
                <a:gd name="T52" fmla="*/ 469 w 538"/>
                <a:gd name="T53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8" h="537">
                  <a:moveTo>
                    <a:pt x="498" y="268"/>
                  </a:moveTo>
                  <a:cubicBezTo>
                    <a:pt x="498" y="395"/>
                    <a:pt x="395" y="497"/>
                    <a:pt x="269" y="497"/>
                  </a:cubicBezTo>
                  <a:cubicBezTo>
                    <a:pt x="143" y="497"/>
                    <a:pt x="40" y="395"/>
                    <a:pt x="40" y="268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53"/>
                    <a:pt x="53" y="40"/>
                    <a:pt x="69" y="40"/>
                  </a:cubicBezTo>
                  <a:cubicBezTo>
                    <a:pt x="85" y="40"/>
                    <a:pt x="98" y="53"/>
                    <a:pt x="98" y="69"/>
                  </a:cubicBezTo>
                  <a:cubicBezTo>
                    <a:pt x="98" y="268"/>
                    <a:pt x="98" y="268"/>
                    <a:pt x="98" y="268"/>
                  </a:cubicBezTo>
                  <a:cubicBezTo>
                    <a:pt x="98" y="274"/>
                    <a:pt x="99" y="280"/>
                    <a:pt x="99" y="286"/>
                  </a:cubicBezTo>
                  <a:cubicBezTo>
                    <a:pt x="108" y="372"/>
                    <a:pt x="181" y="439"/>
                    <a:pt x="269" y="439"/>
                  </a:cubicBezTo>
                  <a:cubicBezTo>
                    <a:pt x="363" y="439"/>
                    <a:pt x="440" y="363"/>
                    <a:pt x="440" y="268"/>
                  </a:cubicBezTo>
                  <a:cubicBezTo>
                    <a:pt x="440" y="69"/>
                    <a:pt x="440" y="69"/>
                    <a:pt x="440" y="69"/>
                  </a:cubicBezTo>
                  <a:cubicBezTo>
                    <a:pt x="440" y="53"/>
                    <a:pt x="453" y="40"/>
                    <a:pt x="469" y="40"/>
                  </a:cubicBezTo>
                  <a:cubicBezTo>
                    <a:pt x="485" y="40"/>
                    <a:pt x="498" y="53"/>
                    <a:pt x="498" y="69"/>
                  </a:cubicBezTo>
                  <a:cubicBezTo>
                    <a:pt x="498" y="268"/>
                    <a:pt x="498" y="268"/>
                    <a:pt x="498" y="268"/>
                  </a:cubicBezTo>
                  <a:close/>
                  <a:moveTo>
                    <a:pt x="469" y="0"/>
                  </a:moveTo>
                  <a:cubicBezTo>
                    <a:pt x="431" y="0"/>
                    <a:pt x="400" y="31"/>
                    <a:pt x="400" y="69"/>
                  </a:cubicBezTo>
                  <a:cubicBezTo>
                    <a:pt x="400" y="268"/>
                    <a:pt x="400" y="268"/>
                    <a:pt x="400" y="268"/>
                  </a:cubicBezTo>
                  <a:cubicBezTo>
                    <a:pt x="400" y="341"/>
                    <a:pt x="341" y="399"/>
                    <a:pt x="269" y="399"/>
                  </a:cubicBezTo>
                  <a:cubicBezTo>
                    <a:pt x="197" y="399"/>
                    <a:pt x="138" y="341"/>
                    <a:pt x="138" y="268"/>
                  </a:cubicBezTo>
                  <a:cubicBezTo>
                    <a:pt x="138" y="69"/>
                    <a:pt x="138" y="69"/>
                    <a:pt x="138" y="69"/>
                  </a:cubicBezTo>
                  <a:cubicBezTo>
                    <a:pt x="138" y="31"/>
                    <a:pt x="107" y="0"/>
                    <a:pt x="69" y="0"/>
                  </a:cubicBezTo>
                  <a:cubicBezTo>
                    <a:pt x="31" y="0"/>
                    <a:pt x="0" y="31"/>
                    <a:pt x="0" y="69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0" y="417"/>
                    <a:pt x="121" y="537"/>
                    <a:pt x="269" y="537"/>
                  </a:cubicBezTo>
                  <a:cubicBezTo>
                    <a:pt x="418" y="537"/>
                    <a:pt x="538" y="417"/>
                    <a:pt x="538" y="268"/>
                  </a:cubicBezTo>
                  <a:cubicBezTo>
                    <a:pt x="538" y="69"/>
                    <a:pt x="538" y="69"/>
                    <a:pt x="538" y="69"/>
                  </a:cubicBezTo>
                  <a:cubicBezTo>
                    <a:pt x="538" y="31"/>
                    <a:pt x="507" y="0"/>
                    <a:pt x="469" y="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9" name="Freeform 409"/>
            <p:cNvSpPr>
              <a:spLocks noEditPoints="1"/>
            </p:cNvSpPr>
            <p:nvPr/>
          </p:nvSpPr>
          <p:spPr bwMode="auto">
            <a:xfrm>
              <a:off x="2127251" y="3101975"/>
              <a:ext cx="415925" cy="428625"/>
            </a:xfrm>
            <a:custGeom>
              <a:avLst/>
              <a:gdLst>
                <a:gd name="T0" fmla="*/ 1162 w 1202"/>
                <a:gd name="T1" fmla="*/ 1025 h 1240"/>
                <a:gd name="T2" fmla="*/ 1130 w 1202"/>
                <a:gd name="T3" fmla="*/ 1076 h 1240"/>
                <a:gd name="T4" fmla="*/ 1021 w 1202"/>
                <a:gd name="T5" fmla="*/ 1149 h 1240"/>
                <a:gd name="T6" fmla="*/ 1021 w 1202"/>
                <a:gd name="T7" fmla="*/ 1143 h 1240"/>
                <a:gd name="T8" fmla="*/ 1021 w 1202"/>
                <a:gd name="T9" fmla="*/ 1102 h 1240"/>
                <a:gd name="T10" fmla="*/ 1021 w 1202"/>
                <a:gd name="T11" fmla="*/ 215 h 1240"/>
                <a:gd name="T12" fmla="*/ 1011 w 1202"/>
                <a:gd name="T13" fmla="*/ 172 h 1240"/>
                <a:gd name="T14" fmla="*/ 1158 w 1202"/>
                <a:gd name="T15" fmla="*/ 75 h 1240"/>
                <a:gd name="T16" fmla="*/ 1162 w 1202"/>
                <a:gd name="T17" fmla="*/ 97 h 1240"/>
                <a:gd name="T18" fmla="*/ 1162 w 1202"/>
                <a:gd name="T19" fmla="*/ 1025 h 1240"/>
                <a:gd name="T20" fmla="*/ 97 w 1202"/>
                <a:gd name="T21" fmla="*/ 1200 h 1240"/>
                <a:gd name="T22" fmla="*/ 40 w 1202"/>
                <a:gd name="T23" fmla="*/ 1143 h 1240"/>
                <a:gd name="T24" fmla="*/ 40 w 1202"/>
                <a:gd name="T25" fmla="*/ 215 h 1240"/>
                <a:gd name="T26" fmla="*/ 97 w 1202"/>
                <a:gd name="T27" fmla="*/ 158 h 1240"/>
                <a:gd name="T28" fmla="*/ 201 w 1202"/>
                <a:gd name="T29" fmla="*/ 158 h 1240"/>
                <a:gd name="T30" fmla="*/ 924 w 1202"/>
                <a:gd name="T31" fmla="*/ 158 h 1240"/>
                <a:gd name="T32" fmla="*/ 981 w 1202"/>
                <a:gd name="T33" fmla="*/ 215 h 1240"/>
                <a:gd name="T34" fmla="*/ 981 w 1202"/>
                <a:gd name="T35" fmla="*/ 1102 h 1240"/>
                <a:gd name="T36" fmla="*/ 981 w 1202"/>
                <a:gd name="T37" fmla="*/ 1143 h 1240"/>
                <a:gd name="T38" fmla="*/ 924 w 1202"/>
                <a:gd name="T39" fmla="*/ 1200 h 1240"/>
                <a:gd name="T40" fmla="*/ 97 w 1202"/>
                <a:gd name="T41" fmla="*/ 1200 h 1240"/>
                <a:gd name="T42" fmla="*/ 221 w 1202"/>
                <a:gd name="T43" fmla="*/ 97 h 1240"/>
                <a:gd name="T44" fmla="*/ 278 w 1202"/>
                <a:gd name="T45" fmla="*/ 40 h 1240"/>
                <a:gd name="T46" fmla="*/ 1105 w 1202"/>
                <a:gd name="T47" fmla="*/ 40 h 1240"/>
                <a:gd name="T48" fmla="*/ 1130 w 1202"/>
                <a:gd name="T49" fmla="*/ 46 h 1240"/>
                <a:gd name="T50" fmla="*/ 986 w 1202"/>
                <a:gd name="T51" fmla="*/ 140 h 1240"/>
                <a:gd name="T52" fmla="*/ 924 w 1202"/>
                <a:gd name="T53" fmla="*/ 118 h 1240"/>
                <a:gd name="T54" fmla="*/ 221 w 1202"/>
                <a:gd name="T55" fmla="*/ 118 h 1240"/>
                <a:gd name="T56" fmla="*/ 221 w 1202"/>
                <a:gd name="T57" fmla="*/ 97 h 1240"/>
                <a:gd name="T58" fmla="*/ 1202 w 1202"/>
                <a:gd name="T59" fmla="*/ 97 h 1240"/>
                <a:gd name="T60" fmla="*/ 1178 w 1202"/>
                <a:gd name="T61" fmla="*/ 33 h 1240"/>
                <a:gd name="T62" fmla="*/ 1178 w 1202"/>
                <a:gd name="T63" fmla="*/ 33 h 1240"/>
                <a:gd name="T64" fmla="*/ 1105 w 1202"/>
                <a:gd name="T65" fmla="*/ 0 h 1240"/>
                <a:gd name="T66" fmla="*/ 278 w 1202"/>
                <a:gd name="T67" fmla="*/ 0 h 1240"/>
                <a:gd name="T68" fmla="*/ 181 w 1202"/>
                <a:gd name="T69" fmla="*/ 97 h 1240"/>
                <a:gd name="T70" fmla="*/ 181 w 1202"/>
                <a:gd name="T71" fmla="*/ 118 h 1240"/>
                <a:gd name="T72" fmla="*/ 97 w 1202"/>
                <a:gd name="T73" fmla="*/ 118 h 1240"/>
                <a:gd name="T74" fmla="*/ 0 w 1202"/>
                <a:gd name="T75" fmla="*/ 215 h 1240"/>
                <a:gd name="T76" fmla="*/ 0 w 1202"/>
                <a:gd name="T77" fmla="*/ 1143 h 1240"/>
                <a:gd name="T78" fmla="*/ 97 w 1202"/>
                <a:gd name="T79" fmla="*/ 1240 h 1240"/>
                <a:gd name="T80" fmla="*/ 924 w 1202"/>
                <a:gd name="T81" fmla="*/ 1240 h 1240"/>
                <a:gd name="T82" fmla="*/ 979 w 1202"/>
                <a:gd name="T83" fmla="*/ 1223 h 1240"/>
                <a:gd name="T84" fmla="*/ 985 w 1202"/>
                <a:gd name="T85" fmla="*/ 1220 h 1240"/>
                <a:gd name="T86" fmla="*/ 1152 w 1202"/>
                <a:gd name="T87" fmla="*/ 1110 h 1240"/>
                <a:gd name="T88" fmla="*/ 1152 w 1202"/>
                <a:gd name="T89" fmla="*/ 1110 h 1240"/>
                <a:gd name="T90" fmla="*/ 1152 w 1202"/>
                <a:gd name="T91" fmla="*/ 1110 h 1240"/>
                <a:gd name="T92" fmla="*/ 1202 w 1202"/>
                <a:gd name="T93" fmla="*/ 1025 h 1240"/>
                <a:gd name="T94" fmla="*/ 1202 w 1202"/>
                <a:gd name="T95" fmla="*/ 97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2" h="1240">
                  <a:moveTo>
                    <a:pt x="1162" y="1025"/>
                  </a:moveTo>
                  <a:cubicBezTo>
                    <a:pt x="1162" y="1044"/>
                    <a:pt x="1146" y="1066"/>
                    <a:pt x="1130" y="1076"/>
                  </a:cubicBezTo>
                  <a:cubicBezTo>
                    <a:pt x="1021" y="1149"/>
                    <a:pt x="1021" y="1149"/>
                    <a:pt x="1021" y="1149"/>
                  </a:cubicBezTo>
                  <a:cubicBezTo>
                    <a:pt x="1021" y="1147"/>
                    <a:pt x="1021" y="1145"/>
                    <a:pt x="1021" y="1143"/>
                  </a:cubicBezTo>
                  <a:cubicBezTo>
                    <a:pt x="1021" y="1102"/>
                    <a:pt x="1021" y="1102"/>
                    <a:pt x="1021" y="1102"/>
                  </a:cubicBezTo>
                  <a:cubicBezTo>
                    <a:pt x="1021" y="215"/>
                    <a:pt x="1021" y="215"/>
                    <a:pt x="1021" y="215"/>
                  </a:cubicBezTo>
                  <a:cubicBezTo>
                    <a:pt x="1021" y="199"/>
                    <a:pt x="1017" y="185"/>
                    <a:pt x="1011" y="172"/>
                  </a:cubicBezTo>
                  <a:cubicBezTo>
                    <a:pt x="1158" y="75"/>
                    <a:pt x="1158" y="75"/>
                    <a:pt x="1158" y="75"/>
                  </a:cubicBezTo>
                  <a:cubicBezTo>
                    <a:pt x="1161" y="82"/>
                    <a:pt x="1162" y="89"/>
                    <a:pt x="1162" y="97"/>
                  </a:cubicBezTo>
                  <a:cubicBezTo>
                    <a:pt x="1162" y="1025"/>
                    <a:pt x="1162" y="1025"/>
                    <a:pt x="1162" y="1025"/>
                  </a:cubicBezTo>
                  <a:close/>
                  <a:moveTo>
                    <a:pt x="97" y="1200"/>
                  </a:moveTo>
                  <a:cubicBezTo>
                    <a:pt x="65" y="1200"/>
                    <a:pt x="40" y="1175"/>
                    <a:pt x="40" y="1143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183"/>
                    <a:pt x="65" y="158"/>
                    <a:pt x="97" y="158"/>
                  </a:cubicBezTo>
                  <a:cubicBezTo>
                    <a:pt x="201" y="158"/>
                    <a:pt x="201" y="158"/>
                    <a:pt x="201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955" y="158"/>
                    <a:pt x="981" y="183"/>
                    <a:pt x="981" y="215"/>
                  </a:cubicBezTo>
                  <a:cubicBezTo>
                    <a:pt x="981" y="1102"/>
                    <a:pt x="981" y="1102"/>
                    <a:pt x="981" y="1102"/>
                  </a:cubicBezTo>
                  <a:cubicBezTo>
                    <a:pt x="981" y="1143"/>
                    <a:pt x="981" y="1143"/>
                    <a:pt x="981" y="1143"/>
                  </a:cubicBezTo>
                  <a:cubicBezTo>
                    <a:pt x="981" y="1175"/>
                    <a:pt x="955" y="1200"/>
                    <a:pt x="924" y="1200"/>
                  </a:cubicBezTo>
                  <a:cubicBezTo>
                    <a:pt x="97" y="1200"/>
                    <a:pt x="97" y="1200"/>
                    <a:pt x="97" y="1200"/>
                  </a:cubicBezTo>
                  <a:close/>
                  <a:moveTo>
                    <a:pt x="221" y="97"/>
                  </a:moveTo>
                  <a:cubicBezTo>
                    <a:pt x="221" y="66"/>
                    <a:pt x="247" y="40"/>
                    <a:pt x="278" y="40"/>
                  </a:cubicBezTo>
                  <a:cubicBezTo>
                    <a:pt x="1105" y="40"/>
                    <a:pt x="1105" y="40"/>
                    <a:pt x="1105" y="40"/>
                  </a:cubicBezTo>
                  <a:cubicBezTo>
                    <a:pt x="1114" y="40"/>
                    <a:pt x="1122" y="42"/>
                    <a:pt x="1130" y="46"/>
                  </a:cubicBezTo>
                  <a:cubicBezTo>
                    <a:pt x="986" y="140"/>
                    <a:pt x="986" y="140"/>
                    <a:pt x="986" y="140"/>
                  </a:cubicBezTo>
                  <a:cubicBezTo>
                    <a:pt x="969" y="126"/>
                    <a:pt x="948" y="118"/>
                    <a:pt x="924" y="118"/>
                  </a:cubicBezTo>
                  <a:cubicBezTo>
                    <a:pt x="221" y="118"/>
                    <a:pt x="221" y="118"/>
                    <a:pt x="221" y="118"/>
                  </a:cubicBezTo>
                  <a:cubicBezTo>
                    <a:pt x="221" y="97"/>
                    <a:pt x="221" y="97"/>
                    <a:pt x="221" y="97"/>
                  </a:cubicBezTo>
                  <a:close/>
                  <a:moveTo>
                    <a:pt x="1202" y="97"/>
                  </a:moveTo>
                  <a:cubicBezTo>
                    <a:pt x="1202" y="72"/>
                    <a:pt x="1193" y="50"/>
                    <a:pt x="1178" y="33"/>
                  </a:cubicBezTo>
                  <a:cubicBezTo>
                    <a:pt x="1178" y="33"/>
                    <a:pt x="1178" y="33"/>
                    <a:pt x="1178" y="33"/>
                  </a:cubicBezTo>
                  <a:cubicBezTo>
                    <a:pt x="1160" y="13"/>
                    <a:pt x="1134" y="0"/>
                    <a:pt x="110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25" y="0"/>
                    <a:pt x="181" y="43"/>
                    <a:pt x="181" y="97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43" y="118"/>
                    <a:pt x="0" y="161"/>
                    <a:pt x="0" y="215"/>
                  </a:cubicBezTo>
                  <a:cubicBezTo>
                    <a:pt x="0" y="1143"/>
                    <a:pt x="0" y="1143"/>
                    <a:pt x="0" y="1143"/>
                  </a:cubicBezTo>
                  <a:cubicBezTo>
                    <a:pt x="0" y="1197"/>
                    <a:pt x="43" y="1240"/>
                    <a:pt x="97" y="1240"/>
                  </a:cubicBezTo>
                  <a:cubicBezTo>
                    <a:pt x="924" y="1240"/>
                    <a:pt x="924" y="1240"/>
                    <a:pt x="924" y="1240"/>
                  </a:cubicBezTo>
                  <a:cubicBezTo>
                    <a:pt x="944" y="1240"/>
                    <a:pt x="963" y="1234"/>
                    <a:pt x="979" y="1223"/>
                  </a:cubicBezTo>
                  <a:cubicBezTo>
                    <a:pt x="981" y="1222"/>
                    <a:pt x="983" y="1221"/>
                    <a:pt x="985" y="1220"/>
                  </a:cubicBezTo>
                  <a:cubicBezTo>
                    <a:pt x="1152" y="1110"/>
                    <a:pt x="1152" y="1110"/>
                    <a:pt x="1152" y="1110"/>
                  </a:cubicBezTo>
                  <a:cubicBezTo>
                    <a:pt x="1152" y="1110"/>
                    <a:pt x="1152" y="1110"/>
                    <a:pt x="1152" y="1110"/>
                  </a:cubicBezTo>
                  <a:cubicBezTo>
                    <a:pt x="1152" y="1110"/>
                    <a:pt x="1152" y="1110"/>
                    <a:pt x="1152" y="1110"/>
                  </a:cubicBezTo>
                  <a:cubicBezTo>
                    <a:pt x="1177" y="1093"/>
                    <a:pt x="1202" y="1060"/>
                    <a:pt x="1202" y="1025"/>
                  </a:cubicBezTo>
                  <a:cubicBezTo>
                    <a:pt x="1202" y="97"/>
                    <a:pt x="1202" y="97"/>
                    <a:pt x="1202" y="97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35" name="Группа 1934"/>
          <p:cNvGrpSpPr/>
          <p:nvPr/>
        </p:nvGrpSpPr>
        <p:grpSpPr>
          <a:xfrm>
            <a:off x="2870201" y="3101975"/>
            <a:ext cx="314325" cy="428625"/>
            <a:chOff x="2870201" y="3101975"/>
            <a:chExt cx="314325" cy="428625"/>
          </a:xfrm>
        </p:grpSpPr>
        <p:sp>
          <p:nvSpPr>
            <p:cNvPr id="1910" name="Freeform 410"/>
            <p:cNvSpPr>
              <a:spLocks noEditPoints="1"/>
            </p:cNvSpPr>
            <p:nvPr/>
          </p:nvSpPr>
          <p:spPr bwMode="auto">
            <a:xfrm>
              <a:off x="2916238" y="3208338"/>
              <a:ext cx="222250" cy="223838"/>
            </a:xfrm>
            <a:custGeom>
              <a:avLst/>
              <a:gdLst>
                <a:gd name="T0" fmla="*/ 606 w 646"/>
                <a:gd name="T1" fmla="*/ 323 h 647"/>
                <a:gd name="T2" fmla="*/ 323 w 646"/>
                <a:gd name="T3" fmla="*/ 607 h 647"/>
                <a:gd name="T4" fmla="*/ 40 w 646"/>
                <a:gd name="T5" fmla="*/ 323 h 647"/>
                <a:gd name="T6" fmla="*/ 323 w 646"/>
                <a:gd name="T7" fmla="*/ 40 h 647"/>
                <a:gd name="T8" fmla="*/ 606 w 646"/>
                <a:gd name="T9" fmla="*/ 323 h 647"/>
                <a:gd name="T10" fmla="*/ 0 w 646"/>
                <a:gd name="T11" fmla="*/ 323 h 647"/>
                <a:gd name="T12" fmla="*/ 323 w 646"/>
                <a:gd name="T13" fmla="*/ 647 h 647"/>
                <a:gd name="T14" fmla="*/ 646 w 646"/>
                <a:gd name="T15" fmla="*/ 323 h 647"/>
                <a:gd name="T16" fmla="*/ 323 w 646"/>
                <a:gd name="T17" fmla="*/ 0 h 647"/>
                <a:gd name="T18" fmla="*/ 0 w 646"/>
                <a:gd name="T19" fmla="*/ 323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6" h="647">
                  <a:moveTo>
                    <a:pt x="606" y="323"/>
                  </a:moveTo>
                  <a:cubicBezTo>
                    <a:pt x="606" y="480"/>
                    <a:pt x="479" y="607"/>
                    <a:pt x="323" y="607"/>
                  </a:cubicBezTo>
                  <a:cubicBezTo>
                    <a:pt x="167" y="607"/>
                    <a:pt x="40" y="480"/>
                    <a:pt x="40" y="323"/>
                  </a:cubicBezTo>
                  <a:cubicBezTo>
                    <a:pt x="40" y="167"/>
                    <a:pt x="167" y="40"/>
                    <a:pt x="323" y="40"/>
                  </a:cubicBezTo>
                  <a:cubicBezTo>
                    <a:pt x="479" y="40"/>
                    <a:pt x="606" y="167"/>
                    <a:pt x="606" y="323"/>
                  </a:cubicBezTo>
                  <a:close/>
                  <a:moveTo>
                    <a:pt x="0" y="323"/>
                  </a:moveTo>
                  <a:cubicBezTo>
                    <a:pt x="0" y="502"/>
                    <a:pt x="145" y="647"/>
                    <a:pt x="323" y="647"/>
                  </a:cubicBezTo>
                  <a:cubicBezTo>
                    <a:pt x="501" y="647"/>
                    <a:pt x="646" y="502"/>
                    <a:pt x="646" y="323"/>
                  </a:cubicBezTo>
                  <a:cubicBezTo>
                    <a:pt x="646" y="145"/>
                    <a:pt x="501" y="0"/>
                    <a:pt x="323" y="0"/>
                  </a:cubicBezTo>
                  <a:cubicBezTo>
                    <a:pt x="145" y="0"/>
                    <a:pt x="0" y="145"/>
                    <a:pt x="0" y="323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1" name="Freeform 411"/>
            <p:cNvSpPr>
              <a:spLocks noEditPoints="1"/>
            </p:cNvSpPr>
            <p:nvPr/>
          </p:nvSpPr>
          <p:spPr bwMode="auto">
            <a:xfrm>
              <a:off x="2870201" y="3101975"/>
              <a:ext cx="314325" cy="428625"/>
            </a:xfrm>
            <a:custGeom>
              <a:avLst/>
              <a:gdLst>
                <a:gd name="T0" fmla="*/ 54 w 910"/>
                <a:gd name="T1" fmla="*/ 824 h 1240"/>
                <a:gd name="T2" fmla="*/ 40 w 910"/>
                <a:gd name="T3" fmla="*/ 808 h 1240"/>
                <a:gd name="T4" fmla="*/ 54 w 910"/>
                <a:gd name="T5" fmla="*/ 792 h 1240"/>
                <a:gd name="T6" fmla="*/ 72 w 910"/>
                <a:gd name="T7" fmla="*/ 772 h 1240"/>
                <a:gd name="T8" fmla="*/ 72 w 910"/>
                <a:gd name="T9" fmla="*/ 468 h 1240"/>
                <a:gd name="T10" fmla="*/ 54 w 910"/>
                <a:gd name="T11" fmla="*/ 448 h 1240"/>
                <a:gd name="T12" fmla="*/ 40 w 910"/>
                <a:gd name="T13" fmla="*/ 432 h 1240"/>
                <a:gd name="T14" fmla="*/ 54 w 910"/>
                <a:gd name="T15" fmla="*/ 416 h 1240"/>
                <a:gd name="T16" fmla="*/ 72 w 910"/>
                <a:gd name="T17" fmla="*/ 396 h 1240"/>
                <a:gd name="T18" fmla="*/ 72 w 910"/>
                <a:gd name="T19" fmla="*/ 92 h 1240"/>
                <a:gd name="T20" fmla="*/ 54 w 910"/>
                <a:gd name="T21" fmla="*/ 72 h 1240"/>
                <a:gd name="T22" fmla="*/ 40 w 910"/>
                <a:gd name="T23" fmla="*/ 56 h 1240"/>
                <a:gd name="T24" fmla="*/ 57 w 910"/>
                <a:gd name="T25" fmla="*/ 40 h 1240"/>
                <a:gd name="T26" fmla="*/ 853 w 910"/>
                <a:gd name="T27" fmla="*/ 40 h 1240"/>
                <a:gd name="T28" fmla="*/ 870 w 910"/>
                <a:gd name="T29" fmla="*/ 56 h 1240"/>
                <a:gd name="T30" fmla="*/ 856 w 910"/>
                <a:gd name="T31" fmla="*/ 72 h 1240"/>
                <a:gd name="T32" fmla="*/ 838 w 910"/>
                <a:gd name="T33" fmla="*/ 92 h 1240"/>
                <a:gd name="T34" fmla="*/ 838 w 910"/>
                <a:gd name="T35" fmla="*/ 396 h 1240"/>
                <a:gd name="T36" fmla="*/ 856 w 910"/>
                <a:gd name="T37" fmla="*/ 416 h 1240"/>
                <a:gd name="T38" fmla="*/ 870 w 910"/>
                <a:gd name="T39" fmla="*/ 432 h 1240"/>
                <a:gd name="T40" fmla="*/ 856 w 910"/>
                <a:gd name="T41" fmla="*/ 448 h 1240"/>
                <a:gd name="T42" fmla="*/ 838 w 910"/>
                <a:gd name="T43" fmla="*/ 468 h 1240"/>
                <a:gd name="T44" fmla="*/ 838 w 910"/>
                <a:gd name="T45" fmla="*/ 772 h 1240"/>
                <a:gd name="T46" fmla="*/ 856 w 910"/>
                <a:gd name="T47" fmla="*/ 792 h 1240"/>
                <a:gd name="T48" fmla="*/ 870 w 910"/>
                <a:gd name="T49" fmla="*/ 808 h 1240"/>
                <a:gd name="T50" fmla="*/ 856 w 910"/>
                <a:gd name="T51" fmla="*/ 824 h 1240"/>
                <a:gd name="T52" fmla="*/ 838 w 910"/>
                <a:gd name="T53" fmla="*/ 844 h 1240"/>
                <a:gd name="T54" fmla="*/ 838 w 910"/>
                <a:gd name="T55" fmla="*/ 1148 h 1240"/>
                <a:gd name="T56" fmla="*/ 856 w 910"/>
                <a:gd name="T57" fmla="*/ 1168 h 1240"/>
                <a:gd name="T58" fmla="*/ 870 w 910"/>
                <a:gd name="T59" fmla="*/ 1184 h 1240"/>
                <a:gd name="T60" fmla="*/ 853 w 910"/>
                <a:gd name="T61" fmla="*/ 1200 h 1240"/>
                <a:gd name="T62" fmla="*/ 57 w 910"/>
                <a:gd name="T63" fmla="*/ 1200 h 1240"/>
                <a:gd name="T64" fmla="*/ 40 w 910"/>
                <a:gd name="T65" fmla="*/ 1184 h 1240"/>
                <a:gd name="T66" fmla="*/ 54 w 910"/>
                <a:gd name="T67" fmla="*/ 1168 h 1240"/>
                <a:gd name="T68" fmla="*/ 72 w 910"/>
                <a:gd name="T69" fmla="*/ 1148 h 1240"/>
                <a:gd name="T70" fmla="*/ 72 w 910"/>
                <a:gd name="T71" fmla="*/ 844 h 1240"/>
                <a:gd name="T72" fmla="*/ 54 w 910"/>
                <a:gd name="T73" fmla="*/ 824 h 1240"/>
                <a:gd name="T74" fmla="*/ 0 w 910"/>
                <a:gd name="T75" fmla="*/ 1184 h 1240"/>
                <a:gd name="T76" fmla="*/ 57 w 910"/>
                <a:gd name="T77" fmla="*/ 1240 h 1240"/>
                <a:gd name="T78" fmla="*/ 853 w 910"/>
                <a:gd name="T79" fmla="*/ 1240 h 1240"/>
                <a:gd name="T80" fmla="*/ 910 w 910"/>
                <a:gd name="T81" fmla="*/ 1184 h 1240"/>
                <a:gd name="T82" fmla="*/ 878 w 910"/>
                <a:gd name="T83" fmla="*/ 1133 h 1240"/>
                <a:gd name="T84" fmla="*/ 878 w 910"/>
                <a:gd name="T85" fmla="*/ 858 h 1240"/>
                <a:gd name="T86" fmla="*/ 910 w 910"/>
                <a:gd name="T87" fmla="*/ 808 h 1240"/>
                <a:gd name="T88" fmla="*/ 878 w 910"/>
                <a:gd name="T89" fmla="*/ 757 h 1240"/>
                <a:gd name="T90" fmla="*/ 878 w 910"/>
                <a:gd name="T91" fmla="*/ 483 h 1240"/>
                <a:gd name="T92" fmla="*/ 910 w 910"/>
                <a:gd name="T93" fmla="*/ 432 h 1240"/>
                <a:gd name="T94" fmla="*/ 878 w 910"/>
                <a:gd name="T95" fmla="*/ 382 h 1240"/>
                <a:gd name="T96" fmla="*/ 878 w 910"/>
                <a:gd name="T97" fmla="*/ 107 h 1240"/>
                <a:gd name="T98" fmla="*/ 910 w 910"/>
                <a:gd name="T99" fmla="*/ 56 h 1240"/>
                <a:gd name="T100" fmla="*/ 853 w 910"/>
                <a:gd name="T101" fmla="*/ 0 h 1240"/>
                <a:gd name="T102" fmla="*/ 57 w 910"/>
                <a:gd name="T103" fmla="*/ 0 h 1240"/>
                <a:gd name="T104" fmla="*/ 0 w 910"/>
                <a:gd name="T105" fmla="*/ 56 h 1240"/>
                <a:gd name="T106" fmla="*/ 32 w 910"/>
                <a:gd name="T107" fmla="*/ 107 h 1240"/>
                <a:gd name="T108" fmla="*/ 32 w 910"/>
                <a:gd name="T109" fmla="*/ 382 h 1240"/>
                <a:gd name="T110" fmla="*/ 0 w 910"/>
                <a:gd name="T111" fmla="*/ 432 h 1240"/>
                <a:gd name="T112" fmla="*/ 32 w 910"/>
                <a:gd name="T113" fmla="*/ 483 h 1240"/>
                <a:gd name="T114" fmla="*/ 32 w 910"/>
                <a:gd name="T115" fmla="*/ 757 h 1240"/>
                <a:gd name="T116" fmla="*/ 0 w 910"/>
                <a:gd name="T117" fmla="*/ 808 h 1240"/>
                <a:gd name="T118" fmla="*/ 32 w 910"/>
                <a:gd name="T119" fmla="*/ 858 h 1240"/>
                <a:gd name="T120" fmla="*/ 32 w 910"/>
                <a:gd name="T121" fmla="*/ 1133 h 1240"/>
                <a:gd name="T122" fmla="*/ 0 w 910"/>
                <a:gd name="T123" fmla="*/ 1184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10" h="1240">
                  <a:moveTo>
                    <a:pt x="54" y="824"/>
                  </a:moveTo>
                  <a:cubicBezTo>
                    <a:pt x="46" y="823"/>
                    <a:pt x="40" y="816"/>
                    <a:pt x="40" y="808"/>
                  </a:cubicBezTo>
                  <a:cubicBezTo>
                    <a:pt x="40" y="800"/>
                    <a:pt x="46" y="793"/>
                    <a:pt x="54" y="792"/>
                  </a:cubicBezTo>
                  <a:cubicBezTo>
                    <a:pt x="64" y="791"/>
                    <a:pt x="72" y="782"/>
                    <a:pt x="72" y="772"/>
                  </a:cubicBezTo>
                  <a:cubicBezTo>
                    <a:pt x="72" y="468"/>
                    <a:pt x="72" y="468"/>
                    <a:pt x="72" y="468"/>
                  </a:cubicBezTo>
                  <a:cubicBezTo>
                    <a:pt x="72" y="458"/>
                    <a:pt x="64" y="449"/>
                    <a:pt x="54" y="448"/>
                  </a:cubicBezTo>
                  <a:cubicBezTo>
                    <a:pt x="46" y="447"/>
                    <a:pt x="40" y="440"/>
                    <a:pt x="40" y="432"/>
                  </a:cubicBezTo>
                  <a:cubicBezTo>
                    <a:pt x="40" y="424"/>
                    <a:pt x="46" y="417"/>
                    <a:pt x="54" y="416"/>
                  </a:cubicBezTo>
                  <a:cubicBezTo>
                    <a:pt x="64" y="415"/>
                    <a:pt x="72" y="406"/>
                    <a:pt x="72" y="39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82"/>
                    <a:pt x="64" y="74"/>
                    <a:pt x="54" y="72"/>
                  </a:cubicBezTo>
                  <a:cubicBezTo>
                    <a:pt x="46" y="71"/>
                    <a:pt x="40" y="64"/>
                    <a:pt x="40" y="56"/>
                  </a:cubicBezTo>
                  <a:cubicBezTo>
                    <a:pt x="40" y="47"/>
                    <a:pt x="48" y="40"/>
                    <a:pt x="57" y="40"/>
                  </a:cubicBezTo>
                  <a:cubicBezTo>
                    <a:pt x="853" y="40"/>
                    <a:pt x="853" y="40"/>
                    <a:pt x="853" y="40"/>
                  </a:cubicBezTo>
                  <a:cubicBezTo>
                    <a:pt x="862" y="40"/>
                    <a:pt x="870" y="47"/>
                    <a:pt x="870" y="56"/>
                  </a:cubicBezTo>
                  <a:cubicBezTo>
                    <a:pt x="870" y="64"/>
                    <a:pt x="864" y="71"/>
                    <a:pt x="856" y="72"/>
                  </a:cubicBezTo>
                  <a:cubicBezTo>
                    <a:pt x="846" y="74"/>
                    <a:pt x="838" y="82"/>
                    <a:pt x="838" y="92"/>
                  </a:cubicBezTo>
                  <a:cubicBezTo>
                    <a:pt x="838" y="396"/>
                    <a:pt x="838" y="396"/>
                    <a:pt x="838" y="396"/>
                  </a:cubicBezTo>
                  <a:cubicBezTo>
                    <a:pt x="838" y="406"/>
                    <a:pt x="846" y="415"/>
                    <a:pt x="856" y="416"/>
                  </a:cubicBezTo>
                  <a:cubicBezTo>
                    <a:pt x="864" y="417"/>
                    <a:pt x="870" y="424"/>
                    <a:pt x="870" y="432"/>
                  </a:cubicBezTo>
                  <a:cubicBezTo>
                    <a:pt x="870" y="440"/>
                    <a:pt x="864" y="447"/>
                    <a:pt x="856" y="448"/>
                  </a:cubicBezTo>
                  <a:cubicBezTo>
                    <a:pt x="846" y="449"/>
                    <a:pt x="838" y="458"/>
                    <a:pt x="838" y="468"/>
                  </a:cubicBezTo>
                  <a:cubicBezTo>
                    <a:pt x="838" y="772"/>
                    <a:pt x="838" y="772"/>
                    <a:pt x="838" y="772"/>
                  </a:cubicBezTo>
                  <a:cubicBezTo>
                    <a:pt x="838" y="782"/>
                    <a:pt x="846" y="791"/>
                    <a:pt x="856" y="792"/>
                  </a:cubicBezTo>
                  <a:cubicBezTo>
                    <a:pt x="864" y="793"/>
                    <a:pt x="870" y="800"/>
                    <a:pt x="870" y="808"/>
                  </a:cubicBezTo>
                  <a:cubicBezTo>
                    <a:pt x="870" y="816"/>
                    <a:pt x="864" y="823"/>
                    <a:pt x="856" y="824"/>
                  </a:cubicBezTo>
                  <a:cubicBezTo>
                    <a:pt x="846" y="825"/>
                    <a:pt x="838" y="834"/>
                    <a:pt x="838" y="844"/>
                  </a:cubicBezTo>
                  <a:cubicBezTo>
                    <a:pt x="838" y="1148"/>
                    <a:pt x="838" y="1148"/>
                    <a:pt x="838" y="1148"/>
                  </a:cubicBezTo>
                  <a:cubicBezTo>
                    <a:pt x="838" y="1158"/>
                    <a:pt x="846" y="1166"/>
                    <a:pt x="856" y="1168"/>
                  </a:cubicBezTo>
                  <a:cubicBezTo>
                    <a:pt x="864" y="1169"/>
                    <a:pt x="870" y="1176"/>
                    <a:pt x="870" y="1184"/>
                  </a:cubicBezTo>
                  <a:cubicBezTo>
                    <a:pt x="870" y="1193"/>
                    <a:pt x="862" y="1200"/>
                    <a:pt x="853" y="1200"/>
                  </a:cubicBezTo>
                  <a:cubicBezTo>
                    <a:pt x="57" y="1200"/>
                    <a:pt x="57" y="1200"/>
                    <a:pt x="57" y="1200"/>
                  </a:cubicBezTo>
                  <a:cubicBezTo>
                    <a:pt x="48" y="1200"/>
                    <a:pt x="40" y="1193"/>
                    <a:pt x="40" y="1184"/>
                  </a:cubicBezTo>
                  <a:cubicBezTo>
                    <a:pt x="40" y="1176"/>
                    <a:pt x="46" y="1169"/>
                    <a:pt x="54" y="1168"/>
                  </a:cubicBezTo>
                  <a:cubicBezTo>
                    <a:pt x="64" y="1166"/>
                    <a:pt x="72" y="1158"/>
                    <a:pt x="72" y="1148"/>
                  </a:cubicBezTo>
                  <a:cubicBezTo>
                    <a:pt x="72" y="844"/>
                    <a:pt x="72" y="844"/>
                    <a:pt x="72" y="844"/>
                  </a:cubicBezTo>
                  <a:cubicBezTo>
                    <a:pt x="72" y="834"/>
                    <a:pt x="64" y="825"/>
                    <a:pt x="54" y="824"/>
                  </a:cubicBezTo>
                  <a:close/>
                  <a:moveTo>
                    <a:pt x="0" y="1184"/>
                  </a:moveTo>
                  <a:cubicBezTo>
                    <a:pt x="0" y="1215"/>
                    <a:pt x="26" y="1240"/>
                    <a:pt x="57" y="1240"/>
                  </a:cubicBezTo>
                  <a:cubicBezTo>
                    <a:pt x="853" y="1240"/>
                    <a:pt x="853" y="1240"/>
                    <a:pt x="853" y="1240"/>
                  </a:cubicBezTo>
                  <a:cubicBezTo>
                    <a:pt x="884" y="1240"/>
                    <a:pt x="910" y="1215"/>
                    <a:pt x="910" y="1184"/>
                  </a:cubicBezTo>
                  <a:cubicBezTo>
                    <a:pt x="910" y="1162"/>
                    <a:pt x="897" y="1142"/>
                    <a:pt x="878" y="1133"/>
                  </a:cubicBezTo>
                  <a:cubicBezTo>
                    <a:pt x="878" y="858"/>
                    <a:pt x="878" y="858"/>
                    <a:pt x="878" y="858"/>
                  </a:cubicBezTo>
                  <a:cubicBezTo>
                    <a:pt x="897" y="849"/>
                    <a:pt x="910" y="830"/>
                    <a:pt x="910" y="808"/>
                  </a:cubicBezTo>
                  <a:cubicBezTo>
                    <a:pt x="910" y="786"/>
                    <a:pt x="897" y="767"/>
                    <a:pt x="878" y="757"/>
                  </a:cubicBezTo>
                  <a:cubicBezTo>
                    <a:pt x="878" y="483"/>
                    <a:pt x="878" y="483"/>
                    <a:pt x="878" y="483"/>
                  </a:cubicBezTo>
                  <a:cubicBezTo>
                    <a:pt x="897" y="473"/>
                    <a:pt x="910" y="454"/>
                    <a:pt x="910" y="432"/>
                  </a:cubicBezTo>
                  <a:cubicBezTo>
                    <a:pt x="910" y="410"/>
                    <a:pt x="897" y="391"/>
                    <a:pt x="878" y="382"/>
                  </a:cubicBezTo>
                  <a:cubicBezTo>
                    <a:pt x="878" y="107"/>
                    <a:pt x="878" y="107"/>
                    <a:pt x="878" y="107"/>
                  </a:cubicBezTo>
                  <a:cubicBezTo>
                    <a:pt x="897" y="98"/>
                    <a:pt x="910" y="78"/>
                    <a:pt x="910" y="56"/>
                  </a:cubicBezTo>
                  <a:cubicBezTo>
                    <a:pt x="910" y="25"/>
                    <a:pt x="884" y="0"/>
                    <a:pt x="853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5"/>
                    <a:pt x="0" y="56"/>
                  </a:cubicBezTo>
                  <a:cubicBezTo>
                    <a:pt x="0" y="78"/>
                    <a:pt x="13" y="98"/>
                    <a:pt x="32" y="107"/>
                  </a:cubicBezTo>
                  <a:cubicBezTo>
                    <a:pt x="32" y="382"/>
                    <a:pt x="32" y="382"/>
                    <a:pt x="32" y="382"/>
                  </a:cubicBezTo>
                  <a:cubicBezTo>
                    <a:pt x="13" y="391"/>
                    <a:pt x="0" y="410"/>
                    <a:pt x="0" y="432"/>
                  </a:cubicBezTo>
                  <a:cubicBezTo>
                    <a:pt x="0" y="454"/>
                    <a:pt x="13" y="473"/>
                    <a:pt x="32" y="483"/>
                  </a:cubicBezTo>
                  <a:cubicBezTo>
                    <a:pt x="32" y="757"/>
                    <a:pt x="32" y="757"/>
                    <a:pt x="32" y="757"/>
                  </a:cubicBezTo>
                  <a:cubicBezTo>
                    <a:pt x="13" y="767"/>
                    <a:pt x="0" y="786"/>
                    <a:pt x="0" y="808"/>
                  </a:cubicBezTo>
                  <a:cubicBezTo>
                    <a:pt x="0" y="830"/>
                    <a:pt x="13" y="849"/>
                    <a:pt x="32" y="858"/>
                  </a:cubicBezTo>
                  <a:cubicBezTo>
                    <a:pt x="32" y="1133"/>
                    <a:pt x="32" y="1133"/>
                    <a:pt x="32" y="1133"/>
                  </a:cubicBezTo>
                  <a:cubicBezTo>
                    <a:pt x="13" y="1142"/>
                    <a:pt x="0" y="1162"/>
                    <a:pt x="0" y="118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2" name="Freeform 412"/>
            <p:cNvSpPr>
              <a:spLocks noEditPoints="1"/>
            </p:cNvSpPr>
            <p:nvPr/>
          </p:nvSpPr>
          <p:spPr bwMode="auto">
            <a:xfrm>
              <a:off x="2971801" y="3241675"/>
              <a:ext cx="111125" cy="144463"/>
            </a:xfrm>
            <a:custGeom>
              <a:avLst/>
              <a:gdLst>
                <a:gd name="T0" fmla="*/ 280 w 320"/>
                <a:gd name="T1" fmla="*/ 255 h 416"/>
                <a:gd name="T2" fmla="*/ 245 w 320"/>
                <a:gd name="T3" fmla="*/ 340 h 416"/>
                <a:gd name="T4" fmla="*/ 161 w 320"/>
                <a:gd name="T5" fmla="*/ 376 h 416"/>
                <a:gd name="T6" fmla="*/ 76 w 320"/>
                <a:gd name="T7" fmla="*/ 341 h 416"/>
                <a:gd name="T8" fmla="*/ 40 w 320"/>
                <a:gd name="T9" fmla="*/ 256 h 416"/>
                <a:gd name="T10" fmla="*/ 159 w 320"/>
                <a:gd name="T11" fmla="*/ 48 h 416"/>
                <a:gd name="T12" fmla="*/ 280 w 320"/>
                <a:gd name="T13" fmla="*/ 255 h 416"/>
                <a:gd name="T14" fmla="*/ 147 w 320"/>
                <a:gd name="T15" fmla="*/ 6 h 416"/>
                <a:gd name="T16" fmla="*/ 0 w 320"/>
                <a:gd name="T17" fmla="*/ 257 h 416"/>
                <a:gd name="T18" fmla="*/ 48 w 320"/>
                <a:gd name="T19" fmla="*/ 369 h 416"/>
                <a:gd name="T20" fmla="*/ 160 w 320"/>
                <a:gd name="T21" fmla="*/ 416 h 416"/>
                <a:gd name="T22" fmla="*/ 161 w 320"/>
                <a:gd name="T23" fmla="*/ 416 h 416"/>
                <a:gd name="T24" fmla="*/ 274 w 320"/>
                <a:gd name="T25" fmla="*/ 368 h 416"/>
                <a:gd name="T26" fmla="*/ 320 w 320"/>
                <a:gd name="T27" fmla="*/ 255 h 416"/>
                <a:gd name="T28" fmla="*/ 171 w 320"/>
                <a:gd name="T29" fmla="*/ 5 h 416"/>
                <a:gd name="T30" fmla="*/ 147 w 320"/>
                <a:gd name="T31" fmla="*/ 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0" h="416">
                  <a:moveTo>
                    <a:pt x="280" y="255"/>
                  </a:moveTo>
                  <a:cubicBezTo>
                    <a:pt x="280" y="287"/>
                    <a:pt x="268" y="317"/>
                    <a:pt x="245" y="340"/>
                  </a:cubicBezTo>
                  <a:cubicBezTo>
                    <a:pt x="223" y="363"/>
                    <a:pt x="193" y="376"/>
                    <a:pt x="161" y="376"/>
                  </a:cubicBezTo>
                  <a:cubicBezTo>
                    <a:pt x="129" y="376"/>
                    <a:pt x="99" y="364"/>
                    <a:pt x="76" y="341"/>
                  </a:cubicBezTo>
                  <a:cubicBezTo>
                    <a:pt x="53" y="319"/>
                    <a:pt x="41" y="288"/>
                    <a:pt x="40" y="256"/>
                  </a:cubicBezTo>
                  <a:cubicBezTo>
                    <a:pt x="40" y="164"/>
                    <a:pt x="127" y="77"/>
                    <a:pt x="159" y="48"/>
                  </a:cubicBezTo>
                  <a:cubicBezTo>
                    <a:pt x="192" y="77"/>
                    <a:pt x="280" y="163"/>
                    <a:pt x="280" y="255"/>
                  </a:cubicBezTo>
                  <a:close/>
                  <a:moveTo>
                    <a:pt x="147" y="6"/>
                  </a:moveTo>
                  <a:cubicBezTo>
                    <a:pt x="141" y="10"/>
                    <a:pt x="0" y="124"/>
                    <a:pt x="0" y="257"/>
                  </a:cubicBezTo>
                  <a:cubicBezTo>
                    <a:pt x="1" y="299"/>
                    <a:pt x="17" y="339"/>
                    <a:pt x="48" y="369"/>
                  </a:cubicBezTo>
                  <a:cubicBezTo>
                    <a:pt x="78" y="399"/>
                    <a:pt x="118" y="416"/>
                    <a:pt x="160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204" y="416"/>
                    <a:pt x="244" y="399"/>
                    <a:pt x="274" y="368"/>
                  </a:cubicBezTo>
                  <a:cubicBezTo>
                    <a:pt x="304" y="338"/>
                    <a:pt x="320" y="298"/>
                    <a:pt x="320" y="255"/>
                  </a:cubicBezTo>
                  <a:cubicBezTo>
                    <a:pt x="319" y="122"/>
                    <a:pt x="177" y="10"/>
                    <a:pt x="171" y="5"/>
                  </a:cubicBezTo>
                  <a:cubicBezTo>
                    <a:pt x="164" y="0"/>
                    <a:pt x="154" y="0"/>
                    <a:pt x="147" y="6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3" name="Freeform 413"/>
            <p:cNvSpPr>
              <a:spLocks/>
            </p:cNvSpPr>
            <p:nvPr/>
          </p:nvSpPr>
          <p:spPr bwMode="auto">
            <a:xfrm>
              <a:off x="2901951" y="3128963"/>
              <a:ext cx="247650" cy="14288"/>
            </a:xfrm>
            <a:custGeom>
              <a:avLst/>
              <a:gdLst>
                <a:gd name="T0" fmla="*/ 20 w 711"/>
                <a:gd name="T1" fmla="*/ 40 h 40"/>
                <a:gd name="T2" fmla="*/ 691 w 711"/>
                <a:gd name="T3" fmla="*/ 40 h 40"/>
                <a:gd name="T4" fmla="*/ 711 w 711"/>
                <a:gd name="T5" fmla="*/ 20 h 40"/>
                <a:gd name="T6" fmla="*/ 691 w 711"/>
                <a:gd name="T7" fmla="*/ 0 h 40"/>
                <a:gd name="T8" fmla="*/ 20 w 711"/>
                <a:gd name="T9" fmla="*/ 0 h 40"/>
                <a:gd name="T10" fmla="*/ 0 w 711"/>
                <a:gd name="T11" fmla="*/ 20 h 40"/>
                <a:gd name="T12" fmla="*/ 20 w 711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1" h="40">
                  <a:moveTo>
                    <a:pt x="20" y="40"/>
                  </a:moveTo>
                  <a:cubicBezTo>
                    <a:pt x="691" y="40"/>
                    <a:pt x="691" y="40"/>
                    <a:pt x="691" y="40"/>
                  </a:cubicBezTo>
                  <a:cubicBezTo>
                    <a:pt x="702" y="40"/>
                    <a:pt x="711" y="31"/>
                    <a:pt x="711" y="20"/>
                  </a:cubicBezTo>
                  <a:cubicBezTo>
                    <a:pt x="711" y="8"/>
                    <a:pt x="702" y="0"/>
                    <a:pt x="69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4" name="Freeform 414"/>
            <p:cNvSpPr>
              <a:spLocks/>
            </p:cNvSpPr>
            <p:nvPr/>
          </p:nvSpPr>
          <p:spPr bwMode="auto">
            <a:xfrm>
              <a:off x="2901951" y="3486150"/>
              <a:ext cx="247650" cy="12700"/>
            </a:xfrm>
            <a:custGeom>
              <a:avLst/>
              <a:gdLst>
                <a:gd name="T0" fmla="*/ 20 w 711"/>
                <a:gd name="T1" fmla="*/ 40 h 40"/>
                <a:gd name="T2" fmla="*/ 691 w 711"/>
                <a:gd name="T3" fmla="*/ 40 h 40"/>
                <a:gd name="T4" fmla="*/ 711 w 711"/>
                <a:gd name="T5" fmla="*/ 20 h 40"/>
                <a:gd name="T6" fmla="*/ 691 w 711"/>
                <a:gd name="T7" fmla="*/ 0 h 40"/>
                <a:gd name="T8" fmla="*/ 20 w 711"/>
                <a:gd name="T9" fmla="*/ 0 h 40"/>
                <a:gd name="T10" fmla="*/ 0 w 711"/>
                <a:gd name="T11" fmla="*/ 20 h 40"/>
                <a:gd name="T12" fmla="*/ 20 w 711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1" h="40">
                  <a:moveTo>
                    <a:pt x="20" y="40"/>
                  </a:moveTo>
                  <a:cubicBezTo>
                    <a:pt x="691" y="40"/>
                    <a:pt x="691" y="40"/>
                    <a:pt x="691" y="40"/>
                  </a:cubicBezTo>
                  <a:cubicBezTo>
                    <a:pt x="702" y="40"/>
                    <a:pt x="711" y="31"/>
                    <a:pt x="711" y="20"/>
                  </a:cubicBezTo>
                  <a:cubicBezTo>
                    <a:pt x="711" y="9"/>
                    <a:pt x="702" y="0"/>
                    <a:pt x="69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34" name="Группа 1933"/>
          <p:cNvGrpSpPr/>
          <p:nvPr/>
        </p:nvGrpSpPr>
        <p:grpSpPr>
          <a:xfrm>
            <a:off x="3505201" y="3133725"/>
            <a:ext cx="430213" cy="363538"/>
            <a:chOff x="3505201" y="3133725"/>
            <a:chExt cx="430213" cy="363538"/>
          </a:xfrm>
        </p:grpSpPr>
        <p:sp>
          <p:nvSpPr>
            <p:cNvPr id="1915" name="Freeform 415"/>
            <p:cNvSpPr>
              <a:spLocks noEditPoints="1"/>
            </p:cNvSpPr>
            <p:nvPr/>
          </p:nvSpPr>
          <p:spPr bwMode="auto">
            <a:xfrm>
              <a:off x="3505201" y="3133725"/>
              <a:ext cx="430213" cy="363538"/>
            </a:xfrm>
            <a:custGeom>
              <a:avLst/>
              <a:gdLst>
                <a:gd name="T0" fmla="*/ 255 w 1240"/>
                <a:gd name="T1" fmla="*/ 498 h 1050"/>
                <a:gd name="T2" fmla="*/ 221 w 1240"/>
                <a:gd name="T3" fmla="*/ 555 h 1050"/>
                <a:gd name="T4" fmla="*/ 221 w 1240"/>
                <a:gd name="T5" fmla="*/ 803 h 1050"/>
                <a:gd name="T6" fmla="*/ 255 w 1240"/>
                <a:gd name="T7" fmla="*/ 860 h 1050"/>
                <a:gd name="T8" fmla="*/ 40 w 1240"/>
                <a:gd name="T9" fmla="*/ 679 h 1050"/>
                <a:gd name="T10" fmla="*/ 933 w 1240"/>
                <a:gd name="T11" fmla="*/ 394 h 1050"/>
                <a:gd name="T12" fmla="*/ 945 w 1240"/>
                <a:gd name="T13" fmla="*/ 478 h 1050"/>
                <a:gd name="T14" fmla="*/ 945 w 1240"/>
                <a:gd name="T15" fmla="*/ 783 h 1050"/>
                <a:gd name="T16" fmla="*/ 797 w 1240"/>
                <a:gd name="T17" fmla="*/ 1010 h 1050"/>
                <a:gd name="T18" fmla="*/ 295 w 1240"/>
                <a:gd name="T19" fmla="*/ 862 h 1050"/>
                <a:gd name="T20" fmla="*/ 295 w 1240"/>
                <a:gd name="T21" fmla="*/ 575 h 1050"/>
                <a:gd name="T22" fmla="*/ 295 w 1240"/>
                <a:gd name="T23" fmla="*/ 394 h 1050"/>
                <a:gd name="T24" fmla="*/ 933 w 1240"/>
                <a:gd name="T25" fmla="*/ 394 h 1050"/>
                <a:gd name="T26" fmla="*/ 725 w 1240"/>
                <a:gd name="T27" fmla="*/ 275 h 1050"/>
                <a:gd name="T28" fmla="*/ 933 w 1240"/>
                <a:gd name="T29" fmla="*/ 275 h 1050"/>
                <a:gd name="T30" fmla="*/ 933 w 1240"/>
                <a:gd name="T31" fmla="*/ 354 h 1050"/>
                <a:gd name="T32" fmla="*/ 268 w 1240"/>
                <a:gd name="T33" fmla="*/ 315 h 1050"/>
                <a:gd name="T34" fmla="*/ 768 w 1240"/>
                <a:gd name="T35" fmla="*/ 61 h 1050"/>
                <a:gd name="T36" fmla="*/ 814 w 1240"/>
                <a:gd name="T37" fmla="*/ 61 h 1050"/>
                <a:gd name="T38" fmla="*/ 748 w 1240"/>
                <a:gd name="T39" fmla="*/ 235 h 1050"/>
                <a:gd name="T40" fmla="*/ 1019 w 1240"/>
                <a:gd name="T41" fmla="*/ 498 h 1050"/>
                <a:gd name="T42" fmla="*/ 1019 w 1240"/>
                <a:gd name="T43" fmla="*/ 860 h 1050"/>
                <a:gd name="T44" fmla="*/ 985 w 1240"/>
                <a:gd name="T45" fmla="*/ 803 h 1050"/>
                <a:gd name="T46" fmla="*/ 1142 w 1240"/>
                <a:gd name="T47" fmla="*/ 679 h 1050"/>
                <a:gd name="T48" fmla="*/ 985 w 1240"/>
                <a:gd name="T49" fmla="*/ 555 h 1050"/>
                <a:gd name="T50" fmla="*/ 1019 w 1240"/>
                <a:gd name="T51" fmla="*/ 498 h 1050"/>
                <a:gd name="T52" fmla="*/ 1019 w 1240"/>
                <a:gd name="T53" fmla="*/ 595 h 1050"/>
                <a:gd name="T54" fmla="*/ 1019 w 1240"/>
                <a:gd name="T55" fmla="*/ 763 h 1050"/>
                <a:gd name="T56" fmla="*/ 985 w 1240"/>
                <a:gd name="T57" fmla="*/ 595 h 1050"/>
                <a:gd name="T58" fmla="*/ 221 w 1240"/>
                <a:gd name="T59" fmla="*/ 763 h 1050"/>
                <a:gd name="T60" fmla="*/ 221 w 1240"/>
                <a:gd name="T61" fmla="*/ 595 h 1050"/>
                <a:gd name="T62" fmla="*/ 255 w 1240"/>
                <a:gd name="T63" fmla="*/ 763 h 1050"/>
                <a:gd name="T64" fmla="*/ 259 w 1240"/>
                <a:gd name="T65" fmla="*/ 900 h 1050"/>
                <a:gd name="T66" fmla="*/ 797 w 1240"/>
                <a:gd name="T67" fmla="*/ 1050 h 1050"/>
                <a:gd name="T68" fmla="*/ 1019 w 1240"/>
                <a:gd name="T69" fmla="*/ 900 h 1050"/>
                <a:gd name="T70" fmla="*/ 1019 w 1240"/>
                <a:gd name="T71" fmla="*/ 458 h 1050"/>
                <a:gd name="T72" fmla="*/ 985 w 1240"/>
                <a:gd name="T73" fmla="*/ 375 h 1050"/>
                <a:gd name="T74" fmla="*/ 933 w 1240"/>
                <a:gd name="T75" fmla="*/ 235 h 1050"/>
                <a:gd name="T76" fmla="*/ 854 w 1240"/>
                <a:gd name="T77" fmla="*/ 56 h 1050"/>
                <a:gd name="T78" fmla="*/ 728 w 1240"/>
                <a:gd name="T79" fmla="*/ 56 h 1050"/>
                <a:gd name="T80" fmla="*/ 307 w 1240"/>
                <a:gd name="T81" fmla="*/ 235 h 1050"/>
                <a:gd name="T82" fmla="*/ 255 w 1240"/>
                <a:gd name="T83" fmla="*/ 375 h 1050"/>
                <a:gd name="T84" fmla="*/ 221 w 1240"/>
                <a:gd name="T85" fmla="*/ 458 h 1050"/>
                <a:gd name="T86" fmla="*/ 221 w 1240"/>
                <a:gd name="T87" fmla="*/ 900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0" h="1050">
                  <a:moveTo>
                    <a:pt x="221" y="498"/>
                  </a:moveTo>
                  <a:cubicBezTo>
                    <a:pt x="255" y="498"/>
                    <a:pt x="255" y="498"/>
                    <a:pt x="255" y="498"/>
                  </a:cubicBezTo>
                  <a:cubicBezTo>
                    <a:pt x="255" y="555"/>
                    <a:pt x="255" y="555"/>
                    <a:pt x="255" y="555"/>
                  </a:cubicBezTo>
                  <a:cubicBezTo>
                    <a:pt x="221" y="555"/>
                    <a:pt x="221" y="555"/>
                    <a:pt x="221" y="555"/>
                  </a:cubicBezTo>
                  <a:cubicBezTo>
                    <a:pt x="153" y="555"/>
                    <a:pt x="98" y="611"/>
                    <a:pt x="98" y="679"/>
                  </a:cubicBezTo>
                  <a:cubicBezTo>
                    <a:pt x="98" y="747"/>
                    <a:pt x="153" y="803"/>
                    <a:pt x="221" y="803"/>
                  </a:cubicBezTo>
                  <a:cubicBezTo>
                    <a:pt x="255" y="803"/>
                    <a:pt x="255" y="803"/>
                    <a:pt x="255" y="803"/>
                  </a:cubicBezTo>
                  <a:cubicBezTo>
                    <a:pt x="255" y="860"/>
                    <a:pt x="255" y="860"/>
                    <a:pt x="255" y="860"/>
                  </a:cubicBezTo>
                  <a:cubicBezTo>
                    <a:pt x="221" y="860"/>
                    <a:pt x="221" y="860"/>
                    <a:pt x="221" y="860"/>
                  </a:cubicBezTo>
                  <a:cubicBezTo>
                    <a:pt x="121" y="860"/>
                    <a:pt x="40" y="779"/>
                    <a:pt x="40" y="679"/>
                  </a:cubicBezTo>
                  <a:cubicBezTo>
                    <a:pt x="40" y="579"/>
                    <a:pt x="121" y="498"/>
                    <a:pt x="221" y="498"/>
                  </a:cubicBezTo>
                  <a:close/>
                  <a:moveTo>
                    <a:pt x="933" y="394"/>
                  </a:moveTo>
                  <a:cubicBezTo>
                    <a:pt x="945" y="394"/>
                    <a:pt x="945" y="394"/>
                    <a:pt x="945" y="394"/>
                  </a:cubicBezTo>
                  <a:cubicBezTo>
                    <a:pt x="945" y="478"/>
                    <a:pt x="945" y="478"/>
                    <a:pt x="945" y="478"/>
                  </a:cubicBezTo>
                  <a:cubicBezTo>
                    <a:pt x="945" y="575"/>
                    <a:pt x="945" y="575"/>
                    <a:pt x="945" y="575"/>
                  </a:cubicBezTo>
                  <a:cubicBezTo>
                    <a:pt x="945" y="783"/>
                    <a:pt x="945" y="783"/>
                    <a:pt x="945" y="783"/>
                  </a:cubicBezTo>
                  <a:cubicBezTo>
                    <a:pt x="945" y="862"/>
                    <a:pt x="945" y="862"/>
                    <a:pt x="945" y="862"/>
                  </a:cubicBezTo>
                  <a:cubicBezTo>
                    <a:pt x="945" y="943"/>
                    <a:pt x="878" y="1010"/>
                    <a:pt x="797" y="1010"/>
                  </a:cubicBezTo>
                  <a:cubicBezTo>
                    <a:pt x="443" y="1010"/>
                    <a:pt x="443" y="1010"/>
                    <a:pt x="443" y="1010"/>
                  </a:cubicBezTo>
                  <a:cubicBezTo>
                    <a:pt x="362" y="1010"/>
                    <a:pt x="295" y="943"/>
                    <a:pt x="295" y="862"/>
                  </a:cubicBezTo>
                  <a:cubicBezTo>
                    <a:pt x="295" y="783"/>
                    <a:pt x="295" y="783"/>
                    <a:pt x="295" y="783"/>
                  </a:cubicBezTo>
                  <a:cubicBezTo>
                    <a:pt x="295" y="575"/>
                    <a:pt x="295" y="575"/>
                    <a:pt x="295" y="575"/>
                  </a:cubicBezTo>
                  <a:cubicBezTo>
                    <a:pt x="295" y="478"/>
                    <a:pt x="295" y="478"/>
                    <a:pt x="295" y="478"/>
                  </a:cubicBezTo>
                  <a:cubicBezTo>
                    <a:pt x="295" y="394"/>
                    <a:pt x="295" y="394"/>
                    <a:pt x="295" y="394"/>
                  </a:cubicBezTo>
                  <a:cubicBezTo>
                    <a:pt x="307" y="394"/>
                    <a:pt x="307" y="394"/>
                    <a:pt x="307" y="394"/>
                  </a:cubicBezTo>
                  <a:cubicBezTo>
                    <a:pt x="933" y="394"/>
                    <a:pt x="933" y="394"/>
                    <a:pt x="933" y="394"/>
                  </a:cubicBezTo>
                  <a:close/>
                  <a:moveTo>
                    <a:pt x="307" y="275"/>
                  </a:moveTo>
                  <a:cubicBezTo>
                    <a:pt x="725" y="275"/>
                    <a:pt x="725" y="275"/>
                    <a:pt x="725" y="275"/>
                  </a:cubicBezTo>
                  <a:cubicBezTo>
                    <a:pt x="857" y="275"/>
                    <a:pt x="857" y="275"/>
                    <a:pt x="857" y="275"/>
                  </a:cubicBezTo>
                  <a:cubicBezTo>
                    <a:pt x="933" y="275"/>
                    <a:pt x="933" y="275"/>
                    <a:pt x="933" y="275"/>
                  </a:cubicBezTo>
                  <a:cubicBezTo>
                    <a:pt x="955" y="275"/>
                    <a:pt x="972" y="293"/>
                    <a:pt x="972" y="315"/>
                  </a:cubicBezTo>
                  <a:cubicBezTo>
                    <a:pt x="972" y="336"/>
                    <a:pt x="955" y="354"/>
                    <a:pt x="933" y="354"/>
                  </a:cubicBezTo>
                  <a:cubicBezTo>
                    <a:pt x="307" y="354"/>
                    <a:pt x="307" y="354"/>
                    <a:pt x="307" y="354"/>
                  </a:cubicBezTo>
                  <a:cubicBezTo>
                    <a:pt x="285" y="354"/>
                    <a:pt x="268" y="336"/>
                    <a:pt x="268" y="315"/>
                  </a:cubicBezTo>
                  <a:cubicBezTo>
                    <a:pt x="268" y="293"/>
                    <a:pt x="285" y="275"/>
                    <a:pt x="307" y="275"/>
                  </a:cubicBezTo>
                  <a:close/>
                  <a:moveTo>
                    <a:pt x="768" y="61"/>
                  </a:moveTo>
                  <a:cubicBezTo>
                    <a:pt x="769" y="49"/>
                    <a:pt x="779" y="40"/>
                    <a:pt x="791" y="40"/>
                  </a:cubicBezTo>
                  <a:cubicBezTo>
                    <a:pt x="803" y="40"/>
                    <a:pt x="813" y="49"/>
                    <a:pt x="814" y="61"/>
                  </a:cubicBezTo>
                  <a:cubicBezTo>
                    <a:pt x="834" y="235"/>
                    <a:pt x="834" y="235"/>
                    <a:pt x="834" y="235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68" y="61"/>
                    <a:pt x="768" y="61"/>
                    <a:pt x="768" y="61"/>
                  </a:cubicBezTo>
                  <a:close/>
                  <a:moveTo>
                    <a:pt x="1019" y="498"/>
                  </a:moveTo>
                  <a:cubicBezTo>
                    <a:pt x="1119" y="498"/>
                    <a:pt x="1200" y="579"/>
                    <a:pt x="1200" y="679"/>
                  </a:cubicBezTo>
                  <a:cubicBezTo>
                    <a:pt x="1200" y="779"/>
                    <a:pt x="1119" y="860"/>
                    <a:pt x="1019" y="860"/>
                  </a:cubicBezTo>
                  <a:cubicBezTo>
                    <a:pt x="985" y="860"/>
                    <a:pt x="985" y="860"/>
                    <a:pt x="985" y="860"/>
                  </a:cubicBezTo>
                  <a:cubicBezTo>
                    <a:pt x="985" y="803"/>
                    <a:pt x="985" y="803"/>
                    <a:pt x="985" y="803"/>
                  </a:cubicBezTo>
                  <a:cubicBezTo>
                    <a:pt x="1019" y="803"/>
                    <a:pt x="1019" y="803"/>
                    <a:pt x="1019" y="803"/>
                  </a:cubicBezTo>
                  <a:cubicBezTo>
                    <a:pt x="1087" y="803"/>
                    <a:pt x="1142" y="747"/>
                    <a:pt x="1142" y="679"/>
                  </a:cubicBezTo>
                  <a:cubicBezTo>
                    <a:pt x="1142" y="611"/>
                    <a:pt x="1087" y="555"/>
                    <a:pt x="1019" y="555"/>
                  </a:cubicBezTo>
                  <a:cubicBezTo>
                    <a:pt x="985" y="555"/>
                    <a:pt x="985" y="555"/>
                    <a:pt x="985" y="555"/>
                  </a:cubicBezTo>
                  <a:cubicBezTo>
                    <a:pt x="985" y="498"/>
                    <a:pt x="985" y="498"/>
                    <a:pt x="985" y="498"/>
                  </a:cubicBezTo>
                  <a:cubicBezTo>
                    <a:pt x="1019" y="498"/>
                    <a:pt x="1019" y="498"/>
                    <a:pt x="1019" y="498"/>
                  </a:cubicBezTo>
                  <a:close/>
                  <a:moveTo>
                    <a:pt x="985" y="595"/>
                  </a:moveTo>
                  <a:cubicBezTo>
                    <a:pt x="1019" y="595"/>
                    <a:pt x="1019" y="595"/>
                    <a:pt x="1019" y="595"/>
                  </a:cubicBezTo>
                  <a:cubicBezTo>
                    <a:pt x="1065" y="595"/>
                    <a:pt x="1102" y="633"/>
                    <a:pt x="1102" y="679"/>
                  </a:cubicBezTo>
                  <a:cubicBezTo>
                    <a:pt x="1102" y="725"/>
                    <a:pt x="1065" y="763"/>
                    <a:pt x="1019" y="763"/>
                  </a:cubicBezTo>
                  <a:cubicBezTo>
                    <a:pt x="985" y="763"/>
                    <a:pt x="985" y="763"/>
                    <a:pt x="985" y="763"/>
                  </a:cubicBezTo>
                  <a:cubicBezTo>
                    <a:pt x="985" y="595"/>
                    <a:pt x="985" y="595"/>
                    <a:pt x="985" y="595"/>
                  </a:cubicBezTo>
                  <a:close/>
                  <a:moveTo>
                    <a:pt x="255" y="763"/>
                  </a:moveTo>
                  <a:cubicBezTo>
                    <a:pt x="221" y="763"/>
                    <a:pt x="221" y="763"/>
                    <a:pt x="221" y="763"/>
                  </a:cubicBezTo>
                  <a:cubicBezTo>
                    <a:pt x="175" y="763"/>
                    <a:pt x="138" y="725"/>
                    <a:pt x="138" y="679"/>
                  </a:cubicBezTo>
                  <a:cubicBezTo>
                    <a:pt x="138" y="633"/>
                    <a:pt x="175" y="595"/>
                    <a:pt x="221" y="595"/>
                  </a:cubicBezTo>
                  <a:cubicBezTo>
                    <a:pt x="255" y="595"/>
                    <a:pt x="255" y="595"/>
                    <a:pt x="255" y="595"/>
                  </a:cubicBezTo>
                  <a:cubicBezTo>
                    <a:pt x="255" y="763"/>
                    <a:pt x="255" y="763"/>
                    <a:pt x="255" y="763"/>
                  </a:cubicBezTo>
                  <a:close/>
                  <a:moveTo>
                    <a:pt x="221" y="900"/>
                  </a:moveTo>
                  <a:cubicBezTo>
                    <a:pt x="259" y="900"/>
                    <a:pt x="259" y="900"/>
                    <a:pt x="259" y="900"/>
                  </a:cubicBezTo>
                  <a:cubicBezTo>
                    <a:pt x="277" y="986"/>
                    <a:pt x="353" y="1050"/>
                    <a:pt x="443" y="1050"/>
                  </a:cubicBezTo>
                  <a:cubicBezTo>
                    <a:pt x="797" y="1050"/>
                    <a:pt x="797" y="1050"/>
                    <a:pt x="797" y="1050"/>
                  </a:cubicBezTo>
                  <a:cubicBezTo>
                    <a:pt x="887" y="1050"/>
                    <a:pt x="963" y="986"/>
                    <a:pt x="981" y="900"/>
                  </a:cubicBezTo>
                  <a:cubicBezTo>
                    <a:pt x="1019" y="900"/>
                    <a:pt x="1019" y="900"/>
                    <a:pt x="1019" y="900"/>
                  </a:cubicBezTo>
                  <a:cubicBezTo>
                    <a:pt x="1141" y="900"/>
                    <a:pt x="1240" y="801"/>
                    <a:pt x="1240" y="679"/>
                  </a:cubicBezTo>
                  <a:cubicBezTo>
                    <a:pt x="1240" y="557"/>
                    <a:pt x="1141" y="458"/>
                    <a:pt x="1019" y="458"/>
                  </a:cubicBezTo>
                  <a:cubicBezTo>
                    <a:pt x="985" y="458"/>
                    <a:pt x="985" y="458"/>
                    <a:pt x="985" y="458"/>
                  </a:cubicBezTo>
                  <a:cubicBezTo>
                    <a:pt x="985" y="375"/>
                    <a:pt x="985" y="375"/>
                    <a:pt x="985" y="375"/>
                  </a:cubicBezTo>
                  <a:cubicBezTo>
                    <a:pt x="1002" y="360"/>
                    <a:pt x="1012" y="339"/>
                    <a:pt x="1012" y="315"/>
                  </a:cubicBezTo>
                  <a:cubicBezTo>
                    <a:pt x="1012" y="271"/>
                    <a:pt x="977" y="235"/>
                    <a:pt x="933" y="235"/>
                  </a:cubicBezTo>
                  <a:cubicBezTo>
                    <a:pt x="874" y="235"/>
                    <a:pt x="874" y="235"/>
                    <a:pt x="874" y="235"/>
                  </a:cubicBezTo>
                  <a:cubicBezTo>
                    <a:pt x="854" y="56"/>
                    <a:pt x="854" y="56"/>
                    <a:pt x="854" y="56"/>
                  </a:cubicBezTo>
                  <a:cubicBezTo>
                    <a:pt x="850" y="24"/>
                    <a:pt x="823" y="0"/>
                    <a:pt x="791" y="0"/>
                  </a:cubicBezTo>
                  <a:cubicBezTo>
                    <a:pt x="759" y="0"/>
                    <a:pt x="732" y="24"/>
                    <a:pt x="728" y="56"/>
                  </a:cubicBezTo>
                  <a:cubicBezTo>
                    <a:pt x="707" y="235"/>
                    <a:pt x="707" y="235"/>
                    <a:pt x="707" y="235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263" y="235"/>
                    <a:pt x="228" y="271"/>
                    <a:pt x="228" y="315"/>
                  </a:cubicBezTo>
                  <a:cubicBezTo>
                    <a:pt x="228" y="339"/>
                    <a:pt x="238" y="360"/>
                    <a:pt x="255" y="375"/>
                  </a:cubicBezTo>
                  <a:cubicBezTo>
                    <a:pt x="255" y="458"/>
                    <a:pt x="255" y="458"/>
                    <a:pt x="255" y="458"/>
                  </a:cubicBezTo>
                  <a:cubicBezTo>
                    <a:pt x="221" y="458"/>
                    <a:pt x="221" y="458"/>
                    <a:pt x="221" y="458"/>
                  </a:cubicBezTo>
                  <a:cubicBezTo>
                    <a:pt x="99" y="458"/>
                    <a:pt x="0" y="557"/>
                    <a:pt x="0" y="679"/>
                  </a:cubicBezTo>
                  <a:cubicBezTo>
                    <a:pt x="0" y="801"/>
                    <a:pt x="99" y="900"/>
                    <a:pt x="221" y="90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6" name="Freeform 416"/>
            <p:cNvSpPr>
              <a:spLocks/>
            </p:cNvSpPr>
            <p:nvPr/>
          </p:nvSpPr>
          <p:spPr bwMode="auto">
            <a:xfrm>
              <a:off x="3756026" y="3287713"/>
              <a:ext cx="42863" cy="12700"/>
            </a:xfrm>
            <a:custGeom>
              <a:avLst/>
              <a:gdLst>
                <a:gd name="T0" fmla="*/ 20 w 124"/>
                <a:gd name="T1" fmla="*/ 40 h 40"/>
                <a:gd name="T2" fmla="*/ 104 w 124"/>
                <a:gd name="T3" fmla="*/ 40 h 40"/>
                <a:gd name="T4" fmla="*/ 124 w 124"/>
                <a:gd name="T5" fmla="*/ 20 h 40"/>
                <a:gd name="T6" fmla="*/ 104 w 124"/>
                <a:gd name="T7" fmla="*/ 0 h 40"/>
                <a:gd name="T8" fmla="*/ 20 w 124"/>
                <a:gd name="T9" fmla="*/ 0 h 40"/>
                <a:gd name="T10" fmla="*/ 0 w 124"/>
                <a:gd name="T11" fmla="*/ 20 h 40"/>
                <a:gd name="T12" fmla="*/ 20 w 124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40">
                  <a:moveTo>
                    <a:pt x="20" y="40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15" y="40"/>
                    <a:pt x="124" y="31"/>
                    <a:pt x="124" y="20"/>
                  </a:cubicBezTo>
                  <a:cubicBezTo>
                    <a:pt x="124" y="9"/>
                    <a:pt x="115" y="0"/>
                    <a:pt x="10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7" name="Freeform 417"/>
            <p:cNvSpPr>
              <a:spLocks/>
            </p:cNvSpPr>
            <p:nvPr/>
          </p:nvSpPr>
          <p:spPr bwMode="auto">
            <a:xfrm>
              <a:off x="3756026" y="3317875"/>
              <a:ext cx="42863" cy="14288"/>
            </a:xfrm>
            <a:custGeom>
              <a:avLst/>
              <a:gdLst>
                <a:gd name="T0" fmla="*/ 20 w 124"/>
                <a:gd name="T1" fmla="*/ 40 h 40"/>
                <a:gd name="T2" fmla="*/ 104 w 124"/>
                <a:gd name="T3" fmla="*/ 40 h 40"/>
                <a:gd name="T4" fmla="*/ 124 w 124"/>
                <a:gd name="T5" fmla="*/ 20 h 40"/>
                <a:gd name="T6" fmla="*/ 104 w 124"/>
                <a:gd name="T7" fmla="*/ 0 h 40"/>
                <a:gd name="T8" fmla="*/ 20 w 124"/>
                <a:gd name="T9" fmla="*/ 0 h 40"/>
                <a:gd name="T10" fmla="*/ 0 w 124"/>
                <a:gd name="T11" fmla="*/ 20 h 40"/>
                <a:gd name="T12" fmla="*/ 20 w 124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40">
                  <a:moveTo>
                    <a:pt x="20" y="40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15" y="40"/>
                    <a:pt x="124" y="31"/>
                    <a:pt x="124" y="20"/>
                  </a:cubicBezTo>
                  <a:cubicBezTo>
                    <a:pt x="124" y="9"/>
                    <a:pt x="115" y="0"/>
                    <a:pt x="10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8" name="Freeform 418"/>
            <p:cNvSpPr>
              <a:spLocks/>
            </p:cNvSpPr>
            <p:nvPr/>
          </p:nvSpPr>
          <p:spPr bwMode="auto">
            <a:xfrm>
              <a:off x="3756026" y="3349625"/>
              <a:ext cx="42863" cy="12700"/>
            </a:xfrm>
            <a:custGeom>
              <a:avLst/>
              <a:gdLst>
                <a:gd name="T0" fmla="*/ 20 w 124"/>
                <a:gd name="T1" fmla="*/ 40 h 40"/>
                <a:gd name="T2" fmla="*/ 104 w 124"/>
                <a:gd name="T3" fmla="*/ 40 h 40"/>
                <a:gd name="T4" fmla="*/ 124 w 124"/>
                <a:gd name="T5" fmla="*/ 20 h 40"/>
                <a:gd name="T6" fmla="*/ 104 w 124"/>
                <a:gd name="T7" fmla="*/ 0 h 40"/>
                <a:gd name="T8" fmla="*/ 20 w 124"/>
                <a:gd name="T9" fmla="*/ 0 h 40"/>
                <a:gd name="T10" fmla="*/ 0 w 124"/>
                <a:gd name="T11" fmla="*/ 20 h 40"/>
                <a:gd name="T12" fmla="*/ 20 w 124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40">
                  <a:moveTo>
                    <a:pt x="20" y="40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15" y="40"/>
                    <a:pt x="124" y="31"/>
                    <a:pt x="124" y="20"/>
                  </a:cubicBezTo>
                  <a:cubicBezTo>
                    <a:pt x="124" y="9"/>
                    <a:pt x="115" y="0"/>
                    <a:pt x="10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9" name="Freeform 419"/>
            <p:cNvSpPr>
              <a:spLocks/>
            </p:cNvSpPr>
            <p:nvPr/>
          </p:nvSpPr>
          <p:spPr bwMode="auto">
            <a:xfrm>
              <a:off x="3756026" y="3379788"/>
              <a:ext cx="42863" cy="14288"/>
            </a:xfrm>
            <a:custGeom>
              <a:avLst/>
              <a:gdLst>
                <a:gd name="T0" fmla="*/ 20 w 124"/>
                <a:gd name="T1" fmla="*/ 40 h 40"/>
                <a:gd name="T2" fmla="*/ 104 w 124"/>
                <a:gd name="T3" fmla="*/ 40 h 40"/>
                <a:gd name="T4" fmla="*/ 124 w 124"/>
                <a:gd name="T5" fmla="*/ 20 h 40"/>
                <a:gd name="T6" fmla="*/ 104 w 124"/>
                <a:gd name="T7" fmla="*/ 0 h 40"/>
                <a:gd name="T8" fmla="*/ 20 w 124"/>
                <a:gd name="T9" fmla="*/ 0 h 40"/>
                <a:gd name="T10" fmla="*/ 0 w 124"/>
                <a:gd name="T11" fmla="*/ 20 h 40"/>
                <a:gd name="T12" fmla="*/ 20 w 124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40">
                  <a:moveTo>
                    <a:pt x="20" y="40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15" y="40"/>
                    <a:pt x="124" y="31"/>
                    <a:pt x="124" y="20"/>
                  </a:cubicBezTo>
                  <a:cubicBezTo>
                    <a:pt x="124" y="9"/>
                    <a:pt x="115" y="0"/>
                    <a:pt x="10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0" name="Freeform 420"/>
            <p:cNvSpPr>
              <a:spLocks/>
            </p:cNvSpPr>
            <p:nvPr/>
          </p:nvSpPr>
          <p:spPr bwMode="auto">
            <a:xfrm>
              <a:off x="3756026" y="3409950"/>
              <a:ext cx="42863" cy="14288"/>
            </a:xfrm>
            <a:custGeom>
              <a:avLst/>
              <a:gdLst>
                <a:gd name="T0" fmla="*/ 20 w 124"/>
                <a:gd name="T1" fmla="*/ 40 h 40"/>
                <a:gd name="T2" fmla="*/ 104 w 124"/>
                <a:gd name="T3" fmla="*/ 40 h 40"/>
                <a:gd name="T4" fmla="*/ 124 w 124"/>
                <a:gd name="T5" fmla="*/ 20 h 40"/>
                <a:gd name="T6" fmla="*/ 104 w 124"/>
                <a:gd name="T7" fmla="*/ 0 h 40"/>
                <a:gd name="T8" fmla="*/ 20 w 124"/>
                <a:gd name="T9" fmla="*/ 0 h 40"/>
                <a:gd name="T10" fmla="*/ 0 w 124"/>
                <a:gd name="T11" fmla="*/ 20 h 40"/>
                <a:gd name="T12" fmla="*/ 20 w 124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40">
                  <a:moveTo>
                    <a:pt x="20" y="40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15" y="40"/>
                    <a:pt x="124" y="31"/>
                    <a:pt x="124" y="20"/>
                  </a:cubicBezTo>
                  <a:cubicBezTo>
                    <a:pt x="124" y="9"/>
                    <a:pt x="115" y="0"/>
                    <a:pt x="10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1" name="Freeform 421"/>
            <p:cNvSpPr>
              <a:spLocks/>
            </p:cNvSpPr>
            <p:nvPr/>
          </p:nvSpPr>
          <p:spPr bwMode="auto">
            <a:xfrm>
              <a:off x="3756026" y="3441700"/>
              <a:ext cx="42863" cy="12700"/>
            </a:xfrm>
            <a:custGeom>
              <a:avLst/>
              <a:gdLst>
                <a:gd name="T0" fmla="*/ 20 w 124"/>
                <a:gd name="T1" fmla="*/ 40 h 40"/>
                <a:gd name="T2" fmla="*/ 104 w 124"/>
                <a:gd name="T3" fmla="*/ 40 h 40"/>
                <a:gd name="T4" fmla="*/ 124 w 124"/>
                <a:gd name="T5" fmla="*/ 20 h 40"/>
                <a:gd name="T6" fmla="*/ 104 w 124"/>
                <a:gd name="T7" fmla="*/ 0 h 40"/>
                <a:gd name="T8" fmla="*/ 20 w 124"/>
                <a:gd name="T9" fmla="*/ 0 h 40"/>
                <a:gd name="T10" fmla="*/ 0 w 124"/>
                <a:gd name="T11" fmla="*/ 20 h 40"/>
                <a:gd name="T12" fmla="*/ 20 w 124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40">
                  <a:moveTo>
                    <a:pt x="20" y="40"/>
                  </a:moveTo>
                  <a:cubicBezTo>
                    <a:pt x="104" y="40"/>
                    <a:pt x="104" y="40"/>
                    <a:pt x="104" y="40"/>
                  </a:cubicBezTo>
                  <a:cubicBezTo>
                    <a:pt x="115" y="40"/>
                    <a:pt x="124" y="31"/>
                    <a:pt x="124" y="20"/>
                  </a:cubicBezTo>
                  <a:cubicBezTo>
                    <a:pt x="124" y="9"/>
                    <a:pt x="115" y="0"/>
                    <a:pt x="10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47" name="Группа 1946"/>
          <p:cNvGrpSpPr/>
          <p:nvPr/>
        </p:nvGrpSpPr>
        <p:grpSpPr>
          <a:xfrm>
            <a:off x="733426" y="3814763"/>
            <a:ext cx="431800" cy="388937"/>
            <a:chOff x="733426" y="3814763"/>
            <a:chExt cx="431800" cy="388937"/>
          </a:xfrm>
        </p:grpSpPr>
        <p:sp>
          <p:nvSpPr>
            <p:cNvPr id="1922" name="Freeform 422"/>
            <p:cNvSpPr>
              <a:spLocks noEditPoints="1"/>
            </p:cNvSpPr>
            <p:nvPr/>
          </p:nvSpPr>
          <p:spPr bwMode="auto">
            <a:xfrm>
              <a:off x="735013" y="3814763"/>
              <a:ext cx="428625" cy="69850"/>
            </a:xfrm>
            <a:custGeom>
              <a:avLst/>
              <a:gdLst>
                <a:gd name="T0" fmla="*/ 40 w 1240"/>
                <a:gd name="T1" fmla="*/ 164 h 204"/>
                <a:gd name="T2" fmla="*/ 1200 w 1240"/>
                <a:gd name="T3" fmla="*/ 164 h 204"/>
                <a:gd name="T4" fmla="*/ 1200 w 1240"/>
                <a:gd name="T5" fmla="*/ 40 h 204"/>
                <a:gd name="T6" fmla="*/ 40 w 1240"/>
                <a:gd name="T7" fmla="*/ 40 h 204"/>
                <a:gd name="T8" fmla="*/ 40 w 1240"/>
                <a:gd name="T9" fmla="*/ 164 h 204"/>
                <a:gd name="T10" fmla="*/ 1220 w 1240"/>
                <a:gd name="T11" fmla="*/ 204 h 204"/>
                <a:gd name="T12" fmla="*/ 20 w 1240"/>
                <a:gd name="T13" fmla="*/ 204 h 204"/>
                <a:gd name="T14" fmla="*/ 0 w 1240"/>
                <a:gd name="T15" fmla="*/ 184 h 204"/>
                <a:gd name="T16" fmla="*/ 0 w 1240"/>
                <a:gd name="T17" fmla="*/ 20 h 204"/>
                <a:gd name="T18" fmla="*/ 20 w 1240"/>
                <a:gd name="T19" fmla="*/ 0 h 204"/>
                <a:gd name="T20" fmla="*/ 1220 w 1240"/>
                <a:gd name="T21" fmla="*/ 0 h 204"/>
                <a:gd name="T22" fmla="*/ 1240 w 1240"/>
                <a:gd name="T23" fmla="*/ 20 h 204"/>
                <a:gd name="T24" fmla="*/ 1240 w 1240"/>
                <a:gd name="T25" fmla="*/ 184 h 204"/>
                <a:gd name="T26" fmla="*/ 1220 w 1240"/>
                <a:gd name="T27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0" h="204">
                  <a:moveTo>
                    <a:pt x="40" y="164"/>
                  </a:moveTo>
                  <a:cubicBezTo>
                    <a:pt x="1200" y="164"/>
                    <a:pt x="1200" y="164"/>
                    <a:pt x="1200" y="164"/>
                  </a:cubicBezTo>
                  <a:cubicBezTo>
                    <a:pt x="1200" y="40"/>
                    <a:pt x="1200" y="40"/>
                    <a:pt x="120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164"/>
                    <a:pt x="40" y="164"/>
                    <a:pt x="40" y="164"/>
                  </a:cubicBezTo>
                  <a:close/>
                  <a:moveTo>
                    <a:pt x="1220" y="204"/>
                  </a:moveTo>
                  <a:cubicBezTo>
                    <a:pt x="20" y="204"/>
                    <a:pt x="20" y="204"/>
                    <a:pt x="20" y="204"/>
                  </a:cubicBezTo>
                  <a:cubicBezTo>
                    <a:pt x="9" y="204"/>
                    <a:pt x="0" y="195"/>
                    <a:pt x="0" y="18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220" y="0"/>
                    <a:pt x="1220" y="0"/>
                    <a:pt x="1220" y="0"/>
                  </a:cubicBezTo>
                  <a:cubicBezTo>
                    <a:pt x="1231" y="0"/>
                    <a:pt x="1240" y="9"/>
                    <a:pt x="1240" y="20"/>
                  </a:cubicBezTo>
                  <a:cubicBezTo>
                    <a:pt x="1240" y="184"/>
                    <a:pt x="1240" y="184"/>
                    <a:pt x="1240" y="184"/>
                  </a:cubicBezTo>
                  <a:cubicBezTo>
                    <a:pt x="1240" y="195"/>
                    <a:pt x="1231" y="204"/>
                    <a:pt x="1220" y="204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3" name="Freeform 423"/>
            <p:cNvSpPr>
              <a:spLocks noEditPoints="1"/>
            </p:cNvSpPr>
            <p:nvPr/>
          </p:nvSpPr>
          <p:spPr bwMode="auto">
            <a:xfrm>
              <a:off x="733426" y="3870325"/>
              <a:ext cx="431800" cy="333375"/>
            </a:xfrm>
            <a:custGeom>
              <a:avLst/>
              <a:gdLst>
                <a:gd name="T0" fmla="*/ 70 w 1244"/>
                <a:gd name="T1" fmla="*/ 40 h 962"/>
                <a:gd name="T2" fmla="*/ 517 w 1244"/>
                <a:gd name="T3" fmla="*/ 487 h 962"/>
                <a:gd name="T4" fmla="*/ 523 w 1244"/>
                <a:gd name="T5" fmla="*/ 501 h 962"/>
                <a:gd name="T6" fmla="*/ 523 w 1244"/>
                <a:gd name="T7" fmla="*/ 902 h 962"/>
                <a:gd name="T8" fmla="*/ 715 w 1244"/>
                <a:gd name="T9" fmla="*/ 760 h 962"/>
                <a:gd name="T10" fmla="*/ 715 w 1244"/>
                <a:gd name="T11" fmla="*/ 501 h 962"/>
                <a:gd name="T12" fmla="*/ 721 w 1244"/>
                <a:gd name="T13" fmla="*/ 486 h 962"/>
                <a:gd name="T14" fmla="*/ 1173 w 1244"/>
                <a:gd name="T15" fmla="*/ 40 h 962"/>
                <a:gd name="T16" fmla="*/ 70 w 1244"/>
                <a:gd name="T17" fmla="*/ 40 h 962"/>
                <a:gd name="T18" fmla="*/ 503 w 1244"/>
                <a:gd name="T19" fmla="*/ 962 h 962"/>
                <a:gd name="T20" fmla="*/ 494 w 1244"/>
                <a:gd name="T21" fmla="*/ 960 h 962"/>
                <a:gd name="T22" fmla="*/ 483 w 1244"/>
                <a:gd name="T23" fmla="*/ 942 h 962"/>
                <a:gd name="T24" fmla="*/ 483 w 1244"/>
                <a:gd name="T25" fmla="*/ 509 h 962"/>
                <a:gd name="T26" fmla="*/ 8 w 1244"/>
                <a:gd name="T27" fmla="*/ 34 h 962"/>
                <a:gd name="T28" fmla="*/ 4 w 1244"/>
                <a:gd name="T29" fmla="*/ 12 h 962"/>
                <a:gd name="T30" fmla="*/ 22 w 1244"/>
                <a:gd name="T31" fmla="*/ 0 h 962"/>
                <a:gd name="T32" fmla="*/ 1222 w 1244"/>
                <a:gd name="T33" fmla="*/ 0 h 962"/>
                <a:gd name="T34" fmla="*/ 1241 w 1244"/>
                <a:gd name="T35" fmla="*/ 12 h 962"/>
                <a:gd name="T36" fmla="*/ 1236 w 1244"/>
                <a:gd name="T37" fmla="*/ 34 h 962"/>
                <a:gd name="T38" fmla="*/ 755 w 1244"/>
                <a:gd name="T39" fmla="*/ 509 h 962"/>
                <a:gd name="T40" fmla="*/ 755 w 1244"/>
                <a:gd name="T41" fmla="*/ 770 h 962"/>
                <a:gd name="T42" fmla="*/ 747 w 1244"/>
                <a:gd name="T43" fmla="*/ 786 h 962"/>
                <a:gd name="T44" fmla="*/ 515 w 1244"/>
                <a:gd name="T45" fmla="*/ 958 h 962"/>
                <a:gd name="T46" fmla="*/ 503 w 1244"/>
                <a:gd name="T47" fmla="*/ 962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4" h="962">
                  <a:moveTo>
                    <a:pt x="70" y="40"/>
                  </a:moveTo>
                  <a:cubicBezTo>
                    <a:pt x="517" y="487"/>
                    <a:pt x="517" y="487"/>
                    <a:pt x="517" y="487"/>
                  </a:cubicBezTo>
                  <a:cubicBezTo>
                    <a:pt x="521" y="490"/>
                    <a:pt x="523" y="495"/>
                    <a:pt x="523" y="501"/>
                  </a:cubicBezTo>
                  <a:cubicBezTo>
                    <a:pt x="523" y="902"/>
                    <a:pt x="523" y="902"/>
                    <a:pt x="523" y="902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715" y="501"/>
                    <a:pt x="715" y="501"/>
                    <a:pt x="715" y="501"/>
                  </a:cubicBezTo>
                  <a:cubicBezTo>
                    <a:pt x="715" y="495"/>
                    <a:pt x="717" y="490"/>
                    <a:pt x="721" y="486"/>
                  </a:cubicBezTo>
                  <a:cubicBezTo>
                    <a:pt x="1173" y="40"/>
                    <a:pt x="1173" y="40"/>
                    <a:pt x="1173" y="40"/>
                  </a:cubicBezTo>
                  <a:cubicBezTo>
                    <a:pt x="70" y="40"/>
                    <a:pt x="70" y="40"/>
                    <a:pt x="70" y="40"/>
                  </a:cubicBezTo>
                  <a:close/>
                  <a:moveTo>
                    <a:pt x="503" y="962"/>
                  </a:moveTo>
                  <a:cubicBezTo>
                    <a:pt x="500" y="962"/>
                    <a:pt x="497" y="961"/>
                    <a:pt x="494" y="960"/>
                  </a:cubicBezTo>
                  <a:cubicBezTo>
                    <a:pt x="487" y="956"/>
                    <a:pt x="483" y="949"/>
                    <a:pt x="483" y="942"/>
                  </a:cubicBezTo>
                  <a:cubicBezTo>
                    <a:pt x="483" y="509"/>
                    <a:pt x="483" y="509"/>
                    <a:pt x="483" y="509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" y="28"/>
                    <a:pt x="0" y="19"/>
                    <a:pt x="4" y="12"/>
                  </a:cubicBezTo>
                  <a:cubicBezTo>
                    <a:pt x="7" y="4"/>
                    <a:pt x="14" y="0"/>
                    <a:pt x="22" y="0"/>
                  </a:cubicBezTo>
                  <a:cubicBezTo>
                    <a:pt x="1222" y="0"/>
                    <a:pt x="1222" y="0"/>
                    <a:pt x="1222" y="0"/>
                  </a:cubicBezTo>
                  <a:cubicBezTo>
                    <a:pt x="1230" y="0"/>
                    <a:pt x="1237" y="4"/>
                    <a:pt x="1241" y="12"/>
                  </a:cubicBezTo>
                  <a:cubicBezTo>
                    <a:pt x="1244" y="19"/>
                    <a:pt x="1242" y="28"/>
                    <a:pt x="1236" y="34"/>
                  </a:cubicBezTo>
                  <a:cubicBezTo>
                    <a:pt x="755" y="509"/>
                    <a:pt x="755" y="509"/>
                    <a:pt x="755" y="509"/>
                  </a:cubicBezTo>
                  <a:cubicBezTo>
                    <a:pt x="755" y="770"/>
                    <a:pt x="755" y="770"/>
                    <a:pt x="755" y="770"/>
                  </a:cubicBezTo>
                  <a:cubicBezTo>
                    <a:pt x="755" y="776"/>
                    <a:pt x="752" y="782"/>
                    <a:pt x="747" y="786"/>
                  </a:cubicBezTo>
                  <a:cubicBezTo>
                    <a:pt x="515" y="958"/>
                    <a:pt x="515" y="958"/>
                    <a:pt x="515" y="958"/>
                  </a:cubicBezTo>
                  <a:cubicBezTo>
                    <a:pt x="512" y="960"/>
                    <a:pt x="507" y="962"/>
                    <a:pt x="503" y="962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36" name="Группа 1935"/>
          <p:cNvGrpSpPr/>
          <p:nvPr/>
        </p:nvGrpSpPr>
        <p:grpSpPr>
          <a:xfrm>
            <a:off x="1547813" y="3794125"/>
            <a:ext cx="188913" cy="430213"/>
            <a:chOff x="1547813" y="3794125"/>
            <a:chExt cx="188913" cy="430213"/>
          </a:xfrm>
        </p:grpSpPr>
        <p:sp>
          <p:nvSpPr>
            <p:cNvPr id="1924" name="Freeform 424"/>
            <p:cNvSpPr>
              <a:spLocks/>
            </p:cNvSpPr>
            <p:nvPr/>
          </p:nvSpPr>
          <p:spPr bwMode="auto">
            <a:xfrm>
              <a:off x="1652588" y="4100513"/>
              <a:ext cx="49213" cy="14288"/>
            </a:xfrm>
            <a:custGeom>
              <a:avLst/>
              <a:gdLst>
                <a:gd name="T0" fmla="*/ 20 w 142"/>
                <a:gd name="T1" fmla="*/ 40 h 40"/>
                <a:gd name="T2" fmla="*/ 122 w 142"/>
                <a:gd name="T3" fmla="*/ 40 h 40"/>
                <a:gd name="T4" fmla="*/ 142 w 142"/>
                <a:gd name="T5" fmla="*/ 20 h 40"/>
                <a:gd name="T6" fmla="*/ 122 w 142"/>
                <a:gd name="T7" fmla="*/ 0 h 40"/>
                <a:gd name="T8" fmla="*/ 20 w 142"/>
                <a:gd name="T9" fmla="*/ 0 h 40"/>
                <a:gd name="T10" fmla="*/ 0 w 142"/>
                <a:gd name="T11" fmla="*/ 20 h 40"/>
                <a:gd name="T12" fmla="*/ 20 w 14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40">
                  <a:moveTo>
                    <a:pt x="20" y="40"/>
                  </a:moveTo>
                  <a:cubicBezTo>
                    <a:pt x="122" y="40"/>
                    <a:pt x="122" y="40"/>
                    <a:pt x="122" y="40"/>
                  </a:cubicBezTo>
                  <a:cubicBezTo>
                    <a:pt x="133" y="40"/>
                    <a:pt x="142" y="31"/>
                    <a:pt x="142" y="20"/>
                  </a:cubicBezTo>
                  <a:cubicBezTo>
                    <a:pt x="142" y="9"/>
                    <a:pt x="133" y="0"/>
                    <a:pt x="12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5" name="Freeform 425"/>
            <p:cNvSpPr>
              <a:spLocks/>
            </p:cNvSpPr>
            <p:nvPr/>
          </p:nvSpPr>
          <p:spPr bwMode="auto">
            <a:xfrm>
              <a:off x="1652588" y="4070350"/>
              <a:ext cx="49213" cy="14288"/>
            </a:xfrm>
            <a:custGeom>
              <a:avLst/>
              <a:gdLst>
                <a:gd name="T0" fmla="*/ 20 w 142"/>
                <a:gd name="T1" fmla="*/ 40 h 40"/>
                <a:gd name="T2" fmla="*/ 122 w 142"/>
                <a:gd name="T3" fmla="*/ 40 h 40"/>
                <a:gd name="T4" fmla="*/ 142 w 142"/>
                <a:gd name="T5" fmla="*/ 20 h 40"/>
                <a:gd name="T6" fmla="*/ 122 w 142"/>
                <a:gd name="T7" fmla="*/ 0 h 40"/>
                <a:gd name="T8" fmla="*/ 20 w 142"/>
                <a:gd name="T9" fmla="*/ 0 h 40"/>
                <a:gd name="T10" fmla="*/ 0 w 142"/>
                <a:gd name="T11" fmla="*/ 20 h 40"/>
                <a:gd name="T12" fmla="*/ 20 w 14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40">
                  <a:moveTo>
                    <a:pt x="20" y="40"/>
                  </a:moveTo>
                  <a:cubicBezTo>
                    <a:pt x="122" y="40"/>
                    <a:pt x="122" y="40"/>
                    <a:pt x="122" y="40"/>
                  </a:cubicBezTo>
                  <a:cubicBezTo>
                    <a:pt x="133" y="40"/>
                    <a:pt x="142" y="31"/>
                    <a:pt x="142" y="20"/>
                  </a:cubicBezTo>
                  <a:cubicBezTo>
                    <a:pt x="142" y="9"/>
                    <a:pt x="133" y="0"/>
                    <a:pt x="12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6" name="Freeform 426"/>
            <p:cNvSpPr>
              <a:spLocks/>
            </p:cNvSpPr>
            <p:nvPr/>
          </p:nvSpPr>
          <p:spPr bwMode="auto">
            <a:xfrm>
              <a:off x="1652588" y="4129088"/>
              <a:ext cx="49213" cy="14288"/>
            </a:xfrm>
            <a:custGeom>
              <a:avLst/>
              <a:gdLst>
                <a:gd name="T0" fmla="*/ 20 w 142"/>
                <a:gd name="T1" fmla="*/ 40 h 40"/>
                <a:gd name="T2" fmla="*/ 122 w 142"/>
                <a:gd name="T3" fmla="*/ 40 h 40"/>
                <a:gd name="T4" fmla="*/ 142 w 142"/>
                <a:gd name="T5" fmla="*/ 20 h 40"/>
                <a:gd name="T6" fmla="*/ 122 w 142"/>
                <a:gd name="T7" fmla="*/ 0 h 40"/>
                <a:gd name="T8" fmla="*/ 20 w 142"/>
                <a:gd name="T9" fmla="*/ 0 h 40"/>
                <a:gd name="T10" fmla="*/ 0 w 142"/>
                <a:gd name="T11" fmla="*/ 20 h 40"/>
                <a:gd name="T12" fmla="*/ 20 w 14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40">
                  <a:moveTo>
                    <a:pt x="20" y="40"/>
                  </a:moveTo>
                  <a:cubicBezTo>
                    <a:pt x="122" y="40"/>
                    <a:pt x="122" y="40"/>
                    <a:pt x="122" y="40"/>
                  </a:cubicBezTo>
                  <a:cubicBezTo>
                    <a:pt x="133" y="40"/>
                    <a:pt x="142" y="31"/>
                    <a:pt x="142" y="20"/>
                  </a:cubicBezTo>
                  <a:cubicBezTo>
                    <a:pt x="142" y="9"/>
                    <a:pt x="133" y="0"/>
                    <a:pt x="12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7" name="Freeform 427"/>
            <p:cNvSpPr>
              <a:spLocks/>
            </p:cNvSpPr>
            <p:nvPr/>
          </p:nvSpPr>
          <p:spPr bwMode="auto">
            <a:xfrm>
              <a:off x="1652588" y="4159250"/>
              <a:ext cx="49213" cy="14288"/>
            </a:xfrm>
            <a:custGeom>
              <a:avLst/>
              <a:gdLst>
                <a:gd name="T0" fmla="*/ 20 w 142"/>
                <a:gd name="T1" fmla="*/ 40 h 40"/>
                <a:gd name="T2" fmla="*/ 122 w 142"/>
                <a:gd name="T3" fmla="*/ 40 h 40"/>
                <a:gd name="T4" fmla="*/ 142 w 142"/>
                <a:gd name="T5" fmla="*/ 20 h 40"/>
                <a:gd name="T6" fmla="*/ 122 w 142"/>
                <a:gd name="T7" fmla="*/ 0 h 40"/>
                <a:gd name="T8" fmla="*/ 20 w 142"/>
                <a:gd name="T9" fmla="*/ 0 h 40"/>
                <a:gd name="T10" fmla="*/ 0 w 142"/>
                <a:gd name="T11" fmla="*/ 20 h 40"/>
                <a:gd name="T12" fmla="*/ 20 w 14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40">
                  <a:moveTo>
                    <a:pt x="20" y="40"/>
                  </a:moveTo>
                  <a:cubicBezTo>
                    <a:pt x="122" y="40"/>
                    <a:pt x="122" y="40"/>
                    <a:pt x="122" y="40"/>
                  </a:cubicBezTo>
                  <a:cubicBezTo>
                    <a:pt x="133" y="40"/>
                    <a:pt x="142" y="31"/>
                    <a:pt x="142" y="20"/>
                  </a:cubicBezTo>
                  <a:cubicBezTo>
                    <a:pt x="142" y="8"/>
                    <a:pt x="133" y="0"/>
                    <a:pt x="12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8" name="Freeform 428"/>
            <p:cNvSpPr>
              <a:spLocks/>
            </p:cNvSpPr>
            <p:nvPr/>
          </p:nvSpPr>
          <p:spPr bwMode="auto">
            <a:xfrm>
              <a:off x="1652588" y="4011613"/>
              <a:ext cx="49213" cy="14288"/>
            </a:xfrm>
            <a:custGeom>
              <a:avLst/>
              <a:gdLst>
                <a:gd name="T0" fmla="*/ 20 w 142"/>
                <a:gd name="T1" fmla="*/ 40 h 40"/>
                <a:gd name="T2" fmla="*/ 122 w 142"/>
                <a:gd name="T3" fmla="*/ 40 h 40"/>
                <a:gd name="T4" fmla="*/ 142 w 142"/>
                <a:gd name="T5" fmla="*/ 20 h 40"/>
                <a:gd name="T6" fmla="*/ 122 w 142"/>
                <a:gd name="T7" fmla="*/ 0 h 40"/>
                <a:gd name="T8" fmla="*/ 20 w 142"/>
                <a:gd name="T9" fmla="*/ 0 h 40"/>
                <a:gd name="T10" fmla="*/ 0 w 142"/>
                <a:gd name="T11" fmla="*/ 20 h 40"/>
                <a:gd name="T12" fmla="*/ 20 w 14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40">
                  <a:moveTo>
                    <a:pt x="20" y="40"/>
                  </a:moveTo>
                  <a:cubicBezTo>
                    <a:pt x="122" y="40"/>
                    <a:pt x="122" y="40"/>
                    <a:pt x="122" y="40"/>
                  </a:cubicBezTo>
                  <a:cubicBezTo>
                    <a:pt x="133" y="40"/>
                    <a:pt x="142" y="31"/>
                    <a:pt x="142" y="20"/>
                  </a:cubicBezTo>
                  <a:cubicBezTo>
                    <a:pt x="142" y="9"/>
                    <a:pt x="133" y="0"/>
                    <a:pt x="12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9" name="Freeform 429"/>
            <p:cNvSpPr>
              <a:spLocks/>
            </p:cNvSpPr>
            <p:nvPr/>
          </p:nvSpPr>
          <p:spPr bwMode="auto">
            <a:xfrm>
              <a:off x="1652588" y="4041775"/>
              <a:ext cx="49213" cy="12700"/>
            </a:xfrm>
            <a:custGeom>
              <a:avLst/>
              <a:gdLst>
                <a:gd name="T0" fmla="*/ 20 w 142"/>
                <a:gd name="T1" fmla="*/ 40 h 40"/>
                <a:gd name="T2" fmla="*/ 122 w 142"/>
                <a:gd name="T3" fmla="*/ 40 h 40"/>
                <a:gd name="T4" fmla="*/ 142 w 142"/>
                <a:gd name="T5" fmla="*/ 20 h 40"/>
                <a:gd name="T6" fmla="*/ 122 w 142"/>
                <a:gd name="T7" fmla="*/ 0 h 40"/>
                <a:gd name="T8" fmla="*/ 20 w 142"/>
                <a:gd name="T9" fmla="*/ 0 h 40"/>
                <a:gd name="T10" fmla="*/ 0 w 142"/>
                <a:gd name="T11" fmla="*/ 20 h 40"/>
                <a:gd name="T12" fmla="*/ 20 w 14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40">
                  <a:moveTo>
                    <a:pt x="20" y="40"/>
                  </a:moveTo>
                  <a:cubicBezTo>
                    <a:pt x="122" y="40"/>
                    <a:pt x="122" y="40"/>
                    <a:pt x="122" y="40"/>
                  </a:cubicBezTo>
                  <a:cubicBezTo>
                    <a:pt x="133" y="40"/>
                    <a:pt x="142" y="32"/>
                    <a:pt x="142" y="20"/>
                  </a:cubicBezTo>
                  <a:cubicBezTo>
                    <a:pt x="142" y="9"/>
                    <a:pt x="133" y="0"/>
                    <a:pt x="12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0" name="Freeform 430"/>
            <p:cNvSpPr>
              <a:spLocks noEditPoints="1"/>
            </p:cNvSpPr>
            <p:nvPr/>
          </p:nvSpPr>
          <p:spPr bwMode="auto">
            <a:xfrm>
              <a:off x="1547813" y="3794125"/>
              <a:ext cx="188913" cy="430213"/>
            </a:xfrm>
            <a:custGeom>
              <a:avLst/>
              <a:gdLst>
                <a:gd name="T0" fmla="*/ 40 w 548"/>
                <a:gd name="T1" fmla="*/ 449 h 1240"/>
                <a:gd name="T2" fmla="*/ 76 w 548"/>
                <a:gd name="T3" fmla="*/ 412 h 1240"/>
                <a:gd name="T4" fmla="*/ 92 w 548"/>
                <a:gd name="T5" fmla="*/ 412 h 1240"/>
                <a:gd name="T6" fmla="*/ 456 w 548"/>
                <a:gd name="T7" fmla="*/ 412 h 1240"/>
                <a:gd name="T8" fmla="*/ 472 w 548"/>
                <a:gd name="T9" fmla="*/ 412 h 1240"/>
                <a:gd name="T10" fmla="*/ 508 w 548"/>
                <a:gd name="T11" fmla="*/ 449 h 1240"/>
                <a:gd name="T12" fmla="*/ 508 w 548"/>
                <a:gd name="T13" fmla="*/ 517 h 1240"/>
                <a:gd name="T14" fmla="*/ 505 w 548"/>
                <a:gd name="T15" fmla="*/ 517 h 1240"/>
                <a:gd name="T16" fmla="*/ 43 w 548"/>
                <a:gd name="T17" fmla="*/ 517 h 1240"/>
                <a:gd name="T18" fmla="*/ 40 w 548"/>
                <a:gd name="T19" fmla="*/ 517 h 1240"/>
                <a:gd name="T20" fmla="*/ 40 w 548"/>
                <a:gd name="T21" fmla="*/ 449 h 1240"/>
                <a:gd name="T22" fmla="*/ 136 w 548"/>
                <a:gd name="T23" fmla="*/ 336 h 1240"/>
                <a:gd name="T24" fmla="*/ 215 w 548"/>
                <a:gd name="T25" fmla="*/ 130 h 1240"/>
                <a:gd name="T26" fmla="*/ 210 w 548"/>
                <a:gd name="T27" fmla="*/ 104 h 1240"/>
                <a:gd name="T28" fmla="*/ 274 w 548"/>
                <a:gd name="T29" fmla="*/ 40 h 1240"/>
                <a:gd name="T30" fmla="*/ 338 w 548"/>
                <a:gd name="T31" fmla="*/ 104 h 1240"/>
                <a:gd name="T32" fmla="*/ 333 w 548"/>
                <a:gd name="T33" fmla="*/ 130 h 1240"/>
                <a:gd name="T34" fmla="*/ 412 w 548"/>
                <a:gd name="T35" fmla="*/ 336 h 1240"/>
                <a:gd name="T36" fmla="*/ 436 w 548"/>
                <a:gd name="T37" fmla="*/ 372 h 1240"/>
                <a:gd name="T38" fmla="*/ 112 w 548"/>
                <a:gd name="T39" fmla="*/ 372 h 1240"/>
                <a:gd name="T40" fmla="*/ 136 w 548"/>
                <a:gd name="T41" fmla="*/ 336 h 1240"/>
                <a:gd name="T42" fmla="*/ 485 w 548"/>
                <a:gd name="T43" fmla="*/ 1138 h 1240"/>
                <a:gd name="T44" fmla="*/ 426 w 548"/>
                <a:gd name="T45" fmla="*/ 1200 h 1240"/>
                <a:gd name="T46" fmla="*/ 122 w 548"/>
                <a:gd name="T47" fmla="*/ 1200 h 1240"/>
                <a:gd name="T48" fmla="*/ 63 w 548"/>
                <a:gd name="T49" fmla="*/ 1138 h 1240"/>
                <a:gd name="T50" fmla="*/ 63 w 548"/>
                <a:gd name="T51" fmla="*/ 557 h 1240"/>
                <a:gd name="T52" fmla="*/ 485 w 548"/>
                <a:gd name="T53" fmla="*/ 557 h 1240"/>
                <a:gd name="T54" fmla="*/ 485 w 548"/>
                <a:gd name="T55" fmla="*/ 1138 h 1240"/>
                <a:gd name="T56" fmla="*/ 122 w 548"/>
                <a:gd name="T57" fmla="*/ 1240 h 1240"/>
                <a:gd name="T58" fmla="*/ 426 w 548"/>
                <a:gd name="T59" fmla="*/ 1240 h 1240"/>
                <a:gd name="T60" fmla="*/ 525 w 548"/>
                <a:gd name="T61" fmla="*/ 1138 h 1240"/>
                <a:gd name="T62" fmla="*/ 525 w 548"/>
                <a:gd name="T63" fmla="*/ 557 h 1240"/>
                <a:gd name="T64" fmla="*/ 528 w 548"/>
                <a:gd name="T65" fmla="*/ 557 h 1240"/>
                <a:gd name="T66" fmla="*/ 548 w 548"/>
                <a:gd name="T67" fmla="*/ 537 h 1240"/>
                <a:gd name="T68" fmla="*/ 548 w 548"/>
                <a:gd name="T69" fmla="*/ 449 h 1240"/>
                <a:gd name="T70" fmla="*/ 476 w 548"/>
                <a:gd name="T71" fmla="*/ 372 h 1240"/>
                <a:gd name="T72" fmla="*/ 428 w 548"/>
                <a:gd name="T73" fmla="*/ 300 h 1240"/>
                <a:gd name="T74" fmla="*/ 370 w 548"/>
                <a:gd name="T75" fmla="*/ 145 h 1240"/>
                <a:gd name="T76" fmla="*/ 378 w 548"/>
                <a:gd name="T77" fmla="*/ 104 h 1240"/>
                <a:gd name="T78" fmla="*/ 274 w 548"/>
                <a:gd name="T79" fmla="*/ 0 h 1240"/>
                <a:gd name="T80" fmla="*/ 170 w 548"/>
                <a:gd name="T81" fmla="*/ 104 h 1240"/>
                <a:gd name="T82" fmla="*/ 178 w 548"/>
                <a:gd name="T83" fmla="*/ 145 h 1240"/>
                <a:gd name="T84" fmla="*/ 121 w 548"/>
                <a:gd name="T85" fmla="*/ 299 h 1240"/>
                <a:gd name="T86" fmla="*/ 72 w 548"/>
                <a:gd name="T87" fmla="*/ 372 h 1240"/>
                <a:gd name="T88" fmla="*/ 0 w 548"/>
                <a:gd name="T89" fmla="*/ 449 h 1240"/>
                <a:gd name="T90" fmla="*/ 0 w 548"/>
                <a:gd name="T91" fmla="*/ 537 h 1240"/>
                <a:gd name="T92" fmla="*/ 20 w 548"/>
                <a:gd name="T93" fmla="*/ 557 h 1240"/>
                <a:gd name="T94" fmla="*/ 23 w 548"/>
                <a:gd name="T95" fmla="*/ 557 h 1240"/>
                <a:gd name="T96" fmla="*/ 23 w 548"/>
                <a:gd name="T97" fmla="*/ 1138 h 1240"/>
                <a:gd name="T98" fmla="*/ 122 w 548"/>
                <a:gd name="T99" fmla="*/ 1240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8" h="1240">
                  <a:moveTo>
                    <a:pt x="40" y="449"/>
                  </a:moveTo>
                  <a:cubicBezTo>
                    <a:pt x="40" y="429"/>
                    <a:pt x="56" y="412"/>
                    <a:pt x="76" y="412"/>
                  </a:cubicBezTo>
                  <a:cubicBezTo>
                    <a:pt x="92" y="412"/>
                    <a:pt x="92" y="412"/>
                    <a:pt x="92" y="412"/>
                  </a:cubicBezTo>
                  <a:cubicBezTo>
                    <a:pt x="456" y="412"/>
                    <a:pt x="456" y="412"/>
                    <a:pt x="456" y="412"/>
                  </a:cubicBezTo>
                  <a:cubicBezTo>
                    <a:pt x="472" y="412"/>
                    <a:pt x="472" y="412"/>
                    <a:pt x="472" y="412"/>
                  </a:cubicBezTo>
                  <a:cubicBezTo>
                    <a:pt x="492" y="412"/>
                    <a:pt x="508" y="429"/>
                    <a:pt x="508" y="449"/>
                  </a:cubicBezTo>
                  <a:cubicBezTo>
                    <a:pt x="508" y="517"/>
                    <a:pt x="508" y="517"/>
                    <a:pt x="508" y="517"/>
                  </a:cubicBezTo>
                  <a:cubicBezTo>
                    <a:pt x="505" y="517"/>
                    <a:pt x="505" y="517"/>
                    <a:pt x="505" y="517"/>
                  </a:cubicBezTo>
                  <a:cubicBezTo>
                    <a:pt x="43" y="517"/>
                    <a:pt x="43" y="517"/>
                    <a:pt x="43" y="517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0" y="449"/>
                    <a:pt x="40" y="449"/>
                    <a:pt x="40" y="449"/>
                  </a:cubicBezTo>
                  <a:close/>
                  <a:moveTo>
                    <a:pt x="136" y="336"/>
                  </a:moveTo>
                  <a:cubicBezTo>
                    <a:pt x="202" y="308"/>
                    <a:pt x="251" y="217"/>
                    <a:pt x="215" y="130"/>
                  </a:cubicBezTo>
                  <a:cubicBezTo>
                    <a:pt x="211" y="122"/>
                    <a:pt x="210" y="113"/>
                    <a:pt x="210" y="104"/>
                  </a:cubicBezTo>
                  <a:cubicBezTo>
                    <a:pt x="210" y="69"/>
                    <a:pt x="238" y="40"/>
                    <a:pt x="274" y="40"/>
                  </a:cubicBezTo>
                  <a:cubicBezTo>
                    <a:pt x="310" y="40"/>
                    <a:pt x="338" y="69"/>
                    <a:pt x="338" y="104"/>
                  </a:cubicBezTo>
                  <a:cubicBezTo>
                    <a:pt x="338" y="113"/>
                    <a:pt x="337" y="122"/>
                    <a:pt x="333" y="130"/>
                  </a:cubicBezTo>
                  <a:cubicBezTo>
                    <a:pt x="297" y="217"/>
                    <a:pt x="346" y="308"/>
                    <a:pt x="412" y="336"/>
                  </a:cubicBezTo>
                  <a:cubicBezTo>
                    <a:pt x="427" y="342"/>
                    <a:pt x="436" y="356"/>
                    <a:pt x="436" y="372"/>
                  </a:cubicBezTo>
                  <a:cubicBezTo>
                    <a:pt x="112" y="372"/>
                    <a:pt x="112" y="372"/>
                    <a:pt x="112" y="372"/>
                  </a:cubicBezTo>
                  <a:cubicBezTo>
                    <a:pt x="112" y="356"/>
                    <a:pt x="121" y="342"/>
                    <a:pt x="136" y="336"/>
                  </a:cubicBezTo>
                  <a:close/>
                  <a:moveTo>
                    <a:pt x="485" y="1138"/>
                  </a:moveTo>
                  <a:cubicBezTo>
                    <a:pt x="485" y="1172"/>
                    <a:pt x="458" y="1200"/>
                    <a:pt x="426" y="1200"/>
                  </a:cubicBezTo>
                  <a:cubicBezTo>
                    <a:pt x="122" y="1200"/>
                    <a:pt x="122" y="1200"/>
                    <a:pt x="122" y="1200"/>
                  </a:cubicBezTo>
                  <a:cubicBezTo>
                    <a:pt x="90" y="1200"/>
                    <a:pt x="63" y="1172"/>
                    <a:pt x="63" y="1138"/>
                  </a:cubicBezTo>
                  <a:cubicBezTo>
                    <a:pt x="63" y="557"/>
                    <a:pt x="63" y="557"/>
                    <a:pt x="63" y="557"/>
                  </a:cubicBezTo>
                  <a:cubicBezTo>
                    <a:pt x="485" y="557"/>
                    <a:pt x="485" y="557"/>
                    <a:pt x="485" y="557"/>
                  </a:cubicBezTo>
                  <a:cubicBezTo>
                    <a:pt x="485" y="1138"/>
                    <a:pt x="485" y="1138"/>
                    <a:pt x="485" y="1138"/>
                  </a:cubicBezTo>
                  <a:close/>
                  <a:moveTo>
                    <a:pt x="122" y="1240"/>
                  </a:moveTo>
                  <a:cubicBezTo>
                    <a:pt x="426" y="1240"/>
                    <a:pt x="426" y="1240"/>
                    <a:pt x="426" y="1240"/>
                  </a:cubicBezTo>
                  <a:cubicBezTo>
                    <a:pt x="480" y="1240"/>
                    <a:pt x="525" y="1194"/>
                    <a:pt x="525" y="1138"/>
                  </a:cubicBezTo>
                  <a:cubicBezTo>
                    <a:pt x="525" y="557"/>
                    <a:pt x="525" y="557"/>
                    <a:pt x="525" y="557"/>
                  </a:cubicBezTo>
                  <a:cubicBezTo>
                    <a:pt x="528" y="557"/>
                    <a:pt x="528" y="557"/>
                    <a:pt x="528" y="557"/>
                  </a:cubicBezTo>
                  <a:cubicBezTo>
                    <a:pt x="539" y="557"/>
                    <a:pt x="548" y="548"/>
                    <a:pt x="548" y="537"/>
                  </a:cubicBezTo>
                  <a:cubicBezTo>
                    <a:pt x="548" y="449"/>
                    <a:pt x="548" y="449"/>
                    <a:pt x="548" y="449"/>
                  </a:cubicBezTo>
                  <a:cubicBezTo>
                    <a:pt x="548" y="408"/>
                    <a:pt x="517" y="375"/>
                    <a:pt x="476" y="372"/>
                  </a:cubicBezTo>
                  <a:cubicBezTo>
                    <a:pt x="476" y="340"/>
                    <a:pt x="457" y="312"/>
                    <a:pt x="428" y="300"/>
                  </a:cubicBezTo>
                  <a:cubicBezTo>
                    <a:pt x="384" y="281"/>
                    <a:pt x="342" y="214"/>
                    <a:pt x="370" y="145"/>
                  </a:cubicBezTo>
                  <a:cubicBezTo>
                    <a:pt x="376" y="132"/>
                    <a:pt x="378" y="119"/>
                    <a:pt x="378" y="104"/>
                  </a:cubicBezTo>
                  <a:cubicBezTo>
                    <a:pt x="378" y="47"/>
                    <a:pt x="332" y="0"/>
                    <a:pt x="274" y="0"/>
                  </a:cubicBezTo>
                  <a:cubicBezTo>
                    <a:pt x="216" y="0"/>
                    <a:pt x="170" y="47"/>
                    <a:pt x="170" y="104"/>
                  </a:cubicBezTo>
                  <a:cubicBezTo>
                    <a:pt x="170" y="119"/>
                    <a:pt x="172" y="132"/>
                    <a:pt x="178" y="145"/>
                  </a:cubicBezTo>
                  <a:cubicBezTo>
                    <a:pt x="206" y="214"/>
                    <a:pt x="164" y="281"/>
                    <a:pt x="121" y="299"/>
                  </a:cubicBezTo>
                  <a:cubicBezTo>
                    <a:pt x="91" y="312"/>
                    <a:pt x="72" y="340"/>
                    <a:pt x="72" y="372"/>
                  </a:cubicBezTo>
                  <a:cubicBezTo>
                    <a:pt x="31" y="375"/>
                    <a:pt x="0" y="408"/>
                    <a:pt x="0" y="449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48"/>
                    <a:pt x="9" y="557"/>
                    <a:pt x="20" y="557"/>
                  </a:cubicBezTo>
                  <a:cubicBezTo>
                    <a:pt x="23" y="557"/>
                    <a:pt x="23" y="557"/>
                    <a:pt x="23" y="557"/>
                  </a:cubicBezTo>
                  <a:cubicBezTo>
                    <a:pt x="23" y="1138"/>
                    <a:pt x="23" y="1138"/>
                    <a:pt x="23" y="1138"/>
                  </a:cubicBezTo>
                  <a:cubicBezTo>
                    <a:pt x="23" y="1194"/>
                    <a:pt x="68" y="1240"/>
                    <a:pt x="122" y="1240"/>
                  </a:cubicBezTo>
                  <a:close/>
                </a:path>
              </a:pathLst>
            </a:custGeom>
            <a:solidFill>
              <a:srgbClr val="008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931" name="Freeform 431"/>
          <p:cNvSpPr>
            <a:spLocks noEditPoints="1"/>
          </p:cNvSpPr>
          <p:nvPr/>
        </p:nvSpPr>
        <p:spPr bwMode="auto">
          <a:xfrm>
            <a:off x="2168526" y="3794125"/>
            <a:ext cx="333375" cy="430213"/>
          </a:xfrm>
          <a:custGeom>
            <a:avLst/>
            <a:gdLst>
              <a:gd name="T0" fmla="*/ 192 w 964"/>
              <a:gd name="T1" fmla="*/ 40 h 1240"/>
              <a:gd name="T2" fmla="*/ 772 w 964"/>
              <a:gd name="T3" fmla="*/ 40 h 1240"/>
              <a:gd name="T4" fmla="*/ 772 w 964"/>
              <a:gd name="T5" fmla="*/ 131 h 1240"/>
              <a:gd name="T6" fmla="*/ 192 w 964"/>
              <a:gd name="T7" fmla="*/ 131 h 1240"/>
              <a:gd name="T8" fmla="*/ 192 w 964"/>
              <a:gd name="T9" fmla="*/ 40 h 1240"/>
              <a:gd name="T10" fmla="*/ 671 w 964"/>
              <a:gd name="T11" fmla="*/ 463 h 1240"/>
              <a:gd name="T12" fmla="*/ 792 w 964"/>
              <a:gd name="T13" fmla="*/ 199 h 1240"/>
              <a:gd name="T14" fmla="*/ 913 w 964"/>
              <a:gd name="T15" fmla="*/ 463 h 1240"/>
              <a:gd name="T16" fmla="*/ 671 w 964"/>
              <a:gd name="T17" fmla="*/ 463 h 1240"/>
              <a:gd name="T18" fmla="*/ 924 w 964"/>
              <a:gd name="T19" fmla="*/ 1200 h 1240"/>
              <a:gd name="T20" fmla="*/ 660 w 964"/>
              <a:gd name="T21" fmla="*/ 1200 h 1240"/>
              <a:gd name="T22" fmla="*/ 660 w 964"/>
              <a:gd name="T23" fmla="*/ 503 h 1240"/>
              <a:gd name="T24" fmla="*/ 924 w 964"/>
              <a:gd name="T25" fmla="*/ 503 h 1240"/>
              <a:gd name="T26" fmla="*/ 924 w 964"/>
              <a:gd name="T27" fmla="*/ 1200 h 1240"/>
              <a:gd name="T28" fmla="*/ 40 w 964"/>
              <a:gd name="T29" fmla="*/ 1120 h 1240"/>
              <a:gd name="T30" fmla="*/ 620 w 964"/>
              <a:gd name="T31" fmla="*/ 905 h 1240"/>
              <a:gd name="T32" fmla="*/ 620 w 964"/>
              <a:gd name="T33" fmla="*/ 1200 h 1240"/>
              <a:gd name="T34" fmla="*/ 40 w 964"/>
              <a:gd name="T35" fmla="*/ 1200 h 1240"/>
              <a:gd name="T36" fmla="*/ 40 w 964"/>
              <a:gd name="T37" fmla="*/ 1120 h 1240"/>
              <a:gd name="T38" fmla="*/ 40 w 964"/>
              <a:gd name="T39" fmla="*/ 834 h 1240"/>
              <a:gd name="T40" fmla="*/ 620 w 964"/>
              <a:gd name="T41" fmla="*/ 619 h 1240"/>
              <a:gd name="T42" fmla="*/ 620 w 964"/>
              <a:gd name="T43" fmla="*/ 862 h 1240"/>
              <a:gd name="T44" fmla="*/ 40 w 964"/>
              <a:gd name="T45" fmla="*/ 1078 h 1240"/>
              <a:gd name="T46" fmla="*/ 40 w 964"/>
              <a:gd name="T47" fmla="*/ 834 h 1240"/>
              <a:gd name="T48" fmla="*/ 40 w 964"/>
              <a:gd name="T49" fmla="*/ 503 h 1240"/>
              <a:gd name="T50" fmla="*/ 620 w 964"/>
              <a:gd name="T51" fmla="*/ 503 h 1240"/>
              <a:gd name="T52" fmla="*/ 620 w 964"/>
              <a:gd name="T53" fmla="*/ 576 h 1240"/>
              <a:gd name="T54" fmla="*/ 40 w 964"/>
              <a:gd name="T55" fmla="*/ 792 h 1240"/>
              <a:gd name="T56" fmla="*/ 40 w 964"/>
              <a:gd name="T57" fmla="*/ 503 h 1240"/>
              <a:gd name="T58" fmla="*/ 185 w 964"/>
              <a:gd name="T59" fmla="*/ 171 h 1240"/>
              <a:gd name="T60" fmla="*/ 761 w 964"/>
              <a:gd name="T61" fmla="*/ 171 h 1240"/>
              <a:gd name="T62" fmla="*/ 627 w 964"/>
              <a:gd name="T63" fmla="*/ 463 h 1240"/>
              <a:gd name="T64" fmla="*/ 51 w 964"/>
              <a:gd name="T65" fmla="*/ 463 h 1240"/>
              <a:gd name="T66" fmla="*/ 185 w 964"/>
              <a:gd name="T67" fmla="*/ 171 h 1240"/>
              <a:gd name="T68" fmla="*/ 0 w 964"/>
              <a:gd name="T69" fmla="*/ 820 h 1240"/>
              <a:gd name="T70" fmla="*/ 0 w 964"/>
              <a:gd name="T71" fmla="*/ 1106 h 1240"/>
              <a:gd name="T72" fmla="*/ 0 w 964"/>
              <a:gd name="T73" fmla="*/ 1220 h 1240"/>
              <a:gd name="T74" fmla="*/ 20 w 964"/>
              <a:gd name="T75" fmla="*/ 1240 h 1240"/>
              <a:gd name="T76" fmla="*/ 640 w 964"/>
              <a:gd name="T77" fmla="*/ 1240 h 1240"/>
              <a:gd name="T78" fmla="*/ 944 w 964"/>
              <a:gd name="T79" fmla="*/ 1240 h 1240"/>
              <a:gd name="T80" fmla="*/ 964 w 964"/>
              <a:gd name="T81" fmla="*/ 1220 h 1240"/>
              <a:gd name="T82" fmla="*/ 964 w 964"/>
              <a:gd name="T83" fmla="*/ 483 h 1240"/>
              <a:gd name="T84" fmla="*/ 964 w 964"/>
              <a:gd name="T85" fmla="*/ 483 h 1240"/>
              <a:gd name="T86" fmla="*/ 963 w 964"/>
              <a:gd name="T87" fmla="*/ 479 h 1240"/>
              <a:gd name="T88" fmla="*/ 963 w 964"/>
              <a:gd name="T89" fmla="*/ 479 h 1240"/>
              <a:gd name="T90" fmla="*/ 962 w 964"/>
              <a:gd name="T91" fmla="*/ 476 h 1240"/>
              <a:gd name="T92" fmla="*/ 962 w 964"/>
              <a:gd name="T93" fmla="*/ 475 h 1240"/>
              <a:gd name="T94" fmla="*/ 962 w 964"/>
              <a:gd name="T95" fmla="*/ 475 h 1240"/>
              <a:gd name="T96" fmla="*/ 812 w 964"/>
              <a:gd name="T97" fmla="*/ 147 h 1240"/>
              <a:gd name="T98" fmla="*/ 812 w 964"/>
              <a:gd name="T99" fmla="*/ 20 h 1240"/>
              <a:gd name="T100" fmla="*/ 792 w 964"/>
              <a:gd name="T101" fmla="*/ 0 h 1240"/>
              <a:gd name="T102" fmla="*/ 172 w 964"/>
              <a:gd name="T103" fmla="*/ 0 h 1240"/>
              <a:gd name="T104" fmla="*/ 152 w 964"/>
              <a:gd name="T105" fmla="*/ 20 h 1240"/>
              <a:gd name="T106" fmla="*/ 152 w 964"/>
              <a:gd name="T107" fmla="*/ 147 h 1240"/>
              <a:gd name="T108" fmla="*/ 2 w 964"/>
              <a:gd name="T109" fmla="*/ 475 h 1240"/>
              <a:gd name="T110" fmla="*/ 2 w 964"/>
              <a:gd name="T111" fmla="*/ 475 h 1240"/>
              <a:gd name="T112" fmla="*/ 1 w 964"/>
              <a:gd name="T113" fmla="*/ 477 h 1240"/>
              <a:gd name="T114" fmla="*/ 1 w 964"/>
              <a:gd name="T115" fmla="*/ 479 h 1240"/>
              <a:gd name="T116" fmla="*/ 0 w 964"/>
              <a:gd name="T117" fmla="*/ 481 h 1240"/>
              <a:gd name="T118" fmla="*/ 0 w 964"/>
              <a:gd name="T119" fmla="*/ 483 h 1240"/>
              <a:gd name="T120" fmla="*/ 0 w 964"/>
              <a:gd name="T121" fmla="*/ 483 h 1240"/>
              <a:gd name="T122" fmla="*/ 0 w 964"/>
              <a:gd name="T123" fmla="*/ 82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64" h="1240">
                <a:moveTo>
                  <a:pt x="192" y="40"/>
                </a:moveTo>
                <a:cubicBezTo>
                  <a:pt x="772" y="40"/>
                  <a:pt x="772" y="40"/>
                  <a:pt x="772" y="40"/>
                </a:cubicBezTo>
                <a:cubicBezTo>
                  <a:pt x="772" y="131"/>
                  <a:pt x="772" y="131"/>
                  <a:pt x="772" y="131"/>
                </a:cubicBezTo>
                <a:cubicBezTo>
                  <a:pt x="192" y="131"/>
                  <a:pt x="192" y="131"/>
                  <a:pt x="192" y="131"/>
                </a:cubicBezTo>
                <a:cubicBezTo>
                  <a:pt x="192" y="40"/>
                  <a:pt x="192" y="40"/>
                  <a:pt x="192" y="40"/>
                </a:cubicBezTo>
                <a:close/>
                <a:moveTo>
                  <a:pt x="671" y="463"/>
                </a:moveTo>
                <a:cubicBezTo>
                  <a:pt x="792" y="199"/>
                  <a:pt x="792" y="199"/>
                  <a:pt x="792" y="199"/>
                </a:cubicBezTo>
                <a:cubicBezTo>
                  <a:pt x="913" y="463"/>
                  <a:pt x="913" y="463"/>
                  <a:pt x="913" y="463"/>
                </a:cubicBezTo>
                <a:cubicBezTo>
                  <a:pt x="671" y="463"/>
                  <a:pt x="671" y="463"/>
                  <a:pt x="671" y="463"/>
                </a:cubicBezTo>
                <a:close/>
                <a:moveTo>
                  <a:pt x="924" y="1200"/>
                </a:moveTo>
                <a:cubicBezTo>
                  <a:pt x="660" y="1200"/>
                  <a:pt x="660" y="1200"/>
                  <a:pt x="660" y="1200"/>
                </a:cubicBezTo>
                <a:cubicBezTo>
                  <a:pt x="660" y="503"/>
                  <a:pt x="660" y="503"/>
                  <a:pt x="660" y="503"/>
                </a:cubicBezTo>
                <a:cubicBezTo>
                  <a:pt x="924" y="503"/>
                  <a:pt x="924" y="503"/>
                  <a:pt x="924" y="503"/>
                </a:cubicBezTo>
                <a:cubicBezTo>
                  <a:pt x="924" y="1200"/>
                  <a:pt x="924" y="1200"/>
                  <a:pt x="924" y="1200"/>
                </a:cubicBezTo>
                <a:close/>
                <a:moveTo>
                  <a:pt x="40" y="1120"/>
                </a:moveTo>
                <a:cubicBezTo>
                  <a:pt x="620" y="905"/>
                  <a:pt x="620" y="905"/>
                  <a:pt x="620" y="905"/>
                </a:cubicBezTo>
                <a:cubicBezTo>
                  <a:pt x="620" y="1200"/>
                  <a:pt x="620" y="1200"/>
                  <a:pt x="620" y="1200"/>
                </a:cubicBezTo>
                <a:cubicBezTo>
                  <a:pt x="40" y="1200"/>
                  <a:pt x="40" y="1200"/>
                  <a:pt x="40" y="1200"/>
                </a:cubicBezTo>
                <a:cubicBezTo>
                  <a:pt x="40" y="1120"/>
                  <a:pt x="40" y="1120"/>
                  <a:pt x="40" y="1120"/>
                </a:cubicBezTo>
                <a:close/>
                <a:moveTo>
                  <a:pt x="40" y="834"/>
                </a:moveTo>
                <a:cubicBezTo>
                  <a:pt x="620" y="619"/>
                  <a:pt x="620" y="619"/>
                  <a:pt x="620" y="619"/>
                </a:cubicBezTo>
                <a:cubicBezTo>
                  <a:pt x="620" y="862"/>
                  <a:pt x="620" y="862"/>
                  <a:pt x="620" y="862"/>
                </a:cubicBezTo>
                <a:cubicBezTo>
                  <a:pt x="40" y="1078"/>
                  <a:pt x="40" y="1078"/>
                  <a:pt x="40" y="1078"/>
                </a:cubicBezTo>
                <a:cubicBezTo>
                  <a:pt x="40" y="834"/>
                  <a:pt x="40" y="834"/>
                  <a:pt x="40" y="834"/>
                </a:cubicBezTo>
                <a:close/>
                <a:moveTo>
                  <a:pt x="40" y="503"/>
                </a:moveTo>
                <a:cubicBezTo>
                  <a:pt x="620" y="503"/>
                  <a:pt x="620" y="503"/>
                  <a:pt x="620" y="503"/>
                </a:cubicBezTo>
                <a:cubicBezTo>
                  <a:pt x="620" y="576"/>
                  <a:pt x="620" y="576"/>
                  <a:pt x="620" y="576"/>
                </a:cubicBezTo>
                <a:cubicBezTo>
                  <a:pt x="40" y="792"/>
                  <a:pt x="40" y="792"/>
                  <a:pt x="40" y="792"/>
                </a:cubicBezTo>
                <a:cubicBezTo>
                  <a:pt x="40" y="503"/>
                  <a:pt x="40" y="503"/>
                  <a:pt x="40" y="503"/>
                </a:cubicBezTo>
                <a:close/>
                <a:moveTo>
                  <a:pt x="185" y="171"/>
                </a:moveTo>
                <a:cubicBezTo>
                  <a:pt x="761" y="171"/>
                  <a:pt x="761" y="171"/>
                  <a:pt x="761" y="171"/>
                </a:cubicBezTo>
                <a:cubicBezTo>
                  <a:pt x="627" y="463"/>
                  <a:pt x="627" y="463"/>
                  <a:pt x="627" y="463"/>
                </a:cubicBezTo>
                <a:cubicBezTo>
                  <a:pt x="51" y="463"/>
                  <a:pt x="51" y="463"/>
                  <a:pt x="51" y="463"/>
                </a:cubicBezTo>
                <a:cubicBezTo>
                  <a:pt x="185" y="171"/>
                  <a:pt x="185" y="171"/>
                  <a:pt x="185" y="171"/>
                </a:cubicBezTo>
                <a:close/>
                <a:moveTo>
                  <a:pt x="0" y="820"/>
                </a:moveTo>
                <a:cubicBezTo>
                  <a:pt x="0" y="1106"/>
                  <a:pt x="0" y="1106"/>
                  <a:pt x="0" y="1106"/>
                </a:cubicBezTo>
                <a:cubicBezTo>
                  <a:pt x="0" y="1220"/>
                  <a:pt x="0" y="1220"/>
                  <a:pt x="0" y="1220"/>
                </a:cubicBezTo>
                <a:cubicBezTo>
                  <a:pt x="0" y="1231"/>
                  <a:pt x="9" y="1240"/>
                  <a:pt x="20" y="1240"/>
                </a:cubicBezTo>
                <a:cubicBezTo>
                  <a:pt x="640" y="1240"/>
                  <a:pt x="640" y="1240"/>
                  <a:pt x="640" y="1240"/>
                </a:cubicBezTo>
                <a:cubicBezTo>
                  <a:pt x="944" y="1240"/>
                  <a:pt x="944" y="1240"/>
                  <a:pt x="944" y="1240"/>
                </a:cubicBezTo>
                <a:cubicBezTo>
                  <a:pt x="955" y="1240"/>
                  <a:pt x="964" y="1231"/>
                  <a:pt x="964" y="1220"/>
                </a:cubicBezTo>
                <a:cubicBezTo>
                  <a:pt x="964" y="483"/>
                  <a:pt x="964" y="483"/>
                  <a:pt x="964" y="483"/>
                </a:cubicBezTo>
                <a:cubicBezTo>
                  <a:pt x="964" y="483"/>
                  <a:pt x="964" y="483"/>
                  <a:pt x="964" y="483"/>
                </a:cubicBezTo>
                <a:cubicBezTo>
                  <a:pt x="964" y="482"/>
                  <a:pt x="964" y="481"/>
                  <a:pt x="963" y="479"/>
                </a:cubicBezTo>
                <a:cubicBezTo>
                  <a:pt x="963" y="479"/>
                  <a:pt x="963" y="479"/>
                  <a:pt x="963" y="479"/>
                </a:cubicBezTo>
                <a:cubicBezTo>
                  <a:pt x="963" y="478"/>
                  <a:pt x="963" y="477"/>
                  <a:pt x="962" y="476"/>
                </a:cubicBezTo>
                <a:cubicBezTo>
                  <a:pt x="962" y="476"/>
                  <a:pt x="962" y="475"/>
                  <a:pt x="962" y="475"/>
                </a:cubicBezTo>
                <a:cubicBezTo>
                  <a:pt x="962" y="475"/>
                  <a:pt x="962" y="475"/>
                  <a:pt x="962" y="475"/>
                </a:cubicBezTo>
                <a:cubicBezTo>
                  <a:pt x="812" y="147"/>
                  <a:pt x="812" y="147"/>
                  <a:pt x="812" y="147"/>
                </a:cubicBezTo>
                <a:cubicBezTo>
                  <a:pt x="812" y="20"/>
                  <a:pt x="812" y="20"/>
                  <a:pt x="812" y="20"/>
                </a:cubicBezTo>
                <a:cubicBezTo>
                  <a:pt x="812" y="9"/>
                  <a:pt x="803" y="0"/>
                  <a:pt x="79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61" y="0"/>
                  <a:pt x="152" y="9"/>
                  <a:pt x="152" y="20"/>
                </a:cubicBezTo>
                <a:cubicBezTo>
                  <a:pt x="152" y="147"/>
                  <a:pt x="152" y="147"/>
                  <a:pt x="152" y="147"/>
                </a:cubicBezTo>
                <a:cubicBezTo>
                  <a:pt x="2" y="475"/>
                  <a:pt x="2" y="475"/>
                  <a:pt x="2" y="475"/>
                </a:cubicBezTo>
                <a:cubicBezTo>
                  <a:pt x="2" y="475"/>
                  <a:pt x="2" y="475"/>
                  <a:pt x="2" y="475"/>
                </a:cubicBezTo>
                <a:cubicBezTo>
                  <a:pt x="2" y="476"/>
                  <a:pt x="1" y="477"/>
                  <a:pt x="1" y="477"/>
                </a:cubicBezTo>
                <a:cubicBezTo>
                  <a:pt x="1" y="478"/>
                  <a:pt x="1" y="478"/>
                  <a:pt x="1" y="479"/>
                </a:cubicBezTo>
                <a:cubicBezTo>
                  <a:pt x="1" y="480"/>
                  <a:pt x="0" y="480"/>
                  <a:pt x="0" y="481"/>
                </a:cubicBezTo>
                <a:cubicBezTo>
                  <a:pt x="0" y="481"/>
                  <a:pt x="0" y="482"/>
                  <a:pt x="0" y="483"/>
                </a:cubicBezTo>
                <a:cubicBezTo>
                  <a:pt x="0" y="483"/>
                  <a:pt x="0" y="483"/>
                  <a:pt x="0" y="483"/>
                </a:cubicBezTo>
                <a:cubicBezTo>
                  <a:pt x="0" y="820"/>
                  <a:pt x="0" y="820"/>
                  <a:pt x="0" y="820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32" name="Freeform 432"/>
          <p:cNvSpPr>
            <a:spLocks noEditPoints="1"/>
          </p:cNvSpPr>
          <p:nvPr/>
        </p:nvSpPr>
        <p:spPr bwMode="auto">
          <a:xfrm>
            <a:off x="2813051" y="3856038"/>
            <a:ext cx="428625" cy="304800"/>
          </a:xfrm>
          <a:custGeom>
            <a:avLst/>
            <a:gdLst>
              <a:gd name="T0" fmla="*/ 1200 w 1240"/>
              <a:gd name="T1" fmla="*/ 752 h 880"/>
              <a:gd name="T2" fmla="*/ 1112 w 1240"/>
              <a:gd name="T3" fmla="*/ 840 h 880"/>
              <a:gd name="T4" fmla="*/ 128 w 1240"/>
              <a:gd name="T5" fmla="*/ 840 h 880"/>
              <a:gd name="T6" fmla="*/ 40 w 1240"/>
              <a:gd name="T7" fmla="*/ 752 h 880"/>
              <a:gd name="T8" fmla="*/ 40 w 1240"/>
              <a:gd name="T9" fmla="*/ 402 h 880"/>
              <a:gd name="T10" fmla="*/ 373 w 1240"/>
              <a:gd name="T11" fmla="*/ 402 h 880"/>
              <a:gd name="T12" fmla="*/ 373 w 1240"/>
              <a:gd name="T13" fmla="*/ 531 h 880"/>
              <a:gd name="T14" fmla="*/ 393 w 1240"/>
              <a:gd name="T15" fmla="*/ 551 h 880"/>
              <a:gd name="T16" fmla="*/ 847 w 1240"/>
              <a:gd name="T17" fmla="*/ 551 h 880"/>
              <a:gd name="T18" fmla="*/ 867 w 1240"/>
              <a:gd name="T19" fmla="*/ 531 h 880"/>
              <a:gd name="T20" fmla="*/ 867 w 1240"/>
              <a:gd name="T21" fmla="*/ 402 h 880"/>
              <a:gd name="T22" fmla="*/ 1200 w 1240"/>
              <a:gd name="T23" fmla="*/ 402 h 880"/>
              <a:gd name="T24" fmla="*/ 1200 w 1240"/>
              <a:gd name="T25" fmla="*/ 752 h 880"/>
              <a:gd name="T26" fmla="*/ 413 w 1240"/>
              <a:gd name="T27" fmla="*/ 402 h 880"/>
              <a:gd name="T28" fmla="*/ 827 w 1240"/>
              <a:gd name="T29" fmla="*/ 402 h 880"/>
              <a:gd name="T30" fmla="*/ 827 w 1240"/>
              <a:gd name="T31" fmla="*/ 511 h 880"/>
              <a:gd name="T32" fmla="*/ 413 w 1240"/>
              <a:gd name="T33" fmla="*/ 511 h 880"/>
              <a:gd name="T34" fmla="*/ 413 w 1240"/>
              <a:gd name="T35" fmla="*/ 402 h 880"/>
              <a:gd name="T36" fmla="*/ 183 w 1240"/>
              <a:gd name="T37" fmla="*/ 40 h 880"/>
              <a:gd name="T38" fmla="*/ 1057 w 1240"/>
              <a:gd name="T39" fmla="*/ 40 h 880"/>
              <a:gd name="T40" fmla="*/ 1190 w 1240"/>
              <a:gd name="T41" fmla="*/ 362 h 880"/>
              <a:gd name="T42" fmla="*/ 847 w 1240"/>
              <a:gd name="T43" fmla="*/ 362 h 880"/>
              <a:gd name="T44" fmla="*/ 393 w 1240"/>
              <a:gd name="T45" fmla="*/ 362 h 880"/>
              <a:gd name="T46" fmla="*/ 50 w 1240"/>
              <a:gd name="T47" fmla="*/ 362 h 880"/>
              <a:gd name="T48" fmla="*/ 183 w 1240"/>
              <a:gd name="T49" fmla="*/ 40 h 880"/>
              <a:gd name="T50" fmla="*/ 1240 w 1240"/>
              <a:gd name="T51" fmla="*/ 379 h 880"/>
              <a:gd name="T52" fmla="*/ 1239 w 1240"/>
              <a:gd name="T53" fmla="*/ 378 h 880"/>
              <a:gd name="T54" fmla="*/ 1238 w 1240"/>
              <a:gd name="T55" fmla="*/ 375 h 880"/>
              <a:gd name="T56" fmla="*/ 1238 w 1240"/>
              <a:gd name="T57" fmla="*/ 375 h 880"/>
              <a:gd name="T58" fmla="*/ 1238 w 1240"/>
              <a:gd name="T59" fmla="*/ 375 h 880"/>
              <a:gd name="T60" fmla="*/ 1088 w 1240"/>
              <a:gd name="T61" fmla="*/ 13 h 880"/>
              <a:gd name="T62" fmla="*/ 1070 w 1240"/>
              <a:gd name="T63" fmla="*/ 0 h 880"/>
              <a:gd name="T64" fmla="*/ 170 w 1240"/>
              <a:gd name="T65" fmla="*/ 0 h 880"/>
              <a:gd name="T66" fmla="*/ 152 w 1240"/>
              <a:gd name="T67" fmla="*/ 13 h 880"/>
              <a:gd name="T68" fmla="*/ 2 w 1240"/>
              <a:gd name="T69" fmla="*/ 375 h 880"/>
              <a:gd name="T70" fmla="*/ 2 w 1240"/>
              <a:gd name="T71" fmla="*/ 375 h 880"/>
              <a:gd name="T72" fmla="*/ 2 w 1240"/>
              <a:gd name="T73" fmla="*/ 375 h 880"/>
              <a:gd name="T74" fmla="*/ 1 w 1240"/>
              <a:gd name="T75" fmla="*/ 378 h 880"/>
              <a:gd name="T76" fmla="*/ 0 w 1240"/>
              <a:gd name="T77" fmla="*/ 379 h 880"/>
              <a:gd name="T78" fmla="*/ 0 w 1240"/>
              <a:gd name="T79" fmla="*/ 382 h 880"/>
              <a:gd name="T80" fmla="*/ 0 w 1240"/>
              <a:gd name="T81" fmla="*/ 382 h 880"/>
              <a:gd name="T82" fmla="*/ 0 w 1240"/>
              <a:gd name="T83" fmla="*/ 752 h 880"/>
              <a:gd name="T84" fmla="*/ 128 w 1240"/>
              <a:gd name="T85" fmla="*/ 880 h 880"/>
              <a:gd name="T86" fmla="*/ 1112 w 1240"/>
              <a:gd name="T87" fmla="*/ 880 h 880"/>
              <a:gd name="T88" fmla="*/ 1240 w 1240"/>
              <a:gd name="T89" fmla="*/ 752 h 880"/>
              <a:gd name="T90" fmla="*/ 1240 w 1240"/>
              <a:gd name="T91" fmla="*/ 382 h 880"/>
              <a:gd name="T92" fmla="*/ 1240 w 1240"/>
              <a:gd name="T93" fmla="*/ 382 h 880"/>
              <a:gd name="T94" fmla="*/ 1240 w 1240"/>
              <a:gd name="T95" fmla="*/ 379 h 8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40" h="880">
                <a:moveTo>
                  <a:pt x="1200" y="752"/>
                </a:moveTo>
                <a:cubicBezTo>
                  <a:pt x="1200" y="800"/>
                  <a:pt x="1161" y="840"/>
                  <a:pt x="1112" y="840"/>
                </a:cubicBezTo>
                <a:cubicBezTo>
                  <a:pt x="128" y="840"/>
                  <a:pt x="128" y="840"/>
                  <a:pt x="128" y="840"/>
                </a:cubicBezTo>
                <a:cubicBezTo>
                  <a:pt x="79" y="840"/>
                  <a:pt x="40" y="800"/>
                  <a:pt x="40" y="752"/>
                </a:cubicBezTo>
                <a:cubicBezTo>
                  <a:pt x="40" y="402"/>
                  <a:pt x="40" y="402"/>
                  <a:pt x="40" y="402"/>
                </a:cubicBezTo>
                <a:cubicBezTo>
                  <a:pt x="373" y="402"/>
                  <a:pt x="373" y="402"/>
                  <a:pt x="373" y="402"/>
                </a:cubicBezTo>
                <a:cubicBezTo>
                  <a:pt x="373" y="531"/>
                  <a:pt x="373" y="531"/>
                  <a:pt x="373" y="531"/>
                </a:cubicBezTo>
                <a:cubicBezTo>
                  <a:pt x="373" y="542"/>
                  <a:pt x="382" y="551"/>
                  <a:pt x="393" y="551"/>
                </a:cubicBezTo>
                <a:cubicBezTo>
                  <a:pt x="847" y="551"/>
                  <a:pt x="847" y="551"/>
                  <a:pt x="847" y="551"/>
                </a:cubicBezTo>
                <a:cubicBezTo>
                  <a:pt x="858" y="551"/>
                  <a:pt x="867" y="542"/>
                  <a:pt x="867" y="531"/>
                </a:cubicBezTo>
                <a:cubicBezTo>
                  <a:pt x="867" y="402"/>
                  <a:pt x="867" y="402"/>
                  <a:pt x="867" y="402"/>
                </a:cubicBezTo>
                <a:cubicBezTo>
                  <a:pt x="1200" y="402"/>
                  <a:pt x="1200" y="402"/>
                  <a:pt x="1200" y="402"/>
                </a:cubicBezTo>
                <a:cubicBezTo>
                  <a:pt x="1200" y="752"/>
                  <a:pt x="1200" y="752"/>
                  <a:pt x="1200" y="752"/>
                </a:cubicBezTo>
                <a:close/>
                <a:moveTo>
                  <a:pt x="413" y="402"/>
                </a:moveTo>
                <a:cubicBezTo>
                  <a:pt x="827" y="402"/>
                  <a:pt x="827" y="402"/>
                  <a:pt x="827" y="402"/>
                </a:cubicBezTo>
                <a:cubicBezTo>
                  <a:pt x="827" y="511"/>
                  <a:pt x="827" y="511"/>
                  <a:pt x="827" y="511"/>
                </a:cubicBezTo>
                <a:cubicBezTo>
                  <a:pt x="413" y="511"/>
                  <a:pt x="413" y="511"/>
                  <a:pt x="413" y="511"/>
                </a:cubicBezTo>
                <a:cubicBezTo>
                  <a:pt x="413" y="402"/>
                  <a:pt x="413" y="402"/>
                  <a:pt x="413" y="402"/>
                </a:cubicBezTo>
                <a:close/>
                <a:moveTo>
                  <a:pt x="183" y="40"/>
                </a:moveTo>
                <a:cubicBezTo>
                  <a:pt x="1057" y="40"/>
                  <a:pt x="1057" y="40"/>
                  <a:pt x="1057" y="40"/>
                </a:cubicBezTo>
                <a:cubicBezTo>
                  <a:pt x="1190" y="362"/>
                  <a:pt x="1190" y="362"/>
                  <a:pt x="1190" y="362"/>
                </a:cubicBezTo>
                <a:cubicBezTo>
                  <a:pt x="847" y="362"/>
                  <a:pt x="847" y="362"/>
                  <a:pt x="847" y="362"/>
                </a:cubicBezTo>
                <a:cubicBezTo>
                  <a:pt x="393" y="362"/>
                  <a:pt x="393" y="362"/>
                  <a:pt x="393" y="362"/>
                </a:cubicBezTo>
                <a:cubicBezTo>
                  <a:pt x="50" y="362"/>
                  <a:pt x="50" y="362"/>
                  <a:pt x="50" y="362"/>
                </a:cubicBezTo>
                <a:cubicBezTo>
                  <a:pt x="183" y="40"/>
                  <a:pt x="183" y="40"/>
                  <a:pt x="183" y="40"/>
                </a:cubicBezTo>
                <a:close/>
                <a:moveTo>
                  <a:pt x="1240" y="379"/>
                </a:moveTo>
                <a:cubicBezTo>
                  <a:pt x="1240" y="378"/>
                  <a:pt x="1240" y="378"/>
                  <a:pt x="1239" y="378"/>
                </a:cubicBezTo>
                <a:cubicBezTo>
                  <a:pt x="1239" y="377"/>
                  <a:pt x="1239" y="376"/>
                  <a:pt x="1238" y="375"/>
                </a:cubicBezTo>
                <a:cubicBezTo>
                  <a:pt x="1238" y="375"/>
                  <a:pt x="1238" y="375"/>
                  <a:pt x="1238" y="375"/>
                </a:cubicBezTo>
                <a:cubicBezTo>
                  <a:pt x="1238" y="375"/>
                  <a:pt x="1238" y="375"/>
                  <a:pt x="1238" y="375"/>
                </a:cubicBezTo>
                <a:cubicBezTo>
                  <a:pt x="1088" y="13"/>
                  <a:pt x="1088" y="13"/>
                  <a:pt x="1088" y="13"/>
                </a:cubicBezTo>
                <a:cubicBezTo>
                  <a:pt x="1085" y="5"/>
                  <a:pt x="1078" y="0"/>
                  <a:pt x="1070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62" y="0"/>
                  <a:pt x="155" y="5"/>
                  <a:pt x="152" y="13"/>
                </a:cubicBezTo>
                <a:cubicBezTo>
                  <a:pt x="2" y="375"/>
                  <a:pt x="2" y="375"/>
                  <a:pt x="2" y="375"/>
                </a:cubicBezTo>
                <a:cubicBezTo>
                  <a:pt x="2" y="375"/>
                  <a:pt x="2" y="375"/>
                  <a:pt x="2" y="375"/>
                </a:cubicBezTo>
                <a:cubicBezTo>
                  <a:pt x="2" y="375"/>
                  <a:pt x="2" y="375"/>
                  <a:pt x="2" y="375"/>
                </a:cubicBezTo>
                <a:cubicBezTo>
                  <a:pt x="1" y="376"/>
                  <a:pt x="1" y="377"/>
                  <a:pt x="1" y="378"/>
                </a:cubicBezTo>
                <a:cubicBezTo>
                  <a:pt x="0" y="378"/>
                  <a:pt x="0" y="378"/>
                  <a:pt x="0" y="379"/>
                </a:cubicBezTo>
                <a:cubicBezTo>
                  <a:pt x="0" y="380"/>
                  <a:pt x="0" y="381"/>
                  <a:pt x="0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752"/>
                  <a:pt x="0" y="752"/>
                  <a:pt x="0" y="752"/>
                </a:cubicBezTo>
                <a:cubicBezTo>
                  <a:pt x="0" y="822"/>
                  <a:pt x="57" y="880"/>
                  <a:pt x="128" y="880"/>
                </a:cubicBezTo>
                <a:cubicBezTo>
                  <a:pt x="1112" y="880"/>
                  <a:pt x="1112" y="880"/>
                  <a:pt x="1112" y="880"/>
                </a:cubicBezTo>
                <a:cubicBezTo>
                  <a:pt x="1183" y="880"/>
                  <a:pt x="1240" y="822"/>
                  <a:pt x="1240" y="752"/>
                </a:cubicBezTo>
                <a:cubicBezTo>
                  <a:pt x="1240" y="382"/>
                  <a:pt x="1240" y="382"/>
                  <a:pt x="1240" y="382"/>
                </a:cubicBezTo>
                <a:cubicBezTo>
                  <a:pt x="1240" y="382"/>
                  <a:pt x="1240" y="382"/>
                  <a:pt x="1240" y="382"/>
                </a:cubicBezTo>
                <a:cubicBezTo>
                  <a:pt x="1240" y="381"/>
                  <a:pt x="1240" y="380"/>
                  <a:pt x="1240" y="379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33" name="Freeform 433"/>
          <p:cNvSpPr>
            <a:spLocks noEditPoints="1"/>
          </p:cNvSpPr>
          <p:nvPr/>
        </p:nvSpPr>
        <p:spPr bwMode="auto">
          <a:xfrm>
            <a:off x="3652838" y="3794125"/>
            <a:ext cx="134938" cy="430213"/>
          </a:xfrm>
          <a:custGeom>
            <a:avLst/>
            <a:gdLst>
              <a:gd name="T0" fmla="*/ 40 w 392"/>
              <a:gd name="T1" fmla="*/ 720 h 1240"/>
              <a:gd name="T2" fmla="*/ 135 w 392"/>
              <a:gd name="T3" fmla="*/ 697 h 1240"/>
              <a:gd name="T4" fmla="*/ 352 w 392"/>
              <a:gd name="T5" fmla="*/ 656 h 1240"/>
              <a:gd name="T6" fmla="*/ 352 w 392"/>
              <a:gd name="T7" fmla="*/ 1103 h 1240"/>
              <a:gd name="T8" fmla="*/ 255 w 392"/>
              <a:gd name="T9" fmla="*/ 1200 h 1240"/>
              <a:gd name="T10" fmla="*/ 137 w 392"/>
              <a:gd name="T11" fmla="*/ 1200 h 1240"/>
              <a:gd name="T12" fmla="*/ 40 w 392"/>
              <a:gd name="T13" fmla="*/ 1103 h 1240"/>
              <a:gd name="T14" fmla="*/ 40 w 392"/>
              <a:gd name="T15" fmla="*/ 720 h 1240"/>
              <a:gd name="T16" fmla="*/ 40 w 392"/>
              <a:gd name="T17" fmla="*/ 103 h 1240"/>
              <a:gd name="T18" fmla="*/ 80 w 392"/>
              <a:gd name="T19" fmla="*/ 45 h 1240"/>
              <a:gd name="T20" fmla="*/ 80 w 392"/>
              <a:gd name="T21" fmla="*/ 204 h 1240"/>
              <a:gd name="T22" fmla="*/ 100 w 392"/>
              <a:gd name="T23" fmla="*/ 224 h 1240"/>
              <a:gd name="T24" fmla="*/ 120 w 392"/>
              <a:gd name="T25" fmla="*/ 204 h 1240"/>
              <a:gd name="T26" fmla="*/ 120 w 392"/>
              <a:gd name="T27" fmla="*/ 40 h 1240"/>
              <a:gd name="T28" fmla="*/ 176 w 392"/>
              <a:gd name="T29" fmla="*/ 40 h 1240"/>
              <a:gd name="T30" fmla="*/ 176 w 392"/>
              <a:gd name="T31" fmla="*/ 204 h 1240"/>
              <a:gd name="T32" fmla="*/ 196 w 392"/>
              <a:gd name="T33" fmla="*/ 224 h 1240"/>
              <a:gd name="T34" fmla="*/ 216 w 392"/>
              <a:gd name="T35" fmla="*/ 204 h 1240"/>
              <a:gd name="T36" fmla="*/ 216 w 392"/>
              <a:gd name="T37" fmla="*/ 40 h 1240"/>
              <a:gd name="T38" fmla="*/ 272 w 392"/>
              <a:gd name="T39" fmla="*/ 40 h 1240"/>
              <a:gd name="T40" fmla="*/ 272 w 392"/>
              <a:gd name="T41" fmla="*/ 204 h 1240"/>
              <a:gd name="T42" fmla="*/ 292 w 392"/>
              <a:gd name="T43" fmla="*/ 224 h 1240"/>
              <a:gd name="T44" fmla="*/ 312 w 392"/>
              <a:gd name="T45" fmla="*/ 204 h 1240"/>
              <a:gd name="T46" fmla="*/ 312 w 392"/>
              <a:gd name="T47" fmla="*/ 45 h 1240"/>
              <a:gd name="T48" fmla="*/ 352 w 392"/>
              <a:gd name="T49" fmla="*/ 103 h 1240"/>
              <a:gd name="T50" fmla="*/ 352 w 392"/>
              <a:gd name="T51" fmla="*/ 291 h 1240"/>
              <a:gd name="T52" fmla="*/ 40 w 392"/>
              <a:gd name="T53" fmla="*/ 291 h 1240"/>
              <a:gd name="T54" fmla="*/ 40 w 392"/>
              <a:gd name="T55" fmla="*/ 103 h 1240"/>
              <a:gd name="T56" fmla="*/ 40 w 392"/>
              <a:gd name="T57" fmla="*/ 331 h 1240"/>
              <a:gd name="T58" fmla="*/ 352 w 392"/>
              <a:gd name="T59" fmla="*/ 331 h 1240"/>
              <a:gd name="T60" fmla="*/ 352 w 392"/>
              <a:gd name="T61" fmla="*/ 616 h 1240"/>
              <a:gd name="T62" fmla="*/ 123 w 392"/>
              <a:gd name="T63" fmla="*/ 659 h 1240"/>
              <a:gd name="T64" fmla="*/ 40 w 392"/>
              <a:gd name="T65" fmla="*/ 680 h 1240"/>
              <a:gd name="T66" fmla="*/ 40 w 392"/>
              <a:gd name="T67" fmla="*/ 331 h 1240"/>
              <a:gd name="T68" fmla="*/ 137 w 392"/>
              <a:gd name="T69" fmla="*/ 1240 h 1240"/>
              <a:gd name="T70" fmla="*/ 255 w 392"/>
              <a:gd name="T71" fmla="*/ 1240 h 1240"/>
              <a:gd name="T72" fmla="*/ 392 w 392"/>
              <a:gd name="T73" fmla="*/ 1103 h 1240"/>
              <a:gd name="T74" fmla="*/ 392 w 392"/>
              <a:gd name="T75" fmla="*/ 311 h 1240"/>
              <a:gd name="T76" fmla="*/ 392 w 392"/>
              <a:gd name="T77" fmla="*/ 103 h 1240"/>
              <a:gd name="T78" fmla="*/ 289 w 392"/>
              <a:gd name="T79" fmla="*/ 0 h 1240"/>
              <a:gd name="T80" fmla="*/ 103 w 392"/>
              <a:gd name="T81" fmla="*/ 0 h 1240"/>
              <a:gd name="T82" fmla="*/ 0 w 392"/>
              <a:gd name="T83" fmla="*/ 103 h 1240"/>
              <a:gd name="T84" fmla="*/ 0 w 392"/>
              <a:gd name="T85" fmla="*/ 311 h 1240"/>
              <a:gd name="T86" fmla="*/ 0 w 392"/>
              <a:gd name="T87" fmla="*/ 1103 h 1240"/>
              <a:gd name="T88" fmla="*/ 137 w 392"/>
              <a:gd name="T89" fmla="*/ 124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2" h="1240">
                <a:moveTo>
                  <a:pt x="40" y="720"/>
                </a:moveTo>
                <a:cubicBezTo>
                  <a:pt x="70" y="717"/>
                  <a:pt x="101" y="708"/>
                  <a:pt x="135" y="697"/>
                </a:cubicBezTo>
                <a:cubicBezTo>
                  <a:pt x="190" y="680"/>
                  <a:pt x="258" y="659"/>
                  <a:pt x="352" y="656"/>
                </a:cubicBezTo>
                <a:cubicBezTo>
                  <a:pt x="352" y="1103"/>
                  <a:pt x="352" y="1103"/>
                  <a:pt x="352" y="1103"/>
                </a:cubicBezTo>
                <a:cubicBezTo>
                  <a:pt x="352" y="1156"/>
                  <a:pt x="308" y="1200"/>
                  <a:pt x="255" y="1200"/>
                </a:cubicBezTo>
                <a:cubicBezTo>
                  <a:pt x="137" y="1200"/>
                  <a:pt x="137" y="1200"/>
                  <a:pt x="137" y="1200"/>
                </a:cubicBezTo>
                <a:cubicBezTo>
                  <a:pt x="84" y="1200"/>
                  <a:pt x="40" y="1156"/>
                  <a:pt x="40" y="1103"/>
                </a:cubicBezTo>
                <a:cubicBezTo>
                  <a:pt x="40" y="720"/>
                  <a:pt x="40" y="720"/>
                  <a:pt x="40" y="720"/>
                </a:cubicBezTo>
                <a:close/>
                <a:moveTo>
                  <a:pt x="40" y="103"/>
                </a:moveTo>
                <a:cubicBezTo>
                  <a:pt x="40" y="77"/>
                  <a:pt x="57" y="54"/>
                  <a:pt x="80" y="45"/>
                </a:cubicBezTo>
                <a:cubicBezTo>
                  <a:pt x="80" y="204"/>
                  <a:pt x="80" y="204"/>
                  <a:pt x="80" y="204"/>
                </a:cubicBezTo>
                <a:cubicBezTo>
                  <a:pt x="80" y="215"/>
                  <a:pt x="89" y="224"/>
                  <a:pt x="100" y="224"/>
                </a:cubicBezTo>
                <a:cubicBezTo>
                  <a:pt x="111" y="224"/>
                  <a:pt x="120" y="215"/>
                  <a:pt x="120" y="204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204"/>
                  <a:pt x="176" y="204"/>
                  <a:pt x="176" y="204"/>
                </a:cubicBezTo>
                <a:cubicBezTo>
                  <a:pt x="176" y="215"/>
                  <a:pt x="185" y="224"/>
                  <a:pt x="196" y="224"/>
                </a:cubicBezTo>
                <a:cubicBezTo>
                  <a:pt x="207" y="224"/>
                  <a:pt x="216" y="215"/>
                  <a:pt x="216" y="204"/>
                </a:cubicBezTo>
                <a:cubicBezTo>
                  <a:pt x="216" y="40"/>
                  <a:pt x="216" y="40"/>
                  <a:pt x="216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2" y="204"/>
                  <a:pt x="272" y="204"/>
                  <a:pt x="272" y="204"/>
                </a:cubicBezTo>
                <a:cubicBezTo>
                  <a:pt x="272" y="215"/>
                  <a:pt x="281" y="224"/>
                  <a:pt x="292" y="224"/>
                </a:cubicBezTo>
                <a:cubicBezTo>
                  <a:pt x="303" y="224"/>
                  <a:pt x="312" y="215"/>
                  <a:pt x="312" y="204"/>
                </a:cubicBezTo>
                <a:cubicBezTo>
                  <a:pt x="312" y="45"/>
                  <a:pt x="312" y="45"/>
                  <a:pt x="312" y="45"/>
                </a:cubicBezTo>
                <a:cubicBezTo>
                  <a:pt x="335" y="54"/>
                  <a:pt x="352" y="77"/>
                  <a:pt x="352" y="103"/>
                </a:cubicBezTo>
                <a:cubicBezTo>
                  <a:pt x="352" y="291"/>
                  <a:pt x="352" y="291"/>
                  <a:pt x="352" y="291"/>
                </a:cubicBezTo>
                <a:cubicBezTo>
                  <a:pt x="40" y="291"/>
                  <a:pt x="40" y="291"/>
                  <a:pt x="40" y="291"/>
                </a:cubicBezTo>
                <a:cubicBezTo>
                  <a:pt x="40" y="103"/>
                  <a:pt x="40" y="103"/>
                  <a:pt x="40" y="103"/>
                </a:cubicBezTo>
                <a:close/>
                <a:moveTo>
                  <a:pt x="40" y="331"/>
                </a:moveTo>
                <a:cubicBezTo>
                  <a:pt x="352" y="331"/>
                  <a:pt x="352" y="331"/>
                  <a:pt x="352" y="331"/>
                </a:cubicBezTo>
                <a:cubicBezTo>
                  <a:pt x="352" y="616"/>
                  <a:pt x="352" y="616"/>
                  <a:pt x="352" y="616"/>
                </a:cubicBezTo>
                <a:cubicBezTo>
                  <a:pt x="252" y="619"/>
                  <a:pt x="181" y="641"/>
                  <a:pt x="123" y="659"/>
                </a:cubicBezTo>
                <a:cubicBezTo>
                  <a:pt x="91" y="669"/>
                  <a:pt x="65" y="677"/>
                  <a:pt x="40" y="680"/>
                </a:cubicBezTo>
                <a:cubicBezTo>
                  <a:pt x="40" y="331"/>
                  <a:pt x="40" y="331"/>
                  <a:pt x="40" y="331"/>
                </a:cubicBezTo>
                <a:close/>
                <a:moveTo>
                  <a:pt x="137" y="1240"/>
                </a:moveTo>
                <a:cubicBezTo>
                  <a:pt x="255" y="1240"/>
                  <a:pt x="255" y="1240"/>
                  <a:pt x="255" y="1240"/>
                </a:cubicBezTo>
                <a:cubicBezTo>
                  <a:pt x="330" y="1240"/>
                  <a:pt x="392" y="1179"/>
                  <a:pt x="392" y="1103"/>
                </a:cubicBezTo>
                <a:cubicBezTo>
                  <a:pt x="392" y="311"/>
                  <a:pt x="392" y="311"/>
                  <a:pt x="392" y="311"/>
                </a:cubicBezTo>
                <a:cubicBezTo>
                  <a:pt x="392" y="103"/>
                  <a:pt x="392" y="103"/>
                  <a:pt x="392" y="103"/>
                </a:cubicBezTo>
                <a:cubicBezTo>
                  <a:pt x="392" y="46"/>
                  <a:pt x="345" y="0"/>
                  <a:pt x="289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47" y="0"/>
                  <a:pt x="0" y="46"/>
                  <a:pt x="0" y="103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1103"/>
                  <a:pt x="0" y="1103"/>
                  <a:pt x="0" y="1103"/>
                </a:cubicBezTo>
                <a:cubicBezTo>
                  <a:pt x="0" y="1179"/>
                  <a:pt x="62" y="1240"/>
                  <a:pt x="137" y="1240"/>
                </a:cubicBezTo>
                <a:close/>
              </a:path>
            </a:pathLst>
          </a:custGeom>
          <a:solidFill>
            <a:srgbClr val="008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0888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d73fJdUQbysyOhPacKeRA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yXp0Z1cSFigqbkN7UL9B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СИБУР-внут-16x9">
  <a:themeElements>
    <a:clrScheme name="Другая 3">
      <a:dk1>
        <a:sysClr val="windowText" lastClr="000000"/>
      </a:dk1>
      <a:lt1>
        <a:sysClr val="window" lastClr="FFFFFF"/>
      </a:lt1>
      <a:dk2>
        <a:srgbClr val="B2D2D8"/>
      </a:dk2>
      <a:lt2>
        <a:srgbClr val="99CC00"/>
      </a:lt2>
      <a:accent1>
        <a:srgbClr val="008C95"/>
      </a:accent1>
      <a:accent2>
        <a:srgbClr val="FFC000"/>
      </a:accent2>
      <a:accent3>
        <a:srgbClr val="808080"/>
      </a:accent3>
      <a:accent4>
        <a:srgbClr val="F58A1F"/>
      </a:accent4>
      <a:accent5>
        <a:srgbClr val="B2D2D8"/>
      </a:accent5>
      <a:accent6>
        <a:srgbClr val="C00000"/>
      </a:accent6>
      <a:hlink>
        <a:srgbClr val="008C95"/>
      </a:hlink>
      <a:folHlink>
        <a:srgbClr val="00696F"/>
      </a:folHlink>
    </a:clrScheme>
    <a:fontScheme name="Сеть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Сеть 1">
        <a:dk1>
          <a:srgbClr val="4F747B"/>
        </a:dk1>
        <a:lt1>
          <a:srgbClr val="FFFFFF"/>
        </a:lt1>
        <a:dk2>
          <a:srgbClr val="000000"/>
        </a:dk2>
        <a:lt2>
          <a:srgbClr val="C0C0C0"/>
        </a:lt2>
        <a:accent1>
          <a:srgbClr val="859868"/>
        </a:accent1>
        <a:accent2>
          <a:srgbClr val="5F5F5F"/>
        </a:accent2>
        <a:accent3>
          <a:srgbClr val="AAAAAA"/>
        </a:accent3>
        <a:accent4>
          <a:srgbClr val="DADADA"/>
        </a:accent4>
        <a:accent5>
          <a:srgbClr val="C2CAB9"/>
        </a:accent5>
        <a:accent6>
          <a:srgbClr val="555555"/>
        </a:accent6>
        <a:hlink>
          <a:srgbClr val="5F5F5F"/>
        </a:hlink>
        <a:folHlink>
          <a:srgbClr val="BA121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еть 2">
        <a:dk1>
          <a:srgbClr val="3C0000"/>
        </a:dk1>
        <a:lt1>
          <a:srgbClr val="FFFFFF"/>
        </a:lt1>
        <a:dk2>
          <a:srgbClr val="4D0B0B"/>
        </a:dk2>
        <a:lt2>
          <a:srgbClr val="FFFFFF"/>
        </a:lt2>
        <a:accent1>
          <a:srgbClr val="666633"/>
        </a:accent1>
        <a:accent2>
          <a:srgbClr val="CC3300"/>
        </a:accent2>
        <a:accent3>
          <a:srgbClr val="B2AAAA"/>
        </a:accent3>
        <a:accent4>
          <a:srgbClr val="DADADA"/>
        </a:accent4>
        <a:accent5>
          <a:srgbClr val="B8B8AD"/>
        </a:accent5>
        <a:accent6>
          <a:srgbClr val="B92D00"/>
        </a:accent6>
        <a:hlink>
          <a:srgbClr val="CC9900"/>
        </a:hlink>
        <a:folHlink>
          <a:srgbClr val="CC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еть 3">
        <a:dk1>
          <a:srgbClr val="666699"/>
        </a:dk1>
        <a:lt1>
          <a:srgbClr val="FFFFFF"/>
        </a:lt1>
        <a:dk2>
          <a:srgbClr val="15192B"/>
        </a:dk2>
        <a:lt2>
          <a:srgbClr val="CCCCFF"/>
        </a:lt2>
        <a:accent1>
          <a:srgbClr val="4F893D"/>
        </a:accent1>
        <a:accent2>
          <a:srgbClr val="666699"/>
        </a:accent2>
        <a:accent3>
          <a:srgbClr val="AAABAC"/>
        </a:accent3>
        <a:accent4>
          <a:srgbClr val="DADADA"/>
        </a:accent4>
        <a:accent5>
          <a:srgbClr val="B2C4AF"/>
        </a:accent5>
        <a:accent6>
          <a:srgbClr val="5C5C8A"/>
        </a:accent6>
        <a:hlink>
          <a:srgbClr val="CC9900"/>
        </a:hlink>
        <a:folHlink>
          <a:srgbClr val="4837C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еть 4">
        <a:dk1>
          <a:srgbClr val="666699"/>
        </a:dk1>
        <a:lt1>
          <a:srgbClr val="FFFFFF"/>
        </a:lt1>
        <a:dk2>
          <a:srgbClr val="86001A"/>
        </a:dk2>
        <a:lt2>
          <a:srgbClr val="CCCC66"/>
        </a:lt2>
        <a:accent1>
          <a:srgbClr val="FF3300"/>
        </a:accent1>
        <a:accent2>
          <a:srgbClr val="FF6600"/>
        </a:accent2>
        <a:accent3>
          <a:srgbClr val="C3AAAB"/>
        </a:accent3>
        <a:accent4>
          <a:srgbClr val="DADADA"/>
        </a:accent4>
        <a:accent5>
          <a:srgbClr val="FFADAA"/>
        </a:accent5>
        <a:accent6>
          <a:srgbClr val="E75C00"/>
        </a:accent6>
        <a:hlink>
          <a:srgbClr val="CC9900"/>
        </a:hlink>
        <a:folHlink>
          <a:srgbClr val="FF0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еть 5">
        <a:dk1>
          <a:srgbClr val="666699"/>
        </a:dk1>
        <a:lt1>
          <a:srgbClr val="FFFFFF"/>
        </a:lt1>
        <a:dk2>
          <a:srgbClr val="000054"/>
        </a:dk2>
        <a:lt2>
          <a:srgbClr val="FFFFFF"/>
        </a:lt2>
        <a:accent1>
          <a:srgbClr val="3333FF"/>
        </a:accent1>
        <a:accent2>
          <a:srgbClr val="006699"/>
        </a:accent2>
        <a:accent3>
          <a:srgbClr val="AAAAB3"/>
        </a:accent3>
        <a:accent4>
          <a:srgbClr val="DADADA"/>
        </a:accent4>
        <a:accent5>
          <a:srgbClr val="ADADFF"/>
        </a:accent5>
        <a:accent6>
          <a:srgbClr val="005C8A"/>
        </a:accent6>
        <a:hlink>
          <a:srgbClr val="669900"/>
        </a:hlink>
        <a:folHlink>
          <a:srgbClr val="0000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еть 6">
        <a:dk1>
          <a:srgbClr val="808080"/>
        </a:dk1>
        <a:lt1>
          <a:srgbClr val="FFFFFF"/>
        </a:lt1>
        <a:dk2>
          <a:srgbClr val="30054B"/>
        </a:dk2>
        <a:lt2>
          <a:srgbClr val="FFFFFF"/>
        </a:lt2>
        <a:accent1>
          <a:srgbClr val="797B9B"/>
        </a:accent1>
        <a:accent2>
          <a:srgbClr val="6B4FB1"/>
        </a:accent2>
        <a:accent3>
          <a:srgbClr val="ADAAB1"/>
        </a:accent3>
        <a:accent4>
          <a:srgbClr val="DADADA"/>
        </a:accent4>
        <a:accent5>
          <a:srgbClr val="BEBFCB"/>
        </a:accent5>
        <a:accent6>
          <a:srgbClr val="6047A0"/>
        </a:accent6>
        <a:hlink>
          <a:srgbClr val="7AACCE"/>
        </a:hlink>
        <a:folHlink>
          <a:srgbClr val="D8D8E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еть 7">
        <a:dk1>
          <a:srgbClr val="808080"/>
        </a:dk1>
        <a:lt1>
          <a:srgbClr val="FFFFCC"/>
        </a:lt1>
        <a:dk2>
          <a:srgbClr val="29527B"/>
        </a:dk2>
        <a:lt2>
          <a:srgbClr val="FFFFFF"/>
        </a:lt2>
        <a:accent1>
          <a:srgbClr val="CCCC00"/>
        </a:accent1>
        <a:accent2>
          <a:srgbClr val="669999"/>
        </a:accent2>
        <a:accent3>
          <a:srgbClr val="ACB3BF"/>
        </a:accent3>
        <a:accent4>
          <a:srgbClr val="DADAAE"/>
        </a:accent4>
        <a:accent5>
          <a:srgbClr val="E2E2AA"/>
        </a:accent5>
        <a:accent6>
          <a:srgbClr val="5C8A8A"/>
        </a:accent6>
        <a:hlink>
          <a:srgbClr val="D8D8EC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еть 8">
        <a:dk1>
          <a:srgbClr val="666699"/>
        </a:dk1>
        <a:lt1>
          <a:srgbClr val="FFFFFF"/>
        </a:lt1>
        <a:dk2>
          <a:srgbClr val="476949"/>
        </a:dk2>
        <a:lt2>
          <a:srgbClr val="FFFFFF"/>
        </a:lt2>
        <a:accent1>
          <a:srgbClr val="CC6600"/>
        </a:accent1>
        <a:accent2>
          <a:srgbClr val="CC9900"/>
        </a:accent2>
        <a:accent3>
          <a:srgbClr val="B1B9B1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452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еть 9">
        <a:dk1>
          <a:srgbClr val="000000"/>
        </a:dk1>
        <a:lt1>
          <a:srgbClr val="FFFFFF"/>
        </a:lt1>
        <a:dk2>
          <a:srgbClr val="7C1302"/>
        </a:dk2>
        <a:lt2>
          <a:srgbClr val="CC9900"/>
        </a:lt2>
        <a:accent1>
          <a:srgbClr val="CC9900"/>
        </a:accent1>
        <a:accent2>
          <a:srgbClr val="CC3300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B92D00"/>
        </a:accent6>
        <a:hlink>
          <a:srgbClr val="80808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еть 10">
        <a:dk1>
          <a:srgbClr val="000000"/>
        </a:dk1>
        <a:lt1>
          <a:srgbClr val="FFFFFF"/>
        </a:lt1>
        <a:dk2>
          <a:srgbClr val="330066"/>
        </a:dk2>
        <a:lt2>
          <a:srgbClr val="808080"/>
        </a:lt2>
        <a:accent1>
          <a:srgbClr val="CCCC00"/>
        </a:accent1>
        <a:accent2>
          <a:srgbClr val="669999"/>
        </a:accent2>
        <a:accent3>
          <a:srgbClr val="FFFFFF"/>
        </a:accent3>
        <a:accent4>
          <a:srgbClr val="000000"/>
        </a:accent4>
        <a:accent5>
          <a:srgbClr val="E2E2AA"/>
        </a:accent5>
        <a:accent6>
          <a:srgbClr val="5C8A8A"/>
        </a:accent6>
        <a:hlink>
          <a:srgbClr val="7E9CE8"/>
        </a:hlink>
        <a:folHlink>
          <a:srgbClr val="D8D8E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еть 11">
        <a:dk1>
          <a:srgbClr val="000000"/>
        </a:dk1>
        <a:lt1>
          <a:srgbClr val="FFFFFF"/>
        </a:lt1>
        <a:dk2>
          <a:srgbClr val="008080"/>
        </a:dk2>
        <a:lt2>
          <a:srgbClr val="808080"/>
        </a:lt2>
        <a:accent1>
          <a:srgbClr val="CCCC00"/>
        </a:accent1>
        <a:accent2>
          <a:srgbClr val="669999"/>
        </a:accent2>
        <a:accent3>
          <a:srgbClr val="FFFFFF"/>
        </a:accent3>
        <a:accent4>
          <a:srgbClr val="000000"/>
        </a:accent4>
        <a:accent5>
          <a:srgbClr val="E2E2AA"/>
        </a:accent5>
        <a:accent6>
          <a:srgbClr val="5C8A8A"/>
        </a:accent6>
        <a:hlink>
          <a:srgbClr val="7E9CE8"/>
        </a:hlink>
        <a:folHlink>
          <a:srgbClr val="D8D8E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еть 12">
        <a:dk1>
          <a:srgbClr val="000000"/>
        </a:dk1>
        <a:lt1>
          <a:srgbClr val="FFFFFF"/>
        </a:lt1>
        <a:dk2>
          <a:srgbClr val="4D4D4D"/>
        </a:dk2>
        <a:lt2>
          <a:srgbClr val="808080"/>
        </a:lt2>
        <a:accent1>
          <a:srgbClr val="008080"/>
        </a:accent1>
        <a:accent2>
          <a:srgbClr val="99CC00"/>
        </a:accent2>
        <a:accent3>
          <a:srgbClr val="FFFFFF"/>
        </a:accent3>
        <a:accent4>
          <a:srgbClr val="000000"/>
        </a:accent4>
        <a:accent5>
          <a:srgbClr val="AAC0C0"/>
        </a:accent5>
        <a:accent6>
          <a:srgbClr val="8AB900"/>
        </a:accent6>
        <a:hlink>
          <a:srgbClr val="C0C0C0"/>
        </a:hlink>
        <a:folHlink>
          <a:srgbClr val="FF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еть 13">
        <a:dk1>
          <a:srgbClr val="000000"/>
        </a:dk1>
        <a:lt1>
          <a:srgbClr val="FFFFFF"/>
        </a:lt1>
        <a:dk2>
          <a:srgbClr val="1C1C1C"/>
        </a:dk2>
        <a:lt2>
          <a:srgbClr val="808080"/>
        </a:lt2>
        <a:accent1>
          <a:srgbClr val="008080"/>
        </a:accent1>
        <a:accent2>
          <a:srgbClr val="99CC00"/>
        </a:accent2>
        <a:accent3>
          <a:srgbClr val="FFFFFF"/>
        </a:accent3>
        <a:accent4>
          <a:srgbClr val="000000"/>
        </a:accent4>
        <a:accent5>
          <a:srgbClr val="AAC0C0"/>
        </a:accent5>
        <a:accent6>
          <a:srgbClr val="8AB900"/>
        </a:accent6>
        <a:hlink>
          <a:srgbClr val="C0C0C0"/>
        </a:hlink>
        <a:folHlink>
          <a:srgbClr val="FF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еть 14">
        <a:dk1>
          <a:srgbClr val="000000"/>
        </a:dk1>
        <a:lt1>
          <a:srgbClr val="FFFFFF"/>
        </a:lt1>
        <a:dk2>
          <a:srgbClr val="1C1C1C"/>
        </a:dk2>
        <a:lt2>
          <a:srgbClr val="808080"/>
        </a:lt2>
        <a:accent1>
          <a:srgbClr val="008080"/>
        </a:accent1>
        <a:accent2>
          <a:srgbClr val="FF9900"/>
        </a:accent2>
        <a:accent3>
          <a:srgbClr val="FFFFFF"/>
        </a:accent3>
        <a:accent4>
          <a:srgbClr val="000000"/>
        </a:accent4>
        <a:accent5>
          <a:srgbClr val="AAC0C0"/>
        </a:accent5>
        <a:accent6>
          <a:srgbClr val="E78A00"/>
        </a:accent6>
        <a:hlink>
          <a:srgbClr val="C0C0C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еть 15">
        <a:dk1>
          <a:srgbClr val="000000"/>
        </a:dk1>
        <a:lt1>
          <a:srgbClr val="FFFFFF"/>
        </a:lt1>
        <a:dk2>
          <a:srgbClr val="008080"/>
        </a:dk2>
        <a:lt2>
          <a:srgbClr val="808080"/>
        </a:lt2>
        <a:accent1>
          <a:srgbClr val="008080"/>
        </a:accent1>
        <a:accent2>
          <a:srgbClr val="99CC00"/>
        </a:accent2>
        <a:accent3>
          <a:srgbClr val="FFFFFF"/>
        </a:accent3>
        <a:accent4>
          <a:srgbClr val="000000"/>
        </a:accent4>
        <a:accent5>
          <a:srgbClr val="AAC0C0"/>
        </a:accent5>
        <a:accent6>
          <a:srgbClr val="8AB900"/>
        </a:accent6>
        <a:hlink>
          <a:srgbClr val="C0C0C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еть 16">
        <a:dk1>
          <a:srgbClr val="000000"/>
        </a:dk1>
        <a:lt1>
          <a:srgbClr val="FFFFFF"/>
        </a:lt1>
        <a:dk2>
          <a:srgbClr val="080808"/>
        </a:dk2>
        <a:lt2>
          <a:srgbClr val="808080"/>
        </a:lt2>
        <a:accent1>
          <a:srgbClr val="008080"/>
        </a:accent1>
        <a:accent2>
          <a:srgbClr val="99CC00"/>
        </a:accent2>
        <a:accent3>
          <a:srgbClr val="FFFFFF"/>
        </a:accent3>
        <a:accent4>
          <a:srgbClr val="000000"/>
        </a:accent4>
        <a:accent5>
          <a:srgbClr val="AAC0C0"/>
        </a:accent5>
        <a:accent6>
          <a:srgbClr val="8AB900"/>
        </a:accent6>
        <a:hlink>
          <a:srgbClr val="C0C0C0"/>
        </a:hlink>
        <a:folHlink>
          <a:srgbClr val="F8F8F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СИБУР-внут-16x9" id="{CBEF8DA7-ACDC-4976-B560-F158A4EC5CF3}" vid="{073277A0-BD3E-46B7-9B05-494BE8FB9025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Документ" ma:contentTypeID="0x01010016FAC3A0D30DAA42AF4EBACF79D57079" ma:contentTypeVersion="1" ma:contentTypeDescription="Создание документа." ma:contentTypeScope="" ma:versionID="5b038f186db50e1ddcdbacd989e9fd93">
  <xsd:schema xmlns:xsd="http://www.w3.org/2001/XMLSchema" xmlns:xs="http://www.w3.org/2001/XMLSchema" xmlns:p="http://schemas.microsoft.com/office/2006/metadata/properties" xmlns:ns2="7bda88f5-81ee-4ce0-acd0-0fc58edecc95" xmlns:ns3="9b0c9865-9e5f-4a19-8def-db8deaed8a57" targetNamespace="http://schemas.microsoft.com/office/2006/metadata/properties" ma:root="true" ma:fieldsID="6f43ea1788a8d090c714bc610b22df34" ns2:_="" ns3:_="">
    <xsd:import namespace="7bda88f5-81ee-4ce0-acd0-0fc58edecc95"/>
    <xsd:import namespace="9b0c9865-9e5f-4a19-8def-db8deaed8a57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_x041e__x043f__x0438__x0441__x0430__x043d__x0438__x0435_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bda88f5-81ee-4ce0-acd0-0fc58edecc9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Значение идентификатора документа" ma:description="Значение идентификатора документа, присвоенного данному элементу." ma:internalName="_dlc_DocId" ma:readOnly="true">
      <xsd:simpleType>
        <xsd:restriction base="dms:Text"/>
      </xsd:simpleType>
    </xsd:element>
    <xsd:element name="_dlc_DocIdUrl" ma:index="9" nillable="true" ma:displayName="Идентификатор документа" ma:description="Постоянная ссылка на этот документ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Сохранить идентификатор" ma:description="Сохранять идентификатор при добавлении." ma:hidden="true" ma:internalName="_dlc_DocIdPersistId" ma:readOnly="true">
      <xsd:simpleType>
        <xsd:restriction base="dms:Boolea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b0c9865-9e5f-4a19-8def-db8deaed8a57" elementFormDefault="qualified">
    <xsd:import namespace="http://schemas.microsoft.com/office/2006/documentManagement/types"/>
    <xsd:import namespace="http://schemas.microsoft.com/office/infopath/2007/PartnerControls"/>
    <xsd:element name="_x041e__x043f__x0438__x0441__x0430__x043d__x0438__x0435_" ma:index="11" nillable="true" ma:displayName="Описание" ma:internalName="_x041e__x043f__x0438__x0441__x0430__x043d__x0438__x0435_">
      <xsd:simpleType>
        <xsd:restriction base="dms:Text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Тип контента"/>
        <xsd:element ref="dc:title" minOccurs="0" maxOccurs="1" ma:index="4" ma:displayName="Название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Version=15.0.0.0,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Version=15.0.0.0,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Version=15.0.0.0,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Version=15.0.0.0, Culture=neutral, PublicKeyToken=71e9bce111e9429c</Assembly>
    <Class>Microsoft.Office.DocumentManagement.Internal.DocIdHandler</Class>
    <Data/>
    <Filter/>
  </Receiver>
</spe:Receiver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7bda88f5-81ee-4ce0-acd0-0fc58edecc95">E76AX7DTSNFM-10-725</_dlc_DocId>
    <_dlc_DocIdUrl xmlns="7bda88f5-81ee-4ce0-acd0-0fc58edecc95">
      <Url>https://sharepoint/portals/template/_layouts/15/DocIdRedir.aspx?ID=E76AX7DTSNFM-10-725</Url>
      <Description>E76AX7DTSNFM-10-725</Description>
    </_dlc_DocIdUrl>
    <_x041e__x043f__x0438__x0441__x0430__x043d__x0438__x0435_ xmlns="9b0c9865-9e5f-4a19-8def-db8deaed8a57" xsi:nil="true"/>
  </documentManagement>
</p:properties>
</file>

<file path=customXml/itemProps1.xml><?xml version="1.0" encoding="utf-8"?>
<ds:datastoreItem xmlns:ds="http://schemas.openxmlformats.org/officeDocument/2006/customXml" ds:itemID="{413D6B25-3C58-4B0E-8E6B-F4E5BA7C1CC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bda88f5-81ee-4ce0-acd0-0fc58edecc95"/>
    <ds:schemaRef ds:uri="9b0c9865-9e5f-4a19-8def-db8deaed8a5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AB196AC8-982A-41B1-A91E-A74FA3DA4634}">
  <ds:schemaRefs>
    <ds:schemaRef ds:uri="http://schemas.microsoft.com/sharepoint/events"/>
  </ds:schemaRefs>
</ds:datastoreItem>
</file>

<file path=customXml/itemProps3.xml><?xml version="1.0" encoding="utf-8"?>
<ds:datastoreItem xmlns:ds="http://schemas.openxmlformats.org/officeDocument/2006/customXml" ds:itemID="{3F30A0F6-B41D-4857-91F7-720A23B88B47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B85C12C4-A367-41B4-B184-47F8405A4C5D}">
  <ds:schemaRefs>
    <ds:schemaRef ds:uri="http://purl.org/dc/dcmitype/"/>
    <ds:schemaRef ds:uri="http://purl.org/dc/terms/"/>
    <ds:schemaRef ds:uri="http://purl.org/dc/elements/1.1/"/>
    <ds:schemaRef ds:uri="7bda88f5-81ee-4ce0-acd0-0fc58edecc95"/>
    <ds:schemaRef ds:uri="http://schemas.microsoft.com/office/2006/metadata/properties"/>
    <ds:schemaRef ds:uri="9b0c9865-9e5f-4a19-8def-db8deaed8a57"/>
    <ds:schemaRef ds:uri="http://www.w3.org/XML/1998/namespac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СИБУР-внешний-16x9-ENG</Template>
  <TotalTime>51554</TotalTime>
  <Words>73</Words>
  <Application>Microsoft Office PowerPoint</Application>
  <PresentationFormat>Экран (16:9)</PresentationFormat>
  <Paragraphs>45</Paragraphs>
  <Slides>16</Slides>
  <Notes>0</Notes>
  <HiddenSlides>0</HiddenSlides>
  <MMClips>0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16</vt:i4>
      </vt:variant>
    </vt:vector>
  </HeadingPairs>
  <TitlesOfParts>
    <vt:vector size="18" baseType="lpstr">
      <vt:lpstr>СИБУР-внут-16x9</vt:lpstr>
      <vt:lpstr>Слайд think-cell</vt:lpstr>
      <vt:lpstr>Иконки  для использования  в презентационных материалах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SIBUR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Иконки для использования  в своей работе</dc:title>
  <dc:creator>Самойленко Наталья Владимировна</dc:creator>
  <cp:lastModifiedBy>Савин Максим Дмитриевич</cp:lastModifiedBy>
  <cp:revision>241</cp:revision>
  <dcterms:created xsi:type="dcterms:W3CDTF">2019-10-02T12:55:43Z</dcterms:created>
  <dcterms:modified xsi:type="dcterms:W3CDTF">2020-10-04T09:48:48Z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dlc_DocIdItemGuid">
    <vt:lpwstr>ac0dcdb9-a9c2-4c25-85f1-eff553f6be2c</vt:lpwstr>
  </property>
  <property fmtid="{D5CDD505-2E9C-101B-9397-08002B2CF9AE}" pid="3" name="ContentTypeId">
    <vt:lpwstr>0x01010016FAC3A0D30DAA42AF4EBACF79D57079</vt:lpwstr>
  </property>
</Properties>
</file>